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3" r:id="rId4"/>
    <p:sldId id="264" r:id="rId5"/>
    <p:sldId id="265" r:id="rId6"/>
    <p:sldId id="266" r:id="rId7"/>
    <p:sldId id="267" r:id="rId8"/>
    <p:sldId id="268" r:id="rId9"/>
    <p:sldId id="269" r:id="rId10"/>
    <p:sldId id="270" r:id="rId11"/>
    <p:sldId id="271" r:id="rId12"/>
    <p:sldId id="289" r:id="rId13"/>
    <p:sldId id="275" r:id="rId14"/>
    <p:sldId id="285" r:id="rId15"/>
    <p:sldId id="286" r:id="rId16"/>
    <p:sldId id="29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6C187A-5C12-4953-96D8-B96B136357C3}" v="16" dt="2024-04-06T16:34:52.8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88" autoAdjust="0"/>
    <p:restoredTop sz="94660"/>
  </p:normalViewPr>
  <p:slideViewPr>
    <p:cSldViewPr snapToGrid="0">
      <p:cViewPr varScale="1">
        <p:scale>
          <a:sx n="111" d="100"/>
          <a:sy n="111" d="100"/>
        </p:scale>
        <p:origin x="92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DD7C7-3552-6CFB-2B81-B03486E2E2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D64ED8-267B-2829-E5D1-B324BE092E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CD98C7-2DE0-7124-7EA4-F786F17AE5A2}"/>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5" name="Footer Placeholder 4">
            <a:extLst>
              <a:ext uri="{FF2B5EF4-FFF2-40B4-BE49-F238E27FC236}">
                <a16:creationId xmlns:a16="http://schemas.microsoft.com/office/drawing/2014/main" id="{5852C803-415D-1A42-E4AD-68125B9CFB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6A8FCD-88D5-2D3C-55F0-9A38FC40F530}"/>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2290356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0F6FE-3CFB-495C-D1A0-31C7EA58A0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BB970C-1EB8-0F29-2266-12A5534A5E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B6D1D3-BEC0-288D-C792-D1F67ACB5BA2}"/>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5" name="Footer Placeholder 4">
            <a:extLst>
              <a:ext uri="{FF2B5EF4-FFF2-40B4-BE49-F238E27FC236}">
                <a16:creationId xmlns:a16="http://schemas.microsoft.com/office/drawing/2014/main" id="{BBD26860-F79C-9CB9-BB32-9B9B7818C7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B9360-2AD1-FF6F-AB4E-C6419A5E678F}"/>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2814821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F67F92-E9AA-DD77-13F7-D0CC96FB57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2F748-AA0F-356C-795B-451C20BCBF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1D453C-28E7-62B4-0BD6-851F314185D9}"/>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5" name="Footer Placeholder 4">
            <a:extLst>
              <a:ext uri="{FF2B5EF4-FFF2-40B4-BE49-F238E27FC236}">
                <a16:creationId xmlns:a16="http://schemas.microsoft.com/office/drawing/2014/main" id="{5A1C4E67-8E40-BD20-E61A-8589C7FF0A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444207-BEB9-F69E-33E6-A270EFCE6634}"/>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3012807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A156C-3819-934A-22E4-EF86506B9B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8CA22F-8F1A-2961-0795-516F115CC6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8182A-53F2-1F7F-3E5A-B06297A0828A}"/>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5" name="Footer Placeholder 4">
            <a:extLst>
              <a:ext uri="{FF2B5EF4-FFF2-40B4-BE49-F238E27FC236}">
                <a16:creationId xmlns:a16="http://schemas.microsoft.com/office/drawing/2014/main" id="{611845D4-FC7E-B2B8-A01E-B5C67E50F3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5A063F-A777-4011-7F1F-11F6125ED89D}"/>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366503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84373-810D-390D-7A53-1A3B57B45B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EA410B-4E11-69DE-FC6C-88D3E40A86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DEB725-4A7D-1EE0-A677-6FEE3E5FE1DA}"/>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5" name="Footer Placeholder 4">
            <a:extLst>
              <a:ext uri="{FF2B5EF4-FFF2-40B4-BE49-F238E27FC236}">
                <a16:creationId xmlns:a16="http://schemas.microsoft.com/office/drawing/2014/main" id="{FA0B49ED-9CC8-4BD9-F910-041AE6173D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A45150-0D69-5302-6B02-180EFC26E682}"/>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202602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83457-2947-AB60-CE7A-DFE3CD76DD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8F5184-54F1-BC2C-271B-9739458877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0C53D9-24B5-3D1D-4EBB-274A658DDC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286772-44DB-9695-43A1-4E4912C1347C}"/>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6" name="Footer Placeholder 5">
            <a:extLst>
              <a:ext uri="{FF2B5EF4-FFF2-40B4-BE49-F238E27FC236}">
                <a16:creationId xmlns:a16="http://schemas.microsoft.com/office/drawing/2014/main" id="{1DE4F7E3-3E84-9134-19D5-DD719677AA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71A542-F4CC-F188-1927-51CA4635D8EF}"/>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110948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D1BC6-D5F0-6E73-7EB6-4669A9CC6B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02FF96-07EB-F3DE-8F8C-77858F4DF3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96674F-052C-3A1B-2689-39F1A1B760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570B85-704B-2625-3F4E-9634DBDC68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53FEA1-4528-179F-E87E-844F7DF407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7EF4FA-E44C-A6D2-B339-5731ED72D3C6}"/>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8" name="Footer Placeholder 7">
            <a:extLst>
              <a:ext uri="{FF2B5EF4-FFF2-40B4-BE49-F238E27FC236}">
                <a16:creationId xmlns:a16="http://schemas.microsoft.com/office/drawing/2014/main" id="{D3C36A68-0BCF-3383-3A16-6DDB6D6020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85AB5E-3884-F354-B07D-3AD338DA8BF7}"/>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33069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CEC8D-593A-3E0E-03A3-165090D057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2E6D07-EC16-AC9B-8609-D360191662F0}"/>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4" name="Footer Placeholder 3">
            <a:extLst>
              <a:ext uri="{FF2B5EF4-FFF2-40B4-BE49-F238E27FC236}">
                <a16:creationId xmlns:a16="http://schemas.microsoft.com/office/drawing/2014/main" id="{C0413E1E-2E1F-E1E0-C6B9-0FE2EC679D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FF3596-562D-B623-EE9C-FA5E8CD08779}"/>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441487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78BDD3-8290-BBF8-81E3-765349FF4951}"/>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3" name="Footer Placeholder 2">
            <a:extLst>
              <a:ext uri="{FF2B5EF4-FFF2-40B4-BE49-F238E27FC236}">
                <a16:creationId xmlns:a16="http://schemas.microsoft.com/office/drawing/2014/main" id="{195923DB-9C05-F05E-59C7-9391002C46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8008E6-C6C1-3691-A8A1-A39D2EFB7787}"/>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28765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6F40D-3A47-9F29-B8C3-CC8E437D35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D52130-98DE-8502-81BE-2DE806B793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E82E19-9307-38DD-F181-7147F31B8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0F3997-D1B8-ECFC-A021-83DFD51B6A96}"/>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6" name="Footer Placeholder 5">
            <a:extLst>
              <a:ext uri="{FF2B5EF4-FFF2-40B4-BE49-F238E27FC236}">
                <a16:creationId xmlns:a16="http://schemas.microsoft.com/office/drawing/2014/main" id="{51B515A0-11B7-428A-A5D6-70C7B42827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E115D5-302B-0BF9-0B97-A0092FABA244}"/>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1700673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96416-B84F-70F7-9740-7F8DC32E44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10DDEA-F4F3-87F1-0EAF-E8C34DFCAC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7C7BC7-5EC5-7C7E-5E12-B1C4DEE52B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95B721-266B-AE6C-20B4-0B07D1860454}"/>
              </a:ext>
            </a:extLst>
          </p:cNvPr>
          <p:cNvSpPr>
            <a:spLocks noGrp="1"/>
          </p:cNvSpPr>
          <p:nvPr>
            <p:ph type="dt" sz="half" idx="10"/>
          </p:nvPr>
        </p:nvSpPr>
        <p:spPr/>
        <p:txBody>
          <a:bodyPr/>
          <a:lstStyle/>
          <a:p>
            <a:fld id="{8EF4C7CD-73B1-4683-9B45-EAD69488CDCC}" type="datetimeFigureOut">
              <a:rPr lang="en-US" smtClean="0"/>
              <a:t>4/6/24</a:t>
            </a:fld>
            <a:endParaRPr lang="en-US"/>
          </a:p>
        </p:txBody>
      </p:sp>
      <p:sp>
        <p:nvSpPr>
          <p:cNvPr id="6" name="Footer Placeholder 5">
            <a:extLst>
              <a:ext uri="{FF2B5EF4-FFF2-40B4-BE49-F238E27FC236}">
                <a16:creationId xmlns:a16="http://schemas.microsoft.com/office/drawing/2014/main" id="{A62D8C54-4C44-7DC3-5E30-4C5CDA42BF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18AB00-62E0-C8C6-8268-6D818F28A748}"/>
              </a:ext>
            </a:extLst>
          </p:cNvPr>
          <p:cNvSpPr>
            <a:spLocks noGrp="1"/>
          </p:cNvSpPr>
          <p:nvPr>
            <p:ph type="sldNum" sz="quarter" idx="12"/>
          </p:nvPr>
        </p:nvSpPr>
        <p:spPr/>
        <p:txBody>
          <a:bodyPr/>
          <a:lstStyle/>
          <a:p>
            <a:fld id="{FDC74C24-AB9E-4446-A208-BE2910F88720}" type="slidenum">
              <a:rPr lang="en-US" smtClean="0"/>
              <a:t>‹#›</a:t>
            </a:fld>
            <a:endParaRPr lang="en-US"/>
          </a:p>
        </p:txBody>
      </p:sp>
    </p:spTree>
    <p:extLst>
      <p:ext uri="{BB962C8B-B14F-4D97-AF65-F5344CB8AC3E}">
        <p14:creationId xmlns:p14="http://schemas.microsoft.com/office/powerpoint/2010/main" val="3899868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602B88-FABF-91F2-EA51-A2BF0916D6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EE3AE0-952D-7A61-F995-7CFD76BD4A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226DCD-7DF3-B516-F37B-E69E33FA0F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4C7CD-73B1-4683-9B45-EAD69488CDCC}" type="datetimeFigureOut">
              <a:rPr lang="en-US" smtClean="0"/>
              <a:t>4/6/24</a:t>
            </a:fld>
            <a:endParaRPr lang="en-US"/>
          </a:p>
        </p:txBody>
      </p:sp>
      <p:sp>
        <p:nvSpPr>
          <p:cNvPr id="5" name="Footer Placeholder 4">
            <a:extLst>
              <a:ext uri="{FF2B5EF4-FFF2-40B4-BE49-F238E27FC236}">
                <a16:creationId xmlns:a16="http://schemas.microsoft.com/office/drawing/2014/main" id="{628766FC-B9B5-6798-9FDB-A5C67B78C6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92B585-7859-09FB-8CBF-36B2CCB545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74C24-AB9E-4446-A208-BE2910F88720}" type="slidenum">
              <a:rPr lang="en-US" smtClean="0"/>
              <a:t>‹#›</a:t>
            </a:fld>
            <a:endParaRPr lang="en-US"/>
          </a:p>
        </p:txBody>
      </p:sp>
    </p:spTree>
    <p:extLst>
      <p:ext uri="{BB962C8B-B14F-4D97-AF65-F5344CB8AC3E}">
        <p14:creationId xmlns:p14="http://schemas.microsoft.com/office/powerpoint/2010/main" val="3167856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CD791-6A50-43E6-4186-1CA97F941784}"/>
              </a:ext>
            </a:extLst>
          </p:cNvPr>
          <p:cNvSpPr>
            <a:spLocks noGrp="1"/>
          </p:cNvSpPr>
          <p:nvPr>
            <p:ph type="ctrTitle"/>
          </p:nvPr>
        </p:nvSpPr>
        <p:spPr>
          <a:xfrm>
            <a:off x="1524000" y="2023424"/>
            <a:ext cx="9144000" cy="2387600"/>
          </a:xfrm>
        </p:spPr>
        <p:txBody>
          <a:bodyPr>
            <a:normAutofit/>
          </a:bodyPr>
          <a:lstStyle/>
          <a:p>
            <a:r>
              <a:rPr lang="en-US" dirty="0"/>
              <a:t>Club Membership Growth</a:t>
            </a:r>
            <a:br>
              <a:rPr lang="en-US" dirty="0"/>
            </a:br>
            <a:r>
              <a:rPr lang="en-US" dirty="0"/>
              <a:t>Readiness Assessment </a:t>
            </a:r>
          </a:p>
        </p:txBody>
      </p:sp>
      <p:pic>
        <p:nvPicPr>
          <p:cNvPr id="5" name="Picture 4" descr="A black background with blue text&#10;&#10;Description automatically generated">
            <a:extLst>
              <a:ext uri="{FF2B5EF4-FFF2-40B4-BE49-F238E27FC236}">
                <a16:creationId xmlns:a16="http://schemas.microsoft.com/office/drawing/2014/main" id="{BE25E0FF-6A27-0E3C-8E6E-7B91A9410ECD}"/>
              </a:ext>
            </a:extLst>
          </p:cNvPr>
          <p:cNvPicPr>
            <a:picLocks noChangeAspect="1"/>
          </p:cNvPicPr>
          <p:nvPr/>
        </p:nvPicPr>
        <p:blipFill rotWithShape="1">
          <a:blip r:embed="rId2">
            <a:extLst>
              <a:ext uri="{28A0092B-C50C-407E-A947-70E740481C1C}">
                <a14:useLocalDpi xmlns:a14="http://schemas.microsoft.com/office/drawing/2010/main" val="0"/>
              </a:ext>
            </a:extLst>
          </a:blip>
          <a:srcRect l="50914" t="33787" r="2914" b="30079"/>
          <a:stretch/>
        </p:blipFill>
        <p:spPr>
          <a:xfrm>
            <a:off x="4088674" y="0"/>
            <a:ext cx="4014652" cy="1709207"/>
          </a:xfrm>
          <a:prstGeom prst="rect">
            <a:avLst/>
          </a:prstGeom>
        </p:spPr>
      </p:pic>
      <p:graphicFrame>
        <p:nvGraphicFramePr>
          <p:cNvPr id="7" name="Table 6">
            <a:extLst>
              <a:ext uri="{FF2B5EF4-FFF2-40B4-BE49-F238E27FC236}">
                <a16:creationId xmlns:a16="http://schemas.microsoft.com/office/drawing/2014/main" id="{BE149134-DD29-5CC3-0AE3-F8BA688A065D}"/>
              </a:ext>
            </a:extLst>
          </p:cNvPr>
          <p:cNvGraphicFramePr>
            <a:graphicFrameLocks noGrp="1"/>
          </p:cNvGraphicFramePr>
          <p:nvPr>
            <p:extLst>
              <p:ext uri="{D42A27DB-BD31-4B8C-83A1-F6EECF244321}">
                <p14:modId xmlns:p14="http://schemas.microsoft.com/office/powerpoint/2010/main" val="770945912"/>
              </p:ext>
            </p:extLst>
          </p:nvPr>
        </p:nvGraphicFramePr>
        <p:xfrm>
          <a:off x="1785566" y="4965187"/>
          <a:ext cx="8128000" cy="370840"/>
        </p:xfrm>
        <a:graphic>
          <a:graphicData uri="http://schemas.openxmlformats.org/drawingml/2006/table">
            <a:tbl>
              <a:tblPr firstRow="1" bandRow="1">
                <a:tableStyleId>{5C22544A-7EE6-4342-B048-85BDC9FD1C3A}</a:tableStyleId>
              </a:tblPr>
              <a:tblGrid>
                <a:gridCol w="1288374">
                  <a:extLst>
                    <a:ext uri="{9D8B030D-6E8A-4147-A177-3AD203B41FA5}">
                      <a16:colId xmlns:a16="http://schemas.microsoft.com/office/drawing/2014/main" val="2742636643"/>
                    </a:ext>
                  </a:extLst>
                </a:gridCol>
                <a:gridCol w="3787303">
                  <a:extLst>
                    <a:ext uri="{9D8B030D-6E8A-4147-A177-3AD203B41FA5}">
                      <a16:colId xmlns:a16="http://schemas.microsoft.com/office/drawing/2014/main" val="1431662210"/>
                    </a:ext>
                  </a:extLst>
                </a:gridCol>
                <a:gridCol w="1783404">
                  <a:extLst>
                    <a:ext uri="{9D8B030D-6E8A-4147-A177-3AD203B41FA5}">
                      <a16:colId xmlns:a16="http://schemas.microsoft.com/office/drawing/2014/main" val="2285533612"/>
                    </a:ext>
                  </a:extLst>
                </a:gridCol>
                <a:gridCol w="1268919">
                  <a:extLst>
                    <a:ext uri="{9D8B030D-6E8A-4147-A177-3AD203B41FA5}">
                      <a16:colId xmlns:a16="http://schemas.microsoft.com/office/drawing/2014/main" val="3968931174"/>
                    </a:ext>
                  </a:extLst>
                </a:gridCol>
              </a:tblGrid>
              <a:tr h="370840">
                <a:tc>
                  <a:txBody>
                    <a:bodyPr/>
                    <a:lstStyle/>
                    <a:p>
                      <a:r>
                        <a:rPr lang="en-US" dirty="0">
                          <a:solidFill>
                            <a:sysClr val="windowText" lastClr="000000"/>
                          </a:solidFill>
                        </a:rPr>
                        <a:t>Club Name: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ysClr val="windowText" lastClr="000000"/>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ysClr val="windowText" lastClr="000000"/>
                          </a:solidFill>
                        </a:rPr>
                        <a:t>Date Completed: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dirty="0">
                        <a:solidFill>
                          <a:sysClr val="windowText" lastClr="000000"/>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64825484"/>
                  </a:ext>
                </a:extLst>
              </a:tr>
            </a:tbl>
          </a:graphicData>
        </a:graphic>
      </p:graphicFrame>
    </p:spTree>
    <p:extLst>
      <p:ext uri="{BB962C8B-B14F-4D97-AF65-F5344CB8AC3E}">
        <p14:creationId xmlns:p14="http://schemas.microsoft.com/office/powerpoint/2010/main" val="337193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a:xfrm>
            <a:off x="838200" y="365125"/>
            <a:ext cx="10515600" cy="1325563"/>
          </a:xfrm>
        </p:spPr>
        <p:txBody>
          <a:bodyPr/>
          <a:lstStyle/>
          <a:p>
            <a:r>
              <a:rPr lang="en-US" dirty="0"/>
              <a:t>Welcome / Visitor and Member Experience</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6531520"/>
              </p:ext>
            </p:extLst>
          </p:nvPr>
        </p:nvGraphicFramePr>
        <p:xfrm>
          <a:off x="838200" y="1540280"/>
          <a:ext cx="10515597" cy="5273040"/>
        </p:xfrm>
        <a:graphic>
          <a:graphicData uri="http://schemas.openxmlformats.org/drawingml/2006/table">
            <a:tbl>
              <a:tblPr firstRow="1" bandRow="1">
                <a:tableStyleId>{69012ECD-51FC-41F1-AA8D-1B2483CD663E}</a:tableStyleId>
              </a:tblPr>
              <a:tblGrid>
                <a:gridCol w="1846634">
                  <a:extLst>
                    <a:ext uri="{9D8B030D-6E8A-4147-A177-3AD203B41FA5}">
                      <a16:colId xmlns:a16="http://schemas.microsoft.com/office/drawing/2014/main" val="3998317605"/>
                    </a:ext>
                  </a:extLst>
                </a:gridCol>
                <a:gridCol w="7247923">
                  <a:extLst>
                    <a:ext uri="{9D8B030D-6E8A-4147-A177-3AD203B41FA5}">
                      <a16:colId xmlns:a16="http://schemas.microsoft.com/office/drawing/2014/main" val="3435591730"/>
                    </a:ext>
                  </a:extLst>
                </a:gridCol>
                <a:gridCol w="1421040">
                  <a:extLst>
                    <a:ext uri="{9D8B030D-6E8A-4147-A177-3AD203B41FA5}">
                      <a16:colId xmlns:a16="http://schemas.microsoft.com/office/drawing/2014/main" val="1508334750"/>
                    </a:ext>
                  </a:extLst>
                </a:gridCol>
              </a:tblGrid>
              <a:tr h="123566">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2304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Visitor Welcome Process</a:t>
                      </a:r>
                    </a:p>
                    <a:p>
                      <a:r>
                        <a:rPr lang="en-US" sz="1600" b="1" dirty="0">
                          <a:solidFill>
                            <a:schemeClr val="tx1"/>
                          </a:solidFill>
                        </a:rPr>
                        <a:t>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Does club have a process to identify and welcome visitors to meetings? 0 points if none; 3 points if visitors are welcomed on entry; 5 points if there are processes to introduce visitors to others and otherwise help them feel welcome.  </a:t>
                      </a:r>
                      <a:r>
                        <a:rPr lang="en-US" sz="1600" dirty="0">
                          <a:solidFill>
                            <a:srgbClr val="C00000"/>
                          </a:solidFill>
                        </a:rPr>
                        <a:t>(Max 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230461">
                <a:tc>
                  <a:txBody>
                    <a:bodyPr/>
                    <a:lstStyle/>
                    <a:p>
                      <a:r>
                        <a:rPr lang="en-US" sz="1600" b="1" dirty="0">
                          <a:solidFill>
                            <a:schemeClr val="tx1"/>
                          </a:solidFill>
                        </a:rPr>
                        <a:t>Member Welcome Process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Does club have a process to welcome members to meetings? 0 points if none; 3 points for having an assigned greeter; 5 points if additional processes/systems are in place to help members feel welcome.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68336699"/>
                  </a:ext>
                </a:extLst>
              </a:tr>
              <a:tr h="230461">
                <a:tc>
                  <a:txBody>
                    <a:bodyPr/>
                    <a:lstStyle/>
                    <a:p>
                      <a:r>
                        <a:rPr lang="en-US" sz="1600" b="1" dirty="0">
                          <a:solidFill>
                            <a:schemeClr val="tx1"/>
                          </a:solidFill>
                        </a:rPr>
                        <a:t>Meeting Space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Is meeting space welcoming and conducive to a Rotary meeting (private, comfortable, pleasant)? Rate on 0 to 5 scale, where 0 = not at all conducive, and 5 = very conducive to a Rotary meeting.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765801583"/>
                  </a:ext>
                </a:extLst>
              </a:tr>
              <a:tr h="230461">
                <a:tc>
                  <a:txBody>
                    <a:bodyPr/>
                    <a:lstStyle/>
                    <a:p>
                      <a:r>
                        <a:rPr lang="en-US" sz="1600" b="1" dirty="0">
                          <a:solidFill>
                            <a:schemeClr val="tx1"/>
                          </a:solidFill>
                        </a:rPr>
                        <a:t>Virtual Meeting Option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Does club provide the opportunity for members to attend meetings virtually if they can’t be there live? 0 points if no; 3 points if yes. </a:t>
                      </a:r>
                      <a:r>
                        <a:rPr lang="en-US" sz="1600" dirty="0">
                          <a:solidFill>
                            <a:srgbClr val="C00000"/>
                          </a:solidFill>
                        </a:rPr>
                        <a:t>(Max 3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689318573"/>
                  </a:ext>
                </a:extLst>
              </a:tr>
              <a:tr h="230461">
                <a:tc>
                  <a:txBody>
                    <a:bodyPr/>
                    <a:lstStyle/>
                    <a:p>
                      <a:r>
                        <a:rPr lang="en-US" sz="1600" b="1" dirty="0">
                          <a:solidFill>
                            <a:schemeClr val="tx1"/>
                          </a:solidFill>
                        </a:rPr>
                        <a:t>Inclusiveness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Is club welcoming to people with differences of race, religion, sex, sexual identity or orientation, occupation, disability, or income? Consider: how club membership compares with community demographics, accessibility of meeting space to people with disabilities, meal options to accommodate vegetarians or people who can’t eat gluten.  Rate on 0 to 5 scale, where 0 = not at all welcoming to all, and 5 =  very welcoming to all.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260837980"/>
                  </a:ext>
                </a:extLst>
              </a:tr>
              <a:tr h="123566">
                <a:tc gridSpan="2">
                  <a:txBody>
                    <a:bodyPr/>
                    <a:lstStyle/>
                    <a:p>
                      <a:pPr algn="r"/>
                      <a:r>
                        <a:rPr lang="en-US" sz="1600" b="1" dirty="0"/>
                        <a:t>Total Score – Welcome / Visitor and Member Experience (Max 23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hMerge="1">
                  <a:txBody>
                    <a:bodyPr/>
                    <a:lstStyle/>
                    <a:p>
                      <a:endParaRPr lang="en-US"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b="1"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465790"/>
                  </a:ext>
                </a:extLst>
              </a:tr>
            </a:tbl>
          </a:graphicData>
        </a:graphic>
      </p:graphicFrame>
    </p:spTree>
    <p:extLst>
      <p:ext uri="{BB962C8B-B14F-4D97-AF65-F5344CB8AC3E}">
        <p14:creationId xmlns:p14="http://schemas.microsoft.com/office/powerpoint/2010/main" val="3110700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p:txBody>
          <a:bodyPr/>
          <a:lstStyle/>
          <a:p>
            <a:r>
              <a:rPr lang="en-US" dirty="0"/>
              <a:t>Commitment to Growth</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1460482915"/>
              </p:ext>
            </p:extLst>
          </p:nvPr>
        </p:nvGraphicFramePr>
        <p:xfrm>
          <a:off x="838196" y="2197116"/>
          <a:ext cx="10515597" cy="3291840"/>
        </p:xfrm>
        <a:graphic>
          <a:graphicData uri="http://schemas.openxmlformats.org/drawingml/2006/table">
            <a:tbl>
              <a:tblPr firstRow="1" bandRow="1">
                <a:tableStyleId>{69012ECD-51FC-41F1-AA8D-1B2483CD663E}</a:tableStyleId>
              </a:tblPr>
              <a:tblGrid>
                <a:gridCol w="2505293">
                  <a:extLst>
                    <a:ext uri="{9D8B030D-6E8A-4147-A177-3AD203B41FA5}">
                      <a16:colId xmlns:a16="http://schemas.microsoft.com/office/drawing/2014/main" val="3998317605"/>
                    </a:ext>
                  </a:extLst>
                </a:gridCol>
                <a:gridCol w="6589264">
                  <a:extLst>
                    <a:ext uri="{9D8B030D-6E8A-4147-A177-3AD203B41FA5}">
                      <a16:colId xmlns:a16="http://schemas.microsoft.com/office/drawing/2014/main" val="3435591730"/>
                    </a:ext>
                  </a:extLst>
                </a:gridCol>
                <a:gridCol w="1421040">
                  <a:extLst>
                    <a:ext uri="{9D8B030D-6E8A-4147-A177-3AD203B41FA5}">
                      <a16:colId xmlns:a16="http://schemas.microsoft.com/office/drawing/2014/main" val="1508334750"/>
                    </a:ext>
                  </a:extLst>
                </a:gridCol>
              </a:tblGrid>
              <a:tr h="123566">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230461">
                <a:tc>
                  <a:txBody>
                    <a:bodyPr/>
                    <a:lstStyle/>
                    <a:p>
                      <a:r>
                        <a:rPr lang="en-US" sz="1600" b="1" dirty="0">
                          <a:solidFill>
                            <a:schemeClr val="tx1"/>
                          </a:solidFill>
                        </a:rPr>
                        <a:t>Growth as a Priority</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Is growing membership a top priority for the club? Rate 0-5, where 0 = growth is not at all a priority to 5 = growth is the club’s top priority.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230461">
                <a:tc>
                  <a:txBody>
                    <a:bodyPr/>
                    <a:lstStyle/>
                    <a:p>
                      <a:r>
                        <a:rPr lang="en-US" sz="1600" b="1" dirty="0">
                          <a:solidFill>
                            <a:schemeClr val="tx1"/>
                          </a:solidFill>
                        </a:rPr>
                        <a:t>Commitment to 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Is the club committed to taking actions that will promote growth over the next three years? Rate 0-5, where 0 = not at all committed to taking action on growth, and 5 =  club is very committed to taking action that promotes growth.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68336699"/>
                  </a:ext>
                </a:extLst>
              </a:tr>
              <a:tr h="230461">
                <a:tc>
                  <a:txBody>
                    <a:bodyPr/>
                    <a:lstStyle/>
                    <a:p>
                      <a:r>
                        <a:rPr lang="en-US" sz="1600" b="1" dirty="0">
                          <a:solidFill>
                            <a:schemeClr val="tx1"/>
                          </a:solidFill>
                        </a:rPr>
                        <a:t>Willingness to Accept District Assistance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Is the club willing to accept assistance from the District to help them promote growth over the next three years? Rate 0-5, where 0 = not at all willing to accept assistance, and 5 = club is very willing to accept assistance.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142949028"/>
                  </a:ext>
                </a:extLst>
              </a:tr>
            </a:tbl>
          </a:graphicData>
        </a:graphic>
      </p:graphicFrame>
    </p:spTree>
    <p:extLst>
      <p:ext uri="{BB962C8B-B14F-4D97-AF65-F5344CB8AC3E}">
        <p14:creationId xmlns:p14="http://schemas.microsoft.com/office/powerpoint/2010/main" val="1753683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299F5-C1FA-A20E-2194-37743F60ADD6}"/>
              </a:ext>
            </a:extLst>
          </p:cNvPr>
          <p:cNvSpPr>
            <a:spLocks noGrp="1"/>
          </p:cNvSpPr>
          <p:nvPr>
            <p:ph type="title"/>
          </p:nvPr>
        </p:nvSpPr>
        <p:spPr/>
        <p:txBody>
          <a:bodyPr/>
          <a:lstStyle/>
          <a:p>
            <a:r>
              <a:rPr lang="en-US" dirty="0"/>
              <a:t>Vibrancy Score</a:t>
            </a:r>
          </a:p>
        </p:txBody>
      </p:sp>
      <p:graphicFrame>
        <p:nvGraphicFramePr>
          <p:cNvPr id="5" name="Content Placeholder 4">
            <a:extLst>
              <a:ext uri="{FF2B5EF4-FFF2-40B4-BE49-F238E27FC236}">
                <a16:creationId xmlns:a16="http://schemas.microsoft.com/office/drawing/2014/main" id="{F1D82B09-416A-5B2F-0A66-B52EC2698AF6}"/>
              </a:ext>
            </a:extLst>
          </p:cNvPr>
          <p:cNvGraphicFramePr>
            <a:graphicFrameLocks noGrp="1"/>
          </p:cNvGraphicFramePr>
          <p:nvPr>
            <p:ph idx="1"/>
            <p:extLst>
              <p:ext uri="{D42A27DB-BD31-4B8C-83A1-F6EECF244321}">
                <p14:modId xmlns:p14="http://schemas.microsoft.com/office/powerpoint/2010/main" val="1885026226"/>
              </p:ext>
            </p:extLst>
          </p:nvPr>
        </p:nvGraphicFramePr>
        <p:xfrm>
          <a:off x="559340" y="2085029"/>
          <a:ext cx="5283740" cy="3337560"/>
        </p:xfrm>
        <a:graphic>
          <a:graphicData uri="http://schemas.openxmlformats.org/drawingml/2006/table">
            <a:tbl>
              <a:tblPr firstRow="1" bandRow="1">
                <a:tableStyleId>{5C22544A-7EE6-4342-B048-85BDC9FD1C3A}</a:tableStyleId>
              </a:tblPr>
              <a:tblGrid>
                <a:gridCol w="4310974">
                  <a:extLst>
                    <a:ext uri="{9D8B030D-6E8A-4147-A177-3AD203B41FA5}">
                      <a16:colId xmlns:a16="http://schemas.microsoft.com/office/drawing/2014/main" val="296495769"/>
                    </a:ext>
                  </a:extLst>
                </a:gridCol>
                <a:gridCol w="972766">
                  <a:extLst>
                    <a:ext uri="{9D8B030D-6E8A-4147-A177-3AD203B41FA5}">
                      <a16:colId xmlns:a16="http://schemas.microsoft.com/office/drawing/2014/main" val="1509457475"/>
                    </a:ext>
                  </a:extLst>
                </a:gridCol>
              </a:tblGrid>
              <a:tr h="370840">
                <a:tc>
                  <a:txBody>
                    <a:bodyPr/>
                    <a:lstStyle/>
                    <a:p>
                      <a:r>
                        <a:rPr lang="en-US" dirty="0"/>
                        <a:t>Domain</a:t>
                      </a:r>
                    </a:p>
                  </a:txBody>
                  <a:tcPr>
                    <a:solidFill>
                      <a:schemeClr val="accent1">
                        <a:lumMod val="75000"/>
                      </a:schemeClr>
                    </a:solidFill>
                  </a:tcPr>
                </a:tc>
                <a:tc>
                  <a:txBody>
                    <a:bodyPr/>
                    <a:lstStyle/>
                    <a:p>
                      <a:r>
                        <a:rPr lang="en-US" dirty="0"/>
                        <a:t>Score</a:t>
                      </a:r>
                    </a:p>
                  </a:txBody>
                  <a:tcPr>
                    <a:solidFill>
                      <a:schemeClr val="accent1">
                        <a:lumMod val="75000"/>
                      </a:schemeClr>
                    </a:solidFill>
                  </a:tcPr>
                </a:tc>
                <a:extLst>
                  <a:ext uri="{0D108BD9-81ED-4DB2-BD59-A6C34878D82A}">
                    <a16:rowId xmlns:a16="http://schemas.microsoft.com/office/drawing/2014/main" val="630460925"/>
                  </a:ext>
                </a:extLst>
              </a:tr>
              <a:tr h="370840">
                <a:tc>
                  <a:txBody>
                    <a:bodyPr/>
                    <a:lstStyle/>
                    <a:p>
                      <a:r>
                        <a:rPr lang="en-US" dirty="0"/>
                        <a:t>Leadership</a:t>
                      </a:r>
                    </a:p>
                  </a:txBody>
                  <a:tcPr/>
                </a:tc>
                <a:tc>
                  <a:txBody>
                    <a:bodyPr/>
                    <a:lstStyle/>
                    <a:p>
                      <a:endParaRPr lang="en-US" dirty="0"/>
                    </a:p>
                  </a:txBody>
                  <a:tcPr/>
                </a:tc>
                <a:extLst>
                  <a:ext uri="{0D108BD9-81ED-4DB2-BD59-A6C34878D82A}">
                    <a16:rowId xmlns:a16="http://schemas.microsoft.com/office/drawing/2014/main" val="2322753171"/>
                  </a:ext>
                </a:extLst>
              </a:tr>
              <a:tr h="370840">
                <a:tc>
                  <a:txBody>
                    <a:bodyPr/>
                    <a:lstStyle/>
                    <a:p>
                      <a:r>
                        <a:rPr lang="en-US" dirty="0"/>
                        <a:t>Doing Good in the Community</a:t>
                      </a:r>
                    </a:p>
                  </a:txBody>
                  <a:tcPr/>
                </a:tc>
                <a:tc>
                  <a:txBody>
                    <a:bodyPr/>
                    <a:lstStyle/>
                    <a:p>
                      <a:endParaRPr lang="en-US"/>
                    </a:p>
                  </a:txBody>
                  <a:tcPr/>
                </a:tc>
                <a:extLst>
                  <a:ext uri="{0D108BD9-81ED-4DB2-BD59-A6C34878D82A}">
                    <a16:rowId xmlns:a16="http://schemas.microsoft.com/office/drawing/2014/main" val="3380317143"/>
                  </a:ext>
                </a:extLst>
              </a:tr>
              <a:tr h="370840">
                <a:tc>
                  <a:txBody>
                    <a:bodyPr/>
                    <a:lstStyle/>
                    <a:p>
                      <a:r>
                        <a:rPr lang="en-US" dirty="0"/>
                        <a:t>Doing Good in the World</a:t>
                      </a:r>
                    </a:p>
                  </a:txBody>
                  <a:tcPr/>
                </a:tc>
                <a:tc>
                  <a:txBody>
                    <a:bodyPr/>
                    <a:lstStyle/>
                    <a:p>
                      <a:endParaRPr lang="en-US"/>
                    </a:p>
                  </a:txBody>
                  <a:tcPr/>
                </a:tc>
                <a:extLst>
                  <a:ext uri="{0D108BD9-81ED-4DB2-BD59-A6C34878D82A}">
                    <a16:rowId xmlns:a16="http://schemas.microsoft.com/office/drawing/2014/main" val="2286685312"/>
                  </a:ext>
                </a:extLst>
              </a:tr>
              <a:tr h="370840">
                <a:tc>
                  <a:txBody>
                    <a:bodyPr/>
                    <a:lstStyle/>
                    <a:p>
                      <a:r>
                        <a:rPr lang="en-US" dirty="0"/>
                        <a:t>Engagement with Youth</a:t>
                      </a:r>
                    </a:p>
                  </a:txBody>
                  <a:tcPr/>
                </a:tc>
                <a:tc>
                  <a:txBody>
                    <a:bodyPr/>
                    <a:lstStyle/>
                    <a:p>
                      <a:endParaRPr lang="en-US"/>
                    </a:p>
                  </a:txBody>
                  <a:tcPr/>
                </a:tc>
                <a:extLst>
                  <a:ext uri="{0D108BD9-81ED-4DB2-BD59-A6C34878D82A}">
                    <a16:rowId xmlns:a16="http://schemas.microsoft.com/office/drawing/2014/main" val="1016316777"/>
                  </a:ext>
                </a:extLst>
              </a:tr>
              <a:tr h="370840">
                <a:tc>
                  <a:txBody>
                    <a:bodyPr/>
                    <a:lstStyle/>
                    <a:p>
                      <a:r>
                        <a:rPr lang="en-US" dirty="0"/>
                        <a:t>Public Image</a:t>
                      </a:r>
                    </a:p>
                  </a:txBody>
                  <a:tcPr/>
                </a:tc>
                <a:tc>
                  <a:txBody>
                    <a:bodyPr/>
                    <a:lstStyle/>
                    <a:p>
                      <a:endParaRPr lang="en-US"/>
                    </a:p>
                  </a:txBody>
                  <a:tcPr/>
                </a:tc>
                <a:extLst>
                  <a:ext uri="{0D108BD9-81ED-4DB2-BD59-A6C34878D82A}">
                    <a16:rowId xmlns:a16="http://schemas.microsoft.com/office/drawing/2014/main" val="2048630437"/>
                  </a:ext>
                </a:extLst>
              </a:tr>
              <a:tr h="370840">
                <a:tc>
                  <a:txBody>
                    <a:bodyPr/>
                    <a:lstStyle/>
                    <a:p>
                      <a:r>
                        <a:rPr lang="en-US" dirty="0"/>
                        <a:t>Member Engagement</a:t>
                      </a:r>
                    </a:p>
                  </a:txBody>
                  <a:tcPr/>
                </a:tc>
                <a:tc>
                  <a:txBody>
                    <a:bodyPr/>
                    <a:lstStyle/>
                    <a:p>
                      <a:endParaRPr lang="en-US" dirty="0"/>
                    </a:p>
                  </a:txBody>
                  <a:tcPr/>
                </a:tc>
                <a:extLst>
                  <a:ext uri="{0D108BD9-81ED-4DB2-BD59-A6C34878D82A}">
                    <a16:rowId xmlns:a16="http://schemas.microsoft.com/office/drawing/2014/main" val="2142960019"/>
                  </a:ext>
                </a:extLst>
              </a:tr>
              <a:tr h="370840">
                <a:tc>
                  <a:txBody>
                    <a:bodyPr/>
                    <a:lstStyle/>
                    <a:p>
                      <a:r>
                        <a:rPr lang="en-US" dirty="0"/>
                        <a:t>Welcome/Visitor and Member Experience</a:t>
                      </a:r>
                    </a:p>
                  </a:txBody>
                  <a:tcPr/>
                </a:tc>
                <a:tc>
                  <a:txBody>
                    <a:bodyPr/>
                    <a:lstStyle/>
                    <a:p>
                      <a:endParaRPr lang="en-US"/>
                    </a:p>
                  </a:txBody>
                  <a:tcPr/>
                </a:tc>
                <a:extLst>
                  <a:ext uri="{0D108BD9-81ED-4DB2-BD59-A6C34878D82A}">
                    <a16:rowId xmlns:a16="http://schemas.microsoft.com/office/drawing/2014/main" val="3728057868"/>
                  </a:ext>
                </a:extLst>
              </a:tr>
              <a:tr h="370840">
                <a:tc>
                  <a:txBody>
                    <a:bodyPr/>
                    <a:lstStyle/>
                    <a:p>
                      <a:pPr algn="r"/>
                      <a:r>
                        <a:rPr lang="en-US" b="1" dirty="0"/>
                        <a:t>Total</a:t>
                      </a:r>
                    </a:p>
                  </a:txBody>
                  <a:tcPr/>
                </a:tc>
                <a:tc>
                  <a:txBody>
                    <a:bodyPr/>
                    <a:lstStyle/>
                    <a:p>
                      <a:endParaRPr lang="en-US" dirty="0"/>
                    </a:p>
                  </a:txBody>
                  <a:tcPr/>
                </a:tc>
                <a:extLst>
                  <a:ext uri="{0D108BD9-81ED-4DB2-BD59-A6C34878D82A}">
                    <a16:rowId xmlns:a16="http://schemas.microsoft.com/office/drawing/2014/main" val="2726752647"/>
                  </a:ext>
                </a:extLst>
              </a:tr>
            </a:tbl>
          </a:graphicData>
        </a:graphic>
      </p:graphicFrame>
      <p:graphicFrame>
        <p:nvGraphicFramePr>
          <p:cNvPr id="6" name="Table 5">
            <a:extLst>
              <a:ext uri="{FF2B5EF4-FFF2-40B4-BE49-F238E27FC236}">
                <a16:creationId xmlns:a16="http://schemas.microsoft.com/office/drawing/2014/main" id="{0FFF6E3F-6A2F-07E7-56B1-CCC56ECCA1EE}"/>
              </a:ext>
            </a:extLst>
          </p:cNvPr>
          <p:cNvGraphicFramePr>
            <a:graphicFrameLocks noGrp="1"/>
          </p:cNvGraphicFramePr>
          <p:nvPr>
            <p:extLst>
              <p:ext uri="{D42A27DB-BD31-4B8C-83A1-F6EECF244321}">
                <p14:modId xmlns:p14="http://schemas.microsoft.com/office/powerpoint/2010/main" val="2622289586"/>
              </p:ext>
            </p:extLst>
          </p:nvPr>
        </p:nvGraphicFramePr>
        <p:xfrm>
          <a:off x="8949275" y="4993032"/>
          <a:ext cx="2566100" cy="370840"/>
        </p:xfrm>
        <a:graphic>
          <a:graphicData uri="http://schemas.openxmlformats.org/drawingml/2006/table">
            <a:tbl>
              <a:tblPr firstRow="1" bandRow="1">
                <a:tableStyleId>{5C22544A-7EE6-4342-B048-85BDC9FD1C3A}</a:tableStyleId>
              </a:tblPr>
              <a:tblGrid>
                <a:gridCol w="513220">
                  <a:extLst>
                    <a:ext uri="{9D8B030D-6E8A-4147-A177-3AD203B41FA5}">
                      <a16:colId xmlns:a16="http://schemas.microsoft.com/office/drawing/2014/main" val="3441831192"/>
                    </a:ext>
                  </a:extLst>
                </a:gridCol>
                <a:gridCol w="513220">
                  <a:extLst>
                    <a:ext uri="{9D8B030D-6E8A-4147-A177-3AD203B41FA5}">
                      <a16:colId xmlns:a16="http://schemas.microsoft.com/office/drawing/2014/main" val="2631315209"/>
                    </a:ext>
                  </a:extLst>
                </a:gridCol>
                <a:gridCol w="513220">
                  <a:extLst>
                    <a:ext uri="{9D8B030D-6E8A-4147-A177-3AD203B41FA5}">
                      <a16:colId xmlns:a16="http://schemas.microsoft.com/office/drawing/2014/main" val="1402936135"/>
                    </a:ext>
                  </a:extLst>
                </a:gridCol>
                <a:gridCol w="513220">
                  <a:extLst>
                    <a:ext uri="{9D8B030D-6E8A-4147-A177-3AD203B41FA5}">
                      <a16:colId xmlns:a16="http://schemas.microsoft.com/office/drawing/2014/main" val="3372689864"/>
                    </a:ext>
                  </a:extLst>
                </a:gridCol>
                <a:gridCol w="513220">
                  <a:extLst>
                    <a:ext uri="{9D8B030D-6E8A-4147-A177-3AD203B41FA5}">
                      <a16:colId xmlns:a16="http://schemas.microsoft.com/office/drawing/2014/main" val="3009238136"/>
                    </a:ext>
                  </a:extLst>
                </a:gridCol>
              </a:tblGrid>
              <a:tr h="370840">
                <a:tc>
                  <a:txBody>
                    <a:bodyPr/>
                    <a:lstStyle/>
                    <a:p>
                      <a:pPr algn="ctr"/>
                      <a:r>
                        <a:rPr lang="en-US" sz="1400" u="sng" dirty="0">
                          <a:solidFill>
                            <a:schemeClr val="tx1"/>
                          </a:solidFill>
                        </a:rPr>
                        <a:t>&lt;</a:t>
                      </a:r>
                      <a:r>
                        <a:rPr lang="en-US" sz="1400" dirty="0">
                          <a:solidFill>
                            <a:schemeClr val="tx1"/>
                          </a:solidFill>
                        </a:rPr>
                        <a:t>30</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31-61</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62-92</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93-123</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u="sng" dirty="0">
                          <a:solidFill>
                            <a:schemeClr val="tx1"/>
                          </a:solidFill>
                        </a:rPr>
                        <a:t>&gt; 123</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9586763"/>
                  </a:ext>
                </a:extLst>
              </a:tr>
            </a:tbl>
          </a:graphicData>
        </a:graphic>
      </p:graphicFrame>
      <p:grpSp>
        <p:nvGrpSpPr>
          <p:cNvPr id="7" name="Group 6">
            <a:extLst>
              <a:ext uri="{FF2B5EF4-FFF2-40B4-BE49-F238E27FC236}">
                <a16:creationId xmlns:a16="http://schemas.microsoft.com/office/drawing/2014/main" id="{84E03AB8-703F-5AEF-A955-9F22E945A416}"/>
              </a:ext>
            </a:extLst>
          </p:cNvPr>
          <p:cNvGrpSpPr/>
          <p:nvPr/>
        </p:nvGrpSpPr>
        <p:grpSpPr>
          <a:xfrm>
            <a:off x="8013276" y="2085029"/>
            <a:ext cx="3502099" cy="2961322"/>
            <a:chOff x="2657965" y="528891"/>
            <a:chExt cx="6409835" cy="5889626"/>
          </a:xfrm>
        </p:grpSpPr>
        <p:sp>
          <p:nvSpPr>
            <p:cNvPr id="8" name="Rectangle 7">
              <a:extLst>
                <a:ext uri="{FF2B5EF4-FFF2-40B4-BE49-F238E27FC236}">
                  <a16:creationId xmlns:a16="http://schemas.microsoft.com/office/drawing/2014/main" id="{9C810A18-E1BE-7230-FF48-239EE4A9654D}"/>
                </a:ext>
              </a:extLst>
            </p:cNvPr>
            <p:cNvSpPr/>
            <p:nvPr/>
          </p:nvSpPr>
          <p:spPr>
            <a:xfrm>
              <a:off x="4371108" y="702072"/>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50"/>
            </a:p>
          </p:txBody>
        </p:sp>
        <p:sp>
          <p:nvSpPr>
            <p:cNvPr id="9" name="Rectangle 8">
              <a:extLst>
                <a:ext uri="{FF2B5EF4-FFF2-40B4-BE49-F238E27FC236}">
                  <a16:creationId xmlns:a16="http://schemas.microsoft.com/office/drawing/2014/main" id="{FCC7F36C-9C3C-D5D0-44AC-DD4A12BD304B}"/>
                </a:ext>
              </a:extLst>
            </p:cNvPr>
            <p:cNvSpPr/>
            <p:nvPr/>
          </p:nvSpPr>
          <p:spPr>
            <a:xfrm>
              <a:off x="6719454" y="702072"/>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50"/>
            </a:p>
          </p:txBody>
        </p:sp>
        <p:sp>
          <p:nvSpPr>
            <p:cNvPr id="10" name="Rectangle 9">
              <a:extLst>
                <a:ext uri="{FF2B5EF4-FFF2-40B4-BE49-F238E27FC236}">
                  <a16:creationId xmlns:a16="http://schemas.microsoft.com/office/drawing/2014/main" id="{FB0FED0E-9233-EDEF-6E5D-A21414EDFB46}"/>
                </a:ext>
              </a:extLst>
            </p:cNvPr>
            <p:cNvSpPr/>
            <p:nvPr/>
          </p:nvSpPr>
          <p:spPr>
            <a:xfrm>
              <a:off x="4371108" y="3050418"/>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50"/>
            </a:p>
          </p:txBody>
        </p:sp>
        <p:sp>
          <p:nvSpPr>
            <p:cNvPr id="11" name="Rectangle 10">
              <a:extLst>
                <a:ext uri="{FF2B5EF4-FFF2-40B4-BE49-F238E27FC236}">
                  <a16:creationId xmlns:a16="http://schemas.microsoft.com/office/drawing/2014/main" id="{7D1C655E-A87F-97AA-1810-121896C76C8D}"/>
                </a:ext>
              </a:extLst>
            </p:cNvPr>
            <p:cNvSpPr/>
            <p:nvPr/>
          </p:nvSpPr>
          <p:spPr>
            <a:xfrm>
              <a:off x="6719454" y="3050418"/>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50"/>
            </a:p>
          </p:txBody>
        </p:sp>
        <p:sp>
          <p:nvSpPr>
            <p:cNvPr id="12" name="TextBox 11">
              <a:extLst>
                <a:ext uri="{FF2B5EF4-FFF2-40B4-BE49-F238E27FC236}">
                  <a16:creationId xmlns:a16="http://schemas.microsoft.com/office/drawing/2014/main" id="{E4FDB5FE-083A-FA0D-85C6-247DC611FC79}"/>
                </a:ext>
              </a:extLst>
            </p:cNvPr>
            <p:cNvSpPr txBox="1"/>
            <p:nvPr/>
          </p:nvSpPr>
          <p:spPr>
            <a:xfrm>
              <a:off x="2657965" y="528891"/>
              <a:ext cx="1657724" cy="6576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50" dirty="0">
                  <a:solidFill>
                    <a:schemeClr val="bg2">
                      <a:lumMod val="50000"/>
                    </a:schemeClr>
                  </a:solidFill>
                </a:rPr>
                <a:t>Growing</a:t>
              </a:r>
            </a:p>
          </p:txBody>
        </p:sp>
        <p:sp>
          <p:nvSpPr>
            <p:cNvPr id="13" name="TextBox 12">
              <a:extLst>
                <a:ext uri="{FF2B5EF4-FFF2-40B4-BE49-F238E27FC236}">
                  <a16:creationId xmlns:a16="http://schemas.microsoft.com/office/drawing/2014/main" id="{E1A03C8C-1745-D3B8-4A80-FA61F043CD85}"/>
                </a:ext>
              </a:extLst>
            </p:cNvPr>
            <p:cNvSpPr txBox="1"/>
            <p:nvPr/>
          </p:nvSpPr>
          <p:spPr>
            <a:xfrm>
              <a:off x="2657965" y="5029431"/>
              <a:ext cx="1657724" cy="6576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50" dirty="0">
                  <a:solidFill>
                    <a:schemeClr val="bg2">
                      <a:lumMod val="50000"/>
                    </a:schemeClr>
                  </a:solidFill>
                </a:rPr>
                <a:t>Declining</a:t>
              </a:r>
            </a:p>
          </p:txBody>
        </p:sp>
        <p:sp>
          <p:nvSpPr>
            <p:cNvPr id="14" name="TextBox 13">
              <a:extLst>
                <a:ext uri="{FF2B5EF4-FFF2-40B4-BE49-F238E27FC236}">
                  <a16:creationId xmlns:a16="http://schemas.microsoft.com/office/drawing/2014/main" id="{5C11B646-320C-A7D7-4254-D6124EA4A6C6}"/>
                </a:ext>
              </a:extLst>
            </p:cNvPr>
            <p:cNvSpPr txBox="1"/>
            <p:nvPr/>
          </p:nvSpPr>
          <p:spPr>
            <a:xfrm>
              <a:off x="4315688" y="5398764"/>
              <a:ext cx="1191492"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dirty="0">
                  <a:solidFill>
                    <a:schemeClr val="bg2">
                      <a:lumMod val="50000"/>
                    </a:schemeClr>
                  </a:solidFill>
                </a:rPr>
                <a:t>Low</a:t>
              </a:r>
            </a:p>
          </p:txBody>
        </p:sp>
        <p:sp>
          <p:nvSpPr>
            <p:cNvPr id="15" name="TextBox 14">
              <a:extLst>
                <a:ext uri="{FF2B5EF4-FFF2-40B4-BE49-F238E27FC236}">
                  <a16:creationId xmlns:a16="http://schemas.microsoft.com/office/drawing/2014/main" id="{984CC0D0-EEEB-C46F-0053-0252FA6163BF}"/>
                </a:ext>
              </a:extLst>
            </p:cNvPr>
            <p:cNvSpPr txBox="1"/>
            <p:nvPr/>
          </p:nvSpPr>
          <p:spPr>
            <a:xfrm>
              <a:off x="7876308" y="5398764"/>
              <a:ext cx="1191492"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50" dirty="0">
                  <a:solidFill>
                    <a:schemeClr val="bg2">
                      <a:lumMod val="50000"/>
                    </a:schemeClr>
                  </a:solidFill>
                </a:rPr>
                <a:t>High</a:t>
              </a:r>
            </a:p>
          </p:txBody>
        </p:sp>
        <p:sp>
          <p:nvSpPr>
            <p:cNvPr id="16" name="TextBox 15">
              <a:extLst>
                <a:ext uri="{FF2B5EF4-FFF2-40B4-BE49-F238E27FC236}">
                  <a16:creationId xmlns:a16="http://schemas.microsoft.com/office/drawing/2014/main" id="{D4A5AE8A-69D5-915B-7659-25AE28BC9833}"/>
                </a:ext>
              </a:extLst>
            </p:cNvPr>
            <p:cNvSpPr txBox="1"/>
            <p:nvPr/>
          </p:nvSpPr>
          <p:spPr>
            <a:xfrm>
              <a:off x="4904508" y="5740922"/>
              <a:ext cx="3629893"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50" dirty="0">
                  <a:solidFill>
                    <a:srgbClr val="0070C0"/>
                  </a:solidFill>
                </a:rPr>
                <a:t>Club Vibrancy</a:t>
              </a:r>
            </a:p>
          </p:txBody>
        </p:sp>
        <p:sp>
          <p:nvSpPr>
            <p:cNvPr id="17" name="TextBox 16">
              <a:extLst>
                <a:ext uri="{FF2B5EF4-FFF2-40B4-BE49-F238E27FC236}">
                  <a16:creationId xmlns:a16="http://schemas.microsoft.com/office/drawing/2014/main" id="{4EED5348-247E-D5FE-B34D-EA5E3E18B484}"/>
                </a:ext>
              </a:extLst>
            </p:cNvPr>
            <p:cNvSpPr txBox="1"/>
            <p:nvPr/>
          </p:nvSpPr>
          <p:spPr>
            <a:xfrm rot="16200000">
              <a:off x="1614636" y="2592033"/>
              <a:ext cx="3629893"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50" dirty="0">
                  <a:solidFill>
                    <a:srgbClr val="0070C0"/>
                  </a:solidFill>
                </a:rPr>
                <a:t>Membership Trend</a:t>
              </a:r>
            </a:p>
          </p:txBody>
        </p:sp>
        <p:sp>
          <p:nvSpPr>
            <p:cNvPr id="18" name="TextBox 17">
              <a:extLst>
                <a:ext uri="{FF2B5EF4-FFF2-40B4-BE49-F238E27FC236}">
                  <a16:creationId xmlns:a16="http://schemas.microsoft.com/office/drawing/2014/main" id="{FF7752B0-0091-C530-19DE-12D458179770}"/>
                </a:ext>
              </a:extLst>
            </p:cNvPr>
            <p:cNvSpPr txBox="1"/>
            <p:nvPr/>
          </p:nvSpPr>
          <p:spPr>
            <a:xfrm>
              <a:off x="3124197" y="2889304"/>
              <a:ext cx="1191491"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50" dirty="0">
                  <a:solidFill>
                    <a:schemeClr val="bg2">
                      <a:lumMod val="50000"/>
                    </a:schemeClr>
                  </a:solidFill>
                </a:rPr>
                <a:t>Flat</a:t>
              </a:r>
            </a:p>
          </p:txBody>
        </p:sp>
        <p:sp>
          <p:nvSpPr>
            <p:cNvPr id="19" name="TextBox 18">
              <a:extLst>
                <a:ext uri="{FF2B5EF4-FFF2-40B4-BE49-F238E27FC236}">
                  <a16:creationId xmlns:a16="http://schemas.microsoft.com/office/drawing/2014/main" id="{F787D0D1-0C80-DEF0-6463-ACCFD5A204FC}"/>
                </a:ext>
              </a:extLst>
            </p:cNvPr>
            <p:cNvSpPr txBox="1"/>
            <p:nvPr/>
          </p:nvSpPr>
          <p:spPr>
            <a:xfrm>
              <a:off x="5834427" y="5398764"/>
              <a:ext cx="1770058" cy="6576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dirty="0">
                  <a:solidFill>
                    <a:schemeClr val="bg2">
                      <a:lumMod val="50000"/>
                    </a:schemeClr>
                  </a:solidFill>
                </a:rPr>
                <a:t>Medium</a:t>
              </a:r>
            </a:p>
          </p:txBody>
        </p:sp>
        <p:sp>
          <p:nvSpPr>
            <p:cNvPr id="20" name="TextBox 19">
              <a:extLst>
                <a:ext uri="{FF2B5EF4-FFF2-40B4-BE49-F238E27FC236}">
                  <a16:creationId xmlns:a16="http://schemas.microsoft.com/office/drawing/2014/main" id="{A3987AE0-0C02-266E-3D40-14C85BF24A58}"/>
                </a:ext>
              </a:extLst>
            </p:cNvPr>
            <p:cNvSpPr txBox="1"/>
            <p:nvPr/>
          </p:nvSpPr>
          <p:spPr>
            <a:xfrm>
              <a:off x="6966192" y="1113359"/>
              <a:ext cx="1877660" cy="1494696"/>
            </a:xfrm>
            <a:prstGeom prst="rect">
              <a:avLst/>
            </a:prstGeom>
            <a:noFill/>
          </p:spPr>
          <p:txBody>
            <a:bodyPr wrap="square" rtlCol="0" anchor="ctr">
              <a:spAutoFit/>
            </a:bodyPr>
            <a:lstStyle/>
            <a:p>
              <a:pPr algn="ctr"/>
              <a:r>
                <a:rPr lang="en-US" sz="1050" dirty="0"/>
                <a:t>Vibrant and Growing</a:t>
              </a:r>
            </a:p>
          </p:txBody>
        </p:sp>
        <p:sp>
          <p:nvSpPr>
            <p:cNvPr id="21" name="TextBox 20">
              <a:extLst>
                <a:ext uri="{FF2B5EF4-FFF2-40B4-BE49-F238E27FC236}">
                  <a16:creationId xmlns:a16="http://schemas.microsoft.com/office/drawing/2014/main" id="{0C059498-B17C-396D-82D8-FA11B1068189}"/>
                </a:ext>
              </a:extLst>
            </p:cNvPr>
            <p:cNvSpPr txBox="1"/>
            <p:nvPr/>
          </p:nvSpPr>
          <p:spPr>
            <a:xfrm>
              <a:off x="6937476" y="3461705"/>
              <a:ext cx="1877660" cy="1494696"/>
            </a:xfrm>
            <a:prstGeom prst="rect">
              <a:avLst/>
            </a:prstGeom>
            <a:noFill/>
          </p:spPr>
          <p:txBody>
            <a:bodyPr wrap="square" rtlCol="0" anchor="ctr">
              <a:spAutoFit/>
            </a:bodyPr>
            <a:lstStyle/>
            <a:p>
              <a:pPr algn="ctr"/>
              <a:r>
                <a:rPr lang="en-US" sz="1050" dirty="0"/>
                <a:t>Vibrant but Declining</a:t>
              </a:r>
            </a:p>
          </p:txBody>
        </p:sp>
        <p:sp>
          <p:nvSpPr>
            <p:cNvPr id="22" name="TextBox 21">
              <a:extLst>
                <a:ext uri="{FF2B5EF4-FFF2-40B4-BE49-F238E27FC236}">
                  <a16:creationId xmlns:a16="http://schemas.microsoft.com/office/drawing/2014/main" id="{4BBEEB7B-F818-7493-878D-C09148C347EF}"/>
                </a:ext>
              </a:extLst>
            </p:cNvPr>
            <p:cNvSpPr txBox="1"/>
            <p:nvPr/>
          </p:nvSpPr>
          <p:spPr>
            <a:xfrm>
              <a:off x="4568350" y="3252448"/>
              <a:ext cx="1877660" cy="1913212"/>
            </a:xfrm>
            <a:prstGeom prst="rect">
              <a:avLst/>
            </a:prstGeom>
            <a:noFill/>
          </p:spPr>
          <p:txBody>
            <a:bodyPr wrap="square" rtlCol="0" anchor="ctr">
              <a:spAutoFit/>
            </a:bodyPr>
            <a:lstStyle/>
            <a:p>
              <a:pPr algn="ctr"/>
              <a:r>
                <a:rPr lang="en-US" sz="1050" dirty="0"/>
                <a:t>Not Vibrant and Declining</a:t>
              </a:r>
            </a:p>
          </p:txBody>
        </p:sp>
        <p:sp>
          <p:nvSpPr>
            <p:cNvPr id="23" name="TextBox 22">
              <a:extLst>
                <a:ext uri="{FF2B5EF4-FFF2-40B4-BE49-F238E27FC236}">
                  <a16:creationId xmlns:a16="http://schemas.microsoft.com/office/drawing/2014/main" id="{6DBBF5D2-C822-C90C-B210-2DD36B7B747D}"/>
                </a:ext>
              </a:extLst>
            </p:cNvPr>
            <p:cNvSpPr txBox="1"/>
            <p:nvPr/>
          </p:nvSpPr>
          <p:spPr>
            <a:xfrm>
              <a:off x="4542136" y="904103"/>
              <a:ext cx="1877660" cy="1913212"/>
            </a:xfrm>
            <a:prstGeom prst="rect">
              <a:avLst/>
            </a:prstGeom>
            <a:noFill/>
          </p:spPr>
          <p:txBody>
            <a:bodyPr wrap="square" rtlCol="0" anchor="ctr">
              <a:spAutoFit/>
            </a:bodyPr>
            <a:lstStyle/>
            <a:p>
              <a:pPr algn="ctr"/>
              <a:r>
                <a:rPr lang="en-US" sz="1050" dirty="0"/>
                <a:t>Not Vibrant but Growing</a:t>
              </a:r>
            </a:p>
          </p:txBody>
        </p:sp>
      </p:grpSp>
      <p:sp>
        <p:nvSpPr>
          <p:cNvPr id="26" name="TextBox 25">
            <a:extLst>
              <a:ext uri="{FF2B5EF4-FFF2-40B4-BE49-F238E27FC236}">
                <a16:creationId xmlns:a16="http://schemas.microsoft.com/office/drawing/2014/main" id="{6EBF5040-9550-CD32-E29B-79B1309267A3}"/>
              </a:ext>
            </a:extLst>
          </p:cNvPr>
          <p:cNvSpPr txBox="1"/>
          <p:nvPr/>
        </p:nvSpPr>
        <p:spPr>
          <a:xfrm>
            <a:off x="6045822" y="4513252"/>
            <a:ext cx="2183323" cy="1200329"/>
          </a:xfrm>
          <a:prstGeom prst="rect">
            <a:avLst/>
          </a:prstGeom>
          <a:noFill/>
        </p:spPr>
        <p:txBody>
          <a:bodyPr wrap="square">
            <a:spAutoFit/>
          </a:bodyPr>
          <a:lstStyle/>
          <a:p>
            <a:r>
              <a:rPr lang="en-US" dirty="0"/>
              <a:t>Plot the club’s total vibrancy score on the horizontal axis of the segmentation:</a:t>
            </a:r>
          </a:p>
        </p:txBody>
      </p:sp>
    </p:spTree>
    <p:extLst>
      <p:ext uri="{BB962C8B-B14F-4D97-AF65-F5344CB8AC3E}">
        <p14:creationId xmlns:p14="http://schemas.microsoft.com/office/powerpoint/2010/main" val="2262829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F347436D-D6EC-E1C1-2736-F41E2C88E289}"/>
              </a:ext>
            </a:extLst>
          </p:cNvPr>
          <p:cNvGrpSpPr/>
          <p:nvPr/>
        </p:nvGrpSpPr>
        <p:grpSpPr>
          <a:xfrm>
            <a:off x="4875390" y="1690688"/>
            <a:ext cx="5411397" cy="5081593"/>
            <a:chOff x="3124198" y="528891"/>
            <a:chExt cx="5943602" cy="5581363"/>
          </a:xfrm>
        </p:grpSpPr>
        <p:sp>
          <p:nvSpPr>
            <p:cNvPr id="4" name="Rectangle 3">
              <a:extLst>
                <a:ext uri="{FF2B5EF4-FFF2-40B4-BE49-F238E27FC236}">
                  <a16:creationId xmlns:a16="http://schemas.microsoft.com/office/drawing/2014/main" id="{64EAB19C-B272-4D18-BD1F-98F89BD39BBD}"/>
                </a:ext>
              </a:extLst>
            </p:cNvPr>
            <p:cNvSpPr/>
            <p:nvPr/>
          </p:nvSpPr>
          <p:spPr>
            <a:xfrm>
              <a:off x="4371108" y="702072"/>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Rectangle 4">
              <a:extLst>
                <a:ext uri="{FF2B5EF4-FFF2-40B4-BE49-F238E27FC236}">
                  <a16:creationId xmlns:a16="http://schemas.microsoft.com/office/drawing/2014/main" id="{439B36FC-2800-4BA6-8D69-DAF5DFE3CFFF}"/>
                </a:ext>
              </a:extLst>
            </p:cNvPr>
            <p:cNvSpPr/>
            <p:nvPr/>
          </p:nvSpPr>
          <p:spPr>
            <a:xfrm>
              <a:off x="6719454" y="702072"/>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Rectangle 5">
              <a:extLst>
                <a:ext uri="{FF2B5EF4-FFF2-40B4-BE49-F238E27FC236}">
                  <a16:creationId xmlns:a16="http://schemas.microsoft.com/office/drawing/2014/main" id="{54A787D5-21C6-4CC0-A889-65322300593B}"/>
                </a:ext>
              </a:extLst>
            </p:cNvPr>
            <p:cNvSpPr/>
            <p:nvPr/>
          </p:nvSpPr>
          <p:spPr>
            <a:xfrm>
              <a:off x="4371108" y="3050418"/>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Rectangle 6">
              <a:extLst>
                <a:ext uri="{FF2B5EF4-FFF2-40B4-BE49-F238E27FC236}">
                  <a16:creationId xmlns:a16="http://schemas.microsoft.com/office/drawing/2014/main" id="{A9EB17EB-AA4D-4035-AD4D-6552250A6A14}"/>
                </a:ext>
              </a:extLst>
            </p:cNvPr>
            <p:cNvSpPr/>
            <p:nvPr/>
          </p:nvSpPr>
          <p:spPr>
            <a:xfrm>
              <a:off x="6719454" y="3050418"/>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TextBox 7">
              <a:extLst>
                <a:ext uri="{FF2B5EF4-FFF2-40B4-BE49-F238E27FC236}">
                  <a16:creationId xmlns:a16="http://schemas.microsoft.com/office/drawing/2014/main" id="{163F13EA-AA9B-4F90-9E7F-C931E91B0399}"/>
                </a:ext>
              </a:extLst>
            </p:cNvPr>
            <p:cNvSpPr txBox="1"/>
            <p:nvPr/>
          </p:nvSpPr>
          <p:spPr>
            <a:xfrm>
              <a:off x="3124199" y="528891"/>
              <a:ext cx="1191491"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solidFill>
                    <a:schemeClr val="bg2">
                      <a:lumMod val="50000"/>
                    </a:schemeClr>
                  </a:solidFill>
                </a:rPr>
                <a:t>Growing</a:t>
              </a:r>
            </a:p>
          </p:txBody>
        </p:sp>
        <p:sp>
          <p:nvSpPr>
            <p:cNvPr id="9" name="TextBox 8">
              <a:extLst>
                <a:ext uri="{FF2B5EF4-FFF2-40B4-BE49-F238E27FC236}">
                  <a16:creationId xmlns:a16="http://schemas.microsoft.com/office/drawing/2014/main" id="{8A81606A-4DA5-44B2-A652-4FD636EF366E}"/>
                </a:ext>
              </a:extLst>
            </p:cNvPr>
            <p:cNvSpPr txBox="1"/>
            <p:nvPr/>
          </p:nvSpPr>
          <p:spPr>
            <a:xfrm>
              <a:off x="3124199" y="5029432"/>
              <a:ext cx="1191491"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solidFill>
                    <a:schemeClr val="bg2">
                      <a:lumMod val="50000"/>
                    </a:schemeClr>
                  </a:solidFill>
                </a:rPr>
                <a:t>Declining</a:t>
              </a:r>
            </a:p>
          </p:txBody>
        </p:sp>
        <p:sp>
          <p:nvSpPr>
            <p:cNvPr id="10" name="TextBox 9">
              <a:extLst>
                <a:ext uri="{FF2B5EF4-FFF2-40B4-BE49-F238E27FC236}">
                  <a16:creationId xmlns:a16="http://schemas.microsoft.com/office/drawing/2014/main" id="{D5B3D148-2CF8-4AED-8B53-449BD7644C74}"/>
                </a:ext>
              </a:extLst>
            </p:cNvPr>
            <p:cNvSpPr txBox="1"/>
            <p:nvPr/>
          </p:nvSpPr>
          <p:spPr>
            <a:xfrm>
              <a:off x="4315690" y="5398764"/>
              <a:ext cx="1191491"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2">
                      <a:lumMod val="50000"/>
                    </a:schemeClr>
                  </a:solidFill>
                </a:rPr>
                <a:t>Low</a:t>
              </a:r>
            </a:p>
          </p:txBody>
        </p:sp>
        <p:sp>
          <p:nvSpPr>
            <p:cNvPr id="11" name="TextBox 10">
              <a:extLst>
                <a:ext uri="{FF2B5EF4-FFF2-40B4-BE49-F238E27FC236}">
                  <a16:creationId xmlns:a16="http://schemas.microsoft.com/office/drawing/2014/main" id="{59042B72-44F8-4DF0-975F-CD99F5217537}"/>
                </a:ext>
              </a:extLst>
            </p:cNvPr>
            <p:cNvSpPr txBox="1"/>
            <p:nvPr/>
          </p:nvSpPr>
          <p:spPr>
            <a:xfrm>
              <a:off x="7876308" y="5398764"/>
              <a:ext cx="1191491"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solidFill>
                    <a:schemeClr val="bg2">
                      <a:lumMod val="50000"/>
                    </a:schemeClr>
                  </a:solidFill>
                </a:rPr>
                <a:t>High</a:t>
              </a:r>
            </a:p>
          </p:txBody>
        </p:sp>
        <p:sp>
          <p:nvSpPr>
            <p:cNvPr id="12" name="TextBox 11">
              <a:extLst>
                <a:ext uri="{FF2B5EF4-FFF2-40B4-BE49-F238E27FC236}">
                  <a16:creationId xmlns:a16="http://schemas.microsoft.com/office/drawing/2014/main" id="{ADF743E3-1CDC-4607-8344-5CFE64D45ADC}"/>
                </a:ext>
              </a:extLst>
            </p:cNvPr>
            <p:cNvSpPr txBox="1"/>
            <p:nvPr/>
          </p:nvSpPr>
          <p:spPr>
            <a:xfrm>
              <a:off x="4904508" y="5740922"/>
              <a:ext cx="3629892"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70C0"/>
                  </a:solidFill>
                </a:rPr>
                <a:t>Club Vibrancy</a:t>
              </a:r>
            </a:p>
          </p:txBody>
        </p:sp>
        <p:sp>
          <p:nvSpPr>
            <p:cNvPr id="13" name="TextBox 12">
              <a:extLst>
                <a:ext uri="{FF2B5EF4-FFF2-40B4-BE49-F238E27FC236}">
                  <a16:creationId xmlns:a16="http://schemas.microsoft.com/office/drawing/2014/main" id="{F6B2011B-5A2F-4DC9-BBFA-E3DE15942E9F}"/>
                </a:ext>
              </a:extLst>
            </p:cNvPr>
            <p:cNvSpPr txBox="1"/>
            <p:nvPr/>
          </p:nvSpPr>
          <p:spPr>
            <a:xfrm rot="16200000">
              <a:off x="1614638" y="2746168"/>
              <a:ext cx="3629892"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70C0"/>
                  </a:solidFill>
                </a:rPr>
                <a:t>Membership Trend</a:t>
              </a:r>
            </a:p>
          </p:txBody>
        </p:sp>
        <p:sp>
          <p:nvSpPr>
            <p:cNvPr id="16" name="TextBox 15">
              <a:extLst>
                <a:ext uri="{FF2B5EF4-FFF2-40B4-BE49-F238E27FC236}">
                  <a16:creationId xmlns:a16="http://schemas.microsoft.com/office/drawing/2014/main" id="{4F6DCCA9-AE80-EDD7-CC0C-FD76B370B756}"/>
                </a:ext>
              </a:extLst>
            </p:cNvPr>
            <p:cNvSpPr txBox="1"/>
            <p:nvPr/>
          </p:nvSpPr>
          <p:spPr>
            <a:xfrm>
              <a:off x="3124198" y="2889304"/>
              <a:ext cx="1191491"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solidFill>
                    <a:schemeClr val="bg2">
                      <a:lumMod val="50000"/>
                    </a:schemeClr>
                  </a:solidFill>
                </a:rPr>
                <a:t>Flat</a:t>
              </a:r>
            </a:p>
          </p:txBody>
        </p:sp>
        <p:sp>
          <p:nvSpPr>
            <p:cNvPr id="19" name="TextBox 18">
              <a:extLst>
                <a:ext uri="{FF2B5EF4-FFF2-40B4-BE49-F238E27FC236}">
                  <a16:creationId xmlns:a16="http://schemas.microsoft.com/office/drawing/2014/main" id="{D0A06D09-003D-3CA0-F2C7-B9532E9A3A89}"/>
                </a:ext>
              </a:extLst>
            </p:cNvPr>
            <p:cNvSpPr txBox="1"/>
            <p:nvPr/>
          </p:nvSpPr>
          <p:spPr>
            <a:xfrm>
              <a:off x="6123708" y="5398764"/>
              <a:ext cx="1191491"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2">
                      <a:lumMod val="50000"/>
                    </a:schemeClr>
                  </a:solidFill>
                </a:rPr>
                <a:t>Medium</a:t>
              </a:r>
            </a:p>
          </p:txBody>
        </p:sp>
        <p:sp>
          <p:nvSpPr>
            <p:cNvPr id="20" name="TextBox 19">
              <a:extLst>
                <a:ext uri="{FF2B5EF4-FFF2-40B4-BE49-F238E27FC236}">
                  <a16:creationId xmlns:a16="http://schemas.microsoft.com/office/drawing/2014/main" id="{5AE371ED-8798-51FE-F3C9-35D47392BB9F}"/>
                </a:ext>
              </a:extLst>
            </p:cNvPr>
            <p:cNvSpPr txBox="1"/>
            <p:nvPr/>
          </p:nvSpPr>
          <p:spPr>
            <a:xfrm>
              <a:off x="6966192" y="1537546"/>
              <a:ext cx="1877661" cy="646331"/>
            </a:xfrm>
            <a:prstGeom prst="rect">
              <a:avLst/>
            </a:prstGeom>
            <a:noFill/>
          </p:spPr>
          <p:txBody>
            <a:bodyPr wrap="square" rtlCol="0" anchor="ctr">
              <a:spAutoFit/>
            </a:bodyPr>
            <a:lstStyle/>
            <a:p>
              <a:pPr algn="ctr"/>
              <a:r>
                <a:rPr lang="en-US" dirty="0"/>
                <a:t>Vibrant and Growing</a:t>
              </a:r>
            </a:p>
          </p:txBody>
        </p:sp>
        <p:sp>
          <p:nvSpPr>
            <p:cNvPr id="21" name="TextBox 20">
              <a:extLst>
                <a:ext uri="{FF2B5EF4-FFF2-40B4-BE49-F238E27FC236}">
                  <a16:creationId xmlns:a16="http://schemas.microsoft.com/office/drawing/2014/main" id="{4855C43F-42DD-79D5-FCE2-8A165250541A}"/>
                </a:ext>
              </a:extLst>
            </p:cNvPr>
            <p:cNvSpPr txBox="1"/>
            <p:nvPr/>
          </p:nvSpPr>
          <p:spPr>
            <a:xfrm>
              <a:off x="6937477" y="3885892"/>
              <a:ext cx="1877661" cy="646331"/>
            </a:xfrm>
            <a:prstGeom prst="rect">
              <a:avLst/>
            </a:prstGeom>
            <a:noFill/>
          </p:spPr>
          <p:txBody>
            <a:bodyPr wrap="square" rtlCol="0" anchor="ctr">
              <a:spAutoFit/>
            </a:bodyPr>
            <a:lstStyle/>
            <a:p>
              <a:pPr algn="ctr"/>
              <a:r>
                <a:rPr lang="en-US" dirty="0"/>
                <a:t>Vibrant but Declining</a:t>
              </a:r>
            </a:p>
          </p:txBody>
        </p:sp>
        <p:sp>
          <p:nvSpPr>
            <p:cNvPr id="22" name="TextBox 21">
              <a:extLst>
                <a:ext uri="{FF2B5EF4-FFF2-40B4-BE49-F238E27FC236}">
                  <a16:creationId xmlns:a16="http://schemas.microsoft.com/office/drawing/2014/main" id="{E0362BBD-58BF-9C7E-292B-3D2812073D03}"/>
                </a:ext>
              </a:extLst>
            </p:cNvPr>
            <p:cNvSpPr txBox="1"/>
            <p:nvPr/>
          </p:nvSpPr>
          <p:spPr>
            <a:xfrm>
              <a:off x="4568350" y="3885891"/>
              <a:ext cx="1877661" cy="646331"/>
            </a:xfrm>
            <a:prstGeom prst="rect">
              <a:avLst/>
            </a:prstGeom>
            <a:noFill/>
          </p:spPr>
          <p:txBody>
            <a:bodyPr wrap="square" rtlCol="0" anchor="ctr">
              <a:spAutoFit/>
            </a:bodyPr>
            <a:lstStyle/>
            <a:p>
              <a:pPr algn="ctr"/>
              <a:r>
                <a:rPr lang="en-US" dirty="0"/>
                <a:t>Not Vibrant and Declining</a:t>
              </a:r>
            </a:p>
          </p:txBody>
        </p:sp>
        <p:sp>
          <p:nvSpPr>
            <p:cNvPr id="23" name="TextBox 22">
              <a:extLst>
                <a:ext uri="{FF2B5EF4-FFF2-40B4-BE49-F238E27FC236}">
                  <a16:creationId xmlns:a16="http://schemas.microsoft.com/office/drawing/2014/main" id="{DE1146EA-FA5B-D018-F87C-6C02767489A2}"/>
                </a:ext>
              </a:extLst>
            </p:cNvPr>
            <p:cNvSpPr txBox="1"/>
            <p:nvPr/>
          </p:nvSpPr>
          <p:spPr>
            <a:xfrm>
              <a:off x="4542135" y="1537546"/>
              <a:ext cx="1877661" cy="646331"/>
            </a:xfrm>
            <a:prstGeom prst="rect">
              <a:avLst/>
            </a:prstGeom>
            <a:noFill/>
          </p:spPr>
          <p:txBody>
            <a:bodyPr wrap="square" rtlCol="0" anchor="ctr">
              <a:spAutoFit/>
            </a:bodyPr>
            <a:lstStyle/>
            <a:p>
              <a:pPr algn="ctr"/>
              <a:r>
                <a:rPr lang="en-US" dirty="0"/>
                <a:t>Not Vibrant but Growing</a:t>
              </a:r>
            </a:p>
          </p:txBody>
        </p:sp>
      </p:grpSp>
      <p:sp>
        <p:nvSpPr>
          <p:cNvPr id="2" name="Title 1">
            <a:extLst>
              <a:ext uri="{FF2B5EF4-FFF2-40B4-BE49-F238E27FC236}">
                <a16:creationId xmlns:a16="http://schemas.microsoft.com/office/drawing/2014/main" id="{8FE0D178-A669-DB18-9E39-E00A8F1A61D2}"/>
              </a:ext>
            </a:extLst>
          </p:cNvPr>
          <p:cNvSpPr>
            <a:spLocks noGrp="1"/>
          </p:cNvSpPr>
          <p:nvPr>
            <p:ph type="title"/>
          </p:nvPr>
        </p:nvSpPr>
        <p:spPr/>
        <p:txBody>
          <a:bodyPr/>
          <a:lstStyle/>
          <a:p>
            <a:r>
              <a:rPr lang="en-US" dirty="0"/>
              <a:t>Plot Segmentation</a:t>
            </a:r>
          </a:p>
        </p:txBody>
      </p:sp>
      <p:sp>
        <p:nvSpPr>
          <p:cNvPr id="14" name="TextBox 13">
            <a:extLst>
              <a:ext uri="{FF2B5EF4-FFF2-40B4-BE49-F238E27FC236}">
                <a16:creationId xmlns:a16="http://schemas.microsoft.com/office/drawing/2014/main" id="{626EB476-C154-243D-E966-5A0A372AE257}"/>
              </a:ext>
            </a:extLst>
          </p:cNvPr>
          <p:cNvSpPr txBox="1"/>
          <p:nvPr/>
        </p:nvSpPr>
        <p:spPr>
          <a:xfrm>
            <a:off x="838199" y="1678107"/>
            <a:ext cx="3551554" cy="4401205"/>
          </a:xfrm>
          <a:prstGeom prst="rect">
            <a:avLst/>
          </a:prstGeom>
          <a:noFill/>
        </p:spPr>
        <p:txBody>
          <a:bodyPr wrap="square">
            <a:spAutoFit/>
          </a:bodyPr>
          <a:lstStyle/>
          <a:p>
            <a:r>
              <a:rPr lang="en-US" sz="2000" dirty="0"/>
              <a:t>Plot club’s position on the segmentation using the membership trend location on slide 2 and vibrancy score on slide 12. </a:t>
            </a:r>
          </a:p>
          <a:p>
            <a:endParaRPr lang="en-US" sz="2000" dirty="0"/>
          </a:p>
          <a:p>
            <a:r>
              <a:rPr lang="en-US" sz="2000" dirty="0"/>
              <a:t>The goal is to – over time – to become more vibrant and growing. Generally speaking, this is achieved by focusing on ways to become more vibrant…to become more of the type of club people want to join and belong to.</a:t>
            </a:r>
          </a:p>
        </p:txBody>
      </p:sp>
    </p:spTree>
    <p:extLst>
      <p:ext uri="{BB962C8B-B14F-4D97-AF65-F5344CB8AC3E}">
        <p14:creationId xmlns:p14="http://schemas.microsoft.com/office/powerpoint/2010/main" val="2881538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C87F73-9F7B-AED7-F5AD-D6ADA99071C7}"/>
              </a:ext>
            </a:extLst>
          </p:cNvPr>
          <p:cNvSpPr>
            <a:spLocks noGrp="1"/>
          </p:cNvSpPr>
          <p:nvPr>
            <p:ph type="title"/>
          </p:nvPr>
        </p:nvSpPr>
        <p:spPr/>
        <p:txBody>
          <a:bodyPr>
            <a:normAutofit/>
          </a:bodyPr>
          <a:lstStyle/>
          <a:p>
            <a:r>
              <a:rPr lang="en-US" b="1" dirty="0"/>
              <a:t>A Path to Growth – Questions to Consider</a:t>
            </a:r>
            <a:endParaRPr lang="en-US" dirty="0"/>
          </a:p>
        </p:txBody>
      </p:sp>
      <p:sp>
        <p:nvSpPr>
          <p:cNvPr id="4" name="Content Placeholder 3">
            <a:extLst>
              <a:ext uri="{FF2B5EF4-FFF2-40B4-BE49-F238E27FC236}">
                <a16:creationId xmlns:a16="http://schemas.microsoft.com/office/drawing/2014/main" id="{85211B71-44AC-47CB-51CA-4490B2F4EEA3}"/>
              </a:ext>
            </a:extLst>
          </p:cNvPr>
          <p:cNvSpPr>
            <a:spLocks noGrp="1"/>
          </p:cNvSpPr>
          <p:nvPr>
            <p:ph idx="1"/>
          </p:nvPr>
        </p:nvSpPr>
        <p:spPr/>
        <p:txBody>
          <a:bodyPr/>
          <a:lstStyle/>
          <a:p>
            <a:pPr marL="0" indent="0">
              <a:buNone/>
            </a:pPr>
            <a:r>
              <a:rPr lang="en-US" dirty="0"/>
              <a:t>What stands out from the assessment?</a:t>
            </a:r>
          </a:p>
          <a:p>
            <a:pPr marL="0" indent="0">
              <a:buNone/>
            </a:pPr>
            <a:endParaRPr lang="en-US" dirty="0"/>
          </a:p>
          <a:p>
            <a:pPr marL="0" indent="0">
              <a:buNone/>
            </a:pPr>
            <a:r>
              <a:rPr lang="en-US" dirty="0"/>
              <a:t>Thinking about how we might grow/grow more over the next three years, where might we want to focus our efforts first, and how would success in those efforts put us in a position to grow, and what might we want to focus on next?</a:t>
            </a:r>
          </a:p>
          <a:p>
            <a:endParaRPr lang="en-US" dirty="0"/>
          </a:p>
          <a:p>
            <a:endParaRPr lang="en-US" dirty="0"/>
          </a:p>
          <a:p>
            <a:endParaRPr lang="en-US" dirty="0"/>
          </a:p>
        </p:txBody>
      </p:sp>
    </p:spTree>
    <p:extLst>
      <p:ext uri="{BB962C8B-B14F-4D97-AF65-F5344CB8AC3E}">
        <p14:creationId xmlns:p14="http://schemas.microsoft.com/office/powerpoint/2010/main" val="4230885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p:txBody>
          <a:bodyPr>
            <a:normAutofit fontScale="90000"/>
          </a:bodyPr>
          <a:lstStyle/>
          <a:p>
            <a:r>
              <a:rPr lang="en-US" dirty="0"/>
              <a:t>Discussion - Rotary Club of Springfield - Commitment to Growth - Scenarios / Implications</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1550174128"/>
              </p:ext>
            </p:extLst>
          </p:nvPr>
        </p:nvGraphicFramePr>
        <p:xfrm>
          <a:off x="719281" y="2021240"/>
          <a:ext cx="10771909" cy="4114800"/>
        </p:xfrm>
        <a:graphic>
          <a:graphicData uri="http://schemas.openxmlformats.org/drawingml/2006/table">
            <a:tbl>
              <a:tblPr firstRow="1" bandRow="1">
                <a:tableStyleId>{69012ECD-51FC-41F1-AA8D-1B2483CD663E}</a:tableStyleId>
              </a:tblPr>
              <a:tblGrid>
                <a:gridCol w="2550955">
                  <a:extLst>
                    <a:ext uri="{9D8B030D-6E8A-4147-A177-3AD203B41FA5}">
                      <a16:colId xmlns:a16="http://schemas.microsoft.com/office/drawing/2014/main" val="3998317605"/>
                    </a:ext>
                  </a:extLst>
                </a:gridCol>
                <a:gridCol w="4871710">
                  <a:extLst>
                    <a:ext uri="{9D8B030D-6E8A-4147-A177-3AD203B41FA5}">
                      <a16:colId xmlns:a16="http://schemas.microsoft.com/office/drawing/2014/main" val="3435591730"/>
                    </a:ext>
                  </a:extLst>
                </a:gridCol>
                <a:gridCol w="1119160">
                  <a:extLst>
                    <a:ext uri="{9D8B030D-6E8A-4147-A177-3AD203B41FA5}">
                      <a16:colId xmlns:a16="http://schemas.microsoft.com/office/drawing/2014/main" val="1508334750"/>
                    </a:ext>
                  </a:extLst>
                </a:gridCol>
                <a:gridCol w="1186558">
                  <a:extLst>
                    <a:ext uri="{9D8B030D-6E8A-4147-A177-3AD203B41FA5}">
                      <a16:colId xmlns:a16="http://schemas.microsoft.com/office/drawing/2014/main" val="1840194679"/>
                    </a:ext>
                  </a:extLst>
                </a:gridCol>
                <a:gridCol w="1043526">
                  <a:extLst>
                    <a:ext uri="{9D8B030D-6E8A-4147-A177-3AD203B41FA5}">
                      <a16:colId xmlns:a16="http://schemas.microsoft.com/office/drawing/2014/main" val="3834104015"/>
                    </a:ext>
                  </a:extLst>
                </a:gridCol>
              </a:tblGrid>
              <a:tr h="123566">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gridSpan="3">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hMerge="1">
                  <a:txBody>
                    <a:bodyPr/>
                    <a:lstStyle/>
                    <a:p>
                      <a:pPr algn="ctr"/>
                      <a:endParaRPr lang="en-US" sz="1600"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hMerge="1">
                  <a:txBody>
                    <a:bodyPr/>
                    <a:lstStyle/>
                    <a:p>
                      <a:pPr algn="ctr"/>
                      <a:endParaRPr lang="en-US" sz="1600"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230461">
                <a:tc>
                  <a:txBody>
                    <a:bodyPr/>
                    <a:lstStyle/>
                    <a:p>
                      <a:endParaRPr lang="en-US" sz="1600" b="1"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Scenario 1</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Scenario 2</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Scenario 3</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525223516"/>
                  </a:ext>
                </a:extLst>
              </a:tr>
              <a:tr h="230461">
                <a:tc>
                  <a:txBody>
                    <a:bodyPr/>
                    <a:lstStyle/>
                    <a:p>
                      <a:r>
                        <a:rPr lang="en-US" sz="1600" b="1" dirty="0">
                          <a:solidFill>
                            <a:schemeClr val="tx1"/>
                          </a:solidFill>
                        </a:rPr>
                        <a:t>Growth as a Priority</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Is growing membership a top priority for the club? Rate 1-5, where 0 = growth is not at all a priority to 5 = growth is the club’s top priority.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2</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5</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4</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230461">
                <a:tc>
                  <a:txBody>
                    <a:bodyPr/>
                    <a:lstStyle/>
                    <a:p>
                      <a:r>
                        <a:rPr lang="en-US" sz="1600" b="1" dirty="0">
                          <a:solidFill>
                            <a:schemeClr val="tx1"/>
                          </a:solidFill>
                        </a:rPr>
                        <a:t>Commitment to 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Is the club committed to taking actions that will promote growth over the next three years? Rate 1-5, where 0 = not at all committed to taking action on growth, and 5 =  club is very committed to taking action that promotes growth.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2</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5</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4</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68336699"/>
                  </a:ext>
                </a:extLst>
              </a:tr>
              <a:tr h="643000">
                <a:tc>
                  <a:txBody>
                    <a:bodyPr/>
                    <a:lstStyle/>
                    <a:p>
                      <a:r>
                        <a:rPr lang="en-US" sz="1600" b="1" dirty="0">
                          <a:solidFill>
                            <a:schemeClr val="tx1"/>
                          </a:solidFill>
                        </a:rPr>
                        <a:t>Willingness to Accept District Assistance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Is the club willing to accept assistance from the District to help them promote growth over the next three years? Rate 1-5, where 0 = not at all willing to accept assistance, and 5 = club is very willing to accept assistance.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0</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2</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1600" dirty="0">
                          <a:solidFill>
                            <a:schemeClr val="tx1"/>
                          </a:solidFill>
                        </a:rPr>
                        <a:t>4</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64329051"/>
                  </a:ext>
                </a:extLst>
              </a:tr>
            </a:tbl>
          </a:graphicData>
        </a:graphic>
      </p:graphicFrame>
    </p:spTree>
    <p:extLst>
      <p:ext uri="{BB962C8B-B14F-4D97-AF65-F5344CB8AC3E}">
        <p14:creationId xmlns:p14="http://schemas.microsoft.com/office/powerpoint/2010/main" val="369025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C87F73-9F7B-AED7-F5AD-D6ADA99071C7}"/>
              </a:ext>
            </a:extLst>
          </p:cNvPr>
          <p:cNvSpPr>
            <a:spLocks noGrp="1"/>
          </p:cNvSpPr>
          <p:nvPr>
            <p:ph type="title"/>
          </p:nvPr>
        </p:nvSpPr>
        <p:spPr/>
        <p:txBody>
          <a:bodyPr>
            <a:normAutofit/>
          </a:bodyPr>
          <a:lstStyle/>
          <a:p>
            <a:r>
              <a:rPr lang="en-US" b="1" dirty="0"/>
              <a:t>How Can the District Help?</a:t>
            </a:r>
            <a:endParaRPr lang="en-US" dirty="0"/>
          </a:p>
        </p:txBody>
      </p:sp>
      <p:sp>
        <p:nvSpPr>
          <p:cNvPr id="4" name="Content Placeholder 3">
            <a:extLst>
              <a:ext uri="{FF2B5EF4-FFF2-40B4-BE49-F238E27FC236}">
                <a16:creationId xmlns:a16="http://schemas.microsoft.com/office/drawing/2014/main" id="{85211B71-44AC-47CB-51CA-4490B2F4EEA3}"/>
              </a:ext>
            </a:extLst>
          </p:cNvPr>
          <p:cNvSpPr>
            <a:spLocks noGrp="1"/>
          </p:cNvSpPr>
          <p:nvPr>
            <p:ph idx="1"/>
          </p:nvPr>
        </p:nvSpPr>
        <p:spPr/>
        <p:txBody>
          <a:bodyPr/>
          <a:lstStyle/>
          <a:p>
            <a:endParaRPr lang="en-US" dirty="0"/>
          </a:p>
          <a:p>
            <a:endParaRPr lang="en-US" dirty="0"/>
          </a:p>
          <a:p>
            <a:endParaRPr lang="en-US" dirty="0"/>
          </a:p>
        </p:txBody>
      </p:sp>
    </p:spTree>
    <p:extLst>
      <p:ext uri="{BB962C8B-B14F-4D97-AF65-F5344CB8AC3E}">
        <p14:creationId xmlns:p14="http://schemas.microsoft.com/office/powerpoint/2010/main" val="118127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6694-F2A9-929B-1A87-16A322491A54}"/>
              </a:ext>
            </a:extLst>
          </p:cNvPr>
          <p:cNvSpPr>
            <a:spLocks noGrp="1"/>
          </p:cNvSpPr>
          <p:nvPr>
            <p:ph type="title"/>
          </p:nvPr>
        </p:nvSpPr>
        <p:spPr/>
        <p:txBody>
          <a:bodyPr/>
          <a:lstStyle/>
          <a:p>
            <a:r>
              <a:rPr lang="en-US" b="1" dirty="0"/>
              <a:t>Membership Trend</a:t>
            </a:r>
            <a:endParaRPr lang="en-US" dirty="0"/>
          </a:p>
        </p:txBody>
      </p:sp>
      <p:sp>
        <p:nvSpPr>
          <p:cNvPr id="3" name="Content Placeholder 2">
            <a:extLst>
              <a:ext uri="{FF2B5EF4-FFF2-40B4-BE49-F238E27FC236}">
                <a16:creationId xmlns:a16="http://schemas.microsoft.com/office/drawing/2014/main" id="{8267727A-D031-6C4B-6DB7-2B3AEF307B0A}"/>
              </a:ext>
            </a:extLst>
          </p:cNvPr>
          <p:cNvSpPr>
            <a:spLocks noGrp="1"/>
          </p:cNvSpPr>
          <p:nvPr>
            <p:ph idx="1"/>
          </p:nvPr>
        </p:nvSpPr>
        <p:spPr>
          <a:xfrm>
            <a:off x="838200" y="1825625"/>
            <a:ext cx="10515600" cy="4351338"/>
          </a:xfrm>
        </p:spPr>
        <p:txBody>
          <a:bodyPr>
            <a:normAutofit/>
          </a:bodyPr>
          <a:lstStyle/>
          <a:p>
            <a:r>
              <a:rPr lang="en-US" dirty="0"/>
              <a:t>What was the club’s membership at the end of the 2020-21 Rotary year (6/30/2021)? </a:t>
            </a:r>
            <a:r>
              <a:rPr lang="en-US" u="sng" dirty="0"/>
              <a:t>		</a:t>
            </a:r>
            <a:br>
              <a:rPr lang="en-US" u="sng" dirty="0"/>
            </a:br>
            <a:endParaRPr lang="en-US" u="sng" dirty="0"/>
          </a:p>
          <a:p>
            <a:r>
              <a:rPr lang="en-US" dirty="0"/>
              <a:t>What is the club’s current membership? </a:t>
            </a:r>
            <a:r>
              <a:rPr lang="en-US" u="sng" dirty="0"/>
              <a:t>		</a:t>
            </a:r>
            <a:br>
              <a:rPr lang="en-US" u="sng" dirty="0"/>
            </a:br>
            <a:endParaRPr lang="en-US" u="sng" dirty="0"/>
          </a:p>
          <a:p>
            <a:r>
              <a:rPr lang="en-US" dirty="0"/>
              <a:t>Plot the club’s membership</a:t>
            </a:r>
            <a:br>
              <a:rPr lang="en-US" dirty="0"/>
            </a:br>
            <a:r>
              <a:rPr lang="en-US" dirty="0"/>
              <a:t>trend accordingly on the</a:t>
            </a:r>
            <a:br>
              <a:rPr lang="en-US" dirty="0"/>
            </a:br>
            <a:r>
              <a:rPr lang="en-US" dirty="0"/>
              <a:t>vertical axis of the </a:t>
            </a:r>
            <a:br>
              <a:rPr lang="en-US" dirty="0"/>
            </a:br>
            <a:r>
              <a:rPr lang="en-US" dirty="0"/>
              <a:t>segmentation (slide 13):	</a:t>
            </a:r>
          </a:p>
          <a:p>
            <a:endParaRPr lang="en-US" dirty="0"/>
          </a:p>
        </p:txBody>
      </p:sp>
      <p:graphicFrame>
        <p:nvGraphicFramePr>
          <p:cNvPr id="16" name="Table 15">
            <a:extLst>
              <a:ext uri="{FF2B5EF4-FFF2-40B4-BE49-F238E27FC236}">
                <a16:creationId xmlns:a16="http://schemas.microsoft.com/office/drawing/2014/main" id="{ED7C9695-8053-B12D-AA4B-DA4BB620C95E}"/>
              </a:ext>
            </a:extLst>
          </p:cNvPr>
          <p:cNvGraphicFramePr>
            <a:graphicFrameLocks noGrp="1"/>
          </p:cNvGraphicFramePr>
          <p:nvPr>
            <p:extLst>
              <p:ext uri="{D42A27DB-BD31-4B8C-83A1-F6EECF244321}">
                <p14:modId xmlns:p14="http://schemas.microsoft.com/office/powerpoint/2010/main" val="287958175"/>
              </p:ext>
            </p:extLst>
          </p:nvPr>
        </p:nvGraphicFramePr>
        <p:xfrm>
          <a:off x="5869022" y="4001294"/>
          <a:ext cx="1529369" cy="1854200"/>
        </p:xfrm>
        <a:graphic>
          <a:graphicData uri="http://schemas.openxmlformats.org/drawingml/2006/table">
            <a:tbl>
              <a:tblPr firstRow="1" bandRow="1">
                <a:tableStyleId>{5940675A-B579-460E-94D1-54222C63F5DA}</a:tableStyleId>
              </a:tblPr>
              <a:tblGrid>
                <a:gridCol w="1261134">
                  <a:extLst>
                    <a:ext uri="{9D8B030D-6E8A-4147-A177-3AD203B41FA5}">
                      <a16:colId xmlns:a16="http://schemas.microsoft.com/office/drawing/2014/main" val="1197491862"/>
                    </a:ext>
                  </a:extLst>
                </a:gridCol>
                <a:gridCol w="268235">
                  <a:extLst>
                    <a:ext uri="{9D8B030D-6E8A-4147-A177-3AD203B41FA5}">
                      <a16:colId xmlns:a16="http://schemas.microsoft.com/office/drawing/2014/main" val="3026937681"/>
                    </a:ext>
                  </a:extLst>
                </a:gridCol>
              </a:tblGrid>
              <a:tr h="370840">
                <a:tc>
                  <a:txBody>
                    <a:bodyPr/>
                    <a:lstStyle/>
                    <a:p>
                      <a:pPr algn="r"/>
                      <a:r>
                        <a:rPr lang="en-US" dirty="0"/>
                        <a:t>+5 or more</a:t>
                      </a:r>
                    </a:p>
                  </a:txBody>
                  <a:tcPr/>
                </a:tc>
                <a:tc>
                  <a:txBody>
                    <a:bodyPr/>
                    <a:lstStyle/>
                    <a:p>
                      <a:endParaRPr lang="en-US"/>
                    </a:p>
                  </a:txBody>
                  <a:tcPr/>
                </a:tc>
                <a:extLst>
                  <a:ext uri="{0D108BD9-81ED-4DB2-BD59-A6C34878D82A}">
                    <a16:rowId xmlns:a16="http://schemas.microsoft.com/office/drawing/2014/main" val="3398632437"/>
                  </a:ext>
                </a:extLst>
              </a:tr>
              <a:tr h="370840">
                <a:tc>
                  <a:txBody>
                    <a:bodyPr/>
                    <a:lstStyle/>
                    <a:p>
                      <a:pPr algn="r"/>
                      <a:r>
                        <a:rPr lang="en-US" dirty="0"/>
                        <a:t>+2 to 4</a:t>
                      </a:r>
                    </a:p>
                  </a:txBody>
                  <a:tcPr/>
                </a:tc>
                <a:tc>
                  <a:txBody>
                    <a:bodyPr/>
                    <a:lstStyle/>
                    <a:p>
                      <a:endParaRPr lang="en-US"/>
                    </a:p>
                  </a:txBody>
                  <a:tcPr/>
                </a:tc>
                <a:extLst>
                  <a:ext uri="{0D108BD9-81ED-4DB2-BD59-A6C34878D82A}">
                    <a16:rowId xmlns:a16="http://schemas.microsoft.com/office/drawing/2014/main" val="1955152219"/>
                  </a:ext>
                </a:extLst>
              </a:tr>
              <a:tr h="370840">
                <a:tc>
                  <a:txBody>
                    <a:bodyPr/>
                    <a:lstStyle/>
                    <a:p>
                      <a:pPr algn="r"/>
                      <a:r>
                        <a:rPr lang="en-US" dirty="0"/>
                        <a:t>-1 to +1</a:t>
                      </a:r>
                    </a:p>
                  </a:txBody>
                  <a:tcPr/>
                </a:tc>
                <a:tc>
                  <a:txBody>
                    <a:bodyPr/>
                    <a:lstStyle/>
                    <a:p>
                      <a:endParaRPr lang="en-US"/>
                    </a:p>
                  </a:txBody>
                  <a:tcPr/>
                </a:tc>
                <a:extLst>
                  <a:ext uri="{0D108BD9-81ED-4DB2-BD59-A6C34878D82A}">
                    <a16:rowId xmlns:a16="http://schemas.microsoft.com/office/drawing/2014/main" val="2642308229"/>
                  </a:ext>
                </a:extLst>
              </a:tr>
              <a:tr h="370840">
                <a:tc>
                  <a:txBody>
                    <a:bodyPr/>
                    <a:lstStyle/>
                    <a:p>
                      <a:pPr algn="r"/>
                      <a:r>
                        <a:rPr lang="en-US" dirty="0"/>
                        <a:t>-2 to 4</a:t>
                      </a:r>
                    </a:p>
                  </a:txBody>
                  <a:tcPr/>
                </a:tc>
                <a:tc>
                  <a:txBody>
                    <a:bodyPr/>
                    <a:lstStyle/>
                    <a:p>
                      <a:endParaRPr lang="en-US"/>
                    </a:p>
                  </a:txBody>
                  <a:tcPr/>
                </a:tc>
                <a:extLst>
                  <a:ext uri="{0D108BD9-81ED-4DB2-BD59-A6C34878D82A}">
                    <a16:rowId xmlns:a16="http://schemas.microsoft.com/office/drawing/2014/main" val="166452599"/>
                  </a:ext>
                </a:extLst>
              </a:tr>
              <a:tr h="370840">
                <a:tc>
                  <a:txBody>
                    <a:bodyPr/>
                    <a:lstStyle/>
                    <a:p>
                      <a:pPr algn="r"/>
                      <a:r>
                        <a:rPr lang="en-US" dirty="0"/>
                        <a:t>-5 or more</a:t>
                      </a:r>
                    </a:p>
                  </a:txBody>
                  <a:tcPr/>
                </a:tc>
                <a:tc>
                  <a:txBody>
                    <a:bodyPr/>
                    <a:lstStyle/>
                    <a:p>
                      <a:endParaRPr lang="en-US" dirty="0"/>
                    </a:p>
                  </a:txBody>
                  <a:tcPr/>
                </a:tc>
                <a:extLst>
                  <a:ext uri="{0D108BD9-81ED-4DB2-BD59-A6C34878D82A}">
                    <a16:rowId xmlns:a16="http://schemas.microsoft.com/office/drawing/2014/main" val="434332181"/>
                  </a:ext>
                </a:extLst>
              </a:tr>
            </a:tbl>
          </a:graphicData>
        </a:graphic>
      </p:graphicFrame>
      <p:grpSp>
        <p:nvGrpSpPr>
          <p:cNvPr id="17" name="Group 16">
            <a:extLst>
              <a:ext uri="{FF2B5EF4-FFF2-40B4-BE49-F238E27FC236}">
                <a16:creationId xmlns:a16="http://schemas.microsoft.com/office/drawing/2014/main" id="{1B55DA14-0F77-D36A-AFD5-058ED629BA28}"/>
              </a:ext>
            </a:extLst>
          </p:cNvPr>
          <p:cNvGrpSpPr/>
          <p:nvPr/>
        </p:nvGrpSpPr>
        <p:grpSpPr>
          <a:xfrm>
            <a:off x="7438417" y="3929974"/>
            <a:ext cx="2689146" cy="2273901"/>
            <a:chOff x="2657965" y="528891"/>
            <a:chExt cx="6409835" cy="5889626"/>
          </a:xfrm>
        </p:grpSpPr>
        <p:sp>
          <p:nvSpPr>
            <p:cNvPr id="18" name="Rectangle 17">
              <a:extLst>
                <a:ext uri="{FF2B5EF4-FFF2-40B4-BE49-F238E27FC236}">
                  <a16:creationId xmlns:a16="http://schemas.microsoft.com/office/drawing/2014/main" id="{497CD905-7485-6AA9-721A-AA686B053C17}"/>
                </a:ext>
              </a:extLst>
            </p:cNvPr>
            <p:cNvSpPr/>
            <p:nvPr/>
          </p:nvSpPr>
          <p:spPr>
            <a:xfrm>
              <a:off x="4371108" y="702072"/>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50"/>
            </a:p>
          </p:txBody>
        </p:sp>
        <p:sp>
          <p:nvSpPr>
            <p:cNvPr id="19" name="Rectangle 18">
              <a:extLst>
                <a:ext uri="{FF2B5EF4-FFF2-40B4-BE49-F238E27FC236}">
                  <a16:creationId xmlns:a16="http://schemas.microsoft.com/office/drawing/2014/main" id="{C4066665-C926-8A5B-FF1E-EB23B4C44AB9}"/>
                </a:ext>
              </a:extLst>
            </p:cNvPr>
            <p:cNvSpPr/>
            <p:nvPr/>
          </p:nvSpPr>
          <p:spPr>
            <a:xfrm>
              <a:off x="6719454" y="702072"/>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50"/>
            </a:p>
          </p:txBody>
        </p:sp>
        <p:sp>
          <p:nvSpPr>
            <p:cNvPr id="20" name="Rectangle 19">
              <a:extLst>
                <a:ext uri="{FF2B5EF4-FFF2-40B4-BE49-F238E27FC236}">
                  <a16:creationId xmlns:a16="http://schemas.microsoft.com/office/drawing/2014/main" id="{00752DA0-9618-D5C0-38E1-49F6EA8C0B07}"/>
                </a:ext>
              </a:extLst>
            </p:cNvPr>
            <p:cNvSpPr/>
            <p:nvPr/>
          </p:nvSpPr>
          <p:spPr>
            <a:xfrm>
              <a:off x="4371108" y="3050418"/>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50"/>
            </a:p>
          </p:txBody>
        </p:sp>
        <p:sp>
          <p:nvSpPr>
            <p:cNvPr id="21" name="Rectangle 20">
              <a:extLst>
                <a:ext uri="{FF2B5EF4-FFF2-40B4-BE49-F238E27FC236}">
                  <a16:creationId xmlns:a16="http://schemas.microsoft.com/office/drawing/2014/main" id="{B0819B16-067F-9E3D-222F-7753A3CBAFEA}"/>
                </a:ext>
              </a:extLst>
            </p:cNvPr>
            <p:cNvSpPr/>
            <p:nvPr/>
          </p:nvSpPr>
          <p:spPr>
            <a:xfrm>
              <a:off x="6719454" y="3050418"/>
              <a:ext cx="2348346" cy="2348346"/>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50"/>
            </a:p>
          </p:txBody>
        </p:sp>
        <p:sp>
          <p:nvSpPr>
            <p:cNvPr id="22" name="TextBox 21">
              <a:extLst>
                <a:ext uri="{FF2B5EF4-FFF2-40B4-BE49-F238E27FC236}">
                  <a16:creationId xmlns:a16="http://schemas.microsoft.com/office/drawing/2014/main" id="{17585875-9784-C126-541C-6EEBA88D7443}"/>
                </a:ext>
              </a:extLst>
            </p:cNvPr>
            <p:cNvSpPr txBox="1"/>
            <p:nvPr/>
          </p:nvSpPr>
          <p:spPr>
            <a:xfrm>
              <a:off x="2657965" y="528891"/>
              <a:ext cx="1657724" cy="6576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50" dirty="0">
                  <a:solidFill>
                    <a:schemeClr val="bg2">
                      <a:lumMod val="50000"/>
                    </a:schemeClr>
                  </a:solidFill>
                </a:rPr>
                <a:t>Growing</a:t>
              </a:r>
            </a:p>
          </p:txBody>
        </p:sp>
        <p:sp>
          <p:nvSpPr>
            <p:cNvPr id="23" name="TextBox 22">
              <a:extLst>
                <a:ext uri="{FF2B5EF4-FFF2-40B4-BE49-F238E27FC236}">
                  <a16:creationId xmlns:a16="http://schemas.microsoft.com/office/drawing/2014/main" id="{AEF1C7D6-FCB1-8B4B-5D91-4CAF4D1F4759}"/>
                </a:ext>
              </a:extLst>
            </p:cNvPr>
            <p:cNvSpPr txBox="1"/>
            <p:nvPr/>
          </p:nvSpPr>
          <p:spPr>
            <a:xfrm>
              <a:off x="2657965" y="5029431"/>
              <a:ext cx="1657724" cy="6576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50" dirty="0">
                  <a:solidFill>
                    <a:schemeClr val="bg2">
                      <a:lumMod val="50000"/>
                    </a:schemeClr>
                  </a:solidFill>
                </a:rPr>
                <a:t>Declining</a:t>
              </a:r>
            </a:p>
          </p:txBody>
        </p:sp>
        <p:sp>
          <p:nvSpPr>
            <p:cNvPr id="24" name="TextBox 23">
              <a:extLst>
                <a:ext uri="{FF2B5EF4-FFF2-40B4-BE49-F238E27FC236}">
                  <a16:creationId xmlns:a16="http://schemas.microsoft.com/office/drawing/2014/main" id="{D66C5EA8-410B-C9F2-2CA5-00427F7A026C}"/>
                </a:ext>
              </a:extLst>
            </p:cNvPr>
            <p:cNvSpPr txBox="1"/>
            <p:nvPr/>
          </p:nvSpPr>
          <p:spPr>
            <a:xfrm>
              <a:off x="4315688" y="5398764"/>
              <a:ext cx="1191492"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dirty="0">
                  <a:solidFill>
                    <a:schemeClr val="bg2">
                      <a:lumMod val="50000"/>
                    </a:schemeClr>
                  </a:solidFill>
                </a:rPr>
                <a:t>Low</a:t>
              </a:r>
            </a:p>
          </p:txBody>
        </p:sp>
        <p:sp>
          <p:nvSpPr>
            <p:cNvPr id="25" name="TextBox 24">
              <a:extLst>
                <a:ext uri="{FF2B5EF4-FFF2-40B4-BE49-F238E27FC236}">
                  <a16:creationId xmlns:a16="http://schemas.microsoft.com/office/drawing/2014/main" id="{A88F19E6-C2AB-D8A4-31B4-CD29B60E5FE7}"/>
                </a:ext>
              </a:extLst>
            </p:cNvPr>
            <p:cNvSpPr txBox="1"/>
            <p:nvPr/>
          </p:nvSpPr>
          <p:spPr>
            <a:xfrm>
              <a:off x="7876308" y="5398764"/>
              <a:ext cx="1191492"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50" dirty="0">
                  <a:solidFill>
                    <a:schemeClr val="bg2">
                      <a:lumMod val="50000"/>
                    </a:schemeClr>
                  </a:solidFill>
                </a:rPr>
                <a:t>High</a:t>
              </a:r>
            </a:p>
          </p:txBody>
        </p:sp>
        <p:sp>
          <p:nvSpPr>
            <p:cNvPr id="26" name="TextBox 25">
              <a:extLst>
                <a:ext uri="{FF2B5EF4-FFF2-40B4-BE49-F238E27FC236}">
                  <a16:creationId xmlns:a16="http://schemas.microsoft.com/office/drawing/2014/main" id="{0B80AFBD-09C5-A7A5-ED86-460C5170B044}"/>
                </a:ext>
              </a:extLst>
            </p:cNvPr>
            <p:cNvSpPr txBox="1"/>
            <p:nvPr/>
          </p:nvSpPr>
          <p:spPr>
            <a:xfrm>
              <a:off x="4904508" y="5740922"/>
              <a:ext cx="3629893"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50" dirty="0">
                  <a:solidFill>
                    <a:srgbClr val="0070C0"/>
                  </a:solidFill>
                </a:rPr>
                <a:t>Club Vibrancy</a:t>
              </a:r>
            </a:p>
          </p:txBody>
        </p:sp>
        <p:sp>
          <p:nvSpPr>
            <p:cNvPr id="27" name="TextBox 26">
              <a:extLst>
                <a:ext uri="{FF2B5EF4-FFF2-40B4-BE49-F238E27FC236}">
                  <a16:creationId xmlns:a16="http://schemas.microsoft.com/office/drawing/2014/main" id="{0564F62F-ACD8-EDC8-EE6B-4336B38BF44D}"/>
                </a:ext>
              </a:extLst>
            </p:cNvPr>
            <p:cNvSpPr txBox="1"/>
            <p:nvPr/>
          </p:nvSpPr>
          <p:spPr>
            <a:xfrm rot="16200000">
              <a:off x="1614636" y="2592033"/>
              <a:ext cx="3629893"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50" dirty="0">
                  <a:solidFill>
                    <a:srgbClr val="0070C0"/>
                  </a:solidFill>
                </a:rPr>
                <a:t>Membership Trend</a:t>
              </a:r>
            </a:p>
          </p:txBody>
        </p:sp>
        <p:sp>
          <p:nvSpPr>
            <p:cNvPr id="28" name="TextBox 27">
              <a:extLst>
                <a:ext uri="{FF2B5EF4-FFF2-40B4-BE49-F238E27FC236}">
                  <a16:creationId xmlns:a16="http://schemas.microsoft.com/office/drawing/2014/main" id="{DF4CC928-189C-81AA-BB54-C9C9033D1932}"/>
                </a:ext>
              </a:extLst>
            </p:cNvPr>
            <p:cNvSpPr txBox="1"/>
            <p:nvPr/>
          </p:nvSpPr>
          <p:spPr>
            <a:xfrm>
              <a:off x="3124197" y="2889304"/>
              <a:ext cx="1191491" cy="6775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50" dirty="0">
                  <a:solidFill>
                    <a:schemeClr val="bg2">
                      <a:lumMod val="50000"/>
                    </a:schemeClr>
                  </a:solidFill>
                </a:rPr>
                <a:t>Flat</a:t>
              </a:r>
            </a:p>
          </p:txBody>
        </p:sp>
        <p:sp>
          <p:nvSpPr>
            <p:cNvPr id="29" name="TextBox 28">
              <a:extLst>
                <a:ext uri="{FF2B5EF4-FFF2-40B4-BE49-F238E27FC236}">
                  <a16:creationId xmlns:a16="http://schemas.microsoft.com/office/drawing/2014/main" id="{78814791-3995-A2BE-A714-FAB65A3A7369}"/>
                </a:ext>
              </a:extLst>
            </p:cNvPr>
            <p:cNvSpPr txBox="1"/>
            <p:nvPr/>
          </p:nvSpPr>
          <p:spPr>
            <a:xfrm>
              <a:off x="5834427" y="5398764"/>
              <a:ext cx="1770058" cy="6576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dirty="0">
                  <a:solidFill>
                    <a:schemeClr val="bg2">
                      <a:lumMod val="50000"/>
                    </a:schemeClr>
                  </a:solidFill>
                </a:rPr>
                <a:t>Medium</a:t>
              </a:r>
            </a:p>
          </p:txBody>
        </p:sp>
        <p:sp>
          <p:nvSpPr>
            <p:cNvPr id="30" name="TextBox 29">
              <a:extLst>
                <a:ext uri="{FF2B5EF4-FFF2-40B4-BE49-F238E27FC236}">
                  <a16:creationId xmlns:a16="http://schemas.microsoft.com/office/drawing/2014/main" id="{A8FC4F23-4D9C-F08A-B40F-66EC76495A99}"/>
                </a:ext>
              </a:extLst>
            </p:cNvPr>
            <p:cNvSpPr txBox="1"/>
            <p:nvPr/>
          </p:nvSpPr>
          <p:spPr>
            <a:xfrm>
              <a:off x="6966192" y="1113359"/>
              <a:ext cx="1877660" cy="1494696"/>
            </a:xfrm>
            <a:prstGeom prst="rect">
              <a:avLst/>
            </a:prstGeom>
            <a:noFill/>
          </p:spPr>
          <p:txBody>
            <a:bodyPr wrap="square" rtlCol="0" anchor="ctr">
              <a:spAutoFit/>
            </a:bodyPr>
            <a:lstStyle/>
            <a:p>
              <a:pPr algn="ctr"/>
              <a:r>
                <a:rPr lang="en-US" sz="1050" dirty="0"/>
                <a:t>Vibrant and Growing</a:t>
              </a:r>
            </a:p>
          </p:txBody>
        </p:sp>
        <p:sp>
          <p:nvSpPr>
            <p:cNvPr id="31" name="TextBox 30">
              <a:extLst>
                <a:ext uri="{FF2B5EF4-FFF2-40B4-BE49-F238E27FC236}">
                  <a16:creationId xmlns:a16="http://schemas.microsoft.com/office/drawing/2014/main" id="{6085A65D-8186-7850-E221-7B263283611D}"/>
                </a:ext>
              </a:extLst>
            </p:cNvPr>
            <p:cNvSpPr txBox="1"/>
            <p:nvPr/>
          </p:nvSpPr>
          <p:spPr>
            <a:xfrm>
              <a:off x="6937476" y="3461705"/>
              <a:ext cx="1877660" cy="1494696"/>
            </a:xfrm>
            <a:prstGeom prst="rect">
              <a:avLst/>
            </a:prstGeom>
            <a:noFill/>
          </p:spPr>
          <p:txBody>
            <a:bodyPr wrap="square" rtlCol="0" anchor="ctr">
              <a:spAutoFit/>
            </a:bodyPr>
            <a:lstStyle/>
            <a:p>
              <a:pPr algn="ctr"/>
              <a:r>
                <a:rPr lang="en-US" sz="1050" dirty="0"/>
                <a:t>Vibrant but Declining</a:t>
              </a:r>
            </a:p>
          </p:txBody>
        </p:sp>
        <p:sp>
          <p:nvSpPr>
            <p:cNvPr id="32" name="TextBox 31">
              <a:extLst>
                <a:ext uri="{FF2B5EF4-FFF2-40B4-BE49-F238E27FC236}">
                  <a16:creationId xmlns:a16="http://schemas.microsoft.com/office/drawing/2014/main" id="{A8EACF66-3618-6CB2-0195-33444FD99E2D}"/>
                </a:ext>
              </a:extLst>
            </p:cNvPr>
            <p:cNvSpPr txBox="1"/>
            <p:nvPr/>
          </p:nvSpPr>
          <p:spPr>
            <a:xfrm>
              <a:off x="4568350" y="3252448"/>
              <a:ext cx="1877660" cy="1913212"/>
            </a:xfrm>
            <a:prstGeom prst="rect">
              <a:avLst/>
            </a:prstGeom>
            <a:noFill/>
          </p:spPr>
          <p:txBody>
            <a:bodyPr wrap="square" rtlCol="0" anchor="ctr">
              <a:spAutoFit/>
            </a:bodyPr>
            <a:lstStyle/>
            <a:p>
              <a:pPr algn="ctr"/>
              <a:r>
                <a:rPr lang="en-US" sz="1050" dirty="0"/>
                <a:t>Not Vibrant and Declining</a:t>
              </a:r>
            </a:p>
          </p:txBody>
        </p:sp>
        <p:sp>
          <p:nvSpPr>
            <p:cNvPr id="33" name="TextBox 32">
              <a:extLst>
                <a:ext uri="{FF2B5EF4-FFF2-40B4-BE49-F238E27FC236}">
                  <a16:creationId xmlns:a16="http://schemas.microsoft.com/office/drawing/2014/main" id="{4E3B1951-A302-C0F8-B11F-18278F26AE8F}"/>
                </a:ext>
              </a:extLst>
            </p:cNvPr>
            <p:cNvSpPr txBox="1"/>
            <p:nvPr/>
          </p:nvSpPr>
          <p:spPr>
            <a:xfrm>
              <a:off x="4542136" y="904103"/>
              <a:ext cx="1877660" cy="1913212"/>
            </a:xfrm>
            <a:prstGeom prst="rect">
              <a:avLst/>
            </a:prstGeom>
            <a:noFill/>
          </p:spPr>
          <p:txBody>
            <a:bodyPr wrap="square" rtlCol="0" anchor="ctr">
              <a:spAutoFit/>
            </a:bodyPr>
            <a:lstStyle/>
            <a:p>
              <a:pPr algn="ctr"/>
              <a:r>
                <a:rPr lang="en-US" sz="1050" dirty="0"/>
                <a:t>Not Vibrant but Growing</a:t>
              </a:r>
            </a:p>
          </p:txBody>
        </p:sp>
      </p:grpSp>
      <p:sp>
        <p:nvSpPr>
          <p:cNvPr id="35" name="TextBox 34">
            <a:extLst>
              <a:ext uri="{FF2B5EF4-FFF2-40B4-BE49-F238E27FC236}">
                <a16:creationId xmlns:a16="http://schemas.microsoft.com/office/drawing/2014/main" id="{AF673BBB-65F5-3314-5F12-881E78BFE6DE}"/>
              </a:ext>
            </a:extLst>
          </p:cNvPr>
          <p:cNvSpPr txBox="1"/>
          <p:nvPr/>
        </p:nvSpPr>
        <p:spPr>
          <a:xfrm>
            <a:off x="3132049" y="5784699"/>
            <a:ext cx="3503522" cy="923330"/>
          </a:xfrm>
          <a:prstGeom prst="rect">
            <a:avLst/>
          </a:prstGeom>
          <a:noFill/>
        </p:spPr>
        <p:txBody>
          <a:bodyPr wrap="square" rtlCol="0">
            <a:spAutoFit/>
          </a:bodyPr>
          <a:lstStyle/>
          <a:p>
            <a:r>
              <a:rPr lang="en-US" dirty="0">
                <a:solidFill>
                  <a:srgbClr val="FF0000"/>
                </a:solidFill>
              </a:rPr>
              <a:t>Note – this scale is temporary…may change based on review club stats across the District. </a:t>
            </a:r>
          </a:p>
        </p:txBody>
      </p:sp>
    </p:spTree>
    <p:extLst>
      <p:ext uri="{BB962C8B-B14F-4D97-AF65-F5344CB8AC3E}">
        <p14:creationId xmlns:p14="http://schemas.microsoft.com/office/powerpoint/2010/main" val="2036629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F5B2A-2F73-904C-CE1E-79CBCC9B3B19}"/>
              </a:ext>
            </a:extLst>
          </p:cNvPr>
          <p:cNvSpPr>
            <a:spLocks noGrp="1"/>
          </p:cNvSpPr>
          <p:nvPr>
            <p:ph type="title"/>
          </p:nvPr>
        </p:nvSpPr>
        <p:spPr>
          <a:xfrm>
            <a:off x="838200" y="365125"/>
            <a:ext cx="10515600" cy="1325563"/>
          </a:xfrm>
        </p:spPr>
        <p:txBody>
          <a:bodyPr/>
          <a:lstStyle/>
          <a:p>
            <a:r>
              <a:rPr lang="en-US" dirty="0"/>
              <a:t>Assessing Vibrancy</a:t>
            </a:r>
          </a:p>
        </p:txBody>
      </p:sp>
      <p:sp>
        <p:nvSpPr>
          <p:cNvPr id="3" name="Content Placeholder 2">
            <a:extLst>
              <a:ext uri="{FF2B5EF4-FFF2-40B4-BE49-F238E27FC236}">
                <a16:creationId xmlns:a16="http://schemas.microsoft.com/office/drawing/2014/main" id="{A0D68BC8-8228-E7D1-5FF4-ACDB0EEAE68C}"/>
              </a:ext>
            </a:extLst>
          </p:cNvPr>
          <p:cNvSpPr>
            <a:spLocks noGrp="1"/>
          </p:cNvSpPr>
          <p:nvPr>
            <p:ph idx="1"/>
          </p:nvPr>
        </p:nvSpPr>
        <p:spPr>
          <a:xfrm>
            <a:off x="838200" y="1825625"/>
            <a:ext cx="10515600" cy="4351338"/>
          </a:xfrm>
        </p:spPr>
        <p:txBody>
          <a:bodyPr>
            <a:normAutofit fontScale="92500" lnSpcReduction="10000"/>
          </a:bodyPr>
          <a:lstStyle/>
          <a:p>
            <a:r>
              <a:rPr lang="en-US" b="1" dirty="0"/>
              <a:t>Vibrancy Assessment:</a:t>
            </a:r>
            <a:r>
              <a:rPr lang="en-US" dirty="0"/>
              <a:t> Clubs will receive a score on each of 7 domains:</a:t>
            </a:r>
          </a:p>
          <a:p>
            <a:pPr marL="914400" lvl="1" indent="-457200">
              <a:buFont typeface="+mj-lt"/>
              <a:buAutoNum type="arabicPeriod"/>
            </a:pPr>
            <a:r>
              <a:rPr lang="en-US" dirty="0"/>
              <a:t>Leadership</a:t>
            </a:r>
          </a:p>
          <a:p>
            <a:pPr marL="914400" lvl="1" indent="-457200">
              <a:buFont typeface="+mj-lt"/>
              <a:buAutoNum type="arabicPeriod"/>
            </a:pPr>
            <a:r>
              <a:rPr lang="en-US" dirty="0"/>
              <a:t>Doing Good in the Community</a:t>
            </a:r>
          </a:p>
          <a:p>
            <a:pPr marL="914400" lvl="1" indent="-457200">
              <a:buFont typeface="+mj-lt"/>
              <a:buAutoNum type="arabicPeriod"/>
            </a:pPr>
            <a:r>
              <a:rPr lang="en-US" dirty="0"/>
              <a:t>Doing Good in the World</a:t>
            </a:r>
          </a:p>
          <a:p>
            <a:pPr marL="914400" lvl="1" indent="-457200">
              <a:buFont typeface="+mj-lt"/>
              <a:buAutoNum type="arabicPeriod"/>
            </a:pPr>
            <a:r>
              <a:rPr lang="en-US" dirty="0"/>
              <a:t>Engagement with Youth</a:t>
            </a:r>
          </a:p>
          <a:p>
            <a:pPr marL="914400" lvl="1" indent="-457200">
              <a:buFont typeface="+mj-lt"/>
              <a:buAutoNum type="arabicPeriod"/>
            </a:pPr>
            <a:r>
              <a:rPr lang="en-US" dirty="0"/>
              <a:t>Public Image</a:t>
            </a:r>
          </a:p>
          <a:p>
            <a:pPr marL="914400" lvl="1" indent="-457200">
              <a:buFont typeface="+mj-lt"/>
              <a:buAutoNum type="arabicPeriod"/>
            </a:pPr>
            <a:r>
              <a:rPr lang="en-US" dirty="0"/>
              <a:t>Member Engagement</a:t>
            </a:r>
          </a:p>
          <a:p>
            <a:pPr marL="914400" lvl="1" indent="-457200">
              <a:buFont typeface="+mj-lt"/>
              <a:buAutoNum type="arabicPeriod"/>
            </a:pPr>
            <a:r>
              <a:rPr lang="en-US" dirty="0"/>
              <a:t>Welcome/Visitor Experience</a:t>
            </a:r>
            <a:br>
              <a:rPr lang="en-US" dirty="0"/>
            </a:br>
            <a:endParaRPr lang="en-US" dirty="0"/>
          </a:p>
          <a:p>
            <a:r>
              <a:rPr lang="en-US" b="1" dirty="0"/>
              <a:t>Commitment to Growth:</a:t>
            </a:r>
            <a:r>
              <a:rPr lang="en-US" dirty="0"/>
              <a:t> Clubs will indicate their commitment to growth as a priority and focus of action in the next three years, as well as their willingness to accept assistance from the District. </a:t>
            </a:r>
          </a:p>
        </p:txBody>
      </p:sp>
    </p:spTree>
    <p:extLst>
      <p:ext uri="{BB962C8B-B14F-4D97-AF65-F5344CB8AC3E}">
        <p14:creationId xmlns:p14="http://schemas.microsoft.com/office/powerpoint/2010/main" val="711561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p:txBody>
          <a:bodyPr/>
          <a:lstStyle/>
          <a:p>
            <a:r>
              <a:rPr lang="en-US" dirty="0"/>
              <a:t>Leadership</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1640376466"/>
              </p:ext>
            </p:extLst>
          </p:nvPr>
        </p:nvGraphicFramePr>
        <p:xfrm>
          <a:off x="838200" y="1825625"/>
          <a:ext cx="10515597" cy="4612640"/>
        </p:xfrm>
        <a:graphic>
          <a:graphicData uri="http://schemas.openxmlformats.org/drawingml/2006/table">
            <a:tbl>
              <a:tblPr firstRow="1" bandRow="1">
                <a:tableStyleId>{69012ECD-51FC-41F1-AA8D-1B2483CD663E}</a:tableStyleId>
              </a:tblPr>
              <a:tblGrid>
                <a:gridCol w="3287070">
                  <a:extLst>
                    <a:ext uri="{9D8B030D-6E8A-4147-A177-3AD203B41FA5}">
                      <a16:colId xmlns:a16="http://schemas.microsoft.com/office/drawing/2014/main" val="3998317605"/>
                    </a:ext>
                  </a:extLst>
                </a:gridCol>
                <a:gridCol w="5807487">
                  <a:extLst>
                    <a:ext uri="{9D8B030D-6E8A-4147-A177-3AD203B41FA5}">
                      <a16:colId xmlns:a16="http://schemas.microsoft.com/office/drawing/2014/main" val="3435591730"/>
                    </a:ext>
                  </a:extLst>
                </a:gridCol>
                <a:gridCol w="1421040">
                  <a:extLst>
                    <a:ext uri="{9D8B030D-6E8A-4147-A177-3AD203B41FA5}">
                      <a16:colId xmlns:a16="http://schemas.microsoft.com/office/drawing/2014/main" val="1508334750"/>
                    </a:ext>
                  </a:extLst>
                </a:gridCol>
              </a:tblGrid>
              <a:tr h="370840">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370840">
                <a:tc>
                  <a:txBody>
                    <a:bodyPr/>
                    <a:lstStyle/>
                    <a:p>
                      <a:r>
                        <a:rPr lang="en-US" sz="1600" b="1" dirty="0"/>
                        <a:t>Key leadership positions are filled.</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b="0" dirty="0">
                          <a:solidFill>
                            <a:schemeClr val="tx1"/>
                          </a:solidFill>
                        </a:rPr>
                        <a:t>1 point for each position filled: </a:t>
                      </a:r>
                      <a:r>
                        <a:rPr lang="en-US" sz="1600" dirty="0">
                          <a:solidFill>
                            <a:schemeClr val="tx1"/>
                          </a:solidFill>
                        </a:rPr>
                        <a:t>President, Treasurer, Membership Chair, Foundation Chair, Public Image Chair </a:t>
                      </a:r>
                      <a:r>
                        <a:rPr lang="en-US" sz="1600" dirty="0">
                          <a:solidFill>
                            <a:srgbClr val="C00000"/>
                          </a:solidFill>
                        </a:rPr>
                        <a:t>(Max 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370840">
                <a:tc>
                  <a:txBody>
                    <a:bodyPr/>
                    <a:lstStyle/>
                    <a:p>
                      <a:r>
                        <a:rPr lang="en-US" sz="1600" b="1" dirty="0"/>
                        <a:t>Club’s president elect attends PETS each year.</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solidFill>
                            <a:schemeClr val="tx1"/>
                          </a:solidFill>
                        </a:rPr>
                        <a:t>2 points for each year the club’s President Elect has attended PETS in the past 3 years </a:t>
                      </a:r>
                      <a:r>
                        <a:rPr lang="en-US" sz="1600" dirty="0">
                          <a:solidFill>
                            <a:srgbClr val="C00000"/>
                          </a:solidFill>
                        </a:rPr>
                        <a:t>(Max 6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27111810"/>
                  </a:ext>
                </a:extLst>
              </a:tr>
              <a:tr h="370840">
                <a:tc>
                  <a:txBody>
                    <a:bodyPr/>
                    <a:lstStyle/>
                    <a:p>
                      <a:r>
                        <a:rPr lang="en-US" sz="1600" b="1" dirty="0"/>
                        <a:t>Club has (and follows) a strategic plan developed or updated within the last 3 years.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t>0 points if no strategic plan in place; 3 points if have a strategy that has been developed or updated in the last 3 years; 5 points if club board reviews and tracks progress against the strategy at least twice each year. </a:t>
                      </a:r>
                      <a:r>
                        <a:rPr lang="en-US" sz="1600" dirty="0">
                          <a:solidFill>
                            <a:srgbClr val="C00000"/>
                          </a:solidFill>
                        </a:rPr>
                        <a:t>(Max 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511851494"/>
                  </a:ext>
                </a:extLst>
              </a:tr>
              <a:tr h="370840">
                <a:tc>
                  <a:txBody>
                    <a:bodyPr/>
                    <a:lstStyle/>
                    <a:p>
                      <a:r>
                        <a:rPr lang="en-US" sz="1600" b="1" dirty="0"/>
                        <a:t>Club has input goals into Club Central</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t>1 point for having each of the following goals input into Club Central: Club Membership, Annual Fund Contributions, PolioPlus Contributions, Update Website and Social Media, and any additional goal. </a:t>
                      </a:r>
                      <a:r>
                        <a:rPr lang="en-US" sz="1600" dirty="0">
                          <a:solidFill>
                            <a:srgbClr val="C00000"/>
                          </a:solidFill>
                        </a:rPr>
                        <a:t>(Max 5 points)</a:t>
                      </a:r>
                      <a:r>
                        <a:rPr lang="en-US" sz="1600" dirty="0"/>
                        <a:t>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222610845"/>
                  </a:ext>
                </a:extLst>
              </a:tr>
              <a:tr h="370840">
                <a:tc>
                  <a:txBody>
                    <a:bodyPr/>
                    <a:lstStyle/>
                    <a:p>
                      <a:r>
                        <a:rPr lang="en-US" sz="1600" b="1" dirty="0"/>
                        <a:t>District Conference Participation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t>1 point for each year in the past three years that at least one member of the club has attended </a:t>
                      </a:r>
                      <a:r>
                        <a:rPr lang="en-US" sz="1600" dirty="0" err="1"/>
                        <a:t>TriCon</a:t>
                      </a:r>
                      <a:r>
                        <a:rPr lang="en-US" sz="1600" dirty="0"/>
                        <a:t>. </a:t>
                      </a:r>
                      <a:r>
                        <a:rPr lang="en-US" sz="1600" dirty="0">
                          <a:solidFill>
                            <a:srgbClr val="C00000"/>
                          </a:solidFill>
                        </a:rPr>
                        <a:t>(Max 3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091917005"/>
                  </a:ext>
                </a:extLst>
              </a:tr>
              <a:tr h="370840">
                <a:tc gridSpan="2">
                  <a:txBody>
                    <a:bodyPr/>
                    <a:lstStyle/>
                    <a:p>
                      <a:pPr algn="r"/>
                      <a:r>
                        <a:rPr lang="en-US" sz="1600" b="1" dirty="0"/>
                        <a:t>Total Score - Leadership (Max 24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hMerge="1">
                  <a:txBody>
                    <a:bodyPr/>
                    <a:lstStyle/>
                    <a:p>
                      <a:endParaRPr lang="en-US"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b="1"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465790"/>
                  </a:ext>
                </a:extLst>
              </a:tr>
            </a:tbl>
          </a:graphicData>
        </a:graphic>
      </p:graphicFrame>
    </p:spTree>
    <p:extLst>
      <p:ext uri="{BB962C8B-B14F-4D97-AF65-F5344CB8AC3E}">
        <p14:creationId xmlns:p14="http://schemas.microsoft.com/office/powerpoint/2010/main" val="97277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p:txBody>
          <a:bodyPr/>
          <a:lstStyle/>
          <a:p>
            <a:r>
              <a:rPr lang="en-US" dirty="0"/>
              <a:t>Doing Good in the Community</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1466577942"/>
              </p:ext>
            </p:extLst>
          </p:nvPr>
        </p:nvGraphicFramePr>
        <p:xfrm>
          <a:off x="838200" y="1825625"/>
          <a:ext cx="10515597" cy="3515360"/>
        </p:xfrm>
        <a:graphic>
          <a:graphicData uri="http://schemas.openxmlformats.org/drawingml/2006/table">
            <a:tbl>
              <a:tblPr firstRow="1" bandRow="1">
                <a:tableStyleId>{69012ECD-51FC-41F1-AA8D-1B2483CD663E}</a:tableStyleId>
              </a:tblPr>
              <a:tblGrid>
                <a:gridCol w="2498313">
                  <a:extLst>
                    <a:ext uri="{9D8B030D-6E8A-4147-A177-3AD203B41FA5}">
                      <a16:colId xmlns:a16="http://schemas.microsoft.com/office/drawing/2014/main" val="3998317605"/>
                    </a:ext>
                  </a:extLst>
                </a:gridCol>
                <a:gridCol w="6596244">
                  <a:extLst>
                    <a:ext uri="{9D8B030D-6E8A-4147-A177-3AD203B41FA5}">
                      <a16:colId xmlns:a16="http://schemas.microsoft.com/office/drawing/2014/main" val="3435591730"/>
                    </a:ext>
                  </a:extLst>
                </a:gridCol>
                <a:gridCol w="1421040">
                  <a:extLst>
                    <a:ext uri="{9D8B030D-6E8A-4147-A177-3AD203B41FA5}">
                      <a16:colId xmlns:a16="http://schemas.microsoft.com/office/drawing/2014/main" val="1508334750"/>
                    </a:ext>
                  </a:extLst>
                </a:gridCol>
              </a:tblGrid>
              <a:tr h="370840">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691651">
                <a:tc>
                  <a:txBody>
                    <a:bodyPr/>
                    <a:lstStyle/>
                    <a:p>
                      <a:r>
                        <a:rPr lang="en-US" sz="1600" b="1" dirty="0"/>
                        <a:t>Community service projects/programs.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b="0" dirty="0">
                          <a:solidFill>
                            <a:schemeClr val="tx1"/>
                          </a:solidFill>
                        </a:rPr>
                        <a:t>5 points for each project/program that the club implements in its community with regularity. Examples include:</a:t>
                      </a:r>
                    </a:p>
                    <a:p>
                      <a:pPr marL="398463" indent="-285750">
                        <a:buFont typeface="Arial" panose="020B0604020202020204" pitchFamily="34" charset="0"/>
                        <a:buChar char="•"/>
                      </a:pPr>
                      <a:r>
                        <a:rPr lang="en-US" sz="1600" b="0" dirty="0">
                          <a:solidFill>
                            <a:schemeClr val="tx1"/>
                          </a:solidFill>
                        </a:rPr>
                        <a:t>Grant programs to community groups, schools or teachers</a:t>
                      </a:r>
                    </a:p>
                    <a:p>
                      <a:pPr marL="398463" indent="-285750">
                        <a:buFont typeface="Arial" panose="020B0604020202020204" pitchFamily="34" charset="0"/>
                        <a:buChar char="•"/>
                      </a:pPr>
                      <a:r>
                        <a:rPr lang="en-US" sz="1600" dirty="0">
                          <a:solidFill>
                            <a:schemeClr val="tx1"/>
                          </a:solidFill>
                        </a:rPr>
                        <a:t>Service projects that are planned and executed on a regular basis (can be different projects, but service is done at least 3 times per year)</a:t>
                      </a:r>
                    </a:p>
                    <a:p>
                      <a:pPr marL="398463" indent="-285750">
                        <a:buFont typeface="Arial" panose="020B0604020202020204" pitchFamily="34" charset="0"/>
                        <a:buChar char="•"/>
                      </a:pPr>
                      <a:r>
                        <a:rPr lang="en-US" sz="1600" dirty="0">
                          <a:solidFill>
                            <a:schemeClr val="tx1"/>
                          </a:solidFill>
                        </a:rPr>
                        <a:t>Environmental projects that are planned and executed on a regular basis (at least 3 times per year).</a:t>
                      </a:r>
                    </a:p>
                    <a:p>
                      <a:pPr marL="398463" indent="-285750">
                        <a:buFont typeface="Arial" panose="020B0604020202020204" pitchFamily="34" charset="0"/>
                        <a:buChar char="•"/>
                      </a:pPr>
                      <a:r>
                        <a:rPr lang="en-US" sz="1600" dirty="0">
                          <a:solidFill>
                            <a:schemeClr val="tx1"/>
                          </a:solidFill>
                        </a:rPr>
                        <a:t>Award or recognition programs to recognize community leaders (e.g., volunteers, teachers).</a:t>
                      </a:r>
                    </a:p>
                    <a:p>
                      <a:pPr marL="398463" indent="-285750">
                        <a:buFont typeface="Arial" panose="020B0604020202020204" pitchFamily="34" charset="0"/>
                        <a:buChar char="•"/>
                      </a:pPr>
                      <a:r>
                        <a:rPr lang="en-US" sz="1600" dirty="0">
                          <a:solidFill>
                            <a:schemeClr val="tx1"/>
                          </a:solidFill>
                        </a:rPr>
                        <a:t>Other.</a:t>
                      </a:r>
                    </a:p>
                    <a:p>
                      <a:pPr marL="0" indent="0">
                        <a:buFont typeface="Arial" panose="020B0604020202020204" pitchFamily="34" charset="0"/>
                        <a:buNone/>
                      </a:pPr>
                      <a:r>
                        <a:rPr lang="en-US" sz="1600" dirty="0">
                          <a:solidFill>
                            <a:srgbClr val="C00000"/>
                          </a:solidFill>
                        </a:rPr>
                        <a:t>(Max 25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370840">
                <a:tc gridSpan="2">
                  <a:txBody>
                    <a:bodyPr/>
                    <a:lstStyle/>
                    <a:p>
                      <a:pPr algn="r"/>
                      <a:r>
                        <a:rPr lang="en-US" sz="1600" b="1" dirty="0"/>
                        <a:t>Total Score – Doing Good in the Community (Max 25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hMerge="1">
                  <a:txBody>
                    <a:bodyPr/>
                    <a:lstStyle/>
                    <a:p>
                      <a:endParaRPr lang="en-US"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b="1"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465790"/>
                  </a:ext>
                </a:extLst>
              </a:tr>
            </a:tbl>
          </a:graphicData>
        </a:graphic>
      </p:graphicFrame>
    </p:spTree>
    <p:extLst>
      <p:ext uri="{BB962C8B-B14F-4D97-AF65-F5344CB8AC3E}">
        <p14:creationId xmlns:p14="http://schemas.microsoft.com/office/powerpoint/2010/main" val="2928884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p:txBody>
          <a:bodyPr/>
          <a:lstStyle/>
          <a:p>
            <a:r>
              <a:rPr lang="en-US" dirty="0"/>
              <a:t>Doing Good in the World</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2888902023"/>
              </p:ext>
            </p:extLst>
          </p:nvPr>
        </p:nvGraphicFramePr>
        <p:xfrm>
          <a:off x="838200" y="1555115"/>
          <a:ext cx="10515597" cy="4450080"/>
        </p:xfrm>
        <a:graphic>
          <a:graphicData uri="http://schemas.openxmlformats.org/drawingml/2006/table">
            <a:tbl>
              <a:tblPr firstRow="1" bandRow="1">
                <a:tableStyleId>{69012ECD-51FC-41F1-AA8D-1B2483CD663E}</a:tableStyleId>
              </a:tblPr>
              <a:tblGrid>
                <a:gridCol w="2505293">
                  <a:extLst>
                    <a:ext uri="{9D8B030D-6E8A-4147-A177-3AD203B41FA5}">
                      <a16:colId xmlns:a16="http://schemas.microsoft.com/office/drawing/2014/main" val="3998317605"/>
                    </a:ext>
                  </a:extLst>
                </a:gridCol>
                <a:gridCol w="6589264">
                  <a:extLst>
                    <a:ext uri="{9D8B030D-6E8A-4147-A177-3AD203B41FA5}">
                      <a16:colId xmlns:a16="http://schemas.microsoft.com/office/drawing/2014/main" val="3435591730"/>
                    </a:ext>
                  </a:extLst>
                </a:gridCol>
                <a:gridCol w="1421040">
                  <a:extLst>
                    <a:ext uri="{9D8B030D-6E8A-4147-A177-3AD203B41FA5}">
                      <a16:colId xmlns:a16="http://schemas.microsoft.com/office/drawing/2014/main" val="1508334750"/>
                    </a:ext>
                  </a:extLst>
                </a:gridCol>
              </a:tblGrid>
              <a:tr h="123566">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230461">
                <a:tc>
                  <a:txBody>
                    <a:bodyPr/>
                    <a:lstStyle/>
                    <a:p>
                      <a:r>
                        <a:rPr lang="en-US" sz="1600" b="1" dirty="0">
                          <a:solidFill>
                            <a:schemeClr val="tx1"/>
                          </a:solidFill>
                        </a:rPr>
                        <a:t>Annual Fund Giving</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Based on data for the most recent complete year (2023-24): 0 points if no giving; 3 points if any giving; 4 points if per capita giving is $50 or more; 5 points if per capita giving is $75 or more. </a:t>
                      </a:r>
                      <a:r>
                        <a:rPr lang="en-US" sz="1600" dirty="0">
                          <a:solidFill>
                            <a:srgbClr val="C00000"/>
                          </a:solidFill>
                        </a:rPr>
                        <a:t>(Max 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230461">
                <a:tc>
                  <a:txBody>
                    <a:bodyPr/>
                    <a:lstStyle/>
                    <a:p>
                      <a:r>
                        <a:rPr lang="en-US" sz="1600" b="1" dirty="0">
                          <a:solidFill>
                            <a:schemeClr val="tx1"/>
                          </a:solidFill>
                        </a:rPr>
                        <a:t>PolioPlus Fund Giving</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solidFill>
                            <a:schemeClr val="tx1"/>
                          </a:solidFill>
                        </a:rPr>
                        <a:t>Based on data for the most recent complete year (2023-24): 0 points if no giving; 2 points if any giving; 4 points if club holds a public event (e.g., Pints for Polio) to raise funds for PolioPlus. </a:t>
                      </a:r>
                      <a:r>
                        <a:rPr lang="en-US" sz="1600" dirty="0">
                          <a:solidFill>
                            <a:srgbClr val="C00000"/>
                          </a:solidFill>
                        </a:rPr>
                        <a:t>(Max 4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765801583"/>
                  </a:ext>
                </a:extLst>
              </a:tr>
              <a:tr h="230461">
                <a:tc>
                  <a:txBody>
                    <a:bodyPr/>
                    <a:lstStyle/>
                    <a:p>
                      <a:r>
                        <a:rPr lang="en-US" sz="1600" b="1" dirty="0">
                          <a:solidFill>
                            <a:schemeClr val="tx1"/>
                          </a:solidFill>
                        </a:rPr>
                        <a:t>Participation in Global Grants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solidFill>
                            <a:schemeClr val="tx1"/>
                          </a:solidFill>
                        </a:rPr>
                        <a:t>Based on participation over the past three years: 0 points if no participation in global grants; 3 points if club has contributed to a global grant initiated by another club; 5 points if club initiated a program funded by a global grant (initiative may be in the US).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0326528"/>
                  </a:ext>
                </a:extLst>
              </a:tr>
              <a:tr h="230461">
                <a:tc>
                  <a:txBody>
                    <a:bodyPr/>
                    <a:lstStyle/>
                    <a:p>
                      <a:r>
                        <a:rPr lang="en-US" sz="1600" b="1" dirty="0">
                          <a:solidFill>
                            <a:schemeClr val="tx1"/>
                          </a:solidFill>
                        </a:rPr>
                        <a:t>Member Education on Rotary’s Global Actions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solidFill>
                            <a:schemeClr val="tx1"/>
                          </a:solidFill>
                        </a:rPr>
                        <a:t>In the past year, has the club had speakers or otherwise educated its members about ways Rotary is taking action to impact its seven areas of focus around the world? 0 points if no; 2 points if 1 to 2 times; 4 points if 3 or more times. </a:t>
                      </a:r>
                      <a:r>
                        <a:rPr lang="en-US" sz="1600" dirty="0">
                          <a:solidFill>
                            <a:srgbClr val="C00000"/>
                          </a:solidFill>
                        </a:rPr>
                        <a:t>(Max 4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81587242"/>
                  </a:ext>
                </a:extLst>
              </a:tr>
              <a:tr h="123566">
                <a:tc gridSpan="2">
                  <a:txBody>
                    <a:bodyPr/>
                    <a:lstStyle/>
                    <a:p>
                      <a:pPr algn="r"/>
                      <a:r>
                        <a:rPr lang="en-US" sz="1600" b="1" dirty="0"/>
                        <a:t>Total Score – Doing Good in the World (Max 18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hMerge="1">
                  <a:txBody>
                    <a:bodyPr/>
                    <a:lstStyle/>
                    <a:p>
                      <a:endParaRPr lang="en-US"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b="1"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465790"/>
                  </a:ext>
                </a:extLst>
              </a:tr>
            </a:tbl>
          </a:graphicData>
        </a:graphic>
      </p:graphicFrame>
    </p:spTree>
    <p:extLst>
      <p:ext uri="{BB962C8B-B14F-4D97-AF65-F5344CB8AC3E}">
        <p14:creationId xmlns:p14="http://schemas.microsoft.com/office/powerpoint/2010/main" val="1023345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p:txBody>
          <a:bodyPr/>
          <a:lstStyle/>
          <a:p>
            <a:r>
              <a:rPr lang="en-US" dirty="0"/>
              <a:t>Engagement with Youth</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1505976582"/>
              </p:ext>
            </p:extLst>
          </p:nvPr>
        </p:nvGraphicFramePr>
        <p:xfrm>
          <a:off x="838200" y="1555115"/>
          <a:ext cx="10515597" cy="3810000"/>
        </p:xfrm>
        <a:graphic>
          <a:graphicData uri="http://schemas.openxmlformats.org/drawingml/2006/table">
            <a:tbl>
              <a:tblPr firstRow="1" bandRow="1">
                <a:tableStyleId>{69012ECD-51FC-41F1-AA8D-1B2483CD663E}</a:tableStyleId>
              </a:tblPr>
              <a:tblGrid>
                <a:gridCol w="2512273">
                  <a:extLst>
                    <a:ext uri="{9D8B030D-6E8A-4147-A177-3AD203B41FA5}">
                      <a16:colId xmlns:a16="http://schemas.microsoft.com/office/drawing/2014/main" val="3998317605"/>
                    </a:ext>
                  </a:extLst>
                </a:gridCol>
                <a:gridCol w="6582284">
                  <a:extLst>
                    <a:ext uri="{9D8B030D-6E8A-4147-A177-3AD203B41FA5}">
                      <a16:colId xmlns:a16="http://schemas.microsoft.com/office/drawing/2014/main" val="3435591730"/>
                    </a:ext>
                  </a:extLst>
                </a:gridCol>
                <a:gridCol w="1421040">
                  <a:extLst>
                    <a:ext uri="{9D8B030D-6E8A-4147-A177-3AD203B41FA5}">
                      <a16:colId xmlns:a16="http://schemas.microsoft.com/office/drawing/2014/main" val="1508334750"/>
                    </a:ext>
                  </a:extLst>
                </a:gridCol>
              </a:tblGrid>
              <a:tr h="123566">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230461">
                <a:tc>
                  <a:txBody>
                    <a:bodyPr/>
                    <a:lstStyle/>
                    <a:p>
                      <a:r>
                        <a:rPr lang="en-US" sz="1600" b="1" dirty="0">
                          <a:solidFill>
                            <a:schemeClr val="tx1"/>
                          </a:solidFill>
                        </a:rPr>
                        <a:t>Engagement with Schools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Does the club implement programs that positively highlight or impact youth in its community? 0 points if none; 3 points if at least 1 program.  </a:t>
                      </a:r>
                      <a:r>
                        <a:rPr lang="en-US" sz="1600" dirty="0">
                          <a:solidFill>
                            <a:srgbClr val="C00000"/>
                          </a:solidFill>
                        </a:rPr>
                        <a:t>(Max 3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230461">
                <a:tc>
                  <a:txBody>
                    <a:bodyPr/>
                    <a:lstStyle/>
                    <a:p>
                      <a:r>
                        <a:rPr lang="en-US" sz="1600" b="1" dirty="0">
                          <a:solidFill>
                            <a:schemeClr val="tx1"/>
                          </a:solidFill>
                        </a:rPr>
                        <a:t>Student Scholarships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Does club offer at any scholarships to graduating high school students? 0 points if none; 3 points if at least 1 scholarship. </a:t>
                      </a:r>
                      <a:r>
                        <a:rPr lang="en-US" sz="1600" dirty="0">
                          <a:solidFill>
                            <a:srgbClr val="C00000"/>
                          </a:solidFill>
                        </a:rPr>
                        <a:t>(Max 3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68336699"/>
                  </a:ext>
                </a:extLst>
              </a:tr>
              <a:tr h="230461">
                <a:tc>
                  <a:txBody>
                    <a:bodyPr/>
                    <a:lstStyle/>
                    <a:p>
                      <a:r>
                        <a:rPr lang="en-US" sz="1600" b="1" dirty="0">
                          <a:solidFill>
                            <a:schemeClr val="tx1"/>
                          </a:solidFill>
                        </a:rPr>
                        <a:t>Interact Club Sponsorship</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solidFill>
                            <a:schemeClr val="tx1"/>
                          </a:solidFill>
                        </a:rPr>
                        <a:t>Does club sponsors one or more interact clubs in its community? 0 points if none; 3 points if at least 1. </a:t>
                      </a:r>
                      <a:r>
                        <a:rPr lang="en-US" sz="1600" dirty="0">
                          <a:solidFill>
                            <a:srgbClr val="C00000"/>
                          </a:solidFill>
                        </a:rPr>
                        <a:t>(Max 3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765801583"/>
                  </a:ext>
                </a:extLst>
              </a:tr>
              <a:tr h="230461">
                <a:tc>
                  <a:txBody>
                    <a:bodyPr/>
                    <a:lstStyle/>
                    <a:p>
                      <a:r>
                        <a:rPr lang="en-US" sz="1600" b="1" dirty="0">
                          <a:solidFill>
                            <a:schemeClr val="tx1"/>
                          </a:solidFill>
                        </a:rPr>
                        <a:t>Rotary Youth Exchange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1600" dirty="0">
                          <a:solidFill>
                            <a:schemeClr val="tx1"/>
                          </a:solidFill>
                        </a:rPr>
                        <a:t>Does club have an active Rotary Youth Exchange program? 0 points if no; 3 points if yes.  </a:t>
                      </a:r>
                      <a:r>
                        <a:rPr lang="en-US" sz="1600" dirty="0">
                          <a:solidFill>
                            <a:srgbClr val="C00000"/>
                          </a:solidFill>
                        </a:rPr>
                        <a:t>(Max 3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0326528"/>
                  </a:ext>
                </a:extLst>
              </a:tr>
              <a:tr h="230461">
                <a:tc>
                  <a:txBody>
                    <a:bodyPr/>
                    <a:lstStyle/>
                    <a:p>
                      <a:r>
                        <a:rPr lang="en-US" sz="1600" b="1" dirty="0">
                          <a:solidFill>
                            <a:schemeClr val="tx1"/>
                          </a:solidFill>
                        </a:rPr>
                        <a:t>Rotary Youth Leadership Award (RYLA)</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 past two years, has the club sponsored at least one student to attend District 6220’s RYLA program. 0 points if no. 3 points if yes. </a:t>
                      </a:r>
                      <a:r>
                        <a:rPr lang="en-US" sz="1600" dirty="0">
                          <a:solidFill>
                            <a:srgbClr val="C00000"/>
                          </a:solidFill>
                        </a:rPr>
                        <a:t>(Max 3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481587242"/>
                  </a:ext>
                </a:extLst>
              </a:tr>
              <a:tr h="123566">
                <a:tc gridSpan="2">
                  <a:txBody>
                    <a:bodyPr/>
                    <a:lstStyle/>
                    <a:p>
                      <a:pPr algn="r"/>
                      <a:r>
                        <a:rPr lang="en-US" sz="1600" b="1" dirty="0"/>
                        <a:t>Total Score – Engagement with Youth (Max 15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hMerge="1">
                  <a:txBody>
                    <a:bodyPr/>
                    <a:lstStyle/>
                    <a:p>
                      <a:endParaRPr lang="en-US"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b="1"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465790"/>
                  </a:ext>
                </a:extLst>
              </a:tr>
            </a:tbl>
          </a:graphicData>
        </a:graphic>
      </p:graphicFrame>
    </p:spTree>
    <p:extLst>
      <p:ext uri="{BB962C8B-B14F-4D97-AF65-F5344CB8AC3E}">
        <p14:creationId xmlns:p14="http://schemas.microsoft.com/office/powerpoint/2010/main" val="3572280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p:txBody>
          <a:bodyPr/>
          <a:lstStyle/>
          <a:p>
            <a:r>
              <a:rPr lang="en-US" dirty="0"/>
              <a:t>Public Image</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3768959626"/>
              </p:ext>
            </p:extLst>
          </p:nvPr>
        </p:nvGraphicFramePr>
        <p:xfrm>
          <a:off x="838200" y="1555115"/>
          <a:ext cx="10515597" cy="4693920"/>
        </p:xfrm>
        <a:graphic>
          <a:graphicData uri="http://schemas.openxmlformats.org/drawingml/2006/table">
            <a:tbl>
              <a:tblPr firstRow="1" bandRow="1">
                <a:tableStyleId>{69012ECD-51FC-41F1-AA8D-1B2483CD663E}</a:tableStyleId>
              </a:tblPr>
              <a:tblGrid>
                <a:gridCol w="2498313">
                  <a:extLst>
                    <a:ext uri="{9D8B030D-6E8A-4147-A177-3AD203B41FA5}">
                      <a16:colId xmlns:a16="http://schemas.microsoft.com/office/drawing/2014/main" val="3998317605"/>
                    </a:ext>
                  </a:extLst>
                </a:gridCol>
                <a:gridCol w="6596244">
                  <a:extLst>
                    <a:ext uri="{9D8B030D-6E8A-4147-A177-3AD203B41FA5}">
                      <a16:colId xmlns:a16="http://schemas.microsoft.com/office/drawing/2014/main" val="3435591730"/>
                    </a:ext>
                  </a:extLst>
                </a:gridCol>
                <a:gridCol w="1421040">
                  <a:extLst>
                    <a:ext uri="{9D8B030D-6E8A-4147-A177-3AD203B41FA5}">
                      <a16:colId xmlns:a16="http://schemas.microsoft.com/office/drawing/2014/main" val="1508334750"/>
                    </a:ext>
                  </a:extLst>
                </a:gridCol>
              </a:tblGrid>
              <a:tr h="123566">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230461">
                <a:tc>
                  <a:txBody>
                    <a:bodyPr/>
                    <a:lstStyle/>
                    <a:p>
                      <a:r>
                        <a:rPr lang="en-US" sz="1600" b="1" dirty="0">
                          <a:solidFill>
                            <a:schemeClr val="tx1"/>
                          </a:solidFill>
                        </a:rPr>
                        <a:t>Web Site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What is the status of the club’s website? 0 points if no web site; 1 point if club has a website, but it is not up-to-date; 3 points if website is updated but design is not contemporary; 5 points if website is updated and contemporary.  </a:t>
                      </a:r>
                      <a:r>
                        <a:rPr lang="en-US" sz="1600" dirty="0">
                          <a:solidFill>
                            <a:srgbClr val="C00000"/>
                          </a:solidFill>
                        </a:rPr>
                        <a:t>(Max 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230461">
                <a:tc>
                  <a:txBody>
                    <a:bodyPr/>
                    <a:lstStyle/>
                    <a:p>
                      <a:r>
                        <a:rPr lang="en-US" sz="1600" b="1" dirty="0">
                          <a:solidFill>
                            <a:schemeClr val="tx1"/>
                          </a:solidFill>
                        </a:rPr>
                        <a:t>Facebook Page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What is the status of the club’s Facebook page? 0 points if no club Facebook page; 1 point if club has a Facebook page but has not posted in at least the past month; 4 points if club posts about monthly; 6 points if club posts about weekly or more. </a:t>
                      </a:r>
                      <a:r>
                        <a:rPr lang="en-US" sz="1600" dirty="0">
                          <a:solidFill>
                            <a:srgbClr val="C00000"/>
                          </a:solidFill>
                        </a:rPr>
                        <a:t>(Max 6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68336699"/>
                  </a:ext>
                </a:extLst>
              </a:tr>
              <a:tr h="230461">
                <a:tc>
                  <a:txBody>
                    <a:bodyPr/>
                    <a:lstStyle/>
                    <a:p>
                      <a:r>
                        <a:rPr lang="en-US" sz="1600" b="1" dirty="0">
                          <a:solidFill>
                            <a:schemeClr val="tx1"/>
                          </a:solidFill>
                        </a:rPr>
                        <a:t>Instagram</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What is the status of the club’s Instagram page? 0 points if no club Facebook page; 1 point if club has a Instagram page but has not posted in at least the past month; 4 points if club posts about monthly; 6 points if club posts about weekly or more. </a:t>
                      </a:r>
                      <a:r>
                        <a:rPr lang="en-US" sz="1600" dirty="0">
                          <a:solidFill>
                            <a:srgbClr val="C00000"/>
                          </a:solidFill>
                        </a:rPr>
                        <a:t>(Max 6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765801583"/>
                  </a:ext>
                </a:extLst>
              </a:tr>
              <a:tr h="230461">
                <a:tc>
                  <a:txBody>
                    <a:bodyPr/>
                    <a:lstStyle/>
                    <a:p>
                      <a:r>
                        <a:rPr lang="en-US" sz="1600" b="1" dirty="0">
                          <a:solidFill>
                            <a:schemeClr val="tx1"/>
                          </a:solidFill>
                        </a:rPr>
                        <a:t>Traditional Media Stories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Has the club achieved coverage in local media (paper, radio, TV) in the past year? 0 points if none; 2 points if at least one story, 4 points for 2 or 3 stories; 6 points for 4 or more stories  </a:t>
                      </a:r>
                      <a:r>
                        <a:rPr lang="en-US" sz="1600" dirty="0">
                          <a:solidFill>
                            <a:srgbClr val="C00000"/>
                          </a:solidFill>
                        </a:rPr>
                        <a:t>(Max 6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0326528"/>
                  </a:ext>
                </a:extLst>
              </a:tr>
              <a:tr h="123566">
                <a:tc gridSpan="2">
                  <a:txBody>
                    <a:bodyPr/>
                    <a:lstStyle/>
                    <a:p>
                      <a:pPr algn="r"/>
                      <a:r>
                        <a:rPr lang="en-US" sz="1600" b="1" dirty="0"/>
                        <a:t>Total Score – Public Image (Max 23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hMerge="1">
                  <a:txBody>
                    <a:bodyPr/>
                    <a:lstStyle/>
                    <a:p>
                      <a:endParaRPr lang="en-US"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b="1"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465790"/>
                  </a:ext>
                </a:extLst>
              </a:tr>
            </a:tbl>
          </a:graphicData>
        </a:graphic>
      </p:graphicFrame>
    </p:spTree>
    <p:extLst>
      <p:ext uri="{BB962C8B-B14F-4D97-AF65-F5344CB8AC3E}">
        <p14:creationId xmlns:p14="http://schemas.microsoft.com/office/powerpoint/2010/main" val="5744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D7A3-E169-8FBC-95E9-2596742D3D82}"/>
              </a:ext>
            </a:extLst>
          </p:cNvPr>
          <p:cNvSpPr>
            <a:spLocks noGrp="1"/>
          </p:cNvSpPr>
          <p:nvPr>
            <p:ph type="title"/>
          </p:nvPr>
        </p:nvSpPr>
        <p:spPr/>
        <p:txBody>
          <a:bodyPr/>
          <a:lstStyle/>
          <a:p>
            <a:r>
              <a:rPr lang="en-US" dirty="0"/>
              <a:t>Member Engagement</a:t>
            </a:r>
          </a:p>
        </p:txBody>
      </p:sp>
      <p:graphicFrame>
        <p:nvGraphicFramePr>
          <p:cNvPr id="4" name="Content Placeholder 3">
            <a:extLst>
              <a:ext uri="{FF2B5EF4-FFF2-40B4-BE49-F238E27FC236}">
                <a16:creationId xmlns:a16="http://schemas.microsoft.com/office/drawing/2014/main" id="{7F716518-BF7B-6DBE-8E77-E1F2F510B94A}"/>
              </a:ext>
            </a:extLst>
          </p:cNvPr>
          <p:cNvGraphicFramePr>
            <a:graphicFrameLocks noGrp="1"/>
          </p:cNvGraphicFramePr>
          <p:nvPr>
            <p:ph idx="1"/>
            <p:extLst>
              <p:ext uri="{D42A27DB-BD31-4B8C-83A1-F6EECF244321}">
                <p14:modId xmlns:p14="http://schemas.microsoft.com/office/powerpoint/2010/main" val="3874689044"/>
              </p:ext>
            </p:extLst>
          </p:nvPr>
        </p:nvGraphicFramePr>
        <p:xfrm>
          <a:off x="838200" y="1555115"/>
          <a:ext cx="10515597" cy="5029200"/>
        </p:xfrm>
        <a:graphic>
          <a:graphicData uri="http://schemas.openxmlformats.org/drawingml/2006/table">
            <a:tbl>
              <a:tblPr firstRow="1" bandRow="1">
                <a:tableStyleId>{69012ECD-51FC-41F1-AA8D-1B2483CD663E}</a:tableStyleId>
              </a:tblPr>
              <a:tblGrid>
                <a:gridCol w="2498313">
                  <a:extLst>
                    <a:ext uri="{9D8B030D-6E8A-4147-A177-3AD203B41FA5}">
                      <a16:colId xmlns:a16="http://schemas.microsoft.com/office/drawing/2014/main" val="3998317605"/>
                    </a:ext>
                  </a:extLst>
                </a:gridCol>
                <a:gridCol w="6596244">
                  <a:extLst>
                    <a:ext uri="{9D8B030D-6E8A-4147-A177-3AD203B41FA5}">
                      <a16:colId xmlns:a16="http://schemas.microsoft.com/office/drawing/2014/main" val="3435591730"/>
                    </a:ext>
                  </a:extLst>
                </a:gridCol>
                <a:gridCol w="1421040">
                  <a:extLst>
                    <a:ext uri="{9D8B030D-6E8A-4147-A177-3AD203B41FA5}">
                      <a16:colId xmlns:a16="http://schemas.microsoft.com/office/drawing/2014/main" val="1508334750"/>
                    </a:ext>
                  </a:extLst>
                </a:gridCol>
              </a:tblGrid>
              <a:tr h="123566">
                <a:tc>
                  <a:txBody>
                    <a:bodyPr/>
                    <a:lstStyle/>
                    <a:p>
                      <a:pPr algn="ctr"/>
                      <a:r>
                        <a:rPr lang="en-US" sz="1600" dirty="0"/>
                        <a:t>Indicators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Scoring Instructions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tc>
                  <a:txBody>
                    <a:bodyPr/>
                    <a:lstStyle/>
                    <a:p>
                      <a:pPr algn="ctr"/>
                      <a:r>
                        <a:rPr lang="en-US" sz="1600" dirty="0"/>
                        <a:t>Score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57790248"/>
                  </a:ext>
                </a:extLst>
              </a:tr>
              <a:tr h="230461">
                <a:tc>
                  <a:txBody>
                    <a:bodyPr/>
                    <a:lstStyle/>
                    <a:p>
                      <a:r>
                        <a:rPr lang="en-US" sz="1600" b="1" dirty="0">
                          <a:solidFill>
                            <a:schemeClr val="tx1"/>
                          </a:solidFill>
                        </a:rPr>
                        <a:t>Orientation and Onboarding</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What is the club’s orientation and onboarding process? 0 points if none or not followed; 1 point if process is voluntary; 3 points if club uses and tracks an onboarding checklist for new members; 5 points if new members are matched to a “buddy” to help with orientation and onboarding.  </a:t>
                      </a:r>
                      <a:r>
                        <a:rPr lang="en-US" sz="1600" dirty="0">
                          <a:solidFill>
                            <a:srgbClr val="C00000"/>
                          </a:solidFill>
                        </a:rPr>
                        <a:t>(Max 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166842659"/>
                  </a:ext>
                </a:extLst>
              </a:tr>
              <a:tr h="230461">
                <a:tc>
                  <a:txBody>
                    <a:bodyPr/>
                    <a:lstStyle/>
                    <a:p>
                      <a:r>
                        <a:rPr lang="en-US" sz="1600" b="1" dirty="0">
                          <a:solidFill>
                            <a:schemeClr val="tx1"/>
                          </a:solidFill>
                        </a:rPr>
                        <a:t>Interaction at Meetings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Does club take steps to promote interaction among different members during meetings? 0 points none or rare; 3 points if at least twice per year; 5 points if 3 or more times per year.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2668336699"/>
                  </a:ext>
                </a:extLst>
              </a:tr>
              <a:tr h="230461">
                <a:tc>
                  <a:txBody>
                    <a:bodyPr/>
                    <a:lstStyle/>
                    <a:p>
                      <a:r>
                        <a:rPr lang="en-US" sz="1600" b="1" dirty="0">
                          <a:solidFill>
                            <a:schemeClr val="tx1"/>
                          </a:solidFill>
                        </a:rPr>
                        <a:t>Socials and Events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Does club sponsor educational or social events outside of regular meetings and fundraisers? 0 points if none; 1 point if 1 or 2 times per year; 3 points if 3 to 5; 5 points if 6 or more times per year.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3765801583"/>
                  </a:ext>
                </a:extLst>
              </a:tr>
              <a:tr h="230461">
                <a:tc>
                  <a:txBody>
                    <a:bodyPr/>
                    <a:lstStyle/>
                    <a:p>
                      <a:r>
                        <a:rPr lang="en-US" sz="1600" b="1" dirty="0">
                          <a:solidFill>
                            <a:schemeClr val="tx1"/>
                          </a:solidFill>
                        </a:rPr>
                        <a:t>Fun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Are club meetings fun? Rate on 0 to 5 scale, where 0 = no fun at all, and 5 = meetings are almost always fun to attend.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696386524"/>
                  </a:ext>
                </a:extLst>
              </a:tr>
              <a:tr h="230461">
                <a:tc>
                  <a:txBody>
                    <a:bodyPr/>
                    <a:lstStyle/>
                    <a:p>
                      <a:r>
                        <a:rPr lang="en-US" sz="1600" b="1" dirty="0">
                          <a:solidFill>
                            <a:schemeClr val="tx1"/>
                          </a:solidFill>
                        </a:rPr>
                        <a:t>Tracking &amp; Follow-Up</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Does the club have a system to track attendance and follow up with members who have been absent for an extended time? 0 points if none; 3 points if 2 or 3 times per year; 5 points if at least quarterly.  </a:t>
                      </a:r>
                      <a:r>
                        <a:rPr lang="en-US" sz="1600" dirty="0">
                          <a:solidFill>
                            <a:srgbClr val="C00000"/>
                          </a:solidFill>
                        </a:rPr>
                        <a:t>(Max 5 points)</a:t>
                      </a: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dirty="0">
                        <a:solidFill>
                          <a:schemeClr val="tx1"/>
                        </a:solidFill>
                      </a:endParaRP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689318573"/>
                  </a:ext>
                </a:extLst>
              </a:tr>
              <a:tr h="123566">
                <a:tc gridSpan="2">
                  <a:txBody>
                    <a:bodyPr/>
                    <a:lstStyle/>
                    <a:p>
                      <a:pPr algn="r"/>
                      <a:r>
                        <a:rPr lang="en-US" sz="1600" b="1" dirty="0"/>
                        <a:t>Total Score – Member Engagement (Max 25 Points)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hMerge="1">
                  <a:txBody>
                    <a:bodyPr/>
                    <a:lstStyle/>
                    <a:p>
                      <a:endParaRPr lang="en-US"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endParaRPr lang="en-US" sz="1600" b="1" dirty="0"/>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942465790"/>
                  </a:ext>
                </a:extLst>
              </a:tr>
            </a:tbl>
          </a:graphicData>
        </a:graphic>
      </p:graphicFrame>
    </p:spTree>
    <p:extLst>
      <p:ext uri="{BB962C8B-B14F-4D97-AF65-F5344CB8AC3E}">
        <p14:creationId xmlns:p14="http://schemas.microsoft.com/office/powerpoint/2010/main" val="3391230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8571</TotalTime>
  <Words>2404</Words>
  <Application>Microsoft Macintosh PowerPoint</Application>
  <PresentationFormat>Widescreen</PresentationFormat>
  <Paragraphs>219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Club Membership Growth Readiness Assessment </vt:lpstr>
      <vt:lpstr>Membership Trend</vt:lpstr>
      <vt:lpstr>Assessing Vibrancy</vt:lpstr>
      <vt:lpstr>Leadership</vt:lpstr>
      <vt:lpstr>Doing Good in the Community</vt:lpstr>
      <vt:lpstr>Doing Good in the World</vt:lpstr>
      <vt:lpstr>Engagement with Youth</vt:lpstr>
      <vt:lpstr>Public Image</vt:lpstr>
      <vt:lpstr>Member Engagement</vt:lpstr>
      <vt:lpstr>Welcome / Visitor and Member Experience</vt:lpstr>
      <vt:lpstr>Commitment to Growth</vt:lpstr>
      <vt:lpstr>Vibrancy Score</vt:lpstr>
      <vt:lpstr>Plot Segmentation</vt:lpstr>
      <vt:lpstr>A Path to Growth – Questions to Consider</vt:lpstr>
      <vt:lpstr>Discussion - Rotary Club of Springfield - Commitment to Growth - Scenarios / Implications</vt:lpstr>
      <vt:lpstr>How Can the District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Chuck Reynolds</dc:creator>
  <cp:lastModifiedBy>Brian Monroe</cp:lastModifiedBy>
  <cp:revision>4</cp:revision>
  <dcterms:created xsi:type="dcterms:W3CDTF">2024-01-29T14:37:35Z</dcterms:created>
  <dcterms:modified xsi:type="dcterms:W3CDTF">2024-04-06T17:27:50Z</dcterms:modified>
</cp:coreProperties>
</file>