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0" r:id="rId5"/>
    <p:sldId id="265" r:id="rId6"/>
    <p:sldId id="301" r:id="rId7"/>
    <p:sldId id="316" r:id="rId8"/>
    <p:sldId id="315" r:id="rId9"/>
    <p:sldId id="303" r:id="rId10"/>
    <p:sldId id="304" r:id="rId11"/>
    <p:sldId id="307" r:id="rId12"/>
    <p:sldId id="305" r:id="rId13"/>
    <p:sldId id="306" r:id="rId14"/>
    <p:sldId id="308" r:id="rId15"/>
    <p:sldId id="309" r:id="rId16"/>
    <p:sldId id="311" r:id="rId17"/>
    <p:sldId id="313" r:id="rId18"/>
    <p:sldId id="314" r:id="rId19"/>
    <p:sldId id="317" r:id="rId20"/>
    <p:sldId id="318" r:id="rId21"/>
    <p:sldId id="319" r:id="rId22"/>
    <p:sldId id="321" r:id="rId23"/>
    <p:sldId id="320" r:id="rId24"/>
    <p:sldId id="322" r:id="rId25"/>
    <p:sldId id="323" r:id="rId26"/>
    <p:sldId id="324" r:id="rId27"/>
    <p:sldId id="3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784"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505C5D"/>
    <a:srgbClr val="384446"/>
    <a:srgbClr val="00AFB0"/>
    <a:srgbClr val="D91B5C"/>
    <a:srgbClr val="01B4E7"/>
    <a:srgbClr val="872175"/>
    <a:srgbClr val="009999"/>
    <a:srgbClr val="FF7600"/>
    <a:srgbClr val="174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client id="{C092CE20-F4FB-8C24-3AC0-90E15CEC0B60}" v="1" dt="2020-01-17T17:14:18.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8" autoAdjust="0"/>
    <p:restoredTop sz="49620" autoAdjust="0"/>
  </p:normalViewPr>
  <p:slideViewPr>
    <p:cSldViewPr snapToGrid="0" showGuides="1">
      <p:cViewPr>
        <p:scale>
          <a:sx n="93" d="100"/>
          <a:sy n="93" d="100"/>
        </p:scale>
        <p:origin x="1208" y="-1256"/>
      </p:cViewPr>
      <p:guideLst>
        <p:guide orient="horz" pos="1512"/>
        <p:guide pos="3840"/>
        <p:guide orient="horz" pos="2784"/>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6" Type="http://schemas.openxmlformats.org/officeDocument/2006/relationships/image" Target="../media/image43.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6" Type="http://schemas.openxmlformats.org/officeDocument/2006/relationships/image" Target="../media/image43.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EF023-9097-444D-AC1E-A191C64545C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CAADAA6-5DB3-45FD-8476-01BCA9F267BC}">
      <dgm:prSet/>
      <dgm:spPr/>
      <dgm:t>
        <a:bodyPr/>
        <a:lstStyle/>
        <a:p>
          <a:pPr>
            <a:lnSpc>
              <a:spcPct val="100000"/>
            </a:lnSpc>
            <a:defRPr cap="all"/>
          </a:pPr>
          <a:r>
            <a:rPr lang="en-US"/>
            <a:t>Is your club diverse?</a:t>
          </a:r>
        </a:p>
      </dgm:t>
    </dgm:pt>
    <dgm:pt modelId="{52D90AA5-4A84-416E-8CAA-7557EC31C17E}" type="parTrans" cxnId="{E7891FBA-7156-410D-ACC5-363AA7CB129A}">
      <dgm:prSet/>
      <dgm:spPr/>
      <dgm:t>
        <a:bodyPr/>
        <a:lstStyle/>
        <a:p>
          <a:endParaRPr lang="en-US"/>
        </a:p>
      </dgm:t>
    </dgm:pt>
    <dgm:pt modelId="{290E636C-4D6D-4073-89C5-3D4F349731DE}" type="sibTrans" cxnId="{E7891FBA-7156-410D-ACC5-363AA7CB129A}">
      <dgm:prSet/>
      <dgm:spPr/>
      <dgm:t>
        <a:bodyPr/>
        <a:lstStyle/>
        <a:p>
          <a:endParaRPr lang="en-US"/>
        </a:p>
      </dgm:t>
    </dgm:pt>
    <dgm:pt modelId="{6E10DB94-7C2C-4C46-A7B4-B05C67C313AC}">
      <dgm:prSet/>
      <dgm:spPr/>
      <dgm:t>
        <a:bodyPr/>
        <a:lstStyle/>
        <a:p>
          <a:pPr>
            <a:lnSpc>
              <a:spcPct val="100000"/>
            </a:lnSpc>
            <a:defRPr cap="all"/>
          </a:pPr>
          <a:r>
            <a:rPr lang="en-US"/>
            <a:t>Does the membership represent a good balance of professions?</a:t>
          </a:r>
        </a:p>
      </dgm:t>
    </dgm:pt>
    <dgm:pt modelId="{B3215DE7-6175-461D-9327-A6E828D71A1C}" type="parTrans" cxnId="{7B703F45-37F8-4B05-B0AB-E072BAA2484E}">
      <dgm:prSet/>
      <dgm:spPr/>
      <dgm:t>
        <a:bodyPr/>
        <a:lstStyle/>
        <a:p>
          <a:endParaRPr lang="en-US"/>
        </a:p>
      </dgm:t>
    </dgm:pt>
    <dgm:pt modelId="{4BCA7850-F24E-45D0-88AF-33F5EE80D611}" type="sibTrans" cxnId="{7B703F45-37F8-4B05-B0AB-E072BAA2484E}">
      <dgm:prSet/>
      <dgm:spPr/>
      <dgm:t>
        <a:bodyPr/>
        <a:lstStyle/>
        <a:p>
          <a:endParaRPr lang="en-US"/>
        </a:p>
      </dgm:t>
    </dgm:pt>
    <dgm:pt modelId="{6601666D-3B23-4F55-92FA-430DC3048446}">
      <dgm:prSet/>
      <dgm:spPr/>
      <dgm:t>
        <a:bodyPr/>
        <a:lstStyle/>
        <a:p>
          <a:pPr>
            <a:lnSpc>
              <a:spcPct val="100000"/>
            </a:lnSpc>
            <a:defRPr cap="all"/>
          </a:pPr>
          <a:r>
            <a:rPr lang="en-US"/>
            <a:t>Is the club sustainable?</a:t>
          </a:r>
        </a:p>
      </dgm:t>
    </dgm:pt>
    <dgm:pt modelId="{A37255C1-CFA2-451D-811E-C34D7C84B52E}" type="parTrans" cxnId="{775D9467-19FC-4C7B-BC37-DF0048FAA24C}">
      <dgm:prSet/>
      <dgm:spPr/>
      <dgm:t>
        <a:bodyPr/>
        <a:lstStyle/>
        <a:p>
          <a:endParaRPr lang="en-US"/>
        </a:p>
      </dgm:t>
    </dgm:pt>
    <dgm:pt modelId="{0AF9A4D5-7C15-4065-AF32-D29447DF968A}" type="sibTrans" cxnId="{775D9467-19FC-4C7B-BC37-DF0048FAA24C}">
      <dgm:prSet/>
      <dgm:spPr/>
      <dgm:t>
        <a:bodyPr/>
        <a:lstStyle/>
        <a:p>
          <a:endParaRPr lang="en-US"/>
        </a:p>
      </dgm:t>
    </dgm:pt>
    <dgm:pt modelId="{ACEFB448-21FE-4DD6-A260-3F9CC0E184FE}">
      <dgm:prSet/>
      <dgm:spPr/>
      <dgm:t>
        <a:bodyPr/>
        <a:lstStyle/>
        <a:p>
          <a:pPr>
            <a:lnSpc>
              <a:spcPct val="100000"/>
            </a:lnSpc>
            <a:defRPr cap="all"/>
          </a:pPr>
          <a:r>
            <a:rPr lang="en-US"/>
            <a:t>Why do members stay in your club? Why do they leave?</a:t>
          </a:r>
        </a:p>
      </dgm:t>
    </dgm:pt>
    <dgm:pt modelId="{59D1D284-563E-416A-993F-D0A228DB882A}" type="parTrans" cxnId="{4261DE08-9787-4470-9FA7-D60AD60BFD6F}">
      <dgm:prSet/>
      <dgm:spPr/>
      <dgm:t>
        <a:bodyPr/>
        <a:lstStyle/>
        <a:p>
          <a:endParaRPr lang="en-US"/>
        </a:p>
      </dgm:t>
    </dgm:pt>
    <dgm:pt modelId="{1655161A-27FD-472D-8677-924033598097}" type="sibTrans" cxnId="{4261DE08-9787-4470-9FA7-D60AD60BFD6F}">
      <dgm:prSet/>
      <dgm:spPr/>
      <dgm:t>
        <a:bodyPr/>
        <a:lstStyle/>
        <a:p>
          <a:endParaRPr lang="en-US"/>
        </a:p>
      </dgm:t>
    </dgm:pt>
    <dgm:pt modelId="{9F98EAE0-061D-4EE5-B352-F4FA4C772A18}">
      <dgm:prSet/>
      <dgm:spPr/>
      <dgm:t>
        <a:bodyPr/>
        <a:lstStyle/>
        <a:p>
          <a:pPr>
            <a:lnSpc>
              <a:spcPct val="100000"/>
            </a:lnSpc>
            <a:defRPr cap="all"/>
          </a:pPr>
          <a:r>
            <a:rPr lang="en-US"/>
            <a:t>Is your club innovative and flexible?</a:t>
          </a:r>
        </a:p>
      </dgm:t>
    </dgm:pt>
    <dgm:pt modelId="{A6C64D91-DA6F-4093-8903-BE2861A87A82}" type="parTrans" cxnId="{00BD6658-ED7F-4E2B-83D6-9F6BD92D7E9F}">
      <dgm:prSet/>
      <dgm:spPr/>
      <dgm:t>
        <a:bodyPr/>
        <a:lstStyle/>
        <a:p>
          <a:endParaRPr lang="en-US"/>
        </a:p>
      </dgm:t>
    </dgm:pt>
    <dgm:pt modelId="{7CD758FE-C7D9-4B1B-ACDE-DD81A571A3EE}" type="sibTrans" cxnId="{00BD6658-ED7F-4E2B-83D6-9F6BD92D7E9F}">
      <dgm:prSet/>
      <dgm:spPr/>
      <dgm:t>
        <a:bodyPr/>
        <a:lstStyle/>
        <a:p>
          <a:endParaRPr lang="en-US"/>
        </a:p>
      </dgm:t>
    </dgm:pt>
    <dgm:pt modelId="{82E521B3-B315-41FA-B521-BE6675F20970}">
      <dgm:prSet/>
      <dgm:spPr/>
      <dgm:t>
        <a:bodyPr/>
        <a:lstStyle/>
        <a:p>
          <a:pPr>
            <a:lnSpc>
              <a:spcPct val="100000"/>
            </a:lnSpc>
            <a:defRPr cap="all"/>
          </a:pPr>
          <a:r>
            <a:rPr lang="en-US"/>
            <a:t>Is the community aware of your club?</a:t>
          </a:r>
        </a:p>
      </dgm:t>
    </dgm:pt>
    <dgm:pt modelId="{DBE33641-C06F-45FA-98B5-A7225BD81657}" type="parTrans" cxnId="{442C8BDA-D9B6-44FF-85E9-BD2E3876654C}">
      <dgm:prSet/>
      <dgm:spPr/>
      <dgm:t>
        <a:bodyPr/>
        <a:lstStyle/>
        <a:p>
          <a:endParaRPr lang="en-US"/>
        </a:p>
      </dgm:t>
    </dgm:pt>
    <dgm:pt modelId="{ADCC72AB-BC24-4621-97F0-4A9AD5FBD2C2}" type="sibTrans" cxnId="{442C8BDA-D9B6-44FF-85E9-BD2E3876654C}">
      <dgm:prSet/>
      <dgm:spPr/>
      <dgm:t>
        <a:bodyPr/>
        <a:lstStyle/>
        <a:p>
          <a:endParaRPr lang="en-US"/>
        </a:p>
      </dgm:t>
    </dgm:pt>
    <dgm:pt modelId="{028628E6-A7EE-44C3-B548-D9C9DBC150A1}">
      <dgm:prSet/>
      <dgm:spPr/>
      <dgm:t>
        <a:bodyPr/>
        <a:lstStyle/>
        <a:p>
          <a:pPr>
            <a:lnSpc>
              <a:spcPct val="100000"/>
            </a:lnSpc>
            <a:defRPr cap="all"/>
          </a:pPr>
          <a:r>
            <a:rPr lang="en-US"/>
            <a:t>How are you using digital communications to promote the club?</a:t>
          </a:r>
        </a:p>
      </dgm:t>
    </dgm:pt>
    <dgm:pt modelId="{D98A4F0E-1490-45DB-BD19-3B1FE3D807CA}" type="parTrans" cxnId="{7E6ABACA-3EA9-42B5-99FD-C800126AE222}">
      <dgm:prSet/>
      <dgm:spPr/>
      <dgm:t>
        <a:bodyPr/>
        <a:lstStyle/>
        <a:p>
          <a:endParaRPr lang="en-US"/>
        </a:p>
      </dgm:t>
    </dgm:pt>
    <dgm:pt modelId="{441B544D-5034-420E-B066-3A555839EA06}" type="sibTrans" cxnId="{7E6ABACA-3EA9-42B5-99FD-C800126AE222}">
      <dgm:prSet/>
      <dgm:spPr/>
      <dgm:t>
        <a:bodyPr/>
        <a:lstStyle/>
        <a:p>
          <a:endParaRPr lang="en-US"/>
        </a:p>
      </dgm:t>
    </dgm:pt>
    <dgm:pt modelId="{8671D534-639D-46B8-8C5A-635B0B9C2C10}">
      <dgm:prSet/>
      <dgm:spPr/>
      <dgm:t>
        <a:bodyPr/>
        <a:lstStyle/>
        <a:p>
          <a:pPr>
            <a:lnSpc>
              <a:spcPct val="100000"/>
            </a:lnSpc>
            <a:defRPr cap="all"/>
          </a:pPr>
          <a:r>
            <a:rPr lang="en-US"/>
            <a:t>How does the club appear to a nonmember?</a:t>
          </a:r>
        </a:p>
      </dgm:t>
    </dgm:pt>
    <dgm:pt modelId="{38DC88D6-6A20-41AE-BA86-F4B3A3E72C5E}" type="parTrans" cxnId="{5314D458-548D-4B7B-B96B-5AD582122CD1}">
      <dgm:prSet/>
      <dgm:spPr/>
      <dgm:t>
        <a:bodyPr/>
        <a:lstStyle/>
        <a:p>
          <a:endParaRPr lang="en-US"/>
        </a:p>
      </dgm:t>
    </dgm:pt>
    <dgm:pt modelId="{7D90E244-8B22-4DAD-9CAB-F063FE8B7DF6}" type="sibTrans" cxnId="{5314D458-548D-4B7B-B96B-5AD582122CD1}">
      <dgm:prSet/>
      <dgm:spPr/>
      <dgm:t>
        <a:bodyPr/>
        <a:lstStyle/>
        <a:p>
          <a:endParaRPr lang="en-US"/>
        </a:p>
      </dgm:t>
    </dgm:pt>
    <dgm:pt modelId="{B8F77B02-6A40-4997-8A3A-7B0D10609461}" type="pres">
      <dgm:prSet presAssocID="{6B9EF023-9097-444D-AC1E-A191C64545C2}" presName="root" presStyleCnt="0">
        <dgm:presLayoutVars>
          <dgm:dir/>
          <dgm:resizeHandles val="exact"/>
        </dgm:presLayoutVars>
      </dgm:prSet>
      <dgm:spPr/>
    </dgm:pt>
    <dgm:pt modelId="{AC92FFC0-FEA1-4CAC-A965-D4B264969A4D}" type="pres">
      <dgm:prSet presAssocID="{CCAADAA6-5DB3-45FD-8476-01BCA9F267BC}" presName="compNode" presStyleCnt="0"/>
      <dgm:spPr/>
    </dgm:pt>
    <dgm:pt modelId="{DB521F82-364A-415C-84C8-C44388F9B0EE}" type="pres">
      <dgm:prSet presAssocID="{CCAADAA6-5DB3-45FD-8476-01BCA9F267BC}" presName="iconBgRect" presStyleLbl="bgShp" presStyleIdx="0" presStyleCnt="8"/>
      <dgm:spPr/>
    </dgm:pt>
    <dgm:pt modelId="{14BAA0AE-37C7-49F2-BA63-96C2C646FA92}" type="pres">
      <dgm:prSet presAssocID="{CCAADAA6-5DB3-45FD-8476-01BCA9F267B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ymnast - Floor Routine"/>
        </a:ext>
      </dgm:extLst>
    </dgm:pt>
    <dgm:pt modelId="{C882E3D2-B2AE-4D87-A86F-7100B0E11A8D}" type="pres">
      <dgm:prSet presAssocID="{CCAADAA6-5DB3-45FD-8476-01BCA9F267BC}" presName="spaceRect" presStyleCnt="0"/>
      <dgm:spPr/>
    </dgm:pt>
    <dgm:pt modelId="{35A4F75E-25E4-4CB7-A7B5-431D0DA54700}" type="pres">
      <dgm:prSet presAssocID="{CCAADAA6-5DB3-45FD-8476-01BCA9F267BC}" presName="textRect" presStyleLbl="revTx" presStyleIdx="0" presStyleCnt="8">
        <dgm:presLayoutVars>
          <dgm:chMax val="1"/>
          <dgm:chPref val="1"/>
        </dgm:presLayoutVars>
      </dgm:prSet>
      <dgm:spPr/>
    </dgm:pt>
    <dgm:pt modelId="{03A9CE69-B4E7-4371-BEFF-78C1F78A7B5D}" type="pres">
      <dgm:prSet presAssocID="{290E636C-4D6D-4073-89C5-3D4F349731DE}" presName="sibTrans" presStyleCnt="0"/>
      <dgm:spPr/>
    </dgm:pt>
    <dgm:pt modelId="{3B43948F-B275-4600-ACF2-4BA4B7C53F6E}" type="pres">
      <dgm:prSet presAssocID="{6E10DB94-7C2C-4C46-A7B4-B05C67C313AC}" presName="compNode" presStyleCnt="0"/>
      <dgm:spPr/>
    </dgm:pt>
    <dgm:pt modelId="{5E55D9B5-45F4-41D3-92CF-AE5AE66494A2}" type="pres">
      <dgm:prSet presAssocID="{6E10DB94-7C2C-4C46-A7B4-B05C67C313AC}" presName="iconBgRect" presStyleLbl="bgShp" presStyleIdx="1" presStyleCnt="8"/>
      <dgm:spPr/>
    </dgm:pt>
    <dgm:pt modelId="{CA5B7B0B-1965-48F3-8B2C-1E04AF745E30}" type="pres">
      <dgm:prSet presAssocID="{6E10DB94-7C2C-4C46-A7B4-B05C67C313A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DCA89E53-17DC-47BD-984D-E77CEDF70683}" type="pres">
      <dgm:prSet presAssocID="{6E10DB94-7C2C-4C46-A7B4-B05C67C313AC}" presName="spaceRect" presStyleCnt="0"/>
      <dgm:spPr/>
    </dgm:pt>
    <dgm:pt modelId="{81DFEC6D-B509-47E6-A55F-2A1D2FCA7984}" type="pres">
      <dgm:prSet presAssocID="{6E10DB94-7C2C-4C46-A7B4-B05C67C313AC}" presName="textRect" presStyleLbl="revTx" presStyleIdx="1" presStyleCnt="8">
        <dgm:presLayoutVars>
          <dgm:chMax val="1"/>
          <dgm:chPref val="1"/>
        </dgm:presLayoutVars>
      </dgm:prSet>
      <dgm:spPr/>
    </dgm:pt>
    <dgm:pt modelId="{A1ABEAC6-8B92-4636-BFF6-BE910E0C06F2}" type="pres">
      <dgm:prSet presAssocID="{4BCA7850-F24E-45D0-88AF-33F5EE80D611}" presName="sibTrans" presStyleCnt="0"/>
      <dgm:spPr/>
    </dgm:pt>
    <dgm:pt modelId="{5101690F-E439-40B0-8C6F-A1B940EF7694}" type="pres">
      <dgm:prSet presAssocID="{6601666D-3B23-4F55-92FA-430DC3048446}" presName="compNode" presStyleCnt="0"/>
      <dgm:spPr/>
    </dgm:pt>
    <dgm:pt modelId="{04319876-E2C4-4CF4-BCEC-40C709EF148E}" type="pres">
      <dgm:prSet presAssocID="{6601666D-3B23-4F55-92FA-430DC3048446}" presName="iconBgRect" presStyleLbl="bgShp" presStyleIdx="2" presStyleCnt="8"/>
      <dgm:spPr/>
    </dgm:pt>
    <dgm:pt modelId="{9E10DF69-FE75-4D48-9447-3ABE93B44ABB}" type="pres">
      <dgm:prSet presAssocID="{6601666D-3B23-4F55-92FA-430DC3048446}"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with Plant"/>
        </a:ext>
      </dgm:extLst>
    </dgm:pt>
    <dgm:pt modelId="{B2FDA46E-4C3D-41B1-8BBA-4840EF9D0186}" type="pres">
      <dgm:prSet presAssocID="{6601666D-3B23-4F55-92FA-430DC3048446}" presName="spaceRect" presStyleCnt="0"/>
      <dgm:spPr/>
    </dgm:pt>
    <dgm:pt modelId="{4C3C3585-C0BC-4769-925C-811456BA6BEF}" type="pres">
      <dgm:prSet presAssocID="{6601666D-3B23-4F55-92FA-430DC3048446}" presName="textRect" presStyleLbl="revTx" presStyleIdx="2" presStyleCnt="8">
        <dgm:presLayoutVars>
          <dgm:chMax val="1"/>
          <dgm:chPref val="1"/>
        </dgm:presLayoutVars>
      </dgm:prSet>
      <dgm:spPr/>
    </dgm:pt>
    <dgm:pt modelId="{DB894850-BA6C-489F-8053-8E138E10EB43}" type="pres">
      <dgm:prSet presAssocID="{0AF9A4D5-7C15-4065-AF32-D29447DF968A}" presName="sibTrans" presStyleCnt="0"/>
      <dgm:spPr/>
    </dgm:pt>
    <dgm:pt modelId="{6C598021-8F06-480E-A2E6-D047068AD5B8}" type="pres">
      <dgm:prSet presAssocID="{ACEFB448-21FE-4DD6-A260-3F9CC0E184FE}" presName="compNode" presStyleCnt="0"/>
      <dgm:spPr/>
    </dgm:pt>
    <dgm:pt modelId="{CA81861C-B67E-42BD-A1B4-C722B9051F26}" type="pres">
      <dgm:prSet presAssocID="{ACEFB448-21FE-4DD6-A260-3F9CC0E184FE}" presName="iconBgRect" presStyleLbl="bgShp" presStyleIdx="3" presStyleCnt="8"/>
      <dgm:spPr/>
    </dgm:pt>
    <dgm:pt modelId="{61E3EA19-0268-4076-9FCD-567E7561DD21}" type="pres">
      <dgm:prSet presAssocID="{ACEFB448-21FE-4DD6-A260-3F9CC0E184F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ss clef"/>
        </a:ext>
      </dgm:extLst>
    </dgm:pt>
    <dgm:pt modelId="{18E83C4A-935F-4ABE-84BB-204865B05F90}" type="pres">
      <dgm:prSet presAssocID="{ACEFB448-21FE-4DD6-A260-3F9CC0E184FE}" presName="spaceRect" presStyleCnt="0"/>
      <dgm:spPr/>
    </dgm:pt>
    <dgm:pt modelId="{06D756B7-BAAF-412A-900E-BD3BCAEBB9B8}" type="pres">
      <dgm:prSet presAssocID="{ACEFB448-21FE-4DD6-A260-3F9CC0E184FE}" presName="textRect" presStyleLbl="revTx" presStyleIdx="3" presStyleCnt="8">
        <dgm:presLayoutVars>
          <dgm:chMax val="1"/>
          <dgm:chPref val="1"/>
        </dgm:presLayoutVars>
      </dgm:prSet>
      <dgm:spPr/>
    </dgm:pt>
    <dgm:pt modelId="{7B3122D6-D35D-4081-B7FC-34BE64BD7CFB}" type="pres">
      <dgm:prSet presAssocID="{1655161A-27FD-472D-8677-924033598097}" presName="sibTrans" presStyleCnt="0"/>
      <dgm:spPr/>
    </dgm:pt>
    <dgm:pt modelId="{7DB8C20A-7761-44AD-A694-3433F11B5D1A}" type="pres">
      <dgm:prSet presAssocID="{9F98EAE0-061D-4EE5-B352-F4FA4C772A18}" presName="compNode" presStyleCnt="0"/>
      <dgm:spPr/>
    </dgm:pt>
    <dgm:pt modelId="{073E87B9-3EEC-4F36-9794-FFB3A282DAC2}" type="pres">
      <dgm:prSet presAssocID="{9F98EAE0-061D-4EE5-B352-F4FA4C772A18}" presName="iconBgRect" presStyleLbl="bgShp" presStyleIdx="4" presStyleCnt="8"/>
      <dgm:spPr/>
    </dgm:pt>
    <dgm:pt modelId="{5388B211-CF99-481D-842A-AB847B7FB501}" type="pres">
      <dgm:prSet presAssocID="{9F98EAE0-061D-4EE5-B352-F4FA4C772A1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3DB7A863-4A69-438B-B34D-B4675B91BF12}" type="pres">
      <dgm:prSet presAssocID="{9F98EAE0-061D-4EE5-B352-F4FA4C772A18}" presName="spaceRect" presStyleCnt="0"/>
      <dgm:spPr/>
    </dgm:pt>
    <dgm:pt modelId="{BAE95199-F18C-4992-9F31-F0CD4D923E74}" type="pres">
      <dgm:prSet presAssocID="{9F98EAE0-061D-4EE5-B352-F4FA4C772A18}" presName="textRect" presStyleLbl="revTx" presStyleIdx="4" presStyleCnt="8">
        <dgm:presLayoutVars>
          <dgm:chMax val="1"/>
          <dgm:chPref val="1"/>
        </dgm:presLayoutVars>
      </dgm:prSet>
      <dgm:spPr/>
    </dgm:pt>
    <dgm:pt modelId="{F8FAE3EA-4272-4419-B227-BF062D859DF3}" type="pres">
      <dgm:prSet presAssocID="{7CD758FE-C7D9-4B1B-ACDE-DD81A571A3EE}" presName="sibTrans" presStyleCnt="0"/>
      <dgm:spPr/>
    </dgm:pt>
    <dgm:pt modelId="{2A1BD190-4899-4204-AECA-D73FD4A1C6D6}" type="pres">
      <dgm:prSet presAssocID="{82E521B3-B315-41FA-B521-BE6675F20970}" presName="compNode" presStyleCnt="0"/>
      <dgm:spPr/>
    </dgm:pt>
    <dgm:pt modelId="{BEA910A6-81ED-42D3-B09F-2A6785050050}" type="pres">
      <dgm:prSet presAssocID="{82E521B3-B315-41FA-B521-BE6675F20970}" presName="iconBgRect" presStyleLbl="bgShp" presStyleIdx="5" presStyleCnt="8"/>
      <dgm:spPr/>
    </dgm:pt>
    <dgm:pt modelId="{2C2300F4-1C58-4882-9C88-D2BB748653CE}" type="pres">
      <dgm:prSet presAssocID="{82E521B3-B315-41FA-B521-BE6675F2097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E54E1D17-5119-42BA-9148-6BEDACE42114}" type="pres">
      <dgm:prSet presAssocID="{82E521B3-B315-41FA-B521-BE6675F20970}" presName="spaceRect" presStyleCnt="0"/>
      <dgm:spPr/>
    </dgm:pt>
    <dgm:pt modelId="{34976D50-A7AA-448E-B13C-518E5D340731}" type="pres">
      <dgm:prSet presAssocID="{82E521B3-B315-41FA-B521-BE6675F20970}" presName="textRect" presStyleLbl="revTx" presStyleIdx="5" presStyleCnt="8">
        <dgm:presLayoutVars>
          <dgm:chMax val="1"/>
          <dgm:chPref val="1"/>
        </dgm:presLayoutVars>
      </dgm:prSet>
      <dgm:spPr/>
    </dgm:pt>
    <dgm:pt modelId="{BCB49CF5-CEA1-42AE-BBD7-20C48A85B159}" type="pres">
      <dgm:prSet presAssocID="{ADCC72AB-BC24-4621-97F0-4A9AD5FBD2C2}" presName="sibTrans" presStyleCnt="0"/>
      <dgm:spPr/>
    </dgm:pt>
    <dgm:pt modelId="{54D49392-E39C-4278-867B-453B9D82D94A}" type="pres">
      <dgm:prSet presAssocID="{028628E6-A7EE-44C3-B548-D9C9DBC150A1}" presName="compNode" presStyleCnt="0"/>
      <dgm:spPr/>
    </dgm:pt>
    <dgm:pt modelId="{59915228-6950-47E0-B6AE-BA330553E6BA}" type="pres">
      <dgm:prSet presAssocID="{028628E6-A7EE-44C3-B548-D9C9DBC150A1}" presName="iconBgRect" presStyleLbl="bgShp" presStyleIdx="6" presStyleCnt="8"/>
      <dgm:spPr/>
    </dgm:pt>
    <dgm:pt modelId="{392EB4EA-3468-44DC-8A98-E950B827FAC7}" type="pres">
      <dgm:prSet presAssocID="{028628E6-A7EE-44C3-B548-D9C9DBC150A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arketing"/>
        </a:ext>
      </dgm:extLst>
    </dgm:pt>
    <dgm:pt modelId="{36D61120-3C3C-4472-B8B7-88A54B49EA74}" type="pres">
      <dgm:prSet presAssocID="{028628E6-A7EE-44C3-B548-D9C9DBC150A1}" presName="spaceRect" presStyleCnt="0"/>
      <dgm:spPr/>
    </dgm:pt>
    <dgm:pt modelId="{F65EE793-165F-4AC2-BAD5-266BED3EB47A}" type="pres">
      <dgm:prSet presAssocID="{028628E6-A7EE-44C3-B548-D9C9DBC150A1}" presName="textRect" presStyleLbl="revTx" presStyleIdx="6" presStyleCnt="8">
        <dgm:presLayoutVars>
          <dgm:chMax val="1"/>
          <dgm:chPref val="1"/>
        </dgm:presLayoutVars>
      </dgm:prSet>
      <dgm:spPr/>
    </dgm:pt>
    <dgm:pt modelId="{C235555C-B854-4A4B-AC01-43B273C008E5}" type="pres">
      <dgm:prSet presAssocID="{441B544D-5034-420E-B066-3A555839EA06}" presName="sibTrans" presStyleCnt="0"/>
      <dgm:spPr/>
    </dgm:pt>
    <dgm:pt modelId="{75BD2ACC-CDE4-405E-97EE-33F8DE84639E}" type="pres">
      <dgm:prSet presAssocID="{8671D534-639D-46B8-8C5A-635B0B9C2C10}" presName="compNode" presStyleCnt="0"/>
      <dgm:spPr/>
    </dgm:pt>
    <dgm:pt modelId="{BFB7AF2C-EA4E-4045-BD56-51B10C2560EC}" type="pres">
      <dgm:prSet presAssocID="{8671D534-639D-46B8-8C5A-635B0B9C2C10}" presName="iconBgRect" presStyleLbl="bgShp" presStyleIdx="7" presStyleCnt="8"/>
      <dgm:spPr/>
    </dgm:pt>
    <dgm:pt modelId="{A572938B-BE1E-438A-B30F-2382C775040C}" type="pres">
      <dgm:prSet presAssocID="{8671D534-639D-46B8-8C5A-635B0B9C2C1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itcoin"/>
        </a:ext>
      </dgm:extLst>
    </dgm:pt>
    <dgm:pt modelId="{178885E1-809C-46D6-8FF5-362CC987C1C3}" type="pres">
      <dgm:prSet presAssocID="{8671D534-639D-46B8-8C5A-635B0B9C2C10}" presName="spaceRect" presStyleCnt="0"/>
      <dgm:spPr/>
    </dgm:pt>
    <dgm:pt modelId="{1E771A99-78F0-45E0-8A47-B8BDB12AFE97}" type="pres">
      <dgm:prSet presAssocID="{8671D534-639D-46B8-8C5A-635B0B9C2C10}" presName="textRect" presStyleLbl="revTx" presStyleIdx="7" presStyleCnt="8">
        <dgm:presLayoutVars>
          <dgm:chMax val="1"/>
          <dgm:chPref val="1"/>
        </dgm:presLayoutVars>
      </dgm:prSet>
      <dgm:spPr/>
    </dgm:pt>
  </dgm:ptLst>
  <dgm:cxnLst>
    <dgm:cxn modelId="{EE865605-3312-704A-9BF2-835F5C5CA9D4}" type="presOf" srcId="{9F98EAE0-061D-4EE5-B352-F4FA4C772A18}" destId="{BAE95199-F18C-4992-9F31-F0CD4D923E74}" srcOrd="0" destOrd="0" presId="urn:microsoft.com/office/officeart/2018/5/layout/IconCircleLabelList"/>
    <dgm:cxn modelId="{4261DE08-9787-4470-9FA7-D60AD60BFD6F}" srcId="{6B9EF023-9097-444D-AC1E-A191C64545C2}" destId="{ACEFB448-21FE-4DD6-A260-3F9CC0E184FE}" srcOrd="3" destOrd="0" parTransId="{59D1D284-563E-416A-993F-D0A228DB882A}" sibTransId="{1655161A-27FD-472D-8677-924033598097}"/>
    <dgm:cxn modelId="{7B703F45-37F8-4B05-B0AB-E072BAA2484E}" srcId="{6B9EF023-9097-444D-AC1E-A191C64545C2}" destId="{6E10DB94-7C2C-4C46-A7B4-B05C67C313AC}" srcOrd="1" destOrd="0" parTransId="{B3215DE7-6175-461D-9327-A6E828D71A1C}" sibTransId="{4BCA7850-F24E-45D0-88AF-33F5EE80D611}"/>
    <dgm:cxn modelId="{00BD6658-ED7F-4E2B-83D6-9F6BD92D7E9F}" srcId="{6B9EF023-9097-444D-AC1E-A191C64545C2}" destId="{9F98EAE0-061D-4EE5-B352-F4FA4C772A18}" srcOrd="4" destOrd="0" parTransId="{A6C64D91-DA6F-4093-8903-BE2861A87A82}" sibTransId="{7CD758FE-C7D9-4B1B-ACDE-DD81A571A3EE}"/>
    <dgm:cxn modelId="{5314D458-548D-4B7B-B96B-5AD582122CD1}" srcId="{6B9EF023-9097-444D-AC1E-A191C64545C2}" destId="{8671D534-639D-46B8-8C5A-635B0B9C2C10}" srcOrd="7" destOrd="0" parTransId="{38DC88D6-6A20-41AE-BA86-F4B3A3E72C5E}" sibTransId="{7D90E244-8B22-4DAD-9CAB-F063FE8B7DF6}"/>
    <dgm:cxn modelId="{775D9467-19FC-4C7B-BC37-DF0048FAA24C}" srcId="{6B9EF023-9097-444D-AC1E-A191C64545C2}" destId="{6601666D-3B23-4F55-92FA-430DC3048446}" srcOrd="2" destOrd="0" parTransId="{A37255C1-CFA2-451D-811E-C34D7C84B52E}" sibTransId="{0AF9A4D5-7C15-4065-AF32-D29447DF968A}"/>
    <dgm:cxn modelId="{53DC2D68-6A7D-BA49-BC53-51EF6CEBA506}" type="presOf" srcId="{6B9EF023-9097-444D-AC1E-A191C64545C2}" destId="{B8F77B02-6A40-4997-8A3A-7B0D10609461}" srcOrd="0" destOrd="0" presId="urn:microsoft.com/office/officeart/2018/5/layout/IconCircleLabelList"/>
    <dgm:cxn modelId="{F5F2117E-0C5D-9948-A7CA-AFAA1696E6A4}" type="presOf" srcId="{CCAADAA6-5DB3-45FD-8476-01BCA9F267BC}" destId="{35A4F75E-25E4-4CB7-A7B5-431D0DA54700}" srcOrd="0" destOrd="0" presId="urn:microsoft.com/office/officeart/2018/5/layout/IconCircleLabelList"/>
    <dgm:cxn modelId="{9B400B81-94D8-CA49-A37D-93A5B87E9EBE}" type="presOf" srcId="{028628E6-A7EE-44C3-B548-D9C9DBC150A1}" destId="{F65EE793-165F-4AC2-BAD5-266BED3EB47A}" srcOrd="0" destOrd="0" presId="urn:microsoft.com/office/officeart/2018/5/layout/IconCircleLabelList"/>
    <dgm:cxn modelId="{C68A2390-18EF-4049-947A-1706B0384276}" type="presOf" srcId="{ACEFB448-21FE-4DD6-A260-3F9CC0E184FE}" destId="{06D756B7-BAAF-412A-900E-BD3BCAEBB9B8}" srcOrd="0" destOrd="0" presId="urn:microsoft.com/office/officeart/2018/5/layout/IconCircleLabelList"/>
    <dgm:cxn modelId="{A07527B0-4727-954E-A3A4-D62B97C48BF7}" type="presOf" srcId="{6E10DB94-7C2C-4C46-A7B4-B05C67C313AC}" destId="{81DFEC6D-B509-47E6-A55F-2A1D2FCA7984}" srcOrd="0" destOrd="0" presId="urn:microsoft.com/office/officeart/2018/5/layout/IconCircleLabelList"/>
    <dgm:cxn modelId="{E7891FBA-7156-410D-ACC5-363AA7CB129A}" srcId="{6B9EF023-9097-444D-AC1E-A191C64545C2}" destId="{CCAADAA6-5DB3-45FD-8476-01BCA9F267BC}" srcOrd="0" destOrd="0" parTransId="{52D90AA5-4A84-416E-8CAA-7557EC31C17E}" sibTransId="{290E636C-4D6D-4073-89C5-3D4F349731DE}"/>
    <dgm:cxn modelId="{D311AFBD-DECF-0044-B049-0F95303FFF34}" type="presOf" srcId="{6601666D-3B23-4F55-92FA-430DC3048446}" destId="{4C3C3585-C0BC-4769-925C-811456BA6BEF}" srcOrd="0" destOrd="0" presId="urn:microsoft.com/office/officeart/2018/5/layout/IconCircleLabelList"/>
    <dgm:cxn modelId="{282F91C2-9BB8-8D44-BB8A-08478759B45D}" type="presOf" srcId="{8671D534-639D-46B8-8C5A-635B0B9C2C10}" destId="{1E771A99-78F0-45E0-8A47-B8BDB12AFE97}" srcOrd="0" destOrd="0" presId="urn:microsoft.com/office/officeart/2018/5/layout/IconCircleLabelList"/>
    <dgm:cxn modelId="{7E6ABACA-3EA9-42B5-99FD-C800126AE222}" srcId="{6B9EF023-9097-444D-AC1E-A191C64545C2}" destId="{028628E6-A7EE-44C3-B548-D9C9DBC150A1}" srcOrd="6" destOrd="0" parTransId="{D98A4F0E-1490-45DB-BD19-3B1FE3D807CA}" sibTransId="{441B544D-5034-420E-B066-3A555839EA06}"/>
    <dgm:cxn modelId="{442C8BDA-D9B6-44FF-85E9-BD2E3876654C}" srcId="{6B9EF023-9097-444D-AC1E-A191C64545C2}" destId="{82E521B3-B315-41FA-B521-BE6675F20970}" srcOrd="5" destOrd="0" parTransId="{DBE33641-C06F-45FA-98B5-A7225BD81657}" sibTransId="{ADCC72AB-BC24-4621-97F0-4A9AD5FBD2C2}"/>
    <dgm:cxn modelId="{0B3817F3-AFC7-BB44-B4D9-DF3D3C2CF914}" type="presOf" srcId="{82E521B3-B315-41FA-B521-BE6675F20970}" destId="{34976D50-A7AA-448E-B13C-518E5D340731}" srcOrd="0" destOrd="0" presId="urn:microsoft.com/office/officeart/2018/5/layout/IconCircleLabelList"/>
    <dgm:cxn modelId="{7A724ED1-A702-2D4E-ACCD-2636DF54139E}" type="presParOf" srcId="{B8F77B02-6A40-4997-8A3A-7B0D10609461}" destId="{AC92FFC0-FEA1-4CAC-A965-D4B264969A4D}" srcOrd="0" destOrd="0" presId="urn:microsoft.com/office/officeart/2018/5/layout/IconCircleLabelList"/>
    <dgm:cxn modelId="{000C17A4-75C6-D943-B9F3-701385FA00CB}" type="presParOf" srcId="{AC92FFC0-FEA1-4CAC-A965-D4B264969A4D}" destId="{DB521F82-364A-415C-84C8-C44388F9B0EE}" srcOrd="0" destOrd="0" presId="urn:microsoft.com/office/officeart/2018/5/layout/IconCircleLabelList"/>
    <dgm:cxn modelId="{143F8C8D-67A9-CE41-93C6-7BC0FACE4677}" type="presParOf" srcId="{AC92FFC0-FEA1-4CAC-A965-D4B264969A4D}" destId="{14BAA0AE-37C7-49F2-BA63-96C2C646FA92}" srcOrd="1" destOrd="0" presId="urn:microsoft.com/office/officeart/2018/5/layout/IconCircleLabelList"/>
    <dgm:cxn modelId="{02A2F3D5-E562-2944-A94E-8F7B38118D63}" type="presParOf" srcId="{AC92FFC0-FEA1-4CAC-A965-D4B264969A4D}" destId="{C882E3D2-B2AE-4D87-A86F-7100B0E11A8D}" srcOrd="2" destOrd="0" presId="urn:microsoft.com/office/officeart/2018/5/layout/IconCircleLabelList"/>
    <dgm:cxn modelId="{F13CC0EB-CED0-CE42-A6BB-3F02C89B3888}" type="presParOf" srcId="{AC92FFC0-FEA1-4CAC-A965-D4B264969A4D}" destId="{35A4F75E-25E4-4CB7-A7B5-431D0DA54700}" srcOrd="3" destOrd="0" presId="urn:microsoft.com/office/officeart/2018/5/layout/IconCircleLabelList"/>
    <dgm:cxn modelId="{70793916-5A58-5B42-B56F-27978EF7C543}" type="presParOf" srcId="{B8F77B02-6A40-4997-8A3A-7B0D10609461}" destId="{03A9CE69-B4E7-4371-BEFF-78C1F78A7B5D}" srcOrd="1" destOrd="0" presId="urn:microsoft.com/office/officeart/2018/5/layout/IconCircleLabelList"/>
    <dgm:cxn modelId="{C53C7306-1BE4-0D4C-8ECA-178A3BB2D1B5}" type="presParOf" srcId="{B8F77B02-6A40-4997-8A3A-7B0D10609461}" destId="{3B43948F-B275-4600-ACF2-4BA4B7C53F6E}" srcOrd="2" destOrd="0" presId="urn:microsoft.com/office/officeart/2018/5/layout/IconCircleLabelList"/>
    <dgm:cxn modelId="{86F3793E-F0AC-9444-8D16-24518F71C282}" type="presParOf" srcId="{3B43948F-B275-4600-ACF2-4BA4B7C53F6E}" destId="{5E55D9B5-45F4-41D3-92CF-AE5AE66494A2}" srcOrd="0" destOrd="0" presId="urn:microsoft.com/office/officeart/2018/5/layout/IconCircleLabelList"/>
    <dgm:cxn modelId="{424DA544-7384-BD41-A85D-8FF13F7634EA}" type="presParOf" srcId="{3B43948F-B275-4600-ACF2-4BA4B7C53F6E}" destId="{CA5B7B0B-1965-48F3-8B2C-1E04AF745E30}" srcOrd="1" destOrd="0" presId="urn:microsoft.com/office/officeart/2018/5/layout/IconCircleLabelList"/>
    <dgm:cxn modelId="{0BB263FC-F256-6D4F-932B-0CEC9E3CB598}" type="presParOf" srcId="{3B43948F-B275-4600-ACF2-4BA4B7C53F6E}" destId="{DCA89E53-17DC-47BD-984D-E77CEDF70683}" srcOrd="2" destOrd="0" presId="urn:microsoft.com/office/officeart/2018/5/layout/IconCircleLabelList"/>
    <dgm:cxn modelId="{98E64DF7-B715-3C4F-A141-74D11B03D89E}" type="presParOf" srcId="{3B43948F-B275-4600-ACF2-4BA4B7C53F6E}" destId="{81DFEC6D-B509-47E6-A55F-2A1D2FCA7984}" srcOrd="3" destOrd="0" presId="urn:microsoft.com/office/officeart/2018/5/layout/IconCircleLabelList"/>
    <dgm:cxn modelId="{05B8B90B-4678-B546-B2BC-7297F2022AD8}" type="presParOf" srcId="{B8F77B02-6A40-4997-8A3A-7B0D10609461}" destId="{A1ABEAC6-8B92-4636-BFF6-BE910E0C06F2}" srcOrd="3" destOrd="0" presId="urn:microsoft.com/office/officeart/2018/5/layout/IconCircleLabelList"/>
    <dgm:cxn modelId="{3DD9CFEB-AE60-5641-B4AE-B9EC2362926D}" type="presParOf" srcId="{B8F77B02-6A40-4997-8A3A-7B0D10609461}" destId="{5101690F-E439-40B0-8C6F-A1B940EF7694}" srcOrd="4" destOrd="0" presId="urn:microsoft.com/office/officeart/2018/5/layout/IconCircleLabelList"/>
    <dgm:cxn modelId="{095D82F2-3040-9548-96B4-2F50F37787A0}" type="presParOf" srcId="{5101690F-E439-40B0-8C6F-A1B940EF7694}" destId="{04319876-E2C4-4CF4-BCEC-40C709EF148E}" srcOrd="0" destOrd="0" presId="urn:microsoft.com/office/officeart/2018/5/layout/IconCircleLabelList"/>
    <dgm:cxn modelId="{1D414C4F-B58C-5540-8A8C-BF87BBAAF27D}" type="presParOf" srcId="{5101690F-E439-40B0-8C6F-A1B940EF7694}" destId="{9E10DF69-FE75-4D48-9447-3ABE93B44ABB}" srcOrd="1" destOrd="0" presId="urn:microsoft.com/office/officeart/2018/5/layout/IconCircleLabelList"/>
    <dgm:cxn modelId="{6022D229-4BA2-164F-B470-CA5F7ED4050F}" type="presParOf" srcId="{5101690F-E439-40B0-8C6F-A1B940EF7694}" destId="{B2FDA46E-4C3D-41B1-8BBA-4840EF9D0186}" srcOrd="2" destOrd="0" presId="urn:microsoft.com/office/officeart/2018/5/layout/IconCircleLabelList"/>
    <dgm:cxn modelId="{29788FD8-4C42-5444-845B-A4D8FACCF8A5}" type="presParOf" srcId="{5101690F-E439-40B0-8C6F-A1B940EF7694}" destId="{4C3C3585-C0BC-4769-925C-811456BA6BEF}" srcOrd="3" destOrd="0" presId="urn:microsoft.com/office/officeart/2018/5/layout/IconCircleLabelList"/>
    <dgm:cxn modelId="{21CD8EFD-9FDD-474D-8FE9-AE7016017C6B}" type="presParOf" srcId="{B8F77B02-6A40-4997-8A3A-7B0D10609461}" destId="{DB894850-BA6C-489F-8053-8E138E10EB43}" srcOrd="5" destOrd="0" presId="urn:microsoft.com/office/officeart/2018/5/layout/IconCircleLabelList"/>
    <dgm:cxn modelId="{91C0CCBE-4888-EE47-ABC6-DF867B2EA5CF}" type="presParOf" srcId="{B8F77B02-6A40-4997-8A3A-7B0D10609461}" destId="{6C598021-8F06-480E-A2E6-D047068AD5B8}" srcOrd="6" destOrd="0" presId="urn:microsoft.com/office/officeart/2018/5/layout/IconCircleLabelList"/>
    <dgm:cxn modelId="{675C05D5-FFC6-CB4F-B044-B563B4B92DA3}" type="presParOf" srcId="{6C598021-8F06-480E-A2E6-D047068AD5B8}" destId="{CA81861C-B67E-42BD-A1B4-C722B9051F26}" srcOrd="0" destOrd="0" presId="urn:microsoft.com/office/officeart/2018/5/layout/IconCircleLabelList"/>
    <dgm:cxn modelId="{1E250DDC-B2BD-BF42-BC5D-A7F2615B5DDB}" type="presParOf" srcId="{6C598021-8F06-480E-A2E6-D047068AD5B8}" destId="{61E3EA19-0268-4076-9FCD-567E7561DD21}" srcOrd="1" destOrd="0" presId="urn:microsoft.com/office/officeart/2018/5/layout/IconCircleLabelList"/>
    <dgm:cxn modelId="{C9A0FA68-9B1A-0641-B743-453F19028491}" type="presParOf" srcId="{6C598021-8F06-480E-A2E6-D047068AD5B8}" destId="{18E83C4A-935F-4ABE-84BB-204865B05F90}" srcOrd="2" destOrd="0" presId="urn:microsoft.com/office/officeart/2018/5/layout/IconCircleLabelList"/>
    <dgm:cxn modelId="{17D391AF-B1B7-D44F-A1AA-28F307DAEF19}" type="presParOf" srcId="{6C598021-8F06-480E-A2E6-D047068AD5B8}" destId="{06D756B7-BAAF-412A-900E-BD3BCAEBB9B8}" srcOrd="3" destOrd="0" presId="urn:microsoft.com/office/officeart/2018/5/layout/IconCircleLabelList"/>
    <dgm:cxn modelId="{1E2FE1B5-3C62-5E4A-A445-9C7409842C1C}" type="presParOf" srcId="{B8F77B02-6A40-4997-8A3A-7B0D10609461}" destId="{7B3122D6-D35D-4081-B7FC-34BE64BD7CFB}" srcOrd="7" destOrd="0" presId="urn:microsoft.com/office/officeart/2018/5/layout/IconCircleLabelList"/>
    <dgm:cxn modelId="{11651468-4A7E-0246-A8F6-942AC7577502}" type="presParOf" srcId="{B8F77B02-6A40-4997-8A3A-7B0D10609461}" destId="{7DB8C20A-7761-44AD-A694-3433F11B5D1A}" srcOrd="8" destOrd="0" presId="urn:microsoft.com/office/officeart/2018/5/layout/IconCircleLabelList"/>
    <dgm:cxn modelId="{01059BC3-4B51-5446-8139-CAB1638B49B2}" type="presParOf" srcId="{7DB8C20A-7761-44AD-A694-3433F11B5D1A}" destId="{073E87B9-3EEC-4F36-9794-FFB3A282DAC2}" srcOrd="0" destOrd="0" presId="urn:microsoft.com/office/officeart/2018/5/layout/IconCircleLabelList"/>
    <dgm:cxn modelId="{C0838A4F-8830-D947-9172-6B418C91D3AE}" type="presParOf" srcId="{7DB8C20A-7761-44AD-A694-3433F11B5D1A}" destId="{5388B211-CF99-481D-842A-AB847B7FB501}" srcOrd="1" destOrd="0" presId="urn:microsoft.com/office/officeart/2018/5/layout/IconCircleLabelList"/>
    <dgm:cxn modelId="{6AA74FB6-112D-E34A-A04A-01665FC6D868}" type="presParOf" srcId="{7DB8C20A-7761-44AD-A694-3433F11B5D1A}" destId="{3DB7A863-4A69-438B-B34D-B4675B91BF12}" srcOrd="2" destOrd="0" presId="urn:microsoft.com/office/officeart/2018/5/layout/IconCircleLabelList"/>
    <dgm:cxn modelId="{7396B030-BAF1-D043-AE9D-FB8002B3D96E}" type="presParOf" srcId="{7DB8C20A-7761-44AD-A694-3433F11B5D1A}" destId="{BAE95199-F18C-4992-9F31-F0CD4D923E74}" srcOrd="3" destOrd="0" presId="urn:microsoft.com/office/officeart/2018/5/layout/IconCircleLabelList"/>
    <dgm:cxn modelId="{791EABF1-F203-7B49-AE33-75892406B983}" type="presParOf" srcId="{B8F77B02-6A40-4997-8A3A-7B0D10609461}" destId="{F8FAE3EA-4272-4419-B227-BF062D859DF3}" srcOrd="9" destOrd="0" presId="urn:microsoft.com/office/officeart/2018/5/layout/IconCircleLabelList"/>
    <dgm:cxn modelId="{606DD195-28AB-A144-B43F-2DF5DBB0F8DB}" type="presParOf" srcId="{B8F77B02-6A40-4997-8A3A-7B0D10609461}" destId="{2A1BD190-4899-4204-AECA-D73FD4A1C6D6}" srcOrd="10" destOrd="0" presId="urn:microsoft.com/office/officeart/2018/5/layout/IconCircleLabelList"/>
    <dgm:cxn modelId="{330A5B50-EB78-DF40-BD23-83EC98646662}" type="presParOf" srcId="{2A1BD190-4899-4204-AECA-D73FD4A1C6D6}" destId="{BEA910A6-81ED-42D3-B09F-2A6785050050}" srcOrd="0" destOrd="0" presId="urn:microsoft.com/office/officeart/2018/5/layout/IconCircleLabelList"/>
    <dgm:cxn modelId="{2DEBEE99-29F5-9240-9A90-A74CB9B758C7}" type="presParOf" srcId="{2A1BD190-4899-4204-AECA-D73FD4A1C6D6}" destId="{2C2300F4-1C58-4882-9C88-D2BB748653CE}" srcOrd="1" destOrd="0" presId="urn:microsoft.com/office/officeart/2018/5/layout/IconCircleLabelList"/>
    <dgm:cxn modelId="{AB506784-DD8D-CD47-AEA5-DBD7B1B0538F}" type="presParOf" srcId="{2A1BD190-4899-4204-AECA-D73FD4A1C6D6}" destId="{E54E1D17-5119-42BA-9148-6BEDACE42114}" srcOrd="2" destOrd="0" presId="urn:microsoft.com/office/officeart/2018/5/layout/IconCircleLabelList"/>
    <dgm:cxn modelId="{A93BEF06-44D1-D640-AA1A-189C36A2BA46}" type="presParOf" srcId="{2A1BD190-4899-4204-AECA-D73FD4A1C6D6}" destId="{34976D50-A7AA-448E-B13C-518E5D340731}" srcOrd="3" destOrd="0" presId="urn:microsoft.com/office/officeart/2018/5/layout/IconCircleLabelList"/>
    <dgm:cxn modelId="{81FB2E2F-3AED-DD44-BA6C-EE4930CDF043}" type="presParOf" srcId="{B8F77B02-6A40-4997-8A3A-7B0D10609461}" destId="{BCB49CF5-CEA1-42AE-BBD7-20C48A85B159}" srcOrd="11" destOrd="0" presId="urn:microsoft.com/office/officeart/2018/5/layout/IconCircleLabelList"/>
    <dgm:cxn modelId="{01342012-C53D-434B-8589-E5C8C09CCC2F}" type="presParOf" srcId="{B8F77B02-6A40-4997-8A3A-7B0D10609461}" destId="{54D49392-E39C-4278-867B-453B9D82D94A}" srcOrd="12" destOrd="0" presId="urn:microsoft.com/office/officeart/2018/5/layout/IconCircleLabelList"/>
    <dgm:cxn modelId="{4258541C-1314-5041-999D-61EA14016FD2}" type="presParOf" srcId="{54D49392-E39C-4278-867B-453B9D82D94A}" destId="{59915228-6950-47E0-B6AE-BA330553E6BA}" srcOrd="0" destOrd="0" presId="urn:microsoft.com/office/officeart/2018/5/layout/IconCircleLabelList"/>
    <dgm:cxn modelId="{3C10DA6B-EF00-834A-BF8C-D4AF5D975DB6}" type="presParOf" srcId="{54D49392-E39C-4278-867B-453B9D82D94A}" destId="{392EB4EA-3468-44DC-8A98-E950B827FAC7}" srcOrd="1" destOrd="0" presId="urn:microsoft.com/office/officeart/2018/5/layout/IconCircleLabelList"/>
    <dgm:cxn modelId="{C0E807E9-AC7B-B14C-9AC8-E86BA528211E}" type="presParOf" srcId="{54D49392-E39C-4278-867B-453B9D82D94A}" destId="{36D61120-3C3C-4472-B8B7-88A54B49EA74}" srcOrd="2" destOrd="0" presId="urn:microsoft.com/office/officeart/2018/5/layout/IconCircleLabelList"/>
    <dgm:cxn modelId="{CA8AB9E9-A75A-8B46-8846-E8A9CE8F927E}" type="presParOf" srcId="{54D49392-E39C-4278-867B-453B9D82D94A}" destId="{F65EE793-165F-4AC2-BAD5-266BED3EB47A}" srcOrd="3" destOrd="0" presId="urn:microsoft.com/office/officeart/2018/5/layout/IconCircleLabelList"/>
    <dgm:cxn modelId="{3F9B0897-0629-5845-B01F-504E2B80AD30}" type="presParOf" srcId="{B8F77B02-6A40-4997-8A3A-7B0D10609461}" destId="{C235555C-B854-4A4B-AC01-43B273C008E5}" srcOrd="13" destOrd="0" presId="urn:microsoft.com/office/officeart/2018/5/layout/IconCircleLabelList"/>
    <dgm:cxn modelId="{CAC42A08-4C78-6A45-BAFA-222BBB2A9F65}" type="presParOf" srcId="{B8F77B02-6A40-4997-8A3A-7B0D10609461}" destId="{75BD2ACC-CDE4-405E-97EE-33F8DE84639E}" srcOrd="14" destOrd="0" presId="urn:microsoft.com/office/officeart/2018/5/layout/IconCircleLabelList"/>
    <dgm:cxn modelId="{0C86287C-8405-E64D-B5AF-2A29317F5654}" type="presParOf" srcId="{75BD2ACC-CDE4-405E-97EE-33F8DE84639E}" destId="{BFB7AF2C-EA4E-4045-BD56-51B10C2560EC}" srcOrd="0" destOrd="0" presId="urn:microsoft.com/office/officeart/2018/5/layout/IconCircleLabelList"/>
    <dgm:cxn modelId="{A1116618-FB96-3D4F-B5C1-A44AAB448CE7}" type="presParOf" srcId="{75BD2ACC-CDE4-405E-97EE-33F8DE84639E}" destId="{A572938B-BE1E-438A-B30F-2382C775040C}" srcOrd="1" destOrd="0" presId="urn:microsoft.com/office/officeart/2018/5/layout/IconCircleLabelList"/>
    <dgm:cxn modelId="{1D0820EE-D720-9C49-B96B-0491A44E805A}" type="presParOf" srcId="{75BD2ACC-CDE4-405E-97EE-33F8DE84639E}" destId="{178885E1-809C-46D6-8FF5-362CC987C1C3}" srcOrd="2" destOrd="0" presId="urn:microsoft.com/office/officeart/2018/5/layout/IconCircleLabelList"/>
    <dgm:cxn modelId="{C2DDC167-5B08-7447-8082-E51C6AFDF10F}" type="presParOf" srcId="{75BD2ACC-CDE4-405E-97EE-33F8DE84639E}" destId="{1E771A99-78F0-45E0-8A47-B8BDB12AFE9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21F82-364A-415C-84C8-C44388F9B0EE}">
      <dsp:nvSpPr>
        <dsp:cNvPr id="0" name=""/>
        <dsp:cNvSpPr/>
      </dsp:nvSpPr>
      <dsp:spPr>
        <a:xfrm>
          <a:off x="317699" y="121908"/>
          <a:ext cx="985412" cy="9854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AA0AE-37C7-49F2-BA63-96C2C646FA92}">
      <dsp:nvSpPr>
        <dsp:cNvPr id="0" name=""/>
        <dsp:cNvSpPr/>
      </dsp:nvSpPr>
      <dsp:spPr>
        <a:xfrm>
          <a:off x="527704" y="331914"/>
          <a:ext cx="565400" cy="565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4F75E-25E4-4CB7-A7B5-431D0DA54700}">
      <dsp:nvSpPr>
        <dsp:cNvPr id="0" name=""/>
        <dsp:cNvSpPr/>
      </dsp:nvSpPr>
      <dsp:spPr>
        <a:xfrm>
          <a:off x="2690" y="1414252"/>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Is your club diverse?</a:t>
          </a:r>
        </a:p>
      </dsp:txBody>
      <dsp:txXfrm>
        <a:off x="2690" y="1414252"/>
        <a:ext cx="1615429" cy="646171"/>
      </dsp:txXfrm>
    </dsp:sp>
    <dsp:sp modelId="{5E55D9B5-45F4-41D3-92CF-AE5AE66494A2}">
      <dsp:nvSpPr>
        <dsp:cNvPr id="0" name=""/>
        <dsp:cNvSpPr/>
      </dsp:nvSpPr>
      <dsp:spPr>
        <a:xfrm>
          <a:off x="2215829" y="121908"/>
          <a:ext cx="985412" cy="9854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5B7B0B-1965-48F3-8B2C-1E04AF745E30}">
      <dsp:nvSpPr>
        <dsp:cNvPr id="0" name=""/>
        <dsp:cNvSpPr/>
      </dsp:nvSpPr>
      <dsp:spPr>
        <a:xfrm>
          <a:off x="2425834" y="331914"/>
          <a:ext cx="565400" cy="56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FEC6D-B509-47E6-A55F-2A1D2FCA7984}">
      <dsp:nvSpPr>
        <dsp:cNvPr id="0" name=""/>
        <dsp:cNvSpPr/>
      </dsp:nvSpPr>
      <dsp:spPr>
        <a:xfrm>
          <a:off x="1900820" y="1414252"/>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Does the membership represent a good balance of professions?</a:t>
          </a:r>
        </a:p>
      </dsp:txBody>
      <dsp:txXfrm>
        <a:off x="1900820" y="1414252"/>
        <a:ext cx="1615429" cy="646171"/>
      </dsp:txXfrm>
    </dsp:sp>
    <dsp:sp modelId="{04319876-E2C4-4CF4-BCEC-40C709EF148E}">
      <dsp:nvSpPr>
        <dsp:cNvPr id="0" name=""/>
        <dsp:cNvSpPr/>
      </dsp:nvSpPr>
      <dsp:spPr>
        <a:xfrm>
          <a:off x="4113958" y="121908"/>
          <a:ext cx="985412" cy="9854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0DF69-FE75-4D48-9447-3ABE93B44ABB}">
      <dsp:nvSpPr>
        <dsp:cNvPr id="0" name=""/>
        <dsp:cNvSpPr/>
      </dsp:nvSpPr>
      <dsp:spPr>
        <a:xfrm>
          <a:off x="4323964" y="331914"/>
          <a:ext cx="565400" cy="565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3C3585-C0BC-4769-925C-811456BA6BEF}">
      <dsp:nvSpPr>
        <dsp:cNvPr id="0" name=""/>
        <dsp:cNvSpPr/>
      </dsp:nvSpPr>
      <dsp:spPr>
        <a:xfrm>
          <a:off x="3798950" y="1414252"/>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Is the club sustainable?</a:t>
          </a:r>
        </a:p>
      </dsp:txBody>
      <dsp:txXfrm>
        <a:off x="3798950" y="1414252"/>
        <a:ext cx="1615429" cy="646171"/>
      </dsp:txXfrm>
    </dsp:sp>
    <dsp:sp modelId="{CA81861C-B67E-42BD-A1B4-C722B9051F26}">
      <dsp:nvSpPr>
        <dsp:cNvPr id="0" name=""/>
        <dsp:cNvSpPr/>
      </dsp:nvSpPr>
      <dsp:spPr>
        <a:xfrm>
          <a:off x="6012088" y="121908"/>
          <a:ext cx="985412" cy="9854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3EA19-0268-4076-9FCD-567E7561DD21}">
      <dsp:nvSpPr>
        <dsp:cNvPr id="0" name=""/>
        <dsp:cNvSpPr/>
      </dsp:nvSpPr>
      <dsp:spPr>
        <a:xfrm>
          <a:off x="6222094" y="331914"/>
          <a:ext cx="565400" cy="5654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D756B7-BAAF-412A-900E-BD3BCAEBB9B8}">
      <dsp:nvSpPr>
        <dsp:cNvPr id="0" name=""/>
        <dsp:cNvSpPr/>
      </dsp:nvSpPr>
      <dsp:spPr>
        <a:xfrm>
          <a:off x="5697079" y="1414252"/>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Why do members stay in your club? Why do they leave?</a:t>
          </a:r>
        </a:p>
      </dsp:txBody>
      <dsp:txXfrm>
        <a:off x="5697079" y="1414252"/>
        <a:ext cx="1615429" cy="646171"/>
      </dsp:txXfrm>
    </dsp:sp>
    <dsp:sp modelId="{073E87B9-3EEC-4F36-9794-FFB3A282DAC2}">
      <dsp:nvSpPr>
        <dsp:cNvPr id="0" name=""/>
        <dsp:cNvSpPr/>
      </dsp:nvSpPr>
      <dsp:spPr>
        <a:xfrm>
          <a:off x="317699" y="2464281"/>
          <a:ext cx="985412" cy="98541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8B211-CF99-481D-842A-AB847B7FB501}">
      <dsp:nvSpPr>
        <dsp:cNvPr id="0" name=""/>
        <dsp:cNvSpPr/>
      </dsp:nvSpPr>
      <dsp:spPr>
        <a:xfrm>
          <a:off x="527704" y="2674287"/>
          <a:ext cx="565400" cy="5654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95199-F18C-4992-9F31-F0CD4D923E74}">
      <dsp:nvSpPr>
        <dsp:cNvPr id="0" name=""/>
        <dsp:cNvSpPr/>
      </dsp:nvSpPr>
      <dsp:spPr>
        <a:xfrm>
          <a:off x="2690" y="3756625"/>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Is your club innovative and flexible?</a:t>
          </a:r>
        </a:p>
      </dsp:txBody>
      <dsp:txXfrm>
        <a:off x="2690" y="3756625"/>
        <a:ext cx="1615429" cy="646171"/>
      </dsp:txXfrm>
    </dsp:sp>
    <dsp:sp modelId="{BEA910A6-81ED-42D3-B09F-2A6785050050}">
      <dsp:nvSpPr>
        <dsp:cNvPr id="0" name=""/>
        <dsp:cNvSpPr/>
      </dsp:nvSpPr>
      <dsp:spPr>
        <a:xfrm>
          <a:off x="2215829" y="2464281"/>
          <a:ext cx="985412" cy="9854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300F4-1C58-4882-9C88-D2BB748653CE}">
      <dsp:nvSpPr>
        <dsp:cNvPr id="0" name=""/>
        <dsp:cNvSpPr/>
      </dsp:nvSpPr>
      <dsp:spPr>
        <a:xfrm>
          <a:off x="2425834" y="2674287"/>
          <a:ext cx="565400" cy="5654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976D50-A7AA-448E-B13C-518E5D340731}">
      <dsp:nvSpPr>
        <dsp:cNvPr id="0" name=""/>
        <dsp:cNvSpPr/>
      </dsp:nvSpPr>
      <dsp:spPr>
        <a:xfrm>
          <a:off x="1900820" y="3756625"/>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Is the community aware of your club?</a:t>
          </a:r>
        </a:p>
      </dsp:txBody>
      <dsp:txXfrm>
        <a:off x="1900820" y="3756625"/>
        <a:ext cx="1615429" cy="646171"/>
      </dsp:txXfrm>
    </dsp:sp>
    <dsp:sp modelId="{59915228-6950-47E0-B6AE-BA330553E6BA}">
      <dsp:nvSpPr>
        <dsp:cNvPr id="0" name=""/>
        <dsp:cNvSpPr/>
      </dsp:nvSpPr>
      <dsp:spPr>
        <a:xfrm>
          <a:off x="4113958" y="2464281"/>
          <a:ext cx="985412" cy="9854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2EB4EA-3468-44DC-8A98-E950B827FAC7}">
      <dsp:nvSpPr>
        <dsp:cNvPr id="0" name=""/>
        <dsp:cNvSpPr/>
      </dsp:nvSpPr>
      <dsp:spPr>
        <a:xfrm>
          <a:off x="4323964" y="2674287"/>
          <a:ext cx="565400" cy="5654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EE793-165F-4AC2-BAD5-266BED3EB47A}">
      <dsp:nvSpPr>
        <dsp:cNvPr id="0" name=""/>
        <dsp:cNvSpPr/>
      </dsp:nvSpPr>
      <dsp:spPr>
        <a:xfrm>
          <a:off x="3798950" y="3756625"/>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How are you using digital communications to promote the club?</a:t>
          </a:r>
        </a:p>
      </dsp:txBody>
      <dsp:txXfrm>
        <a:off x="3798950" y="3756625"/>
        <a:ext cx="1615429" cy="646171"/>
      </dsp:txXfrm>
    </dsp:sp>
    <dsp:sp modelId="{BFB7AF2C-EA4E-4045-BD56-51B10C2560EC}">
      <dsp:nvSpPr>
        <dsp:cNvPr id="0" name=""/>
        <dsp:cNvSpPr/>
      </dsp:nvSpPr>
      <dsp:spPr>
        <a:xfrm>
          <a:off x="6012088" y="2464281"/>
          <a:ext cx="985412" cy="9854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2938B-BE1E-438A-B30F-2382C775040C}">
      <dsp:nvSpPr>
        <dsp:cNvPr id="0" name=""/>
        <dsp:cNvSpPr/>
      </dsp:nvSpPr>
      <dsp:spPr>
        <a:xfrm>
          <a:off x="6222094" y="2674287"/>
          <a:ext cx="565400" cy="5654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71A99-78F0-45E0-8A47-B8BDB12AFE97}">
      <dsp:nvSpPr>
        <dsp:cNvPr id="0" name=""/>
        <dsp:cNvSpPr/>
      </dsp:nvSpPr>
      <dsp:spPr>
        <a:xfrm>
          <a:off x="5697079" y="3756625"/>
          <a:ext cx="1615429" cy="64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How does the club appear to a nonmember?</a:t>
          </a:r>
        </a:p>
      </dsp:txBody>
      <dsp:txXfrm>
        <a:off x="5697079" y="3756625"/>
        <a:ext cx="1615429" cy="64617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5/1/20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membershipdevelopment@rotary.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y.rotary.org/en/learning-reference/about-rotary/counci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NOTES TO SPEAKER: Customize this presentation to meet your region’s needs. At minimum, you will need to customize slide 5: Where you see X’s, replace them with data from Rotary Club Central or delete them. Unhide the slide (use the Slide Show menu) so it’s visible during the presentation. Make comparisons between regional and global trends.</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  </a:t>
            </a:r>
          </a:p>
          <a:p>
            <a:r>
              <a:rPr lang="en-US" sz="1200" b="1" kern="1200" dirty="0">
                <a:solidFill>
                  <a:schemeClr val="tx1"/>
                </a:solidFill>
                <a:effectLst/>
                <a:latin typeface="Arial Narrow" panose="020B0606020202030204" pitchFamily="34" charset="0"/>
              </a:rPr>
              <a:t>SPEAKER:</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Our members are our greatest assets. And when Rotary’s membership is strong, our clubs are more vibrant, Rotary has greater visibility, and our members have more resources to help communities flourish.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If we want to continue to create lasting change in our communities, in our world, and in ourselves, we have to act on what we know. With that in mind, Rotary conducted several large-scale surveys this year that gave us a clearer understanding of why people join Rotary, why they leave, and the challenges clubs face as they try to make a difference in their communities.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I’m going to share that information with you today to reinforce the importance of growing Rotary.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Our research shows us that prospective members are looking for opportunities to grow personally and professionally. Rotary offers them that. </a:t>
            </a:r>
          </a:p>
          <a:p>
            <a:endParaRPr lang="en-US" sz="1200" kern="1200" dirty="0">
              <a:solidFill>
                <a:schemeClr val="tx1"/>
              </a:solidFill>
              <a:effectLst/>
              <a:latin typeface="Arial Narrow" panose="020B0606020202030204" pitchFamily="34" charset="0"/>
            </a:endParaRPr>
          </a:p>
          <a:p>
            <a:pPr lvl="0"/>
            <a:r>
              <a:rPr lang="en-US" sz="1200" kern="1200" dirty="0">
                <a:solidFill>
                  <a:schemeClr val="tx1"/>
                </a:solidFill>
                <a:effectLst/>
                <a:latin typeface="Arial Narrow" panose="020B0606020202030204" pitchFamily="34" charset="0"/>
              </a:rPr>
              <a:t>Consider the Rotarian who was terrified of public speaking and trembled her way through her first 5-minute speech. She was later asked to speak at an institute in front of 500 people, and now trains others in public speaking.</a:t>
            </a:r>
          </a:p>
          <a:p>
            <a:pPr lvl="0"/>
            <a:endParaRPr lang="en-US" sz="1200" kern="1200" dirty="0">
              <a:solidFill>
                <a:schemeClr val="tx1"/>
              </a:solidFill>
              <a:effectLst/>
              <a:latin typeface="Arial Narrow" panose="020B0606020202030204" pitchFamily="34" charset="0"/>
            </a:endParaRPr>
          </a:p>
          <a:p>
            <a:pPr lvl="0"/>
            <a:r>
              <a:rPr lang="en-US" sz="1200" kern="1200" dirty="0">
                <a:solidFill>
                  <a:schemeClr val="tx1"/>
                </a:solidFill>
                <a:effectLst/>
                <a:latin typeface="Arial Narrow" panose="020B0606020202030204" pitchFamily="34" charset="0"/>
              </a:rPr>
              <a:t>Think of the member who counts her experience in Rotary as why she attained a new job as a community engagement manager: “I wouldn’t have gotten it if I wasn’t a part of Rotary.” </a:t>
            </a:r>
          </a:p>
          <a:p>
            <a:pPr lvl="0"/>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You don’t have to offer a formal professional development strategy for members to achieve their goals. Every service project or event you hold is a chance for someone to lead and grow. Members can also take online courses through Rotary’s Learning Center, or Leverage our alliance with Toastmasters to provide your members with additional growth opportunities.</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The next time someone asks you about Rotary, you can say: “You’ll achieve more than you ever thought possible. And you won’t do it alone.”</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85889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And all of these opportunities, from local community service to professional development are things that are offered in clubs around the world. No two clubs are exactly the same, and those unique club experiences are what differentiates Rotary from any other organization.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If someone walked into your club meeting — uninvited but curious to learn more — what would they find? Would they be warmly welcomed? Would your members appear engaged? Would they leave understanding who you are and how you’re helping your community? And would someone follow up with them to see what they thought about the experience?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One of the most important things we can do is assess our clubs regularly and make sure they’re welcoming to prospective members. If you find that your club needs to improve, Rotary offers resources to help. You can find them at rotary.org/membership. Remember this address — write it down, take a picture of it. And visit as often as you need to.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With more than 50 resources available to you at rotary.org/membership, finding the one that meets your needs can seem like a challenge. Earlier this year, we developed a new resource called the “Club Planning Assistant.” This interactive tool asks a series of simple questions and then recommends resources for addressing those specific challenges.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In fact, we were so excited about this that we invited every club president and membership chair in the world to take it and share with us their biggest membership challenges.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The majority listed “Attracting New members” as their biggest challenge. But many also said that Accommodating the needs of prospective and current members (busy schedules, family or financial obligations, etc.) was a challenge too. Addressing both of these challenges effectively requires us to think differently and adapt to change more quickly.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5623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Bringing in more members than we lose is not the answer. But there is one opportunity that all clubs and districts should pay closer attention to.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Membership candidates are prospective members who use Rotary’s come through rotary.org/join to express interest in joining a club. A notice of their interest is sent to a district, and district and club leaders can track those notices through the Manage Membership Leads page of My Rotary. Last year, 19,500 people contacted Rotary this way.</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Unfortunately, clubs contacted less than a third of the prospective members assigned to them last year. In fact, in places that experienced the highest decline in membership, an equally high percentage of membership leads were never contacted.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In the US, for example, membership declined by around 5,711 members in 2018-19. In the same time period, the US received 7,282 membership leads. Imagine what our overall membership would look like if we followed up on every lead. Although not every one of these prospective members will be a viable prospect, each one provides an opportunity to identify the value they might bring to the Rotary.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Managing prospective members is an opportunity. When we don’t respond to inquiries, we miss more than just the chance to expand our clubs — we lose a chance to build goodwill in the community and a positive impression of Rotary.</a:t>
            </a:r>
          </a:p>
          <a:p>
            <a:r>
              <a:rPr lang="en-US" sz="1200" kern="1200" dirty="0">
                <a:solidFill>
                  <a:schemeClr val="tx1"/>
                </a:solidFill>
                <a:effectLst/>
                <a:latin typeface="Arial Narrow" panose="020B0606020202030204" pitchFamily="34" charset="0"/>
              </a:rPr>
              <a:t> </a:t>
            </a:r>
          </a:p>
          <a:p>
            <a:r>
              <a:rPr lang="en-US" sz="1200" b="1"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33481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The second challenge club leaders mentioned is accommodating the varied needs of their members. If your current structure is working, there’s no need to change it. But clubs actually have more freedom than ever to create an experience that works for their current and prospective members.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Clubs around the world are taking advantage of this flexibility. Here are some ways clubs are meeting the diverse needs of their members and their communities:</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satellite club to give qualified people who can’t attend club meetings a chance to join Rotary.</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Changing how, when, and how often clubs meet. Some examples are meeting just twice a month, switching from a sit-down meal to a less formal — and likely less expensive — gathering, or replacing a regular meeting with a social event or service project.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Offering a new membership type. For example, offering a corporate membership to attract multiple members of the same company, or an associate membership for younger professionals who want an option that costs less or requires less time.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Meeting online to attract members who can’t attend in-person meetings.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Developing a cause-based club to attract and engage members who are passionate about a specific issue, like water or peace.</a:t>
            </a:r>
          </a:p>
          <a:p>
            <a:r>
              <a:rPr lang="en-US" sz="1200" kern="1200" dirty="0">
                <a:solidFill>
                  <a:schemeClr val="tx1"/>
                </a:solidFill>
                <a:effectLst/>
                <a:latin typeface="Arial Narrow" panose="020B0606020202030204" pitchFamily="34" charset="0"/>
              </a:rPr>
              <a:t> </a:t>
            </a:r>
            <a:endParaRPr lang="en-US" dirty="0">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You can find more information at rotary.org/flexibility.</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410781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What can you do with all of this information, especially if some of it is new to you? I suggest three things:</a:t>
            </a:r>
          </a:p>
          <a:p>
            <a:r>
              <a:rPr lang="en-US" sz="1200" kern="1200" dirty="0">
                <a:solidFill>
                  <a:schemeClr val="tx1"/>
                </a:solidFill>
                <a:effectLst/>
                <a:latin typeface="Arial Narrow" panose="020B0606020202030204" pitchFamily="34" charset="0"/>
              </a:rPr>
              <a:t> </a:t>
            </a:r>
          </a:p>
          <a:p>
            <a:pPr marL="228600" lvl="0" indent="-228600">
              <a:buFont typeface="+mj-lt"/>
              <a:buAutoNum type="arabicPeriod"/>
            </a:pPr>
            <a:r>
              <a:rPr lang="en-US" sz="1200" kern="1200" dirty="0">
                <a:solidFill>
                  <a:schemeClr val="tx1"/>
                </a:solidFill>
                <a:effectLst/>
                <a:latin typeface="Arial Narrow" panose="020B0606020202030204" pitchFamily="34" charset="0"/>
              </a:rPr>
              <a:t>Take time to understand membership data and trends in your region. We can offer you a global look at the state of membership, but Rotary Club Central makes it easy for you to see the trends closest to you.</a:t>
            </a:r>
          </a:p>
          <a:p>
            <a:pPr marL="228600" lvl="0" indent="-228600">
              <a:buFont typeface="+mj-lt"/>
              <a:buAutoNum type="arabicPeriod"/>
            </a:pPr>
            <a:r>
              <a:rPr lang="en-US" sz="1200" kern="1200" dirty="0">
                <a:solidFill>
                  <a:schemeClr val="tx1"/>
                </a:solidFill>
                <a:effectLst/>
                <a:latin typeface="Arial Narrow" panose="020B0606020202030204" pitchFamily="34" charset="0"/>
              </a:rPr>
              <a:t>Ask members what matters most to them. Find out what they value, what they might be missing, and what they need to stay a member for life. And make sure you deliver that.</a:t>
            </a:r>
          </a:p>
          <a:p>
            <a:pPr marL="228600" lvl="0" indent="-228600">
              <a:buFont typeface="+mj-lt"/>
              <a:buAutoNum type="arabicPeriod"/>
            </a:pPr>
            <a:r>
              <a:rPr lang="en-US" sz="1200" kern="1200" dirty="0">
                <a:solidFill>
                  <a:schemeClr val="tx1"/>
                </a:solidFill>
                <a:effectLst/>
                <a:latin typeface="Arial Narrow" panose="020B0606020202030204" pitchFamily="34" charset="0"/>
              </a:rPr>
              <a:t>Finally, visit rotary.org/membership for resources to support you. Whether you need access to club assessments, directions on how to manage your membership leads, or even guidelines for starting new clubs and membership types, there is likely a resource designed to help.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75792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318223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2123648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 flexibility is key for us now. We must adapt to the times and the circumstances we encounter.</a:t>
            </a:r>
          </a:p>
          <a:p>
            <a:r>
              <a:rPr lang="en-US" dirty="0"/>
              <a:t>Be innovative: change the meeting time and type, change the location, loosen attendance rules and promote engagement, reduce fees for younger members, allow different types of membership</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78462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time to create a vision for the club</a:t>
            </a:r>
          </a:p>
          <a:p>
            <a:r>
              <a:rPr lang="en-US" dirty="0"/>
              <a:t>Club Visioning Team is available.</a:t>
            </a:r>
          </a:p>
          <a:p>
            <a:r>
              <a:rPr lang="en-US" dirty="0"/>
              <a:t>Involve the club members</a:t>
            </a:r>
          </a:p>
          <a:p>
            <a:r>
              <a:rPr lang="en-US" dirty="0"/>
              <a:t>The Strategic Planning Guide in your packet can help your club formulate its vision.</a:t>
            </a: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422037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Over the past five years, we’ve remained at around 1.2 million members. Although we experienced a slight decrease last year, overall our membership is still strong.</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 accomplish all the good in the world that we want to do, we need a commitment and a continued emphasis on growing Rotary and </a:t>
            </a:r>
            <a:r>
              <a:rPr lang="en-US" sz="1200" kern="1200" dirty="0" err="1">
                <a:solidFill>
                  <a:schemeClr val="tx1"/>
                </a:solidFill>
                <a:effectLst/>
                <a:latin typeface="Arial Narrow" panose="020B0606020202030204" pitchFamily="34" charset="0"/>
              </a:rPr>
              <a:t>Rotaract</a:t>
            </a:r>
            <a:r>
              <a:rPr lang="en-US" sz="1200" kern="1200" dirty="0">
                <a:solidFill>
                  <a:schemeClr val="tx1"/>
                </a:solidFill>
                <a:effectLst/>
                <a:latin typeface="Arial Narrow" panose="020B0606020202030204" pitchFamily="34" charset="0"/>
              </a:rPr>
              <a:t> from our club, district, and zone leaders. Keeping Rotary relevant and thriving into our second century, while continuing to enhance our members’ lives, requires a willingness to be innovative, seek out diversity, and adapt to changing needs. </a:t>
            </a:r>
            <a:endParaRPr lang="en-US"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9704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prospective members, consider Rotary alumni</a:t>
            </a:r>
          </a:p>
          <a:p>
            <a:r>
              <a:rPr lang="en-US" dirty="0"/>
              <a:t>Tell your Rotary story and keep the message simple</a:t>
            </a:r>
          </a:p>
          <a:p>
            <a:r>
              <a:rPr lang="en-US" dirty="0"/>
              <a:t>Invite them to participate in projects </a:t>
            </a:r>
          </a:p>
          <a:p>
            <a:r>
              <a:rPr lang="en-US" dirty="0"/>
              <a:t>10 ideas for attracting younger professionals</a:t>
            </a:r>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46458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from members should be solicited regularly</a:t>
            </a:r>
          </a:p>
          <a:p>
            <a:r>
              <a:rPr lang="en-US" dirty="0"/>
              <a:t>Update the members regularly on progress toward goals</a:t>
            </a:r>
          </a:p>
          <a:p>
            <a:r>
              <a:rPr lang="en-US" dirty="0"/>
              <a:t>Don’t try to do it all</a:t>
            </a:r>
          </a:p>
          <a:p>
            <a:r>
              <a:rPr lang="en-US" dirty="0"/>
              <a:t>Encourage and enlist others to serve</a:t>
            </a:r>
          </a:p>
          <a:p>
            <a:r>
              <a:rPr lang="en-US" dirty="0"/>
              <a:t>Appreciate opinions</a:t>
            </a:r>
          </a:p>
          <a:p>
            <a:r>
              <a:rPr lang="en-US" dirty="0"/>
              <a:t>Communicate with the club</a:t>
            </a:r>
          </a:p>
          <a:p>
            <a:r>
              <a:rPr lang="en-US" dirty="0"/>
              <a:t>Get to know the members</a:t>
            </a:r>
          </a:p>
          <a:p>
            <a:r>
              <a:rPr lang="en-US" dirty="0"/>
              <a:t>Reach beyond the club for training opportunities</a:t>
            </a:r>
          </a:p>
          <a:p>
            <a:r>
              <a:rPr lang="en-US" dirty="0"/>
              <a:t>Utilize the club trainer and the membership committee</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1097110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clubs</a:t>
            </a:r>
          </a:p>
          <a:p>
            <a:r>
              <a:rPr lang="en-US" dirty="0"/>
              <a:t>	Satellite</a:t>
            </a:r>
          </a:p>
          <a:p>
            <a:r>
              <a:rPr lang="en-US" dirty="0"/>
              <a:t>	Passport</a:t>
            </a:r>
          </a:p>
          <a:p>
            <a:r>
              <a:rPr lang="en-US" dirty="0"/>
              <a:t>	</a:t>
            </a:r>
            <a:r>
              <a:rPr lang="en-US" dirty="0" err="1"/>
              <a:t>eClub</a:t>
            </a:r>
            <a:endParaRPr lang="en-US" dirty="0"/>
          </a:p>
          <a:p>
            <a:r>
              <a:rPr lang="en-US" dirty="0"/>
              <a:t>	Corporate Club</a:t>
            </a:r>
          </a:p>
          <a:p>
            <a:r>
              <a:rPr lang="en-US" dirty="0"/>
              <a:t>	Cause-based Club</a:t>
            </a:r>
          </a:p>
          <a:p>
            <a:r>
              <a:rPr lang="en-US" dirty="0"/>
              <a:t>	Alumni-based Club</a:t>
            </a:r>
          </a:p>
          <a:p>
            <a:r>
              <a:rPr lang="en-US" dirty="0"/>
              <a:t>	</a:t>
            </a:r>
            <a:r>
              <a:rPr lang="en-US" dirty="0" err="1"/>
              <a:t>Rotoract</a:t>
            </a:r>
            <a:r>
              <a:rPr lang="en-US" dirty="0"/>
              <a:t> Club</a:t>
            </a:r>
          </a:p>
          <a:p>
            <a:r>
              <a:rPr lang="en-US" dirty="0"/>
              <a:t>	</a:t>
            </a:r>
          </a:p>
          <a:p>
            <a:r>
              <a:rPr lang="en-US" dirty="0"/>
              <a:t>Every new club can use a good sponsor</a:t>
            </a:r>
          </a:p>
        </p:txBody>
      </p:sp>
      <p:sp>
        <p:nvSpPr>
          <p:cNvPr id="4" name="Slide Number Placehold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54157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23</a:t>
            </a:fld>
            <a:endParaRPr lang="en-US" dirty="0"/>
          </a:p>
        </p:txBody>
      </p:sp>
    </p:spTree>
    <p:extLst>
      <p:ext uri="{BB962C8B-B14F-4D97-AF65-F5344CB8AC3E}">
        <p14:creationId xmlns:p14="http://schemas.microsoft.com/office/powerpoint/2010/main" val="104773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Narrow" panose="020B0606020202030204" pitchFamily="34" charset="0"/>
              </a:rPr>
              <a:t>When people join a Rotary club, their potential to make a difference in the world grows exponentially. That’s because they’re joining a network of over 1.2 million people who take action — volunteers from all over the world who share a goal of improving people’s lives. </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But simply joining isn’t going to change lives or make those connections. That happens when members get involved and take every opportunity to get the most out of their Rotary membership. Whether they’re connecting with their club, community, or the larger Rotary world, let your members know they’re connecting for good. </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Our members are our greatest assets: a diverse group of professionals who share the drive to serve their communities. And together, we see a world where people unite and take action to create lasting change — across the globe, in our communities, and in ourselves.</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Thank you.</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Are there any questions I can answer?</a:t>
            </a:r>
          </a:p>
          <a:p>
            <a:r>
              <a:rPr lang="en-US" kern="1200" dirty="0">
                <a:solidFill>
                  <a:schemeClr val="tx1"/>
                </a:solidFill>
                <a:effectLst/>
                <a:latin typeface="Arial Narrow" panose="020B0606020202030204" pitchFamily="34" charset="0"/>
              </a:rPr>
              <a:t> </a:t>
            </a:r>
          </a:p>
          <a:p>
            <a:r>
              <a:rPr lang="en-US" kern="1200" dirty="0">
                <a:solidFill>
                  <a:schemeClr val="tx1"/>
                </a:solidFill>
                <a:effectLst/>
                <a:latin typeface="Arial Narrow" panose="020B0606020202030204" pitchFamily="34" charset="0"/>
              </a:rPr>
              <a:t>NOTE TO SPEAKER: </a:t>
            </a:r>
          </a:p>
          <a:p>
            <a:r>
              <a:rPr lang="en-US" kern="1200" dirty="0">
                <a:solidFill>
                  <a:schemeClr val="tx1"/>
                </a:solidFill>
                <a:effectLst/>
                <a:latin typeface="Arial Narrow" panose="020B0606020202030204" pitchFamily="34" charset="0"/>
              </a:rPr>
              <a:t>Write to </a:t>
            </a:r>
            <a:r>
              <a:rPr lang="en-US" u="sng" kern="1200" dirty="0">
                <a:solidFill>
                  <a:schemeClr val="tx1"/>
                </a:solidFill>
                <a:effectLst/>
                <a:latin typeface="Arial Narrow" panose="020B0606020202030204" pitchFamily="34" charset="0"/>
                <a:hlinkClick r:id="rId3"/>
              </a:rPr>
              <a:t>membershipdevelopment@rotary.org</a:t>
            </a:r>
            <a:r>
              <a:rPr lang="en-US" kern="1200" dirty="0">
                <a:solidFill>
                  <a:schemeClr val="tx1"/>
                </a:solidFill>
                <a:effectLst/>
                <a:latin typeface="Arial Narrow" panose="020B0606020202030204" pitchFamily="34" charset="0"/>
              </a:rPr>
              <a:t> with any questions.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248993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As you look at the information on this slide, think about your own club. Does your membership reflect the diversity in the community you serve? When our membership is diverse, it makes our clubs more vibrant and helps members understand and respond to the needs of our community.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Diversity is one of our core values. The RI Board of Directors passed a diversity, equity, and inclusion statement to help us become a more open and inclusive organization, “Rotary will cultivate a diverse, equitable, and inclusive culture in which people from underrepresented groups have greater opportunity to participate as members and leaders.”</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of 1 January, we had:</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35,945 clubs, an increase of 55 since 1 July. Starting new clubs expands our reach and increases our capacity for service around the world. Alternative membership types and club experiences, including corporate memberships and flexible meeting times, can help clubs address the needs of current and potential members.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1,208,611 Rotarians, which is </a:t>
            </a:r>
            <a:r>
              <a:rPr lang="en-US" sz="1200" kern="1200">
                <a:solidFill>
                  <a:schemeClr val="tx1"/>
                </a:solidFill>
                <a:effectLst/>
                <a:latin typeface="Arial Narrow" panose="020B0606020202030204" pitchFamily="34" charset="0"/>
              </a:rPr>
              <a:t>an increase of </a:t>
            </a:r>
            <a:r>
              <a:rPr lang="en-US" sz="1200" kern="1200" dirty="0">
                <a:solidFill>
                  <a:schemeClr val="tx1"/>
                </a:solidFill>
                <a:effectLst/>
                <a:latin typeface="Arial Narrow" panose="020B0606020202030204" pitchFamily="34" charset="0"/>
              </a:rPr>
              <a:t>over 19,000 since 1 July 2019. When compare January of last year, with our current figure, our overall count is lower by around 4,000 members.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Information in Rotary Club Central suggests that most of our members are ages 50 to 69, though definite figures are hard to gauge because 37 percent of our members don’t indicate their age in their profiles.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Women make up 23 percent of our members, an increase of about 1 percent since 1 July 2018. However, women are still underrepresented in leadership positions at every level of Rotary. The Board of Directors set a goal for women to make up 30 percent of our members and leaders by June 2023.</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90986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about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The 2019 </a:t>
            </a:r>
            <a:r>
              <a:rPr lang="en-US" sz="1200" u="sng" kern="1200" dirty="0">
                <a:solidFill>
                  <a:schemeClr val="tx1"/>
                </a:solidFill>
                <a:effectLst/>
                <a:latin typeface="+mn-lt"/>
                <a:ea typeface="+mn-ea"/>
                <a:cs typeface="+mn-cs"/>
                <a:hlinkClick r:id="rId3"/>
              </a:rPr>
              <a:t>Council on Legislation</a:t>
            </a:r>
            <a:r>
              <a:rPr lang="en-US" sz="1200" kern="1200" dirty="0">
                <a:solidFill>
                  <a:schemeClr val="tx1"/>
                </a:solidFill>
                <a:effectLst/>
                <a:latin typeface="+mn-lt"/>
                <a:ea typeface="+mn-ea"/>
                <a:cs typeface="+mn-cs"/>
              </a:rPr>
              <a:t> amended our constitutional documents to include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clubs as members in Rotary International. This action elevates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and positions Rotary for a future that’s innovative, inclusive, and better able to adapt to the world around us.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Overwhelmingly, we have heard that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was more than just a program and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wanted more flexibility, more products and services, and more recognition from Rotary for the amazing work they’re doing in their clubs, districts, and </a:t>
            </a:r>
            <a:r>
              <a:rPr lang="en-US" sz="1200" kern="1200" dirty="0" err="1">
                <a:solidFill>
                  <a:schemeClr val="tx1"/>
                </a:solidFill>
                <a:effectLst/>
                <a:latin typeface="+mn-lt"/>
                <a:ea typeface="+mn-ea"/>
                <a:cs typeface="+mn-cs"/>
              </a:rPr>
              <a:t>multidistricts</a:t>
            </a:r>
            <a:r>
              <a:rPr lang="en-US" sz="1200" kern="1200" dirty="0">
                <a:solidFill>
                  <a:schemeClr val="tx1"/>
                </a:solidFill>
                <a:effectLst/>
                <a:latin typeface="+mn-lt"/>
                <a:ea typeface="+mn-ea"/>
                <a:cs typeface="+mn-cs"/>
              </a:rPr>
              <a:t>. membership experience.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Rotary International has set some long term goals for </a:t>
            </a:r>
            <a:r>
              <a:rPr lang="en-US" sz="1200" kern="1200" dirty="0" err="1">
                <a:solidFill>
                  <a:schemeClr val="tx1"/>
                </a:solidFill>
                <a:effectLst/>
                <a:latin typeface="+mn-lt"/>
                <a:ea typeface="+mn-ea"/>
                <a:cs typeface="+mn-cs"/>
              </a:rPr>
              <a:t>Rotaract</a:t>
            </a:r>
            <a:r>
              <a:rPr lang="en-US" sz="1200" kern="1200" dirty="0">
                <a:solidFill>
                  <a:schemeClr val="tx1"/>
                </a:solidFill>
                <a:effectLst/>
                <a:latin typeface="+mn-lt"/>
                <a:ea typeface="+mn-ea"/>
                <a:cs typeface="+mn-cs"/>
              </a:rPr>
              <a:t>, including: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reported to Rotary by 100 percent by 2022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reported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who join Rotary clubs by 20 percent by 2022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increase the number of reported </a:t>
            </a:r>
            <a:r>
              <a:rPr lang="en-US" sz="1200" kern="1200" dirty="0" err="1">
                <a:solidFill>
                  <a:schemeClr val="tx1"/>
                </a:solidFill>
                <a:effectLst/>
                <a:latin typeface="+mn-lt"/>
                <a:ea typeface="+mn-ea"/>
                <a:cs typeface="+mn-cs"/>
              </a:rPr>
              <a:t>Rotaractors</a:t>
            </a:r>
            <a:r>
              <a:rPr lang="en-US" sz="1200" kern="1200" dirty="0">
                <a:solidFill>
                  <a:schemeClr val="tx1"/>
                </a:solidFill>
                <a:effectLst/>
                <a:latin typeface="+mn-lt"/>
                <a:ea typeface="+mn-ea"/>
                <a:cs typeface="+mn-cs"/>
              </a:rPr>
              <a:t> to 1 million by 2029</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281724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NOTE TO SPEAKER: </a:t>
            </a:r>
            <a:r>
              <a:rPr lang="en-US" sz="1200" i="1" kern="1200" dirty="0">
                <a:solidFill>
                  <a:schemeClr val="tx1"/>
                </a:solidFill>
                <a:effectLst/>
                <a:latin typeface="+mn-lt"/>
                <a:ea typeface="+mn-ea"/>
                <a:cs typeface="+mn-cs"/>
              </a:rPr>
              <a:t>Age and gender trends are found on the dashboard of Rotary Club Central. To populate this slide with district-specific data, leaders at the district-level and above can access the </a:t>
            </a:r>
            <a:r>
              <a:rPr lang="en-US" sz="1200" b="1" i="1" kern="1200" dirty="0">
                <a:solidFill>
                  <a:schemeClr val="tx1"/>
                </a:solidFill>
                <a:effectLst/>
                <a:latin typeface="+mn-lt"/>
                <a:ea typeface="+mn-ea"/>
                <a:cs typeface="+mn-cs"/>
              </a:rPr>
              <a:t>District Membership Profile </a:t>
            </a:r>
            <a:r>
              <a:rPr lang="en-US" sz="1200" b="0" i="1" kern="1200" dirty="0">
                <a:solidFill>
                  <a:schemeClr val="tx1"/>
                </a:solidFill>
                <a:effectLst/>
                <a:latin typeface="+mn-lt"/>
                <a:ea typeface="+mn-ea"/>
                <a:cs typeface="+mn-cs"/>
              </a:rPr>
              <a:t>for your district, </a:t>
            </a:r>
            <a:r>
              <a:rPr lang="en-US" sz="1200" i="1" kern="1200" dirty="0">
                <a:solidFill>
                  <a:schemeClr val="tx1"/>
                </a:solidFill>
                <a:effectLst/>
                <a:latin typeface="+mn-lt"/>
                <a:ea typeface="+mn-ea"/>
                <a:cs typeface="+mn-cs"/>
              </a:rPr>
              <a:t>under the </a:t>
            </a:r>
            <a:r>
              <a:rPr lang="en-US" sz="1200" b="1" i="1" kern="1200" dirty="0">
                <a:solidFill>
                  <a:schemeClr val="tx1"/>
                </a:solidFill>
                <a:effectLst/>
                <a:latin typeface="+mn-lt"/>
                <a:ea typeface="+mn-ea"/>
                <a:cs typeface="+mn-cs"/>
              </a:rPr>
              <a:t>Reports</a:t>
            </a:r>
            <a:r>
              <a:rPr lang="en-US" sz="1200" i="1" kern="1200" dirty="0">
                <a:solidFill>
                  <a:schemeClr val="tx1"/>
                </a:solidFill>
                <a:effectLst/>
                <a:latin typeface="+mn-lt"/>
                <a:ea typeface="+mn-ea"/>
                <a:cs typeface="+mn-cs"/>
              </a:rPr>
              <a:t> section of </a:t>
            </a:r>
            <a:r>
              <a:rPr lang="en-US" sz="1200" b="1" i="1" kern="1200" dirty="0">
                <a:solidFill>
                  <a:schemeClr val="tx1"/>
                </a:solidFill>
                <a:effectLst/>
                <a:latin typeface="+mn-lt"/>
                <a:ea typeface="+mn-ea"/>
                <a:cs typeface="+mn-cs"/>
              </a:rPr>
              <a:t>Rotary Club Central</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Where you see X’s on the slide and in the notes below, replace them with data from Rotary Club Central or delete them. Unhide the slide (use the Slide Show menu) so it’s visible during the presentation. Draw comparisons between regional and global trends, and add your own observations.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the district profile for D6170, as of 31 Mar 20.</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GENERAL MEMBERSHIP TREND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Currently we have </a:t>
            </a:r>
            <a:r>
              <a:rPr lang="en-US" sz="1200" b="1" kern="1200" dirty="0">
                <a:solidFill>
                  <a:schemeClr val="tx1"/>
                </a:solidFill>
                <a:effectLst/>
                <a:latin typeface="+mn-lt"/>
                <a:ea typeface="+mn-ea"/>
                <a:cs typeface="+mn-cs"/>
              </a:rPr>
              <a:t>36 </a:t>
            </a:r>
            <a:r>
              <a:rPr lang="en-US" sz="1200" kern="1200" dirty="0">
                <a:solidFill>
                  <a:schemeClr val="tx1"/>
                </a:solidFill>
                <a:effectLst/>
                <a:latin typeface="+mn-lt"/>
                <a:ea typeface="+mn-ea"/>
                <a:cs typeface="+mn-cs"/>
              </a:rPr>
              <a:t>clubs and </a:t>
            </a:r>
            <a:r>
              <a:rPr lang="en-US" sz="1200" b="1" kern="1200" dirty="0">
                <a:solidFill>
                  <a:schemeClr val="tx1"/>
                </a:solidFill>
                <a:effectLst/>
                <a:latin typeface="+mn-lt"/>
                <a:ea typeface="+mn-ea"/>
                <a:cs typeface="+mn-cs"/>
              </a:rPr>
              <a:t>1493 </a:t>
            </a:r>
            <a:r>
              <a:rPr lang="en-US" sz="1200" kern="1200" dirty="0">
                <a:solidFill>
                  <a:schemeClr val="tx1"/>
                </a:solidFill>
                <a:effectLst/>
                <a:latin typeface="+mn-lt"/>
                <a:ea typeface="+mn-ea"/>
                <a:cs typeface="+mn-cs"/>
              </a:rPr>
              <a:t>members.</a:t>
            </a:r>
          </a:p>
          <a:p>
            <a:pPr lvl="1"/>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RETENTION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district’s retention profile for existing and new members is shown here: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91 percent of members who joined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1 July of this year are still members.</a:t>
            </a:r>
          </a:p>
          <a:p>
            <a:pPr lvl="1"/>
            <a:r>
              <a:rPr lang="en-US" sz="1200" kern="1200" dirty="0">
                <a:solidFill>
                  <a:schemeClr val="tx1"/>
                </a:solidFill>
                <a:effectLst/>
                <a:latin typeface="+mn-lt"/>
                <a:ea typeface="+mn-ea"/>
                <a:cs typeface="+mn-cs"/>
              </a:rPr>
              <a:t>94 percent of members who joined </a:t>
            </a:r>
            <a:r>
              <a:rPr lang="en-US" sz="1200" u="sng"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1 July of this year are still members.</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your observations:]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AGE AND GENDER PROFILE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district’s members are </a:t>
            </a:r>
            <a:r>
              <a:rPr lang="en-US" sz="1200" b="1" kern="1200" dirty="0">
                <a:solidFill>
                  <a:schemeClr val="tx1"/>
                </a:solidFill>
                <a:effectLst/>
                <a:latin typeface="+mn-lt"/>
                <a:ea typeface="+mn-ea"/>
                <a:cs typeface="+mn-cs"/>
              </a:rPr>
              <a:t>65 percent men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35 percent women,</a:t>
            </a:r>
            <a:r>
              <a:rPr lang="en-US" sz="1200" kern="1200" dirty="0">
                <a:solidFill>
                  <a:schemeClr val="tx1"/>
                </a:solidFill>
                <a:effectLst/>
                <a:latin typeface="+mn-lt"/>
                <a:ea typeface="+mn-ea"/>
                <a:cs typeface="+mn-cs"/>
              </a:rPr>
              <a:t> and this has changed </a:t>
            </a:r>
            <a:r>
              <a:rPr lang="en-US" sz="1200" b="1" kern="1200" dirty="0">
                <a:solidFill>
                  <a:schemeClr val="tx1"/>
                </a:solidFill>
                <a:effectLst/>
                <a:latin typeface="+mn-lt"/>
                <a:ea typeface="+mn-ea"/>
                <a:cs typeface="+mn-cs"/>
              </a:rPr>
              <a:t>[greatly/a little/somewhat]</a:t>
            </a:r>
            <a:r>
              <a:rPr lang="en-US" sz="1200" kern="1200" dirty="0">
                <a:solidFill>
                  <a:schemeClr val="tx1"/>
                </a:solidFill>
                <a:effectLst/>
                <a:latin typeface="+mn-lt"/>
                <a:ea typeface="+mn-ea"/>
                <a:cs typeface="+mn-cs"/>
              </a:rPr>
              <a:t> over three years. </a:t>
            </a:r>
            <a:r>
              <a:rPr lang="en-US" sz="1200" b="1" kern="1200" dirty="0">
                <a:solidFill>
                  <a:schemeClr val="tx1"/>
                </a:solidFill>
                <a:effectLst/>
                <a:latin typeface="+mn-lt"/>
                <a:ea typeface="+mn-ea"/>
                <a:cs typeface="+mn-cs"/>
              </a:rPr>
              <a:t>xx percent </a:t>
            </a:r>
            <a:r>
              <a:rPr lang="en-US" sz="1200" kern="1200" dirty="0">
                <a:solidFill>
                  <a:schemeClr val="tx1"/>
                </a:solidFill>
                <a:effectLst/>
                <a:latin typeface="+mn-lt"/>
                <a:ea typeface="+mn-ea"/>
                <a:cs typeface="+mn-cs"/>
              </a:rPr>
              <a:t>of members are under the age of 40, and </a:t>
            </a:r>
            <a:r>
              <a:rPr lang="en-US" sz="1200" b="1" kern="1200" dirty="0">
                <a:solidFill>
                  <a:schemeClr val="tx1"/>
                </a:solidFill>
                <a:effectLst/>
                <a:latin typeface="+mn-lt"/>
                <a:ea typeface="+mn-ea"/>
                <a:cs typeface="+mn-cs"/>
              </a:rPr>
              <a:t>xx percent</a:t>
            </a:r>
            <a:r>
              <a:rPr lang="en-US" sz="1200" kern="1200" dirty="0">
                <a:solidFill>
                  <a:schemeClr val="tx1"/>
                </a:solidFill>
                <a:effectLst/>
                <a:latin typeface="+mn-lt"/>
                <a:ea typeface="+mn-ea"/>
                <a:cs typeface="+mn-cs"/>
              </a:rPr>
              <a:t> have not reported their age to Rotary International</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your observations:]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38586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One way we can grow and strengthen our membership is by delivering value to our members. It can be the difference between someone who stays in Rotary for just three years and someone who stays for a lifetime.</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you can see, Rotary doesn’t have a problem generating interest in membership. More than 158,000 people joined last year. But an almost equal number of people left. And half of those who leave were members for less than three years.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Before they join, 90% of prospective members have very positive impressions of Rotary. Yet after they join, only 44% percent still anticipate being lifelong members. And only half of our current members would recommend Rotary to their families, friends, and colleagues.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So what’s happening — or not happening — between when they join and when they leave?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31132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According to the study, 30 percent of former members cited cost or time as the No. 1 reason they leave.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RI President Mark Daniel Maloney reminds us that: “The job of a Rotarian should never be seen as a time commitment too great for a busy professional to consider. Otherwise, we’re closing the door to the contributions of the people we need most in Rotary — the ones with the potential for decades of Rotary service and leadership. We need to meet people right where they are, at whatever stage of life they are in, and welcome them.”</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Take the example of a young club president who set “Rotary Work Hours” for herself. She dedicates time on Tuesdays and Thursdays to Rotary work, giving her the ability to focus, brainstorm, and do long-term planning. It makes her more effective, provides the balance she needs in Rotary and her career, and ultimately makes her more passionate about her work as club president.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 growing number of departing members also cite the club environment and say their expectations weren’t met. Imagine being excited to be a Rotarian, only to discover that the experience you were promised isn’t available. We need to be honest with potential members about our club experience if we hope to change these numbers.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And we need to be flexible so we can accommodate the needs of our members and the community. Clubs have more freedom than ever to structure themselves in ways that work for every member. There </a:t>
            </a:r>
            <a:r>
              <a:rPr lang="en-US" sz="1200" b="1" kern="1200" dirty="0">
                <a:solidFill>
                  <a:schemeClr val="tx1"/>
                </a:solidFill>
                <a:effectLst/>
                <a:latin typeface="Arial Narrow" panose="020B0606020202030204" pitchFamily="34" charset="0"/>
              </a:rPr>
              <a:t>is</a:t>
            </a:r>
            <a:r>
              <a:rPr lang="en-US" sz="1200" kern="1200" dirty="0">
                <a:solidFill>
                  <a:schemeClr val="tx1"/>
                </a:solidFill>
                <a:effectLst/>
                <a:latin typeface="Arial Narrow" panose="020B0606020202030204" pitchFamily="34" charset="0"/>
              </a:rPr>
              <a:t> a club for everyone. And if there isn’t one in your community, we need to create one.</a:t>
            </a:r>
          </a:p>
          <a:p>
            <a:r>
              <a:rPr lang="en-US" sz="1200" b="1"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57794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We’ve talked about Rotary’s commitment to diversity, but inclusion is equally important and even harder to measure.  Inclusion refers to a cultural and environmental feeling of belonging. And we measure it by the extent to which members valued, respected, accepted and encouraged to fully participate in the club. However, diversity doesn’t necessarily imply inclusion. For example, while adding women to the board or promoting more people of color might enhance diversity, it doesn’t necessarily change the culture of the organization or ensure that these underrepresented groups will feel fully included and valued. Making diversity, equity, and inclusion a priority is everyone's responsibility, and here are some ideas to try: </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Invite local diversity, equity, and inclusion experts to speak at your club’s next gathering.</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Encourage and support people from underrepresented groups to take on leadership positions in your club and district.</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Create a community advisory board and invite diverse members from the community and from your club to take part. You'll learn what's important to the community and discover ways to work together to take action.</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Diversity and inclusion won’t happen on its own or in a vacuum. We need to invest in people in</a:t>
            </a:r>
            <a:r>
              <a:rPr lang="en-US" sz="1200" kern="1200" baseline="0" dirty="0">
                <a:solidFill>
                  <a:schemeClr val="tx1"/>
                </a:solidFill>
                <a:effectLst/>
                <a:latin typeface="Arial Narrow" panose="020B0606020202030204" pitchFamily="34" charset="0"/>
              </a:rPr>
              <a:t> order to</a:t>
            </a:r>
            <a:r>
              <a:rPr lang="en-US" sz="1200" kern="1200" dirty="0">
                <a:solidFill>
                  <a:schemeClr val="tx1"/>
                </a:solidFill>
                <a:effectLst/>
                <a:latin typeface="Arial Narrow" panose="020B0606020202030204" pitchFamily="34" charset="0"/>
              </a:rPr>
              <a:t> have them invest in Rotary.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03039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So why Rotary? What do we offer that’s unique? Here’s what one current member said: “Rotary is a worldwide organization with the power to make meaningful change. It affords a platform for personal growth and development, quality friendships, leadership development, and the opportunity to give back to the society.”</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What’s encouraging is that these responses reflect our vision statement. Members clearly understand the value of Rotary.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When we look at what potential and current members value most, some interesting trends appear. Both list “participating in service projects to positively impact my community” as the opportunity they value most. But potential members also want to make change globally and foster their careers through professional development and networking.</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Current members, however, value community service, friendship and fellowship, and connecting with people outside work and their circle of friends. So even when both groups cite making a positive impact through service as their top reason for joining or staying, they each have different motivations. If those desires aren’t met, they may no longer have a reason to say yes to Rotary.</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2323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p:txBody>
          <a:bodyPr>
            <a:normAutofit lnSpcReduction="10000"/>
          </a:bodyPr>
          <a:lstStyle/>
          <a:p>
            <a:r>
              <a:rPr lang="en-US" dirty="0"/>
              <a:t>The state of rotary membership</a:t>
            </a:r>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p:txBody>
          <a:bodyPr/>
          <a:lstStyle/>
          <a:p>
            <a:r>
              <a:rPr lang="en-US" dirty="0"/>
              <a:t>As of 1 January 2020</a:t>
            </a:r>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BD0FE8B4-6CF9-4494-AC4A-75CD571CCACF}"/>
              </a:ext>
            </a:extLst>
          </p:cNvPr>
          <p:cNvSpPr>
            <a:spLocks noGrp="1"/>
          </p:cNvSpPr>
          <p:nvPr>
            <p:ph type="body" sz="quarter" idx="16"/>
          </p:nvPr>
        </p:nvSpPr>
        <p:spPr>
          <a:xfrm>
            <a:off x="0" y="0"/>
            <a:ext cx="12192000" cy="6858000"/>
          </a:xfrm>
        </p:spPr>
        <p:txBody>
          <a:bodyPr/>
          <a:lstStyle/>
          <a:p>
            <a:r>
              <a:rPr lang="en-US" dirty="0"/>
              <a:t> development</a:t>
            </a:r>
          </a:p>
        </p:txBody>
      </p:sp>
      <p:sp>
        <p:nvSpPr>
          <p:cNvPr id="16" name="Text Placeholder 15">
            <a:extLst>
              <a:ext uri="{FF2B5EF4-FFF2-40B4-BE49-F238E27FC236}">
                <a16:creationId xmlns:a16="http://schemas.microsoft.com/office/drawing/2014/main" id="{CB004E3E-97CE-4D2B-86C0-2EE3CED42F58}"/>
              </a:ext>
            </a:extLst>
          </p:cNvPr>
          <p:cNvSpPr>
            <a:spLocks noGrp="1"/>
          </p:cNvSpPr>
          <p:nvPr>
            <p:ph type="body" sz="quarter" idx="14"/>
          </p:nvPr>
        </p:nvSpPr>
        <p:spPr>
          <a:xfrm>
            <a:off x="892134" y="2967029"/>
            <a:ext cx="6275538" cy="3375212"/>
          </a:xfrm>
        </p:spPr>
        <p:txBody>
          <a:bodyPr>
            <a:normAutofit lnSpcReduction="10000"/>
          </a:bodyPr>
          <a:lstStyle/>
          <a:p>
            <a:endParaRPr lang="en-US" sz="3600" i="1" dirty="0">
              <a:solidFill>
                <a:srgbClr val="F8F8F8"/>
              </a:solidFill>
              <a:latin typeface="Arial Narrow" panose="020B0606020202030204" pitchFamily="34" charset="0"/>
            </a:endParaRPr>
          </a:p>
          <a:p>
            <a:r>
              <a:rPr lang="en-US" sz="3600" i="1" dirty="0">
                <a:solidFill>
                  <a:srgbClr val="F8F8F8"/>
                </a:solidFill>
                <a:latin typeface="Arial Narrow" panose="020B0606020202030204" pitchFamily="34" charset="0"/>
              </a:rPr>
              <a:t>“When we say yes to Rotary, I don’t think many people understand the scope of what they’re saying yes to. </a:t>
            </a:r>
          </a:p>
          <a:p>
            <a:r>
              <a:rPr lang="en-US" sz="3600" i="1" dirty="0">
                <a:solidFill>
                  <a:srgbClr val="F8F8F8"/>
                </a:solidFill>
                <a:latin typeface="Arial Narrow" panose="020B0606020202030204" pitchFamily="34" charset="0"/>
              </a:rPr>
              <a:t>The </a:t>
            </a:r>
            <a:r>
              <a:rPr lang="en-US" sz="3600" b="1" i="1" dirty="0">
                <a:solidFill>
                  <a:srgbClr val="F7A81B"/>
                </a:solidFill>
                <a:latin typeface="Arial Narrow" panose="020B0606020202030204" pitchFamily="34" charset="0"/>
              </a:rPr>
              <a:t>great joy </a:t>
            </a:r>
            <a:r>
              <a:rPr lang="en-US" sz="3600" i="1" dirty="0">
                <a:solidFill>
                  <a:srgbClr val="F8F8F8"/>
                </a:solidFill>
                <a:latin typeface="Arial Narrow" panose="020B0606020202030204" pitchFamily="34" charset="0"/>
              </a:rPr>
              <a:t>is finding that out.” </a:t>
            </a:r>
          </a:p>
          <a:p>
            <a:r>
              <a:rPr lang="en-US" sz="3600" i="1" dirty="0">
                <a:solidFill>
                  <a:srgbClr val="F8F8F8"/>
                </a:solidFill>
                <a:latin typeface="Arial Narrow" panose="020B0606020202030204" pitchFamily="34" charset="0"/>
              </a:rPr>
              <a:t>– A Rotarian</a:t>
            </a:r>
          </a:p>
          <a:p>
            <a:endParaRPr lang="en-US" dirty="0"/>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Tree>
    <p:extLst>
      <p:ext uri="{BB962C8B-B14F-4D97-AF65-F5344CB8AC3E}">
        <p14:creationId xmlns:p14="http://schemas.microsoft.com/office/powerpoint/2010/main" val="356315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6096001" cy="6858000"/>
          </a:xfrm>
          <a:prstGeom prst="rect">
            <a:avLst/>
          </a:prstGeom>
          <a:solidFill>
            <a:srgbClr val="00A2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24062" y="1770789"/>
            <a:ext cx="4978400" cy="1135062"/>
          </a:xfrm>
        </p:spPr>
        <p:txBody>
          <a:bodyPr/>
          <a:lstStyle/>
          <a:p>
            <a:pPr lvl="0"/>
            <a:r>
              <a:rPr lang="en-US" dirty="0"/>
              <a:t>Is your club </a:t>
            </a:r>
            <a:r>
              <a:rPr lang="en-US" dirty="0">
                <a:solidFill>
                  <a:srgbClr val="F7A81B"/>
                </a:solidFill>
              </a:rPr>
              <a:t>healthy?</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001831" y="6165894"/>
            <a:ext cx="5071636" cy="2861763"/>
          </a:xfrm>
        </p:spPr>
        <p:txBody>
          <a:bodyPr>
            <a:noAutofit/>
          </a:bodyPr>
          <a:lstStyle/>
          <a:p>
            <a:pPr>
              <a:lnSpc>
                <a:spcPct val="100000"/>
              </a:lnSpc>
            </a:pPr>
            <a:r>
              <a:rPr lang="en" sz="2800" b="1" dirty="0">
                <a:solidFill>
                  <a:srgbClr val="00B0F0"/>
                </a:solidFill>
              </a:rPr>
              <a:t>ROTARY.ORG/MEMBERSHIP</a:t>
            </a:r>
            <a:br>
              <a:rPr lang="en" sz="3200" b="1" dirty="0">
                <a:solidFill>
                  <a:srgbClr val="00B0F0"/>
                </a:solidFill>
              </a:rPr>
            </a:br>
            <a:endParaRPr lang="en" sz="3200"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4505" r="4505"/>
          <a:stretch>
            <a:fillRect/>
          </a:stretch>
        </p:blipFill>
        <p:spPr>
          <a:xfrm>
            <a:off x="404211" y="298132"/>
            <a:ext cx="5450542" cy="6131859"/>
          </a:xfrm>
          <a:prstGeom prst="rect">
            <a:avLst/>
          </a:prstGeom>
        </p:spPr>
      </p:pic>
      <p:sp>
        <p:nvSpPr>
          <p:cNvPr id="8" name="Subtitle 52">
            <a:extLst>
              <a:ext uri="{FF2B5EF4-FFF2-40B4-BE49-F238E27FC236}">
                <a16:creationId xmlns:a16="http://schemas.microsoft.com/office/drawing/2014/main" id="{B358482D-91A1-4E7B-A8BC-6BCA29C29614}"/>
              </a:ext>
            </a:extLst>
          </p:cNvPr>
          <p:cNvSpPr txBox="1">
            <a:spLocks/>
          </p:cNvSpPr>
          <p:nvPr/>
        </p:nvSpPr>
        <p:spPr>
          <a:xfrm>
            <a:off x="6824062" y="3189294"/>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Members who have a positive Rotary experience are more likely to stay. </a:t>
            </a:r>
          </a:p>
          <a:p>
            <a:pPr fontAlgn="base"/>
            <a:r>
              <a:rPr lang="en-US" dirty="0"/>
              <a:t>In turn, they create a positive Rotary experience for others, because their enthusiasm is contagious. </a:t>
            </a:r>
          </a:p>
        </p:txBody>
      </p:sp>
    </p:spTree>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0" y="-15249"/>
            <a:ext cx="12192000" cy="2419070"/>
          </a:xfrm>
        </p:spPr>
        <p:txBody>
          <a:bodyPr/>
          <a:lstStyle/>
          <a:p>
            <a:r>
              <a:rPr lang="en-US" dirty="0"/>
              <a:t>WHAT IS YOUR BIGGEST CHALLENGE?</a:t>
            </a:r>
            <a:br>
              <a:rPr lang="en-US" dirty="0"/>
            </a:br>
            <a:endParaRPr lang="en-US" dirty="0"/>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4" name="TextBox 3"/>
          <p:cNvSpPr txBox="1"/>
          <p:nvPr/>
        </p:nvSpPr>
        <p:spPr>
          <a:xfrm>
            <a:off x="6096000" y="4622998"/>
            <a:ext cx="5353313" cy="2308324"/>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26%</a:t>
            </a:r>
          </a:p>
          <a:p>
            <a:pPr algn="ctr"/>
            <a:r>
              <a:rPr lang="en-US" sz="3600" dirty="0">
                <a:solidFill>
                  <a:schemeClr val="bg1"/>
                </a:solidFill>
                <a:latin typeface="Arial Narrow" panose="020B0606020202030204" pitchFamily="34" charset="0"/>
              </a:rPr>
              <a:t>Accommodating the varied needs of members</a:t>
            </a:r>
          </a:p>
          <a:p>
            <a:endParaRPr lang="en-US" dirty="0"/>
          </a:p>
        </p:txBody>
      </p:sp>
      <p:sp>
        <p:nvSpPr>
          <p:cNvPr id="11" name="TextBox 10"/>
          <p:cNvSpPr txBox="1"/>
          <p:nvPr/>
        </p:nvSpPr>
        <p:spPr>
          <a:xfrm>
            <a:off x="876300" y="4622998"/>
            <a:ext cx="4506650"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43%</a:t>
            </a:r>
          </a:p>
          <a:p>
            <a:pPr algn="ctr"/>
            <a:r>
              <a:rPr lang="en-US" sz="3600" dirty="0">
                <a:solidFill>
                  <a:schemeClr val="bg1"/>
                </a:solidFill>
                <a:latin typeface="Arial Narrow" panose="020B0606020202030204" pitchFamily="34" charset="0"/>
              </a:rPr>
              <a:t>Attracting new members</a:t>
            </a:r>
          </a:p>
          <a:p>
            <a:endParaRPr lang="en-US" dirty="0"/>
          </a:p>
        </p:txBody>
      </p:sp>
      <p:pic>
        <p:nvPicPr>
          <p:cNvPr id="13" name="Picture 12"/>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76386" y="1571065"/>
            <a:ext cx="2590648" cy="259064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437368" y="1479865"/>
            <a:ext cx="26670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79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9" name="Picture 8"/>
          <p:cNvPicPr>
            <a:picLocks noChangeAspect="1"/>
          </p:cNvPicPr>
          <p:nvPr/>
        </p:nvPicPr>
        <p:blipFill>
          <a:blip r:embed="rId3"/>
          <a:stretch>
            <a:fillRect/>
          </a:stretch>
        </p:blipFill>
        <p:spPr>
          <a:xfrm>
            <a:off x="224393" y="203610"/>
            <a:ext cx="4568639" cy="1780186"/>
          </a:xfrm>
          <a:prstGeom prst="rect">
            <a:avLst/>
          </a:prstGeom>
        </p:spPr>
      </p:pic>
      <p:sp>
        <p:nvSpPr>
          <p:cNvPr id="10" name="TextBox 9"/>
          <p:cNvSpPr txBox="1"/>
          <p:nvPr/>
        </p:nvSpPr>
        <p:spPr>
          <a:xfrm>
            <a:off x="386320" y="1885343"/>
            <a:ext cx="4406712" cy="1938992"/>
          </a:xfrm>
          <a:prstGeom prst="rect">
            <a:avLst/>
          </a:prstGeom>
          <a:noFill/>
        </p:spPr>
        <p:txBody>
          <a:bodyPr wrap="square" rtlCol="0">
            <a:spAutoFit/>
          </a:bodyPr>
          <a:lstStyle/>
          <a:p>
            <a:r>
              <a:rPr lang="en-US" sz="2400" dirty="0">
                <a:solidFill>
                  <a:schemeClr val="bg1"/>
                </a:solidFill>
              </a:rPr>
              <a:t>The prospective, referred, relocating or returning members who go to </a:t>
            </a:r>
            <a:r>
              <a:rPr lang="en-US" sz="2400" b="1" dirty="0">
                <a:solidFill>
                  <a:schemeClr val="bg1"/>
                </a:solidFill>
              </a:rPr>
              <a:t>Rotary.org/join </a:t>
            </a:r>
            <a:r>
              <a:rPr lang="en-US" sz="2400" dirty="0">
                <a:solidFill>
                  <a:schemeClr val="bg1"/>
                </a:solidFill>
              </a:rPr>
              <a:t>to connect with clubs like yours</a:t>
            </a:r>
          </a:p>
        </p:txBody>
      </p:sp>
      <p:sp>
        <p:nvSpPr>
          <p:cNvPr id="12"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4400389" y="2708635"/>
            <a:ext cx="5585509" cy="1975764"/>
          </a:xfrm>
        </p:spPr>
        <p:txBody>
          <a:bodyPr>
            <a:noAutofit/>
          </a:bodyPr>
          <a:lstStyle/>
          <a:p>
            <a:pPr marL="0" indent="0">
              <a:lnSpc>
                <a:spcPts val="2900"/>
              </a:lnSpc>
              <a:buNone/>
            </a:pPr>
            <a:r>
              <a:rPr lang="en-US" altLang="en-US" sz="3600" b="1" dirty="0">
                <a:solidFill>
                  <a:srgbClr val="FFC000"/>
                </a:solidFill>
                <a:latin typeface="Arial Narrow" panose="020B0606020202030204" pitchFamily="34" charset="0"/>
                <a:cs typeface="Arial" panose="020B0604020202020204" pitchFamily="34" charset="0"/>
              </a:rPr>
              <a:t>+19,500 </a:t>
            </a:r>
            <a:r>
              <a:rPr lang="en-US" altLang="en-US" sz="3600" dirty="0">
                <a:latin typeface="Arial Narrow" panose="020B0606020202030204" pitchFamily="34" charset="0"/>
                <a:cs typeface="Arial" panose="020B0604020202020204" pitchFamily="34" charset="0"/>
              </a:rPr>
              <a:t>inquires per year</a:t>
            </a:r>
            <a:br>
              <a:rPr lang="en-US" altLang="en-US" sz="3600" dirty="0">
                <a:latin typeface="Arial Narrow" panose="020B0606020202030204" pitchFamily="34" charset="0"/>
                <a:cs typeface="Arial" panose="020B0604020202020204" pitchFamily="34" charset="0"/>
              </a:rPr>
            </a:br>
            <a:r>
              <a:rPr lang="en-US" altLang="en-US" sz="3600" dirty="0">
                <a:latin typeface="Arial Narrow" panose="020B0606020202030204" pitchFamily="34" charset="0"/>
                <a:cs typeface="Arial" panose="020B0604020202020204" pitchFamily="34" charset="0"/>
              </a:rPr>
              <a:t> </a:t>
            </a:r>
            <a:br>
              <a:rPr lang="en-US" altLang="en-US" sz="3600" dirty="0">
                <a:latin typeface="Arial Narrow" panose="020B0606020202030204" pitchFamily="34" charset="0"/>
                <a:cs typeface="Arial" panose="020B0604020202020204" pitchFamily="34" charset="0"/>
              </a:rPr>
            </a:br>
            <a:r>
              <a:rPr lang="en-US" sz="3600" b="1" dirty="0">
                <a:solidFill>
                  <a:srgbClr val="FFC000"/>
                </a:solidFill>
                <a:latin typeface="Arial Narrow" panose="020B0606020202030204" pitchFamily="34" charset="0"/>
                <a:cs typeface="Arial" panose="020B0604020202020204" pitchFamily="34" charset="0"/>
              </a:rPr>
              <a:t>37% </a:t>
            </a:r>
            <a:r>
              <a:rPr lang="en-US" sz="3600" dirty="0">
                <a:latin typeface="Arial Narrow" panose="020B0606020202030204" pitchFamily="34" charset="0"/>
                <a:cs typeface="Arial" panose="020B0604020202020204" pitchFamily="34" charset="0"/>
              </a:rPr>
              <a:t>women</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marL="0" indent="0">
              <a:lnSpc>
                <a:spcPts val="2900"/>
              </a:lnSpc>
              <a:buNone/>
            </a:pPr>
            <a:r>
              <a:rPr lang="en-US" sz="3600" b="1" dirty="0">
                <a:solidFill>
                  <a:srgbClr val="FFC000"/>
                </a:solidFill>
                <a:latin typeface="Arial Narrow" panose="020B0606020202030204" pitchFamily="34" charset="0"/>
                <a:cs typeface="Arial" panose="020B0604020202020204" pitchFamily="34" charset="0"/>
              </a:rPr>
              <a:t>59% </a:t>
            </a:r>
            <a:r>
              <a:rPr lang="en-US" sz="3600" dirty="0">
                <a:latin typeface="Arial Narrow" panose="020B0606020202030204" pitchFamily="34" charset="0"/>
                <a:cs typeface="Arial" panose="020B0604020202020204" pitchFamily="34" charset="0"/>
              </a:rPr>
              <a:t>under 40 years old</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marL="0" indent="0">
              <a:lnSpc>
                <a:spcPts val="2900"/>
              </a:lnSpc>
              <a:buNone/>
            </a:pPr>
            <a:r>
              <a:rPr lang="en-US" sz="3600" b="1" dirty="0">
                <a:solidFill>
                  <a:srgbClr val="FFC000"/>
                </a:solidFill>
                <a:latin typeface="Arial Narrow" panose="020B0606020202030204" pitchFamily="34" charset="0"/>
                <a:cs typeface="Arial" panose="020B0604020202020204" pitchFamily="34" charset="0"/>
              </a:rPr>
              <a:t>50% </a:t>
            </a:r>
            <a:r>
              <a:rPr lang="en-US" sz="3600" dirty="0">
                <a:latin typeface="Arial Narrow" panose="020B0606020202030204" pitchFamily="34" charset="0"/>
                <a:cs typeface="Arial" panose="020B0604020202020204" pitchFamily="34" charset="0"/>
              </a:rPr>
              <a:t>have a personal                 connection to Rotary</a:t>
            </a:r>
            <a:br>
              <a:rPr lang="en-US" sz="3600" dirty="0">
                <a:latin typeface="Arial Narrow" panose="020B0606020202030204" pitchFamily="34" charset="0"/>
                <a:cs typeface="Arial" panose="020B0604020202020204" pitchFamily="34" charset="0"/>
              </a:rPr>
            </a:br>
            <a:endParaRPr lang="en-US" sz="3600" dirty="0">
              <a:latin typeface="Arial Narrow" panose="020B0606020202030204" pitchFamily="34" charset="0"/>
              <a:cs typeface="Arial" panose="020B0604020202020204" pitchFamily="34" charset="0"/>
            </a:endParaRPr>
          </a:p>
          <a:p>
            <a:pPr>
              <a:lnSpc>
                <a:spcPts val="2900"/>
              </a:lnSpc>
            </a:pPr>
            <a:endParaRPr lang="en-US" sz="36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a:p>
            <a:pPr>
              <a:lnSpc>
                <a:spcPct val="150000"/>
              </a:lnSpc>
            </a:pPr>
            <a:endParaRPr lang="en-US" sz="4000" dirty="0">
              <a:latin typeface="Arial Narrow" panose="020B0606020202030204" pitchFamily="34" charset="0"/>
              <a:cs typeface="Arial" panose="020B0604020202020204" pitchFamily="34" charset="0"/>
            </a:endParaRPr>
          </a:p>
        </p:txBody>
      </p:sp>
      <p:sp>
        <p:nvSpPr>
          <p:cNvPr id="13" name="Oval 12">
            <a:extLst>
              <a:ext uri="{FF2B5EF4-FFF2-40B4-BE49-F238E27FC236}">
                <a16:creationId xmlns:a16="http://schemas.microsoft.com/office/drawing/2014/main" id="{FD439950-EA10-405E-8513-079C0176184C}"/>
              </a:ext>
            </a:extLst>
          </p:cNvPr>
          <p:cNvSpPr/>
          <p:nvPr/>
        </p:nvSpPr>
        <p:spPr>
          <a:xfrm>
            <a:off x="8929688" y="3262314"/>
            <a:ext cx="3029479" cy="3186652"/>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2C9319B2-295D-46B3-9669-88E271BFCD32}"/>
              </a:ext>
            </a:extLst>
          </p:cNvPr>
          <p:cNvSpPr txBox="1"/>
          <p:nvPr/>
        </p:nvSpPr>
        <p:spPr>
          <a:xfrm>
            <a:off x="8691404" y="3969632"/>
            <a:ext cx="3475783" cy="1815882"/>
          </a:xfrm>
          <a:prstGeom prst="rect">
            <a:avLst/>
          </a:prstGeom>
          <a:noFill/>
        </p:spPr>
        <p:txBody>
          <a:bodyPr wrap="square" rtlCol="0">
            <a:spAutoFit/>
          </a:bodyPr>
          <a:lstStyle/>
          <a:p>
            <a:pPr algn="ctr"/>
            <a:r>
              <a:rPr lang="en-US" sz="2800" b="1" dirty="0">
                <a:solidFill>
                  <a:srgbClr val="FFFFFF"/>
                </a:solidFill>
                <a:latin typeface="Arial Black" panose="020B0A04020102020204" pitchFamily="34" charset="0"/>
                <a:ea typeface="Arial Black" charset="0"/>
                <a:cs typeface="Arial Black" charset="0"/>
              </a:rPr>
              <a:t>71% are </a:t>
            </a:r>
          </a:p>
          <a:p>
            <a:pPr algn="ctr"/>
            <a:r>
              <a:rPr lang="en-US" sz="2800" b="1" dirty="0">
                <a:solidFill>
                  <a:srgbClr val="FFFFFF"/>
                </a:solidFill>
                <a:latin typeface="Arial Black" panose="020B0A04020102020204" pitchFamily="34" charset="0"/>
                <a:ea typeface="Arial Black" charset="0"/>
                <a:cs typeface="Arial Black" charset="0"/>
              </a:rPr>
              <a:t>never </a:t>
            </a:r>
          </a:p>
          <a:p>
            <a:pPr algn="ctr"/>
            <a:r>
              <a:rPr lang="en-US" sz="2800" b="1" dirty="0">
                <a:solidFill>
                  <a:srgbClr val="FFFFFF"/>
                </a:solidFill>
                <a:latin typeface="Arial Black" panose="020B0A04020102020204" pitchFamily="34" charset="0"/>
                <a:ea typeface="Arial Black" charset="0"/>
                <a:cs typeface="Arial Black" charset="0"/>
              </a:rPr>
              <a:t>contacted</a:t>
            </a:r>
          </a:p>
          <a:p>
            <a:pPr algn="ctr"/>
            <a:r>
              <a:rPr lang="en-US" sz="2800" b="1" dirty="0">
                <a:solidFill>
                  <a:srgbClr val="FFFFFF"/>
                </a:solidFill>
                <a:latin typeface="Arial Black" panose="020B0A04020102020204" pitchFamily="34" charset="0"/>
                <a:ea typeface="Arial Black" charset="0"/>
                <a:cs typeface="Arial Black" charset="0"/>
              </a:rPr>
              <a:t>by clubs</a:t>
            </a:r>
          </a:p>
        </p:txBody>
      </p:sp>
    </p:spTree>
    <p:extLst>
      <p:ext uri="{BB962C8B-B14F-4D97-AF65-F5344CB8AC3E}">
        <p14:creationId xmlns:p14="http://schemas.microsoft.com/office/powerpoint/2010/main" val="43597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12980" y="219460"/>
            <a:ext cx="4978400" cy="2828540"/>
          </a:xfrm>
        </p:spPr>
        <p:txBody>
          <a:bodyPr/>
          <a:lstStyle/>
          <a:p>
            <a:pPr lvl="0"/>
            <a:r>
              <a:rPr lang="en-US" dirty="0"/>
              <a:t>Take your club in a </a:t>
            </a:r>
          </a:p>
          <a:p>
            <a:pPr lvl="0"/>
            <a:r>
              <a:rPr lang="en-US" dirty="0">
                <a:solidFill>
                  <a:srgbClr val="F7A81B"/>
                </a:solidFill>
              </a:rPr>
              <a:t>New </a:t>
            </a:r>
            <a:r>
              <a:rPr lang="en-US" dirty="0"/>
              <a:t>direction</a:t>
            </a:r>
            <a:endParaRPr lang="en-US" dirty="0">
              <a:solidFill>
                <a:srgbClr val="F7A81B"/>
              </a:solidFill>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93930" y="3095240"/>
            <a:ext cx="4978400" cy="2748227"/>
          </a:xfrm>
        </p:spPr>
        <p:txBody>
          <a:bodyPr>
            <a:normAutofit/>
          </a:bodyPr>
          <a:lstStyle/>
          <a:p>
            <a:pPr fontAlgn="base"/>
            <a:r>
              <a:rPr lang="en-US" sz="2400" dirty="0"/>
              <a:t>Is your club flexible and ready for the future? </a:t>
            </a:r>
          </a:p>
          <a:p>
            <a:pPr fontAlgn="base"/>
            <a:r>
              <a:rPr lang="en-US" sz="2400" dirty="0"/>
              <a:t>New resources on satellite clubs, passport clubs, and Corporate Membership can help you create an experience that works for </a:t>
            </a:r>
            <a:br>
              <a:rPr lang="en-US" sz="2400" dirty="0"/>
            </a:br>
            <a:r>
              <a:rPr lang="en-US" sz="2400" b="1" dirty="0">
                <a:solidFill>
                  <a:srgbClr val="F7A81B"/>
                </a:solidFill>
              </a:rPr>
              <a:t>every member.</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
        <p:nvSpPr>
          <p:cNvPr id="7" name="Subtitle 52">
            <a:extLst>
              <a:ext uri="{FF2B5EF4-FFF2-40B4-BE49-F238E27FC236}">
                <a16:creationId xmlns:a16="http://schemas.microsoft.com/office/drawing/2014/main" id="{B358482D-91A1-4E7B-A8BC-6BCA29C29614}"/>
              </a:ext>
            </a:extLst>
          </p:cNvPr>
          <p:cNvSpPr txBox="1">
            <a:spLocks/>
          </p:cNvSpPr>
          <p:nvPr/>
        </p:nvSpPr>
        <p:spPr>
          <a:xfrm>
            <a:off x="7017218" y="6137775"/>
            <a:ext cx="5071636" cy="28617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 sz="2800" b="1" dirty="0">
                <a:solidFill>
                  <a:srgbClr val="00B0F0"/>
                </a:solidFill>
              </a:rPr>
              <a:t>ROTARY.ORG/FLEXIBILITY</a:t>
            </a:r>
            <a:br>
              <a:rPr lang="en" sz="3200" b="1" dirty="0">
                <a:solidFill>
                  <a:srgbClr val="00B0F0"/>
                </a:solidFill>
              </a:rPr>
            </a:br>
            <a:endParaRPr lang="en" sz="3200" dirty="0"/>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816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5654" y="-37741"/>
            <a:ext cx="12192000" cy="2419070"/>
          </a:xfrm>
        </p:spPr>
        <p:txBody>
          <a:bodyPr/>
          <a:lstStyle/>
          <a:p>
            <a:r>
              <a:rPr lang="en-US" dirty="0"/>
              <a:t>TAKE ACTION</a:t>
            </a: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4" name="TextBox 3"/>
          <p:cNvSpPr txBox="1"/>
          <p:nvPr/>
        </p:nvSpPr>
        <p:spPr>
          <a:xfrm>
            <a:off x="4484557" y="4507364"/>
            <a:ext cx="3222886"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ASK</a:t>
            </a:r>
          </a:p>
          <a:p>
            <a:endParaRPr lang="en-US" dirty="0"/>
          </a:p>
        </p:txBody>
      </p:sp>
      <p:sp>
        <p:nvSpPr>
          <p:cNvPr id="11" name="TextBox 10"/>
          <p:cNvSpPr txBox="1"/>
          <p:nvPr/>
        </p:nvSpPr>
        <p:spPr>
          <a:xfrm>
            <a:off x="657021" y="4507364"/>
            <a:ext cx="3222886"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LEARN</a:t>
            </a:r>
          </a:p>
          <a:p>
            <a:endParaRPr lang="en-US" dirty="0"/>
          </a:p>
        </p:txBody>
      </p:sp>
      <p:sp>
        <p:nvSpPr>
          <p:cNvPr id="12" name="TextBox 11"/>
          <p:cNvSpPr txBox="1"/>
          <p:nvPr/>
        </p:nvSpPr>
        <p:spPr>
          <a:xfrm>
            <a:off x="7949733" y="4507363"/>
            <a:ext cx="3809438" cy="1200329"/>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VISIT</a:t>
            </a:r>
          </a:p>
          <a:p>
            <a:endParaRPr lang="en-US" dirty="0"/>
          </a:p>
        </p:txBody>
      </p:sp>
      <p:pic>
        <p:nvPicPr>
          <p:cNvPr id="13" name="Picture 12"/>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61294" y="1322715"/>
            <a:ext cx="2586317" cy="258631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0402" y="1544236"/>
            <a:ext cx="2925386" cy="292538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711998" y="1495188"/>
            <a:ext cx="2543086" cy="2543086"/>
          </a:xfrm>
          <a:prstGeom prst="rect">
            <a:avLst/>
          </a:prstGeom>
          <a:ln>
            <a:noFill/>
          </a:ln>
          <a:effectLst>
            <a:outerShdw blurRad="292100" dist="139700" dir="2700000" algn="tl" rotWithShape="0">
              <a:srgbClr val="333333">
                <a:alpha val="65000"/>
              </a:srgbClr>
            </a:outerShdw>
          </a:effectLst>
        </p:spPr>
      </p:pic>
      <p:sp>
        <p:nvSpPr>
          <p:cNvPr id="16" name="Subtitle 52">
            <a:extLst>
              <a:ext uri="{FF2B5EF4-FFF2-40B4-BE49-F238E27FC236}">
                <a16:creationId xmlns:a16="http://schemas.microsoft.com/office/drawing/2014/main" id="{B358482D-91A1-4E7B-A8BC-6BCA29C29614}"/>
              </a:ext>
            </a:extLst>
          </p:cNvPr>
          <p:cNvSpPr txBox="1">
            <a:spLocks/>
          </p:cNvSpPr>
          <p:nvPr/>
        </p:nvSpPr>
        <p:spPr>
          <a:xfrm>
            <a:off x="6524386" y="6111625"/>
            <a:ext cx="6088632" cy="2861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 sz="2800" b="1" dirty="0">
                <a:solidFill>
                  <a:srgbClr val="F7A81B"/>
                </a:solidFill>
              </a:rPr>
              <a:t>ROTARY.ORG/MEMBERSHIP</a:t>
            </a:r>
            <a:br>
              <a:rPr lang="en" sz="3200" b="1" dirty="0">
                <a:solidFill>
                  <a:srgbClr val="00B0F0"/>
                </a:solidFill>
              </a:rPr>
            </a:br>
            <a:endParaRPr lang="en" sz="3200" dirty="0"/>
          </a:p>
        </p:txBody>
      </p:sp>
    </p:spTree>
    <p:extLst>
      <p:ext uri="{BB962C8B-B14F-4D97-AF65-F5344CB8AC3E}">
        <p14:creationId xmlns:p14="http://schemas.microsoft.com/office/powerpoint/2010/main" val="28869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B13DFBE3-1C36-FF4A-8127-4A8EA50C2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430" b="25430"/>
          <a:stretch>
            <a:fillRect/>
          </a:stretch>
        </p:blipFill>
        <p:spPr/>
      </p:pic>
      <p:sp>
        <p:nvSpPr>
          <p:cNvPr id="3" name="Content Placeholder 2">
            <a:extLst>
              <a:ext uri="{FF2B5EF4-FFF2-40B4-BE49-F238E27FC236}">
                <a16:creationId xmlns:a16="http://schemas.microsoft.com/office/drawing/2014/main" id="{5BFD254E-9322-C441-B833-4A1FA6546AA1}"/>
              </a:ext>
            </a:extLst>
          </p:cNvPr>
          <p:cNvSpPr>
            <a:spLocks noGrp="1"/>
          </p:cNvSpPr>
          <p:nvPr>
            <p:ph idx="1"/>
          </p:nvPr>
        </p:nvSpPr>
        <p:spPr/>
        <p:txBody>
          <a:bodyPr>
            <a:normAutofit fontScale="92500"/>
          </a:bodyPr>
          <a:lstStyle/>
          <a:p>
            <a:pPr marL="457200" indent="-457200">
              <a:buFont typeface="+mj-lt"/>
              <a:buAutoNum type="arabicPeriod"/>
            </a:pPr>
            <a:r>
              <a:rPr lang="en-US" sz="4000" dirty="0"/>
              <a:t>Evaluating your club</a:t>
            </a:r>
          </a:p>
          <a:p>
            <a:pPr marL="457200" indent="-457200">
              <a:buFont typeface="+mj-lt"/>
              <a:buAutoNum type="arabicPeriod"/>
            </a:pPr>
            <a:r>
              <a:rPr lang="en-US" sz="4000" dirty="0"/>
              <a:t>Creating a Vision for your Club</a:t>
            </a:r>
          </a:p>
          <a:p>
            <a:pPr marL="457200" indent="-457200">
              <a:buFont typeface="+mj-lt"/>
              <a:buAutoNum type="arabicPeriod"/>
            </a:pPr>
            <a:r>
              <a:rPr lang="en-US" sz="4000" dirty="0"/>
              <a:t>Attracting New Members</a:t>
            </a:r>
          </a:p>
          <a:p>
            <a:pPr marL="457200" indent="-457200">
              <a:buFont typeface="+mj-lt"/>
              <a:buAutoNum type="arabicPeriod"/>
            </a:pPr>
            <a:r>
              <a:rPr lang="en-US" sz="4000" dirty="0"/>
              <a:t>Engaging Your Clubs Members</a:t>
            </a:r>
          </a:p>
          <a:p>
            <a:pPr marL="457200" indent="-457200">
              <a:buFont typeface="+mj-lt"/>
              <a:buAutoNum type="arabicPeriod"/>
            </a:pPr>
            <a:r>
              <a:rPr lang="en-US" sz="4000" dirty="0"/>
              <a:t>Mentoring New Clubs</a:t>
            </a:r>
          </a:p>
          <a:p>
            <a:pPr marL="457200" indent="-457200">
              <a:buFont typeface="+mj-lt"/>
              <a:buAutoNum type="arabicPeriod"/>
            </a:pPr>
            <a:r>
              <a:rPr lang="en-US" sz="4000" dirty="0"/>
              <a:t>Supporting Your Club: Rotary Resources and Tools</a:t>
            </a:r>
          </a:p>
          <a:p>
            <a:endParaRPr lang="en-US" dirty="0"/>
          </a:p>
        </p:txBody>
      </p:sp>
      <p:sp>
        <p:nvSpPr>
          <p:cNvPr id="4" name="Text Placeholder 3">
            <a:extLst>
              <a:ext uri="{FF2B5EF4-FFF2-40B4-BE49-F238E27FC236}">
                <a16:creationId xmlns:a16="http://schemas.microsoft.com/office/drawing/2014/main" id="{807BEC02-DA52-D94B-8118-E10742E23AF4}"/>
              </a:ext>
            </a:extLst>
          </p:cNvPr>
          <p:cNvSpPr>
            <a:spLocks noGrp="1"/>
          </p:cNvSpPr>
          <p:nvPr>
            <p:ph type="body" sz="quarter" idx="14"/>
          </p:nvPr>
        </p:nvSpPr>
        <p:spPr>
          <a:xfrm>
            <a:off x="-1" y="0"/>
            <a:ext cx="12192000" cy="2419070"/>
          </a:xfrm>
        </p:spPr>
        <p:txBody>
          <a:bodyPr/>
          <a:lstStyle/>
          <a:p>
            <a:r>
              <a:rPr lang="en-US" dirty="0"/>
              <a:t>Strengthening Your Membership: Creating Your Membership Plan</a:t>
            </a:r>
          </a:p>
        </p:txBody>
      </p:sp>
      <p:sp>
        <p:nvSpPr>
          <p:cNvPr id="5" name="Slide Number Placeholder 4">
            <a:extLst>
              <a:ext uri="{FF2B5EF4-FFF2-40B4-BE49-F238E27FC236}">
                <a16:creationId xmlns:a16="http://schemas.microsoft.com/office/drawing/2014/main" id="{C62665E1-A358-B542-9032-9B4934D60063}"/>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275931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B13DFBE3-1C36-FF4A-8127-4A8EA50C2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430" b="25430"/>
          <a:stretch>
            <a:fillRect/>
          </a:stretch>
        </p:blipFill>
        <p:spPr/>
      </p:pic>
      <p:sp>
        <p:nvSpPr>
          <p:cNvPr id="3" name="Content Placeholder 2">
            <a:extLst>
              <a:ext uri="{FF2B5EF4-FFF2-40B4-BE49-F238E27FC236}">
                <a16:creationId xmlns:a16="http://schemas.microsoft.com/office/drawing/2014/main" id="{5BFD254E-9322-C441-B833-4A1FA6546AA1}"/>
              </a:ext>
            </a:extLst>
          </p:cNvPr>
          <p:cNvSpPr>
            <a:spLocks noGrp="1"/>
          </p:cNvSpPr>
          <p:nvPr>
            <p:ph idx="1"/>
          </p:nvPr>
        </p:nvSpPr>
        <p:spPr/>
        <p:txBody>
          <a:bodyPr>
            <a:normAutofit/>
          </a:bodyPr>
          <a:lstStyle/>
          <a:p>
            <a:pPr marL="457200" indent="-457200">
              <a:buFont typeface="+mj-lt"/>
              <a:buAutoNum type="arabicPeriod"/>
            </a:pPr>
            <a:r>
              <a:rPr lang="en-US" sz="4000" dirty="0"/>
              <a:t>Evaluating your club</a:t>
            </a:r>
          </a:p>
          <a:p>
            <a:pPr lvl="1"/>
            <a:r>
              <a:rPr lang="en-US" sz="3600" dirty="0"/>
              <a:t>Club officers complete Rotary Club Health Check</a:t>
            </a:r>
          </a:p>
          <a:p>
            <a:pPr lvl="1"/>
            <a:r>
              <a:rPr lang="en-US" sz="3600" dirty="0"/>
              <a:t>Get member feedback about the club</a:t>
            </a:r>
          </a:p>
          <a:p>
            <a:pPr lvl="1"/>
            <a:r>
              <a:rPr lang="en-US" sz="3600" dirty="0"/>
              <a:t>Questions to consider</a:t>
            </a:r>
          </a:p>
          <a:p>
            <a:endParaRPr lang="en-US" dirty="0"/>
          </a:p>
        </p:txBody>
      </p:sp>
      <p:sp>
        <p:nvSpPr>
          <p:cNvPr id="4" name="Text Placeholder 3">
            <a:extLst>
              <a:ext uri="{FF2B5EF4-FFF2-40B4-BE49-F238E27FC236}">
                <a16:creationId xmlns:a16="http://schemas.microsoft.com/office/drawing/2014/main" id="{807BEC02-DA52-D94B-8118-E10742E23AF4}"/>
              </a:ext>
            </a:extLst>
          </p:cNvPr>
          <p:cNvSpPr>
            <a:spLocks noGrp="1"/>
          </p:cNvSpPr>
          <p:nvPr>
            <p:ph type="body" sz="quarter" idx="14"/>
          </p:nvPr>
        </p:nvSpPr>
        <p:spPr>
          <a:xfrm>
            <a:off x="-1" y="0"/>
            <a:ext cx="12192000" cy="2419070"/>
          </a:xfrm>
        </p:spPr>
        <p:txBody>
          <a:bodyPr/>
          <a:lstStyle/>
          <a:p>
            <a:r>
              <a:rPr lang="en-US" dirty="0"/>
              <a:t>Strengthening Your Membership: Creating Your Membership Plan</a:t>
            </a:r>
          </a:p>
        </p:txBody>
      </p:sp>
      <p:sp>
        <p:nvSpPr>
          <p:cNvPr id="5" name="Slide Number Placeholder 4">
            <a:extLst>
              <a:ext uri="{FF2B5EF4-FFF2-40B4-BE49-F238E27FC236}">
                <a16:creationId xmlns:a16="http://schemas.microsoft.com/office/drawing/2014/main" id="{C62665E1-A358-B542-9032-9B4934D60063}"/>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Tree>
    <p:extLst>
      <p:ext uri="{BB962C8B-B14F-4D97-AF65-F5344CB8AC3E}">
        <p14:creationId xmlns:p14="http://schemas.microsoft.com/office/powerpoint/2010/main" val="58974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9B36719A-6CF3-3B4A-8F29-651B9E05F25D}"/>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400" kern="1200" dirty="0">
                <a:solidFill>
                  <a:srgbClr val="FFFFFF"/>
                </a:solidFill>
                <a:latin typeface="+mj-lt"/>
                <a:ea typeface="+mj-ea"/>
                <a:cs typeface="+mj-cs"/>
              </a:rPr>
              <a:t>Questions??????</a:t>
            </a:r>
            <a:br>
              <a:rPr lang="en-US" sz="1400" kern="1200" dirty="0">
                <a:solidFill>
                  <a:srgbClr val="FFFFFF"/>
                </a:solidFill>
                <a:latin typeface="+mj-lt"/>
                <a:ea typeface="+mj-ea"/>
                <a:cs typeface="+mj-cs"/>
              </a:rPr>
            </a:br>
            <a:br>
              <a:rPr lang="en-US" sz="1400" kern="1200" dirty="0">
                <a:solidFill>
                  <a:srgbClr val="FFFFFF"/>
                </a:solidFill>
                <a:latin typeface="+mj-lt"/>
                <a:ea typeface="+mj-ea"/>
                <a:cs typeface="+mj-cs"/>
              </a:rPr>
            </a:br>
            <a:r>
              <a:rPr lang="en-US" sz="1400" kern="1200" dirty="0">
                <a:solidFill>
                  <a:srgbClr val="FFFFFF"/>
                </a:solidFill>
                <a:latin typeface="+mj-lt"/>
                <a:ea typeface="+mj-ea"/>
                <a:cs typeface="+mj-cs"/>
              </a:rPr>
              <a:t>To consider</a:t>
            </a:r>
          </a:p>
        </p:txBody>
      </p:sp>
      <p:sp>
        <p:nvSpPr>
          <p:cNvPr id="5" name="Slide Number Placeholder 4">
            <a:extLst>
              <a:ext uri="{FF2B5EF4-FFF2-40B4-BE49-F238E27FC236}">
                <a16:creationId xmlns:a16="http://schemas.microsoft.com/office/drawing/2014/main" id="{7C8470A1-1D9D-BC47-A8AD-2B3490A099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7A94E25-127B-4C48-AF96-44BA7B823777}" type="slidenum">
              <a:rPr lang="en-US">
                <a:solidFill>
                  <a:schemeClr val="tx1">
                    <a:alpha val="80000"/>
                  </a:schemeClr>
                </a:solidFill>
              </a:rPr>
              <a:pPr>
                <a:spcAft>
                  <a:spcPts val="600"/>
                </a:spcAft>
              </a:pPr>
              <a:t>18</a:t>
            </a:fld>
            <a:endParaRPr lang="en-US">
              <a:solidFill>
                <a:schemeClr val="tx1">
                  <a:alpha val="80000"/>
                </a:schemeClr>
              </a:solidFill>
            </a:endParaRPr>
          </a:p>
        </p:txBody>
      </p:sp>
      <p:graphicFrame>
        <p:nvGraphicFramePr>
          <p:cNvPr id="12" name="Content Placeholder 9">
            <a:extLst>
              <a:ext uri="{FF2B5EF4-FFF2-40B4-BE49-F238E27FC236}">
                <a16:creationId xmlns:a16="http://schemas.microsoft.com/office/drawing/2014/main" id="{163DE18B-A641-4E2C-AFCD-14601C6C2EBB}"/>
              </a:ext>
            </a:extLst>
          </p:cNvPr>
          <p:cNvGraphicFramePr>
            <a:graphicFrameLocks noGrp="1"/>
          </p:cNvGraphicFramePr>
          <p:nvPr>
            <p:ph idx="1"/>
            <p:extLst>
              <p:ext uri="{D42A27DB-BD31-4B8C-83A1-F6EECF244321}">
                <p14:modId xmlns:p14="http://schemas.microsoft.com/office/powerpoint/2010/main" val="1028277505"/>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4752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B13DFBE3-1C36-FF4A-8127-4A8EA50C2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430" b="25430"/>
          <a:stretch>
            <a:fillRect/>
          </a:stretch>
        </p:blipFill>
        <p:spPr/>
      </p:pic>
      <p:sp>
        <p:nvSpPr>
          <p:cNvPr id="3" name="Content Placeholder 2">
            <a:extLst>
              <a:ext uri="{FF2B5EF4-FFF2-40B4-BE49-F238E27FC236}">
                <a16:creationId xmlns:a16="http://schemas.microsoft.com/office/drawing/2014/main" id="{5BFD254E-9322-C441-B833-4A1FA6546AA1}"/>
              </a:ext>
            </a:extLst>
          </p:cNvPr>
          <p:cNvSpPr>
            <a:spLocks noGrp="1"/>
          </p:cNvSpPr>
          <p:nvPr>
            <p:ph idx="1"/>
          </p:nvPr>
        </p:nvSpPr>
        <p:spPr/>
        <p:txBody>
          <a:bodyPr>
            <a:normAutofit/>
          </a:bodyPr>
          <a:lstStyle/>
          <a:p>
            <a:r>
              <a:rPr lang="en-US" dirty="0"/>
              <a:t>What is your club good at?</a:t>
            </a:r>
          </a:p>
          <a:p>
            <a:r>
              <a:rPr lang="en-US" dirty="0"/>
              <a:t>What are your clubs areas of weakness?</a:t>
            </a:r>
          </a:p>
          <a:p>
            <a:r>
              <a:rPr lang="en-US" dirty="0"/>
              <a:t>What would you like your club to be like or known for?</a:t>
            </a:r>
          </a:p>
          <a:p>
            <a:r>
              <a:rPr lang="en-US" dirty="0"/>
              <a:t>What changes can you make now?</a:t>
            </a:r>
          </a:p>
          <a:p>
            <a:r>
              <a:rPr lang="en-US" dirty="0"/>
              <a:t>What are the short and long term goals of the club?</a:t>
            </a:r>
          </a:p>
          <a:p>
            <a:r>
              <a:rPr lang="en-US" dirty="0"/>
              <a:t>Who will make sure that you stay on track?</a:t>
            </a:r>
          </a:p>
        </p:txBody>
      </p:sp>
      <p:sp>
        <p:nvSpPr>
          <p:cNvPr id="4" name="Text Placeholder 3">
            <a:extLst>
              <a:ext uri="{FF2B5EF4-FFF2-40B4-BE49-F238E27FC236}">
                <a16:creationId xmlns:a16="http://schemas.microsoft.com/office/drawing/2014/main" id="{807BEC02-DA52-D94B-8118-E10742E23AF4}"/>
              </a:ext>
            </a:extLst>
          </p:cNvPr>
          <p:cNvSpPr>
            <a:spLocks noGrp="1"/>
          </p:cNvSpPr>
          <p:nvPr>
            <p:ph type="body" sz="quarter" idx="14"/>
          </p:nvPr>
        </p:nvSpPr>
        <p:spPr>
          <a:xfrm>
            <a:off x="-1" y="0"/>
            <a:ext cx="12192000" cy="2419070"/>
          </a:xfrm>
        </p:spPr>
        <p:txBody>
          <a:bodyPr/>
          <a:lstStyle/>
          <a:p>
            <a:r>
              <a:rPr lang="en-US" dirty="0"/>
              <a:t>Creating a Vision for your Club</a:t>
            </a:r>
          </a:p>
        </p:txBody>
      </p:sp>
      <p:sp>
        <p:nvSpPr>
          <p:cNvPr id="5" name="Slide Number Placeholder 4">
            <a:extLst>
              <a:ext uri="{FF2B5EF4-FFF2-40B4-BE49-F238E27FC236}">
                <a16:creationId xmlns:a16="http://schemas.microsoft.com/office/drawing/2014/main" id="{C62665E1-A358-B542-9032-9B4934D60063}"/>
              </a:ext>
            </a:extLst>
          </p:cNvPr>
          <p:cNvSpPr>
            <a:spLocks noGrp="1"/>
          </p:cNvSpPr>
          <p:nvPr>
            <p:ph type="sldNum" sz="quarter" idx="12"/>
          </p:nvPr>
        </p:nvSpPr>
        <p:spPr/>
        <p:txBody>
          <a:bodyPr/>
          <a:lstStyle/>
          <a:p>
            <a:fld id="{97A94E25-127B-4C48-AF96-44BA7B823777}" type="slidenum">
              <a:rPr lang="en-US" smtClean="0"/>
              <a:pPr/>
              <a:t>19</a:t>
            </a:fld>
            <a:endParaRPr lang="en-US" dirty="0"/>
          </a:p>
        </p:txBody>
      </p:sp>
    </p:spTree>
    <p:extLst>
      <p:ext uri="{BB962C8B-B14F-4D97-AF65-F5344CB8AC3E}">
        <p14:creationId xmlns:p14="http://schemas.microsoft.com/office/powerpoint/2010/main" val="123230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MEMBERSHIP OVERVIEW</a:t>
            </a:r>
          </a:p>
        </p:txBody>
      </p:sp>
      <p:sp>
        <p:nvSpPr>
          <p:cNvPr id="11" name="Subtitle 10"/>
          <p:cNvSpPr>
            <a:spLocks noGrp="1"/>
          </p:cNvSpPr>
          <p:nvPr>
            <p:ph type="subTitle" idx="1"/>
          </p:nvPr>
        </p:nvSpPr>
        <p:spPr/>
        <p:txBody>
          <a:bodyPr/>
          <a:lstStyle/>
          <a:p>
            <a:r>
              <a:rPr lang="en-US" dirty="0"/>
              <a:t>District 6170 PETS 2020</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9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flock of seagulls flying in the air&#10;&#10;Description automatically generated">
            <a:extLst>
              <a:ext uri="{FF2B5EF4-FFF2-40B4-BE49-F238E27FC236}">
                <a16:creationId xmlns:a16="http://schemas.microsoft.com/office/drawing/2014/main" id="{FD319387-8555-4FFD-8054-D3B90A506628}"/>
              </a:ext>
            </a:extLst>
          </p:cNvPr>
          <p:cNvPicPr>
            <a:picLocks noChangeAspect="1"/>
          </p:cNvPicPr>
          <p:nvPr/>
        </p:nvPicPr>
        <p:blipFill rotWithShape="1">
          <a:blip r:embed="rId3"/>
          <a:srcRect t="15413"/>
          <a:stretch/>
        </p:blipFill>
        <p:spPr>
          <a:xfrm>
            <a:off x="20" y="10"/>
            <a:ext cx="12191980" cy="6857990"/>
          </a:xfrm>
          <a:prstGeom prst="rect">
            <a:avLst/>
          </a:prstGeom>
        </p:spPr>
      </p:pic>
      <p:sp>
        <p:nvSpPr>
          <p:cNvPr id="22"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3DA4D-A0F5-F04E-BED5-DCD77DA92F9A}"/>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US" sz="3400">
                <a:solidFill>
                  <a:schemeClr val="tx1"/>
                </a:solidFill>
              </a:rPr>
              <a:t>Attracting new members</a:t>
            </a:r>
          </a:p>
        </p:txBody>
      </p:sp>
      <p:sp>
        <p:nvSpPr>
          <p:cNvPr id="23" name="Content Placeholder 2">
            <a:extLst>
              <a:ext uri="{FF2B5EF4-FFF2-40B4-BE49-F238E27FC236}">
                <a16:creationId xmlns:a16="http://schemas.microsoft.com/office/drawing/2014/main" id="{3931FB49-9601-8440-A3E1-B65AAE7467F9}"/>
              </a:ext>
            </a:extLst>
          </p:cNvPr>
          <p:cNvSpPr>
            <a:spLocks noGrp="1"/>
          </p:cNvSpPr>
          <p:nvPr>
            <p:ph idx="1"/>
          </p:nvPr>
        </p:nvSpPr>
        <p:spPr>
          <a:xfrm>
            <a:off x="594110" y="2121763"/>
            <a:ext cx="3764826" cy="3773010"/>
          </a:xfrm>
        </p:spPr>
        <p:txBody>
          <a:bodyPr vert="horz" lIns="91440" tIns="45720" rIns="91440" bIns="45720" rtlCol="0">
            <a:normAutofit/>
          </a:bodyPr>
          <a:lstStyle/>
          <a:p>
            <a:r>
              <a:rPr lang="en-US" sz="1800">
                <a:solidFill>
                  <a:schemeClr val="tx1"/>
                </a:solidFill>
              </a:rPr>
              <a:t>Who are your prospects?</a:t>
            </a:r>
          </a:p>
          <a:p>
            <a:r>
              <a:rPr lang="en-US" sz="1800">
                <a:solidFill>
                  <a:schemeClr val="tx1"/>
                </a:solidFill>
              </a:rPr>
              <a:t>How do you approach a prospective member?</a:t>
            </a:r>
          </a:p>
          <a:p>
            <a:r>
              <a:rPr lang="en-US" sz="1800">
                <a:solidFill>
                  <a:schemeClr val="tx1"/>
                </a:solidFill>
              </a:rPr>
              <a:t>Communicate the benefits of joining Rotary</a:t>
            </a:r>
          </a:p>
          <a:p>
            <a:r>
              <a:rPr lang="en-US" sz="1800">
                <a:solidFill>
                  <a:schemeClr val="tx1"/>
                </a:solidFill>
              </a:rPr>
              <a:t>How can your club diversify its membership?</a:t>
            </a:r>
          </a:p>
        </p:txBody>
      </p:sp>
      <p:sp>
        <p:nvSpPr>
          <p:cNvPr id="4" name="Slide Number Placeholder 3">
            <a:extLst>
              <a:ext uri="{FF2B5EF4-FFF2-40B4-BE49-F238E27FC236}">
                <a16:creationId xmlns:a16="http://schemas.microsoft.com/office/drawing/2014/main" id="{C145CA44-05C8-2643-B0EF-BE7F8588CC3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94E25-127B-4C48-AF96-44BA7B823777}" type="slidenum">
              <a:rPr lang="en-US">
                <a:solidFill>
                  <a:srgbClr val="FFFFFF"/>
                </a:solidFill>
                <a:latin typeface="Calibri" panose="020F0502020204030204"/>
              </a:rPr>
              <a:pPr>
                <a:spcAft>
                  <a:spcPts val="600"/>
                </a:spcAft>
                <a:defRPr/>
              </a:pPr>
              <a:t>20</a:t>
            </a:fld>
            <a:endParaRPr lang="en-US">
              <a:solidFill>
                <a:srgbClr val="FFFFFF"/>
              </a:solidFill>
              <a:latin typeface="Calibri" panose="020F0502020204030204"/>
            </a:endParaRPr>
          </a:p>
        </p:txBody>
      </p:sp>
    </p:spTree>
    <p:extLst>
      <p:ext uri="{BB962C8B-B14F-4D97-AF65-F5344CB8AC3E}">
        <p14:creationId xmlns:p14="http://schemas.microsoft.com/office/powerpoint/2010/main" val="176557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B13DFBE3-1C36-FF4A-8127-4A8EA50C2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430" b="25430"/>
          <a:stretch>
            <a:fillRect/>
          </a:stretch>
        </p:blipFill>
        <p:spPr/>
      </p:pic>
      <p:sp>
        <p:nvSpPr>
          <p:cNvPr id="3" name="Content Placeholder 2">
            <a:extLst>
              <a:ext uri="{FF2B5EF4-FFF2-40B4-BE49-F238E27FC236}">
                <a16:creationId xmlns:a16="http://schemas.microsoft.com/office/drawing/2014/main" id="{5BFD254E-9322-C441-B833-4A1FA6546AA1}"/>
              </a:ext>
            </a:extLst>
          </p:cNvPr>
          <p:cNvSpPr>
            <a:spLocks noGrp="1"/>
          </p:cNvSpPr>
          <p:nvPr>
            <p:ph idx="1"/>
          </p:nvPr>
        </p:nvSpPr>
        <p:spPr/>
        <p:txBody>
          <a:bodyPr>
            <a:normAutofit/>
          </a:bodyPr>
          <a:lstStyle/>
          <a:p>
            <a:pPr marL="457200" indent="-457200">
              <a:buFont typeface="+mj-lt"/>
              <a:buAutoNum type="arabicPeriod"/>
            </a:pPr>
            <a:r>
              <a:rPr lang="en-US" sz="4000" dirty="0"/>
              <a:t>Engage current members</a:t>
            </a:r>
          </a:p>
          <a:p>
            <a:pPr marL="457200" indent="-457200">
              <a:buFont typeface="+mj-lt"/>
              <a:buAutoNum type="arabicPeriod"/>
            </a:pPr>
            <a:r>
              <a:rPr lang="en-US" sz="4000" dirty="0"/>
              <a:t>Orient new members</a:t>
            </a:r>
          </a:p>
          <a:p>
            <a:pPr marL="457200" indent="-457200">
              <a:buFont typeface="+mj-lt"/>
              <a:buAutoNum type="arabicPeriod"/>
            </a:pPr>
            <a:r>
              <a:rPr lang="en-US" sz="4000" dirty="0"/>
              <a:t>Involve new members</a:t>
            </a:r>
          </a:p>
          <a:p>
            <a:pPr marL="457200" indent="-457200">
              <a:buFont typeface="+mj-lt"/>
              <a:buAutoNum type="arabicPeriod"/>
            </a:pPr>
            <a:r>
              <a:rPr lang="en-US" sz="4000" dirty="0"/>
              <a:t>Form and appoint a membership committee</a:t>
            </a:r>
          </a:p>
          <a:p>
            <a:endParaRPr lang="en-US" dirty="0"/>
          </a:p>
        </p:txBody>
      </p:sp>
      <p:sp>
        <p:nvSpPr>
          <p:cNvPr id="4" name="Text Placeholder 3">
            <a:extLst>
              <a:ext uri="{FF2B5EF4-FFF2-40B4-BE49-F238E27FC236}">
                <a16:creationId xmlns:a16="http://schemas.microsoft.com/office/drawing/2014/main" id="{807BEC02-DA52-D94B-8118-E10742E23AF4}"/>
              </a:ext>
            </a:extLst>
          </p:cNvPr>
          <p:cNvSpPr>
            <a:spLocks noGrp="1"/>
          </p:cNvSpPr>
          <p:nvPr>
            <p:ph type="body" sz="quarter" idx="14"/>
          </p:nvPr>
        </p:nvSpPr>
        <p:spPr>
          <a:xfrm>
            <a:off x="-1" y="0"/>
            <a:ext cx="12192000" cy="2419070"/>
          </a:xfrm>
        </p:spPr>
        <p:txBody>
          <a:bodyPr/>
          <a:lstStyle/>
          <a:p>
            <a:r>
              <a:rPr lang="en-US" dirty="0"/>
              <a:t>Engaging Your Club Members</a:t>
            </a:r>
          </a:p>
        </p:txBody>
      </p:sp>
      <p:sp>
        <p:nvSpPr>
          <p:cNvPr id="5" name="Slide Number Placeholder 4">
            <a:extLst>
              <a:ext uri="{FF2B5EF4-FFF2-40B4-BE49-F238E27FC236}">
                <a16:creationId xmlns:a16="http://schemas.microsoft.com/office/drawing/2014/main" id="{C62665E1-A358-B542-9032-9B4934D60063}"/>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Tree>
    <p:extLst>
      <p:ext uri="{BB962C8B-B14F-4D97-AF65-F5344CB8AC3E}">
        <p14:creationId xmlns:p14="http://schemas.microsoft.com/office/powerpoint/2010/main" val="181601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75A7B81-A08A-E243-BA82-82F1F321BDCF}"/>
              </a:ext>
            </a:extLst>
          </p:cNvPr>
          <p:cNvSpPr>
            <a:spLocks noGrp="1"/>
          </p:cNvSpPr>
          <p:nvPr>
            <p:ph type="pic" sz="quarter" idx="13"/>
          </p:nvPr>
        </p:nvSpPr>
        <p:spPr/>
      </p:sp>
      <p:sp>
        <p:nvSpPr>
          <p:cNvPr id="3" name="Content Placeholder 2">
            <a:extLst>
              <a:ext uri="{FF2B5EF4-FFF2-40B4-BE49-F238E27FC236}">
                <a16:creationId xmlns:a16="http://schemas.microsoft.com/office/drawing/2014/main" id="{8C62B64B-971B-B64F-986B-008878F4973C}"/>
              </a:ext>
            </a:extLst>
          </p:cNvPr>
          <p:cNvSpPr>
            <a:spLocks noGrp="1"/>
          </p:cNvSpPr>
          <p:nvPr>
            <p:ph idx="1"/>
          </p:nvPr>
        </p:nvSpPr>
        <p:spPr/>
        <p:txBody>
          <a:bodyPr>
            <a:normAutofit/>
          </a:bodyPr>
          <a:lstStyle/>
          <a:p>
            <a:r>
              <a:rPr lang="en-US" sz="3600" dirty="0"/>
              <a:t>Set goals with the new club</a:t>
            </a:r>
          </a:p>
          <a:p>
            <a:r>
              <a:rPr lang="en-US" sz="3600" dirty="0"/>
              <a:t>Provide structure</a:t>
            </a:r>
          </a:p>
          <a:p>
            <a:r>
              <a:rPr lang="en-US" sz="3600" dirty="0"/>
              <a:t>Establish regular communication</a:t>
            </a:r>
          </a:p>
        </p:txBody>
      </p:sp>
      <p:sp>
        <p:nvSpPr>
          <p:cNvPr id="4" name="Text Placeholder 3">
            <a:extLst>
              <a:ext uri="{FF2B5EF4-FFF2-40B4-BE49-F238E27FC236}">
                <a16:creationId xmlns:a16="http://schemas.microsoft.com/office/drawing/2014/main" id="{1EBA973C-BE4A-A742-B005-05BC4B57C7EB}"/>
              </a:ext>
            </a:extLst>
          </p:cNvPr>
          <p:cNvSpPr>
            <a:spLocks noGrp="1"/>
          </p:cNvSpPr>
          <p:nvPr>
            <p:ph type="body" sz="quarter" idx="14"/>
          </p:nvPr>
        </p:nvSpPr>
        <p:spPr/>
        <p:txBody>
          <a:bodyPr/>
          <a:lstStyle/>
          <a:p>
            <a:r>
              <a:rPr lang="en-US" dirty="0"/>
              <a:t>Mentoring New Clubs</a:t>
            </a:r>
          </a:p>
        </p:txBody>
      </p:sp>
      <p:sp>
        <p:nvSpPr>
          <p:cNvPr id="5" name="Slide Number Placeholder 4">
            <a:extLst>
              <a:ext uri="{FF2B5EF4-FFF2-40B4-BE49-F238E27FC236}">
                <a16:creationId xmlns:a16="http://schemas.microsoft.com/office/drawing/2014/main" id="{C326D067-2592-384D-86E7-B9A6E6A339DF}"/>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extLst>
      <p:ext uri="{BB962C8B-B14F-4D97-AF65-F5344CB8AC3E}">
        <p14:creationId xmlns:p14="http://schemas.microsoft.com/office/powerpoint/2010/main" val="140026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Description automatically generated">
            <a:extLst>
              <a:ext uri="{FF2B5EF4-FFF2-40B4-BE49-F238E27FC236}">
                <a16:creationId xmlns:a16="http://schemas.microsoft.com/office/drawing/2014/main" id="{B13DFBE3-1C36-FF4A-8127-4A8EA50C26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430" b="25430"/>
          <a:stretch>
            <a:fillRect/>
          </a:stretch>
        </p:blipFill>
        <p:spPr/>
      </p:pic>
      <p:sp>
        <p:nvSpPr>
          <p:cNvPr id="3" name="Content Placeholder 2">
            <a:extLst>
              <a:ext uri="{FF2B5EF4-FFF2-40B4-BE49-F238E27FC236}">
                <a16:creationId xmlns:a16="http://schemas.microsoft.com/office/drawing/2014/main" id="{5BFD254E-9322-C441-B833-4A1FA6546AA1}"/>
              </a:ext>
            </a:extLst>
          </p:cNvPr>
          <p:cNvSpPr>
            <a:spLocks noGrp="1"/>
          </p:cNvSpPr>
          <p:nvPr>
            <p:ph idx="1"/>
          </p:nvPr>
        </p:nvSpPr>
        <p:spPr/>
        <p:txBody>
          <a:bodyPr>
            <a:normAutofit/>
          </a:bodyPr>
          <a:lstStyle/>
          <a:p>
            <a:r>
              <a:rPr lang="en-US" dirty="0"/>
              <a:t>Regional Leaders</a:t>
            </a:r>
          </a:p>
          <a:p>
            <a:pPr lvl="1"/>
            <a:r>
              <a:rPr lang="en-US" dirty="0"/>
              <a:t>Rotary Coordinator</a:t>
            </a:r>
          </a:p>
          <a:p>
            <a:pPr lvl="1"/>
            <a:r>
              <a:rPr lang="en-US" dirty="0"/>
              <a:t>Rotary Public Image Coordinator</a:t>
            </a:r>
          </a:p>
          <a:p>
            <a:pPr lvl="1"/>
            <a:r>
              <a:rPr lang="en-US" dirty="0"/>
              <a:t>Regional Rotary Foundation Coordinator</a:t>
            </a:r>
          </a:p>
          <a:p>
            <a:r>
              <a:rPr lang="en-US" dirty="0"/>
              <a:t>District Membership Committee</a:t>
            </a:r>
          </a:p>
          <a:p>
            <a:r>
              <a:rPr lang="en-US" dirty="0"/>
              <a:t>Assistant Governor</a:t>
            </a:r>
          </a:p>
          <a:p>
            <a:r>
              <a:rPr lang="en-US" dirty="0"/>
              <a:t>Club and District Support Representatives</a:t>
            </a:r>
          </a:p>
          <a:p>
            <a:r>
              <a:rPr lang="en-US" dirty="0"/>
              <a:t>My Rotary </a:t>
            </a:r>
          </a:p>
        </p:txBody>
      </p:sp>
      <p:sp>
        <p:nvSpPr>
          <p:cNvPr id="4" name="Text Placeholder 3">
            <a:extLst>
              <a:ext uri="{FF2B5EF4-FFF2-40B4-BE49-F238E27FC236}">
                <a16:creationId xmlns:a16="http://schemas.microsoft.com/office/drawing/2014/main" id="{807BEC02-DA52-D94B-8118-E10742E23AF4}"/>
              </a:ext>
            </a:extLst>
          </p:cNvPr>
          <p:cNvSpPr>
            <a:spLocks noGrp="1"/>
          </p:cNvSpPr>
          <p:nvPr>
            <p:ph type="body" sz="quarter" idx="14"/>
          </p:nvPr>
        </p:nvSpPr>
        <p:spPr>
          <a:xfrm>
            <a:off x="-1" y="0"/>
            <a:ext cx="12192000" cy="2419070"/>
          </a:xfrm>
        </p:spPr>
        <p:txBody>
          <a:bodyPr/>
          <a:lstStyle/>
          <a:p>
            <a:r>
              <a:rPr lang="en-US" dirty="0"/>
              <a:t>Supporting Your Club: </a:t>
            </a:r>
          </a:p>
          <a:p>
            <a:r>
              <a:rPr lang="en-US" dirty="0"/>
              <a:t>Rotary Resources and Tools</a:t>
            </a:r>
          </a:p>
        </p:txBody>
      </p:sp>
      <p:sp>
        <p:nvSpPr>
          <p:cNvPr id="5" name="Slide Number Placeholder 4">
            <a:extLst>
              <a:ext uri="{FF2B5EF4-FFF2-40B4-BE49-F238E27FC236}">
                <a16:creationId xmlns:a16="http://schemas.microsoft.com/office/drawing/2014/main" id="{C62665E1-A358-B542-9032-9B4934D60063}"/>
              </a:ext>
            </a:extLst>
          </p:cNvPr>
          <p:cNvSpPr>
            <a:spLocks noGrp="1"/>
          </p:cNvSpPr>
          <p:nvPr>
            <p:ph type="sldNum" sz="quarter" idx="12"/>
          </p:nvPr>
        </p:nvSpPr>
        <p:spPr/>
        <p:txBody>
          <a:bodyPr/>
          <a:lstStyle/>
          <a:p>
            <a:fld id="{97A94E25-127B-4C48-AF96-44BA7B823777}" type="slidenum">
              <a:rPr lang="en-US" smtClean="0"/>
              <a:pPr/>
              <a:t>23</a:t>
            </a:fld>
            <a:endParaRPr lang="en-US" dirty="0"/>
          </a:p>
        </p:txBody>
      </p:sp>
    </p:spTree>
    <p:extLst>
      <p:ext uri="{BB962C8B-B14F-4D97-AF65-F5344CB8AC3E}">
        <p14:creationId xmlns:p14="http://schemas.microsoft.com/office/powerpoint/2010/main" val="428939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17" name="Text Placeholder 16"/>
          <p:cNvSpPr>
            <a:spLocks noGrp="1"/>
          </p:cNvSpPr>
          <p:nvPr>
            <p:ph type="body" sz="quarter" idx="17"/>
          </p:nvPr>
        </p:nvSpPr>
        <p:spPr>
          <a:xfrm>
            <a:off x="-14511" y="-1811"/>
            <a:ext cx="12192000" cy="6858001"/>
          </a:xfrm>
        </p:spPr>
        <p:txBody>
          <a:bodyPr/>
          <a:lstStyle/>
          <a:p>
            <a:endParaRPr lang="en-US" dirty="0"/>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24</a:t>
            </a:fld>
            <a:endParaRPr lang="en-US"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 </a:t>
            </a:r>
          </a:p>
        </p:txBody>
      </p:sp>
    </p:spTree>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0"/>
            <a:ext cx="12192000" cy="7787390"/>
          </a:xfrm>
        </p:spPr>
        <p:txBody>
          <a:bodyPr/>
          <a:lstStyle/>
          <a:p>
            <a:br>
              <a:rPr lang="en-US" dirty="0"/>
            </a:br>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212895" y="1356248"/>
            <a:ext cx="6217645" cy="1975764"/>
          </a:xfrm>
        </p:spPr>
        <p:txBody>
          <a:bodyPr>
            <a:noAutofit/>
          </a:bodyPr>
          <a:lstStyle/>
          <a:p>
            <a:pPr>
              <a:lnSpc>
                <a:spcPct val="150000"/>
              </a:lnSpc>
            </a:pPr>
            <a:r>
              <a:rPr lang="en-US" altLang="en-US" sz="4000" b="1" dirty="0">
                <a:solidFill>
                  <a:srgbClr val="FFC000"/>
                </a:solidFill>
                <a:latin typeface="Arial Narrow" panose="020B0606020202030204" pitchFamily="34" charset="0"/>
                <a:cs typeface="Arial" panose="020B0604020202020204" pitchFamily="34" charset="0"/>
              </a:rPr>
              <a:t>1,208,611</a:t>
            </a:r>
            <a:r>
              <a:rPr lang="en-US" altLang="en-US" sz="4000" dirty="0">
                <a:latin typeface="Arial Narrow" panose="020B0606020202030204" pitchFamily="34" charset="0"/>
                <a:cs typeface="Arial" panose="020B0604020202020204" pitchFamily="34" charset="0"/>
              </a:rPr>
              <a:t> Rotarians </a:t>
            </a:r>
          </a:p>
          <a:p>
            <a:pPr>
              <a:lnSpc>
                <a:spcPct val="150000"/>
              </a:lnSpc>
            </a:pPr>
            <a:br>
              <a:rPr lang="en-US" sz="4000" b="1" dirty="0">
                <a:solidFill>
                  <a:srgbClr val="FFC000"/>
                </a:solidFill>
                <a:latin typeface="Arial Narrow" panose="020B0606020202030204" pitchFamily="34" charset="0"/>
                <a:cs typeface="Arial" panose="020B0604020202020204" pitchFamily="34" charset="0"/>
              </a:rPr>
            </a:br>
            <a:r>
              <a:rPr lang="en-US" sz="4000" b="1" dirty="0">
                <a:solidFill>
                  <a:srgbClr val="FFC000"/>
                </a:solidFill>
                <a:latin typeface="Arial Narrow" panose="020B0606020202030204" pitchFamily="34" charset="0"/>
                <a:cs typeface="Arial" panose="020B0604020202020204" pitchFamily="34" charset="0"/>
              </a:rPr>
              <a:t>23% </a:t>
            </a:r>
            <a:r>
              <a:rPr lang="en-US" sz="4000" dirty="0">
                <a:latin typeface="Arial Narrow" panose="020B0606020202030204" pitchFamily="34" charset="0"/>
                <a:cs typeface="Arial" panose="020B0604020202020204" pitchFamily="34" charset="0"/>
              </a:rPr>
              <a:t>women</a:t>
            </a:r>
          </a:p>
          <a:p>
            <a:pPr>
              <a:lnSpc>
                <a:spcPct val="150000"/>
              </a:lnSpc>
            </a:pPr>
            <a:r>
              <a:rPr lang="en-US" sz="4000" b="1" dirty="0">
                <a:solidFill>
                  <a:srgbClr val="FFC000"/>
                </a:solidFill>
                <a:latin typeface="Arial Narrow" panose="020B0606020202030204" pitchFamily="34" charset="0"/>
                <a:cs typeface="Arial" panose="020B0604020202020204" pitchFamily="34" charset="0"/>
              </a:rPr>
              <a:t>6% </a:t>
            </a:r>
            <a:r>
              <a:rPr lang="en-US" sz="4000" dirty="0">
                <a:latin typeface="Arial Narrow" panose="020B0606020202030204" pitchFamily="34" charset="0"/>
                <a:cs typeface="Arial" panose="020B0604020202020204" pitchFamily="34" charset="0"/>
              </a:rPr>
              <a:t>under 40 years old</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723009" y="814967"/>
            <a:ext cx="4155747" cy="1471092"/>
          </a:xfrm>
        </p:spPr>
        <p:txBody>
          <a:bodyPr/>
          <a:lstStyle/>
          <a:p>
            <a:pPr lvl="0"/>
            <a:r>
              <a:rPr lang="en-US" dirty="0"/>
              <a:t>35,945 CLUBS </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2" name="TextBox 1"/>
          <p:cNvSpPr txBox="1"/>
          <p:nvPr/>
        </p:nvSpPr>
        <p:spPr>
          <a:xfrm>
            <a:off x="723009" y="2447107"/>
            <a:ext cx="3366627" cy="3662541"/>
          </a:xfrm>
          <a:prstGeom prst="rect">
            <a:avLst/>
          </a:prstGeom>
          <a:noFill/>
        </p:spPr>
        <p:txBody>
          <a:bodyPr wrap="none" rtlCol="0">
            <a:spAutoFit/>
          </a:bodyPr>
          <a:lstStyle/>
          <a:p>
            <a:r>
              <a:rPr lang="en-US" sz="4000" dirty="0">
                <a:solidFill>
                  <a:schemeClr val="bg1"/>
                </a:solidFill>
                <a:latin typeface="Arial Narrow" panose="020B0606020202030204" pitchFamily="34" charset="0"/>
              </a:rPr>
              <a:t>+55 since 1 July</a:t>
            </a: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r>
              <a:rPr lang="en-US" sz="3200" dirty="0">
                <a:solidFill>
                  <a:schemeClr val="bg1"/>
                </a:solidFill>
                <a:latin typeface="Arial Narrow" panose="020B0606020202030204" pitchFamily="34" charset="0"/>
              </a:rPr>
              <a:t>As of 1 January 2020</a:t>
            </a:r>
          </a:p>
        </p:txBody>
      </p:sp>
      <p:sp>
        <p:nvSpPr>
          <p:cNvPr id="10" name="TextBox 9"/>
          <p:cNvSpPr txBox="1"/>
          <p:nvPr/>
        </p:nvSpPr>
        <p:spPr>
          <a:xfrm>
            <a:off x="6216159" y="2518463"/>
            <a:ext cx="3265638" cy="584775"/>
          </a:xfrm>
          <a:prstGeom prst="rect">
            <a:avLst/>
          </a:prstGeom>
          <a:noFill/>
        </p:spPr>
        <p:txBody>
          <a:bodyPr wrap="none" rtlCol="0">
            <a:spAutoFit/>
          </a:bodyPr>
          <a:lstStyle/>
          <a:p>
            <a:r>
              <a:rPr lang="en-US" sz="3200" dirty="0">
                <a:solidFill>
                  <a:schemeClr val="bg1"/>
                </a:solidFill>
                <a:latin typeface="Arial Narrow" panose="020B0606020202030204" pitchFamily="34" charset="0"/>
              </a:rPr>
              <a:t>+19,145 since 1 July</a:t>
            </a:r>
          </a:p>
        </p:txBody>
      </p:sp>
    </p:spTree>
    <p:extLst>
      <p:ext uri="{BB962C8B-B14F-4D97-AF65-F5344CB8AC3E}">
        <p14:creationId xmlns:p14="http://schemas.microsoft.com/office/powerpoint/2010/main" val="75227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20769" y="0"/>
            <a:ext cx="12171231" cy="685800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212895" y="2230892"/>
            <a:ext cx="6217645" cy="1975764"/>
          </a:xfrm>
        </p:spPr>
        <p:txBody>
          <a:bodyPr>
            <a:noAutofit/>
          </a:bodyPr>
          <a:lstStyle/>
          <a:p>
            <a:pPr>
              <a:lnSpc>
                <a:spcPct val="150000"/>
              </a:lnSpc>
            </a:pPr>
            <a:r>
              <a:rPr lang="en-US" altLang="en-US" sz="4000" b="1" dirty="0">
                <a:solidFill>
                  <a:srgbClr val="FFC000"/>
                </a:solidFill>
                <a:latin typeface="Arial Narrow" panose="020B0606020202030204" pitchFamily="34" charset="0"/>
                <a:cs typeface="Arial" panose="020B0604020202020204" pitchFamily="34" charset="0"/>
              </a:rPr>
              <a:t>189,525</a:t>
            </a:r>
            <a:r>
              <a:rPr lang="en-US" altLang="en-US" sz="4000" dirty="0">
                <a:latin typeface="Arial Narrow" panose="020B0606020202030204" pitchFamily="34" charset="0"/>
                <a:cs typeface="Arial" panose="020B0604020202020204" pitchFamily="34" charset="0"/>
              </a:rPr>
              <a:t> </a:t>
            </a:r>
            <a:r>
              <a:rPr lang="en-US" altLang="en-US" sz="4000" dirty="0" err="1">
                <a:latin typeface="Arial Narrow" panose="020B0606020202030204" pitchFamily="34" charset="0"/>
                <a:cs typeface="Arial" panose="020B0604020202020204" pitchFamily="34" charset="0"/>
              </a:rPr>
              <a:t>Rotaractors</a:t>
            </a:r>
            <a:r>
              <a:rPr lang="en-US" altLang="en-US" sz="4000" dirty="0">
                <a:latin typeface="Arial Narrow" panose="020B0606020202030204" pitchFamily="34" charset="0"/>
                <a:cs typeface="Arial" panose="020B0604020202020204" pitchFamily="34" charset="0"/>
              </a:rPr>
              <a:t> </a:t>
            </a:r>
          </a:p>
          <a:p>
            <a:pPr>
              <a:lnSpc>
                <a:spcPct val="150000"/>
              </a:lnSpc>
            </a:pPr>
            <a:br>
              <a:rPr lang="en-US" sz="4000" b="1" dirty="0">
                <a:solidFill>
                  <a:srgbClr val="FFC000"/>
                </a:solidFill>
                <a:latin typeface="Arial Narrow" panose="020B0606020202030204" pitchFamily="34" charset="0"/>
                <a:cs typeface="Arial" panose="020B0604020202020204" pitchFamily="34" charset="0"/>
              </a:rPr>
            </a:br>
            <a:r>
              <a:rPr lang="en-US" sz="4000" b="1" dirty="0">
                <a:solidFill>
                  <a:srgbClr val="FFC000"/>
                </a:solidFill>
                <a:latin typeface="Arial Narrow" panose="020B0606020202030204" pitchFamily="34" charset="0"/>
                <a:cs typeface="Arial" panose="020B0604020202020204" pitchFamily="34" charset="0"/>
              </a:rPr>
              <a:t>50% </a:t>
            </a:r>
            <a:r>
              <a:rPr lang="en-US" sz="4000" dirty="0">
                <a:latin typeface="Arial Narrow" panose="020B0606020202030204" pitchFamily="34" charset="0"/>
                <a:cs typeface="Arial" panose="020B0604020202020204" pitchFamily="34" charset="0"/>
              </a:rPr>
              <a:t>women</a:t>
            </a:r>
          </a:p>
          <a:p>
            <a:pPr>
              <a:lnSpc>
                <a:spcPct val="150000"/>
              </a:lnSpc>
            </a:pPr>
            <a:r>
              <a:rPr lang="en-US" sz="4000" b="1" dirty="0">
                <a:solidFill>
                  <a:srgbClr val="FFC000"/>
                </a:solidFill>
                <a:latin typeface="Arial Narrow" panose="020B0606020202030204" pitchFamily="34" charset="0"/>
                <a:cs typeface="Arial" panose="020B0604020202020204" pitchFamily="34" charset="0"/>
              </a:rPr>
              <a:t>ROTARY.ORG/ROTARACT</a:t>
            </a:r>
            <a:endParaRPr lang="en-US" sz="4000" dirty="0">
              <a:latin typeface="Arial Narrow" panose="020B0606020202030204" pitchFamily="34" charset="0"/>
              <a:cs typeface="Arial" panose="020B0604020202020204" pitchFamily="34" charset="0"/>
            </a:endParaRP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723009" y="1749247"/>
            <a:ext cx="4155747" cy="1471092"/>
          </a:xfrm>
        </p:spPr>
        <p:txBody>
          <a:bodyPr/>
          <a:lstStyle/>
          <a:p>
            <a:pPr lvl="0"/>
            <a:r>
              <a:rPr lang="en-US" dirty="0"/>
              <a:t>10,260 CLUBS </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
        <p:nvSpPr>
          <p:cNvPr id="2" name="TextBox 1"/>
          <p:cNvSpPr txBox="1"/>
          <p:nvPr/>
        </p:nvSpPr>
        <p:spPr>
          <a:xfrm>
            <a:off x="723009" y="3301870"/>
            <a:ext cx="3928504" cy="3046988"/>
          </a:xfrm>
          <a:prstGeom prst="rect">
            <a:avLst/>
          </a:prstGeom>
          <a:noFill/>
        </p:spPr>
        <p:txBody>
          <a:bodyPr wrap="square" rtlCol="0">
            <a:spAutoFit/>
          </a:bodyPr>
          <a:lstStyle/>
          <a:p>
            <a:r>
              <a:rPr lang="en-US" sz="4000" dirty="0">
                <a:solidFill>
                  <a:schemeClr val="bg1"/>
                </a:solidFill>
                <a:latin typeface="Arial Narrow" panose="020B0606020202030204" pitchFamily="34" charset="0"/>
              </a:rPr>
              <a:t>+8 since 1 July</a:t>
            </a: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endParaRPr lang="en-US" sz="4000" dirty="0">
              <a:solidFill>
                <a:schemeClr val="bg1"/>
              </a:solidFill>
              <a:latin typeface="Arial Narrow" panose="020B0606020202030204" pitchFamily="34" charset="0"/>
            </a:endParaRPr>
          </a:p>
          <a:p>
            <a:r>
              <a:rPr lang="en-US" sz="3200" dirty="0">
                <a:solidFill>
                  <a:schemeClr val="bg1"/>
                </a:solidFill>
                <a:latin typeface="Arial Narrow" panose="020B0606020202030204" pitchFamily="34" charset="0"/>
              </a:rPr>
              <a:t>As of 1 January 2020</a:t>
            </a:r>
          </a:p>
        </p:txBody>
      </p:sp>
      <p:sp>
        <p:nvSpPr>
          <p:cNvPr id="10" name="TextBox 9"/>
          <p:cNvSpPr txBox="1"/>
          <p:nvPr/>
        </p:nvSpPr>
        <p:spPr>
          <a:xfrm>
            <a:off x="6116769" y="3075057"/>
            <a:ext cx="3265638" cy="584775"/>
          </a:xfrm>
          <a:prstGeom prst="rect">
            <a:avLst/>
          </a:prstGeom>
          <a:noFill/>
        </p:spPr>
        <p:txBody>
          <a:bodyPr wrap="none" rtlCol="0">
            <a:spAutoFit/>
          </a:bodyPr>
          <a:lstStyle/>
          <a:p>
            <a:r>
              <a:rPr lang="en-US" sz="3200" dirty="0">
                <a:solidFill>
                  <a:schemeClr val="bg1"/>
                </a:solidFill>
                <a:latin typeface="Arial Narrow" panose="020B0606020202030204" pitchFamily="34" charset="0"/>
              </a:rPr>
              <a:t>+16,710 since 1 July</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64076" y="209959"/>
            <a:ext cx="2797724" cy="1210016"/>
          </a:xfrm>
          <a:prstGeom prst="rect">
            <a:avLst/>
          </a:prstGeom>
        </p:spPr>
      </p:pic>
    </p:spTree>
    <p:extLst>
      <p:ext uri="{BB962C8B-B14F-4D97-AF65-F5344CB8AC3E}">
        <p14:creationId xmlns:p14="http://schemas.microsoft.com/office/powerpoint/2010/main" val="25058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5</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5265204"/>
              </p:ext>
            </p:extLst>
          </p:nvPr>
        </p:nvGraphicFramePr>
        <p:xfrm>
          <a:off x="342900" y="1858922"/>
          <a:ext cx="11506200" cy="4438510"/>
        </p:xfrm>
        <a:graphic>
          <a:graphicData uri="http://schemas.openxmlformats.org/drawingml/2006/table">
            <a:tbl>
              <a:tblPr firstRow="1" bandRow="1">
                <a:tableStyleId>{C083E6E3-FA7D-4D7B-A595-EF9225AFEA82}</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en-US" sz="2800" dirty="0">
                          <a:solidFill>
                            <a:schemeClr val="bg1"/>
                          </a:solidFill>
                        </a:rPr>
                        <a:t>TREND</a:t>
                      </a:r>
                      <a:r>
                        <a:rPr lang="en-US" sz="2800" baseline="0" dirty="0">
                          <a:solidFill>
                            <a:schemeClr val="bg1"/>
                          </a:solidFill>
                        </a:rPr>
                        <a:t>, AS OF </a:t>
                      </a:r>
                      <a:br>
                        <a:rPr lang="en-US" sz="2800" baseline="0" dirty="0">
                          <a:solidFill>
                            <a:schemeClr val="bg1"/>
                          </a:solidFill>
                        </a:rPr>
                      </a:br>
                      <a:r>
                        <a:rPr lang="en-US" sz="2800" baseline="0" dirty="0">
                          <a:solidFill>
                            <a:schemeClr val="bg1"/>
                          </a:solidFill>
                        </a:rPr>
                        <a:t>(INSERT DATE)</a:t>
                      </a:r>
                      <a:endParaRPr lang="en-US" sz="2800" dirty="0">
                        <a:solidFill>
                          <a:schemeClr val="bg1"/>
                        </a:solidFill>
                      </a:endParaRPr>
                    </a:p>
                  </a:txBody>
                  <a:tcPr/>
                </a:tc>
                <a:tc>
                  <a:txBody>
                    <a:bodyPr/>
                    <a:lstStyle/>
                    <a:p>
                      <a:pPr algn="ctr"/>
                      <a:r>
                        <a:rPr lang="en-US" sz="2800" dirty="0">
                          <a:solidFill>
                            <a:schemeClr val="bg1"/>
                          </a:solidFill>
                        </a:rPr>
                        <a:t>DISTRICT</a:t>
                      </a:r>
                    </a:p>
                  </a:txBody>
                  <a:tcPr/>
                </a:tc>
                <a:tc>
                  <a:txBody>
                    <a:bodyPr/>
                    <a:lstStyle/>
                    <a:p>
                      <a:pPr algn="ctr"/>
                      <a:r>
                        <a:rPr lang="en-US" sz="2800" dirty="0">
                          <a:solidFill>
                            <a:schemeClr val="bg1"/>
                          </a:solidFill>
                        </a:rPr>
                        <a:t>WORLDWIDE</a:t>
                      </a:r>
                    </a:p>
                  </a:txBody>
                  <a:tcPr/>
                </a:tc>
                <a:extLst>
                  <a:ext uri="{0D108BD9-81ED-4DB2-BD59-A6C34878D82A}">
                    <a16:rowId xmlns:a16="http://schemas.microsoft.com/office/drawing/2014/main" val="3147830413"/>
                  </a:ext>
                </a:extLst>
              </a:tr>
              <a:tr h="370840">
                <a:tc>
                  <a:txBody>
                    <a:bodyPr/>
                    <a:lstStyle/>
                    <a:p>
                      <a:r>
                        <a:rPr lang="en-US" sz="2800" dirty="0">
                          <a:solidFill>
                            <a:schemeClr val="bg1"/>
                          </a:solidFill>
                        </a:rPr>
                        <a:t>Men</a:t>
                      </a:r>
                      <a:r>
                        <a:rPr lang="en-US" sz="2800" baseline="0" dirty="0">
                          <a:solidFill>
                            <a:schemeClr val="bg1"/>
                          </a:solidFill>
                        </a:rPr>
                        <a:t> / Women</a:t>
                      </a:r>
                      <a:endParaRPr lang="en-US" sz="2800" dirty="0">
                        <a:solidFill>
                          <a:schemeClr val="bg1"/>
                        </a:solidFill>
                      </a:endParaRPr>
                    </a:p>
                  </a:txBody>
                  <a:tcPr/>
                </a:tc>
                <a:tc>
                  <a:txBody>
                    <a:bodyPr/>
                    <a:lstStyle/>
                    <a:p>
                      <a:pPr algn="ctr"/>
                      <a:r>
                        <a:rPr lang="en-US" sz="2800" baseline="0" dirty="0">
                          <a:solidFill>
                            <a:schemeClr val="bg1"/>
                          </a:solidFill>
                        </a:rPr>
                        <a:t>64.7% / 35.3%</a:t>
                      </a:r>
                      <a:endParaRPr lang="en-US" sz="2800" dirty="0">
                        <a:solidFill>
                          <a:schemeClr val="bg1"/>
                        </a:solidFill>
                      </a:endParaRPr>
                    </a:p>
                  </a:txBody>
                  <a:tcPr/>
                </a:tc>
                <a:tc>
                  <a:txBody>
                    <a:bodyPr/>
                    <a:lstStyle/>
                    <a:p>
                      <a:pPr algn="ctr"/>
                      <a:r>
                        <a:rPr lang="en-US" sz="2800" dirty="0">
                          <a:solidFill>
                            <a:schemeClr val="bg1"/>
                          </a:solidFill>
                        </a:rPr>
                        <a:t>77% / 23%</a:t>
                      </a:r>
                    </a:p>
                  </a:txBody>
                  <a:tcPr/>
                </a:tc>
                <a:extLst>
                  <a:ext uri="{0D108BD9-81ED-4DB2-BD59-A6C34878D82A}">
                    <a16:rowId xmlns:a16="http://schemas.microsoft.com/office/drawing/2014/main" val="70786436"/>
                  </a:ext>
                </a:extLst>
              </a:tr>
              <a:tr h="595022">
                <a:tc>
                  <a:txBody>
                    <a:bodyPr/>
                    <a:lstStyle/>
                    <a:p>
                      <a:r>
                        <a:rPr lang="en-US" sz="2800" dirty="0">
                          <a:solidFill>
                            <a:schemeClr val="bg1"/>
                          </a:solidFill>
                        </a:rPr>
                        <a:t>New Member Retention</a:t>
                      </a:r>
                    </a:p>
                  </a:txBody>
                  <a:tcPr/>
                </a:tc>
                <a:tc>
                  <a:txBody>
                    <a:bodyPr/>
                    <a:lstStyle/>
                    <a:p>
                      <a:pPr algn="ctr"/>
                      <a:r>
                        <a:rPr lang="en-US" sz="2800" baseline="0" dirty="0">
                          <a:solidFill>
                            <a:schemeClr val="bg1"/>
                          </a:solidFill>
                        </a:rPr>
                        <a:t>94.15% </a:t>
                      </a:r>
                      <a:endParaRPr lang="en-US" sz="2800" dirty="0">
                        <a:solidFill>
                          <a:schemeClr val="bg1"/>
                        </a:solidFill>
                      </a:endParaRPr>
                    </a:p>
                  </a:txBody>
                  <a:tcPr/>
                </a:tc>
                <a:tc>
                  <a:txBody>
                    <a:bodyPr/>
                    <a:lstStyle/>
                    <a:p>
                      <a:pPr algn="ctr"/>
                      <a:r>
                        <a:rPr lang="en-US" sz="2800" dirty="0">
                          <a:solidFill>
                            <a:schemeClr val="bg1"/>
                          </a:solidFill>
                        </a:rPr>
                        <a:t>79%</a:t>
                      </a:r>
                    </a:p>
                  </a:txBody>
                  <a:tcPr/>
                </a:tc>
                <a:extLst>
                  <a:ext uri="{0D108BD9-81ED-4DB2-BD59-A6C34878D82A}">
                    <a16:rowId xmlns:a16="http://schemas.microsoft.com/office/drawing/2014/main" val="3283442716"/>
                  </a:ext>
                </a:extLst>
              </a:tr>
              <a:tr h="580445">
                <a:tc>
                  <a:txBody>
                    <a:bodyPr/>
                    <a:lstStyle/>
                    <a:p>
                      <a:r>
                        <a:rPr lang="en-US" sz="2800" dirty="0">
                          <a:solidFill>
                            <a:schemeClr val="bg1"/>
                          </a:solidFill>
                        </a:rPr>
                        <a:t>Existing Member</a:t>
                      </a:r>
                      <a:r>
                        <a:rPr lang="en-US" sz="2800" baseline="0" dirty="0">
                          <a:solidFill>
                            <a:schemeClr val="bg1"/>
                          </a:solidFill>
                        </a:rPr>
                        <a:t> Retention</a:t>
                      </a:r>
                      <a:endParaRPr lang="en-US" sz="2800" dirty="0">
                        <a:solidFill>
                          <a:schemeClr val="bg1"/>
                        </a:solidFill>
                      </a:endParaRPr>
                    </a:p>
                  </a:txBody>
                  <a:tcPr/>
                </a:tc>
                <a:tc>
                  <a:txBody>
                    <a:bodyPr/>
                    <a:lstStyle/>
                    <a:p>
                      <a:pPr algn="ctr"/>
                      <a:r>
                        <a:rPr lang="en-US" sz="2800" baseline="0" dirty="0">
                          <a:solidFill>
                            <a:schemeClr val="bg1"/>
                          </a:solidFill>
                        </a:rPr>
                        <a:t>90.57% </a:t>
                      </a:r>
                      <a:endParaRPr lang="en-US" sz="2800" dirty="0">
                        <a:solidFill>
                          <a:schemeClr val="bg1"/>
                        </a:solidFill>
                      </a:endParaRPr>
                    </a:p>
                  </a:txBody>
                  <a:tcPr/>
                </a:tc>
                <a:tc>
                  <a:txBody>
                    <a:bodyPr/>
                    <a:lstStyle/>
                    <a:p>
                      <a:pPr algn="ctr"/>
                      <a:r>
                        <a:rPr lang="en-US" sz="2800" dirty="0">
                          <a:solidFill>
                            <a:schemeClr val="bg1"/>
                          </a:solidFill>
                        </a:rPr>
                        <a:t>77%</a:t>
                      </a:r>
                    </a:p>
                  </a:txBody>
                  <a:tcPr/>
                </a:tc>
                <a:extLst>
                  <a:ext uri="{0D108BD9-81ED-4DB2-BD59-A6C34878D82A}">
                    <a16:rowId xmlns:a16="http://schemas.microsoft.com/office/drawing/2014/main" val="919182166"/>
                  </a:ext>
                </a:extLst>
              </a:tr>
              <a:tr h="605624">
                <a:tc>
                  <a:txBody>
                    <a:bodyPr/>
                    <a:lstStyle/>
                    <a:p>
                      <a:r>
                        <a:rPr lang="en-US" sz="2800" dirty="0">
                          <a:solidFill>
                            <a:schemeClr val="bg1"/>
                          </a:solidFill>
                        </a:rPr>
                        <a:t>Members Under Age 50</a:t>
                      </a:r>
                    </a:p>
                  </a:txBody>
                  <a:tcPr/>
                </a:tc>
                <a:tc>
                  <a:txBody>
                    <a:bodyPr/>
                    <a:lstStyle/>
                    <a:p>
                      <a:pPr algn="ctr"/>
                      <a:r>
                        <a:rPr lang="en-US" sz="2800" baseline="0" dirty="0">
                          <a:solidFill>
                            <a:schemeClr val="bg1"/>
                          </a:solidFill>
                        </a:rPr>
                        <a:t>9.65% </a:t>
                      </a:r>
                      <a:endParaRPr lang="en-US" sz="2800" dirty="0">
                        <a:solidFill>
                          <a:schemeClr val="bg1"/>
                        </a:solidFill>
                      </a:endParaRPr>
                    </a:p>
                  </a:txBody>
                  <a:tcPr/>
                </a:tc>
                <a:tc>
                  <a:txBody>
                    <a:bodyPr/>
                    <a:lstStyle/>
                    <a:p>
                      <a:pPr algn="ctr"/>
                      <a:r>
                        <a:rPr lang="en-US" sz="2800" dirty="0">
                          <a:solidFill>
                            <a:schemeClr val="bg1"/>
                          </a:solidFill>
                        </a:rPr>
                        <a:t>16%</a:t>
                      </a:r>
                    </a:p>
                  </a:txBody>
                  <a:tcPr/>
                </a:tc>
                <a:extLst>
                  <a:ext uri="{0D108BD9-81ED-4DB2-BD59-A6C34878D82A}">
                    <a16:rowId xmlns:a16="http://schemas.microsoft.com/office/drawing/2014/main" val="782785953"/>
                  </a:ext>
                </a:extLst>
              </a:tr>
              <a:tr h="577794">
                <a:tc>
                  <a:txBody>
                    <a:bodyPr/>
                    <a:lstStyle/>
                    <a:p>
                      <a:r>
                        <a:rPr lang="en-US" sz="2800" dirty="0">
                          <a:solidFill>
                            <a:schemeClr val="bg1"/>
                          </a:solidFill>
                        </a:rPr>
                        <a:t>Members 50+</a:t>
                      </a:r>
                    </a:p>
                  </a:txBody>
                  <a:tcPr/>
                </a:tc>
                <a:tc>
                  <a:txBody>
                    <a:bodyPr/>
                    <a:lstStyle/>
                    <a:p>
                      <a:pPr algn="ctr"/>
                      <a:r>
                        <a:rPr lang="en-US" sz="2800" baseline="0" dirty="0">
                          <a:solidFill>
                            <a:schemeClr val="bg1"/>
                          </a:solidFill>
                        </a:rPr>
                        <a:t>66.84% </a:t>
                      </a:r>
                      <a:endParaRPr lang="en-US" sz="2800" dirty="0">
                        <a:solidFill>
                          <a:schemeClr val="bg1"/>
                        </a:solidFill>
                      </a:endParaRPr>
                    </a:p>
                  </a:txBody>
                  <a:tcPr/>
                </a:tc>
                <a:tc>
                  <a:txBody>
                    <a:bodyPr/>
                    <a:lstStyle/>
                    <a:p>
                      <a:pPr algn="ctr"/>
                      <a:r>
                        <a:rPr lang="en-US" sz="2800" dirty="0">
                          <a:solidFill>
                            <a:schemeClr val="bg1"/>
                          </a:solidFill>
                        </a:rPr>
                        <a:t>46%</a:t>
                      </a:r>
                    </a:p>
                  </a:txBody>
                  <a:tcPr/>
                </a:tc>
                <a:extLst>
                  <a:ext uri="{0D108BD9-81ED-4DB2-BD59-A6C34878D82A}">
                    <a16:rowId xmlns:a16="http://schemas.microsoft.com/office/drawing/2014/main" val="1635851778"/>
                  </a:ext>
                </a:extLst>
              </a:tr>
              <a:tr h="370840">
                <a:tc>
                  <a:txBody>
                    <a:bodyPr/>
                    <a:lstStyle/>
                    <a:p>
                      <a:r>
                        <a:rPr lang="en-US" sz="2800" dirty="0">
                          <a:solidFill>
                            <a:schemeClr val="bg1"/>
                          </a:solidFill>
                        </a:rPr>
                        <a:t>Age</a:t>
                      </a:r>
                      <a:r>
                        <a:rPr lang="en-US" sz="2800" baseline="0" dirty="0">
                          <a:solidFill>
                            <a:schemeClr val="bg1"/>
                          </a:solidFill>
                        </a:rPr>
                        <a:t> Not Reported</a:t>
                      </a:r>
                      <a:endParaRPr lang="en-US" sz="2800" dirty="0">
                        <a:solidFill>
                          <a:schemeClr val="bg1"/>
                        </a:solidFill>
                      </a:endParaRPr>
                    </a:p>
                  </a:txBody>
                  <a:tcPr/>
                </a:tc>
                <a:tc>
                  <a:txBody>
                    <a:bodyPr/>
                    <a:lstStyle/>
                    <a:p>
                      <a:pPr algn="ctr"/>
                      <a:r>
                        <a:rPr lang="en-US" sz="2800" baseline="0" dirty="0">
                          <a:solidFill>
                            <a:schemeClr val="bg1"/>
                          </a:solidFill>
                        </a:rPr>
                        <a:t>23.51% </a:t>
                      </a:r>
                      <a:endParaRPr lang="en-US" sz="2800" dirty="0">
                        <a:solidFill>
                          <a:schemeClr val="bg1"/>
                        </a:solidFill>
                      </a:endParaRPr>
                    </a:p>
                  </a:txBody>
                  <a:tcPr/>
                </a:tc>
                <a:tc>
                  <a:txBody>
                    <a:bodyPr/>
                    <a:lstStyle/>
                    <a:p>
                      <a:pPr algn="ctr"/>
                      <a:r>
                        <a:rPr lang="en-US" sz="2800" dirty="0">
                          <a:solidFill>
                            <a:schemeClr val="bg1"/>
                          </a:solidFill>
                        </a:rPr>
                        <a:t>37%</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nSpc>
                <a:spcPct val="90000"/>
              </a:lnSpc>
              <a:spcBef>
                <a:spcPts val="1000"/>
              </a:spcBef>
            </a:pPr>
            <a:r>
              <a:rPr lang="en-US" sz="4400" b="1" cap="all" dirty="0">
                <a:solidFill>
                  <a:prstClr val="white"/>
                </a:solidFill>
              </a:rPr>
              <a:t>District 6170: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a:r>
              <a:rPr lang="en-US" sz="2400" dirty="0">
                <a:solidFill>
                  <a:schemeClr val="bg1"/>
                </a:solidFill>
              </a:rPr>
              <a:t>1,493 MEMBERS</a:t>
            </a:r>
          </a:p>
          <a:p>
            <a:pPr algn="ctr"/>
            <a:r>
              <a:rPr lang="en-US" sz="2400" dirty="0">
                <a:solidFill>
                  <a:srgbClr val="F7A81B"/>
                </a:solidFill>
              </a:rPr>
              <a:t>- 3 from 2016</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a:r>
              <a:rPr lang="en-US" sz="2400" dirty="0">
                <a:solidFill>
                  <a:schemeClr val="bg1"/>
                </a:solidFill>
              </a:rPr>
              <a:t>36 CLUBS</a:t>
            </a:r>
          </a:p>
          <a:p>
            <a:pPr algn="ctr"/>
            <a:r>
              <a:rPr lang="en-US" sz="2400" dirty="0">
                <a:solidFill>
                  <a:srgbClr val="F7A81B"/>
                </a:solidFill>
              </a:rPr>
              <a:t>+/- 0 from 2016</a:t>
            </a:r>
          </a:p>
        </p:txBody>
      </p:sp>
    </p:spTree>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14510"/>
            <a:ext cx="12192000" cy="685800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1902164" y="4511075"/>
            <a:ext cx="5861155" cy="2140472"/>
          </a:xfrm>
        </p:spPr>
        <p:txBody>
          <a:bodyPr>
            <a:normAutofit/>
          </a:bodyPr>
          <a:lstStyle/>
          <a:p>
            <a:r>
              <a:rPr lang="en-US" sz="4400" dirty="0"/>
              <a:t>164,500 MEMBERS</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1902164" y="3218764"/>
            <a:ext cx="5488534" cy="1135062"/>
          </a:xfrm>
        </p:spPr>
        <p:txBody>
          <a:bodyPr/>
          <a:lstStyle/>
          <a:p>
            <a:pPr lvl="0"/>
            <a:r>
              <a:rPr lang="en-US" b="0" dirty="0"/>
              <a:t>158,000 members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
        <p:nvSpPr>
          <p:cNvPr id="35" name="Oval 34">
            <a:extLst>
              <a:ext uri="{FF2B5EF4-FFF2-40B4-BE49-F238E27FC236}">
                <a16:creationId xmlns:a16="http://schemas.microsoft.com/office/drawing/2014/main" id="{FD439950-EA10-405E-8513-079C0176184C}"/>
              </a:ext>
            </a:extLst>
          </p:cNvPr>
          <p:cNvSpPr/>
          <p:nvPr/>
        </p:nvSpPr>
        <p:spPr>
          <a:xfrm>
            <a:off x="7351769" y="1195090"/>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71648" y="2698705"/>
            <a:ext cx="4251158" cy="1384995"/>
          </a:xfrm>
          <a:prstGeom prst="rect">
            <a:avLst/>
          </a:prstGeom>
          <a:noFill/>
        </p:spPr>
        <p:txBody>
          <a:bodyPr wrap="square" rtlCol="0">
            <a:spAutoFit/>
          </a:bodyPr>
          <a:lstStyle/>
          <a:p>
            <a:pPr algn="ctr"/>
            <a:r>
              <a:rPr lang="en-US" sz="2800" b="1" dirty="0">
                <a:solidFill>
                  <a:srgbClr val="FFFFFF"/>
                </a:solidFill>
                <a:latin typeface="Arial Black" panose="020B0A04020102020204" pitchFamily="34" charset="0"/>
                <a:ea typeface="Arial Black" charset="0"/>
                <a:cs typeface="Arial Black" charset="0"/>
              </a:rPr>
              <a:t>52% have been members for less than 3 years</a:t>
            </a:r>
          </a:p>
        </p:txBody>
      </p:sp>
      <p:pic>
        <p:nvPicPr>
          <p:cNvPr id="14" name="Picture 13"/>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41242" y="4304622"/>
            <a:ext cx="1065525" cy="1065525"/>
          </a:xfrm>
          <a:prstGeom prst="rect">
            <a:avLst/>
          </a:prstGeom>
          <a:ln>
            <a:noFill/>
          </a:ln>
          <a:effectLst>
            <a:outerShdw blurRad="292100" dist="139700" dir="2700000" algn="tl" rotWithShape="0">
              <a:srgbClr val="333333">
                <a:alpha val="65000"/>
              </a:srgbClr>
            </a:outerShdw>
          </a:effectLst>
        </p:spPr>
      </p:pic>
      <p:sp>
        <p:nvSpPr>
          <p:cNvPr id="13" name="Text Placeholder 18">
            <a:extLst>
              <a:ext uri="{FF2B5EF4-FFF2-40B4-BE49-F238E27FC236}">
                <a16:creationId xmlns:a16="http://schemas.microsoft.com/office/drawing/2014/main" id="{4CAEAA8D-A958-41E4-ABA0-771F87F1F04C}"/>
              </a:ext>
            </a:extLst>
          </p:cNvPr>
          <p:cNvSpPr txBox="1">
            <a:spLocks/>
          </p:cNvSpPr>
          <p:nvPr/>
        </p:nvSpPr>
        <p:spPr>
          <a:xfrm>
            <a:off x="475359" y="218621"/>
            <a:ext cx="6401637" cy="147109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Membership gains </a:t>
            </a:r>
            <a:br>
              <a:rPr lang="en-US" dirty="0"/>
            </a:br>
            <a:r>
              <a:rPr lang="en-US" dirty="0"/>
              <a:t>&amp; losses 2018-2019</a:t>
            </a:r>
          </a:p>
        </p:txBody>
      </p:sp>
      <p:pic>
        <p:nvPicPr>
          <p:cNvPr id="15"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5845" y="2926973"/>
            <a:ext cx="1056319" cy="1056319"/>
          </a:xfrm>
          <a:prstGeom prst="rect">
            <a:avLst/>
          </a:prstGeom>
        </p:spPr>
      </p:pic>
    </p:spTree>
    <p:extLst>
      <p:ext uri="{BB962C8B-B14F-4D97-AF65-F5344CB8AC3E}">
        <p14:creationId xmlns:p14="http://schemas.microsoft.com/office/powerpoint/2010/main" val="7632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1" y="-18770"/>
            <a:ext cx="12192000" cy="2419070"/>
          </a:xfrm>
        </p:spPr>
        <p:txBody>
          <a:bodyPr/>
          <a:lstStyle/>
          <a:p>
            <a:r>
              <a:rPr lang="en-US" dirty="0"/>
              <a:t>WHY MEMBERS LEAVE</a:t>
            </a:r>
            <a:br>
              <a:rPr lang="en-US" dirty="0"/>
            </a:br>
            <a:endParaRPr lang="en-US" dirty="0"/>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6" name="Picture 5"/>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35997" y="1409075"/>
            <a:ext cx="2976643" cy="297664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55142" y="1409075"/>
            <a:ext cx="2670118" cy="267011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38820" y="1691161"/>
            <a:ext cx="2673305" cy="267330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400287" y="4507364"/>
            <a:ext cx="3222886"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23%</a:t>
            </a:r>
          </a:p>
          <a:p>
            <a:pPr algn="ctr"/>
            <a:r>
              <a:rPr lang="en-US" sz="3600" dirty="0">
                <a:solidFill>
                  <a:schemeClr val="bg1"/>
                </a:solidFill>
                <a:latin typeface="Arial Narrow" panose="020B0606020202030204" pitchFamily="34" charset="0"/>
              </a:rPr>
              <a:t>Club environment</a:t>
            </a:r>
          </a:p>
          <a:p>
            <a:endParaRPr lang="en-US" dirty="0"/>
          </a:p>
        </p:txBody>
      </p:sp>
      <p:sp>
        <p:nvSpPr>
          <p:cNvPr id="11" name="TextBox 10"/>
          <p:cNvSpPr txBox="1"/>
          <p:nvPr/>
        </p:nvSpPr>
        <p:spPr>
          <a:xfrm>
            <a:off x="535997" y="4507364"/>
            <a:ext cx="3222886"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30%</a:t>
            </a:r>
          </a:p>
          <a:p>
            <a:pPr algn="ctr"/>
            <a:r>
              <a:rPr lang="en-US" sz="3600" dirty="0">
                <a:solidFill>
                  <a:schemeClr val="bg1"/>
                </a:solidFill>
                <a:latin typeface="Arial Narrow" panose="020B0606020202030204" pitchFamily="34" charset="0"/>
              </a:rPr>
              <a:t>Cost and/or time</a:t>
            </a:r>
          </a:p>
          <a:p>
            <a:endParaRPr lang="en-US" dirty="0"/>
          </a:p>
        </p:txBody>
      </p:sp>
      <p:sp>
        <p:nvSpPr>
          <p:cNvPr id="12" name="TextBox 11"/>
          <p:cNvSpPr txBox="1"/>
          <p:nvPr/>
        </p:nvSpPr>
        <p:spPr>
          <a:xfrm>
            <a:off x="7976894" y="4507364"/>
            <a:ext cx="3809438" cy="1754326"/>
          </a:xfrm>
          <a:prstGeom prst="rect">
            <a:avLst/>
          </a:prstGeom>
          <a:noFill/>
        </p:spPr>
        <p:txBody>
          <a:bodyPr wrap="square" rtlCol="0">
            <a:spAutoFit/>
          </a:bodyPr>
          <a:lstStyle/>
          <a:p>
            <a:pPr algn="ctr"/>
            <a:r>
              <a:rPr lang="en-US" sz="5400" b="1" dirty="0">
                <a:solidFill>
                  <a:srgbClr val="01B4E7"/>
                </a:solidFill>
                <a:latin typeface="Arial Narrow" panose="020B0606020202030204" pitchFamily="34" charset="0"/>
              </a:rPr>
              <a:t>19%</a:t>
            </a:r>
          </a:p>
          <a:p>
            <a:pPr algn="ctr"/>
            <a:r>
              <a:rPr lang="en-US" sz="3600" dirty="0">
                <a:solidFill>
                  <a:schemeClr val="bg1"/>
                </a:solidFill>
                <a:latin typeface="Arial Narrow" panose="020B0606020202030204" pitchFamily="34" charset="0"/>
              </a:rPr>
              <a:t>Unmet expectations</a:t>
            </a:r>
          </a:p>
          <a:p>
            <a:endParaRPr lang="en-US" dirty="0"/>
          </a:p>
        </p:txBody>
      </p:sp>
    </p:spTree>
    <p:extLst>
      <p:ext uri="{BB962C8B-B14F-4D97-AF65-F5344CB8AC3E}">
        <p14:creationId xmlns:p14="http://schemas.microsoft.com/office/powerpoint/2010/main" val="143950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79771" y="1936750"/>
            <a:ext cx="4978400" cy="1135062"/>
          </a:xfrm>
        </p:spPr>
        <p:txBody>
          <a:bodyPr/>
          <a:lstStyle/>
          <a:p>
            <a:pPr lvl="0"/>
            <a:r>
              <a:rPr lang="en-US" dirty="0"/>
              <a:t>Diversity, equity &amp; </a:t>
            </a:r>
            <a:r>
              <a:rPr lang="en-US" dirty="0">
                <a:solidFill>
                  <a:srgbClr val="F7A81B"/>
                </a:solidFill>
              </a:rPr>
              <a:t>inclusion</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51195" y="3236902"/>
            <a:ext cx="4978400" cy="3182947"/>
          </a:xfrm>
        </p:spPr>
        <p:txBody>
          <a:bodyPr>
            <a:normAutofit/>
          </a:bodyPr>
          <a:lstStyle/>
          <a:p>
            <a:pPr fontAlgn="base">
              <a:lnSpc>
                <a:spcPct val="110000"/>
              </a:lnSpc>
            </a:pPr>
            <a:r>
              <a:rPr lang="en-US" dirty="0"/>
              <a:t>Rotary will cultivate a diverse, equitable, and inclusive culture in which people from underrepresented groups have greater opportunities to participate as members and leaders.</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4678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4337" y="-921925"/>
            <a:ext cx="12192000" cy="7787390"/>
          </a:xfrm>
        </p:spPr>
        <p:txBody>
          <a:bodyPr/>
          <a:lstStyle/>
          <a:p>
            <a:endParaRPr lang="en-US"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096000" y="3103071"/>
            <a:ext cx="6217645" cy="2924259"/>
          </a:xfrm>
        </p:spPr>
        <p:txBody>
          <a:bodyPr>
            <a:noAutofit/>
          </a:bodyPr>
          <a:lstStyle/>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Local community service</a:t>
            </a:r>
          </a:p>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Friendship &amp; fellowship</a:t>
            </a:r>
          </a:p>
          <a:p>
            <a:pPr marL="742950" indent="-742950">
              <a:lnSpc>
                <a:spcPct val="100000"/>
              </a:lnSpc>
              <a:buAutoNum type="arabicPeriod"/>
            </a:pPr>
            <a:r>
              <a:rPr lang="en-US" altLang="en-US" sz="4000" dirty="0">
                <a:latin typeface="Arial Narrow" panose="020B0606020202030204" pitchFamily="34" charset="0"/>
                <a:cs typeface="Arial" panose="020B0604020202020204" pitchFamily="34" charset="0"/>
              </a:rPr>
              <a:t>Professional development opportunities</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485372" y="-314739"/>
            <a:ext cx="6805394" cy="1471092"/>
          </a:xfrm>
        </p:spPr>
        <p:txBody>
          <a:bodyPr/>
          <a:lstStyle/>
          <a:p>
            <a:pPr lvl="0"/>
            <a:r>
              <a:rPr lang="en-US" dirty="0"/>
              <a:t>What members want</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Tree>
    <p:extLst>
      <p:ext uri="{BB962C8B-B14F-4D97-AF65-F5344CB8AC3E}">
        <p14:creationId xmlns:p14="http://schemas.microsoft.com/office/powerpoint/2010/main" val="35306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purl.org/dc/terms/"/>
    <ds:schemaRef ds:uri="http://schemas.microsoft.com/office/2006/metadata/properties"/>
    <ds:schemaRef ds:uri="http://schemas.microsoft.com/office/2006/documentManagement/types"/>
    <ds:schemaRef ds:uri="http://schemas.microsoft.com/sharepoint/v3"/>
    <ds:schemaRef ds:uri="http://purl.org/dc/elements/1.1/"/>
    <ds:schemaRef ds:uri="http://schemas.openxmlformats.org/package/2006/metadata/core-properties"/>
    <ds:schemaRef ds:uri="http://schemas.microsoft.com/office/infopath/2007/PartnerControls"/>
    <ds:schemaRef ds:uri="1f097dfa-9cbd-4f84-9850-6e7cae909781"/>
    <ds:schemaRef ds:uri="31cc3d0e-5959-4987-9d20-de23da659f5c"/>
    <ds:schemaRef ds:uri="http://www.w3.org/XML/1998/namespace"/>
    <ds:schemaRef ds:uri="http://purl.org/dc/dcmitype/"/>
  </ds:schemaRefs>
</ds:datastoreItem>
</file>

<file path=customXml/itemProps2.xml><?xml version="1.0" encoding="utf-8"?>
<ds:datastoreItem xmlns:ds="http://schemas.openxmlformats.org/officeDocument/2006/customXml" ds:itemID="{82360011-1409-4187-82CC-F53F1A14A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TotalTime>
  <Words>4279</Words>
  <Application>Microsoft Macintosh PowerPoint</Application>
  <PresentationFormat>Widescreen</PresentationFormat>
  <Paragraphs>369</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Arial Narrow</vt:lpstr>
      <vt:lpstr>Calibri</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consider</vt:lpstr>
      <vt:lpstr>PowerPoint Presentation</vt:lpstr>
      <vt:lpstr>Attracting new members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Thompson</dc:creator>
  <cp:lastModifiedBy>Robert J Thompson</cp:lastModifiedBy>
  <cp:revision>4</cp:revision>
  <dcterms:created xsi:type="dcterms:W3CDTF">2020-05-02T01:55:28Z</dcterms:created>
  <dcterms:modified xsi:type="dcterms:W3CDTF">2020-05-02T03:15:46Z</dcterms:modified>
</cp:coreProperties>
</file>