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730" r:id="rId4"/>
    <p:sldMasterId id="2147483772" r:id="rId5"/>
  </p:sldMasterIdLst>
  <p:notesMasterIdLst>
    <p:notesMasterId r:id="rId57"/>
  </p:notesMasterIdLst>
  <p:sldIdLst>
    <p:sldId id="307" r:id="rId6"/>
    <p:sldId id="308" r:id="rId7"/>
    <p:sldId id="310" r:id="rId8"/>
    <p:sldId id="468" r:id="rId9"/>
    <p:sldId id="313" r:id="rId10"/>
    <p:sldId id="315" r:id="rId11"/>
    <p:sldId id="511" r:id="rId12"/>
    <p:sldId id="512" r:id="rId13"/>
    <p:sldId id="349" r:id="rId14"/>
    <p:sldId id="327" r:id="rId15"/>
    <p:sldId id="368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328" r:id="rId55"/>
    <p:sldId id="32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CB0907D-6DCD-4A8B-9F35-3BC4DA726467}">
          <p14:sldIdLst>
            <p14:sldId id="307"/>
            <p14:sldId id="308"/>
            <p14:sldId id="310"/>
            <p14:sldId id="468"/>
            <p14:sldId id="313"/>
            <p14:sldId id="315"/>
            <p14:sldId id="511"/>
            <p14:sldId id="512"/>
            <p14:sldId id="349"/>
            <p14:sldId id="327"/>
            <p14:sldId id="368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328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60B"/>
    <a:srgbClr val="E44F28"/>
    <a:srgbClr val="DE4F30"/>
    <a:srgbClr val="FFCABD"/>
    <a:srgbClr val="F29F27"/>
    <a:srgbClr val="004AAD"/>
    <a:srgbClr val="23478C"/>
    <a:srgbClr val="8D278F"/>
    <a:srgbClr val="FFD107"/>
    <a:srgbClr val="E2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1" autoAdjust="0"/>
    <p:restoredTop sz="95072" autoAdjust="0"/>
  </p:normalViewPr>
  <p:slideViewPr>
    <p:cSldViewPr snapToGrid="0">
      <p:cViewPr varScale="1">
        <p:scale>
          <a:sx n="152" d="100"/>
          <a:sy n="152" d="100"/>
        </p:scale>
        <p:origin x="216" y="9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71FF4-5EEF-43DC-93FA-8A7A81E33BA1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4B24C-0C6D-4A56-9BC1-FB244BC56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5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B24C-0C6D-4A56-9BC1-FB244BC567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5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6d62d4ff2d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6d62d4ff2d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687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d62d4ff2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6d62d4ff2d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93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d62d4ff2d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d62d4ff2d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9080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bf055815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bf055815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754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6d62d4ff2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6d62d4ff2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83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bf055815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6bf055815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865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bf055815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bf055815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1282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d62d4ff2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6d62d4ff2d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08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d62d4ff2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6d62d4ff2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059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bf055815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bf055815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2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d62d4ff2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d62d4ff2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733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6d62d4ff2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6d62d4ff2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208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6d62d4ff2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6d62d4ff2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880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d62d4ff2d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6d62d4ff2d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301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bf055815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6bf055815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384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bf055815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6bf055815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334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bf055815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6bf055815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711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bf055815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6bf055815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813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6bf055815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6bf055815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241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bf055815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6bf055815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268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6bf055815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6bf055815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753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d62d4ff2d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6d62d4ff2d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859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bf055815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6bf055815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160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6bf055815a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6bf055815a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525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bf055815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bf055815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662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bf055815a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6bf055815a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974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6bf055815a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6bf055815a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999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6bf055815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6bf055815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4745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6bf055815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6bf055815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4116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bf055815a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6bf055815a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017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6d62d4ff2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6d62d4ff2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138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bf055815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6bf055815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70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d62d4ff2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d62d4ff2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4061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B24C-0C6D-4A56-9BC1-FB244BC567B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d62d4ff2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d62d4ff2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414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bf055815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bf055815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91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bf055815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6bf055815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920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6bf055815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6bf055815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82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d62d4ff2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d62d4ff2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63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jp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83B7-F738-4428-65D6-CD96ADE30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5173F-DF70-4695-4EA3-4FE54B30F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4B359-B868-B3CC-BBAB-68270CE4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B17FE-A5D2-A88B-19BC-41874FA5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2FD59-3668-CC52-A905-87DB0FC3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5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0866-7ECB-D0DE-FBB5-49D7E9ED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ACC16-A52F-B9CF-8604-93BFA5829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181C0-D019-A64E-CC35-03BF89D9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3AEC-257C-E8DE-EEBA-8F764A0F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C01E6-F55F-6C87-6F52-6D617BE3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82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4DB8AE-71F6-4755-8559-CD4FB2A66F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8939106-17C9-40D7-9785-6B40CD646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11556"/>
            <a:ext cx="10515600" cy="109868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91707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78183-AFAB-46F7-BBF5-2B16485094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E599893-0B70-453F-80E7-08EBE4B0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79658"/>
            <a:ext cx="10515600" cy="109868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5103117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68757" y="4041321"/>
            <a:ext cx="4036218" cy="194341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-BoldOblique" pitchFamily="2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598909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-BoldOblique" pitchFamily="2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704592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76970" y="4555671"/>
            <a:ext cx="5103443" cy="142906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-BoldOblique" pitchFamily="2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103234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-BoldOblique" pitchFamily="2" charset="0"/>
              </a:defRPr>
            </a:lvl1pPr>
          </a:lstStyle>
          <a:p>
            <a:r>
              <a:rPr lang="en-US" dirty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2159536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8260290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8060791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Cli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970571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6074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ABDB4-C41D-FE74-7196-B6BE2A4CE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2610-5139-E010-D8BC-41050F0F4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C3F3-201A-E0D7-38CF-589449DD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6843-0B8F-F9B1-D786-F076836D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E1E70-FD3F-A3A1-3687-C6DC608C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488509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377746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858201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277587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7712298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701759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33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373180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887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83B7-F738-4428-65D6-CD96ADE30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5173F-DF70-4695-4EA3-4FE54B30F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4B359-B868-B3CC-BBAB-68270CE4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B17FE-A5D2-A88B-19BC-41874FA5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2FD59-3668-CC52-A905-87DB0FC3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1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68757" y="4041321"/>
            <a:ext cx="4036218" cy="194341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-BoldOblique" pitchFamily="2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760013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2C4F-D3FA-8F1F-4356-BFB5E4EB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43FA-A769-4853-4B48-1A600D7ED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9A2B-F031-A3EC-AD02-B1D79F8B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19E1-4335-2CDE-CED7-F390F818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FB17-B6D6-FCE6-207F-B9DC8A5E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380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99F8-CF21-5567-5DE6-32B68DCA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62048-5E66-A285-0025-5C10D0B64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EA9-6E17-5571-6DCF-054D11E8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14E3-7E81-7964-CF8D-08998ECF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7DA04-1DC3-6E39-DE31-71619644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744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33A5-64E9-A499-9BAD-8B5B802B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C0D89-4689-EF58-FA64-3DFB23EFD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6301D-D880-ECF1-1E18-C7364EEFC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D5E7E-C0DE-B53B-07BE-BCC3DA72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E4804-03FA-51B7-96E9-C2A48AB8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D5791-1C91-ED82-B196-950A00F6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776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1E23-D6D9-217C-8A55-AB8352AA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51E5-B733-A177-E0B6-37BE91372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94B05-5454-B9E1-F73B-B98E9D54A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E7B70-81D4-0C17-A66E-46EA8E780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1D8D6-2A32-6783-A730-2C3CAB802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BB980-B6D8-2EB6-6F96-C1051E4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AC73-5172-57D5-2EFD-81D75016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35959-0916-F308-7E89-F3D54124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034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733A-6721-BB7A-6A4B-32377401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24CBE1-5F1D-6A3C-0A2A-F01486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06202-0C21-77A4-3DA2-22AEFA80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1F782-9C8A-7B1D-DE36-7973A82A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120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335E6-D947-4901-7F97-1DD0C8DC1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0241A-D2FD-8139-64D2-0D95E4FEB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CB169-399B-D4AC-2079-64772688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668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1DD7-BCBA-1770-73C2-BD47F848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DDE7A-FE89-29D5-1D9F-72E2B086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0CCC7-7D67-7D24-A73F-C93D2C90A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1CF4-4938-17D2-A948-14067601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07135-8FB4-5998-E8F0-D7156B09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6950E-9F26-C1FE-206F-ED6D5FB5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088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6466B-81C7-CA1F-A1D3-EADD9ACB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F3BDD7-B4D2-3C5A-4142-780530B21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A74FA-399D-8D85-5949-56557FD4D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85D92-3DAF-3BA9-2366-AB53D55E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A71F5-2ADD-3725-EC51-6340B6C8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3AC38-1E1A-8C17-55D9-4958D7D0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198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0866-7ECB-D0DE-FBB5-49D7E9ED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ACC16-A52F-B9CF-8604-93BFA5829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181C0-D019-A64E-CC35-03BF89D9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3AEC-257C-E8DE-EEBA-8F764A0F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C01E6-F55F-6C87-6F52-6D617BE3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152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ABDB4-C41D-FE74-7196-B6BE2A4CE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2610-5139-E010-D8BC-41050F0F4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C3F3-201A-E0D7-38CF-589449DD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6843-0B8F-F9B1-D786-F076836D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E1E70-FD3F-A3A1-3687-C6DC608C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0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-BoldOblique" pitchFamily="2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535306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1290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76970" y="4555671"/>
            <a:ext cx="5103443" cy="142906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-BoldOblique" pitchFamily="2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22762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-BoldOblique" pitchFamily="2" charset="0"/>
              </a:defRPr>
            </a:lvl1pPr>
          </a:lstStyle>
          <a:p>
            <a:r>
              <a:rPr lang="en-US" dirty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16222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60990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15329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li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031915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4227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2C4F-D3FA-8F1F-4356-BFB5E4EB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43FA-A769-4853-4B48-1A600D7ED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9A2B-F031-A3EC-AD02-B1D79F8B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19E1-4335-2CDE-CED7-F390F818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FB17-B6D6-FCE6-207F-B9DC8A5E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4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373651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142906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95451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654926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220486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14549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23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65666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25243" y="1992086"/>
            <a:ext cx="5829300" cy="4396528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8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CED90-E3A4-4A6D-AA7E-A777AE2EA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68757" y="4041321"/>
            <a:ext cx="4036218" cy="194341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 PT Heavy" panose="020B0802020204020303" pitchFamily="34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523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99F8-CF21-5567-5DE6-32B68DCA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62048-5E66-A285-0025-5C10D0B64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EA9-6E17-5571-6DCF-054D11E8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14E3-7E81-7964-CF8D-08998ECF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7DA04-1DC3-6E39-DE31-71619644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58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17F7C-4F7A-4ED1-BD05-DABCCFA46C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68757" y="4041321"/>
            <a:ext cx="4036218" cy="194341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 PT Heavy" panose="020B0802020204020303" pitchFamily="34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73913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58258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2BE8D-2B84-483E-A246-39B1D637E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00748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76970" y="4555671"/>
            <a:ext cx="5103443" cy="142906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8939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358B2E-70F9-4193-82CB-9773F34F5D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</a:lstStyle>
          <a:p>
            <a:r>
              <a:rPr lang="en-US" dirty="0"/>
              <a:t>Click to edit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671110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D4EC94-E083-40BB-881C-D31492982D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87528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74D06-79B8-4416-88BD-4976C8DC64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6965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li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CA093F-4BB3-42D4-98A0-D27EF2A464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376855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AAF4F9-3AE1-496D-8C43-D456E3EAE7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496423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D17CD-3A5A-41F1-89B7-353ABABC09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F54AA46-6ECA-45B6-BA2F-B1E1780B03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618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33A5-64E9-A499-9BAD-8B5B802B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C0D89-4689-EF58-FA64-3DFB23EFD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6301D-D880-ECF1-1E18-C7364EEFC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D5E7E-C0DE-B53B-07BE-BCC3DA72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E4804-03FA-51B7-96E9-C2A48AB8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D5791-1C91-ED82-B196-950A00F6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75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5EBA0-5C34-4A61-ACF8-221E1A82B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AC43567-2687-4CEA-9CAE-25606EFB8B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0824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E68C1-FF11-4C28-AE50-2134F3F4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59E146D-D890-42C3-A26D-55B7049C4B3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305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BB815-8A01-4F77-A392-42E8791BFC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DE86769-382A-4CE0-8309-F2C7FB3068D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909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C1326-2AE0-42DB-B611-05781A7637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E271259-C44A-44BD-A6BE-1724D96FDB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0144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DEEAB2-B517-4A3C-AFBA-78B2582C1E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5661E86A-D2F0-435E-B661-8ABD68726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2569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CFD4-503A-4218-A53F-5F0D076149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525C93D-DF36-4266-9925-1EE544DEDA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964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A5023-A4C5-40DD-A9B4-E1BB541546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37D35E6C-1F72-4278-9590-EF0D9F3381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8756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33165C-AC04-4B80-B504-51A7AD0D27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A45F6D1-940F-4982-BF27-093B7CC676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116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8083A-0FEA-4F52-8491-FEEAB2369F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A45F6D1-940F-4982-BF27-093B7CC676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139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5E9E58-6166-4300-84D3-2A4665D1E6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A45F6D1-940F-4982-BF27-093B7CC676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68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1E23-D6D9-217C-8A55-AB8352AA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51E5-B733-A177-E0B6-37BE91372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94B05-5454-B9E1-F73B-B98E9D54A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E7B70-81D4-0C17-A66E-46EA8E780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1D8D6-2A32-6783-A730-2C3CAB802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BB980-B6D8-2EB6-6F96-C1051E4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AC73-5172-57D5-2EFD-81D75016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35959-0916-F308-7E89-F3D54124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08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B38DA-7BC2-4ACD-98F7-C87E66291E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A45F6D1-940F-4982-BF27-093B7CC676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15224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4DB8AE-71F6-4755-8559-CD4FB2A66F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8939106-17C9-40D7-9785-6B40CD646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11556"/>
            <a:ext cx="10515600" cy="109868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08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78183-AFAB-46F7-BBF5-2B16485094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E599893-0B70-453F-80E7-08EBE4B0D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79658"/>
            <a:ext cx="10515600" cy="109868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491EF-ED26-4065-9827-580EB1CF6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44" y="0"/>
            <a:ext cx="12254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75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rey bkgd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-196411"/>
            <a:ext cx="12325115" cy="70675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4904" y="79331"/>
            <a:ext cx="10972800" cy="87058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09600" y="1225650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• 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147161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014" y="257233"/>
            <a:ext cx="10515600" cy="10986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6265" y="1425039"/>
            <a:ext cx="110440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1074738" y="1607602"/>
            <a:ext cx="10279062" cy="476621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5427" y="370673"/>
            <a:ext cx="1670449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18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24" y="99476"/>
            <a:ext cx="10515600" cy="12055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6265" y="1425039"/>
            <a:ext cx="110440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388024" y="1685782"/>
            <a:ext cx="10279062" cy="44735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476" y="276976"/>
            <a:ext cx="1829808" cy="8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95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99476"/>
            <a:ext cx="907714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6265" y="1425039"/>
            <a:ext cx="110440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746264" y="1764452"/>
            <a:ext cx="10279062" cy="44735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49" y="273392"/>
            <a:ext cx="1883074" cy="8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45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8802" y="5689060"/>
            <a:ext cx="1414395" cy="73768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481943" y="3269529"/>
            <a:ext cx="7228114" cy="1397474"/>
          </a:xfrm>
        </p:spPr>
        <p:txBody>
          <a:bodyPr>
            <a:normAutofit fontScale="70000" lnSpcReduction="20000"/>
          </a:bodyPr>
          <a:lstStyle>
            <a:lvl1pPr marL="0" indent="0" algn="ctr">
              <a:buFontTx/>
              <a:buNone/>
              <a:defRPr baseline="0"/>
            </a:lvl1pPr>
          </a:lstStyle>
          <a:p>
            <a:pPr>
              <a:lnSpc>
                <a:spcPct val="120000"/>
              </a:lnSpc>
            </a:pPr>
            <a:endParaRPr lang="en-US" sz="1700" cap="all" spc="15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911927"/>
            <a:ext cx="9144000" cy="1235035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3600" b="1" spc="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Millennials in Medicine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0700" y="3186928"/>
            <a:ext cx="5090601" cy="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11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356"/>
            <a:ext cx="11887200" cy="674846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05214" y="1670141"/>
            <a:ext cx="7918450" cy="4549683"/>
          </a:xfrm>
        </p:spPr>
        <p:txBody>
          <a:bodyPr>
            <a:normAutofit/>
          </a:bodyPr>
          <a:lstStyle>
            <a:lvl1pPr>
              <a:defRPr/>
            </a:lvl1pPr>
            <a:lvl2pPr marL="914400" indent="-457200">
              <a:buFont typeface="Arial" panose="020B0604020202020204" pitchFamily="34" charset="0"/>
              <a:buChar char="•"/>
              <a:defRPr sz="3200" baseline="0"/>
            </a:lvl2pPr>
          </a:lstStyle>
          <a:p>
            <a:pPr lvl="1"/>
            <a:endParaRPr lang="en-US" dirty="0"/>
          </a:p>
          <a:p>
            <a:pPr lvl="1"/>
            <a:r>
              <a:rPr lang="en-US" dirty="0"/>
              <a:t>Lazy</a:t>
            </a:r>
          </a:p>
          <a:p>
            <a:pPr lvl="1"/>
            <a:r>
              <a:rPr lang="en-US" dirty="0"/>
              <a:t>Narcissistic</a:t>
            </a:r>
          </a:p>
          <a:p>
            <a:pPr lvl="1"/>
            <a:r>
              <a:rPr lang="en-US" dirty="0"/>
              <a:t>Entitled</a:t>
            </a:r>
          </a:p>
          <a:p>
            <a:pPr lvl="1"/>
            <a:r>
              <a:rPr lang="en-US" dirty="0"/>
              <a:t>Job hoppers</a:t>
            </a:r>
          </a:p>
          <a:p>
            <a:pPr lvl="1"/>
            <a:r>
              <a:rPr lang="en-US" dirty="0"/>
              <a:t>Question authority</a:t>
            </a:r>
          </a:p>
          <a:p>
            <a:pPr lvl="1"/>
            <a:r>
              <a:rPr lang="en-US" dirty="0"/>
              <a:t>Require constant praise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868" y="365125"/>
            <a:ext cx="1721012" cy="79505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Millennial stereotype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439" y="1915126"/>
            <a:ext cx="3533075" cy="21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63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198" y="5878158"/>
            <a:ext cx="1721012" cy="7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7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733A-6721-BB7A-6A4B-32377401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24CBE1-5F1D-6A3C-0A2A-F01486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06202-0C21-77A4-3DA2-22AEFA80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1F782-9C8A-7B1D-DE36-7973A82A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3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31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99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6265" y="1425039"/>
            <a:ext cx="110440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956469" y="1701000"/>
            <a:ext cx="10279062" cy="44735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0946" y="370673"/>
            <a:ext cx="1670449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359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09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6265" y="1425039"/>
            <a:ext cx="110440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1074738" y="1900238"/>
            <a:ext cx="10279062" cy="44735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49" y="449177"/>
            <a:ext cx="1674968" cy="8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91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16" y="157376"/>
            <a:ext cx="10515600" cy="11653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6265" y="1425039"/>
            <a:ext cx="110440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546265" y="1814921"/>
            <a:ext cx="10279062" cy="44735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0228" y="333670"/>
            <a:ext cx="1670449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42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920" y="274638"/>
            <a:ext cx="68594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9351" y="1600201"/>
            <a:ext cx="66730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856FE-87C5-0540-9A0A-CD2747E8CB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296"/>
          <a:stretch/>
        </p:blipFill>
        <p:spPr>
          <a:xfrm>
            <a:off x="0" y="-594"/>
            <a:ext cx="4545367" cy="6858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64" y="5926416"/>
            <a:ext cx="1721012" cy="7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94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072"/>
          <a:stretch/>
        </p:blipFill>
        <p:spPr>
          <a:xfrm>
            <a:off x="6986016" y="-594"/>
            <a:ext cx="5205984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948" y="365125"/>
            <a:ext cx="7382522" cy="1325563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351" y="1915415"/>
            <a:ext cx="7397119" cy="43044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5922546"/>
            <a:ext cx="1721012" cy="7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177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709" y="0"/>
            <a:ext cx="91412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948" y="365125"/>
            <a:ext cx="7382522" cy="1325563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351" y="1915415"/>
            <a:ext cx="7397119" cy="43044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5922546"/>
            <a:ext cx="1721012" cy="7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817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709" y="0"/>
            <a:ext cx="91412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948" y="365125"/>
            <a:ext cx="7382522" cy="1325563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351" y="1915415"/>
            <a:ext cx="7397119" cy="43044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5922546"/>
            <a:ext cx="1721012" cy="7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023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709" y="0"/>
            <a:ext cx="91412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948" y="365125"/>
            <a:ext cx="6065347" cy="1325563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352" y="1915415"/>
            <a:ext cx="6079944" cy="43044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5922546"/>
            <a:ext cx="1721012" cy="7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15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0676" y="365125"/>
            <a:ext cx="66147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0650" y="1690688"/>
            <a:ext cx="6594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650" y="2655934"/>
            <a:ext cx="6594738" cy="400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EAE0-48C5-8343-A93E-00706FD26E47}" type="datetimeFigureOut">
              <a:rPr lang="en-US" smtClean="0"/>
              <a:t>7/7/25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90"/>
          <a:stretch/>
        </p:blipFill>
        <p:spPr>
          <a:xfrm>
            <a:off x="1" y="3931"/>
            <a:ext cx="4527612" cy="68585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4517" y="5928926"/>
            <a:ext cx="171922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9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335E6-D947-4901-7F97-1DD0C8DC1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0241A-D2FD-8139-64D2-0D95E4FEB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CB169-399B-D4AC-2079-64772688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54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4517" y="5928926"/>
            <a:ext cx="1719221" cy="792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1192" y="365125"/>
            <a:ext cx="614419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1192" y="1690688"/>
            <a:ext cx="61441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1192" y="2655934"/>
            <a:ext cx="6144196" cy="400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910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4517" y="5928926"/>
            <a:ext cx="1719221" cy="792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1192" y="365125"/>
            <a:ext cx="614419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1192" y="1690688"/>
            <a:ext cx="61441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1192" y="2655934"/>
            <a:ext cx="6144196" cy="400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5192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4517" y="5928926"/>
            <a:ext cx="1719221" cy="792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1192" y="365125"/>
            <a:ext cx="614419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1192" y="1690688"/>
            <a:ext cx="61441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1192" y="2655934"/>
            <a:ext cx="6144196" cy="400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2996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9215" y="128725"/>
            <a:ext cx="617220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215" y="18929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7783" y="5882457"/>
            <a:ext cx="171922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4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16824" y="223086"/>
            <a:ext cx="51816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16824" y="1705808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STBNov_0041_bw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3" y="5885896"/>
            <a:ext cx="1588241" cy="8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797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JunePhotos 131_bw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181" y="0"/>
            <a:ext cx="12140240" cy="6904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1845" y="365129"/>
            <a:ext cx="5326603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1845" y="1847851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Content Placeholder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9666" y="5611575"/>
            <a:ext cx="1884038" cy="9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81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44" y="0"/>
            <a:ext cx="12254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218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65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CED90-E3A4-4A6D-AA7E-A777AE2EA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68757" y="4041321"/>
            <a:ext cx="4036218" cy="194341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 PT Heavy" panose="020B0802020204020303" pitchFamily="34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52B7B-C441-494E-92BE-79A639041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477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17F7C-4F7A-4ED1-BD05-DABCCFA46C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68757" y="4041321"/>
            <a:ext cx="4036218" cy="194341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 PT Heavy" panose="020B0802020204020303" pitchFamily="34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2384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1DD7-BCBA-1770-73C2-BD47F848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DDE7A-FE89-29D5-1D9F-72E2B086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0CCC7-7D67-7D24-A73F-C93D2C90A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1CF4-4938-17D2-A948-14067601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07135-8FB4-5998-E8F0-D7156B09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6950E-9F26-C1FE-206F-ED6D5FB5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419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6054B-1A98-48C6-AAB8-3630E0E52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663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2BE8D-2B84-483E-A246-39B1D637E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92870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76970" y="4555671"/>
            <a:ext cx="5103443" cy="1429068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</a:lstStyle>
          <a:p>
            <a:pPr lvl="0"/>
            <a:r>
              <a:rPr lang="en-US" dirty="0"/>
              <a:t>Click to edit title of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083D6-FBED-45F6-95D2-9FC4960C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88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358B2E-70F9-4193-82CB-9773F34F5D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992587" y="4070984"/>
            <a:ext cx="4729234" cy="2280830"/>
          </a:xfrm>
        </p:spPr>
        <p:txBody>
          <a:bodyPr/>
          <a:lstStyle>
            <a:lvl1pPr algn="r">
              <a:defRPr baseline="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</a:lstStyle>
          <a:p>
            <a:r>
              <a:rPr lang="en-US" dirty="0"/>
              <a:t>Click to edit presentation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EEA99-E7D1-4A74-B6AE-B0AEA30E0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6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D4EC94-E083-40BB-881C-D31492982D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 baseline="0"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237665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Medic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74D06-79B8-4416-88BD-4976C8DC64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6857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li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CA093F-4BB3-42D4-98A0-D27EF2A464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136775" y="1838931"/>
            <a:ext cx="7918450" cy="4549683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866612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AAF4F9-3AE1-496D-8C43-D456E3EAE7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3471891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D17CD-3A5A-41F1-89B7-353ABABC09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F54AA46-6ECA-45B6-BA2F-B1E1780B03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6251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5EBA0-5C34-4A61-ACF8-221E1A82B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AC43567-2687-4CEA-9CAE-25606EFB8B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491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6466B-81C7-CA1F-A1D3-EADD9ACB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F3BDD7-B4D2-3C5A-4142-780530B21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A74FA-399D-8D85-5949-56557FD4D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85D92-3DAF-3BA9-2366-AB53D55E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A71F5-2ADD-3725-EC51-6340B6C8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3AC38-1E1A-8C17-55D9-4958D7D0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2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E68C1-FF11-4C28-AE50-2134F3F4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59E146D-D890-42C3-A26D-55B7049C4B3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5931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BB815-8A01-4F77-A392-42E8791BFC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DE86769-382A-4CE0-8309-F2C7FB3068D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7211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C1326-2AE0-42DB-B611-05781A7637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E271259-C44A-44BD-A6BE-1724D96FDB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4431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DEEAB2-B517-4A3C-AFBA-78B2582C1E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5661E86A-D2F0-435E-B661-8ABD68726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47338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CFD4-503A-4218-A53F-5F0D076149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525C93D-DF36-4266-9925-1EE544DEDA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486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A5023-A4C5-40DD-A9B4-E1BB541546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37D35E6C-1F72-4278-9590-EF0D9F3381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8166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33165C-AC04-4B80-B504-51A7AD0D27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A45F6D1-940F-4982-BF27-093B7CC676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8020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8083A-0FEA-4F52-8491-FEEAB2369F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A45F6D1-940F-4982-BF27-093B7CC676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2315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5E9E58-6166-4300-84D3-2A4665D1E6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A45F6D1-940F-4982-BF27-093B7CC676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155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B38DA-7BC2-4ACD-98F7-C87E66291E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1971" y="168456"/>
            <a:ext cx="10515600" cy="1098684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Futura Std Medium" panose="020B0502020204020303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A45F6D1-940F-4982-BF27-093B7CC676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1971" y="1992086"/>
            <a:ext cx="7083002" cy="4211287"/>
          </a:xfrm>
        </p:spPr>
        <p:txBody>
          <a:bodyPr/>
          <a:lstStyle>
            <a:lvl1pPr>
              <a:defRPr>
                <a:latin typeface="Futura Std Medium" panose="020B0502020204020303" pitchFamily="34" charset="0"/>
              </a:defRPr>
            </a:lvl1pPr>
            <a:lvl2pPr>
              <a:defRPr>
                <a:latin typeface="Futura Std Medium" panose="020B0502020204020303" pitchFamily="34" charset="0"/>
              </a:defRPr>
            </a:lvl2pPr>
            <a:lvl3pPr>
              <a:defRPr>
                <a:latin typeface="Futura Std Medium" panose="020B0502020204020303" pitchFamily="34" charset="0"/>
              </a:defRPr>
            </a:lvl3pPr>
            <a:lvl4pPr>
              <a:defRPr>
                <a:latin typeface="Futura Std Medium" panose="020B0502020204020303" pitchFamily="34" charset="0"/>
              </a:defRPr>
            </a:lvl4pPr>
            <a:lvl5pPr>
              <a:defRPr>
                <a:latin typeface="Futura Std Medium" panose="020B05020202040203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40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CCF27-2F89-5E33-0ED8-3452D666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B384A-8901-B696-EF7D-42575DBB4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5F313-95AB-09C7-A07C-20C710B89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A374C-8B38-F374-3027-F2F54454C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15A7B-4970-30C2-60C2-E9AF65571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2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AEAE0-48C5-8343-A93E-00706FD26E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86857-8541-F746-98BC-2C7B8B3FF6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305168" y="46049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2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AEAE0-48C5-8343-A93E-00706FD26E47}" type="datetimeFigureOut">
              <a:rPr lang="en-US" smtClean="0"/>
              <a:t>7/7/25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86857-8541-F746-98BC-2C7B8B3FF6A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05168" y="46049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4C25F-E281-4132-90B3-A3BF6403C811}"/>
              </a:ext>
            </a:extLst>
          </p:cNvPr>
          <p:cNvSpPr txBox="1"/>
          <p:nvPr userDrawn="1"/>
        </p:nvSpPr>
        <p:spPr>
          <a:xfrm>
            <a:off x="5305168" y="46049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8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  <p:sldLayoutId id="2147483717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  <p:sldLayoutId id="2147483724" r:id="rId46"/>
    <p:sldLayoutId id="2147483725" r:id="rId47"/>
    <p:sldLayoutId id="2147483726" r:id="rId48"/>
    <p:sldLayoutId id="2147483727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17CB1-B68C-4CC6-B67B-0867F477FB38}" type="datetimeFigureOut">
              <a:rPr lang="en-US" smtClean="0"/>
              <a:t>7/7/25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256F9-B79C-44D3-84F1-8D0CF55353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05168" y="46049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0F7B8-8F20-4A91-B584-FA588EFC3D67}"/>
              </a:ext>
            </a:extLst>
          </p:cNvPr>
          <p:cNvSpPr txBox="1"/>
          <p:nvPr userDrawn="1"/>
        </p:nvSpPr>
        <p:spPr>
          <a:xfrm>
            <a:off x="5305168" y="46049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4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CCF27-2F89-5E33-0ED8-3452D666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B384A-8901-B696-EF7D-42575DBB4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5F313-95AB-09C7-A07C-20C710B89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FEE5CC-77AE-42A5-B956-BC0BB5C05DC4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A374C-8B38-F374-3027-F2F54454C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15A7B-4970-30C2-60C2-E9AF65571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9EDC06-5B90-4547-AB05-F3B24C19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uilding&#10;&#10;Description automatically generated">
            <a:extLst>
              <a:ext uri="{FF2B5EF4-FFF2-40B4-BE49-F238E27FC236}">
                <a16:creationId xmlns:a16="http://schemas.microsoft.com/office/drawing/2014/main" id="{F39CF82A-2FEB-A38A-A3FB-E5A5C15A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3C741-741F-1ADC-DC6B-718701306891}"/>
              </a:ext>
            </a:extLst>
          </p:cNvPr>
          <p:cNvSpPr txBox="1"/>
          <p:nvPr/>
        </p:nvSpPr>
        <p:spPr>
          <a:xfrm>
            <a:off x="1247770" y="1800220"/>
            <a:ext cx="2790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00A7-7BB2-8C04-8186-A29978B5222C}"/>
              </a:ext>
            </a:extLst>
          </p:cNvPr>
          <p:cNvSpPr txBox="1"/>
          <p:nvPr/>
        </p:nvSpPr>
        <p:spPr>
          <a:xfrm>
            <a:off x="1247771" y="1167564"/>
            <a:ext cx="279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3ED17-F3FC-F30F-7927-3E0F65A11DC5}"/>
              </a:ext>
            </a:extLst>
          </p:cNvPr>
          <p:cNvSpPr txBox="1"/>
          <p:nvPr/>
        </p:nvSpPr>
        <p:spPr>
          <a:xfrm>
            <a:off x="1247770" y="58832"/>
            <a:ext cx="2790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-1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6150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E7C56-61EC-7BD7-EDE1-51AC17787AB4}"/>
              </a:ext>
            </a:extLst>
          </p:cNvPr>
          <p:cNvSpPr txBox="1"/>
          <p:nvPr/>
        </p:nvSpPr>
        <p:spPr>
          <a:xfrm>
            <a:off x="1247771" y="557674"/>
            <a:ext cx="279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CLUB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FE4BA-7E9F-AEF9-84E0-A3E3042E87B3}"/>
              </a:ext>
            </a:extLst>
          </p:cNvPr>
          <p:cNvSpPr txBox="1"/>
          <p:nvPr/>
        </p:nvSpPr>
        <p:spPr>
          <a:xfrm>
            <a:off x="348673" y="5578764"/>
            <a:ext cx="458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July 8, 2025</a:t>
            </a:r>
          </a:p>
        </p:txBody>
      </p:sp>
    </p:spTree>
    <p:extLst>
      <p:ext uri="{BB962C8B-B14F-4D97-AF65-F5344CB8AC3E}">
        <p14:creationId xmlns:p14="http://schemas.microsoft.com/office/powerpoint/2010/main" val="99433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flyer with text and images&#10;&#10;Description automatically generated">
            <a:extLst>
              <a:ext uri="{FF2B5EF4-FFF2-40B4-BE49-F238E27FC236}">
                <a16:creationId xmlns:a16="http://schemas.microsoft.com/office/drawing/2014/main" id="{3E75DAF8-F079-723F-5655-B7CDCB2826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9360" cy="6858000"/>
          </a:xfrm>
          <a:prstGeom prst="rect">
            <a:avLst/>
          </a:prstGeom>
        </p:spPr>
      </p:pic>
      <p:pic>
        <p:nvPicPr>
          <p:cNvPr id="4" name="Picture 3" descr="A blue and white flyer with text and images&#10;&#10;Description automatically generated">
            <a:extLst>
              <a:ext uri="{FF2B5EF4-FFF2-40B4-BE49-F238E27FC236}">
                <a16:creationId xmlns:a16="http://schemas.microsoft.com/office/drawing/2014/main" id="{788DDD2B-4954-67CB-35DD-87FE8586B3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4156" y="0"/>
            <a:ext cx="1147844" cy="6858000"/>
          </a:xfrm>
          <a:prstGeom prst="rect">
            <a:avLst/>
          </a:prstGeom>
        </p:spPr>
      </p:pic>
      <p:pic>
        <p:nvPicPr>
          <p:cNvPr id="6" name="Picture 5" descr="A yellow circle with white qr code in it&#10;&#10;Description automatically generated">
            <a:extLst>
              <a:ext uri="{FF2B5EF4-FFF2-40B4-BE49-F238E27FC236}">
                <a16:creationId xmlns:a16="http://schemas.microsoft.com/office/drawing/2014/main" id="{072D0850-8054-1657-2C21-904304A6D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0" t="17334" r="31417" b="17481"/>
          <a:stretch/>
        </p:blipFill>
        <p:spPr>
          <a:xfrm>
            <a:off x="6847839" y="1998475"/>
            <a:ext cx="4115035" cy="4041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CF1E8-7E47-E8DB-3AAC-ED09AC48EAFB}"/>
              </a:ext>
            </a:extLst>
          </p:cNvPr>
          <p:cNvSpPr txBox="1"/>
          <p:nvPr/>
        </p:nvSpPr>
        <p:spPr>
          <a:xfrm>
            <a:off x="1229361" y="111760"/>
            <a:ext cx="9814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7A60B"/>
                </a:solidFill>
                <a:latin typeface="Century Gothic" panose="020B0502020202020204" pitchFamily="34" charset="0"/>
              </a:rPr>
              <a:t>Join 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15ADE-A355-2984-0137-C41F9C0471A1}"/>
              </a:ext>
            </a:extLst>
          </p:cNvPr>
          <p:cNvSpPr txBox="1"/>
          <p:nvPr/>
        </p:nvSpPr>
        <p:spPr>
          <a:xfrm>
            <a:off x="1229361" y="637707"/>
            <a:ext cx="9814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$10-A-MONTH CLUB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56E2F-F355-2F4D-240B-435424D5FAED}"/>
              </a:ext>
            </a:extLst>
          </p:cNvPr>
          <p:cNvSpPr txBox="1"/>
          <p:nvPr/>
        </p:nvSpPr>
        <p:spPr>
          <a:xfrm>
            <a:off x="1503917" y="1846333"/>
            <a:ext cx="54252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Also known as the Annual Fund, </a:t>
            </a:r>
            <a:r>
              <a:rPr lang="en-US" sz="2000" b="0" i="0" dirty="0" err="1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ShareFund</a:t>
            </a: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, or Every Rotary Every Year</a:t>
            </a:r>
            <a:endParaRPr lang="en-US" sz="2000" dirty="0">
              <a:solidFill>
                <a:srgbClr val="23478C"/>
              </a:solidFill>
              <a:highlight>
                <a:srgbClr val="FFFFFF"/>
              </a:highlight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Funding goes to support Rotary’s seven areas of focus: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promoting peace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fighting disease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providing clean water and hygiene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saving mothers and children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supporting education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growing economies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protecting the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3478C"/>
                </a:solidFill>
                <a:effectLst/>
                <a:highlight>
                  <a:srgbClr val="FFFFFF"/>
                </a:highlight>
                <a:latin typeface="Century Gothic" panose="020B0502020202020204" pitchFamily="34" charset="0"/>
              </a:rPr>
              <a:t>Along with supporting international and district projects, a portion of these funds come back to us for our own club projects</a:t>
            </a:r>
            <a:endParaRPr lang="en-US" sz="2000" dirty="0">
              <a:solidFill>
                <a:srgbClr val="23478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11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20459-9BDB-E5BE-06B0-755A7ABE5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C658E5-D6F7-18EB-2E9B-CD8327AA6D79}"/>
              </a:ext>
            </a:extLst>
          </p:cNvPr>
          <p:cNvSpPr txBox="1"/>
          <p:nvPr/>
        </p:nvSpPr>
        <p:spPr>
          <a:xfrm>
            <a:off x="5605124" y="1501482"/>
            <a:ext cx="542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3478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768923-1B4C-694A-D783-2D4ED31B6B5D}"/>
              </a:ext>
            </a:extLst>
          </p:cNvPr>
          <p:cNvCxnSpPr>
            <a:cxnSpLocks/>
          </p:cNvCxnSpPr>
          <p:nvPr/>
        </p:nvCxnSpPr>
        <p:spPr>
          <a:xfrm>
            <a:off x="5727953" y="2701811"/>
            <a:ext cx="4734244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188955-0556-E5B7-CD33-D4ECC8786A5D}"/>
              </a:ext>
            </a:extLst>
          </p:cNvPr>
          <p:cNvSpPr txBox="1"/>
          <p:nvPr/>
        </p:nvSpPr>
        <p:spPr>
          <a:xfrm>
            <a:off x="5605124" y="2933640"/>
            <a:ext cx="6219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Leah Schroeder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A60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i="1" dirty="0">
                <a:solidFill>
                  <a:srgbClr val="23478C"/>
                </a:solidFill>
                <a:latin typeface="Century Gothic" panose="020B0502020202020204" pitchFamily="34" charset="0"/>
              </a:rPr>
              <a:t>Open Studios – A Community Craft Studio and Market</a:t>
            </a: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23478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logo of a gear&#10;&#10;AI-generated content may be incorrect.">
            <a:extLst>
              <a:ext uri="{FF2B5EF4-FFF2-40B4-BE49-F238E27FC236}">
                <a16:creationId xmlns:a16="http://schemas.microsoft.com/office/drawing/2014/main" id="{D8F1D796-F1C0-4992-0FCE-536BEE3ED4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183" y="6431279"/>
            <a:ext cx="2194564" cy="426721"/>
          </a:xfrm>
          <a:prstGeom prst="rect">
            <a:avLst/>
          </a:prstGeom>
        </p:spPr>
      </p:pic>
      <p:pic>
        <p:nvPicPr>
          <p:cNvPr id="5" name="Picture 4" descr="Picture of Leah Schroeder against yellow wall">
            <a:extLst>
              <a:ext uri="{FF2B5EF4-FFF2-40B4-BE49-F238E27FC236}">
                <a16:creationId xmlns:a16="http://schemas.microsoft.com/office/drawing/2014/main" id="{11986819-9E10-E4BE-7674-382EC874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49" y="244478"/>
            <a:ext cx="3829420" cy="510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 Studio logo">
            <a:extLst>
              <a:ext uri="{FF2B5EF4-FFF2-40B4-BE49-F238E27FC236}">
                <a16:creationId xmlns:a16="http://schemas.microsoft.com/office/drawing/2014/main" id="{31D2FF6B-471C-C426-B3CB-5185964E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550" y="5430423"/>
            <a:ext cx="1293813" cy="129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18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" sz="8400" b="1">
                <a:solidFill>
                  <a:srgbClr val="325A52"/>
                </a:solidFill>
              </a:rPr>
              <a:t>Why Everyone </a:t>
            </a:r>
            <a:endParaRPr sz="8400" b="1">
              <a:solidFill>
                <a:srgbClr val="325A5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1600"/>
              </a:spcBef>
              <a:buNone/>
            </a:pPr>
            <a:r>
              <a:rPr lang="en" sz="8400" b="1">
                <a:solidFill>
                  <a:srgbClr val="325A52"/>
                </a:solidFill>
              </a:rPr>
              <a:t>Needs Hobbies</a:t>
            </a:r>
            <a:endParaRPr sz="8400" b="1">
              <a:solidFill>
                <a:srgbClr val="325A52"/>
              </a:solidFill>
            </a:endParaRPr>
          </a:p>
          <a:p>
            <a:pPr marL="0" indent="0" algn="ctr">
              <a:spcBef>
                <a:spcPts val="1600"/>
              </a:spcBef>
              <a:buNone/>
            </a:pPr>
            <a:endParaRPr sz="4000"/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/>
              <a:t>(or *How Sewing Saved My Life)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469826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IMG_2585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94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 title="IMG_1493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593351"/>
            <a:ext cx="9143999" cy="60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open studi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934" y="90234"/>
            <a:ext cx="4256165" cy="4256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35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 title="IMG_1028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01" y="1"/>
            <a:ext cx="4421601" cy="589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 title="IMG_1083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901" y="962577"/>
            <a:ext cx="4421601" cy="5895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456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 title="FullSizeRender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022" y="1"/>
            <a:ext cx="9149959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147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 title="IMG_2336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590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99" name="Google Shape;99;p19" title="IMG_2029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053" y="327834"/>
            <a:ext cx="9669899" cy="6202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5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 title="IMG_1572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34" y="-180467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12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1BFA20-9B62-D668-5BB2-F924EB837736}"/>
              </a:ext>
            </a:extLst>
          </p:cNvPr>
          <p:cNvSpPr/>
          <p:nvPr/>
        </p:nvSpPr>
        <p:spPr>
          <a:xfrm>
            <a:off x="9895840" y="0"/>
            <a:ext cx="2296160" cy="6858000"/>
          </a:xfrm>
          <a:prstGeom prst="rect">
            <a:avLst/>
          </a:prstGeom>
          <a:solidFill>
            <a:srgbClr val="2347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597B3-7854-8984-B841-9EACA5309B07}"/>
              </a:ext>
            </a:extLst>
          </p:cNvPr>
          <p:cNvSpPr txBox="1"/>
          <p:nvPr/>
        </p:nvSpPr>
        <p:spPr>
          <a:xfrm>
            <a:off x="2894836" y="1666260"/>
            <a:ext cx="53062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I have a neck, but no head. I have two arms, but no hands. What am I?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34405-6867-F454-3639-E66D8C8194FD}"/>
              </a:ext>
            </a:extLst>
          </p:cNvPr>
          <p:cNvSpPr txBox="1"/>
          <p:nvPr/>
        </p:nvSpPr>
        <p:spPr>
          <a:xfrm>
            <a:off x="903567" y="155279"/>
            <a:ext cx="7548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Rotary Ramblings</a:t>
            </a:r>
          </a:p>
        </p:txBody>
      </p:sp>
      <p:pic>
        <p:nvPicPr>
          <p:cNvPr id="6" name="Picture 5" descr="A logo of a gear&#10;&#10;AI-generated content may be incorrect.">
            <a:extLst>
              <a:ext uri="{FF2B5EF4-FFF2-40B4-BE49-F238E27FC236}">
                <a16:creationId xmlns:a16="http://schemas.microsoft.com/office/drawing/2014/main" id="{59E5E8A4-F2FB-249E-428C-DDC237053F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8895"/>
            <a:ext cx="219456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45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 title="IMG_1023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/>
          <p:nvPr/>
        </p:nvSpPr>
        <p:spPr>
          <a:xfrm>
            <a:off x="5083333" y="5113433"/>
            <a:ext cx="7108800" cy="1398800"/>
          </a:xfrm>
          <a:prstGeom prst="rect">
            <a:avLst/>
          </a:prstGeom>
          <a:solidFill>
            <a:srgbClr val="325A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SEWING CLASSES + WORKSHOPS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750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 title="IMG_1460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1" y="1"/>
            <a:ext cx="51435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 title="IMG_1463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351" y="1"/>
            <a:ext cx="5143501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97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 title="IMG_1760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34" y="1"/>
            <a:ext cx="5143501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053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 title="IMG_1253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551" y="1"/>
            <a:ext cx="51435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title="IMG_1261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45" y="1"/>
            <a:ext cx="5277447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31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title="IMG_1599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416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 title="IMG_1015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/>
          <p:nvPr/>
        </p:nvSpPr>
        <p:spPr>
          <a:xfrm>
            <a:off x="5083333" y="5113433"/>
            <a:ext cx="7108800" cy="1398800"/>
          </a:xfrm>
          <a:prstGeom prst="rect">
            <a:avLst/>
          </a:prstGeom>
          <a:solidFill>
            <a:srgbClr val="325A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CERAMIC CLASSES + WORKSHOPS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67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 title="IMG_1293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227" y="1"/>
            <a:ext cx="5153547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997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 title="FullSizeRender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01" y="1"/>
            <a:ext cx="4577900" cy="61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 title="IMG_0486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499" y="754133"/>
            <a:ext cx="4577900" cy="6103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727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 title="IMG_1616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34" y="1"/>
            <a:ext cx="5143501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338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0" title="IMG_1272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1" y="-10"/>
            <a:ext cx="4398935" cy="586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 title="IMG_1699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606" y="992768"/>
            <a:ext cx="4398925" cy="5865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07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g in the grass&#10;&#10;Description automatically generated">
            <a:extLst>
              <a:ext uri="{FF2B5EF4-FFF2-40B4-BE49-F238E27FC236}">
                <a16:creationId xmlns:a16="http://schemas.microsoft.com/office/drawing/2014/main" id="{7CB4F5A4-7D2A-E19A-A5D2-ED3183CC8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02C4A-7C7E-6047-4634-3E02F7EB2AB4}"/>
              </a:ext>
            </a:extLst>
          </p:cNvPr>
          <p:cNvSpPr txBox="1"/>
          <p:nvPr/>
        </p:nvSpPr>
        <p:spPr>
          <a:xfrm>
            <a:off x="7044918" y="2286333"/>
            <a:ext cx="4886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PLEDGE OF ALLEGIANCE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376799-50FD-BF26-29B2-0291FF3AB342}"/>
              </a:ext>
            </a:extLst>
          </p:cNvPr>
          <p:cNvCxnSpPr/>
          <p:nvPr/>
        </p:nvCxnSpPr>
        <p:spPr>
          <a:xfrm>
            <a:off x="7126198" y="4225325"/>
            <a:ext cx="463296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ogo of a gear&#10;&#10;AI-generated content may be incorrect.">
            <a:extLst>
              <a:ext uri="{FF2B5EF4-FFF2-40B4-BE49-F238E27FC236}">
                <a16:creationId xmlns:a16="http://schemas.microsoft.com/office/drawing/2014/main" id="{4DE6F668-AFB4-EF7D-927E-414D076A17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436" y="6364281"/>
            <a:ext cx="219456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38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1" title="IMG_2011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65" y="681785"/>
            <a:ext cx="4120801" cy="549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 title="IMG_2013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834" y="681801"/>
            <a:ext cx="4120801" cy="5494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860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2" title="IMG_1941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25385" y="1074201"/>
            <a:ext cx="6175499" cy="470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 title="IMG_1944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5877969" y="1109469"/>
            <a:ext cx="6170031" cy="463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227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3" title="IMG_2496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88486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3"/>
          <p:cNvSpPr/>
          <p:nvPr/>
        </p:nvSpPr>
        <p:spPr>
          <a:xfrm>
            <a:off x="5083333" y="5113433"/>
            <a:ext cx="7108800" cy="1398800"/>
          </a:xfrm>
          <a:prstGeom prst="rect">
            <a:avLst/>
          </a:prstGeom>
          <a:solidFill>
            <a:srgbClr val="325A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PAINTING CLASSES + WORKSHOPS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479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4" title="IMG_1575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84" y="1"/>
            <a:ext cx="51435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 title="IMG_1574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1"/>
            <a:ext cx="5140152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982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5" title="IMG_1578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34" y="1"/>
            <a:ext cx="5143501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7357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6" title="IMG_0511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01" y="1"/>
            <a:ext cx="4686633" cy="593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 title="IMG_1644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265767" y="1676135"/>
            <a:ext cx="5933732" cy="4429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78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7" title="gee street art and craft fair_logo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667" y="-203200"/>
            <a:ext cx="7766699" cy="678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767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8" title="IMG_2221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-681734" y="681752"/>
            <a:ext cx="5453933" cy="409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8" title="IMG_2227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383599" y="2103567"/>
            <a:ext cx="5445435" cy="406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8" title="IMG_2238.jpe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438300" y="689669"/>
            <a:ext cx="5432797" cy="4074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04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9" title="IMG_2165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959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0" title="IMG_2174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732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1BFA20-9B62-D668-5BB2-F924EB837736}"/>
              </a:ext>
            </a:extLst>
          </p:cNvPr>
          <p:cNvSpPr/>
          <p:nvPr/>
        </p:nvSpPr>
        <p:spPr>
          <a:xfrm>
            <a:off x="9895840" y="0"/>
            <a:ext cx="2296160" cy="6858000"/>
          </a:xfrm>
          <a:prstGeom prst="rect">
            <a:avLst/>
          </a:prstGeom>
          <a:solidFill>
            <a:srgbClr val="F7A6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34405-6867-F454-3639-E66D8C8194FD}"/>
              </a:ext>
            </a:extLst>
          </p:cNvPr>
          <p:cNvSpPr txBox="1"/>
          <p:nvPr/>
        </p:nvSpPr>
        <p:spPr>
          <a:xfrm>
            <a:off x="436880" y="2546696"/>
            <a:ext cx="94589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rgbClr val="23478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INSPIRATIONAL MOMENT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4B665-708A-F342-326D-E29506E652DD}"/>
              </a:ext>
            </a:extLst>
          </p:cNvPr>
          <p:cNvSpPr txBox="1"/>
          <p:nvPr/>
        </p:nvSpPr>
        <p:spPr>
          <a:xfrm>
            <a:off x="436880" y="3531581"/>
            <a:ext cx="5687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3478C"/>
                </a:solidFill>
                <a:latin typeface="Century Gothic" panose="020B0502020202020204" pitchFamily="34" charset="0"/>
              </a:rPr>
              <a:t>Brenda Fasulo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3478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logo of a gear&#10;&#10;AI-generated content may be incorrect.">
            <a:extLst>
              <a:ext uri="{FF2B5EF4-FFF2-40B4-BE49-F238E27FC236}">
                <a16:creationId xmlns:a16="http://schemas.microsoft.com/office/drawing/2014/main" id="{51295819-B840-697E-5519-5861BB714E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929" y="6364281"/>
            <a:ext cx="219456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64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1" title="IMG_2206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942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2" title="IMG_2202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083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3" title="IMG_2213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-216019" y="1081983"/>
            <a:ext cx="6258736" cy="469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 title="IMG_2217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228665" y="1082166"/>
            <a:ext cx="6258203" cy="4693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844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4" title="IMG_2189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053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5" title="craftyish_web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1"/>
            <a:ext cx="489905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5" title="IMG_1082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9067" y="1"/>
            <a:ext cx="7292933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42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6" title="IMG_1085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76301" y="1268252"/>
            <a:ext cx="5761932" cy="432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6" title="IMG_1087.jpe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715035" y="1266569"/>
            <a:ext cx="5766431" cy="432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226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7" title="IMG_1311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907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8" title="IMG_1310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157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9" title="IMG_2557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517" y="0"/>
            <a:ext cx="519896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072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0" title="IMG_2586.jpe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006" y="0"/>
            <a:ext cx="96199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48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1BFA20-9B62-D668-5BB2-F924EB837736}"/>
              </a:ext>
            </a:extLst>
          </p:cNvPr>
          <p:cNvSpPr/>
          <p:nvPr/>
        </p:nvSpPr>
        <p:spPr>
          <a:xfrm>
            <a:off x="7559040" y="0"/>
            <a:ext cx="4632960" cy="6858000"/>
          </a:xfrm>
          <a:prstGeom prst="rect">
            <a:avLst/>
          </a:prstGeom>
          <a:solidFill>
            <a:srgbClr val="2347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34405-6867-F454-3639-E66D8C8194FD}"/>
              </a:ext>
            </a:extLst>
          </p:cNvPr>
          <p:cNvSpPr txBox="1"/>
          <p:nvPr/>
        </p:nvSpPr>
        <p:spPr>
          <a:xfrm>
            <a:off x="344170" y="478626"/>
            <a:ext cx="5816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INTRODUCTION </a:t>
            </a:r>
          </a:p>
          <a:p>
            <a:r>
              <a:rPr lang="en-US" sz="60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OF GUESTS</a:t>
            </a:r>
          </a:p>
        </p:txBody>
      </p:sp>
      <p:pic>
        <p:nvPicPr>
          <p:cNvPr id="2" name="Google Shape;303;p28">
            <a:extLst>
              <a:ext uri="{FF2B5EF4-FFF2-40B4-BE49-F238E27FC236}">
                <a16:creationId xmlns:a16="http://schemas.microsoft.com/office/drawing/2014/main" id="{BA6A2F92-8337-C896-A5A1-2CEAE7B71AD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7641" y="1843539"/>
            <a:ext cx="3135758" cy="3170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02EAAD-60CC-C696-2333-F90E0BA95CCD}"/>
              </a:ext>
            </a:extLst>
          </p:cNvPr>
          <p:cNvCxnSpPr>
            <a:cxnSpLocks/>
          </p:cNvCxnSpPr>
          <p:nvPr/>
        </p:nvCxnSpPr>
        <p:spPr>
          <a:xfrm>
            <a:off x="455802" y="2390094"/>
            <a:ext cx="376936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A552CD-7BB3-4376-5F91-7118E8F3AFC3}"/>
              </a:ext>
            </a:extLst>
          </p:cNvPr>
          <p:cNvSpPr txBox="1"/>
          <p:nvPr/>
        </p:nvSpPr>
        <p:spPr>
          <a:xfrm>
            <a:off x="7559040" y="445053"/>
            <a:ext cx="4632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JOIN US!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3BF47-E057-86A4-BBAA-CB5E7CCDAFF5}"/>
              </a:ext>
            </a:extLst>
          </p:cNvPr>
          <p:cNvSpPr txBox="1"/>
          <p:nvPr/>
        </p:nvSpPr>
        <p:spPr>
          <a:xfrm>
            <a:off x="344170" y="4170589"/>
            <a:ext cx="6605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rgbClr val="F7A60B"/>
                </a:solidFill>
                <a:latin typeface="Century Gothic" panose="020B0502020202020204" pitchFamily="34" charset="0"/>
              </a:rPr>
              <a:t>Scan the QR code or visit </a:t>
            </a:r>
            <a:r>
              <a:rPr lang="en-US" sz="3000" b="1" u="sng" dirty="0">
                <a:solidFill>
                  <a:srgbClr val="F7A60B"/>
                </a:solidFill>
                <a:latin typeface="Century Gothic" panose="020B0502020202020204" pitchFamily="34" charset="0"/>
              </a:rPr>
              <a:t>www.JonesboroRotary.org</a:t>
            </a:r>
            <a:r>
              <a:rPr lang="en-US" sz="3000" dirty="0">
                <a:solidFill>
                  <a:srgbClr val="F7A60B"/>
                </a:solidFill>
                <a:latin typeface="Century Gothic" panose="020B0502020202020204" pitchFamily="34" charset="0"/>
              </a:rPr>
              <a:t> to view our Membership Application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79FA9-AC58-ED20-D611-1BC9B0349A5C}"/>
              </a:ext>
            </a:extLst>
          </p:cNvPr>
          <p:cNvSpPr txBox="1"/>
          <p:nvPr/>
        </p:nvSpPr>
        <p:spPr>
          <a:xfrm>
            <a:off x="344170" y="3513521"/>
            <a:ext cx="697471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Interested in becoming a member?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9E473-91AD-AB5A-3277-2ECB88E2D1B3}"/>
              </a:ext>
            </a:extLst>
          </p:cNvPr>
          <p:cNvSpPr txBox="1"/>
          <p:nvPr/>
        </p:nvSpPr>
        <p:spPr>
          <a:xfrm>
            <a:off x="344170" y="2505299"/>
            <a:ext cx="6754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3478C"/>
                </a:solidFill>
                <a:latin typeface="Century Gothic" panose="020B0502020202020204" pitchFamily="34" charset="0"/>
              </a:rPr>
              <a:t>Kenna Harrelson</a:t>
            </a:r>
          </a:p>
        </p:txBody>
      </p:sp>
      <p:pic>
        <p:nvPicPr>
          <p:cNvPr id="7" name="Picture 6" descr="A logo of a gear&#10;&#10;AI-generated content may be incorrect.">
            <a:extLst>
              <a:ext uri="{FF2B5EF4-FFF2-40B4-BE49-F238E27FC236}">
                <a16:creationId xmlns:a16="http://schemas.microsoft.com/office/drawing/2014/main" id="{5F84E5E6-14C1-1A33-A558-34D6927B3A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3687"/>
            <a:ext cx="219456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93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F0FFE3-9F6D-1F47-1421-135C9D103BE8}"/>
              </a:ext>
            </a:extLst>
          </p:cNvPr>
          <p:cNvSpPr txBox="1"/>
          <p:nvPr/>
        </p:nvSpPr>
        <p:spPr>
          <a:xfrm>
            <a:off x="5358785" y="509677"/>
            <a:ext cx="6366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NEXT WEEK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23478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308116-ADD5-97D4-3F0D-56A08848022D}"/>
              </a:ext>
            </a:extLst>
          </p:cNvPr>
          <p:cNvCxnSpPr>
            <a:cxnSpLocks/>
          </p:cNvCxnSpPr>
          <p:nvPr/>
        </p:nvCxnSpPr>
        <p:spPr>
          <a:xfrm>
            <a:off x="5488181" y="1710006"/>
            <a:ext cx="4734244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AF51962-B7AC-A9C1-3EDB-7F7D790591FB}"/>
              </a:ext>
            </a:extLst>
          </p:cNvPr>
          <p:cNvSpPr txBox="1"/>
          <p:nvPr/>
        </p:nvSpPr>
        <p:spPr>
          <a:xfrm>
            <a:off x="5272447" y="2031146"/>
            <a:ext cx="63663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srgbClr val="23478C"/>
                </a:solidFill>
                <a:latin typeface="Century Gothic" panose="020B0502020202020204" pitchFamily="34" charset="0"/>
              </a:rPr>
              <a:t>Guinn Massey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srgbClr val="23478C"/>
                </a:solidFill>
                <a:latin typeface="Century Gothic" panose="020B0502020202020204" pitchFamily="34" charset="0"/>
              </a:rPr>
              <a:t>AI: Ethics and the Truth Today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srgbClr val="23478C"/>
                </a:solidFill>
                <a:latin typeface="Century Gothic" panose="020B0502020202020204" pitchFamily="34" charset="0"/>
              </a:rPr>
              <a:t>(Sherwood Rotary Club)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Teachers Than Ever Before Are Trained ...">
            <a:extLst>
              <a:ext uri="{FF2B5EF4-FFF2-40B4-BE49-F238E27FC236}">
                <a16:creationId xmlns:a16="http://schemas.microsoft.com/office/drawing/2014/main" id="{E63CA118-8B9C-FEB0-A537-39DB1F79D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10" y="2281320"/>
            <a:ext cx="4563374" cy="303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of a gear&#10;&#10;AI-generated content may be incorrect.">
            <a:extLst>
              <a:ext uri="{FF2B5EF4-FFF2-40B4-BE49-F238E27FC236}">
                <a16:creationId xmlns:a16="http://schemas.microsoft.com/office/drawing/2014/main" id="{2293B57C-18FF-D627-8A24-2B63C05606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068" y="6357848"/>
            <a:ext cx="219456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98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gear with black text&#10;&#10;Description automatically generated">
            <a:extLst>
              <a:ext uri="{FF2B5EF4-FFF2-40B4-BE49-F238E27FC236}">
                <a16:creationId xmlns:a16="http://schemas.microsoft.com/office/drawing/2014/main" id="{F20C856C-827E-2B72-8956-8AEC2AFB8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56" y="465930"/>
            <a:ext cx="2155371" cy="2155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A9FCF4-BD78-1552-960E-6542449F21AD}"/>
              </a:ext>
            </a:extLst>
          </p:cNvPr>
          <p:cNvSpPr txBox="1"/>
          <p:nvPr/>
        </p:nvSpPr>
        <p:spPr>
          <a:xfrm>
            <a:off x="3254827" y="737109"/>
            <a:ext cx="82295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THE FOUR-WAY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20941-823E-48C8-FDC8-33D956520F3D}"/>
              </a:ext>
            </a:extLst>
          </p:cNvPr>
          <p:cNvSpPr txBox="1"/>
          <p:nvPr/>
        </p:nvSpPr>
        <p:spPr>
          <a:xfrm>
            <a:off x="3254827" y="1727708"/>
            <a:ext cx="822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3478C"/>
                </a:solidFill>
                <a:latin typeface="Century Gothic" panose="020B0502020202020204" pitchFamily="34" charset="0"/>
              </a:rPr>
              <a:t>of the things we think, say or 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8B1E4-50AA-9A96-94D0-DB580D000199}"/>
              </a:ext>
            </a:extLst>
          </p:cNvPr>
          <p:cNvSpPr txBox="1"/>
          <p:nvPr/>
        </p:nvSpPr>
        <p:spPr>
          <a:xfrm>
            <a:off x="1001478" y="3033719"/>
            <a:ext cx="427808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Is it the </a:t>
            </a:r>
            <a:r>
              <a:rPr lang="en-US" sz="37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TRUTH?</a:t>
            </a:r>
            <a:endParaRPr lang="en-US" sz="3700" dirty="0">
              <a:solidFill>
                <a:srgbClr val="23478C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6E254-5B2C-2B44-E10D-00E2F8B7D228}"/>
              </a:ext>
            </a:extLst>
          </p:cNvPr>
          <p:cNvSpPr txBox="1"/>
          <p:nvPr/>
        </p:nvSpPr>
        <p:spPr>
          <a:xfrm>
            <a:off x="1001478" y="3809865"/>
            <a:ext cx="690154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Is it </a:t>
            </a:r>
            <a:r>
              <a:rPr lang="en-US" sz="37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FAIR </a:t>
            </a:r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to all concerned?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3B5A8-5A84-6CC4-9EFC-51B58A777EEB}"/>
              </a:ext>
            </a:extLst>
          </p:cNvPr>
          <p:cNvSpPr txBox="1"/>
          <p:nvPr/>
        </p:nvSpPr>
        <p:spPr>
          <a:xfrm>
            <a:off x="1001478" y="4586011"/>
            <a:ext cx="103849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Will it build </a:t>
            </a:r>
            <a:r>
              <a:rPr lang="en-US" sz="37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GOODWILL &amp; BETTER FRIENDSHIPS?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ECCB0-0064-0427-574D-1040A2817A2D}"/>
              </a:ext>
            </a:extLst>
          </p:cNvPr>
          <p:cNvSpPr txBox="1"/>
          <p:nvPr/>
        </p:nvSpPr>
        <p:spPr>
          <a:xfrm>
            <a:off x="1001478" y="5362157"/>
            <a:ext cx="90133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Will it be </a:t>
            </a:r>
            <a:r>
              <a:rPr lang="en-US" sz="3700" b="1" dirty="0">
                <a:solidFill>
                  <a:srgbClr val="F7A60B"/>
                </a:solidFill>
                <a:latin typeface="Century Gothic" panose="020B0502020202020204" pitchFamily="34" charset="0"/>
              </a:rPr>
              <a:t>BENEFICIAL</a:t>
            </a:r>
            <a:r>
              <a:rPr lang="en-US" sz="3700" dirty="0">
                <a:solidFill>
                  <a:srgbClr val="23478C"/>
                </a:solidFill>
                <a:latin typeface="Century Gothic" panose="020B0502020202020204" pitchFamily="34" charset="0"/>
              </a:rPr>
              <a:t> to all concerned?</a:t>
            </a:r>
          </a:p>
        </p:txBody>
      </p:sp>
    </p:spTree>
    <p:extLst>
      <p:ext uri="{BB962C8B-B14F-4D97-AF65-F5344CB8AC3E}">
        <p14:creationId xmlns:p14="http://schemas.microsoft.com/office/powerpoint/2010/main" val="93107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lighting a cigarette&#10;&#10;Description automatically generated">
            <a:extLst>
              <a:ext uri="{FF2B5EF4-FFF2-40B4-BE49-F238E27FC236}">
                <a16:creationId xmlns:a16="http://schemas.microsoft.com/office/drawing/2014/main" id="{8D0C5EEC-EA6A-1ADA-2FDE-12D9ABEBF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0"/>
          <a:stretch/>
        </p:blipFill>
        <p:spPr>
          <a:xfrm>
            <a:off x="240158" y="0"/>
            <a:ext cx="1195184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BCCC2-1B60-269B-D75D-F49EB320D6C1}"/>
              </a:ext>
            </a:extLst>
          </p:cNvPr>
          <p:cNvSpPr txBox="1"/>
          <p:nvPr/>
        </p:nvSpPr>
        <p:spPr>
          <a:xfrm>
            <a:off x="397274" y="552240"/>
            <a:ext cx="5847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GOOD NEWS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29AA20-4C4B-0804-D6FB-57219B482430}"/>
              </a:ext>
            </a:extLst>
          </p:cNvPr>
          <p:cNvCxnSpPr>
            <a:cxnSpLocks/>
          </p:cNvCxnSpPr>
          <p:nvPr/>
        </p:nvCxnSpPr>
        <p:spPr>
          <a:xfrm>
            <a:off x="478554" y="1775013"/>
            <a:ext cx="5552440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8A36E80-D34A-8AFF-B0EA-D4B217D19C13}"/>
              </a:ext>
            </a:extLst>
          </p:cNvPr>
          <p:cNvSpPr txBox="1"/>
          <p:nvPr/>
        </p:nvSpPr>
        <p:spPr>
          <a:xfrm>
            <a:off x="478554" y="1966212"/>
            <a:ext cx="5267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3478C"/>
                </a:solidFill>
                <a:latin typeface="Century Gothic" panose="020B0502020202020204" pitchFamily="34" charset="0"/>
              </a:rPr>
              <a:t>John Deacon</a:t>
            </a:r>
          </a:p>
        </p:txBody>
      </p:sp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B8E845A-6322-A3AE-4FC7-9392CBC91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261" y="3113066"/>
            <a:ext cx="3192694" cy="3192694"/>
          </a:xfrm>
          <a:prstGeom prst="rect">
            <a:avLst/>
          </a:prstGeom>
        </p:spPr>
      </p:pic>
      <p:pic>
        <p:nvPicPr>
          <p:cNvPr id="8" name="Picture 7" descr="A logo of a gear&#10;&#10;AI-generated content may be incorrect.">
            <a:extLst>
              <a:ext uri="{FF2B5EF4-FFF2-40B4-BE49-F238E27FC236}">
                <a16:creationId xmlns:a16="http://schemas.microsoft.com/office/drawing/2014/main" id="{3EDFA136-6979-6E38-4A5A-BE075FD2AD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340" y="6431279"/>
            <a:ext cx="219456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7A5E13-BE71-296C-C014-998A7DEE25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A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D522D3-4699-D274-917A-C2EB4119C242}"/>
              </a:ext>
            </a:extLst>
          </p:cNvPr>
          <p:cNvSpPr/>
          <p:nvPr/>
        </p:nvSpPr>
        <p:spPr>
          <a:xfrm>
            <a:off x="617220" y="470310"/>
            <a:ext cx="10957560" cy="5917379"/>
          </a:xfrm>
          <a:prstGeom prst="rect">
            <a:avLst/>
          </a:prstGeom>
          <a:solidFill>
            <a:srgbClr val="DE4F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8C5C50-BC67-EE36-E61A-D1D389BA5856}"/>
              </a:ext>
            </a:extLst>
          </p:cNvPr>
          <p:cNvSpPr/>
          <p:nvPr/>
        </p:nvSpPr>
        <p:spPr>
          <a:xfrm>
            <a:off x="1188720" y="0"/>
            <a:ext cx="9814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DF2584-333C-C49E-39A5-83293CB28D77}"/>
              </a:ext>
            </a:extLst>
          </p:cNvPr>
          <p:cNvSpPr/>
          <p:nvPr/>
        </p:nvSpPr>
        <p:spPr>
          <a:xfrm>
            <a:off x="1558787" y="4621696"/>
            <a:ext cx="9074426" cy="934278"/>
          </a:xfrm>
          <a:prstGeom prst="rect">
            <a:avLst/>
          </a:prstGeom>
          <a:solidFill>
            <a:srgbClr val="FFCA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AB12F-58D4-A37A-5A45-AB9F299C0843}"/>
              </a:ext>
            </a:extLst>
          </p:cNvPr>
          <p:cNvSpPr txBox="1"/>
          <p:nvPr/>
        </p:nvSpPr>
        <p:spPr>
          <a:xfrm>
            <a:off x="1792356" y="4448337"/>
            <a:ext cx="8607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44F28"/>
                </a:solidFill>
                <a:latin typeface="Britannic Bold" panose="020B0903060703020204" pitchFamily="34" charset="0"/>
              </a:rPr>
              <a:t>July 25th</a:t>
            </a:r>
          </a:p>
        </p:txBody>
      </p:sp>
      <p:pic>
        <p:nvPicPr>
          <p:cNvPr id="8" name="Picture 7" descr="A poster for a seafood event&#10;&#10;AI-generated content may be incorrect.">
            <a:extLst>
              <a:ext uri="{FF2B5EF4-FFF2-40B4-BE49-F238E27FC236}">
                <a16:creationId xmlns:a16="http://schemas.microsoft.com/office/drawing/2014/main" id="{5D43B07E-5DC5-D5FA-7374-EA052D707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04" y="160990"/>
            <a:ext cx="10679502" cy="6697010"/>
          </a:xfrm>
          <a:prstGeom prst="rect">
            <a:avLst/>
          </a:prstGeom>
        </p:spPr>
      </p:pic>
      <p:pic>
        <p:nvPicPr>
          <p:cNvPr id="10" name="Picture 9" descr="A logo of a gear&#10;&#10;AI-generated content may be incorrect.">
            <a:extLst>
              <a:ext uri="{FF2B5EF4-FFF2-40B4-BE49-F238E27FC236}">
                <a16:creationId xmlns:a16="http://schemas.microsoft.com/office/drawing/2014/main" id="{BE61858D-48EC-42C3-81B4-A427BA2647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374" y="6387689"/>
            <a:ext cx="219456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44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C8EFB-AA4B-3F83-AEDA-C370801DB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02DE27-11A8-053F-C266-F51F29AF0ED6}"/>
              </a:ext>
            </a:extLst>
          </p:cNvPr>
          <p:cNvSpPr/>
          <p:nvPr/>
        </p:nvSpPr>
        <p:spPr>
          <a:xfrm>
            <a:off x="9895840" y="0"/>
            <a:ext cx="2296160" cy="6858000"/>
          </a:xfrm>
          <a:prstGeom prst="rect">
            <a:avLst/>
          </a:prstGeom>
          <a:solidFill>
            <a:srgbClr val="F7A6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3FAA9-78EE-9E45-DFAE-49534071D392}"/>
              </a:ext>
            </a:extLst>
          </p:cNvPr>
          <p:cNvSpPr txBox="1"/>
          <p:nvPr/>
        </p:nvSpPr>
        <p:spPr>
          <a:xfrm>
            <a:off x="125271" y="375265"/>
            <a:ext cx="9458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3478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Period Poverty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2D743-ED39-02E1-AA5D-1B93A6B051BB}"/>
              </a:ext>
            </a:extLst>
          </p:cNvPr>
          <p:cNvSpPr txBox="1"/>
          <p:nvPr/>
        </p:nvSpPr>
        <p:spPr>
          <a:xfrm>
            <a:off x="232275" y="1483261"/>
            <a:ext cx="56871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3478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Sonya Sanders -  </a:t>
            </a:r>
          </a:p>
          <a:p>
            <a:pPr lvl="0">
              <a:defRPr/>
            </a:pPr>
            <a:r>
              <a:rPr lang="en-US" dirty="0"/>
              <a:t>The Period Poverty Project was created by Sonya Sanders who saw a need in the community, began asking for donations and doing her part to fill the need.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3478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996A914-0231-48CC-8578-2F69A50D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157" y="2898843"/>
            <a:ext cx="3180461" cy="318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logo of a gear&#10;&#10;AI-generated content may be incorrect.">
            <a:extLst>
              <a:ext uri="{FF2B5EF4-FFF2-40B4-BE49-F238E27FC236}">
                <a16:creationId xmlns:a16="http://schemas.microsoft.com/office/drawing/2014/main" id="{CA3632C5-4D3D-2E3E-3202-C912967EEF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1279"/>
            <a:ext cx="219456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66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DCA515-F705-7FBA-F1B7-2BAE3CEAA382}"/>
              </a:ext>
            </a:extLst>
          </p:cNvPr>
          <p:cNvSpPr/>
          <p:nvPr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rgbClr val="2347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B5154-80B0-0FF1-F643-E00581B062B1}"/>
              </a:ext>
            </a:extLst>
          </p:cNvPr>
          <p:cNvSpPr txBox="1"/>
          <p:nvPr/>
        </p:nvSpPr>
        <p:spPr>
          <a:xfrm>
            <a:off x="8077200" y="651406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SIGN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530FCC-8AD6-0CFC-4F03-C2EFBF3FBA15}"/>
              </a:ext>
            </a:extLst>
          </p:cNvPr>
          <p:cNvSpPr/>
          <p:nvPr/>
        </p:nvSpPr>
        <p:spPr>
          <a:xfrm>
            <a:off x="8616403" y="2224789"/>
            <a:ext cx="3037118" cy="3040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3D718-6AD9-31AC-35D0-0EACA7E3BCE3}"/>
              </a:ext>
            </a:extLst>
          </p:cNvPr>
          <p:cNvSpPr txBox="1"/>
          <p:nvPr/>
        </p:nvSpPr>
        <p:spPr>
          <a:xfrm>
            <a:off x="432449" y="836072"/>
            <a:ext cx="9537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3478C"/>
                </a:solidFill>
                <a:latin typeface="Century Gothic" panose="020B0502020202020204" pitchFamily="34" charset="0"/>
              </a:rPr>
              <a:t>POLIO PLUS SOCIETY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34CA3-CD29-813D-F060-1584AFB4539C}"/>
              </a:ext>
            </a:extLst>
          </p:cNvPr>
          <p:cNvCxnSpPr>
            <a:cxnSpLocks/>
          </p:cNvCxnSpPr>
          <p:nvPr/>
        </p:nvCxnSpPr>
        <p:spPr>
          <a:xfrm>
            <a:off x="542047" y="1759402"/>
            <a:ext cx="6569953" cy="0"/>
          </a:xfrm>
          <a:prstGeom prst="line">
            <a:avLst/>
          </a:prstGeom>
          <a:ln w="57150">
            <a:solidFill>
              <a:srgbClr val="F7A6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E5521C-2EFF-D2A7-19ED-F3C2CE3602F7}"/>
              </a:ext>
            </a:extLst>
          </p:cNvPr>
          <p:cNvSpPr txBox="1"/>
          <p:nvPr/>
        </p:nvSpPr>
        <p:spPr>
          <a:xfrm>
            <a:off x="432449" y="2224789"/>
            <a:ext cx="72281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Pledge $100 or more each year to the PolioPlus program of the Rotary Foundation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Rotary has helped reduce polio cases by 99.9% since 1979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3478C"/>
                </a:solidFill>
                <a:latin typeface="Century Gothic" panose="020B0502020202020204" pitchFamily="34" charset="0"/>
              </a:rPr>
              <a:t>Polio remains endemic in only Afghanistan and Pakistan</a:t>
            </a: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1DC842C-073C-9AE2-4A06-656427798E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4" t="9776" r="9289" b="9320"/>
          <a:stretch/>
        </p:blipFill>
        <p:spPr>
          <a:xfrm>
            <a:off x="8781482" y="2481928"/>
            <a:ext cx="2636431" cy="26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30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ised Master 2016 templete widescreen" id="{8A0DBD33-20B8-4FA2-A12E-EAACD45A6217}" vid="{73C5A118-9E9F-48F2-A8E2-A9878273439C}"/>
    </a:ext>
  </a:extLst>
</a:theme>
</file>

<file path=ppt/theme/theme3.xml><?xml version="1.0" encoding="utf-8"?>
<a:theme xmlns:a="http://schemas.openxmlformats.org/drawingml/2006/main" name="Final Template 2023 Widescreen Master Healthca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Template 2023_widescreen Master_Healthcare" id="{DF7F0C13-6712-4B38-9376-F0C6D3A0E50A}" vid="{E9F50478-4069-4442-948E-00BD9806C244}"/>
    </a:ext>
  </a:extLst>
</a:theme>
</file>

<file path=ppt/theme/theme4.xml><?xml version="1.0" encoding="utf-8"?>
<a:theme xmlns:a="http://schemas.openxmlformats.org/drawingml/2006/main" name="1_Final Template 2023 Widescreen Master Healthca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Template 2023_widescreen Master_Healthcare" id="{DF7F0C13-6712-4B38-9376-F0C6D3A0E50A}" vid="{E9F50478-4069-4442-948E-00BD9806C244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14944</TotalTime>
  <Words>319</Words>
  <Application>Microsoft Macintosh PowerPoint</Application>
  <PresentationFormat>Widescreen</PresentationFormat>
  <Paragraphs>61</Paragraphs>
  <Slides>51</Slides>
  <Notes>40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51</vt:i4>
      </vt:variant>
    </vt:vector>
  </HeadingPairs>
  <TitlesOfParts>
    <vt:vector size="67" baseType="lpstr">
      <vt:lpstr>Aptos</vt:lpstr>
      <vt:lpstr>Aptos Display</vt:lpstr>
      <vt:lpstr>Arial</vt:lpstr>
      <vt:lpstr>Britannic Bold</vt:lpstr>
      <vt:lpstr>Calibri</vt:lpstr>
      <vt:lpstr>Calibri Light</vt:lpstr>
      <vt:lpstr>Century Gothic</vt:lpstr>
      <vt:lpstr>Futura PT Heavy</vt:lpstr>
      <vt:lpstr>Futura Std Book</vt:lpstr>
      <vt:lpstr>Futura Std Medium</vt:lpstr>
      <vt:lpstr>Futura-BoldOblique</vt:lpstr>
      <vt:lpstr>Office Theme</vt:lpstr>
      <vt:lpstr>4_Office Theme</vt:lpstr>
      <vt:lpstr>Final Template 2023 Widescreen Master Healthcare</vt:lpstr>
      <vt:lpstr>1_Final Template 2023 Widescreen Master Healthcare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Hannah</dc:creator>
  <cp:lastModifiedBy>Sam Hummelstein</cp:lastModifiedBy>
  <cp:revision>201</cp:revision>
  <dcterms:created xsi:type="dcterms:W3CDTF">2024-07-15T18:58:59Z</dcterms:created>
  <dcterms:modified xsi:type="dcterms:W3CDTF">2025-07-07T19:08:01Z</dcterms:modified>
</cp:coreProperties>
</file>