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 id="2147483696" r:id="rId2"/>
    <p:sldMasterId id="2147483708" r:id="rId3"/>
    <p:sldMasterId id="2147483711" r:id="rId4"/>
  </p:sldMasterIdLst>
  <p:notesMasterIdLst>
    <p:notesMasterId r:id="rId44"/>
  </p:notesMasterIdLst>
  <p:sldIdLst>
    <p:sldId id="328" r:id="rId5"/>
    <p:sldId id="329" r:id="rId6"/>
    <p:sldId id="330" r:id="rId7"/>
    <p:sldId id="302" r:id="rId8"/>
    <p:sldId id="303" r:id="rId9"/>
    <p:sldId id="305" r:id="rId10"/>
    <p:sldId id="306" r:id="rId11"/>
    <p:sldId id="318" r:id="rId12"/>
    <p:sldId id="319" r:id="rId13"/>
    <p:sldId id="320" r:id="rId14"/>
    <p:sldId id="321" r:id="rId15"/>
    <p:sldId id="322" r:id="rId16"/>
    <p:sldId id="323" r:id="rId17"/>
    <p:sldId id="327" r:id="rId18"/>
    <p:sldId id="308" r:id="rId19"/>
    <p:sldId id="309" r:id="rId20"/>
    <p:sldId id="310" r:id="rId21"/>
    <p:sldId id="311" r:id="rId22"/>
    <p:sldId id="317" r:id="rId23"/>
    <p:sldId id="325" r:id="rId24"/>
    <p:sldId id="293" r:id="rId25"/>
    <p:sldId id="294" r:id="rId26"/>
    <p:sldId id="314" r:id="rId27"/>
    <p:sldId id="313" r:id="rId28"/>
    <p:sldId id="316" r:id="rId29"/>
    <p:sldId id="315" r:id="rId30"/>
    <p:sldId id="312" r:id="rId31"/>
    <p:sldId id="295" r:id="rId32"/>
    <p:sldId id="296" r:id="rId33"/>
    <p:sldId id="297" r:id="rId34"/>
    <p:sldId id="298" r:id="rId35"/>
    <p:sldId id="271" r:id="rId36"/>
    <p:sldId id="272" r:id="rId37"/>
    <p:sldId id="274" r:id="rId38"/>
    <p:sldId id="275" r:id="rId39"/>
    <p:sldId id="276" r:id="rId40"/>
    <p:sldId id="277" r:id="rId41"/>
    <p:sldId id="278" r:id="rId42"/>
    <p:sldId id="261" r:id="rId4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Doherty" initials="K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3B689F"/>
    <a:srgbClr val="585858"/>
    <a:srgbClr val="366092"/>
    <a:srgbClr val="264468"/>
    <a:srgbClr val="000000"/>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79613" autoAdjust="0"/>
  </p:normalViewPr>
  <p:slideViewPr>
    <p:cSldViewPr snapToGrid="0" snapToObjects="1">
      <p:cViewPr varScale="1">
        <p:scale>
          <a:sx n="104" d="100"/>
          <a:sy n="104" d="100"/>
        </p:scale>
        <p:origin x="18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08"/>
    </p:cViewPr>
  </p:sorterViewPr>
  <p:notesViewPr>
    <p:cSldViewPr snapToGrid="0" snapToObjects="1">
      <p:cViewPr varScale="1">
        <p:scale>
          <a:sx n="72" d="100"/>
          <a:sy n="72" d="100"/>
        </p:scale>
        <p:origin x="-5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District Grants</c:v>
                </c:pt>
              </c:strCache>
            </c:strRef>
          </c:tx>
          <c:invertIfNegative val="0"/>
          <c:cat>
            <c:strRef>
              <c:f>Sheet1!$A$2:$A$10</c:f>
              <c:strCache>
                <c:ptCount val="9"/>
                <c:pt idx="0">
                  <c:v>2010-11</c:v>
                </c:pt>
                <c:pt idx="1">
                  <c:v>2011-12</c:v>
                </c:pt>
                <c:pt idx="2">
                  <c:v>2012-13</c:v>
                </c:pt>
                <c:pt idx="3">
                  <c:v>2013-14</c:v>
                </c:pt>
                <c:pt idx="4">
                  <c:v>2014-15</c:v>
                </c:pt>
                <c:pt idx="5">
                  <c:v>2015-16</c:v>
                </c:pt>
                <c:pt idx="6">
                  <c:v>2016-17</c:v>
                </c:pt>
                <c:pt idx="7">
                  <c:v>2017-18</c:v>
                </c:pt>
                <c:pt idx="8">
                  <c:v>2018-19</c:v>
                </c:pt>
              </c:strCache>
            </c:strRef>
          </c:cat>
          <c:val>
            <c:numRef>
              <c:f>Sheet1!$B$2:$B$10</c:f>
              <c:numCache>
                <c:formatCode>0</c:formatCode>
                <c:ptCount val="9"/>
                <c:pt idx="0" formatCode="General">
                  <c:v>74038</c:v>
                </c:pt>
                <c:pt idx="1">
                  <c:v>53514</c:v>
                </c:pt>
                <c:pt idx="2" formatCode="General">
                  <c:v>45987</c:v>
                </c:pt>
                <c:pt idx="3" formatCode="General">
                  <c:v>40461</c:v>
                </c:pt>
                <c:pt idx="4" formatCode="General">
                  <c:v>36356</c:v>
                </c:pt>
                <c:pt idx="5" formatCode="General">
                  <c:v>34803</c:v>
                </c:pt>
                <c:pt idx="6" formatCode="General">
                  <c:v>41653</c:v>
                </c:pt>
                <c:pt idx="7" formatCode="General">
                  <c:v>40289</c:v>
                </c:pt>
                <c:pt idx="8" formatCode="General">
                  <c:v>45202</c:v>
                </c:pt>
              </c:numCache>
            </c:numRef>
          </c:val>
          <c:extLst>
            <c:ext xmlns:c16="http://schemas.microsoft.com/office/drawing/2014/chart" uri="{C3380CC4-5D6E-409C-BE32-E72D297353CC}">
              <c16:uniqueId val="{00000000-E46A-4BF6-9368-429B340209AA}"/>
            </c:ext>
          </c:extLst>
        </c:ser>
        <c:dLbls>
          <c:showLegendKey val="0"/>
          <c:showVal val="0"/>
          <c:showCatName val="0"/>
          <c:showSerName val="0"/>
          <c:showPercent val="0"/>
          <c:showBubbleSize val="0"/>
        </c:dLbls>
        <c:gapWidth val="150"/>
        <c:axId val="147875840"/>
        <c:axId val="97192768"/>
      </c:barChart>
      <c:catAx>
        <c:axId val="147875840"/>
        <c:scaling>
          <c:orientation val="minMax"/>
        </c:scaling>
        <c:delete val="0"/>
        <c:axPos val="b"/>
        <c:numFmt formatCode="General" sourceLinked="0"/>
        <c:majorTickMark val="out"/>
        <c:minorTickMark val="none"/>
        <c:tickLblPos val="nextTo"/>
        <c:crossAx val="97192768"/>
        <c:crosses val="autoZero"/>
        <c:auto val="1"/>
        <c:lblAlgn val="ctr"/>
        <c:lblOffset val="100"/>
        <c:noMultiLvlLbl val="0"/>
      </c:catAx>
      <c:valAx>
        <c:axId val="97192768"/>
        <c:scaling>
          <c:orientation val="minMax"/>
        </c:scaling>
        <c:delete val="0"/>
        <c:axPos val="l"/>
        <c:majorGridlines/>
        <c:numFmt formatCode="General" sourceLinked="1"/>
        <c:majorTickMark val="out"/>
        <c:minorTickMark val="none"/>
        <c:tickLblPos val="nextTo"/>
        <c:crossAx val="147875840"/>
        <c:crosses val="autoZero"/>
        <c:crossBetween val="between"/>
      </c:valAx>
      <c:spPr>
        <a:noFill/>
        <a:ln w="25400">
          <a:noFill/>
        </a:ln>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FD8879-E38C-40A2-8815-4A1ED446EEB5}" type="datetimeFigureOut">
              <a:rPr lang="en-US" smtClean="0"/>
              <a:t>8/21/2018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61650EA-7282-4386-9CA4-0759BF4B110B}" type="slidenum">
              <a:rPr lang="en-US" smtClean="0"/>
              <a:t>‹#›</a:t>
            </a:fld>
            <a:endParaRPr lang="en-US" dirty="0"/>
          </a:p>
        </p:txBody>
      </p:sp>
    </p:spTree>
    <p:extLst>
      <p:ext uri="{BB962C8B-B14F-4D97-AF65-F5344CB8AC3E}">
        <p14:creationId xmlns:p14="http://schemas.microsoft.com/office/powerpoint/2010/main" val="393806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rotarysupportcenter@rotary.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Message:</a:t>
            </a:r>
          </a:p>
          <a:p>
            <a:pPr marL="171450" indent="-171450">
              <a:buFont typeface="Arial" panose="020B0604020202020204" pitchFamily="34" charset="0"/>
              <a:buChar char="•"/>
            </a:pPr>
            <a:r>
              <a:rPr lang="en-US" baseline="0" dirty="0"/>
              <a:t>Introductions:  John Carter, Bob Warner, (if present, Gene Wing and Lance Bennings)</a:t>
            </a:r>
          </a:p>
          <a:p>
            <a:pPr marL="171450" indent="-171450">
              <a:buFont typeface="Arial" panose="020B0604020202020204" pitchFamily="34" charset="0"/>
              <a:buChar char="•"/>
            </a:pPr>
            <a:r>
              <a:rPr lang="en-US" baseline="0" dirty="0"/>
              <a:t>Thank you for attending this evening</a:t>
            </a:r>
          </a:p>
          <a:p>
            <a:pPr marL="171450" indent="-171450">
              <a:buFont typeface="Arial" panose="020B0604020202020204" pitchFamily="34" charset="0"/>
              <a:buChar char="•"/>
            </a:pPr>
            <a:r>
              <a:rPr lang="en-US" baseline="0" dirty="0"/>
              <a:t>This seminar will only give you an introduction to what The Rotary Foundation is all about</a:t>
            </a:r>
          </a:p>
          <a:p>
            <a:pPr marL="171450" indent="-171450">
              <a:buFont typeface="Arial" panose="020B0604020202020204" pitchFamily="34" charset="0"/>
              <a:buChar char="•"/>
            </a:pPr>
            <a:r>
              <a:rPr lang="en-US" baseline="0" dirty="0"/>
              <a:t>You may find more information about TRF on the Rotary website under My Rotary in The Learning Center (e.g. Online courses “Building a Global Grant,” “Rotary Foundation Basics,” and detailed information on the “Areas of Focus”)</a:t>
            </a:r>
          </a:p>
          <a:p>
            <a:pPr marL="171450" indent="-171450">
              <a:buFont typeface="Arial" panose="020B0604020202020204" pitchFamily="34" charset="0"/>
              <a:buChar char="•"/>
            </a:pPr>
            <a:r>
              <a:rPr lang="en-US" baseline="0" dirty="0"/>
              <a:t>To be “Club Certified” for applying for a District Grant: 2 members must attend a Foundation Seminar and 2 members must sign the Memorandum of Understanding (MOU)</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1</a:t>
            </a:fld>
            <a:endParaRPr lang="en-US" dirty="0"/>
          </a:p>
        </p:txBody>
      </p:sp>
    </p:spTree>
    <p:extLst>
      <p:ext uri="{BB962C8B-B14F-4D97-AF65-F5344CB8AC3E}">
        <p14:creationId xmlns:p14="http://schemas.microsoft.com/office/powerpoint/2010/main" val="1690172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The Rotary Foundation works to improve communities by putting grassroots expertise to work and forging lifelong partnerships in the process. Donations at the Paul Harris Society level are crucial in order for us to continue making a positive impact — from local projects to our continued efforts to rid the world of polio. </a:t>
            </a:r>
          </a:p>
          <a:p>
            <a:endParaRPr lang="en-US" altLang="en-US" dirty="0">
              <a:latin typeface="Arial" pitchFamily="34" charset="0"/>
              <a:ea typeface="ＭＳ Ｐゴシック" pitchFamily="34" charset="-128"/>
              <a:cs typeface="ヒラギノ角ゴ Pro W3" charset="0"/>
            </a:endParaRPr>
          </a:p>
          <a:p>
            <a:pPr>
              <a:lnSpc>
                <a:spcPct val="115000"/>
              </a:lnSpc>
              <a:spcBef>
                <a:spcPct val="0"/>
              </a:spcBef>
              <a:spcAft>
                <a:spcPts val="1000"/>
              </a:spcAft>
            </a:pPr>
            <a:r>
              <a:rPr lang="en-US" altLang="en-US" dirty="0">
                <a:latin typeface="Arial" pitchFamily="34" charset="0"/>
                <a:ea typeface="SimSun" pitchFamily="2" charset="-122"/>
                <a:cs typeface="Times New Roman" pitchFamily="18" charset="0"/>
              </a:rPr>
              <a:t>When you join</a:t>
            </a:r>
            <a:r>
              <a:rPr lang="en-US" altLang="en-US" baseline="0" dirty="0">
                <a:latin typeface="Arial" pitchFamily="34" charset="0"/>
                <a:ea typeface="SimSun" pitchFamily="2" charset="-122"/>
                <a:cs typeface="Times New Roman" pitchFamily="18" charset="0"/>
              </a:rPr>
              <a:t> the Paul Harris Society,  you </a:t>
            </a:r>
            <a:r>
              <a:rPr lang="en-US" altLang="en-US" b="0" dirty="0">
                <a:latin typeface="Arial" pitchFamily="34" charset="0"/>
                <a:ea typeface="SimSun" pitchFamily="2" charset="-122"/>
                <a:cs typeface="Times New Roman" pitchFamily="18" charset="0"/>
              </a:rPr>
              <a:t>help support projects</a:t>
            </a:r>
            <a:r>
              <a:rPr lang="en-US" altLang="en-US" b="0" baseline="0" dirty="0">
                <a:latin typeface="Arial" pitchFamily="34" charset="0"/>
                <a:ea typeface="SimSun" pitchFamily="2" charset="-122"/>
                <a:cs typeface="Times New Roman" pitchFamily="18" charset="0"/>
              </a:rPr>
              <a:t> such as:</a:t>
            </a:r>
            <a:endParaRPr lang="en-US" altLang="en-US" b="0" dirty="0">
              <a:latin typeface="Arial" pitchFamily="34" charset="0"/>
              <a:ea typeface="SimSun" pitchFamily="2" charset="-122"/>
              <a:cs typeface="Times New Roman" pitchFamily="18" charset="0"/>
            </a:endParaRPr>
          </a:p>
          <a:p>
            <a:pPr>
              <a:lnSpc>
                <a:spcPct val="115000"/>
              </a:lnSpc>
              <a:spcBef>
                <a:spcPct val="0"/>
              </a:spcBef>
              <a:spcAft>
                <a:spcPts val="1000"/>
              </a:spcAft>
            </a:pPr>
            <a:endParaRPr lang="en-US" altLang="en-US" dirty="0">
              <a:latin typeface="Arial" pitchFamily="34" charset="0"/>
              <a:ea typeface="SimSun" pitchFamily="2" charset="-122"/>
              <a:cs typeface="Times New Roman" pitchFamily="18" charset="0"/>
            </a:endParaRPr>
          </a:p>
          <a:p>
            <a:pPr>
              <a:spcBef>
                <a:spcPct val="0"/>
              </a:spcBef>
              <a:spcAft>
                <a:spcPts val="1000"/>
              </a:spcAft>
            </a:pPr>
            <a:r>
              <a:rPr lang="en-US" altLang="en-US" dirty="0">
                <a:latin typeface="Arial" pitchFamily="34" charset="0"/>
                <a:ea typeface="SimSun" pitchFamily="2" charset="-122"/>
                <a:cs typeface="Times New Roman" pitchFamily="18" charset="0"/>
              </a:rPr>
              <a:t>• Providing vocational training for teachers who are establishing an early childhood education center in South Africa</a:t>
            </a:r>
          </a:p>
          <a:p>
            <a:pPr>
              <a:spcBef>
                <a:spcPct val="0"/>
              </a:spcBef>
              <a:spcAft>
                <a:spcPts val="1000"/>
              </a:spcAft>
            </a:pPr>
            <a:r>
              <a:rPr lang="en-US" altLang="en-US" dirty="0">
                <a:latin typeface="Arial" pitchFamily="34" charset="0"/>
                <a:ea typeface="SimSun" pitchFamily="2" charset="-122"/>
                <a:cs typeface="Times New Roman" pitchFamily="18" charset="0"/>
              </a:rPr>
              <a:t>• Supplying water filters, toilet blocks, and hygiene training to prevent fluorosis in a community in India</a:t>
            </a:r>
          </a:p>
          <a:p>
            <a:pPr>
              <a:spcBef>
                <a:spcPct val="0"/>
              </a:spcBef>
              <a:spcAft>
                <a:spcPts val="1000"/>
              </a:spcAft>
            </a:pPr>
            <a:r>
              <a:rPr lang="en-US" altLang="en-US" dirty="0">
                <a:latin typeface="Arial" pitchFamily="34" charset="0"/>
                <a:ea typeface="SimSun" pitchFamily="2" charset="-122"/>
                <a:cs typeface="Times New Roman" pitchFamily="18" charset="0"/>
              </a:rPr>
              <a:t>• Funding a scholarship for a medical professional in Italy to research treatments that minimize mortality rates among premature babies</a:t>
            </a:r>
          </a:p>
          <a:p>
            <a:pPr>
              <a:spcBef>
                <a:spcPct val="0"/>
              </a:spcBef>
              <a:spcAft>
                <a:spcPts val="1000"/>
              </a:spcAft>
            </a:pPr>
            <a:r>
              <a:rPr lang="en-US" altLang="en-US" dirty="0">
                <a:latin typeface="Arial" pitchFamily="34" charset="0"/>
                <a:ea typeface="SimSun" pitchFamily="2" charset="-122"/>
                <a:cs typeface="Times New Roman" pitchFamily="18" charset="0"/>
              </a:rPr>
              <a:t>• Offering peace-building seminars to 200 teachers and 1,300 students in Uganda</a:t>
            </a:r>
          </a:p>
          <a:p>
            <a:pPr>
              <a:spcBef>
                <a:spcPct val="0"/>
              </a:spcBef>
              <a:spcAft>
                <a:spcPts val="1000"/>
              </a:spcAft>
            </a:pPr>
            <a:r>
              <a:rPr lang="en-US" altLang="en-US" dirty="0">
                <a:latin typeface="Arial" pitchFamily="34" charset="0"/>
                <a:ea typeface="SimSun" pitchFamily="2" charset="-122"/>
                <a:cs typeface="Times New Roman" pitchFamily="18" charset="0"/>
              </a:rPr>
              <a:t>• Distributing treated mosquito nets and offering medical services that help prevent malaria in Mali</a:t>
            </a:r>
          </a:p>
          <a:p>
            <a:pPr>
              <a:spcBef>
                <a:spcPct val="0"/>
              </a:spcBef>
              <a:spcAft>
                <a:spcPts val="1000"/>
              </a:spcAft>
            </a:pPr>
            <a:endParaRPr lang="en-US" altLang="en-US" dirty="0">
              <a:solidFill>
                <a:srgbClr val="FF0000"/>
              </a:solidFill>
              <a:latin typeface="Arial" pitchFamily="34" charset="0"/>
              <a:ea typeface="SimSun" pitchFamily="2" charset="-122"/>
              <a:cs typeface="Times New Roman" pitchFamily="18" charset="0"/>
            </a:endParaRPr>
          </a:p>
          <a:p>
            <a:pPr>
              <a:spcBef>
                <a:spcPct val="0"/>
              </a:spcBef>
              <a:spcAft>
                <a:spcPts val="1000"/>
              </a:spcAft>
            </a:pPr>
            <a:r>
              <a:rPr lang="en-US" altLang="en-US" dirty="0">
                <a:solidFill>
                  <a:srgbClr val="FF0000"/>
                </a:solidFill>
                <a:latin typeface="Arial" pitchFamily="34" charset="0"/>
                <a:ea typeface="SimSun" pitchFamily="2" charset="-122"/>
                <a:cs typeface="Times New Roman" pitchFamily="18" charset="0"/>
              </a:rPr>
              <a:t>And do not forget Rotary’s No. 1 priority: eliminating polio from the world. </a:t>
            </a:r>
            <a:r>
              <a:rPr lang="en-US" altLang="en-US" b="0" strike="noStrike" dirty="0">
                <a:solidFill>
                  <a:srgbClr val="FF0000"/>
                </a:solidFill>
                <a:latin typeface="Arial" pitchFamily="34" charset="0"/>
                <a:ea typeface="SimSun" pitchFamily="2" charset="-122"/>
                <a:cs typeface="Times New Roman" pitchFamily="18" charset="0"/>
              </a:rPr>
              <a:t>It</a:t>
            </a:r>
            <a:r>
              <a:rPr lang="en-US" altLang="en-US" b="0" strike="noStrike" baseline="0" dirty="0">
                <a:solidFill>
                  <a:srgbClr val="FF0000"/>
                </a:solidFill>
                <a:latin typeface="Arial" pitchFamily="34" charset="0"/>
                <a:ea typeface="SimSun" pitchFamily="2" charset="-122"/>
                <a:cs typeface="Times New Roman" pitchFamily="18" charset="0"/>
              </a:rPr>
              <a:t> takes .60 cents to vaccinate a child from polio. A PHS level contribution helps immunize over 1,600 children from polio.</a:t>
            </a:r>
            <a:endParaRPr lang="en-US" altLang="en-US" b="0" strike="sngStrike" dirty="0">
              <a:solidFill>
                <a:srgbClr val="FF0000"/>
              </a:solidFill>
              <a:latin typeface="Arial" pitchFamily="34" charset="0"/>
              <a:ea typeface="SimSun" pitchFamily="2" charset="-122"/>
              <a:cs typeface="Times New Roman" pitchFamily="18" charset="0"/>
            </a:endParaRPr>
          </a:p>
          <a:p>
            <a:endParaRPr lang="en-US" altLang="en-US" dirty="0">
              <a:latin typeface="Arial" pitchFamily="34" charset="0"/>
              <a:ea typeface="SimSun" pitchFamily="2" charset="-122"/>
              <a:cs typeface="Times New Roman"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10</a:t>
            </a:fld>
            <a:endParaRPr lang="en-US" alt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t>Those who give at the Paul Harris Society level help provide the financial foundation for Rotary to fun projects where they are most needed.</a:t>
            </a:r>
          </a:p>
          <a:p>
            <a:endParaRPr lang="en-US" dirty="0">
              <a:latin typeface="Arial" charset="0"/>
              <a:cs typeface="Arial" charset="0"/>
            </a:endParaRPr>
          </a:p>
          <a:p>
            <a:r>
              <a:rPr lang="en-US" u="sng" dirty="0">
                <a:latin typeface="Arial" charset="0"/>
                <a:cs typeface="Arial" charset="0"/>
              </a:rPr>
              <a:t>Poll (audience shouts out answers</a:t>
            </a:r>
            <a:r>
              <a:rPr lang="en-US" u="sng" baseline="0" dirty="0">
                <a:latin typeface="Arial" charset="0"/>
                <a:cs typeface="Arial" charset="0"/>
              </a:rPr>
              <a:t> </a:t>
            </a:r>
            <a:r>
              <a:rPr lang="en-US" u="sng" dirty="0">
                <a:latin typeface="Arial" charset="0"/>
                <a:cs typeface="Arial" charset="0"/>
              </a:rPr>
              <a:t>call on participants):</a:t>
            </a:r>
          </a:p>
          <a:p>
            <a:pPr marL="174708" indent="-174708">
              <a:buFontTx/>
              <a:buChar char="-"/>
            </a:pPr>
            <a:r>
              <a:rPr lang="en-US" i="1" dirty="0">
                <a:latin typeface="Arial" charset="0"/>
                <a:cs typeface="Arial" charset="0"/>
              </a:rPr>
              <a:t>How many Rotarians do you think give $1,000 or more to the Annual Fund in </a:t>
            </a:r>
            <a:r>
              <a:rPr lang="en-US" b="1" i="1" dirty="0">
                <a:latin typeface="Arial" charset="0"/>
                <a:cs typeface="Arial" charset="0"/>
              </a:rPr>
              <a:t>2015-16</a:t>
            </a:r>
            <a:r>
              <a:rPr lang="en-US" i="1" dirty="0">
                <a:latin typeface="Arial" charset="0"/>
                <a:cs typeface="Arial" charset="0"/>
              </a:rPr>
              <a:t>?</a:t>
            </a:r>
          </a:p>
          <a:p>
            <a:pPr marL="640594" lvl="1" indent="-174708">
              <a:buFontTx/>
              <a:buChar char="-"/>
            </a:pPr>
            <a:r>
              <a:rPr lang="en-US" dirty="0">
                <a:latin typeface="Arial" charset="0"/>
                <a:cs typeface="Arial" charset="0"/>
              </a:rPr>
              <a:t>Click one to reveal </a:t>
            </a:r>
            <a:r>
              <a:rPr lang="en-US" b="1" dirty="0">
                <a:latin typeface="Arial" charset="0"/>
                <a:cs typeface="Arial" charset="0"/>
              </a:rPr>
              <a:t>7% </a:t>
            </a:r>
            <a:r>
              <a:rPr lang="en-US" dirty="0">
                <a:latin typeface="Arial" charset="0"/>
                <a:cs typeface="Arial" charset="0"/>
              </a:rPr>
              <a:t>of donors give $1,000 or more to the Annual Fund </a:t>
            </a:r>
          </a:p>
          <a:p>
            <a:pPr marL="174708" indent="-174708">
              <a:buFontTx/>
              <a:buChar char="-"/>
            </a:pPr>
            <a:r>
              <a:rPr lang="en-US" i="1" dirty="0">
                <a:latin typeface="Arial" charset="0"/>
                <a:cs typeface="Arial" charset="0"/>
              </a:rPr>
              <a:t>What percentage of giving to the Annual Fund do you think these donors represent?</a:t>
            </a:r>
          </a:p>
          <a:p>
            <a:pPr marL="640594" lvl="1" indent="-174708">
              <a:buFontTx/>
              <a:buChar char="-"/>
            </a:pPr>
            <a:r>
              <a:rPr lang="en-US" dirty="0">
                <a:latin typeface="Arial" charset="0"/>
                <a:cs typeface="Arial" charset="0"/>
              </a:rPr>
              <a:t>These donors represent about </a:t>
            </a:r>
            <a:r>
              <a:rPr lang="en-US" b="1" dirty="0">
                <a:latin typeface="Arial" charset="0"/>
                <a:cs typeface="Arial" charset="0"/>
              </a:rPr>
              <a:t>45% </a:t>
            </a:r>
            <a:r>
              <a:rPr lang="en-US" dirty="0">
                <a:latin typeface="Arial" charset="0"/>
                <a:cs typeface="Arial" charset="0"/>
              </a:rPr>
              <a:t>of giving to the Annual Fund. </a:t>
            </a:r>
            <a:r>
              <a:rPr lang="en-US" b="1" i="0" u="none" dirty="0">
                <a:latin typeface="Arial" charset="0"/>
                <a:cs typeface="Arial" charset="0"/>
              </a:rPr>
              <a:t>15%</a:t>
            </a:r>
            <a:r>
              <a:rPr lang="en-US" dirty="0">
                <a:latin typeface="Arial" charset="0"/>
                <a:cs typeface="Arial" charset="0"/>
              </a:rPr>
              <a:t> of all contributions come from PHS members. They have contributed over </a:t>
            </a:r>
            <a:r>
              <a:rPr lang="en-US" b="1" dirty="0">
                <a:latin typeface="Arial" charset="0"/>
                <a:cs typeface="Arial" charset="0"/>
              </a:rPr>
              <a:t>US$86</a:t>
            </a:r>
            <a:r>
              <a:rPr lang="en-US" dirty="0">
                <a:latin typeface="Arial" charset="0"/>
                <a:cs typeface="Arial" charset="0"/>
              </a:rPr>
              <a:t> million since Rotary adopted the program. </a:t>
            </a:r>
          </a:p>
          <a:p>
            <a:pPr marL="640594" lvl="1" indent="-174708">
              <a:buFontTx/>
              <a:buChar char="-"/>
            </a:pPr>
            <a:endParaRPr lang="en-US" dirty="0">
              <a:latin typeface="Arial" charset="0"/>
              <a:cs typeface="Arial" charset="0"/>
            </a:endParaRPr>
          </a:p>
          <a:p>
            <a:r>
              <a:rPr lang="en-US" dirty="0">
                <a:latin typeface="Arial" charset="0"/>
                <a:cs typeface="Arial" charset="0"/>
              </a:rPr>
              <a:t>These numbers show that donations at the PHS level provide vital momentum for the Foundation supported projects. It also shows that the PHS members are small, but a vibrant and growing community of donors. </a:t>
            </a:r>
          </a:p>
          <a:p>
            <a:endParaRPr lang="en-US" dirty="0">
              <a:latin typeface="Arial" charset="0"/>
              <a:cs typeface="Arial" charset="0"/>
            </a:endParaRPr>
          </a:p>
          <a:p>
            <a:r>
              <a:rPr lang="en-US" dirty="0">
                <a:latin typeface="Arial" charset="0"/>
                <a:cs typeface="Arial" charset="0"/>
              </a:rPr>
              <a:t>(Optional: Share</a:t>
            </a:r>
            <a:r>
              <a:rPr lang="en-US" baseline="0" dirty="0">
                <a:latin typeface="Arial" charset="0"/>
                <a:cs typeface="Arial" charset="0"/>
              </a:rPr>
              <a:t> example of PHS impact in own district)</a:t>
            </a:r>
            <a:endParaRPr lang="en-US" dirty="0">
              <a:latin typeface="Arial" charset="0"/>
              <a:cs typeface="Arial"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11</a:t>
            </a:fld>
            <a:endParaRPr lang="en-US" altLang="en-US" sz="1200">
              <a:solidFill>
                <a:prstClr val="black"/>
              </a:solidFill>
            </a:endParaRPr>
          </a:p>
        </p:txBody>
      </p:sp>
    </p:spTree>
    <p:extLst>
      <p:ext uri="{BB962C8B-B14F-4D97-AF65-F5344CB8AC3E}">
        <p14:creationId xmlns:p14="http://schemas.microsoft.com/office/powerpoint/2010/main" val="318548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By joining the Paul Harris Society, </a:t>
            </a:r>
            <a:r>
              <a:rPr lang="en-US" altLang="en-US" strike="noStrike" dirty="0">
                <a:latin typeface="Arial" pitchFamily="34" charset="0"/>
                <a:ea typeface="ＭＳ Ｐゴシック" pitchFamily="34" charset="-128"/>
                <a:cs typeface="ヒラギノ角ゴ Pro W3" charset="0"/>
              </a:rPr>
              <a:t>you are</a:t>
            </a:r>
            <a:r>
              <a:rPr lang="en-US" altLang="en-US" b="0" strike="noStrike" baseline="0" dirty="0">
                <a:latin typeface="Arial" pitchFamily="34" charset="0"/>
                <a:ea typeface="ＭＳ Ｐゴシック" pitchFamily="34" charset="-128"/>
                <a:cs typeface="ヒラギノ角ゴ Pro W3" charset="0"/>
              </a:rPr>
              <a:t> electing </a:t>
            </a:r>
            <a:r>
              <a:rPr lang="en-US" altLang="en-US" baseline="0" dirty="0">
                <a:latin typeface="Arial" pitchFamily="34" charset="0"/>
                <a:ea typeface="ＭＳ Ｐゴシック" pitchFamily="34" charset="-128"/>
                <a:cs typeface="ヒラギノ角ゴ Pro W3" charset="0"/>
              </a:rPr>
              <a:t>to contribute at least </a:t>
            </a:r>
            <a:r>
              <a:rPr lang="en-US" altLang="en-US" dirty="0">
                <a:latin typeface="Arial" pitchFamily="34" charset="0"/>
                <a:ea typeface="ＭＳ Ｐゴシック" pitchFamily="34" charset="-128"/>
                <a:cs typeface="ヒラギノ角ゴ Pro W3" charset="0"/>
              </a:rPr>
              <a:t>$1,000 or more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or an approved Foundation grant each year. You can join the Paul Harris Society without having any history of contributing US$1,000 or more to the approved funds and you do not need to make an immediate $1,000</a:t>
            </a:r>
            <a:r>
              <a:rPr lang="en-US" altLang="en-US" baseline="0" dirty="0">
                <a:latin typeface="Arial" pitchFamily="34" charset="0"/>
                <a:ea typeface="ＭＳ Ｐゴシック" pitchFamily="34" charset="-128"/>
                <a:cs typeface="ヒラギノ角ゴ Pro W3" charset="0"/>
              </a:rPr>
              <a:t> contribution when you enroll</a:t>
            </a:r>
            <a:r>
              <a:rPr lang="en-US" altLang="en-US" dirty="0">
                <a:latin typeface="Arial" pitchFamily="34" charset="0"/>
                <a:ea typeface="ＭＳ Ｐゴシック" pitchFamily="34" charset="-128"/>
                <a:cs typeface="ヒラギノ角ゴ Pro W3" charset="0"/>
              </a:rPr>
              <a:t>. </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You can fulfill your Paul Harris Society giving gradually over the Rotary year through any combination of giving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or an approved Foundation grant. For example, making a monthly contribution</a:t>
            </a:r>
            <a:r>
              <a:rPr lang="en-US" altLang="en-US" baseline="0" dirty="0">
                <a:latin typeface="Arial" pitchFamily="34" charset="0"/>
                <a:ea typeface="ＭＳ Ｐゴシック" pitchFamily="34" charset="-128"/>
                <a:cs typeface="ヒラギノ角ゴ Pro W3" charset="0"/>
              </a:rPr>
              <a:t> of $85 through Rotary Direct to </a:t>
            </a:r>
            <a:r>
              <a:rPr lang="en-US" altLang="en-US" baseline="0" dirty="0" err="1">
                <a:latin typeface="Arial" pitchFamily="34" charset="0"/>
                <a:ea typeface="ＭＳ Ｐゴシック" pitchFamily="34" charset="-128"/>
                <a:cs typeface="ヒラギノ角ゴ Pro W3" charset="0"/>
              </a:rPr>
              <a:t>PolioPlus</a:t>
            </a:r>
            <a:r>
              <a:rPr lang="en-US" altLang="en-US" baseline="0" dirty="0">
                <a:latin typeface="Arial" pitchFamily="34" charset="0"/>
                <a:ea typeface="ＭＳ Ｐゴシック" pitchFamily="34" charset="-128"/>
                <a:cs typeface="ヒラギノ角ゴ Pro W3" charset="0"/>
              </a:rPr>
              <a:t> and the Annual Fund </a:t>
            </a:r>
            <a:r>
              <a:rPr lang="en-US" altLang="en-US" dirty="0">
                <a:latin typeface="Arial" pitchFamily="34" charset="0"/>
                <a:ea typeface="ＭＳ Ｐゴシック" pitchFamily="34" charset="-128"/>
                <a:cs typeface="ヒラギノ角ゴ Pro W3" charset="0"/>
              </a:rPr>
              <a:t>would amount to $1,000</a:t>
            </a:r>
            <a:r>
              <a:rPr lang="en-US" altLang="en-US" baseline="0" dirty="0">
                <a:latin typeface="Arial" pitchFamily="34" charset="0"/>
                <a:ea typeface="ＭＳ Ｐゴシック" pitchFamily="34" charset="-128"/>
                <a:cs typeface="ヒラギノ角ゴ Pro W3" charset="0"/>
              </a:rPr>
              <a:t> in contributions in one year, and thus would </a:t>
            </a:r>
            <a:r>
              <a:rPr lang="en-US" altLang="en-US" dirty="0">
                <a:latin typeface="Arial" pitchFamily="34" charset="0"/>
                <a:ea typeface="ＭＳ Ｐゴシック" pitchFamily="34" charset="-128"/>
                <a:cs typeface="ヒラギノ角ゴ Pro W3" charset="0"/>
              </a:rPr>
              <a:t>honor your Paul</a:t>
            </a:r>
            <a:r>
              <a:rPr lang="en-US" altLang="en-US" baseline="0" dirty="0">
                <a:latin typeface="Arial" pitchFamily="34" charset="0"/>
                <a:ea typeface="ＭＳ Ｐゴシック" pitchFamily="34" charset="-128"/>
                <a:cs typeface="ヒラギノ角ゴ Pro W3" charset="0"/>
              </a:rPr>
              <a:t> Harris Society giving goal</a:t>
            </a:r>
            <a:r>
              <a:rPr lang="en-US" altLang="en-US" dirty="0">
                <a:latin typeface="Arial" pitchFamily="34" charset="0"/>
                <a:ea typeface="ＭＳ Ｐゴシック" pitchFamily="34" charset="-128"/>
                <a:cs typeface="ヒラギノ角ゴ Pro W3" charset="0"/>
              </a:rPr>
              <a:t>.</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To join, you can:</a:t>
            </a:r>
          </a:p>
          <a:p>
            <a:pPr marL="228600" indent="-228600">
              <a:buFont typeface="+mj-lt"/>
              <a:buAutoNum type="arabicPeriod"/>
            </a:pPr>
            <a:r>
              <a:rPr lang="en-US" altLang="en-US" dirty="0">
                <a:latin typeface="Arial" pitchFamily="34" charset="0"/>
                <a:ea typeface="ＭＳ Ｐゴシック" pitchFamily="34" charset="-128"/>
                <a:cs typeface="ヒラギノ角ゴ Pro W3" charset="0"/>
              </a:rPr>
              <a:t>Complete</a:t>
            </a:r>
            <a:r>
              <a:rPr lang="en-US" altLang="en-US" baseline="0" dirty="0">
                <a:latin typeface="Arial" pitchFamily="34" charset="0"/>
                <a:ea typeface="ＭＳ Ｐゴシック" pitchFamily="34" charset="-128"/>
                <a:cs typeface="ヒラギノ角ゴ Pro W3" charset="0"/>
              </a:rPr>
              <a:t> the online sign-up form found on the PHS page </a:t>
            </a:r>
            <a:r>
              <a:rPr lang="en-US" altLang="en-US" b="0" strike="noStrike" baseline="0" dirty="0">
                <a:latin typeface="Arial" pitchFamily="34" charset="0"/>
                <a:ea typeface="ＭＳ Ｐゴシック" pitchFamily="34" charset="-128"/>
                <a:cs typeface="ヒラギノ角ゴ Pro W3" charset="0"/>
              </a:rPr>
              <a:t>at rotary.org/</a:t>
            </a:r>
            <a:r>
              <a:rPr lang="en-US" altLang="en-US" b="0" strike="noStrike" baseline="0" dirty="0" err="1">
                <a:latin typeface="Arial" pitchFamily="34" charset="0"/>
                <a:ea typeface="ＭＳ Ｐゴシック" pitchFamily="34" charset="-128"/>
                <a:cs typeface="ヒラギノ角ゴ Pro W3" charset="0"/>
              </a:rPr>
              <a:t>paulharrissociety</a:t>
            </a:r>
            <a:r>
              <a:rPr lang="en-US" altLang="en-US" b="0" strike="noStrike" baseline="0" dirty="0">
                <a:latin typeface="Arial" pitchFamily="34" charset="0"/>
                <a:ea typeface="ＭＳ Ｐゴシック" pitchFamily="34" charset="-128"/>
                <a:cs typeface="ヒラギノ角ゴ Pro W3" charset="0"/>
              </a:rPr>
              <a:t>.</a:t>
            </a:r>
            <a:endParaRPr lang="en-US" altLang="en-US" b="0" dirty="0">
              <a:latin typeface="Arial" pitchFamily="34" charset="0"/>
              <a:ea typeface="ＭＳ Ｐゴシック" pitchFamily="34" charset="-128"/>
              <a:cs typeface="ヒラギノ角ゴ Pro W3" charset="0"/>
            </a:endParaRPr>
          </a:p>
          <a:p>
            <a:pPr marL="228600" lvl="0" indent="-228600">
              <a:buFont typeface="+mj-lt"/>
              <a:buAutoNum type="arabicPeriod"/>
            </a:pPr>
            <a:r>
              <a:rPr lang="en-US" sz="1200" kern="1200" dirty="0">
                <a:solidFill>
                  <a:schemeClr val="tx1"/>
                </a:solidFill>
                <a:effectLst/>
                <a:latin typeface="Arial" pitchFamily="-107" charset="0"/>
                <a:ea typeface="ＭＳ Ｐゴシック" charset="0"/>
                <a:cs typeface="ヒラギノ角ゴ Pro W3" pitchFamily="-107" charset="-128"/>
              </a:rPr>
              <a:t>Contact Rotary’s Support Center at </a:t>
            </a:r>
            <a:r>
              <a:rPr lang="en-US" sz="1200" i="0" kern="1200" dirty="0">
                <a:solidFill>
                  <a:schemeClr val="tx1"/>
                </a:solidFill>
                <a:effectLst/>
                <a:latin typeface="Arial" pitchFamily="-107" charset="0"/>
                <a:ea typeface="ＭＳ Ｐゴシック" charset="0"/>
                <a:cs typeface="ヒラギノ角ゴ Pro W3" pitchFamily="-107" charset="-128"/>
                <a:hlinkClick r:id="rId3"/>
              </a:rPr>
              <a:t>rotarysupportcenter</a:t>
            </a:r>
            <a:r>
              <a:rPr lang="en-US" sz="1200" kern="1200" dirty="0">
                <a:solidFill>
                  <a:schemeClr val="tx1"/>
                </a:solidFill>
                <a:effectLst/>
                <a:latin typeface="Arial" pitchFamily="-107" charset="0"/>
                <a:ea typeface="ＭＳ Ｐゴシック" charset="0"/>
                <a:cs typeface="ヒラギノ角ゴ Pro W3" pitchFamily="-107" charset="-128"/>
                <a:hlinkClick r:id="rId3"/>
              </a:rPr>
              <a:t>@rotary.org</a:t>
            </a:r>
            <a:r>
              <a:rPr lang="en-US" sz="1200" kern="1200" dirty="0">
                <a:solidFill>
                  <a:schemeClr val="tx1"/>
                </a:solidFill>
                <a:effectLst/>
                <a:latin typeface="Arial" pitchFamily="-107" charset="0"/>
                <a:ea typeface="ＭＳ Ｐゴシック" charset="0"/>
                <a:cs typeface="ヒラギノ角ゴ Pro W3" pitchFamily="-107" charset="-128"/>
              </a:rPr>
              <a:t> or call 1-866-9ROTARY</a:t>
            </a:r>
            <a:r>
              <a:rPr lang="en-US" sz="1200" kern="1200" baseline="0" dirty="0">
                <a:solidFill>
                  <a:schemeClr val="tx1"/>
                </a:solidFill>
                <a:effectLst/>
                <a:latin typeface="Arial" pitchFamily="-107" charset="0"/>
                <a:ea typeface="ＭＳ Ｐゴシック" charset="0"/>
                <a:cs typeface="ヒラギノ角ゴ Pro W3" pitchFamily="-107" charset="-128"/>
              </a:rPr>
              <a:t> (9</a:t>
            </a:r>
            <a:r>
              <a:rPr lang="en-US" sz="1200" kern="1200" dirty="0">
                <a:solidFill>
                  <a:schemeClr val="tx1"/>
                </a:solidFill>
                <a:effectLst/>
                <a:latin typeface="Arial" pitchFamily="-107" charset="0"/>
                <a:ea typeface="ＭＳ Ｐゴシック" charset="0"/>
                <a:cs typeface="ヒラギノ角ゴ Pro W3" pitchFamily="-107" charset="-128"/>
              </a:rPr>
              <a:t>76-8279).</a:t>
            </a:r>
          </a:p>
          <a:p>
            <a:pPr marL="228600" lvl="0" indent="-228600">
              <a:buFont typeface="+mj-lt"/>
              <a:buAutoNum type="arabicPeriod"/>
            </a:pPr>
            <a:r>
              <a:rPr lang="en-US" sz="1200" kern="1200" dirty="0">
                <a:solidFill>
                  <a:schemeClr val="tx1"/>
                </a:solidFill>
                <a:effectLst/>
                <a:latin typeface="Arial" pitchFamily="-107" charset="0"/>
                <a:ea typeface="ＭＳ Ｐゴシック" charset="0"/>
                <a:cs typeface="ヒラギノ角ゴ Pro W3" pitchFamily="-107" charset="-128"/>
              </a:rPr>
              <a:t>Fill out the Paul Harris Society form</a:t>
            </a:r>
            <a:r>
              <a:rPr lang="en-US" sz="1200" kern="1200" baseline="0" dirty="0">
                <a:solidFill>
                  <a:schemeClr val="tx1"/>
                </a:solidFill>
                <a:effectLst/>
                <a:latin typeface="Arial" pitchFamily="-107" charset="0"/>
                <a:ea typeface="ＭＳ Ｐゴシック" charset="0"/>
                <a:cs typeface="ヒラギノ角ゴ Pro W3" pitchFamily="-107" charset="-128"/>
              </a:rPr>
              <a:t> </a:t>
            </a:r>
            <a:r>
              <a:rPr lang="en-US" sz="1200" kern="1200" dirty="0">
                <a:solidFill>
                  <a:schemeClr val="tx1"/>
                </a:solidFill>
                <a:effectLst/>
                <a:latin typeface="Arial" pitchFamily="-107" charset="0"/>
                <a:ea typeface="ＭＳ Ｐゴシック" charset="0"/>
                <a:cs typeface="ヒラギノ角ゴ Pro W3" pitchFamily="-107" charset="-128"/>
              </a:rPr>
              <a:t>and mail it to </a:t>
            </a:r>
            <a:r>
              <a:rPr lang="en-US" sz="1200" i="0" kern="1200" dirty="0">
                <a:solidFill>
                  <a:schemeClr val="accent5"/>
                </a:solidFill>
                <a:effectLst/>
                <a:latin typeface="Arial" pitchFamily="-107" charset="0"/>
                <a:ea typeface="ＭＳ Ｐゴシック" charset="0"/>
                <a:cs typeface="ヒラギノ角ゴ Pro W3" pitchFamily="-107" charset="-128"/>
              </a:rPr>
              <a:t>One Rotary Center or </a:t>
            </a:r>
            <a:r>
              <a:rPr lang="en-US" sz="1200" kern="1200" dirty="0">
                <a:solidFill>
                  <a:schemeClr val="tx1"/>
                </a:solidFill>
                <a:effectLst/>
                <a:latin typeface="Arial" pitchFamily="-107" charset="0"/>
                <a:ea typeface="ＭＳ Ｐゴシック" charset="0"/>
                <a:cs typeface="ヒラギノ角ゴ Pro W3" pitchFamily="-107" charset="-128"/>
              </a:rPr>
              <a:t>your international office.</a:t>
            </a:r>
          </a:p>
          <a:p>
            <a:pPr>
              <a:buFontTx/>
              <a:buNone/>
            </a:pPr>
            <a:endParaRPr lang="en-US" altLang="en-US" sz="1200" kern="1200" dirty="0">
              <a:solidFill>
                <a:schemeClr val="tx1"/>
              </a:solidFill>
              <a:effectLst/>
              <a:latin typeface="Arial" pitchFamily="-107" charset="0"/>
              <a:ea typeface="ＭＳ Ｐゴシック" charset="0"/>
              <a:cs typeface="ヒラギノ角ゴ Pro W3" charset="0"/>
            </a:endParaRPr>
          </a:p>
          <a:p>
            <a:pPr>
              <a:buFontTx/>
              <a:buNone/>
            </a:pPr>
            <a:r>
              <a:rPr lang="en-US" altLang="en-US" dirty="0">
                <a:latin typeface="Arial" pitchFamily="34" charset="0"/>
                <a:ea typeface="ＭＳ Ｐゴシック" pitchFamily="34" charset="-128"/>
                <a:cs typeface="ヒラギノ角ゴ Pro W3" charset="0"/>
              </a:rPr>
              <a:t>Outside</a:t>
            </a:r>
            <a:r>
              <a:rPr lang="en-US" altLang="en-US" baseline="0" dirty="0">
                <a:latin typeface="Arial" pitchFamily="34" charset="0"/>
                <a:ea typeface="ＭＳ Ｐゴシック" pitchFamily="34" charset="-128"/>
                <a:cs typeface="ヒラギノ角ゴ Pro W3" charset="0"/>
              </a:rPr>
              <a:t> of North America, e</a:t>
            </a:r>
            <a:r>
              <a:rPr lang="en-US" altLang="en-US" dirty="0">
                <a:latin typeface="Arial" pitchFamily="34" charset="0"/>
                <a:ea typeface="ＭＳ Ｐゴシック" pitchFamily="34" charset="-128"/>
                <a:cs typeface="ヒラギノ角ゴ Pro W3" charset="0"/>
              </a:rPr>
              <a:t>mail or call the Rotary International office that serves your area, and ask to join.</a:t>
            </a:r>
            <a:endParaRPr lang="en-US" altLang="en-US" b="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A057E2-0469-40A1-8F86-B17309718359}" type="slidenum">
              <a:rPr lang="en-US" altLang="en-US" sz="1200">
                <a:solidFill>
                  <a:prstClr val="black"/>
                </a:solidFill>
              </a:rPr>
              <a:pPr/>
              <a:t>12</a:t>
            </a:fld>
            <a:endParaRPr lang="en-US" alt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Rotary Direct, Rotary’s recurring giving program, provides a safe, secure, and easy way to join the Paul Harris Society. It allows the Foundation to process a recurring contribution by charging a credit or debit card at the amount and frequency that are most convenient for you.</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And you can enroll online, using any of </a:t>
            </a:r>
            <a:r>
              <a:rPr lang="en-US" altLang="en-US" b="0" i="0" dirty="0">
                <a:latin typeface="Arial" pitchFamily="34" charset="0"/>
                <a:ea typeface="ＭＳ Ｐゴシック" pitchFamily="34" charset="-128"/>
                <a:cs typeface="ヒラギノ角ゴ Pro W3" charset="0"/>
              </a:rPr>
              <a:t>14</a:t>
            </a:r>
            <a:r>
              <a:rPr lang="en-US" altLang="en-US" dirty="0">
                <a:latin typeface="Arial" pitchFamily="34" charset="0"/>
                <a:ea typeface="ＭＳ Ｐゴシック" pitchFamily="34" charset="-128"/>
                <a:cs typeface="ヒラギノ角ゴ Pro W3" charset="0"/>
              </a:rPr>
              <a:t> currencies, while preserving local tax benefits in most cases. For example, a Canadian Rotarian can donate via Rotary.org in Canadian dollars and receive a tax receipt from the Canadian Associate Foundation.</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With recurring contributions of $1,000</a:t>
            </a:r>
            <a:r>
              <a:rPr lang="en-US" altLang="en-US" baseline="0" dirty="0">
                <a:latin typeface="Arial" pitchFamily="34" charset="0"/>
                <a:ea typeface="ＭＳ Ｐゴシック" pitchFamily="34" charset="-128"/>
                <a:cs typeface="ヒラギノ角ゴ Pro W3" charset="0"/>
              </a:rPr>
              <a:t> annually, </a:t>
            </a:r>
            <a:r>
              <a:rPr lang="en-US" altLang="en-US" dirty="0">
                <a:latin typeface="Arial" pitchFamily="34" charset="0"/>
                <a:ea typeface="ＭＳ Ｐゴシック" pitchFamily="34" charset="-128"/>
                <a:cs typeface="ヒラギノ角ゴ Pro W3" charset="0"/>
              </a:rPr>
              <a:t>$85 per month, or $250 per quarter, Rotarians and friends can honor their Paul Harris Society membership easily and regularly.  </a:t>
            </a:r>
          </a:p>
          <a:p>
            <a:endParaRPr lang="en-US" altLang="en-US" dirty="0">
              <a:latin typeface="Arial" pitchFamily="34" charset="0"/>
              <a:ea typeface="ＭＳ Ｐゴシック" pitchFamily="34" charset="-128"/>
              <a:cs typeface="ヒラギノ角ゴ Pro W3" charset="0"/>
            </a:endParaRPr>
          </a:p>
          <a:p>
            <a:r>
              <a:rPr lang="en-US" altLang="en-US" i="1" dirty="0">
                <a:latin typeface="Arial" pitchFamily="34" charset="0"/>
                <a:ea typeface="ＭＳ Ｐゴシック" pitchFamily="34" charset="-128"/>
                <a:cs typeface="ヒラギノ角ゴ Pro W3" charset="0"/>
              </a:rPr>
              <a:t>Optional: Rotary’s website accepts online contributions in the following currencies: Argentine pesos (ARS), Australian dollars (AUD), British pounds (GBP), Canadian dollars (CAD), Danish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(DKK), euros (EUR), Japanese yen (JPY), New Zealand dollars (NZD), Norwegian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(NOK), South African rand (ZAR),  Swedish kronor (SEK), Swiss francs (CHF), </a:t>
            </a:r>
            <a:r>
              <a:rPr lang="en-US" altLang="en-US" b="0" i="0" dirty="0">
                <a:latin typeface="Arial" pitchFamily="34" charset="0"/>
                <a:ea typeface="ＭＳ Ｐゴシック" pitchFamily="34" charset="-128"/>
                <a:cs typeface="ヒラギノ角ゴ Pro W3" charset="0"/>
              </a:rPr>
              <a:t>Indian rupees (INR) </a:t>
            </a:r>
            <a:r>
              <a:rPr lang="en-US" altLang="en-US" i="1" dirty="0">
                <a:latin typeface="Arial" pitchFamily="34" charset="0"/>
                <a:ea typeface="ＭＳ Ｐゴシック" pitchFamily="34" charset="-128"/>
                <a:cs typeface="ヒラギノ角ゴ Pro W3" charset="0"/>
              </a:rPr>
              <a:t>and United States dollars (USD).  In most cases recurring giving can be set up in these currencies as well, check with the Support Center or the</a:t>
            </a:r>
            <a:r>
              <a:rPr lang="en-US" altLang="en-US" i="1" baseline="0" dirty="0">
                <a:latin typeface="Arial" pitchFamily="34" charset="0"/>
                <a:ea typeface="ＭＳ Ｐゴシック" pitchFamily="34" charset="-128"/>
                <a:cs typeface="ヒラギノ角ゴ Pro W3" charset="0"/>
              </a:rPr>
              <a:t> International Office that serves your area.  </a:t>
            </a:r>
            <a:endParaRPr lang="en-US" altLang="en-US" i="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67280-D10A-48B9-9800-B051F0BC7E8D}" type="slidenum">
              <a:rPr lang="en-US" altLang="en-US" sz="1200">
                <a:solidFill>
                  <a:prstClr val="black"/>
                </a:solidFill>
              </a:rPr>
              <a:pPr/>
              <a:t>13</a:t>
            </a:fld>
            <a:endParaRPr lang="en-US" alt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 typeface="Arial" pitchFamily="34" charset="0"/>
              <a:buChar char="•"/>
            </a:pPr>
            <a:r>
              <a:rPr lang="en-US" dirty="0"/>
              <a:t>Named after Rotary’s founder, the Paul Harris Society recognizes those who annually contribute $1,000 or more to the Annual Fund, PolioPlus, or an approved Foundation grant.</a:t>
            </a:r>
          </a:p>
          <a:p>
            <a:endParaRPr lang="en-US" dirty="0"/>
          </a:p>
          <a:p>
            <a:pPr marL="174698" indent="-174698">
              <a:buFont typeface="Arial" pitchFamily="34" charset="0"/>
              <a:buChar char="•"/>
            </a:pPr>
            <a:r>
              <a:rPr lang="en-US" dirty="0"/>
              <a:t>The Paul Harris Society was created in 1999 by Past District Governor Wayne Cusick from District 5340. Cusick realized that giving $1,000 annually to the Foundation was not possible for every Rotarian, but many could be encouraged to contribute at this level or above. This idea gained momentum and quickly spread to other districts throughout the world.</a:t>
            </a:r>
          </a:p>
          <a:p>
            <a:endParaRPr lang="en-US" dirty="0"/>
          </a:p>
          <a:p>
            <a:pPr marL="174698" indent="-174698">
              <a:buFont typeface="Arial" pitchFamily="34" charset="0"/>
              <a:buChar char="•"/>
            </a:pPr>
            <a:r>
              <a:rPr lang="en-US" dirty="0"/>
              <a:t>Although the Paul Harris Society was originally administered by districts, the Foundation’s Trustees adopted the</a:t>
            </a:r>
            <a:r>
              <a:rPr lang="en-US" baseline="0" dirty="0"/>
              <a:t> Society a</a:t>
            </a:r>
            <a:r>
              <a:rPr lang="en-US" dirty="0"/>
              <a:t>s an official recognition program of The Rotary Foundation</a:t>
            </a:r>
            <a:r>
              <a:rPr lang="en-US" baseline="0" dirty="0"/>
              <a:t> in 2013.</a:t>
            </a:r>
            <a:endParaRPr lang="en-US" dirty="0"/>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21537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Couples or individuals who have made commitments in their estate plans that total $10,000 or more are invited to join the Bequest Society.</a:t>
            </a:r>
          </a:p>
          <a:p>
            <a:pPr defTabSz="931723" fontAlgn="base">
              <a:spcBef>
                <a:spcPct val="30000"/>
              </a:spcBef>
              <a:spcAft>
                <a:spcPct val="0"/>
              </a:spcAft>
              <a:defRPr/>
            </a:pPr>
            <a:r>
              <a:rPr lang="en-US" dirty="0">
                <a:solidFill>
                  <a:srgbClr val="000000"/>
                </a:solidFill>
                <a:latin typeface="Arial" charset="0"/>
                <a:cs typeface="Arial" charset="0"/>
              </a:rPr>
              <a:t> </a:t>
            </a: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Donors may elect to receive an engraved crystal recognition piece and a Diamond Circle pin commemorating the commitment at each recognition level:</a:t>
            </a:r>
          </a:p>
          <a:p>
            <a:pPr defTabSz="931723" fontAlgn="base">
              <a:spcBef>
                <a:spcPct val="30000"/>
              </a:spcBef>
              <a:spcAft>
                <a:spcPct val="0"/>
              </a:spcAft>
              <a:defRPr/>
            </a:pPr>
            <a:r>
              <a:rPr lang="en-US" dirty="0">
                <a:solidFill>
                  <a:srgbClr val="000000"/>
                </a:solidFill>
                <a:latin typeface="Arial" charset="0"/>
                <a:cs typeface="Arial" charset="0"/>
              </a:rPr>
              <a:t>	</a:t>
            </a:r>
            <a:r>
              <a:rPr lang="en-US" baseline="0" dirty="0">
                <a:solidFill>
                  <a:srgbClr val="000000"/>
                </a:solidFill>
                <a:latin typeface="Arial" charset="0"/>
                <a:cs typeface="Arial" charset="0"/>
              </a:rPr>
              <a:t>         </a:t>
            </a:r>
            <a:r>
              <a:rPr lang="en-US" dirty="0">
                <a:solidFill>
                  <a:srgbClr val="000000"/>
                </a:solidFill>
                <a:latin typeface="Arial" charset="0"/>
                <a:cs typeface="Arial" charset="0"/>
              </a:rPr>
              <a:t>$10,000 to $24,999.99 — Level 1</a:t>
            </a:r>
          </a:p>
          <a:p>
            <a:pPr defTabSz="931723" fontAlgn="base">
              <a:spcBef>
                <a:spcPct val="30000"/>
              </a:spcBef>
              <a:spcAft>
                <a:spcPct val="0"/>
              </a:spcAft>
              <a:defRPr/>
            </a:pPr>
            <a:r>
              <a:rPr lang="en-US" dirty="0">
                <a:solidFill>
                  <a:srgbClr val="000000"/>
                </a:solidFill>
                <a:latin typeface="Arial" charset="0"/>
                <a:cs typeface="Arial" charset="0"/>
              </a:rPr>
              <a:t>          	         $25,000 to $49,999.99 — Level 2</a:t>
            </a:r>
          </a:p>
          <a:p>
            <a:pPr defTabSz="931723" fontAlgn="base">
              <a:spcBef>
                <a:spcPct val="30000"/>
              </a:spcBef>
              <a:spcAft>
                <a:spcPct val="0"/>
              </a:spcAft>
              <a:defRPr/>
            </a:pPr>
            <a:r>
              <a:rPr lang="en-US" dirty="0">
                <a:solidFill>
                  <a:srgbClr val="000000"/>
                </a:solidFill>
                <a:latin typeface="Arial" charset="0"/>
                <a:cs typeface="Arial" charset="0"/>
              </a:rPr>
              <a:t>          	         $50,000 to $99,999.99 — Level 3</a:t>
            </a:r>
          </a:p>
          <a:p>
            <a:pPr defTabSz="931723" fontAlgn="base">
              <a:spcBef>
                <a:spcPct val="30000"/>
              </a:spcBef>
              <a:spcAft>
                <a:spcPct val="0"/>
              </a:spcAft>
              <a:defRPr/>
            </a:pPr>
            <a:r>
              <a:rPr lang="en-US" dirty="0">
                <a:solidFill>
                  <a:srgbClr val="000000"/>
                </a:solidFill>
                <a:latin typeface="Arial" charset="0"/>
                <a:cs typeface="Arial" charset="0"/>
              </a:rPr>
              <a:t>        	         $100,000 to $249,999.99 — Level 4</a:t>
            </a:r>
          </a:p>
          <a:p>
            <a:pPr defTabSz="931723" fontAlgn="base">
              <a:spcBef>
                <a:spcPct val="30000"/>
              </a:spcBef>
              <a:spcAft>
                <a:spcPct val="0"/>
              </a:spcAft>
              <a:defRPr/>
            </a:pPr>
            <a:r>
              <a:rPr lang="en-US" dirty="0">
                <a:solidFill>
                  <a:srgbClr val="000000"/>
                </a:solidFill>
                <a:latin typeface="Arial" charset="0"/>
                <a:cs typeface="Arial" charset="0"/>
              </a:rPr>
              <a:t>        	         $250,000 to $499,999.99 — Level 5</a:t>
            </a:r>
          </a:p>
          <a:p>
            <a:pPr defTabSz="931723" fontAlgn="base">
              <a:spcBef>
                <a:spcPct val="30000"/>
              </a:spcBef>
              <a:spcAft>
                <a:spcPct val="0"/>
              </a:spcAft>
              <a:defRPr/>
            </a:pPr>
            <a:r>
              <a:rPr lang="en-US" dirty="0">
                <a:solidFill>
                  <a:srgbClr val="000000"/>
                </a:solidFill>
                <a:latin typeface="Arial" charset="0"/>
                <a:cs typeface="Arial" charset="0"/>
              </a:rPr>
              <a:t>       	 </a:t>
            </a:r>
            <a:r>
              <a:rPr lang="en-US" baseline="0" dirty="0">
                <a:solidFill>
                  <a:srgbClr val="000000"/>
                </a:solidFill>
                <a:latin typeface="Arial" charset="0"/>
                <a:cs typeface="Arial" charset="0"/>
              </a:rPr>
              <a:t>        $</a:t>
            </a:r>
            <a:r>
              <a:rPr lang="en-US" dirty="0">
                <a:solidFill>
                  <a:srgbClr val="000000"/>
                </a:solidFill>
                <a:latin typeface="Arial" charset="0"/>
                <a:cs typeface="Arial" charset="0"/>
              </a:rPr>
              <a:t>500,000 to $999,999.99 — Level 6</a:t>
            </a:r>
          </a:p>
          <a:p>
            <a:pPr defTabSz="931723" fontAlgn="base">
              <a:spcBef>
                <a:spcPct val="30000"/>
              </a:spcBef>
              <a:spcAft>
                <a:spcPct val="0"/>
              </a:spcAft>
              <a:defRPr/>
            </a:pPr>
            <a:r>
              <a:rPr lang="en-US" dirty="0">
                <a:solidFill>
                  <a:srgbClr val="000000"/>
                </a:solidFill>
                <a:latin typeface="Arial" charset="0"/>
                <a:cs typeface="Arial" charset="0"/>
              </a:rPr>
              <a:t>   	         $1,000,000 and above — Level 7</a:t>
            </a:r>
          </a:p>
          <a:p>
            <a:pPr defTabSz="931723" fontAlgn="base">
              <a:spcBef>
                <a:spcPct val="30000"/>
              </a:spcBef>
              <a:spcAft>
                <a:spcPct val="0"/>
              </a:spcAft>
              <a:defRPr/>
            </a:pPr>
            <a:endParaRPr lang="en-US" dirty="0">
              <a:solidFill>
                <a:srgbClr val="000000"/>
              </a:solidFill>
              <a:latin typeface="Arial" charset="0"/>
              <a:cs typeface="Arial" charset="0"/>
            </a:endParaRP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Rotarians can also complete the Bequest Society membership card at Rotary.org.</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3678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Donors can become Major Donors through</a:t>
            </a:r>
            <a:r>
              <a:rPr lang="en-US" baseline="0" dirty="0">
                <a:solidFill>
                  <a:srgbClr val="000000"/>
                </a:solidFill>
                <a:latin typeface="Arial" charset="0"/>
                <a:cs typeface="Arial" charset="0"/>
              </a:rPr>
              <a:t> </a:t>
            </a:r>
            <a:r>
              <a:rPr lang="en-US" dirty="0">
                <a:solidFill>
                  <a:srgbClr val="000000"/>
                </a:solidFill>
                <a:latin typeface="Arial" charset="0"/>
                <a:cs typeface="Arial" charset="0"/>
              </a:rPr>
              <a:t>outright or cumulative contributions of $10,000 or more to The Rotary Foundation. </a:t>
            </a:r>
          </a:p>
          <a:p>
            <a:pPr marL="174698" indent="-174698" defTabSz="931723" fontAlgn="base">
              <a:spcBef>
                <a:spcPct val="30000"/>
              </a:spcBef>
              <a:spcAft>
                <a:spcPct val="0"/>
              </a:spcAft>
              <a:buFont typeface="Arial" pitchFamily="34" charset="0"/>
              <a:buChar char="•"/>
              <a:defRPr/>
            </a:pPr>
            <a:endParaRPr lang="en-US" dirty="0">
              <a:solidFill>
                <a:srgbClr val="000000"/>
              </a:solidFill>
              <a:latin typeface="Arial" charset="0"/>
              <a:cs typeface="Arial" charset="0"/>
            </a:endParaRP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They may elect to receive crystal recognition pieces and Major Donor lapel pins or pendants. </a:t>
            </a:r>
          </a:p>
          <a:p>
            <a:endParaRPr lang="en-US" dirty="0"/>
          </a:p>
          <a:p>
            <a:pPr defTabSz="931723">
              <a:defRPr/>
            </a:pPr>
            <a:r>
              <a:rPr lang="en-US" dirty="0"/>
              <a:t>	</a:t>
            </a:r>
            <a:r>
              <a:rPr lang="en-US" b="1" dirty="0"/>
              <a:t>Major Donor </a:t>
            </a:r>
            <a:r>
              <a:rPr lang="en-US" b="1" dirty="0">
                <a:solidFill>
                  <a:prstClr val="black"/>
                </a:solidFill>
              </a:rPr>
              <a:t>recognition levels:</a:t>
            </a:r>
          </a:p>
          <a:p>
            <a:r>
              <a:rPr lang="en-US" b="1" dirty="0">
                <a:solidFill>
                  <a:prstClr val="black"/>
                </a:solidFill>
              </a:rPr>
              <a:t>	</a:t>
            </a:r>
            <a:r>
              <a:rPr lang="en-US" dirty="0"/>
              <a:t>Level 1	$10,000 to $24,999.99</a:t>
            </a:r>
          </a:p>
          <a:p>
            <a:r>
              <a:rPr lang="en-US" dirty="0"/>
              <a:t>	Level 2	$25,000 to $49,999.99</a:t>
            </a:r>
          </a:p>
          <a:p>
            <a:r>
              <a:rPr lang="en-US" dirty="0"/>
              <a:t>	Level 3	$50,000 to $99,999.99</a:t>
            </a:r>
          </a:p>
          <a:p>
            <a:r>
              <a:rPr lang="en-US" dirty="0"/>
              <a:t>	Level 4	$100,000 to $249,999.99</a:t>
            </a:r>
          </a:p>
          <a:p>
            <a:pPr defTabSz="931723">
              <a:defRPr/>
            </a:pPr>
            <a:endParaRPr lang="en-US" dirty="0">
              <a:solidFill>
                <a:prstClr val="black"/>
              </a:solidFill>
            </a:endParaRPr>
          </a:p>
          <a:p>
            <a:pPr defTabSz="931723">
              <a:defRPr/>
            </a:pPr>
            <a:endParaRPr lang="en-US" b="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434288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Donors who contribute $250,000 or more to the Foundation either as a one-time gift or over a number of years become members of the Arch Klumph Society. </a:t>
            </a:r>
          </a:p>
          <a:p>
            <a:pPr marL="174698" indent="-174698">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Each receives a certificate, a crystal recognition piece, and a lapel pin or pendant.</a:t>
            </a:r>
            <a:r>
              <a:rPr lang="en-US" baseline="0" dirty="0">
                <a:solidFill>
                  <a:srgbClr val="000000"/>
                </a:solidFill>
                <a:latin typeface="Times New Roman"/>
                <a:ea typeface="Times New Roman"/>
                <a:cs typeface="BerkeleyStd-Book"/>
              </a:rPr>
              <a:t> T</a:t>
            </a:r>
            <a:r>
              <a:rPr lang="en-US" dirty="0">
                <a:solidFill>
                  <a:srgbClr val="000000"/>
                </a:solidFill>
                <a:latin typeface="Times New Roman"/>
                <a:ea typeface="Times New Roman"/>
                <a:cs typeface="BerkeleyStd-Book"/>
              </a:rPr>
              <a:t>heir portraits are displayed in the interactive Arch Klumph Gallery. A traveling kiosk showing the gallery is displayed at each International Assembly and Rotary International Convention.</a:t>
            </a:r>
          </a:p>
          <a:p>
            <a:pPr marL="465861" indent="-465861">
              <a:lnSpc>
                <a:spcPts val="1325"/>
              </a:lnSpc>
              <a:spcBef>
                <a:spcPts val="611"/>
              </a:spcBef>
            </a:pPr>
            <a:endParaRPr lang="en-US" dirty="0">
              <a:solidFill>
                <a:srgbClr val="000000"/>
              </a:solidFill>
              <a:latin typeface="Times New Roman"/>
              <a:ea typeface="Times New Roman"/>
              <a:cs typeface="BerkeleyStd-Book"/>
            </a:endParaRPr>
          </a:p>
          <a:p>
            <a:r>
              <a:rPr lang="en-US" b="1" dirty="0"/>
              <a:t>	Arch Klumph Society recognition levels:</a:t>
            </a:r>
            <a:endParaRPr lang="en-US" dirty="0"/>
          </a:p>
          <a:p>
            <a:r>
              <a:rPr lang="en-US" dirty="0"/>
              <a:t>	Trustees Circle	$250,000 to $499,999.99</a:t>
            </a:r>
          </a:p>
          <a:p>
            <a:r>
              <a:rPr lang="en-US" dirty="0"/>
              <a:t>	Chair’s Circle		$500,000 to $999,999.99</a:t>
            </a:r>
          </a:p>
          <a:p>
            <a:r>
              <a:rPr lang="en-US" dirty="0"/>
              <a:t>	Foundation Circle	$1 million or more</a:t>
            </a:r>
          </a:p>
          <a:p>
            <a:r>
              <a:rPr lang="en-US" dirty="0"/>
              <a:t> </a:t>
            </a:r>
          </a:p>
          <a:p>
            <a:pPr marL="465861" indent="-465861">
              <a:lnSpc>
                <a:spcPts val="1325"/>
              </a:lnSpc>
              <a:spcBef>
                <a:spcPts val="611"/>
              </a:spcBef>
            </a:pPr>
            <a:endParaRPr lang="en-US" dirty="0">
              <a:solidFill>
                <a:srgbClr val="000000"/>
              </a:solidFill>
              <a:latin typeface="BerkeleyStd-Book"/>
              <a:ea typeface="Times New Roman"/>
              <a:cs typeface="BerkeleyStd-Book"/>
            </a:endParaRPr>
          </a:p>
          <a:p>
            <a:pPr defTabSz="931723" fontAlgn="base">
              <a:spcBef>
                <a:spcPct val="30000"/>
              </a:spcBef>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70040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Take</a:t>
            </a:r>
            <a:r>
              <a:rPr lang="en-US" baseline="0" dirty="0"/>
              <a:t> Action items, add your own, and ask participants for any additional items.</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18</a:t>
            </a:fld>
            <a:endParaRPr lang="en-US" dirty="0"/>
          </a:p>
        </p:txBody>
      </p:sp>
    </p:spTree>
    <p:extLst>
      <p:ext uri="{BB962C8B-B14F-4D97-AF65-F5344CB8AC3E}">
        <p14:creationId xmlns:p14="http://schemas.microsoft.com/office/powerpoint/2010/main" val="1285104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19</a:t>
            </a:fld>
            <a:endParaRPr lang="en-US" dirty="0"/>
          </a:p>
        </p:txBody>
      </p:sp>
    </p:spTree>
    <p:extLst>
      <p:ext uri="{BB962C8B-B14F-4D97-AF65-F5344CB8AC3E}">
        <p14:creationId xmlns:p14="http://schemas.microsoft.com/office/powerpoint/2010/main" val="245439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lnSpc>
                <a:spcPts val="1325"/>
              </a:lnSpc>
              <a:spcBef>
                <a:spcPts val="611"/>
              </a:spcBef>
            </a:pPr>
            <a:r>
              <a:rPr lang="en-US" dirty="0">
                <a:solidFill>
                  <a:srgbClr val="505050"/>
                </a:solidFill>
                <a:latin typeface="Georgia"/>
                <a:ea typeface="Times New Roman"/>
                <a:cs typeface="Times New Roman"/>
              </a:rPr>
              <a:t>Rotarians support our Foundation through:</a:t>
            </a: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PolioPlus Fund, dedicated to global polio eradication</a:t>
            </a:r>
            <a:endParaRPr lang="en-US" dirty="0">
              <a:solidFill>
                <a:srgbClr val="000000"/>
              </a:solidFill>
              <a:latin typeface="BerkeleyStd-Book"/>
              <a:ea typeface="Times New Roman"/>
              <a:cs typeface="Times New Roman"/>
            </a:endParaRP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Annual Fund, primary source of funding for Foundation grants and activities</a:t>
            </a:r>
            <a:endParaRPr lang="en-US" dirty="0">
              <a:solidFill>
                <a:srgbClr val="000000"/>
              </a:solidFill>
              <a:latin typeface="BerkeleyStd-Book"/>
              <a:ea typeface="Times New Roman"/>
              <a:cs typeface="Times New Roman"/>
            </a:endParaRP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Endowment Fund, which supports the Foundation in perpetuity</a:t>
            </a:r>
            <a:endParaRPr lang="en-US" dirty="0">
              <a:solidFill>
                <a:srgbClr val="000000"/>
              </a:solidFill>
              <a:latin typeface="BerkeleyStd-Book"/>
              <a:ea typeface="Times New Roman"/>
              <a:cs typeface="BerkeleyStd-Book"/>
            </a:endParaRPr>
          </a:p>
          <a:p>
            <a:pPr marL="931774"/>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1295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Thank you for trusting Rotary to use your contributions to make a lasting difference.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20</a:t>
            </a:fld>
            <a:endParaRPr lang="en-US" altLang="en-US"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District grants are single, annual block grants made to districts in amounts up to 50 percent of their District Designated Fund (DDF).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district grant can fund multiple club and district projects, which may be local or international.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District grants allow local decision making, with minimal restrictions, for smaller-scale activities and projects. </a:t>
            </a:r>
            <a:endParaRPr lang="en-US" dirty="0">
              <a:solidFill>
                <a:srgbClr val="000000"/>
              </a:solidFill>
              <a:latin typeface="BerkeleyStd-Book"/>
              <a:ea typeface="Times New Roman"/>
              <a:cs typeface="BerkeleyStd-Book"/>
            </a:endParaRPr>
          </a:p>
        </p:txBody>
      </p:sp>
      <p:sp>
        <p:nvSpPr>
          <p:cNvPr id="4" name="Slide Number Placeholder 3"/>
          <p:cNvSpPr>
            <a:spLocks noGrp="1"/>
          </p:cNvSpPr>
          <p:nvPr>
            <p:ph type="sldNum" sz="quarter" idx="10"/>
          </p:nvPr>
        </p:nvSpPr>
        <p:spPr/>
        <p:txBody>
          <a:bodyPr/>
          <a:lstStyle/>
          <a:p>
            <a:fld id="{A3F67FC9-21BB-4726-9E6F-D55351544AA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20093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lnSpc>
                <a:spcPts val="1325"/>
              </a:lnSpc>
              <a:spcBef>
                <a:spcPts val="611"/>
              </a:spcBef>
            </a:pPr>
            <a:r>
              <a:rPr lang="en-US" dirty="0">
                <a:solidFill>
                  <a:srgbClr val="505050"/>
                </a:solidFill>
                <a:latin typeface="Georgia"/>
                <a:ea typeface="Times New Roman"/>
                <a:cs typeface="Times New Roman"/>
              </a:rPr>
              <a:t>Activities funded by district grants must: </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Include active Rotarian participation</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Adhere to stewardship guidelines</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Demonstrate cultural sensitivity </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Be consistent with the mission of The Rotary Foundation (but they need not be related to an area of focus)</a:t>
            </a:r>
            <a:r>
              <a:rPr lang="en-US" dirty="0">
                <a:solidFill>
                  <a:srgbClr val="505050"/>
                </a:solidFill>
                <a:latin typeface="Georgia"/>
                <a:cs typeface="Times New Roman"/>
              </a:rPr>
              <a:t>												</a:t>
            </a:r>
          </a:p>
          <a:p>
            <a:pPr>
              <a:lnSpc>
                <a:spcPts val="1325"/>
              </a:lnSpc>
              <a:spcBef>
                <a:spcPts val="611"/>
              </a:spcBef>
            </a:pPr>
            <a:r>
              <a:rPr lang="en-US" b="1" dirty="0">
                <a:solidFill>
                  <a:srgbClr val="505050"/>
                </a:solidFill>
                <a:latin typeface="Georgia"/>
                <a:cs typeface="Times New Roman"/>
              </a:rPr>
              <a:t>ASK:</a:t>
            </a:r>
            <a:r>
              <a:rPr lang="en-US" dirty="0">
                <a:solidFill>
                  <a:srgbClr val="505050"/>
                </a:solidFill>
                <a:latin typeface="Georgia"/>
                <a:cs typeface="Times New Roman"/>
              </a:rPr>
              <a:t> What types of projects or activities do you think are possible when using The Rotary Foundation mission as a guide?</a:t>
            </a:r>
          </a:p>
        </p:txBody>
      </p:sp>
      <p:sp>
        <p:nvSpPr>
          <p:cNvPr id="4" name="Slide Number Placeholder 3"/>
          <p:cNvSpPr>
            <a:spLocks noGrp="1"/>
          </p:cNvSpPr>
          <p:nvPr>
            <p:ph type="sldNum" sz="quarter" idx="10"/>
          </p:nvPr>
        </p:nvSpPr>
        <p:spPr/>
        <p:txBody>
          <a:bodyPr/>
          <a:lstStyle/>
          <a:p>
            <a:fld id="{A3F67FC9-21BB-4726-9E6F-D55351544AA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31582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Rotary Foundation Mission Statement.</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23</a:t>
            </a:fld>
            <a:endParaRPr lang="en-US" dirty="0"/>
          </a:p>
        </p:txBody>
      </p:sp>
    </p:spTree>
    <p:extLst>
      <p:ext uri="{BB962C8B-B14F-4D97-AF65-F5344CB8AC3E}">
        <p14:creationId xmlns:p14="http://schemas.microsoft.com/office/powerpoint/2010/main" val="3610345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You can also use district grants to support scholarships.</a:t>
            </a:r>
          </a:p>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They have fewer restrictions on the study level (which can be secondary school, university, graduate, or certificate), location of study (local or international), duration of program, field of study, and cost.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68099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Deadline for this</a:t>
            </a:r>
            <a:r>
              <a:rPr lang="en-US" baseline="0" dirty="0"/>
              <a:t> year’s District Grants</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26</a:t>
            </a:fld>
            <a:endParaRPr lang="en-US" dirty="0"/>
          </a:p>
        </p:txBody>
      </p:sp>
    </p:spTree>
    <p:extLst>
      <p:ext uri="{BB962C8B-B14F-4D97-AF65-F5344CB8AC3E}">
        <p14:creationId xmlns:p14="http://schemas.microsoft.com/office/powerpoint/2010/main" val="3933062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5887">
              <a:lnSpc>
                <a:spcPts val="1325"/>
              </a:lnSpc>
              <a:spcBef>
                <a:spcPts val="611"/>
              </a:spcBef>
            </a:pPr>
            <a:r>
              <a:rPr lang="en-US" dirty="0">
                <a:solidFill>
                  <a:srgbClr val="000000"/>
                </a:solidFill>
                <a:latin typeface="Times New Roman"/>
                <a:ea typeface="Times New Roman"/>
                <a:cs typeface="BerkeleyStd-Book"/>
              </a:rPr>
              <a:t>The six areas of focus reflect critical humanitarian issues and needs being addressed by Rotarians worldwide. </a:t>
            </a:r>
          </a:p>
          <a:p>
            <a:pPr indent="-465887">
              <a:lnSpc>
                <a:spcPts val="1325"/>
              </a:lnSpc>
              <a:spcBef>
                <a:spcPts val="611"/>
              </a:spcBef>
            </a:pPr>
            <a:endParaRPr lang="en-US" dirty="0">
              <a:solidFill>
                <a:srgbClr val="000000"/>
              </a:solidFill>
              <a:latin typeface="Times New Roman"/>
              <a:ea typeface="Times New Roman"/>
              <a:cs typeface="BerkeleyStd-Book"/>
            </a:endParaRPr>
          </a:p>
          <a:p>
            <a:pPr indent="-465887">
              <a:lnSpc>
                <a:spcPts val="1325"/>
              </a:lnSpc>
              <a:spcBef>
                <a:spcPts val="611"/>
              </a:spcBef>
            </a:pPr>
            <a:r>
              <a:rPr lang="en-US" dirty="0">
                <a:solidFill>
                  <a:srgbClr val="000000"/>
                </a:solidFill>
                <a:latin typeface="Times New Roman"/>
                <a:ea typeface="Times New Roman"/>
                <a:cs typeface="BerkeleyStd-Book"/>
              </a:rPr>
              <a:t>They align Rotary with other international development efforts and advance the Foundation’s mission. Each of the areas listed has specific goals that are outlined in the corresponding area of focus policy statement. </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Peace and conflict prevention/resolution</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Disease prevention and treatment</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Water and sanitation</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Maternal and child health</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Basic education and literacy</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Economic and community development </a:t>
            </a:r>
            <a:endParaRPr lang="en-US" dirty="0">
              <a:solidFill>
                <a:srgbClr val="000000"/>
              </a:solidFill>
              <a:latin typeface="BerkeleyStd-Book"/>
              <a:ea typeface="Times New Roman"/>
              <a:cs typeface="BerkeleyStd-Book"/>
            </a:endParaRPr>
          </a:p>
          <a:p>
            <a:endParaRPr lang="en-US" dirty="0"/>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834112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grants fund large-scale projects and activities that:</a:t>
            </a:r>
          </a:p>
          <a:p>
            <a:pPr marL="640594" lvl="1" indent="-174708">
              <a:buFont typeface="Arial" pitchFamily="34" charset="0"/>
              <a:buChar char="•"/>
            </a:pPr>
            <a:r>
              <a:rPr lang="en-US" dirty="0"/>
              <a:t>Align with an area of focus </a:t>
            </a:r>
          </a:p>
          <a:p>
            <a:pPr marL="640594" lvl="1" indent="-174708">
              <a:buFont typeface="Arial" pitchFamily="34" charset="0"/>
              <a:buChar char="•"/>
            </a:pPr>
            <a:r>
              <a:rPr lang="en-US" dirty="0"/>
              <a:t>Respond to a need the benefiting community has identified</a:t>
            </a:r>
          </a:p>
          <a:p>
            <a:pPr marL="640594" lvl="1" indent="-174708">
              <a:buFont typeface="Arial" pitchFamily="34" charset="0"/>
              <a:buChar char="•"/>
            </a:pPr>
            <a:r>
              <a:rPr lang="en-US" dirty="0"/>
              <a:t>Include the active participation of the benefiting community</a:t>
            </a:r>
          </a:p>
          <a:p>
            <a:pPr marL="640594" lvl="1" indent="-174708">
              <a:buFont typeface="Arial" pitchFamily="34" charset="0"/>
              <a:buChar char="•"/>
            </a:pPr>
            <a:r>
              <a:rPr lang="en-US" dirty="0"/>
              <a:t>Include the active participation of Rotarians</a:t>
            </a:r>
          </a:p>
          <a:p>
            <a:pPr marL="640594" lvl="1" indent="-174708">
              <a:buFont typeface="Arial" pitchFamily="34" charset="0"/>
              <a:buChar char="•"/>
            </a:pPr>
            <a:r>
              <a:rPr lang="en-US" dirty="0"/>
              <a:t>Strengthen local knowledge, skills, and resources</a:t>
            </a:r>
          </a:p>
          <a:p>
            <a:pPr marL="640594" lvl="1" indent="-174708">
              <a:buFont typeface="Arial" pitchFamily="34" charset="0"/>
              <a:buChar char="•"/>
            </a:pPr>
            <a:r>
              <a:rPr lang="en-US" dirty="0"/>
              <a:t>Are designed to enable the benefiting community to address its own needs after the Rotary club or district has concluded its work</a:t>
            </a:r>
          </a:p>
          <a:p>
            <a:pPr marL="640594" lvl="1" indent="-174708">
              <a:buFont typeface="Arial" pitchFamily="34" charset="0"/>
              <a:buChar char="•"/>
            </a:pPr>
            <a:r>
              <a:rPr lang="en-US" dirty="0"/>
              <a:t>Have measurable results</a:t>
            </a:r>
          </a:p>
          <a:p>
            <a:pPr marL="465887" lvl="1"/>
            <a:endParaRPr lang="en-US" dirty="0"/>
          </a:p>
          <a:p>
            <a:pPr defTabSz="931774">
              <a:defRPr/>
            </a:pPr>
            <a:r>
              <a:rPr lang="en-US" dirty="0"/>
              <a:t>The minimum grant award is $15,000 (for a total budget of at least $30,000). The DDF allocation is matched 100 percent, and cash is matched at 50 percent from the World Fund. A global grant project is sponsored by a host club in the project country and a club outside the project country. </a:t>
            </a: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517264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grant funding is an investment in lasting change. Sustainable projects can take many forms, but all display the following elements: </a:t>
            </a:r>
          </a:p>
          <a:p>
            <a:pPr marL="640594" lvl="1" indent="-174708">
              <a:buFont typeface="Arial" pitchFamily="34" charset="0"/>
              <a:buChar char="•"/>
            </a:pPr>
            <a:r>
              <a:rPr lang="x-none" b="1"/>
              <a:t>Community </a:t>
            </a:r>
            <a:r>
              <a:rPr lang="en-US" b="1" dirty="0"/>
              <a:t>participation</a:t>
            </a:r>
            <a:r>
              <a:rPr lang="x-none" b="1"/>
              <a:t>:</a:t>
            </a:r>
            <a:r>
              <a:rPr lang="x-none"/>
              <a:t> Sustainable projects are well planned, involve the collaboration of multiple project participants, and </a:t>
            </a:r>
            <a:r>
              <a:rPr lang="en-US" dirty="0"/>
              <a:t>suit</a:t>
            </a:r>
            <a:r>
              <a:rPr lang="x-none"/>
              <a:t> the needs and values of beneficiaries. </a:t>
            </a:r>
            <a:r>
              <a:rPr lang="en-US" dirty="0"/>
              <a:t>A needs assessment must be included with the application.</a:t>
            </a:r>
          </a:p>
          <a:p>
            <a:pPr marL="640594" lvl="1" indent="-174708">
              <a:buFont typeface="Arial" pitchFamily="34" charset="0"/>
              <a:buChar char="•"/>
            </a:pPr>
            <a:r>
              <a:rPr lang="x-none" b="1"/>
              <a:t>Materials</a:t>
            </a:r>
            <a:r>
              <a:rPr lang="en-US" b="1" dirty="0"/>
              <a:t> and </a:t>
            </a:r>
            <a:r>
              <a:rPr lang="x-none" b="1"/>
              <a:t>technology:</a:t>
            </a:r>
            <a:r>
              <a:rPr lang="x-none"/>
              <a:t> Sustainable projects employ durable materials that are accessible, ready to use, and environmentally sound. </a:t>
            </a:r>
            <a:endParaRPr lang="en-US" dirty="0"/>
          </a:p>
          <a:p>
            <a:pPr marL="640594" lvl="1" indent="-174708">
              <a:buFont typeface="Arial" pitchFamily="34" charset="0"/>
              <a:buChar char="•"/>
            </a:pPr>
            <a:r>
              <a:rPr lang="x-none" b="1"/>
              <a:t>Funding:</a:t>
            </a:r>
            <a:r>
              <a:rPr lang="x-none"/>
              <a:t> Sustainable projects ensure that a reliable source of funding exists to continue project outcomes after the grant is complete. </a:t>
            </a:r>
            <a:endParaRPr lang="en-US" dirty="0"/>
          </a:p>
          <a:p>
            <a:pPr marL="640594" lvl="1" indent="-174708">
              <a:buFont typeface="Arial" pitchFamily="34" charset="0"/>
              <a:buChar char="•"/>
            </a:pPr>
            <a:r>
              <a:rPr lang="x-none" b="1"/>
              <a:t>Knowledge:</a:t>
            </a:r>
            <a:r>
              <a:rPr lang="x-none"/>
              <a:t> Sustainable projects increase capacity by helping communities acquire new skills, knowledge, and behaviors.</a:t>
            </a:r>
            <a:endParaRPr lang="en-US" dirty="0"/>
          </a:p>
          <a:p>
            <a:pPr marL="640594" lvl="1" indent="-174708">
              <a:buFont typeface="Arial" pitchFamily="34" charset="0"/>
              <a:buChar char="•"/>
            </a:pPr>
            <a:r>
              <a:rPr lang="x-none" b="1"/>
              <a:t>Motivation:</a:t>
            </a:r>
            <a:r>
              <a:rPr lang="x-none"/>
              <a:t> Sustainable projects provide tangible incentives for community ownership of project activities and outcomes. </a:t>
            </a:r>
            <a:endParaRPr lang="en-US" dirty="0"/>
          </a:p>
          <a:p>
            <a:pPr marL="640594" lvl="1" indent="-174708">
              <a:buFont typeface="Arial" pitchFamily="34" charset="0"/>
              <a:buChar char="•"/>
            </a:pPr>
            <a:r>
              <a:rPr lang="x-none" b="1"/>
              <a:t>Evaluation:</a:t>
            </a:r>
            <a:r>
              <a:rPr lang="x-none"/>
              <a:t> Sustainable projects are designed to ensure clear and measurable outcomes. </a:t>
            </a:r>
            <a:endParaRPr lang="en-US" dirty="0"/>
          </a:p>
          <a:p>
            <a:pPr marL="465887" lvl="1"/>
            <a:endParaRPr lang="en-US" dirty="0"/>
          </a:p>
          <a:p>
            <a:r>
              <a:rPr lang="en-US" dirty="0"/>
              <a:t>Let’s look at the steps in planning a sustainable global grant project.</a:t>
            </a: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248800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t>Planning and organizing are key to</a:t>
            </a:r>
            <a:r>
              <a:rPr lang="en-US" baseline="0" dirty="0"/>
              <a:t> implementing a</a:t>
            </a:r>
            <a:r>
              <a:rPr lang="en-US" dirty="0"/>
              <a:t> successful</a:t>
            </a:r>
            <a:r>
              <a:rPr lang="en-US" baseline="0" dirty="0"/>
              <a:t> </a:t>
            </a:r>
            <a:r>
              <a:rPr lang="en-US" dirty="0"/>
              <a:t>global grant project. In</a:t>
            </a:r>
            <a:r>
              <a:rPr lang="en-US" baseline="0" dirty="0"/>
              <a:t> </a:t>
            </a:r>
            <a:r>
              <a:rPr lang="en-US" dirty="0"/>
              <a:t>planning a small</a:t>
            </a:r>
            <a:r>
              <a:rPr lang="en-US" baseline="0" dirty="0"/>
              <a:t> or large project, it’s beneficial to your club and the project community to organize using these proven steps.</a:t>
            </a:r>
          </a:p>
          <a:p>
            <a:endParaRPr lang="en-US" dirty="0"/>
          </a:p>
          <a:p>
            <a:pPr marL="174708" indent="-174708">
              <a:buFont typeface="Arial" pitchFamily="34" charset="0"/>
              <a:buChar char="•"/>
            </a:pPr>
            <a:r>
              <a:rPr lang="en-US" dirty="0"/>
              <a:t>A wonderful resource for planning your project is the</a:t>
            </a:r>
            <a:r>
              <a:rPr lang="en-US" baseline="0" dirty="0"/>
              <a:t> five-part </a:t>
            </a:r>
            <a:r>
              <a:rPr lang="en-US" b="1" baseline="0" dirty="0"/>
              <a:t>Lifecycle of a Service Project </a:t>
            </a:r>
            <a:r>
              <a:rPr lang="en-US" baseline="0" dirty="0"/>
              <a:t>webinar series, which covers detailed strategies and best practices for developing successful, sustainable projects. In it, you can also hear from other Rotarians on what they’ve learned about planning successful projects.</a:t>
            </a:r>
          </a:p>
          <a:p>
            <a:endParaRPr lang="en-US" baseline="0" dirty="0"/>
          </a:p>
          <a:p>
            <a:pPr marL="174708" indent="-174708">
              <a:buFont typeface="Arial" pitchFamily="34" charset="0"/>
              <a:buChar char="•"/>
            </a:pPr>
            <a:r>
              <a:rPr lang="en-US" baseline="0" dirty="0"/>
              <a:t>You can view one or all of the webinars at www.rotary.org/webinars. </a:t>
            </a:r>
            <a:endParaRPr lang="en-US" dirty="0"/>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70078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latin typeface="Arial" pitchFamily="34" charset="0"/>
                <a:ea typeface="ヒラギノ角ゴ Pro W3" pitchFamily="-84" charset="-128"/>
              </a:rPr>
              <a:t>Rotary’s own financial support for PolioPlus will be magnified by an agreement with the Bill &amp; Melinda Gates Foundation. </a:t>
            </a:r>
          </a:p>
          <a:p>
            <a:endParaRPr lang="en-US" dirty="0">
              <a:latin typeface="Arial" pitchFamily="34" charset="0"/>
              <a:ea typeface="ヒラギノ角ゴ Pro W3" pitchFamily="-84" charset="-128"/>
            </a:endParaRPr>
          </a:p>
          <a:p>
            <a:pPr marL="174708" indent="-174708">
              <a:buFont typeface="Arial" pitchFamily="34" charset="0"/>
              <a:buChar char="•"/>
            </a:pPr>
            <a:r>
              <a:rPr lang="en-US" dirty="0">
                <a:latin typeface="Arial" pitchFamily="34" charset="0"/>
                <a:ea typeface="ヒラギノ角ゴ Pro W3" pitchFamily="-84" charset="-128"/>
              </a:rPr>
              <a:t>At the Rotary Convention in Atlanta, Bill Gates announced the extension of his Foundation’s 2 to 1 match for 3 more years, every $1 that Rotary commits in direct support of polio immunization (up to $50 million per year) will be matched by an additional $2 from the Gates Foundation. This means contributions to Rotary’s PolioPlus program will have three times the impact ($450 Million).</a:t>
            </a: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08885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Stewardship is the responsible management and oversight of grant funds from The Rotary Foundation. Proper stewardship is the responsibility of each Rotarian.</a:t>
            </a:r>
          </a:p>
          <a:p>
            <a:pPr defTabSz="931774">
              <a:defRPr/>
            </a:pPr>
            <a:endParaRPr lang="en-US" dirty="0"/>
          </a:p>
          <a:p>
            <a:pPr marL="174708" indent="-174708" defTabSz="931774">
              <a:buFont typeface="Arial" pitchFamily="34" charset="0"/>
              <a:buChar char="•"/>
              <a:defRPr/>
            </a:pPr>
            <a:r>
              <a:rPr lang="en-US" dirty="0"/>
              <a:t>Implementing good stewardship practices ensures that grants are well managed and that grant funds are used according to Foundation guidelines and benefit populations in need. </a:t>
            </a:r>
          </a:p>
          <a:p>
            <a:pPr defTabSz="931774">
              <a:defRPr/>
            </a:pPr>
            <a:endParaRPr lang="en-US" dirty="0"/>
          </a:p>
          <a:p>
            <a:pPr marL="174708" indent="-174708" defTabSz="931774">
              <a:buFont typeface="Arial" pitchFamily="34" charset="0"/>
              <a:buChar char="•"/>
              <a:defRPr/>
            </a:pPr>
            <a:r>
              <a:rPr lang="en-US" dirty="0"/>
              <a:t>Careful grant management also sustains donor confidence in the Foundation and can increase donations.</a:t>
            </a:r>
          </a:p>
          <a:p>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301284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Under the new grant model, Rotary continues promoting peace through education. </a:t>
            </a:r>
          </a:p>
          <a:p>
            <a:pPr marL="465887" indent="-465887">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Clubs and districts have more flexibility in sponsoring international and local scholars through global grants and district grants.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955552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37" lvl="1" indent="-177037" defTabSz="931774">
              <a:lnSpc>
                <a:spcPts val="1325"/>
              </a:lnSpc>
              <a:spcBef>
                <a:spcPts val="611"/>
              </a:spcBef>
              <a:buFont typeface="Arial" pitchFamily="34" charset="0"/>
              <a:buChar char="•"/>
              <a:defRPr/>
            </a:pPr>
            <a:r>
              <a:rPr lang="en-US" dirty="0">
                <a:solidFill>
                  <a:srgbClr val="000000"/>
                </a:solidFill>
                <a:latin typeface="Times New Roman"/>
                <a:ea typeface="Times New Roman"/>
                <a:cs typeface="BerkeleyStd-Book"/>
              </a:rPr>
              <a:t>Global grants can fund scholarships for career-minded professionals for one to four years of graduate-level study in the areas of focus.</a:t>
            </a:r>
          </a:p>
          <a:p>
            <a:pPr marL="177037" lvl="1" indent="-177037" defTabSz="931774">
              <a:lnSpc>
                <a:spcPts val="1325"/>
              </a:lnSpc>
              <a:spcBef>
                <a:spcPts val="611"/>
              </a:spcBef>
              <a:defRPr/>
            </a:pPr>
            <a:endParaRPr lang="en-US" dirty="0">
              <a:solidFill>
                <a:srgbClr val="000000"/>
              </a:solidFill>
              <a:latin typeface="Times New Roman"/>
              <a:ea typeface="Times New Roman"/>
              <a:cs typeface="BerkeleyStd-Book"/>
            </a:endParaRPr>
          </a:p>
          <a:p>
            <a:pPr marL="177037" lvl="1" indent="-177037" defTabSz="931774">
              <a:lnSpc>
                <a:spcPts val="1325"/>
              </a:lnSpc>
              <a:spcBef>
                <a:spcPts val="611"/>
              </a:spcBef>
              <a:buFont typeface="Arial" pitchFamily="34" charset="0"/>
              <a:buChar char="•"/>
              <a:defRPr/>
            </a:pPr>
            <a:r>
              <a:rPr lang="en-US" dirty="0">
                <a:solidFill>
                  <a:srgbClr val="000000"/>
                </a:solidFill>
                <a:latin typeface="Times New Roman"/>
                <a:ea typeface="Times New Roman"/>
                <a:cs typeface="BerkeleyStd-Book"/>
              </a:rPr>
              <a:t>The scholars’ previous work, volunteer, and study experience must strongly relate to the selected area of focus; the scholars’ academic program must strongly relate to the selected area of focus; </a:t>
            </a:r>
            <a:r>
              <a:rPr lang="en-US" i="1" dirty="0">
                <a:solidFill>
                  <a:srgbClr val="000000"/>
                </a:solidFill>
                <a:latin typeface="Times New Roman"/>
                <a:ea typeface="Times New Roman"/>
                <a:cs typeface="BerkeleyStd-Book"/>
              </a:rPr>
              <a:t>and</a:t>
            </a:r>
            <a:r>
              <a:rPr lang="en-US" dirty="0">
                <a:solidFill>
                  <a:srgbClr val="000000"/>
                </a:solidFill>
                <a:latin typeface="Times New Roman"/>
                <a:ea typeface="Times New Roman"/>
                <a:cs typeface="BerkeleyStd-Book"/>
              </a:rPr>
              <a:t>  the scholars’ future career plans, both immediately after the scholarship period and in the long term, must strongly relate to the selected area of focus.</a:t>
            </a:r>
          </a:p>
          <a:p>
            <a:pPr marL="177037" lvl="1" indent="-177037" defTabSz="931774">
              <a:lnSpc>
                <a:spcPts val="1325"/>
              </a:lnSpc>
              <a:spcBef>
                <a:spcPts val="611"/>
              </a:spcBef>
              <a:defRPr/>
            </a:pPr>
            <a:endParaRPr lang="en-US" dirty="0">
              <a:solidFill>
                <a:srgbClr val="000000"/>
              </a:solidFill>
              <a:latin typeface="Times New Roman"/>
              <a:ea typeface="Times New Roman"/>
              <a:cs typeface="BerkeleyStd-Book"/>
            </a:endParaRPr>
          </a:p>
          <a:p>
            <a:pPr marL="177037"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A host sponsor and international sponsor work together to identify the scholar and submit the application. </a:t>
            </a:r>
          </a:p>
          <a:p>
            <a:pPr marL="0" lvl="1" indent="-177037">
              <a:lnSpc>
                <a:spcPts val="1325"/>
              </a:lnSpc>
              <a:spcBef>
                <a:spcPts val="611"/>
              </a:spcBef>
            </a:pPr>
            <a:endParaRPr lang="en-US" dirty="0">
              <a:solidFill>
                <a:srgbClr val="000000"/>
              </a:solidFill>
              <a:latin typeface="Times New Roman"/>
              <a:ea typeface="Times New Roman"/>
              <a:cs typeface="BerkeleyStd-Book"/>
            </a:endParaRPr>
          </a:p>
          <a:p>
            <a:pPr marL="0"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The minimum budget for global grants is $30,000.</a:t>
            </a:r>
          </a:p>
          <a:p>
            <a:pPr marL="465887" lvl="1">
              <a:lnSpc>
                <a:spcPts val="1325"/>
              </a:lnSpc>
              <a:spcBef>
                <a:spcPts val="611"/>
              </a:spcBef>
            </a:pPr>
            <a:endParaRPr lang="en-US" dirty="0">
              <a:solidFill>
                <a:srgbClr val="000000"/>
              </a:solidFill>
              <a:latin typeface="BerkeleyStd-Book"/>
              <a:ea typeface="Times New Roman"/>
              <a:cs typeface="BerkeleyStd-Book"/>
            </a:endParaRPr>
          </a:p>
          <a:p>
            <a:pPr marL="640594" lvl="1" indent="-174708">
              <a:buFont typeface="Arial" pitchFamily="34" charset="0"/>
              <a:buChar char="•"/>
            </a:pPr>
            <a:r>
              <a:rPr lang="en-US" dirty="0"/>
              <a:t>Global grant scholarship applications undergo an intense review process. Not all applications are approved because, often, applications do </a:t>
            </a:r>
            <a:r>
              <a:rPr lang="en-US" i="1" dirty="0"/>
              <a:t>not</a:t>
            </a:r>
            <a:r>
              <a:rPr lang="en-US" dirty="0"/>
              <a:t> align with an area of focus. </a:t>
            </a: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128787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t>Vocational training teams are groups of professionals who travel, either to learn more about their vocation or to teach local professionals about a particular field. These teams can expand the knowledge and skills of individuals and communities. </a:t>
            </a:r>
          </a:p>
          <a:p>
            <a:endParaRPr lang="en-US" dirty="0"/>
          </a:p>
          <a:p>
            <a:pPr marL="174708" indent="-174708">
              <a:buFont typeface="Arial" pitchFamily="34" charset="0"/>
              <a:buChar char="•"/>
            </a:pPr>
            <a:r>
              <a:rPr lang="en-US" dirty="0"/>
              <a:t>The vocational training team concept was inspired by the successes of past grant programs, including Group Study Exchange and Volunteer Service Grants. </a:t>
            </a:r>
          </a:p>
          <a:p>
            <a:pPr marL="174708" indent="-174708">
              <a:buFont typeface="Arial" pitchFamily="34" charset="0"/>
              <a:buChar char="•"/>
            </a:pPr>
            <a:endParaRPr lang="en-US" dirty="0"/>
          </a:p>
          <a:p>
            <a:pPr marL="174708" indent="-174708">
              <a:buFont typeface="Arial" pitchFamily="34" charset="0"/>
              <a:buChar char="•"/>
            </a:pPr>
            <a:r>
              <a:rPr lang="en-US" dirty="0"/>
              <a:t>Rotary clubs and districts can support vocational training teams through district grants or global grants.</a:t>
            </a:r>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628239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61">
              <a:lnSpc>
                <a:spcPts val="1325"/>
              </a:lnSpc>
              <a:spcBef>
                <a:spcPts val="611"/>
              </a:spcBef>
            </a:pPr>
            <a:r>
              <a:rPr lang="en-US" dirty="0">
                <a:solidFill>
                  <a:srgbClr val="505050"/>
                </a:solidFill>
                <a:latin typeface="Georgia"/>
                <a:ea typeface="Times New Roman"/>
                <a:cs typeface="Times New Roman"/>
              </a:rPr>
              <a:t>The Rotary Peace Centers program is Rotary’s premier educational program and a top priority for achieving the Foundation’s mission of world understanding and peace. </a:t>
            </a:r>
          </a:p>
          <a:p>
            <a:pPr marL="465860" lvl="1">
              <a:lnSpc>
                <a:spcPts val="1325"/>
              </a:lnSpc>
              <a:spcBef>
                <a:spcPts val="611"/>
              </a:spcBef>
            </a:pPr>
            <a:endParaRPr lang="en-US" dirty="0">
              <a:solidFill>
                <a:srgbClr val="505050"/>
              </a:solidFill>
              <a:latin typeface="Georgia"/>
              <a:ea typeface="Times New Roman"/>
              <a:cs typeface="Times New Roman"/>
            </a:endParaRPr>
          </a:p>
          <a:p>
            <a:pPr marL="465860" lvl="1">
              <a:lnSpc>
                <a:spcPts val="1325"/>
              </a:lnSpc>
              <a:spcBef>
                <a:spcPts val="611"/>
              </a:spcBef>
            </a:pPr>
            <a:r>
              <a:rPr lang="en-US" dirty="0">
                <a:solidFill>
                  <a:srgbClr val="505050"/>
                </a:solidFill>
                <a:latin typeface="Georgia"/>
                <a:ea typeface="Times New Roman"/>
                <a:cs typeface="Times New Roman"/>
              </a:rPr>
              <a:t>Up to 100 Rotary Peace Fellows are selected annually for master’s degree programs in international relations, peace studies, conflict resolution, and related subjects, or for a three-month professional certificate program.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187112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defTabSz="931723">
              <a:buFont typeface="Arial" pitchFamily="34" charset="0"/>
              <a:buChar char="•"/>
              <a:defRPr/>
            </a:pPr>
            <a:r>
              <a:rPr lang="en-US" dirty="0"/>
              <a:t>The Rotary Peace Centers program has over 1100 alumni</a:t>
            </a:r>
            <a:r>
              <a:rPr lang="en-US" baseline="0" dirty="0"/>
              <a:t> in more than 100 countries around the world.</a:t>
            </a:r>
            <a:endParaRPr lang="en-US" dirty="0"/>
          </a:p>
          <a:p>
            <a:pPr marL="174698" indent="-174698" defTabSz="931723">
              <a:buFont typeface="Arial" pitchFamily="34" charset="0"/>
              <a:buChar char="•"/>
              <a:defRPr/>
            </a:pPr>
            <a:r>
              <a:rPr lang="en-US" dirty="0"/>
              <a:t>95 percent of these alumni work in areas related to peace and conflict resolution. </a:t>
            </a:r>
          </a:p>
          <a:p>
            <a:pPr marL="174698" lvl="2" indent="-174698" defTabSz="931723">
              <a:buFont typeface="Arial" pitchFamily="34" charset="0"/>
              <a:buChar char="•"/>
              <a:defRPr/>
            </a:pPr>
            <a:r>
              <a:rPr lang="en-US" dirty="0"/>
              <a:t>Peace center alumni have found work as a w</a:t>
            </a:r>
            <a:r>
              <a:rPr lang="en-US" dirty="0">
                <a:effectLst>
                  <a:outerShdw blurRad="38100" dist="38100" dir="2700000" algn="tl">
                    <a:srgbClr val="C0C0C0"/>
                  </a:outerShdw>
                </a:effectLst>
              </a:rPr>
              <a:t>orld bank analyst, a media monitoring analyst for NATO, and a civil affairs officer with the UN mission in Nepal. </a:t>
            </a:r>
            <a:endParaRPr lang="en-US" dirty="0"/>
          </a:p>
          <a:p>
            <a:pPr marL="174698" indent="-174698" defTabSz="931723">
              <a:buFont typeface="Arial" pitchFamily="34" charset="0"/>
              <a:buChar char="•"/>
              <a:defRPr/>
            </a:pPr>
            <a:r>
              <a:rPr lang="en-US" dirty="0"/>
              <a:t>Peace fellows are also scattered across the globe on every continent:</a:t>
            </a:r>
          </a:p>
          <a:p>
            <a:pPr marL="1106420" lvl="2" indent="-174698" defTabSz="931723">
              <a:buFont typeface="Arial" pitchFamily="34" charset="0"/>
              <a:buChar char="•"/>
              <a:defRPr/>
            </a:pPr>
            <a:r>
              <a:rPr lang="en-US" dirty="0"/>
              <a:t>34 percent are in North America</a:t>
            </a:r>
          </a:p>
          <a:p>
            <a:pPr marL="1106420" lvl="2" indent="-174698" defTabSz="931723">
              <a:buFont typeface="Arial" pitchFamily="34" charset="0"/>
              <a:buChar char="•"/>
              <a:defRPr/>
            </a:pPr>
            <a:r>
              <a:rPr lang="en-US" dirty="0"/>
              <a:t>22 percent are in Asia</a:t>
            </a:r>
          </a:p>
          <a:p>
            <a:pPr marL="1106420" lvl="2" indent="-174698" defTabSz="931723">
              <a:buFont typeface="Arial" pitchFamily="34" charset="0"/>
              <a:buChar char="•"/>
              <a:defRPr/>
            </a:pPr>
            <a:r>
              <a:rPr lang="en-US" dirty="0"/>
              <a:t>20 percent are in Europe</a:t>
            </a:r>
          </a:p>
          <a:p>
            <a:pPr marL="1106420" lvl="2" indent="-174698" defTabSz="931723">
              <a:buFont typeface="Arial" pitchFamily="34" charset="0"/>
              <a:buChar char="•"/>
              <a:defRPr/>
            </a:pPr>
            <a:r>
              <a:rPr lang="en-US" dirty="0"/>
              <a:t>9 percent are in</a:t>
            </a:r>
            <a:r>
              <a:rPr lang="en-US" baseline="0" dirty="0"/>
              <a:t> </a:t>
            </a:r>
            <a:r>
              <a:rPr lang="en-US" dirty="0"/>
              <a:t>South America</a:t>
            </a:r>
          </a:p>
          <a:p>
            <a:pPr marL="1106420" lvl="2" indent="-174698" defTabSz="931723">
              <a:buFont typeface="Arial" pitchFamily="34" charset="0"/>
              <a:buChar char="•"/>
              <a:defRPr/>
            </a:pPr>
            <a:r>
              <a:rPr lang="en-US" dirty="0"/>
              <a:t>6 percent are in Africa</a:t>
            </a:r>
          </a:p>
          <a:p>
            <a:pPr marL="1106420" lvl="2" indent="-174698" defTabSz="931723">
              <a:buFont typeface="Arial" pitchFamily="34" charset="0"/>
              <a:buChar char="•"/>
              <a:defRPr/>
            </a:pPr>
            <a:r>
              <a:rPr lang="en-US" dirty="0"/>
              <a:t>6 percent are in Australia</a:t>
            </a:r>
            <a:r>
              <a:rPr lang="en-US" baseline="0" dirty="0"/>
              <a:t> and </a:t>
            </a:r>
            <a:r>
              <a:rPr lang="en-US" dirty="0"/>
              <a:t>Oceania</a:t>
            </a:r>
            <a:endParaRPr lang="en-US" baseline="0" dirty="0"/>
          </a:p>
          <a:p>
            <a:pPr marL="931723" lvl="2" defTabSz="931723">
              <a:defRPr/>
            </a:pP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89852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alumni are individuals who have experienced Rotary through various programs, including</a:t>
            </a:r>
            <a:r>
              <a:rPr lang="en-US" baseline="0" dirty="0"/>
              <a:t> these listed on the slide.</a:t>
            </a:r>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226956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Clubs should</a:t>
            </a:r>
            <a:r>
              <a:rPr lang="en-US" baseline="0" dirty="0"/>
              <a:t> build relationships with alumni to encourage them to maintain a lifelong connection with Rotary. They can do this by:</a:t>
            </a:r>
          </a:p>
          <a:p>
            <a:pPr marL="630901" indent="-171441">
              <a:buFont typeface="Arial" pitchFamily="34" charset="0"/>
              <a:buChar char="•"/>
            </a:pPr>
            <a:r>
              <a:rPr lang="en-US" baseline="0" dirty="0"/>
              <a:t>Inviting them to participate in a club or district service project</a:t>
            </a:r>
          </a:p>
          <a:p>
            <a:pPr marL="630901" indent="-171441">
              <a:buFont typeface="Arial" pitchFamily="34" charset="0"/>
              <a:buChar char="•"/>
            </a:pPr>
            <a:r>
              <a:rPr lang="en-US" baseline="0" dirty="0"/>
              <a:t>Inviting them to join their club or a Rotaract club</a:t>
            </a:r>
          </a:p>
          <a:p>
            <a:pPr marL="630901" indent="-171441">
              <a:buFont typeface="Arial" pitchFamily="34" charset="0"/>
              <a:buChar char="•"/>
            </a:pPr>
            <a:r>
              <a:rPr lang="en-US" baseline="0" dirty="0"/>
              <a:t>Asking them to participate in an alumni association</a:t>
            </a:r>
          </a:p>
          <a:p>
            <a:pPr marL="630901" indent="-171441">
              <a:buFont typeface="Arial" pitchFamily="34" charset="0"/>
              <a:buChar char="•"/>
            </a:pPr>
            <a:r>
              <a:rPr lang="en-US" baseline="0" dirty="0"/>
              <a:t>Inviting them to assist in participant selection and orientation</a:t>
            </a:r>
          </a:p>
          <a:p>
            <a:pPr marL="630901" indent="-171441">
              <a:buFont typeface="Arial" pitchFamily="34" charset="0"/>
              <a:buChar char="•"/>
            </a:pPr>
            <a:r>
              <a:rPr lang="en-US" baseline="0" dirty="0"/>
              <a:t>Encouraging them to contribute to the Foundation							</a:t>
            </a:r>
          </a:p>
          <a:p>
            <a:endParaRPr lang="en-US" b="1" dirty="0"/>
          </a:p>
          <a:p>
            <a:r>
              <a:rPr lang="en-US" b="1" dirty="0"/>
              <a:t>ASK:</a:t>
            </a:r>
            <a:r>
              <a:rPr lang="en-US" dirty="0"/>
              <a:t> How can Rotarians use alumni to tell Rotary’s story to the community?</a:t>
            </a:r>
          </a:p>
          <a:p>
            <a:endParaRPr lang="en-US" dirty="0"/>
          </a:p>
          <a:p>
            <a:pPr defTabSz="931723">
              <a:defRPr/>
            </a:pPr>
            <a:r>
              <a:rPr lang="en-US" b="1" dirty="0"/>
              <a:t>ASK:</a:t>
            </a:r>
            <a:r>
              <a:rPr lang="en-US" dirty="0"/>
              <a:t> What is the best way to stay in contact with your Rotary alumni?</a:t>
            </a:r>
          </a:p>
          <a:p>
            <a:endParaRPr lang="en-US" dirty="0"/>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159185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a:t>
            </a:r>
            <a:r>
              <a:rPr lang="en-US" baseline="0" dirty="0"/>
              <a:t> questions from participants. Review contact information.</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39</a:t>
            </a:fld>
            <a:endParaRPr lang="en-US" dirty="0"/>
          </a:p>
        </p:txBody>
      </p:sp>
    </p:spTree>
    <p:extLst>
      <p:ext uri="{BB962C8B-B14F-4D97-AF65-F5344CB8AC3E}">
        <p14:creationId xmlns:p14="http://schemas.microsoft.com/office/powerpoint/2010/main" val="118958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Contributions to the Annual Fund support local and international grants and activities through the SHARE system.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Contributions are credited to the individual donor and the donor’s club and counted toward the club’s and district’s Annual Fund goals. </a:t>
            </a:r>
          </a:p>
          <a:p>
            <a:pPr marL="174708" indent="-174708">
              <a:lnSpc>
                <a:spcPts val="1325"/>
              </a:lnSpc>
              <a:spcBef>
                <a:spcPts val="611"/>
              </a:spcBef>
              <a:buFont typeface="Arial" pitchFamily="34" charset="0"/>
              <a:buChar char="•"/>
            </a:pPr>
            <a:endParaRPr lang="en-US" dirty="0">
              <a:solidFill>
                <a:srgbClr val="505050"/>
              </a:solidFill>
              <a:latin typeface="Georgia"/>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9785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Gifts to the Endowment Fund are held in perpetuity as part of an endowment. They are professionally invested, with a portion of the earnings used each year for purposes specified by the Trustees and the donors. </a:t>
            </a:r>
          </a:p>
          <a:p>
            <a:pPr marL="465887" indent="-465887">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The Endowment Fund offers donors a way to create their own lasting legacy through Rotary. </a:t>
            </a:r>
          </a:p>
          <a:p>
            <a:pPr marL="174708" indent="-174708">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fund’s net assets plus expectancies are $ 1.173 B as of 6/30/17.  (Commitments of $754.9 M plus net assets of $418 M.)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94333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defTabSz="931723">
              <a:buFont typeface="Arial" pitchFamily="34" charset="0"/>
              <a:buChar char="•"/>
              <a:defRPr/>
            </a:pPr>
            <a:r>
              <a:rPr lang="en-US" dirty="0">
                <a:latin typeface="+mj-lt"/>
              </a:rPr>
              <a:t>The Every Rotarian, Every Year effort encourages Rotarians to participate in their Foundation by volunteering for service activities and contributing to the Annual Fund each</a:t>
            </a:r>
            <a:r>
              <a:rPr lang="en-US" baseline="0" dirty="0">
                <a:latin typeface="+mj-lt"/>
              </a:rPr>
              <a:t> year</a:t>
            </a:r>
            <a:r>
              <a:rPr lang="en-US" dirty="0">
                <a:latin typeface="+mj-lt"/>
              </a:rPr>
              <a:t>.</a:t>
            </a:r>
          </a:p>
          <a:p>
            <a:endParaRPr lang="en-US" dirty="0">
              <a:latin typeface="+mj-lt"/>
            </a:endParaRPr>
          </a:p>
          <a:p>
            <a:pPr marL="174698" indent="-174698" defTabSz="931723">
              <a:lnSpc>
                <a:spcPts val="1325"/>
              </a:lnSpc>
              <a:spcBef>
                <a:spcPts val="611"/>
              </a:spcBef>
              <a:buFont typeface="Arial" pitchFamily="34" charset="0"/>
              <a:buChar char="•"/>
              <a:defRPr/>
            </a:pPr>
            <a:r>
              <a:rPr lang="en-US" dirty="0">
                <a:solidFill>
                  <a:srgbClr val="505050"/>
                </a:solidFill>
                <a:latin typeface="+mj-lt"/>
                <a:ea typeface="Times New Roman"/>
                <a:cs typeface="Times New Roman"/>
              </a:rPr>
              <a:t>Contributions to the Annual Fund support the Foundation’s grants and programs through the SHARE system. Contributions are credited to the individual donor and the donor’s club, and they are counted toward the club’s and district’s Annual Fund goals. </a:t>
            </a:r>
            <a:endParaRPr lang="en-US" dirty="0">
              <a:solidFill>
                <a:srgbClr val="000000"/>
              </a:solidFill>
              <a:latin typeface="+mj-lt"/>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0173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By making a gift of $1,000, a donor becomes a Paul Harris Fellow</a:t>
            </a:r>
            <a:r>
              <a:rPr lang="en-US" baseline="0" dirty="0">
                <a:solidFill>
                  <a:srgbClr val="000000"/>
                </a:solidFill>
                <a:latin typeface="Times New Roman"/>
                <a:ea typeface="Times New Roman"/>
                <a:cs typeface="BerkeleyStd-Book"/>
              </a:rPr>
              <a:t> or can have another person honored as a Paul Harris Fellow.</a:t>
            </a:r>
            <a:endParaRPr lang="en-US" dirty="0">
              <a:solidFill>
                <a:srgbClr val="000000"/>
              </a:solidFill>
              <a:latin typeface="Times New Roman"/>
              <a:ea typeface="Times New Roman"/>
              <a:cs typeface="BerkeleyStd-Book"/>
            </a:endParaRPr>
          </a:p>
          <a:p>
            <a:pPr marL="465861" indent="-465861">
              <a:lnSpc>
                <a:spcPts val="1325"/>
              </a:lnSpc>
              <a:spcBef>
                <a:spcPts val="611"/>
              </a:spcBef>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Recognition consists of a certificate and lapel pin. Optional Paul Harris Fellow medallions are available for purchase. </a:t>
            </a:r>
          </a:p>
          <a:p>
            <a:pPr marL="465861" indent="-465861">
              <a:lnSpc>
                <a:spcPts val="1325"/>
              </a:lnSpc>
              <a:spcBef>
                <a:spcPts val="611"/>
              </a:spcBef>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Lapel pins are given in recognition of multiple Paul Harris Fellows — those who make contributions of $2,000 to $9,999. Based on their Paul Harris Fellow level, recipients may receive pins with simulated sapphire (blue) or ruby (red) stones.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9910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8</a:t>
            </a:fld>
            <a:endParaRPr lang="en-US" altLang="en-US" sz="120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ea typeface="ＭＳ Ｐゴシック" pitchFamily="34" charset="-128"/>
                <a:cs typeface="ヒラギノ角ゴ Pro W3" charset="0"/>
              </a:rPr>
              <a:t>Rotary has a more than 100-year record of serving communities here at home and around the world. Your continued support of The Rotary Foundation brings lasting and positive change to communities in need and inspires others to join our efforts to do good in the world.</a:t>
            </a:r>
          </a:p>
          <a:p>
            <a:pPr eaLnBrk="1" hangingPunct="1"/>
            <a:endParaRPr lang="en-US" altLang="en-US" dirty="0">
              <a:latin typeface="Arial" pitchFamily="34" charset="0"/>
              <a:ea typeface="ＭＳ Ｐゴシック" pitchFamily="34" charset="-128"/>
              <a:cs typeface="ヒラギノ角ゴ Pro W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Named after Rotary’s founder, the Paul Harris Society (PHS) recognizes Rotary members and friends of The Rotary Foundation who </a:t>
            </a:r>
            <a:r>
              <a:rPr lang="en-US" altLang="en-US" b="0" dirty="0">
                <a:latin typeface="Arial" pitchFamily="34" charset="0"/>
                <a:ea typeface="ＭＳ Ｐゴシック" pitchFamily="34" charset="-128"/>
                <a:cs typeface="ヒラギノ角ゴ Pro W3" charset="0"/>
              </a:rPr>
              <a:t>elect to </a:t>
            </a:r>
            <a:r>
              <a:rPr lang="en-US" altLang="en-US" dirty="0">
                <a:latin typeface="Arial" pitchFamily="34" charset="0"/>
                <a:ea typeface="ＭＳ Ｐゴシック" pitchFamily="34" charset="-128"/>
                <a:cs typeface="ヒラギノ角ゴ Pro W3" charset="0"/>
              </a:rPr>
              <a:t>give individual contributions of $1,000 or more each year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Fund, or approved Foundation global grants. This recognition was administered by districts until the Paul Harris Society became an official Rotary Foundation recognition program in July 2013. Its purpose is to identify, engage, and recognize members who have the ability and desire to make substantial annual gifts to help communities around the world.</a:t>
            </a:r>
            <a:endParaRPr lang="en-US" altLang="en-US" b="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The Paul Harris Society was created in 1999 by Past District Governor Wayne </a:t>
            </a:r>
            <a:r>
              <a:rPr lang="en-US" altLang="en-US" dirty="0" err="1">
                <a:latin typeface="Arial" pitchFamily="34" charset="0"/>
                <a:ea typeface="ＭＳ Ｐゴシック" pitchFamily="34" charset="-128"/>
                <a:cs typeface="ヒラギノ角ゴ Pro W3" charset="0"/>
              </a:rPr>
              <a:t>Cusick</a:t>
            </a:r>
            <a:r>
              <a:rPr lang="en-US" altLang="en-US" dirty="0">
                <a:latin typeface="Arial" pitchFamily="34" charset="0"/>
                <a:ea typeface="ＭＳ Ｐゴシック" pitchFamily="34" charset="-128"/>
                <a:cs typeface="ヒラギノ角ゴ Pro W3" charset="0"/>
              </a:rPr>
              <a:t> from District 5340. </a:t>
            </a:r>
            <a:r>
              <a:rPr lang="en-US" altLang="en-US" dirty="0" err="1">
                <a:latin typeface="Arial" pitchFamily="34" charset="0"/>
                <a:ea typeface="ＭＳ Ｐゴシック" pitchFamily="34" charset="-128"/>
                <a:cs typeface="ヒラギノ角ゴ Pro W3" charset="0"/>
              </a:rPr>
              <a:t>Cusick</a:t>
            </a:r>
            <a:r>
              <a:rPr lang="en-US" altLang="en-US" dirty="0">
                <a:latin typeface="Arial" pitchFamily="34" charset="0"/>
                <a:ea typeface="ＭＳ Ｐゴシック" pitchFamily="34" charset="-128"/>
                <a:cs typeface="ヒラギノ角ゴ Pro W3" charset="0"/>
              </a:rPr>
              <a:t> realized that giving US$1,000 annually to the Foundation was not possible for every Rotarian, but many could be encouraged to contribute at this level or above. He introduced the Paul Harris Society program to encourage and recognize these donors. The idea gained momentum and quickly spread to other districts throughout the world.</a:t>
            </a: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9</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C1155614-9033-4786-9235-17DD4EEE6651}" type="datetime1">
              <a:rPr lang="en-US" smtClean="0"/>
              <a:t>8/21/2018</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63DFD299-E27D-455F-9667-E019E6CEA2DD}" type="datetime1">
              <a:rPr lang="en-US" smtClean="0"/>
              <a:t>8/21/2018</a:t>
            </a:fld>
            <a:endParaRPr lang="en-US" dirty="0"/>
          </a:p>
        </p:txBody>
      </p:sp>
      <p:sp>
        <p:nvSpPr>
          <p:cNvPr id="10" name="Slide Number Placeholder 9"/>
          <p:cNvSpPr>
            <a:spLocks noGrp="1"/>
          </p:cNvSpPr>
          <p:nvPr>
            <p:ph type="sldNum" sz="quarter" idx="11"/>
          </p:nvPr>
        </p:nvSpPr>
        <p:spPr/>
        <p:txBody>
          <a:bodyPr/>
          <a:lstStyle/>
          <a:p>
            <a:fld id="{2B19053D-4B37-4D7B-8ABF-990319F02EEF}"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CAA9CB-1752-48C5-8105-E376DCE212C0}" type="datetime1">
              <a:rPr lang="en-US" smtClean="0"/>
              <a:t>8/21/2018</a:t>
            </a:fld>
            <a:endParaRPr lang="en-US" dirty="0"/>
          </a:p>
        </p:txBody>
      </p:sp>
      <p:sp>
        <p:nvSpPr>
          <p:cNvPr id="9" name="Slide Number Placeholder 8"/>
          <p:cNvSpPr>
            <a:spLocks noGrp="1"/>
          </p:cNvSpPr>
          <p:nvPr>
            <p:ph type="sldNum" sz="quarter" idx="11"/>
          </p:nvPr>
        </p:nvSpPr>
        <p:spPr/>
        <p:txBody>
          <a:bodyPr/>
          <a:lstStyle/>
          <a:p>
            <a:fld id="{2B19053D-4B37-4D7B-8ABF-990319F02EEF}"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C01F1C62-8F5A-4581-84EA-8C88B3391AE6}" type="datetime1">
              <a:rPr lang="en-US" smtClean="0"/>
              <a:t>8/21/2018</a:t>
            </a:fld>
            <a:endParaRPr lang="en-US" dirty="0"/>
          </a:p>
        </p:txBody>
      </p:sp>
      <p:sp>
        <p:nvSpPr>
          <p:cNvPr id="16" name="Slide Number Placeholder 15"/>
          <p:cNvSpPr>
            <a:spLocks noGrp="1"/>
          </p:cNvSpPr>
          <p:nvPr>
            <p:ph type="sldNum" sz="quarter" idx="11"/>
          </p:nvPr>
        </p:nvSpPr>
        <p:spPr/>
        <p:txBody>
          <a:bodyPr/>
          <a:lstStyle/>
          <a:p>
            <a:fld id="{2B19053D-4B37-4D7B-8ABF-990319F02EEF}"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5A98DDE-8CD0-4E97-98D0-8F413940748F}" type="datetime1">
              <a:rPr lang="en-US" smtClean="0"/>
              <a:t>8/21/2018</a:t>
            </a:fld>
            <a:endParaRPr lang="en-US" dirty="0"/>
          </a:p>
        </p:txBody>
      </p:sp>
      <p:sp>
        <p:nvSpPr>
          <p:cNvPr id="17" name="Slide Number Placeholder 16"/>
          <p:cNvSpPr>
            <a:spLocks noGrp="1"/>
          </p:cNvSpPr>
          <p:nvPr>
            <p:ph type="sldNum" sz="quarter" idx="11"/>
          </p:nvPr>
        </p:nvSpPr>
        <p:spPr/>
        <p:txBody>
          <a:bodyPr/>
          <a:lstStyle/>
          <a:p>
            <a:fld id="{2B19053D-4B37-4D7B-8ABF-990319F02EEF}"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43FABC42-E576-4B96-A2BC-C9DCC9DAE463}" type="datetime1">
              <a:rPr lang="en-US" smtClean="0"/>
              <a:t>8/21/2018</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E6B9B64A-A574-4632-8FB6-30501D3E1ACB}" type="datetime1">
              <a:rPr lang="en-US" smtClean="0"/>
              <a:t>8/21/2018</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04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381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537D3102-AD23-4BFF-87AE-61567A0BE8E3}" type="datetime1">
              <a:rPr lang="en-US" smtClean="0"/>
              <a:t>8/21/2018</a:t>
            </a:fld>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a:xfrm>
            <a:off x="3581400" y="6296248"/>
            <a:ext cx="2820987" cy="152400"/>
          </a:xfrm>
        </p:spPr>
        <p:txBody>
          <a:bodyPr/>
          <a:lstStyle/>
          <a:p>
            <a:endParaRPr lang="en-US" dirty="0"/>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B55F5725-E820-4B2A-A81C-15E6A453397F}" type="datetime1">
              <a:rPr lang="en-US" smtClean="0"/>
              <a:t>8/21/2018</a:t>
            </a:fld>
            <a:endParaRPr lang="en-US" dirty="0"/>
          </a:p>
        </p:txBody>
      </p:sp>
      <p:sp>
        <p:nvSpPr>
          <p:cNvPr id="11" name="Slide Number Placeholder 10"/>
          <p:cNvSpPr>
            <a:spLocks noGrp="1"/>
          </p:cNvSpPr>
          <p:nvPr>
            <p:ph type="sldNum" sz="quarter" idx="11"/>
          </p:nvPr>
        </p:nvSpPr>
        <p:spPr/>
        <p:txBody>
          <a:bodyPr/>
          <a:lstStyle/>
          <a:p>
            <a:fld id="{2B19053D-4B37-4D7B-8ABF-990319F02EEF}"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68DB90A-5AB2-4BF4-8147-F4CADCC03FE3}" type="datetime1">
              <a:rPr lang="en-US" smtClean="0"/>
              <a:t>8/21/2018</a:t>
            </a:fld>
            <a:endParaRPr lang="en-US" dirty="0"/>
          </a:p>
        </p:txBody>
      </p:sp>
      <p:sp>
        <p:nvSpPr>
          <p:cNvPr id="13" name="Slide Number Placeholder 12"/>
          <p:cNvSpPr>
            <a:spLocks noGrp="1"/>
          </p:cNvSpPr>
          <p:nvPr>
            <p:ph type="sldNum" sz="quarter" idx="11"/>
          </p:nvPr>
        </p:nvSpPr>
        <p:spPr>
          <a:xfrm>
            <a:off x="4116388" y="6400800"/>
            <a:ext cx="533400" cy="152400"/>
          </a:xfrm>
        </p:spPr>
        <p:txBody>
          <a:bodyPr/>
          <a:lstStyle/>
          <a:p>
            <a:fld id="{2B19053D-4B37-4D7B-8ABF-990319F02EEF}" type="slidenum">
              <a:rPr lang="en-US" smtClean="0"/>
              <a:pPr/>
              <a:t>‹#›</a:t>
            </a:fld>
            <a:endParaRPr lang="en-US" dirty="0"/>
          </a:p>
        </p:txBody>
      </p:sp>
      <p:sp>
        <p:nvSpPr>
          <p:cNvPr id="14" name="Footer Placeholder 13"/>
          <p:cNvSpPr>
            <a:spLocks noGrp="1"/>
          </p:cNvSpPr>
          <p:nvPr>
            <p:ph type="ftr" sz="quarter" idx="12"/>
          </p:nvPr>
        </p:nvSpPr>
        <p:spPr>
          <a:xfrm>
            <a:off x="838200" y="6296248"/>
            <a:ext cx="2820987" cy="152400"/>
          </a:xfrm>
        </p:spPr>
        <p:txBody>
          <a:bodyPr/>
          <a:lstStyle/>
          <a:p>
            <a:endParaRPr lang="en-US" dirty="0"/>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FC7ECF7D-CB0D-4FDB-902B-9E5CD56B2F3F}" type="datetime1">
              <a:rPr lang="en-US" smtClean="0"/>
              <a:t>8/21/2018</a:t>
            </a:fld>
            <a:endParaRPr lang="en-US" dirty="0"/>
          </a:p>
        </p:txBody>
      </p:sp>
      <p:sp>
        <p:nvSpPr>
          <p:cNvPr id="13" name="Slide Number Placeholder 12"/>
          <p:cNvSpPr>
            <a:spLocks noGrp="1"/>
          </p:cNvSpPr>
          <p:nvPr>
            <p:ph type="sldNum" sz="quarter" idx="11"/>
          </p:nvPr>
        </p:nvSpPr>
        <p:spPr/>
        <p:txBody>
          <a:bodyPr/>
          <a:lstStyle/>
          <a:p>
            <a:fld id="{2B19053D-4B37-4D7B-8ABF-990319F02EEF}"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4.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a:solidFill>
                  <a:schemeClr val="bg1"/>
                </a:solidFill>
                <a:latin typeface="Arial Narrow Bold"/>
                <a:cs typeface="Arial Narrow Bold"/>
              </a:rPr>
              <a:t>2015</a:t>
            </a:r>
          </a:p>
        </p:txBody>
      </p:sp>
    </p:spTree>
    <p:extLst>
      <p:ext uri="{BB962C8B-B14F-4D97-AF65-F5344CB8AC3E}">
        <p14:creationId xmlns:p14="http://schemas.microsoft.com/office/powerpoint/2010/main" val="1040622915"/>
      </p:ext>
    </p:extLst>
  </p:cSld>
  <p:clrMap bg1="lt1" tx1="dk1" bg2="lt2" tx2="dk2" accent1="accent1" accent2="accent2" accent3="accent3" accent4="accent4" accent5="accent5" accent6="accent6" hlink="hlink" folHlink="folHlink"/>
  <p:sldLayoutIdLst>
    <p:sldLayoutId id="2147483709" r:id="rId1"/>
    <p:sldLayoutId id="2147483724" r:id="rId2"/>
    <p:sldLayoutId id="2147483725"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a:solidFill>
                  <a:schemeClr val="tx1"/>
                </a:solidFill>
                <a:latin typeface="Arial Narrow Bold"/>
                <a:cs typeface="Arial Narrow Bold"/>
              </a:rPr>
              <a:t>2015</a:t>
            </a:r>
          </a:p>
        </p:txBody>
      </p:sp>
    </p:spTree>
    <p:extLst>
      <p:ext uri="{BB962C8B-B14F-4D97-AF65-F5344CB8AC3E}">
        <p14:creationId xmlns:p14="http://schemas.microsoft.com/office/powerpoint/2010/main" val="3514436161"/>
      </p:ext>
    </p:extLst>
  </p:cSld>
  <p:clrMap bg1="lt1" tx1="dk1" bg2="lt2" tx2="dk2" accent1="accent1" accent2="accent2" accent3="accent3" accent4="accent4" accent5="accent5" accent6="accent6" hlink="hlink" folHlink="folHlink"/>
  <p:sldLayoutIdLst>
    <p:sldLayoutId id="2147483686"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a:solidFill>
                  <a:schemeClr val="tx1"/>
                </a:solidFill>
                <a:latin typeface="Arial Narrow Bold"/>
                <a:cs typeface="Arial Narrow Bold"/>
              </a:rPr>
              <a:t>2015</a:t>
            </a:r>
          </a:p>
        </p:txBody>
      </p:sp>
    </p:spTree>
    <p:extLst>
      <p:ext uri="{BB962C8B-B14F-4D97-AF65-F5344CB8AC3E}">
        <p14:creationId xmlns:p14="http://schemas.microsoft.com/office/powerpoint/2010/main" val="122273598"/>
      </p:ext>
    </p:extLst>
  </p:cSld>
  <p:clrMap bg1="lt1" tx1="dk1" bg2="lt2" tx2="dk2" accent1="accent1" accent2="accent2" accent3="accent3" accent4="accent4" accent5="accent5" accent6="accent6" hlink="hlink" folHlink="folHlink"/>
  <p:sldLayoutIdLst>
    <p:sldLayoutId id="2147483710"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585858"/>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585858"/>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585858"/>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585858"/>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B19053D-4B37-4D7B-8ABF-990319F02EEF}" type="slidenum">
              <a:rPr lang="en-US" smtClean="0"/>
              <a:pPr/>
              <a:t>‹#›</a:t>
            </a:fld>
            <a:endParaRPr lang="en-US"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4BB6B48-E8B6-492E-B5F2-B7A73A7469AD}" type="datetime1">
              <a:rPr lang="en-US" smtClean="0"/>
              <a:t>8/21/2018</a:t>
            </a:fld>
            <a:endParaRPr lang="en-US"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sldNum="0" hd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rotary.org/giv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mailto:Contact.center@rotary.org"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hyperlink" Target="http://www.rotary.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8913" y="1697038"/>
            <a:ext cx="4973637" cy="28591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7200" b="1" spc="-150" dirty="0">
                <a:solidFill>
                  <a:srgbClr val="FFFFFF"/>
                </a:solidFill>
                <a:latin typeface="Arial Narrow" pitchFamily="34" charset="0"/>
                <a:cs typeface="Arial Narrow Bold"/>
              </a:rPr>
              <a:t>ROTARY FOUNDATION </a:t>
            </a:r>
          </a:p>
          <a:p>
            <a:pPr algn="l">
              <a:lnSpc>
                <a:spcPct val="80000"/>
              </a:lnSpc>
            </a:pPr>
            <a:r>
              <a:rPr lang="en-US" sz="7200" b="1" spc="-150" dirty="0">
                <a:solidFill>
                  <a:srgbClr val="FFFFFF"/>
                </a:solidFill>
                <a:latin typeface="Arial Narrow" pitchFamily="34" charset="0"/>
                <a:cs typeface="Arial Narrow Bold"/>
              </a:rPr>
              <a:t>BASICS</a:t>
            </a:r>
          </a:p>
        </p:txBody>
      </p:sp>
    </p:spTree>
    <p:extLst>
      <p:ext uri="{BB962C8B-B14F-4D97-AF65-F5344CB8AC3E}">
        <p14:creationId xmlns:p14="http://schemas.microsoft.com/office/powerpoint/2010/main" val="276223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WHY JOIN THE PAUL HARRIS SOCIETY?</a:t>
            </a:r>
          </a:p>
        </p:txBody>
      </p:sp>
      <p:sp>
        <p:nvSpPr>
          <p:cNvPr id="19459" name="Content Placeholder 2"/>
          <p:cNvSpPr>
            <a:spLocks noGrp="1"/>
          </p:cNvSpPr>
          <p:nvPr>
            <p:ph idx="1"/>
          </p:nvPr>
        </p:nvSpPr>
        <p:spPr bwMode="auto">
          <a:xfrm>
            <a:off x="304800" y="2514600"/>
            <a:ext cx="35052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algn="ctr" eaLnBrk="1" hangingPunct="1">
              <a:buFont typeface="Arial" pitchFamily="34" charset="0"/>
              <a:buNone/>
            </a:pPr>
            <a:r>
              <a:rPr lang="en-US" altLang="en-US" sz="2800" b="1" dirty="0">
                <a:solidFill>
                  <a:schemeClr val="bg1"/>
                </a:solidFill>
                <a:latin typeface="Georgia" pitchFamily="18" charset="0"/>
                <a:ea typeface="ＭＳ Ｐゴシック" pitchFamily="34" charset="-128"/>
              </a:rPr>
              <a:t>Doing so helps ensure the continued good work of Rotary members.</a:t>
            </a:r>
          </a:p>
        </p:txBody>
      </p:sp>
      <p:pic>
        <p:nvPicPr>
          <p:cNvPr id="19460" name="Picture 2" descr="Collpatomaico children on finished bridg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990600"/>
            <a:ext cx="4343400" cy="58674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376834"/>
      </p:ext>
    </p:extLst>
  </p:cSld>
  <p:clrMapOvr>
    <a:masterClrMapping/>
  </p:clrMapOvr>
  <p:transition spd="med"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Arial Narrow" pitchFamily="34" charset="0"/>
                <a:ea typeface="ＭＳ Ｐゴシック" pitchFamily="34" charset="-128"/>
              </a:rPr>
              <a:t>IMPORTANT SOURCE OF FUNDING</a:t>
            </a:r>
          </a:p>
        </p:txBody>
      </p:sp>
      <p:grpSp>
        <p:nvGrpSpPr>
          <p:cNvPr id="3" name="Group 2"/>
          <p:cNvGrpSpPr/>
          <p:nvPr/>
        </p:nvGrpSpPr>
        <p:grpSpPr>
          <a:xfrm>
            <a:off x="1083399" y="1143000"/>
            <a:ext cx="7029947" cy="4686631"/>
            <a:chOff x="1083399" y="1143000"/>
            <a:chExt cx="7029947" cy="4686631"/>
          </a:xfrm>
        </p:grpSpPr>
        <p:pic>
          <p:nvPicPr>
            <p:cNvPr id="6" name="Picture 2" descr="C:\Users\groblee\Downloads\20110222_HT_118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3399" y="1143000"/>
              <a:ext cx="7029947" cy="468663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896946" y="1524000"/>
              <a:ext cx="4216400" cy="13379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900" b="0" i="0" u="none" strike="noStrike" kern="1200" cap="none" spc="0" normalizeH="0" baseline="0" noProof="0" dirty="0">
                <a:ln>
                  <a:noFill/>
                </a:ln>
                <a:solidFill>
                  <a:schemeClr val="tx2"/>
                </a:solidFill>
                <a:effectLst/>
                <a:uLnTx/>
                <a:uFillTx/>
                <a:latin typeface="Georgia"/>
                <a:ea typeface="+mn-ea"/>
              </a:endParaRPr>
            </a:p>
            <a:p>
              <a:pPr marL="0" marR="0" lvl="0" indent="0" algn="l" defTabSz="457200" rtl="0" eaLnBrk="1" fontAlgn="auto" latinLnBrk="0" hangingPunct="1">
                <a:lnSpc>
                  <a:spcPct val="100000"/>
                </a:lnSpc>
                <a:spcBef>
                  <a:spcPct val="20000"/>
                </a:spcBef>
                <a:spcAft>
                  <a:spcPts val="0"/>
                </a:spcAft>
                <a:buClrTx/>
                <a:buSzTx/>
                <a:buNone/>
                <a:tabLst/>
                <a:defRPr/>
              </a:pPr>
              <a:r>
                <a:rPr lang="en-US" sz="2400" b="1" dirty="0">
                  <a:solidFill>
                    <a:schemeClr val="tx2"/>
                  </a:solidFill>
                </a:rPr>
                <a:t>7</a:t>
              </a:r>
              <a:r>
                <a:rPr kumimoji="0" lang="en-US" sz="2400" b="1" i="0" u="none" strike="noStrike" kern="1200" cap="none" spc="0" normalizeH="0" baseline="0" noProof="0" dirty="0">
                  <a:ln>
                    <a:noFill/>
                  </a:ln>
                  <a:solidFill>
                    <a:schemeClr val="tx2"/>
                  </a:solidFill>
                  <a:effectLst/>
                  <a:uLnTx/>
                  <a:uFillTx/>
                </a:rPr>
                <a:t>% </a:t>
              </a:r>
              <a:r>
                <a:rPr kumimoji="0" lang="en-US" sz="2400" b="0" i="0" u="none" strike="noStrike" kern="1200" cap="none" spc="0" normalizeH="0" baseline="0" noProof="0" dirty="0">
                  <a:ln>
                    <a:noFill/>
                  </a:ln>
                  <a:solidFill>
                    <a:schemeClr val="tx2"/>
                  </a:solidFill>
                  <a:effectLst/>
                  <a:uLnTx/>
                  <a:uFillTx/>
                </a:rPr>
                <a:t>of Rotarians give $1,000 or more to the Annual Fund</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chemeClr val="tx2"/>
                </a:solidFill>
                <a:effectLst/>
                <a:uLnTx/>
                <a:uFillTx/>
              </a:endParaRPr>
            </a:p>
          </p:txBody>
        </p:sp>
      </p:grpSp>
      <p:sp>
        <p:nvSpPr>
          <p:cNvPr id="7" name="Content Placeholder 2"/>
          <p:cNvSpPr txBox="1">
            <a:spLocks/>
          </p:cNvSpPr>
          <p:nvPr/>
        </p:nvSpPr>
        <p:spPr>
          <a:xfrm>
            <a:off x="3836621" y="2861993"/>
            <a:ext cx="4267200" cy="15198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chemeClr val="tx2"/>
              </a:solidFill>
              <a:effectLst/>
              <a:uLnTx/>
              <a:uFillTx/>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chemeClr val="tx2"/>
                </a:solidFill>
                <a:effectLst/>
                <a:uLnTx/>
                <a:uFillTx/>
              </a:rPr>
              <a:t>These donors represent about </a:t>
            </a:r>
            <a:r>
              <a:rPr lang="en-US" sz="2400" b="1" dirty="0">
                <a:solidFill>
                  <a:schemeClr val="tx2"/>
                </a:solidFill>
              </a:rPr>
              <a:t>45</a:t>
            </a:r>
            <a:r>
              <a:rPr kumimoji="0" lang="en-US" sz="2400" b="1" i="0" u="none" strike="noStrike" kern="1200" cap="none" spc="0" normalizeH="0" baseline="0" noProof="0" dirty="0">
                <a:ln>
                  <a:noFill/>
                </a:ln>
                <a:solidFill>
                  <a:schemeClr val="tx2"/>
                </a:solidFill>
                <a:effectLst/>
                <a:uLnTx/>
                <a:uFillTx/>
              </a:rPr>
              <a:t>% </a:t>
            </a:r>
            <a:r>
              <a:rPr kumimoji="0" lang="en-US" sz="2400" b="0" i="0" u="none" strike="noStrike" kern="1200" cap="none" spc="0" normalizeH="0" baseline="0" noProof="0" dirty="0">
                <a:ln>
                  <a:noFill/>
                </a:ln>
                <a:solidFill>
                  <a:schemeClr val="tx2"/>
                </a:solidFill>
                <a:effectLst/>
                <a:uLnTx/>
                <a:uFillTx/>
              </a:rPr>
              <a:t>of all Annual Fund giving</a:t>
            </a:r>
          </a:p>
        </p:txBody>
      </p:sp>
    </p:spTree>
    <p:extLst>
      <p:ext uri="{BB962C8B-B14F-4D97-AF65-F5344CB8AC3E}">
        <p14:creationId xmlns:p14="http://schemas.microsoft.com/office/powerpoint/2010/main" val="7742156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JOINING THE PAUL HARRIS SOCIETY</a:t>
            </a:r>
          </a:p>
        </p:txBody>
      </p:sp>
      <p:sp>
        <p:nvSpPr>
          <p:cNvPr id="21507" name="Content Placeholder 2"/>
          <p:cNvSpPr>
            <a:spLocks noGrp="1"/>
          </p:cNvSpPr>
          <p:nvPr>
            <p:ph idx="1"/>
          </p:nvPr>
        </p:nvSpPr>
        <p:spPr bwMode="auto">
          <a:xfrm>
            <a:off x="228600" y="14478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bg1"/>
                </a:solidFill>
                <a:latin typeface="Georgia" pitchFamily="18" charset="0"/>
                <a:ea typeface="ＭＳ Ｐゴシック" pitchFamily="34" charset="-128"/>
              </a:rPr>
              <a:t>Become a member</a:t>
            </a:r>
          </a:p>
        </p:txBody>
      </p:sp>
      <p:sp>
        <p:nvSpPr>
          <p:cNvPr id="21508" name="Content Placeholder 2"/>
          <p:cNvSpPr txBox="1">
            <a:spLocks/>
          </p:cNvSpPr>
          <p:nvPr/>
        </p:nvSpPr>
        <p:spPr bwMode="auto">
          <a:xfrm>
            <a:off x="228600" y="2209800"/>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chemeClr val="bg1"/>
                </a:solidFill>
                <a:latin typeface="Georgia" pitchFamily="18" charset="0"/>
              </a:rPr>
              <a:t>Join online.</a:t>
            </a:r>
          </a:p>
          <a:p>
            <a:pPr lvl="1">
              <a:spcBef>
                <a:spcPct val="20000"/>
              </a:spcBef>
              <a:buClr>
                <a:srgbClr val="01B4E7"/>
              </a:buClr>
              <a:buSzPct val="120000"/>
              <a:buFont typeface="Wingdings" pitchFamily="2" charset="2"/>
              <a:buChar char="§"/>
            </a:pPr>
            <a:r>
              <a:rPr lang="en-US" altLang="en-US" dirty="0">
                <a:solidFill>
                  <a:schemeClr val="bg1"/>
                </a:solidFill>
                <a:latin typeface="Georgia" pitchFamily="18" charset="0"/>
              </a:rPr>
              <a:t>Complete the brochure</a:t>
            </a:r>
          </a:p>
          <a:p>
            <a:pPr lvl="1">
              <a:spcBef>
                <a:spcPct val="20000"/>
              </a:spcBef>
              <a:buClr>
                <a:srgbClr val="01B4E7"/>
              </a:buClr>
              <a:buSzPct val="120000"/>
              <a:buFont typeface="Wingdings" pitchFamily="2" charset="2"/>
              <a:buChar char="§"/>
            </a:pPr>
            <a:r>
              <a:rPr lang="en-US" altLang="en-US" dirty="0">
                <a:solidFill>
                  <a:schemeClr val="bg1"/>
                </a:solidFill>
                <a:latin typeface="Georgia" pitchFamily="18" charset="0"/>
              </a:rPr>
              <a:t>Call the Rotary Support Center</a:t>
            </a:r>
          </a:p>
        </p:txBody>
      </p:sp>
      <p:pic>
        <p:nvPicPr>
          <p:cNvPr id="21509" name="Picture 2" descr="C:\Users\TarpyR\Desktop\Picture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6875" y="990600"/>
            <a:ext cx="50133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766478"/>
      </p:ext>
    </p:extLst>
  </p:cSld>
  <p:clrMapOvr>
    <a:masterClrMapping/>
  </p:clrMapOvr>
  <p:transition spd="med"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ROTARY DIRECT</a:t>
            </a:r>
          </a:p>
        </p:txBody>
      </p:sp>
      <p:sp>
        <p:nvSpPr>
          <p:cNvPr id="22531"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bg1"/>
                </a:solidFill>
                <a:latin typeface="Georgia" pitchFamily="18" charset="0"/>
                <a:ea typeface="ＭＳ Ｐゴシック" pitchFamily="34" charset="-128"/>
              </a:rPr>
              <a:t>Recurring giving</a:t>
            </a:r>
          </a:p>
        </p:txBody>
      </p:sp>
      <p:sp>
        <p:nvSpPr>
          <p:cNvPr id="22532" name="Content Placeholder 2"/>
          <p:cNvSpPr txBox="1">
            <a:spLocks/>
          </p:cNvSpPr>
          <p:nvPr/>
        </p:nvSpPr>
        <p:spPr bwMode="auto">
          <a:xfrm>
            <a:off x="38100" y="22098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chemeClr val="bg1"/>
                </a:solidFill>
                <a:latin typeface="Georgia" pitchFamily="18" charset="0"/>
              </a:rPr>
              <a:t>Choose your designation</a:t>
            </a:r>
          </a:p>
          <a:p>
            <a:pPr lvl="1">
              <a:spcBef>
                <a:spcPct val="20000"/>
              </a:spcBef>
              <a:buClr>
                <a:srgbClr val="01B4E7"/>
              </a:buClr>
              <a:buSzPct val="120000"/>
              <a:buFont typeface="Wingdings" pitchFamily="2" charset="2"/>
              <a:buChar char="§"/>
            </a:pPr>
            <a:r>
              <a:rPr lang="en-US" altLang="en-US" dirty="0">
                <a:solidFill>
                  <a:schemeClr val="bg1"/>
                </a:solidFill>
                <a:latin typeface="Georgia" pitchFamily="18" charset="0"/>
              </a:rPr>
              <a:t>Set amount &amp; frequency</a:t>
            </a:r>
          </a:p>
          <a:p>
            <a:pPr lvl="2">
              <a:spcBef>
                <a:spcPct val="20000"/>
              </a:spcBef>
              <a:buClr>
                <a:srgbClr val="01B4E7"/>
              </a:buClr>
              <a:buSzPct val="120000"/>
              <a:buFont typeface="Wingdings" pitchFamily="2" charset="2"/>
              <a:buChar char="§"/>
            </a:pPr>
            <a:r>
              <a:rPr lang="en-US" altLang="en-US" dirty="0">
                <a:solidFill>
                  <a:schemeClr val="bg1"/>
                </a:solidFill>
                <a:latin typeface="Georgia" pitchFamily="18" charset="0"/>
              </a:rPr>
              <a:t>Monthly</a:t>
            </a:r>
          </a:p>
          <a:p>
            <a:pPr lvl="2">
              <a:spcBef>
                <a:spcPct val="20000"/>
              </a:spcBef>
              <a:buClr>
                <a:srgbClr val="01B4E7"/>
              </a:buClr>
              <a:buSzPct val="120000"/>
              <a:buFont typeface="Wingdings" pitchFamily="2" charset="2"/>
              <a:buChar char="§"/>
            </a:pPr>
            <a:r>
              <a:rPr lang="en-US" altLang="en-US" dirty="0">
                <a:solidFill>
                  <a:schemeClr val="bg1"/>
                </a:solidFill>
                <a:latin typeface="Georgia" pitchFamily="18" charset="0"/>
              </a:rPr>
              <a:t>Quarterly</a:t>
            </a:r>
          </a:p>
          <a:p>
            <a:pPr lvl="2">
              <a:spcBef>
                <a:spcPct val="20000"/>
              </a:spcBef>
              <a:buClr>
                <a:srgbClr val="01B4E7"/>
              </a:buClr>
              <a:buSzPct val="120000"/>
              <a:buFont typeface="Wingdings" pitchFamily="2" charset="2"/>
              <a:buChar char="§"/>
            </a:pPr>
            <a:r>
              <a:rPr lang="en-US" altLang="en-US" dirty="0">
                <a:solidFill>
                  <a:schemeClr val="bg1"/>
                </a:solidFill>
                <a:latin typeface="Georgia" pitchFamily="18" charset="0"/>
              </a:rPr>
              <a:t>Annually</a:t>
            </a:r>
          </a:p>
          <a:p>
            <a:pPr lvl="1">
              <a:spcBef>
                <a:spcPct val="20000"/>
              </a:spcBef>
              <a:buClr>
                <a:srgbClr val="01B4E7"/>
              </a:buClr>
              <a:buSzPct val="120000"/>
              <a:buFont typeface="Wingdings" pitchFamily="2" charset="2"/>
              <a:buChar char="§"/>
            </a:pPr>
            <a:r>
              <a:rPr lang="en-US" altLang="en-US" dirty="0">
                <a:solidFill>
                  <a:schemeClr val="bg1"/>
                </a:solidFill>
                <a:latin typeface="Georgia" pitchFamily="18" charset="0"/>
              </a:rPr>
              <a:t>Enroll online: </a:t>
            </a:r>
            <a:r>
              <a:rPr lang="en-US" altLang="en-US" b="1" dirty="0">
                <a:solidFill>
                  <a:schemeClr val="bg1"/>
                </a:solidFill>
                <a:latin typeface="Georgia" pitchFamily="18" charset="0"/>
                <a:hlinkClick r:id="rId3"/>
              </a:rPr>
              <a:t>www.rotary.org/give</a:t>
            </a:r>
            <a:r>
              <a:rPr lang="en-US" altLang="en-US" dirty="0">
                <a:solidFill>
                  <a:schemeClr val="bg1"/>
                </a:solidFill>
                <a:latin typeface="Georgia" pitchFamily="18" charset="0"/>
              </a:rPr>
              <a:t> </a:t>
            </a:r>
          </a:p>
        </p:txBody>
      </p:sp>
      <p:pic>
        <p:nvPicPr>
          <p:cNvPr id="22533" name="Picture 2" descr="U:\Temporary\Travel\Presentations\pictures\rotary.direc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990600"/>
            <a:ext cx="53419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350761"/>
      </p:ext>
    </p:extLst>
  </p:cSld>
  <p:clrMapOvr>
    <a:masterClrMapping/>
  </p:clrMapOvr>
  <p:transition spd="med"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62707" y="1720692"/>
            <a:ext cx="800979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spcBef>
                <a:spcPts val="0"/>
              </a:spcBef>
              <a:buFont typeface="Arial"/>
              <a:buNone/>
            </a:pPr>
            <a:r>
              <a:rPr lang="en-US" sz="2800" dirty="0">
                <a:solidFill>
                  <a:schemeClr val="bg1"/>
                </a:solidFill>
                <a:latin typeface="Georgia" pitchFamily="18" charset="0"/>
              </a:rPr>
              <a:t>Contributes $1,000 each year to the Annual Fund, PolioPlus, or approved grants</a:t>
            </a:r>
          </a:p>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PAUL HARRIS SOCIETY MEMBER</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1550" y="3087627"/>
            <a:ext cx="2120900" cy="2603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33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BEQUEST SOCIETY</a:t>
            </a:r>
          </a:p>
        </p:txBody>
      </p:sp>
      <p:sp>
        <p:nvSpPr>
          <p:cNvPr id="2" name="Rectangle 1"/>
          <p:cNvSpPr/>
          <p:nvPr/>
        </p:nvSpPr>
        <p:spPr>
          <a:xfrm>
            <a:off x="497149" y="1550399"/>
            <a:ext cx="8247355" cy="1384995"/>
          </a:xfrm>
          <a:prstGeom prst="rect">
            <a:avLst/>
          </a:prstGeom>
        </p:spPr>
        <p:txBody>
          <a:bodyPr wrap="square">
            <a:spAutoFit/>
          </a:bodyPr>
          <a:lstStyle/>
          <a:p>
            <a:pPr marL="342900" indent="-342900" defTabSz="914400" fontAlgn="base">
              <a:spcBef>
                <a:spcPct val="20000"/>
              </a:spcBef>
              <a:spcAft>
                <a:spcPct val="0"/>
              </a:spcAft>
              <a:buFontTx/>
              <a:buChar char="•"/>
            </a:pPr>
            <a:r>
              <a:rPr lang="en-US" sz="2800" kern="0" dirty="0">
                <a:solidFill>
                  <a:schemeClr val="bg1"/>
                </a:solidFill>
                <a:latin typeface="Georgia" pitchFamily="18" charset="0"/>
                <a:cs typeface="Arial"/>
              </a:rPr>
              <a:t>Provision in estate plan totaling $10,000+ </a:t>
            </a:r>
            <a:br>
              <a:rPr lang="en-US" sz="2800" kern="0" dirty="0">
                <a:solidFill>
                  <a:schemeClr val="bg1"/>
                </a:solidFill>
                <a:latin typeface="Georgia" pitchFamily="18" charset="0"/>
                <a:cs typeface="Arial"/>
              </a:rPr>
            </a:br>
            <a:br>
              <a:rPr lang="en-US" sz="2800" kern="0" dirty="0">
                <a:solidFill>
                  <a:schemeClr val="bg1"/>
                </a:solidFill>
                <a:latin typeface="Georgia" pitchFamily="18" charset="0"/>
                <a:cs typeface="Arial"/>
              </a:rPr>
            </a:br>
            <a:r>
              <a:rPr lang="en-US" sz="2800" kern="0" dirty="0">
                <a:solidFill>
                  <a:schemeClr val="bg1"/>
                </a:solidFill>
                <a:latin typeface="Georgia" pitchFamily="18" charset="0"/>
                <a:cs typeface="Arial"/>
              </a:rPr>
              <a:t>Examples: living will, life insurance policy</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6328" y="3197165"/>
            <a:ext cx="2391794" cy="2384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S:\LE\LMS Courses\Foundation 101\BequestSociety_LowR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5931" y="3197165"/>
            <a:ext cx="2870444" cy="21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6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MAJOR DONOR</a:t>
            </a:r>
          </a:p>
        </p:txBody>
      </p:sp>
      <p:sp>
        <p:nvSpPr>
          <p:cNvPr id="5" name="Rectangle 4"/>
          <p:cNvSpPr/>
          <p:nvPr/>
        </p:nvSpPr>
        <p:spPr>
          <a:xfrm>
            <a:off x="603682" y="1635155"/>
            <a:ext cx="7803471" cy="1788182"/>
          </a:xfrm>
          <a:prstGeom prst="rect">
            <a:avLst/>
          </a:prstGeom>
        </p:spPr>
        <p:txBody>
          <a:bodyPr wrap="square">
            <a:spAutoFit/>
          </a:bodyPr>
          <a:lstStyle/>
          <a:p>
            <a:pPr marL="342900" indent="-342900" defTabSz="914400" fontAlgn="base">
              <a:lnSpc>
                <a:spcPct val="80000"/>
              </a:lnSpc>
              <a:spcAft>
                <a:spcPts val="1800"/>
              </a:spcAft>
              <a:buFontTx/>
              <a:buChar char="•"/>
            </a:pPr>
            <a:r>
              <a:rPr lang="en-US" sz="2800" kern="0" dirty="0">
                <a:solidFill>
                  <a:schemeClr val="bg1"/>
                </a:solidFill>
                <a:latin typeface="Georgia" pitchFamily="18" charset="0"/>
                <a:cs typeface="Arial"/>
              </a:rPr>
              <a:t>Personal outright or cumulative gifts of </a:t>
            </a:r>
            <a:br>
              <a:rPr lang="en-US" sz="2800" kern="0" dirty="0">
                <a:solidFill>
                  <a:schemeClr val="bg1"/>
                </a:solidFill>
                <a:latin typeface="Georgia" pitchFamily="18" charset="0"/>
                <a:cs typeface="Arial"/>
              </a:rPr>
            </a:br>
            <a:r>
              <a:rPr lang="en-US" sz="2800" kern="0" dirty="0">
                <a:solidFill>
                  <a:schemeClr val="bg1"/>
                </a:solidFill>
                <a:latin typeface="Georgia" pitchFamily="18" charset="0"/>
                <a:cs typeface="Arial"/>
              </a:rPr>
              <a:t>$10,000+</a:t>
            </a:r>
          </a:p>
          <a:p>
            <a:pPr marL="342900" indent="-342900" defTabSz="914400" fontAlgn="base">
              <a:lnSpc>
                <a:spcPct val="80000"/>
              </a:lnSpc>
              <a:spcBef>
                <a:spcPct val="20000"/>
              </a:spcBef>
              <a:spcAft>
                <a:spcPct val="0"/>
              </a:spcAft>
              <a:buFontTx/>
              <a:buChar char="•"/>
            </a:pPr>
            <a:r>
              <a:rPr lang="en-US" sz="2800" kern="0" dirty="0">
                <a:solidFill>
                  <a:schemeClr val="bg1"/>
                </a:solidFill>
                <a:latin typeface="Georgia" pitchFamily="18" charset="0"/>
                <a:cs typeface="Arial"/>
              </a:rPr>
              <a:t>Cash, life income agreements, bequests, real estate, or securities</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5869" y="3475759"/>
            <a:ext cx="3121025" cy="2352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5417" y="3475759"/>
            <a:ext cx="3425825" cy="2341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28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ARCH KLUMPH SOCIETY</a:t>
            </a:r>
          </a:p>
        </p:txBody>
      </p:sp>
      <p:sp>
        <p:nvSpPr>
          <p:cNvPr id="2" name="Rectangle 1"/>
          <p:cNvSpPr/>
          <p:nvPr/>
        </p:nvSpPr>
        <p:spPr>
          <a:xfrm>
            <a:off x="603682" y="1549565"/>
            <a:ext cx="7776838" cy="1557349"/>
          </a:xfrm>
          <a:prstGeom prst="rect">
            <a:avLst/>
          </a:prstGeom>
        </p:spPr>
        <p:txBody>
          <a:bodyPr wrap="square">
            <a:spAutoFit/>
          </a:bodyPr>
          <a:lstStyle/>
          <a:p>
            <a:pPr marL="342900" indent="-342900" defTabSz="914400" fontAlgn="base">
              <a:spcBef>
                <a:spcPct val="20000"/>
              </a:spcBef>
              <a:spcAft>
                <a:spcPct val="0"/>
              </a:spcAft>
              <a:buFontTx/>
              <a:buChar char="•"/>
            </a:pPr>
            <a:r>
              <a:rPr lang="en-US" sz="2800" kern="0" dirty="0">
                <a:solidFill>
                  <a:schemeClr val="bg1"/>
                </a:solidFill>
                <a:latin typeface="Georgia" pitchFamily="18" charset="0"/>
                <a:cs typeface="Arial"/>
              </a:rPr>
              <a:t>Trustees Circle        $250,000+</a:t>
            </a:r>
          </a:p>
          <a:p>
            <a:pPr marL="342900" indent="-342900" defTabSz="914400" fontAlgn="base">
              <a:spcBef>
                <a:spcPct val="20000"/>
              </a:spcBef>
              <a:spcAft>
                <a:spcPct val="0"/>
              </a:spcAft>
              <a:buFontTx/>
              <a:buChar char="•"/>
            </a:pPr>
            <a:r>
              <a:rPr lang="en-US" sz="2800" kern="0" dirty="0">
                <a:solidFill>
                  <a:schemeClr val="bg1"/>
                </a:solidFill>
                <a:latin typeface="Georgia" pitchFamily="18" charset="0"/>
                <a:cs typeface="Arial"/>
              </a:rPr>
              <a:t>Chair’s Circle           $500,000+</a:t>
            </a:r>
          </a:p>
          <a:p>
            <a:pPr marL="342900" indent="-342900" defTabSz="914400" fontAlgn="base">
              <a:spcBef>
                <a:spcPct val="20000"/>
              </a:spcBef>
              <a:spcAft>
                <a:spcPct val="0"/>
              </a:spcAft>
              <a:buFontTx/>
              <a:buChar char="•"/>
            </a:pPr>
            <a:r>
              <a:rPr lang="en-US" sz="2800" kern="0" dirty="0">
                <a:solidFill>
                  <a:schemeClr val="bg1"/>
                </a:solidFill>
                <a:latin typeface="Georgia" pitchFamily="18" charset="0"/>
                <a:cs typeface="Arial"/>
              </a:rPr>
              <a:t>Foundation Circle  $1 million+</a:t>
            </a:r>
          </a:p>
        </p:txBody>
      </p:sp>
      <p:pic>
        <p:nvPicPr>
          <p:cNvPr id="1026" name="Picture 2" descr="S:\LE\LMS Courses\Foundation 101\AKSGaller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2248" y="3302863"/>
            <a:ext cx="3937635" cy="261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718569" y="3185744"/>
            <a:ext cx="8234456" cy="403847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800" dirty="0">
                <a:solidFill>
                  <a:schemeClr val="bg1"/>
                </a:solidFill>
                <a:latin typeface="Georgia"/>
                <a:cs typeface="Georgia"/>
              </a:rPr>
              <a:t>Give to The Rotary Foundation</a:t>
            </a:r>
          </a:p>
          <a:p>
            <a:pPr>
              <a:spcAft>
                <a:spcPts val="1200"/>
              </a:spcAft>
            </a:pPr>
            <a:r>
              <a:rPr lang="en-US" sz="2800" dirty="0">
                <a:solidFill>
                  <a:schemeClr val="bg1"/>
                </a:solidFill>
                <a:latin typeface="Georgia"/>
                <a:cs typeface="Georgia"/>
              </a:rPr>
              <a:t>Subscribe to Grants and Giving e-newsletter </a:t>
            </a:r>
          </a:p>
          <a:p>
            <a:pPr>
              <a:spcAft>
                <a:spcPts val="1200"/>
              </a:spcAft>
            </a:pPr>
            <a:r>
              <a:rPr lang="en-US" sz="2800" dirty="0">
                <a:solidFill>
                  <a:schemeClr val="bg1"/>
                </a:solidFill>
                <a:latin typeface="Georgia"/>
                <a:cs typeface="Georgia"/>
              </a:rPr>
              <a:t>Subscribe to Visions e-newsletter</a:t>
            </a:r>
          </a:p>
          <a:p>
            <a:pPr>
              <a:spcAft>
                <a:spcPts val="1200"/>
              </a:spcAft>
            </a:pPr>
            <a:r>
              <a:rPr lang="en-US" sz="2800" dirty="0">
                <a:solidFill>
                  <a:schemeClr val="bg1"/>
                </a:solidFill>
                <a:latin typeface="Georgia"/>
                <a:cs typeface="Georgia"/>
              </a:rPr>
              <a:t>Learn more at rotary.org</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TAKE ACTION</a:t>
            </a:r>
          </a:p>
        </p:txBody>
      </p:sp>
    </p:spTree>
    <p:extLst>
      <p:ext uri="{BB962C8B-B14F-4D97-AF65-F5344CB8AC3E}">
        <p14:creationId xmlns:p14="http://schemas.microsoft.com/office/powerpoint/2010/main" val="69864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09600" y="476760"/>
            <a:ext cx="4191000" cy="5878532"/>
          </a:xfrm>
          <a:prstGeom prst="rect">
            <a:avLst/>
          </a:prstGeom>
        </p:spPr>
        <p:txBody>
          <a:bodyPr wrap="square" rtlCol="0" anchor="t">
            <a:spAutoFit/>
          </a:bodyPr>
          <a:lstStyle/>
          <a:p>
            <a:r>
              <a:rPr lang="en-US" sz="4000" b="1" dirty="0">
                <a:solidFill>
                  <a:schemeClr val="bg1"/>
                </a:solidFill>
                <a:latin typeface="Arial Narrow Bold"/>
                <a:cs typeface="Arial Narrow Bold"/>
              </a:rPr>
              <a:t>Annual Fund</a:t>
            </a:r>
          </a:p>
          <a:p>
            <a:endParaRPr lang="en-US" sz="4000" b="1" i="0" dirty="0">
              <a:solidFill>
                <a:schemeClr val="bg1"/>
              </a:solidFill>
              <a:latin typeface="Arial Narrow Bold"/>
              <a:cs typeface="Arial Narrow Bold"/>
            </a:endParaRPr>
          </a:p>
          <a:p>
            <a:r>
              <a:rPr lang="en-US" sz="4000" b="1" dirty="0">
                <a:solidFill>
                  <a:schemeClr val="bg1"/>
                </a:solidFill>
                <a:latin typeface="Arial Narrow Bold"/>
                <a:cs typeface="Arial Narrow Bold"/>
              </a:rPr>
              <a:t>2018-19     ??????</a:t>
            </a:r>
          </a:p>
          <a:p>
            <a:r>
              <a:rPr lang="en-US" sz="4000" b="1" dirty="0">
                <a:solidFill>
                  <a:schemeClr val="bg1"/>
                </a:solidFill>
                <a:latin typeface="Arial Narrow Bold"/>
                <a:cs typeface="Arial Narrow Bold"/>
              </a:rPr>
              <a:t>2017-18  $ 130,618</a:t>
            </a:r>
          </a:p>
          <a:p>
            <a:r>
              <a:rPr lang="en-US" sz="4000" b="1" dirty="0">
                <a:solidFill>
                  <a:schemeClr val="bg1"/>
                </a:solidFill>
                <a:latin typeface="Arial Narrow Bold"/>
                <a:cs typeface="Arial Narrow Bold"/>
              </a:rPr>
              <a:t>2016-17	$ 164,081</a:t>
            </a:r>
          </a:p>
          <a:p>
            <a:r>
              <a:rPr lang="en-US" sz="4000" b="1" dirty="0">
                <a:solidFill>
                  <a:schemeClr val="bg1"/>
                </a:solidFill>
                <a:latin typeface="Arial Narrow Bold"/>
                <a:cs typeface="Arial Narrow Bold"/>
              </a:rPr>
              <a:t>2015-16	$ 180,949</a:t>
            </a:r>
          </a:p>
          <a:p>
            <a:r>
              <a:rPr lang="en-US" sz="4000" b="1" dirty="0">
                <a:solidFill>
                  <a:schemeClr val="bg1"/>
                </a:solidFill>
                <a:latin typeface="Arial Narrow Bold"/>
                <a:cs typeface="Arial Narrow Bold"/>
              </a:rPr>
              <a:t>2014-15	$ 160,707</a:t>
            </a:r>
          </a:p>
          <a:p>
            <a:r>
              <a:rPr lang="en-US" sz="4000" b="1" dirty="0">
                <a:solidFill>
                  <a:schemeClr val="bg1"/>
                </a:solidFill>
                <a:latin typeface="Arial Narrow Bold"/>
                <a:cs typeface="Arial Narrow Bold"/>
              </a:rPr>
              <a:t>2013-14	$ 166,226</a:t>
            </a:r>
          </a:p>
          <a:p>
            <a:r>
              <a:rPr lang="en-US" sz="4000" b="1" dirty="0">
                <a:solidFill>
                  <a:schemeClr val="bg1"/>
                </a:solidFill>
                <a:latin typeface="Arial Narrow Bold"/>
                <a:cs typeface="Arial Narrow Bold"/>
              </a:rPr>
              <a:t>2012-13	$ 138,377</a:t>
            </a:r>
          </a:p>
          <a:p>
            <a:endParaRPr lang="en-US" sz="1600" b="1" dirty="0">
              <a:solidFill>
                <a:schemeClr val="bg1"/>
              </a:solidFill>
              <a:latin typeface="Arial Narrow Bold"/>
              <a:cs typeface="Arial Narrow Bold"/>
            </a:endParaRPr>
          </a:p>
        </p:txBody>
      </p:sp>
    </p:spTree>
    <p:extLst>
      <p:ext uri="{BB962C8B-B14F-4D97-AF65-F5344CB8AC3E}">
        <p14:creationId xmlns:p14="http://schemas.microsoft.com/office/powerpoint/2010/main" val="125975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SUPPORTING THE ROTARY FOUNDATION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7823" y="1955060"/>
            <a:ext cx="2566987" cy="218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726" y="1955060"/>
            <a:ext cx="2693987" cy="22256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73892" y="1943948"/>
            <a:ext cx="2609850" cy="2236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noChangeArrowheads="1"/>
          </p:cNvSpPr>
          <p:nvPr/>
        </p:nvSpPr>
        <p:spPr bwMode="auto">
          <a:xfrm>
            <a:off x="6216742" y="4376986"/>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defTabSz="914400" eaLnBrk="1" hangingPunct="1">
              <a:buFontTx/>
              <a:buNone/>
              <a:defRPr/>
            </a:pPr>
            <a:r>
              <a:rPr lang="en-US" sz="2000" b="1" kern="0" dirty="0">
                <a:solidFill>
                  <a:schemeClr val="bg1"/>
                </a:solidFill>
                <a:latin typeface="Georgia" pitchFamily="18" charset="0"/>
                <a:cs typeface="Arial"/>
              </a:rPr>
              <a:t>Endowment Fund</a:t>
            </a:r>
          </a:p>
          <a:p>
            <a:pPr marL="0" indent="0" algn="ctr" defTabSz="914400" eaLnBrk="1" hangingPunct="1">
              <a:buFontTx/>
              <a:buNone/>
              <a:defRPr/>
            </a:pPr>
            <a:r>
              <a:rPr lang="en-US" sz="2000" kern="0" dirty="0">
                <a:solidFill>
                  <a:schemeClr val="bg1"/>
                </a:solidFill>
                <a:latin typeface="Georgia" pitchFamily="18" charset="0"/>
                <a:cs typeface="Arial"/>
              </a:rPr>
              <a:t>To Secure Tomorrow</a:t>
            </a:r>
          </a:p>
        </p:txBody>
      </p:sp>
      <p:sp>
        <p:nvSpPr>
          <p:cNvPr id="8" name="Rectangle 3"/>
          <p:cNvSpPr txBox="1">
            <a:spLocks noChangeArrowheads="1"/>
          </p:cNvSpPr>
          <p:nvPr/>
        </p:nvSpPr>
        <p:spPr bwMode="auto">
          <a:xfrm>
            <a:off x="3225892" y="4376986"/>
            <a:ext cx="3048000" cy="11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defTabSz="914400" eaLnBrk="1" hangingPunct="1">
              <a:buFontTx/>
              <a:buNone/>
              <a:defRPr/>
            </a:pPr>
            <a:r>
              <a:rPr lang="en-US" sz="2000" b="1" kern="0" dirty="0">
                <a:solidFill>
                  <a:schemeClr val="bg1"/>
                </a:solidFill>
                <a:latin typeface="Georgia" pitchFamily="18" charset="0"/>
                <a:cs typeface="Arial"/>
              </a:rPr>
              <a:t>Annual Fund</a:t>
            </a:r>
          </a:p>
          <a:p>
            <a:pPr algn="ctr" defTabSz="914400" eaLnBrk="1" hangingPunct="1">
              <a:buFontTx/>
              <a:buNone/>
              <a:defRPr/>
            </a:pPr>
            <a:r>
              <a:rPr lang="en-US" sz="2000" kern="0" dirty="0">
                <a:solidFill>
                  <a:schemeClr val="bg1"/>
                </a:solidFill>
                <a:latin typeface="Georgia" pitchFamily="18" charset="0"/>
                <a:cs typeface="Arial"/>
              </a:rPr>
              <a:t>For Support Today</a:t>
            </a:r>
          </a:p>
        </p:txBody>
      </p:sp>
      <p:sp>
        <p:nvSpPr>
          <p:cNvPr id="9" name="Text Box 8"/>
          <p:cNvSpPr txBox="1">
            <a:spLocks noChangeArrowheads="1"/>
          </p:cNvSpPr>
          <p:nvPr/>
        </p:nvSpPr>
        <p:spPr bwMode="auto">
          <a:xfrm>
            <a:off x="370219" y="43996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spcBef>
                <a:spcPct val="50000"/>
              </a:spcBef>
              <a:defRPr/>
            </a:pPr>
            <a:r>
              <a:rPr lang="en-US" sz="2000" b="1" kern="0" dirty="0">
                <a:solidFill>
                  <a:schemeClr val="bg1"/>
                </a:solidFill>
                <a:latin typeface="Georgia" pitchFamily="18" charset="0"/>
              </a:rPr>
              <a:t>PolioPlus Fund</a:t>
            </a:r>
          </a:p>
          <a:p>
            <a:pPr algn="ctr" defTabSz="914400">
              <a:spcBef>
                <a:spcPct val="20000"/>
              </a:spcBef>
              <a:defRPr/>
            </a:pPr>
            <a:r>
              <a:rPr lang="en-US" sz="2000" kern="0" dirty="0">
                <a:solidFill>
                  <a:schemeClr val="bg1"/>
                </a:solidFill>
                <a:latin typeface="Georgia" pitchFamily="18" charset="0"/>
              </a:rPr>
              <a:t>End Polio Now</a:t>
            </a:r>
          </a:p>
        </p:txBody>
      </p:sp>
    </p:spTree>
    <p:extLst>
      <p:ext uri="{BB962C8B-B14F-4D97-AF65-F5344CB8AC3E}">
        <p14:creationId xmlns:p14="http://schemas.microsoft.com/office/powerpoint/2010/main" val="391058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2438400"/>
            <a:ext cx="42672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bg1"/>
                </a:solidFill>
                <a:latin typeface="Georgia" pitchFamily="18" charset="0"/>
                <a:ea typeface="ＭＳ Ｐゴシック" pitchFamily="34" charset="-128"/>
              </a:rPr>
              <a:t>Thank you for your time, commitment, and support.</a:t>
            </a: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a:latin typeface="Arial Narrow" pitchFamily="34" charset="0"/>
                <a:ea typeface="ＭＳ Ｐゴシック" pitchFamily="34" charset="-128"/>
              </a:rPr>
              <a:t>QUESTIONS?</a:t>
            </a:r>
          </a:p>
        </p:txBody>
      </p:sp>
      <p:pic>
        <p:nvPicPr>
          <p:cNvPr id="24580" name="Content Placeholder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2000" y="990600"/>
            <a:ext cx="458152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31939"/>
      </p:ext>
    </p:extLst>
  </p:cSld>
  <p:clrMapOvr>
    <a:masterClrMapping/>
  </p:clrMapOvr>
  <p:transition spd="med" advClick="0">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358476" y="1518469"/>
            <a:ext cx="8425179"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rgbClr val="585858"/>
                </a:solidFill>
                <a:latin typeface="Georgia"/>
                <a:cs typeface="Georgia"/>
              </a:rPr>
              <a:t>A single block grant awarded annually for club and district projects</a:t>
            </a:r>
          </a:p>
          <a:p>
            <a:pPr>
              <a:lnSpc>
                <a:spcPct val="200000"/>
              </a:lnSpc>
            </a:pPr>
            <a:r>
              <a:rPr lang="en-US" sz="2800" dirty="0">
                <a:solidFill>
                  <a:srgbClr val="585858"/>
                </a:solidFill>
                <a:latin typeface="Georgia"/>
                <a:cs typeface="Georgia"/>
              </a:rPr>
              <a:t>Local or international activities</a:t>
            </a:r>
          </a:p>
          <a:p>
            <a:pPr>
              <a:lnSpc>
                <a:spcPct val="200000"/>
              </a:lnSpc>
            </a:pPr>
            <a:r>
              <a:rPr lang="en-US" sz="2800" dirty="0">
                <a:solidFill>
                  <a:srgbClr val="585858"/>
                </a:solidFill>
                <a:latin typeface="Georgia"/>
                <a:cs typeface="Georgia"/>
              </a:rPr>
              <a:t>Local decision making with broader guidelines</a:t>
            </a:r>
          </a:p>
          <a:p>
            <a:pPr>
              <a:lnSpc>
                <a:spcPct val="200000"/>
              </a:lnSpc>
            </a:pPr>
            <a:r>
              <a:rPr lang="en-US" sz="2800" dirty="0">
                <a:solidFill>
                  <a:srgbClr val="585858"/>
                </a:solidFill>
                <a:latin typeface="Georgia"/>
                <a:cs typeface="Georgia"/>
              </a:rPr>
              <a:t>Smaller activities and projects</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FEATURES OF A DISTRICT GRANT</a:t>
            </a:r>
          </a:p>
        </p:txBody>
      </p:sp>
      <p:sp>
        <p:nvSpPr>
          <p:cNvPr id="2" name="TextBox 1"/>
          <p:cNvSpPr txBox="1"/>
          <p:nvPr/>
        </p:nvSpPr>
        <p:spPr>
          <a:xfrm>
            <a:off x="719015" y="508000"/>
            <a:ext cx="4719946" cy="830997"/>
          </a:xfrm>
          <a:prstGeom prst="rect">
            <a:avLst/>
          </a:prstGeom>
          <a:noFill/>
        </p:spPr>
        <p:txBody>
          <a:bodyPr wrap="none" rtlCol="0">
            <a:spAutoFit/>
          </a:bodyPr>
          <a:lstStyle/>
          <a:p>
            <a:r>
              <a:rPr lang="en-US" sz="4800" b="1" dirty="0"/>
              <a:t>DISTRICT GRANTS</a:t>
            </a:r>
          </a:p>
        </p:txBody>
      </p:sp>
    </p:spTree>
    <p:extLst>
      <p:ext uri="{BB962C8B-B14F-4D97-AF65-F5344CB8AC3E}">
        <p14:creationId xmlns:p14="http://schemas.microsoft.com/office/powerpoint/2010/main" val="3123822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220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200000"/>
              </a:lnSpc>
            </a:pPr>
            <a:r>
              <a:rPr lang="en-US" sz="2800" dirty="0">
                <a:solidFill>
                  <a:srgbClr val="585858"/>
                </a:solidFill>
                <a:latin typeface="Georgia"/>
                <a:cs typeface="Georgia"/>
              </a:rPr>
              <a:t>Include active Rotarian participation</a:t>
            </a:r>
          </a:p>
          <a:p>
            <a:pPr>
              <a:lnSpc>
                <a:spcPct val="200000"/>
              </a:lnSpc>
            </a:pPr>
            <a:r>
              <a:rPr lang="en-US" sz="2800" dirty="0">
                <a:solidFill>
                  <a:srgbClr val="585858"/>
                </a:solidFill>
                <a:latin typeface="Georgia"/>
                <a:cs typeface="Georgia"/>
              </a:rPr>
              <a:t>Adhere to stewardship guidelines</a:t>
            </a:r>
          </a:p>
          <a:p>
            <a:pPr>
              <a:lnSpc>
                <a:spcPct val="200000"/>
              </a:lnSpc>
            </a:pPr>
            <a:r>
              <a:rPr lang="en-US" sz="2800" dirty="0">
                <a:solidFill>
                  <a:srgbClr val="585858"/>
                </a:solidFill>
                <a:latin typeface="Georgia"/>
                <a:cs typeface="Georgia"/>
              </a:rPr>
              <a:t>Demonstrate cultural sensitivity</a:t>
            </a:r>
          </a:p>
          <a:p>
            <a:pPr>
              <a:lnSpc>
                <a:spcPct val="200000"/>
              </a:lnSpc>
            </a:pPr>
            <a:r>
              <a:rPr lang="en-US" sz="2800" dirty="0">
                <a:solidFill>
                  <a:srgbClr val="585858"/>
                </a:solidFill>
                <a:latin typeface="Georgia"/>
                <a:cs typeface="Georgia"/>
              </a:rPr>
              <a:t>Align with the Foundation’s mission</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DISTRICT GRANT ACTIVITIES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3763" y="2401758"/>
            <a:ext cx="3077873" cy="20544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9015" y="405116"/>
            <a:ext cx="4719946" cy="830997"/>
          </a:xfrm>
          <a:prstGeom prst="rect">
            <a:avLst/>
          </a:prstGeom>
          <a:noFill/>
        </p:spPr>
        <p:txBody>
          <a:bodyPr wrap="none" rtlCol="0">
            <a:spAutoFit/>
          </a:bodyPr>
          <a:lstStyle/>
          <a:p>
            <a:r>
              <a:rPr lang="en-US" sz="4800" b="1" dirty="0"/>
              <a:t>DISTRICT GRANTS</a:t>
            </a:r>
            <a:endParaRPr lang="en-US" sz="4800" dirty="0"/>
          </a:p>
        </p:txBody>
      </p:sp>
    </p:spTree>
    <p:extLst>
      <p:ext uri="{BB962C8B-B14F-4D97-AF65-F5344CB8AC3E}">
        <p14:creationId xmlns:p14="http://schemas.microsoft.com/office/powerpoint/2010/main" val="2059858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33156" y="1639445"/>
            <a:ext cx="7289368" cy="3046988"/>
          </a:xfrm>
          <a:prstGeom prst="rect">
            <a:avLst/>
          </a:prstGeom>
          <a:noFill/>
        </p:spPr>
        <p:txBody>
          <a:bodyPr wrap="none" rtlCol="0">
            <a:spAutoFit/>
          </a:bodyPr>
          <a:lstStyle/>
          <a:p>
            <a:r>
              <a:rPr lang="en-US" sz="3200" dirty="0"/>
              <a:t>The </a:t>
            </a:r>
            <a:r>
              <a:rPr lang="en-US" sz="3200" b="1" dirty="0"/>
              <a:t>Mission of The Rotary Foundation </a:t>
            </a:r>
            <a:r>
              <a:rPr lang="en-US" sz="3200" dirty="0"/>
              <a:t>of</a:t>
            </a:r>
          </a:p>
          <a:p>
            <a:r>
              <a:rPr lang="en-US" sz="3200" dirty="0"/>
              <a:t>Rotary International is to enable Rotarians</a:t>
            </a:r>
          </a:p>
          <a:p>
            <a:r>
              <a:rPr lang="en-US" sz="3200" dirty="0"/>
              <a:t>to advance world understanding, goodwill,</a:t>
            </a:r>
          </a:p>
          <a:p>
            <a:r>
              <a:rPr lang="en-US" sz="3200" dirty="0"/>
              <a:t>and peace through the improvement of</a:t>
            </a:r>
          </a:p>
          <a:p>
            <a:r>
              <a:rPr lang="en-US" sz="3200" dirty="0"/>
              <a:t>health, the support of education, and the</a:t>
            </a:r>
          </a:p>
          <a:p>
            <a:r>
              <a:rPr lang="en-US" sz="3200" dirty="0"/>
              <a:t>alleviation of poverty.</a:t>
            </a:r>
          </a:p>
        </p:txBody>
      </p:sp>
      <p:sp>
        <p:nvSpPr>
          <p:cNvPr id="3" name="TextBox 2"/>
          <p:cNvSpPr txBox="1"/>
          <p:nvPr/>
        </p:nvSpPr>
        <p:spPr>
          <a:xfrm>
            <a:off x="211015" y="141068"/>
            <a:ext cx="4149598" cy="646331"/>
          </a:xfrm>
          <a:prstGeom prst="rect">
            <a:avLst/>
          </a:prstGeom>
          <a:noFill/>
        </p:spPr>
        <p:txBody>
          <a:bodyPr wrap="none" rtlCol="0">
            <a:spAutoFit/>
          </a:bodyPr>
          <a:lstStyle/>
          <a:p>
            <a:r>
              <a:rPr lang="en-US" sz="3600" b="1" dirty="0">
                <a:solidFill>
                  <a:schemeClr val="bg1"/>
                </a:solidFill>
                <a:latin typeface="Arial Narrow Bold" panose="020B0706020202030204" pitchFamily="34" charset="0"/>
              </a:rPr>
              <a:t>MISSION STATEMENT</a:t>
            </a:r>
          </a:p>
        </p:txBody>
      </p:sp>
    </p:spTree>
    <p:extLst>
      <p:ext uri="{BB962C8B-B14F-4D97-AF65-F5344CB8AC3E}">
        <p14:creationId xmlns:p14="http://schemas.microsoft.com/office/powerpoint/2010/main" val="1047361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601797" y="1551855"/>
            <a:ext cx="8151586" cy="430399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r>
              <a:rPr lang="en-US" sz="2600" dirty="0">
                <a:solidFill>
                  <a:srgbClr val="585858"/>
                </a:solidFill>
                <a:latin typeface="Georgia"/>
                <a:cs typeface="Georgia"/>
              </a:rPr>
              <a:t>Scholarships: More flexible in terms of:</a:t>
            </a:r>
          </a:p>
          <a:p>
            <a:pPr lvl="1">
              <a:spcAft>
                <a:spcPts val="600"/>
              </a:spcAft>
              <a:buFont typeface="Arial" pitchFamily="34" charset="0"/>
              <a:buChar char="•"/>
            </a:pPr>
            <a:r>
              <a:rPr lang="en-US" sz="2600" dirty="0">
                <a:solidFill>
                  <a:srgbClr val="585858"/>
                </a:solidFill>
                <a:latin typeface="Georgia"/>
                <a:cs typeface="Georgia"/>
              </a:rPr>
              <a:t>Level of study (secondary, university, or graduate studies or certificate programs)</a:t>
            </a:r>
          </a:p>
          <a:p>
            <a:pPr lvl="1">
              <a:spcAft>
                <a:spcPts val="600"/>
              </a:spcAft>
              <a:buFont typeface="Arial" pitchFamily="34" charset="0"/>
              <a:buChar char="•"/>
            </a:pPr>
            <a:r>
              <a:rPr lang="en-US" sz="2600" dirty="0">
                <a:solidFill>
                  <a:srgbClr val="585858"/>
                </a:solidFill>
                <a:latin typeface="Georgia"/>
                <a:cs typeface="Georgia"/>
              </a:rPr>
              <a:t>Location (local or international)</a:t>
            </a:r>
          </a:p>
          <a:p>
            <a:pPr lvl="1">
              <a:spcAft>
                <a:spcPts val="600"/>
              </a:spcAft>
              <a:buFont typeface="Arial" pitchFamily="34" charset="0"/>
              <a:buChar char="•"/>
            </a:pPr>
            <a:r>
              <a:rPr lang="en-US" sz="2600" dirty="0">
                <a:solidFill>
                  <a:srgbClr val="585858"/>
                </a:solidFill>
                <a:latin typeface="Georgia"/>
                <a:cs typeface="Georgia"/>
              </a:rPr>
              <a:t>Length</a:t>
            </a:r>
          </a:p>
          <a:p>
            <a:pPr lvl="1">
              <a:spcAft>
                <a:spcPts val="600"/>
              </a:spcAft>
              <a:buFont typeface="Arial" pitchFamily="34" charset="0"/>
              <a:buChar char="•"/>
            </a:pPr>
            <a:r>
              <a:rPr lang="en-US" sz="2600" dirty="0">
                <a:solidFill>
                  <a:srgbClr val="585858"/>
                </a:solidFill>
                <a:latin typeface="Georgia"/>
                <a:cs typeface="Georgia"/>
              </a:rPr>
              <a:t>Field of study</a:t>
            </a:r>
          </a:p>
          <a:p>
            <a:pPr lvl="1">
              <a:spcAft>
                <a:spcPts val="600"/>
              </a:spcAft>
              <a:buFont typeface="Arial" pitchFamily="34" charset="0"/>
              <a:buChar char="•"/>
            </a:pPr>
            <a:r>
              <a:rPr lang="en-US" sz="2600" dirty="0">
                <a:solidFill>
                  <a:srgbClr val="585858"/>
                </a:solidFill>
                <a:latin typeface="Georgia"/>
                <a:cs typeface="Georgia"/>
              </a:rPr>
              <a:t>Cost</a:t>
            </a:r>
          </a:p>
          <a:p>
            <a:pPr marL="0" indent="0">
              <a:spcAft>
                <a:spcPts val="600"/>
              </a:spcAft>
              <a:buFont typeface="Arial"/>
              <a:buNone/>
            </a:pPr>
            <a:r>
              <a:rPr lang="en-US" sz="2600" dirty="0">
                <a:solidFill>
                  <a:srgbClr val="585858"/>
                </a:solidFill>
                <a:latin typeface="Georgia"/>
                <a:cs typeface="Georgia"/>
              </a:rPr>
              <a:t>Managed by district</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DISTRICT GRANT SCHOLARSHIPS</a:t>
            </a:r>
          </a:p>
        </p:txBody>
      </p:sp>
      <p:sp>
        <p:nvSpPr>
          <p:cNvPr id="5" name="Rectangle 4"/>
          <p:cNvSpPr/>
          <p:nvPr/>
        </p:nvSpPr>
        <p:spPr>
          <a:xfrm>
            <a:off x="601797" y="474426"/>
            <a:ext cx="4719946" cy="830997"/>
          </a:xfrm>
          <a:prstGeom prst="rect">
            <a:avLst/>
          </a:prstGeom>
        </p:spPr>
        <p:txBody>
          <a:bodyPr wrap="none">
            <a:spAutoFit/>
          </a:bodyPr>
          <a:lstStyle/>
          <a:p>
            <a:r>
              <a:rPr lang="en-US" sz="4800" b="1" dirty="0"/>
              <a:t>DISTRICT GRANTS</a:t>
            </a:r>
            <a:endParaRPr lang="en-US" sz="4800" dirty="0"/>
          </a:p>
        </p:txBody>
      </p:sp>
    </p:spTree>
    <p:extLst>
      <p:ext uri="{BB962C8B-B14F-4D97-AF65-F5344CB8AC3E}">
        <p14:creationId xmlns:p14="http://schemas.microsoft.com/office/powerpoint/2010/main" val="593085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523631" y="265723"/>
            <a:ext cx="5642707" cy="1323439"/>
          </a:xfrm>
          <a:prstGeom prst="rect">
            <a:avLst/>
          </a:prstGeom>
          <a:noFill/>
        </p:spPr>
        <p:txBody>
          <a:bodyPr wrap="square" rtlCol="0">
            <a:spAutoFit/>
          </a:bodyPr>
          <a:lstStyle/>
          <a:p>
            <a:r>
              <a:rPr lang="en-US" sz="4000" b="1" dirty="0"/>
              <a:t>DISTRICT GRANTS</a:t>
            </a:r>
            <a:r>
              <a:rPr lang="en-US" sz="4000" b="1" dirty="0">
                <a:solidFill>
                  <a:schemeClr val="bg1"/>
                </a:solidFill>
              </a:rPr>
              <a:t>ISTRICT GRANTS</a:t>
            </a:r>
          </a:p>
        </p:txBody>
      </p:sp>
      <p:graphicFrame>
        <p:nvGraphicFramePr>
          <p:cNvPr id="7" name="Chart 6"/>
          <p:cNvGraphicFramePr/>
          <p:nvPr>
            <p:extLst>
              <p:ext uri="{D42A27DB-BD31-4B8C-83A1-F6EECF244321}">
                <p14:modId xmlns:p14="http://schemas.microsoft.com/office/powerpoint/2010/main" val="3606118435"/>
              </p:ext>
            </p:extLst>
          </p:nvPr>
        </p:nvGraphicFramePr>
        <p:xfrm>
          <a:off x="406400" y="1475153"/>
          <a:ext cx="8589108" cy="4503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9082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26478" y="1853419"/>
            <a:ext cx="7079565" cy="4154984"/>
          </a:xfrm>
          <a:prstGeom prst="rect">
            <a:avLst/>
          </a:prstGeom>
          <a:noFill/>
        </p:spPr>
        <p:txBody>
          <a:bodyPr wrap="square" rtlCol="0">
            <a:spAutoFit/>
          </a:bodyPr>
          <a:lstStyle/>
          <a:p>
            <a:pPr lvl="1">
              <a:spcAft>
                <a:spcPts val="600"/>
              </a:spcAft>
            </a:pPr>
            <a:endParaRPr lang="en-US" sz="2600" dirty="0">
              <a:solidFill>
                <a:srgbClr val="585858"/>
              </a:solidFill>
              <a:latin typeface="Georgia"/>
              <a:cs typeface="Georgia"/>
            </a:endParaRPr>
          </a:p>
          <a:p>
            <a:pPr lvl="1">
              <a:spcAft>
                <a:spcPts val="600"/>
              </a:spcAft>
              <a:buFont typeface="Arial" pitchFamily="34" charset="0"/>
              <a:buChar char="•"/>
            </a:pPr>
            <a:r>
              <a:rPr lang="en-US" sz="2600" dirty="0">
                <a:solidFill>
                  <a:srgbClr val="585858"/>
                </a:solidFill>
                <a:latin typeface="Georgia"/>
                <a:cs typeface="Georgia"/>
              </a:rPr>
              <a:t>Club must be certified</a:t>
            </a:r>
          </a:p>
          <a:p>
            <a:pPr lvl="1">
              <a:spcAft>
                <a:spcPts val="600"/>
              </a:spcAft>
              <a:buFont typeface="Arial" pitchFamily="34" charset="0"/>
              <a:buChar char="•"/>
            </a:pPr>
            <a:r>
              <a:rPr lang="en-US" sz="2600" dirty="0">
                <a:solidFill>
                  <a:srgbClr val="585858"/>
                </a:solidFill>
                <a:latin typeface="Georgia"/>
                <a:cs typeface="Georgia"/>
              </a:rPr>
              <a:t>Application submitted on DACdb</a:t>
            </a:r>
          </a:p>
          <a:p>
            <a:pPr lvl="1">
              <a:spcAft>
                <a:spcPts val="600"/>
              </a:spcAft>
              <a:buFont typeface="Arial" pitchFamily="34" charset="0"/>
              <a:buChar char="•"/>
            </a:pPr>
            <a:r>
              <a:rPr lang="en-US" sz="2600" dirty="0">
                <a:solidFill>
                  <a:srgbClr val="585858"/>
                </a:solidFill>
                <a:latin typeface="Georgia"/>
                <a:cs typeface="Georgia"/>
              </a:rPr>
              <a:t>Deadline for Applications 8/31/2018</a:t>
            </a:r>
          </a:p>
          <a:p>
            <a:pPr lvl="1">
              <a:spcAft>
                <a:spcPts val="600"/>
              </a:spcAft>
              <a:buFont typeface="Arial" pitchFamily="34" charset="0"/>
              <a:buChar char="•"/>
            </a:pPr>
            <a:r>
              <a:rPr lang="en-US" sz="2600" dirty="0">
                <a:solidFill>
                  <a:srgbClr val="585858"/>
                </a:solidFill>
                <a:latin typeface="Georgia"/>
                <a:cs typeface="Georgia"/>
              </a:rPr>
              <a:t>All previous District Grants must be closed for completed projects (all Final Reports submitted and approved)</a:t>
            </a:r>
          </a:p>
          <a:p>
            <a:pPr lvl="1">
              <a:spcAft>
                <a:spcPts val="600"/>
              </a:spcAft>
            </a:pPr>
            <a:endParaRPr lang="en-US" sz="2600" dirty="0">
              <a:solidFill>
                <a:srgbClr val="585858"/>
              </a:solidFill>
              <a:latin typeface="Georgia"/>
              <a:cs typeface="Georgia"/>
            </a:endParaRPr>
          </a:p>
          <a:p>
            <a:pPr>
              <a:spcAft>
                <a:spcPts val="600"/>
              </a:spcAft>
            </a:pPr>
            <a:endParaRPr lang="en-US" sz="2600" dirty="0">
              <a:solidFill>
                <a:srgbClr val="585858"/>
              </a:solidFill>
              <a:latin typeface="Georgia"/>
              <a:cs typeface="Georgia"/>
            </a:endParaRPr>
          </a:p>
        </p:txBody>
      </p:sp>
      <p:sp>
        <p:nvSpPr>
          <p:cNvPr id="3" name="TextBox 2"/>
          <p:cNvSpPr txBox="1"/>
          <p:nvPr/>
        </p:nvSpPr>
        <p:spPr>
          <a:xfrm>
            <a:off x="267284" y="154744"/>
            <a:ext cx="5795891"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cs typeface="Calibri" panose="020F0502020204030204" pitchFamily="34" charset="0"/>
              </a:rPr>
              <a:t>DISTRICT GRANTS 2017-18</a:t>
            </a:r>
          </a:p>
        </p:txBody>
      </p:sp>
      <p:sp>
        <p:nvSpPr>
          <p:cNvPr id="4" name="TextBox 3"/>
          <p:cNvSpPr txBox="1"/>
          <p:nvPr/>
        </p:nvSpPr>
        <p:spPr>
          <a:xfrm>
            <a:off x="1187938" y="862630"/>
            <a:ext cx="4719946" cy="1107996"/>
          </a:xfrm>
          <a:prstGeom prst="rect">
            <a:avLst/>
          </a:prstGeom>
          <a:noFill/>
        </p:spPr>
        <p:txBody>
          <a:bodyPr wrap="none" rtlCol="0">
            <a:spAutoFit/>
          </a:bodyPr>
          <a:lstStyle/>
          <a:p>
            <a:r>
              <a:rPr lang="en-US" sz="4800" b="1" dirty="0"/>
              <a:t>DISTRICT GRANTS</a:t>
            </a:r>
            <a:endParaRPr lang="en-US" sz="4800" dirty="0"/>
          </a:p>
          <a:p>
            <a:endParaRPr lang="en-US" dirty="0"/>
          </a:p>
        </p:txBody>
      </p:sp>
    </p:spTree>
    <p:extLst>
      <p:ext uri="{BB962C8B-B14F-4D97-AF65-F5344CB8AC3E}">
        <p14:creationId xmlns:p14="http://schemas.microsoft.com/office/powerpoint/2010/main" val="164154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407782" y="1405302"/>
            <a:ext cx="8326568" cy="44117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lnSpc>
                <a:spcPct val="130000"/>
              </a:lnSpc>
              <a:spcBef>
                <a:spcPts val="0"/>
              </a:spcBef>
              <a:spcAft>
                <a:spcPct val="0"/>
              </a:spcAft>
              <a:buSzPct val="90000"/>
              <a:buFont typeface="Arial"/>
              <a:buNone/>
            </a:pPr>
            <a:r>
              <a:rPr lang="en-US" sz="2800" kern="0" dirty="0">
                <a:solidFill>
                  <a:srgbClr val="585858"/>
                </a:solidFill>
                <a:latin typeface="Georgia" pitchFamily="18" charset="0"/>
                <a:ea typeface="ＭＳ Ｐゴシック" pitchFamily="1" charset="-128"/>
                <a:cs typeface="Arial"/>
              </a:rPr>
              <a:t>           Peace and conflict prevention/resolution</a:t>
            </a:r>
          </a:p>
          <a:p>
            <a:pPr marL="0" indent="0" defTabSz="914400" fontAlgn="base">
              <a:lnSpc>
                <a:spcPct val="130000"/>
              </a:lnSpc>
              <a:spcBef>
                <a:spcPts val="1200"/>
              </a:spcBef>
              <a:spcAft>
                <a:spcPct val="0"/>
              </a:spcAft>
              <a:buSzPct val="90000"/>
              <a:buFont typeface="Arial"/>
              <a:buNone/>
            </a:pPr>
            <a:r>
              <a:rPr lang="en-US" sz="2800" kern="0" dirty="0">
                <a:solidFill>
                  <a:srgbClr val="585858"/>
                </a:solidFill>
                <a:latin typeface="Georgia" pitchFamily="18" charset="0"/>
                <a:ea typeface="ＭＳ Ｐゴシック" pitchFamily="1" charset="-128"/>
                <a:cs typeface="Arial"/>
              </a:rPr>
              <a:t>	Disease prevention and treatment</a:t>
            </a:r>
          </a:p>
          <a:p>
            <a:pPr marL="0" indent="0" defTabSz="914400" fontAlgn="base">
              <a:lnSpc>
                <a:spcPct val="130000"/>
              </a:lnSpc>
              <a:spcBef>
                <a:spcPts val="1800"/>
              </a:spcBef>
              <a:spcAft>
                <a:spcPct val="0"/>
              </a:spcAft>
              <a:buSzPct val="90000"/>
              <a:buFont typeface="Arial"/>
              <a:buNone/>
            </a:pPr>
            <a:r>
              <a:rPr lang="en-US" sz="2800" kern="0" dirty="0">
                <a:solidFill>
                  <a:srgbClr val="585858"/>
                </a:solidFill>
                <a:latin typeface="Georgia" pitchFamily="18" charset="0"/>
                <a:ea typeface="ＭＳ Ｐゴシック" pitchFamily="1" charset="-128"/>
                <a:cs typeface="Arial"/>
              </a:rPr>
              <a:t>	Water and sanitation</a:t>
            </a:r>
          </a:p>
          <a:p>
            <a:pPr marL="0" indent="0" defTabSz="914400" fontAlgn="base">
              <a:lnSpc>
                <a:spcPct val="130000"/>
              </a:lnSpc>
              <a:spcBef>
                <a:spcPts val="1800"/>
              </a:spcBef>
              <a:spcAft>
                <a:spcPct val="0"/>
              </a:spcAft>
              <a:buSzPct val="90000"/>
              <a:buFont typeface="Arial"/>
              <a:buNone/>
            </a:pPr>
            <a:r>
              <a:rPr lang="en-US" sz="2800" kern="0" dirty="0">
                <a:solidFill>
                  <a:srgbClr val="585858"/>
                </a:solidFill>
                <a:latin typeface="Georgia" pitchFamily="18" charset="0"/>
                <a:ea typeface="ＭＳ Ｐゴシック" pitchFamily="1" charset="-128"/>
                <a:cs typeface="Arial"/>
              </a:rPr>
              <a:t>	Maternal and child health</a:t>
            </a:r>
          </a:p>
          <a:p>
            <a:pPr marL="0" indent="0" defTabSz="914400" fontAlgn="base">
              <a:lnSpc>
                <a:spcPct val="130000"/>
              </a:lnSpc>
              <a:spcBef>
                <a:spcPts val="1800"/>
              </a:spcBef>
              <a:spcAft>
                <a:spcPct val="0"/>
              </a:spcAft>
              <a:buSzPct val="90000"/>
              <a:buFont typeface="Arial"/>
              <a:buNone/>
            </a:pPr>
            <a:r>
              <a:rPr lang="en-US" sz="2800" kern="0" dirty="0">
                <a:solidFill>
                  <a:srgbClr val="585858"/>
                </a:solidFill>
                <a:latin typeface="Georgia" pitchFamily="18" charset="0"/>
                <a:ea typeface="ＭＳ Ｐゴシック" pitchFamily="1" charset="-128"/>
                <a:cs typeface="Arial"/>
              </a:rPr>
              <a:t>	Basic education and literacy</a:t>
            </a:r>
          </a:p>
          <a:p>
            <a:pPr marL="0" indent="0" defTabSz="914400" fontAlgn="base">
              <a:lnSpc>
                <a:spcPct val="130000"/>
              </a:lnSpc>
              <a:spcBef>
                <a:spcPts val="1800"/>
              </a:spcBef>
              <a:spcAft>
                <a:spcPct val="0"/>
              </a:spcAft>
              <a:buSzPct val="90000"/>
              <a:buFont typeface="Arial"/>
              <a:buNone/>
            </a:pPr>
            <a:r>
              <a:rPr lang="en-US" sz="2800" kern="0" dirty="0">
                <a:solidFill>
                  <a:srgbClr val="585858"/>
                </a:solidFill>
                <a:latin typeface="Georgia" pitchFamily="18" charset="0"/>
                <a:ea typeface="ＭＳ Ｐゴシック" pitchFamily="1" charset="-128"/>
                <a:cs typeface="Arial"/>
              </a:rPr>
              <a:t>	Economic and community development</a:t>
            </a:r>
          </a:p>
          <a:p>
            <a:pPr marL="336550" indent="-336550" defTabSz="914400" fontAlgn="base">
              <a:spcAft>
                <a:spcPct val="0"/>
              </a:spcAft>
              <a:buSzPct val="90000"/>
              <a:buFontTx/>
              <a:buChar char="•"/>
            </a:pPr>
            <a:endParaRPr lang="en-US" sz="3000" kern="0" dirty="0">
              <a:solidFill>
                <a:srgbClr val="585858"/>
              </a:solidFill>
              <a:latin typeface="Georgia" pitchFamily="18" charset="0"/>
              <a:ea typeface="ＭＳ Ｐゴシック" pitchFamily="1" charset="-128"/>
              <a:cs typeface="Arial"/>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AEAS OF FOCUS</a:t>
            </a:r>
          </a:p>
        </p:txBody>
      </p:sp>
      <p:pic>
        <p:nvPicPr>
          <p:cNvPr id="10" name="Picture 2" descr="S:\LE\LMS Courses\Captivate\icons and backgrounds\AOF logos 2013\AoF-V_Smoke-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403" y="1416705"/>
            <a:ext cx="630206" cy="44932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403" y="308930"/>
            <a:ext cx="4595682" cy="707886"/>
          </a:xfrm>
          <a:prstGeom prst="rect">
            <a:avLst/>
          </a:prstGeom>
          <a:noFill/>
        </p:spPr>
        <p:txBody>
          <a:bodyPr wrap="none" rtlCol="0">
            <a:spAutoFit/>
          </a:bodyPr>
          <a:lstStyle/>
          <a:p>
            <a:r>
              <a:rPr lang="en-US" sz="4000" b="1" dirty="0"/>
              <a:t>SIX AREAS OF FOCUS</a:t>
            </a:r>
          </a:p>
        </p:txBody>
      </p:sp>
    </p:spTree>
    <p:extLst>
      <p:ext uri="{BB962C8B-B14F-4D97-AF65-F5344CB8AC3E}">
        <p14:creationId xmlns:p14="http://schemas.microsoft.com/office/powerpoint/2010/main" val="1882884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646185" y="1501101"/>
            <a:ext cx="747688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dirty="0">
                <a:solidFill>
                  <a:srgbClr val="585858"/>
                </a:solidFill>
                <a:latin typeface="Georgia"/>
                <a:cs typeface="Georgia"/>
              </a:rPr>
              <a:t>Align with an area of focus</a:t>
            </a:r>
          </a:p>
          <a:p>
            <a:r>
              <a:rPr lang="en-US" sz="3000" dirty="0">
                <a:solidFill>
                  <a:srgbClr val="585858"/>
                </a:solidFill>
                <a:latin typeface="Georgia"/>
                <a:cs typeface="Georgia"/>
              </a:rPr>
              <a:t>Respond to a community need*</a:t>
            </a:r>
          </a:p>
          <a:p>
            <a:r>
              <a:rPr lang="en-US" sz="3000" dirty="0">
                <a:solidFill>
                  <a:srgbClr val="585858"/>
                </a:solidFill>
                <a:latin typeface="Georgia"/>
                <a:cs typeface="Georgia"/>
              </a:rPr>
              <a:t>Include active community and Rotarian participation</a:t>
            </a:r>
          </a:p>
          <a:p>
            <a:r>
              <a:rPr lang="en-US" sz="3000" dirty="0">
                <a:solidFill>
                  <a:srgbClr val="585858"/>
                </a:solidFill>
                <a:latin typeface="Georgia"/>
                <a:cs typeface="Georgia"/>
              </a:rPr>
              <a:t>Strengthen knowledge, skills, resources</a:t>
            </a:r>
          </a:p>
          <a:p>
            <a:r>
              <a:rPr lang="en-US" sz="3000" dirty="0">
                <a:solidFill>
                  <a:srgbClr val="585858"/>
                </a:solidFill>
                <a:latin typeface="Georgia"/>
                <a:cs typeface="Georgia"/>
              </a:rPr>
              <a:t>Have long-term, sustainable benefits</a:t>
            </a:r>
          </a:p>
          <a:p>
            <a:r>
              <a:rPr lang="en-US" sz="3000" dirty="0">
                <a:solidFill>
                  <a:srgbClr val="585858"/>
                </a:solidFill>
                <a:latin typeface="Georgia"/>
                <a:cs typeface="Georgia"/>
              </a:rPr>
              <a:t>Have measurable results</a:t>
            </a:r>
          </a:p>
          <a:p>
            <a:r>
              <a:rPr lang="en-US" sz="3000" dirty="0">
                <a:solidFill>
                  <a:srgbClr val="585858"/>
                </a:solidFill>
                <a:latin typeface="Georgia"/>
                <a:cs typeface="Georgia"/>
              </a:rPr>
              <a:t>Have a budget of at least $30,000</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GLOBAL GRANTS</a:t>
            </a:r>
          </a:p>
        </p:txBody>
      </p:sp>
      <p:sp>
        <p:nvSpPr>
          <p:cNvPr id="2" name="TextBox 1"/>
          <p:cNvSpPr txBox="1"/>
          <p:nvPr/>
        </p:nvSpPr>
        <p:spPr>
          <a:xfrm>
            <a:off x="1015999" y="270433"/>
            <a:ext cx="4465646" cy="830997"/>
          </a:xfrm>
          <a:prstGeom prst="rect">
            <a:avLst/>
          </a:prstGeom>
          <a:noFill/>
        </p:spPr>
        <p:txBody>
          <a:bodyPr wrap="none" rtlCol="0">
            <a:spAutoFit/>
          </a:bodyPr>
          <a:lstStyle/>
          <a:p>
            <a:r>
              <a:rPr lang="en-US" sz="4800" b="1" dirty="0"/>
              <a:t>GLOBAL GRANTS</a:t>
            </a:r>
          </a:p>
        </p:txBody>
      </p:sp>
    </p:spTree>
    <p:extLst>
      <p:ext uri="{BB962C8B-B14F-4D97-AF65-F5344CB8AC3E}">
        <p14:creationId xmlns:p14="http://schemas.microsoft.com/office/powerpoint/2010/main" val="2168135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566286" y="1518469"/>
            <a:ext cx="6890957"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800">
                <a:solidFill>
                  <a:srgbClr val="585858"/>
                </a:solidFill>
                <a:latin typeface="Georgia"/>
                <a:cs typeface="Georgia"/>
              </a:rPr>
              <a:t>Community participation</a:t>
            </a:r>
            <a:endParaRPr lang="en-US" sz="2000" dirty="0">
              <a:solidFill>
                <a:srgbClr val="585858"/>
              </a:solidFill>
              <a:latin typeface="Georgia"/>
              <a:cs typeface="Georgia"/>
            </a:endParaRPr>
          </a:p>
          <a:p>
            <a:pPr>
              <a:lnSpc>
                <a:spcPct val="150000"/>
              </a:lnSpc>
            </a:pPr>
            <a:r>
              <a:rPr lang="en-US" sz="2800" dirty="0">
                <a:solidFill>
                  <a:srgbClr val="585858"/>
                </a:solidFill>
                <a:latin typeface="Georgia"/>
                <a:cs typeface="Georgia"/>
              </a:rPr>
              <a:t>Materials and technology</a:t>
            </a:r>
          </a:p>
          <a:p>
            <a:pPr>
              <a:lnSpc>
                <a:spcPct val="150000"/>
              </a:lnSpc>
            </a:pPr>
            <a:r>
              <a:rPr lang="en-US" sz="2800" dirty="0">
                <a:solidFill>
                  <a:srgbClr val="585858"/>
                </a:solidFill>
                <a:latin typeface="Georgia"/>
                <a:cs typeface="Georgia"/>
              </a:rPr>
              <a:t>Funding</a:t>
            </a:r>
          </a:p>
          <a:p>
            <a:pPr>
              <a:lnSpc>
                <a:spcPct val="150000"/>
              </a:lnSpc>
            </a:pPr>
            <a:r>
              <a:rPr lang="en-US" sz="2800" dirty="0">
                <a:solidFill>
                  <a:srgbClr val="585858"/>
                </a:solidFill>
                <a:latin typeface="Georgia"/>
                <a:cs typeface="Georgia"/>
              </a:rPr>
              <a:t>Knowledge</a:t>
            </a:r>
          </a:p>
          <a:p>
            <a:pPr>
              <a:lnSpc>
                <a:spcPct val="150000"/>
              </a:lnSpc>
            </a:pPr>
            <a:r>
              <a:rPr lang="en-US" sz="2800" dirty="0">
                <a:solidFill>
                  <a:srgbClr val="585858"/>
                </a:solidFill>
                <a:latin typeface="Georgia"/>
                <a:cs typeface="Georgia"/>
              </a:rPr>
              <a:t>Motivation </a:t>
            </a:r>
          </a:p>
          <a:p>
            <a:pPr>
              <a:lnSpc>
                <a:spcPct val="150000"/>
              </a:lnSpc>
            </a:pPr>
            <a:r>
              <a:rPr lang="en-US" sz="2800" dirty="0">
                <a:solidFill>
                  <a:srgbClr val="585858"/>
                </a:solidFill>
                <a:latin typeface="Georgia"/>
                <a:cs typeface="Georgia"/>
              </a:rPr>
              <a:t>Evaluation</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BUILDING SUSTAINABLE PROJECTS</a:t>
            </a:r>
          </a:p>
        </p:txBody>
      </p:sp>
      <p:pic>
        <p:nvPicPr>
          <p:cNvPr id="1026" name="Picture 2" descr="R:\BM Images\___AreasOFFocus_Tanaka_Galleries\Rotarian Social Mobilization\SNID_Nepal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4473" y="2964560"/>
            <a:ext cx="5209309" cy="347287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4645" y="601784"/>
            <a:ext cx="4465646" cy="830997"/>
          </a:xfrm>
          <a:prstGeom prst="rect">
            <a:avLst/>
          </a:prstGeom>
          <a:noFill/>
        </p:spPr>
        <p:txBody>
          <a:bodyPr wrap="none" rtlCol="0">
            <a:spAutoFit/>
          </a:bodyPr>
          <a:lstStyle/>
          <a:p>
            <a:r>
              <a:rPr lang="en-US" sz="4800" b="1" dirty="0"/>
              <a:t>GLOBAL GRANTS</a:t>
            </a:r>
          </a:p>
        </p:txBody>
      </p:sp>
    </p:spTree>
    <p:extLst>
      <p:ext uri="{BB962C8B-B14F-4D97-AF65-F5344CB8AC3E}">
        <p14:creationId xmlns:p14="http://schemas.microsoft.com/office/powerpoint/2010/main" val="247564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1288"/>
            <a:ext cx="8212138" cy="698500"/>
          </a:xfrm>
          <a:prstGeom prst="rect">
            <a:avLst/>
          </a:prstGeom>
        </p:spPr>
        <p:txBody>
          <a:bodyPr/>
          <a:lstStyle/>
          <a:p>
            <a:pPr algn="l"/>
            <a:r>
              <a:rPr lang="en-US" sz="3600" dirty="0">
                <a:solidFill>
                  <a:schemeClr val="bg1"/>
                </a:solidFill>
                <a:latin typeface="Arial Narrow Bold" pitchFamily="34" charset="0"/>
              </a:rPr>
              <a:t>END POLIO NOW: MAKE HISTORY TODAY</a:t>
            </a:r>
          </a:p>
        </p:txBody>
      </p:sp>
      <p:pic>
        <p:nvPicPr>
          <p:cNvPr id="8" name="Picture 4"/>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tretch>
            <a:fillRect/>
          </a:stretch>
        </p:blipFill>
        <p:spPr bwMode="auto">
          <a:xfrm>
            <a:off x="0" y="1379538"/>
            <a:ext cx="3454400" cy="2324100"/>
          </a:xfrm>
          <a:prstGeom prst="rect">
            <a:avLst/>
          </a:prstGeom>
          <a:noFill/>
          <a:ln w="3175">
            <a:solidFill>
              <a:schemeClr val="tx1"/>
            </a:solidFill>
          </a:ln>
          <a:effectLst>
            <a:outerShdw blurRad="50800" dist="38100" dir="5400000" algn="t" rotWithShape="0">
              <a:schemeClr val="accent4">
                <a:lumMod val="50000"/>
                <a:alpha val="40000"/>
              </a:schemeClr>
            </a:outerShdw>
          </a:effectLst>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289986" y="3826413"/>
            <a:ext cx="2635250" cy="2089150"/>
          </a:xfrm>
          <a:prstGeom prst="rect">
            <a:avLst/>
          </a:prstGeom>
          <a:noFill/>
          <a:ln w="3175">
            <a:solidFill>
              <a:schemeClr val="tx1"/>
            </a:solidFill>
          </a:ln>
          <a:effectLst>
            <a:outerShdw blurRad="50800" dist="38100" dir="5400000" algn="t" rotWithShape="0">
              <a:schemeClr val="accent4">
                <a:lumMod val="50000"/>
                <a:alpha val="40000"/>
              </a:schemeClr>
            </a:outerShdw>
          </a:effectLst>
        </p:spPr>
      </p:pic>
      <p:pic>
        <p:nvPicPr>
          <p:cNvPr id="6" name="Picture 1" descr="www.endpolio.org/docs/default-source/resources/end-polio-now-brochure.pdf?sfvrsn=2 - Google Chrom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81625" y="1476778"/>
            <a:ext cx="3762375" cy="487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633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681696" y="1518469"/>
            <a:ext cx="732596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PROJECT PLANNING </a:t>
            </a:r>
          </a:p>
        </p:txBody>
      </p:sp>
      <p:pic>
        <p:nvPicPr>
          <p:cNvPr id="3074" name="Picture 2" descr="C:\Users\clarkm\APPDATA\LOCAL\TEMP\wz6641\EN\serviceproject_webinargraphic_EN-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51302" y="1796902"/>
            <a:ext cx="3573976" cy="35099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BM Images\___AreasOFFocus_Tanaka_Galleries\Rotarian Social Mobilization\201004-08_PA_13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607" y="1924493"/>
            <a:ext cx="4309044" cy="3382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1696" y="742462"/>
            <a:ext cx="2296013" cy="830997"/>
          </a:xfrm>
          <a:prstGeom prst="rect">
            <a:avLst/>
          </a:prstGeom>
          <a:noFill/>
        </p:spPr>
        <p:txBody>
          <a:bodyPr wrap="none" rtlCol="0">
            <a:spAutoFit/>
          </a:bodyPr>
          <a:lstStyle/>
          <a:p>
            <a:r>
              <a:rPr lang="en-US" sz="4800" b="1" dirty="0"/>
              <a:t>GRANTS</a:t>
            </a:r>
          </a:p>
        </p:txBody>
      </p:sp>
    </p:spTree>
    <p:extLst>
      <p:ext uri="{BB962C8B-B14F-4D97-AF65-F5344CB8AC3E}">
        <p14:creationId xmlns:p14="http://schemas.microsoft.com/office/powerpoint/2010/main" val="1785182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6947" y="1519238"/>
            <a:ext cx="781235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ja-JP" sz="2400" dirty="0">
                <a:solidFill>
                  <a:srgbClr val="585858"/>
                </a:solidFill>
                <a:latin typeface="Georgia" pitchFamily="18" charset="0"/>
                <a:ea typeface="ＭＳ Ｐゴシック" pitchFamily="34" charset="-128"/>
              </a:rPr>
              <a:t>Stewardship is the responsible management and oversight of grant funds, which ensures that funds are used properly and benefit populations in need. </a:t>
            </a:r>
            <a:endParaRPr lang="en-US" sz="2400" dirty="0">
              <a:solidFill>
                <a:srgbClr val="585858"/>
              </a:solidFill>
              <a:latin typeface="Georgia" pitchFamily="18" charset="0"/>
            </a:endParaRPr>
          </a:p>
          <a:p>
            <a:pPr defTabSz="914400" eaLnBrk="1" hangingPunct="1">
              <a:spcBef>
                <a:spcPct val="20000"/>
              </a:spcBef>
              <a:buFont typeface="Arial" pitchFamily="34" charset="0"/>
              <a:buNone/>
            </a:pPr>
            <a:endParaRPr lang="en-US" sz="24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lnSpc>
                <a:spcPct val="80000"/>
              </a:lnSpc>
            </a:pPr>
            <a:r>
              <a:rPr lang="en-US" sz="3600" b="1" dirty="0">
                <a:solidFill>
                  <a:prstClr val="white"/>
                </a:solidFill>
                <a:latin typeface="Arial Narrow Bold" pitchFamily="-84" charset="0"/>
              </a:rPr>
              <a:t>STEWARDSHIP</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5700" y="2949576"/>
            <a:ext cx="42926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6947" y="531446"/>
            <a:ext cx="2296013" cy="830997"/>
          </a:xfrm>
          <a:prstGeom prst="rect">
            <a:avLst/>
          </a:prstGeom>
          <a:noFill/>
        </p:spPr>
        <p:txBody>
          <a:bodyPr wrap="none" rtlCol="0">
            <a:spAutoFit/>
          </a:bodyPr>
          <a:lstStyle/>
          <a:p>
            <a:r>
              <a:rPr lang="en-US" sz="4800" b="1" dirty="0"/>
              <a:t>GRANTS</a:t>
            </a:r>
          </a:p>
        </p:txBody>
      </p:sp>
    </p:spTree>
    <p:extLst>
      <p:ext uri="{BB962C8B-B14F-4D97-AF65-F5344CB8AC3E}">
        <p14:creationId xmlns:p14="http://schemas.microsoft.com/office/powerpoint/2010/main" val="4141607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372863" y="1518468"/>
            <a:ext cx="8265110" cy="41188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a:p>
            <a:pPr marL="0" indent="0">
              <a:spcAft>
                <a:spcPts val="1200"/>
              </a:spcAft>
              <a:buFont typeface="Arial"/>
              <a:buNone/>
            </a:pPr>
            <a:r>
              <a:rPr lang="en-US" sz="2800" b="1" dirty="0">
                <a:solidFill>
                  <a:srgbClr val="585858"/>
                </a:solidFill>
                <a:latin typeface="Georgia"/>
                <a:cs typeface="Georgia"/>
              </a:rPr>
              <a:t>Scholarships</a:t>
            </a:r>
            <a:r>
              <a:rPr lang="en-US" sz="2800" dirty="0">
                <a:solidFill>
                  <a:srgbClr val="585858"/>
                </a:solidFill>
                <a:latin typeface="Georgia"/>
                <a:cs typeface="Georgia"/>
              </a:rPr>
              <a:t> can be funded by </a:t>
            </a:r>
          </a:p>
          <a:p>
            <a:pPr lvl="1">
              <a:spcAft>
                <a:spcPts val="600"/>
              </a:spcAft>
              <a:buFont typeface="Arial" pitchFamily="34" charset="0"/>
              <a:buChar char="•"/>
            </a:pPr>
            <a:r>
              <a:rPr lang="en-US" dirty="0">
                <a:solidFill>
                  <a:srgbClr val="585858"/>
                </a:solidFill>
                <a:latin typeface="Georgia"/>
                <a:cs typeface="Georgia"/>
              </a:rPr>
              <a:t>Global grants</a:t>
            </a:r>
          </a:p>
          <a:p>
            <a:pPr lvl="1">
              <a:spcAft>
                <a:spcPts val="600"/>
              </a:spcAft>
              <a:buFont typeface="Arial" pitchFamily="34" charset="0"/>
              <a:buChar char="•"/>
            </a:pPr>
            <a:r>
              <a:rPr lang="en-US" dirty="0">
                <a:solidFill>
                  <a:srgbClr val="585858"/>
                </a:solidFill>
                <a:latin typeface="Georgia"/>
                <a:cs typeface="Georgia"/>
              </a:rPr>
              <a:t>District grants</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SCHOLARSHIPS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8398" y="2698181"/>
            <a:ext cx="4108095" cy="3070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64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717206" y="1518469"/>
            <a:ext cx="7318429"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600" dirty="0">
                <a:solidFill>
                  <a:srgbClr val="585858"/>
                </a:solidFill>
                <a:latin typeface="Georgia"/>
                <a:cs typeface="Georgia"/>
              </a:rPr>
              <a:t>Graduate level</a:t>
            </a:r>
          </a:p>
          <a:p>
            <a:pPr>
              <a:spcAft>
                <a:spcPts val="600"/>
              </a:spcAft>
            </a:pPr>
            <a:r>
              <a:rPr lang="en-US" sz="2600" dirty="0">
                <a:solidFill>
                  <a:srgbClr val="585858"/>
                </a:solidFill>
                <a:latin typeface="Georgia"/>
                <a:cs typeface="Georgia"/>
              </a:rPr>
              <a:t>Study periods of 1-4 years</a:t>
            </a:r>
          </a:p>
          <a:p>
            <a:pPr>
              <a:spcAft>
                <a:spcPts val="600"/>
              </a:spcAft>
            </a:pPr>
            <a:r>
              <a:rPr lang="en-US" sz="2600" dirty="0">
                <a:solidFill>
                  <a:srgbClr val="585858"/>
                </a:solidFill>
                <a:latin typeface="Georgia"/>
                <a:cs typeface="Georgia"/>
              </a:rPr>
              <a:t>Alignment with the areas of focus</a:t>
            </a:r>
          </a:p>
          <a:p>
            <a:pPr lvl="1">
              <a:spcAft>
                <a:spcPts val="600"/>
              </a:spcAft>
              <a:buFont typeface="Courier New" pitchFamily="49" charset="0"/>
              <a:buChar char="o"/>
            </a:pPr>
            <a:r>
              <a:rPr lang="en-US" sz="2200" dirty="0">
                <a:solidFill>
                  <a:srgbClr val="585858"/>
                </a:solidFill>
                <a:latin typeface="Georgia"/>
                <a:cs typeface="Georgia"/>
              </a:rPr>
              <a:t>Previous work, volunteer, and study experience</a:t>
            </a:r>
          </a:p>
          <a:p>
            <a:pPr lvl="1">
              <a:spcAft>
                <a:spcPts val="600"/>
              </a:spcAft>
              <a:buFont typeface="Courier New" pitchFamily="49" charset="0"/>
              <a:buChar char="o"/>
            </a:pPr>
            <a:r>
              <a:rPr lang="en-US" sz="2200" dirty="0">
                <a:solidFill>
                  <a:srgbClr val="585858"/>
                </a:solidFill>
                <a:latin typeface="Georgia"/>
                <a:cs typeface="Georgia"/>
              </a:rPr>
              <a:t>Academic program</a:t>
            </a:r>
          </a:p>
          <a:p>
            <a:pPr lvl="1">
              <a:spcAft>
                <a:spcPts val="600"/>
              </a:spcAft>
              <a:buFont typeface="Courier New" pitchFamily="49" charset="0"/>
              <a:buChar char="o"/>
            </a:pPr>
            <a:r>
              <a:rPr lang="en-US" sz="2200" dirty="0">
                <a:solidFill>
                  <a:srgbClr val="585858"/>
                </a:solidFill>
                <a:latin typeface="Georgia"/>
                <a:cs typeface="Georgia"/>
              </a:rPr>
              <a:t>Future career plans (immediate and long-range)</a:t>
            </a:r>
          </a:p>
          <a:p>
            <a:pPr>
              <a:spcAft>
                <a:spcPts val="600"/>
              </a:spcAft>
            </a:pPr>
            <a:r>
              <a:rPr lang="en-US" sz="2600" dirty="0">
                <a:solidFill>
                  <a:srgbClr val="585858"/>
                </a:solidFill>
                <a:latin typeface="Georgia"/>
                <a:cs typeface="Georgia"/>
              </a:rPr>
              <a:t>Host and international sponsors</a:t>
            </a:r>
          </a:p>
          <a:p>
            <a:pPr>
              <a:spcAft>
                <a:spcPts val="600"/>
              </a:spcAft>
            </a:pPr>
            <a:r>
              <a:rPr lang="en-US" sz="2600" dirty="0">
                <a:solidFill>
                  <a:srgbClr val="585858"/>
                </a:solidFill>
                <a:latin typeface="Georgia"/>
                <a:cs typeface="Georgia"/>
              </a:rPr>
              <a:t>$30,000 minimum budget</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GLOBAL GRANT SCHOLARSHIPS</a:t>
            </a:r>
          </a:p>
        </p:txBody>
      </p:sp>
      <p:sp>
        <p:nvSpPr>
          <p:cNvPr id="2" name="TextBox 1"/>
          <p:cNvSpPr txBox="1"/>
          <p:nvPr/>
        </p:nvSpPr>
        <p:spPr>
          <a:xfrm>
            <a:off x="914401" y="546300"/>
            <a:ext cx="4465646" cy="1107996"/>
          </a:xfrm>
          <a:prstGeom prst="rect">
            <a:avLst/>
          </a:prstGeom>
          <a:noFill/>
        </p:spPr>
        <p:txBody>
          <a:bodyPr wrap="none" rtlCol="0">
            <a:spAutoFit/>
          </a:bodyPr>
          <a:lstStyle/>
          <a:p>
            <a:r>
              <a:rPr lang="en-US" sz="4800" b="1" dirty="0"/>
              <a:t>GLOBAL GRANTS</a:t>
            </a:r>
            <a:endParaRPr lang="en-US" sz="4800" dirty="0"/>
          </a:p>
          <a:p>
            <a:endParaRPr lang="en-US" dirty="0"/>
          </a:p>
        </p:txBody>
      </p:sp>
    </p:spTree>
    <p:extLst>
      <p:ext uri="{BB962C8B-B14F-4D97-AF65-F5344CB8AC3E}">
        <p14:creationId xmlns:p14="http://schemas.microsoft.com/office/powerpoint/2010/main" val="1885270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220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VOCATIONAL TRAINING TEAMS</a:t>
            </a:r>
          </a:p>
        </p:txBody>
      </p:sp>
      <p:sp>
        <p:nvSpPr>
          <p:cNvPr id="2" name="Rectangle 1"/>
          <p:cNvSpPr/>
          <p:nvPr/>
        </p:nvSpPr>
        <p:spPr>
          <a:xfrm>
            <a:off x="396179" y="1546898"/>
            <a:ext cx="7421732" cy="3573286"/>
          </a:xfrm>
          <a:prstGeom prst="rect">
            <a:avLst/>
          </a:prstGeom>
        </p:spPr>
        <p:txBody>
          <a:bodyPr wrap="square">
            <a:spAutoFit/>
          </a:bodyPr>
          <a:lstStyle/>
          <a:p>
            <a:pPr defTabSz="914400" eaLnBrk="0" fontAlgn="base" hangingPunct="0">
              <a:spcBef>
                <a:spcPct val="20000"/>
              </a:spcBef>
              <a:spcAft>
                <a:spcPts val="600"/>
              </a:spcAft>
              <a:buSzPct val="90000"/>
            </a:pPr>
            <a:r>
              <a:rPr lang="en-US" sz="3200" kern="0" dirty="0">
                <a:solidFill>
                  <a:srgbClr val="585858"/>
                </a:solidFill>
                <a:latin typeface="Georgia" pitchFamily="18" charset="0"/>
                <a:ea typeface="MS PGothic"/>
              </a:rPr>
              <a:t>Traveling groups of professionals:</a:t>
            </a:r>
          </a:p>
          <a:p>
            <a:pPr marL="914400" lvl="1" indent="-457200" defTabSz="914400" eaLnBrk="0" fontAlgn="base" hangingPunct="0">
              <a:spcBef>
                <a:spcPct val="20000"/>
              </a:spcBef>
              <a:spcAft>
                <a:spcPts val="600"/>
              </a:spcAft>
              <a:buSzPct val="90000"/>
              <a:buFont typeface="Arial" pitchFamily="34" charset="0"/>
              <a:buChar char="•"/>
            </a:pPr>
            <a:r>
              <a:rPr lang="en-US" sz="3200" kern="0" dirty="0">
                <a:solidFill>
                  <a:srgbClr val="585858"/>
                </a:solidFill>
                <a:latin typeface="Georgia" pitchFamily="18" charset="0"/>
                <a:ea typeface="MS PGothic"/>
              </a:rPr>
              <a:t>Learn about their vocation</a:t>
            </a:r>
          </a:p>
          <a:p>
            <a:pPr marL="914400" lvl="1" indent="-457200" defTabSz="914400" eaLnBrk="0" fontAlgn="base" hangingPunct="0">
              <a:spcBef>
                <a:spcPct val="20000"/>
              </a:spcBef>
              <a:spcAft>
                <a:spcPts val="600"/>
              </a:spcAft>
              <a:buSzPct val="90000"/>
              <a:buFont typeface="Arial" pitchFamily="34" charset="0"/>
              <a:buChar char="•"/>
            </a:pPr>
            <a:r>
              <a:rPr lang="en-US" sz="3200" kern="0" dirty="0">
                <a:solidFill>
                  <a:srgbClr val="585858"/>
                </a:solidFill>
                <a:latin typeface="Georgia" pitchFamily="18" charset="0"/>
                <a:ea typeface="MS PGothic"/>
              </a:rPr>
              <a:t>Teach professionals</a:t>
            </a:r>
            <a:br>
              <a:rPr lang="en-US" sz="3200" kern="0" dirty="0">
                <a:solidFill>
                  <a:srgbClr val="585858"/>
                </a:solidFill>
                <a:latin typeface="Georgia" pitchFamily="18" charset="0"/>
                <a:ea typeface="MS PGothic"/>
              </a:rPr>
            </a:br>
            <a:r>
              <a:rPr lang="en-US" sz="3200" kern="0" dirty="0">
                <a:solidFill>
                  <a:srgbClr val="585858"/>
                </a:solidFill>
                <a:latin typeface="Georgia" pitchFamily="18" charset="0"/>
                <a:ea typeface="MS PGothic"/>
              </a:rPr>
              <a:t>about a particular field</a:t>
            </a:r>
          </a:p>
          <a:p>
            <a:pPr marL="914400" lvl="1" indent="-457200" defTabSz="914400" eaLnBrk="0" fontAlgn="base" hangingPunct="0">
              <a:spcBef>
                <a:spcPct val="20000"/>
              </a:spcBef>
              <a:spcAft>
                <a:spcPts val="600"/>
              </a:spcAft>
              <a:buSzPct val="90000"/>
              <a:buFont typeface="Arial" pitchFamily="34" charset="0"/>
              <a:buChar char="•"/>
            </a:pPr>
            <a:r>
              <a:rPr lang="en-US" sz="3200" kern="0" dirty="0">
                <a:solidFill>
                  <a:srgbClr val="585858"/>
                </a:solidFill>
                <a:latin typeface="Georgia" pitchFamily="18" charset="0"/>
                <a:ea typeface="MS PGothic"/>
              </a:rPr>
              <a:t>Strengthen knowledge                         and skills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3314" y="4033360"/>
            <a:ext cx="3257794" cy="21736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6179" y="339099"/>
            <a:ext cx="8162491" cy="830997"/>
          </a:xfrm>
          <a:prstGeom prst="rect">
            <a:avLst/>
          </a:prstGeom>
          <a:noFill/>
        </p:spPr>
        <p:txBody>
          <a:bodyPr wrap="none" rtlCol="0">
            <a:spAutoFit/>
          </a:bodyPr>
          <a:lstStyle/>
          <a:p>
            <a:r>
              <a:rPr lang="en-US" sz="4800" b="1" dirty="0"/>
              <a:t>VOCATIONAL TRAINING TEAMS</a:t>
            </a:r>
          </a:p>
        </p:txBody>
      </p:sp>
    </p:spTree>
    <p:extLst>
      <p:ext uri="{BB962C8B-B14F-4D97-AF65-F5344CB8AC3E}">
        <p14:creationId xmlns:p14="http://schemas.microsoft.com/office/powerpoint/2010/main" val="666361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7" y="2017986"/>
            <a:ext cx="4366484" cy="38787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800" b="1" dirty="0">
                <a:solidFill>
                  <a:srgbClr val="585858"/>
                </a:solidFill>
                <a:latin typeface="Georgia"/>
                <a:cs typeface="Georgia"/>
              </a:rPr>
              <a:t>Rotary Peace Centers </a:t>
            </a:r>
            <a:r>
              <a:rPr lang="en-US" sz="2800" dirty="0">
                <a:solidFill>
                  <a:srgbClr val="585858"/>
                </a:solidFill>
                <a:latin typeface="Georgia"/>
                <a:cs typeface="Georgia"/>
              </a:rPr>
              <a:t>offer master’s degrees or professional development certificates in fields related to peace studies and conflict resolution. </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ROTARY PEACE CENTERS</a:t>
            </a:r>
          </a:p>
        </p:txBody>
      </p:sp>
      <p:sp>
        <p:nvSpPr>
          <p:cNvPr id="2" name="TextBox 1"/>
          <p:cNvSpPr txBox="1"/>
          <p:nvPr/>
        </p:nvSpPr>
        <p:spPr>
          <a:xfrm>
            <a:off x="5423338" y="2948152"/>
            <a:ext cx="2569779" cy="369332"/>
          </a:xfrm>
          <a:prstGeom prst="rect">
            <a:avLst/>
          </a:prstGeom>
          <a:noFill/>
        </p:spPr>
        <p:txBody>
          <a:bodyPr wrap="square" rtlCol="0">
            <a:spAutoFit/>
          </a:bodyPr>
          <a:lstStyle/>
          <a:p>
            <a:endParaRPr lang="en-US" dirty="0">
              <a:solidFill>
                <a:prstClr val="black"/>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9356" y="2017986"/>
            <a:ext cx="3679704" cy="282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552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ALUMNI AROUND THE WORLD</a:t>
            </a:r>
          </a:p>
        </p:txBody>
      </p:sp>
      <p:pic>
        <p:nvPicPr>
          <p:cNvPr id="3" name="Content Placeholder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277" y="1348154"/>
            <a:ext cx="7860323" cy="4523322"/>
          </a:xfrm>
          <a:prstGeom prst="rect">
            <a:avLst/>
          </a:prstGeom>
          <a:ln w="3175">
            <a:noFill/>
          </a:ln>
        </p:spPr>
      </p:pic>
      <p:sp>
        <p:nvSpPr>
          <p:cNvPr id="4" name="TextBox 3"/>
          <p:cNvSpPr txBox="1"/>
          <p:nvPr/>
        </p:nvSpPr>
        <p:spPr>
          <a:xfrm>
            <a:off x="750277" y="662873"/>
            <a:ext cx="3409651" cy="646331"/>
          </a:xfrm>
          <a:prstGeom prst="rect">
            <a:avLst/>
          </a:prstGeom>
          <a:noFill/>
        </p:spPr>
        <p:txBody>
          <a:bodyPr wrap="none" rtlCol="0">
            <a:spAutoFit/>
          </a:bodyPr>
          <a:lstStyle/>
          <a:p>
            <a:r>
              <a:rPr lang="en-US" sz="3600" b="1" dirty="0"/>
              <a:t>ROTARY ALUMNI</a:t>
            </a:r>
          </a:p>
        </p:txBody>
      </p:sp>
    </p:spTree>
    <p:extLst>
      <p:ext uri="{BB962C8B-B14F-4D97-AF65-F5344CB8AC3E}">
        <p14:creationId xmlns:p14="http://schemas.microsoft.com/office/powerpoint/2010/main" val="4113221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97539" y="1657671"/>
            <a:ext cx="4273528" cy="3744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585858"/>
                </a:solidFill>
                <a:latin typeface="Georgia"/>
                <a:cs typeface="Georgia"/>
              </a:rPr>
              <a:t>Interact</a:t>
            </a:r>
          </a:p>
          <a:p>
            <a:r>
              <a:rPr lang="en-US" sz="2400" dirty="0">
                <a:solidFill>
                  <a:srgbClr val="585858"/>
                </a:solidFill>
                <a:latin typeface="Georgia"/>
                <a:cs typeface="Georgia"/>
              </a:rPr>
              <a:t>Rotaract</a:t>
            </a:r>
          </a:p>
          <a:p>
            <a:r>
              <a:rPr lang="en-US" sz="2400" dirty="0">
                <a:solidFill>
                  <a:srgbClr val="585858"/>
                </a:solidFill>
                <a:latin typeface="Georgia"/>
                <a:cs typeface="Georgia"/>
              </a:rPr>
              <a:t>Rotary Youth Exchange</a:t>
            </a:r>
          </a:p>
          <a:p>
            <a:r>
              <a:rPr lang="en-US" sz="2400" dirty="0">
                <a:solidFill>
                  <a:srgbClr val="585858"/>
                </a:solidFill>
                <a:latin typeface="Georgia"/>
                <a:cs typeface="Georgia"/>
              </a:rPr>
              <a:t>New Generations Service Exchange</a:t>
            </a:r>
          </a:p>
          <a:p>
            <a:r>
              <a:rPr lang="en-US" sz="2400" dirty="0">
                <a:solidFill>
                  <a:srgbClr val="585858"/>
                </a:solidFill>
                <a:latin typeface="Georgia"/>
                <a:cs typeface="Georgia"/>
              </a:rPr>
              <a:t>Rotary Youth Leadership Awards (RYLA)</a:t>
            </a:r>
          </a:p>
          <a:p>
            <a:r>
              <a:rPr lang="en-US" sz="2400" dirty="0">
                <a:solidFill>
                  <a:srgbClr val="585858"/>
                </a:solidFill>
                <a:latin typeface="Georgia"/>
                <a:cs typeface="Georgia"/>
              </a:rPr>
              <a:t>Rotary Peace Fellowships</a:t>
            </a:r>
          </a:p>
          <a:p>
            <a:r>
              <a:rPr lang="en-US" sz="2400" dirty="0">
                <a:solidFill>
                  <a:srgbClr val="585858"/>
                </a:solidFill>
                <a:latin typeface="Georgia"/>
                <a:cs typeface="Georgia"/>
              </a:rPr>
              <a:t>Rotary Scholarships (global grants and district grants)</a:t>
            </a:r>
          </a:p>
          <a:p>
            <a:pPr marL="0" indent="0">
              <a:buNone/>
            </a:pPr>
            <a:r>
              <a:rPr lang="en-US" sz="2400" dirty="0">
                <a:solidFill>
                  <a:srgbClr val="585858"/>
                </a:solidFill>
                <a:latin typeface="Georgia"/>
                <a:cs typeface="Georgia"/>
              </a:rPr>
              <a:t> </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ALUMNI</a:t>
            </a:r>
          </a:p>
        </p:txBody>
      </p:sp>
      <p:sp>
        <p:nvSpPr>
          <p:cNvPr id="5" name="Content Placeholder 2"/>
          <p:cNvSpPr txBox="1">
            <a:spLocks/>
          </p:cNvSpPr>
          <p:nvPr/>
        </p:nvSpPr>
        <p:spPr>
          <a:xfrm>
            <a:off x="4701314" y="1810071"/>
            <a:ext cx="4273528" cy="3744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585858"/>
                </a:solidFill>
                <a:latin typeface="Georgia"/>
                <a:cs typeface="Georgia"/>
              </a:rPr>
              <a:t>Vocational training teams (members and leaders)</a:t>
            </a:r>
          </a:p>
          <a:p>
            <a:r>
              <a:rPr lang="en-US" sz="2400" dirty="0">
                <a:solidFill>
                  <a:srgbClr val="585858"/>
                </a:solidFill>
                <a:latin typeface="Georgia"/>
                <a:cs typeface="Georgia"/>
              </a:rPr>
              <a:t>Ambassadorial Scholarships</a:t>
            </a:r>
          </a:p>
          <a:p>
            <a:r>
              <a:rPr lang="en-US" sz="2400" dirty="0">
                <a:solidFill>
                  <a:srgbClr val="585858"/>
                </a:solidFill>
                <a:latin typeface="Georgia"/>
                <a:cs typeface="Georgia"/>
              </a:rPr>
              <a:t>Grants for University Teachers</a:t>
            </a:r>
          </a:p>
          <a:p>
            <a:r>
              <a:rPr lang="en-US" sz="2400" dirty="0">
                <a:solidFill>
                  <a:srgbClr val="585858"/>
                </a:solidFill>
                <a:latin typeface="Georgia"/>
                <a:cs typeface="Georgia"/>
              </a:rPr>
              <a:t>Group Study Exchange (members and leaders)</a:t>
            </a:r>
          </a:p>
          <a:p>
            <a:r>
              <a:rPr lang="en-US" sz="2400" dirty="0">
                <a:solidFill>
                  <a:srgbClr val="585858"/>
                </a:solidFill>
                <a:latin typeface="Georgia"/>
                <a:cs typeface="Georgia"/>
              </a:rPr>
              <a:t>Rotary Volunteers</a:t>
            </a:r>
          </a:p>
        </p:txBody>
      </p:sp>
      <p:sp>
        <p:nvSpPr>
          <p:cNvPr id="2" name="TextBox 1"/>
          <p:cNvSpPr txBox="1"/>
          <p:nvPr/>
        </p:nvSpPr>
        <p:spPr>
          <a:xfrm>
            <a:off x="297539" y="476739"/>
            <a:ext cx="4480907" cy="830997"/>
          </a:xfrm>
          <a:prstGeom prst="rect">
            <a:avLst/>
          </a:prstGeom>
          <a:noFill/>
        </p:spPr>
        <p:txBody>
          <a:bodyPr wrap="none" rtlCol="0">
            <a:spAutoFit/>
          </a:bodyPr>
          <a:lstStyle/>
          <a:p>
            <a:r>
              <a:rPr lang="en-US" sz="4800" b="1" dirty="0"/>
              <a:t>ROTARY ALUMNI</a:t>
            </a:r>
          </a:p>
        </p:txBody>
      </p:sp>
    </p:spTree>
    <p:extLst>
      <p:ext uri="{BB962C8B-B14F-4D97-AF65-F5344CB8AC3E}">
        <p14:creationId xmlns:p14="http://schemas.microsoft.com/office/powerpoint/2010/main" val="2768903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2761" y="1642756"/>
            <a:ext cx="8500264" cy="37548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defTabSz="914400" fontAlgn="base">
              <a:spcAft>
                <a:spcPts val="600"/>
              </a:spcAft>
              <a:buFont typeface="Arial"/>
              <a:buNone/>
            </a:pPr>
            <a:r>
              <a:rPr lang="en-US" kern="0" dirty="0">
                <a:solidFill>
                  <a:srgbClr val="585858"/>
                </a:solidFill>
                <a:latin typeface="Georgia" pitchFamily="18" charset="0"/>
                <a:cs typeface="Arial"/>
              </a:rPr>
              <a:t>Encourage alumni to maintain a lifelong </a:t>
            </a:r>
            <a:r>
              <a:rPr lang="en-US" b="1" kern="0" dirty="0">
                <a:solidFill>
                  <a:srgbClr val="585858"/>
                </a:solidFill>
                <a:latin typeface="Georgia" pitchFamily="18" charset="0"/>
                <a:cs typeface="Arial"/>
              </a:rPr>
              <a:t>relationship with Rotary</a:t>
            </a:r>
            <a:r>
              <a:rPr lang="en-US" kern="0" dirty="0">
                <a:solidFill>
                  <a:srgbClr val="585858"/>
                </a:solidFill>
                <a:latin typeface="Georgia" pitchFamily="18" charset="0"/>
                <a:cs typeface="Arial"/>
              </a:rPr>
              <a:t>:</a:t>
            </a:r>
            <a:endParaRPr lang="en-US" dirty="0">
              <a:solidFill>
                <a:srgbClr val="585858"/>
              </a:solidFill>
              <a:latin typeface="Georgia"/>
              <a:cs typeface="Georgia"/>
            </a:endParaRPr>
          </a:p>
          <a:p>
            <a:pPr lvl="1">
              <a:buFont typeface="Arial" pitchFamily="34" charset="0"/>
              <a:buChar char="•"/>
            </a:pPr>
            <a:r>
              <a:rPr lang="en-US" dirty="0">
                <a:solidFill>
                  <a:srgbClr val="585858"/>
                </a:solidFill>
                <a:latin typeface="Georgia" pitchFamily="18" charset="0"/>
              </a:rPr>
              <a:t>Service project participation</a:t>
            </a:r>
          </a:p>
          <a:p>
            <a:pPr lvl="1">
              <a:buFont typeface="Arial" pitchFamily="34" charset="0"/>
              <a:buChar char="•"/>
            </a:pPr>
            <a:r>
              <a:rPr lang="en-US" dirty="0">
                <a:solidFill>
                  <a:srgbClr val="585858"/>
                </a:solidFill>
                <a:latin typeface="Georgia" pitchFamily="18" charset="0"/>
              </a:rPr>
              <a:t>Rotary club membership</a:t>
            </a:r>
          </a:p>
          <a:p>
            <a:pPr lvl="1">
              <a:buFont typeface="Arial" pitchFamily="34" charset="0"/>
              <a:buChar char="•"/>
            </a:pPr>
            <a:r>
              <a:rPr lang="en-US" dirty="0">
                <a:solidFill>
                  <a:srgbClr val="585858"/>
                </a:solidFill>
                <a:latin typeface="Georgia" pitchFamily="18" charset="0"/>
              </a:rPr>
              <a:t>Rotaract club membership</a:t>
            </a:r>
          </a:p>
          <a:p>
            <a:pPr lvl="1">
              <a:buFont typeface="Arial" pitchFamily="34" charset="0"/>
              <a:buChar char="•"/>
            </a:pPr>
            <a:r>
              <a:rPr lang="en-US" dirty="0">
                <a:solidFill>
                  <a:srgbClr val="585858"/>
                </a:solidFill>
                <a:latin typeface="Georgia" pitchFamily="18" charset="0"/>
              </a:rPr>
              <a:t>Alumni association activities </a:t>
            </a:r>
          </a:p>
          <a:p>
            <a:pPr lvl="1">
              <a:buFont typeface="Arial" pitchFamily="34" charset="0"/>
              <a:buChar char="•"/>
            </a:pPr>
            <a:r>
              <a:rPr lang="en-US" dirty="0">
                <a:solidFill>
                  <a:srgbClr val="585858"/>
                </a:solidFill>
                <a:latin typeface="Georgia" pitchFamily="18" charset="0"/>
              </a:rPr>
              <a:t>Contributions to the Foundation</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ROTARY ALUMNI</a:t>
            </a:r>
          </a:p>
        </p:txBody>
      </p:sp>
    </p:spTree>
    <p:extLst>
      <p:ext uri="{BB962C8B-B14F-4D97-AF65-F5344CB8AC3E}">
        <p14:creationId xmlns:p14="http://schemas.microsoft.com/office/powerpoint/2010/main" val="3646222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72863" y="1690063"/>
            <a:ext cx="8398275" cy="3785652"/>
          </a:xfrm>
          <a:prstGeom prst="rect">
            <a:avLst/>
          </a:prstGeom>
          <a:noFill/>
        </p:spPr>
        <p:txBody>
          <a:bodyPr wrap="square" rtlCol="0">
            <a:spAutoFit/>
          </a:bodyPr>
          <a:lstStyle/>
          <a:p>
            <a:pPr algn="ctr"/>
            <a:r>
              <a:rPr lang="en-US" sz="4400" dirty="0">
                <a:solidFill>
                  <a:srgbClr val="585858"/>
                </a:solidFill>
              </a:rPr>
              <a:t>Questions?</a:t>
            </a:r>
          </a:p>
          <a:p>
            <a:pPr algn="ctr"/>
            <a:endParaRPr lang="en-US" sz="2800" dirty="0">
              <a:solidFill>
                <a:srgbClr val="585858"/>
              </a:solidFill>
            </a:endParaRPr>
          </a:p>
          <a:p>
            <a:pPr algn="ctr"/>
            <a:r>
              <a:rPr lang="en-US" sz="2000" dirty="0">
                <a:solidFill>
                  <a:srgbClr val="585858"/>
                </a:solidFill>
              </a:rPr>
              <a:t>TRF Email:	 </a:t>
            </a:r>
            <a:r>
              <a:rPr lang="en-US" sz="2000" dirty="0">
                <a:solidFill>
                  <a:srgbClr val="585858"/>
                </a:solidFill>
                <a:hlinkClick r:id="rId3"/>
              </a:rPr>
              <a:t>Contact.center@rotary.org</a:t>
            </a:r>
            <a:endParaRPr lang="en-US" sz="2000" dirty="0">
              <a:solidFill>
                <a:srgbClr val="585858"/>
              </a:solidFill>
            </a:endParaRPr>
          </a:p>
          <a:p>
            <a:pPr algn="ctr"/>
            <a:r>
              <a:rPr lang="en-US" sz="2000" dirty="0">
                <a:solidFill>
                  <a:srgbClr val="585858"/>
                </a:solidFill>
              </a:rPr>
              <a:t>My Rotary / Club Central:    	</a:t>
            </a:r>
            <a:r>
              <a:rPr lang="en-US" sz="2000" dirty="0">
                <a:solidFill>
                  <a:srgbClr val="585858"/>
                </a:solidFill>
                <a:hlinkClick r:id="rId4"/>
              </a:rPr>
              <a:t>www.rotary.org</a:t>
            </a:r>
            <a:endParaRPr lang="en-US" sz="2000" dirty="0">
              <a:solidFill>
                <a:srgbClr val="585858"/>
              </a:solidFill>
            </a:endParaRPr>
          </a:p>
          <a:p>
            <a:pPr algn="ctr"/>
            <a:r>
              <a:rPr lang="en-US" sz="2000" dirty="0">
                <a:solidFill>
                  <a:srgbClr val="585858"/>
                </a:solidFill>
              </a:rPr>
              <a:t>District 6150: 	</a:t>
            </a:r>
            <a:r>
              <a:rPr lang="en-US" sz="2000" u="sng" dirty="0">
                <a:solidFill>
                  <a:srgbClr val="005DAA"/>
                </a:solidFill>
              </a:rPr>
              <a:t>www.rotary6150.org</a:t>
            </a:r>
          </a:p>
          <a:p>
            <a:pPr algn="ctr"/>
            <a:endParaRPr lang="en-US" sz="2000" dirty="0">
              <a:solidFill>
                <a:srgbClr val="585858"/>
              </a:solidFill>
            </a:endParaRPr>
          </a:p>
          <a:p>
            <a:pPr algn="ctr"/>
            <a:r>
              <a:rPr lang="en-US" sz="3200" b="1" dirty="0">
                <a:solidFill>
                  <a:srgbClr val="585858"/>
                </a:solidFill>
                <a:latin typeface="Georgia"/>
              </a:rPr>
              <a:t> </a:t>
            </a:r>
            <a:r>
              <a:rPr lang="en-US" sz="3200" dirty="0">
                <a:solidFill>
                  <a:srgbClr val="585858"/>
                </a:solidFill>
                <a:latin typeface="Georgia"/>
              </a:rPr>
              <a:t>Diana Holmes</a:t>
            </a:r>
          </a:p>
          <a:p>
            <a:pPr algn="ctr"/>
            <a:r>
              <a:rPr lang="en-US" sz="3200" dirty="0">
                <a:solidFill>
                  <a:srgbClr val="585858"/>
                </a:solidFill>
                <a:latin typeface="Georgia"/>
                <a:cs typeface="Calibri"/>
              </a:rPr>
              <a:t>District Rotary Foundation Chair</a:t>
            </a:r>
          </a:p>
          <a:p>
            <a:pPr algn="ctr"/>
            <a:r>
              <a:rPr lang="en-US" sz="2400" dirty="0">
                <a:solidFill>
                  <a:srgbClr val="585858"/>
                </a:solidFill>
                <a:latin typeface="Georgia"/>
                <a:cs typeface="Calibri"/>
              </a:rPr>
              <a:t>dholmes@mcec.coop</a:t>
            </a:r>
            <a:endParaRPr lang="en-US" sz="2400" dirty="0">
              <a:solidFill>
                <a:srgbClr val="585858"/>
              </a:solidFill>
              <a:cs typeface="Calibri"/>
            </a:endParaRPr>
          </a:p>
        </p:txBody>
      </p:sp>
    </p:spTree>
    <p:extLst>
      <p:ext uri="{BB962C8B-B14F-4D97-AF65-F5344CB8AC3E}">
        <p14:creationId xmlns:p14="http://schemas.microsoft.com/office/powerpoint/2010/main" val="190045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663007" y="1643144"/>
            <a:ext cx="7409575" cy="3905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2800" dirty="0">
                <a:solidFill>
                  <a:schemeClr val="bg1"/>
                </a:solidFill>
                <a:latin typeface="Georgia"/>
                <a:cs typeface="Georgia"/>
              </a:rPr>
              <a:t>Primary funding source for Foundation grants and activities</a:t>
            </a:r>
          </a:p>
          <a:p>
            <a:pPr>
              <a:spcBef>
                <a:spcPts val="0"/>
              </a:spcBef>
              <a:spcAft>
                <a:spcPts val="1200"/>
              </a:spcAft>
            </a:pPr>
            <a:r>
              <a:rPr lang="en-US" sz="2800" dirty="0">
                <a:solidFill>
                  <a:schemeClr val="bg1"/>
                </a:solidFill>
                <a:latin typeface="Georgia"/>
                <a:cs typeface="Georgia"/>
              </a:rPr>
              <a:t>Supports local and international grants through the SHARE system</a:t>
            </a:r>
          </a:p>
          <a:p>
            <a:r>
              <a:rPr lang="en-US" sz="2800" dirty="0">
                <a:solidFill>
                  <a:schemeClr val="bg1"/>
                </a:solidFill>
                <a:latin typeface="Georgia"/>
                <a:cs typeface="Georgia"/>
              </a:rPr>
              <a:t>Contributions are credited to donor’s club and applied to club’s goal</a:t>
            </a:r>
          </a:p>
          <a:p>
            <a:pPr marL="0" indent="0">
              <a:buFont typeface="Arial"/>
              <a:buNone/>
            </a:pPr>
            <a:endParaRPr lang="en-US" sz="2800" dirty="0">
              <a:solidFill>
                <a:schemeClr val="bg1"/>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ANNUAL FUND</a:t>
            </a:r>
          </a:p>
        </p:txBody>
      </p:sp>
    </p:spTree>
    <p:extLst>
      <p:ext uri="{BB962C8B-B14F-4D97-AF65-F5344CB8AC3E}">
        <p14:creationId xmlns:p14="http://schemas.microsoft.com/office/powerpoint/2010/main" val="233615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366994" y="2222797"/>
            <a:ext cx="4793942" cy="33573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800" dirty="0">
                <a:solidFill>
                  <a:schemeClr val="bg1"/>
                </a:solidFill>
                <a:latin typeface="Georgia"/>
                <a:cs typeface="Georgia"/>
              </a:rPr>
              <a:t>Contributions are professionally invested </a:t>
            </a:r>
          </a:p>
          <a:p>
            <a:pPr>
              <a:spcAft>
                <a:spcPts val="600"/>
              </a:spcAft>
            </a:pPr>
            <a:r>
              <a:rPr lang="en-US" sz="2800" dirty="0">
                <a:solidFill>
                  <a:schemeClr val="bg1"/>
                </a:solidFill>
                <a:latin typeface="Georgia"/>
                <a:cs typeface="Georgia"/>
              </a:rPr>
              <a:t>Only the earnings are spent</a:t>
            </a:r>
          </a:p>
          <a:p>
            <a:pPr>
              <a:spcAft>
                <a:spcPts val="600"/>
              </a:spcAft>
            </a:pPr>
            <a:r>
              <a:rPr lang="en-US" sz="2800" dirty="0">
                <a:solidFill>
                  <a:schemeClr val="bg1"/>
                </a:solidFill>
                <a:latin typeface="Georgia"/>
                <a:cs typeface="Georgia"/>
              </a:rPr>
              <a:t>Goal: $2.025 B by 2025 in commitments + assets </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ENDOWMENT FUND</a:t>
            </a:r>
          </a:p>
        </p:txBody>
      </p:sp>
      <p:pic>
        <p:nvPicPr>
          <p:cNvPr id="1026" name="Picture 2" descr="R:\BM Images\___AreasOFFocus_Tanaka_Galleries\Outreach to Youth\20100203_GT_1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6781" y="1565020"/>
            <a:ext cx="3727961" cy="372796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55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EVERY ROTARIAN, EVERY YEAR</a:t>
            </a:r>
          </a:p>
        </p:txBody>
      </p:sp>
      <p:pic>
        <p:nvPicPr>
          <p:cNvPr id="7" name="Picture 7" descr="\\RI-FS13\RotaryShared\BM Images\Brian King\New Areas of Focus Images\20090331_LK_02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296133"/>
            <a:ext cx="9144000" cy="40719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rotWithShape="1">
          <a:blip r:embed="rId4" cstate="email">
            <a:extLst>
              <a:ext uri="{28A0092B-C50C-407E-A947-70E740481C1C}">
                <a14:useLocalDpi xmlns:a14="http://schemas.microsoft.com/office/drawing/2010/main"/>
              </a:ext>
            </a:extLst>
          </a:blip>
          <a:srcRect l="59950"/>
          <a:stretch/>
        </p:blipFill>
        <p:spPr bwMode="auto">
          <a:xfrm>
            <a:off x="1957388" y="5943598"/>
            <a:ext cx="1088112" cy="5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RI-FS13\RotaryShared\BM Images\Brian King\New Areas of Focus Images\20090331_LK_021.jpg"/>
          <p:cNvPicPr>
            <a:picLocks noChangeAspect="1" noChangeArrowheads="1"/>
          </p:cNvPicPr>
          <p:nvPr/>
        </p:nvPicPr>
        <p:blipFill rotWithShape="1">
          <a:blip r:embed="rId5" cstate="email">
            <a:lum bright="70000" contrast="-70000"/>
            <a:extLst>
              <a:ext uri="{28A0092B-C50C-407E-A947-70E740481C1C}">
                <a14:useLocalDpi xmlns:a14="http://schemas.microsoft.com/office/drawing/2010/main"/>
              </a:ext>
            </a:extLst>
          </a:blip>
          <a:srcRect/>
          <a:stretch/>
        </p:blipFill>
        <p:spPr bwMode="auto">
          <a:xfrm>
            <a:off x="-4768" y="4907703"/>
            <a:ext cx="9144000" cy="5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0" y="4907703"/>
            <a:ext cx="91440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tIns="0" bIns="0">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algn="ctr" defTabSz="914400">
              <a:spcBef>
                <a:spcPct val="25000"/>
              </a:spcBef>
              <a:spcAft>
                <a:spcPct val="25000"/>
              </a:spcAft>
              <a:defRPr/>
            </a:pPr>
            <a:r>
              <a:rPr lang="en-US" sz="2800" kern="0" dirty="0">
                <a:solidFill>
                  <a:srgbClr val="585858"/>
                </a:solidFill>
                <a:latin typeface="Georgia" pitchFamily="18" charset="0"/>
              </a:rPr>
              <a:t>100% Member Participation</a:t>
            </a:r>
          </a:p>
        </p:txBody>
      </p:sp>
    </p:spTree>
    <p:extLst>
      <p:ext uri="{BB962C8B-B14F-4D97-AF65-F5344CB8AC3E}">
        <p14:creationId xmlns:p14="http://schemas.microsoft.com/office/powerpoint/2010/main" val="363195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390617" y="1518469"/>
            <a:ext cx="845154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solidFill>
                  <a:schemeClr val="bg1"/>
                </a:solidFill>
                <a:latin typeface="Georgia" pitchFamily="18" charset="0"/>
              </a:rPr>
              <a:t>A person who contributes $1,000 or in whose </a:t>
            </a:r>
            <a:br>
              <a:rPr lang="en-US" sz="2800" dirty="0">
                <a:solidFill>
                  <a:schemeClr val="bg1"/>
                </a:solidFill>
                <a:latin typeface="Georgia" pitchFamily="18" charset="0"/>
              </a:rPr>
            </a:br>
            <a:r>
              <a:rPr lang="en-US" sz="2800" dirty="0">
                <a:solidFill>
                  <a:schemeClr val="bg1"/>
                </a:solidFill>
                <a:latin typeface="Georgia" pitchFamily="18" charset="0"/>
              </a:rPr>
              <a:t>name $1,000 is contributed</a:t>
            </a:r>
          </a:p>
          <a:p>
            <a:pPr marL="0" indent="0">
              <a:buFont typeface="Arial"/>
              <a:buNone/>
            </a:pPr>
            <a:endParaRPr lang="en-US" sz="2800" dirty="0">
              <a:solidFill>
                <a:srgbClr val="585858"/>
              </a:solidFill>
              <a:latin typeface="Georgia" pitchFamily="18" charset="0"/>
            </a:endParaRPr>
          </a:p>
          <a:p>
            <a:pPr marL="0" indent="0">
              <a:buFont typeface="Arial"/>
              <a:buNone/>
            </a:pPr>
            <a:endParaRPr lang="en-US" sz="2400" dirty="0">
              <a:solidFill>
                <a:srgbClr val="585858"/>
              </a:solidFill>
              <a:latin typeface="Georgia"/>
              <a:cs typeface="Georgia"/>
            </a:endParaRPr>
          </a:p>
          <a:p>
            <a:pPr marL="0" indent="0">
              <a:buFont typeface="Arial"/>
              <a:buNone/>
            </a:pPr>
            <a:endParaRPr lang="en-US" sz="2400" dirty="0">
              <a:solidFill>
                <a:srgbClr val="585858"/>
              </a:solidFill>
              <a:latin typeface="Georgia"/>
              <a:cs typeface="Georgia"/>
            </a:endParaRPr>
          </a:p>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PAUL HARRIS FELLOW</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8066" y="2996383"/>
            <a:ext cx="3683000" cy="1354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LE\LMS Courses\Foundation 101\PaulHarrisFellow.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67392" y="2675800"/>
            <a:ext cx="2495458" cy="372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0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17411" name="Rectangle 10"/>
          <p:cNvSpPr txBox="1">
            <a:spLocks noChangeArrowheads="1"/>
          </p:cNvSpPr>
          <p:nvPr/>
        </p:nvSpPr>
        <p:spPr bwMode="auto">
          <a:xfrm>
            <a:off x="1524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en-US" sz="4400">
                <a:solidFill>
                  <a:prstClr val="white"/>
                </a:solidFill>
                <a:latin typeface="Arial Narrow Bold" pitchFamily="-84" charset="0"/>
              </a:rPr>
              <a:t>PAUL HARRIS SOCIETY</a:t>
            </a:r>
          </a:p>
          <a:p>
            <a:pPr eaLnBrk="1" hangingPunct="1"/>
            <a:r>
              <a:rPr lang="en-US" altLang="en-US" sz="2600">
                <a:solidFill>
                  <a:srgbClr val="01B4E7"/>
                </a:solidFill>
                <a:latin typeface="Georgia" pitchFamily="18" charset="0"/>
              </a:rPr>
              <a:t>Bringing positive change to communities around the world</a:t>
            </a:r>
          </a:p>
        </p:txBody>
      </p:sp>
    </p:spTree>
    <p:extLst>
      <p:ext uri="{BB962C8B-B14F-4D97-AF65-F5344CB8AC3E}">
        <p14:creationId xmlns:p14="http://schemas.microsoft.com/office/powerpoint/2010/main" val="100981517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WHAT IS THE PAUL HARRIS SOCIETY?</a:t>
            </a:r>
          </a:p>
        </p:txBody>
      </p:sp>
      <p:sp>
        <p:nvSpPr>
          <p:cNvPr id="18435" name="Content Placeholder 2"/>
          <p:cNvSpPr>
            <a:spLocks noGrp="1"/>
          </p:cNvSpPr>
          <p:nvPr>
            <p:ph idx="1"/>
          </p:nvPr>
        </p:nvSpPr>
        <p:spPr bwMode="auto">
          <a:xfrm>
            <a:off x="114300" y="1477963"/>
            <a:ext cx="4572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bg1"/>
                </a:solidFill>
                <a:latin typeface="Georgia" pitchFamily="18" charset="0"/>
                <a:ea typeface="ＭＳ Ｐゴシック" pitchFamily="34" charset="-128"/>
              </a:rPr>
              <a:t>Donors who elect to give US$1,000 every year</a:t>
            </a:r>
          </a:p>
        </p:txBody>
      </p:sp>
      <p:sp>
        <p:nvSpPr>
          <p:cNvPr id="18436" name="Content Placeholder 2"/>
          <p:cNvSpPr txBox="1">
            <a:spLocks/>
          </p:cNvSpPr>
          <p:nvPr/>
        </p:nvSpPr>
        <p:spPr bwMode="auto">
          <a:xfrm>
            <a:off x="457200" y="2362200"/>
            <a:ext cx="388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chemeClr val="bg1"/>
                </a:solidFill>
                <a:latin typeface="Georgia" pitchFamily="18" charset="0"/>
              </a:rPr>
              <a:t>Annual Fund</a:t>
            </a:r>
          </a:p>
          <a:p>
            <a:pPr lvl="1">
              <a:spcBef>
                <a:spcPct val="20000"/>
              </a:spcBef>
              <a:buClr>
                <a:srgbClr val="01B4E7"/>
              </a:buClr>
              <a:buSzPct val="120000"/>
            </a:pPr>
            <a:endParaRPr lang="en-US" altLang="en-US" sz="2000" dirty="0">
              <a:solidFill>
                <a:schemeClr val="bg1"/>
              </a:solidFill>
              <a:latin typeface="Georgia" pitchFamily="18" charset="0"/>
            </a:endParaRPr>
          </a:p>
          <a:p>
            <a:pPr lvl="1">
              <a:spcBef>
                <a:spcPct val="20000"/>
              </a:spcBef>
              <a:buClr>
                <a:srgbClr val="01B4E7"/>
              </a:buClr>
              <a:buSzPct val="120000"/>
              <a:buFont typeface="Wingdings" pitchFamily="2" charset="2"/>
              <a:buChar char="§"/>
            </a:pPr>
            <a:r>
              <a:rPr lang="en-US" altLang="en-US" dirty="0" err="1">
                <a:solidFill>
                  <a:schemeClr val="bg1"/>
                </a:solidFill>
                <a:latin typeface="Georgia" pitchFamily="18" charset="0"/>
              </a:rPr>
              <a:t>PolioPlus</a:t>
            </a:r>
            <a:r>
              <a:rPr lang="en-US" altLang="en-US" dirty="0">
                <a:solidFill>
                  <a:schemeClr val="bg1"/>
                </a:solidFill>
                <a:latin typeface="Georgia" pitchFamily="18" charset="0"/>
              </a:rPr>
              <a:t> Fund</a:t>
            </a:r>
          </a:p>
          <a:p>
            <a:pPr lvl="1">
              <a:spcBef>
                <a:spcPct val="20000"/>
              </a:spcBef>
              <a:buClr>
                <a:srgbClr val="01B4E7"/>
              </a:buClr>
              <a:buSzPct val="120000"/>
            </a:pPr>
            <a:endParaRPr lang="en-US" altLang="en-US" sz="2000" dirty="0">
              <a:solidFill>
                <a:schemeClr val="bg1"/>
              </a:solidFill>
              <a:latin typeface="Georgia" pitchFamily="18" charset="0"/>
            </a:endParaRPr>
          </a:p>
          <a:p>
            <a:pPr lvl="1">
              <a:spcBef>
                <a:spcPct val="20000"/>
              </a:spcBef>
              <a:buClr>
                <a:srgbClr val="01B4E7"/>
              </a:buClr>
              <a:buSzPct val="120000"/>
              <a:buFont typeface="Wingdings" pitchFamily="2" charset="2"/>
              <a:buChar char="§"/>
            </a:pPr>
            <a:r>
              <a:rPr lang="en-US" altLang="en-US" dirty="0">
                <a:solidFill>
                  <a:schemeClr val="bg1"/>
                </a:solidFill>
                <a:latin typeface="Georgia" pitchFamily="18" charset="0"/>
              </a:rPr>
              <a:t>Approved Foundation grants</a:t>
            </a:r>
          </a:p>
        </p:txBody>
      </p:sp>
      <p:pic>
        <p:nvPicPr>
          <p:cNvPr id="18437" name="Content Placeholder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91000" y="990600"/>
            <a:ext cx="495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225337"/>
      </p:ext>
    </p:extLst>
  </p:cSld>
  <p:clrMapOvr>
    <a:masterClrMapping/>
  </p:clrMapOvr>
  <p:transition spd="med" advClick="0">
    <p:fade/>
  </p:transition>
</p:sld>
</file>

<file path=ppt/theme/theme1.xml><?xml version="1.0" encoding="utf-8"?>
<a:theme xmlns:a="http://schemas.openxmlformats.org/drawingml/2006/main" name="Leaders_Guide_Slid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Leaders_Guide_Slide_Template</Template>
  <TotalTime>1808</TotalTime>
  <Words>3913</Words>
  <Application>Microsoft Office PowerPoint</Application>
  <PresentationFormat>On-screen Show (4:3)</PresentationFormat>
  <Paragraphs>447</Paragraphs>
  <Slides>39</Slides>
  <Notes>38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39</vt:i4>
      </vt:variant>
    </vt:vector>
  </HeadingPairs>
  <TitlesOfParts>
    <vt:vector size="56" baseType="lpstr">
      <vt:lpstr>MS PGothic</vt:lpstr>
      <vt:lpstr>MS PGothic</vt:lpstr>
      <vt:lpstr>SimSun</vt:lpstr>
      <vt:lpstr>Arial</vt:lpstr>
      <vt:lpstr>Arial Narrow</vt:lpstr>
      <vt:lpstr>Arial Narrow Bold</vt:lpstr>
      <vt:lpstr>BerkeleyStd-Book</vt:lpstr>
      <vt:lpstr>Calibri</vt:lpstr>
      <vt:lpstr>Courier New</vt:lpstr>
      <vt:lpstr>Georgia</vt:lpstr>
      <vt:lpstr>Times New Roman</vt:lpstr>
      <vt:lpstr>Wingdings</vt:lpstr>
      <vt:lpstr>ヒラギノ角ゴ Pro W3</vt:lpstr>
      <vt:lpstr>Leaders_Guide_Slide_Template</vt:lpstr>
      <vt:lpstr>1_Custom Design</vt:lpstr>
      <vt:lpstr>2_Custom Design</vt:lpstr>
      <vt:lpstr>Composite</vt:lpstr>
      <vt:lpstr>PowerPoint Presentation</vt:lpstr>
      <vt:lpstr>PowerPoint Presentation</vt:lpstr>
      <vt:lpstr>END POLIO NOW: MAKE HISTORY TODAY</vt:lpstr>
      <vt:lpstr>PowerPoint Presentation</vt:lpstr>
      <vt:lpstr>PowerPoint Presentation</vt:lpstr>
      <vt:lpstr>PowerPoint Presentation</vt:lpstr>
      <vt:lpstr>PowerPoint Presentation</vt:lpstr>
      <vt:lpstr>PowerPoint Presentation</vt:lpstr>
      <vt:lpstr>WHAT IS THE PAUL HARRIS SOCIETY?</vt:lpstr>
      <vt:lpstr>WHY JOIN THE PAUL HARRIS SOCIETY?</vt:lpstr>
      <vt:lpstr>IMPORTANT SOURCE OF FUNDING</vt:lpstr>
      <vt:lpstr>JOINING THE PAUL HARRIS SOCIETY</vt:lpstr>
      <vt:lpstr>ROTARY DIRECT</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Nunes</dc:creator>
  <cp:lastModifiedBy>Sam Hummelstein</cp:lastModifiedBy>
  <cp:revision>205</cp:revision>
  <cp:lastPrinted>2016-08-05T15:53:32Z</cp:lastPrinted>
  <dcterms:created xsi:type="dcterms:W3CDTF">2013-08-01T16:40:07Z</dcterms:created>
  <dcterms:modified xsi:type="dcterms:W3CDTF">2018-08-21T20:31:08Z</dcterms:modified>
</cp:coreProperties>
</file>