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2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9D1C8E-878C-6B47-A2B5-06B0457AA0B9}" v="88" dt="2021-02-17T00:40:10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79" autoAdjust="0"/>
    <p:restoredTop sz="95807" autoAdjust="0"/>
  </p:normalViewPr>
  <p:slideViewPr>
    <p:cSldViewPr snapToGrid="0">
      <p:cViewPr varScale="1">
        <p:scale>
          <a:sx n="111" d="100"/>
          <a:sy n="111" d="100"/>
        </p:scale>
        <p:origin x="936" y="208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3/2/21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3/2/21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7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3/2/21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3/2/21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3/2/21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18" Type="http://schemas.openxmlformats.org/officeDocument/2006/relationships/image" Target="../media/image16.jpg"/><Relationship Id="rId26" Type="http://schemas.openxmlformats.org/officeDocument/2006/relationships/image" Target="../media/image24.jpg"/><Relationship Id="rId3" Type="http://schemas.openxmlformats.org/officeDocument/2006/relationships/image" Target="../media/image1.jpeg"/><Relationship Id="rId21" Type="http://schemas.openxmlformats.org/officeDocument/2006/relationships/image" Target="../media/image19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17" Type="http://schemas.openxmlformats.org/officeDocument/2006/relationships/image" Target="../media/image15.jpg"/><Relationship Id="rId25" Type="http://schemas.openxmlformats.org/officeDocument/2006/relationships/image" Target="../media/image23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29" Type="http://schemas.openxmlformats.org/officeDocument/2006/relationships/image" Target="../media/image2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24" Type="http://schemas.openxmlformats.org/officeDocument/2006/relationships/image" Target="../media/image22.jpg"/><Relationship Id="rId5" Type="http://schemas.openxmlformats.org/officeDocument/2006/relationships/image" Target="../media/image3.jpg"/><Relationship Id="rId15" Type="http://schemas.openxmlformats.org/officeDocument/2006/relationships/image" Target="../media/image13.jpg"/><Relationship Id="rId23" Type="http://schemas.openxmlformats.org/officeDocument/2006/relationships/image" Target="../media/image21.jpg"/><Relationship Id="rId28" Type="http://schemas.openxmlformats.org/officeDocument/2006/relationships/image" Target="../media/image26.jpg"/><Relationship Id="rId10" Type="http://schemas.openxmlformats.org/officeDocument/2006/relationships/image" Target="../media/image8.jpg"/><Relationship Id="rId19" Type="http://schemas.openxmlformats.org/officeDocument/2006/relationships/image" Target="../media/image17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jpg"/><Relationship Id="rId22" Type="http://schemas.openxmlformats.org/officeDocument/2006/relationships/image" Target="../media/image20.jpg"/><Relationship Id="rId27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598F4E32-1C12-AF46-8B52-4B1C679FAC3C}"/>
              </a:ext>
            </a:extLst>
          </p:cNvPr>
          <p:cNvSpPr/>
          <p:nvPr/>
        </p:nvSpPr>
        <p:spPr>
          <a:xfrm>
            <a:off x="10404957" y="3830443"/>
            <a:ext cx="1078436" cy="371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Kelly Lewis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3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A42482C2-FFF2-4099-8F3D-58525489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Rotary District 6150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7068F-833B-4CAE-BC0B-5E57563B0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2021-22 Organization </a:t>
            </a:r>
            <a:r>
              <a:rPr lang="en-US" dirty="0"/>
              <a:t>chart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87420" y="1549900"/>
            <a:ext cx="85961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906706" y="743787"/>
            <a:ext cx="1127551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James 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Arbuckle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District Governor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15CED98-1062-4FFA-ABCE-E817372291D5}"/>
              </a:ext>
            </a:extLst>
          </p:cNvPr>
          <p:cNvSpPr/>
          <p:nvPr/>
        </p:nvSpPr>
        <p:spPr>
          <a:xfrm>
            <a:off x="58232" y="2440945"/>
            <a:ext cx="1127551" cy="4285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District Governor Line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206" name="Straight Connector 205" descr="decorative element">
            <a:extLst>
              <a:ext uri="{FF2B5EF4-FFF2-40B4-BE49-F238E27FC236}">
                <a16:creationId xmlns:a16="http://schemas.microsoft.com/office/drawing/2014/main" id="{3075AB11-BAD3-42E5-BC8F-B1153E21F91C}"/>
              </a:ext>
            </a:extLst>
          </p:cNvPr>
          <p:cNvCxnSpPr>
            <a:cxnSpLocks/>
          </p:cNvCxnSpPr>
          <p:nvPr/>
        </p:nvCxnSpPr>
        <p:spPr>
          <a:xfrm>
            <a:off x="269643" y="2869534"/>
            <a:ext cx="0" cy="121457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 descr="decorative element">
            <a:extLst>
              <a:ext uri="{FF2B5EF4-FFF2-40B4-BE49-F238E27FC236}">
                <a16:creationId xmlns:a16="http://schemas.microsoft.com/office/drawing/2014/main" id="{B804FCC3-2EDB-4E98-AD3D-D5848AE1337C}"/>
              </a:ext>
            </a:extLst>
          </p:cNvPr>
          <p:cNvCxnSpPr>
            <a:cxnSpLocks/>
          </p:cNvCxnSpPr>
          <p:nvPr/>
        </p:nvCxnSpPr>
        <p:spPr>
          <a:xfrm flipH="1">
            <a:off x="275228" y="3176510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 descr="decorative element">
            <a:extLst>
              <a:ext uri="{FF2B5EF4-FFF2-40B4-BE49-F238E27FC236}">
                <a16:creationId xmlns:a16="http://schemas.microsoft.com/office/drawing/2014/main" id="{8E4CD3FD-4CA2-4C9C-89C8-73F04D561CC6}"/>
              </a:ext>
            </a:extLst>
          </p:cNvPr>
          <p:cNvCxnSpPr>
            <a:cxnSpLocks/>
          </p:cNvCxnSpPr>
          <p:nvPr/>
        </p:nvCxnSpPr>
        <p:spPr>
          <a:xfrm flipH="1">
            <a:off x="281411" y="4073332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864639" y="2951475"/>
            <a:ext cx="1123519" cy="577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David </a:t>
            </a:r>
            <a:r>
              <a:rPr lang="en-US" sz="1000" b="1" dirty="0" err="1">
                <a:solidFill>
                  <a:schemeClr val="tx2">
                    <a:lumMod val="50000"/>
                  </a:schemeClr>
                </a:solidFill>
              </a:rPr>
              <a:t>Menz</a:t>
            </a: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Governor Elect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858429" y="3642802"/>
            <a:ext cx="1115286" cy="6596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Sydney Gilbert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Gov. Nominee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6C312C4-16E5-41A5-ABA1-39A95D77687C}"/>
              </a:ext>
            </a:extLst>
          </p:cNvPr>
          <p:cNvSpPr/>
          <p:nvPr/>
        </p:nvSpPr>
        <p:spPr>
          <a:xfrm>
            <a:off x="1950592" y="2444286"/>
            <a:ext cx="1127551" cy="434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Membership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Committee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>
            <a:cxnSpLocks/>
          </p:cNvCxnSpPr>
          <p:nvPr/>
        </p:nvCxnSpPr>
        <p:spPr>
          <a:xfrm>
            <a:off x="2146549" y="2855030"/>
            <a:ext cx="0" cy="119803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 descr="decorative element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2514367" y="2269305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9DEA1307-3465-415E-B9B3-C274D75E4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87149" y="1844461"/>
            <a:ext cx="85961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" name="Straight Connector 1" descr="decorative element">
            <a:extLst>
              <a:ext uri="{FF2B5EF4-FFF2-40B4-BE49-F238E27FC236}">
                <a16:creationId xmlns:a16="http://schemas.microsoft.com/office/drawing/2014/main" id="{FE5CE1F8-570D-4885-B9A3-2539980A4EC1}"/>
              </a:ext>
            </a:extLst>
          </p:cNvPr>
          <p:cNvCxnSpPr>
            <a:cxnSpLocks/>
          </p:cNvCxnSpPr>
          <p:nvPr/>
        </p:nvCxnSpPr>
        <p:spPr>
          <a:xfrm flipH="1">
            <a:off x="2148995" y="313931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id="{BDB4A596-1925-4CF0-8DDA-2DBE3E6B75A7}"/>
              </a:ext>
            </a:extLst>
          </p:cNvPr>
          <p:cNvCxnSpPr>
            <a:cxnSpLocks/>
          </p:cNvCxnSpPr>
          <p:nvPr/>
        </p:nvCxnSpPr>
        <p:spPr>
          <a:xfrm flipH="1">
            <a:off x="2133910" y="4053061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descr="decorative element">
            <a:extLst>
              <a:ext uri="{FF2B5EF4-FFF2-40B4-BE49-F238E27FC236}">
                <a16:creationId xmlns:a16="http://schemas.microsoft.com/office/drawing/2014/main" id="{0C9845EF-AB31-4EB7-ADFB-2543D92986E8}"/>
              </a:ext>
            </a:extLst>
          </p:cNvPr>
          <p:cNvCxnSpPr>
            <a:cxnSpLocks/>
          </p:cNvCxnSpPr>
          <p:nvPr/>
        </p:nvCxnSpPr>
        <p:spPr>
          <a:xfrm flipH="1">
            <a:off x="4103487" y="3809041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 descr="decorative element">
            <a:extLst>
              <a:ext uri="{FF2B5EF4-FFF2-40B4-BE49-F238E27FC236}">
                <a16:creationId xmlns:a16="http://schemas.microsoft.com/office/drawing/2014/main" id="{9C12CAFB-EB6F-4237-A8EF-4BED7D1D743F}"/>
              </a:ext>
            </a:extLst>
          </p:cNvPr>
          <p:cNvCxnSpPr>
            <a:cxnSpLocks/>
          </p:cNvCxnSpPr>
          <p:nvPr/>
        </p:nvCxnSpPr>
        <p:spPr>
          <a:xfrm flipH="1">
            <a:off x="5448114" y="2247974"/>
            <a:ext cx="607756" cy="230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00EF2F1-621C-44D5-923A-283EAD95A813}"/>
              </a:ext>
            </a:extLst>
          </p:cNvPr>
          <p:cNvSpPr/>
          <p:nvPr/>
        </p:nvSpPr>
        <p:spPr>
          <a:xfrm>
            <a:off x="2822385" y="2934067"/>
            <a:ext cx="997492" cy="619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Matt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</a:rPr>
              <a:t>Buie</a:t>
            </a:r>
            <a:endParaRPr lang="en-US" sz="1000" b="1" dirty="0">
              <a:solidFill>
                <a:schemeClr val="accent1">
                  <a:lumMod val="50000"/>
                </a:schemeClr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Membership Chair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AF7D30AD-3130-40C6-8BC9-7EE80B4B9A00}"/>
              </a:ext>
            </a:extLst>
          </p:cNvPr>
          <p:cNvSpPr/>
          <p:nvPr/>
        </p:nvSpPr>
        <p:spPr>
          <a:xfrm>
            <a:off x="2830732" y="3705783"/>
            <a:ext cx="1003231" cy="606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Charles Harris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Visioning Chair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FE5B89F-78FC-4805-819B-77211B0B739B}"/>
              </a:ext>
            </a:extLst>
          </p:cNvPr>
          <p:cNvSpPr/>
          <p:nvPr/>
        </p:nvSpPr>
        <p:spPr>
          <a:xfrm>
            <a:off x="3814032" y="2452185"/>
            <a:ext cx="1127551" cy="4267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2">
                    <a:lumMod val="50000"/>
                  </a:schemeClr>
                </a:solidFill>
              </a:rPr>
              <a:t>Public Image Committee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84" name="Straight Connector 83" descr="decorative element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>
            <a:cxnSpLocks/>
          </p:cNvCxnSpPr>
          <p:nvPr/>
        </p:nvCxnSpPr>
        <p:spPr>
          <a:xfrm>
            <a:off x="4073110" y="2873971"/>
            <a:ext cx="0" cy="147291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 descr="decorative element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4364032" y="2247974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 descr="decorative element">
            <a:extLst>
              <a:ext uri="{FF2B5EF4-FFF2-40B4-BE49-F238E27FC236}">
                <a16:creationId xmlns:a16="http://schemas.microsoft.com/office/drawing/2014/main" id="{273FE68B-D6B3-4422-B31A-4154C1A2BAED}"/>
              </a:ext>
            </a:extLst>
          </p:cNvPr>
          <p:cNvCxnSpPr>
            <a:cxnSpLocks/>
          </p:cNvCxnSpPr>
          <p:nvPr/>
        </p:nvCxnSpPr>
        <p:spPr>
          <a:xfrm flipH="1">
            <a:off x="4073110" y="3210229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1AC151D-872D-4D73-AE29-952F653257C0}"/>
              </a:ext>
            </a:extLst>
          </p:cNvPr>
          <p:cNvSpPr/>
          <p:nvPr/>
        </p:nvSpPr>
        <p:spPr>
          <a:xfrm>
            <a:off x="4692290" y="2943963"/>
            <a:ext cx="1008282" cy="619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2">
                    <a:lumMod val="50000"/>
                  </a:schemeClr>
                </a:solidFill>
              </a:rPr>
              <a:t>Doug Shackelford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Public Image Chair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FECBC9-1F60-4A02-9CE7-3569BF58F4AA}"/>
              </a:ext>
            </a:extLst>
          </p:cNvPr>
          <p:cNvSpPr/>
          <p:nvPr/>
        </p:nvSpPr>
        <p:spPr>
          <a:xfrm>
            <a:off x="5829543" y="2462852"/>
            <a:ext cx="1127551" cy="452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3">
                    <a:lumMod val="50000"/>
                  </a:schemeClr>
                </a:solidFill>
              </a:rPr>
              <a:t>Foundation Committee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 descr="decorative element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>
            <a:cxnSpLocks/>
          </p:cNvCxnSpPr>
          <p:nvPr/>
        </p:nvCxnSpPr>
        <p:spPr>
          <a:xfrm>
            <a:off x="6023082" y="2917452"/>
            <a:ext cx="0" cy="267338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 descr="decorative element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6470481" y="2258065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descr="decorative element">
            <a:extLst>
              <a:ext uri="{FF2B5EF4-FFF2-40B4-BE49-F238E27FC236}">
                <a16:creationId xmlns:a16="http://schemas.microsoft.com/office/drawing/2014/main" id="{EAD5F2CB-5BF2-4605-A7BB-3DBC9B1B3BF3}"/>
              </a:ext>
            </a:extLst>
          </p:cNvPr>
          <p:cNvCxnSpPr>
            <a:cxnSpLocks/>
          </p:cNvCxnSpPr>
          <p:nvPr/>
        </p:nvCxnSpPr>
        <p:spPr>
          <a:xfrm flipH="1">
            <a:off x="6022325" y="3230717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2FE95E2-7899-46D1-BD09-DBC69EBBF739}"/>
              </a:ext>
            </a:extLst>
          </p:cNvPr>
          <p:cNvSpPr/>
          <p:nvPr/>
        </p:nvSpPr>
        <p:spPr>
          <a:xfrm>
            <a:off x="6786416" y="2969608"/>
            <a:ext cx="956834" cy="619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rgbClr val="AB7942"/>
                </a:solidFill>
              </a:rPr>
              <a:t>John Carter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Foundation Chair</a:t>
            </a:r>
          </a:p>
        </p:txBody>
      </p: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>
            <a:cxnSpLocks/>
          </p:cNvCxnSpPr>
          <p:nvPr/>
        </p:nvCxnSpPr>
        <p:spPr>
          <a:xfrm flipH="1">
            <a:off x="7858185" y="2864995"/>
            <a:ext cx="12347" cy="188809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 descr="decorative element">
            <a:extLst>
              <a:ext uri="{FF2B5EF4-FFF2-40B4-BE49-F238E27FC236}">
                <a16:creationId xmlns:a16="http://schemas.microsoft.com/office/drawing/2014/main" id="{11E9B743-2518-4E9D-9AE1-3998DBFBCD34}"/>
              </a:ext>
            </a:extLst>
          </p:cNvPr>
          <p:cNvCxnSpPr>
            <a:cxnSpLocks/>
          </p:cNvCxnSpPr>
          <p:nvPr/>
        </p:nvCxnSpPr>
        <p:spPr>
          <a:xfrm flipH="1">
            <a:off x="7889115" y="3174748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 descr="decorative element">
            <a:extLst>
              <a:ext uri="{FF2B5EF4-FFF2-40B4-BE49-F238E27FC236}">
                <a16:creationId xmlns:a16="http://schemas.microsoft.com/office/drawing/2014/main" id="{55B40D0C-F84E-4462-89E4-D6DB85AB1D61}"/>
              </a:ext>
            </a:extLst>
          </p:cNvPr>
          <p:cNvCxnSpPr>
            <a:cxnSpLocks/>
          </p:cNvCxnSpPr>
          <p:nvPr/>
        </p:nvCxnSpPr>
        <p:spPr>
          <a:xfrm flipH="1">
            <a:off x="7858185" y="3830412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 descr="decorative element">
            <a:extLst>
              <a:ext uri="{FF2B5EF4-FFF2-40B4-BE49-F238E27FC236}">
                <a16:creationId xmlns:a16="http://schemas.microsoft.com/office/drawing/2014/main" id="{BB4CBFD5-6012-4BE2-83ED-90867D52F6A2}"/>
              </a:ext>
            </a:extLst>
          </p:cNvPr>
          <p:cNvCxnSpPr>
            <a:cxnSpLocks/>
          </p:cNvCxnSpPr>
          <p:nvPr/>
        </p:nvCxnSpPr>
        <p:spPr>
          <a:xfrm flipH="1">
            <a:off x="7870532" y="4253770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373F713-1680-4734-878B-86B182DC5AA6}"/>
              </a:ext>
            </a:extLst>
          </p:cNvPr>
          <p:cNvSpPr/>
          <p:nvPr/>
        </p:nvSpPr>
        <p:spPr>
          <a:xfrm>
            <a:off x="8546577" y="2991286"/>
            <a:ext cx="1127552" cy="5377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accent6">
                    <a:lumMod val="50000"/>
                  </a:schemeClr>
                </a:solidFill>
              </a:rPr>
              <a:t>Susan Chan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Youth Exchange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BEFA9A02-F4DD-44E9-86C2-C8ADA3189685}"/>
              </a:ext>
            </a:extLst>
          </p:cNvPr>
          <p:cNvSpPr/>
          <p:nvPr/>
        </p:nvSpPr>
        <p:spPr>
          <a:xfrm>
            <a:off x="8053024" y="3736944"/>
            <a:ext cx="1005671" cy="3289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RYLA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EE16D351-7B7B-4FCF-8D90-11468672A1EC}"/>
              </a:ext>
            </a:extLst>
          </p:cNvPr>
          <p:cNvSpPr/>
          <p:nvPr/>
        </p:nvSpPr>
        <p:spPr>
          <a:xfrm>
            <a:off x="8043743" y="4162647"/>
            <a:ext cx="1005668" cy="3645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6">
                    <a:lumMod val="50000"/>
                  </a:schemeClr>
                </a:solidFill>
              </a:rPr>
              <a:t>Interact Chair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59FE4D4-A06B-4A82-A877-CA0F54ACC872}"/>
              </a:ext>
            </a:extLst>
          </p:cNvPr>
          <p:cNvSpPr/>
          <p:nvPr/>
        </p:nvSpPr>
        <p:spPr>
          <a:xfrm>
            <a:off x="7647796" y="2444283"/>
            <a:ext cx="1127551" cy="4340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6">
                    <a:lumMod val="50000"/>
                  </a:schemeClr>
                </a:solidFill>
              </a:rPr>
              <a:t>Youth Services 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87" name="Straight Connector 86" descr="decorative element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>
            <a:cxnSpLocks/>
          </p:cNvCxnSpPr>
          <p:nvPr/>
        </p:nvCxnSpPr>
        <p:spPr>
          <a:xfrm flipH="1">
            <a:off x="9862071" y="2864995"/>
            <a:ext cx="1" cy="379996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 descr="decorative element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7532" y="2397965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Connector: Elbow 6" descr="decorative element">
            <a:extLst>
              <a:ext uri="{FF2B5EF4-FFF2-40B4-BE49-F238E27FC236}">
                <a16:creationId xmlns:a16="http://schemas.microsoft.com/office/drawing/2014/main" id="{1C54223A-2F2C-4434-A30B-92D8CEE93CF0}"/>
              </a:ext>
            </a:extLst>
          </p:cNvPr>
          <p:cNvCxnSpPr>
            <a:cxnSpLocks/>
          </p:cNvCxnSpPr>
          <p:nvPr/>
        </p:nvCxnSpPr>
        <p:spPr>
          <a:xfrm rot="10800000" flipV="1">
            <a:off x="622008" y="2248799"/>
            <a:ext cx="4826106" cy="18777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 descr="decorative element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>
            <a:off x="5659281" y="2255845"/>
            <a:ext cx="4971142" cy="252758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 descr="decorative element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8249821" y="2269305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 descr="decorative element">
            <a:extLst>
              <a:ext uri="{FF2B5EF4-FFF2-40B4-BE49-F238E27FC236}">
                <a16:creationId xmlns:a16="http://schemas.microsoft.com/office/drawing/2014/main" id="{7B2075F3-49F1-4561-B16C-A60D139B4E39}"/>
              </a:ext>
            </a:extLst>
          </p:cNvPr>
          <p:cNvCxnSpPr>
            <a:cxnSpLocks/>
          </p:cNvCxnSpPr>
          <p:nvPr/>
        </p:nvCxnSpPr>
        <p:spPr>
          <a:xfrm flipV="1">
            <a:off x="6055871" y="1466220"/>
            <a:ext cx="0" cy="78175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 descr="decorative element">
            <a:extLst>
              <a:ext uri="{FF2B5EF4-FFF2-40B4-BE49-F238E27FC236}">
                <a16:creationId xmlns:a16="http://schemas.microsoft.com/office/drawing/2014/main" id="{3377B15D-B0DE-401C-93B7-D8352DEE60C2}"/>
              </a:ext>
            </a:extLst>
          </p:cNvPr>
          <p:cNvCxnSpPr>
            <a:cxnSpLocks/>
          </p:cNvCxnSpPr>
          <p:nvPr/>
        </p:nvCxnSpPr>
        <p:spPr>
          <a:xfrm flipH="1">
            <a:off x="9862072" y="3120312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D569EE8-357F-4061-8190-6041007FBE4B}"/>
              </a:ext>
            </a:extLst>
          </p:cNvPr>
          <p:cNvSpPr/>
          <p:nvPr/>
        </p:nvSpPr>
        <p:spPr>
          <a:xfrm>
            <a:off x="10372711" y="2932935"/>
            <a:ext cx="1110682" cy="3809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Adam </a:t>
            </a:r>
            <a:r>
              <a:rPr lang="en-US" sz="1000" dirty="0" err="1">
                <a:solidFill>
                  <a:schemeClr val="tx1"/>
                </a:solidFill>
              </a:rPr>
              <a:t>Sartin</a:t>
            </a:r>
            <a:endParaRPr lang="en-US" sz="1000" dirty="0">
              <a:solidFill>
                <a:schemeClr val="tx1"/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1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09685E0-1738-48A3-B513-35D9047572B0}"/>
              </a:ext>
            </a:extLst>
          </p:cNvPr>
          <p:cNvSpPr/>
          <p:nvPr/>
        </p:nvSpPr>
        <p:spPr>
          <a:xfrm>
            <a:off x="9691780" y="2432661"/>
            <a:ext cx="1127551" cy="4330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</a:rPr>
              <a:t>Assistant Governors</a:t>
            </a:r>
          </a:p>
        </p:txBody>
      </p:sp>
      <p:pic>
        <p:nvPicPr>
          <p:cNvPr id="8" name="Picture 7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4BB65673-C742-6C4C-A724-7DE37317F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2901" y="736963"/>
            <a:ext cx="710213" cy="710213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DBCF0A33-5C71-4F41-BF5E-4D3D6F598F7F}"/>
              </a:ext>
            </a:extLst>
          </p:cNvPr>
          <p:cNvSpPr/>
          <p:nvPr/>
        </p:nvSpPr>
        <p:spPr>
          <a:xfrm>
            <a:off x="3364532" y="1323156"/>
            <a:ext cx="1127551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Brian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err="1">
                <a:solidFill>
                  <a:schemeClr val="tx1"/>
                </a:solidFill>
              </a:rPr>
              <a:t>Rega</a:t>
            </a:r>
            <a:endParaRPr lang="en-US" sz="1000" b="1" dirty="0">
              <a:solidFill>
                <a:schemeClr val="tx1"/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District Trainer</a:t>
            </a:r>
          </a:p>
        </p:txBody>
      </p:sp>
      <p:pic>
        <p:nvPicPr>
          <p:cNvPr id="15" name="Picture 14" descr="A person in a suit&#10;&#10;Description automatically generated with low confidence">
            <a:extLst>
              <a:ext uri="{FF2B5EF4-FFF2-40B4-BE49-F238E27FC236}">
                <a16:creationId xmlns:a16="http://schemas.microsoft.com/office/drawing/2014/main" id="{73C8A8BE-5011-584E-9652-AF0E426EC2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311" t="16718" r="23634" b="46773"/>
          <a:stretch/>
        </p:blipFill>
        <p:spPr>
          <a:xfrm>
            <a:off x="2662891" y="1349179"/>
            <a:ext cx="705715" cy="692518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8CE328B8-B2C3-CB42-BBEF-819D997CFCE8}"/>
              </a:ext>
            </a:extLst>
          </p:cNvPr>
          <p:cNvSpPr/>
          <p:nvPr/>
        </p:nvSpPr>
        <p:spPr>
          <a:xfrm>
            <a:off x="8163435" y="1324682"/>
            <a:ext cx="1127551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Mike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err="1">
                <a:solidFill>
                  <a:schemeClr val="tx1"/>
                </a:solidFill>
              </a:rPr>
              <a:t>Marlar</a:t>
            </a:r>
            <a:endParaRPr lang="en-US" sz="1000" b="1" dirty="0">
              <a:solidFill>
                <a:schemeClr val="tx1"/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DG Chief of Staff</a:t>
            </a:r>
          </a:p>
        </p:txBody>
      </p:sp>
      <p:pic>
        <p:nvPicPr>
          <p:cNvPr id="26" name="Picture 25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FA9B6F3C-E7C2-DB49-B9F6-8509ADF544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8620" y="1319397"/>
            <a:ext cx="552090" cy="728759"/>
          </a:xfrm>
          <a:prstGeom prst="rect">
            <a:avLst/>
          </a:prstGeom>
        </p:spPr>
      </p:pic>
      <p:cxnSp>
        <p:nvCxnSpPr>
          <p:cNvPr id="68" name="Straight Connector 67" descr="decorative element">
            <a:extLst>
              <a:ext uri="{FF2B5EF4-FFF2-40B4-BE49-F238E27FC236}">
                <a16:creationId xmlns:a16="http://schemas.microsoft.com/office/drawing/2014/main" id="{25820619-8C95-7345-A162-489949FF3022}"/>
              </a:ext>
            </a:extLst>
          </p:cNvPr>
          <p:cNvCxnSpPr>
            <a:cxnSpLocks/>
          </p:cNvCxnSpPr>
          <p:nvPr/>
        </p:nvCxnSpPr>
        <p:spPr>
          <a:xfrm flipV="1">
            <a:off x="6055870" y="1847573"/>
            <a:ext cx="1562750" cy="95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 descr="decorative element">
            <a:extLst>
              <a:ext uri="{FF2B5EF4-FFF2-40B4-BE49-F238E27FC236}">
                <a16:creationId xmlns:a16="http://schemas.microsoft.com/office/drawing/2014/main" id="{BCA55510-AD17-DF4C-ABD1-7D049F3B9C55}"/>
              </a:ext>
            </a:extLst>
          </p:cNvPr>
          <p:cNvCxnSpPr>
            <a:cxnSpLocks/>
          </p:cNvCxnSpPr>
          <p:nvPr/>
        </p:nvCxnSpPr>
        <p:spPr>
          <a:xfrm flipV="1">
            <a:off x="4502392" y="1850739"/>
            <a:ext cx="1562750" cy="95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D4D73F6C-BE21-AD4A-81AB-487D0FAEC4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652" y="2933537"/>
            <a:ext cx="445770" cy="594360"/>
          </a:xfrm>
          <a:prstGeom prst="rect">
            <a:avLst/>
          </a:prstGeom>
        </p:spPr>
      </p:pic>
      <p:pic>
        <p:nvPicPr>
          <p:cNvPr id="37" name="Picture 36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B9DDCD26-CF12-EC47-AE32-6C095FBEE4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687" y="3622535"/>
            <a:ext cx="455782" cy="638095"/>
          </a:xfrm>
          <a:prstGeom prst="rect">
            <a:avLst/>
          </a:prstGeom>
        </p:spPr>
      </p:pic>
      <p:pic>
        <p:nvPicPr>
          <p:cNvPr id="40" name="Picture 39" descr="A picture containing person, person, suit, indoor&#10;&#10;Description automatically generated">
            <a:extLst>
              <a:ext uri="{FF2B5EF4-FFF2-40B4-BE49-F238E27FC236}">
                <a16:creationId xmlns:a16="http://schemas.microsoft.com/office/drawing/2014/main" id="{021AFDAF-5D02-6543-9593-37A237B6B1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8075" y="2932568"/>
            <a:ext cx="525610" cy="630733"/>
          </a:xfrm>
          <a:prstGeom prst="rect">
            <a:avLst/>
          </a:prstGeom>
        </p:spPr>
      </p:pic>
      <p:pic>
        <p:nvPicPr>
          <p:cNvPr id="42" name="Picture 41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7FF693CF-2744-C747-AC8B-8C31BDC51F41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1668" r="12290"/>
          <a:stretch/>
        </p:blipFill>
        <p:spPr>
          <a:xfrm>
            <a:off x="2321665" y="3714643"/>
            <a:ext cx="505586" cy="568693"/>
          </a:xfrm>
          <a:prstGeom prst="rect">
            <a:avLst/>
          </a:prstGeom>
        </p:spPr>
      </p:pic>
      <p:pic>
        <p:nvPicPr>
          <p:cNvPr id="46" name="Picture 45" descr="A person in a suit and tie&#10;&#10;Description automatically generated with medium confidence">
            <a:extLst>
              <a:ext uri="{FF2B5EF4-FFF2-40B4-BE49-F238E27FC236}">
                <a16:creationId xmlns:a16="http://schemas.microsoft.com/office/drawing/2014/main" id="{CC50A520-6E7E-B34D-8BE2-E85E1ECDAC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20597" y="2938657"/>
            <a:ext cx="462717" cy="634094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AADA3B7D-84EC-6647-977C-24E44D0E664D}"/>
              </a:ext>
            </a:extLst>
          </p:cNvPr>
          <p:cNvSpPr/>
          <p:nvPr/>
        </p:nvSpPr>
        <p:spPr>
          <a:xfrm>
            <a:off x="4224290" y="3662706"/>
            <a:ext cx="1008282" cy="309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Newsletter</a:t>
            </a:r>
          </a:p>
        </p:txBody>
      </p:sp>
      <p:cxnSp>
        <p:nvCxnSpPr>
          <p:cNvPr id="89" name="Straight Connector 88" descr="decorative element">
            <a:extLst>
              <a:ext uri="{FF2B5EF4-FFF2-40B4-BE49-F238E27FC236}">
                <a16:creationId xmlns:a16="http://schemas.microsoft.com/office/drawing/2014/main" id="{357FF656-0B51-AB42-93C1-43984E5CF4FA}"/>
              </a:ext>
            </a:extLst>
          </p:cNvPr>
          <p:cNvCxnSpPr>
            <a:cxnSpLocks/>
          </p:cNvCxnSpPr>
          <p:nvPr/>
        </p:nvCxnSpPr>
        <p:spPr>
          <a:xfrm flipH="1">
            <a:off x="4073110" y="4325611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31AAC37F-73E0-5243-B849-1BD09DFE7BAE}"/>
              </a:ext>
            </a:extLst>
          </p:cNvPr>
          <p:cNvSpPr/>
          <p:nvPr/>
        </p:nvSpPr>
        <p:spPr>
          <a:xfrm>
            <a:off x="4226441" y="4053061"/>
            <a:ext cx="1008282" cy="379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Website &amp; Social Media</a:t>
            </a:r>
          </a:p>
        </p:txBody>
      </p:sp>
      <p:pic>
        <p:nvPicPr>
          <p:cNvPr id="50" name="Picture 49" descr="A picture containing person, person, suit, wall&#10;&#10;Description automatically generated">
            <a:extLst>
              <a:ext uri="{FF2B5EF4-FFF2-40B4-BE49-F238E27FC236}">
                <a16:creationId xmlns:a16="http://schemas.microsoft.com/office/drawing/2014/main" id="{D95CB74A-AB60-574D-8F84-50B6587A6AD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13357" y="2971242"/>
            <a:ext cx="477829" cy="637106"/>
          </a:xfrm>
          <a:prstGeom prst="rect">
            <a:avLst/>
          </a:prstGeom>
        </p:spPr>
      </p:pic>
      <p:sp>
        <p:nvSpPr>
          <p:cNvPr id="102" name="Rectangle 101">
            <a:extLst>
              <a:ext uri="{FF2B5EF4-FFF2-40B4-BE49-F238E27FC236}">
                <a16:creationId xmlns:a16="http://schemas.microsoft.com/office/drawing/2014/main" id="{3F844D04-201D-2C42-83BB-5039536B01DA}"/>
              </a:ext>
            </a:extLst>
          </p:cNvPr>
          <p:cNvSpPr/>
          <p:nvPr/>
        </p:nvSpPr>
        <p:spPr>
          <a:xfrm>
            <a:off x="6680158" y="3641998"/>
            <a:ext cx="1091269" cy="3292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Paul Harris Society Chair</a:t>
            </a:r>
          </a:p>
        </p:txBody>
      </p:sp>
      <p:cxnSp>
        <p:nvCxnSpPr>
          <p:cNvPr id="103" name="Straight Connector 102" descr="decorative element">
            <a:extLst>
              <a:ext uri="{FF2B5EF4-FFF2-40B4-BE49-F238E27FC236}">
                <a16:creationId xmlns:a16="http://schemas.microsoft.com/office/drawing/2014/main" id="{556BA454-5E48-C342-AD13-1B962A0E7B0C}"/>
              </a:ext>
            </a:extLst>
          </p:cNvPr>
          <p:cNvCxnSpPr>
            <a:cxnSpLocks/>
          </p:cNvCxnSpPr>
          <p:nvPr/>
        </p:nvCxnSpPr>
        <p:spPr>
          <a:xfrm flipH="1">
            <a:off x="6415111" y="374438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 descr="decorative element">
            <a:extLst>
              <a:ext uri="{FF2B5EF4-FFF2-40B4-BE49-F238E27FC236}">
                <a16:creationId xmlns:a16="http://schemas.microsoft.com/office/drawing/2014/main" id="{B4CE57CB-D762-F34F-8705-446E34C98857}"/>
              </a:ext>
            </a:extLst>
          </p:cNvPr>
          <p:cNvCxnSpPr>
            <a:cxnSpLocks/>
          </p:cNvCxnSpPr>
          <p:nvPr/>
        </p:nvCxnSpPr>
        <p:spPr>
          <a:xfrm flipV="1">
            <a:off x="6403373" y="3544653"/>
            <a:ext cx="0" cy="21080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 descr="decorative element">
            <a:extLst>
              <a:ext uri="{FF2B5EF4-FFF2-40B4-BE49-F238E27FC236}">
                <a16:creationId xmlns:a16="http://schemas.microsoft.com/office/drawing/2014/main" id="{FC3F6B9B-590C-1A41-B35F-83D69523810E}"/>
              </a:ext>
            </a:extLst>
          </p:cNvPr>
          <p:cNvCxnSpPr>
            <a:cxnSpLocks/>
          </p:cNvCxnSpPr>
          <p:nvPr/>
        </p:nvCxnSpPr>
        <p:spPr>
          <a:xfrm flipH="1">
            <a:off x="6022325" y="4160191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2EFCA28-E57F-9145-8B0F-0B62293C4F8F}"/>
              </a:ext>
            </a:extLst>
          </p:cNvPr>
          <p:cNvSpPr/>
          <p:nvPr/>
        </p:nvSpPr>
        <p:spPr>
          <a:xfrm>
            <a:off x="6680158" y="4050581"/>
            <a:ext cx="1091269" cy="5465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Jennifer </a:t>
            </a:r>
            <a:r>
              <a:rPr lang="en-US" sz="1000" dirty="0" err="1">
                <a:solidFill>
                  <a:schemeClr val="tx1"/>
                </a:solidFill>
              </a:rPr>
              <a:t>Dilaha</a:t>
            </a:r>
            <a:endParaRPr lang="en-US" sz="1000" dirty="0">
              <a:solidFill>
                <a:schemeClr val="tx1"/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Polio Plus Chair</a:t>
            </a:r>
          </a:p>
        </p:txBody>
      </p:sp>
      <p:pic>
        <p:nvPicPr>
          <p:cNvPr id="54" name="Picture 53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7D9D5372-649E-9D4F-9720-5E062D83D0E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4236" t="16038" r="13991" b="20464"/>
          <a:stretch/>
        </p:blipFill>
        <p:spPr>
          <a:xfrm>
            <a:off x="6298556" y="4027164"/>
            <a:ext cx="390875" cy="609747"/>
          </a:xfrm>
          <a:prstGeom prst="rect">
            <a:avLst/>
          </a:prstGeom>
        </p:spPr>
      </p:pic>
      <p:sp>
        <p:nvSpPr>
          <p:cNvPr id="108" name="Rectangle 107">
            <a:extLst>
              <a:ext uri="{FF2B5EF4-FFF2-40B4-BE49-F238E27FC236}">
                <a16:creationId xmlns:a16="http://schemas.microsoft.com/office/drawing/2014/main" id="{BC88B868-E8C6-CC4A-8DF6-2F70A2B39DA3}"/>
              </a:ext>
            </a:extLst>
          </p:cNvPr>
          <p:cNvSpPr/>
          <p:nvPr/>
        </p:nvSpPr>
        <p:spPr>
          <a:xfrm>
            <a:off x="6706087" y="4695562"/>
            <a:ext cx="1091269" cy="5465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Diana Holmes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Grants Chair</a:t>
            </a:r>
          </a:p>
        </p:txBody>
      </p:sp>
      <p:pic>
        <p:nvPicPr>
          <p:cNvPr id="56" name="Picture 55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id="{95D9B8A4-1EB8-F848-B470-C193CA1C29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76317" y="4692848"/>
            <a:ext cx="429770" cy="615616"/>
          </a:xfrm>
          <a:prstGeom prst="rect">
            <a:avLst/>
          </a:prstGeom>
        </p:spPr>
      </p:pic>
      <p:cxnSp>
        <p:nvCxnSpPr>
          <p:cNvPr id="109" name="Straight Connector 108" descr="decorative element">
            <a:extLst>
              <a:ext uri="{FF2B5EF4-FFF2-40B4-BE49-F238E27FC236}">
                <a16:creationId xmlns:a16="http://schemas.microsoft.com/office/drawing/2014/main" id="{336A795C-F4A5-5B4E-9ACC-AAAB48AB60C8}"/>
              </a:ext>
            </a:extLst>
          </p:cNvPr>
          <p:cNvCxnSpPr>
            <a:cxnSpLocks/>
          </p:cNvCxnSpPr>
          <p:nvPr/>
        </p:nvCxnSpPr>
        <p:spPr>
          <a:xfrm flipH="1">
            <a:off x="6045506" y="4932149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 descr="decorative element">
            <a:extLst>
              <a:ext uri="{FF2B5EF4-FFF2-40B4-BE49-F238E27FC236}">
                <a16:creationId xmlns:a16="http://schemas.microsoft.com/office/drawing/2014/main" id="{20187368-9527-D644-A687-96D7EB47F509}"/>
              </a:ext>
            </a:extLst>
          </p:cNvPr>
          <p:cNvCxnSpPr>
            <a:cxnSpLocks/>
          </p:cNvCxnSpPr>
          <p:nvPr/>
        </p:nvCxnSpPr>
        <p:spPr>
          <a:xfrm flipH="1">
            <a:off x="6022325" y="5590839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D10D2F0-B016-EF49-B536-D5AC6741FF2D}"/>
              </a:ext>
            </a:extLst>
          </p:cNvPr>
          <p:cNvSpPr/>
          <p:nvPr/>
        </p:nvSpPr>
        <p:spPr>
          <a:xfrm>
            <a:off x="6296645" y="5383150"/>
            <a:ext cx="1091269" cy="3292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International Service Chair</a:t>
            </a:r>
          </a:p>
        </p:txBody>
      </p:sp>
      <p:pic>
        <p:nvPicPr>
          <p:cNvPr id="60" name="Picture 59" descr="A picture containing wall, indoor, person&#10;&#10;Description automatically generated">
            <a:extLst>
              <a:ext uri="{FF2B5EF4-FFF2-40B4-BE49-F238E27FC236}">
                <a16:creationId xmlns:a16="http://schemas.microsoft.com/office/drawing/2014/main" id="{B1125376-A2AF-B849-8746-AF0D7127A8F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20912"/>
          <a:stretch/>
        </p:blipFill>
        <p:spPr>
          <a:xfrm>
            <a:off x="8047483" y="2969086"/>
            <a:ext cx="481426" cy="653449"/>
          </a:xfrm>
          <a:prstGeom prst="rect">
            <a:avLst/>
          </a:prstGeom>
        </p:spPr>
      </p:pic>
      <p:cxnSp>
        <p:nvCxnSpPr>
          <p:cNvPr id="118" name="Straight Connector 117" descr="decorative element">
            <a:extLst>
              <a:ext uri="{FF2B5EF4-FFF2-40B4-BE49-F238E27FC236}">
                <a16:creationId xmlns:a16="http://schemas.microsoft.com/office/drawing/2014/main" id="{16670A1F-A4B9-3244-B0B4-10B3CA0EA2E0}"/>
              </a:ext>
            </a:extLst>
          </p:cNvPr>
          <p:cNvCxnSpPr>
            <a:cxnSpLocks/>
          </p:cNvCxnSpPr>
          <p:nvPr/>
        </p:nvCxnSpPr>
        <p:spPr>
          <a:xfrm flipH="1">
            <a:off x="7858185" y="4753087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C857065-E487-E140-9BB1-E4A71AAFBAC7}"/>
              </a:ext>
            </a:extLst>
          </p:cNvPr>
          <p:cNvSpPr/>
          <p:nvPr/>
        </p:nvSpPr>
        <p:spPr>
          <a:xfrm>
            <a:off x="8038355" y="4627931"/>
            <a:ext cx="1005668" cy="3645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6">
                    <a:lumMod val="50000"/>
                  </a:schemeClr>
                </a:solidFill>
              </a:rPr>
              <a:t>Rotaract Chair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23" name="Straight Connector 122" descr="decorative element">
            <a:extLst>
              <a:ext uri="{FF2B5EF4-FFF2-40B4-BE49-F238E27FC236}">
                <a16:creationId xmlns:a16="http://schemas.microsoft.com/office/drawing/2014/main" id="{A1F0C87C-0545-E347-9AD4-E19AB282AAF2}"/>
              </a:ext>
            </a:extLst>
          </p:cNvPr>
          <p:cNvCxnSpPr>
            <a:cxnSpLocks/>
          </p:cNvCxnSpPr>
          <p:nvPr/>
        </p:nvCxnSpPr>
        <p:spPr>
          <a:xfrm flipH="1">
            <a:off x="9862072" y="3626863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 descr="decorative element">
            <a:extLst>
              <a:ext uri="{FF2B5EF4-FFF2-40B4-BE49-F238E27FC236}">
                <a16:creationId xmlns:a16="http://schemas.microsoft.com/office/drawing/2014/main" id="{CC859B33-6466-C54C-866E-E89F1A35BD0E}"/>
              </a:ext>
            </a:extLst>
          </p:cNvPr>
          <p:cNvCxnSpPr>
            <a:cxnSpLocks/>
          </p:cNvCxnSpPr>
          <p:nvPr/>
        </p:nvCxnSpPr>
        <p:spPr>
          <a:xfrm flipH="1">
            <a:off x="9879789" y="4049659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E096809-9B3B-3D41-BA48-DF80064B7D01}"/>
              </a:ext>
            </a:extLst>
          </p:cNvPr>
          <p:cNvSpPr/>
          <p:nvPr/>
        </p:nvSpPr>
        <p:spPr>
          <a:xfrm>
            <a:off x="10391858" y="3375406"/>
            <a:ext cx="1078438" cy="371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Mark Brasfield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2</a:t>
            </a:r>
          </a:p>
        </p:txBody>
      </p:sp>
      <p:pic>
        <p:nvPicPr>
          <p:cNvPr id="80" name="Picture 79" descr="A person wearing a suit and tie&#10;&#10;Description automatically generated with medium confidence">
            <a:extLst>
              <a:ext uri="{FF2B5EF4-FFF2-40B4-BE49-F238E27FC236}">
                <a16:creationId xmlns:a16="http://schemas.microsoft.com/office/drawing/2014/main" id="{01D001B9-3743-6E48-AD07-F14825AA86C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056450" y="3389478"/>
            <a:ext cx="347810" cy="393748"/>
          </a:xfrm>
          <a:prstGeom prst="rect">
            <a:avLst/>
          </a:prstGeom>
        </p:spPr>
      </p:pic>
      <p:pic>
        <p:nvPicPr>
          <p:cNvPr id="92" name="Picture 91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D830B7A2-9900-414C-8C61-E17B62689048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t="8161"/>
          <a:stretch/>
        </p:blipFill>
        <p:spPr>
          <a:xfrm>
            <a:off x="10058797" y="3835441"/>
            <a:ext cx="345461" cy="391890"/>
          </a:xfrm>
          <a:prstGeom prst="rect">
            <a:avLst/>
          </a:prstGeom>
        </p:spPr>
      </p:pic>
      <p:cxnSp>
        <p:nvCxnSpPr>
          <p:cNvPr id="131" name="Straight Connector 130" descr="decorative element">
            <a:extLst>
              <a:ext uri="{FF2B5EF4-FFF2-40B4-BE49-F238E27FC236}">
                <a16:creationId xmlns:a16="http://schemas.microsoft.com/office/drawing/2014/main" id="{2E5590A1-FC20-824E-B7A1-3E2A693F8240}"/>
              </a:ext>
            </a:extLst>
          </p:cNvPr>
          <p:cNvCxnSpPr>
            <a:cxnSpLocks/>
          </p:cNvCxnSpPr>
          <p:nvPr/>
        </p:nvCxnSpPr>
        <p:spPr>
          <a:xfrm flipH="1">
            <a:off x="9851616" y="451583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Picture 109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8FD07D94-C8BB-CF44-BB48-6F711969C4F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056451" y="4278107"/>
            <a:ext cx="338634" cy="398392"/>
          </a:xfrm>
          <a:prstGeom prst="rect">
            <a:avLst/>
          </a:prstGeom>
        </p:spPr>
      </p:pic>
      <p:sp>
        <p:nvSpPr>
          <p:cNvPr id="134" name="Rectangle 133">
            <a:extLst>
              <a:ext uri="{FF2B5EF4-FFF2-40B4-BE49-F238E27FC236}">
                <a16:creationId xmlns:a16="http://schemas.microsoft.com/office/drawing/2014/main" id="{B6B973C9-4298-4A46-A193-5EF31BCFA8F9}"/>
              </a:ext>
            </a:extLst>
          </p:cNvPr>
          <p:cNvSpPr/>
          <p:nvPr/>
        </p:nvSpPr>
        <p:spPr>
          <a:xfrm>
            <a:off x="10391858" y="4278107"/>
            <a:ext cx="1091532" cy="418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Darin McCollum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Area 4</a:t>
            </a:r>
          </a:p>
        </p:txBody>
      </p:sp>
      <p:pic>
        <p:nvPicPr>
          <p:cNvPr id="74" name="Picture 73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8406CD1D-DADB-5642-ADF9-7BB7253AB911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33407" t="7921" r="17542" b="43817"/>
          <a:stretch/>
        </p:blipFill>
        <p:spPr>
          <a:xfrm>
            <a:off x="10065369" y="2920572"/>
            <a:ext cx="312161" cy="409522"/>
          </a:xfrm>
          <a:prstGeom prst="rect">
            <a:avLst/>
          </a:prstGeom>
        </p:spPr>
      </p:pic>
      <p:cxnSp>
        <p:nvCxnSpPr>
          <p:cNvPr id="135" name="Straight Connector 134" descr="decorative element">
            <a:extLst>
              <a:ext uri="{FF2B5EF4-FFF2-40B4-BE49-F238E27FC236}">
                <a16:creationId xmlns:a16="http://schemas.microsoft.com/office/drawing/2014/main" id="{0D87541F-A0E0-0F41-9E68-7866A9701E79}"/>
              </a:ext>
            </a:extLst>
          </p:cNvPr>
          <p:cNvCxnSpPr>
            <a:cxnSpLocks/>
          </p:cNvCxnSpPr>
          <p:nvPr/>
        </p:nvCxnSpPr>
        <p:spPr>
          <a:xfrm flipH="1">
            <a:off x="9872328" y="4878033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95EB567-B11C-4141-B2CD-3B16A7642462}"/>
              </a:ext>
            </a:extLst>
          </p:cNvPr>
          <p:cNvSpPr/>
          <p:nvPr/>
        </p:nvSpPr>
        <p:spPr>
          <a:xfrm>
            <a:off x="10408614" y="4749479"/>
            <a:ext cx="1061682" cy="3258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Donna Cole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5</a:t>
            </a:r>
          </a:p>
        </p:txBody>
      </p:sp>
      <p:pic>
        <p:nvPicPr>
          <p:cNvPr id="120" name="Picture 119" descr="A person in a blue shirt&#10;&#10;Description automatically generated with low confidence">
            <a:extLst>
              <a:ext uri="{FF2B5EF4-FFF2-40B4-BE49-F238E27FC236}">
                <a16:creationId xmlns:a16="http://schemas.microsoft.com/office/drawing/2014/main" id="{4F252F6C-A7A7-4A44-BBAD-A04E57F3265B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l="20635" r="11841" b="34308"/>
          <a:stretch/>
        </p:blipFill>
        <p:spPr>
          <a:xfrm>
            <a:off x="10053788" y="4724548"/>
            <a:ext cx="375956" cy="385521"/>
          </a:xfrm>
          <a:prstGeom prst="rect">
            <a:avLst/>
          </a:prstGeom>
        </p:spPr>
      </p:pic>
      <p:cxnSp>
        <p:nvCxnSpPr>
          <p:cNvPr id="142" name="Straight Connector 141" descr="decorative element">
            <a:extLst>
              <a:ext uri="{FF2B5EF4-FFF2-40B4-BE49-F238E27FC236}">
                <a16:creationId xmlns:a16="http://schemas.microsoft.com/office/drawing/2014/main" id="{9D6C25E4-CB30-6C4A-B059-A665296176B3}"/>
              </a:ext>
            </a:extLst>
          </p:cNvPr>
          <p:cNvCxnSpPr>
            <a:cxnSpLocks/>
          </p:cNvCxnSpPr>
          <p:nvPr/>
        </p:nvCxnSpPr>
        <p:spPr>
          <a:xfrm flipH="1">
            <a:off x="9890243" y="5308464"/>
            <a:ext cx="23569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7597382-9D16-8044-AFAA-98676DF8540F}"/>
              </a:ext>
            </a:extLst>
          </p:cNvPr>
          <p:cNvSpPr/>
          <p:nvPr/>
        </p:nvSpPr>
        <p:spPr>
          <a:xfrm>
            <a:off x="10452292" y="5162851"/>
            <a:ext cx="1020951" cy="3943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Jai Lambert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6</a:t>
            </a:r>
          </a:p>
        </p:txBody>
      </p:sp>
      <p:pic>
        <p:nvPicPr>
          <p:cNvPr id="124" name="Picture 123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id="{ED89DC35-8F4A-0C42-9B2F-7C8F73FE6B5E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l="11782" t="1" r="9378" b="37627"/>
          <a:stretch/>
        </p:blipFill>
        <p:spPr>
          <a:xfrm>
            <a:off x="10059548" y="5162851"/>
            <a:ext cx="382374" cy="407383"/>
          </a:xfrm>
          <a:prstGeom prst="rect">
            <a:avLst/>
          </a:prstGeom>
        </p:spPr>
      </p:pic>
      <p:cxnSp>
        <p:nvCxnSpPr>
          <p:cNvPr id="148" name="Straight Connector 147" descr="decorative element">
            <a:extLst>
              <a:ext uri="{FF2B5EF4-FFF2-40B4-BE49-F238E27FC236}">
                <a16:creationId xmlns:a16="http://schemas.microsoft.com/office/drawing/2014/main" id="{F497F03E-B89C-0741-979C-785571F25E44}"/>
              </a:ext>
            </a:extLst>
          </p:cNvPr>
          <p:cNvCxnSpPr>
            <a:cxnSpLocks/>
          </p:cNvCxnSpPr>
          <p:nvPr/>
        </p:nvCxnSpPr>
        <p:spPr>
          <a:xfrm flipH="1">
            <a:off x="9849303" y="5842682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A8A29DF-2C5E-244A-8AE9-AF8BEA1ABA41}"/>
              </a:ext>
            </a:extLst>
          </p:cNvPr>
          <p:cNvSpPr/>
          <p:nvPr/>
        </p:nvSpPr>
        <p:spPr>
          <a:xfrm>
            <a:off x="10462438" y="5590840"/>
            <a:ext cx="1020951" cy="4363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Michelle Oglesby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7</a:t>
            </a:r>
          </a:p>
        </p:txBody>
      </p:sp>
      <p:pic>
        <p:nvPicPr>
          <p:cNvPr id="129" name="Picture 128">
            <a:extLst>
              <a:ext uri="{FF2B5EF4-FFF2-40B4-BE49-F238E27FC236}">
                <a16:creationId xmlns:a16="http://schemas.microsoft.com/office/drawing/2014/main" id="{E2FA58B9-8F6A-8B45-8A23-8600A8A0BB8E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l="11275" t="34574" r="10014" b="21304"/>
          <a:stretch/>
        </p:blipFill>
        <p:spPr>
          <a:xfrm>
            <a:off x="10056450" y="5608192"/>
            <a:ext cx="395842" cy="414216"/>
          </a:xfrm>
          <a:prstGeom prst="rect">
            <a:avLst/>
          </a:prstGeom>
        </p:spPr>
      </p:pic>
      <p:cxnSp>
        <p:nvCxnSpPr>
          <p:cNvPr id="152" name="Straight Connector 151" descr="decorative element">
            <a:extLst>
              <a:ext uri="{FF2B5EF4-FFF2-40B4-BE49-F238E27FC236}">
                <a16:creationId xmlns:a16="http://schemas.microsoft.com/office/drawing/2014/main" id="{CA0D2D87-1C40-FC4D-AF32-27AAFAE3D6E0}"/>
              </a:ext>
            </a:extLst>
          </p:cNvPr>
          <p:cNvCxnSpPr>
            <a:cxnSpLocks/>
          </p:cNvCxnSpPr>
          <p:nvPr/>
        </p:nvCxnSpPr>
        <p:spPr>
          <a:xfrm flipH="1">
            <a:off x="9875634" y="6310718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B90D5B6-94C1-834F-BB0A-FF608190FC1B}"/>
              </a:ext>
            </a:extLst>
          </p:cNvPr>
          <p:cNvSpPr/>
          <p:nvPr/>
        </p:nvSpPr>
        <p:spPr>
          <a:xfrm>
            <a:off x="10395045" y="6083128"/>
            <a:ext cx="1088342" cy="32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Sonya Murphy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8</a:t>
            </a:r>
          </a:p>
        </p:txBody>
      </p:sp>
      <p:pic>
        <p:nvPicPr>
          <p:cNvPr id="132" name="Picture 131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FCFF0413-76A2-E24D-BC97-57490C68D58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065369" y="6072021"/>
            <a:ext cx="298236" cy="414217"/>
          </a:xfrm>
          <a:prstGeom prst="rect">
            <a:avLst/>
          </a:prstGeom>
        </p:spPr>
      </p:pic>
      <p:cxnSp>
        <p:nvCxnSpPr>
          <p:cNvPr id="157" name="Straight Connector 156" descr="decorative element">
            <a:extLst>
              <a:ext uri="{FF2B5EF4-FFF2-40B4-BE49-F238E27FC236}">
                <a16:creationId xmlns:a16="http://schemas.microsoft.com/office/drawing/2014/main" id="{EA3C37E9-7B21-5F4D-974D-6B57A4059E3A}"/>
              </a:ext>
            </a:extLst>
          </p:cNvPr>
          <p:cNvCxnSpPr>
            <a:cxnSpLocks/>
          </p:cNvCxnSpPr>
          <p:nvPr/>
        </p:nvCxnSpPr>
        <p:spPr>
          <a:xfrm flipH="1">
            <a:off x="9594025" y="5251734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 descr="decorative element">
            <a:extLst>
              <a:ext uri="{FF2B5EF4-FFF2-40B4-BE49-F238E27FC236}">
                <a16:creationId xmlns:a16="http://schemas.microsoft.com/office/drawing/2014/main" id="{9D32BA68-7B22-0645-9A62-F14D645A88E7}"/>
              </a:ext>
            </a:extLst>
          </p:cNvPr>
          <p:cNvCxnSpPr>
            <a:cxnSpLocks/>
          </p:cNvCxnSpPr>
          <p:nvPr/>
        </p:nvCxnSpPr>
        <p:spPr>
          <a:xfrm flipH="1">
            <a:off x="9605469" y="5700310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23CC18F-AD64-7E46-99AC-F0CF6A46DD08}"/>
              </a:ext>
            </a:extLst>
          </p:cNvPr>
          <p:cNvSpPr/>
          <p:nvPr/>
        </p:nvSpPr>
        <p:spPr>
          <a:xfrm>
            <a:off x="8598342" y="5026544"/>
            <a:ext cx="1007407" cy="367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Rena Kelley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9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6B44E32-8EB1-6448-9BB1-111B5363F9DC}"/>
              </a:ext>
            </a:extLst>
          </p:cNvPr>
          <p:cNvSpPr/>
          <p:nvPr/>
        </p:nvSpPr>
        <p:spPr>
          <a:xfrm>
            <a:off x="8615855" y="5450348"/>
            <a:ext cx="1007407" cy="367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Vacant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10</a:t>
            </a:r>
          </a:p>
        </p:txBody>
      </p:sp>
      <p:cxnSp>
        <p:nvCxnSpPr>
          <p:cNvPr id="163" name="Straight Connector 162" descr="decorative element">
            <a:extLst>
              <a:ext uri="{FF2B5EF4-FFF2-40B4-BE49-F238E27FC236}">
                <a16:creationId xmlns:a16="http://schemas.microsoft.com/office/drawing/2014/main" id="{8C03BABD-B272-D442-9E71-451DA4E8457C}"/>
              </a:ext>
            </a:extLst>
          </p:cNvPr>
          <p:cNvCxnSpPr>
            <a:cxnSpLocks/>
          </p:cNvCxnSpPr>
          <p:nvPr/>
        </p:nvCxnSpPr>
        <p:spPr>
          <a:xfrm flipH="1">
            <a:off x="9608867" y="6115130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 descr="decorative element">
            <a:extLst>
              <a:ext uri="{FF2B5EF4-FFF2-40B4-BE49-F238E27FC236}">
                <a16:creationId xmlns:a16="http://schemas.microsoft.com/office/drawing/2014/main" id="{DF4990EE-B0D2-A44E-8874-559DA866777A}"/>
              </a:ext>
            </a:extLst>
          </p:cNvPr>
          <p:cNvCxnSpPr>
            <a:cxnSpLocks/>
          </p:cNvCxnSpPr>
          <p:nvPr/>
        </p:nvCxnSpPr>
        <p:spPr>
          <a:xfrm flipH="1">
            <a:off x="9605468" y="6664959"/>
            <a:ext cx="256603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6314EBE-8B2F-AA49-81D9-312569851FE7}"/>
              </a:ext>
            </a:extLst>
          </p:cNvPr>
          <p:cNvSpPr/>
          <p:nvPr/>
        </p:nvSpPr>
        <p:spPr>
          <a:xfrm>
            <a:off x="8593395" y="5882909"/>
            <a:ext cx="1007407" cy="367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Erin Mathews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11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F430E85-CF0C-354B-B8E4-D0E4F1C7A007}"/>
              </a:ext>
            </a:extLst>
          </p:cNvPr>
          <p:cNvSpPr/>
          <p:nvPr/>
        </p:nvSpPr>
        <p:spPr>
          <a:xfrm>
            <a:off x="8598341" y="6326285"/>
            <a:ext cx="1007407" cy="4827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Michelle </a:t>
            </a:r>
            <a:r>
              <a:rPr lang="en-US" sz="900" dirty="0" err="1">
                <a:solidFill>
                  <a:schemeClr val="tx1"/>
                </a:solidFill>
              </a:rPr>
              <a:t>Blasengame</a:t>
            </a:r>
            <a:endParaRPr lang="en-US" sz="900" dirty="0">
              <a:solidFill>
                <a:schemeClr val="tx1"/>
              </a:solidFill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Area 12</a:t>
            </a:r>
          </a:p>
        </p:txBody>
      </p:sp>
      <p:pic>
        <p:nvPicPr>
          <p:cNvPr id="137" name="Picture 136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9DD72FB9-03F7-224A-B68A-B444255137E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74288" y="5832441"/>
            <a:ext cx="315709" cy="418101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F9494E4B-295C-8945-A026-0FBC9A9F96AD}"/>
              </a:ext>
            </a:extLst>
          </p:cNvPr>
          <p:cNvSpPr txBox="1"/>
          <p:nvPr/>
        </p:nvSpPr>
        <p:spPr>
          <a:xfrm>
            <a:off x="343337" y="4755245"/>
            <a:ext cx="5561764" cy="18697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Ad Hoc Leadership</a:t>
            </a:r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</p:txBody>
      </p:sp>
      <p:pic>
        <p:nvPicPr>
          <p:cNvPr id="172" name="Picture 171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F3CC596F-D680-1949-A248-322C0F4FBE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687" y="5085373"/>
            <a:ext cx="455782" cy="638095"/>
          </a:xfrm>
          <a:prstGeom prst="rect">
            <a:avLst/>
          </a:prstGeom>
        </p:spPr>
      </p:pic>
      <p:sp>
        <p:nvSpPr>
          <p:cNvPr id="173" name="Rectangle 172">
            <a:extLst>
              <a:ext uri="{FF2B5EF4-FFF2-40B4-BE49-F238E27FC236}">
                <a16:creationId xmlns:a16="http://schemas.microsoft.com/office/drawing/2014/main" id="{214943F8-3CEE-BC42-9112-FF983B2C5477}"/>
              </a:ext>
            </a:extLst>
          </p:cNvPr>
          <p:cNvSpPr/>
          <p:nvPr/>
        </p:nvSpPr>
        <p:spPr>
          <a:xfrm>
            <a:off x="2694293" y="5829823"/>
            <a:ext cx="1115286" cy="65968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Rotary Leadership Institute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18917E13-130C-C54B-B271-88F55416B632}"/>
              </a:ext>
            </a:extLst>
          </p:cNvPr>
          <p:cNvSpPr/>
          <p:nvPr/>
        </p:nvSpPr>
        <p:spPr>
          <a:xfrm>
            <a:off x="2694293" y="5095336"/>
            <a:ext cx="1115286" cy="65968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Annie Lankford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Conference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0F95F404-FF12-2D4B-8BC0-127D1D8DAC82}"/>
              </a:ext>
            </a:extLst>
          </p:cNvPr>
          <p:cNvSpPr/>
          <p:nvPr/>
        </p:nvSpPr>
        <p:spPr>
          <a:xfrm>
            <a:off x="4590833" y="5053305"/>
            <a:ext cx="1115286" cy="65968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Darlene Andrews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Finance Chair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2D679DC6-B930-D84F-9D61-2530FA208AD8}"/>
              </a:ext>
            </a:extLst>
          </p:cNvPr>
          <p:cNvSpPr/>
          <p:nvPr/>
        </p:nvSpPr>
        <p:spPr>
          <a:xfrm>
            <a:off x="875783" y="5832441"/>
            <a:ext cx="1010682" cy="65968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Will Branch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Insurance Rep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CCE9843-ED1F-6C47-A039-DE575A6BD44E}"/>
              </a:ext>
            </a:extLst>
          </p:cNvPr>
          <p:cNvSpPr/>
          <p:nvPr/>
        </p:nvSpPr>
        <p:spPr>
          <a:xfrm>
            <a:off x="875783" y="5079194"/>
            <a:ext cx="1017524" cy="65968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Sydney Gilbert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Admin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D3DA49B5-21D1-0146-A3FE-3596C2358DB2}"/>
              </a:ext>
            </a:extLst>
          </p:cNvPr>
          <p:cNvSpPr/>
          <p:nvPr/>
        </p:nvSpPr>
        <p:spPr>
          <a:xfrm>
            <a:off x="4585774" y="5825940"/>
            <a:ext cx="1114798" cy="65968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Anne Fuller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District Treasurer</a:t>
            </a:r>
          </a:p>
        </p:txBody>
      </p:sp>
      <p:pic>
        <p:nvPicPr>
          <p:cNvPr id="11" name="Picture 10" descr="A person holding a dog&#10;&#10;Description automatically generated with medium confidence">
            <a:extLst>
              <a:ext uri="{FF2B5EF4-FFF2-40B4-BE49-F238E27FC236}">
                <a16:creationId xmlns:a16="http://schemas.microsoft.com/office/drawing/2014/main" id="{E8CB574F-7004-8F44-AED0-1A1BC69F8733}"/>
              </a:ext>
            </a:extLst>
          </p:cNvPr>
          <p:cNvPicPr>
            <a:picLocks noChangeAspect="1"/>
          </p:cNvPicPr>
          <p:nvPr/>
        </p:nvPicPr>
        <p:blipFill rotWithShape="1">
          <a:blip r:embed="rId24"/>
          <a:srcRect l="16956" r="16858" b="42761"/>
          <a:stretch/>
        </p:blipFill>
        <p:spPr>
          <a:xfrm>
            <a:off x="2083959" y="5053305"/>
            <a:ext cx="622008" cy="719669"/>
          </a:xfrm>
          <a:prstGeom prst="rect">
            <a:avLst/>
          </a:prstGeom>
        </p:spPr>
      </p:pic>
      <p:pic>
        <p:nvPicPr>
          <p:cNvPr id="23" name="Picture 22" descr="A picture containing person&#10;&#10;Description automatically generated">
            <a:extLst>
              <a:ext uri="{FF2B5EF4-FFF2-40B4-BE49-F238E27FC236}">
                <a16:creationId xmlns:a16="http://schemas.microsoft.com/office/drawing/2014/main" id="{366144E4-B061-1040-A532-4BAF3A4DC28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014274" y="5043058"/>
            <a:ext cx="571500" cy="711200"/>
          </a:xfrm>
          <a:prstGeom prst="rect">
            <a:avLst/>
          </a:prstGeom>
        </p:spPr>
      </p:pic>
      <p:pic>
        <p:nvPicPr>
          <p:cNvPr id="27" name="Picture 26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AF051C63-0D8D-6841-9B32-3282C5F891F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4251" y="5840253"/>
            <a:ext cx="560327" cy="745435"/>
          </a:xfrm>
          <a:prstGeom prst="rect">
            <a:avLst/>
          </a:prstGeom>
        </p:spPr>
      </p:pic>
      <p:pic>
        <p:nvPicPr>
          <p:cNvPr id="29" name="Picture 2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C864C472-13FF-8748-8015-1C4FC712446B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048608" y="5825940"/>
            <a:ext cx="534320" cy="736993"/>
          </a:xfrm>
          <a:prstGeom prst="rect">
            <a:avLst/>
          </a:prstGeom>
        </p:spPr>
      </p:pic>
      <p:pic>
        <p:nvPicPr>
          <p:cNvPr id="31" name="Picture 30" descr="A person smiling at the camera&#10;&#10;Description automatically generated with medium confidence">
            <a:extLst>
              <a:ext uri="{FF2B5EF4-FFF2-40B4-BE49-F238E27FC236}">
                <a16:creationId xmlns:a16="http://schemas.microsoft.com/office/drawing/2014/main" id="{4BFC8697-341F-DE44-8D06-48EF07110E70}"/>
              </a:ext>
            </a:extLst>
          </p:cNvPr>
          <p:cNvPicPr>
            <a:picLocks noChangeAspect="1"/>
          </p:cNvPicPr>
          <p:nvPr/>
        </p:nvPicPr>
        <p:blipFill rotWithShape="1">
          <a:blip r:embed="rId28"/>
          <a:srcRect l="24704" r="15395" b="41070"/>
          <a:stretch/>
        </p:blipFill>
        <p:spPr>
          <a:xfrm>
            <a:off x="8257240" y="6314974"/>
            <a:ext cx="378069" cy="495917"/>
          </a:xfrm>
          <a:prstGeom prst="rect">
            <a:avLst/>
          </a:prstGeom>
        </p:spPr>
      </p:pic>
      <p:pic>
        <p:nvPicPr>
          <p:cNvPr id="12" name="Picture 11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1908D975-60B5-7140-9388-21CB1A81108B}"/>
              </a:ext>
            </a:extLst>
          </p:cNvPr>
          <p:cNvPicPr>
            <a:picLocks noChangeAspect="1"/>
          </p:cNvPicPr>
          <p:nvPr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429" r="23799" b="11816"/>
          <a:stretch/>
        </p:blipFill>
        <p:spPr>
          <a:xfrm>
            <a:off x="8268176" y="5026530"/>
            <a:ext cx="283162" cy="50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45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 organization chart_tf00283905_Win32_LW_v3" id="{0F49D930-1E96-4B28-971E-0EF0299485AA}" vid="{1BB3D979-B089-427D-8D04-7A04FC5B61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5" ma:contentTypeDescription="Create a new document." ma:contentTypeScope="" ma:versionID="6303841d91754ae9e45eab54773e3b1c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targetNamespace="http://schemas.microsoft.com/office/2006/metadata/properties" ma:root="true" ma:fieldsID="21f069cdc2b493a90fc663fd3b6884b6" ns1:_="" ns2:_="" ns3:_="">
    <xsd:import namespace="http://schemas.microsoft.com/sharepoint/v3"/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28325B-69CB-40B6-B8CF-D0CF3890E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B4AD6D-ED02-4EE0-B91B-4E25FCF952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F1CA2FC-F29D-4089-892E-E43B13A655F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169</Words>
  <Application>Microsoft Macintosh PowerPoint</Application>
  <PresentationFormat>Widescreen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Office Theme</vt:lpstr>
      <vt:lpstr>Rotary District 6150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District 6150</dc:title>
  <dc:creator>Sydney Gilbert</dc:creator>
  <cp:lastModifiedBy>Sydney Gilbert</cp:lastModifiedBy>
  <cp:revision>5</cp:revision>
  <dcterms:created xsi:type="dcterms:W3CDTF">2021-02-12T00:49:06Z</dcterms:created>
  <dcterms:modified xsi:type="dcterms:W3CDTF">2021-03-03T02:58:06Z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