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3" r:id="rId2"/>
    <p:sldId id="271" r:id="rId3"/>
    <p:sldId id="319" r:id="rId4"/>
    <p:sldId id="344" r:id="rId5"/>
    <p:sldId id="342" r:id="rId6"/>
    <p:sldId id="268" r:id="rId7"/>
    <p:sldId id="279" r:id="rId8"/>
    <p:sldId id="346" r:id="rId9"/>
    <p:sldId id="347" r:id="rId10"/>
    <p:sldId id="331" r:id="rId11"/>
    <p:sldId id="354" r:id="rId12"/>
    <p:sldId id="349" r:id="rId13"/>
    <p:sldId id="351" r:id="rId14"/>
    <p:sldId id="357" r:id="rId15"/>
    <p:sldId id="356" r:id="rId16"/>
    <p:sldId id="352" r:id="rId17"/>
    <p:sldId id="353" r:id="rId18"/>
    <p:sldId id="31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95D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4" autoAdjust="0"/>
    <p:restoredTop sz="97866" autoAdjust="0"/>
  </p:normalViewPr>
  <p:slideViewPr>
    <p:cSldViewPr snapToGrid="0" showGuides="1">
      <p:cViewPr varScale="1">
        <p:scale>
          <a:sx n="111" d="100"/>
          <a:sy n="111" d="100"/>
        </p:scale>
        <p:origin x="496" y="20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500841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67501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VISIONING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496945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District 6150 Team Training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February 27,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1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5" y="187294"/>
            <a:ext cx="7508148" cy="653116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745674" y="399934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16711" y="3872330"/>
            <a:ext cx="166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* A loss of 65 members in 18 months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3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215573" y="76191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3435590">
            <a:off x="4216758" y="1477281"/>
            <a:ext cx="497158" cy="9652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6" y="3549414"/>
            <a:ext cx="5515147" cy="3113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3" y="204555"/>
            <a:ext cx="6900562" cy="409187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3099249">
            <a:off x="9347191" y="430077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196736">
            <a:off x="4283641" y="148734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94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237671" y="556029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50000" y="1280161"/>
            <a:ext cx="5537200" cy="47881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personally and professionally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Survey members – what are they looking for in their club experience and how do they want to grow and develop through Rotary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members to explore the Learning Center – curriculum to develop leadership and other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ways to keep members engaged; particularly those who are feeling disconnected while clubs are meeting virtually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Enhance participant engagement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Delivering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2187"/>
            <a:ext cx="11506199" cy="5045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pPr lvl="1"/>
            <a:r>
              <a:rPr lang="en-US" dirty="0"/>
              <a:t>Strengthening Your Membership</a:t>
            </a:r>
          </a:p>
          <a:p>
            <a:pPr lvl="1"/>
            <a:r>
              <a:rPr lang="en-US" dirty="0"/>
              <a:t>Introducing New Members to Rotary</a:t>
            </a:r>
          </a:p>
          <a:p>
            <a:pPr lvl="1"/>
            <a:r>
              <a:rPr lang="en-US" dirty="0"/>
              <a:t>Connect for Good</a:t>
            </a:r>
          </a:p>
          <a:p>
            <a:pPr lvl="1"/>
            <a:endParaRPr lang="en-US" dirty="0"/>
          </a:p>
          <a:p>
            <a:r>
              <a:rPr lang="en-US" dirty="0"/>
              <a:t>Learning Center: Online Courses</a:t>
            </a:r>
          </a:p>
          <a:p>
            <a:pPr lvl="1"/>
            <a:r>
              <a:rPr lang="en-US" dirty="0"/>
              <a:t>Club Membership Committee Basics</a:t>
            </a:r>
          </a:p>
          <a:p>
            <a:pPr lvl="1"/>
            <a:r>
              <a:rPr lang="en-US" dirty="0"/>
              <a:t>Best Practices for Engaging Members</a:t>
            </a:r>
          </a:p>
          <a:p>
            <a:pPr lvl="1"/>
            <a:r>
              <a:rPr lang="en-US" dirty="0"/>
              <a:t>Kick-Start Your New Member Orientation</a:t>
            </a:r>
          </a:p>
          <a:p>
            <a:pPr lvl="1"/>
            <a:r>
              <a:rPr lang="en-US" dirty="0"/>
              <a:t>Building A Diverse Club</a:t>
            </a:r>
          </a:p>
          <a:p>
            <a:pPr lvl="1"/>
            <a:r>
              <a:rPr lang="en-US" dirty="0"/>
              <a:t>Practicing Flexibility and Innovation</a:t>
            </a:r>
          </a:p>
          <a:p>
            <a:endParaRPr lang="en-US" dirty="0"/>
          </a:p>
          <a:p>
            <a:r>
              <a:rPr lang="en-US" dirty="0"/>
              <a:t>D6200 Guide to Forming and Managing a Satellite Rotary Club</a:t>
            </a:r>
          </a:p>
          <a:p>
            <a:r>
              <a:rPr lang="en-US" dirty="0"/>
              <a:t>White paper: Engaging with Rotary Beyond the Club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6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8996" y="480694"/>
            <a:ext cx="5734471" cy="6107995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2021-2022</a:t>
            </a:r>
          </a:p>
          <a:p>
            <a:pPr algn="ctr"/>
            <a:r>
              <a:rPr lang="en-US" sz="3900" dirty="0">
                <a:solidFill>
                  <a:schemeClr val="bg1"/>
                </a:solidFill>
              </a:rPr>
              <a:t>INNOVATIVE CLUB ADVOCATE</a:t>
            </a:r>
          </a:p>
          <a:p>
            <a:pPr algn="ctr"/>
            <a:endParaRPr lang="en-US" sz="39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3900" dirty="0">
              <a:solidFill>
                <a:schemeClr val="bg1"/>
              </a:solidFill>
              <a:latin typeface="+mn-lt"/>
            </a:endParaRPr>
          </a:p>
          <a:p>
            <a:r>
              <a:rPr lang="en-US" sz="4200" dirty="0">
                <a:solidFill>
                  <a:schemeClr val="tx1"/>
                </a:solidFill>
                <a:latin typeface="+mn-lt"/>
              </a:rPr>
              <a:t>ADAM SARTIN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JONESBORO UNIVERSITY</a:t>
            </a:r>
          </a:p>
          <a:p>
            <a:endParaRPr lang="en-US" sz="5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8" y="1503218"/>
            <a:ext cx="2765714" cy="3687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5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#GROWROTARY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and Innovative Club Ideas</a:t>
            </a:r>
          </a:p>
          <a:p>
            <a:pPr lvl="1"/>
            <a:r>
              <a:rPr lang="en-US" dirty="0"/>
              <a:t>Satellite</a:t>
            </a:r>
          </a:p>
          <a:p>
            <a:pPr lvl="1"/>
            <a:r>
              <a:rPr lang="en-US" dirty="0"/>
              <a:t>Cause Based</a:t>
            </a:r>
          </a:p>
          <a:p>
            <a:pPr marL="228600" lvl="1" indent="0">
              <a:buNone/>
            </a:pPr>
            <a:endParaRPr lang="en-US" sz="1100" dirty="0"/>
          </a:p>
          <a:p>
            <a:r>
              <a:rPr lang="en-US" dirty="0"/>
              <a:t>Re-engage former Rotarians</a:t>
            </a:r>
          </a:p>
          <a:p>
            <a:pPr lvl="1"/>
            <a:r>
              <a:rPr lang="en-US" dirty="0"/>
              <a:t>Terminated members list in </a:t>
            </a:r>
            <a:r>
              <a:rPr lang="en-US" dirty="0" err="1"/>
              <a:t>DACdb</a:t>
            </a:r>
            <a:endParaRPr lang="en-US" dirty="0"/>
          </a:p>
          <a:p>
            <a:pPr marL="228600" lvl="1" indent="0">
              <a:buNone/>
            </a:pPr>
            <a:endParaRPr lang="en-US" sz="1000" dirty="0"/>
          </a:p>
          <a:p>
            <a:r>
              <a:rPr lang="en-US" dirty="0"/>
              <a:t>Reduced dues – minimum in D6150 = $128 (RI=$86/6150=$42)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Variety of membership types/meeting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1733" y="2643486"/>
            <a:ext cx="4978400" cy="21164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100" dirty="0"/>
              <a:t>2021-2022</a:t>
            </a:r>
          </a:p>
          <a:p>
            <a:pPr algn="ctr"/>
            <a:r>
              <a:rPr lang="en-US" sz="11100" dirty="0"/>
              <a:t>Visioning</a:t>
            </a:r>
            <a:r>
              <a:rPr lang="en-US" sz="11100" dirty="0">
                <a:latin typeface="+mn-lt"/>
              </a:rPr>
              <a:t> chair</a:t>
            </a:r>
          </a:p>
          <a:p>
            <a:pPr algn="ctr"/>
            <a:endParaRPr lang="en-US" sz="111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algn="ctr"/>
            <a:r>
              <a:rPr lang="en-US" sz="12800" dirty="0"/>
              <a:t>Charles </a:t>
            </a:r>
            <a:r>
              <a:rPr lang="en-US" sz="12800" dirty="0" err="1"/>
              <a:t>harris</a:t>
            </a:r>
            <a:endParaRPr lang="en-US" sz="12800" dirty="0"/>
          </a:p>
          <a:p>
            <a:pPr algn="ctr"/>
            <a:r>
              <a:rPr lang="en-US" sz="9600" dirty="0"/>
              <a:t>little rock metro</a:t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0" y="1738439"/>
            <a:ext cx="4236243" cy="3184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0" y="166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Planning Just Makes Sense!!!</a:t>
            </a:r>
          </a:p>
        </p:txBody>
      </p:sp>
      <p:pic>
        <p:nvPicPr>
          <p:cNvPr id="4" name="Picture 2" descr="Think You're having a Bad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0315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530404"/>
            <a:ext cx="5537200" cy="3141662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Club Leadership changes yearly; often reinventing the wheel each year</a:t>
            </a:r>
          </a:p>
          <a:p>
            <a:pPr lvl="1"/>
            <a:r>
              <a:rPr lang="en-US" sz="2400" dirty="0"/>
              <a:t>Establishes a multi-year coordinated plan</a:t>
            </a:r>
          </a:p>
          <a:p>
            <a:pPr lvl="1"/>
            <a:r>
              <a:rPr lang="en-US" sz="2400" dirty="0"/>
              <a:t>Provides for greater continuity, consistency and consensus</a:t>
            </a:r>
          </a:p>
          <a:p>
            <a:pPr lvl="1"/>
            <a:r>
              <a:rPr lang="en-US" sz="2400" dirty="0"/>
              <a:t>Club Members know what the club is working towards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Why is a plan needed?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463108"/>
            <a:ext cx="5537200" cy="3141662"/>
          </a:xfrm>
        </p:spPr>
        <p:txBody>
          <a:bodyPr>
            <a:noAutofit/>
          </a:bodyPr>
          <a:lstStyle/>
          <a:p>
            <a:pPr marL="58737" lvl="1" indent="0">
              <a:buNone/>
            </a:pPr>
            <a:r>
              <a:rPr lang="en-US" sz="2400" dirty="0"/>
              <a:t>It is a living management tool that…</a:t>
            </a:r>
          </a:p>
          <a:p>
            <a:pPr lvl="1"/>
            <a:r>
              <a:rPr lang="en-US" sz="2400" dirty="0"/>
              <a:t>Defines a shared commitment</a:t>
            </a:r>
          </a:p>
          <a:p>
            <a:pPr lvl="1"/>
            <a:r>
              <a:rPr lang="en-US" sz="2400" dirty="0"/>
              <a:t>Provides long-term direction (3-4 years)</a:t>
            </a:r>
          </a:p>
          <a:p>
            <a:pPr lvl="1"/>
            <a:r>
              <a:rPr lang="en-US" sz="2400" dirty="0"/>
              <a:t>Creates framework to establish goals and objectives</a:t>
            </a:r>
          </a:p>
          <a:p>
            <a:pPr lvl="1"/>
            <a:r>
              <a:rPr lang="en-US" sz="2400" dirty="0"/>
              <a:t>Optimizes use of resources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What is a club vision?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visioning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2291"/>
            <a:ext cx="11506199" cy="49957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Survey sent to all club members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How are you perceived in the community; what are your attributes; why did you retain members and grow; vocational service projects; community service projects; youth service projects; international projects; Rotary Foundation achievements; and pubic image/awareness</a:t>
            </a:r>
          </a:p>
          <a:p>
            <a:pPr marL="457200" lvl="2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Results compiled and developed into Zoom polls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Club meeting to vote on polls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Results shared and presented in a visioning plan for the club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Club Champion: their role is to ensure that the vision created is in the forefront as club leadership discusses annual goals and projects throughout the next couple of years.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500841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67501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MEMBERSHIP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496945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District 6150 Team Training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February 27,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68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8996" y="480694"/>
            <a:ext cx="5734471" cy="610799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2021-2022</a:t>
            </a:r>
          </a:p>
          <a:p>
            <a:pPr algn="ctr"/>
            <a:r>
              <a:rPr lang="en-US" sz="3900" dirty="0">
                <a:solidFill>
                  <a:schemeClr val="bg1"/>
                </a:solidFill>
              </a:rPr>
              <a:t>MEMBERSHIP TEAM</a:t>
            </a:r>
          </a:p>
          <a:p>
            <a:pPr algn="ctr"/>
            <a:endParaRPr lang="en-US" sz="39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3900" dirty="0">
              <a:solidFill>
                <a:schemeClr val="bg1"/>
              </a:solidFill>
              <a:latin typeface="+mn-lt"/>
            </a:endParaRPr>
          </a:p>
          <a:p>
            <a:r>
              <a:rPr lang="en-US" sz="4200" dirty="0">
                <a:solidFill>
                  <a:schemeClr val="tx1"/>
                </a:solidFill>
                <a:latin typeface="+mn-lt"/>
              </a:rPr>
              <a:t>Matt </a:t>
            </a:r>
            <a:r>
              <a:rPr lang="en-US" sz="4200" dirty="0" err="1">
                <a:solidFill>
                  <a:schemeClr val="tx1"/>
                </a:solidFill>
                <a:latin typeface="+mn-lt"/>
              </a:rPr>
              <a:t>Buie</a:t>
            </a:r>
            <a:r>
              <a:rPr lang="en-US" sz="4200" dirty="0">
                <a:solidFill>
                  <a:schemeClr val="tx1"/>
                </a:solidFill>
                <a:latin typeface="+mn-lt"/>
              </a:rPr>
              <a:t>, Chair</a:t>
            </a:r>
          </a:p>
          <a:p>
            <a:r>
              <a:rPr lang="en-US" sz="3500" dirty="0">
                <a:solidFill>
                  <a:schemeClr val="bg1"/>
                </a:solidFill>
                <a:latin typeface="+mn-lt"/>
              </a:rPr>
              <a:t>little rock afterhours</a:t>
            </a:r>
          </a:p>
          <a:p>
            <a:endParaRPr lang="en-US" sz="4300" dirty="0">
              <a:solidFill>
                <a:schemeClr val="bg1"/>
              </a:solidFill>
              <a:latin typeface="+mn-lt"/>
            </a:endParaRPr>
          </a:p>
          <a:p>
            <a:r>
              <a:rPr lang="en-US" sz="4200" dirty="0">
                <a:solidFill>
                  <a:schemeClr val="tx1"/>
                </a:solidFill>
                <a:latin typeface="+mn-lt"/>
              </a:rPr>
              <a:t>Kenny </a:t>
            </a:r>
            <a:r>
              <a:rPr lang="en-US" sz="4200" dirty="0" err="1">
                <a:solidFill>
                  <a:schemeClr val="tx1"/>
                </a:solidFill>
                <a:latin typeface="+mn-lt"/>
              </a:rPr>
              <a:t>gibbs</a:t>
            </a:r>
            <a:r>
              <a:rPr lang="en-US" sz="4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3500" dirty="0">
                <a:solidFill>
                  <a:schemeClr val="bg1"/>
                </a:solidFill>
                <a:latin typeface="+mn-lt"/>
              </a:rPr>
              <a:t>little rock</a:t>
            </a:r>
          </a:p>
          <a:p>
            <a:endParaRPr lang="en-US" sz="3500" dirty="0">
              <a:solidFill>
                <a:schemeClr val="bg1"/>
              </a:solidFill>
              <a:latin typeface="+mn-lt"/>
            </a:endParaRPr>
          </a:p>
          <a:p>
            <a:r>
              <a:rPr lang="en-US" sz="4200" dirty="0">
                <a:solidFill>
                  <a:schemeClr val="tx1"/>
                </a:solidFill>
                <a:latin typeface="+mn-lt"/>
              </a:rPr>
              <a:t>Charles </a:t>
            </a:r>
            <a:r>
              <a:rPr lang="en-US" sz="4200" dirty="0" err="1">
                <a:solidFill>
                  <a:schemeClr val="tx1"/>
                </a:solidFill>
                <a:latin typeface="+mn-lt"/>
              </a:rPr>
              <a:t>harris</a:t>
            </a:r>
            <a:endParaRPr lang="en-US" sz="4200" dirty="0">
              <a:solidFill>
                <a:schemeClr val="tx1"/>
              </a:solidFill>
              <a:latin typeface="+mn-lt"/>
            </a:endParaRPr>
          </a:p>
          <a:p>
            <a:r>
              <a:rPr lang="en-US" sz="3500" dirty="0">
                <a:solidFill>
                  <a:schemeClr val="bg1"/>
                </a:solidFill>
                <a:latin typeface="+mn-lt"/>
              </a:rPr>
              <a:t>Little rock metro</a:t>
            </a:r>
          </a:p>
          <a:p>
            <a:endParaRPr lang="en-US" sz="5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32" y="4579086"/>
            <a:ext cx="2523515" cy="1896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75" y="495571"/>
            <a:ext cx="1995190" cy="2394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7" y="2056812"/>
            <a:ext cx="1921049" cy="2881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7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434</Words>
  <Application>Microsoft Macintosh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visioning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resources</vt:lpstr>
      <vt:lpstr>PowerPoint Presentation</vt:lpstr>
      <vt:lpstr>#GROWROTARY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Sydney Gilbert</cp:lastModifiedBy>
  <cp:revision>183</cp:revision>
  <cp:lastPrinted>2019-12-04T20:41:25Z</cp:lastPrinted>
  <dcterms:created xsi:type="dcterms:W3CDTF">2019-11-18T03:22:22Z</dcterms:created>
  <dcterms:modified xsi:type="dcterms:W3CDTF">2021-03-02T01:05:27Z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