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3" r:id="rId2"/>
    <p:sldId id="344" r:id="rId3"/>
    <p:sldId id="273" r:id="rId4"/>
    <p:sldId id="345" r:id="rId5"/>
    <p:sldId id="346" r:id="rId6"/>
    <p:sldId id="347" r:id="rId7"/>
    <p:sldId id="351" r:id="rId8"/>
    <p:sldId id="348" r:id="rId9"/>
    <p:sldId id="349" r:id="rId10"/>
    <p:sldId id="350" r:id="rId11"/>
    <p:sldId id="352" r:id="rId12"/>
    <p:sldId id="353" r:id="rId13"/>
    <p:sldId id="358" r:id="rId14"/>
    <p:sldId id="359" r:id="rId15"/>
    <p:sldId id="354" r:id="rId16"/>
    <p:sldId id="360" r:id="rId17"/>
    <p:sldId id="355" r:id="rId18"/>
    <p:sldId id="361" r:id="rId19"/>
    <p:sldId id="362" r:id="rId20"/>
    <p:sldId id="363" r:id="rId21"/>
    <p:sldId id="364" r:id="rId22"/>
    <p:sldId id="365" r:id="rId23"/>
    <p:sldId id="356" r:id="rId24"/>
    <p:sldId id="366" r:id="rId25"/>
    <p:sldId id="357" r:id="rId26"/>
    <p:sldId id="367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F"/>
    <a:srgbClr val="FFFFFF"/>
    <a:srgbClr val="00B4E6"/>
    <a:srgbClr val="16468F"/>
    <a:srgbClr val="48595D"/>
    <a:srgbClr val="D9185C"/>
    <a:srgbClr val="06B4E6"/>
    <a:srgbClr val="15458F"/>
    <a:srgbClr val="DA1A5A"/>
    <a:srgbClr val="00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97866" autoAdjust="0"/>
  </p:normalViewPr>
  <p:slideViewPr>
    <p:cSldViewPr snapToGrid="0" showGuides="1">
      <p:cViewPr varScale="1">
        <p:scale>
          <a:sx n="124" d="100"/>
          <a:sy n="124" d="100"/>
        </p:scale>
        <p:origin x="632" y="16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coqag4TufB0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15F086-1CBA-0944-8D38-10B7A49E0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Rotary Club of Broken Arrow</a:t>
            </a:r>
          </a:p>
          <a:p>
            <a:r>
              <a:rPr lang="en-US" sz="4000" dirty="0"/>
              <a:t>July 27,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62552F-DAF7-D049-97D1-A9AEC1CD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97312"/>
            <a:ext cx="11506200" cy="1222751"/>
          </a:xfrm>
        </p:spPr>
        <p:txBody>
          <a:bodyPr>
            <a:normAutofit/>
          </a:bodyPr>
          <a:lstStyle/>
          <a:p>
            <a:r>
              <a:rPr lang="en-US" sz="6600" dirty="0"/>
              <a:t>Club Assembly</a:t>
            </a:r>
          </a:p>
        </p:txBody>
      </p:sp>
    </p:spTree>
    <p:extLst>
      <p:ext uri="{BB962C8B-B14F-4D97-AF65-F5344CB8AC3E}">
        <p14:creationId xmlns:p14="http://schemas.microsoft.com/office/powerpoint/2010/main" val="21016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264CCF-5285-564C-B185-83D510219C69}"/>
              </a:ext>
            </a:extLst>
          </p:cNvPr>
          <p:cNvCxnSpPr>
            <a:cxnSpLocks/>
          </p:cNvCxnSpPr>
          <p:nvPr/>
        </p:nvCxnSpPr>
        <p:spPr>
          <a:xfrm>
            <a:off x="2898544" y="4674740"/>
            <a:ext cx="92934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381000" y="3429000"/>
            <a:ext cx="380276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16468F"/>
                </a:solidFill>
                <a:ea typeface="Arial" charset="0"/>
                <a:cs typeface="Arial" panose="020B0604020202020204" pitchFamily="34" charset="0"/>
              </a:rPr>
              <a:t>They all lie approximately on the Equator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134AC97D-CE36-604A-BCDB-021ADD6622B7}"/>
              </a:ext>
            </a:extLst>
          </p:cNvPr>
          <p:cNvSpPr/>
          <p:nvPr/>
        </p:nvSpPr>
        <p:spPr>
          <a:xfrm>
            <a:off x="4962418" y="4572001"/>
            <a:ext cx="184935" cy="2054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0EFCC6A3-CDB8-8042-83B7-038AB9719417}"/>
              </a:ext>
            </a:extLst>
          </p:cNvPr>
          <p:cNvSpPr/>
          <p:nvPr/>
        </p:nvSpPr>
        <p:spPr>
          <a:xfrm>
            <a:off x="9108521" y="4571999"/>
            <a:ext cx="184935" cy="2054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C8A02189-173E-E744-B0A7-25905182DFA8}"/>
              </a:ext>
            </a:extLst>
          </p:cNvPr>
          <p:cNvSpPr/>
          <p:nvPr/>
        </p:nvSpPr>
        <p:spPr>
          <a:xfrm>
            <a:off x="7437430" y="4571999"/>
            <a:ext cx="184935" cy="2054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BA53F25F-8879-BC43-A7E1-0B3DA608F3D3}"/>
              </a:ext>
            </a:extLst>
          </p:cNvPr>
          <p:cNvSpPr/>
          <p:nvPr/>
        </p:nvSpPr>
        <p:spPr>
          <a:xfrm>
            <a:off x="6982312" y="4572000"/>
            <a:ext cx="184935" cy="2054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69D86-8978-DC46-8B1C-484A781EFE8A}"/>
              </a:ext>
            </a:extLst>
          </p:cNvPr>
          <p:cNvSpPr txBox="1"/>
          <p:nvPr/>
        </p:nvSpPr>
        <p:spPr>
          <a:xfrm>
            <a:off x="5063447" y="4490076"/>
            <a:ext cx="7360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Quito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9C715-7528-DF47-9CB8-F2930E73024E}"/>
              </a:ext>
            </a:extLst>
          </p:cNvPr>
          <p:cNvSpPr txBox="1"/>
          <p:nvPr/>
        </p:nvSpPr>
        <p:spPr>
          <a:xfrm>
            <a:off x="6051300" y="4797223"/>
            <a:ext cx="10951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Libreville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12457-7472-A044-9A3E-B78B113FAA99}"/>
              </a:ext>
            </a:extLst>
          </p:cNvPr>
          <p:cNvSpPr txBox="1"/>
          <p:nvPr/>
        </p:nvSpPr>
        <p:spPr>
          <a:xfrm>
            <a:off x="7590298" y="4305408"/>
            <a:ext cx="10951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Kampala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B434D5-099E-AC4E-9778-81234508DA70}"/>
              </a:ext>
            </a:extLst>
          </p:cNvPr>
          <p:cNvSpPr txBox="1"/>
          <p:nvPr/>
        </p:nvSpPr>
        <p:spPr>
          <a:xfrm>
            <a:off x="9290038" y="4649474"/>
            <a:ext cx="12362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Singapore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9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117902-AF4E-334D-9EE4-D6AD51A8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Rotary?</a:t>
            </a:r>
          </a:p>
        </p:txBody>
      </p:sp>
      <p:pic>
        <p:nvPicPr>
          <p:cNvPr id="5" name="Online Media 4" descr="What is Rotary? - Funny Rotary Video - Fargo-Moorhead Rotary Clubs">
            <a:hlinkClick r:id="" action="ppaction://media"/>
            <a:extLst>
              <a:ext uri="{FF2B5EF4-FFF2-40B4-BE49-F238E27FC236}">
                <a16:creationId xmlns:a16="http://schemas.microsoft.com/office/drawing/2014/main" id="{0B18C86C-40DF-E54D-8B34-C827B3C357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9044" y="1540044"/>
            <a:ext cx="9453911" cy="53179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51AC74-DB4A-CB4C-8B35-540EF358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2D59-2F1F-A646-9A0B-5277807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Goals: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ADA-453F-5045-9428-2DAE7A83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/>
              <a:t>Members &amp; Engagement</a:t>
            </a:r>
          </a:p>
          <a:p>
            <a:r>
              <a:rPr lang="en-US" sz="3200" dirty="0"/>
              <a:t>Club Membership – 75 members at year end (currently 69)</a:t>
            </a:r>
          </a:p>
          <a:p>
            <a:r>
              <a:rPr lang="en-US" sz="3200" dirty="0"/>
              <a:t>New Member Sponsors – 5 members sponsor at least 1 </a:t>
            </a:r>
          </a:p>
          <a:p>
            <a:r>
              <a:rPr lang="en-US" sz="3200" dirty="0"/>
              <a:t>Service Participation – 60 members participate in at least 1</a:t>
            </a:r>
          </a:p>
          <a:p>
            <a:r>
              <a:rPr lang="en-US" sz="3200" dirty="0"/>
              <a:t>District Conference </a:t>
            </a:r>
            <a:r>
              <a:rPr lang="en-US" dirty="0"/>
              <a:t>(May 1 @ Stoney Creek) </a:t>
            </a:r>
            <a:r>
              <a:rPr lang="en-US" sz="3200" dirty="0"/>
              <a:t>– 7 members attend</a:t>
            </a:r>
          </a:p>
          <a:p>
            <a:r>
              <a:rPr lang="en-US" sz="3200" dirty="0"/>
              <a:t>District Training Conf. </a:t>
            </a:r>
            <a:r>
              <a:rPr lang="en-US" dirty="0"/>
              <a:t>(Aug 22 Online) </a:t>
            </a:r>
            <a:r>
              <a:rPr lang="en-US" sz="3200" dirty="0"/>
              <a:t>– 5 members attend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FA66-81A6-3C4C-AB47-929E236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0E9D059-68F6-934E-B87B-92A6D0AE70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8756" y="1073313"/>
            <a:ext cx="2931734" cy="32982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E6A-9B67-8F46-960D-8EDA7BF80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6867-7B08-A343-9361-A93BD12A9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D82C3-0963-9541-B7CF-D7D071A95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IDEAS &amp; INITIATIVES FOR RECRUITING AND RETENTION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638A-A99A-024E-A8C5-C82883D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59FD-3CA2-4B48-863F-52D53B404564}"/>
              </a:ext>
            </a:extLst>
          </p:cNvPr>
          <p:cNvSpPr txBox="1"/>
          <p:nvPr/>
        </p:nvSpPr>
        <p:spPr>
          <a:xfrm>
            <a:off x="1383976" y="4530905"/>
            <a:ext cx="308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GALEN ENGEL</a:t>
            </a:r>
          </a:p>
        </p:txBody>
      </p:sp>
    </p:spTree>
    <p:extLst>
      <p:ext uri="{BB962C8B-B14F-4D97-AF65-F5344CB8AC3E}">
        <p14:creationId xmlns:p14="http://schemas.microsoft.com/office/powerpoint/2010/main" val="33554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E6A-9B67-8F46-960D-8EDA7BF80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6867-7B08-A343-9361-A93BD12A9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Rotary foundation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D82C3-0963-9541-B7CF-D7D071A95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WAYS TO CONTRIBUTE TO ROTARY’S MISSION…TODAY AND INTO THE FUTURE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638A-A99A-024E-A8C5-C82883D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59FD-3CA2-4B48-863F-52D53B404564}"/>
              </a:ext>
            </a:extLst>
          </p:cNvPr>
          <p:cNvSpPr txBox="1"/>
          <p:nvPr/>
        </p:nvSpPr>
        <p:spPr>
          <a:xfrm>
            <a:off x="1444889" y="4541179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STAN EVETTS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0ECAC-2F72-5F43-9315-CE81A440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00" y="1043534"/>
            <a:ext cx="2198844" cy="33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2D59-2F1F-A646-9A0B-5277807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Goals: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ADA-453F-5045-9428-2DAE7A83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/>
              <a:t>Rotary Foundation Giving</a:t>
            </a:r>
          </a:p>
          <a:p>
            <a:r>
              <a:rPr lang="en-US" sz="3200" dirty="0"/>
              <a:t>Annual Fund Contributions - $6,000</a:t>
            </a:r>
          </a:p>
          <a:p>
            <a:pPr lvl="1"/>
            <a:r>
              <a:rPr lang="en-US" sz="2800" dirty="0"/>
              <a:t>Every Member, Every Year</a:t>
            </a:r>
          </a:p>
          <a:p>
            <a:r>
              <a:rPr lang="en-US" sz="3200" dirty="0"/>
              <a:t>Polio Plus Fund Contributions - $1,000</a:t>
            </a:r>
          </a:p>
          <a:p>
            <a:r>
              <a:rPr lang="en-US" sz="3200" dirty="0"/>
              <a:t>Bequest Society Members – 1 member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FA66-81A6-3C4C-AB47-929E236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E6A-9B67-8F46-960D-8EDA7BF80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6867-7B08-A343-9361-A93BD12A9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COMMITTEES &amp; ENGAGEMENT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D82C3-0963-9541-B7CF-D7D071A95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RESTRUCTURING, LEADERSHIP, AND SERVICE OPPORTUNITIES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638A-A99A-024E-A8C5-C82883D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59FD-3CA2-4B48-863F-52D53B404564}"/>
              </a:ext>
            </a:extLst>
          </p:cNvPr>
          <p:cNvSpPr txBox="1"/>
          <p:nvPr/>
        </p:nvSpPr>
        <p:spPr>
          <a:xfrm>
            <a:off x="1444888" y="4510356"/>
            <a:ext cx="2503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ROY WOOD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3293A-EFA9-DB42-B873-6409EE4BC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42" y="1465348"/>
            <a:ext cx="2658079" cy="29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2D59-2F1F-A646-9A0B-5277807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Goals: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ADA-453F-5045-9428-2DAE7A83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/>
              <a:t>Service Projects</a:t>
            </a:r>
          </a:p>
          <a:p>
            <a:r>
              <a:rPr lang="en-US" sz="3200" dirty="0"/>
              <a:t>14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FA66-81A6-3C4C-AB47-929E236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E74C-9609-9E4F-9AF9-13DD93D8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SERVICE, YOUTH &amp; FUNDRAISING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0FEFF-B01F-F946-9A0A-00738B5D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655612"/>
            <a:ext cx="11506199" cy="40348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u="sng" dirty="0"/>
              <a:t>SERVICE COMMITTEES</a:t>
            </a:r>
          </a:p>
          <a:p>
            <a:r>
              <a:rPr lang="en-US" sz="3200" dirty="0"/>
              <a:t>Adopt-a-Mile (Trash Bash) – </a:t>
            </a:r>
            <a:r>
              <a:rPr lang="en-US" sz="3200" dirty="0">
                <a:solidFill>
                  <a:srgbClr val="0070C0"/>
                </a:solidFill>
              </a:rPr>
              <a:t>Jeanine Truman</a:t>
            </a:r>
          </a:p>
          <a:p>
            <a:r>
              <a:rPr lang="en-US" sz="3200" dirty="0"/>
              <a:t>Blood Donors – </a:t>
            </a:r>
            <a:r>
              <a:rPr lang="en-US" sz="3200" dirty="0">
                <a:solidFill>
                  <a:srgbClr val="0070C0"/>
                </a:solidFill>
              </a:rPr>
              <a:t>David </a:t>
            </a:r>
            <a:r>
              <a:rPr lang="en-US" sz="3200" dirty="0" err="1">
                <a:solidFill>
                  <a:srgbClr val="0070C0"/>
                </a:solidFill>
              </a:rPr>
              <a:t>Rampey</a:t>
            </a:r>
            <a:r>
              <a:rPr lang="en-US" sz="3200" dirty="0">
                <a:solidFill>
                  <a:srgbClr val="0070C0"/>
                </a:solidFill>
              </a:rPr>
              <a:t>, Lucy Laird</a:t>
            </a:r>
          </a:p>
          <a:p>
            <a:r>
              <a:rPr lang="en-US" sz="3200" dirty="0"/>
              <a:t>Joy in the Cause – </a:t>
            </a:r>
            <a:r>
              <a:rPr lang="en-US" sz="3200" dirty="0">
                <a:solidFill>
                  <a:srgbClr val="C00000"/>
                </a:solidFill>
              </a:rPr>
              <a:t>??????</a:t>
            </a:r>
          </a:p>
          <a:p>
            <a:r>
              <a:rPr lang="en-US" sz="3200" dirty="0"/>
              <a:t>Medical Supply Network, Inc. – </a:t>
            </a:r>
            <a:r>
              <a:rPr lang="en-US" sz="3200" dirty="0">
                <a:solidFill>
                  <a:srgbClr val="0070C0"/>
                </a:solidFill>
              </a:rPr>
              <a:t>Lisa Engel</a:t>
            </a:r>
          </a:p>
          <a:p>
            <a:r>
              <a:rPr lang="en-US" sz="3200" dirty="0"/>
              <a:t>Rooster Day Parade – </a:t>
            </a:r>
            <a:r>
              <a:rPr lang="en-US" sz="3200" dirty="0">
                <a:solidFill>
                  <a:srgbClr val="0070C0"/>
                </a:solidFill>
              </a:rPr>
              <a:t>Doris Watson</a:t>
            </a:r>
          </a:p>
          <a:p>
            <a:r>
              <a:rPr lang="en-US" sz="3200" dirty="0"/>
              <a:t>Rotary Up With Trees area – </a:t>
            </a:r>
            <a:r>
              <a:rPr lang="en-US" sz="3200" dirty="0">
                <a:solidFill>
                  <a:srgbClr val="C00000"/>
                </a:solidFill>
              </a:rPr>
              <a:t>??????</a:t>
            </a:r>
          </a:p>
          <a:p>
            <a:r>
              <a:rPr lang="en-US" sz="3200" dirty="0"/>
              <a:t>Salvation Army Ding-a-Lings – </a:t>
            </a:r>
            <a:r>
              <a:rPr lang="en-US" sz="3200" dirty="0">
                <a:solidFill>
                  <a:srgbClr val="0070C0"/>
                </a:solidFill>
              </a:rPr>
              <a:t>Scott </a:t>
            </a:r>
            <a:r>
              <a:rPr lang="en-US" sz="3200" dirty="0" err="1">
                <a:solidFill>
                  <a:srgbClr val="0070C0"/>
                </a:solidFill>
              </a:rPr>
              <a:t>Eudey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/>
              <a:t>International Service Projects - </a:t>
            </a:r>
            <a:r>
              <a:rPr lang="en-US" sz="3200" dirty="0">
                <a:solidFill>
                  <a:srgbClr val="C00000"/>
                </a:solidFill>
              </a:rPr>
              <a:t>??????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20C4-6D92-9841-88EA-DBE5D4D9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E74C-9609-9E4F-9AF9-13DD93D8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SERVICE, YOUTH &amp; FUNDRAISING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0FEFF-B01F-F946-9A0A-00738B5D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49" y="1655612"/>
            <a:ext cx="6873412" cy="40348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u="sng" dirty="0"/>
              <a:t>YOUTH COMMITTEES</a:t>
            </a:r>
          </a:p>
          <a:p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4-Way Test Speech Contest – </a:t>
            </a:r>
            <a:r>
              <a:rPr lang="en-US" sz="2200" b="1" dirty="0">
                <a:solidFill>
                  <a:schemeClr val="accent1"/>
                </a:solidFill>
              </a:rPr>
              <a:t>Derek Blackburn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Adopt-a-School (</a:t>
            </a:r>
            <a:r>
              <a:rPr lang="en-US" sz="2200" b="1" dirty="0" err="1"/>
              <a:t>Libr</a:t>
            </a:r>
            <a:r>
              <a:rPr lang="en-US" sz="2200" b="1" dirty="0"/>
              <a:t>. Books) – </a:t>
            </a:r>
            <a:r>
              <a:rPr lang="en-US" sz="2200" b="1" dirty="0">
                <a:solidFill>
                  <a:schemeClr val="accent1"/>
                </a:solidFill>
              </a:rPr>
              <a:t>Mike </a:t>
            </a:r>
            <a:r>
              <a:rPr lang="en-US" sz="2200" b="1" dirty="0" err="1">
                <a:solidFill>
                  <a:schemeClr val="accent1"/>
                </a:solidFill>
              </a:rPr>
              <a:t>Scrimsher</a:t>
            </a:r>
            <a:endParaRPr lang="en-US" sz="2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/>
              <a:t>BAHS Scholarships – </a:t>
            </a:r>
            <a:r>
              <a:rPr lang="en-US" sz="2200" b="1" dirty="0">
                <a:solidFill>
                  <a:schemeClr val="accent1"/>
                </a:solidFill>
              </a:rPr>
              <a:t>Lloyd Dawes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BAPD Events – </a:t>
            </a:r>
            <a:r>
              <a:rPr lang="en-US" sz="2200" b="1" dirty="0">
                <a:solidFill>
                  <a:srgbClr val="C00000"/>
                </a:solidFill>
              </a:rPr>
              <a:t>??????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Be Wise, Immunize – </a:t>
            </a:r>
            <a:r>
              <a:rPr lang="en-US" sz="2200" b="1" dirty="0">
                <a:solidFill>
                  <a:schemeClr val="accent1"/>
                </a:solidFill>
              </a:rPr>
              <a:t>Stan </a:t>
            </a:r>
            <a:r>
              <a:rPr lang="en-US" sz="2200" b="1" dirty="0" err="1">
                <a:solidFill>
                  <a:schemeClr val="accent1"/>
                </a:solidFill>
              </a:rPr>
              <a:t>Evetts</a:t>
            </a:r>
            <a:endParaRPr lang="en-US" sz="2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/>
              <a:t>Dictionary Project – </a:t>
            </a:r>
            <a:r>
              <a:rPr lang="en-US" sz="2200" b="1" dirty="0">
                <a:solidFill>
                  <a:schemeClr val="accent1"/>
                </a:solidFill>
              </a:rPr>
              <a:t>Jeff Hewett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20C4-6D92-9841-88EA-DBE5D4D9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0708F6-ECFE-8849-94A7-1CB78DCA1063}"/>
              </a:ext>
            </a:extLst>
          </p:cNvPr>
          <p:cNvSpPr txBox="1">
            <a:spLocks/>
          </p:cNvSpPr>
          <p:nvPr/>
        </p:nvSpPr>
        <p:spPr>
          <a:xfrm>
            <a:off x="6517241" y="1657085"/>
            <a:ext cx="5791200" cy="4034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 </a:t>
            </a:r>
          </a:p>
          <a:p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b="1" dirty="0"/>
              <a:t>Interact/Rotaract – </a:t>
            </a:r>
            <a:r>
              <a:rPr lang="en-US" sz="2200" b="1" dirty="0">
                <a:solidFill>
                  <a:schemeClr val="accent1"/>
                </a:solidFill>
              </a:rPr>
              <a:t>Steve Barnes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Josh the Otter – </a:t>
            </a:r>
            <a:r>
              <a:rPr lang="en-US" sz="2200" b="1" dirty="0" err="1">
                <a:solidFill>
                  <a:schemeClr val="accent1"/>
                </a:solidFill>
              </a:rPr>
              <a:t>Brena</a:t>
            </a:r>
            <a:r>
              <a:rPr lang="en-US" sz="2200" b="1" dirty="0">
                <a:solidFill>
                  <a:schemeClr val="accent1"/>
                </a:solidFill>
              </a:rPr>
              <a:t> Meadows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RYLA – </a:t>
            </a:r>
            <a:r>
              <a:rPr lang="en-US" sz="2200" b="1" dirty="0" err="1">
                <a:solidFill>
                  <a:schemeClr val="accent1"/>
                </a:solidFill>
              </a:rPr>
              <a:t>Zarria</a:t>
            </a:r>
            <a:r>
              <a:rPr lang="en-US" sz="2200" b="1" dirty="0">
                <a:solidFill>
                  <a:schemeClr val="accent1"/>
                </a:solidFill>
              </a:rPr>
              <a:t> Young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Shop with a Rotarian – </a:t>
            </a:r>
            <a:r>
              <a:rPr lang="en-US" sz="2200" b="1" dirty="0">
                <a:solidFill>
                  <a:schemeClr val="accent1"/>
                </a:solidFill>
              </a:rPr>
              <a:t>Stan </a:t>
            </a:r>
            <a:r>
              <a:rPr lang="en-US" sz="2200" b="1" dirty="0" err="1">
                <a:solidFill>
                  <a:schemeClr val="accent1"/>
                </a:solidFill>
              </a:rPr>
              <a:t>Evetts</a:t>
            </a:r>
            <a:endParaRPr lang="en-US" sz="2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/>
              <a:t>Students of the Quarter – </a:t>
            </a:r>
            <a:r>
              <a:rPr lang="en-US" sz="2200" b="1" dirty="0">
                <a:solidFill>
                  <a:schemeClr val="accent1"/>
                </a:solidFill>
              </a:rPr>
              <a:t>Steve Barnes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Rotary Youth Exchange -  </a:t>
            </a:r>
            <a:r>
              <a:rPr lang="en-US" sz="2200" b="1" dirty="0">
                <a:solidFill>
                  <a:srgbClr val="C00000"/>
                </a:solidFill>
              </a:rPr>
              <a:t>??????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E0F513-1902-3142-8127-29C9F2A9472E}"/>
              </a:ext>
            </a:extLst>
          </p:cNvPr>
          <p:cNvCxnSpPr/>
          <p:nvPr/>
        </p:nvCxnSpPr>
        <p:spPr>
          <a:xfrm>
            <a:off x="6369978" y="2253704"/>
            <a:ext cx="0" cy="32194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2543-206D-8447-A2A9-C174076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Meeting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0382-2957-5D40-8C12-C443AC4EF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Cool Grilles Status</a:t>
            </a:r>
          </a:p>
          <a:p>
            <a:r>
              <a:rPr lang="en-US" sz="4000" dirty="0"/>
              <a:t>Rotary After Hours</a:t>
            </a:r>
          </a:p>
          <a:p>
            <a:r>
              <a:rPr lang="en-US" sz="4000" dirty="0"/>
              <a:t>MSNI – Arctic Cat Raffle Fundraiser</a:t>
            </a:r>
          </a:p>
          <a:p>
            <a:r>
              <a:rPr lang="en-US" sz="4000" dirty="0"/>
              <a:t>MSNI Workday – Saturday August 8, 9:00am</a:t>
            </a:r>
          </a:p>
          <a:p>
            <a:r>
              <a:rPr lang="en-US" sz="4000" dirty="0"/>
              <a:t>Ice Cream Pie Fundraiser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CBEE9-945D-D641-9922-2C896D87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E74C-9609-9E4F-9AF9-13DD93D8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SERVICE, YOUTH &amp; FUNDRAISING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0FEFF-B01F-F946-9A0A-00738B5D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82912"/>
            <a:ext cx="11506199" cy="37075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FUNDRAISING COMMITTEES &amp; $$ GOALS</a:t>
            </a:r>
          </a:p>
          <a:p>
            <a:r>
              <a:rPr lang="en-US" sz="3200" dirty="0"/>
              <a:t>Cool Grilles Car Show ($20,000) – </a:t>
            </a:r>
            <a:r>
              <a:rPr lang="en-US" sz="3200" dirty="0">
                <a:solidFill>
                  <a:srgbClr val="0070C0"/>
                </a:solidFill>
              </a:rPr>
              <a:t>Lisa Engel</a:t>
            </a:r>
          </a:p>
          <a:p>
            <a:r>
              <a:rPr lang="en-US" sz="3200" dirty="0"/>
              <a:t>Pancake Breakfast ($1,500) – </a:t>
            </a:r>
            <a:r>
              <a:rPr lang="en-US" sz="3200" dirty="0">
                <a:solidFill>
                  <a:srgbClr val="0070C0"/>
                </a:solidFill>
              </a:rPr>
              <a:t>Don Henderson, Stu Conrad</a:t>
            </a:r>
          </a:p>
          <a:p>
            <a:r>
              <a:rPr lang="en-US" sz="3200" dirty="0"/>
              <a:t>Rooster Egg Hunt ($3,000) – </a:t>
            </a:r>
            <a:r>
              <a:rPr lang="en-US" sz="3200" dirty="0">
                <a:solidFill>
                  <a:srgbClr val="0070C0"/>
                </a:solidFill>
              </a:rPr>
              <a:t>Janie Green</a:t>
            </a:r>
          </a:p>
          <a:p>
            <a:r>
              <a:rPr lang="en-US" sz="3200" dirty="0"/>
              <a:t>Trivia Contest ($2,000) – </a:t>
            </a:r>
            <a:r>
              <a:rPr lang="en-US" sz="3200" dirty="0">
                <a:solidFill>
                  <a:srgbClr val="0070C0"/>
                </a:solidFill>
              </a:rPr>
              <a:t>Janie Green, Stan </a:t>
            </a:r>
            <a:r>
              <a:rPr lang="en-US" sz="3200" dirty="0" err="1">
                <a:solidFill>
                  <a:srgbClr val="0070C0"/>
                </a:solidFill>
              </a:rPr>
              <a:t>Evetts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/>
              <a:t>Micro-Fundraisers ($2,500) – </a:t>
            </a:r>
            <a:r>
              <a:rPr lang="en-US" sz="3200" dirty="0">
                <a:solidFill>
                  <a:srgbClr val="0070C0"/>
                </a:solidFill>
              </a:rPr>
              <a:t>Galen Engel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20C4-6D92-9841-88EA-DBE5D4D9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489EB-4071-0744-AC31-9A8E1DD5485E}"/>
              </a:ext>
            </a:extLst>
          </p:cNvPr>
          <p:cNvSpPr txBox="1"/>
          <p:nvPr/>
        </p:nvSpPr>
        <p:spPr>
          <a:xfrm>
            <a:off x="924674" y="5730229"/>
            <a:ext cx="10130319" cy="954107"/>
          </a:xfrm>
          <a:prstGeom prst="rect">
            <a:avLst/>
          </a:prstGeom>
          <a:solidFill>
            <a:srgbClr val="00B4E6"/>
          </a:solidFill>
          <a:ln>
            <a:solidFill>
              <a:srgbClr val="1744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</a:rPr>
              <a:t>Fundraising is Critical to Continue to Support Community Charities and Keep Our Club Running.</a:t>
            </a:r>
          </a:p>
        </p:txBody>
      </p:sp>
    </p:spTree>
    <p:extLst>
      <p:ext uri="{BB962C8B-B14F-4D97-AF65-F5344CB8AC3E}">
        <p14:creationId xmlns:p14="http://schemas.microsoft.com/office/powerpoint/2010/main" val="14053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40FE2C3-9C62-4F4D-B2E7-6A2E15C84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2" y="1769948"/>
            <a:ext cx="3806346" cy="491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C7EA8-A30E-E44E-882F-649B9031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Dac</a:t>
            </a:r>
            <a:r>
              <a:rPr lang="en-US" cap="none" dirty="0" err="1"/>
              <a:t>db</a:t>
            </a:r>
            <a:r>
              <a:rPr lang="en-US" dirty="0"/>
              <a:t> Committee signup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D66FA-E27F-B248-93C4-DEE58687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33EBCF-2930-2D4D-9F30-A6CF817FE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51" y="1678508"/>
            <a:ext cx="3782211" cy="4918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C6022BC-FF8B-144F-8374-441AD048053A}"/>
              </a:ext>
            </a:extLst>
          </p:cNvPr>
          <p:cNvSpPr/>
          <p:nvPr/>
        </p:nvSpPr>
        <p:spPr>
          <a:xfrm>
            <a:off x="5538651" y="3566160"/>
            <a:ext cx="2011680" cy="992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7D69CB-5616-D94B-A6A2-FEB115769258}"/>
              </a:ext>
            </a:extLst>
          </p:cNvPr>
          <p:cNvSpPr txBox="1"/>
          <p:nvPr/>
        </p:nvSpPr>
        <p:spPr>
          <a:xfrm>
            <a:off x="8013620" y="2151574"/>
            <a:ext cx="37822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How-To Document will be sent to all members to review current committees and sign up for new ones.</a:t>
            </a:r>
          </a:p>
          <a:p>
            <a:r>
              <a:rPr lang="en-US" sz="2400" dirty="0"/>
              <a:t>  </a:t>
            </a:r>
          </a:p>
          <a:p>
            <a:r>
              <a:rPr lang="en-US" sz="2400" dirty="0"/>
              <a:t>Members are encouraged to step up to leadership role as Chair, Co-Chair, Chair Designee, or Task Leader.  Buttons in </a:t>
            </a:r>
            <a:r>
              <a:rPr lang="en-US" sz="2400" dirty="0" err="1"/>
              <a:t>DACdb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3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E6A-9B67-8F46-960D-8EDA7BF80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6867-7B08-A343-9361-A93BD12A9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Youth Leaders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D82C3-0963-9541-B7CF-D7D071A95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PROVIDING OPPORTUNITIES FOR HIGH SCHOOL AND COLLEGE STUDENTS TO LEARN AND SERVE THROUGH </a:t>
            </a:r>
            <a:r>
              <a:rPr lang="en-US" i="1" dirty="0"/>
              <a:t>INTERACT/ROTARACT </a:t>
            </a:r>
            <a:r>
              <a:rPr lang="en-US" dirty="0"/>
              <a:t>AND </a:t>
            </a:r>
            <a:r>
              <a:rPr lang="en-US" i="1" dirty="0"/>
              <a:t>ROTARY YOUTH LEADERSHIP AWARDS PROGRAMS (RYLA).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638A-A99A-024E-A8C5-C82883D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59FD-3CA2-4B48-863F-52D53B404564}"/>
              </a:ext>
            </a:extLst>
          </p:cNvPr>
          <p:cNvSpPr txBox="1"/>
          <p:nvPr/>
        </p:nvSpPr>
        <p:spPr>
          <a:xfrm>
            <a:off x="264965" y="4309870"/>
            <a:ext cx="2507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Zarria</a:t>
            </a:r>
            <a:r>
              <a:rPr lang="en-US" sz="3200" dirty="0"/>
              <a:t> Young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FE789-3A9C-474E-AC06-0369A41C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5" y="1950024"/>
            <a:ext cx="2359846" cy="235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86C3C4-9602-6A4C-B8B0-0EB14643D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896" y="1950025"/>
            <a:ext cx="1877726" cy="2359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B2704C-C94C-F049-AC74-45389963DDA5}"/>
              </a:ext>
            </a:extLst>
          </p:cNvPr>
          <p:cNvSpPr txBox="1"/>
          <p:nvPr/>
        </p:nvSpPr>
        <p:spPr>
          <a:xfrm>
            <a:off x="3172121" y="4309869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Steve Barnes</a:t>
            </a:r>
          </a:p>
        </p:txBody>
      </p:sp>
    </p:spTree>
    <p:extLst>
      <p:ext uri="{BB962C8B-B14F-4D97-AF65-F5344CB8AC3E}">
        <p14:creationId xmlns:p14="http://schemas.microsoft.com/office/powerpoint/2010/main" val="37019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2D59-2F1F-A646-9A0B-5277807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Goals: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ADA-453F-5045-9428-2DAE7A83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/>
              <a:t>Young Leaders</a:t>
            </a:r>
          </a:p>
          <a:p>
            <a:r>
              <a:rPr lang="en-US" sz="3200" dirty="0"/>
              <a:t>Interact Clubs – 1 club</a:t>
            </a:r>
          </a:p>
          <a:p>
            <a:r>
              <a:rPr lang="en-US" sz="3200" dirty="0"/>
              <a:t>RYLA Participation – 6 Jr. High Students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FA66-81A6-3C4C-AB47-929E236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E6A-9B67-8F46-960D-8EDA7BF80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36867-7B08-A343-9361-A93BD12A9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PUBLIC IMAGE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3D82C3-0963-9541-B7CF-D7D071A95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RAISING AWARENESS AND PROFILE OF ROTARY CLUB BROKEN ARROW IN OUR COMMUNITY.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5638A-A99A-024E-A8C5-C82883D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C59FD-3CA2-4B48-863F-52D53B404564}"/>
              </a:ext>
            </a:extLst>
          </p:cNvPr>
          <p:cNvSpPr txBox="1"/>
          <p:nvPr/>
        </p:nvSpPr>
        <p:spPr>
          <a:xfrm>
            <a:off x="1018072" y="4510356"/>
            <a:ext cx="335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DEBRA WIMPEE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7EA3F-B6BA-F341-8E3B-AD9DCAA5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18" y="1260534"/>
            <a:ext cx="2302125" cy="31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2D59-2F1F-A646-9A0B-5277807B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Goals: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ADA-453F-5045-9428-2DAE7A83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/>
              <a:t>Public Image</a:t>
            </a:r>
          </a:p>
          <a:p>
            <a:r>
              <a:rPr lang="en-US" sz="3200" dirty="0"/>
              <a:t>Maintain Online Presence</a:t>
            </a:r>
          </a:p>
          <a:p>
            <a:r>
              <a:rPr lang="en-US" sz="3200" dirty="0"/>
              <a:t>Update Website &amp; Social Media – 4 times per month</a:t>
            </a:r>
          </a:p>
          <a:p>
            <a:r>
              <a:rPr lang="en-US" sz="3200" dirty="0"/>
              <a:t>Social Activities – 8</a:t>
            </a:r>
          </a:p>
          <a:p>
            <a:r>
              <a:rPr lang="en-US" sz="3200" dirty="0"/>
              <a:t>Strategic Plan – Review &amp; Update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FA66-81A6-3C4C-AB47-929E236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2DCC8-05AF-9E43-80B4-5B4C81809A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2020-21 Budget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D397506-5BB5-8147-ABEA-D3661B7D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41" y="3383632"/>
            <a:ext cx="5424756" cy="19757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Tight budget to meet club expenses.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Asking members to pay dues promptly.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Due to </a:t>
            </a:r>
            <a:r>
              <a:rPr lang="en-US" dirty="0" err="1"/>
              <a:t>Covid</a:t>
            </a:r>
            <a:r>
              <a:rPr lang="en-US" dirty="0"/>
              <a:t>, made regular member meals post-paid (with RSVP). Meals show up on next quarter’s invoice.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Budget will change with conditions.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65BE0-4245-1246-93FA-97D5EBEE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2AF7E-F87C-2845-8304-A7422935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832" y="199954"/>
            <a:ext cx="3604516" cy="64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491835" y="3219146"/>
            <a:ext cx="367947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Which Rotary Club is farther west: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Reno, Nevada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Los Angeles, 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4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491835" y="3219146"/>
            <a:ext cx="367947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Which Rotary Club is farther west: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6468F"/>
                </a:solidFill>
                <a:ea typeface="Arial" charset="0"/>
                <a:cs typeface="Arial" panose="020B0604020202020204" pitchFamily="34" charset="0"/>
              </a:rPr>
              <a:t>Reno, Nevada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panose="020B0604020202020204" pitchFamily="34" charset="0"/>
              </a:rPr>
              <a:t>Los Angeles, CA?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6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491835" y="3219146"/>
            <a:ext cx="367947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Which Rotary Club is farther east: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Pensacola, FL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Detroit, MI?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9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491835" y="3219146"/>
            <a:ext cx="367947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Which Rotary Club is farther east: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panose="020B0604020202020204" pitchFamily="34" charset="0"/>
              </a:rPr>
              <a:t>Pensacola, FL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ea typeface="Arial" charset="0"/>
                <a:cs typeface="Arial" panose="020B0604020202020204" pitchFamily="34" charset="0"/>
              </a:rPr>
              <a:t>Detroit, MI?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6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491835" y="3219146"/>
            <a:ext cx="367947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Which Rotary Club is farther south: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Cairo, Illinois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Richmond, VA?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5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491835" y="3219146"/>
            <a:ext cx="3679473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Which Rotary Club is farther south: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ea typeface="Arial" charset="0"/>
                <a:cs typeface="Arial" panose="020B0604020202020204" pitchFamily="34" charset="0"/>
              </a:rPr>
              <a:t>Cairo, Illinois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panose="020B0604020202020204" pitchFamily="34" charset="0"/>
              </a:rPr>
              <a:t>Richmond, VA?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9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Geography trivia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06" y="1909257"/>
            <a:ext cx="8259148" cy="4439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381000" y="2609762"/>
            <a:ext cx="3802763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What do these Rotary Clubs have in common: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Libreville, Gabon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Quito, </a:t>
            </a:r>
            <a:r>
              <a:rPr lang="en-US" sz="3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Equador</a:t>
            </a:r>
            <a:endParaRPr lang="en-US" sz="3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Singapore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Kampala, Uganda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747</Words>
  <Application>Microsoft Macintosh PowerPoint</Application>
  <PresentationFormat>Widescreen</PresentationFormat>
  <Paragraphs>149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Club Assembly</vt:lpstr>
      <vt:lpstr>Business Meeting Topics</vt:lpstr>
      <vt:lpstr>Rotary Geography trivia</vt:lpstr>
      <vt:lpstr>Rotary Geography trivia</vt:lpstr>
      <vt:lpstr>Rotary Geography trivia</vt:lpstr>
      <vt:lpstr>Rotary Geography trivia</vt:lpstr>
      <vt:lpstr>Rotary Geography trivia</vt:lpstr>
      <vt:lpstr>Rotary Geography trivia</vt:lpstr>
      <vt:lpstr>Rotary Geography trivia</vt:lpstr>
      <vt:lpstr>Rotary Geography trivia</vt:lpstr>
      <vt:lpstr>What is Rotary?</vt:lpstr>
      <vt:lpstr>Club Goals: 2020-21</vt:lpstr>
      <vt:lpstr>PowerPoint Presentation</vt:lpstr>
      <vt:lpstr>PowerPoint Presentation</vt:lpstr>
      <vt:lpstr>Club Goals: 2020-21</vt:lpstr>
      <vt:lpstr>PowerPoint Presentation</vt:lpstr>
      <vt:lpstr>Club Goals: 2020-21</vt:lpstr>
      <vt:lpstr>SERVICE, YOUTH &amp; FUNDRAISING COMMITTEES</vt:lpstr>
      <vt:lpstr>SERVICE, YOUTH &amp; FUNDRAISING COMMITTEES</vt:lpstr>
      <vt:lpstr>SERVICE, YOUTH &amp; FUNDRAISING COMMITTEES</vt:lpstr>
      <vt:lpstr>Dacdb Committee signup process</vt:lpstr>
      <vt:lpstr>PowerPoint Presentation</vt:lpstr>
      <vt:lpstr>Club Goals: 2020-21</vt:lpstr>
      <vt:lpstr>PowerPoint Presentation</vt:lpstr>
      <vt:lpstr>Club Goals: 2020-21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FK B</dc:creator>
  <cp:keywords/>
  <dc:description/>
  <cp:lastModifiedBy>Roy Wood</cp:lastModifiedBy>
  <cp:revision>178</cp:revision>
  <cp:lastPrinted>2019-12-04T20:41:25Z</cp:lastPrinted>
  <dcterms:created xsi:type="dcterms:W3CDTF">2019-11-18T03:22:22Z</dcterms:created>
  <dcterms:modified xsi:type="dcterms:W3CDTF">2020-07-28T16:07:00Z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