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4"/>
  </p:notesMasterIdLst>
  <p:handoutMasterIdLst>
    <p:handoutMasterId r:id="rId15"/>
  </p:handoutMasterIdLst>
  <p:sldIdLst>
    <p:sldId id="257" r:id="rId4"/>
    <p:sldId id="269" r:id="rId5"/>
    <p:sldId id="270" r:id="rId6"/>
    <p:sldId id="271" r:id="rId7"/>
    <p:sldId id="272" r:id="rId8"/>
    <p:sldId id="273" r:id="rId9"/>
    <p:sldId id="275" r:id="rId10"/>
    <p:sldId id="274" r:id="rId11"/>
    <p:sldId id="276" r:id="rId12"/>
    <p:sldId id="277" r:id="rId13"/>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62" y="-91"/>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BFA6BD5A-4495-4D92-BAC9-0C7543785BA4}" type="datetimeFigureOut">
              <a:rPr lang="en-US" smtClean="0"/>
              <a:pPr/>
              <a:t>2/9/2014</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5A155A68-A7FB-4D52-8DC9-0266E2397FB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E83B3692-CC9C-4FD0-82C4-2EACAB12BA0B}" type="datetimeFigureOut">
              <a:rPr lang="en-US" smtClean="0"/>
              <a:pPr/>
              <a:t>2/9/2014</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1B3DD95A-0CB7-428C-81F1-0C115374F54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2/9/2014 4:18 PM</a:t>
            </a:fld>
            <a:endParaRPr lang="en-US" dirty="0"/>
          </a:p>
        </p:txBody>
      </p:sp>
      <p:sp>
        <p:nvSpPr>
          <p:cNvPr id="6" name="Footer Placeholder 5"/>
          <p:cNvSpPr>
            <a:spLocks noGrp="1"/>
          </p:cNvSpPr>
          <p:nvPr>
            <p:ph type="ftr" sz="quarter" idx="12"/>
          </p:nvPr>
        </p:nvSpPr>
        <p:spPr>
          <a:xfrm>
            <a:off x="0" y="6513910"/>
            <a:ext cx="8229600" cy="3429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8229599" y="6513910"/>
            <a:ext cx="912284" cy="3429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B3DD95A-0CB7-428C-81F1-0C115374F547}"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B3DD95A-0CB7-428C-81F1-0C115374F547}"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B3DD95A-0CB7-428C-81F1-0C115374F547}"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B3DD95A-0CB7-428C-81F1-0C115374F547}" type="slidenum">
              <a:rPr lang="en-US" smtClean="0"/>
              <a:pPr/>
              <a:t>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26" name="Picture 2" descr="C:\Users\Larry\Documents\LARRY FOLDERS\LARRY\Rotary\Images\District 6110.jpg"/>
          <p:cNvPicPr>
            <a:picLocks noChangeAspect="1" noChangeArrowheads="1"/>
          </p:cNvPicPr>
          <p:nvPr userDrawn="1"/>
        </p:nvPicPr>
        <p:blipFill>
          <a:blip r:embed="rId15" cstate="print"/>
          <a:srcRect/>
          <a:stretch>
            <a:fillRect/>
          </a:stretch>
        </p:blipFill>
        <p:spPr bwMode="auto">
          <a:xfrm>
            <a:off x="0" y="5943600"/>
            <a:ext cx="1874837" cy="914400"/>
          </a:xfrm>
          <a:prstGeom prst="rect">
            <a:avLst/>
          </a:prstGeom>
          <a:noFill/>
        </p:spPr>
      </p:pic>
      <p:pic>
        <p:nvPicPr>
          <p:cNvPr id="6" name="Picture 5" descr="T1415EN.png"/>
          <p:cNvPicPr>
            <a:picLocks noChangeAspect="1"/>
          </p:cNvPicPr>
          <p:nvPr userDrawn="1"/>
        </p:nvPicPr>
        <p:blipFill>
          <a:blip r:embed="rId16" cstate="print"/>
          <a:stretch>
            <a:fillRect/>
          </a:stretch>
        </p:blipFill>
        <p:spPr>
          <a:xfrm>
            <a:off x="8001000" y="5334000"/>
            <a:ext cx="1143000" cy="1524000"/>
          </a:xfrm>
          <a:prstGeom prst="rect">
            <a:avLst/>
          </a:prstGeom>
        </p:spPr>
      </p:pic>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arryou67@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PODs Coordination </a:t>
            </a:r>
            <a:endParaRPr lang="en-US" dirty="0"/>
          </a:p>
        </p:txBody>
      </p:sp>
      <p:sp>
        <p:nvSpPr>
          <p:cNvPr id="3" name="Subtitle 2"/>
          <p:cNvSpPr>
            <a:spLocks noGrp="1"/>
          </p:cNvSpPr>
          <p:nvPr>
            <p:ph type="subTitle" idx="1"/>
          </p:nvPr>
        </p:nvSpPr>
        <p:spPr>
          <a:xfrm>
            <a:off x="730249" y="4344988"/>
            <a:ext cx="7681913" cy="1370012"/>
          </a:xfrm>
        </p:spPr>
        <p:txBody>
          <a:bodyPr>
            <a:normAutofit fontScale="92500" lnSpcReduction="20000"/>
          </a:bodyPr>
          <a:lstStyle/>
          <a:p>
            <a:r>
              <a:rPr lang="en-US" dirty="0" smtClean="0"/>
              <a:t>Larry Long</a:t>
            </a:r>
          </a:p>
          <a:p>
            <a:r>
              <a:rPr lang="en-US" dirty="0" smtClean="0"/>
              <a:t>District Governor Nominee</a:t>
            </a:r>
          </a:p>
          <a:p>
            <a:r>
              <a:rPr lang="en-US" dirty="0" err="1" smtClean="0">
                <a:hlinkClick r:id="rId3"/>
              </a:rPr>
              <a:t>larryou67@gmail.com</a:t>
            </a:r>
            <a:r>
              <a:rPr lang="en-US" dirty="0" smtClean="0"/>
              <a:t/>
            </a:r>
            <a:br>
              <a:rPr lang="en-US" dirty="0" smtClean="0"/>
            </a:br>
            <a:r>
              <a:rPr lang="en-US" dirty="0" smtClean="0"/>
              <a:t>479-530-2065 </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609600" y="1314450"/>
            <a:ext cx="7391400" cy="5543550"/>
          </a:xfrm>
          <a:prstGeom prst="rect">
            <a:avLst/>
          </a:prstGeom>
          <a:noFill/>
          <a:ln w="9525">
            <a:noFill/>
            <a:miter lim="800000"/>
            <a:headEnd/>
            <a:tailEnd/>
          </a:ln>
          <a:effectLst/>
        </p:spPr>
      </p:pic>
      <p:sp>
        <p:nvSpPr>
          <p:cNvPr id="2" name="Title 1"/>
          <p:cNvSpPr>
            <a:spLocks noGrp="1"/>
          </p:cNvSpPr>
          <p:nvPr>
            <p:ph type="title"/>
          </p:nvPr>
        </p:nvSpPr>
        <p:spPr>
          <a:xfrm>
            <a:off x="381000" y="152400"/>
            <a:ext cx="8382000" cy="2548390"/>
          </a:xfrm>
        </p:spPr>
        <p:txBody>
          <a:bodyPr/>
          <a:lstStyle/>
          <a:p>
            <a:r>
              <a:rPr lang="en-US" sz="4400" dirty="0" smtClean="0"/>
              <a:t>Exuberant </a:t>
            </a:r>
            <a:r>
              <a:rPr lang="en-US" sz="4400" dirty="0" err="1" smtClean="0"/>
              <a:t>PODists</a:t>
            </a:r>
            <a:r>
              <a:rPr lang="en-US" sz="4400" dirty="0" smtClean="0"/>
              <a:t> pledge to create </a:t>
            </a:r>
            <a:r>
              <a:rPr lang="en-US" sz="4400" dirty="0" smtClean="0"/>
              <a:t>most excellent PODs throughout </a:t>
            </a:r>
            <a:r>
              <a:rPr lang="en-US" sz="4400" dirty="0" smtClean="0"/>
              <a:t>D6110  </a:t>
            </a:r>
            <a:r>
              <a:rPr lang="en-US" dirty="0" smtClean="0"/>
              <a:t/>
            </a:r>
            <a:br>
              <a:rPr lang="en-US" dirty="0" smtClean="0"/>
            </a:br>
            <a:r>
              <a:rPr lang="en-US" dirty="0"/>
              <a:t/>
            </a:r>
            <a:br>
              <a:rPr lang="en-US" dirty="0"/>
            </a:br>
            <a:endParaRPr lang="en-US"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PODs Historical Perspective </a:t>
            </a:r>
            <a:endParaRPr lang="en-US" dirty="0"/>
          </a:p>
        </p:txBody>
      </p:sp>
      <p:sp>
        <p:nvSpPr>
          <p:cNvPr id="3" name="Content Placeholder 2"/>
          <p:cNvSpPr>
            <a:spLocks noGrp="1"/>
          </p:cNvSpPr>
          <p:nvPr>
            <p:ph idx="1"/>
          </p:nvPr>
        </p:nvSpPr>
        <p:spPr>
          <a:xfrm>
            <a:off x="381000" y="1412875"/>
            <a:ext cx="8382000" cy="2757678"/>
          </a:xfrm>
        </p:spPr>
        <p:txBody>
          <a:bodyPr/>
          <a:lstStyle/>
          <a:p>
            <a:r>
              <a:rPr lang="en-US" dirty="0" smtClean="0"/>
              <a:t>In 2003, then DG Tom Clark said "When we brainstormed my idea out in the San Diego District Governor's Training session, I felt it should benefit the Clubs, the Presidents and the Assistant Governors like peas in a pod!" </a:t>
            </a:r>
          </a:p>
          <a:p>
            <a:r>
              <a:rPr lang="en-US" dirty="0" smtClean="0"/>
              <a:t>Thus, the origin of “POD”</a:t>
            </a: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POD</a:t>
            </a:r>
            <a:endParaRPr lang="en-US" dirty="0"/>
          </a:p>
        </p:txBody>
      </p:sp>
      <p:sp>
        <p:nvSpPr>
          <p:cNvPr id="3" name="Content Placeholder 2"/>
          <p:cNvSpPr>
            <a:spLocks noGrp="1"/>
          </p:cNvSpPr>
          <p:nvPr>
            <p:ph idx="1"/>
          </p:nvPr>
        </p:nvSpPr>
        <p:spPr>
          <a:xfrm>
            <a:off x="152400" y="838200"/>
            <a:ext cx="8839200" cy="5632311"/>
          </a:xfrm>
        </p:spPr>
        <p:txBody>
          <a:bodyPr/>
          <a:lstStyle/>
          <a:p>
            <a:r>
              <a:rPr lang="en-US" sz="3000" dirty="0" smtClean="0"/>
              <a:t>Definition: a seed case, detachable compartment, an educational grouping, ...</a:t>
            </a:r>
          </a:p>
          <a:p>
            <a:r>
              <a:rPr lang="en-US" sz="3000" dirty="0" smtClean="0"/>
              <a:t>POD: President’s Open Discussion</a:t>
            </a:r>
          </a:p>
          <a:p>
            <a:r>
              <a:rPr lang="en-US" sz="3000" dirty="0" smtClean="0"/>
              <a:t>PODer: Member of a POD</a:t>
            </a:r>
          </a:p>
          <a:p>
            <a:r>
              <a:rPr lang="en-US" sz="3000" dirty="0" smtClean="0"/>
              <a:t>PODee: A PODer at a POD gathering</a:t>
            </a:r>
          </a:p>
          <a:p>
            <a:r>
              <a:rPr lang="en-US" sz="3000" dirty="0" err="1" smtClean="0"/>
              <a:t>PODing</a:t>
            </a:r>
            <a:r>
              <a:rPr lang="en-US" sz="3000" dirty="0" smtClean="0"/>
              <a:t>: act of participating in a POD (I’m going </a:t>
            </a:r>
            <a:r>
              <a:rPr lang="en-US" sz="3000" dirty="0" err="1" smtClean="0"/>
              <a:t>PODing</a:t>
            </a:r>
            <a:r>
              <a:rPr lang="en-US" sz="3000" dirty="0" smtClean="0"/>
              <a:t>, so don’t wait up)</a:t>
            </a:r>
          </a:p>
          <a:p>
            <a:r>
              <a:rPr lang="en-US" sz="3000" dirty="0" err="1" smtClean="0"/>
              <a:t>PODist</a:t>
            </a:r>
            <a:r>
              <a:rPr lang="en-US" sz="3000" dirty="0" smtClean="0"/>
              <a:t>: one who promotes the notion of a POD (an forward-thinking AG is a </a:t>
            </a:r>
            <a:r>
              <a:rPr lang="en-US" sz="3000" dirty="0" err="1" smtClean="0"/>
              <a:t>PODist</a:t>
            </a:r>
            <a:r>
              <a:rPr lang="en-US" sz="3000" dirty="0" smtClean="0"/>
              <a:t>)</a:t>
            </a:r>
          </a:p>
          <a:p>
            <a:r>
              <a:rPr lang="en-US" sz="3000" dirty="0" err="1" smtClean="0"/>
              <a:t>PODism</a:t>
            </a:r>
            <a:r>
              <a:rPr lang="en-US" sz="3000" dirty="0" smtClean="0"/>
              <a:t>: the resolute belief in the effectiveness of PODs</a:t>
            </a:r>
            <a:endParaRPr lang="en-US" sz="3000" dirty="0" smtClean="0"/>
          </a:p>
          <a:p>
            <a:r>
              <a:rPr lang="en-US" sz="3000" dirty="0" smtClean="0"/>
              <a:t>AGOD: </a:t>
            </a:r>
            <a:r>
              <a:rPr lang="en-US" sz="3000" dirty="0" smtClean="0"/>
              <a:t>An </a:t>
            </a:r>
            <a:r>
              <a:rPr lang="en-US" sz="3000" dirty="0" smtClean="0"/>
              <a:t>open discussion group made of AGs</a:t>
            </a:r>
            <a:endParaRPr lang="en-US" sz="3000"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lang="en-US" dirty="0" smtClean="0"/>
              <a:t>PODs in District 6110 </a:t>
            </a:r>
            <a:br>
              <a:rPr lang="en-US" dirty="0" smtClean="0"/>
            </a:br>
            <a:r>
              <a:rPr lang="en-US" dirty="0" smtClean="0"/>
              <a:t>(an incomplete list)</a:t>
            </a:r>
            <a:endParaRPr lang="en-US" dirty="0"/>
          </a:p>
        </p:txBody>
      </p:sp>
      <p:sp>
        <p:nvSpPr>
          <p:cNvPr id="3" name="Content Placeholder 2"/>
          <p:cNvSpPr>
            <a:spLocks noGrp="1"/>
          </p:cNvSpPr>
          <p:nvPr>
            <p:ph idx="1"/>
          </p:nvPr>
        </p:nvSpPr>
        <p:spPr>
          <a:xfrm>
            <a:off x="304800" y="1828800"/>
            <a:ext cx="8382000" cy="4641271"/>
          </a:xfrm>
        </p:spPr>
        <p:txBody>
          <a:bodyPr/>
          <a:lstStyle/>
          <a:p>
            <a:r>
              <a:rPr lang="en-US" dirty="0" smtClean="0"/>
              <a:t>Active PODs (Barney, Don, and Herb)</a:t>
            </a:r>
          </a:p>
          <a:p>
            <a:pPr lvl="1"/>
            <a:r>
              <a:rPr lang="en-US" dirty="0" smtClean="0"/>
              <a:t>Tulsa Metro President’s POD</a:t>
            </a:r>
          </a:p>
          <a:p>
            <a:pPr lvl="1"/>
            <a:r>
              <a:rPr lang="en-US" dirty="0" smtClean="0"/>
              <a:t>Tulsa Area AG POD, really an AGOD</a:t>
            </a:r>
          </a:p>
          <a:p>
            <a:r>
              <a:rPr lang="en-US" dirty="0" smtClean="0"/>
              <a:t>In the past</a:t>
            </a:r>
          </a:p>
          <a:p>
            <a:pPr lvl="1"/>
            <a:r>
              <a:rPr lang="en-US" dirty="0" smtClean="0"/>
              <a:t>The 4 clubs of then AG John Williams in NWA</a:t>
            </a:r>
          </a:p>
          <a:p>
            <a:pPr lvl="1"/>
            <a:r>
              <a:rPr lang="en-US" dirty="0" smtClean="0"/>
              <a:t>The 5 clubs of then AG Roger Bates in North AR</a:t>
            </a:r>
          </a:p>
          <a:p>
            <a:r>
              <a:rPr lang="en-US" dirty="0" smtClean="0"/>
              <a:t>And others?</a:t>
            </a:r>
          </a:p>
          <a:p>
            <a:endParaRPr lang="en-US" dirty="0" smtClean="0"/>
          </a:p>
          <a:p>
            <a:endParaRPr lang="en-US"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Have PODs</a:t>
            </a:r>
            <a:endParaRPr lang="en-US" dirty="0"/>
          </a:p>
        </p:txBody>
      </p:sp>
      <p:sp>
        <p:nvSpPr>
          <p:cNvPr id="3" name="Content Placeholder 2"/>
          <p:cNvSpPr>
            <a:spLocks noGrp="1"/>
          </p:cNvSpPr>
          <p:nvPr>
            <p:ph idx="1"/>
          </p:nvPr>
        </p:nvSpPr>
        <p:spPr>
          <a:xfrm>
            <a:off x="228600" y="990600"/>
            <a:ext cx="8382000" cy="4185761"/>
          </a:xfrm>
        </p:spPr>
        <p:txBody>
          <a:bodyPr/>
          <a:lstStyle/>
          <a:p>
            <a:r>
              <a:rPr lang="en-US" dirty="0" smtClean="0"/>
              <a:t>To make the life of an AG less complicated and a lot more fun</a:t>
            </a:r>
          </a:p>
          <a:p>
            <a:r>
              <a:rPr lang="en-US" dirty="0" smtClean="0"/>
              <a:t>Peer groups are amazingly effective because it is human nature to pursue an objective with more vigor when you participated in the evolution of that objective </a:t>
            </a:r>
          </a:p>
          <a:p>
            <a:r>
              <a:rPr lang="en-US" dirty="0" smtClean="0"/>
              <a:t>To enable current club presidents to learn from each other so their respective clubs can be even better clubs at the end of their terms</a:t>
            </a:r>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1661993"/>
          </a:xfrm>
        </p:spPr>
        <p:txBody>
          <a:bodyPr/>
          <a:lstStyle/>
          <a:p>
            <a:r>
              <a:rPr lang="en-US" dirty="0" smtClean="0"/>
              <a:t>What </a:t>
            </a:r>
            <a:r>
              <a:rPr lang="en-US" dirty="0"/>
              <a:t>is a </a:t>
            </a:r>
            <a:r>
              <a:rPr lang="en-US" dirty="0" smtClean="0"/>
              <a:t>District 6110 POD </a:t>
            </a:r>
            <a:br>
              <a:rPr lang="en-US" dirty="0" smtClean="0"/>
            </a:br>
            <a:r>
              <a:rPr lang="en-US" sz="2400" dirty="0"/>
              <a:t>A POD is a group of 3 to 15 club presidents who are in relatively close geographic proximity to one another who meet periodically to:</a:t>
            </a:r>
            <a:br>
              <a:rPr lang="en-US" sz="2400" dirty="0"/>
            </a:br>
            <a:endParaRPr lang="en-US" sz="2400" dirty="0"/>
          </a:p>
        </p:txBody>
      </p:sp>
      <p:sp>
        <p:nvSpPr>
          <p:cNvPr id="3" name="Content Placeholder 2"/>
          <p:cNvSpPr>
            <a:spLocks noGrp="1"/>
          </p:cNvSpPr>
          <p:nvPr>
            <p:ph idx="1"/>
          </p:nvPr>
        </p:nvSpPr>
        <p:spPr>
          <a:xfrm>
            <a:off x="838200" y="1752600"/>
            <a:ext cx="7543800" cy="4792825"/>
          </a:xfrm>
        </p:spPr>
        <p:txBody>
          <a:bodyPr/>
          <a:lstStyle/>
          <a:p>
            <a:r>
              <a:rPr lang="en-US" sz="2400" dirty="0" smtClean="0"/>
              <a:t>Pass notes on ideas and best practices</a:t>
            </a:r>
          </a:p>
          <a:p>
            <a:r>
              <a:rPr lang="en-US" sz="2400" dirty="0" smtClean="0"/>
              <a:t>Collaborate on projects and activities</a:t>
            </a:r>
          </a:p>
          <a:p>
            <a:r>
              <a:rPr lang="en-US" sz="2400" dirty="0" smtClean="0"/>
              <a:t>Help one another find solutions to problems and issues</a:t>
            </a:r>
          </a:p>
          <a:p>
            <a:r>
              <a:rPr lang="en-US" sz="2400" dirty="0" smtClean="0"/>
              <a:t>Answer difficult questions</a:t>
            </a:r>
          </a:p>
          <a:p>
            <a:r>
              <a:rPr lang="en-US" sz="2400" dirty="0" smtClean="0"/>
              <a:t>Share materials and resources</a:t>
            </a:r>
          </a:p>
          <a:p>
            <a:r>
              <a:rPr lang="en-US" sz="2400" dirty="0" smtClean="0"/>
              <a:t>Provide feedback to club and district leadership</a:t>
            </a:r>
          </a:p>
          <a:p>
            <a:r>
              <a:rPr lang="en-US" sz="2400" dirty="0" smtClean="0"/>
              <a:t>Facilitate coordination and cooperation among Clubs</a:t>
            </a:r>
          </a:p>
          <a:p>
            <a:r>
              <a:rPr lang="en-US" sz="2400" dirty="0" smtClean="0"/>
              <a:t>Facilitate coordination and cooperation with the District</a:t>
            </a:r>
          </a:p>
          <a:p>
            <a:r>
              <a:rPr lang="en-US" sz="2400" dirty="0" smtClean="0"/>
              <a:t>Share promotions of events and projects </a:t>
            </a:r>
          </a:p>
          <a:p>
            <a:r>
              <a:rPr lang="en-US" sz="2400" dirty="0" smtClean="0"/>
              <a:t>Catch up on the latest Rotary gossip</a:t>
            </a:r>
          </a:p>
          <a:p>
            <a:endParaRPr lang="en-US" sz="2400" dirty="0" smtClean="0"/>
          </a:p>
          <a:p>
            <a:pPr lvl="1"/>
            <a:endParaRPr lang="en-US" dirty="0" smtClean="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Be a Most Excellent POD (1/2</a:t>
            </a:r>
            <a:r>
              <a:rPr lang="en-US" dirty="0"/>
              <a:t>)</a:t>
            </a:r>
          </a:p>
        </p:txBody>
      </p:sp>
      <p:sp>
        <p:nvSpPr>
          <p:cNvPr id="3" name="Content Placeholder 2"/>
          <p:cNvSpPr>
            <a:spLocks noGrp="1"/>
          </p:cNvSpPr>
          <p:nvPr>
            <p:ph idx="1"/>
          </p:nvPr>
        </p:nvSpPr>
        <p:spPr>
          <a:xfrm>
            <a:off x="381000" y="954846"/>
            <a:ext cx="8382000" cy="7429726"/>
          </a:xfrm>
        </p:spPr>
        <p:txBody>
          <a:bodyPr/>
          <a:lstStyle/>
          <a:p>
            <a:r>
              <a:rPr lang="en-US" dirty="0" smtClean="0"/>
              <a:t>AGs are key: coordinate with one another to put PODs together</a:t>
            </a:r>
          </a:p>
          <a:p>
            <a:pPr lvl="1"/>
            <a:r>
              <a:rPr lang="en-US" dirty="0" smtClean="0"/>
              <a:t>Suggest topics</a:t>
            </a:r>
          </a:p>
          <a:p>
            <a:pPr lvl="1"/>
            <a:r>
              <a:rPr lang="en-US" dirty="0" smtClean="0"/>
              <a:t>Attend when invited</a:t>
            </a:r>
          </a:p>
          <a:p>
            <a:pPr lvl="1"/>
            <a:r>
              <a:rPr lang="en-US" dirty="0" smtClean="0"/>
              <a:t>Monitor and intervene as needed </a:t>
            </a:r>
          </a:p>
          <a:p>
            <a:r>
              <a:rPr lang="en-US" dirty="0" smtClean="0"/>
              <a:t>Let geography rule</a:t>
            </a:r>
          </a:p>
          <a:p>
            <a:r>
              <a:rPr lang="en-US" dirty="0" smtClean="0"/>
              <a:t>Have an POD coordinator (preferably within the peer group)</a:t>
            </a:r>
          </a:p>
          <a:p>
            <a:r>
              <a:rPr lang="en-US" dirty="0" smtClean="0"/>
              <a:t>Focus on President Open Discussion (POD) groups</a:t>
            </a:r>
          </a:p>
          <a:p>
            <a:r>
              <a:rPr lang="en-US" dirty="0" smtClean="0"/>
              <a:t>Send president-elect when president is unable to attend</a:t>
            </a:r>
          </a:p>
          <a:p>
            <a:endParaRPr lang="en-US" dirty="0" smtClean="0"/>
          </a:p>
          <a:p>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Be a Most Excellent POD (2/2</a:t>
            </a:r>
            <a:r>
              <a:rPr lang="en-US" dirty="0"/>
              <a:t>)</a:t>
            </a:r>
          </a:p>
        </p:txBody>
      </p:sp>
      <p:sp>
        <p:nvSpPr>
          <p:cNvPr id="3" name="Content Placeholder 2"/>
          <p:cNvSpPr>
            <a:spLocks noGrp="1"/>
          </p:cNvSpPr>
          <p:nvPr>
            <p:ph idx="1"/>
          </p:nvPr>
        </p:nvSpPr>
        <p:spPr>
          <a:xfrm>
            <a:off x="381000" y="838200"/>
            <a:ext cx="8382000" cy="6115520"/>
          </a:xfrm>
        </p:spPr>
        <p:txBody>
          <a:bodyPr/>
          <a:lstStyle/>
          <a:p>
            <a:r>
              <a:rPr lang="en-US" sz="3000" dirty="0" smtClean="0"/>
              <a:t>Bring the president-elect along to any POD gathering </a:t>
            </a:r>
          </a:p>
          <a:p>
            <a:r>
              <a:rPr lang="en-US" sz="3000" dirty="0" smtClean="0"/>
              <a:t>Invite specific district leadership on occasion (AGs, DGs, PDGs, etc.)</a:t>
            </a:r>
          </a:p>
          <a:p>
            <a:r>
              <a:rPr lang="en-US" sz="3000" dirty="0" smtClean="0"/>
              <a:t>Remind district leaders that they are invited guest, not facilitators </a:t>
            </a:r>
          </a:p>
          <a:p>
            <a:r>
              <a:rPr lang="en-US" sz="3000" dirty="0" smtClean="0"/>
              <a:t>Gather no more than 3 or 4 times per year.</a:t>
            </a:r>
          </a:p>
          <a:p>
            <a:r>
              <a:rPr lang="en-US" sz="3000" dirty="0" smtClean="0"/>
              <a:t>Consider gathering electronically as an option, too: GoToMeeting, Google Chat/Video, conference call, etc. </a:t>
            </a:r>
          </a:p>
          <a:p>
            <a:r>
              <a:rPr lang="en-US" sz="3000" dirty="0" smtClean="0"/>
              <a:t>Limit to 1 to 1.5 hours</a:t>
            </a:r>
          </a:p>
          <a:p>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440394"/>
          </a:xfrm>
        </p:spPr>
        <p:txBody>
          <a:bodyPr/>
          <a:lstStyle/>
          <a:p>
            <a:r>
              <a:rPr lang="en-US" dirty="0" smtClean="0"/>
              <a:t>The PODs Coordinator</a:t>
            </a:r>
            <a:br>
              <a:rPr lang="en-US" dirty="0" smtClean="0"/>
            </a:br>
            <a:r>
              <a:rPr lang="en-US" sz="2800" dirty="0" smtClean="0"/>
              <a:t>The PODer who enjoys </a:t>
            </a:r>
            <a:r>
              <a:rPr lang="en-US" sz="2800" dirty="0" err="1" smtClean="0"/>
              <a:t>PODing</a:t>
            </a:r>
            <a:r>
              <a:rPr lang="en-US" sz="2800" dirty="0" smtClean="0"/>
              <a:t> and is passionate about the importance of information </a:t>
            </a:r>
            <a:r>
              <a:rPr lang="en-US" sz="2800" dirty="0"/>
              <a:t>exchange among </a:t>
            </a:r>
            <a:r>
              <a:rPr lang="en-US" sz="2800" dirty="0" err="1" smtClean="0"/>
              <a:t>PODees</a:t>
            </a:r>
            <a:r>
              <a:rPr lang="en-US" sz="2800" dirty="0" smtClean="0"/>
              <a:t>:</a:t>
            </a:r>
            <a:endParaRPr lang="en-US" sz="2800" dirty="0"/>
          </a:p>
        </p:txBody>
      </p:sp>
      <p:sp>
        <p:nvSpPr>
          <p:cNvPr id="3" name="Content Placeholder 2"/>
          <p:cNvSpPr>
            <a:spLocks noGrp="1"/>
          </p:cNvSpPr>
          <p:nvPr>
            <p:ph idx="1"/>
          </p:nvPr>
        </p:nvSpPr>
        <p:spPr>
          <a:xfrm>
            <a:off x="304800" y="1828800"/>
            <a:ext cx="8382000" cy="3370153"/>
          </a:xfrm>
        </p:spPr>
        <p:txBody>
          <a:bodyPr/>
          <a:lstStyle/>
          <a:p>
            <a:r>
              <a:rPr lang="en-US" sz="3000" dirty="0" smtClean="0"/>
              <a:t>Sets dates, times, location</a:t>
            </a:r>
          </a:p>
          <a:p>
            <a:r>
              <a:rPr lang="en-US" sz="3000" dirty="0" smtClean="0"/>
              <a:t>Sets agenda, always leaving at </a:t>
            </a:r>
            <a:r>
              <a:rPr lang="en-US" sz="3000" b="1" dirty="0" smtClean="0"/>
              <a:t>least 50% </a:t>
            </a:r>
            <a:r>
              <a:rPr lang="en-US" sz="3000" dirty="0" smtClean="0"/>
              <a:t>of session for open discussion</a:t>
            </a:r>
          </a:p>
          <a:p>
            <a:r>
              <a:rPr lang="en-US" sz="3000" dirty="0" smtClean="0"/>
              <a:t>Communicates with </a:t>
            </a:r>
            <a:r>
              <a:rPr lang="en-US" sz="3000" dirty="0" err="1" smtClean="0"/>
              <a:t>PODers</a:t>
            </a:r>
            <a:endParaRPr lang="en-US" sz="3000" dirty="0" smtClean="0"/>
          </a:p>
          <a:p>
            <a:r>
              <a:rPr lang="en-US" sz="3000" dirty="0" smtClean="0"/>
              <a:t>Communicates with </a:t>
            </a:r>
            <a:r>
              <a:rPr lang="en-US" sz="3000" dirty="0" err="1" smtClean="0"/>
              <a:t>PODists</a:t>
            </a:r>
            <a:r>
              <a:rPr lang="en-US" sz="3000" dirty="0" smtClean="0"/>
              <a:t>, as needed </a:t>
            </a:r>
          </a:p>
          <a:p>
            <a:r>
              <a:rPr lang="en-US" sz="3000" dirty="0" smtClean="0"/>
              <a:t>Runs sessions</a:t>
            </a:r>
          </a:p>
          <a:p>
            <a:r>
              <a:rPr lang="en-US" sz="3000" dirty="0" smtClean="0"/>
              <a:t>Invites guests, as needed</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S010286719">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B62D6B15-4AC3-40F7-A6B0-7952FD27E1E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TS010286719</Template>
  <TotalTime>129</TotalTime>
  <Words>639</Words>
  <Application>Microsoft Office PowerPoint</Application>
  <PresentationFormat>On-screen Show (4:3)</PresentationFormat>
  <Paragraphs>72</Paragraphs>
  <Slides>10</Slides>
  <Notes>5</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TS010286719</vt:lpstr>
      <vt:lpstr>White with Courier font for code slides</vt:lpstr>
      <vt:lpstr>PODs Coordination </vt:lpstr>
      <vt:lpstr>PODs Historical Perspective </vt:lpstr>
      <vt:lpstr>What is a POD</vt:lpstr>
      <vt:lpstr>PODs in District 6110  (an incomplete list)</vt:lpstr>
      <vt:lpstr>Why Have PODs</vt:lpstr>
      <vt:lpstr>What is a District 6110 POD  A POD is a group of 3 to 15 club presidents who are in relatively close geographic proximity to one another who meet periodically to: </vt:lpstr>
      <vt:lpstr>To Be a Most Excellent POD (1/2)</vt:lpstr>
      <vt:lpstr>To Be a Most Excellent POD (2/2)</vt:lpstr>
      <vt:lpstr>The PODs Coordinator The PODer who enjoys PODing and is passionate about the importance of information exchange among PODees:</vt:lpstr>
      <vt:lpstr>Exuberant PODists pledge to create most excellent PODs throughout D6110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Larry Long</dc:creator>
  <cp:lastModifiedBy>Larry Long</cp:lastModifiedBy>
  <cp:revision>17</cp:revision>
  <dcterms:created xsi:type="dcterms:W3CDTF">2014-02-07T16:18:50Z</dcterms:created>
  <dcterms:modified xsi:type="dcterms:W3CDTF">2014-02-09T22:35:23Z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TC102867199990</vt:lpwstr>
  </property>
</Properties>
</file>