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comments/comment1.xml" ContentType="application/vnd.openxmlformats-officedocument.presentationml.comment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329" r:id="rId2"/>
    <p:sldId id="319" r:id="rId3"/>
    <p:sldId id="264" r:id="rId4"/>
    <p:sldId id="273" r:id="rId5"/>
    <p:sldId id="407" r:id="rId6"/>
    <p:sldId id="258" r:id="rId7"/>
    <p:sldId id="409" r:id="rId8"/>
    <p:sldId id="342" r:id="rId9"/>
    <p:sldId id="344" r:id="rId10"/>
    <p:sldId id="268" r:id="rId11"/>
    <p:sldId id="410" r:id="rId12"/>
    <p:sldId id="346" r:id="rId13"/>
    <p:sldId id="347" r:id="rId14"/>
    <p:sldId id="353" r:id="rId15"/>
    <p:sldId id="354" r:id="rId16"/>
    <p:sldId id="355" r:id="rId17"/>
    <p:sldId id="345" r:id="rId18"/>
    <p:sldId id="352" r:id="rId19"/>
    <p:sldId id="356" r:id="rId20"/>
    <p:sldId id="420" r:id="rId21"/>
    <p:sldId id="350" r:id="rId22"/>
    <p:sldId id="351" r:id="rId23"/>
    <p:sldId id="429" r:id="rId24"/>
    <p:sldId id="421" r:id="rId25"/>
    <p:sldId id="428" r:id="rId26"/>
    <p:sldId id="422" r:id="rId27"/>
    <p:sldId id="430" r:id="rId28"/>
    <p:sldId id="431" r:id="rId29"/>
    <p:sldId id="432" r:id="rId30"/>
    <p:sldId id="433" r:id="rId31"/>
    <p:sldId id="434" r:id="rId32"/>
    <p:sldId id="435" r:id="rId33"/>
    <p:sldId id="361" r:id="rId34"/>
    <p:sldId id="423" r:id="rId35"/>
    <p:sldId id="427" r:id="rId36"/>
    <p:sldId id="424" r:id="rId37"/>
    <p:sldId id="425" r:id="rId38"/>
    <p:sldId id="426" r:id="rId39"/>
    <p:sldId id="362" r:id="rId40"/>
    <p:sldId id="364" r:id="rId41"/>
    <p:sldId id="363" r:id="rId42"/>
    <p:sldId id="365" r:id="rId43"/>
    <p:sldId id="366" r:id="rId44"/>
    <p:sldId id="367" r:id="rId45"/>
    <p:sldId id="368" r:id="rId46"/>
    <p:sldId id="369" r:id="rId47"/>
    <p:sldId id="370" r:id="rId48"/>
    <p:sldId id="436" r:id="rId49"/>
    <p:sldId id="371" r:id="rId50"/>
    <p:sldId id="416" r:id="rId51"/>
    <p:sldId id="418" r:id="rId52"/>
    <p:sldId id="373" r:id="rId53"/>
    <p:sldId id="414" r:id="rId54"/>
    <p:sldId id="372" r:id="rId55"/>
    <p:sldId id="374" r:id="rId56"/>
    <p:sldId id="375" r:id="rId57"/>
    <p:sldId id="376" r:id="rId58"/>
    <p:sldId id="408" r:id="rId59"/>
    <p:sldId id="377" r:id="rId60"/>
    <p:sldId id="379" r:id="rId61"/>
    <p:sldId id="380" r:id="rId62"/>
    <p:sldId id="419" r:id="rId63"/>
    <p:sldId id="381" r:id="rId64"/>
    <p:sldId id="411" r:id="rId65"/>
    <p:sldId id="383" r:id="rId66"/>
    <p:sldId id="401" r:id="rId67"/>
    <p:sldId id="384" r:id="rId68"/>
    <p:sldId id="385" r:id="rId69"/>
    <p:sldId id="386" r:id="rId70"/>
    <p:sldId id="387" r:id="rId71"/>
    <p:sldId id="388" r:id="rId72"/>
    <p:sldId id="389" r:id="rId73"/>
    <p:sldId id="412" r:id="rId74"/>
    <p:sldId id="413" r:id="rId75"/>
    <p:sldId id="390" r:id="rId76"/>
    <p:sldId id="391" r:id="rId77"/>
    <p:sldId id="392" r:id="rId78"/>
    <p:sldId id="393" r:id="rId79"/>
    <p:sldId id="394" r:id="rId80"/>
    <p:sldId id="395" r:id="rId81"/>
    <p:sldId id="396" r:id="rId82"/>
    <p:sldId id="415" r:id="rId83"/>
    <p:sldId id="397" r:id="rId84"/>
    <p:sldId id="399" r:id="rId85"/>
    <p:sldId id="403" r:id="rId86"/>
    <p:sldId id="404" r:id="rId87"/>
    <p:sldId id="405" r:id="rId88"/>
    <p:sldId id="310" r:id="rId89"/>
  </p:sldIdLst>
  <p:sldSz cx="12192000" cy="6858000"/>
  <p:notesSz cx="6858000" cy="9144000"/>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ly bloss" initials="wb" lastIdx="1" clrIdx="0">
    <p:extLst>
      <p:ext uri="{19B8F6BF-5375-455C-9EA6-DF929625EA0E}">
        <p15:presenceInfo xmlns:p15="http://schemas.microsoft.com/office/powerpoint/2012/main" userId="4e5e507daa10b971" providerId="Windows Live"/>
      </p:ext>
    </p:extLst>
  </p:cmAuthor>
  <p:cmAuthor id="2" name="wbloss" initials="w" lastIdx="2" clrIdx="1">
    <p:extLst>
      <p:ext uri="{19B8F6BF-5375-455C-9EA6-DF929625EA0E}">
        <p15:presenceInfo xmlns:p15="http://schemas.microsoft.com/office/powerpoint/2012/main" userId="wblo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A5A"/>
    <a:srgbClr val="D9185C"/>
    <a:srgbClr val="8D237B"/>
    <a:srgbClr val="942481"/>
    <a:srgbClr val="48595D"/>
    <a:srgbClr val="FFFFFF"/>
    <a:srgbClr val="06B4E6"/>
    <a:srgbClr val="15458F"/>
    <a:srgbClr val="00B4E6"/>
    <a:srgbClr val="00B4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31" autoAdjust="0"/>
    <p:restoredTop sz="97866" autoAdjust="0"/>
  </p:normalViewPr>
  <p:slideViewPr>
    <p:cSldViewPr snapToGrid="0" showGuides="1">
      <p:cViewPr varScale="1">
        <p:scale>
          <a:sx n="46" d="100"/>
          <a:sy n="46" d="100"/>
        </p:scale>
        <p:origin x="43" y="701"/>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30T16:16:28.566" idx="2">
    <p:pos x="10" y="10"/>
    <p:text>ROTARY AS A BRAND
A brand is more than a logo. Rotary’s brand is much bigger than its wheel. It’s a perception: it’s how others think about us, not just how we see ourselves.
When we talk about the Rotary brand, we’re talking about the basic qualities and goals that unite all Rotary clubs and districts — it’s what we offer people who partner with us, join a club, or participate in our programs and projects. Our brand reflects our identity, our vision, and our essence, as well as our values. It represents our unique culture and our approach to creating lasting, positive change.
People’s perception of Rotary comes from their experiences with our clubs and programs, along with the stories we tell and the images we share. Compelling, consistent brand communications — together with a great experience — can strengthen our brand and help us engage and attract more members, donors, and partners.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5/28/2025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defTabSz="931774">
              <a:defRPr/>
            </a:pPr>
            <a:r>
              <a:rPr lang="en-US" dirty="0"/>
              <a:t>Thank you, Joan. </a:t>
            </a:r>
          </a:p>
          <a:p>
            <a:pPr marL="0" indent="0" defTabSz="931774">
              <a:defRPr/>
            </a:pPr>
            <a:endParaRPr lang="en-US" dirty="0"/>
          </a:p>
          <a:p>
            <a:pPr marL="0" indent="0" defTabSz="931774">
              <a:defRPr/>
            </a:pPr>
            <a:r>
              <a:rPr lang="en-US" dirty="0"/>
              <a:t>During our conversations tonight, keep this in mind - public image is external and outward facing. It is not internal club &amp; district communications. Good internal communication with clubs and members is very important but public image is how Rotary is perceived by our communities and the world. When done well, public image will positively impact membership and fundraising, so be sure to collaborate with your membership and foundation leaders. We all have a common aim in growing Rotary, and there is magic in working together!</a:t>
            </a:r>
          </a:p>
          <a:p>
            <a:pPr marL="0" indent="0"/>
            <a:endParaRPr dirty="0"/>
          </a:p>
        </p:txBody>
      </p:sp>
      <p:sp>
        <p:nvSpPr>
          <p:cNvPr id="228" name="Google Shape;228;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image, membership and growing our Foundation are synergistically intertwined.” Very well said. As we discuss new public image ideas tonight, I encourage you to think about how these ideas can help grow our membership and foundation as well as promote Rotary. </a:t>
            </a:r>
          </a:p>
          <a:p>
            <a:r>
              <a:rPr lang="en-US" dirty="0"/>
              <a:t> </a:t>
            </a:r>
          </a:p>
          <a:p>
            <a:r>
              <a:rPr lang="en-US" dirty="0"/>
              <a:t>As you know, expanding our reach is a significant part of the Rotary Action Plan. So, tonight, we are going to discuss ways and ideas to:</a:t>
            </a:r>
          </a:p>
          <a:p>
            <a:pPr lvl="0"/>
            <a:r>
              <a:rPr lang="en-US" dirty="0"/>
              <a:t>1. Share our values with new audiences</a:t>
            </a:r>
          </a:p>
          <a:p>
            <a:pPr lvl="0"/>
            <a:r>
              <a:rPr lang="en-US" dirty="0"/>
              <a:t>2. Bring people together to experience the power of Rotary</a:t>
            </a:r>
          </a:p>
          <a:p>
            <a:pPr lvl="0"/>
            <a:r>
              <a:rPr lang="en-US" dirty="0"/>
              <a:t>3. Demonstrate we are an organization that’s inclusive, engaging, compassionate, and ambitious on behalf of the world</a:t>
            </a:r>
          </a:p>
          <a:p>
            <a:pPr lvl="0"/>
            <a:endParaRPr lang="en-US" dirty="0"/>
          </a:p>
          <a:p>
            <a:r>
              <a:rPr lang="en-US" dirty="0"/>
              <a:t>We’re going to be sharing a lot of ideas with you to consider. Some districts and clubs are already doing some of this, so this may not be new for some of you. Be sure to jot down your own ideas as we go through these suggestions. There will be an opportunity later to share.</a:t>
            </a:r>
          </a:p>
          <a:p>
            <a:endParaRPr lang="en-US" dirty="0"/>
          </a:p>
          <a:p>
            <a:r>
              <a:rPr lang="en-US" dirty="0"/>
              <a:t>Joan – let’s talk about some new ideas and ways we can expand our reach with new audiences.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894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9.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s://www.rizones30-31.org/resources/rpic/" TargetMode="Externa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brandcenter.rotary.org/en-us" TargetMode="External"/><Relationship Id="rId2" Type="http://schemas.openxmlformats.org/officeDocument/2006/relationships/image" Target="../media/image80.jpg"/><Relationship Id="rId1" Type="http://schemas.openxmlformats.org/officeDocument/2006/relationships/slideLayout" Target="../slideLayouts/slideLayout9.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brandcenter.rotary.org/en-us/asset?id=161732360&amp;lang=EN" TargetMode="Externa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92.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93.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poaphotos.com/" TargetMode="External"/><Relationship Id="rId1" Type="http://schemas.openxmlformats.org/officeDocument/2006/relationships/slideLayout" Target="../slideLayouts/slideLayout11.xml"/><Relationship Id="rId4" Type="http://schemas.openxmlformats.org/officeDocument/2006/relationships/image" Target="../media/image97.jpg"/></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hyperlink" Target="https://www.facebook.com/District6110/" TargetMode="Externa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hyperlink" Target="https://yaytext.com/bold-italic/" TargetMode="External"/><Relationship Id="rId1" Type="http://schemas.openxmlformats.org/officeDocument/2006/relationships/slideLayout" Target="../slideLayouts/slideLayout9.xml"/><Relationship Id="rId4" Type="http://schemas.openxmlformats.org/officeDocument/2006/relationships/image" Target="../media/image109.jpg"/></Relationships>
</file>

<file path=ppt/slides/_rels/slide5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9.xml"/><Relationship Id="rId4" Type="http://schemas.openxmlformats.org/officeDocument/2006/relationships/image" Target="../media/image1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43.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hyperlink" Target="https://www.facebook.com/RotarianEvanBurrell/" TargetMode="External"/><Relationship Id="rId7" Type="http://schemas.openxmlformats.org/officeDocument/2006/relationships/hyperlink" Target="https://www.facebook.com/groups/1595163847383932/?ref=group_header" TargetMode="External"/><Relationship Id="rId2" Type="http://schemas.openxmlformats.org/officeDocument/2006/relationships/hyperlink" Target="https://www.rizones30-31.org/resources/rpic/" TargetMode="External"/><Relationship Id="rId1" Type="http://schemas.openxmlformats.org/officeDocument/2006/relationships/slideLayout" Target="../slideLayouts/slideLayout9.xml"/><Relationship Id="rId6" Type="http://schemas.openxmlformats.org/officeDocument/2006/relationships/hyperlink" Target="https://yaytext.com/bold-italic/" TargetMode="External"/><Relationship Id="rId5" Type="http://schemas.openxmlformats.org/officeDocument/2006/relationships/hyperlink" Target="https://www.poaphotos.com/" TargetMode="External"/><Relationship Id="rId4" Type="http://schemas.openxmlformats.org/officeDocument/2006/relationships/hyperlink" Target="https://www.facebook.com/District6110/"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36576"/>
            <a:ext cx="12192000" cy="6858000"/>
          </a:xfrm>
          <a:prstGeom prst="rect">
            <a:avLst/>
          </a:prstGeom>
          <a:solidFill>
            <a:srgbClr val="005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sp>
        <p:nvSpPr>
          <p:cNvPr id="11" name="Text Placeholder 6">
            <a:extLst>
              <a:ext uri="{FF2B5EF4-FFF2-40B4-BE49-F238E27FC236}">
                <a16:creationId xmlns:a16="http://schemas.microsoft.com/office/drawing/2014/main" id="{61705BBF-CDAD-244A-8B4F-196EAF49A9FC}"/>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3600" b="1" dirty="0">
                <a:solidFill>
                  <a:srgbClr val="DA1A5A"/>
                </a:solidFill>
              </a:rPr>
              <a:t>Title Page Option</a:t>
            </a:r>
            <a:endParaRPr lang="en-US" sz="3600" b="1" dirty="0">
              <a:solidFill>
                <a:srgbClr val="DA1A5A"/>
              </a:solidFill>
              <a:latin typeface="Arial" panose="020B0604020202020204" pitchFamily="34" charset="0"/>
              <a:ea typeface="Arial" charset="0"/>
              <a:cs typeface="Arial" panose="020B0604020202020204" pitchFamily="34" charset="0"/>
            </a:endParaRPr>
          </a:p>
        </p:txBody>
      </p:sp>
      <p:sp>
        <p:nvSpPr>
          <p:cNvPr id="9" name="Subtitle 3">
            <a:extLst>
              <a:ext uri="{FF2B5EF4-FFF2-40B4-BE49-F238E27FC236}">
                <a16:creationId xmlns:a16="http://schemas.microsoft.com/office/drawing/2014/main" id="{E4955F97-28C2-744E-B3A7-E0FAE3B40F57}"/>
              </a:ext>
            </a:extLst>
          </p:cNvPr>
          <p:cNvSpPr txBox="1">
            <a:spLocks/>
          </p:cNvSpPr>
          <p:nvPr/>
        </p:nvSpPr>
        <p:spPr>
          <a:xfrm>
            <a:off x="1412111" y="1326588"/>
            <a:ext cx="12192000" cy="8219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chemeClr val="bg1"/>
                </a:solidFill>
                <a:latin typeface="Arial" panose="020B0604020202020204" pitchFamily="34" charset="0"/>
                <a:cs typeface="Arial" panose="020B0604020202020204" pitchFamily="34" charset="0"/>
              </a:rPr>
              <a:t>PUBLIC IMAGE</a:t>
            </a:r>
          </a:p>
        </p:txBody>
      </p:sp>
      <p:sp>
        <p:nvSpPr>
          <p:cNvPr id="12" name="Subtitle 14">
            <a:extLst>
              <a:ext uri="{FF2B5EF4-FFF2-40B4-BE49-F238E27FC236}">
                <a16:creationId xmlns:a16="http://schemas.microsoft.com/office/drawing/2014/main" id="{8CA57604-6BAA-8348-8388-64F5F2D88D17}"/>
              </a:ext>
            </a:extLst>
          </p:cNvPr>
          <p:cNvSpPr txBox="1">
            <a:spLocks/>
          </p:cNvSpPr>
          <p:nvPr/>
        </p:nvSpPr>
        <p:spPr>
          <a:xfrm>
            <a:off x="280416" y="308186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bg1"/>
                </a:solidFill>
              </a:rPr>
              <a:t>District 6110</a:t>
            </a:r>
          </a:p>
          <a:p>
            <a:pPr marL="0" indent="0" algn="ctr">
              <a:buNone/>
            </a:pPr>
            <a:r>
              <a:rPr lang="en-US" sz="4400" b="1" dirty="0">
                <a:solidFill>
                  <a:schemeClr val="bg1"/>
                </a:solidFill>
              </a:rPr>
              <a:t>Helping your club </a:t>
            </a:r>
          </a:p>
          <a:p>
            <a:pPr marL="0" indent="0" algn="ctr">
              <a:buNone/>
            </a:pPr>
            <a:r>
              <a:rPr lang="en-US" sz="4400" b="1" dirty="0">
                <a:solidFill>
                  <a:schemeClr val="bg1"/>
                </a:solidFill>
              </a:rPr>
              <a:t>tell your story</a:t>
            </a:r>
          </a:p>
        </p:txBody>
      </p:sp>
      <p:pic>
        <p:nvPicPr>
          <p:cNvPr id="5" name="Picture 4" descr="A logo for a rotary district&#10;&#10;AI-generated content may be incorrect.">
            <a:extLst>
              <a:ext uri="{FF2B5EF4-FFF2-40B4-BE49-F238E27FC236}">
                <a16:creationId xmlns:a16="http://schemas.microsoft.com/office/drawing/2014/main" id="{7348CF9C-38CA-7622-9CC2-ACC649556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184" y="5282505"/>
            <a:ext cx="2438400" cy="1346892"/>
          </a:xfrm>
          <a:prstGeom prst="rect">
            <a:avLst/>
          </a:prstGeom>
        </p:spPr>
      </p:pic>
    </p:spTree>
    <p:custDataLst>
      <p:tags r:id="rId1"/>
    </p:custDataLst>
    <p:extLst>
      <p:ext uri="{BB962C8B-B14F-4D97-AF65-F5344CB8AC3E}">
        <p14:creationId xmlns:p14="http://schemas.microsoft.com/office/powerpoint/2010/main" val="4286912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a:t>RI Surveyed the world in 2010</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marL="0" indent="0">
              <a:buNone/>
            </a:pPr>
            <a:r>
              <a:rPr lang="en-US" sz="2400" dirty="0">
                <a:solidFill>
                  <a:srgbClr val="8D237B"/>
                </a:solidFill>
              </a:rPr>
              <a:t>Here’s what people think about Rotary:</a:t>
            </a:r>
          </a:p>
          <a:p>
            <a:pPr marL="0" indent="0">
              <a:buNone/>
            </a:pPr>
            <a:endParaRPr lang="en-US" sz="2400" dirty="0">
              <a:solidFill>
                <a:srgbClr val="8D237B"/>
              </a:solidFill>
            </a:endParaRPr>
          </a:p>
          <a:p>
            <a:r>
              <a:rPr lang="en-US" sz="2400" dirty="0">
                <a:solidFill>
                  <a:srgbClr val="8D237B"/>
                </a:solidFill>
              </a:rPr>
              <a:t> -  </a:t>
            </a:r>
            <a:r>
              <a:rPr lang="en-US" sz="3000" dirty="0">
                <a:solidFill>
                  <a:srgbClr val="8D237B"/>
                </a:solidFill>
              </a:rPr>
              <a:t>Interest in joining is low</a:t>
            </a:r>
          </a:p>
          <a:p>
            <a:r>
              <a:rPr lang="en-US" sz="3000" dirty="0">
                <a:solidFill>
                  <a:srgbClr val="8D237B"/>
                </a:solidFill>
              </a:rPr>
              <a:t> - Rotary is male dominated, mostly older</a:t>
            </a:r>
          </a:p>
          <a:p>
            <a:r>
              <a:rPr lang="en-US" sz="3000" dirty="0">
                <a:solidFill>
                  <a:srgbClr val="8D237B"/>
                </a:solidFill>
              </a:rPr>
              <a:t> - Inconsistent message</a:t>
            </a:r>
          </a:p>
          <a:p>
            <a:r>
              <a:rPr lang="en-US" sz="3000" dirty="0">
                <a:solidFill>
                  <a:srgbClr val="8D237B"/>
                </a:solidFill>
              </a:rPr>
              <a:t> - Viewed as charitable, respected, and caring</a:t>
            </a:r>
          </a:p>
          <a:p>
            <a:r>
              <a:rPr lang="en-US" sz="3000" dirty="0">
                <a:solidFill>
                  <a:srgbClr val="8D237B"/>
                </a:solidFill>
              </a:rPr>
              <a:t> - Changes needed</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10</a:t>
            </a:fld>
            <a:endParaRPr lang="en-US" dirty="0"/>
          </a:p>
        </p:txBody>
      </p:sp>
      <p:pic>
        <p:nvPicPr>
          <p:cNvPr id="4" name="Picture 3" descr="A logo with a yellow and blue design&#10;&#10;AI-generated content may be incorrect.">
            <a:extLst>
              <a:ext uri="{FF2B5EF4-FFF2-40B4-BE49-F238E27FC236}">
                <a16:creationId xmlns:a16="http://schemas.microsoft.com/office/drawing/2014/main" id="{5C4A23D7-FDD2-5D7C-F189-1A53D5054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1913" y="5368589"/>
            <a:ext cx="2609088" cy="1167384"/>
          </a:xfrm>
          <a:prstGeom prst="rect">
            <a:avLst/>
          </a:prstGeom>
        </p:spPr>
      </p:pic>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2D22-6D7B-4A5A-B054-246A0D7C6366}"/>
              </a:ext>
            </a:extLst>
          </p:cNvPr>
          <p:cNvSpPr>
            <a:spLocks noGrp="1"/>
          </p:cNvSpPr>
          <p:nvPr>
            <p:ph type="title"/>
          </p:nvPr>
        </p:nvSpPr>
        <p:spPr/>
        <p:txBody>
          <a:bodyPr/>
          <a:lstStyle/>
          <a:p>
            <a:r>
              <a:rPr lang="en-US" dirty="0"/>
              <a:t>How do you look at rotary?</a:t>
            </a:r>
          </a:p>
        </p:txBody>
      </p:sp>
      <p:sp>
        <p:nvSpPr>
          <p:cNvPr id="4" name="Slide Number Placeholder 3">
            <a:extLst>
              <a:ext uri="{FF2B5EF4-FFF2-40B4-BE49-F238E27FC236}">
                <a16:creationId xmlns:a16="http://schemas.microsoft.com/office/drawing/2014/main" id="{96234589-91CC-4D67-8EBB-F9CA93789907}"/>
              </a:ext>
            </a:extLst>
          </p:cNvPr>
          <p:cNvSpPr>
            <a:spLocks noGrp="1"/>
          </p:cNvSpPr>
          <p:nvPr>
            <p:ph type="sldNum" sz="quarter" idx="12"/>
          </p:nvPr>
        </p:nvSpPr>
        <p:spPr/>
        <p:txBody>
          <a:bodyPr/>
          <a:lstStyle/>
          <a:p>
            <a:fld id="{97A94E25-127B-4C48-AF96-44BA7B823777}" type="slidenum">
              <a:rPr lang="en-US" smtClean="0"/>
              <a:pPr/>
              <a:t>11</a:t>
            </a:fld>
            <a:endParaRPr lang="en-US" dirty="0"/>
          </a:p>
        </p:txBody>
      </p:sp>
      <p:pic>
        <p:nvPicPr>
          <p:cNvPr id="8" name="Picture 7" descr="A picture containing text&#10;&#10;Description automatically generated">
            <a:extLst>
              <a:ext uri="{FF2B5EF4-FFF2-40B4-BE49-F238E27FC236}">
                <a16:creationId xmlns:a16="http://schemas.microsoft.com/office/drawing/2014/main" id="{21CE1EBF-B385-4AE4-9765-2F73858E8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40043"/>
            <a:ext cx="9558337" cy="5321136"/>
          </a:xfrm>
          <a:prstGeom prst="rect">
            <a:avLst/>
          </a:prstGeom>
        </p:spPr>
      </p:pic>
      <p:pic>
        <p:nvPicPr>
          <p:cNvPr id="5" name="Picture 4" descr="A logo for rotary club&#10;&#10;AI-generated content may be incorrect.">
            <a:extLst>
              <a:ext uri="{FF2B5EF4-FFF2-40B4-BE49-F238E27FC236}">
                <a16:creationId xmlns:a16="http://schemas.microsoft.com/office/drawing/2014/main" id="{922BF8FA-6C68-B09D-FE39-B0ED7E05F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6675" y="4988361"/>
            <a:ext cx="2526792" cy="1441704"/>
          </a:xfrm>
          <a:prstGeom prst="rect">
            <a:avLst/>
          </a:prstGeom>
        </p:spPr>
      </p:pic>
    </p:spTree>
    <p:extLst>
      <p:ext uri="{BB962C8B-B14F-4D97-AF65-F5344CB8AC3E}">
        <p14:creationId xmlns:p14="http://schemas.microsoft.com/office/powerpoint/2010/main" val="204980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CC7E-7238-415A-B691-9836B9CF6798}"/>
              </a:ext>
            </a:extLst>
          </p:cNvPr>
          <p:cNvSpPr>
            <a:spLocks noGrp="1"/>
          </p:cNvSpPr>
          <p:nvPr>
            <p:ph type="title"/>
          </p:nvPr>
        </p:nvSpPr>
        <p:spPr/>
        <p:txBody>
          <a:bodyPr/>
          <a:lstStyle/>
          <a:p>
            <a:r>
              <a:rPr lang="en-US" dirty="0"/>
              <a:t>How RI changed – in 2013</a:t>
            </a:r>
          </a:p>
        </p:txBody>
      </p:sp>
      <p:sp>
        <p:nvSpPr>
          <p:cNvPr id="4" name="Slide Number Placeholder 3">
            <a:extLst>
              <a:ext uri="{FF2B5EF4-FFF2-40B4-BE49-F238E27FC236}">
                <a16:creationId xmlns:a16="http://schemas.microsoft.com/office/drawing/2014/main" id="{537FA362-5BF5-4B5C-9C4E-5D6861C689BF}"/>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5" name="Content Placeholder 4" descr="A picture containing food, drawing&#10;&#10;Description automatically generated">
            <a:extLst>
              <a:ext uri="{FF2B5EF4-FFF2-40B4-BE49-F238E27FC236}">
                <a16:creationId xmlns:a16="http://schemas.microsoft.com/office/drawing/2014/main" id="{13F97D08-0CCA-46F1-BD03-8109454135A4}"/>
              </a:ext>
            </a:extLst>
          </p:cNvPr>
          <p:cNvPicPr>
            <a:picLocks noGrp="1" noChangeAspect="1"/>
          </p:cNvPicPr>
          <p:nvPr>
            <p:ph idx="1"/>
          </p:nvPr>
        </p:nvPicPr>
        <p:blipFill>
          <a:blip r:embed="rId2"/>
          <a:stretch>
            <a:fillRect/>
          </a:stretch>
        </p:blipFill>
        <p:spPr>
          <a:xfrm>
            <a:off x="1321396" y="2065869"/>
            <a:ext cx="5074834" cy="1954023"/>
          </a:xfrm>
          <a:prstGeom prst="rect">
            <a:avLst/>
          </a:prstGeom>
        </p:spPr>
      </p:pic>
      <p:sp>
        <p:nvSpPr>
          <p:cNvPr id="7" name="TextBox 6">
            <a:extLst>
              <a:ext uri="{FF2B5EF4-FFF2-40B4-BE49-F238E27FC236}">
                <a16:creationId xmlns:a16="http://schemas.microsoft.com/office/drawing/2014/main" id="{F12A89CD-FB72-4879-A6A5-61750BA73D51}"/>
              </a:ext>
            </a:extLst>
          </p:cNvPr>
          <p:cNvSpPr txBox="1"/>
          <p:nvPr/>
        </p:nvSpPr>
        <p:spPr>
          <a:xfrm>
            <a:off x="673214" y="4379148"/>
            <a:ext cx="8976155" cy="1569660"/>
          </a:xfrm>
          <a:prstGeom prst="rect">
            <a:avLst/>
          </a:prstGeom>
          <a:noFill/>
        </p:spPr>
        <p:txBody>
          <a:bodyPr wrap="square">
            <a:spAutoFit/>
          </a:bodyPr>
          <a:lstStyle/>
          <a:p>
            <a:r>
              <a:rPr lang="en-US" sz="3200" dirty="0">
                <a:solidFill>
                  <a:srgbClr val="8D237B"/>
                </a:solidFill>
              </a:rPr>
              <a:t>A redesign and simplification of our logo, along with clear branding – and a new ad campaign – People of Action</a:t>
            </a:r>
          </a:p>
        </p:txBody>
      </p:sp>
      <p:pic>
        <p:nvPicPr>
          <p:cNvPr id="6" name="Picture 5" descr="A logo for rotary club&#10;&#10;AI-generated content may be incorrect.">
            <a:extLst>
              <a:ext uri="{FF2B5EF4-FFF2-40B4-BE49-F238E27FC236}">
                <a16:creationId xmlns:a16="http://schemas.microsoft.com/office/drawing/2014/main" id="{FB7AF032-143C-2555-37F1-6E3B35561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995" y="4905119"/>
            <a:ext cx="3014472" cy="1700784"/>
          </a:xfrm>
          <a:prstGeom prst="rect">
            <a:avLst/>
          </a:prstGeom>
        </p:spPr>
      </p:pic>
    </p:spTree>
    <p:extLst>
      <p:ext uri="{BB962C8B-B14F-4D97-AF65-F5344CB8AC3E}">
        <p14:creationId xmlns:p14="http://schemas.microsoft.com/office/powerpoint/2010/main" val="324267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8108-A838-4AE8-8BC9-7A01052B9A5F}"/>
              </a:ext>
            </a:extLst>
          </p:cNvPr>
          <p:cNvSpPr>
            <a:spLocks noGrp="1"/>
          </p:cNvSpPr>
          <p:nvPr>
            <p:ph type="title"/>
          </p:nvPr>
        </p:nvSpPr>
        <p:spPr/>
        <p:txBody>
          <a:bodyPr/>
          <a:lstStyle/>
          <a:p>
            <a:r>
              <a:rPr lang="en-US" sz="4400" dirty="0"/>
              <a:t>CONSISTENCY AND REPETITION IS KEY</a:t>
            </a:r>
            <a:endParaRPr lang="en-US" dirty="0"/>
          </a:p>
        </p:txBody>
      </p:sp>
      <p:sp>
        <p:nvSpPr>
          <p:cNvPr id="3" name="Content Placeholder 2">
            <a:extLst>
              <a:ext uri="{FF2B5EF4-FFF2-40B4-BE49-F238E27FC236}">
                <a16:creationId xmlns:a16="http://schemas.microsoft.com/office/drawing/2014/main" id="{D9A5E7F1-C2E8-407C-8953-53AFB4ECD763}"/>
              </a:ext>
            </a:extLst>
          </p:cNvPr>
          <p:cNvSpPr>
            <a:spLocks noGrp="1"/>
          </p:cNvSpPr>
          <p:nvPr>
            <p:ph idx="1"/>
          </p:nvPr>
        </p:nvSpPr>
        <p:spPr/>
        <p:txBody>
          <a:bodyPr>
            <a:normAutofit lnSpcReduction="10000"/>
          </a:bodyPr>
          <a:lstStyle/>
          <a:p>
            <a:pPr marL="0" indent="0">
              <a:buNone/>
            </a:pPr>
            <a:br>
              <a:rPr lang="en-US" sz="2400" dirty="0"/>
            </a:br>
            <a:r>
              <a:rPr lang="en-US" sz="4000" dirty="0">
                <a:solidFill>
                  <a:srgbClr val="8D237B"/>
                </a:solidFill>
              </a:rPr>
              <a:t>• Strengthens Rotary image and recognition</a:t>
            </a:r>
            <a:br>
              <a:rPr lang="en-US" sz="4000" dirty="0">
                <a:solidFill>
                  <a:srgbClr val="8D237B"/>
                </a:solidFill>
              </a:rPr>
            </a:br>
            <a:r>
              <a:rPr lang="en-US" sz="4000" dirty="0">
                <a:solidFill>
                  <a:srgbClr val="8D237B"/>
                </a:solidFill>
              </a:rPr>
              <a:t>• Motivates and engages current Rotarians</a:t>
            </a:r>
            <a:br>
              <a:rPr lang="en-US" sz="4000" dirty="0">
                <a:solidFill>
                  <a:srgbClr val="8D237B"/>
                </a:solidFill>
              </a:rPr>
            </a:br>
            <a:r>
              <a:rPr lang="en-US" sz="4000" dirty="0">
                <a:solidFill>
                  <a:srgbClr val="8D237B"/>
                </a:solidFill>
              </a:rPr>
              <a:t>• Attracts prospective members, donors</a:t>
            </a:r>
            <a:br>
              <a:rPr lang="en-US" sz="4000" dirty="0">
                <a:solidFill>
                  <a:srgbClr val="8D237B"/>
                </a:solidFill>
              </a:rPr>
            </a:br>
            <a:r>
              <a:rPr lang="en-US" sz="4000" dirty="0">
                <a:solidFill>
                  <a:srgbClr val="8D237B"/>
                </a:solidFill>
              </a:rPr>
              <a:t>• Elevates the entire Rotary experience </a:t>
            </a:r>
          </a:p>
          <a:p>
            <a:pPr marL="0" indent="0">
              <a:buNone/>
            </a:pPr>
            <a:r>
              <a:rPr lang="en-US" sz="4000" dirty="0">
                <a:solidFill>
                  <a:srgbClr val="8D237B"/>
                </a:solidFill>
              </a:rPr>
              <a:t>• Note: your club logo is BEST image to use</a:t>
            </a:r>
          </a:p>
          <a:p>
            <a:pPr marL="0" indent="0">
              <a:buNone/>
            </a:pPr>
            <a:br>
              <a:rPr lang="en-US" sz="2400" dirty="0"/>
            </a:br>
            <a:endParaRPr lang="en-US" dirty="0"/>
          </a:p>
        </p:txBody>
      </p:sp>
      <p:sp>
        <p:nvSpPr>
          <p:cNvPr id="4" name="Slide Number Placeholder 3">
            <a:extLst>
              <a:ext uri="{FF2B5EF4-FFF2-40B4-BE49-F238E27FC236}">
                <a16:creationId xmlns:a16="http://schemas.microsoft.com/office/drawing/2014/main" id="{ACBE3C86-14F3-4679-B73D-5A17F467F4B7}"/>
              </a:ext>
            </a:extLst>
          </p:cNvPr>
          <p:cNvSpPr>
            <a:spLocks noGrp="1"/>
          </p:cNvSpPr>
          <p:nvPr>
            <p:ph type="sldNum" sz="quarter" idx="12"/>
          </p:nvPr>
        </p:nvSpPr>
        <p:spPr/>
        <p:txBody>
          <a:bodyPr/>
          <a:lstStyle/>
          <a:p>
            <a:fld id="{97A94E25-127B-4C48-AF96-44BA7B823777}" type="slidenum">
              <a:rPr lang="en-US" smtClean="0"/>
              <a:pPr/>
              <a:t>13</a:t>
            </a:fld>
            <a:endParaRPr lang="en-US" dirty="0"/>
          </a:p>
        </p:txBody>
      </p:sp>
      <p:pic>
        <p:nvPicPr>
          <p:cNvPr id="6" name="Picture 5" descr="A close-up of a logo&#10;&#10;AI-generated content may be incorrect.">
            <a:extLst>
              <a:ext uri="{FF2B5EF4-FFF2-40B4-BE49-F238E27FC236}">
                <a16:creationId xmlns:a16="http://schemas.microsoft.com/office/drawing/2014/main" id="{FA72EA2A-68FA-5847-A5EC-DDC8151B8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796" y="5114798"/>
            <a:ext cx="4041648" cy="1627632"/>
          </a:xfrm>
          <a:prstGeom prst="rect">
            <a:avLst/>
          </a:prstGeom>
        </p:spPr>
      </p:pic>
    </p:spTree>
    <p:extLst>
      <p:ext uri="{BB962C8B-B14F-4D97-AF65-F5344CB8AC3E}">
        <p14:creationId xmlns:p14="http://schemas.microsoft.com/office/powerpoint/2010/main" val="321267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92A4-DC7C-448E-9358-00D7ED513AAF}"/>
              </a:ext>
            </a:extLst>
          </p:cNvPr>
          <p:cNvSpPr>
            <a:spLocks noGrp="1"/>
          </p:cNvSpPr>
          <p:nvPr>
            <p:ph type="title"/>
          </p:nvPr>
        </p:nvSpPr>
        <p:spPr/>
        <p:txBody>
          <a:bodyPr/>
          <a:lstStyle/>
          <a:p>
            <a:r>
              <a:rPr lang="en-US" dirty="0"/>
              <a:t>Updated old friends – new terms</a:t>
            </a:r>
          </a:p>
        </p:txBody>
      </p:sp>
      <p:sp>
        <p:nvSpPr>
          <p:cNvPr id="3" name="Content Placeholder 2">
            <a:extLst>
              <a:ext uri="{FF2B5EF4-FFF2-40B4-BE49-F238E27FC236}">
                <a16:creationId xmlns:a16="http://schemas.microsoft.com/office/drawing/2014/main" id="{983E7B5E-2696-4CEE-838C-A83422AD2672}"/>
              </a:ext>
            </a:extLst>
          </p:cNvPr>
          <p:cNvSpPr>
            <a:spLocks noGrp="1"/>
          </p:cNvSpPr>
          <p:nvPr>
            <p:ph idx="1"/>
          </p:nvPr>
        </p:nvSpPr>
        <p:spPr>
          <a:xfrm>
            <a:off x="304802" y="1655612"/>
            <a:ext cx="11506199" cy="4034896"/>
          </a:xfrm>
        </p:spPr>
        <p:txBody>
          <a:bodyPr>
            <a:normAutofit fontScale="92500" lnSpcReduction="10000"/>
          </a:bodyPr>
          <a:lstStyle/>
          <a:p>
            <a:r>
              <a:rPr lang="en-US" dirty="0"/>
              <a:t> Here are some terms to use:</a:t>
            </a:r>
          </a:p>
          <a:p>
            <a:endParaRPr lang="en-US" dirty="0"/>
          </a:p>
          <a:p>
            <a:endParaRPr lang="en-US" dirty="0"/>
          </a:p>
          <a:p>
            <a:endParaRPr lang="en-US" dirty="0"/>
          </a:p>
          <a:p>
            <a:endParaRPr lang="en-US" dirty="0"/>
          </a:p>
          <a:p>
            <a:endParaRPr lang="en-US" dirty="0"/>
          </a:p>
          <a:p>
            <a:endParaRPr lang="en-US" dirty="0"/>
          </a:p>
          <a:p>
            <a:r>
              <a:rPr lang="en-US" dirty="0"/>
              <a:t>Masterbrand Signature                  Mark of Excellence                      CLUB LOGO –                           .                                                                                                             USE THIS </a:t>
            </a:r>
          </a:p>
          <a:p>
            <a:r>
              <a:rPr lang="en-US" dirty="0"/>
              <a:t>                                                                                                         MOST OF THE TIME</a:t>
            </a:r>
          </a:p>
        </p:txBody>
      </p:sp>
      <p:sp>
        <p:nvSpPr>
          <p:cNvPr id="4" name="Slide Number Placeholder 3">
            <a:extLst>
              <a:ext uri="{FF2B5EF4-FFF2-40B4-BE49-F238E27FC236}">
                <a16:creationId xmlns:a16="http://schemas.microsoft.com/office/drawing/2014/main" id="{CA612B98-4579-4988-94EC-278CD0745D1E}"/>
              </a:ext>
            </a:extLst>
          </p:cNvPr>
          <p:cNvSpPr>
            <a:spLocks noGrp="1"/>
          </p:cNvSpPr>
          <p:nvPr>
            <p:ph type="sldNum" sz="quarter" idx="12"/>
          </p:nvPr>
        </p:nvSpPr>
        <p:spPr/>
        <p:txBody>
          <a:bodyPr/>
          <a:lstStyle/>
          <a:p>
            <a:fld id="{97A94E25-127B-4C48-AF96-44BA7B823777}" type="slidenum">
              <a:rPr lang="en-US" smtClean="0"/>
              <a:pPr/>
              <a:t>14</a:t>
            </a:fld>
            <a:endParaRPr lang="en-US" dirty="0"/>
          </a:p>
        </p:txBody>
      </p:sp>
      <p:pic>
        <p:nvPicPr>
          <p:cNvPr id="6" name="Picture 5" descr="Logo&#10;&#10;Description automatically generated">
            <a:extLst>
              <a:ext uri="{FF2B5EF4-FFF2-40B4-BE49-F238E27FC236}">
                <a16:creationId xmlns:a16="http://schemas.microsoft.com/office/drawing/2014/main" id="{6C4BDF41-EC3F-42DB-97E6-4358CCDDC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2" y="2313242"/>
            <a:ext cx="3916425" cy="193938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EA32660D-EE32-470B-BD78-6FE1965E2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020" y="2167175"/>
            <a:ext cx="2200160" cy="2231516"/>
          </a:xfrm>
          <a:prstGeom prst="rect">
            <a:avLst/>
          </a:prstGeom>
        </p:spPr>
      </p:pic>
      <p:pic>
        <p:nvPicPr>
          <p:cNvPr id="7" name="Picture 6" descr="A logo with blue text&#10;&#10;AI-generated content may be incorrect.">
            <a:extLst>
              <a:ext uri="{FF2B5EF4-FFF2-40B4-BE49-F238E27FC236}">
                <a16:creationId xmlns:a16="http://schemas.microsoft.com/office/drawing/2014/main" id="{C6E8596B-D156-F06A-BE3C-3A1CF6DF1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757" y="2770632"/>
            <a:ext cx="3389376" cy="1316736"/>
          </a:xfrm>
          <a:prstGeom prst="rect">
            <a:avLst/>
          </a:prstGeom>
        </p:spPr>
      </p:pic>
    </p:spTree>
    <p:extLst>
      <p:ext uri="{BB962C8B-B14F-4D97-AF65-F5344CB8AC3E}">
        <p14:creationId xmlns:p14="http://schemas.microsoft.com/office/powerpoint/2010/main" val="380012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89B2-AFE1-438D-9CA6-C28DF1795104}"/>
              </a:ext>
            </a:extLst>
          </p:cNvPr>
          <p:cNvSpPr>
            <a:spLocks noGrp="1"/>
          </p:cNvSpPr>
          <p:nvPr>
            <p:ph type="title"/>
          </p:nvPr>
        </p:nvSpPr>
        <p:spPr/>
        <p:txBody>
          <a:bodyPr/>
          <a:lstStyle/>
          <a:p>
            <a:r>
              <a:rPr lang="en-US" dirty="0"/>
              <a:t>Examples of how to create your club’s own logo</a:t>
            </a:r>
          </a:p>
        </p:txBody>
      </p:sp>
      <p:pic>
        <p:nvPicPr>
          <p:cNvPr id="6" name="Content Placeholder 5" descr="A picture containing background pattern&#10;&#10;Description automatically generated">
            <a:extLst>
              <a:ext uri="{FF2B5EF4-FFF2-40B4-BE49-F238E27FC236}">
                <a16:creationId xmlns:a16="http://schemas.microsoft.com/office/drawing/2014/main" id="{5FFF5271-EF15-4182-87C7-19BBFF9C61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775" y="1769024"/>
            <a:ext cx="9946649" cy="2260602"/>
          </a:xfrm>
        </p:spPr>
      </p:pic>
      <p:sp>
        <p:nvSpPr>
          <p:cNvPr id="4" name="Slide Number Placeholder 3">
            <a:extLst>
              <a:ext uri="{FF2B5EF4-FFF2-40B4-BE49-F238E27FC236}">
                <a16:creationId xmlns:a16="http://schemas.microsoft.com/office/drawing/2014/main" id="{3FD22D4B-B2C3-4496-BD48-108A5A36BF46}"/>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8" name="Picture 7" descr="Background pattern&#10;&#10;Description automatically generated with low confidence">
            <a:extLst>
              <a:ext uri="{FF2B5EF4-FFF2-40B4-BE49-F238E27FC236}">
                <a16:creationId xmlns:a16="http://schemas.microsoft.com/office/drawing/2014/main" id="{29CA18C3-5F87-45A5-B5E9-B6EAEE7B2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567" y="4258608"/>
            <a:ext cx="8963157" cy="1703279"/>
          </a:xfrm>
          <a:prstGeom prst="rect">
            <a:avLst/>
          </a:prstGeom>
        </p:spPr>
      </p:pic>
      <p:pic>
        <p:nvPicPr>
          <p:cNvPr id="9" name="Picture 8" descr="A logo for rotary club&#10;&#10;AI-generated content may be incorrect.">
            <a:extLst>
              <a:ext uri="{FF2B5EF4-FFF2-40B4-BE49-F238E27FC236}">
                <a16:creationId xmlns:a16="http://schemas.microsoft.com/office/drawing/2014/main" id="{680EED14-E9F1-FE90-5430-693140B28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324" y="2366712"/>
            <a:ext cx="2819400" cy="1563624"/>
          </a:xfrm>
          <a:prstGeom prst="rect">
            <a:avLst/>
          </a:prstGeom>
        </p:spPr>
      </p:pic>
    </p:spTree>
    <p:extLst>
      <p:ext uri="{BB962C8B-B14F-4D97-AF65-F5344CB8AC3E}">
        <p14:creationId xmlns:p14="http://schemas.microsoft.com/office/powerpoint/2010/main" val="2969417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69D1-892D-4322-9F1D-D6FD0195CA21}"/>
              </a:ext>
            </a:extLst>
          </p:cNvPr>
          <p:cNvSpPr>
            <a:spLocks noGrp="1"/>
          </p:cNvSpPr>
          <p:nvPr>
            <p:ph type="title"/>
          </p:nvPr>
        </p:nvSpPr>
        <p:spPr/>
        <p:txBody>
          <a:bodyPr/>
          <a:lstStyle/>
          <a:p>
            <a:r>
              <a:rPr lang="en-US" dirty="0"/>
              <a:t>And HOW </a:t>
            </a:r>
            <a:r>
              <a:rPr lang="en-US" dirty="0">
                <a:solidFill>
                  <a:srgbClr val="FF0000"/>
                </a:solidFill>
              </a:rPr>
              <a:t>not</a:t>
            </a:r>
            <a:r>
              <a:rPr lang="en-US" dirty="0"/>
              <a:t> to use the logo</a:t>
            </a:r>
          </a:p>
        </p:txBody>
      </p:sp>
      <p:pic>
        <p:nvPicPr>
          <p:cNvPr id="6" name="Content Placeholder 5" descr="Graphical user interface, text, application&#10;&#10;Description automatically generated">
            <a:extLst>
              <a:ext uri="{FF2B5EF4-FFF2-40B4-BE49-F238E27FC236}">
                <a16:creationId xmlns:a16="http://schemas.microsoft.com/office/drawing/2014/main" id="{FDC9D7A4-BC8B-4686-812A-1EAA8B41C5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816" y="1669680"/>
            <a:ext cx="11106568" cy="4407646"/>
          </a:xfrm>
        </p:spPr>
      </p:pic>
      <p:sp>
        <p:nvSpPr>
          <p:cNvPr id="4" name="Slide Number Placeholder 3">
            <a:extLst>
              <a:ext uri="{FF2B5EF4-FFF2-40B4-BE49-F238E27FC236}">
                <a16:creationId xmlns:a16="http://schemas.microsoft.com/office/drawing/2014/main" id="{6D9DEE5C-E5D4-41F1-8C20-15907277427F}"/>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373323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9BDF-1C82-48D8-9AE3-F879E52F8580}"/>
              </a:ext>
            </a:extLst>
          </p:cNvPr>
          <p:cNvSpPr>
            <a:spLocks noGrp="1"/>
          </p:cNvSpPr>
          <p:nvPr>
            <p:ph type="title"/>
          </p:nvPr>
        </p:nvSpPr>
        <p:spPr>
          <a:xfrm>
            <a:off x="4012443" y="4928180"/>
            <a:ext cx="3521122" cy="1286354"/>
          </a:xfrm>
        </p:spPr>
        <p:txBody>
          <a:bodyPr vert="horz" lIns="91440" tIns="45720" rIns="91440" bIns="45720" rtlCol="0" anchor="ctr">
            <a:normAutofit/>
          </a:bodyPr>
          <a:lstStyle/>
          <a:p>
            <a:pPr algn="r"/>
            <a:r>
              <a:rPr lang="en-US" sz="2900" kern="1200">
                <a:solidFill>
                  <a:schemeClr val="tx1"/>
                </a:solidFill>
                <a:latin typeface="+mj-lt"/>
                <a:ea typeface="+mj-ea"/>
                <a:cs typeface="+mj-cs"/>
              </a:rPr>
              <a:t>What Is confusing?  (these are!)</a:t>
            </a:r>
          </a:p>
        </p:txBody>
      </p:sp>
      <p:sp>
        <p:nvSpPr>
          <p:cNvPr id="22" name="Rectangle 21">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EFB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drawing&#10;&#10;Description automatically generated">
            <a:extLst>
              <a:ext uri="{FF2B5EF4-FFF2-40B4-BE49-F238E27FC236}">
                <a16:creationId xmlns:a16="http://schemas.microsoft.com/office/drawing/2014/main" id="{69092A44-238D-4A95-8890-5B72175D33D1}"/>
              </a:ext>
            </a:extLst>
          </p:cNvPr>
          <p:cNvPicPr>
            <a:picLocks noChangeAspect="1"/>
          </p:cNvPicPr>
          <p:nvPr/>
        </p:nvPicPr>
        <p:blipFill rotWithShape="1">
          <a:blip r:embed="rId2"/>
          <a:srcRect r="60067" b="20428"/>
          <a:stretch/>
        </p:blipFill>
        <p:spPr>
          <a:xfrm>
            <a:off x="8204981" y="793531"/>
            <a:ext cx="2756762" cy="1881430"/>
          </a:xfrm>
          <a:prstGeom prst="rect">
            <a:avLst/>
          </a:prstGeom>
        </p:spPr>
      </p:pic>
      <p:sp>
        <p:nvSpPr>
          <p:cNvPr id="40" name="Right Triangle 39">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48" name="Right Triangle 47">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43B92A78-B737-44C9-811F-59CA9B1E2BD3}"/>
              </a:ext>
            </a:extLst>
          </p:cNvPr>
          <p:cNvPicPr>
            <a:picLocks noChangeAspect="1"/>
          </p:cNvPicPr>
          <p:nvPr/>
        </p:nvPicPr>
        <p:blipFill>
          <a:blip r:embed="rId3"/>
          <a:stretch>
            <a:fillRect/>
          </a:stretch>
        </p:blipFill>
        <p:spPr>
          <a:xfrm>
            <a:off x="863271" y="2908893"/>
            <a:ext cx="1415229" cy="3064769"/>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1EF84DE-18A8-4706-B25A-C089EC023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689" y="3110179"/>
            <a:ext cx="3113886" cy="1447956"/>
          </a:xfrm>
          <a:prstGeom prst="rect">
            <a:avLst/>
          </a:prstGeom>
        </p:spPr>
      </p:pic>
      <p:sp>
        <p:nvSpPr>
          <p:cNvPr id="50" name="Right Triangle 49">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E462AC4-744E-4F77-9EF1-108AF4FA3D91}"/>
              </a:ext>
            </a:extLst>
          </p:cNvPr>
          <p:cNvSpPr>
            <a:spLocks noGrp="1"/>
          </p:cNvSpPr>
          <p:nvPr>
            <p:ph idx="1"/>
          </p:nvPr>
        </p:nvSpPr>
        <p:spPr>
          <a:xfrm>
            <a:off x="7855297" y="3153048"/>
            <a:ext cx="3721277" cy="3203302"/>
          </a:xfrm>
        </p:spPr>
        <p:txBody>
          <a:bodyPr vert="horz" lIns="91440" tIns="45720" rIns="91440" bIns="45720" rtlCol="0" anchor="ctr">
            <a:normAutofit/>
          </a:bodyPr>
          <a:lstStyle/>
          <a:p>
            <a:pPr marL="0"/>
            <a:r>
              <a:rPr lang="en-US" sz="2200" dirty="0">
                <a:solidFill>
                  <a:schemeClr val="tx1"/>
                </a:solidFill>
              </a:rPr>
              <a:t> - New logo (since 2013) </a:t>
            </a:r>
          </a:p>
          <a:p>
            <a:pPr marL="0"/>
            <a:r>
              <a:rPr lang="en-US" sz="2200" dirty="0">
                <a:solidFill>
                  <a:schemeClr val="tx1"/>
                </a:solidFill>
              </a:rPr>
              <a:t> - Lack of standardization has confused the public and diminished the brand recognition.</a:t>
            </a:r>
          </a:p>
          <a:p>
            <a:pPr marL="0"/>
            <a:r>
              <a:rPr lang="en-US" sz="2200" dirty="0">
                <a:solidFill>
                  <a:schemeClr val="tx1"/>
                </a:solidFill>
              </a:rPr>
              <a:t> - Incorrect usage “cheapens” the Masterbrand</a:t>
            </a:r>
          </a:p>
          <a:p>
            <a:pPr marL="0"/>
            <a:r>
              <a:rPr lang="en-US" sz="2200" dirty="0">
                <a:solidFill>
                  <a:schemeClr val="tx1"/>
                </a:solidFill>
              </a:rPr>
              <a:t>Check prior templates!</a:t>
            </a:r>
          </a:p>
        </p:txBody>
      </p:sp>
      <p:sp>
        <p:nvSpPr>
          <p:cNvPr id="4" name="Slide Number Placeholder 3">
            <a:extLst>
              <a:ext uri="{FF2B5EF4-FFF2-40B4-BE49-F238E27FC236}">
                <a16:creationId xmlns:a16="http://schemas.microsoft.com/office/drawing/2014/main" id="{3DEBB425-FB25-4DE6-8514-E92AC7D34E3E}"/>
              </a:ext>
            </a:extLst>
          </p:cNvPr>
          <p:cNvSpPr>
            <a:spLocks noGrp="1"/>
          </p:cNvSpPr>
          <p:nvPr>
            <p:ph type="sldNum" sz="quarter" idx="12"/>
          </p:nvPr>
        </p:nvSpPr>
        <p:spPr>
          <a:xfrm>
            <a:off x="10379122" y="6356350"/>
            <a:ext cx="974678" cy="365125"/>
          </a:xfrm>
        </p:spPr>
        <p:txBody>
          <a:bodyPr vert="horz" lIns="91440" tIns="45720" rIns="91440" bIns="45720" rtlCol="0" anchor="ctr">
            <a:normAutofit/>
          </a:bodyPr>
          <a:lstStyle/>
          <a:p>
            <a:pPr>
              <a:spcAft>
                <a:spcPts val="600"/>
              </a:spcAft>
            </a:pPr>
            <a:fld id="{97A94E25-127B-4C48-AF96-44BA7B823777}" type="slidenum">
              <a:rPr lang="en-US" smtClean="0"/>
              <a:pPr>
                <a:spcAft>
                  <a:spcPts val="600"/>
                </a:spcAft>
              </a:pPr>
              <a:t>17</a:t>
            </a:fld>
            <a:endParaRPr lang="en-US"/>
          </a:p>
        </p:txBody>
      </p:sp>
      <p:pic>
        <p:nvPicPr>
          <p:cNvPr id="17" name="Picture 16" descr="Logo, company name&#10;&#10;Description automatically generated">
            <a:extLst>
              <a:ext uri="{FF2B5EF4-FFF2-40B4-BE49-F238E27FC236}">
                <a16:creationId xmlns:a16="http://schemas.microsoft.com/office/drawing/2014/main" id="{58B76501-F7AA-4AB7-ACC1-EE612D787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58" y="643776"/>
            <a:ext cx="1632856" cy="137160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4F2DDB0-91B9-45F7-912C-3E41FD13A9CF}"/>
              </a:ext>
            </a:extLst>
          </p:cNvPr>
          <p:cNvPicPr>
            <a:picLocks noChangeAspect="1"/>
          </p:cNvPicPr>
          <p:nvPr/>
        </p:nvPicPr>
        <p:blipFill>
          <a:blip r:embed="rId6"/>
          <a:stretch>
            <a:fillRect/>
          </a:stretch>
        </p:blipFill>
        <p:spPr>
          <a:xfrm>
            <a:off x="5311735" y="241202"/>
            <a:ext cx="1748443" cy="2093206"/>
          </a:xfrm>
          <a:prstGeom prst="rect">
            <a:avLst/>
          </a:prstGeom>
        </p:spPr>
      </p:pic>
      <p:pic>
        <p:nvPicPr>
          <p:cNvPr id="11" name="Picture 10" descr="A cartoon of a child throwing a disc&#10;&#10;AI-generated content may be incorrect.">
            <a:extLst>
              <a:ext uri="{FF2B5EF4-FFF2-40B4-BE49-F238E27FC236}">
                <a16:creationId xmlns:a16="http://schemas.microsoft.com/office/drawing/2014/main" id="{94E4DA33-67B6-EF41-B69E-DEC9232D56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1806" y="590277"/>
            <a:ext cx="3909060" cy="2225040"/>
          </a:xfrm>
          <a:prstGeom prst="rect">
            <a:avLst/>
          </a:prstGeom>
        </p:spPr>
      </p:pic>
      <p:pic>
        <p:nvPicPr>
          <p:cNvPr id="13" name="Picture 12" descr="A screenshot of a social media post&#10;&#10;AI-generated content may be incorrect.">
            <a:extLst>
              <a:ext uri="{FF2B5EF4-FFF2-40B4-BE49-F238E27FC236}">
                <a16:creationId xmlns:a16="http://schemas.microsoft.com/office/drawing/2014/main" id="{42E8FB02-DEF5-0AA5-3F21-E3C7C677B07F}"/>
              </a:ext>
            </a:extLst>
          </p:cNvPr>
          <p:cNvPicPr>
            <a:picLocks noChangeAspect="1"/>
          </p:cNvPicPr>
          <p:nvPr/>
        </p:nvPicPr>
        <p:blipFill>
          <a:blip r:embed="rId8">
            <a:extLst>
              <a:ext uri="{28A0092B-C50C-407E-A947-70E740481C1C}">
                <a14:useLocalDpi xmlns:a14="http://schemas.microsoft.com/office/drawing/2010/main" val="0"/>
              </a:ext>
            </a:extLst>
          </a:blip>
          <a:srcRect l="10280" t="26472" r="26841" b="268"/>
          <a:stretch>
            <a:fillRect/>
          </a:stretch>
        </p:blipFill>
        <p:spPr>
          <a:xfrm>
            <a:off x="2680891" y="4374585"/>
            <a:ext cx="1868638" cy="1769653"/>
          </a:xfrm>
          <a:prstGeom prst="rect">
            <a:avLst/>
          </a:prstGeom>
        </p:spPr>
      </p:pic>
      <p:pic>
        <p:nvPicPr>
          <p:cNvPr id="15" name="Picture 14" descr="A logo on a white background&#10;&#10;AI-generated content may be incorrect.">
            <a:extLst>
              <a:ext uri="{FF2B5EF4-FFF2-40B4-BE49-F238E27FC236}">
                <a16:creationId xmlns:a16="http://schemas.microsoft.com/office/drawing/2014/main" id="{9F794C4D-FB7F-351E-76E2-F230A638A7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0885" y="262574"/>
            <a:ext cx="3740850" cy="1938395"/>
          </a:xfrm>
          <a:prstGeom prst="rect">
            <a:avLst/>
          </a:prstGeom>
        </p:spPr>
      </p:pic>
    </p:spTree>
    <p:extLst>
      <p:ext uri="{BB962C8B-B14F-4D97-AF65-F5344CB8AC3E}">
        <p14:creationId xmlns:p14="http://schemas.microsoft.com/office/powerpoint/2010/main" val="24171067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FE46-DC5C-4D05-A905-985A072F4B3B}"/>
              </a:ext>
            </a:extLst>
          </p:cNvPr>
          <p:cNvSpPr>
            <a:spLocks noGrp="1"/>
          </p:cNvSpPr>
          <p:nvPr>
            <p:ph type="title"/>
          </p:nvPr>
        </p:nvSpPr>
        <p:spPr/>
        <p:txBody>
          <a:bodyPr/>
          <a:lstStyle/>
          <a:p>
            <a:r>
              <a:rPr lang="en-US" dirty="0"/>
              <a:t>Where can we find resources?</a:t>
            </a:r>
          </a:p>
        </p:txBody>
      </p:sp>
      <p:sp>
        <p:nvSpPr>
          <p:cNvPr id="4" name="Slide Number Placeholder 3">
            <a:extLst>
              <a:ext uri="{FF2B5EF4-FFF2-40B4-BE49-F238E27FC236}">
                <a16:creationId xmlns:a16="http://schemas.microsoft.com/office/drawing/2014/main" id="{4DD1D072-F06C-49A4-AAEE-98E66941C126}"/>
              </a:ext>
            </a:extLst>
          </p:cNvPr>
          <p:cNvSpPr>
            <a:spLocks noGrp="1"/>
          </p:cNvSpPr>
          <p:nvPr>
            <p:ph type="sldNum" sz="quarter" idx="12"/>
          </p:nvPr>
        </p:nvSpPr>
        <p:spPr/>
        <p:txBody>
          <a:bodyPr/>
          <a:lstStyle/>
          <a:p>
            <a:fld id="{97A94E25-127B-4C48-AF96-44BA7B823777}" type="slidenum">
              <a:rPr lang="en-US" smtClean="0"/>
              <a:pPr/>
              <a:t>18</a:t>
            </a:fld>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EE16CBCD-EDE6-4D2C-8842-E2639AA64C3A}"/>
              </a:ext>
            </a:extLst>
          </p:cNvPr>
          <p:cNvPicPr>
            <a:picLocks noGrp="1" noChangeAspect="1"/>
          </p:cNvPicPr>
          <p:nvPr>
            <p:ph idx="1"/>
          </p:nvPr>
        </p:nvPicPr>
        <p:blipFill>
          <a:blip r:embed="rId2"/>
          <a:stretch>
            <a:fillRect/>
          </a:stretch>
        </p:blipFill>
        <p:spPr>
          <a:xfrm>
            <a:off x="896656" y="1946466"/>
            <a:ext cx="7345135" cy="439504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 name="TextBox 5">
            <a:extLst>
              <a:ext uri="{FF2B5EF4-FFF2-40B4-BE49-F238E27FC236}">
                <a16:creationId xmlns:a16="http://schemas.microsoft.com/office/drawing/2014/main" id="{451CB160-4C86-4656-9DD4-D16EA8B976D2}"/>
              </a:ext>
            </a:extLst>
          </p:cNvPr>
          <p:cNvSpPr txBox="1"/>
          <p:nvPr/>
        </p:nvSpPr>
        <p:spPr>
          <a:xfrm>
            <a:off x="8450908" y="1844475"/>
            <a:ext cx="3741092" cy="3046988"/>
          </a:xfrm>
          <a:prstGeom prst="rect">
            <a:avLst/>
          </a:prstGeom>
          <a:noFill/>
        </p:spPr>
        <p:txBody>
          <a:bodyPr wrap="square" rtlCol="0">
            <a:spAutoFit/>
          </a:bodyPr>
          <a:lstStyle/>
          <a:p>
            <a:r>
              <a:rPr lang="en-US" sz="3200" dirty="0">
                <a:solidFill>
                  <a:srgbClr val="8D237B"/>
                </a:solidFill>
              </a:rPr>
              <a:t>We’ll show you more about the Brand Center and even where to find your club logo already made!</a:t>
            </a:r>
          </a:p>
        </p:txBody>
      </p:sp>
      <p:pic>
        <p:nvPicPr>
          <p:cNvPr id="7" name="Picture 6" descr="A logo for rotary club&#10;&#10;AI-generated content may be incorrect.">
            <a:extLst>
              <a:ext uri="{FF2B5EF4-FFF2-40B4-BE49-F238E27FC236}">
                <a16:creationId xmlns:a16="http://schemas.microsoft.com/office/drawing/2014/main" id="{025142A4-65F0-5482-C00C-4EC4E10E8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704" y="5013525"/>
            <a:ext cx="2673096" cy="1511808"/>
          </a:xfrm>
          <a:prstGeom prst="rect">
            <a:avLst/>
          </a:prstGeom>
        </p:spPr>
      </p:pic>
    </p:spTree>
    <p:extLst>
      <p:ext uri="{BB962C8B-B14F-4D97-AF65-F5344CB8AC3E}">
        <p14:creationId xmlns:p14="http://schemas.microsoft.com/office/powerpoint/2010/main" val="174863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CA9B-900A-4FA1-B859-2BB60AE12F20}"/>
              </a:ext>
            </a:extLst>
          </p:cNvPr>
          <p:cNvSpPr>
            <a:spLocks noGrp="1"/>
          </p:cNvSpPr>
          <p:nvPr>
            <p:ph type="title"/>
          </p:nvPr>
        </p:nvSpPr>
        <p:spPr>
          <a:xfrm>
            <a:off x="381000" y="1"/>
            <a:ext cx="11506200" cy="1057094"/>
          </a:xfrm>
        </p:spPr>
        <p:txBody>
          <a:bodyPr>
            <a:normAutofit/>
          </a:bodyPr>
          <a:lstStyle/>
          <a:p>
            <a:r>
              <a:rPr lang="en-US" dirty="0"/>
              <a:t>Find YOUR CLUB LOGO ON </a:t>
            </a:r>
            <a:r>
              <a:rPr lang="en-US" dirty="0" err="1"/>
              <a:t>DACdb</a:t>
            </a:r>
            <a:endParaRPr lang="en-US" dirty="0"/>
          </a:p>
        </p:txBody>
      </p:sp>
      <p:sp>
        <p:nvSpPr>
          <p:cNvPr id="4" name="Slide Number Placeholder 3">
            <a:extLst>
              <a:ext uri="{FF2B5EF4-FFF2-40B4-BE49-F238E27FC236}">
                <a16:creationId xmlns:a16="http://schemas.microsoft.com/office/drawing/2014/main" id="{01882F65-E064-450E-A088-72B9AAB8DE16}"/>
              </a:ext>
            </a:extLst>
          </p:cNvPr>
          <p:cNvSpPr>
            <a:spLocks noGrp="1"/>
          </p:cNvSpPr>
          <p:nvPr>
            <p:ph type="sldNum" sz="quarter" idx="12"/>
          </p:nvPr>
        </p:nvSpPr>
        <p:spPr/>
        <p:txBody>
          <a:bodyPr/>
          <a:lstStyle/>
          <a:p>
            <a:fld id="{97A94E25-127B-4C48-AF96-44BA7B823777}" type="slidenum">
              <a:rPr lang="en-US" smtClean="0"/>
              <a:pPr/>
              <a:t>19</a:t>
            </a:fld>
            <a:endParaRPr lang="en-US" dirty="0"/>
          </a:p>
        </p:txBody>
      </p:sp>
      <p:pic>
        <p:nvPicPr>
          <p:cNvPr id="7" name="Content Placeholder 6" descr="A screenshot of a computer&#10;&#10;AI-generated content may be incorrect.">
            <a:extLst>
              <a:ext uri="{FF2B5EF4-FFF2-40B4-BE49-F238E27FC236}">
                <a16:creationId xmlns:a16="http://schemas.microsoft.com/office/drawing/2014/main" id="{1B540D30-719C-7CA9-4D17-A28EC4EB1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512584"/>
            <a:ext cx="6359435" cy="3049044"/>
          </a:xfrm>
        </p:spPr>
      </p:pic>
      <p:pic>
        <p:nvPicPr>
          <p:cNvPr id="9" name="Picture 8" descr="A screenshot of a computer&#10;&#10;AI-generated content may be incorrect.">
            <a:extLst>
              <a:ext uri="{FF2B5EF4-FFF2-40B4-BE49-F238E27FC236}">
                <a16:creationId xmlns:a16="http://schemas.microsoft.com/office/drawing/2014/main" id="{EE6222E0-D067-CA9A-CCFC-76EB3A9D4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257" y="3146228"/>
            <a:ext cx="4845524" cy="3216719"/>
          </a:xfrm>
          <a:prstGeom prst="rect">
            <a:avLst/>
          </a:prstGeom>
        </p:spPr>
      </p:pic>
      <p:sp>
        <p:nvSpPr>
          <p:cNvPr id="17" name="TextBox 16">
            <a:extLst>
              <a:ext uri="{FF2B5EF4-FFF2-40B4-BE49-F238E27FC236}">
                <a16:creationId xmlns:a16="http://schemas.microsoft.com/office/drawing/2014/main" id="{059458FB-32A0-4C20-B2D1-3FC8C372414A}"/>
              </a:ext>
            </a:extLst>
          </p:cNvPr>
          <p:cNvSpPr txBox="1"/>
          <p:nvPr/>
        </p:nvSpPr>
        <p:spPr>
          <a:xfrm>
            <a:off x="5271872" y="1947146"/>
            <a:ext cx="2287055" cy="923330"/>
          </a:xfrm>
          <a:prstGeom prst="rect">
            <a:avLst/>
          </a:prstGeom>
          <a:noFill/>
        </p:spPr>
        <p:txBody>
          <a:bodyPr wrap="square" rtlCol="0">
            <a:spAutoFit/>
          </a:bodyPr>
          <a:lstStyle/>
          <a:p>
            <a:r>
              <a:rPr lang="en-US" dirty="0">
                <a:solidFill>
                  <a:schemeClr val="bg1"/>
                </a:solidFill>
                <a:highlight>
                  <a:srgbClr val="48595D"/>
                </a:highlight>
              </a:rPr>
              <a:t>&lt;&lt;&lt;&lt;Click District TAB at top, then: Click District Files</a:t>
            </a:r>
          </a:p>
        </p:txBody>
      </p:sp>
      <p:sp>
        <p:nvSpPr>
          <p:cNvPr id="18" name="TextBox 17">
            <a:extLst>
              <a:ext uri="{FF2B5EF4-FFF2-40B4-BE49-F238E27FC236}">
                <a16:creationId xmlns:a16="http://schemas.microsoft.com/office/drawing/2014/main" id="{B528EEBD-8252-4712-8FAF-B0A0D93824C1}"/>
              </a:ext>
            </a:extLst>
          </p:cNvPr>
          <p:cNvSpPr txBox="1"/>
          <p:nvPr/>
        </p:nvSpPr>
        <p:spPr>
          <a:xfrm>
            <a:off x="4838699" y="5451679"/>
            <a:ext cx="2287055" cy="646331"/>
          </a:xfrm>
          <a:prstGeom prst="rect">
            <a:avLst/>
          </a:prstGeom>
          <a:noFill/>
        </p:spPr>
        <p:txBody>
          <a:bodyPr wrap="square" rtlCol="0">
            <a:spAutoFit/>
          </a:bodyPr>
          <a:lstStyle/>
          <a:p>
            <a:r>
              <a:rPr lang="en-US" dirty="0">
                <a:solidFill>
                  <a:schemeClr val="bg1"/>
                </a:solidFill>
                <a:highlight>
                  <a:srgbClr val="48595D"/>
                </a:highlight>
              </a:rPr>
              <a:t>Click Club Correct Logos</a:t>
            </a:r>
          </a:p>
        </p:txBody>
      </p:sp>
      <p:pic>
        <p:nvPicPr>
          <p:cNvPr id="11" name="Picture 10" descr="A logo with blue text&#10;&#10;AI-generated content may be incorrect.">
            <a:extLst>
              <a:ext uri="{FF2B5EF4-FFF2-40B4-BE49-F238E27FC236}">
                <a16:creationId xmlns:a16="http://schemas.microsoft.com/office/drawing/2014/main" id="{1F7DC014-63DF-7EB9-9848-C48BB0439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72" y="5089044"/>
            <a:ext cx="3563112" cy="1371600"/>
          </a:xfrm>
          <a:prstGeom prst="rect">
            <a:avLst/>
          </a:prstGeom>
        </p:spPr>
      </p:pic>
    </p:spTree>
    <p:extLst>
      <p:ext uri="{BB962C8B-B14F-4D97-AF65-F5344CB8AC3E}">
        <p14:creationId xmlns:p14="http://schemas.microsoft.com/office/powerpoint/2010/main" val="228690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0" y="0"/>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sp>
        <p:nvSpPr>
          <p:cNvPr id="3" name="TextBox 2">
            <a:extLst>
              <a:ext uri="{FF2B5EF4-FFF2-40B4-BE49-F238E27FC236}">
                <a16:creationId xmlns:a16="http://schemas.microsoft.com/office/drawing/2014/main" id="{814C5BD3-3B8F-7E4C-9BB6-94F638B2DC93}"/>
              </a:ext>
            </a:extLst>
          </p:cNvPr>
          <p:cNvSpPr txBox="1"/>
          <p:nvPr/>
        </p:nvSpPr>
        <p:spPr>
          <a:xfrm>
            <a:off x="853105" y="1607737"/>
            <a:ext cx="9666515" cy="3416320"/>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Everyone in your city knows about Rotary – right?</a:t>
            </a:r>
          </a:p>
        </p:txBody>
      </p:sp>
      <p:pic>
        <p:nvPicPr>
          <p:cNvPr id="5" name="Picture 4" descr="A logo for rotary club&#10;&#10;AI-generated content may be incorrect.">
            <a:extLst>
              <a:ext uri="{FF2B5EF4-FFF2-40B4-BE49-F238E27FC236}">
                <a16:creationId xmlns:a16="http://schemas.microsoft.com/office/drawing/2014/main" id="{BEF376E3-3A60-9F8B-D4E9-E6075F60D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252" y="4786884"/>
            <a:ext cx="3349752" cy="1673352"/>
          </a:xfrm>
          <a:prstGeom prst="rect">
            <a:avLst/>
          </a:prstGeom>
        </p:spPr>
      </p:pic>
    </p:spTree>
    <p:custDataLst>
      <p:tags r:id="rId1"/>
    </p:custDataLst>
    <p:extLst>
      <p:ext uri="{BB962C8B-B14F-4D97-AF65-F5344CB8AC3E}">
        <p14:creationId xmlns:p14="http://schemas.microsoft.com/office/powerpoint/2010/main" val="2593788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8B846-9519-42A9-BC16-F95AC585A30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solidFill>
                  <a:schemeClr val="tx1"/>
                </a:solidFill>
              </a:rPr>
              <a:t>Here’s a BUNCH of resources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A765A9-2A17-4535-8621-68809B42F3F0}"/>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dirty="0">
                <a:solidFill>
                  <a:schemeClr val="tx1"/>
                </a:solidFill>
              </a:rPr>
              <a:t>On the Rotary Zone 30-31 Website is a comprehensive list of great info:</a:t>
            </a:r>
          </a:p>
          <a:p>
            <a:r>
              <a:rPr lang="en-US" sz="2000" dirty="0">
                <a:solidFill>
                  <a:schemeClr val="tx1"/>
                </a:solidFill>
                <a:hlinkClick r:id="rId2"/>
              </a:rPr>
              <a:t>https://www.rizones30-31.org/resources/rpic/</a:t>
            </a:r>
            <a:r>
              <a:rPr lang="en-US" sz="2000" dirty="0">
                <a:solidFill>
                  <a:schemeClr val="tx1"/>
                </a:solidFill>
              </a:rPr>
              <a:t> </a:t>
            </a:r>
          </a:p>
          <a:p>
            <a:endParaRPr lang="en-US" sz="2000" dirty="0">
              <a:solidFill>
                <a:schemeClr val="tx1"/>
              </a:solidFill>
            </a:endParaRPr>
          </a:p>
          <a:p>
            <a:r>
              <a:rPr lang="en-US" sz="2000" dirty="0">
                <a:solidFill>
                  <a:schemeClr val="tx1"/>
                </a:solidFill>
              </a:rPr>
              <a:t>The Rotary Learning Center has </a:t>
            </a:r>
            <a:r>
              <a:rPr lang="en-US" sz="2000" b="1" dirty="0">
                <a:solidFill>
                  <a:schemeClr val="tx1"/>
                </a:solidFill>
              </a:rPr>
              <a:t>several</a:t>
            </a:r>
            <a:r>
              <a:rPr lang="en-US" sz="2000" dirty="0">
                <a:solidFill>
                  <a:schemeClr val="tx1"/>
                </a:solidFill>
              </a:rPr>
              <a:t> bite sized videos and courses re Public Image and your club: </a:t>
            </a:r>
          </a:p>
          <a:p>
            <a:endParaRPr lang="en-US" sz="2000" dirty="0">
              <a:solidFill>
                <a:schemeClr val="tx1"/>
              </a:solidFill>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51166C55-5884-4831-8894-45408A8B4127}"/>
              </a:ext>
            </a:extLst>
          </p:cNvPr>
          <p:cNvPicPr>
            <a:picLocks noChangeAspect="1"/>
          </p:cNvPicPr>
          <p:nvPr/>
        </p:nvPicPr>
        <p:blipFill rotWithShape="1">
          <a:blip r:embed="rId3">
            <a:extLst>
              <a:ext uri="{28A0092B-C50C-407E-A947-70E740481C1C}">
                <a14:useLocalDpi xmlns:a14="http://schemas.microsoft.com/office/drawing/2010/main" val="0"/>
              </a:ext>
            </a:extLst>
          </a:blip>
          <a:srcRect r="1" b="7667"/>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67969D5E-A5B1-4A15-A555-7FDF111707E4}"/>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97A94E25-127B-4C48-AF96-44BA7B823777}" type="slidenum">
              <a:rPr lang="en-US" smtClean="0">
                <a:solidFill>
                  <a:prstClr val="black">
                    <a:tint val="75000"/>
                  </a:prstClr>
                </a:solidFill>
                <a:latin typeface="Calibri" panose="020F0502020204030204"/>
              </a:rPr>
              <a:pPr>
                <a:spcAft>
                  <a:spcPts val="600"/>
                </a:spcAft>
                <a:defRPr/>
              </a:pPr>
              <a:t>20</a:t>
            </a:fld>
            <a:endParaRPr lang="en-US">
              <a:solidFill>
                <a:prstClr val="black">
                  <a:tint val="75000"/>
                </a:prstClr>
              </a:solidFill>
              <a:latin typeface="Calibri" panose="020F0502020204030204"/>
            </a:endParaRPr>
          </a:p>
        </p:txBody>
      </p:sp>
      <p:pic>
        <p:nvPicPr>
          <p:cNvPr id="9" name="Picture 8" descr="A close-up of a logo&#10;&#10;AI-generated content may be incorrect.">
            <a:extLst>
              <a:ext uri="{FF2B5EF4-FFF2-40B4-BE49-F238E27FC236}">
                <a16:creationId xmlns:a16="http://schemas.microsoft.com/office/drawing/2014/main" id="{BCB0A2AB-7627-82DC-C7FD-6FD12B789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826" y="5290112"/>
            <a:ext cx="3252216" cy="1423416"/>
          </a:xfrm>
          <a:prstGeom prst="rect">
            <a:avLst/>
          </a:prstGeom>
        </p:spPr>
      </p:pic>
    </p:spTree>
    <p:extLst>
      <p:ext uri="{BB962C8B-B14F-4D97-AF65-F5344CB8AC3E}">
        <p14:creationId xmlns:p14="http://schemas.microsoft.com/office/powerpoint/2010/main" val="269715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610F-D168-4123-9005-E6E9AE72B868}"/>
              </a:ext>
            </a:extLst>
          </p:cNvPr>
          <p:cNvSpPr>
            <a:spLocks noGrp="1"/>
          </p:cNvSpPr>
          <p:nvPr>
            <p:ph type="title"/>
          </p:nvPr>
        </p:nvSpPr>
        <p:spPr/>
        <p:txBody>
          <a:bodyPr/>
          <a:lstStyle/>
          <a:p>
            <a:r>
              <a:rPr lang="en-US" dirty="0"/>
              <a:t>Annual theme logo (GONE!) Why?:</a:t>
            </a:r>
          </a:p>
        </p:txBody>
      </p:sp>
      <p:sp>
        <p:nvSpPr>
          <p:cNvPr id="3" name="Content Placeholder 2">
            <a:extLst>
              <a:ext uri="{FF2B5EF4-FFF2-40B4-BE49-F238E27FC236}">
                <a16:creationId xmlns:a16="http://schemas.microsoft.com/office/drawing/2014/main" id="{795D05FB-098E-4D64-9E41-CFCBD4ECDB56}"/>
              </a:ext>
            </a:extLst>
          </p:cNvPr>
          <p:cNvSpPr>
            <a:spLocks noGrp="1"/>
          </p:cNvSpPr>
          <p:nvPr>
            <p:ph idx="1"/>
          </p:nvPr>
        </p:nvSpPr>
        <p:spPr>
          <a:xfrm>
            <a:off x="342900" y="3189818"/>
            <a:ext cx="11506200" cy="3467014"/>
          </a:xfrm>
        </p:spPr>
        <p:txBody>
          <a:bodyPr>
            <a:noAutofit/>
          </a:bodyPr>
          <a:lstStyle/>
          <a:p>
            <a:pPr>
              <a:buFontTx/>
              <a:buChar char="-"/>
            </a:pPr>
            <a:r>
              <a:rPr lang="en-US" sz="3500" dirty="0">
                <a:solidFill>
                  <a:srgbClr val="8D237B"/>
                </a:solidFill>
              </a:rPr>
              <a:t>Had been selected by the RI President to inspire us</a:t>
            </a:r>
          </a:p>
          <a:p>
            <a:pPr>
              <a:buFontTx/>
              <a:buChar char="-"/>
            </a:pPr>
            <a:r>
              <a:rPr lang="en-US" sz="3500" dirty="0">
                <a:solidFill>
                  <a:srgbClr val="8D237B"/>
                </a:solidFill>
              </a:rPr>
              <a:t>INWARD FACING</a:t>
            </a:r>
          </a:p>
          <a:p>
            <a:pPr>
              <a:buFontTx/>
              <a:buChar char="-"/>
            </a:pPr>
            <a:r>
              <a:rPr lang="en-US" sz="3500" dirty="0">
                <a:solidFill>
                  <a:srgbClr val="8D237B"/>
                </a:solidFill>
              </a:rPr>
              <a:t>Confusing: It changed every year.</a:t>
            </a:r>
            <a:r>
              <a:rPr lang="en-US" sz="800" dirty="0">
                <a:solidFill>
                  <a:srgbClr val="8D237B"/>
                </a:solidFill>
              </a:rPr>
              <a:t>)</a:t>
            </a:r>
          </a:p>
          <a:p>
            <a:pPr>
              <a:buFontTx/>
              <a:buChar char="-"/>
            </a:pPr>
            <a:r>
              <a:rPr lang="en-US" sz="3500" dirty="0">
                <a:solidFill>
                  <a:srgbClr val="8D237B"/>
                </a:solidFill>
              </a:rPr>
              <a:t>Distracts from Masterbrand</a:t>
            </a:r>
          </a:p>
          <a:p>
            <a:pPr>
              <a:buFontTx/>
              <a:buChar char="-"/>
            </a:pPr>
            <a:r>
              <a:rPr lang="en-US" sz="3500" dirty="0">
                <a:solidFill>
                  <a:srgbClr val="8D237B"/>
                </a:solidFill>
              </a:rPr>
              <a:t>But we do have…</a:t>
            </a:r>
          </a:p>
        </p:txBody>
      </p:sp>
      <p:sp>
        <p:nvSpPr>
          <p:cNvPr id="4" name="Slide Number Placeholder 3">
            <a:extLst>
              <a:ext uri="{FF2B5EF4-FFF2-40B4-BE49-F238E27FC236}">
                <a16:creationId xmlns:a16="http://schemas.microsoft.com/office/drawing/2014/main" id="{C6FF7FA0-A26C-46DE-95F2-3375B6288E0A}"/>
              </a:ext>
            </a:extLst>
          </p:cNvPr>
          <p:cNvSpPr>
            <a:spLocks noGrp="1"/>
          </p:cNvSpPr>
          <p:nvPr>
            <p:ph type="sldNum" sz="quarter" idx="12"/>
          </p:nvPr>
        </p:nvSpPr>
        <p:spPr/>
        <p:txBody>
          <a:bodyPr/>
          <a:lstStyle/>
          <a:p>
            <a:fld id="{97A94E25-127B-4C48-AF96-44BA7B823777}" type="slidenum">
              <a:rPr lang="en-US" smtClean="0"/>
              <a:pPr/>
              <a:t>21</a:t>
            </a:fld>
            <a:endParaRPr lang="en-US" dirty="0"/>
          </a:p>
        </p:txBody>
      </p:sp>
      <p:pic>
        <p:nvPicPr>
          <p:cNvPr id="9" name="Picture 8" descr="Logo, icon&#10;&#10;Description automatically generated">
            <a:extLst>
              <a:ext uri="{FF2B5EF4-FFF2-40B4-BE49-F238E27FC236}">
                <a16:creationId xmlns:a16="http://schemas.microsoft.com/office/drawing/2014/main" id="{C338363A-C3C5-443E-BE2D-28604892A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402" y="1719832"/>
            <a:ext cx="7163060" cy="1334263"/>
          </a:xfrm>
          <a:prstGeom prst="rect">
            <a:avLst/>
          </a:prstGeom>
        </p:spPr>
      </p:pic>
      <p:pic>
        <p:nvPicPr>
          <p:cNvPr id="6" name="Picture 5" descr="A logo for rotary club&#10;&#10;AI-generated content may be incorrect.">
            <a:extLst>
              <a:ext uri="{FF2B5EF4-FFF2-40B4-BE49-F238E27FC236}">
                <a16:creationId xmlns:a16="http://schemas.microsoft.com/office/drawing/2014/main" id="{4F777EEE-3277-1412-3922-134694C8E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447" y="4923325"/>
            <a:ext cx="2971800" cy="1536192"/>
          </a:xfrm>
          <a:prstGeom prst="rect">
            <a:avLst/>
          </a:prstGeom>
        </p:spPr>
      </p:pic>
    </p:spTree>
    <p:extLst>
      <p:ext uri="{BB962C8B-B14F-4D97-AF65-F5344CB8AC3E}">
        <p14:creationId xmlns:p14="http://schemas.microsoft.com/office/powerpoint/2010/main" val="704811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1E48-EA5E-46C7-8612-4F57D194C1B3}"/>
              </a:ext>
            </a:extLst>
          </p:cNvPr>
          <p:cNvSpPr>
            <a:spLocks noGrp="1"/>
          </p:cNvSpPr>
          <p:nvPr>
            <p:ph type="title"/>
          </p:nvPr>
        </p:nvSpPr>
        <p:spPr>
          <a:xfrm>
            <a:off x="355600" y="-471889"/>
            <a:ext cx="11506200" cy="1540042"/>
          </a:xfrm>
        </p:spPr>
        <p:txBody>
          <a:bodyPr>
            <a:normAutofit/>
          </a:bodyPr>
          <a:lstStyle/>
          <a:p>
            <a:r>
              <a:rPr lang="en-US" sz="3800" dirty="0"/>
              <a:t>2025-2026 Theme (with no image)</a:t>
            </a:r>
          </a:p>
        </p:txBody>
      </p:sp>
      <p:sp>
        <p:nvSpPr>
          <p:cNvPr id="4" name="Slide Number Placeholder 3">
            <a:extLst>
              <a:ext uri="{FF2B5EF4-FFF2-40B4-BE49-F238E27FC236}">
                <a16:creationId xmlns:a16="http://schemas.microsoft.com/office/drawing/2014/main" id="{24CE1682-97FE-4E3F-B70A-0CBE8294E1D7}"/>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8" name="Content Placeholder 7" descr="A blue background with white text&#10;&#10;AI-generated content may be incorrect.">
            <a:extLst>
              <a:ext uri="{FF2B5EF4-FFF2-40B4-BE49-F238E27FC236}">
                <a16:creationId xmlns:a16="http://schemas.microsoft.com/office/drawing/2014/main" id="{D5B1E9DA-BCCA-AE3C-8294-43A9AF05F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965" y="2074477"/>
            <a:ext cx="3575209" cy="3575209"/>
          </a:xfrm>
        </p:spPr>
      </p:pic>
      <p:pic>
        <p:nvPicPr>
          <p:cNvPr id="10" name="Picture 9" descr="A blue background with white text&#10;&#10;AI-generated content may be incorrect.">
            <a:extLst>
              <a:ext uri="{FF2B5EF4-FFF2-40B4-BE49-F238E27FC236}">
                <a16:creationId xmlns:a16="http://schemas.microsoft.com/office/drawing/2014/main" id="{52C5EBB0-1732-C648-514C-E24D26704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509" y="1923824"/>
            <a:ext cx="3823833" cy="3823833"/>
          </a:xfrm>
          <a:prstGeom prst="rect">
            <a:avLst/>
          </a:prstGeom>
        </p:spPr>
      </p:pic>
      <p:pic>
        <p:nvPicPr>
          <p:cNvPr id="12" name="Picture 11" descr="A pink text on a white background&#10;&#10;AI-generated content may be incorrect.">
            <a:extLst>
              <a:ext uri="{FF2B5EF4-FFF2-40B4-BE49-F238E27FC236}">
                <a16:creationId xmlns:a16="http://schemas.microsoft.com/office/drawing/2014/main" id="{8B8A31AD-88C3-969E-8834-02593D43E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174" y="2074477"/>
            <a:ext cx="3743483" cy="3743483"/>
          </a:xfrm>
          <a:prstGeom prst="rect">
            <a:avLst/>
          </a:prstGeom>
        </p:spPr>
      </p:pic>
      <p:sp>
        <p:nvSpPr>
          <p:cNvPr id="13" name="TextBox 12">
            <a:extLst>
              <a:ext uri="{FF2B5EF4-FFF2-40B4-BE49-F238E27FC236}">
                <a16:creationId xmlns:a16="http://schemas.microsoft.com/office/drawing/2014/main" id="{523C9009-6047-7C17-5E02-640F3A88C6CF}"/>
              </a:ext>
            </a:extLst>
          </p:cNvPr>
          <p:cNvSpPr txBox="1"/>
          <p:nvPr/>
        </p:nvSpPr>
        <p:spPr>
          <a:xfrm>
            <a:off x="1331089" y="5943600"/>
            <a:ext cx="9225021" cy="430887"/>
          </a:xfrm>
          <a:prstGeom prst="rect">
            <a:avLst/>
          </a:prstGeom>
          <a:noFill/>
        </p:spPr>
        <p:txBody>
          <a:bodyPr wrap="square" rtlCol="0">
            <a:spAutoFit/>
          </a:bodyPr>
          <a:lstStyle/>
          <a:p>
            <a:r>
              <a:rPr lang="en-US" sz="2200" dirty="0">
                <a:solidFill>
                  <a:srgbClr val="DA1A5A"/>
                </a:solidFill>
              </a:rPr>
              <a:t>Remember: INWARD FOCUS, not for external communications – why?</a:t>
            </a:r>
          </a:p>
        </p:txBody>
      </p:sp>
    </p:spTree>
    <p:extLst>
      <p:ext uri="{BB962C8B-B14F-4D97-AF65-F5344CB8AC3E}">
        <p14:creationId xmlns:p14="http://schemas.microsoft.com/office/powerpoint/2010/main" val="3562720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77D9-C74A-0B32-D422-6801BC6618A1}"/>
              </a:ext>
            </a:extLst>
          </p:cNvPr>
          <p:cNvSpPr>
            <a:spLocks noGrp="1"/>
          </p:cNvSpPr>
          <p:nvPr>
            <p:ph type="title"/>
          </p:nvPr>
        </p:nvSpPr>
        <p:spPr/>
        <p:txBody>
          <a:bodyPr/>
          <a:lstStyle/>
          <a:p>
            <a:r>
              <a:rPr lang="en-US" dirty="0"/>
              <a:t>Rotary’s Action plan:</a:t>
            </a:r>
          </a:p>
        </p:txBody>
      </p:sp>
      <p:sp>
        <p:nvSpPr>
          <p:cNvPr id="4" name="Slide Number Placeholder 3">
            <a:extLst>
              <a:ext uri="{FF2B5EF4-FFF2-40B4-BE49-F238E27FC236}">
                <a16:creationId xmlns:a16="http://schemas.microsoft.com/office/drawing/2014/main" id="{4B06E49D-034F-3F8C-B273-42E3CDCDE3F9}"/>
              </a:ext>
            </a:extLst>
          </p:cNvPr>
          <p:cNvSpPr>
            <a:spLocks noGrp="1"/>
          </p:cNvSpPr>
          <p:nvPr>
            <p:ph type="sldNum" sz="quarter" idx="12"/>
          </p:nvPr>
        </p:nvSpPr>
        <p:spPr/>
        <p:txBody>
          <a:bodyPr/>
          <a:lstStyle/>
          <a:p>
            <a:fld id="{97A94E25-127B-4C48-AF96-44BA7B823777}" type="slidenum">
              <a:rPr lang="en-US" smtClean="0"/>
              <a:pPr/>
              <a:t>23</a:t>
            </a:fld>
            <a:endParaRPr lang="en-US" dirty="0"/>
          </a:p>
        </p:txBody>
      </p:sp>
      <p:pic>
        <p:nvPicPr>
          <p:cNvPr id="5" name="Content Placeholder 4">
            <a:extLst>
              <a:ext uri="{FF2B5EF4-FFF2-40B4-BE49-F238E27FC236}">
                <a16:creationId xmlns:a16="http://schemas.microsoft.com/office/drawing/2014/main" id="{76B0A016-213B-30EE-C891-7EB9955C523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819016" y="1694607"/>
            <a:ext cx="8474675" cy="4528655"/>
          </a:xfrm>
          <a:prstGeom prst="rect">
            <a:avLst/>
          </a:prstGeom>
        </p:spPr>
      </p:pic>
      <p:pic>
        <p:nvPicPr>
          <p:cNvPr id="7" name="Picture 6" descr="A logo for rotary club&#10;&#10;AI-generated content may be incorrect.">
            <a:extLst>
              <a:ext uri="{FF2B5EF4-FFF2-40B4-BE49-F238E27FC236}">
                <a16:creationId xmlns:a16="http://schemas.microsoft.com/office/drawing/2014/main" id="{0F9F055F-4DA7-79CF-7F02-38C2AA32A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691" y="4867347"/>
            <a:ext cx="2779776" cy="1706880"/>
          </a:xfrm>
          <a:prstGeom prst="rect">
            <a:avLst/>
          </a:prstGeom>
        </p:spPr>
      </p:pic>
    </p:spTree>
    <p:extLst>
      <p:ext uri="{BB962C8B-B14F-4D97-AF65-F5344CB8AC3E}">
        <p14:creationId xmlns:p14="http://schemas.microsoft.com/office/powerpoint/2010/main" val="19674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6BF7-E463-E762-7A1C-F9B2AF4F6FD4}"/>
              </a:ext>
            </a:extLst>
          </p:cNvPr>
          <p:cNvSpPr>
            <a:spLocks noGrp="1"/>
          </p:cNvSpPr>
          <p:nvPr>
            <p:ph type="title"/>
          </p:nvPr>
        </p:nvSpPr>
        <p:spPr/>
        <p:txBody>
          <a:bodyPr/>
          <a:lstStyle/>
          <a:p>
            <a:r>
              <a:rPr lang="en-US" dirty="0"/>
              <a:t>Engaging people - </a:t>
            </a:r>
            <a:br>
              <a:rPr lang="en-US" dirty="0"/>
            </a:br>
            <a:r>
              <a:rPr lang="en-US" dirty="0"/>
              <a:t> telling our story</a:t>
            </a:r>
          </a:p>
        </p:txBody>
      </p:sp>
      <p:sp>
        <p:nvSpPr>
          <p:cNvPr id="4" name="Slide Number Placeholder 3">
            <a:extLst>
              <a:ext uri="{FF2B5EF4-FFF2-40B4-BE49-F238E27FC236}">
                <a16:creationId xmlns:a16="http://schemas.microsoft.com/office/drawing/2014/main" id="{1B0D2CDB-10CF-5D00-0151-55638E1509E6}"/>
              </a:ext>
            </a:extLst>
          </p:cNvPr>
          <p:cNvSpPr>
            <a:spLocks noGrp="1"/>
          </p:cNvSpPr>
          <p:nvPr>
            <p:ph type="sldNum" sz="quarter" idx="12"/>
          </p:nvPr>
        </p:nvSpPr>
        <p:spPr/>
        <p:txBody>
          <a:bodyPr/>
          <a:lstStyle/>
          <a:p>
            <a:fld id="{97A94E25-127B-4C48-AF96-44BA7B823777}" type="slidenum">
              <a:rPr lang="en-US" smtClean="0"/>
              <a:pPr/>
              <a:t>24</a:t>
            </a:fld>
            <a:endParaRPr lang="en-US" dirty="0"/>
          </a:p>
        </p:txBody>
      </p:sp>
      <p:pic>
        <p:nvPicPr>
          <p:cNvPr id="11" name="Picture 10" descr="A logo for a company&#10;&#10;AI-generated content may be incorrect.">
            <a:extLst>
              <a:ext uri="{FF2B5EF4-FFF2-40B4-BE49-F238E27FC236}">
                <a16:creationId xmlns:a16="http://schemas.microsoft.com/office/drawing/2014/main" id="{83DF056A-6358-E446-5C67-DF7217B22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072" y="5408464"/>
            <a:ext cx="2471928" cy="1249680"/>
          </a:xfrm>
          <a:prstGeom prst="rect">
            <a:avLst/>
          </a:prstGeom>
        </p:spPr>
      </p:pic>
      <p:sp>
        <p:nvSpPr>
          <p:cNvPr id="13" name="TextBox 12">
            <a:extLst>
              <a:ext uri="{FF2B5EF4-FFF2-40B4-BE49-F238E27FC236}">
                <a16:creationId xmlns:a16="http://schemas.microsoft.com/office/drawing/2014/main" id="{AAA017AB-D163-4B02-21A5-937983D1FEE5}"/>
              </a:ext>
            </a:extLst>
          </p:cNvPr>
          <p:cNvSpPr txBox="1"/>
          <p:nvPr/>
        </p:nvSpPr>
        <p:spPr>
          <a:xfrm>
            <a:off x="1215339" y="1801977"/>
            <a:ext cx="9294471" cy="3170099"/>
          </a:xfrm>
          <a:prstGeom prst="rect">
            <a:avLst/>
          </a:prstGeom>
          <a:noFill/>
        </p:spPr>
        <p:txBody>
          <a:bodyPr wrap="square" rtlCol="0">
            <a:spAutoFit/>
          </a:bodyPr>
          <a:lstStyle/>
          <a:p>
            <a:pPr algn="ctr"/>
            <a:r>
              <a:rPr lang="en-US" sz="3600" dirty="0"/>
              <a:t>Why tell people about Rotary?</a:t>
            </a:r>
          </a:p>
          <a:p>
            <a:pPr algn="ctr"/>
            <a:endParaRPr lang="en-US" sz="2400" dirty="0"/>
          </a:p>
          <a:p>
            <a:pPr algn="ctr"/>
            <a:r>
              <a:rPr lang="en-US" sz="2800" dirty="0"/>
              <a:t> - We have a great “product”</a:t>
            </a:r>
          </a:p>
          <a:p>
            <a:pPr algn="ctr"/>
            <a:r>
              <a:rPr lang="en-US" sz="2800" dirty="0"/>
              <a:t> - We do great things</a:t>
            </a:r>
          </a:p>
          <a:p>
            <a:pPr algn="ctr"/>
            <a:r>
              <a:rPr lang="en-US" sz="2800" dirty="0"/>
              <a:t> - More like-minded people get more done!</a:t>
            </a:r>
          </a:p>
          <a:p>
            <a:pPr algn="ctr"/>
            <a:r>
              <a:rPr lang="en-US" sz="2800" dirty="0"/>
              <a:t> - More members = more Foundation support</a:t>
            </a:r>
          </a:p>
          <a:p>
            <a:pPr algn="ctr"/>
            <a:r>
              <a:rPr lang="en-US" sz="2800" dirty="0"/>
              <a:t> - Which makes more good things happen</a:t>
            </a:r>
          </a:p>
        </p:txBody>
      </p:sp>
    </p:spTree>
    <p:extLst>
      <p:ext uri="{BB962C8B-B14F-4D97-AF65-F5344CB8AC3E}">
        <p14:creationId xmlns:p14="http://schemas.microsoft.com/office/powerpoint/2010/main" val="151443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60AF1-FF6F-69EC-29A5-3F5ACC71FC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E773A-ABFC-4F8C-A626-3A4E99E906A4}"/>
              </a:ext>
            </a:extLst>
          </p:cNvPr>
          <p:cNvSpPr>
            <a:spLocks noGrp="1"/>
          </p:cNvSpPr>
          <p:nvPr>
            <p:ph type="title"/>
          </p:nvPr>
        </p:nvSpPr>
        <p:spPr/>
        <p:txBody>
          <a:bodyPr/>
          <a:lstStyle/>
          <a:p>
            <a:r>
              <a:rPr lang="en-US" dirty="0"/>
              <a:t>Engaging people – tell our story</a:t>
            </a:r>
          </a:p>
        </p:txBody>
      </p:sp>
      <p:sp>
        <p:nvSpPr>
          <p:cNvPr id="4" name="Slide Number Placeholder 3">
            <a:extLst>
              <a:ext uri="{FF2B5EF4-FFF2-40B4-BE49-F238E27FC236}">
                <a16:creationId xmlns:a16="http://schemas.microsoft.com/office/drawing/2014/main" id="{70E719E3-7BF6-064A-064D-FE0FF564F80C}"/>
              </a:ext>
            </a:extLst>
          </p:cNvPr>
          <p:cNvSpPr>
            <a:spLocks noGrp="1"/>
          </p:cNvSpPr>
          <p:nvPr>
            <p:ph type="sldNum" sz="quarter" idx="12"/>
          </p:nvPr>
        </p:nvSpPr>
        <p:spPr/>
        <p:txBody>
          <a:bodyPr/>
          <a:lstStyle/>
          <a:p>
            <a:fld id="{97A94E25-127B-4C48-AF96-44BA7B823777}" type="slidenum">
              <a:rPr lang="en-US" smtClean="0"/>
              <a:pPr/>
              <a:t>25</a:t>
            </a:fld>
            <a:endParaRPr lang="en-US" dirty="0"/>
          </a:p>
        </p:txBody>
      </p:sp>
      <p:pic>
        <p:nvPicPr>
          <p:cNvPr id="8" name="Picture 7" descr="A collage of people and a bat&#10;&#10;AI-generated content may be incorrect.">
            <a:extLst>
              <a:ext uri="{FF2B5EF4-FFF2-40B4-BE49-F238E27FC236}">
                <a16:creationId xmlns:a16="http://schemas.microsoft.com/office/drawing/2014/main" id="{0041A8F1-0E02-11AC-1B9C-334449576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17" y="1587869"/>
            <a:ext cx="9781444" cy="5035550"/>
          </a:xfrm>
          <a:prstGeom prst="rect">
            <a:avLst/>
          </a:prstGeom>
        </p:spPr>
      </p:pic>
      <p:pic>
        <p:nvPicPr>
          <p:cNvPr id="5" name="Picture 4" descr="A logo for a rotary club&#10;&#10;AI-generated content may be incorrect.">
            <a:extLst>
              <a:ext uri="{FF2B5EF4-FFF2-40B4-BE49-F238E27FC236}">
                <a16:creationId xmlns:a16="http://schemas.microsoft.com/office/drawing/2014/main" id="{164EEA4B-18C9-CE1B-33CD-B81F61C54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531" y="5361547"/>
            <a:ext cx="2535936" cy="1261872"/>
          </a:xfrm>
          <a:prstGeom prst="rect">
            <a:avLst/>
          </a:prstGeom>
        </p:spPr>
      </p:pic>
    </p:spTree>
    <p:extLst>
      <p:ext uri="{BB962C8B-B14F-4D97-AF65-F5344CB8AC3E}">
        <p14:creationId xmlns:p14="http://schemas.microsoft.com/office/powerpoint/2010/main" val="1666205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0D354-C3D9-543A-B052-6770D91EB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484EB-4C23-BE02-1F37-C86130185FE4}"/>
              </a:ext>
            </a:extLst>
          </p:cNvPr>
          <p:cNvSpPr>
            <a:spLocks noGrp="1"/>
          </p:cNvSpPr>
          <p:nvPr>
            <p:ph type="title"/>
          </p:nvPr>
        </p:nvSpPr>
        <p:spPr/>
        <p:txBody>
          <a:bodyPr/>
          <a:lstStyle/>
          <a:p>
            <a:r>
              <a:rPr lang="en-US" dirty="0"/>
              <a:t>Engaging people – We Can DO IT!</a:t>
            </a:r>
          </a:p>
        </p:txBody>
      </p:sp>
      <p:sp>
        <p:nvSpPr>
          <p:cNvPr id="4" name="Slide Number Placeholder 3">
            <a:extLst>
              <a:ext uri="{FF2B5EF4-FFF2-40B4-BE49-F238E27FC236}">
                <a16:creationId xmlns:a16="http://schemas.microsoft.com/office/drawing/2014/main" id="{A460741D-AFBE-E56E-0E02-A33F23300F15}"/>
              </a:ext>
            </a:extLst>
          </p:cNvPr>
          <p:cNvSpPr>
            <a:spLocks noGrp="1"/>
          </p:cNvSpPr>
          <p:nvPr>
            <p:ph type="sldNum" sz="quarter" idx="12"/>
          </p:nvPr>
        </p:nvSpPr>
        <p:spPr/>
        <p:txBody>
          <a:bodyPr/>
          <a:lstStyle/>
          <a:p>
            <a:fld id="{97A94E25-127B-4C48-AF96-44BA7B823777}" type="slidenum">
              <a:rPr lang="en-US" smtClean="0"/>
              <a:pPr/>
              <a:t>26</a:t>
            </a:fld>
            <a:endParaRPr lang="en-US" dirty="0"/>
          </a:p>
        </p:txBody>
      </p:sp>
      <p:pic>
        <p:nvPicPr>
          <p:cNvPr id="7" name="Picture 6" descr="A close-up of a logo&#10;&#10;AI-generated content may be incorrect.">
            <a:extLst>
              <a:ext uri="{FF2B5EF4-FFF2-40B4-BE49-F238E27FC236}">
                <a16:creationId xmlns:a16="http://schemas.microsoft.com/office/drawing/2014/main" id="{88E1036C-08B4-1A28-1BFD-ED75CF725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7656" y="5105654"/>
            <a:ext cx="3514344" cy="1636776"/>
          </a:xfrm>
          <a:prstGeom prst="rect">
            <a:avLst/>
          </a:prstGeom>
        </p:spPr>
      </p:pic>
      <p:pic>
        <p:nvPicPr>
          <p:cNvPr id="5" name="Picture 4" descr="A collage of people in yellow shirts&#10;&#10;AI-generated content may be incorrect.">
            <a:extLst>
              <a:ext uri="{FF2B5EF4-FFF2-40B4-BE49-F238E27FC236}">
                <a16:creationId xmlns:a16="http://schemas.microsoft.com/office/drawing/2014/main" id="{83BF59B8-097A-D62E-AA5D-76908C0AE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40043"/>
            <a:ext cx="8563241" cy="5303265"/>
          </a:xfrm>
          <a:prstGeom prst="rect">
            <a:avLst/>
          </a:prstGeom>
        </p:spPr>
      </p:pic>
    </p:spTree>
    <p:extLst>
      <p:ext uri="{BB962C8B-B14F-4D97-AF65-F5344CB8AC3E}">
        <p14:creationId xmlns:p14="http://schemas.microsoft.com/office/powerpoint/2010/main" val="3321545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B335F-FB70-D8CF-4CF3-660847ADC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50EA5-4506-1AB8-92E4-680AAE4B898E}"/>
              </a:ext>
            </a:extLst>
          </p:cNvPr>
          <p:cNvSpPr>
            <a:spLocks noGrp="1"/>
          </p:cNvSpPr>
          <p:nvPr>
            <p:ph type="title"/>
          </p:nvPr>
        </p:nvSpPr>
        <p:spPr>
          <a:xfrm>
            <a:off x="381000" y="11576"/>
            <a:ext cx="11506200" cy="1540042"/>
          </a:xfrm>
        </p:spPr>
        <p:txBody>
          <a:bodyPr/>
          <a:lstStyle/>
          <a:p>
            <a:r>
              <a:rPr lang="en-US" dirty="0"/>
              <a:t>Compelling photos:</a:t>
            </a:r>
          </a:p>
        </p:txBody>
      </p:sp>
      <p:sp>
        <p:nvSpPr>
          <p:cNvPr id="3" name="Content Placeholder 2">
            <a:extLst>
              <a:ext uri="{FF2B5EF4-FFF2-40B4-BE49-F238E27FC236}">
                <a16:creationId xmlns:a16="http://schemas.microsoft.com/office/drawing/2014/main" id="{209D4898-BCFE-C158-250D-7624E2CA6AD8}"/>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2029E9F0-52A2-1B72-35FA-88F526F39F28}"/>
              </a:ext>
            </a:extLst>
          </p:cNvPr>
          <p:cNvSpPr>
            <a:spLocks noGrp="1"/>
          </p:cNvSpPr>
          <p:nvPr>
            <p:ph type="sldNum" sz="quarter" idx="12"/>
          </p:nvPr>
        </p:nvSpPr>
        <p:spPr/>
        <p:txBody>
          <a:bodyPr/>
          <a:lstStyle/>
          <a:p>
            <a:fld id="{97A94E25-127B-4C48-AF96-44BA7B823777}" type="slidenum">
              <a:rPr lang="en-US" smtClean="0"/>
              <a:pPr/>
              <a:t>27</a:t>
            </a:fld>
            <a:endParaRPr lang="en-US" dirty="0"/>
          </a:p>
        </p:txBody>
      </p:sp>
      <p:pic>
        <p:nvPicPr>
          <p:cNvPr id="7" name="Picture 6" descr="A blue square with white text&#10;&#10;AI-generated content may be incorrect.">
            <a:extLst>
              <a:ext uri="{FF2B5EF4-FFF2-40B4-BE49-F238E27FC236}">
                <a16:creationId xmlns:a16="http://schemas.microsoft.com/office/drawing/2014/main" id="{CC931689-1ED1-EF06-8DD6-3D73C90AD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28" y="1655789"/>
            <a:ext cx="9518730" cy="5385727"/>
          </a:xfrm>
          <a:prstGeom prst="rect">
            <a:avLst/>
          </a:prstGeom>
        </p:spPr>
      </p:pic>
      <p:pic>
        <p:nvPicPr>
          <p:cNvPr id="6" name="Picture 5" descr="A close-up of a logo&#10;&#10;AI-generated content may be incorrect.">
            <a:extLst>
              <a:ext uri="{FF2B5EF4-FFF2-40B4-BE49-F238E27FC236}">
                <a16:creationId xmlns:a16="http://schemas.microsoft.com/office/drawing/2014/main" id="{E96C2910-18A6-D517-2468-8BDD9A550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475" y="5235555"/>
            <a:ext cx="3364992" cy="1359408"/>
          </a:xfrm>
          <a:prstGeom prst="rect">
            <a:avLst/>
          </a:prstGeom>
        </p:spPr>
      </p:pic>
    </p:spTree>
    <p:extLst>
      <p:ext uri="{BB962C8B-B14F-4D97-AF65-F5344CB8AC3E}">
        <p14:creationId xmlns:p14="http://schemas.microsoft.com/office/powerpoint/2010/main" val="3274400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3D66-8171-F909-3C30-A03466804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471F9-49DC-765D-A73A-4C0908D3ADAD}"/>
              </a:ext>
            </a:extLst>
          </p:cNvPr>
          <p:cNvSpPr>
            <a:spLocks noGrp="1"/>
          </p:cNvSpPr>
          <p:nvPr>
            <p:ph type="title"/>
          </p:nvPr>
        </p:nvSpPr>
        <p:spPr/>
        <p:txBody>
          <a:bodyPr/>
          <a:lstStyle/>
          <a:p>
            <a:r>
              <a:rPr lang="en-US" dirty="0"/>
              <a:t>Compelling photos:</a:t>
            </a:r>
          </a:p>
        </p:txBody>
      </p:sp>
      <p:sp>
        <p:nvSpPr>
          <p:cNvPr id="3" name="Content Placeholder 2">
            <a:extLst>
              <a:ext uri="{FF2B5EF4-FFF2-40B4-BE49-F238E27FC236}">
                <a16:creationId xmlns:a16="http://schemas.microsoft.com/office/drawing/2014/main" id="{ACD2B048-2970-BD29-DF1C-329E09C1B652}"/>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45600488-DF8A-C02B-C5C1-5102D3D57A46}"/>
              </a:ext>
            </a:extLst>
          </p:cNvPr>
          <p:cNvSpPr>
            <a:spLocks noGrp="1"/>
          </p:cNvSpPr>
          <p:nvPr>
            <p:ph type="sldNum" sz="quarter" idx="12"/>
          </p:nvPr>
        </p:nvSpPr>
        <p:spPr/>
        <p:txBody>
          <a:bodyPr/>
          <a:lstStyle/>
          <a:p>
            <a:fld id="{97A94E25-127B-4C48-AF96-44BA7B823777}" type="slidenum">
              <a:rPr lang="en-US" smtClean="0"/>
              <a:pPr/>
              <a:t>28</a:t>
            </a:fld>
            <a:endParaRPr lang="en-US" dirty="0"/>
          </a:p>
        </p:txBody>
      </p:sp>
      <p:pic>
        <p:nvPicPr>
          <p:cNvPr id="8" name="Picture 7" descr="A blue and white sign&#10;&#10;AI-generated content may be incorrect.">
            <a:extLst>
              <a:ext uri="{FF2B5EF4-FFF2-40B4-BE49-F238E27FC236}">
                <a16:creationId xmlns:a16="http://schemas.microsoft.com/office/drawing/2014/main" id="{D14DCC98-62E1-21BF-FDBD-1A586278A4C2}"/>
              </a:ext>
            </a:extLst>
          </p:cNvPr>
          <p:cNvPicPr>
            <a:picLocks noChangeAspect="1"/>
          </p:cNvPicPr>
          <p:nvPr/>
        </p:nvPicPr>
        <p:blipFill>
          <a:blip r:embed="rId2">
            <a:extLst>
              <a:ext uri="{28A0092B-C50C-407E-A947-70E740481C1C}">
                <a14:useLocalDpi xmlns:a14="http://schemas.microsoft.com/office/drawing/2010/main" val="0"/>
              </a:ext>
            </a:extLst>
          </a:blip>
          <a:srcRect t="11315" b="8971"/>
          <a:stretch>
            <a:fillRect/>
          </a:stretch>
        </p:blipFill>
        <p:spPr>
          <a:xfrm>
            <a:off x="238728" y="1649166"/>
            <a:ext cx="10950615" cy="4865659"/>
          </a:xfrm>
          <a:prstGeom prst="rect">
            <a:avLst/>
          </a:prstGeom>
        </p:spPr>
      </p:pic>
      <p:pic>
        <p:nvPicPr>
          <p:cNvPr id="10" name="Picture 9" descr="A logo for a rotary club&#10;&#10;AI-generated content may be incorrect.">
            <a:extLst>
              <a:ext uri="{FF2B5EF4-FFF2-40B4-BE49-F238E27FC236}">
                <a16:creationId xmlns:a16="http://schemas.microsoft.com/office/drawing/2014/main" id="{F3F60370-A84D-DB72-6278-168B7763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059" y="5466335"/>
            <a:ext cx="2474976" cy="1231392"/>
          </a:xfrm>
          <a:prstGeom prst="rect">
            <a:avLst/>
          </a:prstGeom>
        </p:spPr>
      </p:pic>
    </p:spTree>
    <p:extLst>
      <p:ext uri="{BB962C8B-B14F-4D97-AF65-F5344CB8AC3E}">
        <p14:creationId xmlns:p14="http://schemas.microsoft.com/office/powerpoint/2010/main" val="1183534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77221-7AA6-685F-36DF-6C3278773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44164-0D23-283A-6B29-0D5E814269BE}"/>
              </a:ext>
            </a:extLst>
          </p:cNvPr>
          <p:cNvSpPr>
            <a:spLocks noGrp="1"/>
          </p:cNvSpPr>
          <p:nvPr>
            <p:ph type="title"/>
          </p:nvPr>
        </p:nvSpPr>
        <p:spPr/>
        <p:txBody>
          <a:bodyPr/>
          <a:lstStyle/>
          <a:p>
            <a:r>
              <a:rPr lang="en-US" dirty="0"/>
              <a:t>Compelling photos:</a:t>
            </a:r>
          </a:p>
        </p:txBody>
      </p:sp>
      <p:sp>
        <p:nvSpPr>
          <p:cNvPr id="3" name="Content Placeholder 2">
            <a:extLst>
              <a:ext uri="{FF2B5EF4-FFF2-40B4-BE49-F238E27FC236}">
                <a16:creationId xmlns:a16="http://schemas.microsoft.com/office/drawing/2014/main" id="{33DA051B-1F95-CB28-9C74-8411A069362F}"/>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25FC5A41-0670-7FF3-4D10-FCB2AF02A57C}"/>
              </a:ext>
            </a:extLst>
          </p:cNvPr>
          <p:cNvSpPr>
            <a:spLocks noGrp="1"/>
          </p:cNvSpPr>
          <p:nvPr>
            <p:ph type="sldNum" sz="quarter" idx="12"/>
          </p:nvPr>
        </p:nvSpPr>
        <p:spPr/>
        <p:txBody>
          <a:bodyPr/>
          <a:lstStyle/>
          <a:p>
            <a:fld id="{97A94E25-127B-4C48-AF96-44BA7B823777}" type="slidenum">
              <a:rPr lang="en-US" smtClean="0"/>
              <a:pPr/>
              <a:t>29</a:t>
            </a:fld>
            <a:endParaRPr lang="en-US" dirty="0"/>
          </a:p>
        </p:txBody>
      </p:sp>
      <p:pic>
        <p:nvPicPr>
          <p:cNvPr id="6" name="Picture 5" descr="A group of men working on a wooden structure&#10;&#10;AI-generated content may be incorrect.">
            <a:extLst>
              <a:ext uri="{FF2B5EF4-FFF2-40B4-BE49-F238E27FC236}">
                <a16:creationId xmlns:a16="http://schemas.microsoft.com/office/drawing/2014/main" id="{5C05851A-4B5F-34E4-4290-5CA6FEC6D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05" y="1668779"/>
            <a:ext cx="9139405" cy="4847767"/>
          </a:xfrm>
          <a:prstGeom prst="rect">
            <a:avLst/>
          </a:prstGeom>
        </p:spPr>
      </p:pic>
      <p:pic>
        <p:nvPicPr>
          <p:cNvPr id="9" name="Picture 8" descr="A logo for rotary club&#10;&#10;AI-generated content may be incorrect.">
            <a:extLst>
              <a:ext uri="{FF2B5EF4-FFF2-40B4-BE49-F238E27FC236}">
                <a16:creationId xmlns:a16="http://schemas.microsoft.com/office/drawing/2014/main" id="{92001C84-B8D9-D565-EC39-BEDCCC276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9760" y="5015627"/>
            <a:ext cx="2953512" cy="1664208"/>
          </a:xfrm>
          <a:prstGeom prst="rect">
            <a:avLst/>
          </a:prstGeom>
        </p:spPr>
      </p:pic>
    </p:spTree>
    <p:extLst>
      <p:ext uri="{BB962C8B-B14F-4D97-AF65-F5344CB8AC3E}">
        <p14:creationId xmlns:p14="http://schemas.microsoft.com/office/powerpoint/2010/main" val="342863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381000" y="1"/>
            <a:ext cx="11506200" cy="1540042"/>
          </a:xfrm>
          <a:prstGeom prst="rect">
            <a:avLst/>
          </a:prstGeom>
          <a:noFill/>
          <a:ln>
            <a:noFill/>
          </a:ln>
        </p:spPr>
        <p:txBody>
          <a:bodyPr spcFirstLastPara="1" wrap="square" lIns="91425" tIns="0" rIns="91425" bIns="91425" anchor="b"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What is Public Image?</a:t>
            </a:r>
            <a:endParaRPr dirty="0"/>
          </a:p>
        </p:txBody>
      </p:sp>
      <p:sp>
        <p:nvSpPr>
          <p:cNvPr id="231" name="Google Shape;231;p9"/>
          <p:cNvSpPr txBox="1">
            <a:spLocks noGrp="1"/>
          </p:cNvSpPr>
          <p:nvPr>
            <p:ph type="body" idx="1"/>
          </p:nvPr>
        </p:nvSpPr>
        <p:spPr>
          <a:xfrm>
            <a:off x="381001" y="1816946"/>
            <a:ext cx="6283960" cy="443145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33333"/>
              </a:buClr>
              <a:buSzPts val="2400"/>
              <a:buChar char="•"/>
            </a:pPr>
            <a:r>
              <a:rPr lang="en-US" dirty="0"/>
              <a:t>External / outward facing</a:t>
            </a:r>
            <a:endParaRPr dirty="0"/>
          </a:p>
          <a:p>
            <a:pPr marL="228600" lvl="0" indent="-228600" algn="l" rtl="0">
              <a:lnSpc>
                <a:spcPct val="90000"/>
              </a:lnSpc>
              <a:spcBef>
                <a:spcPts val="1000"/>
              </a:spcBef>
              <a:spcAft>
                <a:spcPts val="0"/>
              </a:spcAft>
              <a:buClr>
                <a:srgbClr val="333333"/>
              </a:buClr>
              <a:buSzPts val="2400"/>
              <a:buChar char="•"/>
            </a:pPr>
            <a:r>
              <a:rPr lang="en-US" dirty="0"/>
              <a:t>Not internal club &amp; district communications</a:t>
            </a:r>
            <a:endParaRPr dirty="0"/>
          </a:p>
          <a:p>
            <a:pPr marL="228600" lvl="0" indent="-228600" algn="l" rtl="0">
              <a:lnSpc>
                <a:spcPct val="90000"/>
              </a:lnSpc>
              <a:spcBef>
                <a:spcPts val="1000"/>
              </a:spcBef>
              <a:spcAft>
                <a:spcPts val="0"/>
              </a:spcAft>
              <a:buClr>
                <a:srgbClr val="333333"/>
              </a:buClr>
              <a:buSzPts val="2400"/>
              <a:buChar char="•"/>
            </a:pPr>
            <a:r>
              <a:rPr lang="en-US" dirty="0"/>
              <a:t>How Rotary is perceived by our communities and the world</a:t>
            </a:r>
            <a:endParaRPr dirty="0"/>
          </a:p>
          <a:p>
            <a:pPr marL="228600" lvl="0" indent="-228600" algn="l" rtl="0">
              <a:lnSpc>
                <a:spcPct val="90000"/>
              </a:lnSpc>
              <a:spcBef>
                <a:spcPts val="1000"/>
              </a:spcBef>
              <a:spcAft>
                <a:spcPts val="0"/>
              </a:spcAft>
              <a:buClr>
                <a:srgbClr val="333333"/>
              </a:buClr>
              <a:buSzPts val="2400"/>
              <a:buChar char="•"/>
            </a:pPr>
            <a:r>
              <a:rPr lang="en-US" dirty="0"/>
              <a:t>Public image impacts membership and fundraising</a:t>
            </a:r>
          </a:p>
          <a:p>
            <a:pPr marL="228600" indent="-228600"/>
            <a:r>
              <a:rPr lang="en-US" dirty="0"/>
              <a:t>Together we “Unite for Good!”</a:t>
            </a:r>
            <a:endParaRPr dirty="0"/>
          </a:p>
          <a:p>
            <a:pPr marL="228600" lvl="0" indent="-76200" algn="l" rtl="0">
              <a:lnSpc>
                <a:spcPct val="90000"/>
              </a:lnSpc>
              <a:spcBef>
                <a:spcPts val="1000"/>
              </a:spcBef>
              <a:spcAft>
                <a:spcPts val="0"/>
              </a:spcAft>
              <a:buClr>
                <a:srgbClr val="333333"/>
              </a:buClr>
              <a:buSzPts val="2400"/>
              <a:buNone/>
            </a:pPr>
            <a:endParaRPr dirty="0"/>
          </a:p>
          <a:p>
            <a:pPr marL="0" lvl="0" indent="0" algn="l" rtl="0">
              <a:lnSpc>
                <a:spcPct val="90000"/>
              </a:lnSpc>
              <a:spcBef>
                <a:spcPts val="1000"/>
              </a:spcBef>
              <a:spcAft>
                <a:spcPts val="0"/>
              </a:spcAft>
              <a:buClr>
                <a:srgbClr val="333333"/>
              </a:buClr>
              <a:buSzPts val="2400"/>
              <a:buNone/>
            </a:pPr>
            <a:endParaRPr dirty="0"/>
          </a:p>
        </p:txBody>
      </p:sp>
      <p:sp>
        <p:nvSpPr>
          <p:cNvPr id="232" name="Google Shape;232;p9"/>
          <p:cNvSpPr txBox="1">
            <a:spLocks noGrp="1"/>
          </p:cNvSpPr>
          <p:nvPr>
            <p:ph type="sldNum" idx="12"/>
          </p:nvPr>
        </p:nvSpPr>
        <p:spPr>
          <a:xfrm>
            <a:off x="11650133" y="115570"/>
            <a:ext cx="423334"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3" name="Google Shape;233;p9"/>
          <p:cNvPicPr preferRelativeResize="0"/>
          <p:nvPr/>
        </p:nvPicPr>
        <p:blipFill rotWithShape="1">
          <a:blip r:embed="rId3">
            <a:alphaModFix/>
          </a:blip>
          <a:srcRect/>
          <a:stretch/>
        </p:blipFill>
        <p:spPr>
          <a:xfrm>
            <a:off x="182880" y="5972471"/>
            <a:ext cx="1942011" cy="734080"/>
          </a:xfrm>
          <a:prstGeom prst="rect">
            <a:avLst/>
          </a:prstGeom>
          <a:noFill/>
          <a:ln>
            <a:noFill/>
          </a:ln>
        </p:spPr>
      </p:pic>
      <p:pic>
        <p:nvPicPr>
          <p:cNvPr id="7" name="Picture 6">
            <a:extLst>
              <a:ext uri="{FF2B5EF4-FFF2-40B4-BE49-F238E27FC236}">
                <a16:creationId xmlns:a16="http://schemas.microsoft.com/office/drawing/2014/main" id="{174DA828-C25E-48AC-8D7D-7B54D85C197F}"/>
              </a:ext>
            </a:extLst>
          </p:cNvPr>
          <p:cNvPicPr>
            <a:picLocks noChangeAspect="1"/>
          </p:cNvPicPr>
          <p:nvPr/>
        </p:nvPicPr>
        <p:blipFill>
          <a:blip r:embed="rId4"/>
          <a:stretch>
            <a:fillRect/>
          </a:stretch>
        </p:blipFill>
        <p:spPr>
          <a:xfrm>
            <a:off x="7498080" y="1719410"/>
            <a:ext cx="3703319" cy="2719499"/>
          </a:xfrm>
          <a:prstGeom prst="rect">
            <a:avLst/>
          </a:prstGeom>
          <a:effectLst>
            <a:softEdge rad="203200"/>
          </a:effectLst>
        </p:spPr>
      </p:pic>
      <p:pic>
        <p:nvPicPr>
          <p:cNvPr id="3" name="Picture 2" descr="A logo for rotary club&#10;&#10;AI-generated content may be incorrect.">
            <a:extLst>
              <a:ext uri="{FF2B5EF4-FFF2-40B4-BE49-F238E27FC236}">
                <a16:creationId xmlns:a16="http://schemas.microsoft.com/office/drawing/2014/main" id="{90D16C21-A9D2-7C0C-2E9D-3937D68C7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336" y="5035550"/>
            <a:ext cx="2721864" cy="17068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85C02-FF9B-12D4-8E12-906D47669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3FB6D-0B67-90E0-320E-F85971126544}"/>
              </a:ext>
            </a:extLst>
          </p:cNvPr>
          <p:cNvSpPr>
            <a:spLocks noGrp="1"/>
          </p:cNvSpPr>
          <p:nvPr>
            <p:ph type="title"/>
          </p:nvPr>
        </p:nvSpPr>
        <p:spPr/>
        <p:txBody>
          <a:bodyPr/>
          <a:lstStyle/>
          <a:p>
            <a:r>
              <a:rPr lang="en-US" dirty="0"/>
              <a:t>Compelling photos:</a:t>
            </a:r>
          </a:p>
        </p:txBody>
      </p:sp>
      <p:sp>
        <p:nvSpPr>
          <p:cNvPr id="3" name="Content Placeholder 2">
            <a:extLst>
              <a:ext uri="{FF2B5EF4-FFF2-40B4-BE49-F238E27FC236}">
                <a16:creationId xmlns:a16="http://schemas.microsoft.com/office/drawing/2014/main" id="{A3D4CD16-D40D-7FCF-952F-4F635D1AECDA}"/>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BAC6AD2E-2B0F-EDDC-AE76-FA8F88C4247C}"/>
              </a:ext>
            </a:extLst>
          </p:cNvPr>
          <p:cNvSpPr>
            <a:spLocks noGrp="1"/>
          </p:cNvSpPr>
          <p:nvPr>
            <p:ph type="sldNum" sz="quarter" idx="12"/>
          </p:nvPr>
        </p:nvSpPr>
        <p:spPr/>
        <p:txBody>
          <a:bodyPr/>
          <a:lstStyle/>
          <a:p>
            <a:fld id="{97A94E25-127B-4C48-AF96-44BA7B823777}" type="slidenum">
              <a:rPr lang="en-US" smtClean="0"/>
              <a:pPr/>
              <a:t>30</a:t>
            </a:fld>
            <a:endParaRPr lang="en-US" dirty="0"/>
          </a:p>
        </p:txBody>
      </p:sp>
      <p:pic>
        <p:nvPicPr>
          <p:cNvPr id="7" name="Picture 6" descr="A person and person looking at plants&#10;&#10;AI-generated content may be incorrect.">
            <a:extLst>
              <a:ext uri="{FF2B5EF4-FFF2-40B4-BE49-F238E27FC236}">
                <a16:creationId xmlns:a16="http://schemas.microsoft.com/office/drawing/2014/main" id="{2AC32ED4-8276-E3C1-2065-80D934546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60" y="1645920"/>
            <a:ext cx="9306540" cy="4893776"/>
          </a:xfrm>
          <a:prstGeom prst="rect">
            <a:avLst/>
          </a:prstGeom>
        </p:spPr>
      </p:pic>
      <p:pic>
        <p:nvPicPr>
          <p:cNvPr id="10" name="Picture 9" descr="A logo for rotary club&#10;&#10;AI-generated content may be incorrect.">
            <a:extLst>
              <a:ext uri="{FF2B5EF4-FFF2-40B4-BE49-F238E27FC236}">
                <a16:creationId xmlns:a16="http://schemas.microsoft.com/office/drawing/2014/main" id="{06C48D55-B48B-E235-3BC3-8B4BB6320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019" y="5156124"/>
            <a:ext cx="3203448" cy="1569720"/>
          </a:xfrm>
          <a:prstGeom prst="rect">
            <a:avLst/>
          </a:prstGeom>
        </p:spPr>
      </p:pic>
    </p:spTree>
    <p:extLst>
      <p:ext uri="{BB962C8B-B14F-4D97-AF65-F5344CB8AC3E}">
        <p14:creationId xmlns:p14="http://schemas.microsoft.com/office/powerpoint/2010/main" val="243253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4B10-AB24-5259-8D72-F74E7875E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BF05E-9D88-A433-AEC0-F07FC350D7F7}"/>
              </a:ext>
            </a:extLst>
          </p:cNvPr>
          <p:cNvSpPr>
            <a:spLocks noGrp="1"/>
          </p:cNvSpPr>
          <p:nvPr>
            <p:ph type="title"/>
          </p:nvPr>
        </p:nvSpPr>
        <p:spPr/>
        <p:txBody>
          <a:bodyPr/>
          <a:lstStyle/>
          <a:p>
            <a:r>
              <a:rPr lang="en-US" dirty="0"/>
              <a:t>Compelling photos:</a:t>
            </a:r>
          </a:p>
        </p:txBody>
      </p:sp>
      <p:sp>
        <p:nvSpPr>
          <p:cNvPr id="3" name="Content Placeholder 2">
            <a:extLst>
              <a:ext uri="{FF2B5EF4-FFF2-40B4-BE49-F238E27FC236}">
                <a16:creationId xmlns:a16="http://schemas.microsoft.com/office/drawing/2014/main" id="{68DAEC21-F9A7-A9CF-D7C3-8E79E5179DDF}"/>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38861CA9-6CAC-BF04-32C6-5B1113479E3B}"/>
              </a:ext>
            </a:extLst>
          </p:cNvPr>
          <p:cNvSpPr>
            <a:spLocks noGrp="1"/>
          </p:cNvSpPr>
          <p:nvPr>
            <p:ph type="sldNum" sz="quarter" idx="12"/>
          </p:nvPr>
        </p:nvSpPr>
        <p:spPr/>
        <p:txBody>
          <a:bodyPr/>
          <a:lstStyle/>
          <a:p>
            <a:fld id="{97A94E25-127B-4C48-AF96-44BA7B823777}" type="slidenum">
              <a:rPr lang="en-US" smtClean="0"/>
              <a:pPr/>
              <a:t>31</a:t>
            </a:fld>
            <a:endParaRPr lang="en-US" dirty="0"/>
          </a:p>
        </p:txBody>
      </p:sp>
      <p:pic>
        <p:nvPicPr>
          <p:cNvPr id="6" name="Picture 5" descr="A group of people painting a wall&#10;&#10;AI-generated content may be incorrect.">
            <a:extLst>
              <a:ext uri="{FF2B5EF4-FFF2-40B4-BE49-F238E27FC236}">
                <a16:creationId xmlns:a16="http://schemas.microsoft.com/office/drawing/2014/main" id="{E5BC7668-1574-38F7-0430-B484CEB81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594" y="1571302"/>
            <a:ext cx="9488465" cy="5021387"/>
          </a:xfrm>
          <a:prstGeom prst="rect">
            <a:avLst/>
          </a:prstGeom>
        </p:spPr>
      </p:pic>
      <p:pic>
        <p:nvPicPr>
          <p:cNvPr id="9" name="Picture 8" descr="A logo for rotary club&#10;&#10;AI-generated content may be incorrect.">
            <a:extLst>
              <a:ext uri="{FF2B5EF4-FFF2-40B4-BE49-F238E27FC236}">
                <a16:creationId xmlns:a16="http://schemas.microsoft.com/office/drawing/2014/main" id="{C0B95F88-BF7F-6D36-AAF2-B1DBDBB02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28" y="5051182"/>
            <a:ext cx="2631794" cy="1508895"/>
          </a:xfrm>
          <a:prstGeom prst="rect">
            <a:avLst/>
          </a:prstGeom>
        </p:spPr>
      </p:pic>
    </p:spTree>
    <p:extLst>
      <p:ext uri="{BB962C8B-B14F-4D97-AF65-F5344CB8AC3E}">
        <p14:creationId xmlns:p14="http://schemas.microsoft.com/office/powerpoint/2010/main" val="807270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3B252-60C2-9CA6-6573-D3173E7BF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8481BA-C3EC-00D3-A4C0-577DDD98BFD0}"/>
              </a:ext>
            </a:extLst>
          </p:cNvPr>
          <p:cNvSpPr>
            <a:spLocks noGrp="1"/>
          </p:cNvSpPr>
          <p:nvPr>
            <p:ph type="title"/>
          </p:nvPr>
        </p:nvSpPr>
        <p:spPr/>
        <p:txBody>
          <a:bodyPr/>
          <a:lstStyle/>
          <a:p>
            <a:r>
              <a:rPr lang="en-US" dirty="0"/>
              <a:t>Compelling photos:</a:t>
            </a:r>
          </a:p>
        </p:txBody>
      </p:sp>
      <p:sp>
        <p:nvSpPr>
          <p:cNvPr id="3" name="Content Placeholder 2">
            <a:extLst>
              <a:ext uri="{FF2B5EF4-FFF2-40B4-BE49-F238E27FC236}">
                <a16:creationId xmlns:a16="http://schemas.microsoft.com/office/drawing/2014/main" id="{C60E556C-654D-3341-54C0-CF384822C1A2}"/>
              </a:ext>
            </a:extLst>
          </p:cNvPr>
          <p:cNvSpPr>
            <a:spLocks noGrp="1"/>
          </p:cNvSpPr>
          <p:nvPr>
            <p:ph idx="1"/>
          </p:nvPr>
        </p:nvSpPr>
        <p:spPr>
          <a:xfrm>
            <a:off x="238728" y="1832068"/>
            <a:ext cx="11506199" cy="4499857"/>
          </a:xfrm>
        </p:spPr>
        <p:txBody>
          <a:bodyPr>
            <a:noAutofit/>
          </a:bodyPr>
          <a:lstStyle/>
          <a:p>
            <a:pPr marL="0" indent="0">
              <a:buNone/>
            </a:pPr>
            <a:r>
              <a:rPr lang="en-US" sz="2800" dirty="0"/>
              <a:t> </a:t>
            </a:r>
          </a:p>
        </p:txBody>
      </p:sp>
      <p:sp>
        <p:nvSpPr>
          <p:cNvPr id="4" name="Slide Number Placeholder 3">
            <a:extLst>
              <a:ext uri="{FF2B5EF4-FFF2-40B4-BE49-F238E27FC236}">
                <a16:creationId xmlns:a16="http://schemas.microsoft.com/office/drawing/2014/main" id="{123477DE-AA61-9A94-7D1A-5F858FEDA493}"/>
              </a:ext>
            </a:extLst>
          </p:cNvPr>
          <p:cNvSpPr>
            <a:spLocks noGrp="1"/>
          </p:cNvSpPr>
          <p:nvPr>
            <p:ph type="sldNum" sz="quarter" idx="12"/>
          </p:nvPr>
        </p:nvSpPr>
        <p:spPr/>
        <p:txBody>
          <a:bodyPr/>
          <a:lstStyle/>
          <a:p>
            <a:fld id="{97A94E25-127B-4C48-AF96-44BA7B823777}" type="slidenum">
              <a:rPr lang="en-US" smtClean="0"/>
              <a:pPr/>
              <a:t>32</a:t>
            </a:fld>
            <a:endParaRPr lang="en-US" dirty="0"/>
          </a:p>
        </p:txBody>
      </p:sp>
      <p:pic>
        <p:nvPicPr>
          <p:cNvPr id="7" name="Picture 6" descr="A person holding a bucket of food&#10;&#10;AI-generated content may be incorrect.">
            <a:extLst>
              <a:ext uri="{FF2B5EF4-FFF2-40B4-BE49-F238E27FC236}">
                <a16:creationId xmlns:a16="http://schemas.microsoft.com/office/drawing/2014/main" id="{CAB5F1D0-4068-DED6-9589-A71D8E62A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16" y="1548587"/>
            <a:ext cx="8560811" cy="5066818"/>
          </a:xfrm>
          <a:prstGeom prst="rect">
            <a:avLst/>
          </a:prstGeom>
        </p:spPr>
      </p:pic>
      <p:pic>
        <p:nvPicPr>
          <p:cNvPr id="12" name="Picture 11" descr="A logo for a company&#10;&#10;AI-generated content may be incorrect.">
            <a:extLst>
              <a:ext uri="{FF2B5EF4-FFF2-40B4-BE49-F238E27FC236}">
                <a16:creationId xmlns:a16="http://schemas.microsoft.com/office/drawing/2014/main" id="{5CA9E42E-2ECF-6266-282E-134DF5785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15" y="5257800"/>
            <a:ext cx="3035808" cy="1283208"/>
          </a:xfrm>
          <a:prstGeom prst="rect">
            <a:avLst/>
          </a:prstGeom>
        </p:spPr>
      </p:pic>
    </p:spTree>
    <p:extLst>
      <p:ext uri="{BB962C8B-B14F-4D97-AF65-F5344CB8AC3E}">
        <p14:creationId xmlns:p14="http://schemas.microsoft.com/office/powerpoint/2010/main" val="2432677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91A5-1D46-4A2A-91D5-742E59F41D4E}"/>
              </a:ext>
            </a:extLst>
          </p:cNvPr>
          <p:cNvSpPr>
            <a:spLocks noGrp="1"/>
          </p:cNvSpPr>
          <p:nvPr>
            <p:ph type="title"/>
          </p:nvPr>
        </p:nvSpPr>
        <p:spPr/>
        <p:txBody>
          <a:bodyPr/>
          <a:lstStyle/>
          <a:p>
            <a:r>
              <a:rPr lang="en-US" dirty="0"/>
              <a:t>Telling your story</a:t>
            </a:r>
          </a:p>
        </p:txBody>
      </p:sp>
      <p:sp>
        <p:nvSpPr>
          <p:cNvPr id="4" name="Slide Number Placeholder 3">
            <a:extLst>
              <a:ext uri="{FF2B5EF4-FFF2-40B4-BE49-F238E27FC236}">
                <a16:creationId xmlns:a16="http://schemas.microsoft.com/office/drawing/2014/main" id="{DB453D5C-C4A9-49DC-B3B5-863C9E8D3B6C}"/>
              </a:ext>
            </a:extLst>
          </p:cNvPr>
          <p:cNvSpPr>
            <a:spLocks noGrp="1"/>
          </p:cNvSpPr>
          <p:nvPr>
            <p:ph type="sldNum" sz="quarter" idx="12"/>
          </p:nvPr>
        </p:nvSpPr>
        <p:spPr/>
        <p:txBody>
          <a:bodyPr/>
          <a:lstStyle/>
          <a:p>
            <a:fld id="{97A94E25-127B-4C48-AF96-44BA7B823777}" type="slidenum">
              <a:rPr lang="en-US" smtClean="0"/>
              <a:pPr/>
              <a:t>33</a:t>
            </a:fld>
            <a:endParaRPr lang="en-US" dirty="0"/>
          </a:p>
        </p:txBody>
      </p:sp>
      <p:pic>
        <p:nvPicPr>
          <p:cNvPr id="7" name="Picture 6">
            <a:extLst>
              <a:ext uri="{FF2B5EF4-FFF2-40B4-BE49-F238E27FC236}">
                <a16:creationId xmlns:a16="http://schemas.microsoft.com/office/drawing/2014/main" id="{5D319324-F929-82A5-56D3-6EF0327D4EEA}"/>
              </a:ext>
            </a:extLst>
          </p:cNvPr>
          <p:cNvPicPr>
            <a:picLocks noChangeAspect="1"/>
          </p:cNvPicPr>
          <p:nvPr/>
        </p:nvPicPr>
        <p:blipFill rotWithShape="1">
          <a:blip r:embed="rId2">
            <a:extLst>
              <a:ext uri="{28A0092B-C50C-407E-A947-70E740481C1C}">
                <a14:useLocalDpi xmlns:a14="http://schemas.microsoft.com/office/drawing/2010/main" val="0"/>
              </a:ext>
            </a:extLst>
          </a:blip>
          <a:srcRect l="16022" t="-3802" r="16028" b="3802"/>
          <a:stretch/>
        </p:blipFill>
        <p:spPr>
          <a:xfrm>
            <a:off x="400291" y="1745212"/>
            <a:ext cx="4359798" cy="4812119"/>
          </a:xfrm>
          <a:prstGeom prst="rect">
            <a:avLst/>
          </a:prstGeom>
        </p:spPr>
      </p:pic>
      <p:sp>
        <p:nvSpPr>
          <p:cNvPr id="10" name="Subtitle 4">
            <a:extLst>
              <a:ext uri="{FF2B5EF4-FFF2-40B4-BE49-F238E27FC236}">
                <a16:creationId xmlns:a16="http://schemas.microsoft.com/office/drawing/2014/main" id="{DC54DCCE-3B3D-93B7-B5B5-A82F5FE0E69D}"/>
              </a:ext>
            </a:extLst>
          </p:cNvPr>
          <p:cNvSpPr txBox="1">
            <a:spLocks/>
          </p:cNvSpPr>
          <p:nvPr/>
        </p:nvSpPr>
        <p:spPr>
          <a:xfrm>
            <a:off x="6579581" y="1802664"/>
            <a:ext cx="5505461" cy="421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200" dirty="0"/>
              <a:t>What is most important? </a:t>
            </a:r>
          </a:p>
          <a:p>
            <a:pPr marL="342900" indent="-342900"/>
            <a:r>
              <a:rPr lang="en-US" sz="3200" dirty="0"/>
              <a:t>Start and Stop Your Story with What you Want People to Remember. </a:t>
            </a:r>
          </a:p>
          <a:p>
            <a:pPr marL="342900" indent="-342900"/>
            <a:r>
              <a:rPr lang="en-US" sz="3200" dirty="0"/>
              <a:t>Make it Personable – Be Authentic </a:t>
            </a:r>
          </a:p>
          <a:p>
            <a:pPr marL="342900" indent="-342900"/>
            <a:r>
              <a:rPr lang="en-US" sz="3200" dirty="0"/>
              <a:t>Make it Relatable – Don’t Use Jargon</a:t>
            </a:r>
          </a:p>
        </p:txBody>
      </p:sp>
      <p:pic>
        <p:nvPicPr>
          <p:cNvPr id="12" name="Picture 11" descr="A logo with blue text&#10;&#10;AI-generated content may be incorrect.">
            <a:extLst>
              <a:ext uri="{FF2B5EF4-FFF2-40B4-BE49-F238E27FC236}">
                <a16:creationId xmlns:a16="http://schemas.microsoft.com/office/drawing/2014/main" id="{A4C93CCF-C68D-A4A2-BF80-BE3C3360E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975" y="5688261"/>
            <a:ext cx="2886456" cy="1219200"/>
          </a:xfrm>
          <a:prstGeom prst="rect">
            <a:avLst/>
          </a:prstGeom>
        </p:spPr>
      </p:pic>
    </p:spTree>
    <p:extLst>
      <p:ext uri="{BB962C8B-B14F-4D97-AF65-F5344CB8AC3E}">
        <p14:creationId xmlns:p14="http://schemas.microsoft.com/office/powerpoint/2010/main" val="65204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1682D-5637-54E2-7B71-4623B0C13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9E1D8-469D-EB4C-314A-A38C7274A08F}"/>
              </a:ext>
            </a:extLst>
          </p:cNvPr>
          <p:cNvSpPr>
            <a:spLocks noGrp="1"/>
          </p:cNvSpPr>
          <p:nvPr>
            <p:ph type="title"/>
          </p:nvPr>
        </p:nvSpPr>
        <p:spPr/>
        <p:txBody>
          <a:bodyPr/>
          <a:lstStyle/>
          <a:p>
            <a:r>
              <a:rPr lang="en-US" dirty="0"/>
              <a:t>Telling your story in the media</a:t>
            </a:r>
          </a:p>
        </p:txBody>
      </p:sp>
      <p:sp>
        <p:nvSpPr>
          <p:cNvPr id="4" name="Slide Number Placeholder 3">
            <a:extLst>
              <a:ext uri="{FF2B5EF4-FFF2-40B4-BE49-F238E27FC236}">
                <a16:creationId xmlns:a16="http://schemas.microsoft.com/office/drawing/2014/main" id="{F0667747-A5F5-F39B-716A-531782B33FB0}"/>
              </a:ext>
            </a:extLst>
          </p:cNvPr>
          <p:cNvSpPr>
            <a:spLocks noGrp="1"/>
          </p:cNvSpPr>
          <p:nvPr>
            <p:ph type="sldNum" sz="quarter" idx="12"/>
          </p:nvPr>
        </p:nvSpPr>
        <p:spPr/>
        <p:txBody>
          <a:bodyPr/>
          <a:lstStyle/>
          <a:p>
            <a:fld id="{97A94E25-127B-4C48-AF96-44BA7B823777}" type="slidenum">
              <a:rPr lang="en-US" smtClean="0"/>
              <a:pPr/>
              <a:t>34</a:t>
            </a:fld>
            <a:endParaRPr lang="en-US" dirty="0"/>
          </a:p>
        </p:txBody>
      </p:sp>
      <p:sp>
        <p:nvSpPr>
          <p:cNvPr id="5" name="TextBox 4">
            <a:extLst>
              <a:ext uri="{FF2B5EF4-FFF2-40B4-BE49-F238E27FC236}">
                <a16:creationId xmlns:a16="http://schemas.microsoft.com/office/drawing/2014/main" id="{8577C88E-7AA7-49F1-36FA-0BD3F811B633}"/>
              </a:ext>
            </a:extLst>
          </p:cNvPr>
          <p:cNvSpPr txBox="1"/>
          <p:nvPr/>
        </p:nvSpPr>
        <p:spPr>
          <a:xfrm>
            <a:off x="1041722" y="1920753"/>
            <a:ext cx="10428789" cy="3720249"/>
          </a:xfrm>
          <a:prstGeom prst="rect">
            <a:avLst/>
          </a:prstGeom>
          <a:noFill/>
        </p:spPr>
        <p:txBody>
          <a:bodyPr wrap="square">
            <a:spAutoFit/>
          </a:bodyPr>
          <a:lstStyle/>
          <a:p>
            <a:pPr algn="l">
              <a:lnSpc>
                <a:spcPts val="2250"/>
              </a:lnSpc>
              <a:buNone/>
            </a:pPr>
            <a:r>
              <a:rPr lang="en-US" sz="2400" b="1" dirty="0">
                <a:solidFill>
                  <a:srgbClr val="39424A"/>
                </a:solidFill>
                <a:latin typeface="Open Sans" panose="020B0606030504020204" pitchFamily="34" charset="0"/>
              </a:rPr>
              <a:t>Know </a:t>
            </a:r>
            <a:r>
              <a:rPr lang="en-US" sz="2400" b="1" i="0" dirty="0">
                <a:solidFill>
                  <a:srgbClr val="39424A"/>
                </a:solidFill>
                <a:effectLst/>
                <a:latin typeface="Open Sans" panose="020B0606030504020204" pitchFamily="34" charset="0"/>
              </a:rPr>
              <a:t>what your local journalists are looking for</a:t>
            </a:r>
          </a:p>
          <a:p>
            <a:pPr algn="l">
              <a:lnSpc>
                <a:spcPts val="2250"/>
              </a:lnSpc>
              <a:buNone/>
            </a:pPr>
            <a:r>
              <a:rPr lang="en-US" sz="2400" b="0" i="0" dirty="0">
                <a:solidFill>
                  <a:srgbClr val="39424A"/>
                </a:solidFill>
                <a:effectLst/>
                <a:latin typeface="Open Sans" panose="020B0606030504020204" pitchFamily="34" charset="0"/>
              </a:rPr>
              <a:t>:</a:t>
            </a:r>
          </a:p>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Newsworthiness.</a:t>
            </a:r>
            <a:r>
              <a:rPr lang="en-US" sz="2400" b="0" i="0" dirty="0">
                <a:solidFill>
                  <a:srgbClr val="39424A"/>
                </a:solidFill>
                <a:effectLst/>
                <a:latin typeface="Open Sans" panose="020B0606030504020204" pitchFamily="34" charset="0"/>
              </a:rPr>
              <a:t> How your club responded to a local need or natural disaster, or how it's observing World Polio Day, </a:t>
            </a:r>
          </a:p>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Timeliness. </a:t>
            </a:r>
            <a:r>
              <a:rPr lang="en-US" sz="2400" b="0" i="0" dirty="0">
                <a:solidFill>
                  <a:srgbClr val="39424A"/>
                </a:solidFill>
                <a:effectLst/>
                <a:latin typeface="Open Sans" panose="020B0606030504020204" pitchFamily="34" charset="0"/>
              </a:rPr>
              <a:t>Stories about upcoming, ongoing, or recently completed events or projects.</a:t>
            </a:r>
          </a:p>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Prominence.</a:t>
            </a:r>
            <a:r>
              <a:rPr lang="en-US" sz="2400" b="0" i="0" dirty="0">
                <a:solidFill>
                  <a:srgbClr val="39424A"/>
                </a:solidFill>
                <a:effectLst/>
                <a:latin typeface="Open Sans" panose="020B0606030504020204" pitchFamily="34" charset="0"/>
              </a:rPr>
              <a:t> Stories that involve local public figures, including elected officials, business leaders, and media personalities.</a:t>
            </a:r>
          </a:p>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Human interest.</a:t>
            </a:r>
            <a:r>
              <a:rPr lang="en-US" sz="2400" b="0" i="0" dirty="0">
                <a:solidFill>
                  <a:srgbClr val="39424A"/>
                </a:solidFill>
                <a:effectLst/>
                <a:latin typeface="Open Sans" panose="020B0606030504020204" pitchFamily="34" charset="0"/>
              </a:rPr>
              <a:t> Stories that elicit an emotional response. For example, stories about families who have been helped by your actions.</a:t>
            </a:r>
          </a:p>
        </p:txBody>
      </p:sp>
      <p:pic>
        <p:nvPicPr>
          <p:cNvPr id="8" name="Picture 7" descr="A close up of a logo&#10;&#10;AI-generated content may be incorrect.">
            <a:extLst>
              <a:ext uri="{FF2B5EF4-FFF2-40B4-BE49-F238E27FC236}">
                <a16:creationId xmlns:a16="http://schemas.microsoft.com/office/drawing/2014/main" id="{1E128F54-C737-3AAB-C679-2D0F4B69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811" y="5641002"/>
            <a:ext cx="3813048" cy="1234440"/>
          </a:xfrm>
          <a:prstGeom prst="rect">
            <a:avLst/>
          </a:prstGeom>
        </p:spPr>
      </p:pic>
    </p:spTree>
    <p:extLst>
      <p:ext uri="{BB962C8B-B14F-4D97-AF65-F5344CB8AC3E}">
        <p14:creationId xmlns:p14="http://schemas.microsoft.com/office/powerpoint/2010/main" val="3785749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AB92-0BE5-4F26-003A-C371B25EB310}"/>
              </a:ext>
            </a:extLst>
          </p:cNvPr>
          <p:cNvSpPr>
            <a:spLocks noGrp="1"/>
          </p:cNvSpPr>
          <p:nvPr>
            <p:ph type="title"/>
          </p:nvPr>
        </p:nvSpPr>
        <p:spPr/>
        <p:txBody>
          <a:bodyPr/>
          <a:lstStyle/>
          <a:p>
            <a:r>
              <a:rPr lang="en-US" dirty="0"/>
              <a:t>Focus on the Overlap</a:t>
            </a:r>
          </a:p>
        </p:txBody>
      </p:sp>
      <p:sp>
        <p:nvSpPr>
          <p:cNvPr id="4" name="Slide Number Placeholder 3">
            <a:extLst>
              <a:ext uri="{FF2B5EF4-FFF2-40B4-BE49-F238E27FC236}">
                <a16:creationId xmlns:a16="http://schemas.microsoft.com/office/drawing/2014/main" id="{C881248B-27A8-D078-C630-DFB65BC3CC96}"/>
              </a:ext>
            </a:extLst>
          </p:cNvPr>
          <p:cNvSpPr>
            <a:spLocks noGrp="1"/>
          </p:cNvSpPr>
          <p:nvPr>
            <p:ph type="sldNum" sz="quarter" idx="12"/>
          </p:nvPr>
        </p:nvSpPr>
        <p:spPr/>
        <p:txBody>
          <a:bodyPr/>
          <a:lstStyle/>
          <a:p>
            <a:fld id="{97A94E25-127B-4C48-AF96-44BA7B823777}" type="slidenum">
              <a:rPr lang="en-US" smtClean="0"/>
              <a:pPr/>
              <a:t>35</a:t>
            </a:fld>
            <a:endParaRPr lang="en-US" dirty="0"/>
          </a:p>
        </p:txBody>
      </p:sp>
      <p:pic>
        <p:nvPicPr>
          <p:cNvPr id="5" name="Content Placeholder 4" descr="A picture containing device&#10;&#10;Description automatically generated">
            <a:extLst>
              <a:ext uri="{FF2B5EF4-FFF2-40B4-BE49-F238E27FC236}">
                <a16:creationId xmlns:a16="http://schemas.microsoft.com/office/drawing/2014/main" id="{0A6BFD94-3CF8-E4B3-B77E-085653E8652A}"/>
              </a:ext>
            </a:extLst>
          </p:cNvPr>
          <p:cNvPicPr>
            <a:picLocks noGrp="1" noChangeAspect="1"/>
          </p:cNvPicPr>
          <p:nvPr>
            <p:ph idx="1"/>
          </p:nvPr>
        </p:nvPicPr>
        <p:blipFill>
          <a:blip r:embed="rId2"/>
          <a:stretch>
            <a:fillRect/>
          </a:stretch>
        </p:blipFill>
        <p:spPr>
          <a:xfrm>
            <a:off x="489685" y="1663661"/>
            <a:ext cx="8786285" cy="4905677"/>
          </a:xfrm>
          <a:prstGeom prst="rect">
            <a:avLst/>
          </a:prstGeom>
        </p:spPr>
      </p:pic>
      <p:pic>
        <p:nvPicPr>
          <p:cNvPr id="7" name="Picture 6" descr="A blue text on a white background&#10;&#10;AI-generated content may be incorrect.">
            <a:extLst>
              <a:ext uri="{FF2B5EF4-FFF2-40B4-BE49-F238E27FC236}">
                <a16:creationId xmlns:a16="http://schemas.microsoft.com/office/drawing/2014/main" id="{223E4793-1C60-507D-2873-6AFF0BFB6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1315" y="5356860"/>
            <a:ext cx="3502152" cy="1094232"/>
          </a:xfrm>
          <a:prstGeom prst="rect">
            <a:avLst/>
          </a:prstGeom>
        </p:spPr>
      </p:pic>
    </p:spTree>
    <p:extLst>
      <p:ext uri="{BB962C8B-B14F-4D97-AF65-F5344CB8AC3E}">
        <p14:creationId xmlns:p14="http://schemas.microsoft.com/office/powerpoint/2010/main" val="174619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0D926-B68E-6D4E-6E97-64F73608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0BE3C-86AD-DD18-387A-B9AB1BD9EB29}"/>
              </a:ext>
            </a:extLst>
          </p:cNvPr>
          <p:cNvSpPr>
            <a:spLocks noGrp="1"/>
          </p:cNvSpPr>
          <p:nvPr>
            <p:ph type="title"/>
          </p:nvPr>
        </p:nvSpPr>
        <p:spPr/>
        <p:txBody>
          <a:bodyPr/>
          <a:lstStyle/>
          <a:p>
            <a:r>
              <a:rPr lang="en-US" dirty="0"/>
              <a:t>Telling your story</a:t>
            </a:r>
          </a:p>
        </p:txBody>
      </p:sp>
      <p:sp>
        <p:nvSpPr>
          <p:cNvPr id="4" name="Slide Number Placeholder 3">
            <a:extLst>
              <a:ext uri="{FF2B5EF4-FFF2-40B4-BE49-F238E27FC236}">
                <a16:creationId xmlns:a16="http://schemas.microsoft.com/office/drawing/2014/main" id="{7330D5E4-31A7-F9BC-F783-3E61C4A0F5A3}"/>
              </a:ext>
            </a:extLst>
          </p:cNvPr>
          <p:cNvSpPr>
            <a:spLocks noGrp="1"/>
          </p:cNvSpPr>
          <p:nvPr>
            <p:ph type="sldNum" sz="quarter" idx="12"/>
          </p:nvPr>
        </p:nvSpPr>
        <p:spPr/>
        <p:txBody>
          <a:bodyPr/>
          <a:lstStyle/>
          <a:p>
            <a:fld id="{97A94E25-127B-4C48-AF96-44BA7B823777}" type="slidenum">
              <a:rPr lang="en-US" smtClean="0"/>
              <a:pPr/>
              <a:t>36</a:t>
            </a:fld>
            <a:endParaRPr lang="en-US" dirty="0"/>
          </a:p>
        </p:txBody>
      </p:sp>
      <p:sp>
        <p:nvSpPr>
          <p:cNvPr id="5" name="TextBox 4">
            <a:extLst>
              <a:ext uri="{FF2B5EF4-FFF2-40B4-BE49-F238E27FC236}">
                <a16:creationId xmlns:a16="http://schemas.microsoft.com/office/drawing/2014/main" id="{36C93298-8DC9-491D-F03A-DF53EB009F36}"/>
              </a:ext>
            </a:extLst>
          </p:cNvPr>
          <p:cNvSpPr txBox="1"/>
          <p:nvPr/>
        </p:nvSpPr>
        <p:spPr>
          <a:xfrm>
            <a:off x="514109" y="1736812"/>
            <a:ext cx="9926255" cy="1803635"/>
          </a:xfrm>
          <a:prstGeom prst="rect">
            <a:avLst/>
          </a:prstGeom>
          <a:noFill/>
        </p:spPr>
        <p:txBody>
          <a:bodyPr wrap="square">
            <a:spAutoFit/>
          </a:bodyPr>
          <a:lstStyle/>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Visual impact.</a:t>
            </a:r>
            <a:r>
              <a:rPr lang="en-US" sz="2400" b="0" i="0" dirty="0">
                <a:solidFill>
                  <a:srgbClr val="39424A"/>
                </a:solidFill>
                <a:effectLst/>
                <a:latin typeface="Open Sans" panose="020B0606030504020204" pitchFamily="34" charset="0"/>
              </a:rPr>
              <a:t> Images that are dramatic and action-oriented. For example, images of children drinking clean water from a well your club built or a member vaccinating a child against polio.</a:t>
            </a:r>
          </a:p>
          <a:p>
            <a:pPr algn="l">
              <a:lnSpc>
                <a:spcPts val="2250"/>
              </a:lnSpc>
              <a:spcAft>
                <a:spcPts val="1800"/>
              </a:spcAft>
              <a:buFont typeface="Arial" panose="020B0604020202020204" pitchFamily="34" charset="0"/>
              <a:buChar char="•"/>
            </a:pPr>
            <a:r>
              <a:rPr lang="en-US" sz="2400" b="1" i="0" dirty="0">
                <a:solidFill>
                  <a:srgbClr val="39424A"/>
                </a:solidFill>
                <a:effectLst/>
                <a:latin typeface="Open Sans" panose="020B0606030504020204" pitchFamily="34" charset="0"/>
              </a:rPr>
              <a:t>Supporting data. </a:t>
            </a:r>
            <a:r>
              <a:rPr lang="en-US" sz="2400" b="0" i="0" dirty="0">
                <a:solidFill>
                  <a:srgbClr val="39424A"/>
                </a:solidFill>
                <a:effectLst/>
                <a:latin typeface="Open Sans" panose="020B0606030504020204" pitchFamily="34" charset="0"/>
              </a:rPr>
              <a:t>Statistics and research to support the story and demonstrate your project's impact.</a:t>
            </a:r>
          </a:p>
        </p:txBody>
      </p:sp>
      <p:pic>
        <p:nvPicPr>
          <p:cNvPr id="6" name="Picture 5" descr="A group of men standing in a store&#10;&#10;AI-generated content may be incorrect.">
            <a:extLst>
              <a:ext uri="{FF2B5EF4-FFF2-40B4-BE49-F238E27FC236}">
                <a16:creationId xmlns:a16="http://schemas.microsoft.com/office/drawing/2014/main" id="{B0863861-E210-11A2-82D6-4DF6C9C8C1B7}"/>
              </a:ext>
            </a:extLst>
          </p:cNvPr>
          <p:cNvPicPr>
            <a:picLocks noChangeAspect="1"/>
          </p:cNvPicPr>
          <p:nvPr/>
        </p:nvPicPr>
        <p:blipFill>
          <a:blip r:embed="rId2">
            <a:extLst>
              <a:ext uri="{28A0092B-C50C-407E-A947-70E740481C1C}">
                <a14:useLocalDpi xmlns:a14="http://schemas.microsoft.com/office/drawing/2010/main" val="0"/>
              </a:ext>
            </a:extLst>
          </a:blip>
          <a:srcRect t="26160"/>
          <a:stretch>
            <a:fillRect/>
          </a:stretch>
        </p:blipFill>
        <p:spPr>
          <a:xfrm>
            <a:off x="5660020" y="3530225"/>
            <a:ext cx="5700726" cy="3157048"/>
          </a:xfrm>
          <a:prstGeom prst="rect">
            <a:avLst/>
          </a:prstGeom>
        </p:spPr>
      </p:pic>
      <p:pic>
        <p:nvPicPr>
          <p:cNvPr id="8" name="Picture 7" descr="A logo with a sun and a logo&#10;&#10;AI-generated content may be incorrect.">
            <a:extLst>
              <a:ext uri="{FF2B5EF4-FFF2-40B4-BE49-F238E27FC236}">
                <a16:creationId xmlns:a16="http://schemas.microsoft.com/office/drawing/2014/main" id="{9D10CFE9-5ABE-5C75-F4CE-7AD8FC6FD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87" y="4757079"/>
            <a:ext cx="3700272" cy="1719072"/>
          </a:xfrm>
          <a:prstGeom prst="rect">
            <a:avLst/>
          </a:prstGeom>
        </p:spPr>
      </p:pic>
    </p:spTree>
    <p:extLst>
      <p:ext uri="{BB962C8B-B14F-4D97-AF65-F5344CB8AC3E}">
        <p14:creationId xmlns:p14="http://schemas.microsoft.com/office/powerpoint/2010/main" val="2682515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11B5-E945-6982-E7A2-3D95755C5C37}"/>
              </a:ext>
            </a:extLst>
          </p:cNvPr>
          <p:cNvSpPr>
            <a:spLocks noGrp="1"/>
          </p:cNvSpPr>
          <p:nvPr>
            <p:ph type="title"/>
          </p:nvPr>
        </p:nvSpPr>
        <p:spPr/>
        <p:txBody>
          <a:bodyPr/>
          <a:lstStyle/>
          <a:p>
            <a:r>
              <a:rPr lang="en-US" dirty="0"/>
              <a:t>Use 3 Simple points:</a:t>
            </a:r>
          </a:p>
        </p:txBody>
      </p:sp>
      <p:sp>
        <p:nvSpPr>
          <p:cNvPr id="3" name="Content Placeholder 2">
            <a:extLst>
              <a:ext uri="{FF2B5EF4-FFF2-40B4-BE49-F238E27FC236}">
                <a16:creationId xmlns:a16="http://schemas.microsoft.com/office/drawing/2014/main" id="{6D447C1F-EB1B-7565-DD64-A717E328B068}"/>
              </a:ext>
            </a:extLst>
          </p:cNvPr>
          <p:cNvSpPr>
            <a:spLocks noGrp="1"/>
          </p:cNvSpPr>
          <p:nvPr>
            <p:ph idx="1"/>
          </p:nvPr>
        </p:nvSpPr>
        <p:spPr>
          <a:xfrm>
            <a:off x="381001" y="2000457"/>
            <a:ext cx="11506199" cy="2557255"/>
          </a:xfrm>
        </p:spPr>
        <p:txBody>
          <a:bodyPr/>
          <a:lstStyle/>
          <a:p>
            <a:r>
              <a:rPr lang="en-US" sz="3000" dirty="0"/>
              <a:t>1. </a:t>
            </a:r>
            <a:r>
              <a:rPr lang="en-US" sz="3000" b="1" dirty="0"/>
              <a:t>Say</a:t>
            </a:r>
            <a:r>
              <a:rPr lang="en-US" sz="3000" dirty="0"/>
              <a:t> what you did – why it was needed and how you did it.</a:t>
            </a:r>
          </a:p>
          <a:p>
            <a:r>
              <a:rPr lang="en-US" sz="3000" dirty="0"/>
              <a:t>2. Tell what you accomplished</a:t>
            </a:r>
            <a:r>
              <a:rPr lang="en-US" sz="3000" b="1" dirty="0"/>
              <a:t>:</a:t>
            </a:r>
            <a:r>
              <a:rPr lang="en-US" sz="3000" dirty="0"/>
              <a:t> how your action </a:t>
            </a:r>
            <a:r>
              <a:rPr lang="en-US" sz="3000" b="1" dirty="0"/>
              <a:t>changed lives</a:t>
            </a:r>
          </a:p>
          <a:p>
            <a:r>
              <a:rPr lang="en-US" sz="3000" dirty="0"/>
              <a:t>3. Issue a Call to </a:t>
            </a:r>
            <a:r>
              <a:rPr lang="en-US" sz="3000" b="1" dirty="0"/>
              <a:t>Action</a:t>
            </a:r>
            <a:r>
              <a:rPr lang="en-US" sz="3000" dirty="0"/>
              <a:t>: Do you want people to donate, participate, or learn more? </a:t>
            </a:r>
          </a:p>
          <a:p>
            <a:endParaRPr lang="en-US" dirty="0"/>
          </a:p>
        </p:txBody>
      </p:sp>
      <p:sp>
        <p:nvSpPr>
          <p:cNvPr id="4" name="Slide Number Placeholder 3">
            <a:extLst>
              <a:ext uri="{FF2B5EF4-FFF2-40B4-BE49-F238E27FC236}">
                <a16:creationId xmlns:a16="http://schemas.microsoft.com/office/drawing/2014/main" id="{EF817CF0-FBAC-400D-7C04-AC9B64F5533B}"/>
              </a:ext>
            </a:extLst>
          </p:cNvPr>
          <p:cNvSpPr>
            <a:spLocks noGrp="1"/>
          </p:cNvSpPr>
          <p:nvPr>
            <p:ph type="sldNum" sz="quarter" idx="12"/>
          </p:nvPr>
        </p:nvSpPr>
        <p:spPr/>
        <p:txBody>
          <a:bodyPr/>
          <a:lstStyle/>
          <a:p>
            <a:fld id="{97A94E25-127B-4C48-AF96-44BA7B823777}" type="slidenum">
              <a:rPr lang="en-US" smtClean="0"/>
              <a:pPr/>
              <a:t>37</a:t>
            </a:fld>
            <a:endParaRPr lang="en-US" dirty="0"/>
          </a:p>
        </p:txBody>
      </p:sp>
      <p:pic>
        <p:nvPicPr>
          <p:cNvPr id="8" name="Picture 7" descr="A person standing in a room with a group of people&#10;&#10;AI-generated content may be incorrect.">
            <a:extLst>
              <a:ext uri="{FF2B5EF4-FFF2-40B4-BE49-F238E27FC236}">
                <a16:creationId xmlns:a16="http://schemas.microsoft.com/office/drawing/2014/main" id="{ECB907EF-C254-415B-C967-B948DEED7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53" y="4071214"/>
            <a:ext cx="3451305" cy="2572199"/>
          </a:xfrm>
          <a:prstGeom prst="rect">
            <a:avLst/>
          </a:prstGeom>
        </p:spPr>
      </p:pic>
      <p:pic>
        <p:nvPicPr>
          <p:cNvPr id="10" name="Picture 9" descr="A logo for a rotary club&#10;&#10;AI-generated content may be incorrect.">
            <a:extLst>
              <a:ext uri="{FF2B5EF4-FFF2-40B4-BE49-F238E27FC236}">
                <a16:creationId xmlns:a16="http://schemas.microsoft.com/office/drawing/2014/main" id="{2671E599-5130-B1DB-310D-DDCD96850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500" y="4864791"/>
            <a:ext cx="2517648" cy="1338072"/>
          </a:xfrm>
          <a:prstGeom prst="rect">
            <a:avLst/>
          </a:prstGeom>
        </p:spPr>
      </p:pic>
    </p:spTree>
    <p:extLst>
      <p:ext uri="{BB962C8B-B14F-4D97-AF65-F5344CB8AC3E}">
        <p14:creationId xmlns:p14="http://schemas.microsoft.com/office/powerpoint/2010/main" val="278008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9AEA-460C-BDBD-F66B-55E39C8E2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8ECE4-20C7-A2EE-768E-3E5933FC368B}"/>
              </a:ext>
            </a:extLst>
          </p:cNvPr>
          <p:cNvSpPr>
            <a:spLocks noGrp="1"/>
          </p:cNvSpPr>
          <p:nvPr>
            <p:ph type="title"/>
          </p:nvPr>
        </p:nvSpPr>
        <p:spPr/>
        <p:txBody>
          <a:bodyPr/>
          <a:lstStyle/>
          <a:p>
            <a:r>
              <a:rPr lang="en-US" dirty="0"/>
              <a:t>VIDEO is ACTION	</a:t>
            </a:r>
          </a:p>
        </p:txBody>
      </p:sp>
      <p:sp>
        <p:nvSpPr>
          <p:cNvPr id="3" name="Content Placeholder 2">
            <a:extLst>
              <a:ext uri="{FF2B5EF4-FFF2-40B4-BE49-F238E27FC236}">
                <a16:creationId xmlns:a16="http://schemas.microsoft.com/office/drawing/2014/main" id="{D64DCFA0-B096-B63C-44A2-0FD31199467D}"/>
              </a:ext>
            </a:extLst>
          </p:cNvPr>
          <p:cNvSpPr>
            <a:spLocks noGrp="1"/>
          </p:cNvSpPr>
          <p:nvPr>
            <p:ph idx="1"/>
          </p:nvPr>
        </p:nvSpPr>
        <p:spPr>
          <a:xfrm>
            <a:off x="238728" y="1832068"/>
            <a:ext cx="11506199" cy="4499857"/>
          </a:xfrm>
        </p:spPr>
        <p:txBody>
          <a:bodyPr>
            <a:noAutofit/>
          </a:bodyPr>
          <a:lstStyle/>
          <a:p>
            <a:pPr marL="0" indent="0">
              <a:buNone/>
            </a:pPr>
            <a:r>
              <a:rPr lang="en-US" sz="2800" dirty="0"/>
              <a:t> - With most cell phones, it is easy to start, just try it!</a:t>
            </a:r>
          </a:p>
          <a:p>
            <a:pPr marL="0" indent="0">
              <a:buNone/>
            </a:pPr>
            <a:r>
              <a:rPr lang="en-US" sz="2800" dirty="0"/>
              <a:t> - Take short “ACTION SHOTS” – people doing a project, having fun</a:t>
            </a:r>
          </a:p>
          <a:p>
            <a:pPr marL="0" indent="0">
              <a:buNone/>
            </a:pPr>
            <a:r>
              <a:rPr lang="en-US" sz="2800" dirty="0"/>
              <a:t> - 5 to 10 seconds of ACTION is enough to engage a viewer</a:t>
            </a:r>
          </a:p>
          <a:p>
            <a:pPr marL="0" indent="0">
              <a:buNone/>
            </a:pPr>
            <a:r>
              <a:rPr lang="en-US" sz="2800" dirty="0"/>
              <a:t> - Post them and show the world that Rotary is made up of People of Action!</a:t>
            </a:r>
          </a:p>
          <a:p>
            <a:pPr marL="0" indent="0">
              <a:buNone/>
            </a:pPr>
            <a:r>
              <a:rPr lang="en-US" sz="2800" dirty="0"/>
              <a:t> - Remember to have people talk briefly in the video</a:t>
            </a:r>
          </a:p>
          <a:p>
            <a:pPr marL="0" indent="0">
              <a:buNone/>
            </a:pPr>
            <a:r>
              <a:rPr lang="en-US" sz="2800" dirty="0"/>
              <a:t> - Don’t try to go all Hollywood and add music – it might be taken down due to rights issues</a:t>
            </a:r>
          </a:p>
          <a:p>
            <a:pPr marL="0" indent="0">
              <a:buNone/>
            </a:pPr>
            <a:r>
              <a:rPr lang="en-US" sz="2800" dirty="0"/>
              <a:t> - Videos get viewed more than photos, and</a:t>
            </a:r>
          </a:p>
          <a:p>
            <a:pPr marL="0" indent="0">
              <a:buNone/>
            </a:pPr>
            <a:r>
              <a:rPr lang="en-US" sz="2800" dirty="0"/>
              <a:t> much more than just words.</a:t>
            </a:r>
          </a:p>
        </p:txBody>
      </p:sp>
      <p:sp>
        <p:nvSpPr>
          <p:cNvPr id="4" name="Slide Number Placeholder 3">
            <a:extLst>
              <a:ext uri="{FF2B5EF4-FFF2-40B4-BE49-F238E27FC236}">
                <a16:creationId xmlns:a16="http://schemas.microsoft.com/office/drawing/2014/main" id="{366E753C-971C-E1FE-A4EB-189627660550}"/>
              </a:ext>
            </a:extLst>
          </p:cNvPr>
          <p:cNvSpPr>
            <a:spLocks noGrp="1"/>
          </p:cNvSpPr>
          <p:nvPr>
            <p:ph type="sldNum" sz="quarter" idx="12"/>
          </p:nvPr>
        </p:nvSpPr>
        <p:spPr/>
        <p:txBody>
          <a:bodyPr/>
          <a:lstStyle/>
          <a:p>
            <a:fld id="{97A94E25-127B-4C48-AF96-44BA7B823777}" type="slidenum">
              <a:rPr lang="en-US" smtClean="0"/>
              <a:pPr/>
              <a:t>38</a:t>
            </a:fld>
            <a:endParaRPr lang="en-US" dirty="0"/>
          </a:p>
        </p:txBody>
      </p:sp>
      <p:pic>
        <p:nvPicPr>
          <p:cNvPr id="6" name="Picture 5" descr="A close-up of a logo&#10;&#10;AI-generated content may be incorrect.">
            <a:extLst>
              <a:ext uri="{FF2B5EF4-FFF2-40B4-BE49-F238E27FC236}">
                <a16:creationId xmlns:a16="http://schemas.microsoft.com/office/drawing/2014/main" id="{5F8986A0-F2CE-4FB6-518E-13A93EF4E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8280" y="5264542"/>
            <a:ext cx="3364992" cy="1359408"/>
          </a:xfrm>
          <a:prstGeom prst="rect">
            <a:avLst/>
          </a:prstGeom>
        </p:spPr>
      </p:pic>
    </p:spTree>
    <p:extLst>
      <p:ext uri="{BB962C8B-B14F-4D97-AF65-F5344CB8AC3E}">
        <p14:creationId xmlns:p14="http://schemas.microsoft.com/office/powerpoint/2010/main" val="4130995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8B15-F38E-4C0A-90CF-A088DFDC8708}"/>
              </a:ext>
            </a:extLst>
          </p:cNvPr>
          <p:cNvSpPr>
            <a:spLocks noGrp="1"/>
          </p:cNvSpPr>
          <p:nvPr>
            <p:ph type="title"/>
          </p:nvPr>
        </p:nvSpPr>
        <p:spPr/>
        <p:txBody>
          <a:bodyPr/>
          <a:lstStyle/>
          <a:p>
            <a:r>
              <a:rPr lang="en-US" dirty="0"/>
              <a:t>Major Resource: The Rotary Brand Center</a:t>
            </a:r>
          </a:p>
        </p:txBody>
      </p:sp>
      <p:sp>
        <p:nvSpPr>
          <p:cNvPr id="4" name="Slide Number Placeholder 3">
            <a:extLst>
              <a:ext uri="{FF2B5EF4-FFF2-40B4-BE49-F238E27FC236}">
                <a16:creationId xmlns:a16="http://schemas.microsoft.com/office/drawing/2014/main" id="{5AD97CE4-63B1-492B-83A7-4E1A307D6402}"/>
              </a:ext>
            </a:extLst>
          </p:cNvPr>
          <p:cNvSpPr>
            <a:spLocks noGrp="1"/>
          </p:cNvSpPr>
          <p:nvPr>
            <p:ph type="sldNum" sz="quarter" idx="12"/>
          </p:nvPr>
        </p:nvSpPr>
        <p:spPr/>
        <p:txBody>
          <a:bodyPr/>
          <a:lstStyle/>
          <a:p>
            <a:fld id="{97A94E25-127B-4C48-AF96-44BA7B823777}" type="slidenum">
              <a:rPr lang="en-US" smtClean="0"/>
              <a:pPr/>
              <a:t>39</a:t>
            </a:fld>
            <a:endParaRPr lang="en-US" dirty="0"/>
          </a:p>
        </p:txBody>
      </p:sp>
      <p:pic>
        <p:nvPicPr>
          <p:cNvPr id="8" name="Content Placeholder 7" descr="A person and children looking at something&#10;&#10;AI-generated content may be incorrect.">
            <a:extLst>
              <a:ext uri="{FF2B5EF4-FFF2-40B4-BE49-F238E27FC236}">
                <a16:creationId xmlns:a16="http://schemas.microsoft.com/office/drawing/2014/main" id="{9A4A16BB-B85A-44BC-AD52-4FB66C9BB8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03" y="1690041"/>
            <a:ext cx="8481864" cy="4637393"/>
          </a:xfrm>
        </p:spPr>
      </p:pic>
      <p:sp>
        <p:nvSpPr>
          <p:cNvPr id="9" name="TextBox 8">
            <a:extLst>
              <a:ext uri="{FF2B5EF4-FFF2-40B4-BE49-F238E27FC236}">
                <a16:creationId xmlns:a16="http://schemas.microsoft.com/office/drawing/2014/main" id="{22F9CFF4-B12B-B3BC-3BF9-D1F12643CC6D}"/>
              </a:ext>
            </a:extLst>
          </p:cNvPr>
          <p:cNvSpPr txBox="1"/>
          <p:nvPr/>
        </p:nvSpPr>
        <p:spPr>
          <a:xfrm>
            <a:off x="8194876" y="2233914"/>
            <a:ext cx="3784921" cy="1200329"/>
          </a:xfrm>
          <a:prstGeom prst="rect">
            <a:avLst/>
          </a:prstGeom>
          <a:noFill/>
        </p:spPr>
        <p:txBody>
          <a:bodyPr wrap="square" rtlCol="0">
            <a:spAutoFit/>
          </a:bodyPr>
          <a:lstStyle/>
          <a:p>
            <a:r>
              <a:rPr lang="en-US" sz="2400" dirty="0">
                <a:hlinkClick r:id="rId3"/>
              </a:rPr>
              <a:t>https://brandcenter.rotary.org/</a:t>
            </a:r>
            <a:r>
              <a:rPr lang="en-US" sz="2400" dirty="0"/>
              <a:t>  </a:t>
            </a:r>
          </a:p>
          <a:p>
            <a:r>
              <a:rPr lang="en-US" sz="2400" dirty="0"/>
              <a:t>ANYONE can log on!</a:t>
            </a:r>
          </a:p>
        </p:txBody>
      </p:sp>
      <p:pic>
        <p:nvPicPr>
          <p:cNvPr id="11" name="Picture 10" descr="A close-up of a logo&#10;&#10;AI-generated content may be incorrect.">
            <a:extLst>
              <a:ext uri="{FF2B5EF4-FFF2-40B4-BE49-F238E27FC236}">
                <a16:creationId xmlns:a16="http://schemas.microsoft.com/office/drawing/2014/main" id="{111D0F64-415F-B157-10F4-38D402039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909" y="5221656"/>
            <a:ext cx="3675888" cy="1255776"/>
          </a:xfrm>
          <a:prstGeom prst="rect">
            <a:avLst/>
          </a:prstGeom>
        </p:spPr>
      </p:pic>
    </p:spTree>
    <p:extLst>
      <p:ext uri="{BB962C8B-B14F-4D97-AF65-F5344CB8AC3E}">
        <p14:creationId xmlns:p14="http://schemas.microsoft.com/office/powerpoint/2010/main" val="141318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92CF-479D-40DC-A765-2541AF82A7C1}"/>
              </a:ext>
            </a:extLst>
          </p:cNvPr>
          <p:cNvSpPr>
            <a:spLocks noGrp="1"/>
          </p:cNvSpPr>
          <p:nvPr>
            <p:ph type="title"/>
          </p:nvPr>
        </p:nvSpPr>
        <p:spPr/>
        <p:txBody>
          <a:bodyPr/>
          <a:lstStyle/>
          <a:p>
            <a:r>
              <a:rPr lang="en-US" dirty="0"/>
              <a:t>Expand Our Reach</a:t>
            </a:r>
          </a:p>
        </p:txBody>
      </p:sp>
      <p:sp>
        <p:nvSpPr>
          <p:cNvPr id="3" name="Text Placeholder 2">
            <a:extLst>
              <a:ext uri="{FF2B5EF4-FFF2-40B4-BE49-F238E27FC236}">
                <a16:creationId xmlns:a16="http://schemas.microsoft.com/office/drawing/2014/main" id="{E7A04449-CD03-4DF5-AF81-C96CD484A44E}"/>
              </a:ext>
            </a:extLst>
          </p:cNvPr>
          <p:cNvSpPr>
            <a:spLocks noGrp="1"/>
          </p:cNvSpPr>
          <p:nvPr>
            <p:ph type="body" idx="1"/>
          </p:nvPr>
        </p:nvSpPr>
        <p:spPr>
          <a:xfrm>
            <a:off x="342900" y="1655612"/>
            <a:ext cx="11506199" cy="4034896"/>
          </a:xfrm>
        </p:spPr>
        <p:txBody>
          <a:bodyPr>
            <a:normAutofit/>
          </a:bodyPr>
          <a:lstStyle/>
          <a:p>
            <a:pPr marL="76200" indent="0">
              <a:buNone/>
            </a:pPr>
            <a:r>
              <a:rPr lang="en-US" sz="2800" b="1" dirty="0"/>
              <a:t>Discuss ideas and ways to:</a:t>
            </a:r>
          </a:p>
          <a:p>
            <a:pPr marL="533400" indent="-457200">
              <a:buAutoNum type="arabicPeriod"/>
            </a:pPr>
            <a:r>
              <a:rPr lang="en-US" dirty="0"/>
              <a:t>Share our values with new audiences</a:t>
            </a:r>
          </a:p>
          <a:p>
            <a:pPr marL="533400" indent="-457200">
              <a:buAutoNum type="arabicPeriod"/>
            </a:pPr>
            <a:r>
              <a:rPr lang="en-US" dirty="0"/>
              <a:t>Bring people together to experience the power of Rotary</a:t>
            </a:r>
          </a:p>
          <a:p>
            <a:pPr marL="533400" indent="-457200">
              <a:buAutoNum type="arabicPeriod"/>
            </a:pPr>
            <a:r>
              <a:rPr lang="en-US" dirty="0"/>
              <a:t>Demonstrate we are an organization that’s inclusive, engaging, compassionate, and ambitious on behalf of the world</a:t>
            </a:r>
          </a:p>
          <a:p>
            <a:pPr marL="533400" indent="-457200">
              <a:buAutoNum type="arabicPeriod"/>
            </a:pPr>
            <a:endParaRPr lang="en-US" b="1" dirty="0"/>
          </a:p>
          <a:p>
            <a:pPr marL="533400" indent="-457200">
              <a:buAutoNum type="arabicPeriod"/>
            </a:pPr>
            <a:endParaRPr lang="en-US" b="1" dirty="0"/>
          </a:p>
          <a:p>
            <a:pPr marL="533400" indent="-457200">
              <a:buAutoNum type="arabicPeriod"/>
            </a:pPr>
            <a:endParaRPr lang="en-US" b="1" dirty="0"/>
          </a:p>
          <a:p>
            <a:pPr marL="76200" indent="0">
              <a:buNone/>
            </a:pPr>
            <a:endParaRPr lang="en-US" b="1" dirty="0"/>
          </a:p>
        </p:txBody>
      </p:sp>
      <p:sp>
        <p:nvSpPr>
          <p:cNvPr id="4" name="Slide Number Placeholder 3">
            <a:extLst>
              <a:ext uri="{FF2B5EF4-FFF2-40B4-BE49-F238E27FC236}">
                <a16:creationId xmlns:a16="http://schemas.microsoft.com/office/drawing/2014/main" id="{A4F8C5EE-364C-467D-8688-C55E832A9D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5" name="Google Shape;187;p4">
            <a:extLst>
              <a:ext uri="{FF2B5EF4-FFF2-40B4-BE49-F238E27FC236}">
                <a16:creationId xmlns:a16="http://schemas.microsoft.com/office/drawing/2014/main" id="{482FD8D0-CD1D-443A-95D5-E7BC1369BE11}"/>
              </a:ext>
            </a:extLst>
          </p:cNvPr>
          <p:cNvPicPr preferRelativeResize="0"/>
          <p:nvPr/>
        </p:nvPicPr>
        <p:blipFill rotWithShape="1">
          <a:blip r:embed="rId3">
            <a:alphaModFix/>
          </a:blip>
          <a:srcRect/>
          <a:stretch/>
        </p:blipFill>
        <p:spPr>
          <a:xfrm>
            <a:off x="182880" y="5972471"/>
            <a:ext cx="1942011" cy="734080"/>
          </a:xfrm>
          <a:prstGeom prst="rect">
            <a:avLst/>
          </a:prstGeom>
          <a:noFill/>
          <a:ln>
            <a:noFill/>
          </a:ln>
        </p:spPr>
      </p:pic>
      <p:pic>
        <p:nvPicPr>
          <p:cNvPr id="6" name="Picture 5">
            <a:extLst>
              <a:ext uri="{FF2B5EF4-FFF2-40B4-BE49-F238E27FC236}">
                <a16:creationId xmlns:a16="http://schemas.microsoft.com/office/drawing/2014/main" id="{CB623EED-73F7-4CEE-8B37-793091F403FA}"/>
              </a:ext>
            </a:extLst>
          </p:cNvPr>
          <p:cNvPicPr>
            <a:picLocks noChangeAspect="1"/>
          </p:cNvPicPr>
          <p:nvPr/>
        </p:nvPicPr>
        <p:blipFill>
          <a:blip r:embed="rId4"/>
          <a:stretch>
            <a:fillRect/>
          </a:stretch>
        </p:blipFill>
        <p:spPr>
          <a:xfrm>
            <a:off x="2560179" y="3941437"/>
            <a:ext cx="8208974" cy="2521902"/>
          </a:xfrm>
          <a:prstGeom prst="rect">
            <a:avLst/>
          </a:prstGeom>
        </p:spPr>
      </p:pic>
      <p:pic>
        <p:nvPicPr>
          <p:cNvPr id="8" name="Picture 7" descr="A logo for rotary club&#10;&#10;AI-generated content may be incorrect.">
            <a:extLst>
              <a:ext uri="{FF2B5EF4-FFF2-40B4-BE49-F238E27FC236}">
                <a16:creationId xmlns:a16="http://schemas.microsoft.com/office/drawing/2014/main" id="{554ACF04-04A5-E0B0-3BEC-05379845D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639" y="5359078"/>
            <a:ext cx="2495459" cy="1383352"/>
          </a:xfrm>
          <a:prstGeom prst="rect">
            <a:avLst/>
          </a:prstGeom>
        </p:spPr>
      </p:pic>
    </p:spTree>
    <p:extLst>
      <p:ext uri="{BB962C8B-B14F-4D97-AF65-F5344CB8AC3E}">
        <p14:creationId xmlns:p14="http://schemas.microsoft.com/office/powerpoint/2010/main" val="793050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F0A0-FC34-42FA-AC49-53AAD6A1BFE6}"/>
              </a:ext>
            </a:extLst>
          </p:cNvPr>
          <p:cNvSpPr>
            <a:spLocks noGrp="1"/>
          </p:cNvSpPr>
          <p:nvPr>
            <p:ph type="title"/>
          </p:nvPr>
        </p:nvSpPr>
        <p:spPr/>
        <p:txBody>
          <a:bodyPr/>
          <a:lstStyle/>
          <a:p>
            <a:r>
              <a:rPr lang="en-US" dirty="0"/>
              <a:t>Find Rotary, Interact, Rotaract Logos</a:t>
            </a:r>
          </a:p>
        </p:txBody>
      </p:sp>
      <p:sp>
        <p:nvSpPr>
          <p:cNvPr id="4" name="Slide Number Placeholder 3">
            <a:extLst>
              <a:ext uri="{FF2B5EF4-FFF2-40B4-BE49-F238E27FC236}">
                <a16:creationId xmlns:a16="http://schemas.microsoft.com/office/drawing/2014/main" id="{CA61B47E-FD73-4B19-AE19-89C51BE70D3A}"/>
              </a:ext>
            </a:extLst>
          </p:cNvPr>
          <p:cNvSpPr>
            <a:spLocks noGrp="1"/>
          </p:cNvSpPr>
          <p:nvPr>
            <p:ph type="sldNum" sz="quarter" idx="12"/>
          </p:nvPr>
        </p:nvSpPr>
        <p:spPr/>
        <p:txBody>
          <a:bodyPr/>
          <a:lstStyle/>
          <a:p>
            <a:fld id="{97A94E25-127B-4C48-AF96-44BA7B823777}" type="slidenum">
              <a:rPr lang="en-US" smtClean="0"/>
              <a:pPr/>
              <a:t>40</a:t>
            </a:fld>
            <a:endParaRPr lang="en-US" dirty="0"/>
          </a:p>
        </p:txBody>
      </p:sp>
      <p:pic>
        <p:nvPicPr>
          <p:cNvPr id="5" name="Picture 4" descr="A screenshot of a social media post&#10;&#10;AI-generated content may be incorrect.">
            <a:extLst>
              <a:ext uri="{FF2B5EF4-FFF2-40B4-BE49-F238E27FC236}">
                <a16:creationId xmlns:a16="http://schemas.microsoft.com/office/drawing/2014/main" id="{AE126432-B4A7-8D31-C686-13DD5CF7F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00" y="1415970"/>
            <a:ext cx="7239854" cy="5217482"/>
          </a:xfrm>
          <a:prstGeom prst="rect">
            <a:avLst/>
          </a:prstGeom>
        </p:spPr>
      </p:pic>
      <p:pic>
        <p:nvPicPr>
          <p:cNvPr id="8" name="Picture 7" descr="A logo for a rotary club&#10;&#10;AI-generated content may be incorrect.">
            <a:extLst>
              <a:ext uri="{FF2B5EF4-FFF2-40B4-BE49-F238E27FC236}">
                <a16:creationId xmlns:a16="http://schemas.microsoft.com/office/drawing/2014/main" id="{FD15DB29-CB59-54BD-8898-8038680D9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832" y="5300472"/>
            <a:ext cx="2474976" cy="1231392"/>
          </a:xfrm>
          <a:prstGeom prst="rect">
            <a:avLst/>
          </a:prstGeom>
        </p:spPr>
      </p:pic>
    </p:spTree>
    <p:extLst>
      <p:ext uri="{BB962C8B-B14F-4D97-AF65-F5344CB8AC3E}">
        <p14:creationId xmlns:p14="http://schemas.microsoft.com/office/powerpoint/2010/main" val="3320003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22BF-47C1-4DBB-9E7A-40B706FFAF23}"/>
              </a:ext>
            </a:extLst>
          </p:cNvPr>
          <p:cNvSpPr>
            <a:spLocks noGrp="1"/>
          </p:cNvSpPr>
          <p:nvPr>
            <p:ph type="title"/>
          </p:nvPr>
        </p:nvSpPr>
        <p:spPr/>
        <p:txBody>
          <a:bodyPr/>
          <a:lstStyle/>
          <a:p>
            <a:r>
              <a:rPr lang="en-US" dirty="0"/>
              <a:t>Take the 2-minute tour:</a:t>
            </a:r>
          </a:p>
        </p:txBody>
      </p:sp>
      <p:sp>
        <p:nvSpPr>
          <p:cNvPr id="4" name="Slide Number Placeholder 3">
            <a:extLst>
              <a:ext uri="{FF2B5EF4-FFF2-40B4-BE49-F238E27FC236}">
                <a16:creationId xmlns:a16="http://schemas.microsoft.com/office/drawing/2014/main" id="{57DCDB0B-A0D4-499F-9765-453B231E20A7}"/>
              </a:ext>
            </a:extLst>
          </p:cNvPr>
          <p:cNvSpPr>
            <a:spLocks noGrp="1"/>
          </p:cNvSpPr>
          <p:nvPr>
            <p:ph type="sldNum" sz="quarter" idx="12"/>
          </p:nvPr>
        </p:nvSpPr>
        <p:spPr/>
        <p:txBody>
          <a:bodyPr/>
          <a:lstStyle/>
          <a:p>
            <a:fld id="{97A94E25-127B-4C48-AF96-44BA7B823777}" type="slidenum">
              <a:rPr lang="en-US" smtClean="0"/>
              <a:pPr/>
              <a:t>41</a:t>
            </a:fld>
            <a:endParaRPr lang="en-US" dirty="0"/>
          </a:p>
        </p:txBody>
      </p:sp>
      <p:pic>
        <p:nvPicPr>
          <p:cNvPr id="6" name="Picture 5" descr="A screenshot of a video&#10;&#10;AI-generated content may be incorrect.">
            <a:extLst>
              <a:ext uri="{FF2B5EF4-FFF2-40B4-BE49-F238E27FC236}">
                <a16:creationId xmlns:a16="http://schemas.microsoft.com/office/drawing/2014/main" id="{E0C21381-CFC6-5E32-C1F6-F6487C88B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59" y="1706879"/>
            <a:ext cx="11496219" cy="3860543"/>
          </a:xfrm>
          <a:prstGeom prst="rect">
            <a:avLst/>
          </a:prstGeom>
        </p:spPr>
      </p:pic>
      <p:pic>
        <p:nvPicPr>
          <p:cNvPr id="8" name="Picture 7" descr="A logo for rotary of harrison&#10;&#10;AI-generated content may be incorrect.">
            <a:extLst>
              <a:ext uri="{FF2B5EF4-FFF2-40B4-BE49-F238E27FC236}">
                <a16:creationId xmlns:a16="http://schemas.microsoft.com/office/drawing/2014/main" id="{997F0EA8-2F6A-DB74-B24B-C54902D19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772" y="5077414"/>
            <a:ext cx="3343656" cy="1313688"/>
          </a:xfrm>
          <a:prstGeom prst="rect">
            <a:avLst/>
          </a:prstGeom>
        </p:spPr>
      </p:pic>
    </p:spTree>
    <p:extLst>
      <p:ext uri="{BB962C8B-B14F-4D97-AF65-F5344CB8AC3E}">
        <p14:creationId xmlns:p14="http://schemas.microsoft.com/office/powerpoint/2010/main" val="3219054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4C3B-8C9D-4335-B4F9-CBBD21623321}"/>
              </a:ext>
            </a:extLst>
          </p:cNvPr>
          <p:cNvSpPr>
            <a:spLocks noGrp="1"/>
          </p:cNvSpPr>
          <p:nvPr>
            <p:ph type="title"/>
          </p:nvPr>
        </p:nvSpPr>
        <p:spPr/>
        <p:txBody>
          <a:bodyPr/>
          <a:lstStyle/>
          <a:p>
            <a:r>
              <a:rPr lang="en-US" dirty="0"/>
              <a:t>Template section: design your Club’s Logo &amp; so much more</a:t>
            </a:r>
          </a:p>
        </p:txBody>
      </p:sp>
      <p:sp>
        <p:nvSpPr>
          <p:cNvPr id="4" name="Slide Number Placeholder 3">
            <a:extLst>
              <a:ext uri="{FF2B5EF4-FFF2-40B4-BE49-F238E27FC236}">
                <a16:creationId xmlns:a16="http://schemas.microsoft.com/office/drawing/2014/main" id="{21CF4E4D-6925-4575-A643-0BC7D0268F75}"/>
              </a:ext>
            </a:extLst>
          </p:cNvPr>
          <p:cNvSpPr>
            <a:spLocks noGrp="1"/>
          </p:cNvSpPr>
          <p:nvPr>
            <p:ph type="sldNum" sz="quarter" idx="12"/>
          </p:nvPr>
        </p:nvSpPr>
        <p:spPr/>
        <p:txBody>
          <a:bodyPr/>
          <a:lstStyle/>
          <a:p>
            <a:fld id="{97A94E25-127B-4C48-AF96-44BA7B823777}" type="slidenum">
              <a:rPr lang="en-US" smtClean="0"/>
              <a:pPr/>
              <a:t>42</a:t>
            </a:fld>
            <a:endParaRPr lang="en-US" dirty="0"/>
          </a:p>
        </p:txBody>
      </p:sp>
      <p:pic>
        <p:nvPicPr>
          <p:cNvPr id="7" name="Picture 6" descr="A screenshot of a website&#10;&#10;AI-generated content may be incorrect.">
            <a:extLst>
              <a:ext uri="{FF2B5EF4-FFF2-40B4-BE49-F238E27FC236}">
                <a16:creationId xmlns:a16="http://schemas.microsoft.com/office/drawing/2014/main" id="{DE0C8704-1B6B-2866-D099-8D72071DE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022"/>
            <a:ext cx="10081260" cy="5890260"/>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05A48CCD-3326-4D65-80DC-E0C68448BDAC}"/>
              </a:ext>
            </a:extLst>
          </p:cNvPr>
          <p:cNvPicPr>
            <a:picLocks noChangeAspect="1"/>
          </p:cNvPicPr>
          <p:nvPr/>
        </p:nvPicPr>
        <p:blipFill>
          <a:blip r:embed="rId3"/>
          <a:stretch>
            <a:fillRect/>
          </a:stretch>
        </p:blipFill>
        <p:spPr>
          <a:xfrm>
            <a:off x="8076996" y="5084558"/>
            <a:ext cx="4008527" cy="1486326"/>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099402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64D6-49BE-4412-A732-C866F7D477BE}"/>
              </a:ext>
            </a:extLst>
          </p:cNvPr>
          <p:cNvSpPr>
            <a:spLocks noGrp="1"/>
          </p:cNvSpPr>
          <p:nvPr>
            <p:ph type="title"/>
          </p:nvPr>
        </p:nvSpPr>
        <p:spPr/>
        <p:txBody>
          <a:bodyPr/>
          <a:lstStyle/>
          <a:p>
            <a:r>
              <a:rPr lang="en-US" sz="4400" cap="all" dirty="0">
                <a:solidFill>
                  <a:srgbClr val="FFFFFF"/>
                </a:solidFill>
                <a:latin typeface="+mj-lt"/>
                <a:ea typeface="+mj-ea"/>
                <a:cs typeface="+mj-cs"/>
              </a:rPr>
              <a:t>PowerPoint templates, Even Zoom backgrounds!</a:t>
            </a:r>
            <a:endParaRPr lang="en-US" dirty="0"/>
          </a:p>
        </p:txBody>
      </p:sp>
      <p:sp>
        <p:nvSpPr>
          <p:cNvPr id="4" name="Slide Number Placeholder 3">
            <a:extLst>
              <a:ext uri="{FF2B5EF4-FFF2-40B4-BE49-F238E27FC236}">
                <a16:creationId xmlns:a16="http://schemas.microsoft.com/office/drawing/2014/main" id="{3A090B1C-3836-4397-AF41-E2CE532624E6}"/>
              </a:ext>
            </a:extLst>
          </p:cNvPr>
          <p:cNvSpPr>
            <a:spLocks noGrp="1"/>
          </p:cNvSpPr>
          <p:nvPr>
            <p:ph type="sldNum" sz="quarter" idx="12"/>
          </p:nvPr>
        </p:nvSpPr>
        <p:spPr/>
        <p:txBody>
          <a:bodyPr/>
          <a:lstStyle/>
          <a:p>
            <a:fld id="{97A94E25-127B-4C48-AF96-44BA7B823777}" type="slidenum">
              <a:rPr lang="en-US" smtClean="0"/>
              <a:pPr/>
              <a:t>43</a:t>
            </a:fld>
            <a:endParaRPr lang="en-US" dirty="0"/>
          </a:p>
        </p:txBody>
      </p:sp>
      <p:sp>
        <p:nvSpPr>
          <p:cNvPr id="6" name="Content Placeholder 5">
            <a:extLst>
              <a:ext uri="{FF2B5EF4-FFF2-40B4-BE49-F238E27FC236}">
                <a16:creationId xmlns:a16="http://schemas.microsoft.com/office/drawing/2014/main" id="{D5D6B311-6D3C-6D5D-5280-BEC837C34812}"/>
              </a:ext>
            </a:extLst>
          </p:cNvPr>
          <p:cNvSpPr>
            <a:spLocks noGrp="1"/>
          </p:cNvSpPr>
          <p:nvPr>
            <p:ph idx="1"/>
          </p:nvPr>
        </p:nvSpPr>
        <p:spPr/>
        <p:txBody>
          <a:bodyPr/>
          <a:lstStyle/>
          <a:p>
            <a:r>
              <a:rPr lang="en-US" dirty="0"/>
              <a:t>People of action sample posts:  </a:t>
            </a:r>
            <a:r>
              <a:rPr lang="en-US" dirty="0">
                <a:hlinkClick r:id="rId2"/>
              </a:rPr>
              <a:t>https://brandcenter.rotary.org/en-us/asset?id=161732360&amp;lang=EN</a:t>
            </a:r>
            <a:r>
              <a:rPr lang="en-US" dirty="0"/>
              <a:t> </a:t>
            </a:r>
          </a:p>
          <a:p>
            <a:r>
              <a:rPr lang="en-US" dirty="0"/>
              <a:t>Videos for use in a  club meeting or presentation</a:t>
            </a:r>
          </a:p>
          <a:p>
            <a:r>
              <a:rPr lang="en-US" dirty="0"/>
              <a:t>Templates for brochures</a:t>
            </a:r>
          </a:p>
          <a:p>
            <a:r>
              <a:rPr lang="en-US" dirty="0"/>
              <a:t>TV Public Service Ads (PSAs)</a:t>
            </a:r>
          </a:p>
          <a:p>
            <a:r>
              <a:rPr lang="en-US" dirty="0"/>
              <a:t>Radio PSAs</a:t>
            </a:r>
          </a:p>
          <a:p>
            <a:r>
              <a:rPr lang="en-US" dirty="0"/>
              <a:t>Photos of Rotarians doing all sorts of projects</a:t>
            </a:r>
          </a:p>
          <a:p>
            <a:r>
              <a:rPr lang="en-US" dirty="0"/>
              <a:t>Even more!</a:t>
            </a:r>
          </a:p>
          <a:p>
            <a:endParaRPr lang="en-US" dirty="0"/>
          </a:p>
          <a:p>
            <a:pPr marL="0" indent="0">
              <a:buNone/>
            </a:pPr>
            <a:endParaRPr lang="en-US" dirty="0"/>
          </a:p>
        </p:txBody>
      </p:sp>
      <p:pic>
        <p:nvPicPr>
          <p:cNvPr id="5" name="Picture 4" descr="A logo for a rotary club&#10;&#10;AI-generated content may be incorrect.">
            <a:extLst>
              <a:ext uri="{FF2B5EF4-FFF2-40B4-BE49-F238E27FC236}">
                <a16:creationId xmlns:a16="http://schemas.microsoft.com/office/drawing/2014/main" id="{5F51FEFC-FFC4-C1D5-9545-8BE664B56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628" y="5267137"/>
            <a:ext cx="2474976" cy="1231392"/>
          </a:xfrm>
          <a:prstGeom prst="rect">
            <a:avLst/>
          </a:prstGeom>
        </p:spPr>
      </p:pic>
    </p:spTree>
    <p:extLst>
      <p:ext uri="{BB962C8B-B14F-4D97-AF65-F5344CB8AC3E}">
        <p14:creationId xmlns:p14="http://schemas.microsoft.com/office/powerpoint/2010/main" val="1475327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DA3A-9673-4596-A805-D2ACAF5B503E}"/>
              </a:ext>
            </a:extLst>
          </p:cNvPr>
          <p:cNvSpPr>
            <a:spLocks noGrp="1"/>
          </p:cNvSpPr>
          <p:nvPr>
            <p:ph type="title"/>
          </p:nvPr>
        </p:nvSpPr>
        <p:spPr/>
        <p:txBody>
          <a:bodyPr/>
          <a:lstStyle/>
          <a:p>
            <a:r>
              <a:rPr lang="en-US" dirty="0"/>
              <a:t>ZOOM!</a:t>
            </a:r>
          </a:p>
        </p:txBody>
      </p:sp>
      <p:sp>
        <p:nvSpPr>
          <p:cNvPr id="4" name="Slide Number Placeholder 3">
            <a:extLst>
              <a:ext uri="{FF2B5EF4-FFF2-40B4-BE49-F238E27FC236}">
                <a16:creationId xmlns:a16="http://schemas.microsoft.com/office/drawing/2014/main" id="{7540A0DF-3F21-44A6-AD3E-0FF272A78B11}"/>
              </a:ext>
            </a:extLst>
          </p:cNvPr>
          <p:cNvSpPr>
            <a:spLocks noGrp="1"/>
          </p:cNvSpPr>
          <p:nvPr>
            <p:ph type="sldNum" sz="quarter" idx="12"/>
          </p:nvPr>
        </p:nvSpPr>
        <p:spPr/>
        <p:txBody>
          <a:bodyPr/>
          <a:lstStyle/>
          <a:p>
            <a:fld id="{97A94E25-127B-4C48-AF96-44BA7B823777}" type="slidenum">
              <a:rPr lang="en-US" smtClean="0"/>
              <a:pPr/>
              <a:t>44</a:t>
            </a:fld>
            <a:endParaRPr lang="en-US" dirty="0"/>
          </a:p>
        </p:txBody>
      </p:sp>
      <p:pic>
        <p:nvPicPr>
          <p:cNvPr id="5" name="Content Placeholder 4">
            <a:extLst>
              <a:ext uri="{FF2B5EF4-FFF2-40B4-BE49-F238E27FC236}">
                <a16:creationId xmlns:a16="http://schemas.microsoft.com/office/drawing/2014/main" id="{2DB37CD5-EBF7-4397-B74F-3AC56A1BCDB9}"/>
              </a:ext>
            </a:extLst>
          </p:cNvPr>
          <p:cNvPicPr>
            <a:picLocks noGrp="1" noChangeAspect="1"/>
          </p:cNvPicPr>
          <p:nvPr>
            <p:ph idx="1"/>
          </p:nvPr>
        </p:nvPicPr>
        <p:blipFill rotWithShape="1">
          <a:blip r:embed="rId2"/>
          <a:srcRect r="1" b="15097"/>
          <a:stretch/>
        </p:blipFill>
        <p:spPr>
          <a:xfrm>
            <a:off x="566605" y="1979493"/>
            <a:ext cx="8449663" cy="4035425"/>
          </a:xfrm>
          <a:prstGeom prst="rect">
            <a:avLst/>
          </a:prstGeom>
        </p:spPr>
      </p:pic>
      <p:pic>
        <p:nvPicPr>
          <p:cNvPr id="6" name="Picture 5" descr="A logo for rotary club&#10;&#10;AI-generated content may be incorrect.">
            <a:extLst>
              <a:ext uri="{FF2B5EF4-FFF2-40B4-BE49-F238E27FC236}">
                <a16:creationId xmlns:a16="http://schemas.microsoft.com/office/drawing/2014/main" id="{D52A8AD2-AA10-1D62-51B3-F5F1B8482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288" y="4772936"/>
            <a:ext cx="2953512" cy="1664208"/>
          </a:xfrm>
          <a:prstGeom prst="rect">
            <a:avLst/>
          </a:prstGeom>
        </p:spPr>
      </p:pic>
    </p:spTree>
    <p:extLst>
      <p:ext uri="{BB962C8B-B14F-4D97-AF65-F5344CB8AC3E}">
        <p14:creationId xmlns:p14="http://schemas.microsoft.com/office/powerpoint/2010/main" val="3848243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9E1D-F93E-411E-9334-ED9A6F00FC57}"/>
              </a:ext>
            </a:extLst>
          </p:cNvPr>
          <p:cNvSpPr>
            <a:spLocks noGrp="1"/>
          </p:cNvSpPr>
          <p:nvPr>
            <p:ph type="title"/>
          </p:nvPr>
        </p:nvSpPr>
        <p:spPr/>
        <p:txBody>
          <a:bodyPr/>
          <a:lstStyle/>
          <a:p>
            <a:r>
              <a:rPr lang="en-US" dirty="0"/>
              <a:t>Premade ads – you can customize</a:t>
            </a:r>
          </a:p>
        </p:txBody>
      </p:sp>
      <p:sp>
        <p:nvSpPr>
          <p:cNvPr id="4" name="Slide Number Placeholder 3">
            <a:extLst>
              <a:ext uri="{FF2B5EF4-FFF2-40B4-BE49-F238E27FC236}">
                <a16:creationId xmlns:a16="http://schemas.microsoft.com/office/drawing/2014/main" id="{C2011FC5-6C78-439B-86D6-CB75FC6C324B}"/>
              </a:ext>
            </a:extLst>
          </p:cNvPr>
          <p:cNvSpPr>
            <a:spLocks noGrp="1"/>
          </p:cNvSpPr>
          <p:nvPr>
            <p:ph type="sldNum" sz="quarter" idx="12"/>
          </p:nvPr>
        </p:nvSpPr>
        <p:spPr/>
        <p:txBody>
          <a:bodyPr/>
          <a:lstStyle/>
          <a:p>
            <a:fld id="{97A94E25-127B-4C48-AF96-44BA7B823777}" type="slidenum">
              <a:rPr lang="en-US" smtClean="0"/>
              <a:pPr/>
              <a:t>45</a:t>
            </a:fld>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ADF51C71-B8B8-4C55-81BA-A15E61F31E8D}"/>
              </a:ext>
            </a:extLst>
          </p:cNvPr>
          <p:cNvPicPr>
            <a:picLocks noChangeAspect="1"/>
          </p:cNvPicPr>
          <p:nvPr/>
        </p:nvPicPr>
        <p:blipFill>
          <a:blip r:embed="rId2"/>
          <a:stretch>
            <a:fillRect/>
          </a:stretch>
        </p:blipFill>
        <p:spPr>
          <a:xfrm>
            <a:off x="1118987" y="1541991"/>
            <a:ext cx="8592879" cy="5327584"/>
          </a:xfrm>
          <a:prstGeom prst="rect">
            <a:avLst/>
          </a:prstGeom>
        </p:spPr>
      </p:pic>
      <p:pic>
        <p:nvPicPr>
          <p:cNvPr id="6" name="Picture 5" descr="A logo for rotary club&#10;&#10;AI-generated content may be incorrect.">
            <a:extLst>
              <a:ext uri="{FF2B5EF4-FFF2-40B4-BE49-F238E27FC236}">
                <a16:creationId xmlns:a16="http://schemas.microsoft.com/office/drawing/2014/main" id="{33D52288-DE64-6639-0991-B1363FDC2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656" y="4776602"/>
            <a:ext cx="3209544" cy="1633728"/>
          </a:xfrm>
          <a:prstGeom prst="rect">
            <a:avLst/>
          </a:prstGeom>
        </p:spPr>
      </p:pic>
    </p:spTree>
    <p:extLst>
      <p:ext uri="{BB962C8B-B14F-4D97-AF65-F5344CB8AC3E}">
        <p14:creationId xmlns:p14="http://schemas.microsoft.com/office/powerpoint/2010/main" val="495866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0F38-4729-4C81-9FD9-945B1B5712EF}"/>
              </a:ext>
            </a:extLst>
          </p:cNvPr>
          <p:cNvSpPr>
            <a:spLocks noGrp="1"/>
          </p:cNvSpPr>
          <p:nvPr>
            <p:ph type="title"/>
          </p:nvPr>
        </p:nvSpPr>
        <p:spPr/>
        <p:txBody>
          <a:bodyPr/>
          <a:lstStyle/>
          <a:p>
            <a:r>
              <a:rPr lang="en-US" dirty="0"/>
              <a:t>How about a club billboard?</a:t>
            </a:r>
          </a:p>
        </p:txBody>
      </p:sp>
      <p:sp>
        <p:nvSpPr>
          <p:cNvPr id="4" name="Slide Number Placeholder 3">
            <a:extLst>
              <a:ext uri="{FF2B5EF4-FFF2-40B4-BE49-F238E27FC236}">
                <a16:creationId xmlns:a16="http://schemas.microsoft.com/office/drawing/2014/main" id="{DCFCC3CD-83FA-475B-8BF0-88F8670D2F3A}"/>
              </a:ext>
            </a:extLst>
          </p:cNvPr>
          <p:cNvSpPr>
            <a:spLocks noGrp="1"/>
          </p:cNvSpPr>
          <p:nvPr>
            <p:ph type="sldNum" sz="quarter" idx="12"/>
          </p:nvPr>
        </p:nvSpPr>
        <p:spPr/>
        <p:txBody>
          <a:bodyPr/>
          <a:lstStyle/>
          <a:p>
            <a:fld id="{97A94E25-127B-4C48-AF96-44BA7B823777}" type="slidenum">
              <a:rPr lang="en-US" smtClean="0"/>
              <a:pPr/>
              <a:t>46</a:t>
            </a:fld>
            <a:endParaRPr lang="en-US" dirty="0"/>
          </a:p>
        </p:txBody>
      </p:sp>
      <p:pic>
        <p:nvPicPr>
          <p:cNvPr id="5" name="Picture 4" descr="A picture containing computer, sitting, computer, table&#10;&#10;Description automatically generated">
            <a:extLst>
              <a:ext uri="{FF2B5EF4-FFF2-40B4-BE49-F238E27FC236}">
                <a16:creationId xmlns:a16="http://schemas.microsoft.com/office/drawing/2014/main" id="{B45F4535-014C-4819-9B47-C300897C8E2F}"/>
              </a:ext>
            </a:extLst>
          </p:cNvPr>
          <p:cNvPicPr>
            <a:picLocks noChangeAspect="1"/>
          </p:cNvPicPr>
          <p:nvPr/>
        </p:nvPicPr>
        <p:blipFill>
          <a:blip r:embed="rId2"/>
          <a:stretch>
            <a:fillRect/>
          </a:stretch>
        </p:blipFill>
        <p:spPr>
          <a:xfrm>
            <a:off x="16349" y="1932022"/>
            <a:ext cx="12159301" cy="3569467"/>
          </a:xfrm>
          <a:prstGeom prst="rect">
            <a:avLst/>
          </a:prstGeom>
        </p:spPr>
      </p:pic>
      <p:pic>
        <p:nvPicPr>
          <p:cNvPr id="6" name="Picture 5" descr="A logo with blue text&#10;&#10;AI-generated content may be incorrect.">
            <a:extLst>
              <a:ext uri="{FF2B5EF4-FFF2-40B4-BE49-F238E27FC236}">
                <a16:creationId xmlns:a16="http://schemas.microsoft.com/office/drawing/2014/main" id="{2E8BD931-125B-09D8-E19F-B0364F28C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068984"/>
            <a:ext cx="3651504" cy="1648968"/>
          </a:xfrm>
          <a:prstGeom prst="rect">
            <a:avLst/>
          </a:prstGeom>
        </p:spPr>
      </p:pic>
    </p:spTree>
    <p:extLst>
      <p:ext uri="{BB962C8B-B14F-4D97-AF65-F5344CB8AC3E}">
        <p14:creationId xmlns:p14="http://schemas.microsoft.com/office/powerpoint/2010/main" val="2538258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2906-2375-4D5D-AF69-003DFB80949E}"/>
              </a:ext>
            </a:extLst>
          </p:cNvPr>
          <p:cNvSpPr>
            <a:spLocks noGrp="1"/>
          </p:cNvSpPr>
          <p:nvPr>
            <p:ph type="title"/>
          </p:nvPr>
        </p:nvSpPr>
        <p:spPr/>
        <p:txBody>
          <a:bodyPr/>
          <a:lstStyle/>
          <a:p>
            <a:r>
              <a:rPr lang="en-US" dirty="0"/>
              <a:t>Ready-made Facebook images</a:t>
            </a:r>
          </a:p>
        </p:txBody>
      </p:sp>
      <p:sp>
        <p:nvSpPr>
          <p:cNvPr id="4" name="Slide Number Placeholder 3">
            <a:extLst>
              <a:ext uri="{FF2B5EF4-FFF2-40B4-BE49-F238E27FC236}">
                <a16:creationId xmlns:a16="http://schemas.microsoft.com/office/drawing/2014/main" id="{4DBCEDC2-F6AB-47EB-BCD5-C10A233C50CE}"/>
              </a:ext>
            </a:extLst>
          </p:cNvPr>
          <p:cNvSpPr>
            <a:spLocks noGrp="1"/>
          </p:cNvSpPr>
          <p:nvPr>
            <p:ph type="sldNum" sz="quarter" idx="12"/>
          </p:nvPr>
        </p:nvSpPr>
        <p:spPr/>
        <p:txBody>
          <a:bodyPr/>
          <a:lstStyle/>
          <a:p>
            <a:fld id="{97A94E25-127B-4C48-AF96-44BA7B823777}" type="slidenum">
              <a:rPr lang="en-US" smtClean="0"/>
              <a:pPr/>
              <a:t>47</a:t>
            </a:fld>
            <a:endParaRPr lang="en-US" dirty="0"/>
          </a:p>
        </p:txBody>
      </p:sp>
      <p:pic>
        <p:nvPicPr>
          <p:cNvPr id="5" name="Picture 4" descr="A picture containing person, person, looking, holding&#10;&#10;Description automatically generated">
            <a:extLst>
              <a:ext uri="{FF2B5EF4-FFF2-40B4-BE49-F238E27FC236}">
                <a16:creationId xmlns:a16="http://schemas.microsoft.com/office/drawing/2014/main" id="{83BDFB4E-AC4C-47CC-9E8F-C707D4F1AA5B}"/>
              </a:ext>
            </a:extLst>
          </p:cNvPr>
          <p:cNvPicPr>
            <a:picLocks noChangeAspect="1"/>
          </p:cNvPicPr>
          <p:nvPr/>
        </p:nvPicPr>
        <p:blipFill>
          <a:blip r:embed="rId2"/>
          <a:stretch>
            <a:fillRect/>
          </a:stretch>
        </p:blipFill>
        <p:spPr>
          <a:xfrm>
            <a:off x="38100" y="1857756"/>
            <a:ext cx="12192000" cy="4191000"/>
          </a:xfrm>
          <a:prstGeom prst="rect">
            <a:avLst/>
          </a:prstGeom>
        </p:spPr>
      </p:pic>
      <p:pic>
        <p:nvPicPr>
          <p:cNvPr id="6" name="Picture 5" descr="A logo for rotary club&#10;&#10;AI-generated content may be incorrect.">
            <a:extLst>
              <a:ext uri="{FF2B5EF4-FFF2-40B4-BE49-F238E27FC236}">
                <a16:creationId xmlns:a16="http://schemas.microsoft.com/office/drawing/2014/main" id="{3DD8EFC2-6D52-E18A-6785-5BBF68B87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267" y="5091533"/>
            <a:ext cx="2743200" cy="1572768"/>
          </a:xfrm>
          <a:prstGeom prst="rect">
            <a:avLst/>
          </a:prstGeom>
        </p:spPr>
      </p:pic>
    </p:spTree>
    <p:extLst>
      <p:ext uri="{BB962C8B-B14F-4D97-AF65-F5344CB8AC3E}">
        <p14:creationId xmlns:p14="http://schemas.microsoft.com/office/powerpoint/2010/main" val="1989247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0E16C-C5AF-BF9A-F56A-D465F63A1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063FD-AD40-8091-080C-9BD656ED9536}"/>
              </a:ext>
            </a:extLst>
          </p:cNvPr>
          <p:cNvSpPr>
            <a:spLocks noGrp="1"/>
          </p:cNvSpPr>
          <p:nvPr>
            <p:ph type="title"/>
          </p:nvPr>
        </p:nvSpPr>
        <p:spPr/>
        <p:txBody>
          <a:bodyPr/>
          <a:lstStyle/>
          <a:p>
            <a:r>
              <a:rPr lang="en-US" dirty="0"/>
              <a:t>Ready-made event flyers</a:t>
            </a:r>
          </a:p>
        </p:txBody>
      </p:sp>
      <p:sp>
        <p:nvSpPr>
          <p:cNvPr id="4" name="Slide Number Placeholder 3">
            <a:extLst>
              <a:ext uri="{FF2B5EF4-FFF2-40B4-BE49-F238E27FC236}">
                <a16:creationId xmlns:a16="http://schemas.microsoft.com/office/drawing/2014/main" id="{9D0913DC-B784-C587-7D81-CD9FCC7BB83E}"/>
              </a:ext>
            </a:extLst>
          </p:cNvPr>
          <p:cNvSpPr>
            <a:spLocks noGrp="1"/>
          </p:cNvSpPr>
          <p:nvPr>
            <p:ph type="sldNum" sz="quarter" idx="12"/>
          </p:nvPr>
        </p:nvSpPr>
        <p:spPr/>
        <p:txBody>
          <a:bodyPr/>
          <a:lstStyle/>
          <a:p>
            <a:fld id="{97A94E25-127B-4C48-AF96-44BA7B823777}" type="slidenum">
              <a:rPr lang="en-US" smtClean="0"/>
              <a:pPr/>
              <a:t>48</a:t>
            </a:fld>
            <a:endParaRPr lang="en-US" dirty="0"/>
          </a:p>
        </p:txBody>
      </p:sp>
      <p:pic>
        <p:nvPicPr>
          <p:cNvPr id="6" name="Picture 5" descr="A blue and orange flyer with people packing food&#10;&#10;AI-generated content may be incorrect.">
            <a:extLst>
              <a:ext uri="{FF2B5EF4-FFF2-40B4-BE49-F238E27FC236}">
                <a16:creationId xmlns:a16="http://schemas.microsoft.com/office/drawing/2014/main" id="{AB5F7BA2-67B1-76E8-A004-2415BC1FB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759" y="1805699"/>
            <a:ext cx="3642360" cy="4427220"/>
          </a:xfrm>
          <a:prstGeom prst="rect">
            <a:avLst/>
          </a:prstGeom>
        </p:spPr>
      </p:pic>
      <p:sp>
        <p:nvSpPr>
          <p:cNvPr id="7" name="TextBox 6">
            <a:extLst>
              <a:ext uri="{FF2B5EF4-FFF2-40B4-BE49-F238E27FC236}">
                <a16:creationId xmlns:a16="http://schemas.microsoft.com/office/drawing/2014/main" id="{05ABE6E8-04E2-9025-E459-7ADC65831704}"/>
              </a:ext>
            </a:extLst>
          </p:cNvPr>
          <p:cNvSpPr txBox="1"/>
          <p:nvPr/>
        </p:nvSpPr>
        <p:spPr>
          <a:xfrm>
            <a:off x="5079143" y="2361235"/>
            <a:ext cx="6372077" cy="1938992"/>
          </a:xfrm>
          <a:prstGeom prst="rect">
            <a:avLst/>
          </a:prstGeom>
          <a:noFill/>
        </p:spPr>
        <p:txBody>
          <a:bodyPr wrap="square" rtlCol="0">
            <a:spAutoFit/>
          </a:bodyPr>
          <a:lstStyle/>
          <a:p>
            <a:r>
              <a:rPr lang="en-US" sz="2400" dirty="0"/>
              <a:t>Here’s a template for an event. </a:t>
            </a:r>
          </a:p>
          <a:p>
            <a:r>
              <a:rPr lang="en-US" sz="2400" dirty="0"/>
              <a:t>Looks great and suggests what to say.</a:t>
            </a:r>
          </a:p>
          <a:p>
            <a:r>
              <a:rPr lang="en-US" sz="2400" dirty="0"/>
              <a:t>AND uses your club logo </a:t>
            </a:r>
          </a:p>
          <a:p>
            <a:r>
              <a:rPr lang="en-US" sz="2400" dirty="0"/>
              <a:t>( NOT THE Rotary International generic  logo!)</a:t>
            </a:r>
          </a:p>
        </p:txBody>
      </p:sp>
      <p:pic>
        <p:nvPicPr>
          <p:cNvPr id="9" name="Picture 8" descr="A logo for a company&#10;&#10;AI-generated content may be incorrect.">
            <a:extLst>
              <a:ext uri="{FF2B5EF4-FFF2-40B4-BE49-F238E27FC236}">
                <a16:creationId xmlns:a16="http://schemas.microsoft.com/office/drawing/2014/main" id="{0CD864C9-554B-BD15-74FB-454D2A69A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392" y="5459222"/>
            <a:ext cx="3035808" cy="1283208"/>
          </a:xfrm>
          <a:prstGeom prst="rect">
            <a:avLst/>
          </a:prstGeom>
        </p:spPr>
      </p:pic>
    </p:spTree>
    <p:extLst>
      <p:ext uri="{BB962C8B-B14F-4D97-AF65-F5344CB8AC3E}">
        <p14:creationId xmlns:p14="http://schemas.microsoft.com/office/powerpoint/2010/main" val="3547786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150F9-7606-4DB4-8CA8-4A965FE25669}"/>
              </a:ext>
            </a:extLst>
          </p:cNvPr>
          <p:cNvSpPr>
            <a:spLocks noGrp="1"/>
          </p:cNvSpPr>
          <p:nvPr>
            <p:ph type="title"/>
          </p:nvPr>
        </p:nvSpPr>
        <p:spPr/>
        <p:txBody>
          <a:bodyPr/>
          <a:lstStyle/>
          <a:p>
            <a:r>
              <a:rPr lang="en-US" dirty="0"/>
              <a:t>free at Rotary.org brand center</a:t>
            </a:r>
          </a:p>
        </p:txBody>
      </p:sp>
      <p:sp>
        <p:nvSpPr>
          <p:cNvPr id="4" name="Slide Number Placeholder 3">
            <a:extLst>
              <a:ext uri="{FF2B5EF4-FFF2-40B4-BE49-F238E27FC236}">
                <a16:creationId xmlns:a16="http://schemas.microsoft.com/office/drawing/2014/main" id="{EA6F97B7-8918-4996-9EAC-6F9EC98F3A2C}"/>
              </a:ext>
            </a:extLst>
          </p:cNvPr>
          <p:cNvSpPr>
            <a:spLocks noGrp="1"/>
          </p:cNvSpPr>
          <p:nvPr>
            <p:ph type="sldNum" sz="quarter" idx="12"/>
          </p:nvPr>
        </p:nvSpPr>
        <p:spPr/>
        <p:txBody>
          <a:bodyPr/>
          <a:lstStyle/>
          <a:p>
            <a:fld id="{97A94E25-127B-4C48-AF96-44BA7B823777}" type="slidenum">
              <a:rPr lang="en-US" smtClean="0"/>
              <a:pPr/>
              <a:t>49</a:t>
            </a:fld>
            <a:endParaRPr lang="en-US" dirty="0"/>
          </a:p>
        </p:txBody>
      </p:sp>
      <p:pic>
        <p:nvPicPr>
          <p:cNvPr id="5" name="Picture 4" descr="A group of people standing next to a person&#10;&#10;Description automatically generated">
            <a:extLst>
              <a:ext uri="{FF2B5EF4-FFF2-40B4-BE49-F238E27FC236}">
                <a16:creationId xmlns:a16="http://schemas.microsoft.com/office/drawing/2014/main" id="{05D4B8C2-D7C2-436B-8EE5-3A6845C69FB6}"/>
              </a:ext>
            </a:extLst>
          </p:cNvPr>
          <p:cNvPicPr>
            <a:picLocks noChangeAspect="1"/>
          </p:cNvPicPr>
          <p:nvPr/>
        </p:nvPicPr>
        <p:blipFill rotWithShape="1">
          <a:blip r:embed="rId2"/>
          <a:srcRect t="439" b="3070"/>
          <a:stretch/>
        </p:blipFill>
        <p:spPr>
          <a:xfrm>
            <a:off x="381000" y="2362875"/>
            <a:ext cx="10945898" cy="3643840"/>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Picture 5" descr="A logo with blue text&#10;&#10;AI-generated content may be incorrect.">
            <a:extLst>
              <a:ext uri="{FF2B5EF4-FFF2-40B4-BE49-F238E27FC236}">
                <a16:creationId xmlns:a16="http://schemas.microsoft.com/office/drawing/2014/main" id="{D7A9FD78-8DD8-77F0-95F3-8A4FA4651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853" y="5357491"/>
            <a:ext cx="3002280" cy="1298448"/>
          </a:xfrm>
          <a:prstGeom prst="rect">
            <a:avLst/>
          </a:prstGeom>
        </p:spPr>
      </p:pic>
    </p:spTree>
    <p:extLst>
      <p:ext uri="{BB962C8B-B14F-4D97-AF65-F5344CB8AC3E}">
        <p14:creationId xmlns:p14="http://schemas.microsoft.com/office/powerpoint/2010/main" val="295195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0B9E-2F77-4DB6-82AD-1963CE7B5E9E}"/>
              </a:ext>
            </a:extLst>
          </p:cNvPr>
          <p:cNvSpPr>
            <a:spLocks noGrp="1"/>
          </p:cNvSpPr>
          <p:nvPr>
            <p:ph type="title"/>
          </p:nvPr>
        </p:nvSpPr>
        <p:spPr/>
        <p:txBody>
          <a:bodyPr/>
          <a:lstStyle/>
          <a:p>
            <a:r>
              <a:rPr lang="en-US" dirty="0"/>
              <a:t>What are </a:t>
            </a:r>
            <a:r>
              <a:rPr lang="en-US" dirty="0" err="1"/>
              <a:t>rotarians</a:t>
            </a:r>
            <a:r>
              <a:rPr lang="en-US" dirty="0"/>
              <a:t>?</a:t>
            </a:r>
          </a:p>
        </p:txBody>
      </p:sp>
      <p:sp>
        <p:nvSpPr>
          <p:cNvPr id="4" name="Slide Number Placeholder 3">
            <a:extLst>
              <a:ext uri="{FF2B5EF4-FFF2-40B4-BE49-F238E27FC236}">
                <a16:creationId xmlns:a16="http://schemas.microsoft.com/office/drawing/2014/main" id="{2DD185AF-FEF7-4E6A-87C6-BA326CF5F158}"/>
              </a:ext>
            </a:extLst>
          </p:cNvPr>
          <p:cNvSpPr>
            <a:spLocks noGrp="1"/>
          </p:cNvSpPr>
          <p:nvPr>
            <p:ph type="sldNum" sz="quarter" idx="12"/>
          </p:nvPr>
        </p:nvSpPr>
        <p:spPr/>
        <p:txBody>
          <a:bodyPr/>
          <a:lstStyle/>
          <a:p>
            <a:fld id="{97A94E25-127B-4C48-AF96-44BA7B823777}" type="slidenum">
              <a:rPr lang="en-US" smtClean="0"/>
              <a:pPr/>
              <a:t>5</a:t>
            </a:fld>
            <a:endParaRPr lang="en-US" dirty="0"/>
          </a:p>
        </p:txBody>
      </p:sp>
      <p:pic>
        <p:nvPicPr>
          <p:cNvPr id="8" name="Picture 7" descr="Graphical user interface, application, website&#10;&#10;Description automatically generated">
            <a:extLst>
              <a:ext uri="{FF2B5EF4-FFF2-40B4-BE49-F238E27FC236}">
                <a16:creationId xmlns:a16="http://schemas.microsoft.com/office/drawing/2014/main" id="{6D7E6483-5B5E-416A-999B-AF33F73DD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47222"/>
            <a:ext cx="8905875" cy="5314950"/>
          </a:xfrm>
          <a:prstGeom prst="rect">
            <a:avLst/>
          </a:prstGeom>
        </p:spPr>
      </p:pic>
      <p:pic>
        <p:nvPicPr>
          <p:cNvPr id="5" name="Picture 4" descr="A close-up of a logo&#10;&#10;AI-generated content may be incorrect.">
            <a:extLst>
              <a:ext uri="{FF2B5EF4-FFF2-40B4-BE49-F238E27FC236}">
                <a16:creationId xmlns:a16="http://schemas.microsoft.com/office/drawing/2014/main" id="{18FB2816-BAF9-7074-B043-4CDEF2598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219" y="5416952"/>
            <a:ext cx="3260248" cy="1325478"/>
          </a:xfrm>
          <a:prstGeom prst="rect">
            <a:avLst/>
          </a:prstGeom>
        </p:spPr>
      </p:pic>
    </p:spTree>
    <p:extLst>
      <p:ext uri="{BB962C8B-B14F-4D97-AF65-F5344CB8AC3E}">
        <p14:creationId xmlns:p14="http://schemas.microsoft.com/office/powerpoint/2010/main" val="1022266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67CB5-ABBD-477E-A6FE-AE5CD8ECE9DA}"/>
              </a:ext>
            </a:extLst>
          </p:cNvPr>
          <p:cNvSpPr>
            <a:spLocks noGrp="1"/>
          </p:cNvSpPr>
          <p:nvPr>
            <p:ph type="sldNum" sz="quarter" idx="12"/>
          </p:nvPr>
        </p:nvSpPr>
        <p:spPr/>
        <p:txBody>
          <a:bodyPr/>
          <a:lstStyle/>
          <a:p>
            <a:fld id="{97A94E25-127B-4C48-AF96-44BA7B823777}" type="slidenum">
              <a:rPr lang="en-US" smtClean="0"/>
              <a:t>50</a:t>
            </a:fld>
            <a:endParaRPr lang="en-US" dirty="0"/>
          </a:p>
        </p:txBody>
      </p:sp>
      <p:sp>
        <p:nvSpPr>
          <p:cNvPr id="3" name="Title 2">
            <a:extLst>
              <a:ext uri="{FF2B5EF4-FFF2-40B4-BE49-F238E27FC236}">
                <a16:creationId xmlns:a16="http://schemas.microsoft.com/office/drawing/2014/main" id="{683B03A5-67CB-4A3B-B9A8-3787222720A1}"/>
              </a:ext>
            </a:extLst>
          </p:cNvPr>
          <p:cNvSpPr>
            <a:spLocks noGrp="1"/>
          </p:cNvSpPr>
          <p:nvPr>
            <p:ph type="title"/>
          </p:nvPr>
        </p:nvSpPr>
        <p:spPr>
          <a:xfrm>
            <a:off x="355600" y="136525"/>
            <a:ext cx="11506200" cy="1003595"/>
          </a:xfrm>
        </p:spPr>
        <p:txBody>
          <a:bodyPr/>
          <a:lstStyle/>
          <a:p>
            <a:r>
              <a:rPr lang="en-US" dirty="0"/>
              <a:t>Extra Credit: (try it!)</a:t>
            </a:r>
          </a:p>
        </p:txBody>
      </p:sp>
      <p:sp>
        <p:nvSpPr>
          <p:cNvPr id="4" name="TextBox 3">
            <a:extLst>
              <a:ext uri="{FF2B5EF4-FFF2-40B4-BE49-F238E27FC236}">
                <a16:creationId xmlns:a16="http://schemas.microsoft.com/office/drawing/2014/main" id="{A43BFA4A-0CC6-4209-B086-23D8C2CF60E9}"/>
              </a:ext>
            </a:extLst>
          </p:cNvPr>
          <p:cNvSpPr txBox="1"/>
          <p:nvPr/>
        </p:nvSpPr>
        <p:spPr>
          <a:xfrm>
            <a:off x="5895783" y="1920643"/>
            <a:ext cx="10937956" cy="1338828"/>
          </a:xfrm>
          <a:prstGeom prst="rect">
            <a:avLst/>
          </a:prstGeom>
          <a:noFill/>
        </p:spPr>
        <p:txBody>
          <a:bodyPr wrap="square" rtlCol="0">
            <a:spAutoFit/>
          </a:bodyPr>
          <a:lstStyle/>
          <a:p>
            <a:r>
              <a:rPr lang="en-US" sz="2400" dirty="0"/>
              <a:t>Turn your own action photos </a:t>
            </a:r>
          </a:p>
          <a:p>
            <a:r>
              <a:rPr lang="en-US" sz="2400" dirty="0"/>
              <a:t>Into People of Action at</a:t>
            </a:r>
          </a:p>
          <a:p>
            <a:r>
              <a:rPr lang="en-US" sz="2400" dirty="0"/>
              <a:t> </a:t>
            </a:r>
            <a:r>
              <a:rPr lang="en-US" sz="3300" dirty="0">
                <a:hlinkClick r:id="rId2"/>
              </a:rPr>
              <a:t>https://www.poaphotos.com/</a:t>
            </a:r>
            <a:r>
              <a:rPr lang="en-US" sz="3300" dirty="0"/>
              <a:t> </a:t>
            </a:r>
          </a:p>
        </p:txBody>
      </p:sp>
      <p:pic>
        <p:nvPicPr>
          <p:cNvPr id="6" name="Picture 5" descr="A person and person carrying boxes&#10;&#10;AI-generated content may be incorrect.">
            <a:extLst>
              <a:ext uri="{FF2B5EF4-FFF2-40B4-BE49-F238E27FC236}">
                <a16:creationId xmlns:a16="http://schemas.microsoft.com/office/drawing/2014/main" id="{F1795B63-D6DB-311A-5C1F-F73C5AFDE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3" y="1362736"/>
            <a:ext cx="5684859" cy="5431332"/>
          </a:xfrm>
          <a:prstGeom prst="rect">
            <a:avLst/>
          </a:prstGeom>
        </p:spPr>
      </p:pic>
      <p:pic>
        <p:nvPicPr>
          <p:cNvPr id="10" name="Picture 9" descr="A logo with a yellow and blue design&#10;&#10;AI-generated content may be incorrect.">
            <a:extLst>
              <a:ext uri="{FF2B5EF4-FFF2-40B4-BE49-F238E27FC236}">
                <a16:creationId xmlns:a16="http://schemas.microsoft.com/office/drawing/2014/main" id="{F0E549DB-2F91-C488-B493-C27245601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0" y="5350764"/>
            <a:ext cx="3014472" cy="1277112"/>
          </a:xfrm>
          <a:prstGeom prst="rect">
            <a:avLst/>
          </a:prstGeom>
        </p:spPr>
      </p:pic>
    </p:spTree>
    <p:extLst>
      <p:ext uri="{BB962C8B-B14F-4D97-AF65-F5344CB8AC3E}">
        <p14:creationId xmlns:p14="http://schemas.microsoft.com/office/powerpoint/2010/main" val="4065441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41FC61-9FEF-4985-BE87-E55277295B26}"/>
              </a:ext>
            </a:extLst>
          </p:cNvPr>
          <p:cNvSpPr>
            <a:spLocks noGrp="1"/>
          </p:cNvSpPr>
          <p:nvPr>
            <p:ph type="sldNum" sz="quarter" idx="12"/>
          </p:nvPr>
        </p:nvSpPr>
        <p:spPr/>
        <p:txBody>
          <a:bodyPr/>
          <a:lstStyle/>
          <a:p>
            <a:fld id="{97A94E25-127B-4C48-AF96-44BA7B823777}" type="slidenum">
              <a:rPr lang="en-US" smtClean="0"/>
              <a:t>51</a:t>
            </a:fld>
            <a:endParaRPr lang="en-US" dirty="0"/>
          </a:p>
        </p:txBody>
      </p:sp>
      <p:sp>
        <p:nvSpPr>
          <p:cNvPr id="3" name="Title 2">
            <a:extLst>
              <a:ext uri="{FF2B5EF4-FFF2-40B4-BE49-F238E27FC236}">
                <a16:creationId xmlns:a16="http://schemas.microsoft.com/office/drawing/2014/main" id="{5DA30B08-8EAB-4602-B2E5-23B5079B3A36}"/>
              </a:ext>
            </a:extLst>
          </p:cNvPr>
          <p:cNvSpPr>
            <a:spLocks noGrp="1"/>
          </p:cNvSpPr>
          <p:nvPr>
            <p:ph type="title"/>
          </p:nvPr>
        </p:nvSpPr>
        <p:spPr/>
        <p:txBody>
          <a:bodyPr/>
          <a:lstStyle/>
          <a:p>
            <a:r>
              <a:rPr lang="en-US" dirty="0"/>
              <a:t>Be proud of what you do!</a:t>
            </a:r>
          </a:p>
        </p:txBody>
      </p:sp>
      <p:pic>
        <p:nvPicPr>
          <p:cNvPr id="7" name="Picture 6">
            <a:extLst>
              <a:ext uri="{FF2B5EF4-FFF2-40B4-BE49-F238E27FC236}">
                <a16:creationId xmlns:a16="http://schemas.microsoft.com/office/drawing/2014/main" id="{00DB5E85-6057-4A2C-9BD5-DDA61F56D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32" y="1977064"/>
            <a:ext cx="5839048" cy="4379286"/>
          </a:xfrm>
          <a:prstGeom prst="rect">
            <a:avLst/>
          </a:prstGeom>
        </p:spPr>
      </p:pic>
      <p:sp>
        <p:nvSpPr>
          <p:cNvPr id="8" name="TextBox 7">
            <a:extLst>
              <a:ext uri="{FF2B5EF4-FFF2-40B4-BE49-F238E27FC236}">
                <a16:creationId xmlns:a16="http://schemas.microsoft.com/office/drawing/2014/main" id="{A56DBB08-2BE5-4C60-A467-37F4B658BC71}"/>
              </a:ext>
            </a:extLst>
          </p:cNvPr>
          <p:cNvSpPr txBox="1"/>
          <p:nvPr/>
        </p:nvSpPr>
        <p:spPr>
          <a:xfrm>
            <a:off x="6759364" y="2006570"/>
            <a:ext cx="2971800" cy="2123658"/>
          </a:xfrm>
          <a:prstGeom prst="rect">
            <a:avLst/>
          </a:prstGeom>
          <a:noFill/>
        </p:spPr>
        <p:txBody>
          <a:bodyPr wrap="square" rtlCol="0">
            <a:spAutoFit/>
          </a:bodyPr>
          <a:lstStyle/>
          <a:p>
            <a:r>
              <a:rPr lang="en-US" sz="4400" dirty="0"/>
              <a:t>Joplin’s Miracle Field</a:t>
            </a:r>
          </a:p>
        </p:txBody>
      </p:sp>
      <p:pic>
        <p:nvPicPr>
          <p:cNvPr id="5" name="Picture 4" descr="A logo for rotary of mcalester&#10;&#10;AI-generated content may be incorrect.">
            <a:extLst>
              <a:ext uri="{FF2B5EF4-FFF2-40B4-BE49-F238E27FC236}">
                <a16:creationId xmlns:a16="http://schemas.microsoft.com/office/drawing/2014/main" id="{74169EDD-F881-39CE-5CA1-B320C21EE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821" y="5017854"/>
            <a:ext cx="3258312" cy="1432560"/>
          </a:xfrm>
          <a:prstGeom prst="rect">
            <a:avLst/>
          </a:prstGeom>
        </p:spPr>
      </p:pic>
    </p:spTree>
    <p:extLst>
      <p:ext uri="{BB962C8B-B14F-4D97-AF65-F5344CB8AC3E}">
        <p14:creationId xmlns:p14="http://schemas.microsoft.com/office/powerpoint/2010/main" val="34432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AE855-8C4E-469E-AAA7-90D66FA0156C}"/>
              </a:ext>
            </a:extLst>
          </p:cNvPr>
          <p:cNvSpPr>
            <a:spLocks noGrp="1"/>
          </p:cNvSpPr>
          <p:nvPr>
            <p:ph type="sldNum" sz="quarter" idx="12"/>
          </p:nvPr>
        </p:nvSpPr>
        <p:spPr/>
        <p:txBody>
          <a:bodyPr/>
          <a:lstStyle/>
          <a:p>
            <a:fld id="{97A94E25-127B-4C48-AF96-44BA7B823777}" type="slidenum">
              <a:rPr lang="en-US" smtClean="0"/>
              <a:t>52</a:t>
            </a:fld>
            <a:endParaRPr lang="en-US" dirty="0"/>
          </a:p>
        </p:txBody>
      </p:sp>
      <p:sp>
        <p:nvSpPr>
          <p:cNvPr id="3" name="Title 2">
            <a:extLst>
              <a:ext uri="{FF2B5EF4-FFF2-40B4-BE49-F238E27FC236}">
                <a16:creationId xmlns:a16="http://schemas.microsoft.com/office/drawing/2014/main" id="{E8843CBD-A620-4A26-95AC-D3919DF62569}"/>
              </a:ext>
            </a:extLst>
          </p:cNvPr>
          <p:cNvSpPr>
            <a:spLocks noGrp="1"/>
          </p:cNvSpPr>
          <p:nvPr>
            <p:ph type="title"/>
          </p:nvPr>
        </p:nvSpPr>
        <p:spPr/>
        <p:txBody>
          <a:bodyPr/>
          <a:lstStyle/>
          <a:p>
            <a:r>
              <a:rPr lang="en-US" dirty="0"/>
              <a:t>Tell your story on Social Media</a:t>
            </a:r>
          </a:p>
        </p:txBody>
      </p:sp>
      <p:sp>
        <p:nvSpPr>
          <p:cNvPr id="5" name="TextBox 4">
            <a:extLst>
              <a:ext uri="{FF2B5EF4-FFF2-40B4-BE49-F238E27FC236}">
                <a16:creationId xmlns:a16="http://schemas.microsoft.com/office/drawing/2014/main" id="{03DAFA1B-AB17-4FD0-8D5F-9EE5B935CBB5}"/>
              </a:ext>
            </a:extLst>
          </p:cNvPr>
          <p:cNvSpPr txBox="1"/>
          <p:nvPr/>
        </p:nvSpPr>
        <p:spPr>
          <a:xfrm>
            <a:off x="718456" y="2367643"/>
            <a:ext cx="10181191" cy="2939266"/>
          </a:xfrm>
          <a:prstGeom prst="rect">
            <a:avLst/>
          </a:prstGeom>
          <a:noFill/>
        </p:spPr>
        <p:txBody>
          <a:bodyPr wrap="square">
            <a:spAutoFit/>
          </a:bodyPr>
          <a:lstStyle/>
          <a:p>
            <a:pPr algn="ctr" defTabSz="914400">
              <a:lnSpc>
                <a:spcPct val="90000"/>
              </a:lnSpc>
              <a:spcBef>
                <a:spcPct val="0"/>
              </a:spcBef>
              <a:spcAft>
                <a:spcPts val="600"/>
              </a:spcAft>
            </a:pPr>
            <a:r>
              <a:rPr lang="en-US" sz="5000" cap="all" dirty="0">
                <a:solidFill>
                  <a:srgbClr val="942481"/>
                </a:solidFill>
                <a:latin typeface="+mj-lt"/>
                <a:ea typeface="+mj-ea"/>
                <a:cs typeface="+mj-cs"/>
              </a:rPr>
              <a:t>Using Facebook and other Social Media to advance your Rotary Club’s </a:t>
            </a:r>
          </a:p>
          <a:p>
            <a:pPr algn="ctr" defTabSz="914400">
              <a:lnSpc>
                <a:spcPct val="90000"/>
              </a:lnSpc>
              <a:spcBef>
                <a:spcPct val="0"/>
              </a:spcBef>
              <a:spcAft>
                <a:spcPts val="600"/>
              </a:spcAft>
            </a:pPr>
            <a:r>
              <a:rPr lang="en-US" sz="5000" cap="all" dirty="0">
                <a:solidFill>
                  <a:srgbClr val="942481"/>
                </a:solidFill>
                <a:latin typeface="+mj-lt"/>
                <a:ea typeface="+mj-ea"/>
                <a:cs typeface="+mj-cs"/>
              </a:rPr>
              <a:t>Public Image</a:t>
            </a:r>
          </a:p>
        </p:txBody>
      </p:sp>
      <p:pic>
        <p:nvPicPr>
          <p:cNvPr id="6" name="Picture 5" descr="A blue text on a white background&#10;&#10;AI-generated content may be incorrect.">
            <a:extLst>
              <a:ext uri="{FF2B5EF4-FFF2-40B4-BE49-F238E27FC236}">
                <a16:creationId xmlns:a16="http://schemas.microsoft.com/office/drawing/2014/main" id="{A1E97EF3-2B48-F70B-81CE-E9941EAD7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796" y="5306909"/>
            <a:ext cx="3441192" cy="1188720"/>
          </a:xfrm>
          <a:prstGeom prst="rect">
            <a:avLst/>
          </a:prstGeom>
        </p:spPr>
      </p:pic>
    </p:spTree>
    <p:extLst>
      <p:ext uri="{BB962C8B-B14F-4D97-AF65-F5344CB8AC3E}">
        <p14:creationId xmlns:p14="http://schemas.microsoft.com/office/powerpoint/2010/main" val="3373370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8EF7C7-274C-47FE-B87D-E49733CE6CA3}"/>
              </a:ext>
            </a:extLst>
          </p:cNvPr>
          <p:cNvSpPr>
            <a:spLocks noGrp="1"/>
          </p:cNvSpPr>
          <p:nvPr>
            <p:ph type="sldNum" sz="quarter" idx="12"/>
          </p:nvPr>
        </p:nvSpPr>
        <p:spPr/>
        <p:txBody>
          <a:bodyPr/>
          <a:lstStyle/>
          <a:p>
            <a:fld id="{97A94E25-127B-4C48-AF96-44BA7B823777}" type="slidenum">
              <a:rPr lang="en-US" smtClean="0"/>
              <a:t>53</a:t>
            </a:fld>
            <a:endParaRPr lang="en-US" dirty="0"/>
          </a:p>
        </p:txBody>
      </p:sp>
      <p:sp>
        <p:nvSpPr>
          <p:cNvPr id="3" name="Title 2">
            <a:extLst>
              <a:ext uri="{FF2B5EF4-FFF2-40B4-BE49-F238E27FC236}">
                <a16:creationId xmlns:a16="http://schemas.microsoft.com/office/drawing/2014/main" id="{AADEFBEB-9DAA-4E9A-B3EB-E07166C26B73}"/>
              </a:ext>
            </a:extLst>
          </p:cNvPr>
          <p:cNvSpPr>
            <a:spLocks noGrp="1"/>
          </p:cNvSpPr>
          <p:nvPr>
            <p:ph type="title"/>
          </p:nvPr>
        </p:nvSpPr>
        <p:spPr/>
        <p:txBody>
          <a:bodyP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C8C002B2-2729-4945-A661-B73A35218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6815138" cy="6858000"/>
          </a:xfrm>
          <a:prstGeom prst="rect">
            <a:avLst/>
          </a:prstGeom>
        </p:spPr>
      </p:pic>
      <p:pic>
        <p:nvPicPr>
          <p:cNvPr id="6" name="Picture 5" descr="A close-up of a logo&#10;&#10;AI-generated content may be incorrect.">
            <a:extLst>
              <a:ext uri="{FF2B5EF4-FFF2-40B4-BE49-F238E27FC236}">
                <a16:creationId xmlns:a16="http://schemas.microsoft.com/office/drawing/2014/main" id="{393B573F-6C0E-86A5-78BD-F9F3C1DD0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248" y="4932616"/>
            <a:ext cx="3806952" cy="1606296"/>
          </a:xfrm>
          <a:prstGeom prst="rect">
            <a:avLst/>
          </a:prstGeom>
        </p:spPr>
      </p:pic>
      <p:sp>
        <p:nvSpPr>
          <p:cNvPr id="7" name="TextBox 6">
            <a:extLst>
              <a:ext uri="{FF2B5EF4-FFF2-40B4-BE49-F238E27FC236}">
                <a16:creationId xmlns:a16="http://schemas.microsoft.com/office/drawing/2014/main" id="{5F52E75C-D16B-5D09-4700-00736837A7F7}"/>
              </a:ext>
            </a:extLst>
          </p:cNvPr>
          <p:cNvSpPr txBox="1"/>
          <p:nvPr/>
        </p:nvSpPr>
        <p:spPr>
          <a:xfrm>
            <a:off x="8080248" y="1944547"/>
            <a:ext cx="3286091" cy="2246769"/>
          </a:xfrm>
          <a:prstGeom prst="rect">
            <a:avLst/>
          </a:prstGeom>
          <a:noFill/>
        </p:spPr>
        <p:txBody>
          <a:bodyPr wrap="square" rtlCol="0">
            <a:spAutoFit/>
          </a:bodyPr>
          <a:lstStyle/>
          <a:p>
            <a:r>
              <a:rPr lang="en-US" sz="2800" dirty="0"/>
              <a:t>Don’t forget Instagram, LinkedIn, </a:t>
            </a:r>
          </a:p>
          <a:p>
            <a:r>
              <a:rPr lang="en-US" sz="2800" dirty="0"/>
              <a:t>YouTube,</a:t>
            </a:r>
          </a:p>
          <a:p>
            <a:r>
              <a:rPr lang="en-US" sz="2800" dirty="0"/>
              <a:t> </a:t>
            </a:r>
            <a:r>
              <a:rPr lang="en-US" sz="2800" dirty="0" err="1"/>
              <a:t>etc</a:t>
            </a:r>
            <a:r>
              <a:rPr lang="en-US" sz="2800" dirty="0"/>
              <a:t>…</a:t>
            </a:r>
          </a:p>
        </p:txBody>
      </p:sp>
    </p:spTree>
    <p:extLst>
      <p:ext uri="{BB962C8B-B14F-4D97-AF65-F5344CB8AC3E}">
        <p14:creationId xmlns:p14="http://schemas.microsoft.com/office/powerpoint/2010/main" val="3113726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45BE-3611-49FF-A31A-355C65B4130B}"/>
              </a:ext>
            </a:extLst>
          </p:cNvPr>
          <p:cNvSpPr>
            <a:spLocks noGrp="1"/>
          </p:cNvSpPr>
          <p:nvPr>
            <p:ph type="title"/>
          </p:nvPr>
        </p:nvSpPr>
        <p:spPr/>
        <p:txBody>
          <a:bodyPr/>
          <a:lstStyle/>
          <a:p>
            <a:r>
              <a:rPr lang="en-US" dirty="0"/>
              <a:t>Social media’s value</a:t>
            </a:r>
          </a:p>
        </p:txBody>
      </p:sp>
      <p:sp>
        <p:nvSpPr>
          <p:cNvPr id="4" name="Slide Number Placeholder 3">
            <a:extLst>
              <a:ext uri="{FF2B5EF4-FFF2-40B4-BE49-F238E27FC236}">
                <a16:creationId xmlns:a16="http://schemas.microsoft.com/office/drawing/2014/main" id="{941D9C72-87C1-4E2C-8923-AF29DF3C4AE5}"/>
              </a:ext>
            </a:extLst>
          </p:cNvPr>
          <p:cNvSpPr>
            <a:spLocks noGrp="1"/>
          </p:cNvSpPr>
          <p:nvPr>
            <p:ph type="sldNum" sz="quarter" idx="12"/>
          </p:nvPr>
        </p:nvSpPr>
        <p:spPr/>
        <p:txBody>
          <a:bodyPr/>
          <a:lstStyle/>
          <a:p>
            <a:fld id="{97A94E25-127B-4C48-AF96-44BA7B823777}" type="slidenum">
              <a:rPr lang="en-US" smtClean="0"/>
              <a:pPr/>
              <a:t>54</a:t>
            </a:fld>
            <a:endParaRPr lang="en-US" dirty="0"/>
          </a:p>
        </p:txBody>
      </p:sp>
      <p:sp>
        <p:nvSpPr>
          <p:cNvPr id="6" name="TextBox 5">
            <a:extLst>
              <a:ext uri="{FF2B5EF4-FFF2-40B4-BE49-F238E27FC236}">
                <a16:creationId xmlns:a16="http://schemas.microsoft.com/office/drawing/2014/main" id="{3B7CA410-DF7D-487F-B9AC-AF9F327DE9C7}"/>
              </a:ext>
            </a:extLst>
          </p:cNvPr>
          <p:cNvSpPr txBox="1"/>
          <p:nvPr/>
        </p:nvSpPr>
        <p:spPr>
          <a:xfrm>
            <a:off x="804672" y="2590884"/>
            <a:ext cx="8461248" cy="3016210"/>
          </a:xfrm>
          <a:prstGeom prst="rect">
            <a:avLst/>
          </a:prstGeom>
          <a:noFill/>
        </p:spPr>
        <p:txBody>
          <a:bodyPr wrap="square">
            <a:spAutoFit/>
          </a:bodyPr>
          <a:lstStyle/>
          <a:p>
            <a:pPr defTabSz="914400">
              <a:lnSpc>
                <a:spcPct val="90000"/>
              </a:lnSpc>
              <a:spcBef>
                <a:spcPct val="0"/>
              </a:spcBef>
              <a:spcAft>
                <a:spcPts val="600"/>
              </a:spcAft>
            </a:pPr>
            <a:r>
              <a:rPr lang="en-US" sz="4000" cap="all" dirty="0">
                <a:solidFill>
                  <a:srgbClr val="942481"/>
                </a:solidFill>
                <a:latin typeface="+mj-lt"/>
                <a:ea typeface="+mj-ea"/>
                <a:cs typeface="+mj-cs"/>
              </a:rPr>
              <a:t>Your Club can Use Social Media as another channel to let members </a:t>
            </a:r>
          </a:p>
          <a:p>
            <a:pPr defTabSz="914400">
              <a:lnSpc>
                <a:spcPct val="90000"/>
              </a:lnSpc>
              <a:spcBef>
                <a:spcPct val="0"/>
              </a:spcBef>
              <a:spcAft>
                <a:spcPts val="600"/>
              </a:spcAft>
            </a:pPr>
            <a:r>
              <a:rPr lang="en-US" sz="4000" cap="all" dirty="0">
                <a:solidFill>
                  <a:srgbClr val="FF0000"/>
                </a:solidFill>
                <a:latin typeface="+mj-lt"/>
                <a:ea typeface="+mj-ea"/>
                <a:cs typeface="+mj-cs"/>
              </a:rPr>
              <a:t>AND PROSPECTS </a:t>
            </a:r>
          </a:p>
          <a:p>
            <a:pPr defTabSz="914400">
              <a:lnSpc>
                <a:spcPct val="90000"/>
              </a:lnSpc>
              <a:spcBef>
                <a:spcPct val="0"/>
              </a:spcBef>
              <a:spcAft>
                <a:spcPts val="600"/>
              </a:spcAft>
            </a:pPr>
            <a:r>
              <a:rPr lang="en-US" sz="4000" cap="all" dirty="0">
                <a:solidFill>
                  <a:srgbClr val="942481"/>
                </a:solidFill>
                <a:latin typeface="+mj-lt"/>
                <a:ea typeface="+mj-ea"/>
                <a:cs typeface="+mj-cs"/>
              </a:rPr>
              <a:t>know about your club</a:t>
            </a:r>
          </a:p>
        </p:txBody>
      </p:sp>
      <p:pic>
        <p:nvPicPr>
          <p:cNvPr id="5" name="Picture 4" descr="A close-up of a logo&#10;&#10;AI-generated content may be incorrect.">
            <a:extLst>
              <a:ext uri="{FF2B5EF4-FFF2-40B4-BE49-F238E27FC236}">
                <a16:creationId xmlns:a16="http://schemas.microsoft.com/office/drawing/2014/main" id="{19D5C8C9-74DD-FA2D-E81C-C7E36AB6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104" y="5167826"/>
            <a:ext cx="3099816" cy="1267968"/>
          </a:xfrm>
          <a:prstGeom prst="rect">
            <a:avLst/>
          </a:prstGeom>
        </p:spPr>
      </p:pic>
    </p:spTree>
    <p:extLst>
      <p:ext uri="{BB962C8B-B14F-4D97-AF65-F5344CB8AC3E}">
        <p14:creationId xmlns:p14="http://schemas.microsoft.com/office/powerpoint/2010/main" val="2371929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B57C-FDB1-4F6B-ADC2-9F412268766F}"/>
              </a:ext>
            </a:extLst>
          </p:cNvPr>
          <p:cNvSpPr>
            <a:spLocks noGrp="1"/>
          </p:cNvSpPr>
          <p:nvPr>
            <p:ph type="title"/>
          </p:nvPr>
        </p:nvSpPr>
        <p:spPr/>
        <p:txBody>
          <a:bodyPr/>
          <a:lstStyle/>
          <a:p>
            <a:r>
              <a:rPr lang="en-US" dirty="0"/>
              <a:t>Facebook Followers = prospects</a:t>
            </a:r>
          </a:p>
        </p:txBody>
      </p:sp>
      <p:sp>
        <p:nvSpPr>
          <p:cNvPr id="3" name="Content Placeholder 2">
            <a:extLst>
              <a:ext uri="{FF2B5EF4-FFF2-40B4-BE49-F238E27FC236}">
                <a16:creationId xmlns:a16="http://schemas.microsoft.com/office/drawing/2014/main" id="{3720D1D5-7048-4098-820D-24C86E5972EA}"/>
              </a:ext>
            </a:extLst>
          </p:cNvPr>
          <p:cNvSpPr>
            <a:spLocks noGrp="1"/>
          </p:cNvSpPr>
          <p:nvPr>
            <p:ph idx="1"/>
          </p:nvPr>
        </p:nvSpPr>
        <p:spPr>
          <a:xfrm>
            <a:off x="380999" y="2142066"/>
            <a:ext cx="11506199" cy="4600363"/>
          </a:xfrm>
        </p:spPr>
        <p:txBody>
          <a:bodyPr>
            <a:normAutofit lnSpcReduction="10000"/>
          </a:bodyPr>
          <a:lstStyle/>
          <a:p>
            <a:r>
              <a:rPr lang="en-US" sz="4400" dirty="0">
                <a:solidFill>
                  <a:srgbClr val="8D237B"/>
                </a:solidFill>
              </a:rPr>
              <a:t>Joplin Rotary FB Page has 697 “Followers” for a 75-member club - that’s 622 Prospects!</a:t>
            </a:r>
          </a:p>
          <a:p>
            <a:pPr marL="0" indent="0">
              <a:buNone/>
            </a:pPr>
            <a:r>
              <a:rPr lang="en-US" dirty="0">
                <a:solidFill>
                  <a:srgbClr val="8D237B"/>
                </a:solidFill>
              </a:rPr>
              <a:t>     </a:t>
            </a:r>
          </a:p>
          <a:p>
            <a:r>
              <a:rPr lang="en-US" sz="4400" dirty="0">
                <a:solidFill>
                  <a:srgbClr val="8D237B"/>
                </a:solidFill>
              </a:rPr>
              <a:t>District 6110’s FB Page has 2016 “Followers” for 3200 members – need MORE! </a:t>
            </a:r>
          </a:p>
          <a:p>
            <a:endParaRPr lang="en-US" sz="2400" dirty="0">
              <a:solidFill>
                <a:srgbClr val="FF0000"/>
              </a:solidFill>
            </a:endParaRPr>
          </a:p>
          <a:p>
            <a:r>
              <a:rPr lang="en-US" sz="4400" dirty="0">
                <a:solidFill>
                  <a:srgbClr val="FF0000"/>
                </a:solidFill>
                <a:hlinkClick r:id="rId2">
                  <a:extLst>
                    <a:ext uri="{A12FA001-AC4F-418D-AE19-62706E023703}">
                      <ahyp:hlinkClr xmlns:ahyp="http://schemas.microsoft.com/office/drawing/2018/hyperlinkcolor" val="tx"/>
                    </a:ext>
                  </a:extLst>
                </a:hlinkClick>
              </a:rPr>
              <a:t>facebook.com/District6110/</a:t>
            </a:r>
            <a:endParaRPr lang="en-US" sz="4400"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B3E177F4-EA50-42B9-AFD3-0AF4E22B0812}"/>
              </a:ext>
            </a:extLst>
          </p:cNvPr>
          <p:cNvSpPr>
            <a:spLocks noGrp="1"/>
          </p:cNvSpPr>
          <p:nvPr>
            <p:ph type="sldNum" sz="quarter" idx="12"/>
          </p:nvPr>
        </p:nvSpPr>
        <p:spPr/>
        <p:txBody>
          <a:bodyPr/>
          <a:lstStyle/>
          <a:p>
            <a:fld id="{97A94E25-127B-4C48-AF96-44BA7B823777}" type="slidenum">
              <a:rPr lang="en-US" smtClean="0"/>
              <a:pPr/>
              <a:t>55</a:t>
            </a:fld>
            <a:endParaRPr lang="en-US" dirty="0"/>
          </a:p>
        </p:txBody>
      </p:sp>
      <p:pic>
        <p:nvPicPr>
          <p:cNvPr id="6" name="Picture 5" descr="A logo with blue text&#10;&#10;AI-generated content may be incorrect.">
            <a:extLst>
              <a:ext uri="{FF2B5EF4-FFF2-40B4-BE49-F238E27FC236}">
                <a16:creationId xmlns:a16="http://schemas.microsoft.com/office/drawing/2014/main" id="{89A53287-CDA0-2C47-6160-7E40A868F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613" y="5239377"/>
            <a:ext cx="3017520" cy="1356360"/>
          </a:xfrm>
          <a:prstGeom prst="rect">
            <a:avLst/>
          </a:prstGeom>
        </p:spPr>
      </p:pic>
    </p:spTree>
    <p:extLst>
      <p:ext uri="{BB962C8B-B14F-4D97-AF65-F5344CB8AC3E}">
        <p14:creationId xmlns:p14="http://schemas.microsoft.com/office/powerpoint/2010/main" val="1436279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7F05-7548-4CD2-903C-328DB60414CB}"/>
              </a:ext>
            </a:extLst>
          </p:cNvPr>
          <p:cNvSpPr>
            <a:spLocks noGrp="1"/>
          </p:cNvSpPr>
          <p:nvPr>
            <p:ph type="title"/>
          </p:nvPr>
        </p:nvSpPr>
        <p:spPr/>
        <p:txBody>
          <a:bodyPr/>
          <a:lstStyle/>
          <a:p>
            <a:r>
              <a:rPr lang="en-US" dirty="0"/>
              <a:t>How do we get more followers?	</a:t>
            </a:r>
          </a:p>
        </p:txBody>
      </p:sp>
      <p:sp>
        <p:nvSpPr>
          <p:cNvPr id="3" name="Content Placeholder 2">
            <a:extLst>
              <a:ext uri="{FF2B5EF4-FFF2-40B4-BE49-F238E27FC236}">
                <a16:creationId xmlns:a16="http://schemas.microsoft.com/office/drawing/2014/main" id="{367A9CEC-67E4-4A87-9DF1-EC4935185A7A}"/>
              </a:ext>
            </a:extLst>
          </p:cNvPr>
          <p:cNvSpPr>
            <a:spLocks noGrp="1"/>
          </p:cNvSpPr>
          <p:nvPr>
            <p:ph idx="1"/>
          </p:nvPr>
        </p:nvSpPr>
        <p:spPr/>
        <p:txBody>
          <a:bodyPr>
            <a:normAutofit lnSpcReduction="10000"/>
          </a:bodyPr>
          <a:lstStyle/>
          <a:p>
            <a:r>
              <a:rPr lang="en-US" sz="4400" u="sng" dirty="0">
                <a:solidFill>
                  <a:srgbClr val="8D237B"/>
                </a:solidFill>
              </a:rPr>
              <a:t>Post often:</a:t>
            </a:r>
          </a:p>
          <a:p>
            <a:r>
              <a:rPr lang="en-US" sz="4400" u="sng" dirty="0">
                <a:solidFill>
                  <a:srgbClr val="8D237B"/>
                </a:solidFill>
              </a:rPr>
              <a:t> - 1 or even 2 times a day if possible</a:t>
            </a:r>
          </a:p>
          <a:p>
            <a:r>
              <a:rPr lang="en-US" sz="4400" u="sng" dirty="0">
                <a:solidFill>
                  <a:srgbClr val="8D237B"/>
                </a:solidFill>
              </a:rPr>
              <a:t> - Use built-in Schedulers for Facebook and Instagram.</a:t>
            </a:r>
          </a:p>
          <a:p>
            <a:r>
              <a:rPr lang="en-US" sz="4400" u="sng" dirty="0">
                <a:solidFill>
                  <a:srgbClr val="8D237B"/>
                </a:solidFill>
              </a:rPr>
              <a:t> - Post a mix of “real stuff” </a:t>
            </a:r>
          </a:p>
          <a:p>
            <a:r>
              <a:rPr lang="en-US" sz="4400" u="sng" dirty="0">
                <a:solidFill>
                  <a:srgbClr val="8D237B"/>
                </a:solidFill>
              </a:rPr>
              <a:t>and “fun stuff</a:t>
            </a:r>
            <a:endParaRPr lang="en-US" sz="4400" dirty="0">
              <a:solidFill>
                <a:srgbClr val="8D237B"/>
              </a:solidFill>
            </a:endParaRPr>
          </a:p>
        </p:txBody>
      </p:sp>
      <p:sp>
        <p:nvSpPr>
          <p:cNvPr id="4" name="Slide Number Placeholder 3">
            <a:extLst>
              <a:ext uri="{FF2B5EF4-FFF2-40B4-BE49-F238E27FC236}">
                <a16:creationId xmlns:a16="http://schemas.microsoft.com/office/drawing/2014/main" id="{E7253289-6634-4F63-99FB-C56B6E6A9A4A}"/>
              </a:ext>
            </a:extLst>
          </p:cNvPr>
          <p:cNvSpPr>
            <a:spLocks noGrp="1"/>
          </p:cNvSpPr>
          <p:nvPr>
            <p:ph type="sldNum" sz="quarter" idx="12"/>
          </p:nvPr>
        </p:nvSpPr>
        <p:spPr/>
        <p:txBody>
          <a:bodyPr/>
          <a:lstStyle/>
          <a:p>
            <a:fld id="{97A94E25-127B-4C48-AF96-44BA7B823777}" type="slidenum">
              <a:rPr lang="en-US" smtClean="0"/>
              <a:pPr/>
              <a:t>56</a:t>
            </a:fld>
            <a:endParaRPr lang="en-US" dirty="0"/>
          </a:p>
        </p:txBody>
      </p:sp>
      <p:pic>
        <p:nvPicPr>
          <p:cNvPr id="6" name="Picture 5" descr="A logo for rotary club&#10;&#10;AI-generated content may be incorrect.">
            <a:extLst>
              <a:ext uri="{FF2B5EF4-FFF2-40B4-BE49-F238E27FC236}">
                <a16:creationId xmlns:a16="http://schemas.microsoft.com/office/drawing/2014/main" id="{EBAD6F89-AD99-F5EE-5007-4D11D3067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3081" y="5004546"/>
            <a:ext cx="2407920" cy="1316736"/>
          </a:xfrm>
          <a:prstGeom prst="rect">
            <a:avLst/>
          </a:prstGeom>
        </p:spPr>
      </p:pic>
    </p:spTree>
    <p:extLst>
      <p:ext uri="{BB962C8B-B14F-4D97-AF65-F5344CB8AC3E}">
        <p14:creationId xmlns:p14="http://schemas.microsoft.com/office/powerpoint/2010/main" val="2733436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D8CC-9F2A-4D62-B0FE-DB4068757A4A}"/>
              </a:ext>
            </a:extLst>
          </p:cNvPr>
          <p:cNvSpPr>
            <a:spLocks noGrp="1"/>
          </p:cNvSpPr>
          <p:nvPr>
            <p:ph type="title"/>
          </p:nvPr>
        </p:nvSpPr>
        <p:spPr/>
        <p:txBody>
          <a:bodyPr/>
          <a:lstStyle/>
          <a:p>
            <a:r>
              <a:rPr lang="en-US" dirty="0"/>
              <a:t> - Real stuff</a:t>
            </a:r>
          </a:p>
        </p:txBody>
      </p:sp>
      <p:sp>
        <p:nvSpPr>
          <p:cNvPr id="4" name="Slide Number Placeholder 3">
            <a:extLst>
              <a:ext uri="{FF2B5EF4-FFF2-40B4-BE49-F238E27FC236}">
                <a16:creationId xmlns:a16="http://schemas.microsoft.com/office/drawing/2014/main" id="{70AF444A-B5D8-424B-B3E7-8D869A22C142}"/>
              </a:ext>
            </a:extLst>
          </p:cNvPr>
          <p:cNvSpPr>
            <a:spLocks noGrp="1"/>
          </p:cNvSpPr>
          <p:nvPr>
            <p:ph type="sldNum" sz="quarter" idx="12"/>
          </p:nvPr>
        </p:nvSpPr>
        <p:spPr/>
        <p:txBody>
          <a:bodyPr/>
          <a:lstStyle/>
          <a:p>
            <a:fld id="{97A94E25-127B-4C48-AF96-44BA7B823777}" type="slidenum">
              <a:rPr lang="en-US" smtClean="0"/>
              <a:pPr/>
              <a:t>57</a:t>
            </a:fld>
            <a:endParaRPr lang="en-US" dirty="0"/>
          </a:p>
        </p:txBody>
      </p:sp>
      <p:pic>
        <p:nvPicPr>
          <p:cNvPr id="6" name="Picture 5" descr="Text&#10;&#10;Description automatically generated">
            <a:extLst>
              <a:ext uri="{FF2B5EF4-FFF2-40B4-BE49-F238E27FC236}">
                <a16:creationId xmlns:a16="http://schemas.microsoft.com/office/drawing/2014/main" id="{B7046FB1-CF0E-49FC-954E-E755F36E1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772" y="1699358"/>
            <a:ext cx="7322227" cy="4845766"/>
          </a:xfrm>
          <a:prstGeom prst="rect">
            <a:avLst/>
          </a:prstGeom>
        </p:spPr>
      </p:pic>
      <p:pic>
        <p:nvPicPr>
          <p:cNvPr id="5" name="Picture 4" descr="A logo for rotary club&#10;&#10;AI-generated content may be incorrect.">
            <a:extLst>
              <a:ext uri="{FF2B5EF4-FFF2-40B4-BE49-F238E27FC236}">
                <a16:creationId xmlns:a16="http://schemas.microsoft.com/office/drawing/2014/main" id="{7CC30576-5F40-B798-814D-79726AF8C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424" y="5073994"/>
            <a:ext cx="2398776" cy="1316736"/>
          </a:xfrm>
          <a:prstGeom prst="rect">
            <a:avLst/>
          </a:prstGeom>
        </p:spPr>
      </p:pic>
    </p:spTree>
    <p:extLst>
      <p:ext uri="{BB962C8B-B14F-4D97-AF65-F5344CB8AC3E}">
        <p14:creationId xmlns:p14="http://schemas.microsoft.com/office/powerpoint/2010/main" val="1578936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2DE7-F9AB-4192-B561-FCC1CA273D28}"/>
              </a:ext>
            </a:extLst>
          </p:cNvPr>
          <p:cNvSpPr>
            <a:spLocks noGrp="1"/>
          </p:cNvSpPr>
          <p:nvPr>
            <p:ph type="title"/>
          </p:nvPr>
        </p:nvSpPr>
        <p:spPr/>
        <p:txBody>
          <a:bodyPr/>
          <a:lstStyle/>
          <a:p>
            <a:r>
              <a:rPr lang="en-US" dirty="0"/>
              <a:t>Be Bold!</a:t>
            </a:r>
          </a:p>
        </p:txBody>
      </p:sp>
      <p:sp>
        <p:nvSpPr>
          <p:cNvPr id="3" name="Content Placeholder 2">
            <a:extLst>
              <a:ext uri="{FF2B5EF4-FFF2-40B4-BE49-F238E27FC236}">
                <a16:creationId xmlns:a16="http://schemas.microsoft.com/office/drawing/2014/main" id="{1347D380-BF89-49C5-9F86-F16EF2AFB123}"/>
              </a:ext>
            </a:extLst>
          </p:cNvPr>
          <p:cNvSpPr>
            <a:spLocks noGrp="1"/>
          </p:cNvSpPr>
          <p:nvPr>
            <p:ph idx="1"/>
          </p:nvPr>
        </p:nvSpPr>
        <p:spPr/>
        <p:txBody>
          <a:bodyPr/>
          <a:lstStyle/>
          <a:p>
            <a:r>
              <a:rPr lang="en-US" dirty="0"/>
              <a:t>Trick: Want </a:t>
            </a:r>
            <a:r>
              <a:rPr lang="en-US" b="1" dirty="0"/>
              <a:t>bold</a:t>
            </a:r>
            <a:r>
              <a:rPr lang="en-US" dirty="0"/>
              <a:t> or </a:t>
            </a:r>
            <a:r>
              <a:rPr lang="en-US" i="1" dirty="0"/>
              <a:t>italic</a:t>
            </a:r>
            <a:r>
              <a:rPr lang="en-US" dirty="0"/>
              <a:t> text in a Facebook/Instagram post?</a:t>
            </a:r>
          </a:p>
          <a:p>
            <a:r>
              <a:rPr lang="en-US" dirty="0"/>
              <a:t>Copy the words you want to be bold and go to </a:t>
            </a:r>
          </a:p>
          <a:p>
            <a:pPr marL="0" indent="0">
              <a:buNone/>
            </a:pPr>
            <a:r>
              <a:rPr lang="en-US" dirty="0"/>
              <a:t>    </a:t>
            </a:r>
            <a:r>
              <a:rPr lang="en-US" dirty="0">
                <a:hlinkClick r:id="rId2"/>
              </a:rPr>
              <a:t>https://yaytext.com/bold-italic/</a:t>
            </a:r>
            <a:endParaRPr lang="en-US" dirty="0"/>
          </a:p>
          <a:p>
            <a:pPr marL="0" indent="0">
              <a:buNone/>
            </a:pPr>
            <a:r>
              <a:rPr lang="en-US" dirty="0"/>
              <a:t>Insert, copy, and replace!</a:t>
            </a:r>
          </a:p>
          <a:p>
            <a:pPr marL="0" indent="0">
              <a:buNone/>
            </a:pPr>
            <a:endParaRPr lang="en-US" dirty="0"/>
          </a:p>
        </p:txBody>
      </p:sp>
      <p:sp>
        <p:nvSpPr>
          <p:cNvPr id="4" name="Slide Number Placeholder 3">
            <a:extLst>
              <a:ext uri="{FF2B5EF4-FFF2-40B4-BE49-F238E27FC236}">
                <a16:creationId xmlns:a16="http://schemas.microsoft.com/office/drawing/2014/main" id="{04A10CFF-2472-4CD5-9584-03F34B554E3D}"/>
              </a:ext>
            </a:extLst>
          </p:cNvPr>
          <p:cNvSpPr>
            <a:spLocks noGrp="1"/>
          </p:cNvSpPr>
          <p:nvPr>
            <p:ph type="sldNum" sz="quarter" idx="12"/>
          </p:nvPr>
        </p:nvSpPr>
        <p:spPr/>
        <p:txBody>
          <a:bodyPr/>
          <a:lstStyle/>
          <a:p>
            <a:fld id="{97A94E25-127B-4C48-AF96-44BA7B823777}" type="slidenum">
              <a:rPr lang="en-US" smtClean="0"/>
              <a:pPr/>
              <a:t>58</a:t>
            </a:fld>
            <a:endParaRPr lang="en-US" dirty="0"/>
          </a:p>
        </p:txBody>
      </p:sp>
      <p:pic>
        <p:nvPicPr>
          <p:cNvPr id="6" name="Picture 5" descr="Text&#10;&#10;Description automatically generated">
            <a:extLst>
              <a:ext uri="{FF2B5EF4-FFF2-40B4-BE49-F238E27FC236}">
                <a16:creationId xmlns:a16="http://schemas.microsoft.com/office/drawing/2014/main" id="{4F16BD0E-63D5-4E21-AE41-EF0CB6C1D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7" y="4039092"/>
            <a:ext cx="8925502" cy="1193630"/>
          </a:xfrm>
          <a:prstGeom prst="rect">
            <a:avLst/>
          </a:prstGeom>
        </p:spPr>
      </p:pic>
      <p:pic>
        <p:nvPicPr>
          <p:cNvPr id="7" name="Picture 6" descr="A logo for rotary club&#10;&#10;AI-generated content may be incorrect.">
            <a:extLst>
              <a:ext uri="{FF2B5EF4-FFF2-40B4-BE49-F238E27FC236}">
                <a16:creationId xmlns:a16="http://schemas.microsoft.com/office/drawing/2014/main" id="{BA745521-93E2-E6C6-E516-C8D7590F6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7422" y="5267198"/>
            <a:ext cx="2779776" cy="1475232"/>
          </a:xfrm>
          <a:prstGeom prst="rect">
            <a:avLst/>
          </a:prstGeom>
        </p:spPr>
      </p:pic>
    </p:spTree>
    <p:extLst>
      <p:ext uri="{BB962C8B-B14F-4D97-AF65-F5344CB8AC3E}">
        <p14:creationId xmlns:p14="http://schemas.microsoft.com/office/powerpoint/2010/main" val="3650059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8263-A341-4BEA-88BF-1F619527FE36}"/>
              </a:ext>
            </a:extLst>
          </p:cNvPr>
          <p:cNvSpPr>
            <a:spLocks noGrp="1"/>
          </p:cNvSpPr>
          <p:nvPr>
            <p:ph type="title"/>
          </p:nvPr>
        </p:nvSpPr>
        <p:spPr/>
        <p:txBody>
          <a:bodyPr/>
          <a:lstStyle/>
          <a:p>
            <a:r>
              <a:rPr lang="en-US" dirty="0"/>
              <a:t> - Fun Stuff</a:t>
            </a:r>
          </a:p>
        </p:txBody>
      </p:sp>
      <p:sp>
        <p:nvSpPr>
          <p:cNvPr id="4" name="Slide Number Placeholder 3">
            <a:extLst>
              <a:ext uri="{FF2B5EF4-FFF2-40B4-BE49-F238E27FC236}">
                <a16:creationId xmlns:a16="http://schemas.microsoft.com/office/drawing/2014/main" id="{26D4FF02-44EA-4D72-8AEF-0C452F6A987C}"/>
              </a:ext>
            </a:extLst>
          </p:cNvPr>
          <p:cNvSpPr>
            <a:spLocks noGrp="1"/>
          </p:cNvSpPr>
          <p:nvPr>
            <p:ph type="sldNum" sz="quarter" idx="12"/>
          </p:nvPr>
        </p:nvSpPr>
        <p:spPr/>
        <p:txBody>
          <a:bodyPr/>
          <a:lstStyle/>
          <a:p>
            <a:fld id="{97A94E25-127B-4C48-AF96-44BA7B823777}" type="slidenum">
              <a:rPr lang="en-US" smtClean="0"/>
              <a:pPr/>
              <a:t>59</a:t>
            </a:fld>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5FDFFB89-3EB3-4168-A155-139903719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48790"/>
            <a:ext cx="4815840" cy="4213860"/>
          </a:xfrm>
          <a:prstGeom prst="rect">
            <a:avLst/>
          </a:prstGeom>
        </p:spPr>
      </p:pic>
      <p:pic>
        <p:nvPicPr>
          <p:cNvPr id="7" name="Picture 6" descr="A close up of a fire&#10;&#10;Description automatically generated">
            <a:extLst>
              <a:ext uri="{FF2B5EF4-FFF2-40B4-BE49-F238E27FC236}">
                <a16:creationId xmlns:a16="http://schemas.microsoft.com/office/drawing/2014/main" id="{6735E511-3182-44E0-9BE6-C7D9E3BAD019}"/>
              </a:ext>
            </a:extLst>
          </p:cNvPr>
          <p:cNvPicPr>
            <a:picLocks noChangeAspect="1"/>
          </p:cNvPicPr>
          <p:nvPr/>
        </p:nvPicPr>
        <p:blipFill>
          <a:blip r:embed="rId3"/>
          <a:stretch>
            <a:fillRect/>
          </a:stretch>
        </p:blipFill>
        <p:spPr>
          <a:xfrm>
            <a:off x="5537751" y="1655612"/>
            <a:ext cx="6112382" cy="4080014"/>
          </a:xfrm>
          <a:prstGeom prst="rect">
            <a:avLst/>
          </a:prstGeom>
        </p:spPr>
      </p:pic>
      <p:pic>
        <p:nvPicPr>
          <p:cNvPr id="5" name="Picture 4" descr="A logo for rotary club&#10;&#10;AI-generated content may be incorrect.">
            <a:extLst>
              <a:ext uri="{FF2B5EF4-FFF2-40B4-BE49-F238E27FC236}">
                <a16:creationId xmlns:a16="http://schemas.microsoft.com/office/drawing/2014/main" id="{5899F4D7-5310-0942-FB94-9A165B896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9448" y="4950766"/>
            <a:ext cx="2892552" cy="1569720"/>
          </a:xfrm>
          <a:prstGeom prst="rect">
            <a:avLst/>
          </a:prstGeom>
        </p:spPr>
      </p:pic>
    </p:spTree>
    <p:extLst>
      <p:ext uri="{BB962C8B-B14F-4D97-AF65-F5344CB8AC3E}">
        <p14:creationId xmlns:p14="http://schemas.microsoft.com/office/powerpoint/2010/main" val="824640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282267" y="960920"/>
            <a:ext cx="5791200" cy="3141662"/>
          </a:xfrm>
        </p:spPr>
        <p:txBody>
          <a:bodyPr>
            <a:normAutofit fontScale="92500" lnSpcReduction="20000"/>
          </a:bodyPr>
          <a:lstStyle/>
          <a:p>
            <a:r>
              <a:rPr lang="en-US" sz="3000" dirty="0"/>
              <a:t>What I am going to talk about:</a:t>
            </a:r>
          </a:p>
          <a:p>
            <a:endParaRPr lang="en-US" sz="3000" dirty="0"/>
          </a:p>
          <a:p>
            <a:r>
              <a:rPr lang="en-US" sz="3000" dirty="0"/>
              <a:t> - What is the image of Rotary</a:t>
            </a:r>
          </a:p>
          <a:p>
            <a:r>
              <a:rPr lang="en-US" sz="3000" dirty="0"/>
              <a:t> - How to TELL YOUR STORY and what resources are available for your club  (hint: LOTS!!)</a:t>
            </a:r>
          </a:p>
          <a:p>
            <a:r>
              <a:rPr lang="en-US" sz="3000" dirty="0"/>
              <a:t> - Using Social media to expand our reach</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p:txBody>
          <a:bodyPr/>
          <a:lstStyle/>
          <a:p>
            <a:pPr lvl="0"/>
            <a:r>
              <a:rPr lang="en-US" dirty="0"/>
              <a:t>Rotary</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8800" y="3429000"/>
            <a:ext cx="5465233" cy="1975764"/>
          </a:xfrm>
        </p:spPr>
        <p:txBody>
          <a:bodyPr>
            <a:noAutofit/>
          </a:bodyPr>
          <a:lstStyle/>
          <a:p>
            <a:r>
              <a:rPr lang="en-US" sz="3000" dirty="0"/>
              <a:t>People of Action...</a:t>
            </a:r>
          </a:p>
          <a:p>
            <a:endParaRPr lang="en-US" sz="3000" dirty="0"/>
          </a:p>
          <a:p>
            <a:r>
              <a:rPr lang="en-US" sz="3000" dirty="0"/>
              <a:t>but does anyone know about us?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3" name="Picture 2" descr="A blue and white logo&#10;&#10;AI-generated content may be incorrect.">
            <a:extLst>
              <a:ext uri="{FF2B5EF4-FFF2-40B4-BE49-F238E27FC236}">
                <a16:creationId xmlns:a16="http://schemas.microsoft.com/office/drawing/2014/main" id="{5FF6D0A1-7F54-A13A-0D68-25B414C1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971" y="5507617"/>
            <a:ext cx="3587496" cy="1286256"/>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9617-B64F-4C12-92FE-10E6500F8DF1}"/>
              </a:ext>
            </a:extLst>
          </p:cNvPr>
          <p:cNvSpPr>
            <a:spLocks noGrp="1"/>
          </p:cNvSpPr>
          <p:nvPr>
            <p:ph type="title"/>
          </p:nvPr>
        </p:nvSpPr>
        <p:spPr/>
        <p:txBody>
          <a:bodyPr/>
          <a:lstStyle/>
          <a:p>
            <a:r>
              <a:rPr lang="en-US" dirty="0"/>
              <a:t>More fun/inspirational stuff</a:t>
            </a:r>
          </a:p>
        </p:txBody>
      </p:sp>
      <p:sp>
        <p:nvSpPr>
          <p:cNvPr id="4" name="Slide Number Placeholder 3">
            <a:extLst>
              <a:ext uri="{FF2B5EF4-FFF2-40B4-BE49-F238E27FC236}">
                <a16:creationId xmlns:a16="http://schemas.microsoft.com/office/drawing/2014/main" id="{8BBE6617-EF28-444A-AF32-1504C726481A}"/>
              </a:ext>
            </a:extLst>
          </p:cNvPr>
          <p:cNvSpPr>
            <a:spLocks noGrp="1"/>
          </p:cNvSpPr>
          <p:nvPr>
            <p:ph type="sldNum" sz="quarter" idx="12"/>
          </p:nvPr>
        </p:nvSpPr>
        <p:spPr/>
        <p:txBody>
          <a:bodyPr/>
          <a:lstStyle/>
          <a:p>
            <a:fld id="{97A94E25-127B-4C48-AF96-44BA7B823777}" type="slidenum">
              <a:rPr lang="en-US" smtClean="0"/>
              <a:pPr/>
              <a:t>60</a:t>
            </a:fld>
            <a:endParaRPr lang="en-US" dirty="0"/>
          </a:p>
        </p:txBody>
      </p:sp>
      <p:pic>
        <p:nvPicPr>
          <p:cNvPr id="6" name="Picture 5" descr="Graphical user interface&#10;&#10;Description automatically generated">
            <a:extLst>
              <a:ext uri="{FF2B5EF4-FFF2-40B4-BE49-F238E27FC236}">
                <a16:creationId xmlns:a16="http://schemas.microsoft.com/office/drawing/2014/main" id="{1C00304A-E7B5-4102-A1CB-053E95941080}"/>
              </a:ext>
            </a:extLst>
          </p:cNvPr>
          <p:cNvPicPr>
            <a:picLocks noChangeAspect="1"/>
          </p:cNvPicPr>
          <p:nvPr/>
        </p:nvPicPr>
        <p:blipFill>
          <a:blip r:embed="rId2">
            <a:extLst>
              <a:ext uri="{28A0092B-C50C-407E-A947-70E740481C1C}">
                <a14:useLocalDpi xmlns:a14="http://schemas.microsoft.com/office/drawing/2010/main" val="0"/>
              </a:ext>
            </a:extLst>
          </a:blip>
          <a:srcRect b="27057"/>
          <a:stretch>
            <a:fillRect/>
          </a:stretch>
        </p:blipFill>
        <p:spPr>
          <a:xfrm>
            <a:off x="567134" y="1772273"/>
            <a:ext cx="8663056" cy="4744642"/>
          </a:xfrm>
          <a:prstGeom prst="rect">
            <a:avLst/>
          </a:prstGeom>
        </p:spPr>
      </p:pic>
      <p:pic>
        <p:nvPicPr>
          <p:cNvPr id="5" name="Picture 4" descr="A blue and white logo&#10;&#10;AI-generated content may be incorrect.">
            <a:extLst>
              <a:ext uri="{FF2B5EF4-FFF2-40B4-BE49-F238E27FC236}">
                <a16:creationId xmlns:a16="http://schemas.microsoft.com/office/drawing/2014/main" id="{33DD1A01-15D7-6C7D-77CF-A86DF7D29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752" y="5194083"/>
            <a:ext cx="3584448" cy="1322832"/>
          </a:xfrm>
          <a:prstGeom prst="rect">
            <a:avLst/>
          </a:prstGeom>
        </p:spPr>
      </p:pic>
    </p:spTree>
    <p:extLst>
      <p:ext uri="{BB962C8B-B14F-4D97-AF65-F5344CB8AC3E}">
        <p14:creationId xmlns:p14="http://schemas.microsoft.com/office/powerpoint/2010/main" val="619740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762A-64FA-4F69-AC1E-495B2AC384C8}"/>
              </a:ext>
            </a:extLst>
          </p:cNvPr>
          <p:cNvSpPr>
            <a:spLocks noGrp="1"/>
          </p:cNvSpPr>
          <p:nvPr>
            <p:ph type="title"/>
          </p:nvPr>
        </p:nvSpPr>
        <p:spPr/>
        <p:txBody>
          <a:bodyPr/>
          <a:lstStyle/>
          <a:p>
            <a:pPr algn="ctr"/>
            <a:r>
              <a:rPr lang="en-US" dirty="0"/>
              <a:t>The RI Brand center </a:t>
            </a:r>
            <a:br>
              <a:rPr lang="en-US" dirty="0"/>
            </a:br>
            <a:r>
              <a:rPr lang="en-US" dirty="0"/>
              <a:t>has lots you can use</a:t>
            </a:r>
          </a:p>
        </p:txBody>
      </p:sp>
      <p:sp>
        <p:nvSpPr>
          <p:cNvPr id="4" name="Slide Number Placeholder 3">
            <a:extLst>
              <a:ext uri="{FF2B5EF4-FFF2-40B4-BE49-F238E27FC236}">
                <a16:creationId xmlns:a16="http://schemas.microsoft.com/office/drawing/2014/main" id="{D51D9A28-CE89-4DA9-91E3-9F4E642E81B0}"/>
              </a:ext>
            </a:extLst>
          </p:cNvPr>
          <p:cNvSpPr>
            <a:spLocks noGrp="1"/>
          </p:cNvSpPr>
          <p:nvPr>
            <p:ph type="sldNum" sz="quarter" idx="12"/>
          </p:nvPr>
        </p:nvSpPr>
        <p:spPr/>
        <p:txBody>
          <a:bodyPr/>
          <a:lstStyle/>
          <a:p>
            <a:fld id="{97A94E25-127B-4C48-AF96-44BA7B823777}" type="slidenum">
              <a:rPr lang="en-US" smtClean="0"/>
              <a:pPr/>
              <a:t>61</a:t>
            </a:fld>
            <a:endParaRPr lang="en-US" dirty="0"/>
          </a:p>
        </p:txBody>
      </p:sp>
      <p:pic>
        <p:nvPicPr>
          <p:cNvPr id="5" name="Picture 4">
            <a:extLst>
              <a:ext uri="{FF2B5EF4-FFF2-40B4-BE49-F238E27FC236}">
                <a16:creationId xmlns:a16="http://schemas.microsoft.com/office/drawing/2014/main" id="{18260D04-1A43-444B-B23F-C880EE3BCD44}"/>
              </a:ext>
            </a:extLst>
          </p:cNvPr>
          <p:cNvPicPr>
            <a:picLocks noChangeAspect="1"/>
          </p:cNvPicPr>
          <p:nvPr/>
        </p:nvPicPr>
        <p:blipFill rotWithShape="1">
          <a:blip r:embed="rId2"/>
          <a:srcRect l="4637" r="6225" b="-3"/>
          <a:stretch/>
        </p:blipFill>
        <p:spPr>
          <a:xfrm>
            <a:off x="1357555" y="1802282"/>
            <a:ext cx="6112382" cy="4577297"/>
          </a:xfrm>
          <a:prstGeom prst="rect">
            <a:avLst/>
          </a:prstGeom>
        </p:spPr>
      </p:pic>
      <p:pic>
        <p:nvPicPr>
          <p:cNvPr id="6" name="Picture 5" descr="A close-up of a logo&#10;&#10;AI-generated content may be incorrect.">
            <a:extLst>
              <a:ext uri="{FF2B5EF4-FFF2-40B4-BE49-F238E27FC236}">
                <a16:creationId xmlns:a16="http://schemas.microsoft.com/office/drawing/2014/main" id="{D367B8C6-7C3E-CE50-EF98-0764FDF5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701" y="4974451"/>
            <a:ext cx="3837432" cy="1405128"/>
          </a:xfrm>
          <a:prstGeom prst="rect">
            <a:avLst/>
          </a:prstGeom>
        </p:spPr>
      </p:pic>
    </p:spTree>
    <p:extLst>
      <p:ext uri="{BB962C8B-B14F-4D97-AF65-F5344CB8AC3E}">
        <p14:creationId xmlns:p14="http://schemas.microsoft.com/office/powerpoint/2010/main" val="3026392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1861-9FF3-49BF-A804-2220782EB670}"/>
              </a:ext>
            </a:extLst>
          </p:cNvPr>
          <p:cNvSpPr>
            <a:spLocks noGrp="1"/>
          </p:cNvSpPr>
          <p:nvPr>
            <p:ph type="title"/>
          </p:nvPr>
        </p:nvSpPr>
        <p:spPr/>
        <p:txBody>
          <a:bodyPr/>
          <a:lstStyle/>
          <a:p>
            <a:r>
              <a:rPr lang="en-US" dirty="0"/>
              <a:t>Or make your own</a:t>
            </a:r>
          </a:p>
        </p:txBody>
      </p:sp>
      <p:sp>
        <p:nvSpPr>
          <p:cNvPr id="4" name="Slide Number Placeholder 3">
            <a:extLst>
              <a:ext uri="{FF2B5EF4-FFF2-40B4-BE49-F238E27FC236}">
                <a16:creationId xmlns:a16="http://schemas.microsoft.com/office/drawing/2014/main" id="{19FD66EA-EC2C-49DC-B93C-352B0C547DCE}"/>
              </a:ext>
            </a:extLst>
          </p:cNvPr>
          <p:cNvSpPr>
            <a:spLocks noGrp="1"/>
          </p:cNvSpPr>
          <p:nvPr>
            <p:ph type="sldNum" sz="quarter" idx="12"/>
          </p:nvPr>
        </p:nvSpPr>
        <p:spPr/>
        <p:txBody>
          <a:bodyPr/>
          <a:lstStyle/>
          <a:p>
            <a:fld id="{97A94E25-127B-4C48-AF96-44BA7B823777}" type="slidenum">
              <a:rPr lang="en-US" smtClean="0"/>
              <a:pPr/>
              <a:t>62</a:t>
            </a:fld>
            <a:endParaRPr lang="en-US" dirty="0"/>
          </a:p>
        </p:txBody>
      </p:sp>
      <p:pic>
        <p:nvPicPr>
          <p:cNvPr id="6" name="Picture 5" descr="A group of people holding cups&#10;&#10;Description automatically generated with low confidence">
            <a:extLst>
              <a:ext uri="{FF2B5EF4-FFF2-40B4-BE49-F238E27FC236}">
                <a16:creationId xmlns:a16="http://schemas.microsoft.com/office/drawing/2014/main" id="{07A84663-A50D-4484-92B3-97B11A973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46" y="1654648"/>
            <a:ext cx="6844749" cy="5133562"/>
          </a:xfrm>
          <a:prstGeom prst="rect">
            <a:avLst/>
          </a:prstGeom>
        </p:spPr>
      </p:pic>
      <p:sp>
        <p:nvSpPr>
          <p:cNvPr id="7" name="TextBox 6">
            <a:extLst>
              <a:ext uri="{FF2B5EF4-FFF2-40B4-BE49-F238E27FC236}">
                <a16:creationId xmlns:a16="http://schemas.microsoft.com/office/drawing/2014/main" id="{371CD7D4-42D2-419D-9851-9A22ECA9369F}"/>
              </a:ext>
            </a:extLst>
          </p:cNvPr>
          <p:cNvSpPr txBox="1"/>
          <p:nvPr/>
        </p:nvSpPr>
        <p:spPr>
          <a:xfrm>
            <a:off x="8130209" y="2892287"/>
            <a:ext cx="2792895" cy="1107996"/>
          </a:xfrm>
          <a:prstGeom prst="rect">
            <a:avLst/>
          </a:prstGeom>
          <a:noFill/>
        </p:spPr>
        <p:txBody>
          <a:bodyPr wrap="square" rtlCol="0">
            <a:spAutoFit/>
          </a:bodyPr>
          <a:lstStyle/>
          <a:p>
            <a:r>
              <a:rPr lang="en-US" sz="3300" dirty="0"/>
              <a:t>Coweta Dictionaries</a:t>
            </a:r>
          </a:p>
        </p:txBody>
      </p:sp>
      <p:pic>
        <p:nvPicPr>
          <p:cNvPr id="5" name="Picture 4" descr="A logo with blue text&#10;&#10;AI-generated content may be incorrect.">
            <a:extLst>
              <a:ext uri="{FF2B5EF4-FFF2-40B4-BE49-F238E27FC236}">
                <a16:creationId xmlns:a16="http://schemas.microsoft.com/office/drawing/2014/main" id="{1F17634B-1E31-AFEC-FA8A-692E00A93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125" y="5256759"/>
            <a:ext cx="2484120" cy="1298448"/>
          </a:xfrm>
          <a:prstGeom prst="rect">
            <a:avLst/>
          </a:prstGeom>
        </p:spPr>
      </p:pic>
    </p:spTree>
    <p:extLst>
      <p:ext uri="{BB962C8B-B14F-4D97-AF65-F5344CB8AC3E}">
        <p14:creationId xmlns:p14="http://schemas.microsoft.com/office/powerpoint/2010/main" val="3076889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7AEE-AC46-4143-8434-71DE6562BBBC}"/>
              </a:ext>
            </a:extLst>
          </p:cNvPr>
          <p:cNvSpPr>
            <a:spLocks noGrp="1"/>
          </p:cNvSpPr>
          <p:nvPr>
            <p:ph type="title"/>
          </p:nvPr>
        </p:nvSpPr>
        <p:spPr/>
        <p:txBody>
          <a:bodyPr/>
          <a:lstStyle/>
          <a:p>
            <a:r>
              <a:rPr lang="en-US" dirty="0"/>
              <a:t>Fun/Inspirational drives people</a:t>
            </a:r>
          </a:p>
        </p:txBody>
      </p:sp>
      <p:sp>
        <p:nvSpPr>
          <p:cNvPr id="4" name="Slide Number Placeholder 3">
            <a:extLst>
              <a:ext uri="{FF2B5EF4-FFF2-40B4-BE49-F238E27FC236}">
                <a16:creationId xmlns:a16="http://schemas.microsoft.com/office/drawing/2014/main" id="{4E34AE5A-81E7-4A0D-AD8E-7F3C4DCF7C8D}"/>
              </a:ext>
            </a:extLst>
          </p:cNvPr>
          <p:cNvSpPr>
            <a:spLocks noGrp="1"/>
          </p:cNvSpPr>
          <p:nvPr>
            <p:ph type="sldNum" sz="quarter" idx="12"/>
          </p:nvPr>
        </p:nvSpPr>
        <p:spPr/>
        <p:txBody>
          <a:bodyPr/>
          <a:lstStyle/>
          <a:p>
            <a:fld id="{97A94E25-127B-4C48-AF96-44BA7B823777}" type="slidenum">
              <a:rPr lang="en-US" smtClean="0"/>
              <a:pPr/>
              <a:t>63</a:t>
            </a:fld>
            <a:endParaRPr lang="en-US" dirty="0"/>
          </a:p>
        </p:txBody>
      </p:sp>
      <p:pic>
        <p:nvPicPr>
          <p:cNvPr id="5" name="Picture 4" descr="A close up of a sign&#10;&#10;Description automatically generated">
            <a:extLst>
              <a:ext uri="{FF2B5EF4-FFF2-40B4-BE49-F238E27FC236}">
                <a16:creationId xmlns:a16="http://schemas.microsoft.com/office/drawing/2014/main" id="{A191EE75-7AF2-4A08-89C3-D01F4782A43D}"/>
              </a:ext>
            </a:extLst>
          </p:cNvPr>
          <p:cNvPicPr>
            <a:picLocks noChangeAspect="1"/>
          </p:cNvPicPr>
          <p:nvPr/>
        </p:nvPicPr>
        <p:blipFill>
          <a:blip r:embed="rId2"/>
          <a:stretch>
            <a:fillRect/>
          </a:stretch>
        </p:blipFill>
        <p:spPr>
          <a:xfrm>
            <a:off x="755909" y="1666861"/>
            <a:ext cx="6863644" cy="5147733"/>
          </a:xfrm>
          <a:prstGeom prst="rect">
            <a:avLst/>
          </a:prstGeom>
        </p:spPr>
      </p:pic>
      <p:pic>
        <p:nvPicPr>
          <p:cNvPr id="8" name="Picture 7" descr="A logo with a sun and a logo&#10;&#10;AI-generated content may be incorrect.">
            <a:extLst>
              <a:ext uri="{FF2B5EF4-FFF2-40B4-BE49-F238E27FC236}">
                <a16:creationId xmlns:a16="http://schemas.microsoft.com/office/drawing/2014/main" id="{B497FB10-C0F2-2A50-0AE2-E1E6A1DC4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208" y="5167826"/>
            <a:ext cx="3212592" cy="1267968"/>
          </a:xfrm>
          <a:prstGeom prst="rect">
            <a:avLst/>
          </a:prstGeom>
        </p:spPr>
      </p:pic>
    </p:spTree>
    <p:extLst>
      <p:ext uri="{BB962C8B-B14F-4D97-AF65-F5344CB8AC3E}">
        <p14:creationId xmlns:p14="http://schemas.microsoft.com/office/powerpoint/2010/main" val="2766649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38693-F564-4540-AF69-22660DBF8B88}"/>
              </a:ext>
            </a:extLst>
          </p:cNvPr>
          <p:cNvSpPr>
            <a:spLocks noGrp="1"/>
          </p:cNvSpPr>
          <p:nvPr>
            <p:ph type="title"/>
          </p:nvPr>
        </p:nvSpPr>
        <p:spPr/>
        <p:txBody>
          <a:bodyPr/>
          <a:lstStyle/>
          <a:p>
            <a:r>
              <a:rPr lang="en-US" dirty="0"/>
              <a:t>E club options – info!</a:t>
            </a:r>
          </a:p>
        </p:txBody>
      </p:sp>
      <p:sp>
        <p:nvSpPr>
          <p:cNvPr id="4" name="Slide Number Placeholder 3">
            <a:extLst>
              <a:ext uri="{FF2B5EF4-FFF2-40B4-BE49-F238E27FC236}">
                <a16:creationId xmlns:a16="http://schemas.microsoft.com/office/drawing/2014/main" id="{F98AC0FA-CBD2-4DA8-91C0-F46743969F8D}"/>
              </a:ext>
            </a:extLst>
          </p:cNvPr>
          <p:cNvSpPr>
            <a:spLocks noGrp="1"/>
          </p:cNvSpPr>
          <p:nvPr>
            <p:ph type="sldNum" sz="quarter" idx="12"/>
          </p:nvPr>
        </p:nvSpPr>
        <p:spPr/>
        <p:txBody>
          <a:bodyPr/>
          <a:lstStyle/>
          <a:p>
            <a:fld id="{97A94E25-127B-4C48-AF96-44BA7B823777}" type="slidenum">
              <a:rPr lang="en-US" smtClean="0"/>
              <a:pPr/>
              <a:t>64</a:t>
            </a:fld>
            <a:endParaRPr lang="en-US" dirty="0"/>
          </a:p>
        </p:txBody>
      </p:sp>
      <p:pic>
        <p:nvPicPr>
          <p:cNvPr id="6" name="Picture 5" descr="Text&#10;&#10;Description automatically generated">
            <a:extLst>
              <a:ext uri="{FF2B5EF4-FFF2-40B4-BE49-F238E27FC236}">
                <a16:creationId xmlns:a16="http://schemas.microsoft.com/office/drawing/2014/main" id="{D14DDAC8-10F4-4452-9E90-B8B998D03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842" y="1808437"/>
            <a:ext cx="6890535" cy="4635451"/>
          </a:xfrm>
          <a:prstGeom prst="rect">
            <a:avLst/>
          </a:prstGeom>
        </p:spPr>
      </p:pic>
      <p:pic>
        <p:nvPicPr>
          <p:cNvPr id="5" name="Picture 4" descr="A yellow and blue logo&#10;&#10;AI-generated content may be incorrect.">
            <a:extLst>
              <a:ext uri="{FF2B5EF4-FFF2-40B4-BE49-F238E27FC236}">
                <a16:creationId xmlns:a16="http://schemas.microsoft.com/office/drawing/2014/main" id="{639DCA49-8EB8-914F-741C-8A0849798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813" y="4956434"/>
            <a:ext cx="2554224" cy="1274064"/>
          </a:xfrm>
          <a:prstGeom prst="rect">
            <a:avLst/>
          </a:prstGeom>
        </p:spPr>
      </p:pic>
    </p:spTree>
    <p:extLst>
      <p:ext uri="{BB962C8B-B14F-4D97-AF65-F5344CB8AC3E}">
        <p14:creationId xmlns:p14="http://schemas.microsoft.com/office/powerpoint/2010/main" val="767133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DA68-6830-415B-B9E4-3A3A380E3849}"/>
              </a:ext>
            </a:extLst>
          </p:cNvPr>
          <p:cNvSpPr>
            <a:spLocks noGrp="1"/>
          </p:cNvSpPr>
          <p:nvPr>
            <p:ph type="title"/>
          </p:nvPr>
        </p:nvSpPr>
        <p:spPr/>
        <p:txBody>
          <a:bodyPr/>
          <a:lstStyle/>
          <a:p>
            <a:r>
              <a:rPr lang="en-US" dirty="0"/>
              <a:t>Post doing service – not static</a:t>
            </a:r>
          </a:p>
        </p:txBody>
      </p:sp>
      <p:sp>
        <p:nvSpPr>
          <p:cNvPr id="4" name="Slide Number Placeholder 3">
            <a:extLst>
              <a:ext uri="{FF2B5EF4-FFF2-40B4-BE49-F238E27FC236}">
                <a16:creationId xmlns:a16="http://schemas.microsoft.com/office/drawing/2014/main" id="{DCC5D8E2-7735-44F9-85E5-24A97CBFF3CD}"/>
              </a:ext>
            </a:extLst>
          </p:cNvPr>
          <p:cNvSpPr>
            <a:spLocks noGrp="1"/>
          </p:cNvSpPr>
          <p:nvPr>
            <p:ph type="sldNum" sz="quarter" idx="12"/>
          </p:nvPr>
        </p:nvSpPr>
        <p:spPr/>
        <p:txBody>
          <a:bodyPr/>
          <a:lstStyle/>
          <a:p>
            <a:fld id="{97A94E25-127B-4C48-AF96-44BA7B823777}" type="slidenum">
              <a:rPr lang="en-US" smtClean="0"/>
              <a:pPr/>
              <a:t>65</a:t>
            </a:fld>
            <a:endParaRPr lang="en-US" dirty="0"/>
          </a:p>
        </p:txBody>
      </p:sp>
      <p:pic>
        <p:nvPicPr>
          <p:cNvPr id="6" name="Picture 5" descr="A group of people in a warehouse&#10;&#10;Description automatically generated">
            <a:extLst>
              <a:ext uri="{FF2B5EF4-FFF2-40B4-BE49-F238E27FC236}">
                <a16:creationId xmlns:a16="http://schemas.microsoft.com/office/drawing/2014/main" id="{5FCE58B3-8513-4D8C-A5EF-14702A44E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07" y="1746829"/>
            <a:ext cx="6096000" cy="4572000"/>
          </a:xfrm>
          <a:prstGeom prst="rect">
            <a:avLst/>
          </a:prstGeom>
        </p:spPr>
      </p:pic>
      <p:sp>
        <p:nvSpPr>
          <p:cNvPr id="7" name="TextBox 6">
            <a:extLst>
              <a:ext uri="{FF2B5EF4-FFF2-40B4-BE49-F238E27FC236}">
                <a16:creationId xmlns:a16="http://schemas.microsoft.com/office/drawing/2014/main" id="{DA2AC7B2-1752-4844-A6B2-5A0614C37430}"/>
              </a:ext>
            </a:extLst>
          </p:cNvPr>
          <p:cNvSpPr txBox="1"/>
          <p:nvPr/>
        </p:nvSpPr>
        <p:spPr>
          <a:xfrm>
            <a:off x="7953737" y="2274838"/>
            <a:ext cx="3268133" cy="2308324"/>
          </a:xfrm>
          <a:prstGeom prst="rect">
            <a:avLst/>
          </a:prstGeom>
          <a:noFill/>
        </p:spPr>
        <p:txBody>
          <a:bodyPr wrap="square" rtlCol="0">
            <a:spAutoFit/>
          </a:bodyPr>
          <a:lstStyle/>
          <a:p>
            <a:r>
              <a:rPr lang="en-US" sz="3600" dirty="0">
                <a:solidFill>
                  <a:srgbClr val="8D237B"/>
                </a:solidFill>
              </a:rPr>
              <a:t>Bartlesville Rotary @ MSNI – doing SERVICE!</a:t>
            </a:r>
          </a:p>
        </p:txBody>
      </p:sp>
      <p:pic>
        <p:nvPicPr>
          <p:cNvPr id="5" name="Picture 4" descr="A logo for rotary club&#10;&#10;AI-generated content may be incorrect.">
            <a:extLst>
              <a:ext uri="{FF2B5EF4-FFF2-40B4-BE49-F238E27FC236}">
                <a16:creationId xmlns:a16="http://schemas.microsoft.com/office/drawing/2014/main" id="{F9A37CC3-2C11-1E88-4D54-34508366E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696" y="5074862"/>
            <a:ext cx="2563368" cy="1453896"/>
          </a:xfrm>
          <a:prstGeom prst="rect">
            <a:avLst/>
          </a:prstGeom>
        </p:spPr>
      </p:pic>
    </p:spTree>
    <p:extLst>
      <p:ext uri="{BB962C8B-B14F-4D97-AF65-F5344CB8AC3E}">
        <p14:creationId xmlns:p14="http://schemas.microsoft.com/office/powerpoint/2010/main" val="2796900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13CF-1B4C-4F76-AB8B-4D7CA2FA0B14}"/>
              </a:ext>
            </a:extLst>
          </p:cNvPr>
          <p:cNvSpPr>
            <a:spLocks noGrp="1"/>
          </p:cNvSpPr>
          <p:nvPr>
            <p:ph type="title"/>
          </p:nvPr>
        </p:nvSpPr>
        <p:spPr/>
        <p:txBody>
          <a:bodyPr/>
          <a:lstStyle/>
          <a:p>
            <a:r>
              <a:rPr lang="en-US" dirty="0"/>
              <a:t>Have Fun!</a:t>
            </a:r>
          </a:p>
        </p:txBody>
      </p:sp>
      <p:sp>
        <p:nvSpPr>
          <p:cNvPr id="4" name="Slide Number Placeholder 3">
            <a:extLst>
              <a:ext uri="{FF2B5EF4-FFF2-40B4-BE49-F238E27FC236}">
                <a16:creationId xmlns:a16="http://schemas.microsoft.com/office/drawing/2014/main" id="{4EC978D9-6913-462B-974C-88241C3BA8B7}"/>
              </a:ext>
            </a:extLst>
          </p:cNvPr>
          <p:cNvSpPr>
            <a:spLocks noGrp="1"/>
          </p:cNvSpPr>
          <p:nvPr>
            <p:ph type="sldNum" sz="quarter" idx="12"/>
          </p:nvPr>
        </p:nvSpPr>
        <p:spPr/>
        <p:txBody>
          <a:bodyPr/>
          <a:lstStyle/>
          <a:p>
            <a:fld id="{97A94E25-127B-4C48-AF96-44BA7B823777}" type="slidenum">
              <a:rPr lang="en-US" smtClean="0"/>
              <a:pPr/>
              <a:t>66</a:t>
            </a:fld>
            <a:endParaRPr lang="en-US" dirty="0"/>
          </a:p>
        </p:txBody>
      </p:sp>
      <p:pic>
        <p:nvPicPr>
          <p:cNvPr id="6" name="Picture 5" descr="Diagram&#10;&#10;Description automatically generated">
            <a:extLst>
              <a:ext uri="{FF2B5EF4-FFF2-40B4-BE49-F238E27FC236}">
                <a16:creationId xmlns:a16="http://schemas.microsoft.com/office/drawing/2014/main" id="{A6D729E2-4327-4EA3-AAA7-C9F52EF0D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616" y="360840"/>
            <a:ext cx="6234071" cy="6497160"/>
          </a:xfrm>
          <a:prstGeom prst="rect">
            <a:avLst/>
          </a:prstGeom>
        </p:spPr>
      </p:pic>
      <p:pic>
        <p:nvPicPr>
          <p:cNvPr id="5" name="Picture 4" descr="A logo for a rotary club&#10;&#10;AI-generated content may be incorrect.">
            <a:extLst>
              <a:ext uri="{FF2B5EF4-FFF2-40B4-BE49-F238E27FC236}">
                <a16:creationId xmlns:a16="http://schemas.microsoft.com/office/drawing/2014/main" id="{2247EA6E-774D-47F7-0C81-8310DE20C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714" y="4223486"/>
            <a:ext cx="2584704" cy="1536192"/>
          </a:xfrm>
          <a:prstGeom prst="rect">
            <a:avLst/>
          </a:prstGeom>
        </p:spPr>
      </p:pic>
    </p:spTree>
    <p:extLst>
      <p:ext uri="{BB962C8B-B14F-4D97-AF65-F5344CB8AC3E}">
        <p14:creationId xmlns:p14="http://schemas.microsoft.com/office/powerpoint/2010/main" val="2491041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C3D0-8BF8-41CB-B93B-2CE304531107}"/>
              </a:ext>
            </a:extLst>
          </p:cNvPr>
          <p:cNvSpPr>
            <a:spLocks noGrp="1"/>
          </p:cNvSpPr>
          <p:nvPr>
            <p:ph type="title"/>
          </p:nvPr>
        </p:nvSpPr>
        <p:spPr/>
        <p:txBody>
          <a:bodyPr/>
          <a:lstStyle/>
          <a:p>
            <a:r>
              <a:rPr lang="en-US" dirty="0"/>
              <a:t>Doing service</a:t>
            </a:r>
          </a:p>
        </p:txBody>
      </p:sp>
      <p:sp>
        <p:nvSpPr>
          <p:cNvPr id="4" name="Slide Number Placeholder 3">
            <a:extLst>
              <a:ext uri="{FF2B5EF4-FFF2-40B4-BE49-F238E27FC236}">
                <a16:creationId xmlns:a16="http://schemas.microsoft.com/office/drawing/2014/main" id="{08373CB3-FC5F-4803-B77F-EE44553C2256}"/>
              </a:ext>
            </a:extLst>
          </p:cNvPr>
          <p:cNvSpPr>
            <a:spLocks noGrp="1"/>
          </p:cNvSpPr>
          <p:nvPr>
            <p:ph type="sldNum" sz="quarter" idx="12"/>
          </p:nvPr>
        </p:nvSpPr>
        <p:spPr/>
        <p:txBody>
          <a:bodyPr/>
          <a:lstStyle/>
          <a:p>
            <a:fld id="{97A94E25-127B-4C48-AF96-44BA7B823777}" type="slidenum">
              <a:rPr lang="en-US" smtClean="0"/>
              <a:pPr/>
              <a:t>67</a:t>
            </a:fld>
            <a:endParaRPr lang="en-US" dirty="0"/>
          </a:p>
        </p:txBody>
      </p:sp>
      <p:pic>
        <p:nvPicPr>
          <p:cNvPr id="6" name="Picture 5" descr="A picture containing outdoor, sky, person&#10;&#10;Description automatically generated">
            <a:extLst>
              <a:ext uri="{FF2B5EF4-FFF2-40B4-BE49-F238E27FC236}">
                <a16:creationId xmlns:a16="http://schemas.microsoft.com/office/drawing/2014/main" id="{970BC33C-64A9-4DDA-883F-EE41BDF4A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67" y="1697941"/>
            <a:ext cx="6976533" cy="5232400"/>
          </a:xfrm>
          <a:prstGeom prst="rect">
            <a:avLst/>
          </a:prstGeom>
        </p:spPr>
      </p:pic>
      <p:sp>
        <p:nvSpPr>
          <p:cNvPr id="7" name="TextBox 6">
            <a:extLst>
              <a:ext uri="{FF2B5EF4-FFF2-40B4-BE49-F238E27FC236}">
                <a16:creationId xmlns:a16="http://schemas.microsoft.com/office/drawing/2014/main" id="{0BE92A67-0FB1-4F70-B967-8F4F4FA2D8B9}"/>
              </a:ext>
            </a:extLst>
          </p:cNvPr>
          <p:cNvSpPr txBox="1"/>
          <p:nvPr/>
        </p:nvSpPr>
        <p:spPr>
          <a:xfrm>
            <a:off x="7947795" y="2335154"/>
            <a:ext cx="3042581" cy="2492990"/>
          </a:xfrm>
          <a:prstGeom prst="rect">
            <a:avLst/>
          </a:prstGeom>
          <a:noFill/>
        </p:spPr>
        <p:txBody>
          <a:bodyPr wrap="square" rtlCol="0">
            <a:spAutoFit/>
          </a:bodyPr>
          <a:lstStyle/>
          <a:p>
            <a:r>
              <a:rPr lang="en-US" sz="3900" dirty="0">
                <a:solidFill>
                  <a:srgbClr val="8D237B"/>
                </a:solidFill>
              </a:rPr>
              <a:t>Thanks, Broken Arrow Rotary</a:t>
            </a:r>
          </a:p>
        </p:txBody>
      </p:sp>
      <p:pic>
        <p:nvPicPr>
          <p:cNvPr id="5" name="Picture 4" descr="A logo with text overlay&#10;&#10;AI-generated content may be incorrect.">
            <a:extLst>
              <a:ext uri="{FF2B5EF4-FFF2-40B4-BE49-F238E27FC236}">
                <a16:creationId xmlns:a16="http://schemas.microsoft.com/office/drawing/2014/main" id="{C4B859F0-9404-3213-015F-E1C6AD0B2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539" y="5148326"/>
            <a:ext cx="3233928" cy="1594104"/>
          </a:xfrm>
          <a:prstGeom prst="rect">
            <a:avLst/>
          </a:prstGeom>
        </p:spPr>
      </p:pic>
    </p:spTree>
    <p:extLst>
      <p:ext uri="{BB962C8B-B14F-4D97-AF65-F5344CB8AC3E}">
        <p14:creationId xmlns:p14="http://schemas.microsoft.com/office/powerpoint/2010/main" val="869722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1F40-14E3-4008-AC70-E203030C6835}"/>
              </a:ext>
            </a:extLst>
          </p:cNvPr>
          <p:cNvSpPr>
            <a:spLocks noGrp="1"/>
          </p:cNvSpPr>
          <p:nvPr>
            <p:ph type="title"/>
          </p:nvPr>
        </p:nvSpPr>
        <p:spPr/>
        <p:txBody>
          <a:bodyPr/>
          <a:lstStyle/>
          <a:p>
            <a:r>
              <a:rPr lang="en-US" dirty="0"/>
              <a:t>Service  </a:t>
            </a:r>
            <a:r>
              <a:rPr lang="en-US" dirty="0" err="1"/>
              <a:t>service</a:t>
            </a:r>
            <a:r>
              <a:rPr lang="en-US" dirty="0"/>
              <a:t>  </a:t>
            </a:r>
            <a:r>
              <a:rPr lang="en-US" dirty="0" err="1"/>
              <a:t>service</a:t>
            </a:r>
            <a:endParaRPr lang="en-US" dirty="0"/>
          </a:p>
        </p:txBody>
      </p:sp>
      <p:sp>
        <p:nvSpPr>
          <p:cNvPr id="4" name="Slide Number Placeholder 3">
            <a:extLst>
              <a:ext uri="{FF2B5EF4-FFF2-40B4-BE49-F238E27FC236}">
                <a16:creationId xmlns:a16="http://schemas.microsoft.com/office/drawing/2014/main" id="{609BA5BD-9A91-4310-A962-9B4011178C02}"/>
              </a:ext>
            </a:extLst>
          </p:cNvPr>
          <p:cNvSpPr>
            <a:spLocks noGrp="1"/>
          </p:cNvSpPr>
          <p:nvPr>
            <p:ph type="sldNum" sz="quarter" idx="12"/>
          </p:nvPr>
        </p:nvSpPr>
        <p:spPr/>
        <p:txBody>
          <a:bodyPr/>
          <a:lstStyle/>
          <a:p>
            <a:fld id="{97A94E25-127B-4C48-AF96-44BA7B823777}" type="slidenum">
              <a:rPr lang="en-US" smtClean="0"/>
              <a:pPr/>
              <a:t>68</a:t>
            </a:fld>
            <a:endParaRPr lang="en-US" dirty="0"/>
          </a:p>
        </p:txBody>
      </p:sp>
      <p:pic>
        <p:nvPicPr>
          <p:cNvPr id="6" name="Picture 5" descr="A group of people in a warehouse&#10;&#10;Description automatically generated with low confidence">
            <a:extLst>
              <a:ext uri="{FF2B5EF4-FFF2-40B4-BE49-F238E27FC236}">
                <a16:creationId xmlns:a16="http://schemas.microsoft.com/office/drawing/2014/main" id="{C297ED34-1247-4383-BD42-AB23828F6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73" y="1597594"/>
            <a:ext cx="6663427" cy="5260405"/>
          </a:xfrm>
          <a:prstGeom prst="rect">
            <a:avLst/>
          </a:prstGeom>
        </p:spPr>
      </p:pic>
      <p:sp>
        <p:nvSpPr>
          <p:cNvPr id="7" name="TextBox 6">
            <a:extLst>
              <a:ext uri="{FF2B5EF4-FFF2-40B4-BE49-F238E27FC236}">
                <a16:creationId xmlns:a16="http://schemas.microsoft.com/office/drawing/2014/main" id="{8D1B9E34-712B-4013-A400-9D99910F6DE0}"/>
              </a:ext>
            </a:extLst>
          </p:cNvPr>
          <p:cNvSpPr txBox="1"/>
          <p:nvPr/>
        </p:nvSpPr>
        <p:spPr>
          <a:xfrm>
            <a:off x="8280400" y="2929467"/>
            <a:ext cx="3251200" cy="646331"/>
          </a:xfrm>
          <a:prstGeom prst="rect">
            <a:avLst/>
          </a:prstGeom>
          <a:noFill/>
        </p:spPr>
        <p:txBody>
          <a:bodyPr wrap="square" rtlCol="0">
            <a:spAutoFit/>
          </a:bodyPr>
          <a:lstStyle/>
          <a:p>
            <a:r>
              <a:rPr lang="en-US" sz="3600" dirty="0">
                <a:solidFill>
                  <a:srgbClr val="8D237B"/>
                </a:solidFill>
              </a:rPr>
              <a:t>Thanks, Pryor!</a:t>
            </a:r>
          </a:p>
        </p:txBody>
      </p:sp>
      <p:pic>
        <p:nvPicPr>
          <p:cNvPr id="9" name="Picture 8" descr="A logo of a company&#10;&#10;AI-generated content may be incorrect.">
            <a:extLst>
              <a:ext uri="{FF2B5EF4-FFF2-40B4-BE49-F238E27FC236}">
                <a16:creationId xmlns:a16="http://schemas.microsoft.com/office/drawing/2014/main" id="{3C22909C-2E20-1EA3-CB11-2D2E749D0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400" y="5151062"/>
            <a:ext cx="3023616" cy="1301496"/>
          </a:xfrm>
          <a:prstGeom prst="rect">
            <a:avLst/>
          </a:prstGeom>
        </p:spPr>
      </p:pic>
    </p:spTree>
    <p:extLst>
      <p:ext uri="{BB962C8B-B14F-4D97-AF65-F5344CB8AC3E}">
        <p14:creationId xmlns:p14="http://schemas.microsoft.com/office/powerpoint/2010/main" val="3872750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80FF-CC52-4E8D-8590-29CEE439AA03}"/>
              </a:ext>
            </a:extLst>
          </p:cNvPr>
          <p:cNvSpPr>
            <a:spLocks noGrp="1"/>
          </p:cNvSpPr>
          <p:nvPr>
            <p:ph type="title"/>
          </p:nvPr>
        </p:nvSpPr>
        <p:spPr/>
        <p:txBody>
          <a:bodyPr/>
          <a:lstStyle/>
          <a:p>
            <a:r>
              <a:rPr lang="en-US" dirty="0"/>
              <a:t>Inspirational</a:t>
            </a:r>
          </a:p>
        </p:txBody>
      </p:sp>
      <p:sp>
        <p:nvSpPr>
          <p:cNvPr id="4" name="Slide Number Placeholder 3">
            <a:extLst>
              <a:ext uri="{FF2B5EF4-FFF2-40B4-BE49-F238E27FC236}">
                <a16:creationId xmlns:a16="http://schemas.microsoft.com/office/drawing/2014/main" id="{B15E507A-97BE-4FA0-B9D2-A43E9E5AB452}"/>
              </a:ext>
            </a:extLst>
          </p:cNvPr>
          <p:cNvSpPr>
            <a:spLocks noGrp="1"/>
          </p:cNvSpPr>
          <p:nvPr>
            <p:ph type="sldNum" sz="quarter" idx="12"/>
          </p:nvPr>
        </p:nvSpPr>
        <p:spPr/>
        <p:txBody>
          <a:bodyPr/>
          <a:lstStyle/>
          <a:p>
            <a:fld id="{97A94E25-127B-4C48-AF96-44BA7B823777}" type="slidenum">
              <a:rPr lang="en-US" smtClean="0"/>
              <a:pPr/>
              <a:t>69</a:t>
            </a:fld>
            <a:endParaRPr lang="en-US" dirty="0"/>
          </a:p>
        </p:txBody>
      </p:sp>
      <p:pic>
        <p:nvPicPr>
          <p:cNvPr id="5" name="Picture 4" descr="A bird flying in the air&#10;&#10;Description automatically generated">
            <a:extLst>
              <a:ext uri="{FF2B5EF4-FFF2-40B4-BE49-F238E27FC236}">
                <a16:creationId xmlns:a16="http://schemas.microsoft.com/office/drawing/2014/main" id="{BB5CD4DC-83DF-42A9-92C9-ACBD12490A81}"/>
              </a:ext>
            </a:extLst>
          </p:cNvPr>
          <p:cNvPicPr>
            <a:picLocks noChangeAspect="1"/>
          </p:cNvPicPr>
          <p:nvPr/>
        </p:nvPicPr>
        <p:blipFill>
          <a:blip r:embed="rId2"/>
          <a:stretch>
            <a:fillRect/>
          </a:stretch>
        </p:blipFill>
        <p:spPr>
          <a:xfrm>
            <a:off x="1229703" y="1709130"/>
            <a:ext cx="6200774" cy="5044698"/>
          </a:xfrm>
          <a:prstGeom prst="rect">
            <a:avLst/>
          </a:prstGeom>
        </p:spPr>
      </p:pic>
      <p:pic>
        <p:nvPicPr>
          <p:cNvPr id="6" name="Picture 5" descr="A logo for rotary club&#10;&#10;AI-generated content may be incorrect.">
            <a:extLst>
              <a:ext uri="{FF2B5EF4-FFF2-40B4-BE49-F238E27FC236}">
                <a16:creationId xmlns:a16="http://schemas.microsoft.com/office/drawing/2014/main" id="{8AA77FB2-3FFA-C172-992D-82BA8B4DE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585" y="4851895"/>
            <a:ext cx="2587752" cy="1459992"/>
          </a:xfrm>
          <a:prstGeom prst="rect">
            <a:avLst/>
          </a:prstGeom>
        </p:spPr>
      </p:pic>
    </p:spTree>
    <p:extLst>
      <p:ext uri="{BB962C8B-B14F-4D97-AF65-F5344CB8AC3E}">
        <p14:creationId xmlns:p14="http://schemas.microsoft.com/office/powerpoint/2010/main" val="938234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497FAE-A4E4-40D9-9529-16791A552045}"/>
              </a:ext>
            </a:extLst>
          </p:cNvPr>
          <p:cNvSpPr>
            <a:spLocks noGrp="1"/>
          </p:cNvSpPr>
          <p:nvPr>
            <p:ph type="body" sz="quarter" idx="14"/>
          </p:nvPr>
        </p:nvSpPr>
        <p:spPr/>
        <p:txBody>
          <a:bodyPr/>
          <a:lstStyle/>
          <a:p>
            <a:r>
              <a:rPr lang="en-US"/>
              <a:t>Rotary</a:t>
            </a:r>
            <a:endParaRPr lang="en-US" dirty="0"/>
          </a:p>
        </p:txBody>
      </p:sp>
      <p:sp>
        <p:nvSpPr>
          <p:cNvPr id="5" name="Slide Number Placeholder 4">
            <a:extLst>
              <a:ext uri="{FF2B5EF4-FFF2-40B4-BE49-F238E27FC236}">
                <a16:creationId xmlns:a16="http://schemas.microsoft.com/office/drawing/2014/main" id="{6E4166C6-839E-40EF-98AD-A9C0478D3706}"/>
              </a:ext>
            </a:extLst>
          </p:cNvPr>
          <p:cNvSpPr>
            <a:spLocks noGrp="1"/>
          </p:cNvSpPr>
          <p:nvPr>
            <p:ph type="sldNum" sz="quarter" idx="15"/>
          </p:nvPr>
        </p:nvSpPr>
        <p:spPr/>
        <p:txBody>
          <a:bodyPr/>
          <a:lstStyle/>
          <a:p>
            <a:fld id="{97A94E25-127B-4C48-AF96-44BA7B823777}" type="slidenum">
              <a:rPr lang="en-US" smtClean="0"/>
              <a:pPr/>
              <a:t>7</a:t>
            </a:fld>
            <a:endParaRPr lang="en-US" dirty="0"/>
          </a:p>
        </p:txBody>
      </p:sp>
      <p:pic>
        <p:nvPicPr>
          <p:cNvPr id="7" name="Picture 6" descr="A picture containing text, person, person, sign&#10;&#10;Description automatically generated">
            <a:extLst>
              <a:ext uri="{FF2B5EF4-FFF2-40B4-BE49-F238E27FC236}">
                <a16:creationId xmlns:a16="http://schemas.microsoft.com/office/drawing/2014/main" id="{7C254961-8D5C-4FB2-B63E-DDD90D95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605" y="1121897"/>
            <a:ext cx="5138226" cy="5138226"/>
          </a:xfrm>
          <a:prstGeom prst="rect">
            <a:avLst/>
          </a:prstGeom>
        </p:spPr>
      </p:pic>
      <p:pic>
        <p:nvPicPr>
          <p:cNvPr id="10" name="Picture 9" descr="A blue and white logo&#10;&#10;AI-generated content may be incorrect.">
            <a:extLst>
              <a:ext uri="{FF2B5EF4-FFF2-40B4-BE49-F238E27FC236}">
                <a16:creationId xmlns:a16="http://schemas.microsoft.com/office/drawing/2014/main" id="{0F089B8C-6155-AFE0-5434-F55F536B2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95" y="5266192"/>
            <a:ext cx="3700272" cy="1325880"/>
          </a:xfrm>
          <a:prstGeom prst="rect">
            <a:avLst/>
          </a:prstGeom>
        </p:spPr>
      </p:pic>
    </p:spTree>
    <p:extLst>
      <p:ext uri="{BB962C8B-B14F-4D97-AF65-F5344CB8AC3E}">
        <p14:creationId xmlns:p14="http://schemas.microsoft.com/office/powerpoint/2010/main" val="1135659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7E7D-7F9E-48DB-879D-17B4CD4A4BB7}"/>
              </a:ext>
            </a:extLst>
          </p:cNvPr>
          <p:cNvSpPr>
            <a:spLocks noGrp="1"/>
          </p:cNvSpPr>
          <p:nvPr>
            <p:ph type="title"/>
          </p:nvPr>
        </p:nvSpPr>
        <p:spPr/>
        <p:txBody>
          <a:bodyPr/>
          <a:lstStyle/>
          <a:p>
            <a:r>
              <a:rPr lang="en-US" dirty="0"/>
              <a:t>Humor!</a:t>
            </a:r>
          </a:p>
        </p:txBody>
      </p:sp>
      <p:sp>
        <p:nvSpPr>
          <p:cNvPr id="4" name="Slide Number Placeholder 3">
            <a:extLst>
              <a:ext uri="{FF2B5EF4-FFF2-40B4-BE49-F238E27FC236}">
                <a16:creationId xmlns:a16="http://schemas.microsoft.com/office/drawing/2014/main" id="{AA56F6E9-D0ED-4711-A811-E745C6525677}"/>
              </a:ext>
            </a:extLst>
          </p:cNvPr>
          <p:cNvSpPr>
            <a:spLocks noGrp="1"/>
          </p:cNvSpPr>
          <p:nvPr>
            <p:ph type="sldNum" sz="quarter" idx="12"/>
          </p:nvPr>
        </p:nvSpPr>
        <p:spPr/>
        <p:txBody>
          <a:bodyPr/>
          <a:lstStyle/>
          <a:p>
            <a:fld id="{97A94E25-127B-4C48-AF96-44BA7B823777}" type="slidenum">
              <a:rPr lang="en-US" smtClean="0"/>
              <a:pPr/>
              <a:t>70</a:t>
            </a:fld>
            <a:endParaRPr lang="en-US" dirty="0"/>
          </a:p>
        </p:txBody>
      </p:sp>
      <p:pic>
        <p:nvPicPr>
          <p:cNvPr id="5" name="Picture 4" descr="A person sitting at a table&#10;&#10;Description automatically generated">
            <a:extLst>
              <a:ext uri="{FF2B5EF4-FFF2-40B4-BE49-F238E27FC236}">
                <a16:creationId xmlns:a16="http://schemas.microsoft.com/office/drawing/2014/main" id="{9A9FBCFD-CFFD-47CC-BE76-0EF6F49471A3}"/>
              </a:ext>
            </a:extLst>
          </p:cNvPr>
          <p:cNvPicPr>
            <a:picLocks noChangeAspect="1"/>
          </p:cNvPicPr>
          <p:nvPr/>
        </p:nvPicPr>
        <p:blipFill>
          <a:blip r:embed="rId2"/>
          <a:stretch>
            <a:fillRect/>
          </a:stretch>
        </p:blipFill>
        <p:spPr>
          <a:xfrm>
            <a:off x="3160599" y="335336"/>
            <a:ext cx="5200650" cy="6522664"/>
          </a:xfrm>
          <a:prstGeom prst="rect">
            <a:avLst/>
          </a:prstGeom>
        </p:spPr>
      </p:pic>
      <p:pic>
        <p:nvPicPr>
          <p:cNvPr id="8" name="Picture 7" descr="A logo for rotary club&#10;&#10;AI-generated content may be incorrect.">
            <a:extLst>
              <a:ext uri="{FF2B5EF4-FFF2-40B4-BE49-F238E27FC236}">
                <a16:creationId xmlns:a16="http://schemas.microsoft.com/office/drawing/2014/main" id="{5197169A-F5A3-DD38-3D7B-3B707D1EC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85" y="4227653"/>
            <a:ext cx="2746248" cy="1804416"/>
          </a:xfrm>
          <a:prstGeom prst="rect">
            <a:avLst/>
          </a:prstGeom>
        </p:spPr>
      </p:pic>
    </p:spTree>
    <p:extLst>
      <p:ext uri="{BB962C8B-B14F-4D97-AF65-F5344CB8AC3E}">
        <p14:creationId xmlns:p14="http://schemas.microsoft.com/office/powerpoint/2010/main" val="2557772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7F84-8926-4CA4-9DF5-722BA0D25923}"/>
              </a:ext>
            </a:extLst>
          </p:cNvPr>
          <p:cNvSpPr>
            <a:spLocks noGrp="1"/>
          </p:cNvSpPr>
          <p:nvPr>
            <p:ph type="title"/>
          </p:nvPr>
        </p:nvSpPr>
        <p:spPr/>
        <p:txBody>
          <a:bodyPr/>
          <a:lstStyle/>
          <a:p>
            <a:r>
              <a:rPr lang="en-US" dirty="0"/>
              <a:t>There’s LOTS to use</a:t>
            </a:r>
          </a:p>
        </p:txBody>
      </p:sp>
      <p:sp>
        <p:nvSpPr>
          <p:cNvPr id="4" name="Slide Number Placeholder 3">
            <a:extLst>
              <a:ext uri="{FF2B5EF4-FFF2-40B4-BE49-F238E27FC236}">
                <a16:creationId xmlns:a16="http://schemas.microsoft.com/office/drawing/2014/main" id="{490954E1-5125-49A9-9F1E-9604C9970F5F}"/>
              </a:ext>
            </a:extLst>
          </p:cNvPr>
          <p:cNvSpPr>
            <a:spLocks noGrp="1"/>
          </p:cNvSpPr>
          <p:nvPr>
            <p:ph type="sldNum" sz="quarter" idx="12"/>
          </p:nvPr>
        </p:nvSpPr>
        <p:spPr/>
        <p:txBody>
          <a:bodyPr/>
          <a:lstStyle/>
          <a:p>
            <a:fld id="{97A94E25-127B-4C48-AF96-44BA7B823777}" type="slidenum">
              <a:rPr lang="en-US" smtClean="0"/>
              <a:pPr/>
              <a:t>71</a:t>
            </a:fld>
            <a:endParaRPr lang="en-US" dirty="0"/>
          </a:p>
        </p:txBody>
      </p:sp>
      <p:pic>
        <p:nvPicPr>
          <p:cNvPr id="5" name="Picture 4">
            <a:extLst>
              <a:ext uri="{FF2B5EF4-FFF2-40B4-BE49-F238E27FC236}">
                <a16:creationId xmlns:a16="http://schemas.microsoft.com/office/drawing/2014/main" id="{EC3B8E1A-CFAA-401E-9B9C-8F8A216D8E6E}"/>
              </a:ext>
            </a:extLst>
          </p:cNvPr>
          <p:cNvPicPr>
            <a:picLocks noChangeAspect="1"/>
          </p:cNvPicPr>
          <p:nvPr/>
        </p:nvPicPr>
        <p:blipFill>
          <a:blip r:embed="rId2"/>
          <a:stretch>
            <a:fillRect/>
          </a:stretch>
        </p:blipFill>
        <p:spPr>
          <a:xfrm>
            <a:off x="1594542" y="1540043"/>
            <a:ext cx="7684190" cy="5122793"/>
          </a:xfrm>
          <a:prstGeom prst="rect">
            <a:avLst/>
          </a:prstGeom>
        </p:spPr>
      </p:pic>
      <p:pic>
        <p:nvPicPr>
          <p:cNvPr id="6" name="Picture 5" descr="A logo with a yellow and blue text&#10;&#10;AI-generated content may be incorrect.">
            <a:extLst>
              <a:ext uri="{FF2B5EF4-FFF2-40B4-BE49-F238E27FC236}">
                <a16:creationId xmlns:a16="http://schemas.microsoft.com/office/drawing/2014/main" id="{799A810F-2618-5FF5-5485-4C72650C0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323" y="5172360"/>
            <a:ext cx="3057144" cy="1374648"/>
          </a:xfrm>
          <a:prstGeom prst="rect">
            <a:avLst/>
          </a:prstGeom>
        </p:spPr>
      </p:pic>
    </p:spTree>
    <p:extLst>
      <p:ext uri="{BB962C8B-B14F-4D97-AF65-F5344CB8AC3E}">
        <p14:creationId xmlns:p14="http://schemas.microsoft.com/office/powerpoint/2010/main" val="29691183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7BED-7C85-42DA-A31A-61F1076AB188}"/>
              </a:ext>
            </a:extLst>
          </p:cNvPr>
          <p:cNvSpPr>
            <a:spLocks noGrp="1"/>
          </p:cNvSpPr>
          <p:nvPr>
            <p:ph type="title"/>
          </p:nvPr>
        </p:nvSpPr>
        <p:spPr/>
        <p:txBody>
          <a:bodyPr/>
          <a:lstStyle/>
          <a:p>
            <a:r>
              <a:rPr lang="en-US" dirty="0"/>
              <a:t>Share Info</a:t>
            </a:r>
          </a:p>
        </p:txBody>
      </p:sp>
      <p:sp>
        <p:nvSpPr>
          <p:cNvPr id="4" name="Slide Number Placeholder 3">
            <a:extLst>
              <a:ext uri="{FF2B5EF4-FFF2-40B4-BE49-F238E27FC236}">
                <a16:creationId xmlns:a16="http://schemas.microsoft.com/office/drawing/2014/main" id="{AE0550EA-752E-4635-A6F0-311B2C367EDC}"/>
              </a:ext>
            </a:extLst>
          </p:cNvPr>
          <p:cNvSpPr>
            <a:spLocks noGrp="1"/>
          </p:cNvSpPr>
          <p:nvPr>
            <p:ph type="sldNum" sz="quarter" idx="12"/>
          </p:nvPr>
        </p:nvSpPr>
        <p:spPr/>
        <p:txBody>
          <a:bodyPr/>
          <a:lstStyle/>
          <a:p>
            <a:fld id="{97A94E25-127B-4C48-AF96-44BA7B823777}" type="slidenum">
              <a:rPr lang="en-US" smtClean="0"/>
              <a:pPr/>
              <a:t>72</a:t>
            </a:fld>
            <a:endParaRPr lang="en-US" dirty="0"/>
          </a:p>
        </p:txBody>
      </p:sp>
      <p:pic>
        <p:nvPicPr>
          <p:cNvPr id="5" name="Picture 4">
            <a:extLst>
              <a:ext uri="{FF2B5EF4-FFF2-40B4-BE49-F238E27FC236}">
                <a16:creationId xmlns:a16="http://schemas.microsoft.com/office/drawing/2014/main" id="{230E5494-B72E-4C38-BA4F-0ED1627465AA}"/>
              </a:ext>
            </a:extLst>
          </p:cNvPr>
          <p:cNvPicPr>
            <a:picLocks noChangeAspect="1"/>
          </p:cNvPicPr>
          <p:nvPr/>
        </p:nvPicPr>
        <p:blipFill>
          <a:blip r:embed="rId2"/>
          <a:stretch>
            <a:fillRect/>
          </a:stretch>
        </p:blipFill>
        <p:spPr>
          <a:xfrm>
            <a:off x="6134100" y="-1"/>
            <a:ext cx="4697767" cy="6858000"/>
          </a:xfrm>
          <a:prstGeom prst="rect">
            <a:avLst/>
          </a:prstGeom>
        </p:spPr>
      </p:pic>
      <p:pic>
        <p:nvPicPr>
          <p:cNvPr id="6" name="Picture 5" descr="A logo for rotary club&#10;&#10;AI-generated content may be incorrect.">
            <a:extLst>
              <a:ext uri="{FF2B5EF4-FFF2-40B4-BE49-F238E27FC236}">
                <a16:creationId xmlns:a16="http://schemas.microsoft.com/office/drawing/2014/main" id="{1657A1D0-0E04-6766-69D2-8C070DD27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133" y="4590905"/>
            <a:ext cx="2788920" cy="1310640"/>
          </a:xfrm>
          <a:prstGeom prst="rect">
            <a:avLst/>
          </a:prstGeom>
        </p:spPr>
      </p:pic>
    </p:spTree>
    <p:extLst>
      <p:ext uri="{BB962C8B-B14F-4D97-AF65-F5344CB8AC3E}">
        <p14:creationId xmlns:p14="http://schemas.microsoft.com/office/powerpoint/2010/main" val="2106661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9E59-4D59-4CE2-A0E1-53CCA3C1DA28}"/>
              </a:ext>
            </a:extLst>
          </p:cNvPr>
          <p:cNvSpPr>
            <a:spLocks noGrp="1"/>
          </p:cNvSpPr>
          <p:nvPr>
            <p:ph type="title"/>
          </p:nvPr>
        </p:nvSpPr>
        <p:spPr/>
        <p:txBody>
          <a:bodyPr/>
          <a:lstStyle/>
          <a:p>
            <a:r>
              <a:rPr lang="en-US" dirty="0"/>
              <a:t>Rotary Voices – link to the blog</a:t>
            </a:r>
          </a:p>
        </p:txBody>
      </p:sp>
      <p:sp>
        <p:nvSpPr>
          <p:cNvPr id="4" name="Slide Number Placeholder 3">
            <a:extLst>
              <a:ext uri="{FF2B5EF4-FFF2-40B4-BE49-F238E27FC236}">
                <a16:creationId xmlns:a16="http://schemas.microsoft.com/office/drawing/2014/main" id="{0D30064C-EA42-4898-981B-E8D16339A4E1}"/>
              </a:ext>
            </a:extLst>
          </p:cNvPr>
          <p:cNvSpPr>
            <a:spLocks noGrp="1"/>
          </p:cNvSpPr>
          <p:nvPr>
            <p:ph type="sldNum" sz="quarter" idx="12"/>
          </p:nvPr>
        </p:nvSpPr>
        <p:spPr/>
        <p:txBody>
          <a:bodyPr/>
          <a:lstStyle/>
          <a:p>
            <a:fld id="{97A94E25-127B-4C48-AF96-44BA7B823777}" type="slidenum">
              <a:rPr lang="en-US" smtClean="0"/>
              <a:pPr/>
              <a:t>73</a:t>
            </a:fld>
            <a:endParaRPr lang="en-US" dirty="0"/>
          </a:p>
        </p:txBody>
      </p:sp>
      <p:pic>
        <p:nvPicPr>
          <p:cNvPr id="6" name="Picture 5" descr="A picture containing text, posing&#10;&#10;Description automatically generated">
            <a:extLst>
              <a:ext uri="{FF2B5EF4-FFF2-40B4-BE49-F238E27FC236}">
                <a16:creationId xmlns:a16="http://schemas.microsoft.com/office/drawing/2014/main" id="{7C797FBB-CA4F-44CA-AA09-98807A7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35404"/>
            <a:ext cx="8736257" cy="4988769"/>
          </a:xfrm>
          <a:prstGeom prst="rect">
            <a:avLst/>
          </a:prstGeom>
        </p:spPr>
      </p:pic>
      <p:pic>
        <p:nvPicPr>
          <p:cNvPr id="5" name="Picture 4" descr="A logo with a yellow and blue design&#10;&#10;AI-generated content may be incorrect.">
            <a:extLst>
              <a:ext uri="{FF2B5EF4-FFF2-40B4-BE49-F238E27FC236}">
                <a16:creationId xmlns:a16="http://schemas.microsoft.com/office/drawing/2014/main" id="{8C059F81-F168-5633-E0EE-9AB3AE8CA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4344" y="5206238"/>
            <a:ext cx="3267456" cy="1536192"/>
          </a:xfrm>
          <a:prstGeom prst="rect">
            <a:avLst/>
          </a:prstGeom>
        </p:spPr>
      </p:pic>
    </p:spTree>
    <p:extLst>
      <p:ext uri="{BB962C8B-B14F-4D97-AF65-F5344CB8AC3E}">
        <p14:creationId xmlns:p14="http://schemas.microsoft.com/office/powerpoint/2010/main" val="3045477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8CD9-10AB-4BBA-9763-D5996F3C083E}"/>
              </a:ext>
            </a:extLst>
          </p:cNvPr>
          <p:cNvSpPr>
            <a:spLocks noGrp="1"/>
          </p:cNvSpPr>
          <p:nvPr>
            <p:ph type="title"/>
          </p:nvPr>
        </p:nvSpPr>
        <p:spPr/>
        <p:txBody>
          <a:bodyPr/>
          <a:lstStyle/>
          <a:p>
            <a:r>
              <a:rPr lang="en-US" dirty="0"/>
              <a:t>Talk about rotary</a:t>
            </a:r>
          </a:p>
        </p:txBody>
      </p:sp>
      <p:sp>
        <p:nvSpPr>
          <p:cNvPr id="4" name="Slide Number Placeholder 3">
            <a:extLst>
              <a:ext uri="{FF2B5EF4-FFF2-40B4-BE49-F238E27FC236}">
                <a16:creationId xmlns:a16="http://schemas.microsoft.com/office/drawing/2014/main" id="{F207BF5D-8D2D-4D41-86CF-1377D5B8FBB1}"/>
              </a:ext>
            </a:extLst>
          </p:cNvPr>
          <p:cNvSpPr>
            <a:spLocks noGrp="1"/>
          </p:cNvSpPr>
          <p:nvPr>
            <p:ph type="sldNum" sz="quarter" idx="12"/>
          </p:nvPr>
        </p:nvSpPr>
        <p:spPr/>
        <p:txBody>
          <a:bodyPr/>
          <a:lstStyle/>
          <a:p>
            <a:fld id="{97A94E25-127B-4C48-AF96-44BA7B823777}" type="slidenum">
              <a:rPr lang="en-US" smtClean="0"/>
              <a:pPr/>
              <a:t>74</a:t>
            </a:fld>
            <a:endParaRPr lang="en-US" dirty="0"/>
          </a:p>
        </p:txBody>
      </p:sp>
      <p:pic>
        <p:nvPicPr>
          <p:cNvPr id="6" name="Picture 5" descr="A picture containing text&#10;&#10;Description automatically generated">
            <a:extLst>
              <a:ext uri="{FF2B5EF4-FFF2-40B4-BE49-F238E27FC236}">
                <a16:creationId xmlns:a16="http://schemas.microsoft.com/office/drawing/2014/main" id="{683395C5-7664-4AB8-A935-64B7EEAF3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363" y="1844533"/>
            <a:ext cx="8204189" cy="4774315"/>
          </a:xfrm>
          <a:prstGeom prst="rect">
            <a:avLst/>
          </a:prstGeom>
        </p:spPr>
      </p:pic>
      <p:pic>
        <p:nvPicPr>
          <p:cNvPr id="5" name="Picture 4" descr="A logo for rotary club&#10;&#10;AI-generated content may be incorrect.">
            <a:extLst>
              <a:ext uri="{FF2B5EF4-FFF2-40B4-BE49-F238E27FC236}">
                <a16:creationId xmlns:a16="http://schemas.microsoft.com/office/drawing/2014/main" id="{7936F193-E710-6897-77C5-FF5419B7C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656" y="5119232"/>
            <a:ext cx="2795016" cy="1499616"/>
          </a:xfrm>
          <a:prstGeom prst="rect">
            <a:avLst/>
          </a:prstGeom>
        </p:spPr>
      </p:pic>
    </p:spTree>
    <p:extLst>
      <p:ext uri="{BB962C8B-B14F-4D97-AF65-F5344CB8AC3E}">
        <p14:creationId xmlns:p14="http://schemas.microsoft.com/office/powerpoint/2010/main" val="23208266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9B34-3206-4017-A106-8E539235B096}"/>
              </a:ext>
            </a:extLst>
          </p:cNvPr>
          <p:cNvSpPr>
            <a:spLocks noGrp="1"/>
          </p:cNvSpPr>
          <p:nvPr>
            <p:ph type="title"/>
          </p:nvPr>
        </p:nvSpPr>
        <p:spPr/>
        <p:txBody>
          <a:bodyPr/>
          <a:lstStyle/>
          <a:p>
            <a:r>
              <a:rPr lang="en-US" dirty="0"/>
              <a:t>Highlight your members</a:t>
            </a:r>
          </a:p>
        </p:txBody>
      </p:sp>
      <p:sp>
        <p:nvSpPr>
          <p:cNvPr id="4" name="Slide Number Placeholder 3">
            <a:extLst>
              <a:ext uri="{FF2B5EF4-FFF2-40B4-BE49-F238E27FC236}">
                <a16:creationId xmlns:a16="http://schemas.microsoft.com/office/drawing/2014/main" id="{70A0CB7B-BC3B-4D5F-B051-31B656EA11ED}"/>
              </a:ext>
            </a:extLst>
          </p:cNvPr>
          <p:cNvSpPr>
            <a:spLocks noGrp="1"/>
          </p:cNvSpPr>
          <p:nvPr>
            <p:ph type="sldNum" sz="quarter" idx="12"/>
          </p:nvPr>
        </p:nvSpPr>
        <p:spPr/>
        <p:txBody>
          <a:bodyPr/>
          <a:lstStyle/>
          <a:p>
            <a:fld id="{97A94E25-127B-4C48-AF96-44BA7B823777}" type="slidenum">
              <a:rPr lang="en-US" smtClean="0"/>
              <a:pPr/>
              <a:t>75</a:t>
            </a:fld>
            <a:endParaRPr lang="en-US" dirty="0"/>
          </a:p>
        </p:txBody>
      </p:sp>
      <p:pic>
        <p:nvPicPr>
          <p:cNvPr id="8" name="Picture 7" descr="A person smiling for the camera&#10;&#10;Description automatically generated with medium confidence">
            <a:extLst>
              <a:ext uri="{FF2B5EF4-FFF2-40B4-BE49-F238E27FC236}">
                <a16:creationId xmlns:a16="http://schemas.microsoft.com/office/drawing/2014/main" id="{B22556D4-8604-4E41-9179-244FCFD2E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440" y="1777084"/>
            <a:ext cx="3779520" cy="4838700"/>
          </a:xfrm>
          <a:prstGeom prst="rect">
            <a:avLst/>
          </a:prstGeom>
        </p:spPr>
      </p:pic>
      <p:sp>
        <p:nvSpPr>
          <p:cNvPr id="9" name="TextBox 8">
            <a:extLst>
              <a:ext uri="{FF2B5EF4-FFF2-40B4-BE49-F238E27FC236}">
                <a16:creationId xmlns:a16="http://schemas.microsoft.com/office/drawing/2014/main" id="{D31EDC0B-20EB-411D-B4CD-EAA8D2AEA94C}"/>
              </a:ext>
            </a:extLst>
          </p:cNvPr>
          <p:cNvSpPr txBox="1"/>
          <p:nvPr/>
        </p:nvSpPr>
        <p:spPr>
          <a:xfrm>
            <a:off x="6451600" y="2810933"/>
            <a:ext cx="3403600" cy="1446550"/>
          </a:xfrm>
          <a:prstGeom prst="rect">
            <a:avLst/>
          </a:prstGeom>
          <a:noFill/>
        </p:spPr>
        <p:txBody>
          <a:bodyPr wrap="square" rtlCol="0">
            <a:spAutoFit/>
          </a:bodyPr>
          <a:lstStyle/>
          <a:p>
            <a:r>
              <a:rPr lang="en-US" sz="4400" dirty="0">
                <a:solidFill>
                  <a:srgbClr val="8D237B"/>
                </a:solidFill>
              </a:rPr>
              <a:t>Thanks, Grove!</a:t>
            </a:r>
          </a:p>
        </p:txBody>
      </p:sp>
      <p:pic>
        <p:nvPicPr>
          <p:cNvPr id="7" name="Picture 6" descr="A logo for rotary club&#10;&#10;AI-generated content may be incorrect.">
            <a:extLst>
              <a:ext uri="{FF2B5EF4-FFF2-40B4-BE49-F238E27FC236}">
                <a16:creationId xmlns:a16="http://schemas.microsoft.com/office/drawing/2014/main" id="{B8BDED4A-2172-F45A-098F-0F3D8B633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654" y="4860890"/>
            <a:ext cx="2779776" cy="1706880"/>
          </a:xfrm>
          <a:prstGeom prst="rect">
            <a:avLst/>
          </a:prstGeom>
        </p:spPr>
      </p:pic>
    </p:spTree>
    <p:extLst>
      <p:ext uri="{BB962C8B-B14F-4D97-AF65-F5344CB8AC3E}">
        <p14:creationId xmlns:p14="http://schemas.microsoft.com/office/powerpoint/2010/main" val="1754507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B37E-5658-42BE-95F7-6AB03D015FCC}"/>
              </a:ext>
            </a:extLst>
          </p:cNvPr>
          <p:cNvSpPr>
            <a:spLocks noGrp="1"/>
          </p:cNvSpPr>
          <p:nvPr>
            <p:ph type="title"/>
          </p:nvPr>
        </p:nvSpPr>
        <p:spPr/>
        <p:txBody>
          <a:bodyPr/>
          <a:lstStyle/>
          <a:p>
            <a:r>
              <a:rPr lang="en-US" dirty="0"/>
              <a:t>Or a bit of history</a:t>
            </a:r>
          </a:p>
        </p:txBody>
      </p:sp>
      <p:sp>
        <p:nvSpPr>
          <p:cNvPr id="4" name="Slide Number Placeholder 3">
            <a:extLst>
              <a:ext uri="{FF2B5EF4-FFF2-40B4-BE49-F238E27FC236}">
                <a16:creationId xmlns:a16="http://schemas.microsoft.com/office/drawing/2014/main" id="{6275E2B3-9EDC-4999-A541-1FE3256C266A}"/>
              </a:ext>
            </a:extLst>
          </p:cNvPr>
          <p:cNvSpPr>
            <a:spLocks noGrp="1"/>
          </p:cNvSpPr>
          <p:nvPr>
            <p:ph type="sldNum" sz="quarter" idx="12"/>
          </p:nvPr>
        </p:nvSpPr>
        <p:spPr/>
        <p:txBody>
          <a:bodyPr/>
          <a:lstStyle/>
          <a:p>
            <a:fld id="{97A94E25-127B-4C48-AF96-44BA7B823777}" type="slidenum">
              <a:rPr lang="en-US" smtClean="0"/>
              <a:pPr/>
              <a:t>76</a:t>
            </a:fld>
            <a:endParaRPr lang="en-US" dirty="0"/>
          </a:p>
        </p:txBody>
      </p:sp>
      <p:pic>
        <p:nvPicPr>
          <p:cNvPr id="5" name="Picture 4" descr="A picture containing text&#10;&#10;Description automatically generated">
            <a:extLst>
              <a:ext uri="{FF2B5EF4-FFF2-40B4-BE49-F238E27FC236}">
                <a16:creationId xmlns:a16="http://schemas.microsoft.com/office/drawing/2014/main" id="{47B7439D-A88A-4063-AC76-7C543F55F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802" y="1697920"/>
            <a:ext cx="4910244" cy="5160080"/>
          </a:xfrm>
          <a:prstGeom prst="rect">
            <a:avLst/>
          </a:prstGeom>
        </p:spPr>
      </p:pic>
      <p:pic>
        <p:nvPicPr>
          <p:cNvPr id="8" name="Picture 7" descr="A blue and white logo&#10;&#10;AI-generated content may be incorrect.">
            <a:extLst>
              <a:ext uri="{FF2B5EF4-FFF2-40B4-BE49-F238E27FC236}">
                <a16:creationId xmlns:a16="http://schemas.microsoft.com/office/drawing/2014/main" id="{22D553B9-0B38-0047-1862-639FA1A99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686" y="4379802"/>
            <a:ext cx="3502152" cy="1362456"/>
          </a:xfrm>
          <a:prstGeom prst="rect">
            <a:avLst/>
          </a:prstGeom>
        </p:spPr>
      </p:pic>
    </p:spTree>
    <p:extLst>
      <p:ext uri="{BB962C8B-B14F-4D97-AF65-F5344CB8AC3E}">
        <p14:creationId xmlns:p14="http://schemas.microsoft.com/office/powerpoint/2010/main" val="16855483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FD4E-C99C-44D6-9BE2-90FD530F8A78}"/>
              </a:ext>
            </a:extLst>
          </p:cNvPr>
          <p:cNvSpPr>
            <a:spLocks noGrp="1"/>
          </p:cNvSpPr>
          <p:nvPr>
            <p:ph type="title"/>
          </p:nvPr>
        </p:nvSpPr>
        <p:spPr/>
        <p:txBody>
          <a:bodyPr/>
          <a:lstStyle/>
          <a:p>
            <a:r>
              <a:rPr lang="en-US" dirty="0"/>
              <a:t>Be interactive – </a:t>
            </a:r>
            <a:br>
              <a:rPr lang="en-US" dirty="0"/>
            </a:br>
            <a:r>
              <a:rPr lang="en-US" dirty="0"/>
              <a:t>get people to respond</a:t>
            </a:r>
          </a:p>
        </p:txBody>
      </p:sp>
      <p:sp>
        <p:nvSpPr>
          <p:cNvPr id="4" name="Slide Number Placeholder 3">
            <a:extLst>
              <a:ext uri="{FF2B5EF4-FFF2-40B4-BE49-F238E27FC236}">
                <a16:creationId xmlns:a16="http://schemas.microsoft.com/office/drawing/2014/main" id="{7B21DAD2-901F-4206-82E4-38793332511B}"/>
              </a:ext>
            </a:extLst>
          </p:cNvPr>
          <p:cNvSpPr>
            <a:spLocks noGrp="1"/>
          </p:cNvSpPr>
          <p:nvPr>
            <p:ph type="sldNum" sz="quarter" idx="12"/>
          </p:nvPr>
        </p:nvSpPr>
        <p:spPr/>
        <p:txBody>
          <a:bodyPr/>
          <a:lstStyle/>
          <a:p>
            <a:fld id="{97A94E25-127B-4C48-AF96-44BA7B823777}" type="slidenum">
              <a:rPr lang="en-US" smtClean="0"/>
              <a:pPr/>
              <a:t>77</a:t>
            </a:fld>
            <a:endParaRPr lang="en-US" dirty="0"/>
          </a:p>
        </p:txBody>
      </p:sp>
      <p:pic>
        <p:nvPicPr>
          <p:cNvPr id="5" name="Picture 2" descr="History of Women in Rotary — Cape Henry Rotary">
            <a:extLst>
              <a:ext uri="{FF2B5EF4-FFF2-40B4-BE49-F238E27FC236}">
                <a16:creationId xmlns:a16="http://schemas.microsoft.com/office/drawing/2014/main" id="{11DA5485-4A17-410F-8390-51977E7B6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177" y="1540043"/>
            <a:ext cx="2669297" cy="3814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3A9650-45E7-4FF4-9BF7-BA354C32DFCB}"/>
              </a:ext>
            </a:extLst>
          </p:cNvPr>
          <p:cNvSpPr txBox="1"/>
          <p:nvPr/>
        </p:nvSpPr>
        <p:spPr>
          <a:xfrm>
            <a:off x="3889247" y="2020747"/>
            <a:ext cx="7268575" cy="1615827"/>
          </a:xfrm>
          <a:prstGeom prst="rect">
            <a:avLst/>
          </a:prstGeom>
          <a:noFill/>
        </p:spPr>
        <p:txBody>
          <a:bodyPr wrap="square">
            <a:spAutoFit/>
          </a:bodyPr>
          <a:lstStyle/>
          <a:p>
            <a:r>
              <a:rPr lang="en-US" sz="3300" i="0" dirty="0">
                <a:solidFill>
                  <a:srgbClr val="8D237B"/>
                </a:solidFill>
                <a:effectLst/>
                <a:highlight>
                  <a:srgbClr val="C0C0C0"/>
                </a:highlight>
                <a:latin typeface="arial" panose="020B0604020202020204" pitchFamily="34" charset="0"/>
              </a:rPr>
              <a:t>This is </a:t>
            </a:r>
            <a:r>
              <a:rPr lang="en-US" sz="3300" b="1" i="0" dirty="0">
                <a:solidFill>
                  <a:srgbClr val="8D237B"/>
                </a:solidFill>
                <a:effectLst/>
                <a:highlight>
                  <a:srgbClr val="C0C0C0"/>
                </a:highlight>
                <a:latin typeface="arial" panose="020B0604020202020204" pitchFamily="34" charset="0"/>
              </a:rPr>
              <a:t>Sylvia Whitlock</a:t>
            </a:r>
            <a:r>
              <a:rPr lang="en-US" sz="3300" b="0" i="0" dirty="0">
                <a:solidFill>
                  <a:srgbClr val="8D237B"/>
                </a:solidFill>
                <a:effectLst/>
                <a:highlight>
                  <a:srgbClr val="C0C0C0"/>
                </a:highlight>
                <a:latin typeface="arial" panose="020B0604020202020204" pitchFamily="34" charset="0"/>
              </a:rPr>
              <a:t>, of the Rotary Club of Duarte, California, the first female Rotary club president</a:t>
            </a:r>
            <a:endParaRPr lang="en-US" sz="3300" dirty="0">
              <a:solidFill>
                <a:srgbClr val="8D237B"/>
              </a:solidFill>
              <a:highlight>
                <a:srgbClr val="C0C0C0"/>
              </a:highlight>
            </a:endParaRPr>
          </a:p>
        </p:txBody>
      </p:sp>
      <p:sp>
        <p:nvSpPr>
          <p:cNvPr id="9" name="TextBox 8">
            <a:extLst>
              <a:ext uri="{FF2B5EF4-FFF2-40B4-BE49-F238E27FC236}">
                <a16:creationId xmlns:a16="http://schemas.microsoft.com/office/drawing/2014/main" id="{1D24B77B-37F4-4DB2-884F-F300B8637350}"/>
              </a:ext>
            </a:extLst>
          </p:cNvPr>
          <p:cNvSpPr txBox="1"/>
          <p:nvPr/>
        </p:nvSpPr>
        <p:spPr>
          <a:xfrm>
            <a:off x="4181856" y="4072128"/>
            <a:ext cx="5681472" cy="1107996"/>
          </a:xfrm>
          <a:prstGeom prst="rect">
            <a:avLst/>
          </a:prstGeom>
          <a:noFill/>
        </p:spPr>
        <p:txBody>
          <a:bodyPr wrap="square" rtlCol="0">
            <a:spAutoFit/>
          </a:bodyPr>
          <a:lstStyle/>
          <a:p>
            <a:r>
              <a:rPr lang="en-US" sz="3300" dirty="0">
                <a:solidFill>
                  <a:srgbClr val="8D237B"/>
                </a:solidFill>
              </a:rPr>
              <a:t>Who was your club’s first female president?</a:t>
            </a:r>
          </a:p>
        </p:txBody>
      </p:sp>
      <p:pic>
        <p:nvPicPr>
          <p:cNvPr id="6" name="Picture 5" descr="A close-up of a logo&#10;&#10;AI-generated content may be incorrect.">
            <a:extLst>
              <a:ext uri="{FF2B5EF4-FFF2-40B4-BE49-F238E27FC236}">
                <a16:creationId xmlns:a16="http://schemas.microsoft.com/office/drawing/2014/main" id="{8614B713-F032-AC25-C264-9A90DDD04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952" y="5180124"/>
            <a:ext cx="4879848" cy="1557528"/>
          </a:xfrm>
          <a:prstGeom prst="rect">
            <a:avLst/>
          </a:prstGeom>
        </p:spPr>
      </p:pic>
    </p:spTree>
    <p:extLst>
      <p:ext uri="{BB962C8B-B14F-4D97-AF65-F5344CB8AC3E}">
        <p14:creationId xmlns:p14="http://schemas.microsoft.com/office/powerpoint/2010/main" val="1186548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0071-0BBE-400E-BAE0-6D18977CDA93}"/>
              </a:ext>
            </a:extLst>
          </p:cNvPr>
          <p:cNvSpPr>
            <a:spLocks noGrp="1"/>
          </p:cNvSpPr>
          <p:nvPr>
            <p:ph type="title"/>
          </p:nvPr>
        </p:nvSpPr>
        <p:spPr/>
        <p:txBody>
          <a:bodyPr/>
          <a:lstStyle/>
          <a:p>
            <a:r>
              <a:rPr lang="en-US" dirty="0"/>
              <a:t>What club is the first female RI President from?</a:t>
            </a:r>
          </a:p>
        </p:txBody>
      </p:sp>
      <p:sp>
        <p:nvSpPr>
          <p:cNvPr id="4" name="Slide Number Placeholder 3">
            <a:extLst>
              <a:ext uri="{FF2B5EF4-FFF2-40B4-BE49-F238E27FC236}">
                <a16:creationId xmlns:a16="http://schemas.microsoft.com/office/drawing/2014/main" id="{F5152E44-591E-4B02-9691-135C3A936882}"/>
              </a:ext>
            </a:extLst>
          </p:cNvPr>
          <p:cNvSpPr>
            <a:spLocks noGrp="1"/>
          </p:cNvSpPr>
          <p:nvPr>
            <p:ph type="sldNum" sz="quarter" idx="12"/>
          </p:nvPr>
        </p:nvSpPr>
        <p:spPr/>
        <p:txBody>
          <a:bodyPr/>
          <a:lstStyle/>
          <a:p>
            <a:fld id="{97A94E25-127B-4C48-AF96-44BA7B823777}" type="slidenum">
              <a:rPr lang="en-US" smtClean="0"/>
              <a:pPr/>
              <a:t>78</a:t>
            </a:fld>
            <a:endParaRPr lang="en-US" dirty="0"/>
          </a:p>
        </p:txBody>
      </p:sp>
      <p:pic>
        <p:nvPicPr>
          <p:cNvPr id="6" name="Picture 5" descr="A close-up of a person smiling&#10;&#10;Description automatically generated">
            <a:extLst>
              <a:ext uri="{FF2B5EF4-FFF2-40B4-BE49-F238E27FC236}">
                <a16:creationId xmlns:a16="http://schemas.microsoft.com/office/drawing/2014/main" id="{58D8A185-B43A-496B-A020-31CB82C9B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62" y="1648523"/>
            <a:ext cx="3419193" cy="5096933"/>
          </a:xfrm>
          <a:prstGeom prst="rect">
            <a:avLst/>
          </a:prstGeom>
        </p:spPr>
      </p:pic>
      <p:sp>
        <p:nvSpPr>
          <p:cNvPr id="7" name="TextBox 6">
            <a:extLst>
              <a:ext uri="{FF2B5EF4-FFF2-40B4-BE49-F238E27FC236}">
                <a16:creationId xmlns:a16="http://schemas.microsoft.com/office/drawing/2014/main" id="{69F2D6F8-D3CC-400D-813F-F49E5A6AFAAB}"/>
              </a:ext>
            </a:extLst>
          </p:cNvPr>
          <p:cNvSpPr txBox="1"/>
          <p:nvPr/>
        </p:nvSpPr>
        <p:spPr>
          <a:xfrm>
            <a:off x="5233918" y="1795604"/>
            <a:ext cx="4504266" cy="3647152"/>
          </a:xfrm>
          <a:prstGeom prst="rect">
            <a:avLst/>
          </a:prstGeom>
          <a:noFill/>
        </p:spPr>
        <p:txBody>
          <a:bodyPr wrap="square" rtlCol="0">
            <a:spAutoFit/>
          </a:bodyPr>
          <a:lstStyle/>
          <a:p>
            <a:r>
              <a:rPr lang="en-US" sz="3300" b="1" i="0" dirty="0">
                <a:solidFill>
                  <a:srgbClr val="8D237B"/>
                </a:solidFill>
                <a:effectLst/>
                <a:latin typeface="arial" panose="020B0604020202020204" pitchFamily="34" charset="0"/>
              </a:rPr>
              <a:t>Jennifer Jones</a:t>
            </a:r>
            <a:r>
              <a:rPr lang="en-US" sz="3300" b="0" i="0" dirty="0">
                <a:solidFill>
                  <a:srgbClr val="8D237B"/>
                </a:solidFill>
                <a:effectLst/>
                <a:latin typeface="arial" panose="020B0604020202020204" pitchFamily="34" charset="0"/>
              </a:rPr>
              <a:t>, member of </a:t>
            </a:r>
            <a:r>
              <a:rPr lang="en-US" sz="3300" dirty="0">
                <a:solidFill>
                  <a:srgbClr val="8D237B"/>
                </a:solidFill>
                <a:latin typeface="arial" panose="020B0604020202020204" pitchFamily="34" charset="0"/>
              </a:rPr>
              <a:t>the Windsor-Roseland, Ontario, Canada, Rotary Club RI’s first woman President</a:t>
            </a:r>
            <a:endParaRPr lang="en-US" sz="3300" dirty="0">
              <a:solidFill>
                <a:srgbClr val="8D237B"/>
              </a:solidFill>
            </a:endParaRPr>
          </a:p>
        </p:txBody>
      </p:sp>
      <p:pic>
        <p:nvPicPr>
          <p:cNvPr id="5" name="Picture 4" descr="A logo with a yellow and blue design&#10;&#10;AI-generated content may be incorrect.">
            <a:extLst>
              <a:ext uri="{FF2B5EF4-FFF2-40B4-BE49-F238E27FC236}">
                <a16:creationId xmlns:a16="http://schemas.microsoft.com/office/drawing/2014/main" id="{927ADC67-D7B2-6B4B-A31E-CDB8746EE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411" y="5442756"/>
            <a:ext cx="2660904" cy="1240536"/>
          </a:xfrm>
          <a:prstGeom prst="rect">
            <a:avLst/>
          </a:prstGeom>
        </p:spPr>
      </p:pic>
    </p:spTree>
    <p:extLst>
      <p:ext uri="{BB962C8B-B14F-4D97-AF65-F5344CB8AC3E}">
        <p14:creationId xmlns:p14="http://schemas.microsoft.com/office/powerpoint/2010/main" val="4599930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39DE-B804-4DC8-B3BF-8F78AE2CA36F}"/>
              </a:ext>
            </a:extLst>
          </p:cNvPr>
          <p:cNvSpPr>
            <a:spLocks noGrp="1"/>
          </p:cNvSpPr>
          <p:nvPr>
            <p:ph type="title"/>
          </p:nvPr>
        </p:nvSpPr>
        <p:spPr/>
        <p:txBody>
          <a:bodyPr/>
          <a:lstStyle/>
          <a:p>
            <a:r>
              <a:rPr lang="en-US" dirty="0"/>
              <a:t>Fun!</a:t>
            </a:r>
          </a:p>
        </p:txBody>
      </p:sp>
      <p:sp>
        <p:nvSpPr>
          <p:cNvPr id="4" name="Slide Number Placeholder 3">
            <a:extLst>
              <a:ext uri="{FF2B5EF4-FFF2-40B4-BE49-F238E27FC236}">
                <a16:creationId xmlns:a16="http://schemas.microsoft.com/office/drawing/2014/main" id="{53E9AD49-5D34-4FBA-AEE1-68CA9A21ECAA}"/>
              </a:ext>
            </a:extLst>
          </p:cNvPr>
          <p:cNvSpPr>
            <a:spLocks noGrp="1"/>
          </p:cNvSpPr>
          <p:nvPr>
            <p:ph type="sldNum" sz="quarter" idx="12"/>
          </p:nvPr>
        </p:nvSpPr>
        <p:spPr/>
        <p:txBody>
          <a:bodyPr/>
          <a:lstStyle/>
          <a:p>
            <a:fld id="{97A94E25-127B-4C48-AF96-44BA7B823777}" type="slidenum">
              <a:rPr lang="en-US" smtClean="0"/>
              <a:pPr/>
              <a:t>79</a:t>
            </a:fld>
            <a:endParaRPr lang="en-US" dirty="0"/>
          </a:p>
        </p:txBody>
      </p:sp>
      <p:pic>
        <p:nvPicPr>
          <p:cNvPr id="5" name="Picture 4" descr="A picture containing person, man, photo, holding&#10;&#10;Description automatically generated">
            <a:extLst>
              <a:ext uri="{FF2B5EF4-FFF2-40B4-BE49-F238E27FC236}">
                <a16:creationId xmlns:a16="http://schemas.microsoft.com/office/drawing/2014/main" id="{8318E7AA-16D1-4898-ABCA-884BE193066B}"/>
              </a:ext>
            </a:extLst>
          </p:cNvPr>
          <p:cNvPicPr>
            <a:picLocks noChangeAspect="1"/>
          </p:cNvPicPr>
          <p:nvPr/>
        </p:nvPicPr>
        <p:blipFill>
          <a:blip r:embed="rId2"/>
          <a:stretch>
            <a:fillRect/>
          </a:stretch>
        </p:blipFill>
        <p:spPr>
          <a:xfrm>
            <a:off x="4605866" y="0"/>
            <a:ext cx="6858000" cy="6858000"/>
          </a:xfrm>
          <a:prstGeom prst="rect">
            <a:avLst/>
          </a:prstGeom>
        </p:spPr>
      </p:pic>
      <p:pic>
        <p:nvPicPr>
          <p:cNvPr id="6" name="Picture 5" descr="A logo with blue text&#10;&#10;AI-generated content may be incorrect.">
            <a:extLst>
              <a:ext uri="{FF2B5EF4-FFF2-40B4-BE49-F238E27FC236}">
                <a16:creationId xmlns:a16="http://schemas.microsoft.com/office/drawing/2014/main" id="{F78E879C-BD51-1469-AA1B-584EEAB90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34" y="4921710"/>
            <a:ext cx="2935224" cy="1274064"/>
          </a:xfrm>
          <a:prstGeom prst="rect">
            <a:avLst/>
          </a:prstGeom>
        </p:spPr>
      </p:pic>
    </p:spTree>
    <p:extLst>
      <p:ext uri="{BB962C8B-B14F-4D97-AF65-F5344CB8AC3E}">
        <p14:creationId xmlns:p14="http://schemas.microsoft.com/office/powerpoint/2010/main" val="395330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71A1EF-A639-44A0-B30E-E2903E9F6C04}"/>
              </a:ext>
            </a:extLst>
          </p:cNvPr>
          <p:cNvSpPr>
            <a:spLocks noGrp="1"/>
          </p:cNvSpPr>
          <p:nvPr>
            <p:ph type="body" sz="quarter" idx="14"/>
          </p:nvPr>
        </p:nvSpPr>
        <p:spPr>
          <a:xfrm>
            <a:off x="474394" y="2861469"/>
            <a:ext cx="4978400" cy="1135062"/>
          </a:xfrm>
        </p:spPr>
        <p:txBody>
          <a:bodyPr/>
          <a:lstStyle/>
          <a:p>
            <a:r>
              <a:rPr lang="en-US" dirty="0"/>
              <a:t>Houston, we have a problem</a:t>
            </a:r>
          </a:p>
        </p:txBody>
      </p:sp>
      <p:sp>
        <p:nvSpPr>
          <p:cNvPr id="5" name="Slide Number Placeholder 4">
            <a:extLst>
              <a:ext uri="{FF2B5EF4-FFF2-40B4-BE49-F238E27FC236}">
                <a16:creationId xmlns:a16="http://schemas.microsoft.com/office/drawing/2014/main" id="{B5E0FCE1-A21F-4138-B85A-C9558C6C153C}"/>
              </a:ext>
            </a:extLst>
          </p:cNvPr>
          <p:cNvSpPr>
            <a:spLocks noGrp="1"/>
          </p:cNvSpPr>
          <p:nvPr>
            <p:ph type="sldNum" sz="quarter" idx="12"/>
          </p:nvPr>
        </p:nvSpPr>
        <p:spPr/>
        <p:txBody>
          <a:bodyPr/>
          <a:lstStyle/>
          <a:p>
            <a:fld id="{97A94E25-127B-4C48-AF96-44BA7B823777}" type="slidenum">
              <a:rPr lang="en-US" smtClean="0"/>
              <a:pPr/>
              <a:t>8</a:t>
            </a:fld>
            <a:endParaRPr lang="en-US" dirty="0"/>
          </a:p>
        </p:txBody>
      </p:sp>
      <p:sp>
        <p:nvSpPr>
          <p:cNvPr id="6" name="TextBox 5">
            <a:extLst>
              <a:ext uri="{FF2B5EF4-FFF2-40B4-BE49-F238E27FC236}">
                <a16:creationId xmlns:a16="http://schemas.microsoft.com/office/drawing/2014/main" id="{7E40C4E7-74B2-4DD2-A375-FCF19474237C}"/>
              </a:ext>
            </a:extLst>
          </p:cNvPr>
          <p:cNvSpPr txBox="1"/>
          <p:nvPr/>
        </p:nvSpPr>
        <p:spPr>
          <a:xfrm>
            <a:off x="6497164" y="1076155"/>
            <a:ext cx="6013703" cy="4149724"/>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5600" b="0" i="0" cap="all" dirty="0">
                <a:effectLst/>
                <a:latin typeface="+mj-lt"/>
                <a:ea typeface="+mj-ea"/>
                <a:cs typeface="+mj-cs"/>
              </a:rPr>
              <a:t>The public is aware of Rotary, but unsure of what we do</a:t>
            </a:r>
          </a:p>
          <a:p>
            <a:pPr defTabSz="914400">
              <a:lnSpc>
                <a:spcPct val="90000"/>
              </a:lnSpc>
              <a:spcBef>
                <a:spcPct val="0"/>
              </a:spcBef>
              <a:spcAft>
                <a:spcPts val="600"/>
              </a:spcAft>
            </a:pPr>
            <a:r>
              <a:rPr lang="en-US" sz="2200" cap="all" dirty="0">
                <a:latin typeface="+mj-lt"/>
                <a:ea typeface="+mj-ea"/>
                <a:cs typeface="+mj-cs"/>
              </a:rPr>
              <a:t>(RI Survey 2010 by </a:t>
            </a:r>
            <a:r>
              <a:rPr lang="en-US" sz="2200" cap="all" dirty="0" err="1">
                <a:latin typeface="+mj-lt"/>
                <a:ea typeface="+mj-ea"/>
                <a:cs typeface="+mj-cs"/>
              </a:rPr>
              <a:t>Siegel+Gale</a:t>
            </a:r>
            <a:r>
              <a:rPr lang="en-US" sz="2200" cap="all" dirty="0">
                <a:latin typeface="+mj-lt"/>
                <a:ea typeface="+mj-ea"/>
                <a:cs typeface="+mj-cs"/>
              </a:rPr>
              <a:t>)</a:t>
            </a:r>
            <a:endParaRPr lang="en-US" sz="2200" b="0" i="0" cap="all" dirty="0">
              <a:effectLst/>
              <a:latin typeface="+mj-lt"/>
              <a:ea typeface="+mj-ea"/>
              <a:cs typeface="+mj-cs"/>
            </a:endParaRPr>
          </a:p>
        </p:txBody>
      </p:sp>
      <p:pic>
        <p:nvPicPr>
          <p:cNvPr id="4" name="Picture 3" descr="A close-up of a logo&#10;&#10;AI-generated content may be incorrect.">
            <a:extLst>
              <a:ext uri="{FF2B5EF4-FFF2-40B4-BE49-F238E27FC236}">
                <a16:creationId xmlns:a16="http://schemas.microsoft.com/office/drawing/2014/main" id="{235E2E16-071C-05F9-2556-FD9F09FBA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94" y="4919241"/>
            <a:ext cx="3592740" cy="1679003"/>
          </a:xfrm>
          <a:prstGeom prst="rect">
            <a:avLst/>
          </a:prstGeom>
        </p:spPr>
      </p:pic>
    </p:spTree>
    <p:extLst>
      <p:ext uri="{BB962C8B-B14F-4D97-AF65-F5344CB8AC3E}">
        <p14:creationId xmlns:p14="http://schemas.microsoft.com/office/powerpoint/2010/main" val="3400154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6A24-AF12-4B62-B82E-E8C983BBFF08}"/>
              </a:ext>
            </a:extLst>
          </p:cNvPr>
          <p:cNvSpPr>
            <a:spLocks noGrp="1"/>
          </p:cNvSpPr>
          <p:nvPr>
            <p:ph type="title"/>
          </p:nvPr>
        </p:nvSpPr>
        <p:spPr/>
        <p:txBody>
          <a:bodyPr/>
          <a:lstStyle/>
          <a:p>
            <a:r>
              <a:rPr lang="en-US" dirty="0"/>
              <a:t>So many</a:t>
            </a:r>
          </a:p>
        </p:txBody>
      </p:sp>
      <p:sp>
        <p:nvSpPr>
          <p:cNvPr id="4" name="Slide Number Placeholder 3">
            <a:extLst>
              <a:ext uri="{FF2B5EF4-FFF2-40B4-BE49-F238E27FC236}">
                <a16:creationId xmlns:a16="http://schemas.microsoft.com/office/drawing/2014/main" id="{D3501328-2180-4F95-A287-ACADFB00B192}"/>
              </a:ext>
            </a:extLst>
          </p:cNvPr>
          <p:cNvSpPr>
            <a:spLocks noGrp="1"/>
          </p:cNvSpPr>
          <p:nvPr>
            <p:ph type="sldNum" sz="quarter" idx="12"/>
          </p:nvPr>
        </p:nvSpPr>
        <p:spPr/>
        <p:txBody>
          <a:bodyPr/>
          <a:lstStyle/>
          <a:p>
            <a:fld id="{97A94E25-127B-4C48-AF96-44BA7B823777}" type="slidenum">
              <a:rPr lang="en-US" smtClean="0"/>
              <a:pPr/>
              <a:t>80</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2F7D9185-66E1-43A5-A68E-59478C6163BB}"/>
              </a:ext>
            </a:extLst>
          </p:cNvPr>
          <p:cNvPicPr>
            <a:picLocks noChangeAspect="1"/>
          </p:cNvPicPr>
          <p:nvPr/>
        </p:nvPicPr>
        <p:blipFill>
          <a:blip r:embed="rId2"/>
          <a:stretch>
            <a:fillRect/>
          </a:stretch>
        </p:blipFill>
        <p:spPr>
          <a:xfrm>
            <a:off x="6096000" y="115570"/>
            <a:ext cx="5247840" cy="6399806"/>
          </a:xfrm>
          <a:prstGeom prst="rect">
            <a:avLst/>
          </a:prstGeom>
        </p:spPr>
      </p:pic>
      <p:pic>
        <p:nvPicPr>
          <p:cNvPr id="6" name="Picture 5" descr="A logo for rotary club&#10;&#10;AI-generated content may be incorrect.">
            <a:extLst>
              <a:ext uri="{FF2B5EF4-FFF2-40B4-BE49-F238E27FC236}">
                <a16:creationId xmlns:a16="http://schemas.microsoft.com/office/drawing/2014/main" id="{C501FA5B-FCB2-7F24-85D1-642F0C63B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246" y="4417314"/>
            <a:ext cx="3072384" cy="1566672"/>
          </a:xfrm>
          <a:prstGeom prst="rect">
            <a:avLst/>
          </a:prstGeom>
        </p:spPr>
      </p:pic>
    </p:spTree>
    <p:extLst>
      <p:ext uri="{BB962C8B-B14F-4D97-AF65-F5344CB8AC3E}">
        <p14:creationId xmlns:p14="http://schemas.microsoft.com/office/powerpoint/2010/main" val="4081146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6E69-EB90-42CD-A379-B1E8433FF327}"/>
              </a:ext>
            </a:extLst>
          </p:cNvPr>
          <p:cNvSpPr>
            <a:spLocks noGrp="1"/>
          </p:cNvSpPr>
          <p:nvPr>
            <p:ph type="title"/>
          </p:nvPr>
        </p:nvSpPr>
        <p:spPr/>
        <p:txBody>
          <a:bodyPr/>
          <a:lstStyle/>
          <a:p>
            <a:r>
              <a:rPr lang="en-US" dirty="0"/>
              <a:t>Personalize</a:t>
            </a:r>
          </a:p>
        </p:txBody>
      </p:sp>
      <p:sp>
        <p:nvSpPr>
          <p:cNvPr id="4" name="Slide Number Placeholder 3">
            <a:extLst>
              <a:ext uri="{FF2B5EF4-FFF2-40B4-BE49-F238E27FC236}">
                <a16:creationId xmlns:a16="http://schemas.microsoft.com/office/drawing/2014/main" id="{1D260EE4-AB67-4A68-BC4C-393C57FA1FAE}"/>
              </a:ext>
            </a:extLst>
          </p:cNvPr>
          <p:cNvSpPr>
            <a:spLocks noGrp="1"/>
          </p:cNvSpPr>
          <p:nvPr>
            <p:ph type="sldNum" sz="quarter" idx="12"/>
          </p:nvPr>
        </p:nvSpPr>
        <p:spPr/>
        <p:txBody>
          <a:bodyPr/>
          <a:lstStyle/>
          <a:p>
            <a:fld id="{97A94E25-127B-4C48-AF96-44BA7B823777}" type="slidenum">
              <a:rPr lang="en-US" smtClean="0"/>
              <a:pPr/>
              <a:t>81</a:t>
            </a:fld>
            <a:endParaRPr lang="en-US" dirty="0"/>
          </a:p>
        </p:txBody>
      </p:sp>
      <p:pic>
        <p:nvPicPr>
          <p:cNvPr id="5" name="Picture 4" descr="A picture containing sign, person&#10;&#10;Description automatically generated">
            <a:extLst>
              <a:ext uri="{FF2B5EF4-FFF2-40B4-BE49-F238E27FC236}">
                <a16:creationId xmlns:a16="http://schemas.microsoft.com/office/drawing/2014/main" id="{CAB850D4-69A2-4BCF-97FB-364ABF705F2A}"/>
              </a:ext>
            </a:extLst>
          </p:cNvPr>
          <p:cNvPicPr>
            <a:picLocks noChangeAspect="1"/>
          </p:cNvPicPr>
          <p:nvPr/>
        </p:nvPicPr>
        <p:blipFill>
          <a:blip r:embed="rId2"/>
          <a:stretch>
            <a:fillRect/>
          </a:stretch>
        </p:blipFill>
        <p:spPr>
          <a:xfrm>
            <a:off x="5861050" y="0"/>
            <a:ext cx="5143500" cy="6858000"/>
          </a:xfrm>
          <a:prstGeom prst="rect">
            <a:avLst/>
          </a:prstGeom>
        </p:spPr>
      </p:pic>
      <p:pic>
        <p:nvPicPr>
          <p:cNvPr id="6" name="Picture 5" descr="A logo for rotary&#10;&#10;AI-generated content may be incorrect.">
            <a:extLst>
              <a:ext uri="{FF2B5EF4-FFF2-40B4-BE49-F238E27FC236}">
                <a16:creationId xmlns:a16="http://schemas.microsoft.com/office/drawing/2014/main" id="{A4BC4A40-468B-0C37-CEAF-8CE37CC9C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16" y="4627732"/>
            <a:ext cx="2910840" cy="1399032"/>
          </a:xfrm>
          <a:prstGeom prst="rect">
            <a:avLst/>
          </a:prstGeom>
        </p:spPr>
      </p:pic>
    </p:spTree>
    <p:extLst>
      <p:ext uri="{BB962C8B-B14F-4D97-AF65-F5344CB8AC3E}">
        <p14:creationId xmlns:p14="http://schemas.microsoft.com/office/powerpoint/2010/main" val="2144861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A49F-65CB-4150-95E9-27E539FD69E7}"/>
              </a:ext>
            </a:extLst>
          </p:cNvPr>
          <p:cNvSpPr>
            <a:spLocks noGrp="1"/>
          </p:cNvSpPr>
          <p:nvPr>
            <p:ph type="title"/>
          </p:nvPr>
        </p:nvSpPr>
        <p:spPr/>
        <p:txBody>
          <a:bodyPr/>
          <a:lstStyle/>
          <a:p>
            <a:r>
              <a:rPr lang="en-US" dirty="0"/>
              <a:t>Think outside the bus</a:t>
            </a:r>
          </a:p>
        </p:txBody>
      </p:sp>
      <p:sp>
        <p:nvSpPr>
          <p:cNvPr id="4" name="Slide Number Placeholder 3">
            <a:extLst>
              <a:ext uri="{FF2B5EF4-FFF2-40B4-BE49-F238E27FC236}">
                <a16:creationId xmlns:a16="http://schemas.microsoft.com/office/drawing/2014/main" id="{020EC88D-1067-48CE-9900-26A92BB763EF}"/>
              </a:ext>
            </a:extLst>
          </p:cNvPr>
          <p:cNvSpPr>
            <a:spLocks noGrp="1"/>
          </p:cNvSpPr>
          <p:nvPr>
            <p:ph type="sldNum" sz="quarter" idx="12"/>
          </p:nvPr>
        </p:nvSpPr>
        <p:spPr/>
        <p:txBody>
          <a:bodyPr/>
          <a:lstStyle/>
          <a:p>
            <a:fld id="{97A94E25-127B-4C48-AF96-44BA7B823777}" type="slidenum">
              <a:rPr lang="en-US" smtClean="0"/>
              <a:pPr/>
              <a:t>82</a:t>
            </a:fld>
            <a:endParaRPr lang="en-US" dirty="0"/>
          </a:p>
        </p:txBody>
      </p:sp>
      <p:pic>
        <p:nvPicPr>
          <p:cNvPr id="6" name="Picture 5" descr="A double decker bus with cartoon characters&#10;&#10;Description automatically generated with low confidence">
            <a:extLst>
              <a:ext uri="{FF2B5EF4-FFF2-40B4-BE49-F238E27FC236}">
                <a16:creationId xmlns:a16="http://schemas.microsoft.com/office/drawing/2014/main" id="{D808803B-2588-44BE-BA22-8542CC30B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62" y="1852305"/>
            <a:ext cx="10535475" cy="4748213"/>
          </a:xfrm>
          <a:prstGeom prst="rect">
            <a:avLst/>
          </a:prstGeom>
        </p:spPr>
      </p:pic>
      <p:pic>
        <p:nvPicPr>
          <p:cNvPr id="5" name="Picture 4" descr="A logo with a gear and text&#10;&#10;AI-generated content may be incorrect.">
            <a:extLst>
              <a:ext uri="{FF2B5EF4-FFF2-40B4-BE49-F238E27FC236}">
                <a16:creationId xmlns:a16="http://schemas.microsoft.com/office/drawing/2014/main" id="{E4916061-641E-6489-5EB5-02787EE33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030798"/>
            <a:ext cx="2807208" cy="1569720"/>
          </a:xfrm>
          <a:prstGeom prst="rect">
            <a:avLst/>
          </a:prstGeom>
        </p:spPr>
      </p:pic>
    </p:spTree>
    <p:extLst>
      <p:ext uri="{BB962C8B-B14F-4D97-AF65-F5344CB8AC3E}">
        <p14:creationId xmlns:p14="http://schemas.microsoft.com/office/powerpoint/2010/main" val="1251282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29B0-C68A-478B-BE34-85F14A5AA77B}"/>
              </a:ext>
            </a:extLst>
          </p:cNvPr>
          <p:cNvSpPr>
            <a:spLocks noGrp="1"/>
          </p:cNvSpPr>
          <p:nvPr>
            <p:ph type="title"/>
          </p:nvPr>
        </p:nvSpPr>
        <p:spPr/>
        <p:txBody>
          <a:bodyPr/>
          <a:lstStyle/>
          <a:p>
            <a:r>
              <a:rPr lang="en-US" dirty="0"/>
              <a:t>Believe!</a:t>
            </a:r>
          </a:p>
        </p:txBody>
      </p:sp>
      <p:sp>
        <p:nvSpPr>
          <p:cNvPr id="4" name="Slide Number Placeholder 3">
            <a:extLst>
              <a:ext uri="{FF2B5EF4-FFF2-40B4-BE49-F238E27FC236}">
                <a16:creationId xmlns:a16="http://schemas.microsoft.com/office/drawing/2014/main" id="{A14FCB43-9859-4CDD-9BC1-4CF85683C6FE}"/>
              </a:ext>
            </a:extLst>
          </p:cNvPr>
          <p:cNvSpPr>
            <a:spLocks noGrp="1"/>
          </p:cNvSpPr>
          <p:nvPr>
            <p:ph type="sldNum" sz="quarter" idx="12"/>
          </p:nvPr>
        </p:nvSpPr>
        <p:spPr/>
        <p:txBody>
          <a:bodyPr/>
          <a:lstStyle/>
          <a:p>
            <a:fld id="{97A94E25-127B-4C48-AF96-44BA7B823777}" type="slidenum">
              <a:rPr lang="en-US" smtClean="0"/>
              <a:pPr/>
              <a:t>83</a:t>
            </a:fld>
            <a:endParaRPr lang="en-US" dirty="0"/>
          </a:p>
        </p:txBody>
      </p:sp>
      <p:pic>
        <p:nvPicPr>
          <p:cNvPr id="5" name="Picture 4">
            <a:extLst>
              <a:ext uri="{FF2B5EF4-FFF2-40B4-BE49-F238E27FC236}">
                <a16:creationId xmlns:a16="http://schemas.microsoft.com/office/drawing/2014/main" id="{16EEE048-7F14-4807-8597-504489D9FD01}"/>
              </a:ext>
            </a:extLst>
          </p:cNvPr>
          <p:cNvPicPr>
            <a:picLocks noChangeAspect="1"/>
          </p:cNvPicPr>
          <p:nvPr/>
        </p:nvPicPr>
        <p:blipFill>
          <a:blip r:embed="rId2"/>
          <a:stretch>
            <a:fillRect/>
          </a:stretch>
        </p:blipFill>
        <p:spPr>
          <a:xfrm>
            <a:off x="2697692" y="1655611"/>
            <a:ext cx="8952441" cy="5202387"/>
          </a:xfrm>
          <a:prstGeom prst="rect">
            <a:avLst/>
          </a:prstGeom>
        </p:spPr>
      </p:pic>
      <p:pic>
        <p:nvPicPr>
          <p:cNvPr id="6" name="Picture 5" descr="A blue and orange logo&#10;&#10;AI-generated content may be incorrect.">
            <a:extLst>
              <a:ext uri="{FF2B5EF4-FFF2-40B4-BE49-F238E27FC236}">
                <a16:creationId xmlns:a16="http://schemas.microsoft.com/office/drawing/2014/main" id="{AC3991D4-AB4F-721E-3DE8-ECCEAF510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202389"/>
            <a:ext cx="2852928" cy="1350264"/>
          </a:xfrm>
          <a:prstGeom prst="rect">
            <a:avLst/>
          </a:prstGeom>
        </p:spPr>
      </p:pic>
    </p:spTree>
    <p:extLst>
      <p:ext uri="{BB962C8B-B14F-4D97-AF65-F5344CB8AC3E}">
        <p14:creationId xmlns:p14="http://schemas.microsoft.com/office/powerpoint/2010/main" val="16351387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FC3B-1033-42E7-B1D6-629E4946E225}"/>
              </a:ext>
            </a:extLst>
          </p:cNvPr>
          <p:cNvSpPr>
            <a:spLocks noGrp="1"/>
          </p:cNvSpPr>
          <p:nvPr>
            <p:ph type="title"/>
          </p:nvPr>
        </p:nvSpPr>
        <p:spPr/>
        <p:txBody>
          <a:bodyPr/>
          <a:lstStyle/>
          <a:p>
            <a:r>
              <a:rPr lang="en-US" dirty="0"/>
              <a:t>91,184</a:t>
            </a:r>
          </a:p>
        </p:txBody>
      </p:sp>
      <p:sp>
        <p:nvSpPr>
          <p:cNvPr id="4" name="Slide Number Placeholder 3">
            <a:extLst>
              <a:ext uri="{FF2B5EF4-FFF2-40B4-BE49-F238E27FC236}">
                <a16:creationId xmlns:a16="http://schemas.microsoft.com/office/drawing/2014/main" id="{48C450D2-3946-4C22-A04C-6F4329D42835}"/>
              </a:ext>
            </a:extLst>
          </p:cNvPr>
          <p:cNvSpPr>
            <a:spLocks noGrp="1"/>
          </p:cNvSpPr>
          <p:nvPr>
            <p:ph type="sldNum" sz="quarter" idx="12"/>
          </p:nvPr>
        </p:nvSpPr>
        <p:spPr/>
        <p:txBody>
          <a:bodyPr/>
          <a:lstStyle/>
          <a:p>
            <a:fld id="{97A94E25-127B-4C48-AF96-44BA7B823777}" type="slidenum">
              <a:rPr lang="en-US" smtClean="0"/>
              <a:pPr/>
              <a:t>84</a:t>
            </a:fld>
            <a:endParaRPr lang="en-US" dirty="0"/>
          </a:p>
        </p:txBody>
      </p:sp>
      <p:pic>
        <p:nvPicPr>
          <p:cNvPr id="5" name="Picture 4" descr="A picture containing bird, indoor&#10;&#10;Description automatically generated">
            <a:extLst>
              <a:ext uri="{FF2B5EF4-FFF2-40B4-BE49-F238E27FC236}">
                <a16:creationId xmlns:a16="http://schemas.microsoft.com/office/drawing/2014/main" id="{781A4FF9-19E4-40B0-99B8-512EFE5FF953}"/>
              </a:ext>
            </a:extLst>
          </p:cNvPr>
          <p:cNvPicPr>
            <a:picLocks noChangeAspect="1"/>
          </p:cNvPicPr>
          <p:nvPr/>
        </p:nvPicPr>
        <p:blipFill>
          <a:blip r:embed="rId2"/>
          <a:stretch>
            <a:fillRect/>
          </a:stretch>
        </p:blipFill>
        <p:spPr>
          <a:xfrm>
            <a:off x="5000505" y="0"/>
            <a:ext cx="6886695" cy="6858000"/>
          </a:xfrm>
          <a:prstGeom prst="rect">
            <a:avLst/>
          </a:prstGeom>
        </p:spPr>
      </p:pic>
      <p:sp>
        <p:nvSpPr>
          <p:cNvPr id="6" name="TextBox 5">
            <a:extLst>
              <a:ext uri="{FF2B5EF4-FFF2-40B4-BE49-F238E27FC236}">
                <a16:creationId xmlns:a16="http://schemas.microsoft.com/office/drawing/2014/main" id="{84E1C128-14B4-4383-AD76-78CAA93AA516}"/>
              </a:ext>
            </a:extLst>
          </p:cNvPr>
          <p:cNvSpPr txBox="1"/>
          <p:nvPr/>
        </p:nvSpPr>
        <p:spPr>
          <a:xfrm>
            <a:off x="745067" y="2709333"/>
            <a:ext cx="3454400" cy="1446550"/>
          </a:xfrm>
          <a:prstGeom prst="rect">
            <a:avLst/>
          </a:prstGeom>
          <a:noFill/>
        </p:spPr>
        <p:txBody>
          <a:bodyPr wrap="square" rtlCol="0">
            <a:spAutoFit/>
          </a:bodyPr>
          <a:lstStyle/>
          <a:p>
            <a:r>
              <a:rPr lang="en-US" sz="4400" dirty="0">
                <a:solidFill>
                  <a:srgbClr val="8D237B"/>
                </a:solidFill>
              </a:rPr>
              <a:t>Speaking of viral:</a:t>
            </a:r>
          </a:p>
        </p:txBody>
      </p:sp>
      <p:pic>
        <p:nvPicPr>
          <p:cNvPr id="7" name="Picture 6" descr="A logo for rotary club&#10;&#10;AI-generated content may be incorrect.">
            <a:extLst>
              <a:ext uri="{FF2B5EF4-FFF2-40B4-BE49-F238E27FC236}">
                <a16:creationId xmlns:a16="http://schemas.microsoft.com/office/drawing/2014/main" id="{880BFE34-8FEC-DB53-9906-BE0F51FF7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21" y="4830810"/>
            <a:ext cx="2874264" cy="1664208"/>
          </a:xfrm>
          <a:prstGeom prst="rect">
            <a:avLst/>
          </a:prstGeom>
        </p:spPr>
      </p:pic>
    </p:spTree>
    <p:extLst>
      <p:ext uri="{BB962C8B-B14F-4D97-AF65-F5344CB8AC3E}">
        <p14:creationId xmlns:p14="http://schemas.microsoft.com/office/powerpoint/2010/main" val="3003474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8BB4-5853-4012-810C-6E099B52D730}"/>
              </a:ext>
            </a:extLst>
          </p:cNvPr>
          <p:cNvSpPr>
            <a:spLocks noGrp="1"/>
          </p:cNvSpPr>
          <p:nvPr>
            <p:ph type="title"/>
          </p:nvPr>
        </p:nvSpPr>
        <p:spPr/>
        <p:txBody>
          <a:bodyPr/>
          <a:lstStyle/>
          <a:p>
            <a:r>
              <a:rPr lang="en-US" dirty="0"/>
              <a:t>SHARE 6110</a:t>
            </a:r>
          </a:p>
        </p:txBody>
      </p:sp>
      <p:sp>
        <p:nvSpPr>
          <p:cNvPr id="3" name="Content Placeholder 2">
            <a:extLst>
              <a:ext uri="{FF2B5EF4-FFF2-40B4-BE49-F238E27FC236}">
                <a16:creationId xmlns:a16="http://schemas.microsoft.com/office/drawing/2014/main" id="{A4D031AD-D71F-4755-884A-6F16C90CB373}"/>
              </a:ext>
            </a:extLst>
          </p:cNvPr>
          <p:cNvSpPr>
            <a:spLocks noGrp="1"/>
          </p:cNvSpPr>
          <p:nvPr>
            <p:ph idx="1"/>
          </p:nvPr>
        </p:nvSpPr>
        <p:spPr/>
        <p:txBody>
          <a:bodyPr/>
          <a:lstStyle/>
          <a:p>
            <a:r>
              <a:rPr lang="en-US" sz="5400" dirty="0">
                <a:solidFill>
                  <a:srgbClr val="8D237B"/>
                </a:solidFill>
              </a:rPr>
              <a:t>And finally:</a:t>
            </a:r>
          </a:p>
          <a:p>
            <a:r>
              <a:rPr lang="en-US" sz="5400" dirty="0">
                <a:solidFill>
                  <a:srgbClr val="8D237B"/>
                </a:solidFill>
              </a:rPr>
              <a:t> if you need content, SHARE the 6110 Facebook page post to YOUR CLUB’S page! It will help us both!</a:t>
            </a:r>
          </a:p>
          <a:p>
            <a:endParaRPr lang="en-US" dirty="0"/>
          </a:p>
        </p:txBody>
      </p:sp>
      <p:sp>
        <p:nvSpPr>
          <p:cNvPr id="4" name="Slide Number Placeholder 3">
            <a:extLst>
              <a:ext uri="{FF2B5EF4-FFF2-40B4-BE49-F238E27FC236}">
                <a16:creationId xmlns:a16="http://schemas.microsoft.com/office/drawing/2014/main" id="{718E9DA8-676E-4159-8CE7-CB3CD93F20B3}"/>
              </a:ext>
            </a:extLst>
          </p:cNvPr>
          <p:cNvSpPr>
            <a:spLocks noGrp="1"/>
          </p:cNvSpPr>
          <p:nvPr>
            <p:ph type="sldNum" sz="quarter" idx="12"/>
          </p:nvPr>
        </p:nvSpPr>
        <p:spPr/>
        <p:txBody>
          <a:bodyPr/>
          <a:lstStyle/>
          <a:p>
            <a:fld id="{97A94E25-127B-4C48-AF96-44BA7B823777}" type="slidenum">
              <a:rPr lang="en-US" smtClean="0"/>
              <a:pPr/>
              <a:t>85</a:t>
            </a:fld>
            <a:endParaRPr lang="en-US" dirty="0"/>
          </a:p>
        </p:txBody>
      </p:sp>
      <p:pic>
        <p:nvPicPr>
          <p:cNvPr id="6" name="Picture 5" descr="A blue text on a white background&#10;&#10;AI-generated content may be incorrect.">
            <a:extLst>
              <a:ext uri="{FF2B5EF4-FFF2-40B4-BE49-F238E27FC236}">
                <a16:creationId xmlns:a16="http://schemas.microsoft.com/office/drawing/2014/main" id="{50FCF6C7-A871-5C0B-F6A7-AD7E4405F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781" y="5204653"/>
            <a:ext cx="3197352" cy="1356360"/>
          </a:xfrm>
          <a:prstGeom prst="rect">
            <a:avLst/>
          </a:prstGeom>
        </p:spPr>
      </p:pic>
    </p:spTree>
    <p:extLst>
      <p:ext uri="{BB962C8B-B14F-4D97-AF65-F5344CB8AC3E}">
        <p14:creationId xmlns:p14="http://schemas.microsoft.com/office/powerpoint/2010/main" val="24080438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CBFC-BD1D-40F4-88A5-6CB840FA2887}"/>
              </a:ext>
            </a:extLst>
          </p:cNvPr>
          <p:cNvSpPr>
            <a:spLocks noGrp="1"/>
          </p:cNvSpPr>
          <p:nvPr>
            <p:ph type="title"/>
          </p:nvPr>
        </p:nvSpPr>
        <p:spPr>
          <a:xfrm>
            <a:off x="380998" y="64811"/>
            <a:ext cx="11506200" cy="1540042"/>
          </a:xfrm>
        </p:spPr>
        <p:txBody>
          <a:bodyPr/>
          <a:lstStyle/>
          <a:p>
            <a:r>
              <a:rPr lang="en-US" dirty="0"/>
              <a:t>RESOURCES</a:t>
            </a:r>
          </a:p>
        </p:txBody>
      </p:sp>
      <p:sp>
        <p:nvSpPr>
          <p:cNvPr id="4" name="Slide Number Placeholder 3">
            <a:extLst>
              <a:ext uri="{FF2B5EF4-FFF2-40B4-BE49-F238E27FC236}">
                <a16:creationId xmlns:a16="http://schemas.microsoft.com/office/drawing/2014/main" id="{100A05E6-4737-43D7-A7F2-CC2980172551}"/>
              </a:ext>
            </a:extLst>
          </p:cNvPr>
          <p:cNvSpPr>
            <a:spLocks noGrp="1"/>
          </p:cNvSpPr>
          <p:nvPr>
            <p:ph type="sldNum" sz="quarter" idx="12"/>
          </p:nvPr>
        </p:nvSpPr>
        <p:spPr/>
        <p:txBody>
          <a:bodyPr/>
          <a:lstStyle/>
          <a:p>
            <a:fld id="{97A94E25-127B-4C48-AF96-44BA7B823777}" type="slidenum">
              <a:rPr lang="en-US" smtClean="0"/>
              <a:pPr/>
              <a:t>86</a:t>
            </a:fld>
            <a:endParaRPr lang="en-US" dirty="0"/>
          </a:p>
        </p:txBody>
      </p:sp>
      <p:sp>
        <p:nvSpPr>
          <p:cNvPr id="8" name="Content Placeholder 7">
            <a:extLst>
              <a:ext uri="{FF2B5EF4-FFF2-40B4-BE49-F238E27FC236}">
                <a16:creationId xmlns:a16="http://schemas.microsoft.com/office/drawing/2014/main" id="{D967E43E-D260-4872-82F4-5F47F1C404A2}"/>
              </a:ext>
            </a:extLst>
          </p:cNvPr>
          <p:cNvSpPr>
            <a:spLocks noGrp="1"/>
          </p:cNvSpPr>
          <p:nvPr>
            <p:ph idx="1"/>
          </p:nvPr>
        </p:nvSpPr>
        <p:spPr>
          <a:xfrm>
            <a:off x="380999" y="1604853"/>
            <a:ext cx="11506199" cy="6454059"/>
          </a:xfrm>
        </p:spPr>
        <p:txBody>
          <a:bodyPr>
            <a:normAutofit/>
          </a:bodyPr>
          <a:lstStyle/>
          <a:p>
            <a:r>
              <a:rPr lang="en-US" sz="3200" dirty="0">
                <a:solidFill>
                  <a:schemeClr val="tx1"/>
                </a:solidFill>
                <a:hlinkClick r:id="rId2"/>
              </a:rPr>
              <a:t>https://www.rizones30-31.org/resources/rpic/</a:t>
            </a:r>
            <a:r>
              <a:rPr lang="en-US" sz="3200" dirty="0">
                <a:solidFill>
                  <a:schemeClr val="tx1"/>
                </a:solidFill>
              </a:rPr>
              <a:t> </a:t>
            </a:r>
          </a:p>
          <a:p>
            <a:r>
              <a:rPr lang="en-US" sz="3000" dirty="0">
                <a:solidFill>
                  <a:srgbClr val="8D237B"/>
                </a:solidFill>
              </a:rPr>
              <a:t>Facebook.com/Rotary   and also Blog.Rotary.org </a:t>
            </a:r>
            <a:endParaRPr lang="en-US" sz="3000" dirty="0">
              <a:solidFill>
                <a:srgbClr val="8D237B"/>
              </a:solidFill>
              <a:hlinkClick r:id="rId3">
                <a:extLst>
                  <a:ext uri="{A12FA001-AC4F-418D-AE19-62706E023703}">
                    <ahyp:hlinkClr xmlns:ahyp="http://schemas.microsoft.com/office/drawing/2018/hyperlinkcolor" val="tx"/>
                  </a:ext>
                </a:extLst>
              </a:hlinkClick>
            </a:endParaRPr>
          </a:p>
          <a:p>
            <a:r>
              <a:rPr lang="en-US" sz="3000" dirty="0">
                <a:solidFill>
                  <a:srgbClr val="8D237B"/>
                </a:solidFill>
                <a:hlinkClick r:id="rId3">
                  <a:extLst>
                    <a:ext uri="{A12FA001-AC4F-418D-AE19-62706E023703}">
                      <ahyp:hlinkClr xmlns:ahyp="http://schemas.microsoft.com/office/drawing/2018/hyperlinkcolor" val="tx"/>
                    </a:ext>
                  </a:extLst>
                </a:hlinkClick>
              </a:rPr>
              <a:t>Facebook.com/</a:t>
            </a:r>
            <a:r>
              <a:rPr lang="en-US" sz="3000" dirty="0" err="1">
                <a:solidFill>
                  <a:srgbClr val="8D237B"/>
                </a:solidFill>
                <a:hlinkClick r:id="rId3">
                  <a:extLst>
                    <a:ext uri="{A12FA001-AC4F-418D-AE19-62706E023703}">
                      <ahyp:hlinkClr xmlns:ahyp="http://schemas.microsoft.com/office/drawing/2018/hyperlinkcolor" val="tx"/>
                    </a:ext>
                  </a:extLst>
                </a:hlinkClick>
              </a:rPr>
              <a:t>RotarianEvanBurrell</a:t>
            </a:r>
            <a:r>
              <a:rPr lang="en-US" sz="3000" dirty="0">
                <a:solidFill>
                  <a:srgbClr val="8D237B"/>
                </a:solidFill>
                <a:hlinkClick r:id="rId3">
                  <a:extLst>
                    <a:ext uri="{A12FA001-AC4F-418D-AE19-62706E023703}">
                      <ahyp:hlinkClr xmlns:ahyp="http://schemas.microsoft.com/office/drawing/2018/hyperlinkcolor" val="tx"/>
                    </a:ext>
                  </a:extLst>
                </a:hlinkClick>
              </a:rPr>
              <a:t>/</a:t>
            </a:r>
            <a:endParaRPr lang="en-US" sz="3000" dirty="0">
              <a:solidFill>
                <a:srgbClr val="8D237B"/>
              </a:solidFill>
            </a:endParaRPr>
          </a:p>
          <a:p>
            <a:r>
              <a:rPr lang="en-US" sz="3000" dirty="0">
                <a:solidFill>
                  <a:srgbClr val="8D237B"/>
                </a:solidFill>
                <a:hlinkClick r:id="rId4">
                  <a:extLst>
                    <a:ext uri="{A12FA001-AC4F-418D-AE19-62706E023703}">
                      <ahyp:hlinkClr xmlns:ahyp="http://schemas.microsoft.com/office/drawing/2018/hyperlinkcolor" val="tx"/>
                    </a:ext>
                  </a:extLst>
                </a:hlinkClick>
              </a:rPr>
              <a:t>Facebook.com/District6110/</a:t>
            </a:r>
            <a:endParaRPr lang="en-US" sz="3000" dirty="0">
              <a:solidFill>
                <a:srgbClr val="8D237B"/>
              </a:solidFill>
            </a:endParaRPr>
          </a:p>
          <a:p>
            <a:r>
              <a:rPr lang="en-US" sz="3000" dirty="0">
                <a:solidFill>
                  <a:srgbClr val="8D237B"/>
                </a:solidFill>
                <a:hlinkClick r:id="rId5"/>
              </a:rPr>
              <a:t>https://www.poaphotos.com/</a:t>
            </a:r>
            <a:r>
              <a:rPr lang="en-US" sz="3000" dirty="0">
                <a:solidFill>
                  <a:srgbClr val="8D237B"/>
                </a:solidFill>
              </a:rPr>
              <a:t>  - MAKE you own “Together We” pix</a:t>
            </a:r>
          </a:p>
          <a:p>
            <a:r>
              <a:rPr lang="en-US" sz="3000" dirty="0">
                <a:solidFill>
                  <a:srgbClr val="8D237B"/>
                </a:solidFill>
                <a:hlinkClick r:id="rId6"/>
              </a:rPr>
              <a:t>https://yaytext.com/bold-italic/</a:t>
            </a:r>
            <a:r>
              <a:rPr lang="en-US" sz="3000" dirty="0">
                <a:solidFill>
                  <a:srgbClr val="8D237B"/>
                </a:solidFill>
              </a:rPr>
              <a:t>  </a:t>
            </a:r>
          </a:p>
          <a:p>
            <a:r>
              <a:rPr lang="en-US" sz="3000" dirty="0">
                <a:solidFill>
                  <a:srgbClr val="8D237B"/>
                </a:solidFill>
              </a:rPr>
              <a:t>Facebook: Rotary Geeks</a:t>
            </a:r>
          </a:p>
          <a:p>
            <a:r>
              <a:rPr lang="en-US" sz="3000" dirty="0">
                <a:solidFill>
                  <a:srgbClr val="8D237B"/>
                </a:solidFill>
              </a:rPr>
              <a:t>Facebook: Rotary District 6110 Club Presidents</a:t>
            </a:r>
          </a:p>
          <a:p>
            <a:r>
              <a:rPr lang="en-US" sz="3000" dirty="0">
                <a:solidFill>
                  <a:srgbClr val="8D237B"/>
                </a:solidFill>
                <a:hlinkClick r:id="rId7">
                  <a:extLst>
                    <a:ext uri="{A12FA001-AC4F-418D-AE19-62706E023703}">
                      <ahyp:hlinkClr xmlns:ahyp="http://schemas.microsoft.com/office/drawing/2018/hyperlinkcolor" val="tx"/>
                    </a:ext>
                  </a:extLst>
                </a:hlinkClick>
              </a:rPr>
              <a:t>Facebook: Rotary Club Members: Public Image, Graphics &amp; Ideas Hub</a:t>
            </a:r>
            <a:endParaRPr lang="en-US" sz="3000" dirty="0">
              <a:solidFill>
                <a:srgbClr val="8D237B"/>
              </a:solidFill>
            </a:endParaRPr>
          </a:p>
          <a:p>
            <a:endParaRPr lang="en-US" dirty="0"/>
          </a:p>
        </p:txBody>
      </p:sp>
    </p:spTree>
    <p:extLst>
      <p:ext uri="{BB962C8B-B14F-4D97-AF65-F5344CB8AC3E}">
        <p14:creationId xmlns:p14="http://schemas.microsoft.com/office/powerpoint/2010/main" val="3488998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F50C-32B4-4FBC-BF25-AD05AB85AC2E}"/>
              </a:ext>
            </a:extLst>
          </p:cNvPr>
          <p:cNvSpPr>
            <a:spLocks noGrp="1"/>
          </p:cNvSpPr>
          <p:nvPr>
            <p:ph type="title"/>
          </p:nvPr>
        </p:nvSpPr>
        <p:spPr/>
        <p:txBody>
          <a:bodyPr/>
          <a:lstStyle/>
          <a:p>
            <a:r>
              <a:rPr lang="en-US" dirty="0"/>
              <a:t>WHEW…</a:t>
            </a:r>
          </a:p>
        </p:txBody>
      </p:sp>
      <p:sp>
        <p:nvSpPr>
          <p:cNvPr id="4" name="Slide Number Placeholder 3">
            <a:extLst>
              <a:ext uri="{FF2B5EF4-FFF2-40B4-BE49-F238E27FC236}">
                <a16:creationId xmlns:a16="http://schemas.microsoft.com/office/drawing/2014/main" id="{619EE873-96DE-4E5F-B522-F35CB246C78A}"/>
              </a:ext>
            </a:extLst>
          </p:cNvPr>
          <p:cNvSpPr>
            <a:spLocks noGrp="1"/>
          </p:cNvSpPr>
          <p:nvPr>
            <p:ph type="sldNum" sz="quarter" idx="12"/>
          </p:nvPr>
        </p:nvSpPr>
        <p:spPr/>
        <p:txBody>
          <a:bodyPr/>
          <a:lstStyle/>
          <a:p>
            <a:fld id="{97A94E25-127B-4C48-AF96-44BA7B823777}" type="slidenum">
              <a:rPr lang="en-US" smtClean="0"/>
              <a:pPr/>
              <a:t>87</a:t>
            </a:fld>
            <a:endParaRPr lang="en-US" dirty="0"/>
          </a:p>
        </p:txBody>
      </p:sp>
      <p:pic>
        <p:nvPicPr>
          <p:cNvPr id="7" name="Picture 6" descr="A dog lying on top of a sign&#10;&#10;Description automatically generated">
            <a:extLst>
              <a:ext uri="{FF2B5EF4-FFF2-40B4-BE49-F238E27FC236}">
                <a16:creationId xmlns:a16="http://schemas.microsoft.com/office/drawing/2014/main" id="{F01B93C1-EDD9-43E2-9A83-1C48A204B86B}"/>
              </a:ext>
            </a:extLst>
          </p:cNvPr>
          <p:cNvPicPr>
            <a:picLocks noChangeAspect="1"/>
          </p:cNvPicPr>
          <p:nvPr/>
        </p:nvPicPr>
        <p:blipFill>
          <a:blip r:embed="rId2"/>
          <a:stretch>
            <a:fillRect/>
          </a:stretch>
        </p:blipFill>
        <p:spPr>
          <a:xfrm>
            <a:off x="2049068" y="1824828"/>
            <a:ext cx="6236208" cy="4681728"/>
          </a:xfrm>
          <a:prstGeom prst="rect">
            <a:avLst/>
          </a:prstGeom>
        </p:spPr>
      </p:pic>
    </p:spTree>
    <p:extLst>
      <p:ext uri="{BB962C8B-B14F-4D97-AF65-F5344CB8AC3E}">
        <p14:creationId xmlns:p14="http://schemas.microsoft.com/office/powerpoint/2010/main" val="633928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3"/>
          <a:stretch>
            <a:fillRect/>
          </a:stretch>
        </p:blipFill>
        <p:spPr>
          <a:xfrm>
            <a:off x="3188332" y="1396993"/>
            <a:ext cx="5627077" cy="4735514"/>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Tree>
    <p:custDataLst>
      <p:tags r:id="rId1"/>
    </p:custDataLst>
    <p:extLst>
      <p:ext uri="{BB962C8B-B14F-4D97-AF65-F5344CB8AC3E}">
        <p14:creationId xmlns:p14="http://schemas.microsoft.com/office/powerpoint/2010/main" val="203398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EC30-A112-4B30-8A59-C29A1FCD4D62}"/>
              </a:ext>
            </a:extLst>
          </p:cNvPr>
          <p:cNvSpPr>
            <a:spLocks noGrp="1"/>
          </p:cNvSpPr>
          <p:nvPr>
            <p:ph type="title"/>
          </p:nvPr>
        </p:nvSpPr>
        <p:spPr/>
        <p:txBody>
          <a:bodyPr/>
          <a:lstStyle/>
          <a:p>
            <a:r>
              <a:rPr lang="en-US" dirty="0"/>
              <a:t>Rotary: 3</a:t>
            </a:r>
            <a:r>
              <a:rPr lang="en-US" baseline="30000" dirty="0"/>
              <a:t>rd</a:t>
            </a:r>
            <a:r>
              <a:rPr lang="en-US" dirty="0"/>
              <a:t> best known organization in world</a:t>
            </a:r>
          </a:p>
        </p:txBody>
      </p:sp>
      <p:sp>
        <p:nvSpPr>
          <p:cNvPr id="4" name="Slide Number Placeholder 3">
            <a:extLst>
              <a:ext uri="{FF2B5EF4-FFF2-40B4-BE49-F238E27FC236}">
                <a16:creationId xmlns:a16="http://schemas.microsoft.com/office/drawing/2014/main" id="{ECE1495E-6B05-4214-A395-0834515FCD4A}"/>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5" name="Content Placeholder 4">
            <a:extLst>
              <a:ext uri="{FF2B5EF4-FFF2-40B4-BE49-F238E27FC236}">
                <a16:creationId xmlns:a16="http://schemas.microsoft.com/office/drawing/2014/main" id="{6821C3CE-5391-4B82-BE1B-A053C86CFAB0}"/>
              </a:ext>
            </a:extLst>
          </p:cNvPr>
          <p:cNvPicPr>
            <a:picLocks noGrp="1" noChangeAspect="1"/>
          </p:cNvPicPr>
          <p:nvPr>
            <p:ph idx="1"/>
          </p:nvPr>
        </p:nvPicPr>
        <p:blipFill rotWithShape="1">
          <a:blip r:embed="rId2"/>
          <a:srcRect l="15613" t="30012" r="13413" b="7367"/>
          <a:stretch/>
        </p:blipFill>
        <p:spPr>
          <a:xfrm>
            <a:off x="381000" y="1761123"/>
            <a:ext cx="8999628" cy="4725864"/>
          </a:xfrm>
          <a:prstGeom prst="rect">
            <a:avLst/>
          </a:prstGeom>
          <a:ln>
            <a:noFill/>
          </a:ln>
        </p:spPr>
      </p:pic>
      <p:pic>
        <p:nvPicPr>
          <p:cNvPr id="6" name="Picture 5" descr="A blue and yellow logo&#10;&#10;AI-generated content may be incorrect.">
            <a:extLst>
              <a:ext uri="{FF2B5EF4-FFF2-40B4-BE49-F238E27FC236}">
                <a16:creationId xmlns:a16="http://schemas.microsoft.com/office/drawing/2014/main" id="{2D2A719E-3A33-81B7-A429-633C2E8D7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3936" y="5086026"/>
            <a:ext cx="2798064" cy="1551432"/>
          </a:xfrm>
          <a:prstGeom prst="rect">
            <a:avLst/>
          </a:prstGeom>
        </p:spPr>
      </p:pic>
    </p:spTree>
    <p:extLst>
      <p:ext uri="{BB962C8B-B14F-4D97-AF65-F5344CB8AC3E}">
        <p14:creationId xmlns:p14="http://schemas.microsoft.com/office/powerpoint/2010/main" val="3850371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7559</TotalTime>
  <Words>2099</Words>
  <Application>Microsoft Office PowerPoint</Application>
  <PresentationFormat>Widescreen</PresentationFormat>
  <Paragraphs>345</Paragraphs>
  <Slides>88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vt:lpstr>
      <vt:lpstr>Calibri</vt:lpstr>
      <vt:lpstr>Open Sans</vt:lpstr>
      <vt:lpstr>Office Theme</vt:lpstr>
      <vt:lpstr>PowerPoint Presentation</vt:lpstr>
      <vt:lpstr>PowerPoint Presentation</vt:lpstr>
      <vt:lpstr>What is Public Image?</vt:lpstr>
      <vt:lpstr>Expand Our Reach</vt:lpstr>
      <vt:lpstr>What are rotarians?</vt:lpstr>
      <vt:lpstr>PowerPoint Presentation</vt:lpstr>
      <vt:lpstr>PowerPoint Presentation</vt:lpstr>
      <vt:lpstr>PowerPoint Presentation</vt:lpstr>
      <vt:lpstr>Rotary: 3rd best known organization in world</vt:lpstr>
      <vt:lpstr>RI Surveyed the world in 2010</vt:lpstr>
      <vt:lpstr>How do you look at rotary?</vt:lpstr>
      <vt:lpstr>How RI changed – in 2013</vt:lpstr>
      <vt:lpstr>CONSISTENCY AND REPETITION IS KEY</vt:lpstr>
      <vt:lpstr>Updated old friends – new terms</vt:lpstr>
      <vt:lpstr>Examples of how to create your club’s own logo</vt:lpstr>
      <vt:lpstr>And HOW not to use the logo</vt:lpstr>
      <vt:lpstr>What Is confusing?  (these are!)</vt:lpstr>
      <vt:lpstr>Where can we find resources?</vt:lpstr>
      <vt:lpstr>Find YOUR CLUB LOGO ON DACdb</vt:lpstr>
      <vt:lpstr>Here’s a BUNCH of resources</vt:lpstr>
      <vt:lpstr>Annual theme logo (GONE!) Why?:</vt:lpstr>
      <vt:lpstr>2025-2026 Theme (with no image)</vt:lpstr>
      <vt:lpstr>Rotary’s Action plan:</vt:lpstr>
      <vt:lpstr>Engaging people -   telling our story</vt:lpstr>
      <vt:lpstr>Engaging people – tell our story</vt:lpstr>
      <vt:lpstr>Engaging people – We Can DO IT!</vt:lpstr>
      <vt:lpstr>Compelling photos:</vt:lpstr>
      <vt:lpstr>Compelling photos:</vt:lpstr>
      <vt:lpstr>Compelling photos:</vt:lpstr>
      <vt:lpstr>Compelling photos:</vt:lpstr>
      <vt:lpstr>Compelling photos:</vt:lpstr>
      <vt:lpstr>Compelling photos:</vt:lpstr>
      <vt:lpstr>Telling your story</vt:lpstr>
      <vt:lpstr>Telling your story in the media</vt:lpstr>
      <vt:lpstr>Focus on the Overlap</vt:lpstr>
      <vt:lpstr>Telling your story</vt:lpstr>
      <vt:lpstr>Use 3 Simple points:</vt:lpstr>
      <vt:lpstr>VIDEO is ACTION </vt:lpstr>
      <vt:lpstr>Major Resource: The Rotary Brand Center</vt:lpstr>
      <vt:lpstr>Find Rotary, Interact, Rotaract Logos</vt:lpstr>
      <vt:lpstr>Take the 2-minute tour:</vt:lpstr>
      <vt:lpstr>Template section: design your Club’s Logo &amp; so much more</vt:lpstr>
      <vt:lpstr>PowerPoint templates, Even Zoom backgrounds!</vt:lpstr>
      <vt:lpstr>ZOOM!</vt:lpstr>
      <vt:lpstr>Premade ads – you can customize</vt:lpstr>
      <vt:lpstr>How about a club billboard?</vt:lpstr>
      <vt:lpstr>Ready-made Facebook images</vt:lpstr>
      <vt:lpstr>Ready-made event flyers</vt:lpstr>
      <vt:lpstr>free at Rotary.org brand center</vt:lpstr>
      <vt:lpstr>Extra Credit: (try it!)</vt:lpstr>
      <vt:lpstr>Be proud of what you do!</vt:lpstr>
      <vt:lpstr>Tell your story on Social Media</vt:lpstr>
      <vt:lpstr>PowerPoint Presentation</vt:lpstr>
      <vt:lpstr>Social media’s value</vt:lpstr>
      <vt:lpstr>Facebook Followers = prospects</vt:lpstr>
      <vt:lpstr>How do we get more followers? </vt:lpstr>
      <vt:lpstr> - Real stuff</vt:lpstr>
      <vt:lpstr>Be Bold!</vt:lpstr>
      <vt:lpstr> - Fun Stuff</vt:lpstr>
      <vt:lpstr>More fun/inspirational stuff</vt:lpstr>
      <vt:lpstr>The RI Brand center  has lots you can use</vt:lpstr>
      <vt:lpstr>Or make your own</vt:lpstr>
      <vt:lpstr>Fun/Inspirational drives people</vt:lpstr>
      <vt:lpstr>E club options – info!</vt:lpstr>
      <vt:lpstr>Post doing service – not static</vt:lpstr>
      <vt:lpstr>Have Fun!</vt:lpstr>
      <vt:lpstr>Doing service</vt:lpstr>
      <vt:lpstr>Service  service  service</vt:lpstr>
      <vt:lpstr>Inspirational</vt:lpstr>
      <vt:lpstr>Humor!</vt:lpstr>
      <vt:lpstr>There’s LOTS to use</vt:lpstr>
      <vt:lpstr>Share Info</vt:lpstr>
      <vt:lpstr>Rotary Voices – link to the blog</vt:lpstr>
      <vt:lpstr>Talk about rotary</vt:lpstr>
      <vt:lpstr>Highlight your members</vt:lpstr>
      <vt:lpstr>Or a bit of history</vt:lpstr>
      <vt:lpstr>Be interactive –  get people to respond</vt:lpstr>
      <vt:lpstr>What club is the first female RI President from?</vt:lpstr>
      <vt:lpstr>Fun!</vt:lpstr>
      <vt:lpstr>So many</vt:lpstr>
      <vt:lpstr>Personalize</vt:lpstr>
      <vt:lpstr>Think outside the bus</vt:lpstr>
      <vt:lpstr>Believe!</vt:lpstr>
      <vt:lpstr>91,184</vt:lpstr>
      <vt:lpstr>SHARE 6110</vt:lpstr>
      <vt:lpstr>RESOURCES</vt:lpstr>
      <vt:lpstr>WHEW…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wally bloss</cp:lastModifiedBy>
  <cp:revision>243</cp:revision>
  <cp:lastPrinted>2019-12-04T20:41:25Z</cp:lastPrinted>
  <dcterms:created xsi:type="dcterms:W3CDTF">2019-11-18T03:22:22Z</dcterms:created>
  <dcterms:modified xsi:type="dcterms:W3CDTF">2025-05-28T11:59:27Z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