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38.jpeg" ContentType="image/jpeg"/>
  <Override PartName="/ppt/media/image1.wmf" ContentType="image/x-wmf"/>
  <Override PartName="/ppt/media/image46.png" ContentType="image/png"/>
  <Override PartName="/ppt/media/image2.wmf" ContentType="image/x-wmf"/>
  <Override PartName="/ppt/media/image17.jpeg" ContentType="image/jpeg"/>
  <Override PartName="/ppt/media/image3.png" ContentType="image/png"/>
  <Override PartName="/ppt/media/image45.jpeg" ContentType="image/jpeg"/>
  <Override PartName="/ppt/media/image4.png" ContentType="image/png"/>
  <Override PartName="/ppt/media/image5.png" ContentType="image/png"/>
  <Override PartName="/ppt/media/image6.png" ContentType="image/png"/>
  <Override PartName="/ppt/media/image34.jpeg" ContentType="image/jpeg"/>
  <Override PartName="/ppt/media/image9.png" ContentType="image/png"/>
  <Override PartName="/ppt/media/image7.jpeg" ContentType="image/jpeg"/>
  <Override PartName="/ppt/media/image31.png" ContentType="image/png"/>
  <Override PartName="/ppt/media/image8.png" ContentType="image/png"/>
  <Override PartName="/ppt/media/image23.jpeg" ContentType="image/jpeg"/>
  <Override PartName="/ppt/media/image10.png" ContentType="image/png"/>
  <Override PartName="/ppt/media/image29.jpeg" ContentType="image/jpeg"/>
  <Override PartName="/ppt/media/image11.jpeg" ContentType="image/jpeg"/>
  <Override PartName="/ppt/media/image12.png" ContentType="image/png"/>
  <Override PartName="/ppt/media/image18.jpeg" ContentType="image/jpeg"/>
  <Override PartName="/ppt/media/image13.jpeg" ContentType="image/jpeg"/>
  <Override PartName="/ppt/media/image19.png" ContentType="image/png"/>
  <Override PartName="/ppt/media/image14.png" ContentType="image/png"/>
  <Override PartName="/ppt/media/image15.jpeg" ContentType="image/jpeg"/>
  <Override PartName="/ppt/media/image39.png" ContentType="image/png"/>
  <Override PartName="/ppt/media/image16.png" ContentType="image/png"/>
  <Override PartName="/ppt/media/image20.jpeg" ContentType="image/jpeg"/>
  <Override PartName="/ppt/media/image44.png" ContentType="image/png"/>
  <Override PartName="/ppt/media/image21.jpeg" ContentType="image/jpeg"/>
  <Override PartName="/ppt/media/image22.png" ContentType="image/png"/>
  <Override PartName="/ppt/media/image24.png" ContentType="image/png"/>
  <Override PartName="/ppt/media/image25.jpeg" ContentType="image/jpeg"/>
  <Override PartName="/ppt/media/image27.png" ContentType="image/png"/>
  <Override PartName="/ppt/media/image26.jpeg" ContentType="image/jpeg"/>
  <Override PartName="/ppt/media/image37.png" ContentType="image/png"/>
  <Override PartName="/ppt/media/image28.png" ContentType="image/png"/>
  <Override PartName="/ppt/media/image30.jpeg" ContentType="image/jpeg"/>
  <Override PartName="/ppt/media/image32.jpeg" ContentType="image/jpeg"/>
  <Override PartName="/ppt/media/image33.png" ContentType="image/png"/>
  <Override PartName="/ppt/media/image35.png" ContentType="image/png"/>
  <Override PartName="/ppt/media/image36.jpeg" ContentType="image/jpeg"/>
  <Override PartName="/ppt/media/image40.png" ContentType="image/png"/>
  <Override PartName="/ppt/media/image42.jpeg" ContentType="image/jpeg"/>
  <Override PartName="/ppt/media/image41.jpeg" ContentType="image/jpeg"/>
  <Override PartName="/ppt/media/image43.png" ContentType="image/png"/>
  <Override PartName="/ppt/media/image4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0077450" cy="5668962"/>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503640" y="1326240"/>
            <a:ext cx="9068760" cy="156816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503640" y="3043800"/>
            <a:ext cx="906876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30" name="PlaceHolder 2"/>
          <p:cNvSpPr>
            <a:spLocks noGrp="1"/>
          </p:cNvSpPr>
          <p:nvPr>
            <p:ph type="body"/>
          </p:nvPr>
        </p:nvSpPr>
        <p:spPr>
          <a:xfrm>
            <a:off x="503640" y="1326240"/>
            <a:ext cx="4425480" cy="156816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5150880" y="1326240"/>
            <a:ext cx="4425480" cy="156816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503640" y="3043800"/>
            <a:ext cx="4425480" cy="156816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5150880" y="3043800"/>
            <a:ext cx="442548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35" name="PlaceHolder 2"/>
          <p:cNvSpPr>
            <a:spLocks noGrp="1"/>
          </p:cNvSpPr>
          <p:nvPr>
            <p:ph type="body"/>
          </p:nvPr>
        </p:nvSpPr>
        <p:spPr>
          <a:xfrm>
            <a:off x="503640" y="1326240"/>
            <a:ext cx="2919960" cy="156816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3570120" y="1326240"/>
            <a:ext cx="2919960" cy="156816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6636240" y="1326240"/>
            <a:ext cx="2919960" cy="156816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503640" y="3043800"/>
            <a:ext cx="2919960" cy="156816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3570120" y="3043800"/>
            <a:ext cx="2919960" cy="156816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6636240" y="3043800"/>
            <a:ext cx="291996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subTitle"/>
          </p:nvPr>
        </p:nvSpPr>
        <p:spPr>
          <a:xfrm>
            <a:off x="503640" y="1326240"/>
            <a:ext cx="9068760" cy="3287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67" name="PlaceHolder 2"/>
          <p:cNvSpPr>
            <a:spLocks noGrp="1"/>
          </p:cNvSpPr>
          <p:nvPr>
            <p:ph type="body"/>
          </p:nvPr>
        </p:nvSpPr>
        <p:spPr>
          <a:xfrm>
            <a:off x="503640" y="1326240"/>
            <a:ext cx="9068760" cy="3287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69" name="PlaceHolder 2"/>
          <p:cNvSpPr>
            <a:spLocks noGrp="1"/>
          </p:cNvSpPr>
          <p:nvPr>
            <p:ph type="body"/>
          </p:nvPr>
        </p:nvSpPr>
        <p:spPr>
          <a:xfrm>
            <a:off x="503640" y="1326240"/>
            <a:ext cx="4425480" cy="328788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5150880" y="1326240"/>
            <a:ext cx="4425480" cy="3287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503640" y="225720"/>
            <a:ext cx="906876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74" name="PlaceHolder 2"/>
          <p:cNvSpPr>
            <a:spLocks noGrp="1"/>
          </p:cNvSpPr>
          <p:nvPr>
            <p:ph type="body"/>
          </p:nvPr>
        </p:nvSpPr>
        <p:spPr>
          <a:xfrm>
            <a:off x="503640" y="1326240"/>
            <a:ext cx="4425480" cy="1568160"/>
          </a:xfrm>
          <a:prstGeom prst="rect">
            <a:avLst/>
          </a:prstGeom>
        </p:spPr>
        <p:txBody>
          <a:bodyPr lIns="0" rIns="0" tIns="0" bIns="0">
            <a:normAutofit/>
          </a:bodyPr>
          <a:p>
            <a:endParaRPr b="0" lang="en-US" sz="3200" spc="-1" strike="noStrike">
              <a:latin typeface="Arial"/>
            </a:endParaRPr>
          </a:p>
        </p:txBody>
      </p:sp>
      <p:sp>
        <p:nvSpPr>
          <p:cNvPr id="75" name="PlaceHolder 3"/>
          <p:cNvSpPr>
            <a:spLocks noGrp="1"/>
          </p:cNvSpPr>
          <p:nvPr>
            <p:ph type="body"/>
          </p:nvPr>
        </p:nvSpPr>
        <p:spPr>
          <a:xfrm>
            <a:off x="5150880" y="1326240"/>
            <a:ext cx="4425480" cy="3287880"/>
          </a:xfrm>
          <a:prstGeom prst="rect">
            <a:avLst/>
          </a:prstGeom>
        </p:spPr>
        <p:txBody>
          <a:bodyPr lIns="0" rIns="0" tIns="0" bIns="0">
            <a:normAutofit/>
          </a:bodyPr>
          <a:p>
            <a:endParaRPr b="0" lang="en-US" sz="3200" spc="-1" strike="noStrike">
              <a:latin typeface="Arial"/>
            </a:endParaRPr>
          </a:p>
        </p:txBody>
      </p:sp>
      <p:sp>
        <p:nvSpPr>
          <p:cNvPr id="76" name="PlaceHolder 4"/>
          <p:cNvSpPr>
            <a:spLocks noGrp="1"/>
          </p:cNvSpPr>
          <p:nvPr>
            <p:ph type="body"/>
          </p:nvPr>
        </p:nvSpPr>
        <p:spPr>
          <a:xfrm>
            <a:off x="503640" y="3043800"/>
            <a:ext cx="442548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6" name="PlaceHolder 2"/>
          <p:cNvSpPr>
            <a:spLocks noGrp="1"/>
          </p:cNvSpPr>
          <p:nvPr>
            <p:ph type="subTitle"/>
          </p:nvPr>
        </p:nvSpPr>
        <p:spPr>
          <a:xfrm>
            <a:off x="503640" y="1326240"/>
            <a:ext cx="9068760" cy="3287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78" name="PlaceHolder 2"/>
          <p:cNvSpPr>
            <a:spLocks noGrp="1"/>
          </p:cNvSpPr>
          <p:nvPr>
            <p:ph type="body"/>
          </p:nvPr>
        </p:nvSpPr>
        <p:spPr>
          <a:xfrm>
            <a:off x="503640" y="1326240"/>
            <a:ext cx="4425480" cy="3287880"/>
          </a:xfrm>
          <a:prstGeom prst="rect">
            <a:avLst/>
          </a:prstGeom>
        </p:spPr>
        <p:txBody>
          <a:bodyPr lIns="0" rIns="0" tIns="0" bIns="0">
            <a:normAutofit/>
          </a:bodyPr>
          <a:p>
            <a:endParaRPr b="0" lang="en-US" sz="3200" spc="-1" strike="noStrike">
              <a:latin typeface="Arial"/>
            </a:endParaRPr>
          </a:p>
        </p:txBody>
      </p:sp>
      <p:sp>
        <p:nvSpPr>
          <p:cNvPr id="79" name="PlaceHolder 3"/>
          <p:cNvSpPr>
            <a:spLocks noGrp="1"/>
          </p:cNvSpPr>
          <p:nvPr>
            <p:ph type="body"/>
          </p:nvPr>
        </p:nvSpPr>
        <p:spPr>
          <a:xfrm>
            <a:off x="5150880" y="1326240"/>
            <a:ext cx="4425480" cy="1568160"/>
          </a:xfrm>
          <a:prstGeom prst="rect">
            <a:avLst/>
          </a:prstGeom>
        </p:spPr>
        <p:txBody>
          <a:bodyPr lIns="0" rIns="0" tIns="0" bIns="0">
            <a:normAutofit/>
          </a:bodyPr>
          <a:p>
            <a:endParaRPr b="0" lang="en-US" sz="3200" spc="-1" strike="noStrike">
              <a:latin typeface="Arial"/>
            </a:endParaRPr>
          </a:p>
        </p:txBody>
      </p:sp>
      <p:sp>
        <p:nvSpPr>
          <p:cNvPr id="80" name="PlaceHolder 4"/>
          <p:cNvSpPr>
            <a:spLocks noGrp="1"/>
          </p:cNvSpPr>
          <p:nvPr>
            <p:ph type="body"/>
          </p:nvPr>
        </p:nvSpPr>
        <p:spPr>
          <a:xfrm>
            <a:off x="5150880" y="3043800"/>
            <a:ext cx="442548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82" name="PlaceHolder 2"/>
          <p:cNvSpPr>
            <a:spLocks noGrp="1"/>
          </p:cNvSpPr>
          <p:nvPr>
            <p:ph type="body"/>
          </p:nvPr>
        </p:nvSpPr>
        <p:spPr>
          <a:xfrm>
            <a:off x="503640" y="1326240"/>
            <a:ext cx="4425480" cy="1568160"/>
          </a:xfrm>
          <a:prstGeom prst="rect">
            <a:avLst/>
          </a:prstGeom>
        </p:spPr>
        <p:txBody>
          <a:bodyPr lIns="0" rIns="0" tIns="0" bIns="0">
            <a:normAutofit/>
          </a:bodyPr>
          <a:p>
            <a:endParaRPr b="0" lang="en-US" sz="3200" spc="-1" strike="noStrike">
              <a:latin typeface="Arial"/>
            </a:endParaRPr>
          </a:p>
        </p:txBody>
      </p:sp>
      <p:sp>
        <p:nvSpPr>
          <p:cNvPr id="83" name="PlaceHolder 3"/>
          <p:cNvSpPr>
            <a:spLocks noGrp="1"/>
          </p:cNvSpPr>
          <p:nvPr>
            <p:ph type="body"/>
          </p:nvPr>
        </p:nvSpPr>
        <p:spPr>
          <a:xfrm>
            <a:off x="5150880" y="1326240"/>
            <a:ext cx="4425480" cy="1568160"/>
          </a:xfrm>
          <a:prstGeom prst="rect">
            <a:avLst/>
          </a:prstGeom>
        </p:spPr>
        <p:txBody>
          <a:bodyPr lIns="0" rIns="0" tIns="0" bIns="0">
            <a:normAutofit/>
          </a:bodyPr>
          <a:p>
            <a:endParaRPr b="0" lang="en-US" sz="3200" spc="-1" strike="noStrike">
              <a:latin typeface="Arial"/>
            </a:endParaRPr>
          </a:p>
        </p:txBody>
      </p:sp>
      <p:sp>
        <p:nvSpPr>
          <p:cNvPr id="84" name="PlaceHolder 4"/>
          <p:cNvSpPr>
            <a:spLocks noGrp="1"/>
          </p:cNvSpPr>
          <p:nvPr>
            <p:ph type="body"/>
          </p:nvPr>
        </p:nvSpPr>
        <p:spPr>
          <a:xfrm>
            <a:off x="503640" y="3043800"/>
            <a:ext cx="906876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86" name="PlaceHolder 2"/>
          <p:cNvSpPr>
            <a:spLocks noGrp="1"/>
          </p:cNvSpPr>
          <p:nvPr>
            <p:ph type="body"/>
          </p:nvPr>
        </p:nvSpPr>
        <p:spPr>
          <a:xfrm>
            <a:off x="503640" y="1326240"/>
            <a:ext cx="9068760" cy="1568160"/>
          </a:xfrm>
          <a:prstGeom prst="rect">
            <a:avLst/>
          </a:prstGeom>
        </p:spPr>
        <p:txBody>
          <a:bodyPr lIns="0" rIns="0" tIns="0" bIns="0">
            <a:normAutofit/>
          </a:bodyPr>
          <a:p>
            <a:endParaRPr b="0" lang="en-US" sz="3200" spc="-1" strike="noStrike">
              <a:latin typeface="Arial"/>
            </a:endParaRPr>
          </a:p>
        </p:txBody>
      </p:sp>
      <p:sp>
        <p:nvSpPr>
          <p:cNvPr id="87" name="PlaceHolder 3"/>
          <p:cNvSpPr>
            <a:spLocks noGrp="1"/>
          </p:cNvSpPr>
          <p:nvPr>
            <p:ph type="body"/>
          </p:nvPr>
        </p:nvSpPr>
        <p:spPr>
          <a:xfrm>
            <a:off x="503640" y="3043800"/>
            <a:ext cx="906876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89" name="PlaceHolder 2"/>
          <p:cNvSpPr>
            <a:spLocks noGrp="1"/>
          </p:cNvSpPr>
          <p:nvPr>
            <p:ph type="body"/>
          </p:nvPr>
        </p:nvSpPr>
        <p:spPr>
          <a:xfrm>
            <a:off x="503640" y="1326240"/>
            <a:ext cx="4425480" cy="1568160"/>
          </a:xfrm>
          <a:prstGeom prst="rect">
            <a:avLst/>
          </a:prstGeom>
        </p:spPr>
        <p:txBody>
          <a:bodyPr lIns="0" rIns="0" tIns="0" bIns="0">
            <a:normAutofit/>
          </a:bodyPr>
          <a:p>
            <a:endParaRPr b="0" lang="en-US" sz="3200" spc="-1" strike="noStrike">
              <a:latin typeface="Arial"/>
            </a:endParaRPr>
          </a:p>
        </p:txBody>
      </p:sp>
      <p:sp>
        <p:nvSpPr>
          <p:cNvPr id="90" name="PlaceHolder 3"/>
          <p:cNvSpPr>
            <a:spLocks noGrp="1"/>
          </p:cNvSpPr>
          <p:nvPr>
            <p:ph type="body"/>
          </p:nvPr>
        </p:nvSpPr>
        <p:spPr>
          <a:xfrm>
            <a:off x="5150880" y="1326240"/>
            <a:ext cx="4425480" cy="1568160"/>
          </a:xfrm>
          <a:prstGeom prst="rect">
            <a:avLst/>
          </a:prstGeom>
        </p:spPr>
        <p:txBody>
          <a:bodyPr lIns="0" rIns="0" tIns="0" bIns="0">
            <a:normAutofit/>
          </a:bodyPr>
          <a:p>
            <a:endParaRPr b="0" lang="en-US" sz="3200" spc="-1" strike="noStrike">
              <a:latin typeface="Arial"/>
            </a:endParaRPr>
          </a:p>
        </p:txBody>
      </p:sp>
      <p:sp>
        <p:nvSpPr>
          <p:cNvPr id="91" name="PlaceHolder 4"/>
          <p:cNvSpPr>
            <a:spLocks noGrp="1"/>
          </p:cNvSpPr>
          <p:nvPr>
            <p:ph type="body"/>
          </p:nvPr>
        </p:nvSpPr>
        <p:spPr>
          <a:xfrm>
            <a:off x="503640" y="3043800"/>
            <a:ext cx="4425480" cy="1568160"/>
          </a:xfrm>
          <a:prstGeom prst="rect">
            <a:avLst/>
          </a:prstGeom>
        </p:spPr>
        <p:txBody>
          <a:bodyPr lIns="0" rIns="0" tIns="0" bIns="0">
            <a:normAutofit/>
          </a:bodyPr>
          <a:p>
            <a:endParaRPr b="0" lang="en-US" sz="3200" spc="-1" strike="noStrike">
              <a:latin typeface="Arial"/>
            </a:endParaRPr>
          </a:p>
        </p:txBody>
      </p:sp>
      <p:sp>
        <p:nvSpPr>
          <p:cNvPr id="92" name="PlaceHolder 5"/>
          <p:cNvSpPr>
            <a:spLocks noGrp="1"/>
          </p:cNvSpPr>
          <p:nvPr>
            <p:ph type="body"/>
          </p:nvPr>
        </p:nvSpPr>
        <p:spPr>
          <a:xfrm>
            <a:off x="5150880" y="3043800"/>
            <a:ext cx="442548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503640" y="1326240"/>
            <a:ext cx="2919960" cy="156816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3570120" y="1326240"/>
            <a:ext cx="2919960" cy="156816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6636240" y="1326240"/>
            <a:ext cx="2919960" cy="1568160"/>
          </a:xfrm>
          <a:prstGeom prst="rect">
            <a:avLst/>
          </a:prstGeom>
        </p:spPr>
        <p:txBody>
          <a:bodyPr lIns="0" rIns="0" tIns="0" bIns="0">
            <a:normAutofit/>
          </a:bodyPr>
          <a:p>
            <a:endParaRPr b="0" lang="en-US" sz="3200" spc="-1" strike="noStrike">
              <a:latin typeface="Arial"/>
            </a:endParaRPr>
          </a:p>
        </p:txBody>
      </p:sp>
      <p:sp>
        <p:nvSpPr>
          <p:cNvPr id="97" name="PlaceHolder 5"/>
          <p:cNvSpPr>
            <a:spLocks noGrp="1"/>
          </p:cNvSpPr>
          <p:nvPr>
            <p:ph type="body"/>
          </p:nvPr>
        </p:nvSpPr>
        <p:spPr>
          <a:xfrm>
            <a:off x="503640" y="3043800"/>
            <a:ext cx="2919960" cy="1568160"/>
          </a:xfrm>
          <a:prstGeom prst="rect">
            <a:avLst/>
          </a:prstGeom>
        </p:spPr>
        <p:txBody>
          <a:bodyPr lIns="0" rIns="0" tIns="0" bIns="0">
            <a:normAutofit/>
          </a:bodyPr>
          <a:p>
            <a:endParaRPr b="0" lang="en-US" sz="3200" spc="-1" strike="noStrike">
              <a:latin typeface="Arial"/>
            </a:endParaRPr>
          </a:p>
        </p:txBody>
      </p:sp>
      <p:sp>
        <p:nvSpPr>
          <p:cNvPr id="98" name="PlaceHolder 6"/>
          <p:cNvSpPr>
            <a:spLocks noGrp="1"/>
          </p:cNvSpPr>
          <p:nvPr>
            <p:ph type="body"/>
          </p:nvPr>
        </p:nvSpPr>
        <p:spPr>
          <a:xfrm>
            <a:off x="3570120" y="3043800"/>
            <a:ext cx="2919960" cy="1568160"/>
          </a:xfrm>
          <a:prstGeom prst="rect">
            <a:avLst/>
          </a:prstGeom>
        </p:spPr>
        <p:txBody>
          <a:bodyPr lIns="0" rIns="0" tIns="0" bIns="0">
            <a:normAutofit/>
          </a:bodyPr>
          <a:p>
            <a:endParaRPr b="0" lang="en-US" sz="3200" spc="-1" strike="noStrike">
              <a:latin typeface="Arial"/>
            </a:endParaRPr>
          </a:p>
        </p:txBody>
      </p:sp>
      <p:sp>
        <p:nvSpPr>
          <p:cNvPr id="99" name="PlaceHolder 7"/>
          <p:cNvSpPr>
            <a:spLocks noGrp="1"/>
          </p:cNvSpPr>
          <p:nvPr>
            <p:ph type="body"/>
          </p:nvPr>
        </p:nvSpPr>
        <p:spPr>
          <a:xfrm>
            <a:off x="6636240" y="3043800"/>
            <a:ext cx="291996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body"/>
          </p:nvPr>
        </p:nvSpPr>
        <p:spPr>
          <a:xfrm>
            <a:off x="503640" y="1326240"/>
            <a:ext cx="9068760" cy="3287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503640" y="1326240"/>
            <a:ext cx="4425480" cy="328788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5150880" y="1326240"/>
            <a:ext cx="4425480" cy="3287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225720"/>
            <a:ext cx="906876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15" name="PlaceHolder 2"/>
          <p:cNvSpPr>
            <a:spLocks noGrp="1"/>
          </p:cNvSpPr>
          <p:nvPr>
            <p:ph type="body"/>
          </p:nvPr>
        </p:nvSpPr>
        <p:spPr>
          <a:xfrm>
            <a:off x="503640" y="1326240"/>
            <a:ext cx="4425480" cy="156816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5150880" y="1326240"/>
            <a:ext cx="4425480" cy="328788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503640" y="3043800"/>
            <a:ext cx="442548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19" name="PlaceHolder 2"/>
          <p:cNvSpPr>
            <a:spLocks noGrp="1"/>
          </p:cNvSpPr>
          <p:nvPr>
            <p:ph type="body"/>
          </p:nvPr>
        </p:nvSpPr>
        <p:spPr>
          <a:xfrm>
            <a:off x="503640" y="1326240"/>
            <a:ext cx="4425480" cy="328788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5150880" y="1326240"/>
            <a:ext cx="4425480" cy="156816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5150880" y="3043800"/>
            <a:ext cx="442548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225720"/>
            <a:ext cx="9068760" cy="94644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503640" y="1326240"/>
            <a:ext cx="4425480" cy="156816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5150880" y="1326240"/>
            <a:ext cx="4425480" cy="156816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503640" y="3043800"/>
            <a:ext cx="9068760" cy="15681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3640" y="225720"/>
            <a:ext cx="906876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03640" y="1326240"/>
            <a:ext cx="9068760" cy="3287880"/>
          </a:xfrm>
          <a:prstGeom prst="rect">
            <a:avLst/>
          </a:prstGeom>
        </p:spPr>
        <p:txBody>
          <a:bodyPr lIns="0" rIns="0" tIns="0" bIns="0">
            <a:normAutofit/>
          </a:bodyPr>
          <a:p>
            <a:pPr marL="432000" indent="-324000">
              <a:spcBef>
                <a:spcPts val="1414"/>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1"/>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48"/>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4"/>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1"/>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1"/>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1"/>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2" name="PlaceHolder 3"/>
          <p:cNvSpPr>
            <a:spLocks noGrp="1"/>
          </p:cNvSpPr>
          <p:nvPr>
            <p:ph type="dt"/>
          </p:nvPr>
        </p:nvSpPr>
        <p:spPr>
          <a:xfrm>
            <a:off x="503640" y="5164560"/>
            <a:ext cx="2347560" cy="390600"/>
          </a:xfrm>
          <a:prstGeom prst="rect">
            <a:avLst/>
          </a:prstGeom>
        </p:spPr>
        <p:txBody>
          <a:bodyPr lIns="0" rIns="0" tIns="0" bIns="0">
            <a:noAutofit/>
          </a:bodyPr>
          <a:p>
            <a:r>
              <a:rPr b="0" lang="en-US" sz="1400" spc="-1" strike="noStrike">
                <a:latin typeface="Times New Roman"/>
              </a:rPr>
              <a:t>&lt;date/time&gt;</a:t>
            </a:r>
            <a:endParaRPr b="0" lang="en-US" sz="1400" spc="-1" strike="noStrike">
              <a:latin typeface="Times New Roman"/>
            </a:endParaRPr>
          </a:p>
        </p:txBody>
      </p:sp>
      <p:sp>
        <p:nvSpPr>
          <p:cNvPr id="3" name="PlaceHolder 4"/>
          <p:cNvSpPr>
            <a:spLocks noGrp="1"/>
          </p:cNvSpPr>
          <p:nvPr>
            <p:ph type="ftr"/>
          </p:nvPr>
        </p:nvSpPr>
        <p:spPr>
          <a:xfrm>
            <a:off x="3445920" y="5164560"/>
            <a:ext cx="3193920" cy="39060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4" name="PlaceHolder 5"/>
          <p:cNvSpPr>
            <a:spLocks noGrp="1"/>
          </p:cNvSpPr>
          <p:nvPr>
            <p:ph type="sldNum"/>
          </p:nvPr>
        </p:nvSpPr>
        <p:spPr>
          <a:xfrm>
            <a:off x="7224840" y="5164560"/>
            <a:ext cx="2347560" cy="390600"/>
          </a:xfrm>
          <a:prstGeom prst="rect">
            <a:avLst/>
          </a:prstGeom>
        </p:spPr>
        <p:txBody>
          <a:bodyPr lIns="0" rIns="0" tIns="0" bIns="0">
            <a:noAutofit/>
          </a:bodyPr>
          <a:p>
            <a:pPr algn="r"/>
            <a:fld id="{77656EE1-AC3C-44F9-92C4-70D8CA08700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983b0"/>
        </a:solidFill>
      </p:bgPr>
    </p:bg>
    <p:spTree>
      <p:nvGrpSpPr>
        <p:cNvPr id="1" name=""/>
        <p:cNvGrpSpPr/>
        <p:nvPr/>
      </p:nvGrpSpPr>
      <p:grpSpPr>
        <a:xfrm>
          <a:off x="0" y="0"/>
          <a:ext cx="0" cy="0"/>
          <a:chOff x="0" y="0"/>
          <a:chExt cx="0" cy="0"/>
        </a:xfrm>
      </p:grpSpPr>
      <p:sp>
        <p:nvSpPr>
          <p:cNvPr id="41" name="CustomShape 1" hidden="1"/>
          <p:cNvSpPr/>
          <p:nvPr/>
        </p:nvSpPr>
        <p:spPr>
          <a:xfrm>
            <a:off x="10076760" y="360"/>
            <a:ext cx="4639320" cy="70095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601"/>
              </a:spcBef>
              <a:spcAft>
                <a:spcPts val="601"/>
              </a:spcAft>
            </a:pPr>
            <a:r>
              <a:rPr b="0" lang="en-US" sz="1800" spc="-1" strike="noStrike">
                <a:solidFill>
                  <a:srgbClr val="222222"/>
                </a:solidFill>
                <a:latin typeface="Arial"/>
              </a:rPr>
              <a:t>As we discussed, I’m hoping to get this buttoned up as quickly as possible. What are you thinking for turn-around?</a:t>
            </a:r>
            <a:endParaRPr b="0" lang="en-US" sz="1800" spc="-1" strike="noStrike">
              <a:latin typeface="Arial"/>
            </a:endParaRPr>
          </a:p>
          <a:p>
            <a:pPr>
              <a:lnSpc>
                <a:spcPct val="100000"/>
              </a:lnSpc>
              <a:spcBef>
                <a:spcPts val="601"/>
              </a:spcBef>
              <a:spcAft>
                <a:spcPts val="601"/>
              </a:spcAft>
            </a:pPr>
            <a:r>
              <a:rPr b="0" lang="en-US" sz="1800" spc="-1" strike="noStrike">
                <a:solidFill>
                  <a:srgbClr val="222222"/>
                </a:solidFill>
                <a:latin typeface="Arial"/>
              </a:rPr>
              <a:t> </a:t>
            </a:r>
            <a:endParaRPr b="0" lang="en-US" sz="1800" spc="-1" strike="noStrike">
              <a:latin typeface="Arial"/>
            </a:endParaRPr>
          </a:p>
          <a:p>
            <a:pPr>
              <a:lnSpc>
                <a:spcPct val="100000"/>
              </a:lnSpc>
              <a:spcBef>
                <a:spcPts val="601"/>
              </a:spcBef>
              <a:spcAft>
                <a:spcPts val="601"/>
              </a:spcAft>
            </a:pPr>
            <a:r>
              <a:rPr b="0" lang="en-US" sz="1800" spc="-1" strike="noStrike">
                <a:solidFill>
                  <a:srgbClr val="000000"/>
                </a:solidFill>
                <a:latin typeface="Arial"/>
              </a:rPr>
              <a:t>• </a:t>
            </a:r>
            <a:r>
              <a:rPr b="0" lang="en-US" sz="1800" spc="-1" strike="noStrike">
                <a:solidFill>
                  <a:srgbClr val="000000"/>
                </a:solidFill>
                <a:latin typeface="Arial"/>
              </a:rPr>
              <a:t>revise any of the “how-to” text on the first pages</a:t>
            </a:r>
            <a:endParaRPr b="0" lang="en-US" sz="1800" spc="-1" strike="noStrike">
              <a:latin typeface="Arial"/>
            </a:endParaRPr>
          </a:p>
          <a:p>
            <a:pPr>
              <a:lnSpc>
                <a:spcPct val="100000"/>
              </a:lnSpc>
              <a:spcBef>
                <a:spcPts val="601"/>
              </a:spcBef>
              <a:spcAft>
                <a:spcPts val="601"/>
              </a:spcAft>
            </a:pPr>
            <a:r>
              <a:rPr b="0" lang="en-US" sz="1800" spc="-1" strike="noStrike">
                <a:solidFill>
                  <a:srgbClr val="000000"/>
                </a:solidFill>
                <a:latin typeface="Arial"/>
              </a:rPr>
              <a:t>• </a:t>
            </a:r>
            <a:r>
              <a:rPr b="0" lang="en-US" sz="1800" spc="-1" strike="noStrike">
                <a:solidFill>
                  <a:srgbClr val="000000"/>
                </a:solidFill>
                <a:latin typeface="Arial"/>
              </a:rPr>
              <a:t>make sure the template is properly set up for both Macs and PCs – Should there be 2 versions of the PPT, one for Mac, one for PC?</a:t>
            </a:r>
            <a:endParaRPr b="0" lang="en-US" sz="1800" spc="-1" strike="noStrike">
              <a:latin typeface="Arial"/>
            </a:endParaRPr>
          </a:p>
          <a:p>
            <a:pPr>
              <a:lnSpc>
                <a:spcPct val="100000"/>
              </a:lnSpc>
              <a:spcBef>
                <a:spcPts val="601"/>
              </a:spcBef>
              <a:spcAft>
                <a:spcPts val="601"/>
              </a:spcAft>
            </a:pPr>
            <a:r>
              <a:rPr b="0" lang="en-US" sz="1800" spc="-1" strike="noStrike">
                <a:solidFill>
                  <a:srgbClr val="000000"/>
                </a:solidFill>
                <a:latin typeface="Arial"/>
              </a:rPr>
              <a:t>• </a:t>
            </a:r>
            <a:r>
              <a:rPr b="0" lang="en-US" sz="1800" spc="-1" strike="noStrike">
                <a:solidFill>
                  <a:srgbClr val="000000"/>
                </a:solidFill>
                <a:latin typeface="Arial"/>
              </a:rPr>
              <a:t>create text placeholders within each slide</a:t>
            </a:r>
            <a:endParaRPr b="0" lang="en-US" sz="1800" spc="-1" strike="noStrike">
              <a:latin typeface="Arial"/>
            </a:endParaRPr>
          </a:p>
          <a:p>
            <a:pPr>
              <a:lnSpc>
                <a:spcPct val="100000"/>
              </a:lnSpc>
              <a:spcBef>
                <a:spcPts val="601"/>
              </a:spcBef>
              <a:spcAft>
                <a:spcPts val="601"/>
              </a:spcAft>
            </a:pPr>
            <a:r>
              <a:rPr b="0" lang="en-US" sz="1800" spc="-1" strike="noStrike">
                <a:solidFill>
                  <a:srgbClr val="000000"/>
                </a:solidFill>
                <a:latin typeface="Arial"/>
              </a:rPr>
              <a:t>• </a:t>
            </a:r>
            <a:r>
              <a:rPr b="0" lang="en-US" sz="1800" spc="-1" strike="noStrike">
                <a:solidFill>
                  <a:srgbClr val="000000"/>
                </a:solidFill>
                <a:latin typeface="Arial"/>
              </a:rPr>
              <a:t>how to create certain visual effects such as the transparent photo overlays (the process is different from Mac to PC)</a:t>
            </a:r>
            <a:endParaRPr b="0" lang="en-US" sz="1800" spc="-1" strike="noStrike">
              <a:latin typeface="Arial"/>
            </a:endParaRPr>
          </a:p>
          <a:p>
            <a:pPr>
              <a:lnSpc>
                <a:spcPct val="100000"/>
              </a:lnSpc>
              <a:spcBef>
                <a:spcPts val="601"/>
              </a:spcBef>
              <a:spcAft>
                <a:spcPts val="601"/>
              </a:spcAft>
            </a:pPr>
            <a:r>
              <a:rPr b="0" lang="en-US" sz="1800" spc="-1" strike="noStrike">
                <a:solidFill>
                  <a:srgbClr val="000000"/>
                </a:solidFill>
                <a:latin typeface="Arial"/>
              </a:rPr>
              <a:t>• </a:t>
            </a:r>
            <a:r>
              <a:rPr b="0" lang="en-US" sz="1800" spc="-1" strike="noStrike">
                <a:solidFill>
                  <a:srgbClr val="000000"/>
                </a:solidFill>
                <a:latin typeface="Arial"/>
              </a:rPr>
              <a:t>creating new generic infographics (such as bar charts and tables) so that we make it easy for users to create their own in a proper style</a:t>
            </a:r>
            <a:endParaRPr b="0" lang="en-US" sz="1800" spc="-1" strike="noStrike">
              <a:latin typeface="Arial"/>
            </a:endParaRPr>
          </a:p>
          <a:p>
            <a:pPr>
              <a:lnSpc>
                <a:spcPct val="100000"/>
              </a:lnSpc>
              <a:spcBef>
                <a:spcPts val="601"/>
              </a:spcBef>
              <a:spcAft>
                <a:spcPts val="601"/>
              </a:spcAft>
            </a:pPr>
            <a:r>
              <a:rPr b="0" lang="en-US" sz="1800" spc="-1" strike="noStrike">
                <a:solidFill>
                  <a:srgbClr val="000000"/>
                </a:solidFill>
                <a:latin typeface="Arial"/>
              </a:rPr>
              <a:t>• </a:t>
            </a:r>
            <a:r>
              <a:rPr b="0" lang="en-US" sz="1800" spc="-1" strike="noStrike">
                <a:solidFill>
                  <a:srgbClr val="000000"/>
                </a:solidFill>
                <a:latin typeface="Arial"/>
              </a:rPr>
              <a:t>need your advice on fonts – I’m thinking we should only use the “free option” fonts? (see attached)</a:t>
            </a:r>
            <a:endParaRPr b="0" lang="en-US" sz="1800" spc="-1" strike="noStrike">
              <a:latin typeface="Arial"/>
            </a:endParaRPr>
          </a:p>
          <a:p>
            <a:pPr>
              <a:lnSpc>
                <a:spcPct val="100000"/>
              </a:lnSpc>
              <a:spcBef>
                <a:spcPts val="601"/>
              </a:spcBef>
              <a:spcAft>
                <a:spcPts val="601"/>
              </a:spcAft>
            </a:pPr>
            <a:r>
              <a:rPr b="0" lang="en-US" sz="1800" spc="-1" strike="noStrike">
                <a:solidFill>
                  <a:srgbClr val="222222"/>
                </a:solidFill>
                <a:latin typeface="Arial"/>
              </a:rPr>
              <a:t>• </a:t>
            </a:r>
            <a:r>
              <a:rPr b="0" lang="en-US" sz="1800" spc="-1" strike="noStrike">
                <a:solidFill>
                  <a:srgbClr val="222222"/>
                </a:solidFill>
                <a:latin typeface="Arial"/>
              </a:rPr>
              <a:t>make sure all colors are the proper CMYK breakdown colors for Rotary (on the way)</a:t>
            </a:r>
            <a:endParaRPr b="0" lang="en-US" sz="1800" spc="-1" strike="noStrike">
              <a:latin typeface="Arial"/>
            </a:endParaRPr>
          </a:p>
        </p:txBody>
      </p:sp>
      <p:grpSp>
        <p:nvGrpSpPr>
          <p:cNvPr id="42" name="Group 2"/>
          <p:cNvGrpSpPr/>
          <p:nvPr/>
        </p:nvGrpSpPr>
        <p:grpSpPr>
          <a:xfrm>
            <a:off x="720" y="5773680"/>
            <a:ext cx="8334000" cy="251280"/>
            <a:chOff x="720" y="5773680"/>
            <a:chExt cx="8334000" cy="251280"/>
          </a:xfrm>
        </p:grpSpPr>
        <p:sp>
          <p:nvSpPr>
            <p:cNvPr id="43" name="CustomShape 3"/>
            <p:cNvSpPr/>
            <p:nvPr/>
          </p:nvSpPr>
          <p:spPr>
            <a:xfrm>
              <a:off x="720" y="5773680"/>
              <a:ext cx="1178640" cy="251280"/>
            </a:xfrm>
            <a:prstGeom prst="rect">
              <a:avLst/>
            </a:prstGeom>
            <a:solidFill>
              <a:srgbClr val="48595d"/>
            </a:solidFill>
            <a:ln w="12600">
              <a:solidFill>
                <a:srgbClr val="103369"/>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72,89,93</a:t>
              </a:r>
              <a:endParaRPr b="0" lang="en-US" sz="1800" spc="-1" strike="noStrike">
                <a:latin typeface="Arial"/>
              </a:endParaRPr>
            </a:p>
          </p:txBody>
        </p:sp>
        <p:sp>
          <p:nvSpPr>
            <p:cNvPr id="44" name="CustomShape 4"/>
            <p:cNvSpPr/>
            <p:nvPr/>
          </p:nvSpPr>
          <p:spPr>
            <a:xfrm>
              <a:off x="1431720" y="5773680"/>
              <a:ext cx="1178640" cy="251280"/>
            </a:xfrm>
            <a:prstGeom prst="rect">
              <a:avLst/>
            </a:prstGeom>
            <a:solidFill>
              <a:srgbClr val="00b2b1"/>
            </a:solidFill>
            <a:ln w="12600">
              <a:solidFill>
                <a:srgbClr val="103369"/>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0,178,177</a:t>
              </a:r>
              <a:endParaRPr b="0" lang="en-US" sz="1800" spc="-1" strike="noStrike">
                <a:latin typeface="Arial"/>
              </a:endParaRPr>
            </a:p>
          </p:txBody>
        </p:sp>
        <p:sp>
          <p:nvSpPr>
            <p:cNvPr id="45" name="CustomShape 5"/>
            <p:cNvSpPr/>
            <p:nvPr/>
          </p:nvSpPr>
          <p:spPr>
            <a:xfrm>
              <a:off x="2862720" y="5773680"/>
              <a:ext cx="1178640" cy="251280"/>
            </a:xfrm>
            <a:prstGeom prst="rect">
              <a:avLst/>
            </a:prstGeom>
            <a:solidFill>
              <a:srgbClr val="01b0e3"/>
            </a:solidFill>
            <a:ln w="12600">
              <a:solidFill>
                <a:srgbClr val="103369"/>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1,176,227</a:t>
              </a:r>
              <a:endParaRPr b="0" lang="en-US" sz="1800" spc="-1" strike="noStrike">
                <a:latin typeface="Arial"/>
              </a:endParaRPr>
            </a:p>
          </p:txBody>
        </p:sp>
        <p:sp>
          <p:nvSpPr>
            <p:cNvPr id="46" name="CustomShape 6"/>
            <p:cNvSpPr/>
            <p:nvPr/>
          </p:nvSpPr>
          <p:spPr>
            <a:xfrm>
              <a:off x="4293720" y="5773680"/>
              <a:ext cx="1178640" cy="251280"/>
            </a:xfrm>
            <a:prstGeom prst="rect">
              <a:avLst/>
            </a:prstGeom>
            <a:solidFill>
              <a:srgbClr val="006fd3"/>
            </a:solidFill>
            <a:ln w="12600">
              <a:solidFill>
                <a:srgbClr val="103369"/>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0,111,211</a:t>
              </a:r>
              <a:endParaRPr b="0" lang="en-US" sz="1800" spc="-1" strike="noStrike">
                <a:latin typeface="Arial"/>
              </a:endParaRPr>
            </a:p>
          </p:txBody>
        </p:sp>
        <p:sp>
          <p:nvSpPr>
            <p:cNvPr id="47" name="CustomShape 7"/>
            <p:cNvSpPr/>
            <p:nvPr/>
          </p:nvSpPr>
          <p:spPr>
            <a:xfrm>
              <a:off x="5725080" y="5773680"/>
              <a:ext cx="1178640" cy="251280"/>
            </a:xfrm>
            <a:prstGeom prst="rect">
              <a:avLst/>
            </a:prstGeom>
            <a:solidFill>
              <a:srgbClr val="7d179e"/>
            </a:solidFill>
            <a:ln w="12600">
              <a:solidFill>
                <a:srgbClr val="103369"/>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125,23,158</a:t>
              </a:r>
              <a:endParaRPr b="0" lang="en-US" sz="1800" spc="-1" strike="noStrike">
                <a:latin typeface="Arial"/>
              </a:endParaRPr>
            </a:p>
          </p:txBody>
        </p:sp>
        <p:sp>
          <p:nvSpPr>
            <p:cNvPr id="48" name="CustomShape 8"/>
            <p:cNvSpPr/>
            <p:nvPr/>
          </p:nvSpPr>
          <p:spPr>
            <a:xfrm>
              <a:off x="7156440" y="5773680"/>
              <a:ext cx="1178280" cy="251280"/>
            </a:xfrm>
            <a:prstGeom prst="rect">
              <a:avLst/>
            </a:prstGeom>
            <a:solidFill>
              <a:srgbClr val="eb0675"/>
            </a:solidFill>
            <a:ln w="12600">
              <a:solidFill>
                <a:srgbClr val="103369"/>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235,6,117</a:t>
              </a:r>
              <a:endParaRPr b="0" lang="en-US" sz="1800" spc="-1" strike="noStrike">
                <a:latin typeface="Arial"/>
              </a:endParaRPr>
            </a:p>
          </p:txBody>
        </p:sp>
      </p:grpSp>
      <p:sp>
        <p:nvSpPr>
          <p:cNvPr id="49" name="CustomShape 9" hidden="1"/>
          <p:cNvSpPr/>
          <p:nvPr/>
        </p:nvSpPr>
        <p:spPr>
          <a:xfrm>
            <a:off x="10694160" y="4993920"/>
            <a:ext cx="1446840" cy="549000"/>
          </a:xfrm>
          <a:custGeom>
            <a:avLst/>
            <a:gdLst/>
            <a:ah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style>
          <a:lnRef idx="0"/>
          <a:fillRef idx="0"/>
          <a:effectRef idx="0"/>
          <a:fontRef idx="minor"/>
        </p:style>
      </p:sp>
      <p:grpSp>
        <p:nvGrpSpPr>
          <p:cNvPr id="50" name="Group 10"/>
          <p:cNvGrpSpPr/>
          <p:nvPr/>
        </p:nvGrpSpPr>
        <p:grpSpPr>
          <a:xfrm>
            <a:off x="5158080" y="5774040"/>
            <a:ext cx="4224960" cy="406440"/>
            <a:chOff x="5158080" y="5774040"/>
            <a:chExt cx="4224960" cy="406440"/>
          </a:xfrm>
        </p:grpSpPr>
        <p:grpSp>
          <p:nvGrpSpPr>
            <p:cNvPr id="51" name="Group 11"/>
            <p:cNvGrpSpPr/>
            <p:nvPr/>
          </p:nvGrpSpPr>
          <p:grpSpPr>
            <a:xfrm>
              <a:off x="6329520" y="5774040"/>
              <a:ext cx="3053520" cy="356040"/>
              <a:chOff x="6329520" y="5774040"/>
              <a:chExt cx="3053520" cy="356040"/>
            </a:xfrm>
          </p:grpSpPr>
          <p:sp>
            <p:nvSpPr>
              <p:cNvPr id="52" name="CustomShape 12"/>
              <p:cNvSpPr/>
              <p:nvPr/>
            </p:nvSpPr>
            <p:spPr>
              <a:xfrm>
                <a:off x="6329520" y="5774040"/>
                <a:ext cx="737640" cy="167040"/>
              </a:xfrm>
              <a:prstGeom prst="rect">
                <a:avLst/>
              </a:prstGeom>
              <a:solidFill>
                <a:srgbClr val="17458f"/>
              </a:solidFill>
              <a:ln w="12600">
                <a:noFill/>
              </a:ln>
            </p:spPr>
            <p:style>
              <a:lnRef idx="0"/>
              <a:fillRef idx="0"/>
              <a:effectRef idx="0"/>
              <a:fontRef idx="minor"/>
            </p:style>
            <p:txBody>
              <a:bodyPr wrap="none" lIns="0" rIns="0" tIns="0" bIns="0">
                <a:noAutofit/>
              </a:bodyPr>
              <a:p>
                <a:pPr algn="ctr">
                  <a:lnSpc>
                    <a:spcPct val="100000"/>
                  </a:lnSpc>
                </a:pPr>
                <a:r>
                  <a:rPr b="0" lang="en-US" sz="700" spc="-1" strike="noStrike">
                    <a:solidFill>
                      <a:srgbClr val="ffffff"/>
                    </a:solidFill>
                    <a:latin typeface="Arial"/>
                  </a:rPr>
                  <a:t>Royal Blue</a:t>
                </a:r>
                <a:br/>
                <a:r>
                  <a:rPr b="0" lang="en-US" sz="600" spc="-1" strike="noStrike">
                    <a:solidFill>
                      <a:srgbClr val="ffffff"/>
                    </a:solidFill>
                    <a:latin typeface="Arial"/>
                  </a:rPr>
                  <a:t>R23,G69,B143</a:t>
                </a:r>
                <a:endParaRPr b="0" lang="en-US" sz="600" spc="-1" strike="noStrike">
                  <a:latin typeface="Arial"/>
                </a:endParaRPr>
              </a:p>
            </p:txBody>
          </p:sp>
          <p:sp>
            <p:nvSpPr>
              <p:cNvPr id="53" name="CustomShape 13"/>
              <p:cNvSpPr/>
              <p:nvPr/>
            </p:nvSpPr>
            <p:spPr>
              <a:xfrm>
                <a:off x="7101360" y="5774040"/>
                <a:ext cx="738000" cy="167040"/>
              </a:xfrm>
              <a:prstGeom prst="rect">
                <a:avLst/>
              </a:prstGeom>
              <a:solidFill>
                <a:srgbClr val="005daa"/>
              </a:solidFill>
              <a:ln w="12600">
                <a:noFill/>
              </a:ln>
            </p:spPr>
            <p:style>
              <a:lnRef idx="0"/>
              <a:fillRef idx="0"/>
              <a:effectRef idx="0"/>
              <a:fontRef idx="minor"/>
            </p:style>
            <p:txBody>
              <a:bodyPr wrap="none" lIns="0" rIns="0" tIns="0" bIns="0" anchor="ctr">
                <a:noAutofit/>
              </a:bodyPr>
              <a:p>
                <a:pPr algn="ctr">
                  <a:lnSpc>
                    <a:spcPct val="100000"/>
                  </a:lnSpc>
                </a:pPr>
                <a:r>
                  <a:rPr b="0" lang="en-US" sz="700" spc="-1" strike="noStrike">
                    <a:solidFill>
                      <a:srgbClr val="ffffff"/>
                    </a:solidFill>
                    <a:latin typeface="Arial"/>
                  </a:rPr>
                  <a:t>Azure</a:t>
                </a:r>
                <a:br/>
                <a:r>
                  <a:rPr b="0" lang="en-US" sz="600" spc="-1" strike="noStrike">
                    <a:solidFill>
                      <a:srgbClr val="ffffff"/>
                    </a:solidFill>
                    <a:latin typeface="Arial"/>
                  </a:rPr>
                  <a:t>R0,G93,B170</a:t>
                </a:r>
                <a:endParaRPr b="0" lang="en-US" sz="600" spc="-1" strike="noStrike">
                  <a:latin typeface="Arial"/>
                </a:endParaRPr>
              </a:p>
            </p:txBody>
          </p:sp>
          <p:sp>
            <p:nvSpPr>
              <p:cNvPr id="54" name="CustomShape 14"/>
              <p:cNvSpPr/>
              <p:nvPr/>
            </p:nvSpPr>
            <p:spPr>
              <a:xfrm>
                <a:off x="7873560" y="5774040"/>
                <a:ext cx="738000" cy="167040"/>
              </a:xfrm>
              <a:prstGeom prst="rect">
                <a:avLst/>
              </a:prstGeom>
              <a:solidFill>
                <a:srgbClr val="01b4e7"/>
              </a:solidFill>
              <a:ln w="12600">
                <a:noFill/>
              </a:ln>
            </p:spPr>
            <p:style>
              <a:lnRef idx="0"/>
              <a:fillRef idx="0"/>
              <a:effectRef idx="0"/>
              <a:fontRef idx="minor"/>
            </p:style>
            <p:txBody>
              <a:bodyPr wrap="none" lIns="0" rIns="0" tIns="0" bIns="0" anchor="ctr">
                <a:noAutofit/>
              </a:bodyPr>
              <a:p>
                <a:pPr algn="ctr">
                  <a:lnSpc>
                    <a:spcPct val="100000"/>
                  </a:lnSpc>
                </a:pPr>
                <a:r>
                  <a:rPr b="0" lang="en-US" sz="700" spc="-1" strike="noStrike">
                    <a:solidFill>
                      <a:srgbClr val="000000"/>
                    </a:solidFill>
                    <a:latin typeface="Arial"/>
                  </a:rPr>
                  <a:t>Sky Blue </a:t>
                </a:r>
                <a:br/>
                <a:r>
                  <a:rPr b="0" lang="en-US" sz="600" spc="-1" strike="noStrike">
                    <a:solidFill>
                      <a:srgbClr val="000000"/>
                    </a:solidFill>
                    <a:latin typeface="Arial"/>
                  </a:rPr>
                  <a:t>R1,G180,B231</a:t>
                </a:r>
                <a:endParaRPr b="0" lang="en-US" sz="600" spc="-1" strike="noStrike">
                  <a:latin typeface="Arial"/>
                </a:endParaRPr>
              </a:p>
            </p:txBody>
          </p:sp>
          <p:sp>
            <p:nvSpPr>
              <p:cNvPr id="55" name="CustomShape 15"/>
              <p:cNvSpPr/>
              <p:nvPr/>
            </p:nvSpPr>
            <p:spPr>
              <a:xfrm>
                <a:off x="7873560" y="5963040"/>
                <a:ext cx="738000" cy="167040"/>
              </a:xfrm>
              <a:prstGeom prst="rect">
                <a:avLst/>
              </a:prstGeom>
              <a:solidFill>
                <a:srgbClr val="872175"/>
              </a:solidFill>
              <a:ln w="12600">
                <a:noFill/>
              </a:ln>
            </p:spPr>
            <p:style>
              <a:lnRef idx="0"/>
              <a:fillRef idx="0"/>
              <a:effectRef idx="0"/>
              <a:fontRef idx="minor"/>
            </p:style>
            <p:txBody>
              <a:bodyPr wrap="none" lIns="0" rIns="0" tIns="0" bIns="0" anchor="ctr">
                <a:noAutofit/>
              </a:bodyPr>
              <a:p>
                <a:pPr algn="ctr">
                  <a:lnSpc>
                    <a:spcPct val="100000"/>
                  </a:lnSpc>
                </a:pPr>
                <a:r>
                  <a:rPr b="0" lang="en-US" sz="700" spc="-1" strike="noStrike">
                    <a:solidFill>
                      <a:srgbClr val="ffffff"/>
                    </a:solidFill>
                    <a:latin typeface="Arial"/>
                  </a:rPr>
                  <a:t>Violet</a:t>
                </a:r>
                <a:br/>
                <a:r>
                  <a:rPr b="0" lang="en-US" sz="600" spc="-1" strike="noStrike">
                    <a:solidFill>
                      <a:srgbClr val="ffffff"/>
                    </a:solidFill>
                    <a:latin typeface="Arial"/>
                  </a:rPr>
                  <a:t>R135,G33,B117</a:t>
                </a:r>
                <a:endParaRPr b="0" lang="en-US" sz="600" spc="-1" strike="noStrike">
                  <a:latin typeface="Arial"/>
                </a:endParaRPr>
              </a:p>
            </p:txBody>
          </p:sp>
          <p:sp>
            <p:nvSpPr>
              <p:cNvPr id="56" name="CustomShape 16"/>
              <p:cNvSpPr/>
              <p:nvPr/>
            </p:nvSpPr>
            <p:spPr>
              <a:xfrm>
                <a:off x="8645400" y="5963040"/>
                <a:ext cx="737640" cy="167040"/>
              </a:xfrm>
              <a:prstGeom prst="rect">
                <a:avLst/>
              </a:prstGeom>
              <a:solidFill>
                <a:srgbClr val="ff7600"/>
              </a:solidFill>
              <a:ln w="12600">
                <a:noFill/>
              </a:ln>
            </p:spPr>
            <p:style>
              <a:lnRef idx="0"/>
              <a:fillRef idx="0"/>
              <a:effectRef idx="0"/>
              <a:fontRef idx="minor"/>
            </p:style>
            <p:txBody>
              <a:bodyPr wrap="none" lIns="0" rIns="0" tIns="0" bIns="0" anchor="ctr">
                <a:noAutofit/>
              </a:bodyPr>
              <a:p>
                <a:pPr algn="ctr">
                  <a:lnSpc>
                    <a:spcPct val="100000"/>
                  </a:lnSpc>
                </a:pPr>
                <a:r>
                  <a:rPr b="0" lang="en-US" sz="700" spc="-1" strike="noStrike">
                    <a:solidFill>
                      <a:srgbClr val="ffffff"/>
                    </a:solidFill>
                    <a:latin typeface="Arial"/>
                  </a:rPr>
                  <a:t>Orange</a:t>
                </a:r>
                <a:br/>
                <a:r>
                  <a:rPr b="0" lang="en-US" sz="600" spc="-1" strike="noStrike">
                    <a:solidFill>
                      <a:srgbClr val="ffffff"/>
                    </a:solidFill>
                    <a:latin typeface="Arial"/>
                  </a:rPr>
                  <a:t>R255,G118,B0</a:t>
                </a:r>
                <a:endParaRPr b="0" lang="en-US" sz="600" spc="-1" strike="noStrike">
                  <a:latin typeface="Arial"/>
                </a:endParaRPr>
              </a:p>
            </p:txBody>
          </p:sp>
          <p:sp>
            <p:nvSpPr>
              <p:cNvPr id="57" name="CustomShape 17"/>
              <p:cNvSpPr/>
              <p:nvPr/>
            </p:nvSpPr>
            <p:spPr>
              <a:xfrm>
                <a:off x="8645400" y="5774040"/>
                <a:ext cx="737640" cy="167040"/>
              </a:xfrm>
              <a:prstGeom prst="rect">
                <a:avLst/>
              </a:prstGeom>
              <a:solidFill>
                <a:srgbClr val="f7a81b"/>
              </a:solidFill>
              <a:ln w="12600">
                <a:noFill/>
              </a:ln>
            </p:spPr>
            <p:style>
              <a:lnRef idx="0"/>
              <a:fillRef idx="0"/>
              <a:effectRef idx="0"/>
              <a:fontRef idx="minor"/>
            </p:style>
            <p:txBody>
              <a:bodyPr wrap="none" lIns="0" rIns="0" tIns="0" bIns="0" anchor="ctr">
                <a:noAutofit/>
              </a:bodyPr>
              <a:p>
                <a:pPr algn="ctr">
                  <a:lnSpc>
                    <a:spcPct val="100000"/>
                  </a:lnSpc>
                </a:pPr>
                <a:r>
                  <a:rPr b="0" lang="en-US" sz="700" spc="-1" strike="noStrike">
                    <a:solidFill>
                      <a:srgbClr val="000000"/>
                    </a:solidFill>
                    <a:latin typeface="Arial"/>
                  </a:rPr>
                  <a:t>Gold</a:t>
                </a:r>
                <a:br/>
                <a:r>
                  <a:rPr b="0" lang="en-US" sz="600" spc="-1" strike="noStrike">
                    <a:solidFill>
                      <a:srgbClr val="000000"/>
                    </a:solidFill>
                    <a:latin typeface="Arial"/>
                  </a:rPr>
                  <a:t>R247,G168,B27</a:t>
                </a:r>
                <a:endParaRPr b="0" lang="en-US" sz="600" spc="-1" strike="noStrike">
                  <a:latin typeface="Arial"/>
                </a:endParaRPr>
              </a:p>
            </p:txBody>
          </p:sp>
          <p:sp>
            <p:nvSpPr>
              <p:cNvPr id="58" name="CustomShape 18"/>
              <p:cNvSpPr/>
              <p:nvPr/>
            </p:nvSpPr>
            <p:spPr>
              <a:xfrm>
                <a:off x="6329520" y="5963040"/>
                <a:ext cx="737640" cy="167040"/>
              </a:xfrm>
              <a:prstGeom prst="rect">
                <a:avLst/>
              </a:prstGeom>
              <a:solidFill>
                <a:srgbClr val="d91b5c"/>
              </a:solidFill>
              <a:ln w="12600">
                <a:noFill/>
              </a:ln>
            </p:spPr>
            <p:style>
              <a:lnRef idx="0"/>
              <a:fillRef idx="0"/>
              <a:effectRef idx="0"/>
              <a:fontRef idx="minor"/>
            </p:style>
            <p:txBody>
              <a:bodyPr wrap="none" lIns="0" rIns="0" tIns="0" bIns="0" anchor="ctr">
                <a:noAutofit/>
              </a:bodyPr>
              <a:p>
                <a:pPr algn="ctr">
                  <a:lnSpc>
                    <a:spcPct val="100000"/>
                  </a:lnSpc>
                </a:pPr>
                <a:r>
                  <a:rPr b="0" lang="en-US" sz="700" spc="-1" strike="noStrike">
                    <a:solidFill>
                      <a:srgbClr val="ffffff"/>
                    </a:solidFill>
                    <a:latin typeface="Arial"/>
                  </a:rPr>
                  <a:t>Cranberry</a:t>
                </a:r>
                <a:br/>
                <a:r>
                  <a:rPr b="0" lang="en-US" sz="600" spc="-1" strike="noStrike">
                    <a:solidFill>
                      <a:srgbClr val="ffffff"/>
                    </a:solidFill>
                    <a:latin typeface="Arial"/>
                  </a:rPr>
                  <a:t>R217,G27, B92</a:t>
                </a:r>
                <a:endParaRPr b="0" lang="en-US" sz="600" spc="-1" strike="noStrike">
                  <a:latin typeface="Arial"/>
                </a:endParaRPr>
              </a:p>
            </p:txBody>
          </p:sp>
          <p:sp>
            <p:nvSpPr>
              <p:cNvPr id="59" name="CustomShape 19"/>
              <p:cNvSpPr/>
              <p:nvPr/>
            </p:nvSpPr>
            <p:spPr>
              <a:xfrm>
                <a:off x="7101360" y="5963040"/>
                <a:ext cx="738000" cy="167040"/>
              </a:xfrm>
              <a:prstGeom prst="rect">
                <a:avLst/>
              </a:prstGeom>
              <a:solidFill>
                <a:srgbClr val="009999"/>
              </a:solidFill>
              <a:ln w="12600">
                <a:noFill/>
              </a:ln>
            </p:spPr>
            <p:style>
              <a:lnRef idx="0"/>
              <a:fillRef idx="0"/>
              <a:effectRef idx="0"/>
              <a:fontRef idx="minor"/>
            </p:style>
            <p:txBody>
              <a:bodyPr wrap="none" lIns="0" rIns="0" tIns="0" bIns="0" anchor="ctr">
                <a:noAutofit/>
              </a:bodyPr>
              <a:p>
                <a:pPr algn="ctr">
                  <a:lnSpc>
                    <a:spcPct val="100000"/>
                  </a:lnSpc>
                </a:pPr>
                <a:r>
                  <a:rPr b="0" lang="en-US" sz="700" spc="-1" strike="noStrike">
                    <a:solidFill>
                      <a:srgbClr val="ffffff"/>
                    </a:solidFill>
                    <a:latin typeface="Arial"/>
                  </a:rPr>
                  <a:t>Turquoise</a:t>
                </a:r>
                <a:br/>
                <a:r>
                  <a:rPr b="0" lang="en-US" sz="600" spc="-1" strike="noStrike">
                    <a:solidFill>
                      <a:srgbClr val="ffffff"/>
                    </a:solidFill>
                    <a:latin typeface="Arial"/>
                  </a:rPr>
                  <a:t>R0,G153,B153</a:t>
                </a:r>
                <a:endParaRPr b="0" lang="en-US" sz="600" spc="-1" strike="noStrike">
                  <a:latin typeface="Arial"/>
                </a:endParaRPr>
              </a:p>
            </p:txBody>
          </p:sp>
        </p:grpSp>
        <p:sp>
          <p:nvSpPr>
            <p:cNvPr id="60" name="CustomShape 20"/>
            <p:cNvSpPr/>
            <p:nvPr/>
          </p:nvSpPr>
          <p:spPr>
            <a:xfrm>
              <a:off x="5158080" y="5774040"/>
              <a:ext cx="1246320" cy="211320"/>
            </a:xfrm>
            <a:prstGeom prst="rect">
              <a:avLst/>
            </a:prstGeom>
            <a:noFill/>
            <a:ln>
              <a:noFill/>
            </a:ln>
          </p:spPr>
          <p:style>
            <a:lnRef idx="0"/>
            <a:fillRef idx="0"/>
            <a:effectRef idx="0"/>
            <a:fontRef idx="minor"/>
          </p:style>
          <p:txBody>
            <a:bodyPr wrap="none" lIns="0" rIns="0" tIns="45000" bIns="45000">
              <a:spAutoFit/>
            </a:bodyPr>
            <a:p>
              <a:pPr algn="r">
                <a:lnSpc>
                  <a:spcPct val="100000"/>
                </a:lnSpc>
              </a:pPr>
              <a:r>
                <a:rPr b="1" lang="en-US" sz="800" spc="-1" strike="noStrike">
                  <a:solidFill>
                    <a:srgbClr val="000000"/>
                  </a:solidFill>
                  <a:latin typeface="Arial"/>
                </a:rPr>
                <a:t>Rotary Leadership Colors</a:t>
              </a:r>
              <a:endParaRPr b="0" lang="en-US" sz="800" spc="-1" strike="noStrike">
                <a:latin typeface="Arial"/>
              </a:endParaRPr>
            </a:p>
          </p:txBody>
        </p:sp>
        <p:sp>
          <p:nvSpPr>
            <p:cNvPr id="61" name="CustomShape 21"/>
            <p:cNvSpPr/>
            <p:nvPr/>
          </p:nvSpPr>
          <p:spPr>
            <a:xfrm>
              <a:off x="5495760" y="5969160"/>
              <a:ext cx="873000" cy="211320"/>
            </a:xfrm>
            <a:prstGeom prst="rect">
              <a:avLst/>
            </a:prstGeom>
            <a:noFill/>
            <a:ln>
              <a:noFill/>
            </a:ln>
          </p:spPr>
          <p:style>
            <a:lnRef idx="0"/>
            <a:fillRef idx="0"/>
            <a:effectRef idx="0"/>
            <a:fontRef idx="minor"/>
          </p:style>
          <p:txBody>
            <a:bodyPr wrap="none" lIns="0" rIns="0" tIns="45000" bIns="45000">
              <a:spAutoFit/>
            </a:bodyPr>
            <a:p>
              <a:pPr algn="r">
                <a:lnSpc>
                  <a:spcPct val="100000"/>
                </a:lnSpc>
              </a:pPr>
              <a:r>
                <a:rPr b="1" lang="en-US" sz="800" spc="-1" strike="noStrike">
                  <a:solidFill>
                    <a:srgbClr val="595959"/>
                  </a:solidFill>
                  <a:latin typeface="Arial"/>
                </a:rPr>
                <a:t>Secondary Colors</a:t>
              </a:r>
              <a:endParaRPr b="0" lang="en-US" sz="800" spc="-1" strike="noStrike">
                <a:latin typeface="Arial"/>
              </a:endParaRPr>
            </a:p>
          </p:txBody>
        </p:sp>
      </p:grpSp>
      <p:sp>
        <p:nvSpPr>
          <p:cNvPr id="62" name="PlaceHolder 22"/>
          <p:cNvSpPr>
            <a:spLocks noGrp="1"/>
          </p:cNvSpPr>
          <p:nvPr>
            <p:ph type="title"/>
          </p:nvPr>
        </p:nvSpPr>
        <p:spPr>
          <a:xfrm>
            <a:off x="503280" y="225720"/>
            <a:ext cx="9068760" cy="946440"/>
          </a:xfrm>
          <a:prstGeom prst="rect">
            <a:avLst/>
          </a:prstGeom>
        </p:spPr>
        <p:txBody>
          <a:bodyPr lIns="0" rIns="0" tIns="0" bIns="0" anchor="ctr">
            <a:noAutofit/>
          </a:bodyPr>
          <a:p>
            <a:r>
              <a:rPr b="0" lang="en-US" sz="1640" spc="-1" strike="noStrike">
                <a:solidFill>
                  <a:srgbClr val="000000"/>
                </a:solidFill>
                <a:latin typeface="Arial"/>
              </a:rPr>
              <a:t>Click to edit the title text format</a:t>
            </a:r>
            <a:endParaRPr b="0" lang="en-US" sz="1640" spc="-1" strike="noStrike">
              <a:solidFill>
                <a:srgbClr val="000000"/>
              </a:solidFill>
              <a:latin typeface="Arial"/>
            </a:endParaRPr>
          </a:p>
        </p:txBody>
      </p:sp>
      <p:sp>
        <p:nvSpPr>
          <p:cNvPr id="63" name="PlaceHolder 23"/>
          <p:cNvSpPr>
            <a:spLocks noGrp="1"/>
          </p:cNvSpPr>
          <p:nvPr>
            <p:ph type="body"/>
          </p:nvPr>
        </p:nvSpPr>
        <p:spPr>
          <a:xfrm>
            <a:off x="503280" y="1325880"/>
            <a:ext cx="9068760" cy="3287880"/>
          </a:xfrm>
          <a:prstGeom prst="rect">
            <a:avLst/>
          </a:prstGeom>
        </p:spPr>
        <p:txBody>
          <a:bodyPr lIns="0" rIns="0" tIns="0" bIns="0">
            <a:normAutofit/>
          </a:bodyPr>
          <a:p>
            <a:pPr marL="432000" indent="-324000">
              <a:spcBef>
                <a:spcPts val="1165"/>
              </a:spcBef>
              <a:buClr>
                <a:srgbClr val="000000"/>
              </a:buClr>
              <a:buSzPct val="45000"/>
              <a:buFont typeface="Wingdings" charset="2"/>
              <a:buChar char=""/>
            </a:pPr>
            <a:r>
              <a:rPr b="0" lang="en-US" sz="2310" spc="-1" strike="noStrike">
                <a:solidFill>
                  <a:srgbClr val="000000"/>
                </a:solidFill>
                <a:latin typeface="Arial"/>
              </a:rPr>
              <a:t>Click to edit the outline text format</a:t>
            </a:r>
            <a:endParaRPr b="0" lang="en-US" sz="2310" spc="-1" strike="noStrike">
              <a:solidFill>
                <a:srgbClr val="000000"/>
              </a:solidFill>
              <a:latin typeface="Arial"/>
            </a:endParaRPr>
          </a:p>
          <a:p>
            <a:pPr lvl="1" marL="864000" indent="-324000">
              <a:spcBef>
                <a:spcPts val="933"/>
              </a:spcBef>
              <a:buClr>
                <a:srgbClr val="000000"/>
              </a:buClr>
              <a:buSzPct val="75000"/>
              <a:buFont typeface="Symbol" charset="2"/>
              <a:buChar char=""/>
            </a:pPr>
            <a:r>
              <a:rPr b="0" lang="en-US" sz="1650" spc="-1" strike="noStrike">
                <a:solidFill>
                  <a:srgbClr val="000000"/>
                </a:solidFill>
                <a:latin typeface="Arial"/>
              </a:rPr>
              <a:t>Second Outline Level</a:t>
            </a:r>
            <a:endParaRPr b="0" lang="en-US" sz="1650" spc="-1" strike="noStrike">
              <a:solidFill>
                <a:srgbClr val="000000"/>
              </a:solidFill>
              <a:latin typeface="Arial"/>
            </a:endParaRPr>
          </a:p>
          <a:p>
            <a:pPr lvl="2" marL="1296000" indent="-288000">
              <a:spcBef>
                <a:spcPts val="700"/>
              </a:spcBef>
              <a:buClr>
                <a:srgbClr val="000000"/>
              </a:buClr>
              <a:buSzPct val="45000"/>
              <a:buFont typeface="Wingdings" charset="2"/>
              <a:buChar char=""/>
            </a:pPr>
            <a:r>
              <a:rPr b="0" lang="en-US" sz="1490" spc="-1" strike="noStrike">
                <a:solidFill>
                  <a:srgbClr val="000000"/>
                </a:solidFill>
                <a:latin typeface="Arial"/>
              </a:rPr>
              <a:t>Third Outline Level</a:t>
            </a:r>
            <a:endParaRPr b="0" lang="en-US" sz="1490" spc="-1" strike="noStrike">
              <a:solidFill>
                <a:srgbClr val="000000"/>
              </a:solidFill>
              <a:latin typeface="Arial"/>
            </a:endParaRPr>
          </a:p>
          <a:p>
            <a:pPr lvl="3" marL="1728000" indent="-216000">
              <a:spcBef>
                <a:spcPts val="465"/>
              </a:spcBef>
              <a:buClr>
                <a:srgbClr val="000000"/>
              </a:buClr>
              <a:buSzPct val="75000"/>
              <a:buFont typeface="Symbol" charset="2"/>
              <a:buChar char=""/>
            </a:pPr>
            <a:r>
              <a:rPr b="0" lang="en-US" sz="1490" spc="-1" strike="noStrike">
                <a:solidFill>
                  <a:srgbClr val="000000"/>
                </a:solidFill>
                <a:latin typeface="Arial"/>
              </a:rPr>
              <a:t>Fourth Outline Level</a:t>
            </a:r>
            <a:endParaRPr b="0" lang="en-US" sz="1490" spc="-1" strike="noStrike">
              <a:solidFill>
                <a:srgbClr val="000000"/>
              </a:solidFill>
              <a:latin typeface="Arial"/>
            </a:endParaRPr>
          </a:p>
          <a:p>
            <a:pPr lvl="4" marL="2160000" indent="-216000">
              <a:spcBef>
                <a:spcPts val="230"/>
              </a:spcBef>
              <a:buClr>
                <a:srgbClr val="000000"/>
              </a:buClr>
              <a:buSzPct val="45000"/>
              <a:buFont typeface="Wingdings" charset="2"/>
              <a:buChar char=""/>
            </a:pPr>
            <a:r>
              <a:rPr b="0" lang="en-US" sz="1650" spc="-1" strike="noStrike">
                <a:solidFill>
                  <a:srgbClr val="000000"/>
                </a:solidFill>
                <a:latin typeface="Arial"/>
              </a:rPr>
              <a:t>Fifth Outline Level</a:t>
            </a:r>
            <a:endParaRPr b="0" lang="en-US" sz="1650" spc="-1" strike="noStrike">
              <a:solidFill>
                <a:srgbClr val="000000"/>
              </a:solidFill>
              <a:latin typeface="Arial"/>
            </a:endParaRPr>
          </a:p>
          <a:p>
            <a:pPr lvl="5" marL="2592000" indent="-216000">
              <a:spcBef>
                <a:spcPts val="230"/>
              </a:spcBef>
              <a:buClr>
                <a:srgbClr val="000000"/>
              </a:buClr>
              <a:buSzPct val="45000"/>
              <a:buFont typeface="Wingdings" charset="2"/>
              <a:buChar char=""/>
            </a:pPr>
            <a:r>
              <a:rPr b="0" lang="en-US" sz="1650" spc="-1" strike="noStrike">
                <a:solidFill>
                  <a:srgbClr val="000000"/>
                </a:solidFill>
                <a:latin typeface="Arial"/>
              </a:rPr>
              <a:t>Sixth Outline Level</a:t>
            </a:r>
            <a:endParaRPr b="0" lang="en-US" sz="1650" spc="-1" strike="noStrike">
              <a:solidFill>
                <a:srgbClr val="000000"/>
              </a:solidFill>
              <a:latin typeface="Arial"/>
            </a:endParaRPr>
          </a:p>
          <a:p>
            <a:pPr lvl="6" marL="3024000" indent="-216000">
              <a:spcBef>
                <a:spcPts val="230"/>
              </a:spcBef>
              <a:buClr>
                <a:srgbClr val="000000"/>
              </a:buClr>
              <a:buSzPct val="45000"/>
              <a:buFont typeface="Wingdings" charset="2"/>
              <a:buChar char=""/>
            </a:pPr>
            <a:r>
              <a:rPr b="0" lang="en-US" sz="1650" spc="-1" strike="noStrike">
                <a:solidFill>
                  <a:srgbClr val="000000"/>
                </a:solidFill>
                <a:latin typeface="Arial"/>
              </a:rPr>
              <a:t>Seventh Outline Level</a:t>
            </a:r>
            <a:endParaRPr b="0" lang="en-US" sz="165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image" Target="../media/image25.jpe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pn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jpe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00" name="CustomShape 1"/>
          <p:cNvSpPr/>
          <p:nvPr/>
        </p:nvSpPr>
        <p:spPr>
          <a:xfrm>
            <a:off x="360" y="360"/>
            <a:ext cx="10076400" cy="5668920"/>
          </a:xfrm>
          <a:prstGeom prst="rect">
            <a:avLst/>
          </a:prstGeom>
          <a:solidFill>
            <a:srgbClr val="005cab"/>
          </a:solidFill>
          <a:ln w="12600">
            <a:noFill/>
          </a:ln>
        </p:spPr>
        <p:style>
          <a:lnRef idx="0"/>
          <a:fillRef idx="0"/>
          <a:effectRef idx="0"/>
          <a:fontRef idx="minor"/>
        </p:style>
      </p:sp>
      <p:pic>
        <p:nvPicPr>
          <p:cNvPr id="101" name="Picture 6_1" descr=""/>
          <p:cNvPicPr/>
          <p:nvPr/>
        </p:nvPicPr>
        <p:blipFill>
          <a:blip r:embed="rId1"/>
          <a:stretch/>
        </p:blipFill>
        <p:spPr>
          <a:xfrm>
            <a:off x="401040" y="296640"/>
            <a:ext cx="2156400" cy="2165400"/>
          </a:xfrm>
          <a:prstGeom prst="rect">
            <a:avLst/>
          </a:prstGeom>
          <a:ln>
            <a:noFill/>
          </a:ln>
        </p:spPr>
      </p:pic>
      <p:pic>
        <p:nvPicPr>
          <p:cNvPr id="102" name="Picture 9_1" descr=""/>
          <p:cNvPicPr/>
          <p:nvPr/>
        </p:nvPicPr>
        <p:blipFill>
          <a:blip r:embed="rId2"/>
          <a:stretch/>
        </p:blipFill>
        <p:spPr>
          <a:xfrm>
            <a:off x="8285040" y="4844520"/>
            <a:ext cx="1557000" cy="591840"/>
          </a:xfrm>
          <a:prstGeom prst="rect">
            <a:avLst/>
          </a:prstGeom>
          <a:ln>
            <a:noFill/>
          </a:ln>
        </p:spPr>
      </p:pic>
      <p:sp>
        <p:nvSpPr>
          <p:cNvPr id="103" name="CustomShape 2"/>
          <p:cNvSpPr/>
          <p:nvPr/>
        </p:nvSpPr>
        <p:spPr>
          <a:xfrm>
            <a:off x="83880" y="5753160"/>
            <a:ext cx="4404960" cy="816120"/>
          </a:xfrm>
          <a:prstGeom prst="rect">
            <a:avLst/>
          </a:prstGeom>
          <a:noFill/>
          <a:ln w="44280">
            <a:noFill/>
          </a:ln>
        </p:spPr>
        <p:style>
          <a:lnRef idx="0"/>
          <a:fillRef idx="0"/>
          <a:effectRef idx="0"/>
          <a:fontRef idx="minor"/>
        </p:style>
        <p:txBody>
          <a:bodyPr tIns="0" bIns="0">
            <a:noAutofit/>
          </a:bodyPr>
          <a:p>
            <a:pPr>
              <a:lnSpc>
                <a:spcPct val="100000"/>
              </a:lnSpc>
            </a:pPr>
            <a:r>
              <a:rPr b="1" lang="en-US" sz="3600" spc="-1" strike="noStrike">
                <a:solidFill>
                  <a:srgbClr val="da1a5a"/>
                </a:solidFill>
                <a:latin typeface="Arial"/>
              </a:rPr>
              <a:t>Title Page Option</a:t>
            </a:r>
            <a:endParaRPr b="0" lang="en-US" sz="3600" spc="-1" strike="noStrike">
              <a:latin typeface="Arial"/>
            </a:endParaRPr>
          </a:p>
        </p:txBody>
      </p:sp>
      <p:sp>
        <p:nvSpPr>
          <p:cNvPr id="104" name="CustomShape 3"/>
          <p:cNvSpPr/>
          <p:nvPr/>
        </p:nvSpPr>
        <p:spPr>
          <a:xfrm>
            <a:off x="360" y="2734920"/>
            <a:ext cx="10076400" cy="679320"/>
          </a:xfrm>
          <a:prstGeom prst="rect">
            <a:avLst/>
          </a:prstGeom>
          <a:noFill/>
          <a:ln>
            <a:noFill/>
          </a:ln>
        </p:spPr>
        <p:style>
          <a:lnRef idx="0"/>
          <a:fillRef idx="0"/>
          <a:effectRef idx="0"/>
          <a:fontRef idx="minor"/>
        </p:style>
      </p:sp>
      <p:sp>
        <p:nvSpPr>
          <p:cNvPr id="105" name="CustomShape 4"/>
          <p:cNvSpPr/>
          <p:nvPr/>
        </p:nvSpPr>
        <p:spPr>
          <a:xfrm>
            <a:off x="360" y="3380760"/>
            <a:ext cx="10076400" cy="384840"/>
          </a:xfrm>
          <a:prstGeom prst="rect">
            <a:avLst/>
          </a:prstGeom>
          <a:noFill/>
          <a:ln>
            <a:noFill/>
          </a:ln>
        </p:spPr>
        <p:style>
          <a:lnRef idx="0"/>
          <a:fillRef idx="0"/>
          <a:effectRef idx="0"/>
          <a:fontRef idx="minor"/>
        </p:style>
      </p:sp>
      <p:sp>
        <p:nvSpPr>
          <p:cNvPr id="106" name="TextShape 5"/>
          <p:cNvSpPr txBox="1"/>
          <p:nvPr/>
        </p:nvSpPr>
        <p:spPr>
          <a:xfrm>
            <a:off x="2477520" y="1645560"/>
            <a:ext cx="5383440" cy="2443680"/>
          </a:xfrm>
          <a:prstGeom prst="rect">
            <a:avLst/>
          </a:prstGeom>
          <a:noFill/>
          <a:ln>
            <a:noFill/>
          </a:ln>
        </p:spPr>
        <p:txBody>
          <a:bodyPr lIns="90000" rIns="90000" tIns="45000" bIns="45000">
            <a:noAutofit/>
          </a:bodyPr>
          <a:p>
            <a:pPr algn="ctr"/>
            <a:r>
              <a:rPr b="1" lang="en-US" sz="2800" spc="-1" strike="noStrike">
                <a:solidFill>
                  <a:srgbClr val="ffffff"/>
                </a:solidFill>
                <a:latin typeface="Arial"/>
              </a:rPr>
              <a:t>Finance Module – Overview</a:t>
            </a:r>
            <a:endParaRPr b="0" lang="en-US" sz="2800" spc="-1" strike="noStrike">
              <a:latin typeface="Arial"/>
            </a:endParaRPr>
          </a:p>
          <a:p>
            <a:pPr algn="ctr"/>
            <a:endParaRPr b="0" lang="en-US" sz="2800" spc="-1" strike="noStrike">
              <a:latin typeface="Arial"/>
            </a:endParaRPr>
          </a:p>
          <a:p>
            <a:pPr algn="ctr"/>
            <a:r>
              <a:rPr b="1" lang="en-US" sz="2800" spc="-1" strike="noStrike">
                <a:solidFill>
                  <a:srgbClr val="ffffff"/>
                </a:solidFill>
                <a:latin typeface="Arial"/>
              </a:rPr>
              <a:t>Mike Bibby</a:t>
            </a:r>
            <a:endParaRPr b="0" lang="en-US" sz="2800" spc="-1" strike="noStrike">
              <a:latin typeface="Arial"/>
            </a:endParaRPr>
          </a:p>
          <a:p>
            <a:pPr algn="ctr"/>
            <a:r>
              <a:rPr b="1" lang="en-US" sz="2800" spc="-1" strike="noStrike">
                <a:solidFill>
                  <a:srgbClr val="ffffff"/>
                </a:solidFill>
                <a:latin typeface="Arial"/>
              </a:rPr>
              <a:t>Treasurer</a:t>
            </a:r>
            <a:endParaRPr b="0" lang="en-US" sz="2800" spc="-1" strike="noStrike">
              <a:latin typeface="Arial"/>
            </a:endParaRPr>
          </a:p>
          <a:p>
            <a:pPr algn="ctr"/>
            <a:r>
              <a:rPr b="1" lang="en-US" sz="2800" spc="-1" strike="noStrike">
                <a:solidFill>
                  <a:srgbClr val="ffffff"/>
                </a:solidFill>
                <a:latin typeface="Arial"/>
              </a:rPr>
              <a:t>Rotary Club of Tulsa Sunrise</a:t>
            </a:r>
            <a:endParaRPr b="0" lang="en-US" sz="2800" spc="-1" strike="noStrike">
              <a:latin typeface="Arial"/>
            </a:endParaRPr>
          </a:p>
          <a:p>
            <a:pPr algn="ctr"/>
            <a:endParaRPr b="0" lang="en-US" sz="2800" spc="-1" strike="noStrike">
              <a:latin typeface="Arial"/>
            </a:endParaRPr>
          </a:p>
          <a:p>
            <a:pPr algn="ct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40" name="TextShape 1"/>
          <p:cNvSpPr txBox="1"/>
          <p:nvPr/>
        </p:nvSpPr>
        <p:spPr>
          <a:xfrm>
            <a:off x="731160" y="1150560"/>
            <a:ext cx="3016440" cy="1762920"/>
          </a:xfrm>
          <a:prstGeom prst="rect">
            <a:avLst/>
          </a:prstGeom>
          <a:noFill/>
          <a:ln>
            <a:noFill/>
          </a:ln>
        </p:spPr>
        <p:txBody>
          <a:bodyPr lIns="90000" rIns="90000" tIns="45000" bIns="45000">
            <a:noAutofit/>
          </a:bodyPr>
          <a:p>
            <a:r>
              <a:rPr b="0" lang="en-US" sz="2000" spc="-1" strike="noStrike">
                <a:solidFill>
                  <a:srgbClr val="ffffff"/>
                </a:solidFill>
                <a:latin typeface="Arial"/>
              </a:rPr>
              <a:t>FINANCE HELP</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Documentation is available for most features of the Finance module</a:t>
            </a:r>
            <a:endParaRPr b="0" lang="en-US" sz="2000" spc="-1" strike="noStrike">
              <a:latin typeface="Arial"/>
            </a:endParaRPr>
          </a:p>
        </p:txBody>
      </p:sp>
      <p:pic>
        <p:nvPicPr>
          <p:cNvPr id="141" name="" descr=""/>
          <p:cNvPicPr/>
          <p:nvPr/>
        </p:nvPicPr>
        <p:blipFill>
          <a:blip r:embed="rId1"/>
          <a:stretch/>
        </p:blipFill>
        <p:spPr>
          <a:xfrm>
            <a:off x="3930480" y="91080"/>
            <a:ext cx="4753440" cy="5485680"/>
          </a:xfrm>
          <a:prstGeom prst="rect">
            <a:avLst/>
          </a:prstGeom>
          <a:ln>
            <a:noFill/>
          </a:ln>
        </p:spPr>
      </p:pic>
      <p:sp>
        <p:nvSpPr>
          <p:cNvPr id="142" name="CustomShape 2"/>
          <p:cNvSpPr/>
          <p:nvPr/>
        </p:nvSpPr>
        <p:spPr>
          <a:xfrm>
            <a:off x="2376360" y="2834280"/>
            <a:ext cx="1462680" cy="640080"/>
          </a:xfrm>
          <a:custGeom>
            <a:avLst/>
            <a:gdLst/>
            <a:ahLst/>
            <a:rect l="0" t="0" r="r" b="b"/>
            <a:pathLst>
              <a:path w="4065" h="1780">
                <a:moveTo>
                  <a:pt x="0" y="444"/>
                </a:moveTo>
                <a:lnTo>
                  <a:pt x="3048" y="444"/>
                </a:lnTo>
                <a:lnTo>
                  <a:pt x="3048" y="0"/>
                </a:lnTo>
                <a:lnTo>
                  <a:pt x="4064" y="889"/>
                </a:lnTo>
                <a:lnTo>
                  <a:pt x="3048" y="1779"/>
                </a:lnTo>
                <a:lnTo>
                  <a:pt x="3048" y="1334"/>
                </a:lnTo>
                <a:lnTo>
                  <a:pt x="0" y="1334"/>
                </a:lnTo>
                <a:lnTo>
                  <a:pt x="0" y="444"/>
                </a:lnTo>
              </a:path>
            </a:pathLst>
          </a:custGeom>
          <a:solidFill>
            <a:srgbClr val="729fcf"/>
          </a:solidFill>
          <a:ln>
            <a:solidFill>
              <a:srgbClr val="3465a4"/>
            </a:solidFill>
          </a:ln>
        </p:spPr>
        <p:style>
          <a:lnRef idx="0"/>
          <a:fillRef idx="0"/>
          <a:effectRef idx="0"/>
          <a:fontRef idx="minor"/>
        </p:style>
      </p:sp>
      <p:pic>
        <p:nvPicPr>
          <p:cNvPr id="143" name="" descr=""/>
          <p:cNvPicPr/>
          <p:nvPr/>
        </p:nvPicPr>
        <p:blipFill>
          <a:blip r:embed="rId2"/>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44" name="TextShape 1"/>
          <p:cNvSpPr txBox="1"/>
          <p:nvPr/>
        </p:nvSpPr>
        <p:spPr>
          <a:xfrm>
            <a:off x="2248560" y="295200"/>
            <a:ext cx="2285280" cy="657000"/>
          </a:xfrm>
          <a:prstGeom prst="rect">
            <a:avLst/>
          </a:prstGeom>
          <a:noFill/>
          <a:ln>
            <a:noFill/>
          </a:ln>
        </p:spPr>
        <p:txBody>
          <a:bodyPr lIns="90000" rIns="90000" tIns="45000" bIns="45000">
            <a:noAutofit/>
          </a:bodyPr>
          <a:p>
            <a:r>
              <a:rPr b="0" lang="en-US" sz="2000" spc="-1" strike="noStrike">
                <a:solidFill>
                  <a:srgbClr val="ffffff"/>
                </a:solidFill>
                <a:latin typeface="Arial"/>
              </a:rPr>
              <a:t>FINANCE HELP</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More</a:t>
            </a:r>
            <a:endParaRPr b="0" lang="en-US" sz="2000" spc="-1" strike="noStrike">
              <a:latin typeface="Arial"/>
            </a:endParaRPr>
          </a:p>
        </p:txBody>
      </p:sp>
      <p:sp>
        <p:nvSpPr>
          <p:cNvPr id="145" name="CustomShape 2"/>
          <p:cNvSpPr/>
          <p:nvPr/>
        </p:nvSpPr>
        <p:spPr>
          <a:xfrm>
            <a:off x="365400" y="4662720"/>
            <a:ext cx="1462680" cy="640080"/>
          </a:xfrm>
          <a:custGeom>
            <a:avLst/>
            <a:gdLst/>
            <a:ahLst/>
            <a:rect l="0" t="0" r="r" b="b"/>
            <a:pathLst>
              <a:path w="4065" h="1780">
                <a:moveTo>
                  <a:pt x="0" y="444"/>
                </a:moveTo>
                <a:lnTo>
                  <a:pt x="3048" y="444"/>
                </a:lnTo>
                <a:lnTo>
                  <a:pt x="3048" y="0"/>
                </a:lnTo>
                <a:lnTo>
                  <a:pt x="4064" y="889"/>
                </a:lnTo>
                <a:lnTo>
                  <a:pt x="3048" y="1779"/>
                </a:lnTo>
                <a:lnTo>
                  <a:pt x="3048" y="1334"/>
                </a:lnTo>
                <a:lnTo>
                  <a:pt x="0" y="1334"/>
                </a:lnTo>
                <a:lnTo>
                  <a:pt x="0" y="444"/>
                </a:lnTo>
              </a:path>
            </a:pathLst>
          </a:custGeom>
          <a:solidFill>
            <a:srgbClr val="729fcf"/>
          </a:solidFill>
          <a:ln>
            <a:solidFill>
              <a:srgbClr val="3465a4"/>
            </a:solidFill>
          </a:ln>
        </p:spPr>
        <p:style>
          <a:lnRef idx="0"/>
          <a:fillRef idx="0"/>
          <a:effectRef idx="0"/>
          <a:fontRef idx="minor"/>
        </p:style>
      </p:sp>
      <p:pic>
        <p:nvPicPr>
          <p:cNvPr id="146" name="" descr=""/>
          <p:cNvPicPr/>
          <p:nvPr/>
        </p:nvPicPr>
        <p:blipFill>
          <a:blip r:embed="rId1"/>
          <a:stretch/>
        </p:blipFill>
        <p:spPr>
          <a:xfrm>
            <a:off x="4204800" y="956160"/>
            <a:ext cx="5693760" cy="3523680"/>
          </a:xfrm>
          <a:prstGeom prst="rect">
            <a:avLst/>
          </a:prstGeom>
          <a:ln>
            <a:noFill/>
          </a:ln>
        </p:spPr>
      </p:pic>
      <p:pic>
        <p:nvPicPr>
          <p:cNvPr id="147" name="" descr=""/>
          <p:cNvPicPr/>
          <p:nvPr/>
        </p:nvPicPr>
        <p:blipFill>
          <a:blip r:embed="rId2"/>
          <a:stretch/>
        </p:blipFill>
        <p:spPr>
          <a:xfrm>
            <a:off x="1919520" y="933840"/>
            <a:ext cx="2075400" cy="4368600"/>
          </a:xfrm>
          <a:prstGeom prst="rect">
            <a:avLst/>
          </a:prstGeom>
          <a:ln>
            <a:noFill/>
          </a:ln>
        </p:spPr>
      </p:pic>
      <p:pic>
        <p:nvPicPr>
          <p:cNvPr id="148" name="" descr=""/>
          <p:cNvPicPr/>
          <p:nvPr/>
        </p:nvPicPr>
        <p:blipFill>
          <a:blip r:embed="rId3"/>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49" name="TextShape 1"/>
          <p:cNvSpPr txBox="1"/>
          <p:nvPr/>
        </p:nvSpPr>
        <p:spPr>
          <a:xfrm>
            <a:off x="2286000" y="276840"/>
            <a:ext cx="2286000" cy="546120"/>
          </a:xfrm>
          <a:prstGeom prst="rect">
            <a:avLst/>
          </a:prstGeom>
          <a:noFill/>
          <a:ln>
            <a:noFill/>
          </a:ln>
        </p:spPr>
        <p:txBody>
          <a:bodyPr lIns="90000" rIns="90000" tIns="45000" bIns="45000">
            <a:noAutofit/>
          </a:bodyPr>
          <a:p>
            <a:r>
              <a:rPr b="0" lang="en-US" sz="2000" spc="-1" strike="noStrike">
                <a:solidFill>
                  <a:srgbClr val="ffffff"/>
                </a:solidFill>
                <a:latin typeface="Arial"/>
              </a:rPr>
              <a:t>FINANCE HELP</a:t>
            </a:r>
            <a:endParaRPr b="0" lang="en-US" sz="2000" spc="-1" strike="noStrike">
              <a:latin typeface="Arial"/>
            </a:endParaRPr>
          </a:p>
        </p:txBody>
      </p:sp>
      <p:sp>
        <p:nvSpPr>
          <p:cNvPr id="150" name="CustomShape 2"/>
          <p:cNvSpPr/>
          <p:nvPr/>
        </p:nvSpPr>
        <p:spPr>
          <a:xfrm>
            <a:off x="365400" y="4662720"/>
            <a:ext cx="1462680" cy="640080"/>
          </a:xfrm>
          <a:custGeom>
            <a:avLst/>
            <a:gdLst/>
            <a:ahLst/>
            <a:rect l="0" t="0" r="r" b="b"/>
            <a:pathLst>
              <a:path w="4065" h="1780">
                <a:moveTo>
                  <a:pt x="0" y="444"/>
                </a:moveTo>
                <a:lnTo>
                  <a:pt x="3048" y="444"/>
                </a:lnTo>
                <a:lnTo>
                  <a:pt x="3048" y="0"/>
                </a:lnTo>
                <a:lnTo>
                  <a:pt x="4064" y="889"/>
                </a:lnTo>
                <a:lnTo>
                  <a:pt x="3048" y="1779"/>
                </a:lnTo>
                <a:lnTo>
                  <a:pt x="3048" y="1334"/>
                </a:lnTo>
                <a:lnTo>
                  <a:pt x="0" y="1334"/>
                </a:lnTo>
                <a:lnTo>
                  <a:pt x="0" y="444"/>
                </a:lnTo>
              </a:path>
            </a:pathLst>
          </a:custGeom>
          <a:solidFill>
            <a:srgbClr val="729fcf"/>
          </a:solidFill>
          <a:ln>
            <a:solidFill>
              <a:srgbClr val="3465a4"/>
            </a:solidFill>
          </a:ln>
        </p:spPr>
        <p:style>
          <a:lnRef idx="0"/>
          <a:fillRef idx="0"/>
          <a:effectRef idx="0"/>
          <a:fontRef idx="minor"/>
        </p:style>
      </p:sp>
      <p:pic>
        <p:nvPicPr>
          <p:cNvPr id="151" name="" descr=""/>
          <p:cNvPicPr/>
          <p:nvPr/>
        </p:nvPicPr>
        <p:blipFill>
          <a:blip r:embed="rId1"/>
          <a:stretch/>
        </p:blipFill>
        <p:spPr>
          <a:xfrm>
            <a:off x="1919520" y="933840"/>
            <a:ext cx="2075400" cy="4368600"/>
          </a:xfrm>
          <a:prstGeom prst="rect">
            <a:avLst/>
          </a:prstGeom>
          <a:ln>
            <a:noFill/>
          </a:ln>
        </p:spPr>
      </p:pic>
      <p:pic>
        <p:nvPicPr>
          <p:cNvPr id="152" name="" descr=""/>
          <p:cNvPicPr/>
          <p:nvPr/>
        </p:nvPicPr>
        <p:blipFill>
          <a:blip r:embed="rId2"/>
          <a:stretch/>
        </p:blipFill>
        <p:spPr>
          <a:xfrm>
            <a:off x="4935960" y="182520"/>
            <a:ext cx="4156200" cy="5293800"/>
          </a:xfrm>
          <a:prstGeom prst="rect">
            <a:avLst/>
          </a:prstGeom>
          <a:ln>
            <a:noFill/>
          </a:ln>
        </p:spPr>
      </p:pic>
      <p:pic>
        <p:nvPicPr>
          <p:cNvPr id="153" name="" descr=""/>
          <p:cNvPicPr/>
          <p:nvPr/>
        </p:nvPicPr>
        <p:blipFill>
          <a:blip r:embed="rId3"/>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54" name="" descr=""/>
          <p:cNvPicPr/>
          <p:nvPr/>
        </p:nvPicPr>
        <p:blipFill>
          <a:blip r:embed="rId1"/>
          <a:stretch/>
        </p:blipFill>
        <p:spPr>
          <a:xfrm>
            <a:off x="456840" y="3199680"/>
            <a:ext cx="9415440" cy="2305800"/>
          </a:xfrm>
          <a:prstGeom prst="rect">
            <a:avLst/>
          </a:prstGeom>
          <a:ln>
            <a:noFill/>
          </a:ln>
        </p:spPr>
      </p:pic>
      <p:sp>
        <p:nvSpPr>
          <p:cNvPr id="155" name="TextShape 1"/>
          <p:cNvSpPr txBox="1"/>
          <p:nvPr/>
        </p:nvSpPr>
        <p:spPr>
          <a:xfrm>
            <a:off x="2694240" y="640080"/>
            <a:ext cx="2243520" cy="346320"/>
          </a:xfrm>
          <a:prstGeom prst="rect">
            <a:avLst/>
          </a:prstGeom>
          <a:noFill/>
          <a:ln>
            <a:noFill/>
          </a:ln>
        </p:spPr>
        <p:txBody>
          <a:bodyPr lIns="90000" rIns="90000" tIns="45000" bIns="45000">
            <a:noAutofit/>
          </a:bodyPr>
          <a:p>
            <a:r>
              <a:rPr b="0" lang="en-US" sz="1800" spc="-1" strike="noStrike">
                <a:solidFill>
                  <a:srgbClr val="ffffff"/>
                </a:solidFill>
                <a:latin typeface="Arial"/>
              </a:rPr>
              <a:t>INVOICES TAB</a:t>
            </a:r>
            <a:endParaRPr b="0" lang="en-US" sz="1800" spc="-1" strike="noStrike">
              <a:latin typeface="Arial"/>
            </a:endParaRPr>
          </a:p>
        </p:txBody>
      </p:sp>
      <p:sp>
        <p:nvSpPr>
          <p:cNvPr id="156" name="TextShape 2"/>
          <p:cNvSpPr txBox="1"/>
          <p:nvPr/>
        </p:nvSpPr>
        <p:spPr>
          <a:xfrm>
            <a:off x="731160" y="1279800"/>
            <a:ext cx="6398640" cy="1554120"/>
          </a:xfrm>
          <a:prstGeom prst="rect">
            <a:avLst/>
          </a:prstGeom>
          <a:noFill/>
          <a:ln>
            <a:noFill/>
          </a:ln>
        </p:spPr>
        <p:txBody>
          <a:bodyPr lIns="90000" rIns="90000" tIns="45000" bIns="45000">
            <a:noAutofit/>
          </a:bodyPr>
          <a:p>
            <a:r>
              <a:rPr b="0" lang="en-US" sz="2000" spc="-1" strike="noStrike">
                <a:solidFill>
                  <a:srgbClr val="ffffff"/>
                </a:solidFill>
                <a:latin typeface="Arial"/>
              </a:rPr>
              <a:t>This is where you set up and post invoices. When posted, it creates an Accounts Receivable listing for each person invoiced, and you can print invoices individually or as a group. Can print to a PDF so invoices can be printed or individually mailed.</a:t>
            </a:r>
            <a:endParaRPr b="0" lang="en-US" sz="2000" spc="-1" strike="noStrike">
              <a:latin typeface="Arial"/>
            </a:endParaRPr>
          </a:p>
        </p:txBody>
      </p:sp>
      <p:pic>
        <p:nvPicPr>
          <p:cNvPr id="157" name="" descr=""/>
          <p:cNvPicPr/>
          <p:nvPr/>
        </p:nvPicPr>
        <p:blipFill>
          <a:blip r:embed="rId2"/>
          <a:stretch/>
        </p:blipFill>
        <p:spPr>
          <a:xfrm>
            <a:off x="273960" y="274320"/>
            <a:ext cx="1736640" cy="652680"/>
          </a:xfrm>
          <a:prstGeom prst="rect">
            <a:avLst/>
          </a:prstGeom>
          <a:ln>
            <a:noFill/>
          </a:ln>
        </p:spPr>
      </p:pic>
      <p:pic>
        <p:nvPicPr>
          <p:cNvPr id="158" name="" descr=""/>
          <p:cNvPicPr/>
          <p:nvPr/>
        </p:nvPicPr>
        <p:blipFill>
          <a:blip r:embed="rId3"/>
          <a:stretch/>
        </p:blipFill>
        <p:spPr>
          <a:xfrm>
            <a:off x="7404120" y="0"/>
            <a:ext cx="2075400" cy="3108600"/>
          </a:xfrm>
          <a:prstGeom prst="rect">
            <a:avLst/>
          </a:prstGeom>
          <a:ln>
            <a:noFill/>
          </a:ln>
        </p:spPr>
      </p:pic>
      <p:sp>
        <p:nvSpPr>
          <p:cNvPr id="159" name="CustomShape 3"/>
          <p:cNvSpPr/>
          <p:nvPr/>
        </p:nvSpPr>
        <p:spPr>
          <a:xfrm>
            <a:off x="6307200" y="548280"/>
            <a:ext cx="1064160" cy="365760"/>
          </a:xfrm>
          <a:custGeom>
            <a:avLst/>
            <a:gdLst/>
            <a:ahLst/>
            <a:rect l="0" t="0" r="r" b="b"/>
            <a:pathLst>
              <a:path w="2958" h="1018">
                <a:moveTo>
                  <a:pt x="0" y="254"/>
                </a:moveTo>
                <a:lnTo>
                  <a:pt x="2217" y="254"/>
                </a:lnTo>
                <a:lnTo>
                  <a:pt x="2217" y="0"/>
                </a:lnTo>
                <a:lnTo>
                  <a:pt x="2957" y="508"/>
                </a:lnTo>
                <a:lnTo>
                  <a:pt x="2217" y="1017"/>
                </a:lnTo>
                <a:lnTo>
                  <a:pt x="2217" y="762"/>
                </a:lnTo>
                <a:lnTo>
                  <a:pt x="0" y="762"/>
                </a:lnTo>
                <a:lnTo>
                  <a:pt x="0" y="254"/>
                </a:lnTo>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60" name="" descr=""/>
          <p:cNvPicPr/>
          <p:nvPr/>
        </p:nvPicPr>
        <p:blipFill>
          <a:blip r:embed="rId1"/>
          <a:stretch/>
        </p:blipFill>
        <p:spPr>
          <a:xfrm>
            <a:off x="5393160" y="422640"/>
            <a:ext cx="3902040" cy="5062680"/>
          </a:xfrm>
          <a:prstGeom prst="rect">
            <a:avLst/>
          </a:prstGeom>
          <a:ln>
            <a:noFill/>
          </a:ln>
        </p:spPr>
      </p:pic>
      <p:sp>
        <p:nvSpPr>
          <p:cNvPr id="161" name="TextShape 1"/>
          <p:cNvSpPr txBox="1"/>
          <p:nvPr/>
        </p:nvSpPr>
        <p:spPr>
          <a:xfrm>
            <a:off x="365400" y="1096920"/>
            <a:ext cx="3930480" cy="373680"/>
          </a:xfrm>
          <a:prstGeom prst="rect">
            <a:avLst/>
          </a:prstGeom>
          <a:noFill/>
          <a:ln>
            <a:noFill/>
          </a:ln>
        </p:spPr>
        <p:txBody>
          <a:bodyPr lIns="90000" rIns="90000" tIns="45000" bIns="45000">
            <a:noAutofit/>
          </a:bodyPr>
          <a:p>
            <a:r>
              <a:rPr b="0" lang="en-US" sz="2000" spc="-1" strike="noStrike">
                <a:solidFill>
                  <a:srgbClr val="ffffff"/>
                </a:solidFill>
                <a:latin typeface="Arial"/>
              </a:rPr>
              <a:t>ACCOUNTING TAB</a:t>
            </a:r>
            <a:endParaRPr b="0" lang="en-US" sz="2000" spc="-1" strike="noStrike">
              <a:latin typeface="Arial"/>
            </a:endParaRPr>
          </a:p>
        </p:txBody>
      </p:sp>
      <p:sp>
        <p:nvSpPr>
          <p:cNvPr id="162" name="TextShape 2"/>
          <p:cNvSpPr txBox="1"/>
          <p:nvPr/>
        </p:nvSpPr>
        <p:spPr>
          <a:xfrm>
            <a:off x="548280" y="2102760"/>
            <a:ext cx="4479120" cy="2585520"/>
          </a:xfrm>
          <a:prstGeom prst="rect">
            <a:avLst/>
          </a:prstGeom>
          <a:noFill/>
          <a:ln>
            <a:noFill/>
          </a:ln>
        </p:spPr>
        <p:txBody>
          <a:bodyPr lIns="90000" rIns="90000" tIns="45000" bIns="45000">
            <a:noAutofit/>
          </a:bodyPr>
          <a:p>
            <a:r>
              <a:rPr b="0" lang="en-US" sz="2000" spc="-1" strike="noStrike">
                <a:solidFill>
                  <a:srgbClr val="ffffff"/>
                </a:solidFill>
                <a:latin typeface="Arial"/>
              </a:rPr>
              <a:t>This is where you post checks written in the checking account and deposits made to the account.</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You can also view all activity in every account and make journal entries to move amounts around.</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Most of your activity will be here.</a:t>
            </a:r>
            <a:endParaRPr b="0" lang="en-US" sz="2000" spc="-1" strike="noStrike">
              <a:latin typeface="Arial"/>
            </a:endParaRPr>
          </a:p>
        </p:txBody>
      </p:sp>
      <p:pic>
        <p:nvPicPr>
          <p:cNvPr id="163" name="" descr=""/>
          <p:cNvPicPr/>
          <p:nvPr/>
        </p:nvPicPr>
        <p:blipFill>
          <a:blip r:embed="rId2"/>
          <a:stretch/>
        </p:blipFill>
        <p:spPr>
          <a:xfrm>
            <a:off x="273960" y="274320"/>
            <a:ext cx="1736640" cy="652680"/>
          </a:xfrm>
          <a:prstGeom prst="rect">
            <a:avLst/>
          </a:prstGeom>
          <a:ln>
            <a:noFill/>
          </a:ln>
        </p:spPr>
      </p:pic>
      <p:sp>
        <p:nvSpPr>
          <p:cNvPr id="164" name="CustomShape 3"/>
          <p:cNvSpPr/>
          <p:nvPr/>
        </p:nvSpPr>
        <p:spPr>
          <a:xfrm>
            <a:off x="4329000" y="1554120"/>
            <a:ext cx="1064160" cy="365760"/>
          </a:xfrm>
          <a:custGeom>
            <a:avLst/>
            <a:gdLst/>
            <a:ahLst/>
            <a:rect l="0" t="0" r="r" b="b"/>
            <a:pathLst>
              <a:path w="2958" h="1018">
                <a:moveTo>
                  <a:pt x="0" y="254"/>
                </a:moveTo>
                <a:lnTo>
                  <a:pt x="2217" y="254"/>
                </a:lnTo>
                <a:lnTo>
                  <a:pt x="2217" y="0"/>
                </a:lnTo>
                <a:lnTo>
                  <a:pt x="2957" y="508"/>
                </a:lnTo>
                <a:lnTo>
                  <a:pt x="2217" y="1017"/>
                </a:lnTo>
                <a:lnTo>
                  <a:pt x="2217" y="762"/>
                </a:lnTo>
                <a:lnTo>
                  <a:pt x="0" y="762"/>
                </a:lnTo>
                <a:lnTo>
                  <a:pt x="0" y="254"/>
                </a:lnTo>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65" name="TextShape 1"/>
          <p:cNvSpPr txBox="1"/>
          <p:nvPr/>
        </p:nvSpPr>
        <p:spPr>
          <a:xfrm>
            <a:off x="2653200" y="274320"/>
            <a:ext cx="5210640" cy="1790280"/>
          </a:xfrm>
          <a:prstGeom prst="rect">
            <a:avLst/>
          </a:prstGeom>
          <a:noFill/>
          <a:ln>
            <a:noFill/>
          </a:ln>
        </p:spPr>
        <p:txBody>
          <a:bodyPr lIns="90000" rIns="90000" tIns="45000" bIns="45000">
            <a:noAutofit/>
          </a:bodyPr>
          <a:p>
            <a:r>
              <a:rPr b="0" lang="en-US" sz="2000" spc="-1" strike="noStrike">
                <a:solidFill>
                  <a:srgbClr val="ffffff"/>
                </a:solidFill>
                <a:latin typeface="Arial"/>
              </a:rPr>
              <a:t>ACCOUNTING TAB – CURRENT ASSETS</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Checking Account shows all activity. Note you can record checks and deposits plus make journal entries to transfer among accounts.</a:t>
            </a:r>
            <a:endParaRPr b="0" lang="en-US" sz="2000" spc="-1" strike="noStrike">
              <a:latin typeface="Arial"/>
            </a:endParaRPr>
          </a:p>
        </p:txBody>
      </p:sp>
      <p:pic>
        <p:nvPicPr>
          <p:cNvPr id="166" name="" descr=""/>
          <p:cNvPicPr/>
          <p:nvPr/>
        </p:nvPicPr>
        <p:blipFill>
          <a:blip r:embed="rId1"/>
          <a:stretch/>
        </p:blipFill>
        <p:spPr>
          <a:xfrm>
            <a:off x="273960" y="274320"/>
            <a:ext cx="1736640" cy="652680"/>
          </a:xfrm>
          <a:prstGeom prst="rect">
            <a:avLst/>
          </a:prstGeom>
          <a:ln>
            <a:noFill/>
          </a:ln>
        </p:spPr>
      </p:pic>
      <p:sp>
        <p:nvSpPr>
          <p:cNvPr id="167" name="CustomShape 2"/>
          <p:cNvSpPr/>
          <p:nvPr/>
        </p:nvSpPr>
        <p:spPr>
          <a:xfrm>
            <a:off x="457200" y="2926080"/>
            <a:ext cx="1064160" cy="365760"/>
          </a:xfrm>
          <a:custGeom>
            <a:avLst/>
            <a:gdLst/>
            <a:ahLst/>
            <a:rect l="0" t="0" r="r" b="b"/>
            <a:pathLst>
              <a:path w="2958" h="1018">
                <a:moveTo>
                  <a:pt x="0" y="254"/>
                </a:moveTo>
                <a:lnTo>
                  <a:pt x="2217" y="254"/>
                </a:lnTo>
                <a:lnTo>
                  <a:pt x="2217" y="0"/>
                </a:lnTo>
                <a:lnTo>
                  <a:pt x="2957" y="508"/>
                </a:lnTo>
                <a:lnTo>
                  <a:pt x="2217" y="1017"/>
                </a:lnTo>
                <a:lnTo>
                  <a:pt x="2217" y="762"/>
                </a:lnTo>
                <a:lnTo>
                  <a:pt x="0" y="762"/>
                </a:lnTo>
                <a:lnTo>
                  <a:pt x="0" y="254"/>
                </a:lnTo>
              </a:path>
            </a:pathLst>
          </a:custGeom>
          <a:solidFill>
            <a:srgbClr val="729fcf"/>
          </a:solidFill>
          <a:ln>
            <a:solidFill>
              <a:srgbClr val="3465a4"/>
            </a:solidFill>
          </a:ln>
        </p:spPr>
        <p:style>
          <a:lnRef idx="0"/>
          <a:fillRef idx="0"/>
          <a:effectRef idx="0"/>
          <a:fontRef idx="minor"/>
        </p:style>
      </p:sp>
      <p:pic>
        <p:nvPicPr>
          <p:cNvPr id="168" name="" descr=""/>
          <p:cNvPicPr/>
          <p:nvPr/>
        </p:nvPicPr>
        <p:blipFill>
          <a:blip r:embed="rId2"/>
          <a:stretch/>
        </p:blipFill>
        <p:spPr>
          <a:xfrm>
            <a:off x="1554480" y="2267640"/>
            <a:ext cx="8320320" cy="33102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69" name="" descr=""/>
          <p:cNvPicPr/>
          <p:nvPr/>
        </p:nvPicPr>
        <p:blipFill>
          <a:blip r:embed="rId1"/>
          <a:stretch/>
        </p:blipFill>
        <p:spPr>
          <a:xfrm>
            <a:off x="3107880" y="146520"/>
            <a:ext cx="6778800" cy="5338800"/>
          </a:xfrm>
          <a:prstGeom prst="rect">
            <a:avLst/>
          </a:prstGeom>
          <a:ln>
            <a:noFill/>
          </a:ln>
        </p:spPr>
      </p:pic>
      <p:sp>
        <p:nvSpPr>
          <p:cNvPr id="170" name="TextShape 1"/>
          <p:cNvSpPr txBox="1"/>
          <p:nvPr/>
        </p:nvSpPr>
        <p:spPr>
          <a:xfrm>
            <a:off x="182520" y="1847880"/>
            <a:ext cx="2559600" cy="373680"/>
          </a:xfrm>
          <a:prstGeom prst="rect">
            <a:avLst/>
          </a:prstGeom>
          <a:noFill/>
          <a:ln>
            <a:noFill/>
          </a:ln>
        </p:spPr>
        <p:txBody>
          <a:bodyPr lIns="90000" rIns="90000" tIns="45000" bIns="45000">
            <a:noAutofit/>
          </a:bodyPr>
          <a:p>
            <a:r>
              <a:rPr b="0" lang="en-US" sz="2000" spc="-1" strike="noStrike">
                <a:solidFill>
                  <a:srgbClr val="ffffff"/>
                </a:solidFill>
                <a:latin typeface="Arial"/>
              </a:rPr>
              <a:t>STATEMENTS TAB</a:t>
            </a:r>
            <a:endParaRPr b="0" lang="en-US" sz="2000" spc="-1" strike="noStrike">
              <a:latin typeface="Arial"/>
            </a:endParaRPr>
          </a:p>
        </p:txBody>
      </p:sp>
      <p:sp>
        <p:nvSpPr>
          <p:cNvPr id="171" name="TextShape 2"/>
          <p:cNvSpPr txBox="1"/>
          <p:nvPr/>
        </p:nvSpPr>
        <p:spPr>
          <a:xfrm>
            <a:off x="365400" y="3530160"/>
            <a:ext cx="2559600" cy="1223640"/>
          </a:xfrm>
          <a:prstGeom prst="rect">
            <a:avLst/>
          </a:prstGeom>
          <a:noFill/>
          <a:ln>
            <a:noFill/>
          </a:ln>
        </p:spPr>
        <p:txBody>
          <a:bodyPr lIns="90000" rIns="90000" tIns="45000" bIns="45000">
            <a:noAutofit/>
          </a:bodyPr>
          <a:p>
            <a:r>
              <a:rPr b="0" lang="en-US" sz="2000" spc="-1" strike="noStrike">
                <a:solidFill>
                  <a:srgbClr val="ffffff"/>
                </a:solidFill>
                <a:latin typeface="Arial"/>
              </a:rPr>
              <a:t>Here you can view any balances in Accounts Receivable</a:t>
            </a:r>
            <a:endParaRPr b="0" lang="en-US" sz="2000" spc="-1" strike="noStrike">
              <a:latin typeface="Arial"/>
            </a:endParaRPr>
          </a:p>
        </p:txBody>
      </p:sp>
      <p:pic>
        <p:nvPicPr>
          <p:cNvPr id="172" name="" descr=""/>
          <p:cNvPicPr/>
          <p:nvPr/>
        </p:nvPicPr>
        <p:blipFill>
          <a:blip r:embed="rId2"/>
          <a:stretch/>
        </p:blipFill>
        <p:spPr>
          <a:xfrm>
            <a:off x="273960" y="274320"/>
            <a:ext cx="1736640" cy="652680"/>
          </a:xfrm>
          <a:prstGeom prst="rect">
            <a:avLst/>
          </a:prstGeom>
          <a:ln>
            <a:noFill/>
          </a:ln>
        </p:spPr>
      </p:pic>
      <p:sp>
        <p:nvSpPr>
          <p:cNvPr id="173" name="CustomShape 3"/>
          <p:cNvSpPr/>
          <p:nvPr/>
        </p:nvSpPr>
        <p:spPr>
          <a:xfrm>
            <a:off x="2010960" y="1188360"/>
            <a:ext cx="1064160" cy="365760"/>
          </a:xfrm>
          <a:custGeom>
            <a:avLst/>
            <a:gdLst/>
            <a:ahLst/>
            <a:rect l="0" t="0" r="r" b="b"/>
            <a:pathLst>
              <a:path w="2958" h="1018">
                <a:moveTo>
                  <a:pt x="0" y="254"/>
                </a:moveTo>
                <a:lnTo>
                  <a:pt x="2217" y="254"/>
                </a:lnTo>
                <a:lnTo>
                  <a:pt x="2217" y="0"/>
                </a:lnTo>
                <a:lnTo>
                  <a:pt x="2957" y="508"/>
                </a:lnTo>
                <a:lnTo>
                  <a:pt x="2217" y="1017"/>
                </a:lnTo>
                <a:lnTo>
                  <a:pt x="2217" y="762"/>
                </a:lnTo>
                <a:lnTo>
                  <a:pt x="0" y="762"/>
                </a:lnTo>
                <a:lnTo>
                  <a:pt x="0" y="254"/>
                </a:lnTo>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74" name="" descr=""/>
          <p:cNvPicPr/>
          <p:nvPr/>
        </p:nvPicPr>
        <p:blipFill>
          <a:blip r:embed="rId1"/>
          <a:stretch/>
        </p:blipFill>
        <p:spPr>
          <a:xfrm>
            <a:off x="2925000" y="639720"/>
            <a:ext cx="6764400" cy="4619160"/>
          </a:xfrm>
          <a:prstGeom prst="rect">
            <a:avLst/>
          </a:prstGeom>
          <a:ln>
            <a:noFill/>
          </a:ln>
        </p:spPr>
      </p:pic>
      <p:sp>
        <p:nvSpPr>
          <p:cNvPr id="175" name="TextShape 1"/>
          <p:cNvSpPr txBox="1"/>
          <p:nvPr/>
        </p:nvSpPr>
        <p:spPr>
          <a:xfrm>
            <a:off x="136440" y="1171440"/>
            <a:ext cx="2755800" cy="657000"/>
          </a:xfrm>
          <a:prstGeom prst="rect">
            <a:avLst/>
          </a:prstGeom>
          <a:noFill/>
          <a:ln>
            <a:noFill/>
          </a:ln>
        </p:spPr>
        <p:txBody>
          <a:bodyPr lIns="90000" rIns="90000" tIns="45000" bIns="45000">
            <a:noAutofit/>
          </a:bodyPr>
          <a:p>
            <a:r>
              <a:rPr b="0" lang="en-US" sz="2000" spc="-1" strike="noStrike">
                <a:solidFill>
                  <a:srgbClr val="ffffff"/>
                </a:solidFill>
                <a:latin typeface="Arial"/>
              </a:rPr>
              <a:t>PRINT CHECKS TAB</a:t>
            </a:r>
            <a:endParaRPr b="0" lang="en-US" sz="2000" spc="-1" strike="noStrike">
              <a:latin typeface="Arial"/>
            </a:endParaRPr>
          </a:p>
        </p:txBody>
      </p:sp>
      <p:sp>
        <p:nvSpPr>
          <p:cNvPr id="176" name="TextShape 2"/>
          <p:cNvSpPr txBox="1"/>
          <p:nvPr/>
        </p:nvSpPr>
        <p:spPr>
          <a:xfrm>
            <a:off x="273960" y="2377080"/>
            <a:ext cx="2559600" cy="2640240"/>
          </a:xfrm>
          <a:prstGeom prst="rect">
            <a:avLst/>
          </a:prstGeom>
          <a:noFill/>
          <a:ln>
            <a:noFill/>
          </a:ln>
        </p:spPr>
        <p:txBody>
          <a:bodyPr lIns="90000" rIns="90000" tIns="45000" bIns="45000">
            <a:noAutofit/>
          </a:bodyPr>
          <a:p>
            <a:r>
              <a:rPr b="0" lang="en-US" sz="2000" spc="-1" strike="noStrike">
                <a:solidFill>
                  <a:srgbClr val="ffffff"/>
                </a:solidFill>
                <a:latin typeface="Arial"/>
              </a:rPr>
              <a:t>If you want to print checks, this section allows you to do so. Best to use </a:t>
            </a:r>
            <a:endParaRPr b="0" lang="en-US" sz="2000" spc="-1" strike="noStrike">
              <a:latin typeface="Arial"/>
            </a:endParaRPr>
          </a:p>
          <a:p>
            <a:r>
              <a:rPr b="0" lang="en-US" sz="2000" spc="-1" strike="noStrike">
                <a:solidFill>
                  <a:srgbClr val="ffffff"/>
                </a:solidFill>
                <a:latin typeface="Arial"/>
              </a:rPr>
              <a:t>pre-printed checks. </a:t>
            </a:r>
            <a:endParaRPr b="0" lang="en-US" sz="2000" spc="-1" strike="noStrike">
              <a:latin typeface="Arial"/>
            </a:endParaRPr>
          </a:p>
          <a:p>
            <a:r>
              <a:rPr b="0" lang="en-US" sz="2000" spc="-1" strike="noStrike">
                <a:solidFill>
                  <a:srgbClr val="ffffff"/>
                </a:solidFill>
                <a:latin typeface="Arial"/>
              </a:rPr>
              <a:t>Will require considerable setup and uses Microsoft Word.</a:t>
            </a:r>
            <a:endParaRPr b="0" lang="en-US" sz="2000" spc="-1" strike="noStrike">
              <a:latin typeface="Arial"/>
            </a:endParaRPr>
          </a:p>
        </p:txBody>
      </p:sp>
      <p:pic>
        <p:nvPicPr>
          <p:cNvPr id="177" name="" descr=""/>
          <p:cNvPicPr/>
          <p:nvPr/>
        </p:nvPicPr>
        <p:blipFill>
          <a:blip r:embed="rId2"/>
          <a:stretch/>
        </p:blipFill>
        <p:spPr>
          <a:xfrm>
            <a:off x="273960" y="274320"/>
            <a:ext cx="1736640" cy="652680"/>
          </a:xfrm>
          <a:prstGeom prst="rect">
            <a:avLst/>
          </a:prstGeom>
          <a:ln>
            <a:noFill/>
          </a:ln>
        </p:spPr>
      </p:pic>
      <p:sp>
        <p:nvSpPr>
          <p:cNvPr id="178" name="CustomShape 3"/>
          <p:cNvSpPr/>
          <p:nvPr/>
        </p:nvSpPr>
        <p:spPr>
          <a:xfrm>
            <a:off x="1828080" y="1828440"/>
            <a:ext cx="1064160" cy="365760"/>
          </a:xfrm>
          <a:custGeom>
            <a:avLst/>
            <a:gdLst/>
            <a:ahLst/>
            <a:rect l="0" t="0" r="r" b="b"/>
            <a:pathLst>
              <a:path w="2958" h="1018">
                <a:moveTo>
                  <a:pt x="0" y="254"/>
                </a:moveTo>
                <a:lnTo>
                  <a:pt x="2217" y="254"/>
                </a:lnTo>
                <a:lnTo>
                  <a:pt x="2217" y="0"/>
                </a:lnTo>
                <a:lnTo>
                  <a:pt x="2957" y="508"/>
                </a:lnTo>
                <a:lnTo>
                  <a:pt x="2217" y="1017"/>
                </a:lnTo>
                <a:lnTo>
                  <a:pt x="2217" y="762"/>
                </a:lnTo>
                <a:lnTo>
                  <a:pt x="0" y="762"/>
                </a:lnTo>
                <a:lnTo>
                  <a:pt x="0" y="254"/>
                </a:lnTo>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79" name="" descr=""/>
          <p:cNvPicPr/>
          <p:nvPr/>
        </p:nvPicPr>
        <p:blipFill>
          <a:blip r:embed="rId1"/>
          <a:stretch/>
        </p:blipFill>
        <p:spPr>
          <a:xfrm>
            <a:off x="898200" y="2583720"/>
            <a:ext cx="9065520" cy="2901960"/>
          </a:xfrm>
          <a:prstGeom prst="rect">
            <a:avLst/>
          </a:prstGeom>
          <a:ln>
            <a:noFill/>
          </a:ln>
        </p:spPr>
      </p:pic>
      <p:sp>
        <p:nvSpPr>
          <p:cNvPr id="180" name="TextShape 1"/>
          <p:cNvSpPr txBox="1"/>
          <p:nvPr/>
        </p:nvSpPr>
        <p:spPr>
          <a:xfrm>
            <a:off x="822600" y="1005480"/>
            <a:ext cx="7952760" cy="1479600"/>
          </a:xfrm>
          <a:prstGeom prst="rect">
            <a:avLst/>
          </a:prstGeom>
          <a:noFill/>
          <a:ln>
            <a:noFill/>
          </a:ln>
        </p:spPr>
        <p:txBody>
          <a:bodyPr lIns="90000" rIns="90000" tIns="45000" bIns="45000">
            <a:noAutofit/>
          </a:bodyPr>
          <a:p>
            <a:r>
              <a:rPr b="0" lang="en-US" sz="2000" spc="-1" strike="noStrike">
                <a:solidFill>
                  <a:srgbClr val="ffffff"/>
                </a:solidFill>
                <a:latin typeface="Arial"/>
              </a:rPr>
              <a:t>BANK RECONCILE TAB</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Done monthly when the bank statement comes in. Useful if done monthly. Helps find transactions (checks/deposits) you forgot to enter .</a:t>
            </a:r>
            <a:endParaRPr b="0" lang="en-US" sz="2000" spc="-1" strike="noStrike">
              <a:latin typeface="Arial"/>
            </a:endParaRPr>
          </a:p>
        </p:txBody>
      </p:sp>
      <p:sp>
        <p:nvSpPr>
          <p:cNvPr id="181" name="CustomShape 2"/>
          <p:cNvSpPr/>
          <p:nvPr/>
        </p:nvSpPr>
        <p:spPr>
          <a:xfrm>
            <a:off x="91440" y="3382920"/>
            <a:ext cx="822240" cy="365400"/>
          </a:xfrm>
          <a:custGeom>
            <a:avLst/>
            <a:gdLst/>
            <a:ahLst/>
            <a:rect l="0" t="0" r="r" b="b"/>
            <a:pathLst>
              <a:path w="2286" h="1017">
                <a:moveTo>
                  <a:pt x="0" y="254"/>
                </a:moveTo>
                <a:lnTo>
                  <a:pt x="1713" y="254"/>
                </a:lnTo>
                <a:lnTo>
                  <a:pt x="1713" y="0"/>
                </a:lnTo>
                <a:lnTo>
                  <a:pt x="2285" y="508"/>
                </a:lnTo>
                <a:lnTo>
                  <a:pt x="1713" y="1016"/>
                </a:lnTo>
                <a:lnTo>
                  <a:pt x="1713" y="762"/>
                </a:lnTo>
                <a:lnTo>
                  <a:pt x="0" y="762"/>
                </a:lnTo>
                <a:lnTo>
                  <a:pt x="0" y="254"/>
                </a:lnTo>
              </a:path>
            </a:pathLst>
          </a:custGeom>
          <a:solidFill>
            <a:srgbClr val="729fcf"/>
          </a:solidFill>
          <a:ln>
            <a:solidFill>
              <a:srgbClr val="3465a4"/>
            </a:solidFill>
          </a:ln>
        </p:spPr>
        <p:style>
          <a:lnRef idx="0"/>
          <a:fillRef idx="0"/>
          <a:effectRef idx="0"/>
          <a:fontRef idx="minor"/>
        </p:style>
      </p:sp>
      <p:pic>
        <p:nvPicPr>
          <p:cNvPr id="182" name="" descr=""/>
          <p:cNvPicPr/>
          <p:nvPr/>
        </p:nvPicPr>
        <p:blipFill>
          <a:blip r:embed="rId2"/>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83" name="" descr=""/>
          <p:cNvPicPr/>
          <p:nvPr/>
        </p:nvPicPr>
        <p:blipFill>
          <a:blip r:embed="rId1"/>
          <a:stretch/>
        </p:blipFill>
        <p:spPr>
          <a:xfrm>
            <a:off x="831240" y="2475720"/>
            <a:ext cx="9132480" cy="2918520"/>
          </a:xfrm>
          <a:prstGeom prst="rect">
            <a:avLst/>
          </a:prstGeom>
          <a:ln>
            <a:noFill/>
          </a:ln>
        </p:spPr>
      </p:pic>
      <p:sp>
        <p:nvSpPr>
          <p:cNvPr id="184" name="CustomShape 1"/>
          <p:cNvSpPr/>
          <p:nvPr/>
        </p:nvSpPr>
        <p:spPr>
          <a:xfrm>
            <a:off x="8640" y="3656880"/>
            <a:ext cx="822240" cy="365400"/>
          </a:xfrm>
          <a:custGeom>
            <a:avLst/>
            <a:gdLst/>
            <a:ahLst/>
            <a:rect l="0" t="0" r="r" b="b"/>
            <a:pathLst>
              <a:path w="2286" h="1017">
                <a:moveTo>
                  <a:pt x="0" y="254"/>
                </a:moveTo>
                <a:lnTo>
                  <a:pt x="1713" y="254"/>
                </a:lnTo>
                <a:lnTo>
                  <a:pt x="1713" y="0"/>
                </a:lnTo>
                <a:lnTo>
                  <a:pt x="2285" y="508"/>
                </a:lnTo>
                <a:lnTo>
                  <a:pt x="1713" y="1016"/>
                </a:lnTo>
                <a:lnTo>
                  <a:pt x="1713" y="762"/>
                </a:lnTo>
                <a:lnTo>
                  <a:pt x="0" y="762"/>
                </a:lnTo>
                <a:lnTo>
                  <a:pt x="0" y="254"/>
                </a:lnTo>
              </a:path>
            </a:pathLst>
          </a:custGeom>
          <a:solidFill>
            <a:srgbClr val="729fcf"/>
          </a:solidFill>
          <a:ln>
            <a:solidFill>
              <a:srgbClr val="3465a4"/>
            </a:solidFill>
          </a:ln>
        </p:spPr>
        <p:style>
          <a:lnRef idx="0"/>
          <a:fillRef idx="0"/>
          <a:effectRef idx="0"/>
          <a:fontRef idx="minor"/>
        </p:style>
      </p:sp>
      <p:sp>
        <p:nvSpPr>
          <p:cNvPr id="185" name="TextShape 2"/>
          <p:cNvSpPr txBox="1"/>
          <p:nvPr/>
        </p:nvSpPr>
        <p:spPr>
          <a:xfrm>
            <a:off x="793800" y="681840"/>
            <a:ext cx="8318520" cy="1762920"/>
          </a:xfrm>
          <a:prstGeom prst="rect">
            <a:avLst/>
          </a:prstGeom>
          <a:noFill/>
          <a:ln>
            <a:noFill/>
          </a:ln>
        </p:spPr>
        <p:txBody>
          <a:bodyPr lIns="90000" rIns="90000" tIns="45000" bIns="45000">
            <a:noAutofit/>
          </a:bodyPr>
          <a:p>
            <a:pPr algn="ctr"/>
            <a:r>
              <a:rPr b="0" lang="en-US" sz="2000" spc="-1" strike="noStrike">
                <a:solidFill>
                  <a:srgbClr val="ffffff"/>
                </a:solidFill>
                <a:latin typeface="Arial"/>
              </a:rPr>
              <a:t>BUDGET TAB</a:t>
            </a:r>
            <a:endParaRPr b="0" lang="en-US" sz="2000" spc="-1" strike="noStrike">
              <a:latin typeface="Arial"/>
            </a:endParaRPr>
          </a:p>
          <a:p>
            <a:pPr algn="ctr"/>
            <a:endParaRPr b="0" lang="en-US" sz="2000" spc="-1" strike="noStrike">
              <a:latin typeface="Arial"/>
            </a:endParaRPr>
          </a:p>
          <a:p>
            <a:pPr algn="ctr"/>
            <a:r>
              <a:rPr b="0" lang="en-US" sz="2000" spc="-1" strike="noStrike">
                <a:solidFill>
                  <a:srgbClr val="ffffff"/>
                </a:solidFill>
                <a:latin typeface="Arial"/>
              </a:rPr>
              <a:t>Very useful planning tool. It helps to have a record of prior years income and expenses before setting up. Do your budgeting in the spring as part of the new president’s planning process. Budget reports will help keep track of expenses.</a:t>
            </a:r>
            <a:endParaRPr b="0" lang="en-US" sz="2000" spc="-1" strike="noStrike">
              <a:latin typeface="Arial"/>
            </a:endParaRPr>
          </a:p>
        </p:txBody>
      </p:sp>
      <p:pic>
        <p:nvPicPr>
          <p:cNvPr id="186" name="" descr=""/>
          <p:cNvPicPr/>
          <p:nvPr/>
        </p:nvPicPr>
        <p:blipFill>
          <a:blip r:embed="rId2"/>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07" name="" descr=""/>
          <p:cNvPicPr/>
          <p:nvPr/>
        </p:nvPicPr>
        <p:blipFill>
          <a:blip r:embed="rId1"/>
          <a:stretch/>
        </p:blipFill>
        <p:spPr>
          <a:xfrm>
            <a:off x="273960" y="273960"/>
            <a:ext cx="1736640" cy="652680"/>
          </a:xfrm>
          <a:prstGeom prst="rect">
            <a:avLst/>
          </a:prstGeom>
          <a:ln>
            <a:noFill/>
          </a:ln>
        </p:spPr>
      </p:pic>
      <p:sp>
        <p:nvSpPr>
          <p:cNvPr id="108" name="TextShape 1"/>
          <p:cNvSpPr txBox="1"/>
          <p:nvPr/>
        </p:nvSpPr>
        <p:spPr>
          <a:xfrm>
            <a:off x="1188360" y="1704240"/>
            <a:ext cx="8044200" cy="3050280"/>
          </a:xfrm>
          <a:prstGeom prst="rect">
            <a:avLst/>
          </a:prstGeom>
          <a:noFill/>
          <a:ln>
            <a:noFill/>
          </a:ln>
        </p:spPr>
        <p:txBody>
          <a:bodyPr lIns="90000" rIns="90000" tIns="45000" bIns="45000">
            <a:noAutofit/>
          </a:bodyPr>
          <a:p>
            <a:endParaRPr b="0" lang="en-US" sz="1800" spc="-1" strike="noStrike">
              <a:latin typeface="Arial"/>
            </a:endParaRPr>
          </a:p>
          <a:p>
            <a:r>
              <a:rPr b="1" lang="en-US" sz="1800" spc="-1" strike="noStrike">
                <a:solidFill>
                  <a:srgbClr val="ffffff"/>
                </a:solidFill>
                <a:latin typeface="Arial"/>
              </a:rPr>
              <a:t>DACdb’s Finance module is a premium (optional) module best described as a Rotary-friendly, inclusive financial management system.  Four major components make up the module, with several key features that can expedite your club’s billing process, track payments and balances for members and club, and generate reports to support accounting functions.  DACdb’s Finance module will also enhance your club’s transparency and assists with smoother transitions of treasurers. </a:t>
            </a:r>
            <a:endParaRPr b="0" lang="en-US" sz="1800" spc="-1" strike="noStrike">
              <a:latin typeface="Arial"/>
            </a:endParaRPr>
          </a:p>
        </p:txBody>
      </p:sp>
      <p:sp>
        <p:nvSpPr>
          <p:cNvPr id="109" name="TextShape 2"/>
          <p:cNvSpPr txBox="1"/>
          <p:nvPr/>
        </p:nvSpPr>
        <p:spPr>
          <a:xfrm>
            <a:off x="3117600" y="1116360"/>
            <a:ext cx="4197600" cy="715320"/>
          </a:xfrm>
          <a:prstGeom prst="rect">
            <a:avLst/>
          </a:prstGeom>
          <a:noFill/>
          <a:ln>
            <a:noFill/>
          </a:ln>
        </p:spPr>
        <p:txBody>
          <a:bodyPr lIns="90000" rIns="90000" tIns="45000" bIns="45000">
            <a:noAutofit/>
          </a:bodyPr>
          <a:p>
            <a:r>
              <a:rPr b="1" lang="en-US" sz="2200" spc="-1" strike="noStrike">
                <a:solidFill>
                  <a:srgbClr val="ffffff"/>
                </a:solidFill>
                <a:latin typeface="Arial"/>
              </a:rPr>
              <a:t>Finance Module – Overview</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87" name="" descr=""/>
          <p:cNvPicPr/>
          <p:nvPr/>
        </p:nvPicPr>
        <p:blipFill>
          <a:blip r:embed="rId1"/>
          <a:stretch/>
        </p:blipFill>
        <p:spPr>
          <a:xfrm>
            <a:off x="1553760" y="2198880"/>
            <a:ext cx="8135640" cy="3103920"/>
          </a:xfrm>
          <a:prstGeom prst="rect">
            <a:avLst/>
          </a:prstGeom>
          <a:ln>
            <a:noFill/>
          </a:ln>
        </p:spPr>
      </p:pic>
      <p:sp>
        <p:nvSpPr>
          <p:cNvPr id="188" name="CustomShape 1"/>
          <p:cNvSpPr/>
          <p:nvPr/>
        </p:nvSpPr>
        <p:spPr>
          <a:xfrm>
            <a:off x="639720" y="3839760"/>
            <a:ext cx="822240" cy="365400"/>
          </a:xfrm>
          <a:custGeom>
            <a:avLst/>
            <a:gdLst/>
            <a:ahLst/>
            <a:rect l="0" t="0" r="r" b="b"/>
            <a:pathLst>
              <a:path w="2286" h="1017">
                <a:moveTo>
                  <a:pt x="0" y="254"/>
                </a:moveTo>
                <a:lnTo>
                  <a:pt x="1713" y="254"/>
                </a:lnTo>
                <a:lnTo>
                  <a:pt x="1713" y="0"/>
                </a:lnTo>
                <a:lnTo>
                  <a:pt x="2285" y="508"/>
                </a:lnTo>
                <a:lnTo>
                  <a:pt x="1713" y="1016"/>
                </a:lnTo>
                <a:lnTo>
                  <a:pt x="1713" y="762"/>
                </a:lnTo>
                <a:lnTo>
                  <a:pt x="0" y="762"/>
                </a:lnTo>
                <a:lnTo>
                  <a:pt x="0" y="254"/>
                </a:lnTo>
              </a:path>
            </a:pathLst>
          </a:custGeom>
          <a:solidFill>
            <a:srgbClr val="729fcf"/>
          </a:solidFill>
          <a:ln>
            <a:solidFill>
              <a:srgbClr val="3465a4"/>
            </a:solidFill>
          </a:ln>
        </p:spPr>
        <p:style>
          <a:lnRef idx="0"/>
          <a:fillRef idx="0"/>
          <a:effectRef idx="0"/>
          <a:fontRef idx="minor"/>
        </p:style>
      </p:sp>
      <p:sp>
        <p:nvSpPr>
          <p:cNvPr id="189" name="TextShape 2"/>
          <p:cNvSpPr txBox="1"/>
          <p:nvPr/>
        </p:nvSpPr>
        <p:spPr>
          <a:xfrm>
            <a:off x="293760" y="878040"/>
            <a:ext cx="9490320" cy="1479600"/>
          </a:xfrm>
          <a:prstGeom prst="rect">
            <a:avLst/>
          </a:prstGeom>
          <a:noFill/>
          <a:ln>
            <a:noFill/>
          </a:ln>
        </p:spPr>
        <p:txBody>
          <a:bodyPr lIns="90000" rIns="90000" tIns="45000" bIns="45000">
            <a:noAutofit/>
          </a:bodyPr>
          <a:p>
            <a:pPr algn="ctr"/>
            <a:r>
              <a:rPr b="0" lang="en-US" sz="2000" spc="-1" strike="noStrike">
                <a:solidFill>
                  <a:srgbClr val="ffffff"/>
                </a:solidFill>
                <a:latin typeface="Arial"/>
              </a:rPr>
              <a:t>REPORTS</a:t>
            </a:r>
            <a:endParaRPr b="0" lang="en-US" sz="2000" spc="-1" strike="noStrike">
              <a:latin typeface="Arial"/>
            </a:endParaRPr>
          </a:p>
          <a:p>
            <a:pPr algn="ctr"/>
            <a:endParaRPr b="0" lang="en-US" sz="2000" spc="-1" strike="noStrike">
              <a:latin typeface="Arial"/>
            </a:endParaRPr>
          </a:p>
          <a:p>
            <a:pPr algn="ctr"/>
            <a:r>
              <a:rPr b="0" lang="en-US" sz="2000" spc="-1" strike="noStrike">
                <a:solidFill>
                  <a:srgbClr val="ffffff"/>
                </a:solidFill>
                <a:latin typeface="Arial"/>
              </a:rPr>
              <a:t>Favorites, Accounting Reports, Bank Reports, Budget Reports, Invoice Reports, Statement Reports, Tax Reporting, Utility Reports and Other Reports.</a:t>
            </a:r>
            <a:endParaRPr b="0" lang="en-US" sz="2000" spc="-1" strike="noStrike">
              <a:latin typeface="Arial"/>
            </a:endParaRPr>
          </a:p>
        </p:txBody>
      </p:sp>
      <p:pic>
        <p:nvPicPr>
          <p:cNvPr id="190" name="" descr=""/>
          <p:cNvPicPr/>
          <p:nvPr/>
        </p:nvPicPr>
        <p:blipFill>
          <a:blip r:embed="rId2"/>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91" name="TextShape 1"/>
          <p:cNvSpPr txBox="1"/>
          <p:nvPr/>
        </p:nvSpPr>
        <p:spPr>
          <a:xfrm>
            <a:off x="3016440" y="970200"/>
            <a:ext cx="3107880" cy="912960"/>
          </a:xfrm>
          <a:prstGeom prst="rect">
            <a:avLst/>
          </a:prstGeom>
          <a:noFill/>
          <a:ln>
            <a:noFill/>
          </a:ln>
        </p:spPr>
        <p:txBody>
          <a:bodyPr lIns="90000" rIns="90000" tIns="45000" bIns="45000">
            <a:noAutofit/>
          </a:bodyPr>
          <a:p>
            <a:r>
              <a:rPr b="0" lang="en-US" sz="2000" spc="-1" strike="noStrike">
                <a:solidFill>
                  <a:srgbClr val="ffffff"/>
                </a:solidFill>
                <a:latin typeface="Arial"/>
              </a:rPr>
              <a:t>PROJECT REPORTS</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If you create projects.</a:t>
            </a:r>
            <a:endParaRPr b="0" lang="en-US" sz="2000" spc="-1" strike="noStrike">
              <a:latin typeface="Arial"/>
            </a:endParaRPr>
          </a:p>
        </p:txBody>
      </p:sp>
      <p:pic>
        <p:nvPicPr>
          <p:cNvPr id="192" name="" descr=""/>
          <p:cNvPicPr/>
          <p:nvPr/>
        </p:nvPicPr>
        <p:blipFill>
          <a:blip r:embed="rId1"/>
          <a:stretch/>
        </p:blipFill>
        <p:spPr>
          <a:xfrm>
            <a:off x="273960" y="274320"/>
            <a:ext cx="1736640" cy="652680"/>
          </a:xfrm>
          <a:prstGeom prst="rect">
            <a:avLst/>
          </a:prstGeom>
          <a:ln>
            <a:noFill/>
          </a:ln>
        </p:spPr>
      </p:pic>
      <p:pic>
        <p:nvPicPr>
          <p:cNvPr id="193" name="" descr=""/>
          <p:cNvPicPr/>
          <p:nvPr/>
        </p:nvPicPr>
        <p:blipFill>
          <a:blip r:embed="rId2"/>
          <a:stretch/>
        </p:blipFill>
        <p:spPr>
          <a:xfrm>
            <a:off x="7129800" y="456840"/>
            <a:ext cx="1814400" cy="4937040"/>
          </a:xfrm>
          <a:prstGeom prst="rect">
            <a:avLst/>
          </a:prstGeom>
          <a:ln>
            <a:noFill/>
          </a:ln>
        </p:spPr>
      </p:pic>
      <p:sp>
        <p:nvSpPr>
          <p:cNvPr id="194" name="CustomShape 2"/>
          <p:cNvSpPr/>
          <p:nvPr/>
        </p:nvSpPr>
        <p:spPr>
          <a:xfrm>
            <a:off x="6307200" y="3382920"/>
            <a:ext cx="822240" cy="365400"/>
          </a:xfrm>
          <a:custGeom>
            <a:avLst/>
            <a:gdLst/>
            <a:ahLst/>
            <a:rect l="0" t="0" r="r" b="b"/>
            <a:pathLst>
              <a:path w="2286" h="1017">
                <a:moveTo>
                  <a:pt x="0" y="254"/>
                </a:moveTo>
                <a:lnTo>
                  <a:pt x="1713" y="254"/>
                </a:lnTo>
                <a:lnTo>
                  <a:pt x="1713" y="0"/>
                </a:lnTo>
                <a:lnTo>
                  <a:pt x="2285" y="508"/>
                </a:lnTo>
                <a:lnTo>
                  <a:pt x="1713" y="1016"/>
                </a:lnTo>
                <a:lnTo>
                  <a:pt x="1713" y="762"/>
                </a:lnTo>
                <a:lnTo>
                  <a:pt x="0" y="762"/>
                </a:lnTo>
                <a:lnTo>
                  <a:pt x="0" y="254"/>
                </a:lnTo>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95" name="" descr=""/>
          <p:cNvPicPr/>
          <p:nvPr/>
        </p:nvPicPr>
        <p:blipFill>
          <a:blip r:embed="rId1"/>
          <a:stretch/>
        </p:blipFill>
        <p:spPr>
          <a:xfrm>
            <a:off x="2193840" y="1919880"/>
            <a:ext cx="7852680" cy="3625200"/>
          </a:xfrm>
          <a:prstGeom prst="rect">
            <a:avLst/>
          </a:prstGeom>
          <a:ln>
            <a:noFill/>
          </a:ln>
        </p:spPr>
      </p:pic>
      <p:sp>
        <p:nvSpPr>
          <p:cNvPr id="196" name="CustomShape 1"/>
          <p:cNvSpPr/>
          <p:nvPr/>
        </p:nvSpPr>
        <p:spPr>
          <a:xfrm>
            <a:off x="1371240" y="4297320"/>
            <a:ext cx="822240" cy="365400"/>
          </a:xfrm>
          <a:custGeom>
            <a:avLst/>
            <a:gdLst/>
            <a:ahLst/>
            <a:rect l="0" t="0" r="r" b="b"/>
            <a:pathLst>
              <a:path w="2286" h="1017">
                <a:moveTo>
                  <a:pt x="0" y="254"/>
                </a:moveTo>
                <a:lnTo>
                  <a:pt x="1713" y="254"/>
                </a:lnTo>
                <a:lnTo>
                  <a:pt x="1713" y="0"/>
                </a:lnTo>
                <a:lnTo>
                  <a:pt x="2285" y="508"/>
                </a:lnTo>
                <a:lnTo>
                  <a:pt x="1713" y="1016"/>
                </a:lnTo>
                <a:lnTo>
                  <a:pt x="1713" y="762"/>
                </a:lnTo>
                <a:lnTo>
                  <a:pt x="0" y="762"/>
                </a:lnTo>
                <a:lnTo>
                  <a:pt x="0" y="254"/>
                </a:lnTo>
              </a:path>
            </a:pathLst>
          </a:custGeom>
          <a:solidFill>
            <a:srgbClr val="729fcf"/>
          </a:solidFill>
          <a:ln>
            <a:solidFill>
              <a:srgbClr val="3465a4"/>
            </a:solidFill>
          </a:ln>
        </p:spPr>
        <p:style>
          <a:lnRef idx="0"/>
          <a:fillRef idx="0"/>
          <a:effectRef idx="0"/>
          <a:fontRef idx="minor"/>
        </p:style>
      </p:sp>
      <p:sp>
        <p:nvSpPr>
          <p:cNvPr id="197" name="TextShape 2"/>
          <p:cNvSpPr txBox="1"/>
          <p:nvPr/>
        </p:nvSpPr>
        <p:spPr>
          <a:xfrm>
            <a:off x="334800" y="865800"/>
            <a:ext cx="8683920" cy="912960"/>
          </a:xfrm>
          <a:prstGeom prst="rect">
            <a:avLst/>
          </a:prstGeom>
          <a:noFill/>
          <a:ln>
            <a:noFill/>
          </a:ln>
        </p:spPr>
        <p:txBody>
          <a:bodyPr lIns="90000" rIns="90000" tIns="45000" bIns="45000">
            <a:noAutofit/>
          </a:bodyPr>
          <a:p>
            <a:pPr algn="ctr"/>
            <a:r>
              <a:rPr b="0" lang="en-US" sz="2000" spc="-1" strike="noStrike">
                <a:solidFill>
                  <a:srgbClr val="ffffff"/>
                </a:solidFill>
                <a:latin typeface="Arial"/>
              </a:rPr>
              <a:t>VENDOR ADMIN</a:t>
            </a:r>
            <a:endParaRPr b="0" lang="en-US" sz="2000" spc="-1" strike="noStrike">
              <a:latin typeface="Arial"/>
            </a:endParaRPr>
          </a:p>
          <a:p>
            <a:pPr algn="ctr"/>
            <a:endParaRPr b="0" lang="en-US" sz="2000" spc="-1" strike="noStrike">
              <a:latin typeface="Arial"/>
            </a:endParaRPr>
          </a:p>
          <a:p>
            <a:pPr algn="ctr"/>
            <a:r>
              <a:rPr b="0" lang="en-US" sz="2000" spc="-1" strike="noStrike">
                <a:solidFill>
                  <a:srgbClr val="ffffff"/>
                </a:solidFill>
                <a:latin typeface="Arial"/>
              </a:rPr>
              <a:t>Set up vendors you frequently use to use when writing checks</a:t>
            </a:r>
            <a:endParaRPr b="0" lang="en-US" sz="2000" spc="-1" strike="noStrike">
              <a:latin typeface="Arial"/>
            </a:endParaRPr>
          </a:p>
        </p:txBody>
      </p:sp>
      <p:pic>
        <p:nvPicPr>
          <p:cNvPr id="198" name="" descr=""/>
          <p:cNvPicPr/>
          <p:nvPr/>
        </p:nvPicPr>
        <p:blipFill>
          <a:blip r:embed="rId2"/>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99" name="" descr=""/>
          <p:cNvPicPr/>
          <p:nvPr/>
        </p:nvPicPr>
        <p:blipFill>
          <a:blip r:embed="rId1"/>
          <a:stretch/>
        </p:blipFill>
        <p:spPr>
          <a:xfrm>
            <a:off x="273960" y="274320"/>
            <a:ext cx="1736640" cy="652680"/>
          </a:xfrm>
          <a:prstGeom prst="rect">
            <a:avLst/>
          </a:prstGeom>
          <a:ln>
            <a:noFill/>
          </a:ln>
        </p:spPr>
      </p:pic>
      <p:pic>
        <p:nvPicPr>
          <p:cNvPr id="200" name="" descr=""/>
          <p:cNvPicPr/>
          <p:nvPr/>
        </p:nvPicPr>
        <p:blipFill>
          <a:blip r:embed="rId2"/>
          <a:stretch/>
        </p:blipFill>
        <p:spPr>
          <a:xfrm>
            <a:off x="7756920" y="456840"/>
            <a:ext cx="1841040" cy="5009760"/>
          </a:xfrm>
          <a:prstGeom prst="rect">
            <a:avLst/>
          </a:prstGeom>
          <a:ln>
            <a:noFill/>
          </a:ln>
        </p:spPr>
      </p:pic>
      <p:sp>
        <p:nvSpPr>
          <p:cNvPr id="201" name="CustomShape 1"/>
          <p:cNvSpPr/>
          <p:nvPr/>
        </p:nvSpPr>
        <p:spPr>
          <a:xfrm>
            <a:off x="6947280" y="4571640"/>
            <a:ext cx="822240" cy="365400"/>
          </a:xfrm>
          <a:custGeom>
            <a:avLst/>
            <a:gdLst/>
            <a:ahLst/>
            <a:rect l="0" t="0" r="r" b="b"/>
            <a:pathLst>
              <a:path w="2286" h="1017">
                <a:moveTo>
                  <a:pt x="0" y="254"/>
                </a:moveTo>
                <a:lnTo>
                  <a:pt x="1713" y="254"/>
                </a:lnTo>
                <a:lnTo>
                  <a:pt x="1713" y="0"/>
                </a:lnTo>
                <a:lnTo>
                  <a:pt x="2285" y="508"/>
                </a:lnTo>
                <a:lnTo>
                  <a:pt x="1713" y="1016"/>
                </a:lnTo>
                <a:lnTo>
                  <a:pt x="1713" y="762"/>
                </a:lnTo>
                <a:lnTo>
                  <a:pt x="0" y="762"/>
                </a:lnTo>
                <a:lnTo>
                  <a:pt x="0" y="254"/>
                </a:lnTo>
              </a:path>
            </a:pathLst>
          </a:custGeom>
          <a:solidFill>
            <a:srgbClr val="729fcf"/>
          </a:solidFill>
          <a:ln>
            <a:solidFill>
              <a:srgbClr val="3465a4"/>
            </a:solidFill>
          </a:ln>
        </p:spPr>
        <p:style>
          <a:lnRef idx="0"/>
          <a:fillRef idx="0"/>
          <a:effectRef idx="0"/>
          <a:fontRef idx="minor"/>
        </p:style>
      </p:sp>
      <p:sp>
        <p:nvSpPr>
          <p:cNvPr id="202" name="TextShape 2"/>
          <p:cNvSpPr txBox="1"/>
          <p:nvPr/>
        </p:nvSpPr>
        <p:spPr>
          <a:xfrm>
            <a:off x="-360" y="917640"/>
            <a:ext cx="7498440" cy="4478760"/>
          </a:xfrm>
          <a:prstGeom prst="rect">
            <a:avLst/>
          </a:prstGeom>
          <a:noFill/>
          <a:ln>
            <a:noFill/>
          </a:ln>
        </p:spPr>
        <p:txBody>
          <a:bodyPr lIns="90000" rIns="90000" tIns="45000" bIns="45000">
            <a:noAutofit/>
          </a:bodyPr>
          <a:p>
            <a:pPr algn="ctr"/>
            <a:r>
              <a:rPr b="0" lang="en-US" sz="2000" spc="-1" strike="noStrike">
                <a:solidFill>
                  <a:srgbClr val="ffffff"/>
                </a:solidFill>
                <a:latin typeface="Arial"/>
              </a:rPr>
              <a:t>YEAR END CLOSE</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The year-end processing is designed to zero out all the INCOME and EXPENSE accounts by entering a year-end balance transaction into each account which will bring each account down to zero (but retains the history in each account), with the corresponding offset going into the RETAINED EARNINGS account. If you would like, you can change the Close date to be past years (e.g., June 30, 2021). As part of the process, DACdb will then lock down (optional -- but *highly* recommended) all the transactions prior to (and including) the fiscal year-end, so that</a:t>
            </a:r>
            <a:endParaRPr b="0" lang="en-US" sz="2000" spc="-1" strike="noStrike">
              <a:latin typeface="Arial"/>
            </a:endParaRPr>
          </a:p>
          <a:p>
            <a:r>
              <a:rPr b="0" lang="en-US" sz="2000" spc="-1" strike="noStrike">
                <a:solidFill>
                  <a:srgbClr val="ffffff"/>
                </a:solidFill>
                <a:latin typeface="Arial"/>
              </a:rPr>
              <a:t>they cannot be changed. You will still be able to view the transaction detail -- but will not be able to make any</a:t>
            </a:r>
            <a:endParaRPr b="0" lang="en-US" sz="2000" spc="-1" strike="noStrike">
              <a:latin typeface="Arial"/>
            </a:endParaRPr>
          </a:p>
          <a:p>
            <a:r>
              <a:rPr b="0" lang="en-US" sz="2000" spc="-1" strike="noStrike">
                <a:solidFill>
                  <a:srgbClr val="ffffff"/>
                </a:solidFill>
                <a:latin typeface="Arial"/>
              </a:rPr>
              <a:t>updates once the data is locked.</a:t>
            </a:r>
            <a:endParaRPr b="0" lang="en-US" sz="2000" spc="-1" strike="noStrike">
              <a:latin typeface="Arial"/>
            </a:endParaRPr>
          </a:p>
          <a:p>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203" name="" descr=""/>
          <p:cNvPicPr/>
          <p:nvPr/>
        </p:nvPicPr>
        <p:blipFill>
          <a:blip r:embed="rId1"/>
          <a:stretch/>
        </p:blipFill>
        <p:spPr>
          <a:xfrm>
            <a:off x="273960" y="274320"/>
            <a:ext cx="1736640" cy="652680"/>
          </a:xfrm>
          <a:prstGeom prst="rect">
            <a:avLst/>
          </a:prstGeom>
          <a:ln>
            <a:noFill/>
          </a:ln>
        </p:spPr>
      </p:pic>
      <p:sp>
        <p:nvSpPr>
          <p:cNvPr id="204" name="TextShape 1"/>
          <p:cNvSpPr txBox="1"/>
          <p:nvPr/>
        </p:nvSpPr>
        <p:spPr>
          <a:xfrm>
            <a:off x="365400" y="1099080"/>
            <a:ext cx="9324000" cy="4148640"/>
          </a:xfrm>
          <a:prstGeom prst="rect">
            <a:avLst/>
          </a:prstGeom>
          <a:noFill/>
          <a:ln>
            <a:noFill/>
          </a:ln>
        </p:spPr>
        <p:txBody>
          <a:bodyPr lIns="90000" rIns="90000" tIns="45000" bIns="45000">
            <a:noAutofit/>
          </a:bodyPr>
          <a:p>
            <a:pPr algn="ctr"/>
            <a:r>
              <a:rPr b="0" lang="en-US" sz="2000" spc="-1" strike="noStrike">
                <a:solidFill>
                  <a:srgbClr val="ffffff"/>
                </a:solidFill>
                <a:latin typeface="Arial"/>
              </a:rPr>
              <a:t>My monthly treasurer’s report to the club board consists of the following:</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ea typeface="Arial"/>
              </a:rPr>
              <a:t>*</a:t>
            </a:r>
            <a:r>
              <a:rPr b="0" lang="en-US" sz="2000" spc="-1" strike="noStrike">
                <a:solidFill>
                  <a:srgbClr val="ffffff"/>
                </a:solidFill>
                <a:latin typeface="Arial"/>
              </a:rPr>
              <a:t>Checkbook Reconcile</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ea typeface="Arial"/>
              </a:rPr>
              <a:t>*</a:t>
            </a:r>
            <a:r>
              <a:rPr b="0" lang="en-US" sz="2000" spc="-1" strike="noStrike">
                <a:solidFill>
                  <a:srgbClr val="ffffff"/>
                </a:solidFill>
                <a:latin typeface="Arial"/>
              </a:rPr>
              <a:t>Bank Statement (edited to remove account information and check copies)</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ea typeface="Arial"/>
              </a:rPr>
              <a:t>*</a:t>
            </a:r>
            <a:r>
              <a:rPr b="0" lang="en-US" sz="2000" spc="-1" strike="noStrike">
                <a:solidFill>
                  <a:srgbClr val="ffffff"/>
                </a:solidFill>
                <a:latin typeface="Arial"/>
              </a:rPr>
              <a:t>Check Detail Report</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ea typeface="Arial"/>
              </a:rPr>
              <a:t>*</a:t>
            </a:r>
            <a:r>
              <a:rPr b="0" lang="en-US" sz="2000" spc="-1" strike="noStrike">
                <a:solidFill>
                  <a:srgbClr val="ffffff"/>
                </a:solidFill>
                <a:latin typeface="Arial"/>
              </a:rPr>
              <a:t>Deposit Detail Report</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ea typeface="Arial"/>
              </a:rPr>
              <a:t>*</a:t>
            </a:r>
            <a:r>
              <a:rPr b="0" lang="en-US" sz="2000" spc="-1" strike="noStrike">
                <a:solidFill>
                  <a:srgbClr val="ffffff"/>
                </a:solidFill>
                <a:latin typeface="Arial"/>
              </a:rPr>
              <a:t>Profit &amp; Loss Report</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ea typeface="Arial"/>
              </a:rPr>
              <a:t>*</a:t>
            </a:r>
            <a:r>
              <a:rPr b="0" lang="en-US" sz="2000" spc="-1" strike="noStrike">
                <a:solidFill>
                  <a:srgbClr val="ffffff"/>
                </a:solidFill>
                <a:latin typeface="Arial"/>
              </a:rPr>
              <a:t>Budget Report</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ea typeface="Arial"/>
              </a:rPr>
              <a:t>*</a:t>
            </a:r>
            <a:r>
              <a:rPr b="0" lang="en-US" sz="2000" spc="-1" strike="noStrike">
                <a:solidFill>
                  <a:srgbClr val="ffffff"/>
                </a:solidFill>
                <a:latin typeface="Arial"/>
              </a:rPr>
              <a:t>Balance Sheet</a:t>
            </a:r>
            <a:endParaRPr b="0" lang="en-US" sz="2000" spc="-1" strike="noStrike">
              <a:latin typeface="Arial"/>
            </a:endParaRPr>
          </a:p>
        </p:txBody>
      </p:sp>
      <p:sp>
        <p:nvSpPr>
          <p:cNvPr id="205" name="TextShape 2"/>
          <p:cNvSpPr txBox="1"/>
          <p:nvPr/>
        </p:nvSpPr>
        <p:spPr>
          <a:xfrm>
            <a:off x="2833560" y="456840"/>
            <a:ext cx="4113360" cy="858240"/>
          </a:xfrm>
          <a:prstGeom prst="rect">
            <a:avLst/>
          </a:prstGeom>
          <a:noFill/>
          <a:ln>
            <a:noFill/>
          </a:ln>
        </p:spPr>
        <p:txBody>
          <a:bodyPr lIns="90000" rIns="90000" tIns="45000" bIns="45000">
            <a:noAutofit/>
          </a:bodyPr>
          <a:p>
            <a:pPr algn="ctr">
              <a:lnSpc>
                <a:spcPct val="100000"/>
              </a:lnSpc>
            </a:pPr>
            <a:r>
              <a:rPr b="0" lang="en-US" sz="2000" spc="-1" strike="noStrike">
                <a:solidFill>
                  <a:srgbClr val="ffffff"/>
                </a:solidFill>
                <a:latin typeface="Arial"/>
              </a:rPr>
              <a:t>REPORTS TO CLUB BOARD</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206" name="" descr=""/>
          <p:cNvPicPr/>
          <p:nvPr/>
        </p:nvPicPr>
        <p:blipFill>
          <a:blip r:embed="rId1"/>
          <a:stretch/>
        </p:blipFill>
        <p:spPr>
          <a:xfrm>
            <a:off x="273960" y="274320"/>
            <a:ext cx="1736640" cy="652680"/>
          </a:xfrm>
          <a:prstGeom prst="rect">
            <a:avLst/>
          </a:prstGeom>
          <a:ln>
            <a:noFill/>
          </a:ln>
        </p:spPr>
      </p:pic>
      <p:sp>
        <p:nvSpPr>
          <p:cNvPr id="207" name="TextShape 1"/>
          <p:cNvSpPr txBox="1"/>
          <p:nvPr/>
        </p:nvSpPr>
        <p:spPr>
          <a:xfrm>
            <a:off x="1746720" y="1573560"/>
            <a:ext cx="5383440" cy="3042720"/>
          </a:xfrm>
          <a:prstGeom prst="rect">
            <a:avLst/>
          </a:prstGeom>
          <a:noFill/>
          <a:ln>
            <a:noFill/>
          </a:ln>
        </p:spPr>
        <p:txBody>
          <a:bodyPr lIns="90000" rIns="90000" tIns="45000" bIns="45000">
            <a:noAutofit/>
          </a:bodyPr>
          <a:p>
            <a:pPr algn="ctr"/>
            <a:r>
              <a:rPr b="1" lang="en-US" sz="2000" spc="-1" strike="noStrike">
                <a:solidFill>
                  <a:srgbClr val="ffffff"/>
                </a:solidFill>
                <a:latin typeface="Arial"/>
              </a:rPr>
              <a:t>Finance Module – Overview</a:t>
            </a:r>
            <a:endParaRPr b="0" lang="en-US" sz="2000" spc="-1" strike="noStrike">
              <a:latin typeface="Arial"/>
            </a:endParaRPr>
          </a:p>
          <a:p>
            <a:pPr algn="ctr"/>
            <a:endParaRPr b="0" lang="en-US" sz="2000" spc="-1" strike="noStrike">
              <a:latin typeface="Arial"/>
            </a:endParaRPr>
          </a:p>
          <a:p>
            <a:pPr algn="ctr"/>
            <a:r>
              <a:rPr b="1" lang="en-US" sz="2000" spc="-1" strike="noStrike">
                <a:solidFill>
                  <a:srgbClr val="ffffff"/>
                </a:solidFill>
                <a:latin typeface="Arial"/>
              </a:rPr>
              <a:t>Mike Bibby</a:t>
            </a:r>
            <a:endParaRPr b="0" lang="en-US" sz="2000" spc="-1" strike="noStrike">
              <a:latin typeface="Arial"/>
            </a:endParaRPr>
          </a:p>
          <a:p>
            <a:pPr algn="ctr"/>
            <a:endParaRPr b="0" lang="en-US" sz="2000" spc="-1" strike="noStrike">
              <a:latin typeface="Arial"/>
            </a:endParaRPr>
          </a:p>
          <a:p>
            <a:pPr algn="ctr"/>
            <a:r>
              <a:rPr b="1" lang="en-US" sz="2000" spc="-1" strike="noStrike">
                <a:solidFill>
                  <a:srgbClr val="ffffff"/>
                </a:solidFill>
                <a:latin typeface="Arial"/>
              </a:rPr>
              <a:t>Contact Info:</a:t>
            </a:r>
            <a:endParaRPr b="0" lang="en-US" sz="2000" spc="-1" strike="noStrike">
              <a:latin typeface="Arial"/>
            </a:endParaRPr>
          </a:p>
          <a:p>
            <a:pPr algn="ctr"/>
            <a:endParaRPr b="0" lang="en-US" sz="2000" spc="-1" strike="noStrike">
              <a:latin typeface="Arial"/>
            </a:endParaRPr>
          </a:p>
          <a:p>
            <a:pPr algn="ctr"/>
            <a:r>
              <a:rPr b="1" lang="en-US" sz="2000" spc="-1" strike="noStrike">
                <a:solidFill>
                  <a:srgbClr val="ffffff"/>
                </a:solidFill>
                <a:latin typeface="Arial"/>
              </a:rPr>
              <a:t>918-240-0460 (cell)</a:t>
            </a:r>
            <a:endParaRPr b="0" lang="en-US" sz="2000" spc="-1" strike="noStrike">
              <a:latin typeface="Arial"/>
            </a:endParaRPr>
          </a:p>
          <a:p>
            <a:pPr algn="ctr"/>
            <a:endParaRPr b="0" lang="en-US" sz="2000" spc="-1" strike="noStrike">
              <a:latin typeface="Arial"/>
            </a:endParaRPr>
          </a:p>
          <a:p>
            <a:pPr algn="ctr"/>
            <a:r>
              <a:rPr b="1" lang="en-US" sz="2000" spc="-1" strike="noStrike">
                <a:solidFill>
                  <a:srgbClr val="ffffff"/>
                </a:solidFill>
                <a:latin typeface="Arial"/>
              </a:rPr>
              <a:t>hogfanman@cox.net</a:t>
            </a:r>
            <a:endParaRPr b="0" lang="en-US" sz="2000" spc="-1" strike="noStrike">
              <a:latin typeface="Arial"/>
            </a:endParaRPr>
          </a:p>
          <a:p>
            <a:pPr algn="ctr"/>
            <a:endParaRPr b="0" lang="en-US" sz="2000" spc="-1" strike="noStrike">
              <a:latin typeface="Arial"/>
            </a:endParaRPr>
          </a:p>
          <a:p>
            <a:pPr algn="ct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10" name="TextShape 1"/>
          <p:cNvSpPr txBox="1"/>
          <p:nvPr/>
        </p:nvSpPr>
        <p:spPr>
          <a:xfrm>
            <a:off x="1188000" y="1703880"/>
            <a:ext cx="8044200" cy="3050280"/>
          </a:xfrm>
          <a:prstGeom prst="rect">
            <a:avLst/>
          </a:prstGeom>
          <a:noFill/>
          <a:ln>
            <a:noFill/>
          </a:ln>
        </p:spPr>
        <p:txBody>
          <a:bodyPr lIns="90000" rIns="90000" tIns="45000" bIns="45000">
            <a:noAutofit/>
          </a:bodyPr>
          <a:p>
            <a:endParaRPr b="0" lang="en-US" sz="1800" spc="-1" strike="noStrike">
              <a:latin typeface="Arial"/>
            </a:endParaRPr>
          </a:p>
          <a:p>
            <a:r>
              <a:rPr b="0" lang="en-US" sz="2000" spc="-1" strike="noStrike">
                <a:solidFill>
                  <a:srgbClr val="ffffff"/>
                </a:solidFill>
                <a:latin typeface="Arial"/>
              </a:rPr>
              <a:t>DACdb’s Finance module is a premium (optional) module best described as a Rotary-friendly, inclusive financial management system.  Four major components make up the module, with several key features that can expedite your club’s billing process, track payments and balances for members and club, and generate reports to support accounting functions.  DACdb’s Finance module will also enhance your club’s transparency and assists with smoother transitions of treasurers. </a:t>
            </a:r>
            <a:endParaRPr b="0" lang="en-US" sz="2000" spc="-1" strike="noStrike">
              <a:latin typeface="Arial"/>
            </a:endParaRPr>
          </a:p>
        </p:txBody>
      </p:sp>
      <p:sp>
        <p:nvSpPr>
          <p:cNvPr id="111" name="TextShape 2"/>
          <p:cNvSpPr txBox="1"/>
          <p:nvPr/>
        </p:nvSpPr>
        <p:spPr>
          <a:xfrm>
            <a:off x="3119760" y="1097280"/>
            <a:ext cx="4195440" cy="715320"/>
          </a:xfrm>
          <a:prstGeom prst="rect">
            <a:avLst/>
          </a:prstGeom>
          <a:noFill/>
          <a:ln>
            <a:noFill/>
          </a:ln>
        </p:spPr>
        <p:txBody>
          <a:bodyPr lIns="90000" rIns="90000" tIns="45000" bIns="45000">
            <a:noAutofit/>
          </a:bodyPr>
          <a:p>
            <a:r>
              <a:rPr b="1" lang="en-US" sz="2200" spc="-1" strike="noStrike">
                <a:solidFill>
                  <a:srgbClr val="ffffff"/>
                </a:solidFill>
                <a:latin typeface="Arial"/>
              </a:rPr>
              <a:t>Finance Module – Overview</a:t>
            </a:r>
            <a:endParaRPr b="0" lang="en-US" sz="2200" spc="-1" strike="noStrike">
              <a:latin typeface="Arial"/>
            </a:endParaRPr>
          </a:p>
        </p:txBody>
      </p:sp>
      <p:pic>
        <p:nvPicPr>
          <p:cNvPr id="112" name="" descr=""/>
          <p:cNvPicPr/>
          <p:nvPr/>
        </p:nvPicPr>
        <p:blipFill>
          <a:blip r:embed="rId1"/>
          <a:stretch/>
        </p:blipFill>
        <p:spPr>
          <a:xfrm>
            <a:off x="273960" y="27396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13" name="TextShape 1"/>
          <p:cNvSpPr txBox="1"/>
          <p:nvPr/>
        </p:nvSpPr>
        <p:spPr>
          <a:xfrm>
            <a:off x="3117600" y="658800"/>
            <a:ext cx="3555360" cy="438120"/>
          </a:xfrm>
          <a:prstGeom prst="rect">
            <a:avLst/>
          </a:prstGeom>
          <a:noFill/>
          <a:ln>
            <a:noFill/>
          </a:ln>
        </p:spPr>
        <p:txBody>
          <a:bodyPr lIns="90000" rIns="90000" tIns="45000" bIns="45000">
            <a:noAutofit/>
          </a:bodyPr>
          <a:p>
            <a:r>
              <a:rPr b="1" lang="en-US" sz="2000" spc="-1" strike="noStrike">
                <a:solidFill>
                  <a:srgbClr val="ffffff"/>
                </a:solidFill>
                <a:latin typeface="Arial"/>
              </a:rPr>
              <a:t>Finance Module – Overview</a:t>
            </a:r>
            <a:endParaRPr b="0" lang="en-US" sz="2000" spc="-1" strike="noStrike">
              <a:latin typeface="Arial"/>
            </a:endParaRPr>
          </a:p>
        </p:txBody>
      </p:sp>
      <p:sp>
        <p:nvSpPr>
          <p:cNvPr id="114" name="TextShape 2"/>
          <p:cNvSpPr txBox="1"/>
          <p:nvPr/>
        </p:nvSpPr>
        <p:spPr>
          <a:xfrm>
            <a:off x="914040" y="1554120"/>
            <a:ext cx="8501040" cy="657000"/>
          </a:xfrm>
          <a:prstGeom prst="rect">
            <a:avLst/>
          </a:prstGeom>
          <a:noFill/>
          <a:ln>
            <a:noFill/>
          </a:ln>
        </p:spPr>
        <p:txBody>
          <a:bodyPr lIns="90000" rIns="90000" tIns="45000" bIns="45000">
            <a:noAutofit/>
          </a:bodyPr>
          <a:p>
            <a:r>
              <a:rPr b="1" lang="en-US" sz="2000" spc="-1" strike="noStrike">
                <a:solidFill>
                  <a:srgbClr val="ffffff"/>
                </a:solidFill>
                <a:latin typeface="Arial"/>
              </a:rPr>
              <a:t>Invoices</a:t>
            </a:r>
            <a:r>
              <a:rPr b="0" lang="en-US" sz="2000" spc="-1" strike="noStrike">
                <a:solidFill>
                  <a:srgbClr val="ffffff"/>
                </a:solidFill>
                <a:latin typeface="Arial"/>
              </a:rPr>
              <a:t>: DACdb has streamlined the invoicing process, making it possible to get your invoices out the door in minutes.</a:t>
            </a:r>
            <a:endParaRPr b="0" lang="en-US" sz="2000" spc="-1" strike="noStrike">
              <a:latin typeface="Arial"/>
            </a:endParaRPr>
          </a:p>
        </p:txBody>
      </p:sp>
      <p:sp>
        <p:nvSpPr>
          <p:cNvPr id="115" name="TextShape 3"/>
          <p:cNvSpPr txBox="1"/>
          <p:nvPr/>
        </p:nvSpPr>
        <p:spPr>
          <a:xfrm>
            <a:off x="914040" y="2323080"/>
            <a:ext cx="8409600" cy="940320"/>
          </a:xfrm>
          <a:prstGeom prst="rect">
            <a:avLst/>
          </a:prstGeom>
          <a:noFill/>
          <a:ln>
            <a:noFill/>
          </a:ln>
        </p:spPr>
        <p:txBody>
          <a:bodyPr lIns="90000" rIns="90000" tIns="45000" bIns="45000">
            <a:noAutofit/>
          </a:bodyPr>
          <a:p>
            <a:r>
              <a:rPr b="1" lang="en-US" sz="2000" spc="-1" strike="noStrike">
                <a:solidFill>
                  <a:srgbClr val="ffffff"/>
                </a:solidFill>
                <a:latin typeface="Arial"/>
              </a:rPr>
              <a:t>Accounting</a:t>
            </a:r>
            <a:r>
              <a:rPr b="0" lang="en-US" sz="2000" spc="-1" strike="noStrike">
                <a:solidFill>
                  <a:srgbClr val="ffffff"/>
                </a:solidFill>
                <a:latin typeface="Arial"/>
              </a:rPr>
              <a:t>: Track invoices, issue statements to members for amounts owed and record and track all transactions in and out of your bank account. Includes Budgeting, Checkbook Reconcile and Check Printing</a:t>
            </a:r>
            <a:endParaRPr b="0" lang="en-US" sz="2000" spc="-1" strike="noStrike">
              <a:latin typeface="Arial"/>
            </a:endParaRPr>
          </a:p>
        </p:txBody>
      </p:sp>
      <p:sp>
        <p:nvSpPr>
          <p:cNvPr id="116" name="TextShape 4"/>
          <p:cNvSpPr txBox="1"/>
          <p:nvPr/>
        </p:nvSpPr>
        <p:spPr>
          <a:xfrm>
            <a:off x="1005480" y="3347640"/>
            <a:ext cx="8135640" cy="657000"/>
          </a:xfrm>
          <a:prstGeom prst="rect">
            <a:avLst/>
          </a:prstGeom>
          <a:noFill/>
          <a:ln>
            <a:noFill/>
          </a:ln>
        </p:spPr>
        <p:txBody>
          <a:bodyPr lIns="90000" rIns="90000" tIns="45000" bIns="45000">
            <a:noAutofit/>
          </a:bodyPr>
          <a:p>
            <a:r>
              <a:rPr b="1" lang="en-US" sz="2000" spc="-1" strike="noStrike">
                <a:solidFill>
                  <a:srgbClr val="ffffff"/>
                </a:solidFill>
                <a:latin typeface="Arial"/>
              </a:rPr>
              <a:t>Reports</a:t>
            </a:r>
            <a:r>
              <a:rPr b="0" lang="en-US" sz="2000" spc="-1" strike="noStrike">
                <a:solidFill>
                  <a:srgbClr val="ffffff"/>
                </a:solidFill>
                <a:latin typeface="Arial"/>
              </a:rPr>
              <a:t>: Over 20 reports are available to help you track your clubs finances.</a:t>
            </a:r>
            <a:endParaRPr b="0" lang="en-US" sz="2000" spc="-1" strike="noStrike">
              <a:latin typeface="Arial"/>
            </a:endParaRPr>
          </a:p>
        </p:txBody>
      </p:sp>
      <p:sp>
        <p:nvSpPr>
          <p:cNvPr id="117" name="TextShape 5"/>
          <p:cNvSpPr txBox="1"/>
          <p:nvPr/>
        </p:nvSpPr>
        <p:spPr>
          <a:xfrm>
            <a:off x="1005480" y="3931200"/>
            <a:ext cx="8227080" cy="940320"/>
          </a:xfrm>
          <a:prstGeom prst="rect">
            <a:avLst/>
          </a:prstGeom>
          <a:noFill/>
          <a:ln>
            <a:noFill/>
          </a:ln>
        </p:spPr>
        <p:txBody>
          <a:bodyPr lIns="90000" rIns="90000" tIns="45000" bIns="45000">
            <a:noAutofit/>
          </a:bodyPr>
          <a:p>
            <a:r>
              <a:rPr b="1" lang="en-US" sz="2000" spc="-1" strike="noStrike">
                <a:solidFill>
                  <a:srgbClr val="ffffff"/>
                </a:solidFill>
                <a:latin typeface="Arial"/>
              </a:rPr>
              <a:t>Chart of Accounts</a:t>
            </a:r>
            <a:r>
              <a:rPr b="0" lang="en-US" sz="2000" spc="-1" strike="noStrike">
                <a:solidFill>
                  <a:srgbClr val="ffffff"/>
                </a:solidFill>
                <a:latin typeface="Arial"/>
              </a:rPr>
              <a:t>: Choose a predefined chart of accounts to set up a general ledger system for your club.  All available options for a chart of accounts may be tailored to meet individual club needs.</a:t>
            </a:r>
            <a:endParaRPr b="0" lang="en-US" sz="2000" spc="-1" strike="noStrike">
              <a:latin typeface="Arial"/>
            </a:endParaRPr>
          </a:p>
        </p:txBody>
      </p:sp>
      <p:pic>
        <p:nvPicPr>
          <p:cNvPr id="118" name="" descr=""/>
          <p:cNvPicPr/>
          <p:nvPr/>
        </p:nvPicPr>
        <p:blipFill>
          <a:blip r:embed="rId1"/>
          <a:stretch/>
        </p:blipFill>
        <p:spPr>
          <a:xfrm>
            <a:off x="273960" y="27396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19" name="TextShape 1"/>
          <p:cNvSpPr txBox="1"/>
          <p:nvPr/>
        </p:nvSpPr>
        <p:spPr>
          <a:xfrm>
            <a:off x="2106000" y="1095480"/>
            <a:ext cx="6215040" cy="940320"/>
          </a:xfrm>
          <a:prstGeom prst="rect">
            <a:avLst/>
          </a:prstGeom>
          <a:noFill/>
          <a:ln>
            <a:noFill/>
          </a:ln>
        </p:spPr>
        <p:txBody>
          <a:bodyPr lIns="90000" rIns="90000" tIns="45000" bIns="45000">
            <a:noAutofit/>
          </a:bodyPr>
          <a:p>
            <a:r>
              <a:rPr b="0" lang="en-US" sz="2000" spc="-1" strike="noStrike">
                <a:solidFill>
                  <a:srgbClr val="ffffff"/>
                </a:solidFill>
                <a:latin typeface="Arial"/>
              </a:rPr>
              <a:t>Choose a Chart of Accounts Template: </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On the Finance tab, click on the Setup hyperlink.</a:t>
            </a:r>
            <a:endParaRPr b="0" lang="en-US" sz="2000" spc="-1" strike="noStrike">
              <a:latin typeface="Arial"/>
            </a:endParaRPr>
          </a:p>
        </p:txBody>
      </p:sp>
      <p:sp>
        <p:nvSpPr>
          <p:cNvPr id="120" name="TextShape 2"/>
          <p:cNvSpPr txBox="1"/>
          <p:nvPr/>
        </p:nvSpPr>
        <p:spPr>
          <a:xfrm>
            <a:off x="3474720" y="632160"/>
            <a:ext cx="2559600" cy="373680"/>
          </a:xfrm>
          <a:prstGeom prst="rect">
            <a:avLst/>
          </a:prstGeom>
          <a:noFill/>
          <a:ln>
            <a:noFill/>
          </a:ln>
        </p:spPr>
        <p:txBody>
          <a:bodyPr lIns="90000" rIns="90000" tIns="45000" bIns="45000">
            <a:noAutofit/>
          </a:bodyPr>
          <a:p>
            <a:r>
              <a:rPr b="0" lang="en-US" sz="2000" spc="-1" strike="noStrike">
                <a:solidFill>
                  <a:srgbClr val="ffffff"/>
                </a:solidFill>
                <a:latin typeface="Arial"/>
              </a:rPr>
              <a:t>GETTING STARTED</a:t>
            </a:r>
            <a:endParaRPr b="0" lang="en-US" sz="2000" spc="-1" strike="noStrike">
              <a:latin typeface="Arial"/>
            </a:endParaRPr>
          </a:p>
        </p:txBody>
      </p:sp>
      <p:pic>
        <p:nvPicPr>
          <p:cNvPr id="121" name="" descr=""/>
          <p:cNvPicPr/>
          <p:nvPr/>
        </p:nvPicPr>
        <p:blipFill>
          <a:blip r:embed="rId1"/>
          <a:stretch/>
        </p:blipFill>
        <p:spPr>
          <a:xfrm>
            <a:off x="273960" y="273960"/>
            <a:ext cx="1736640" cy="652680"/>
          </a:xfrm>
          <a:prstGeom prst="rect">
            <a:avLst/>
          </a:prstGeom>
          <a:ln>
            <a:noFill/>
          </a:ln>
        </p:spPr>
      </p:pic>
      <p:pic>
        <p:nvPicPr>
          <p:cNvPr id="122" name="" descr=""/>
          <p:cNvPicPr/>
          <p:nvPr/>
        </p:nvPicPr>
        <p:blipFill>
          <a:blip r:embed="rId2"/>
          <a:stretch/>
        </p:blipFill>
        <p:spPr>
          <a:xfrm>
            <a:off x="1246680" y="2142720"/>
            <a:ext cx="8716680" cy="2794320"/>
          </a:xfrm>
          <a:prstGeom prst="rect">
            <a:avLst/>
          </a:prstGeom>
          <a:ln>
            <a:noFill/>
          </a:ln>
        </p:spPr>
      </p:pic>
      <p:sp>
        <p:nvSpPr>
          <p:cNvPr id="123" name="CustomShape 3"/>
          <p:cNvSpPr/>
          <p:nvPr/>
        </p:nvSpPr>
        <p:spPr>
          <a:xfrm>
            <a:off x="131040" y="4205520"/>
            <a:ext cx="1064160" cy="365760"/>
          </a:xfrm>
          <a:custGeom>
            <a:avLst/>
            <a:gdLst/>
            <a:ahLst/>
            <a:rect l="0" t="0" r="r" b="b"/>
            <a:pathLst>
              <a:path w="2958" h="1018">
                <a:moveTo>
                  <a:pt x="0" y="254"/>
                </a:moveTo>
                <a:lnTo>
                  <a:pt x="2217" y="254"/>
                </a:lnTo>
                <a:lnTo>
                  <a:pt x="2217" y="0"/>
                </a:lnTo>
                <a:lnTo>
                  <a:pt x="2957" y="508"/>
                </a:lnTo>
                <a:lnTo>
                  <a:pt x="2217" y="1017"/>
                </a:lnTo>
                <a:lnTo>
                  <a:pt x="2217" y="762"/>
                </a:lnTo>
                <a:lnTo>
                  <a:pt x="0" y="762"/>
                </a:lnTo>
                <a:lnTo>
                  <a:pt x="0" y="254"/>
                </a:lnTo>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24" name="TextShape 1"/>
          <p:cNvSpPr txBox="1"/>
          <p:nvPr/>
        </p:nvSpPr>
        <p:spPr>
          <a:xfrm>
            <a:off x="693000" y="1050840"/>
            <a:ext cx="8999640" cy="1352880"/>
          </a:xfrm>
          <a:prstGeom prst="rect">
            <a:avLst/>
          </a:prstGeom>
          <a:noFill/>
          <a:ln>
            <a:noFill/>
          </a:ln>
        </p:spPr>
        <p:txBody>
          <a:bodyPr lIns="90000" rIns="90000" tIns="45000" bIns="45000">
            <a:noAutofit/>
          </a:bodyPr>
          <a:p>
            <a:r>
              <a:rPr b="0" lang="en-US" sz="2000" spc="-1" strike="noStrike">
                <a:solidFill>
                  <a:srgbClr val="ffffff"/>
                </a:solidFill>
                <a:latin typeface="Arial"/>
              </a:rPr>
              <a:t>There are two template options. Use the “Click here” hyperlinks available to preview each. Both templates allow for extensive customization. Choose the template that is the best starting point for your club. Click the Save Setup button in the upper right corner.</a:t>
            </a:r>
            <a:endParaRPr b="0" lang="en-US" sz="2000" spc="-1" strike="noStrike">
              <a:latin typeface="Arial"/>
            </a:endParaRPr>
          </a:p>
        </p:txBody>
      </p:sp>
      <p:pic>
        <p:nvPicPr>
          <p:cNvPr id="125" name="" descr=""/>
          <p:cNvPicPr/>
          <p:nvPr/>
        </p:nvPicPr>
        <p:blipFill>
          <a:blip r:embed="rId1"/>
          <a:stretch/>
        </p:blipFill>
        <p:spPr>
          <a:xfrm>
            <a:off x="2011680" y="2301840"/>
            <a:ext cx="5446080" cy="2361600"/>
          </a:xfrm>
          <a:prstGeom prst="rect">
            <a:avLst/>
          </a:prstGeom>
          <a:ln>
            <a:noFill/>
          </a:ln>
        </p:spPr>
      </p:pic>
      <p:sp>
        <p:nvSpPr>
          <p:cNvPr id="126" name="TextShape 2"/>
          <p:cNvSpPr txBox="1"/>
          <p:nvPr/>
        </p:nvSpPr>
        <p:spPr>
          <a:xfrm>
            <a:off x="2467800" y="4845600"/>
            <a:ext cx="3713400" cy="373680"/>
          </a:xfrm>
          <a:prstGeom prst="rect">
            <a:avLst/>
          </a:prstGeom>
          <a:noFill/>
          <a:ln>
            <a:noFill/>
          </a:ln>
        </p:spPr>
        <p:txBody>
          <a:bodyPr lIns="90000" rIns="90000" tIns="45000" bIns="45000">
            <a:noAutofit/>
          </a:bodyPr>
          <a:p>
            <a:r>
              <a:rPr b="0" lang="en-US" sz="2000" spc="-1" strike="noStrike">
                <a:solidFill>
                  <a:srgbClr val="ffffff"/>
                </a:solidFill>
                <a:latin typeface="Arial"/>
              </a:rPr>
              <a:t>I recommend the Typical setup.</a:t>
            </a:r>
            <a:endParaRPr b="0" lang="en-US" sz="2000" spc="-1" strike="noStrike">
              <a:latin typeface="Arial"/>
            </a:endParaRPr>
          </a:p>
        </p:txBody>
      </p:sp>
      <p:pic>
        <p:nvPicPr>
          <p:cNvPr id="127" name="" descr=""/>
          <p:cNvPicPr/>
          <p:nvPr/>
        </p:nvPicPr>
        <p:blipFill>
          <a:blip r:embed="rId2"/>
          <a:stretch/>
        </p:blipFill>
        <p:spPr>
          <a:xfrm>
            <a:off x="273960" y="273960"/>
            <a:ext cx="1736640" cy="6526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28" name="TextShape 1"/>
          <p:cNvSpPr txBox="1"/>
          <p:nvPr/>
        </p:nvSpPr>
        <p:spPr>
          <a:xfrm>
            <a:off x="2376360" y="548280"/>
            <a:ext cx="6127560" cy="657000"/>
          </a:xfrm>
          <a:prstGeom prst="rect">
            <a:avLst/>
          </a:prstGeom>
          <a:noFill/>
          <a:ln>
            <a:noFill/>
          </a:ln>
        </p:spPr>
        <p:txBody>
          <a:bodyPr lIns="90000" rIns="90000" tIns="45000" bIns="45000">
            <a:noAutofit/>
          </a:bodyPr>
          <a:p>
            <a:r>
              <a:rPr b="0" lang="en-US" sz="2000" spc="-1" strike="noStrike">
                <a:solidFill>
                  <a:srgbClr val="ffffff"/>
                </a:solidFill>
                <a:latin typeface="Arial"/>
              </a:rPr>
              <a:t>CHART OF ACCOUNTS – CONFIGURE TAB</a:t>
            </a:r>
            <a:endParaRPr b="0" lang="en-US" sz="2000" spc="-1" strike="noStrike">
              <a:latin typeface="Arial"/>
            </a:endParaRPr>
          </a:p>
        </p:txBody>
      </p:sp>
      <p:sp>
        <p:nvSpPr>
          <p:cNvPr id="129" name="TextShape 2"/>
          <p:cNvSpPr txBox="1"/>
          <p:nvPr/>
        </p:nvSpPr>
        <p:spPr>
          <a:xfrm>
            <a:off x="565200" y="1444680"/>
            <a:ext cx="3549600" cy="4285440"/>
          </a:xfrm>
          <a:prstGeom prst="rect">
            <a:avLst/>
          </a:prstGeom>
          <a:noFill/>
          <a:ln>
            <a:noFill/>
          </a:ln>
        </p:spPr>
        <p:txBody>
          <a:bodyPr lIns="90000" rIns="90000" tIns="45000" bIns="45000">
            <a:noAutofit/>
          </a:bodyPr>
          <a:p>
            <a:r>
              <a:rPr b="0" lang="en-US" sz="2000" spc="-1" strike="noStrike">
                <a:solidFill>
                  <a:srgbClr val="ffffff"/>
                </a:solidFill>
                <a:latin typeface="Arial"/>
              </a:rPr>
              <a:t>ASSET ACCOUNTS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Checking Account</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Accounts Receivable</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Other Assets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Fixed Assets</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LIABILITY ACCOUNTS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Current</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Long-term</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EQUITY ACCOUNTS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Retained Earnings</a:t>
            </a:r>
            <a:endParaRPr b="0" lang="en-US" sz="2000" spc="-1" strike="noStrike">
              <a:latin typeface="Arial"/>
            </a:endParaRPr>
          </a:p>
        </p:txBody>
      </p:sp>
      <p:pic>
        <p:nvPicPr>
          <p:cNvPr id="130" name="" descr=""/>
          <p:cNvPicPr/>
          <p:nvPr/>
        </p:nvPicPr>
        <p:blipFill>
          <a:blip r:embed="rId1"/>
          <a:stretch/>
        </p:blipFill>
        <p:spPr>
          <a:xfrm>
            <a:off x="273960" y="273960"/>
            <a:ext cx="1736640" cy="652680"/>
          </a:xfrm>
          <a:prstGeom prst="rect">
            <a:avLst/>
          </a:prstGeom>
          <a:ln>
            <a:noFill/>
          </a:ln>
        </p:spPr>
      </p:pic>
      <p:sp>
        <p:nvSpPr>
          <p:cNvPr id="131" name="TextShape 3"/>
          <p:cNvSpPr txBox="1"/>
          <p:nvPr/>
        </p:nvSpPr>
        <p:spPr>
          <a:xfrm>
            <a:off x="4246560" y="1416240"/>
            <a:ext cx="5197320" cy="3462840"/>
          </a:xfrm>
          <a:prstGeom prst="rect">
            <a:avLst/>
          </a:prstGeom>
          <a:noFill/>
          <a:ln>
            <a:noFill/>
          </a:ln>
        </p:spPr>
        <p:txBody>
          <a:bodyPr lIns="90000" rIns="90000" tIns="45000" bIns="45000">
            <a:noAutofit/>
          </a:bodyPr>
          <a:p>
            <a:r>
              <a:rPr b="0" lang="en-US" sz="2000" spc="-1" strike="noStrike">
                <a:solidFill>
                  <a:srgbClr val="ffffff"/>
                </a:solidFill>
                <a:latin typeface="Arial"/>
              </a:rPr>
              <a:t>INCOME ACCOUNTS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Dues and meals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Meetings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Miscellaneous Income</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EXPENSE ACCOUNTS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District and International Expenses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Areas of Service </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(Club service, Vocational service, etc.)</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Membership</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General Club Expenses</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Other Expense</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pic>
        <p:nvPicPr>
          <p:cNvPr id="132" name="" descr=""/>
          <p:cNvPicPr/>
          <p:nvPr/>
        </p:nvPicPr>
        <p:blipFill>
          <a:blip r:embed="rId1"/>
          <a:stretch/>
        </p:blipFill>
        <p:spPr>
          <a:xfrm>
            <a:off x="1379520" y="2102760"/>
            <a:ext cx="8583840" cy="2700720"/>
          </a:xfrm>
          <a:prstGeom prst="rect">
            <a:avLst/>
          </a:prstGeom>
          <a:ln>
            <a:noFill/>
          </a:ln>
        </p:spPr>
      </p:pic>
      <p:sp>
        <p:nvSpPr>
          <p:cNvPr id="133" name="TextShape 1"/>
          <p:cNvSpPr txBox="1"/>
          <p:nvPr/>
        </p:nvSpPr>
        <p:spPr>
          <a:xfrm>
            <a:off x="2650680" y="365400"/>
            <a:ext cx="5850360" cy="1625760"/>
          </a:xfrm>
          <a:prstGeom prst="rect">
            <a:avLst/>
          </a:prstGeom>
          <a:noFill/>
          <a:ln>
            <a:noFill/>
          </a:ln>
        </p:spPr>
        <p:txBody>
          <a:bodyPr lIns="90000" rIns="90000" tIns="45000" bIns="45000">
            <a:noAutofit/>
          </a:bodyPr>
          <a:p>
            <a:pPr algn="ctr"/>
            <a:r>
              <a:rPr b="0" lang="en-US" sz="2000" spc="-1" strike="noStrike">
                <a:solidFill>
                  <a:srgbClr val="ffffff"/>
                </a:solidFill>
                <a:latin typeface="Arial"/>
              </a:rPr>
              <a:t>CHART OF ACCOUNTS</a:t>
            </a:r>
            <a:endParaRPr b="0" lang="en-US" sz="2000" spc="-1" strike="noStrike">
              <a:latin typeface="Arial"/>
            </a:endParaRPr>
          </a:p>
          <a:p>
            <a:pPr algn="ctr"/>
            <a:endParaRPr b="0" lang="en-US" sz="2000" spc="-1" strike="noStrike">
              <a:latin typeface="Arial"/>
            </a:endParaRPr>
          </a:p>
          <a:p>
            <a:pPr algn="ctr"/>
            <a:r>
              <a:rPr b="0" lang="en-US" sz="2000" spc="-1" strike="noStrike">
                <a:solidFill>
                  <a:srgbClr val="ffffff"/>
                </a:solidFill>
                <a:latin typeface="Arial"/>
              </a:rPr>
              <a:t>Work through each tab on this setup. Not everything has to be set up initially. Do the first four and return to the rest when appropriate. </a:t>
            </a:r>
            <a:endParaRPr b="0" lang="en-US" sz="2000" spc="-1" strike="noStrike">
              <a:latin typeface="Arial"/>
            </a:endParaRPr>
          </a:p>
        </p:txBody>
      </p:sp>
      <p:pic>
        <p:nvPicPr>
          <p:cNvPr id="134" name="" descr=""/>
          <p:cNvPicPr/>
          <p:nvPr/>
        </p:nvPicPr>
        <p:blipFill>
          <a:blip r:embed="rId2"/>
          <a:stretch/>
        </p:blipFill>
        <p:spPr>
          <a:xfrm>
            <a:off x="273960" y="274320"/>
            <a:ext cx="1736640" cy="652680"/>
          </a:xfrm>
          <a:prstGeom prst="rect">
            <a:avLst/>
          </a:prstGeom>
          <a:ln>
            <a:noFill/>
          </a:ln>
        </p:spPr>
      </p:pic>
      <p:sp>
        <p:nvSpPr>
          <p:cNvPr id="135" name="CustomShape 2"/>
          <p:cNvSpPr/>
          <p:nvPr/>
        </p:nvSpPr>
        <p:spPr>
          <a:xfrm>
            <a:off x="273960" y="4114080"/>
            <a:ext cx="1064160" cy="365760"/>
          </a:xfrm>
          <a:custGeom>
            <a:avLst/>
            <a:gdLst/>
            <a:ahLst/>
            <a:rect l="0" t="0" r="r" b="b"/>
            <a:pathLst>
              <a:path w="2958" h="1018">
                <a:moveTo>
                  <a:pt x="0" y="254"/>
                </a:moveTo>
                <a:lnTo>
                  <a:pt x="2217" y="254"/>
                </a:lnTo>
                <a:lnTo>
                  <a:pt x="2217" y="0"/>
                </a:lnTo>
                <a:lnTo>
                  <a:pt x="2957" y="508"/>
                </a:lnTo>
                <a:lnTo>
                  <a:pt x="2217" y="1017"/>
                </a:lnTo>
                <a:lnTo>
                  <a:pt x="2217" y="762"/>
                </a:lnTo>
                <a:lnTo>
                  <a:pt x="0" y="762"/>
                </a:lnTo>
                <a:lnTo>
                  <a:pt x="0" y="254"/>
                </a:lnTo>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65a4"/>
        </a:solidFill>
      </p:bgPr>
    </p:bg>
    <p:spTree>
      <p:nvGrpSpPr>
        <p:cNvPr id="1" name=""/>
        <p:cNvGrpSpPr/>
        <p:nvPr/>
      </p:nvGrpSpPr>
      <p:grpSpPr>
        <a:xfrm>
          <a:off x="0" y="0"/>
          <a:ext cx="0" cy="0"/>
          <a:chOff x="0" y="0"/>
          <a:chExt cx="0" cy="0"/>
        </a:xfrm>
      </p:grpSpPr>
      <p:sp>
        <p:nvSpPr>
          <p:cNvPr id="136" name="TextShape 1"/>
          <p:cNvSpPr txBox="1"/>
          <p:nvPr/>
        </p:nvSpPr>
        <p:spPr>
          <a:xfrm>
            <a:off x="639720" y="1847880"/>
            <a:ext cx="4387680" cy="1717560"/>
          </a:xfrm>
          <a:prstGeom prst="rect">
            <a:avLst/>
          </a:prstGeom>
          <a:noFill/>
          <a:ln>
            <a:noFill/>
          </a:ln>
        </p:spPr>
        <p:txBody>
          <a:bodyPr lIns="90000" rIns="90000" tIns="45000" bIns="45000">
            <a:noAutofit/>
          </a:bodyPr>
          <a:p>
            <a:r>
              <a:rPr b="0" lang="en-US" sz="2000" spc="-1" strike="noStrike">
                <a:solidFill>
                  <a:srgbClr val="ffffff"/>
                </a:solidFill>
                <a:latin typeface="Arial"/>
              </a:rPr>
              <a:t>FINANCE HELP</a:t>
            </a:r>
            <a:endParaRPr b="0" lang="en-US" sz="2000" spc="-1" strike="noStrike">
              <a:latin typeface="Arial"/>
            </a:endParaRPr>
          </a:p>
          <a:p>
            <a:endParaRPr b="0" lang="en-US" sz="2000" spc="-1" strike="noStrike">
              <a:latin typeface="Arial"/>
            </a:endParaRPr>
          </a:p>
          <a:p>
            <a:r>
              <a:rPr b="0" lang="en-US" sz="2000" spc="-1" strike="noStrike">
                <a:solidFill>
                  <a:srgbClr val="ffffff"/>
                </a:solidFill>
                <a:latin typeface="Arial"/>
              </a:rPr>
              <a:t>Go to My Club &gt; </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Club Finance &gt;</a:t>
            </a:r>
            <a:endParaRPr b="0" lang="en-US" sz="2000" spc="-1" strike="noStrike">
              <a:latin typeface="Arial"/>
            </a:endParaRPr>
          </a:p>
          <a:p>
            <a:r>
              <a:rPr b="0" lang="en-US" sz="2000" spc="-1" strike="noStrike">
                <a:solidFill>
                  <a:srgbClr val="ffffff"/>
                </a:solidFill>
                <a:latin typeface="Arial"/>
              </a:rPr>
              <a:t>          </a:t>
            </a:r>
            <a:r>
              <a:rPr b="0" lang="en-US" sz="2000" spc="-1" strike="noStrike">
                <a:solidFill>
                  <a:srgbClr val="ffffff"/>
                </a:solidFill>
                <a:latin typeface="Arial"/>
              </a:rPr>
              <a:t>Finance Help</a:t>
            </a:r>
            <a:endParaRPr b="0" lang="en-US" sz="2000" spc="-1" strike="noStrike">
              <a:latin typeface="Arial"/>
            </a:endParaRPr>
          </a:p>
        </p:txBody>
      </p:sp>
      <p:pic>
        <p:nvPicPr>
          <p:cNvPr id="137" name="" descr=""/>
          <p:cNvPicPr/>
          <p:nvPr/>
        </p:nvPicPr>
        <p:blipFill>
          <a:blip r:embed="rId1"/>
          <a:stretch/>
        </p:blipFill>
        <p:spPr>
          <a:xfrm>
            <a:off x="5667120" y="182520"/>
            <a:ext cx="2075400" cy="5302800"/>
          </a:xfrm>
          <a:prstGeom prst="rect">
            <a:avLst/>
          </a:prstGeom>
          <a:ln>
            <a:noFill/>
          </a:ln>
        </p:spPr>
      </p:pic>
      <p:sp>
        <p:nvSpPr>
          <p:cNvPr id="138" name="CustomShape 2"/>
          <p:cNvSpPr/>
          <p:nvPr/>
        </p:nvSpPr>
        <p:spPr>
          <a:xfrm>
            <a:off x="4021920" y="4754160"/>
            <a:ext cx="1462680" cy="640080"/>
          </a:xfrm>
          <a:custGeom>
            <a:avLst/>
            <a:gdLst/>
            <a:ahLst/>
            <a:rect l="0" t="0" r="r" b="b"/>
            <a:pathLst>
              <a:path w="4065" h="1780">
                <a:moveTo>
                  <a:pt x="0" y="444"/>
                </a:moveTo>
                <a:lnTo>
                  <a:pt x="3048" y="444"/>
                </a:lnTo>
                <a:lnTo>
                  <a:pt x="3048" y="0"/>
                </a:lnTo>
                <a:lnTo>
                  <a:pt x="4064" y="889"/>
                </a:lnTo>
                <a:lnTo>
                  <a:pt x="3048" y="1779"/>
                </a:lnTo>
                <a:lnTo>
                  <a:pt x="3048" y="1334"/>
                </a:lnTo>
                <a:lnTo>
                  <a:pt x="0" y="1334"/>
                </a:lnTo>
                <a:lnTo>
                  <a:pt x="0" y="444"/>
                </a:lnTo>
              </a:path>
            </a:pathLst>
          </a:custGeom>
          <a:solidFill>
            <a:srgbClr val="729fcf"/>
          </a:solidFill>
          <a:ln>
            <a:solidFill>
              <a:srgbClr val="3465a4"/>
            </a:solidFill>
          </a:ln>
        </p:spPr>
        <p:style>
          <a:lnRef idx="0"/>
          <a:fillRef idx="0"/>
          <a:effectRef idx="0"/>
          <a:fontRef idx="minor"/>
        </p:style>
      </p:sp>
      <p:pic>
        <p:nvPicPr>
          <p:cNvPr id="139" name="" descr=""/>
          <p:cNvPicPr/>
          <p:nvPr/>
        </p:nvPicPr>
        <p:blipFill>
          <a:blip r:embed="rId2"/>
          <a:stretch/>
        </p:blipFill>
        <p:spPr>
          <a:xfrm>
            <a:off x="273960" y="274320"/>
            <a:ext cx="1736640" cy="6526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325</TotalTime>
  <Application>LibreOffice/6.4.7.2$Windows_X86_64 LibreOffice_project/639b8ac485750d5696d7590a72ef1b496725cfb5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2021-03-26T11:04:28Z</dcterms:created>
  <dc:creator/>
  <dc:description/>
  <dc:language>en-US</dc:language>
  <cp:lastModifiedBy/>
  <dcterms:modified xsi:type="dcterms:W3CDTF">2021-03-30T15:14:37Z</dcterms:modified>
  <cp:revision>36</cp:revision>
  <dc:subject/>
  <dc:title/>
</cp:coreProperties>
</file>