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8" r:id="rId2"/>
    <p:sldId id="319" r:id="rId3"/>
    <p:sldId id="297" r:id="rId4"/>
    <p:sldId id="275" r:id="rId5"/>
    <p:sldId id="274" r:id="rId6"/>
    <p:sldId id="277" r:id="rId7"/>
    <p:sldId id="269" r:id="rId8"/>
    <p:sldId id="260" r:id="rId9"/>
    <p:sldId id="257" r:id="rId10"/>
    <p:sldId id="258" r:id="rId11"/>
    <p:sldId id="259" r:id="rId12"/>
    <p:sldId id="261" r:id="rId13"/>
    <p:sldId id="318" r:id="rId14"/>
    <p:sldId id="262" r:id="rId15"/>
    <p:sldId id="263" r:id="rId16"/>
    <p:sldId id="266" r:id="rId17"/>
    <p:sldId id="279" r:id="rId18"/>
    <p:sldId id="288" r:id="rId19"/>
    <p:sldId id="310" r:id="rId20"/>
    <p:sldId id="311" r:id="rId21"/>
    <p:sldId id="312" r:id="rId22"/>
    <p:sldId id="286" r:id="rId23"/>
    <p:sldId id="313" r:id="rId24"/>
    <p:sldId id="315" r:id="rId25"/>
    <p:sldId id="314" r:id="rId26"/>
    <p:sldId id="316" r:id="rId27"/>
    <p:sldId id="309" r:id="rId28"/>
    <p:sldId id="296" r:id="rId29"/>
    <p:sldId id="303" r:id="rId30"/>
    <p:sldId id="289" r:id="rId31"/>
    <p:sldId id="290" r:id="rId32"/>
    <p:sldId id="307" r:id="rId33"/>
    <p:sldId id="299" r:id="rId34"/>
    <p:sldId id="301" r:id="rId35"/>
    <p:sldId id="308" r:id="rId36"/>
    <p:sldId id="294" r:id="rId37"/>
    <p:sldId id="281" r:id="rId38"/>
    <p:sldId id="317" r:id="rId3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F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4658" autoAdjust="0"/>
  </p:normalViewPr>
  <p:slideViewPr>
    <p:cSldViewPr snapToGrid="0" snapToObjects="1">
      <p:cViewPr varScale="1">
        <p:scale>
          <a:sx n="139" d="100"/>
          <a:sy n="139" d="100"/>
        </p:scale>
        <p:origin x="702" y="102"/>
      </p:cViewPr>
      <p:guideLst>
        <p:guide orient="horz" pos="1800"/>
        <p:guide pos="2880"/>
      </p:guideLst>
    </p:cSldViewPr>
  </p:slideViewPr>
  <p:outlineViewPr>
    <p:cViewPr>
      <p:scale>
        <a:sx n="33" d="100"/>
        <a:sy n="33" d="100"/>
      </p:scale>
      <p:origin x="16" y="19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90500"/>
            <a:ext cx="8695944" cy="50292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4461636"/>
            <a:ext cx="8723376" cy="110965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333500"/>
            <a:ext cx="7772400" cy="1483423"/>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3334"/>
            <a:ext cx="6400800" cy="12276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90500"/>
            <a:ext cx="8695944" cy="1188720"/>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595159"/>
            <a:ext cx="8723376" cy="110965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206501"/>
            <a:ext cx="2057400" cy="3739444"/>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6500"/>
            <a:ext cx="6019800" cy="373944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90500"/>
            <a:ext cx="8695944" cy="394716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9" y="3502993"/>
            <a:ext cx="2876429" cy="59502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3396075"/>
            <a:ext cx="5544515" cy="70844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3406302"/>
            <a:ext cx="5467980" cy="645227"/>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3395145"/>
            <a:ext cx="3308000" cy="542958"/>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3382129"/>
            <a:ext cx="8723376" cy="110822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052967"/>
            <a:ext cx="7772400" cy="1270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197874"/>
            <a:ext cx="6417734" cy="7831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232660"/>
            <a:ext cx="3822192" cy="2872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232660"/>
            <a:ext cx="3822192" cy="2872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231762"/>
            <a:ext cx="3822192" cy="533135"/>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857500"/>
            <a:ext cx="3820055" cy="22476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231761"/>
            <a:ext cx="3822192" cy="533135"/>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7500"/>
            <a:ext cx="3822192" cy="22476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90500"/>
            <a:ext cx="8695944" cy="1188720"/>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595159"/>
            <a:ext cx="8723376" cy="1108228"/>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90500"/>
            <a:ext cx="8695944" cy="1188720"/>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2984500"/>
            <a:ext cx="3352800" cy="15875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595159"/>
            <a:ext cx="8723376" cy="110965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1905000"/>
            <a:ext cx="3352800" cy="1043940"/>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524000"/>
            <a:ext cx="3904076" cy="3175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90500"/>
            <a:ext cx="8695944" cy="50292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4461636"/>
            <a:ext cx="8723376" cy="110965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6" y="282223"/>
            <a:ext cx="3812645" cy="2024945"/>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321278"/>
            <a:ext cx="3818467" cy="2017889"/>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143000"/>
            <a:ext cx="3566160" cy="243840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90500"/>
            <a:ext cx="8695944" cy="20574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399524"/>
            <a:ext cx="8723376" cy="1108228"/>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81940"/>
            <a:ext cx="8229600" cy="10439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5208470"/>
            <a:ext cx="3786690" cy="304271"/>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4/6/2021</a:t>
            </a:fld>
            <a:endParaRPr lang="en-US" dirty="0"/>
          </a:p>
        </p:txBody>
      </p:sp>
      <p:sp>
        <p:nvSpPr>
          <p:cNvPr id="5" name="Footer Placeholder 4"/>
          <p:cNvSpPr>
            <a:spLocks noGrp="1"/>
          </p:cNvSpPr>
          <p:nvPr>
            <p:ph type="ftr" sz="quarter" idx="3"/>
          </p:nvPr>
        </p:nvSpPr>
        <p:spPr>
          <a:xfrm>
            <a:off x="193639" y="5208470"/>
            <a:ext cx="3786691" cy="304271"/>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5208470"/>
            <a:ext cx="1161826" cy="304271"/>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8" y="2229556"/>
            <a:ext cx="7408333" cy="2875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rotary.org/en/document/manual-procedure-035"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895" y="2088213"/>
            <a:ext cx="7661189" cy="616978"/>
          </a:xfrm>
        </p:spPr>
        <p:txBody>
          <a:bodyPr>
            <a:normAutofit fontScale="90000"/>
          </a:bodyPr>
          <a:lstStyle/>
          <a:p>
            <a:r>
              <a:rPr lang="en-US" b="1" dirty="0"/>
              <a:t>Club Secretary</a:t>
            </a:r>
          </a:p>
        </p:txBody>
      </p:sp>
      <p:sp>
        <p:nvSpPr>
          <p:cNvPr id="3" name="Subtitle 2"/>
          <p:cNvSpPr>
            <a:spLocks noGrp="1"/>
          </p:cNvSpPr>
          <p:nvPr>
            <p:ph type="subTitle" idx="1"/>
          </p:nvPr>
        </p:nvSpPr>
        <p:spPr>
          <a:xfrm>
            <a:off x="771511" y="2819243"/>
            <a:ext cx="7464573" cy="1942695"/>
          </a:xfrm>
        </p:spPr>
        <p:txBody>
          <a:bodyPr>
            <a:normAutofit fontScale="77500" lnSpcReduction="20000"/>
          </a:bodyPr>
          <a:lstStyle/>
          <a:p>
            <a:endParaRPr lang="en-US" sz="1800" dirty="0"/>
          </a:p>
          <a:p>
            <a:r>
              <a:rPr lang="en-US" sz="3200" b="1" dirty="0">
                <a:solidFill>
                  <a:srgbClr val="2B0FF9"/>
                </a:solidFill>
              </a:rPr>
              <a:t>Presented by Cathy Webster–District Visioning Chair</a:t>
            </a:r>
          </a:p>
          <a:p>
            <a:r>
              <a:rPr lang="en-US" sz="3200" b="1" dirty="0">
                <a:solidFill>
                  <a:srgbClr val="2B0FF9"/>
                </a:solidFill>
              </a:rPr>
              <a:t>cathywebster@gmail.com</a:t>
            </a:r>
          </a:p>
          <a:p>
            <a:r>
              <a:rPr lang="en-US" sz="3200" b="1" dirty="0">
                <a:solidFill>
                  <a:srgbClr val="2B0FF9"/>
                </a:solidFill>
              </a:rPr>
              <a:t>(918) 625-5720</a:t>
            </a:r>
          </a:p>
          <a:p>
            <a:r>
              <a:rPr lang="en-US" sz="3200" b="1" dirty="0">
                <a:solidFill>
                  <a:srgbClr val="2B0FF9"/>
                </a:solidFill>
              </a:rPr>
              <a:t>++</a:t>
            </a:r>
          </a:p>
        </p:txBody>
      </p:sp>
      <p:pic>
        <p:nvPicPr>
          <p:cNvPr id="5" name="Picture 4"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12" y="304797"/>
            <a:ext cx="5854554" cy="1296530"/>
          </a:xfrm>
          <a:prstGeom prst="rect">
            <a:avLst/>
          </a:prstGeom>
          <a:ln>
            <a:noFill/>
          </a:ln>
          <a:effectLst>
            <a:outerShdw blurRad="317500" dist="152400" dir="2700000" algn="tl" rotWithShape="0">
              <a:schemeClr val="tx1">
                <a:alpha val="50000"/>
              </a:schemeClr>
            </a:outerShdw>
          </a:effectLst>
        </p:spPr>
      </p:pic>
      <p:pic>
        <p:nvPicPr>
          <p:cNvPr id="8" name="Picture 7" descr="D6110_MB_Banner_logo.png">
            <a:extLst>
              <a:ext uri="{FF2B5EF4-FFF2-40B4-BE49-F238E27FC236}">
                <a16:creationId xmlns:a16="http://schemas.microsoft.com/office/drawing/2014/main" id="{2D7BC0BA-E448-4A86-98FC-70AF7342F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pic>
        <p:nvPicPr>
          <p:cNvPr id="6" name="Picture 5" descr="Logo&#10;&#10;Description automatically generated">
            <a:extLst>
              <a:ext uri="{FF2B5EF4-FFF2-40B4-BE49-F238E27FC236}">
                <a16:creationId xmlns:a16="http://schemas.microsoft.com/office/drawing/2014/main" id="{25DCB0DA-B592-432E-84D4-654ADED78461}"/>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259115" y="498088"/>
            <a:ext cx="1296488" cy="1217291"/>
          </a:xfrm>
          <a:prstGeom prst="rect">
            <a:avLst/>
          </a:prstGeom>
        </p:spPr>
      </p:pic>
    </p:spTree>
    <p:extLst>
      <p:ext uri="{BB962C8B-B14F-4D97-AF65-F5344CB8AC3E}">
        <p14:creationId xmlns:p14="http://schemas.microsoft.com/office/powerpoint/2010/main" val="302034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830" y="2024506"/>
            <a:ext cx="7408333" cy="3286885"/>
          </a:xfrm>
        </p:spPr>
        <p:txBody>
          <a:bodyPr>
            <a:normAutofit fontScale="92500" lnSpcReduction="20000"/>
          </a:bodyPr>
          <a:lstStyle/>
          <a:p>
            <a:pPr marL="0" indent="0">
              <a:buClr>
                <a:schemeClr val="tx2">
                  <a:lumMod val="75000"/>
                </a:schemeClr>
              </a:buClr>
              <a:buNone/>
            </a:pPr>
            <a:r>
              <a:rPr lang="en-US" b="1" dirty="0"/>
              <a:t>Honorary Membership:</a:t>
            </a:r>
          </a:p>
          <a:p>
            <a:pPr marL="0" indent="0">
              <a:buClr>
                <a:schemeClr val="tx2">
                  <a:lumMod val="75000"/>
                </a:schemeClr>
              </a:buClr>
              <a:buNone/>
            </a:pPr>
            <a:r>
              <a:rPr lang="en-US" b="1" dirty="0"/>
              <a:t>(a) </a:t>
            </a:r>
            <a:r>
              <a:rPr lang="en-US" b="1" u="sng" dirty="0"/>
              <a:t>Eligibility for Honorary Membership</a:t>
            </a:r>
            <a:r>
              <a:rPr lang="en-US" b="1" dirty="0"/>
              <a:t>.</a:t>
            </a:r>
          </a:p>
          <a:p>
            <a:pPr>
              <a:buClr>
                <a:schemeClr val="tx2">
                  <a:lumMod val="75000"/>
                </a:schemeClr>
              </a:buClr>
              <a:buFont typeface="Candara" panose="020E0502030303020204" pitchFamily="34" charset="0"/>
              <a:buChar char="*"/>
            </a:pPr>
            <a:r>
              <a:rPr lang="en-US" i="1" dirty="0">
                <a:solidFill>
                  <a:schemeClr val="tx2">
                    <a:lumMod val="75000"/>
                  </a:schemeClr>
                </a:solidFill>
              </a:rPr>
              <a:t>Persons who have distinguished themselves by meritorious service in the furtherance of Rotary ideals and those persons considered friends of Rotary for their support of Rotary’s cause may be elected to honorary membership in this club.</a:t>
            </a:r>
          </a:p>
          <a:p>
            <a:pPr>
              <a:buClr>
                <a:schemeClr val="tx2">
                  <a:lumMod val="75000"/>
                </a:schemeClr>
              </a:buClr>
              <a:buFont typeface="Candara" panose="020E0502030303020204" pitchFamily="34" charset="0"/>
              <a:buChar char="*"/>
            </a:pPr>
            <a:r>
              <a:rPr lang="en-US" i="1" dirty="0">
                <a:solidFill>
                  <a:schemeClr val="tx2">
                    <a:lumMod val="75000"/>
                  </a:schemeClr>
                </a:solidFill>
              </a:rPr>
              <a:t> The term of such membership shall be as determined by the board. </a:t>
            </a:r>
          </a:p>
          <a:p>
            <a:pPr>
              <a:buClr>
                <a:schemeClr val="tx2">
                  <a:lumMod val="75000"/>
                </a:schemeClr>
              </a:buClr>
              <a:buFont typeface="Candara" panose="020E0502030303020204" pitchFamily="34" charset="0"/>
              <a:buChar char="*"/>
            </a:pPr>
            <a:r>
              <a:rPr lang="en-US" i="1" dirty="0">
                <a:solidFill>
                  <a:schemeClr val="tx2">
                    <a:lumMod val="75000"/>
                  </a:schemeClr>
                </a:solidFill>
              </a:rPr>
              <a:t>Persons may hold honorary membership in more than one club.</a:t>
            </a:r>
            <a:endParaRPr lang="en-US" dirty="0">
              <a:solidFill>
                <a:schemeClr val="tx2">
                  <a:lumMod val="75000"/>
                </a:schemeClr>
              </a:solidFill>
            </a:endParaRPr>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Membership Categories</a:t>
            </a:r>
            <a:br>
              <a:rPr lang="en-US" dirty="0"/>
            </a:br>
            <a:endParaRPr lang="en-US" dirty="0"/>
          </a:p>
        </p:txBody>
      </p:sp>
      <p:pic>
        <p:nvPicPr>
          <p:cNvPr id="5" name="Picture 4">
            <a:extLst>
              <a:ext uri="{FF2B5EF4-FFF2-40B4-BE49-F238E27FC236}">
                <a16:creationId xmlns:a16="http://schemas.microsoft.com/office/drawing/2014/main" id="{ABBED8A2-A3E1-4DB5-A1D0-243674E88DBD}"/>
              </a:ext>
            </a:extLst>
          </p:cNvPr>
          <p:cNvPicPr>
            <a:picLocks noChangeAspect="1"/>
          </p:cNvPicPr>
          <p:nvPr/>
        </p:nvPicPr>
        <p:blipFill>
          <a:blip r:embed="rId2"/>
          <a:stretch>
            <a:fillRect/>
          </a:stretch>
        </p:blipFill>
        <p:spPr>
          <a:xfrm rot="21323284">
            <a:off x="7342765" y="766002"/>
            <a:ext cx="1222629" cy="1474974"/>
          </a:xfrm>
          <a:prstGeom prst="rect">
            <a:avLst/>
          </a:prstGeom>
        </p:spPr>
      </p:pic>
    </p:spTree>
    <p:extLst>
      <p:ext uri="{BB962C8B-B14F-4D97-AF65-F5344CB8AC3E}">
        <p14:creationId xmlns:p14="http://schemas.microsoft.com/office/powerpoint/2010/main" val="145907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831" y="2072633"/>
            <a:ext cx="7408333" cy="3286885"/>
          </a:xfrm>
        </p:spPr>
        <p:txBody>
          <a:bodyPr>
            <a:normAutofit fontScale="77500" lnSpcReduction="20000"/>
          </a:bodyPr>
          <a:lstStyle/>
          <a:p>
            <a:pPr marL="0" indent="0">
              <a:buNone/>
            </a:pPr>
            <a:r>
              <a:rPr lang="en-US" sz="2600" b="1" dirty="0"/>
              <a:t>Honorary Membership:</a:t>
            </a:r>
          </a:p>
          <a:p>
            <a:pPr marL="0" indent="0">
              <a:buNone/>
            </a:pPr>
            <a:r>
              <a:rPr lang="en-US" sz="2600" b="1" dirty="0"/>
              <a:t>(b) </a:t>
            </a:r>
            <a:r>
              <a:rPr lang="en-US" sz="2600" u="sng" dirty="0"/>
              <a:t>Rights and Privileges</a:t>
            </a:r>
            <a:r>
              <a:rPr lang="en-US" sz="2600" dirty="0"/>
              <a:t>.</a:t>
            </a:r>
          </a:p>
          <a:p>
            <a:pPr>
              <a:buClr>
                <a:schemeClr val="tx2">
                  <a:lumMod val="75000"/>
                </a:schemeClr>
              </a:buClr>
              <a:buFont typeface="Candara" panose="020E0502030303020204" pitchFamily="34" charset="0"/>
              <a:buChar char="*"/>
            </a:pPr>
            <a:r>
              <a:rPr lang="en-US" sz="2600" i="1" dirty="0"/>
              <a:t>Honorary members shall be exempt from the payment of dues, shall have no vote, and shall not be eligible to hold any office in this club. </a:t>
            </a:r>
          </a:p>
          <a:p>
            <a:pPr>
              <a:buClr>
                <a:schemeClr val="tx2">
                  <a:lumMod val="75000"/>
                </a:schemeClr>
              </a:buClr>
              <a:buFont typeface="Candara" panose="020E0502030303020204" pitchFamily="34" charset="0"/>
              <a:buChar char="*"/>
            </a:pPr>
            <a:r>
              <a:rPr lang="en-US" sz="2600" i="1" dirty="0"/>
              <a:t>Such members shall not hold classifications but shall be entitled to attend all meetings and enjoy all the other privileges of this club. </a:t>
            </a:r>
          </a:p>
          <a:p>
            <a:pPr>
              <a:buClr>
                <a:schemeClr val="tx2">
                  <a:lumMod val="75000"/>
                </a:schemeClr>
              </a:buClr>
              <a:buFont typeface="Candara" panose="020E0502030303020204" pitchFamily="34" charset="0"/>
              <a:buChar char="*"/>
            </a:pPr>
            <a:r>
              <a:rPr lang="en-US" sz="2600" i="1" dirty="0"/>
              <a:t>No honorary member of this club is entitled to any rights and privileges in any other club, except for the right to visit other clubs without being the guest of a Rotarian.</a:t>
            </a:r>
            <a:endParaRPr lang="en-US" sz="2600" dirty="0"/>
          </a:p>
          <a:p>
            <a:pPr marL="0" indent="0">
              <a:buNone/>
            </a:pPr>
            <a:endParaRPr lang="en-US" b="1" dirty="0"/>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Membership Categories</a:t>
            </a:r>
            <a:br>
              <a:rPr lang="en-US" dirty="0"/>
            </a:br>
            <a:endParaRPr lang="en-US" dirty="0"/>
          </a:p>
        </p:txBody>
      </p:sp>
      <p:pic>
        <p:nvPicPr>
          <p:cNvPr id="5" name="Picture 4">
            <a:extLst>
              <a:ext uri="{FF2B5EF4-FFF2-40B4-BE49-F238E27FC236}">
                <a16:creationId xmlns:a16="http://schemas.microsoft.com/office/drawing/2014/main" id="{69423295-57E1-4AFB-B705-EAE8184CF671}"/>
              </a:ext>
            </a:extLst>
          </p:cNvPr>
          <p:cNvPicPr>
            <a:picLocks noChangeAspect="1"/>
          </p:cNvPicPr>
          <p:nvPr/>
        </p:nvPicPr>
        <p:blipFill>
          <a:blip r:embed="rId2"/>
          <a:stretch>
            <a:fillRect/>
          </a:stretch>
        </p:blipFill>
        <p:spPr>
          <a:xfrm>
            <a:off x="7310487" y="825847"/>
            <a:ext cx="1222629" cy="1474974"/>
          </a:xfrm>
          <a:prstGeom prst="rect">
            <a:avLst/>
          </a:prstGeom>
        </p:spPr>
      </p:pic>
    </p:spTree>
    <p:extLst>
      <p:ext uri="{BB962C8B-B14F-4D97-AF65-F5344CB8AC3E}">
        <p14:creationId xmlns:p14="http://schemas.microsoft.com/office/powerpoint/2010/main" val="283346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84" y="1678694"/>
            <a:ext cx="7602398" cy="3604948"/>
          </a:xfrm>
        </p:spPr>
        <p:txBody>
          <a:bodyPr>
            <a:noAutofit/>
          </a:bodyPr>
          <a:lstStyle/>
          <a:p>
            <a:pPr marL="0" indent="0">
              <a:buNone/>
            </a:pPr>
            <a:r>
              <a:rPr lang="en-US" b="1" dirty="0"/>
              <a:t>Rule of 85</a:t>
            </a:r>
            <a:endParaRPr lang="en-US" dirty="0"/>
          </a:p>
          <a:p>
            <a:pPr marL="457200" indent="-457200">
              <a:buClr>
                <a:schemeClr val="tx2"/>
              </a:buClr>
              <a:buFont typeface="+mj-lt"/>
              <a:buAutoNum type="arabicPeriod"/>
            </a:pPr>
            <a:r>
              <a:rPr lang="en-US" sz="2300" dirty="0"/>
              <a:t>A club member’s absence shall be excused if:</a:t>
            </a:r>
          </a:p>
          <a:p>
            <a:pPr marL="457200" lvl="0" indent="-457200">
              <a:buClr>
                <a:schemeClr val="tx2"/>
              </a:buClr>
              <a:buFont typeface="+mj-lt"/>
              <a:buAutoNum type="arabicPeriod"/>
            </a:pPr>
            <a:r>
              <a:rPr lang="en-US" sz="2300" dirty="0"/>
              <a:t>A member is an active member</a:t>
            </a:r>
          </a:p>
          <a:p>
            <a:pPr marL="457200" lvl="0" indent="-457200">
              <a:buClr>
                <a:schemeClr val="tx2"/>
              </a:buClr>
              <a:buFont typeface="+mj-lt"/>
              <a:buAutoNum type="arabicPeriod"/>
            </a:pPr>
            <a:r>
              <a:rPr lang="en-US" sz="2300" dirty="0"/>
              <a:t>The aggregate of the member’s years of age and years of membership in one or more clubs is 85 years or more</a:t>
            </a:r>
          </a:p>
          <a:p>
            <a:pPr marL="457200" indent="-457200">
              <a:buClr>
                <a:schemeClr val="tx2"/>
              </a:buClr>
              <a:buFont typeface="+mj-lt"/>
              <a:buAutoNum type="arabicPeriod"/>
            </a:pPr>
            <a:r>
              <a:rPr lang="en-US" sz="2300" dirty="0"/>
              <a:t>The member notifies the club secretary in writing of the member’s desire to be excused from attendance and the board has approved. </a:t>
            </a:r>
            <a:endParaRPr lang="en-US" sz="2300" b="1" dirty="0"/>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Membership Categories</a:t>
            </a:r>
            <a:br>
              <a:rPr lang="en-US" dirty="0"/>
            </a:br>
            <a:endParaRPr lang="en-US" dirty="0"/>
          </a:p>
        </p:txBody>
      </p:sp>
      <p:pic>
        <p:nvPicPr>
          <p:cNvPr id="5" name="Picture 4">
            <a:extLst>
              <a:ext uri="{FF2B5EF4-FFF2-40B4-BE49-F238E27FC236}">
                <a16:creationId xmlns:a16="http://schemas.microsoft.com/office/drawing/2014/main" id="{EFBC94C7-6F2D-47D5-88EF-20A114B0E226}"/>
              </a:ext>
            </a:extLst>
          </p:cNvPr>
          <p:cNvPicPr>
            <a:picLocks noChangeAspect="1"/>
          </p:cNvPicPr>
          <p:nvPr/>
        </p:nvPicPr>
        <p:blipFill>
          <a:blip r:embed="rId2"/>
          <a:stretch>
            <a:fillRect/>
          </a:stretch>
        </p:blipFill>
        <p:spPr>
          <a:xfrm>
            <a:off x="7310487" y="758859"/>
            <a:ext cx="1222629" cy="1474974"/>
          </a:xfrm>
          <a:prstGeom prst="rect">
            <a:avLst/>
          </a:prstGeom>
        </p:spPr>
      </p:pic>
    </p:spTree>
    <p:extLst>
      <p:ext uri="{BB962C8B-B14F-4D97-AF65-F5344CB8AC3E}">
        <p14:creationId xmlns:p14="http://schemas.microsoft.com/office/powerpoint/2010/main" val="4803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299" y="2156443"/>
            <a:ext cx="7602398" cy="2972447"/>
          </a:xfrm>
        </p:spPr>
        <p:txBody>
          <a:bodyPr>
            <a:noAutofit/>
          </a:bodyPr>
          <a:lstStyle/>
          <a:p>
            <a:pPr marL="0" indent="0">
              <a:buNone/>
            </a:pPr>
            <a:r>
              <a:rPr lang="en-US" b="1" dirty="0"/>
              <a:t>Other Club Defined Membership Types</a:t>
            </a:r>
            <a:endParaRPr lang="en-US" dirty="0"/>
          </a:p>
          <a:p>
            <a:pPr>
              <a:buClr>
                <a:schemeClr val="tx2"/>
              </a:buClr>
            </a:pPr>
            <a:r>
              <a:rPr lang="en-US" sz="2300" dirty="0"/>
              <a:t>Corporate memberships</a:t>
            </a:r>
          </a:p>
          <a:p>
            <a:pPr>
              <a:buClr>
                <a:schemeClr val="tx2"/>
              </a:buClr>
            </a:pPr>
            <a:r>
              <a:rPr lang="en-US" sz="2300" dirty="0"/>
              <a:t>Family memberships</a:t>
            </a:r>
          </a:p>
          <a:p>
            <a:pPr>
              <a:buClr>
                <a:schemeClr val="tx2"/>
              </a:buClr>
            </a:pPr>
            <a:r>
              <a:rPr lang="en-US" sz="2300" dirty="0"/>
              <a:t>Associate memberships</a:t>
            </a:r>
          </a:p>
          <a:p>
            <a:pPr>
              <a:buClr>
                <a:schemeClr val="tx2"/>
              </a:buClr>
            </a:pPr>
            <a:r>
              <a:rPr lang="en-US" sz="2300" dirty="0"/>
              <a:t>Young professional memberships</a:t>
            </a:r>
          </a:p>
          <a:p>
            <a:pPr>
              <a:buClr>
                <a:schemeClr val="tx2"/>
              </a:buClr>
            </a:pPr>
            <a:r>
              <a:rPr lang="en-US" sz="2300" b="1" dirty="0"/>
              <a:t>Rotary International currently recognizes Active and Honorary memberships</a:t>
            </a:r>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Membership Categories</a:t>
            </a:r>
            <a:br>
              <a:rPr lang="en-US" dirty="0"/>
            </a:br>
            <a:endParaRPr lang="en-US" dirty="0"/>
          </a:p>
        </p:txBody>
      </p:sp>
      <p:pic>
        <p:nvPicPr>
          <p:cNvPr id="5" name="Picture 4">
            <a:extLst>
              <a:ext uri="{FF2B5EF4-FFF2-40B4-BE49-F238E27FC236}">
                <a16:creationId xmlns:a16="http://schemas.microsoft.com/office/drawing/2014/main" id="{EFBC94C7-6F2D-47D5-88EF-20A114B0E226}"/>
              </a:ext>
            </a:extLst>
          </p:cNvPr>
          <p:cNvPicPr>
            <a:picLocks noChangeAspect="1"/>
          </p:cNvPicPr>
          <p:nvPr/>
        </p:nvPicPr>
        <p:blipFill>
          <a:blip r:embed="rId2"/>
          <a:stretch>
            <a:fillRect/>
          </a:stretch>
        </p:blipFill>
        <p:spPr>
          <a:xfrm>
            <a:off x="7310487" y="758859"/>
            <a:ext cx="1222629" cy="1474974"/>
          </a:xfrm>
          <a:prstGeom prst="rect">
            <a:avLst/>
          </a:prstGeom>
        </p:spPr>
      </p:pic>
    </p:spTree>
    <p:extLst>
      <p:ext uri="{BB962C8B-B14F-4D97-AF65-F5344CB8AC3E}">
        <p14:creationId xmlns:p14="http://schemas.microsoft.com/office/powerpoint/2010/main" val="342371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2321" y="1928254"/>
            <a:ext cx="7408333" cy="3286885"/>
          </a:xfrm>
        </p:spPr>
        <p:txBody>
          <a:bodyPr>
            <a:normAutofit lnSpcReduction="10000"/>
          </a:bodyPr>
          <a:lstStyle/>
          <a:p>
            <a:pPr marL="0" indent="0">
              <a:buNone/>
            </a:pPr>
            <a:r>
              <a:rPr lang="en-US" b="1" dirty="0"/>
              <a:t>Use of the Rotary Marks by Rotary Clubs,</a:t>
            </a:r>
          </a:p>
          <a:p>
            <a:pPr marL="0" indent="0">
              <a:buNone/>
            </a:pPr>
            <a:r>
              <a:rPr lang="en-US" b="1" dirty="0"/>
              <a:t>Rotary Districts and other Rotary Entities</a:t>
            </a:r>
            <a:endParaRPr lang="en-US" dirty="0"/>
          </a:p>
          <a:p>
            <a:pPr marL="0" lvl="0" indent="0">
              <a:buNone/>
            </a:pPr>
            <a:r>
              <a:rPr lang="en-US" dirty="0"/>
              <a:t>The Rotary name, Rotary emblem and other Rotary marks should not be altered or modified or obstructed in any way or reproduced other than in their complete form.</a:t>
            </a:r>
          </a:p>
          <a:p>
            <a:pPr marL="0" lvl="0" indent="0">
              <a:buNone/>
            </a:pPr>
            <a:r>
              <a:rPr lang="en-US" dirty="0"/>
              <a:t>The mark may not be overwritten (watermarked, printed, screened, or embossed, provided the Rotary mark is not partially covered or obstructed.)</a:t>
            </a:r>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Rotary Mark</a:t>
            </a:r>
            <a:br>
              <a:rPr lang="en-US" dirty="0"/>
            </a:br>
            <a:endParaRPr lang="en-US" dirty="0"/>
          </a:p>
        </p:txBody>
      </p:sp>
      <p:pic>
        <p:nvPicPr>
          <p:cNvPr id="5" name="Picture 4">
            <a:extLst>
              <a:ext uri="{FF2B5EF4-FFF2-40B4-BE49-F238E27FC236}">
                <a16:creationId xmlns:a16="http://schemas.microsoft.com/office/drawing/2014/main" id="{CA753CCB-7F22-4EED-A581-E9CBCCBAE8CD}"/>
              </a:ext>
            </a:extLst>
          </p:cNvPr>
          <p:cNvPicPr>
            <a:picLocks noChangeAspect="1"/>
          </p:cNvPicPr>
          <p:nvPr/>
        </p:nvPicPr>
        <p:blipFill>
          <a:blip r:embed="rId2"/>
          <a:stretch>
            <a:fillRect/>
          </a:stretch>
        </p:blipFill>
        <p:spPr>
          <a:xfrm>
            <a:off x="7239050" y="901734"/>
            <a:ext cx="1222629" cy="1474974"/>
          </a:xfrm>
          <a:prstGeom prst="rect">
            <a:avLst/>
          </a:prstGeom>
        </p:spPr>
      </p:pic>
    </p:spTree>
    <p:extLst>
      <p:ext uri="{BB962C8B-B14F-4D97-AF65-F5344CB8AC3E}">
        <p14:creationId xmlns:p14="http://schemas.microsoft.com/office/powerpoint/2010/main" val="209793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06757" y="1280919"/>
            <a:ext cx="8036205" cy="3153161"/>
          </a:xfrm>
        </p:spPr>
        <p:txBody>
          <a:bodyPr anchor="t">
            <a:noAutofit/>
          </a:bodyPr>
          <a:lstStyle/>
          <a:p>
            <a:r>
              <a:rPr lang="en-US" sz="2400" b="1" dirty="0">
                <a:solidFill>
                  <a:schemeClr val="tx2">
                    <a:lumMod val="75000"/>
                  </a:schemeClr>
                </a:solidFill>
              </a:rPr>
              <a:t> </a:t>
            </a:r>
            <a:r>
              <a:rPr lang="en-US" sz="2400" dirty="0">
                <a:solidFill>
                  <a:schemeClr val="tx2">
                    <a:lumMod val="75000"/>
                  </a:schemeClr>
                </a:solidFill>
              </a:rPr>
              <a:t>Invoices will be emailed to club officers by the end of</a:t>
            </a:r>
          </a:p>
          <a:p>
            <a:r>
              <a:rPr lang="en-US" sz="2400" dirty="0">
                <a:solidFill>
                  <a:schemeClr val="tx2">
                    <a:lumMod val="75000"/>
                  </a:schemeClr>
                </a:solidFill>
              </a:rPr>
              <a:t>July and January from RI.</a:t>
            </a:r>
          </a:p>
          <a:p>
            <a:r>
              <a:rPr lang="en-US" sz="2400" dirty="0">
                <a:solidFill>
                  <a:schemeClr val="tx2">
                    <a:lumMod val="75000"/>
                  </a:schemeClr>
                </a:solidFill>
              </a:rPr>
              <a:t> </a:t>
            </a:r>
          </a:p>
          <a:p>
            <a:pPr lvl="0"/>
            <a:r>
              <a:rPr lang="en-US" sz="2400" dirty="0">
                <a:solidFill>
                  <a:schemeClr val="tx2">
                    <a:lumMod val="75000"/>
                  </a:schemeClr>
                </a:solidFill>
              </a:rPr>
              <a:t>Clubs are required to pay the balance upon receipt</a:t>
            </a:r>
          </a:p>
          <a:p>
            <a:pPr lvl="0"/>
            <a:r>
              <a:rPr lang="en-US" sz="2400" dirty="0">
                <a:solidFill>
                  <a:schemeClr val="tx2">
                    <a:lumMod val="75000"/>
                  </a:schemeClr>
                </a:solidFill>
              </a:rPr>
              <a:t>of the invoice.</a:t>
            </a:r>
          </a:p>
          <a:p>
            <a:pPr lvl="0"/>
            <a:endParaRPr lang="en-US" sz="2400" dirty="0">
              <a:solidFill>
                <a:schemeClr val="tx2">
                  <a:lumMod val="75000"/>
                </a:schemeClr>
              </a:solidFill>
            </a:endParaRPr>
          </a:p>
          <a:p>
            <a:pPr lvl="0"/>
            <a:r>
              <a:rPr lang="en-US" sz="2400" dirty="0">
                <a:solidFill>
                  <a:schemeClr val="tx2">
                    <a:lumMod val="75000"/>
                  </a:schemeClr>
                </a:solidFill>
              </a:rPr>
              <a:t>Verify that your Club Treasurer gets the invoices.</a:t>
            </a:r>
          </a:p>
          <a:p>
            <a:pPr lvl="0"/>
            <a:endParaRPr lang="en-US" sz="2400" dirty="0">
              <a:solidFill>
                <a:schemeClr val="tx2">
                  <a:lumMod val="75000"/>
                </a:schemeClr>
              </a:solidFill>
            </a:endParaRPr>
          </a:p>
          <a:p>
            <a:r>
              <a:rPr lang="en-US" dirty="0">
                <a:solidFill>
                  <a:schemeClr val="tx2">
                    <a:lumMod val="75000"/>
                  </a:schemeClr>
                </a:solidFill>
              </a:rPr>
              <a:t>  </a:t>
            </a:r>
          </a:p>
        </p:txBody>
      </p:sp>
      <p:sp>
        <p:nvSpPr>
          <p:cNvPr id="6" name="Title 3"/>
          <p:cNvSpPr txBox="1">
            <a:spLocks/>
          </p:cNvSpPr>
          <p:nvPr/>
        </p:nvSpPr>
        <p:spPr>
          <a:xfrm>
            <a:off x="685800" y="678013"/>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effectLst>
                  <a:outerShdw blurRad="50800" dist="38100" dir="2700000" algn="tl" rotWithShape="0">
                    <a:prstClr val="black">
                      <a:alpha val="40000"/>
                    </a:prstClr>
                  </a:outerShdw>
                </a:effectLst>
              </a:rPr>
              <a:t>Rotary International Dues</a:t>
            </a:r>
          </a:p>
        </p:txBody>
      </p:sp>
      <p:pic>
        <p:nvPicPr>
          <p:cNvPr id="4" name="Picture 3"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Tree>
    <p:extLst>
      <p:ext uri="{BB962C8B-B14F-4D97-AF65-F5344CB8AC3E}">
        <p14:creationId xmlns:p14="http://schemas.microsoft.com/office/powerpoint/2010/main" val="120119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sp>
        <p:nvSpPr>
          <p:cNvPr id="6" name="Title 3"/>
          <p:cNvSpPr txBox="1">
            <a:spLocks/>
          </p:cNvSpPr>
          <p:nvPr/>
        </p:nvSpPr>
        <p:spPr>
          <a:xfrm>
            <a:off x="685800" y="678013"/>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effectLst>
                  <a:outerShdw blurRad="50800" dist="38100" dir="2700000" algn="tl" rotWithShape="0">
                    <a:prstClr val="black">
                      <a:alpha val="40000"/>
                    </a:prstClr>
                  </a:outerShdw>
                </a:effectLst>
              </a:rPr>
              <a:t>District Dues</a:t>
            </a:r>
          </a:p>
        </p:txBody>
      </p:sp>
      <p:sp>
        <p:nvSpPr>
          <p:cNvPr id="2" name="Rectangle 1"/>
          <p:cNvSpPr/>
          <p:nvPr/>
        </p:nvSpPr>
        <p:spPr>
          <a:xfrm>
            <a:off x="1317348" y="1208545"/>
            <a:ext cx="6425664" cy="2862322"/>
          </a:xfrm>
          <a:prstGeom prst="rect">
            <a:avLst/>
          </a:prstGeom>
        </p:spPr>
        <p:txBody>
          <a:bodyPr wrap="square">
            <a:spAutoFit/>
          </a:bodyPr>
          <a:lstStyle/>
          <a:p>
            <a:pPr marL="342900" lvl="0" indent="-342900">
              <a:buFont typeface="+mj-lt"/>
              <a:buAutoNum type="arabicPeriod"/>
            </a:pPr>
            <a:r>
              <a:rPr lang="en-US" dirty="0">
                <a:solidFill>
                  <a:schemeClr val="tx2"/>
                </a:solidFill>
              </a:rPr>
              <a:t>Billed semi-annually in both July and January.</a:t>
            </a:r>
          </a:p>
          <a:p>
            <a:pPr marL="342900" indent="-342900">
              <a:buFont typeface="+mj-lt"/>
              <a:buAutoNum type="arabicPeriod"/>
            </a:pPr>
            <a:r>
              <a:rPr lang="en-US" dirty="0">
                <a:solidFill>
                  <a:schemeClr val="tx2"/>
                </a:solidFill>
              </a:rPr>
              <a:t>Annual dues are based on the June 30</a:t>
            </a:r>
            <a:r>
              <a:rPr lang="en-US" baseline="30000" dirty="0">
                <a:solidFill>
                  <a:schemeClr val="tx2"/>
                </a:solidFill>
              </a:rPr>
              <a:t>th</a:t>
            </a:r>
            <a:r>
              <a:rPr lang="en-US" dirty="0">
                <a:solidFill>
                  <a:schemeClr val="tx2"/>
                </a:solidFill>
              </a:rPr>
              <a:t> membership census. </a:t>
            </a:r>
            <a:r>
              <a:rPr lang="en-US" b="1" i="1" dirty="0">
                <a:solidFill>
                  <a:schemeClr val="tx2"/>
                </a:solidFill>
              </a:rPr>
              <a:t>This figure cannot be changed.</a:t>
            </a:r>
          </a:p>
          <a:p>
            <a:pPr marL="342900" lvl="0" indent="-342900">
              <a:buFont typeface="+mj-lt"/>
              <a:buAutoNum type="arabicPeriod"/>
            </a:pPr>
            <a:r>
              <a:rPr lang="en-US" dirty="0">
                <a:solidFill>
                  <a:schemeClr val="tx2"/>
                </a:solidFill>
              </a:rPr>
              <a:t>The first half dues are payable at one-half per member upon receipt of your invoice sent from the District 6110 Office.</a:t>
            </a:r>
          </a:p>
          <a:p>
            <a:pPr marL="342900" indent="-342900">
              <a:buFont typeface="+mj-lt"/>
              <a:buAutoNum type="arabicPeriod"/>
            </a:pPr>
            <a:r>
              <a:rPr lang="en-US" dirty="0">
                <a:solidFill>
                  <a:schemeClr val="tx2"/>
                </a:solidFill>
              </a:rPr>
              <a:t>Payment of dues is sent to RI District 6110, 7122 S. Sheridan Rd, Suite 2-162, Tulsa OK  74133</a:t>
            </a:r>
          </a:p>
          <a:p>
            <a:pPr marL="342900" indent="-342900">
              <a:buFont typeface="+mj-lt"/>
              <a:buAutoNum type="arabicPeriod"/>
            </a:pPr>
            <a:r>
              <a:rPr lang="en-US" dirty="0">
                <a:solidFill>
                  <a:schemeClr val="tx2"/>
                </a:solidFill>
                <a:effectLst>
                  <a:glow rad="101600">
                    <a:srgbClr val="FFFF00">
                      <a:alpha val="75000"/>
                    </a:srgbClr>
                  </a:glow>
                </a:effectLst>
              </a:rPr>
              <a:t>Mid-America President Elect Training Seminar (MAPETS) fees for your club’s President Elect are included in the first half dues.</a:t>
            </a: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Tree>
    <p:extLst>
      <p:ext uri="{BB962C8B-B14F-4D97-AF65-F5344CB8AC3E}">
        <p14:creationId xmlns:p14="http://schemas.microsoft.com/office/powerpoint/2010/main" val="7993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pic>
        <p:nvPicPr>
          <p:cNvPr id="9" name="Picture 8" descr="D6110_MB_Banner_logo.png">
            <a:extLst>
              <a:ext uri="{FF2B5EF4-FFF2-40B4-BE49-F238E27FC236}">
                <a16:creationId xmlns:a16="http://schemas.microsoft.com/office/drawing/2014/main" id="{33CD387B-9B09-44C0-B7FD-5191B3ECBC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12" y="304797"/>
            <a:ext cx="5854554" cy="1296530"/>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A527741E-D259-4983-A1AC-915D62824510}"/>
              </a:ext>
            </a:extLst>
          </p:cNvPr>
          <p:cNvSpPr txBox="1">
            <a:spLocks/>
          </p:cNvSpPr>
          <p:nvPr/>
        </p:nvSpPr>
        <p:spPr>
          <a:xfrm>
            <a:off x="406757" y="2221041"/>
            <a:ext cx="7772400" cy="156436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effectLst>
                  <a:outerShdw blurRad="50800" dist="38100" dir="2700000" algn="tl" rotWithShape="0">
                    <a:prstClr val="black">
                      <a:alpha val="40000"/>
                    </a:prstClr>
                  </a:outerShdw>
                </a:effectLst>
              </a:rPr>
              <a:t>Free Secretary </a:t>
            </a:r>
          </a:p>
          <a:p>
            <a:r>
              <a:rPr lang="en-US" sz="4800" dirty="0">
                <a:effectLst>
                  <a:outerShdw blurRad="50800" dist="38100" dir="2700000" algn="tl" rotWithShape="0">
                    <a:prstClr val="black">
                      <a:alpha val="40000"/>
                    </a:prstClr>
                  </a:outerShdw>
                </a:effectLst>
              </a:rPr>
              <a:t>Training Materials</a:t>
            </a:r>
          </a:p>
        </p:txBody>
      </p:sp>
      <p:pic>
        <p:nvPicPr>
          <p:cNvPr id="4" name="Picture 3" descr="Logo&#10;&#10;Description automatically generated">
            <a:extLst>
              <a:ext uri="{FF2B5EF4-FFF2-40B4-BE49-F238E27FC236}">
                <a16:creationId xmlns:a16="http://schemas.microsoft.com/office/drawing/2014/main" id="{89739FFF-369D-48BF-ACB6-11AC16E7F2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1111" y="371258"/>
            <a:ext cx="1590811" cy="1493635"/>
          </a:xfrm>
          <a:prstGeom prst="rect">
            <a:avLst/>
          </a:prstGeom>
        </p:spPr>
      </p:pic>
    </p:spTree>
    <p:extLst>
      <p:ext uri="{BB962C8B-B14F-4D97-AF65-F5344CB8AC3E}">
        <p14:creationId xmlns:p14="http://schemas.microsoft.com/office/powerpoint/2010/main" val="173231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517515"/>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err="1">
                <a:effectLst>
                  <a:outerShdw blurRad="50800" dist="38100" dir="2700000" algn="tl" rotWithShape="0">
                    <a:prstClr val="black">
                      <a:alpha val="40000"/>
                    </a:prstClr>
                  </a:outerShdw>
                </a:effectLst>
              </a:rPr>
              <a:t>DACdb</a:t>
            </a:r>
            <a:r>
              <a:rPr lang="en-US" sz="4800" dirty="0">
                <a:effectLst>
                  <a:outerShdw blurRad="50800" dist="38100" dir="2700000" algn="tl" rotWithShape="0">
                    <a:prstClr val="black">
                      <a:alpha val="40000"/>
                    </a:prstClr>
                  </a:outerShdw>
                </a:effectLst>
              </a:rPr>
              <a:t> Help</a:t>
            </a:r>
          </a:p>
        </p:txBody>
      </p:sp>
      <p:pic>
        <p:nvPicPr>
          <p:cNvPr id="3" name="Picture 2" descr="A picture containing icon&#10;&#10;Description automatically generated">
            <a:extLst>
              <a:ext uri="{FF2B5EF4-FFF2-40B4-BE49-F238E27FC236}">
                <a16:creationId xmlns:a16="http://schemas.microsoft.com/office/drawing/2014/main" id="{24843A49-DD97-4A03-98FC-1A95C548DE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145" y="1400998"/>
            <a:ext cx="7855138" cy="2814646"/>
          </a:xfrm>
          <a:prstGeom prst="rect">
            <a:avLst/>
          </a:prstGeom>
        </p:spPr>
      </p:pic>
    </p:spTree>
    <p:extLst>
      <p:ext uri="{BB962C8B-B14F-4D97-AF65-F5344CB8AC3E}">
        <p14:creationId xmlns:p14="http://schemas.microsoft.com/office/powerpoint/2010/main" val="69500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976312" y="341872"/>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sp>
        <p:nvSpPr>
          <p:cNvPr id="8" name="Arrow: Curved Right 7">
            <a:extLst>
              <a:ext uri="{FF2B5EF4-FFF2-40B4-BE49-F238E27FC236}">
                <a16:creationId xmlns:a16="http://schemas.microsoft.com/office/drawing/2014/main" id="{6816FB51-2456-464F-8E21-6D4B20CC6396}"/>
              </a:ext>
            </a:extLst>
          </p:cNvPr>
          <p:cNvSpPr/>
          <p:nvPr/>
        </p:nvSpPr>
        <p:spPr>
          <a:xfrm>
            <a:off x="2213446" y="2007302"/>
            <a:ext cx="783772" cy="157119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A61435D4-3AC4-4F02-9660-B536CDE775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82078" y="914399"/>
            <a:ext cx="3760261" cy="4600373"/>
          </a:xfrm>
          <a:prstGeom prst="rect">
            <a:avLst/>
          </a:prstGeom>
        </p:spPr>
      </p:pic>
    </p:spTree>
    <p:extLst>
      <p:ext uri="{BB962C8B-B14F-4D97-AF65-F5344CB8AC3E}">
        <p14:creationId xmlns:p14="http://schemas.microsoft.com/office/powerpoint/2010/main" val="24248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12" y="304797"/>
            <a:ext cx="5854554" cy="1296530"/>
          </a:xfrm>
          <a:prstGeom prst="rect">
            <a:avLst/>
          </a:prstGeom>
          <a:ln>
            <a:noFill/>
          </a:ln>
          <a:effectLst>
            <a:outerShdw blurRad="317500" dist="152400" dir="2700000" algn="tl" rotWithShape="0">
              <a:schemeClr val="tx1">
                <a:alpha val="50000"/>
              </a:schemeClr>
            </a:outerShdw>
          </a:effectLst>
        </p:spPr>
      </p:pic>
      <p:pic>
        <p:nvPicPr>
          <p:cNvPr id="8" name="Picture 7" descr="D6110_MB_Banner_logo.png">
            <a:extLst>
              <a:ext uri="{FF2B5EF4-FFF2-40B4-BE49-F238E27FC236}">
                <a16:creationId xmlns:a16="http://schemas.microsoft.com/office/drawing/2014/main" id="{2D7BC0BA-E448-4A86-98FC-70AF7342F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pic>
        <p:nvPicPr>
          <p:cNvPr id="6" name="Picture 5" descr="Logo&#10;&#10;Description automatically generated">
            <a:extLst>
              <a:ext uri="{FF2B5EF4-FFF2-40B4-BE49-F238E27FC236}">
                <a16:creationId xmlns:a16="http://schemas.microsoft.com/office/drawing/2014/main" id="{25DCB0DA-B592-432E-84D4-654ADED78461}"/>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314540" y="550127"/>
            <a:ext cx="1241063" cy="1165252"/>
          </a:xfrm>
          <a:prstGeom prst="rect">
            <a:avLst/>
          </a:prstGeom>
        </p:spPr>
      </p:pic>
      <p:pic>
        <p:nvPicPr>
          <p:cNvPr id="11" name="Picture 10">
            <a:extLst>
              <a:ext uri="{FF2B5EF4-FFF2-40B4-BE49-F238E27FC236}">
                <a16:creationId xmlns:a16="http://schemas.microsoft.com/office/drawing/2014/main" id="{9FD8B5D9-7C1F-4C5E-8B89-CE4FA57F79C0}"/>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02421" y="2096429"/>
            <a:ext cx="1455826" cy="2102123"/>
          </a:xfrm>
          <a:prstGeom prst="rect">
            <a:avLst/>
          </a:prstGeom>
          <a:noFill/>
        </p:spPr>
      </p:pic>
      <p:sp>
        <p:nvSpPr>
          <p:cNvPr id="13" name="TextBox 12">
            <a:extLst>
              <a:ext uri="{FF2B5EF4-FFF2-40B4-BE49-F238E27FC236}">
                <a16:creationId xmlns:a16="http://schemas.microsoft.com/office/drawing/2014/main" id="{008EA041-7E36-4F3E-B51B-4969D53D8DDA}"/>
              </a:ext>
            </a:extLst>
          </p:cNvPr>
          <p:cNvSpPr txBox="1"/>
          <p:nvPr/>
        </p:nvSpPr>
        <p:spPr>
          <a:xfrm>
            <a:off x="2628981" y="1837471"/>
            <a:ext cx="4572000" cy="2893100"/>
          </a:xfrm>
          <a:prstGeom prst="rect">
            <a:avLst/>
          </a:prstGeom>
          <a:noFill/>
        </p:spPr>
        <p:txBody>
          <a:bodyPr wrap="square">
            <a:spAutoFit/>
          </a:bodyPr>
          <a:lstStyle/>
          <a:p>
            <a:pPr algn="ctr"/>
            <a:r>
              <a:rPr lang="en-US" sz="2800" b="1" dirty="0">
                <a:solidFill>
                  <a:schemeClr val="bg1"/>
                </a:solidFill>
              </a:rPr>
              <a:t>District Administrator</a:t>
            </a:r>
            <a:br>
              <a:rPr lang="en-US" sz="2800" b="1" dirty="0">
                <a:solidFill>
                  <a:schemeClr val="bg1"/>
                </a:solidFill>
              </a:rPr>
            </a:br>
            <a:r>
              <a:rPr lang="en-US" sz="2800" b="1" dirty="0">
                <a:solidFill>
                  <a:schemeClr val="bg1"/>
                </a:solidFill>
              </a:rPr>
              <a:t>Cole Adamson</a:t>
            </a:r>
            <a:br>
              <a:rPr lang="en-US" dirty="0"/>
            </a:br>
            <a:r>
              <a:rPr lang="en-US" sz="1800" dirty="0">
                <a:solidFill>
                  <a:schemeClr val="tx2">
                    <a:lumMod val="75000"/>
                  </a:schemeClr>
                </a:solidFill>
              </a:rPr>
              <a:t>District office, Rotary District 6110 </a:t>
            </a:r>
            <a:br>
              <a:rPr lang="en-US" sz="1800" dirty="0">
                <a:solidFill>
                  <a:schemeClr val="tx2">
                    <a:lumMod val="75000"/>
                  </a:schemeClr>
                </a:solidFill>
              </a:rPr>
            </a:br>
            <a:r>
              <a:rPr lang="en-US" sz="1800" dirty="0">
                <a:solidFill>
                  <a:schemeClr val="tx2">
                    <a:lumMod val="75000"/>
                  </a:schemeClr>
                </a:solidFill>
              </a:rPr>
              <a:t>8209 E. 63rd Place</a:t>
            </a:r>
            <a:br>
              <a:rPr lang="en-US" sz="1800" dirty="0">
                <a:solidFill>
                  <a:schemeClr val="tx2">
                    <a:lumMod val="75000"/>
                  </a:schemeClr>
                </a:solidFill>
              </a:rPr>
            </a:br>
            <a:r>
              <a:rPr lang="en-US" sz="1800" dirty="0">
                <a:solidFill>
                  <a:schemeClr val="tx2">
                    <a:lumMod val="75000"/>
                  </a:schemeClr>
                </a:solidFill>
              </a:rPr>
              <a:t>Tulsa, OK 74133</a:t>
            </a:r>
            <a:br>
              <a:rPr lang="en-US" sz="1800" dirty="0">
                <a:solidFill>
                  <a:schemeClr val="tx2">
                    <a:lumMod val="75000"/>
                  </a:schemeClr>
                </a:solidFill>
              </a:rPr>
            </a:br>
            <a:r>
              <a:rPr lang="en-US" sz="1800" dirty="0">
                <a:solidFill>
                  <a:schemeClr val="tx2">
                    <a:lumMod val="75000"/>
                  </a:schemeClr>
                </a:solidFill>
              </a:rPr>
              <a:t>Office: (918) 481-6110</a:t>
            </a:r>
            <a:br>
              <a:rPr lang="en-US" sz="1800" dirty="0">
                <a:solidFill>
                  <a:schemeClr val="tx2">
                    <a:lumMod val="75000"/>
                  </a:schemeClr>
                </a:solidFill>
              </a:rPr>
            </a:br>
            <a:r>
              <a:rPr lang="en-US" sz="1800" dirty="0">
                <a:solidFill>
                  <a:schemeClr val="tx2">
                    <a:lumMod val="75000"/>
                  </a:schemeClr>
                </a:solidFill>
              </a:rPr>
              <a:t>Cell: (918) 807-4088</a:t>
            </a:r>
            <a:br>
              <a:rPr lang="en-US" sz="1800" dirty="0">
                <a:solidFill>
                  <a:schemeClr val="tx2">
                    <a:lumMod val="75000"/>
                  </a:schemeClr>
                </a:solidFill>
              </a:rPr>
            </a:br>
            <a:r>
              <a:rPr lang="en-US" sz="1800" dirty="0">
                <a:solidFill>
                  <a:schemeClr val="tx2">
                    <a:lumMod val="75000"/>
                  </a:schemeClr>
                </a:solidFill>
              </a:rPr>
              <a:t>Fax Number: (918) 481-6010</a:t>
            </a:r>
            <a:br>
              <a:rPr lang="en-US" sz="1800" dirty="0">
                <a:solidFill>
                  <a:schemeClr val="tx2">
                    <a:lumMod val="75000"/>
                  </a:schemeClr>
                </a:solidFill>
              </a:rPr>
            </a:br>
            <a:r>
              <a:rPr lang="en-US" sz="1800" dirty="0">
                <a:solidFill>
                  <a:schemeClr val="tx2">
                    <a:lumMod val="75000"/>
                  </a:schemeClr>
                </a:solidFill>
              </a:rPr>
              <a:t>districtadministrator@district6110.org</a:t>
            </a:r>
            <a:endParaRPr lang="en-US" dirty="0"/>
          </a:p>
        </p:txBody>
      </p:sp>
    </p:spTree>
    <p:extLst>
      <p:ext uri="{BB962C8B-B14F-4D97-AF65-F5344CB8AC3E}">
        <p14:creationId xmlns:p14="http://schemas.microsoft.com/office/powerpoint/2010/main" val="215554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210265"/>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9" name="Picture 8" descr="Graphical user interface, text&#10;&#10;Description automatically generated with medium confidence">
            <a:extLst>
              <a:ext uri="{FF2B5EF4-FFF2-40B4-BE49-F238E27FC236}">
                <a16:creationId xmlns:a16="http://schemas.microsoft.com/office/drawing/2014/main" id="{34A7F3D7-E49F-4178-ADC4-1DED9002D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70" y="1180866"/>
            <a:ext cx="4544059" cy="3353268"/>
          </a:xfrm>
          <a:prstGeom prst="rect">
            <a:avLst/>
          </a:prstGeom>
        </p:spPr>
      </p:pic>
    </p:spTree>
    <p:extLst>
      <p:ext uri="{BB962C8B-B14F-4D97-AF65-F5344CB8AC3E}">
        <p14:creationId xmlns:p14="http://schemas.microsoft.com/office/powerpoint/2010/main" val="159372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210265"/>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4" name="Picture 3" descr="Graphical user interface, text, application&#10;&#10;Description automatically generated">
            <a:extLst>
              <a:ext uri="{FF2B5EF4-FFF2-40B4-BE49-F238E27FC236}">
                <a16:creationId xmlns:a16="http://schemas.microsoft.com/office/drawing/2014/main" id="{F3DE8E09-C562-48A3-A47E-51F11AB4B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154" y="1090366"/>
            <a:ext cx="4591691" cy="3534268"/>
          </a:xfrm>
          <a:prstGeom prst="rect">
            <a:avLst/>
          </a:prstGeom>
        </p:spPr>
      </p:pic>
    </p:spTree>
    <p:extLst>
      <p:ext uri="{BB962C8B-B14F-4D97-AF65-F5344CB8AC3E}">
        <p14:creationId xmlns:p14="http://schemas.microsoft.com/office/powerpoint/2010/main" val="12634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2020106" y="314469"/>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4" name="Picture 3" descr="Graphical user interface, application&#10;&#10;Description automatically generated">
            <a:extLst>
              <a:ext uri="{FF2B5EF4-FFF2-40B4-BE49-F238E27FC236}">
                <a16:creationId xmlns:a16="http://schemas.microsoft.com/office/drawing/2014/main" id="{A41CBEAD-AF86-488C-8195-44454E069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212" y="314469"/>
            <a:ext cx="4582164" cy="5334744"/>
          </a:xfrm>
          <a:prstGeom prst="rect">
            <a:avLst/>
          </a:prstGeom>
        </p:spPr>
      </p:pic>
    </p:spTree>
    <p:extLst>
      <p:ext uri="{BB962C8B-B14F-4D97-AF65-F5344CB8AC3E}">
        <p14:creationId xmlns:p14="http://schemas.microsoft.com/office/powerpoint/2010/main" val="247031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484239" y="394531"/>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4" name="Picture 3" descr="Graphical user interface, text, application&#10;&#10;Description automatically generated">
            <a:extLst>
              <a:ext uri="{FF2B5EF4-FFF2-40B4-BE49-F238E27FC236}">
                <a16:creationId xmlns:a16="http://schemas.microsoft.com/office/drawing/2014/main" id="{F08F9EA4-830D-4F34-B85E-C226BAC775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875" y="998981"/>
            <a:ext cx="8000610" cy="3286778"/>
          </a:xfrm>
          <a:prstGeom prst="rect">
            <a:avLst/>
          </a:prstGeom>
        </p:spPr>
      </p:pic>
    </p:spTree>
    <p:extLst>
      <p:ext uri="{BB962C8B-B14F-4D97-AF65-F5344CB8AC3E}">
        <p14:creationId xmlns:p14="http://schemas.microsoft.com/office/powerpoint/2010/main" val="1336411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2294426" y="386524"/>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3" name="Picture 2" descr="A picture containing timeline&#10;&#10;Description automatically generated">
            <a:extLst>
              <a:ext uri="{FF2B5EF4-FFF2-40B4-BE49-F238E27FC236}">
                <a16:creationId xmlns:a16="http://schemas.microsoft.com/office/drawing/2014/main" id="{2CA63F44-6407-417B-8E76-FA182B42BE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20210" y="341684"/>
            <a:ext cx="5306575" cy="4406162"/>
          </a:xfrm>
          <a:prstGeom prst="rect">
            <a:avLst/>
          </a:prstGeom>
        </p:spPr>
      </p:pic>
    </p:spTree>
    <p:extLst>
      <p:ext uri="{BB962C8B-B14F-4D97-AF65-F5344CB8AC3E}">
        <p14:creationId xmlns:p14="http://schemas.microsoft.com/office/powerpoint/2010/main" val="2998401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379659"/>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4" name="Picture 3" descr="A picture containing table&#10;&#10;Description automatically generated">
            <a:extLst>
              <a:ext uri="{FF2B5EF4-FFF2-40B4-BE49-F238E27FC236}">
                <a16:creationId xmlns:a16="http://schemas.microsoft.com/office/drawing/2014/main" id="{B7E3EFC8-0F64-4359-8771-8D0DF4C969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78558" y="886086"/>
            <a:ext cx="5241478" cy="3924523"/>
          </a:xfrm>
          <a:prstGeom prst="rect">
            <a:avLst/>
          </a:prstGeom>
        </p:spPr>
      </p:pic>
    </p:spTree>
    <p:extLst>
      <p:ext uri="{BB962C8B-B14F-4D97-AF65-F5344CB8AC3E}">
        <p14:creationId xmlns:p14="http://schemas.microsoft.com/office/powerpoint/2010/main" val="374384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2294426" y="386524"/>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effectLst>
                  <a:outerShdw blurRad="50800" dist="38100" dir="2700000" algn="tl" rotWithShape="0">
                    <a:prstClr val="black">
                      <a:alpha val="40000"/>
                    </a:prstClr>
                  </a:outerShdw>
                </a:effectLst>
              </a:rPr>
              <a:t>DACdb</a:t>
            </a:r>
            <a:r>
              <a:rPr lang="en-US" sz="3200" dirty="0">
                <a:effectLst>
                  <a:outerShdw blurRad="50800" dist="38100" dir="2700000" algn="tl" rotWithShape="0">
                    <a:prstClr val="black">
                      <a:alpha val="40000"/>
                    </a:prstClr>
                  </a:outerShdw>
                </a:effectLst>
              </a:rPr>
              <a:t> Help</a:t>
            </a:r>
          </a:p>
        </p:txBody>
      </p:sp>
      <p:pic>
        <p:nvPicPr>
          <p:cNvPr id="4" name="Picture 3" descr="A screen shot of a computer&#10;&#10;Description automatically generated with low confidence">
            <a:extLst>
              <a:ext uri="{FF2B5EF4-FFF2-40B4-BE49-F238E27FC236}">
                <a16:creationId xmlns:a16="http://schemas.microsoft.com/office/drawing/2014/main" id="{8CDCE7C8-7504-476E-8A22-4D3A879DE6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717" y="998806"/>
            <a:ext cx="7638023" cy="3578990"/>
          </a:xfrm>
          <a:prstGeom prst="rect">
            <a:avLst/>
          </a:prstGeom>
        </p:spPr>
      </p:pic>
    </p:spTree>
    <p:extLst>
      <p:ext uri="{BB962C8B-B14F-4D97-AF65-F5344CB8AC3E}">
        <p14:creationId xmlns:p14="http://schemas.microsoft.com/office/powerpoint/2010/main" val="208491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469056" y="378316"/>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3" name="Picture 2" descr="Graphical user interface, website&#10;&#10;Description automatically generated">
            <a:extLst>
              <a:ext uri="{FF2B5EF4-FFF2-40B4-BE49-F238E27FC236}">
                <a16:creationId xmlns:a16="http://schemas.microsoft.com/office/drawing/2014/main" id="{730DDE3D-3D84-439B-AAC3-DD956784B7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8031" y="1024356"/>
            <a:ext cx="5391399" cy="3441127"/>
          </a:xfrm>
          <a:prstGeom prst="rect">
            <a:avLst/>
          </a:prstGeom>
        </p:spPr>
      </p:pic>
    </p:spTree>
    <p:extLst>
      <p:ext uri="{BB962C8B-B14F-4D97-AF65-F5344CB8AC3E}">
        <p14:creationId xmlns:p14="http://schemas.microsoft.com/office/powerpoint/2010/main" val="365174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406757" y="429591"/>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4" name="Picture 3" descr="Graphical user interface, application&#10;&#10;Description automatically generated">
            <a:extLst>
              <a:ext uri="{FF2B5EF4-FFF2-40B4-BE49-F238E27FC236}">
                <a16:creationId xmlns:a16="http://schemas.microsoft.com/office/drawing/2014/main" id="{B229D954-C4D1-42DD-BAA6-4123932DC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180" y="1023681"/>
            <a:ext cx="5839640" cy="3667637"/>
          </a:xfrm>
          <a:prstGeom prst="rect">
            <a:avLst/>
          </a:prstGeom>
        </p:spPr>
      </p:pic>
      <p:sp>
        <p:nvSpPr>
          <p:cNvPr id="8" name="Arrow: Left 7">
            <a:extLst>
              <a:ext uri="{FF2B5EF4-FFF2-40B4-BE49-F238E27FC236}">
                <a16:creationId xmlns:a16="http://schemas.microsoft.com/office/drawing/2014/main" id="{1E959C8B-495B-4B56-BD55-7DAA53BD5C7A}"/>
              </a:ext>
            </a:extLst>
          </p:cNvPr>
          <p:cNvSpPr/>
          <p:nvPr/>
        </p:nvSpPr>
        <p:spPr>
          <a:xfrm>
            <a:off x="6247605" y="2724644"/>
            <a:ext cx="2202001" cy="185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51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644925"/>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3" name="Picture 2" descr="Graphical user interface, text, application, email&#10;&#10;Description automatically generated">
            <a:extLst>
              <a:ext uri="{FF2B5EF4-FFF2-40B4-BE49-F238E27FC236}">
                <a16:creationId xmlns:a16="http://schemas.microsoft.com/office/drawing/2014/main" id="{F751957F-83C4-4117-842A-B5E901B929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3805" y="1151976"/>
            <a:ext cx="5008940" cy="3313507"/>
          </a:xfrm>
          <a:prstGeom prst="rect">
            <a:avLst/>
          </a:prstGeom>
        </p:spPr>
      </p:pic>
    </p:spTree>
    <p:extLst>
      <p:ext uri="{BB962C8B-B14F-4D97-AF65-F5344CB8AC3E}">
        <p14:creationId xmlns:p14="http://schemas.microsoft.com/office/powerpoint/2010/main" val="158894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15" y="257846"/>
            <a:ext cx="8002719" cy="616978"/>
          </a:xfrm>
        </p:spPr>
        <p:txBody>
          <a:bodyPr>
            <a:normAutofit fontScale="90000"/>
          </a:bodyPr>
          <a:lstStyle/>
          <a:p>
            <a:r>
              <a:rPr lang="en-US" dirty="0"/>
              <a:t>Club Secretary Responsibilities</a:t>
            </a:r>
          </a:p>
        </p:txBody>
      </p:sp>
      <p:pic>
        <p:nvPicPr>
          <p:cNvPr id="9" name="Picture 8"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
        <p:nvSpPr>
          <p:cNvPr id="4" name="TextBox 3">
            <a:extLst>
              <a:ext uri="{FF2B5EF4-FFF2-40B4-BE49-F238E27FC236}">
                <a16:creationId xmlns:a16="http://schemas.microsoft.com/office/drawing/2014/main" id="{D5F3013C-D1B5-4BC0-8B24-25A9BED8A4A2}"/>
              </a:ext>
            </a:extLst>
          </p:cNvPr>
          <p:cNvSpPr txBox="1"/>
          <p:nvPr/>
        </p:nvSpPr>
        <p:spPr>
          <a:xfrm>
            <a:off x="872028" y="774272"/>
            <a:ext cx="7865215" cy="438581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solidFill>
                  <a:schemeClr val="tx2">
                    <a:lumMod val="75000"/>
                  </a:schemeClr>
                </a:solidFill>
              </a:rPr>
              <a:t>Attend the District Training Assembly and the District Conference</a:t>
            </a:r>
          </a:p>
          <a:p>
            <a:pPr marL="285750" indent="-285750">
              <a:lnSpc>
                <a:spcPct val="150000"/>
              </a:lnSpc>
              <a:buFont typeface="Wingdings" panose="05000000000000000000" pitchFamily="2" charset="2"/>
              <a:buChar char="Ø"/>
            </a:pPr>
            <a:r>
              <a:rPr lang="en-US" dirty="0">
                <a:solidFill>
                  <a:schemeClr val="tx2">
                    <a:lumMod val="75000"/>
                  </a:schemeClr>
                </a:solidFill>
              </a:rPr>
              <a:t>Meet with the outgoing secretary and receive club records</a:t>
            </a:r>
          </a:p>
          <a:p>
            <a:pPr marL="285750" indent="-285750">
              <a:lnSpc>
                <a:spcPct val="150000"/>
              </a:lnSpc>
              <a:buFont typeface="Wingdings" panose="05000000000000000000" pitchFamily="2" charset="2"/>
              <a:buChar char="Ø"/>
            </a:pPr>
            <a:r>
              <a:rPr lang="en-US" dirty="0">
                <a:solidFill>
                  <a:schemeClr val="tx2">
                    <a:lumMod val="75000"/>
                  </a:schemeClr>
                </a:solidFill>
              </a:rPr>
              <a:t>Meet with incoming board of directors</a:t>
            </a:r>
          </a:p>
          <a:p>
            <a:pPr marL="285750" indent="-285750">
              <a:lnSpc>
                <a:spcPct val="150000"/>
              </a:lnSpc>
              <a:buFont typeface="Wingdings" panose="05000000000000000000" pitchFamily="2" charset="2"/>
              <a:buChar char="Ø"/>
            </a:pPr>
            <a:r>
              <a:rPr lang="en-US" dirty="0">
                <a:solidFill>
                  <a:schemeClr val="tx2">
                    <a:lumMod val="75000"/>
                  </a:schemeClr>
                </a:solidFill>
              </a:rPr>
              <a:t>Create a My Rotary account on Rotary.org if you don’t already have one</a:t>
            </a:r>
          </a:p>
          <a:p>
            <a:pPr marL="285750" indent="-285750">
              <a:lnSpc>
                <a:spcPct val="150000"/>
              </a:lnSpc>
              <a:buFont typeface="Wingdings" panose="05000000000000000000" pitchFamily="2" charset="2"/>
              <a:buChar char="Ø"/>
            </a:pPr>
            <a:r>
              <a:rPr lang="en-US" dirty="0">
                <a:solidFill>
                  <a:schemeClr val="tx2">
                    <a:lumMod val="75000"/>
                  </a:schemeClr>
                </a:solidFill>
              </a:rPr>
              <a:t>Update your Club’s records and member list on My Rotary as changes occur</a:t>
            </a:r>
          </a:p>
          <a:p>
            <a:pPr marL="285750" indent="-285750">
              <a:lnSpc>
                <a:spcPct val="150000"/>
              </a:lnSpc>
              <a:buFont typeface="Wingdings" panose="05000000000000000000" pitchFamily="2" charset="2"/>
              <a:buChar char="Ø"/>
            </a:pPr>
            <a:r>
              <a:rPr lang="en-US" dirty="0">
                <a:solidFill>
                  <a:schemeClr val="tx2">
                    <a:lumMod val="75000"/>
                  </a:schemeClr>
                </a:solidFill>
              </a:rPr>
              <a:t>Make sure the Treasurer receives the club invoices, due in July and January</a:t>
            </a:r>
          </a:p>
          <a:p>
            <a:pPr marL="285750" indent="-285750">
              <a:lnSpc>
                <a:spcPct val="150000"/>
              </a:lnSpc>
              <a:buFont typeface="Wingdings" panose="05000000000000000000" pitchFamily="2" charset="2"/>
              <a:buChar char="Ø"/>
            </a:pPr>
            <a:r>
              <a:rPr lang="en-US" dirty="0">
                <a:solidFill>
                  <a:schemeClr val="tx2">
                    <a:lumMod val="75000"/>
                  </a:schemeClr>
                </a:solidFill>
              </a:rPr>
              <a:t>Serve on the club board and club administration committee</a:t>
            </a:r>
          </a:p>
          <a:p>
            <a:pPr marL="285750" indent="-285750">
              <a:lnSpc>
                <a:spcPct val="150000"/>
              </a:lnSpc>
              <a:buFont typeface="Wingdings" panose="05000000000000000000" pitchFamily="2" charset="2"/>
              <a:buChar char="Ø"/>
            </a:pPr>
            <a:r>
              <a:rPr lang="en-US" dirty="0">
                <a:solidFill>
                  <a:schemeClr val="tx2">
                    <a:lumMod val="75000"/>
                  </a:schemeClr>
                </a:solidFill>
              </a:rPr>
              <a:t>Take minutes at club and board meetings and club assemblies</a:t>
            </a:r>
          </a:p>
          <a:p>
            <a:pPr marL="285750" indent="-285750">
              <a:lnSpc>
                <a:spcPct val="150000"/>
              </a:lnSpc>
              <a:buFont typeface="Wingdings" panose="05000000000000000000" pitchFamily="2" charset="2"/>
              <a:buChar char="Ø"/>
            </a:pPr>
            <a:r>
              <a:rPr lang="en-US" dirty="0">
                <a:solidFill>
                  <a:schemeClr val="tx2">
                    <a:lumMod val="75000"/>
                  </a:schemeClr>
                </a:solidFill>
              </a:rPr>
              <a:t>Update club and officer information for Rotary’s records</a:t>
            </a:r>
          </a:p>
          <a:p>
            <a:endParaRPr lang="en-US" dirty="0">
              <a:solidFill>
                <a:schemeClr val="bg1"/>
              </a:solidFill>
            </a:endParaRPr>
          </a:p>
          <a:p>
            <a:pPr marL="285750" indent="-285750">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66363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406757" y="504926"/>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4" name="Picture 3" descr="Graphical user interface, application&#10;&#10;Description automatically generated">
            <a:extLst>
              <a:ext uri="{FF2B5EF4-FFF2-40B4-BE49-F238E27FC236}">
                <a16:creationId xmlns:a16="http://schemas.microsoft.com/office/drawing/2014/main" id="{6CC80C03-ABB5-4F3E-ABC5-C8FC2225E5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3902" y="1077953"/>
            <a:ext cx="4478110" cy="3559094"/>
          </a:xfrm>
          <a:prstGeom prst="rect">
            <a:avLst/>
          </a:prstGeom>
        </p:spPr>
      </p:pic>
      <p:sp>
        <p:nvSpPr>
          <p:cNvPr id="10" name="Arrow: Left 9">
            <a:extLst>
              <a:ext uri="{FF2B5EF4-FFF2-40B4-BE49-F238E27FC236}">
                <a16:creationId xmlns:a16="http://schemas.microsoft.com/office/drawing/2014/main" id="{9B26B693-A09E-4A6C-8A03-C09A569385BD}"/>
              </a:ext>
            </a:extLst>
          </p:cNvPr>
          <p:cNvSpPr/>
          <p:nvPr/>
        </p:nvSpPr>
        <p:spPr>
          <a:xfrm flipV="1">
            <a:off x="5798256" y="2908707"/>
            <a:ext cx="2833666" cy="19324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7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446684"/>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8" name="Picture 7" descr="Graphical user interface, text, application, email&#10;&#10;Description automatically generated">
            <a:extLst>
              <a:ext uri="{FF2B5EF4-FFF2-40B4-BE49-F238E27FC236}">
                <a16:creationId xmlns:a16="http://schemas.microsoft.com/office/drawing/2014/main" id="{83BD56FF-7688-458C-836E-F6BC0B73EB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6970" y="977216"/>
            <a:ext cx="5366420" cy="3620890"/>
          </a:xfrm>
          <a:prstGeom prst="rect">
            <a:avLst/>
          </a:prstGeom>
        </p:spPr>
      </p:pic>
      <p:sp>
        <p:nvSpPr>
          <p:cNvPr id="2" name="Arrow: Left 1">
            <a:extLst>
              <a:ext uri="{FF2B5EF4-FFF2-40B4-BE49-F238E27FC236}">
                <a16:creationId xmlns:a16="http://schemas.microsoft.com/office/drawing/2014/main" id="{ABDE41E1-A5EC-4D59-80C5-B0EAC455768A}"/>
              </a:ext>
            </a:extLst>
          </p:cNvPr>
          <p:cNvSpPr/>
          <p:nvPr/>
        </p:nvSpPr>
        <p:spPr>
          <a:xfrm>
            <a:off x="2886727" y="4104285"/>
            <a:ext cx="1045028" cy="1100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351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2100494" y="341684"/>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sp>
        <p:nvSpPr>
          <p:cNvPr id="9" name="TextBox 8">
            <a:extLst>
              <a:ext uri="{FF2B5EF4-FFF2-40B4-BE49-F238E27FC236}">
                <a16:creationId xmlns:a16="http://schemas.microsoft.com/office/drawing/2014/main" id="{CB1EC7DF-8079-4919-844F-3154F84E6A9A}"/>
              </a:ext>
            </a:extLst>
          </p:cNvPr>
          <p:cNvSpPr txBox="1"/>
          <p:nvPr/>
        </p:nvSpPr>
        <p:spPr>
          <a:xfrm>
            <a:off x="1188559" y="1639516"/>
            <a:ext cx="1779563" cy="1477328"/>
          </a:xfrm>
          <a:prstGeom prst="rect">
            <a:avLst/>
          </a:prstGeom>
          <a:noFill/>
        </p:spPr>
        <p:txBody>
          <a:bodyPr wrap="square" rtlCol="0">
            <a:spAutoFit/>
          </a:bodyPr>
          <a:lstStyle/>
          <a:p>
            <a:r>
              <a:rPr lang="en-US" dirty="0"/>
              <a:t>The description</a:t>
            </a:r>
          </a:p>
          <a:p>
            <a:r>
              <a:rPr lang="en-US" dirty="0"/>
              <a:t>includes several</a:t>
            </a:r>
          </a:p>
          <a:p>
            <a:r>
              <a:rPr lang="en-US" dirty="0"/>
              <a:t>live links to more detailed information.</a:t>
            </a:r>
          </a:p>
        </p:txBody>
      </p:sp>
      <p:pic>
        <p:nvPicPr>
          <p:cNvPr id="10" name="Picture 9" descr="Graphical user interface, text, application, email&#10;&#10;Description automatically generated">
            <a:extLst>
              <a:ext uri="{FF2B5EF4-FFF2-40B4-BE49-F238E27FC236}">
                <a16:creationId xmlns:a16="http://schemas.microsoft.com/office/drawing/2014/main" id="{D0D3C221-F5F5-4360-BB82-315DCC4206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30052" y="424328"/>
            <a:ext cx="3468625" cy="4108986"/>
          </a:xfrm>
          <a:prstGeom prst="rect">
            <a:avLst/>
          </a:prstGeom>
        </p:spPr>
      </p:pic>
    </p:spTree>
    <p:extLst>
      <p:ext uri="{BB962C8B-B14F-4D97-AF65-F5344CB8AC3E}">
        <p14:creationId xmlns:p14="http://schemas.microsoft.com/office/powerpoint/2010/main" val="201286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405817"/>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sp>
        <p:nvSpPr>
          <p:cNvPr id="8" name="Arrow: Curved Right 7">
            <a:extLst>
              <a:ext uri="{FF2B5EF4-FFF2-40B4-BE49-F238E27FC236}">
                <a16:creationId xmlns:a16="http://schemas.microsoft.com/office/drawing/2014/main" id="{91113AB1-C83C-4CE3-A097-26DED2043A60}"/>
              </a:ext>
            </a:extLst>
          </p:cNvPr>
          <p:cNvSpPr/>
          <p:nvPr/>
        </p:nvSpPr>
        <p:spPr>
          <a:xfrm>
            <a:off x="1391426" y="3286407"/>
            <a:ext cx="680643" cy="96252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Graphical user interface, application&#10;&#10;Description automatically generated">
            <a:extLst>
              <a:ext uri="{FF2B5EF4-FFF2-40B4-BE49-F238E27FC236}">
                <a16:creationId xmlns:a16="http://schemas.microsoft.com/office/drawing/2014/main" id="{DFD95F7C-295E-436F-9BD4-4EC7EFE219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9318" y="995341"/>
            <a:ext cx="4430469" cy="3646617"/>
          </a:xfrm>
          <a:prstGeom prst="rect">
            <a:avLst/>
          </a:prstGeom>
        </p:spPr>
      </p:pic>
    </p:spTree>
    <p:extLst>
      <p:ext uri="{BB962C8B-B14F-4D97-AF65-F5344CB8AC3E}">
        <p14:creationId xmlns:p14="http://schemas.microsoft.com/office/powerpoint/2010/main" val="920398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512078" y="369284"/>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4" name="Picture 3" descr="Graphical user interface, website&#10;&#10;Description automatically generated">
            <a:extLst>
              <a:ext uri="{FF2B5EF4-FFF2-40B4-BE49-F238E27FC236}">
                <a16:creationId xmlns:a16="http://schemas.microsoft.com/office/drawing/2014/main" id="{8EDAF69C-F2E5-42A8-B24C-AE0BC8005B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0352" y="948575"/>
            <a:ext cx="6122355" cy="3597411"/>
          </a:xfrm>
          <a:prstGeom prst="rect">
            <a:avLst/>
          </a:prstGeom>
        </p:spPr>
      </p:pic>
    </p:spTree>
    <p:extLst>
      <p:ext uri="{BB962C8B-B14F-4D97-AF65-F5344CB8AC3E}">
        <p14:creationId xmlns:p14="http://schemas.microsoft.com/office/powerpoint/2010/main" val="828377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406757" y="280873"/>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pic>
        <p:nvPicPr>
          <p:cNvPr id="10" name="Picture 9" descr="Calendar&#10;&#10;Description automatically generated">
            <a:extLst>
              <a:ext uri="{FF2B5EF4-FFF2-40B4-BE49-F238E27FC236}">
                <a16:creationId xmlns:a16="http://schemas.microsoft.com/office/drawing/2014/main" id="{BD6CD9BD-C105-4AF1-AC86-71B98E6F4B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610" y="811405"/>
            <a:ext cx="7567448" cy="4623340"/>
          </a:xfrm>
          <a:prstGeom prst="rect">
            <a:avLst/>
          </a:prstGeom>
        </p:spPr>
      </p:pic>
      <p:sp>
        <p:nvSpPr>
          <p:cNvPr id="8" name="Arrow: Left 7">
            <a:extLst>
              <a:ext uri="{FF2B5EF4-FFF2-40B4-BE49-F238E27FC236}">
                <a16:creationId xmlns:a16="http://schemas.microsoft.com/office/drawing/2014/main" id="{C91AFED2-BB20-4A04-9CE8-110251C3D9A1}"/>
              </a:ext>
            </a:extLst>
          </p:cNvPr>
          <p:cNvSpPr/>
          <p:nvPr/>
        </p:nvSpPr>
        <p:spPr>
          <a:xfrm>
            <a:off x="7690078" y="1631620"/>
            <a:ext cx="1045015" cy="11024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1760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sp>
        <p:nvSpPr>
          <p:cNvPr id="6" name="Title 3">
            <a:extLst>
              <a:ext uri="{FF2B5EF4-FFF2-40B4-BE49-F238E27FC236}">
                <a16:creationId xmlns:a16="http://schemas.microsoft.com/office/drawing/2014/main" id="{4BA1C63C-DC51-4781-A59E-48173DFC49E5}"/>
              </a:ext>
            </a:extLst>
          </p:cNvPr>
          <p:cNvSpPr txBox="1">
            <a:spLocks/>
          </p:cNvSpPr>
          <p:nvPr/>
        </p:nvSpPr>
        <p:spPr>
          <a:xfrm>
            <a:off x="325879" y="241076"/>
            <a:ext cx="7772400" cy="53053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outerShdw blurRad="50800" dist="38100" dir="2700000" algn="tl" rotWithShape="0">
                    <a:prstClr val="black">
                      <a:alpha val="40000"/>
                    </a:prstClr>
                  </a:outerShdw>
                </a:effectLst>
              </a:rPr>
              <a:t>My Rotary Help</a:t>
            </a:r>
          </a:p>
        </p:txBody>
      </p:sp>
      <p:sp>
        <p:nvSpPr>
          <p:cNvPr id="8" name="TextBox 7">
            <a:extLst>
              <a:ext uri="{FF2B5EF4-FFF2-40B4-BE49-F238E27FC236}">
                <a16:creationId xmlns:a16="http://schemas.microsoft.com/office/drawing/2014/main" id="{E180E55F-0C97-4168-82F4-C0FBCBC63DD9}"/>
              </a:ext>
            </a:extLst>
          </p:cNvPr>
          <p:cNvSpPr txBox="1"/>
          <p:nvPr/>
        </p:nvSpPr>
        <p:spPr>
          <a:xfrm>
            <a:off x="7366209" y="1550749"/>
            <a:ext cx="1777791" cy="1754326"/>
          </a:xfrm>
          <a:prstGeom prst="rect">
            <a:avLst/>
          </a:prstGeom>
          <a:noFill/>
        </p:spPr>
        <p:txBody>
          <a:bodyPr wrap="square" rtlCol="0">
            <a:spAutoFit/>
          </a:bodyPr>
          <a:lstStyle/>
          <a:p>
            <a:r>
              <a:rPr lang="en-US" b="1" dirty="0"/>
              <a:t>It is free, </a:t>
            </a:r>
          </a:p>
          <a:p>
            <a:r>
              <a:rPr lang="en-US" b="1" dirty="0"/>
              <a:t>learn at your own pace </a:t>
            </a:r>
          </a:p>
          <a:p>
            <a:r>
              <a:rPr lang="en-US" b="1" dirty="0"/>
              <a:t>and your </a:t>
            </a:r>
          </a:p>
          <a:p>
            <a:r>
              <a:rPr lang="en-US" b="1" dirty="0"/>
              <a:t>own </a:t>
            </a:r>
          </a:p>
          <a:p>
            <a:r>
              <a:rPr lang="en-US" b="1" dirty="0"/>
              <a:t>schedule!</a:t>
            </a:r>
          </a:p>
        </p:txBody>
      </p:sp>
      <p:pic>
        <p:nvPicPr>
          <p:cNvPr id="3" name="Picture 2" descr="Graphical user interface, text, application&#10;&#10;Description automatically generated">
            <a:extLst>
              <a:ext uri="{FF2B5EF4-FFF2-40B4-BE49-F238E27FC236}">
                <a16:creationId xmlns:a16="http://schemas.microsoft.com/office/drawing/2014/main" id="{8026B755-717C-498A-B7E8-A61B128B22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4316" y="782310"/>
            <a:ext cx="6011555" cy="4025422"/>
          </a:xfrm>
          <a:prstGeom prst="rect">
            <a:avLst/>
          </a:prstGeom>
        </p:spPr>
      </p:pic>
    </p:spTree>
    <p:extLst>
      <p:ext uri="{BB962C8B-B14F-4D97-AF65-F5344CB8AC3E}">
        <p14:creationId xmlns:p14="http://schemas.microsoft.com/office/powerpoint/2010/main" val="1453672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pic>
        <p:nvPicPr>
          <p:cNvPr id="9" name="Picture 8" descr="D6110_MB_Banner_logo.png">
            <a:extLst>
              <a:ext uri="{FF2B5EF4-FFF2-40B4-BE49-F238E27FC236}">
                <a16:creationId xmlns:a16="http://schemas.microsoft.com/office/drawing/2014/main" id="{33CD387B-9B09-44C0-B7FD-5191B3ECBC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12" y="304797"/>
            <a:ext cx="5854554" cy="1296530"/>
          </a:xfrm>
          <a:prstGeom prst="rect">
            <a:avLst/>
          </a:prstGeom>
          <a:ln>
            <a:noFill/>
          </a:ln>
          <a:effectLst>
            <a:outerShdw blurRad="317500" dist="152400" dir="2700000" algn="tl" rotWithShape="0">
              <a:schemeClr val="tx1">
                <a:alpha val="50000"/>
              </a:schemeClr>
            </a:outerShdw>
          </a:effectLst>
        </p:spPr>
      </p:pic>
      <p:sp>
        <p:nvSpPr>
          <p:cNvPr id="2" name="TextBox 1">
            <a:extLst>
              <a:ext uri="{FF2B5EF4-FFF2-40B4-BE49-F238E27FC236}">
                <a16:creationId xmlns:a16="http://schemas.microsoft.com/office/drawing/2014/main" id="{61BA38FD-BB5F-4196-A0B5-67CC49AC0548}"/>
              </a:ext>
            </a:extLst>
          </p:cNvPr>
          <p:cNvSpPr txBox="1"/>
          <p:nvPr/>
        </p:nvSpPr>
        <p:spPr>
          <a:xfrm>
            <a:off x="1299411" y="2282562"/>
            <a:ext cx="7129569" cy="1754326"/>
          </a:xfrm>
          <a:prstGeom prst="rect">
            <a:avLst/>
          </a:prstGeom>
          <a:noFill/>
        </p:spPr>
        <p:txBody>
          <a:bodyPr wrap="square" rtlCol="0">
            <a:spAutoFit/>
          </a:bodyPr>
          <a:lstStyle/>
          <a:p>
            <a:r>
              <a:rPr lang="en-US" sz="3600" b="1" dirty="0">
                <a:solidFill>
                  <a:schemeClr val="tx2">
                    <a:lumMod val="75000"/>
                  </a:schemeClr>
                </a:solidFill>
              </a:rPr>
              <a:t>Thank you for accepting the adventure of being your club’s Secretary!</a:t>
            </a:r>
          </a:p>
        </p:txBody>
      </p:sp>
      <p:pic>
        <p:nvPicPr>
          <p:cNvPr id="6" name="Picture 5" descr="Logo&#10;&#10;Description automatically generated">
            <a:extLst>
              <a:ext uri="{FF2B5EF4-FFF2-40B4-BE49-F238E27FC236}">
                <a16:creationId xmlns:a16="http://schemas.microsoft.com/office/drawing/2014/main" id="{1A3E6239-2DC6-4751-A3F8-41095B16EA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49981" y="391887"/>
            <a:ext cx="1022507" cy="960046"/>
          </a:xfrm>
          <a:prstGeom prst="rect">
            <a:avLst/>
          </a:prstGeom>
        </p:spPr>
      </p:pic>
    </p:spTree>
    <p:extLst>
      <p:ext uri="{BB962C8B-B14F-4D97-AF65-F5344CB8AC3E}">
        <p14:creationId xmlns:p14="http://schemas.microsoft.com/office/powerpoint/2010/main" val="3084621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2078" y="1351932"/>
            <a:ext cx="8036205" cy="3113551"/>
          </a:xfrm>
        </p:spPr>
        <p:txBody>
          <a:bodyPr anchor="t">
            <a:noAutofit/>
          </a:bodyPr>
          <a:lstStyle/>
          <a:p>
            <a:r>
              <a:rPr lang="en-US" sz="1800" b="1" dirty="0"/>
              <a:t> </a:t>
            </a:r>
            <a:endParaRPr lang="en-US" dirty="0">
              <a:effectLst>
                <a:outerShdw blurRad="50800" dist="38100" dir="2700000" algn="tl" rotWithShape="0">
                  <a:prstClr val="black">
                    <a:alpha val="40000"/>
                  </a:prstClr>
                </a:outerShdw>
              </a:effectLst>
            </a:endParaRPr>
          </a:p>
        </p:txBody>
      </p:sp>
      <p:pic>
        <p:nvPicPr>
          <p:cNvPr id="7" name="Picture 6"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818434"/>
            <a:ext cx="2505600" cy="554882"/>
          </a:xfrm>
          <a:prstGeom prst="rect">
            <a:avLst/>
          </a:prstGeom>
          <a:ln>
            <a:noFill/>
          </a:ln>
          <a:effectLst>
            <a:outerShdw blurRad="317500" dist="152400" dir="2700000" algn="tl" rotWithShape="0">
              <a:schemeClr val="tx1">
                <a:alpha val="50000"/>
              </a:schemeClr>
            </a:outerShdw>
          </a:effectLst>
        </p:spPr>
      </p:pic>
      <p:pic>
        <p:nvPicPr>
          <p:cNvPr id="9" name="Picture 8" descr="D6110_MB_Banner_logo.png">
            <a:extLst>
              <a:ext uri="{FF2B5EF4-FFF2-40B4-BE49-F238E27FC236}">
                <a16:creationId xmlns:a16="http://schemas.microsoft.com/office/drawing/2014/main" id="{33CD387B-9B09-44C0-B7FD-5191B3ECBC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12" y="304797"/>
            <a:ext cx="5854554" cy="1296530"/>
          </a:xfrm>
          <a:prstGeom prst="rect">
            <a:avLst/>
          </a:prstGeom>
          <a:ln>
            <a:noFill/>
          </a:ln>
          <a:effectLst>
            <a:outerShdw blurRad="317500" dist="152400" dir="2700000" algn="tl" rotWithShape="0">
              <a:schemeClr val="tx1">
                <a:alpha val="50000"/>
              </a:schemeClr>
            </a:outerShdw>
          </a:effectLst>
        </p:spPr>
      </p:pic>
      <p:pic>
        <p:nvPicPr>
          <p:cNvPr id="6" name="Picture 5" descr="Logo&#10;&#10;Description automatically generated">
            <a:extLst>
              <a:ext uri="{FF2B5EF4-FFF2-40B4-BE49-F238E27FC236}">
                <a16:creationId xmlns:a16="http://schemas.microsoft.com/office/drawing/2014/main" id="{1A3E6239-2DC6-4751-A3F8-41095B16EA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49981" y="391887"/>
            <a:ext cx="1022507" cy="960046"/>
          </a:xfrm>
          <a:prstGeom prst="rect">
            <a:avLst/>
          </a:prstGeom>
        </p:spPr>
      </p:pic>
      <p:sp>
        <p:nvSpPr>
          <p:cNvPr id="3" name="Thought Bubble: Cloud 2">
            <a:extLst>
              <a:ext uri="{FF2B5EF4-FFF2-40B4-BE49-F238E27FC236}">
                <a16:creationId xmlns:a16="http://schemas.microsoft.com/office/drawing/2014/main" id="{15EC2948-BE17-440E-854B-3E6988617FC0}"/>
              </a:ext>
            </a:extLst>
          </p:cNvPr>
          <p:cNvSpPr/>
          <p:nvPr/>
        </p:nvSpPr>
        <p:spPr>
          <a:xfrm>
            <a:off x="2395025" y="1777803"/>
            <a:ext cx="4480560" cy="28641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BA38FD-BB5F-4196-A0B5-67CC49AC0548}"/>
              </a:ext>
            </a:extLst>
          </p:cNvPr>
          <p:cNvSpPr txBox="1"/>
          <p:nvPr/>
        </p:nvSpPr>
        <p:spPr>
          <a:xfrm>
            <a:off x="3101927" y="2648462"/>
            <a:ext cx="3249636" cy="769441"/>
          </a:xfrm>
          <a:prstGeom prst="rect">
            <a:avLst/>
          </a:prstGeom>
          <a:noFill/>
        </p:spPr>
        <p:txBody>
          <a:bodyPr wrap="square" rtlCol="0">
            <a:spAutoFit/>
          </a:bodyPr>
          <a:lstStyle/>
          <a:p>
            <a:r>
              <a:rPr lang="en-US" sz="4400" b="1" dirty="0">
                <a:solidFill>
                  <a:schemeClr val="bg1"/>
                </a:solidFill>
              </a:rPr>
              <a:t>Questions?</a:t>
            </a:r>
          </a:p>
        </p:txBody>
      </p:sp>
    </p:spTree>
    <p:extLst>
      <p:ext uri="{BB962C8B-B14F-4D97-AF65-F5344CB8AC3E}">
        <p14:creationId xmlns:p14="http://schemas.microsoft.com/office/powerpoint/2010/main" val="429484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83" y="257846"/>
            <a:ext cx="8497733" cy="616978"/>
          </a:xfrm>
        </p:spPr>
        <p:txBody>
          <a:bodyPr>
            <a:normAutofit fontScale="90000"/>
          </a:bodyPr>
          <a:lstStyle/>
          <a:p>
            <a:r>
              <a:rPr lang="en-US" dirty="0"/>
              <a:t>Club Secretary Responsibilities</a:t>
            </a:r>
          </a:p>
        </p:txBody>
      </p:sp>
      <p:pic>
        <p:nvPicPr>
          <p:cNvPr id="9" name="Picture 8"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
        <p:nvSpPr>
          <p:cNvPr id="4" name="TextBox 3">
            <a:extLst>
              <a:ext uri="{FF2B5EF4-FFF2-40B4-BE49-F238E27FC236}">
                <a16:creationId xmlns:a16="http://schemas.microsoft.com/office/drawing/2014/main" id="{D5F3013C-D1B5-4BC0-8B24-25A9BED8A4A2}"/>
              </a:ext>
            </a:extLst>
          </p:cNvPr>
          <p:cNvSpPr txBox="1"/>
          <p:nvPr/>
        </p:nvSpPr>
        <p:spPr>
          <a:xfrm>
            <a:off x="631396" y="1022791"/>
            <a:ext cx="8105847" cy="355481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solidFill>
                  <a:schemeClr val="tx2">
                    <a:lumMod val="75000"/>
                  </a:schemeClr>
                </a:solidFill>
              </a:rPr>
              <a:t>Manage club correspondence, responding to emails and messages</a:t>
            </a:r>
          </a:p>
          <a:p>
            <a:pPr marL="285750" indent="-285750">
              <a:lnSpc>
                <a:spcPct val="150000"/>
              </a:lnSpc>
              <a:buFont typeface="Wingdings" panose="05000000000000000000" pitchFamily="2" charset="2"/>
              <a:buChar char="Ø"/>
            </a:pPr>
            <a:r>
              <a:rPr lang="en-US" dirty="0">
                <a:solidFill>
                  <a:schemeClr val="tx2">
                    <a:lumMod val="75000"/>
                  </a:schemeClr>
                </a:solidFill>
              </a:rPr>
              <a:t>Keep promotional items, name badges, and other materials used at meetings</a:t>
            </a:r>
          </a:p>
          <a:p>
            <a:pPr marL="285750" indent="-285750">
              <a:lnSpc>
                <a:spcPct val="150000"/>
              </a:lnSpc>
              <a:buFont typeface="Wingdings" panose="05000000000000000000" pitchFamily="2" charset="2"/>
              <a:buChar char="Ø"/>
            </a:pPr>
            <a:r>
              <a:rPr lang="en-US" dirty="0">
                <a:solidFill>
                  <a:schemeClr val="tx2">
                    <a:lumMod val="75000"/>
                  </a:schemeClr>
                </a:solidFill>
              </a:rPr>
              <a:t>Take attendance and submit monthly attendance reports in </a:t>
            </a:r>
            <a:r>
              <a:rPr lang="en-US" dirty="0" err="1">
                <a:solidFill>
                  <a:schemeClr val="tx2">
                    <a:lumMod val="75000"/>
                  </a:schemeClr>
                </a:solidFill>
              </a:rPr>
              <a:t>DACdb</a:t>
            </a:r>
            <a:endParaRPr lang="en-US" dirty="0">
              <a:solidFill>
                <a:schemeClr val="tx2">
                  <a:lumMod val="75000"/>
                </a:schemeClr>
              </a:solidFill>
            </a:endParaRPr>
          </a:p>
          <a:p>
            <a:pPr marL="285750" indent="-285750">
              <a:lnSpc>
                <a:spcPct val="150000"/>
              </a:lnSpc>
              <a:buFont typeface="Wingdings" panose="05000000000000000000" pitchFamily="2" charset="2"/>
              <a:buChar char="Ø"/>
            </a:pPr>
            <a:r>
              <a:rPr lang="en-US" dirty="0">
                <a:solidFill>
                  <a:schemeClr val="tx2">
                    <a:lumMod val="75000"/>
                  </a:schemeClr>
                </a:solidFill>
              </a:rPr>
              <a:t>Preserve your club’s historical records</a:t>
            </a:r>
          </a:p>
          <a:p>
            <a:pPr marL="285750" indent="-285750">
              <a:lnSpc>
                <a:spcPct val="150000"/>
              </a:lnSpc>
              <a:buFont typeface="Wingdings" panose="05000000000000000000" pitchFamily="2" charset="2"/>
              <a:buChar char="Ø"/>
            </a:pPr>
            <a:r>
              <a:rPr lang="en-US" dirty="0">
                <a:solidFill>
                  <a:schemeClr val="tx2">
                    <a:lumMod val="75000"/>
                  </a:schemeClr>
                </a:solidFill>
              </a:rPr>
              <a:t>Write an annual report at the end of the Rotary year</a:t>
            </a:r>
          </a:p>
          <a:p>
            <a:pPr marL="285750" indent="-285750">
              <a:lnSpc>
                <a:spcPct val="150000"/>
              </a:lnSpc>
              <a:buFont typeface="Wingdings" panose="05000000000000000000" pitchFamily="2" charset="2"/>
              <a:buChar char="Ø"/>
            </a:pPr>
            <a:r>
              <a:rPr lang="en-US" dirty="0">
                <a:solidFill>
                  <a:schemeClr val="tx2">
                    <a:lumMod val="75000"/>
                  </a:schemeClr>
                </a:solidFill>
              </a:rPr>
              <a:t>Assist the club president, treasurer, and committees as needed.</a:t>
            </a:r>
          </a:p>
          <a:p>
            <a:pPr marL="285750" indent="-285750">
              <a:lnSpc>
                <a:spcPct val="150000"/>
              </a:lnSpc>
              <a:buFont typeface="Wingdings" panose="05000000000000000000" pitchFamily="2" charset="2"/>
              <a:buChar char="Ø"/>
            </a:pPr>
            <a:r>
              <a:rPr lang="en-US" dirty="0">
                <a:solidFill>
                  <a:schemeClr val="tx2">
                    <a:lumMod val="75000"/>
                  </a:schemeClr>
                </a:solidFill>
              </a:rPr>
              <a:t>Meet with your successor and hand over club records</a:t>
            </a:r>
          </a:p>
          <a:p>
            <a:endParaRPr lang="en-US" dirty="0">
              <a:solidFill>
                <a:schemeClr val="bg1"/>
              </a:solidFill>
            </a:endParaRPr>
          </a:p>
          <a:p>
            <a:pPr marL="285750" indent="-285750">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126914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757" y="381600"/>
            <a:ext cx="5493687" cy="616978"/>
          </a:xfrm>
        </p:spPr>
        <p:txBody>
          <a:bodyPr>
            <a:normAutofit fontScale="90000"/>
          </a:bodyPr>
          <a:lstStyle/>
          <a:p>
            <a:r>
              <a:rPr lang="en-US" b="1" dirty="0"/>
              <a:t>Club Secretary Training</a:t>
            </a:r>
          </a:p>
        </p:txBody>
      </p:sp>
      <p:sp>
        <p:nvSpPr>
          <p:cNvPr id="6" name="TextBox 5"/>
          <p:cNvSpPr txBox="1"/>
          <p:nvPr/>
        </p:nvSpPr>
        <p:spPr>
          <a:xfrm>
            <a:off x="561600" y="1110871"/>
            <a:ext cx="7969050" cy="1261884"/>
          </a:xfrm>
          <a:prstGeom prst="rect">
            <a:avLst/>
          </a:prstGeom>
          <a:noFill/>
        </p:spPr>
        <p:txBody>
          <a:bodyPr wrap="square" rtlCol="0">
            <a:spAutoFit/>
          </a:bodyPr>
          <a:lstStyle/>
          <a:p>
            <a:pPr algn="ctr"/>
            <a:r>
              <a:rPr lang="en-US" sz="3800" dirty="0">
                <a:solidFill>
                  <a:schemeClr val="bg1"/>
                </a:solidFill>
              </a:rPr>
              <a:t>You are responsible for keeping your club’s member lists up-to-date!</a:t>
            </a:r>
          </a:p>
        </p:txBody>
      </p:sp>
      <p:sp>
        <p:nvSpPr>
          <p:cNvPr id="7" name="TextBox 6"/>
          <p:cNvSpPr txBox="1"/>
          <p:nvPr/>
        </p:nvSpPr>
        <p:spPr>
          <a:xfrm>
            <a:off x="561600" y="2563140"/>
            <a:ext cx="8121450" cy="1200329"/>
          </a:xfrm>
          <a:prstGeom prst="rect">
            <a:avLst/>
          </a:prstGeom>
          <a:noFill/>
        </p:spPr>
        <p:txBody>
          <a:bodyPr wrap="square" rtlCol="0">
            <a:spAutoFit/>
          </a:bodyPr>
          <a:lstStyle/>
          <a:p>
            <a:pPr marL="457200" indent="-457200">
              <a:buFont typeface="+mj-lt"/>
              <a:buAutoNum type="arabicPeriod"/>
            </a:pPr>
            <a:r>
              <a:rPr lang="en-US" sz="2400" dirty="0">
                <a:solidFill>
                  <a:schemeClr val="tx2">
                    <a:lumMod val="75000"/>
                  </a:schemeClr>
                </a:solidFill>
              </a:rPr>
              <a:t>Through your My Rotary Account</a:t>
            </a:r>
          </a:p>
          <a:p>
            <a:pPr marL="457200" indent="-457200">
              <a:buFont typeface="+mj-lt"/>
              <a:buAutoNum type="arabicPeriod"/>
            </a:pPr>
            <a:r>
              <a:rPr lang="en-US" sz="2400" dirty="0">
                <a:solidFill>
                  <a:schemeClr val="tx2">
                    <a:lumMod val="75000"/>
                  </a:schemeClr>
                </a:solidFill>
              </a:rPr>
              <a:t>Through DACdb  (See Cole Adamson or Rachelle Parker or me for assistance)</a:t>
            </a:r>
          </a:p>
        </p:txBody>
      </p:sp>
      <p:pic>
        <p:nvPicPr>
          <p:cNvPr id="9" name="Picture 8"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Tree>
    <p:extLst>
      <p:ext uri="{BB962C8B-B14F-4D97-AF65-F5344CB8AC3E}">
        <p14:creationId xmlns:p14="http://schemas.microsoft.com/office/powerpoint/2010/main" val="84622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757" y="381600"/>
            <a:ext cx="8276293" cy="729272"/>
          </a:xfrm>
        </p:spPr>
        <p:txBody>
          <a:bodyPr>
            <a:normAutofit fontScale="90000"/>
          </a:bodyPr>
          <a:lstStyle/>
          <a:p>
            <a:r>
              <a:rPr lang="en-US" dirty="0"/>
              <a:t>Club Secretary Training</a:t>
            </a:r>
          </a:p>
        </p:txBody>
      </p:sp>
      <p:sp>
        <p:nvSpPr>
          <p:cNvPr id="6" name="TextBox 5"/>
          <p:cNvSpPr txBox="1"/>
          <p:nvPr/>
        </p:nvSpPr>
        <p:spPr>
          <a:xfrm>
            <a:off x="561600" y="1110871"/>
            <a:ext cx="7969050" cy="1846659"/>
          </a:xfrm>
          <a:prstGeom prst="rect">
            <a:avLst/>
          </a:prstGeom>
          <a:noFill/>
        </p:spPr>
        <p:txBody>
          <a:bodyPr wrap="square" rtlCol="0">
            <a:spAutoFit/>
          </a:bodyPr>
          <a:lstStyle/>
          <a:p>
            <a:pPr algn="ctr"/>
            <a:r>
              <a:rPr lang="en-US" sz="3800" b="1" dirty="0">
                <a:solidFill>
                  <a:schemeClr val="bg1"/>
                </a:solidFill>
              </a:rPr>
              <a:t>You are a team with your club Treasurer for keeping your club information up-to-date!</a:t>
            </a:r>
          </a:p>
        </p:txBody>
      </p:sp>
      <p:sp>
        <p:nvSpPr>
          <p:cNvPr id="7" name="TextBox 6"/>
          <p:cNvSpPr txBox="1"/>
          <p:nvPr/>
        </p:nvSpPr>
        <p:spPr>
          <a:xfrm>
            <a:off x="1812884" y="3274640"/>
            <a:ext cx="5206683" cy="461665"/>
          </a:xfrm>
          <a:prstGeom prst="rect">
            <a:avLst/>
          </a:prstGeom>
          <a:noFill/>
        </p:spPr>
        <p:txBody>
          <a:bodyPr wrap="square" rtlCol="0">
            <a:spAutoFit/>
          </a:bodyPr>
          <a:lstStyle/>
          <a:p>
            <a:r>
              <a:rPr lang="en-US" sz="2400" dirty="0">
                <a:solidFill>
                  <a:schemeClr val="tx2">
                    <a:lumMod val="75000"/>
                  </a:schemeClr>
                </a:solidFill>
              </a:rPr>
              <a:t>Work to together and help each other.  </a:t>
            </a:r>
          </a:p>
        </p:txBody>
      </p:sp>
      <p:pic>
        <p:nvPicPr>
          <p:cNvPr id="9" name="Picture 8"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Tree>
    <p:extLst>
      <p:ext uri="{BB962C8B-B14F-4D97-AF65-F5344CB8AC3E}">
        <p14:creationId xmlns:p14="http://schemas.microsoft.com/office/powerpoint/2010/main" val="256903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757" y="381600"/>
            <a:ext cx="5493687" cy="616978"/>
          </a:xfrm>
        </p:spPr>
        <p:txBody>
          <a:bodyPr>
            <a:normAutofit fontScale="90000"/>
          </a:bodyPr>
          <a:lstStyle/>
          <a:p>
            <a:r>
              <a:rPr lang="en-US" dirty="0"/>
              <a:t>Club Secretary Training</a:t>
            </a:r>
          </a:p>
        </p:txBody>
      </p:sp>
      <p:sp>
        <p:nvSpPr>
          <p:cNvPr id="6" name="TextBox 5"/>
          <p:cNvSpPr txBox="1"/>
          <p:nvPr/>
        </p:nvSpPr>
        <p:spPr>
          <a:xfrm>
            <a:off x="561600" y="1110871"/>
            <a:ext cx="7969050" cy="646331"/>
          </a:xfrm>
          <a:prstGeom prst="rect">
            <a:avLst/>
          </a:prstGeom>
          <a:noFill/>
        </p:spPr>
        <p:txBody>
          <a:bodyPr wrap="square" rtlCol="0">
            <a:spAutoFit/>
          </a:bodyPr>
          <a:lstStyle/>
          <a:p>
            <a:pPr algn="ctr"/>
            <a:r>
              <a:rPr lang="en-US" sz="3600" b="1" dirty="0">
                <a:solidFill>
                  <a:schemeClr val="bg1"/>
                </a:solidFill>
              </a:rPr>
              <a:t>Silly things:</a:t>
            </a:r>
          </a:p>
        </p:txBody>
      </p:sp>
      <p:sp>
        <p:nvSpPr>
          <p:cNvPr id="5" name="TextBox 4"/>
          <p:cNvSpPr txBox="1"/>
          <p:nvPr/>
        </p:nvSpPr>
        <p:spPr>
          <a:xfrm>
            <a:off x="1886400" y="1757202"/>
            <a:ext cx="4874400" cy="2246769"/>
          </a:xfrm>
          <a:prstGeom prst="rect">
            <a:avLst/>
          </a:prstGeom>
          <a:noFill/>
        </p:spPr>
        <p:txBody>
          <a:bodyPr wrap="square" rtlCol="0">
            <a:spAutoFit/>
          </a:bodyPr>
          <a:lstStyle/>
          <a:p>
            <a:pPr>
              <a:buFont typeface="Arial" pitchFamily="34" charset="0"/>
              <a:buChar char="•"/>
            </a:pPr>
            <a:r>
              <a:rPr lang="en-US" sz="2000" dirty="0">
                <a:solidFill>
                  <a:schemeClr val="tx2">
                    <a:lumMod val="75000"/>
                  </a:schemeClr>
                </a:solidFill>
              </a:rPr>
              <a:t>  DOB</a:t>
            </a:r>
          </a:p>
          <a:p>
            <a:pPr>
              <a:buFont typeface="Arial" pitchFamily="34" charset="0"/>
              <a:buChar char="•"/>
            </a:pPr>
            <a:r>
              <a:rPr lang="en-US" sz="2000" dirty="0">
                <a:solidFill>
                  <a:schemeClr val="tx2">
                    <a:lumMod val="75000"/>
                  </a:schemeClr>
                </a:solidFill>
              </a:rPr>
              <a:t>  Picture</a:t>
            </a:r>
          </a:p>
          <a:p>
            <a:pPr>
              <a:buFont typeface="Arial" pitchFamily="34" charset="0"/>
              <a:buChar char="•"/>
            </a:pPr>
            <a:r>
              <a:rPr lang="en-US" sz="2000" dirty="0">
                <a:solidFill>
                  <a:schemeClr val="tx2">
                    <a:lumMod val="75000"/>
                  </a:schemeClr>
                </a:solidFill>
              </a:rPr>
              <a:t>  Correct Email </a:t>
            </a:r>
          </a:p>
          <a:p>
            <a:pPr>
              <a:buFont typeface="Arial" pitchFamily="34" charset="0"/>
              <a:buChar char="•"/>
            </a:pPr>
            <a:r>
              <a:rPr lang="en-US" sz="2000" dirty="0">
                <a:solidFill>
                  <a:schemeClr val="tx2">
                    <a:lumMod val="75000"/>
                  </a:schemeClr>
                </a:solidFill>
              </a:rPr>
              <a:t>  ICE Contact  </a:t>
            </a:r>
          </a:p>
          <a:p>
            <a:pPr>
              <a:buFont typeface="Arial" pitchFamily="34" charset="0"/>
              <a:buChar char="•"/>
            </a:pPr>
            <a:r>
              <a:rPr lang="en-US" sz="2000" dirty="0">
                <a:solidFill>
                  <a:schemeClr val="tx2">
                    <a:lumMod val="75000"/>
                  </a:schemeClr>
                </a:solidFill>
              </a:rPr>
              <a:t>  Put Member Induction Date Immediately</a:t>
            </a:r>
          </a:p>
          <a:p>
            <a:pPr>
              <a:buFont typeface="Arial" pitchFamily="34" charset="0"/>
              <a:buChar char="•"/>
            </a:pPr>
            <a:r>
              <a:rPr lang="en-US" sz="2000" dirty="0">
                <a:solidFill>
                  <a:schemeClr val="tx2">
                    <a:lumMod val="75000"/>
                  </a:schemeClr>
                </a:solidFill>
              </a:rPr>
              <a:t>  Terminate Member Immediately</a:t>
            </a:r>
          </a:p>
          <a:p>
            <a:pPr>
              <a:buFont typeface="Arial" pitchFamily="34" charset="0"/>
              <a:buChar char="•"/>
            </a:pPr>
            <a:r>
              <a:rPr lang="en-US" sz="2000" dirty="0">
                <a:solidFill>
                  <a:schemeClr val="tx2">
                    <a:lumMod val="75000"/>
                  </a:schemeClr>
                </a:solidFill>
              </a:rPr>
              <a:t>  Keep Attendance / Submit Attendance</a:t>
            </a:r>
          </a:p>
        </p:txBody>
      </p:sp>
      <p:pic>
        <p:nvPicPr>
          <p:cNvPr id="8" name="Picture 7" descr="D6110_MB_Banner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spTree>
    <p:extLst>
      <p:ext uri="{BB962C8B-B14F-4D97-AF65-F5344CB8AC3E}">
        <p14:creationId xmlns:p14="http://schemas.microsoft.com/office/powerpoint/2010/main" val="228199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5157" y="975945"/>
            <a:ext cx="5493687" cy="616978"/>
          </a:xfrm>
        </p:spPr>
        <p:txBody>
          <a:bodyPr>
            <a:normAutofit fontScale="90000"/>
          </a:bodyPr>
          <a:lstStyle/>
          <a:p>
            <a:r>
              <a:rPr lang="en-US" dirty="0">
                <a:effectLst>
                  <a:outerShdw blurRad="50800" dist="38100" dir="2700000" algn="tl" rotWithShape="0">
                    <a:srgbClr val="000000">
                      <a:alpha val="43000"/>
                    </a:srgbClr>
                  </a:outerShdw>
                </a:effectLst>
              </a:rPr>
              <a:t>Our reference guide is:</a:t>
            </a:r>
          </a:p>
        </p:txBody>
      </p:sp>
      <p:sp>
        <p:nvSpPr>
          <p:cNvPr id="7" name="TextBox 6"/>
          <p:cNvSpPr txBox="1"/>
          <p:nvPr/>
        </p:nvSpPr>
        <p:spPr>
          <a:xfrm>
            <a:off x="3209020" y="1741126"/>
            <a:ext cx="4827186" cy="2677656"/>
          </a:xfrm>
          <a:prstGeom prst="rect">
            <a:avLst/>
          </a:prstGeom>
          <a:noFill/>
        </p:spPr>
        <p:txBody>
          <a:bodyPr wrap="square" rtlCol="0">
            <a:spAutoFit/>
          </a:bodyPr>
          <a:lstStyle/>
          <a:p>
            <a:r>
              <a:rPr lang="en-US" sz="2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Rotary International</a:t>
            </a:r>
          </a:p>
          <a:p>
            <a:r>
              <a:rPr lang="en-US" sz="2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2019 Manual of Procedure</a:t>
            </a:r>
          </a:p>
          <a:p>
            <a:r>
              <a:rPr lang="en-US" sz="2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Updated every 3 years</a:t>
            </a:r>
          </a:p>
          <a:p>
            <a:endParaRPr lang="en-US" sz="2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a:p>
            <a:r>
              <a:rPr lang="en-US" sz="24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Find here: </a:t>
            </a:r>
            <a:r>
              <a:rPr lang="en-US" sz="2400" dirty="0">
                <a:solidFill>
                  <a:srgbClr val="2B0FF9"/>
                </a:solidFill>
                <a:hlinkClick r:id="rId2">
                  <a:extLst>
                    <a:ext uri="{A12FA001-AC4F-418D-AE19-62706E023703}">
                      <ahyp:hlinkClr xmlns:ahyp="http://schemas.microsoft.com/office/drawing/2018/hyperlinkcolor" val="tx"/>
                    </a:ext>
                  </a:extLst>
                </a:hlinkClick>
              </a:rPr>
              <a:t>https://my.rotary.org/en/document/manual-procedure-035</a:t>
            </a:r>
            <a:endParaRPr lang="en-US" sz="2400" dirty="0">
              <a:solidFill>
                <a:srgbClr val="2B0FF9"/>
              </a:solidFill>
            </a:endParaRPr>
          </a:p>
        </p:txBody>
      </p:sp>
      <p:pic>
        <p:nvPicPr>
          <p:cNvPr id="5" name="Picture 4" descr="D6110_MB_Banner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757" y="4966715"/>
            <a:ext cx="2505600" cy="554882"/>
          </a:xfrm>
          <a:prstGeom prst="rect">
            <a:avLst/>
          </a:prstGeom>
          <a:ln>
            <a:noFill/>
          </a:ln>
          <a:effectLst>
            <a:outerShdw blurRad="317500" dist="152400" dir="2700000" algn="tl" rotWithShape="0">
              <a:schemeClr val="tx1">
                <a:alpha val="50000"/>
              </a:schemeClr>
            </a:outerShdw>
          </a:effectLst>
        </p:spPr>
      </p:pic>
      <p:pic>
        <p:nvPicPr>
          <p:cNvPr id="3" name="Picture 2">
            <a:extLst>
              <a:ext uri="{FF2B5EF4-FFF2-40B4-BE49-F238E27FC236}">
                <a16:creationId xmlns:a16="http://schemas.microsoft.com/office/drawing/2014/main" id="{1E00B019-3F45-4F17-9F76-21C818F56D8F}"/>
              </a:ext>
            </a:extLst>
          </p:cNvPr>
          <p:cNvPicPr>
            <a:picLocks noChangeAspect="1"/>
          </p:cNvPicPr>
          <p:nvPr/>
        </p:nvPicPr>
        <p:blipFill>
          <a:blip r:embed="rId4"/>
          <a:stretch>
            <a:fillRect/>
          </a:stretch>
        </p:blipFill>
        <p:spPr>
          <a:xfrm rot="877320">
            <a:off x="1358240" y="1695980"/>
            <a:ext cx="1590094" cy="2188202"/>
          </a:xfrm>
          <a:prstGeom prst="rect">
            <a:avLst/>
          </a:prstGeom>
        </p:spPr>
      </p:pic>
    </p:spTree>
    <p:extLst>
      <p:ext uri="{BB962C8B-B14F-4D97-AF65-F5344CB8AC3E}">
        <p14:creationId xmlns:p14="http://schemas.microsoft.com/office/powerpoint/2010/main" val="6099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4" y="1818251"/>
            <a:ext cx="7408333" cy="3286885"/>
          </a:xfrm>
        </p:spPr>
        <p:txBody>
          <a:bodyPr>
            <a:normAutofit/>
          </a:bodyPr>
          <a:lstStyle/>
          <a:p>
            <a:pPr marL="0" indent="0">
              <a:buNone/>
            </a:pPr>
            <a:r>
              <a:rPr lang="en-US" b="1" dirty="0"/>
              <a:t>Dual Membership</a:t>
            </a:r>
            <a:r>
              <a:rPr lang="en-US" dirty="0"/>
              <a:t>:</a:t>
            </a:r>
          </a:p>
          <a:p>
            <a:pPr marL="0" indent="0">
              <a:buNone/>
            </a:pPr>
            <a:r>
              <a:rPr lang="en-US" i="1" dirty="0"/>
              <a:t>No person shall simultaneously hold active membership in this and another club* other than a satellite of this club. No person shall simultaneously be a member and an honorary member in this club.</a:t>
            </a:r>
          </a:p>
          <a:p>
            <a:pPr marL="0" indent="0">
              <a:buNone/>
            </a:pPr>
            <a:r>
              <a:rPr lang="en-US" i="1" dirty="0"/>
              <a:t> </a:t>
            </a:r>
          </a:p>
          <a:p>
            <a:pPr marL="0" indent="0" algn="ctr">
              <a:buNone/>
            </a:pPr>
            <a:r>
              <a:rPr lang="en-US" sz="2000" i="1" dirty="0"/>
              <a:t>*This includes membership in other civic organizations, such as: Kiwanis International and Lions Clubs International.</a:t>
            </a:r>
            <a:r>
              <a:rPr lang="en-US" sz="2000" dirty="0"/>
              <a:t> </a:t>
            </a:r>
          </a:p>
        </p:txBody>
      </p:sp>
      <p:sp>
        <p:nvSpPr>
          <p:cNvPr id="3" name="Title 2"/>
          <p:cNvSpPr>
            <a:spLocks noGrp="1"/>
          </p:cNvSpPr>
          <p:nvPr>
            <p:ph type="title"/>
          </p:nvPr>
        </p:nvSpPr>
        <p:spPr>
          <a:xfrm>
            <a:off x="457200" y="825847"/>
            <a:ext cx="8229600" cy="500032"/>
          </a:xfrm>
        </p:spPr>
        <p:txBody>
          <a:bodyPr>
            <a:normAutofit fontScale="90000"/>
          </a:bodyPr>
          <a:lstStyle/>
          <a:p>
            <a:r>
              <a:rPr lang="en-US" b="1" dirty="0"/>
              <a:t>2019 RI Manual of Procedure – Membership Categories</a:t>
            </a:r>
            <a:br>
              <a:rPr lang="en-US" dirty="0"/>
            </a:br>
            <a:endParaRPr lang="en-US" dirty="0"/>
          </a:p>
        </p:txBody>
      </p:sp>
      <p:pic>
        <p:nvPicPr>
          <p:cNvPr id="5" name="Picture 4">
            <a:extLst>
              <a:ext uri="{FF2B5EF4-FFF2-40B4-BE49-F238E27FC236}">
                <a16:creationId xmlns:a16="http://schemas.microsoft.com/office/drawing/2014/main" id="{7D049274-ABC6-44B8-9F70-65674518C14C}"/>
              </a:ext>
            </a:extLst>
          </p:cNvPr>
          <p:cNvPicPr>
            <a:picLocks noChangeAspect="1"/>
          </p:cNvPicPr>
          <p:nvPr/>
        </p:nvPicPr>
        <p:blipFill>
          <a:blip r:embed="rId2"/>
          <a:stretch>
            <a:fillRect/>
          </a:stretch>
        </p:blipFill>
        <p:spPr>
          <a:xfrm>
            <a:off x="7310487" y="687421"/>
            <a:ext cx="1222629" cy="1474974"/>
          </a:xfrm>
          <a:prstGeom prst="rect">
            <a:avLst/>
          </a:prstGeom>
        </p:spPr>
      </p:pic>
    </p:spTree>
    <p:extLst>
      <p:ext uri="{BB962C8B-B14F-4D97-AF65-F5344CB8AC3E}">
        <p14:creationId xmlns:p14="http://schemas.microsoft.com/office/powerpoint/2010/main" val="2387958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12893</TotalTime>
  <Words>1053</Words>
  <Application>Microsoft Office PowerPoint</Application>
  <PresentationFormat>On-screen Show (16:10)</PresentationFormat>
  <Paragraphs>152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Candara</vt:lpstr>
      <vt:lpstr>Symbol</vt:lpstr>
      <vt:lpstr>Wingdings</vt:lpstr>
      <vt:lpstr>Waveform</vt:lpstr>
      <vt:lpstr>Club Secretary</vt:lpstr>
      <vt:lpstr>PowerPoint Presentation</vt:lpstr>
      <vt:lpstr>Club Secretary Responsibilities</vt:lpstr>
      <vt:lpstr>Club Secretary Responsibilities</vt:lpstr>
      <vt:lpstr>Club Secretary Training</vt:lpstr>
      <vt:lpstr>Club Secretary Training</vt:lpstr>
      <vt:lpstr>Club Secretary Training</vt:lpstr>
      <vt:lpstr>Our reference guide is:</vt:lpstr>
      <vt:lpstr>2019 RI Manual of Procedure – Membership Categories </vt:lpstr>
      <vt:lpstr>2019 RI Manual of Procedure – Membership Categories </vt:lpstr>
      <vt:lpstr>2019 RI Manual of Procedure – Membership Categories </vt:lpstr>
      <vt:lpstr>2019 RI Manual of Procedure – Membership Categories </vt:lpstr>
      <vt:lpstr>2019 RI Manual of Procedure – Membership Categories </vt:lpstr>
      <vt:lpstr>2019 RI Manual of Procedure – Rotary Mark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District 6110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Secretary Training</dc:title>
  <dc:creator>Terri Pollmiller</dc:creator>
  <cp:lastModifiedBy>Cathy Webster</cp:lastModifiedBy>
  <cp:revision>122</cp:revision>
  <dcterms:created xsi:type="dcterms:W3CDTF">2017-05-02T18:07:24Z</dcterms:created>
  <dcterms:modified xsi:type="dcterms:W3CDTF">2021-04-06T18:02:47Z</dcterms:modified>
</cp:coreProperties>
</file>