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8" r:id="rId3"/>
    <p:sldMasterId id="2147483686" r:id="rId4"/>
  </p:sldMasterIdLst>
  <p:notesMasterIdLst>
    <p:notesMasterId r:id="rId17"/>
  </p:notesMasterIdLst>
  <p:handoutMasterIdLst>
    <p:handoutMasterId r:id="rId18"/>
  </p:handoutMasterIdLst>
  <p:sldIdLst>
    <p:sldId id="262" r:id="rId5"/>
    <p:sldId id="403" r:id="rId6"/>
    <p:sldId id="405" r:id="rId7"/>
    <p:sldId id="413" r:id="rId8"/>
    <p:sldId id="406" r:id="rId9"/>
    <p:sldId id="409" r:id="rId10"/>
    <p:sldId id="408" r:id="rId11"/>
    <p:sldId id="407" r:id="rId12"/>
    <p:sldId id="410" r:id="rId13"/>
    <p:sldId id="412" r:id="rId14"/>
    <p:sldId id="411" r:id="rId15"/>
    <p:sldId id="39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060606"/>
    <a:srgbClr val="595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187" autoAdjust="0"/>
  </p:normalViewPr>
  <p:slideViewPr>
    <p:cSldViewPr>
      <p:cViewPr varScale="1">
        <p:scale>
          <a:sx n="91" d="100"/>
          <a:sy n="91" d="100"/>
        </p:scale>
        <p:origin x="1704" y="184"/>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35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05DD4EF-E0F0-4BE6-BBD5-BC0C3485480C}" type="datetimeFigureOut">
              <a:rPr lang="en-US" smtClean="0"/>
              <a:t>3/22/21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D81E5D3-26D7-482E-BE23-8AFED0FFD5FA}" type="slidenum">
              <a:rPr lang="en-US" smtClean="0"/>
              <a:t>‹#›</a:t>
            </a:fld>
            <a:endParaRPr lang="en-US"/>
          </a:p>
        </p:txBody>
      </p:sp>
    </p:spTree>
    <p:extLst>
      <p:ext uri="{BB962C8B-B14F-4D97-AF65-F5344CB8AC3E}">
        <p14:creationId xmlns:p14="http://schemas.microsoft.com/office/powerpoint/2010/main" val="951026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3F842A-E37A-4F34-8BAB-AA519F3E95C3}" type="datetimeFigureOut">
              <a:rPr lang="en-US" smtClean="0"/>
              <a:t>3/22/21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3F1467-4B76-44CD-8E24-C5BE86A26BFF}" type="slidenum">
              <a:rPr lang="en-US" smtClean="0"/>
              <a:t>‹#›</a:t>
            </a:fld>
            <a:endParaRPr lang="en-US"/>
          </a:p>
        </p:txBody>
      </p:sp>
    </p:spTree>
    <p:extLst>
      <p:ext uri="{BB962C8B-B14F-4D97-AF65-F5344CB8AC3E}">
        <p14:creationId xmlns:p14="http://schemas.microsoft.com/office/powerpoint/2010/main" val="122284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3" eaLnBrk="0" hangingPunct="0">
              <a:defRPr sz="2400">
                <a:solidFill>
                  <a:schemeClr val="tx1"/>
                </a:solidFill>
                <a:latin typeface="Arial" pitchFamily="34" charset="0"/>
                <a:ea typeface="ヒラギノ角ゴ Pro W3" charset="0"/>
                <a:cs typeface="ヒラギノ角ゴ Pro W3" charset="0"/>
              </a:defRPr>
            </a:lvl1pPr>
            <a:lvl2pPr marL="742822" indent="-285700" defTabSz="931703" eaLnBrk="0" hangingPunct="0">
              <a:defRPr sz="2400">
                <a:solidFill>
                  <a:schemeClr val="tx1"/>
                </a:solidFill>
                <a:latin typeface="Arial" pitchFamily="34" charset="0"/>
                <a:ea typeface="ヒラギノ角ゴ Pro W3" charset="0"/>
                <a:cs typeface="ヒラギノ角ゴ Pro W3" charset="0"/>
              </a:defRPr>
            </a:lvl2pPr>
            <a:lvl3pPr marL="1142804" indent="-228561" defTabSz="931703" eaLnBrk="0" hangingPunct="0">
              <a:defRPr sz="2400">
                <a:solidFill>
                  <a:schemeClr val="tx1"/>
                </a:solidFill>
                <a:latin typeface="Arial" pitchFamily="34" charset="0"/>
                <a:ea typeface="ヒラギノ角ゴ Pro W3" charset="0"/>
                <a:cs typeface="ヒラギノ角ゴ Pro W3" charset="0"/>
              </a:defRPr>
            </a:lvl3pPr>
            <a:lvl4pPr marL="1599927" indent="-228561" defTabSz="931703" eaLnBrk="0" hangingPunct="0">
              <a:defRPr sz="2400">
                <a:solidFill>
                  <a:schemeClr val="tx1"/>
                </a:solidFill>
                <a:latin typeface="Arial" pitchFamily="34" charset="0"/>
                <a:ea typeface="ヒラギノ角ゴ Pro W3" charset="0"/>
                <a:cs typeface="ヒラギノ角ゴ Pro W3" charset="0"/>
              </a:defRPr>
            </a:lvl4pPr>
            <a:lvl5pPr marL="2057049" indent="-228561" defTabSz="931703" eaLnBrk="0" hangingPunct="0">
              <a:defRPr sz="2400">
                <a:solidFill>
                  <a:schemeClr val="tx1"/>
                </a:solidFill>
                <a:latin typeface="Arial" pitchFamily="34" charset="0"/>
                <a:ea typeface="ヒラギノ角ゴ Pro W3" charset="0"/>
                <a:cs typeface="ヒラギノ角ゴ Pro W3" charset="0"/>
              </a:defRPr>
            </a:lvl5pPr>
            <a:lvl6pPr marL="2514171" indent="-228561" defTabSz="931703"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293" indent="-228561" defTabSz="931703"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8415" indent="-228561" defTabSz="931703"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5536" indent="-228561" defTabSz="931703"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fld id="{2338F78E-058D-4C24-85C2-32DCECBC9B23}" type="slidenum">
              <a:rPr lang="en-US" sz="1300">
                <a:solidFill>
                  <a:prstClr val="black"/>
                </a:solidFill>
              </a:rPr>
              <a:pPr/>
              <a:t>1</a:t>
            </a:fld>
            <a:endParaRPr lang="en-US" sz="13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600" b="1" dirty="0">
              <a:latin typeface="Arial" pitchFamily="34" charset="0"/>
              <a:ea typeface="ヒラギノ角ゴ Pro W3" charset="0"/>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F1467-4B76-44CD-8E24-C5BE86A26BFF}" type="slidenum">
              <a:rPr lang="en-US" smtClean="0"/>
              <a:t>10</a:t>
            </a:fld>
            <a:endParaRPr lang="en-US"/>
          </a:p>
        </p:txBody>
      </p:sp>
    </p:spTree>
    <p:extLst>
      <p:ext uri="{BB962C8B-B14F-4D97-AF65-F5344CB8AC3E}">
        <p14:creationId xmlns:p14="http://schemas.microsoft.com/office/powerpoint/2010/main" val="176018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B3F1467-4B76-44CD-8E24-C5BE86A26BFF}" type="slidenum">
              <a:rPr lang="en-US" smtClean="0"/>
              <a:t>11</a:t>
            </a:fld>
            <a:endParaRPr lang="en-US"/>
          </a:p>
        </p:txBody>
      </p:sp>
    </p:spTree>
    <p:extLst>
      <p:ext uri="{BB962C8B-B14F-4D97-AF65-F5344CB8AC3E}">
        <p14:creationId xmlns:p14="http://schemas.microsoft.com/office/powerpoint/2010/main" val="3674751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had a lot of information thrown at you for the past 90 minutes with more to come.   It can be a little overwhelming, but just remember that your AG’s and the District Committee Chairs are here to help you!   You don’t have to go it alone!   I’m so excited for all of you as you plan to take the gavel and lead your club.  Bring in those new members!   Engage them along with your current members. Be the inspiration to them as well as to your community.   Thank you so much for your attention and  don’t hesitate to call on me with any questions, suggestions or ideas.  Best of Luck to each and every one of you.  SERVE TO CHANGE LIVES!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F1467-4B76-44CD-8E24-C5BE86A26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117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B3F1467-4B76-44CD-8E24-C5BE86A26BFF}" type="slidenum">
              <a:rPr lang="en-US" smtClean="0"/>
              <a:t>2</a:t>
            </a:fld>
            <a:endParaRPr lang="en-US"/>
          </a:p>
        </p:txBody>
      </p:sp>
    </p:spTree>
    <p:extLst>
      <p:ext uri="{BB962C8B-B14F-4D97-AF65-F5344CB8AC3E}">
        <p14:creationId xmlns:p14="http://schemas.microsoft.com/office/powerpoint/2010/main" val="176120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F1467-4B76-44CD-8E24-C5BE86A26BFF}" type="slidenum">
              <a:rPr lang="en-US" smtClean="0"/>
              <a:t>3</a:t>
            </a:fld>
            <a:endParaRPr lang="en-US"/>
          </a:p>
        </p:txBody>
      </p:sp>
    </p:spTree>
    <p:extLst>
      <p:ext uri="{BB962C8B-B14F-4D97-AF65-F5344CB8AC3E}">
        <p14:creationId xmlns:p14="http://schemas.microsoft.com/office/powerpoint/2010/main" val="42784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B3F1467-4B76-44CD-8E24-C5BE86A26BFF}" type="slidenum">
              <a:rPr lang="en-US" smtClean="0"/>
              <a:t>4</a:t>
            </a:fld>
            <a:endParaRPr lang="en-US"/>
          </a:p>
        </p:txBody>
      </p:sp>
    </p:spTree>
    <p:extLst>
      <p:ext uri="{BB962C8B-B14F-4D97-AF65-F5344CB8AC3E}">
        <p14:creationId xmlns:p14="http://schemas.microsoft.com/office/powerpoint/2010/main" val="245417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B3F1467-4B76-44CD-8E24-C5BE86A26BFF}" type="slidenum">
              <a:rPr lang="en-US" smtClean="0"/>
              <a:t>5</a:t>
            </a:fld>
            <a:endParaRPr lang="en-US"/>
          </a:p>
        </p:txBody>
      </p:sp>
    </p:spTree>
    <p:extLst>
      <p:ext uri="{BB962C8B-B14F-4D97-AF65-F5344CB8AC3E}">
        <p14:creationId xmlns:p14="http://schemas.microsoft.com/office/powerpoint/2010/main" val="266056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B3F1467-4B76-44CD-8E24-C5BE86A26BFF}" type="slidenum">
              <a:rPr lang="en-US" smtClean="0"/>
              <a:t>6</a:t>
            </a:fld>
            <a:endParaRPr lang="en-US"/>
          </a:p>
        </p:txBody>
      </p:sp>
    </p:spTree>
    <p:extLst>
      <p:ext uri="{BB962C8B-B14F-4D97-AF65-F5344CB8AC3E}">
        <p14:creationId xmlns:p14="http://schemas.microsoft.com/office/powerpoint/2010/main" val="123205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B3F1467-4B76-44CD-8E24-C5BE86A26BFF}" type="slidenum">
              <a:rPr lang="en-US" smtClean="0"/>
              <a:t>7</a:t>
            </a:fld>
            <a:endParaRPr lang="en-US"/>
          </a:p>
        </p:txBody>
      </p:sp>
    </p:spTree>
    <p:extLst>
      <p:ext uri="{BB962C8B-B14F-4D97-AF65-F5344CB8AC3E}">
        <p14:creationId xmlns:p14="http://schemas.microsoft.com/office/powerpoint/2010/main" val="27834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B3F1467-4B76-44CD-8E24-C5BE86A26BFF}" type="slidenum">
              <a:rPr lang="en-US" smtClean="0"/>
              <a:t>8</a:t>
            </a:fld>
            <a:endParaRPr lang="en-US"/>
          </a:p>
        </p:txBody>
      </p:sp>
    </p:spTree>
    <p:extLst>
      <p:ext uri="{BB962C8B-B14F-4D97-AF65-F5344CB8AC3E}">
        <p14:creationId xmlns:p14="http://schemas.microsoft.com/office/powerpoint/2010/main" val="65380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B3F1467-4B76-44CD-8E24-C5BE86A26BFF}" type="slidenum">
              <a:rPr lang="en-US" smtClean="0"/>
              <a:t>9</a:t>
            </a:fld>
            <a:endParaRPr lang="en-US"/>
          </a:p>
        </p:txBody>
      </p:sp>
    </p:spTree>
    <p:extLst>
      <p:ext uri="{BB962C8B-B14F-4D97-AF65-F5344CB8AC3E}">
        <p14:creationId xmlns:p14="http://schemas.microsoft.com/office/powerpoint/2010/main" val="318031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818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9072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424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605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3354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69154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89891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95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04545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272665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36967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921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04922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58768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7028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3887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rtlCol="0">
            <a:normAutofit/>
          </a:bodyPr>
          <a:lstStyle/>
          <a:p>
            <a:r>
              <a:rPr lang="en-US" dirty="0"/>
              <a:t>CLICK TO EDIT MASTER TITLE STYLE</a:t>
            </a:r>
          </a:p>
        </p:txBody>
      </p:sp>
    </p:spTree>
    <p:extLst>
      <p:ext uri="{BB962C8B-B14F-4D97-AF65-F5344CB8AC3E}">
        <p14:creationId xmlns:p14="http://schemas.microsoft.com/office/powerpoint/2010/main" val="1715964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rtlCol="0">
            <a:normAutofit/>
          </a:bodyPr>
          <a:lstStyle/>
          <a:p>
            <a:r>
              <a:rPr lang="en-US" dirty="0"/>
              <a:t>CLICK TO EDIT MASTER TITLE STYLE</a:t>
            </a:r>
          </a:p>
        </p:txBody>
      </p:sp>
      <p:sp>
        <p:nvSpPr>
          <p:cNvPr id="4" name="Slide Number Placeholder 5"/>
          <p:cNvSpPr>
            <a:spLocks noGrp="1"/>
          </p:cNvSpPr>
          <p:nvPr>
            <p:ph type="sldNum" sz="quarter" idx="10"/>
          </p:nvPr>
        </p:nvSpPr>
        <p:spPr>
          <a:xfrm>
            <a:off x="6553200" y="6356350"/>
            <a:ext cx="2133600" cy="365125"/>
          </a:xfrm>
          <a:prstGeom prst="rect">
            <a:avLst/>
          </a:prstGeom>
        </p:spPr>
        <p:txBody>
          <a:bodyPr/>
          <a:lstStyle>
            <a:lvl1pPr>
              <a:defRPr>
                <a:cs typeface="Arial" charset="0"/>
              </a:defRPr>
            </a:lvl1pPr>
          </a:lstStyle>
          <a:p>
            <a:pPr fontAlgn="base">
              <a:spcBef>
                <a:spcPct val="0"/>
              </a:spcBef>
              <a:spcAft>
                <a:spcPct val="0"/>
              </a:spcAft>
              <a:defRPr/>
            </a:pPr>
            <a:fld id="{73A75F74-5908-48D5-8B87-758EE8D23A3D}" type="slidenum">
              <a:rPr kumimoji="1" lang="en-US" sz="2400">
                <a:solidFill>
                  <a:prstClr val="black"/>
                </a:solidFill>
                <a:latin typeface="Times New Roman" pitchFamily="18" charset="0"/>
              </a:rPr>
              <a:pPr fontAlgn="base">
                <a:spcBef>
                  <a:spcPct val="0"/>
                </a:spcBef>
                <a:spcAft>
                  <a:spcPct val="0"/>
                </a:spcAft>
                <a:defRPr/>
              </a:pPr>
              <a:t>‹#›</a:t>
            </a:fld>
            <a:endParaRPr kumimoji="1" lang="en-US" sz="2400">
              <a:solidFill>
                <a:prstClr val="black"/>
              </a:solidFill>
              <a:latin typeface="Times New Roman" pitchFamily="18" charset="0"/>
            </a:endParaRPr>
          </a:p>
        </p:txBody>
      </p:sp>
    </p:spTree>
    <p:extLst>
      <p:ext uri="{BB962C8B-B14F-4D97-AF65-F5344CB8AC3E}">
        <p14:creationId xmlns:p14="http://schemas.microsoft.com/office/powerpoint/2010/main" val="1768165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Placeholder 1"/>
          <p:cNvSpPr txBox="1">
            <a:spLocks/>
          </p:cNvSpPr>
          <p:nvPr userDrawn="1"/>
        </p:nvSpPr>
        <p:spPr>
          <a:xfrm>
            <a:off x="457200" y="274638"/>
            <a:ext cx="7391400" cy="487362"/>
          </a:xfrm>
          <a:prstGeom prst="rect">
            <a:avLst/>
          </a:prstGeom>
        </p:spPr>
        <p:txBody>
          <a:bodyPr>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pPr fontAlgn="base">
              <a:spcAft>
                <a:spcPct val="0"/>
              </a:spcAft>
              <a:defRPr/>
            </a:pPr>
            <a:r>
              <a:rPr kumimoji="1" lang="en-US"/>
              <a:t>CLICK TO EDIT MASTER TITLE STYLE</a:t>
            </a:r>
            <a:endParaRPr kumimoji="1" lang="en-US" dirty="0"/>
          </a:p>
        </p:txBody>
      </p:sp>
      <p:sp>
        <p:nvSpPr>
          <p:cNvPr id="2" name="Title 1"/>
          <p:cNvSpPr>
            <a:spLocks noGrp="1"/>
          </p:cNvSpPr>
          <p:nvPr>
            <p:ph type="title"/>
          </p:nvPr>
        </p:nvSpPr>
        <p:spPr>
          <a:xfrm>
            <a:off x="722313" y="4406900"/>
            <a:ext cx="7772400" cy="1362075"/>
          </a:xfrm>
          <a:prstGeom prst="rect">
            <a:avLst/>
          </a:prstGeom>
        </p:spPr>
        <p:txBody>
          <a:bodyPr>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7757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rtlCol="0">
            <a:normAutofit/>
          </a:bodyPr>
          <a:lstStyle/>
          <a:p>
            <a:r>
              <a:rPr lang="en-US" dirty="0"/>
              <a:t>CLICK TO EDIT MASTER TITLE STYLE</a:t>
            </a:r>
          </a:p>
        </p:txBody>
      </p:sp>
    </p:spTree>
    <p:extLst>
      <p:ext uri="{BB962C8B-B14F-4D97-AF65-F5344CB8AC3E}">
        <p14:creationId xmlns:p14="http://schemas.microsoft.com/office/powerpoint/2010/main" val="789423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rtlCol="0">
            <a:normAutofit/>
          </a:bodyPr>
          <a:lstStyle/>
          <a:p>
            <a:r>
              <a:rPr lang="en-US" dirty="0"/>
              <a:t>CLICK TO EDIT MASTER TITLE STYLE</a:t>
            </a:r>
          </a:p>
        </p:txBody>
      </p:sp>
    </p:spTree>
    <p:extLst>
      <p:ext uri="{BB962C8B-B14F-4D97-AF65-F5344CB8AC3E}">
        <p14:creationId xmlns:p14="http://schemas.microsoft.com/office/powerpoint/2010/main" val="22236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rtlCol="0">
            <a:normAutofit/>
          </a:bodyPr>
          <a:lstStyle/>
          <a:p>
            <a:r>
              <a:rPr lang="en-US" dirty="0"/>
              <a:t>CLICK TO EDIT MASTER TITLE STYLE</a:t>
            </a:r>
          </a:p>
        </p:txBody>
      </p:sp>
    </p:spTree>
    <p:extLst>
      <p:ext uri="{BB962C8B-B14F-4D97-AF65-F5344CB8AC3E}">
        <p14:creationId xmlns:p14="http://schemas.microsoft.com/office/powerpoint/2010/main" val="135890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282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fontAlgn="base">
              <a:spcBef>
                <a:spcPct val="0"/>
              </a:spcBef>
              <a:spcAft>
                <a:spcPct val="0"/>
              </a:spcAft>
              <a:defRPr/>
            </a:pPr>
            <a:endParaRPr kumimoji="1"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lstStyle>
            <a:lvl1pPr algn="l">
              <a:defRPr sz="20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150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887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683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0613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456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76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106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353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RotaryMoE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9338" y="596900"/>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978665"/>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5"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5298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17458F"/>
          </a:solidFill>
          <a:ln>
            <a:no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defRPr/>
            </a:pPr>
            <a:endParaRPr kumimoji="1" lang="en-US" sz="2400">
              <a:solidFill>
                <a:srgbClr val="E7E7E8"/>
              </a:solidFill>
            </a:endParaRPr>
          </a:p>
        </p:txBody>
      </p:sp>
      <p:sp>
        <p:nvSpPr>
          <p:cNvPr id="3075"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Title Placeholder 1"/>
          <p:cNvSpPr>
            <a:spLocks noGrp="1"/>
          </p:cNvSpPr>
          <p:nvPr>
            <p:ph type="title"/>
          </p:nvPr>
        </p:nvSpPr>
        <p:spPr bwMode="auto">
          <a:xfrm>
            <a:off x="457200" y="274638"/>
            <a:ext cx="7391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pic>
        <p:nvPicPr>
          <p:cNvPr id="3077" name="Picture 2"/>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57200" y="6199188"/>
            <a:ext cx="2027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8"/>
          <p:cNvSpPr txBox="1">
            <a:spLocks noChangeArrowheads="1"/>
          </p:cNvSpPr>
          <p:nvPr userDrawn="1"/>
        </p:nvSpPr>
        <p:spPr bwMode="auto">
          <a:xfrm>
            <a:off x="7239000" y="617220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r" eaLnBrk="1" fontAlgn="base" hangingPunct="1">
              <a:spcBef>
                <a:spcPct val="0"/>
              </a:spcBef>
              <a:spcAft>
                <a:spcPct val="0"/>
              </a:spcAft>
              <a:defRPr/>
            </a:pPr>
            <a:r>
              <a:rPr lang="en-US" altLang="en-US" sz="2000">
                <a:solidFill>
                  <a:srgbClr val="01B4E7"/>
                </a:solidFill>
                <a:latin typeface="Arial" charset="0"/>
              </a:rPr>
              <a:t>#ricon15</a:t>
            </a:r>
          </a:p>
        </p:txBody>
      </p:sp>
    </p:spTree>
    <p:extLst>
      <p:ext uri="{BB962C8B-B14F-4D97-AF65-F5344CB8AC3E}">
        <p14:creationId xmlns:p14="http://schemas.microsoft.com/office/powerpoint/2010/main" val="17507910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xStyles>
    <p:titleStyle>
      <a:lvl1pPr algn="l" defTabSz="457200" rtl="0" eaLnBrk="0" fontAlgn="base" hangingPunct="0">
        <a:spcBef>
          <a:spcPct val="0"/>
        </a:spcBef>
        <a:spcAft>
          <a:spcPct val="0"/>
        </a:spcAft>
        <a:defRPr b="1" kern="1200">
          <a:solidFill>
            <a:schemeClr val="bg1"/>
          </a:solidFill>
          <a:latin typeface="Arial Narrow"/>
          <a:ea typeface="Arial Narrow" pitchFamily="34" charset="0"/>
          <a:cs typeface="Arial Narrow"/>
        </a:defRPr>
      </a:lvl1pPr>
      <a:lvl2pPr algn="l" defTabSz="457200" rtl="0" eaLnBrk="0" fontAlgn="base" hangingPunct="0">
        <a:spcBef>
          <a:spcPct val="0"/>
        </a:spcBef>
        <a:spcAft>
          <a:spcPct val="0"/>
        </a:spcAft>
        <a:defRPr b="1">
          <a:solidFill>
            <a:schemeClr val="bg1"/>
          </a:solidFill>
          <a:latin typeface="Arial Narrow" pitchFamily="34" charset="0"/>
          <a:ea typeface="Arial Narrow" pitchFamily="34" charset="0"/>
          <a:cs typeface="Arial Narrow" pitchFamily="34" charset="0"/>
        </a:defRPr>
      </a:lvl2pPr>
      <a:lvl3pPr algn="l" defTabSz="457200" rtl="0" eaLnBrk="0" fontAlgn="base" hangingPunct="0">
        <a:spcBef>
          <a:spcPct val="0"/>
        </a:spcBef>
        <a:spcAft>
          <a:spcPct val="0"/>
        </a:spcAft>
        <a:defRPr b="1">
          <a:solidFill>
            <a:schemeClr val="bg1"/>
          </a:solidFill>
          <a:latin typeface="Arial Narrow" pitchFamily="34" charset="0"/>
          <a:ea typeface="Arial Narrow" pitchFamily="34" charset="0"/>
          <a:cs typeface="Arial Narrow" pitchFamily="34" charset="0"/>
        </a:defRPr>
      </a:lvl3pPr>
      <a:lvl4pPr algn="l" defTabSz="457200" rtl="0" eaLnBrk="0" fontAlgn="base" hangingPunct="0">
        <a:spcBef>
          <a:spcPct val="0"/>
        </a:spcBef>
        <a:spcAft>
          <a:spcPct val="0"/>
        </a:spcAft>
        <a:defRPr b="1">
          <a:solidFill>
            <a:schemeClr val="bg1"/>
          </a:solidFill>
          <a:latin typeface="Arial Narrow" pitchFamily="34" charset="0"/>
          <a:ea typeface="Arial Narrow" pitchFamily="34" charset="0"/>
          <a:cs typeface="Arial Narrow" pitchFamily="34" charset="0"/>
        </a:defRPr>
      </a:lvl4pPr>
      <a:lvl5pPr algn="l" defTabSz="457200" rtl="0" eaLnBrk="0" fontAlgn="base" hangingPunct="0">
        <a:spcBef>
          <a:spcPct val="0"/>
        </a:spcBef>
        <a:spcAft>
          <a:spcPct val="0"/>
        </a:spcAft>
        <a:defRPr b="1">
          <a:solidFill>
            <a:schemeClr val="bg1"/>
          </a:solidFill>
          <a:latin typeface="Arial Narrow" pitchFamily="34" charset="0"/>
          <a:ea typeface="Arial Narrow" pitchFamily="34" charset="0"/>
          <a:cs typeface="Arial Narrow" pitchFamily="34" charset="0"/>
        </a:defRPr>
      </a:lvl5pPr>
      <a:lvl6pPr marL="457200" algn="l" defTabSz="457200" rtl="0" fontAlgn="base">
        <a:spcBef>
          <a:spcPct val="0"/>
        </a:spcBef>
        <a:spcAft>
          <a:spcPct val="0"/>
        </a:spcAft>
        <a:defRPr b="1">
          <a:solidFill>
            <a:schemeClr val="bg1"/>
          </a:solidFill>
          <a:latin typeface="Arial Narrow" pitchFamily="34" charset="0"/>
          <a:ea typeface="Arial Narrow" pitchFamily="34" charset="0"/>
          <a:cs typeface="Arial Narrow" pitchFamily="34" charset="0"/>
        </a:defRPr>
      </a:lvl6pPr>
      <a:lvl7pPr marL="914400" algn="l" defTabSz="457200" rtl="0" fontAlgn="base">
        <a:spcBef>
          <a:spcPct val="0"/>
        </a:spcBef>
        <a:spcAft>
          <a:spcPct val="0"/>
        </a:spcAft>
        <a:defRPr b="1">
          <a:solidFill>
            <a:schemeClr val="bg1"/>
          </a:solidFill>
          <a:latin typeface="Arial Narrow" pitchFamily="34" charset="0"/>
          <a:ea typeface="Arial Narrow" pitchFamily="34" charset="0"/>
          <a:cs typeface="Arial Narrow" pitchFamily="34" charset="0"/>
        </a:defRPr>
      </a:lvl7pPr>
      <a:lvl8pPr marL="1371600" algn="l" defTabSz="457200" rtl="0" fontAlgn="base">
        <a:spcBef>
          <a:spcPct val="0"/>
        </a:spcBef>
        <a:spcAft>
          <a:spcPct val="0"/>
        </a:spcAft>
        <a:defRPr b="1">
          <a:solidFill>
            <a:schemeClr val="bg1"/>
          </a:solidFill>
          <a:latin typeface="Arial Narrow" pitchFamily="34" charset="0"/>
          <a:ea typeface="Arial Narrow" pitchFamily="34" charset="0"/>
          <a:cs typeface="Arial Narrow" pitchFamily="34" charset="0"/>
        </a:defRPr>
      </a:lvl8pPr>
      <a:lvl9pPr marL="1828800" algn="l" defTabSz="457200" rtl="0" fontAlgn="base">
        <a:spcBef>
          <a:spcPct val="0"/>
        </a:spcBef>
        <a:spcAft>
          <a:spcPct val="0"/>
        </a:spcAft>
        <a:defRPr b="1">
          <a:solidFill>
            <a:schemeClr val="bg1"/>
          </a:solidFill>
          <a:latin typeface="Arial Narrow" pitchFamily="34" charset="0"/>
          <a:ea typeface="Arial Narrow" pitchFamily="34" charset="0"/>
          <a:cs typeface="Arial Narrow"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17458F"/>
          </a:solidFill>
          <a:latin typeface="Georgia"/>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17458F"/>
          </a:solidFill>
          <a:latin typeface="Georgia"/>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17458F"/>
          </a:solidFill>
          <a:latin typeface="Georgia"/>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17458F"/>
          </a:solidFill>
          <a:latin typeface="Georgia"/>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17458F"/>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arn.rotary.org/members/learn/course/internal/view/elearning/76/kick-start-your-new-member-orient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s://rotary6690.org/maintaining-engageme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my.rotary.org/en/club-flexibil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txBox="1">
            <a:spLocks noChangeArrowheads="1"/>
          </p:cNvSpPr>
          <p:nvPr/>
        </p:nvSpPr>
        <p:spPr bwMode="auto">
          <a:xfrm>
            <a:off x="304800" y="1905000"/>
            <a:ext cx="556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eaLnBrk="1" hangingPunct="1"/>
            <a:endParaRPr lang="en-US" sz="4800" dirty="0">
              <a:solidFill>
                <a:prstClr val="white"/>
              </a:solidFill>
              <a:latin typeface="Arial Narrow Bold" pitchFamily="127" charset="0"/>
              <a:ea typeface="Arial Narrow Bold" pitchFamily="127" charset="0"/>
              <a:cs typeface="Arial Narrow Bold" pitchFamily="127" charset="0"/>
            </a:endParaRPr>
          </a:p>
          <a:p>
            <a:pPr eaLnBrk="1" hangingPunct="1"/>
            <a:r>
              <a:rPr lang="en-US" sz="4800" dirty="0">
                <a:solidFill>
                  <a:prstClr val="white"/>
                </a:solidFill>
                <a:latin typeface="Arial Narrow Bold" pitchFamily="127" charset="0"/>
                <a:ea typeface="Arial Narrow Bold" pitchFamily="127" charset="0"/>
                <a:cs typeface="Arial Narrow Bold" pitchFamily="127" charset="0"/>
              </a:rPr>
              <a:t>MEMBERSHIP</a:t>
            </a:r>
          </a:p>
          <a:p>
            <a:pPr eaLnBrk="1" hangingPunct="1"/>
            <a:r>
              <a:rPr lang="en-US" sz="4800" dirty="0">
                <a:solidFill>
                  <a:prstClr val="white"/>
                </a:solidFill>
                <a:latin typeface="Arial Narrow Bold" pitchFamily="127" charset="0"/>
                <a:ea typeface="Arial Narrow Bold" pitchFamily="127" charset="0"/>
                <a:cs typeface="Arial Narrow Bold" pitchFamily="127" charset="0"/>
              </a:rPr>
              <a:t>ESSENTIALS</a:t>
            </a:r>
          </a:p>
        </p:txBody>
      </p:sp>
      <p:sp>
        <p:nvSpPr>
          <p:cNvPr id="8197" name="Subtitle 3"/>
          <p:cNvSpPr>
            <a:spLocks noGrp="1"/>
          </p:cNvSpPr>
          <p:nvPr>
            <p:ph type="subTitle" idx="4294967295"/>
          </p:nvPr>
        </p:nvSpPr>
        <p:spPr bwMode="auto">
          <a:xfrm>
            <a:off x="3657600" y="4800600"/>
            <a:ext cx="5334000" cy="137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eaLnBrk="1" hangingPunct="1">
              <a:lnSpc>
                <a:spcPct val="90000"/>
              </a:lnSpc>
              <a:spcBef>
                <a:spcPct val="0"/>
              </a:spcBef>
              <a:buNone/>
            </a:pPr>
            <a:r>
              <a:rPr lang="en-US" sz="2400" b="1" dirty="0">
                <a:solidFill>
                  <a:schemeClr val="bg1"/>
                </a:solidFill>
                <a:latin typeface="Arial Narrow Bold" panose="020B0706020202030204" pitchFamily="34" charset="0"/>
                <a:ea typeface="ヒラギノ角ゴ Pro W3" charset="0"/>
                <a:cs typeface="Georgia" pitchFamily="18" charset="0"/>
              </a:rPr>
              <a:t>PDG Jayne Lowe</a:t>
            </a:r>
          </a:p>
          <a:p>
            <a:pPr marL="0" indent="0" eaLnBrk="1" hangingPunct="1">
              <a:lnSpc>
                <a:spcPct val="90000"/>
              </a:lnSpc>
              <a:spcBef>
                <a:spcPct val="0"/>
              </a:spcBef>
              <a:buNone/>
            </a:pPr>
            <a:r>
              <a:rPr lang="en-US" sz="2400" b="1" dirty="0">
                <a:solidFill>
                  <a:schemeClr val="bg1"/>
                </a:solidFill>
                <a:latin typeface="Arial Narrow Bold" panose="020B0706020202030204" pitchFamily="34" charset="0"/>
                <a:ea typeface="ヒラギノ角ゴ Pro W3" charset="0"/>
                <a:cs typeface="Georgia" pitchFamily="18" charset="0"/>
              </a:rPr>
              <a:t>District Membership Chair</a:t>
            </a:r>
          </a:p>
          <a:p>
            <a:pPr marL="0" indent="0" eaLnBrk="1" hangingPunct="1">
              <a:lnSpc>
                <a:spcPct val="90000"/>
              </a:lnSpc>
              <a:spcBef>
                <a:spcPct val="0"/>
              </a:spcBef>
              <a:buNone/>
            </a:pPr>
            <a:r>
              <a:rPr lang="en-US" sz="2400" b="1" dirty="0">
                <a:solidFill>
                  <a:schemeClr val="bg1"/>
                </a:solidFill>
                <a:latin typeface="Arial Narrow Bold" panose="020B0706020202030204" pitchFamily="34" charset="0"/>
                <a:ea typeface="ヒラギノ角ゴ Pro W3" charset="0"/>
                <a:cs typeface="Georgia" pitchFamily="18" charset="0"/>
              </a:rPr>
              <a:t>Rotary Club of Bentonville, AR</a:t>
            </a:r>
          </a:p>
          <a:p>
            <a:pPr marL="0" indent="0" eaLnBrk="1" hangingPunct="1">
              <a:lnSpc>
                <a:spcPct val="90000"/>
              </a:lnSpc>
              <a:spcBef>
                <a:spcPct val="0"/>
              </a:spcBef>
              <a:buNone/>
            </a:pPr>
            <a:r>
              <a:rPr lang="en-US" sz="2400" b="1" dirty="0">
                <a:solidFill>
                  <a:schemeClr val="bg1"/>
                </a:solidFill>
                <a:latin typeface="Arial Narrow Bold" panose="020B0706020202030204" pitchFamily="34" charset="0"/>
                <a:ea typeface="ヒラギノ角ゴ Pro W3" charset="0"/>
                <a:cs typeface="Georgia" pitchFamily="18" charset="0"/>
              </a:rPr>
              <a:t>President-elect training 2021</a:t>
            </a:r>
            <a:endParaRPr lang="en-US" sz="2400" dirty="0">
              <a:solidFill>
                <a:schemeClr val="bg1"/>
              </a:solidFill>
              <a:latin typeface="Arial Narrow" panose="020B0606020202030204" pitchFamily="34" charset="0"/>
              <a:ea typeface="ヒラギノ角ゴ Pro W3" charset="0"/>
              <a:cs typeface="Georgia" pitchFamily="18" charset="0"/>
            </a:endParaRPr>
          </a:p>
          <a:p>
            <a:pPr marL="0" indent="0" eaLnBrk="1" hangingPunct="1">
              <a:lnSpc>
                <a:spcPct val="90000"/>
              </a:lnSpc>
              <a:buNone/>
            </a:pPr>
            <a:endParaRPr lang="en-US" sz="2000" dirty="0">
              <a:latin typeface="Georgia" pitchFamily="18" charset="0"/>
              <a:ea typeface="ヒラギノ角ゴ Pro W3" charset="0"/>
              <a:cs typeface="Georgia" pitchFamily="18" charset="0"/>
            </a:endParaRPr>
          </a:p>
        </p:txBody>
      </p:sp>
    </p:spTree>
    <p:extLst>
      <p:ext uri="{BB962C8B-B14F-4D97-AF65-F5344CB8AC3E}">
        <p14:creationId xmlns:p14="http://schemas.microsoft.com/office/powerpoint/2010/main" val="36808923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3C56-8442-0B4F-AA9C-4C1DB25AFF78}"/>
              </a:ext>
            </a:extLst>
          </p:cNvPr>
          <p:cNvSpPr>
            <a:spLocks noGrp="1"/>
          </p:cNvSpPr>
          <p:nvPr>
            <p:ph type="title"/>
          </p:nvPr>
        </p:nvSpPr>
        <p:spPr/>
        <p:txBody>
          <a:bodyPr/>
          <a:lstStyle/>
          <a:p>
            <a:pPr algn="ctr"/>
            <a:r>
              <a:rPr lang="en-US" sz="3600" dirty="0"/>
              <a:t>Membership Contest</a:t>
            </a:r>
          </a:p>
        </p:txBody>
      </p:sp>
      <p:sp>
        <p:nvSpPr>
          <p:cNvPr id="3" name="Content Placeholder 2">
            <a:extLst>
              <a:ext uri="{FF2B5EF4-FFF2-40B4-BE49-F238E27FC236}">
                <a16:creationId xmlns:a16="http://schemas.microsoft.com/office/drawing/2014/main" id="{61A9F372-16E1-0B41-A2B8-0AB57CAEA4D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83B9118-DA07-E14B-AE71-F9F6369A5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112836"/>
            <a:ext cx="5334000" cy="5516563"/>
          </a:xfrm>
          <a:prstGeom prst="rect">
            <a:avLst/>
          </a:prstGeom>
        </p:spPr>
      </p:pic>
      <p:pic>
        <p:nvPicPr>
          <p:cNvPr id="6" name="Picture 5" descr="Logo, company name&#10;&#10;Description automatically generated">
            <a:extLst>
              <a:ext uri="{FF2B5EF4-FFF2-40B4-BE49-F238E27FC236}">
                <a16:creationId xmlns:a16="http://schemas.microsoft.com/office/drawing/2014/main" id="{DBDBC6A5-E9C1-CD42-A46B-1302F8C5E585}"/>
              </a:ext>
            </a:extLst>
          </p:cNvPr>
          <p:cNvPicPr>
            <a:picLocks noChangeAspect="1"/>
          </p:cNvPicPr>
          <p:nvPr/>
        </p:nvPicPr>
        <p:blipFill>
          <a:blip r:embed="rId4"/>
          <a:stretch>
            <a:fillRect/>
          </a:stretch>
        </p:blipFill>
        <p:spPr>
          <a:xfrm>
            <a:off x="8077200" y="6204204"/>
            <a:ext cx="1042358" cy="533400"/>
          </a:xfrm>
          <a:prstGeom prst="rect">
            <a:avLst/>
          </a:prstGeom>
        </p:spPr>
      </p:pic>
    </p:spTree>
    <p:extLst>
      <p:ext uri="{BB962C8B-B14F-4D97-AF65-F5344CB8AC3E}">
        <p14:creationId xmlns:p14="http://schemas.microsoft.com/office/powerpoint/2010/main" val="407106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C88E-D2B2-F94A-941D-F1129319C457}"/>
              </a:ext>
            </a:extLst>
          </p:cNvPr>
          <p:cNvSpPr>
            <a:spLocks noGrp="1"/>
          </p:cNvSpPr>
          <p:nvPr>
            <p:ph type="title"/>
          </p:nvPr>
        </p:nvSpPr>
        <p:spPr/>
        <p:txBody>
          <a:bodyPr/>
          <a:lstStyle/>
          <a:p>
            <a:pPr algn="ctr"/>
            <a:r>
              <a:rPr lang="en-US" sz="4400" dirty="0"/>
              <a:t>Key Takeaways</a:t>
            </a:r>
          </a:p>
        </p:txBody>
      </p:sp>
      <p:sp>
        <p:nvSpPr>
          <p:cNvPr id="3" name="Content Placeholder 2">
            <a:extLst>
              <a:ext uri="{FF2B5EF4-FFF2-40B4-BE49-F238E27FC236}">
                <a16:creationId xmlns:a16="http://schemas.microsoft.com/office/drawing/2014/main" id="{C68675FA-A6C0-4F4E-B319-B7E9C3826EF6}"/>
              </a:ext>
            </a:extLst>
          </p:cNvPr>
          <p:cNvSpPr>
            <a:spLocks noGrp="1"/>
          </p:cNvSpPr>
          <p:nvPr>
            <p:ph idx="1"/>
          </p:nvPr>
        </p:nvSpPr>
        <p:spPr>
          <a:xfrm>
            <a:off x="457200" y="1219200"/>
            <a:ext cx="8229600" cy="4985004"/>
          </a:xfrm>
        </p:spPr>
        <p:txBody>
          <a:bodyPr/>
          <a:lstStyle/>
          <a:p>
            <a:r>
              <a:rPr lang="en-US" b="1" dirty="0">
                <a:solidFill>
                  <a:srgbClr val="17458F"/>
                </a:solidFill>
              </a:rPr>
              <a:t>EACH ONE, BRING ONE!</a:t>
            </a:r>
          </a:p>
          <a:p>
            <a:r>
              <a:rPr lang="en-US" dirty="0">
                <a:solidFill>
                  <a:srgbClr val="17458F"/>
                </a:solidFill>
              </a:rPr>
              <a:t>Identify your club membership chair</a:t>
            </a:r>
          </a:p>
          <a:p>
            <a:r>
              <a:rPr lang="en-US" dirty="0">
                <a:solidFill>
                  <a:srgbClr val="17458F"/>
                </a:solidFill>
              </a:rPr>
              <a:t>Conduct the membership satisfaction survey</a:t>
            </a:r>
          </a:p>
          <a:p>
            <a:r>
              <a:rPr lang="en-US" dirty="0">
                <a:solidFill>
                  <a:srgbClr val="17458F"/>
                </a:solidFill>
              </a:rPr>
              <a:t>Create a New Member Orientation</a:t>
            </a:r>
          </a:p>
          <a:p>
            <a:r>
              <a:rPr lang="en-US" dirty="0">
                <a:solidFill>
                  <a:srgbClr val="17458F"/>
                </a:solidFill>
              </a:rPr>
              <a:t>Check out all the great information in 			  		</a:t>
            </a:r>
            <a:r>
              <a:rPr lang="en-US" dirty="0" err="1">
                <a:solidFill>
                  <a:srgbClr val="17458F"/>
                </a:solidFill>
              </a:rPr>
              <a:t>MyRotary</a:t>
            </a:r>
            <a:r>
              <a:rPr lang="en-US" dirty="0">
                <a:solidFill>
                  <a:srgbClr val="17458F"/>
                </a:solidFill>
              </a:rPr>
              <a:t> and The Learning Center</a:t>
            </a:r>
          </a:p>
          <a:p>
            <a:r>
              <a:rPr lang="en-US" dirty="0">
                <a:solidFill>
                  <a:srgbClr val="17458F"/>
                </a:solidFill>
              </a:rPr>
              <a:t>Use Social Media to promote your club</a:t>
            </a:r>
          </a:p>
          <a:p>
            <a:r>
              <a:rPr lang="en-US" dirty="0">
                <a:solidFill>
                  <a:srgbClr val="17458F"/>
                </a:solidFill>
              </a:rPr>
              <a:t>Be Flexible!  Think Outside the Box!</a:t>
            </a:r>
          </a:p>
          <a:p>
            <a:r>
              <a:rPr lang="en-US" dirty="0">
                <a:solidFill>
                  <a:srgbClr val="17458F"/>
                </a:solidFill>
              </a:rPr>
              <a:t>Have FUN and enjoy </a:t>
            </a:r>
            <a:r>
              <a:rPr lang="en-US" dirty="0">
                <a:solidFill>
                  <a:srgbClr val="FF0000"/>
                </a:solidFill>
              </a:rPr>
              <a:t>Loving</a:t>
            </a:r>
            <a:r>
              <a:rPr lang="en-US" dirty="0">
                <a:solidFill>
                  <a:srgbClr val="17458F"/>
                </a:solidFill>
              </a:rPr>
              <a:t> Rotary!</a:t>
            </a:r>
          </a:p>
          <a:p>
            <a:endParaRPr lang="en-US" dirty="0">
              <a:solidFill>
                <a:srgbClr val="17458F"/>
              </a:solidFill>
            </a:endParaRPr>
          </a:p>
        </p:txBody>
      </p:sp>
      <p:pic>
        <p:nvPicPr>
          <p:cNvPr id="4" name="Picture 3" descr="Logo, company name&#10;&#10;Description automatically generated">
            <a:extLst>
              <a:ext uri="{FF2B5EF4-FFF2-40B4-BE49-F238E27FC236}">
                <a16:creationId xmlns:a16="http://schemas.microsoft.com/office/drawing/2014/main" id="{D32ABBA7-112A-0443-BFDA-64B0A94AA3C6}"/>
              </a:ext>
            </a:extLst>
          </p:cNvPr>
          <p:cNvPicPr>
            <a:picLocks noChangeAspect="1"/>
          </p:cNvPicPr>
          <p:nvPr/>
        </p:nvPicPr>
        <p:blipFill>
          <a:blip r:embed="rId3"/>
          <a:stretch>
            <a:fillRect/>
          </a:stretch>
        </p:blipFill>
        <p:spPr>
          <a:xfrm>
            <a:off x="8077200" y="6204204"/>
            <a:ext cx="1042358" cy="533400"/>
          </a:xfrm>
          <a:prstGeom prst="rect">
            <a:avLst/>
          </a:prstGeom>
        </p:spPr>
      </p:pic>
    </p:spTree>
    <p:extLst>
      <p:ext uri="{BB962C8B-B14F-4D97-AF65-F5344CB8AC3E}">
        <p14:creationId xmlns:p14="http://schemas.microsoft.com/office/powerpoint/2010/main" val="37798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dirty="0"/>
              <a:t>District Resource</a:t>
            </a:r>
          </a:p>
        </p:txBody>
      </p:sp>
      <p:sp>
        <p:nvSpPr>
          <p:cNvPr id="4" name="Content Placeholder 3"/>
          <p:cNvSpPr>
            <a:spLocks noGrp="1"/>
          </p:cNvSpPr>
          <p:nvPr>
            <p:ph idx="1"/>
          </p:nvPr>
        </p:nvSpPr>
        <p:spPr>
          <a:xfrm>
            <a:off x="457200" y="1219200"/>
            <a:ext cx="8229600" cy="4876800"/>
          </a:xfrm>
        </p:spPr>
        <p:txBody>
          <a:bodyPr/>
          <a:lstStyle/>
          <a:p>
            <a:pPr marL="0" lvl="0" indent="0" algn="ctr">
              <a:buNone/>
            </a:pPr>
            <a:r>
              <a:rPr lang="en-US" sz="2600" dirty="0">
                <a:solidFill>
                  <a:srgbClr val="59544F"/>
                </a:solidFill>
              </a:rPr>
              <a:t>Questions? Looking for ideas? Have successes to share? Contact me! I’m here to help!</a:t>
            </a:r>
          </a:p>
          <a:p>
            <a:pPr marL="0" indent="0">
              <a:buNone/>
            </a:pPr>
            <a:endParaRPr lang="en-US" dirty="0"/>
          </a:p>
          <a:p>
            <a:pPr marL="0" indent="0">
              <a:buNone/>
            </a:pPr>
            <a:endParaRPr lang="en-US" dirty="0"/>
          </a:p>
          <a:p>
            <a:pPr marL="0" indent="0">
              <a:buNone/>
            </a:pPr>
            <a:endParaRPr lang="en-US" dirty="0"/>
          </a:p>
        </p:txBody>
      </p:sp>
      <p:sp>
        <p:nvSpPr>
          <p:cNvPr id="8" name="TextBox 7"/>
          <p:cNvSpPr txBox="1"/>
          <p:nvPr/>
        </p:nvSpPr>
        <p:spPr>
          <a:xfrm>
            <a:off x="3810000" y="3098430"/>
            <a:ext cx="4258984"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59544F"/>
                </a:solidFill>
                <a:effectLst/>
                <a:uLnTx/>
                <a:uFillTx/>
                <a:latin typeface="Calibri"/>
                <a:ea typeface="+mn-ea"/>
                <a:cs typeface="+mn-cs"/>
              </a:rPr>
              <a:t>PDG Jayne Lowe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59544F"/>
                </a:solidFill>
                <a:effectLst/>
                <a:uLnTx/>
                <a:uFillTx/>
                <a:latin typeface="Calibri"/>
                <a:ea typeface="+mn-ea"/>
                <a:cs typeface="+mn-cs"/>
              </a:rPr>
              <a:t>District Membership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1" u="none" strike="noStrike" kern="1200" cap="none" spc="0" normalizeH="0" baseline="0" noProof="0" dirty="0" err="1">
                <a:ln>
                  <a:noFill/>
                </a:ln>
                <a:solidFill>
                  <a:srgbClr val="59544F"/>
                </a:solidFill>
                <a:effectLst/>
                <a:uLnTx/>
                <a:uFillTx/>
                <a:latin typeface="Calibri"/>
                <a:ea typeface="+mn-ea"/>
                <a:cs typeface="+mn-cs"/>
              </a:rPr>
              <a:t>jaynerotary@gmail.com</a:t>
            </a:r>
            <a:endParaRPr kumimoji="0" lang="en-US" sz="2400" i="1" u="none" strike="noStrike" kern="1200" cap="none" spc="0" normalizeH="0" baseline="0" noProof="0" dirty="0">
              <a:ln>
                <a:noFill/>
              </a:ln>
              <a:solidFill>
                <a:srgbClr val="59544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59544F"/>
                </a:solidFill>
                <a:effectLst/>
                <a:uLnTx/>
                <a:uFillTx/>
                <a:latin typeface="Calibri"/>
                <a:ea typeface="+mn-ea"/>
                <a:cs typeface="+mn-cs"/>
              </a:rPr>
              <a:t>479.644.6576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58D85"/>
              </a:solidFill>
              <a:effectLst/>
              <a:uLnTx/>
              <a:uFillTx/>
              <a:latin typeface="Calibri"/>
              <a:ea typeface="+mn-ea"/>
              <a:cs typeface="+mn-cs"/>
            </a:endParaRPr>
          </a:p>
        </p:txBody>
      </p:sp>
      <p:pic>
        <p:nvPicPr>
          <p:cNvPr id="6" name="Picture 5" descr="A person smiling at the camera&#10;&#10;Description automatically generated with medium confidence">
            <a:extLst>
              <a:ext uri="{FF2B5EF4-FFF2-40B4-BE49-F238E27FC236}">
                <a16:creationId xmlns:a16="http://schemas.microsoft.com/office/drawing/2014/main" id="{25A1773F-E693-454A-BE9B-746D8CA51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54" y="2347823"/>
            <a:ext cx="2716293" cy="3748177"/>
          </a:xfrm>
          <a:prstGeom prst="rect">
            <a:avLst/>
          </a:prstGeom>
        </p:spPr>
      </p:pic>
      <p:pic>
        <p:nvPicPr>
          <p:cNvPr id="7" name="Picture 6" descr="Logo, company name&#10;&#10;Description automatically generated">
            <a:extLst>
              <a:ext uri="{FF2B5EF4-FFF2-40B4-BE49-F238E27FC236}">
                <a16:creationId xmlns:a16="http://schemas.microsoft.com/office/drawing/2014/main" id="{C52850A7-1CAD-A540-9B28-A49F8398E0DA}"/>
              </a:ext>
            </a:extLst>
          </p:cNvPr>
          <p:cNvPicPr>
            <a:picLocks noChangeAspect="1"/>
          </p:cNvPicPr>
          <p:nvPr/>
        </p:nvPicPr>
        <p:blipFill>
          <a:blip r:embed="rId4"/>
          <a:stretch>
            <a:fillRect/>
          </a:stretch>
        </p:blipFill>
        <p:spPr>
          <a:xfrm>
            <a:off x="8077200" y="6204204"/>
            <a:ext cx="1042358" cy="533400"/>
          </a:xfrm>
          <a:prstGeom prst="rect">
            <a:avLst/>
          </a:prstGeom>
        </p:spPr>
      </p:pic>
    </p:spTree>
    <p:extLst>
      <p:ext uri="{BB962C8B-B14F-4D97-AF65-F5344CB8AC3E}">
        <p14:creationId xmlns:p14="http://schemas.microsoft.com/office/powerpoint/2010/main" val="131531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A079-7C50-194E-B761-1F8F8076078B}"/>
              </a:ext>
            </a:extLst>
          </p:cNvPr>
          <p:cNvSpPr>
            <a:spLocks noGrp="1"/>
          </p:cNvSpPr>
          <p:nvPr>
            <p:ph type="title"/>
          </p:nvPr>
        </p:nvSpPr>
        <p:spPr/>
        <p:txBody>
          <a:bodyPr/>
          <a:lstStyle/>
          <a:p>
            <a:pPr algn="ctr"/>
            <a:r>
              <a:rPr lang="en-US" sz="4000" dirty="0"/>
              <a:t>I </a:t>
            </a:r>
            <a:r>
              <a:rPr lang="en-US" sz="4000" dirty="0">
                <a:solidFill>
                  <a:srgbClr val="FF0000"/>
                </a:solidFill>
              </a:rPr>
              <a:t>LOVE </a:t>
            </a:r>
            <a:r>
              <a:rPr lang="en-US" sz="4000" dirty="0"/>
              <a:t>Rotary</a:t>
            </a:r>
          </a:p>
        </p:txBody>
      </p:sp>
      <p:sp>
        <p:nvSpPr>
          <p:cNvPr id="3" name="Content Placeholder 2">
            <a:extLst>
              <a:ext uri="{FF2B5EF4-FFF2-40B4-BE49-F238E27FC236}">
                <a16:creationId xmlns:a16="http://schemas.microsoft.com/office/drawing/2014/main" id="{AEC9ACDE-D77D-4546-A505-9D88D4A46705}"/>
              </a:ext>
            </a:extLst>
          </p:cNvPr>
          <p:cNvSpPr>
            <a:spLocks noGrp="1"/>
          </p:cNvSpPr>
          <p:nvPr>
            <p:ph idx="1"/>
          </p:nvPr>
        </p:nvSpPr>
        <p:spPr>
          <a:xfrm>
            <a:off x="457200" y="1219200"/>
            <a:ext cx="8229600" cy="4800600"/>
          </a:xfrm>
        </p:spPr>
        <p:txBody>
          <a:bodyPr/>
          <a:lstStyle/>
          <a:p>
            <a:r>
              <a:rPr lang="en-US" sz="4000" dirty="0">
                <a:solidFill>
                  <a:srgbClr val="17458F"/>
                </a:solidFill>
              </a:rPr>
              <a:t>I </a:t>
            </a:r>
            <a:r>
              <a:rPr lang="en-US" sz="4000" i="1" dirty="0">
                <a:solidFill>
                  <a:srgbClr val="FF0000"/>
                </a:solidFill>
              </a:rPr>
              <a:t>Love</a:t>
            </a:r>
            <a:r>
              <a:rPr lang="en-US" sz="4000" dirty="0">
                <a:solidFill>
                  <a:srgbClr val="17458F"/>
                </a:solidFill>
              </a:rPr>
              <a:t> what we do for our communities and the world</a:t>
            </a:r>
          </a:p>
          <a:p>
            <a:r>
              <a:rPr lang="en-US" sz="4000" dirty="0">
                <a:solidFill>
                  <a:srgbClr val="17458F"/>
                </a:solidFill>
              </a:rPr>
              <a:t>I </a:t>
            </a:r>
            <a:r>
              <a:rPr lang="en-US" sz="4000" i="1" dirty="0">
                <a:solidFill>
                  <a:srgbClr val="FF0000"/>
                </a:solidFill>
              </a:rPr>
              <a:t>Love</a:t>
            </a:r>
            <a:r>
              <a:rPr lang="en-US" sz="4000" i="1" dirty="0">
                <a:solidFill>
                  <a:srgbClr val="17458F"/>
                </a:solidFill>
              </a:rPr>
              <a:t> </a:t>
            </a:r>
            <a:r>
              <a:rPr lang="en-US" sz="4000" dirty="0">
                <a:solidFill>
                  <a:srgbClr val="17458F"/>
                </a:solidFill>
              </a:rPr>
              <a:t>the friends I’ve made</a:t>
            </a:r>
          </a:p>
          <a:p>
            <a:r>
              <a:rPr lang="en-US" sz="4000" dirty="0">
                <a:solidFill>
                  <a:srgbClr val="17458F"/>
                </a:solidFill>
              </a:rPr>
              <a:t>I </a:t>
            </a:r>
            <a:r>
              <a:rPr lang="en-US" sz="4000" i="1" dirty="0">
                <a:solidFill>
                  <a:srgbClr val="FF0000"/>
                </a:solidFill>
              </a:rPr>
              <a:t>Love</a:t>
            </a:r>
            <a:r>
              <a:rPr lang="en-US" sz="4000" i="1" dirty="0">
                <a:solidFill>
                  <a:srgbClr val="17458F"/>
                </a:solidFill>
              </a:rPr>
              <a:t> </a:t>
            </a:r>
            <a:r>
              <a:rPr lang="en-US" sz="4000" dirty="0">
                <a:solidFill>
                  <a:srgbClr val="17458F"/>
                </a:solidFill>
              </a:rPr>
              <a:t>my friend that sponsored me into Rotary 29 years ago.</a:t>
            </a:r>
          </a:p>
          <a:p>
            <a:r>
              <a:rPr lang="en-US" sz="4000" i="1" dirty="0">
                <a:solidFill>
                  <a:srgbClr val="17458F"/>
                </a:solidFill>
              </a:rPr>
              <a:t>What about you?? </a:t>
            </a:r>
          </a:p>
          <a:p>
            <a:r>
              <a:rPr lang="en-US" sz="4000" i="1" dirty="0">
                <a:solidFill>
                  <a:srgbClr val="17458F"/>
                </a:solidFill>
              </a:rPr>
              <a:t> </a:t>
            </a:r>
            <a:r>
              <a:rPr lang="en-US" sz="4000" b="1" dirty="0">
                <a:solidFill>
                  <a:srgbClr val="17458F"/>
                </a:solidFill>
              </a:rPr>
              <a:t>EACH ONE, BRING ONE!</a:t>
            </a:r>
            <a:endParaRPr lang="en-US" sz="4000" i="1" dirty="0">
              <a:solidFill>
                <a:srgbClr val="17458F"/>
              </a:solidFill>
            </a:endParaRPr>
          </a:p>
          <a:p>
            <a:endParaRPr lang="en-US" sz="4000" i="1" dirty="0">
              <a:solidFill>
                <a:srgbClr val="17458F"/>
              </a:solidFill>
            </a:endParaRPr>
          </a:p>
        </p:txBody>
      </p:sp>
      <p:pic>
        <p:nvPicPr>
          <p:cNvPr id="4" name="Picture 3" descr="Logo, company name&#10;&#10;Description automatically generated">
            <a:extLst>
              <a:ext uri="{FF2B5EF4-FFF2-40B4-BE49-F238E27FC236}">
                <a16:creationId xmlns:a16="http://schemas.microsoft.com/office/drawing/2014/main" id="{9BF5EFBB-33A8-E34D-8911-DED67FA212A5}"/>
              </a:ext>
            </a:extLst>
          </p:cNvPr>
          <p:cNvPicPr>
            <a:picLocks noChangeAspect="1"/>
          </p:cNvPicPr>
          <p:nvPr/>
        </p:nvPicPr>
        <p:blipFill>
          <a:blip r:embed="rId3"/>
          <a:stretch>
            <a:fillRect/>
          </a:stretch>
        </p:blipFill>
        <p:spPr>
          <a:xfrm>
            <a:off x="7848600" y="6019800"/>
            <a:ext cx="1270958" cy="717804"/>
          </a:xfrm>
          <a:prstGeom prst="rect">
            <a:avLst/>
          </a:prstGeom>
        </p:spPr>
      </p:pic>
    </p:spTree>
    <p:extLst>
      <p:ext uri="{BB962C8B-B14F-4D97-AF65-F5344CB8AC3E}">
        <p14:creationId xmlns:p14="http://schemas.microsoft.com/office/powerpoint/2010/main" val="85780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D4FF-6CE7-714E-B978-52BFCBCD00E1}"/>
              </a:ext>
            </a:extLst>
          </p:cNvPr>
          <p:cNvSpPr>
            <a:spLocks noGrp="1"/>
          </p:cNvSpPr>
          <p:nvPr>
            <p:ph type="title"/>
          </p:nvPr>
        </p:nvSpPr>
        <p:spPr/>
        <p:txBody>
          <a:bodyPr/>
          <a:lstStyle/>
          <a:p>
            <a:pPr algn="ctr"/>
            <a:r>
              <a:rPr lang="en-US" sz="3600" dirty="0"/>
              <a:t>Membership Resources</a:t>
            </a:r>
          </a:p>
        </p:txBody>
      </p:sp>
      <p:sp>
        <p:nvSpPr>
          <p:cNvPr id="3" name="Content Placeholder 2">
            <a:extLst>
              <a:ext uri="{FF2B5EF4-FFF2-40B4-BE49-F238E27FC236}">
                <a16:creationId xmlns:a16="http://schemas.microsoft.com/office/drawing/2014/main" id="{5785FC6C-FBB0-DF44-9635-77E1885606F8}"/>
              </a:ext>
            </a:extLst>
          </p:cNvPr>
          <p:cNvSpPr>
            <a:spLocks noGrp="1"/>
          </p:cNvSpPr>
          <p:nvPr>
            <p:ph idx="1"/>
          </p:nvPr>
        </p:nvSpPr>
        <p:spPr>
          <a:xfrm>
            <a:off x="647700" y="1166018"/>
            <a:ext cx="8229600" cy="4525963"/>
          </a:xfrm>
        </p:spPr>
        <p:txBody>
          <a:bodyPr/>
          <a:lstStyle/>
          <a:p>
            <a:r>
              <a:rPr lang="en-US" dirty="0">
                <a:solidFill>
                  <a:srgbClr val="17458F"/>
                </a:solidFill>
                <a:latin typeface="Arial" panose="020B0604020202020204" pitchFamily="34" charset="0"/>
                <a:cs typeface="Arial" panose="020B0604020202020204" pitchFamily="34" charset="0"/>
              </a:rPr>
              <a:t>Membership Satisfaction Survey</a:t>
            </a:r>
          </a:p>
          <a:p>
            <a:endParaRPr lang="en-US" dirty="0">
              <a:solidFill>
                <a:srgbClr val="17458F"/>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3514368-9FC2-C74D-B135-CE8253D0D2AD}"/>
              </a:ext>
            </a:extLst>
          </p:cNvPr>
          <p:cNvGraphicFramePr>
            <a:graphicFrameLocks noGrp="1"/>
          </p:cNvGraphicFramePr>
          <p:nvPr>
            <p:extLst>
              <p:ext uri="{D42A27DB-BD31-4B8C-83A1-F6EECF244321}">
                <p14:modId xmlns:p14="http://schemas.microsoft.com/office/powerpoint/2010/main" val="1865531223"/>
              </p:ext>
            </p:extLst>
          </p:nvPr>
        </p:nvGraphicFramePr>
        <p:xfrm>
          <a:off x="2576195" y="3806349"/>
          <a:ext cx="5036185" cy="389890"/>
        </p:xfrm>
        <a:graphic>
          <a:graphicData uri="http://schemas.openxmlformats.org/drawingml/2006/table">
            <a:tbl>
              <a:tblPr firstRow="1" firstCol="1" bandRow="1">
                <a:tableStyleId>{5C22544A-7EE6-4342-B048-85BDC9FD1C3A}</a:tableStyleId>
              </a:tblPr>
              <a:tblGrid>
                <a:gridCol w="171450">
                  <a:extLst>
                    <a:ext uri="{9D8B030D-6E8A-4147-A177-3AD203B41FA5}">
                      <a16:colId xmlns:a16="http://schemas.microsoft.com/office/drawing/2014/main" val="3260650495"/>
                    </a:ext>
                  </a:extLst>
                </a:gridCol>
                <a:gridCol w="914400">
                  <a:extLst>
                    <a:ext uri="{9D8B030D-6E8A-4147-A177-3AD203B41FA5}">
                      <a16:colId xmlns:a16="http://schemas.microsoft.com/office/drawing/2014/main" val="4240833498"/>
                    </a:ext>
                  </a:extLst>
                </a:gridCol>
                <a:gridCol w="909955">
                  <a:extLst>
                    <a:ext uri="{9D8B030D-6E8A-4147-A177-3AD203B41FA5}">
                      <a16:colId xmlns:a16="http://schemas.microsoft.com/office/drawing/2014/main" val="2660419257"/>
                    </a:ext>
                  </a:extLst>
                </a:gridCol>
                <a:gridCol w="1013460">
                  <a:extLst>
                    <a:ext uri="{9D8B030D-6E8A-4147-A177-3AD203B41FA5}">
                      <a16:colId xmlns:a16="http://schemas.microsoft.com/office/drawing/2014/main" val="402566168"/>
                    </a:ext>
                  </a:extLst>
                </a:gridCol>
                <a:gridCol w="1013460">
                  <a:extLst>
                    <a:ext uri="{9D8B030D-6E8A-4147-A177-3AD203B41FA5}">
                      <a16:colId xmlns:a16="http://schemas.microsoft.com/office/drawing/2014/main" val="2544835497"/>
                    </a:ext>
                  </a:extLst>
                </a:gridCol>
                <a:gridCol w="1013460">
                  <a:extLst>
                    <a:ext uri="{9D8B030D-6E8A-4147-A177-3AD203B41FA5}">
                      <a16:colId xmlns:a16="http://schemas.microsoft.com/office/drawing/2014/main" val="2290231286"/>
                    </a:ext>
                  </a:extLst>
                </a:gridCol>
              </a:tblGrid>
              <a:tr h="0">
                <a:tc>
                  <a:txBody>
                    <a:bodyPr/>
                    <a:lstStyle/>
                    <a:p>
                      <a:pPr marL="0" marR="0" algn="ctr">
                        <a:spcBef>
                          <a:spcPts val="0"/>
                        </a:spcBef>
                        <a:spcAft>
                          <a:spcPts val="0"/>
                        </a:spcAft>
                      </a:pPr>
                      <a:r>
                        <a:rPr lang="en-US" sz="1100">
                          <a:effectLst/>
                        </a:rPr>
                        <a:t> </a:t>
                      </a:r>
                      <a:endPar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27305" marB="27305" anchor="ctr"/>
                </a:tc>
                <a:tc>
                  <a:txBody>
                    <a:bodyPr/>
                    <a:lstStyle/>
                    <a:p>
                      <a:pPr marL="0" marR="0" algn="ctr">
                        <a:spcBef>
                          <a:spcPts val="0"/>
                        </a:spcBef>
                        <a:spcAft>
                          <a:spcPts val="0"/>
                        </a:spcAft>
                      </a:pPr>
                      <a:r>
                        <a:rPr lang="en-US" sz="1100">
                          <a:effectLst/>
                        </a:rPr>
                        <a:t>Agree</a:t>
                      </a:r>
                      <a:endPar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27305" marB="27305" anchor="b"/>
                </a:tc>
                <a:tc>
                  <a:txBody>
                    <a:bodyPr/>
                    <a:lstStyle/>
                    <a:p>
                      <a:pPr marL="0" marR="0" algn="ctr">
                        <a:spcBef>
                          <a:spcPts val="0"/>
                        </a:spcBef>
                        <a:spcAft>
                          <a:spcPts val="0"/>
                        </a:spcAft>
                      </a:pPr>
                      <a:r>
                        <a:rPr lang="en-US" sz="1100">
                          <a:effectLst/>
                        </a:rPr>
                        <a:t>Somewhat agree</a:t>
                      </a:r>
                      <a:endPar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27305" marB="27305" anchor="b"/>
                </a:tc>
                <a:tc>
                  <a:txBody>
                    <a:bodyPr/>
                    <a:lstStyle/>
                    <a:p>
                      <a:pPr marL="0" marR="0" algn="ctr">
                        <a:spcBef>
                          <a:spcPts val="0"/>
                        </a:spcBef>
                        <a:spcAft>
                          <a:spcPts val="0"/>
                        </a:spcAft>
                      </a:pPr>
                      <a:r>
                        <a:rPr lang="en-US" sz="1100">
                          <a:effectLst/>
                        </a:rPr>
                        <a:t>Neither agree nor disagree</a:t>
                      </a:r>
                      <a:endPar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27305" marB="27305" anchor="b"/>
                </a:tc>
                <a:tc>
                  <a:txBody>
                    <a:bodyPr/>
                    <a:lstStyle/>
                    <a:p>
                      <a:pPr marL="0" marR="0" algn="ctr">
                        <a:spcBef>
                          <a:spcPts val="0"/>
                        </a:spcBef>
                        <a:spcAft>
                          <a:spcPts val="0"/>
                        </a:spcAft>
                      </a:pPr>
                      <a:r>
                        <a:rPr lang="en-US" sz="1100">
                          <a:effectLst/>
                        </a:rPr>
                        <a:t>Somewhat disagree</a:t>
                      </a:r>
                      <a:endPar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27305" marB="27305" anchor="b"/>
                </a:tc>
                <a:tc>
                  <a:txBody>
                    <a:bodyPr/>
                    <a:lstStyle/>
                    <a:p>
                      <a:pPr marL="0" marR="0" algn="ctr">
                        <a:spcBef>
                          <a:spcPts val="0"/>
                        </a:spcBef>
                        <a:spcAft>
                          <a:spcPts val="0"/>
                        </a:spcAft>
                      </a:pPr>
                      <a:endParaRPr lang="en-US"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27305" marB="27305" anchor="b"/>
                </a:tc>
                <a:extLst>
                  <a:ext uri="{0D108BD9-81ED-4DB2-BD59-A6C34878D82A}">
                    <a16:rowId xmlns:a16="http://schemas.microsoft.com/office/drawing/2014/main" val="1973818963"/>
                  </a:ext>
                </a:extLst>
              </a:tr>
            </a:tbl>
          </a:graphicData>
        </a:graphic>
      </p:graphicFrame>
      <p:graphicFrame>
        <p:nvGraphicFramePr>
          <p:cNvPr id="7" name="Table 6">
            <a:extLst>
              <a:ext uri="{FF2B5EF4-FFF2-40B4-BE49-F238E27FC236}">
                <a16:creationId xmlns:a16="http://schemas.microsoft.com/office/drawing/2014/main" id="{95C7595E-9530-1346-86C5-F3FC508605DB}"/>
              </a:ext>
            </a:extLst>
          </p:cNvPr>
          <p:cNvGraphicFramePr>
            <a:graphicFrameLocks noGrp="1"/>
          </p:cNvGraphicFramePr>
          <p:nvPr>
            <p:extLst>
              <p:ext uri="{D42A27DB-BD31-4B8C-83A1-F6EECF244321}">
                <p14:modId xmlns:p14="http://schemas.microsoft.com/office/powerpoint/2010/main" val="235599539"/>
              </p:ext>
            </p:extLst>
          </p:nvPr>
        </p:nvGraphicFramePr>
        <p:xfrm>
          <a:off x="266700" y="1821806"/>
          <a:ext cx="8610598" cy="4800536"/>
        </p:xfrm>
        <a:graphic>
          <a:graphicData uri="http://schemas.openxmlformats.org/drawingml/2006/table">
            <a:tbl>
              <a:tblPr firstRow="1" firstCol="1" bandRow="1">
                <a:tableStyleId>{5C22544A-7EE6-4342-B048-85BDC9FD1C3A}</a:tableStyleId>
              </a:tblPr>
              <a:tblGrid>
                <a:gridCol w="1715646">
                  <a:extLst>
                    <a:ext uri="{9D8B030D-6E8A-4147-A177-3AD203B41FA5}">
                      <a16:colId xmlns:a16="http://schemas.microsoft.com/office/drawing/2014/main" val="522144772"/>
                    </a:ext>
                  </a:extLst>
                </a:gridCol>
                <a:gridCol w="1294826">
                  <a:extLst>
                    <a:ext uri="{9D8B030D-6E8A-4147-A177-3AD203B41FA5}">
                      <a16:colId xmlns:a16="http://schemas.microsoft.com/office/drawing/2014/main" val="1468718790"/>
                    </a:ext>
                  </a:extLst>
                </a:gridCol>
                <a:gridCol w="1294828">
                  <a:extLst>
                    <a:ext uri="{9D8B030D-6E8A-4147-A177-3AD203B41FA5}">
                      <a16:colId xmlns:a16="http://schemas.microsoft.com/office/drawing/2014/main" val="2040379114"/>
                    </a:ext>
                  </a:extLst>
                </a:gridCol>
                <a:gridCol w="1435098">
                  <a:extLst>
                    <a:ext uri="{9D8B030D-6E8A-4147-A177-3AD203B41FA5}">
                      <a16:colId xmlns:a16="http://schemas.microsoft.com/office/drawing/2014/main" val="585770374"/>
                    </a:ext>
                  </a:extLst>
                </a:gridCol>
                <a:gridCol w="1435100">
                  <a:extLst>
                    <a:ext uri="{9D8B030D-6E8A-4147-A177-3AD203B41FA5}">
                      <a16:colId xmlns:a16="http://schemas.microsoft.com/office/drawing/2014/main" val="3508615437"/>
                    </a:ext>
                  </a:extLst>
                </a:gridCol>
                <a:gridCol w="1435100">
                  <a:extLst>
                    <a:ext uri="{9D8B030D-6E8A-4147-A177-3AD203B41FA5}">
                      <a16:colId xmlns:a16="http://schemas.microsoft.com/office/drawing/2014/main" val="273601317"/>
                    </a:ext>
                  </a:extLst>
                </a:gridCol>
              </a:tblGrid>
              <a:tr h="464194">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ctr">
                        <a:spcBef>
                          <a:spcPts val="0"/>
                        </a:spcBef>
                        <a:spcAft>
                          <a:spcPts val="0"/>
                        </a:spcAft>
                        <a:buFont typeface="Wingdings"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Agree</a:t>
                      </a:r>
                    </a:p>
                  </a:txBody>
                  <a:tcPr marL="56922" marR="56922" marT="0" marB="0"/>
                </a:tc>
                <a:tc>
                  <a:txBody>
                    <a:bodyPr/>
                    <a:lstStyle/>
                    <a:p>
                      <a:pPr marL="342900" marR="0" lvl="0" indent="-342900" algn="ctr">
                        <a:spcBef>
                          <a:spcPts val="0"/>
                        </a:spcBef>
                        <a:spcAft>
                          <a:spcPts val="0"/>
                        </a:spcAft>
                        <a:buFont typeface="Wingdings" pitchFamily="2" charset="2"/>
                        <a:buChar char=""/>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ctr">
                        <a:spcBef>
                          <a:spcPts val="0"/>
                        </a:spcBef>
                        <a:spcAft>
                          <a:spcPts val="0"/>
                        </a:spcAft>
                        <a:buFont typeface="Wingdings"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Somewhat</a:t>
                      </a:r>
                    </a:p>
                    <a:p>
                      <a:pPr marL="342900" marR="0" lvl="0" indent="-342900" algn="ctr">
                        <a:spcBef>
                          <a:spcPts val="0"/>
                        </a:spcBef>
                        <a:spcAft>
                          <a:spcPts val="0"/>
                        </a:spcAft>
                        <a:buFont typeface="Wingdings"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Agree</a:t>
                      </a:r>
                    </a:p>
                  </a:txBody>
                  <a:tcPr marL="56922" marR="56922" marT="0" marB="0"/>
                </a:tc>
                <a:tc>
                  <a:txBody>
                    <a:bodyPr/>
                    <a:lstStyle/>
                    <a:p>
                      <a:pPr marL="342900" marR="0" lvl="0" indent="-342900" algn="ctr">
                        <a:spcBef>
                          <a:spcPts val="0"/>
                        </a:spcBef>
                        <a:spcAft>
                          <a:spcPts val="0"/>
                        </a:spcAft>
                        <a:buFont typeface="Wingdings" pitchFamily="2" charset="2"/>
                        <a:buChar char=""/>
                      </a:pPr>
                      <a:endParaRPr lang="en-US" sz="900" dirty="0">
                        <a:effectLst/>
                      </a:endParaRPr>
                    </a:p>
                    <a:p>
                      <a:pPr marL="342900" marR="0" lvl="0" indent="-342900" algn="ctr">
                        <a:spcBef>
                          <a:spcPts val="0"/>
                        </a:spcBef>
                        <a:spcAft>
                          <a:spcPts val="0"/>
                        </a:spcAft>
                        <a:buFont typeface="Wingdings"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Neither Agree</a:t>
                      </a:r>
                    </a:p>
                    <a:p>
                      <a:pPr marL="342900" marR="0" lvl="0" indent="-342900" algn="ctr">
                        <a:spcBef>
                          <a:spcPts val="0"/>
                        </a:spcBef>
                        <a:spcAft>
                          <a:spcPts val="0"/>
                        </a:spcAft>
                        <a:buFont typeface="Wingdings"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Or Disagree</a:t>
                      </a:r>
                    </a:p>
                  </a:txBody>
                  <a:tcPr marL="56922" marR="56922" marT="0" marB="0"/>
                </a:tc>
                <a:tc>
                  <a:txBody>
                    <a:bodyPr/>
                    <a:lstStyle/>
                    <a:p>
                      <a:pPr marL="342900" marR="0" lvl="0" indent="-342900" algn="ctr">
                        <a:spcBef>
                          <a:spcPts val="0"/>
                        </a:spcBef>
                        <a:spcAft>
                          <a:spcPts val="0"/>
                        </a:spcAft>
                        <a:buFont typeface="Wingdings" pitchFamily="2" charset="2"/>
                        <a:buChar char=""/>
                      </a:pP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ctr">
                        <a:spcBef>
                          <a:spcPts val="0"/>
                        </a:spcBef>
                        <a:spcAft>
                          <a:spcPts val="0"/>
                        </a:spcAft>
                        <a:buFont typeface="Wingdings"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Somewhat Agree</a:t>
                      </a:r>
                    </a:p>
                  </a:txBody>
                  <a:tcPr marL="56922" marR="56922" marT="0" marB="0"/>
                </a:tc>
                <a:tc>
                  <a:txBody>
                    <a:bodyPr/>
                    <a:lstStyle/>
                    <a:p>
                      <a:pPr marL="342900" marR="0" lvl="0" indent="-342900" algn="ctr">
                        <a:spcBef>
                          <a:spcPts val="0"/>
                        </a:spcBef>
                        <a:spcAft>
                          <a:spcPts val="0"/>
                        </a:spcAft>
                        <a:buFont typeface="Wingdings" pitchFamily="2" charset="2"/>
                        <a:buChar char=""/>
                      </a:pPr>
                      <a:endParaRPr lang="en-US" sz="1000" dirty="0">
                        <a:effectLst/>
                        <a:latin typeface="Times New Roman" panose="02020603050405020304" pitchFamily="18" charset="0"/>
                        <a:cs typeface="Times New Roman" panose="02020603050405020304" pitchFamily="18" charset="0"/>
                      </a:endParaRPr>
                    </a:p>
                    <a:p>
                      <a:pPr marL="342900" marR="0" lvl="0" indent="-342900" algn="ctr">
                        <a:spcBef>
                          <a:spcPts val="0"/>
                        </a:spcBef>
                        <a:spcAft>
                          <a:spcPts val="0"/>
                        </a:spcAft>
                        <a:buFont typeface="Wingdings" pitchFamily="2" charset="2"/>
                        <a:buChar char=""/>
                      </a:pPr>
                      <a:r>
                        <a:rPr lang="en-US" sz="1200" dirty="0">
                          <a:effectLst/>
                          <a:latin typeface="Times New Roman" panose="02020603050405020304" pitchFamily="18" charset="0"/>
                          <a:cs typeface="Times New Roman" panose="02020603050405020304" pitchFamily="18" charset="0"/>
                        </a:rPr>
                        <a:t>Disagree</a:t>
                      </a:r>
                      <a:endParaRPr lang="en-US" sz="1200" dirty="0">
                        <a:effectLst/>
                      </a:endParaRPr>
                    </a:p>
                  </a:txBody>
                  <a:tcPr marL="56922" marR="56922" marT="0" marB="0"/>
                </a:tc>
                <a:extLst>
                  <a:ext uri="{0D108BD9-81ED-4DB2-BD59-A6C34878D82A}">
                    <a16:rowId xmlns:a16="http://schemas.microsoft.com/office/drawing/2014/main" val="2216906509"/>
                  </a:ext>
                </a:extLst>
              </a:tr>
              <a:tr h="611768">
                <a:tc>
                  <a:txBody>
                    <a:bodyPr/>
                    <a:lstStyle/>
                    <a:p>
                      <a:pPr marL="0" marR="0">
                        <a:spcBef>
                          <a:spcPts val="0"/>
                        </a:spcBef>
                        <a:spcAft>
                          <a:spcPts val="0"/>
                        </a:spcAft>
                      </a:pPr>
                      <a:r>
                        <a:rPr lang="en-US" sz="900">
                          <a:effectLst/>
                        </a:rPr>
                        <a:t>My club does a good job involving new members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3092045643"/>
                  </a:ext>
                </a:extLst>
              </a:tr>
              <a:tr h="611768">
                <a:tc>
                  <a:txBody>
                    <a:bodyPr/>
                    <a:lstStyle/>
                    <a:p>
                      <a:pPr marL="0" marR="0">
                        <a:spcBef>
                          <a:spcPts val="0"/>
                        </a:spcBef>
                        <a:spcAft>
                          <a:spcPts val="0"/>
                        </a:spcAft>
                      </a:pPr>
                      <a:r>
                        <a:rPr lang="en-US" sz="900">
                          <a:effectLst/>
                        </a:rPr>
                        <a:t>My club’s members care about one another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3478469738"/>
                  </a:ext>
                </a:extLst>
              </a:tr>
              <a:tr h="1070594">
                <a:tc>
                  <a:txBody>
                    <a:bodyPr/>
                    <a:lstStyle/>
                    <a:p>
                      <a:pPr marL="0" marR="0">
                        <a:spcBef>
                          <a:spcPts val="0"/>
                        </a:spcBef>
                        <a:spcAft>
                          <a:spcPts val="0"/>
                        </a:spcAft>
                      </a:pPr>
                      <a:r>
                        <a:rPr lang="en-US" sz="900">
                          <a:effectLst/>
                        </a:rPr>
                        <a:t>My club reflects the demographic profile of our area’s business, professional, and community leaders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2786608858"/>
                  </a:ext>
                </a:extLst>
              </a:tr>
              <a:tr h="1376478">
                <a:tc>
                  <a:txBody>
                    <a:bodyPr/>
                    <a:lstStyle/>
                    <a:p>
                      <a:pPr marL="0" marR="0">
                        <a:spcBef>
                          <a:spcPts val="0"/>
                        </a:spcBef>
                        <a:spcAft>
                          <a:spcPts val="0"/>
                        </a:spcAft>
                      </a:pPr>
                      <a:r>
                        <a:rPr lang="en-US" sz="900">
                          <a:effectLst/>
                        </a:rPr>
                        <a:t>My club actively seeks to involve all members in projects and activities according to their interests, skills, and availability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746893726"/>
                  </a:ext>
                </a:extLst>
              </a:tr>
              <a:tr h="611768">
                <a:tc>
                  <a:txBody>
                    <a:bodyPr/>
                    <a:lstStyle/>
                    <a:p>
                      <a:pPr marL="0" marR="0">
                        <a:spcBef>
                          <a:spcPts val="0"/>
                        </a:spcBef>
                        <a:spcAft>
                          <a:spcPts val="0"/>
                        </a:spcAft>
                      </a:pPr>
                      <a:r>
                        <a:rPr lang="en-US" sz="900">
                          <a:effectLst/>
                        </a:rPr>
                        <a:t>The amount of fundraising activities is appropriate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tc>
                  <a:txBody>
                    <a:bodyPr/>
                    <a:lstStyle/>
                    <a:p>
                      <a:pPr marL="342900" marR="0" lvl="0" indent="-342900" algn="ctr">
                        <a:spcBef>
                          <a:spcPts val="0"/>
                        </a:spcBef>
                        <a:spcAft>
                          <a:spcPts val="0"/>
                        </a:spcAft>
                        <a:buFont typeface="Wingdings" pitchFamily="2" charset="2"/>
                        <a:buChar char=""/>
                      </a:pPr>
                      <a:r>
                        <a:rPr lang="en-US" sz="9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1290480156"/>
                  </a:ext>
                </a:extLst>
              </a:tr>
            </a:tbl>
          </a:graphicData>
        </a:graphic>
      </p:graphicFrame>
      <p:sp>
        <p:nvSpPr>
          <p:cNvPr id="8" name="Rectangle 1">
            <a:extLst>
              <a:ext uri="{FF2B5EF4-FFF2-40B4-BE49-F238E27FC236}">
                <a16:creationId xmlns:a16="http://schemas.microsoft.com/office/drawing/2014/main" id="{E784FD23-D63C-E44A-BC3E-6A9F1550384C}"/>
              </a:ext>
            </a:extLst>
          </p:cNvPr>
          <p:cNvSpPr>
            <a:spLocks noChangeArrowheads="1"/>
          </p:cNvSpPr>
          <p:nvPr/>
        </p:nvSpPr>
        <p:spPr bwMode="auto">
          <a:xfrm>
            <a:off x="2047875" y="1821806"/>
            <a:ext cx="1990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408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076C-3B77-5145-8BEA-9A90ABBFDD60}"/>
              </a:ext>
            </a:extLst>
          </p:cNvPr>
          <p:cNvSpPr>
            <a:spLocks noGrp="1"/>
          </p:cNvSpPr>
          <p:nvPr>
            <p:ph type="title"/>
          </p:nvPr>
        </p:nvSpPr>
        <p:spPr/>
        <p:txBody>
          <a:bodyPr/>
          <a:lstStyle/>
          <a:p>
            <a:pPr algn="ctr"/>
            <a:r>
              <a:rPr lang="en-US" sz="3600" dirty="0"/>
              <a:t>Club Membership Chair</a:t>
            </a:r>
          </a:p>
        </p:txBody>
      </p:sp>
      <p:sp>
        <p:nvSpPr>
          <p:cNvPr id="3" name="Content Placeholder 2">
            <a:extLst>
              <a:ext uri="{FF2B5EF4-FFF2-40B4-BE49-F238E27FC236}">
                <a16:creationId xmlns:a16="http://schemas.microsoft.com/office/drawing/2014/main" id="{8939272D-9F46-CA46-9421-B45DA9F88526}"/>
              </a:ext>
            </a:extLst>
          </p:cNvPr>
          <p:cNvSpPr>
            <a:spLocks noGrp="1"/>
          </p:cNvSpPr>
          <p:nvPr>
            <p:ph idx="1"/>
          </p:nvPr>
        </p:nvSpPr>
        <p:spPr>
          <a:xfrm>
            <a:off x="457200" y="1219200"/>
            <a:ext cx="8229600" cy="5410200"/>
          </a:xfrm>
        </p:spPr>
        <p:txBody>
          <a:bodyPr/>
          <a:lstStyle/>
          <a:p>
            <a:r>
              <a:rPr lang="en-US" sz="3600" dirty="0">
                <a:solidFill>
                  <a:srgbClr val="17458F"/>
                </a:solidFill>
              </a:rPr>
              <a:t>Do me a favor………</a:t>
            </a:r>
          </a:p>
          <a:p>
            <a:pPr algn="ctr"/>
            <a:endParaRPr lang="en-US" sz="4800" dirty="0">
              <a:solidFill>
                <a:srgbClr val="17458F"/>
              </a:solidFill>
            </a:endParaRPr>
          </a:p>
          <a:p>
            <a:pPr algn="ctr"/>
            <a:r>
              <a:rPr lang="en-US" sz="4800" dirty="0">
                <a:solidFill>
                  <a:srgbClr val="17458F"/>
                </a:solidFill>
              </a:rPr>
              <a:t>Identify </a:t>
            </a:r>
          </a:p>
          <a:p>
            <a:pPr marL="457200" lvl="1" indent="0" algn="ctr">
              <a:buNone/>
            </a:pPr>
            <a:r>
              <a:rPr lang="en-US" sz="4400" dirty="0">
                <a:solidFill>
                  <a:srgbClr val="17458F"/>
                </a:solidFill>
              </a:rPr>
              <a:t>A</a:t>
            </a:r>
          </a:p>
          <a:p>
            <a:pPr marL="457200" lvl="1" indent="0" algn="ctr">
              <a:buNone/>
            </a:pPr>
            <a:r>
              <a:rPr lang="en-US" sz="4800" dirty="0">
                <a:solidFill>
                  <a:srgbClr val="17458F"/>
                </a:solidFill>
              </a:rPr>
              <a:t>Membership</a:t>
            </a:r>
          </a:p>
          <a:p>
            <a:pPr marL="457200" lvl="1" indent="0" algn="ctr">
              <a:buNone/>
            </a:pPr>
            <a:r>
              <a:rPr lang="en-US" sz="4800" dirty="0">
                <a:solidFill>
                  <a:srgbClr val="17458F"/>
                </a:solidFill>
              </a:rPr>
              <a:t>Chair</a:t>
            </a:r>
          </a:p>
          <a:p>
            <a:pPr marL="0" indent="0">
              <a:buNone/>
            </a:pPr>
            <a:endParaRPr lang="en-US" sz="3600" dirty="0">
              <a:solidFill>
                <a:srgbClr val="17458F"/>
              </a:solidFill>
            </a:endParaRPr>
          </a:p>
        </p:txBody>
      </p:sp>
      <p:pic>
        <p:nvPicPr>
          <p:cNvPr id="4" name="Picture 3" descr="Logo, company name&#10;&#10;Description automatically generated">
            <a:extLst>
              <a:ext uri="{FF2B5EF4-FFF2-40B4-BE49-F238E27FC236}">
                <a16:creationId xmlns:a16="http://schemas.microsoft.com/office/drawing/2014/main" id="{6C9EDE53-21FB-3547-9974-1323D616E0A8}"/>
              </a:ext>
            </a:extLst>
          </p:cNvPr>
          <p:cNvPicPr>
            <a:picLocks noChangeAspect="1"/>
          </p:cNvPicPr>
          <p:nvPr/>
        </p:nvPicPr>
        <p:blipFill>
          <a:blip r:embed="rId3"/>
          <a:stretch>
            <a:fillRect/>
          </a:stretch>
        </p:blipFill>
        <p:spPr>
          <a:xfrm>
            <a:off x="7924800" y="6172200"/>
            <a:ext cx="1194758" cy="685800"/>
          </a:xfrm>
          <a:prstGeom prst="rect">
            <a:avLst/>
          </a:prstGeom>
        </p:spPr>
      </p:pic>
    </p:spTree>
    <p:extLst>
      <p:ext uri="{BB962C8B-B14F-4D97-AF65-F5344CB8AC3E}">
        <p14:creationId xmlns:p14="http://schemas.microsoft.com/office/powerpoint/2010/main" val="347746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CB2B-1706-FA43-BF20-D6C63DA50F01}"/>
              </a:ext>
            </a:extLst>
          </p:cNvPr>
          <p:cNvSpPr>
            <a:spLocks noGrp="1"/>
          </p:cNvSpPr>
          <p:nvPr>
            <p:ph type="title"/>
          </p:nvPr>
        </p:nvSpPr>
        <p:spPr/>
        <p:txBody>
          <a:bodyPr/>
          <a:lstStyle/>
          <a:p>
            <a:pPr algn="ctr"/>
            <a:r>
              <a:rPr lang="en-US" sz="3600" dirty="0"/>
              <a:t>Membership Resources</a:t>
            </a:r>
          </a:p>
        </p:txBody>
      </p:sp>
      <p:sp>
        <p:nvSpPr>
          <p:cNvPr id="3" name="Content Placeholder 2">
            <a:extLst>
              <a:ext uri="{FF2B5EF4-FFF2-40B4-BE49-F238E27FC236}">
                <a16:creationId xmlns:a16="http://schemas.microsoft.com/office/drawing/2014/main" id="{C68C5D78-3A9F-9548-B6A6-CA56886864BA}"/>
              </a:ext>
            </a:extLst>
          </p:cNvPr>
          <p:cNvSpPr>
            <a:spLocks noGrp="1"/>
          </p:cNvSpPr>
          <p:nvPr>
            <p:ph idx="1"/>
          </p:nvPr>
        </p:nvSpPr>
        <p:spPr/>
        <p:txBody>
          <a:bodyPr/>
          <a:lstStyle/>
          <a:p>
            <a:r>
              <a:rPr lang="en-US" sz="3200" dirty="0">
                <a:solidFill>
                  <a:srgbClr val="17458F"/>
                </a:solidFill>
                <a:latin typeface="Arial" panose="020B0604020202020204" pitchFamily="34" charset="0"/>
                <a:cs typeface="Arial" panose="020B0604020202020204" pitchFamily="34" charset="0"/>
              </a:rPr>
              <a:t>Membership Initiative</a:t>
            </a:r>
          </a:p>
          <a:p>
            <a:pPr lvl="1"/>
            <a:r>
              <a:rPr lang="en-US" dirty="0">
                <a:solidFill>
                  <a:srgbClr val="17458F"/>
                </a:solidFill>
                <a:latin typeface="Arial" panose="020B0604020202020204" pitchFamily="34" charset="0"/>
                <a:cs typeface="Arial" panose="020B0604020202020204" pitchFamily="34" charset="0"/>
              </a:rPr>
              <a:t>3 – 5 club members</a:t>
            </a:r>
          </a:p>
          <a:p>
            <a:pPr lvl="1"/>
            <a:r>
              <a:rPr lang="en-US" dirty="0">
                <a:solidFill>
                  <a:srgbClr val="17458F"/>
                </a:solidFill>
                <a:latin typeface="Arial" panose="020B0604020202020204" pitchFamily="34" charset="0"/>
                <a:cs typeface="Arial" panose="020B0604020202020204" pitchFamily="34" charset="0"/>
              </a:rPr>
              <a:t>Choose no more than 3 ideas on how to attract members</a:t>
            </a:r>
          </a:p>
          <a:p>
            <a:pPr lvl="1"/>
            <a:r>
              <a:rPr lang="en-US" dirty="0">
                <a:solidFill>
                  <a:srgbClr val="17458F"/>
                </a:solidFill>
                <a:latin typeface="Arial" panose="020B0604020202020204" pitchFamily="34" charset="0"/>
                <a:cs typeface="Arial" panose="020B0604020202020204" pitchFamily="34" charset="0"/>
              </a:rPr>
              <a:t>Select no more than 3 ideas on how to engage and retain members</a:t>
            </a:r>
          </a:p>
          <a:p>
            <a:pPr lvl="1"/>
            <a:r>
              <a:rPr lang="en-US" dirty="0">
                <a:solidFill>
                  <a:srgbClr val="17458F"/>
                </a:solidFill>
                <a:latin typeface="Arial" panose="020B0604020202020204" pitchFamily="34" charset="0"/>
                <a:cs typeface="Arial" panose="020B0604020202020204" pitchFamily="34" charset="0"/>
              </a:rPr>
              <a:t>Create an Action Plan</a:t>
            </a:r>
          </a:p>
          <a:p>
            <a:pPr lvl="1"/>
            <a:r>
              <a:rPr lang="en-US" b="1" i="1" dirty="0">
                <a:solidFill>
                  <a:srgbClr val="17458F"/>
                </a:solidFill>
                <a:latin typeface="Arial" panose="020B0604020202020204" pitchFamily="34" charset="0"/>
                <a:cs typeface="Arial" panose="020B0604020202020204" pitchFamily="34" charset="0"/>
              </a:rPr>
              <a:t>Your AG will facilitate </a:t>
            </a:r>
          </a:p>
          <a:p>
            <a:pPr marL="457200" lvl="1" indent="0">
              <a:buNone/>
            </a:pPr>
            <a:r>
              <a:rPr lang="en-US" sz="3200" dirty="0">
                <a:solidFill>
                  <a:srgbClr val="17458F"/>
                </a:solidFill>
                <a:latin typeface="Arial" panose="020B0604020202020204" pitchFamily="34" charset="0"/>
                <a:cs typeface="Arial" panose="020B0604020202020204" pitchFamily="34" charset="0"/>
              </a:rPr>
              <a:t>Prospective member leads from RI</a:t>
            </a:r>
          </a:p>
          <a:p>
            <a:pPr lvl="1"/>
            <a:endParaRPr lang="en-US" dirty="0">
              <a:solidFill>
                <a:srgbClr val="17458F"/>
              </a:solidFill>
              <a:latin typeface="Arial" panose="020B0604020202020204" pitchFamily="34" charset="0"/>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3C1DD2F2-4372-A848-98A5-6E185F19B56F}"/>
              </a:ext>
            </a:extLst>
          </p:cNvPr>
          <p:cNvPicPr>
            <a:picLocks noChangeAspect="1"/>
          </p:cNvPicPr>
          <p:nvPr/>
        </p:nvPicPr>
        <p:blipFill>
          <a:blip r:embed="rId3"/>
          <a:stretch>
            <a:fillRect/>
          </a:stretch>
        </p:blipFill>
        <p:spPr>
          <a:xfrm>
            <a:off x="7852914" y="6140196"/>
            <a:ext cx="1270958" cy="717804"/>
          </a:xfrm>
          <a:prstGeom prst="rect">
            <a:avLst/>
          </a:prstGeom>
        </p:spPr>
      </p:pic>
    </p:spTree>
    <p:extLst>
      <p:ext uri="{BB962C8B-B14F-4D97-AF65-F5344CB8AC3E}">
        <p14:creationId xmlns:p14="http://schemas.microsoft.com/office/powerpoint/2010/main" val="334669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A052-2A15-B540-9F85-D0D8452ECA58}"/>
              </a:ext>
            </a:extLst>
          </p:cNvPr>
          <p:cNvSpPr>
            <a:spLocks noGrp="1"/>
          </p:cNvSpPr>
          <p:nvPr>
            <p:ph type="title"/>
          </p:nvPr>
        </p:nvSpPr>
        <p:spPr/>
        <p:txBody>
          <a:bodyPr/>
          <a:lstStyle/>
          <a:p>
            <a:pPr algn="ctr"/>
            <a:r>
              <a:rPr lang="en-US" sz="3600" dirty="0"/>
              <a:t>Membership Resources</a:t>
            </a:r>
          </a:p>
        </p:txBody>
      </p:sp>
      <p:sp>
        <p:nvSpPr>
          <p:cNvPr id="3" name="Content Placeholder 2">
            <a:extLst>
              <a:ext uri="{FF2B5EF4-FFF2-40B4-BE49-F238E27FC236}">
                <a16:creationId xmlns:a16="http://schemas.microsoft.com/office/drawing/2014/main" id="{5FCA95EF-79DE-D144-A5C1-E8B5CB055CFD}"/>
              </a:ext>
            </a:extLst>
          </p:cNvPr>
          <p:cNvSpPr>
            <a:spLocks noGrp="1"/>
          </p:cNvSpPr>
          <p:nvPr>
            <p:ph idx="1"/>
          </p:nvPr>
        </p:nvSpPr>
        <p:spPr/>
        <p:txBody>
          <a:bodyPr/>
          <a:lstStyle/>
          <a:p>
            <a:r>
              <a:rPr lang="en-US" dirty="0">
                <a:solidFill>
                  <a:srgbClr val="17458F"/>
                </a:solidFill>
              </a:rPr>
              <a:t>Additional ways to attract members</a:t>
            </a:r>
          </a:p>
          <a:p>
            <a:pPr lvl="1"/>
            <a:r>
              <a:rPr lang="en-US" dirty="0">
                <a:solidFill>
                  <a:srgbClr val="17458F"/>
                </a:solidFill>
              </a:rPr>
              <a:t>Host a prospective members social</a:t>
            </a:r>
          </a:p>
          <a:p>
            <a:pPr lvl="1"/>
            <a:r>
              <a:rPr lang="en-US" dirty="0">
                <a:solidFill>
                  <a:srgbClr val="17458F"/>
                </a:solidFill>
              </a:rPr>
              <a:t>Select a “Person of the Month”</a:t>
            </a:r>
          </a:p>
          <a:p>
            <a:pPr lvl="1"/>
            <a:r>
              <a:rPr lang="en-US" dirty="0">
                <a:solidFill>
                  <a:srgbClr val="17458F"/>
                </a:solidFill>
              </a:rPr>
              <a:t>“Talk up Rotary” at your business networking events</a:t>
            </a:r>
          </a:p>
          <a:p>
            <a:pPr lvl="1"/>
            <a:r>
              <a:rPr lang="en-US" dirty="0">
                <a:solidFill>
                  <a:srgbClr val="17458F"/>
                </a:solidFill>
              </a:rPr>
              <a:t>Wear your Rotary pin</a:t>
            </a:r>
          </a:p>
          <a:p>
            <a:pPr lvl="1"/>
            <a:r>
              <a:rPr lang="en-US" dirty="0">
                <a:solidFill>
                  <a:schemeClr val="tx2">
                    <a:lumMod val="40000"/>
                    <a:lumOff val="60000"/>
                  </a:schemeClr>
                </a:solidFill>
              </a:rPr>
              <a:t>https://</a:t>
            </a:r>
            <a:r>
              <a:rPr lang="en-US" dirty="0" err="1">
                <a:solidFill>
                  <a:schemeClr val="tx2">
                    <a:lumMod val="40000"/>
                    <a:lumOff val="60000"/>
                  </a:schemeClr>
                </a:solidFill>
              </a:rPr>
              <a:t>my.rotary.org</a:t>
            </a:r>
            <a:r>
              <a:rPr lang="en-US" dirty="0">
                <a:solidFill>
                  <a:schemeClr val="tx2">
                    <a:lumMod val="40000"/>
                    <a:lumOff val="60000"/>
                  </a:schemeClr>
                </a:solidFill>
              </a:rPr>
              <a:t>/</a:t>
            </a:r>
            <a:r>
              <a:rPr lang="en-US" dirty="0" err="1">
                <a:solidFill>
                  <a:schemeClr val="tx2">
                    <a:lumMod val="40000"/>
                    <a:lumOff val="60000"/>
                  </a:schemeClr>
                </a:solidFill>
              </a:rPr>
              <a:t>en</a:t>
            </a:r>
            <a:r>
              <a:rPr lang="en-US" dirty="0">
                <a:solidFill>
                  <a:schemeClr val="tx2">
                    <a:lumMod val="40000"/>
                    <a:lumOff val="60000"/>
                  </a:schemeClr>
                </a:solidFill>
              </a:rPr>
              <a:t>/learning-reference/learn-topic/membership</a:t>
            </a:r>
          </a:p>
          <a:p>
            <a:pPr lvl="1"/>
            <a:endParaRPr lang="en-US" dirty="0">
              <a:solidFill>
                <a:srgbClr val="17458F"/>
              </a:solidFill>
            </a:endParaRPr>
          </a:p>
          <a:p>
            <a:pPr lvl="1"/>
            <a:endParaRPr lang="en-US" dirty="0">
              <a:solidFill>
                <a:schemeClr val="tx2">
                  <a:lumMod val="20000"/>
                  <a:lumOff val="80000"/>
                </a:schemeClr>
              </a:solidFill>
            </a:endParaRPr>
          </a:p>
        </p:txBody>
      </p:sp>
      <p:pic>
        <p:nvPicPr>
          <p:cNvPr id="4" name="Picture 3" descr="Logo, company name&#10;&#10;Description automatically generated">
            <a:extLst>
              <a:ext uri="{FF2B5EF4-FFF2-40B4-BE49-F238E27FC236}">
                <a16:creationId xmlns:a16="http://schemas.microsoft.com/office/drawing/2014/main" id="{E1B46C47-8DD6-7540-B775-1A1CAA853F83}"/>
              </a:ext>
            </a:extLst>
          </p:cNvPr>
          <p:cNvPicPr>
            <a:picLocks noChangeAspect="1"/>
          </p:cNvPicPr>
          <p:nvPr/>
        </p:nvPicPr>
        <p:blipFill>
          <a:blip r:embed="rId3"/>
          <a:stretch>
            <a:fillRect/>
          </a:stretch>
        </p:blipFill>
        <p:spPr>
          <a:xfrm>
            <a:off x="8077200" y="6204204"/>
            <a:ext cx="1042358" cy="533400"/>
          </a:xfrm>
          <a:prstGeom prst="rect">
            <a:avLst/>
          </a:prstGeom>
        </p:spPr>
      </p:pic>
    </p:spTree>
    <p:extLst>
      <p:ext uri="{BB962C8B-B14F-4D97-AF65-F5344CB8AC3E}">
        <p14:creationId xmlns:p14="http://schemas.microsoft.com/office/powerpoint/2010/main" val="49895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F71F-6304-014E-A584-C6163B448EF1}"/>
              </a:ext>
            </a:extLst>
          </p:cNvPr>
          <p:cNvSpPr>
            <a:spLocks noGrp="1"/>
          </p:cNvSpPr>
          <p:nvPr>
            <p:ph type="title"/>
          </p:nvPr>
        </p:nvSpPr>
        <p:spPr/>
        <p:txBody>
          <a:bodyPr/>
          <a:lstStyle/>
          <a:p>
            <a:pPr algn="ctr"/>
            <a:r>
              <a:rPr lang="en-US" sz="3600" dirty="0"/>
              <a:t>Membership Resources</a:t>
            </a:r>
          </a:p>
        </p:txBody>
      </p:sp>
      <p:sp>
        <p:nvSpPr>
          <p:cNvPr id="3" name="Content Placeholder 2">
            <a:extLst>
              <a:ext uri="{FF2B5EF4-FFF2-40B4-BE49-F238E27FC236}">
                <a16:creationId xmlns:a16="http://schemas.microsoft.com/office/drawing/2014/main" id="{FA2FBB4D-662A-964D-999C-9CE64EFFF1C6}"/>
              </a:ext>
            </a:extLst>
          </p:cNvPr>
          <p:cNvSpPr>
            <a:spLocks noGrp="1"/>
          </p:cNvSpPr>
          <p:nvPr>
            <p:ph idx="1"/>
          </p:nvPr>
        </p:nvSpPr>
        <p:spPr>
          <a:xfrm>
            <a:off x="457200" y="1219200"/>
            <a:ext cx="8229600" cy="4800600"/>
          </a:xfrm>
        </p:spPr>
        <p:txBody>
          <a:bodyPr/>
          <a:lstStyle/>
          <a:p>
            <a:r>
              <a:rPr lang="en-US" sz="2800" dirty="0">
                <a:solidFill>
                  <a:srgbClr val="17458F"/>
                </a:solidFill>
              </a:rPr>
              <a:t>New Member Orientation</a:t>
            </a:r>
          </a:p>
          <a:p>
            <a:pPr lvl="1"/>
            <a:r>
              <a:rPr lang="en-US" sz="2800" dirty="0">
                <a:solidFill>
                  <a:srgbClr val="17458F"/>
                </a:solidFill>
              </a:rPr>
              <a:t>What should it include?</a:t>
            </a:r>
          </a:p>
          <a:p>
            <a:pPr lvl="1"/>
            <a:r>
              <a:rPr lang="en-US" sz="2800" dirty="0">
                <a:solidFill>
                  <a:srgbClr val="17458F"/>
                </a:solidFill>
              </a:rPr>
              <a:t>Where and when to hold it?</a:t>
            </a:r>
          </a:p>
          <a:p>
            <a:pPr lvl="1"/>
            <a:r>
              <a:rPr lang="en-US" sz="2800" dirty="0">
                <a:solidFill>
                  <a:srgbClr val="17458F"/>
                </a:solidFill>
              </a:rPr>
              <a:t>Assign a mentor</a:t>
            </a:r>
            <a:endParaRPr lang="en-US" sz="2400" dirty="0">
              <a:solidFill>
                <a:srgbClr val="17458F"/>
              </a:solidFill>
            </a:endParaRPr>
          </a:p>
          <a:p>
            <a:pPr marL="457200" lvl="1" indent="0">
              <a:buNone/>
            </a:pPr>
            <a:r>
              <a:rPr lang="en-US" sz="2400" dirty="0">
                <a:solidFill>
                  <a:schemeClr val="tx2">
                    <a:lumMod val="40000"/>
                    <a:lumOff val="60000"/>
                  </a:schemeClr>
                </a:solidFill>
                <a:hlinkClick r:id="rId3">
                  <a:extLst>
                    <a:ext uri="{A12FA001-AC4F-418D-AE19-62706E023703}">
                      <ahyp:hlinkClr xmlns:ahyp="http://schemas.microsoft.com/office/drawing/2018/hyperlinkcolor" val="tx"/>
                    </a:ext>
                  </a:extLst>
                </a:hlinkClick>
              </a:rPr>
              <a:t>https://learn.rotary.org/members/learn/course/internal/view/elearning/76/kick-start-your-new-member-orientation</a:t>
            </a:r>
            <a:r>
              <a:rPr lang="en-US" sz="2400" dirty="0">
                <a:solidFill>
                  <a:schemeClr val="tx2">
                    <a:lumMod val="40000"/>
                    <a:lumOff val="60000"/>
                  </a:schemeClr>
                </a:solidFill>
              </a:rPr>
              <a:t>   </a:t>
            </a:r>
          </a:p>
          <a:p>
            <a:pPr marL="457200" lvl="1" indent="0">
              <a:buNone/>
            </a:pPr>
            <a:r>
              <a:rPr lang="en-US" sz="2400" dirty="0">
                <a:solidFill>
                  <a:schemeClr val="tx2">
                    <a:lumMod val="40000"/>
                    <a:lumOff val="60000"/>
                  </a:schemeClr>
                </a:solidFill>
              </a:rPr>
              <a:t>	</a:t>
            </a:r>
            <a:r>
              <a:rPr lang="en-US" sz="2800" dirty="0">
                <a:solidFill>
                  <a:srgbClr val="17458F"/>
                </a:solidFill>
              </a:rPr>
              <a:t>Rotary Basics</a:t>
            </a:r>
            <a:endParaRPr lang="en-US" sz="2400" dirty="0">
              <a:solidFill>
                <a:schemeClr val="tx2">
                  <a:lumMod val="40000"/>
                  <a:lumOff val="60000"/>
                </a:schemeClr>
              </a:solidFill>
            </a:endParaRPr>
          </a:p>
          <a:p>
            <a:pPr marL="457200" lvl="1" indent="0">
              <a:buNone/>
            </a:pPr>
            <a:r>
              <a:rPr lang="en-US" sz="2400" dirty="0">
                <a:solidFill>
                  <a:schemeClr val="tx2">
                    <a:lumMod val="40000"/>
                    <a:lumOff val="60000"/>
                  </a:schemeClr>
                </a:solidFill>
              </a:rPr>
              <a:t>https://</a:t>
            </a:r>
            <a:r>
              <a:rPr lang="en-US" sz="2400" dirty="0" err="1">
                <a:solidFill>
                  <a:schemeClr val="tx2">
                    <a:lumMod val="40000"/>
                    <a:lumOff val="60000"/>
                  </a:schemeClr>
                </a:solidFill>
              </a:rPr>
              <a:t>my.rotary.org</a:t>
            </a:r>
            <a:r>
              <a:rPr lang="en-US" sz="2400" dirty="0">
                <a:solidFill>
                  <a:schemeClr val="tx2">
                    <a:lumMod val="40000"/>
                    <a:lumOff val="60000"/>
                  </a:schemeClr>
                </a:solidFill>
              </a:rPr>
              <a:t>/</a:t>
            </a:r>
            <a:r>
              <a:rPr lang="en-US" sz="2400" dirty="0" err="1">
                <a:solidFill>
                  <a:schemeClr val="tx2">
                    <a:lumMod val="40000"/>
                    <a:lumOff val="60000"/>
                  </a:schemeClr>
                </a:solidFill>
              </a:rPr>
              <a:t>en</a:t>
            </a:r>
            <a:r>
              <a:rPr lang="en-US" sz="2400" dirty="0">
                <a:solidFill>
                  <a:schemeClr val="tx2">
                    <a:lumMod val="40000"/>
                    <a:lumOff val="60000"/>
                  </a:schemeClr>
                </a:solidFill>
              </a:rPr>
              <a:t>/learning-reference/learn-topic/membership</a:t>
            </a:r>
            <a:r>
              <a:rPr lang="en-US" sz="2800" dirty="0">
                <a:solidFill>
                  <a:srgbClr val="17458F"/>
                </a:solidFill>
              </a:rPr>
              <a:t>	</a:t>
            </a:r>
            <a:endParaRPr lang="en-US" sz="2800" dirty="0">
              <a:solidFill>
                <a:schemeClr val="tx2">
                  <a:lumMod val="40000"/>
                  <a:lumOff val="60000"/>
                </a:schemeClr>
              </a:solidFill>
            </a:endParaRPr>
          </a:p>
        </p:txBody>
      </p:sp>
      <p:pic>
        <p:nvPicPr>
          <p:cNvPr id="4" name="Picture 3" descr="Logo, company name&#10;&#10;Description automatically generated">
            <a:extLst>
              <a:ext uri="{FF2B5EF4-FFF2-40B4-BE49-F238E27FC236}">
                <a16:creationId xmlns:a16="http://schemas.microsoft.com/office/drawing/2014/main" id="{056EA312-59B0-5946-88B3-AE19DBAB4EB3}"/>
              </a:ext>
            </a:extLst>
          </p:cNvPr>
          <p:cNvPicPr>
            <a:picLocks noChangeAspect="1"/>
          </p:cNvPicPr>
          <p:nvPr/>
        </p:nvPicPr>
        <p:blipFill>
          <a:blip r:embed="rId4"/>
          <a:stretch>
            <a:fillRect/>
          </a:stretch>
        </p:blipFill>
        <p:spPr>
          <a:xfrm>
            <a:off x="8077200" y="6204204"/>
            <a:ext cx="1042358" cy="533400"/>
          </a:xfrm>
          <a:prstGeom prst="rect">
            <a:avLst/>
          </a:prstGeom>
        </p:spPr>
      </p:pic>
    </p:spTree>
    <p:extLst>
      <p:ext uri="{BB962C8B-B14F-4D97-AF65-F5344CB8AC3E}">
        <p14:creationId xmlns:p14="http://schemas.microsoft.com/office/powerpoint/2010/main" val="77784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55D7-4311-094D-AAF4-2279B308C032}"/>
              </a:ext>
            </a:extLst>
          </p:cNvPr>
          <p:cNvSpPr>
            <a:spLocks noGrp="1"/>
          </p:cNvSpPr>
          <p:nvPr>
            <p:ph type="title"/>
          </p:nvPr>
        </p:nvSpPr>
        <p:spPr/>
        <p:txBody>
          <a:bodyPr/>
          <a:lstStyle/>
          <a:p>
            <a:pPr algn="ctr"/>
            <a:r>
              <a:rPr lang="en-US" sz="3600" dirty="0"/>
              <a:t>Membership Resources</a:t>
            </a:r>
          </a:p>
        </p:txBody>
      </p:sp>
      <p:sp>
        <p:nvSpPr>
          <p:cNvPr id="3" name="Content Placeholder 2">
            <a:extLst>
              <a:ext uri="{FF2B5EF4-FFF2-40B4-BE49-F238E27FC236}">
                <a16:creationId xmlns:a16="http://schemas.microsoft.com/office/drawing/2014/main" id="{3C9D26F2-FD5A-8446-B758-5D731122CCC0}"/>
              </a:ext>
            </a:extLst>
          </p:cNvPr>
          <p:cNvSpPr>
            <a:spLocks noGrp="1"/>
          </p:cNvSpPr>
          <p:nvPr>
            <p:ph idx="1"/>
          </p:nvPr>
        </p:nvSpPr>
        <p:spPr/>
        <p:txBody>
          <a:bodyPr/>
          <a:lstStyle/>
          <a:p>
            <a:r>
              <a:rPr lang="en-US" dirty="0">
                <a:solidFill>
                  <a:srgbClr val="17458F"/>
                </a:solidFill>
                <a:latin typeface="Arial" panose="020B0604020202020204" pitchFamily="34" charset="0"/>
                <a:cs typeface="Arial" panose="020B0604020202020204" pitchFamily="34" charset="0"/>
              </a:rPr>
              <a:t>Flexibility and Adaptability</a:t>
            </a:r>
          </a:p>
          <a:p>
            <a:pPr lvl="1"/>
            <a:r>
              <a:rPr lang="en-US" dirty="0">
                <a:solidFill>
                  <a:srgbClr val="17458F"/>
                </a:solidFill>
                <a:latin typeface="Arial" panose="020B0604020202020204" pitchFamily="34" charset="0"/>
                <a:cs typeface="Arial" panose="020B0604020202020204" pitchFamily="34" charset="0"/>
              </a:rPr>
              <a:t># of meetings per month</a:t>
            </a:r>
          </a:p>
          <a:p>
            <a:pPr lvl="1"/>
            <a:r>
              <a:rPr lang="en-US" dirty="0">
                <a:solidFill>
                  <a:srgbClr val="17458F"/>
                </a:solidFill>
                <a:latin typeface="Arial" panose="020B0604020202020204" pitchFamily="34" charset="0"/>
                <a:cs typeface="Arial" panose="020B0604020202020204" pitchFamily="34" charset="0"/>
              </a:rPr>
              <a:t>Location of meetings</a:t>
            </a:r>
          </a:p>
          <a:p>
            <a:pPr lvl="1"/>
            <a:r>
              <a:rPr lang="en-US" dirty="0">
                <a:solidFill>
                  <a:srgbClr val="17458F"/>
                </a:solidFill>
                <a:latin typeface="Arial" panose="020B0604020202020204" pitchFamily="34" charset="0"/>
                <a:cs typeface="Arial" panose="020B0604020202020204" pitchFamily="34" charset="0"/>
              </a:rPr>
              <a:t>Meeting times</a:t>
            </a:r>
          </a:p>
          <a:p>
            <a:pPr lvl="1"/>
            <a:r>
              <a:rPr lang="en-US" dirty="0">
                <a:solidFill>
                  <a:srgbClr val="17458F"/>
                </a:solidFill>
                <a:latin typeface="Arial" panose="020B0604020202020204" pitchFamily="34" charset="0"/>
                <a:cs typeface="Arial" panose="020B0604020202020204" pitchFamily="34" charset="0"/>
              </a:rPr>
              <a:t>Content of meetings</a:t>
            </a:r>
          </a:p>
          <a:p>
            <a:pPr lvl="1"/>
            <a:r>
              <a:rPr lang="en-US" dirty="0">
                <a:solidFill>
                  <a:srgbClr val="17458F"/>
                </a:solidFill>
                <a:latin typeface="Arial" panose="020B0604020202020204" pitchFamily="34" charset="0"/>
                <a:cs typeface="Arial" panose="020B0604020202020204" pitchFamily="34" charset="0"/>
              </a:rPr>
              <a:t>In person, Virtual or Hybrid</a:t>
            </a:r>
          </a:p>
          <a:p>
            <a:pPr lvl="1"/>
            <a:r>
              <a:rPr lang="en-US" sz="2400" dirty="0">
                <a:solidFill>
                  <a:schemeClr val="tx2">
                    <a:lumMod val="40000"/>
                    <a:lumOff val="60000"/>
                  </a:schemeClr>
                </a:solidFill>
                <a:hlinkClick r:id="rId3">
                  <a:extLst>
                    <a:ext uri="{A12FA001-AC4F-418D-AE19-62706E023703}">
                      <ahyp:hlinkClr xmlns:ahyp="http://schemas.microsoft.com/office/drawing/2018/hyperlinkcolor" val="tx"/>
                    </a:ext>
                  </a:extLst>
                </a:hlinkClick>
              </a:rPr>
              <a:t>https://rotary6690.org/maintaining-engagement/</a:t>
            </a:r>
            <a:r>
              <a:rPr lang="en-US" sz="2400" dirty="0">
                <a:solidFill>
                  <a:schemeClr val="tx2">
                    <a:lumMod val="40000"/>
                    <a:lumOff val="60000"/>
                  </a:schemeClr>
                </a:solidFill>
              </a:rPr>
              <a:t>. </a:t>
            </a:r>
          </a:p>
          <a:p>
            <a:pPr lvl="1"/>
            <a:endParaRPr lang="en-US" sz="2400" dirty="0">
              <a:solidFill>
                <a:schemeClr val="tx2">
                  <a:lumMod val="40000"/>
                  <a:lumOff val="60000"/>
                </a:schemeClr>
              </a:solidFill>
            </a:endParaRPr>
          </a:p>
          <a:p>
            <a:pPr lvl="1"/>
            <a:r>
              <a:rPr lang="en-US" sz="2400" dirty="0">
                <a:solidFill>
                  <a:schemeClr val="tx2">
                    <a:lumMod val="40000"/>
                    <a:lumOff val="60000"/>
                  </a:schemeClr>
                </a:solidFill>
                <a:latin typeface="Georgia" panose="02040502050405020303" pitchFamily="18" charset="0"/>
                <a:hlinkClick r:id="rId4">
                  <a:extLst>
                    <a:ext uri="{A12FA001-AC4F-418D-AE19-62706E023703}">
                      <ahyp:hlinkClr xmlns:ahyp="http://schemas.microsoft.com/office/drawing/2018/hyperlinkcolor" val="tx"/>
                    </a:ext>
                  </a:extLst>
                </a:hlinkClick>
              </a:rPr>
              <a:t>https://my.rotary.org/en/club-flexibility</a:t>
            </a:r>
            <a:endParaRPr lang="en-US" sz="2400" dirty="0">
              <a:solidFill>
                <a:schemeClr val="tx2">
                  <a:lumMod val="40000"/>
                  <a:lumOff val="60000"/>
                </a:schemeClr>
              </a:solidFill>
              <a:latin typeface="Georgia" panose="02040502050405020303" pitchFamily="18" charset="0"/>
            </a:endParaRPr>
          </a:p>
          <a:p>
            <a:pPr lvl="1"/>
            <a:endParaRPr lang="en-US" dirty="0">
              <a:solidFill>
                <a:srgbClr val="17458F"/>
              </a:solidFill>
              <a:latin typeface="Arial" panose="020B0604020202020204" pitchFamily="34" charset="0"/>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A93D08C6-5785-FA42-A589-44A5CBB690A3}"/>
              </a:ext>
            </a:extLst>
          </p:cNvPr>
          <p:cNvPicPr>
            <a:picLocks noChangeAspect="1"/>
          </p:cNvPicPr>
          <p:nvPr/>
        </p:nvPicPr>
        <p:blipFill>
          <a:blip r:embed="rId5"/>
          <a:stretch>
            <a:fillRect/>
          </a:stretch>
        </p:blipFill>
        <p:spPr>
          <a:xfrm>
            <a:off x="8077200" y="6204204"/>
            <a:ext cx="1042358" cy="533400"/>
          </a:xfrm>
          <a:prstGeom prst="rect">
            <a:avLst/>
          </a:prstGeom>
        </p:spPr>
      </p:pic>
    </p:spTree>
    <p:extLst>
      <p:ext uri="{BB962C8B-B14F-4D97-AF65-F5344CB8AC3E}">
        <p14:creationId xmlns:p14="http://schemas.microsoft.com/office/powerpoint/2010/main" val="85422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F474-0226-EE49-8686-0B1FCC0BC2B6}"/>
              </a:ext>
            </a:extLst>
          </p:cNvPr>
          <p:cNvSpPr>
            <a:spLocks noGrp="1"/>
          </p:cNvSpPr>
          <p:nvPr>
            <p:ph type="title"/>
          </p:nvPr>
        </p:nvSpPr>
        <p:spPr/>
        <p:txBody>
          <a:bodyPr/>
          <a:lstStyle/>
          <a:p>
            <a:pPr algn="ctr"/>
            <a:r>
              <a:rPr lang="en-US" sz="3600" dirty="0"/>
              <a:t>Membership Resources</a:t>
            </a:r>
          </a:p>
        </p:txBody>
      </p:sp>
      <p:sp>
        <p:nvSpPr>
          <p:cNvPr id="3" name="Content Placeholder 2">
            <a:extLst>
              <a:ext uri="{FF2B5EF4-FFF2-40B4-BE49-F238E27FC236}">
                <a16:creationId xmlns:a16="http://schemas.microsoft.com/office/drawing/2014/main" id="{16C42310-674E-BB4C-94A2-7B70A63B45C3}"/>
              </a:ext>
            </a:extLst>
          </p:cNvPr>
          <p:cNvSpPr>
            <a:spLocks noGrp="1"/>
          </p:cNvSpPr>
          <p:nvPr>
            <p:ph idx="1"/>
          </p:nvPr>
        </p:nvSpPr>
        <p:spPr/>
        <p:txBody>
          <a:bodyPr/>
          <a:lstStyle/>
          <a:p>
            <a:r>
              <a:rPr lang="en-US" sz="3600" dirty="0">
                <a:solidFill>
                  <a:srgbClr val="17458F"/>
                </a:solidFill>
              </a:rPr>
              <a:t>Satellite Clubs</a:t>
            </a:r>
          </a:p>
          <a:p>
            <a:pPr lvl="1"/>
            <a:r>
              <a:rPr lang="en-US" sz="3200" dirty="0">
                <a:solidFill>
                  <a:srgbClr val="17458F"/>
                </a:solidFill>
              </a:rPr>
              <a:t>Different day/time</a:t>
            </a:r>
          </a:p>
          <a:p>
            <a:pPr lvl="1"/>
            <a:r>
              <a:rPr lang="en-US" sz="3200" dirty="0">
                <a:solidFill>
                  <a:srgbClr val="17458F"/>
                </a:solidFill>
              </a:rPr>
              <a:t>Cause based</a:t>
            </a:r>
          </a:p>
          <a:p>
            <a:pPr lvl="1"/>
            <a:r>
              <a:rPr lang="en-US" sz="3200" dirty="0">
                <a:solidFill>
                  <a:srgbClr val="17458F"/>
                </a:solidFill>
              </a:rPr>
              <a:t>Community close to yours</a:t>
            </a:r>
          </a:p>
          <a:p>
            <a:pPr lvl="1"/>
            <a:r>
              <a:rPr lang="en-US" sz="3200" dirty="0">
                <a:solidFill>
                  <a:srgbClr val="17458F"/>
                </a:solidFill>
              </a:rPr>
              <a:t>THINK OUTSIDE THE BOX</a:t>
            </a:r>
          </a:p>
          <a:p>
            <a:pPr lvl="1"/>
            <a:endParaRPr lang="en-US" sz="3200" dirty="0">
              <a:solidFill>
                <a:srgbClr val="17458F"/>
              </a:solidFill>
            </a:endParaRPr>
          </a:p>
          <a:p>
            <a:pPr marL="457200" lvl="1" indent="0">
              <a:buNone/>
            </a:pPr>
            <a:r>
              <a:rPr lang="en-US" sz="3200" dirty="0">
                <a:solidFill>
                  <a:schemeClr val="tx2">
                    <a:lumMod val="40000"/>
                    <a:lumOff val="60000"/>
                  </a:schemeClr>
                </a:solidFill>
              </a:rPr>
              <a:t>https://</a:t>
            </a:r>
            <a:r>
              <a:rPr lang="en-US" sz="3200" dirty="0" err="1">
                <a:solidFill>
                  <a:schemeClr val="tx2">
                    <a:lumMod val="40000"/>
                    <a:lumOff val="60000"/>
                  </a:schemeClr>
                </a:solidFill>
              </a:rPr>
              <a:t>my.rotary.org</a:t>
            </a:r>
            <a:r>
              <a:rPr lang="en-US" sz="3200" dirty="0">
                <a:solidFill>
                  <a:schemeClr val="tx2">
                    <a:lumMod val="40000"/>
                    <a:lumOff val="60000"/>
                  </a:schemeClr>
                </a:solidFill>
              </a:rPr>
              <a:t>/</a:t>
            </a:r>
            <a:r>
              <a:rPr lang="en-US" sz="3200" dirty="0" err="1">
                <a:solidFill>
                  <a:schemeClr val="tx2">
                    <a:lumMod val="40000"/>
                    <a:lumOff val="60000"/>
                  </a:schemeClr>
                </a:solidFill>
              </a:rPr>
              <a:t>en</a:t>
            </a:r>
            <a:r>
              <a:rPr lang="en-US" sz="3200" dirty="0">
                <a:solidFill>
                  <a:schemeClr val="tx2">
                    <a:lumMod val="40000"/>
                    <a:lumOff val="60000"/>
                  </a:schemeClr>
                </a:solidFill>
              </a:rPr>
              <a:t>/learning-reference/learn-topic/start-club</a:t>
            </a:r>
          </a:p>
          <a:p>
            <a:pPr lvl="1"/>
            <a:endParaRPr lang="en-US" sz="3200" dirty="0">
              <a:solidFill>
                <a:srgbClr val="17458F"/>
              </a:solidFill>
            </a:endParaRPr>
          </a:p>
        </p:txBody>
      </p:sp>
      <p:pic>
        <p:nvPicPr>
          <p:cNvPr id="4" name="Picture 3" descr="Logo, company name&#10;&#10;Description automatically generated">
            <a:extLst>
              <a:ext uri="{FF2B5EF4-FFF2-40B4-BE49-F238E27FC236}">
                <a16:creationId xmlns:a16="http://schemas.microsoft.com/office/drawing/2014/main" id="{A704236D-1748-D94B-A62E-14AFE41AF9AF}"/>
              </a:ext>
            </a:extLst>
          </p:cNvPr>
          <p:cNvPicPr>
            <a:picLocks noChangeAspect="1"/>
          </p:cNvPicPr>
          <p:nvPr/>
        </p:nvPicPr>
        <p:blipFill>
          <a:blip r:embed="rId3"/>
          <a:stretch>
            <a:fillRect/>
          </a:stretch>
        </p:blipFill>
        <p:spPr>
          <a:xfrm>
            <a:off x="8077200" y="6204204"/>
            <a:ext cx="1042358" cy="533400"/>
          </a:xfrm>
          <a:prstGeom prst="rect">
            <a:avLst/>
          </a:prstGeom>
        </p:spPr>
      </p:pic>
    </p:spTree>
    <p:extLst>
      <p:ext uri="{BB962C8B-B14F-4D97-AF65-F5344CB8AC3E}">
        <p14:creationId xmlns:p14="http://schemas.microsoft.com/office/powerpoint/2010/main" val="4255965815"/>
      </p:ext>
    </p:extLst>
  </p:cSld>
  <p:clrMapOvr>
    <a:masterClrMapping/>
  </p:clrMapOvr>
</p:sld>
</file>

<file path=ppt/theme/theme1.xml><?xml version="1.0" encoding="utf-8"?>
<a:theme xmlns:a="http://schemas.openxmlformats.org/drawingml/2006/main" name="DRAFT_Strenthening Your Membership">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DRAFT_Strenthening Your Membership</Template>
  <TotalTime>7009</TotalTime>
  <Words>662</Words>
  <Application>Microsoft Macintosh PowerPoint</Application>
  <PresentationFormat>On-screen Show (4:3)</PresentationFormat>
  <Paragraphs>142</Paragraphs>
  <Slides>12</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Arial</vt:lpstr>
      <vt:lpstr>Arial Narrow</vt:lpstr>
      <vt:lpstr>Arial Narrow Bold</vt:lpstr>
      <vt:lpstr>Calibri</vt:lpstr>
      <vt:lpstr>Georgia</vt:lpstr>
      <vt:lpstr>Times New Roman</vt:lpstr>
      <vt:lpstr>Wingdings</vt:lpstr>
      <vt:lpstr>DRAFT_Strenthening Your Membership</vt:lpstr>
      <vt:lpstr>LeadDev-Master_2013-NEW</vt:lpstr>
      <vt:lpstr>2_Custom Design</vt:lpstr>
      <vt:lpstr>3_Custom Design</vt:lpstr>
      <vt:lpstr>PowerPoint Presentation</vt:lpstr>
      <vt:lpstr>I LOVE Rotary</vt:lpstr>
      <vt:lpstr>Membership Resources</vt:lpstr>
      <vt:lpstr>Club Membership Chair</vt:lpstr>
      <vt:lpstr>Membership Resources</vt:lpstr>
      <vt:lpstr>Membership Resources</vt:lpstr>
      <vt:lpstr>Membership Resources</vt:lpstr>
      <vt:lpstr>Membership Resources</vt:lpstr>
      <vt:lpstr>Membership Resources</vt:lpstr>
      <vt:lpstr>Membership Contest</vt:lpstr>
      <vt:lpstr>Key Takeaways</vt:lpstr>
      <vt:lpstr>District Resource</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Jones</dc:creator>
  <cp:lastModifiedBy>gary lowe</cp:lastModifiedBy>
  <cp:revision>394</cp:revision>
  <cp:lastPrinted>2021-03-19T23:00:20Z</cp:lastPrinted>
  <dcterms:created xsi:type="dcterms:W3CDTF">2016-02-29T19:26:06Z</dcterms:created>
  <dcterms:modified xsi:type="dcterms:W3CDTF">2021-03-22T17:48:11Z</dcterms:modified>
</cp:coreProperties>
</file>