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727" r:id="rId4"/>
    <p:sldMasterId id="2147483700" r:id="rId5"/>
  </p:sldMasterIdLst>
  <p:notesMasterIdLst>
    <p:notesMasterId r:id="rId20"/>
  </p:notesMasterIdLst>
  <p:handoutMasterIdLst>
    <p:handoutMasterId r:id="rId21"/>
  </p:handoutMasterIdLst>
  <p:sldIdLst>
    <p:sldId id="361" r:id="rId6"/>
    <p:sldId id="380" r:id="rId7"/>
    <p:sldId id="399" r:id="rId8"/>
    <p:sldId id="400" r:id="rId9"/>
    <p:sldId id="362" r:id="rId10"/>
    <p:sldId id="363" r:id="rId11"/>
    <p:sldId id="406" r:id="rId12"/>
    <p:sldId id="375" r:id="rId13"/>
    <p:sldId id="401" r:id="rId14"/>
    <p:sldId id="402" r:id="rId15"/>
    <p:sldId id="403" r:id="rId16"/>
    <p:sldId id="404" r:id="rId17"/>
    <p:sldId id="371" r:id="rId18"/>
    <p:sldId id="357" r:id="rId19"/>
  </p:sldIdLst>
  <p:sldSz cx="9144000" cy="5143500" type="screen16x9"/>
  <p:notesSz cx="7010400" cy="9296400"/>
  <p:defaultTextStyle>
    <a:defPPr>
      <a:defRPr lang="en-US"/>
    </a:defPPr>
    <a:lvl1pPr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hidden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29C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47"/>
    <p:restoredTop sz="95187"/>
  </p:normalViewPr>
  <p:slideViewPr>
    <p:cSldViewPr>
      <p:cViewPr>
        <p:scale>
          <a:sx n="149" d="100"/>
          <a:sy n="149" d="100"/>
        </p:scale>
        <p:origin x="304" y="-696"/>
      </p:cViewPr>
      <p:guideLst>
        <p:guide orient="horz" pos="1620"/>
        <p:guide pos="2880"/>
      </p:guideLst>
    </p:cSldViewPr>
  </p:slideViewPr>
  <p:outlineViewPr>
    <p:cViewPr>
      <p:scale>
        <a:sx n="33" d="100"/>
        <a:sy n="33" d="100"/>
      </p:scale>
      <p:origin x="0" y="-14336"/>
    </p:cViewPr>
  </p:outlineViewPr>
  <p:notesTextViewPr>
    <p:cViewPr>
      <p:scale>
        <a:sx n="100" d="100"/>
        <a:sy n="100" d="100"/>
      </p:scale>
      <p:origin x="0" y="-152"/>
    </p:cViewPr>
  </p:notesTextViewPr>
  <p:sorterViewPr>
    <p:cViewPr>
      <p:scale>
        <a:sx n="66" d="100"/>
        <a:sy n="66" d="100"/>
      </p:scale>
      <p:origin x="0" y="0"/>
    </p:cViewPr>
  </p:sorterViewPr>
  <p:notesViewPr>
    <p:cSldViewPr>
      <p:cViewPr varScale="1">
        <p:scale>
          <a:sx n="71" d="100"/>
          <a:sy n="71" d="100"/>
        </p:scale>
        <p:origin x="3560" y="1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88B4BA7F-B400-46B2-A1D7-08921C83C02F}"/>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59" name="Rectangle 3">
            <a:extLst>
              <a:ext uri="{FF2B5EF4-FFF2-40B4-BE49-F238E27FC236}">
                <a16:creationId xmlns:a16="http://schemas.microsoft.com/office/drawing/2014/main" id="{3BABF352-2408-49A1-9D98-3A9D03A66D73}"/>
              </a:ext>
            </a:extLst>
          </p:cNvPr>
          <p:cNvSpPr>
            <a:spLocks noGrp="1" noChangeArrowheads="1"/>
          </p:cNvSpPr>
          <p:nvPr>
            <p:ph type="dt" sz="quarter"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0" name="Rectangle 4">
            <a:extLst>
              <a:ext uri="{FF2B5EF4-FFF2-40B4-BE49-F238E27FC236}">
                <a16:creationId xmlns:a16="http://schemas.microsoft.com/office/drawing/2014/main" id="{90E736B7-0CD5-405F-8C12-014AAA66585F}"/>
              </a:ext>
            </a:extLst>
          </p:cNvPr>
          <p:cNvSpPr>
            <a:spLocks noGrp="1" noChangeArrowheads="1"/>
          </p:cNvSpPr>
          <p:nvPr>
            <p:ph type="ftr" sz="quarter" idx="2"/>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19461" name="Rectangle 5">
            <a:extLst>
              <a:ext uri="{FF2B5EF4-FFF2-40B4-BE49-F238E27FC236}">
                <a16:creationId xmlns:a16="http://schemas.microsoft.com/office/drawing/2014/main" id="{10E7E56A-2C07-46B3-A9AB-BBB94CEB563C}"/>
              </a:ext>
            </a:extLst>
          </p:cNvPr>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ea typeface="ヒラギノ角ゴ Pro W3" panose="020B0300000000000000" pitchFamily="34" charset="-128"/>
              </a:defRPr>
            </a:lvl1pPr>
          </a:lstStyle>
          <a:p>
            <a:pPr>
              <a:defRPr/>
            </a:pPr>
            <a:fld id="{76407F77-2B7C-49C9-8D41-14408FE6CB49}" type="slidenum">
              <a:rPr lang="en-US" altLang="en-US"/>
              <a:pPr>
                <a:defRPr/>
              </a:pPr>
              <a:t>‹#›</a:t>
            </a:fld>
            <a:endParaRPr lang="en-US" altLang="en-US"/>
          </a:p>
        </p:txBody>
      </p:sp>
    </p:spTree>
    <p:extLst>
      <p:ext uri="{BB962C8B-B14F-4D97-AF65-F5344CB8AC3E}">
        <p14:creationId xmlns:p14="http://schemas.microsoft.com/office/powerpoint/2010/main" val="8866754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D3FD9B01-D5B1-4EBC-BCBE-EC185492ACEC}"/>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5" name="Rectangle 3">
            <a:extLst>
              <a:ext uri="{FF2B5EF4-FFF2-40B4-BE49-F238E27FC236}">
                <a16:creationId xmlns:a16="http://schemas.microsoft.com/office/drawing/2014/main" id="{D00A30AD-1E54-45B6-A3D5-D1D3ECACE07C}"/>
              </a:ext>
            </a:extLst>
          </p:cNvPr>
          <p:cNvSpPr>
            <a:spLocks noGrp="1" noChangeArrowheads="1"/>
          </p:cNvSpPr>
          <p:nvPr>
            <p:ph type="dt" idx="1"/>
          </p:nvPr>
        </p:nvSpPr>
        <p:spPr bwMode="auto">
          <a:xfrm>
            <a:off x="3971925" y="0"/>
            <a:ext cx="3038475" cy="465138"/>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lvl1pPr algn="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5124" name="Rectangle 4">
            <a:extLst>
              <a:ext uri="{FF2B5EF4-FFF2-40B4-BE49-F238E27FC236}">
                <a16:creationId xmlns:a16="http://schemas.microsoft.com/office/drawing/2014/main" id="{22E07418-B86C-4D4E-A227-2E09CD7E2087}"/>
              </a:ext>
            </a:extLst>
          </p:cNvPr>
          <p:cNvSpPr>
            <a:spLocks noGrp="1" noRot="1" noChangeAspect="1" noChangeArrowheads="1" noTextEdit="1"/>
          </p:cNvSpPr>
          <p:nvPr>
            <p:ph type="sldImg" idx="2"/>
          </p:nvPr>
        </p:nvSpPr>
        <p:spPr bwMode="auto">
          <a:xfrm>
            <a:off x="406400" y="696913"/>
            <a:ext cx="61976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a:extLst>
              <a:ext uri="{FF2B5EF4-FFF2-40B4-BE49-F238E27FC236}">
                <a16:creationId xmlns:a16="http://schemas.microsoft.com/office/drawing/2014/main" id="{DB92F71A-D144-4546-A8A1-89A2539E76AF}"/>
              </a:ext>
            </a:extLst>
          </p:cNvPr>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a:extLst>
              <a:ext uri="{FF2B5EF4-FFF2-40B4-BE49-F238E27FC236}">
                <a16:creationId xmlns:a16="http://schemas.microsoft.com/office/drawing/2014/main" id="{FBDE0CC1-4448-41FE-8461-930B004DEA09}"/>
              </a:ext>
            </a:extLst>
          </p:cNvPr>
          <p:cNvSpPr>
            <a:spLocks noGrp="1" noChangeArrowheads="1"/>
          </p:cNvSpPr>
          <p:nvPr>
            <p:ph type="ftr" sz="quarter" idx="4"/>
          </p:nvPr>
        </p:nvSpPr>
        <p:spPr bwMode="auto">
          <a:xfrm>
            <a:off x="0"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defTabSz="931863" eaLnBrk="0" hangingPunct="0">
              <a:defRPr sz="1200">
                <a:latin typeface="Arial" pitchFamily="-107" charset="0"/>
                <a:ea typeface="ヒラギノ角ゴ Pro W3" pitchFamily="-107" charset="-128"/>
                <a:cs typeface="ヒラギノ角ゴ Pro W3" pitchFamily="-107" charset="-128"/>
              </a:defRPr>
            </a:lvl1pPr>
          </a:lstStyle>
          <a:p>
            <a:pPr>
              <a:defRPr/>
            </a:pPr>
            <a:endParaRPr lang="en-US"/>
          </a:p>
        </p:txBody>
      </p:sp>
      <p:sp>
        <p:nvSpPr>
          <p:cNvPr id="3079" name="Rectangle 7">
            <a:extLst>
              <a:ext uri="{FF2B5EF4-FFF2-40B4-BE49-F238E27FC236}">
                <a16:creationId xmlns:a16="http://schemas.microsoft.com/office/drawing/2014/main" id="{21E031A5-F78D-42D0-B5C8-A3FF86183546}"/>
              </a:ext>
            </a:extLst>
          </p:cNvPr>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p:spPr>
        <p:txBody>
          <a:bodyPr vert="horz" wrap="square" lIns="93177" tIns="46589" rIns="93177" bIns="46589" numCol="1" anchor="b" anchorCtr="0" compatLnSpc="1">
            <a:prstTxWarp prst="textNoShape">
              <a:avLst/>
            </a:prstTxWarp>
          </a:bodyPr>
          <a:lstStyle>
            <a:lvl1pPr algn="r" defTabSz="931863" eaLnBrk="0" hangingPunct="0">
              <a:defRPr sz="1200">
                <a:ea typeface="ヒラギノ角ゴ Pro W3" panose="020B0300000000000000" pitchFamily="34" charset="-128"/>
              </a:defRPr>
            </a:lvl1pPr>
          </a:lstStyle>
          <a:p>
            <a:pPr>
              <a:defRPr/>
            </a:pPr>
            <a:fld id="{9DAA824D-A4DA-4302-9FD1-AEDFDC6B8EC4}" type="slidenum">
              <a:rPr lang="en-US" altLang="en-US"/>
              <a:pPr>
                <a:defRPr/>
              </a:pPr>
              <a:t>‹#›</a:t>
            </a:fld>
            <a:endParaRPr lang="en-US" altLang="en-US"/>
          </a:p>
        </p:txBody>
      </p:sp>
    </p:spTree>
    <p:extLst>
      <p:ext uri="{BB962C8B-B14F-4D97-AF65-F5344CB8AC3E}">
        <p14:creationId xmlns:p14="http://schemas.microsoft.com/office/powerpoint/2010/main" val="333409015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07" charset="0"/>
        <a:ea typeface="MS PGothic" panose="020B0600070205080204" pitchFamily="34" charset="-128"/>
        <a:cs typeface="ヒラギノ角ゴ Pro W3" pitchFamily="-107" charset="-128"/>
      </a:defRPr>
    </a:lvl1pPr>
    <a:lvl2pPr marL="4572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2pPr>
    <a:lvl3pPr marL="9144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3pPr>
    <a:lvl4pPr marL="13716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4pPr>
    <a:lvl5pPr marL="1828800" algn="l" rtl="0" eaLnBrk="0" fontAlgn="base" hangingPunct="0">
      <a:spcBef>
        <a:spcPct val="30000"/>
      </a:spcBef>
      <a:spcAft>
        <a:spcPct val="0"/>
      </a:spcAft>
      <a:defRPr sz="1200" kern="1200">
        <a:solidFill>
          <a:schemeClr val="tx1"/>
        </a:solidFill>
        <a:latin typeface="Arial" pitchFamily="-107" charset="0"/>
        <a:ea typeface="ヒラギノ角ゴ Pro W3" pitchFamily="-107" charset="-128"/>
        <a:cs typeface="ヒラギノ角ゴ Pro W3" pitchFamily="-107" charset="-128"/>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47E73622-D615-477E-98B6-316DBDBFFB6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9pPr>
          </a:lstStyle>
          <a:p>
            <a:pPr>
              <a:spcBef>
                <a:spcPct val="0"/>
              </a:spcBef>
            </a:pPr>
            <a:fld id="{6621DB13-D8EC-4AC9-B877-928D38F63D78}" type="slidenum">
              <a:rPr lang="en-US" altLang="en-US" smtClean="0"/>
              <a:pPr>
                <a:spcBef>
                  <a:spcPct val="0"/>
                </a:spcBef>
              </a:pPr>
              <a:t>1</a:t>
            </a:fld>
            <a:endParaRPr lang="en-US" altLang="en-US"/>
          </a:p>
        </p:txBody>
      </p:sp>
      <p:sp>
        <p:nvSpPr>
          <p:cNvPr id="8196" name="Rectangle 3">
            <a:extLst>
              <a:ext uri="{FF2B5EF4-FFF2-40B4-BE49-F238E27FC236}">
                <a16:creationId xmlns:a16="http://schemas.microsoft.com/office/drawing/2014/main" id="{C7D80A32-8287-4A84-A3ED-83B7FF8A97B1}"/>
              </a:ext>
            </a:extLst>
          </p:cNvPr>
          <p:cNvSpPr>
            <a:spLocks noGrp="1" noChangeArrowheads="1"/>
          </p:cNvSpPr>
          <p:nvPr>
            <p:ph type="body" idx="1"/>
          </p:nvPr>
        </p:nvSpPr>
        <p:spPr>
          <a:xfrm>
            <a:off x="935038" y="1295401"/>
            <a:ext cx="5140325" cy="73040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cs typeface="ヒラギノ角ゴ Pro W3" charset="-128"/>
              </a:rPr>
              <a:t>Good Morning!  What a great group of Rotarian leaders we have to serve our clubs during this next Rotary year!   I’m looking forward to working with all of you as we do our best to GROW ROTARY.  We’ve got a lot of ground to cover so Let’s get started!</a:t>
            </a:r>
          </a:p>
          <a:p>
            <a:pPr eaLnBrk="1" hangingPunct="1"/>
            <a:endParaRPr lang="en-US" altLang="en-US" dirty="0">
              <a:latin typeface="Arial" panose="020B0604020202020204" pitchFamily="34" charset="0"/>
              <a:cs typeface="ヒラギノ角ゴ Pro W3" charset="-128"/>
            </a:endParaRPr>
          </a:p>
          <a:p>
            <a:pPr eaLnBrk="1" hangingPunct="1"/>
            <a:r>
              <a:rPr lang="en-US" altLang="en-US" dirty="0">
                <a:latin typeface="Arial" panose="020B0604020202020204" pitchFamily="34" charset="0"/>
                <a:cs typeface="ヒラギノ角ゴ Pro W3" charset="-128"/>
              </a:rPr>
              <a:t>2.  I hate to start off with bad news, but the #’s don’t lie!  As you can see, we were making some good progress through the first 9 months of the 2019-20 Rotary year, and then…..well, you all know what happened in March of last year.  The current AG’s and those of you that are still club Presidents have been doing a great job in keeping your clubs meeting and engaging your members as well as working on getting new members, but for varied and obvious reasons, they’re leaving faster than we can replace them.!</a:t>
            </a:r>
          </a:p>
          <a:p>
            <a:pPr eaLnBrk="1" hangingPunct="1"/>
            <a:endParaRPr lang="en-US" altLang="en-US" dirty="0">
              <a:latin typeface="Arial" panose="020B0604020202020204" pitchFamily="34" charset="0"/>
              <a:cs typeface="ヒラギノ角ゴ Pro W3" charset="-128"/>
            </a:endParaRPr>
          </a:p>
          <a:p>
            <a:pPr marL="228600" indent="-228600" eaLnBrk="1" hangingPunct="1">
              <a:buAutoNum type="arabicPeriod" startAt="3"/>
            </a:pPr>
            <a:r>
              <a:rPr lang="en-US" altLang="en-US" dirty="0">
                <a:latin typeface="Arial" panose="020B0604020202020204" pitchFamily="34" charset="0"/>
                <a:cs typeface="ヒラギノ角ゴ Pro W3" charset="-128"/>
              </a:rPr>
              <a:t>Title page – Membership Initiative and Leads</a:t>
            </a:r>
          </a:p>
          <a:p>
            <a:pPr eaLnBrk="1" hangingPunct="1"/>
            <a:endParaRPr lang="en-US" altLang="en-US" dirty="0">
              <a:latin typeface="Arial" panose="020B0604020202020204" pitchFamily="34" charset="0"/>
              <a:cs typeface="ヒラギノ角ゴ Pro W3" charset="-128"/>
            </a:endParaRPr>
          </a:p>
          <a:p>
            <a:pPr marL="228600" indent="-228600" eaLnBrk="1" hangingPunct="1">
              <a:buAutoNum type="arabicPeriod" startAt="4"/>
            </a:pPr>
            <a:r>
              <a:rPr lang="en-US" dirty="0"/>
              <a:t>I’m sure you all want another title to add to Assistant Governor, so you’ll officially have the designation of Membership Facilitator!  You’ll be assisting your clubs to GROW ROTARY with the focus on Attraction &amp; Engagement/Retention. Training to be a membership facilitator usually takes an hour or more as we take time to role play the facilitation so you feel comfortable when you’re presenting to a club.   AG Coordinators John Rains and Brett Brough have experience in these facilitations, so call on them or me if you want to “practice.”  AND…these facilitations can be done virtually or in person!  It’s wise to only have a small group….no more than 5 people….for these facilitations.</a:t>
            </a:r>
          </a:p>
          <a:p>
            <a:pPr marL="228600" indent="-228600" eaLnBrk="1" hangingPunct="1">
              <a:buAutoNum type="arabicPeriod" startAt="4"/>
            </a:pPr>
            <a:endParaRPr lang="en-US" dirty="0"/>
          </a:p>
          <a:p>
            <a:pPr marL="228600" indent="-228600" eaLnBrk="1" hangingPunct="1">
              <a:buFontTx/>
              <a:buAutoNum type="arabicPeriod" startAt="4"/>
            </a:pPr>
            <a:r>
              <a:rPr lang="en-US" altLang="en-US" dirty="0">
                <a:latin typeface="Arial" panose="020B0604020202020204" pitchFamily="34" charset="0"/>
                <a:cs typeface="ヒラギノ角ゴ Pro W3" charset="-128"/>
              </a:rPr>
              <a:t>You should have received all of the collateral material we’re going to go over now from Cole.  If you made copies, please pull them out.  Here are some suggestions to attract new members for you to choose from.  (Give a few examples).  OR, they can come up with any ideas that they feel will fit your club culture! </a:t>
            </a:r>
          </a:p>
          <a:p>
            <a:pPr marL="228600" indent="-228600" eaLnBrk="1" hangingPunct="1">
              <a:buAutoNum type="arabicPeriod" startAt="4"/>
            </a:pPr>
            <a:endParaRPr lang="en-US" dirty="0"/>
          </a:p>
          <a:p>
            <a:pPr marL="228600" indent="-228600" eaLnBrk="1" hangingPunct="1">
              <a:buAutoNum type="arabicPeriod" startAt="3"/>
            </a:pPr>
            <a:endParaRPr lang="en-US" altLang="en-US" dirty="0">
              <a:latin typeface="Arial" panose="020B0604020202020204" pitchFamily="34" charset="0"/>
              <a:cs typeface="ヒラギノ角ゴ Pro W3" charset="-128"/>
            </a:endParaRPr>
          </a:p>
        </p:txBody>
      </p:sp>
    </p:spTree>
    <p:extLst>
      <p:ext uri="{BB962C8B-B14F-4D97-AF65-F5344CB8AC3E}">
        <p14:creationId xmlns:p14="http://schemas.microsoft.com/office/powerpoint/2010/main" val="22390131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10</a:t>
            </a:fld>
            <a:endParaRPr lang="en-US" altLang="en-US"/>
          </a:p>
        </p:txBody>
      </p:sp>
    </p:spTree>
    <p:extLst>
      <p:ext uri="{BB962C8B-B14F-4D97-AF65-F5344CB8AC3E}">
        <p14:creationId xmlns:p14="http://schemas.microsoft.com/office/powerpoint/2010/main" val="28805383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11</a:t>
            </a:fld>
            <a:endParaRPr lang="en-US" altLang="en-US"/>
          </a:p>
        </p:txBody>
      </p:sp>
    </p:spTree>
    <p:extLst>
      <p:ext uri="{BB962C8B-B14F-4D97-AF65-F5344CB8AC3E}">
        <p14:creationId xmlns:p14="http://schemas.microsoft.com/office/powerpoint/2010/main" val="15016128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We need to keep thinking outside the box.   I believe that Kevin is establishing a New Club Development committee that will work hand in glove with the Membership Committee.  Please take the time to use The Learning Center to become acquainted with these different types of clubs so you are conversive on them.   There’s also SO much great information in the Learning Center that will assist you in being the best AG you can be.</a:t>
            </a:r>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12</a:t>
            </a:fld>
            <a:endParaRPr lang="en-US" altLang="en-US"/>
          </a:p>
        </p:txBody>
      </p:sp>
    </p:spTree>
    <p:extLst>
      <p:ext uri="{BB962C8B-B14F-4D97-AF65-F5344CB8AC3E}">
        <p14:creationId xmlns:p14="http://schemas.microsoft.com/office/powerpoint/2010/main" val="22133365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Notes Placeholder 2">
            <a:extLst>
              <a:ext uri="{FF2B5EF4-FFF2-40B4-BE49-F238E27FC236}">
                <a16:creationId xmlns:a16="http://schemas.microsoft.com/office/drawing/2014/main" id="{C9299B95-67B0-4C5C-9F83-8B1007CEE307}"/>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ヒラギノ角ゴ Pro W3" charset="-128"/>
              </a:rPr>
              <a:t>Thank you so much for agreeing to serve our District as Assistant Governors!  Together….we can GROW ROTARY and I’m looking forward to working with each and every one of you!   Enjoy your year and remember that I’m here to answer any questions or help you in any way I can.  </a:t>
            </a:r>
          </a:p>
          <a:p>
            <a:endParaRPr lang="en-US" altLang="en-US" dirty="0">
              <a:latin typeface="Arial" panose="020B0604020202020204" pitchFamily="34" charset="0"/>
              <a:cs typeface="ヒラギノ角ゴ Pro W3" charset="-128"/>
            </a:endParaRPr>
          </a:p>
        </p:txBody>
      </p:sp>
      <p:sp>
        <p:nvSpPr>
          <p:cNvPr id="32772" name="Slide Number Placeholder 3">
            <a:extLst>
              <a:ext uri="{FF2B5EF4-FFF2-40B4-BE49-F238E27FC236}">
                <a16:creationId xmlns:a16="http://schemas.microsoft.com/office/drawing/2014/main" id="{C31B2168-C43E-43F5-ABCA-50F8649D80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9pPr>
          </a:lstStyle>
          <a:p>
            <a:pPr>
              <a:spcBef>
                <a:spcPct val="0"/>
              </a:spcBef>
            </a:pPr>
            <a:fld id="{4032CBCB-039F-4052-9472-0218F05F9DAC}" type="slidenum">
              <a:rPr lang="en-US" altLang="en-US" smtClean="0"/>
              <a:pPr>
                <a:spcBef>
                  <a:spcPct val="0"/>
                </a:spcBef>
              </a:pPr>
              <a:t>13</a:t>
            </a:fld>
            <a:endParaRPr lang="en-US" altLang="en-US"/>
          </a:p>
        </p:txBody>
      </p:sp>
    </p:spTree>
    <p:extLst>
      <p:ext uri="{BB962C8B-B14F-4D97-AF65-F5344CB8AC3E}">
        <p14:creationId xmlns:p14="http://schemas.microsoft.com/office/powerpoint/2010/main" val="2594354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Notes Placeholder 2">
            <a:extLst>
              <a:ext uri="{FF2B5EF4-FFF2-40B4-BE49-F238E27FC236}">
                <a16:creationId xmlns:a16="http://schemas.microsoft.com/office/drawing/2014/main" id="{9BB391E4-FC62-4B1F-918F-0E83AD642E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ヒラギノ角ゴ Pro W3" charset="-128"/>
              </a:rPr>
              <a:t>Quit screen share for face to face to answer questions.</a:t>
            </a:r>
          </a:p>
        </p:txBody>
      </p:sp>
      <p:sp>
        <p:nvSpPr>
          <p:cNvPr id="34820" name="Slide Number Placeholder 3">
            <a:extLst>
              <a:ext uri="{FF2B5EF4-FFF2-40B4-BE49-F238E27FC236}">
                <a16:creationId xmlns:a16="http://schemas.microsoft.com/office/drawing/2014/main" id="{22255829-0FF5-4C91-8B5A-13392CC6ED4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9pPr>
          </a:lstStyle>
          <a:p>
            <a:pPr>
              <a:spcBef>
                <a:spcPct val="0"/>
              </a:spcBef>
            </a:pPr>
            <a:fld id="{9AC62FA0-CF4C-4CD7-98DB-F3C07FA3FF46}" type="slidenum">
              <a:rPr lang="en-US" altLang="en-US" smtClean="0"/>
              <a:pPr>
                <a:spcBef>
                  <a:spcPct val="0"/>
                </a:spcBef>
              </a:pPr>
              <a:t>14</a:t>
            </a:fld>
            <a:endParaRPr lang="en-US" altLang="en-US"/>
          </a:p>
        </p:txBody>
      </p:sp>
    </p:spTree>
    <p:extLst>
      <p:ext uri="{BB962C8B-B14F-4D97-AF65-F5344CB8AC3E}">
        <p14:creationId xmlns:p14="http://schemas.microsoft.com/office/powerpoint/2010/main" val="3634242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Notes Placeholder 2">
            <a:extLst>
              <a:ext uri="{FF2B5EF4-FFF2-40B4-BE49-F238E27FC236}">
                <a16:creationId xmlns:a16="http://schemas.microsoft.com/office/drawing/2014/main" id="{7CF1C271-DF4E-4633-8225-B94565BDDE54}"/>
              </a:ext>
            </a:extLst>
          </p:cNvPr>
          <p:cNvSpPr>
            <a:spLocks noGrp="1"/>
          </p:cNvSpPr>
          <p:nvPr>
            <p:ph type="body" idx="1"/>
          </p:nvPr>
        </p:nvSpPr>
        <p:spPr>
          <a:xfrm>
            <a:off x="935038" y="1066801"/>
            <a:ext cx="5140325" cy="75326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ヒラギノ角ゴ Pro W3" charset="-128"/>
              </a:rPr>
              <a:t>6. Engagement/Retention is so important!!  Here you’ll see some ideas to choose from (give a few examples) OR…as with the attraction strategies, encourage them to come up with their own ideas</a:t>
            </a:r>
          </a:p>
          <a:p>
            <a:endParaRPr lang="en-US" altLang="en-US" dirty="0">
              <a:latin typeface="Arial" panose="020B0604020202020204" pitchFamily="34" charset="0"/>
              <a:cs typeface="ヒラギノ角ゴ Pro W3" charset="-128"/>
            </a:endParaRPr>
          </a:p>
          <a:p>
            <a:r>
              <a:rPr lang="en-US" altLang="en-US" dirty="0">
                <a:latin typeface="Arial" panose="020B0604020202020204" pitchFamily="34" charset="0"/>
                <a:cs typeface="ヒラギノ角ゴ Pro W3" charset="-128"/>
              </a:rPr>
              <a:t>7. </a:t>
            </a:r>
            <a:r>
              <a:rPr lang="en-US" dirty="0"/>
              <a:t>This is the form that  the clubs membership team will use to get their plan together…and  (next slide)</a:t>
            </a:r>
          </a:p>
          <a:p>
            <a:endParaRPr lang="en-US" altLang="en-US" dirty="0">
              <a:latin typeface="Arial" panose="020B0604020202020204" pitchFamily="34" charset="0"/>
              <a:cs typeface="ヒラギノ角ゴ Pro W3" charset="-128"/>
            </a:endParaRPr>
          </a:p>
          <a:p>
            <a:r>
              <a:rPr lang="en-US" altLang="en-US" dirty="0">
                <a:latin typeface="Arial" panose="020B0604020202020204" pitchFamily="34" charset="0"/>
                <a:cs typeface="ヒラギノ角ゴ Pro W3" charset="-128"/>
              </a:rPr>
              <a:t>8. </a:t>
            </a:r>
            <a:r>
              <a:rPr lang="en-US" dirty="0"/>
              <a:t>This is….the result…..and it’s SO important!… the finished Action Plan!  As we all know, it is very helpful when you have a written plan in place to follow.  (Go through the action plan that this club chose for one of their attraction strategies.)</a:t>
            </a:r>
          </a:p>
          <a:p>
            <a:endParaRPr lang="en-US" altLang="en-US" dirty="0">
              <a:latin typeface="Arial" panose="020B0604020202020204" pitchFamily="34" charset="0"/>
              <a:cs typeface="ヒラギノ角ゴ Pro W3" charset="-128"/>
            </a:endParaRPr>
          </a:p>
          <a:p>
            <a:r>
              <a:rPr lang="en-US" altLang="en-US" dirty="0">
                <a:latin typeface="Arial" panose="020B0604020202020204" pitchFamily="34" charset="0"/>
                <a:cs typeface="ヒラギノ角ゴ Pro W3" charset="-128"/>
              </a:rPr>
              <a:t>9. </a:t>
            </a:r>
            <a:r>
              <a:rPr lang="en-US" dirty="0"/>
              <a:t>Now….let’s look next at the Membership leads that we  receive from Rotary International which will help us achieve our goals to GROW ROTARY.</a:t>
            </a:r>
          </a:p>
          <a:p>
            <a:endParaRPr lang="en-US" altLang="en-US" dirty="0">
              <a:latin typeface="Arial" panose="020B0604020202020204" pitchFamily="34" charset="0"/>
              <a:cs typeface="ヒラギノ角ゴ Pro W3" charset="-128"/>
            </a:endParaRPr>
          </a:p>
          <a:p>
            <a:pPr marL="228600" indent="-228600">
              <a:buAutoNum type="arabicPeriod" startAt="10"/>
            </a:pPr>
            <a:r>
              <a:rPr lang="en-US" altLang="en-US" dirty="0">
                <a:latin typeface="Arial" panose="020B0604020202020204" pitchFamily="34" charset="0"/>
                <a:cs typeface="ヒラギノ角ゴ Pro W3" charset="-128"/>
              </a:rPr>
              <a:t>GO TO MANAGE LEADS.</a:t>
            </a:r>
          </a:p>
          <a:p>
            <a:pPr marL="228600" indent="-228600">
              <a:buAutoNum type="arabicPeriod" startAt="10"/>
            </a:pPr>
            <a:endParaRPr lang="en-US" altLang="en-US" dirty="0">
              <a:latin typeface="Arial" panose="020B0604020202020204" pitchFamily="34" charset="0"/>
              <a:cs typeface="ヒラギノ角ゴ Pro W3" charset="-128"/>
            </a:endParaRPr>
          </a:p>
          <a:p>
            <a:pPr marL="228600" indent="-228600">
              <a:buAutoNum type="arabicPeriod" startAt="10"/>
            </a:pPr>
            <a:r>
              <a:rPr lang="en-US" altLang="en-US" dirty="0">
                <a:latin typeface="Arial" panose="020B0604020202020204" pitchFamily="34" charset="0"/>
                <a:cs typeface="ヒラギノ角ゴ Pro W3" charset="-128"/>
              </a:rPr>
              <a:t>  How to work the membership leads:</a:t>
            </a:r>
          </a:p>
          <a:p>
            <a:pPr marL="228600" indent="-228600">
              <a:buAutoNum type="arabicPeriod" startAt="10"/>
            </a:pPr>
            <a:endParaRPr lang="en-US" altLang="en-US" dirty="0">
              <a:latin typeface="Arial" panose="020B0604020202020204" pitchFamily="34" charset="0"/>
              <a:cs typeface="ヒラギノ角ゴ Pro W3" charset="-128"/>
            </a:endParaRPr>
          </a:p>
          <a:p>
            <a:pPr marL="228600" indent="-228600">
              <a:buFontTx/>
              <a:buAutoNum type="arabicPeriod" startAt="10"/>
            </a:pPr>
            <a:r>
              <a:rPr lang="en-US" dirty="0"/>
              <a:t>We need to keep thinking outside the box.   I believe that Kevin is establishing a New Club Development committee that will work hand in glove with the Membership Committee.  Please take the time to use The Learning Center to become acquainted with these different types of clubs so you are conversive on them.   There’s also SO much great information in the Learning Center that will assist you in being the best AG you can be.</a:t>
            </a:r>
          </a:p>
          <a:p>
            <a:pPr marL="228600" indent="-228600">
              <a:buFontTx/>
              <a:buAutoNum type="arabicPeriod" startAt="10"/>
            </a:pPr>
            <a:endParaRPr lang="en-US" dirty="0"/>
          </a:p>
          <a:p>
            <a:pPr marL="228600" indent="-228600">
              <a:buFontTx/>
              <a:buAutoNum type="arabicPeriod" startAt="10"/>
            </a:pPr>
            <a:r>
              <a:rPr lang="en-US" altLang="en-US" dirty="0">
                <a:latin typeface="Arial" panose="020B0604020202020204" pitchFamily="34" charset="0"/>
                <a:cs typeface="ヒラギノ角ゴ Pro W3" charset="-128"/>
              </a:rPr>
              <a:t>Thank you so much for agreeing to serve our District as Assistant Governors!  Together….we can GROW ROTARY and I’m looking forward to working with each and every one of you!   </a:t>
            </a:r>
            <a:r>
              <a:rPr lang="en-US" altLang="en-US">
                <a:latin typeface="Arial" panose="020B0604020202020204" pitchFamily="34" charset="0"/>
                <a:cs typeface="ヒラギノ角ゴ Pro W3" charset="-128"/>
              </a:rPr>
              <a:t>Enjoy your year and remember that I’m here to answer any questions or help you in any way I can.  </a:t>
            </a:r>
          </a:p>
          <a:p>
            <a:pPr marL="228600" indent="-228600">
              <a:buFontTx/>
              <a:buAutoNum type="arabicPeriod" startAt="10"/>
            </a:pPr>
            <a:endParaRPr lang="en-US" dirty="0"/>
          </a:p>
          <a:p>
            <a:pPr marL="228600" indent="-228600">
              <a:buAutoNum type="arabicPeriod" startAt="10"/>
            </a:pPr>
            <a:endParaRPr lang="en-US" altLang="en-US" dirty="0">
              <a:latin typeface="Arial" panose="020B0604020202020204" pitchFamily="34" charset="0"/>
              <a:cs typeface="ヒラギノ角ゴ Pro W3" charset="-128"/>
            </a:endParaRPr>
          </a:p>
          <a:p>
            <a:pPr marL="228600" indent="-228600">
              <a:buAutoNum type="arabicPeriod" startAt="10"/>
            </a:pPr>
            <a:endParaRPr lang="en-US" altLang="en-US" dirty="0">
              <a:latin typeface="Arial" panose="020B0604020202020204" pitchFamily="34" charset="0"/>
              <a:cs typeface="ヒラギノ角ゴ Pro W3" charset="-128"/>
            </a:endParaRPr>
          </a:p>
          <a:p>
            <a:pPr marL="228600" indent="-228600">
              <a:buAutoNum type="arabicPeriod" startAt="10"/>
            </a:pPr>
            <a:endParaRPr lang="en-US" altLang="en-US" dirty="0">
              <a:latin typeface="Arial" panose="020B0604020202020204" pitchFamily="34" charset="0"/>
              <a:cs typeface="ヒラギノ角ゴ Pro W3" charset="-128"/>
            </a:endParaRPr>
          </a:p>
          <a:p>
            <a:pPr marL="228600" indent="-228600">
              <a:buAutoNum type="arabicPeriod" startAt="10"/>
            </a:pPr>
            <a:endParaRPr lang="en-US" altLang="en-US" dirty="0">
              <a:latin typeface="Arial" panose="020B0604020202020204" pitchFamily="34" charset="0"/>
              <a:cs typeface="ヒラギノ角ゴ Pro W3" charset="-128"/>
            </a:endParaRPr>
          </a:p>
        </p:txBody>
      </p:sp>
      <p:sp>
        <p:nvSpPr>
          <p:cNvPr id="12292" name="Slide Number Placeholder 3">
            <a:extLst>
              <a:ext uri="{FF2B5EF4-FFF2-40B4-BE49-F238E27FC236}">
                <a16:creationId xmlns:a16="http://schemas.microsoft.com/office/drawing/2014/main" id="{A6AA54C1-5E43-475A-BF7E-7903CCA845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9pPr>
          </a:lstStyle>
          <a:p>
            <a:pPr>
              <a:spcBef>
                <a:spcPct val="0"/>
              </a:spcBef>
            </a:pPr>
            <a:fld id="{E07F6C20-3452-43C2-8987-A7F21A850D23}" type="slidenum">
              <a:rPr lang="en-US" altLang="en-US" smtClean="0">
                <a:solidFill>
                  <a:srgbClr val="000000"/>
                </a:solidFill>
              </a:rPr>
              <a:pPr>
                <a:spcBef>
                  <a:spcPct val="0"/>
                </a:spcBef>
              </a:pPr>
              <a:t>2</a:t>
            </a:fld>
            <a:endParaRPr lang="en-US" altLang="en-US">
              <a:solidFill>
                <a:srgbClr val="000000"/>
              </a:solidFill>
            </a:endParaRPr>
          </a:p>
        </p:txBody>
      </p:sp>
    </p:spTree>
    <p:extLst>
      <p:ext uri="{BB962C8B-B14F-4D97-AF65-F5344CB8AC3E}">
        <p14:creationId xmlns:p14="http://schemas.microsoft.com/office/powerpoint/2010/main" val="391945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3</a:t>
            </a:fld>
            <a:endParaRPr lang="en-US" altLang="en-US"/>
          </a:p>
        </p:txBody>
      </p:sp>
    </p:spTree>
    <p:extLst>
      <p:ext uri="{BB962C8B-B14F-4D97-AF65-F5344CB8AC3E}">
        <p14:creationId xmlns:p14="http://schemas.microsoft.com/office/powerpoint/2010/main" val="2794662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4.  I’m sure you all want another title to add to Assistant Governor, so you’ll officially have the designation of Membership Facilitator!  You’ll be assisting your clubs to GROW ROTARY with the focus on Attraction &amp; Engagement/Retention. Training to be a membership facilitator usually takes an hour or more as we take time to role play the facilitation so you feel comfortable when you’re presenting to a club.   AG Coordinators John Rains and Brett Brough have experience in these facilitations, so call on them or me if you want to “practice.”  AND…these facilitations can be done virtually or in person!  It’s wise to only have a small group….no more than 5 people….for these facilitations.</a:t>
            </a:r>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4</a:t>
            </a:fld>
            <a:endParaRPr lang="en-US" altLang="en-US"/>
          </a:p>
        </p:txBody>
      </p:sp>
    </p:spTree>
    <p:extLst>
      <p:ext uri="{BB962C8B-B14F-4D97-AF65-F5344CB8AC3E}">
        <p14:creationId xmlns:p14="http://schemas.microsoft.com/office/powerpoint/2010/main" val="3893055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Notes Placeholder 2">
            <a:extLst>
              <a:ext uri="{FF2B5EF4-FFF2-40B4-BE49-F238E27FC236}">
                <a16:creationId xmlns:a16="http://schemas.microsoft.com/office/drawing/2014/main" id="{7CF1C271-DF4E-4633-8225-B94565BDDE5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ヒラギノ角ゴ Pro W3" charset="-128"/>
              </a:rPr>
              <a:t>5.  You should have received all of the collateral material we’re going to go over now from Cole.  If you made copies, please pull them out.  Here are some suggestions to attract new members for you to choose from.  (Give a few examples).  OR, they can come up with any ideas that they feel will fit your club culture! </a:t>
            </a:r>
          </a:p>
          <a:p>
            <a:endParaRPr lang="en-US" altLang="en-US" dirty="0">
              <a:latin typeface="Arial" panose="020B0604020202020204" pitchFamily="34" charset="0"/>
              <a:cs typeface="ヒラギノ角ゴ Pro W3" charset="-128"/>
            </a:endParaRPr>
          </a:p>
          <a:p>
            <a:endParaRPr lang="en-US" altLang="en-US" dirty="0">
              <a:latin typeface="Arial" panose="020B0604020202020204" pitchFamily="34" charset="0"/>
              <a:cs typeface="ヒラギノ角ゴ Pro W3" charset="-128"/>
            </a:endParaRPr>
          </a:p>
        </p:txBody>
      </p:sp>
      <p:sp>
        <p:nvSpPr>
          <p:cNvPr id="12292" name="Slide Number Placeholder 3">
            <a:extLst>
              <a:ext uri="{FF2B5EF4-FFF2-40B4-BE49-F238E27FC236}">
                <a16:creationId xmlns:a16="http://schemas.microsoft.com/office/drawing/2014/main" id="{A6AA54C1-5E43-475A-BF7E-7903CCA8459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9pPr>
          </a:lstStyle>
          <a:p>
            <a:pPr>
              <a:spcBef>
                <a:spcPct val="0"/>
              </a:spcBef>
            </a:pPr>
            <a:fld id="{E07F6C20-3452-43C2-8987-A7F21A850D23}" type="slidenum">
              <a:rPr lang="en-US" altLang="en-US" smtClean="0"/>
              <a:pPr>
                <a:spcBef>
                  <a:spcPct val="0"/>
                </a:spcBef>
              </a:pPr>
              <a:t>5</a:t>
            </a:fld>
            <a:endParaRPr lang="en-US" altLang="en-US"/>
          </a:p>
        </p:txBody>
      </p:sp>
    </p:spTree>
    <p:extLst>
      <p:ext uri="{BB962C8B-B14F-4D97-AF65-F5344CB8AC3E}">
        <p14:creationId xmlns:p14="http://schemas.microsoft.com/office/powerpoint/2010/main" val="5568656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Notes Placeholder 2">
            <a:extLst>
              <a:ext uri="{FF2B5EF4-FFF2-40B4-BE49-F238E27FC236}">
                <a16:creationId xmlns:a16="http://schemas.microsoft.com/office/drawing/2014/main" id="{28C11341-37B5-4C3B-8921-630DBF2C8460}"/>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cs typeface="ヒラギノ角ゴ Pro W3" charset="-128"/>
              </a:rPr>
              <a:t>Engagement/Retention is so important!!  Here you’ll see some ideas to choose from (give a few examples) OR…as with the attraction strategies, encourage them to come up with their own ideas.</a:t>
            </a:r>
          </a:p>
        </p:txBody>
      </p:sp>
      <p:sp>
        <p:nvSpPr>
          <p:cNvPr id="16388" name="Slide Number Placeholder 3">
            <a:extLst>
              <a:ext uri="{FF2B5EF4-FFF2-40B4-BE49-F238E27FC236}">
                <a16:creationId xmlns:a16="http://schemas.microsoft.com/office/drawing/2014/main" id="{A5F65ED8-9690-4963-9AC6-53404750BB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a:spcBef>
                <a:spcPct val="30000"/>
              </a:spcBef>
              <a:defRPr sz="1200">
                <a:solidFill>
                  <a:schemeClr val="tx1"/>
                </a:solidFill>
                <a:latin typeface="Arial" panose="020B0604020202020204" pitchFamily="34" charset="0"/>
                <a:ea typeface="MS PGothic" panose="020B0600070205080204" pitchFamily="34" charset="-128"/>
                <a:cs typeface="ヒラギノ角ゴ Pro W3" charset="-128"/>
              </a:defRPr>
            </a:lvl1pPr>
            <a:lvl2pPr marL="742950" indent="-28575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2pPr>
            <a:lvl3pPr marL="11430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3pPr>
            <a:lvl4pPr marL="16002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4pPr>
            <a:lvl5pPr marL="2057400" indent="-228600" defTabSz="931863">
              <a:spcBef>
                <a:spcPct val="30000"/>
              </a:spcBef>
              <a:defRPr sz="1200">
                <a:solidFill>
                  <a:schemeClr val="tx1"/>
                </a:solidFill>
                <a:latin typeface="Arial" panose="020B0604020202020204" pitchFamily="34" charset="0"/>
                <a:ea typeface="ヒラギノ角ゴ Pro W3" charset="-128"/>
                <a:cs typeface="ヒラギノ角ゴ Pro W3" charset="-128"/>
              </a:defRPr>
            </a:lvl5pPr>
            <a:lvl6pPr marL="25146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6pPr>
            <a:lvl7pPr marL="29718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7pPr>
            <a:lvl8pPr marL="34290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8pPr>
            <a:lvl9pPr marL="3886200" indent="-228600" defTabSz="931863" eaLnBrk="0" fontAlgn="base" hangingPunct="0">
              <a:spcBef>
                <a:spcPct val="30000"/>
              </a:spcBef>
              <a:spcAft>
                <a:spcPct val="0"/>
              </a:spcAft>
              <a:defRPr sz="1200">
                <a:solidFill>
                  <a:schemeClr val="tx1"/>
                </a:solidFill>
                <a:latin typeface="Arial" panose="020B0604020202020204" pitchFamily="34" charset="0"/>
                <a:ea typeface="ヒラギノ角ゴ Pro W3" charset="-128"/>
                <a:cs typeface="ヒラギノ角ゴ Pro W3" charset="-128"/>
              </a:defRPr>
            </a:lvl9pPr>
          </a:lstStyle>
          <a:p>
            <a:pPr>
              <a:spcBef>
                <a:spcPct val="0"/>
              </a:spcBef>
            </a:pPr>
            <a:fld id="{60D11237-6A10-435D-B552-5E3D15BFD07B}" type="slidenum">
              <a:rPr lang="en-US" altLang="en-US" smtClean="0"/>
              <a:pPr>
                <a:spcBef>
                  <a:spcPct val="0"/>
                </a:spcBef>
              </a:pPr>
              <a:t>6</a:t>
            </a:fld>
            <a:endParaRPr lang="en-US" altLang="en-US"/>
          </a:p>
        </p:txBody>
      </p:sp>
    </p:spTree>
    <p:extLst>
      <p:ext uri="{BB962C8B-B14F-4D97-AF65-F5344CB8AC3E}">
        <p14:creationId xmlns:p14="http://schemas.microsoft.com/office/powerpoint/2010/main" val="21782084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This is the form that  the clubs membership team will use to get their plan together…and  (next slide)</a:t>
            </a:r>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7</a:t>
            </a:fld>
            <a:endParaRPr lang="en-US" altLang="en-US"/>
          </a:p>
        </p:txBody>
      </p:sp>
    </p:spTree>
    <p:extLst>
      <p:ext uri="{BB962C8B-B14F-4D97-AF65-F5344CB8AC3E}">
        <p14:creationId xmlns:p14="http://schemas.microsoft.com/office/powerpoint/2010/main" val="6729787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This is….the result…..and it’s SO important!… the finished Action Plan!  As we all know, it is very helpful when you have a written plan in place to follow.  (Go through the action plan that this club chose for one of their attraction strategies.)</a:t>
            </a:r>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8</a:t>
            </a:fld>
            <a:endParaRPr lang="en-US" altLang="en-US"/>
          </a:p>
        </p:txBody>
      </p:sp>
    </p:spTree>
    <p:extLst>
      <p:ext uri="{BB962C8B-B14F-4D97-AF65-F5344CB8AC3E}">
        <p14:creationId xmlns:p14="http://schemas.microsoft.com/office/powerpoint/2010/main" val="27181822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dirty="0"/>
              <a:t>Now….let’s look next at the Membership leads that we  receive from Rotary International which will help us achieve our goals to GROW ROTARY.</a:t>
            </a:r>
          </a:p>
        </p:txBody>
      </p:sp>
      <p:sp>
        <p:nvSpPr>
          <p:cNvPr id="4" name="Slide Number Placeholder 3"/>
          <p:cNvSpPr>
            <a:spLocks noGrp="1"/>
          </p:cNvSpPr>
          <p:nvPr>
            <p:ph type="sldNum" sz="quarter" idx="5"/>
          </p:nvPr>
        </p:nvSpPr>
        <p:spPr/>
        <p:txBody>
          <a:bodyPr/>
          <a:lstStyle/>
          <a:p>
            <a:pPr>
              <a:defRPr/>
            </a:pPr>
            <a:fld id="{9DAA824D-A4DA-4302-9FD1-AEDFDC6B8EC4}" type="slidenum">
              <a:rPr lang="en-US" altLang="en-US" smtClean="0"/>
              <a:pPr>
                <a:defRPr/>
              </a:pPr>
              <a:t>9</a:t>
            </a:fld>
            <a:endParaRPr lang="en-US" altLang="en-US"/>
          </a:p>
        </p:txBody>
      </p:sp>
    </p:spTree>
    <p:extLst>
      <p:ext uri="{BB962C8B-B14F-4D97-AF65-F5344CB8AC3E}">
        <p14:creationId xmlns:p14="http://schemas.microsoft.com/office/powerpoint/2010/main" val="2134969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7" name="Title 1"/>
          <p:cNvSpPr>
            <a:spLocks noGrp="1"/>
          </p:cNvSpPr>
          <p:nvPr>
            <p:ph type="ctrTitle"/>
          </p:nvPr>
        </p:nvSpPr>
        <p:spPr>
          <a:xfrm>
            <a:off x="-76200" y="2571750"/>
            <a:ext cx="9296400" cy="742950"/>
          </a:xfrm>
          <a:prstGeom prst="rect">
            <a:avLst/>
          </a:prstGeom>
          <a:solidFill>
            <a:srgbClr val="00246C"/>
          </a:solidFill>
          <a:effectLst>
            <a:outerShdw blurRad="57150" dist="50800" dir="2700000" algn="tl" rotWithShape="0">
              <a:srgbClr val="000000">
                <a:alpha val="40000"/>
              </a:srgbClr>
            </a:outerShdw>
          </a:effectLst>
        </p:spPr>
        <p:txBody>
          <a:bodyPr lIns="548640" tIns="0" rIns="0" bIns="91440" anchor="b" anchorCtr="0">
            <a:noAutofit/>
          </a:bodyPr>
          <a:lstStyle>
            <a:lvl1pPr algn="l">
              <a:defRPr sz="3300" b="0" i="0">
                <a:solidFill>
                  <a:schemeClr val="bg1"/>
                </a:solidFill>
                <a:latin typeface="Arial Narrow"/>
                <a:cs typeface="Arial Narrow"/>
              </a:defRPr>
            </a:lvl1pPr>
          </a:lstStyle>
          <a:p>
            <a:r>
              <a:rPr lang="en-US" dirty="0"/>
              <a:t>Click to edit Master title style</a:t>
            </a:r>
          </a:p>
        </p:txBody>
      </p:sp>
      <p:sp>
        <p:nvSpPr>
          <p:cNvPr id="8" name="Subtitle 2"/>
          <p:cNvSpPr>
            <a:spLocks noGrp="1"/>
          </p:cNvSpPr>
          <p:nvPr>
            <p:ph type="subTitle" idx="1"/>
          </p:nvPr>
        </p:nvSpPr>
        <p:spPr>
          <a:xfrm>
            <a:off x="533400" y="3458808"/>
            <a:ext cx="6400800" cy="713142"/>
          </a:xfrm>
          <a:prstGeom prst="rect">
            <a:avLst/>
          </a:prstGeom>
        </p:spPr>
        <p:txBody>
          <a:bodyPr lIns="0" tIns="0" rIns="0" bIns="0">
            <a:normAutofit/>
          </a:bodyPr>
          <a:lstStyle>
            <a:lvl1pPr marL="0" indent="0" algn="l">
              <a:buNone/>
              <a:defRPr sz="1650">
                <a:solidFill>
                  <a:srgbClr val="FFFFFF"/>
                </a:solidFill>
                <a:latin typeface="Georgia"/>
                <a:cs typeface="Georgia"/>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dirty="0"/>
              <a:t>Click to edit Master subtitle style</a:t>
            </a:r>
          </a:p>
        </p:txBody>
      </p:sp>
    </p:spTree>
    <p:extLst>
      <p:ext uri="{BB962C8B-B14F-4D97-AF65-F5344CB8AC3E}">
        <p14:creationId xmlns:p14="http://schemas.microsoft.com/office/powerpoint/2010/main" val="8676679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523123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3781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B9677E5-2371-4F7D-B93E-5F326460EF0C}"/>
              </a:ext>
            </a:extLst>
          </p:cNvPr>
          <p:cNvSpPr/>
          <p:nvPr/>
        </p:nvSpPr>
        <p:spPr>
          <a:xfrm>
            <a:off x="0" y="0"/>
            <a:ext cx="9144000" cy="51435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800">
              <a:solidFill>
                <a:srgbClr val="FFFFFF"/>
              </a:solidFill>
              <a:latin typeface="Calibri" panose="020F0502020204030204" pitchFamily="34" charset="0"/>
            </a:endParaRPr>
          </a:p>
        </p:txBody>
      </p:sp>
      <p:sp>
        <p:nvSpPr>
          <p:cNvPr id="4" name="Rectangle 3">
            <a:extLst>
              <a:ext uri="{FF2B5EF4-FFF2-40B4-BE49-F238E27FC236}">
                <a16:creationId xmlns:a16="http://schemas.microsoft.com/office/drawing/2014/main" id="{52962D9A-B2DF-4904-92F3-51F6F1BB5EB2}"/>
              </a:ext>
            </a:extLst>
          </p:cNvPr>
          <p:cNvSpPr>
            <a:spLocks noChangeArrowheads="1"/>
          </p:cNvSpPr>
          <p:nvPr/>
        </p:nvSpPr>
        <p:spPr bwMode="auto">
          <a:xfrm>
            <a:off x="-152400" y="2000250"/>
            <a:ext cx="9525000" cy="1200150"/>
          </a:xfrm>
          <a:prstGeom prst="rect">
            <a:avLst/>
          </a:prstGeom>
          <a:solidFill>
            <a:srgbClr val="00246C"/>
          </a:solidFill>
          <a:ln>
            <a:noFill/>
          </a:ln>
          <a:effectLst>
            <a:outerShdw blurRad="88900" dist="61087" dir="5400000" rotWithShape="0">
              <a:srgbClr val="808080">
                <a:alpha val="45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800">
              <a:solidFill>
                <a:srgbClr val="FFFFFF"/>
              </a:solidFill>
              <a:latin typeface="Calibri" panose="020F0502020204030204" pitchFamily="34" charset="0"/>
            </a:endParaRPr>
          </a:p>
        </p:txBody>
      </p:sp>
      <p:sp>
        <p:nvSpPr>
          <p:cNvPr id="2" name="Title 1"/>
          <p:cNvSpPr>
            <a:spLocks noGrp="1"/>
          </p:cNvSpPr>
          <p:nvPr>
            <p:ph type="ctrTitle"/>
          </p:nvPr>
        </p:nvSpPr>
        <p:spPr>
          <a:xfrm>
            <a:off x="152400" y="2000250"/>
            <a:ext cx="8839200" cy="1200150"/>
          </a:xfrm>
          <a:prstGeom prst="rect">
            <a:avLst/>
          </a:prstGeom>
        </p:spPr>
        <p:txBody>
          <a:bodyPr lIns="0" tIns="0" rIns="0" bIns="0" anchor="ctr" anchorCtr="0"/>
          <a:lstStyle>
            <a:lvl1pPr>
              <a:defRPr sz="2400">
                <a:solidFill>
                  <a:schemeClr val="bg1"/>
                </a:solidFill>
                <a:latin typeface="Arial Narrow"/>
                <a:cs typeface="Arial Narrow"/>
              </a:defRPr>
            </a:lvl1pPr>
          </a:lstStyle>
          <a:p>
            <a:r>
              <a:rPr lang="en-US"/>
              <a:t>Click to edit Master title style</a:t>
            </a:r>
            <a:endParaRPr lang="en-US" dirty="0"/>
          </a:p>
        </p:txBody>
      </p:sp>
    </p:spTree>
    <p:extLst>
      <p:ext uri="{BB962C8B-B14F-4D97-AF65-F5344CB8AC3E}">
        <p14:creationId xmlns:p14="http://schemas.microsoft.com/office/powerpoint/2010/main" val="3851448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F6EE22B-F437-44AE-9809-BE541C4D1664}"/>
              </a:ext>
            </a:extLst>
          </p:cNvPr>
          <p:cNvSpPr/>
          <p:nvPr/>
        </p:nvSpPr>
        <p:spPr>
          <a:xfrm>
            <a:off x="0" y="0"/>
            <a:ext cx="9144000" cy="5143500"/>
          </a:xfrm>
          <a:prstGeom prst="rect">
            <a:avLst/>
          </a:prstGeom>
          <a:noFill/>
          <a:ln w="1651">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800">
              <a:solidFill>
                <a:srgbClr val="FFFFFF"/>
              </a:solidFill>
              <a:latin typeface="Calibri" panose="020F0502020204030204" pitchFamily="34" charset="0"/>
            </a:endParaRPr>
          </a:p>
        </p:txBody>
      </p:sp>
      <p:sp>
        <p:nvSpPr>
          <p:cNvPr id="5" name="Rectangle 4">
            <a:extLst>
              <a:ext uri="{FF2B5EF4-FFF2-40B4-BE49-F238E27FC236}">
                <a16:creationId xmlns:a16="http://schemas.microsoft.com/office/drawing/2014/main" id="{B2EFF7B5-EA44-47D2-B597-301BC0FF0C8A}"/>
              </a:ext>
            </a:extLst>
          </p:cNvPr>
          <p:cNvSpPr>
            <a:spLocks noChangeArrowheads="1"/>
          </p:cNvSpPr>
          <p:nvPr/>
        </p:nvSpPr>
        <p:spPr bwMode="auto">
          <a:xfrm>
            <a:off x="-76200" y="342900"/>
            <a:ext cx="9296400" cy="400050"/>
          </a:xfrm>
          <a:prstGeom prst="rect">
            <a:avLst/>
          </a:prstGeom>
          <a:solidFill>
            <a:srgbClr val="00246C"/>
          </a:solidFill>
          <a:ln>
            <a:noFill/>
          </a:ln>
          <a:effectLst>
            <a:outerShdw blurRad="88900" dist="61087" dir="54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800">
              <a:solidFill>
                <a:srgbClr val="FFFFFF"/>
              </a:solidFill>
              <a:latin typeface="Calibri" panose="020F0502020204030204" pitchFamily="34" charset="0"/>
            </a:endParaRPr>
          </a:p>
        </p:txBody>
      </p:sp>
      <p:sp>
        <p:nvSpPr>
          <p:cNvPr id="2" name="Title 1"/>
          <p:cNvSpPr>
            <a:spLocks noGrp="1"/>
          </p:cNvSpPr>
          <p:nvPr>
            <p:ph type="title"/>
          </p:nvPr>
        </p:nvSpPr>
        <p:spPr>
          <a:xfrm>
            <a:off x="381000" y="342900"/>
            <a:ext cx="8763000" cy="400050"/>
          </a:xfrm>
          <a:prstGeom prst="rect">
            <a:avLst/>
          </a:prstGeom>
        </p:spPr>
        <p:txBody>
          <a:bodyPr lIns="0" tIns="0" rIns="0" bIns="0" anchor="ctr" anchorCtr="0"/>
          <a:lstStyle>
            <a:lvl1pPr algn="l">
              <a:defRPr sz="1500">
                <a:solidFill>
                  <a:schemeClr val="bg1"/>
                </a:solidFill>
                <a:latin typeface="Arial Narrow"/>
                <a:cs typeface="Arial Narrow"/>
              </a:defRPr>
            </a:lvl1pPr>
          </a:lstStyle>
          <a:p>
            <a:r>
              <a:rPr lang="en-US" dirty="0"/>
              <a:t>Click to edit Master title style</a:t>
            </a:r>
          </a:p>
        </p:txBody>
      </p:sp>
      <p:sp>
        <p:nvSpPr>
          <p:cNvPr id="3" name="Content Placeholder 2"/>
          <p:cNvSpPr>
            <a:spLocks noGrp="1"/>
          </p:cNvSpPr>
          <p:nvPr>
            <p:ph idx="1"/>
          </p:nvPr>
        </p:nvSpPr>
        <p:spPr>
          <a:xfrm>
            <a:off x="457200" y="914401"/>
            <a:ext cx="8229600" cy="3394472"/>
          </a:xfrm>
          <a:prstGeom prst="rect">
            <a:avLst/>
          </a:prstGeom>
        </p:spPr>
        <p:txBody>
          <a:bodyPr/>
          <a:lstStyle>
            <a:lvl1pPr>
              <a:defRPr sz="2250">
                <a:solidFill>
                  <a:srgbClr val="FFFFFF"/>
                </a:solidFill>
                <a:latin typeface="Georgia"/>
                <a:cs typeface="Georgia"/>
              </a:defRPr>
            </a:lvl1pPr>
            <a:lvl2pPr>
              <a:defRPr sz="1950">
                <a:solidFill>
                  <a:srgbClr val="FFFFFF"/>
                </a:solidFill>
                <a:latin typeface="Georgia"/>
                <a:cs typeface="Georgia"/>
              </a:defRPr>
            </a:lvl2pPr>
            <a:lvl3pPr>
              <a:defRPr sz="1650">
                <a:solidFill>
                  <a:srgbClr val="FFFFFF"/>
                </a:solidFill>
                <a:latin typeface="Georgia"/>
                <a:cs typeface="Georgia"/>
              </a:defRPr>
            </a:lvl3pPr>
            <a:lvl4pPr>
              <a:defRPr sz="1350">
                <a:solidFill>
                  <a:srgbClr val="FFFFFF"/>
                </a:solidFill>
                <a:latin typeface="Georgia"/>
                <a:cs typeface="Georgia"/>
              </a:defRPr>
            </a:lvl4pPr>
            <a:lvl5pPr>
              <a:defRPr sz="1200">
                <a:solidFill>
                  <a:srgbClr val="FFFFFF"/>
                </a:solidFill>
                <a:latin typeface="Georgia"/>
                <a:cs typeface="Georgia"/>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7091243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1026" name="Picture 3">
            <a:extLst>
              <a:ext uri="{FF2B5EF4-FFF2-40B4-BE49-F238E27FC236}">
                <a16:creationId xmlns:a16="http://schemas.microsoft.com/office/drawing/2014/main" id="{8B195CC1-E2D6-4825-912F-980429D47862}"/>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6705600" y="209550"/>
            <a:ext cx="21336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4">
            <a:extLst>
              <a:ext uri="{FF2B5EF4-FFF2-40B4-BE49-F238E27FC236}">
                <a16:creationId xmlns:a16="http://schemas.microsoft.com/office/drawing/2014/main" id="{402A4DCE-429E-4D79-9802-D8635C4FA4E2}"/>
              </a:ext>
            </a:extLst>
          </p:cNvPr>
          <p:cNvPicPr>
            <a:picLocks noChangeAspect="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457200" y="44767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67" r:id="rId1"/>
    <p:sldLayoutId id="2147483868" r:id="rId2"/>
    <p:sldLayoutId id="2147483869" r:id="rId3"/>
  </p:sldLayoutIdLst>
  <p:txStyles>
    <p:title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5pPr>
      <a:lvl6pPr marL="3429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eaLnBrk="1" fontAlgn="base" hangingPunct="1">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ＭＳ Ｐゴシック" charset="0"/>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ＭＳ Ｐゴシック" charset="0"/>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ＭＳ Ｐゴシック"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ＭＳ Ｐゴシック"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687D90"/>
        </a:solidFill>
        <a:effectLst/>
      </p:bgPr>
    </p:bg>
    <p:spTree>
      <p:nvGrpSpPr>
        <p:cNvPr id="1" name=""/>
        <p:cNvGrpSpPr/>
        <p:nvPr/>
      </p:nvGrpSpPr>
      <p:grpSpPr>
        <a:xfrm>
          <a:off x="0" y="0"/>
          <a:ext cx="0" cy="0"/>
          <a:chOff x="0" y="0"/>
          <a:chExt cx="0" cy="0"/>
        </a:xfrm>
      </p:grpSpPr>
      <p:pic>
        <p:nvPicPr>
          <p:cNvPr id="2050" name="Picture 4">
            <a:extLst>
              <a:ext uri="{FF2B5EF4-FFF2-40B4-BE49-F238E27FC236}">
                <a16:creationId xmlns:a16="http://schemas.microsoft.com/office/drawing/2014/main" id="{BB2EC502-AD55-4357-A0B8-5000F5081B0B}"/>
              </a:ext>
            </a:extLst>
          </p:cNvPr>
          <p:cNvPicPr>
            <a:picLocks noChangeAspect="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457200" y="4476750"/>
            <a:ext cx="12160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71" r:id="rId1"/>
    <p:sldLayoutId id="2147483872" r:id="rId2"/>
  </p:sldLayoutIdLst>
  <p:txStyles>
    <p:titleStyle>
      <a:lvl1pPr algn="ctr" defTabSz="342900" rtl="0" eaLnBrk="0" fontAlgn="base" hangingPunct="0">
        <a:spcBef>
          <a:spcPct val="0"/>
        </a:spcBef>
        <a:spcAft>
          <a:spcPct val="0"/>
        </a:spcAft>
        <a:defRPr sz="3300" kern="1200">
          <a:solidFill>
            <a:schemeClr val="tx1"/>
          </a:solidFill>
          <a:latin typeface="+mj-lt"/>
          <a:ea typeface="MS PGothic" panose="020B0600070205080204" pitchFamily="34" charset="-128"/>
          <a:cs typeface="ＭＳ Ｐゴシック" charset="0"/>
        </a:defRPr>
      </a:lvl1pPr>
      <a:lvl2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2pPr>
      <a:lvl3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3pPr>
      <a:lvl4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4pPr>
      <a:lvl5pPr algn="ctr" defTabSz="342900" rtl="0" eaLnBrk="0" fontAlgn="base" hangingPunct="0">
        <a:spcBef>
          <a:spcPct val="0"/>
        </a:spcBef>
        <a:spcAft>
          <a:spcPct val="0"/>
        </a:spcAft>
        <a:defRPr sz="3300">
          <a:solidFill>
            <a:schemeClr val="tx1"/>
          </a:solidFill>
          <a:latin typeface="Calibri" charset="0"/>
          <a:ea typeface="MS PGothic" panose="020B0600070205080204" pitchFamily="34" charset="-128"/>
          <a:cs typeface="ＭＳ Ｐゴシック" charset="0"/>
        </a:defRPr>
      </a:lvl5pPr>
      <a:lvl6pPr marL="3429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6pPr>
      <a:lvl7pPr marL="6858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7pPr>
      <a:lvl8pPr marL="10287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8pPr>
      <a:lvl9pPr marL="1371600" algn="ctr" defTabSz="342900" rtl="0" fontAlgn="base">
        <a:spcBef>
          <a:spcPct val="0"/>
        </a:spcBef>
        <a:spcAft>
          <a:spcPct val="0"/>
        </a:spcAft>
        <a:defRPr sz="3300">
          <a:solidFill>
            <a:schemeClr val="tx1"/>
          </a:solidFill>
          <a:latin typeface="Calibri" charset="0"/>
          <a:ea typeface="ＭＳ Ｐゴシック" charset="0"/>
          <a:cs typeface="ＭＳ Ｐゴシック" charset="0"/>
        </a:defRPr>
      </a:lvl9pPr>
    </p:titleStyle>
    <p:bodyStyle>
      <a:lvl1pPr marL="257175" indent="-257175" algn="l" defTabSz="3429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0"/>
        </a:defRPr>
      </a:lvl1pPr>
      <a:lvl2pPr marL="557213" indent="-214313" algn="l" defTabSz="342900" rtl="0" eaLnBrk="0" fontAlgn="base" hangingPunct="0">
        <a:spcBef>
          <a:spcPct val="20000"/>
        </a:spcBef>
        <a:spcAft>
          <a:spcPct val="0"/>
        </a:spcAft>
        <a:buFont typeface="Arial" panose="020B0604020202020204" pitchFamily="34" charset="0"/>
        <a:buChar char="–"/>
        <a:defRPr sz="2100" kern="1200">
          <a:solidFill>
            <a:schemeClr val="tx1"/>
          </a:solidFill>
          <a:latin typeface="+mn-lt"/>
          <a:ea typeface="MS PGothic" panose="020B0600070205080204" pitchFamily="34" charset="-128"/>
          <a:cs typeface="ＭＳ Ｐゴシック" charset="0"/>
        </a:defRPr>
      </a:lvl2pPr>
      <a:lvl3pPr marL="857250" indent="-171450" algn="l" defTabSz="342900"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ＭＳ Ｐゴシック" charset="0"/>
        </a:defRPr>
      </a:lvl3pPr>
      <a:lvl4pPr marL="12001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ＭＳ Ｐゴシック" charset="0"/>
        </a:defRPr>
      </a:lvl4pPr>
      <a:lvl5pPr marL="1543050" indent="-171450" algn="l" defTabSz="342900" rtl="0" eaLnBrk="0" fontAlgn="base" hangingPunct="0">
        <a:spcBef>
          <a:spcPct val="20000"/>
        </a:spcBef>
        <a:spcAft>
          <a:spcPct val="0"/>
        </a:spcAft>
        <a:buFont typeface="Arial" panose="020B0604020202020204" pitchFamily="34" charset="0"/>
        <a:buChar char="»"/>
        <a:defRPr sz="1500" kern="1200">
          <a:solidFill>
            <a:schemeClr val="tx1"/>
          </a:solidFill>
          <a:latin typeface="+mn-lt"/>
          <a:ea typeface="MS PGothic" panose="020B0600070205080204" pitchFamily="34" charset="-128"/>
          <a:cs typeface="ＭＳ Ｐゴシック" charset="0"/>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8.xml"/><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7F38F4C-F10D-407A-A8F6-F9F3F013DFCD}"/>
              </a:ext>
            </a:extLst>
          </p:cNvPr>
          <p:cNvSpPr>
            <a:spLocks noChangeArrowheads="1"/>
          </p:cNvSpPr>
          <p:nvPr/>
        </p:nvSpPr>
        <p:spPr bwMode="auto">
          <a:xfrm>
            <a:off x="857250" y="2571750"/>
            <a:ext cx="7315200" cy="742950"/>
          </a:xfrm>
          <a:prstGeom prst="rect">
            <a:avLst/>
          </a:prstGeom>
          <a:solidFill>
            <a:srgbClr val="00246C"/>
          </a:solidFill>
          <a:ln>
            <a:noFill/>
          </a:ln>
          <a:effectLst>
            <a:outerShdw blurRad="40000" dist="23000" dir="5400000" rotWithShape="0">
              <a:srgbClr val="808080">
                <a:alpha val="34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a:defRPr/>
            </a:pPr>
            <a:endParaRPr lang="en-US" altLang="en-US" sz="1800">
              <a:solidFill>
                <a:srgbClr val="FFFFFF"/>
              </a:solidFill>
              <a:latin typeface="Calibri" panose="020F0502020204030204" pitchFamily="34" charset="0"/>
            </a:endParaRPr>
          </a:p>
        </p:txBody>
      </p:sp>
      <p:sp>
        <p:nvSpPr>
          <p:cNvPr id="7171" name="Rectangle 10">
            <a:extLst>
              <a:ext uri="{FF2B5EF4-FFF2-40B4-BE49-F238E27FC236}">
                <a16:creationId xmlns:a16="http://schemas.microsoft.com/office/drawing/2014/main" id="{6F1E8CE2-D774-43C5-ACA7-E1069C83D0AE}"/>
              </a:ext>
            </a:extLst>
          </p:cNvPr>
          <p:cNvSpPr txBox="1">
            <a:spLocks noChangeArrowheads="1"/>
          </p:cNvSpPr>
          <p:nvPr/>
        </p:nvSpPr>
        <p:spPr bwMode="auto">
          <a:xfrm>
            <a:off x="1485900" y="2686050"/>
            <a:ext cx="51435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defTabSz="457200">
              <a:defRPr sz="2400">
                <a:solidFill>
                  <a:schemeClr val="tx1"/>
                </a:solidFill>
                <a:latin typeface="Arial" panose="020B0604020202020204" pitchFamily="34" charset="0"/>
                <a:ea typeface="MS PGothic" panose="020B0600070205080204" pitchFamily="34" charset="-128"/>
              </a:defRPr>
            </a:lvl1pPr>
            <a:lvl2pPr marL="742950" indent="-285750" defTabSz="457200">
              <a:defRPr sz="2400">
                <a:solidFill>
                  <a:schemeClr val="tx1"/>
                </a:solidFill>
                <a:latin typeface="Arial" panose="020B0604020202020204" pitchFamily="34" charset="0"/>
                <a:ea typeface="MS PGothic" panose="020B0600070205080204" pitchFamily="34" charset="-128"/>
              </a:defRPr>
            </a:lvl2pPr>
            <a:lvl3pPr marL="1143000" indent="-228600" defTabSz="457200">
              <a:defRPr sz="2400">
                <a:solidFill>
                  <a:schemeClr val="tx1"/>
                </a:solidFill>
                <a:latin typeface="Arial" panose="020B0604020202020204" pitchFamily="34" charset="0"/>
                <a:ea typeface="MS PGothic" panose="020B0600070205080204" pitchFamily="34" charset="-128"/>
              </a:defRPr>
            </a:lvl3pPr>
            <a:lvl4pPr marL="1600200" indent="-228600" defTabSz="457200">
              <a:defRPr sz="2400">
                <a:solidFill>
                  <a:schemeClr val="tx1"/>
                </a:solidFill>
                <a:latin typeface="Arial" panose="020B0604020202020204" pitchFamily="34" charset="0"/>
                <a:ea typeface="MS PGothic" panose="020B0600070205080204" pitchFamily="34" charset="-128"/>
              </a:defRPr>
            </a:lvl4pPr>
            <a:lvl5pPr marL="2057400" indent="-228600" defTabSz="45720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spcAft>
                <a:spcPts val="1800"/>
              </a:spcAft>
            </a:pPr>
            <a:r>
              <a:rPr lang="en-US" altLang="en-US" sz="3300">
                <a:solidFill>
                  <a:schemeClr val="bg1"/>
                </a:solidFill>
                <a:latin typeface="Arial Narrow Bold" panose="020B0706020202030204" pitchFamily="34" charset="0"/>
              </a:rPr>
              <a:t>TITLE</a:t>
            </a:r>
          </a:p>
        </p:txBody>
      </p:sp>
      <p:sp>
        <p:nvSpPr>
          <p:cNvPr id="2" name="Title 1">
            <a:extLst>
              <a:ext uri="{FF2B5EF4-FFF2-40B4-BE49-F238E27FC236}">
                <a16:creationId xmlns:a16="http://schemas.microsoft.com/office/drawing/2014/main" id="{B4A1E7D1-8A74-4A9E-BEE7-418614729DFD}"/>
              </a:ext>
            </a:extLst>
          </p:cNvPr>
          <p:cNvSpPr>
            <a:spLocks noGrp="1"/>
          </p:cNvSpPr>
          <p:nvPr>
            <p:ph type="ctrTitle"/>
          </p:nvPr>
        </p:nvSpPr>
        <p:spPr bwMode="auto">
          <a:xfrm>
            <a:off x="-76200" y="2603500"/>
            <a:ext cx="9296400" cy="742950"/>
          </a:xfrm>
          <a:effectLst>
            <a:outerShdw blurRad="57150" dist="50800" dir="2700000" algn="tl" rotWithShape="0">
              <a:srgbClr val="808080">
                <a:alpha val="39999"/>
              </a:srgbClr>
            </a:outerShdw>
          </a:effectLst>
          <a:extLs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algn="ctr" eaLnBrk="1" fontAlgn="auto" hangingPunct="1">
              <a:spcAft>
                <a:spcPts val="0"/>
              </a:spcAft>
              <a:defRPr/>
            </a:pPr>
            <a:r>
              <a:rPr lang="en-US" sz="4000" dirty="0">
                <a:ea typeface="+mj-ea"/>
              </a:rPr>
              <a:t>AG Membership Training</a:t>
            </a:r>
          </a:p>
        </p:txBody>
      </p:sp>
      <p:sp>
        <p:nvSpPr>
          <p:cNvPr id="7173" name="Subtitle 3">
            <a:extLst>
              <a:ext uri="{FF2B5EF4-FFF2-40B4-BE49-F238E27FC236}">
                <a16:creationId xmlns:a16="http://schemas.microsoft.com/office/drawing/2014/main" id="{766A5ED8-FA98-4183-B0AA-91D549849905}"/>
              </a:ext>
            </a:extLst>
          </p:cNvPr>
          <p:cNvSpPr>
            <a:spLocks noGrp="1"/>
          </p:cNvSpPr>
          <p:nvPr>
            <p:ph type="subTitle" idx="1"/>
          </p:nvPr>
        </p:nvSpPr>
        <p:spPr bwMode="auto">
          <a:xfrm>
            <a:off x="419100" y="3459569"/>
            <a:ext cx="8305800" cy="5599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normAutofit/>
          </a:bodyPr>
          <a:lstStyle/>
          <a:p>
            <a:pPr algn="ctr" eaLnBrk="1" hangingPunct="1">
              <a:spcBef>
                <a:spcPct val="0"/>
              </a:spcBef>
            </a:pPr>
            <a:r>
              <a:rPr lang="en-US" altLang="en-US" sz="2400" dirty="0">
                <a:solidFill>
                  <a:schemeClr val="bg1"/>
                </a:solidFill>
                <a:latin typeface="Arial" panose="020B0604020202020204" pitchFamily="34" charset="0"/>
                <a:ea typeface="ヒラギノ角ゴ Pro W3" charset="-128"/>
                <a:cs typeface="Arial" panose="020B0604020202020204" pitchFamily="34" charset="0"/>
              </a:rPr>
              <a:t>District 6110 Membership Chair: PDG Jayne Lowe</a:t>
            </a:r>
          </a:p>
          <a:p>
            <a:pPr eaLnBrk="1" hangingPunct="1"/>
            <a:endParaRPr lang="en-US" altLang="en-US" sz="2800" dirty="0">
              <a:latin typeface="Georgia" panose="02040502050405020303" pitchFamily="18" charset="0"/>
              <a:ea typeface="ヒラギノ角ゴ Pro W3" charset="-128"/>
              <a:cs typeface="Georgia" panose="02040502050405020303" pitchFamily="18" charset="0"/>
            </a:endParaRPr>
          </a:p>
        </p:txBody>
      </p:sp>
      <p:pic>
        <p:nvPicPr>
          <p:cNvPr id="7" name="Picture 6" descr="Logo, company name&#10;&#10;Description automatically generated">
            <a:extLst>
              <a:ext uri="{FF2B5EF4-FFF2-40B4-BE49-F238E27FC236}">
                <a16:creationId xmlns:a16="http://schemas.microsoft.com/office/drawing/2014/main" id="{2BF06419-DEAD-B040-A528-476C1898DA35}"/>
              </a:ext>
            </a:extLst>
          </p:cNvPr>
          <p:cNvPicPr>
            <a:picLocks noChangeAspect="1"/>
          </p:cNvPicPr>
          <p:nvPr/>
        </p:nvPicPr>
        <p:blipFill>
          <a:blip r:embed="rId3"/>
          <a:stretch>
            <a:fillRect/>
          </a:stretch>
        </p:blipFill>
        <p:spPr>
          <a:xfrm>
            <a:off x="0" y="7226"/>
            <a:ext cx="2743200" cy="1447800"/>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6A5A7-421C-AC44-A443-50EE833450CD}"/>
              </a:ext>
            </a:extLst>
          </p:cNvPr>
          <p:cNvSpPr>
            <a:spLocks noGrp="1"/>
          </p:cNvSpPr>
          <p:nvPr>
            <p:ph type="title"/>
          </p:nvPr>
        </p:nvSpPr>
        <p:spPr/>
        <p:txBody>
          <a:bodyPr/>
          <a:lstStyle/>
          <a:p>
            <a:r>
              <a:rPr lang="en-US" dirty="0"/>
              <a:t>  </a:t>
            </a:r>
            <a:r>
              <a:rPr lang="en-US" sz="2800" dirty="0"/>
              <a:t>  Contacting leads</a:t>
            </a:r>
            <a:endParaRPr lang="en-US" dirty="0"/>
          </a:p>
        </p:txBody>
      </p:sp>
      <p:sp>
        <p:nvSpPr>
          <p:cNvPr id="3" name="Content Placeholder 2">
            <a:extLst>
              <a:ext uri="{FF2B5EF4-FFF2-40B4-BE49-F238E27FC236}">
                <a16:creationId xmlns:a16="http://schemas.microsoft.com/office/drawing/2014/main" id="{EDCC5B35-99FA-E44C-BAE2-93A3FA2C1846}"/>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You’ll be getting the leads via email.</a:t>
            </a:r>
          </a:p>
          <a:p>
            <a:r>
              <a:rPr lang="en-US" dirty="0">
                <a:latin typeface="Arial" panose="020B0604020202020204" pitchFamily="34" charset="0"/>
                <a:cs typeface="Arial" panose="020B0604020202020204" pitchFamily="34" charset="0"/>
              </a:rPr>
              <a:t>Contact the prospects as soon as you possibly can via email and/or phone.</a:t>
            </a:r>
          </a:p>
          <a:p>
            <a:r>
              <a:rPr lang="en-US" dirty="0">
                <a:latin typeface="Arial" panose="020B0604020202020204" pitchFamily="34" charset="0"/>
                <a:cs typeface="Arial" panose="020B0604020202020204" pitchFamily="34" charset="0"/>
              </a:rPr>
              <a:t>If you serve clubs in Tulsa, Pittsburg or Bartlesville, </a:t>
            </a:r>
            <a:r>
              <a:rPr lang="en-US" b="1" dirty="0">
                <a:latin typeface="Arial" panose="020B0604020202020204" pitchFamily="34" charset="0"/>
                <a:cs typeface="Arial" panose="020B0604020202020204" pitchFamily="34" charset="0"/>
              </a:rPr>
              <a:t>I will make the first contact.</a:t>
            </a: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Once you’ve made contact,  put information in to Managing Leads.</a:t>
            </a:r>
          </a:p>
        </p:txBody>
      </p:sp>
      <p:pic>
        <p:nvPicPr>
          <p:cNvPr id="4" name="Picture 3" descr="Logo, company name&#10;&#10;Description automatically generated">
            <a:extLst>
              <a:ext uri="{FF2B5EF4-FFF2-40B4-BE49-F238E27FC236}">
                <a16:creationId xmlns:a16="http://schemas.microsoft.com/office/drawing/2014/main" id="{0E47D14F-4BC1-8A48-877C-014F24B69AD9}"/>
              </a:ext>
            </a:extLst>
          </p:cNvPr>
          <p:cNvPicPr>
            <a:picLocks noChangeAspect="1"/>
          </p:cNvPicPr>
          <p:nvPr/>
        </p:nvPicPr>
        <p:blipFill>
          <a:blip r:embed="rId3"/>
          <a:stretch>
            <a:fillRect/>
          </a:stretch>
        </p:blipFill>
        <p:spPr>
          <a:xfrm>
            <a:off x="7333218" y="4168375"/>
            <a:ext cx="1799896" cy="975125"/>
          </a:xfrm>
          <a:prstGeom prst="rect">
            <a:avLst/>
          </a:prstGeom>
        </p:spPr>
      </p:pic>
    </p:spTree>
    <p:extLst>
      <p:ext uri="{BB962C8B-B14F-4D97-AF65-F5344CB8AC3E}">
        <p14:creationId xmlns:p14="http://schemas.microsoft.com/office/powerpoint/2010/main" val="3051000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D505-B09A-054C-A6C0-A3837D36FB9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C673882-1D7B-1C4E-96A7-768EC5D84CD9}"/>
              </a:ext>
            </a:extLst>
          </p:cNvPr>
          <p:cNvSpPr>
            <a:spLocks noGrp="1"/>
          </p:cNvSpPr>
          <p:nvPr>
            <p:ph idx="1"/>
          </p:nvPr>
        </p:nvSpPr>
        <p:spPr/>
        <p:txBody>
          <a:bodyPr/>
          <a:lstStyle/>
          <a:p>
            <a:pPr algn="ctr"/>
            <a:endParaRPr lang="en-US" dirty="0"/>
          </a:p>
          <a:p>
            <a:pPr algn="ctr"/>
            <a:endParaRPr lang="en-US" dirty="0"/>
          </a:p>
          <a:p>
            <a:pPr algn="ctr"/>
            <a:r>
              <a:rPr lang="en-US" dirty="0">
                <a:latin typeface="Arial" panose="020B0604020202020204" pitchFamily="34" charset="0"/>
                <a:cs typeface="Arial" panose="020B0604020202020204" pitchFamily="34" charset="0"/>
              </a:rPr>
              <a:t>GO TO MANAGING LEADS IN ROTARY CLUB CENTRAL</a:t>
            </a:r>
          </a:p>
        </p:txBody>
      </p:sp>
    </p:spTree>
    <p:extLst>
      <p:ext uri="{BB962C8B-B14F-4D97-AF65-F5344CB8AC3E}">
        <p14:creationId xmlns:p14="http://schemas.microsoft.com/office/powerpoint/2010/main" val="12594321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5D89D-9E0E-AB40-A5F6-E636921B0D8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A64C2BB-6988-2149-9CB3-A669855DD4A9}"/>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 So many options to keep in mind….</a:t>
            </a:r>
          </a:p>
          <a:p>
            <a:endParaRPr lang="en-US" sz="28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E-Clubs</a:t>
            </a:r>
          </a:p>
          <a:p>
            <a:r>
              <a:rPr lang="en-US" sz="2000" dirty="0">
                <a:latin typeface="Arial" panose="020B0604020202020204" pitchFamily="34" charset="0"/>
                <a:cs typeface="Arial" panose="020B0604020202020204" pitchFamily="34" charset="0"/>
              </a:rPr>
              <a:t>Passport Clubs</a:t>
            </a:r>
          </a:p>
          <a:p>
            <a:r>
              <a:rPr lang="en-US" sz="2000" dirty="0">
                <a:latin typeface="Arial" panose="020B0604020202020204" pitchFamily="34" charset="0"/>
                <a:cs typeface="Arial" panose="020B0604020202020204" pitchFamily="34" charset="0"/>
              </a:rPr>
              <a:t>Satellite Clubs</a:t>
            </a:r>
          </a:p>
          <a:p>
            <a:r>
              <a:rPr lang="en-US" sz="2000" dirty="0">
                <a:latin typeface="Arial" panose="020B0604020202020204" pitchFamily="34" charset="0"/>
                <a:cs typeface="Arial" panose="020B0604020202020204" pitchFamily="34" charset="0"/>
              </a:rPr>
              <a:t>Cause based clubs</a:t>
            </a:r>
          </a:p>
        </p:txBody>
      </p:sp>
    </p:spTree>
    <p:extLst>
      <p:ext uri="{BB962C8B-B14F-4D97-AF65-F5344CB8AC3E}">
        <p14:creationId xmlns:p14="http://schemas.microsoft.com/office/powerpoint/2010/main" val="2570480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a:extLst>
              <a:ext uri="{FF2B5EF4-FFF2-40B4-BE49-F238E27FC236}">
                <a16:creationId xmlns:a16="http://schemas.microsoft.com/office/drawing/2014/main" id="{E80CEDDE-5CE5-4030-8FEF-47BB64BD5651}"/>
              </a:ext>
            </a:extLst>
          </p:cNvPr>
          <p:cNvSpPr>
            <a:spLocks noGrp="1" noChangeArrowheads="1"/>
          </p:cNvSpPr>
          <p:nvPr>
            <p:ph idx="1"/>
          </p:nvPr>
        </p:nvSpPr>
        <p:spPr bwMode="auto">
          <a:xfrm>
            <a:off x="381000" y="971550"/>
            <a:ext cx="8229600" cy="3314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indent="0" algn="ctr" eaLnBrk="1" hangingPunct="1">
              <a:spcAft>
                <a:spcPts val="300"/>
              </a:spcAft>
              <a:buFont typeface="Arial" panose="020B0604020202020204" pitchFamily="34" charset="0"/>
              <a:buNone/>
            </a:pPr>
            <a:endParaRPr lang="en-US" altLang="en-US" sz="3200" dirty="0">
              <a:latin typeface="Georgia" panose="02040502050405020303" pitchFamily="18" charset="0"/>
            </a:endParaRPr>
          </a:p>
          <a:p>
            <a:pPr marL="0" indent="0" algn="ctr" eaLnBrk="1" hangingPunct="1">
              <a:spcAft>
                <a:spcPts val="300"/>
              </a:spcAft>
              <a:buFont typeface="Arial" panose="020B0604020202020204" pitchFamily="34" charset="0"/>
              <a:buNone/>
            </a:pPr>
            <a:r>
              <a:rPr lang="en-US" altLang="en-US" sz="3200" dirty="0">
                <a:latin typeface="Georgia" panose="02040502050405020303" pitchFamily="18" charset="0"/>
              </a:rPr>
              <a:t>Without your help, this District will not grow!!</a:t>
            </a:r>
          </a:p>
          <a:p>
            <a:pPr marL="0" indent="0" algn="ctr" eaLnBrk="1" hangingPunct="1">
              <a:spcAft>
                <a:spcPts val="300"/>
              </a:spcAft>
              <a:buFont typeface="Arial" panose="020B0604020202020204" pitchFamily="34" charset="0"/>
              <a:buNone/>
            </a:pPr>
            <a:r>
              <a:rPr lang="en-US" altLang="en-US" sz="3200" dirty="0">
                <a:latin typeface="Georgia" panose="02040502050405020303" pitchFamily="18" charset="0"/>
              </a:rPr>
              <a:t>You are the key to helping </a:t>
            </a:r>
            <a:r>
              <a:rPr lang="en-US" altLang="en-US" sz="3600" dirty="0">
                <a:solidFill>
                  <a:schemeClr val="tx2">
                    <a:lumMod val="60000"/>
                    <a:lumOff val="40000"/>
                  </a:schemeClr>
                </a:solidFill>
                <a:latin typeface="Georgia" panose="02040502050405020303" pitchFamily="18" charset="0"/>
              </a:rPr>
              <a:t>#</a:t>
            </a:r>
            <a:r>
              <a:rPr lang="en-US" altLang="en-US" sz="3600" dirty="0" err="1">
                <a:solidFill>
                  <a:schemeClr val="tx2">
                    <a:lumMod val="60000"/>
                    <a:lumOff val="40000"/>
                  </a:schemeClr>
                </a:solidFill>
                <a:latin typeface="Georgia" panose="02040502050405020303" pitchFamily="18" charset="0"/>
              </a:rPr>
              <a:t>GrowRotary</a:t>
            </a:r>
            <a:r>
              <a:rPr lang="en-US" altLang="en-US" sz="3600" dirty="0">
                <a:solidFill>
                  <a:schemeClr val="tx2">
                    <a:lumMod val="60000"/>
                    <a:lumOff val="40000"/>
                  </a:schemeClr>
                </a:solidFill>
                <a:latin typeface="Georgia" panose="02040502050405020303" pitchFamily="18" charset="0"/>
              </a:rPr>
              <a:t> </a:t>
            </a:r>
            <a:r>
              <a:rPr lang="en-US" altLang="en-US" sz="3200" dirty="0">
                <a:latin typeface="Georgia" panose="02040502050405020303" pitchFamily="18" charset="0"/>
              </a:rPr>
              <a:t>and I’m so very Thankful to each and every one of you for your service!!</a:t>
            </a:r>
          </a:p>
        </p:txBody>
      </p:sp>
      <p:sp>
        <p:nvSpPr>
          <p:cNvPr id="31747" name="Title 2">
            <a:extLst>
              <a:ext uri="{FF2B5EF4-FFF2-40B4-BE49-F238E27FC236}">
                <a16:creationId xmlns:a16="http://schemas.microsoft.com/office/drawing/2014/main" id="{E3F0B4D8-97A9-49FA-9ADF-91DFCB10B4DF}"/>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r>
              <a:rPr lang="en-US" altLang="en-US" sz="4000">
                <a:latin typeface="Arial Narrow" panose="020B0606020202030204" pitchFamily="34" charset="0"/>
              </a:rPr>
              <a:t>Thank You! Thank You! Thank You!</a:t>
            </a: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a:extLst>
              <a:ext uri="{FF2B5EF4-FFF2-40B4-BE49-F238E27FC236}">
                <a16:creationId xmlns:a16="http://schemas.microsoft.com/office/drawing/2014/main" id="{B8929993-52D5-44F1-ABFF-0E6FE7E0CEEA}"/>
              </a:ext>
            </a:extLst>
          </p:cNvPr>
          <p:cNvSpPr>
            <a:spLocks noGrp="1"/>
          </p:cNvSpPr>
          <p:nvPr>
            <p:ph type="ctrTitle"/>
          </p:nvPr>
        </p:nvSpPr>
        <p:spPr bwMode="auto">
          <a:xfrm>
            <a:off x="76200" y="2000250"/>
            <a:ext cx="9067800" cy="12001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9600" dirty="0">
                <a:latin typeface="Arial Narrow" panose="020B0606020202030204" pitchFamily="34" charset="0"/>
              </a:rPr>
              <a:t>Questions?</a:t>
            </a: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FB95783A-E621-4627-B327-A894F6345C7D}"/>
              </a:ext>
            </a:extLst>
          </p:cNvPr>
          <p:cNvSpPr>
            <a:spLocks noGrp="1"/>
          </p:cNvSpPr>
          <p:nvPr>
            <p:ph type="title"/>
          </p:nvPr>
        </p:nvSpPr>
        <p:spPr bwMode="auto">
          <a:xfrm>
            <a:off x="304800" y="361950"/>
            <a:ext cx="8763000" cy="400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sz="3200" dirty="0"/>
              <a:t>MEMBERS:   Our greatest asset!!</a:t>
            </a:r>
            <a:endParaRPr lang="en-US" altLang="en-US" sz="3200" dirty="0">
              <a:latin typeface="Arial Narrow" panose="020B0606020202030204" pitchFamily="34" charset="0"/>
            </a:endParaRPr>
          </a:p>
        </p:txBody>
      </p:sp>
      <p:sp>
        <p:nvSpPr>
          <p:cNvPr id="5" name="Content Placeholder 2">
            <a:extLst>
              <a:ext uri="{FF2B5EF4-FFF2-40B4-BE49-F238E27FC236}">
                <a16:creationId xmlns:a16="http://schemas.microsoft.com/office/drawing/2014/main" id="{D4B7BBCC-12B2-4FB9-9AAB-53E85979EAAE}"/>
              </a:ext>
            </a:extLst>
          </p:cNvPr>
          <p:cNvSpPr>
            <a:spLocks noGrp="1"/>
          </p:cNvSpPr>
          <p:nvPr>
            <p:ph idx="1"/>
          </p:nvPr>
        </p:nvSpPr>
        <p:spPr>
          <a:xfrm>
            <a:off x="457200" y="914400"/>
            <a:ext cx="8229600" cy="3394075"/>
          </a:xfrm>
        </p:spPr>
        <p:txBody>
          <a:bodyPr>
            <a:normAutofit fontScale="92500" lnSpcReduction="20000"/>
          </a:bodyPr>
          <a:lstStyle/>
          <a:p>
            <a:endParaRPr lang="en-US" sz="4600" dirty="0">
              <a:solidFill>
                <a:schemeClr val="bg1"/>
              </a:solidFill>
            </a:endParaRPr>
          </a:p>
          <a:p>
            <a:r>
              <a:rPr lang="en-US" sz="3000" dirty="0">
                <a:solidFill>
                  <a:schemeClr val="bg1"/>
                </a:solidFill>
                <a:latin typeface="Arial" panose="020B0604020202020204" pitchFamily="34" charset="0"/>
                <a:cs typeface="Arial" panose="020B0604020202020204" pitchFamily="34" charset="0"/>
              </a:rPr>
              <a:t>July 1, 2019				 	  3,900 members</a:t>
            </a:r>
          </a:p>
          <a:p>
            <a:r>
              <a:rPr lang="en-US" sz="3000" dirty="0">
                <a:solidFill>
                  <a:schemeClr val="bg1"/>
                </a:solidFill>
                <a:latin typeface="Arial" panose="020B0604020202020204" pitchFamily="34" charset="0"/>
                <a:cs typeface="Arial" panose="020B0604020202020204" pitchFamily="34" charset="0"/>
              </a:rPr>
              <a:t>January 1,2020		     	  3,943 members</a:t>
            </a:r>
          </a:p>
          <a:p>
            <a:r>
              <a:rPr lang="en-US" sz="3000" dirty="0">
                <a:solidFill>
                  <a:schemeClr val="bg1"/>
                </a:solidFill>
                <a:latin typeface="Arial" panose="020B0604020202020204" pitchFamily="34" charset="0"/>
                <a:cs typeface="Arial" panose="020B0604020202020204" pitchFamily="34" charset="0"/>
              </a:rPr>
              <a:t>March 1,2020			 	  3,951 members    </a:t>
            </a:r>
          </a:p>
          <a:p>
            <a:r>
              <a:rPr lang="en-US" sz="3000" dirty="0">
                <a:solidFill>
                  <a:schemeClr val="bg1"/>
                </a:solidFill>
                <a:latin typeface="Arial" panose="020B0604020202020204" pitchFamily="34" charset="0"/>
                <a:cs typeface="Arial" panose="020B0604020202020204" pitchFamily="34" charset="0"/>
              </a:rPr>
              <a:t>June 30, 2020			      3,796 members    </a:t>
            </a:r>
          </a:p>
          <a:p>
            <a:r>
              <a:rPr lang="en-US" sz="3000" dirty="0">
                <a:solidFill>
                  <a:schemeClr val="bg1"/>
                </a:solidFill>
                <a:latin typeface="Arial" panose="020B0604020202020204" pitchFamily="34" charset="0"/>
                <a:cs typeface="Arial" panose="020B0604020202020204" pitchFamily="34" charset="0"/>
              </a:rPr>
              <a:t>December 31, 2020	  	  3,597 members</a:t>
            </a:r>
          </a:p>
          <a:p>
            <a:r>
              <a:rPr lang="en-US" sz="3000" dirty="0">
                <a:solidFill>
                  <a:schemeClr val="bg1"/>
                </a:solidFill>
                <a:latin typeface="Arial" panose="020B0604020202020204" pitchFamily="34" charset="0"/>
                <a:cs typeface="Arial" panose="020B0604020202020204" pitchFamily="34" charset="0"/>
              </a:rPr>
              <a:t>February 1, 2021        	  3,581 members</a:t>
            </a:r>
            <a:r>
              <a:rPr lang="en-US" sz="3000" dirty="0">
                <a:solidFill>
                  <a:schemeClr val="bg1"/>
                </a:solidFill>
              </a:rPr>
              <a:t>			</a:t>
            </a:r>
            <a:endParaRPr lang="en-US" sz="4800" i="1" dirty="0">
              <a:solidFill>
                <a:schemeClr val="bg1"/>
              </a:solidFill>
            </a:endParaRPr>
          </a:p>
        </p:txBody>
      </p:sp>
      <p:pic>
        <p:nvPicPr>
          <p:cNvPr id="4" name="Picture 3" descr="Logo, company name&#10;&#10;Description automatically generated">
            <a:extLst>
              <a:ext uri="{FF2B5EF4-FFF2-40B4-BE49-F238E27FC236}">
                <a16:creationId xmlns:a16="http://schemas.microsoft.com/office/drawing/2014/main" id="{E960B742-67C1-9743-9F50-9FC00B88C548}"/>
              </a:ext>
            </a:extLst>
          </p:cNvPr>
          <p:cNvPicPr>
            <a:picLocks noChangeAspect="1"/>
          </p:cNvPicPr>
          <p:nvPr/>
        </p:nvPicPr>
        <p:blipFill>
          <a:blip r:embed="rId3"/>
          <a:stretch>
            <a:fillRect/>
          </a:stretch>
        </p:blipFill>
        <p:spPr>
          <a:xfrm>
            <a:off x="7344104" y="4168375"/>
            <a:ext cx="1799896" cy="975125"/>
          </a:xfrm>
          <a:prstGeom prst="rect">
            <a:avLst/>
          </a:prstGeom>
        </p:spPr>
      </p:pic>
    </p:spTree>
    <p:extLst>
      <p:ext uri="{BB962C8B-B14F-4D97-AF65-F5344CB8AC3E}">
        <p14:creationId xmlns:p14="http://schemas.microsoft.com/office/powerpoint/2010/main" val="532388154"/>
      </p:ext>
    </p:extLst>
  </p:cSld>
  <p:clrMapOvr>
    <a:masterClrMapping/>
  </p:clrMapOvr>
  <p:transition spd="med" advClick="0">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0BB7AD-195D-B44B-A14E-9F9CDBCDA7A5}"/>
              </a:ext>
            </a:extLst>
          </p:cNvPr>
          <p:cNvSpPr>
            <a:spLocks noGrp="1"/>
          </p:cNvSpPr>
          <p:nvPr>
            <p:ph type="ctrTitle"/>
          </p:nvPr>
        </p:nvSpPr>
        <p:spPr/>
        <p:txBody>
          <a:bodyPr/>
          <a:lstStyle/>
          <a:p>
            <a:r>
              <a:rPr lang="en-US" dirty="0"/>
              <a:t>The Membership Initiative</a:t>
            </a:r>
            <a:br>
              <a:rPr lang="en-US" dirty="0"/>
            </a:br>
            <a:r>
              <a:rPr lang="en-US" dirty="0"/>
              <a:t>&amp;</a:t>
            </a:r>
            <a:br>
              <a:rPr lang="en-US" dirty="0"/>
            </a:br>
            <a:r>
              <a:rPr lang="en-US" dirty="0"/>
              <a:t>Membership Leads</a:t>
            </a:r>
          </a:p>
        </p:txBody>
      </p:sp>
      <p:pic>
        <p:nvPicPr>
          <p:cNvPr id="5" name="Picture 4" descr="Logo, company name&#10;&#10;Description automatically generated">
            <a:extLst>
              <a:ext uri="{FF2B5EF4-FFF2-40B4-BE49-F238E27FC236}">
                <a16:creationId xmlns:a16="http://schemas.microsoft.com/office/drawing/2014/main" id="{A22A772A-4E00-BE45-869D-2EE7FCD1CEF2}"/>
              </a:ext>
            </a:extLst>
          </p:cNvPr>
          <p:cNvPicPr>
            <a:picLocks noChangeAspect="1"/>
          </p:cNvPicPr>
          <p:nvPr/>
        </p:nvPicPr>
        <p:blipFill>
          <a:blip r:embed="rId3"/>
          <a:stretch>
            <a:fillRect/>
          </a:stretch>
        </p:blipFill>
        <p:spPr>
          <a:xfrm>
            <a:off x="6934200" y="3943350"/>
            <a:ext cx="2209800" cy="1200150"/>
          </a:xfrm>
          <a:prstGeom prst="rect">
            <a:avLst/>
          </a:prstGeom>
        </p:spPr>
      </p:pic>
    </p:spTree>
    <p:extLst>
      <p:ext uri="{BB962C8B-B14F-4D97-AF65-F5344CB8AC3E}">
        <p14:creationId xmlns:p14="http://schemas.microsoft.com/office/powerpoint/2010/main" val="256664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CC094-9980-874F-BB6C-D8E5BBB4C477}"/>
              </a:ext>
            </a:extLst>
          </p:cNvPr>
          <p:cNvSpPr>
            <a:spLocks noGrp="1"/>
          </p:cNvSpPr>
          <p:nvPr>
            <p:ph type="title"/>
          </p:nvPr>
        </p:nvSpPr>
        <p:spPr/>
        <p:txBody>
          <a:bodyPr/>
          <a:lstStyle/>
          <a:p>
            <a:r>
              <a:rPr lang="en-US" sz="2800" dirty="0"/>
              <a:t>The Membership Initiative</a:t>
            </a:r>
          </a:p>
        </p:txBody>
      </p:sp>
      <p:sp>
        <p:nvSpPr>
          <p:cNvPr id="3" name="Content Placeholder 2">
            <a:extLst>
              <a:ext uri="{FF2B5EF4-FFF2-40B4-BE49-F238E27FC236}">
                <a16:creationId xmlns:a16="http://schemas.microsoft.com/office/drawing/2014/main" id="{4F35CDAA-F97D-DB40-8DA0-731C62ACBB05}"/>
              </a:ext>
            </a:extLst>
          </p:cNvPr>
          <p:cNvSpPr>
            <a:spLocks noGrp="1"/>
          </p:cNvSpPr>
          <p:nvPr>
            <p:ph idx="1"/>
          </p:nvPr>
        </p:nvSpPr>
        <p:spPr/>
        <p:txBody>
          <a:bodyPr/>
          <a:lstStyle/>
          <a:p>
            <a:r>
              <a:rPr lang="en-US" sz="2800" dirty="0">
                <a:latin typeface="Arial" panose="020B0604020202020204" pitchFamily="34" charset="0"/>
                <a:cs typeface="Arial" panose="020B0604020202020204" pitchFamily="34" charset="0"/>
              </a:rPr>
              <a:t>Once we finish this training today, you will be designated a </a:t>
            </a:r>
            <a:r>
              <a:rPr lang="en-US" sz="2800" b="1" i="1" dirty="0">
                <a:latin typeface="Arial" panose="020B0604020202020204" pitchFamily="34" charset="0"/>
                <a:cs typeface="Arial" panose="020B0604020202020204" pitchFamily="34" charset="0"/>
              </a:rPr>
              <a:t>Membership Facilitator !!</a:t>
            </a:r>
            <a:endParaRPr lang="en-US" sz="2800" dirty="0">
              <a:latin typeface="Arial" panose="020B0604020202020204" pitchFamily="34" charset="0"/>
              <a:cs typeface="Arial" panose="020B0604020202020204" pitchFamily="34" charset="0"/>
            </a:endParaRPr>
          </a:p>
          <a:p>
            <a:r>
              <a:rPr lang="en-US" sz="2800" dirty="0">
                <a:latin typeface="Arial" panose="020B0604020202020204" pitchFamily="34" charset="0"/>
                <a:cs typeface="Arial" panose="020B0604020202020204" pitchFamily="34" charset="0"/>
              </a:rPr>
              <a:t>You’ll be able to assist your club’s membership team to </a:t>
            </a:r>
            <a:r>
              <a:rPr lang="en-US" sz="2800" b="1" i="1" dirty="0">
                <a:solidFill>
                  <a:schemeClr val="tx2">
                    <a:lumMod val="75000"/>
                  </a:schemeClr>
                </a:solidFill>
                <a:latin typeface="Arial" panose="020B0604020202020204" pitchFamily="34" charset="0"/>
                <a:cs typeface="Arial" panose="020B0604020202020204" pitchFamily="34" charset="0"/>
              </a:rPr>
              <a:t>#Grow Rotary</a:t>
            </a:r>
            <a:r>
              <a:rPr lang="en-US" sz="2800" dirty="0">
                <a:solidFill>
                  <a:schemeClr val="tx2">
                    <a:lumMod val="75000"/>
                  </a:schemeClr>
                </a:solidFill>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by focusing on…..</a:t>
            </a:r>
          </a:p>
          <a:p>
            <a:endParaRPr lang="en-US" sz="2800" b="1" i="1" dirty="0">
              <a:latin typeface="Arial" panose="020B0604020202020204" pitchFamily="34" charset="0"/>
              <a:cs typeface="Arial" panose="020B0604020202020204" pitchFamily="34" charset="0"/>
            </a:endParaRPr>
          </a:p>
          <a:p>
            <a:pPr algn="ctr"/>
            <a:r>
              <a:rPr lang="en-US" sz="3600" i="1" dirty="0">
                <a:latin typeface="Arial" panose="020B0604020202020204" pitchFamily="34" charset="0"/>
                <a:cs typeface="Arial" panose="020B0604020202020204" pitchFamily="34" charset="0"/>
              </a:rPr>
              <a:t>Attraction &amp; Engagement/Retention</a:t>
            </a:r>
          </a:p>
        </p:txBody>
      </p:sp>
      <p:pic>
        <p:nvPicPr>
          <p:cNvPr id="4" name="Picture 3" descr="Logo, company name&#10;&#10;Description automatically generated">
            <a:extLst>
              <a:ext uri="{FF2B5EF4-FFF2-40B4-BE49-F238E27FC236}">
                <a16:creationId xmlns:a16="http://schemas.microsoft.com/office/drawing/2014/main" id="{485FCEBB-5D3C-E44A-AA97-D6B564100F55}"/>
              </a:ext>
            </a:extLst>
          </p:cNvPr>
          <p:cNvPicPr>
            <a:picLocks noChangeAspect="1"/>
          </p:cNvPicPr>
          <p:nvPr/>
        </p:nvPicPr>
        <p:blipFill>
          <a:blip r:embed="rId3"/>
          <a:stretch>
            <a:fillRect/>
          </a:stretch>
        </p:blipFill>
        <p:spPr>
          <a:xfrm>
            <a:off x="7315200" y="4229098"/>
            <a:ext cx="1799896" cy="975125"/>
          </a:xfrm>
          <a:prstGeom prst="rect">
            <a:avLst/>
          </a:prstGeom>
        </p:spPr>
      </p:pic>
    </p:spTree>
    <p:extLst>
      <p:ext uri="{BB962C8B-B14F-4D97-AF65-F5344CB8AC3E}">
        <p14:creationId xmlns:p14="http://schemas.microsoft.com/office/powerpoint/2010/main" val="3363491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3">
            <a:extLst>
              <a:ext uri="{FF2B5EF4-FFF2-40B4-BE49-F238E27FC236}">
                <a16:creationId xmlns:a16="http://schemas.microsoft.com/office/drawing/2014/main" id="{FB95783A-E621-4627-B327-A894F6345C7D}"/>
              </a:ext>
            </a:extLst>
          </p:cNvPr>
          <p:cNvSpPr>
            <a:spLocks noGrp="1"/>
          </p:cNvSpPr>
          <p:nvPr>
            <p:ph type="title"/>
          </p:nvPr>
        </p:nvSpPr>
        <p:spPr bwMode="auto">
          <a:xfrm>
            <a:off x="304800" y="361950"/>
            <a:ext cx="8763000" cy="4000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200" dirty="0">
                <a:latin typeface="Arial Narrow" panose="020B0606020202030204" pitchFamily="34" charset="0"/>
              </a:rPr>
              <a:t>Attraction Strategies</a:t>
            </a:r>
          </a:p>
        </p:txBody>
      </p:sp>
      <p:pic>
        <p:nvPicPr>
          <p:cNvPr id="4" name="Picture 3">
            <a:extLst>
              <a:ext uri="{FF2B5EF4-FFF2-40B4-BE49-F238E27FC236}">
                <a16:creationId xmlns:a16="http://schemas.microsoft.com/office/drawing/2014/main" id="{0F6012CE-F814-49E0-8DB9-640DDD9FB848}"/>
              </a:ext>
            </a:extLst>
          </p:cNvPr>
          <p:cNvPicPr>
            <a:picLocks noChangeAspect="1"/>
          </p:cNvPicPr>
          <p:nvPr/>
        </p:nvPicPr>
        <p:blipFill>
          <a:blip r:embed="rId3"/>
          <a:stretch>
            <a:fillRect/>
          </a:stretch>
        </p:blipFill>
        <p:spPr>
          <a:xfrm>
            <a:off x="1828800" y="776817"/>
            <a:ext cx="3047999" cy="4260526"/>
          </a:xfrm>
          <a:prstGeom prst="rect">
            <a:avLst/>
          </a:prstGeom>
        </p:spPr>
      </p:pic>
      <p:sp>
        <p:nvSpPr>
          <p:cNvPr id="3" name="TextBox 2">
            <a:extLst>
              <a:ext uri="{FF2B5EF4-FFF2-40B4-BE49-F238E27FC236}">
                <a16:creationId xmlns:a16="http://schemas.microsoft.com/office/drawing/2014/main" id="{5533876E-01A3-498A-802C-B447CF03D75F}"/>
              </a:ext>
            </a:extLst>
          </p:cNvPr>
          <p:cNvSpPr txBox="1"/>
          <p:nvPr/>
        </p:nvSpPr>
        <p:spPr>
          <a:xfrm>
            <a:off x="5410200" y="1504950"/>
            <a:ext cx="3047999" cy="1569660"/>
          </a:xfrm>
          <a:prstGeom prst="rect">
            <a:avLst/>
          </a:prstGeom>
          <a:noFill/>
        </p:spPr>
        <p:txBody>
          <a:bodyPr wrap="square" rtlCol="0">
            <a:spAutoFit/>
          </a:bodyPr>
          <a:lstStyle/>
          <a:p>
            <a:r>
              <a:rPr lang="en-US" dirty="0">
                <a:solidFill>
                  <a:schemeClr val="bg1"/>
                </a:solidFill>
              </a:rPr>
              <a:t>This is for the club to choose what works for THEIR club’s culture………</a:t>
            </a:r>
          </a:p>
        </p:txBody>
      </p:sp>
      <p:pic>
        <p:nvPicPr>
          <p:cNvPr id="5" name="Picture 4" descr="Logo, company name&#10;&#10;Description automatically generated">
            <a:extLst>
              <a:ext uri="{FF2B5EF4-FFF2-40B4-BE49-F238E27FC236}">
                <a16:creationId xmlns:a16="http://schemas.microsoft.com/office/drawing/2014/main" id="{7E61A970-DB57-1741-A745-133642BC9D54}"/>
              </a:ext>
            </a:extLst>
          </p:cNvPr>
          <p:cNvPicPr>
            <a:picLocks noChangeAspect="1"/>
          </p:cNvPicPr>
          <p:nvPr/>
        </p:nvPicPr>
        <p:blipFill>
          <a:blip r:embed="rId4"/>
          <a:stretch>
            <a:fillRect/>
          </a:stretch>
        </p:blipFill>
        <p:spPr>
          <a:xfrm>
            <a:off x="7315200" y="4168375"/>
            <a:ext cx="1799896" cy="975125"/>
          </a:xfrm>
          <a:prstGeom prst="rect">
            <a:avLst/>
          </a:prstGeom>
        </p:spPr>
      </p:pic>
    </p:spTree>
  </p:cSld>
  <p:clrMapOvr>
    <a:masterClrMapping/>
  </p:clrMapOvr>
  <p:transition spd="med" advClick="0">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3">
            <a:extLst>
              <a:ext uri="{FF2B5EF4-FFF2-40B4-BE49-F238E27FC236}">
                <a16:creationId xmlns:a16="http://schemas.microsoft.com/office/drawing/2014/main" id="{32F51406-4B61-4443-85D3-1D59A7233F75}"/>
              </a:ext>
            </a:extLst>
          </p:cNvPr>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compatLnSpc="1">
            <a:prstTxWarp prst="textNoShape">
              <a:avLst/>
            </a:prstTxWarp>
          </a:bodyPr>
          <a:lstStyle/>
          <a:p>
            <a:pPr eaLnBrk="1" hangingPunct="1"/>
            <a:r>
              <a:rPr lang="en-US" altLang="en-US" sz="3200" dirty="0">
                <a:latin typeface="Arial Narrow" panose="020B0606020202030204" pitchFamily="34" charset="0"/>
              </a:rPr>
              <a:t>Engagement Strategies</a:t>
            </a:r>
          </a:p>
        </p:txBody>
      </p:sp>
      <p:pic>
        <p:nvPicPr>
          <p:cNvPr id="5" name="Picture 4">
            <a:extLst>
              <a:ext uri="{FF2B5EF4-FFF2-40B4-BE49-F238E27FC236}">
                <a16:creationId xmlns:a16="http://schemas.microsoft.com/office/drawing/2014/main" id="{4BE32F78-C6CC-415A-A666-A1571EE60CAD}"/>
              </a:ext>
            </a:extLst>
          </p:cNvPr>
          <p:cNvPicPr>
            <a:picLocks noChangeAspect="1"/>
          </p:cNvPicPr>
          <p:nvPr/>
        </p:nvPicPr>
        <p:blipFill>
          <a:blip r:embed="rId3"/>
          <a:stretch>
            <a:fillRect/>
          </a:stretch>
        </p:blipFill>
        <p:spPr>
          <a:xfrm>
            <a:off x="1905000" y="819150"/>
            <a:ext cx="2971800" cy="4247308"/>
          </a:xfrm>
          <a:prstGeom prst="rect">
            <a:avLst/>
          </a:prstGeom>
        </p:spPr>
      </p:pic>
      <p:sp>
        <p:nvSpPr>
          <p:cNvPr id="3" name="TextBox 2">
            <a:extLst>
              <a:ext uri="{FF2B5EF4-FFF2-40B4-BE49-F238E27FC236}">
                <a16:creationId xmlns:a16="http://schemas.microsoft.com/office/drawing/2014/main" id="{9565840F-C086-4D10-B6C3-EA703448E287}"/>
              </a:ext>
            </a:extLst>
          </p:cNvPr>
          <p:cNvSpPr txBox="1"/>
          <p:nvPr/>
        </p:nvSpPr>
        <p:spPr>
          <a:xfrm>
            <a:off x="5334000" y="1657350"/>
            <a:ext cx="3505200" cy="1569660"/>
          </a:xfrm>
          <a:prstGeom prst="rect">
            <a:avLst/>
          </a:prstGeom>
          <a:noFill/>
        </p:spPr>
        <p:txBody>
          <a:bodyPr wrap="square" rtlCol="0">
            <a:spAutoFit/>
          </a:bodyPr>
          <a:lstStyle/>
          <a:p>
            <a:r>
              <a:rPr lang="en-US" dirty="0">
                <a:solidFill>
                  <a:schemeClr val="bg1"/>
                </a:solidFill>
              </a:rPr>
              <a:t>Choose strategies for existing members as well as newer members………</a:t>
            </a:r>
          </a:p>
        </p:txBody>
      </p:sp>
      <p:pic>
        <p:nvPicPr>
          <p:cNvPr id="6" name="Picture 5" descr="Logo, company name&#10;&#10;Description automatically generated">
            <a:extLst>
              <a:ext uri="{FF2B5EF4-FFF2-40B4-BE49-F238E27FC236}">
                <a16:creationId xmlns:a16="http://schemas.microsoft.com/office/drawing/2014/main" id="{477504FD-C3F6-214A-AD00-7F0FB3B4C996}"/>
              </a:ext>
            </a:extLst>
          </p:cNvPr>
          <p:cNvPicPr>
            <a:picLocks noChangeAspect="1"/>
          </p:cNvPicPr>
          <p:nvPr/>
        </p:nvPicPr>
        <p:blipFill>
          <a:blip r:embed="rId4"/>
          <a:stretch>
            <a:fillRect/>
          </a:stretch>
        </p:blipFill>
        <p:spPr>
          <a:xfrm>
            <a:off x="7344104" y="4168375"/>
            <a:ext cx="1799896" cy="975125"/>
          </a:xfrm>
          <a:prstGeom prst="rect">
            <a:avLst/>
          </a:prstGeom>
        </p:spPr>
      </p:pic>
    </p:spTree>
  </p:cSld>
  <p:clrMapOvr>
    <a:masterClrMapping/>
  </p:clrMapOvr>
  <p:transition spd="med" advClick="0">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C355-F4AC-EB4F-B801-3E4512D1A696}"/>
              </a:ext>
            </a:extLst>
          </p:cNvPr>
          <p:cNvSpPr>
            <a:spLocks noGrp="1"/>
          </p:cNvSpPr>
          <p:nvPr>
            <p:ph type="title"/>
          </p:nvPr>
        </p:nvSpPr>
        <p:spPr/>
        <p:txBody>
          <a:bodyPr/>
          <a:lstStyle/>
          <a:p>
            <a:r>
              <a:rPr lang="en-US" sz="2800" dirty="0"/>
              <a:t>  Action Plan Strategies</a:t>
            </a:r>
          </a:p>
        </p:txBody>
      </p:sp>
      <p:sp>
        <p:nvSpPr>
          <p:cNvPr id="3" name="Content Placeholder 2">
            <a:extLst>
              <a:ext uri="{FF2B5EF4-FFF2-40B4-BE49-F238E27FC236}">
                <a16:creationId xmlns:a16="http://schemas.microsoft.com/office/drawing/2014/main" id="{7CA514C4-DD21-0847-8FA0-29698FA9EBCC}"/>
              </a:ext>
            </a:extLst>
          </p:cNvPr>
          <p:cNvSpPr>
            <a:spLocks noGrp="1"/>
          </p:cNvSpPr>
          <p:nvPr>
            <p:ph idx="1"/>
          </p:nvPr>
        </p:nvSpPr>
        <p:spPr/>
        <p:txBody>
          <a:bodyPr/>
          <a:lstStyle/>
          <a:p>
            <a:r>
              <a:rPr lang="en-US" b="1" dirty="0">
                <a:latin typeface="Arial" panose="020B0604020202020204" pitchFamily="34" charset="0"/>
                <a:cs typeface="Arial" panose="020B0604020202020204" pitchFamily="34" charset="0"/>
              </a:rPr>
              <a:t>Action Plan for Attraction &amp; Engagement Strategies</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Strategy:</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What:</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Who:</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When:</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Result Anticipated:</a:t>
            </a:r>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Membership team member assigned to Champion this strategy:</a:t>
            </a:r>
            <a:endParaRPr lang="en-US" dirty="0">
              <a:latin typeface="Arial" panose="020B0604020202020204" pitchFamily="34" charset="0"/>
              <a:cs typeface="Arial" panose="020B0604020202020204" pitchFamily="34" charset="0"/>
            </a:endParaRPr>
          </a:p>
          <a:p>
            <a:pPr algn="ctr"/>
            <a:endParaRPr lang="en-US" sz="2800" dirty="0">
              <a:latin typeface="Arial" panose="020B0604020202020204" pitchFamily="34" charset="0"/>
              <a:cs typeface="Arial" panose="020B0604020202020204" pitchFamily="34" charset="0"/>
            </a:endParaRPr>
          </a:p>
        </p:txBody>
      </p:sp>
      <p:pic>
        <p:nvPicPr>
          <p:cNvPr id="4" name="Picture 3" descr="Logo, company name&#10;&#10;Description automatically generated">
            <a:extLst>
              <a:ext uri="{FF2B5EF4-FFF2-40B4-BE49-F238E27FC236}">
                <a16:creationId xmlns:a16="http://schemas.microsoft.com/office/drawing/2014/main" id="{5926CEE1-8FB7-B24F-8455-04CEA54D0002}"/>
              </a:ext>
            </a:extLst>
          </p:cNvPr>
          <p:cNvPicPr>
            <a:picLocks noChangeAspect="1"/>
          </p:cNvPicPr>
          <p:nvPr/>
        </p:nvPicPr>
        <p:blipFill>
          <a:blip r:embed="rId3"/>
          <a:stretch>
            <a:fillRect/>
          </a:stretch>
        </p:blipFill>
        <p:spPr>
          <a:xfrm>
            <a:off x="7311345" y="4132233"/>
            <a:ext cx="1799896" cy="975125"/>
          </a:xfrm>
          <a:prstGeom prst="rect">
            <a:avLst/>
          </a:prstGeom>
        </p:spPr>
      </p:pic>
    </p:spTree>
    <p:extLst>
      <p:ext uri="{BB962C8B-B14F-4D97-AF65-F5344CB8AC3E}">
        <p14:creationId xmlns:p14="http://schemas.microsoft.com/office/powerpoint/2010/main" val="4577288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15EAA-690D-4E28-874D-1CFB367D498A}"/>
              </a:ext>
            </a:extLst>
          </p:cNvPr>
          <p:cNvSpPr>
            <a:spLocks noGrp="1"/>
          </p:cNvSpPr>
          <p:nvPr>
            <p:ph type="title"/>
          </p:nvPr>
        </p:nvSpPr>
        <p:spPr/>
        <p:txBody>
          <a:bodyPr/>
          <a:lstStyle/>
          <a:p>
            <a:r>
              <a:rPr lang="en-US" altLang="en-US" sz="3200" dirty="0">
                <a:latin typeface="Arial Narrow" panose="020B0606020202030204" pitchFamily="34" charset="0"/>
              </a:rPr>
              <a:t>Action Plan</a:t>
            </a:r>
            <a:endParaRPr lang="en-US" sz="3200" dirty="0"/>
          </a:p>
        </p:txBody>
      </p:sp>
      <p:pic>
        <p:nvPicPr>
          <p:cNvPr id="4" name="Picture 3">
            <a:extLst>
              <a:ext uri="{FF2B5EF4-FFF2-40B4-BE49-F238E27FC236}">
                <a16:creationId xmlns:a16="http://schemas.microsoft.com/office/drawing/2014/main" id="{A992D257-F8DB-4BCF-A170-12CACD17AA90}"/>
              </a:ext>
            </a:extLst>
          </p:cNvPr>
          <p:cNvPicPr>
            <a:picLocks noChangeAspect="1"/>
          </p:cNvPicPr>
          <p:nvPr/>
        </p:nvPicPr>
        <p:blipFill>
          <a:blip r:embed="rId3"/>
          <a:stretch>
            <a:fillRect/>
          </a:stretch>
        </p:blipFill>
        <p:spPr>
          <a:xfrm>
            <a:off x="1958055" y="813153"/>
            <a:ext cx="2819400" cy="4330347"/>
          </a:xfrm>
          <a:prstGeom prst="rect">
            <a:avLst/>
          </a:prstGeom>
        </p:spPr>
      </p:pic>
      <p:sp>
        <p:nvSpPr>
          <p:cNvPr id="3" name="TextBox 2">
            <a:extLst>
              <a:ext uri="{FF2B5EF4-FFF2-40B4-BE49-F238E27FC236}">
                <a16:creationId xmlns:a16="http://schemas.microsoft.com/office/drawing/2014/main" id="{26E61D8B-4240-4491-9C16-52D4976AAB49}"/>
              </a:ext>
            </a:extLst>
          </p:cNvPr>
          <p:cNvSpPr txBox="1"/>
          <p:nvPr/>
        </p:nvSpPr>
        <p:spPr>
          <a:xfrm>
            <a:off x="5715000" y="814338"/>
            <a:ext cx="3131963" cy="2677656"/>
          </a:xfrm>
          <a:prstGeom prst="rect">
            <a:avLst/>
          </a:prstGeom>
          <a:noFill/>
        </p:spPr>
        <p:txBody>
          <a:bodyPr wrap="square" rtlCol="0">
            <a:spAutoFit/>
          </a:bodyPr>
          <a:lstStyle/>
          <a:p>
            <a:r>
              <a:rPr lang="en-US" dirty="0">
                <a:solidFill>
                  <a:schemeClr val="bg1"/>
                </a:solidFill>
              </a:rPr>
              <a:t>As the club’s “coach”, you’ll be there to help them Develop their action plans for Attraction and Engagement/Retention</a:t>
            </a:r>
          </a:p>
        </p:txBody>
      </p:sp>
      <p:pic>
        <p:nvPicPr>
          <p:cNvPr id="1026" name="Picture 2" descr="Image result for sports coach">
            <a:extLst>
              <a:ext uri="{FF2B5EF4-FFF2-40B4-BE49-F238E27FC236}">
                <a16:creationId xmlns:a16="http://schemas.microsoft.com/office/drawing/2014/main" id="{0058DC41-7C77-4F50-98BF-67422FD6ACD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399" y="3544332"/>
            <a:ext cx="2880431" cy="133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51437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D6C2906-F8E0-0A40-A8D0-4E1B81ACDCC6}"/>
              </a:ext>
            </a:extLst>
          </p:cNvPr>
          <p:cNvSpPr>
            <a:spLocks noGrp="1"/>
          </p:cNvSpPr>
          <p:nvPr>
            <p:ph type="ctrTitle"/>
          </p:nvPr>
        </p:nvSpPr>
        <p:spPr/>
        <p:txBody>
          <a:bodyPr/>
          <a:lstStyle/>
          <a:p>
            <a:r>
              <a:rPr lang="en-US" sz="2800" dirty="0"/>
              <a:t>Membership Leads</a:t>
            </a:r>
          </a:p>
        </p:txBody>
      </p:sp>
    </p:spTree>
    <p:extLst>
      <p:ext uri="{BB962C8B-B14F-4D97-AF65-F5344CB8AC3E}">
        <p14:creationId xmlns:p14="http://schemas.microsoft.com/office/powerpoint/2010/main" val="340915522"/>
      </p:ext>
    </p:extLst>
  </p:cSld>
  <p:clrMapOvr>
    <a:masterClrMapping/>
  </p:clrMapOvr>
</p:sld>
</file>

<file path=ppt/theme/theme1.xml><?xml version="1.0" encoding="utf-8"?>
<a:theme xmlns:a="http://schemas.openxmlformats.org/drawingml/2006/main" name="TRF-PowerpointDesignEN_Dark">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late_NoMoE">
  <a:themeElements>
    <a:clrScheme name="Rotary-NewBrand_Pallette">
      <a:dk1>
        <a:srgbClr val="958D85"/>
      </a:dk1>
      <a:lt1>
        <a:sysClr val="window" lastClr="FFFFFF"/>
      </a:lt1>
      <a:dk2>
        <a:srgbClr val="00246C"/>
      </a:dk2>
      <a:lt2>
        <a:srgbClr val="E6E5D8"/>
      </a:lt2>
      <a:accent1>
        <a:srgbClr val="01B4E7"/>
      </a:accent1>
      <a:accent2>
        <a:srgbClr val="FEBD11"/>
      </a:accent2>
      <a:accent3>
        <a:srgbClr val="009999"/>
      </a:accent3>
      <a:accent4>
        <a:srgbClr val="872175"/>
      </a:accent4>
      <a:accent5>
        <a:srgbClr val="D91B5C"/>
      </a:accent5>
      <a:accent6>
        <a:srgbClr val="FF760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C0AB8874C58FA48945DCA6D4DA91320" ma:contentTypeVersion="13" ma:contentTypeDescription="Create a new document." ma:contentTypeScope="" ma:versionID="07c1b2c6f4041ac5a3b8104bba903474">
  <xsd:schema xmlns:xsd="http://www.w3.org/2001/XMLSchema" xmlns:xs="http://www.w3.org/2001/XMLSchema" xmlns:p="http://schemas.microsoft.com/office/2006/metadata/properties" xmlns:ns3="0b2205c8-9127-4c3c-aedd-dc2abbc6ffde" xmlns:ns4="5396eadf-0c12-4a7b-89a1-275c5e611d51" targetNamespace="http://schemas.microsoft.com/office/2006/metadata/properties" ma:root="true" ma:fieldsID="80a13a91a04626636c5aea95c9b3c7fb" ns3:_="" ns4:_="">
    <xsd:import namespace="0b2205c8-9127-4c3c-aedd-dc2abbc6ffde"/>
    <xsd:import namespace="5396eadf-0c12-4a7b-89a1-275c5e611d5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2205c8-9127-4c3c-aedd-dc2abbc6ffd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396eadf-0c12-4a7b-89a1-275c5e611d5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A9F67A5-0BCA-4714-B4AE-31F003DC021F}">
  <ds:schemaRefs>
    <ds:schemaRef ds:uri="http://schemas.microsoft.com/sharepoint/v3/contenttype/forms"/>
  </ds:schemaRefs>
</ds:datastoreItem>
</file>

<file path=customXml/itemProps2.xml><?xml version="1.0" encoding="utf-8"?>
<ds:datastoreItem xmlns:ds="http://schemas.openxmlformats.org/officeDocument/2006/customXml" ds:itemID="{CA237232-8A4F-48E0-94D9-71C3C7F7D0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2205c8-9127-4c3c-aedd-dc2abbc6ffde"/>
    <ds:schemaRef ds:uri="5396eadf-0c12-4a7b-89a1-275c5e611d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6738545-B78D-45C2-843D-8B060E17B3CA}">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TRF-PowerpointDesignEN_Dark.pot</Template>
  <TotalTime>22886</TotalTime>
  <Words>1499</Words>
  <Application>Microsoft Macintosh PowerPoint</Application>
  <PresentationFormat>On-screen Show (16:9)</PresentationFormat>
  <Paragraphs>101</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Arial Narrow</vt:lpstr>
      <vt:lpstr>Arial Narrow Bold</vt:lpstr>
      <vt:lpstr>Calibri</vt:lpstr>
      <vt:lpstr>Georgia</vt:lpstr>
      <vt:lpstr>TRF-PowerpointDesignEN_Dark</vt:lpstr>
      <vt:lpstr>Slate_NoMoE</vt:lpstr>
      <vt:lpstr>AG Membership Training</vt:lpstr>
      <vt:lpstr>MEMBERS:   Our greatest asset!!</vt:lpstr>
      <vt:lpstr>The Membership Initiative &amp; Membership Leads</vt:lpstr>
      <vt:lpstr>The Membership Initiative</vt:lpstr>
      <vt:lpstr>Attraction Strategies</vt:lpstr>
      <vt:lpstr>Engagement Strategies</vt:lpstr>
      <vt:lpstr>  Action Plan Strategies</vt:lpstr>
      <vt:lpstr>Action Plan</vt:lpstr>
      <vt:lpstr>Membership Leads</vt:lpstr>
      <vt:lpstr>    Contacting leads</vt:lpstr>
      <vt:lpstr>PowerPoint Presentation</vt:lpstr>
      <vt:lpstr>PowerPoint Presentation</vt:lpstr>
      <vt:lpstr>Thank You! Thank You! Thank You!</vt:lpstr>
      <vt:lpstr>Questions?</vt:lpstr>
    </vt:vector>
  </TitlesOfParts>
  <Company>Rotary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 WS-06</dc:creator>
  <cp:lastModifiedBy>gary lowe</cp:lastModifiedBy>
  <cp:revision>773</cp:revision>
  <cp:lastPrinted>2021-02-15T20:01:44Z</cp:lastPrinted>
  <dcterms:created xsi:type="dcterms:W3CDTF">2010-04-16T20:11:30Z</dcterms:created>
  <dcterms:modified xsi:type="dcterms:W3CDTF">2021-02-15T20:22:10Z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wner">
    <vt:lpwstr>Bob Kiolbassa</vt:lpwstr>
  </property>
  <property fmtid="{D5CDD505-2E9C-101B-9397-08002B2CF9AE}" pid="3" name="Description0">
    <vt:lpwstr>Powerpoint template using the new brand guidelines. This presentation has a blue gray background on the cover and throughout the other slides.</vt:lpwstr>
  </property>
  <property fmtid="{D5CDD505-2E9C-101B-9397-08002B2CF9AE}" pid="4" name="Status">
    <vt:lpwstr>In Review</vt:lpwstr>
  </property>
  <property fmtid="{D5CDD505-2E9C-101B-9397-08002B2CF9AE}" pid="5" name="WhenToUse">
    <vt:lpwstr/>
  </property>
  <property fmtid="{D5CDD505-2E9C-101B-9397-08002B2CF9AE}" pid="6" name="ContentTypeId">
    <vt:lpwstr>0x0101005C0AB8874C58FA48945DCA6D4DA91320</vt:lpwstr>
  </property>
</Properties>
</file>