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80" r:id="rId5"/>
    <p:sldId id="257" r:id="rId6"/>
    <p:sldId id="269" r:id="rId7"/>
    <p:sldId id="270" r:id="rId8"/>
    <p:sldId id="271" r:id="rId9"/>
    <p:sldId id="272" r:id="rId10"/>
    <p:sldId id="279" r:id="rId11"/>
    <p:sldId id="273" r:id="rId12"/>
    <p:sldId id="274" r:id="rId13"/>
    <p:sldId id="260" r:id="rId14"/>
    <p:sldId id="261" r:id="rId15"/>
    <p:sldId id="262" r:id="rId16"/>
    <p:sldId id="263" r:id="rId17"/>
    <p:sldId id="264" r:id="rId18"/>
    <p:sldId id="265" r:id="rId19"/>
    <p:sldId id="266" r:id="rId20"/>
    <p:sldId id="267" r:id="rId21"/>
    <p:sldId id="268" r:id="rId22"/>
    <p:sldId id="259" r:id="rId23"/>
    <p:sldId id="275" r:id="rId24"/>
    <p:sldId id="276" r:id="rId25"/>
    <p:sldId id="278" r:id="rId26"/>
    <p:sldId id="277" r:id="rId27"/>
    <p:sldId id="2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3" autoAdjust="0"/>
    <p:restoredTop sz="94660"/>
  </p:normalViewPr>
  <p:slideViewPr>
    <p:cSldViewPr snapToGrid="0">
      <p:cViewPr varScale="1">
        <p:scale>
          <a:sx n="84" d="100"/>
          <a:sy n="84" d="100"/>
        </p:scale>
        <p:origin x="10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4"/>
              <c:layout/>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7AA-4FD2-9B3B-05B0EF799A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numCache>
            </c:numRef>
          </c:cat>
          <c:val>
            <c:numRef>
              <c:f>Sheet1!$B$2:$B$8</c:f>
              <c:numCache>
                <c:formatCode>0%</c:formatCode>
                <c:ptCount val="7"/>
                <c:pt idx="0">
                  <c:v>0.91</c:v>
                </c:pt>
                <c:pt idx="1">
                  <c:v>0.82</c:v>
                </c:pt>
                <c:pt idx="2">
                  <c:v>0.63</c:v>
                </c:pt>
                <c:pt idx="3">
                  <c:v>0.6</c:v>
                </c:pt>
                <c:pt idx="4">
                  <c:v>0.51</c:v>
                </c:pt>
                <c:pt idx="5">
                  <c:v>0.44</c:v>
                </c:pt>
                <c:pt idx="6">
                  <c:v>0.31</c:v>
                </c:pt>
              </c:numCache>
            </c:numRef>
          </c:val>
          <c:extLst>
            <c:ext xmlns:c16="http://schemas.microsoft.com/office/drawing/2014/chart" uri="{C3380CC4-5D6E-409C-BE32-E72D297353CC}">
              <c16:uniqueId val="{00000000-392C-41AF-ADD1-281941A42A68}"/>
            </c:ext>
          </c:extLst>
        </c:ser>
        <c:dLbls>
          <c:showLegendKey val="0"/>
          <c:showVal val="0"/>
          <c:showCatName val="0"/>
          <c:showSerName val="0"/>
          <c:showPercent val="0"/>
          <c:showBubbleSize val="0"/>
        </c:dLbls>
        <c:gapWidth val="150"/>
        <c:axId val="43728384"/>
        <c:axId val="43274176"/>
      </c:barChart>
      <c:catAx>
        <c:axId val="4372838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3274176"/>
        <c:crosses val="autoZero"/>
        <c:auto val="1"/>
        <c:lblAlgn val="ctr"/>
        <c:lblOffset val="100"/>
        <c:noMultiLvlLbl val="0"/>
      </c:catAx>
      <c:valAx>
        <c:axId val="43274176"/>
        <c:scaling>
          <c:orientation val="minMax"/>
        </c:scaling>
        <c:delete val="1"/>
        <c:axPos val="l"/>
        <c:numFmt formatCode="0%" sourceLinked="1"/>
        <c:majorTickMark val="out"/>
        <c:minorTickMark val="none"/>
        <c:tickLblPos val="nextTo"/>
        <c:crossAx val="4372838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5985491031086E-2"/>
          <c:y val="2.3148148148148147E-2"/>
          <c:w val="0.93119426623400092"/>
          <c:h val="0.89075134547575496"/>
        </c:manualLayout>
      </c:layout>
      <c:barChart>
        <c:barDir val="col"/>
        <c:grouping val="clustered"/>
        <c:varyColors val="0"/>
        <c:ser>
          <c:idx val="0"/>
          <c:order val="0"/>
          <c:tx>
            <c:strRef>
              <c:f>Sheet1!$B$1</c:f>
              <c:strCache>
                <c:ptCount val="1"/>
                <c:pt idx="0">
                  <c:v>Column1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India</c:v>
                </c:pt>
                <c:pt idx="1">
                  <c:v>Brazil</c:v>
                </c:pt>
                <c:pt idx="2">
                  <c:v>Taiwan</c:v>
                </c:pt>
                <c:pt idx="3">
                  <c:v>USA</c:v>
                </c:pt>
                <c:pt idx="4">
                  <c:v>Germany</c:v>
                </c:pt>
                <c:pt idx="5">
                  <c:v>Kenya</c:v>
                </c:pt>
                <c:pt idx="6">
                  <c:v>Japan</c:v>
                </c:pt>
              </c:strCache>
            </c:strRef>
          </c:cat>
          <c:val>
            <c:numRef>
              <c:f>Sheet1!$B$2:$B$8</c:f>
              <c:numCache>
                <c:formatCode>0%</c:formatCode>
                <c:ptCount val="7"/>
                <c:pt idx="0">
                  <c:v>0.56999999999999995</c:v>
                </c:pt>
                <c:pt idx="1">
                  <c:v>0.41</c:v>
                </c:pt>
                <c:pt idx="2">
                  <c:v>0.34</c:v>
                </c:pt>
                <c:pt idx="3">
                  <c:v>0.31</c:v>
                </c:pt>
                <c:pt idx="4">
                  <c:v>0.2</c:v>
                </c:pt>
                <c:pt idx="5">
                  <c:v>0.19</c:v>
                </c:pt>
                <c:pt idx="6">
                  <c:v>0.16</c:v>
                </c:pt>
              </c:numCache>
            </c:numRef>
          </c:val>
          <c:extLst>
            <c:ext xmlns:c16="http://schemas.microsoft.com/office/drawing/2014/chart" uri="{C3380CC4-5D6E-409C-BE32-E72D297353CC}">
              <c16:uniqueId val="{00000000-1E5E-1946-B971-919278668265}"/>
            </c:ext>
          </c:extLst>
        </c:ser>
        <c:dLbls>
          <c:dLblPos val="outEnd"/>
          <c:showLegendKey val="0"/>
          <c:showVal val="1"/>
          <c:showCatName val="0"/>
          <c:showSerName val="0"/>
          <c:showPercent val="0"/>
          <c:showBubbleSize val="0"/>
        </c:dLbls>
        <c:gapWidth val="219"/>
        <c:overlap val="-27"/>
        <c:axId val="1526929696"/>
        <c:axId val="1579196192"/>
      </c:barChart>
      <c:catAx>
        <c:axId val="152692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579196192"/>
        <c:crosses val="autoZero"/>
        <c:auto val="1"/>
        <c:lblAlgn val="ctr"/>
        <c:lblOffset val="100"/>
        <c:noMultiLvlLbl val="0"/>
      </c:catAx>
      <c:valAx>
        <c:axId val="1579196192"/>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152692969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C7F3B-0B63-47BB-864A-485FB527C38D}"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90436-60CE-4D22-A73B-968B9D15A304}" type="slidenum">
              <a:rPr lang="en-US" smtClean="0"/>
              <a:t>‹#›</a:t>
            </a:fld>
            <a:endParaRPr lang="en-US"/>
          </a:p>
        </p:txBody>
      </p:sp>
    </p:spTree>
    <p:extLst>
      <p:ext uri="{BB962C8B-B14F-4D97-AF65-F5344CB8AC3E}">
        <p14:creationId xmlns:p14="http://schemas.microsoft.com/office/powerpoint/2010/main" val="78881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Strong Rotary’s public</a:t>
            </a:r>
            <a:r>
              <a:rPr lang="en-US" sz="1200" b="0" i="0" kern="1200" baseline="0" dirty="0">
                <a:solidFill>
                  <a:schemeClr val="tx1"/>
                </a:solidFill>
                <a:effectLst/>
                <a:latin typeface="+mn-lt"/>
                <a:ea typeface="+mn-ea"/>
                <a:cs typeface="+mn-cs"/>
              </a:rPr>
              <a:t> image motivates public to support our efforts and projects; inspires to get involved; engages new members, volunteers, and partners; attracts new donors; and positively distinguishes Rotary from other servicing opportunities.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 my position, I always receive a lot of inquiries and questions “Why does my Rotary club or district logo need to look this particular way? Why do I need to follow those guidelines? Why can’t I just go with my own club logo (or my old logo) – let’s say, with a wheel and a rising sun; in my own colors with my own symbols?”.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Well, before answering those popular questions, let’s do this little exercise: please use the list of </a:t>
            </a:r>
            <a:r>
              <a:rPr lang="en-US" sz="1200" b="0" i="0" u="sng" kern="1200" baseline="0" dirty="0">
                <a:solidFill>
                  <a:schemeClr val="tx1"/>
                </a:solidFill>
                <a:effectLst/>
                <a:latin typeface="+mn-lt"/>
                <a:ea typeface="+mn-ea"/>
                <a:cs typeface="+mn-cs"/>
              </a:rPr>
              <a:t>strong public image </a:t>
            </a:r>
            <a:r>
              <a:rPr lang="en-US" sz="1200" b="0" i="0" kern="1200" baseline="0" dirty="0">
                <a:solidFill>
                  <a:schemeClr val="tx1"/>
                </a:solidFill>
                <a:effectLst/>
                <a:latin typeface="+mn-lt"/>
                <a:ea typeface="+mn-ea"/>
                <a:cs typeface="+mn-cs"/>
              </a:rPr>
              <a:t>benefits on the screen and make up questions out of them in regards of your own clubs.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I want to motivate people around me to support my club’s efforts?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I want to inspire others in my community to get involved in what we do?</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I want to engage new members, volunteers, and partners?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I want to attract  new donors?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I want to distinguish my Rotary club in the community from many other humanitarian or service organizations on the market? (In other words, do I want people get involved in my Rotary club, or work with my competitors?)</a:t>
            </a:r>
          </a:p>
          <a:p>
            <a:r>
              <a:rPr lang="en-US" sz="1200" b="0" i="0" kern="1200" baseline="0" dirty="0">
                <a:solidFill>
                  <a:schemeClr val="tx1"/>
                </a:solidFill>
                <a:effectLst/>
                <a:latin typeface="+mn-lt"/>
                <a:ea typeface="+mn-ea"/>
                <a:cs typeface="+mn-cs"/>
              </a:rPr>
              <a:t>Think about those questions! And most important – think about your answers!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you answered “yes” to at least one of those questions, that is exactly the reason WHY your </a:t>
            </a:r>
            <a:r>
              <a:rPr lang="en-US" sz="1200" b="0" i="0" u="sng" kern="1200" baseline="0" dirty="0">
                <a:solidFill>
                  <a:schemeClr val="tx1"/>
                </a:solidFill>
                <a:effectLst/>
                <a:latin typeface="+mn-lt"/>
                <a:ea typeface="+mn-ea"/>
                <a:cs typeface="+mn-cs"/>
              </a:rPr>
              <a:t>club logo </a:t>
            </a:r>
            <a:r>
              <a:rPr lang="en-US" sz="1200" b="0" i="0" kern="1200" baseline="0" dirty="0">
                <a:solidFill>
                  <a:schemeClr val="tx1"/>
                </a:solidFill>
                <a:effectLst/>
                <a:latin typeface="+mn-lt"/>
                <a:ea typeface="+mn-ea"/>
                <a:cs typeface="+mn-cs"/>
              </a:rPr>
              <a:t>should be consistent with all the Rotary’s logos in the world. To create consistent recognition, and strong trusting reputation. After all, it’s the face of “Rotary”. Using creative variations of Rotary logo is like wearing various wigs, fake mustaches, theatrical make-up and expect others to recognize you.</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96724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ヒラギノ角ゴ Pro W3" charset="-128"/>
              </a:rPr>
              <a:t>Rule</a:t>
            </a:r>
            <a:r>
              <a:rPr lang="en-US" altLang="en-US" baseline="0" dirty="0">
                <a:latin typeface="Arial" panose="020B0604020202020204" pitchFamily="34" charset="0"/>
                <a:ea typeface="ヒラギノ角ゴ Pro W3" charset="-128"/>
              </a:rPr>
              <a:t> #1: </a:t>
            </a:r>
            <a:r>
              <a:rPr lang="en-US" altLang="en-US" sz="2800" dirty="0">
                <a:solidFill>
                  <a:srgbClr val="000000"/>
                </a:solidFill>
                <a:latin typeface="Georgia" panose="02040502050405020303" pitchFamily="18" charset="0"/>
                <a:ea typeface="ＭＳ Ｐゴシック" panose="020B0600070205080204" pitchFamily="34" charset="-128"/>
              </a:rPr>
              <a:t>Always use a club or district identifier when using the Rotary logo. </a:t>
            </a:r>
          </a:p>
          <a:p>
            <a:r>
              <a:rPr lang="en-US" altLang="en-US" dirty="0">
                <a:latin typeface="Arial" panose="020B0604020202020204" pitchFamily="34" charset="0"/>
                <a:ea typeface="ヒラギノ角ゴ Pro W3" charset="-128"/>
              </a:rPr>
              <a:t>A club can use the</a:t>
            </a:r>
            <a:r>
              <a:rPr lang="en-US" altLang="en-US" baseline="0" dirty="0">
                <a:latin typeface="Arial" panose="020B0604020202020204" pitchFamily="34" charset="0"/>
                <a:ea typeface="ヒラギノ角ゴ Pro W3" charset="-128"/>
              </a:rPr>
              <a:t> name they are known by locally, adding their club name above or above and below the Masterbrand Signature, like you see here. The layout you choose depends on how you say your club’s name. Create your club logo in our logo creator in the Brand Center. </a:t>
            </a:r>
            <a:endParaRPr lang="en-US" altLang="en-US" dirty="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29560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ヒラギノ角ゴ Pro W3" charset="-128"/>
              </a:rPr>
              <a:t>Rule #2: </a:t>
            </a:r>
            <a:r>
              <a:rPr lang="en-US" altLang="en-US" dirty="0">
                <a:solidFill>
                  <a:srgbClr val="000000"/>
                </a:solidFill>
                <a:latin typeface="Georgia" panose="02040502050405020303" pitchFamily="18" charset="0"/>
                <a:ea typeface="ＭＳ Ｐゴシック" panose="020B0600070205080204" pitchFamily="34" charset="-128"/>
              </a:rPr>
              <a:t>Never obscure the Rotary wheel, use a partial wheel, or manipulate the wheel in any way. The</a:t>
            </a:r>
            <a:r>
              <a:rPr lang="en-US" altLang="en-US" baseline="0" dirty="0">
                <a:solidFill>
                  <a:srgbClr val="000000"/>
                </a:solidFill>
                <a:latin typeface="Georgia" panose="02040502050405020303" pitchFamily="18" charset="0"/>
                <a:ea typeface="ＭＳ Ｐゴシック" panose="020B0600070205080204" pitchFamily="34" charset="-128"/>
              </a:rPr>
              <a:t> Mark of Excellence should only be used with the Masterbrand Signature. Don’t manipulate Rotary’s logo by making it into a pancake, place it on top of an apple, as a bike wheel, or the number zero.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98302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#3: </a:t>
            </a:r>
            <a:r>
              <a:rPr lang="en-US" altLang="en-US" dirty="0">
                <a:solidFill>
                  <a:srgbClr val="000000"/>
                </a:solidFill>
                <a:latin typeface="Georgia" panose="02040502050405020303" pitchFamily="18" charset="0"/>
                <a:ea typeface="ＭＳ Ｐゴシック" panose="020B0600070205080204" pitchFamily="34" charset="-128"/>
              </a:rPr>
              <a:t>Do not use images or graphics within the Rotary logo. Nike wouldn’t add a tree</a:t>
            </a:r>
            <a:r>
              <a:rPr lang="en-US" altLang="en-US" baseline="0" dirty="0">
                <a:solidFill>
                  <a:srgbClr val="000000"/>
                </a:solidFill>
                <a:latin typeface="Georgia" panose="02040502050405020303" pitchFamily="18" charset="0"/>
                <a:ea typeface="ＭＳ Ｐゴシック" panose="020B0600070205080204" pitchFamily="34" charset="-128"/>
              </a:rPr>
              <a:t> behind their swoosh, nor should we add anything extra to the Rotary club logo.</a:t>
            </a:r>
            <a:endParaRPr lang="en-US"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05405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ヒラギノ角ゴ Pro W3" charset="-128"/>
              </a:rPr>
              <a:t>And finally,</a:t>
            </a:r>
            <a:r>
              <a:rPr lang="en-US" altLang="en-US" baseline="0" dirty="0">
                <a:latin typeface="Arial" panose="020B0604020202020204" pitchFamily="34" charset="0"/>
                <a:ea typeface="ヒラギノ角ゴ Pro W3" charset="-128"/>
              </a:rPr>
              <a:t> rule #4: Replace your heritage logos with our new refreshed logos. We must tell a consistent story of who we are as members of Rotary, and what we do. That’s our brand. Using the updated brand standards ensure we do that.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53240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use of various colors, fonts, and sizes, along with the alteration of the Mark of Excellence is a problem. There is no cohesion or unity. Perhaps all of these programs are part of a larger network, but it’s really hard to tell. And that can cause a potential member, donor or partner to doubt if we are an organization they can trust –- to join, to donate money to, or partner with. </a:t>
            </a:r>
          </a:p>
          <a:p>
            <a:endParaRPr lang="en-US" baseline="0" dirty="0"/>
          </a:p>
          <a:p>
            <a:r>
              <a:rPr lang="en-US" baseline="0" dirty="0"/>
              <a:t>We need our rules when it comes to our logos so we can share a consistent story and message. </a:t>
            </a:r>
            <a:endParaRPr lang="en-US"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76750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11642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92332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latin typeface="Arial" panose="020B0604020202020204" pitchFamily="34" charset="0"/>
                <a:ea typeface="ヒラギノ角ゴ Pro W3" charset="-128"/>
              </a:rPr>
              <a:t>Here’s why it matters for Rotary.  But it’s not just Rotary, correct branding is important to every global brand. Think about your own business.  Does it matter that your customers can easily identify you or distinguish you from others?  Rotary is no different.</a:t>
            </a:r>
          </a:p>
          <a:p>
            <a:endParaRPr lang="en-US" altLang="en-US" baseline="0" dirty="0">
              <a:latin typeface="Arial" panose="020B0604020202020204" pitchFamily="34" charset="0"/>
              <a:ea typeface="ヒラギノ角ゴ Pro W3" charset="-128"/>
            </a:endParaRPr>
          </a:p>
          <a:p>
            <a:r>
              <a:rPr lang="en-US" altLang="en-US" baseline="0" dirty="0">
                <a:latin typeface="Arial" panose="020B0604020202020204" pitchFamily="34" charset="0"/>
                <a:ea typeface="ヒラギノ角ゴ Pro W3" charset="-128"/>
              </a:rPr>
              <a:t>Like Coca-Cola, McDonald’s, and UNICEF, we must protect our name and intellectual property. It’s how we can grow our organization, increase our impact, and maintain our reputation as an organization that can be trusted. Misuse of our logo only weakens our brand. </a:t>
            </a:r>
          </a:p>
          <a:p>
            <a:endParaRPr lang="en-US" altLang="en-US" baseline="0" dirty="0">
              <a:latin typeface="Arial" panose="020B0604020202020204" pitchFamily="34" charset="0"/>
              <a:ea typeface="ヒラギノ角ゴ Pro W3" charset="-128"/>
            </a:endParaRPr>
          </a:p>
          <a:p>
            <a:r>
              <a:rPr lang="en-US" altLang="en-US" baseline="0" dirty="0">
                <a:latin typeface="Arial" panose="020B0604020202020204" pitchFamily="34" charset="0"/>
                <a:ea typeface="ヒラギノ角ゴ Pro W3" charset="-128"/>
              </a:rPr>
              <a:t>Second, when a local club uses the Masterbrand Signature with their club name, they get credit for their good work in the community while leveraging the power of the Rotary’s global brand. </a:t>
            </a:r>
          </a:p>
          <a:p>
            <a:endParaRPr lang="en-US" altLang="en-US" baseline="0" dirty="0">
              <a:latin typeface="Arial" panose="020B0604020202020204" pitchFamily="34" charset="0"/>
              <a:ea typeface="ヒラギノ角ゴ Pro W3"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ea typeface="ヒラギノ角ゴ Pro W3" charset="-128"/>
              </a:rPr>
              <a:t>And finally, our logo helps us tell Rotary’s story in a consistent and compelling way. It’s our visual identity, No matter where you are in the world, if you see a Rotary club logo, you know that club is part of an international network of people of action.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a typeface="ヒラギノ角ゴ Pro W3" charset="-128"/>
            </a:endParaRPr>
          </a:p>
          <a:p>
            <a:endParaRPr lang="en-US" altLang="en-US" dirty="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342094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You #1 PI resource is Rotary’s </a:t>
            </a:r>
            <a:r>
              <a:rPr lang="en-US" b="1" i="0" baseline="0" dirty="0"/>
              <a:t>Brand Center</a:t>
            </a:r>
            <a:r>
              <a:rPr lang="en-US" i="0" baseline="0" dirty="0"/>
              <a:t>. It has everything you need for your PI needs.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Visit the new </a:t>
            </a:r>
            <a:r>
              <a:rPr lang="en-US" sz="1200" b="1" i="0" kern="1200" dirty="0">
                <a:solidFill>
                  <a:schemeClr val="tx1"/>
                </a:solidFill>
                <a:effectLst/>
                <a:latin typeface="+mn-lt"/>
                <a:ea typeface="+mn-ea"/>
                <a:cs typeface="+mn-cs"/>
              </a:rPr>
              <a:t>Our Brand</a:t>
            </a:r>
            <a:r>
              <a:rPr lang="en-US" sz="1200" b="0" i="0" kern="1200" dirty="0">
                <a:solidFill>
                  <a:schemeClr val="tx1"/>
                </a:solidFill>
                <a:effectLst/>
                <a:latin typeface="+mn-lt"/>
                <a:ea typeface="+mn-ea"/>
                <a:cs typeface="+mn-cs"/>
              </a:rPr>
              <a:t> section in the </a:t>
            </a:r>
            <a:r>
              <a:rPr lang="en-US" sz="1200" b="1" i="0" kern="1200" dirty="0">
                <a:solidFill>
                  <a:schemeClr val="tx1"/>
                </a:solidFill>
                <a:effectLst/>
                <a:latin typeface="+mn-lt"/>
                <a:ea typeface="+mn-ea"/>
                <a:cs typeface="+mn-cs"/>
              </a:rPr>
              <a:t>Brand Center</a:t>
            </a:r>
            <a:r>
              <a:rPr lang="en-US" sz="1200" b="0" i="0" kern="1200" dirty="0">
                <a:solidFill>
                  <a:schemeClr val="tx1"/>
                </a:solidFill>
                <a:effectLst/>
                <a:latin typeface="+mn-lt"/>
                <a:ea typeface="+mn-ea"/>
                <a:cs typeface="+mn-cs"/>
              </a:rPr>
              <a:t> to find the most up-to-date guidelines, now in a convenient web-based format. This brand guidance section replaces PDFs like our Voice and Visual Identity Guidelines, so you can get comprehensive information in one place and navigate through the topics more easily. You can also find answers to frequently asked questions through Brand Center’s Help tab in the top toolbar.</a:t>
            </a: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a:t>Learning Center: Plenty</a:t>
            </a:r>
            <a:r>
              <a:rPr lang="en-US" b="1" i="0" baseline="0" dirty="0"/>
              <a:t> of great </a:t>
            </a:r>
            <a:r>
              <a:rPr lang="en-US" i="0" dirty="0"/>
              <a:t>public image</a:t>
            </a:r>
            <a:r>
              <a:rPr lang="en-US" i="0" baseline="0" dirty="0"/>
              <a:t> </a:t>
            </a:r>
            <a:r>
              <a:rPr lang="en-US" i="0" dirty="0"/>
              <a:t>courses available (</a:t>
            </a:r>
            <a:r>
              <a:rPr lang="en-US" i="0" baseline="0" dirty="0"/>
              <a:t>Our Logo, “People of Action” campaign)</a:t>
            </a:r>
            <a:r>
              <a:rPr lang="en-US" i="0" dirty="0"/>
              <a:t>. </a:t>
            </a:r>
            <a:r>
              <a:rPr lang="en-US" i="0" baseline="0" dirty="0"/>
              <a:t>I invite you to explore the Learning Center for other courses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And of course I am happy to recommend great Public Image experts in your district: RPICs Nijad Al Atassi, their assistants, and District Public Chairs.</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113706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a:t>
            </a:r>
            <a:r>
              <a:rPr lang="en-US" baseline="0" dirty="0"/>
              <a:t> </a:t>
            </a:r>
            <a:r>
              <a:rPr lang="en-US" dirty="0"/>
              <a:t>self-paced</a:t>
            </a:r>
            <a:r>
              <a:rPr lang="en-US" baseline="0" dirty="0"/>
              <a:t> courses in the Learning Center</a:t>
            </a:r>
          </a:p>
          <a:p>
            <a:pPr marL="628650" lvl="1" indent="-171450">
              <a:buFont typeface="Arial" panose="020B0604020202020204" pitchFamily="34" charset="0"/>
              <a:buChar char="•"/>
            </a:pPr>
            <a:r>
              <a:rPr lang="en-US" baseline="0" dirty="0"/>
              <a:t>The Rotary Brand</a:t>
            </a:r>
          </a:p>
          <a:p>
            <a:pPr marL="628650" lvl="1" indent="-171450">
              <a:buFont typeface="Arial" panose="020B0604020202020204" pitchFamily="34" charset="0"/>
              <a:buChar char="•"/>
            </a:pPr>
            <a:r>
              <a:rPr lang="en-US" baseline="0" dirty="0"/>
              <a:t>Building Rotary’s Public image</a:t>
            </a:r>
          </a:p>
          <a:p>
            <a:pPr marL="628650" lvl="1" indent="-171450">
              <a:buFont typeface="Arial" panose="020B0604020202020204" pitchFamily="34" charset="0"/>
              <a:buChar char="•"/>
            </a:pPr>
            <a:r>
              <a:rPr lang="en-US" baseline="0" dirty="0"/>
              <a:t>Our Logo: Representing Rotary</a:t>
            </a:r>
          </a:p>
          <a:p>
            <a:pPr marL="628650" lvl="1" indent="-171450">
              <a:buFont typeface="Arial" panose="020B0604020202020204" pitchFamily="34" charset="0"/>
              <a:buChar char="•"/>
            </a:pPr>
            <a:r>
              <a:rPr lang="en-US" baseline="0" dirty="0"/>
              <a:t>Promoting Your club as People of Action</a:t>
            </a:r>
          </a:p>
          <a:p>
            <a:pPr marL="628650" lvl="1" indent="-171450">
              <a:buFont typeface="Arial" panose="020B0604020202020204" pitchFamily="34" charset="0"/>
              <a:buChar char="•"/>
            </a:pPr>
            <a:r>
              <a:rPr lang="en-US" baseline="0" dirty="0"/>
              <a:t>Public Relations and Your Club.</a:t>
            </a:r>
          </a:p>
          <a:p>
            <a:r>
              <a:rPr lang="en-US" baseline="0" dirty="0"/>
              <a:t>Two learning plans: </a:t>
            </a:r>
          </a:p>
          <a:p>
            <a:pPr marL="628650" lvl="1" indent="-171450">
              <a:buFont typeface="Arial" panose="020B0604020202020204" pitchFamily="34" charset="0"/>
              <a:buChar char="•"/>
            </a:pPr>
            <a:r>
              <a:rPr lang="en-US" baseline="0" dirty="0"/>
              <a:t>Club Public Image Committee Basics</a:t>
            </a:r>
          </a:p>
          <a:p>
            <a:pPr marL="628650" lvl="1" indent="-171450">
              <a:buFont typeface="Arial" panose="020B0604020202020204" pitchFamily="34" charset="0"/>
              <a:buChar char="•"/>
            </a:pPr>
            <a:r>
              <a:rPr lang="en-US" baseline="0" dirty="0"/>
              <a:t>District Public Image Committee Intermediate</a:t>
            </a:r>
          </a:p>
          <a:p>
            <a:pPr marL="628650" lvl="1" indent="-171450">
              <a:buFont typeface="Arial" panose="020B0604020202020204" pitchFamily="34" charset="0"/>
              <a:buChar char="•"/>
            </a:pPr>
            <a:endParaRPr lang="en-US" baseline="0" dirty="0"/>
          </a:p>
          <a:p>
            <a:pPr lvl="0"/>
            <a:r>
              <a:rPr lang="en-US" baseline="0" dirty="0"/>
              <a:t>New courses</a:t>
            </a:r>
          </a:p>
          <a:p>
            <a:pPr marL="171450" lvl="0" indent="-171450">
              <a:buFont typeface="Arial" panose="020B0604020202020204" pitchFamily="34" charset="0"/>
              <a:buChar char="•"/>
            </a:pPr>
            <a:r>
              <a:rPr lang="en-US" baseline="0" dirty="0"/>
              <a:t>Using social media</a:t>
            </a:r>
          </a:p>
          <a:p>
            <a:pPr marL="171450" lvl="0" indent="-171450">
              <a:buFont typeface="Arial" panose="020B0604020202020204" pitchFamily="34" charset="0"/>
              <a:buChar char="•"/>
            </a:pPr>
            <a:r>
              <a:rPr lang="en-US" baseline="0" dirty="0"/>
              <a:t>Photo and video tips and best practices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12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0541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Ads: print, outdoor, digital,  radio</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Videos: 90, 30, 15, 10sec</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Templates: print, digital, social</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Roll-up banners</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Photo library</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Guides</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Examples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815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Videos: 90, 30, 15, 10sec – formatted for use in social media channels</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Photo library – more than 100 fully</a:t>
            </a:r>
            <a:r>
              <a:rPr lang="en-US" sz="1800" baseline="0" dirty="0">
                <a:solidFill>
                  <a:prstClr val="black">
                    <a:lumMod val="65000"/>
                    <a:lumOff val="35000"/>
                  </a:prstClr>
                </a:solidFill>
                <a:latin typeface="Georgia" panose="02040502050405020303" pitchFamily="18" charset="0"/>
                <a:cs typeface="Arial" panose="020B0604020202020204" pitchFamily="34" charset="0"/>
              </a:rPr>
              <a:t> released images</a:t>
            </a:r>
          </a:p>
          <a:p>
            <a:pPr marL="742950" lvl="0" indent="-342900" defTabSz="457200">
              <a:lnSpc>
                <a:spcPct val="100000"/>
              </a:lnSpc>
              <a:spcBef>
                <a:spcPts val="600"/>
              </a:spcBef>
              <a:buClr>
                <a:srgbClr val="0F6FC6"/>
              </a:buClr>
              <a:buFont typeface="Arial" panose="020B0604020202020204" pitchFamily="34" charset="0"/>
              <a:buChar char="•"/>
              <a:defRPr/>
            </a:pPr>
            <a:r>
              <a:rPr lang="en-US" sz="1800" baseline="0" dirty="0">
                <a:solidFill>
                  <a:prstClr val="black">
                    <a:lumMod val="65000"/>
                    <a:lumOff val="35000"/>
                  </a:prstClr>
                </a:solidFill>
                <a:latin typeface="Georgia" panose="02040502050405020303" pitchFamily="18" charset="0"/>
                <a:cs typeface="Arial" panose="020B0604020202020204" pitchFamily="34" charset="0"/>
              </a:rPr>
              <a:t>Use these photos or take inspiration from them to take your own.</a:t>
            </a:r>
          </a:p>
          <a:p>
            <a:pPr marL="742950" lvl="0" indent="-342900" defTabSz="457200">
              <a:lnSpc>
                <a:spcPct val="100000"/>
              </a:lnSpc>
              <a:spcBef>
                <a:spcPts val="600"/>
              </a:spcBef>
              <a:buClr>
                <a:srgbClr val="0F6FC6"/>
              </a:buClr>
              <a:buFont typeface="Arial" panose="020B0604020202020204" pitchFamily="34" charset="0"/>
              <a:buChar char="•"/>
              <a:defRPr/>
            </a:pPr>
            <a:r>
              <a:rPr lang="en-US" sz="1800" baseline="0" dirty="0">
                <a:solidFill>
                  <a:prstClr val="black">
                    <a:lumMod val="65000"/>
                    <a:lumOff val="35000"/>
                  </a:prstClr>
                </a:solidFill>
                <a:latin typeface="Georgia" panose="02040502050405020303" pitchFamily="18" charset="0"/>
                <a:cs typeface="Arial" panose="020B0604020202020204" pitchFamily="34" charset="0"/>
              </a:rPr>
              <a:t>Tips for taking photos. What’s your photo plan? Your shot list for your event?</a:t>
            </a:r>
          </a:p>
          <a:p>
            <a:pPr marL="742950" lvl="0" indent="-342900" defTabSz="457200">
              <a:lnSpc>
                <a:spcPct val="100000"/>
              </a:lnSpc>
              <a:spcBef>
                <a:spcPts val="600"/>
              </a:spcBef>
              <a:buClr>
                <a:srgbClr val="0F6FC6"/>
              </a:buClr>
              <a:buFont typeface="Arial" panose="020B0604020202020204" pitchFamily="34" charset="0"/>
              <a:buChar char="•"/>
              <a:defRPr/>
            </a:pPr>
            <a:endParaRPr lang="en-US" sz="1800" dirty="0">
              <a:solidFill>
                <a:prstClr val="black">
                  <a:lumMod val="65000"/>
                  <a:lumOff val="35000"/>
                </a:prstClr>
              </a:solidFill>
              <a:latin typeface="Georgia" panose="02040502050405020303"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141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Ads: print, outdoor, digital,  radio</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Videos: 90, 30, 15, 10sec</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Templates: print, digital, social</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Roll-up banners</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Photo library</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Guides</a:t>
            </a:r>
          </a:p>
          <a:p>
            <a:pPr marL="742950" lvl="0" indent="-342900" defTabSz="457200">
              <a:lnSpc>
                <a:spcPct val="100000"/>
              </a:lnSpc>
              <a:spcBef>
                <a:spcPts val="600"/>
              </a:spcBef>
              <a:buClr>
                <a:srgbClr val="0F6FC6"/>
              </a:buClr>
              <a:buFont typeface="Arial" panose="020B0604020202020204" pitchFamily="34" charset="0"/>
              <a:buChar char="•"/>
              <a:defRPr/>
            </a:pPr>
            <a:r>
              <a:rPr lang="en-US" sz="1800" dirty="0">
                <a:solidFill>
                  <a:prstClr val="black">
                    <a:lumMod val="65000"/>
                    <a:lumOff val="35000"/>
                  </a:prstClr>
                </a:solidFill>
                <a:latin typeface="Georgia" panose="02040502050405020303" pitchFamily="18" charset="0"/>
                <a:cs typeface="Arial" panose="020B0604020202020204" pitchFamily="34" charset="0"/>
              </a:rPr>
              <a:t>Examples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39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608320" cy="4183380"/>
          </a:xfrm>
        </p:spPr>
        <p:txBody>
          <a:bodyPr/>
          <a:lstStyle/>
          <a:p>
            <a:r>
              <a:rPr lang="en-US" dirty="0"/>
              <a:t>And how do others see us? We regularly conduct research around the world with the general public, to assess what they know and think about Rotary. And while the responses vary from market to market, on thing remains the same –  whiles some of the descriptions are accurate, there are a lot of misperceptions about our brand.  In fact, many people respond “don’t know” when asked </a:t>
            </a:r>
            <a:r>
              <a:rPr lang="en-US" i="1" dirty="0"/>
              <a:t>What comes to mind when you hear the name Rotary or Rotary Club?</a:t>
            </a:r>
          </a:p>
        </p:txBody>
      </p:sp>
      <p:sp>
        <p:nvSpPr>
          <p:cNvPr id="4" name="Slide Number Placeholder 3"/>
          <p:cNvSpPr>
            <a:spLocks noGrp="1"/>
          </p:cNvSpPr>
          <p:nvPr>
            <p:ph type="sldNum" sz="quarter" idx="10"/>
          </p:nvPr>
        </p:nvSpPr>
        <p:spPr/>
        <p:txBody>
          <a:bodyPr/>
          <a:lstStyle/>
          <a:p>
            <a:fld id="{42AF100F-8525-394E-90BC-63690EA97B19}" type="slidenum">
              <a:rPr lang="en-US" smtClean="0"/>
              <a:t>4</a:t>
            </a:fld>
            <a:endParaRPr lang="en-US" dirty="0"/>
          </a:p>
        </p:txBody>
      </p:sp>
    </p:spTree>
    <p:extLst>
      <p:ext uri="{BB962C8B-B14F-4D97-AF65-F5344CB8AC3E}">
        <p14:creationId xmlns:p14="http://schemas.microsoft.com/office/powerpoint/2010/main" val="27516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608320" cy="4183380"/>
          </a:xfrm>
        </p:spPr>
        <p:txBody>
          <a:bodyPr/>
          <a:lstStyle/>
          <a:p>
            <a:r>
              <a:rPr lang="en-US" dirty="0"/>
              <a:t>When we ask the public if they have heard of an organization called Rotary, you can see that it varies greatly around the world – from 91% brand awareness in Taiwan to 31% brand awareness in Japan. And everything in between.</a:t>
            </a:r>
          </a:p>
        </p:txBody>
      </p:sp>
      <p:sp>
        <p:nvSpPr>
          <p:cNvPr id="4" name="Slide Number Placeholder 3"/>
          <p:cNvSpPr>
            <a:spLocks noGrp="1"/>
          </p:cNvSpPr>
          <p:nvPr>
            <p:ph type="sldNum" sz="quarter" idx="10"/>
          </p:nvPr>
        </p:nvSpPr>
        <p:spPr/>
        <p:txBody>
          <a:bodyPr/>
          <a:lstStyle/>
          <a:p>
            <a:fld id="{42AF100F-8525-394E-90BC-63690EA97B19}" type="slidenum">
              <a:rPr lang="en-US" smtClean="0"/>
              <a:t>5</a:t>
            </a:fld>
            <a:endParaRPr lang="en-US" dirty="0"/>
          </a:p>
        </p:txBody>
      </p:sp>
    </p:spTree>
    <p:extLst>
      <p:ext uri="{BB962C8B-B14F-4D97-AF65-F5344CB8AC3E}">
        <p14:creationId xmlns:p14="http://schemas.microsoft.com/office/powerpoint/2010/main" val="52846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mn-lt"/>
                <a:ea typeface="Calibri"/>
                <a:cs typeface="Calibri"/>
                <a:sym typeface="Calibri"/>
              </a:rPr>
              <a:t>However, high brand awareness doesn’t always correlate to high brand understanding. For example, while  91% of people in Taiwan have heard of Rotary, only 34% are aware of a Rotary club in their community. In fact, a third of the global respondents were unfamiliar with ANY Rotary program, including our signature End Polio Now program.</a:t>
            </a:r>
          </a:p>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On average 60% of the respondents were unfamiliar with a local Rotary club or project, and we call this out because our clubs are where people experience Rotary first hand and they provide the greatest opportunity for public engagement.  While this measure is disappointing, it provides valuable insight into where RI can focus support in helping clubs promote themselves and their good work.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71291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Is this more helpful</a:t>
            </a:r>
            <a:r>
              <a:rPr lang="en-US" baseline="0" dirty="0"/>
              <a:t> to describe Rotary’s Brand?</a:t>
            </a:r>
          </a:p>
          <a:p>
            <a:r>
              <a:rPr lang="en-US" baseline="0" dirty="0"/>
              <a:t>How does the external public recognize </a:t>
            </a:r>
            <a:r>
              <a:rPr lang="en-US" u="sng" baseline="0" dirty="0"/>
              <a:t>what organization </a:t>
            </a:r>
            <a:r>
              <a:rPr lang="en-US" baseline="0" dirty="0"/>
              <a:t>is this? What are the marks, symbols? What are the stories there? Is there an emotion that can touch someone’s heart, someone who is not connected with Rotary … yet?</a:t>
            </a:r>
          </a:p>
          <a:p>
            <a:endParaRPr lang="en-US" baseline="0" dirty="0"/>
          </a:p>
          <a:p>
            <a:r>
              <a:rPr lang="en-US" baseline="0" dirty="0"/>
              <a:t>(Read chat pane)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2508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So, of course one of our main objectives at RI is to increase awareness and understanding of Rotary around the world. But how do we do that?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How do we help the public see Rotary as we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highlighting</a:t>
            </a:r>
            <a:r>
              <a:rPr lang="en-US" sz="1600" baseline="0" dirty="0"/>
              <a:t> the impact clubs and members are making in their local communities and presenting Rotary in a consistent and compelling way to those who don’t know us.  And while we have a small but mighty marketing team at RI, the real power is in our membership.  Who understands the benefits of Rotary better than our members – who can speak from experience? That is why our strategy relies on leveraging our &gt;40,000 clubs and 1.4 million members to share their stories with the public.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7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our Reach is one of the key pillars or our Action Plan which aims </a:t>
            </a:r>
            <a:r>
              <a:rPr lang="en-US" baseline="0" dirty="0"/>
              <a:t>to strengthen and grow Rotary. To that end</a:t>
            </a:r>
          </a:p>
          <a:p>
            <a:pPr marL="228600" indent="-228600">
              <a:buAutoNum type="arabicParenR"/>
            </a:pPr>
            <a:r>
              <a:rPr lang="en-US" baseline="0" dirty="0"/>
              <a:t>we need to continue to narrow that gap between awareness and understanding among the general public and those who we want to engage with us AND</a:t>
            </a:r>
          </a:p>
          <a:p>
            <a:pPr marL="228600" indent="-228600">
              <a:buAutoNum type="arabicParenR"/>
            </a:pPr>
            <a:r>
              <a:rPr lang="en-US" baseline="0" dirty="0"/>
              <a:t>drive internal awareness and understanding of the priorities, because they all work together to make us a stronger and more attractive organization for current and future members and participants</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28390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you see why it’s important to use Rotary’s logos properly, let’s talk about how Rotary’s logo should be used.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79198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5AE67-A159-4A1D-9C02-8FBF0CE74BF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72614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AE67-A159-4A1D-9C02-8FBF0CE74BF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119353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AE67-A159-4A1D-9C02-8FBF0CE74BF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278977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2028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03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3132811149"/>
      </p:ext>
    </p:extLst>
  </p:cSld>
  <p:clrMapOvr>
    <a:masterClrMapping/>
  </p:clrMapOvr>
  <p:extLst mod="1">
    <p:ext uri="{DCECCB84-F9BA-43D5-87BE-67443E8EF086}">
      <p15:sldGuideLst xmlns:p15="http://schemas.microsoft.com/office/powerpoint/2012/main">
        <p15:guide id="1"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6056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391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hasCustomPrompt="1"/>
          </p:nvPr>
        </p:nvSpPr>
        <p:spPr>
          <a:xfrm>
            <a:off x="381000" y="1"/>
            <a:ext cx="11506200" cy="1540042"/>
          </a:xfrm>
        </p:spPr>
        <p:txBody>
          <a:bodyPr tIns="0" bIns="91440" anchor="b"/>
          <a:lstStyle>
            <a:lvl1pPr>
              <a:defRPr cap="none"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4948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1089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AE67-A159-4A1D-9C02-8FBF0CE74BF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147870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15AE67-A159-4A1D-9C02-8FBF0CE74BF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1599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5AE67-A159-4A1D-9C02-8FBF0CE74BF6}"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72643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5AE67-A159-4A1D-9C02-8FBF0CE74BF6}"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308312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5AE67-A159-4A1D-9C02-8FBF0CE74BF6}"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294978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E67-A159-4A1D-9C02-8FBF0CE74BF6}"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388818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15AE67-A159-4A1D-9C02-8FBF0CE74BF6}"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28514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15AE67-A159-4A1D-9C02-8FBF0CE74BF6}"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BA875-F717-4E20-94BC-5256F0D10292}" type="slidenum">
              <a:rPr lang="en-US" smtClean="0"/>
              <a:t>‹#›</a:t>
            </a:fld>
            <a:endParaRPr lang="en-US"/>
          </a:p>
        </p:txBody>
      </p:sp>
    </p:spTree>
    <p:extLst>
      <p:ext uri="{BB962C8B-B14F-4D97-AF65-F5344CB8AC3E}">
        <p14:creationId xmlns:p14="http://schemas.microsoft.com/office/powerpoint/2010/main" val="204186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5AE67-A159-4A1D-9C02-8FBF0CE74BF6}" type="datetimeFigureOut">
              <a:rPr lang="en-US" smtClean="0"/>
              <a:t>3/23/2023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BA875-F717-4E20-94BC-5256F0D10292}" type="slidenum">
              <a:rPr lang="en-US" smtClean="0"/>
              <a:t>‹#›</a:t>
            </a:fld>
            <a:endParaRPr lang="en-US"/>
          </a:p>
        </p:txBody>
      </p:sp>
    </p:spTree>
    <p:extLst>
      <p:ext uri="{BB962C8B-B14F-4D97-AF65-F5344CB8AC3E}">
        <p14:creationId xmlns:p14="http://schemas.microsoft.com/office/powerpoint/2010/main" val="12974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A1BD5C4-EE89-41F4-8340-82C72CFB2802}"/>
              </a:ext>
            </a:extLst>
          </p:cNvPr>
          <p:cNvSpPr>
            <a:spLocks noGrp="1"/>
          </p:cNvSpPr>
          <p:nvPr>
            <p:ph type="body" sz="quarter" idx="14"/>
          </p:nvPr>
        </p:nvSpPr>
        <p:spPr>
          <a:xfrm>
            <a:off x="296333" y="5297712"/>
            <a:ext cx="11487836" cy="777903"/>
          </a:xfrm>
        </p:spPr>
        <p:txBody>
          <a:bodyPr>
            <a:normAutofit fontScale="70000" lnSpcReduction="20000"/>
          </a:bodyPr>
          <a:lstStyle/>
          <a:p>
            <a:r>
              <a:rPr lang="en-US" dirty="0"/>
              <a:t>Resources for Building Rotary’s Public Image and Strengthening the Rotary Brand</a:t>
            </a:r>
          </a:p>
        </p:txBody>
      </p:sp>
      <p:sp>
        <p:nvSpPr>
          <p:cNvPr id="10" name="Subtitle 9">
            <a:extLst>
              <a:ext uri="{FF2B5EF4-FFF2-40B4-BE49-F238E27FC236}">
                <a16:creationId xmlns:a16="http://schemas.microsoft.com/office/drawing/2014/main" id="{E58ABA6E-0EF0-42BA-8414-2A4FC72832B7}"/>
              </a:ext>
            </a:extLst>
          </p:cNvPr>
          <p:cNvSpPr>
            <a:spLocks noGrp="1"/>
          </p:cNvSpPr>
          <p:nvPr>
            <p:ph type="subTitle" idx="1"/>
          </p:nvPr>
        </p:nvSpPr>
        <p:spPr/>
        <p:txBody>
          <a:bodyPr/>
          <a:lstStyle/>
          <a:p>
            <a:r>
              <a:rPr lang="en-US" dirty="0" smtClean="0">
                <a:solidFill>
                  <a:schemeClr val="bg1"/>
                </a:solidFill>
              </a:rPr>
              <a:t>Mid-America PETS 2023</a:t>
            </a:r>
            <a:endParaRPr lang="en-US" dirty="0">
              <a:solidFill>
                <a:schemeClr val="bg1"/>
              </a:solidFill>
            </a:endParaRPr>
          </a:p>
        </p:txBody>
      </p:sp>
      <p:sp>
        <p:nvSpPr>
          <p:cNvPr id="2" name="Slide Number Placeholder 1">
            <a:extLst>
              <a:ext uri="{FF2B5EF4-FFF2-40B4-BE49-F238E27FC236}">
                <a16:creationId xmlns:a16="http://schemas.microsoft.com/office/drawing/2014/main" id="{FA1FB993-35CC-4AA4-9F0C-AC735435DFAF}"/>
              </a:ext>
            </a:extLst>
          </p:cNvPr>
          <p:cNvSpPr>
            <a:spLocks noGrp="1"/>
          </p:cNvSpPr>
          <p:nvPr>
            <p:ph type="sldNum" sz="quarter" idx="12"/>
          </p:nvPr>
        </p:nvSpPr>
        <p:spPr/>
        <p:txBody>
          <a:bodyPr/>
          <a:lstStyle/>
          <a:p>
            <a:fld id="{97A94E25-127B-4C48-AF96-44BA7B823777}" type="slidenum">
              <a:rPr lang="en-US" smtClean="0">
                <a:solidFill>
                  <a:schemeClr val="tx1"/>
                </a:solidFill>
              </a:rPr>
              <a:pPr/>
              <a:t>1</a:t>
            </a:fld>
            <a:endParaRPr lang="en-US" dirty="0">
              <a:solidFill>
                <a:schemeClr val="tx1"/>
              </a:solidFill>
            </a:endParaRPr>
          </a:p>
        </p:txBody>
      </p:sp>
      <p:pic>
        <p:nvPicPr>
          <p:cNvPr id="15" name="Picture 14">
            <a:extLst>
              <a:ext uri="{FF2B5EF4-FFF2-40B4-BE49-F238E27FC236}">
                <a16:creationId xmlns:a16="http://schemas.microsoft.com/office/drawing/2014/main" id="{B84BFF46-463A-4B88-98AC-BC4AD569A584}"/>
              </a:ext>
            </a:extLst>
          </p:cNvPr>
          <p:cNvPicPr>
            <a:picLocks noChangeAspect="1"/>
          </p:cNvPicPr>
          <p:nvPr/>
        </p:nvPicPr>
        <p:blipFill>
          <a:blip r:embed="rId2">
            <a:alphaModFix/>
          </a:blip>
          <a:stretch>
            <a:fillRect/>
          </a:stretch>
        </p:blipFill>
        <p:spPr>
          <a:xfrm>
            <a:off x="143933" y="782384"/>
            <a:ext cx="2454908" cy="2464650"/>
          </a:xfrm>
          <a:prstGeom prst="rect">
            <a:avLst/>
          </a:prstGeom>
          <a:effectLst>
            <a:outerShdw blurRad="342900" dist="50800" dir="5400000" algn="ctr" rotWithShape="0">
              <a:srgbClr val="000000">
                <a:alpha val="46000"/>
              </a:srgbClr>
            </a:outerShdw>
          </a:effectLst>
        </p:spPr>
      </p:pic>
      <p:pic>
        <p:nvPicPr>
          <p:cNvPr id="6" name="Picture Placeholder 5">
            <a:extLst>
              <a:ext uri="{FF2B5EF4-FFF2-40B4-BE49-F238E27FC236}">
                <a16:creationId xmlns:a16="http://schemas.microsoft.com/office/drawing/2014/main" id="{7EBD459C-9153-4E09-95A6-AF116081E0C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967" b="18967"/>
          <a:stretch>
            <a:fillRect/>
          </a:stretch>
        </p:blipFill>
        <p:spPr/>
      </p:pic>
    </p:spTree>
    <p:extLst>
      <p:ext uri="{BB962C8B-B14F-4D97-AF65-F5344CB8AC3E}">
        <p14:creationId xmlns:p14="http://schemas.microsoft.com/office/powerpoint/2010/main" val="36710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9">
            <a:extLst>
              <a:ext uri="{FF2B5EF4-FFF2-40B4-BE49-F238E27FC236}">
                <a16:creationId xmlns:a16="http://schemas.microsoft.com/office/drawing/2014/main" id="{3766403E-F4EB-1248-983C-FC5DD1E7BCD6}"/>
              </a:ext>
            </a:extLst>
          </p:cNvPr>
          <p:cNvSpPr txBox="1">
            <a:spLocks/>
          </p:cNvSpPr>
          <p:nvPr/>
        </p:nvSpPr>
        <p:spPr>
          <a:xfrm>
            <a:off x="0" y="2083324"/>
            <a:ext cx="12192000" cy="4774676"/>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21D94379-FD3E-0646-A36E-A7877D1E8A63}"/>
              </a:ext>
            </a:extLst>
          </p:cNvPr>
          <p:cNvSpPr txBox="1"/>
          <p:nvPr/>
        </p:nvSpPr>
        <p:spPr>
          <a:xfrm>
            <a:off x="558673" y="2861954"/>
            <a:ext cx="7472144" cy="3416320"/>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Four key guiding principles</a:t>
            </a:r>
          </a:p>
        </p:txBody>
      </p:sp>
      <p:pic>
        <p:nvPicPr>
          <p:cNvPr id="4" name="Picture 3" descr="Logo&#10;&#10;Description automatically generated">
            <a:extLst>
              <a:ext uri="{FF2B5EF4-FFF2-40B4-BE49-F238E27FC236}">
                <a16:creationId xmlns:a16="http://schemas.microsoft.com/office/drawing/2014/main" id="{B49E4CB1-A089-7E40-8400-660D99BF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8330" y="561251"/>
            <a:ext cx="2810552" cy="1055606"/>
          </a:xfrm>
          <a:prstGeom prst="rect">
            <a:avLst/>
          </a:prstGeom>
        </p:spPr>
      </p:pic>
    </p:spTree>
    <p:extLst>
      <p:ext uri="{BB962C8B-B14F-4D97-AF65-F5344CB8AC3E}">
        <p14:creationId xmlns:p14="http://schemas.microsoft.com/office/powerpoint/2010/main" val="215944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21E0A-5210-0042-9DE2-D64585C581D4}"/>
              </a:ext>
            </a:extLst>
          </p:cNvPr>
          <p:cNvSpPr>
            <a:spLocks noGrp="1"/>
          </p:cNvSpPr>
          <p:nvPr>
            <p:ph type="body" sz="quarter" idx="16"/>
          </p:nvPr>
        </p:nvSpPr>
        <p:spPr/>
        <p:txBody>
          <a:bodyPr/>
          <a:lstStyle/>
          <a:p>
            <a:endParaRPr lang="en-US" dirty="0"/>
          </a:p>
        </p:txBody>
      </p:sp>
      <p:sp>
        <p:nvSpPr>
          <p:cNvPr id="5" name="Subtitle 4">
            <a:extLst>
              <a:ext uri="{FF2B5EF4-FFF2-40B4-BE49-F238E27FC236}">
                <a16:creationId xmlns:a16="http://schemas.microsoft.com/office/drawing/2014/main" id="{285B2C9D-F980-1242-A800-9BF6B33EAD20}"/>
              </a:ext>
            </a:extLst>
          </p:cNvPr>
          <p:cNvSpPr>
            <a:spLocks noGrp="1"/>
          </p:cNvSpPr>
          <p:nvPr>
            <p:ph type="subTitle" idx="1"/>
          </p:nvPr>
        </p:nvSpPr>
        <p:spPr>
          <a:xfrm>
            <a:off x="6874933" y="2111604"/>
            <a:ext cx="4986867" cy="2795305"/>
          </a:xfrm>
        </p:spPr>
        <p:txBody>
          <a:bodyPr>
            <a:normAutofit/>
          </a:bodyPr>
          <a:lstStyle/>
          <a:p>
            <a:r>
              <a:rPr lang="en-US" sz="4800" b="1" dirty="0">
                <a:latin typeface="Arial Black" panose="020B0604020202020204" pitchFamily="34" charset="0"/>
                <a:cs typeface="Arial Black" panose="020B0604020202020204" pitchFamily="34" charset="0"/>
              </a:rPr>
              <a:t>1. </a:t>
            </a:r>
          </a:p>
          <a:p>
            <a:r>
              <a:rPr lang="en-US" sz="3200" dirty="0"/>
              <a:t>Always use a club or district identifier when using the Rotary logo. They must be aligned with the Rotary logo.</a:t>
            </a:r>
          </a:p>
        </p:txBody>
      </p:sp>
      <p:sp>
        <p:nvSpPr>
          <p:cNvPr id="6" name="Slide Number Placeholder 5">
            <a:extLst>
              <a:ext uri="{FF2B5EF4-FFF2-40B4-BE49-F238E27FC236}">
                <a16:creationId xmlns:a16="http://schemas.microsoft.com/office/drawing/2014/main" id="{B6D3087D-9FB1-1E4F-B75B-64255A6C9E9F}"/>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4098" name="Picture 2">
            <a:extLst>
              <a:ext uri="{FF2B5EF4-FFF2-40B4-BE49-F238E27FC236}">
                <a16:creationId xmlns:a16="http://schemas.microsoft.com/office/drawing/2014/main" id="{BB78A021-13A1-8142-9572-81085715E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67" y="1215336"/>
            <a:ext cx="4161607" cy="15482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1FB49AAD-FBED-344E-9135-9535DA501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83" y="3761592"/>
            <a:ext cx="4914900" cy="24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3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6CD3F9B6-1BA8-3940-B779-2D4AA4100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864" y="2196431"/>
            <a:ext cx="2998806" cy="23624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2D641A5-3F1A-2442-A759-3D81306BFFAD}"/>
              </a:ext>
            </a:extLst>
          </p:cNvPr>
          <p:cNvSpPr>
            <a:spLocks noGrp="1"/>
          </p:cNvSpPr>
          <p:nvPr>
            <p:ph type="sldNum" sz="quarter" idx="15"/>
          </p:nvPr>
        </p:nvSpPr>
        <p:spPr/>
        <p:txBody>
          <a:bodyPr/>
          <a:lstStyle/>
          <a:p>
            <a:fld id="{97A94E25-127B-4C48-AF96-44BA7B823777}" type="slidenum">
              <a:rPr lang="en-US" smtClean="0"/>
              <a:pPr/>
              <a:t>12</a:t>
            </a:fld>
            <a:endParaRPr lang="en-US" dirty="0"/>
          </a:p>
        </p:txBody>
      </p:sp>
      <p:sp>
        <p:nvSpPr>
          <p:cNvPr id="8" name="Subtitle 4">
            <a:extLst>
              <a:ext uri="{FF2B5EF4-FFF2-40B4-BE49-F238E27FC236}">
                <a16:creationId xmlns:a16="http://schemas.microsoft.com/office/drawing/2014/main" id="{EE686F5D-80FC-004A-A8B1-15CB812C7212}"/>
              </a:ext>
            </a:extLst>
          </p:cNvPr>
          <p:cNvSpPr>
            <a:spLocks noGrp="1"/>
          </p:cNvSpPr>
          <p:nvPr>
            <p:ph type="subTitle" idx="1"/>
          </p:nvPr>
        </p:nvSpPr>
        <p:spPr>
          <a:xfrm>
            <a:off x="964326" y="2111604"/>
            <a:ext cx="4578635" cy="3954109"/>
          </a:xfrm>
        </p:spPr>
        <p:txBody>
          <a:bodyPr>
            <a:noAutofit/>
          </a:bodyPr>
          <a:lstStyle/>
          <a:p>
            <a:r>
              <a:rPr lang="en-US" sz="4800" b="1" dirty="0">
                <a:latin typeface="Arial Black" panose="020B0604020202020204" pitchFamily="34" charset="0"/>
                <a:cs typeface="Arial Black" panose="020B0604020202020204" pitchFamily="34" charset="0"/>
              </a:rPr>
              <a:t>2. </a:t>
            </a:r>
          </a:p>
          <a:p>
            <a:r>
              <a:rPr lang="en-US" sz="3200" dirty="0"/>
              <a:t>Never obscure the Rotary wheel, </a:t>
            </a:r>
            <a:br>
              <a:rPr lang="en-US" sz="3200" dirty="0"/>
            </a:br>
            <a:r>
              <a:rPr lang="en-US" sz="3200" dirty="0"/>
              <a:t>use a partial wheel, manipulate the wheel, </a:t>
            </a:r>
            <a:br>
              <a:rPr lang="en-US" sz="3200" dirty="0"/>
            </a:br>
            <a:r>
              <a:rPr lang="en-US" sz="3200" dirty="0"/>
              <a:t>or use the wheel as </a:t>
            </a:r>
            <a:br>
              <a:rPr lang="en-US" sz="3200" dirty="0"/>
            </a:br>
            <a:r>
              <a:rPr lang="en-US" sz="3200" dirty="0"/>
              <a:t>an object.</a:t>
            </a:r>
          </a:p>
        </p:txBody>
      </p:sp>
      <p:pic>
        <p:nvPicPr>
          <p:cNvPr id="5125" name="Picture 5">
            <a:extLst>
              <a:ext uri="{FF2B5EF4-FFF2-40B4-BE49-F238E27FC236}">
                <a16:creationId xmlns:a16="http://schemas.microsoft.com/office/drawing/2014/main" id="{7D02A8BF-F4C8-3547-87FA-BA220EDEE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6633" y="115570"/>
            <a:ext cx="2603500" cy="275590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a:extLst>
              <a:ext uri="{FF2B5EF4-FFF2-40B4-BE49-F238E27FC236}">
                <a16:creationId xmlns:a16="http://schemas.microsoft.com/office/drawing/2014/main" id="{D008B713-484F-6448-BB1E-144F0F7FC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714" y="4550537"/>
            <a:ext cx="3594100" cy="204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5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5FF18F-6295-624F-A2FC-CD63F0351803}"/>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Subtitle 4">
            <a:extLst>
              <a:ext uri="{FF2B5EF4-FFF2-40B4-BE49-F238E27FC236}">
                <a16:creationId xmlns:a16="http://schemas.microsoft.com/office/drawing/2014/main" id="{6BEF8369-6E01-BD4E-B6AD-CDBFCDE84B2A}"/>
              </a:ext>
            </a:extLst>
          </p:cNvPr>
          <p:cNvSpPr>
            <a:spLocks noGrp="1"/>
          </p:cNvSpPr>
          <p:nvPr>
            <p:ph type="subTitle" idx="1"/>
          </p:nvPr>
        </p:nvSpPr>
        <p:spPr>
          <a:xfrm>
            <a:off x="6874933" y="2111604"/>
            <a:ext cx="4986867" cy="4044099"/>
          </a:xfrm>
        </p:spPr>
        <p:txBody>
          <a:bodyPr>
            <a:normAutofit/>
          </a:bodyPr>
          <a:lstStyle/>
          <a:p>
            <a:r>
              <a:rPr lang="en-US" sz="4800" b="1" dirty="0">
                <a:solidFill>
                  <a:schemeClr val="bg1"/>
                </a:solidFill>
                <a:latin typeface="Arial Black" panose="020B0604020202020204" pitchFamily="34" charset="0"/>
                <a:cs typeface="Arial Black" panose="020B0604020202020204" pitchFamily="34" charset="0"/>
              </a:rPr>
              <a:t>3. </a:t>
            </a:r>
          </a:p>
          <a:p>
            <a:r>
              <a:rPr lang="en-US" sz="3200" dirty="0">
                <a:solidFill>
                  <a:schemeClr val="bg1"/>
                </a:solidFill>
              </a:rPr>
              <a:t>Do not use images </a:t>
            </a:r>
            <a:br>
              <a:rPr lang="en-US" sz="3200" dirty="0">
                <a:solidFill>
                  <a:schemeClr val="bg1"/>
                </a:solidFill>
              </a:rPr>
            </a:br>
            <a:r>
              <a:rPr lang="en-US" sz="3200" dirty="0">
                <a:solidFill>
                  <a:schemeClr val="bg1"/>
                </a:solidFill>
              </a:rPr>
              <a:t>or graphics within </a:t>
            </a:r>
            <a:br>
              <a:rPr lang="en-US" sz="3200" dirty="0">
                <a:solidFill>
                  <a:schemeClr val="bg1"/>
                </a:solidFill>
              </a:rPr>
            </a:br>
            <a:r>
              <a:rPr lang="en-US" sz="3200" dirty="0">
                <a:solidFill>
                  <a:schemeClr val="bg1"/>
                </a:solidFill>
              </a:rPr>
              <a:t>the Rotary logo.</a:t>
            </a:r>
          </a:p>
        </p:txBody>
      </p:sp>
      <p:pic>
        <p:nvPicPr>
          <p:cNvPr id="6146" name="Picture 2">
            <a:extLst>
              <a:ext uri="{FF2B5EF4-FFF2-40B4-BE49-F238E27FC236}">
                <a16:creationId xmlns:a16="http://schemas.microsoft.com/office/drawing/2014/main" id="{2AB0519D-C3E3-4840-8EB8-8D55CB358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122" y="1882315"/>
            <a:ext cx="2139885" cy="225133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829A752D-229E-184E-ABB5-4BE4FE17F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70" y="749668"/>
            <a:ext cx="2723871" cy="27238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6E32080-3D93-E145-8169-D4AE3852C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124" y="3208158"/>
            <a:ext cx="2649367" cy="209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07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F8686A-923A-B14A-BF9F-04DBE9F0F69E}"/>
              </a:ext>
            </a:extLst>
          </p:cNvPr>
          <p:cNvSpPr>
            <a:spLocks noGrp="1"/>
          </p:cNvSpPr>
          <p:nvPr>
            <p:ph type="sldNum" sz="quarter" idx="15"/>
          </p:nvPr>
        </p:nvSpPr>
        <p:spPr/>
        <p:txBody>
          <a:bodyPr/>
          <a:lstStyle/>
          <a:p>
            <a:fld id="{97A94E25-127B-4C48-AF96-44BA7B823777}" type="slidenum">
              <a:rPr lang="en-US" smtClean="0"/>
              <a:pPr/>
              <a:t>14</a:t>
            </a:fld>
            <a:endParaRPr lang="en-US" dirty="0"/>
          </a:p>
        </p:txBody>
      </p:sp>
      <p:sp>
        <p:nvSpPr>
          <p:cNvPr id="6" name="Subtitle 4">
            <a:extLst>
              <a:ext uri="{FF2B5EF4-FFF2-40B4-BE49-F238E27FC236}">
                <a16:creationId xmlns:a16="http://schemas.microsoft.com/office/drawing/2014/main" id="{A2793592-77EE-EE45-BA12-6F94BF001A01}"/>
              </a:ext>
            </a:extLst>
          </p:cNvPr>
          <p:cNvSpPr>
            <a:spLocks noGrp="1"/>
          </p:cNvSpPr>
          <p:nvPr>
            <p:ph type="subTitle" idx="1"/>
          </p:nvPr>
        </p:nvSpPr>
        <p:spPr>
          <a:xfrm>
            <a:off x="964326" y="2111604"/>
            <a:ext cx="4578635" cy="3954109"/>
          </a:xfrm>
        </p:spPr>
        <p:txBody>
          <a:bodyPr>
            <a:noAutofit/>
          </a:bodyPr>
          <a:lstStyle/>
          <a:p>
            <a:r>
              <a:rPr lang="en-US" sz="4800" b="1" dirty="0">
                <a:latin typeface="Arial Black" panose="020B0604020202020204" pitchFamily="34" charset="0"/>
                <a:cs typeface="Arial Black" panose="020B0604020202020204" pitchFamily="34" charset="0"/>
              </a:rPr>
              <a:t>4. </a:t>
            </a:r>
          </a:p>
          <a:p>
            <a:r>
              <a:rPr lang="en-US" sz="3200" dirty="0"/>
              <a:t>Retire the previous version of the Rotary logo and all uniquely made club logos.</a:t>
            </a:r>
          </a:p>
        </p:txBody>
      </p:sp>
      <p:pic>
        <p:nvPicPr>
          <p:cNvPr id="7170" name="Picture 2">
            <a:extLst>
              <a:ext uri="{FF2B5EF4-FFF2-40B4-BE49-F238E27FC236}">
                <a16:creationId xmlns:a16="http://schemas.microsoft.com/office/drawing/2014/main" id="{8D3B91D7-4747-7643-B53A-E2DABDA54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272" y="1133878"/>
            <a:ext cx="2573581" cy="269104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3E79EAAF-A5D8-CD4D-AEAC-74FBA5D00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15" y="329888"/>
            <a:ext cx="2273860" cy="24544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E32CD39-D35D-7D4E-88F9-75D20F7E7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619" y="2930756"/>
            <a:ext cx="3023714" cy="22857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BB86F7D1-97EB-7344-859B-142D99E66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553" y="5115144"/>
            <a:ext cx="3797300" cy="153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9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A9D2-70ED-8A41-9C25-EC2EE8386411}"/>
              </a:ext>
            </a:extLst>
          </p:cNvPr>
          <p:cNvSpPr>
            <a:spLocks noGrp="1"/>
          </p:cNvSpPr>
          <p:nvPr>
            <p:ph type="title"/>
          </p:nvPr>
        </p:nvSpPr>
        <p:spPr/>
        <p:txBody>
          <a:bodyPr/>
          <a:lstStyle/>
          <a:p>
            <a:r>
              <a:rPr lang="en-US" dirty="0"/>
              <a:t>INCORRECT USAGE</a:t>
            </a:r>
          </a:p>
        </p:txBody>
      </p:sp>
      <p:sp>
        <p:nvSpPr>
          <p:cNvPr id="4" name="Slide Number Placeholder 3">
            <a:extLst>
              <a:ext uri="{FF2B5EF4-FFF2-40B4-BE49-F238E27FC236}">
                <a16:creationId xmlns:a16="http://schemas.microsoft.com/office/drawing/2014/main" id="{FC9FA187-6310-5C46-A047-C5419A6D8436}"/>
              </a:ext>
            </a:extLst>
          </p:cNvPr>
          <p:cNvSpPr>
            <a:spLocks noGrp="1"/>
          </p:cNvSpPr>
          <p:nvPr>
            <p:ph type="sldNum" sz="quarter" idx="12"/>
          </p:nvPr>
        </p:nvSpPr>
        <p:spPr/>
        <p:txBody>
          <a:bodyPr/>
          <a:lstStyle/>
          <a:p>
            <a:fld id="{97A94E25-127B-4C48-AF96-44BA7B823777}" type="slidenum">
              <a:rPr lang="en-US" smtClean="0"/>
              <a:pPr/>
              <a:t>15</a:t>
            </a:fld>
            <a:endParaRPr lang="en-US" dirty="0"/>
          </a:p>
        </p:txBody>
      </p:sp>
      <p:pic>
        <p:nvPicPr>
          <p:cNvPr id="8207" name="Picture 15">
            <a:extLst>
              <a:ext uri="{FF2B5EF4-FFF2-40B4-BE49-F238E27FC236}">
                <a16:creationId xmlns:a16="http://schemas.microsoft.com/office/drawing/2014/main" id="{D6E22831-885E-6F4E-9B2D-CF58354E6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54" y="1789047"/>
            <a:ext cx="3049736" cy="1639953"/>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a:extLst>
              <a:ext uri="{FF2B5EF4-FFF2-40B4-BE49-F238E27FC236}">
                <a16:creationId xmlns:a16="http://schemas.microsoft.com/office/drawing/2014/main" id="{2B65010E-4CE2-1C49-B79D-EC72F1C19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694" y="1789047"/>
            <a:ext cx="2213233" cy="1540042"/>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a:extLst>
              <a:ext uri="{FF2B5EF4-FFF2-40B4-BE49-F238E27FC236}">
                <a16:creationId xmlns:a16="http://schemas.microsoft.com/office/drawing/2014/main" id="{7558FEBD-76E7-D847-A047-FBCC2E6B8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354" y="1954128"/>
            <a:ext cx="2324100" cy="1409701"/>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a:extLst>
              <a:ext uri="{FF2B5EF4-FFF2-40B4-BE49-F238E27FC236}">
                <a16:creationId xmlns:a16="http://schemas.microsoft.com/office/drawing/2014/main" id="{CC570E29-F455-0343-9410-98CB68323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9467" y="1930252"/>
            <a:ext cx="1173365" cy="1540042"/>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a:extLst>
              <a:ext uri="{FF2B5EF4-FFF2-40B4-BE49-F238E27FC236}">
                <a16:creationId xmlns:a16="http://schemas.microsoft.com/office/drawing/2014/main" id="{6F96B94F-03DC-6B4E-AC57-4D9519C63B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04" y="3659078"/>
            <a:ext cx="17907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a:extLst>
              <a:ext uri="{FF2B5EF4-FFF2-40B4-BE49-F238E27FC236}">
                <a16:creationId xmlns:a16="http://schemas.microsoft.com/office/drawing/2014/main" id="{727D6B36-5EA3-3744-8AD2-79FA66ACD0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91" y="3678004"/>
            <a:ext cx="1791765" cy="1803400"/>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a:extLst>
              <a:ext uri="{FF2B5EF4-FFF2-40B4-BE49-F238E27FC236}">
                <a16:creationId xmlns:a16="http://schemas.microsoft.com/office/drawing/2014/main" id="{B160E961-3C3A-8E40-91B9-4D76ED32A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460" y="3646296"/>
            <a:ext cx="1817461" cy="1828964"/>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a:extLst>
              <a:ext uri="{FF2B5EF4-FFF2-40B4-BE49-F238E27FC236}">
                <a16:creationId xmlns:a16="http://schemas.microsoft.com/office/drawing/2014/main" id="{54829B23-A57B-ED45-A2B6-AE36AFFFEB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6823" y="3840665"/>
            <a:ext cx="2602410" cy="1249570"/>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25">
            <a:extLst>
              <a:ext uri="{FF2B5EF4-FFF2-40B4-BE49-F238E27FC236}">
                <a16:creationId xmlns:a16="http://schemas.microsoft.com/office/drawing/2014/main" id="{CC5D947F-2E83-9F4B-9B1D-3CDA7C0D19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09550" y="4170078"/>
            <a:ext cx="2462889" cy="781399"/>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a:extLst>
              <a:ext uri="{FF2B5EF4-FFF2-40B4-BE49-F238E27FC236}">
                <a16:creationId xmlns:a16="http://schemas.microsoft.com/office/drawing/2014/main" id="{773E542C-27AE-6144-ADA7-5FB04CFB77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8400" y="5815663"/>
            <a:ext cx="49657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27">
            <a:extLst>
              <a:ext uri="{FF2B5EF4-FFF2-40B4-BE49-F238E27FC236}">
                <a16:creationId xmlns:a16="http://schemas.microsoft.com/office/drawing/2014/main" id="{2F02D4AE-5AF6-2C48-B5FF-44C81452F4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927" y="5428313"/>
            <a:ext cx="3665223"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0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a:extLst>
              <a:ext uri="{FF2B5EF4-FFF2-40B4-BE49-F238E27FC236}">
                <a16:creationId xmlns:a16="http://schemas.microsoft.com/office/drawing/2014/main" id="{8505111E-77FF-F64B-A837-331402862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384" y="1914562"/>
            <a:ext cx="3823596" cy="1663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0931D2-45A2-3944-AA1F-A57F3C8C5C83}"/>
              </a:ext>
            </a:extLst>
          </p:cNvPr>
          <p:cNvSpPr>
            <a:spLocks noGrp="1"/>
          </p:cNvSpPr>
          <p:nvPr>
            <p:ph type="title"/>
          </p:nvPr>
        </p:nvSpPr>
        <p:spPr/>
        <p:txBody>
          <a:bodyPr/>
          <a:lstStyle/>
          <a:p>
            <a:r>
              <a:rPr lang="en-US" dirty="0"/>
              <a:t>CORRECT USAGE</a:t>
            </a:r>
          </a:p>
        </p:txBody>
      </p:sp>
      <p:sp>
        <p:nvSpPr>
          <p:cNvPr id="4" name="Slide Number Placeholder 3">
            <a:extLst>
              <a:ext uri="{FF2B5EF4-FFF2-40B4-BE49-F238E27FC236}">
                <a16:creationId xmlns:a16="http://schemas.microsoft.com/office/drawing/2014/main" id="{820D6650-C23A-B045-9140-20CE0B4F9416}"/>
              </a:ext>
            </a:extLst>
          </p:cNvPr>
          <p:cNvSpPr>
            <a:spLocks noGrp="1"/>
          </p:cNvSpPr>
          <p:nvPr>
            <p:ph type="sldNum" sz="quarter" idx="12"/>
          </p:nvPr>
        </p:nvSpPr>
        <p:spPr/>
        <p:txBody>
          <a:bodyPr/>
          <a:lstStyle/>
          <a:p>
            <a:fld id="{97A94E25-127B-4C48-AF96-44BA7B823777}" type="slidenum">
              <a:rPr lang="en-US" smtClean="0"/>
              <a:pPr/>
              <a:t>16</a:t>
            </a:fld>
            <a:endParaRPr lang="en-US" dirty="0"/>
          </a:p>
        </p:txBody>
      </p:sp>
      <p:pic>
        <p:nvPicPr>
          <p:cNvPr id="9221" name="Picture 5">
            <a:extLst>
              <a:ext uri="{FF2B5EF4-FFF2-40B4-BE49-F238E27FC236}">
                <a16:creationId xmlns:a16="http://schemas.microsoft.com/office/drawing/2014/main" id="{0B0F9CE2-ACF2-B044-A545-64251E51E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3" y="2005465"/>
            <a:ext cx="3657391" cy="148124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2291CB3-A997-3342-BEC8-565BEF2F5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628" y="3451744"/>
            <a:ext cx="4070872" cy="1852687"/>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extLst>
              <a:ext uri="{FF2B5EF4-FFF2-40B4-BE49-F238E27FC236}">
                <a16:creationId xmlns:a16="http://schemas.microsoft.com/office/drawing/2014/main" id="{A34A7E58-A06B-3247-B138-C73DA165E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28" y="5090263"/>
            <a:ext cx="3339860" cy="1448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323660" y="5209449"/>
            <a:ext cx="3257877" cy="1426422"/>
          </a:xfrm>
          <a:prstGeom prst="rect">
            <a:avLst/>
          </a:prstGeom>
        </p:spPr>
      </p:pic>
      <p:pic>
        <p:nvPicPr>
          <p:cNvPr id="5" name="Picture 4"/>
          <p:cNvPicPr>
            <a:picLocks noChangeAspect="1"/>
          </p:cNvPicPr>
          <p:nvPr/>
        </p:nvPicPr>
        <p:blipFill>
          <a:blip r:embed="rId8"/>
          <a:stretch>
            <a:fillRect/>
          </a:stretch>
        </p:blipFill>
        <p:spPr>
          <a:xfrm>
            <a:off x="6977760" y="3137541"/>
            <a:ext cx="4085464" cy="1950347"/>
          </a:xfrm>
          <a:prstGeom prst="rect">
            <a:avLst/>
          </a:prstGeom>
        </p:spPr>
      </p:pic>
    </p:spTree>
    <p:extLst>
      <p:ext uri="{BB962C8B-B14F-4D97-AF65-F5344CB8AC3E}">
        <p14:creationId xmlns:p14="http://schemas.microsoft.com/office/powerpoint/2010/main" val="218096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866" y="2647884"/>
            <a:ext cx="9406402" cy="2687544"/>
          </a:xfrm>
          <a:prstGeom prst="rect">
            <a:avLst/>
          </a:prstGeom>
        </p:spPr>
      </p:pic>
      <p:sp>
        <p:nvSpPr>
          <p:cNvPr id="2" name="Title 1">
            <a:extLst>
              <a:ext uri="{FF2B5EF4-FFF2-40B4-BE49-F238E27FC236}">
                <a16:creationId xmlns:a16="http://schemas.microsoft.com/office/drawing/2014/main" id="{AE0931D2-45A2-3944-AA1F-A57F3C8C5C83}"/>
              </a:ext>
            </a:extLst>
          </p:cNvPr>
          <p:cNvSpPr>
            <a:spLocks noGrp="1"/>
          </p:cNvSpPr>
          <p:nvPr>
            <p:ph type="title"/>
          </p:nvPr>
        </p:nvSpPr>
        <p:spPr/>
        <p:txBody>
          <a:bodyPr/>
          <a:lstStyle/>
          <a:p>
            <a:r>
              <a:rPr lang="en-US" dirty="0"/>
              <a:t>CORRECT USAGE (lockups)</a:t>
            </a:r>
          </a:p>
        </p:txBody>
      </p:sp>
      <p:sp>
        <p:nvSpPr>
          <p:cNvPr id="4" name="Slide Number Placeholder 3">
            <a:extLst>
              <a:ext uri="{FF2B5EF4-FFF2-40B4-BE49-F238E27FC236}">
                <a16:creationId xmlns:a16="http://schemas.microsoft.com/office/drawing/2014/main" id="{820D6650-C23A-B045-9140-20CE0B4F9416}"/>
              </a:ext>
            </a:extLst>
          </p:cNvPr>
          <p:cNvSpPr>
            <a:spLocks noGrp="1"/>
          </p:cNvSpPr>
          <p:nvPr>
            <p:ph type="sldNum" sz="quarter" idx="12"/>
          </p:nvPr>
        </p:nvSpPr>
        <p:spPr/>
        <p:txBody>
          <a:bodyPr/>
          <a:lstStyle/>
          <a:p>
            <a:fld id="{97A94E25-127B-4C48-AF96-44BA7B823777}" type="slidenum">
              <a:rPr lang="en-US" smtClean="0"/>
              <a:pPr/>
              <a:t>17</a:t>
            </a:fld>
            <a:endParaRPr lang="en-US" dirty="0"/>
          </a:p>
        </p:txBody>
      </p:sp>
      <p:pic>
        <p:nvPicPr>
          <p:cNvPr id="6" name="Picture 5"/>
          <p:cNvPicPr>
            <a:picLocks noChangeAspect="1"/>
          </p:cNvPicPr>
          <p:nvPr/>
        </p:nvPicPr>
        <p:blipFill>
          <a:blip r:embed="rId4"/>
          <a:stretch>
            <a:fillRect/>
          </a:stretch>
        </p:blipFill>
        <p:spPr>
          <a:xfrm>
            <a:off x="218252" y="3486444"/>
            <a:ext cx="3606825" cy="1193286"/>
          </a:xfrm>
          <a:prstGeom prst="rect">
            <a:avLst/>
          </a:prstGeom>
        </p:spPr>
      </p:pic>
      <p:pic>
        <p:nvPicPr>
          <p:cNvPr id="8" name="Picture 7"/>
          <p:cNvPicPr>
            <a:picLocks noChangeAspect="1"/>
          </p:cNvPicPr>
          <p:nvPr/>
        </p:nvPicPr>
        <p:blipFill>
          <a:blip r:embed="rId5"/>
          <a:stretch>
            <a:fillRect/>
          </a:stretch>
        </p:blipFill>
        <p:spPr>
          <a:xfrm>
            <a:off x="254750" y="1885611"/>
            <a:ext cx="4115417" cy="1360239"/>
          </a:xfrm>
          <a:prstGeom prst="rect">
            <a:avLst/>
          </a:prstGeom>
        </p:spPr>
      </p:pic>
      <p:pic>
        <p:nvPicPr>
          <p:cNvPr id="23" name="Picture 22"/>
          <p:cNvPicPr/>
          <p:nvPr/>
        </p:nvPicPr>
        <p:blipFill>
          <a:blip r:embed="rId6"/>
          <a:stretch>
            <a:fillRect/>
          </a:stretch>
        </p:blipFill>
        <p:spPr>
          <a:xfrm>
            <a:off x="5706533" y="1772932"/>
            <a:ext cx="5943600" cy="1585595"/>
          </a:xfrm>
          <a:prstGeom prst="rect">
            <a:avLst/>
          </a:prstGeom>
        </p:spPr>
      </p:pic>
      <p:pic>
        <p:nvPicPr>
          <p:cNvPr id="2050" name="Picture 2" descr="https://iffr.org/wp-content/uploads/2021/04/iffr-logotype-1020x1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826" y="5244087"/>
            <a:ext cx="6950174" cy="9539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tarian Action Group for Pe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5051004"/>
            <a:ext cx="4639732" cy="113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8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32816-FEC9-A949-9428-7571810E3458}"/>
              </a:ext>
            </a:extLst>
          </p:cNvPr>
          <p:cNvSpPr>
            <a:spLocks noGrp="1"/>
          </p:cNvSpPr>
          <p:nvPr>
            <p:ph type="body" sz="quarter" idx="12"/>
          </p:nvPr>
        </p:nvSpPr>
        <p:spPr>
          <a:xfrm>
            <a:off x="6324600" y="1167870"/>
            <a:ext cx="5537200" cy="4318529"/>
          </a:xfrm>
        </p:spPr>
        <p:txBody>
          <a:bodyPr>
            <a:noAutofit/>
          </a:bodyPr>
          <a:lstStyle/>
          <a:p>
            <a:pPr marL="457200" indent="-457200" fontAlgn="base">
              <a:buFont typeface="+mj-lt"/>
              <a:buAutoNum type="arabicPeriod"/>
            </a:pPr>
            <a:r>
              <a:rPr lang="en-US" sz="2800" dirty="0"/>
              <a:t>Protect Rotary’s name and intellectual property​</a:t>
            </a:r>
            <a:br>
              <a:rPr lang="en-US" sz="2800" dirty="0"/>
            </a:br>
            <a:endParaRPr lang="en-US" sz="2800" dirty="0"/>
          </a:p>
          <a:p>
            <a:pPr marL="457200" indent="-457200" fontAlgn="base">
              <a:buFont typeface="+mj-lt"/>
              <a:buAutoNum type="arabicPeriod"/>
            </a:pPr>
            <a:r>
              <a:rPr lang="en-US" sz="2800" dirty="0"/>
              <a:t>Credit and recognize members, clubs, districts, and programs for the good work they do ​</a:t>
            </a:r>
            <a:br>
              <a:rPr lang="en-US" sz="2800" dirty="0"/>
            </a:br>
            <a:endParaRPr lang="en-US" sz="2800" dirty="0"/>
          </a:p>
          <a:p>
            <a:pPr marL="457200" indent="-457200" fontAlgn="base">
              <a:buFont typeface="+mj-lt"/>
              <a:buAutoNum type="arabicPeriod"/>
            </a:pPr>
            <a:r>
              <a:rPr lang="en-US" sz="2800" dirty="0"/>
              <a:t>Tell Rotary’s story in a     consistent way</a:t>
            </a:r>
          </a:p>
        </p:txBody>
      </p:sp>
      <p:sp>
        <p:nvSpPr>
          <p:cNvPr id="3" name="Text Placeholder 2">
            <a:extLst>
              <a:ext uri="{FF2B5EF4-FFF2-40B4-BE49-F238E27FC236}">
                <a16:creationId xmlns:a16="http://schemas.microsoft.com/office/drawing/2014/main" id="{7026C36D-F883-7A45-B783-9F63E95F2456}"/>
              </a:ext>
            </a:extLst>
          </p:cNvPr>
          <p:cNvSpPr>
            <a:spLocks noGrp="1"/>
          </p:cNvSpPr>
          <p:nvPr>
            <p:ph type="body" sz="quarter" idx="14"/>
          </p:nvPr>
        </p:nvSpPr>
        <p:spPr>
          <a:xfrm>
            <a:off x="558800" y="3742303"/>
            <a:ext cx="4978400" cy="1135062"/>
          </a:xfrm>
        </p:spPr>
        <p:txBody>
          <a:bodyPr/>
          <a:lstStyle/>
          <a:p>
            <a:r>
              <a:rPr lang="en-US" dirty="0"/>
              <a:t>WHY It’s important </a:t>
            </a:r>
            <a:br>
              <a:rPr lang="en-US" dirty="0"/>
            </a:br>
            <a:r>
              <a:rPr lang="en-US" dirty="0"/>
              <a:t>to use the Rotary marks correctly</a:t>
            </a:r>
          </a:p>
        </p:txBody>
      </p:sp>
      <p:sp>
        <p:nvSpPr>
          <p:cNvPr id="5" name="Slide Number Placeholder 4">
            <a:extLst>
              <a:ext uri="{FF2B5EF4-FFF2-40B4-BE49-F238E27FC236}">
                <a16:creationId xmlns:a16="http://schemas.microsoft.com/office/drawing/2014/main" id="{5C41CE0B-A747-F042-AA23-A79C9870817E}"/>
              </a:ext>
            </a:extLst>
          </p:cNvPr>
          <p:cNvSpPr>
            <a:spLocks noGrp="1"/>
          </p:cNvSpPr>
          <p:nvPr>
            <p:ph type="sldNum" sz="quarter" idx="15"/>
          </p:nvPr>
        </p:nvSpPr>
        <p:spPr/>
        <p:txBody>
          <a:bodyPr/>
          <a:lstStyle/>
          <a:p>
            <a:fld id="{97A94E25-127B-4C48-AF96-44BA7B823777}" type="slidenum">
              <a:rPr lang="en-US" smtClean="0"/>
              <a:pPr/>
              <a:t>18</a:t>
            </a:fld>
            <a:endParaRPr lang="en-US" dirty="0"/>
          </a:p>
        </p:txBody>
      </p:sp>
    </p:spTree>
    <p:extLst>
      <p:ext uri="{BB962C8B-B14F-4D97-AF65-F5344CB8AC3E}">
        <p14:creationId xmlns:p14="http://schemas.microsoft.com/office/powerpoint/2010/main" val="279856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0" y="0"/>
            <a:ext cx="6599581" cy="6858000"/>
          </a:xfrm>
          <a:solidFill>
            <a:srgbClr val="00B0F0"/>
          </a:solidFill>
        </p:spPr>
        <p:txBody>
          <a:bodyPr/>
          <a:lstStyle/>
          <a:p>
            <a:r>
              <a:rPr lang="en-US" dirty="0"/>
              <a:t>subhead</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19</a:t>
            </a:fld>
            <a:endParaRPr lang="en-US" dirty="0"/>
          </a:p>
        </p:txBody>
      </p:sp>
      <p:pic>
        <p:nvPicPr>
          <p:cNvPr id="4" name="Picture Placeholder 3"/>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29146" r="25020"/>
          <a:stretch/>
        </p:blipFill>
        <p:spPr>
          <a:xfrm>
            <a:off x="6599582" y="0"/>
            <a:ext cx="5592417" cy="6858000"/>
          </a:xfrm>
        </p:spPr>
      </p:pic>
      <p:sp>
        <p:nvSpPr>
          <p:cNvPr id="3" name="Text Placeholder 2"/>
          <p:cNvSpPr>
            <a:spLocks noGrp="1"/>
          </p:cNvSpPr>
          <p:nvPr>
            <p:ph type="body" sz="quarter" idx="14"/>
          </p:nvPr>
        </p:nvSpPr>
        <p:spPr>
          <a:xfrm>
            <a:off x="558801" y="0"/>
            <a:ext cx="4978400" cy="1135062"/>
          </a:xfrm>
        </p:spPr>
        <p:txBody>
          <a:bodyPr/>
          <a:lstStyle/>
          <a:p>
            <a:pPr algn="ctr"/>
            <a:r>
              <a:rPr lang="en-US" sz="5400" dirty="0">
                <a:solidFill>
                  <a:srgbClr val="FFC000"/>
                </a:solidFill>
                <a:latin typeface="Arial Narrow" panose="020B0606020202030204" pitchFamily="34" charset="0"/>
              </a:rPr>
              <a:t>RESOURCES</a:t>
            </a:r>
          </a:p>
        </p:txBody>
      </p:sp>
      <p:sp>
        <p:nvSpPr>
          <p:cNvPr id="5" name="TextBox 4"/>
          <p:cNvSpPr txBox="1"/>
          <p:nvPr/>
        </p:nvSpPr>
        <p:spPr>
          <a:xfrm>
            <a:off x="195897" y="1351508"/>
            <a:ext cx="5897217" cy="5324535"/>
          </a:xfrm>
          <a:prstGeom prst="rect">
            <a:avLst/>
          </a:prstGeom>
          <a:noFill/>
        </p:spPr>
        <p:txBody>
          <a:bodyPr wrap="square" rtlCol="0">
            <a:spAutoFit/>
          </a:bodyPr>
          <a:lstStyle/>
          <a:p>
            <a:pPr algn="ctr"/>
            <a:r>
              <a:rPr lang="en-US" sz="2800" b="1" u="sng" dirty="0">
                <a:latin typeface="Arial Narrow" panose="020B0606020202030204" pitchFamily="34" charset="0"/>
              </a:rPr>
              <a:t>BRAND CENTER</a:t>
            </a:r>
          </a:p>
          <a:p>
            <a:pPr algn="ctr"/>
            <a:r>
              <a:rPr lang="en-US" sz="2800" b="1" u="sng" dirty="0" smtClean="0">
                <a:latin typeface="Arial Narrow" panose="020B0606020202030204" pitchFamily="34" charset="0"/>
              </a:rPr>
              <a:t>rotary.org/</a:t>
            </a:r>
            <a:r>
              <a:rPr lang="en-US" sz="2800" b="1" u="sng" dirty="0" err="1" smtClean="0">
                <a:latin typeface="Arial Narrow" panose="020B0606020202030204" pitchFamily="34" charset="0"/>
              </a:rPr>
              <a:t>brandcenter</a:t>
            </a:r>
            <a:endParaRPr lang="en-US" sz="2800" b="1" u="sng" dirty="0">
              <a:latin typeface="Arial Narrow" panose="020B0606020202030204" pitchFamily="34" charset="0"/>
            </a:endParaRPr>
          </a:p>
          <a:p>
            <a:endParaRPr lang="en-US" dirty="0">
              <a:solidFill>
                <a:schemeClr val="bg2">
                  <a:lumMod val="90000"/>
                </a:schemeClr>
              </a:solidFill>
              <a:latin typeface="Arial Narrow" panose="020B0606020202030204" pitchFamily="34" charset="0"/>
            </a:endParaRPr>
          </a:p>
          <a:p>
            <a:pPr algn="ctr"/>
            <a:r>
              <a:rPr lang="en-US" sz="2800" b="1" u="sng" dirty="0">
                <a:latin typeface="Arial Narrow" panose="020B0606020202030204" pitchFamily="34" charset="0"/>
              </a:rPr>
              <a:t>LEARNING CENTER</a:t>
            </a:r>
          </a:p>
          <a:p>
            <a:pPr algn="ctr"/>
            <a:r>
              <a:rPr lang="en-US" sz="2800" b="1" u="sng" dirty="0" smtClean="0">
                <a:latin typeface="Arial Narrow" panose="020B0606020202030204" pitchFamily="34" charset="0"/>
              </a:rPr>
              <a:t>Rotary.org/learn</a:t>
            </a:r>
            <a:endParaRPr lang="en-US" sz="2800" b="1" u="sng" dirty="0">
              <a:latin typeface="Arial Narrow" panose="020B0606020202030204" pitchFamily="34" charset="0"/>
            </a:endParaRPr>
          </a:p>
          <a:p>
            <a:endParaRPr lang="en-US" dirty="0">
              <a:solidFill>
                <a:schemeClr val="bg2">
                  <a:lumMod val="90000"/>
                </a:schemeClr>
              </a:solidFill>
              <a:latin typeface="Arial Narrow" panose="020B0606020202030204" pitchFamily="34" charset="0"/>
            </a:endParaRPr>
          </a:p>
          <a:p>
            <a:pPr algn="ctr"/>
            <a:r>
              <a:rPr lang="en-US" sz="2800" b="1" u="sng" dirty="0">
                <a:latin typeface="Arial Narrow" panose="020B0606020202030204" pitchFamily="34" charset="0"/>
              </a:rPr>
              <a:t>PUBLIC IMAGE EXPERTS</a:t>
            </a:r>
          </a:p>
          <a:p>
            <a:pPr marL="742950" lvl="1" indent="-285750">
              <a:buFont typeface="Arial" panose="020B0604020202020204" pitchFamily="34" charset="0"/>
              <a:buChar char="•"/>
            </a:pPr>
            <a:r>
              <a:rPr lang="en-US" sz="2200" b="1" dirty="0">
                <a:latin typeface="Arial Narrow" panose="020B0606020202030204" pitchFamily="34" charset="0"/>
              </a:rPr>
              <a:t>RPIC</a:t>
            </a:r>
          </a:p>
          <a:p>
            <a:pPr marL="742950" lvl="1" indent="-285750">
              <a:buFont typeface="Arial" panose="020B0604020202020204" pitchFamily="34" charset="0"/>
              <a:buChar char="•"/>
            </a:pPr>
            <a:r>
              <a:rPr lang="en-US" sz="2200" b="1" dirty="0">
                <a:latin typeface="Arial Narrow" panose="020B0606020202030204" pitchFamily="34" charset="0"/>
              </a:rPr>
              <a:t>ARPICs</a:t>
            </a:r>
          </a:p>
          <a:p>
            <a:pPr marL="742950" lvl="1" indent="-285750">
              <a:buFont typeface="Arial" panose="020B0604020202020204" pitchFamily="34" charset="0"/>
              <a:buChar char="•"/>
            </a:pPr>
            <a:r>
              <a:rPr lang="en-US" sz="2200" b="1" dirty="0">
                <a:latin typeface="Arial Narrow" panose="020B0606020202030204" pitchFamily="34" charset="0"/>
              </a:rPr>
              <a:t>DPICs</a:t>
            </a:r>
          </a:p>
          <a:p>
            <a:pPr marL="742950" lvl="1" indent="-285750">
              <a:buFont typeface="Arial" panose="020B0604020202020204" pitchFamily="34" charset="0"/>
              <a:buChar char="•"/>
            </a:pPr>
            <a:r>
              <a:rPr lang="en-US" sz="2200" b="1" dirty="0" smtClean="0">
                <a:latin typeface="Arial Narrow" panose="020B0606020202030204" pitchFamily="34" charset="0"/>
              </a:rPr>
              <a:t>CPICs</a:t>
            </a:r>
          </a:p>
          <a:p>
            <a:pPr marL="742950" lvl="1" indent="-285750">
              <a:buFont typeface="Arial" panose="020B0604020202020204" pitchFamily="34" charset="0"/>
              <a:buChar char="•"/>
            </a:pPr>
            <a:endParaRPr lang="en-US" sz="2200" b="1" dirty="0">
              <a:latin typeface="Arial Narrow" panose="020B0606020202030204" pitchFamily="34" charset="0"/>
            </a:endParaRPr>
          </a:p>
          <a:p>
            <a:pPr lvl="1" algn="ctr"/>
            <a:r>
              <a:rPr lang="en-US" sz="3200" dirty="0" smtClean="0">
                <a:latin typeface="Arial Narrow" panose="020B0606020202030204" pitchFamily="34" charset="0"/>
              </a:rPr>
              <a:t>www.rizones30-31.org</a:t>
            </a:r>
          </a:p>
          <a:p>
            <a:pPr marL="742950" lvl="1" indent="-285750">
              <a:buFont typeface="Arial" panose="020B0604020202020204" pitchFamily="34" charset="0"/>
              <a:buChar char="•"/>
            </a:pPr>
            <a:endParaRPr lang="en-US" sz="2200" b="1"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242028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A94E25-127B-4C48-AF96-44BA7B823777}" type="slidenum">
              <a:rPr lang="en-US" smtClean="0"/>
              <a:pPr/>
              <a:t>2</a:t>
            </a:fld>
            <a:endParaRPr lang="en-US" dirty="0"/>
          </a:p>
        </p:txBody>
      </p:sp>
      <p:sp>
        <p:nvSpPr>
          <p:cNvPr id="3" name="TextBox 2"/>
          <p:cNvSpPr txBox="1"/>
          <p:nvPr/>
        </p:nvSpPr>
        <p:spPr>
          <a:xfrm>
            <a:off x="5669501" y="298132"/>
            <a:ext cx="6074979" cy="1200329"/>
          </a:xfrm>
          <a:prstGeom prst="rect">
            <a:avLst/>
          </a:prstGeom>
          <a:noFill/>
        </p:spPr>
        <p:txBody>
          <a:bodyPr wrap="square" rtlCol="0">
            <a:spAutoFit/>
          </a:bodyPr>
          <a:lstStyle/>
          <a:p>
            <a:pPr algn="ctr"/>
            <a:r>
              <a:rPr lang="en-US" sz="3600" b="1" dirty="0">
                <a:solidFill>
                  <a:schemeClr val="bg1"/>
                </a:solidFill>
                <a:latin typeface="Arial Narrow" panose="020B0606020202030204" pitchFamily="34" charset="0"/>
              </a:rPr>
              <a:t>THE BENEFITS OF STRONG PUBLIC IMAGE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248" b="2832"/>
          <a:stretch/>
        </p:blipFill>
        <p:spPr>
          <a:xfrm>
            <a:off x="0" y="9498"/>
            <a:ext cx="4957011" cy="6848502"/>
          </a:xfrm>
          <a:prstGeom prst="rect">
            <a:avLst/>
          </a:prstGeom>
        </p:spPr>
      </p:pic>
      <p:cxnSp>
        <p:nvCxnSpPr>
          <p:cNvPr id="6" name="Straight Connector 5"/>
          <p:cNvCxnSpPr/>
          <p:nvPr/>
        </p:nvCxnSpPr>
        <p:spPr>
          <a:xfrm>
            <a:off x="6185559" y="1737135"/>
            <a:ext cx="5042861" cy="0"/>
          </a:xfrm>
          <a:prstGeom prst="line">
            <a:avLst/>
          </a:prstGeom>
          <a:ln/>
        </p:spPr>
        <p:style>
          <a:lnRef idx="3">
            <a:schemeClr val="accent3"/>
          </a:lnRef>
          <a:fillRef idx="0">
            <a:schemeClr val="accent3"/>
          </a:fillRef>
          <a:effectRef idx="2">
            <a:schemeClr val="accent3"/>
          </a:effectRef>
          <a:fontRef idx="minor">
            <a:schemeClr val="tx1"/>
          </a:fontRef>
        </p:style>
      </p:cxnSp>
      <p:sp>
        <p:nvSpPr>
          <p:cNvPr id="10" name="Slide Number Placeholder 3"/>
          <p:cNvSpPr txBox="1">
            <a:spLocks/>
          </p:cNvSpPr>
          <p:nvPr/>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pPr/>
              <a:t>2</a:t>
            </a:fld>
            <a:endParaRPr lang="en-US" dirty="0"/>
          </a:p>
        </p:txBody>
      </p:sp>
      <p:sp>
        <p:nvSpPr>
          <p:cNvPr id="13" name="TextBox 12"/>
          <p:cNvSpPr txBox="1"/>
          <p:nvPr/>
        </p:nvSpPr>
        <p:spPr>
          <a:xfrm>
            <a:off x="5536779" y="2017663"/>
            <a:ext cx="5691641"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20000"/>
                    <a:lumOff val="80000"/>
                  </a:schemeClr>
                </a:solidFill>
                <a:latin typeface="Arial Narrow" panose="020B0606020202030204" pitchFamily="34" charset="0"/>
              </a:rPr>
              <a:t>Motivates to support the efforts</a:t>
            </a:r>
          </a:p>
        </p:txBody>
      </p:sp>
      <p:sp>
        <p:nvSpPr>
          <p:cNvPr id="14" name="TextBox 13"/>
          <p:cNvSpPr txBox="1"/>
          <p:nvPr/>
        </p:nvSpPr>
        <p:spPr>
          <a:xfrm>
            <a:off x="5536779" y="2848974"/>
            <a:ext cx="4728558"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20000"/>
                    <a:lumOff val="80000"/>
                  </a:schemeClr>
                </a:solidFill>
                <a:latin typeface="Arial Narrow" panose="020B0606020202030204" pitchFamily="34" charset="0"/>
              </a:rPr>
              <a:t>Inspires to get involved</a:t>
            </a:r>
          </a:p>
        </p:txBody>
      </p:sp>
      <p:sp>
        <p:nvSpPr>
          <p:cNvPr id="15" name="TextBox 14"/>
          <p:cNvSpPr txBox="1"/>
          <p:nvPr/>
        </p:nvSpPr>
        <p:spPr>
          <a:xfrm>
            <a:off x="5536779" y="3710308"/>
            <a:ext cx="620125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20000"/>
                    <a:lumOff val="80000"/>
                  </a:schemeClr>
                </a:solidFill>
                <a:latin typeface="Arial Narrow" panose="020B0606020202030204" pitchFamily="34" charset="0"/>
              </a:rPr>
              <a:t>Engages new members, volunteers, partners</a:t>
            </a:r>
          </a:p>
        </p:txBody>
      </p:sp>
      <p:sp>
        <p:nvSpPr>
          <p:cNvPr id="16" name="TextBox 15"/>
          <p:cNvSpPr txBox="1"/>
          <p:nvPr/>
        </p:nvSpPr>
        <p:spPr>
          <a:xfrm>
            <a:off x="5536779" y="4991577"/>
            <a:ext cx="5126377"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20000"/>
                    <a:lumOff val="80000"/>
                  </a:schemeClr>
                </a:solidFill>
                <a:latin typeface="Arial Narrow" panose="020B0606020202030204" pitchFamily="34" charset="0"/>
              </a:rPr>
              <a:t>Attracts new donors</a:t>
            </a:r>
          </a:p>
        </p:txBody>
      </p:sp>
      <p:sp>
        <p:nvSpPr>
          <p:cNvPr id="17" name="TextBox 16"/>
          <p:cNvSpPr txBox="1"/>
          <p:nvPr/>
        </p:nvSpPr>
        <p:spPr>
          <a:xfrm>
            <a:off x="5518762" y="5883535"/>
            <a:ext cx="6891943"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20000"/>
                    <a:lumOff val="80000"/>
                  </a:schemeClr>
                </a:solidFill>
                <a:latin typeface="Arial Narrow" panose="020B0606020202030204" pitchFamily="34" charset="0"/>
              </a:rPr>
              <a:t>Distinguishes from other opportunities</a:t>
            </a:r>
          </a:p>
        </p:txBody>
      </p:sp>
    </p:spTree>
    <p:extLst>
      <p:ext uri="{BB962C8B-B14F-4D97-AF65-F5344CB8AC3E}">
        <p14:creationId xmlns:p14="http://schemas.microsoft.com/office/powerpoint/2010/main" val="39109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81" r="81"/>
          <a:stretch>
            <a:fillRect/>
          </a:stretch>
        </p:blipFill>
        <p:spPr>
          <a:xfrm>
            <a:off x="6321780" y="205961"/>
            <a:ext cx="5700889" cy="6517267"/>
          </a:xfrm>
        </p:spPr>
      </p:pic>
      <p:sp>
        <p:nvSpPr>
          <p:cNvPr id="5" name="Text Placeholder 4"/>
          <p:cNvSpPr>
            <a:spLocks noGrp="1"/>
          </p:cNvSpPr>
          <p:nvPr>
            <p:ph type="body" sz="quarter" idx="14"/>
          </p:nvPr>
        </p:nvSpPr>
        <p:spPr>
          <a:xfrm>
            <a:off x="442187" y="1339639"/>
            <a:ext cx="4363888" cy="1135063"/>
          </a:xfrm>
        </p:spPr>
        <p:txBody>
          <a:bodyPr/>
          <a:lstStyle/>
          <a:p>
            <a:pPr algn="ctr"/>
            <a:r>
              <a:rPr lang="en-US" dirty="0"/>
              <a:t>Courses &amp; Learning Plans</a:t>
            </a:r>
          </a:p>
        </p:txBody>
      </p:sp>
      <p:sp>
        <p:nvSpPr>
          <p:cNvPr id="4" name="Subtitle 3"/>
          <p:cNvSpPr>
            <a:spLocks noGrp="1"/>
          </p:cNvSpPr>
          <p:nvPr>
            <p:ph type="subTitle" idx="1"/>
          </p:nvPr>
        </p:nvSpPr>
        <p:spPr>
          <a:xfrm>
            <a:off x="741004" y="3062182"/>
            <a:ext cx="4065071" cy="1975764"/>
          </a:xfrm>
        </p:spPr>
        <p:txBody>
          <a:bodyPr>
            <a:normAutofit fontScale="92500" lnSpcReduction="20000"/>
          </a:bodyPr>
          <a:lstStyle/>
          <a:p>
            <a:pPr>
              <a:lnSpc>
                <a:spcPct val="100000"/>
              </a:lnSpc>
              <a:spcBef>
                <a:spcPts val="0"/>
              </a:spcBef>
            </a:pPr>
            <a:r>
              <a:rPr lang="en-US" sz="4000" dirty="0">
                <a:solidFill>
                  <a:srgbClr val="00B0E3"/>
                </a:solidFill>
              </a:rPr>
              <a:t>Training modules and learning plans provide knowledge framework</a:t>
            </a:r>
          </a:p>
        </p:txBody>
      </p:sp>
      <p:pic>
        <p:nvPicPr>
          <p:cNvPr id="2" name="Picture 1"/>
          <p:cNvPicPr>
            <a:picLocks noChangeAspect="1"/>
          </p:cNvPicPr>
          <p:nvPr/>
        </p:nvPicPr>
        <p:blipFill>
          <a:blip r:embed="rId4"/>
          <a:stretch>
            <a:fillRect/>
          </a:stretch>
        </p:blipFill>
        <p:spPr>
          <a:xfrm>
            <a:off x="5092701" y="-1771"/>
            <a:ext cx="7204403" cy="6859772"/>
          </a:xfrm>
          <a:prstGeom prst="rect">
            <a:avLst/>
          </a:prstGeom>
        </p:spPr>
      </p:pic>
    </p:spTree>
    <p:extLst>
      <p:ext uri="{BB962C8B-B14F-4D97-AF65-F5344CB8AC3E}">
        <p14:creationId xmlns:p14="http://schemas.microsoft.com/office/powerpoint/2010/main" val="425794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852567" y="1410303"/>
            <a:ext cx="4363888" cy="1135063"/>
          </a:xfrm>
        </p:spPr>
        <p:txBody>
          <a:bodyPr/>
          <a:lstStyle/>
          <a:p>
            <a:pPr algn="ctr"/>
            <a:r>
              <a:rPr lang="en-US" sz="3200" dirty="0"/>
              <a:t>Updates to the Brand Center</a:t>
            </a:r>
          </a:p>
        </p:txBody>
      </p:sp>
      <p:sp>
        <p:nvSpPr>
          <p:cNvPr id="4" name="Subtitle 3"/>
          <p:cNvSpPr>
            <a:spLocks noGrp="1"/>
          </p:cNvSpPr>
          <p:nvPr>
            <p:ph type="subTitle" idx="1"/>
          </p:nvPr>
        </p:nvSpPr>
        <p:spPr>
          <a:xfrm>
            <a:off x="949779" y="3069148"/>
            <a:ext cx="3731582" cy="1975764"/>
          </a:xfrm>
        </p:spPr>
        <p:txBody>
          <a:bodyPr>
            <a:noAutofit/>
          </a:bodyPr>
          <a:lstStyle/>
          <a:p>
            <a:pPr marL="990575" indent="-457189" defTabSz="609585">
              <a:lnSpc>
                <a:spcPct val="100000"/>
              </a:lnSpc>
              <a:spcBef>
                <a:spcPts val="800"/>
              </a:spcBef>
              <a:buClr>
                <a:srgbClr val="0F6FC6"/>
              </a:buClr>
              <a:buFont typeface="Arial" panose="020B0604020202020204" pitchFamily="34" charset="0"/>
              <a:buChar char="•"/>
              <a:defRPr/>
            </a:pPr>
            <a:r>
              <a:rPr lang="en-US" sz="3200" dirty="0">
                <a:solidFill>
                  <a:prstClr val="black">
                    <a:lumMod val="65000"/>
                    <a:lumOff val="35000"/>
                  </a:prstClr>
                </a:solidFill>
                <a:latin typeface="Georgia" panose="02040502050405020303" pitchFamily="18" charset="0"/>
                <a:cs typeface="Arial" panose="020B0604020202020204" pitchFamily="34" charset="0"/>
              </a:rPr>
              <a:t>Our Brand</a:t>
            </a:r>
          </a:p>
          <a:p>
            <a:pPr marL="990575" indent="-457189" defTabSz="609585">
              <a:lnSpc>
                <a:spcPct val="100000"/>
              </a:lnSpc>
              <a:spcBef>
                <a:spcPts val="800"/>
              </a:spcBef>
              <a:buClr>
                <a:srgbClr val="0F6FC6"/>
              </a:buClr>
              <a:buFont typeface="Arial" panose="020B0604020202020204" pitchFamily="34" charset="0"/>
              <a:buChar char="•"/>
              <a:defRPr/>
            </a:pPr>
            <a:r>
              <a:rPr lang="en-US" sz="3200" dirty="0">
                <a:solidFill>
                  <a:prstClr val="black">
                    <a:lumMod val="65000"/>
                    <a:lumOff val="35000"/>
                  </a:prstClr>
                </a:solidFill>
                <a:latin typeface="Georgia" panose="02040502050405020303" pitchFamily="18" charset="0"/>
                <a:cs typeface="Arial" panose="020B0604020202020204" pitchFamily="34" charset="0"/>
              </a:rPr>
              <a:t>Templates </a:t>
            </a:r>
          </a:p>
          <a:p>
            <a:pPr marL="990575" indent="-457189" defTabSz="609585">
              <a:lnSpc>
                <a:spcPct val="100000"/>
              </a:lnSpc>
              <a:spcBef>
                <a:spcPts val="800"/>
              </a:spcBef>
              <a:buClr>
                <a:srgbClr val="0F6FC6"/>
              </a:buClr>
              <a:buFont typeface="Arial" panose="020B0604020202020204" pitchFamily="34" charset="0"/>
              <a:buChar char="•"/>
              <a:defRPr/>
            </a:pPr>
            <a:r>
              <a:rPr lang="en-US" sz="3200" dirty="0">
                <a:solidFill>
                  <a:prstClr val="black">
                    <a:lumMod val="65000"/>
                    <a:lumOff val="35000"/>
                  </a:prstClr>
                </a:solidFill>
                <a:latin typeface="Georgia" panose="02040502050405020303" pitchFamily="18" charset="0"/>
                <a:cs typeface="Arial" panose="020B0604020202020204" pitchFamily="34" charset="0"/>
              </a:rPr>
              <a:t>New photos</a:t>
            </a:r>
          </a:p>
          <a:p>
            <a:pPr marL="990575" indent="-457189" defTabSz="609585">
              <a:lnSpc>
                <a:spcPct val="100000"/>
              </a:lnSpc>
              <a:spcBef>
                <a:spcPts val="800"/>
              </a:spcBef>
              <a:buClr>
                <a:srgbClr val="0F6FC6"/>
              </a:buClr>
              <a:buFont typeface="Arial" panose="020B0604020202020204" pitchFamily="34" charset="0"/>
              <a:buChar char="•"/>
              <a:defRPr/>
            </a:pPr>
            <a:r>
              <a:rPr lang="en-US" sz="3200" dirty="0">
                <a:solidFill>
                  <a:prstClr val="black">
                    <a:lumMod val="65000"/>
                    <a:lumOff val="35000"/>
                  </a:prstClr>
                </a:solidFill>
                <a:latin typeface="Georgia" panose="02040502050405020303" pitchFamily="18" charset="0"/>
                <a:cs typeface="Arial" panose="020B0604020202020204" pitchFamily="34" charset="0"/>
              </a:rPr>
              <a:t>New videos</a:t>
            </a:r>
          </a:p>
        </p:txBody>
      </p:sp>
      <p:pic>
        <p:nvPicPr>
          <p:cNvPr id="9" name="Picture 8"/>
          <p:cNvPicPr>
            <a:picLocks noChangeAspect="1"/>
          </p:cNvPicPr>
          <p:nvPr/>
        </p:nvPicPr>
        <p:blipFill>
          <a:blip r:embed="rId3"/>
          <a:stretch>
            <a:fillRect/>
          </a:stretch>
        </p:blipFill>
        <p:spPr>
          <a:xfrm>
            <a:off x="6128952" y="1410303"/>
            <a:ext cx="6063048" cy="3454100"/>
          </a:xfrm>
          <a:prstGeom prst="rect">
            <a:avLst/>
          </a:prstGeom>
        </p:spPr>
      </p:pic>
      <p:sp>
        <p:nvSpPr>
          <p:cNvPr id="10" name="TextBox 9"/>
          <p:cNvSpPr txBox="1"/>
          <p:nvPr/>
        </p:nvSpPr>
        <p:spPr>
          <a:xfrm>
            <a:off x="7196667" y="5350934"/>
            <a:ext cx="4204997" cy="584775"/>
          </a:xfrm>
          <a:prstGeom prst="rect">
            <a:avLst/>
          </a:prstGeom>
          <a:noFill/>
        </p:spPr>
        <p:txBody>
          <a:bodyPr wrap="none" rtlCol="0">
            <a:spAutoFit/>
          </a:bodyPr>
          <a:lstStyle/>
          <a:p>
            <a:r>
              <a:rPr lang="en-US" sz="3200" dirty="0">
                <a:solidFill>
                  <a:schemeClr val="bg1"/>
                </a:solidFill>
              </a:rPr>
              <a:t>rotary.org/brandcenter</a:t>
            </a:r>
          </a:p>
        </p:txBody>
      </p:sp>
    </p:spTree>
    <p:extLst>
      <p:ext uri="{BB962C8B-B14F-4D97-AF65-F5344CB8AC3E}">
        <p14:creationId xmlns:p14="http://schemas.microsoft.com/office/powerpoint/2010/main" val="371275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976091" y="1349298"/>
            <a:ext cx="4363888" cy="1135063"/>
          </a:xfrm>
        </p:spPr>
        <p:txBody>
          <a:bodyPr/>
          <a:lstStyle/>
          <a:p>
            <a:pPr algn="ctr"/>
            <a:r>
              <a:rPr lang="en-US" sz="3733" dirty="0"/>
              <a:t>Brand Center resources</a:t>
            </a:r>
          </a:p>
        </p:txBody>
      </p:sp>
      <p:sp>
        <p:nvSpPr>
          <p:cNvPr id="4" name="Subtitle 3"/>
          <p:cNvSpPr>
            <a:spLocks noGrp="1"/>
          </p:cNvSpPr>
          <p:nvPr>
            <p:ph type="subTitle" idx="1"/>
          </p:nvPr>
        </p:nvSpPr>
        <p:spPr>
          <a:xfrm>
            <a:off x="516633" y="3116633"/>
            <a:ext cx="5282804" cy="1975764"/>
          </a:xfrm>
        </p:spPr>
        <p:txBody>
          <a:bodyPr>
            <a:noAutofit/>
          </a:bodyPr>
          <a:lstStyle/>
          <a:p>
            <a:pPr marL="914377" indent="-380990"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&gt;100s fully released images and videos</a:t>
            </a:r>
          </a:p>
          <a:p>
            <a:pPr marL="914377" indent="-380990"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10sec and 15 sec formatted for use in social media</a:t>
            </a:r>
          </a:p>
          <a:p>
            <a:pPr marL="914377" indent="-380990" defTabSz="609585">
              <a:lnSpc>
                <a:spcPct val="100000"/>
              </a:lnSpc>
              <a:spcBef>
                <a:spcPts val="800"/>
              </a:spcBef>
              <a:buClr>
                <a:srgbClr val="0F6FC6"/>
              </a:buClr>
              <a:buFont typeface="Arial" panose="020B0604020202020204" pitchFamily="34" charset="0"/>
              <a:buChar char="•"/>
              <a:defRPr/>
            </a:pPr>
            <a:endParaRPr lang="en-US" sz="2400" dirty="0">
              <a:solidFill>
                <a:prstClr val="black">
                  <a:lumMod val="65000"/>
                  <a:lumOff val="35000"/>
                </a:prstClr>
              </a:solidFill>
              <a:latin typeface="Georgia" panose="02040502050405020303" pitchFamily="18"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114920" y="198892"/>
            <a:ext cx="6077081" cy="6357005"/>
          </a:xfrm>
          <a:prstGeom prst="rect">
            <a:avLst/>
          </a:prstGeom>
        </p:spPr>
      </p:pic>
    </p:spTree>
    <p:extLst>
      <p:ext uri="{BB962C8B-B14F-4D97-AF65-F5344CB8AC3E}">
        <p14:creationId xmlns:p14="http://schemas.microsoft.com/office/powerpoint/2010/main" val="5059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852567" y="1410303"/>
            <a:ext cx="4363888" cy="1135063"/>
          </a:xfrm>
        </p:spPr>
        <p:txBody>
          <a:bodyPr/>
          <a:lstStyle/>
          <a:p>
            <a:pPr algn="ctr"/>
            <a:r>
              <a:rPr lang="en-US" sz="3200" dirty="0"/>
              <a:t>People of Action resources on the Brand Center</a:t>
            </a:r>
          </a:p>
        </p:txBody>
      </p:sp>
      <p:sp>
        <p:nvSpPr>
          <p:cNvPr id="4" name="Subtitle 3"/>
          <p:cNvSpPr>
            <a:spLocks noGrp="1"/>
          </p:cNvSpPr>
          <p:nvPr>
            <p:ph type="subTitle" idx="1"/>
          </p:nvPr>
        </p:nvSpPr>
        <p:spPr>
          <a:xfrm>
            <a:off x="132080" y="2739003"/>
            <a:ext cx="5791291" cy="1975764"/>
          </a:xfrm>
        </p:spPr>
        <p:txBody>
          <a:bodyPr>
            <a:noAutofit/>
          </a:bodyPr>
          <a:lstStyle/>
          <a:p>
            <a:pPr marL="990575" indent="-457189"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Ads: print, outdoor, digital,  radio</a:t>
            </a:r>
          </a:p>
          <a:p>
            <a:pPr marL="990575" indent="-457189"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Videos: 90, 30, 15, 10sec</a:t>
            </a:r>
          </a:p>
          <a:p>
            <a:pPr marL="990575" indent="-457189"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Templates: print, digital, social</a:t>
            </a:r>
          </a:p>
          <a:p>
            <a:pPr marL="990575" indent="-457189"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Roll-up banners</a:t>
            </a:r>
          </a:p>
          <a:p>
            <a:pPr marL="990575" indent="-457189"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Photo library</a:t>
            </a:r>
          </a:p>
          <a:p>
            <a:pPr marL="990575" indent="-457189" defTabSz="609585">
              <a:lnSpc>
                <a:spcPct val="100000"/>
              </a:lnSpc>
              <a:spcBef>
                <a:spcPts val="800"/>
              </a:spcBef>
              <a:buClr>
                <a:srgbClr val="0F6FC6"/>
              </a:buClr>
              <a:buFont typeface="Arial" panose="020B0604020202020204" pitchFamily="34" charset="0"/>
              <a:buChar char="•"/>
              <a:defRPr/>
            </a:pPr>
            <a:r>
              <a:rPr lang="en-US" sz="2400" dirty="0">
                <a:solidFill>
                  <a:prstClr val="black">
                    <a:lumMod val="65000"/>
                    <a:lumOff val="35000"/>
                  </a:prstClr>
                </a:solidFill>
                <a:latin typeface="Georgia" panose="02040502050405020303" pitchFamily="18" charset="0"/>
                <a:cs typeface="Arial" panose="020B0604020202020204" pitchFamily="34" charset="0"/>
              </a:rPr>
              <a:t>Guidance</a:t>
            </a:r>
          </a:p>
        </p:txBody>
      </p:sp>
      <p:pic>
        <p:nvPicPr>
          <p:cNvPr id="9" name="Picture 8"/>
          <p:cNvPicPr>
            <a:picLocks noChangeAspect="1"/>
          </p:cNvPicPr>
          <p:nvPr/>
        </p:nvPicPr>
        <p:blipFill>
          <a:blip r:embed="rId3"/>
          <a:stretch>
            <a:fillRect/>
          </a:stretch>
        </p:blipFill>
        <p:spPr>
          <a:xfrm>
            <a:off x="6128952" y="1410303"/>
            <a:ext cx="6063048" cy="3454100"/>
          </a:xfrm>
          <a:prstGeom prst="rect">
            <a:avLst/>
          </a:prstGeom>
        </p:spPr>
      </p:pic>
      <p:sp>
        <p:nvSpPr>
          <p:cNvPr id="10" name="TextBox 9"/>
          <p:cNvSpPr txBox="1"/>
          <p:nvPr/>
        </p:nvSpPr>
        <p:spPr>
          <a:xfrm>
            <a:off x="7196667" y="5350934"/>
            <a:ext cx="4204997" cy="584775"/>
          </a:xfrm>
          <a:prstGeom prst="rect">
            <a:avLst/>
          </a:prstGeom>
          <a:noFill/>
        </p:spPr>
        <p:txBody>
          <a:bodyPr wrap="none" rtlCol="0">
            <a:spAutoFit/>
          </a:bodyPr>
          <a:lstStyle/>
          <a:p>
            <a:r>
              <a:rPr lang="en-US" sz="3200" dirty="0">
                <a:solidFill>
                  <a:schemeClr val="bg1"/>
                </a:solidFill>
              </a:rPr>
              <a:t>rotary.org/brandcenter</a:t>
            </a:r>
          </a:p>
        </p:txBody>
      </p:sp>
    </p:spTree>
    <p:extLst>
      <p:ext uri="{BB962C8B-B14F-4D97-AF65-F5344CB8AC3E}">
        <p14:creationId xmlns:p14="http://schemas.microsoft.com/office/powerpoint/2010/main" val="427104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5BE2CBF-C084-49F2-B251-9DC23C8C7B85}"/>
              </a:ext>
            </a:extLst>
          </p:cNvPr>
          <p:cNvPicPr>
            <a:picLocks noChangeAspect="1"/>
          </p:cNvPicPr>
          <p:nvPr/>
        </p:nvPicPr>
        <p:blipFill>
          <a:blip r:embed="rId2"/>
          <a:stretch>
            <a:fillRect/>
          </a:stretch>
        </p:blipFill>
        <p:spPr>
          <a:xfrm>
            <a:off x="2180250" y="0"/>
            <a:ext cx="7831499" cy="6858000"/>
          </a:xfrm>
          <a:prstGeom prst="rect">
            <a:avLst/>
          </a:prstGeom>
        </p:spPr>
      </p:pic>
    </p:spTree>
    <p:extLst>
      <p:ext uri="{BB962C8B-B14F-4D97-AF65-F5344CB8AC3E}">
        <p14:creationId xmlns:p14="http://schemas.microsoft.com/office/powerpoint/2010/main" val="282533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4"/>
          </p:nvPr>
        </p:nvSpPr>
        <p:spPr>
          <a:xfrm>
            <a:off x="241167" y="749966"/>
            <a:ext cx="4978400" cy="1135063"/>
          </a:xfrm>
        </p:spPr>
        <p:txBody>
          <a:bodyPr/>
          <a:lstStyle/>
          <a:p>
            <a:pPr algn="ctr" defTabSz="457189">
              <a:lnSpc>
                <a:spcPct val="100000"/>
              </a:lnSpc>
              <a:spcBef>
                <a:spcPts val="0"/>
              </a:spcBef>
            </a:pPr>
            <a:r>
              <a:rPr lang="en-US" sz="3200" cap="none" dirty="0">
                <a:latin typeface="Georgia" panose="02040502050405020303" pitchFamily="18" charset="0"/>
              </a:rPr>
              <a:t>Public image </a:t>
            </a:r>
            <a:r>
              <a:rPr lang="en-US" sz="3200" b="0" cap="none" dirty="0">
                <a:latin typeface="Georgia" panose="02040502050405020303" pitchFamily="18" charset="0"/>
              </a:rPr>
              <a:t>(noun): the perception or opinion </a:t>
            </a:r>
            <a:r>
              <a:rPr lang="en-US" sz="3200" cap="none" dirty="0">
                <a:latin typeface="Georgia" panose="02040502050405020303" pitchFamily="18" charset="0"/>
              </a:rPr>
              <a:t>others have of you</a:t>
            </a:r>
          </a:p>
        </p:txBody>
      </p:sp>
      <p:sp>
        <p:nvSpPr>
          <p:cNvPr id="5" name="Subtitle 4"/>
          <p:cNvSpPr>
            <a:spLocks noGrp="1"/>
          </p:cNvSpPr>
          <p:nvPr>
            <p:ph type="subTitle" idx="1"/>
          </p:nvPr>
        </p:nvSpPr>
        <p:spPr>
          <a:xfrm>
            <a:off x="641195" y="3383633"/>
            <a:ext cx="4986867" cy="1975764"/>
          </a:xfrm>
          <a:noFill/>
        </p:spPr>
        <p:txBody>
          <a:bodyPr>
            <a:noAutofit/>
          </a:bodyPr>
          <a:lstStyle/>
          <a:p>
            <a:pPr algn="ctr" defTabSz="457189">
              <a:lnSpc>
                <a:spcPct val="100000"/>
              </a:lnSpc>
              <a:spcBef>
                <a:spcPts val="0"/>
              </a:spcBef>
            </a:pPr>
            <a:r>
              <a:rPr lang="en-US" sz="2800" i="1" dirty="0">
                <a:latin typeface="Georgia" panose="02040502050405020303" pitchFamily="18" charset="0"/>
                <a:cs typeface="Arial" panose="020B0604020202020204" pitchFamily="34" charset="0"/>
              </a:rPr>
              <a:t>Rotary’s public image isn’t just what we think of ourselves – </a:t>
            </a:r>
          </a:p>
          <a:p>
            <a:pPr algn="ctr" defTabSz="457189">
              <a:lnSpc>
                <a:spcPct val="100000"/>
              </a:lnSpc>
              <a:spcBef>
                <a:spcPts val="0"/>
              </a:spcBef>
            </a:pPr>
            <a:endParaRPr lang="en-US" sz="2800" i="1" dirty="0">
              <a:latin typeface="Georgia" panose="02040502050405020303" pitchFamily="18" charset="0"/>
              <a:cs typeface="Arial" panose="020B0604020202020204" pitchFamily="34" charset="0"/>
            </a:endParaRPr>
          </a:p>
          <a:p>
            <a:pPr algn="ctr" defTabSz="457189">
              <a:lnSpc>
                <a:spcPct val="100000"/>
              </a:lnSpc>
              <a:spcBef>
                <a:spcPts val="0"/>
              </a:spcBef>
            </a:pPr>
            <a:r>
              <a:rPr lang="en-US" sz="3200" b="1" i="1" dirty="0">
                <a:latin typeface="Georgia" panose="02040502050405020303" pitchFamily="18" charset="0"/>
                <a:cs typeface="Arial" panose="020B0604020202020204" pitchFamily="34" charset="0"/>
              </a:rPr>
              <a:t>It’s what people outside of Rotary think of us</a:t>
            </a:r>
          </a:p>
          <a:p>
            <a:endParaRPr lang="en-US" sz="2800" dirty="0"/>
          </a:p>
        </p:txBody>
      </p:sp>
      <p:sp>
        <p:nvSpPr>
          <p:cNvPr id="6" name="Slide Number Placeholder 5"/>
          <p:cNvSpPr>
            <a:spLocks noGrp="1"/>
          </p:cNvSpPr>
          <p:nvPr>
            <p:ph type="sldNum" sz="quarter" idx="12"/>
          </p:nvPr>
        </p:nvSpPr>
        <p:spPr/>
        <p:txBody>
          <a:bodyPr/>
          <a:lstStyle/>
          <a:p>
            <a:pPr defTabSz="1219170">
              <a:buClr>
                <a:srgbClr val="000000"/>
              </a:buClr>
              <a:defRPr/>
            </a:pPr>
            <a:fld id="{97A94E25-127B-4C48-AF96-44BA7B823777}" type="slidenum">
              <a:rPr lang="en-US" kern="0">
                <a:solidFill>
                  <a:srgbClr val="FFFFFF"/>
                </a:solidFill>
                <a:latin typeface="Arial"/>
                <a:cs typeface="Arial"/>
                <a:sym typeface="Arial"/>
              </a:rPr>
              <a:pPr defTabSz="1219170">
                <a:buClr>
                  <a:srgbClr val="000000"/>
                </a:buClr>
                <a:defRPr/>
              </a:pPr>
              <a:t>3</a:t>
            </a:fld>
            <a:endParaRPr lang="en-US" kern="0" dirty="0">
              <a:solidFill>
                <a:srgbClr val="FFFFFF"/>
              </a:solidFill>
              <a:latin typeface="Arial"/>
              <a:cs typeface="Arial"/>
              <a:sym typeface="Arial"/>
            </a:endParaRPr>
          </a:p>
        </p:txBody>
      </p:sp>
      <p:sp>
        <p:nvSpPr>
          <p:cNvPr id="7" name="Picture Placeholder 6">
            <a:extLst>
              <a:ext uri="{FF2B5EF4-FFF2-40B4-BE49-F238E27FC236}">
                <a16:creationId xmlns:a16="http://schemas.microsoft.com/office/drawing/2014/main" id="{3B4B5B33-5506-4D53-B0D6-017574919E70}"/>
              </a:ext>
            </a:extLst>
          </p:cNvPr>
          <p:cNvSpPr>
            <a:spLocks noGrp="1"/>
          </p:cNvSpPr>
          <p:nvPr>
            <p:ph type="pic" sz="quarter" idx="13"/>
          </p:nvPr>
        </p:nvSpPr>
        <p:spPr/>
      </p:sp>
      <p:pic>
        <p:nvPicPr>
          <p:cNvPr id="9" name="Picture 8">
            <a:extLst>
              <a:ext uri="{FF2B5EF4-FFF2-40B4-BE49-F238E27FC236}">
                <a16:creationId xmlns:a16="http://schemas.microsoft.com/office/drawing/2014/main" id="{9A33BFBB-BCA5-41E0-A67D-EEFD1F5389AF}"/>
              </a:ext>
            </a:extLst>
          </p:cNvPr>
          <p:cNvPicPr>
            <a:picLocks noChangeAspect="1"/>
          </p:cNvPicPr>
          <p:nvPr/>
        </p:nvPicPr>
        <p:blipFill>
          <a:blip r:embed="rId3"/>
          <a:stretch>
            <a:fillRect/>
          </a:stretch>
        </p:blipFill>
        <p:spPr>
          <a:xfrm>
            <a:off x="0" y="-488026"/>
            <a:ext cx="12192000" cy="9147695"/>
          </a:xfrm>
          <a:prstGeom prst="rect">
            <a:avLst/>
          </a:prstGeom>
        </p:spPr>
      </p:pic>
    </p:spTree>
    <p:extLst>
      <p:ext uri="{BB962C8B-B14F-4D97-AF65-F5344CB8AC3E}">
        <p14:creationId xmlns:p14="http://schemas.microsoft.com/office/powerpoint/2010/main" val="321818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92279" y="2680138"/>
            <a:ext cx="8083884" cy="4036645"/>
          </a:xfrm>
          <a:prstGeom prst="rect">
            <a:avLst/>
          </a:prstGeom>
        </p:spPr>
      </p:pic>
      <p:sp>
        <p:nvSpPr>
          <p:cNvPr id="5" name="Rectangle 4"/>
          <p:cNvSpPr/>
          <p:nvPr/>
        </p:nvSpPr>
        <p:spPr>
          <a:xfrm>
            <a:off x="914264" y="1595974"/>
            <a:ext cx="10156061" cy="995016"/>
          </a:xfrm>
          <a:prstGeom prst="rect">
            <a:avLst/>
          </a:prstGeom>
        </p:spPr>
        <p:txBody>
          <a:bodyPr wrap="square">
            <a:spAutoFit/>
          </a:bodyPr>
          <a:lstStyle/>
          <a:p>
            <a:pPr marL="76198" lvl="1" algn="ctr"/>
            <a:r>
              <a:rPr lang="en-US" sz="2933" dirty="0">
                <a:solidFill>
                  <a:schemeClr val="tx1">
                    <a:lumMod val="75000"/>
                  </a:schemeClr>
                </a:solidFill>
              </a:rPr>
              <a:t>While many people have heard of Rotary, the </a:t>
            </a:r>
            <a:r>
              <a:rPr lang="en-US" sz="2933" dirty="0" smtClean="0">
                <a:solidFill>
                  <a:schemeClr val="tx1">
                    <a:lumMod val="75000"/>
                  </a:schemeClr>
                </a:solidFill>
              </a:rPr>
              <a:t>many also don’t </a:t>
            </a:r>
            <a:r>
              <a:rPr lang="en-US" sz="2933" dirty="0">
                <a:solidFill>
                  <a:schemeClr val="tx1">
                    <a:lumMod val="75000"/>
                  </a:schemeClr>
                </a:solidFill>
              </a:rPr>
              <a:t>understand who we are or what we do.</a:t>
            </a:r>
          </a:p>
        </p:txBody>
      </p:sp>
      <p:sp>
        <p:nvSpPr>
          <p:cNvPr id="2" name="Title 1"/>
          <p:cNvSpPr>
            <a:spLocks noGrp="1"/>
          </p:cNvSpPr>
          <p:nvPr>
            <p:ph type="title"/>
          </p:nvPr>
        </p:nvSpPr>
        <p:spPr>
          <a:xfrm>
            <a:off x="381000" y="-2311"/>
            <a:ext cx="11506200" cy="1540043"/>
          </a:xfrm>
        </p:spPr>
        <p:txBody>
          <a:bodyPr>
            <a:normAutofit/>
          </a:bodyPr>
          <a:lstStyle/>
          <a:p>
            <a:r>
              <a:rPr lang="en-US" sz="4267" dirty="0">
                <a:latin typeface="Arial Narrow" pitchFamily="34" charset="0"/>
              </a:rPr>
              <a:t>Public Image – what is ours?</a:t>
            </a:r>
            <a:endParaRPr lang="en-US" sz="4267" dirty="0"/>
          </a:p>
        </p:txBody>
      </p:sp>
    </p:spTree>
    <p:extLst>
      <p:ext uri="{BB962C8B-B14F-4D97-AF65-F5344CB8AC3E}">
        <p14:creationId xmlns:p14="http://schemas.microsoft.com/office/powerpoint/2010/main" val="296752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687553" y="1725225"/>
          <a:ext cx="10174012" cy="370664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540" y="5654549"/>
            <a:ext cx="713235" cy="71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7066" y="5701332"/>
            <a:ext cx="718379" cy="7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2148" y="5711455"/>
            <a:ext cx="718379" cy="7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0905" y="5634879"/>
            <a:ext cx="718379" cy="7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C:\Users\jhadrick\AppData\Local\Microsoft\Windows\INetCache\Content.Outlook\1AWBOZGE\k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5189" y="5698955"/>
            <a:ext cx="718379" cy="7183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jhadrick\AppData\Local\Microsoft\Windows\INetCache\Content.Outlook\1AWBOZGE\tw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2022" y="5634878"/>
            <a:ext cx="718379" cy="7183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777" y="5701331"/>
            <a:ext cx="718379" cy="7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613720" y="1671619"/>
            <a:ext cx="7980871" cy="369332"/>
          </a:xfrm>
          <a:prstGeom prst="rect">
            <a:avLst/>
          </a:prstGeom>
          <a:noFill/>
        </p:spPr>
        <p:txBody>
          <a:bodyPr wrap="square" rtlCol="0">
            <a:spAutoFit/>
          </a:bodyPr>
          <a:lstStyle/>
          <a:p>
            <a:r>
              <a:rPr lang="en-US" i="1" dirty="0">
                <a:solidFill>
                  <a:schemeClr val="accent1">
                    <a:lumMod val="75000"/>
                  </a:schemeClr>
                </a:solidFill>
              </a:rPr>
              <a:t>Have you heard of an organization called Rotary?</a:t>
            </a:r>
          </a:p>
        </p:txBody>
      </p:sp>
      <p:sp>
        <p:nvSpPr>
          <p:cNvPr id="4" name="Title 3">
            <a:extLst>
              <a:ext uri="{FF2B5EF4-FFF2-40B4-BE49-F238E27FC236}">
                <a16:creationId xmlns:a16="http://schemas.microsoft.com/office/drawing/2014/main" id="{30A161DF-2F43-4540-8574-02E364F5C173}"/>
              </a:ext>
            </a:extLst>
          </p:cNvPr>
          <p:cNvSpPr>
            <a:spLocks noGrp="1"/>
          </p:cNvSpPr>
          <p:nvPr>
            <p:ph type="title"/>
          </p:nvPr>
        </p:nvSpPr>
        <p:spPr/>
        <p:txBody>
          <a:bodyPr/>
          <a:lstStyle/>
          <a:p>
            <a:r>
              <a:rPr lang="en-US" dirty="0"/>
              <a:t>Brand awareness varies</a:t>
            </a:r>
          </a:p>
        </p:txBody>
      </p:sp>
      <p:sp>
        <p:nvSpPr>
          <p:cNvPr id="5" name="TextBox 4">
            <a:extLst>
              <a:ext uri="{FF2B5EF4-FFF2-40B4-BE49-F238E27FC236}">
                <a16:creationId xmlns:a16="http://schemas.microsoft.com/office/drawing/2014/main" id="{12D63574-32DD-436E-A841-84372385F8E6}"/>
              </a:ext>
            </a:extLst>
          </p:cNvPr>
          <p:cNvSpPr txBox="1"/>
          <p:nvPr/>
        </p:nvSpPr>
        <p:spPr>
          <a:xfrm>
            <a:off x="1099566" y="5329623"/>
            <a:ext cx="9454640" cy="369332"/>
          </a:xfrm>
          <a:prstGeom prst="rect">
            <a:avLst/>
          </a:prstGeom>
          <a:noFill/>
        </p:spPr>
        <p:txBody>
          <a:bodyPr wrap="none" rtlCol="0">
            <a:spAutoFit/>
          </a:bodyPr>
          <a:lstStyle/>
          <a:p>
            <a:r>
              <a:rPr lang="en-US" dirty="0"/>
              <a:t>Taiwan           </a:t>
            </a:r>
            <a:r>
              <a:rPr lang="en-US" dirty="0" smtClean="0"/>
              <a:t>      </a:t>
            </a:r>
            <a:r>
              <a:rPr lang="en-US" dirty="0"/>
              <a:t>India            </a:t>
            </a:r>
            <a:r>
              <a:rPr lang="en-US" dirty="0" smtClean="0"/>
              <a:t>	  </a:t>
            </a:r>
            <a:r>
              <a:rPr lang="en-US" dirty="0"/>
              <a:t>Brazil      </a:t>
            </a:r>
            <a:r>
              <a:rPr lang="en-US" dirty="0" smtClean="0"/>
              <a:t>            Kenya                   </a:t>
            </a:r>
            <a:r>
              <a:rPr lang="en-US" dirty="0"/>
              <a:t>USA         </a:t>
            </a:r>
            <a:r>
              <a:rPr lang="en-US" dirty="0" smtClean="0"/>
              <a:t>    </a:t>
            </a:r>
            <a:r>
              <a:rPr lang="en-US" dirty="0"/>
              <a:t>Germany          </a:t>
            </a:r>
            <a:r>
              <a:rPr lang="en-US" dirty="0" smtClean="0"/>
              <a:t>     Japan  </a:t>
            </a:r>
            <a:endParaRPr lang="en-US" dirty="0"/>
          </a:p>
        </p:txBody>
      </p:sp>
    </p:spTree>
    <p:extLst>
      <p:ext uri="{BB962C8B-B14F-4D97-AF65-F5344CB8AC3E}">
        <p14:creationId xmlns:p14="http://schemas.microsoft.com/office/powerpoint/2010/main" val="10662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649154" y="0"/>
            <a:ext cx="11424313" cy="1540042"/>
          </a:xfrm>
        </p:spPr>
        <p:txBody>
          <a:bodyPr>
            <a:normAutofit/>
          </a:bodyPr>
          <a:lstStyle/>
          <a:p>
            <a:pPr lvl="0"/>
            <a:r>
              <a:rPr lang="en-US" dirty="0"/>
              <a:t>Public </a:t>
            </a:r>
            <a:r>
              <a:rPr lang="en-US" cap="none" dirty="0"/>
              <a:t>Awareness of Local Rotary Clubs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6</a:t>
            </a:fld>
            <a:endParaRPr lang="en-US" dirty="0"/>
          </a:p>
        </p:txBody>
      </p:sp>
      <p:graphicFrame>
        <p:nvGraphicFramePr>
          <p:cNvPr id="12" name="Chart 11">
            <a:extLst>
              <a:ext uri="{FF2B5EF4-FFF2-40B4-BE49-F238E27FC236}">
                <a16:creationId xmlns:a16="http://schemas.microsoft.com/office/drawing/2014/main" id="{04ABB3F2-4C14-0A41-A747-73335DEBF941}"/>
              </a:ext>
            </a:extLst>
          </p:cNvPr>
          <p:cNvGraphicFramePr/>
          <p:nvPr/>
        </p:nvGraphicFramePr>
        <p:xfrm>
          <a:off x="379031" y="-170688"/>
          <a:ext cx="11812969" cy="6205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05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0" y="-92401"/>
            <a:ext cx="12191999" cy="1966024"/>
          </a:xfrm>
          <a:solidFill>
            <a:srgbClr val="00B0F0"/>
          </a:solidFill>
        </p:spPr>
        <p:txBody>
          <a:bodyPr/>
          <a:lstStyle/>
          <a:p>
            <a:endParaRPr lang="en-US" dirty="0"/>
          </a:p>
        </p:txBody>
      </p:sp>
      <p:sp>
        <p:nvSpPr>
          <p:cNvPr id="6" name="Slide Number Placeholder 5"/>
          <p:cNvSpPr>
            <a:spLocks noGrp="1"/>
          </p:cNvSpPr>
          <p:nvPr>
            <p:ph type="sldNum" sz="quarter" idx="12"/>
          </p:nvPr>
        </p:nvSpPr>
        <p:spPr/>
        <p:txBody>
          <a:bodyPr/>
          <a:lstStyle/>
          <a:p>
            <a:fld id="{97A94E25-127B-4C48-AF96-44BA7B823777}" type="slidenum">
              <a:rPr lang="en-US" smtClean="0"/>
              <a:pPr/>
              <a:t>7</a:t>
            </a:fld>
            <a:endParaRPr lang="en-US" dirty="0"/>
          </a:p>
        </p:txBody>
      </p:sp>
      <p:sp>
        <p:nvSpPr>
          <p:cNvPr id="9" name="TextBox 8"/>
          <p:cNvSpPr txBox="1"/>
          <p:nvPr/>
        </p:nvSpPr>
        <p:spPr>
          <a:xfrm>
            <a:off x="1456833" y="298132"/>
            <a:ext cx="9278332" cy="923330"/>
          </a:xfrm>
          <a:prstGeom prst="rect">
            <a:avLst/>
          </a:prstGeom>
          <a:noFill/>
        </p:spPr>
        <p:txBody>
          <a:bodyPr wrap="square" rtlCol="0">
            <a:spAutoFit/>
          </a:bodyPr>
          <a:lstStyle/>
          <a:p>
            <a:pPr algn="ctr"/>
            <a:r>
              <a:rPr lang="en-US" sz="5400" b="1" dirty="0" smtClean="0">
                <a:solidFill>
                  <a:schemeClr val="bg1"/>
                </a:solidFill>
                <a:latin typeface="Arial Narrow" panose="020B0606020202030204" pitchFamily="34" charset="0"/>
              </a:rPr>
              <a:t>People of Action </a:t>
            </a:r>
            <a:endParaRPr lang="en-US" sz="5400" b="1" dirty="0">
              <a:solidFill>
                <a:schemeClr val="bg1"/>
              </a:solidFill>
              <a:latin typeface="Arial Narrow" panose="020B0606020202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933" y="2264156"/>
            <a:ext cx="4241800" cy="424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66" y="2264156"/>
            <a:ext cx="5655733" cy="4241800"/>
          </a:xfrm>
          <a:prstGeom prst="rect">
            <a:avLst/>
          </a:prstGeom>
        </p:spPr>
      </p:pic>
    </p:spTree>
    <p:extLst>
      <p:ext uri="{BB962C8B-B14F-4D97-AF65-F5344CB8AC3E}">
        <p14:creationId xmlns:p14="http://schemas.microsoft.com/office/powerpoint/2010/main" val="44981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5"/>
          </p:nvPr>
        </p:nvSpPr>
        <p:spPr/>
        <p:txBody>
          <a:bodyPr/>
          <a:lstStyle/>
          <a:p>
            <a:pPr defTabSz="914377">
              <a:defRPr/>
            </a:pPr>
            <a:fld id="{97A94E25-127B-4C48-AF96-44BA7B823777}" type="slidenum">
              <a:rPr lang="en-US">
                <a:solidFill>
                  <a:prstClr val="black"/>
                </a:solidFill>
                <a:latin typeface="Arial" panose="020B0604020202020204"/>
              </a:rPr>
              <a:pPr defTabSz="914377">
                <a:defRPr/>
              </a:pPr>
              <a:t>8</a:t>
            </a:fld>
            <a:endParaRPr lang="en-US" dirty="0">
              <a:solidFill>
                <a:prstClr val="black"/>
              </a:solidFill>
              <a:latin typeface="Arial" panose="020B0604020202020204"/>
            </a:endParaRPr>
          </a:p>
        </p:txBody>
      </p:sp>
      <p:sp>
        <p:nvSpPr>
          <p:cNvPr id="5" name="TextBox 4"/>
          <p:cNvSpPr txBox="1"/>
          <p:nvPr/>
        </p:nvSpPr>
        <p:spPr>
          <a:xfrm>
            <a:off x="6514431" y="730062"/>
            <a:ext cx="3824385" cy="6186309"/>
          </a:xfrm>
          <a:prstGeom prst="rect">
            <a:avLst/>
          </a:prstGeom>
          <a:noFill/>
        </p:spPr>
        <p:txBody>
          <a:bodyPr wrap="square" rtlCol="0">
            <a:spAutoFit/>
          </a:bodyPr>
          <a:lstStyle/>
          <a:p>
            <a:pPr defTabSz="914377">
              <a:defRPr/>
            </a:pPr>
            <a:r>
              <a:rPr lang="en-US" sz="4000" dirty="0">
                <a:solidFill>
                  <a:prstClr val="black"/>
                </a:solidFill>
                <a:latin typeface="Arial" panose="020B0604020202020204" pitchFamily="34" charset="0"/>
                <a:cs typeface="Arial" panose="020B0604020202020204" pitchFamily="34" charset="0"/>
              </a:rPr>
              <a:t>Raising Rotary’s public image </a:t>
            </a:r>
          </a:p>
          <a:p>
            <a:pPr defTabSz="914377">
              <a:defRPr/>
            </a:pPr>
            <a:r>
              <a:rPr lang="en-US" sz="4000" b="1" dirty="0">
                <a:solidFill>
                  <a:srgbClr val="00B0F0"/>
                </a:solidFill>
                <a:latin typeface="Arial" panose="020B0604020202020204" pitchFamily="34" charset="0"/>
                <a:cs typeface="Arial" panose="020B0604020202020204" pitchFamily="34" charset="0"/>
              </a:rPr>
              <a:t>relies on clubs and members</a:t>
            </a:r>
          </a:p>
          <a:p>
            <a:pPr defTabSz="914377">
              <a:defRPr/>
            </a:pPr>
            <a:r>
              <a:rPr lang="en-US" sz="4000" dirty="0">
                <a:solidFill>
                  <a:prstClr val="black"/>
                </a:solidFill>
                <a:latin typeface="Arial" panose="020B0604020202020204" pitchFamily="34" charset="0"/>
                <a:cs typeface="Arial" panose="020B0604020202020204" pitchFamily="34" charset="0"/>
              </a:rPr>
              <a:t>sharing their stories of impact</a:t>
            </a:r>
          </a:p>
          <a:p>
            <a:pPr defTabSz="914377">
              <a:defRPr/>
            </a:pPr>
            <a:endParaRPr lang="en-US" sz="4000" dirty="0">
              <a:solidFill>
                <a:prstClr val="black"/>
              </a:solidFill>
              <a:latin typeface="Arial" panose="020B0604020202020204" pitchFamily="34" charset="0"/>
              <a:cs typeface="Arial" panose="020B0604020202020204" pitchFamily="34" charset="0"/>
            </a:endParaRPr>
          </a:p>
          <a:p>
            <a:pPr defTabSz="914377">
              <a:defRPr/>
            </a:pPr>
            <a:endParaRPr lang="en-US" sz="3600" dirty="0">
              <a:solidFill>
                <a:prstClr val="black"/>
              </a:solidFill>
              <a:latin typeface="Arial" panose="020B0604020202020204"/>
            </a:endParaRPr>
          </a:p>
        </p:txBody>
      </p:sp>
      <p:sp>
        <p:nvSpPr>
          <p:cNvPr id="4" name="Rectangle 3"/>
          <p:cNvSpPr/>
          <p:nvPr/>
        </p:nvSpPr>
        <p:spPr>
          <a:xfrm>
            <a:off x="554575" y="2432848"/>
            <a:ext cx="5399196" cy="1754326"/>
          </a:xfrm>
          <a:prstGeom prst="rect">
            <a:avLst/>
          </a:prstGeom>
        </p:spPr>
        <p:txBody>
          <a:bodyPr wrap="square">
            <a:spAutoFit/>
          </a:bodyPr>
          <a:lstStyle/>
          <a:p>
            <a:pPr defTabSz="914377">
              <a:spcBef>
                <a:spcPts val="1200"/>
              </a:spcBef>
              <a:buClr>
                <a:prstClr val="black">
                  <a:lumMod val="65000"/>
                  <a:lumOff val="35000"/>
                </a:prstClr>
              </a:buClr>
              <a:defRPr/>
            </a:pPr>
            <a:r>
              <a:rPr lang="en-US" sz="3600" dirty="0">
                <a:solidFill>
                  <a:prstClr val="white"/>
                </a:solidFill>
                <a:latin typeface="Arial" panose="020B0604020202020204"/>
              </a:rPr>
              <a:t>Increase public awareness of Rotary – our </a:t>
            </a:r>
            <a:r>
              <a:rPr lang="en-US" sz="3600" b="1" dirty="0">
                <a:solidFill>
                  <a:prstClr val="white"/>
                </a:solidFill>
                <a:latin typeface="Arial" panose="020B0604020202020204"/>
              </a:rPr>
              <a:t>impact and brand </a:t>
            </a:r>
            <a:endParaRPr lang="en-US" sz="3600" b="1" dirty="0">
              <a:solidFill>
                <a:prstClr val="black"/>
              </a:solidFill>
              <a:latin typeface="Arial" panose="020B0604020202020204"/>
            </a:endParaRPr>
          </a:p>
        </p:txBody>
      </p:sp>
      <p:sp>
        <p:nvSpPr>
          <p:cNvPr id="6" name="Rectangle 5"/>
          <p:cNvSpPr/>
          <p:nvPr/>
        </p:nvSpPr>
        <p:spPr>
          <a:xfrm>
            <a:off x="554575" y="1009332"/>
            <a:ext cx="2842445" cy="1022972"/>
          </a:xfrm>
          <a:prstGeom prst="rect">
            <a:avLst/>
          </a:prstGeom>
        </p:spPr>
        <p:txBody>
          <a:bodyPr wrap="none">
            <a:spAutoFit/>
          </a:bodyPr>
          <a:lstStyle/>
          <a:p>
            <a:pPr defTabSz="914377">
              <a:lnSpc>
                <a:spcPct val="150000"/>
              </a:lnSpc>
              <a:spcBef>
                <a:spcPts val="1200"/>
              </a:spcBef>
              <a:buClr>
                <a:prstClr val="black">
                  <a:lumMod val="65000"/>
                  <a:lumOff val="35000"/>
                </a:prstClr>
              </a:buClr>
              <a:defRPr/>
            </a:pPr>
            <a:r>
              <a:rPr lang="en-US" sz="4600" b="1" dirty="0">
                <a:solidFill>
                  <a:prstClr val="white"/>
                </a:solidFill>
                <a:latin typeface="Arial" panose="020B0604020202020204"/>
              </a:rPr>
              <a:t>Objective</a:t>
            </a:r>
          </a:p>
        </p:txBody>
      </p:sp>
      <p:pic>
        <p:nvPicPr>
          <p:cNvPr id="2" name="Picture 1"/>
          <p:cNvPicPr>
            <a:picLocks noChangeAspect="1"/>
          </p:cNvPicPr>
          <p:nvPr/>
        </p:nvPicPr>
        <p:blipFill>
          <a:blip r:embed="rId3"/>
          <a:stretch>
            <a:fillRect/>
          </a:stretch>
        </p:blipFill>
        <p:spPr>
          <a:xfrm>
            <a:off x="10137485" y="3092901"/>
            <a:ext cx="1724315" cy="34904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09" y="5323391"/>
            <a:ext cx="4301067" cy="887419"/>
          </a:xfrm>
          <a:prstGeom prst="rect">
            <a:avLst/>
          </a:prstGeom>
        </p:spPr>
      </p:pic>
    </p:spTree>
    <p:extLst>
      <p:ext uri="{BB962C8B-B14F-4D97-AF65-F5344CB8AC3E}">
        <p14:creationId xmlns:p14="http://schemas.microsoft.com/office/powerpoint/2010/main" val="273544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8AA1CA-FA94-5440-9E08-C740B89E2FA5}"/>
              </a:ext>
            </a:extLst>
          </p:cNvPr>
          <p:cNvSpPr/>
          <p:nvPr/>
        </p:nvSpPr>
        <p:spPr>
          <a:xfrm>
            <a:off x="4214015" y="2749915"/>
            <a:ext cx="1371600" cy="584775"/>
          </a:xfrm>
          <a:prstGeom prst="rect">
            <a:avLst/>
          </a:prstGeom>
        </p:spPr>
        <p:txBody>
          <a:bodyPr wrap="square" anchor="ctr">
            <a:noAutofit/>
          </a:bodyPr>
          <a:lstStyle/>
          <a:p>
            <a:pPr algn="ctr">
              <a:lnSpc>
                <a:spcPct val="90000"/>
              </a:lnSpc>
            </a:pPr>
            <a:r>
              <a:rPr lang="en-US" sz="1100" b="1" dirty="0">
                <a:solidFill>
                  <a:schemeClr val="bg1"/>
                </a:solidFill>
              </a:rPr>
              <a:t> </a:t>
            </a:r>
            <a:r>
              <a:rPr lang="en-US" sz="1400" b="1" dirty="0">
                <a:solidFill>
                  <a:schemeClr val="bg1"/>
                </a:solidFill>
              </a:rPr>
              <a:t>Increase </a:t>
            </a:r>
            <a:br>
              <a:rPr lang="en-US" sz="1400" b="1" dirty="0">
                <a:solidFill>
                  <a:schemeClr val="bg1"/>
                </a:solidFill>
              </a:rPr>
            </a:br>
            <a:r>
              <a:rPr lang="en-US" sz="1400" b="1" dirty="0">
                <a:solidFill>
                  <a:schemeClr val="bg1"/>
                </a:solidFill>
              </a:rPr>
              <a:t>Impact</a:t>
            </a:r>
            <a:endParaRPr lang="en-US" b="1" dirty="0">
              <a:solidFill>
                <a:schemeClr val="bg1"/>
              </a:solidFill>
            </a:endParaRPr>
          </a:p>
        </p:txBody>
      </p:sp>
      <p:sp>
        <p:nvSpPr>
          <p:cNvPr id="33" name="Rectangle 32">
            <a:extLst>
              <a:ext uri="{FF2B5EF4-FFF2-40B4-BE49-F238E27FC236}">
                <a16:creationId xmlns:a16="http://schemas.microsoft.com/office/drawing/2014/main" id="{01251C10-AB3A-4244-9643-B615D92B8406}"/>
              </a:ext>
            </a:extLst>
          </p:cNvPr>
          <p:cNvSpPr/>
          <p:nvPr/>
        </p:nvSpPr>
        <p:spPr>
          <a:xfrm>
            <a:off x="6606386" y="2749916"/>
            <a:ext cx="1371600" cy="584775"/>
          </a:xfrm>
          <a:prstGeom prst="rect">
            <a:avLst/>
          </a:prstGeom>
        </p:spPr>
        <p:txBody>
          <a:bodyPr wrap="square" anchor="ctr">
            <a:noAutofit/>
          </a:bodyPr>
          <a:lstStyle/>
          <a:p>
            <a:pPr algn="ctr">
              <a:lnSpc>
                <a:spcPct val="90000"/>
              </a:lnSpc>
            </a:pPr>
            <a:r>
              <a:rPr lang="en-US" sz="1400" b="1" dirty="0">
                <a:solidFill>
                  <a:schemeClr val="bg1"/>
                </a:solidFill>
              </a:rPr>
              <a:t>Expand </a:t>
            </a:r>
            <a:br>
              <a:rPr lang="en-US" sz="1400" b="1" dirty="0">
                <a:solidFill>
                  <a:schemeClr val="bg1"/>
                </a:solidFill>
              </a:rPr>
            </a:br>
            <a:r>
              <a:rPr lang="en-US" sz="1400" b="1" dirty="0">
                <a:solidFill>
                  <a:schemeClr val="bg1"/>
                </a:solidFill>
              </a:rPr>
              <a:t>Reach</a:t>
            </a:r>
            <a:endParaRPr lang="en-US" b="1" dirty="0">
              <a:solidFill>
                <a:schemeClr val="bg1"/>
              </a:solidFill>
            </a:endParaRPr>
          </a:p>
        </p:txBody>
      </p:sp>
      <p:sp>
        <p:nvSpPr>
          <p:cNvPr id="34" name="Rectangle 33">
            <a:extLst>
              <a:ext uri="{FF2B5EF4-FFF2-40B4-BE49-F238E27FC236}">
                <a16:creationId xmlns:a16="http://schemas.microsoft.com/office/drawing/2014/main" id="{161EF91D-B39C-1F40-BD24-9B4333860A0A}"/>
              </a:ext>
            </a:extLst>
          </p:cNvPr>
          <p:cNvSpPr/>
          <p:nvPr/>
        </p:nvSpPr>
        <p:spPr>
          <a:xfrm>
            <a:off x="6740201" y="4870206"/>
            <a:ext cx="1371600" cy="567686"/>
          </a:xfrm>
          <a:prstGeom prst="rect">
            <a:avLst/>
          </a:prstGeom>
        </p:spPr>
        <p:txBody>
          <a:bodyPr wrap="square" anchor="ctr">
            <a:noAutofit/>
          </a:bodyPr>
          <a:lstStyle/>
          <a:p>
            <a:pPr algn="ctr">
              <a:lnSpc>
                <a:spcPct val="90000"/>
              </a:lnSpc>
            </a:pPr>
            <a:r>
              <a:rPr lang="en-US" sz="1400" b="1" spc="-50" dirty="0">
                <a:solidFill>
                  <a:schemeClr val="bg1"/>
                </a:solidFill>
              </a:rPr>
              <a:t>Enhance Participant Engagement </a:t>
            </a:r>
            <a:endParaRPr lang="en-US" b="1" spc="-50" dirty="0">
              <a:solidFill>
                <a:schemeClr val="bg1"/>
              </a:solidFill>
            </a:endParaRPr>
          </a:p>
        </p:txBody>
      </p:sp>
      <p:sp>
        <p:nvSpPr>
          <p:cNvPr id="35" name="Rectangle 34">
            <a:extLst>
              <a:ext uri="{FF2B5EF4-FFF2-40B4-BE49-F238E27FC236}">
                <a16:creationId xmlns:a16="http://schemas.microsoft.com/office/drawing/2014/main" id="{30E86797-1881-A840-AA9D-6CB1C792AC24}"/>
              </a:ext>
            </a:extLst>
          </p:cNvPr>
          <p:cNvSpPr/>
          <p:nvPr/>
        </p:nvSpPr>
        <p:spPr>
          <a:xfrm>
            <a:off x="4035956" y="4853117"/>
            <a:ext cx="1371600" cy="584775"/>
          </a:xfrm>
          <a:prstGeom prst="rect">
            <a:avLst/>
          </a:prstGeom>
        </p:spPr>
        <p:txBody>
          <a:bodyPr wrap="square" anchor="ctr">
            <a:noAutofit/>
          </a:bodyPr>
          <a:lstStyle/>
          <a:p>
            <a:pPr algn="ctr">
              <a:lnSpc>
                <a:spcPct val="90000"/>
              </a:lnSpc>
            </a:pPr>
            <a:r>
              <a:rPr lang="en-US" sz="1400" b="1" dirty="0">
                <a:solidFill>
                  <a:schemeClr val="bg1"/>
                </a:solidFill>
              </a:rPr>
              <a:t>Increase </a:t>
            </a:r>
            <a:br>
              <a:rPr lang="en-US" sz="1400" b="1" dirty="0">
                <a:solidFill>
                  <a:schemeClr val="bg1"/>
                </a:solidFill>
              </a:rPr>
            </a:br>
            <a:r>
              <a:rPr lang="en-US" sz="1400" b="1" dirty="0">
                <a:solidFill>
                  <a:schemeClr val="bg1"/>
                </a:solidFill>
              </a:rPr>
              <a:t>Our Ability </a:t>
            </a:r>
            <a:br>
              <a:rPr lang="en-US" sz="1400" b="1" dirty="0">
                <a:solidFill>
                  <a:schemeClr val="bg1"/>
                </a:solidFill>
              </a:rPr>
            </a:br>
            <a:r>
              <a:rPr lang="en-US" sz="1400" b="1" dirty="0">
                <a:solidFill>
                  <a:schemeClr val="bg1"/>
                </a:solidFill>
              </a:rPr>
              <a:t>to Adapt</a:t>
            </a:r>
            <a:endParaRPr lang="en-US" b="1" dirty="0">
              <a:solidFill>
                <a:schemeClr val="bg1"/>
              </a:solidFill>
            </a:endParaRPr>
          </a:p>
        </p:txBody>
      </p:sp>
      <p:grpSp>
        <p:nvGrpSpPr>
          <p:cNvPr id="6" name="Group 5">
            <a:extLst>
              <a:ext uri="{FF2B5EF4-FFF2-40B4-BE49-F238E27FC236}">
                <a16:creationId xmlns:a16="http://schemas.microsoft.com/office/drawing/2014/main" id="{1A4A80B9-C3B5-4F45-8168-ED186AF594BE}"/>
              </a:ext>
            </a:extLst>
          </p:cNvPr>
          <p:cNvGrpSpPr/>
          <p:nvPr/>
        </p:nvGrpSpPr>
        <p:grpSpPr>
          <a:xfrm>
            <a:off x="7708900" y="4490606"/>
            <a:ext cx="4035732" cy="1257300"/>
            <a:chOff x="7708900" y="4490606"/>
            <a:chExt cx="4035732" cy="1257300"/>
          </a:xfrm>
        </p:grpSpPr>
        <p:cxnSp>
          <p:nvCxnSpPr>
            <p:cNvPr id="44" name="Straight Connector 43">
              <a:extLst>
                <a:ext uri="{FF2B5EF4-FFF2-40B4-BE49-F238E27FC236}">
                  <a16:creationId xmlns:a16="http://schemas.microsoft.com/office/drawing/2014/main" id="{E16F166C-4675-2C40-8A0B-A90E04E8BE75}"/>
                </a:ext>
              </a:extLst>
            </p:cNvPr>
            <p:cNvCxnSpPr>
              <a:cxnSpLocks/>
            </p:cNvCxnSpPr>
            <p:nvPr/>
          </p:nvCxnSpPr>
          <p:spPr>
            <a:xfrm flipH="1">
              <a:off x="7708900" y="5747906"/>
              <a:ext cx="835334"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FBC2E9-650C-E44D-8825-215A90483AF3}"/>
                </a:ext>
              </a:extLst>
            </p:cNvPr>
            <p:cNvCxnSpPr>
              <a:cxnSpLocks/>
            </p:cNvCxnSpPr>
            <p:nvPr/>
          </p:nvCxnSpPr>
          <p:spPr>
            <a:xfrm flipV="1">
              <a:off x="8544232" y="4490607"/>
              <a:ext cx="0" cy="125729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986AD3-447E-8743-B662-2551980FF020}"/>
                </a:ext>
              </a:extLst>
            </p:cNvPr>
            <p:cNvCxnSpPr>
              <a:cxnSpLocks/>
            </p:cNvCxnSpPr>
            <p:nvPr/>
          </p:nvCxnSpPr>
          <p:spPr>
            <a:xfrm flipH="1">
              <a:off x="8544232" y="4490606"/>
              <a:ext cx="320040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F5F244D-B57F-9B45-993B-F2CC5C19C841}"/>
              </a:ext>
            </a:extLst>
          </p:cNvPr>
          <p:cNvGrpSpPr/>
          <p:nvPr/>
        </p:nvGrpSpPr>
        <p:grpSpPr>
          <a:xfrm>
            <a:off x="8201025" y="2104593"/>
            <a:ext cx="3543607" cy="1271588"/>
            <a:chOff x="8201025" y="2104593"/>
            <a:chExt cx="3543607" cy="1271588"/>
          </a:xfrm>
        </p:grpSpPr>
        <p:cxnSp>
          <p:nvCxnSpPr>
            <p:cNvPr id="46" name="Straight Connector 45">
              <a:extLst>
                <a:ext uri="{FF2B5EF4-FFF2-40B4-BE49-F238E27FC236}">
                  <a16:creationId xmlns:a16="http://schemas.microsoft.com/office/drawing/2014/main" id="{7B0EF98C-B574-7E46-851F-7CCCDDB7357B}"/>
                </a:ext>
              </a:extLst>
            </p:cNvPr>
            <p:cNvCxnSpPr>
              <a:cxnSpLocks/>
            </p:cNvCxnSpPr>
            <p:nvPr/>
          </p:nvCxnSpPr>
          <p:spPr>
            <a:xfrm flipH="1">
              <a:off x="8544232" y="2104593"/>
              <a:ext cx="320040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43C57B-23C8-8E41-83D4-15FCC852E305}"/>
                </a:ext>
              </a:extLst>
            </p:cNvPr>
            <p:cNvCxnSpPr>
              <a:cxnSpLocks/>
            </p:cNvCxnSpPr>
            <p:nvPr/>
          </p:nvCxnSpPr>
          <p:spPr>
            <a:xfrm flipH="1">
              <a:off x="8201025" y="3376181"/>
              <a:ext cx="34321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EE700B8-5E3D-4C40-AD88-7211BA1221B9}"/>
                </a:ext>
              </a:extLst>
            </p:cNvPr>
            <p:cNvCxnSpPr>
              <a:cxnSpLocks/>
            </p:cNvCxnSpPr>
            <p:nvPr/>
          </p:nvCxnSpPr>
          <p:spPr>
            <a:xfrm flipV="1">
              <a:off x="8544232" y="2104594"/>
              <a:ext cx="0" cy="126900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9C77DC2-DF5B-1048-AF1C-98B6BC2A59BA}"/>
              </a:ext>
            </a:extLst>
          </p:cNvPr>
          <p:cNvGrpSpPr/>
          <p:nvPr/>
        </p:nvGrpSpPr>
        <p:grpSpPr>
          <a:xfrm>
            <a:off x="501282" y="2104593"/>
            <a:ext cx="3486518" cy="1271588"/>
            <a:chOff x="501282" y="2104593"/>
            <a:chExt cx="3486518" cy="1271588"/>
          </a:xfrm>
        </p:grpSpPr>
        <p:cxnSp>
          <p:nvCxnSpPr>
            <p:cNvPr id="42" name="Straight Connector 41">
              <a:extLst>
                <a:ext uri="{FF2B5EF4-FFF2-40B4-BE49-F238E27FC236}">
                  <a16:creationId xmlns:a16="http://schemas.microsoft.com/office/drawing/2014/main" id="{B78F97EF-6E59-6D42-A244-50F2109A535A}"/>
                </a:ext>
              </a:extLst>
            </p:cNvPr>
            <p:cNvCxnSpPr>
              <a:cxnSpLocks/>
            </p:cNvCxnSpPr>
            <p:nvPr/>
          </p:nvCxnSpPr>
          <p:spPr>
            <a:xfrm flipH="1">
              <a:off x="501282" y="2104593"/>
              <a:ext cx="310896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B8A2F3-B3F5-E241-BCF3-0B5628A3A574}"/>
                </a:ext>
              </a:extLst>
            </p:cNvPr>
            <p:cNvCxnSpPr>
              <a:cxnSpLocks/>
            </p:cNvCxnSpPr>
            <p:nvPr/>
          </p:nvCxnSpPr>
          <p:spPr>
            <a:xfrm flipH="1">
              <a:off x="3610243" y="3376181"/>
              <a:ext cx="377557"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699725-4AE5-4645-9D66-FBE65E2071E0}"/>
                </a:ext>
              </a:extLst>
            </p:cNvPr>
            <p:cNvCxnSpPr>
              <a:cxnSpLocks/>
            </p:cNvCxnSpPr>
            <p:nvPr/>
          </p:nvCxnSpPr>
          <p:spPr>
            <a:xfrm flipV="1">
              <a:off x="3610242" y="2104594"/>
              <a:ext cx="0" cy="126900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0E5236E-BC27-0C40-8331-9564D12A6262}"/>
              </a:ext>
            </a:extLst>
          </p:cNvPr>
          <p:cNvGrpSpPr/>
          <p:nvPr/>
        </p:nvGrpSpPr>
        <p:grpSpPr>
          <a:xfrm>
            <a:off x="409842" y="4490606"/>
            <a:ext cx="4060558" cy="1257300"/>
            <a:chOff x="409842" y="4490606"/>
            <a:chExt cx="4060558" cy="1257300"/>
          </a:xfrm>
        </p:grpSpPr>
        <p:cxnSp>
          <p:nvCxnSpPr>
            <p:cNvPr id="43" name="Straight Connector 42">
              <a:extLst>
                <a:ext uri="{FF2B5EF4-FFF2-40B4-BE49-F238E27FC236}">
                  <a16:creationId xmlns:a16="http://schemas.microsoft.com/office/drawing/2014/main" id="{D1C7CC1E-8ECE-CE4D-B9A4-243CEA41078C}"/>
                </a:ext>
              </a:extLst>
            </p:cNvPr>
            <p:cNvCxnSpPr>
              <a:cxnSpLocks/>
            </p:cNvCxnSpPr>
            <p:nvPr/>
          </p:nvCxnSpPr>
          <p:spPr>
            <a:xfrm flipH="1">
              <a:off x="409842" y="4490606"/>
              <a:ext cx="3200400"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92A8B33-42C4-414A-8959-61BD177263D7}"/>
                </a:ext>
              </a:extLst>
            </p:cNvPr>
            <p:cNvCxnSpPr>
              <a:cxnSpLocks/>
            </p:cNvCxnSpPr>
            <p:nvPr/>
          </p:nvCxnSpPr>
          <p:spPr>
            <a:xfrm flipH="1">
              <a:off x="3610242" y="5747906"/>
              <a:ext cx="860158" cy="0"/>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F8D9F4-F293-C944-996A-323D8EAD90AD}"/>
                </a:ext>
              </a:extLst>
            </p:cNvPr>
            <p:cNvCxnSpPr>
              <a:cxnSpLocks/>
            </p:cNvCxnSpPr>
            <p:nvPr/>
          </p:nvCxnSpPr>
          <p:spPr>
            <a:xfrm flipV="1">
              <a:off x="3610242" y="4490607"/>
              <a:ext cx="0" cy="1257299"/>
            </a:xfrm>
            <a:prstGeom prst="line">
              <a:avLst/>
            </a:prstGeom>
            <a:ln>
              <a:solidFill>
                <a:srgbClr val="01B4E7"/>
              </a:solidFill>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A24E1EFF-79E8-6749-8FBC-E7C6C5A2BC03}"/>
              </a:ext>
            </a:extLst>
          </p:cNvPr>
          <p:cNvSpPr txBox="1">
            <a:spLocks/>
          </p:cNvSpPr>
          <p:nvPr/>
        </p:nvSpPr>
        <p:spPr>
          <a:xfrm>
            <a:off x="8632778" y="2273023"/>
            <a:ext cx="3105902" cy="2043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bg1">
                  <a:lumMod val="65000"/>
                </a:schemeClr>
              </a:buClr>
            </a:pPr>
            <a:r>
              <a:rPr lang="en-US" sz="1400" dirty="0">
                <a:solidFill>
                  <a:schemeClr val="bg1">
                    <a:lumMod val="65000"/>
                  </a:schemeClr>
                </a:solidFill>
              </a:rPr>
              <a:t>Grow and diversify our membership and participation</a:t>
            </a:r>
          </a:p>
          <a:p>
            <a:pPr marL="137160" indent="-137160">
              <a:spcBef>
                <a:spcPts val="0"/>
              </a:spcBef>
              <a:spcAft>
                <a:spcPts val="600"/>
              </a:spcAft>
              <a:buClr>
                <a:schemeClr val="bg1">
                  <a:lumMod val="65000"/>
                </a:schemeClr>
              </a:buClr>
            </a:pPr>
            <a:r>
              <a:rPr lang="en-US" sz="1400" dirty="0">
                <a:solidFill>
                  <a:schemeClr val="bg1">
                    <a:lumMod val="65000"/>
                  </a:schemeClr>
                </a:solidFill>
              </a:rPr>
              <a:t>Create new channels into Rotary</a:t>
            </a:r>
          </a:p>
          <a:p>
            <a:pPr marL="137160" indent="-137160">
              <a:spcBef>
                <a:spcPts val="0"/>
              </a:spcBef>
              <a:spcAft>
                <a:spcPts val="600"/>
              </a:spcAft>
              <a:buClr>
                <a:schemeClr val="bg1">
                  <a:lumMod val="65000"/>
                </a:schemeClr>
              </a:buClr>
            </a:pPr>
            <a:r>
              <a:rPr lang="en-US" sz="1400" dirty="0">
                <a:solidFill>
                  <a:schemeClr val="bg1">
                    <a:lumMod val="65000"/>
                  </a:schemeClr>
                </a:solidFill>
              </a:rPr>
              <a:t>Increase Rotary’s openness </a:t>
            </a:r>
            <a:br>
              <a:rPr lang="en-US" sz="1400" dirty="0">
                <a:solidFill>
                  <a:schemeClr val="bg1">
                    <a:lumMod val="65000"/>
                  </a:schemeClr>
                </a:solidFill>
              </a:rPr>
            </a:br>
            <a:r>
              <a:rPr lang="en-US" sz="1400" dirty="0">
                <a:solidFill>
                  <a:schemeClr val="bg1">
                    <a:lumMod val="65000"/>
                  </a:schemeClr>
                </a:solidFill>
              </a:rPr>
              <a:t>and appeal</a:t>
            </a:r>
          </a:p>
          <a:p>
            <a:pPr marL="137160" indent="-137160">
              <a:spcBef>
                <a:spcPts val="0"/>
              </a:spcBef>
              <a:spcAft>
                <a:spcPts val="600"/>
              </a:spcAft>
              <a:buClr>
                <a:schemeClr val="bg1">
                  <a:lumMod val="65000"/>
                </a:schemeClr>
              </a:buClr>
            </a:pPr>
            <a:r>
              <a:rPr lang="en-US" sz="1400" dirty="0">
                <a:solidFill>
                  <a:schemeClr val="bg1">
                    <a:lumMod val="65000"/>
                  </a:schemeClr>
                </a:solidFill>
              </a:rPr>
              <a:t>Build awareness of our impact </a:t>
            </a:r>
            <a:br>
              <a:rPr lang="en-US" sz="1400" dirty="0">
                <a:solidFill>
                  <a:schemeClr val="bg1">
                    <a:lumMod val="65000"/>
                  </a:schemeClr>
                </a:solidFill>
              </a:rPr>
            </a:br>
            <a:r>
              <a:rPr lang="en-US" sz="1400" dirty="0">
                <a:solidFill>
                  <a:schemeClr val="bg1">
                    <a:lumMod val="65000"/>
                  </a:schemeClr>
                </a:solidFill>
              </a:rPr>
              <a:t>and brand</a:t>
            </a:r>
          </a:p>
        </p:txBody>
      </p:sp>
      <p:sp>
        <p:nvSpPr>
          <p:cNvPr id="41" name="Content Placeholder 2">
            <a:extLst>
              <a:ext uri="{FF2B5EF4-FFF2-40B4-BE49-F238E27FC236}">
                <a16:creationId xmlns:a16="http://schemas.microsoft.com/office/drawing/2014/main" id="{B721B5CF-8391-2849-ACC3-009AD61F74DF}"/>
              </a:ext>
            </a:extLst>
          </p:cNvPr>
          <p:cNvSpPr txBox="1">
            <a:spLocks/>
          </p:cNvSpPr>
          <p:nvPr/>
        </p:nvSpPr>
        <p:spPr>
          <a:xfrm>
            <a:off x="469929" y="2273023"/>
            <a:ext cx="2736298" cy="186422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bg1">
                  <a:lumMod val="65000"/>
                </a:schemeClr>
              </a:buClr>
            </a:pPr>
            <a:r>
              <a:rPr lang="en-US" sz="1400" dirty="0">
                <a:solidFill>
                  <a:schemeClr val="bg1">
                    <a:lumMod val="65000"/>
                  </a:schemeClr>
                </a:solidFill>
              </a:rPr>
              <a:t>Eradicate polio and leverage </a:t>
            </a:r>
            <a:br>
              <a:rPr lang="en-US" sz="1400" dirty="0">
                <a:solidFill>
                  <a:schemeClr val="bg1">
                    <a:lumMod val="65000"/>
                  </a:schemeClr>
                </a:solidFill>
              </a:rPr>
            </a:br>
            <a:r>
              <a:rPr lang="en-US" sz="1400" dirty="0">
                <a:solidFill>
                  <a:schemeClr val="bg1">
                    <a:lumMod val="65000"/>
                  </a:schemeClr>
                </a:solidFill>
              </a:rPr>
              <a:t>the legacy</a:t>
            </a:r>
          </a:p>
          <a:p>
            <a:pPr marL="137160" indent="-137160">
              <a:spcBef>
                <a:spcPts val="0"/>
              </a:spcBef>
              <a:spcAft>
                <a:spcPts val="600"/>
              </a:spcAft>
              <a:buClr>
                <a:schemeClr val="bg1">
                  <a:lumMod val="65000"/>
                </a:schemeClr>
              </a:buClr>
            </a:pPr>
            <a:r>
              <a:rPr lang="en-US" sz="1400" dirty="0">
                <a:solidFill>
                  <a:schemeClr val="bg1">
                    <a:lumMod val="65000"/>
                  </a:schemeClr>
                </a:solidFill>
              </a:rPr>
              <a:t>Focus our programs and offerings</a:t>
            </a:r>
          </a:p>
          <a:p>
            <a:pPr marL="137160" indent="-137160">
              <a:spcBef>
                <a:spcPts val="0"/>
              </a:spcBef>
              <a:spcAft>
                <a:spcPts val="600"/>
              </a:spcAft>
              <a:buClr>
                <a:schemeClr val="bg1">
                  <a:lumMod val="65000"/>
                </a:schemeClr>
              </a:buClr>
            </a:pPr>
            <a:r>
              <a:rPr lang="en-US" sz="1400" dirty="0">
                <a:solidFill>
                  <a:schemeClr val="bg1">
                    <a:lumMod val="65000"/>
                  </a:schemeClr>
                </a:solidFill>
              </a:rPr>
              <a:t>Improve our ability to achieve </a:t>
            </a:r>
            <a:br>
              <a:rPr lang="en-US" sz="1400" dirty="0">
                <a:solidFill>
                  <a:schemeClr val="bg1">
                    <a:lumMod val="65000"/>
                  </a:schemeClr>
                </a:solidFill>
              </a:rPr>
            </a:br>
            <a:r>
              <a:rPr lang="en-US" sz="1400" dirty="0">
                <a:solidFill>
                  <a:schemeClr val="bg1">
                    <a:lumMod val="65000"/>
                  </a:schemeClr>
                </a:solidFill>
              </a:rPr>
              <a:t>and measure impact</a:t>
            </a:r>
          </a:p>
        </p:txBody>
      </p:sp>
      <p:sp>
        <p:nvSpPr>
          <p:cNvPr id="45" name="Content Placeholder 2">
            <a:extLst>
              <a:ext uri="{FF2B5EF4-FFF2-40B4-BE49-F238E27FC236}">
                <a16:creationId xmlns:a16="http://schemas.microsoft.com/office/drawing/2014/main" id="{DB637BEC-2DB3-9942-B1F2-2CF4F7FFCFF4}"/>
              </a:ext>
            </a:extLst>
          </p:cNvPr>
          <p:cNvSpPr txBox="1">
            <a:spLocks/>
          </p:cNvSpPr>
          <p:nvPr/>
        </p:nvSpPr>
        <p:spPr>
          <a:xfrm>
            <a:off x="8690460" y="4621921"/>
            <a:ext cx="3383005" cy="2043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bg1">
                  <a:lumMod val="65000"/>
                </a:schemeClr>
              </a:buClr>
            </a:pPr>
            <a:r>
              <a:rPr lang="en-US" sz="1400" dirty="0">
                <a:solidFill>
                  <a:schemeClr val="bg1">
                    <a:lumMod val="65000"/>
                  </a:schemeClr>
                </a:solidFill>
              </a:rPr>
              <a:t>Support clubs to better engage </a:t>
            </a:r>
            <a:br>
              <a:rPr lang="en-US" sz="1400" dirty="0">
                <a:solidFill>
                  <a:schemeClr val="bg1">
                    <a:lumMod val="65000"/>
                  </a:schemeClr>
                </a:solidFill>
              </a:rPr>
            </a:br>
            <a:r>
              <a:rPr lang="en-US" sz="1400" dirty="0">
                <a:solidFill>
                  <a:schemeClr val="bg1">
                    <a:lumMod val="65000"/>
                  </a:schemeClr>
                </a:solidFill>
              </a:rPr>
              <a:t>their members</a:t>
            </a:r>
          </a:p>
          <a:p>
            <a:pPr marL="137160" indent="-137160">
              <a:spcBef>
                <a:spcPts val="0"/>
              </a:spcBef>
              <a:spcAft>
                <a:spcPts val="600"/>
              </a:spcAft>
              <a:buClr>
                <a:schemeClr val="bg1">
                  <a:lumMod val="65000"/>
                </a:schemeClr>
              </a:buClr>
            </a:pPr>
            <a:r>
              <a:rPr lang="en-US" sz="1400" dirty="0">
                <a:solidFill>
                  <a:schemeClr val="bg1">
                    <a:lumMod val="65000"/>
                  </a:schemeClr>
                </a:solidFill>
              </a:rPr>
              <a:t>Develop a participant-centered approach to deliver value</a:t>
            </a:r>
          </a:p>
          <a:p>
            <a:pPr marL="137160" indent="-137160">
              <a:spcBef>
                <a:spcPts val="0"/>
              </a:spcBef>
              <a:spcAft>
                <a:spcPts val="600"/>
              </a:spcAft>
              <a:buClr>
                <a:schemeClr val="bg1">
                  <a:lumMod val="65000"/>
                </a:schemeClr>
              </a:buClr>
            </a:pPr>
            <a:r>
              <a:rPr lang="en-US" sz="1400" dirty="0">
                <a:solidFill>
                  <a:schemeClr val="bg1">
                    <a:lumMod val="65000"/>
                  </a:schemeClr>
                </a:solidFill>
              </a:rPr>
              <a:t>Offer new opportunities for personal and professional connection</a:t>
            </a:r>
          </a:p>
          <a:p>
            <a:pPr marL="137160" indent="-137160">
              <a:spcBef>
                <a:spcPts val="0"/>
              </a:spcBef>
              <a:spcAft>
                <a:spcPts val="600"/>
              </a:spcAft>
              <a:buClr>
                <a:schemeClr val="bg1">
                  <a:lumMod val="65000"/>
                </a:schemeClr>
              </a:buClr>
            </a:pPr>
            <a:r>
              <a:rPr lang="en-US" sz="1400" dirty="0">
                <a:solidFill>
                  <a:schemeClr val="bg1">
                    <a:lumMod val="65000"/>
                  </a:schemeClr>
                </a:solidFill>
              </a:rPr>
              <a:t>Provide leadership development</a:t>
            </a:r>
            <a:br>
              <a:rPr lang="en-US" sz="1400" dirty="0">
                <a:solidFill>
                  <a:schemeClr val="bg1">
                    <a:lumMod val="65000"/>
                  </a:schemeClr>
                </a:solidFill>
              </a:rPr>
            </a:br>
            <a:r>
              <a:rPr lang="en-US" sz="1400" dirty="0">
                <a:solidFill>
                  <a:schemeClr val="bg1">
                    <a:lumMod val="65000"/>
                  </a:schemeClr>
                </a:solidFill>
              </a:rPr>
              <a:t>and skills training</a:t>
            </a:r>
          </a:p>
        </p:txBody>
      </p:sp>
      <p:sp>
        <p:nvSpPr>
          <p:cNvPr id="2" name="Title 1">
            <a:extLst>
              <a:ext uri="{FF2B5EF4-FFF2-40B4-BE49-F238E27FC236}">
                <a16:creationId xmlns:a16="http://schemas.microsoft.com/office/drawing/2014/main" id="{E5DBA2DC-936A-A243-99FA-147A38160818}"/>
              </a:ext>
            </a:extLst>
          </p:cNvPr>
          <p:cNvSpPr>
            <a:spLocks noGrp="1"/>
          </p:cNvSpPr>
          <p:nvPr>
            <p:ph type="title"/>
          </p:nvPr>
        </p:nvSpPr>
        <p:spPr>
          <a:xfrm>
            <a:off x="409842" y="245592"/>
            <a:ext cx="11506200" cy="1021956"/>
          </a:xfrm>
        </p:spPr>
        <p:txBody>
          <a:bodyPr/>
          <a:lstStyle/>
          <a:p>
            <a:r>
              <a:rPr lang="en-US" dirty="0"/>
              <a:t>A key pillar of our Action Plan</a:t>
            </a:r>
          </a:p>
        </p:txBody>
      </p:sp>
      <p:sp>
        <p:nvSpPr>
          <p:cNvPr id="4" name="Slide Number Placeholder 3">
            <a:extLst>
              <a:ext uri="{FF2B5EF4-FFF2-40B4-BE49-F238E27FC236}">
                <a16:creationId xmlns:a16="http://schemas.microsoft.com/office/drawing/2014/main" id="{860458A4-CD19-374E-8CDD-53CB47E3D948}"/>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8" name="Content Placeholder 2">
            <a:extLst>
              <a:ext uri="{FF2B5EF4-FFF2-40B4-BE49-F238E27FC236}">
                <a16:creationId xmlns:a16="http://schemas.microsoft.com/office/drawing/2014/main" id="{1DC4AFFA-CEFD-354C-916D-DD7C309E7680}"/>
              </a:ext>
            </a:extLst>
          </p:cNvPr>
          <p:cNvSpPr txBox="1">
            <a:spLocks/>
          </p:cNvSpPr>
          <p:nvPr/>
        </p:nvSpPr>
        <p:spPr>
          <a:xfrm>
            <a:off x="469929" y="2273023"/>
            <a:ext cx="2723314" cy="186422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tx1"/>
              </a:buClr>
            </a:pPr>
            <a:r>
              <a:rPr lang="en-US" sz="1600" b="1" dirty="0">
                <a:solidFill>
                  <a:schemeClr val="tx1"/>
                </a:solidFill>
              </a:rPr>
              <a:t>Eradicate polio </a:t>
            </a:r>
            <a:r>
              <a:rPr lang="en-US" sz="1600" dirty="0">
                <a:solidFill>
                  <a:schemeClr val="tx1"/>
                </a:solidFill>
              </a:rPr>
              <a:t>and leverage the legacy</a:t>
            </a:r>
          </a:p>
          <a:p>
            <a:pPr marL="137160" indent="-137160">
              <a:spcBef>
                <a:spcPts val="0"/>
              </a:spcBef>
              <a:spcAft>
                <a:spcPts val="600"/>
              </a:spcAft>
              <a:buClr>
                <a:schemeClr val="tx1"/>
              </a:buClr>
            </a:pPr>
            <a:r>
              <a:rPr lang="en-US" sz="1600" b="1" dirty="0">
                <a:solidFill>
                  <a:schemeClr val="tx1"/>
                </a:solidFill>
              </a:rPr>
              <a:t>Focus our programs </a:t>
            </a:r>
            <a:r>
              <a:rPr lang="en-US" sz="1600" dirty="0">
                <a:solidFill>
                  <a:schemeClr val="tx1"/>
                </a:solidFill>
              </a:rPr>
              <a:t>and offerings</a:t>
            </a:r>
          </a:p>
          <a:p>
            <a:pPr marL="137160" indent="-137160">
              <a:spcBef>
                <a:spcPts val="0"/>
              </a:spcBef>
              <a:spcAft>
                <a:spcPts val="600"/>
              </a:spcAft>
              <a:buClr>
                <a:schemeClr val="tx1"/>
              </a:buClr>
            </a:pPr>
            <a:r>
              <a:rPr lang="en-US" sz="1600" dirty="0">
                <a:solidFill>
                  <a:schemeClr val="tx1"/>
                </a:solidFill>
              </a:rPr>
              <a:t>Improve our ability to achieve and </a:t>
            </a:r>
            <a:r>
              <a:rPr lang="en-US" sz="1600" b="1" dirty="0">
                <a:solidFill>
                  <a:schemeClr val="tx1"/>
                </a:solidFill>
              </a:rPr>
              <a:t>measure impact</a:t>
            </a:r>
          </a:p>
        </p:txBody>
      </p:sp>
      <p:sp>
        <p:nvSpPr>
          <p:cNvPr id="39" name="Content Placeholder 2">
            <a:extLst>
              <a:ext uri="{FF2B5EF4-FFF2-40B4-BE49-F238E27FC236}">
                <a16:creationId xmlns:a16="http://schemas.microsoft.com/office/drawing/2014/main" id="{3BB13C12-1A35-A748-A70B-E8940D440755}"/>
              </a:ext>
            </a:extLst>
          </p:cNvPr>
          <p:cNvSpPr txBox="1">
            <a:spLocks/>
          </p:cNvSpPr>
          <p:nvPr/>
        </p:nvSpPr>
        <p:spPr>
          <a:xfrm>
            <a:off x="8632777" y="2273023"/>
            <a:ext cx="3440688" cy="204310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tx1"/>
              </a:buClr>
            </a:pPr>
            <a:r>
              <a:rPr lang="en-US" sz="1600" b="1" dirty="0">
                <a:solidFill>
                  <a:srgbClr val="FF0000"/>
                </a:solidFill>
              </a:rPr>
              <a:t>Build awareness of our impact </a:t>
            </a:r>
            <a:br>
              <a:rPr lang="en-US" sz="1600" b="1" dirty="0">
                <a:solidFill>
                  <a:srgbClr val="FF0000"/>
                </a:solidFill>
              </a:rPr>
            </a:br>
            <a:r>
              <a:rPr lang="en-US" sz="1600" b="1" dirty="0">
                <a:solidFill>
                  <a:srgbClr val="FF0000"/>
                </a:solidFill>
              </a:rPr>
              <a:t>and brand</a:t>
            </a:r>
          </a:p>
          <a:p>
            <a:pPr marL="137160" indent="-137160">
              <a:spcBef>
                <a:spcPts val="0"/>
              </a:spcBef>
              <a:spcAft>
                <a:spcPts val="600"/>
              </a:spcAft>
              <a:buClr>
                <a:schemeClr val="tx1"/>
              </a:buClr>
            </a:pPr>
            <a:r>
              <a:rPr lang="en-US" sz="1600" b="1" dirty="0">
                <a:solidFill>
                  <a:schemeClr val="tx1"/>
                </a:solidFill>
              </a:rPr>
              <a:t>Grow and diversify membership </a:t>
            </a:r>
            <a:r>
              <a:rPr lang="en-US" sz="1600" dirty="0">
                <a:solidFill>
                  <a:schemeClr val="tx1"/>
                </a:solidFill>
              </a:rPr>
              <a:t>and participation</a:t>
            </a:r>
          </a:p>
          <a:p>
            <a:pPr marL="137160" indent="-137160">
              <a:spcBef>
                <a:spcPts val="0"/>
              </a:spcBef>
              <a:spcAft>
                <a:spcPts val="600"/>
              </a:spcAft>
              <a:buClr>
                <a:schemeClr val="tx1"/>
              </a:buClr>
            </a:pPr>
            <a:r>
              <a:rPr lang="en-US" sz="1600" b="1" dirty="0">
                <a:solidFill>
                  <a:schemeClr val="tx1"/>
                </a:solidFill>
              </a:rPr>
              <a:t>Create new channels</a:t>
            </a:r>
            <a:r>
              <a:rPr lang="en-US" sz="1600" dirty="0">
                <a:solidFill>
                  <a:schemeClr val="tx1"/>
                </a:solidFill>
              </a:rPr>
              <a:t> into Rotary</a:t>
            </a:r>
          </a:p>
          <a:p>
            <a:pPr marL="137160" indent="-137160">
              <a:spcBef>
                <a:spcPts val="0"/>
              </a:spcBef>
              <a:spcAft>
                <a:spcPts val="600"/>
              </a:spcAft>
              <a:buClr>
                <a:schemeClr val="tx1"/>
              </a:buClr>
            </a:pPr>
            <a:r>
              <a:rPr lang="en-US" sz="1600" b="1" dirty="0">
                <a:solidFill>
                  <a:schemeClr val="tx1"/>
                </a:solidFill>
              </a:rPr>
              <a:t>Increase our openness </a:t>
            </a:r>
            <a:r>
              <a:rPr lang="en-US" sz="1600" dirty="0">
                <a:solidFill>
                  <a:schemeClr val="tx1"/>
                </a:solidFill>
              </a:rPr>
              <a:t/>
            </a:r>
            <a:br>
              <a:rPr lang="en-US" sz="1600" dirty="0">
                <a:solidFill>
                  <a:schemeClr val="tx1"/>
                </a:solidFill>
              </a:rPr>
            </a:br>
            <a:r>
              <a:rPr lang="en-US" sz="1600" dirty="0">
                <a:solidFill>
                  <a:schemeClr val="tx1"/>
                </a:solidFill>
              </a:rPr>
              <a:t>and appeal</a:t>
            </a:r>
          </a:p>
        </p:txBody>
      </p:sp>
      <p:sp>
        <p:nvSpPr>
          <p:cNvPr id="40" name="Content Placeholder 2">
            <a:extLst>
              <a:ext uri="{FF2B5EF4-FFF2-40B4-BE49-F238E27FC236}">
                <a16:creationId xmlns:a16="http://schemas.microsoft.com/office/drawing/2014/main" id="{76B9BAD9-3995-6F43-AFF9-AFB3E15A0930}"/>
              </a:ext>
            </a:extLst>
          </p:cNvPr>
          <p:cNvSpPr txBox="1">
            <a:spLocks/>
          </p:cNvSpPr>
          <p:nvPr/>
        </p:nvSpPr>
        <p:spPr>
          <a:xfrm>
            <a:off x="8690459" y="4621921"/>
            <a:ext cx="3638175" cy="204311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tx1"/>
              </a:buClr>
            </a:pPr>
            <a:r>
              <a:rPr lang="en-US" sz="1600" b="1" dirty="0">
                <a:solidFill>
                  <a:schemeClr val="tx1"/>
                </a:solidFill>
              </a:rPr>
              <a:t>Support clubs </a:t>
            </a:r>
            <a:r>
              <a:rPr lang="en-US" sz="1600" dirty="0">
                <a:solidFill>
                  <a:schemeClr val="tx1"/>
                </a:solidFill>
              </a:rPr>
              <a:t>to better engage </a:t>
            </a:r>
            <a:br>
              <a:rPr lang="en-US" sz="1600" dirty="0">
                <a:solidFill>
                  <a:schemeClr val="tx1"/>
                </a:solidFill>
              </a:rPr>
            </a:br>
            <a:r>
              <a:rPr lang="en-US" sz="1600" dirty="0">
                <a:solidFill>
                  <a:schemeClr val="tx1"/>
                </a:solidFill>
              </a:rPr>
              <a:t>members</a:t>
            </a:r>
          </a:p>
          <a:p>
            <a:pPr marL="137160" indent="-137160">
              <a:spcBef>
                <a:spcPts val="0"/>
              </a:spcBef>
              <a:spcAft>
                <a:spcPts val="600"/>
              </a:spcAft>
              <a:buClr>
                <a:schemeClr val="tx1"/>
              </a:buClr>
            </a:pPr>
            <a:r>
              <a:rPr lang="en-US" sz="1600" dirty="0">
                <a:solidFill>
                  <a:schemeClr val="tx1"/>
                </a:solidFill>
              </a:rPr>
              <a:t>Deliver value through </a:t>
            </a:r>
            <a:r>
              <a:rPr lang="en-US" sz="1600" b="1" dirty="0">
                <a:solidFill>
                  <a:schemeClr val="tx1"/>
                </a:solidFill>
              </a:rPr>
              <a:t>participant-centered approach </a:t>
            </a:r>
          </a:p>
          <a:p>
            <a:pPr marL="137160" indent="-137160">
              <a:spcBef>
                <a:spcPts val="0"/>
              </a:spcBef>
              <a:spcAft>
                <a:spcPts val="600"/>
              </a:spcAft>
              <a:buClr>
                <a:schemeClr val="tx1"/>
              </a:buClr>
            </a:pPr>
            <a:r>
              <a:rPr lang="en-US" sz="1600" b="1" dirty="0">
                <a:solidFill>
                  <a:schemeClr val="tx1"/>
                </a:solidFill>
              </a:rPr>
              <a:t>Offer new opportunities </a:t>
            </a:r>
            <a:r>
              <a:rPr lang="en-US" sz="1600" dirty="0">
                <a:solidFill>
                  <a:schemeClr val="tx1"/>
                </a:solidFill>
              </a:rPr>
              <a:t>for personal and professional connection</a:t>
            </a:r>
          </a:p>
          <a:p>
            <a:pPr marL="137160" indent="-137160">
              <a:spcBef>
                <a:spcPts val="0"/>
              </a:spcBef>
              <a:spcAft>
                <a:spcPts val="600"/>
              </a:spcAft>
              <a:buClr>
                <a:schemeClr val="tx1"/>
              </a:buClr>
            </a:pPr>
            <a:r>
              <a:rPr lang="en-US" sz="1600" b="1" dirty="0">
                <a:solidFill>
                  <a:schemeClr val="tx1"/>
                </a:solidFill>
              </a:rPr>
              <a:t>Provide leadership development</a:t>
            </a:r>
            <a:r>
              <a:rPr lang="en-US" sz="1600" dirty="0">
                <a:solidFill>
                  <a:schemeClr val="tx1"/>
                </a:solidFill>
              </a:rPr>
              <a:t/>
            </a:r>
            <a:br>
              <a:rPr lang="en-US" sz="1600" dirty="0">
                <a:solidFill>
                  <a:schemeClr val="tx1"/>
                </a:solidFill>
              </a:rPr>
            </a:br>
            <a:r>
              <a:rPr lang="en-US" sz="1600" dirty="0">
                <a:solidFill>
                  <a:schemeClr val="tx1"/>
                </a:solidFill>
              </a:rPr>
              <a:t>and skills training</a:t>
            </a:r>
          </a:p>
        </p:txBody>
      </p:sp>
      <p:sp>
        <p:nvSpPr>
          <p:cNvPr id="36" name="Content Placeholder 2">
            <a:extLst>
              <a:ext uri="{FF2B5EF4-FFF2-40B4-BE49-F238E27FC236}">
                <a16:creationId xmlns:a16="http://schemas.microsoft.com/office/drawing/2014/main" id="{E114B594-D1E2-3B4B-A8FC-EC75D7034853}"/>
              </a:ext>
            </a:extLst>
          </p:cNvPr>
          <p:cNvSpPr txBox="1">
            <a:spLocks/>
          </p:cNvSpPr>
          <p:nvPr/>
        </p:nvSpPr>
        <p:spPr>
          <a:xfrm>
            <a:off x="469929" y="4621921"/>
            <a:ext cx="3762562" cy="2092224"/>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spcBef>
                <a:spcPts val="0"/>
              </a:spcBef>
              <a:spcAft>
                <a:spcPts val="600"/>
              </a:spcAft>
              <a:buClr>
                <a:schemeClr val="tx1"/>
              </a:buClr>
            </a:pPr>
            <a:r>
              <a:rPr lang="en-US" sz="1600" b="1" dirty="0">
                <a:solidFill>
                  <a:schemeClr val="tx1"/>
                </a:solidFill>
              </a:rPr>
              <a:t>Build a culture </a:t>
            </a:r>
            <a:r>
              <a:rPr lang="en-US" sz="1600" dirty="0">
                <a:solidFill>
                  <a:schemeClr val="tx1"/>
                </a:solidFill>
              </a:rPr>
              <a:t>of research, innovation and willingness </a:t>
            </a:r>
            <a:br>
              <a:rPr lang="en-US" sz="1600" dirty="0">
                <a:solidFill>
                  <a:schemeClr val="tx1"/>
                </a:solidFill>
              </a:rPr>
            </a:br>
            <a:r>
              <a:rPr lang="en-US" sz="1600" dirty="0">
                <a:solidFill>
                  <a:schemeClr val="tx1"/>
                </a:solidFill>
              </a:rPr>
              <a:t>to take risks</a:t>
            </a:r>
          </a:p>
          <a:p>
            <a:pPr marL="137160" indent="-137160">
              <a:spcBef>
                <a:spcPts val="0"/>
              </a:spcBef>
              <a:spcAft>
                <a:spcPts val="600"/>
              </a:spcAft>
              <a:buClr>
                <a:schemeClr val="tx1"/>
              </a:buClr>
            </a:pPr>
            <a:r>
              <a:rPr lang="en-US" sz="1600" b="1" dirty="0">
                <a:solidFill>
                  <a:schemeClr val="tx1"/>
                </a:solidFill>
              </a:rPr>
              <a:t>Streamline governance</a:t>
            </a:r>
            <a:r>
              <a:rPr lang="en-US" sz="1600" dirty="0">
                <a:solidFill>
                  <a:schemeClr val="tx1"/>
                </a:solidFill>
              </a:rPr>
              <a:t>, </a:t>
            </a:r>
            <a:br>
              <a:rPr lang="en-US" sz="1600" dirty="0">
                <a:solidFill>
                  <a:schemeClr val="tx1"/>
                </a:solidFill>
              </a:rPr>
            </a:br>
            <a:r>
              <a:rPr lang="en-US" sz="1600" dirty="0">
                <a:solidFill>
                  <a:schemeClr val="tx1"/>
                </a:solidFill>
              </a:rPr>
              <a:t>structure and processes</a:t>
            </a:r>
          </a:p>
          <a:p>
            <a:pPr marL="137160" indent="-137160">
              <a:spcBef>
                <a:spcPts val="0"/>
              </a:spcBef>
              <a:spcAft>
                <a:spcPts val="600"/>
              </a:spcAft>
              <a:buClr>
                <a:schemeClr val="tx1"/>
              </a:buClr>
            </a:pPr>
            <a:r>
              <a:rPr lang="en-US" sz="1600" b="1" dirty="0">
                <a:solidFill>
                  <a:schemeClr val="tx1"/>
                </a:solidFill>
              </a:rPr>
              <a:t>Foster more diverse perspectives </a:t>
            </a:r>
            <a:br>
              <a:rPr lang="en-US" sz="1600" b="1" dirty="0">
                <a:solidFill>
                  <a:schemeClr val="tx1"/>
                </a:solidFill>
              </a:rPr>
            </a:br>
            <a:r>
              <a:rPr lang="en-US" sz="1600" dirty="0">
                <a:solidFill>
                  <a:schemeClr val="tx1"/>
                </a:solidFill>
              </a:rPr>
              <a:t>in decision-making</a:t>
            </a:r>
          </a:p>
        </p:txBody>
      </p:sp>
      <p:pic>
        <p:nvPicPr>
          <p:cNvPr id="37" name="Picture 36" descr="A picture containing drawing, device&#10;&#10;Description automatically generated">
            <a:extLst>
              <a:ext uri="{FF2B5EF4-FFF2-40B4-BE49-F238E27FC236}">
                <a16:creationId xmlns:a16="http://schemas.microsoft.com/office/drawing/2014/main" id="{B2C95D73-4791-C043-A5F7-D56395D23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916" y="2279695"/>
            <a:ext cx="3682356" cy="3682356"/>
          </a:xfrm>
          <a:prstGeom prst="rect">
            <a:avLst/>
          </a:prstGeom>
        </p:spPr>
      </p:pic>
      <p:sp>
        <p:nvSpPr>
          <p:cNvPr id="48" name="Rectangle 47">
            <a:extLst>
              <a:ext uri="{FF2B5EF4-FFF2-40B4-BE49-F238E27FC236}">
                <a16:creationId xmlns:a16="http://schemas.microsoft.com/office/drawing/2014/main" id="{E6C7B2DF-8589-CD4E-A671-DB59E605ACBB}"/>
              </a:ext>
            </a:extLst>
          </p:cNvPr>
          <p:cNvSpPr/>
          <p:nvPr/>
        </p:nvSpPr>
        <p:spPr>
          <a:xfrm>
            <a:off x="4401628" y="2837984"/>
            <a:ext cx="1371600" cy="584775"/>
          </a:xfrm>
          <a:prstGeom prst="rect">
            <a:avLst/>
          </a:prstGeom>
        </p:spPr>
        <p:txBody>
          <a:bodyPr wrap="square" anchor="ctr">
            <a:noAutofit/>
          </a:bodyPr>
          <a:lstStyle/>
          <a:p>
            <a:pPr algn="ctr">
              <a:lnSpc>
                <a:spcPct val="90000"/>
              </a:lnSpc>
            </a:pPr>
            <a:r>
              <a:rPr lang="en-US" sz="1600" b="1" dirty="0">
                <a:solidFill>
                  <a:schemeClr val="bg1"/>
                </a:solidFill>
              </a:rPr>
              <a:t> Increase </a:t>
            </a:r>
            <a:br>
              <a:rPr lang="en-US" sz="1600" b="1" dirty="0">
                <a:solidFill>
                  <a:schemeClr val="bg1"/>
                </a:solidFill>
              </a:rPr>
            </a:br>
            <a:r>
              <a:rPr lang="en-US" sz="1600" b="1" dirty="0">
                <a:solidFill>
                  <a:schemeClr val="bg1"/>
                </a:solidFill>
              </a:rPr>
              <a:t>Impact</a:t>
            </a:r>
          </a:p>
        </p:txBody>
      </p:sp>
      <p:sp>
        <p:nvSpPr>
          <p:cNvPr id="49" name="Rectangle 48">
            <a:extLst>
              <a:ext uri="{FF2B5EF4-FFF2-40B4-BE49-F238E27FC236}">
                <a16:creationId xmlns:a16="http://schemas.microsoft.com/office/drawing/2014/main" id="{96050997-8974-EA42-9E0A-4BF19CCD5DF9}"/>
              </a:ext>
            </a:extLst>
          </p:cNvPr>
          <p:cNvSpPr/>
          <p:nvPr/>
        </p:nvSpPr>
        <p:spPr>
          <a:xfrm>
            <a:off x="6276901" y="2870711"/>
            <a:ext cx="1371600" cy="584775"/>
          </a:xfrm>
          <a:prstGeom prst="rect">
            <a:avLst/>
          </a:prstGeom>
        </p:spPr>
        <p:txBody>
          <a:bodyPr wrap="square" anchor="ctr">
            <a:noAutofit/>
          </a:bodyPr>
          <a:lstStyle/>
          <a:p>
            <a:pPr algn="ctr">
              <a:lnSpc>
                <a:spcPct val="90000"/>
              </a:lnSpc>
            </a:pPr>
            <a:r>
              <a:rPr lang="en-US" sz="1600" b="1" dirty="0">
                <a:solidFill>
                  <a:srgbClr val="FF0000"/>
                </a:solidFill>
              </a:rPr>
              <a:t>Expand </a:t>
            </a:r>
            <a:br>
              <a:rPr lang="en-US" sz="1600" b="1" dirty="0">
                <a:solidFill>
                  <a:srgbClr val="FF0000"/>
                </a:solidFill>
              </a:rPr>
            </a:br>
            <a:r>
              <a:rPr lang="en-US" sz="1600" b="1" dirty="0">
                <a:solidFill>
                  <a:srgbClr val="FF0000"/>
                </a:solidFill>
              </a:rPr>
              <a:t>Reach</a:t>
            </a:r>
          </a:p>
        </p:txBody>
      </p:sp>
      <p:sp>
        <p:nvSpPr>
          <p:cNvPr id="51" name="Rectangle 50">
            <a:extLst>
              <a:ext uri="{FF2B5EF4-FFF2-40B4-BE49-F238E27FC236}">
                <a16:creationId xmlns:a16="http://schemas.microsoft.com/office/drawing/2014/main" id="{4F305083-F5DF-B14D-9B94-DE771CF51154}"/>
              </a:ext>
            </a:extLst>
          </p:cNvPr>
          <p:cNvSpPr/>
          <p:nvPr/>
        </p:nvSpPr>
        <p:spPr>
          <a:xfrm>
            <a:off x="6054400" y="4870206"/>
            <a:ext cx="1371600" cy="567686"/>
          </a:xfrm>
          <a:prstGeom prst="rect">
            <a:avLst/>
          </a:prstGeom>
        </p:spPr>
        <p:txBody>
          <a:bodyPr wrap="square" anchor="ctr">
            <a:noAutofit/>
          </a:bodyPr>
          <a:lstStyle/>
          <a:p>
            <a:pPr algn="ctr">
              <a:lnSpc>
                <a:spcPct val="90000"/>
              </a:lnSpc>
            </a:pPr>
            <a:r>
              <a:rPr lang="en-US" sz="1200" b="1" spc="-50" dirty="0">
                <a:solidFill>
                  <a:schemeClr val="bg1"/>
                </a:solidFill>
              </a:rPr>
              <a:t>Enhance Participant Engagement </a:t>
            </a:r>
          </a:p>
        </p:txBody>
      </p:sp>
      <p:sp>
        <p:nvSpPr>
          <p:cNvPr id="52" name="Rectangle 51">
            <a:extLst>
              <a:ext uri="{FF2B5EF4-FFF2-40B4-BE49-F238E27FC236}">
                <a16:creationId xmlns:a16="http://schemas.microsoft.com/office/drawing/2014/main" id="{AB40171A-9C78-9740-AB85-3EE66C437AC5}"/>
              </a:ext>
            </a:extLst>
          </p:cNvPr>
          <p:cNvSpPr/>
          <p:nvPr/>
        </p:nvSpPr>
        <p:spPr>
          <a:xfrm>
            <a:off x="4378717" y="4853116"/>
            <a:ext cx="1371600" cy="584775"/>
          </a:xfrm>
          <a:prstGeom prst="rect">
            <a:avLst/>
          </a:prstGeom>
        </p:spPr>
        <p:txBody>
          <a:bodyPr wrap="square" anchor="ctr">
            <a:noAutofit/>
          </a:bodyPr>
          <a:lstStyle/>
          <a:p>
            <a:pPr algn="ctr">
              <a:lnSpc>
                <a:spcPct val="90000"/>
              </a:lnSpc>
            </a:pPr>
            <a:r>
              <a:rPr lang="en-US" sz="1200" b="1" dirty="0">
                <a:solidFill>
                  <a:schemeClr val="bg1"/>
                </a:solidFill>
              </a:rPr>
              <a:t>Increase </a:t>
            </a:r>
            <a:br>
              <a:rPr lang="en-US" sz="1200" b="1" dirty="0">
                <a:solidFill>
                  <a:schemeClr val="bg1"/>
                </a:solidFill>
              </a:rPr>
            </a:br>
            <a:r>
              <a:rPr lang="en-US" sz="1200" b="1" dirty="0">
                <a:solidFill>
                  <a:schemeClr val="bg1"/>
                </a:solidFill>
              </a:rPr>
              <a:t>Our Ability </a:t>
            </a:r>
            <a:br>
              <a:rPr lang="en-US" sz="1200" b="1" dirty="0">
                <a:solidFill>
                  <a:schemeClr val="bg1"/>
                </a:solidFill>
              </a:rPr>
            </a:br>
            <a:r>
              <a:rPr lang="en-US" sz="1200" b="1" dirty="0">
                <a:solidFill>
                  <a:schemeClr val="bg1"/>
                </a:solidFill>
              </a:rPr>
              <a:t>to Adapt</a:t>
            </a:r>
          </a:p>
        </p:txBody>
      </p:sp>
      <p:sp>
        <p:nvSpPr>
          <p:cNvPr id="8" name="Rectangle 7">
            <a:extLst>
              <a:ext uri="{FF2B5EF4-FFF2-40B4-BE49-F238E27FC236}">
                <a16:creationId xmlns:a16="http://schemas.microsoft.com/office/drawing/2014/main" id="{C9BAC394-377F-4F35-8CAD-A63411A7E169}"/>
              </a:ext>
            </a:extLst>
          </p:cNvPr>
          <p:cNvSpPr/>
          <p:nvPr/>
        </p:nvSpPr>
        <p:spPr>
          <a:xfrm>
            <a:off x="6446910" y="1714603"/>
            <a:ext cx="5554127" cy="26488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1267C05-017D-344C-A67E-1E1BADF17372}"/>
              </a:ext>
            </a:extLst>
          </p:cNvPr>
          <p:cNvSpPr/>
          <p:nvPr/>
        </p:nvSpPr>
        <p:spPr>
          <a:xfrm>
            <a:off x="5184277" y="3493739"/>
            <a:ext cx="1473442" cy="1200329"/>
          </a:xfrm>
          <a:prstGeom prst="rect">
            <a:avLst/>
          </a:prstGeom>
          <a:noFill/>
        </p:spPr>
        <p:txBody>
          <a:bodyPr wrap="square">
            <a:spAutoFit/>
          </a:bodyPr>
          <a:lstStyle/>
          <a:p>
            <a:pPr algn="ctr"/>
            <a:r>
              <a:rPr lang="en-US" sz="2400" b="1" dirty="0"/>
              <a:t>A </a:t>
            </a:r>
            <a:br>
              <a:rPr lang="en-US" sz="2400" b="1" dirty="0"/>
            </a:br>
            <a:r>
              <a:rPr lang="en-US" sz="2400" b="1" dirty="0"/>
              <a:t>Stronger Brand</a:t>
            </a:r>
          </a:p>
        </p:txBody>
      </p:sp>
    </p:spTree>
    <p:extLst>
      <p:ext uri="{BB962C8B-B14F-4D97-AF65-F5344CB8AC3E}">
        <p14:creationId xmlns:p14="http://schemas.microsoft.com/office/powerpoint/2010/main" val="3668056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F67EC2290F7F4989B5E9BDEDB9E9C6" ma:contentTypeVersion="14" ma:contentTypeDescription="Create a new document." ma:contentTypeScope="" ma:versionID="d5c5e130bbb7c96f83fb3ad960c7e02f">
  <xsd:schema xmlns:xsd="http://www.w3.org/2001/XMLSchema" xmlns:xs="http://www.w3.org/2001/XMLSchema" xmlns:p="http://schemas.microsoft.com/office/2006/metadata/properties" xmlns:ns3="2ed817f3-0ecc-43e7-b6d7-a596d9ca105a" xmlns:ns4="768695d7-0647-4b52-a93a-046860be9762" targetNamespace="http://schemas.microsoft.com/office/2006/metadata/properties" ma:root="true" ma:fieldsID="f9a7d88f9a15955d5655341f6dba6d19" ns3:_="" ns4:_="">
    <xsd:import namespace="2ed817f3-0ecc-43e7-b6d7-a596d9ca105a"/>
    <xsd:import namespace="768695d7-0647-4b52-a93a-046860be97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817f3-0ecc-43e7-b6d7-a596d9ca1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8695d7-0647-4b52-a93a-046860be976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ed817f3-0ecc-43e7-b6d7-a596d9ca105a" xsi:nil="true"/>
  </documentManagement>
</p:properties>
</file>

<file path=customXml/itemProps1.xml><?xml version="1.0" encoding="utf-8"?>
<ds:datastoreItem xmlns:ds="http://schemas.openxmlformats.org/officeDocument/2006/customXml" ds:itemID="{89A2BA8F-A0AE-433A-A1A3-E1F4091AE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817f3-0ecc-43e7-b6d7-a596d9ca105a"/>
    <ds:schemaRef ds:uri="768695d7-0647-4b52-a93a-046860be9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B42A1A-A792-4CCA-BE9A-0C61F3E98679}">
  <ds:schemaRefs>
    <ds:schemaRef ds:uri="http://schemas.microsoft.com/sharepoint/v3/contenttype/forms"/>
  </ds:schemaRefs>
</ds:datastoreItem>
</file>

<file path=customXml/itemProps3.xml><?xml version="1.0" encoding="utf-8"?>
<ds:datastoreItem xmlns:ds="http://schemas.openxmlformats.org/officeDocument/2006/customXml" ds:itemID="{7A0D5D0B-42C4-4014-80D3-7384C7F4752A}">
  <ds:schemaRefs>
    <ds:schemaRef ds:uri="http://purl.org/dc/terms/"/>
    <ds:schemaRef ds:uri="2ed817f3-0ecc-43e7-b6d7-a596d9ca105a"/>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768695d7-0647-4b52-a93a-046860be976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TotalTime>
  <Words>2428</Words>
  <Application>Microsoft Office PowerPoint</Application>
  <PresentationFormat>Widescreen</PresentationFormat>
  <Paragraphs>235</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PGothic</vt:lpstr>
      <vt:lpstr>Arial</vt:lpstr>
      <vt:lpstr>Arial Black</vt:lpstr>
      <vt:lpstr>Arial Narrow</vt:lpstr>
      <vt:lpstr>Calibri</vt:lpstr>
      <vt:lpstr>Calibri Light</vt:lpstr>
      <vt:lpstr>Georgia</vt:lpstr>
      <vt:lpstr>ヒラギノ角ゴ Pro W3</vt:lpstr>
      <vt:lpstr>Office Theme</vt:lpstr>
      <vt:lpstr>PowerPoint Presentation</vt:lpstr>
      <vt:lpstr>PowerPoint Presentation</vt:lpstr>
      <vt:lpstr>PowerPoint Presentation</vt:lpstr>
      <vt:lpstr>Public Image – what is ours?</vt:lpstr>
      <vt:lpstr>Brand awareness varies</vt:lpstr>
      <vt:lpstr>Public Awareness of Local Rotary Clubs</vt:lpstr>
      <vt:lpstr>PowerPoint Presentation</vt:lpstr>
      <vt:lpstr>PowerPoint Presentation</vt:lpstr>
      <vt:lpstr>A key pillar of our Action Plan</vt:lpstr>
      <vt:lpstr>PowerPoint Presentation</vt:lpstr>
      <vt:lpstr>PowerPoint Presentation</vt:lpstr>
      <vt:lpstr>PowerPoint Presentation</vt:lpstr>
      <vt:lpstr>PowerPoint Presentation</vt:lpstr>
      <vt:lpstr>PowerPoint Presentation</vt:lpstr>
      <vt:lpstr>INCORRECT USAGE</vt:lpstr>
      <vt:lpstr>CORRECT USAGE</vt:lpstr>
      <vt:lpstr>CORRECT USAGE (lockups)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Higgins</dc:creator>
  <cp:lastModifiedBy>Jamie Higgins</cp:lastModifiedBy>
  <cp:revision>4</cp:revision>
  <dcterms:created xsi:type="dcterms:W3CDTF">2023-03-23T15:18:50Z</dcterms:created>
  <dcterms:modified xsi:type="dcterms:W3CDTF">2023-03-23T15:46:10Z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0x01010037F67EC2290F7F4989B5E9BDEDB9E9C6</vt:lpwstr>
  </property>
</Properties>
</file>