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30"/>
  </p:notesMasterIdLst>
  <p:handoutMasterIdLst>
    <p:handoutMasterId r:id="rId31"/>
  </p:handoutMasterIdLst>
  <p:sldIdLst>
    <p:sldId id="434" r:id="rId4"/>
    <p:sldId id="486" r:id="rId5"/>
    <p:sldId id="442" r:id="rId6"/>
    <p:sldId id="525" r:id="rId7"/>
    <p:sldId id="537" r:id="rId8"/>
    <p:sldId id="539" r:id="rId9"/>
    <p:sldId id="538" r:id="rId10"/>
    <p:sldId id="540" r:id="rId11"/>
    <p:sldId id="443" r:id="rId12"/>
    <p:sldId id="534" r:id="rId13"/>
    <p:sldId id="535" r:id="rId14"/>
    <p:sldId id="522" r:id="rId15"/>
    <p:sldId id="523" r:id="rId16"/>
    <p:sldId id="510" r:id="rId17"/>
    <p:sldId id="524" r:id="rId18"/>
    <p:sldId id="511" r:id="rId19"/>
    <p:sldId id="512" r:id="rId20"/>
    <p:sldId id="513" r:id="rId21"/>
    <p:sldId id="514" r:id="rId22"/>
    <p:sldId id="515" r:id="rId23"/>
    <p:sldId id="516" r:id="rId24"/>
    <p:sldId id="509" r:id="rId25"/>
    <p:sldId id="517" r:id="rId26"/>
    <p:sldId id="518" r:id="rId27"/>
    <p:sldId id="519" r:id="rId28"/>
    <p:sldId id="541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2"/>
  </p:normalViewPr>
  <p:slideViewPr>
    <p:cSldViewPr>
      <p:cViewPr varScale="1">
        <p:scale>
          <a:sx n="105" d="100"/>
          <a:sy n="105" d="100"/>
        </p:scale>
        <p:origin x="22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809571-84D0-25C3-7F15-5C8CDC6C94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D655437-0F3C-C0BC-D068-D408BE84E0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5465C50-D446-53D9-984F-CAA25AB47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A75E676-A61C-4847-298F-1B9C459ECE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7A9625FF-15AF-F849-A927-A45AB0FFA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AE320C4-8EFB-70D8-321C-E9822C4939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42A63D-4795-7671-758B-E50EA73EF2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4501C3A-1326-DDBD-9FB7-FCE24DF844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ACF3B30-460D-2D1F-DC05-8F704A501F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A7F0234-3E6F-C37D-EDE1-58EC57160F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472424E-31E0-0917-3F4C-13153B83E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5FE4D753-6F5B-5D4D-8C01-45EAD0F0C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B9A54A69-A84C-0C4E-8838-D0DEFEC33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637BC32-184A-4B4C-BD7A-24635D9D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3F44681-38C4-5946-9279-1CA5DAAD6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06053-92A9-AC4D-A508-2CB272E5A3D7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3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13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3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14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90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15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22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272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2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18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22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19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135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20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391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21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31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22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00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B9A54A69-A84C-0C4E-8838-D0DEFEC33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637BC32-184A-4B4C-BD7A-24635D9D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3F44681-38C4-5946-9279-1CA5DAAD6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06053-92A9-AC4D-A508-2CB272E5A3D7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4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287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23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024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24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961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25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08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B9A54A69-A84C-0C4E-8838-D0DEFEC33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637BC32-184A-4B4C-BD7A-24635D9D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3F44681-38C4-5946-9279-1CA5DAAD6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06053-92A9-AC4D-A508-2CB272E5A3D7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5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31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B9A54A69-A84C-0C4E-8838-D0DEFEC33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637BC32-184A-4B4C-BD7A-24635D9D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3F44681-38C4-5946-9279-1CA5DAAD6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06053-92A9-AC4D-A508-2CB272E5A3D7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77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B9A54A69-A84C-0C4E-8838-D0DEFEC33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637BC32-184A-4B4C-BD7A-24635D9D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3F44681-38C4-5946-9279-1CA5DAAD6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06053-92A9-AC4D-A508-2CB272E5A3D7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17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9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10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44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11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3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F874F7C7-D45A-D044-AEF4-33552B36E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ABB9026-076D-6D48-AAA0-573A8507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7523E6D-2109-3D4C-AFD6-2AAC076D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63798-EF3F-714D-9D37-2090684E0CBC}" type="slidenum">
              <a:rPr lang="en-US" altLang="en-US" sz="1200" smtClean="0">
                <a:ea typeface="ヒラギノ角ゴ Pro W3" panose="020B0300000000000000" pitchFamily="34" charset="-128"/>
              </a:rPr>
              <a:pPr/>
              <a:t>12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84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1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79CFAA-BD60-40C4-CCE2-063E809EEA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81650-7C0B-D69E-B616-A3BB9D3D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2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82CFDC-CCCF-8900-A6A8-78CCC83542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CEF3F-57F0-46A9-A918-C418EB73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61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B9301-6F1D-3216-EDA6-CA87591327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B9081-3472-90BC-FA89-9E51D2F5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96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154B9-2DD5-CF92-90C6-C5996E70D9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B6A88-20F6-FFC0-CD8C-AFF057D0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79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2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28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5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92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76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66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8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63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13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86720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0045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9302E2-627E-90EA-E9F3-9CE3ED4AE0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DE8783-233E-14AC-E59C-60BCF2EA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70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76C94-F6FE-5E81-51A2-FBE9F502D1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9B2CA9-F034-F7D0-ECF7-CB4D1B1D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10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F2BE2C-5693-696F-A615-BDE43A6A1B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B681F-BFF3-5BAC-EAAB-87472CAD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CBDC38-5FA9-03F1-5E99-AB71777F79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33E16D-08AF-7CF6-297C-FC7EF436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01CCE5-B318-63C6-B332-9A57048958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4983F-3710-E01A-6E27-16D99CD1F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82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501105-5662-5D8E-6D36-02C2821F56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3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5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7C5E0A-FF59-08B7-7564-3BC14D3D9F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C306F-9002-AE6E-9A5E-DAD95D8F2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65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F4AEC-8F16-116A-1425-E99464ECD0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65443-CCB2-9C64-33E0-864B6A4AE5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8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8382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38685E-5669-2356-1530-D2862F2E95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EBCED-AFEB-5958-F539-92EB8280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28A770-9721-E501-EB3E-0DE239E044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BAEF3C9-F367-C385-8340-1D68CF44B6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096CDB3-FB56-4AFC-8C6E-13FBAE2921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561" r:id="rId2"/>
    <p:sldLayoutId id="2147486562" r:id="rId3"/>
    <p:sldLayoutId id="2147486563" r:id="rId4"/>
    <p:sldLayoutId id="2147486564" r:id="rId5"/>
    <p:sldLayoutId id="2147486577" r:id="rId6"/>
    <p:sldLayoutId id="2147486578" r:id="rId7"/>
    <p:sldLayoutId id="2147486566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CD39A-81AC-5686-F315-EBD4375D95F5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4020202020204" pitchFamily="34" charset="0"/>
              </a:rPr>
              <a:t>TITLE  |  </a:t>
            </a:r>
            <a:fld id="{E103B9DB-6054-E24C-9B51-9E06AFC76BFF}" type="slidenum">
              <a:rPr lang="en-US" altLang="en-US" sz="900" smtClean="0">
                <a:solidFill>
                  <a:srgbClr val="BCBDC0"/>
                </a:solidFill>
                <a:latin typeface="Arial Narrow" panose="020B0604020202020204" pitchFamily="34" charset="0"/>
              </a:rPr>
              <a:pPr algn="r">
                <a:defRPr/>
              </a:pPr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402020202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4020202020204" pitchFamily="34" charset="0"/>
            </a:endParaRP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8113D5B6-3EAA-1EAC-35F6-0A1816B728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80" r:id="rId1"/>
    <p:sldLayoutId id="2147486581" r:id="rId2"/>
    <p:sldLayoutId id="2147486582" r:id="rId3"/>
    <p:sldLayoutId id="2147486583" r:id="rId4"/>
    <p:sldLayoutId id="2147486584" r:id="rId5"/>
    <p:sldLayoutId id="2147486569" r:id="rId6"/>
    <p:sldLayoutId id="2147486570" r:id="rId7"/>
    <p:sldLayoutId id="2147486571" r:id="rId8"/>
    <p:sldLayoutId id="2147486572" r:id="rId9"/>
    <p:sldLayoutId id="2147486573" r:id="rId10"/>
    <p:sldLayoutId id="2147486574" r:id="rId11"/>
    <p:sldLayoutId id="2147486575" r:id="rId12"/>
    <p:sldLayoutId id="2147486576" r:id="rId13"/>
    <p:sldLayoutId id="2147486585" r:id="rId14"/>
    <p:sldLayoutId id="2147486586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DB459-822D-A4DA-74C3-AA1CCB61C830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4020202020204" pitchFamily="34" charset="0"/>
              </a:rPr>
              <a:t>TITLE |  </a:t>
            </a:r>
            <a:fld id="{16D5DDA4-7264-2B4A-AD37-9BB9C9553163}" type="slidenum">
              <a:rPr lang="en-US" altLang="en-US" sz="900" smtClean="0">
                <a:solidFill>
                  <a:srgbClr val="BCBDC0"/>
                </a:solidFill>
                <a:latin typeface="Arial Narrow" panose="020B0604020202020204" pitchFamily="34" charset="0"/>
              </a:rPr>
              <a:pPr algn="r">
                <a:defRPr/>
              </a:pPr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402020202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4020202020204" pitchFamily="34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EDD14C99-AC87-F0FD-EFCD-400AA6E345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89" r:id="rId1"/>
    <p:sldLayoutId id="2147486590" r:id="rId2"/>
    <p:sldLayoutId id="2147486591" r:id="rId3"/>
    <p:sldLayoutId id="2147486592" r:id="rId4"/>
    <p:sldLayoutId id="2147486593" r:id="rId5"/>
    <p:sldLayoutId id="214748659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7D52472-E385-BD1A-0E7F-E84DC71EB49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2863" y="0"/>
            <a:ext cx="9101137" cy="1524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en-US" altLang="en-US" dirty="0">
                <a:solidFill>
                  <a:schemeClr val="accent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chemeClr val="accent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Mid-America PETS 2023</a:t>
            </a:r>
          </a:p>
        </p:txBody>
      </p:sp>
      <p:pic>
        <p:nvPicPr>
          <p:cNvPr id="22530" name="Picture 4" descr="TRF100_logo_PMS-C.eps">
            <a:extLst>
              <a:ext uri="{FF2B5EF4-FFF2-40B4-BE49-F238E27FC236}">
                <a16:creationId xmlns:a16="http://schemas.microsoft.com/office/drawing/2014/main" id="{F5331A02-2B01-AC7D-FAFB-ADBBEA0F9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8000"/>
            <a:ext cx="41910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55E42B-2235-7B58-F12C-E0AE2A0CC98D}"/>
              </a:ext>
            </a:extLst>
          </p:cNvPr>
          <p:cNvSpPr/>
          <p:nvPr/>
        </p:nvSpPr>
        <p:spPr>
          <a:xfrm>
            <a:off x="0" y="0"/>
            <a:ext cx="9144000" cy="45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id="{98F65DEA-396A-1A8F-C084-B8493617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0" b="-23190"/>
          <a:stretch>
            <a:fillRect/>
          </a:stretch>
        </p:blipFill>
        <p:spPr bwMode="auto">
          <a:xfrm>
            <a:off x="41275" y="0"/>
            <a:ext cx="16351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Etiquette Dinner – North Tulsa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8FF24-0FC6-0F43-86C6-CBF9F661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88" y="1143000"/>
            <a:ext cx="6440424" cy="48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283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Etiquette Dinner – North Tulsa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D60AC7-34D4-5B4A-BA53-04C67C00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079500"/>
            <a:ext cx="65024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96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Four Way Test Speech Contest – Bartlesville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EE43E-6DA1-6A4C-8A7E-056CDE2FB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16888"/>
            <a:ext cx="6172200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39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Fantasy Land – Bartlesville Daybreak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4C9EAD-A38B-2A46-B3CF-2298C084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" y="1539240"/>
            <a:ext cx="5222750" cy="389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3ABF35-DBCB-D94D-8D64-89A16E85A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750" y="990600"/>
            <a:ext cx="3695700" cy="49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47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Tulsa Air and Space Museum Flight Lab – Tulsa Sunrise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6C8C1-6802-B64B-8804-201E2744A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4991100" cy="3726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BFA12-4544-A640-9A6C-05ACD30E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788" y="3526536"/>
            <a:ext cx="3849460" cy="28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583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Imagination Library - Coffeyville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2043F-EB46-324F-BC97-3B75899B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076700" cy="543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C70AD-BABA-4848-84A6-CA33DF907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432" y="1066800"/>
            <a:ext cx="4076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255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Where the Red Fern Grows Book Project - Tahlequah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0899F-0681-DE47-9983-475A39122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4600"/>
            <a:ext cx="3265714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D889DE-19CB-2E44-87E4-3826A2FCD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112520"/>
            <a:ext cx="5372100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092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Park Benches - Bristow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25CB5-5058-AF4E-8C92-C2E2CF6D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1219200"/>
            <a:ext cx="4457700" cy="3328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300BCB-9F8C-AA49-B4D8-9C7F9EE56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548" y="3581400"/>
            <a:ext cx="41841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680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Field of Honor - Bentonville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4BB8A-DB57-444D-87D0-0F18BEE8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4152900" cy="3100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5E5AE-9FB9-8542-A628-43C258B2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528" y="1085088"/>
            <a:ext cx="4152900" cy="310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497FF-3307-1648-87D7-6E7AA6587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895600"/>
            <a:ext cx="2895600" cy="3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500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Rotary Park - Fredonia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7C081-CCBA-B240-8354-419F4208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3562350" cy="474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E7738-6B81-6949-9D26-8652F9FC9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1430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66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29C1BEB-7F92-6889-0302-EDC39A1670C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New Leaf Vocational Training for Disabled – Tulsa Sunrise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1D65C-7768-5848-9FB3-3CE9273B3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4196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E0806-435E-4847-829C-7494C565F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68" y="1371600"/>
            <a:ext cx="413585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597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Thanksgiving Baskets - Iola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93530-365F-E74B-B0C7-BE0104EF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02792"/>
            <a:ext cx="5323114" cy="2980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3305C-888B-7446-A2EB-8917B696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022" y="3877056"/>
            <a:ext cx="5323114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902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Shop With a Rotarian – Broken Arrow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D5665-0FAF-8F44-BDBB-F29C32C2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014984"/>
            <a:ext cx="4153662" cy="5538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8404A-6CD5-044F-914C-598558975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990600"/>
            <a:ext cx="4229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75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Kids Fishing Day - Carthage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058C2-054A-9746-B6F3-3E51DB0E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" y="990600"/>
            <a:ext cx="4578804" cy="3418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C08FA3-08B5-1B4C-B40F-A7E404691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572" y="3410712"/>
            <a:ext cx="4578804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3671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Choices Program - Grove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95336-91BD-D74A-8634-7D03C006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152900" cy="3100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EE95AA-E7BA-4144-A801-AC4D573CA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3175000"/>
            <a:ext cx="4932589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5059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Arboretum Walking Trail - Parsons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B9D7E-8EF1-7B41-B513-AFAF0BB8A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8" y="1014476"/>
            <a:ext cx="7781244" cy="58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252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29C1BEB-7F92-6889-0302-EDC39A1670C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3813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A41E4F-C6F8-DF41-8465-8F015D5E88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Grants – How Are They Funded?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B4AAAAA-479F-C143-8360-EB15FF7AB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9144" y="609600"/>
            <a:ext cx="7848600" cy="6385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l" rtl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Districts may use up to 50%                         of their District Designated                        Fund to receive one district                    grant annually </a:t>
            </a:r>
          </a:p>
          <a:p>
            <a:pPr marL="0" indent="0" algn="l" rtl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This percentage is calculated based on the amount of DDF generated from a district’s Annual Fund giving three years prior, including Endowment Fund earnings </a:t>
            </a: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A41E4F-C6F8-DF41-8465-8F015D5E88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 Funds Available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B4AAAAA-479F-C143-8360-EB15FF7AB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28" y="1143000"/>
            <a:ext cx="6078537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$108,815 available 2022 – 2023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(2019 – 2020 giving)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$76,480 available 2023 – 2024 (2020 – 2021 giving)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78571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A41E4F-C6F8-DF41-8465-8F015D5E88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 Club Qualification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B4AAAAA-479F-C143-8360-EB15FF7AB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28" y="400812"/>
            <a:ext cx="7848600" cy="6385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$76,480 available 2022 – 2023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(2020 – 2021 giving)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$1,000 per club/1 – 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Preference to clubs with $100 per capita giving to the Annual Fund the prior year</a:t>
            </a:r>
          </a:p>
          <a:p>
            <a:pPr marL="0" indent="0" eaLnBrk="1" hangingPunct="1"/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Must attend Grant Management Seminar on April 4 via Zoom and sign MOU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8292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A41E4F-C6F8-DF41-8465-8F015D5E88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 Procedures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B4AAAAA-479F-C143-8360-EB15FF7AB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336" y="1143000"/>
            <a:ext cx="8610600" cy="6385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Apply on </a:t>
            </a:r>
            <a:r>
              <a:rPr lang="en-US" altLang="en-US" dirty="0" err="1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DACdb</a:t>
            </a:r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by                                       November 30, 2023</a:t>
            </a:r>
          </a:p>
          <a:p>
            <a:pPr marL="0" indent="0" eaLnBrk="1" hangingPunct="1"/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Foundation Chair submits District’s spending plan to the Rotary Foundation after all club projects are approved</a:t>
            </a:r>
          </a:p>
          <a:p>
            <a:pPr marL="0" indent="0" eaLnBrk="1" hangingPunct="1"/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7366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A41E4F-C6F8-DF41-8465-8F015D5E88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 Procedures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B4AAAAA-479F-C143-8360-EB15FF7AB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576" y="-152400"/>
            <a:ext cx="8610600" cy="6385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TRF approves spending plan                                and transfers funds to District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Clubs complete projects and submit                   the final reports to receive funds</a:t>
            </a:r>
          </a:p>
          <a:p>
            <a:pPr marL="0" indent="0" eaLnBrk="1" hangingPunct="1"/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Projects must be completed and final reports submitted by November 30, 2024</a:t>
            </a:r>
          </a:p>
          <a:p>
            <a:pPr marL="0" indent="0" eaLnBrk="1" hangingPunct="1"/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Foundation Chair submits final report to TRF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9950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29C1BEB-7F92-6889-0302-EDC39A1670C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District Grant Project Examples</a:t>
            </a:r>
          </a:p>
        </p:txBody>
      </p:sp>
    </p:spTree>
    <p:extLst>
      <p:ext uri="{BB962C8B-B14F-4D97-AF65-F5344CB8AC3E}">
        <p14:creationId xmlns:p14="http://schemas.microsoft.com/office/powerpoint/2010/main" val="125834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2413CF1-63B1-E94F-965B-0EA9D7F8C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Altus Area Food Bank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2E12C4C-A9CB-624A-A48E-560A80B2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018032"/>
            <a:ext cx="4419600" cy="33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EED516-D32D-2B4B-849B-BBC231724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42" y="3581400"/>
            <a:ext cx="4082143" cy="304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RF-PowerpointDesignEN_Ligh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TRF-PowerpointDesignEN_Light.pot</Template>
  <TotalTime>27841</TotalTime>
  <Words>333</Words>
  <Application>Microsoft Macintosh PowerPoint</Application>
  <PresentationFormat>On-screen Show (4:3)</PresentationFormat>
  <Paragraphs>83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Georgia</vt:lpstr>
      <vt:lpstr>TRF-PowerpointDesignEN_Light</vt:lpstr>
      <vt:lpstr>Custom Design</vt:lpstr>
      <vt:lpstr>2_Custom Design</vt:lpstr>
      <vt:lpstr> Mid-America PETS 2023</vt:lpstr>
      <vt:lpstr>District Grants</vt:lpstr>
      <vt:lpstr>District Grants – How Are They Funded?</vt:lpstr>
      <vt:lpstr>District Grant Funds Available</vt:lpstr>
      <vt:lpstr>District Grant Club Qualification</vt:lpstr>
      <vt:lpstr>District Grant Procedures</vt:lpstr>
      <vt:lpstr>District Grant Procedures</vt:lpstr>
      <vt:lpstr>District Grant Project Examples</vt:lpstr>
      <vt:lpstr>Altus Area Food Bank</vt:lpstr>
      <vt:lpstr>Etiquette Dinner – North Tulsa</vt:lpstr>
      <vt:lpstr>Etiquette Dinner – North Tulsa</vt:lpstr>
      <vt:lpstr>Four Way Test Speech Contest – Bartlesville</vt:lpstr>
      <vt:lpstr>Fantasy Land – Bartlesville Daybreak</vt:lpstr>
      <vt:lpstr>Tulsa Air and Space Museum Flight Lab – Tulsa Sunrise</vt:lpstr>
      <vt:lpstr>Imagination Library - Coffeyville</vt:lpstr>
      <vt:lpstr>Where the Red Fern Grows Book Project - Tahlequah</vt:lpstr>
      <vt:lpstr>Park Benches - Bristow</vt:lpstr>
      <vt:lpstr>Field of Honor - Bentonville</vt:lpstr>
      <vt:lpstr>Rotary Park - Fredonia</vt:lpstr>
      <vt:lpstr>New Leaf Vocational Training for Disabled – Tulsa Sunrise</vt:lpstr>
      <vt:lpstr>Thanksgiving Baskets - Iola</vt:lpstr>
      <vt:lpstr>Shop With a Rotarian – Broken Arrow</vt:lpstr>
      <vt:lpstr>Kids Fishing Day - Carthage</vt:lpstr>
      <vt:lpstr>Choices Program - Grove</vt:lpstr>
      <vt:lpstr>Arboretum Walking Trail - Parsons</vt:lpstr>
      <vt:lpstr>Questions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Edwin Hardesty</cp:lastModifiedBy>
  <cp:revision>830</cp:revision>
  <cp:lastPrinted>2015-04-25T18:12:06Z</cp:lastPrinted>
  <dcterms:created xsi:type="dcterms:W3CDTF">2010-04-16T20:11:30Z</dcterms:created>
  <dcterms:modified xsi:type="dcterms:W3CDTF">2023-03-21T15:27:21Z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