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79" r:id="rId1"/>
    <p:sldMasterId id="2147486591" r:id="rId2"/>
    <p:sldMasterId id="2147483700" r:id="rId3"/>
    <p:sldMasterId id="2147486594" r:id="rId4"/>
    <p:sldMasterId id="2147483648" r:id="rId5"/>
  </p:sldMasterIdLst>
  <p:notesMasterIdLst>
    <p:notesMasterId r:id="rId89"/>
  </p:notesMasterIdLst>
  <p:sldIdLst>
    <p:sldId id="258" r:id="rId6"/>
    <p:sldId id="261" r:id="rId7"/>
    <p:sldId id="262" r:id="rId8"/>
    <p:sldId id="259" r:id="rId9"/>
    <p:sldId id="263" r:id="rId10"/>
    <p:sldId id="260" r:id="rId11"/>
    <p:sldId id="265" r:id="rId12"/>
    <p:sldId id="266" r:id="rId13"/>
    <p:sldId id="267" r:id="rId14"/>
    <p:sldId id="268" r:id="rId15"/>
    <p:sldId id="269" r:id="rId16"/>
    <p:sldId id="270" r:id="rId17"/>
    <p:sldId id="271" r:id="rId18"/>
    <p:sldId id="272" r:id="rId19"/>
    <p:sldId id="275" r:id="rId20"/>
    <p:sldId id="274" r:id="rId21"/>
    <p:sldId id="276" r:id="rId22"/>
    <p:sldId id="273" r:id="rId23"/>
    <p:sldId id="264"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40" r:id="rId55"/>
    <p:sldId id="334" r:id="rId56"/>
    <p:sldId id="335" r:id="rId57"/>
    <p:sldId id="336" r:id="rId58"/>
    <p:sldId id="337" r:id="rId59"/>
    <p:sldId id="338" r:id="rId60"/>
    <p:sldId id="339" r:id="rId61"/>
    <p:sldId id="331"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2" r:id="rId87"/>
    <p:sldId id="333"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58C"/>
    <a:srgbClr val="FAA632"/>
    <a:srgbClr val="AB66A9"/>
    <a:srgbClr val="FCCE07"/>
    <a:srgbClr val="E42726"/>
    <a:srgbClr val="474B7C"/>
    <a:srgbClr val="15458F"/>
    <a:srgbClr val="831552"/>
    <a:srgbClr val="E46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307" y="4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dLbls>
            <c:dLbl>
              <c:idx val="4"/>
              <c:tx>
                <c:rich>
                  <a:bodyPr/>
                  <a:lstStyle/>
                  <a:p>
                    <a:r>
                      <a:rPr lang="en-US" dirty="0"/>
                      <a:t>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7AA-4FD2-9B3B-05B0EF799AC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numCache>
            </c:numRef>
          </c:cat>
          <c:val>
            <c:numRef>
              <c:f>Sheet1!$B$2:$B$8</c:f>
              <c:numCache>
                <c:formatCode>0%</c:formatCode>
                <c:ptCount val="7"/>
                <c:pt idx="0">
                  <c:v>0.91</c:v>
                </c:pt>
                <c:pt idx="1">
                  <c:v>0.82</c:v>
                </c:pt>
                <c:pt idx="2">
                  <c:v>0.63</c:v>
                </c:pt>
                <c:pt idx="3">
                  <c:v>0.6</c:v>
                </c:pt>
                <c:pt idx="4">
                  <c:v>0.51</c:v>
                </c:pt>
                <c:pt idx="5">
                  <c:v>0.44</c:v>
                </c:pt>
                <c:pt idx="6">
                  <c:v>0.31</c:v>
                </c:pt>
              </c:numCache>
            </c:numRef>
          </c:val>
          <c:extLst>
            <c:ext xmlns:c16="http://schemas.microsoft.com/office/drawing/2014/chart" uri="{C3380CC4-5D6E-409C-BE32-E72D297353CC}">
              <c16:uniqueId val="{00000000-392C-41AF-ADD1-281941A42A68}"/>
            </c:ext>
          </c:extLst>
        </c:ser>
        <c:dLbls>
          <c:showLegendKey val="0"/>
          <c:showVal val="0"/>
          <c:showCatName val="0"/>
          <c:showSerName val="0"/>
          <c:showPercent val="0"/>
          <c:showBubbleSize val="0"/>
        </c:dLbls>
        <c:gapWidth val="150"/>
        <c:axId val="43728384"/>
        <c:axId val="43274176"/>
      </c:barChart>
      <c:catAx>
        <c:axId val="43728384"/>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3274176"/>
        <c:crosses val="autoZero"/>
        <c:auto val="1"/>
        <c:lblAlgn val="ctr"/>
        <c:lblOffset val="100"/>
        <c:noMultiLvlLbl val="0"/>
      </c:catAx>
      <c:valAx>
        <c:axId val="43274176"/>
        <c:scaling>
          <c:orientation val="minMax"/>
        </c:scaling>
        <c:delete val="1"/>
        <c:axPos val="l"/>
        <c:numFmt formatCode="0%" sourceLinked="1"/>
        <c:majorTickMark val="out"/>
        <c:minorTickMark val="none"/>
        <c:tickLblPos val="nextTo"/>
        <c:crossAx val="43728384"/>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825985491031086E-2"/>
          <c:y val="2.3148148148148147E-2"/>
          <c:w val="0.93119426623400092"/>
          <c:h val="0.89075134547575496"/>
        </c:manualLayout>
      </c:layout>
      <c:barChart>
        <c:barDir val="col"/>
        <c:grouping val="clustered"/>
        <c:varyColors val="0"/>
        <c:ser>
          <c:idx val="0"/>
          <c:order val="0"/>
          <c:tx>
            <c:strRef>
              <c:f>Sheet1!$B$1</c:f>
              <c:strCache>
                <c:ptCount val="1"/>
                <c:pt idx="0">
                  <c:v>Column1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India</c:v>
                </c:pt>
                <c:pt idx="1">
                  <c:v>Brazil</c:v>
                </c:pt>
                <c:pt idx="2">
                  <c:v>Taiwan</c:v>
                </c:pt>
                <c:pt idx="3">
                  <c:v>USA</c:v>
                </c:pt>
                <c:pt idx="4">
                  <c:v>Germany</c:v>
                </c:pt>
                <c:pt idx="5">
                  <c:v>Kenya</c:v>
                </c:pt>
                <c:pt idx="6">
                  <c:v>Japan</c:v>
                </c:pt>
              </c:strCache>
            </c:strRef>
          </c:cat>
          <c:val>
            <c:numRef>
              <c:f>Sheet1!$B$2:$B$8</c:f>
              <c:numCache>
                <c:formatCode>0%</c:formatCode>
                <c:ptCount val="7"/>
                <c:pt idx="0">
                  <c:v>0.56999999999999995</c:v>
                </c:pt>
                <c:pt idx="1">
                  <c:v>0.41</c:v>
                </c:pt>
                <c:pt idx="2">
                  <c:v>0.34</c:v>
                </c:pt>
                <c:pt idx="3">
                  <c:v>0.31</c:v>
                </c:pt>
                <c:pt idx="4">
                  <c:v>0.2</c:v>
                </c:pt>
                <c:pt idx="5">
                  <c:v>0.19</c:v>
                </c:pt>
                <c:pt idx="6">
                  <c:v>0.16</c:v>
                </c:pt>
              </c:numCache>
            </c:numRef>
          </c:val>
          <c:extLst>
            <c:ext xmlns:c16="http://schemas.microsoft.com/office/drawing/2014/chart" uri="{C3380CC4-5D6E-409C-BE32-E72D297353CC}">
              <c16:uniqueId val="{00000000-1E5E-1946-B971-919278668265}"/>
            </c:ext>
          </c:extLst>
        </c:ser>
        <c:dLbls>
          <c:dLblPos val="outEnd"/>
          <c:showLegendKey val="0"/>
          <c:showVal val="1"/>
          <c:showCatName val="0"/>
          <c:showSerName val="0"/>
          <c:showPercent val="0"/>
          <c:showBubbleSize val="0"/>
        </c:dLbls>
        <c:gapWidth val="219"/>
        <c:overlap val="-27"/>
        <c:axId val="1526929696"/>
        <c:axId val="1579196192"/>
      </c:barChart>
      <c:catAx>
        <c:axId val="152692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579196192"/>
        <c:crosses val="autoZero"/>
        <c:auto val="1"/>
        <c:lblAlgn val="ctr"/>
        <c:lblOffset val="100"/>
        <c:noMultiLvlLbl val="0"/>
      </c:catAx>
      <c:valAx>
        <c:axId val="1579196192"/>
        <c:scaling>
          <c:orientation val="minMax"/>
          <c:max val="1"/>
        </c:scaling>
        <c:delete val="1"/>
        <c:axPos val="l"/>
        <c:majorGridlines>
          <c:spPr>
            <a:ln w="9525" cap="flat" cmpd="sng" algn="ctr">
              <a:noFill/>
              <a:round/>
            </a:ln>
            <a:effectLst/>
          </c:spPr>
        </c:majorGridlines>
        <c:numFmt formatCode="0%" sourceLinked="1"/>
        <c:majorTickMark val="none"/>
        <c:minorTickMark val="none"/>
        <c:tickLblPos val="nextTo"/>
        <c:crossAx val="152692969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503AC-3AA8-490F-8AD6-A89EE2BDF625}"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F8C53-DF58-480A-8FF9-D292AEFD6CF0}" type="slidenum">
              <a:rPr lang="en-US" smtClean="0"/>
              <a:t>‹#›</a:t>
            </a:fld>
            <a:endParaRPr lang="en-US"/>
          </a:p>
        </p:txBody>
      </p:sp>
    </p:spTree>
    <p:extLst>
      <p:ext uri="{BB962C8B-B14F-4D97-AF65-F5344CB8AC3E}">
        <p14:creationId xmlns:p14="http://schemas.microsoft.com/office/powerpoint/2010/main" val="241573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B9A54A69-A84C-0C4E-8838-D0DEFEC3338C}"/>
              </a:ext>
            </a:extLst>
          </p:cNvPr>
          <p:cNvSpPr>
            <a:spLocks noGrp="1" noRot="1" noChangeAspect="1" noChangeArrowheads="1" noTextEdit="1"/>
          </p:cNvSpPr>
          <p:nvPr>
            <p:ph type="sldImg"/>
          </p:nvPr>
        </p:nvSpPr>
        <p:spPr>
          <a:xfrm>
            <a:off x="406400" y="696913"/>
            <a:ext cx="6197600" cy="3486150"/>
          </a:xfrm>
          <a:ln/>
        </p:spPr>
      </p:sp>
      <p:sp>
        <p:nvSpPr>
          <p:cNvPr id="57346" name="Notes Placeholder 2">
            <a:extLst>
              <a:ext uri="{FF2B5EF4-FFF2-40B4-BE49-F238E27FC236}">
                <a16:creationId xmlns:a16="http://schemas.microsoft.com/office/drawing/2014/main" id="{D637BC32-184A-4B4C-BD7A-24635D9D2C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7347" name="Slide Number Placeholder 3">
            <a:extLst>
              <a:ext uri="{FF2B5EF4-FFF2-40B4-BE49-F238E27FC236}">
                <a16:creationId xmlns:a16="http://schemas.microsoft.com/office/drawing/2014/main" id="{13F44681-38C4-5946-9279-1CA5DAAD66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506053-92A9-AC4D-A508-2CB272E5A3D7}" type="slidenum">
              <a:rPr lang="en-US" altLang="en-US" sz="1200" smtClean="0">
                <a:ea typeface="ヒラギノ角ゴ Pro W3" panose="020B0300000000000000" pitchFamily="34" charset="-128"/>
              </a:rPr>
              <a:pPr/>
              <a:t>23</a:t>
            </a:fld>
            <a:endParaRPr lang="en-US" altLang="en-US" sz="1200">
              <a:ea typeface="ヒラギノ角ゴ Pro W3" panose="020B0300000000000000"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33</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29583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34</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1803903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35</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927229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36</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622272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37</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137828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38</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107822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39</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610135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40</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871391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41</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44131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42</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32900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B9A54A69-A84C-0C4E-8838-D0DEFEC3338C}"/>
              </a:ext>
            </a:extLst>
          </p:cNvPr>
          <p:cNvSpPr>
            <a:spLocks noGrp="1" noRot="1" noChangeAspect="1" noChangeArrowheads="1" noTextEdit="1"/>
          </p:cNvSpPr>
          <p:nvPr>
            <p:ph type="sldImg"/>
          </p:nvPr>
        </p:nvSpPr>
        <p:spPr>
          <a:xfrm>
            <a:off x="406400" y="696913"/>
            <a:ext cx="6197600" cy="3486150"/>
          </a:xfrm>
          <a:ln/>
        </p:spPr>
      </p:sp>
      <p:sp>
        <p:nvSpPr>
          <p:cNvPr id="57346" name="Notes Placeholder 2">
            <a:extLst>
              <a:ext uri="{FF2B5EF4-FFF2-40B4-BE49-F238E27FC236}">
                <a16:creationId xmlns:a16="http://schemas.microsoft.com/office/drawing/2014/main" id="{D637BC32-184A-4B4C-BD7A-24635D9D2C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7347" name="Slide Number Placeholder 3">
            <a:extLst>
              <a:ext uri="{FF2B5EF4-FFF2-40B4-BE49-F238E27FC236}">
                <a16:creationId xmlns:a16="http://schemas.microsoft.com/office/drawing/2014/main" id="{13F44681-38C4-5946-9279-1CA5DAAD66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506053-92A9-AC4D-A508-2CB272E5A3D7}" type="slidenum">
              <a:rPr lang="en-US" altLang="en-US" sz="1200" smtClean="0">
                <a:ea typeface="ヒラギノ角ゴ Pro W3" panose="020B0300000000000000" pitchFamily="34" charset="-128"/>
              </a:rPr>
              <a:pPr/>
              <a:t>24</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820287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43</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567024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44</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343961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45</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248089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51</a:t>
            </a:fld>
            <a:endParaRPr lang="en-US" dirty="0"/>
          </a:p>
        </p:txBody>
      </p:sp>
    </p:spTree>
    <p:extLst>
      <p:ext uri="{BB962C8B-B14F-4D97-AF65-F5344CB8AC3E}">
        <p14:creationId xmlns:p14="http://schemas.microsoft.com/office/powerpoint/2010/main" val="2809736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1"/>
              </a:spcAft>
            </a:pP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52</a:t>
            </a:fld>
            <a:endParaRPr lang="en-US" dirty="0"/>
          </a:p>
        </p:txBody>
      </p:sp>
    </p:spTree>
    <p:extLst>
      <p:ext uri="{BB962C8B-B14F-4D97-AF65-F5344CB8AC3E}">
        <p14:creationId xmlns:p14="http://schemas.microsoft.com/office/powerpoint/2010/main" val="4291356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53</a:t>
            </a:fld>
            <a:endParaRPr lang="en-US" dirty="0"/>
          </a:p>
        </p:txBody>
      </p:sp>
    </p:spTree>
    <p:extLst>
      <p:ext uri="{BB962C8B-B14F-4D97-AF65-F5344CB8AC3E}">
        <p14:creationId xmlns:p14="http://schemas.microsoft.com/office/powerpoint/2010/main" val="196127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54</a:t>
            </a:fld>
            <a:endParaRPr lang="en-US" dirty="0"/>
          </a:p>
        </p:txBody>
      </p:sp>
    </p:spTree>
    <p:extLst>
      <p:ext uri="{BB962C8B-B14F-4D97-AF65-F5344CB8AC3E}">
        <p14:creationId xmlns:p14="http://schemas.microsoft.com/office/powerpoint/2010/main" val="3206537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1"/>
              </a:spcAft>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55</a:t>
            </a:fld>
            <a:endParaRPr lang="en-US" dirty="0"/>
          </a:p>
        </p:txBody>
      </p:sp>
    </p:spTree>
    <p:extLst>
      <p:ext uri="{BB962C8B-B14F-4D97-AF65-F5344CB8AC3E}">
        <p14:creationId xmlns:p14="http://schemas.microsoft.com/office/powerpoint/2010/main" val="2390572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1"/>
              </a:spcAft>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56</a:t>
            </a:fld>
            <a:endParaRPr lang="en-US" dirty="0"/>
          </a:p>
        </p:txBody>
      </p:sp>
    </p:spTree>
    <p:extLst>
      <p:ext uri="{BB962C8B-B14F-4D97-AF65-F5344CB8AC3E}">
        <p14:creationId xmlns:p14="http://schemas.microsoft.com/office/powerpoint/2010/main" val="3260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Strong Rotary’s public</a:t>
            </a:r>
            <a:r>
              <a:rPr lang="en-US" sz="1200" b="0" i="0" kern="1200" baseline="0" dirty="0">
                <a:solidFill>
                  <a:schemeClr val="tx1"/>
                </a:solidFill>
                <a:effectLst/>
                <a:latin typeface="+mn-lt"/>
                <a:ea typeface="+mn-ea"/>
                <a:cs typeface="+mn-cs"/>
              </a:rPr>
              <a:t> image motivates public to support our efforts and projects; inspires to get involved; engages new members, volunteers, and partners; attracts new donors; and positively distinguishes Rotary from other servicing opportunities.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In my position, I always receive a lot of inquiries and questions “Why does my Rotary club or district logo need to look this particular way? Why do I need to follow those guidelines? Why can’t I just go with my own club logo (or my old logo) – let’s say, with a wheel and a rising sun; in my own colors with my own symbols?”.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Well, before answering those popular questions, let’s do this little exercise: please use the list of </a:t>
            </a:r>
            <a:r>
              <a:rPr lang="en-US" sz="1200" b="0" i="0" u="sng" kern="1200" baseline="0" dirty="0">
                <a:solidFill>
                  <a:schemeClr val="tx1"/>
                </a:solidFill>
                <a:effectLst/>
                <a:latin typeface="+mn-lt"/>
                <a:ea typeface="+mn-ea"/>
                <a:cs typeface="+mn-cs"/>
              </a:rPr>
              <a:t>strong public image </a:t>
            </a:r>
            <a:r>
              <a:rPr lang="en-US" sz="1200" b="0" i="0" kern="1200" baseline="0" dirty="0">
                <a:solidFill>
                  <a:schemeClr val="tx1"/>
                </a:solidFill>
                <a:effectLst/>
                <a:latin typeface="+mn-lt"/>
                <a:ea typeface="+mn-ea"/>
                <a:cs typeface="+mn-cs"/>
              </a:rPr>
              <a:t>benefits on the screen and make up questions out of them in regards of your own clubs.</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Do I want to motivate people around me to support my club’s efforts?</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Do I want to inspire others in my community to get involved in what we do?</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Do I want to engage new members, volunteers, and partners?</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Do I want to attract  new donors?</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Do I want to distinguish my Rotary club in the community from many other humanitarian or service organizations on the market? (In other words, do I want people get involved in my Rotary club, or work with my competitors?)</a:t>
            </a:r>
          </a:p>
          <a:p>
            <a:r>
              <a:rPr lang="en-US" sz="1200" b="0" i="0" kern="1200" baseline="0" dirty="0">
                <a:solidFill>
                  <a:schemeClr val="tx1"/>
                </a:solidFill>
                <a:effectLst/>
                <a:latin typeface="+mn-lt"/>
                <a:ea typeface="+mn-ea"/>
                <a:cs typeface="+mn-cs"/>
              </a:rPr>
              <a:t>Think about those questions! And most important – think about your answers!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If you answered “yes” to at least one of those questions, that is exactly the reason WHY your </a:t>
            </a:r>
            <a:r>
              <a:rPr lang="en-US" sz="1200" b="0" i="0" u="sng" kern="1200" baseline="0" dirty="0">
                <a:solidFill>
                  <a:schemeClr val="tx1"/>
                </a:solidFill>
                <a:effectLst/>
                <a:latin typeface="+mn-lt"/>
                <a:ea typeface="+mn-ea"/>
                <a:cs typeface="+mn-cs"/>
              </a:rPr>
              <a:t>club logo </a:t>
            </a:r>
            <a:r>
              <a:rPr lang="en-US" sz="1200" b="0" i="0" kern="1200" baseline="0" dirty="0">
                <a:solidFill>
                  <a:schemeClr val="tx1"/>
                </a:solidFill>
                <a:effectLst/>
                <a:latin typeface="+mn-lt"/>
                <a:ea typeface="+mn-ea"/>
                <a:cs typeface="+mn-cs"/>
              </a:rPr>
              <a:t>should be consistent with all the Rotary’s logos in the world. To create consistent recognition, and strong trusting reputation. After all, it’s the face of “Rotary”. Using creative variations of Rotary logo is like wearing various wigs, fake mustaches, theatrical make-up and expect others to recognize you.</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B827055-821E-4F6B-AAA9-2685E1493D9C}" type="slidenum">
              <a:rPr lang="en-US" smtClean="0"/>
              <a:t>59</a:t>
            </a:fld>
            <a:endParaRPr lang="en-US" dirty="0"/>
          </a:p>
        </p:txBody>
      </p:sp>
    </p:spTree>
    <p:extLst>
      <p:ext uri="{BB962C8B-B14F-4D97-AF65-F5344CB8AC3E}">
        <p14:creationId xmlns:p14="http://schemas.microsoft.com/office/powerpoint/2010/main" val="396724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B9A54A69-A84C-0C4E-8838-D0DEFEC3338C}"/>
              </a:ext>
            </a:extLst>
          </p:cNvPr>
          <p:cNvSpPr>
            <a:spLocks noGrp="1" noRot="1" noChangeAspect="1" noChangeArrowheads="1" noTextEdit="1"/>
          </p:cNvSpPr>
          <p:nvPr>
            <p:ph type="sldImg"/>
          </p:nvPr>
        </p:nvSpPr>
        <p:spPr>
          <a:xfrm>
            <a:off x="406400" y="696913"/>
            <a:ext cx="6197600" cy="3486150"/>
          </a:xfrm>
          <a:ln/>
        </p:spPr>
      </p:sp>
      <p:sp>
        <p:nvSpPr>
          <p:cNvPr id="57346" name="Notes Placeholder 2">
            <a:extLst>
              <a:ext uri="{FF2B5EF4-FFF2-40B4-BE49-F238E27FC236}">
                <a16:creationId xmlns:a16="http://schemas.microsoft.com/office/drawing/2014/main" id="{D637BC32-184A-4B4C-BD7A-24635D9D2C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7347" name="Slide Number Placeholder 3">
            <a:extLst>
              <a:ext uri="{FF2B5EF4-FFF2-40B4-BE49-F238E27FC236}">
                <a16:creationId xmlns:a16="http://schemas.microsoft.com/office/drawing/2014/main" id="{13F44681-38C4-5946-9279-1CA5DAAD66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506053-92A9-AC4D-A508-2CB272E5A3D7}" type="slidenum">
              <a:rPr lang="en-US" altLang="en-US" sz="1200" smtClean="0">
                <a:ea typeface="ヒラギノ角ゴ Pro W3" panose="020B0300000000000000" pitchFamily="34" charset="-128"/>
              </a:rPr>
              <a:pPr/>
              <a:t>25</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994310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205413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5608320" cy="4183380"/>
          </a:xfrm>
        </p:spPr>
        <p:txBody>
          <a:bodyPr/>
          <a:lstStyle/>
          <a:p>
            <a:r>
              <a:rPr lang="en-US" dirty="0"/>
              <a:t>And how do others see us? We regularly conduct research around the world with the general public, to assess what they know and think about Rotary. And while the responses vary from market to market, on thing remains the same –  whiles some of the descriptions are accurate, there are a lot of misperceptions about our brand.  In fact, many people respond “don’t know” when asked </a:t>
            </a:r>
            <a:r>
              <a:rPr lang="en-US" i="1" dirty="0"/>
              <a:t>What comes to mind when you hear the name Rotary or Rotary Club?</a:t>
            </a:r>
          </a:p>
        </p:txBody>
      </p:sp>
      <p:sp>
        <p:nvSpPr>
          <p:cNvPr id="4" name="Slide Number Placeholder 3"/>
          <p:cNvSpPr>
            <a:spLocks noGrp="1"/>
          </p:cNvSpPr>
          <p:nvPr>
            <p:ph type="sldNum" sz="quarter" idx="10"/>
          </p:nvPr>
        </p:nvSpPr>
        <p:spPr/>
        <p:txBody>
          <a:bodyPr/>
          <a:lstStyle/>
          <a:p>
            <a:fld id="{42AF100F-8525-394E-90BC-63690EA97B19}" type="slidenum">
              <a:rPr lang="en-US" smtClean="0"/>
              <a:t>61</a:t>
            </a:fld>
            <a:endParaRPr lang="en-US" dirty="0"/>
          </a:p>
        </p:txBody>
      </p:sp>
    </p:spTree>
    <p:extLst>
      <p:ext uri="{BB962C8B-B14F-4D97-AF65-F5344CB8AC3E}">
        <p14:creationId xmlns:p14="http://schemas.microsoft.com/office/powerpoint/2010/main" val="275164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5608320" cy="4183380"/>
          </a:xfrm>
        </p:spPr>
        <p:txBody>
          <a:bodyPr/>
          <a:lstStyle/>
          <a:p>
            <a:r>
              <a:rPr lang="en-US" dirty="0"/>
              <a:t>When we ask the public if they have heard of an organization called Rotary, you can see that it varies greatly around the world – from 91% brand awareness in Taiwan to 31% brand awareness in Japan. And everything in between.</a:t>
            </a:r>
          </a:p>
        </p:txBody>
      </p:sp>
      <p:sp>
        <p:nvSpPr>
          <p:cNvPr id="4" name="Slide Number Placeholder 3"/>
          <p:cNvSpPr>
            <a:spLocks noGrp="1"/>
          </p:cNvSpPr>
          <p:nvPr>
            <p:ph type="sldNum" sz="quarter" idx="10"/>
          </p:nvPr>
        </p:nvSpPr>
        <p:spPr/>
        <p:txBody>
          <a:bodyPr/>
          <a:lstStyle/>
          <a:p>
            <a:fld id="{42AF100F-8525-394E-90BC-63690EA97B19}" type="slidenum">
              <a:rPr lang="en-US" smtClean="0"/>
              <a:t>62</a:t>
            </a:fld>
            <a:endParaRPr lang="en-US" dirty="0"/>
          </a:p>
        </p:txBody>
      </p:sp>
    </p:spTree>
    <p:extLst>
      <p:ext uri="{BB962C8B-B14F-4D97-AF65-F5344CB8AC3E}">
        <p14:creationId xmlns:p14="http://schemas.microsoft.com/office/powerpoint/2010/main" val="528466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Calibri"/>
                <a:cs typeface="Calibri"/>
                <a:sym typeface="Calibri"/>
              </a:rPr>
              <a:t>However, high brand awareness doesn’t always correlate to high brand understanding. For example, while  91% of people in Taiwan have heard of Rotary, only 34% are aware of a Rotary club in their community. In fact, a third of the global respondents were unfamiliar with ANY Rotary program, including our signature End Polio Now program.</a:t>
            </a:r>
          </a:p>
          <a:p>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On average 60% of the respondents were unfamiliar with a local Rotary club or project, and we call this out because our clubs are where people experience Rotary first hand and they provide the greatest opportunity for public engagement.  While this measure is disappointing, it provides valuable insight into where RI can focus support in helping clubs promote themselves and their good work.</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63</a:t>
            </a:fld>
            <a:endParaRPr lang="en-US" dirty="0"/>
          </a:p>
        </p:txBody>
      </p:sp>
    </p:spTree>
    <p:extLst>
      <p:ext uri="{BB962C8B-B14F-4D97-AF65-F5344CB8AC3E}">
        <p14:creationId xmlns:p14="http://schemas.microsoft.com/office/powerpoint/2010/main" val="3712910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 this more helpful</a:t>
            </a:r>
            <a:r>
              <a:rPr lang="en-US" baseline="0" dirty="0"/>
              <a:t> to describe Rotary’s Brand?</a:t>
            </a:r>
          </a:p>
          <a:p>
            <a:r>
              <a:rPr lang="en-US" baseline="0" dirty="0"/>
              <a:t>How does the external public recognize </a:t>
            </a:r>
            <a:r>
              <a:rPr lang="en-US" u="sng" baseline="0" dirty="0"/>
              <a:t>what organization </a:t>
            </a:r>
            <a:r>
              <a:rPr lang="en-US" baseline="0" dirty="0"/>
              <a:t>is this? What are the marks, symbols? What are the stories there? Is there an emotion that can touch someone’s heart, someone who is not connected with Rotary … yet?</a:t>
            </a:r>
          </a:p>
          <a:p>
            <a:endParaRPr lang="en-US" baseline="0" dirty="0"/>
          </a:p>
          <a:p>
            <a:r>
              <a:rPr lang="en-US" baseline="0" dirty="0"/>
              <a:t>(Read chat pane)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64</a:t>
            </a:fld>
            <a:endParaRPr lang="en-US" dirty="0"/>
          </a:p>
        </p:txBody>
      </p:sp>
    </p:spTree>
    <p:extLst>
      <p:ext uri="{BB962C8B-B14F-4D97-AF65-F5344CB8AC3E}">
        <p14:creationId xmlns:p14="http://schemas.microsoft.com/office/powerpoint/2010/main" val="325088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So, of course one of our main objectives at RI is to increase awareness and understanding of Rotary around the world. But how do we do that?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How do we help the public see Rotary as we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By highlighting</a:t>
            </a:r>
            <a:r>
              <a:rPr lang="en-US" sz="1600" baseline="0" dirty="0"/>
              <a:t> the impact clubs and members are making in their local communities and presenting Rotary in a consistent and compelling way to those who don’t know us.  And while we have a small but mighty marketing team at RI, the real power is in our membership.  Who understands the benefits of Rotary better than our members – who can speak from experience? That is why our strategy relies on leveraging our &gt;40,000 clubs and 1.4 million members to share their stories with the public.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679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Expanding our Reach is one of the key pillars or our Action Plan which aims </a:t>
            </a:r>
            <a:r>
              <a:rPr lang="en-US" baseline="0" dirty="0"/>
              <a:t>to strengthen and grow Rotary. To that end</a:t>
            </a:r>
          </a:p>
          <a:p>
            <a:pPr marL="228600" indent="-228600">
              <a:buAutoNum type="arabicParenR"/>
            </a:pPr>
            <a:r>
              <a:rPr lang="en-US" baseline="0" dirty="0"/>
              <a:t>we need to continue to narrow that gap between awareness and understanding among the general public and those who we want to engage with us AND</a:t>
            </a:r>
          </a:p>
          <a:p>
            <a:pPr marL="228600" indent="-228600">
              <a:buAutoNum type="arabicParenR"/>
            </a:pPr>
            <a:r>
              <a:rPr lang="en-US" baseline="0" dirty="0"/>
              <a:t>drive internal awareness and understanding of the priorities, because they all work together to make us a stronger and more attractive organization for current and future members and participants</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66</a:t>
            </a:fld>
            <a:endParaRPr lang="en-US" dirty="0"/>
          </a:p>
        </p:txBody>
      </p:sp>
    </p:spTree>
    <p:extLst>
      <p:ext uri="{BB962C8B-B14F-4D97-AF65-F5344CB8AC3E}">
        <p14:creationId xmlns:p14="http://schemas.microsoft.com/office/powerpoint/2010/main" val="1283905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you see why it’s important to use Rotary’s logos properly, let’s talk about how Rotary’s logo should be used.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67</a:t>
            </a:fld>
            <a:endParaRPr lang="en-US" dirty="0"/>
          </a:p>
        </p:txBody>
      </p:sp>
    </p:spTree>
    <p:extLst>
      <p:ext uri="{BB962C8B-B14F-4D97-AF65-F5344CB8AC3E}">
        <p14:creationId xmlns:p14="http://schemas.microsoft.com/office/powerpoint/2010/main" val="791989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ヒラギノ角ゴ Pro W3" charset="-128"/>
              </a:rPr>
              <a:t>Rule</a:t>
            </a:r>
            <a:r>
              <a:rPr lang="en-US" altLang="en-US" baseline="0" dirty="0">
                <a:latin typeface="Arial" panose="020B0604020202020204" pitchFamily="34" charset="0"/>
                <a:ea typeface="ヒラギノ角ゴ Pro W3" charset="-128"/>
              </a:rPr>
              <a:t> #1: </a:t>
            </a:r>
            <a:r>
              <a:rPr lang="en-US" altLang="en-US" sz="2800" dirty="0">
                <a:solidFill>
                  <a:srgbClr val="000000"/>
                </a:solidFill>
                <a:latin typeface="Georgia" panose="02040502050405020303" pitchFamily="18" charset="0"/>
                <a:ea typeface="ＭＳ Ｐゴシック" panose="020B0600070205080204" pitchFamily="34" charset="-128"/>
              </a:rPr>
              <a:t>Always use a club or district identifier when using the Rotary logo. </a:t>
            </a:r>
          </a:p>
          <a:p>
            <a:r>
              <a:rPr lang="en-US" altLang="en-US" dirty="0">
                <a:latin typeface="Arial" panose="020B0604020202020204" pitchFamily="34" charset="0"/>
                <a:ea typeface="ヒラギノ角ゴ Pro W3" charset="-128"/>
              </a:rPr>
              <a:t>A club can use the</a:t>
            </a:r>
            <a:r>
              <a:rPr lang="en-US" altLang="en-US" baseline="0" dirty="0">
                <a:latin typeface="Arial" panose="020B0604020202020204" pitchFamily="34" charset="0"/>
                <a:ea typeface="ヒラギノ角ゴ Pro W3" charset="-128"/>
              </a:rPr>
              <a:t> name they are known by locally, adding their club name above or above and below the Masterbrand Signature, like you see here. The layout you choose depends on how you say your club’s name. Create your club logo in our logo creator in the Brand Center. </a:t>
            </a:r>
            <a:endParaRPr lang="en-US" altLang="en-US" dirty="0">
              <a:latin typeface="Arial" panose="020B0604020202020204" pitchFamily="34" charset="0"/>
              <a:ea typeface="ヒラギノ角ゴ Pro W3"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68</a:t>
            </a:fld>
            <a:endParaRPr lang="en-US" dirty="0"/>
          </a:p>
        </p:txBody>
      </p:sp>
    </p:spTree>
    <p:extLst>
      <p:ext uri="{BB962C8B-B14F-4D97-AF65-F5344CB8AC3E}">
        <p14:creationId xmlns:p14="http://schemas.microsoft.com/office/powerpoint/2010/main" val="2295605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charset="-128"/>
              </a:rPr>
              <a:t>Rule #2: </a:t>
            </a:r>
            <a:r>
              <a:rPr lang="en-US" altLang="en-US" dirty="0">
                <a:solidFill>
                  <a:srgbClr val="000000"/>
                </a:solidFill>
                <a:latin typeface="Georgia" panose="02040502050405020303" pitchFamily="18" charset="0"/>
                <a:ea typeface="ＭＳ Ｐゴシック" panose="020B0600070205080204" pitchFamily="34" charset="-128"/>
              </a:rPr>
              <a:t>Never obscure the Rotary wheel, use a partial wheel, or manipulate the wheel in any way. The</a:t>
            </a:r>
            <a:r>
              <a:rPr lang="en-US" altLang="en-US" baseline="0" dirty="0">
                <a:solidFill>
                  <a:srgbClr val="000000"/>
                </a:solidFill>
                <a:latin typeface="Georgia" panose="02040502050405020303" pitchFamily="18" charset="0"/>
                <a:ea typeface="ＭＳ Ｐゴシック" panose="020B0600070205080204" pitchFamily="34" charset="-128"/>
              </a:rPr>
              <a:t> Mark of Excellence should only be used with the Masterbrand Signature. Don’t manipulate Rotary’s logo by making it into a pancake, place it on top of an apple, as a bike wheel, or the number zero.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69</a:t>
            </a:fld>
            <a:endParaRPr lang="en-US" dirty="0"/>
          </a:p>
        </p:txBody>
      </p:sp>
    </p:spTree>
    <p:extLst>
      <p:ext uri="{BB962C8B-B14F-4D97-AF65-F5344CB8AC3E}">
        <p14:creationId xmlns:p14="http://schemas.microsoft.com/office/powerpoint/2010/main" val="298302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B9A54A69-A84C-0C4E-8838-D0DEFEC3338C}"/>
              </a:ext>
            </a:extLst>
          </p:cNvPr>
          <p:cNvSpPr>
            <a:spLocks noGrp="1" noRot="1" noChangeAspect="1" noChangeArrowheads="1" noTextEdit="1"/>
          </p:cNvSpPr>
          <p:nvPr>
            <p:ph type="sldImg"/>
          </p:nvPr>
        </p:nvSpPr>
        <p:spPr>
          <a:xfrm>
            <a:off x="406400" y="696913"/>
            <a:ext cx="6197600" cy="3486150"/>
          </a:xfrm>
          <a:ln/>
        </p:spPr>
      </p:sp>
      <p:sp>
        <p:nvSpPr>
          <p:cNvPr id="57346" name="Notes Placeholder 2">
            <a:extLst>
              <a:ext uri="{FF2B5EF4-FFF2-40B4-BE49-F238E27FC236}">
                <a16:creationId xmlns:a16="http://schemas.microsoft.com/office/drawing/2014/main" id="{D637BC32-184A-4B4C-BD7A-24635D9D2C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7347" name="Slide Number Placeholder 3">
            <a:extLst>
              <a:ext uri="{FF2B5EF4-FFF2-40B4-BE49-F238E27FC236}">
                <a16:creationId xmlns:a16="http://schemas.microsoft.com/office/drawing/2014/main" id="{13F44681-38C4-5946-9279-1CA5DAAD66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506053-92A9-AC4D-A508-2CB272E5A3D7}" type="slidenum">
              <a:rPr lang="en-US" altLang="en-US" sz="1200" smtClean="0">
                <a:ea typeface="ヒラギノ角ゴ Pro W3" panose="020B0300000000000000" pitchFamily="34" charset="-128"/>
              </a:rPr>
              <a:pPr/>
              <a:t>26</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203777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#3: </a:t>
            </a:r>
            <a:r>
              <a:rPr lang="en-US" altLang="en-US" dirty="0">
                <a:solidFill>
                  <a:srgbClr val="000000"/>
                </a:solidFill>
                <a:latin typeface="Georgia" panose="02040502050405020303" pitchFamily="18" charset="0"/>
                <a:ea typeface="ＭＳ Ｐゴシック" panose="020B0600070205080204" pitchFamily="34" charset="-128"/>
              </a:rPr>
              <a:t>Do not use images or graphics within the Rotary logo. Nike wouldn’t add a tree</a:t>
            </a:r>
            <a:r>
              <a:rPr lang="en-US" altLang="en-US" baseline="0" dirty="0">
                <a:solidFill>
                  <a:srgbClr val="000000"/>
                </a:solidFill>
                <a:latin typeface="Georgia" panose="02040502050405020303" pitchFamily="18" charset="0"/>
                <a:ea typeface="ＭＳ Ｐゴシック" panose="020B0600070205080204" pitchFamily="34" charset="-128"/>
              </a:rPr>
              <a:t> behind their swoosh, nor should we add anything extra to the Rotary club logo.</a:t>
            </a:r>
            <a:endParaRPr lang="en-US"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70</a:t>
            </a:fld>
            <a:endParaRPr lang="en-US" dirty="0"/>
          </a:p>
        </p:txBody>
      </p:sp>
    </p:spTree>
    <p:extLst>
      <p:ext uri="{BB962C8B-B14F-4D97-AF65-F5344CB8AC3E}">
        <p14:creationId xmlns:p14="http://schemas.microsoft.com/office/powerpoint/2010/main" val="1054055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charset="-128"/>
              </a:rPr>
              <a:t>And finally,</a:t>
            </a:r>
            <a:r>
              <a:rPr lang="en-US" altLang="en-US" baseline="0" dirty="0">
                <a:latin typeface="Arial" panose="020B0604020202020204" pitchFamily="34" charset="0"/>
                <a:ea typeface="ヒラギノ角ゴ Pro W3" charset="-128"/>
              </a:rPr>
              <a:t> rule #4: Replace your heritage logos with our new refreshed logos. We must tell a consistent story of who we are as members of Rotary, and what we do. That’s our brand. Using the updated brand standards ensure we do that.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71</a:t>
            </a:fld>
            <a:endParaRPr lang="en-US" dirty="0"/>
          </a:p>
        </p:txBody>
      </p:sp>
    </p:spTree>
    <p:extLst>
      <p:ext uri="{BB962C8B-B14F-4D97-AF65-F5344CB8AC3E}">
        <p14:creationId xmlns:p14="http://schemas.microsoft.com/office/powerpoint/2010/main" val="532404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use of various colors, fonts, and sizes, along with the alteration of the Mark of Excellence is a problem. There is no cohesion or unity. Perhaps all of these programs are part of a larger network, but it’s really hard to tell. And that can cause a potential member, donor or partner to doubt if we are an organization they can trust –- to join, to donate money to, or partner with. </a:t>
            </a:r>
          </a:p>
          <a:p>
            <a:endParaRPr lang="en-US" baseline="0" dirty="0"/>
          </a:p>
          <a:p>
            <a:r>
              <a:rPr lang="en-US" baseline="0" dirty="0"/>
              <a:t>We need our rules when it comes to our logos so we can share a consistent story and message. </a:t>
            </a:r>
            <a:endParaRPr lang="en-US"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72</a:t>
            </a:fld>
            <a:endParaRPr lang="en-US" dirty="0"/>
          </a:p>
        </p:txBody>
      </p:sp>
    </p:spTree>
    <p:extLst>
      <p:ext uri="{BB962C8B-B14F-4D97-AF65-F5344CB8AC3E}">
        <p14:creationId xmlns:p14="http://schemas.microsoft.com/office/powerpoint/2010/main" val="767502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73</a:t>
            </a:fld>
            <a:endParaRPr lang="en-US" dirty="0"/>
          </a:p>
        </p:txBody>
      </p:sp>
    </p:spTree>
    <p:extLst>
      <p:ext uri="{BB962C8B-B14F-4D97-AF65-F5344CB8AC3E}">
        <p14:creationId xmlns:p14="http://schemas.microsoft.com/office/powerpoint/2010/main" val="2116422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74</a:t>
            </a:fld>
            <a:endParaRPr lang="en-US" dirty="0"/>
          </a:p>
        </p:txBody>
      </p:sp>
    </p:spTree>
    <p:extLst>
      <p:ext uri="{BB962C8B-B14F-4D97-AF65-F5344CB8AC3E}">
        <p14:creationId xmlns:p14="http://schemas.microsoft.com/office/powerpoint/2010/main" val="923329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latin typeface="Arial" panose="020B0604020202020204" pitchFamily="34" charset="0"/>
                <a:ea typeface="ヒラギノ角ゴ Pro W3" charset="-128"/>
              </a:rPr>
              <a:t>Here’s why it matters for Rotary.  But it’s not just Rotary, correct branding is important to every global brand. Think about your own business.  Does it matter that your customers can easily identify you or distinguish you from others?  Rotary is no different.</a:t>
            </a:r>
          </a:p>
          <a:p>
            <a:endParaRPr lang="en-US" altLang="en-US" baseline="0" dirty="0">
              <a:latin typeface="Arial" panose="020B0604020202020204" pitchFamily="34" charset="0"/>
              <a:ea typeface="ヒラギノ角ゴ Pro W3" charset="-128"/>
            </a:endParaRPr>
          </a:p>
          <a:p>
            <a:r>
              <a:rPr lang="en-US" altLang="en-US" baseline="0" dirty="0">
                <a:latin typeface="Arial" panose="020B0604020202020204" pitchFamily="34" charset="0"/>
                <a:ea typeface="ヒラギノ角ゴ Pro W3" charset="-128"/>
              </a:rPr>
              <a:t>Like Coca-Cola, McDonald’s, and UNICEF, we must protect our name and intellectual property. It’s how we can grow our organization, increase our impact, and maintain our reputation as an organization that can be trusted. Misuse of our logo only weakens our brand. </a:t>
            </a:r>
          </a:p>
          <a:p>
            <a:endParaRPr lang="en-US" altLang="en-US" baseline="0" dirty="0">
              <a:latin typeface="Arial" panose="020B0604020202020204" pitchFamily="34" charset="0"/>
              <a:ea typeface="ヒラギノ角ゴ Pro W3" charset="-128"/>
            </a:endParaRPr>
          </a:p>
          <a:p>
            <a:r>
              <a:rPr lang="en-US" altLang="en-US" baseline="0" dirty="0">
                <a:latin typeface="Arial" panose="020B0604020202020204" pitchFamily="34" charset="0"/>
                <a:ea typeface="ヒラギノ角ゴ Pro W3" charset="-128"/>
              </a:rPr>
              <a:t>Second, when a local club uses the Masterbrand Signature with their club name, they get credit for their good work in the community while leveraging the power of the Rotary’s global brand. </a:t>
            </a:r>
          </a:p>
          <a:p>
            <a:endParaRPr lang="en-US" altLang="en-US" baseline="0" dirty="0">
              <a:latin typeface="Arial" panose="020B0604020202020204" pitchFamily="34" charset="0"/>
              <a:ea typeface="ヒラギノ角ゴ Pro W3"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latin typeface="Arial" panose="020B0604020202020204" pitchFamily="34" charset="0"/>
                <a:ea typeface="ヒラギノ角ゴ Pro W3" charset="-128"/>
              </a:rPr>
              <a:t>And finally, our logo helps us tell Rotary’s story in a consistent and compelling way. It’s our visual identity, No matter where you are in the world, if you see a Rotary club logo, you know that club is part of an international network of people of action.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a:latin typeface="Arial" panose="020B0604020202020204" pitchFamily="34" charset="0"/>
              <a:ea typeface="ヒラギノ角ゴ Pro W3" charset="-128"/>
            </a:endParaRPr>
          </a:p>
          <a:p>
            <a:endParaRPr lang="en-US" altLang="en-US" dirty="0">
              <a:latin typeface="Arial" panose="020B0604020202020204" pitchFamily="34" charset="0"/>
              <a:ea typeface="ヒラギノ角ゴ Pro W3"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75</a:t>
            </a:fld>
            <a:endParaRPr lang="en-US" dirty="0"/>
          </a:p>
        </p:txBody>
      </p:sp>
    </p:spTree>
    <p:extLst>
      <p:ext uri="{BB962C8B-B14F-4D97-AF65-F5344CB8AC3E}">
        <p14:creationId xmlns:p14="http://schemas.microsoft.com/office/powerpoint/2010/main" val="3420945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You #1 PI resource is Rotary’s </a:t>
            </a:r>
            <a:r>
              <a:rPr lang="en-US" b="1" i="0" baseline="0" dirty="0"/>
              <a:t>Brand Center</a:t>
            </a:r>
            <a:r>
              <a:rPr lang="en-US" i="0" baseline="0" dirty="0"/>
              <a:t>. It has everything you need for your PI needs.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Visit the new </a:t>
            </a:r>
            <a:r>
              <a:rPr lang="en-US" sz="1200" b="1" i="0" kern="1200" dirty="0">
                <a:solidFill>
                  <a:schemeClr val="tx1"/>
                </a:solidFill>
                <a:effectLst/>
                <a:latin typeface="+mn-lt"/>
                <a:ea typeface="+mn-ea"/>
                <a:cs typeface="+mn-cs"/>
              </a:rPr>
              <a:t>Our Brand</a:t>
            </a:r>
            <a:r>
              <a:rPr lang="en-US" sz="1200" b="0" i="0" kern="1200" dirty="0">
                <a:solidFill>
                  <a:schemeClr val="tx1"/>
                </a:solidFill>
                <a:effectLst/>
                <a:latin typeface="+mn-lt"/>
                <a:ea typeface="+mn-ea"/>
                <a:cs typeface="+mn-cs"/>
              </a:rPr>
              <a:t> section in the </a:t>
            </a:r>
            <a:r>
              <a:rPr lang="en-US" sz="1200" b="1" i="0" kern="1200" dirty="0">
                <a:solidFill>
                  <a:schemeClr val="tx1"/>
                </a:solidFill>
                <a:effectLst/>
                <a:latin typeface="+mn-lt"/>
                <a:ea typeface="+mn-ea"/>
                <a:cs typeface="+mn-cs"/>
              </a:rPr>
              <a:t>Brand Center</a:t>
            </a:r>
            <a:r>
              <a:rPr lang="en-US" sz="1200" b="0" i="0" kern="1200" dirty="0">
                <a:solidFill>
                  <a:schemeClr val="tx1"/>
                </a:solidFill>
                <a:effectLst/>
                <a:latin typeface="+mn-lt"/>
                <a:ea typeface="+mn-ea"/>
                <a:cs typeface="+mn-cs"/>
              </a:rPr>
              <a:t> to find the most up-to-date guidelines, now in a convenient web-based format. This brand guidance section replaces PDFs like our Voice and Visual Identity Guidelines, so you can get comprehensive information in one place and navigate through the topics more easily. You can also find answers to frequently asked questions through Brand Center’s Help tab in the top toolbar.</a:t>
            </a: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Learning Center: Plenty</a:t>
            </a:r>
            <a:r>
              <a:rPr lang="en-US" b="1" i="0" baseline="0" dirty="0"/>
              <a:t> of great </a:t>
            </a:r>
            <a:r>
              <a:rPr lang="en-US" i="0" dirty="0"/>
              <a:t>public image</a:t>
            </a:r>
            <a:r>
              <a:rPr lang="en-US" i="0" baseline="0" dirty="0"/>
              <a:t> </a:t>
            </a:r>
            <a:r>
              <a:rPr lang="en-US" i="0" dirty="0"/>
              <a:t>courses available (</a:t>
            </a:r>
            <a:r>
              <a:rPr lang="en-US" i="0" baseline="0" dirty="0"/>
              <a:t>Our Logo, “People of Action” campaign)</a:t>
            </a:r>
            <a:r>
              <a:rPr lang="en-US" i="0" dirty="0"/>
              <a:t>. </a:t>
            </a:r>
            <a:r>
              <a:rPr lang="en-US" i="0" baseline="0" dirty="0"/>
              <a:t>I invite you to explore the Learning Center for other courses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And of course I am happy to recommend great Public Image experts in your district: RPICs Nijad Al Atassi, their assistants, and District Public Chairs.</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DB827055-821E-4F6B-AAA9-2685E1493D9C}" type="slidenum">
              <a:rPr lang="en-US" smtClean="0"/>
              <a:t>76</a:t>
            </a:fld>
            <a:endParaRPr lang="en-US" dirty="0"/>
          </a:p>
        </p:txBody>
      </p:sp>
    </p:spTree>
    <p:extLst>
      <p:ext uri="{BB962C8B-B14F-4D97-AF65-F5344CB8AC3E}">
        <p14:creationId xmlns:p14="http://schemas.microsoft.com/office/powerpoint/2010/main" val="1137064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a:t>
            </a:r>
            <a:r>
              <a:rPr lang="en-US" baseline="0" dirty="0"/>
              <a:t> </a:t>
            </a:r>
            <a:r>
              <a:rPr lang="en-US" dirty="0"/>
              <a:t>self-paced</a:t>
            </a:r>
            <a:r>
              <a:rPr lang="en-US" baseline="0" dirty="0"/>
              <a:t> courses in the Learning Center</a:t>
            </a:r>
          </a:p>
          <a:p>
            <a:pPr marL="628650" lvl="1" indent="-171450">
              <a:buFont typeface="Arial" panose="020B0604020202020204" pitchFamily="34" charset="0"/>
              <a:buChar char="•"/>
            </a:pPr>
            <a:r>
              <a:rPr lang="en-US" baseline="0" dirty="0"/>
              <a:t>The Rotary Brand</a:t>
            </a:r>
          </a:p>
          <a:p>
            <a:pPr marL="628650" lvl="1" indent="-171450">
              <a:buFont typeface="Arial" panose="020B0604020202020204" pitchFamily="34" charset="0"/>
              <a:buChar char="•"/>
            </a:pPr>
            <a:r>
              <a:rPr lang="en-US" baseline="0" dirty="0"/>
              <a:t>Building Rotary’s Public image</a:t>
            </a:r>
          </a:p>
          <a:p>
            <a:pPr marL="628650" lvl="1" indent="-171450">
              <a:buFont typeface="Arial" panose="020B0604020202020204" pitchFamily="34" charset="0"/>
              <a:buChar char="•"/>
            </a:pPr>
            <a:r>
              <a:rPr lang="en-US" baseline="0" dirty="0"/>
              <a:t>Our Logo: Representing Rotary</a:t>
            </a:r>
          </a:p>
          <a:p>
            <a:pPr marL="628650" lvl="1" indent="-171450">
              <a:buFont typeface="Arial" panose="020B0604020202020204" pitchFamily="34" charset="0"/>
              <a:buChar char="•"/>
            </a:pPr>
            <a:r>
              <a:rPr lang="en-US" baseline="0" dirty="0"/>
              <a:t>Promoting Your club as People of Action</a:t>
            </a:r>
          </a:p>
          <a:p>
            <a:pPr marL="628650" lvl="1" indent="-171450">
              <a:buFont typeface="Arial" panose="020B0604020202020204" pitchFamily="34" charset="0"/>
              <a:buChar char="•"/>
            </a:pPr>
            <a:r>
              <a:rPr lang="en-US" baseline="0" dirty="0"/>
              <a:t>Public Relations and Your Club.</a:t>
            </a:r>
          </a:p>
          <a:p>
            <a:r>
              <a:rPr lang="en-US" baseline="0" dirty="0"/>
              <a:t>Two learning plans: </a:t>
            </a:r>
          </a:p>
          <a:p>
            <a:pPr marL="628650" lvl="1" indent="-171450">
              <a:buFont typeface="Arial" panose="020B0604020202020204" pitchFamily="34" charset="0"/>
              <a:buChar char="•"/>
            </a:pPr>
            <a:r>
              <a:rPr lang="en-US" baseline="0" dirty="0"/>
              <a:t>Club Public Image Committee Basics</a:t>
            </a:r>
          </a:p>
          <a:p>
            <a:pPr marL="628650" lvl="1" indent="-171450">
              <a:buFont typeface="Arial" panose="020B0604020202020204" pitchFamily="34" charset="0"/>
              <a:buChar char="•"/>
            </a:pPr>
            <a:r>
              <a:rPr lang="en-US" baseline="0" dirty="0"/>
              <a:t>District Public Image Committee Intermediate</a:t>
            </a:r>
          </a:p>
          <a:p>
            <a:pPr marL="628650" lvl="1" indent="-171450">
              <a:buFont typeface="Arial" panose="020B0604020202020204" pitchFamily="34" charset="0"/>
              <a:buChar char="•"/>
            </a:pPr>
            <a:endParaRPr lang="en-US" baseline="0" dirty="0"/>
          </a:p>
          <a:p>
            <a:pPr lvl="0"/>
            <a:r>
              <a:rPr lang="en-US" baseline="0" dirty="0"/>
              <a:t>New courses</a:t>
            </a:r>
          </a:p>
          <a:p>
            <a:pPr marL="171450" lvl="0" indent="-171450">
              <a:buFont typeface="Arial" panose="020B0604020202020204" pitchFamily="34" charset="0"/>
              <a:buChar char="•"/>
            </a:pPr>
            <a:r>
              <a:rPr lang="en-US" baseline="0" dirty="0"/>
              <a:t>Using social media</a:t>
            </a:r>
          </a:p>
          <a:p>
            <a:pPr marL="171450" lvl="0" indent="-171450">
              <a:buFont typeface="Arial" panose="020B0604020202020204" pitchFamily="34" charset="0"/>
              <a:buChar char="•"/>
            </a:pPr>
            <a:r>
              <a:rPr lang="en-US" baseline="0" dirty="0"/>
              <a:t>Photo and video tips and best practices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129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Ads: print, outdoor, digital,  radio</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Videos: 90, 30, 15, 10sec</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Templates: print, digital, social</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Roll-up banners</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Photo library</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Guides</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Examples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815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Videos: 90, 30, 15, 10sec – formatted for use in social media channels</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Photo library – more than 100 fully</a:t>
            </a:r>
            <a:r>
              <a:rPr lang="en-US" sz="1800" baseline="0" dirty="0">
                <a:solidFill>
                  <a:prstClr val="black">
                    <a:lumMod val="65000"/>
                    <a:lumOff val="35000"/>
                  </a:prstClr>
                </a:solidFill>
                <a:latin typeface="Georgia" panose="02040502050405020303" pitchFamily="18" charset="0"/>
                <a:cs typeface="Arial" panose="020B0604020202020204" pitchFamily="34" charset="0"/>
              </a:rPr>
              <a:t> released images</a:t>
            </a:r>
          </a:p>
          <a:p>
            <a:pPr marL="742950" lvl="0" indent="-342900" defTabSz="457200">
              <a:lnSpc>
                <a:spcPct val="100000"/>
              </a:lnSpc>
              <a:spcBef>
                <a:spcPts val="600"/>
              </a:spcBef>
              <a:buClr>
                <a:srgbClr val="0F6FC6"/>
              </a:buClr>
              <a:buFont typeface="Arial" panose="020B0604020202020204" pitchFamily="34" charset="0"/>
              <a:buChar char="•"/>
              <a:defRPr/>
            </a:pPr>
            <a:r>
              <a:rPr lang="en-US" sz="1800" baseline="0" dirty="0">
                <a:solidFill>
                  <a:prstClr val="black">
                    <a:lumMod val="65000"/>
                    <a:lumOff val="35000"/>
                  </a:prstClr>
                </a:solidFill>
                <a:latin typeface="Georgia" panose="02040502050405020303" pitchFamily="18" charset="0"/>
                <a:cs typeface="Arial" panose="020B0604020202020204" pitchFamily="34" charset="0"/>
              </a:rPr>
              <a:t>Use these photos or take inspiration from them to take your own.</a:t>
            </a:r>
          </a:p>
          <a:p>
            <a:pPr marL="742950" lvl="0" indent="-342900" defTabSz="457200">
              <a:lnSpc>
                <a:spcPct val="100000"/>
              </a:lnSpc>
              <a:spcBef>
                <a:spcPts val="600"/>
              </a:spcBef>
              <a:buClr>
                <a:srgbClr val="0F6FC6"/>
              </a:buClr>
              <a:buFont typeface="Arial" panose="020B0604020202020204" pitchFamily="34" charset="0"/>
              <a:buChar char="•"/>
              <a:defRPr/>
            </a:pPr>
            <a:r>
              <a:rPr lang="en-US" sz="1800" baseline="0" dirty="0">
                <a:solidFill>
                  <a:prstClr val="black">
                    <a:lumMod val="65000"/>
                    <a:lumOff val="35000"/>
                  </a:prstClr>
                </a:solidFill>
                <a:latin typeface="Georgia" panose="02040502050405020303" pitchFamily="18" charset="0"/>
                <a:cs typeface="Arial" panose="020B0604020202020204" pitchFamily="34" charset="0"/>
              </a:rPr>
              <a:t>Tips for taking photos. What’s your photo plan? Your shot list for your event?</a:t>
            </a:r>
          </a:p>
          <a:p>
            <a:pPr marL="742950" lvl="0" indent="-342900" defTabSz="457200">
              <a:lnSpc>
                <a:spcPct val="100000"/>
              </a:lnSpc>
              <a:spcBef>
                <a:spcPts val="600"/>
              </a:spcBef>
              <a:buClr>
                <a:srgbClr val="0F6FC6"/>
              </a:buClr>
              <a:buFont typeface="Arial" panose="020B0604020202020204" pitchFamily="34" charset="0"/>
              <a:buChar char="•"/>
              <a:defRPr/>
            </a:pPr>
            <a:endParaRPr lang="en-US" sz="1800" dirty="0">
              <a:solidFill>
                <a:prstClr val="black">
                  <a:lumMod val="65000"/>
                  <a:lumOff val="35000"/>
                </a:prstClr>
              </a:solidFill>
              <a:latin typeface="Georgia" panose="02040502050405020303" pitchFamily="18"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141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B9A54A69-A84C-0C4E-8838-D0DEFEC3338C}"/>
              </a:ext>
            </a:extLst>
          </p:cNvPr>
          <p:cNvSpPr>
            <a:spLocks noGrp="1" noRot="1" noChangeAspect="1" noChangeArrowheads="1" noTextEdit="1"/>
          </p:cNvSpPr>
          <p:nvPr>
            <p:ph type="sldImg"/>
          </p:nvPr>
        </p:nvSpPr>
        <p:spPr>
          <a:xfrm>
            <a:off x="406400" y="696913"/>
            <a:ext cx="6197600" cy="3486150"/>
          </a:xfrm>
          <a:ln/>
        </p:spPr>
      </p:sp>
      <p:sp>
        <p:nvSpPr>
          <p:cNvPr id="57346" name="Notes Placeholder 2">
            <a:extLst>
              <a:ext uri="{FF2B5EF4-FFF2-40B4-BE49-F238E27FC236}">
                <a16:creationId xmlns:a16="http://schemas.microsoft.com/office/drawing/2014/main" id="{D637BC32-184A-4B4C-BD7A-24635D9D2C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7347" name="Slide Number Placeholder 3">
            <a:extLst>
              <a:ext uri="{FF2B5EF4-FFF2-40B4-BE49-F238E27FC236}">
                <a16:creationId xmlns:a16="http://schemas.microsoft.com/office/drawing/2014/main" id="{13F44681-38C4-5946-9279-1CA5DAAD66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506053-92A9-AC4D-A508-2CB272E5A3D7}" type="slidenum">
              <a:rPr lang="en-US" altLang="en-US" sz="1200" smtClean="0">
                <a:ea typeface="ヒラギノ角ゴ Pro W3" panose="020B0300000000000000" pitchFamily="34" charset="-128"/>
              </a:rPr>
              <a:pPr/>
              <a:t>27</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573176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Ads: print, outdoor, digital,  radio</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Videos: 90, 30, 15, 10sec</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Templates: print, digital, social</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Roll-up banners</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Photo library</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Guides</a:t>
            </a:r>
          </a:p>
          <a:p>
            <a:pPr marL="742950" lvl="0" indent="-342900" defTabSz="457200">
              <a:lnSpc>
                <a:spcPct val="100000"/>
              </a:lnSpc>
              <a:spcBef>
                <a:spcPts val="600"/>
              </a:spcBef>
              <a:buClr>
                <a:srgbClr val="0F6FC6"/>
              </a:buClr>
              <a:buFont typeface="Arial" panose="020B0604020202020204" pitchFamily="34" charset="0"/>
              <a:buChar char="•"/>
              <a:defRPr/>
            </a:pPr>
            <a:r>
              <a:rPr lang="en-US" sz="1800" dirty="0">
                <a:solidFill>
                  <a:prstClr val="black">
                    <a:lumMod val="65000"/>
                    <a:lumOff val="35000"/>
                  </a:prstClr>
                </a:solidFill>
                <a:latin typeface="Georgia" panose="02040502050405020303" pitchFamily="18" charset="0"/>
                <a:cs typeface="Arial" panose="020B0604020202020204" pitchFamily="34" charset="0"/>
              </a:rPr>
              <a:t>Examples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39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29</a:t>
            </a:fld>
            <a:endParaRPr lang="en-US" altLang="en-US" sz="1200">
              <a:ea typeface="ヒラギノ角ゴ Pro W3" panose="020B0300000000000000"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30</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28544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31</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78133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874F7C7-D45A-D044-AEF4-33552B36EF51}"/>
              </a:ext>
            </a:extLst>
          </p:cNvPr>
          <p:cNvSpPr>
            <a:spLocks noGrp="1" noRot="1" noChangeAspect="1" noChangeArrowheads="1" noTextEdit="1"/>
          </p:cNvSpPr>
          <p:nvPr>
            <p:ph type="sldImg"/>
          </p:nvPr>
        </p:nvSpPr>
        <p:spPr>
          <a:xfrm>
            <a:off x="406400" y="696913"/>
            <a:ext cx="6197600" cy="3486150"/>
          </a:xfrm>
          <a:ln/>
        </p:spPr>
      </p:sp>
      <p:sp>
        <p:nvSpPr>
          <p:cNvPr id="59394" name="Notes Placeholder 2">
            <a:extLst>
              <a:ext uri="{FF2B5EF4-FFF2-40B4-BE49-F238E27FC236}">
                <a16:creationId xmlns:a16="http://schemas.microsoft.com/office/drawing/2014/main" id="{8ABB9026-076D-6D48-AAA0-573A850764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Slide Number Placeholder 3">
            <a:extLst>
              <a:ext uri="{FF2B5EF4-FFF2-40B4-BE49-F238E27FC236}">
                <a16:creationId xmlns:a16="http://schemas.microsoft.com/office/drawing/2014/main" id="{B7523E6D-2109-3D4C-AFD6-2AAC076D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963798-EF3F-714D-9D37-2090684E0CBC}" type="slidenum">
              <a:rPr lang="en-US" altLang="en-US" sz="1200" smtClean="0">
                <a:ea typeface="ヒラギノ角ゴ Pro W3" panose="020B0300000000000000" pitchFamily="34" charset="-128"/>
              </a:rPr>
              <a:pPr/>
              <a:t>32</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255884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9A98-98C1-4CCB-812F-C2E9BEAC7B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91407C-453B-4177-B022-9804F08D7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21C8B-46D4-4DB7-A241-A29EB9C31DF9}"/>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5" name="Footer Placeholder 4">
            <a:extLst>
              <a:ext uri="{FF2B5EF4-FFF2-40B4-BE49-F238E27FC236}">
                <a16:creationId xmlns:a16="http://schemas.microsoft.com/office/drawing/2014/main" id="{326513DD-53E1-47C8-8128-B4BE7BB19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B9E18-52F2-42CD-B92C-34BF2BF12595}"/>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328011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BF60-AA98-4C73-BBE3-919326B68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55E929-D27F-463F-8CA2-C850134926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0422D-650B-4301-90E4-9009C52A127A}"/>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5" name="Footer Placeholder 4">
            <a:extLst>
              <a:ext uri="{FF2B5EF4-FFF2-40B4-BE49-F238E27FC236}">
                <a16:creationId xmlns:a16="http://schemas.microsoft.com/office/drawing/2014/main" id="{D4C7884A-7094-4232-8E5D-9F9444875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693DF-7EE9-4F1F-81ED-1E74E6E7CF83}"/>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93008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18714-7B0F-4E85-92BA-45F3B1E7F4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903884-0692-45BC-A622-11818743B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D5C6F-3A14-478A-BD45-E2C36F936A2D}"/>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5" name="Footer Placeholder 4">
            <a:extLst>
              <a:ext uri="{FF2B5EF4-FFF2-40B4-BE49-F238E27FC236}">
                <a16:creationId xmlns:a16="http://schemas.microsoft.com/office/drawing/2014/main" id="{3C6775C1-A96A-47FB-BD6B-6E69E7393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25230-3382-4EB6-916E-FBDF8B3A3A72}"/>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1567657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pPr/>
              <a:t>3/23/2023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86615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15985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87333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19453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59880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7C5E0A-FF59-08B7-7564-3BC14D3D9F6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sp>
        <p:nvSpPr>
          <p:cNvPr id="5" name="Rectangle 4">
            <a:extLst>
              <a:ext uri="{FF2B5EF4-FFF2-40B4-BE49-F238E27FC236}">
                <a16:creationId xmlns:a16="http://schemas.microsoft.com/office/drawing/2014/main" id="{25FC306F-9002-AE6E-9A5E-DAD95D8F215B}"/>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p:spPr>
        <p:txBody>
          <a:bodyPr anchor="ctr"/>
          <a:lstStyle/>
          <a:p>
            <a:pPr algn="ctr" eaLnBrk="1" hangingPunct="1">
              <a:defRPr/>
            </a:pPr>
            <a:endParaRPr lang="en-US" sz="24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65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A2C0-1C1C-4B4E-9806-8D0F5D00A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8F5AD-B244-4B92-9D3A-A32119040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0F99A-E629-4B13-8C83-A5B08EDFD0CA}"/>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5" name="Footer Placeholder 4">
            <a:extLst>
              <a:ext uri="{FF2B5EF4-FFF2-40B4-BE49-F238E27FC236}">
                <a16:creationId xmlns:a16="http://schemas.microsoft.com/office/drawing/2014/main" id="{DEB485EA-1832-4D38-A3D8-C627CE163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0559A-92F3-447B-9E17-FF245F6F9C12}"/>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589544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F4AEC-8F16-116A-1425-E99464ECD0C4}"/>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sp>
        <p:nvSpPr>
          <p:cNvPr id="4" name="Rectangle 3">
            <a:extLst>
              <a:ext uri="{FF2B5EF4-FFF2-40B4-BE49-F238E27FC236}">
                <a16:creationId xmlns:a16="http://schemas.microsoft.com/office/drawing/2014/main" id="{B0665443-CCB2-9C64-33E0-864B6A4AE5E6}"/>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8"/>
              </a:srgbClr>
            </a:outerShdw>
          </a:effectLst>
        </p:spPr>
        <p:txBody>
          <a:bodyPr anchor="ctr"/>
          <a:lstStyle/>
          <a:p>
            <a:pPr algn="ctr" eaLnBrk="1" hangingPunct="1">
              <a:defRPr/>
            </a:pPr>
            <a:endParaRPr lang="en-US" sz="24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308684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ctrTitle"/>
          </p:nvPr>
        </p:nvSpPr>
        <p:spPr>
          <a:xfrm>
            <a:off x="0" y="2819400"/>
            <a:ext cx="12192000" cy="838200"/>
          </a:xfrm>
          <a:prstGeom prst="rect">
            <a:avLst/>
          </a:prstGeom>
          <a:noFill/>
          <a:effectLst/>
        </p:spPr>
        <p:txBody>
          <a:bodyPr lIns="91440" tIns="45720" rIns="91440" bIns="45720" anchor="t" anchorCtr="0">
            <a:noAutofit/>
          </a:bodyPr>
          <a:lstStyle>
            <a:lvl1pPr algn="ctr">
              <a:defRPr sz="4400" b="1" i="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680167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15AE67-A159-4A1D-9C02-8FBF0CE74BF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726141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AE67-A159-4A1D-9C02-8FBF0CE74BF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1478702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15AE67-A159-4A1D-9C02-8FBF0CE74BF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15993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15AE67-A159-4A1D-9C02-8FBF0CE74BF6}"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726434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15AE67-A159-4A1D-9C02-8FBF0CE74BF6}"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3083122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15AE67-A159-4A1D-9C02-8FBF0CE74BF6}"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2949789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15AE67-A159-4A1D-9C02-8FBF0CE74BF6}"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3888184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15AE67-A159-4A1D-9C02-8FBF0CE74BF6}"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285140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CD9D4-AD28-417F-96B1-9ED2170BE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474C29-F3C1-4DDB-BFA9-F0B23EC68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B31BDE-28CA-40ED-90BD-FBD89FD69ED1}"/>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5" name="Footer Placeholder 4">
            <a:extLst>
              <a:ext uri="{FF2B5EF4-FFF2-40B4-BE49-F238E27FC236}">
                <a16:creationId xmlns:a16="http://schemas.microsoft.com/office/drawing/2014/main" id="{702C5116-B52B-4CA9-A75B-D944BE137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42A31-645F-4043-A023-6419FE95E4D1}"/>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1075916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15AE67-A159-4A1D-9C02-8FBF0CE74BF6}"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2041863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AE67-A159-4A1D-9C02-8FBF0CE74BF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1193532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AE67-A159-4A1D-9C02-8FBF0CE74BF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BA875-F717-4E20-94BC-5256F0D10292}" type="slidenum">
              <a:rPr lang="en-US" smtClean="0"/>
              <a:t>‹#›</a:t>
            </a:fld>
            <a:endParaRPr lang="en-US"/>
          </a:p>
        </p:txBody>
      </p:sp>
    </p:spTree>
    <p:extLst>
      <p:ext uri="{BB962C8B-B14F-4D97-AF65-F5344CB8AC3E}">
        <p14:creationId xmlns:p14="http://schemas.microsoft.com/office/powerpoint/2010/main" val="278977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20287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037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13281114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60569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083916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1">
            <a:extLst>
              <a:ext uri="{FF2B5EF4-FFF2-40B4-BE49-F238E27FC236}">
                <a16:creationId xmlns:a16="http://schemas.microsoft.com/office/drawing/2014/main" id="{3C0EF89B-F057-4EA3-BC61-71F9D7BF9FC4}"/>
              </a:ext>
            </a:extLst>
          </p:cNvPr>
          <p:cNvSpPr>
            <a:spLocks noGrp="1"/>
          </p:cNvSpPr>
          <p:nvPr>
            <p:ph type="title" hasCustomPrompt="1"/>
          </p:nvPr>
        </p:nvSpPr>
        <p:spPr>
          <a:xfrm>
            <a:off x="381000" y="1"/>
            <a:ext cx="11506200" cy="1540042"/>
          </a:xfrm>
        </p:spPr>
        <p:txBody>
          <a:bodyPr tIns="0" bIns="91440" anchor="b"/>
          <a:lstStyle>
            <a:lvl1pPr>
              <a:defRPr cap="none"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49489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21089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B404-3DA0-4C7D-9C72-69ED875DA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AD456C-3853-4165-BB11-D47EA1C03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B1B907-AEAA-405D-8604-D52BEBDB01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9DE1E-79D1-4C45-91CF-71208F7BD8BF}"/>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6" name="Footer Placeholder 5">
            <a:extLst>
              <a:ext uri="{FF2B5EF4-FFF2-40B4-BE49-F238E27FC236}">
                <a16:creationId xmlns:a16="http://schemas.microsoft.com/office/drawing/2014/main" id="{5CA01128-F32C-4928-9D6D-A59AF52F1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160F8-2D37-40CB-BF99-5BBC8B571707}"/>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52244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2954-33F2-435E-B4AD-4A8B1B582B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30480C-5BED-47A0-A7BA-C538DE211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39FC76-6D13-45E0-A3F3-6209E7A49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A9AF2D-E19F-4310-BDE2-5B0D600D04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3C0120-1445-4C25-BF77-F09B9E72BE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160939-0D1C-4D95-B1FA-053C7793C88D}"/>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8" name="Footer Placeholder 7">
            <a:extLst>
              <a:ext uri="{FF2B5EF4-FFF2-40B4-BE49-F238E27FC236}">
                <a16:creationId xmlns:a16="http://schemas.microsoft.com/office/drawing/2014/main" id="{75FC360A-9F62-4D46-AA3F-C0502B04C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B2F7A6-6FA3-47D0-AB2A-724CF4E74312}"/>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3137740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3FDA-0090-4C49-9494-95313B88B8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702F10-23A3-40B1-9898-8EC553A36128}"/>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4" name="Footer Placeholder 3">
            <a:extLst>
              <a:ext uri="{FF2B5EF4-FFF2-40B4-BE49-F238E27FC236}">
                <a16:creationId xmlns:a16="http://schemas.microsoft.com/office/drawing/2014/main" id="{620DD3CB-6002-427D-8A7A-8164B7D9F3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F9958-F9F5-4BFB-B8F7-1C6DA73192DA}"/>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1180497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0AD2E-36A6-47B6-8BF2-5375669EC75B}"/>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3" name="Footer Placeholder 2">
            <a:extLst>
              <a:ext uri="{FF2B5EF4-FFF2-40B4-BE49-F238E27FC236}">
                <a16:creationId xmlns:a16="http://schemas.microsoft.com/office/drawing/2014/main" id="{1CF4F3C8-F902-4C14-88C9-6D22ED24C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D3AD6-F978-4E72-9229-DEAD18228A3F}"/>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209866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BC23-03DD-4097-BB3F-6802AC648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C45672-9B16-4801-B1F0-120B21BAA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48A23-3E53-4B8B-85B3-358757970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19E018-5B07-4194-B536-76CFBB2C55C8}"/>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6" name="Footer Placeholder 5">
            <a:extLst>
              <a:ext uri="{FF2B5EF4-FFF2-40B4-BE49-F238E27FC236}">
                <a16:creationId xmlns:a16="http://schemas.microsoft.com/office/drawing/2014/main" id="{72AAB1AB-CBAF-4567-BB73-4BEADBC56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E6AF6-5B6A-4505-A849-8024351AA153}"/>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379017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FA47-86B8-41FF-A955-87DCAB2AD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403819-4628-411E-960F-7B69F0BC0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A1903B-C9F6-4ECA-A916-74528E29F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3CFF4A-6D53-4BC2-A0C5-EDC1CE958602}"/>
              </a:ext>
            </a:extLst>
          </p:cNvPr>
          <p:cNvSpPr>
            <a:spLocks noGrp="1"/>
          </p:cNvSpPr>
          <p:nvPr>
            <p:ph type="dt" sz="half" idx="10"/>
          </p:nvPr>
        </p:nvSpPr>
        <p:spPr/>
        <p:txBody>
          <a:bodyPr/>
          <a:lstStyle/>
          <a:p>
            <a:fld id="{342EB8A6-4857-44B3-90C8-57490E4392D7}" type="datetimeFigureOut">
              <a:rPr lang="en-US" smtClean="0"/>
              <a:t>3/23/2023</a:t>
            </a:fld>
            <a:endParaRPr lang="en-US"/>
          </a:p>
        </p:txBody>
      </p:sp>
      <p:sp>
        <p:nvSpPr>
          <p:cNvPr id="6" name="Footer Placeholder 5">
            <a:extLst>
              <a:ext uri="{FF2B5EF4-FFF2-40B4-BE49-F238E27FC236}">
                <a16:creationId xmlns:a16="http://schemas.microsoft.com/office/drawing/2014/main" id="{66BCE8AA-D953-40E7-B78B-C87849845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BB0E8-42D5-497D-A579-2E405A3066FA}"/>
              </a:ext>
            </a:extLst>
          </p:cNvPr>
          <p:cNvSpPr>
            <a:spLocks noGrp="1"/>
          </p:cNvSpPr>
          <p:nvPr>
            <p:ph type="sldNum" sz="quarter" idx="12"/>
          </p:nvPr>
        </p:nvSpPr>
        <p:spPr/>
        <p:txBody>
          <a:bodyPr/>
          <a:lstStyle/>
          <a:p>
            <a:fld id="{E8F2C9EB-78FA-4962-A96E-56C52D735BEB}" type="slidenum">
              <a:rPr lang="en-US" smtClean="0"/>
              <a:t>‹#›</a:t>
            </a:fld>
            <a:endParaRPr lang="en-US"/>
          </a:p>
        </p:txBody>
      </p:sp>
    </p:spTree>
    <p:extLst>
      <p:ext uri="{BB962C8B-B14F-4D97-AF65-F5344CB8AC3E}">
        <p14:creationId xmlns:p14="http://schemas.microsoft.com/office/powerpoint/2010/main" val="317214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3.png"/><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0F98CC-6DEE-44F7-B136-D26929BCB6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0D6A32-8343-470B-8382-AFD253B4F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0B0C2-B200-41F6-83E9-F51AB8D5B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2EB8A6-4857-44B3-90C8-57490E4392D7}" type="datetimeFigureOut">
              <a:rPr lang="en-US" smtClean="0"/>
              <a:t>3/23/2023</a:t>
            </a:fld>
            <a:endParaRPr lang="en-US"/>
          </a:p>
        </p:txBody>
      </p:sp>
      <p:sp>
        <p:nvSpPr>
          <p:cNvPr id="5" name="Footer Placeholder 4">
            <a:extLst>
              <a:ext uri="{FF2B5EF4-FFF2-40B4-BE49-F238E27FC236}">
                <a16:creationId xmlns:a16="http://schemas.microsoft.com/office/drawing/2014/main" id="{DE3B8671-8024-4FD5-9E8E-36DEDE704B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3FC2AF-64C7-417D-A714-19B4819858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2C9EB-78FA-4962-A96E-56C52D735BEB}" type="slidenum">
              <a:rPr lang="en-US" smtClean="0"/>
              <a:t>‹#›</a:t>
            </a:fld>
            <a:endParaRPr lang="en-US"/>
          </a:p>
        </p:txBody>
      </p:sp>
    </p:spTree>
    <p:extLst>
      <p:ext uri="{BB962C8B-B14F-4D97-AF65-F5344CB8AC3E}">
        <p14:creationId xmlns:p14="http://schemas.microsoft.com/office/powerpoint/2010/main" val="3154808792"/>
      </p:ext>
    </p:extLst>
  </p:cSld>
  <p:clrMap bg1="lt1" tx1="dk1" bg2="lt2" tx2="dk2" accent1="accent1" accent2="accent2" accent3="accent3" accent4="accent4" accent5="accent5" accent6="accent6" hlink="hlink" folHlink="folHlink"/>
  <p:sldLayoutIdLst>
    <p:sldLayoutId id="2147486580" r:id="rId1"/>
    <p:sldLayoutId id="2147486581" r:id="rId2"/>
    <p:sldLayoutId id="2147486582" r:id="rId3"/>
    <p:sldLayoutId id="2147486583" r:id="rId4"/>
    <p:sldLayoutId id="2147486584" r:id="rId5"/>
    <p:sldLayoutId id="2147486585" r:id="rId6"/>
    <p:sldLayoutId id="2147486586" r:id="rId7"/>
    <p:sldLayoutId id="2147486587" r:id="rId8"/>
    <p:sldLayoutId id="2147486588" r:id="rId9"/>
    <p:sldLayoutId id="2147486589" r:id="rId10"/>
    <p:sldLayoutId id="21474865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3/23/2023</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cSld>
  <p:clrMap bg1="lt1" tx1="dk1" bg2="lt2" tx2="dk2" accent1="accent1" accent2="accent2" accent3="accent3" accent4="accent4" accent5="accent5" accent6="accent6" hlink="hlink" folHlink="folHlink"/>
  <p:sldLayoutIdLst>
    <p:sldLayoutId id="2147486592" r:id="rId1"/>
    <p:sldLayoutId id="2147486593" r:id="rId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28A770-9721-E501-EB3E-0DE239E044D4}"/>
              </a:ext>
            </a:extLst>
          </p:cNvPr>
          <p:cNvSpPr/>
          <p:nvPr/>
        </p:nvSpPr>
        <p:spPr>
          <a:xfrm>
            <a:off x="0" y="0"/>
            <a:ext cx="12192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1027" name="Picture 3">
            <a:extLst>
              <a:ext uri="{FF2B5EF4-FFF2-40B4-BE49-F238E27FC236}">
                <a16:creationId xmlns:a16="http://schemas.microsoft.com/office/drawing/2014/main" id="{0BAEF3C9-F367-C385-8340-1D68CF44B6C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3834" y="6165850"/>
            <a:ext cx="16171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7096CDB3-FB56-4AFC-8C6E-13FBAE29214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16800" y="1524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60" r:id="rId1"/>
    <p:sldLayoutId id="2147486561" r:id="rId2"/>
    <p:sldLayoutId id="2147486562" r:id="rId3"/>
    <p:sldLayoutId id="2147486563" r:id="rId4"/>
    <p:sldLayoutId id="2147486564" r:id="rId5"/>
    <p:sldLayoutId id="2147486577" r:id="rId6"/>
    <p:sldLayoutId id="2147486578" r:id="rId7"/>
    <p:sldLayoutId id="2147486566" r:id="rId8"/>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5AE67-A159-4A1D-9C02-8FBF0CE74BF6}" type="datetimeFigureOut">
              <a:rPr lang="en-US" smtClean="0"/>
              <a:t>3/23/2023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BA875-F717-4E20-94BC-5256F0D10292}" type="slidenum">
              <a:rPr lang="en-US" smtClean="0"/>
              <a:t>‹#›</a:t>
            </a:fld>
            <a:endParaRPr lang="en-US"/>
          </a:p>
        </p:txBody>
      </p:sp>
    </p:spTree>
    <p:extLst>
      <p:ext uri="{BB962C8B-B14F-4D97-AF65-F5344CB8AC3E}">
        <p14:creationId xmlns:p14="http://schemas.microsoft.com/office/powerpoint/2010/main" val="1297421975"/>
      </p:ext>
    </p:extLst>
  </p:cSld>
  <p:clrMap bg1="lt1" tx1="dk1" bg2="lt2" tx2="dk2" accent1="accent1" accent2="accent2" accent3="accent3" accent4="accent4" accent5="accent5" accent6="accent6" hlink="hlink" folHlink="folHlink"/>
  <p:sldLayoutIdLst>
    <p:sldLayoutId id="2147486595" r:id="rId1"/>
    <p:sldLayoutId id="2147486600" r:id="rId2"/>
    <p:sldLayoutId id="2147483651" r:id="rId3"/>
    <p:sldLayoutId id="2147486602" r:id="rId4"/>
    <p:sldLayoutId id="2147483653" r:id="rId5"/>
    <p:sldLayoutId id="2147483654" r:id="rId6"/>
    <p:sldLayoutId id="2147486599" r:id="rId7"/>
    <p:sldLayoutId id="2147486605" r:id="rId8"/>
    <p:sldLayoutId id="2147486603" r:id="rId9"/>
    <p:sldLayoutId id="2147486606" r:id="rId10"/>
    <p:sldLayoutId id="2147486601" r:id="rId11"/>
    <p:sldLayoutId id="2147483660" r:id="rId12"/>
    <p:sldLayoutId id="2147486607" r:id="rId13"/>
    <p:sldLayoutId id="2147486604" r:id="rId14"/>
    <p:sldLayoutId id="2147486596" r:id="rId15"/>
    <p:sldLayoutId id="2147486597" r:id="rId16"/>
    <p:sldLayoutId id="2147483665" r:id="rId17"/>
    <p:sldLayoutId id="214748659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rotarydistrict6110.org/"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rotarydistrict6110.org/"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mailto:ronsr@cbciraio.com"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eF1-Gfz5Ipk?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49.emf"/><Relationship Id="rId4" Type="http://schemas.openxmlformats.org/officeDocument/2006/relationships/image" Target="../media/image48.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3.xml"/><Relationship Id="rId1" Type="http://schemas.openxmlformats.org/officeDocument/2006/relationships/tags" Target="../tags/tag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8.xml"/><Relationship Id="rId1" Type="http://schemas.openxmlformats.org/officeDocument/2006/relationships/tags" Target="../tags/tag3.xml"/><Relationship Id="rId4" Type="http://schemas.openxmlformats.org/officeDocument/2006/relationships/image" Target="../media/image50.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8.xml"/><Relationship Id="rId1" Type="http://schemas.openxmlformats.org/officeDocument/2006/relationships/tags" Target="../tags/tag4.xml"/><Relationship Id="rId4" Type="http://schemas.openxmlformats.org/officeDocument/2006/relationships/image" Target="../media/image51.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8.xml"/><Relationship Id="rId1" Type="http://schemas.openxmlformats.org/officeDocument/2006/relationships/tags" Target="../tags/tag5.xml"/><Relationship Id="rId5" Type="http://schemas.openxmlformats.org/officeDocument/2006/relationships/image" Target="../media/image53.jp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3.xml"/><Relationship Id="rId1" Type="http://schemas.openxmlformats.org/officeDocument/2006/relationships/tags" Target="../tags/tag6.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9.emf"/><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chart" Target="../charts/chart1.xml"/><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67.jp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33.xml"/><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74-XKVje3UI?feature=oembed"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36.xml"/><Relationship Id="rId5" Type="http://schemas.openxmlformats.org/officeDocument/2006/relationships/image" Target="../media/image79.jpeg"/><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72.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3" Type="http://schemas.openxmlformats.org/officeDocument/2006/relationships/image" Target="../media/image84.jpeg"/><Relationship Id="rId7" Type="http://schemas.openxmlformats.org/officeDocument/2006/relationships/image" Target="../media/image88.png"/><Relationship Id="rId12"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7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3.xml"/><Relationship Id="rId1" Type="http://schemas.openxmlformats.org/officeDocument/2006/relationships/tags" Target="../tags/tag7.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36.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45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6F43-8135-487F-B1C1-4B33071C2873}"/>
              </a:ext>
            </a:extLst>
          </p:cNvPr>
          <p:cNvSpPr>
            <a:spLocks noGrp="1"/>
          </p:cNvSpPr>
          <p:nvPr>
            <p:ph type="ctrTitle"/>
          </p:nvPr>
        </p:nvSpPr>
        <p:spPr>
          <a:xfrm>
            <a:off x="394359" y="3989386"/>
            <a:ext cx="6981099" cy="1696270"/>
          </a:xfrm>
        </p:spPr>
        <p:txBody>
          <a:bodyPr anchor="t">
            <a:noAutofit/>
          </a:bodyPr>
          <a:lstStyle/>
          <a:p>
            <a:r>
              <a:rPr lang="en-US" sz="7200" b="1" dirty="0"/>
              <a:t>Mid-America PETS</a:t>
            </a:r>
            <a:br>
              <a:rPr lang="en-US" sz="6600" b="1" dirty="0"/>
            </a:br>
            <a:r>
              <a:rPr lang="en-US" sz="4800" b="1" dirty="0"/>
              <a:t>March 23-25, 2023</a:t>
            </a:r>
            <a:endParaRPr lang="en-US" b="1" dirty="0"/>
          </a:p>
        </p:txBody>
      </p:sp>
      <p:sp>
        <p:nvSpPr>
          <p:cNvPr id="10" name="Freeform: Shape 9">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7583227-44AB-4ECD-AD51-9EC7A5A3E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D520D6-8B57-4047-BB5F-2BE1017B2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32D813-08CE-406A-8A0B-A729BF7837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96786" y="2306912"/>
            <a:ext cx="2862909" cy="3828669"/>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20E44EB5-A7C5-43FB-95A6-ED04C8E3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691" y="645695"/>
            <a:ext cx="3448767" cy="1096708"/>
          </a:xfrm>
          <a:prstGeom prst="rect">
            <a:avLst/>
          </a:prstGeom>
        </p:spPr>
      </p:pic>
    </p:spTree>
    <p:extLst>
      <p:ext uri="{BB962C8B-B14F-4D97-AF65-F5344CB8AC3E}">
        <p14:creationId xmlns:p14="http://schemas.microsoft.com/office/powerpoint/2010/main" val="29140546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352" y="1066800"/>
            <a:ext cx="8004048" cy="1828800"/>
          </a:xfrm>
        </p:spPr>
        <p:txBody>
          <a:bodyPr/>
          <a:lstStyle/>
          <a:p>
            <a:pPr algn="ctr"/>
            <a:r>
              <a:rPr lang="en-US" sz="6600" dirty="0"/>
              <a:t>Appoint a Chair Now</a:t>
            </a:r>
            <a:br>
              <a:rPr lang="en-US" sz="6600" dirty="0"/>
            </a:br>
            <a:r>
              <a:rPr lang="en-US" sz="6600" dirty="0"/>
              <a:t>Get started in August</a:t>
            </a:r>
          </a:p>
        </p:txBody>
      </p:sp>
      <p:sp>
        <p:nvSpPr>
          <p:cNvPr id="3" name="Text Placeholder 2"/>
          <p:cNvSpPr>
            <a:spLocks noGrp="1"/>
          </p:cNvSpPr>
          <p:nvPr>
            <p:ph type="body" idx="1"/>
          </p:nvPr>
        </p:nvSpPr>
        <p:spPr>
          <a:xfrm>
            <a:off x="1676400" y="2704664"/>
            <a:ext cx="8991600" cy="2836600"/>
          </a:xfrm>
        </p:spPr>
        <p:txBody>
          <a:bodyPr>
            <a:normAutofit/>
          </a:bodyPr>
          <a:lstStyle/>
          <a:p>
            <a:pPr algn="ctr"/>
            <a:endParaRPr lang="en-US" sz="2800" dirty="0"/>
          </a:p>
          <a:p>
            <a:pPr algn="ctr"/>
            <a:r>
              <a:rPr lang="en-US" sz="2800" dirty="0"/>
              <a:t>I would like to see EVERY Rotary Club in the District participating in the 4-Way Test Speech Contest it will be the highlight of your year as President!</a:t>
            </a:r>
          </a:p>
        </p:txBody>
      </p:sp>
    </p:spTree>
    <p:extLst>
      <p:ext uri="{BB962C8B-B14F-4D97-AF65-F5344CB8AC3E}">
        <p14:creationId xmlns:p14="http://schemas.microsoft.com/office/powerpoint/2010/main" val="262344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57200"/>
            <a:ext cx="7391400" cy="3429000"/>
          </a:xfrm>
        </p:spPr>
        <p:txBody>
          <a:bodyPr/>
          <a:lstStyle/>
          <a:p>
            <a:pPr algn="ctr"/>
            <a:r>
              <a:rPr lang="en-US" dirty="0"/>
              <a:t>COMPLETE MANUAL WILL BE ON THE WEB IN JULY 2023</a:t>
            </a:r>
            <a:br>
              <a:rPr lang="en-US" dirty="0"/>
            </a:br>
            <a:r>
              <a:rPr lang="en-US" dirty="0"/>
              <a:t> 	</a:t>
            </a:r>
          </a:p>
        </p:txBody>
      </p:sp>
      <p:sp>
        <p:nvSpPr>
          <p:cNvPr id="3" name="Text Placeholder 2"/>
          <p:cNvSpPr>
            <a:spLocks noGrp="1"/>
          </p:cNvSpPr>
          <p:nvPr>
            <p:ph type="body" idx="1"/>
          </p:nvPr>
        </p:nvSpPr>
        <p:spPr>
          <a:xfrm>
            <a:off x="2054352" y="3124200"/>
            <a:ext cx="8080248" cy="2971800"/>
          </a:xfrm>
        </p:spPr>
        <p:txBody>
          <a:bodyPr>
            <a:normAutofit/>
          </a:bodyPr>
          <a:lstStyle/>
          <a:p>
            <a:pPr algn="ctr"/>
            <a:r>
              <a:rPr lang="en-US" sz="3200" dirty="0"/>
              <a:t>Go to the district web site </a:t>
            </a:r>
            <a:r>
              <a:rPr lang="en-US" sz="3200" dirty="0">
                <a:hlinkClick r:id="rId2"/>
              </a:rPr>
              <a:t>Http://rotarydistrict6110.org</a:t>
            </a:r>
            <a:r>
              <a:rPr lang="en-US" sz="3200" dirty="0"/>
              <a:t>  </a:t>
            </a:r>
          </a:p>
          <a:p>
            <a:pPr algn="ctr"/>
            <a:r>
              <a:rPr lang="en-US" sz="3200" dirty="0"/>
              <a:t>FOR NOW, CHAIR CAN WATCH FINALISTS</a:t>
            </a:r>
          </a:p>
          <a:p>
            <a:pPr algn="ctr"/>
            <a:r>
              <a:rPr lang="en-US" sz="3200" dirty="0"/>
              <a:t>Navigate to “Youth Services” THEN to Four Way Test Speech Contest  </a:t>
            </a:r>
          </a:p>
          <a:p>
            <a:pPr algn="ctr"/>
            <a:endParaRPr lang="en-US" sz="3200" dirty="0"/>
          </a:p>
          <a:p>
            <a:pPr algn="ctr"/>
            <a:endParaRPr lang="en-US" sz="3200" dirty="0"/>
          </a:p>
        </p:txBody>
      </p:sp>
    </p:spTree>
    <p:extLst>
      <p:ext uri="{BB962C8B-B14F-4D97-AF65-F5344CB8AC3E}">
        <p14:creationId xmlns:p14="http://schemas.microsoft.com/office/powerpoint/2010/main" val="548839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7772400" cy="1524000"/>
          </a:xfrm>
        </p:spPr>
        <p:txBody>
          <a:bodyPr/>
          <a:lstStyle/>
          <a:p>
            <a:pPr algn="ctr"/>
            <a:r>
              <a:rPr lang="en-US" dirty="0"/>
              <a:t>Go to the Speech Teacher</a:t>
            </a:r>
            <a:br>
              <a:rPr lang="en-US" dirty="0"/>
            </a:br>
            <a:r>
              <a:rPr lang="en-US" dirty="0"/>
              <a:t>In August</a:t>
            </a:r>
          </a:p>
        </p:txBody>
      </p:sp>
      <p:sp>
        <p:nvSpPr>
          <p:cNvPr id="3" name="Text Placeholder 2"/>
          <p:cNvSpPr>
            <a:spLocks noGrp="1"/>
          </p:cNvSpPr>
          <p:nvPr>
            <p:ph type="body" idx="1"/>
          </p:nvPr>
        </p:nvSpPr>
        <p:spPr>
          <a:xfrm>
            <a:off x="1828800" y="2704664"/>
            <a:ext cx="8534400" cy="3162736"/>
          </a:xfrm>
        </p:spPr>
        <p:txBody>
          <a:bodyPr>
            <a:normAutofit fontScale="77500" lnSpcReduction="20000"/>
          </a:bodyPr>
          <a:lstStyle/>
          <a:p>
            <a:pPr algn="ctr">
              <a:buFont typeface="Arial" pitchFamily="34" charset="0"/>
              <a:buChar char="•"/>
            </a:pPr>
            <a:r>
              <a:rPr lang="en-US" sz="3600" dirty="0"/>
              <a:t>Share the District Web address</a:t>
            </a:r>
          </a:p>
          <a:p>
            <a:pPr algn="ctr">
              <a:buFont typeface="Arial" pitchFamily="34" charset="0"/>
              <a:buChar char="•"/>
            </a:pPr>
            <a:r>
              <a:rPr lang="en-US" sz="3600" dirty="0"/>
              <a:t>Have them watch the YouTube speeches </a:t>
            </a:r>
          </a:p>
          <a:p>
            <a:pPr algn="ctr">
              <a:buFont typeface="Arial" pitchFamily="34" charset="0"/>
              <a:buChar char="•"/>
            </a:pPr>
            <a:r>
              <a:rPr lang="en-US" sz="4000" dirty="0"/>
              <a:t>CHECK OUT THE EASY TO FOLLOW MANUAL</a:t>
            </a:r>
          </a:p>
          <a:p>
            <a:pPr algn="ctr">
              <a:buFont typeface="Arial" pitchFamily="34" charset="0"/>
              <a:buChar char="•"/>
            </a:pPr>
            <a:r>
              <a:rPr lang="en-US" sz="4000" dirty="0"/>
              <a:t>EVERYTHING YOU NEED IS THERE</a:t>
            </a:r>
          </a:p>
          <a:p>
            <a:pPr marL="0" marR="0" algn="ctr">
              <a:spcBef>
                <a:spcPts val="0"/>
              </a:spcBef>
              <a:spcAft>
                <a:spcPts val="0"/>
              </a:spcAft>
            </a:pPr>
            <a:endParaRPr lang="en-US" sz="2600" dirty="0"/>
          </a:p>
          <a:p>
            <a:pPr marL="0" marR="0" algn="ctr">
              <a:spcBef>
                <a:spcPts val="0"/>
              </a:spcBef>
              <a:spcAft>
                <a:spcPts val="0"/>
              </a:spcAft>
            </a:pPr>
            <a:r>
              <a:rPr lang="en-US" sz="2600" dirty="0"/>
              <a:t>FIND IT  On the district web site </a:t>
            </a:r>
            <a:r>
              <a:rPr lang="en-US" sz="2600" dirty="0">
                <a:solidFill>
                  <a:srgbClr val="0563C1"/>
                </a:solidFill>
                <a:effectLst/>
                <a:ea typeface="Times New Roman" panose="02020603050405020304" pitchFamily="18" charset="0"/>
                <a:hlinkClick r:id="rId2"/>
              </a:rPr>
              <a:t>http://rotarydistrict6110.org</a:t>
            </a:r>
            <a:endParaRPr lang="en-US" sz="2600" dirty="0">
              <a:solidFill>
                <a:srgbClr val="0563C1"/>
              </a:solidFill>
              <a:effectLst/>
              <a:ea typeface="Times New Roman" panose="02020603050405020304" pitchFamily="18" charset="0"/>
            </a:endParaRPr>
          </a:p>
          <a:p>
            <a:pPr marL="0" marR="0" algn="ctr">
              <a:spcBef>
                <a:spcPts val="0"/>
              </a:spcBef>
              <a:spcAft>
                <a:spcPts val="0"/>
              </a:spcAft>
            </a:pPr>
            <a:endParaRPr lang="en-US" sz="2600" dirty="0">
              <a:ea typeface="Calibri" panose="020F0502020204030204" pitchFamily="34" charset="0"/>
            </a:endParaRPr>
          </a:p>
          <a:p>
            <a:pPr marL="0" marR="0" algn="ctr">
              <a:spcBef>
                <a:spcPts val="0"/>
              </a:spcBef>
              <a:spcAft>
                <a:spcPts val="0"/>
              </a:spcAft>
            </a:pPr>
            <a:r>
              <a:rPr lang="en-US" sz="2600" dirty="0">
                <a:ea typeface="Calibri" panose="020F0502020204030204" pitchFamily="34" charset="0"/>
              </a:rPr>
              <a:t>NAVIGATE “YOUTH SERVICES” THEN FOUR WAY TEST SPEECH CONTEST </a:t>
            </a:r>
            <a:endParaRPr lang="en-US" sz="2600" dirty="0">
              <a:effectLst/>
              <a:ea typeface="Calibri" panose="020F0502020204030204" pitchFamily="34" charset="0"/>
            </a:endParaRPr>
          </a:p>
          <a:p>
            <a:pPr algn="ctr"/>
            <a:endParaRPr lang="en-US" dirty="0"/>
          </a:p>
        </p:txBody>
      </p:sp>
    </p:spTree>
    <p:extLst>
      <p:ext uri="{BB962C8B-B14F-4D97-AF65-F5344CB8AC3E}">
        <p14:creationId xmlns:p14="http://schemas.microsoft.com/office/powerpoint/2010/main" val="109765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352" y="1316736"/>
            <a:ext cx="8080248" cy="1362456"/>
          </a:xfrm>
        </p:spPr>
        <p:txBody>
          <a:bodyPr/>
          <a:lstStyle/>
          <a:p>
            <a:pPr algn="ctr"/>
            <a:r>
              <a:rPr lang="en-US" dirty="0"/>
              <a:t>LOOK BEYOND YOURSELF</a:t>
            </a:r>
          </a:p>
        </p:txBody>
      </p:sp>
      <p:sp>
        <p:nvSpPr>
          <p:cNvPr id="3" name="Text Placeholder 2"/>
          <p:cNvSpPr>
            <a:spLocks noGrp="1"/>
          </p:cNvSpPr>
          <p:nvPr>
            <p:ph type="body" idx="1"/>
          </p:nvPr>
        </p:nvSpPr>
        <p:spPr>
          <a:xfrm>
            <a:off x="2054352" y="3124200"/>
            <a:ext cx="8004048" cy="2057400"/>
          </a:xfrm>
        </p:spPr>
        <p:txBody>
          <a:bodyPr>
            <a:normAutofit/>
          </a:bodyPr>
          <a:lstStyle/>
          <a:p>
            <a:pPr algn="ctr"/>
            <a:r>
              <a:rPr lang="en-US" sz="3600" dirty="0"/>
              <a:t>These Students WILL inspire you </a:t>
            </a:r>
          </a:p>
          <a:p>
            <a:pPr algn="ctr"/>
            <a:r>
              <a:rPr lang="en-US" sz="3600" dirty="0"/>
              <a:t>Your Club</a:t>
            </a:r>
            <a:br>
              <a:rPr lang="en-US" sz="3600" dirty="0"/>
            </a:br>
            <a:r>
              <a:rPr lang="en-US" sz="3600" dirty="0"/>
              <a:t>Your Community</a:t>
            </a:r>
          </a:p>
        </p:txBody>
      </p:sp>
    </p:spTree>
    <p:extLst>
      <p:ext uri="{BB962C8B-B14F-4D97-AF65-F5344CB8AC3E}">
        <p14:creationId xmlns:p14="http://schemas.microsoft.com/office/powerpoint/2010/main" val="3743019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Call or email</a:t>
            </a:r>
          </a:p>
        </p:txBody>
      </p:sp>
      <p:sp>
        <p:nvSpPr>
          <p:cNvPr id="3" name="Text Placeholder 2"/>
          <p:cNvSpPr>
            <a:spLocks noGrp="1"/>
          </p:cNvSpPr>
          <p:nvPr>
            <p:ph type="body" idx="1"/>
          </p:nvPr>
        </p:nvSpPr>
        <p:spPr>
          <a:xfrm>
            <a:off x="2054352" y="2704664"/>
            <a:ext cx="7772400" cy="2553136"/>
          </a:xfrm>
        </p:spPr>
        <p:txBody>
          <a:bodyPr>
            <a:normAutofit lnSpcReduction="10000"/>
          </a:bodyPr>
          <a:lstStyle/>
          <a:p>
            <a:pPr algn="ctr"/>
            <a:r>
              <a:rPr lang="en-US" sz="3600" dirty="0"/>
              <a:t>CO-Chair Ron Petersen 417-359-3417</a:t>
            </a:r>
          </a:p>
          <a:p>
            <a:pPr algn="ctr"/>
            <a:r>
              <a:rPr lang="en-US" sz="3600" dirty="0">
                <a:hlinkClick r:id="rId2"/>
              </a:rPr>
              <a:t>ronsr@cbciraio.com</a:t>
            </a:r>
            <a:endParaRPr lang="en-US" sz="3600" dirty="0"/>
          </a:p>
          <a:p>
            <a:pPr algn="ctr"/>
            <a:r>
              <a:rPr lang="en-US" sz="3600" dirty="0"/>
              <a:t>Co-Chair Jayne Lowe 479-644-6576</a:t>
            </a:r>
          </a:p>
          <a:p>
            <a:pPr algn="ctr"/>
            <a:r>
              <a:rPr lang="en-US" sz="3600" u="sng" dirty="0">
                <a:solidFill>
                  <a:srgbClr val="FFFF00"/>
                </a:solidFill>
              </a:rPr>
              <a:t>jaynerotary@gmail.com</a:t>
            </a:r>
          </a:p>
        </p:txBody>
      </p:sp>
    </p:spTree>
    <p:extLst>
      <p:ext uri="{BB962C8B-B14F-4D97-AF65-F5344CB8AC3E}">
        <p14:creationId xmlns:p14="http://schemas.microsoft.com/office/powerpoint/2010/main" val="68646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B431A73-79F7-62FC-CB60-05E159AD5B7F}"/>
              </a:ext>
            </a:extLst>
          </p:cNvPr>
          <p:cNvSpPr txBox="1"/>
          <p:nvPr/>
        </p:nvSpPr>
        <p:spPr>
          <a:xfrm>
            <a:off x="638880" y="2976711"/>
            <a:ext cx="11016825" cy="266502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200" b="1" kern="1200" dirty="0">
                <a:solidFill>
                  <a:srgbClr val="474B7C"/>
                </a:solidFill>
                <a:latin typeface="+mj-lt"/>
                <a:ea typeface="+mj-ea"/>
                <a:cs typeface="+mj-cs"/>
              </a:rPr>
              <a:t>OCTOBER 19-22, 2023</a:t>
            </a:r>
          </a:p>
          <a:p>
            <a:pPr algn="ctr">
              <a:lnSpc>
                <a:spcPct val="90000"/>
              </a:lnSpc>
              <a:spcBef>
                <a:spcPct val="0"/>
              </a:spcBef>
              <a:spcAft>
                <a:spcPts val="600"/>
              </a:spcAft>
            </a:pPr>
            <a:r>
              <a:rPr lang="en-US" sz="7200" b="1" kern="1200" dirty="0">
                <a:solidFill>
                  <a:srgbClr val="474B7C"/>
                </a:solidFill>
                <a:latin typeface="+mj-lt"/>
                <a:ea typeface="+mj-ea"/>
                <a:cs typeface="+mj-cs"/>
              </a:rPr>
              <a:t>OCTOBER 17-20, 2024</a:t>
            </a:r>
          </a:p>
        </p:txBody>
      </p:sp>
      <p:sp>
        <p:nvSpPr>
          <p:cNvPr id="10"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clipart&#10;&#10;Description automatically generated">
            <a:extLst>
              <a:ext uri="{FF2B5EF4-FFF2-40B4-BE49-F238E27FC236}">
                <a16:creationId xmlns:a16="http://schemas.microsoft.com/office/drawing/2014/main" id="{39059671-525A-2BED-E72C-14EEE1BFBDE3}"/>
              </a:ext>
            </a:extLst>
          </p:cNvPr>
          <p:cNvPicPr>
            <a:picLocks noChangeAspect="1"/>
          </p:cNvPicPr>
          <p:nvPr/>
        </p:nvPicPr>
        <p:blipFill>
          <a:blip r:embed="rId2"/>
          <a:stretch>
            <a:fillRect/>
          </a:stretch>
        </p:blipFill>
        <p:spPr>
          <a:xfrm>
            <a:off x="2343572" y="287543"/>
            <a:ext cx="7504855" cy="1857451"/>
          </a:xfrm>
          <a:prstGeom prst="rect">
            <a:avLst/>
          </a:prstGeom>
        </p:spPr>
      </p:pic>
    </p:spTree>
    <p:extLst>
      <p:ext uri="{BB962C8B-B14F-4D97-AF65-F5344CB8AC3E}">
        <p14:creationId xmlns:p14="http://schemas.microsoft.com/office/powerpoint/2010/main" val="378161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799ED44-AF34-BCCB-8D4E-0073FC757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051" y="1644823"/>
            <a:ext cx="10505898" cy="356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Freeform: Shape 308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a:extLst>
              <a:ext uri="{FF2B5EF4-FFF2-40B4-BE49-F238E27FC236}">
                <a16:creationId xmlns:a16="http://schemas.microsoft.com/office/drawing/2014/main" id="{4352AC00-32DA-7F3B-386C-57DF81AC99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70988" y="-180975"/>
            <a:ext cx="6779989" cy="6779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19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545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6F43-8135-487F-B1C1-4B33071C2873}"/>
              </a:ext>
            </a:extLst>
          </p:cNvPr>
          <p:cNvSpPr>
            <a:spLocks noGrp="1"/>
          </p:cNvSpPr>
          <p:nvPr>
            <p:ph type="ctrTitle"/>
          </p:nvPr>
        </p:nvSpPr>
        <p:spPr>
          <a:xfrm>
            <a:off x="394359" y="3989386"/>
            <a:ext cx="6981099" cy="1696270"/>
          </a:xfrm>
        </p:spPr>
        <p:txBody>
          <a:bodyPr anchor="t">
            <a:noAutofit/>
          </a:bodyPr>
          <a:lstStyle/>
          <a:p>
            <a:r>
              <a:rPr lang="en-US" sz="7200" b="1" dirty="0"/>
              <a:t>Mid-America PETS</a:t>
            </a:r>
            <a:br>
              <a:rPr lang="en-US" sz="6600" b="1" dirty="0"/>
            </a:br>
            <a:r>
              <a:rPr lang="en-US" sz="4800" b="1" dirty="0"/>
              <a:t>March 23-25, 2023</a:t>
            </a:r>
            <a:endParaRPr lang="en-US" b="1" dirty="0"/>
          </a:p>
        </p:txBody>
      </p:sp>
      <p:sp>
        <p:nvSpPr>
          <p:cNvPr id="10" name="Freeform: Shape 9">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7583227-44AB-4ECD-AD51-9EC7A5A3E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D520D6-8B57-4047-BB5F-2BE1017B2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32D813-08CE-406A-8A0B-A729BF7837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96786" y="2306912"/>
            <a:ext cx="2862909" cy="3828669"/>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20E44EB5-A7C5-43FB-95A6-ED04C8E3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691" y="645695"/>
            <a:ext cx="3448767" cy="1096708"/>
          </a:xfrm>
          <a:prstGeom prst="rect">
            <a:avLst/>
          </a:prstGeom>
        </p:spPr>
      </p:pic>
    </p:spTree>
    <p:extLst>
      <p:ext uri="{BB962C8B-B14F-4D97-AF65-F5344CB8AC3E}">
        <p14:creationId xmlns:p14="http://schemas.microsoft.com/office/powerpoint/2010/main" val="268114627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458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c 22">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D42DCE-1390-1348-951C-D8F91DA72E68}"/>
              </a:ext>
            </a:extLst>
          </p:cNvPr>
          <p:cNvSpPr>
            <a:spLocks noGrp="1"/>
          </p:cNvSpPr>
          <p:nvPr>
            <p:ph type="title"/>
          </p:nvPr>
        </p:nvSpPr>
        <p:spPr>
          <a:xfrm>
            <a:off x="1149993" y="1590675"/>
            <a:ext cx="5085580" cy="3532033"/>
          </a:xfrm>
        </p:spPr>
        <p:txBody>
          <a:bodyPr vert="horz" lIns="91440" tIns="45720" rIns="91440" bIns="45720" rtlCol="0" anchor="b">
            <a:noAutofit/>
          </a:bodyPr>
          <a:lstStyle/>
          <a:p>
            <a:r>
              <a:rPr lang="en-US" sz="6000" b="1" dirty="0">
                <a:solidFill>
                  <a:schemeClr val="bg1"/>
                </a:solidFill>
              </a:rPr>
              <a:t>Pam Crawford</a:t>
            </a:r>
            <a:br>
              <a:rPr lang="en-US" sz="6000" b="1" dirty="0">
                <a:solidFill>
                  <a:schemeClr val="bg1"/>
                </a:solidFill>
              </a:rPr>
            </a:br>
            <a:br>
              <a:rPr lang="en-US" sz="6000" b="1" dirty="0">
                <a:solidFill>
                  <a:schemeClr val="bg1"/>
                </a:solidFill>
              </a:rPr>
            </a:br>
            <a:r>
              <a:rPr lang="en-US" sz="6000" b="1" dirty="0">
                <a:solidFill>
                  <a:schemeClr val="bg1"/>
                </a:solidFill>
              </a:rPr>
              <a:t>District Governor Elect</a:t>
            </a:r>
            <a:endParaRPr lang="en-US" sz="6000" dirty="0">
              <a:solidFill>
                <a:schemeClr val="bg1"/>
              </a:solidFill>
            </a:endParaRPr>
          </a:p>
        </p:txBody>
      </p:sp>
      <p:sp>
        <p:nvSpPr>
          <p:cNvPr id="25" name="Oval 24">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E8B84645-9649-7540-BC7D-82B510BC6A0C}"/>
              </a:ext>
            </a:extLst>
          </p:cNvPr>
          <p:cNvPicPr>
            <a:picLocks noChangeAspect="1"/>
          </p:cNvPicPr>
          <p:nvPr/>
        </p:nvPicPr>
        <p:blipFill rotWithShape="1">
          <a:blip r:embed="rId2"/>
          <a:srcRect r="3" b="10252"/>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7" name="Rectangle 26">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75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458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c 22">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D42DCE-1390-1348-951C-D8F91DA72E68}"/>
              </a:ext>
            </a:extLst>
          </p:cNvPr>
          <p:cNvSpPr>
            <a:spLocks noGrp="1"/>
          </p:cNvSpPr>
          <p:nvPr>
            <p:ph type="title"/>
          </p:nvPr>
        </p:nvSpPr>
        <p:spPr>
          <a:xfrm>
            <a:off x="1149993" y="1590675"/>
            <a:ext cx="5085580" cy="3532033"/>
          </a:xfrm>
        </p:spPr>
        <p:txBody>
          <a:bodyPr vert="horz" lIns="91440" tIns="45720" rIns="91440" bIns="45720" rtlCol="0" anchor="b">
            <a:noAutofit/>
          </a:bodyPr>
          <a:lstStyle/>
          <a:p>
            <a:r>
              <a:rPr lang="en-US" sz="6000" b="1" dirty="0">
                <a:solidFill>
                  <a:schemeClr val="bg1"/>
                </a:solidFill>
              </a:rPr>
              <a:t>Pam Crawford</a:t>
            </a:r>
            <a:br>
              <a:rPr lang="en-US" sz="6000" b="1" dirty="0">
                <a:solidFill>
                  <a:schemeClr val="bg1"/>
                </a:solidFill>
              </a:rPr>
            </a:br>
            <a:br>
              <a:rPr lang="en-US" sz="6000" b="1" dirty="0">
                <a:solidFill>
                  <a:schemeClr val="bg1"/>
                </a:solidFill>
              </a:rPr>
            </a:br>
            <a:r>
              <a:rPr lang="en-US" sz="6000" b="1" dirty="0">
                <a:solidFill>
                  <a:schemeClr val="bg1"/>
                </a:solidFill>
              </a:rPr>
              <a:t>District Governor Elect</a:t>
            </a:r>
            <a:endParaRPr lang="en-US" sz="6000" dirty="0">
              <a:solidFill>
                <a:schemeClr val="bg1"/>
              </a:solidFill>
            </a:endParaRPr>
          </a:p>
        </p:txBody>
      </p:sp>
      <p:sp>
        <p:nvSpPr>
          <p:cNvPr id="25" name="Oval 24">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E8B84645-9649-7540-BC7D-82B510BC6A0C}"/>
              </a:ext>
            </a:extLst>
          </p:cNvPr>
          <p:cNvPicPr>
            <a:picLocks noChangeAspect="1"/>
          </p:cNvPicPr>
          <p:nvPr/>
        </p:nvPicPr>
        <p:blipFill rotWithShape="1">
          <a:blip r:embed="rId2"/>
          <a:srcRect r="3" b="10252"/>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7" name="Rectangle 26">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128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CE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6F43-8135-487F-B1C1-4B33071C2873}"/>
              </a:ext>
            </a:extLst>
          </p:cNvPr>
          <p:cNvSpPr>
            <a:spLocks noGrp="1"/>
          </p:cNvSpPr>
          <p:nvPr>
            <p:ph type="ctrTitle"/>
          </p:nvPr>
        </p:nvSpPr>
        <p:spPr>
          <a:xfrm>
            <a:off x="394359" y="3989386"/>
            <a:ext cx="6981099" cy="1696270"/>
          </a:xfrm>
        </p:spPr>
        <p:txBody>
          <a:bodyPr anchor="t">
            <a:noAutofit/>
          </a:bodyPr>
          <a:lstStyle/>
          <a:p>
            <a:r>
              <a:rPr lang="en-US" sz="7200" b="1" dirty="0"/>
              <a:t>Mid-America PETS</a:t>
            </a:r>
            <a:br>
              <a:rPr lang="en-US" sz="6600" b="1" dirty="0"/>
            </a:br>
            <a:r>
              <a:rPr lang="en-US" sz="4800" b="1" dirty="0"/>
              <a:t>March 23-25, 2023</a:t>
            </a:r>
            <a:endParaRPr lang="en-US" b="1" dirty="0"/>
          </a:p>
        </p:txBody>
      </p:sp>
      <p:sp>
        <p:nvSpPr>
          <p:cNvPr id="10" name="Freeform: Shape 9">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7583227-44AB-4ECD-AD51-9EC7A5A3E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D520D6-8B57-4047-BB5F-2BE1017B2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32D813-08CE-406A-8A0B-A729BF7837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96786" y="2306912"/>
            <a:ext cx="2862909" cy="3828669"/>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20E44EB5-A7C5-43FB-95A6-ED04C8E3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691" y="645695"/>
            <a:ext cx="3448767" cy="1096708"/>
          </a:xfrm>
          <a:prstGeom prst="rect">
            <a:avLst/>
          </a:prstGeom>
        </p:spPr>
      </p:pic>
    </p:spTree>
    <p:extLst>
      <p:ext uri="{BB962C8B-B14F-4D97-AF65-F5344CB8AC3E}">
        <p14:creationId xmlns:p14="http://schemas.microsoft.com/office/powerpoint/2010/main" val="343811650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B7D52472-E385-BD1A-0E7F-E84DC71EB492}"/>
              </a:ext>
            </a:extLst>
          </p:cNvPr>
          <p:cNvSpPr>
            <a:spLocks noGrp="1"/>
          </p:cNvSpPr>
          <p:nvPr>
            <p:ph type="ctrTitle"/>
          </p:nvPr>
        </p:nvSpPr>
        <p:spPr bwMode="auto">
          <a:xfrm>
            <a:off x="1566864" y="0"/>
            <a:ext cx="9101137" cy="1524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br>
              <a:rPr lang="en-US" altLang="en-US" dirty="0">
                <a:solidFill>
                  <a:schemeClr val="accent1"/>
                </a:solidFill>
                <a:latin typeface="Arial Narrow" panose="020B0604020202020204" pitchFamily="34" charset="0"/>
                <a:ea typeface="ＭＳ Ｐゴシック" panose="020B0600070205080204" pitchFamily="34" charset="-128"/>
              </a:rPr>
            </a:br>
            <a:r>
              <a:rPr lang="en-US" altLang="en-US" sz="2400" dirty="0">
                <a:solidFill>
                  <a:schemeClr val="accent1"/>
                </a:solidFill>
                <a:latin typeface="Arial Narrow" panose="020B0604020202020204" pitchFamily="34" charset="0"/>
                <a:ea typeface="ＭＳ Ｐゴシック" panose="020B0600070205080204" pitchFamily="34" charset="-128"/>
              </a:rPr>
              <a:t>Mid-America PETS 2023</a:t>
            </a:r>
          </a:p>
        </p:txBody>
      </p:sp>
      <p:pic>
        <p:nvPicPr>
          <p:cNvPr id="22530" name="Picture 4" descr="TRF100_logo_PMS-C.eps">
            <a:extLst>
              <a:ext uri="{FF2B5EF4-FFF2-40B4-BE49-F238E27FC236}">
                <a16:creationId xmlns:a16="http://schemas.microsoft.com/office/drawing/2014/main" id="{F5331A02-2B01-AC7D-FAFB-ADBBEA0F9B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78000"/>
            <a:ext cx="41910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C55E42B-2235-7B58-F12C-E0AE2A0CC98D}"/>
              </a:ext>
            </a:extLst>
          </p:cNvPr>
          <p:cNvSpPr/>
          <p:nvPr/>
        </p:nvSpPr>
        <p:spPr>
          <a:xfrm>
            <a:off x="1524000" y="1"/>
            <a:ext cx="9144000" cy="455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pic>
        <p:nvPicPr>
          <p:cNvPr id="22532" name="Content Placeholder 3">
            <a:extLst>
              <a:ext uri="{FF2B5EF4-FFF2-40B4-BE49-F238E27FC236}">
                <a16:creationId xmlns:a16="http://schemas.microsoft.com/office/drawing/2014/main" id="{98F65DEA-396A-1A8F-C084-B849361773E2}"/>
              </a:ext>
            </a:extLst>
          </p:cNvPr>
          <p:cNvPicPr>
            <a:picLocks noChangeAspect="1"/>
          </p:cNvPicPr>
          <p:nvPr/>
        </p:nvPicPr>
        <p:blipFill>
          <a:blip r:embed="rId3">
            <a:extLst>
              <a:ext uri="{28A0092B-C50C-407E-A947-70E740481C1C}">
                <a14:useLocalDpi xmlns:a14="http://schemas.microsoft.com/office/drawing/2010/main" val="0"/>
              </a:ext>
            </a:extLst>
          </a:blip>
          <a:srcRect t="-23190" b="-23190"/>
          <a:stretch>
            <a:fillRect/>
          </a:stretch>
        </p:blipFill>
        <p:spPr bwMode="auto">
          <a:xfrm>
            <a:off x="1565276" y="1"/>
            <a:ext cx="1635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4945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029C1BEB-7F92-6889-0302-EDC39A1670C9}"/>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4000">
                <a:latin typeface="Arial Narrow" panose="020B0604020202020204" pitchFamily="34" charset="0"/>
                <a:ea typeface="ＭＳ Ｐゴシック" panose="020B0600070205080204" pitchFamily="34" charset="-128"/>
              </a:rPr>
              <a:t>District Grants</a:t>
            </a:r>
          </a:p>
        </p:txBody>
      </p:sp>
    </p:spTree>
    <p:extLst>
      <p:ext uri="{BB962C8B-B14F-4D97-AF65-F5344CB8AC3E}">
        <p14:creationId xmlns:p14="http://schemas.microsoft.com/office/powerpoint/2010/main" val="3737148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AA41E4F-C6F8-DF41-8465-8F015D5E880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District Grants – How Are They Funded?</a:t>
            </a:r>
          </a:p>
        </p:txBody>
      </p:sp>
      <p:sp>
        <p:nvSpPr>
          <p:cNvPr id="56322" name="Content Placeholder 2">
            <a:extLst>
              <a:ext uri="{FF2B5EF4-FFF2-40B4-BE49-F238E27FC236}">
                <a16:creationId xmlns:a16="http://schemas.microsoft.com/office/drawing/2014/main" id="{5B4AAAAA-479F-C143-8360-EB15FF7AB0D4}"/>
              </a:ext>
            </a:extLst>
          </p:cNvPr>
          <p:cNvSpPr>
            <a:spLocks noGrp="1" noChangeArrowheads="1"/>
          </p:cNvSpPr>
          <p:nvPr>
            <p:ph idx="1"/>
          </p:nvPr>
        </p:nvSpPr>
        <p:spPr bwMode="auto">
          <a:xfrm>
            <a:off x="1514856" y="609600"/>
            <a:ext cx="7848600" cy="6385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endParaRPr lang="en-US" altLang="en-US" dirty="0">
              <a:latin typeface="Georgia" panose="02040502050405020303" pitchFamily="18" charset="0"/>
              <a:ea typeface="ＭＳ Ｐゴシック" panose="020B0600070205080204" pitchFamily="34" charset="-128"/>
            </a:endParaRPr>
          </a:p>
          <a:p>
            <a:pPr algn="l" rtl="0"/>
            <a:r>
              <a:rPr lang="en-US" b="0" i="0" u="none" strike="noStrike" dirty="0">
                <a:solidFill>
                  <a:srgbClr val="000000"/>
                </a:solidFill>
                <a:effectLst/>
                <a:latin typeface="Georgia" panose="02040502050405020303" pitchFamily="18" charset="0"/>
              </a:rPr>
              <a:t>Districts may use up to 50%                         of their District Designated                        Fund to receive one district                    grant annually </a:t>
            </a:r>
          </a:p>
          <a:p>
            <a:pPr marL="0" indent="0" algn="l" rtl="0">
              <a:buNone/>
            </a:pPr>
            <a:endParaRPr lang="en-US" b="0" i="0" u="none" strike="noStrike" dirty="0">
              <a:solidFill>
                <a:srgbClr val="000000"/>
              </a:solidFill>
              <a:effectLst/>
              <a:latin typeface="Georgia" panose="02040502050405020303" pitchFamily="18" charset="0"/>
            </a:endParaRPr>
          </a:p>
          <a:p>
            <a:pPr algn="l" rtl="0"/>
            <a:r>
              <a:rPr lang="en-US" b="0" i="0" u="none" strike="noStrike" dirty="0">
                <a:solidFill>
                  <a:srgbClr val="000000"/>
                </a:solidFill>
                <a:effectLst/>
                <a:latin typeface="Georgia" panose="02040502050405020303" pitchFamily="18" charset="0"/>
              </a:rPr>
              <a:t>This percentage is calculated based on the amount of DDF generated from a district’s Annual Fund giving three years prior, including Endowment Fund earnings </a:t>
            </a: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endParaRPr lang="en-US" altLang="en-US" dirty="0">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125844832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AA41E4F-C6F8-DF41-8465-8F015D5E880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District Grant Funds Available</a:t>
            </a:r>
          </a:p>
        </p:txBody>
      </p:sp>
      <p:sp>
        <p:nvSpPr>
          <p:cNvPr id="56322" name="Content Placeholder 2">
            <a:extLst>
              <a:ext uri="{FF2B5EF4-FFF2-40B4-BE49-F238E27FC236}">
                <a16:creationId xmlns:a16="http://schemas.microsoft.com/office/drawing/2014/main" id="{5B4AAAAA-479F-C143-8360-EB15FF7AB0D4}"/>
              </a:ext>
            </a:extLst>
          </p:cNvPr>
          <p:cNvSpPr>
            <a:spLocks noGrp="1" noChangeArrowheads="1"/>
          </p:cNvSpPr>
          <p:nvPr>
            <p:ph idx="1"/>
          </p:nvPr>
        </p:nvSpPr>
        <p:spPr bwMode="auto">
          <a:xfrm>
            <a:off x="1557529" y="1143000"/>
            <a:ext cx="6078537"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endParaRPr lang="en-US" altLang="en-US" dirty="0">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$108,815 available 2022 – 2023</a:t>
            </a:r>
          </a:p>
          <a:p>
            <a:pPr marL="0" indent="0" eaLnBrk="1" hangingPunct="1">
              <a:buNone/>
            </a:pPr>
            <a:r>
              <a:rPr lang="en-US" altLang="en-US" dirty="0">
                <a:solidFill>
                  <a:srgbClr val="000000"/>
                </a:solidFill>
                <a:latin typeface="Georgia" panose="02040502050405020303" pitchFamily="18" charset="0"/>
                <a:ea typeface="ＭＳ Ｐゴシック" panose="020B0600070205080204" pitchFamily="34" charset="-128"/>
              </a:rPr>
              <a:t> (2019 – 2020 giving)</a:t>
            </a:r>
          </a:p>
          <a:p>
            <a:pPr marL="0" indent="0" eaLnBrk="1" hangingPunct="1">
              <a:buFont typeface="Arial" panose="020B0604020202020204" pitchFamily="34" charset="0"/>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$76,480 available 2023 – 2024 (2020 – 2021 giving)</a:t>
            </a:r>
          </a:p>
          <a:p>
            <a:pPr marL="0" indent="0" eaLnBrk="1" hangingPunct="1">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buFont typeface="Arial" panose="020B0604020202020204" pitchFamily="34" charset="0"/>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endParaRPr lang="en-US" altLang="en-US" dirty="0">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366678571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AA41E4F-C6F8-DF41-8465-8F015D5E880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District Grant Club Qualification</a:t>
            </a:r>
          </a:p>
        </p:txBody>
      </p:sp>
      <p:sp>
        <p:nvSpPr>
          <p:cNvPr id="56322" name="Content Placeholder 2">
            <a:extLst>
              <a:ext uri="{FF2B5EF4-FFF2-40B4-BE49-F238E27FC236}">
                <a16:creationId xmlns:a16="http://schemas.microsoft.com/office/drawing/2014/main" id="{5B4AAAAA-479F-C143-8360-EB15FF7AB0D4}"/>
              </a:ext>
            </a:extLst>
          </p:cNvPr>
          <p:cNvSpPr>
            <a:spLocks noGrp="1" noChangeArrowheads="1"/>
          </p:cNvSpPr>
          <p:nvPr>
            <p:ph idx="1"/>
          </p:nvPr>
        </p:nvSpPr>
        <p:spPr bwMode="auto">
          <a:xfrm>
            <a:off x="1557528" y="400812"/>
            <a:ext cx="7848600" cy="6385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endParaRPr lang="en-US" altLang="en-US" dirty="0">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$76,480 available 2022 – 2023</a:t>
            </a:r>
          </a:p>
          <a:p>
            <a:pPr marL="0" indent="0" eaLnBrk="1" hangingPunct="1">
              <a:buNone/>
            </a:pPr>
            <a:r>
              <a:rPr lang="en-US" altLang="en-US" dirty="0">
                <a:solidFill>
                  <a:srgbClr val="000000"/>
                </a:solidFill>
                <a:latin typeface="Georgia" panose="02040502050405020303" pitchFamily="18" charset="0"/>
                <a:ea typeface="ＭＳ Ｐゴシック" panose="020B0600070205080204" pitchFamily="34" charset="-128"/>
              </a:rPr>
              <a:t> (2020 – 2021 giving)</a:t>
            </a:r>
          </a:p>
          <a:p>
            <a:pPr marL="0" indent="0" eaLnBrk="1" hangingPunct="1">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$1,000 per club/1 – 1</a:t>
            </a:r>
          </a:p>
          <a:p>
            <a:pPr marL="0" indent="0" eaLnBrk="1" hangingPunct="1">
              <a:buFont typeface="Arial" panose="020B0604020202020204" pitchFamily="34" charset="0"/>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Preference to clubs with $100 per capita giving to the Annual Fund the prior year</a:t>
            </a:r>
          </a:p>
          <a:p>
            <a:pPr marL="0" indent="0" eaLnBrk="1" hangingPunct="1"/>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Must attend Grant Management Seminar on April 4 via Zoom and sign MOU</a:t>
            </a:r>
          </a:p>
          <a:p>
            <a:pPr marL="0" indent="0" eaLnBrk="1" hangingPunct="1">
              <a:buFont typeface="Arial" panose="020B0604020202020204" pitchFamily="34" charset="0"/>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endParaRPr lang="en-US" altLang="en-US" dirty="0">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214782923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AA41E4F-C6F8-DF41-8465-8F015D5E880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District Grant Procedures</a:t>
            </a:r>
          </a:p>
        </p:txBody>
      </p:sp>
      <p:sp>
        <p:nvSpPr>
          <p:cNvPr id="56322" name="Content Placeholder 2">
            <a:extLst>
              <a:ext uri="{FF2B5EF4-FFF2-40B4-BE49-F238E27FC236}">
                <a16:creationId xmlns:a16="http://schemas.microsoft.com/office/drawing/2014/main" id="{5B4AAAAA-479F-C143-8360-EB15FF7AB0D4}"/>
              </a:ext>
            </a:extLst>
          </p:cNvPr>
          <p:cNvSpPr>
            <a:spLocks noGrp="1" noChangeArrowheads="1"/>
          </p:cNvSpPr>
          <p:nvPr>
            <p:ph idx="1"/>
          </p:nvPr>
        </p:nvSpPr>
        <p:spPr bwMode="auto">
          <a:xfrm>
            <a:off x="1545336" y="1143000"/>
            <a:ext cx="8610600" cy="6385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endParaRPr lang="en-US" altLang="en-US" dirty="0">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Apply on </a:t>
            </a:r>
            <a:r>
              <a:rPr lang="en-US" altLang="en-US" dirty="0" err="1">
                <a:solidFill>
                  <a:srgbClr val="000000"/>
                </a:solidFill>
                <a:latin typeface="Georgia" panose="02040502050405020303" pitchFamily="18" charset="0"/>
                <a:ea typeface="ＭＳ Ｐゴシック" panose="020B0600070205080204" pitchFamily="34" charset="-128"/>
              </a:rPr>
              <a:t>DACdb</a:t>
            </a:r>
            <a:r>
              <a:rPr lang="en-US" altLang="en-US" dirty="0">
                <a:solidFill>
                  <a:srgbClr val="000000"/>
                </a:solidFill>
                <a:latin typeface="Georgia" panose="02040502050405020303" pitchFamily="18" charset="0"/>
                <a:ea typeface="ＭＳ Ｐゴシック" panose="020B0600070205080204" pitchFamily="34" charset="-128"/>
              </a:rPr>
              <a:t> by                                       November 30, 2023</a:t>
            </a:r>
          </a:p>
          <a:p>
            <a:pPr marL="0" indent="0" eaLnBrk="1" hangingPunct="1"/>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Foundation Chair submits District’s spending plan to the Rotary Foundation after all club projects are approved</a:t>
            </a:r>
          </a:p>
          <a:p>
            <a:pPr marL="0" indent="0" eaLnBrk="1" hangingPunct="1"/>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buFont typeface="Arial" panose="020B0604020202020204" pitchFamily="34" charset="0"/>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endParaRPr lang="en-US" altLang="en-US" dirty="0">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176373667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AA41E4F-C6F8-DF41-8465-8F015D5E880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District Grant Procedures</a:t>
            </a:r>
          </a:p>
        </p:txBody>
      </p:sp>
      <p:sp>
        <p:nvSpPr>
          <p:cNvPr id="56322" name="Content Placeholder 2">
            <a:extLst>
              <a:ext uri="{FF2B5EF4-FFF2-40B4-BE49-F238E27FC236}">
                <a16:creationId xmlns:a16="http://schemas.microsoft.com/office/drawing/2014/main" id="{5B4AAAAA-479F-C143-8360-EB15FF7AB0D4}"/>
              </a:ext>
            </a:extLst>
          </p:cNvPr>
          <p:cNvSpPr>
            <a:spLocks noGrp="1" noChangeArrowheads="1"/>
          </p:cNvSpPr>
          <p:nvPr>
            <p:ph idx="1"/>
          </p:nvPr>
        </p:nvSpPr>
        <p:spPr bwMode="auto">
          <a:xfrm>
            <a:off x="1560576" y="-152400"/>
            <a:ext cx="8610600" cy="6385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pPr>
            <a:endParaRPr lang="en-US" altLang="en-US" dirty="0">
              <a:latin typeface="Georgia" panose="02040502050405020303" pitchFamily="18" charset="0"/>
              <a:ea typeface="ＭＳ Ｐゴシック" panose="020B0600070205080204" pitchFamily="34" charset="-128"/>
            </a:endParaRPr>
          </a:p>
          <a:p>
            <a:pPr marL="0" indent="0" eaLnBrk="1" hangingPunct="1"/>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TRF approves spending plan                                and transfers funds to District</a:t>
            </a:r>
          </a:p>
          <a:p>
            <a:pPr marL="0" indent="0" eaLnBrk="1" hangingPunct="1">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Clubs complete projects and submit                   the final reports to receive funds</a:t>
            </a:r>
          </a:p>
          <a:p>
            <a:pPr marL="0" indent="0" eaLnBrk="1" hangingPunct="1"/>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Projects must be completed and final reports submitted by November 30, 2024</a:t>
            </a:r>
          </a:p>
          <a:p>
            <a:pPr marL="0" indent="0" eaLnBrk="1" hangingPunct="1"/>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r>
              <a:rPr lang="en-US" altLang="en-US" dirty="0">
                <a:solidFill>
                  <a:srgbClr val="000000"/>
                </a:solidFill>
                <a:latin typeface="Georgia" panose="02040502050405020303" pitchFamily="18" charset="0"/>
                <a:ea typeface="ＭＳ Ｐゴシック" panose="020B0600070205080204" pitchFamily="34" charset="-128"/>
              </a:rPr>
              <a:t>Foundation Chair submits final report to TRF</a:t>
            </a:r>
          </a:p>
          <a:p>
            <a:pPr marL="0" indent="0" eaLnBrk="1" hangingPunct="1">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buFont typeface="Arial" panose="020B0604020202020204" pitchFamily="34" charset="0"/>
              <a:buNone/>
            </a:pPr>
            <a:endParaRPr lang="en-US" altLang="en-US" dirty="0">
              <a:solidFill>
                <a:srgbClr val="000000"/>
              </a:solidFill>
              <a:latin typeface="Georgia" panose="02040502050405020303" pitchFamily="18" charset="0"/>
              <a:ea typeface="ＭＳ Ｐゴシック" panose="020B0600070205080204" pitchFamily="34" charset="-128"/>
            </a:endParaRPr>
          </a:p>
          <a:p>
            <a:pPr marL="0" indent="0" eaLnBrk="1" hangingPunct="1"/>
            <a:endParaRPr lang="en-US" altLang="en-US" dirty="0">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352599507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029C1BEB-7F92-6889-0302-EDC39A1670C9}"/>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4000" dirty="0">
                <a:latin typeface="Arial Narrow" panose="020B0604020202020204" pitchFamily="34" charset="0"/>
                <a:ea typeface="ＭＳ Ｐゴシック" panose="020B0600070205080204" pitchFamily="34" charset="-128"/>
              </a:rPr>
              <a:t>District Grant Project Examples</a:t>
            </a:r>
          </a:p>
        </p:txBody>
      </p:sp>
    </p:spTree>
    <p:extLst>
      <p:ext uri="{BB962C8B-B14F-4D97-AF65-F5344CB8AC3E}">
        <p14:creationId xmlns:p14="http://schemas.microsoft.com/office/powerpoint/2010/main" val="1258346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Altus Area Food Bank</a:t>
            </a:r>
          </a:p>
        </p:txBody>
      </p:sp>
      <p:pic>
        <p:nvPicPr>
          <p:cNvPr id="5122" name="Picture 2">
            <a:extLst>
              <a:ext uri="{FF2B5EF4-FFF2-40B4-BE49-F238E27FC236}">
                <a16:creationId xmlns:a16="http://schemas.microsoft.com/office/drawing/2014/main" id="{02E12C4C-A9CB-624A-A48E-560A80B28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160" y="1018033"/>
            <a:ext cx="4419600" cy="33763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EED516-D32D-2B4B-849B-BBC231724643}"/>
              </a:ext>
            </a:extLst>
          </p:cNvPr>
          <p:cNvPicPr>
            <a:picLocks noChangeAspect="1"/>
          </p:cNvPicPr>
          <p:nvPr/>
        </p:nvPicPr>
        <p:blipFill>
          <a:blip r:embed="rId4"/>
          <a:stretch>
            <a:fillRect/>
          </a:stretch>
        </p:blipFill>
        <p:spPr>
          <a:xfrm>
            <a:off x="6111243" y="3581400"/>
            <a:ext cx="4082143" cy="3048000"/>
          </a:xfrm>
          <a:prstGeom prst="rect">
            <a:avLst/>
          </a:prstGeom>
        </p:spPr>
      </p:pic>
    </p:spTree>
    <p:extLst>
      <p:ext uri="{BB962C8B-B14F-4D97-AF65-F5344CB8AC3E}">
        <p14:creationId xmlns:p14="http://schemas.microsoft.com/office/powerpoint/2010/main" val="82813581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31552"/>
        </a:solidFill>
        <a:effectLst/>
      </p:bgPr>
    </p:bg>
    <p:spTree>
      <p:nvGrpSpPr>
        <p:cNvPr id="1" name=""/>
        <p:cNvGrpSpPr/>
        <p:nvPr/>
      </p:nvGrpSpPr>
      <p:grpSpPr>
        <a:xfrm>
          <a:off x="0" y="0"/>
          <a:ext cx="0" cy="0"/>
          <a:chOff x="0" y="0"/>
          <a:chExt cx="0" cy="0"/>
        </a:xfrm>
      </p:grpSpPr>
      <p:pic>
        <p:nvPicPr>
          <p:cNvPr id="4" name="Online Media 3" title="Rotary Theme 2023-2024 Gordon McInally &quot;Create Hope in the World&quot; (3:22 min)">
            <a:hlinkClick r:id="" action="ppaction://media"/>
            <a:extLst>
              <a:ext uri="{FF2B5EF4-FFF2-40B4-BE49-F238E27FC236}">
                <a16:creationId xmlns:a16="http://schemas.microsoft.com/office/drawing/2014/main" id="{E0B38D5F-B42A-B999-5A95-E7A0A63A0A24}"/>
              </a:ext>
            </a:extLst>
          </p:cNvPr>
          <p:cNvPicPr>
            <a:picLocks noGrp="1" noRot="1" noChangeAspect="1"/>
          </p:cNvPicPr>
          <p:nvPr>
            <p:ph idx="1"/>
            <a:videoFile r:link="rId1"/>
          </p:nvPr>
        </p:nvPicPr>
        <p:blipFill>
          <a:blip r:embed="rId3"/>
          <a:stretch>
            <a:fillRect/>
          </a:stretch>
        </p:blipFill>
        <p:spPr>
          <a:xfrm>
            <a:off x="647700" y="312722"/>
            <a:ext cx="11030324" cy="6232555"/>
          </a:xfrm>
          <a:prstGeom prst="rect">
            <a:avLst/>
          </a:prstGeom>
        </p:spPr>
      </p:pic>
    </p:spTree>
    <p:extLst>
      <p:ext uri="{BB962C8B-B14F-4D97-AF65-F5344CB8AC3E}">
        <p14:creationId xmlns:p14="http://schemas.microsoft.com/office/powerpoint/2010/main" val="309769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Etiquette Dinner – North Tulsa</a:t>
            </a:r>
          </a:p>
        </p:txBody>
      </p:sp>
      <p:pic>
        <p:nvPicPr>
          <p:cNvPr id="4" name="Picture 3">
            <a:extLst>
              <a:ext uri="{FF2B5EF4-FFF2-40B4-BE49-F238E27FC236}">
                <a16:creationId xmlns:a16="http://schemas.microsoft.com/office/drawing/2014/main" id="{76D8FF24-0FC6-0F43-86C6-CBF9F661C062}"/>
              </a:ext>
            </a:extLst>
          </p:cNvPr>
          <p:cNvPicPr>
            <a:picLocks noChangeAspect="1"/>
          </p:cNvPicPr>
          <p:nvPr/>
        </p:nvPicPr>
        <p:blipFill>
          <a:blip r:embed="rId3"/>
          <a:stretch>
            <a:fillRect/>
          </a:stretch>
        </p:blipFill>
        <p:spPr>
          <a:xfrm>
            <a:off x="2875788" y="1143000"/>
            <a:ext cx="6440424" cy="4805160"/>
          </a:xfrm>
          <a:prstGeom prst="rect">
            <a:avLst/>
          </a:prstGeom>
        </p:spPr>
      </p:pic>
    </p:spTree>
    <p:extLst>
      <p:ext uri="{BB962C8B-B14F-4D97-AF65-F5344CB8AC3E}">
        <p14:creationId xmlns:p14="http://schemas.microsoft.com/office/powerpoint/2010/main" val="255512830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Etiquette Dinner – North Tulsa</a:t>
            </a:r>
          </a:p>
        </p:txBody>
      </p:sp>
      <p:pic>
        <p:nvPicPr>
          <p:cNvPr id="2" name="Picture 1">
            <a:extLst>
              <a:ext uri="{FF2B5EF4-FFF2-40B4-BE49-F238E27FC236}">
                <a16:creationId xmlns:a16="http://schemas.microsoft.com/office/drawing/2014/main" id="{40D60AC7-34D4-5B4A-BA53-04C67C0071FE}"/>
              </a:ext>
            </a:extLst>
          </p:cNvPr>
          <p:cNvPicPr>
            <a:picLocks noChangeAspect="1"/>
          </p:cNvPicPr>
          <p:nvPr/>
        </p:nvPicPr>
        <p:blipFill>
          <a:blip r:embed="rId3"/>
          <a:stretch>
            <a:fillRect/>
          </a:stretch>
        </p:blipFill>
        <p:spPr>
          <a:xfrm>
            <a:off x="2844800" y="1079500"/>
            <a:ext cx="6502400" cy="5321300"/>
          </a:xfrm>
          <a:prstGeom prst="rect">
            <a:avLst/>
          </a:prstGeom>
        </p:spPr>
      </p:pic>
    </p:spTree>
    <p:extLst>
      <p:ext uri="{BB962C8B-B14F-4D97-AF65-F5344CB8AC3E}">
        <p14:creationId xmlns:p14="http://schemas.microsoft.com/office/powerpoint/2010/main" val="172716961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Four Way Test Speech Contest – Bartlesville</a:t>
            </a:r>
          </a:p>
        </p:txBody>
      </p:sp>
      <p:pic>
        <p:nvPicPr>
          <p:cNvPr id="3" name="Picture 2">
            <a:extLst>
              <a:ext uri="{FF2B5EF4-FFF2-40B4-BE49-F238E27FC236}">
                <a16:creationId xmlns:a16="http://schemas.microsoft.com/office/drawing/2014/main" id="{FB3EE43E-6DA1-6A4C-8A7E-056CDE2FB055}"/>
              </a:ext>
            </a:extLst>
          </p:cNvPr>
          <p:cNvPicPr>
            <a:picLocks noChangeAspect="1"/>
          </p:cNvPicPr>
          <p:nvPr/>
        </p:nvPicPr>
        <p:blipFill>
          <a:blip r:embed="rId3"/>
          <a:stretch>
            <a:fillRect/>
          </a:stretch>
        </p:blipFill>
        <p:spPr>
          <a:xfrm>
            <a:off x="2819400" y="1516888"/>
            <a:ext cx="6172200" cy="4608576"/>
          </a:xfrm>
          <a:prstGeom prst="rect">
            <a:avLst/>
          </a:prstGeom>
        </p:spPr>
      </p:pic>
    </p:spTree>
    <p:extLst>
      <p:ext uri="{BB962C8B-B14F-4D97-AF65-F5344CB8AC3E}">
        <p14:creationId xmlns:p14="http://schemas.microsoft.com/office/powerpoint/2010/main" val="49543397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Fantasy Land – Bartlesville Daybreak</a:t>
            </a:r>
          </a:p>
        </p:txBody>
      </p:sp>
      <p:pic>
        <p:nvPicPr>
          <p:cNvPr id="2" name="Picture 1">
            <a:extLst>
              <a:ext uri="{FF2B5EF4-FFF2-40B4-BE49-F238E27FC236}">
                <a16:creationId xmlns:a16="http://schemas.microsoft.com/office/drawing/2014/main" id="{EF4C9EAD-A38B-2A46-B3CF-2298C0846129}"/>
              </a:ext>
            </a:extLst>
          </p:cNvPr>
          <p:cNvPicPr>
            <a:picLocks noChangeAspect="1"/>
          </p:cNvPicPr>
          <p:nvPr/>
        </p:nvPicPr>
        <p:blipFill>
          <a:blip r:embed="rId3"/>
          <a:stretch>
            <a:fillRect/>
          </a:stretch>
        </p:blipFill>
        <p:spPr>
          <a:xfrm>
            <a:off x="1559050" y="1539241"/>
            <a:ext cx="5222750" cy="3899653"/>
          </a:xfrm>
          <a:prstGeom prst="rect">
            <a:avLst/>
          </a:prstGeom>
        </p:spPr>
      </p:pic>
      <p:pic>
        <p:nvPicPr>
          <p:cNvPr id="4" name="Picture 3">
            <a:extLst>
              <a:ext uri="{FF2B5EF4-FFF2-40B4-BE49-F238E27FC236}">
                <a16:creationId xmlns:a16="http://schemas.microsoft.com/office/drawing/2014/main" id="{663ABF35-DBCB-D94D-8D64-89A16E85ABE8}"/>
              </a:ext>
            </a:extLst>
          </p:cNvPr>
          <p:cNvPicPr>
            <a:picLocks noChangeAspect="1"/>
          </p:cNvPicPr>
          <p:nvPr/>
        </p:nvPicPr>
        <p:blipFill>
          <a:blip r:embed="rId4"/>
          <a:stretch>
            <a:fillRect/>
          </a:stretch>
        </p:blipFill>
        <p:spPr>
          <a:xfrm>
            <a:off x="6746750" y="990601"/>
            <a:ext cx="3695700" cy="4949599"/>
          </a:xfrm>
          <a:prstGeom prst="rect">
            <a:avLst/>
          </a:prstGeom>
        </p:spPr>
      </p:pic>
    </p:spTree>
    <p:extLst>
      <p:ext uri="{BB962C8B-B14F-4D97-AF65-F5344CB8AC3E}">
        <p14:creationId xmlns:p14="http://schemas.microsoft.com/office/powerpoint/2010/main" val="320317479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Tulsa Air and Space Museum Flight Lab – Tulsa Sunrise</a:t>
            </a:r>
          </a:p>
        </p:txBody>
      </p:sp>
      <p:pic>
        <p:nvPicPr>
          <p:cNvPr id="3" name="Picture 2">
            <a:extLst>
              <a:ext uri="{FF2B5EF4-FFF2-40B4-BE49-F238E27FC236}">
                <a16:creationId xmlns:a16="http://schemas.microsoft.com/office/drawing/2014/main" id="{B166C8C1-6802-B64B-8804-201E2744A539}"/>
              </a:ext>
            </a:extLst>
          </p:cNvPr>
          <p:cNvPicPr>
            <a:picLocks noChangeAspect="1"/>
          </p:cNvPicPr>
          <p:nvPr/>
        </p:nvPicPr>
        <p:blipFill>
          <a:blip r:embed="rId3"/>
          <a:stretch>
            <a:fillRect/>
          </a:stretch>
        </p:blipFill>
        <p:spPr>
          <a:xfrm>
            <a:off x="1676400" y="1143000"/>
            <a:ext cx="4991100" cy="3726688"/>
          </a:xfrm>
          <a:prstGeom prst="rect">
            <a:avLst/>
          </a:prstGeom>
        </p:spPr>
      </p:pic>
      <p:pic>
        <p:nvPicPr>
          <p:cNvPr id="4" name="Picture 3">
            <a:extLst>
              <a:ext uri="{FF2B5EF4-FFF2-40B4-BE49-F238E27FC236}">
                <a16:creationId xmlns:a16="http://schemas.microsoft.com/office/drawing/2014/main" id="{E6BBFA12-4544-A640-9A6C-05ACD30E9056}"/>
              </a:ext>
            </a:extLst>
          </p:cNvPr>
          <p:cNvPicPr>
            <a:picLocks noChangeAspect="1"/>
          </p:cNvPicPr>
          <p:nvPr/>
        </p:nvPicPr>
        <p:blipFill>
          <a:blip r:embed="rId4"/>
          <a:stretch>
            <a:fillRect/>
          </a:stretch>
        </p:blipFill>
        <p:spPr>
          <a:xfrm>
            <a:off x="6685788" y="3526536"/>
            <a:ext cx="3849460" cy="2874264"/>
          </a:xfrm>
          <a:prstGeom prst="rect">
            <a:avLst/>
          </a:prstGeom>
        </p:spPr>
      </p:pic>
    </p:spTree>
    <p:extLst>
      <p:ext uri="{BB962C8B-B14F-4D97-AF65-F5344CB8AC3E}">
        <p14:creationId xmlns:p14="http://schemas.microsoft.com/office/powerpoint/2010/main" val="92221583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Imagination Library - Coffeyville</a:t>
            </a:r>
          </a:p>
        </p:txBody>
      </p:sp>
      <p:pic>
        <p:nvPicPr>
          <p:cNvPr id="2" name="Picture 1">
            <a:extLst>
              <a:ext uri="{FF2B5EF4-FFF2-40B4-BE49-F238E27FC236}">
                <a16:creationId xmlns:a16="http://schemas.microsoft.com/office/drawing/2014/main" id="{2962043F-EB46-324F-BC97-3B75899BD415}"/>
              </a:ext>
            </a:extLst>
          </p:cNvPr>
          <p:cNvPicPr>
            <a:picLocks noChangeAspect="1"/>
          </p:cNvPicPr>
          <p:nvPr/>
        </p:nvPicPr>
        <p:blipFill>
          <a:blip r:embed="rId3"/>
          <a:stretch>
            <a:fillRect/>
          </a:stretch>
        </p:blipFill>
        <p:spPr>
          <a:xfrm>
            <a:off x="1752600" y="1066800"/>
            <a:ext cx="4076700" cy="5435600"/>
          </a:xfrm>
          <a:prstGeom prst="rect">
            <a:avLst/>
          </a:prstGeom>
        </p:spPr>
      </p:pic>
      <p:pic>
        <p:nvPicPr>
          <p:cNvPr id="5" name="Picture 4">
            <a:extLst>
              <a:ext uri="{FF2B5EF4-FFF2-40B4-BE49-F238E27FC236}">
                <a16:creationId xmlns:a16="http://schemas.microsoft.com/office/drawing/2014/main" id="{EECC70AD-BABA-4848-84A6-CA33DF9078F2}"/>
              </a:ext>
            </a:extLst>
          </p:cNvPr>
          <p:cNvPicPr>
            <a:picLocks noChangeAspect="1"/>
          </p:cNvPicPr>
          <p:nvPr/>
        </p:nvPicPr>
        <p:blipFill>
          <a:blip r:embed="rId4"/>
          <a:stretch>
            <a:fillRect/>
          </a:stretch>
        </p:blipFill>
        <p:spPr>
          <a:xfrm>
            <a:off x="6123432" y="1066800"/>
            <a:ext cx="4076700" cy="5435600"/>
          </a:xfrm>
          <a:prstGeom prst="rect">
            <a:avLst/>
          </a:prstGeom>
        </p:spPr>
      </p:pic>
    </p:spTree>
    <p:extLst>
      <p:ext uri="{BB962C8B-B14F-4D97-AF65-F5344CB8AC3E}">
        <p14:creationId xmlns:p14="http://schemas.microsoft.com/office/powerpoint/2010/main" val="302843255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Where the Red Fern Grows Book Project - Tahlequah</a:t>
            </a:r>
          </a:p>
        </p:txBody>
      </p:sp>
      <p:pic>
        <p:nvPicPr>
          <p:cNvPr id="2" name="Picture 1">
            <a:extLst>
              <a:ext uri="{FF2B5EF4-FFF2-40B4-BE49-F238E27FC236}">
                <a16:creationId xmlns:a16="http://schemas.microsoft.com/office/drawing/2014/main" id="{FCE0899F-0681-DE47-9983-475A3912216A}"/>
              </a:ext>
            </a:extLst>
          </p:cNvPr>
          <p:cNvPicPr>
            <a:picLocks noChangeAspect="1"/>
          </p:cNvPicPr>
          <p:nvPr/>
        </p:nvPicPr>
        <p:blipFill>
          <a:blip r:embed="rId3"/>
          <a:stretch>
            <a:fillRect/>
          </a:stretch>
        </p:blipFill>
        <p:spPr>
          <a:xfrm>
            <a:off x="1676400" y="2514600"/>
            <a:ext cx="3265714" cy="1828800"/>
          </a:xfrm>
          <a:prstGeom prst="rect">
            <a:avLst/>
          </a:prstGeom>
        </p:spPr>
      </p:pic>
      <p:pic>
        <p:nvPicPr>
          <p:cNvPr id="5" name="Picture 4">
            <a:extLst>
              <a:ext uri="{FF2B5EF4-FFF2-40B4-BE49-F238E27FC236}">
                <a16:creationId xmlns:a16="http://schemas.microsoft.com/office/drawing/2014/main" id="{30D889DE-19CB-2E44-87E4-3826A2FCDFB0}"/>
              </a:ext>
            </a:extLst>
          </p:cNvPr>
          <p:cNvPicPr>
            <a:picLocks noChangeAspect="1"/>
          </p:cNvPicPr>
          <p:nvPr/>
        </p:nvPicPr>
        <p:blipFill>
          <a:blip r:embed="rId4"/>
          <a:stretch>
            <a:fillRect/>
          </a:stretch>
        </p:blipFill>
        <p:spPr>
          <a:xfrm>
            <a:off x="5029200" y="1112520"/>
            <a:ext cx="5372100" cy="4011168"/>
          </a:xfrm>
          <a:prstGeom prst="rect">
            <a:avLst/>
          </a:prstGeom>
        </p:spPr>
      </p:pic>
    </p:spTree>
    <p:extLst>
      <p:ext uri="{BB962C8B-B14F-4D97-AF65-F5344CB8AC3E}">
        <p14:creationId xmlns:p14="http://schemas.microsoft.com/office/powerpoint/2010/main" val="354840092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Park Benches - Bristow</a:t>
            </a:r>
          </a:p>
        </p:txBody>
      </p:sp>
      <p:pic>
        <p:nvPicPr>
          <p:cNvPr id="3" name="Picture 2">
            <a:extLst>
              <a:ext uri="{FF2B5EF4-FFF2-40B4-BE49-F238E27FC236}">
                <a16:creationId xmlns:a16="http://schemas.microsoft.com/office/drawing/2014/main" id="{53625CB5-5058-AF4E-8C92-C2E2CF6D862A}"/>
              </a:ext>
            </a:extLst>
          </p:cNvPr>
          <p:cNvPicPr>
            <a:picLocks noChangeAspect="1"/>
          </p:cNvPicPr>
          <p:nvPr/>
        </p:nvPicPr>
        <p:blipFill>
          <a:blip r:embed="rId3"/>
          <a:stretch>
            <a:fillRect/>
          </a:stretch>
        </p:blipFill>
        <p:spPr>
          <a:xfrm>
            <a:off x="1822704" y="1219200"/>
            <a:ext cx="4457700" cy="3328416"/>
          </a:xfrm>
          <a:prstGeom prst="rect">
            <a:avLst/>
          </a:prstGeom>
        </p:spPr>
      </p:pic>
      <p:pic>
        <p:nvPicPr>
          <p:cNvPr id="4" name="Picture 3">
            <a:extLst>
              <a:ext uri="{FF2B5EF4-FFF2-40B4-BE49-F238E27FC236}">
                <a16:creationId xmlns:a16="http://schemas.microsoft.com/office/drawing/2014/main" id="{E9300BCB-9F8C-AA49-B4D8-9C7F9EE5625B}"/>
              </a:ext>
            </a:extLst>
          </p:cNvPr>
          <p:cNvPicPr>
            <a:picLocks noChangeAspect="1"/>
          </p:cNvPicPr>
          <p:nvPr/>
        </p:nvPicPr>
        <p:blipFill>
          <a:blip r:embed="rId4"/>
          <a:stretch>
            <a:fillRect/>
          </a:stretch>
        </p:blipFill>
        <p:spPr>
          <a:xfrm>
            <a:off x="6289549" y="3581400"/>
            <a:ext cx="4184197" cy="3124200"/>
          </a:xfrm>
          <a:prstGeom prst="rect">
            <a:avLst/>
          </a:prstGeom>
        </p:spPr>
      </p:pic>
    </p:spTree>
    <p:extLst>
      <p:ext uri="{BB962C8B-B14F-4D97-AF65-F5344CB8AC3E}">
        <p14:creationId xmlns:p14="http://schemas.microsoft.com/office/powerpoint/2010/main" val="22925680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Field of Honor - Bentonville</a:t>
            </a:r>
          </a:p>
        </p:txBody>
      </p:sp>
      <p:pic>
        <p:nvPicPr>
          <p:cNvPr id="5" name="Picture 4">
            <a:extLst>
              <a:ext uri="{FF2B5EF4-FFF2-40B4-BE49-F238E27FC236}">
                <a16:creationId xmlns:a16="http://schemas.microsoft.com/office/drawing/2014/main" id="{3804BB8A-DB57-444D-87D0-0F18BEE8BBAD}"/>
              </a:ext>
            </a:extLst>
          </p:cNvPr>
          <p:cNvPicPr>
            <a:picLocks noChangeAspect="1"/>
          </p:cNvPicPr>
          <p:nvPr/>
        </p:nvPicPr>
        <p:blipFill>
          <a:blip r:embed="rId3"/>
          <a:stretch>
            <a:fillRect/>
          </a:stretch>
        </p:blipFill>
        <p:spPr>
          <a:xfrm>
            <a:off x="1676400" y="1066800"/>
            <a:ext cx="4152900" cy="3100832"/>
          </a:xfrm>
          <a:prstGeom prst="rect">
            <a:avLst/>
          </a:prstGeom>
        </p:spPr>
      </p:pic>
      <p:pic>
        <p:nvPicPr>
          <p:cNvPr id="6" name="Picture 5">
            <a:extLst>
              <a:ext uri="{FF2B5EF4-FFF2-40B4-BE49-F238E27FC236}">
                <a16:creationId xmlns:a16="http://schemas.microsoft.com/office/drawing/2014/main" id="{97C5E5AE-9FB9-8542-A628-43C258B25B9A}"/>
              </a:ext>
            </a:extLst>
          </p:cNvPr>
          <p:cNvPicPr>
            <a:picLocks noChangeAspect="1"/>
          </p:cNvPicPr>
          <p:nvPr/>
        </p:nvPicPr>
        <p:blipFill>
          <a:blip r:embed="rId4"/>
          <a:stretch>
            <a:fillRect/>
          </a:stretch>
        </p:blipFill>
        <p:spPr>
          <a:xfrm>
            <a:off x="6129528" y="1085088"/>
            <a:ext cx="4152900" cy="3100832"/>
          </a:xfrm>
          <a:prstGeom prst="rect">
            <a:avLst/>
          </a:prstGeom>
        </p:spPr>
      </p:pic>
      <p:pic>
        <p:nvPicPr>
          <p:cNvPr id="7" name="Picture 6">
            <a:extLst>
              <a:ext uri="{FF2B5EF4-FFF2-40B4-BE49-F238E27FC236}">
                <a16:creationId xmlns:a16="http://schemas.microsoft.com/office/drawing/2014/main" id="{B17497FF-3307-1648-87D7-6E7AA6587DC5}"/>
              </a:ext>
            </a:extLst>
          </p:cNvPr>
          <p:cNvPicPr>
            <a:picLocks noChangeAspect="1"/>
          </p:cNvPicPr>
          <p:nvPr/>
        </p:nvPicPr>
        <p:blipFill>
          <a:blip r:embed="rId5"/>
          <a:stretch>
            <a:fillRect/>
          </a:stretch>
        </p:blipFill>
        <p:spPr>
          <a:xfrm>
            <a:off x="6934200" y="2895600"/>
            <a:ext cx="2895600" cy="3878036"/>
          </a:xfrm>
          <a:prstGeom prst="rect">
            <a:avLst/>
          </a:prstGeom>
        </p:spPr>
      </p:pic>
    </p:spTree>
    <p:extLst>
      <p:ext uri="{BB962C8B-B14F-4D97-AF65-F5344CB8AC3E}">
        <p14:creationId xmlns:p14="http://schemas.microsoft.com/office/powerpoint/2010/main" val="660175003"/>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Rotary Park - Fredonia</a:t>
            </a:r>
          </a:p>
        </p:txBody>
      </p:sp>
      <p:pic>
        <p:nvPicPr>
          <p:cNvPr id="2" name="Picture 1">
            <a:extLst>
              <a:ext uri="{FF2B5EF4-FFF2-40B4-BE49-F238E27FC236}">
                <a16:creationId xmlns:a16="http://schemas.microsoft.com/office/drawing/2014/main" id="{D5C7C081-CCBA-B240-8354-419F4208D6A5}"/>
              </a:ext>
            </a:extLst>
          </p:cNvPr>
          <p:cNvPicPr>
            <a:picLocks noChangeAspect="1"/>
          </p:cNvPicPr>
          <p:nvPr/>
        </p:nvPicPr>
        <p:blipFill>
          <a:blip r:embed="rId3"/>
          <a:stretch>
            <a:fillRect/>
          </a:stretch>
        </p:blipFill>
        <p:spPr>
          <a:xfrm>
            <a:off x="1676400" y="1143000"/>
            <a:ext cx="3562350" cy="4749800"/>
          </a:xfrm>
          <a:prstGeom prst="rect">
            <a:avLst/>
          </a:prstGeom>
        </p:spPr>
      </p:pic>
      <p:pic>
        <p:nvPicPr>
          <p:cNvPr id="3" name="Picture 2">
            <a:extLst>
              <a:ext uri="{FF2B5EF4-FFF2-40B4-BE49-F238E27FC236}">
                <a16:creationId xmlns:a16="http://schemas.microsoft.com/office/drawing/2014/main" id="{7F2E7738-6B81-6949-9D26-8652F9FC948E}"/>
              </a:ext>
            </a:extLst>
          </p:cNvPr>
          <p:cNvPicPr>
            <a:picLocks noChangeAspect="1"/>
          </p:cNvPicPr>
          <p:nvPr/>
        </p:nvPicPr>
        <p:blipFill>
          <a:blip r:embed="rId4"/>
          <a:stretch>
            <a:fillRect/>
          </a:stretch>
        </p:blipFill>
        <p:spPr>
          <a:xfrm>
            <a:off x="5943600" y="1143000"/>
            <a:ext cx="4114800" cy="5486400"/>
          </a:xfrm>
          <a:prstGeom prst="rect">
            <a:avLst/>
          </a:prstGeom>
        </p:spPr>
      </p:pic>
    </p:spTree>
    <p:extLst>
      <p:ext uri="{BB962C8B-B14F-4D97-AF65-F5344CB8AC3E}">
        <p14:creationId xmlns:p14="http://schemas.microsoft.com/office/powerpoint/2010/main" val="260462667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62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6F43-8135-487F-B1C1-4B33071C2873}"/>
              </a:ext>
            </a:extLst>
          </p:cNvPr>
          <p:cNvSpPr>
            <a:spLocks noGrp="1"/>
          </p:cNvSpPr>
          <p:nvPr>
            <p:ph type="ctrTitle"/>
          </p:nvPr>
        </p:nvSpPr>
        <p:spPr>
          <a:xfrm>
            <a:off x="394359" y="3989386"/>
            <a:ext cx="6981099" cy="1696270"/>
          </a:xfrm>
        </p:spPr>
        <p:txBody>
          <a:bodyPr anchor="t">
            <a:noAutofit/>
          </a:bodyPr>
          <a:lstStyle/>
          <a:p>
            <a:r>
              <a:rPr lang="en-US" sz="7200" b="1" dirty="0"/>
              <a:t>Mid-America PETS</a:t>
            </a:r>
            <a:br>
              <a:rPr lang="en-US" sz="6600" b="1" dirty="0"/>
            </a:br>
            <a:r>
              <a:rPr lang="en-US" sz="4800" b="1" dirty="0"/>
              <a:t>March 23-25, 2023</a:t>
            </a:r>
            <a:endParaRPr lang="en-US" b="1" dirty="0"/>
          </a:p>
        </p:txBody>
      </p:sp>
      <p:sp>
        <p:nvSpPr>
          <p:cNvPr id="10" name="Freeform: Shape 9">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7583227-44AB-4ECD-AD51-9EC7A5A3E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D520D6-8B57-4047-BB5F-2BE1017B2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32D813-08CE-406A-8A0B-A729BF7837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96786" y="2306912"/>
            <a:ext cx="2862909" cy="3828669"/>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20E44EB5-A7C5-43FB-95A6-ED04C8E3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691" y="645695"/>
            <a:ext cx="3448767" cy="1096708"/>
          </a:xfrm>
          <a:prstGeom prst="rect">
            <a:avLst/>
          </a:prstGeom>
        </p:spPr>
      </p:pic>
    </p:spTree>
    <p:extLst>
      <p:ext uri="{BB962C8B-B14F-4D97-AF65-F5344CB8AC3E}">
        <p14:creationId xmlns:p14="http://schemas.microsoft.com/office/powerpoint/2010/main" val="303866180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New Leaf Vocational Training for Disabled – Tulsa Sunrise</a:t>
            </a:r>
          </a:p>
        </p:txBody>
      </p:sp>
      <p:pic>
        <p:nvPicPr>
          <p:cNvPr id="4" name="Picture 3">
            <a:extLst>
              <a:ext uri="{FF2B5EF4-FFF2-40B4-BE49-F238E27FC236}">
                <a16:creationId xmlns:a16="http://schemas.microsoft.com/office/drawing/2014/main" id="{6FF1D65C-7768-5848-9FB3-3CE9273B3CC8}"/>
              </a:ext>
            </a:extLst>
          </p:cNvPr>
          <p:cNvPicPr>
            <a:picLocks noChangeAspect="1"/>
          </p:cNvPicPr>
          <p:nvPr/>
        </p:nvPicPr>
        <p:blipFill>
          <a:blip r:embed="rId3"/>
          <a:stretch>
            <a:fillRect/>
          </a:stretch>
        </p:blipFill>
        <p:spPr>
          <a:xfrm>
            <a:off x="1752600" y="1219200"/>
            <a:ext cx="4419600" cy="4419600"/>
          </a:xfrm>
          <a:prstGeom prst="rect">
            <a:avLst/>
          </a:prstGeom>
        </p:spPr>
      </p:pic>
      <p:pic>
        <p:nvPicPr>
          <p:cNvPr id="5" name="Picture 4">
            <a:extLst>
              <a:ext uri="{FF2B5EF4-FFF2-40B4-BE49-F238E27FC236}">
                <a16:creationId xmlns:a16="http://schemas.microsoft.com/office/drawing/2014/main" id="{2C2E0806-435E-4847-829C-7494C565F798}"/>
              </a:ext>
            </a:extLst>
          </p:cNvPr>
          <p:cNvPicPr>
            <a:picLocks noChangeAspect="1"/>
          </p:cNvPicPr>
          <p:nvPr/>
        </p:nvPicPr>
        <p:blipFill>
          <a:blip r:embed="rId4"/>
          <a:stretch>
            <a:fillRect/>
          </a:stretch>
        </p:blipFill>
        <p:spPr>
          <a:xfrm>
            <a:off x="6350669" y="1371600"/>
            <a:ext cx="4135855" cy="4191000"/>
          </a:xfrm>
          <a:prstGeom prst="rect">
            <a:avLst/>
          </a:prstGeom>
        </p:spPr>
      </p:pic>
    </p:spTree>
    <p:extLst>
      <p:ext uri="{BB962C8B-B14F-4D97-AF65-F5344CB8AC3E}">
        <p14:creationId xmlns:p14="http://schemas.microsoft.com/office/powerpoint/2010/main" val="72890597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Thanksgiving Baskets - Iola</a:t>
            </a:r>
          </a:p>
        </p:txBody>
      </p:sp>
      <p:pic>
        <p:nvPicPr>
          <p:cNvPr id="2" name="Picture 1">
            <a:extLst>
              <a:ext uri="{FF2B5EF4-FFF2-40B4-BE49-F238E27FC236}">
                <a16:creationId xmlns:a16="http://schemas.microsoft.com/office/drawing/2014/main" id="{37F93530-365F-E74B-B0C7-BE0104EF09E4}"/>
              </a:ext>
            </a:extLst>
          </p:cNvPr>
          <p:cNvPicPr>
            <a:picLocks noChangeAspect="1"/>
          </p:cNvPicPr>
          <p:nvPr/>
        </p:nvPicPr>
        <p:blipFill>
          <a:blip r:embed="rId3"/>
          <a:stretch>
            <a:fillRect/>
          </a:stretch>
        </p:blipFill>
        <p:spPr>
          <a:xfrm>
            <a:off x="1600200" y="1002792"/>
            <a:ext cx="5323114" cy="2980944"/>
          </a:xfrm>
          <a:prstGeom prst="rect">
            <a:avLst/>
          </a:prstGeom>
        </p:spPr>
      </p:pic>
      <p:pic>
        <p:nvPicPr>
          <p:cNvPr id="3" name="Picture 2">
            <a:extLst>
              <a:ext uri="{FF2B5EF4-FFF2-40B4-BE49-F238E27FC236}">
                <a16:creationId xmlns:a16="http://schemas.microsoft.com/office/drawing/2014/main" id="{8993305C-888B-7446-A2EB-8917B69687A5}"/>
              </a:ext>
            </a:extLst>
          </p:cNvPr>
          <p:cNvPicPr>
            <a:picLocks noChangeAspect="1"/>
          </p:cNvPicPr>
          <p:nvPr/>
        </p:nvPicPr>
        <p:blipFill>
          <a:blip r:embed="rId4"/>
          <a:stretch>
            <a:fillRect/>
          </a:stretch>
        </p:blipFill>
        <p:spPr>
          <a:xfrm>
            <a:off x="5290022" y="3877056"/>
            <a:ext cx="5323114" cy="2980944"/>
          </a:xfrm>
          <a:prstGeom prst="rect">
            <a:avLst/>
          </a:prstGeom>
        </p:spPr>
      </p:pic>
    </p:spTree>
    <p:extLst>
      <p:ext uri="{BB962C8B-B14F-4D97-AF65-F5344CB8AC3E}">
        <p14:creationId xmlns:p14="http://schemas.microsoft.com/office/powerpoint/2010/main" val="176634902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Shop With a Rotarian – Broken Arrow</a:t>
            </a:r>
          </a:p>
        </p:txBody>
      </p:sp>
      <p:pic>
        <p:nvPicPr>
          <p:cNvPr id="4" name="Picture 3">
            <a:extLst>
              <a:ext uri="{FF2B5EF4-FFF2-40B4-BE49-F238E27FC236}">
                <a16:creationId xmlns:a16="http://schemas.microsoft.com/office/drawing/2014/main" id="{63AD5665-0FAF-8F44-BDBB-F29C32C23D58}"/>
              </a:ext>
            </a:extLst>
          </p:cNvPr>
          <p:cNvPicPr>
            <a:picLocks noChangeAspect="1"/>
          </p:cNvPicPr>
          <p:nvPr/>
        </p:nvPicPr>
        <p:blipFill>
          <a:blip r:embed="rId3"/>
          <a:stretch>
            <a:fillRect/>
          </a:stretch>
        </p:blipFill>
        <p:spPr>
          <a:xfrm>
            <a:off x="1562100" y="1014984"/>
            <a:ext cx="4153662" cy="5538216"/>
          </a:xfrm>
          <a:prstGeom prst="rect">
            <a:avLst/>
          </a:prstGeom>
        </p:spPr>
      </p:pic>
      <p:pic>
        <p:nvPicPr>
          <p:cNvPr id="5" name="Picture 4">
            <a:extLst>
              <a:ext uri="{FF2B5EF4-FFF2-40B4-BE49-F238E27FC236}">
                <a16:creationId xmlns:a16="http://schemas.microsoft.com/office/drawing/2014/main" id="{63D8404A-6CD5-044F-914C-5985589758E0}"/>
              </a:ext>
            </a:extLst>
          </p:cNvPr>
          <p:cNvPicPr>
            <a:picLocks noChangeAspect="1"/>
          </p:cNvPicPr>
          <p:nvPr/>
        </p:nvPicPr>
        <p:blipFill>
          <a:blip r:embed="rId4"/>
          <a:stretch>
            <a:fillRect/>
          </a:stretch>
        </p:blipFill>
        <p:spPr>
          <a:xfrm>
            <a:off x="5867400" y="990600"/>
            <a:ext cx="4229100" cy="5638800"/>
          </a:xfrm>
          <a:prstGeom prst="rect">
            <a:avLst/>
          </a:prstGeom>
        </p:spPr>
      </p:pic>
    </p:spTree>
    <p:extLst>
      <p:ext uri="{BB962C8B-B14F-4D97-AF65-F5344CB8AC3E}">
        <p14:creationId xmlns:p14="http://schemas.microsoft.com/office/powerpoint/2010/main" val="62799750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Kids Fishing Day - Carthage</a:t>
            </a:r>
          </a:p>
        </p:txBody>
      </p:sp>
      <p:pic>
        <p:nvPicPr>
          <p:cNvPr id="2" name="Picture 1">
            <a:extLst>
              <a:ext uri="{FF2B5EF4-FFF2-40B4-BE49-F238E27FC236}">
                <a16:creationId xmlns:a16="http://schemas.microsoft.com/office/drawing/2014/main" id="{411058C2-054A-9746-B6F3-3E51DB0ED34E}"/>
              </a:ext>
            </a:extLst>
          </p:cNvPr>
          <p:cNvPicPr>
            <a:picLocks noChangeAspect="1"/>
          </p:cNvPicPr>
          <p:nvPr/>
        </p:nvPicPr>
        <p:blipFill>
          <a:blip r:embed="rId3"/>
          <a:stretch>
            <a:fillRect/>
          </a:stretch>
        </p:blipFill>
        <p:spPr>
          <a:xfrm>
            <a:off x="1557528" y="990600"/>
            <a:ext cx="4578804" cy="3418840"/>
          </a:xfrm>
          <a:prstGeom prst="rect">
            <a:avLst/>
          </a:prstGeom>
        </p:spPr>
      </p:pic>
      <p:pic>
        <p:nvPicPr>
          <p:cNvPr id="3" name="Picture 2">
            <a:extLst>
              <a:ext uri="{FF2B5EF4-FFF2-40B4-BE49-F238E27FC236}">
                <a16:creationId xmlns:a16="http://schemas.microsoft.com/office/drawing/2014/main" id="{E6C08FA3-08B5-1B4C-B40F-A7E4046916D0}"/>
              </a:ext>
            </a:extLst>
          </p:cNvPr>
          <p:cNvPicPr>
            <a:picLocks noChangeAspect="1"/>
          </p:cNvPicPr>
          <p:nvPr/>
        </p:nvPicPr>
        <p:blipFill>
          <a:blip r:embed="rId4"/>
          <a:stretch>
            <a:fillRect/>
          </a:stretch>
        </p:blipFill>
        <p:spPr>
          <a:xfrm>
            <a:off x="6049572" y="3410712"/>
            <a:ext cx="4578804" cy="3418840"/>
          </a:xfrm>
          <a:prstGeom prst="rect">
            <a:avLst/>
          </a:prstGeom>
        </p:spPr>
      </p:pic>
    </p:spTree>
    <p:extLst>
      <p:ext uri="{BB962C8B-B14F-4D97-AF65-F5344CB8AC3E}">
        <p14:creationId xmlns:p14="http://schemas.microsoft.com/office/powerpoint/2010/main" val="193783671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Choices Program - Grove</a:t>
            </a:r>
          </a:p>
        </p:txBody>
      </p:sp>
      <p:pic>
        <p:nvPicPr>
          <p:cNvPr id="4" name="Picture 3">
            <a:extLst>
              <a:ext uri="{FF2B5EF4-FFF2-40B4-BE49-F238E27FC236}">
                <a16:creationId xmlns:a16="http://schemas.microsoft.com/office/drawing/2014/main" id="{4CE95336-91BD-D74A-8634-7D03C006EAA5}"/>
              </a:ext>
            </a:extLst>
          </p:cNvPr>
          <p:cNvPicPr>
            <a:picLocks noChangeAspect="1"/>
          </p:cNvPicPr>
          <p:nvPr/>
        </p:nvPicPr>
        <p:blipFill>
          <a:blip r:embed="rId3"/>
          <a:stretch>
            <a:fillRect/>
          </a:stretch>
        </p:blipFill>
        <p:spPr>
          <a:xfrm>
            <a:off x="1524000" y="990600"/>
            <a:ext cx="4152900" cy="3100832"/>
          </a:xfrm>
          <a:prstGeom prst="rect">
            <a:avLst/>
          </a:prstGeom>
        </p:spPr>
      </p:pic>
      <p:pic>
        <p:nvPicPr>
          <p:cNvPr id="6" name="Picture 5">
            <a:extLst>
              <a:ext uri="{FF2B5EF4-FFF2-40B4-BE49-F238E27FC236}">
                <a16:creationId xmlns:a16="http://schemas.microsoft.com/office/drawing/2014/main" id="{1CEE95AA-E7BA-4144-A801-AC4D573CA4E8}"/>
              </a:ext>
            </a:extLst>
          </p:cNvPr>
          <p:cNvPicPr>
            <a:picLocks noChangeAspect="1"/>
          </p:cNvPicPr>
          <p:nvPr/>
        </p:nvPicPr>
        <p:blipFill>
          <a:blip r:embed="rId4"/>
          <a:stretch>
            <a:fillRect/>
          </a:stretch>
        </p:blipFill>
        <p:spPr>
          <a:xfrm>
            <a:off x="5676901" y="3175000"/>
            <a:ext cx="4932589" cy="3683000"/>
          </a:xfrm>
          <a:prstGeom prst="rect">
            <a:avLst/>
          </a:prstGeom>
        </p:spPr>
      </p:pic>
    </p:spTree>
    <p:extLst>
      <p:ext uri="{BB962C8B-B14F-4D97-AF65-F5344CB8AC3E}">
        <p14:creationId xmlns:p14="http://schemas.microsoft.com/office/powerpoint/2010/main" val="378225059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2413CF1-63B1-E94F-965B-0EA9D7F8C3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dirty="0">
                <a:latin typeface="Arial Narrow" panose="020B0604020202020204" pitchFamily="34" charset="0"/>
                <a:ea typeface="ＭＳ Ｐゴシック" panose="020B0600070205080204" pitchFamily="34" charset="-128"/>
              </a:rPr>
              <a:t>Arboretum Walking Trail - Parsons</a:t>
            </a:r>
          </a:p>
        </p:txBody>
      </p:sp>
      <p:pic>
        <p:nvPicPr>
          <p:cNvPr id="2" name="Picture 1">
            <a:extLst>
              <a:ext uri="{FF2B5EF4-FFF2-40B4-BE49-F238E27FC236}">
                <a16:creationId xmlns:a16="http://schemas.microsoft.com/office/drawing/2014/main" id="{441B9D7E-8EF1-7B41-B513-AFAF0BB8AFA9}"/>
              </a:ext>
            </a:extLst>
          </p:cNvPr>
          <p:cNvPicPr>
            <a:picLocks noChangeAspect="1"/>
          </p:cNvPicPr>
          <p:nvPr/>
        </p:nvPicPr>
        <p:blipFill>
          <a:blip r:embed="rId3"/>
          <a:stretch>
            <a:fillRect/>
          </a:stretch>
        </p:blipFill>
        <p:spPr>
          <a:xfrm>
            <a:off x="2205378" y="1014476"/>
            <a:ext cx="7781244" cy="5809996"/>
          </a:xfrm>
          <a:prstGeom prst="rect">
            <a:avLst/>
          </a:prstGeom>
        </p:spPr>
      </p:pic>
    </p:spTree>
    <p:extLst>
      <p:ext uri="{BB962C8B-B14F-4D97-AF65-F5344CB8AC3E}">
        <p14:creationId xmlns:p14="http://schemas.microsoft.com/office/powerpoint/2010/main" val="2127242529"/>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029C1BEB-7F92-6889-0302-EDC39A1670C9}"/>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4000" dirty="0">
                <a:latin typeface="Arial Narrow" panose="020B0604020202020204" pitchFamily="34" charset="0"/>
                <a:ea typeface="ＭＳ Ｐゴシック" panose="020B0600070205080204" pitchFamily="34" charset="-128"/>
              </a:rPr>
              <a:t>Questions</a:t>
            </a:r>
          </a:p>
        </p:txBody>
      </p:sp>
    </p:spTree>
    <p:extLst>
      <p:ext uri="{BB962C8B-B14F-4D97-AF65-F5344CB8AC3E}">
        <p14:creationId xmlns:p14="http://schemas.microsoft.com/office/powerpoint/2010/main" val="2438131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B66A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6F43-8135-487F-B1C1-4B33071C2873}"/>
              </a:ext>
            </a:extLst>
          </p:cNvPr>
          <p:cNvSpPr>
            <a:spLocks noGrp="1"/>
          </p:cNvSpPr>
          <p:nvPr>
            <p:ph type="ctrTitle"/>
          </p:nvPr>
        </p:nvSpPr>
        <p:spPr>
          <a:xfrm>
            <a:off x="394359" y="3989386"/>
            <a:ext cx="6981099" cy="1696270"/>
          </a:xfrm>
        </p:spPr>
        <p:txBody>
          <a:bodyPr anchor="t">
            <a:noAutofit/>
          </a:bodyPr>
          <a:lstStyle/>
          <a:p>
            <a:r>
              <a:rPr lang="en-US" sz="7200" b="1" dirty="0"/>
              <a:t>Mid-America PETS</a:t>
            </a:r>
            <a:br>
              <a:rPr lang="en-US" sz="6600" b="1" dirty="0"/>
            </a:br>
            <a:r>
              <a:rPr lang="en-US" sz="4800" b="1" dirty="0"/>
              <a:t>March 23-25, 2023</a:t>
            </a:r>
            <a:endParaRPr lang="en-US" b="1" dirty="0"/>
          </a:p>
        </p:txBody>
      </p:sp>
      <p:sp>
        <p:nvSpPr>
          <p:cNvPr id="10" name="Freeform: Shape 9">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7583227-44AB-4ECD-AD51-9EC7A5A3E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D520D6-8B57-4047-BB5F-2BE1017B2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32D813-08CE-406A-8A0B-A729BF7837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96786" y="2306912"/>
            <a:ext cx="2862909" cy="3828669"/>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20E44EB5-A7C5-43FB-95A6-ED04C8E3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691" y="645695"/>
            <a:ext cx="3448767" cy="1096708"/>
          </a:xfrm>
          <a:prstGeom prst="rect">
            <a:avLst/>
          </a:prstGeom>
        </p:spPr>
      </p:pic>
    </p:spTree>
    <p:extLst>
      <p:ext uri="{BB962C8B-B14F-4D97-AF65-F5344CB8AC3E}">
        <p14:creationId xmlns:p14="http://schemas.microsoft.com/office/powerpoint/2010/main" val="714741553"/>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5458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c 22">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D42DCE-1390-1348-951C-D8F91DA72E68}"/>
              </a:ext>
            </a:extLst>
          </p:cNvPr>
          <p:cNvSpPr>
            <a:spLocks noGrp="1"/>
          </p:cNvSpPr>
          <p:nvPr>
            <p:ph type="title"/>
          </p:nvPr>
        </p:nvSpPr>
        <p:spPr>
          <a:xfrm>
            <a:off x="1149993" y="1590675"/>
            <a:ext cx="5085580" cy="3532033"/>
          </a:xfrm>
        </p:spPr>
        <p:txBody>
          <a:bodyPr vert="horz" lIns="91440" tIns="45720" rIns="91440" bIns="45720" rtlCol="0" anchor="b">
            <a:noAutofit/>
          </a:bodyPr>
          <a:lstStyle/>
          <a:p>
            <a:r>
              <a:rPr lang="en-US" sz="6000" b="1" dirty="0">
                <a:solidFill>
                  <a:schemeClr val="bg1"/>
                </a:solidFill>
              </a:rPr>
              <a:t>Pam Crawford</a:t>
            </a:r>
            <a:br>
              <a:rPr lang="en-US" sz="6000" b="1" dirty="0">
                <a:solidFill>
                  <a:schemeClr val="bg1"/>
                </a:solidFill>
              </a:rPr>
            </a:br>
            <a:br>
              <a:rPr lang="en-US" sz="6000" b="1" dirty="0">
                <a:solidFill>
                  <a:schemeClr val="bg1"/>
                </a:solidFill>
              </a:rPr>
            </a:br>
            <a:r>
              <a:rPr lang="en-US" sz="6000" b="1" dirty="0">
                <a:solidFill>
                  <a:schemeClr val="bg1"/>
                </a:solidFill>
              </a:rPr>
              <a:t>District Governor Elect</a:t>
            </a:r>
            <a:endParaRPr lang="en-US" sz="6000" dirty="0">
              <a:solidFill>
                <a:schemeClr val="bg1"/>
              </a:solidFill>
            </a:endParaRPr>
          </a:p>
        </p:txBody>
      </p:sp>
      <p:sp>
        <p:nvSpPr>
          <p:cNvPr id="25" name="Oval 24">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E8B84645-9649-7540-BC7D-82B510BC6A0C}"/>
              </a:ext>
            </a:extLst>
          </p:cNvPr>
          <p:cNvPicPr>
            <a:picLocks noChangeAspect="1"/>
          </p:cNvPicPr>
          <p:nvPr/>
        </p:nvPicPr>
        <p:blipFill rotWithShape="1">
          <a:blip r:embed="rId2"/>
          <a:srcRect r="3" b="10252"/>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7" name="Rectangle 26">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710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glasses&#10;&#10;Description automatically generated with low confidence">
            <a:extLst>
              <a:ext uri="{FF2B5EF4-FFF2-40B4-BE49-F238E27FC236}">
                <a16:creationId xmlns:a16="http://schemas.microsoft.com/office/drawing/2014/main" id="{262DD7FB-FD18-09FC-28CB-8E6A4612FD1A}"/>
              </a:ext>
            </a:extLst>
          </p:cNvPr>
          <p:cNvPicPr>
            <a:picLocks noChangeAspect="1"/>
          </p:cNvPicPr>
          <p:nvPr/>
        </p:nvPicPr>
        <p:blipFill rotWithShape="1">
          <a:blip r:embed="rId2">
            <a:extLst>
              <a:ext uri="{28A0092B-C50C-407E-A947-70E740481C1C}">
                <a14:useLocalDpi xmlns:a14="http://schemas.microsoft.com/office/drawing/2010/main" val="0"/>
              </a:ext>
            </a:extLst>
          </a:blip>
          <a:srcRect l="14573" r="572" b="-1"/>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282BE280-0E2A-04F0-04E5-CFDFD55F1F73}"/>
              </a:ext>
            </a:extLst>
          </p:cNvPr>
          <p:cNvSpPr txBox="1"/>
          <p:nvPr/>
        </p:nvSpPr>
        <p:spPr>
          <a:xfrm>
            <a:off x="95552" y="2539835"/>
            <a:ext cx="3847493" cy="2123658"/>
          </a:xfrm>
          <a:prstGeom prst="rect">
            <a:avLst/>
          </a:prstGeom>
          <a:noFill/>
        </p:spPr>
        <p:txBody>
          <a:bodyPr wrap="square" rtlCol="0">
            <a:spAutoFit/>
          </a:bodyPr>
          <a:lstStyle/>
          <a:p>
            <a:r>
              <a:rPr lang="en-US" sz="4400" b="1" dirty="0">
                <a:solidFill>
                  <a:schemeClr val="bg1"/>
                </a:solidFill>
              </a:rPr>
              <a:t>Jill Pietrusinski, </a:t>
            </a:r>
          </a:p>
          <a:p>
            <a:r>
              <a:rPr lang="en-US" sz="4400" b="1" dirty="0">
                <a:solidFill>
                  <a:schemeClr val="bg1"/>
                </a:solidFill>
              </a:rPr>
              <a:t>Zone 31 Rotary Coordinator </a:t>
            </a:r>
          </a:p>
        </p:txBody>
      </p:sp>
      <p:sp>
        <p:nvSpPr>
          <p:cNvPr id="5" name="TextBox 4">
            <a:extLst>
              <a:ext uri="{FF2B5EF4-FFF2-40B4-BE49-F238E27FC236}">
                <a16:creationId xmlns:a16="http://schemas.microsoft.com/office/drawing/2014/main" id="{E9D4EED3-4369-3144-594E-98E3343ECFE5}"/>
              </a:ext>
            </a:extLst>
          </p:cNvPr>
          <p:cNvSpPr txBox="1"/>
          <p:nvPr/>
        </p:nvSpPr>
        <p:spPr>
          <a:xfrm>
            <a:off x="329041" y="3416998"/>
            <a:ext cx="3090440" cy="369332"/>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rPr>
              <a:t> </a:t>
            </a:r>
            <a:endParaRPr lang="en-US" dirty="0">
              <a:solidFill>
                <a:schemeClr val="bg1"/>
              </a:solidFill>
            </a:endParaRPr>
          </a:p>
        </p:txBody>
      </p:sp>
    </p:spTree>
    <p:extLst>
      <p:ext uri="{BB962C8B-B14F-4D97-AF65-F5344CB8AC3E}">
        <p14:creationId xmlns:p14="http://schemas.microsoft.com/office/powerpoint/2010/main" val="2361295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hlinkClick r:id="" action="ppaction://ole?verb=0"/>
            <a:extLst>
              <a:ext uri="{FF2B5EF4-FFF2-40B4-BE49-F238E27FC236}">
                <a16:creationId xmlns:a16="http://schemas.microsoft.com/office/drawing/2014/main" id="{0D1E4044-8B5B-1ECD-8AA9-FF7FFFD30A66}"/>
              </a:ext>
            </a:extLst>
          </p:cNvPr>
          <p:cNvGraphicFramePr>
            <a:graphicFrameLocks noChangeAspect="1"/>
          </p:cNvGraphicFramePr>
          <p:nvPr>
            <p:extLst>
              <p:ext uri="{D42A27DB-BD31-4B8C-83A1-F6EECF244321}">
                <p14:modId xmlns:p14="http://schemas.microsoft.com/office/powerpoint/2010/main" val="2140125840"/>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Presentation" r:id="rId2" imgW="6096120" imgH="3429001" progId="PowerPoint.Show.12">
                  <p:embed/>
                </p:oleObj>
              </mc:Choice>
              <mc:Fallback>
                <p:oleObj name="Presentation" r:id="rId2" imgW="6096120" imgH="3429001" progId="PowerPoint.Show.12">
                  <p:embed/>
                  <p:pic>
                    <p:nvPicPr>
                      <p:cNvPr id="0" name=""/>
                      <p:cNvPicPr/>
                      <p:nvPr/>
                    </p:nvPicPr>
                    <p:blipFill>
                      <a:blip r:embed="rId3"/>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760483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otary's Action Plan - Taking Action For Change | District 7030">
            <a:extLst>
              <a:ext uri="{FF2B5EF4-FFF2-40B4-BE49-F238E27FC236}">
                <a16:creationId xmlns:a16="http://schemas.microsoft.com/office/drawing/2014/main" id="{F806D484-B419-5287-E427-84F368E4E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689" y="15371"/>
            <a:ext cx="11331615" cy="681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474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F9C717F0-8F1F-4B9B-8718-6BC908198904}"/>
              </a:ext>
            </a:extLst>
          </p:cNvPr>
          <p:cNvPicPr>
            <a:picLocks noChangeAspect="1"/>
          </p:cNvPicPr>
          <p:nvPr/>
        </p:nvPicPr>
        <p:blipFill rotWithShape="1">
          <a:blip r:embed="rId4">
            <a:extLst>
              <a:ext uri="{28A0092B-C50C-407E-A947-70E740481C1C}">
                <a14:useLocalDpi xmlns:a14="http://schemas.microsoft.com/office/drawing/2010/main" val="0"/>
              </a:ext>
            </a:extLst>
          </a:blip>
          <a:srcRect t="6914" b="46992"/>
          <a:stretch/>
        </p:blipFill>
        <p:spPr>
          <a:xfrm>
            <a:off x="-83128" y="0"/>
            <a:ext cx="12273030" cy="3720711"/>
          </a:xfrm>
          <a:prstGeom prst="rect">
            <a:avLst/>
          </a:prstGeom>
        </p:spPr>
      </p:pic>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fld id="{97A94E25-127B-4C48-AF96-44BA7B823777}" type="slidenum">
              <a:rPr lang="en-US" smtClean="0"/>
              <a:pPr/>
              <a:t>51</a:t>
            </a:fld>
            <a:endParaRPr lang="en-US" dirty="0"/>
          </a:p>
        </p:txBody>
      </p:sp>
      <p:sp>
        <p:nvSpPr>
          <p:cNvPr id="3" name="Rectangle 2"/>
          <p:cNvSpPr/>
          <p:nvPr/>
        </p:nvSpPr>
        <p:spPr>
          <a:xfrm>
            <a:off x="-111465" y="3352800"/>
            <a:ext cx="12358255" cy="35052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a:alphaModFix/>
          </a:blip>
          <a:stretch>
            <a:fillRect/>
          </a:stretch>
        </p:blipFill>
        <p:spPr>
          <a:xfrm>
            <a:off x="9093069" y="3873075"/>
            <a:ext cx="2454908" cy="2464650"/>
          </a:xfrm>
          <a:prstGeom prst="rect">
            <a:avLst/>
          </a:prstGeom>
          <a:effectLst>
            <a:outerShdw blurRad="342900" dist="50800" dir="5400000" algn="ctr" rotWithShape="0">
              <a:srgbClr val="000000">
                <a:alpha val="46000"/>
              </a:srgbClr>
            </a:outerShdw>
          </a:effectLst>
        </p:spPr>
      </p:pic>
      <p:sp>
        <p:nvSpPr>
          <p:cNvPr id="4" name="Rectangle 3"/>
          <p:cNvSpPr/>
          <p:nvPr/>
        </p:nvSpPr>
        <p:spPr>
          <a:xfrm>
            <a:off x="563908" y="2490782"/>
            <a:ext cx="6150791" cy="246465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a:xfrm>
            <a:off x="584199" y="5242873"/>
            <a:ext cx="11065934" cy="1094852"/>
          </a:xfrm>
        </p:spPr>
        <p:txBody>
          <a:bodyPr>
            <a:normAutofit fontScale="92500" lnSpcReduction="20000"/>
          </a:bodyPr>
          <a:lstStyle/>
          <a:p>
            <a:r>
              <a:rPr lang="en-US" dirty="0"/>
              <a:t>Haris Sofradzija</a:t>
            </a:r>
          </a:p>
          <a:p>
            <a:r>
              <a:rPr lang="en-US" dirty="0"/>
              <a:t>Regional Membership Officer</a:t>
            </a:r>
          </a:p>
          <a:p>
            <a:r>
              <a:rPr lang="en-US" dirty="0"/>
              <a:t>Rotary International</a:t>
            </a:r>
          </a:p>
        </p:txBody>
      </p:sp>
      <p:sp>
        <p:nvSpPr>
          <p:cNvPr id="10" name="TextBox 9"/>
          <p:cNvSpPr txBox="1"/>
          <p:nvPr/>
        </p:nvSpPr>
        <p:spPr>
          <a:xfrm>
            <a:off x="740079" y="2566549"/>
            <a:ext cx="5810846" cy="2308324"/>
          </a:xfrm>
          <a:prstGeom prst="rect">
            <a:avLst/>
          </a:prstGeom>
          <a:noFill/>
        </p:spPr>
        <p:txBody>
          <a:bodyPr wrap="square" rtlCol="0">
            <a:spAutoFit/>
          </a:bodyPr>
          <a:lstStyle/>
          <a:p>
            <a:r>
              <a:rPr lang="en-US" sz="4800" b="1" dirty="0">
                <a:solidFill>
                  <a:schemeClr val="bg1"/>
                </a:solidFill>
              </a:rPr>
              <a:t>6110 MEMBERSHIP ACTIVITIES REIMBURSEMENT</a:t>
            </a:r>
          </a:p>
        </p:txBody>
      </p:sp>
    </p:spTree>
    <p:custDataLst>
      <p:tags r:id="rId1"/>
    </p:custDataLst>
    <p:extLst>
      <p:ext uri="{BB962C8B-B14F-4D97-AF65-F5344CB8AC3E}">
        <p14:creationId xmlns:p14="http://schemas.microsoft.com/office/powerpoint/2010/main" val="2899314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A94E25-127B-4C48-AF96-44BA7B823777}" type="slidenum">
              <a:rPr lang="en-US" smtClean="0"/>
              <a:pPr/>
              <a:t>52</a:t>
            </a:fld>
            <a:endParaRPr lang="en-US" dirty="0"/>
          </a:p>
        </p:txBody>
      </p:sp>
      <p:sp>
        <p:nvSpPr>
          <p:cNvPr id="5" name="Text Placeholder 4"/>
          <p:cNvSpPr>
            <a:spLocks noGrp="1"/>
          </p:cNvSpPr>
          <p:nvPr>
            <p:ph type="body" sz="quarter" idx="4294967295"/>
          </p:nvPr>
        </p:nvSpPr>
        <p:spPr>
          <a:xfrm>
            <a:off x="527130" y="2185473"/>
            <a:ext cx="3234375" cy="2973079"/>
          </a:xfrm>
        </p:spPr>
        <p:txBody>
          <a:bodyPr>
            <a:normAutofit/>
          </a:bodyPr>
          <a:lstStyle/>
          <a:p>
            <a:pPr marL="0" indent="0" algn="ctr">
              <a:buNone/>
            </a:pPr>
            <a:r>
              <a:rPr lang="en-US" b="0" i="0" u="none" strike="noStrike" baseline="0" dirty="0">
                <a:solidFill>
                  <a:srgbClr val="000000"/>
                </a:solidFill>
                <a:latin typeface="Arial Narrow" panose="020B0606020202030204" pitchFamily="34" charset="0"/>
              </a:rPr>
              <a:t>District 6110 can receive up to $500 in reimbursements from RI for specific activities that are aimed at increasing membership in their districts. </a:t>
            </a:r>
            <a:endParaRPr lang="en-US" b="1" dirty="0">
              <a:solidFill>
                <a:srgbClr val="58585A"/>
              </a:solidFill>
              <a:latin typeface="Arial Narrow" panose="020B0606020202030204" pitchFamily="34" charset="0"/>
            </a:endParaRPr>
          </a:p>
          <a:p>
            <a:pPr marL="0" indent="0" algn="ctr">
              <a:buNone/>
            </a:pPr>
            <a:endParaRPr lang="en-US" b="1" dirty="0">
              <a:solidFill>
                <a:srgbClr val="01B4E7"/>
              </a:solidFill>
            </a:endParaRPr>
          </a:p>
        </p:txBody>
      </p:sp>
      <p:sp>
        <p:nvSpPr>
          <p:cNvPr id="13" name="Title 7"/>
          <p:cNvSpPr txBox="1">
            <a:spLocks/>
          </p:cNvSpPr>
          <p:nvPr/>
        </p:nvSpPr>
        <p:spPr>
          <a:xfrm>
            <a:off x="-1"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2" name="TextBox 1"/>
          <p:cNvSpPr txBox="1"/>
          <p:nvPr/>
        </p:nvSpPr>
        <p:spPr>
          <a:xfrm>
            <a:off x="527130" y="391729"/>
            <a:ext cx="10280338" cy="769441"/>
          </a:xfrm>
          <a:prstGeom prst="rect">
            <a:avLst/>
          </a:prstGeom>
          <a:noFill/>
        </p:spPr>
        <p:txBody>
          <a:bodyPr wrap="square" rtlCol="0">
            <a:spAutoFit/>
          </a:bodyPr>
          <a:lstStyle/>
          <a:p>
            <a:r>
              <a:rPr lang="en-US" sz="4400" b="1" dirty="0">
                <a:solidFill>
                  <a:srgbClr val="01B4E7"/>
                </a:solidFill>
              </a:rPr>
              <a:t>REIMBURSEMENT GUIDELINES</a:t>
            </a:r>
          </a:p>
        </p:txBody>
      </p:sp>
      <p:cxnSp>
        <p:nvCxnSpPr>
          <p:cNvPr id="4" name="Straight Connector 3"/>
          <p:cNvCxnSpPr/>
          <p:nvPr/>
        </p:nvCxnSpPr>
        <p:spPr>
          <a:xfrm flipH="1">
            <a:off x="4014352" y="190516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272578" y="187827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27130" y="5236946"/>
            <a:ext cx="11237240" cy="1384995"/>
          </a:xfrm>
          <a:prstGeom prst="rect">
            <a:avLst/>
          </a:prstGeom>
        </p:spPr>
        <p:txBody>
          <a:bodyPr wrap="square">
            <a:spAutoFit/>
          </a:bodyPr>
          <a:lstStyle/>
          <a:p>
            <a:r>
              <a:rPr lang="en-US" sz="2800" i="1" dirty="0">
                <a:solidFill>
                  <a:srgbClr val="6F6F6F"/>
                </a:solidFill>
                <a:latin typeface="Arial Narrow" panose="020B0606020202030204" pitchFamily="34" charset="0"/>
              </a:rPr>
              <a:t>Ineligible expenses include training events, cash or cash-equivalent incentives, direct payments, travel expenses without preapproval, or recognition items such as awards, theme pins, banners, frames, gifts, and plaques.</a:t>
            </a:r>
            <a:endParaRPr lang="en-US" sz="2800" i="1" dirty="0">
              <a:latin typeface="Arial Narrow" panose="020B0606020202030204" pitchFamily="34" charset="0"/>
            </a:endParaRPr>
          </a:p>
        </p:txBody>
      </p:sp>
      <p:sp>
        <p:nvSpPr>
          <p:cNvPr id="7" name="Text Placeholder 4">
            <a:extLst>
              <a:ext uri="{FF2B5EF4-FFF2-40B4-BE49-F238E27FC236}">
                <a16:creationId xmlns:a16="http://schemas.microsoft.com/office/drawing/2014/main" id="{91C63B31-77A2-F751-61F6-504682C598CF}"/>
              </a:ext>
            </a:extLst>
          </p:cNvPr>
          <p:cNvSpPr txBox="1">
            <a:spLocks/>
          </p:cNvSpPr>
          <p:nvPr/>
        </p:nvSpPr>
        <p:spPr>
          <a:xfrm>
            <a:off x="4298061" y="2116628"/>
            <a:ext cx="3690809" cy="29730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000000"/>
                </a:solidFill>
                <a:latin typeface="Arial Narrow" panose="020B0606020202030204" pitchFamily="34" charset="0"/>
              </a:rPr>
              <a:t>Clubs can do these activities on their own or as a group. Reimbursements will be processed on a first come, first serve basis by the district until the $500 limit is reached.</a:t>
            </a:r>
            <a:endParaRPr lang="en-US" dirty="0">
              <a:solidFill>
                <a:srgbClr val="01B4E7"/>
              </a:solidFill>
            </a:endParaRPr>
          </a:p>
        </p:txBody>
      </p:sp>
      <p:sp>
        <p:nvSpPr>
          <p:cNvPr id="8" name="Text Placeholder 4">
            <a:extLst>
              <a:ext uri="{FF2B5EF4-FFF2-40B4-BE49-F238E27FC236}">
                <a16:creationId xmlns:a16="http://schemas.microsoft.com/office/drawing/2014/main" id="{896F5034-C48C-735E-CA14-E003E5F63BA8}"/>
              </a:ext>
            </a:extLst>
          </p:cNvPr>
          <p:cNvSpPr txBox="1">
            <a:spLocks/>
          </p:cNvSpPr>
          <p:nvPr/>
        </p:nvSpPr>
        <p:spPr>
          <a:xfrm>
            <a:off x="8556287" y="2116627"/>
            <a:ext cx="3399152" cy="2973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000000"/>
                </a:solidFill>
                <a:latin typeface="Arial Narrow" panose="020B0606020202030204" pitchFamily="34" charset="0"/>
              </a:rPr>
              <a:t>Questions? Ask DMC Jayne Lowe at jaynerotary@gmail.com.</a:t>
            </a:r>
            <a:endParaRPr lang="en-US" dirty="0">
              <a:solidFill>
                <a:srgbClr val="01B4E7"/>
              </a:solidFill>
            </a:endParaRPr>
          </a:p>
        </p:txBody>
      </p:sp>
    </p:spTree>
    <p:custDataLst>
      <p:tags r:id="rId1"/>
    </p:custDataLst>
    <p:extLst>
      <p:ext uri="{BB962C8B-B14F-4D97-AF65-F5344CB8AC3E}">
        <p14:creationId xmlns:p14="http://schemas.microsoft.com/office/powerpoint/2010/main" val="330225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53</a:t>
            </a:fld>
            <a:endParaRPr lang="en-US" dirty="0"/>
          </a:p>
        </p:txBody>
      </p:sp>
      <p:sp>
        <p:nvSpPr>
          <p:cNvPr id="9" name="Title 7"/>
          <p:cNvSpPr txBox="1">
            <a:spLocks/>
          </p:cNvSpPr>
          <p:nvPr/>
        </p:nvSpPr>
        <p:spPr>
          <a:xfrm>
            <a:off x="0" y="-526425"/>
            <a:ext cx="8880441" cy="737935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242462" y="480695"/>
            <a:ext cx="6585857" cy="50732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0" u="none" strike="noStrike" baseline="0" dirty="0">
                <a:latin typeface="Arial Narrow" panose="020B0606020202030204" pitchFamily="34" charset="0"/>
              </a:rPr>
              <a:t>Efforts to develop and support new Rotary and Rotaract clubs: </a:t>
            </a:r>
            <a:endParaRPr lang="en-US" sz="2800" b="0" i="0" u="none" strike="noStrike" baseline="0" dirty="0">
              <a:latin typeface="Arial Narrow" panose="020B0606020202030204" pitchFamily="34" charset="0"/>
            </a:endParaRPr>
          </a:p>
          <a:p>
            <a:pPr marL="342900" indent="-342900">
              <a:buFont typeface="Arial" panose="020B0604020202020204" pitchFamily="34" charset="0"/>
              <a:buChar char="•"/>
            </a:pPr>
            <a:r>
              <a:rPr lang="en-US" sz="2800" b="0" i="0" u="none" strike="noStrike" baseline="0" dirty="0">
                <a:latin typeface="Arial Narrow" panose="020B0606020202030204" pitchFamily="34" charset="0"/>
              </a:rPr>
              <a:t>Informational meetings that help communities learn about their Rotary and Rotaract clubs; work with your district Rotaract representative to plan these </a:t>
            </a:r>
          </a:p>
          <a:p>
            <a:pPr marL="342900" indent="-342900">
              <a:buFont typeface="Arial" panose="020B0604020202020204" pitchFamily="34" charset="0"/>
              <a:buChar char="•"/>
            </a:pPr>
            <a:r>
              <a:rPr lang="en-US" sz="2800" b="0" i="0" u="none" strike="noStrike" baseline="0" dirty="0">
                <a:latin typeface="Arial Narrow" panose="020B0606020202030204" pitchFamily="34" charset="0"/>
              </a:rPr>
              <a:t>Informational meetings in communities where no clubs exist </a:t>
            </a:r>
          </a:p>
          <a:p>
            <a:pPr marL="342900" indent="-342900">
              <a:buFont typeface="Arial" panose="020B0604020202020204" pitchFamily="34" charset="0"/>
              <a:buChar char="•"/>
            </a:pPr>
            <a:r>
              <a:rPr lang="en-US" sz="2800" b="0" i="0" u="none" strike="noStrike" baseline="0" dirty="0">
                <a:latin typeface="Arial Narrow" panose="020B0606020202030204" pitchFamily="34" charset="0"/>
              </a:rPr>
              <a:t>Club charter celebrations that engage the larger community </a:t>
            </a:r>
          </a:p>
          <a:p>
            <a:pPr marL="342900" indent="-342900">
              <a:buFont typeface="Arial" panose="020B0604020202020204" pitchFamily="34" charset="0"/>
              <a:buChar char="•"/>
            </a:pPr>
            <a:r>
              <a:rPr lang="en-US" sz="2800" b="0" i="0" u="none" strike="noStrike" baseline="0" dirty="0">
                <a:latin typeface="Arial Narrow" panose="020B0606020202030204" pitchFamily="34" charset="0"/>
              </a:rPr>
              <a:t>Organizational meetings, especially ones where a new club’s leaders work on establishing their new club. </a:t>
            </a:r>
          </a:p>
          <a:p>
            <a:pPr fontAlgn="base"/>
            <a:endParaRPr lang="en-US" sz="3000" dirty="0">
              <a:latin typeface="Arial Narrow" panose="020B0606020202030204" pitchFamily="34" charset="0"/>
            </a:endParaRPr>
          </a:p>
        </p:txBody>
      </p:sp>
      <p:pic>
        <p:nvPicPr>
          <p:cNvPr id="3" name="Picture 2" descr="A picture containing person, window, porch&#10;&#10;Description automatically generated">
            <a:extLst>
              <a:ext uri="{FF2B5EF4-FFF2-40B4-BE49-F238E27FC236}">
                <a16:creationId xmlns:a16="http://schemas.microsoft.com/office/drawing/2014/main" id="{13D5D489-B94D-F37E-4284-86C4C4D80CE5}"/>
              </a:ext>
            </a:extLst>
          </p:cNvPr>
          <p:cNvPicPr>
            <a:picLocks noChangeAspect="1"/>
          </p:cNvPicPr>
          <p:nvPr/>
        </p:nvPicPr>
        <p:blipFill rotWithShape="1">
          <a:blip r:embed="rId4">
            <a:extLst>
              <a:ext uri="{28A0092B-C50C-407E-A947-70E740481C1C}">
                <a14:useLocalDpi xmlns:a14="http://schemas.microsoft.com/office/drawing/2010/main" val="0"/>
              </a:ext>
            </a:extLst>
          </a:blip>
          <a:srcRect l="7861" r="42813" b="1660"/>
          <a:stretch/>
        </p:blipFill>
        <p:spPr>
          <a:xfrm>
            <a:off x="7001830" y="-292009"/>
            <a:ext cx="5373049" cy="7144939"/>
          </a:xfrm>
          <a:prstGeom prst="rect">
            <a:avLst/>
          </a:prstGeom>
        </p:spPr>
      </p:pic>
    </p:spTree>
    <p:custDataLst>
      <p:tags r:id="rId1"/>
    </p:custDataLst>
    <p:extLst>
      <p:ext uri="{BB962C8B-B14F-4D97-AF65-F5344CB8AC3E}">
        <p14:creationId xmlns:p14="http://schemas.microsoft.com/office/powerpoint/2010/main" val="1031225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54</a:t>
            </a:fld>
            <a:endParaRPr lang="en-US" dirty="0"/>
          </a:p>
        </p:txBody>
      </p:sp>
      <p:sp>
        <p:nvSpPr>
          <p:cNvPr id="9" name="Title 7"/>
          <p:cNvSpPr txBox="1">
            <a:spLocks/>
          </p:cNvSpPr>
          <p:nvPr/>
        </p:nvSpPr>
        <p:spPr>
          <a:xfrm>
            <a:off x="3362564" y="15103"/>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5332557" y="869346"/>
            <a:ext cx="6666018" cy="51495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i="0" u="none" strike="noStrike" baseline="0" dirty="0">
                <a:latin typeface="Arial Narrow" panose="020B0606020202030204" pitchFamily="34" charset="0"/>
              </a:rPr>
              <a:t>Efforts to build relationships with prospective and new members: </a:t>
            </a:r>
            <a:endParaRPr lang="en-US" sz="2800" b="0" i="0" u="none" strike="noStrike" baseline="0" dirty="0">
              <a:latin typeface="Arial Narrow" panose="020B0606020202030204" pitchFamily="34" charset="0"/>
            </a:endParaRPr>
          </a:p>
          <a:p>
            <a:pPr marL="342900" indent="-342900">
              <a:buFont typeface="Arial" panose="020B0604020202020204" pitchFamily="34" charset="0"/>
              <a:buChar char="•"/>
            </a:pPr>
            <a:r>
              <a:rPr lang="en-US" sz="2800" b="0" i="0" u="none" strike="noStrike" baseline="0" dirty="0">
                <a:latin typeface="Arial Narrow" panose="020B0606020202030204" pitchFamily="34" charset="0"/>
              </a:rPr>
              <a:t>Events such as informational meetings, service projects, or social functions that engage diverse groups of prospective members, including young professionals, women, and people in underrepresented professions </a:t>
            </a:r>
          </a:p>
          <a:p>
            <a:pPr marL="342900" indent="-342900">
              <a:buFont typeface="Arial" panose="020B0604020202020204" pitchFamily="34" charset="0"/>
              <a:buChar char="•"/>
            </a:pPr>
            <a:r>
              <a:rPr lang="en-US" sz="2800" b="0" i="0" u="none" strike="noStrike" baseline="0" dirty="0">
                <a:latin typeface="Arial Narrow" panose="020B0606020202030204" pitchFamily="34" charset="0"/>
              </a:rPr>
              <a:t>Gatherings to get acquainted with and engage prospective members who have expressed interest in membership through rotary.org/join </a:t>
            </a:r>
          </a:p>
          <a:p>
            <a:pPr marL="342900" indent="-342900">
              <a:buFont typeface="Arial" panose="020B0604020202020204" pitchFamily="34" charset="0"/>
              <a:buChar char="•"/>
            </a:pPr>
            <a:r>
              <a:rPr lang="en-US" sz="2800" dirty="0">
                <a:latin typeface="Arial Narrow" panose="020B0606020202030204" pitchFamily="34" charset="0"/>
              </a:rPr>
              <a:t>O</a:t>
            </a:r>
            <a:r>
              <a:rPr lang="en-US" sz="2800" b="0" i="0" u="none" strike="noStrike" baseline="0" dirty="0">
                <a:latin typeface="Arial Narrow" panose="020B0606020202030204" pitchFamily="34" charset="0"/>
              </a:rPr>
              <a:t>rientation and engagement opportunities for new members </a:t>
            </a:r>
          </a:p>
        </p:txBody>
      </p:sp>
      <p:pic>
        <p:nvPicPr>
          <p:cNvPr id="3" name="Picture 2" descr="A picture containing person, ground, outdoor&#10;&#10;Description automatically generated">
            <a:extLst>
              <a:ext uri="{FF2B5EF4-FFF2-40B4-BE49-F238E27FC236}">
                <a16:creationId xmlns:a16="http://schemas.microsoft.com/office/drawing/2014/main" id="{346AD38C-5651-6AE1-973C-50692A1A2CC3}"/>
              </a:ext>
            </a:extLst>
          </p:cNvPr>
          <p:cNvPicPr>
            <a:picLocks noChangeAspect="1"/>
          </p:cNvPicPr>
          <p:nvPr/>
        </p:nvPicPr>
        <p:blipFill rotWithShape="1">
          <a:blip r:embed="rId4">
            <a:extLst>
              <a:ext uri="{28A0092B-C50C-407E-A947-70E740481C1C}">
                <a14:useLocalDpi xmlns:a14="http://schemas.microsoft.com/office/drawing/2010/main" val="0"/>
              </a:ext>
            </a:extLst>
          </a:blip>
          <a:srcRect l="9746" t="2540" r="41395"/>
          <a:stretch/>
        </p:blipFill>
        <p:spPr>
          <a:xfrm>
            <a:off x="0" y="15103"/>
            <a:ext cx="5157078" cy="6858000"/>
          </a:xfrm>
          <a:prstGeom prst="rect">
            <a:avLst/>
          </a:prstGeom>
        </p:spPr>
      </p:pic>
    </p:spTree>
    <p:custDataLst>
      <p:tags r:id="rId1"/>
    </p:custDataLst>
    <p:extLst>
      <p:ext uri="{BB962C8B-B14F-4D97-AF65-F5344CB8AC3E}">
        <p14:creationId xmlns:p14="http://schemas.microsoft.com/office/powerpoint/2010/main" val="480413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3EFD2-CD52-A78A-BACD-DE735D15BCA0}"/>
              </a:ext>
            </a:extLst>
          </p:cNvPr>
          <p:cNvPicPr>
            <a:picLocks noChangeAspect="1"/>
          </p:cNvPicPr>
          <p:nvPr/>
        </p:nvPicPr>
        <p:blipFill>
          <a:blip r:embed="rId4"/>
          <a:stretch>
            <a:fillRect/>
          </a:stretch>
        </p:blipFill>
        <p:spPr>
          <a:xfrm>
            <a:off x="0" y="16671"/>
            <a:ext cx="8785152"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55</a:t>
            </a:fld>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338149" y="3080913"/>
            <a:ext cx="5523651"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000" dirty="0">
              <a:latin typeface="Arial Narrow" panose="020B0606020202030204" pitchFamily="34" charset="0"/>
            </a:endParaRPr>
          </a:p>
        </p:txBody>
      </p:sp>
      <p:pic>
        <p:nvPicPr>
          <p:cNvPr id="7" name="Picture 6" descr="A group of people posing for a photo&#10;&#10;Description automatically generated with medium confidence">
            <a:extLst>
              <a:ext uri="{FF2B5EF4-FFF2-40B4-BE49-F238E27FC236}">
                <a16:creationId xmlns:a16="http://schemas.microsoft.com/office/drawing/2014/main" id="{96D11935-0B0A-D83F-339D-D6BCD2517E5C}"/>
              </a:ext>
            </a:extLst>
          </p:cNvPr>
          <p:cNvPicPr>
            <a:picLocks noChangeAspect="1"/>
          </p:cNvPicPr>
          <p:nvPr/>
        </p:nvPicPr>
        <p:blipFill rotWithShape="1">
          <a:blip r:embed="rId5">
            <a:extLst>
              <a:ext uri="{28A0092B-C50C-407E-A947-70E740481C1C}">
                <a14:useLocalDpi xmlns:a14="http://schemas.microsoft.com/office/drawing/2010/main" val="0"/>
              </a:ext>
            </a:extLst>
          </a:blip>
          <a:srcRect l="47846" r="3170" b="1637"/>
          <a:stretch/>
        </p:blipFill>
        <p:spPr>
          <a:xfrm>
            <a:off x="7090716" y="0"/>
            <a:ext cx="5101284" cy="6858000"/>
          </a:xfrm>
          <a:prstGeom prst="rect">
            <a:avLst/>
          </a:prstGeom>
        </p:spPr>
      </p:pic>
      <p:sp>
        <p:nvSpPr>
          <p:cNvPr id="3" name="Subtitle 2">
            <a:extLst>
              <a:ext uri="{FF2B5EF4-FFF2-40B4-BE49-F238E27FC236}">
                <a16:creationId xmlns:a16="http://schemas.microsoft.com/office/drawing/2014/main" id="{F9BC4E65-91DD-CFD9-7A75-3038DD774096}"/>
              </a:ext>
            </a:extLst>
          </p:cNvPr>
          <p:cNvSpPr>
            <a:spLocks noGrp="1"/>
          </p:cNvSpPr>
          <p:nvPr>
            <p:ph type="subTitle" idx="1"/>
          </p:nvPr>
        </p:nvSpPr>
        <p:spPr>
          <a:xfrm>
            <a:off x="284707" y="1303707"/>
            <a:ext cx="6607628" cy="4338257"/>
          </a:xfrm>
        </p:spPr>
        <p:txBody>
          <a:bodyPr>
            <a:noAutofit/>
          </a:bodyPr>
          <a:lstStyle/>
          <a:p>
            <a:r>
              <a:rPr lang="en-US" sz="2800" b="1" dirty="0">
                <a:latin typeface="Arial Narrow" panose="020B0606020202030204" pitchFamily="34" charset="0"/>
              </a:rPr>
              <a:t>Efforts to improve our public image and raise awareness of Rotary:</a:t>
            </a:r>
          </a:p>
          <a:p>
            <a:pPr marL="342900" indent="-342900">
              <a:buFont typeface="Arial" panose="020B0604020202020204" pitchFamily="34" charset="0"/>
              <a:buChar char="•"/>
            </a:pPr>
            <a:r>
              <a:rPr lang="en-US" sz="2800" dirty="0">
                <a:latin typeface="Arial Narrow" panose="020B0606020202030204" pitchFamily="34" charset="0"/>
              </a:rPr>
              <a:t>Paying for social media or other ads that use materials or templates from the Brand Center on My Rotary; work with your district public image chair to create these</a:t>
            </a:r>
          </a:p>
          <a:p>
            <a:pPr marL="342900" indent="-342900">
              <a:buFont typeface="Arial" panose="020B0604020202020204" pitchFamily="34" charset="0"/>
              <a:buChar char="•"/>
            </a:pPr>
            <a:r>
              <a:rPr lang="en-US" sz="2800" dirty="0">
                <a:latin typeface="Arial Narrow" panose="020B0606020202030204" pitchFamily="34" charset="0"/>
              </a:rPr>
              <a:t>The purchase of Rotary-branded materials (a tablecloth, retractable banner, flyer display rack, etc.) to use at public events</a:t>
            </a:r>
          </a:p>
        </p:txBody>
      </p:sp>
    </p:spTree>
    <p:custDataLst>
      <p:tags r:id="rId1"/>
    </p:custDataLst>
    <p:extLst>
      <p:ext uri="{BB962C8B-B14F-4D97-AF65-F5344CB8AC3E}">
        <p14:creationId xmlns:p14="http://schemas.microsoft.com/office/powerpoint/2010/main" val="3584469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a room&#10;&#10;Description automatically generated">
            <a:extLst>
              <a:ext uri="{FF2B5EF4-FFF2-40B4-BE49-F238E27FC236}">
                <a16:creationId xmlns:a16="http://schemas.microsoft.com/office/drawing/2014/main" id="{4DE3468A-BA17-682F-F4C5-D5843E0A625F}"/>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37937"/>
          <a:stretch/>
        </p:blipFill>
        <p:spPr>
          <a:xfrm>
            <a:off x="-116426" y="0"/>
            <a:ext cx="12308426" cy="3923939"/>
          </a:xfrm>
          <a:prstGeom prst="rect">
            <a:avLst/>
          </a:prstGeom>
        </p:spPr>
      </p:pic>
      <p:sp>
        <p:nvSpPr>
          <p:cNvPr id="16" name="Rectangle 15"/>
          <p:cNvSpPr/>
          <p:nvPr/>
        </p:nvSpPr>
        <p:spPr>
          <a:xfrm>
            <a:off x="-112616" y="2934060"/>
            <a:ext cx="12304616" cy="392393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56</a:t>
            </a:fld>
            <a:endParaRPr lang="en-US" dirty="0"/>
          </a:p>
        </p:txBody>
      </p:sp>
      <p:sp>
        <p:nvSpPr>
          <p:cNvPr id="11" name="Rectangle 10"/>
          <p:cNvSpPr/>
          <p:nvPr/>
        </p:nvSpPr>
        <p:spPr>
          <a:xfrm>
            <a:off x="660218" y="2302620"/>
            <a:ext cx="3759010" cy="1314071"/>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1B4E7"/>
              </a:solidFill>
            </a:endParaRPr>
          </a:p>
        </p:txBody>
      </p:sp>
      <p:sp>
        <p:nvSpPr>
          <p:cNvPr id="9" name="Rectangle 8"/>
          <p:cNvSpPr/>
          <p:nvPr/>
        </p:nvSpPr>
        <p:spPr>
          <a:xfrm>
            <a:off x="499091" y="2076194"/>
            <a:ext cx="3759010" cy="12978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0" name="TextBox 9"/>
          <p:cNvSpPr txBox="1"/>
          <p:nvPr/>
        </p:nvSpPr>
        <p:spPr>
          <a:xfrm>
            <a:off x="872964" y="2283544"/>
            <a:ext cx="6126549" cy="830997"/>
          </a:xfrm>
          <a:prstGeom prst="rect">
            <a:avLst/>
          </a:prstGeom>
          <a:noFill/>
        </p:spPr>
        <p:txBody>
          <a:bodyPr wrap="square" rtlCol="0">
            <a:spAutoFit/>
          </a:bodyPr>
          <a:lstStyle/>
          <a:p>
            <a:r>
              <a:rPr lang="en-US" sz="4800" b="1" dirty="0">
                <a:solidFill>
                  <a:schemeClr val="bg1"/>
                </a:solidFill>
              </a:rPr>
              <a:t>PAYMENT</a:t>
            </a:r>
          </a:p>
        </p:txBody>
      </p:sp>
      <p:sp>
        <p:nvSpPr>
          <p:cNvPr id="20" name="Subtitle 52">
            <a:extLst>
              <a:ext uri="{FF2B5EF4-FFF2-40B4-BE49-F238E27FC236}">
                <a16:creationId xmlns:a16="http://schemas.microsoft.com/office/drawing/2014/main" id="{B358482D-91A1-4E7B-A8BC-6BCA29C29614}"/>
              </a:ext>
            </a:extLst>
          </p:cNvPr>
          <p:cNvSpPr txBox="1">
            <a:spLocks/>
          </p:cNvSpPr>
          <p:nvPr/>
        </p:nvSpPr>
        <p:spPr>
          <a:xfrm>
            <a:off x="991980" y="3923940"/>
            <a:ext cx="10199184" cy="230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b="1" dirty="0">
                <a:solidFill>
                  <a:srgbClr val="58585A"/>
                </a:solidFill>
                <a:latin typeface="Arial Narrow" panose="020B0606020202030204" pitchFamily="34" charset="0"/>
              </a:rPr>
              <a:t>Submit your expenses including receipts within 60 days and by 15 May 2024 to DMC Jayne Lowe.</a:t>
            </a:r>
            <a:endParaRPr lang="en" sz="3200" b="1" dirty="0">
              <a:solidFill>
                <a:srgbClr val="58585A"/>
              </a:solidFill>
              <a:latin typeface="Arial Narrow" panose="020B0606020202030204" pitchFamily="34" charset="0"/>
            </a:endParaRPr>
          </a:p>
          <a:p>
            <a:pPr>
              <a:lnSpc>
                <a:spcPct val="100000"/>
              </a:lnSpc>
            </a:pPr>
            <a:r>
              <a:rPr lang="en" sz="3200" b="1" dirty="0">
                <a:solidFill>
                  <a:srgbClr val="58585A"/>
                </a:solidFill>
                <a:latin typeface="Arial Narrow" panose="020B0606020202030204" pitchFamily="34" charset="0"/>
              </a:rPr>
              <a:t>Questions? Ask DMC Jayne Lowe at </a:t>
            </a:r>
            <a:r>
              <a:rPr lang="en-US" sz="3200" b="1" dirty="0">
                <a:solidFill>
                  <a:srgbClr val="58585A"/>
                </a:solidFill>
                <a:latin typeface="Arial Narrow" panose="020B0606020202030204" pitchFamily="34" charset="0"/>
              </a:rPr>
              <a:t>jaynerotary@gmail.com.</a:t>
            </a:r>
            <a:endParaRPr lang="en" sz="3200" b="1" dirty="0">
              <a:solidFill>
                <a:srgbClr val="58585A"/>
              </a:solidFill>
              <a:latin typeface="Arial Narrow" panose="020B0606020202030204" pitchFamily="34" charset="0"/>
            </a:endParaRPr>
          </a:p>
        </p:txBody>
      </p:sp>
    </p:spTree>
    <p:custDataLst>
      <p:tags r:id="rId1"/>
    </p:custDataLst>
    <p:extLst>
      <p:ext uri="{BB962C8B-B14F-4D97-AF65-F5344CB8AC3E}">
        <p14:creationId xmlns:p14="http://schemas.microsoft.com/office/powerpoint/2010/main" val="2974422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D677D-FA32-0AD5-DD5D-535124BD0DFA}"/>
              </a:ext>
            </a:extLst>
          </p:cNvPr>
          <p:cNvSpPr txBox="1"/>
          <p:nvPr/>
        </p:nvSpPr>
        <p:spPr>
          <a:xfrm>
            <a:off x="4525701" y="2083443"/>
            <a:ext cx="4143737" cy="369332"/>
          </a:xfrm>
          <a:prstGeom prst="rect">
            <a:avLst/>
          </a:prstGeom>
          <a:noFill/>
        </p:spPr>
        <p:txBody>
          <a:bodyPr wrap="square" rtlCol="0">
            <a:spAutoFit/>
          </a:bodyPr>
          <a:lstStyle/>
          <a:p>
            <a:r>
              <a:rPr lang="en-US" dirty="0"/>
              <a:t>Haris PowerPoint</a:t>
            </a:r>
          </a:p>
        </p:txBody>
      </p:sp>
    </p:spTree>
    <p:extLst>
      <p:ext uri="{BB962C8B-B14F-4D97-AF65-F5344CB8AC3E}">
        <p14:creationId xmlns:p14="http://schemas.microsoft.com/office/powerpoint/2010/main" val="830331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96333" y="5297712"/>
            <a:ext cx="11487836" cy="777903"/>
          </a:xfrm>
        </p:spPr>
        <p:txBody>
          <a:bodyPr>
            <a:normAutofit fontScale="70000" lnSpcReduction="20000"/>
          </a:bodyPr>
          <a:lstStyle/>
          <a:p>
            <a:r>
              <a:rPr lang="en-US" dirty="0"/>
              <a:t>Resources for Building Rotary’s Public Image and Strengthening the Rotary Brand</a:t>
            </a:r>
          </a:p>
        </p:txBody>
      </p:sp>
      <p:sp>
        <p:nvSpPr>
          <p:cNvPr id="10" name="Subtitle 9">
            <a:extLst>
              <a:ext uri="{FF2B5EF4-FFF2-40B4-BE49-F238E27FC236}">
                <a16:creationId xmlns:a16="http://schemas.microsoft.com/office/drawing/2014/main" id="{E58ABA6E-0EF0-42BA-8414-2A4FC72832B7}"/>
              </a:ext>
            </a:extLst>
          </p:cNvPr>
          <p:cNvSpPr>
            <a:spLocks noGrp="1"/>
          </p:cNvSpPr>
          <p:nvPr>
            <p:ph type="subTitle" idx="1"/>
          </p:nvPr>
        </p:nvSpPr>
        <p:spPr/>
        <p:txBody>
          <a:bodyPr/>
          <a:lstStyle/>
          <a:p>
            <a:r>
              <a:rPr lang="en-US" dirty="0">
                <a:solidFill>
                  <a:schemeClr val="bg1"/>
                </a:solidFill>
              </a:rPr>
              <a:t>Mid-America PETS 2023</a:t>
            </a:r>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58</a:t>
            </a:fld>
            <a:endParaRPr lang="en-US" dirty="0">
              <a:solidFill>
                <a:schemeClr val="tx1"/>
              </a:solidFill>
            </a:endParaRPr>
          </a:p>
        </p:txBody>
      </p:sp>
      <p:pic>
        <p:nvPicPr>
          <p:cNvPr id="15" name="Picture 14">
            <a:extLst>
              <a:ext uri="{FF2B5EF4-FFF2-40B4-BE49-F238E27FC236}">
                <a16:creationId xmlns:a16="http://schemas.microsoft.com/office/drawing/2014/main" id="{B84BFF46-463A-4B88-98AC-BC4AD569A584}"/>
              </a:ext>
            </a:extLst>
          </p:cNvPr>
          <p:cNvPicPr>
            <a:picLocks noChangeAspect="1"/>
          </p:cNvPicPr>
          <p:nvPr/>
        </p:nvPicPr>
        <p:blipFill>
          <a:blip r:embed="rId2">
            <a:alphaModFix/>
          </a:blip>
          <a:stretch>
            <a:fillRect/>
          </a:stretch>
        </p:blipFill>
        <p:spPr>
          <a:xfrm>
            <a:off x="143933" y="782384"/>
            <a:ext cx="2454908" cy="2464650"/>
          </a:xfrm>
          <a:prstGeom prst="rect">
            <a:avLst/>
          </a:prstGeom>
          <a:effectLst>
            <a:outerShdw blurRad="342900" dist="50800" dir="5400000" algn="ctr" rotWithShape="0">
              <a:srgbClr val="000000">
                <a:alpha val="46000"/>
              </a:srgbClr>
            </a:outerShdw>
          </a:effectLst>
        </p:spPr>
      </p:pic>
      <p:pic>
        <p:nvPicPr>
          <p:cNvPr id="6" name="Picture Placeholder 5">
            <a:extLst>
              <a:ext uri="{FF2B5EF4-FFF2-40B4-BE49-F238E27FC236}">
                <a16:creationId xmlns:a16="http://schemas.microsoft.com/office/drawing/2014/main" id="{7EBD459C-9153-4E09-95A6-AF116081E0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967" b="18967"/>
          <a:stretch>
            <a:fillRect/>
          </a:stretch>
        </p:blipFill>
        <p:spPr/>
      </p:pic>
    </p:spTree>
    <p:extLst>
      <p:ext uri="{BB962C8B-B14F-4D97-AF65-F5344CB8AC3E}">
        <p14:creationId xmlns:p14="http://schemas.microsoft.com/office/powerpoint/2010/main" val="367103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A94E25-127B-4C48-AF96-44BA7B823777}" type="slidenum">
              <a:rPr lang="en-US" smtClean="0"/>
              <a:pPr/>
              <a:t>59</a:t>
            </a:fld>
            <a:endParaRPr lang="en-US" dirty="0"/>
          </a:p>
        </p:txBody>
      </p:sp>
      <p:sp>
        <p:nvSpPr>
          <p:cNvPr id="3" name="TextBox 2"/>
          <p:cNvSpPr txBox="1"/>
          <p:nvPr/>
        </p:nvSpPr>
        <p:spPr>
          <a:xfrm>
            <a:off x="5669501" y="298132"/>
            <a:ext cx="6074979" cy="1200329"/>
          </a:xfrm>
          <a:prstGeom prst="rect">
            <a:avLst/>
          </a:prstGeom>
          <a:noFill/>
        </p:spPr>
        <p:txBody>
          <a:bodyPr wrap="square" rtlCol="0">
            <a:spAutoFit/>
          </a:bodyPr>
          <a:lstStyle/>
          <a:p>
            <a:pPr algn="ctr"/>
            <a:r>
              <a:rPr lang="en-US" sz="3600" b="1" dirty="0">
                <a:solidFill>
                  <a:schemeClr val="bg1"/>
                </a:solidFill>
                <a:latin typeface="Arial Narrow" panose="020B0606020202030204" pitchFamily="34" charset="0"/>
              </a:rPr>
              <a:t>THE BENEFITS OF STRONG PUBLIC IMAGE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248" b="2832"/>
          <a:stretch/>
        </p:blipFill>
        <p:spPr>
          <a:xfrm>
            <a:off x="0" y="9498"/>
            <a:ext cx="4957011" cy="6848502"/>
          </a:xfrm>
          <a:prstGeom prst="rect">
            <a:avLst/>
          </a:prstGeom>
        </p:spPr>
      </p:pic>
      <p:cxnSp>
        <p:nvCxnSpPr>
          <p:cNvPr id="6" name="Straight Connector 5"/>
          <p:cNvCxnSpPr/>
          <p:nvPr/>
        </p:nvCxnSpPr>
        <p:spPr>
          <a:xfrm>
            <a:off x="6185559" y="1737135"/>
            <a:ext cx="5042861"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0" name="Slide Number Placeholder 3"/>
          <p:cNvSpPr txBox="1">
            <a:spLocks/>
          </p:cNvSpPr>
          <p:nvPr/>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pPr/>
              <a:t>59</a:t>
            </a:fld>
            <a:endParaRPr lang="en-US" dirty="0"/>
          </a:p>
        </p:txBody>
      </p:sp>
      <p:sp>
        <p:nvSpPr>
          <p:cNvPr id="13" name="TextBox 12"/>
          <p:cNvSpPr txBox="1"/>
          <p:nvPr/>
        </p:nvSpPr>
        <p:spPr>
          <a:xfrm>
            <a:off x="5536779" y="2017663"/>
            <a:ext cx="5691641"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accent1">
                    <a:lumMod val="20000"/>
                    <a:lumOff val="80000"/>
                  </a:schemeClr>
                </a:solidFill>
                <a:latin typeface="Arial Narrow" panose="020B0606020202030204" pitchFamily="34" charset="0"/>
              </a:rPr>
              <a:t>Motivates to support the efforts</a:t>
            </a:r>
          </a:p>
        </p:txBody>
      </p:sp>
      <p:sp>
        <p:nvSpPr>
          <p:cNvPr id="14" name="TextBox 13"/>
          <p:cNvSpPr txBox="1"/>
          <p:nvPr/>
        </p:nvSpPr>
        <p:spPr>
          <a:xfrm>
            <a:off x="5536779" y="2848974"/>
            <a:ext cx="4728558"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accent1">
                    <a:lumMod val="20000"/>
                    <a:lumOff val="80000"/>
                  </a:schemeClr>
                </a:solidFill>
                <a:latin typeface="Arial Narrow" panose="020B0606020202030204" pitchFamily="34" charset="0"/>
              </a:rPr>
              <a:t>Inspires to get involved</a:t>
            </a:r>
          </a:p>
        </p:txBody>
      </p:sp>
      <p:sp>
        <p:nvSpPr>
          <p:cNvPr id="15" name="TextBox 14"/>
          <p:cNvSpPr txBox="1"/>
          <p:nvPr/>
        </p:nvSpPr>
        <p:spPr>
          <a:xfrm>
            <a:off x="5536779" y="3710308"/>
            <a:ext cx="6201259"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accent1">
                    <a:lumMod val="20000"/>
                    <a:lumOff val="80000"/>
                  </a:schemeClr>
                </a:solidFill>
                <a:latin typeface="Arial Narrow" panose="020B0606020202030204" pitchFamily="34" charset="0"/>
              </a:rPr>
              <a:t>Engages new members, volunteers, partners</a:t>
            </a:r>
          </a:p>
        </p:txBody>
      </p:sp>
      <p:sp>
        <p:nvSpPr>
          <p:cNvPr id="16" name="TextBox 15"/>
          <p:cNvSpPr txBox="1"/>
          <p:nvPr/>
        </p:nvSpPr>
        <p:spPr>
          <a:xfrm>
            <a:off x="5536779" y="4991577"/>
            <a:ext cx="5126377"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accent1">
                    <a:lumMod val="20000"/>
                    <a:lumOff val="80000"/>
                  </a:schemeClr>
                </a:solidFill>
                <a:latin typeface="Arial Narrow" panose="020B0606020202030204" pitchFamily="34" charset="0"/>
              </a:rPr>
              <a:t>Attracts new donors</a:t>
            </a:r>
          </a:p>
        </p:txBody>
      </p:sp>
      <p:sp>
        <p:nvSpPr>
          <p:cNvPr id="17" name="TextBox 16"/>
          <p:cNvSpPr txBox="1"/>
          <p:nvPr/>
        </p:nvSpPr>
        <p:spPr>
          <a:xfrm>
            <a:off x="5518762" y="5883535"/>
            <a:ext cx="689194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accent1">
                    <a:lumMod val="20000"/>
                    <a:lumOff val="80000"/>
                  </a:schemeClr>
                </a:solidFill>
                <a:latin typeface="Arial Narrow" panose="020B0606020202030204" pitchFamily="34" charset="0"/>
              </a:rPr>
              <a:t>Distinguishes from other opportunities</a:t>
            </a:r>
          </a:p>
        </p:txBody>
      </p:sp>
    </p:spTree>
    <p:extLst>
      <p:ext uri="{BB962C8B-B14F-4D97-AF65-F5344CB8AC3E}">
        <p14:creationId xmlns:p14="http://schemas.microsoft.com/office/powerpoint/2010/main" val="39109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15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6F43-8135-487F-B1C1-4B33071C2873}"/>
              </a:ext>
            </a:extLst>
          </p:cNvPr>
          <p:cNvSpPr>
            <a:spLocks noGrp="1"/>
          </p:cNvSpPr>
          <p:nvPr>
            <p:ph type="ctrTitle"/>
          </p:nvPr>
        </p:nvSpPr>
        <p:spPr>
          <a:xfrm>
            <a:off x="394359" y="3989386"/>
            <a:ext cx="6981099" cy="1696270"/>
          </a:xfrm>
        </p:spPr>
        <p:txBody>
          <a:bodyPr anchor="t">
            <a:noAutofit/>
          </a:bodyPr>
          <a:lstStyle/>
          <a:p>
            <a:r>
              <a:rPr lang="en-US" sz="7200" b="1" dirty="0"/>
              <a:t>Mid-America PETS</a:t>
            </a:r>
            <a:br>
              <a:rPr lang="en-US" sz="6600" b="1" dirty="0"/>
            </a:br>
            <a:r>
              <a:rPr lang="en-US" sz="4800" b="1" dirty="0"/>
              <a:t>March 23-25, 2023</a:t>
            </a:r>
            <a:endParaRPr lang="en-US" b="1" dirty="0"/>
          </a:p>
        </p:txBody>
      </p:sp>
      <p:sp>
        <p:nvSpPr>
          <p:cNvPr id="10" name="Freeform: Shape 9">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7583227-44AB-4ECD-AD51-9EC7A5A3E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D520D6-8B57-4047-BB5F-2BE1017B2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32D813-08CE-406A-8A0B-A729BF7837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96786" y="2306912"/>
            <a:ext cx="2862909" cy="3828669"/>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20E44EB5-A7C5-43FB-95A6-ED04C8E3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691" y="645695"/>
            <a:ext cx="3448767" cy="1096708"/>
          </a:xfrm>
          <a:prstGeom prst="rect">
            <a:avLst/>
          </a:prstGeom>
        </p:spPr>
      </p:pic>
    </p:spTree>
    <p:extLst>
      <p:ext uri="{BB962C8B-B14F-4D97-AF65-F5344CB8AC3E}">
        <p14:creationId xmlns:p14="http://schemas.microsoft.com/office/powerpoint/2010/main" val="420400279"/>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p>
        </p:txBody>
      </p:sp>
      <p:sp>
        <p:nvSpPr>
          <p:cNvPr id="4" name="Text Placeholder 3"/>
          <p:cNvSpPr>
            <a:spLocks noGrp="1"/>
          </p:cNvSpPr>
          <p:nvPr>
            <p:ph type="body" sz="quarter" idx="14"/>
          </p:nvPr>
        </p:nvSpPr>
        <p:spPr>
          <a:xfrm>
            <a:off x="241167" y="749966"/>
            <a:ext cx="4978400" cy="1135063"/>
          </a:xfrm>
        </p:spPr>
        <p:txBody>
          <a:bodyPr/>
          <a:lstStyle/>
          <a:p>
            <a:pPr algn="ctr" defTabSz="457189">
              <a:lnSpc>
                <a:spcPct val="100000"/>
              </a:lnSpc>
              <a:spcBef>
                <a:spcPts val="0"/>
              </a:spcBef>
            </a:pPr>
            <a:r>
              <a:rPr lang="en-US" sz="3200" cap="none" dirty="0">
                <a:latin typeface="Georgia" panose="02040502050405020303" pitchFamily="18" charset="0"/>
              </a:rPr>
              <a:t>Public image </a:t>
            </a:r>
            <a:r>
              <a:rPr lang="en-US" sz="3200" b="0" cap="none" dirty="0">
                <a:latin typeface="Georgia" panose="02040502050405020303" pitchFamily="18" charset="0"/>
              </a:rPr>
              <a:t>(noun): the perception or opinion </a:t>
            </a:r>
            <a:r>
              <a:rPr lang="en-US" sz="3200" cap="none" dirty="0">
                <a:latin typeface="Georgia" panose="02040502050405020303" pitchFamily="18" charset="0"/>
              </a:rPr>
              <a:t>others have of you</a:t>
            </a:r>
          </a:p>
        </p:txBody>
      </p:sp>
      <p:sp>
        <p:nvSpPr>
          <p:cNvPr id="5" name="Subtitle 4"/>
          <p:cNvSpPr>
            <a:spLocks noGrp="1"/>
          </p:cNvSpPr>
          <p:nvPr>
            <p:ph type="subTitle" idx="1"/>
          </p:nvPr>
        </p:nvSpPr>
        <p:spPr>
          <a:xfrm>
            <a:off x="641195" y="3383633"/>
            <a:ext cx="4986867" cy="1975764"/>
          </a:xfrm>
          <a:noFill/>
        </p:spPr>
        <p:txBody>
          <a:bodyPr>
            <a:noAutofit/>
          </a:bodyPr>
          <a:lstStyle/>
          <a:p>
            <a:pPr algn="ctr" defTabSz="457189">
              <a:lnSpc>
                <a:spcPct val="100000"/>
              </a:lnSpc>
              <a:spcBef>
                <a:spcPts val="0"/>
              </a:spcBef>
            </a:pPr>
            <a:r>
              <a:rPr lang="en-US" sz="2800" i="1" dirty="0">
                <a:latin typeface="Georgia" panose="02040502050405020303" pitchFamily="18" charset="0"/>
                <a:cs typeface="Arial" panose="020B0604020202020204" pitchFamily="34" charset="0"/>
              </a:rPr>
              <a:t>Rotary’s public image isn’t just what we think of ourselves – </a:t>
            </a:r>
          </a:p>
          <a:p>
            <a:pPr algn="ctr" defTabSz="457189">
              <a:lnSpc>
                <a:spcPct val="100000"/>
              </a:lnSpc>
              <a:spcBef>
                <a:spcPts val="0"/>
              </a:spcBef>
            </a:pPr>
            <a:endParaRPr lang="en-US" sz="2800" i="1" dirty="0">
              <a:latin typeface="Georgia" panose="02040502050405020303" pitchFamily="18" charset="0"/>
              <a:cs typeface="Arial" panose="020B0604020202020204" pitchFamily="34" charset="0"/>
            </a:endParaRPr>
          </a:p>
          <a:p>
            <a:pPr algn="ctr" defTabSz="457189">
              <a:lnSpc>
                <a:spcPct val="100000"/>
              </a:lnSpc>
              <a:spcBef>
                <a:spcPts val="0"/>
              </a:spcBef>
            </a:pPr>
            <a:r>
              <a:rPr lang="en-US" sz="3200" b="1" i="1" dirty="0">
                <a:latin typeface="Georgia" panose="02040502050405020303" pitchFamily="18" charset="0"/>
                <a:cs typeface="Arial" panose="020B0604020202020204" pitchFamily="34" charset="0"/>
              </a:rPr>
              <a:t>It’s what people outside of Rotary think of us</a:t>
            </a:r>
          </a:p>
          <a:p>
            <a:endParaRPr lang="en-US" sz="2800" dirty="0"/>
          </a:p>
        </p:txBody>
      </p:sp>
      <p:sp>
        <p:nvSpPr>
          <p:cNvPr id="6" name="Slide Number Placeholder 5"/>
          <p:cNvSpPr>
            <a:spLocks noGrp="1"/>
          </p:cNvSpPr>
          <p:nvPr>
            <p:ph type="sldNum" sz="quarter" idx="12"/>
          </p:nvPr>
        </p:nvSpPr>
        <p:spPr/>
        <p:txBody>
          <a:bodyPr/>
          <a:lstStyle/>
          <a:p>
            <a:pPr defTabSz="1219170">
              <a:buClr>
                <a:srgbClr val="000000"/>
              </a:buClr>
              <a:defRPr/>
            </a:pPr>
            <a:fld id="{97A94E25-127B-4C48-AF96-44BA7B823777}" type="slidenum">
              <a:rPr lang="en-US" kern="0">
                <a:solidFill>
                  <a:srgbClr val="FFFFFF"/>
                </a:solidFill>
                <a:latin typeface="Arial"/>
                <a:cs typeface="Arial"/>
                <a:sym typeface="Arial"/>
              </a:rPr>
              <a:pPr defTabSz="1219170">
                <a:buClr>
                  <a:srgbClr val="000000"/>
                </a:buClr>
                <a:defRPr/>
              </a:pPr>
              <a:t>60</a:t>
            </a:fld>
            <a:endParaRPr lang="en-US" kern="0" dirty="0">
              <a:solidFill>
                <a:srgbClr val="FFFFFF"/>
              </a:solidFill>
              <a:latin typeface="Arial"/>
              <a:cs typeface="Arial"/>
              <a:sym typeface="Arial"/>
            </a:endParaRPr>
          </a:p>
        </p:txBody>
      </p:sp>
      <p:sp>
        <p:nvSpPr>
          <p:cNvPr id="7" name="Picture Placeholder 6">
            <a:extLst>
              <a:ext uri="{FF2B5EF4-FFF2-40B4-BE49-F238E27FC236}">
                <a16:creationId xmlns:a16="http://schemas.microsoft.com/office/drawing/2014/main" id="{3B4B5B33-5506-4D53-B0D6-017574919E70}"/>
              </a:ext>
            </a:extLst>
          </p:cNvPr>
          <p:cNvSpPr>
            <a:spLocks noGrp="1"/>
          </p:cNvSpPr>
          <p:nvPr>
            <p:ph type="pic" sz="quarter" idx="13"/>
          </p:nvPr>
        </p:nvSpPr>
        <p:spPr/>
      </p:sp>
      <p:pic>
        <p:nvPicPr>
          <p:cNvPr id="9" name="Picture 8">
            <a:extLst>
              <a:ext uri="{FF2B5EF4-FFF2-40B4-BE49-F238E27FC236}">
                <a16:creationId xmlns:a16="http://schemas.microsoft.com/office/drawing/2014/main" id="{9A33BFBB-BCA5-41E0-A67D-EEFD1F5389AF}"/>
              </a:ext>
            </a:extLst>
          </p:cNvPr>
          <p:cNvPicPr>
            <a:picLocks noChangeAspect="1"/>
          </p:cNvPicPr>
          <p:nvPr/>
        </p:nvPicPr>
        <p:blipFill>
          <a:blip r:embed="rId3"/>
          <a:stretch>
            <a:fillRect/>
          </a:stretch>
        </p:blipFill>
        <p:spPr>
          <a:xfrm>
            <a:off x="0" y="-488026"/>
            <a:ext cx="12192000" cy="9147695"/>
          </a:xfrm>
          <a:prstGeom prst="rect">
            <a:avLst/>
          </a:prstGeom>
        </p:spPr>
      </p:pic>
    </p:spTree>
    <p:extLst>
      <p:ext uri="{BB962C8B-B14F-4D97-AF65-F5344CB8AC3E}">
        <p14:creationId xmlns:p14="http://schemas.microsoft.com/office/powerpoint/2010/main" val="32181817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492279" y="2680138"/>
            <a:ext cx="8083884" cy="4036645"/>
          </a:xfrm>
          <a:prstGeom prst="rect">
            <a:avLst/>
          </a:prstGeom>
        </p:spPr>
      </p:pic>
      <p:sp>
        <p:nvSpPr>
          <p:cNvPr id="5" name="Rectangle 4"/>
          <p:cNvSpPr/>
          <p:nvPr/>
        </p:nvSpPr>
        <p:spPr>
          <a:xfrm>
            <a:off x="914264" y="1595974"/>
            <a:ext cx="10156061" cy="995016"/>
          </a:xfrm>
          <a:prstGeom prst="rect">
            <a:avLst/>
          </a:prstGeom>
        </p:spPr>
        <p:txBody>
          <a:bodyPr wrap="square">
            <a:spAutoFit/>
          </a:bodyPr>
          <a:lstStyle/>
          <a:p>
            <a:pPr marL="76198" lvl="1" algn="ctr"/>
            <a:r>
              <a:rPr lang="en-US" sz="2933" dirty="0">
                <a:solidFill>
                  <a:schemeClr val="tx1">
                    <a:lumMod val="75000"/>
                  </a:schemeClr>
                </a:solidFill>
              </a:rPr>
              <a:t>While many people have heard of Rotary, the many also don’t understand who we are or what we do.</a:t>
            </a:r>
          </a:p>
        </p:txBody>
      </p:sp>
      <p:sp>
        <p:nvSpPr>
          <p:cNvPr id="2" name="Title 1"/>
          <p:cNvSpPr>
            <a:spLocks noGrp="1"/>
          </p:cNvSpPr>
          <p:nvPr>
            <p:ph type="title"/>
          </p:nvPr>
        </p:nvSpPr>
        <p:spPr>
          <a:xfrm>
            <a:off x="381000" y="-2311"/>
            <a:ext cx="11506200" cy="1540043"/>
          </a:xfrm>
        </p:spPr>
        <p:txBody>
          <a:bodyPr>
            <a:normAutofit/>
          </a:bodyPr>
          <a:lstStyle/>
          <a:p>
            <a:r>
              <a:rPr lang="en-US" sz="4267" dirty="0">
                <a:latin typeface="Arial Narrow" pitchFamily="34" charset="0"/>
              </a:rPr>
              <a:t>Public Image – what is ours?</a:t>
            </a:r>
            <a:endParaRPr lang="en-US" sz="4267" dirty="0"/>
          </a:p>
        </p:txBody>
      </p:sp>
    </p:spTree>
    <p:extLst>
      <p:ext uri="{BB962C8B-B14F-4D97-AF65-F5344CB8AC3E}">
        <p14:creationId xmlns:p14="http://schemas.microsoft.com/office/powerpoint/2010/main" val="2967527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687553" y="1725225"/>
          <a:ext cx="10174012" cy="370664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6540" y="5654549"/>
            <a:ext cx="713235" cy="71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7066" y="5701332"/>
            <a:ext cx="718379" cy="71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2148" y="5711455"/>
            <a:ext cx="718379" cy="71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0905" y="5634879"/>
            <a:ext cx="718379" cy="71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C:\Users\jhadrick\AppData\Local\Microsoft\Windows\INetCache\Content.Outlook\1AWBOZGE\k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5189" y="5698955"/>
            <a:ext cx="718379" cy="7183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jhadrick\AppData\Local\Microsoft\Windows\INetCache\Content.Outlook\1AWBOZGE\t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2022" y="5634878"/>
            <a:ext cx="718379" cy="7183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85777" y="5701331"/>
            <a:ext cx="718379" cy="71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613720" y="1671619"/>
            <a:ext cx="7980871" cy="369332"/>
          </a:xfrm>
          <a:prstGeom prst="rect">
            <a:avLst/>
          </a:prstGeom>
          <a:noFill/>
        </p:spPr>
        <p:txBody>
          <a:bodyPr wrap="square" rtlCol="0">
            <a:spAutoFit/>
          </a:bodyPr>
          <a:lstStyle/>
          <a:p>
            <a:r>
              <a:rPr lang="en-US" i="1" dirty="0">
                <a:solidFill>
                  <a:schemeClr val="accent1">
                    <a:lumMod val="75000"/>
                  </a:schemeClr>
                </a:solidFill>
              </a:rPr>
              <a:t>Have you heard of an organization called Rotary?</a:t>
            </a:r>
          </a:p>
        </p:txBody>
      </p:sp>
      <p:sp>
        <p:nvSpPr>
          <p:cNvPr id="4" name="Title 3">
            <a:extLst>
              <a:ext uri="{FF2B5EF4-FFF2-40B4-BE49-F238E27FC236}">
                <a16:creationId xmlns:a16="http://schemas.microsoft.com/office/drawing/2014/main" id="{30A161DF-2F43-4540-8574-02E364F5C173}"/>
              </a:ext>
            </a:extLst>
          </p:cNvPr>
          <p:cNvSpPr>
            <a:spLocks noGrp="1"/>
          </p:cNvSpPr>
          <p:nvPr>
            <p:ph type="title"/>
          </p:nvPr>
        </p:nvSpPr>
        <p:spPr/>
        <p:txBody>
          <a:bodyPr/>
          <a:lstStyle/>
          <a:p>
            <a:r>
              <a:rPr lang="en-US" dirty="0"/>
              <a:t>Brand awareness varies</a:t>
            </a:r>
          </a:p>
        </p:txBody>
      </p:sp>
      <p:sp>
        <p:nvSpPr>
          <p:cNvPr id="5" name="TextBox 4">
            <a:extLst>
              <a:ext uri="{FF2B5EF4-FFF2-40B4-BE49-F238E27FC236}">
                <a16:creationId xmlns:a16="http://schemas.microsoft.com/office/drawing/2014/main" id="{12D63574-32DD-436E-A841-84372385F8E6}"/>
              </a:ext>
            </a:extLst>
          </p:cNvPr>
          <p:cNvSpPr txBox="1"/>
          <p:nvPr/>
        </p:nvSpPr>
        <p:spPr>
          <a:xfrm>
            <a:off x="1099566" y="5329623"/>
            <a:ext cx="9454640" cy="369332"/>
          </a:xfrm>
          <a:prstGeom prst="rect">
            <a:avLst/>
          </a:prstGeom>
          <a:noFill/>
        </p:spPr>
        <p:txBody>
          <a:bodyPr wrap="none" rtlCol="0">
            <a:spAutoFit/>
          </a:bodyPr>
          <a:lstStyle/>
          <a:p>
            <a:r>
              <a:rPr lang="en-US" dirty="0"/>
              <a:t>Taiwan                 India            	  Brazil                  Kenya                   USA             Germany               Japan  </a:t>
            </a:r>
          </a:p>
        </p:txBody>
      </p:sp>
    </p:spTree>
    <p:extLst>
      <p:ext uri="{BB962C8B-B14F-4D97-AF65-F5344CB8AC3E}">
        <p14:creationId xmlns:p14="http://schemas.microsoft.com/office/powerpoint/2010/main" val="106622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649154" y="0"/>
            <a:ext cx="11424313" cy="1540042"/>
          </a:xfrm>
        </p:spPr>
        <p:txBody>
          <a:bodyPr>
            <a:normAutofit/>
          </a:bodyPr>
          <a:lstStyle/>
          <a:p>
            <a:pPr lvl="0"/>
            <a:r>
              <a:rPr lang="en-US" dirty="0"/>
              <a:t>Public </a:t>
            </a:r>
            <a:r>
              <a:rPr lang="en-US" cap="none" dirty="0"/>
              <a:t>Awareness of Local Rotary Clubs</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63</a:t>
            </a:fld>
            <a:endParaRPr lang="en-US" dirty="0"/>
          </a:p>
        </p:txBody>
      </p:sp>
      <p:graphicFrame>
        <p:nvGraphicFramePr>
          <p:cNvPr id="12" name="Chart 11">
            <a:extLst>
              <a:ext uri="{FF2B5EF4-FFF2-40B4-BE49-F238E27FC236}">
                <a16:creationId xmlns:a16="http://schemas.microsoft.com/office/drawing/2014/main" id="{04ABB3F2-4C14-0A41-A747-73335DEBF941}"/>
              </a:ext>
            </a:extLst>
          </p:cNvPr>
          <p:cNvGraphicFramePr/>
          <p:nvPr/>
        </p:nvGraphicFramePr>
        <p:xfrm>
          <a:off x="379031" y="-170688"/>
          <a:ext cx="11812969" cy="62057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0052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a:xfrm>
            <a:off x="0" y="-92401"/>
            <a:ext cx="12191999" cy="1966024"/>
          </a:xfrm>
          <a:solidFill>
            <a:srgbClr val="00B0F0"/>
          </a:solidFill>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64</a:t>
            </a:fld>
            <a:endParaRPr lang="en-US" dirty="0"/>
          </a:p>
        </p:txBody>
      </p:sp>
      <p:sp>
        <p:nvSpPr>
          <p:cNvPr id="9" name="TextBox 8"/>
          <p:cNvSpPr txBox="1"/>
          <p:nvPr/>
        </p:nvSpPr>
        <p:spPr>
          <a:xfrm>
            <a:off x="1456833" y="298132"/>
            <a:ext cx="9278332" cy="923330"/>
          </a:xfrm>
          <a:prstGeom prst="rect">
            <a:avLst/>
          </a:prstGeom>
          <a:noFill/>
        </p:spPr>
        <p:txBody>
          <a:bodyPr wrap="square" rtlCol="0">
            <a:spAutoFit/>
          </a:bodyPr>
          <a:lstStyle/>
          <a:p>
            <a:pPr algn="ctr"/>
            <a:r>
              <a:rPr lang="en-US" sz="5400" b="1" dirty="0">
                <a:solidFill>
                  <a:schemeClr val="bg1"/>
                </a:solidFill>
                <a:latin typeface="Arial Narrow" panose="020B0606020202030204" pitchFamily="34" charset="0"/>
              </a:rPr>
              <a:t>People of Action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933" y="2264156"/>
            <a:ext cx="4241800" cy="4241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66" y="2264156"/>
            <a:ext cx="5655733" cy="4241800"/>
          </a:xfrm>
          <a:prstGeom prst="rect">
            <a:avLst/>
          </a:prstGeom>
        </p:spPr>
      </p:pic>
    </p:spTree>
    <p:extLst>
      <p:ext uri="{BB962C8B-B14F-4D97-AF65-F5344CB8AC3E}">
        <p14:creationId xmlns:p14="http://schemas.microsoft.com/office/powerpoint/2010/main" val="449818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5"/>
          </p:nvPr>
        </p:nvSpPr>
        <p:spPr/>
        <p:txBody>
          <a:bodyPr/>
          <a:lstStyle/>
          <a:p>
            <a:pPr defTabSz="914377">
              <a:defRPr/>
            </a:pPr>
            <a:fld id="{97A94E25-127B-4C48-AF96-44BA7B823777}" type="slidenum">
              <a:rPr lang="en-US">
                <a:solidFill>
                  <a:prstClr val="black"/>
                </a:solidFill>
                <a:latin typeface="Arial" panose="020B0604020202020204"/>
              </a:rPr>
              <a:pPr defTabSz="914377">
                <a:defRPr/>
              </a:pPr>
              <a:t>65</a:t>
            </a:fld>
            <a:endParaRPr lang="en-US" dirty="0">
              <a:solidFill>
                <a:prstClr val="black"/>
              </a:solidFill>
              <a:latin typeface="Arial" panose="020B0604020202020204"/>
            </a:endParaRPr>
          </a:p>
        </p:txBody>
      </p:sp>
      <p:sp>
        <p:nvSpPr>
          <p:cNvPr id="5" name="TextBox 4"/>
          <p:cNvSpPr txBox="1"/>
          <p:nvPr/>
        </p:nvSpPr>
        <p:spPr>
          <a:xfrm>
            <a:off x="6514431" y="730062"/>
            <a:ext cx="3824385" cy="6186309"/>
          </a:xfrm>
          <a:prstGeom prst="rect">
            <a:avLst/>
          </a:prstGeom>
          <a:noFill/>
        </p:spPr>
        <p:txBody>
          <a:bodyPr wrap="square" rtlCol="0">
            <a:spAutoFit/>
          </a:bodyPr>
          <a:lstStyle/>
          <a:p>
            <a:pPr defTabSz="914377">
              <a:defRPr/>
            </a:pPr>
            <a:r>
              <a:rPr lang="en-US" sz="4000" dirty="0">
                <a:solidFill>
                  <a:prstClr val="black"/>
                </a:solidFill>
                <a:latin typeface="Arial" panose="020B0604020202020204" pitchFamily="34" charset="0"/>
                <a:cs typeface="Arial" panose="020B0604020202020204" pitchFamily="34" charset="0"/>
              </a:rPr>
              <a:t>Raising Rotary’s public image </a:t>
            </a:r>
          </a:p>
          <a:p>
            <a:pPr defTabSz="914377">
              <a:defRPr/>
            </a:pPr>
            <a:r>
              <a:rPr lang="en-US" sz="4000" b="1" dirty="0">
                <a:solidFill>
                  <a:srgbClr val="00B0F0"/>
                </a:solidFill>
                <a:latin typeface="Arial" panose="020B0604020202020204" pitchFamily="34" charset="0"/>
                <a:cs typeface="Arial" panose="020B0604020202020204" pitchFamily="34" charset="0"/>
              </a:rPr>
              <a:t>relies on clubs and members</a:t>
            </a:r>
          </a:p>
          <a:p>
            <a:pPr defTabSz="914377">
              <a:defRPr/>
            </a:pPr>
            <a:r>
              <a:rPr lang="en-US" sz="4000" dirty="0">
                <a:solidFill>
                  <a:prstClr val="black"/>
                </a:solidFill>
                <a:latin typeface="Arial" panose="020B0604020202020204" pitchFamily="34" charset="0"/>
                <a:cs typeface="Arial" panose="020B0604020202020204" pitchFamily="34" charset="0"/>
              </a:rPr>
              <a:t>sharing their stories of impact</a:t>
            </a:r>
          </a:p>
          <a:p>
            <a:pPr defTabSz="914377">
              <a:defRPr/>
            </a:pPr>
            <a:endParaRPr lang="en-US" sz="4000" dirty="0">
              <a:solidFill>
                <a:prstClr val="black"/>
              </a:solidFill>
              <a:latin typeface="Arial" panose="020B0604020202020204" pitchFamily="34" charset="0"/>
              <a:cs typeface="Arial" panose="020B0604020202020204" pitchFamily="34" charset="0"/>
            </a:endParaRPr>
          </a:p>
          <a:p>
            <a:pPr defTabSz="914377">
              <a:defRPr/>
            </a:pPr>
            <a:endParaRPr lang="en-US" sz="3600" dirty="0">
              <a:solidFill>
                <a:prstClr val="black"/>
              </a:solidFill>
              <a:latin typeface="Arial" panose="020B0604020202020204"/>
            </a:endParaRPr>
          </a:p>
        </p:txBody>
      </p:sp>
      <p:sp>
        <p:nvSpPr>
          <p:cNvPr id="4" name="Rectangle 3"/>
          <p:cNvSpPr/>
          <p:nvPr/>
        </p:nvSpPr>
        <p:spPr>
          <a:xfrm>
            <a:off x="554575" y="2432848"/>
            <a:ext cx="5399196" cy="1754326"/>
          </a:xfrm>
          <a:prstGeom prst="rect">
            <a:avLst/>
          </a:prstGeom>
        </p:spPr>
        <p:txBody>
          <a:bodyPr wrap="square">
            <a:spAutoFit/>
          </a:bodyPr>
          <a:lstStyle/>
          <a:p>
            <a:pPr defTabSz="914377">
              <a:spcBef>
                <a:spcPts val="1200"/>
              </a:spcBef>
              <a:buClr>
                <a:prstClr val="black">
                  <a:lumMod val="65000"/>
                  <a:lumOff val="35000"/>
                </a:prstClr>
              </a:buClr>
              <a:defRPr/>
            </a:pPr>
            <a:r>
              <a:rPr lang="en-US" sz="3600" dirty="0">
                <a:solidFill>
                  <a:prstClr val="white"/>
                </a:solidFill>
                <a:latin typeface="Arial" panose="020B0604020202020204"/>
              </a:rPr>
              <a:t>Increase public awareness of Rotary – our </a:t>
            </a:r>
            <a:r>
              <a:rPr lang="en-US" sz="3600" b="1" dirty="0">
                <a:solidFill>
                  <a:prstClr val="white"/>
                </a:solidFill>
                <a:latin typeface="Arial" panose="020B0604020202020204"/>
              </a:rPr>
              <a:t>impact and brand </a:t>
            </a:r>
            <a:endParaRPr lang="en-US" sz="3600" b="1" dirty="0">
              <a:solidFill>
                <a:prstClr val="black"/>
              </a:solidFill>
              <a:latin typeface="Arial" panose="020B0604020202020204"/>
            </a:endParaRPr>
          </a:p>
        </p:txBody>
      </p:sp>
      <p:sp>
        <p:nvSpPr>
          <p:cNvPr id="6" name="Rectangle 5"/>
          <p:cNvSpPr/>
          <p:nvPr/>
        </p:nvSpPr>
        <p:spPr>
          <a:xfrm>
            <a:off x="554575" y="1009332"/>
            <a:ext cx="2842445" cy="1022972"/>
          </a:xfrm>
          <a:prstGeom prst="rect">
            <a:avLst/>
          </a:prstGeom>
        </p:spPr>
        <p:txBody>
          <a:bodyPr wrap="none">
            <a:spAutoFit/>
          </a:bodyPr>
          <a:lstStyle/>
          <a:p>
            <a:pPr defTabSz="914377">
              <a:lnSpc>
                <a:spcPct val="150000"/>
              </a:lnSpc>
              <a:spcBef>
                <a:spcPts val="1200"/>
              </a:spcBef>
              <a:buClr>
                <a:prstClr val="black">
                  <a:lumMod val="65000"/>
                  <a:lumOff val="35000"/>
                </a:prstClr>
              </a:buClr>
              <a:defRPr/>
            </a:pPr>
            <a:r>
              <a:rPr lang="en-US" sz="4600" b="1" dirty="0">
                <a:solidFill>
                  <a:prstClr val="white"/>
                </a:solidFill>
                <a:latin typeface="Arial" panose="020B0604020202020204"/>
              </a:rPr>
              <a:t>Objective</a:t>
            </a:r>
          </a:p>
        </p:txBody>
      </p:sp>
      <p:pic>
        <p:nvPicPr>
          <p:cNvPr id="2" name="Picture 1"/>
          <p:cNvPicPr>
            <a:picLocks noChangeAspect="1"/>
          </p:cNvPicPr>
          <p:nvPr/>
        </p:nvPicPr>
        <p:blipFill>
          <a:blip r:embed="rId3"/>
          <a:stretch>
            <a:fillRect/>
          </a:stretch>
        </p:blipFill>
        <p:spPr>
          <a:xfrm>
            <a:off x="10137485" y="3092901"/>
            <a:ext cx="1724315" cy="34904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009" y="5323391"/>
            <a:ext cx="4301067" cy="887419"/>
          </a:xfrm>
          <a:prstGeom prst="rect">
            <a:avLst/>
          </a:prstGeom>
        </p:spPr>
      </p:pic>
    </p:spTree>
    <p:extLst>
      <p:ext uri="{BB962C8B-B14F-4D97-AF65-F5344CB8AC3E}">
        <p14:creationId xmlns:p14="http://schemas.microsoft.com/office/powerpoint/2010/main" val="2735440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68AA1CA-FA94-5440-9E08-C740B89E2FA5}"/>
              </a:ext>
            </a:extLst>
          </p:cNvPr>
          <p:cNvSpPr/>
          <p:nvPr/>
        </p:nvSpPr>
        <p:spPr>
          <a:xfrm>
            <a:off x="4214015" y="2749915"/>
            <a:ext cx="1371600" cy="584775"/>
          </a:xfrm>
          <a:prstGeom prst="rect">
            <a:avLst/>
          </a:prstGeom>
        </p:spPr>
        <p:txBody>
          <a:bodyPr wrap="square" anchor="ctr">
            <a:noAutofit/>
          </a:bodyPr>
          <a:lstStyle/>
          <a:p>
            <a:pPr algn="ctr">
              <a:lnSpc>
                <a:spcPct val="90000"/>
              </a:lnSpc>
            </a:pPr>
            <a:r>
              <a:rPr lang="en-US" sz="1100" b="1" dirty="0">
                <a:solidFill>
                  <a:schemeClr val="bg1"/>
                </a:solidFill>
              </a:rPr>
              <a:t> </a:t>
            </a:r>
            <a:r>
              <a:rPr lang="en-US" sz="1400" b="1" dirty="0">
                <a:solidFill>
                  <a:schemeClr val="bg1"/>
                </a:solidFill>
              </a:rPr>
              <a:t>Increase </a:t>
            </a:r>
            <a:br>
              <a:rPr lang="en-US" sz="1400" b="1" dirty="0">
                <a:solidFill>
                  <a:schemeClr val="bg1"/>
                </a:solidFill>
              </a:rPr>
            </a:br>
            <a:r>
              <a:rPr lang="en-US" sz="1400" b="1" dirty="0">
                <a:solidFill>
                  <a:schemeClr val="bg1"/>
                </a:solidFill>
              </a:rPr>
              <a:t>Impact</a:t>
            </a:r>
            <a:endParaRPr lang="en-US" b="1" dirty="0">
              <a:solidFill>
                <a:schemeClr val="bg1"/>
              </a:solidFill>
            </a:endParaRPr>
          </a:p>
        </p:txBody>
      </p:sp>
      <p:sp>
        <p:nvSpPr>
          <p:cNvPr id="33" name="Rectangle 32">
            <a:extLst>
              <a:ext uri="{FF2B5EF4-FFF2-40B4-BE49-F238E27FC236}">
                <a16:creationId xmlns:a16="http://schemas.microsoft.com/office/drawing/2014/main" id="{01251C10-AB3A-4244-9643-B615D92B8406}"/>
              </a:ext>
            </a:extLst>
          </p:cNvPr>
          <p:cNvSpPr/>
          <p:nvPr/>
        </p:nvSpPr>
        <p:spPr>
          <a:xfrm>
            <a:off x="6606386" y="2749916"/>
            <a:ext cx="1371600" cy="584775"/>
          </a:xfrm>
          <a:prstGeom prst="rect">
            <a:avLst/>
          </a:prstGeom>
        </p:spPr>
        <p:txBody>
          <a:bodyPr wrap="square" anchor="ctr">
            <a:noAutofit/>
          </a:bodyPr>
          <a:lstStyle/>
          <a:p>
            <a:pPr algn="ctr">
              <a:lnSpc>
                <a:spcPct val="90000"/>
              </a:lnSpc>
            </a:pPr>
            <a:r>
              <a:rPr lang="en-US" sz="1400" b="1" dirty="0">
                <a:solidFill>
                  <a:schemeClr val="bg1"/>
                </a:solidFill>
              </a:rPr>
              <a:t>Expand </a:t>
            </a:r>
            <a:br>
              <a:rPr lang="en-US" sz="1400" b="1" dirty="0">
                <a:solidFill>
                  <a:schemeClr val="bg1"/>
                </a:solidFill>
              </a:rPr>
            </a:br>
            <a:r>
              <a:rPr lang="en-US" sz="1400" b="1" dirty="0">
                <a:solidFill>
                  <a:schemeClr val="bg1"/>
                </a:solidFill>
              </a:rPr>
              <a:t>Reach</a:t>
            </a:r>
            <a:endParaRPr lang="en-US" b="1" dirty="0">
              <a:solidFill>
                <a:schemeClr val="bg1"/>
              </a:solidFill>
            </a:endParaRPr>
          </a:p>
        </p:txBody>
      </p:sp>
      <p:sp>
        <p:nvSpPr>
          <p:cNvPr id="34" name="Rectangle 33">
            <a:extLst>
              <a:ext uri="{FF2B5EF4-FFF2-40B4-BE49-F238E27FC236}">
                <a16:creationId xmlns:a16="http://schemas.microsoft.com/office/drawing/2014/main" id="{161EF91D-B39C-1F40-BD24-9B4333860A0A}"/>
              </a:ext>
            </a:extLst>
          </p:cNvPr>
          <p:cNvSpPr/>
          <p:nvPr/>
        </p:nvSpPr>
        <p:spPr>
          <a:xfrm>
            <a:off x="6740201" y="4870206"/>
            <a:ext cx="1371600" cy="567686"/>
          </a:xfrm>
          <a:prstGeom prst="rect">
            <a:avLst/>
          </a:prstGeom>
        </p:spPr>
        <p:txBody>
          <a:bodyPr wrap="square" anchor="ctr">
            <a:noAutofit/>
          </a:bodyPr>
          <a:lstStyle/>
          <a:p>
            <a:pPr algn="ctr">
              <a:lnSpc>
                <a:spcPct val="90000"/>
              </a:lnSpc>
            </a:pPr>
            <a:r>
              <a:rPr lang="en-US" sz="1400" b="1" spc="-50" dirty="0">
                <a:solidFill>
                  <a:schemeClr val="bg1"/>
                </a:solidFill>
              </a:rPr>
              <a:t>Enhance Participant Engagement </a:t>
            </a:r>
            <a:endParaRPr lang="en-US" b="1" spc="-50" dirty="0">
              <a:solidFill>
                <a:schemeClr val="bg1"/>
              </a:solidFill>
            </a:endParaRPr>
          </a:p>
        </p:txBody>
      </p:sp>
      <p:sp>
        <p:nvSpPr>
          <p:cNvPr id="35" name="Rectangle 34">
            <a:extLst>
              <a:ext uri="{FF2B5EF4-FFF2-40B4-BE49-F238E27FC236}">
                <a16:creationId xmlns:a16="http://schemas.microsoft.com/office/drawing/2014/main" id="{30E86797-1881-A840-AA9D-6CB1C792AC24}"/>
              </a:ext>
            </a:extLst>
          </p:cNvPr>
          <p:cNvSpPr/>
          <p:nvPr/>
        </p:nvSpPr>
        <p:spPr>
          <a:xfrm>
            <a:off x="4035956" y="4853117"/>
            <a:ext cx="1371600" cy="584775"/>
          </a:xfrm>
          <a:prstGeom prst="rect">
            <a:avLst/>
          </a:prstGeom>
        </p:spPr>
        <p:txBody>
          <a:bodyPr wrap="square" anchor="ctr">
            <a:noAutofit/>
          </a:bodyPr>
          <a:lstStyle/>
          <a:p>
            <a:pPr algn="ctr">
              <a:lnSpc>
                <a:spcPct val="90000"/>
              </a:lnSpc>
            </a:pPr>
            <a:r>
              <a:rPr lang="en-US" sz="1400" b="1" dirty="0">
                <a:solidFill>
                  <a:schemeClr val="bg1"/>
                </a:solidFill>
              </a:rPr>
              <a:t>Increase </a:t>
            </a:r>
            <a:br>
              <a:rPr lang="en-US" sz="1400" b="1" dirty="0">
                <a:solidFill>
                  <a:schemeClr val="bg1"/>
                </a:solidFill>
              </a:rPr>
            </a:br>
            <a:r>
              <a:rPr lang="en-US" sz="1400" b="1" dirty="0">
                <a:solidFill>
                  <a:schemeClr val="bg1"/>
                </a:solidFill>
              </a:rPr>
              <a:t>Our Ability </a:t>
            </a:r>
            <a:br>
              <a:rPr lang="en-US" sz="1400" b="1" dirty="0">
                <a:solidFill>
                  <a:schemeClr val="bg1"/>
                </a:solidFill>
              </a:rPr>
            </a:br>
            <a:r>
              <a:rPr lang="en-US" sz="1400" b="1" dirty="0">
                <a:solidFill>
                  <a:schemeClr val="bg1"/>
                </a:solidFill>
              </a:rPr>
              <a:t>to Adapt</a:t>
            </a:r>
            <a:endParaRPr lang="en-US" b="1" dirty="0">
              <a:solidFill>
                <a:schemeClr val="bg1"/>
              </a:solidFill>
            </a:endParaRPr>
          </a:p>
        </p:txBody>
      </p:sp>
      <p:grpSp>
        <p:nvGrpSpPr>
          <p:cNvPr id="6" name="Group 5">
            <a:extLst>
              <a:ext uri="{FF2B5EF4-FFF2-40B4-BE49-F238E27FC236}">
                <a16:creationId xmlns:a16="http://schemas.microsoft.com/office/drawing/2014/main" id="{1A4A80B9-C3B5-4F45-8168-ED186AF594BE}"/>
              </a:ext>
            </a:extLst>
          </p:cNvPr>
          <p:cNvGrpSpPr/>
          <p:nvPr/>
        </p:nvGrpSpPr>
        <p:grpSpPr>
          <a:xfrm>
            <a:off x="7708900" y="4490606"/>
            <a:ext cx="4035732" cy="1257300"/>
            <a:chOff x="7708900" y="4490606"/>
            <a:chExt cx="4035732" cy="1257300"/>
          </a:xfrm>
        </p:grpSpPr>
        <p:cxnSp>
          <p:nvCxnSpPr>
            <p:cNvPr id="44" name="Straight Connector 43">
              <a:extLst>
                <a:ext uri="{FF2B5EF4-FFF2-40B4-BE49-F238E27FC236}">
                  <a16:creationId xmlns:a16="http://schemas.microsoft.com/office/drawing/2014/main" id="{E16F166C-4675-2C40-8A0B-A90E04E8BE75}"/>
                </a:ext>
              </a:extLst>
            </p:cNvPr>
            <p:cNvCxnSpPr>
              <a:cxnSpLocks/>
            </p:cNvCxnSpPr>
            <p:nvPr/>
          </p:nvCxnSpPr>
          <p:spPr>
            <a:xfrm flipH="1">
              <a:off x="7708900" y="5747906"/>
              <a:ext cx="835334"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7FBC2E9-650C-E44D-8825-215A90483AF3}"/>
                </a:ext>
              </a:extLst>
            </p:cNvPr>
            <p:cNvCxnSpPr>
              <a:cxnSpLocks/>
            </p:cNvCxnSpPr>
            <p:nvPr/>
          </p:nvCxnSpPr>
          <p:spPr>
            <a:xfrm flipV="1">
              <a:off x="8544232" y="4490607"/>
              <a:ext cx="0" cy="1257299"/>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986AD3-447E-8743-B662-2551980FF020}"/>
                </a:ext>
              </a:extLst>
            </p:cNvPr>
            <p:cNvCxnSpPr>
              <a:cxnSpLocks/>
            </p:cNvCxnSpPr>
            <p:nvPr/>
          </p:nvCxnSpPr>
          <p:spPr>
            <a:xfrm flipH="1">
              <a:off x="8544232" y="4490606"/>
              <a:ext cx="320040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5F5F244D-B57F-9B45-993B-F2CC5C19C841}"/>
              </a:ext>
            </a:extLst>
          </p:cNvPr>
          <p:cNvGrpSpPr/>
          <p:nvPr/>
        </p:nvGrpSpPr>
        <p:grpSpPr>
          <a:xfrm>
            <a:off x="8201025" y="2104593"/>
            <a:ext cx="3543607" cy="1271588"/>
            <a:chOff x="8201025" y="2104593"/>
            <a:chExt cx="3543607" cy="1271588"/>
          </a:xfrm>
        </p:grpSpPr>
        <p:cxnSp>
          <p:nvCxnSpPr>
            <p:cNvPr id="46" name="Straight Connector 45">
              <a:extLst>
                <a:ext uri="{FF2B5EF4-FFF2-40B4-BE49-F238E27FC236}">
                  <a16:creationId xmlns:a16="http://schemas.microsoft.com/office/drawing/2014/main" id="{7B0EF98C-B574-7E46-851F-7CCCDDB7357B}"/>
                </a:ext>
              </a:extLst>
            </p:cNvPr>
            <p:cNvCxnSpPr>
              <a:cxnSpLocks/>
            </p:cNvCxnSpPr>
            <p:nvPr/>
          </p:nvCxnSpPr>
          <p:spPr>
            <a:xfrm flipH="1">
              <a:off x="8544232" y="2104593"/>
              <a:ext cx="320040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743C57B-23C8-8E41-83D4-15FCC852E305}"/>
                </a:ext>
              </a:extLst>
            </p:cNvPr>
            <p:cNvCxnSpPr>
              <a:cxnSpLocks/>
            </p:cNvCxnSpPr>
            <p:nvPr/>
          </p:nvCxnSpPr>
          <p:spPr>
            <a:xfrm flipH="1">
              <a:off x="8201025" y="3376181"/>
              <a:ext cx="34321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EE700B8-5E3D-4C40-AD88-7211BA1221B9}"/>
                </a:ext>
              </a:extLst>
            </p:cNvPr>
            <p:cNvCxnSpPr>
              <a:cxnSpLocks/>
            </p:cNvCxnSpPr>
            <p:nvPr/>
          </p:nvCxnSpPr>
          <p:spPr>
            <a:xfrm flipV="1">
              <a:off x="8544232" y="2104594"/>
              <a:ext cx="0" cy="1269009"/>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C9C77DC2-DF5B-1048-AF1C-98B6BC2A59BA}"/>
              </a:ext>
            </a:extLst>
          </p:cNvPr>
          <p:cNvGrpSpPr/>
          <p:nvPr/>
        </p:nvGrpSpPr>
        <p:grpSpPr>
          <a:xfrm>
            <a:off x="501282" y="2104593"/>
            <a:ext cx="3486518" cy="1271588"/>
            <a:chOff x="501282" y="2104593"/>
            <a:chExt cx="3486518" cy="1271588"/>
          </a:xfrm>
        </p:grpSpPr>
        <p:cxnSp>
          <p:nvCxnSpPr>
            <p:cNvPr id="42" name="Straight Connector 41">
              <a:extLst>
                <a:ext uri="{FF2B5EF4-FFF2-40B4-BE49-F238E27FC236}">
                  <a16:creationId xmlns:a16="http://schemas.microsoft.com/office/drawing/2014/main" id="{B78F97EF-6E59-6D42-A244-50F2109A535A}"/>
                </a:ext>
              </a:extLst>
            </p:cNvPr>
            <p:cNvCxnSpPr>
              <a:cxnSpLocks/>
            </p:cNvCxnSpPr>
            <p:nvPr/>
          </p:nvCxnSpPr>
          <p:spPr>
            <a:xfrm flipH="1">
              <a:off x="501282" y="2104593"/>
              <a:ext cx="310896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FB8A2F3-B3F5-E241-BCF3-0B5628A3A574}"/>
                </a:ext>
              </a:extLst>
            </p:cNvPr>
            <p:cNvCxnSpPr>
              <a:cxnSpLocks/>
            </p:cNvCxnSpPr>
            <p:nvPr/>
          </p:nvCxnSpPr>
          <p:spPr>
            <a:xfrm flipH="1">
              <a:off x="3610243" y="3376181"/>
              <a:ext cx="377557"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699725-4AE5-4645-9D66-FBE65E2071E0}"/>
                </a:ext>
              </a:extLst>
            </p:cNvPr>
            <p:cNvCxnSpPr>
              <a:cxnSpLocks/>
            </p:cNvCxnSpPr>
            <p:nvPr/>
          </p:nvCxnSpPr>
          <p:spPr>
            <a:xfrm flipV="1">
              <a:off x="3610242" y="2104594"/>
              <a:ext cx="0" cy="1269009"/>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90E5236E-BC27-0C40-8331-9564D12A6262}"/>
              </a:ext>
            </a:extLst>
          </p:cNvPr>
          <p:cNvGrpSpPr/>
          <p:nvPr/>
        </p:nvGrpSpPr>
        <p:grpSpPr>
          <a:xfrm>
            <a:off x="409842" y="4490606"/>
            <a:ext cx="4060558" cy="1257300"/>
            <a:chOff x="409842" y="4490606"/>
            <a:chExt cx="4060558" cy="1257300"/>
          </a:xfrm>
        </p:grpSpPr>
        <p:cxnSp>
          <p:nvCxnSpPr>
            <p:cNvPr id="43" name="Straight Connector 42">
              <a:extLst>
                <a:ext uri="{FF2B5EF4-FFF2-40B4-BE49-F238E27FC236}">
                  <a16:creationId xmlns:a16="http://schemas.microsoft.com/office/drawing/2014/main" id="{D1C7CC1E-8ECE-CE4D-B9A4-243CEA41078C}"/>
                </a:ext>
              </a:extLst>
            </p:cNvPr>
            <p:cNvCxnSpPr>
              <a:cxnSpLocks/>
            </p:cNvCxnSpPr>
            <p:nvPr/>
          </p:nvCxnSpPr>
          <p:spPr>
            <a:xfrm flipH="1">
              <a:off x="409842" y="4490606"/>
              <a:ext cx="3200400"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92A8B33-42C4-414A-8959-61BD177263D7}"/>
                </a:ext>
              </a:extLst>
            </p:cNvPr>
            <p:cNvCxnSpPr>
              <a:cxnSpLocks/>
            </p:cNvCxnSpPr>
            <p:nvPr/>
          </p:nvCxnSpPr>
          <p:spPr>
            <a:xfrm flipH="1">
              <a:off x="3610242" y="5747906"/>
              <a:ext cx="860158" cy="0"/>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CF8D9F4-F293-C944-996A-323D8EAD90AD}"/>
                </a:ext>
              </a:extLst>
            </p:cNvPr>
            <p:cNvCxnSpPr>
              <a:cxnSpLocks/>
            </p:cNvCxnSpPr>
            <p:nvPr/>
          </p:nvCxnSpPr>
          <p:spPr>
            <a:xfrm flipV="1">
              <a:off x="3610242" y="4490607"/>
              <a:ext cx="0" cy="1257299"/>
            </a:xfrm>
            <a:prstGeom prst="line">
              <a:avLst/>
            </a:prstGeom>
            <a:ln>
              <a:solidFill>
                <a:srgbClr val="01B4E7"/>
              </a:solidFill>
            </a:ln>
          </p:spPr>
          <p:style>
            <a:lnRef idx="1">
              <a:schemeClr val="accent1"/>
            </a:lnRef>
            <a:fillRef idx="0">
              <a:schemeClr val="accent1"/>
            </a:fillRef>
            <a:effectRef idx="0">
              <a:schemeClr val="accent1"/>
            </a:effectRef>
            <a:fontRef idx="minor">
              <a:schemeClr val="tx1"/>
            </a:fontRef>
          </p:style>
        </p:cxnSp>
      </p:grpSp>
      <p:sp>
        <p:nvSpPr>
          <p:cNvPr id="31" name="Content Placeholder 2">
            <a:extLst>
              <a:ext uri="{FF2B5EF4-FFF2-40B4-BE49-F238E27FC236}">
                <a16:creationId xmlns:a16="http://schemas.microsoft.com/office/drawing/2014/main" id="{A24E1EFF-79E8-6749-8FBC-E7C6C5A2BC03}"/>
              </a:ext>
            </a:extLst>
          </p:cNvPr>
          <p:cNvSpPr txBox="1">
            <a:spLocks/>
          </p:cNvSpPr>
          <p:nvPr/>
        </p:nvSpPr>
        <p:spPr>
          <a:xfrm>
            <a:off x="8632778" y="2273023"/>
            <a:ext cx="3105902" cy="2043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bg1">
                  <a:lumMod val="65000"/>
                </a:schemeClr>
              </a:buClr>
            </a:pPr>
            <a:r>
              <a:rPr lang="en-US" sz="1400" dirty="0">
                <a:solidFill>
                  <a:schemeClr val="bg1">
                    <a:lumMod val="65000"/>
                  </a:schemeClr>
                </a:solidFill>
              </a:rPr>
              <a:t>Grow and diversify our membership and participation</a:t>
            </a:r>
          </a:p>
          <a:p>
            <a:pPr marL="137160" indent="-137160">
              <a:spcBef>
                <a:spcPts val="0"/>
              </a:spcBef>
              <a:spcAft>
                <a:spcPts val="600"/>
              </a:spcAft>
              <a:buClr>
                <a:schemeClr val="bg1">
                  <a:lumMod val="65000"/>
                </a:schemeClr>
              </a:buClr>
            </a:pPr>
            <a:r>
              <a:rPr lang="en-US" sz="1400" dirty="0">
                <a:solidFill>
                  <a:schemeClr val="bg1">
                    <a:lumMod val="65000"/>
                  </a:schemeClr>
                </a:solidFill>
              </a:rPr>
              <a:t>Create new channels into Rotary</a:t>
            </a:r>
          </a:p>
          <a:p>
            <a:pPr marL="137160" indent="-137160">
              <a:spcBef>
                <a:spcPts val="0"/>
              </a:spcBef>
              <a:spcAft>
                <a:spcPts val="600"/>
              </a:spcAft>
              <a:buClr>
                <a:schemeClr val="bg1">
                  <a:lumMod val="65000"/>
                </a:schemeClr>
              </a:buClr>
            </a:pPr>
            <a:r>
              <a:rPr lang="en-US" sz="1400" dirty="0">
                <a:solidFill>
                  <a:schemeClr val="bg1">
                    <a:lumMod val="65000"/>
                  </a:schemeClr>
                </a:solidFill>
              </a:rPr>
              <a:t>Increase Rotary’s openness </a:t>
            </a:r>
            <a:br>
              <a:rPr lang="en-US" sz="1400" dirty="0">
                <a:solidFill>
                  <a:schemeClr val="bg1">
                    <a:lumMod val="65000"/>
                  </a:schemeClr>
                </a:solidFill>
              </a:rPr>
            </a:br>
            <a:r>
              <a:rPr lang="en-US" sz="1400" dirty="0">
                <a:solidFill>
                  <a:schemeClr val="bg1">
                    <a:lumMod val="65000"/>
                  </a:schemeClr>
                </a:solidFill>
              </a:rPr>
              <a:t>and appeal</a:t>
            </a:r>
          </a:p>
          <a:p>
            <a:pPr marL="137160" indent="-137160">
              <a:spcBef>
                <a:spcPts val="0"/>
              </a:spcBef>
              <a:spcAft>
                <a:spcPts val="600"/>
              </a:spcAft>
              <a:buClr>
                <a:schemeClr val="bg1">
                  <a:lumMod val="65000"/>
                </a:schemeClr>
              </a:buClr>
            </a:pPr>
            <a:r>
              <a:rPr lang="en-US" sz="1400" dirty="0">
                <a:solidFill>
                  <a:schemeClr val="bg1">
                    <a:lumMod val="65000"/>
                  </a:schemeClr>
                </a:solidFill>
              </a:rPr>
              <a:t>Build awareness of our impact </a:t>
            </a:r>
            <a:br>
              <a:rPr lang="en-US" sz="1400" dirty="0">
                <a:solidFill>
                  <a:schemeClr val="bg1">
                    <a:lumMod val="65000"/>
                  </a:schemeClr>
                </a:solidFill>
              </a:rPr>
            </a:br>
            <a:r>
              <a:rPr lang="en-US" sz="1400" dirty="0">
                <a:solidFill>
                  <a:schemeClr val="bg1">
                    <a:lumMod val="65000"/>
                  </a:schemeClr>
                </a:solidFill>
              </a:rPr>
              <a:t>and brand</a:t>
            </a:r>
          </a:p>
        </p:txBody>
      </p:sp>
      <p:sp>
        <p:nvSpPr>
          <p:cNvPr id="41" name="Content Placeholder 2">
            <a:extLst>
              <a:ext uri="{FF2B5EF4-FFF2-40B4-BE49-F238E27FC236}">
                <a16:creationId xmlns:a16="http://schemas.microsoft.com/office/drawing/2014/main" id="{B721B5CF-8391-2849-ACC3-009AD61F74DF}"/>
              </a:ext>
            </a:extLst>
          </p:cNvPr>
          <p:cNvSpPr txBox="1">
            <a:spLocks/>
          </p:cNvSpPr>
          <p:nvPr/>
        </p:nvSpPr>
        <p:spPr>
          <a:xfrm>
            <a:off x="469929" y="2273023"/>
            <a:ext cx="2736298" cy="186422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bg1">
                  <a:lumMod val="65000"/>
                </a:schemeClr>
              </a:buClr>
            </a:pPr>
            <a:r>
              <a:rPr lang="en-US" sz="1400" dirty="0">
                <a:solidFill>
                  <a:schemeClr val="bg1">
                    <a:lumMod val="65000"/>
                  </a:schemeClr>
                </a:solidFill>
              </a:rPr>
              <a:t>Eradicate polio and leverage </a:t>
            </a:r>
            <a:br>
              <a:rPr lang="en-US" sz="1400" dirty="0">
                <a:solidFill>
                  <a:schemeClr val="bg1">
                    <a:lumMod val="65000"/>
                  </a:schemeClr>
                </a:solidFill>
              </a:rPr>
            </a:br>
            <a:r>
              <a:rPr lang="en-US" sz="1400" dirty="0">
                <a:solidFill>
                  <a:schemeClr val="bg1">
                    <a:lumMod val="65000"/>
                  </a:schemeClr>
                </a:solidFill>
              </a:rPr>
              <a:t>the legacy</a:t>
            </a:r>
          </a:p>
          <a:p>
            <a:pPr marL="137160" indent="-137160">
              <a:spcBef>
                <a:spcPts val="0"/>
              </a:spcBef>
              <a:spcAft>
                <a:spcPts val="600"/>
              </a:spcAft>
              <a:buClr>
                <a:schemeClr val="bg1">
                  <a:lumMod val="65000"/>
                </a:schemeClr>
              </a:buClr>
            </a:pPr>
            <a:r>
              <a:rPr lang="en-US" sz="1400" dirty="0">
                <a:solidFill>
                  <a:schemeClr val="bg1">
                    <a:lumMod val="65000"/>
                  </a:schemeClr>
                </a:solidFill>
              </a:rPr>
              <a:t>Focus our programs and offerings</a:t>
            </a:r>
          </a:p>
          <a:p>
            <a:pPr marL="137160" indent="-137160">
              <a:spcBef>
                <a:spcPts val="0"/>
              </a:spcBef>
              <a:spcAft>
                <a:spcPts val="600"/>
              </a:spcAft>
              <a:buClr>
                <a:schemeClr val="bg1">
                  <a:lumMod val="65000"/>
                </a:schemeClr>
              </a:buClr>
            </a:pPr>
            <a:r>
              <a:rPr lang="en-US" sz="1400" dirty="0">
                <a:solidFill>
                  <a:schemeClr val="bg1">
                    <a:lumMod val="65000"/>
                  </a:schemeClr>
                </a:solidFill>
              </a:rPr>
              <a:t>Improve our ability to achieve </a:t>
            </a:r>
            <a:br>
              <a:rPr lang="en-US" sz="1400" dirty="0">
                <a:solidFill>
                  <a:schemeClr val="bg1">
                    <a:lumMod val="65000"/>
                  </a:schemeClr>
                </a:solidFill>
              </a:rPr>
            </a:br>
            <a:r>
              <a:rPr lang="en-US" sz="1400" dirty="0">
                <a:solidFill>
                  <a:schemeClr val="bg1">
                    <a:lumMod val="65000"/>
                  </a:schemeClr>
                </a:solidFill>
              </a:rPr>
              <a:t>and measure impact</a:t>
            </a:r>
          </a:p>
        </p:txBody>
      </p:sp>
      <p:sp>
        <p:nvSpPr>
          <p:cNvPr id="45" name="Content Placeholder 2">
            <a:extLst>
              <a:ext uri="{FF2B5EF4-FFF2-40B4-BE49-F238E27FC236}">
                <a16:creationId xmlns:a16="http://schemas.microsoft.com/office/drawing/2014/main" id="{DB637BEC-2DB3-9942-B1F2-2CF4F7FFCFF4}"/>
              </a:ext>
            </a:extLst>
          </p:cNvPr>
          <p:cNvSpPr txBox="1">
            <a:spLocks/>
          </p:cNvSpPr>
          <p:nvPr/>
        </p:nvSpPr>
        <p:spPr>
          <a:xfrm>
            <a:off x="8690460" y="4621921"/>
            <a:ext cx="3383005" cy="2043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bg1">
                  <a:lumMod val="65000"/>
                </a:schemeClr>
              </a:buClr>
            </a:pPr>
            <a:r>
              <a:rPr lang="en-US" sz="1400" dirty="0">
                <a:solidFill>
                  <a:schemeClr val="bg1">
                    <a:lumMod val="65000"/>
                  </a:schemeClr>
                </a:solidFill>
              </a:rPr>
              <a:t>Support clubs to better engage </a:t>
            </a:r>
            <a:br>
              <a:rPr lang="en-US" sz="1400" dirty="0">
                <a:solidFill>
                  <a:schemeClr val="bg1">
                    <a:lumMod val="65000"/>
                  </a:schemeClr>
                </a:solidFill>
              </a:rPr>
            </a:br>
            <a:r>
              <a:rPr lang="en-US" sz="1400" dirty="0">
                <a:solidFill>
                  <a:schemeClr val="bg1">
                    <a:lumMod val="65000"/>
                  </a:schemeClr>
                </a:solidFill>
              </a:rPr>
              <a:t>their members</a:t>
            </a:r>
          </a:p>
          <a:p>
            <a:pPr marL="137160" indent="-137160">
              <a:spcBef>
                <a:spcPts val="0"/>
              </a:spcBef>
              <a:spcAft>
                <a:spcPts val="600"/>
              </a:spcAft>
              <a:buClr>
                <a:schemeClr val="bg1">
                  <a:lumMod val="65000"/>
                </a:schemeClr>
              </a:buClr>
            </a:pPr>
            <a:r>
              <a:rPr lang="en-US" sz="1400" dirty="0">
                <a:solidFill>
                  <a:schemeClr val="bg1">
                    <a:lumMod val="65000"/>
                  </a:schemeClr>
                </a:solidFill>
              </a:rPr>
              <a:t>Develop a participant-centered approach to deliver value</a:t>
            </a:r>
          </a:p>
          <a:p>
            <a:pPr marL="137160" indent="-137160">
              <a:spcBef>
                <a:spcPts val="0"/>
              </a:spcBef>
              <a:spcAft>
                <a:spcPts val="600"/>
              </a:spcAft>
              <a:buClr>
                <a:schemeClr val="bg1">
                  <a:lumMod val="65000"/>
                </a:schemeClr>
              </a:buClr>
            </a:pPr>
            <a:r>
              <a:rPr lang="en-US" sz="1400" dirty="0">
                <a:solidFill>
                  <a:schemeClr val="bg1">
                    <a:lumMod val="65000"/>
                  </a:schemeClr>
                </a:solidFill>
              </a:rPr>
              <a:t>Offer new opportunities for personal and professional connection</a:t>
            </a:r>
          </a:p>
          <a:p>
            <a:pPr marL="137160" indent="-137160">
              <a:spcBef>
                <a:spcPts val="0"/>
              </a:spcBef>
              <a:spcAft>
                <a:spcPts val="600"/>
              </a:spcAft>
              <a:buClr>
                <a:schemeClr val="bg1">
                  <a:lumMod val="65000"/>
                </a:schemeClr>
              </a:buClr>
            </a:pPr>
            <a:r>
              <a:rPr lang="en-US" sz="1400" dirty="0">
                <a:solidFill>
                  <a:schemeClr val="bg1">
                    <a:lumMod val="65000"/>
                  </a:schemeClr>
                </a:solidFill>
              </a:rPr>
              <a:t>Provide leadership development</a:t>
            </a:r>
            <a:br>
              <a:rPr lang="en-US" sz="1400" dirty="0">
                <a:solidFill>
                  <a:schemeClr val="bg1">
                    <a:lumMod val="65000"/>
                  </a:schemeClr>
                </a:solidFill>
              </a:rPr>
            </a:br>
            <a:r>
              <a:rPr lang="en-US" sz="1400" dirty="0">
                <a:solidFill>
                  <a:schemeClr val="bg1">
                    <a:lumMod val="65000"/>
                  </a:schemeClr>
                </a:solidFill>
              </a:rPr>
              <a:t>and skills training</a:t>
            </a:r>
          </a:p>
        </p:txBody>
      </p:sp>
      <p:sp>
        <p:nvSpPr>
          <p:cNvPr id="2" name="Title 1">
            <a:extLst>
              <a:ext uri="{FF2B5EF4-FFF2-40B4-BE49-F238E27FC236}">
                <a16:creationId xmlns:a16="http://schemas.microsoft.com/office/drawing/2014/main" id="{E5DBA2DC-936A-A243-99FA-147A38160818}"/>
              </a:ext>
            </a:extLst>
          </p:cNvPr>
          <p:cNvSpPr>
            <a:spLocks noGrp="1"/>
          </p:cNvSpPr>
          <p:nvPr>
            <p:ph type="title"/>
          </p:nvPr>
        </p:nvSpPr>
        <p:spPr>
          <a:xfrm>
            <a:off x="409842" y="245592"/>
            <a:ext cx="11506200" cy="1021956"/>
          </a:xfrm>
        </p:spPr>
        <p:txBody>
          <a:bodyPr/>
          <a:lstStyle/>
          <a:p>
            <a:r>
              <a:rPr lang="en-US" dirty="0"/>
              <a:t>A key pillar of our Action Plan</a:t>
            </a:r>
          </a:p>
        </p:txBody>
      </p:sp>
      <p:sp>
        <p:nvSpPr>
          <p:cNvPr id="4" name="Slide Number Placeholder 3">
            <a:extLst>
              <a:ext uri="{FF2B5EF4-FFF2-40B4-BE49-F238E27FC236}">
                <a16:creationId xmlns:a16="http://schemas.microsoft.com/office/drawing/2014/main" id="{860458A4-CD19-374E-8CDD-53CB47E3D948}"/>
              </a:ext>
            </a:extLst>
          </p:cNvPr>
          <p:cNvSpPr>
            <a:spLocks noGrp="1"/>
          </p:cNvSpPr>
          <p:nvPr>
            <p:ph type="sldNum" sz="quarter" idx="12"/>
          </p:nvPr>
        </p:nvSpPr>
        <p:spPr/>
        <p:txBody>
          <a:bodyPr/>
          <a:lstStyle/>
          <a:p>
            <a:fld id="{97A94E25-127B-4C48-AF96-44BA7B823777}" type="slidenum">
              <a:rPr lang="en-US" smtClean="0"/>
              <a:pPr/>
              <a:t>66</a:t>
            </a:fld>
            <a:endParaRPr lang="en-US" dirty="0"/>
          </a:p>
        </p:txBody>
      </p:sp>
      <p:sp>
        <p:nvSpPr>
          <p:cNvPr id="38" name="Content Placeholder 2">
            <a:extLst>
              <a:ext uri="{FF2B5EF4-FFF2-40B4-BE49-F238E27FC236}">
                <a16:creationId xmlns:a16="http://schemas.microsoft.com/office/drawing/2014/main" id="{1DC4AFFA-CEFD-354C-916D-DD7C309E7680}"/>
              </a:ext>
            </a:extLst>
          </p:cNvPr>
          <p:cNvSpPr txBox="1">
            <a:spLocks/>
          </p:cNvSpPr>
          <p:nvPr/>
        </p:nvSpPr>
        <p:spPr>
          <a:xfrm>
            <a:off x="469929" y="2273023"/>
            <a:ext cx="2723314" cy="186422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tx1"/>
              </a:buClr>
            </a:pPr>
            <a:r>
              <a:rPr lang="en-US" sz="1600" b="1" dirty="0">
                <a:solidFill>
                  <a:schemeClr val="tx1"/>
                </a:solidFill>
              </a:rPr>
              <a:t>Eradicate polio </a:t>
            </a:r>
            <a:r>
              <a:rPr lang="en-US" sz="1600" dirty="0">
                <a:solidFill>
                  <a:schemeClr val="tx1"/>
                </a:solidFill>
              </a:rPr>
              <a:t>and leverage the legacy</a:t>
            </a:r>
          </a:p>
          <a:p>
            <a:pPr marL="137160" indent="-137160">
              <a:spcBef>
                <a:spcPts val="0"/>
              </a:spcBef>
              <a:spcAft>
                <a:spcPts val="600"/>
              </a:spcAft>
              <a:buClr>
                <a:schemeClr val="tx1"/>
              </a:buClr>
            </a:pPr>
            <a:r>
              <a:rPr lang="en-US" sz="1600" b="1" dirty="0">
                <a:solidFill>
                  <a:schemeClr val="tx1"/>
                </a:solidFill>
              </a:rPr>
              <a:t>Focus our programs </a:t>
            </a:r>
            <a:r>
              <a:rPr lang="en-US" sz="1600" dirty="0">
                <a:solidFill>
                  <a:schemeClr val="tx1"/>
                </a:solidFill>
              </a:rPr>
              <a:t>and offerings</a:t>
            </a:r>
          </a:p>
          <a:p>
            <a:pPr marL="137160" indent="-137160">
              <a:spcBef>
                <a:spcPts val="0"/>
              </a:spcBef>
              <a:spcAft>
                <a:spcPts val="600"/>
              </a:spcAft>
              <a:buClr>
                <a:schemeClr val="tx1"/>
              </a:buClr>
            </a:pPr>
            <a:r>
              <a:rPr lang="en-US" sz="1600" dirty="0">
                <a:solidFill>
                  <a:schemeClr val="tx1"/>
                </a:solidFill>
              </a:rPr>
              <a:t>Improve our ability to achieve and </a:t>
            </a:r>
            <a:r>
              <a:rPr lang="en-US" sz="1600" b="1" dirty="0">
                <a:solidFill>
                  <a:schemeClr val="tx1"/>
                </a:solidFill>
              </a:rPr>
              <a:t>measure impact</a:t>
            </a:r>
          </a:p>
        </p:txBody>
      </p:sp>
      <p:sp>
        <p:nvSpPr>
          <p:cNvPr id="39" name="Content Placeholder 2">
            <a:extLst>
              <a:ext uri="{FF2B5EF4-FFF2-40B4-BE49-F238E27FC236}">
                <a16:creationId xmlns:a16="http://schemas.microsoft.com/office/drawing/2014/main" id="{3BB13C12-1A35-A748-A70B-E8940D440755}"/>
              </a:ext>
            </a:extLst>
          </p:cNvPr>
          <p:cNvSpPr txBox="1">
            <a:spLocks/>
          </p:cNvSpPr>
          <p:nvPr/>
        </p:nvSpPr>
        <p:spPr>
          <a:xfrm>
            <a:off x="8632777" y="2273023"/>
            <a:ext cx="3440688" cy="20431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tx1"/>
              </a:buClr>
            </a:pPr>
            <a:r>
              <a:rPr lang="en-US" sz="1600" b="1" dirty="0">
                <a:solidFill>
                  <a:srgbClr val="FF0000"/>
                </a:solidFill>
              </a:rPr>
              <a:t>Build awareness of our impact </a:t>
            </a:r>
            <a:br>
              <a:rPr lang="en-US" sz="1600" b="1" dirty="0">
                <a:solidFill>
                  <a:srgbClr val="FF0000"/>
                </a:solidFill>
              </a:rPr>
            </a:br>
            <a:r>
              <a:rPr lang="en-US" sz="1600" b="1" dirty="0">
                <a:solidFill>
                  <a:srgbClr val="FF0000"/>
                </a:solidFill>
              </a:rPr>
              <a:t>and brand</a:t>
            </a:r>
          </a:p>
          <a:p>
            <a:pPr marL="137160" indent="-137160">
              <a:spcBef>
                <a:spcPts val="0"/>
              </a:spcBef>
              <a:spcAft>
                <a:spcPts val="600"/>
              </a:spcAft>
              <a:buClr>
                <a:schemeClr val="tx1"/>
              </a:buClr>
            </a:pPr>
            <a:r>
              <a:rPr lang="en-US" sz="1600" b="1" dirty="0">
                <a:solidFill>
                  <a:schemeClr val="tx1"/>
                </a:solidFill>
              </a:rPr>
              <a:t>Grow and diversify membership </a:t>
            </a:r>
            <a:r>
              <a:rPr lang="en-US" sz="1600" dirty="0">
                <a:solidFill>
                  <a:schemeClr val="tx1"/>
                </a:solidFill>
              </a:rPr>
              <a:t>and participation</a:t>
            </a:r>
          </a:p>
          <a:p>
            <a:pPr marL="137160" indent="-137160">
              <a:spcBef>
                <a:spcPts val="0"/>
              </a:spcBef>
              <a:spcAft>
                <a:spcPts val="600"/>
              </a:spcAft>
              <a:buClr>
                <a:schemeClr val="tx1"/>
              </a:buClr>
            </a:pPr>
            <a:r>
              <a:rPr lang="en-US" sz="1600" b="1" dirty="0">
                <a:solidFill>
                  <a:schemeClr val="tx1"/>
                </a:solidFill>
              </a:rPr>
              <a:t>Create new channels</a:t>
            </a:r>
            <a:r>
              <a:rPr lang="en-US" sz="1600" dirty="0">
                <a:solidFill>
                  <a:schemeClr val="tx1"/>
                </a:solidFill>
              </a:rPr>
              <a:t> into Rotary</a:t>
            </a:r>
          </a:p>
          <a:p>
            <a:pPr marL="137160" indent="-137160">
              <a:spcBef>
                <a:spcPts val="0"/>
              </a:spcBef>
              <a:spcAft>
                <a:spcPts val="600"/>
              </a:spcAft>
              <a:buClr>
                <a:schemeClr val="tx1"/>
              </a:buClr>
            </a:pPr>
            <a:r>
              <a:rPr lang="en-US" sz="1600" b="1" dirty="0">
                <a:solidFill>
                  <a:schemeClr val="tx1"/>
                </a:solidFill>
              </a:rPr>
              <a:t>Increase our openness </a:t>
            </a:r>
            <a:br>
              <a:rPr lang="en-US" sz="1600" dirty="0">
                <a:solidFill>
                  <a:schemeClr val="tx1"/>
                </a:solidFill>
              </a:rPr>
            </a:br>
            <a:r>
              <a:rPr lang="en-US" sz="1600" dirty="0">
                <a:solidFill>
                  <a:schemeClr val="tx1"/>
                </a:solidFill>
              </a:rPr>
              <a:t>and appeal</a:t>
            </a:r>
          </a:p>
        </p:txBody>
      </p:sp>
      <p:sp>
        <p:nvSpPr>
          <p:cNvPr id="40" name="Content Placeholder 2">
            <a:extLst>
              <a:ext uri="{FF2B5EF4-FFF2-40B4-BE49-F238E27FC236}">
                <a16:creationId xmlns:a16="http://schemas.microsoft.com/office/drawing/2014/main" id="{76B9BAD9-3995-6F43-AFF9-AFB3E15A0930}"/>
              </a:ext>
            </a:extLst>
          </p:cNvPr>
          <p:cNvSpPr txBox="1">
            <a:spLocks/>
          </p:cNvSpPr>
          <p:nvPr/>
        </p:nvSpPr>
        <p:spPr>
          <a:xfrm>
            <a:off x="8690459" y="4621921"/>
            <a:ext cx="3638175" cy="2043112"/>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tx1"/>
              </a:buClr>
            </a:pPr>
            <a:r>
              <a:rPr lang="en-US" sz="1600" b="1" dirty="0">
                <a:solidFill>
                  <a:schemeClr val="tx1"/>
                </a:solidFill>
              </a:rPr>
              <a:t>Support clubs </a:t>
            </a:r>
            <a:r>
              <a:rPr lang="en-US" sz="1600" dirty="0">
                <a:solidFill>
                  <a:schemeClr val="tx1"/>
                </a:solidFill>
              </a:rPr>
              <a:t>to better engage </a:t>
            </a:r>
            <a:br>
              <a:rPr lang="en-US" sz="1600" dirty="0">
                <a:solidFill>
                  <a:schemeClr val="tx1"/>
                </a:solidFill>
              </a:rPr>
            </a:br>
            <a:r>
              <a:rPr lang="en-US" sz="1600" dirty="0">
                <a:solidFill>
                  <a:schemeClr val="tx1"/>
                </a:solidFill>
              </a:rPr>
              <a:t>members</a:t>
            </a:r>
          </a:p>
          <a:p>
            <a:pPr marL="137160" indent="-137160">
              <a:spcBef>
                <a:spcPts val="0"/>
              </a:spcBef>
              <a:spcAft>
                <a:spcPts val="600"/>
              </a:spcAft>
              <a:buClr>
                <a:schemeClr val="tx1"/>
              </a:buClr>
            </a:pPr>
            <a:r>
              <a:rPr lang="en-US" sz="1600" dirty="0">
                <a:solidFill>
                  <a:schemeClr val="tx1"/>
                </a:solidFill>
              </a:rPr>
              <a:t>Deliver value through </a:t>
            </a:r>
            <a:r>
              <a:rPr lang="en-US" sz="1600" b="1" dirty="0">
                <a:solidFill>
                  <a:schemeClr val="tx1"/>
                </a:solidFill>
              </a:rPr>
              <a:t>participant-centered approach </a:t>
            </a:r>
          </a:p>
          <a:p>
            <a:pPr marL="137160" indent="-137160">
              <a:spcBef>
                <a:spcPts val="0"/>
              </a:spcBef>
              <a:spcAft>
                <a:spcPts val="600"/>
              </a:spcAft>
              <a:buClr>
                <a:schemeClr val="tx1"/>
              </a:buClr>
            </a:pPr>
            <a:r>
              <a:rPr lang="en-US" sz="1600" b="1" dirty="0">
                <a:solidFill>
                  <a:schemeClr val="tx1"/>
                </a:solidFill>
              </a:rPr>
              <a:t>Offer new opportunities </a:t>
            </a:r>
            <a:r>
              <a:rPr lang="en-US" sz="1600" dirty="0">
                <a:solidFill>
                  <a:schemeClr val="tx1"/>
                </a:solidFill>
              </a:rPr>
              <a:t>for personal and professional connection</a:t>
            </a:r>
          </a:p>
          <a:p>
            <a:pPr marL="137160" indent="-137160">
              <a:spcBef>
                <a:spcPts val="0"/>
              </a:spcBef>
              <a:spcAft>
                <a:spcPts val="600"/>
              </a:spcAft>
              <a:buClr>
                <a:schemeClr val="tx1"/>
              </a:buClr>
            </a:pPr>
            <a:r>
              <a:rPr lang="en-US" sz="1600" b="1" dirty="0">
                <a:solidFill>
                  <a:schemeClr val="tx1"/>
                </a:solidFill>
              </a:rPr>
              <a:t>Provide leadership development</a:t>
            </a:r>
            <a:br>
              <a:rPr lang="en-US" sz="1600" dirty="0">
                <a:solidFill>
                  <a:schemeClr val="tx1"/>
                </a:solidFill>
              </a:rPr>
            </a:br>
            <a:r>
              <a:rPr lang="en-US" sz="1600" dirty="0">
                <a:solidFill>
                  <a:schemeClr val="tx1"/>
                </a:solidFill>
              </a:rPr>
              <a:t>and skills training</a:t>
            </a:r>
          </a:p>
        </p:txBody>
      </p:sp>
      <p:sp>
        <p:nvSpPr>
          <p:cNvPr id="36" name="Content Placeholder 2">
            <a:extLst>
              <a:ext uri="{FF2B5EF4-FFF2-40B4-BE49-F238E27FC236}">
                <a16:creationId xmlns:a16="http://schemas.microsoft.com/office/drawing/2014/main" id="{E114B594-D1E2-3B4B-A8FC-EC75D7034853}"/>
              </a:ext>
            </a:extLst>
          </p:cNvPr>
          <p:cNvSpPr txBox="1">
            <a:spLocks/>
          </p:cNvSpPr>
          <p:nvPr/>
        </p:nvSpPr>
        <p:spPr>
          <a:xfrm>
            <a:off x="469929" y="4621921"/>
            <a:ext cx="3762562" cy="209222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spcBef>
                <a:spcPts val="0"/>
              </a:spcBef>
              <a:spcAft>
                <a:spcPts val="600"/>
              </a:spcAft>
              <a:buClr>
                <a:schemeClr val="tx1"/>
              </a:buClr>
            </a:pPr>
            <a:r>
              <a:rPr lang="en-US" sz="1600" b="1" dirty="0">
                <a:solidFill>
                  <a:schemeClr val="tx1"/>
                </a:solidFill>
              </a:rPr>
              <a:t>Build a culture </a:t>
            </a:r>
            <a:r>
              <a:rPr lang="en-US" sz="1600" dirty="0">
                <a:solidFill>
                  <a:schemeClr val="tx1"/>
                </a:solidFill>
              </a:rPr>
              <a:t>of research, innovation and willingness </a:t>
            </a:r>
            <a:br>
              <a:rPr lang="en-US" sz="1600" dirty="0">
                <a:solidFill>
                  <a:schemeClr val="tx1"/>
                </a:solidFill>
              </a:rPr>
            </a:br>
            <a:r>
              <a:rPr lang="en-US" sz="1600" dirty="0">
                <a:solidFill>
                  <a:schemeClr val="tx1"/>
                </a:solidFill>
              </a:rPr>
              <a:t>to take risks</a:t>
            </a:r>
          </a:p>
          <a:p>
            <a:pPr marL="137160" indent="-137160">
              <a:spcBef>
                <a:spcPts val="0"/>
              </a:spcBef>
              <a:spcAft>
                <a:spcPts val="600"/>
              </a:spcAft>
              <a:buClr>
                <a:schemeClr val="tx1"/>
              </a:buClr>
            </a:pPr>
            <a:r>
              <a:rPr lang="en-US" sz="1600" b="1" dirty="0">
                <a:solidFill>
                  <a:schemeClr val="tx1"/>
                </a:solidFill>
              </a:rPr>
              <a:t>Streamline governance</a:t>
            </a:r>
            <a:r>
              <a:rPr lang="en-US" sz="1600" dirty="0">
                <a:solidFill>
                  <a:schemeClr val="tx1"/>
                </a:solidFill>
              </a:rPr>
              <a:t>, </a:t>
            </a:r>
            <a:br>
              <a:rPr lang="en-US" sz="1600" dirty="0">
                <a:solidFill>
                  <a:schemeClr val="tx1"/>
                </a:solidFill>
              </a:rPr>
            </a:br>
            <a:r>
              <a:rPr lang="en-US" sz="1600" dirty="0">
                <a:solidFill>
                  <a:schemeClr val="tx1"/>
                </a:solidFill>
              </a:rPr>
              <a:t>structure and processes</a:t>
            </a:r>
          </a:p>
          <a:p>
            <a:pPr marL="137160" indent="-137160">
              <a:spcBef>
                <a:spcPts val="0"/>
              </a:spcBef>
              <a:spcAft>
                <a:spcPts val="600"/>
              </a:spcAft>
              <a:buClr>
                <a:schemeClr val="tx1"/>
              </a:buClr>
            </a:pPr>
            <a:r>
              <a:rPr lang="en-US" sz="1600" b="1" dirty="0">
                <a:solidFill>
                  <a:schemeClr val="tx1"/>
                </a:solidFill>
              </a:rPr>
              <a:t>Foster more diverse perspectives </a:t>
            </a:r>
            <a:br>
              <a:rPr lang="en-US" sz="1600" b="1" dirty="0">
                <a:solidFill>
                  <a:schemeClr val="tx1"/>
                </a:solidFill>
              </a:rPr>
            </a:br>
            <a:r>
              <a:rPr lang="en-US" sz="1600" dirty="0">
                <a:solidFill>
                  <a:schemeClr val="tx1"/>
                </a:solidFill>
              </a:rPr>
              <a:t>in decision-making</a:t>
            </a:r>
          </a:p>
        </p:txBody>
      </p:sp>
      <p:pic>
        <p:nvPicPr>
          <p:cNvPr id="37" name="Picture 36" descr="A picture containing drawing, device&#10;&#10;Description automatically generated">
            <a:extLst>
              <a:ext uri="{FF2B5EF4-FFF2-40B4-BE49-F238E27FC236}">
                <a16:creationId xmlns:a16="http://schemas.microsoft.com/office/drawing/2014/main" id="{B2C95D73-4791-C043-A5F7-D56395D23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916" y="2279695"/>
            <a:ext cx="3682356" cy="3682356"/>
          </a:xfrm>
          <a:prstGeom prst="rect">
            <a:avLst/>
          </a:prstGeom>
        </p:spPr>
      </p:pic>
      <p:sp>
        <p:nvSpPr>
          <p:cNvPr id="48" name="Rectangle 47">
            <a:extLst>
              <a:ext uri="{FF2B5EF4-FFF2-40B4-BE49-F238E27FC236}">
                <a16:creationId xmlns:a16="http://schemas.microsoft.com/office/drawing/2014/main" id="{E6C7B2DF-8589-CD4E-A671-DB59E605ACBB}"/>
              </a:ext>
            </a:extLst>
          </p:cNvPr>
          <p:cNvSpPr/>
          <p:nvPr/>
        </p:nvSpPr>
        <p:spPr>
          <a:xfrm>
            <a:off x="4401628" y="2837984"/>
            <a:ext cx="1371600" cy="584775"/>
          </a:xfrm>
          <a:prstGeom prst="rect">
            <a:avLst/>
          </a:prstGeom>
        </p:spPr>
        <p:txBody>
          <a:bodyPr wrap="square" anchor="ctr">
            <a:noAutofit/>
          </a:bodyPr>
          <a:lstStyle/>
          <a:p>
            <a:pPr algn="ctr">
              <a:lnSpc>
                <a:spcPct val="90000"/>
              </a:lnSpc>
            </a:pPr>
            <a:r>
              <a:rPr lang="en-US" sz="1600" b="1" dirty="0">
                <a:solidFill>
                  <a:schemeClr val="bg1"/>
                </a:solidFill>
              </a:rPr>
              <a:t> Increase </a:t>
            </a:r>
            <a:br>
              <a:rPr lang="en-US" sz="1600" b="1" dirty="0">
                <a:solidFill>
                  <a:schemeClr val="bg1"/>
                </a:solidFill>
              </a:rPr>
            </a:br>
            <a:r>
              <a:rPr lang="en-US" sz="1600" b="1" dirty="0">
                <a:solidFill>
                  <a:schemeClr val="bg1"/>
                </a:solidFill>
              </a:rPr>
              <a:t>Impact</a:t>
            </a:r>
          </a:p>
        </p:txBody>
      </p:sp>
      <p:sp>
        <p:nvSpPr>
          <p:cNvPr id="49" name="Rectangle 48">
            <a:extLst>
              <a:ext uri="{FF2B5EF4-FFF2-40B4-BE49-F238E27FC236}">
                <a16:creationId xmlns:a16="http://schemas.microsoft.com/office/drawing/2014/main" id="{96050997-8974-EA42-9E0A-4BF19CCD5DF9}"/>
              </a:ext>
            </a:extLst>
          </p:cNvPr>
          <p:cNvSpPr/>
          <p:nvPr/>
        </p:nvSpPr>
        <p:spPr>
          <a:xfrm>
            <a:off x="6276901" y="2870711"/>
            <a:ext cx="1371600" cy="584775"/>
          </a:xfrm>
          <a:prstGeom prst="rect">
            <a:avLst/>
          </a:prstGeom>
        </p:spPr>
        <p:txBody>
          <a:bodyPr wrap="square" anchor="ctr">
            <a:noAutofit/>
          </a:bodyPr>
          <a:lstStyle/>
          <a:p>
            <a:pPr algn="ctr">
              <a:lnSpc>
                <a:spcPct val="90000"/>
              </a:lnSpc>
            </a:pPr>
            <a:r>
              <a:rPr lang="en-US" sz="1600" b="1" dirty="0">
                <a:solidFill>
                  <a:srgbClr val="FF0000"/>
                </a:solidFill>
              </a:rPr>
              <a:t>Expand </a:t>
            </a:r>
            <a:br>
              <a:rPr lang="en-US" sz="1600" b="1" dirty="0">
                <a:solidFill>
                  <a:srgbClr val="FF0000"/>
                </a:solidFill>
              </a:rPr>
            </a:br>
            <a:r>
              <a:rPr lang="en-US" sz="1600" b="1" dirty="0">
                <a:solidFill>
                  <a:srgbClr val="FF0000"/>
                </a:solidFill>
              </a:rPr>
              <a:t>Reach</a:t>
            </a:r>
          </a:p>
        </p:txBody>
      </p:sp>
      <p:sp>
        <p:nvSpPr>
          <p:cNvPr id="51" name="Rectangle 50">
            <a:extLst>
              <a:ext uri="{FF2B5EF4-FFF2-40B4-BE49-F238E27FC236}">
                <a16:creationId xmlns:a16="http://schemas.microsoft.com/office/drawing/2014/main" id="{4F305083-F5DF-B14D-9B94-DE771CF51154}"/>
              </a:ext>
            </a:extLst>
          </p:cNvPr>
          <p:cNvSpPr/>
          <p:nvPr/>
        </p:nvSpPr>
        <p:spPr>
          <a:xfrm>
            <a:off x="6054400" y="4870206"/>
            <a:ext cx="1371600" cy="567686"/>
          </a:xfrm>
          <a:prstGeom prst="rect">
            <a:avLst/>
          </a:prstGeom>
        </p:spPr>
        <p:txBody>
          <a:bodyPr wrap="square" anchor="ctr">
            <a:noAutofit/>
          </a:bodyPr>
          <a:lstStyle/>
          <a:p>
            <a:pPr algn="ctr">
              <a:lnSpc>
                <a:spcPct val="90000"/>
              </a:lnSpc>
            </a:pPr>
            <a:r>
              <a:rPr lang="en-US" sz="1200" b="1" spc="-50" dirty="0">
                <a:solidFill>
                  <a:schemeClr val="bg1"/>
                </a:solidFill>
              </a:rPr>
              <a:t>Enhance Participant Engagement </a:t>
            </a:r>
          </a:p>
        </p:txBody>
      </p:sp>
      <p:sp>
        <p:nvSpPr>
          <p:cNvPr id="52" name="Rectangle 51">
            <a:extLst>
              <a:ext uri="{FF2B5EF4-FFF2-40B4-BE49-F238E27FC236}">
                <a16:creationId xmlns:a16="http://schemas.microsoft.com/office/drawing/2014/main" id="{AB40171A-9C78-9740-AB85-3EE66C437AC5}"/>
              </a:ext>
            </a:extLst>
          </p:cNvPr>
          <p:cNvSpPr/>
          <p:nvPr/>
        </p:nvSpPr>
        <p:spPr>
          <a:xfrm>
            <a:off x="4378717" y="4853116"/>
            <a:ext cx="1371600" cy="584775"/>
          </a:xfrm>
          <a:prstGeom prst="rect">
            <a:avLst/>
          </a:prstGeom>
        </p:spPr>
        <p:txBody>
          <a:bodyPr wrap="square" anchor="ctr">
            <a:noAutofit/>
          </a:bodyPr>
          <a:lstStyle/>
          <a:p>
            <a:pPr algn="ctr">
              <a:lnSpc>
                <a:spcPct val="90000"/>
              </a:lnSpc>
            </a:pPr>
            <a:r>
              <a:rPr lang="en-US" sz="1200" b="1" dirty="0">
                <a:solidFill>
                  <a:schemeClr val="bg1"/>
                </a:solidFill>
              </a:rPr>
              <a:t>Increase </a:t>
            </a:r>
            <a:br>
              <a:rPr lang="en-US" sz="1200" b="1" dirty="0">
                <a:solidFill>
                  <a:schemeClr val="bg1"/>
                </a:solidFill>
              </a:rPr>
            </a:br>
            <a:r>
              <a:rPr lang="en-US" sz="1200" b="1" dirty="0">
                <a:solidFill>
                  <a:schemeClr val="bg1"/>
                </a:solidFill>
              </a:rPr>
              <a:t>Our Ability </a:t>
            </a:r>
            <a:br>
              <a:rPr lang="en-US" sz="1200" b="1" dirty="0">
                <a:solidFill>
                  <a:schemeClr val="bg1"/>
                </a:solidFill>
              </a:rPr>
            </a:br>
            <a:r>
              <a:rPr lang="en-US" sz="1200" b="1" dirty="0">
                <a:solidFill>
                  <a:schemeClr val="bg1"/>
                </a:solidFill>
              </a:rPr>
              <a:t>to Adapt</a:t>
            </a:r>
          </a:p>
        </p:txBody>
      </p:sp>
      <p:sp>
        <p:nvSpPr>
          <p:cNvPr id="8" name="Rectangle 7">
            <a:extLst>
              <a:ext uri="{FF2B5EF4-FFF2-40B4-BE49-F238E27FC236}">
                <a16:creationId xmlns:a16="http://schemas.microsoft.com/office/drawing/2014/main" id="{C9BAC394-377F-4F35-8CAD-A63411A7E169}"/>
              </a:ext>
            </a:extLst>
          </p:cNvPr>
          <p:cNvSpPr/>
          <p:nvPr/>
        </p:nvSpPr>
        <p:spPr>
          <a:xfrm>
            <a:off x="6446910" y="1714603"/>
            <a:ext cx="5554127" cy="26488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51267C05-017D-344C-A67E-1E1BADF17372}"/>
              </a:ext>
            </a:extLst>
          </p:cNvPr>
          <p:cNvSpPr/>
          <p:nvPr/>
        </p:nvSpPr>
        <p:spPr>
          <a:xfrm>
            <a:off x="5184277" y="3493739"/>
            <a:ext cx="1473442" cy="1200329"/>
          </a:xfrm>
          <a:prstGeom prst="rect">
            <a:avLst/>
          </a:prstGeom>
          <a:noFill/>
        </p:spPr>
        <p:txBody>
          <a:bodyPr wrap="square">
            <a:spAutoFit/>
          </a:bodyPr>
          <a:lstStyle/>
          <a:p>
            <a:pPr algn="ctr"/>
            <a:r>
              <a:rPr lang="en-US" sz="2400" b="1" dirty="0"/>
              <a:t>A </a:t>
            </a:r>
            <a:br>
              <a:rPr lang="en-US" sz="2400" b="1" dirty="0"/>
            </a:br>
            <a:r>
              <a:rPr lang="en-US" sz="2400" b="1" dirty="0"/>
              <a:t>Stronger Brand</a:t>
            </a:r>
          </a:p>
        </p:txBody>
      </p:sp>
    </p:spTree>
    <p:extLst>
      <p:ext uri="{BB962C8B-B14F-4D97-AF65-F5344CB8AC3E}">
        <p14:creationId xmlns:p14="http://schemas.microsoft.com/office/powerpoint/2010/main" val="3668056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9">
            <a:extLst>
              <a:ext uri="{FF2B5EF4-FFF2-40B4-BE49-F238E27FC236}">
                <a16:creationId xmlns:a16="http://schemas.microsoft.com/office/drawing/2014/main" id="{3766403E-F4EB-1248-983C-FC5DD1E7BCD6}"/>
              </a:ext>
            </a:extLst>
          </p:cNvPr>
          <p:cNvSpPr txBox="1">
            <a:spLocks/>
          </p:cNvSpPr>
          <p:nvPr/>
        </p:nvSpPr>
        <p:spPr>
          <a:xfrm>
            <a:off x="0" y="2083324"/>
            <a:ext cx="12192000" cy="4774676"/>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subhead</a:t>
            </a:r>
          </a:p>
        </p:txBody>
      </p:sp>
      <p:sp>
        <p:nvSpPr>
          <p:cNvPr id="3" name="TextBox 2">
            <a:extLst>
              <a:ext uri="{FF2B5EF4-FFF2-40B4-BE49-F238E27FC236}">
                <a16:creationId xmlns:a16="http://schemas.microsoft.com/office/drawing/2014/main" id="{21D94379-FD3E-0646-A36E-A7877D1E8A63}"/>
              </a:ext>
            </a:extLst>
          </p:cNvPr>
          <p:cNvSpPr txBox="1"/>
          <p:nvPr/>
        </p:nvSpPr>
        <p:spPr>
          <a:xfrm>
            <a:off x="558673" y="2861954"/>
            <a:ext cx="7472144" cy="3416320"/>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Four key guiding principles</a:t>
            </a:r>
          </a:p>
        </p:txBody>
      </p:sp>
      <p:pic>
        <p:nvPicPr>
          <p:cNvPr id="4" name="Picture 3" descr="Logo&#10;&#10;Description automatically generated">
            <a:extLst>
              <a:ext uri="{FF2B5EF4-FFF2-40B4-BE49-F238E27FC236}">
                <a16:creationId xmlns:a16="http://schemas.microsoft.com/office/drawing/2014/main" id="{B49E4CB1-A089-7E40-8400-660D99BF26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8330" y="561251"/>
            <a:ext cx="2810552" cy="1055606"/>
          </a:xfrm>
          <a:prstGeom prst="rect">
            <a:avLst/>
          </a:prstGeom>
        </p:spPr>
      </p:pic>
    </p:spTree>
    <p:extLst>
      <p:ext uri="{BB962C8B-B14F-4D97-AF65-F5344CB8AC3E}">
        <p14:creationId xmlns:p14="http://schemas.microsoft.com/office/powerpoint/2010/main" val="2159449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D21E0A-5210-0042-9DE2-D64585C581D4}"/>
              </a:ext>
            </a:extLst>
          </p:cNvPr>
          <p:cNvSpPr>
            <a:spLocks noGrp="1"/>
          </p:cNvSpPr>
          <p:nvPr>
            <p:ph type="body" sz="quarter" idx="16"/>
          </p:nvPr>
        </p:nvSpPr>
        <p:spPr/>
        <p:txBody>
          <a:bodyPr/>
          <a:lstStyle/>
          <a:p>
            <a:endParaRPr lang="en-US" dirty="0"/>
          </a:p>
        </p:txBody>
      </p:sp>
      <p:sp>
        <p:nvSpPr>
          <p:cNvPr id="5" name="Subtitle 4">
            <a:extLst>
              <a:ext uri="{FF2B5EF4-FFF2-40B4-BE49-F238E27FC236}">
                <a16:creationId xmlns:a16="http://schemas.microsoft.com/office/drawing/2014/main" id="{285B2C9D-F980-1242-A800-9BF6B33EAD20}"/>
              </a:ext>
            </a:extLst>
          </p:cNvPr>
          <p:cNvSpPr>
            <a:spLocks noGrp="1"/>
          </p:cNvSpPr>
          <p:nvPr>
            <p:ph type="subTitle" idx="1"/>
          </p:nvPr>
        </p:nvSpPr>
        <p:spPr>
          <a:xfrm>
            <a:off x="6874933" y="2111604"/>
            <a:ext cx="4986867" cy="2795305"/>
          </a:xfrm>
        </p:spPr>
        <p:txBody>
          <a:bodyPr>
            <a:normAutofit/>
          </a:bodyPr>
          <a:lstStyle/>
          <a:p>
            <a:r>
              <a:rPr lang="en-US" sz="4800" b="1" dirty="0">
                <a:latin typeface="Arial Black" panose="020B0604020202020204" pitchFamily="34" charset="0"/>
                <a:cs typeface="Arial Black" panose="020B0604020202020204" pitchFamily="34" charset="0"/>
              </a:rPr>
              <a:t>1. </a:t>
            </a:r>
          </a:p>
          <a:p>
            <a:r>
              <a:rPr lang="en-US" sz="3200" dirty="0"/>
              <a:t>Always use a club or district identifier when using the Rotary logo. They must be aligned with the Rotary logo.</a:t>
            </a:r>
          </a:p>
        </p:txBody>
      </p:sp>
      <p:sp>
        <p:nvSpPr>
          <p:cNvPr id="6" name="Slide Number Placeholder 5">
            <a:extLst>
              <a:ext uri="{FF2B5EF4-FFF2-40B4-BE49-F238E27FC236}">
                <a16:creationId xmlns:a16="http://schemas.microsoft.com/office/drawing/2014/main" id="{B6D3087D-9FB1-1E4F-B75B-64255A6C9E9F}"/>
              </a:ext>
            </a:extLst>
          </p:cNvPr>
          <p:cNvSpPr>
            <a:spLocks noGrp="1"/>
          </p:cNvSpPr>
          <p:nvPr>
            <p:ph type="sldNum" sz="quarter" idx="12"/>
          </p:nvPr>
        </p:nvSpPr>
        <p:spPr/>
        <p:txBody>
          <a:bodyPr/>
          <a:lstStyle/>
          <a:p>
            <a:fld id="{97A94E25-127B-4C48-AF96-44BA7B823777}" type="slidenum">
              <a:rPr lang="en-US" smtClean="0"/>
              <a:pPr/>
              <a:t>68</a:t>
            </a:fld>
            <a:endParaRPr lang="en-US" dirty="0"/>
          </a:p>
        </p:txBody>
      </p:sp>
      <p:pic>
        <p:nvPicPr>
          <p:cNvPr id="4098" name="Picture 2">
            <a:extLst>
              <a:ext uri="{FF2B5EF4-FFF2-40B4-BE49-F238E27FC236}">
                <a16:creationId xmlns:a16="http://schemas.microsoft.com/office/drawing/2014/main" id="{BB78A021-13A1-8142-9572-81085715E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67" y="1215336"/>
            <a:ext cx="4161607" cy="154821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1FB49AAD-FBED-344E-9135-9535DA501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83" y="3761592"/>
            <a:ext cx="4914900" cy="245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932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6CD3F9B6-1BA8-3940-B779-2D4AA4100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864" y="2196431"/>
            <a:ext cx="2998806" cy="236240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2D641A5-3F1A-2442-A759-3D81306BFFAD}"/>
              </a:ext>
            </a:extLst>
          </p:cNvPr>
          <p:cNvSpPr>
            <a:spLocks noGrp="1"/>
          </p:cNvSpPr>
          <p:nvPr>
            <p:ph type="sldNum" sz="quarter" idx="15"/>
          </p:nvPr>
        </p:nvSpPr>
        <p:spPr/>
        <p:txBody>
          <a:bodyPr/>
          <a:lstStyle/>
          <a:p>
            <a:fld id="{97A94E25-127B-4C48-AF96-44BA7B823777}" type="slidenum">
              <a:rPr lang="en-US" smtClean="0"/>
              <a:pPr/>
              <a:t>69</a:t>
            </a:fld>
            <a:endParaRPr lang="en-US" dirty="0"/>
          </a:p>
        </p:txBody>
      </p:sp>
      <p:sp>
        <p:nvSpPr>
          <p:cNvPr id="8" name="Subtitle 4">
            <a:extLst>
              <a:ext uri="{FF2B5EF4-FFF2-40B4-BE49-F238E27FC236}">
                <a16:creationId xmlns:a16="http://schemas.microsoft.com/office/drawing/2014/main" id="{EE686F5D-80FC-004A-A8B1-15CB812C7212}"/>
              </a:ext>
            </a:extLst>
          </p:cNvPr>
          <p:cNvSpPr>
            <a:spLocks noGrp="1"/>
          </p:cNvSpPr>
          <p:nvPr>
            <p:ph type="subTitle" idx="1"/>
          </p:nvPr>
        </p:nvSpPr>
        <p:spPr>
          <a:xfrm>
            <a:off x="964326" y="2111604"/>
            <a:ext cx="4578635" cy="3954109"/>
          </a:xfrm>
        </p:spPr>
        <p:txBody>
          <a:bodyPr>
            <a:noAutofit/>
          </a:bodyPr>
          <a:lstStyle/>
          <a:p>
            <a:r>
              <a:rPr lang="en-US" sz="4800" b="1" dirty="0">
                <a:latin typeface="Arial Black" panose="020B0604020202020204" pitchFamily="34" charset="0"/>
                <a:cs typeface="Arial Black" panose="020B0604020202020204" pitchFamily="34" charset="0"/>
              </a:rPr>
              <a:t>2. </a:t>
            </a:r>
          </a:p>
          <a:p>
            <a:r>
              <a:rPr lang="en-US" sz="3200" dirty="0"/>
              <a:t>Never obscure the Rotary wheel, </a:t>
            </a:r>
            <a:br>
              <a:rPr lang="en-US" sz="3200" dirty="0"/>
            </a:br>
            <a:r>
              <a:rPr lang="en-US" sz="3200" dirty="0"/>
              <a:t>use a partial wheel, manipulate the wheel, </a:t>
            </a:r>
            <a:br>
              <a:rPr lang="en-US" sz="3200" dirty="0"/>
            </a:br>
            <a:r>
              <a:rPr lang="en-US" sz="3200" dirty="0"/>
              <a:t>or use the wheel as </a:t>
            </a:r>
            <a:br>
              <a:rPr lang="en-US" sz="3200" dirty="0"/>
            </a:br>
            <a:r>
              <a:rPr lang="en-US" sz="3200" dirty="0"/>
              <a:t>an object.</a:t>
            </a:r>
          </a:p>
        </p:txBody>
      </p:sp>
      <p:pic>
        <p:nvPicPr>
          <p:cNvPr id="5125" name="Picture 5">
            <a:extLst>
              <a:ext uri="{FF2B5EF4-FFF2-40B4-BE49-F238E27FC236}">
                <a16:creationId xmlns:a16="http://schemas.microsoft.com/office/drawing/2014/main" id="{7D02A8BF-F4C8-3547-87FA-BA220EDEE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6633" y="115570"/>
            <a:ext cx="2603500" cy="2755901"/>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a:extLst>
              <a:ext uri="{FF2B5EF4-FFF2-40B4-BE49-F238E27FC236}">
                <a16:creationId xmlns:a16="http://schemas.microsoft.com/office/drawing/2014/main" id="{D008B713-484F-6448-BB1E-144F0F7FC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714" y="4550537"/>
            <a:ext cx="3594100" cy="204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95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nline Media 4" title="Ian Cooley – Rotary Club of Neosho, MO">
            <a:hlinkClick r:id="" action="ppaction://media"/>
            <a:extLst>
              <a:ext uri="{FF2B5EF4-FFF2-40B4-BE49-F238E27FC236}">
                <a16:creationId xmlns:a16="http://schemas.microsoft.com/office/drawing/2014/main" id="{45DB96B6-B405-86F1-E78E-532FD505BBBC}"/>
              </a:ext>
            </a:extLst>
          </p:cNvPr>
          <p:cNvPicPr>
            <a:picLocks noGrp="1" noRot="1" noChangeAspect="1"/>
          </p:cNvPicPr>
          <p:nvPr>
            <p:ph idx="1"/>
            <a:videoFile r:link="rId1"/>
          </p:nvPr>
        </p:nvPicPr>
        <p:blipFill>
          <a:blip r:embed="rId3"/>
          <a:stretch>
            <a:fillRect/>
          </a:stretch>
        </p:blipFill>
        <p:spPr>
          <a:xfrm>
            <a:off x="1524699" y="1673"/>
            <a:ext cx="9142601" cy="6856327"/>
          </a:xfrm>
          <a:prstGeom prst="rect">
            <a:avLst/>
          </a:prstGeom>
        </p:spPr>
      </p:pic>
    </p:spTree>
    <p:extLst>
      <p:ext uri="{BB962C8B-B14F-4D97-AF65-F5344CB8AC3E}">
        <p14:creationId xmlns:p14="http://schemas.microsoft.com/office/powerpoint/2010/main" val="415025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5FF18F-6295-624F-A2FC-CD63F0351803}"/>
              </a:ext>
            </a:extLst>
          </p:cNvPr>
          <p:cNvSpPr>
            <a:spLocks noGrp="1"/>
          </p:cNvSpPr>
          <p:nvPr>
            <p:ph type="sldNum" sz="quarter" idx="12"/>
          </p:nvPr>
        </p:nvSpPr>
        <p:spPr/>
        <p:txBody>
          <a:bodyPr/>
          <a:lstStyle/>
          <a:p>
            <a:fld id="{97A94E25-127B-4C48-AF96-44BA7B823777}" type="slidenum">
              <a:rPr lang="en-US" smtClean="0"/>
              <a:pPr/>
              <a:t>70</a:t>
            </a:fld>
            <a:endParaRPr lang="en-US" dirty="0"/>
          </a:p>
        </p:txBody>
      </p:sp>
      <p:sp>
        <p:nvSpPr>
          <p:cNvPr id="6" name="Subtitle 4">
            <a:extLst>
              <a:ext uri="{FF2B5EF4-FFF2-40B4-BE49-F238E27FC236}">
                <a16:creationId xmlns:a16="http://schemas.microsoft.com/office/drawing/2014/main" id="{6BEF8369-6E01-BD4E-B6AD-CDBFCDE84B2A}"/>
              </a:ext>
            </a:extLst>
          </p:cNvPr>
          <p:cNvSpPr>
            <a:spLocks noGrp="1"/>
          </p:cNvSpPr>
          <p:nvPr>
            <p:ph type="subTitle" idx="1"/>
          </p:nvPr>
        </p:nvSpPr>
        <p:spPr>
          <a:xfrm>
            <a:off x="6874933" y="2111604"/>
            <a:ext cx="4986867" cy="4044099"/>
          </a:xfrm>
        </p:spPr>
        <p:txBody>
          <a:bodyPr>
            <a:normAutofit/>
          </a:bodyPr>
          <a:lstStyle/>
          <a:p>
            <a:r>
              <a:rPr lang="en-US" sz="4800" b="1" dirty="0">
                <a:solidFill>
                  <a:schemeClr val="bg1"/>
                </a:solidFill>
                <a:latin typeface="Arial Black" panose="020B0604020202020204" pitchFamily="34" charset="0"/>
                <a:cs typeface="Arial Black" panose="020B0604020202020204" pitchFamily="34" charset="0"/>
              </a:rPr>
              <a:t>3. </a:t>
            </a:r>
          </a:p>
          <a:p>
            <a:r>
              <a:rPr lang="en-US" sz="3200" dirty="0">
                <a:solidFill>
                  <a:schemeClr val="bg1"/>
                </a:solidFill>
              </a:rPr>
              <a:t>Do not use images </a:t>
            </a:r>
            <a:br>
              <a:rPr lang="en-US" sz="3200" dirty="0">
                <a:solidFill>
                  <a:schemeClr val="bg1"/>
                </a:solidFill>
              </a:rPr>
            </a:br>
            <a:r>
              <a:rPr lang="en-US" sz="3200" dirty="0">
                <a:solidFill>
                  <a:schemeClr val="bg1"/>
                </a:solidFill>
              </a:rPr>
              <a:t>or graphics within </a:t>
            </a:r>
            <a:br>
              <a:rPr lang="en-US" sz="3200" dirty="0">
                <a:solidFill>
                  <a:schemeClr val="bg1"/>
                </a:solidFill>
              </a:rPr>
            </a:br>
            <a:r>
              <a:rPr lang="en-US" sz="3200" dirty="0">
                <a:solidFill>
                  <a:schemeClr val="bg1"/>
                </a:solidFill>
              </a:rPr>
              <a:t>the Rotary logo.</a:t>
            </a:r>
          </a:p>
        </p:txBody>
      </p:sp>
      <p:pic>
        <p:nvPicPr>
          <p:cNvPr id="6146" name="Picture 2">
            <a:extLst>
              <a:ext uri="{FF2B5EF4-FFF2-40B4-BE49-F238E27FC236}">
                <a16:creationId xmlns:a16="http://schemas.microsoft.com/office/drawing/2014/main" id="{2AB0519D-C3E3-4840-8EB8-8D55CB358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122" y="1882315"/>
            <a:ext cx="2139885" cy="22513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829A752D-229E-184E-ABB5-4BE4FE17F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70" y="749668"/>
            <a:ext cx="2723871" cy="272387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6E32080-3D93-E145-8169-D4AE3852C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124" y="3208158"/>
            <a:ext cx="2649367" cy="2095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0777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F8686A-923A-B14A-BF9F-04DBE9F0F69E}"/>
              </a:ext>
            </a:extLst>
          </p:cNvPr>
          <p:cNvSpPr>
            <a:spLocks noGrp="1"/>
          </p:cNvSpPr>
          <p:nvPr>
            <p:ph type="sldNum" sz="quarter" idx="15"/>
          </p:nvPr>
        </p:nvSpPr>
        <p:spPr/>
        <p:txBody>
          <a:bodyPr/>
          <a:lstStyle/>
          <a:p>
            <a:fld id="{97A94E25-127B-4C48-AF96-44BA7B823777}" type="slidenum">
              <a:rPr lang="en-US" smtClean="0"/>
              <a:pPr/>
              <a:t>71</a:t>
            </a:fld>
            <a:endParaRPr lang="en-US" dirty="0"/>
          </a:p>
        </p:txBody>
      </p:sp>
      <p:sp>
        <p:nvSpPr>
          <p:cNvPr id="6" name="Subtitle 4">
            <a:extLst>
              <a:ext uri="{FF2B5EF4-FFF2-40B4-BE49-F238E27FC236}">
                <a16:creationId xmlns:a16="http://schemas.microsoft.com/office/drawing/2014/main" id="{A2793592-77EE-EE45-BA12-6F94BF001A01}"/>
              </a:ext>
            </a:extLst>
          </p:cNvPr>
          <p:cNvSpPr>
            <a:spLocks noGrp="1"/>
          </p:cNvSpPr>
          <p:nvPr>
            <p:ph type="subTitle" idx="1"/>
          </p:nvPr>
        </p:nvSpPr>
        <p:spPr>
          <a:xfrm>
            <a:off x="964326" y="2111604"/>
            <a:ext cx="4578635" cy="3954109"/>
          </a:xfrm>
        </p:spPr>
        <p:txBody>
          <a:bodyPr>
            <a:noAutofit/>
          </a:bodyPr>
          <a:lstStyle/>
          <a:p>
            <a:r>
              <a:rPr lang="en-US" sz="4800" b="1" dirty="0">
                <a:latin typeface="Arial Black" panose="020B0604020202020204" pitchFamily="34" charset="0"/>
                <a:cs typeface="Arial Black" panose="020B0604020202020204" pitchFamily="34" charset="0"/>
              </a:rPr>
              <a:t>4. </a:t>
            </a:r>
          </a:p>
          <a:p>
            <a:r>
              <a:rPr lang="en-US" sz="3200" dirty="0"/>
              <a:t>Retire the previous version of the Rotary logo and all uniquely made club logos.</a:t>
            </a:r>
          </a:p>
        </p:txBody>
      </p:sp>
      <p:pic>
        <p:nvPicPr>
          <p:cNvPr id="7170" name="Picture 2">
            <a:extLst>
              <a:ext uri="{FF2B5EF4-FFF2-40B4-BE49-F238E27FC236}">
                <a16:creationId xmlns:a16="http://schemas.microsoft.com/office/drawing/2014/main" id="{8D3B91D7-4747-7643-B53A-E2DABDA54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272" y="1133878"/>
            <a:ext cx="2573581" cy="269104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3E79EAAF-A5D8-CD4D-AEAC-74FBA5D00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0115" y="329888"/>
            <a:ext cx="2273860" cy="245449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1E32CD39-D35D-7D4E-88F9-75D20F7E7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619" y="2930756"/>
            <a:ext cx="3023714" cy="228572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BB86F7D1-97EB-7344-859B-142D99E669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2553" y="5115144"/>
            <a:ext cx="3797300" cy="153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922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A9D2-70ED-8A41-9C25-EC2EE8386411}"/>
              </a:ext>
            </a:extLst>
          </p:cNvPr>
          <p:cNvSpPr>
            <a:spLocks noGrp="1"/>
          </p:cNvSpPr>
          <p:nvPr>
            <p:ph type="title"/>
          </p:nvPr>
        </p:nvSpPr>
        <p:spPr/>
        <p:txBody>
          <a:bodyPr/>
          <a:lstStyle/>
          <a:p>
            <a:r>
              <a:rPr lang="en-US" dirty="0"/>
              <a:t>INCORRECT USAGE</a:t>
            </a:r>
          </a:p>
        </p:txBody>
      </p:sp>
      <p:sp>
        <p:nvSpPr>
          <p:cNvPr id="4" name="Slide Number Placeholder 3">
            <a:extLst>
              <a:ext uri="{FF2B5EF4-FFF2-40B4-BE49-F238E27FC236}">
                <a16:creationId xmlns:a16="http://schemas.microsoft.com/office/drawing/2014/main" id="{FC9FA187-6310-5C46-A047-C5419A6D8436}"/>
              </a:ext>
            </a:extLst>
          </p:cNvPr>
          <p:cNvSpPr>
            <a:spLocks noGrp="1"/>
          </p:cNvSpPr>
          <p:nvPr>
            <p:ph type="sldNum" sz="quarter" idx="12"/>
          </p:nvPr>
        </p:nvSpPr>
        <p:spPr/>
        <p:txBody>
          <a:bodyPr/>
          <a:lstStyle/>
          <a:p>
            <a:fld id="{97A94E25-127B-4C48-AF96-44BA7B823777}" type="slidenum">
              <a:rPr lang="en-US" smtClean="0"/>
              <a:pPr/>
              <a:t>72</a:t>
            </a:fld>
            <a:endParaRPr lang="en-US" dirty="0"/>
          </a:p>
        </p:txBody>
      </p:sp>
      <p:pic>
        <p:nvPicPr>
          <p:cNvPr id="8207" name="Picture 15">
            <a:extLst>
              <a:ext uri="{FF2B5EF4-FFF2-40B4-BE49-F238E27FC236}">
                <a16:creationId xmlns:a16="http://schemas.microsoft.com/office/drawing/2014/main" id="{D6E22831-885E-6F4E-9B2D-CF58354E6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554" y="1789047"/>
            <a:ext cx="3049736" cy="1639953"/>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a:extLst>
              <a:ext uri="{FF2B5EF4-FFF2-40B4-BE49-F238E27FC236}">
                <a16:creationId xmlns:a16="http://schemas.microsoft.com/office/drawing/2014/main" id="{2B65010E-4CE2-1C49-B79D-EC72F1C19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694" y="1789047"/>
            <a:ext cx="2213233" cy="1540042"/>
          </a:xfrm>
          <a:prstGeom prst="rect">
            <a:avLst/>
          </a:prstGeom>
          <a:noFill/>
          <a:extLst>
            <a:ext uri="{909E8E84-426E-40DD-AFC4-6F175D3DCCD1}">
              <a14:hiddenFill xmlns:a14="http://schemas.microsoft.com/office/drawing/2010/main">
                <a:solidFill>
                  <a:srgbClr val="FFFFFF"/>
                </a:solidFill>
              </a14:hiddenFill>
            </a:ext>
          </a:extLst>
        </p:spPr>
      </p:pic>
      <p:pic>
        <p:nvPicPr>
          <p:cNvPr id="8209" name="Picture 17">
            <a:extLst>
              <a:ext uri="{FF2B5EF4-FFF2-40B4-BE49-F238E27FC236}">
                <a16:creationId xmlns:a16="http://schemas.microsoft.com/office/drawing/2014/main" id="{7558FEBD-76E7-D847-A047-FBCC2E6B8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0354" y="1954128"/>
            <a:ext cx="2324100" cy="1409701"/>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a:extLst>
              <a:ext uri="{FF2B5EF4-FFF2-40B4-BE49-F238E27FC236}">
                <a16:creationId xmlns:a16="http://schemas.microsoft.com/office/drawing/2014/main" id="{CC570E29-F455-0343-9410-98CB683236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9467" y="1930252"/>
            <a:ext cx="1173365" cy="1540042"/>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a:extLst>
              <a:ext uri="{FF2B5EF4-FFF2-40B4-BE49-F238E27FC236}">
                <a16:creationId xmlns:a16="http://schemas.microsoft.com/office/drawing/2014/main" id="{6F96B94F-03DC-6B4E-AC57-4D9519C63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204" y="3659078"/>
            <a:ext cx="1790700" cy="1803400"/>
          </a:xfrm>
          <a:prstGeom prst="rect">
            <a:avLst/>
          </a:prstGeom>
          <a:noFill/>
          <a:extLst>
            <a:ext uri="{909E8E84-426E-40DD-AFC4-6F175D3DCCD1}">
              <a14:hiddenFill xmlns:a14="http://schemas.microsoft.com/office/drawing/2010/main">
                <a:solidFill>
                  <a:srgbClr val="FFFFFF"/>
                </a:solidFill>
              </a14:hiddenFill>
            </a:ext>
          </a:extLst>
        </p:spPr>
      </p:pic>
      <p:pic>
        <p:nvPicPr>
          <p:cNvPr id="8213" name="Picture 21">
            <a:extLst>
              <a:ext uri="{FF2B5EF4-FFF2-40B4-BE49-F238E27FC236}">
                <a16:creationId xmlns:a16="http://schemas.microsoft.com/office/drawing/2014/main" id="{727D6B36-5EA3-3744-8AD2-79FA66ACD0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8591" y="3678004"/>
            <a:ext cx="1791765" cy="1803400"/>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a:extLst>
              <a:ext uri="{FF2B5EF4-FFF2-40B4-BE49-F238E27FC236}">
                <a16:creationId xmlns:a16="http://schemas.microsoft.com/office/drawing/2014/main" id="{B160E961-3C3A-8E40-91B9-4D76ED32A4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8460" y="3646296"/>
            <a:ext cx="1817461" cy="1828964"/>
          </a:xfrm>
          <a:prstGeom prst="rect">
            <a:avLst/>
          </a:prstGeom>
          <a:noFill/>
          <a:extLst>
            <a:ext uri="{909E8E84-426E-40DD-AFC4-6F175D3DCCD1}">
              <a14:hiddenFill xmlns:a14="http://schemas.microsoft.com/office/drawing/2010/main">
                <a:solidFill>
                  <a:srgbClr val="FFFFFF"/>
                </a:solidFill>
              </a14:hiddenFill>
            </a:ext>
          </a:extLst>
        </p:spPr>
      </p:pic>
      <p:pic>
        <p:nvPicPr>
          <p:cNvPr id="8215" name="Picture 23">
            <a:extLst>
              <a:ext uri="{FF2B5EF4-FFF2-40B4-BE49-F238E27FC236}">
                <a16:creationId xmlns:a16="http://schemas.microsoft.com/office/drawing/2014/main" id="{54829B23-A57B-ED45-A2B6-AE36AFFFEB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6823" y="3840665"/>
            <a:ext cx="2602410" cy="1249570"/>
          </a:xfrm>
          <a:prstGeom prst="rect">
            <a:avLst/>
          </a:prstGeom>
          <a:noFill/>
          <a:extLst>
            <a:ext uri="{909E8E84-426E-40DD-AFC4-6F175D3DCCD1}">
              <a14:hiddenFill xmlns:a14="http://schemas.microsoft.com/office/drawing/2010/main">
                <a:solidFill>
                  <a:srgbClr val="FFFFFF"/>
                </a:solidFill>
              </a14:hiddenFill>
            </a:ext>
          </a:extLst>
        </p:spPr>
      </p:pic>
      <p:pic>
        <p:nvPicPr>
          <p:cNvPr id="8217" name="Picture 25">
            <a:extLst>
              <a:ext uri="{FF2B5EF4-FFF2-40B4-BE49-F238E27FC236}">
                <a16:creationId xmlns:a16="http://schemas.microsoft.com/office/drawing/2014/main" id="{CC5D947F-2E83-9F4B-9B1D-3CDA7C0D19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9550" y="4170078"/>
            <a:ext cx="2462889" cy="781399"/>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a:extLst>
              <a:ext uri="{FF2B5EF4-FFF2-40B4-BE49-F238E27FC236}">
                <a16:creationId xmlns:a16="http://schemas.microsoft.com/office/drawing/2014/main" id="{773E542C-27AE-6144-ADA7-5FB04CFB77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8400" y="5815663"/>
            <a:ext cx="49657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8219" name="Picture 27">
            <a:extLst>
              <a:ext uri="{FF2B5EF4-FFF2-40B4-BE49-F238E27FC236}">
                <a16:creationId xmlns:a16="http://schemas.microsoft.com/office/drawing/2014/main" id="{2F02D4AE-5AF6-2C48-B5FF-44C81452F4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0927" y="5428313"/>
            <a:ext cx="3665223" cy="140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705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a:extLst>
              <a:ext uri="{FF2B5EF4-FFF2-40B4-BE49-F238E27FC236}">
                <a16:creationId xmlns:a16="http://schemas.microsoft.com/office/drawing/2014/main" id="{8505111E-77FF-F64B-A837-331402862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384" y="1914562"/>
            <a:ext cx="3823596" cy="16630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0931D2-45A2-3944-AA1F-A57F3C8C5C83}"/>
              </a:ext>
            </a:extLst>
          </p:cNvPr>
          <p:cNvSpPr>
            <a:spLocks noGrp="1"/>
          </p:cNvSpPr>
          <p:nvPr>
            <p:ph type="title"/>
          </p:nvPr>
        </p:nvSpPr>
        <p:spPr/>
        <p:txBody>
          <a:bodyPr/>
          <a:lstStyle/>
          <a:p>
            <a:r>
              <a:rPr lang="en-US" dirty="0"/>
              <a:t>CORRECT USAGE</a:t>
            </a:r>
          </a:p>
        </p:txBody>
      </p:sp>
      <p:sp>
        <p:nvSpPr>
          <p:cNvPr id="4" name="Slide Number Placeholder 3">
            <a:extLst>
              <a:ext uri="{FF2B5EF4-FFF2-40B4-BE49-F238E27FC236}">
                <a16:creationId xmlns:a16="http://schemas.microsoft.com/office/drawing/2014/main" id="{820D6650-C23A-B045-9140-20CE0B4F9416}"/>
              </a:ext>
            </a:extLst>
          </p:cNvPr>
          <p:cNvSpPr>
            <a:spLocks noGrp="1"/>
          </p:cNvSpPr>
          <p:nvPr>
            <p:ph type="sldNum" sz="quarter" idx="12"/>
          </p:nvPr>
        </p:nvSpPr>
        <p:spPr/>
        <p:txBody>
          <a:bodyPr/>
          <a:lstStyle/>
          <a:p>
            <a:fld id="{97A94E25-127B-4C48-AF96-44BA7B823777}" type="slidenum">
              <a:rPr lang="en-US" smtClean="0"/>
              <a:pPr/>
              <a:t>73</a:t>
            </a:fld>
            <a:endParaRPr lang="en-US" dirty="0"/>
          </a:p>
        </p:txBody>
      </p:sp>
      <p:pic>
        <p:nvPicPr>
          <p:cNvPr id="9221" name="Picture 5">
            <a:extLst>
              <a:ext uri="{FF2B5EF4-FFF2-40B4-BE49-F238E27FC236}">
                <a16:creationId xmlns:a16="http://schemas.microsoft.com/office/drawing/2014/main" id="{0B0F9CE2-ACF2-B044-A545-64251E51E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73" y="2005465"/>
            <a:ext cx="3657391" cy="148124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2291CB3-A997-3342-BEC8-565BEF2F5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628" y="3451744"/>
            <a:ext cx="4070872" cy="1852687"/>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a:extLst>
              <a:ext uri="{FF2B5EF4-FFF2-40B4-BE49-F238E27FC236}">
                <a16:creationId xmlns:a16="http://schemas.microsoft.com/office/drawing/2014/main" id="{A34A7E58-A06B-3247-B138-C73DA165E8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728" y="5090263"/>
            <a:ext cx="3339860" cy="14482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7323660" y="5209449"/>
            <a:ext cx="3257877" cy="1426422"/>
          </a:xfrm>
          <a:prstGeom prst="rect">
            <a:avLst/>
          </a:prstGeom>
        </p:spPr>
      </p:pic>
      <p:pic>
        <p:nvPicPr>
          <p:cNvPr id="5" name="Picture 4"/>
          <p:cNvPicPr>
            <a:picLocks noChangeAspect="1"/>
          </p:cNvPicPr>
          <p:nvPr/>
        </p:nvPicPr>
        <p:blipFill>
          <a:blip r:embed="rId8"/>
          <a:stretch>
            <a:fillRect/>
          </a:stretch>
        </p:blipFill>
        <p:spPr>
          <a:xfrm>
            <a:off x="6977760" y="3137541"/>
            <a:ext cx="4085464" cy="1950347"/>
          </a:xfrm>
          <a:prstGeom prst="rect">
            <a:avLst/>
          </a:prstGeom>
        </p:spPr>
      </p:pic>
    </p:spTree>
    <p:extLst>
      <p:ext uri="{BB962C8B-B14F-4D97-AF65-F5344CB8AC3E}">
        <p14:creationId xmlns:p14="http://schemas.microsoft.com/office/powerpoint/2010/main" val="2180968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866" y="2647884"/>
            <a:ext cx="9406402" cy="2687544"/>
          </a:xfrm>
          <a:prstGeom prst="rect">
            <a:avLst/>
          </a:prstGeom>
        </p:spPr>
      </p:pic>
      <p:sp>
        <p:nvSpPr>
          <p:cNvPr id="2" name="Title 1">
            <a:extLst>
              <a:ext uri="{FF2B5EF4-FFF2-40B4-BE49-F238E27FC236}">
                <a16:creationId xmlns:a16="http://schemas.microsoft.com/office/drawing/2014/main" id="{AE0931D2-45A2-3944-AA1F-A57F3C8C5C83}"/>
              </a:ext>
            </a:extLst>
          </p:cNvPr>
          <p:cNvSpPr>
            <a:spLocks noGrp="1"/>
          </p:cNvSpPr>
          <p:nvPr>
            <p:ph type="title"/>
          </p:nvPr>
        </p:nvSpPr>
        <p:spPr/>
        <p:txBody>
          <a:bodyPr/>
          <a:lstStyle/>
          <a:p>
            <a:r>
              <a:rPr lang="en-US" dirty="0"/>
              <a:t>CORRECT USAGE (lockups)</a:t>
            </a:r>
          </a:p>
        </p:txBody>
      </p:sp>
      <p:sp>
        <p:nvSpPr>
          <p:cNvPr id="4" name="Slide Number Placeholder 3">
            <a:extLst>
              <a:ext uri="{FF2B5EF4-FFF2-40B4-BE49-F238E27FC236}">
                <a16:creationId xmlns:a16="http://schemas.microsoft.com/office/drawing/2014/main" id="{820D6650-C23A-B045-9140-20CE0B4F9416}"/>
              </a:ext>
            </a:extLst>
          </p:cNvPr>
          <p:cNvSpPr>
            <a:spLocks noGrp="1"/>
          </p:cNvSpPr>
          <p:nvPr>
            <p:ph type="sldNum" sz="quarter" idx="12"/>
          </p:nvPr>
        </p:nvSpPr>
        <p:spPr/>
        <p:txBody>
          <a:bodyPr/>
          <a:lstStyle/>
          <a:p>
            <a:fld id="{97A94E25-127B-4C48-AF96-44BA7B823777}" type="slidenum">
              <a:rPr lang="en-US" smtClean="0"/>
              <a:pPr/>
              <a:t>74</a:t>
            </a:fld>
            <a:endParaRPr lang="en-US" dirty="0"/>
          </a:p>
        </p:txBody>
      </p:sp>
      <p:pic>
        <p:nvPicPr>
          <p:cNvPr id="6" name="Picture 5"/>
          <p:cNvPicPr>
            <a:picLocks noChangeAspect="1"/>
          </p:cNvPicPr>
          <p:nvPr/>
        </p:nvPicPr>
        <p:blipFill>
          <a:blip r:embed="rId4"/>
          <a:stretch>
            <a:fillRect/>
          </a:stretch>
        </p:blipFill>
        <p:spPr>
          <a:xfrm>
            <a:off x="218252" y="3486444"/>
            <a:ext cx="3606825" cy="1193286"/>
          </a:xfrm>
          <a:prstGeom prst="rect">
            <a:avLst/>
          </a:prstGeom>
        </p:spPr>
      </p:pic>
      <p:pic>
        <p:nvPicPr>
          <p:cNvPr id="8" name="Picture 7"/>
          <p:cNvPicPr>
            <a:picLocks noChangeAspect="1"/>
          </p:cNvPicPr>
          <p:nvPr/>
        </p:nvPicPr>
        <p:blipFill>
          <a:blip r:embed="rId5"/>
          <a:stretch>
            <a:fillRect/>
          </a:stretch>
        </p:blipFill>
        <p:spPr>
          <a:xfrm>
            <a:off x="254750" y="1885611"/>
            <a:ext cx="4115417" cy="1360239"/>
          </a:xfrm>
          <a:prstGeom prst="rect">
            <a:avLst/>
          </a:prstGeom>
        </p:spPr>
      </p:pic>
      <p:pic>
        <p:nvPicPr>
          <p:cNvPr id="23" name="Picture 22"/>
          <p:cNvPicPr/>
          <p:nvPr/>
        </p:nvPicPr>
        <p:blipFill>
          <a:blip r:embed="rId6"/>
          <a:stretch>
            <a:fillRect/>
          </a:stretch>
        </p:blipFill>
        <p:spPr>
          <a:xfrm>
            <a:off x="5706533" y="1772932"/>
            <a:ext cx="5943600" cy="1585595"/>
          </a:xfrm>
          <a:prstGeom prst="rect">
            <a:avLst/>
          </a:prstGeom>
        </p:spPr>
      </p:pic>
      <p:pic>
        <p:nvPicPr>
          <p:cNvPr id="2050" name="Picture 2" descr="https://iffr.org/wp-content/uploads/2021/04/iffr-logotype-1020x14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1826" y="5244087"/>
            <a:ext cx="6950174" cy="9539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otarian Action Group for Pea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5051004"/>
            <a:ext cx="4639732" cy="113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828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A32816-FEC9-A949-9428-7571810E3458}"/>
              </a:ext>
            </a:extLst>
          </p:cNvPr>
          <p:cNvSpPr>
            <a:spLocks noGrp="1"/>
          </p:cNvSpPr>
          <p:nvPr>
            <p:ph type="body" sz="quarter" idx="12"/>
          </p:nvPr>
        </p:nvSpPr>
        <p:spPr>
          <a:xfrm>
            <a:off x="6324600" y="1167870"/>
            <a:ext cx="5537200" cy="4318529"/>
          </a:xfrm>
        </p:spPr>
        <p:txBody>
          <a:bodyPr>
            <a:noAutofit/>
          </a:bodyPr>
          <a:lstStyle/>
          <a:p>
            <a:pPr marL="457200" indent="-457200" fontAlgn="base">
              <a:buFont typeface="+mj-lt"/>
              <a:buAutoNum type="arabicPeriod"/>
            </a:pPr>
            <a:r>
              <a:rPr lang="en-US" sz="2800" dirty="0"/>
              <a:t>Protect Rotary’s name and intellectual property​</a:t>
            </a:r>
            <a:br>
              <a:rPr lang="en-US" sz="2800" dirty="0"/>
            </a:br>
            <a:endParaRPr lang="en-US" sz="2800" dirty="0"/>
          </a:p>
          <a:p>
            <a:pPr marL="457200" indent="-457200" fontAlgn="base">
              <a:buFont typeface="+mj-lt"/>
              <a:buAutoNum type="arabicPeriod"/>
            </a:pPr>
            <a:r>
              <a:rPr lang="en-US" sz="2800" dirty="0"/>
              <a:t>Credit and recognize members, clubs, districts, and programs for the good work they do ​</a:t>
            </a:r>
            <a:br>
              <a:rPr lang="en-US" sz="2800" dirty="0"/>
            </a:br>
            <a:endParaRPr lang="en-US" sz="2800" dirty="0"/>
          </a:p>
          <a:p>
            <a:pPr marL="457200" indent="-457200" fontAlgn="base">
              <a:buFont typeface="+mj-lt"/>
              <a:buAutoNum type="arabicPeriod"/>
            </a:pPr>
            <a:r>
              <a:rPr lang="en-US" sz="2800" dirty="0"/>
              <a:t>Tell Rotary’s story in a     consistent way</a:t>
            </a:r>
          </a:p>
        </p:txBody>
      </p:sp>
      <p:sp>
        <p:nvSpPr>
          <p:cNvPr id="3" name="Text Placeholder 2">
            <a:extLst>
              <a:ext uri="{FF2B5EF4-FFF2-40B4-BE49-F238E27FC236}">
                <a16:creationId xmlns:a16="http://schemas.microsoft.com/office/drawing/2014/main" id="{7026C36D-F883-7A45-B783-9F63E95F2456}"/>
              </a:ext>
            </a:extLst>
          </p:cNvPr>
          <p:cNvSpPr>
            <a:spLocks noGrp="1"/>
          </p:cNvSpPr>
          <p:nvPr>
            <p:ph type="body" sz="quarter" idx="14"/>
          </p:nvPr>
        </p:nvSpPr>
        <p:spPr>
          <a:xfrm>
            <a:off x="558800" y="3742303"/>
            <a:ext cx="4978400" cy="1135062"/>
          </a:xfrm>
        </p:spPr>
        <p:txBody>
          <a:bodyPr/>
          <a:lstStyle/>
          <a:p>
            <a:r>
              <a:rPr lang="en-US" dirty="0"/>
              <a:t>WHY It’s important </a:t>
            </a:r>
            <a:br>
              <a:rPr lang="en-US" dirty="0"/>
            </a:br>
            <a:r>
              <a:rPr lang="en-US" dirty="0"/>
              <a:t>to use the Rotary marks correctly</a:t>
            </a:r>
          </a:p>
        </p:txBody>
      </p:sp>
      <p:sp>
        <p:nvSpPr>
          <p:cNvPr id="5" name="Slide Number Placeholder 4">
            <a:extLst>
              <a:ext uri="{FF2B5EF4-FFF2-40B4-BE49-F238E27FC236}">
                <a16:creationId xmlns:a16="http://schemas.microsoft.com/office/drawing/2014/main" id="{5C41CE0B-A747-F042-AA23-A79C9870817E}"/>
              </a:ext>
            </a:extLst>
          </p:cNvPr>
          <p:cNvSpPr>
            <a:spLocks noGrp="1"/>
          </p:cNvSpPr>
          <p:nvPr>
            <p:ph type="sldNum" sz="quarter" idx="15"/>
          </p:nvPr>
        </p:nvSpPr>
        <p:spPr/>
        <p:txBody>
          <a:bodyPr/>
          <a:lstStyle/>
          <a:p>
            <a:fld id="{97A94E25-127B-4C48-AF96-44BA7B823777}" type="slidenum">
              <a:rPr lang="en-US" smtClean="0"/>
              <a:pPr/>
              <a:t>75</a:t>
            </a:fld>
            <a:endParaRPr lang="en-US" dirty="0"/>
          </a:p>
        </p:txBody>
      </p:sp>
    </p:spTree>
    <p:extLst>
      <p:ext uri="{BB962C8B-B14F-4D97-AF65-F5344CB8AC3E}">
        <p14:creationId xmlns:p14="http://schemas.microsoft.com/office/powerpoint/2010/main" val="27985601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599581" cy="6858000"/>
          </a:xfrm>
          <a:solidFill>
            <a:srgbClr val="00B0F0"/>
          </a:solidFill>
        </p:spPr>
        <p:txBody>
          <a:bodyPr/>
          <a:lstStyle/>
          <a:p>
            <a:r>
              <a:rPr lang="en-US" dirty="0"/>
              <a:t>subhead</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76</a:t>
            </a:fld>
            <a:endParaRPr lang="en-US" dirty="0"/>
          </a:p>
        </p:txBody>
      </p:sp>
      <p:pic>
        <p:nvPicPr>
          <p:cNvPr id="4" name="Picture Placeholder 3"/>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29146" r="25020"/>
          <a:stretch/>
        </p:blipFill>
        <p:spPr>
          <a:xfrm>
            <a:off x="6599582" y="0"/>
            <a:ext cx="5592417" cy="6858000"/>
          </a:xfrm>
        </p:spPr>
      </p:pic>
      <p:sp>
        <p:nvSpPr>
          <p:cNvPr id="3" name="Text Placeholder 2"/>
          <p:cNvSpPr>
            <a:spLocks noGrp="1"/>
          </p:cNvSpPr>
          <p:nvPr>
            <p:ph type="body" sz="quarter" idx="14"/>
          </p:nvPr>
        </p:nvSpPr>
        <p:spPr>
          <a:xfrm>
            <a:off x="558801" y="0"/>
            <a:ext cx="4978400" cy="1135062"/>
          </a:xfrm>
        </p:spPr>
        <p:txBody>
          <a:bodyPr/>
          <a:lstStyle/>
          <a:p>
            <a:pPr algn="ctr"/>
            <a:r>
              <a:rPr lang="en-US" sz="5400" dirty="0">
                <a:solidFill>
                  <a:srgbClr val="FFC000"/>
                </a:solidFill>
                <a:latin typeface="Arial Narrow" panose="020B0606020202030204" pitchFamily="34" charset="0"/>
              </a:rPr>
              <a:t>RESOURCES</a:t>
            </a:r>
          </a:p>
        </p:txBody>
      </p:sp>
      <p:sp>
        <p:nvSpPr>
          <p:cNvPr id="5" name="TextBox 4"/>
          <p:cNvSpPr txBox="1"/>
          <p:nvPr/>
        </p:nvSpPr>
        <p:spPr>
          <a:xfrm>
            <a:off x="195897" y="1351508"/>
            <a:ext cx="5897217" cy="5324535"/>
          </a:xfrm>
          <a:prstGeom prst="rect">
            <a:avLst/>
          </a:prstGeom>
          <a:noFill/>
        </p:spPr>
        <p:txBody>
          <a:bodyPr wrap="square" rtlCol="0">
            <a:spAutoFit/>
          </a:bodyPr>
          <a:lstStyle/>
          <a:p>
            <a:pPr algn="ctr"/>
            <a:r>
              <a:rPr lang="en-US" sz="2800" b="1" u="sng" dirty="0">
                <a:latin typeface="Arial Narrow" panose="020B0606020202030204" pitchFamily="34" charset="0"/>
              </a:rPr>
              <a:t>BRAND CENTER</a:t>
            </a:r>
          </a:p>
          <a:p>
            <a:pPr algn="ctr"/>
            <a:r>
              <a:rPr lang="en-US" sz="2800" b="1" u="sng" dirty="0">
                <a:latin typeface="Arial Narrow" panose="020B0606020202030204" pitchFamily="34" charset="0"/>
              </a:rPr>
              <a:t>rotary.org/</a:t>
            </a:r>
            <a:r>
              <a:rPr lang="en-US" sz="2800" b="1" u="sng" dirty="0" err="1">
                <a:latin typeface="Arial Narrow" panose="020B0606020202030204" pitchFamily="34" charset="0"/>
              </a:rPr>
              <a:t>brandcenter</a:t>
            </a:r>
            <a:endParaRPr lang="en-US" sz="2800" b="1" u="sng" dirty="0">
              <a:latin typeface="Arial Narrow" panose="020B0606020202030204" pitchFamily="34" charset="0"/>
            </a:endParaRPr>
          </a:p>
          <a:p>
            <a:endParaRPr lang="en-US" dirty="0">
              <a:solidFill>
                <a:schemeClr val="bg2">
                  <a:lumMod val="90000"/>
                </a:schemeClr>
              </a:solidFill>
              <a:latin typeface="Arial Narrow" panose="020B0606020202030204" pitchFamily="34" charset="0"/>
            </a:endParaRPr>
          </a:p>
          <a:p>
            <a:pPr algn="ctr"/>
            <a:r>
              <a:rPr lang="en-US" sz="2800" b="1" u="sng" dirty="0">
                <a:latin typeface="Arial Narrow" panose="020B0606020202030204" pitchFamily="34" charset="0"/>
              </a:rPr>
              <a:t>LEARNING CENTER</a:t>
            </a:r>
          </a:p>
          <a:p>
            <a:pPr algn="ctr"/>
            <a:r>
              <a:rPr lang="en-US" sz="2800" b="1" u="sng" dirty="0">
                <a:latin typeface="Arial Narrow" panose="020B0606020202030204" pitchFamily="34" charset="0"/>
              </a:rPr>
              <a:t>Rotary.org/learn</a:t>
            </a:r>
          </a:p>
          <a:p>
            <a:endParaRPr lang="en-US" dirty="0">
              <a:solidFill>
                <a:schemeClr val="bg2">
                  <a:lumMod val="90000"/>
                </a:schemeClr>
              </a:solidFill>
              <a:latin typeface="Arial Narrow" panose="020B0606020202030204" pitchFamily="34" charset="0"/>
            </a:endParaRPr>
          </a:p>
          <a:p>
            <a:pPr algn="ctr"/>
            <a:r>
              <a:rPr lang="en-US" sz="2800" b="1" u="sng" dirty="0">
                <a:latin typeface="Arial Narrow" panose="020B0606020202030204" pitchFamily="34" charset="0"/>
              </a:rPr>
              <a:t>PUBLIC IMAGE EXPERTS</a:t>
            </a:r>
          </a:p>
          <a:p>
            <a:pPr marL="742950" lvl="1" indent="-285750">
              <a:buFont typeface="Arial" panose="020B0604020202020204" pitchFamily="34" charset="0"/>
              <a:buChar char="•"/>
            </a:pPr>
            <a:r>
              <a:rPr lang="en-US" sz="2200" b="1" dirty="0">
                <a:latin typeface="Arial Narrow" panose="020B0606020202030204" pitchFamily="34" charset="0"/>
              </a:rPr>
              <a:t>RPIC</a:t>
            </a:r>
          </a:p>
          <a:p>
            <a:pPr marL="742950" lvl="1" indent="-285750">
              <a:buFont typeface="Arial" panose="020B0604020202020204" pitchFamily="34" charset="0"/>
              <a:buChar char="•"/>
            </a:pPr>
            <a:r>
              <a:rPr lang="en-US" sz="2200" b="1" dirty="0">
                <a:latin typeface="Arial Narrow" panose="020B0606020202030204" pitchFamily="34" charset="0"/>
              </a:rPr>
              <a:t>ARPICs</a:t>
            </a:r>
          </a:p>
          <a:p>
            <a:pPr marL="742950" lvl="1" indent="-285750">
              <a:buFont typeface="Arial" panose="020B0604020202020204" pitchFamily="34" charset="0"/>
              <a:buChar char="•"/>
            </a:pPr>
            <a:r>
              <a:rPr lang="en-US" sz="2200" b="1" dirty="0">
                <a:latin typeface="Arial Narrow" panose="020B0606020202030204" pitchFamily="34" charset="0"/>
              </a:rPr>
              <a:t>DPICs</a:t>
            </a:r>
          </a:p>
          <a:p>
            <a:pPr marL="742950" lvl="1" indent="-285750">
              <a:buFont typeface="Arial" panose="020B0604020202020204" pitchFamily="34" charset="0"/>
              <a:buChar char="•"/>
            </a:pPr>
            <a:r>
              <a:rPr lang="en-US" sz="2200" b="1" dirty="0">
                <a:latin typeface="Arial Narrow" panose="020B0606020202030204" pitchFamily="34" charset="0"/>
              </a:rPr>
              <a:t>CPICs</a:t>
            </a:r>
          </a:p>
          <a:p>
            <a:pPr marL="742950" lvl="1" indent="-285750">
              <a:buFont typeface="Arial" panose="020B0604020202020204" pitchFamily="34" charset="0"/>
              <a:buChar char="•"/>
            </a:pPr>
            <a:endParaRPr lang="en-US" sz="2200" b="1" dirty="0">
              <a:latin typeface="Arial Narrow" panose="020B0606020202030204" pitchFamily="34" charset="0"/>
            </a:endParaRPr>
          </a:p>
          <a:p>
            <a:pPr lvl="1" algn="ctr"/>
            <a:r>
              <a:rPr lang="en-US" sz="3200" dirty="0">
                <a:latin typeface="Arial Narrow" panose="020B0606020202030204" pitchFamily="34" charset="0"/>
              </a:rPr>
              <a:t>www.rizones30-31.org</a:t>
            </a:r>
          </a:p>
          <a:p>
            <a:pPr marL="742950" lvl="1" indent="-285750">
              <a:buFont typeface="Arial" panose="020B0604020202020204" pitchFamily="34" charset="0"/>
              <a:buChar char="•"/>
            </a:pPr>
            <a:endParaRPr lang="en-US" sz="2200"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2420281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81" r="81"/>
          <a:stretch>
            <a:fillRect/>
          </a:stretch>
        </p:blipFill>
        <p:spPr>
          <a:xfrm>
            <a:off x="6321780" y="205961"/>
            <a:ext cx="5700889" cy="6517267"/>
          </a:xfrm>
        </p:spPr>
      </p:pic>
      <p:sp>
        <p:nvSpPr>
          <p:cNvPr id="5" name="Text Placeholder 4"/>
          <p:cNvSpPr>
            <a:spLocks noGrp="1"/>
          </p:cNvSpPr>
          <p:nvPr>
            <p:ph type="body" sz="quarter" idx="14"/>
          </p:nvPr>
        </p:nvSpPr>
        <p:spPr>
          <a:xfrm>
            <a:off x="442187" y="1339639"/>
            <a:ext cx="4363888" cy="1135063"/>
          </a:xfrm>
        </p:spPr>
        <p:txBody>
          <a:bodyPr/>
          <a:lstStyle/>
          <a:p>
            <a:pPr algn="ctr"/>
            <a:r>
              <a:rPr lang="en-US" dirty="0"/>
              <a:t>Courses &amp; Learning Plans</a:t>
            </a:r>
          </a:p>
        </p:txBody>
      </p:sp>
      <p:sp>
        <p:nvSpPr>
          <p:cNvPr id="4" name="Subtitle 3"/>
          <p:cNvSpPr>
            <a:spLocks noGrp="1"/>
          </p:cNvSpPr>
          <p:nvPr>
            <p:ph type="subTitle" idx="1"/>
          </p:nvPr>
        </p:nvSpPr>
        <p:spPr>
          <a:xfrm>
            <a:off x="741004" y="3062182"/>
            <a:ext cx="4065071" cy="1975764"/>
          </a:xfrm>
        </p:spPr>
        <p:txBody>
          <a:bodyPr>
            <a:normAutofit fontScale="92500" lnSpcReduction="20000"/>
          </a:bodyPr>
          <a:lstStyle/>
          <a:p>
            <a:pPr>
              <a:lnSpc>
                <a:spcPct val="100000"/>
              </a:lnSpc>
              <a:spcBef>
                <a:spcPts val="0"/>
              </a:spcBef>
            </a:pPr>
            <a:r>
              <a:rPr lang="en-US" sz="4000" dirty="0">
                <a:solidFill>
                  <a:srgbClr val="00B0E3"/>
                </a:solidFill>
              </a:rPr>
              <a:t>Training modules and learning plans provide knowledge framework</a:t>
            </a:r>
          </a:p>
        </p:txBody>
      </p:sp>
      <p:pic>
        <p:nvPicPr>
          <p:cNvPr id="2" name="Picture 1"/>
          <p:cNvPicPr>
            <a:picLocks noChangeAspect="1"/>
          </p:cNvPicPr>
          <p:nvPr/>
        </p:nvPicPr>
        <p:blipFill>
          <a:blip r:embed="rId4"/>
          <a:stretch>
            <a:fillRect/>
          </a:stretch>
        </p:blipFill>
        <p:spPr>
          <a:xfrm>
            <a:off x="5092701" y="-1771"/>
            <a:ext cx="7204403" cy="6859772"/>
          </a:xfrm>
          <a:prstGeom prst="rect">
            <a:avLst/>
          </a:prstGeom>
        </p:spPr>
      </p:pic>
    </p:spTree>
    <p:extLst>
      <p:ext uri="{BB962C8B-B14F-4D97-AF65-F5344CB8AC3E}">
        <p14:creationId xmlns:p14="http://schemas.microsoft.com/office/powerpoint/2010/main" val="4257946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852567" y="1410303"/>
            <a:ext cx="4363888" cy="1135063"/>
          </a:xfrm>
        </p:spPr>
        <p:txBody>
          <a:bodyPr/>
          <a:lstStyle/>
          <a:p>
            <a:pPr algn="ctr"/>
            <a:r>
              <a:rPr lang="en-US" sz="3200" dirty="0"/>
              <a:t>Updates to the Brand Center</a:t>
            </a:r>
          </a:p>
        </p:txBody>
      </p:sp>
      <p:sp>
        <p:nvSpPr>
          <p:cNvPr id="4" name="Subtitle 3"/>
          <p:cNvSpPr>
            <a:spLocks noGrp="1"/>
          </p:cNvSpPr>
          <p:nvPr>
            <p:ph type="subTitle" idx="1"/>
          </p:nvPr>
        </p:nvSpPr>
        <p:spPr>
          <a:xfrm>
            <a:off x="949779" y="3069148"/>
            <a:ext cx="3731582" cy="1975764"/>
          </a:xfrm>
        </p:spPr>
        <p:txBody>
          <a:bodyPr>
            <a:noAutofit/>
          </a:bodyPr>
          <a:lstStyle/>
          <a:p>
            <a:pPr marL="990575" indent="-457189" defTabSz="609585">
              <a:lnSpc>
                <a:spcPct val="100000"/>
              </a:lnSpc>
              <a:spcBef>
                <a:spcPts val="800"/>
              </a:spcBef>
              <a:buClr>
                <a:srgbClr val="0F6FC6"/>
              </a:buClr>
              <a:buFont typeface="Arial" panose="020B0604020202020204" pitchFamily="34" charset="0"/>
              <a:buChar char="•"/>
              <a:defRPr/>
            </a:pPr>
            <a:r>
              <a:rPr lang="en-US" sz="3200" dirty="0">
                <a:solidFill>
                  <a:prstClr val="black">
                    <a:lumMod val="65000"/>
                    <a:lumOff val="35000"/>
                  </a:prstClr>
                </a:solidFill>
                <a:latin typeface="Georgia" panose="02040502050405020303" pitchFamily="18" charset="0"/>
                <a:cs typeface="Arial" panose="020B0604020202020204" pitchFamily="34" charset="0"/>
              </a:rPr>
              <a:t>Our Brand</a:t>
            </a:r>
          </a:p>
          <a:p>
            <a:pPr marL="990575" indent="-457189" defTabSz="609585">
              <a:lnSpc>
                <a:spcPct val="100000"/>
              </a:lnSpc>
              <a:spcBef>
                <a:spcPts val="800"/>
              </a:spcBef>
              <a:buClr>
                <a:srgbClr val="0F6FC6"/>
              </a:buClr>
              <a:buFont typeface="Arial" panose="020B0604020202020204" pitchFamily="34" charset="0"/>
              <a:buChar char="•"/>
              <a:defRPr/>
            </a:pPr>
            <a:r>
              <a:rPr lang="en-US" sz="3200" dirty="0">
                <a:solidFill>
                  <a:prstClr val="black">
                    <a:lumMod val="65000"/>
                    <a:lumOff val="35000"/>
                  </a:prstClr>
                </a:solidFill>
                <a:latin typeface="Georgia" panose="02040502050405020303" pitchFamily="18" charset="0"/>
                <a:cs typeface="Arial" panose="020B0604020202020204" pitchFamily="34" charset="0"/>
              </a:rPr>
              <a:t>Templates </a:t>
            </a:r>
          </a:p>
          <a:p>
            <a:pPr marL="990575" indent="-457189" defTabSz="609585">
              <a:lnSpc>
                <a:spcPct val="100000"/>
              </a:lnSpc>
              <a:spcBef>
                <a:spcPts val="800"/>
              </a:spcBef>
              <a:buClr>
                <a:srgbClr val="0F6FC6"/>
              </a:buClr>
              <a:buFont typeface="Arial" panose="020B0604020202020204" pitchFamily="34" charset="0"/>
              <a:buChar char="•"/>
              <a:defRPr/>
            </a:pPr>
            <a:r>
              <a:rPr lang="en-US" sz="3200" dirty="0">
                <a:solidFill>
                  <a:prstClr val="black">
                    <a:lumMod val="65000"/>
                    <a:lumOff val="35000"/>
                  </a:prstClr>
                </a:solidFill>
                <a:latin typeface="Georgia" panose="02040502050405020303" pitchFamily="18" charset="0"/>
                <a:cs typeface="Arial" panose="020B0604020202020204" pitchFamily="34" charset="0"/>
              </a:rPr>
              <a:t>New photos</a:t>
            </a:r>
          </a:p>
          <a:p>
            <a:pPr marL="990575" indent="-457189" defTabSz="609585">
              <a:lnSpc>
                <a:spcPct val="100000"/>
              </a:lnSpc>
              <a:spcBef>
                <a:spcPts val="800"/>
              </a:spcBef>
              <a:buClr>
                <a:srgbClr val="0F6FC6"/>
              </a:buClr>
              <a:buFont typeface="Arial" panose="020B0604020202020204" pitchFamily="34" charset="0"/>
              <a:buChar char="•"/>
              <a:defRPr/>
            </a:pPr>
            <a:r>
              <a:rPr lang="en-US" sz="3200" dirty="0">
                <a:solidFill>
                  <a:prstClr val="black">
                    <a:lumMod val="65000"/>
                    <a:lumOff val="35000"/>
                  </a:prstClr>
                </a:solidFill>
                <a:latin typeface="Georgia" panose="02040502050405020303" pitchFamily="18" charset="0"/>
                <a:cs typeface="Arial" panose="020B0604020202020204" pitchFamily="34" charset="0"/>
              </a:rPr>
              <a:t>New videos</a:t>
            </a:r>
          </a:p>
        </p:txBody>
      </p:sp>
      <p:pic>
        <p:nvPicPr>
          <p:cNvPr id="9" name="Picture 8"/>
          <p:cNvPicPr>
            <a:picLocks noChangeAspect="1"/>
          </p:cNvPicPr>
          <p:nvPr/>
        </p:nvPicPr>
        <p:blipFill>
          <a:blip r:embed="rId3"/>
          <a:stretch>
            <a:fillRect/>
          </a:stretch>
        </p:blipFill>
        <p:spPr>
          <a:xfrm>
            <a:off x="6128952" y="1410303"/>
            <a:ext cx="6063048" cy="3454100"/>
          </a:xfrm>
          <a:prstGeom prst="rect">
            <a:avLst/>
          </a:prstGeom>
        </p:spPr>
      </p:pic>
      <p:sp>
        <p:nvSpPr>
          <p:cNvPr id="10" name="TextBox 9"/>
          <p:cNvSpPr txBox="1"/>
          <p:nvPr/>
        </p:nvSpPr>
        <p:spPr>
          <a:xfrm>
            <a:off x="7196667" y="5350934"/>
            <a:ext cx="4204997" cy="584775"/>
          </a:xfrm>
          <a:prstGeom prst="rect">
            <a:avLst/>
          </a:prstGeom>
          <a:noFill/>
        </p:spPr>
        <p:txBody>
          <a:bodyPr wrap="none" rtlCol="0">
            <a:spAutoFit/>
          </a:bodyPr>
          <a:lstStyle/>
          <a:p>
            <a:r>
              <a:rPr lang="en-US" sz="3200" dirty="0">
                <a:solidFill>
                  <a:schemeClr val="bg1"/>
                </a:solidFill>
              </a:rPr>
              <a:t>rotary.org/brandcenter</a:t>
            </a:r>
          </a:p>
        </p:txBody>
      </p:sp>
    </p:spTree>
    <p:extLst>
      <p:ext uri="{BB962C8B-B14F-4D97-AF65-F5344CB8AC3E}">
        <p14:creationId xmlns:p14="http://schemas.microsoft.com/office/powerpoint/2010/main" val="37127542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976091" y="1349298"/>
            <a:ext cx="4363888" cy="1135063"/>
          </a:xfrm>
        </p:spPr>
        <p:txBody>
          <a:bodyPr/>
          <a:lstStyle/>
          <a:p>
            <a:pPr algn="ctr"/>
            <a:r>
              <a:rPr lang="en-US" sz="3733" dirty="0"/>
              <a:t>Brand Center resources</a:t>
            </a:r>
          </a:p>
        </p:txBody>
      </p:sp>
      <p:sp>
        <p:nvSpPr>
          <p:cNvPr id="4" name="Subtitle 3"/>
          <p:cNvSpPr>
            <a:spLocks noGrp="1"/>
          </p:cNvSpPr>
          <p:nvPr>
            <p:ph type="subTitle" idx="1"/>
          </p:nvPr>
        </p:nvSpPr>
        <p:spPr>
          <a:xfrm>
            <a:off x="516633" y="3116633"/>
            <a:ext cx="5282804" cy="1975764"/>
          </a:xfrm>
        </p:spPr>
        <p:txBody>
          <a:bodyPr>
            <a:noAutofit/>
          </a:bodyPr>
          <a:lstStyle/>
          <a:p>
            <a:pPr marL="914377" indent="-380990" defTabSz="609585">
              <a:lnSpc>
                <a:spcPct val="100000"/>
              </a:lnSpc>
              <a:spcBef>
                <a:spcPts val="800"/>
              </a:spcBef>
              <a:buClr>
                <a:srgbClr val="0F6FC6"/>
              </a:buClr>
              <a:buFont typeface="Arial" panose="020B0604020202020204" pitchFamily="34" charset="0"/>
              <a:buChar char="•"/>
              <a:defRPr/>
            </a:pPr>
            <a:r>
              <a:rPr lang="en-US" sz="2400" dirty="0">
                <a:solidFill>
                  <a:prstClr val="black">
                    <a:lumMod val="65000"/>
                    <a:lumOff val="35000"/>
                  </a:prstClr>
                </a:solidFill>
                <a:latin typeface="Georgia" panose="02040502050405020303" pitchFamily="18" charset="0"/>
                <a:cs typeface="Arial" panose="020B0604020202020204" pitchFamily="34" charset="0"/>
              </a:rPr>
              <a:t>&gt;100s fully released images and videos</a:t>
            </a:r>
          </a:p>
          <a:p>
            <a:pPr marL="914377" indent="-380990" defTabSz="609585">
              <a:lnSpc>
                <a:spcPct val="100000"/>
              </a:lnSpc>
              <a:spcBef>
                <a:spcPts val="800"/>
              </a:spcBef>
              <a:buClr>
                <a:srgbClr val="0F6FC6"/>
              </a:buClr>
              <a:buFont typeface="Arial" panose="020B0604020202020204" pitchFamily="34" charset="0"/>
              <a:buChar char="•"/>
              <a:defRPr/>
            </a:pPr>
            <a:r>
              <a:rPr lang="en-US" sz="2400" dirty="0">
                <a:solidFill>
                  <a:prstClr val="black">
                    <a:lumMod val="65000"/>
                    <a:lumOff val="35000"/>
                  </a:prstClr>
                </a:solidFill>
                <a:latin typeface="Georgia" panose="02040502050405020303" pitchFamily="18" charset="0"/>
                <a:cs typeface="Arial" panose="020B0604020202020204" pitchFamily="34" charset="0"/>
              </a:rPr>
              <a:t>10sec and 15 sec formatted for use in social media</a:t>
            </a:r>
          </a:p>
          <a:p>
            <a:pPr marL="914377" indent="-380990" defTabSz="609585">
              <a:lnSpc>
                <a:spcPct val="100000"/>
              </a:lnSpc>
              <a:spcBef>
                <a:spcPts val="800"/>
              </a:spcBef>
              <a:buClr>
                <a:srgbClr val="0F6FC6"/>
              </a:buClr>
              <a:buFont typeface="Arial" panose="020B0604020202020204" pitchFamily="34" charset="0"/>
              <a:buChar char="•"/>
              <a:defRPr/>
            </a:pPr>
            <a:endParaRPr lang="en-US" sz="2400" dirty="0">
              <a:solidFill>
                <a:prstClr val="black">
                  <a:lumMod val="65000"/>
                  <a:lumOff val="35000"/>
                </a:prstClr>
              </a:solidFill>
              <a:latin typeface="Georgia" panose="02040502050405020303" pitchFamily="18"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114920" y="198892"/>
            <a:ext cx="6077081" cy="6357005"/>
          </a:xfrm>
          <a:prstGeom prst="rect">
            <a:avLst/>
          </a:prstGeom>
        </p:spPr>
      </p:pic>
    </p:spTree>
    <p:extLst>
      <p:ext uri="{BB962C8B-B14F-4D97-AF65-F5344CB8AC3E}">
        <p14:creationId xmlns:p14="http://schemas.microsoft.com/office/powerpoint/2010/main" val="5059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352" y="381000"/>
            <a:ext cx="7772400" cy="1219200"/>
          </a:xfrm>
        </p:spPr>
        <p:txBody>
          <a:bodyPr/>
          <a:lstStyle/>
          <a:p>
            <a:pPr algn="ctr"/>
            <a:r>
              <a:rPr lang="en-US" sz="4400" dirty="0">
                <a:effectLst/>
              </a:rPr>
              <a:t>THE FOUR-WAY TEST</a:t>
            </a:r>
            <a:br>
              <a:rPr lang="en-US" sz="4400" dirty="0">
                <a:effectLst/>
              </a:rPr>
            </a:br>
            <a:r>
              <a:rPr lang="en-US" sz="4400" i="1" dirty="0">
                <a:effectLst/>
              </a:rPr>
              <a:t>Of the things we think, say or do</a:t>
            </a:r>
            <a:endParaRPr lang="en-US" sz="4400" i="1" dirty="0"/>
          </a:p>
        </p:txBody>
      </p:sp>
      <p:sp>
        <p:nvSpPr>
          <p:cNvPr id="3" name="Text Placeholder 2"/>
          <p:cNvSpPr>
            <a:spLocks noGrp="1"/>
          </p:cNvSpPr>
          <p:nvPr>
            <p:ph type="body" idx="1"/>
          </p:nvPr>
        </p:nvSpPr>
        <p:spPr>
          <a:xfrm>
            <a:off x="2054352" y="2286000"/>
            <a:ext cx="7772400" cy="4572000"/>
          </a:xfrm>
        </p:spPr>
        <p:txBody>
          <a:bodyPr/>
          <a:lstStyle/>
          <a:p>
            <a:pPr marL="460375" indent="-460375">
              <a:spcAft>
                <a:spcPct val="45000"/>
              </a:spcAft>
              <a:defRPr/>
            </a:pPr>
            <a:r>
              <a:rPr lang="en-US" sz="3200" dirty="0"/>
              <a:t>1. Is it the TRUTH?</a:t>
            </a:r>
          </a:p>
          <a:p>
            <a:pPr marL="460375" indent="-460375">
              <a:spcAft>
                <a:spcPct val="45000"/>
              </a:spcAft>
              <a:defRPr/>
            </a:pPr>
            <a:r>
              <a:rPr lang="en-US" sz="3200" dirty="0"/>
              <a:t>2. Is it FAIR to all concerned?</a:t>
            </a:r>
          </a:p>
          <a:p>
            <a:pPr marL="460375" indent="-460375">
              <a:spcAft>
                <a:spcPct val="45000"/>
              </a:spcAft>
              <a:defRPr/>
            </a:pPr>
            <a:r>
              <a:rPr lang="en-US" sz="3200" dirty="0"/>
              <a:t>3. Will it build GOOD WILL and        BETTER FRIENDSHIPS?</a:t>
            </a:r>
          </a:p>
          <a:p>
            <a:pPr marL="460375" indent="-460375">
              <a:spcAft>
                <a:spcPct val="45000"/>
              </a:spcAft>
              <a:defRPr/>
            </a:pPr>
            <a:r>
              <a:rPr lang="en-US" sz="3200" dirty="0"/>
              <a:t>4. Will it be BENEFICIAL to all concerned?</a:t>
            </a:r>
          </a:p>
          <a:p>
            <a:endParaRPr lang="en-US" dirty="0"/>
          </a:p>
        </p:txBody>
      </p:sp>
    </p:spTree>
    <p:extLst>
      <p:ext uri="{BB962C8B-B14F-4D97-AF65-F5344CB8AC3E}">
        <p14:creationId xmlns:p14="http://schemas.microsoft.com/office/powerpoint/2010/main" val="42821225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852567" y="1410303"/>
            <a:ext cx="4363888" cy="1135063"/>
          </a:xfrm>
        </p:spPr>
        <p:txBody>
          <a:bodyPr/>
          <a:lstStyle/>
          <a:p>
            <a:pPr algn="ctr"/>
            <a:r>
              <a:rPr lang="en-US" sz="3200" dirty="0"/>
              <a:t>People of Action resources on the Brand Center</a:t>
            </a:r>
          </a:p>
        </p:txBody>
      </p:sp>
      <p:sp>
        <p:nvSpPr>
          <p:cNvPr id="4" name="Subtitle 3"/>
          <p:cNvSpPr>
            <a:spLocks noGrp="1"/>
          </p:cNvSpPr>
          <p:nvPr>
            <p:ph type="subTitle" idx="1"/>
          </p:nvPr>
        </p:nvSpPr>
        <p:spPr>
          <a:xfrm>
            <a:off x="132080" y="2739003"/>
            <a:ext cx="5791291" cy="1975764"/>
          </a:xfrm>
        </p:spPr>
        <p:txBody>
          <a:bodyPr>
            <a:noAutofit/>
          </a:bodyPr>
          <a:lstStyle/>
          <a:p>
            <a:pPr marL="990575" indent="-457189" defTabSz="609585">
              <a:lnSpc>
                <a:spcPct val="100000"/>
              </a:lnSpc>
              <a:spcBef>
                <a:spcPts val="800"/>
              </a:spcBef>
              <a:buClr>
                <a:srgbClr val="0F6FC6"/>
              </a:buClr>
              <a:buFont typeface="Arial" panose="020B0604020202020204" pitchFamily="34" charset="0"/>
              <a:buChar char="•"/>
              <a:defRPr/>
            </a:pPr>
            <a:r>
              <a:rPr lang="en-US" sz="2400" dirty="0">
                <a:solidFill>
                  <a:prstClr val="black">
                    <a:lumMod val="65000"/>
                    <a:lumOff val="35000"/>
                  </a:prstClr>
                </a:solidFill>
                <a:latin typeface="Georgia" panose="02040502050405020303" pitchFamily="18" charset="0"/>
                <a:cs typeface="Arial" panose="020B0604020202020204" pitchFamily="34" charset="0"/>
              </a:rPr>
              <a:t>Ads: print, outdoor, digital,  radio</a:t>
            </a:r>
          </a:p>
          <a:p>
            <a:pPr marL="990575" indent="-457189" defTabSz="609585">
              <a:lnSpc>
                <a:spcPct val="100000"/>
              </a:lnSpc>
              <a:spcBef>
                <a:spcPts val="800"/>
              </a:spcBef>
              <a:buClr>
                <a:srgbClr val="0F6FC6"/>
              </a:buClr>
              <a:buFont typeface="Arial" panose="020B0604020202020204" pitchFamily="34" charset="0"/>
              <a:buChar char="•"/>
              <a:defRPr/>
            </a:pPr>
            <a:r>
              <a:rPr lang="en-US" sz="2400" dirty="0">
                <a:solidFill>
                  <a:prstClr val="black">
                    <a:lumMod val="65000"/>
                    <a:lumOff val="35000"/>
                  </a:prstClr>
                </a:solidFill>
                <a:latin typeface="Georgia" panose="02040502050405020303" pitchFamily="18" charset="0"/>
                <a:cs typeface="Arial" panose="020B0604020202020204" pitchFamily="34" charset="0"/>
              </a:rPr>
              <a:t>Videos: 90, 30, 15, 10sec</a:t>
            </a:r>
          </a:p>
          <a:p>
            <a:pPr marL="990575" indent="-457189" defTabSz="609585">
              <a:lnSpc>
                <a:spcPct val="100000"/>
              </a:lnSpc>
              <a:spcBef>
                <a:spcPts val="800"/>
              </a:spcBef>
              <a:buClr>
                <a:srgbClr val="0F6FC6"/>
              </a:buClr>
              <a:buFont typeface="Arial" panose="020B0604020202020204" pitchFamily="34" charset="0"/>
              <a:buChar char="•"/>
              <a:defRPr/>
            </a:pPr>
            <a:r>
              <a:rPr lang="en-US" sz="2400" dirty="0">
                <a:solidFill>
                  <a:prstClr val="black">
                    <a:lumMod val="65000"/>
                    <a:lumOff val="35000"/>
                  </a:prstClr>
                </a:solidFill>
                <a:latin typeface="Georgia" panose="02040502050405020303" pitchFamily="18" charset="0"/>
                <a:cs typeface="Arial" panose="020B0604020202020204" pitchFamily="34" charset="0"/>
              </a:rPr>
              <a:t>Templates: print, digital, social</a:t>
            </a:r>
          </a:p>
          <a:p>
            <a:pPr marL="990575" indent="-457189" defTabSz="609585">
              <a:lnSpc>
                <a:spcPct val="100000"/>
              </a:lnSpc>
              <a:spcBef>
                <a:spcPts val="800"/>
              </a:spcBef>
              <a:buClr>
                <a:srgbClr val="0F6FC6"/>
              </a:buClr>
              <a:buFont typeface="Arial" panose="020B0604020202020204" pitchFamily="34" charset="0"/>
              <a:buChar char="•"/>
              <a:defRPr/>
            </a:pPr>
            <a:r>
              <a:rPr lang="en-US" sz="2400" dirty="0">
                <a:solidFill>
                  <a:prstClr val="black">
                    <a:lumMod val="65000"/>
                    <a:lumOff val="35000"/>
                  </a:prstClr>
                </a:solidFill>
                <a:latin typeface="Georgia" panose="02040502050405020303" pitchFamily="18" charset="0"/>
                <a:cs typeface="Arial" panose="020B0604020202020204" pitchFamily="34" charset="0"/>
              </a:rPr>
              <a:t>Roll-up banners</a:t>
            </a:r>
          </a:p>
          <a:p>
            <a:pPr marL="990575" indent="-457189" defTabSz="609585">
              <a:lnSpc>
                <a:spcPct val="100000"/>
              </a:lnSpc>
              <a:spcBef>
                <a:spcPts val="800"/>
              </a:spcBef>
              <a:buClr>
                <a:srgbClr val="0F6FC6"/>
              </a:buClr>
              <a:buFont typeface="Arial" panose="020B0604020202020204" pitchFamily="34" charset="0"/>
              <a:buChar char="•"/>
              <a:defRPr/>
            </a:pPr>
            <a:r>
              <a:rPr lang="en-US" sz="2400" dirty="0">
                <a:solidFill>
                  <a:prstClr val="black">
                    <a:lumMod val="65000"/>
                    <a:lumOff val="35000"/>
                  </a:prstClr>
                </a:solidFill>
                <a:latin typeface="Georgia" panose="02040502050405020303" pitchFamily="18" charset="0"/>
                <a:cs typeface="Arial" panose="020B0604020202020204" pitchFamily="34" charset="0"/>
              </a:rPr>
              <a:t>Photo library</a:t>
            </a:r>
          </a:p>
          <a:p>
            <a:pPr marL="990575" indent="-457189" defTabSz="609585">
              <a:lnSpc>
                <a:spcPct val="100000"/>
              </a:lnSpc>
              <a:spcBef>
                <a:spcPts val="800"/>
              </a:spcBef>
              <a:buClr>
                <a:srgbClr val="0F6FC6"/>
              </a:buClr>
              <a:buFont typeface="Arial" panose="020B0604020202020204" pitchFamily="34" charset="0"/>
              <a:buChar char="•"/>
              <a:defRPr/>
            </a:pPr>
            <a:r>
              <a:rPr lang="en-US" sz="2400" dirty="0">
                <a:solidFill>
                  <a:prstClr val="black">
                    <a:lumMod val="65000"/>
                    <a:lumOff val="35000"/>
                  </a:prstClr>
                </a:solidFill>
                <a:latin typeface="Georgia" panose="02040502050405020303" pitchFamily="18" charset="0"/>
                <a:cs typeface="Arial" panose="020B0604020202020204" pitchFamily="34" charset="0"/>
              </a:rPr>
              <a:t>Guidance</a:t>
            </a:r>
          </a:p>
        </p:txBody>
      </p:sp>
      <p:pic>
        <p:nvPicPr>
          <p:cNvPr id="9" name="Picture 8"/>
          <p:cNvPicPr>
            <a:picLocks noChangeAspect="1"/>
          </p:cNvPicPr>
          <p:nvPr/>
        </p:nvPicPr>
        <p:blipFill>
          <a:blip r:embed="rId3"/>
          <a:stretch>
            <a:fillRect/>
          </a:stretch>
        </p:blipFill>
        <p:spPr>
          <a:xfrm>
            <a:off x="6128952" y="1410303"/>
            <a:ext cx="6063048" cy="3454100"/>
          </a:xfrm>
          <a:prstGeom prst="rect">
            <a:avLst/>
          </a:prstGeom>
        </p:spPr>
      </p:pic>
      <p:sp>
        <p:nvSpPr>
          <p:cNvPr id="10" name="TextBox 9"/>
          <p:cNvSpPr txBox="1"/>
          <p:nvPr/>
        </p:nvSpPr>
        <p:spPr>
          <a:xfrm>
            <a:off x="7196667" y="5350934"/>
            <a:ext cx="4204997" cy="584775"/>
          </a:xfrm>
          <a:prstGeom prst="rect">
            <a:avLst/>
          </a:prstGeom>
          <a:noFill/>
        </p:spPr>
        <p:txBody>
          <a:bodyPr wrap="none" rtlCol="0">
            <a:spAutoFit/>
          </a:bodyPr>
          <a:lstStyle/>
          <a:p>
            <a:r>
              <a:rPr lang="en-US" sz="3200" dirty="0">
                <a:solidFill>
                  <a:schemeClr val="bg1"/>
                </a:solidFill>
              </a:rPr>
              <a:t>rotary.org/brandcenter</a:t>
            </a:r>
          </a:p>
        </p:txBody>
      </p:sp>
    </p:spTree>
    <p:extLst>
      <p:ext uri="{BB962C8B-B14F-4D97-AF65-F5344CB8AC3E}">
        <p14:creationId xmlns:p14="http://schemas.microsoft.com/office/powerpoint/2010/main" val="4271041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5BE2CBF-C084-49F2-B251-9DC23C8C7B85}"/>
              </a:ext>
            </a:extLst>
          </p:cNvPr>
          <p:cNvPicPr>
            <a:picLocks noChangeAspect="1"/>
          </p:cNvPicPr>
          <p:nvPr/>
        </p:nvPicPr>
        <p:blipFill>
          <a:blip r:embed="rId2"/>
          <a:stretch>
            <a:fillRect/>
          </a:stretch>
        </p:blipFill>
        <p:spPr>
          <a:xfrm>
            <a:off x="2180250" y="0"/>
            <a:ext cx="7831499" cy="6858000"/>
          </a:xfrm>
          <a:prstGeom prst="rect">
            <a:avLst/>
          </a:prstGeom>
        </p:spPr>
      </p:pic>
    </p:spTree>
    <p:extLst>
      <p:ext uri="{BB962C8B-B14F-4D97-AF65-F5344CB8AC3E}">
        <p14:creationId xmlns:p14="http://schemas.microsoft.com/office/powerpoint/2010/main" val="2825338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AA632"/>
        </a:solidFill>
        <a:effectLst/>
      </p:bgPr>
    </p:bg>
    <p:spTree>
      <p:nvGrpSpPr>
        <p:cNvPr id="1" name=""/>
        <p:cNvGrpSpPr/>
        <p:nvPr/>
      </p:nvGrpSpPr>
      <p:grpSpPr>
        <a:xfrm>
          <a:off x="0" y="0"/>
          <a:ext cx="0" cy="0"/>
          <a:chOff x="0" y="0"/>
          <a:chExt cx="0" cy="0"/>
        </a:xfrm>
      </p:grpSpPr>
      <p:pic>
        <p:nvPicPr>
          <p:cNvPr id="4098" name="Picture 2" descr="Rotary International and MyPostcard against polio - Join the fight to end  polio! - MyPostcard Newsroom">
            <a:extLst>
              <a:ext uri="{FF2B5EF4-FFF2-40B4-BE49-F238E27FC236}">
                <a16:creationId xmlns:a16="http://schemas.microsoft.com/office/drawing/2014/main" id="{12094A81-D9EF-7335-CB8C-2EF58794D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4A2F9-0743-EEBB-5EA5-75D399F14F7E}"/>
              </a:ext>
            </a:extLst>
          </p:cNvPr>
          <p:cNvSpPr txBox="1"/>
          <p:nvPr/>
        </p:nvSpPr>
        <p:spPr>
          <a:xfrm>
            <a:off x="821803" y="5960962"/>
            <a:ext cx="2453832" cy="740780"/>
          </a:xfrm>
          <a:prstGeom prst="rect">
            <a:avLst/>
          </a:prstGeom>
          <a:solidFill>
            <a:srgbClr val="FAA632"/>
          </a:solidFill>
        </p:spPr>
        <p:txBody>
          <a:bodyPr wrap="square" rtlCol="0">
            <a:spAutoFit/>
          </a:bodyPr>
          <a:lstStyle/>
          <a:p>
            <a:endParaRPr lang="en-US" dirty="0"/>
          </a:p>
        </p:txBody>
      </p:sp>
    </p:spTree>
    <p:extLst>
      <p:ext uri="{BB962C8B-B14F-4D97-AF65-F5344CB8AC3E}">
        <p14:creationId xmlns:p14="http://schemas.microsoft.com/office/powerpoint/2010/main" val="680734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9458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6F43-8135-487F-B1C1-4B33071C2873}"/>
              </a:ext>
            </a:extLst>
          </p:cNvPr>
          <p:cNvSpPr>
            <a:spLocks noGrp="1"/>
          </p:cNvSpPr>
          <p:nvPr>
            <p:ph type="ctrTitle"/>
          </p:nvPr>
        </p:nvSpPr>
        <p:spPr>
          <a:xfrm>
            <a:off x="394359" y="3989386"/>
            <a:ext cx="6981099" cy="1696270"/>
          </a:xfrm>
        </p:spPr>
        <p:txBody>
          <a:bodyPr anchor="t">
            <a:noAutofit/>
          </a:bodyPr>
          <a:lstStyle/>
          <a:p>
            <a:r>
              <a:rPr lang="en-US" sz="7200" b="1" dirty="0"/>
              <a:t>Mid-America PETS</a:t>
            </a:r>
            <a:br>
              <a:rPr lang="en-US" sz="6600" b="1" dirty="0"/>
            </a:br>
            <a:r>
              <a:rPr lang="en-US" sz="4800" b="1" dirty="0"/>
              <a:t>March 23-25, 2023</a:t>
            </a:r>
            <a:endParaRPr lang="en-US" b="1" dirty="0"/>
          </a:p>
        </p:txBody>
      </p:sp>
      <p:sp>
        <p:nvSpPr>
          <p:cNvPr id="10" name="Freeform: Shape 9">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7583227-44AB-4ECD-AD51-9EC7A5A3E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D520D6-8B57-4047-BB5F-2BE1017B2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32D813-08CE-406A-8A0B-A729BF7837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96786" y="2306912"/>
            <a:ext cx="2862909" cy="3828669"/>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20E44EB5-A7C5-43FB-95A6-ED04C8E37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691" y="645695"/>
            <a:ext cx="3448767" cy="1096708"/>
          </a:xfrm>
          <a:prstGeom prst="rect">
            <a:avLst/>
          </a:prstGeom>
        </p:spPr>
      </p:pic>
    </p:spTree>
    <p:extLst>
      <p:ext uri="{BB962C8B-B14F-4D97-AF65-F5344CB8AC3E}">
        <p14:creationId xmlns:p14="http://schemas.microsoft.com/office/powerpoint/2010/main" val="428097442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371600"/>
            <a:ext cx="8077200" cy="1828800"/>
          </a:xfrm>
        </p:spPr>
        <p:txBody>
          <a:bodyPr>
            <a:normAutofit/>
          </a:bodyPr>
          <a:lstStyle/>
          <a:p>
            <a:pPr algn="ctr"/>
            <a:r>
              <a:rPr lang="en-US" sz="5400" dirty="0"/>
              <a:t>District 6 1 1 0 </a:t>
            </a:r>
            <a:br>
              <a:rPr lang="en-US" sz="5400" dirty="0"/>
            </a:br>
            <a:r>
              <a:rPr lang="en-US" sz="5400" dirty="0"/>
              <a:t>4-Way Test Speech Contest</a:t>
            </a:r>
          </a:p>
        </p:txBody>
      </p:sp>
      <p:sp>
        <p:nvSpPr>
          <p:cNvPr id="3" name="Subtitle 2"/>
          <p:cNvSpPr>
            <a:spLocks noGrp="1"/>
          </p:cNvSpPr>
          <p:nvPr>
            <p:ph type="subTitle" idx="1"/>
          </p:nvPr>
        </p:nvSpPr>
        <p:spPr>
          <a:xfrm>
            <a:off x="2057400" y="3228536"/>
            <a:ext cx="8077200" cy="2562664"/>
          </a:xfrm>
        </p:spPr>
        <p:txBody>
          <a:bodyPr>
            <a:noAutofit/>
          </a:bodyPr>
          <a:lstStyle/>
          <a:p>
            <a:pPr algn="ctr"/>
            <a:r>
              <a:rPr lang="en-US" sz="3600" dirty="0"/>
              <a:t>Your Rotary Club </a:t>
            </a:r>
          </a:p>
          <a:p>
            <a:pPr algn="ctr"/>
            <a:r>
              <a:rPr lang="en-US" sz="3600" dirty="0"/>
              <a:t>can help youth</a:t>
            </a:r>
          </a:p>
          <a:p>
            <a:pPr algn="ctr"/>
            <a:r>
              <a:rPr lang="en-US" sz="3600" dirty="0"/>
              <a:t>understand </a:t>
            </a:r>
          </a:p>
          <a:p>
            <a:pPr algn="ctr"/>
            <a:r>
              <a:rPr lang="en-US" sz="3600" dirty="0"/>
              <a:t>ethic and moral lessons</a:t>
            </a:r>
          </a:p>
        </p:txBody>
      </p:sp>
    </p:spTree>
    <p:extLst>
      <p:ext uri="{BB962C8B-B14F-4D97-AF65-F5344CB8AC3E}">
        <p14:creationId xmlns:p14="http://schemas.microsoft.com/office/powerpoint/2010/main" val="3646900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RF-PowerpointDesignEN_Ligh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2321</TotalTime>
  <Words>3470</Words>
  <Application>Microsoft Office PowerPoint</Application>
  <PresentationFormat>Widescreen</PresentationFormat>
  <Paragraphs>404</Paragraphs>
  <Slides>83</Slides>
  <Notes>50</Notes>
  <HiddenSlides>0</HiddenSlides>
  <MMClips>2</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83</vt:i4>
      </vt:variant>
    </vt:vector>
  </HeadingPairs>
  <TitlesOfParts>
    <vt:vector size="97" baseType="lpstr">
      <vt:lpstr>Arial</vt:lpstr>
      <vt:lpstr>Arial Black</vt:lpstr>
      <vt:lpstr>Arial Narrow</vt:lpstr>
      <vt:lpstr>Calibri</vt:lpstr>
      <vt:lpstr>Calibri Light</vt:lpstr>
      <vt:lpstr>Constantia</vt:lpstr>
      <vt:lpstr>Georgia</vt:lpstr>
      <vt:lpstr>Wingdings 2</vt:lpstr>
      <vt:lpstr>Office Theme</vt:lpstr>
      <vt:lpstr>Flow</vt:lpstr>
      <vt:lpstr>TRF-PowerpointDesignEN_Light</vt:lpstr>
      <vt:lpstr>Office Theme</vt:lpstr>
      <vt:lpstr>Office Theme</vt:lpstr>
      <vt:lpstr>Microsoft PowerPoint Presentation</vt:lpstr>
      <vt:lpstr>Mid-America PETS March 23-25, 2023</vt:lpstr>
      <vt:lpstr>Pam Crawford  District Governor Elect</vt:lpstr>
      <vt:lpstr>PowerPoint Presentation</vt:lpstr>
      <vt:lpstr>Mid-America PETS March 23-25, 2023</vt:lpstr>
      <vt:lpstr>PowerPoint Presentation</vt:lpstr>
      <vt:lpstr>Mid-America PETS March 23-25, 2023</vt:lpstr>
      <vt:lpstr>PowerPoint Presentation</vt:lpstr>
      <vt:lpstr>THE FOUR-WAY TEST Of the things we think, say or do</vt:lpstr>
      <vt:lpstr>District 6 1 1 0  4-Way Test Speech Contest</vt:lpstr>
      <vt:lpstr>Appoint a Chair Now Get started in August</vt:lpstr>
      <vt:lpstr>COMPLETE MANUAL WILL BE ON THE WEB IN JULY 2023   </vt:lpstr>
      <vt:lpstr>Go to the Speech Teacher In August</vt:lpstr>
      <vt:lpstr>LOOK BEYOND YOURSELF</vt:lpstr>
      <vt:lpstr>Call or email</vt:lpstr>
      <vt:lpstr>PowerPoint Presentation</vt:lpstr>
      <vt:lpstr>PowerPoint Presentation</vt:lpstr>
      <vt:lpstr>PowerPoint Presentation</vt:lpstr>
      <vt:lpstr>Mid-America PETS March 23-25, 2023</vt:lpstr>
      <vt:lpstr>Pam Crawford  District Governor Elect</vt:lpstr>
      <vt:lpstr>Mid-America PETS March 23-25, 2023</vt:lpstr>
      <vt:lpstr> Mid-America PETS 2023</vt:lpstr>
      <vt:lpstr>District Grants</vt:lpstr>
      <vt:lpstr>District Grants – How Are They Funded?</vt:lpstr>
      <vt:lpstr>District Grant Funds Available</vt:lpstr>
      <vt:lpstr>District Grant Club Qualification</vt:lpstr>
      <vt:lpstr>District Grant Procedures</vt:lpstr>
      <vt:lpstr>District Grant Procedures</vt:lpstr>
      <vt:lpstr>District Grant Project Examples</vt:lpstr>
      <vt:lpstr>Altus Area Food Bank</vt:lpstr>
      <vt:lpstr>Etiquette Dinner – North Tulsa</vt:lpstr>
      <vt:lpstr>Etiquette Dinner – North Tulsa</vt:lpstr>
      <vt:lpstr>Four Way Test Speech Contest – Bartlesville</vt:lpstr>
      <vt:lpstr>Fantasy Land – Bartlesville Daybreak</vt:lpstr>
      <vt:lpstr>Tulsa Air and Space Museum Flight Lab – Tulsa Sunrise</vt:lpstr>
      <vt:lpstr>Imagination Library - Coffeyville</vt:lpstr>
      <vt:lpstr>Where the Red Fern Grows Book Project - Tahlequah</vt:lpstr>
      <vt:lpstr>Park Benches - Bristow</vt:lpstr>
      <vt:lpstr>Field of Honor - Bentonville</vt:lpstr>
      <vt:lpstr>Rotary Park - Fredonia</vt:lpstr>
      <vt:lpstr>New Leaf Vocational Training for Disabled – Tulsa Sunrise</vt:lpstr>
      <vt:lpstr>Thanksgiving Baskets - Iola</vt:lpstr>
      <vt:lpstr>Shop With a Rotarian – Broken Arrow</vt:lpstr>
      <vt:lpstr>Kids Fishing Day - Carthage</vt:lpstr>
      <vt:lpstr>Choices Program - Grove</vt:lpstr>
      <vt:lpstr>Arboretum Walking Trail - Parsons</vt:lpstr>
      <vt:lpstr>Questions</vt:lpstr>
      <vt:lpstr>Mid-America PETS March 23-25, 2023</vt:lpstr>
      <vt:lpstr>Pam Crawford  District Governor Elect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Image – what is ours?</vt:lpstr>
      <vt:lpstr>Brand awareness varies</vt:lpstr>
      <vt:lpstr>Public Awareness of Local Rotary Clubs</vt:lpstr>
      <vt:lpstr>PowerPoint Presentation</vt:lpstr>
      <vt:lpstr>PowerPoint Presentation</vt:lpstr>
      <vt:lpstr>A key pillar of our Action Plan</vt:lpstr>
      <vt:lpstr>PowerPoint Presentation</vt:lpstr>
      <vt:lpstr>PowerPoint Presentation</vt:lpstr>
      <vt:lpstr>PowerPoint Presentation</vt:lpstr>
      <vt:lpstr>PowerPoint Presentation</vt:lpstr>
      <vt:lpstr>PowerPoint Presentation</vt:lpstr>
      <vt:lpstr>INCORRECT USAGE</vt:lpstr>
      <vt:lpstr>CORRECT USAGE</vt:lpstr>
      <vt:lpstr>CORRECT USAGE (lockups)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Mid-America PETS March 23-25,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Mid-America PETS March 24-26, 2022</dc:title>
  <dc:creator>Rachelle Parker</dc:creator>
  <cp:lastModifiedBy>Cole Adamson</cp:lastModifiedBy>
  <cp:revision>6</cp:revision>
  <dcterms:created xsi:type="dcterms:W3CDTF">2022-03-21T14:01:33Z</dcterms:created>
  <dcterms:modified xsi:type="dcterms:W3CDTF">2023-03-25T16:42:12Z</dcterms:modified>
</cp:coreProperties>
</file>