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5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84" r:id="rId6"/>
  </p:sldMasterIdLst>
  <p:notesMasterIdLst>
    <p:notesMasterId r:id="rId24"/>
  </p:notesMasterIdLst>
  <p:handoutMasterIdLst>
    <p:handoutMasterId r:id="rId25"/>
  </p:handoutMasterIdLst>
  <p:sldIdLst>
    <p:sldId id="610" r:id="rId7"/>
    <p:sldId id="602" r:id="rId8"/>
    <p:sldId id="838" r:id="rId9"/>
    <p:sldId id="614" r:id="rId10"/>
    <p:sldId id="288" r:id="rId11"/>
    <p:sldId id="262" r:id="rId12"/>
    <p:sldId id="1686" r:id="rId13"/>
    <p:sldId id="439" r:id="rId14"/>
    <p:sldId id="291" r:id="rId15"/>
    <p:sldId id="837" r:id="rId16"/>
    <p:sldId id="836" r:id="rId17"/>
    <p:sldId id="609" r:id="rId18"/>
    <p:sldId id="258" r:id="rId19"/>
    <p:sldId id="434" r:id="rId20"/>
    <p:sldId id="839" r:id="rId21"/>
    <p:sldId id="465" r:id="rId22"/>
    <p:sldId id="612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A90"/>
    <a:srgbClr val="E3D9A7"/>
    <a:srgbClr val="C4B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DAEE82-F7A6-4556-90E4-586DA26DAA7F}" v="3" dt="2024-11-04T18:18:05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76"/>
    </p:cViewPr>
  </p:sorterViewPr>
  <p:notesViewPr>
    <p:cSldViewPr snapToGrid="0">
      <p:cViewPr varScale="1">
        <p:scale>
          <a:sx n="62" d="100"/>
          <a:sy n="62" d="100"/>
        </p:scale>
        <p:origin x="3139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J EVERS" userId="5e39bc1b-c526-4b88-95c6-33cd39cc8e44" providerId="ADAL" clId="{81DAEE82-F7A6-4556-90E4-586DA26DAA7F}"/>
    <pc:docChg chg="custSel delSld modSld sldOrd">
      <pc:chgData name="THOMAS J EVERS" userId="5e39bc1b-c526-4b88-95c6-33cd39cc8e44" providerId="ADAL" clId="{81DAEE82-F7A6-4556-90E4-586DA26DAA7F}" dt="2024-11-04T18:19:30.629" v="64"/>
      <pc:docMkLst>
        <pc:docMk/>
      </pc:docMkLst>
      <pc:sldChg chg="modSp mod">
        <pc:chgData name="THOMAS J EVERS" userId="5e39bc1b-c526-4b88-95c6-33cd39cc8e44" providerId="ADAL" clId="{81DAEE82-F7A6-4556-90E4-586DA26DAA7F}" dt="2024-11-04T18:17:36.642" v="58" actId="113"/>
        <pc:sldMkLst>
          <pc:docMk/>
          <pc:sldMk cId="3125777489" sldId="288"/>
        </pc:sldMkLst>
        <pc:spChg chg="mod">
          <ac:chgData name="THOMAS J EVERS" userId="5e39bc1b-c526-4b88-95c6-33cd39cc8e44" providerId="ADAL" clId="{81DAEE82-F7A6-4556-90E4-586DA26DAA7F}" dt="2024-11-04T18:17:36.642" v="58" actId="113"/>
          <ac:spMkLst>
            <pc:docMk/>
            <pc:sldMk cId="3125777489" sldId="288"/>
            <ac:spMk id="11" creationId="{0AB684D2-71D1-4772-9C0B-9027E3C924DC}"/>
          </ac:spMkLst>
        </pc:spChg>
      </pc:sldChg>
      <pc:sldChg chg="modSp mod">
        <pc:chgData name="THOMAS J EVERS" userId="5e39bc1b-c526-4b88-95c6-33cd39cc8e44" providerId="ADAL" clId="{81DAEE82-F7A6-4556-90E4-586DA26DAA7F}" dt="2024-11-04T18:13:02.557" v="50" actId="20577"/>
        <pc:sldMkLst>
          <pc:docMk/>
          <pc:sldMk cId="2663771208" sldId="610"/>
        </pc:sldMkLst>
        <pc:spChg chg="mod">
          <ac:chgData name="THOMAS J EVERS" userId="5e39bc1b-c526-4b88-95c6-33cd39cc8e44" providerId="ADAL" clId="{81DAEE82-F7A6-4556-90E4-586DA26DAA7F}" dt="2024-11-04T18:13:02.557" v="50" actId="20577"/>
          <ac:spMkLst>
            <pc:docMk/>
            <pc:sldMk cId="2663771208" sldId="610"/>
            <ac:spMk id="2" creationId="{D9B33043-4E6F-7A7A-373E-5122E00B5C79}"/>
          </ac:spMkLst>
        </pc:spChg>
      </pc:sldChg>
      <pc:sldChg chg="del">
        <pc:chgData name="THOMAS J EVERS" userId="5e39bc1b-c526-4b88-95c6-33cd39cc8e44" providerId="ADAL" clId="{81DAEE82-F7A6-4556-90E4-586DA26DAA7F}" dt="2024-11-04T18:16:14.577" v="57" actId="47"/>
        <pc:sldMkLst>
          <pc:docMk/>
          <pc:sldMk cId="0" sldId="698"/>
        </pc:sldMkLst>
      </pc:sldChg>
      <pc:sldChg chg="ord">
        <pc:chgData name="THOMAS J EVERS" userId="5e39bc1b-c526-4b88-95c6-33cd39cc8e44" providerId="ADAL" clId="{81DAEE82-F7A6-4556-90E4-586DA26DAA7F}" dt="2024-11-04T18:19:30.629" v="64"/>
        <pc:sldMkLst>
          <pc:docMk/>
          <pc:sldMk cId="969556861" sldId="838"/>
        </pc:sldMkLst>
      </pc:sldChg>
      <pc:sldChg chg="addSp del delDesignElem">
        <pc:chgData name="THOMAS J EVERS" userId="5e39bc1b-c526-4b88-95c6-33cd39cc8e44" providerId="ADAL" clId="{81DAEE82-F7A6-4556-90E4-586DA26DAA7F}" dt="2024-11-04T18:18:02.799" v="60"/>
        <pc:sldMkLst>
          <pc:docMk/>
          <pc:sldMk cId="591646070" sldId="1686"/>
        </pc:sldMkLst>
        <pc:spChg chg="add">
          <ac:chgData name="THOMAS J EVERS" userId="5e39bc1b-c526-4b88-95c6-33cd39cc8e44" providerId="ADAL" clId="{81DAEE82-F7A6-4556-90E4-586DA26DAA7F}" dt="2024-11-04T18:18:02.799" v="60"/>
          <ac:spMkLst>
            <pc:docMk/>
            <pc:sldMk cId="591646070" sldId="1686"/>
            <ac:spMk id="1031" creationId="{6D731904-7733-45B0-902C-289497204C19}"/>
          </ac:spMkLst>
        </pc:spChg>
        <pc:spChg chg="add">
          <ac:chgData name="THOMAS J EVERS" userId="5e39bc1b-c526-4b88-95c6-33cd39cc8e44" providerId="ADAL" clId="{81DAEE82-F7A6-4556-90E4-586DA26DAA7F}" dt="2024-11-04T18:18:02.799" v="60"/>
          <ac:spMkLst>
            <pc:docMk/>
            <pc:sldMk cId="591646070" sldId="1686"/>
            <ac:spMk id="1033" creationId="{504E6397-35D7-4AEC-9DA9-B7F6B12B88A5}"/>
          </ac:spMkLst>
        </pc:spChg>
        <pc:spChg chg="add">
          <ac:chgData name="THOMAS J EVERS" userId="5e39bc1b-c526-4b88-95c6-33cd39cc8e44" providerId="ADAL" clId="{81DAEE82-F7A6-4556-90E4-586DA26DAA7F}" dt="2024-11-04T18:18:02.799" v="60"/>
          <ac:spMkLst>
            <pc:docMk/>
            <pc:sldMk cId="591646070" sldId="1686"/>
            <ac:spMk id="1035" creationId="{62C5A04F-2AEB-4631-8314-A8B812E1EC8E}"/>
          </ac:spMkLst>
        </pc:spChg>
        <pc:spChg chg="add">
          <ac:chgData name="THOMAS J EVERS" userId="5e39bc1b-c526-4b88-95c6-33cd39cc8e44" providerId="ADAL" clId="{81DAEE82-F7A6-4556-90E4-586DA26DAA7F}" dt="2024-11-04T18:18:02.799" v="60"/>
          <ac:spMkLst>
            <pc:docMk/>
            <pc:sldMk cId="591646070" sldId="1686"/>
            <ac:spMk id="1037" creationId="{4B2B1C70-BF3F-41BD-871B-63D8F911F77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DB912-89D6-4C1F-B52C-E0CB04EC5A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959DD-F312-4C33-9C59-8717A4EAA2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80E47-5068-4CFA-B50C-1BDFBB3258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70883-D06E-4A74-9C04-494BC814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5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10AB5-25C1-4683-B6F0-E4887796FC6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115A9-41FC-4A73-994E-321720B29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6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4 counties &amp; STL City = over 1/3 Missouri’s population</a:t>
            </a:r>
          </a:p>
          <a:p>
            <a:r>
              <a:rPr lang="en-US" dirty="0"/>
              <a:t>Only about 1,600 centerline miles of roadways … but the biggest &amp; most traveled evidenced by nearly 6,000 lane miles (3x). </a:t>
            </a:r>
          </a:p>
          <a:p>
            <a:r>
              <a:rPr lang="en-US" dirty="0"/>
              <a:t>Bridges – only 1,100 of MoDOT’s 10K bridges (10%), including 58 Major (28% statewide), …. 21,536,047 </a:t>
            </a:r>
            <a:r>
              <a:rPr lang="en-US" dirty="0" err="1"/>
              <a:t>sqft</a:t>
            </a:r>
            <a:r>
              <a:rPr lang="en-US" dirty="0"/>
              <a:t> of MoDOT’ 87,661,177 </a:t>
            </a:r>
            <a:r>
              <a:rPr lang="en-US" dirty="0" err="1"/>
              <a:t>sqft</a:t>
            </a:r>
            <a:r>
              <a:rPr lang="en-US" dirty="0"/>
              <a:t> (25%). </a:t>
            </a:r>
          </a:p>
          <a:p>
            <a:r>
              <a:rPr lang="en-US" dirty="0"/>
              <a:t>Mobility Assets - SL has nearly ½ of traffic signal and more than have of the permanent roadside Dynamic Message Signs &amp; many other mobility assets.   </a:t>
            </a:r>
          </a:p>
          <a:p>
            <a:r>
              <a:rPr lang="en-US" dirty="0"/>
              <a:t>Finally … STL is home to Arch, Cardinals, Blues and too many great things to mention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49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1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51FC2-94F3-4C12-A29D-56764A3269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95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1B8C9D-1CC9-4D9D-BE9F-E2BF15A250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B8C9D-1CC9-4D9D-BE9F-E2BF15A250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3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8A436-BEC9-427D-AD21-6CFA7D098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72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51FC2-94F3-4C12-A29D-56764A3269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38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51FC2-94F3-4C12-A29D-56764A3269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03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0C49A-2A7A-4415-8C63-E0CAE119C4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0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D1910-54C3-4BC4-A0CA-B92D69F11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2F177-B93F-4690-8F47-8EDD4C8E8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BC0A1-BEEA-4818-8552-61D0CA38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0189A-BDA8-4FD5-B027-5AE102F6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61047-9F68-4DF2-918F-EE2B8C26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B4844-6AE8-461A-B1D1-1845ACD0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AAFF2-9C30-4FC8-9BFB-BD9FE213E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685E1-C42E-4815-AAE3-4E3500207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18F6-87F7-4D67-85FC-2B7B85F3B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BFB3C-0492-45E4-A919-9A6DDB73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5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C8AEF-E927-47A4-8286-8037556CC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509F-3941-4D67-9494-9F2775A2D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D4709-BF69-4850-81C0-001EB286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3A8F7-8695-44E6-BF3B-E09664D7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094EC-F882-4D4F-A18F-83E326AB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5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20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33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44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94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45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1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0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4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527B-AFE9-42F4-B8D7-650F4578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61CDE-268D-4B79-8F6D-01D79715F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BB139-172D-43A7-9203-5A7BF800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55180-D839-41AB-9CA0-597CABA1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E7CF9-0056-4218-90A7-481AC586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13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99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01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07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432CA-DC49-4EAD-8F04-03351D4B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B5678-84BD-4F00-B404-4ADB4F0BD88C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1FB50-4586-4F5B-AB25-A00A3700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D6911-020B-42B7-9FC4-11AE81E7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150A2-5965-4E06-84F7-453C784580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60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584A2-FA62-4D67-A1C4-2F9A367A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CA088-4B77-4904-AF77-7304E19EFB24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39705-CFDA-4A0B-B65B-E61E24FE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A29F1-DD99-4A6F-83C0-87B135D7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360CA-6F29-4955-93BB-FF6B0AC9C1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8649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E779E-9207-48CE-A7E8-594C000C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175FD-F2AD-436C-9760-DAB4AAEBE4BA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06CCA-DDCF-4EEB-B4E0-D55A09BE4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2A2C9-80B9-4C4D-BBF3-EBA491638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B551C-6899-4A87-A319-EAAC7F12D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8288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CB128F-FC6C-4B98-92F6-F1D9D59D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6C5DE-9D6C-4399-A367-4CDDB3133DEB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09D49A-A30F-4E5F-B31C-691F8276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DC4B58-5093-4C03-8B26-9C704F0E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18472-07F4-4171-8D5F-59BE829BE2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61060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B8C8A4-B218-433D-B86F-48AD79BCF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9A38B-DDC7-4BBC-B327-45778841B169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4E46CD-10D4-4E34-A548-E6F8FB9D4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F1B9C2-7CD0-4AC5-9862-9209DDAE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0A8AC-D94A-41D5-A2D5-5684E0AE3A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7866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BE1313-B109-4367-9710-25F59F5B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F795-5EAD-47FE-A1FA-548BE0AF01AA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9B516E4-4670-4E9A-BBF5-99908BE9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C94F75-F484-49E8-B06A-0EA84F35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3776A-A32D-44DB-91B6-A4DFAF8830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5622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B1DD6C-E3F5-4BB6-A7F4-58BC7AF3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2CFDB-EBE8-4A5E-AA61-04845200D1C6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F87523-8D91-431D-A46A-44BA7FFAE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FFBDC1A-0A08-47B9-8016-DE2F459A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F099B-8D6F-4901-B957-8014AD1D0E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078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5AEF5-8FB7-436C-9A04-7D7913397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7BF1-B81B-454C-8C97-CCD2C14F1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072DD-A080-41F8-AE68-AB17161F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282B8-2D17-4310-897E-2AB4CF7D7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D470F-F688-4E9D-AAAF-05D734A2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11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BE5DDB-A328-49D0-9B45-F182977A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5FEBB-E2D7-4436-9D86-48810BB2A0E1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6B61B0-2BDF-4109-A6AB-414919EA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B2DDE9-ED8E-4B19-AA88-B696D61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C31B6-C721-4BA6-9568-F9DC487DD7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2950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8AF27E-942E-4F33-94AB-DAAA25FB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E4CE-79E5-4C3B-B4F8-2C5BD0CD7F93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FB0DFD-DF52-4BFA-BA64-152C96F2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0BF08A-AD74-4F41-8AE6-96BD3021E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BAF91-2339-4144-98B8-3427D870B4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7170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E7563-1532-438E-A4B5-EADE2195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AB9E7-B70C-494C-A0A8-6D4A1757E8C6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B2582-654B-407B-B666-925580E4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F1606-08E2-45BA-A4AE-2BAFE3F18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92C21-7541-461E-91C6-D83853563D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8216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666CE-7F32-45DD-A202-AAC036D83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F1A88-C41B-43BE-B2E8-9CDFB555E4AF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01B05-1E08-4C98-BBD5-49DB29839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2E635-C9B2-4D8B-BF69-E6946F9C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66881-9C11-4AA0-98E8-56B6BF41B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4728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E078-CD13-42B3-8F8C-7A4128AE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F45E8-45BE-438C-9858-814A09598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246C9-3585-4B98-999F-02E64713E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1BA41-5FFE-41C8-B449-B8BEC6454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B2685-84EF-4BFB-8084-8B2F039B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2924D-CBA3-466D-AFE0-73E4F919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1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B4C1-42A8-4EBF-B774-A2F462D9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B2B1D-9D6E-4C70-9D3E-2B57D34E9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EA830-D160-4709-BA83-29060B80A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9FAC2-5ECF-4763-AE1E-D4C1AD533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CBF8F4-0DF4-4B6E-A892-809919C0D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82D616-74AB-4F7C-94F0-5CF76DA66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3023A2-2489-4AA1-9F9D-DD7E3859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4CD6C-CAD2-437F-935F-F8B1EE1B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8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E7D0-C653-4BF7-9D48-A9C3C29E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CF8FC-DB75-4B45-8169-AFD2FDCD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E6F0C-B923-428B-B604-C34A4416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5A3E5-A28D-4A55-9905-41097B32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331642-23B9-4C2F-9BB8-AEAB7D2C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FD087-2E5B-46DA-B931-4A94FA4D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3ABCC-9613-4C52-A2F8-23EBDDA3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2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DAE9-E3C9-4E58-A71B-165421F6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FAB1D-83A4-4CFF-BE57-3E658061F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E7309-520F-4509-A152-2617795BF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872CC-FC89-4BB4-9B92-401A6508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A59DE-CC4F-442A-B319-EEF2422FD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80690-E6A4-47ED-B25E-1EFD4108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4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E9A6-C1D4-43D8-BC1C-D1FCD77F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D0A4A-8AA3-42E0-A0B3-65B4D9536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8ED35-1883-428C-B0CB-7DCD43094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86C88-E4F9-43FF-B522-ACF37102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6D94A-BA9D-4006-A3A8-84AD1257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6A176-C1F1-4C03-A66E-301D29CB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4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84C2B8-46DD-4CEA-BC54-3C3398E9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C85C8-6859-41EE-B507-2AFB09CF9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B9258-3FAA-453A-9B74-531054050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A760-15ED-49B4-8EB3-64A2D4AB6A5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4CCDE-5266-4CC1-B962-F005B485B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D6D0E-655C-4AE1-AEC2-AAAC51BBE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E4332-9FCF-429A-83FB-165AE59F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FBC45-A795-432A-84C6-82AAFE9925D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F4C5E-8D8A-4DF4-8E9C-2614CE98B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7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587946-CCB2-48E1-9990-B5BD35D86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4A26F8-C99E-4C4C-8FFF-92AFD7287F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D6CCC-5017-4879-B9CD-619DBD85C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962676-0504-428D-89D1-6399D4356438}" type="datetimeFigureOut">
              <a:rPr lang="en-US"/>
              <a:pPr>
                <a:defRPr/>
              </a:pPr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A940F-F283-441F-865A-7605A4DC6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5ECF-D73C-4281-8263-525B9144A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B5BF74-1F30-4288-83C3-AD4942AEA2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3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3043-4E6F-7A7A-373E-5122E00B5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1" y="5159690"/>
            <a:ext cx="10515600" cy="942188"/>
          </a:xfrm>
        </p:spPr>
        <p:txBody>
          <a:bodyPr/>
          <a:lstStyle/>
          <a:p>
            <a:pPr algn="ctr"/>
            <a:br>
              <a:rPr lang="en-US" sz="4400" b="1" kern="1200" dirty="0">
                <a:solidFill>
                  <a:srgbClr val="C4BA96"/>
                </a:solidFill>
              </a:rPr>
            </a:br>
            <a:r>
              <a:rPr lang="en-US" sz="4400" b="1" kern="1200" dirty="0">
                <a:solidFill>
                  <a:srgbClr val="C4BA96"/>
                </a:solidFill>
              </a:rPr>
              <a:t>MoDOT ST. LOUIS TRANSPORTATION UPDATE</a:t>
            </a:r>
            <a:br>
              <a:rPr lang="en-US" sz="4400" b="1" kern="1200" dirty="0">
                <a:solidFill>
                  <a:srgbClr val="C4BA96"/>
                </a:solidFill>
              </a:rPr>
            </a:br>
            <a:r>
              <a:rPr lang="en-US" sz="3200" b="1" kern="1200" dirty="0">
                <a:solidFill>
                  <a:srgbClr val="C4BA96"/>
                </a:solidFill>
              </a:rPr>
              <a:t>Tom Evers, P.E., Assistant District Engineer</a:t>
            </a:r>
            <a:r>
              <a:rPr lang="en-US" sz="4400" b="1" kern="1200" dirty="0">
                <a:solidFill>
                  <a:srgbClr val="C4BA96"/>
                </a:solidFill>
              </a:rPr>
              <a:t> </a:t>
            </a:r>
            <a:br>
              <a:rPr lang="en-US" sz="4400" b="1" kern="1200" dirty="0">
                <a:solidFill>
                  <a:srgbClr val="C4BA96"/>
                </a:solidFill>
              </a:rPr>
            </a:br>
            <a:endParaRPr lang="en-US" dirty="0">
              <a:solidFill>
                <a:srgbClr val="C4BA96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CE6D50-265E-3272-CA2B-2FF6A019EA16}"/>
              </a:ext>
            </a:extLst>
          </p:cNvPr>
          <p:cNvGrpSpPr/>
          <p:nvPr/>
        </p:nvGrpSpPr>
        <p:grpSpPr>
          <a:xfrm>
            <a:off x="711627" y="461246"/>
            <a:ext cx="10290605" cy="4462663"/>
            <a:chOff x="-715982" y="-190172"/>
            <a:chExt cx="14826511" cy="6429718"/>
          </a:xfrm>
          <a:blipFill dpi="0"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6000"/>
                      </a14:imgEffect>
                      <a14:imgEffect>
                        <a14:saturation sat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1217A570-9F39-2B99-5549-152880F4B048}"/>
                </a:ext>
              </a:extLst>
            </p:cNvPr>
            <p:cNvSpPr/>
            <p:nvPr/>
          </p:nvSpPr>
          <p:spPr>
            <a:xfrm>
              <a:off x="1352537" y="91342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FAA56359-04A4-ABBC-2DAF-77C55C69D4DC}"/>
                </a:ext>
              </a:extLst>
            </p:cNvPr>
            <p:cNvSpPr/>
            <p:nvPr/>
          </p:nvSpPr>
          <p:spPr>
            <a:xfrm>
              <a:off x="3435337" y="-19017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F731FEC2-EB71-B0F3-5583-F957F6611B74}"/>
                </a:ext>
              </a:extLst>
            </p:cNvPr>
            <p:cNvSpPr/>
            <p:nvPr/>
          </p:nvSpPr>
          <p:spPr>
            <a:xfrm>
              <a:off x="5489575" y="91342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9411AC46-A432-5D68-6337-B28EF58684C9}"/>
                </a:ext>
              </a:extLst>
            </p:cNvPr>
            <p:cNvSpPr/>
            <p:nvPr/>
          </p:nvSpPr>
          <p:spPr>
            <a:xfrm>
              <a:off x="7568397" y="-19017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35B1768-244E-4DBD-9AA4-D9CF1142A688}"/>
                </a:ext>
              </a:extLst>
            </p:cNvPr>
            <p:cNvSpPr/>
            <p:nvPr/>
          </p:nvSpPr>
          <p:spPr>
            <a:xfrm>
              <a:off x="9626613" y="91342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28A64845-6194-1773-F098-B3DD855829BB}"/>
                </a:ext>
              </a:extLst>
            </p:cNvPr>
            <p:cNvSpPr/>
            <p:nvPr/>
          </p:nvSpPr>
          <p:spPr>
            <a:xfrm>
              <a:off x="3435337" y="1992433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21EF2346-706C-779D-224E-3548BF5A95F1}"/>
                </a:ext>
              </a:extLst>
            </p:cNvPr>
            <p:cNvSpPr/>
            <p:nvPr/>
          </p:nvSpPr>
          <p:spPr>
            <a:xfrm>
              <a:off x="7568397" y="1992433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D239CAC-B55C-FEF2-70E9-1CDDFF649346}"/>
                </a:ext>
              </a:extLst>
            </p:cNvPr>
            <p:cNvSpPr/>
            <p:nvPr/>
          </p:nvSpPr>
          <p:spPr>
            <a:xfrm>
              <a:off x="1352537" y="3092285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3C23010B-4D4D-72F9-E9FC-3C5E39D9107F}"/>
                </a:ext>
              </a:extLst>
            </p:cNvPr>
            <p:cNvSpPr/>
            <p:nvPr/>
          </p:nvSpPr>
          <p:spPr>
            <a:xfrm>
              <a:off x="5489575" y="3092285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99D74720-6B92-11DD-544F-E537C529E29A}"/>
                </a:ext>
              </a:extLst>
            </p:cNvPr>
            <p:cNvSpPr/>
            <p:nvPr/>
          </p:nvSpPr>
          <p:spPr>
            <a:xfrm>
              <a:off x="9626613" y="3092285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4392F03-9DED-24B9-5641-35F8C3C8F63B}"/>
                </a:ext>
              </a:extLst>
            </p:cNvPr>
            <p:cNvSpPr/>
            <p:nvPr/>
          </p:nvSpPr>
          <p:spPr>
            <a:xfrm>
              <a:off x="-715982" y="1992433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40A4225F-A9C5-0B10-5598-F3DF83736D9F}"/>
                </a:ext>
              </a:extLst>
            </p:cNvPr>
            <p:cNvSpPr/>
            <p:nvPr/>
          </p:nvSpPr>
          <p:spPr>
            <a:xfrm>
              <a:off x="-715982" y="4207546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8FC188FB-F418-D9AE-74DC-324E07270022}"/>
                </a:ext>
              </a:extLst>
            </p:cNvPr>
            <p:cNvSpPr/>
            <p:nvPr/>
          </p:nvSpPr>
          <p:spPr>
            <a:xfrm>
              <a:off x="7568397" y="4207546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01DE11C4-A405-5229-5B11-336C2E42744C}"/>
                </a:ext>
              </a:extLst>
            </p:cNvPr>
            <p:cNvSpPr/>
            <p:nvPr/>
          </p:nvSpPr>
          <p:spPr>
            <a:xfrm>
              <a:off x="11684829" y="-19017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1F8C9BEF-C18F-F809-382D-1C114857567C}"/>
                </a:ext>
              </a:extLst>
            </p:cNvPr>
            <p:cNvSpPr/>
            <p:nvPr/>
          </p:nvSpPr>
          <p:spPr>
            <a:xfrm>
              <a:off x="11684829" y="4207546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" descr="Missouri Department of Transportation - Wikipedia">
            <a:extLst>
              <a:ext uri="{FF2B5EF4-FFF2-40B4-BE49-F238E27FC236}">
                <a16:creationId xmlns:a16="http://schemas.microsoft.com/office/drawing/2014/main" id="{BC7D7951-9724-31AE-0E9A-A3F341E0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90" y="2202852"/>
            <a:ext cx="2195357" cy="114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771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1F850-F1B4-319B-8DA9-82F445F3D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36" y="125357"/>
            <a:ext cx="10237127" cy="66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58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3E2835E-C2B9-55A4-F7AD-0531D3618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3" y="89647"/>
            <a:ext cx="10336431" cy="66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5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4A906379-CC77-4EA8-BC2B-EC695D7429CC}"/>
              </a:ext>
            </a:extLst>
          </p:cNvPr>
          <p:cNvSpPr/>
          <p:nvPr/>
        </p:nvSpPr>
        <p:spPr>
          <a:xfrm rot="20008097">
            <a:off x="1359075" y="198331"/>
            <a:ext cx="1657454" cy="7168073"/>
          </a:xfrm>
          <a:prstGeom prst="parallelogram">
            <a:avLst>
              <a:gd name="adj" fmla="val 28321"/>
            </a:avLst>
          </a:prstGeom>
          <a:solidFill>
            <a:srgbClr val="50B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4DBE92E9-0F6C-4C75-8584-4DB9521CEC56}"/>
              </a:ext>
            </a:extLst>
          </p:cNvPr>
          <p:cNvSpPr/>
          <p:nvPr/>
        </p:nvSpPr>
        <p:spPr>
          <a:xfrm rot="6695434">
            <a:off x="2251753" y="3930501"/>
            <a:ext cx="657164" cy="3355857"/>
          </a:xfrm>
          <a:prstGeom prst="parallelogram">
            <a:avLst>
              <a:gd name="adj" fmla="val 28321"/>
            </a:avLst>
          </a:prstGeom>
          <a:solidFill>
            <a:srgbClr val="182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CB0382E7-8706-4246-92DF-A2952A9F9151}"/>
              </a:ext>
            </a:extLst>
          </p:cNvPr>
          <p:cNvSpPr/>
          <p:nvPr/>
        </p:nvSpPr>
        <p:spPr>
          <a:xfrm rot="20091524">
            <a:off x="1229353" y="2673256"/>
            <a:ext cx="1103586" cy="3782935"/>
          </a:xfrm>
          <a:prstGeom prst="parallelogram">
            <a:avLst>
              <a:gd name="adj" fmla="val 283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F2A4B-B2C8-4DB8-9A1D-9030A7BAB19B}"/>
              </a:ext>
            </a:extLst>
          </p:cNvPr>
          <p:cNvSpPr txBox="1">
            <a:spLocks/>
          </p:cNvSpPr>
          <p:nvPr/>
        </p:nvSpPr>
        <p:spPr>
          <a:xfrm>
            <a:off x="209550" y="1075706"/>
            <a:ext cx="10305152" cy="9106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/>
            <a:r>
              <a:rPr lang="en-US" sz="6000" dirty="0">
                <a:solidFill>
                  <a:srgbClr val="182853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Program Schedule</a:t>
            </a:r>
            <a:br>
              <a:rPr lang="en-US" sz="6000" dirty="0">
                <a:solidFill>
                  <a:srgbClr val="18285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en-US" sz="6000" dirty="0">
              <a:solidFill>
                <a:srgbClr val="50BCEB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1F0398-53E5-0957-EF02-C289217D3694}"/>
              </a:ext>
            </a:extLst>
          </p:cNvPr>
          <p:cNvGraphicFramePr>
            <a:graphicFrameLocks noGrp="1"/>
          </p:cNvGraphicFramePr>
          <p:nvPr/>
        </p:nvGraphicFramePr>
        <p:xfrm>
          <a:off x="1720373" y="1986313"/>
          <a:ext cx="8588281" cy="3583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673">
                  <a:extLst>
                    <a:ext uri="{9D8B030D-6E8A-4147-A177-3AD203B41FA5}">
                      <a16:colId xmlns:a16="http://schemas.microsoft.com/office/drawing/2014/main" val="2793193137"/>
                    </a:ext>
                  </a:extLst>
                </a:gridCol>
                <a:gridCol w="1521619">
                  <a:extLst>
                    <a:ext uri="{9D8B030D-6E8A-4147-A177-3AD203B41FA5}">
                      <a16:colId xmlns:a16="http://schemas.microsoft.com/office/drawing/2014/main" val="3188801804"/>
                    </a:ext>
                  </a:extLst>
                </a:gridCol>
                <a:gridCol w="344805">
                  <a:extLst>
                    <a:ext uri="{9D8B030D-6E8A-4147-A177-3AD203B41FA5}">
                      <a16:colId xmlns:a16="http://schemas.microsoft.com/office/drawing/2014/main" val="2960481658"/>
                    </a:ext>
                  </a:extLst>
                </a:gridCol>
                <a:gridCol w="661511">
                  <a:extLst>
                    <a:ext uri="{9D8B030D-6E8A-4147-A177-3AD203B41FA5}">
                      <a16:colId xmlns:a16="http://schemas.microsoft.com/office/drawing/2014/main" val="104664449"/>
                    </a:ext>
                  </a:extLst>
                </a:gridCol>
                <a:gridCol w="421005">
                  <a:extLst>
                    <a:ext uri="{9D8B030D-6E8A-4147-A177-3AD203B41FA5}">
                      <a16:colId xmlns:a16="http://schemas.microsoft.com/office/drawing/2014/main" val="963992308"/>
                    </a:ext>
                  </a:extLst>
                </a:gridCol>
                <a:gridCol w="969788">
                  <a:extLst>
                    <a:ext uri="{9D8B030D-6E8A-4147-A177-3AD203B41FA5}">
                      <a16:colId xmlns:a16="http://schemas.microsoft.com/office/drawing/2014/main" val="2665517062"/>
                    </a:ext>
                  </a:extLst>
                </a:gridCol>
                <a:gridCol w="864428">
                  <a:extLst>
                    <a:ext uri="{9D8B030D-6E8A-4147-A177-3AD203B41FA5}">
                      <a16:colId xmlns:a16="http://schemas.microsoft.com/office/drawing/2014/main" val="1701757891"/>
                    </a:ext>
                  </a:extLst>
                </a:gridCol>
                <a:gridCol w="1125701">
                  <a:extLst>
                    <a:ext uri="{9D8B030D-6E8A-4147-A177-3AD203B41FA5}">
                      <a16:colId xmlns:a16="http://schemas.microsoft.com/office/drawing/2014/main" val="1930265299"/>
                    </a:ext>
                  </a:extLst>
                </a:gridCol>
                <a:gridCol w="824722">
                  <a:extLst>
                    <a:ext uri="{9D8B030D-6E8A-4147-A177-3AD203B41FA5}">
                      <a16:colId xmlns:a16="http://schemas.microsoft.com/office/drawing/2014/main" val="3874402042"/>
                    </a:ext>
                  </a:extLst>
                </a:gridCol>
                <a:gridCol w="910352">
                  <a:extLst>
                    <a:ext uri="{9D8B030D-6E8A-4147-A177-3AD203B41FA5}">
                      <a16:colId xmlns:a16="http://schemas.microsoft.com/office/drawing/2014/main" val="2748382813"/>
                    </a:ext>
                  </a:extLst>
                </a:gridCol>
                <a:gridCol w="510677">
                  <a:extLst>
                    <a:ext uri="{9D8B030D-6E8A-4147-A177-3AD203B41FA5}">
                      <a16:colId xmlns:a16="http://schemas.microsoft.com/office/drawing/2014/main" val="3828825791"/>
                    </a:ext>
                  </a:extLst>
                </a:gridCol>
              </a:tblGrid>
              <a:tr h="173729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Improve I-70 - Updated Schedule (DRAFT)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51703"/>
                  </a:ext>
                </a:extLst>
              </a:tr>
              <a:tr h="3405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Project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Limits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Miles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GR</a:t>
                      </a:r>
                      <a:r>
                        <a:rPr lang="en-US" sz="1100" u="none" strike="noStrike">
                          <a:effectLst/>
                        </a:rPr>
                        <a:t> </a:t>
                      </a:r>
                      <a:r>
                        <a:rPr lang="en-US" sz="1100" b="1" u="none" strike="noStrike">
                          <a:effectLst/>
                        </a:rPr>
                        <a:t>Funds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STIP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Procurement Method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Issue RFP/ATC Process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Project Award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Completion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Duration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908800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Columbia to Kingdom City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$297m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$123m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$420M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Oct 2023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Feb 2024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Dec 2027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46 Months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26657542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Warrenton to Wentzville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$462m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$176m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$550m to $600m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July 2024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Nov 2024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Dec 2028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49 Months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082867949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Blue Springs to Odessa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$296m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$28m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$275m to $325m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DB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Dec 2024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Apr 2025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May 2027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 Months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665014237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Rocheport to Columbia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$450m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$41m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$450m to $500m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DB/DBB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May 2025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Oct 2025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Oct 2029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48 Months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021138480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Boonville to Rocheport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$150m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$100m to $150m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DBB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Nov 2025 Letting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Dec 2025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Aug 2027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 Months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442352779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Kingdom City to Warrenton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$494m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$22m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$520m to $575m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DB/DBB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Jan 2027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Apr 2027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July 2030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39 Months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978890102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Odessa to Boonville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$650m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$15m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$600m to $650m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DB/DBB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June 2027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Nov 2027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Dec 2030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 Months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129247249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High Hill Realignment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$70m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$5m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$70m to $75m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DBB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Nov 2026 Letting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Dec 2026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Spring 2028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 Months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3901832279"/>
                  </a:ext>
                </a:extLst>
              </a:tr>
              <a:tr h="312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193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$2.8 Billion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$357m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$3.2 Billion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-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-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December 2030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 Years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28419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47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MoDOT logo">
            <a:extLst>
              <a:ext uri="{FF2B5EF4-FFF2-40B4-BE49-F238E27FC236}">
                <a16:creationId xmlns:a16="http://schemas.microsoft.com/office/drawing/2014/main" id="{3A51D3D8-2C30-4DFC-9B66-19E03919A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88" y="6084296"/>
            <a:ext cx="1121268" cy="5798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C3A9DD-C93D-4EC3-8233-93F611EF5AFF}"/>
              </a:ext>
            </a:extLst>
          </p:cNvPr>
          <p:cNvSpPr txBox="1">
            <a:spLocks/>
          </p:cNvSpPr>
          <p:nvPr/>
        </p:nvSpPr>
        <p:spPr>
          <a:xfrm>
            <a:off x="3303037" y="5449668"/>
            <a:ext cx="5876016" cy="1306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200" normalizeH="0" baseline="0" noProof="0" dirty="0">
                <a:ln>
                  <a:noFill/>
                </a:ln>
                <a:solidFill>
                  <a:srgbClr val="015A90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rPr>
              <a:t>St. Louis Project Delivery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3B5BDC-0E60-48D1-A3EE-E3A0592DF8E8}"/>
              </a:ext>
            </a:extLst>
          </p:cNvPr>
          <p:cNvSpPr txBox="1">
            <a:spLocks/>
          </p:cNvSpPr>
          <p:nvPr/>
        </p:nvSpPr>
        <p:spPr>
          <a:xfrm>
            <a:off x="7239" y="839566"/>
            <a:ext cx="6451363" cy="4712652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C4BA9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C4BA9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Projects in Design:</a:t>
            </a: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5 Year Budget (STIP) Approved in July (2025-2029)</a:t>
            </a: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 Management - 193 Projects, $520 </a:t>
            </a:r>
            <a:r>
              <a:rPr lang="en-US" sz="8000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illion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Improvements- 60 Projects, $600 million</a:t>
            </a: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Program: </a:t>
            </a:r>
            <a:r>
              <a:rPr lang="en-US" sz="8000" dirty="0">
                <a:solidFill>
                  <a:prstClr val="black"/>
                </a:solidFill>
                <a:latin typeface="Calibri" panose="020F0502020204030204"/>
              </a:rPr>
              <a:t>Over 200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Projects,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$</a:t>
            </a:r>
            <a:r>
              <a:rPr lang="en-US" sz="80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1.6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billion!</a:t>
            </a: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Upcoming Notable Projects – </a:t>
            </a:r>
          </a:p>
          <a:p>
            <a:pPr marL="97155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I-64 Daniel Boone Bridge rehabilitation (WB Bridge) to begin in 2025</a:t>
            </a:r>
          </a:p>
          <a:p>
            <a:pPr marL="97155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I-270 between 367 and Mississippi River</a:t>
            </a:r>
          </a:p>
          <a:p>
            <a:pPr marL="97155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I-64 in City of St. Louis</a:t>
            </a:r>
          </a:p>
          <a:p>
            <a:pPr marL="97155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61657-C17A-B8E0-27E1-A7770622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694" y="1547753"/>
            <a:ext cx="5218057" cy="3903942"/>
          </a:xfrm>
          <a:prstGeom prst="rect">
            <a:avLst/>
          </a:prstGeom>
          <a:effectLst>
            <a:outerShdw blurRad="50800" dist="38100" dir="13500000" algn="br" rotWithShape="0">
              <a:srgbClr val="0070C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354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26581E3-89F1-4BDC-94C5-F33D65C00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822" y="4352544"/>
            <a:ext cx="2410650" cy="1239894"/>
          </a:xfrm>
        </p:spPr>
        <p:txBody>
          <a:bodyPr>
            <a:normAutofit/>
          </a:bodyPr>
          <a:lstStyle/>
          <a:p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205BC-4C6D-4414-9099-BB145C10966D}"/>
              </a:ext>
            </a:extLst>
          </p:cNvPr>
          <p:cNvSpPr/>
          <p:nvPr/>
        </p:nvSpPr>
        <p:spPr>
          <a:xfrm>
            <a:off x="6413336" y="1617606"/>
            <a:ext cx="543576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I-64 Interchange Improvements, St. Louis City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I-70 Interchange and Operational Improvements, St. Louis County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Rte 30 (Gravois Rd) Safety and Interchange Improvements, St. Louis City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Rte N Capacity Improvements, St. Charles County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US 61 Safety Improvements, St. Charles County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US 67 Safety  Improvements, Jefferson County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0744EC-1349-CF01-5FC8-E978C64F6A6D}"/>
              </a:ext>
            </a:extLst>
          </p:cNvPr>
          <p:cNvSpPr txBox="1">
            <a:spLocks/>
          </p:cNvSpPr>
          <p:nvPr/>
        </p:nvSpPr>
        <p:spPr>
          <a:xfrm>
            <a:off x="6591300" y="428624"/>
            <a:ext cx="5257800" cy="900611"/>
          </a:xfrm>
          <a:prstGeom prst="rect">
            <a:avLst/>
          </a:prstGeom>
          <a:solidFill>
            <a:srgbClr val="C4BA96"/>
          </a:solidFill>
          <a:ln w="38100" cap="sq">
            <a:solidFill>
              <a:srgbClr val="404040"/>
            </a:solidFill>
            <a:miter lim="800000"/>
          </a:ln>
          <a:effectLst>
            <a:outerShdw blurRad="50800" dist="50800" dir="5400000" algn="ctr" rotWithShape="0">
              <a:srgbClr val="E3D9A7"/>
            </a:outerShdw>
          </a:effectLst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none" dirty="0">
                <a:solidFill>
                  <a:schemeClr val="accent3"/>
                </a:solidFill>
              </a:rPr>
              <a:t>HIGH PRIORITY UNFUNDED NEEDS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B355F-D96B-A0D8-D448-4631FECD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8" y="1265562"/>
            <a:ext cx="5466072" cy="421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82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26581E3-89F1-4BDC-94C5-F33D65C00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822" y="4352544"/>
            <a:ext cx="2410650" cy="1239894"/>
          </a:xfrm>
        </p:spPr>
        <p:txBody>
          <a:bodyPr>
            <a:normAutofit/>
          </a:bodyPr>
          <a:lstStyle/>
          <a:p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AAB9F0-2D65-9991-A451-B655E2294A1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72DF45-4BA8-C1F8-BB3B-DA5CB226A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06" y="428624"/>
            <a:ext cx="6721353" cy="403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CE473B-654A-93CD-399F-FA352B67B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13" y="2910348"/>
            <a:ext cx="7411773" cy="39079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315AB3-4B73-1E25-60EA-A9CC3F694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142" y="479407"/>
            <a:ext cx="3146323" cy="2125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133332-4377-D0AB-646A-E0730CE6A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19" y="5850206"/>
            <a:ext cx="1121761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59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4504E9-763C-401E-888C-73F30EFC39E8}"/>
              </a:ext>
            </a:extLst>
          </p:cNvPr>
          <p:cNvSpPr/>
          <p:nvPr/>
        </p:nvSpPr>
        <p:spPr>
          <a:xfrm>
            <a:off x="0" y="0"/>
            <a:ext cx="22881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EFE251-FF6E-4B30-9BAE-EE0BACCB5575}"/>
              </a:ext>
            </a:extLst>
          </p:cNvPr>
          <p:cNvSpPr txBox="1">
            <a:spLocks/>
          </p:cNvSpPr>
          <p:nvPr/>
        </p:nvSpPr>
        <p:spPr>
          <a:xfrm>
            <a:off x="1414744" y="971550"/>
            <a:ext cx="10662956" cy="4690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9ABE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Buckle Up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A461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Phone Down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It is the Law in Missouri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A461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EA4613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4FB83D-E708-4CBD-8C7D-49F69E4C6C62}"/>
              </a:ext>
            </a:extLst>
          </p:cNvPr>
          <p:cNvSpPr txBox="1">
            <a:spLocks/>
          </p:cNvSpPr>
          <p:nvPr/>
        </p:nvSpPr>
        <p:spPr>
          <a:xfrm>
            <a:off x="6809203" y="3830192"/>
            <a:ext cx="4883665" cy="871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17E4A9-BB76-10F3-D911-281D6A9EB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13" y="3429000"/>
            <a:ext cx="2048213" cy="307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1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CE6D50-265E-3272-CA2B-2FF6A019EA16}"/>
              </a:ext>
            </a:extLst>
          </p:cNvPr>
          <p:cNvGrpSpPr/>
          <p:nvPr/>
        </p:nvGrpSpPr>
        <p:grpSpPr>
          <a:xfrm>
            <a:off x="711627" y="197643"/>
            <a:ext cx="10037459" cy="3943521"/>
            <a:chOff x="-715982" y="-190172"/>
            <a:chExt cx="14826511" cy="6429718"/>
          </a:xfrm>
          <a:blipFill dpi="0"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6000"/>
                      </a14:imgEffect>
                      <a14:imgEffect>
                        <a14:saturation sat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1217A570-9F39-2B99-5549-152880F4B048}"/>
                </a:ext>
              </a:extLst>
            </p:cNvPr>
            <p:cNvSpPr/>
            <p:nvPr/>
          </p:nvSpPr>
          <p:spPr>
            <a:xfrm>
              <a:off x="1352537" y="91342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FAA56359-04A4-ABBC-2DAF-77C55C69D4DC}"/>
                </a:ext>
              </a:extLst>
            </p:cNvPr>
            <p:cNvSpPr/>
            <p:nvPr/>
          </p:nvSpPr>
          <p:spPr>
            <a:xfrm>
              <a:off x="3435337" y="-19017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F731FEC2-EB71-B0F3-5583-F957F6611B74}"/>
                </a:ext>
              </a:extLst>
            </p:cNvPr>
            <p:cNvSpPr/>
            <p:nvPr/>
          </p:nvSpPr>
          <p:spPr>
            <a:xfrm>
              <a:off x="5489575" y="91342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9411AC46-A432-5D68-6337-B28EF58684C9}"/>
                </a:ext>
              </a:extLst>
            </p:cNvPr>
            <p:cNvSpPr/>
            <p:nvPr/>
          </p:nvSpPr>
          <p:spPr>
            <a:xfrm>
              <a:off x="7568397" y="-19017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35B1768-244E-4DBD-9AA4-D9CF1142A688}"/>
                </a:ext>
              </a:extLst>
            </p:cNvPr>
            <p:cNvSpPr/>
            <p:nvPr/>
          </p:nvSpPr>
          <p:spPr>
            <a:xfrm>
              <a:off x="9626613" y="91342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28A64845-6194-1773-F098-B3DD855829BB}"/>
                </a:ext>
              </a:extLst>
            </p:cNvPr>
            <p:cNvSpPr/>
            <p:nvPr/>
          </p:nvSpPr>
          <p:spPr>
            <a:xfrm>
              <a:off x="3435337" y="1992433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21EF2346-706C-779D-224E-3548BF5A95F1}"/>
                </a:ext>
              </a:extLst>
            </p:cNvPr>
            <p:cNvSpPr/>
            <p:nvPr/>
          </p:nvSpPr>
          <p:spPr>
            <a:xfrm>
              <a:off x="7568397" y="1992433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D239CAC-B55C-FEF2-70E9-1CDDFF649346}"/>
                </a:ext>
              </a:extLst>
            </p:cNvPr>
            <p:cNvSpPr/>
            <p:nvPr/>
          </p:nvSpPr>
          <p:spPr>
            <a:xfrm>
              <a:off x="1352537" y="3092285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3C23010B-4D4D-72F9-E9FC-3C5E39D9107F}"/>
                </a:ext>
              </a:extLst>
            </p:cNvPr>
            <p:cNvSpPr/>
            <p:nvPr/>
          </p:nvSpPr>
          <p:spPr>
            <a:xfrm>
              <a:off x="5489575" y="3092285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99D74720-6B92-11DD-544F-E537C529E29A}"/>
                </a:ext>
              </a:extLst>
            </p:cNvPr>
            <p:cNvSpPr/>
            <p:nvPr/>
          </p:nvSpPr>
          <p:spPr>
            <a:xfrm>
              <a:off x="9626613" y="3092285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4392F03-9DED-24B9-5641-35F8C3C8F63B}"/>
                </a:ext>
              </a:extLst>
            </p:cNvPr>
            <p:cNvSpPr/>
            <p:nvPr/>
          </p:nvSpPr>
          <p:spPr>
            <a:xfrm>
              <a:off x="-715982" y="1992433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40A4225F-A9C5-0B10-5598-F3DF83736D9F}"/>
                </a:ext>
              </a:extLst>
            </p:cNvPr>
            <p:cNvSpPr/>
            <p:nvPr/>
          </p:nvSpPr>
          <p:spPr>
            <a:xfrm>
              <a:off x="-715982" y="4207546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8FC188FB-F418-D9AE-74DC-324E07270022}"/>
                </a:ext>
              </a:extLst>
            </p:cNvPr>
            <p:cNvSpPr/>
            <p:nvPr/>
          </p:nvSpPr>
          <p:spPr>
            <a:xfrm>
              <a:off x="7568397" y="4207546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01DE11C4-A405-5229-5B11-336C2E42744C}"/>
                </a:ext>
              </a:extLst>
            </p:cNvPr>
            <p:cNvSpPr/>
            <p:nvPr/>
          </p:nvSpPr>
          <p:spPr>
            <a:xfrm>
              <a:off x="11684829" y="-190172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1F8C9BEF-C18F-F809-382D-1C114857567C}"/>
                </a:ext>
              </a:extLst>
            </p:cNvPr>
            <p:cNvSpPr/>
            <p:nvPr/>
          </p:nvSpPr>
          <p:spPr>
            <a:xfrm>
              <a:off x="11684829" y="4207546"/>
              <a:ext cx="2425700" cy="2032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33043-4E6F-7A7A-373E-5122E00B5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53" y="3367069"/>
            <a:ext cx="10515600" cy="94218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400" b="1" kern="1200" dirty="0">
                <a:solidFill>
                  <a:srgbClr val="C4BA96"/>
                </a:solidFill>
              </a:rPr>
            </a:br>
            <a:r>
              <a:rPr lang="en-US" sz="4400" b="1" kern="1200" dirty="0">
                <a:solidFill>
                  <a:schemeClr val="bg1"/>
                </a:solidFill>
              </a:rPr>
              <a:t>MoDOT St. Louis </a:t>
            </a:r>
            <a:br>
              <a:rPr lang="en-US" sz="4400" b="1" kern="1200" dirty="0">
                <a:solidFill>
                  <a:srgbClr val="C4BA96"/>
                </a:solidFill>
              </a:rPr>
            </a:br>
            <a:endParaRPr lang="en-US" dirty="0">
              <a:solidFill>
                <a:srgbClr val="C4BA96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864C5F6-94E7-326B-6DC5-6E0FC95E6CF5}"/>
              </a:ext>
            </a:extLst>
          </p:cNvPr>
          <p:cNvSpPr txBox="1">
            <a:spLocks/>
          </p:cNvSpPr>
          <p:nvPr/>
        </p:nvSpPr>
        <p:spPr bwMode="auto">
          <a:xfrm>
            <a:off x="3148117" y="4141164"/>
            <a:ext cx="7986154" cy="115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1-888-ASK-MoDOT or 314-275-1500</a:t>
            </a:r>
          </a:p>
          <a:p>
            <a:r>
              <a:rPr lang="en-US" dirty="0">
                <a:solidFill>
                  <a:schemeClr val="bg1"/>
                </a:solidFill>
              </a:rPr>
              <a:t>SLCommunications@modot.mo.gov</a:t>
            </a:r>
          </a:p>
          <a:p>
            <a:r>
              <a:rPr lang="en-US" sz="2400" dirty="0">
                <a:solidFill>
                  <a:schemeClr val="bg1"/>
                </a:solidFill>
              </a:rPr>
              <a:t>https://www.x.com/MoDOT_StLouis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1" name="Picture 2" descr="Missouri Department of Transportation - Wikipedia">
            <a:extLst>
              <a:ext uri="{FF2B5EF4-FFF2-40B4-BE49-F238E27FC236}">
                <a16:creationId xmlns:a16="http://schemas.microsoft.com/office/drawing/2014/main" id="{BC7D7951-9724-31AE-0E9A-A3F341E0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686" y="1580969"/>
            <a:ext cx="2339775" cy="121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C155AF-870E-FE21-4415-6EA279B8E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845" y="4705700"/>
            <a:ext cx="1618040" cy="16180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3043E1-DB8E-4A28-884E-8EDD2E6452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792" b="16091"/>
          <a:stretch/>
        </p:blipFill>
        <p:spPr>
          <a:xfrm>
            <a:off x="3985922" y="5485574"/>
            <a:ext cx="1721960" cy="10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5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1889344-9005-FA90-C8C0-A546A503F969}"/>
              </a:ext>
            </a:extLst>
          </p:cNvPr>
          <p:cNvSpPr/>
          <p:nvPr/>
        </p:nvSpPr>
        <p:spPr>
          <a:xfrm>
            <a:off x="0" y="222192"/>
            <a:ext cx="12134850" cy="650629"/>
          </a:xfrm>
          <a:prstGeom prst="rect">
            <a:avLst/>
          </a:prstGeom>
          <a:solidFill>
            <a:srgbClr val="015A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0F7BDE-F037-CAF9-B648-25C5A25F89DD}"/>
              </a:ext>
            </a:extLst>
          </p:cNvPr>
          <p:cNvSpPr txBox="1">
            <a:spLocks/>
          </p:cNvSpPr>
          <p:nvPr/>
        </p:nvSpPr>
        <p:spPr>
          <a:xfrm>
            <a:off x="233144" y="277433"/>
            <a:ext cx="11901706" cy="6789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1" dirty="0">
                <a:solidFill>
                  <a:srgbClr val="C4BA96"/>
                </a:solidFill>
              </a:rPr>
              <a:t>ST. LOUIS DISTRICT </a:t>
            </a:r>
          </a:p>
        </p:txBody>
      </p:sp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41D7C928-C4C1-7CBD-C5DE-9AA014872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9666" b="-1"/>
          <a:stretch/>
        </p:blipFill>
        <p:spPr>
          <a:xfrm>
            <a:off x="573634" y="1538301"/>
            <a:ext cx="4316373" cy="3769523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B prst="angle"/>
            <a:extrusionClr>
              <a:schemeClr val="accent2">
                <a:lumMod val="50000"/>
              </a:schemeClr>
            </a:extrusionClr>
          </a:sp3d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292DB5C-3B97-BE64-D2FC-D9D3C1BB3CA6}"/>
              </a:ext>
            </a:extLst>
          </p:cNvPr>
          <p:cNvSpPr txBox="1"/>
          <p:nvPr/>
        </p:nvSpPr>
        <p:spPr>
          <a:xfrm>
            <a:off x="1758201" y="5300483"/>
            <a:ext cx="35461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atin typeface="Arial Black" panose="020B0A04020102020204" pitchFamily="34" charset="0"/>
              </a:rPr>
              <a:t>2.5</a:t>
            </a:r>
            <a:r>
              <a:rPr lang="en-US" sz="4400" b="1" dirty="0">
                <a:solidFill>
                  <a:schemeClr val="bg2">
                    <a:lumMod val="90000"/>
                  </a:schemeClr>
                </a:solidFill>
              </a:rPr>
              <a:t>Million</a:t>
            </a:r>
            <a:endParaRPr lang="en-US" sz="3600" b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5" name="Graphic 44" descr="Group of people with solid fill">
            <a:extLst>
              <a:ext uri="{FF2B5EF4-FFF2-40B4-BE49-F238E27FC236}">
                <a16:creationId xmlns:a16="http://schemas.microsoft.com/office/drawing/2014/main" id="{8340838C-78F4-55F4-5152-1B4A25DC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048" y="5438042"/>
            <a:ext cx="1050447" cy="105044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583C8E5-293B-9B04-429F-2E8C21D95014}"/>
              </a:ext>
            </a:extLst>
          </p:cNvPr>
          <p:cNvSpPr txBox="1"/>
          <p:nvPr/>
        </p:nvSpPr>
        <p:spPr>
          <a:xfrm>
            <a:off x="7301524" y="1654776"/>
            <a:ext cx="44669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886B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Roadways</a:t>
            </a:r>
          </a:p>
          <a:p>
            <a: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  <a:t>1,677 centerline | 5,736 lane miles and 26% of all vehicle miles traveled </a:t>
            </a:r>
          </a:p>
        </p:txBody>
      </p:sp>
      <p:pic>
        <p:nvPicPr>
          <p:cNvPr id="51" name="Graphic 50" descr="Car with solid fill">
            <a:extLst>
              <a:ext uri="{FF2B5EF4-FFF2-40B4-BE49-F238E27FC236}">
                <a16:creationId xmlns:a16="http://schemas.microsoft.com/office/drawing/2014/main" id="{8DD13B63-B87D-4DD4-C0DF-19A3A564B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3211" y="1674630"/>
            <a:ext cx="914400" cy="914400"/>
          </a:xfrm>
          <a:prstGeom prst="rect">
            <a:avLst/>
          </a:prstGeom>
        </p:spPr>
      </p:pic>
      <p:pic>
        <p:nvPicPr>
          <p:cNvPr id="53" name="Graphic 52" descr="Bridge scene with solid fill">
            <a:extLst>
              <a:ext uri="{FF2B5EF4-FFF2-40B4-BE49-F238E27FC236}">
                <a16:creationId xmlns:a16="http://schemas.microsoft.com/office/drawing/2014/main" id="{864E82D9-0BFE-E69A-9FA8-49CD4EBA7D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3211" y="2644271"/>
            <a:ext cx="914400" cy="9144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88C44BA-B194-AADD-B4A7-6C98667B7D07}"/>
              </a:ext>
            </a:extLst>
          </p:cNvPr>
          <p:cNvSpPr txBox="1"/>
          <p:nvPr/>
        </p:nvSpPr>
        <p:spPr>
          <a:xfrm>
            <a:off x="7301524" y="2698667"/>
            <a:ext cx="4245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886B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Bridges</a:t>
            </a:r>
          </a:p>
          <a:p>
            <a: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  <a:t>1,111 non-major bridges  </a:t>
            </a:r>
          </a:p>
          <a:p>
            <a: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  <a:t>55 major bridges 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( &gt; 1,000 feet 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CE25E5-0023-2525-1DFD-A91661CBFD59}"/>
              </a:ext>
            </a:extLst>
          </p:cNvPr>
          <p:cNvSpPr txBox="1"/>
          <p:nvPr/>
        </p:nvSpPr>
        <p:spPr>
          <a:xfrm>
            <a:off x="7301994" y="3893911"/>
            <a:ext cx="424559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886B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Traffic Intersections</a:t>
            </a:r>
          </a:p>
          <a:p>
            <a: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  <a:t>1070 locations</a:t>
            </a:r>
            <a:endParaRPr lang="en-US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15DFC47-3DFF-2B9C-C491-B7D2840219FF}"/>
              </a:ext>
            </a:extLst>
          </p:cNvPr>
          <p:cNvSpPr txBox="1"/>
          <p:nvPr/>
        </p:nvSpPr>
        <p:spPr>
          <a:xfrm>
            <a:off x="7301993" y="4895281"/>
            <a:ext cx="424559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886B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Highway Tunnel</a:t>
            </a:r>
          </a:p>
          <a:p>
            <a: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  <a:t>1420 feet, first in Missour</a:t>
            </a:r>
            <a:r>
              <a:rPr lang="en-US" sz="1800" dirty="0">
                <a:latin typeface="Montserrat Medium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1400" dirty="0">
              <a:latin typeface="Montserrat Medium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E9A1EE-C698-38C5-0D60-3A745C1E046E}"/>
              </a:ext>
            </a:extLst>
          </p:cNvPr>
          <p:cNvSpPr txBox="1"/>
          <p:nvPr/>
        </p:nvSpPr>
        <p:spPr>
          <a:xfrm>
            <a:off x="7297567" y="5853585"/>
            <a:ext cx="424559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886B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Lambert Int. Airport</a:t>
            </a:r>
          </a:p>
          <a:p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15 Million passengers annual</a:t>
            </a:r>
            <a:endParaRPr lang="en-US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Tunnel Icons - Free SVG &amp; PNG Tunnel Images - Noun Project">
            <a:extLst>
              <a:ext uri="{FF2B5EF4-FFF2-40B4-BE49-F238E27FC236}">
                <a16:creationId xmlns:a16="http://schemas.microsoft.com/office/drawing/2014/main" id="{CA89C37A-EAF7-CCF8-C6E1-D0FD8D68D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03" y="4953893"/>
            <a:ext cx="823594" cy="8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Graphic 73" descr="Airplane with solid fill">
            <a:extLst>
              <a:ext uri="{FF2B5EF4-FFF2-40B4-BE49-F238E27FC236}">
                <a16:creationId xmlns:a16="http://schemas.microsoft.com/office/drawing/2014/main" id="{47E4A501-F30C-E2D6-3DDE-EFC6A8EF35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47595" y="5755702"/>
            <a:ext cx="823594" cy="823594"/>
          </a:xfrm>
          <a:prstGeom prst="rect">
            <a:avLst/>
          </a:prstGeom>
        </p:spPr>
      </p:pic>
      <p:pic>
        <p:nvPicPr>
          <p:cNvPr id="2052" name="Picture 4" descr="Intersection - Free icons">
            <a:extLst>
              <a:ext uri="{FF2B5EF4-FFF2-40B4-BE49-F238E27FC236}">
                <a16:creationId xmlns:a16="http://schemas.microsoft.com/office/drawing/2014/main" id="{38A975F0-3398-AB56-5F97-44A0D569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11" y="3823498"/>
            <a:ext cx="880805" cy="88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31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1889344-9005-FA90-C8C0-A546A503F969}"/>
              </a:ext>
            </a:extLst>
          </p:cNvPr>
          <p:cNvSpPr/>
          <p:nvPr/>
        </p:nvSpPr>
        <p:spPr>
          <a:xfrm>
            <a:off x="0" y="222192"/>
            <a:ext cx="12134850" cy="650629"/>
          </a:xfrm>
          <a:prstGeom prst="rect">
            <a:avLst/>
          </a:prstGeom>
          <a:solidFill>
            <a:srgbClr val="015A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0F7BDE-F037-CAF9-B648-25C5A25F89DD}"/>
              </a:ext>
            </a:extLst>
          </p:cNvPr>
          <p:cNvSpPr txBox="1">
            <a:spLocks/>
          </p:cNvSpPr>
          <p:nvPr/>
        </p:nvSpPr>
        <p:spPr>
          <a:xfrm>
            <a:off x="233144" y="277433"/>
            <a:ext cx="11901706" cy="6789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1" dirty="0">
                <a:solidFill>
                  <a:srgbClr val="C4BA96"/>
                </a:solidFill>
              </a:rPr>
              <a:t>ST. LOUIS AREA ENGINEERS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ED1AD-6C3A-3791-345E-01CE8B7FC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59" y="1011596"/>
            <a:ext cx="5454380" cy="5440176"/>
          </a:xfrm>
          <a:prstGeom prst="rect">
            <a:avLst/>
          </a:prstGeom>
        </p:spPr>
      </p:pic>
      <p:pic>
        <p:nvPicPr>
          <p:cNvPr id="4" name="Picture 3" descr="MoDOT logo">
            <a:extLst>
              <a:ext uri="{FF2B5EF4-FFF2-40B4-BE49-F238E27FC236}">
                <a16:creationId xmlns:a16="http://schemas.microsoft.com/office/drawing/2014/main" id="{486B1EC9-5670-AE13-3437-4F8393003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882" y="5871926"/>
            <a:ext cx="1121268" cy="5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5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26581E3-89F1-4BDC-94C5-F33D65C00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822" y="4352544"/>
            <a:ext cx="2410650" cy="1239894"/>
          </a:xfrm>
        </p:spPr>
        <p:txBody>
          <a:bodyPr>
            <a:normAutofit/>
          </a:bodyPr>
          <a:lstStyle/>
          <a:p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0744EC-1349-CF01-5FC8-E978C64F6A6D}"/>
              </a:ext>
            </a:extLst>
          </p:cNvPr>
          <p:cNvSpPr txBox="1">
            <a:spLocks/>
          </p:cNvSpPr>
          <p:nvPr/>
        </p:nvSpPr>
        <p:spPr>
          <a:xfrm>
            <a:off x="2327147" y="520460"/>
            <a:ext cx="7246204" cy="900611"/>
          </a:xfrm>
          <a:prstGeom prst="rect">
            <a:avLst/>
          </a:prstGeom>
          <a:solidFill>
            <a:srgbClr val="C4BA96"/>
          </a:solidFill>
          <a:ln w="38100" cap="sq">
            <a:solidFill>
              <a:srgbClr val="404040"/>
            </a:solidFill>
            <a:miter lim="800000"/>
          </a:ln>
          <a:effectLst>
            <a:outerShdw blurRad="50800" dist="50800" dir="5400000" algn="ctr" rotWithShape="0">
              <a:srgbClr val="E3D9A7"/>
            </a:outerShdw>
          </a:effectLst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none" dirty="0">
                <a:solidFill>
                  <a:schemeClr val="accent3"/>
                </a:solidFill>
              </a:rPr>
              <a:t>MODOT DISTRIBUTION OF FUNDS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C3C3F-4383-68C8-73B6-2F0FFD6C5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050" y="1725105"/>
            <a:ext cx="7246204" cy="4489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6550C-3F40-F214-8BA7-908F497D0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031" y="3141138"/>
            <a:ext cx="2451300" cy="2451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AA1864-75D7-FA29-1EF7-DA9B958A3297}"/>
              </a:ext>
            </a:extLst>
          </p:cNvPr>
          <p:cNvSpPr txBox="1"/>
          <p:nvPr/>
        </p:nvSpPr>
        <p:spPr>
          <a:xfrm>
            <a:off x="9242031" y="2284485"/>
            <a:ext cx="2752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Citizen’s Guide to Transportation Funding</a:t>
            </a:r>
          </a:p>
        </p:txBody>
      </p:sp>
    </p:spTree>
    <p:extLst>
      <p:ext uri="{BB962C8B-B14F-4D97-AF65-F5344CB8AC3E}">
        <p14:creationId xmlns:p14="http://schemas.microsoft.com/office/powerpoint/2010/main" val="100287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5D4486-0661-4610-AB24-1F7B4A30BB54}"/>
              </a:ext>
            </a:extLst>
          </p:cNvPr>
          <p:cNvSpPr txBox="1">
            <a:spLocks/>
          </p:cNvSpPr>
          <p:nvPr/>
        </p:nvSpPr>
        <p:spPr>
          <a:xfrm>
            <a:off x="1805782" y="266825"/>
            <a:ext cx="8580431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 spc="300">
                <a:solidFill>
                  <a:srgbClr val="015A90"/>
                </a:solidFill>
                <a:ea typeface="+mj-ea"/>
                <a:cs typeface="+mj-cs"/>
              </a:defRPr>
            </a:lvl1pPr>
          </a:lstStyle>
          <a:p>
            <a:endParaRPr lang="en-US" sz="5400" b="1" spc="200" dirty="0">
              <a:solidFill>
                <a:schemeClr val="accent3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5800" dirty="0"/>
              <a:t>ST. LOUIS AREA PROJECTS</a:t>
            </a:r>
          </a:p>
        </p:txBody>
      </p:sp>
      <p:pic>
        <p:nvPicPr>
          <p:cNvPr id="7" name="Picture 6" descr="MoDOT logo">
            <a:extLst>
              <a:ext uri="{FF2B5EF4-FFF2-40B4-BE49-F238E27FC236}">
                <a16:creationId xmlns:a16="http://schemas.microsoft.com/office/drawing/2014/main" id="{F8634C93-465D-473E-B764-69BAAA4C5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88" y="6084296"/>
            <a:ext cx="1121268" cy="57984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B684D2-71D1-4772-9C0B-9027E3C924DC}"/>
              </a:ext>
            </a:extLst>
          </p:cNvPr>
          <p:cNvSpPr txBox="1">
            <a:spLocks/>
          </p:cNvSpPr>
          <p:nvPr/>
        </p:nvSpPr>
        <p:spPr>
          <a:xfrm>
            <a:off x="0" y="2662518"/>
            <a:ext cx="5620871" cy="4264217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600"/>
              </a:spcAft>
              <a:buClr>
                <a:srgbClr val="418AB3"/>
              </a:buClr>
              <a:buSzTx/>
              <a:buFontTx/>
              <a:buNone/>
              <a:tabLst/>
              <a:defRPr/>
            </a:pPr>
            <a:r>
              <a:rPr kumimoji="0" lang="en-US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Construction:</a:t>
            </a:r>
          </a:p>
          <a:p>
            <a:pPr marL="51435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Active Construction Projects ($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774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million)</a:t>
            </a:r>
          </a:p>
          <a:p>
            <a:pPr marL="51435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Ongoing Major Projects:</a:t>
            </a:r>
          </a:p>
          <a:p>
            <a:pPr marL="857250" lvl="1" indent="-342900">
              <a:spcBef>
                <a:spcPts val="1000"/>
              </a:spcBef>
              <a:spcAft>
                <a:spcPts val="1200"/>
              </a:spcAft>
              <a:buClr>
                <a:prstClr val="white"/>
              </a:buClr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I-55 St. Louis City - Bridges</a:t>
            </a:r>
          </a:p>
          <a:p>
            <a:pPr marL="857250" lvl="1" indent="-342900">
              <a:spcBef>
                <a:spcPts val="1000"/>
              </a:spcBef>
              <a:spcAft>
                <a:spcPts val="1200"/>
              </a:spcAft>
              <a:buClr>
                <a:prstClr val="white"/>
              </a:buClr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I-270 at I-64 – Major Bridge Work</a:t>
            </a:r>
          </a:p>
          <a:p>
            <a:pPr marL="857250" lvl="1" indent="-342900">
              <a:spcBef>
                <a:spcPts val="1000"/>
              </a:spcBef>
              <a:spcAft>
                <a:spcPts val="1200"/>
              </a:spcAft>
              <a:buClr>
                <a:prstClr val="white"/>
              </a:buClr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I-55 Jefferson County – Expansion and 		Interchange Improvements</a:t>
            </a:r>
          </a:p>
          <a:p>
            <a:pPr marL="857250" lvl="1" indent="-342900">
              <a:spcBef>
                <a:spcPts val="1000"/>
              </a:spcBef>
              <a:spcAft>
                <a:spcPts val="1200"/>
              </a:spcAft>
              <a:buClr>
                <a:prstClr val="white"/>
              </a:buClr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I-70 St. Charles County –				Bridges and Outer Roads</a:t>
            </a:r>
          </a:p>
          <a:p>
            <a:pPr marL="857250" lvl="1" indent="-342900">
              <a:spcBef>
                <a:spcPts val="1000"/>
              </a:spcBef>
              <a:spcAft>
                <a:spcPts val="1200"/>
              </a:spcAft>
              <a:buClr>
                <a:prstClr val="white"/>
              </a:buClr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Districtwide Safety Projects</a:t>
            </a:r>
          </a:p>
          <a:p>
            <a:pPr marL="857250" lvl="1" indent="-342900">
              <a:spcBef>
                <a:spcPts val="1000"/>
              </a:spcBef>
              <a:spcAft>
                <a:spcPts val="1200"/>
              </a:spcAft>
              <a:buClr>
                <a:prstClr val="white"/>
              </a:buClr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EF05A-705C-4B63-8C25-CEA3A86DE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12636"/>
          <a:stretch/>
        </p:blipFill>
        <p:spPr>
          <a:xfrm>
            <a:off x="5709084" y="1972966"/>
            <a:ext cx="6006169" cy="3859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77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DOT logo">
            <a:extLst>
              <a:ext uri="{FF2B5EF4-FFF2-40B4-BE49-F238E27FC236}">
                <a16:creationId xmlns:a16="http://schemas.microsoft.com/office/drawing/2014/main" id="{D62C51EC-F8D8-4223-9DC1-CE2B86CDF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88" y="6084296"/>
            <a:ext cx="1121268" cy="5798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6905C37-2371-4FC8-BAB8-2EC8E84569E1}"/>
              </a:ext>
            </a:extLst>
          </p:cNvPr>
          <p:cNvSpPr/>
          <p:nvPr/>
        </p:nvSpPr>
        <p:spPr>
          <a:xfrm>
            <a:off x="9479390" y="3061"/>
            <a:ext cx="1231001" cy="9810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983494-8B35-4324-80C3-2AA740CDF298}"/>
              </a:ext>
            </a:extLst>
          </p:cNvPr>
          <p:cNvSpPr/>
          <p:nvPr/>
        </p:nvSpPr>
        <p:spPr>
          <a:xfrm>
            <a:off x="10837987" y="0"/>
            <a:ext cx="1231001" cy="12672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BED9D1-BE64-4CB7-963A-91B01E24570A}"/>
              </a:ext>
            </a:extLst>
          </p:cNvPr>
          <p:cNvSpPr/>
          <p:nvPr/>
        </p:nvSpPr>
        <p:spPr>
          <a:xfrm>
            <a:off x="8120794" y="0"/>
            <a:ext cx="1231001" cy="7214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C81AA9-7B1A-41A9-B086-39BBFB9F201A}"/>
              </a:ext>
            </a:extLst>
          </p:cNvPr>
          <p:cNvSpPr txBox="1">
            <a:spLocks/>
          </p:cNvSpPr>
          <p:nvPr/>
        </p:nvSpPr>
        <p:spPr>
          <a:xfrm>
            <a:off x="350472" y="99874"/>
            <a:ext cx="8273576" cy="981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all" dirty="0">
                <a:solidFill>
                  <a:srgbClr val="015A90"/>
                </a:solidFill>
              </a:rPr>
              <a:t>I-55 Bridge Rehab St. Louis City &amp; County</a:t>
            </a:r>
            <a:endParaRPr lang="en-US" sz="3600" cap="all" spc="300" dirty="0">
              <a:solidFill>
                <a:srgbClr val="015A90"/>
              </a:solidFill>
              <a:latin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7AFBAE-E280-4A87-86E2-4CF00E95A96F}"/>
              </a:ext>
            </a:extLst>
          </p:cNvPr>
          <p:cNvSpPr txBox="1">
            <a:spLocks/>
          </p:cNvSpPr>
          <p:nvPr/>
        </p:nvSpPr>
        <p:spPr>
          <a:xfrm>
            <a:off x="9116593" y="1125336"/>
            <a:ext cx="2734641" cy="44131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</a:pPr>
            <a:r>
              <a:rPr lang="en-US" sz="2000" cap="none" dirty="0"/>
              <a:t>I-55 Bridges –  14 structures between Lindbergh and Arsenal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Project began in Spring 2022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$50 million Several stages of traffic</a:t>
            </a:r>
            <a:endParaRPr lang="en-US" sz="2000" dirty="0"/>
          </a:p>
        </p:txBody>
      </p:sp>
      <p:pic>
        <p:nvPicPr>
          <p:cNvPr id="3" name="Picture 2" descr="A picture containing ground, outdoor, green, bridge&#10;&#10;Description automatically generated">
            <a:extLst>
              <a:ext uri="{FF2B5EF4-FFF2-40B4-BE49-F238E27FC236}">
                <a16:creationId xmlns:a16="http://schemas.microsoft.com/office/drawing/2014/main" id="{82BEFAE8-7064-6849-179D-4AA713082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9" y="1200606"/>
            <a:ext cx="5583438" cy="360657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847BECA-0E33-7963-C00C-0D8DE524E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8" y="2516588"/>
            <a:ext cx="4073770" cy="39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12516-2967-4F5B-9B44-1F721E81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St. LOUIS COUNTY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41144-9371-E276-D94C-3013ACA33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77" r="15178"/>
          <a:stretch/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pic>
        <p:nvPicPr>
          <p:cNvPr id="1026" name="Picture 2" descr="A view from the Conway at I-270 construction camera">
            <a:extLst>
              <a:ext uri="{FF2B5EF4-FFF2-40B4-BE49-F238E27FC236}">
                <a16:creationId xmlns:a16="http://schemas.microsoft.com/office/drawing/2014/main" id="{33D7907A-EE7F-F437-8093-C3042BE5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8"/>
          <a:stretch/>
        </p:blipFill>
        <p:spPr bwMode="auto">
          <a:xfrm>
            <a:off x="5074877" y="10"/>
            <a:ext cx="7117118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6CB8BF4-38C9-11AE-3115-65EF9E5B48B6}"/>
              </a:ext>
            </a:extLst>
          </p:cNvPr>
          <p:cNvSpPr txBox="1">
            <a:spLocks/>
          </p:cNvSpPr>
          <p:nvPr/>
        </p:nvSpPr>
        <p:spPr>
          <a:xfrm>
            <a:off x="5349240" y="4440602"/>
            <a:ext cx="6007608" cy="164592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I-270 Bridge Replacement at Conway Rd.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Awarded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Kozeny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-Wagner for $38.5 million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C4BA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year construction project (24-25)</a:t>
            </a:r>
          </a:p>
        </p:txBody>
      </p:sp>
    </p:spTree>
    <p:extLst>
      <p:ext uri="{BB962C8B-B14F-4D97-AF65-F5344CB8AC3E}">
        <p14:creationId xmlns:p14="http://schemas.microsoft.com/office/powerpoint/2010/main" val="591646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go I-55 Corridor ">
            <a:extLst>
              <a:ext uri="{FF2B5EF4-FFF2-40B4-BE49-F238E27FC236}">
                <a16:creationId xmlns:a16="http://schemas.microsoft.com/office/drawing/2014/main" id="{1A7C3FEB-ADA9-FD7F-1424-CED231F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9" b="18864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highway with cars on it&#10;&#10;Description automatically generated with low confidence">
            <a:extLst>
              <a:ext uri="{FF2B5EF4-FFF2-40B4-BE49-F238E27FC236}">
                <a16:creationId xmlns:a16="http://schemas.microsoft.com/office/drawing/2014/main" id="{08E77307-24F6-CC81-03EC-810A296B9D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31" r="-2" b="1244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512516-2967-4F5B-9B44-1F721E81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1315616"/>
            <a:ext cx="4832802" cy="690466"/>
          </a:xfr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Jefferson County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460A3-C9E4-49CE-ACE7-C7AB84A18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388" y="2304288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57150" lvl="0" indent="-228600"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cap="none" dirty="0"/>
              <a:t>I-55 Jefferson County from </a:t>
            </a:r>
            <a:r>
              <a:rPr lang="en-US" sz="2400" b="1" cap="none" dirty="0" err="1"/>
              <a:t>Rte</a:t>
            </a:r>
            <a:r>
              <a:rPr lang="en-US" sz="2400" b="1" cap="none" dirty="0"/>
              <a:t> Z to US 67 interchange</a:t>
            </a:r>
          </a:p>
          <a:p>
            <a:pPr marL="57150" lvl="0" indent="-228600"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$246 million</a:t>
            </a:r>
          </a:p>
          <a:p>
            <a:pPr marL="514350" lvl="0" indent="-342900">
              <a:spcBef>
                <a:spcPts val="0"/>
              </a:spcBef>
              <a:spcAft>
                <a:spcPts val="3000"/>
              </a:spcAft>
              <a:buClr>
                <a:srgbClr val="C4BA9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Awarded to KCI in July</a:t>
            </a:r>
          </a:p>
          <a:p>
            <a:pPr marL="514350" lvl="0" indent="-342900">
              <a:spcBef>
                <a:spcPts val="0"/>
              </a:spcBef>
              <a:spcAft>
                <a:spcPts val="3000"/>
              </a:spcAft>
              <a:buClr>
                <a:srgbClr val="C4BA9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Begins work in early 2024</a:t>
            </a:r>
          </a:p>
          <a:p>
            <a:pPr marL="514350" lvl="0" indent="-342900">
              <a:spcBef>
                <a:spcPts val="0"/>
              </a:spcBef>
              <a:spcAft>
                <a:spcPts val="3000"/>
              </a:spcAft>
              <a:buClr>
                <a:srgbClr val="C4BA9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Public Meeting on Nov. 16</a:t>
            </a:r>
          </a:p>
        </p:txBody>
      </p:sp>
    </p:spTree>
    <p:extLst>
      <p:ext uri="{BB962C8B-B14F-4D97-AF65-F5344CB8AC3E}">
        <p14:creationId xmlns:p14="http://schemas.microsoft.com/office/powerpoint/2010/main" val="156655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OT logo">
            <a:extLst>
              <a:ext uri="{FF2B5EF4-FFF2-40B4-BE49-F238E27FC236}">
                <a16:creationId xmlns:a16="http://schemas.microsoft.com/office/drawing/2014/main" id="{30282329-9F0C-44DD-952B-B04E45E63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88" y="6084296"/>
            <a:ext cx="1121268" cy="57984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4F3628B-7DEC-4D75-B2B2-3A3DAC2FACC5}"/>
              </a:ext>
            </a:extLst>
          </p:cNvPr>
          <p:cNvSpPr txBox="1">
            <a:spLocks/>
          </p:cNvSpPr>
          <p:nvPr/>
        </p:nvSpPr>
        <p:spPr>
          <a:xfrm>
            <a:off x="5940224" y="260263"/>
            <a:ext cx="4882299" cy="707300"/>
          </a:xfrm>
          <a:prstGeom prst="rect">
            <a:avLst/>
          </a:prstGeom>
          <a:solidFill>
            <a:srgbClr val="E3D9A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cap="all" spc="300" dirty="0">
                <a:solidFill>
                  <a:srgbClr val="015A90"/>
                </a:solidFill>
                <a:latin typeface="+mn-lt"/>
              </a:rPr>
              <a:t>Jefferson County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CE663-3985-47A6-83DC-51C8407C7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r="12799"/>
          <a:stretch/>
        </p:blipFill>
        <p:spPr>
          <a:xfrm>
            <a:off x="695549" y="684398"/>
            <a:ext cx="5107336" cy="3884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7D51D-0BFD-453C-98D4-1D0FC811560A}"/>
              </a:ext>
            </a:extLst>
          </p:cNvPr>
          <p:cNvSpPr txBox="1">
            <a:spLocks/>
          </p:cNvSpPr>
          <p:nvPr/>
        </p:nvSpPr>
        <p:spPr>
          <a:xfrm>
            <a:off x="6389117" y="1568669"/>
            <a:ext cx="4944093" cy="1097528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I-55 at US 67 New Interchange Configuration</a:t>
            </a:r>
          </a:p>
          <a:p>
            <a:pPr marL="0" indent="0">
              <a:buNone/>
            </a:pP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31D02-AE1E-710D-FC62-A17D99831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460" y="2781692"/>
            <a:ext cx="5473686" cy="307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3B500-6FF8-11B2-E639-5FEAE72E1BB7}"/>
              </a:ext>
            </a:extLst>
          </p:cNvPr>
          <p:cNvSpPr txBox="1"/>
          <p:nvPr/>
        </p:nvSpPr>
        <p:spPr>
          <a:xfrm>
            <a:off x="1074018" y="5170652"/>
            <a:ext cx="4350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Rte. 67 at CC Interchange 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38DA66E-91BD-B176-978B-3C4563FEC39A}"/>
              </a:ext>
            </a:extLst>
          </p:cNvPr>
          <p:cNvSpPr/>
          <p:nvPr/>
        </p:nvSpPr>
        <p:spPr>
          <a:xfrm>
            <a:off x="5051642" y="5170652"/>
            <a:ext cx="848271" cy="48463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9FC1BC6D-8036-5240-C3ED-9AB5821484D7}"/>
              </a:ext>
            </a:extLst>
          </p:cNvPr>
          <p:cNvSpPr/>
          <p:nvPr/>
        </p:nvSpPr>
        <p:spPr>
          <a:xfrm>
            <a:off x="5899913" y="2066070"/>
            <a:ext cx="978408" cy="484632"/>
          </a:xfrm>
          <a:prstGeom prst="lef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97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C4BA96"/>
      </a:dk2>
      <a:lt2>
        <a:srgbClr val="E7E6E6"/>
      </a:lt2>
      <a:accent1>
        <a:srgbClr val="D13737"/>
      </a:accent1>
      <a:accent2>
        <a:srgbClr val="C4BA96"/>
      </a:accent2>
      <a:accent3>
        <a:srgbClr val="4472C4"/>
      </a:accent3>
      <a:accent4>
        <a:srgbClr val="E47272"/>
      </a:accent4>
      <a:accent5>
        <a:srgbClr val="D13737"/>
      </a:accent5>
      <a:accent6>
        <a:srgbClr val="E47272"/>
      </a:accent6>
      <a:hlink>
        <a:srgbClr val="4472C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790FA3A752004797C7D44F891E8371" ma:contentTypeVersion="31" ma:contentTypeDescription="Create a new document." ma:contentTypeScope="" ma:versionID="d0bf4999cd16572f3099395994744127">
  <xsd:schema xmlns:xsd="http://www.w3.org/2001/XMLSchema" xmlns:xs="http://www.w3.org/2001/XMLSchema" xmlns:p="http://schemas.microsoft.com/office/2006/metadata/properties" xmlns:ns1="http://schemas.microsoft.com/sharepoint/v3" xmlns:ns2="aa8d03f0-5ae2-4554-a88b-7769af96d324" xmlns:ns3="3a110f5f-446d-4a83-a6e1-b7e1199f68a5" targetNamespace="http://schemas.microsoft.com/office/2006/metadata/properties" ma:root="true" ma:fieldsID="5867cf21326f9cca2a304cdd5a15c458" ns1:_="" ns2:_="" ns3:_="">
    <xsd:import namespace="http://schemas.microsoft.com/sharepoint/v3"/>
    <xsd:import namespace="aa8d03f0-5ae2-4554-a88b-7769af96d324"/>
    <xsd:import namespace="3a110f5f-446d-4a83-a6e1-b7e1199f68a5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Project" minOccurs="0"/>
                <xsd:element ref="ns2:Event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d03f0-5ae2-4554-a88b-7769af96d324" elementFormDefault="qualified">
    <xsd:import namespace="http://schemas.microsoft.com/office/2006/documentManagement/types"/>
    <xsd:import namespace="http://schemas.microsoft.com/office/infopath/2007/PartnerControls"/>
    <xsd:element name="Year" ma:index="2" nillable="true" ma:displayName="Year" ma:format="Dropdown" ma:internalName="Year" ma:readOnly="false">
      <xsd:simpleType>
        <xsd:union memberTypes="dms:Text">
          <xsd:simpleType>
            <xsd:restriction base="dms:Choice">
              <xsd:enumeration value="2021"/>
              <xsd:enumeration value="2020"/>
              <xsd:enumeration value="2019"/>
              <xsd:enumeration value="2018"/>
              <xsd:enumeration value="2017"/>
              <xsd:enumeration value="2016"/>
              <xsd:enumeration value="2015"/>
              <xsd:enumeration value="2014"/>
              <xsd:enumeration value="2013"/>
              <xsd:enumeration value="2012"/>
              <xsd:enumeration value="2011"/>
              <xsd:enumeration value="2010"/>
            </xsd:restriction>
          </xsd:simpleType>
        </xsd:union>
      </xsd:simpleType>
    </xsd:element>
    <xsd:element name="Project" ma:index="3" nillable="true" ma:displayName="Project" ma:default="NA" ma:format="Dropdown" ma:internalName="Project" ma:readOnly="false">
      <xsd:simpleType>
        <xsd:union memberTypes="dms:Text">
          <xsd:simpleType>
            <xsd:restriction base="dms:Choice">
              <xsd:enumeration value="NA"/>
              <xsd:enumeration value="Conference"/>
              <xsd:enumeration value="Communication"/>
              <xsd:enumeration value="Employee Meeting Information"/>
              <xsd:enumeration value="Event"/>
              <xsd:enumeration value="Meeting Minutes"/>
              <xsd:enumeration value="Operations"/>
              <xsd:enumeration value="Program Delivery"/>
              <xsd:enumeration value="Training &amp; Development"/>
              <xsd:enumeration value="Other"/>
            </xsd:restriction>
          </xsd:simpleType>
        </xsd:union>
      </xsd:simpleType>
    </xsd:element>
    <xsd:element name="Event" ma:index="4" nillable="true" ma:displayName="Event" ma:default="NA" ma:format="Dropdown" ma:internalName="Event" ma:readOnly="false">
      <xsd:simpleType>
        <xsd:union memberTypes="dms:Text">
          <xsd:simpleType>
            <xsd:restriction base="dms:Choice">
              <xsd:enumeration value="NA"/>
              <xsd:enumeration value="APEX"/>
              <xsd:enumeration value="Biography"/>
              <xsd:enumeration value="Day of Remembrance"/>
              <xsd:enumeration value="DOMInno"/>
              <xsd:enumeration value="Employee Engagement"/>
              <xsd:enumeration value="Fall Meeting"/>
              <xsd:enumeration value="Fair"/>
              <xsd:enumeration value="Food Trucks"/>
              <xsd:enumeration value="Lunch &amp; Learn"/>
              <xsd:enumeration value="MAPS"/>
              <xsd:enumeration value="MoDOT Women, Leadership, Service, Grace"/>
              <xsd:enumeration value="MSECC"/>
              <xsd:enumeration value="Org Charts"/>
              <xsd:enumeration value="Qtr Supervisor Meeting"/>
              <xsd:enumeration value="Recognition"/>
              <xsd:enumeration value="Spring Meeting"/>
              <xsd:enumeration value="Service Awards"/>
              <xsd:enumeration value="St. Patricks Day Parade"/>
              <xsd:enumeration value="Stand Up for Safety"/>
              <xsd:enumeration value="Veterans"/>
              <xsd:enumeration value="Winter Ops"/>
              <xsd:enumeration value="Work Zone 5K"/>
              <xsd:enumeration value="Take a Child to Work"/>
              <xsd:enumeration value="TEAM"/>
              <xsd:enumeration value="Tracker"/>
              <xsd:enumeration value="Other"/>
            </xsd:restriction>
          </xsd:simpleType>
        </xsd:un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description="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4e9f005-b5d5-426d-ad25-f47e055fb4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110f5f-446d-4a83-a6e1-b7e1199f68a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9910268-4d77-478a-8377-147226803825}" ma:internalName="TaxCatchAll" ma:showField="CatchAllData" ma:web="3a110f5f-446d-4a83-a6e1-b7e1199f68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3a110f5f-446d-4a83-a6e1-b7e1199f68a5" xsi:nil="true"/>
    <lcf76f155ced4ddcb4097134ff3c332f xmlns="aa8d03f0-5ae2-4554-a88b-7769af96d324">
      <Terms xmlns="http://schemas.microsoft.com/office/infopath/2007/PartnerControls"/>
    </lcf76f155ced4ddcb4097134ff3c332f>
    <Year xmlns="aa8d03f0-5ae2-4554-a88b-7769af96d324" xsi:nil="true"/>
    <Project xmlns="aa8d03f0-5ae2-4554-a88b-7769af96d324">NA</Project>
    <Event xmlns="aa8d03f0-5ae2-4554-a88b-7769af96d324">NA</Event>
    <SharedWithUsers xmlns="3a110f5f-446d-4a83-a6e1-b7e1199f68a5">
      <UserInfo>
        <DisplayName>THOMAS K BLAIR</DisplayName>
        <AccountId>49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A6D8E3-21B3-4EAD-B9B6-44BAEFE461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a8d03f0-5ae2-4554-a88b-7769af96d324"/>
    <ds:schemaRef ds:uri="3a110f5f-446d-4a83-a6e1-b7e1199f68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8CDA6A-9BBC-4858-A1D0-2260FF7A8895}">
  <ds:schemaRefs>
    <ds:schemaRef ds:uri="http://purl.org/dc/terms/"/>
    <ds:schemaRef ds:uri="aa8d03f0-5ae2-4554-a88b-7769af96d324"/>
    <ds:schemaRef ds:uri="3a110f5f-446d-4a83-a6e1-b7e1199f68a5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621F38-DD98-4386-89C3-3B339ACFAD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21630</TotalTime>
  <Words>783</Words>
  <Application>Microsoft Office PowerPoint</Application>
  <PresentationFormat>Widescreen</PresentationFormat>
  <Paragraphs>198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Montserrat Medium</vt:lpstr>
      <vt:lpstr>Open Sans ExtraBold</vt:lpstr>
      <vt:lpstr>Tahoma</vt:lpstr>
      <vt:lpstr>Office Theme</vt:lpstr>
      <vt:lpstr>2_Office Theme</vt:lpstr>
      <vt:lpstr>3_Office Theme</vt:lpstr>
      <vt:lpstr> MoDOT ST. LOUIS TRANSPORTATION UPDATE Tom Evers, P.E., Assistant District Engineer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St. LOUIS COUNTY</vt:lpstr>
      <vt:lpstr>Jefferson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MoDOT St. Louis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Unfunded Needs</dc:title>
  <dc:creator>Taylor H. Brune</dc:creator>
  <cp:lastModifiedBy>THOMAS J EVERS</cp:lastModifiedBy>
  <cp:revision>23</cp:revision>
  <dcterms:created xsi:type="dcterms:W3CDTF">2021-12-17T18:57:00Z</dcterms:created>
  <dcterms:modified xsi:type="dcterms:W3CDTF">2024-11-04T18:19:31Z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0x0101003D790FA3A752004797C7D44F891E8371</vt:lpwstr>
  </property>
  <property fmtid="{D5CDD505-2E9C-101B-9397-08002B2CF9AE}" pid="3" name="MediaServiceImageTags">
    <vt:lpwstr/>
  </property>
</Properties>
</file>