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57"/>
  </p:notesMasterIdLst>
  <p:sldIdLst>
    <p:sldId id="398" r:id="rId2"/>
    <p:sldId id="388" r:id="rId3"/>
    <p:sldId id="273" r:id="rId4"/>
    <p:sldId id="367" r:id="rId5"/>
    <p:sldId id="514" r:id="rId6"/>
    <p:sldId id="403" r:id="rId7"/>
    <p:sldId id="495" r:id="rId8"/>
    <p:sldId id="268" r:id="rId9"/>
    <p:sldId id="274" r:id="rId10"/>
    <p:sldId id="502" r:id="rId11"/>
    <p:sldId id="277" r:id="rId12"/>
    <p:sldId id="269" r:id="rId13"/>
    <p:sldId id="285" r:id="rId14"/>
    <p:sldId id="503" r:id="rId15"/>
    <p:sldId id="286" r:id="rId16"/>
    <p:sldId id="280" r:id="rId17"/>
    <p:sldId id="276" r:id="rId18"/>
    <p:sldId id="504" r:id="rId19"/>
    <p:sldId id="284" r:id="rId20"/>
    <p:sldId id="282" r:id="rId21"/>
    <p:sldId id="257" r:id="rId22"/>
    <p:sldId id="316" r:id="rId23"/>
    <p:sldId id="320" r:id="rId24"/>
    <p:sldId id="336" r:id="rId25"/>
    <p:sldId id="318" r:id="rId26"/>
    <p:sldId id="322" r:id="rId27"/>
    <p:sldId id="335" r:id="rId28"/>
    <p:sldId id="326" r:id="rId29"/>
    <p:sldId id="325" r:id="rId30"/>
    <p:sldId id="512" r:id="rId31"/>
    <p:sldId id="509" r:id="rId32"/>
    <p:sldId id="275" r:id="rId33"/>
    <p:sldId id="511" r:id="rId34"/>
    <p:sldId id="510" r:id="rId35"/>
    <p:sldId id="256" r:id="rId36"/>
    <p:sldId id="258" r:id="rId37"/>
    <p:sldId id="496" r:id="rId38"/>
    <p:sldId id="259" r:id="rId39"/>
    <p:sldId id="260" r:id="rId40"/>
    <p:sldId id="497" r:id="rId41"/>
    <p:sldId id="506" r:id="rId42"/>
    <p:sldId id="507" r:id="rId43"/>
    <p:sldId id="508" r:id="rId44"/>
    <p:sldId id="498" r:id="rId45"/>
    <p:sldId id="499" r:id="rId46"/>
    <p:sldId id="500" r:id="rId47"/>
    <p:sldId id="501" r:id="rId48"/>
    <p:sldId id="450" r:id="rId49"/>
    <p:sldId id="402" r:id="rId50"/>
    <p:sldId id="390" r:id="rId51"/>
    <p:sldId id="389" r:id="rId52"/>
    <p:sldId id="513" r:id="rId53"/>
    <p:sldId id="483" r:id="rId54"/>
    <p:sldId id="263" r:id="rId55"/>
    <p:sldId id="48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023833-72F2-4F76-B6AC-98058FBF6BAD}">
          <p14:sldIdLst>
            <p14:sldId id="398"/>
            <p14:sldId id="388"/>
            <p14:sldId id="273"/>
            <p14:sldId id="367"/>
            <p14:sldId id="514"/>
            <p14:sldId id="403"/>
            <p14:sldId id="495"/>
            <p14:sldId id="268"/>
            <p14:sldId id="274"/>
            <p14:sldId id="502"/>
            <p14:sldId id="277"/>
            <p14:sldId id="269"/>
            <p14:sldId id="285"/>
            <p14:sldId id="503"/>
            <p14:sldId id="286"/>
            <p14:sldId id="280"/>
            <p14:sldId id="276"/>
            <p14:sldId id="504"/>
            <p14:sldId id="284"/>
            <p14:sldId id="282"/>
            <p14:sldId id="257"/>
            <p14:sldId id="316"/>
            <p14:sldId id="320"/>
            <p14:sldId id="336"/>
            <p14:sldId id="318"/>
            <p14:sldId id="322"/>
            <p14:sldId id="335"/>
            <p14:sldId id="326"/>
            <p14:sldId id="325"/>
            <p14:sldId id="512"/>
            <p14:sldId id="509"/>
            <p14:sldId id="275"/>
            <p14:sldId id="511"/>
            <p14:sldId id="510"/>
            <p14:sldId id="256"/>
            <p14:sldId id="258"/>
            <p14:sldId id="496"/>
            <p14:sldId id="259"/>
            <p14:sldId id="260"/>
            <p14:sldId id="497"/>
            <p14:sldId id="506"/>
            <p14:sldId id="507"/>
            <p14:sldId id="508"/>
            <p14:sldId id="498"/>
            <p14:sldId id="499"/>
            <p14:sldId id="500"/>
            <p14:sldId id="501"/>
            <p14:sldId id="450"/>
            <p14:sldId id="402"/>
            <p14:sldId id="390"/>
            <p14:sldId id="389"/>
            <p14:sldId id="513"/>
            <p14:sldId id="483"/>
            <p14:sldId id="263"/>
          </p14:sldIdLst>
        </p14:section>
        <p14:section name="Default Section" id="{CF78566F-A5B3-4956-9BB3-39D423B948C9}">
          <p14:sldIdLst/>
        </p14:section>
        <p14:section name="Default Section" id="{55FD1C42-FFF0-4E7D-BDC5-F9810FA36598}">
          <p14:sldIdLst>
            <p14:sldId id="4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Guyton" initials="JG" lastIdx="2" clrIdx="0">
    <p:extLst>
      <p:ext uri="{19B8F6BF-5375-455C-9EA6-DF929625EA0E}">
        <p15:presenceInfo xmlns:p15="http://schemas.microsoft.com/office/powerpoint/2012/main" userId="2de19fe3c684238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92"/>
    <a:srgbClr val="004A82"/>
    <a:srgbClr val="B45608"/>
    <a:srgbClr val="000000"/>
    <a:srgbClr val="6957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EDCA75-33E1-46FD-A1B9-176BD1B4299D}" v="44" dt="2024-09-11T19:27:57.9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16" autoAdjust="0"/>
    <p:restoredTop sz="94303" autoAdjust="0"/>
  </p:normalViewPr>
  <p:slideViewPr>
    <p:cSldViewPr snapToGrid="0">
      <p:cViewPr varScale="1">
        <p:scale>
          <a:sx n="43" d="100"/>
          <a:sy n="43" d="100"/>
        </p:scale>
        <p:origin x="48"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Guyton" userId="fa33bb6570588074" providerId="LiveId" clId="{8CEDCA75-33E1-46FD-A1B9-176BD1B4299D}"/>
    <pc:docChg chg="undo custSel addSld delSld modSld sldOrd modSection">
      <pc:chgData name="Wendy Guyton" userId="fa33bb6570588074" providerId="LiveId" clId="{8CEDCA75-33E1-46FD-A1B9-176BD1B4299D}" dt="2024-09-11T20:01:43.310" v="232" actId="2696"/>
      <pc:docMkLst>
        <pc:docMk/>
      </pc:docMkLst>
      <pc:sldChg chg="modSp mod modAnim">
        <pc:chgData name="Wendy Guyton" userId="fa33bb6570588074" providerId="LiveId" clId="{8CEDCA75-33E1-46FD-A1B9-176BD1B4299D}" dt="2024-09-11T18:34:28.211" v="134" actId="20577"/>
        <pc:sldMkLst>
          <pc:docMk/>
          <pc:sldMk cId="1043977391" sldId="257"/>
        </pc:sldMkLst>
        <pc:spChg chg="mod">
          <ac:chgData name="Wendy Guyton" userId="fa33bb6570588074" providerId="LiveId" clId="{8CEDCA75-33E1-46FD-A1B9-176BD1B4299D}" dt="2024-09-11T18:34:28.211" v="134" actId="20577"/>
          <ac:spMkLst>
            <pc:docMk/>
            <pc:sldMk cId="1043977391" sldId="257"/>
            <ac:spMk id="7" creationId="{710FD7F5-8E01-BA9F-161E-55701ADAA6D8}"/>
          </ac:spMkLst>
        </pc:spChg>
      </pc:sldChg>
      <pc:sldChg chg="modSp mod">
        <pc:chgData name="Wendy Guyton" userId="fa33bb6570588074" providerId="LiveId" clId="{8CEDCA75-33E1-46FD-A1B9-176BD1B4299D}" dt="2024-09-11T19:30:13.288" v="231" actId="255"/>
        <pc:sldMkLst>
          <pc:docMk/>
          <pc:sldMk cId="931190967" sldId="259"/>
        </pc:sldMkLst>
        <pc:spChg chg="mod">
          <ac:chgData name="Wendy Guyton" userId="fa33bb6570588074" providerId="LiveId" clId="{8CEDCA75-33E1-46FD-A1B9-176BD1B4299D}" dt="2024-09-11T18:35:23.417" v="136" actId="20577"/>
          <ac:spMkLst>
            <pc:docMk/>
            <pc:sldMk cId="931190967" sldId="259"/>
            <ac:spMk id="2" creationId="{129CCE48-307E-2C25-C12D-C2835E23A675}"/>
          </ac:spMkLst>
        </pc:spChg>
        <pc:spChg chg="mod">
          <ac:chgData name="Wendy Guyton" userId="fa33bb6570588074" providerId="LiveId" clId="{8CEDCA75-33E1-46FD-A1B9-176BD1B4299D}" dt="2024-09-11T19:30:13.288" v="231" actId="255"/>
          <ac:spMkLst>
            <pc:docMk/>
            <pc:sldMk cId="931190967" sldId="259"/>
            <ac:spMk id="4" creationId="{50CBD684-A7C9-1018-C48C-6E9C4D65D328}"/>
          </ac:spMkLst>
        </pc:spChg>
      </pc:sldChg>
      <pc:sldChg chg="modSp mod">
        <pc:chgData name="Wendy Guyton" userId="fa33bb6570588074" providerId="LiveId" clId="{8CEDCA75-33E1-46FD-A1B9-176BD1B4299D}" dt="2024-09-11T19:29:34.751" v="228" actId="207"/>
        <pc:sldMkLst>
          <pc:docMk/>
          <pc:sldMk cId="325909228" sldId="273"/>
        </pc:sldMkLst>
        <pc:spChg chg="mod">
          <ac:chgData name="Wendy Guyton" userId="fa33bb6570588074" providerId="LiveId" clId="{8CEDCA75-33E1-46FD-A1B9-176BD1B4299D}" dt="2024-09-11T19:29:34.751" v="228" actId="207"/>
          <ac:spMkLst>
            <pc:docMk/>
            <pc:sldMk cId="325909228" sldId="273"/>
            <ac:spMk id="7" creationId="{0A4536AE-E122-44FF-A354-16813888FBB5}"/>
          </ac:spMkLst>
        </pc:spChg>
      </pc:sldChg>
      <pc:sldChg chg="del">
        <pc:chgData name="Wendy Guyton" userId="fa33bb6570588074" providerId="LiveId" clId="{8CEDCA75-33E1-46FD-A1B9-176BD1B4299D}" dt="2024-09-11T20:01:43.310" v="232" actId="2696"/>
        <pc:sldMkLst>
          <pc:docMk/>
          <pc:sldMk cId="527530816" sldId="279"/>
        </pc:sldMkLst>
      </pc:sldChg>
      <pc:sldChg chg="modSp mod">
        <pc:chgData name="Wendy Guyton" userId="fa33bb6570588074" providerId="LiveId" clId="{8CEDCA75-33E1-46FD-A1B9-176BD1B4299D}" dt="2024-09-11T19:29:39.881" v="229" actId="207"/>
        <pc:sldMkLst>
          <pc:docMk/>
          <pc:sldMk cId="308690801" sldId="367"/>
        </pc:sldMkLst>
        <pc:spChg chg="mod">
          <ac:chgData name="Wendy Guyton" userId="fa33bb6570588074" providerId="LiveId" clId="{8CEDCA75-33E1-46FD-A1B9-176BD1B4299D}" dt="2024-09-11T19:29:39.881" v="229" actId="207"/>
          <ac:spMkLst>
            <pc:docMk/>
            <pc:sldMk cId="308690801" sldId="367"/>
            <ac:spMk id="2" creationId="{4858A9DB-9FC1-95B5-DB13-E5B8B2BC6DC0}"/>
          </ac:spMkLst>
        </pc:spChg>
      </pc:sldChg>
      <pc:sldChg chg="modSp mod">
        <pc:chgData name="Wendy Guyton" userId="fa33bb6570588074" providerId="LiveId" clId="{8CEDCA75-33E1-46FD-A1B9-176BD1B4299D}" dt="2024-09-11T19:29:29.374" v="227" actId="1076"/>
        <pc:sldMkLst>
          <pc:docMk/>
          <pc:sldMk cId="869990444" sldId="388"/>
        </pc:sldMkLst>
        <pc:spChg chg="mod">
          <ac:chgData name="Wendy Guyton" userId="fa33bb6570588074" providerId="LiveId" clId="{8CEDCA75-33E1-46FD-A1B9-176BD1B4299D}" dt="2024-09-11T19:29:29.374" v="227" actId="1076"/>
          <ac:spMkLst>
            <pc:docMk/>
            <pc:sldMk cId="869990444" sldId="388"/>
            <ac:spMk id="2" creationId="{F0136BDC-6561-015B-658B-2C122A4F07F5}"/>
          </ac:spMkLst>
        </pc:spChg>
        <pc:spChg chg="mod">
          <ac:chgData name="Wendy Guyton" userId="fa33bb6570588074" providerId="LiveId" clId="{8CEDCA75-33E1-46FD-A1B9-176BD1B4299D}" dt="2024-09-11T19:29:20.964" v="224" actId="207"/>
          <ac:spMkLst>
            <pc:docMk/>
            <pc:sldMk cId="869990444" sldId="388"/>
            <ac:spMk id="8" creationId="{63042F03-D391-47A0-70CB-08E30F21F2AE}"/>
          </ac:spMkLst>
        </pc:spChg>
      </pc:sldChg>
      <pc:sldChg chg="modSp mod">
        <pc:chgData name="Wendy Guyton" userId="fa33bb6570588074" providerId="LiveId" clId="{8CEDCA75-33E1-46FD-A1B9-176BD1B4299D}" dt="2024-09-11T19:23:54.924" v="139" actId="207"/>
        <pc:sldMkLst>
          <pc:docMk/>
          <pc:sldMk cId="3807933463" sldId="389"/>
        </pc:sldMkLst>
        <pc:spChg chg="mod">
          <ac:chgData name="Wendy Guyton" userId="fa33bb6570588074" providerId="LiveId" clId="{8CEDCA75-33E1-46FD-A1B9-176BD1B4299D}" dt="2024-09-11T19:23:54.924" v="139" actId="207"/>
          <ac:spMkLst>
            <pc:docMk/>
            <pc:sldMk cId="3807933463" sldId="389"/>
            <ac:spMk id="3" creationId="{B36CC87C-81C0-91DD-A7D3-A42127DD4605}"/>
          </ac:spMkLst>
        </pc:spChg>
        <pc:spChg chg="mod">
          <ac:chgData name="Wendy Guyton" userId="fa33bb6570588074" providerId="LiveId" clId="{8CEDCA75-33E1-46FD-A1B9-176BD1B4299D}" dt="2024-09-11T19:23:50.918" v="138" actId="207"/>
          <ac:spMkLst>
            <pc:docMk/>
            <pc:sldMk cId="3807933463" sldId="389"/>
            <ac:spMk id="7" creationId="{50AF94CF-706A-6D6B-BECE-D5CFAC484787}"/>
          </ac:spMkLst>
        </pc:spChg>
      </pc:sldChg>
      <pc:sldChg chg="modSp mod">
        <pc:chgData name="Wendy Guyton" userId="fa33bb6570588074" providerId="LiveId" clId="{8CEDCA75-33E1-46FD-A1B9-176BD1B4299D}" dt="2024-09-11T19:29:12.248" v="223" actId="207"/>
        <pc:sldMkLst>
          <pc:docMk/>
          <pc:sldMk cId="2920354573" sldId="398"/>
        </pc:sldMkLst>
        <pc:spChg chg="mod">
          <ac:chgData name="Wendy Guyton" userId="fa33bb6570588074" providerId="LiveId" clId="{8CEDCA75-33E1-46FD-A1B9-176BD1B4299D}" dt="2024-09-11T19:29:12.248" v="223" actId="207"/>
          <ac:spMkLst>
            <pc:docMk/>
            <pc:sldMk cId="2920354573" sldId="398"/>
            <ac:spMk id="5" creationId="{37898867-1885-028B-655B-E0407F76FEC9}"/>
          </ac:spMkLst>
        </pc:spChg>
      </pc:sldChg>
      <pc:sldChg chg="modSp mod">
        <pc:chgData name="Wendy Guyton" userId="fa33bb6570588074" providerId="LiveId" clId="{8CEDCA75-33E1-46FD-A1B9-176BD1B4299D}" dt="2024-09-11T19:29:03.752" v="222" actId="207"/>
        <pc:sldMkLst>
          <pc:docMk/>
          <pc:sldMk cId="2981177076" sldId="403"/>
        </pc:sldMkLst>
        <pc:spChg chg="mod">
          <ac:chgData name="Wendy Guyton" userId="fa33bb6570588074" providerId="LiveId" clId="{8CEDCA75-33E1-46FD-A1B9-176BD1B4299D}" dt="2024-09-11T19:29:03.752" v="222" actId="207"/>
          <ac:spMkLst>
            <pc:docMk/>
            <pc:sldMk cId="2981177076" sldId="403"/>
            <ac:spMk id="2" creationId="{B76E4BC2-1419-2618-AA3B-FCDFE07BED85}"/>
          </ac:spMkLst>
        </pc:spChg>
      </pc:sldChg>
      <pc:sldChg chg="ord">
        <pc:chgData name="Wendy Guyton" userId="fa33bb6570588074" providerId="LiveId" clId="{8CEDCA75-33E1-46FD-A1B9-176BD1B4299D}" dt="2024-09-11T16:45:35.461" v="61"/>
        <pc:sldMkLst>
          <pc:docMk/>
          <pc:sldMk cId="1074241073" sldId="450"/>
        </pc:sldMkLst>
      </pc:sldChg>
      <pc:sldChg chg="ord">
        <pc:chgData name="Wendy Guyton" userId="fa33bb6570588074" providerId="LiveId" clId="{8CEDCA75-33E1-46FD-A1B9-176BD1B4299D}" dt="2024-09-11T16:32:50.687" v="1"/>
        <pc:sldMkLst>
          <pc:docMk/>
          <pc:sldMk cId="896080029" sldId="486"/>
        </pc:sldMkLst>
      </pc:sldChg>
      <pc:sldChg chg="addSp delSp modSp new mod setBg">
        <pc:chgData name="Wendy Guyton" userId="fa33bb6570588074" providerId="LiveId" clId="{8CEDCA75-33E1-46FD-A1B9-176BD1B4299D}" dt="2024-09-11T16:44:36.120" v="59" actId="27636"/>
        <pc:sldMkLst>
          <pc:docMk/>
          <pc:sldMk cId="2966712648" sldId="511"/>
        </pc:sldMkLst>
        <pc:spChg chg="mod">
          <ac:chgData name="Wendy Guyton" userId="fa33bb6570588074" providerId="LiveId" clId="{8CEDCA75-33E1-46FD-A1B9-176BD1B4299D}" dt="2024-09-11T16:41:58.328" v="54" actId="26606"/>
          <ac:spMkLst>
            <pc:docMk/>
            <pc:sldMk cId="2966712648" sldId="511"/>
            <ac:spMk id="2" creationId="{BB3FD3C4-D718-BE8F-75FE-746043A90EA5}"/>
          </ac:spMkLst>
        </pc:spChg>
        <pc:spChg chg="del">
          <ac:chgData name="Wendy Guyton" userId="fa33bb6570588074" providerId="LiveId" clId="{8CEDCA75-33E1-46FD-A1B9-176BD1B4299D}" dt="2024-09-11T16:39:59.857" v="4" actId="931"/>
          <ac:spMkLst>
            <pc:docMk/>
            <pc:sldMk cId="2966712648" sldId="511"/>
            <ac:spMk id="3" creationId="{7A6365F6-556F-45F3-88AB-C3FF4E73ACC0}"/>
          </ac:spMkLst>
        </pc:spChg>
        <pc:spChg chg="add mod">
          <ac:chgData name="Wendy Guyton" userId="fa33bb6570588074" providerId="LiveId" clId="{8CEDCA75-33E1-46FD-A1B9-176BD1B4299D}" dt="2024-09-11T16:44:36.120" v="59" actId="27636"/>
          <ac:spMkLst>
            <pc:docMk/>
            <pc:sldMk cId="2966712648" sldId="511"/>
            <ac:spMk id="6" creationId="{FDC83C26-1EF8-8198-1D20-DE9B180900CC}"/>
          </ac:spMkLst>
        </pc:spChg>
        <pc:spChg chg="add">
          <ac:chgData name="Wendy Guyton" userId="fa33bb6570588074" providerId="LiveId" clId="{8CEDCA75-33E1-46FD-A1B9-176BD1B4299D}" dt="2024-09-11T16:41:58.328" v="54" actId="26606"/>
          <ac:spMkLst>
            <pc:docMk/>
            <pc:sldMk cId="2966712648" sldId="511"/>
            <ac:spMk id="11" creationId="{021A4066-B261-49FE-952E-A0FE3EE75CD2}"/>
          </ac:spMkLst>
        </pc:spChg>
        <pc:spChg chg="add">
          <ac:chgData name="Wendy Guyton" userId="fa33bb6570588074" providerId="LiveId" clId="{8CEDCA75-33E1-46FD-A1B9-176BD1B4299D}" dt="2024-09-11T16:41:58.328" v="54" actId="26606"/>
          <ac:spMkLst>
            <pc:docMk/>
            <pc:sldMk cId="2966712648" sldId="511"/>
            <ac:spMk id="15" creationId="{81958111-BC13-4D45-AB27-0C2C83F9BA64}"/>
          </ac:spMkLst>
        </pc:spChg>
        <pc:grpChg chg="add">
          <ac:chgData name="Wendy Guyton" userId="fa33bb6570588074" providerId="LiveId" clId="{8CEDCA75-33E1-46FD-A1B9-176BD1B4299D}" dt="2024-09-11T16:41:58.328" v="54" actId="26606"/>
          <ac:grpSpMkLst>
            <pc:docMk/>
            <pc:sldMk cId="2966712648" sldId="511"/>
            <ac:grpSpMk id="17" creationId="{82188758-E18A-4CE5-9D03-F4BF5D887C3F}"/>
          </ac:grpSpMkLst>
        </pc:grpChg>
        <pc:picChg chg="add mod ord">
          <ac:chgData name="Wendy Guyton" userId="fa33bb6570588074" providerId="LiveId" clId="{8CEDCA75-33E1-46FD-A1B9-176BD1B4299D}" dt="2024-09-11T16:41:58.328" v="54" actId="26606"/>
          <ac:picMkLst>
            <pc:docMk/>
            <pc:sldMk cId="2966712648" sldId="511"/>
            <ac:picMk id="5" creationId="{2DCFFC75-C264-B1E9-34EC-2C8D3DFF8058}"/>
          </ac:picMkLst>
        </pc:picChg>
        <pc:picChg chg="add">
          <ac:chgData name="Wendy Guyton" userId="fa33bb6570588074" providerId="LiveId" clId="{8CEDCA75-33E1-46FD-A1B9-176BD1B4299D}" dt="2024-09-11T16:41:58.328" v="54" actId="26606"/>
          <ac:picMkLst>
            <pc:docMk/>
            <pc:sldMk cId="2966712648" sldId="511"/>
            <ac:picMk id="21" creationId="{D42F4933-2ECF-4EE5-BCE4-F19E3CA609FE}"/>
          </ac:picMkLst>
        </pc:picChg>
        <pc:cxnChg chg="add">
          <ac:chgData name="Wendy Guyton" userId="fa33bb6570588074" providerId="LiveId" clId="{8CEDCA75-33E1-46FD-A1B9-176BD1B4299D}" dt="2024-09-11T16:41:58.328" v="54" actId="26606"/>
          <ac:cxnSpMkLst>
            <pc:docMk/>
            <pc:sldMk cId="2966712648" sldId="511"/>
            <ac:cxnSpMk id="13" creationId="{381B4579-E2EA-4BD7-94FF-0A0BEE135C6B}"/>
          </ac:cxnSpMkLst>
        </pc:cxnChg>
        <pc:cxnChg chg="add">
          <ac:chgData name="Wendy Guyton" userId="fa33bb6570588074" providerId="LiveId" clId="{8CEDCA75-33E1-46FD-A1B9-176BD1B4299D}" dt="2024-09-11T16:41:58.328" v="54" actId="26606"/>
          <ac:cxnSpMkLst>
            <pc:docMk/>
            <pc:sldMk cId="2966712648" sldId="511"/>
            <ac:cxnSpMk id="23" creationId="{C6FAC23C-014D-4AC5-AD1B-36F7D0E7EF32}"/>
          </ac:cxnSpMkLst>
        </pc:cxnChg>
      </pc:sldChg>
      <pc:sldChg chg="addSp delSp modSp new mod setBg">
        <pc:chgData name="Wendy Guyton" userId="fa33bb6570588074" providerId="LiveId" clId="{8CEDCA75-33E1-46FD-A1B9-176BD1B4299D}" dt="2024-09-11T18:34:56.045" v="135" actId="122"/>
        <pc:sldMkLst>
          <pc:docMk/>
          <pc:sldMk cId="3174999691" sldId="512"/>
        </pc:sldMkLst>
        <pc:spChg chg="mod ord">
          <ac:chgData name="Wendy Guyton" userId="fa33bb6570588074" providerId="LiveId" clId="{8CEDCA75-33E1-46FD-A1B9-176BD1B4299D}" dt="2024-09-11T18:34:56.045" v="135" actId="122"/>
          <ac:spMkLst>
            <pc:docMk/>
            <pc:sldMk cId="3174999691" sldId="512"/>
            <ac:spMk id="2" creationId="{3199BF66-3741-9FF2-8459-013B2152DC7F}"/>
          </ac:spMkLst>
        </pc:spChg>
        <pc:spChg chg="del">
          <ac:chgData name="Wendy Guyton" userId="fa33bb6570588074" providerId="LiveId" clId="{8CEDCA75-33E1-46FD-A1B9-176BD1B4299D}" dt="2024-09-11T18:32:51.879" v="87" actId="931"/>
          <ac:spMkLst>
            <pc:docMk/>
            <pc:sldMk cId="3174999691" sldId="512"/>
            <ac:spMk id="3" creationId="{877D3772-889D-0DD2-B7EF-4D0E11ECC979}"/>
          </ac:spMkLst>
        </pc:spChg>
        <pc:spChg chg="add del">
          <ac:chgData name="Wendy Guyton" userId="fa33bb6570588074" providerId="LiveId" clId="{8CEDCA75-33E1-46FD-A1B9-176BD1B4299D}" dt="2024-09-11T18:33:05.482" v="91" actId="26606"/>
          <ac:spMkLst>
            <pc:docMk/>
            <pc:sldMk cId="3174999691" sldId="512"/>
            <ac:spMk id="10" creationId="{C63C853E-3842-4594-86A9-051FFAF4D343}"/>
          </ac:spMkLst>
        </pc:spChg>
        <pc:spChg chg="add del">
          <ac:chgData name="Wendy Guyton" userId="fa33bb6570588074" providerId="LiveId" clId="{8CEDCA75-33E1-46FD-A1B9-176BD1B4299D}" dt="2024-09-11T18:33:05.482" v="91" actId="26606"/>
          <ac:spMkLst>
            <pc:docMk/>
            <pc:sldMk cId="3174999691" sldId="512"/>
            <ac:spMk id="18" creationId="{2E67E8BF-E4B2-4098-9FB3-9E400BD86935}"/>
          </ac:spMkLst>
        </pc:spChg>
        <pc:spChg chg="add">
          <ac:chgData name="Wendy Guyton" userId="fa33bb6570588074" providerId="LiveId" clId="{8CEDCA75-33E1-46FD-A1B9-176BD1B4299D}" dt="2024-09-11T18:33:05.529" v="92" actId="26606"/>
          <ac:spMkLst>
            <pc:docMk/>
            <pc:sldMk cId="3174999691" sldId="512"/>
            <ac:spMk id="25" creationId="{C63C853E-3842-4594-86A9-051FFAF4D343}"/>
          </ac:spMkLst>
        </pc:spChg>
        <pc:spChg chg="add">
          <ac:chgData name="Wendy Guyton" userId="fa33bb6570588074" providerId="LiveId" clId="{8CEDCA75-33E1-46FD-A1B9-176BD1B4299D}" dt="2024-09-11T18:33:05.529" v="92" actId="26606"/>
          <ac:spMkLst>
            <pc:docMk/>
            <pc:sldMk cId="3174999691" sldId="512"/>
            <ac:spMk id="32" creationId="{1DF0A2DB-B07B-4126-B3FF-0D94047C10F5}"/>
          </ac:spMkLst>
        </pc:spChg>
        <pc:spChg chg="add">
          <ac:chgData name="Wendy Guyton" userId="fa33bb6570588074" providerId="LiveId" clId="{8CEDCA75-33E1-46FD-A1B9-176BD1B4299D}" dt="2024-09-11T18:33:05.529" v="92" actId="26606"/>
          <ac:spMkLst>
            <pc:docMk/>
            <pc:sldMk cId="3174999691" sldId="512"/>
            <ac:spMk id="33" creationId="{B443CCC9-23E2-4D94-B716-E5343C3B94E2}"/>
          </ac:spMkLst>
        </pc:spChg>
        <pc:grpChg chg="add">
          <ac:chgData name="Wendy Guyton" userId="fa33bb6570588074" providerId="LiveId" clId="{8CEDCA75-33E1-46FD-A1B9-176BD1B4299D}" dt="2024-09-11T18:33:05.529" v="92" actId="26606"/>
          <ac:grpSpMkLst>
            <pc:docMk/>
            <pc:sldMk cId="3174999691" sldId="512"/>
            <ac:grpSpMk id="22" creationId="{30FEC145-7E63-4424-B3F3-4FE9500E2938}"/>
          </ac:grpSpMkLst>
        </pc:grpChg>
        <pc:picChg chg="add mod">
          <ac:chgData name="Wendy Guyton" userId="fa33bb6570588074" providerId="LiveId" clId="{8CEDCA75-33E1-46FD-A1B9-176BD1B4299D}" dt="2024-09-11T18:33:05.529" v="92" actId="26606"/>
          <ac:picMkLst>
            <pc:docMk/>
            <pc:sldMk cId="3174999691" sldId="512"/>
            <ac:picMk id="5" creationId="{5C978006-9D80-7088-FBA4-933BBE9E6696}"/>
          </ac:picMkLst>
        </pc:picChg>
        <pc:picChg chg="add del">
          <ac:chgData name="Wendy Guyton" userId="fa33bb6570588074" providerId="LiveId" clId="{8CEDCA75-33E1-46FD-A1B9-176BD1B4299D}" dt="2024-09-11T18:33:05.482" v="91" actId="26606"/>
          <ac:picMkLst>
            <pc:docMk/>
            <pc:sldMk cId="3174999691" sldId="512"/>
            <ac:picMk id="12" creationId="{B591CDC5-6B61-4116-B3B5-0FF42B6E606D}"/>
          </ac:picMkLst>
        </pc:picChg>
        <pc:picChg chg="add">
          <ac:chgData name="Wendy Guyton" userId="fa33bb6570588074" providerId="LiveId" clId="{8CEDCA75-33E1-46FD-A1B9-176BD1B4299D}" dt="2024-09-11T18:33:05.529" v="92" actId="26606"/>
          <ac:picMkLst>
            <pc:docMk/>
            <pc:sldMk cId="3174999691" sldId="512"/>
            <ac:picMk id="27" creationId="{B591CDC5-6B61-4116-B3B5-0FF42B6E606D}"/>
          </ac:picMkLst>
        </pc:picChg>
        <pc:picChg chg="add">
          <ac:chgData name="Wendy Guyton" userId="fa33bb6570588074" providerId="LiveId" clId="{8CEDCA75-33E1-46FD-A1B9-176BD1B4299D}" dt="2024-09-11T18:33:05.529" v="92" actId="26606"/>
          <ac:picMkLst>
            <pc:docMk/>
            <pc:sldMk cId="3174999691" sldId="512"/>
            <ac:picMk id="28" creationId="{8AA4E72F-3DCF-419A-A20D-A41E71B7D6DB}"/>
          </ac:picMkLst>
        </pc:picChg>
        <pc:cxnChg chg="add del">
          <ac:chgData name="Wendy Guyton" userId="fa33bb6570588074" providerId="LiveId" clId="{8CEDCA75-33E1-46FD-A1B9-176BD1B4299D}" dt="2024-09-11T18:33:05.482" v="91" actId="26606"/>
          <ac:cxnSpMkLst>
            <pc:docMk/>
            <pc:sldMk cId="3174999691" sldId="512"/>
            <ac:cxnSpMk id="14" creationId="{25B08984-5BEB-422F-A364-2B41E6A516EB}"/>
          </ac:cxnSpMkLst>
        </pc:cxnChg>
        <pc:cxnChg chg="add del">
          <ac:chgData name="Wendy Guyton" userId="fa33bb6570588074" providerId="LiveId" clId="{8CEDCA75-33E1-46FD-A1B9-176BD1B4299D}" dt="2024-09-11T18:33:05.482" v="91" actId="26606"/>
          <ac:cxnSpMkLst>
            <pc:docMk/>
            <pc:sldMk cId="3174999691" sldId="512"/>
            <ac:cxnSpMk id="16" creationId="{A8F413B1-54E0-4B16-92AB-1CC5C7D645BC}"/>
          </ac:cxnSpMkLst>
        </pc:cxnChg>
        <pc:cxnChg chg="add del">
          <ac:chgData name="Wendy Guyton" userId="fa33bb6570588074" providerId="LiveId" clId="{8CEDCA75-33E1-46FD-A1B9-176BD1B4299D}" dt="2024-09-11T18:33:05.482" v="91" actId="26606"/>
          <ac:cxnSpMkLst>
            <pc:docMk/>
            <pc:sldMk cId="3174999691" sldId="512"/>
            <ac:cxnSpMk id="20" creationId="{3781A10F-5DF6-4C9B-AE0B-5249E4399D26}"/>
          </ac:cxnSpMkLst>
        </pc:cxnChg>
        <pc:cxnChg chg="add">
          <ac:chgData name="Wendy Guyton" userId="fa33bb6570588074" providerId="LiveId" clId="{8CEDCA75-33E1-46FD-A1B9-176BD1B4299D}" dt="2024-09-11T18:33:05.529" v="92" actId="26606"/>
          <ac:cxnSpMkLst>
            <pc:docMk/>
            <pc:sldMk cId="3174999691" sldId="512"/>
            <ac:cxnSpMk id="26" creationId="{1D5C9231-A4D8-40A9-8393-82E0D5F0E3FA}"/>
          </ac:cxnSpMkLst>
        </pc:cxnChg>
        <pc:cxnChg chg="add">
          <ac:chgData name="Wendy Guyton" userId="fa33bb6570588074" providerId="LiveId" clId="{8CEDCA75-33E1-46FD-A1B9-176BD1B4299D}" dt="2024-09-11T18:33:05.529" v="92" actId="26606"/>
          <ac:cxnSpMkLst>
            <pc:docMk/>
            <pc:sldMk cId="3174999691" sldId="512"/>
            <ac:cxnSpMk id="29" creationId="{25B08984-5BEB-422F-A364-2B41E6A516EB}"/>
          </ac:cxnSpMkLst>
        </pc:cxnChg>
        <pc:cxnChg chg="add">
          <ac:chgData name="Wendy Guyton" userId="fa33bb6570588074" providerId="LiveId" clId="{8CEDCA75-33E1-46FD-A1B9-176BD1B4299D}" dt="2024-09-11T18:33:05.529" v="92" actId="26606"/>
          <ac:cxnSpMkLst>
            <pc:docMk/>
            <pc:sldMk cId="3174999691" sldId="512"/>
            <ac:cxnSpMk id="30" creationId="{6015FF15-9B17-49EE-AF4F-CC06AF164525}"/>
          </ac:cxnSpMkLst>
        </pc:cxnChg>
        <pc:cxnChg chg="add">
          <ac:chgData name="Wendy Guyton" userId="fa33bb6570588074" providerId="LiveId" clId="{8CEDCA75-33E1-46FD-A1B9-176BD1B4299D}" dt="2024-09-11T18:33:05.529" v="92" actId="26606"/>
          <ac:cxnSpMkLst>
            <pc:docMk/>
            <pc:sldMk cId="3174999691" sldId="512"/>
            <ac:cxnSpMk id="31" creationId="{A8F413B1-54E0-4B16-92AB-1CC5C7D645BC}"/>
          </ac:cxnSpMkLst>
        </pc:cxnChg>
      </pc:sldChg>
      <pc:sldChg chg="new">
        <pc:chgData name="Wendy Guyton" userId="fa33bb6570588074" providerId="LiveId" clId="{8CEDCA75-33E1-46FD-A1B9-176BD1B4299D}" dt="2024-09-11T18:36:03.536" v="137" actId="680"/>
        <pc:sldMkLst>
          <pc:docMk/>
          <pc:sldMk cId="3158538316" sldId="513"/>
        </pc:sldMkLst>
      </pc:sldChg>
      <pc:sldChg chg="addSp delSp modSp new mod setBg">
        <pc:chgData name="Wendy Guyton" userId="fa33bb6570588074" providerId="LiveId" clId="{8CEDCA75-33E1-46FD-A1B9-176BD1B4299D}" dt="2024-09-11T19:28:43.053" v="220" actId="1076"/>
        <pc:sldMkLst>
          <pc:docMk/>
          <pc:sldMk cId="52118946" sldId="514"/>
        </pc:sldMkLst>
        <pc:spChg chg="mod">
          <ac:chgData name="Wendy Guyton" userId="fa33bb6570588074" providerId="LiveId" clId="{8CEDCA75-33E1-46FD-A1B9-176BD1B4299D}" dt="2024-09-11T19:28:43.053" v="220" actId="1076"/>
          <ac:spMkLst>
            <pc:docMk/>
            <pc:sldMk cId="52118946" sldId="514"/>
            <ac:spMk id="2" creationId="{6D3B673F-B5E2-E58B-035E-8B6E21EF970F}"/>
          </ac:spMkLst>
        </pc:spChg>
        <pc:spChg chg="del">
          <ac:chgData name="Wendy Guyton" userId="fa33bb6570588074" providerId="LiveId" clId="{8CEDCA75-33E1-46FD-A1B9-176BD1B4299D}" dt="2024-09-11T19:25:46.473" v="170" actId="931"/>
          <ac:spMkLst>
            <pc:docMk/>
            <pc:sldMk cId="52118946" sldId="514"/>
            <ac:spMk id="3" creationId="{2749927E-6235-2670-F81C-722B027C3088}"/>
          </ac:spMkLst>
        </pc:spChg>
        <pc:spChg chg="add del mod">
          <ac:chgData name="Wendy Guyton" userId="fa33bb6570588074" providerId="LiveId" clId="{8CEDCA75-33E1-46FD-A1B9-176BD1B4299D}" dt="2024-09-11T19:27:32.570" v="174" actId="931"/>
          <ac:spMkLst>
            <pc:docMk/>
            <pc:sldMk cId="52118946" sldId="514"/>
            <ac:spMk id="7" creationId="{474F8EF8-081F-D4EB-94C7-5CA0D6412659}"/>
          </ac:spMkLst>
        </pc:spChg>
        <pc:spChg chg="add mod">
          <ac:chgData name="Wendy Guyton" userId="fa33bb6570588074" providerId="LiveId" clId="{8CEDCA75-33E1-46FD-A1B9-176BD1B4299D}" dt="2024-09-11T19:28:37.658" v="219" actId="20577"/>
          <ac:spMkLst>
            <pc:docMk/>
            <pc:sldMk cId="52118946" sldId="514"/>
            <ac:spMk id="10" creationId="{C63C5E9F-4810-582A-42BC-53AA3ACAC758}"/>
          </ac:spMkLst>
        </pc:spChg>
        <pc:spChg chg="add">
          <ac:chgData name="Wendy Guyton" userId="fa33bb6570588074" providerId="LiveId" clId="{8CEDCA75-33E1-46FD-A1B9-176BD1B4299D}" dt="2024-09-11T19:27:38.198" v="177" actId="26606"/>
          <ac:spMkLst>
            <pc:docMk/>
            <pc:sldMk cId="52118946" sldId="514"/>
            <ac:spMk id="14" creationId="{0CABCAE3-64FC-4149-819F-2C1812824154}"/>
          </ac:spMkLst>
        </pc:spChg>
        <pc:spChg chg="add">
          <ac:chgData name="Wendy Guyton" userId="fa33bb6570588074" providerId="LiveId" clId="{8CEDCA75-33E1-46FD-A1B9-176BD1B4299D}" dt="2024-09-11T19:27:38.198" v="177" actId="26606"/>
          <ac:spMkLst>
            <pc:docMk/>
            <pc:sldMk cId="52118946" sldId="514"/>
            <ac:spMk id="22" creationId="{2FA7AD0A-1871-4DF8-9235-F49D0513B9C1}"/>
          </ac:spMkLst>
        </pc:spChg>
        <pc:spChg chg="add">
          <ac:chgData name="Wendy Guyton" userId="fa33bb6570588074" providerId="LiveId" clId="{8CEDCA75-33E1-46FD-A1B9-176BD1B4299D}" dt="2024-09-11T19:27:38.198" v="177" actId="26606"/>
          <ac:spMkLst>
            <pc:docMk/>
            <pc:sldMk cId="52118946" sldId="514"/>
            <ac:spMk id="24" creationId="{36B04CFB-FAE5-47DD-9B3E-4E9BA7A89CC1}"/>
          </ac:spMkLst>
        </pc:spChg>
        <pc:spChg chg="add">
          <ac:chgData name="Wendy Guyton" userId="fa33bb6570588074" providerId="LiveId" clId="{8CEDCA75-33E1-46FD-A1B9-176BD1B4299D}" dt="2024-09-11T19:27:38.198" v="177" actId="26606"/>
          <ac:spMkLst>
            <pc:docMk/>
            <pc:sldMk cId="52118946" sldId="514"/>
            <ac:spMk id="32" creationId="{622F7FD7-8884-4FD5-95AB-0B5C6033ADF7}"/>
          </ac:spMkLst>
        </pc:spChg>
        <pc:grpChg chg="add">
          <ac:chgData name="Wendy Guyton" userId="fa33bb6570588074" providerId="LiveId" clId="{8CEDCA75-33E1-46FD-A1B9-176BD1B4299D}" dt="2024-09-11T19:27:38.198" v="177" actId="26606"/>
          <ac:grpSpMkLst>
            <pc:docMk/>
            <pc:sldMk cId="52118946" sldId="514"/>
            <ac:grpSpMk id="28" creationId="{E8ACF89C-CFC3-4D68-B3C4-2BEFB7BBE5F7}"/>
          </ac:grpSpMkLst>
        </pc:grpChg>
        <pc:picChg chg="add del mod">
          <ac:chgData name="Wendy Guyton" userId="fa33bb6570588074" providerId="LiveId" clId="{8CEDCA75-33E1-46FD-A1B9-176BD1B4299D}" dt="2024-09-11T19:27:04.925" v="172" actId="478"/>
          <ac:picMkLst>
            <pc:docMk/>
            <pc:sldMk cId="52118946" sldId="514"/>
            <ac:picMk id="5" creationId="{17DF8144-A630-ADD5-A792-8E5FCEA2A79F}"/>
          </ac:picMkLst>
        </pc:picChg>
        <pc:picChg chg="add mod">
          <ac:chgData name="Wendy Guyton" userId="fa33bb6570588074" providerId="LiveId" clId="{8CEDCA75-33E1-46FD-A1B9-176BD1B4299D}" dt="2024-09-11T19:27:40.466" v="179" actId="962"/>
          <ac:picMkLst>
            <pc:docMk/>
            <pc:sldMk cId="52118946" sldId="514"/>
            <ac:picMk id="9" creationId="{1CF74375-B3C0-5DFA-C91B-371DF627B382}"/>
          </ac:picMkLst>
        </pc:picChg>
        <pc:picChg chg="add">
          <ac:chgData name="Wendy Guyton" userId="fa33bb6570588074" providerId="LiveId" clId="{8CEDCA75-33E1-46FD-A1B9-176BD1B4299D}" dt="2024-09-11T19:27:38.198" v="177" actId="26606"/>
          <ac:picMkLst>
            <pc:docMk/>
            <pc:sldMk cId="52118946" sldId="514"/>
            <ac:picMk id="16" creationId="{012FDCFE-9AD2-4D8A-8CBF-B3AA37EBF6DD}"/>
          </ac:picMkLst>
        </pc:picChg>
        <pc:picChg chg="add">
          <ac:chgData name="Wendy Guyton" userId="fa33bb6570588074" providerId="LiveId" clId="{8CEDCA75-33E1-46FD-A1B9-176BD1B4299D}" dt="2024-09-11T19:27:38.198" v="177" actId="26606"/>
          <ac:picMkLst>
            <pc:docMk/>
            <pc:sldMk cId="52118946" sldId="514"/>
            <ac:picMk id="34" creationId="{16EFE474-4FE0-4E8F-8F09-5ED2C9E76A84}"/>
          </ac:picMkLst>
        </pc:picChg>
        <pc:cxnChg chg="add">
          <ac:chgData name="Wendy Guyton" userId="fa33bb6570588074" providerId="LiveId" clId="{8CEDCA75-33E1-46FD-A1B9-176BD1B4299D}" dt="2024-09-11T19:27:38.198" v="177" actId="26606"/>
          <ac:cxnSpMkLst>
            <pc:docMk/>
            <pc:sldMk cId="52118946" sldId="514"/>
            <ac:cxnSpMk id="18" creationId="{FBD463FC-4CA8-4FF4-85A3-AF9F4B98D210}"/>
          </ac:cxnSpMkLst>
        </pc:cxnChg>
        <pc:cxnChg chg="add">
          <ac:chgData name="Wendy Guyton" userId="fa33bb6570588074" providerId="LiveId" clId="{8CEDCA75-33E1-46FD-A1B9-176BD1B4299D}" dt="2024-09-11T19:27:38.198" v="177" actId="26606"/>
          <ac:cxnSpMkLst>
            <pc:docMk/>
            <pc:sldMk cId="52118946" sldId="514"/>
            <ac:cxnSpMk id="20" creationId="{BECF35C3-8B44-4F4B-BD25-4C01823DB22A}"/>
          </ac:cxnSpMkLst>
        </pc:cxnChg>
        <pc:cxnChg chg="add">
          <ac:chgData name="Wendy Guyton" userId="fa33bb6570588074" providerId="LiveId" clId="{8CEDCA75-33E1-46FD-A1B9-176BD1B4299D}" dt="2024-09-11T19:27:38.198" v="177" actId="26606"/>
          <ac:cxnSpMkLst>
            <pc:docMk/>
            <pc:sldMk cId="52118946" sldId="514"/>
            <ac:cxnSpMk id="26" creationId="{EE68D41B-9286-479F-9AB7-678C8E348D71}"/>
          </ac:cxnSpMkLst>
        </pc:cxnChg>
        <pc:cxnChg chg="add">
          <ac:chgData name="Wendy Guyton" userId="fa33bb6570588074" providerId="LiveId" clId="{8CEDCA75-33E1-46FD-A1B9-176BD1B4299D}" dt="2024-09-11T19:27:38.198" v="177" actId="26606"/>
          <ac:cxnSpMkLst>
            <pc:docMk/>
            <pc:sldMk cId="52118946" sldId="514"/>
            <ac:cxnSpMk id="36" creationId="{CF8B8C81-54DC-4AF5-B682-3A2C70A6B55C}"/>
          </ac:cxnSpMkLst>
        </pc:cxnChg>
      </pc:sldChg>
      <pc:sldChg chg="new del">
        <pc:chgData name="Wendy Guyton" userId="fa33bb6570588074" providerId="LiveId" clId="{8CEDCA75-33E1-46FD-A1B9-176BD1B4299D}" dt="2024-09-11T19:28:50.389" v="221" actId="2696"/>
        <pc:sldMkLst>
          <pc:docMk/>
          <pc:sldMk cId="2857389092" sldId="5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C566A-256B-41EF-A6A8-0BEC523ED430}"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0A5D6-F1F9-4549-83B1-3BD5D025DC56}" type="slidenum">
              <a:rPr lang="en-US" smtClean="0"/>
              <a:t>‹#›</a:t>
            </a:fld>
            <a:endParaRPr lang="en-US"/>
          </a:p>
        </p:txBody>
      </p:sp>
    </p:spTree>
    <p:extLst>
      <p:ext uri="{BB962C8B-B14F-4D97-AF65-F5344CB8AC3E}">
        <p14:creationId xmlns:p14="http://schemas.microsoft.com/office/powerpoint/2010/main" val="88975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0A5D6-F1F9-4549-83B1-3BD5D025DC56}" type="slidenum">
              <a:rPr lang="en-US" smtClean="0"/>
              <a:t>4</a:t>
            </a:fld>
            <a:endParaRPr lang="en-US"/>
          </a:p>
        </p:txBody>
      </p:sp>
    </p:spTree>
    <p:extLst>
      <p:ext uri="{BB962C8B-B14F-4D97-AF65-F5344CB8AC3E}">
        <p14:creationId xmlns:p14="http://schemas.microsoft.com/office/powerpoint/2010/main" val="299164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612DB0-B617-484A-B887-BC3B31E2FBAA}" type="datetimeFigureOut">
              <a:rPr lang="en-US" smtClean="0"/>
              <a:t>9/11/2024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descr="A blue text on a white background&#10;&#10;Description automatically generated">
            <a:extLst>
              <a:ext uri="{FF2B5EF4-FFF2-40B4-BE49-F238E27FC236}">
                <a16:creationId xmlns:a16="http://schemas.microsoft.com/office/drawing/2014/main" id="{109A6A8C-9D47-F1AF-81DB-FCC1FBEEA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426" y="162312"/>
            <a:ext cx="1755527" cy="643189"/>
          </a:xfrm>
          <a:prstGeom prst="rect">
            <a:avLst/>
          </a:prstGeom>
        </p:spPr>
      </p:pic>
    </p:spTree>
    <p:extLst>
      <p:ext uri="{BB962C8B-B14F-4D97-AF65-F5344CB8AC3E}">
        <p14:creationId xmlns:p14="http://schemas.microsoft.com/office/powerpoint/2010/main" val="386298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12DB0-B617-484A-B887-BC3B31E2FBAA}"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302A5-0FA6-4F75-9CF3-B254E632048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923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12DB0-B617-484A-B887-BC3B31E2FBAA}"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302A5-0FA6-4F75-9CF3-B254E632048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3282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612DB0-B617-484A-B887-BC3B31E2FBAA}"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6302A5-0FA6-4F75-9CF3-B254E632048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6445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12DB0-B617-484A-B887-BC3B31E2FBAA}"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302A5-0FA6-4F75-9CF3-B254E632048F}" type="slidenum">
              <a:rPr lang="en-US" smtClean="0"/>
              <a:t>‹#›</a:t>
            </a:fld>
            <a:endParaRPr lang="en-US"/>
          </a:p>
        </p:txBody>
      </p:sp>
      <p:cxnSp>
        <p:nvCxnSpPr>
          <p:cNvPr id="33" name="Straight Connector 32"/>
          <p:cNvCxnSpPr/>
          <p:nvPr/>
        </p:nvCxnSpPr>
        <p:spPr>
          <a:xfrm>
            <a:off x="1451579" y="1532043"/>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Picture 6" descr="A blue text on a white background&#10;&#10;Description automatically generated">
            <a:extLst>
              <a:ext uri="{FF2B5EF4-FFF2-40B4-BE49-F238E27FC236}">
                <a16:creationId xmlns:a16="http://schemas.microsoft.com/office/drawing/2014/main" id="{8934CE9A-52EC-8317-F80F-34991663F4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7089" y="5306728"/>
            <a:ext cx="1755527" cy="643189"/>
          </a:xfrm>
          <a:prstGeom prst="rect">
            <a:avLst/>
          </a:prstGeom>
        </p:spPr>
      </p:pic>
    </p:spTree>
    <p:extLst>
      <p:ext uri="{BB962C8B-B14F-4D97-AF65-F5344CB8AC3E}">
        <p14:creationId xmlns:p14="http://schemas.microsoft.com/office/powerpoint/2010/main" val="18207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612DB0-B617-484A-B887-BC3B31E2FBAA}"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302A5-0FA6-4F75-9CF3-B254E632048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7992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612DB0-B617-484A-B887-BC3B31E2FBAA}"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302A5-0FA6-4F75-9CF3-B254E632048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descr="A blue text on a white background&#10;&#10;Description automatically generated">
            <a:extLst>
              <a:ext uri="{FF2B5EF4-FFF2-40B4-BE49-F238E27FC236}">
                <a16:creationId xmlns:a16="http://schemas.microsoft.com/office/drawing/2014/main" id="{A8DFE17A-BCC8-37AC-FAA4-69D583F414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7088" y="5343899"/>
            <a:ext cx="1755527" cy="643189"/>
          </a:xfrm>
          <a:prstGeom prst="rect">
            <a:avLst/>
          </a:prstGeom>
        </p:spPr>
      </p:pic>
    </p:spTree>
    <p:extLst>
      <p:ext uri="{BB962C8B-B14F-4D97-AF65-F5344CB8AC3E}">
        <p14:creationId xmlns:p14="http://schemas.microsoft.com/office/powerpoint/2010/main" val="4263887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612DB0-B617-484A-B887-BC3B31E2FBAA}"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6302A5-0FA6-4F75-9CF3-B254E632048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3525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612DB0-B617-484A-B887-BC3B31E2FBAA}"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6302A5-0FA6-4F75-9CF3-B254E632048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4330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12DB0-B617-484A-B887-BC3B31E2FBAA}" type="datetimeFigureOut">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6302A5-0FA6-4F75-9CF3-B254E632048F}" type="slidenum">
              <a:rPr lang="en-US" smtClean="0"/>
              <a:t>‹#›</a:t>
            </a:fld>
            <a:endParaRPr lang="en-US"/>
          </a:p>
        </p:txBody>
      </p:sp>
    </p:spTree>
    <p:extLst>
      <p:ext uri="{BB962C8B-B14F-4D97-AF65-F5344CB8AC3E}">
        <p14:creationId xmlns:p14="http://schemas.microsoft.com/office/powerpoint/2010/main" val="270294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612DB0-B617-484A-B887-BC3B31E2FBAA}"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302A5-0FA6-4F75-9CF3-B254E632048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592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1612DB0-B617-484A-B887-BC3B31E2FBAA}" type="datetimeFigureOut">
              <a:rPr lang="en-US" smtClean="0"/>
              <a:t>9/11/2024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116302A5-0FA6-4F75-9CF3-B254E632048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160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1612DB0-B617-484A-B887-BC3B31E2FBAA}" type="datetimeFigureOut">
              <a:rPr lang="en-US" smtClean="0"/>
              <a:t>9/11/2024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16302A5-0FA6-4F75-9CF3-B254E632048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405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ohioemployerlawblog.com/2016/06/what-you-need-to-know-about-eeocs.html"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ohioemployerlawblog.com/2016/06/what-you-need-to-know-about-eeocs.html" TargetMode="External"/><Relationship Id="rId7" Type="http://schemas.openxmlformats.org/officeDocument/2006/relationships/image" Target="../media/image19.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ohioemployerlawblog.com/2016/06/what-you-need-to-know-about-eeocs.html"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www.publicdomainpictures.net/en/view-image.php?image=289196&amp;picture=world-flag" TargetMode="Externa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ohioemployerlawblog.com/2016/06/what-you-need-to-know-about-eeocs.html" TargetMode="Externa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www.publicdomainpictures.net/en/view-image.php?image=289196&amp;picture=world-flag" TargetMode="External"/><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ohioemployerlawblog.com/2016/06/what-you-need-to-know-about-eeocs.html" TargetMode="Externa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hyperlink" Target="https://www.publicdomainpictures.net/en/view-image.php?image=289196&amp;picture=world-flag" TargetMode="Externa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hyperlink" Target="http://www.ohioemployerlawblog.com/2016/06/what-you-need-to-know-about-eeocs.html" TargetMode="External"/><Relationship Id="rId7"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ogo with stars and text">
            <a:extLst>
              <a:ext uri="{FF2B5EF4-FFF2-40B4-BE49-F238E27FC236}">
                <a16:creationId xmlns:a16="http://schemas.microsoft.com/office/drawing/2014/main" id="{D317D01B-1F32-7577-99FA-990333C1C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354" y="2107946"/>
            <a:ext cx="4512350" cy="3591968"/>
          </a:xfrm>
          <a:prstGeom prst="rect">
            <a:avLst/>
          </a:prstGeom>
        </p:spPr>
      </p:pic>
      <p:sp>
        <p:nvSpPr>
          <p:cNvPr id="5" name="Title 4">
            <a:extLst>
              <a:ext uri="{FF2B5EF4-FFF2-40B4-BE49-F238E27FC236}">
                <a16:creationId xmlns:a16="http://schemas.microsoft.com/office/drawing/2014/main" id="{37898867-1885-028B-655B-E0407F76FEC9}"/>
              </a:ext>
            </a:extLst>
          </p:cNvPr>
          <p:cNvSpPr>
            <a:spLocks noGrp="1"/>
          </p:cNvSpPr>
          <p:nvPr>
            <p:ph type="title"/>
          </p:nvPr>
        </p:nvSpPr>
        <p:spPr>
          <a:xfrm>
            <a:off x="838200" y="192101"/>
            <a:ext cx="10515600" cy="2019471"/>
          </a:xfrm>
        </p:spPr>
        <p:txBody>
          <a:bodyPr>
            <a:normAutofit/>
          </a:bodyPr>
          <a:lstStyle/>
          <a:p>
            <a:pPr algn="ctr"/>
            <a:r>
              <a:rPr lang="en-US" b="1" dirty="0">
                <a:latin typeface="+mn-lt"/>
              </a:rPr>
              <a:t>Rotary Club of SaddleBrooke</a:t>
            </a:r>
            <a:br>
              <a:rPr lang="en-US" b="1" dirty="0">
                <a:latin typeface="+mn-lt"/>
              </a:rPr>
            </a:br>
            <a:r>
              <a:rPr lang="en-US" b="1" dirty="0">
                <a:latin typeface="+mn-lt"/>
              </a:rPr>
              <a:t>Club Assembly</a:t>
            </a:r>
            <a:br>
              <a:rPr lang="en-US" b="1" dirty="0">
                <a:latin typeface="+mn-lt"/>
              </a:rPr>
            </a:br>
            <a:r>
              <a:rPr lang="en-US" sz="2400" b="1" dirty="0">
                <a:latin typeface="+mn-lt"/>
              </a:rPr>
              <a:t>September 12, 2024</a:t>
            </a:r>
            <a:endParaRPr lang="en-US" b="1" dirty="0">
              <a:latin typeface="+mn-lt"/>
            </a:endParaRPr>
          </a:p>
        </p:txBody>
      </p:sp>
    </p:spTree>
    <p:extLst>
      <p:ext uri="{BB962C8B-B14F-4D97-AF65-F5344CB8AC3E}">
        <p14:creationId xmlns:p14="http://schemas.microsoft.com/office/powerpoint/2010/main" val="2920354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852225" y="340906"/>
            <a:ext cx="9603275" cy="1049235"/>
          </a:xfrm>
        </p:spPr>
        <p:txBody>
          <a:bodyPr>
            <a:normAutofit/>
          </a:bodyPr>
          <a:lstStyle/>
          <a:p>
            <a:r>
              <a:rPr lang="en-US" sz="3600" b="1" dirty="0"/>
              <a:t>Global project    GG# 2458379</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1114185" y="1676472"/>
            <a:ext cx="7269097" cy="4001820"/>
          </a:xfrm>
        </p:spPr>
        <p:txBody>
          <a:bodyPr>
            <a:normAutofit/>
          </a:bodyPr>
          <a:lstStyle/>
          <a:p>
            <a:r>
              <a:rPr lang="en-US" sz="1100" b="1" dirty="0"/>
              <a:t>Empowering Girls; Menstruation, Health and Education; Workshops to be conducted in small villages around Lake Chapala, Mexico</a:t>
            </a:r>
          </a:p>
          <a:p>
            <a:r>
              <a:rPr lang="en-US" sz="1100" b="1" dirty="0"/>
              <a:t>Area of focus</a:t>
            </a:r>
            <a:r>
              <a:rPr lang="en-US" sz="1100" dirty="0"/>
              <a:t>; </a:t>
            </a:r>
            <a:r>
              <a:rPr lang="en-US" sz="1100" b="1" dirty="0"/>
              <a:t>WASH ( Water, Sanitation and Hygiene)</a:t>
            </a:r>
          </a:p>
          <a:p>
            <a:r>
              <a:rPr lang="en-US" sz="1100" b="1" dirty="0"/>
              <a:t>Local Host</a:t>
            </a:r>
            <a:r>
              <a:rPr lang="en-US" sz="1100" dirty="0"/>
              <a:t>; RC of </a:t>
            </a:r>
            <a:r>
              <a:rPr lang="en-US" sz="1100" b="1" dirty="0" err="1"/>
              <a:t>Ajijic</a:t>
            </a:r>
            <a:r>
              <a:rPr lang="en-US" sz="1100" dirty="0"/>
              <a:t>, Chapala, MX</a:t>
            </a:r>
          </a:p>
          <a:p>
            <a:r>
              <a:rPr lang="en-US" sz="1100" b="1" dirty="0"/>
              <a:t>International Host</a:t>
            </a:r>
            <a:r>
              <a:rPr lang="en-US" sz="1100" dirty="0"/>
              <a:t>; RC of Glenwood Springs, CO</a:t>
            </a:r>
          </a:p>
          <a:p>
            <a:r>
              <a:rPr lang="en-US" sz="1100" b="1" dirty="0"/>
              <a:t>Budget</a:t>
            </a:r>
            <a:r>
              <a:rPr lang="en-US" sz="1100" dirty="0"/>
              <a:t>; $30,753.00  fully funded</a:t>
            </a:r>
          </a:p>
          <a:p>
            <a:r>
              <a:rPr lang="en-US" sz="1100" b="1" dirty="0"/>
              <a:t>Our participation</a:t>
            </a:r>
            <a:r>
              <a:rPr lang="en-US" sz="1100" dirty="0"/>
              <a:t>; </a:t>
            </a:r>
            <a:r>
              <a:rPr lang="en-US" sz="1100" b="1" dirty="0"/>
              <a:t>$2500 </a:t>
            </a:r>
            <a:r>
              <a:rPr lang="en-US" sz="1100" dirty="0"/>
              <a:t>with request for D5500 DDF</a:t>
            </a:r>
          </a:p>
          <a:p>
            <a:r>
              <a:rPr lang="en-US" sz="1100" b="1" dirty="0"/>
              <a:t>Project</a:t>
            </a:r>
            <a:r>
              <a:rPr lang="en-US" sz="1100" dirty="0"/>
              <a:t>; The objective is to provide training workshops and washable, ecological menstrual kits to 600 girls. The workshops to be taught in primary schools in groups of 12 to 20 girls. The program will keep the girls in school and provide an equitable education and opportunities.</a:t>
            </a:r>
          </a:p>
          <a:p>
            <a:r>
              <a:rPr lang="en-US" sz="1100" b="1" dirty="0"/>
              <a:t>Goal</a:t>
            </a:r>
            <a:r>
              <a:rPr lang="en-US" sz="1100" dirty="0"/>
              <a:t>; Improve community hygiene knowledge, behaviors and practices that help prevent the spread of disease.</a:t>
            </a:r>
            <a:endParaRPr lang="en-US" sz="1200" dirty="0"/>
          </a:p>
          <a:p>
            <a:r>
              <a:rPr lang="en-US" sz="1100" b="1" dirty="0"/>
              <a:t>Supporting Organization</a:t>
            </a:r>
            <a:r>
              <a:rPr lang="en-US" sz="1200" dirty="0"/>
              <a:t>;                 Ninas Sabias</a:t>
            </a:r>
          </a:p>
          <a:p>
            <a:r>
              <a:rPr lang="en-US" sz="1100" b="1" dirty="0"/>
              <a:t>Status</a:t>
            </a:r>
            <a:r>
              <a:rPr lang="en-US" sz="1200" dirty="0"/>
              <a:t>; </a:t>
            </a:r>
            <a:r>
              <a:rPr lang="en-US" sz="1000" dirty="0"/>
              <a:t>Funding complete, final grant approval. Funds sent to RI annual share.</a:t>
            </a:r>
          </a:p>
        </p:txBody>
      </p:sp>
      <p:pic>
        <p:nvPicPr>
          <p:cNvPr id="7" name="Picture 6">
            <a:extLst>
              <a:ext uri="{FF2B5EF4-FFF2-40B4-BE49-F238E27FC236}">
                <a16:creationId xmlns:a16="http://schemas.microsoft.com/office/drawing/2014/main" id="{4D833491-E789-B03A-E250-3DBB9A519E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11390488" y="2250125"/>
            <a:ext cx="68974" cy="45719"/>
          </a:xfrm>
          <a:prstGeom prst="rect">
            <a:avLst/>
          </a:prstGeom>
        </p:spPr>
      </p:pic>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pic>
        <p:nvPicPr>
          <p:cNvPr id="6" name="Picture 5">
            <a:extLst>
              <a:ext uri="{FF2B5EF4-FFF2-40B4-BE49-F238E27FC236}">
                <a16:creationId xmlns:a16="http://schemas.microsoft.com/office/drawing/2014/main" id="{C1009831-0FBE-A33A-55A1-FDEF245736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02133" y="1676472"/>
            <a:ext cx="3131551" cy="3075249"/>
          </a:xfrm>
          <a:prstGeom prst="rect">
            <a:avLst/>
          </a:prstGeom>
        </p:spPr>
      </p:pic>
      <p:sp>
        <p:nvSpPr>
          <p:cNvPr id="9" name="TextBox 8">
            <a:extLst>
              <a:ext uri="{FF2B5EF4-FFF2-40B4-BE49-F238E27FC236}">
                <a16:creationId xmlns:a16="http://schemas.microsoft.com/office/drawing/2014/main" id="{27A24696-EB9B-739D-44ED-CD6D9BA70B8B}"/>
              </a:ext>
            </a:extLst>
          </p:cNvPr>
          <p:cNvSpPr txBox="1"/>
          <p:nvPr/>
        </p:nvSpPr>
        <p:spPr>
          <a:xfrm>
            <a:off x="9066322" y="3429000"/>
            <a:ext cx="2149230" cy="1200329"/>
          </a:xfrm>
          <a:prstGeom prst="rect">
            <a:avLst/>
          </a:prstGeom>
          <a:noFill/>
        </p:spPr>
        <p:txBody>
          <a:bodyPr wrap="square" rtlCol="0">
            <a:spAutoFit/>
          </a:bodyPr>
          <a:lstStyle/>
          <a:p>
            <a:r>
              <a:rPr lang="en-US" sz="2400" i="1" dirty="0"/>
              <a:t>CREATE HOPE</a:t>
            </a:r>
          </a:p>
          <a:p>
            <a:r>
              <a:rPr lang="en-US" sz="2400" i="1" dirty="0"/>
              <a:t>       In the</a:t>
            </a:r>
          </a:p>
          <a:p>
            <a:r>
              <a:rPr lang="en-US" sz="2400" i="1" dirty="0"/>
              <a:t>        World </a:t>
            </a:r>
          </a:p>
        </p:txBody>
      </p:sp>
    </p:spTree>
    <p:extLst>
      <p:ext uri="{BB962C8B-B14F-4D97-AF65-F5344CB8AC3E}">
        <p14:creationId xmlns:p14="http://schemas.microsoft.com/office/powerpoint/2010/main" val="2010060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1177530" y="190531"/>
            <a:ext cx="9603275" cy="1049235"/>
          </a:xfrm>
        </p:spPr>
        <p:txBody>
          <a:bodyPr>
            <a:noAutofit/>
          </a:bodyPr>
          <a:lstStyle/>
          <a:p>
            <a:r>
              <a:rPr lang="en-US" sz="3600" b="1" dirty="0"/>
              <a:t>Global project –</a:t>
            </a:r>
            <a:br>
              <a:rPr lang="en-US" sz="3600" b="1" dirty="0"/>
            </a:br>
            <a:r>
              <a:rPr lang="en-US" sz="3600" b="1" dirty="0"/>
              <a:t>Ninas Sabias Workshops</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p:txBody>
          <a:bodyPr>
            <a:normAutofit/>
          </a:bodyPr>
          <a:lstStyle/>
          <a:p>
            <a:r>
              <a:rPr lang="en-US" sz="4000" dirty="0"/>
              <a:t> </a:t>
            </a:r>
            <a:r>
              <a:rPr lang="en-US" dirty="0"/>
              <a:t>                           </a:t>
            </a:r>
          </a:p>
          <a:p>
            <a:endParaRPr lang="en-US" dirty="0"/>
          </a:p>
        </p:txBody>
      </p:sp>
      <p:pic>
        <p:nvPicPr>
          <p:cNvPr id="7" name="Picture 6">
            <a:extLst>
              <a:ext uri="{FF2B5EF4-FFF2-40B4-BE49-F238E27FC236}">
                <a16:creationId xmlns:a16="http://schemas.microsoft.com/office/drawing/2014/main" id="{4D833491-E789-B03A-E250-3DBB9A519E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11390488" y="2250125"/>
            <a:ext cx="68974" cy="45719"/>
          </a:xfrm>
          <a:prstGeom prst="rect">
            <a:avLst/>
          </a:prstGeom>
        </p:spPr>
      </p:pic>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sp>
        <p:nvSpPr>
          <p:cNvPr id="4" name="TextBox 3">
            <a:extLst>
              <a:ext uri="{FF2B5EF4-FFF2-40B4-BE49-F238E27FC236}">
                <a16:creationId xmlns:a16="http://schemas.microsoft.com/office/drawing/2014/main" id="{2E5B4904-832B-BDD5-5340-676F8343E9C0}"/>
              </a:ext>
            </a:extLst>
          </p:cNvPr>
          <p:cNvSpPr txBox="1"/>
          <p:nvPr/>
        </p:nvSpPr>
        <p:spPr>
          <a:xfrm>
            <a:off x="945661" y="1285737"/>
            <a:ext cx="7491573" cy="400110"/>
          </a:xfrm>
          <a:prstGeom prst="rect">
            <a:avLst/>
          </a:prstGeom>
          <a:noFill/>
        </p:spPr>
        <p:txBody>
          <a:bodyPr wrap="square" rtlCol="0">
            <a:spAutoFit/>
          </a:bodyPr>
          <a:lstStyle/>
          <a:p>
            <a:r>
              <a:rPr lang="en-US" sz="2000" b="1" dirty="0"/>
              <a:t> </a:t>
            </a:r>
            <a:endParaRPr lang="en-US" dirty="0"/>
          </a:p>
        </p:txBody>
      </p:sp>
      <p:pic>
        <p:nvPicPr>
          <p:cNvPr id="11" name="Picture 10">
            <a:extLst>
              <a:ext uri="{FF2B5EF4-FFF2-40B4-BE49-F238E27FC236}">
                <a16:creationId xmlns:a16="http://schemas.microsoft.com/office/drawing/2014/main" id="{99D38507-01BD-A94F-E40E-8FA03D570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62" y="1685847"/>
            <a:ext cx="3141390" cy="2179339"/>
          </a:xfrm>
          <a:prstGeom prst="rect">
            <a:avLst/>
          </a:prstGeom>
        </p:spPr>
      </p:pic>
      <p:pic>
        <p:nvPicPr>
          <p:cNvPr id="13" name="Picture 12">
            <a:extLst>
              <a:ext uri="{FF2B5EF4-FFF2-40B4-BE49-F238E27FC236}">
                <a16:creationId xmlns:a16="http://schemas.microsoft.com/office/drawing/2014/main" id="{FA9DA63F-A28D-BA09-D1CF-4B787942A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7608" y="748173"/>
            <a:ext cx="3770268" cy="2681525"/>
          </a:xfrm>
          <a:prstGeom prst="rect">
            <a:avLst/>
          </a:prstGeom>
        </p:spPr>
      </p:pic>
      <p:pic>
        <p:nvPicPr>
          <p:cNvPr id="15" name="Picture 14">
            <a:extLst>
              <a:ext uri="{FF2B5EF4-FFF2-40B4-BE49-F238E27FC236}">
                <a16:creationId xmlns:a16="http://schemas.microsoft.com/office/drawing/2014/main" id="{81097E58-CF64-AAA9-DD43-A95A4B9A1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3694" y="3653254"/>
            <a:ext cx="4011987" cy="2908297"/>
          </a:xfrm>
          <a:prstGeom prst="rect">
            <a:avLst/>
          </a:prstGeom>
        </p:spPr>
      </p:pic>
      <p:pic>
        <p:nvPicPr>
          <p:cNvPr id="17" name="Picture 16">
            <a:extLst>
              <a:ext uri="{FF2B5EF4-FFF2-40B4-BE49-F238E27FC236}">
                <a16:creationId xmlns:a16="http://schemas.microsoft.com/office/drawing/2014/main" id="{A1404B2A-D051-C2C3-146A-8FDF44B536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9081" y="1731818"/>
            <a:ext cx="2696796" cy="3595728"/>
          </a:xfrm>
          <a:prstGeom prst="rect">
            <a:avLst/>
          </a:prstGeom>
        </p:spPr>
      </p:pic>
      <p:pic>
        <p:nvPicPr>
          <p:cNvPr id="19" name="Picture 18">
            <a:extLst>
              <a:ext uri="{FF2B5EF4-FFF2-40B4-BE49-F238E27FC236}">
                <a16:creationId xmlns:a16="http://schemas.microsoft.com/office/drawing/2014/main" id="{CEFC86BF-FA61-2DB0-7BFF-2B17D8EBD0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546" y="3933294"/>
            <a:ext cx="4403527" cy="2477717"/>
          </a:xfrm>
          <a:prstGeom prst="rect">
            <a:avLst/>
          </a:prstGeom>
        </p:spPr>
      </p:pic>
    </p:spTree>
    <p:extLst>
      <p:ext uri="{BB962C8B-B14F-4D97-AF65-F5344CB8AC3E}">
        <p14:creationId xmlns:p14="http://schemas.microsoft.com/office/powerpoint/2010/main" val="171906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844540" y="190847"/>
            <a:ext cx="9603275" cy="1049235"/>
          </a:xfrm>
        </p:spPr>
        <p:txBody>
          <a:bodyPr>
            <a:normAutofit fontScale="90000"/>
          </a:bodyPr>
          <a:lstStyle/>
          <a:p>
            <a:r>
              <a:rPr lang="en-US" sz="3600" b="1" dirty="0"/>
              <a:t>Global project –</a:t>
            </a:r>
            <a:br>
              <a:rPr lang="en-US" sz="3600" b="1" dirty="0"/>
            </a:br>
            <a:r>
              <a:rPr lang="en-US" sz="2200" b="1" dirty="0"/>
              <a:t>WASH for </a:t>
            </a:r>
            <a:r>
              <a:rPr lang="en-US" sz="2200" b="1" dirty="0" err="1"/>
              <a:t>Kundiawa</a:t>
            </a:r>
            <a:r>
              <a:rPr lang="en-US" sz="2200" b="1" dirty="0"/>
              <a:t> College of Nursing, Papua New Guinea</a:t>
            </a:r>
            <a:br>
              <a:rPr lang="en-US" sz="2200" b="1" dirty="0"/>
            </a:br>
            <a:r>
              <a:rPr lang="en-US" sz="2200" b="1" dirty="0"/>
              <a:t>GG# 2456569</a:t>
            </a:r>
            <a:br>
              <a:rPr lang="en-US" sz="3600" b="1" dirty="0"/>
            </a:br>
            <a:endParaRPr lang="en-US" sz="3600" b="1" dirty="0"/>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1451580" y="2015732"/>
            <a:ext cx="5899884" cy="3450613"/>
          </a:xfrm>
        </p:spPr>
        <p:txBody>
          <a:bodyPr>
            <a:normAutofit fontScale="62500" lnSpcReduction="20000"/>
          </a:bodyPr>
          <a:lstStyle/>
          <a:p>
            <a:r>
              <a:rPr lang="en-US" sz="2000" b="1" dirty="0"/>
              <a:t>Area  of  focus</a:t>
            </a:r>
            <a:r>
              <a:rPr lang="en-US" sz="2000" dirty="0"/>
              <a:t>; </a:t>
            </a:r>
            <a:r>
              <a:rPr lang="en-US" sz="2000" b="1" dirty="0"/>
              <a:t>WASH and basic education/child health</a:t>
            </a:r>
          </a:p>
          <a:p>
            <a:r>
              <a:rPr lang="en-US" sz="2000" b="1" dirty="0"/>
              <a:t>Local host</a:t>
            </a:r>
            <a:r>
              <a:rPr lang="en-US" sz="2000" dirty="0"/>
              <a:t>; RC of Port Moresby (RID 9620)</a:t>
            </a:r>
          </a:p>
          <a:p>
            <a:r>
              <a:rPr lang="en-US" sz="2000" b="1" dirty="0"/>
              <a:t>International host</a:t>
            </a:r>
            <a:r>
              <a:rPr lang="en-US" sz="2000" dirty="0"/>
              <a:t>; RC of Honolulu Sunset (D5000)</a:t>
            </a:r>
          </a:p>
          <a:p>
            <a:r>
              <a:rPr lang="en-US" sz="2000" dirty="0"/>
              <a:t>Budget; $72,111.00   funded</a:t>
            </a:r>
          </a:p>
          <a:p>
            <a:r>
              <a:rPr lang="en-US" sz="2000" b="1" dirty="0"/>
              <a:t>Our participation</a:t>
            </a:r>
            <a:r>
              <a:rPr lang="en-US" sz="2000" dirty="0"/>
              <a:t>; </a:t>
            </a:r>
            <a:r>
              <a:rPr lang="en-US" sz="2000" b="1" dirty="0"/>
              <a:t>$2000 </a:t>
            </a:r>
            <a:r>
              <a:rPr lang="en-US" sz="2000" dirty="0"/>
              <a:t>with match requested from D5500 DDF</a:t>
            </a:r>
          </a:p>
          <a:p>
            <a:r>
              <a:rPr lang="en-US" sz="2000" b="1" dirty="0"/>
              <a:t>Project</a:t>
            </a:r>
            <a:r>
              <a:rPr lang="en-US" sz="2000" dirty="0"/>
              <a:t>; Project will provide safe water via an installed water catchment system.   WASH training will be given to over 3730 people including 700 nursing students, 30 faculty members of </a:t>
            </a:r>
            <a:r>
              <a:rPr lang="en-US" sz="2000" dirty="0" err="1"/>
              <a:t>Kundiawa</a:t>
            </a:r>
            <a:r>
              <a:rPr lang="en-US" sz="2000" dirty="0"/>
              <a:t> College of Nursing and some 3000 members of the surrounding community.</a:t>
            </a:r>
          </a:p>
          <a:p>
            <a:r>
              <a:rPr lang="en-US" sz="2000" dirty="0"/>
              <a:t> </a:t>
            </a:r>
            <a:r>
              <a:rPr lang="en-US" sz="2000" b="1" dirty="0"/>
              <a:t>Goal</a:t>
            </a:r>
            <a:r>
              <a:rPr lang="en-US" sz="2000" dirty="0"/>
              <a:t>; Improve nursing school graduation rates and improve access to health care.</a:t>
            </a:r>
          </a:p>
          <a:p>
            <a:r>
              <a:rPr lang="en-US" sz="2000" b="1" dirty="0"/>
              <a:t>Status</a:t>
            </a:r>
            <a:r>
              <a:rPr lang="en-US" sz="2000" dirty="0"/>
              <a:t>; funding complete have applied to RI for GG final approval.  </a:t>
            </a:r>
          </a:p>
        </p:txBody>
      </p:sp>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grpSp>
        <p:nvGrpSpPr>
          <p:cNvPr id="10" name="Group 9">
            <a:extLst>
              <a:ext uri="{FF2B5EF4-FFF2-40B4-BE49-F238E27FC236}">
                <a16:creationId xmlns:a16="http://schemas.microsoft.com/office/drawing/2014/main" id="{685427E1-934B-0192-955D-9DB16B14D251}"/>
              </a:ext>
            </a:extLst>
          </p:cNvPr>
          <p:cNvGrpSpPr/>
          <p:nvPr/>
        </p:nvGrpSpPr>
        <p:grpSpPr>
          <a:xfrm>
            <a:off x="8544393" y="1758229"/>
            <a:ext cx="2683240" cy="3171084"/>
            <a:chOff x="8364511" y="1458245"/>
            <a:chExt cx="2683240" cy="3171084"/>
          </a:xfrm>
        </p:grpSpPr>
        <p:pic>
          <p:nvPicPr>
            <p:cNvPr id="6" name="Picture 5">
              <a:extLst>
                <a:ext uri="{FF2B5EF4-FFF2-40B4-BE49-F238E27FC236}">
                  <a16:creationId xmlns:a16="http://schemas.microsoft.com/office/drawing/2014/main" id="{C1009831-0FBE-A33A-55A1-FDEF2457368B}"/>
                </a:ext>
              </a:extLst>
            </p:cNvPr>
            <p:cNvPicPr>
              <a:picLocks noChangeAspect="1"/>
            </p:cNvPicPr>
            <p:nvPr/>
          </p:nvPicPr>
          <p:blipFill>
            <a:blip r:embed="rId2">
              <a:extLst>
                <a:ext uri="{28A0092B-C50C-407E-A947-70E740481C1C}">
                  <a14:useLocalDpi xmlns:a14="http://schemas.microsoft.com/office/drawing/2010/main" val="0"/>
                </a:ext>
              </a:extLst>
            </a:blip>
            <a:srcRect l="12568" t="-538" r="37042" b="27352"/>
            <a:stretch/>
          </p:blipFill>
          <p:spPr>
            <a:xfrm>
              <a:off x="8364511" y="1458245"/>
              <a:ext cx="2683240" cy="3136807"/>
            </a:xfrm>
            <a:prstGeom prst="rect">
              <a:avLst/>
            </a:prstGeom>
          </p:spPr>
        </p:pic>
        <p:sp>
          <p:nvSpPr>
            <p:cNvPr id="9" name="TextBox 8">
              <a:extLst>
                <a:ext uri="{FF2B5EF4-FFF2-40B4-BE49-F238E27FC236}">
                  <a16:creationId xmlns:a16="http://schemas.microsoft.com/office/drawing/2014/main" id="{27A24696-EB9B-739D-44ED-CD6D9BA70B8B}"/>
                </a:ext>
              </a:extLst>
            </p:cNvPr>
            <p:cNvSpPr txBox="1"/>
            <p:nvPr/>
          </p:nvSpPr>
          <p:spPr>
            <a:xfrm>
              <a:off x="8670652" y="3429000"/>
              <a:ext cx="2110153" cy="1200329"/>
            </a:xfrm>
            <a:prstGeom prst="rect">
              <a:avLst/>
            </a:prstGeom>
            <a:noFill/>
          </p:spPr>
          <p:txBody>
            <a:bodyPr wrap="square" rtlCol="0">
              <a:spAutoFit/>
            </a:bodyPr>
            <a:lstStyle/>
            <a:p>
              <a:r>
                <a:rPr lang="en-US" sz="2400" i="1" dirty="0"/>
                <a:t>CREATE HOPE</a:t>
              </a:r>
            </a:p>
            <a:p>
              <a:r>
                <a:rPr lang="en-US" sz="2400" i="1" dirty="0"/>
                <a:t>       In the</a:t>
              </a:r>
            </a:p>
            <a:p>
              <a:r>
                <a:rPr lang="en-US" sz="2400" i="1" dirty="0"/>
                <a:t>        World </a:t>
              </a:r>
            </a:p>
          </p:txBody>
        </p:sp>
      </p:grpSp>
    </p:spTree>
    <p:extLst>
      <p:ext uri="{BB962C8B-B14F-4D97-AF65-F5344CB8AC3E}">
        <p14:creationId xmlns:p14="http://schemas.microsoft.com/office/powerpoint/2010/main" val="634186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390602" y="399972"/>
            <a:ext cx="9603275" cy="1049235"/>
          </a:xfrm>
        </p:spPr>
        <p:txBody>
          <a:bodyPr>
            <a:normAutofit/>
          </a:bodyPr>
          <a:lstStyle/>
          <a:p>
            <a:r>
              <a:rPr lang="en-US" sz="4400" b="1" dirty="0"/>
              <a:t>Global project</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p:txBody>
          <a:bodyPr>
            <a:normAutofit/>
          </a:bodyPr>
          <a:lstStyle/>
          <a:p>
            <a:r>
              <a:rPr lang="en-US" sz="4000" dirty="0"/>
              <a:t> </a:t>
            </a:r>
            <a:r>
              <a:rPr lang="en-US" dirty="0"/>
              <a:t>                           </a:t>
            </a:r>
          </a:p>
          <a:p>
            <a:endParaRPr lang="en-US" dirty="0"/>
          </a:p>
        </p:txBody>
      </p:sp>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sp>
        <p:nvSpPr>
          <p:cNvPr id="4" name="TextBox 3">
            <a:extLst>
              <a:ext uri="{FF2B5EF4-FFF2-40B4-BE49-F238E27FC236}">
                <a16:creationId xmlns:a16="http://schemas.microsoft.com/office/drawing/2014/main" id="{2E5B4904-832B-BDD5-5340-676F8343E9C0}"/>
              </a:ext>
            </a:extLst>
          </p:cNvPr>
          <p:cNvSpPr txBox="1"/>
          <p:nvPr/>
        </p:nvSpPr>
        <p:spPr>
          <a:xfrm>
            <a:off x="922215" y="1270106"/>
            <a:ext cx="7491573" cy="400110"/>
          </a:xfrm>
          <a:prstGeom prst="rect">
            <a:avLst/>
          </a:prstGeom>
          <a:noFill/>
        </p:spPr>
        <p:txBody>
          <a:bodyPr wrap="square" rtlCol="0">
            <a:spAutoFit/>
          </a:bodyPr>
          <a:lstStyle/>
          <a:p>
            <a:r>
              <a:rPr lang="en-US" sz="2000" dirty="0"/>
              <a:t> </a:t>
            </a:r>
            <a:r>
              <a:rPr lang="en-US" sz="2000" b="1" dirty="0"/>
              <a:t> </a:t>
            </a:r>
            <a:endParaRPr lang="en-US" sz="2000" dirty="0"/>
          </a:p>
        </p:txBody>
      </p:sp>
      <p:pic>
        <p:nvPicPr>
          <p:cNvPr id="11" name="Picture 10">
            <a:extLst>
              <a:ext uri="{FF2B5EF4-FFF2-40B4-BE49-F238E27FC236}">
                <a16:creationId xmlns:a16="http://schemas.microsoft.com/office/drawing/2014/main" id="{A0AA1CB0-EB2F-D925-6F74-08F3BB348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424609" y="1031970"/>
            <a:ext cx="2707315" cy="4436989"/>
          </a:xfrm>
          <a:prstGeom prst="rect">
            <a:avLst/>
          </a:prstGeom>
        </p:spPr>
      </p:pic>
      <p:pic>
        <p:nvPicPr>
          <p:cNvPr id="13" name="Picture 12">
            <a:extLst>
              <a:ext uri="{FF2B5EF4-FFF2-40B4-BE49-F238E27FC236}">
                <a16:creationId xmlns:a16="http://schemas.microsoft.com/office/drawing/2014/main" id="{E85A650C-199F-7623-876C-8734667B5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395" y="1907134"/>
            <a:ext cx="4832044" cy="2707316"/>
          </a:xfrm>
          <a:prstGeom prst="rect">
            <a:avLst/>
          </a:prstGeom>
        </p:spPr>
      </p:pic>
      <p:sp>
        <p:nvSpPr>
          <p:cNvPr id="14" name="TextBox 13">
            <a:extLst>
              <a:ext uri="{FF2B5EF4-FFF2-40B4-BE49-F238E27FC236}">
                <a16:creationId xmlns:a16="http://schemas.microsoft.com/office/drawing/2014/main" id="{749F4111-B076-0471-B00A-92BC7E9CF8A0}"/>
              </a:ext>
            </a:extLst>
          </p:cNvPr>
          <p:cNvSpPr txBox="1"/>
          <p:nvPr/>
        </p:nvSpPr>
        <p:spPr>
          <a:xfrm>
            <a:off x="898466" y="5051723"/>
            <a:ext cx="6296813" cy="523220"/>
          </a:xfrm>
          <a:prstGeom prst="rect">
            <a:avLst/>
          </a:prstGeom>
          <a:noFill/>
        </p:spPr>
        <p:txBody>
          <a:bodyPr wrap="square" rtlCol="0">
            <a:spAutoFit/>
          </a:bodyPr>
          <a:lstStyle/>
          <a:p>
            <a:r>
              <a:rPr lang="en-US" sz="2800" b="1" dirty="0" err="1"/>
              <a:t>Kundiawa</a:t>
            </a:r>
            <a:r>
              <a:rPr lang="en-US" sz="2800" b="1" dirty="0"/>
              <a:t> College of Nursing</a:t>
            </a:r>
          </a:p>
        </p:txBody>
      </p:sp>
    </p:spTree>
    <p:extLst>
      <p:ext uri="{BB962C8B-B14F-4D97-AF65-F5344CB8AC3E}">
        <p14:creationId xmlns:p14="http://schemas.microsoft.com/office/powerpoint/2010/main" val="2124038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409763" y="251101"/>
            <a:ext cx="9603275" cy="1049235"/>
          </a:xfrm>
        </p:spPr>
        <p:txBody>
          <a:bodyPr>
            <a:normAutofit fontScale="90000"/>
          </a:bodyPr>
          <a:lstStyle/>
          <a:p>
            <a:r>
              <a:rPr lang="en-US" sz="4400" b="1" dirty="0"/>
              <a:t>Global project –</a:t>
            </a:r>
            <a:br>
              <a:rPr lang="en-US" sz="4400" b="1" dirty="0"/>
            </a:br>
            <a:r>
              <a:rPr lang="en-US" sz="2700" b="1" dirty="0"/>
              <a:t>Die Eiland Care Facility for Persons with Severe Disabilities</a:t>
            </a:r>
            <a:r>
              <a:rPr lang="en-US" sz="2200" b="1" dirty="0"/>
              <a:t>; St Helena Bay , South Africa   	GG# 2454020</a:t>
            </a:r>
            <a:br>
              <a:rPr lang="en-US" sz="2200" b="1" dirty="0"/>
            </a:br>
            <a:endParaRPr lang="en-US" sz="4400" b="1" dirty="0"/>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604635" y="1746815"/>
            <a:ext cx="7677431" cy="4211775"/>
          </a:xfrm>
        </p:spPr>
        <p:txBody>
          <a:bodyPr>
            <a:normAutofit fontScale="77500" lnSpcReduction="20000"/>
          </a:bodyPr>
          <a:lstStyle/>
          <a:p>
            <a:r>
              <a:rPr lang="en-US" sz="2000" b="1" dirty="0"/>
              <a:t>Area  of  focus</a:t>
            </a:r>
            <a:r>
              <a:rPr lang="en-US" sz="2000" dirty="0"/>
              <a:t>; </a:t>
            </a:r>
            <a:r>
              <a:rPr lang="en-US" sz="2000" b="1" dirty="0"/>
              <a:t>Disease Prevention and Treatment</a:t>
            </a:r>
          </a:p>
          <a:p>
            <a:r>
              <a:rPr lang="en-US" sz="2000" b="1" dirty="0"/>
              <a:t>Local host</a:t>
            </a:r>
            <a:r>
              <a:rPr lang="en-US" sz="2000" dirty="0"/>
              <a:t>; RC of </a:t>
            </a:r>
            <a:r>
              <a:rPr lang="en-US" sz="2000" b="1" dirty="0" err="1"/>
              <a:t>Melkbos</a:t>
            </a:r>
            <a:r>
              <a:rPr lang="en-US" sz="2000" dirty="0"/>
              <a:t> (RID 9350)</a:t>
            </a:r>
          </a:p>
          <a:p>
            <a:r>
              <a:rPr lang="en-US" sz="2000" b="1" dirty="0"/>
              <a:t>International host</a:t>
            </a:r>
            <a:r>
              <a:rPr lang="en-US" sz="2000" dirty="0"/>
              <a:t>; RC of Port Moody, BC(D5050)</a:t>
            </a:r>
          </a:p>
          <a:p>
            <a:r>
              <a:rPr lang="en-US" sz="2000" b="1" dirty="0"/>
              <a:t>Budget</a:t>
            </a:r>
            <a:r>
              <a:rPr lang="en-US" sz="2000" dirty="0"/>
              <a:t>; $47,175.00   funded</a:t>
            </a:r>
          </a:p>
          <a:p>
            <a:r>
              <a:rPr lang="en-US" sz="2000" b="1" dirty="0"/>
              <a:t>Our participation</a:t>
            </a:r>
            <a:r>
              <a:rPr lang="en-US" sz="2000" dirty="0"/>
              <a:t>; </a:t>
            </a:r>
            <a:r>
              <a:rPr lang="en-US" sz="2000" b="1" dirty="0"/>
              <a:t>$1000.00 </a:t>
            </a:r>
            <a:r>
              <a:rPr lang="en-US" sz="2000" dirty="0"/>
              <a:t>with a request to D5500 for a match in DDF funds.</a:t>
            </a:r>
          </a:p>
          <a:p>
            <a:r>
              <a:rPr lang="en-US" sz="2000" b="1" dirty="0"/>
              <a:t>Project</a:t>
            </a:r>
            <a:r>
              <a:rPr lang="en-US" sz="2000" dirty="0"/>
              <a:t>; This care facility for persons with severe disabilities is in need of upgrades to provide adequate care for 16 residents.  The global grant will provide additional basic medical equipment, a backup electrical system (solar) during load sharing power interruptions, improve security at the facility (barrier fencing) and add air conditioning. </a:t>
            </a:r>
          </a:p>
          <a:p>
            <a:r>
              <a:rPr lang="en-US" sz="2000" b="1" dirty="0"/>
              <a:t>Goal</a:t>
            </a:r>
            <a:r>
              <a:rPr lang="en-US" sz="2000" dirty="0"/>
              <a:t>; Provide clinical treatment and rehabilitation for physical disabilities. </a:t>
            </a:r>
          </a:p>
          <a:p>
            <a:r>
              <a:rPr lang="en-US" sz="2000" b="1" dirty="0"/>
              <a:t>Status</a:t>
            </a:r>
            <a:r>
              <a:rPr lang="en-US" sz="2000" dirty="0"/>
              <a:t>;   Draft grant has been submitted to RI for approval.</a:t>
            </a:r>
            <a:r>
              <a:rPr lang="en-US" dirty="0"/>
              <a:t>            </a:t>
            </a:r>
          </a:p>
          <a:p>
            <a:endParaRPr lang="en-US" dirty="0"/>
          </a:p>
        </p:txBody>
      </p:sp>
      <p:sp>
        <p:nvSpPr>
          <p:cNvPr id="8" name="TextBox 7">
            <a:extLst>
              <a:ext uri="{FF2B5EF4-FFF2-40B4-BE49-F238E27FC236}">
                <a16:creationId xmlns:a16="http://schemas.microsoft.com/office/drawing/2014/main" id="{8A7C9627-82DB-84E9-1123-3DE11A5FA92C}"/>
              </a:ext>
            </a:extLst>
          </p:cNvPr>
          <p:cNvSpPr txBox="1"/>
          <p:nvPr/>
        </p:nvSpPr>
        <p:spPr>
          <a:xfrm>
            <a:off x="8609043" y="4585788"/>
            <a:ext cx="2539205" cy="646331"/>
          </a:xfrm>
          <a:prstGeom prst="rect">
            <a:avLst/>
          </a:prstGeom>
          <a:solidFill>
            <a:schemeClr val="bg1"/>
          </a:solidFill>
        </p:spPr>
        <p:txBody>
          <a:bodyPr wrap="square" rtlCol="0">
            <a:spAutoFit/>
          </a:bodyPr>
          <a:lstStyle/>
          <a:p>
            <a:pPr algn="ctr"/>
            <a:r>
              <a:rPr lang="en-US" sz="800" dirty="0"/>
              <a:t> </a:t>
            </a:r>
            <a:r>
              <a:rPr lang="en-US" b="1" dirty="0"/>
              <a:t>Create Hope </a:t>
            </a:r>
          </a:p>
          <a:p>
            <a:pPr algn="ctr"/>
            <a:r>
              <a:rPr lang="en-US" b="1" dirty="0"/>
              <a:t>in the World</a:t>
            </a:r>
          </a:p>
        </p:txBody>
      </p:sp>
      <p:sp>
        <p:nvSpPr>
          <p:cNvPr id="10" name="TextBox 9">
            <a:extLst>
              <a:ext uri="{FF2B5EF4-FFF2-40B4-BE49-F238E27FC236}">
                <a16:creationId xmlns:a16="http://schemas.microsoft.com/office/drawing/2014/main" id="{142833AE-8BBC-7BCC-5924-F65819BF4688}"/>
              </a:ext>
            </a:extLst>
          </p:cNvPr>
          <p:cNvSpPr txBox="1"/>
          <p:nvPr/>
        </p:nvSpPr>
        <p:spPr>
          <a:xfrm>
            <a:off x="9028051" y="3356706"/>
            <a:ext cx="2976380" cy="230832"/>
          </a:xfrm>
          <a:prstGeom prst="rect">
            <a:avLst/>
          </a:prstGeom>
          <a:noFill/>
        </p:spPr>
        <p:txBody>
          <a:bodyPr wrap="square" rtlCol="0">
            <a:spAutoFit/>
          </a:bodyPr>
          <a:lstStyle/>
          <a:p>
            <a:r>
              <a:rPr lang="en-US" sz="900" dirty="0"/>
              <a:t> </a:t>
            </a:r>
          </a:p>
        </p:txBody>
      </p:sp>
      <p:pic>
        <p:nvPicPr>
          <p:cNvPr id="12" name="Picture 11">
            <a:extLst>
              <a:ext uri="{FF2B5EF4-FFF2-40B4-BE49-F238E27FC236}">
                <a16:creationId xmlns:a16="http://schemas.microsoft.com/office/drawing/2014/main" id="{8B888527-3617-F4F1-28E8-C9834EC08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043" y="1746815"/>
            <a:ext cx="2539205" cy="2838973"/>
          </a:xfrm>
          <a:prstGeom prst="rect">
            <a:avLst/>
          </a:prstGeom>
        </p:spPr>
      </p:pic>
    </p:spTree>
    <p:extLst>
      <p:ext uri="{BB962C8B-B14F-4D97-AF65-F5344CB8AC3E}">
        <p14:creationId xmlns:p14="http://schemas.microsoft.com/office/powerpoint/2010/main" val="994689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729921" y="223947"/>
            <a:ext cx="9603275" cy="1049235"/>
          </a:xfrm>
        </p:spPr>
        <p:txBody>
          <a:bodyPr>
            <a:normAutofit fontScale="90000"/>
          </a:bodyPr>
          <a:lstStyle/>
          <a:p>
            <a:r>
              <a:rPr lang="en-US" sz="4400" b="1" dirty="0"/>
              <a:t>Global project – </a:t>
            </a:r>
            <a:br>
              <a:rPr lang="en-US" sz="4400" b="1" dirty="0"/>
            </a:br>
            <a:r>
              <a:rPr lang="en-US" sz="4400" b="1" dirty="0"/>
              <a:t>Die Eiland Care facility</a:t>
            </a:r>
            <a:br>
              <a:rPr lang="en-US" sz="4400" b="1" dirty="0"/>
            </a:br>
            <a:endParaRPr lang="en-US" sz="4400" b="1" dirty="0"/>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p:txBody>
          <a:bodyPr>
            <a:normAutofit/>
          </a:bodyPr>
          <a:lstStyle/>
          <a:p>
            <a:r>
              <a:rPr lang="en-US" sz="4000" dirty="0"/>
              <a:t> </a:t>
            </a:r>
            <a:r>
              <a:rPr lang="en-US" dirty="0"/>
              <a:t>                           </a:t>
            </a:r>
          </a:p>
          <a:p>
            <a:endParaRPr lang="en-US" dirty="0"/>
          </a:p>
        </p:txBody>
      </p:sp>
      <p:sp>
        <p:nvSpPr>
          <p:cNvPr id="8" name="TextBox 7">
            <a:extLst>
              <a:ext uri="{FF2B5EF4-FFF2-40B4-BE49-F238E27FC236}">
                <a16:creationId xmlns:a16="http://schemas.microsoft.com/office/drawing/2014/main" id="{8A7C9627-82DB-84E9-1123-3DE11A5FA92C}"/>
              </a:ext>
            </a:extLst>
          </p:cNvPr>
          <p:cNvSpPr txBox="1"/>
          <p:nvPr/>
        </p:nvSpPr>
        <p:spPr>
          <a:xfrm>
            <a:off x="9878646" y="5447460"/>
            <a:ext cx="1715043" cy="400110"/>
          </a:xfrm>
          <a:prstGeom prst="rect">
            <a:avLst/>
          </a:prstGeom>
          <a:noFill/>
        </p:spPr>
        <p:txBody>
          <a:bodyPr wrap="square" rtlCol="0">
            <a:spAutoFit/>
          </a:bodyPr>
          <a:lstStyle/>
          <a:p>
            <a:r>
              <a:rPr lang="en-US" sz="900" dirty="0"/>
              <a:t> </a:t>
            </a:r>
            <a:r>
              <a:rPr lang="en-US" sz="2000" b="1" dirty="0"/>
              <a:t> </a:t>
            </a:r>
          </a:p>
        </p:txBody>
      </p:sp>
      <p:sp>
        <p:nvSpPr>
          <p:cNvPr id="4" name="TextBox 3">
            <a:extLst>
              <a:ext uri="{FF2B5EF4-FFF2-40B4-BE49-F238E27FC236}">
                <a16:creationId xmlns:a16="http://schemas.microsoft.com/office/drawing/2014/main" id="{2E5B4904-832B-BDD5-5340-676F8343E9C0}"/>
              </a:ext>
            </a:extLst>
          </p:cNvPr>
          <p:cNvSpPr txBox="1"/>
          <p:nvPr/>
        </p:nvSpPr>
        <p:spPr>
          <a:xfrm>
            <a:off x="780119" y="1213622"/>
            <a:ext cx="7828885" cy="461665"/>
          </a:xfrm>
          <a:prstGeom prst="rect">
            <a:avLst/>
          </a:prstGeom>
          <a:noFill/>
        </p:spPr>
        <p:txBody>
          <a:bodyPr wrap="square" rtlCol="0">
            <a:spAutoFit/>
          </a:bodyPr>
          <a:lstStyle/>
          <a:p>
            <a:r>
              <a:rPr lang="en-US" sz="2400" b="1" dirty="0"/>
              <a:t> </a:t>
            </a:r>
            <a:endParaRPr lang="en-US" sz="2000" dirty="0"/>
          </a:p>
        </p:txBody>
      </p:sp>
      <p:sp>
        <p:nvSpPr>
          <p:cNvPr id="10" name="TextBox 9">
            <a:extLst>
              <a:ext uri="{FF2B5EF4-FFF2-40B4-BE49-F238E27FC236}">
                <a16:creationId xmlns:a16="http://schemas.microsoft.com/office/drawing/2014/main" id="{142833AE-8BBC-7BCC-5924-F65819BF4688}"/>
              </a:ext>
            </a:extLst>
          </p:cNvPr>
          <p:cNvSpPr txBox="1"/>
          <p:nvPr/>
        </p:nvSpPr>
        <p:spPr>
          <a:xfrm>
            <a:off x="9028051" y="3356706"/>
            <a:ext cx="2976380" cy="230832"/>
          </a:xfrm>
          <a:prstGeom prst="rect">
            <a:avLst/>
          </a:prstGeom>
          <a:noFill/>
        </p:spPr>
        <p:txBody>
          <a:bodyPr wrap="square" rtlCol="0">
            <a:spAutoFit/>
          </a:bodyPr>
          <a:lstStyle/>
          <a:p>
            <a:r>
              <a:rPr lang="en-US" sz="900" dirty="0"/>
              <a:t> </a:t>
            </a:r>
          </a:p>
        </p:txBody>
      </p:sp>
      <p:pic>
        <p:nvPicPr>
          <p:cNvPr id="12" name="Picture 11">
            <a:extLst>
              <a:ext uri="{FF2B5EF4-FFF2-40B4-BE49-F238E27FC236}">
                <a16:creationId xmlns:a16="http://schemas.microsoft.com/office/drawing/2014/main" id="{8B888527-3617-F4F1-28E8-C9834EC08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441" y="1658060"/>
            <a:ext cx="2539205" cy="2838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23B43ED-CC8E-5C5F-B257-31E52EF623E7}"/>
              </a:ext>
            </a:extLst>
          </p:cNvPr>
          <p:cNvPicPr>
            <a:picLocks noChangeAspect="1"/>
          </p:cNvPicPr>
          <p:nvPr/>
        </p:nvPicPr>
        <p:blipFill>
          <a:blip r:embed="rId3">
            <a:extLst>
              <a:ext uri="{28A0092B-C50C-407E-A947-70E740481C1C}">
                <a14:useLocalDpi xmlns:a14="http://schemas.microsoft.com/office/drawing/2010/main" val="0"/>
              </a:ext>
            </a:extLst>
          </a:blip>
          <a:srcRect l="389" t="14383" r="7992" b="9729"/>
          <a:stretch/>
        </p:blipFill>
        <p:spPr>
          <a:xfrm>
            <a:off x="502002" y="1776699"/>
            <a:ext cx="4590122" cy="2203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EBA67C47-D7D2-DAE8-5652-A15B88207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534" y="3662950"/>
            <a:ext cx="3767015" cy="2042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4150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371243" y="204182"/>
            <a:ext cx="11154807" cy="1248100"/>
          </a:xfrm>
        </p:spPr>
        <p:txBody>
          <a:bodyPr>
            <a:normAutofit fontScale="90000"/>
          </a:bodyPr>
          <a:lstStyle/>
          <a:p>
            <a:r>
              <a:rPr lang="en-US" sz="4000" b="1" dirty="0"/>
              <a:t>Global project </a:t>
            </a:r>
            <a:r>
              <a:rPr lang="en-US" sz="4400" b="1" dirty="0"/>
              <a:t>– </a:t>
            </a:r>
            <a:br>
              <a:rPr lang="en-US" sz="4400" b="1" dirty="0"/>
            </a:br>
            <a:r>
              <a:rPr lang="en-US" sz="2000" dirty="0"/>
              <a:t>Opportunity to improve economic opportunities for youth and community members living in poverty, especially women, in </a:t>
            </a:r>
            <a:r>
              <a:rPr lang="en-US" sz="2000" b="1" dirty="0"/>
              <a:t>Senegal, West Africa        GG# 2465059</a:t>
            </a:r>
            <a:br>
              <a:rPr lang="en-US" sz="2200" b="1" dirty="0"/>
            </a:br>
            <a:endParaRPr lang="en-US" sz="2200" b="1" dirty="0"/>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371243" y="1703693"/>
            <a:ext cx="7635520" cy="3974599"/>
          </a:xfrm>
        </p:spPr>
        <p:txBody>
          <a:bodyPr>
            <a:normAutofit fontScale="40000" lnSpcReduction="20000"/>
          </a:bodyPr>
          <a:lstStyle/>
          <a:p>
            <a:r>
              <a:rPr lang="en-US" sz="3600" b="1" dirty="0"/>
              <a:t>Area  of  focus</a:t>
            </a:r>
            <a:r>
              <a:rPr lang="en-US" sz="3600" dirty="0"/>
              <a:t>; </a:t>
            </a:r>
            <a:r>
              <a:rPr lang="en-US" sz="3600" b="1" dirty="0"/>
              <a:t>Economic Development</a:t>
            </a:r>
          </a:p>
          <a:p>
            <a:r>
              <a:rPr lang="en-US" sz="3600" b="1" dirty="0"/>
              <a:t>Local host</a:t>
            </a:r>
            <a:r>
              <a:rPr lang="en-US" sz="3600" dirty="0"/>
              <a:t>; RC of Dakar Millennium (RID 9101)</a:t>
            </a:r>
          </a:p>
          <a:p>
            <a:r>
              <a:rPr lang="en-US" sz="3600" b="1" dirty="0"/>
              <a:t>International host</a:t>
            </a:r>
            <a:r>
              <a:rPr lang="en-US" sz="3600" dirty="0"/>
              <a:t>; RC of Tucson, AZ(D5500)</a:t>
            </a:r>
          </a:p>
          <a:p>
            <a:r>
              <a:rPr lang="en-US" sz="3600" b="1" dirty="0"/>
              <a:t>Budget</a:t>
            </a:r>
            <a:r>
              <a:rPr lang="en-US" sz="3600" dirty="0"/>
              <a:t>; $200,000.00   funding in progress</a:t>
            </a:r>
          </a:p>
          <a:p>
            <a:r>
              <a:rPr lang="en-US" sz="3600" b="1" dirty="0"/>
              <a:t>Our participation</a:t>
            </a:r>
            <a:r>
              <a:rPr lang="en-US" sz="3600" dirty="0"/>
              <a:t>;  </a:t>
            </a:r>
            <a:r>
              <a:rPr lang="en-US" sz="3600" b="1" dirty="0"/>
              <a:t>$2500.00 </a:t>
            </a:r>
            <a:r>
              <a:rPr lang="en-US" sz="3600" dirty="0"/>
              <a:t>with a request to D5500 for a match in DDF funds.</a:t>
            </a:r>
          </a:p>
          <a:p>
            <a:r>
              <a:rPr lang="en-US" sz="3600" b="1" dirty="0"/>
              <a:t>Project</a:t>
            </a:r>
            <a:r>
              <a:rPr lang="en-US" sz="3600" dirty="0"/>
              <a:t>; This global Grant will develop a model educational program that increases the capacity of local schools to provide hands-on vocational training programs that lead to meaningful and productive employment. </a:t>
            </a:r>
          </a:p>
          <a:p>
            <a:r>
              <a:rPr lang="en-US" sz="3600" b="1" dirty="0"/>
              <a:t>Goal</a:t>
            </a:r>
            <a:r>
              <a:rPr lang="en-US" sz="3600" dirty="0"/>
              <a:t>; Create a sustainable and replicable model of culturally appropriate vocational training that can build capacity in educational facilities like the School for  Forgotten Children.</a:t>
            </a:r>
          </a:p>
          <a:p>
            <a:r>
              <a:rPr lang="en-US" sz="3600" b="1" dirty="0"/>
              <a:t>Status</a:t>
            </a:r>
            <a:r>
              <a:rPr lang="en-US" sz="3600" dirty="0"/>
              <a:t>;  Host club is applying  to RI for  GG approval.</a:t>
            </a:r>
            <a:endParaRPr lang="en-US" dirty="0"/>
          </a:p>
        </p:txBody>
      </p:sp>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pic>
        <p:nvPicPr>
          <p:cNvPr id="7" name="Picture 6">
            <a:extLst>
              <a:ext uri="{FF2B5EF4-FFF2-40B4-BE49-F238E27FC236}">
                <a16:creationId xmlns:a16="http://schemas.microsoft.com/office/drawing/2014/main" id="{E3F16CC9-E8B2-B7CE-3B26-19A88EB60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789" y="1606964"/>
            <a:ext cx="3393561" cy="2551958"/>
          </a:xfrm>
          <a:prstGeom prst="rect">
            <a:avLst/>
          </a:prstGeom>
        </p:spPr>
      </p:pic>
      <p:pic>
        <p:nvPicPr>
          <p:cNvPr id="11" name="Picture 10">
            <a:extLst>
              <a:ext uri="{FF2B5EF4-FFF2-40B4-BE49-F238E27FC236}">
                <a16:creationId xmlns:a16="http://schemas.microsoft.com/office/drawing/2014/main" id="{BCF81565-B6A4-92C6-268C-D986B47C7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789" y="4313604"/>
            <a:ext cx="3048000" cy="2267712"/>
          </a:xfrm>
          <a:prstGeom prst="rect">
            <a:avLst/>
          </a:prstGeom>
        </p:spPr>
      </p:pic>
    </p:spTree>
    <p:extLst>
      <p:ext uri="{BB962C8B-B14F-4D97-AF65-F5344CB8AC3E}">
        <p14:creationId xmlns:p14="http://schemas.microsoft.com/office/powerpoint/2010/main" val="1050047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247267" y="246203"/>
            <a:ext cx="9603275" cy="1049235"/>
          </a:xfrm>
        </p:spPr>
        <p:txBody>
          <a:bodyPr>
            <a:noAutofit/>
          </a:bodyPr>
          <a:lstStyle/>
          <a:p>
            <a:r>
              <a:rPr lang="en-US" sz="3600" b="1" dirty="0"/>
              <a:t>International Service  Global project – Shelter Box</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598651" y="1847028"/>
            <a:ext cx="6657499" cy="3450613"/>
          </a:xfrm>
        </p:spPr>
        <p:txBody>
          <a:bodyPr>
            <a:normAutofit fontScale="40000" lnSpcReduction="20000"/>
          </a:bodyPr>
          <a:lstStyle/>
          <a:p>
            <a:pPr marL="342900" indent="-342900">
              <a:buFont typeface="Arial" panose="020B0604020202020204" pitchFamily="34" charset="0"/>
              <a:buChar char="•"/>
            </a:pPr>
            <a:r>
              <a:rPr lang="en-US" sz="4000" dirty="0"/>
              <a:t>Annual donation to ShelterBox to provide emergency habitation equipment to people in areas experiencing disasters.</a:t>
            </a:r>
          </a:p>
          <a:p>
            <a:pPr marL="342900" indent="-342900">
              <a:buFont typeface="Arial" panose="020B0604020202020204" pitchFamily="34" charset="0"/>
              <a:buChar char="•"/>
            </a:pPr>
            <a:r>
              <a:rPr lang="en-US" sz="4000" dirty="0"/>
              <a:t>Our donation of </a:t>
            </a:r>
            <a:r>
              <a:rPr lang="en-US" sz="4000" b="1" dirty="0"/>
              <a:t>$3000</a:t>
            </a:r>
            <a:r>
              <a:rPr lang="en-US" sz="4000" dirty="0"/>
              <a:t>. is at the Silver level Rotary Hero club level. Members may donate as well and our club receives acknowledgement.</a:t>
            </a:r>
          </a:p>
          <a:p>
            <a:pPr marL="342900" indent="-342900">
              <a:buFont typeface="Arial" panose="020B0604020202020204" pitchFamily="34" charset="0"/>
              <a:buChar char="•"/>
            </a:pPr>
            <a:r>
              <a:rPr lang="en-US" sz="4000" dirty="0"/>
              <a:t>Regular updates are available re where ShelterBox is actively supplying emergency aid. In addition, ShelterBox regularly requests donations “Stock the Box” to have emergency aid prepositioned to rapidly deploy.</a:t>
            </a:r>
          </a:p>
          <a:p>
            <a:r>
              <a:rPr lang="en-US" sz="4000" dirty="0"/>
              <a:t>In the past Rotary year with the support of Rotarians and Rotary Clubs, ShelterBox was able to support over 325,000 people  in 14 countries (including crises in Morocco, Melawi, Ukraine, Gaza and beyond). </a:t>
            </a:r>
            <a:r>
              <a:rPr lang="en-US" dirty="0"/>
              <a:t>                           </a:t>
            </a:r>
          </a:p>
          <a:p>
            <a:endParaRPr lang="en-US" dirty="0"/>
          </a:p>
        </p:txBody>
      </p:sp>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sp>
        <p:nvSpPr>
          <p:cNvPr id="9" name="TextBox 8">
            <a:extLst>
              <a:ext uri="{FF2B5EF4-FFF2-40B4-BE49-F238E27FC236}">
                <a16:creationId xmlns:a16="http://schemas.microsoft.com/office/drawing/2014/main" id="{27A24696-EB9B-739D-44ED-CD6D9BA70B8B}"/>
              </a:ext>
            </a:extLst>
          </p:cNvPr>
          <p:cNvSpPr txBox="1"/>
          <p:nvPr/>
        </p:nvSpPr>
        <p:spPr>
          <a:xfrm>
            <a:off x="9202219" y="3100788"/>
            <a:ext cx="2218454" cy="707886"/>
          </a:xfrm>
          <a:prstGeom prst="rect">
            <a:avLst/>
          </a:prstGeom>
          <a:solidFill>
            <a:schemeClr val="bg1"/>
          </a:solidFill>
        </p:spPr>
        <p:txBody>
          <a:bodyPr wrap="square" rtlCol="0">
            <a:spAutoFit/>
          </a:bodyPr>
          <a:lstStyle/>
          <a:p>
            <a:pPr algn="ctr"/>
            <a:r>
              <a:rPr lang="en-US" sz="2000" i="1" dirty="0"/>
              <a:t>Create hope </a:t>
            </a:r>
          </a:p>
          <a:p>
            <a:pPr algn="ctr"/>
            <a:r>
              <a:rPr lang="en-US" sz="2000" i="1" dirty="0"/>
              <a:t>in the world</a:t>
            </a:r>
          </a:p>
        </p:txBody>
      </p:sp>
      <p:sp>
        <p:nvSpPr>
          <p:cNvPr id="10" name="TextBox 9">
            <a:extLst>
              <a:ext uri="{FF2B5EF4-FFF2-40B4-BE49-F238E27FC236}">
                <a16:creationId xmlns:a16="http://schemas.microsoft.com/office/drawing/2014/main" id="{142833AE-8BBC-7BCC-5924-F65819BF4688}"/>
              </a:ext>
            </a:extLst>
          </p:cNvPr>
          <p:cNvSpPr txBox="1"/>
          <p:nvPr/>
        </p:nvSpPr>
        <p:spPr>
          <a:xfrm>
            <a:off x="9028051" y="3356706"/>
            <a:ext cx="2976380" cy="230832"/>
          </a:xfrm>
          <a:prstGeom prst="rect">
            <a:avLst/>
          </a:prstGeom>
          <a:noFill/>
        </p:spPr>
        <p:txBody>
          <a:bodyPr wrap="square" rtlCol="0">
            <a:spAutoFit/>
          </a:bodyPr>
          <a:lstStyle/>
          <a:p>
            <a:r>
              <a:rPr lang="en-US" sz="900" dirty="0"/>
              <a:t> </a:t>
            </a:r>
          </a:p>
        </p:txBody>
      </p:sp>
      <p:pic>
        <p:nvPicPr>
          <p:cNvPr id="7" name="Picture 6">
            <a:extLst>
              <a:ext uri="{FF2B5EF4-FFF2-40B4-BE49-F238E27FC236}">
                <a16:creationId xmlns:a16="http://schemas.microsoft.com/office/drawing/2014/main" id="{814EA9F4-38FE-2229-7173-6805D766513B}"/>
              </a:ext>
            </a:extLst>
          </p:cNvPr>
          <p:cNvPicPr>
            <a:picLocks noChangeAspect="1"/>
          </p:cNvPicPr>
          <p:nvPr/>
        </p:nvPicPr>
        <p:blipFill>
          <a:blip r:embed="rId2">
            <a:extLst>
              <a:ext uri="{28A0092B-C50C-407E-A947-70E740481C1C}">
                <a14:useLocalDpi xmlns:a14="http://schemas.microsoft.com/office/drawing/2010/main" val="0"/>
              </a:ext>
            </a:extLst>
          </a:blip>
          <a:srcRect l="12238"/>
          <a:stretch/>
        </p:blipFill>
        <p:spPr>
          <a:xfrm>
            <a:off x="9202219" y="186524"/>
            <a:ext cx="2218454" cy="2906984"/>
          </a:xfrm>
          <a:prstGeom prst="rect">
            <a:avLst/>
          </a:prstGeom>
        </p:spPr>
      </p:pic>
      <p:pic>
        <p:nvPicPr>
          <p:cNvPr id="12" name="Picture 11">
            <a:extLst>
              <a:ext uri="{FF2B5EF4-FFF2-40B4-BE49-F238E27FC236}">
                <a16:creationId xmlns:a16="http://schemas.microsoft.com/office/drawing/2014/main" id="{88BBF4D1-01B3-96BA-AF83-51000C951975}"/>
              </a:ext>
            </a:extLst>
          </p:cNvPr>
          <p:cNvPicPr>
            <a:picLocks noChangeAspect="1"/>
          </p:cNvPicPr>
          <p:nvPr/>
        </p:nvPicPr>
        <p:blipFill>
          <a:blip r:embed="rId3">
            <a:extLst>
              <a:ext uri="{28A0092B-C50C-407E-A947-70E740481C1C}">
                <a14:useLocalDpi xmlns:a14="http://schemas.microsoft.com/office/drawing/2010/main" val="0"/>
              </a:ext>
            </a:extLst>
          </a:blip>
          <a:srcRect l="6283" r="3785"/>
          <a:stretch/>
        </p:blipFill>
        <p:spPr>
          <a:xfrm>
            <a:off x="7791370" y="3912938"/>
            <a:ext cx="3629303" cy="2072202"/>
          </a:xfrm>
          <a:prstGeom prst="rect">
            <a:avLst/>
          </a:prstGeom>
        </p:spPr>
      </p:pic>
    </p:spTree>
    <p:extLst>
      <p:ext uri="{BB962C8B-B14F-4D97-AF65-F5344CB8AC3E}">
        <p14:creationId xmlns:p14="http://schemas.microsoft.com/office/powerpoint/2010/main" val="130000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C5290E-EC69-481E-BC20-BE8131032DF8}"/>
              </a:ext>
            </a:extLst>
          </p:cNvPr>
          <p:cNvPicPr>
            <a:picLocks noChangeAspect="1"/>
          </p:cNvPicPr>
          <p:nvPr/>
        </p:nvPicPr>
        <p:blipFill>
          <a:blip r:embed="rId2">
            <a:extLst>
              <a:ext uri="{28A0092B-C50C-407E-A947-70E740481C1C}">
                <a14:useLocalDpi xmlns:a14="http://schemas.microsoft.com/office/drawing/2010/main" val="0"/>
              </a:ext>
            </a:extLst>
          </a:blip>
          <a:srcRect l="33587"/>
          <a:stretch/>
        </p:blipFill>
        <p:spPr>
          <a:xfrm>
            <a:off x="7933051" y="3142356"/>
            <a:ext cx="2401130" cy="2535936"/>
          </a:xfrm>
          <a:prstGeom prst="rect">
            <a:avLst/>
          </a:prstGeom>
        </p:spPr>
      </p:pic>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338097" y="220871"/>
            <a:ext cx="10189029" cy="1049235"/>
          </a:xfrm>
        </p:spPr>
        <p:txBody>
          <a:bodyPr>
            <a:noAutofit/>
          </a:bodyPr>
          <a:lstStyle/>
          <a:p>
            <a:r>
              <a:rPr lang="en-US" sz="2800" b="1" dirty="0"/>
              <a:t>International Service  Global project – Micro Credit Loans; Partner participation</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730757" y="1703693"/>
            <a:ext cx="6969922" cy="4051648"/>
          </a:xfrm>
        </p:spPr>
        <p:txBody>
          <a:bodyPr>
            <a:normAutofit fontScale="40000" lnSpcReduction="20000"/>
          </a:bodyPr>
          <a:lstStyle/>
          <a:p>
            <a:pPr marL="342900" indent="-342900">
              <a:buFont typeface="Arial" panose="020B0604020202020204" pitchFamily="34" charset="0"/>
              <a:buChar char="•"/>
            </a:pPr>
            <a:r>
              <a:rPr lang="en-US" sz="3600" dirty="0"/>
              <a:t>This  Arizona-Sonora program makes small business loans available to the poorest people in the poorest sections of cities and towns in Sonora, Mexico (Hermosillo and Nogales) through an existing microcredit financial institution (</a:t>
            </a:r>
            <a:r>
              <a:rPr lang="en-US" sz="3600" dirty="0" err="1"/>
              <a:t>FinReg</a:t>
            </a:r>
            <a:r>
              <a:rPr lang="en-US" sz="3600" dirty="0"/>
              <a:t>). The small business loans provide capital to small scale entrepreneurs to grow their business. Their success rate is outstanding with a loan payback of 97%.</a:t>
            </a:r>
          </a:p>
          <a:p>
            <a:pPr marL="342900" indent="-342900">
              <a:buFont typeface="Arial" panose="020B0604020202020204" pitchFamily="34" charset="0"/>
              <a:buChar char="•"/>
            </a:pPr>
            <a:r>
              <a:rPr lang="en-US" sz="3600" dirty="0"/>
              <a:t>The project is about </a:t>
            </a:r>
            <a:r>
              <a:rPr lang="en-US" sz="3600" b="1" dirty="0"/>
              <a:t>“ helping those who are trying to help themselves”</a:t>
            </a:r>
          </a:p>
          <a:p>
            <a:pPr marL="342900" indent="-342900">
              <a:buFont typeface="Arial" panose="020B0604020202020204" pitchFamily="34" charset="0"/>
              <a:buChar char="•"/>
            </a:pPr>
            <a:r>
              <a:rPr lang="en-US" sz="3600" dirty="0"/>
              <a:t>To be a partner in the program (with other clubs in D5500 and D5495) requires a donation of </a:t>
            </a:r>
            <a:r>
              <a:rPr lang="en-US" sz="3600" b="1" dirty="0"/>
              <a:t>$5000 payable over 3 years</a:t>
            </a:r>
            <a:r>
              <a:rPr lang="en-US" sz="3600" dirty="0"/>
              <a:t>. We have summitted our first payment of </a:t>
            </a:r>
            <a:r>
              <a:rPr lang="en-US" sz="3600" b="1" dirty="0"/>
              <a:t>$1500</a:t>
            </a:r>
            <a:r>
              <a:rPr lang="en-US" sz="3600" dirty="0"/>
              <a:t>. to join the Partner Program.</a:t>
            </a:r>
          </a:p>
          <a:p>
            <a:pPr marL="342900" indent="-342900">
              <a:buFont typeface="Arial" panose="020B0604020202020204" pitchFamily="34" charset="0"/>
              <a:buChar char="•"/>
            </a:pPr>
            <a:r>
              <a:rPr lang="en-US" sz="3600" dirty="0"/>
              <a:t>The objective of the program is to provide opportunity for individuals to sustain or expand an income generating business venture by offering seed money in the form of a loan. The program is not meant to be a grant but a loan with full expectations for pay back of the principal with modest interest.</a:t>
            </a:r>
          </a:p>
          <a:p>
            <a:pPr marL="342900" indent="-342900">
              <a:buFont typeface="Arial" panose="020B0604020202020204" pitchFamily="34" charset="0"/>
              <a:buChar char="•"/>
            </a:pPr>
            <a:r>
              <a:rPr lang="en-US" sz="3600" b="1" dirty="0"/>
              <a:t>Microcredit is the most effective antipoverty intervention developed to date</a:t>
            </a:r>
            <a:r>
              <a:rPr lang="en-US" sz="4000" dirty="0"/>
              <a:t> </a:t>
            </a:r>
            <a:r>
              <a:rPr lang="en-US" dirty="0"/>
              <a:t>                           </a:t>
            </a:r>
          </a:p>
          <a:p>
            <a:endParaRPr lang="en-US" dirty="0"/>
          </a:p>
        </p:txBody>
      </p:sp>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sp>
        <p:nvSpPr>
          <p:cNvPr id="10" name="TextBox 9">
            <a:extLst>
              <a:ext uri="{FF2B5EF4-FFF2-40B4-BE49-F238E27FC236}">
                <a16:creationId xmlns:a16="http://schemas.microsoft.com/office/drawing/2014/main" id="{142833AE-8BBC-7BCC-5924-F65819BF4688}"/>
              </a:ext>
            </a:extLst>
          </p:cNvPr>
          <p:cNvSpPr txBox="1"/>
          <p:nvPr/>
        </p:nvSpPr>
        <p:spPr>
          <a:xfrm>
            <a:off x="9028051" y="3356706"/>
            <a:ext cx="2976380" cy="230832"/>
          </a:xfrm>
          <a:prstGeom prst="rect">
            <a:avLst/>
          </a:prstGeom>
          <a:noFill/>
        </p:spPr>
        <p:txBody>
          <a:bodyPr wrap="square" rtlCol="0">
            <a:spAutoFit/>
          </a:bodyPr>
          <a:lstStyle/>
          <a:p>
            <a:r>
              <a:rPr lang="en-US" sz="900" dirty="0"/>
              <a:t> </a:t>
            </a:r>
          </a:p>
        </p:txBody>
      </p:sp>
      <p:pic>
        <p:nvPicPr>
          <p:cNvPr id="7" name="Picture 6">
            <a:extLst>
              <a:ext uri="{FF2B5EF4-FFF2-40B4-BE49-F238E27FC236}">
                <a16:creationId xmlns:a16="http://schemas.microsoft.com/office/drawing/2014/main" id="{B04F8D11-75B4-0581-3EB9-46178CFC114C}"/>
              </a:ext>
            </a:extLst>
          </p:cNvPr>
          <p:cNvPicPr>
            <a:picLocks noChangeAspect="1"/>
          </p:cNvPicPr>
          <p:nvPr/>
        </p:nvPicPr>
        <p:blipFill>
          <a:blip r:embed="rId3">
            <a:extLst>
              <a:ext uri="{28A0092B-C50C-407E-A947-70E740481C1C}">
                <a14:useLocalDpi xmlns:a14="http://schemas.microsoft.com/office/drawing/2010/main" val="0"/>
              </a:ext>
            </a:extLst>
          </a:blip>
          <a:srcRect l="19565"/>
          <a:stretch/>
        </p:blipFill>
        <p:spPr>
          <a:xfrm>
            <a:off x="9133616" y="1305362"/>
            <a:ext cx="2640313" cy="2016088"/>
          </a:xfrm>
          <a:prstGeom prst="rect">
            <a:avLst/>
          </a:prstGeom>
        </p:spPr>
      </p:pic>
    </p:spTree>
    <p:extLst>
      <p:ext uri="{BB962C8B-B14F-4D97-AF65-F5344CB8AC3E}">
        <p14:creationId xmlns:p14="http://schemas.microsoft.com/office/powerpoint/2010/main" val="536502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537662" y="273480"/>
            <a:ext cx="9603275" cy="1049235"/>
          </a:xfrm>
        </p:spPr>
        <p:txBody>
          <a:bodyPr>
            <a:noAutofit/>
          </a:bodyPr>
          <a:lstStyle/>
          <a:p>
            <a:r>
              <a:rPr lang="en-US" sz="3600" b="1" dirty="0"/>
              <a:t>International Service  </a:t>
            </a:r>
            <a:br>
              <a:rPr lang="en-US" sz="3600" b="1" dirty="0"/>
            </a:br>
            <a:r>
              <a:rPr lang="en-US" sz="3600" b="1" dirty="0"/>
              <a:t>2024-2025 Plan</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1451580" y="2015732"/>
            <a:ext cx="6925148" cy="3450613"/>
          </a:xfrm>
        </p:spPr>
        <p:txBody>
          <a:bodyPr>
            <a:normAutofit fontScale="70000" lnSpcReduction="20000"/>
          </a:bodyPr>
          <a:lstStyle/>
          <a:p>
            <a:r>
              <a:rPr lang="en-US" dirty="0"/>
              <a:t>Investigate and participate in </a:t>
            </a:r>
            <a:r>
              <a:rPr lang="en-US" b="1" dirty="0"/>
              <a:t>2 global grant projects </a:t>
            </a:r>
            <a:r>
              <a:rPr lang="en-US" dirty="0"/>
              <a:t>to be initiated by the 1</a:t>
            </a:r>
            <a:r>
              <a:rPr lang="en-US" baseline="30000" dirty="0"/>
              <a:t>st</a:t>
            </a:r>
            <a:r>
              <a:rPr lang="en-US" dirty="0"/>
              <a:t> quarter 2025. Projects will be in one of our 7 areas of focus.</a:t>
            </a:r>
          </a:p>
          <a:p>
            <a:r>
              <a:rPr lang="en-US" dirty="0"/>
              <a:t>Habitation assistance; Complete  </a:t>
            </a:r>
            <a:r>
              <a:rPr lang="en-US" b="1" dirty="0"/>
              <a:t>Corazon Project “Build a House in a </a:t>
            </a:r>
            <a:r>
              <a:rPr lang="en-US" b="1" dirty="0" err="1"/>
              <a:t>Day”</a:t>
            </a:r>
            <a:r>
              <a:rPr lang="en-US" dirty="0" err="1"/>
              <a:t>in</a:t>
            </a:r>
            <a:r>
              <a:rPr lang="en-US" dirty="0"/>
              <a:t> the fall of 2024 with other D5500 clubs. Involves funding and hands-on volunteers.</a:t>
            </a:r>
          </a:p>
          <a:p>
            <a:r>
              <a:rPr lang="en-US" dirty="0"/>
              <a:t>Emergency habitation response; Donate to</a:t>
            </a:r>
            <a:r>
              <a:rPr lang="en-US" b="1" dirty="0"/>
              <a:t> ShelterBox</a:t>
            </a:r>
            <a:r>
              <a:rPr lang="en-US" dirty="0"/>
              <a:t>; continue to contribute at  a club Silver Hero level and encourage members to donate.</a:t>
            </a:r>
          </a:p>
          <a:p>
            <a:r>
              <a:rPr lang="en-US" dirty="0"/>
              <a:t>Investigate </a:t>
            </a:r>
            <a:r>
              <a:rPr lang="en-US" b="1" dirty="0" err="1"/>
              <a:t>MicroCredit</a:t>
            </a:r>
            <a:r>
              <a:rPr lang="en-US" b="1" dirty="0"/>
              <a:t> Arizona-Sonora loan partnership</a:t>
            </a:r>
            <a:r>
              <a:rPr lang="en-US" dirty="0"/>
              <a:t>. Should we join other D5500 and D5495 clubs in this program situated in Hermosillo and Nogales, Mexico?</a:t>
            </a:r>
          </a:p>
          <a:p>
            <a:r>
              <a:rPr lang="en-US" dirty="0"/>
              <a:t>Discuss and decide whether to initiate international interclub activities; a </a:t>
            </a:r>
            <a:r>
              <a:rPr lang="en-US" b="1" dirty="0"/>
              <a:t>Friendship Exchange</a:t>
            </a:r>
            <a:r>
              <a:rPr lang="en-US" dirty="0"/>
              <a:t>, a </a:t>
            </a:r>
            <a:r>
              <a:rPr lang="en-US" b="1" dirty="0"/>
              <a:t>Sister club</a:t>
            </a:r>
            <a:r>
              <a:rPr lang="en-US" dirty="0"/>
              <a:t>, Etc.</a:t>
            </a:r>
          </a:p>
          <a:p>
            <a:r>
              <a:rPr lang="en-US" dirty="0"/>
              <a:t>Enhance our club’s image locally by participating with other D5500 clubs in global grants and projects.                   </a:t>
            </a:r>
          </a:p>
          <a:p>
            <a:endParaRPr lang="en-US" dirty="0"/>
          </a:p>
        </p:txBody>
      </p:sp>
      <p:pic>
        <p:nvPicPr>
          <p:cNvPr id="7" name="Picture 6">
            <a:extLst>
              <a:ext uri="{FF2B5EF4-FFF2-40B4-BE49-F238E27FC236}">
                <a16:creationId xmlns:a16="http://schemas.microsoft.com/office/drawing/2014/main" id="{4D833491-E789-B03A-E250-3DBB9A519E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11390488" y="2250125"/>
            <a:ext cx="68974" cy="45719"/>
          </a:xfrm>
          <a:prstGeom prst="rect">
            <a:avLst/>
          </a:prstGeom>
        </p:spPr>
      </p:pic>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grpSp>
        <p:nvGrpSpPr>
          <p:cNvPr id="12" name="Group 11">
            <a:extLst>
              <a:ext uri="{FF2B5EF4-FFF2-40B4-BE49-F238E27FC236}">
                <a16:creationId xmlns:a16="http://schemas.microsoft.com/office/drawing/2014/main" id="{5A3BA886-7C4E-7FAB-5C6F-DB226E268863}"/>
              </a:ext>
            </a:extLst>
          </p:cNvPr>
          <p:cNvGrpSpPr/>
          <p:nvPr/>
        </p:nvGrpSpPr>
        <p:grpSpPr>
          <a:xfrm>
            <a:off x="8761046" y="1406218"/>
            <a:ext cx="3082735" cy="2943146"/>
            <a:chOff x="8761046" y="1406218"/>
            <a:chExt cx="3082735" cy="2943146"/>
          </a:xfrm>
        </p:grpSpPr>
        <p:pic>
          <p:nvPicPr>
            <p:cNvPr id="6" name="Picture 5">
              <a:extLst>
                <a:ext uri="{FF2B5EF4-FFF2-40B4-BE49-F238E27FC236}">
                  <a16:creationId xmlns:a16="http://schemas.microsoft.com/office/drawing/2014/main" id="{C1009831-0FBE-A33A-55A1-FDEF2457368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61046" y="1406218"/>
              <a:ext cx="3082735" cy="1987722"/>
            </a:xfrm>
            <a:prstGeom prst="rect">
              <a:avLst/>
            </a:prstGeom>
          </p:spPr>
        </p:pic>
        <p:sp>
          <p:nvSpPr>
            <p:cNvPr id="9" name="TextBox 8">
              <a:extLst>
                <a:ext uri="{FF2B5EF4-FFF2-40B4-BE49-F238E27FC236}">
                  <a16:creationId xmlns:a16="http://schemas.microsoft.com/office/drawing/2014/main" id="{27A24696-EB9B-739D-44ED-CD6D9BA70B8B}"/>
                </a:ext>
              </a:extLst>
            </p:cNvPr>
            <p:cNvSpPr txBox="1"/>
            <p:nvPr/>
          </p:nvSpPr>
          <p:spPr>
            <a:xfrm>
              <a:off x="8761046" y="3395257"/>
              <a:ext cx="3082734" cy="954107"/>
            </a:xfrm>
            <a:prstGeom prst="rect">
              <a:avLst/>
            </a:prstGeom>
            <a:solidFill>
              <a:schemeClr val="bg1"/>
            </a:solidFill>
          </p:spPr>
          <p:txBody>
            <a:bodyPr wrap="square" rtlCol="0">
              <a:spAutoFit/>
            </a:bodyPr>
            <a:lstStyle/>
            <a:p>
              <a:pPr algn="ctr"/>
              <a:r>
                <a:rPr lang="en-US" sz="1600" b="1" i="1" dirty="0"/>
                <a:t>CREATE HOPE  </a:t>
              </a:r>
            </a:p>
            <a:p>
              <a:pPr algn="ctr"/>
              <a:r>
                <a:rPr lang="en-US" sz="1600" b="1" i="1" dirty="0"/>
                <a:t>In the World </a:t>
              </a:r>
            </a:p>
            <a:p>
              <a:pPr algn="ctr"/>
              <a:r>
                <a:rPr lang="en-US" sz="2400" i="1" dirty="0"/>
                <a:t> </a:t>
              </a:r>
            </a:p>
          </p:txBody>
        </p:sp>
      </p:grpSp>
    </p:spTree>
    <p:extLst>
      <p:ext uri="{BB962C8B-B14F-4D97-AF65-F5344CB8AC3E}">
        <p14:creationId xmlns:p14="http://schemas.microsoft.com/office/powerpoint/2010/main" val="447777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yellow emoji with finger on lips&#10;&#10;Description automatically generated">
            <a:extLst>
              <a:ext uri="{FF2B5EF4-FFF2-40B4-BE49-F238E27FC236}">
                <a16:creationId xmlns:a16="http://schemas.microsoft.com/office/drawing/2014/main" id="{99E764DE-CB3D-12C0-2059-80A8DCF73A76}"/>
              </a:ext>
            </a:extLst>
          </p:cNvPr>
          <p:cNvPicPr>
            <a:picLocks noGrp="1" noChangeAspect="1"/>
          </p:cNvPicPr>
          <p:nvPr>
            <p:ph idx="1"/>
          </p:nvPr>
        </p:nvPicPr>
        <p:blipFill>
          <a:blip r:embed="rId2"/>
          <a:stretch>
            <a:fillRect/>
          </a:stretch>
        </p:blipFill>
        <p:spPr>
          <a:xfrm>
            <a:off x="7273884" y="327766"/>
            <a:ext cx="4026430" cy="4574025"/>
          </a:xfrm>
        </p:spPr>
      </p:pic>
      <p:sp>
        <p:nvSpPr>
          <p:cNvPr id="8" name="TextBox 7">
            <a:extLst>
              <a:ext uri="{FF2B5EF4-FFF2-40B4-BE49-F238E27FC236}">
                <a16:creationId xmlns:a16="http://schemas.microsoft.com/office/drawing/2014/main" id="{63042F03-D391-47A0-70CB-08E30F21F2AE}"/>
              </a:ext>
            </a:extLst>
          </p:cNvPr>
          <p:cNvSpPr txBox="1"/>
          <p:nvPr/>
        </p:nvSpPr>
        <p:spPr>
          <a:xfrm>
            <a:off x="764095" y="4199314"/>
            <a:ext cx="6037751" cy="1200329"/>
          </a:xfrm>
          <a:prstGeom prst="rect">
            <a:avLst/>
          </a:prstGeom>
          <a:noFill/>
        </p:spPr>
        <p:txBody>
          <a:bodyPr wrap="square" rtlCol="0">
            <a:spAutoFit/>
          </a:bodyPr>
          <a:lstStyle/>
          <a:p>
            <a:r>
              <a:rPr lang="en-US" sz="3600" b="1" dirty="0"/>
              <a:t>Please take a moment</a:t>
            </a:r>
          </a:p>
          <a:p>
            <a:r>
              <a:rPr lang="en-US" sz="3600" b="1" dirty="0"/>
              <a:t> to silence your cell phones</a:t>
            </a:r>
          </a:p>
        </p:txBody>
      </p:sp>
      <p:sp>
        <p:nvSpPr>
          <p:cNvPr id="2" name="TextBox 1">
            <a:extLst>
              <a:ext uri="{FF2B5EF4-FFF2-40B4-BE49-F238E27FC236}">
                <a16:creationId xmlns:a16="http://schemas.microsoft.com/office/drawing/2014/main" id="{F0136BDC-6561-015B-658B-2C122A4F07F5}"/>
              </a:ext>
            </a:extLst>
          </p:cNvPr>
          <p:cNvSpPr txBox="1"/>
          <p:nvPr/>
        </p:nvSpPr>
        <p:spPr>
          <a:xfrm>
            <a:off x="626297" y="1614359"/>
            <a:ext cx="6215062" cy="2123658"/>
          </a:xfrm>
          <a:prstGeom prst="rect">
            <a:avLst/>
          </a:prstGeom>
          <a:noFill/>
        </p:spPr>
        <p:txBody>
          <a:bodyPr wrap="square" rtlCol="0">
            <a:spAutoFit/>
          </a:bodyPr>
          <a:lstStyle/>
          <a:p>
            <a:pPr algn="ctr"/>
            <a:r>
              <a:rPr lang="en-US" sz="6600" b="1" dirty="0"/>
              <a:t>Silence is Golden</a:t>
            </a:r>
          </a:p>
        </p:txBody>
      </p:sp>
    </p:spTree>
    <p:extLst>
      <p:ext uri="{BB962C8B-B14F-4D97-AF65-F5344CB8AC3E}">
        <p14:creationId xmlns:p14="http://schemas.microsoft.com/office/powerpoint/2010/main" val="86999044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1294362" y="441221"/>
            <a:ext cx="9603275" cy="1049235"/>
          </a:xfrm>
        </p:spPr>
        <p:txBody>
          <a:bodyPr>
            <a:normAutofit/>
          </a:bodyPr>
          <a:lstStyle/>
          <a:p>
            <a:r>
              <a:rPr lang="en-US" sz="3600" b="1" dirty="0"/>
              <a:t>International Service  </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1451580" y="2015732"/>
            <a:ext cx="7008542" cy="3450613"/>
          </a:xfrm>
        </p:spPr>
        <p:txBody>
          <a:bodyPr>
            <a:normAutofit fontScale="40000" lnSpcReduction="20000"/>
          </a:bodyPr>
          <a:lstStyle/>
          <a:p>
            <a:r>
              <a:rPr lang="en-US" sz="4400" b="1" i="1" dirty="0"/>
              <a:t>Future projects</a:t>
            </a:r>
          </a:p>
          <a:p>
            <a:pPr marL="342900" indent="-342900">
              <a:buFont typeface="Arial" panose="020B0604020202020204" pitchFamily="34" charset="0"/>
              <a:buChar char="•"/>
            </a:pPr>
            <a:r>
              <a:rPr lang="en-US" sz="4000" b="1" dirty="0"/>
              <a:t>International Fair  at Division Conference Oct 18 am 930-1130am</a:t>
            </a:r>
          </a:p>
          <a:p>
            <a:pPr marL="342900" indent="-342900">
              <a:buFont typeface="Arial" panose="020B0604020202020204" pitchFamily="34" charset="0"/>
              <a:buChar char="•"/>
            </a:pPr>
            <a:r>
              <a:rPr lang="en-US" sz="4000" b="1" dirty="0"/>
              <a:t>Corazon Build date October 26</a:t>
            </a:r>
            <a:r>
              <a:rPr lang="en-US" sz="4000" b="1" baseline="30000" dirty="0"/>
              <a:t>th</a:t>
            </a:r>
            <a:r>
              <a:rPr lang="en-US" sz="4000" b="1" dirty="0"/>
              <a:t>, 2024…get ready!</a:t>
            </a:r>
          </a:p>
          <a:p>
            <a:pPr marL="342900" indent="-342900">
              <a:buFont typeface="Arial" panose="020B0604020202020204" pitchFamily="34" charset="0"/>
              <a:buChar char="•"/>
            </a:pPr>
            <a:r>
              <a:rPr lang="en-US" sz="4000" b="1" dirty="0"/>
              <a:t>Additional Global Grant;  with a D5500 club, another US club  or an international club</a:t>
            </a:r>
          </a:p>
          <a:p>
            <a:pPr marL="342900" indent="-342900">
              <a:buFont typeface="Arial" panose="020B0604020202020204" pitchFamily="34" charset="0"/>
              <a:buChar char="•"/>
            </a:pPr>
            <a:r>
              <a:rPr lang="en-US" sz="4000" b="1" dirty="0"/>
              <a:t>Sister club; develop a club profile </a:t>
            </a:r>
          </a:p>
          <a:p>
            <a:pPr marL="342900" indent="-342900">
              <a:buFont typeface="Arial" panose="020B0604020202020204" pitchFamily="34" charset="0"/>
              <a:buChar char="•"/>
            </a:pPr>
            <a:r>
              <a:rPr lang="en-US" sz="4000" b="1" dirty="0"/>
              <a:t>ShelterBox presentation</a:t>
            </a:r>
          </a:p>
          <a:p>
            <a:pPr marL="342900" indent="-342900">
              <a:buFont typeface="Arial" panose="020B0604020202020204" pitchFamily="34" charset="0"/>
              <a:buChar char="•"/>
            </a:pPr>
            <a:r>
              <a:rPr lang="en-US" sz="4000" b="1" dirty="0"/>
              <a:t>Microcredit report and a possible visit to Nogales or Hermosillo.  </a:t>
            </a:r>
            <a:r>
              <a:rPr lang="en-US" sz="4000" dirty="0"/>
              <a:t> </a:t>
            </a:r>
            <a:r>
              <a:rPr lang="en-US" dirty="0"/>
              <a:t>                           </a:t>
            </a:r>
          </a:p>
          <a:p>
            <a:endParaRPr lang="en-US" dirty="0"/>
          </a:p>
        </p:txBody>
      </p:sp>
      <p:pic>
        <p:nvPicPr>
          <p:cNvPr id="7" name="Picture 6">
            <a:extLst>
              <a:ext uri="{FF2B5EF4-FFF2-40B4-BE49-F238E27FC236}">
                <a16:creationId xmlns:a16="http://schemas.microsoft.com/office/drawing/2014/main" id="{4D833491-E789-B03A-E250-3DBB9A519E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11390488" y="2250125"/>
            <a:ext cx="68974" cy="45719"/>
          </a:xfrm>
          <a:prstGeom prst="rect">
            <a:avLst/>
          </a:prstGeom>
        </p:spPr>
      </p:pic>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grpSp>
        <p:nvGrpSpPr>
          <p:cNvPr id="10" name="Group 9">
            <a:extLst>
              <a:ext uri="{FF2B5EF4-FFF2-40B4-BE49-F238E27FC236}">
                <a16:creationId xmlns:a16="http://schemas.microsoft.com/office/drawing/2014/main" id="{3CB6CA1D-2F5D-84AD-1E78-4EF462840B56}"/>
              </a:ext>
            </a:extLst>
          </p:cNvPr>
          <p:cNvGrpSpPr/>
          <p:nvPr/>
        </p:nvGrpSpPr>
        <p:grpSpPr>
          <a:xfrm>
            <a:off x="8684206" y="1783861"/>
            <a:ext cx="3082735" cy="2943146"/>
            <a:chOff x="8761046" y="1406218"/>
            <a:chExt cx="3082735" cy="2943146"/>
          </a:xfrm>
        </p:grpSpPr>
        <p:pic>
          <p:nvPicPr>
            <p:cNvPr id="11" name="Picture 10">
              <a:extLst>
                <a:ext uri="{FF2B5EF4-FFF2-40B4-BE49-F238E27FC236}">
                  <a16:creationId xmlns:a16="http://schemas.microsoft.com/office/drawing/2014/main" id="{2462AEF9-2445-8C0E-80B4-C1516F9F957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61046" y="1406218"/>
              <a:ext cx="3082735" cy="1987722"/>
            </a:xfrm>
            <a:prstGeom prst="rect">
              <a:avLst/>
            </a:prstGeom>
          </p:spPr>
        </p:pic>
        <p:sp>
          <p:nvSpPr>
            <p:cNvPr id="12" name="TextBox 11">
              <a:extLst>
                <a:ext uri="{FF2B5EF4-FFF2-40B4-BE49-F238E27FC236}">
                  <a16:creationId xmlns:a16="http://schemas.microsoft.com/office/drawing/2014/main" id="{9B9C5DE6-FBCC-E53C-B46E-FA46A3C5E7B0}"/>
                </a:ext>
              </a:extLst>
            </p:cNvPr>
            <p:cNvSpPr txBox="1"/>
            <p:nvPr/>
          </p:nvSpPr>
          <p:spPr>
            <a:xfrm>
              <a:off x="8761046" y="3395257"/>
              <a:ext cx="3082734" cy="954107"/>
            </a:xfrm>
            <a:prstGeom prst="rect">
              <a:avLst/>
            </a:prstGeom>
            <a:solidFill>
              <a:schemeClr val="bg1"/>
            </a:solidFill>
          </p:spPr>
          <p:txBody>
            <a:bodyPr wrap="square" rtlCol="0">
              <a:spAutoFit/>
            </a:bodyPr>
            <a:lstStyle/>
            <a:p>
              <a:pPr algn="ctr"/>
              <a:r>
                <a:rPr lang="en-US" sz="1600" b="1" i="1" dirty="0"/>
                <a:t>CREATE HOPE  </a:t>
              </a:r>
            </a:p>
            <a:p>
              <a:pPr algn="ctr"/>
              <a:r>
                <a:rPr lang="en-US" sz="1600" b="1" i="1" dirty="0"/>
                <a:t>In the World </a:t>
              </a:r>
            </a:p>
            <a:p>
              <a:pPr algn="ctr"/>
              <a:r>
                <a:rPr lang="en-US" sz="2400" i="1" dirty="0"/>
                <a:t> </a:t>
              </a:r>
            </a:p>
          </p:txBody>
        </p:sp>
      </p:grpSp>
    </p:spTree>
    <p:extLst>
      <p:ext uri="{BB962C8B-B14F-4D97-AF65-F5344CB8AC3E}">
        <p14:creationId xmlns:p14="http://schemas.microsoft.com/office/powerpoint/2010/main" val="169141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ctrTitle"/>
          </p:nvPr>
        </p:nvSpPr>
        <p:spPr>
          <a:xfrm>
            <a:off x="1282700" y="2235200"/>
            <a:ext cx="9144000" cy="1812818"/>
          </a:xfrm>
        </p:spPr>
        <p:txBody>
          <a:bodyPr>
            <a:normAutofit fontScale="90000"/>
          </a:bodyPr>
          <a:lstStyle/>
          <a:p>
            <a:r>
              <a:rPr lang="en-US" b="1" dirty="0">
                <a:effectLst/>
                <a:latin typeface="Arial" panose="020B0604020202020204" pitchFamily="34" charset="0"/>
                <a:ea typeface="Times New Roman" panose="02020603050405020304" pitchFamily="18" charset="0"/>
                <a:cs typeface="Times New Roman" panose="02020603050405020304" pitchFamily="18" charset="0"/>
              </a:rPr>
              <a:t>Community Services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id="{710FD7F5-8E01-BA9F-161E-55701ADAA6D8}"/>
              </a:ext>
            </a:extLst>
          </p:cNvPr>
          <p:cNvSpPr>
            <a:spLocks noGrp="1"/>
          </p:cNvSpPr>
          <p:nvPr>
            <p:ph type="subTitle" idx="1"/>
          </p:nvPr>
        </p:nvSpPr>
        <p:spPr>
          <a:xfrm>
            <a:off x="1566530" y="4073450"/>
            <a:ext cx="9144000" cy="1646865"/>
          </a:xfrm>
        </p:spPr>
        <p:txBody>
          <a:bodyPr>
            <a:normAutofit/>
          </a:bodyPr>
          <a:lstStyle/>
          <a:p>
            <a:pPr marL="0" indent="0" algn="ctr">
              <a:buNone/>
            </a:pPr>
            <a:r>
              <a:rPr lang="en-US" b="1" dirty="0">
                <a:latin typeface="Arial" panose="020B0604020202020204" pitchFamily="34" charset="0"/>
                <a:cs typeface="Arial" panose="020B0604020202020204" pitchFamily="34" charset="0"/>
              </a:rPr>
              <a:t>John Howard, Chair</a:t>
            </a:r>
          </a:p>
          <a:p>
            <a:pPr marL="0" indent="0" algn="ctr">
              <a:buNone/>
            </a:pPr>
            <a:r>
              <a:rPr lang="en-US" b="1" dirty="0">
                <a:latin typeface="Arial" panose="020B0604020202020204" pitchFamily="34" charset="0"/>
                <a:cs typeface="Arial" panose="020B0604020202020204" pitchFamily="34" charset="0"/>
              </a:rPr>
              <a:t>Report given by Leslie Castner</a:t>
            </a:r>
          </a:p>
          <a:p>
            <a:pPr marL="0" indent="0" algn="ctr">
              <a:buNone/>
            </a:pPr>
            <a:r>
              <a:rPr lang="en-US" b="1" dirty="0">
                <a:latin typeface="Arial" panose="020B0604020202020204" pitchFamily="34" charset="0"/>
                <a:cs typeface="Arial" panose="020B0604020202020204" pitchFamily="34" charset="0"/>
              </a:rPr>
              <a:t>Service Above Self</a:t>
            </a:r>
          </a:p>
        </p:txBody>
      </p:sp>
    </p:spTree>
    <p:extLst>
      <p:ext uri="{BB962C8B-B14F-4D97-AF65-F5344CB8AC3E}">
        <p14:creationId xmlns:p14="http://schemas.microsoft.com/office/powerpoint/2010/main" val="10439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title"/>
          </p:nvPr>
        </p:nvSpPr>
        <p:spPr/>
        <p:txBody>
          <a:bodyPr/>
          <a:lstStyle/>
          <a:p>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Community Services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id="{710FD7F5-8E01-BA9F-161E-55701ADAA6D8}"/>
              </a:ext>
            </a:extLst>
          </p:cNvPr>
          <p:cNvSpPr>
            <a:spLocks noGrp="1"/>
          </p:cNvSpPr>
          <p:nvPr>
            <p:ph idx="1"/>
          </p:nvPr>
        </p:nvSpPr>
        <p:spPr/>
        <p:txBody>
          <a:bodyPr>
            <a:normAutofit/>
          </a:bodyPr>
          <a:lstStyle/>
          <a:p>
            <a:pPr marL="0" indent="0">
              <a:buNone/>
            </a:pPr>
            <a:r>
              <a:rPr lang="en-US" sz="4000" b="1" dirty="0">
                <a:effectLst/>
                <a:latin typeface="Arial" panose="020B0604020202020204" pitchFamily="34" charset="0"/>
                <a:ea typeface="Times New Roman" panose="02020603050405020304" pitchFamily="18" charset="0"/>
                <a:cs typeface="Arial" panose="020B0604020202020204" pitchFamily="34" charset="0"/>
              </a:rPr>
              <a:t>What our Club brings to the table ….</a:t>
            </a:r>
            <a:endParaRPr lang="en-US" sz="4000" b="1" dirty="0">
              <a:latin typeface="Arial" panose="020B0604020202020204" pitchFamily="34" charset="0"/>
              <a:cs typeface="Arial" panose="020B0604020202020204" pitchFamily="34" charset="0"/>
            </a:endParaRPr>
          </a:p>
          <a:p>
            <a:r>
              <a:rPr lang="en-US" sz="4000" dirty="0">
                <a:effectLst/>
                <a:latin typeface="Arial" panose="020B0604020202020204" pitchFamily="34" charset="0"/>
                <a:ea typeface="Times New Roman" panose="02020603050405020304" pitchFamily="18" charset="0"/>
                <a:cs typeface="Arial" panose="020B0604020202020204" pitchFamily="34" charset="0"/>
              </a:rPr>
              <a:t> Time &amp; Talent</a:t>
            </a:r>
          </a:p>
          <a:p>
            <a:r>
              <a:rPr lang="en-US" sz="4000" dirty="0">
                <a:latin typeface="Arial" panose="020B0604020202020204" pitchFamily="34" charset="0"/>
                <a:ea typeface="Times New Roman" panose="02020603050405020304" pitchFamily="18" charset="0"/>
                <a:cs typeface="Arial" panose="020B0604020202020204" pitchFamily="34" charset="0"/>
              </a:rPr>
              <a:t> Financial Support</a:t>
            </a:r>
          </a:p>
          <a:p>
            <a:pPr marL="0" indent="0">
              <a:buNone/>
            </a:pPr>
            <a:endParaRPr lang="en-US" sz="4000" dirty="0"/>
          </a:p>
        </p:txBody>
      </p:sp>
    </p:spTree>
    <p:extLst>
      <p:ext uri="{BB962C8B-B14F-4D97-AF65-F5344CB8AC3E}">
        <p14:creationId xmlns:p14="http://schemas.microsoft.com/office/powerpoint/2010/main" val="8894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title"/>
          </p:nvPr>
        </p:nvSpPr>
        <p:spPr>
          <a:xfrm>
            <a:off x="652440" y="342420"/>
            <a:ext cx="10402414" cy="1049235"/>
          </a:xfrm>
        </p:spPr>
        <p:txBody>
          <a:bodyPr>
            <a:noAutofit/>
          </a:bodyPr>
          <a:lstStyle/>
          <a:p>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Community Services - </a:t>
            </a:r>
            <a:r>
              <a:rPr lang="en-US" sz="3600" b="1" dirty="0">
                <a:effectLst/>
                <a:latin typeface="Arial" panose="020B0604020202020204" pitchFamily="34" charset="0"/>
                <a:ea typeface="Times New Roman" panose="02020603050405020304" pitchFamily="18" charset="0"/>
                <a:cs typeface="Arial" panose="020B0604020202020204" pitchFamily="34" charset="0"/>
              </a:rPr>
              <a:t>Project Types….</a:t>
            </a:r>
            <a:br>
              <a:rPr lang="en-US" sz="3600" b="1" dirty="0">
                <a:effectLst/>
                <a:latin typeface="Arial" panose="020B0604020202020204" pitchFamily="34" charset="0"/>
                <a:ea typeface="Times New Roman" panose="02020603050405020304" pitchFamily="18" charset="0"/>
                <a:cs typeface="Arial" panose="020B0604020202020204" pitchFamily="34" charset="0"/>
              </a:rPr>
            </a:b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7" name="Content Placeholder 6">
            <a:extLst>
              <a:ext uri="{FF2B5EF4-FFF2-40B4-BE49-F238E27FC236}">
                <a16:creationId xmlns:a16="http://schemas.microsoft.com/office/drawing/2014/main" id="{710FD7F5-8E01-BA9F-161E-55701ADAA6D8}"/>
              </a:ext>
            </a:extLst>
          </p:cNvPr>
          <p:cNvSpPr>
            <a:spLocks noGrp="1"/>
          </p:cNvSpPr>
          <p:nvPr>
            <p:ph idx="1"/>
          </p:nvPr>
        </p:nvSpPr>
        <p:spPr/>
        <p:txBody>
          <a:bodyPr>
            <a:normAutofit/>
          </a:bodyPr>
          <a:lstStyle/>
          <a:p>
            <a:r>
              <a:rPr lang="en-US" sz="4000" dirty="0">
                <a:effectLst/>
                <a:latin typeface="Arial" panose="020B0604020202020204" pitchFamily="34" charset="0"/>
                <a:ea typeface="Times New Roman" panose="02020603050405020304" pitchFamily="18" charset="0"/>
                <a:cs typeface="Arial" panose="020B0604020202020204" pitchFamily="34" charset="0"/>
              </a:rPr>
              <a:t>Service</a:t>
            </a:r>
            <a:endParaRPr lang="en-US" sz="4000" dirty="0">
              <a:latin typeface="Arial" panose="020B0604020202020204" pitchFamily="34" charset="0"/>
              <a:ea typeface="Times New Roman" panose="02020603050405020304" pitchFamily="18" charset="0"/>
              <a:cs typeface="Arial" panose="020B0604020202020204" pitchFamily="34" charset="0"/>
            </a:endParaRPr>
          </a:p>
          <a:p>
            <a:r>
              <a:rPr lang="en-US" sz="4000" dirty="0">
                <a:latin typeface="Arial" panose="020B0604020202020204" pitchFamily="34" charset="0"/>
                <a:ea typeface="Times New Roman" panose="02020603050405020304" pitchFamily="18" charset="0"/>
                <a:cs typeface="Arial" panose="020B0604020202020204" pitchFamily="34" charset="0"/>
              </a:rPr>
              <a:t>Dollars</a:t>
            </a:r>
          </a:p>
          <a:p>
            <a:r>
              <a:rPr lang="en-US" sz="4000" dirty="0">
                <a:latin typeface="Arial" panose="020B0604020202020204" pitchFamily="34" charset="0"/>
                <a:ea typeface="Times New Roman" panose="02020603050405020304" pitchFamily="18" charset="0"/>
                <a:cs typeface="Arial" panose="020B0604020202020204" pitchFamily="34" charset="0"/>
              </a:rPr>
              <a:t>Service &amp; Dollars</a:t>
            </a:r>
          </a:p>
          <a:p>
            <a:pPr marL="0" indent="0">
              <a:buNone/>
            </a:pPr>
            <a:endParaRPr lang="en-US" sz="4000" dirty="0"/>
          </a:p>
        </p:txBody>
      </p:sp>
    </p:spTree>
    <p:extLst>
      <p:ext uri="{BB962C8B-B14F-4D97-AF65-F5344CB8AC3E}">
        <p14:creationId xmlns:p14="http://schemas.microsoft.com/office/powerpoint/2010/main" val="76114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title"/>
          </p:nvPr>
        </p:nvSpPr>
        <p:spPr>
          <a:xfrm>
            <a:off x="899031" y="342420"/>
            <a:ext cx="10588599" cy="1049235"/>
          </a:xfrm>
        </p:spPr>
        <p:txBody>
          <a:bodyPr>
            <a:noAutofit/>
          </a:bodyPr>
          <a:lstStyle/>
          <a:p>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Community Services – </a:t>
            </a:r>
            <a:br>
              <a:rPr lang="en-US" sz="3600" b="1" dirty="0">
                <a:effectLst/>
                <a:latin typeface="Arial" panose="020B0604020202020204" pitchFamily="34" charset="0"/>
                <a:ea typeface="Times New Roman" panose="02020603050405020304" pitchFamily="18" charset="0"/>
                <a:cs typeface="Times New Roman" panose="02020603050405020304" pitchFamily="18" charset="0"/>
              </a:rPr>
            </a:b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Goals and Objectives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7" name="Content Placeholder 6">
            <a:extLst>
              <a:ext uri="{FF2B5EF4-FFF2-40B4-BE49-F238E27FC236}">
                <a16:creationId xmlns:a16="http://schemas.microsoft.com/office/drawing/2014/main" id="{710FD7F5-8E01-BA9F-161E-55701ADAA6D8}"/>
              </a:ext>
            </a:extLst>
          </p:cNvPr>
          <p:cNvSpPr>
            <a:spLocks noGrp="1"/>
          </p:cNvSpPr>
          <p:nvPr>
            <p:ph idx="1"/>
          </p:nvPr>
        </p:nvSpPr>
        <p:spPr/>
        <p:txBody>
          <a:bodyPr>
            <a:normAutofit/>
          </a:bodyPr>
          <a:lstStyle/>
          <a:p>
            <a:pPr marL="0" indent="0">
              <a:buNone/>
            </a:pPr>
            <a:r>
              <a:rPr lang="en-US" sz="4000" b="1" dirty="0">
                <a:latin typeface="Arial" panose="020B0604020202020204" pitchFamily="34" charset="0"/>
                <a:ea typeface="Times New Roman" panose="02020603050405020304" pitchFamily="18" charset="0"/>
                <a:cs typeface="Arial" panose="020B0604020202020204" pitchFamily="34" charset="0"/>
              </a:rPr>
              <a:t>That What We Do Is ..</a:t>
            </a:r>
            <a:r>
              <a:rPr lang="en-US" sz="4000" b="1" dirty="0">
                <a:effectLst/>
                <a:latin typeface="Arial" panose="020B0604020202020204" pitchFamily="34" charset="0"/>
                <a:ea typeface="Times New Roman" panose="02020603050405020304" pitchFamily="18"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a:p>
            <a:r>
              <a:rPr lang="en-US" sz="4000" dirty="0">
                <a:effectLst/>
                <a:latin typeface="Arial" panose="020B0604020202020204" pitchFamily="34" charset="0"/>
                <a:ea typeface="Times New Roman" panose="02020603050405020304" pitchFamily="18" charset="0"/>
                <a:cs typeface="Arial" panose="020B0604020202020204" pitchFamily="34" charset="0"/>
              </a:rPr>
              <a:t>Meaningful</a:t>
            </a:r>
          </a:p>
          <a:p>
            <a:r>
              <a:rPr lang="en-US" sz="4000" dirty="0">
                <a:latin typeface="Arial" panose="020B0604020202020204" pitchFamily="34" charset="0"/>
                <a:ea typeface="Times New Roman" panose="02020603050405020304" pitchFamily="18" charset="0"/>
                <a:cs typeface="Arial" panose="020B0604020202020204" pitchFamily="34" charset="0"/>
              </a:rPr>
              <a:t> Impactful</a:t>
            </a:r>
          </a:p>
          <a:p>
            <a:pPr marL="0" indent="0">
              <a:buNone/>
            </a:pPr>
            <a:endParaRPr lang="en-US" sz="4000" dirty="0"/>
          </a:p>
        </p:txBody>
      </p:sp>
    </p:spTree>
    <p:extLst>
      <p:ext uri="{BB962C8B-B14F-4D97-AF65-F5344CB8AC3E}">
        <p14:creationId xmlns:p14="http://schemas.microsoft.com/office/powerpoint/2010/main" val="22579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title"/>
          </p:nvPr>
        </p:nvSpPr>
        <p:spPr/>
        <p:txBody>
          <a:bodyPr/>
          <a:lstStyle/>
          <a:p>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Community Services – Project types…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5" name="Content Placeholder 4">
            <a:extLst>
              <a:ext uri="{FF2B5EF4-FFF2-40B4-BE49-F238E27FC236}">
                <a16:creationId xmlns:a16="http://schemas.microsoft.com/office/drawing/2014/main" id="{F59C74C1-B476-D20E-961E-9C6E9DD06AF0}"/>
              </a:ext>
            </a:extLst>
          </p:cNvPr>
          <p:cNvSpPr>
            <a:spLocks noGrp="1"/>
          </p:cNvSpPr>
          <p:nvPr>
            <p:ph idx="1"/>
          </p:nvPr>
        </p:nvSpPr>
        <p:spPr/>
        <p:txBody>
          <a:bodyPr>
            <a:normAutofit fontScale="92500" lnSpcReduction="10000"/>
          </a:bodyPr>
          <a:lstStyle/>
          <a:p>
            <a:r>
              <a:rPr lang="en-US" sz="2000" dirty="0">
                <a:effectLst/>
                <a:latin typeface="Arial" panose="020B0604020202020204" pitchFamily="34" charset="0"/>
                <a:ea typeface="Times New Roman" panose="02020603050405020304" pitchFamily="18" charset="0"/>
                <a:cs typeface="Arial" panose="020B0604020202020204" pitchFamily="34" charset="0"/>
              </a:rPr>
              <a:t>One Off Such as ---</a:t>
            </a:r>
          </a:p>
          <a:p>
            <a:pPr lvl="1"/>
            <a:r>
              <a:rPr lang="en-US" dirty="0">
                <a:latin typeface="Arial" panose="020B0604020202020204" pitchFamily="34" charset="0"/>
                <a:ea typeface="Times New Roman" panose="02020603050405020304" pitchFamily="18" charset="0"/>
                <a:cs typeface="Arial" panose="020B0604020202020204" pitchFamily="34" charset="0"/>
              </a:rPr>
              <a:t> Senior Holiday Luncheon</a:t>
            </a:r>
          </a:p>
          <a:p>
            <a:pPr lvl="1"/>
            <a:r>
              <a:rPr lang="en-US" dirty="0">
                <a:effectLst/>
                <a:latin typeface="Arial" panose="020B0604020202020204" pitchFamily="34" charset="0"/>
                <a:ea typeface="Times New Roman" panose="02020603050405020304" pitchFamily="18" charset="0"/>
                <a:cs typeface="Arial" panose="020B0604020202020204" pitchFamily="34" charset="0"/>
              </a:rPr>
              <a:t>Thanksgiving Dinner Distribution</a:t>
            </a:r>
          </a:p>
          <a:p>
            <a:pPr lvl="1"/>
            <a:r>
              <a:rPr lang="en-US" dirty="0">
                <a:effectLst/>
                <a:latin typeface="Arial" panose="020B0604020202020204" pitchFamily="34" charset="0"/>
                <a:ea typeface="Times New Roman" panose="02020603050405020304" pitchFamily="18" charset="0"/>
                <a:cs typeface="Arial" panose="020B0604020202020204" pitchFamily="34" charset="0"/>
              </a:rPr>
              <a:t>Wreathes Across America</a:t>
            </a:r>
          </a:p>
          <a:p>
            <a:pPr lvl="1"/>
            <a:r>
              <a:rPr lang="en-US" dirty="0">
                <a:effectLst/>
                <a:latin typeface="Arial" panose="020B0604020202020204" pitchFamily="34" charset="0"/>
                <a:ea typeface="Times New Roman" panose="02020603050405020304" pitchFamily="18" charset="0"/>
                <a:cs typeface="Arial" panose="020B0604020202020204" pitchFamily="34" charset="0"/>
              </a:rPr>
              <a:t>SMRC National Night Out</a:t>
            </a:r>
          </a:p>
          <a:p>
            <a:r>
              <a:rPr lang="en-US" sz="2000" dirty="0">
                <a:latin typeface="Arial" panose="020B0604020202020204" pitchFamily="34" charset="0"/>
                <a:ea typeface="Times New Roman" panose="02020603050405020304" pitchFamily="18" charset="0"/>
                <a:cs typeface="Arial" panose="020B0604020202020204" pitchFamily="34" charset="0"/>
              </a:rPr>
              <a:t>Ongoing – Recurring Such as …</a:t>
            </a:r>
          </a:p>
          <a:p>
            <a:pPr lvl="1"/>
            <a:r>
              <a:rPr lang="en-US" dirty="0">
                <a:latin typeface="Arial" panose="020B0604020202020204" pitchFamily="34" charset="0"/>
                <a:ea typeface="Times New Roman" panose="02020603050405020304" pitchFamily="18" charset="0"/>
                <a:cs typeface="Arial" panose="020B0604020202020204" pitchFamily="34" charset="0"/>
              </a:rPr>
              <a:t>Packing IMPACT bags</a:t>
            </a:r>
          </a:p>
          <a:p>
            <a:pPr lvl="1"/>
            <a:r>
              <a:rPr lang="en-US" dirty="0">
                <a:latin typeface="Arial" panose="020B0604020202020204" pitchFamily="34" charset="0"/>
                <a:ea typeface="Times New Roman" panose="02020603050405020304" pitchFamily="18" charset="0"/>
                <a:cs typeface="Arial" panose="020B0604020202020204" pitchFamily="34" charset="0"/>
              </a:rPr>
              <a:t>OCC Monthly Monday Luncheon</a:t>
            </a:r>
          </a:p>
          <a:p>
            <a:pPr lvl="1"/>
            <a:r>
              <a:rPr lang="en-US" dirty="0">
                <a:latin typeface="Arial" panose="020B0604020202020204" pitchFamily="34" charset="0"/>
                <a:ea typeface="Times New Roman" panose="02020603050405020304" pitchFamily="18" charset="0"/>
                <a:cs typeface="Arial" panose="020B0604020202020204" pitchFamily="34" charset="0"/>
              </a:rPr>
              <a:t>American Avenue Roadside Cleanup</a:t>
            </a:r>
          </a:p>
          <a:p>
            <a:endParaRPr lang="en-US" dirty="0"/>
          </a:p>
        </p:txBody>
      </p:sp>
    </p:spTree>
    <p:extLst>
      <p:ext uri="{BB962C8B-B14F-4D97-AF65-F5344CB8AC3E}">
        <p14:creationId xmlns:p14="http://schemas.microsoft.com/office/powerpoint/2010/main" val="1176984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title"/>
          </p:nvPr>
        </p:nvSpPr>
        <p:spPr/>
        <p:txBody>
          <a:bodyPr/>
          <a:lstStyle/>
          <a:p>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Community Services  - partnerships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id="{710FD7F5-8E01-BA9F-161E-55701ADAA6D8}"/>
              </a:ext>
            </a:extLst>
          </p:cNvPr>
          <p:cNvSpPr>
            <a:spLocks noGrp="1"/>
          </p:cNvSpPr>
          <p:nvPr>
            <p:ph idx="1"/>
          </p:nvPr>
        </p:nvSpPr>
        <p:spPr/>
        <p:txBody>
          <a:bodyPr>
            <a:normAutofit fontScale="55000" lnSpcReduction="20000"/>
          </a:bodyPr>
          <a:lstStyle/>
          <a:p>
            <a:pPr marL="0" indent="0">
              <a:buNone/>
            </a:pPr>
            <a:r>
              <a:rPr lang="en-US" sz="4000" b="1" dirty="0">
                <a:effectLst/>
                <a:latin typeface="Arial" panose="020B0604020202020204" pitchFamily="34" charset="0"/>
                <a:ea typeface="Times New Roman" panose="02020603050405020304" pitchFamily="18" charset="0"/>
                <a:cs typeface="Arial" panose="020B0604020202020204" pitchFamily="34" charset="0"/>
              </a:rPr>
              <a:t>Who We Work and/or Partner With</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a:effectLst/>
                <a:latin typeface="Arial" panose="020B0604020202020204" pitchFamily="34" charset="0"/>
                <a:ea typeface="Times New Roman" panose="02020603050405020304" pitchFamily="18" charset="0"/>
                <a:cs typeface="Arial" panose="020B0604020202020204" pitchFamily="34" charset="0"/>
              </a:rPr>
              <a:t>.</a:t>
            </a:r>
          </a:p>
          <a:p>
            <a:r>
              <a:rPr lang="en-US" sz="4000" dirty="0">
                <a:effectLst/>
                <a:latin typeface="Arial" panose="020B0604020202020204" pitchFamily="34" charset="0"/>
                <a:ea typeface="Times New Roman" panose="02020603050405020304" pitchFamily="18" charset="0"/>
                <a:cs typeface="Arial" panose="020B0604020202020204" pitchFamily="34" charset="0"/>
              </a:rPr>
              <a:t> OCC - Oracle</a:t>
            </a:r>
          </a:p>
          <a:p>
            <a:r>
              <a:rPr lang="en-US" sz="4000" dirty="0">
                <a:latin typeface="Arial" panose="020B0604020202020204" pitchFamily="34" charset="0"/>
                <a:ea typeface="Times New Roman" panose="02020603050405020304" pitchFamily="18" charset="0"/>
                <a:cs typeface="Arial" panose="020B0604020202020204" pitchFamily="34" charset="0"/>
              </a:rPr>
              <a:t> SMRC – San Manuel</a:t>
            </a:r>
          </a:p>
          <a:p>
            <a:r>
              <a:rPr lang="en-US" sz="4000" dirty="0">
                <a:latin typeface="Arial" panose="020B0604020202020204" pitchFamily="34" charset="0"/>
                <a:ea typeface="Times New Roman" panose="02020603050405020304" pitchFamily="18" charset="0"/>
                <a:cs typeface="Arial" panose="020B0604020202020204" pitchFamily="34" charset="0"/>
              </a:rPr>
              <a:t>IMPACT – Copper Corridor (Catalina to Mammoth)</a:t>
            </a:r>
          </a:p>
          <a:p>
            <a:r>
              <a:rPr lang="en-US" sz="4000" dirty="0">
                <a:latin typeface="Arial" panose="020B0604020202020204" pitchFamily="34" charset="0"/>
                <a:ea typeface="Times New Roman" panose="02020603050405020304" pitchFamily="18" charset="0"/>
                <a:cs typeface="Arial" panose="020B0604020202020204" pitchFamily="34" charset="0"/>
              </a:rPr>
              <a:t>SBCO – Annual Food Drive</a:t>
            </a:r>
          </a:p>
          <a:p>
            <a:r>
              <a:rPr lang="en-US" sz="4000" dirty="0">
                <a:latin typeface="Arial" panose="020B0604020202020204" pitchFamily="34" charset="0"/>
                <a:ea typeface="Times New Roman" panose="02020603050405020304" pitchFamily="18" charset="0"/>
                <a:cs typeface="Arial" panose="020B0604020202020204" pitchFamily="34" charset="0"/>
              </a:rPr>
              <a:t>Tri-Community Food Bank – Mammoth</a:t>
            </a:r>
          </a:p>
          <a:p>
            <a:r>
              <a:rPr lang="en-US" sz="4000" dirty="0">
                <a:latin typeface="Arial" panose="020B0604020202020204" pitchFamily="34" charset="0"/>
                <a:ea typeface="Times New Roman" panose="02020603050405020304" pitchFamily="18" charset="0"/>
                <a:cs typeface="Arial" panose="020B0604020202020204" pitchFamily="34" charset="0"/>
              </a:rPr>
              <a:t>YMCA - Oracle</a:t>
            </a:r>
          </a:p>
          <a:p>
            <a:pPr marL="0" indent="0">
              <a:buNone/>
            </a:pPr>
            <a:endParaRPr lang="en-US" sz="4000" dirty="0"/>
          </a:p>
        </p:txBody>
      </p:sp>
    </p:spTree>
    <p:extLst>
      <p:ext uri="{BB962C8B-B14F-4D97-AF65-F5344CB8AC3E}">
        <p14:creationId xmlns:p14="http://schemas.microsoft.com/office/powerpoint/2010/main" val="2236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title"/>
          </p:nvPr>
        </p:nvSpPr>
        <p:spPr/>
        <p:txBody>
          <a:bodyPr/>
          <a:lstStyle/>
          <a:p>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Community Services  - measurements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id="{710FD7F5-8E01-BA9F-161E-55701ADAA6D8}"/>
              </a:ext>
            </a:extLst>
          </p:cNvPr>
          <p:cNvSpPr>
            <a:spLocks noGrp="1"/>
          </p:cNvSpPr>
          <p:nvPr>
            <p:ph idx="1"/>
          </p:nvPr>
        </p:nvSpPr>
        <p:spPr>
          <a:xfrm>
            <a:off x="1451578" y="1769843"/>
            <a:ext cx="9603275" cy="3450613"/>
          </a:xfrm>
        </p:spPr>
        <p:txBody>
          <a:bodyPr>
            <a:normAutofit fontScale="25000" lnSpcReduction="20000"/>
          </a:bodyPr>
          <a:lstStyle/>
          <a:p>
            <a:pPr marL="0" indent="0">
              <a:buNone/>
            </a:pPr>
            <a:r>
              <a:rPr lang="en-US" sz="4000" b="1" dirty="0">
                <a:effectLst/>
                <a:latin typeface="Arial" panose="020B0604020202020204" pitchFamily="34" charset="0"/>
                <a:ea typeface="Times New Roman" panose="02020603050405020304" pitchFamily="18" charset="0"/>
                <a:cs typeface="Arial" panose="020B0604020202020204" pitchFamily="34" charset="0"/>
              </a:rPr>
              <a:t>What </a:t>
            </a:r>
            <a:r>
              <a:rPr lang="en-US" sz="4000" b="1" dirty="0">
                <a:latin typeface="Arial" panose="020B0604020202020204" pitchFamily="34" charset="0"/>
                <a:ea typeface="Times New Roman" panose="02020603050405020304" pitchFamily="18" charset="0"/>
                <a:cs typeface="Arial" panose="020B0604020202020204" pitchFamily="34" charset="0"/>
              </a:rPr>
              <a:t>Wa</a:t>
            </a:r>
            <a:r>
              <a:rPr lang="en-US" sz="4000" b="1" dirty="0">
                <a:effectLst/>
                <a:latin typeface="Arial" panose="020B0604020202020204" pitchFamily="34" charset="0"/>
                <a:ea typeface="Times New Roman" panose="02020603050405020304" pitchFamily="18" charset="0"/>
                <a:cs typeface="Arial" panose="020B0604020202020204" pitchFamily="34" charset="0"/>
              </a:rPr>
              <a:t>s Accomplished This Past Year….</a:t>
            </a:r>
          </a:p>
          <a:p>
            <a:pPr marL="0" indent="0">
              <a:buNone/>
            </a:pPr>
            <a:endParaRPr lang="en-US" sz="4000" b="1"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5100" dirty="0">
                <a:effectLst/>
                <a:latin typeface="Arial" panose="020B0604020202020204" pitchFamily="34" charset="0"/>
                <a:ea typeface="Times New Roman" panose="02020603050405020304" pitchFamily="18" charset="0"/>
                <a:cs typeface="Arial" panose="020B0604020202020204" pitchFamily="34" charset="0"/>
              </a:rPr>
              <a:t>Projects (7/1/23 – 6/30/24) …… 54</a:t>
            </a:r>
          </a:p>
          <a:p>
            <a:pPr>
              <a:buFont typeface="Wingdings" panose="05000000000000000000" pitchFamily="2" charset="2"/>
              <a:buChar char="v"/>
            </a:pPr>
            <a:r>
              <a:rPr lang="en-US" sz="5100" dirty="0">
                <a:effectLst/>
                <a:latin typeface="Arial" panose="020B0604020202020204" pitchFamily="34" charset="0"/>
                <a:ea typeface="Times New Roman" panose="02020603050405020304" pitchFamily="18" charset="0"/>
                <a:cs typeface="Arial" panose="020B0604020202020204" pitchFamily="34" charset="0"/>
              </a:rPr>
              <a:t> Volunteers ………………………  361</a:t>
            </a:r>
          </a:p>
          <a:p>
            <a:pPr>
              <a:buFont typeface="Wingdings" panose="05000000000000000000" pitchFamily="2" charset="2"/>
              <a:buChar char="v"/>
            </a:pPr>
            <a:r>
              <a:rPr lang="en-US" sz="5100" dirty="0">
                <a:latin typeface="Arial" panose="020B0604020202020204" pitchFamily="34" charset="0"/>
                <a:ea typeface="Times New Roman" panose="02020603050405020304" pitchFamily="18" charset="0"/>
                <a:cs typeface="Arial" panose="020B0604020202020204" pitchFamily="34" charset="0"/>
              </a:rPr>
              <a:t>Club Participation …54 of 62 members</a:t>
            </a:r>
            <a:endParaRPr lang="en-US" sz="5100" dirty="0">
              <a:effectLst/>
              <a:latin typeface="Arial" panose="020B0604020202020204" pitchFamily="34" charset="0"/>
              <a:ea typeface="Times New Roman" panose="02020603050405020304" pitchFamily="18" charset="0"/>
              <a:cs typeface="Arial" panose="020B0604020202020204" pitchFamily="34" charset="0"/>
            </a:endParaRPr>
          </a:p>
          <a:p>
            <a:pPr>
              <a:buFont typeface="Wingdings" panose="05000000000000000000" pitchFamily="2" charset="2"/>
              <a:buChar char="v"/>
            </a:pPr>
            <a:r>
              <a:rPr lang="en-US" sz="5100" dirty="0">
                <a:effectLst/>
                <a:latin typeface="Arial" panose="020B0604020202020204" pitchFamily="34" charset="0"/>
                <a:ea typeface="Times New Roman" panose="02020603050405020304" pitchFamily="18" charset="0"/>
                <a:cs typeface="Arial" panose="020B0604020202020204" pitchFamily="34" charset="0"/>
              </a:rPr>
              <a:t> Volunteer Hours …………………  874.25</a:t>
            </a:r>
          </a:p>
          <a:p>
            <a:pPr marL="0" indent="0">
              <a:buNone/>
            </a:pPr>
            <a:endParaRPr lang="en-US" sz="51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5100" dirty="0">
                <a:effectLst/>
                <a:latin typeface="Arial" panose="020B0604020202020204" pitchFamily="34" charset="0"/>
                <a:ea typeface="Times New Roman" panose="02020603050405020304" pitchFamily="18" charset="0"/>
                <a:cs typeface="Arial" panose="020B0604020202020204" pitchFamily="34" charset="0"/>
              </a:rPr>
              <a:t>Most Important – People Impacted in the Copper Corridor ..</a:t>
            </a:r>
          </a:p>
          <a:p>
            <a:pPr>
              <a:buFont typeface="Wingdings" panose="05000000000000000000" pitchFamily="2" charset="2"/>
              <a:buChar char="v"/>
            </a:pPr>
            <a:r>
              <a:rPr lang="en-US" sz="5100" dirty="0">
                <a:effectLst/>
                <a:latin typeface="Arial" panose="020B0604020202020204" pitchFamily="34" charset="0"/>
                <a:ea typeface="Times New Roman" panose="02020603050405020304" pitchFamily="18" charset="0"/>
                <a:cs typeface="Arial" panose="020B0604020202020204" pitchFamily="34" charset="0"/>
              </a:rPr>
              <a:t> Directly …… 5,550</a:t>
            </a:r>
          </a:p>
          <a:p>
            <a:pPr>
              <a:buFont typeface="Wingdings" panose="05000000000000000000" pitchFamily="2" charset="2"/>
              <a:buChar char="v"/>
            </a:pPr>
            <a:r>
              <a:rPr lang="en-US" sz="5100" dirty="0">
                <a:effectLst/>
                <a:latin typeface="Arial" panose="020B0604020202020204" pitchFamily="34" charset="0"/>
                <a:ea typeface="Times New Roman" panose="02020603050405020304" pitchFamily="18" charset="0"/>
                <a:cs typeface="Arial" panose="020B0604020202020204" pitchFamily="34" charset="0"/>
              </a:rPr>
              <a:t> Indirect ……. 10,765</a:t>
            </a:r>
            <a:r>
              <a:rPr lang="en-US" sz="5100" dirty="0">
                <a:latin typeface="Arial" panose="020B0604020202020204" pitchFamily="34" charset="0"/>
                <a:ea typeface="Times New Roman" panose="02020603050405020304" pitchFamily="18" charset="0"/>
                <a:cs typeface="Arial" panose="020B0604020202020204" pitchFamily="34" charset="0"/>
              </a:rPr>
              <a:t>54</a:t>
            </a:r>
            <a:endParaRPr lang="en-US" sz="5100" dirty="0">
              <a:effectLst/>
              <a:latin typeface="Arial" panose="020B0604020202020204" pitchFamily="34" charset="0"/>
              <a:ea typeface="Times New Roman" panose="02020603050405020304" pitchFamily="18" charset="0"/>
              <a:cs typeface="Arial" panose="020B0604020202020204" pitchFamily="34" charset="0"/>
            </a:endParaRPr>
          </a:p>
          <a:p>
            <a:pPr>
              <a:buFont typeface="Wingdings" panose="05000000000000000000" pitchFamily="2" charset="2"/>
              <a:buChar char="v"/>
            </a:pPr>
            <a:r>
              <a:rPr lang="en-US" sz="5100" dirty="0">
                <a:effectLst/>
                <a:latin typeface="Arial" panose="020B0604020202020204" pitchFamily="34" charset="0"/>
                <a:ea typeface="Times New Roman" panose="02020603050405020304" pitchFamily="18" charset="0"/>
                <a:cs typeface="Arial" panose="020B0604020202020204" pitchFamily="34" charset="0"/>
              </a:rPr>
              <a:t> Total…………  16,365</a:t>
            </a:r>
          </a:p>
          <a:p>
            <a:pPr marL="0" indent="0">
              <a:buNone/>
            </a:pPr>
            <a:endParaRPr lang="en-US" dirty="0"/>
          </a:p>
        </p:txBody>
      </p:sp>
    </p:spTree>
    <p:extLst>
      <p:ext uri="{BB962C8B-B14F-4D97-AF65-F5344CB8AC3E}">
        <p14:creationId xmlns:p14="http://schemas.microsoft.com/office/powerpoint/2010/main" val="58208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title"/>
          </p:nvPr>
        </p:nvSpPr>
        <p:spPr/>
        <p:txBody>
          <a:bodyPr/>
          <a:lstStyle/>
          <a:p>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Community Services  - Impact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id="{710FD7F5-8E01-BA9F-161E-55701ADAA6D8}"/>
              </a:ext>
            </a:extLst>
          </p:cNvPr>
          <p:cNvSpPr>
            <a:spLocks noGrp="1"/>
          </p:cNvSpPr>
          <p:nvPr>
            <p:ph idx="1"/>
          </p:nvPr>
        </p:nvSpPr>
        <p:spPr>
          <a:xfrm>
            <a:off x="1451579" y="2015732"/>
            <a:ext cx="5348791" cy="3450613"/>
          </a:xfrm>
        </p:spPr>
        <p:txBody>
          <a:bodyPr>
            <a:normAutofit fontScale="40000" lnSpcReduction="20000"/>
          </a:bodyPr>
          <a:lstStyle/>
          <a:p>
            <a:pPr marL="0" indent="0">
              <a:buNone/>
            </a:pPr>
            <a:r>
              <a:rPr lang="en-US" sz="4000" b="1" dirty="0">
                <a:effectLst/>
                <a:latin typeface="Arial" panose="020B0604020202020204" pitchFamily="34" charset="0"/>
                <a:ea typeface="Times New Roman" panose="02020603050405020304" pitchFamily="18" charset="0"/>
                <a:cs typeface="Arial" panose="020B0604020202020204" pitchFamily="34" charset="0"/>
              </a:rPr>
              <a:t>We look to make the same impact this year – Thus far, thru Sept 11….</a:t>
            </a:r>
          </a:p>
          <a:p>
            <a:pPr marL="0" indent="0">
              <a:buNone/>
            </a:pPr>
            <a:endParaRPr lang="en-US" sz="4000" b="1" dirty="0">
              <a:latin typeface="Arial" panose="020B0604020202020204" pitchFamily="34" charset="0"/>
              <a:cs typeface="Arial" panose="020B0604020202020204" pitchFamily="34" charset="0"/>
            </a:endParaRPr>
          </a:p>
          <a:p>
            <a:r>
              <a:rPr lang="en-US" sz="3900" dirty="0">
                <a:effectLst/>
                <a:latin typeface="Arial" panose="020B0604020202020204" pitchFamily="34" charset="0"/>
                <a:ea typeface="Times New Roman" panose="02020603050405020304" pitchFamily="18" charset="0"/>
                <a:cs typeface="Arial" panose="020B0604020202020204" pitchFamily="34" charset="0"/>
              </a:rPr>
              <a:t>Projects  ………………… 8</a:t>
            </a:r>
          </a:p>
          <a:p>
            <a:r>
              <a:rPr lang="en-US" sz="3900" dirty="0">
                <a:effectLst/>
                <a:latin typeface="Arial" panose="020B0604020202020204" pitchFamily="34" charset="0"/>
                <a:ea typeface="Times New Roman" panose="02020603050405020304" pitchFamily="18" charset="0"/>
                <a:cs typeface="Arial" panose="020B0604020202020204" pitchFamily="34" charset="0"/>
              </a:rPr>
              <a:t>Volunteers ……………….  35</a:t>
            </a:r>
          </a:p>
          <a:p>
            <a:r>
              <a:rPr lang="en-US" sz="3900" dirty="0">
                <a:effectLst/>
                <a:latin typeface="Arial" panose="020B0604020202020204" pitchFamily="34" charset="0"/>
                <a:ea typeface="Times New Roman" panose="02020603050405020304" pitchFamily="18" charset="0"/>
                <a:cs typeface="Arial" panose="020B0604020202020204" pitchFamily="34" charset="0"/>
              </a:rPr>
              <a:t>Volunteer Hours …………  73.00</a:t>
            </a:r>
          </a:p>
          <a:p>
            <a:r>
              <a:rPr lang="en-US" sz="3900" dirty="0">
                <a:effectLst/>
                <a:latin typeface="Arial" panose="020B0604020202020204" pitchFamily="34" charset="0"/>
                <a:ea typeface="Times New Roman" panose="02020603050405020304" pitchFamily="18" charset="0"/>
                <a:cs typeface="Arial" panose="020B0604020202020204" pitchFamily="34" charset="0"/>
              </a:rPr>
              <a:t>People Directly Impact …… 790</a:t>
            </a:r>
          </a:p>
          <a:p>
            <a:r>
              <a:rPr lang="en-US" sz="3900" dirty="0">
                <a:effectLst/>
                <a:latin typeface="Arial" panose="020B0604020202020204" pitchFamily="34" charset="0"/>
                <a:ea typeface="Times New Roman" panose="02020603050405020304" pitchFamily="18" charset="0"/>
                <a:cs typeface="Arial" panose="020B0604020202020204" pitchFamily="34" charset="0"/>
              </a:rPr>
              <a:t>People Indirect Impacted …1,600</a:t>
            </a:r>
          </a:p>
          <a:p>
            <a:r>
              <a:rPr lang="en-US" sz="3900" dirty="0">
                <a:effectLst/>
                <a:latin typeface="Arial" panose="020B0604020202020204" pitchFamily="34" charset="0"/>
                <a:ea typeface="Times New Roman" panose="02020603050405020304" pitchFamily="18" charset="0"/>
                <a:cs typeface="Arial" panose="020B0604020202020204" pitchFamily="34" charset="0"/>
              </a:rPr>
              <a:t>Total People Impacted0 ..…  2,390</a:t>
            </a:r>
          </a:p>
          <a:p>
            <a:pPr marL="0" indent="0">
              <a:buNone/>
            </a:pPr>
            <a:endParaRPr lang="en-US" dirty="0"/>
          </a:p>
        </p:txBody>
      </p:sp>
      <p:sp>
        <p:nvSpPr>
          <p:cNvPr id="4" name="Content Placeholder 6">
            <a:extLst>
              <a:ext uri="{FF2B5EF4-FFF2-40B4-BE49-F238E27FC236}">
                <a16:creationId xmlns:a16="http://schemas.microsoft.com/office/drawing/2014/main" id="{0F1224CB-2E17-B3C8-98C1-B0639FBBBB90}"/>
              </a:ext>
            </a:extLst>
          </p:cNvPr>
          <p:cNvSpPr txBox="1">
            <a:spLocks/>
          </p:cNvSpPr>
          <p:nvPr/>
        </p:nvSpPr>
        <p:spPr>
          <a:xfrm>
            <a:off x="7676350" y="1703693"/>
            <a:ext cx="2932830" cy="3450613"/>
          </a:xfrm>
          <a:prstGeom prst="rect">
            <a:avLst/>
          </a:prstGeom>
          <a:solidFill>
            <a:schemeClr val="bg1"/>
          </a:solidFill>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US" sz="5100" b="1" dirty="0">
                <a:latin typeface="Arial" panose="020B0604020202020204" pitchFamily="34" charset="0"/>
                <a:ea typeface="Times New Roman" panose="02020603050405020304" pitchFamily="18" charset="0"/>
                <a:cs typeface="Arial" panose="020B0604020202020204" pitchFamily="34" charset="0"/>
              </a:rPr>
              <a:t>There are “lots” of opportunities to join in and participate in with </a:t>
            </a:r>
          </a:p>
          <a:p>
            <a:pPr marL="0" indent="0" algn="ctr">
              <a:buFont typeface="Arial" panose="020B0604020202020204" pitchFamily="34" charset="0"/>
              <a:buNone/>
            </a:pPr>
            <a:endParaRPr lang="en-US" sz="5100" b="1" dirty="0">
              <a:latin typeface="Arial" panose="020B0604020202020204" pitchFamily="34" charset="0"/>
              <a:ea typeface="Times New Roman" panose="02020603050405020304" pitchFamily="18" charset="0"/>
              <a:cs typeface="Arial" panose="020B0604020202020204" pitchFamily="34" charset="0"/>
            </a:endParaRPr>
          </a:p>
          <a:p>
            <a:pPr marL="0" indent="0" algn="ctr">
              <a:buFont typeface="Arial" panose="020B0604020202020204" pitchFamily="34" charset="0"/>
              <a:buNone/>
            </a:pPr>
            <a:r>
              <a:rPr lang="en-US" sz="7700" b="1" dirty="0">
                <a:latin typeface="Arial" panose="020B0604020202020204" pitchFamily="34" charset="0"/>
                <a:ea typeface="Times New Roman" panose="02020603050405020304" pitchFamily="18" charset="0"/>
                <a:cs typeface="Arial" panose="020B0604020202020204" pitchFamily="34" charset="0"/>
              </a:rPr>
              <a:t>29 </a:t>
            </a:r>
          </a:p>
          <a:p>
            <a:pPr marL="0" indent="0">
              <a:buFont typeface="Arial" panose="020B0604020202020204" pitchFamily="34" charset="0"/>
              <a:buNone/>
            </a:pPr>
            <a:endParaRPr lang="en-US" sz="5100" b="1" dirty="0">
              <a:latin typeface="Arial" panose="020B0604020202020204" pitchFamily="34" charset="0"/>
              <a:ea typeface="Times New Roman" panose="02020603050405020304" pitchFamily="18" charset="0"/>
              <a:cs typeface="Arial" panose="020B0604020202020204" pitchFamily="34" charset="0"/>
            </a:endParaRPr>
          </a:p>
          <a:p>
            <a:pPr marL="0" indent="0" algn="ctr">
              <a:buFont typeface="Arial" panose="020B0604020202020204" pitchFamily="34" charset="0"/>
              <a:buNone/>
            </a:pPr>
            <a:r>
              <a:rPr lang="en-US" sz="5100" b="1" dirty="0">
                <a:latin typeface="Arial" panose="020B0604020202020204" pitchFamily="34" charset="0"/>
                <a:ea typeface="Times New Roman" panose="02020603050405020304" pitchFamily="18" charset="0"/>
                <a:cs typeface="Arial" panose="020B0604020202020204" pitchFamily="34" charset="0"/>
              </a:rPr>
              <a:t>Upcoming Activities </a:t>
            </a:r>
          </a:p>
          <a:p>
            <a:pPr marL="0" indent="0" algn="ctr">
              <a:buFont typeface="Arial" panose="020B0604020202020204" pitchFamily="34" charset="0"/>
              <a:buNone/>
            </a:pPr>
            <a:r>
              <a:rPr lang="en-US" sz="5100" b="1" dirty="0">
                <a:latin typeface="Arial" panose="020B0604020202020204" pitchFamily="34" charset="0"/>
                <a:ea typeface="Times New Roman" panose="02020603050405020304" pitchFamily="18" charset="0"/>
                <a:cs typeface="Arial" panose="020B0604020202020204" pitchFamily="34" charset="0"/>
              </a:rPr>
              <a:t>planned between </a:t>
            </a:r>
          </a:p>
          <a:p>
            <a:pPr marL="0" indent="0" algn="ctr">
              <a:buFont typeface="Arial" panose="020B0604020202020204" pitchFamily="34" charset="0"/>
              <a:buNone/>
            </a:pPr>
            <a:r>
              <a:rPr lang="en-US" sz="5100" b="1" dirty="0">
                <a:latin typeface="Arial" panose="020B0604020202020204" pitchFamily="34" charset="0"/>
                <a:ea typeface="Times New Roman" panose="02020603050405020304" pitchFamily="18" charset="0"/>
                <a:cs typeface="Arial" panose="020B0604020202020204" pitchFamily="34" charset="0"/>
              </a:rPr>
              <a:t>today and December 31st</a:t>
            </a:r>
          </a:p>
          <a:p>
            <a:pPr marL="0" indent="0">
              <a:buFont typeface="Arial" panose="020B0604020202020204" pitchFamily="34" charset="0"/>
              <a:buNone/>
            </a:pPr>
            <a:endParaRPr lang="en-US" sz="40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4000" dirty="0">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433630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DAF7-AEC5-4A37-A558-75BF6505E10B}"/>
              </a:ext>
            </a:extLst>
          </p:cNvPr>
          <p:cNvSpPr>
            <a:spLocks noGrp="1"/>
          </p:cNvSpPr>
          <p:nvPr>
            <p:ph type="title"/>
          </p:nvPr>
        </p:nvSpPr>
        <p:spPr/>
        <p:txBody>
          <a:bodyPr/>
          <a:lstStyle/>
          <a:p>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Community Services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Content Placeholder 6">
            <a:extLst>
              <a:ext uri="{FF2B5EF4-FFF2-40B4-BE49-F238E27FC236}">
                <a16:creationId xmlns:a16="http://schemas.microsoft.com/office/drawing/2014/main" id="{710FD7F5-8E01-BA9F-161E-55701ADAA6D8}"/>
              </a:ext>
            </a:extLst>
          </p:cNvPr>
          <p:cNvSpPr>
            <a:spLocks noGrp="1"/>
          </p:cNvSpPr>
          <p:nvPr>
            <p:ph idx="1"/>
          </p:nvPr>
        </p:nvSpPr>
        <p:spPr>
          <a:xfrm>
            <a:off x="3042175" y="1977312"/>
            <a:ext cx="5556260" cy="3450613"/>
          </a:xfrm>
          <a:solidFill>
            <a:schemeClr val="bg1"/>
          </a:solidFill>
        </p:spPr>
        <p:txBody>
          <a:bodyPr>
            <a:normAutofit fontScale="70000" lnSpcReduction="20000"/>
          </a:bodyPr>
          <a:lstStyle/>
          <a:p>
            <a:pPr marL="0" indent="0" algn="ctr">
              <a:buNone/>
            </a:pPr>
            <a:r>
              <a:rPr lang="en-US" sz="4000" dirty="0">
                <a:latin typeface="Arial" panose="020B0604020202020204" pitchFamily="34" charset="0"/>
                <a:cs typeface="Arial" panose="020B0604020202020204" pitchFamily="34" charset="0"/>
              </a:rPr>
              <a:t>Help the Club to Continue</a:t>
            </a:r>
          </a:p>
          <a:p>
            <a:pPr marL="0" indent="0" algn="ctr">
              <a:buNone/>
            </a:pPr>
            <a:r>
              <a:rPr lang="en-US" sz="4000" dirty="0">
                <a:latin typeface="Arial" panose="020B0604020202020204" pitchFamily="34" charset="0"/>
                <a:cs typeface="Arial" panose="020B0604020202020204" pitchFamily="34" charset="0"/>
              </a:rPr>
              <a:t>To Make</a:t>
            </a:r>
          </a:p>
          <a:p>
            <a:pPr marL="0" indent="0" algn="ctr">
              <a:buNone/>
            </a:pPr>
            <a:r>
              <a:rPr lang="en-US" sz="4000" dirty="0">
                <a:latin typeface="Arial" panose="020B0604020202020204" pitchFamily="34" charset="0"/>
                <a:cs typeface="Arial" panose="020B0604020202020204" pitchFamily="34" charset="0"/>
              </a:rPr>
              <a:t>A</a:t>
            </a:r>
          </a:p>
          <a:p>
            <a:pPr marL="0" indent="0" algn="ctr">
              <a:buNone/>
            </a:pPr>
            <a:r>
              <a:rPr lang="en-US" sz="4000" dirty="0">
                <a:latin typeface="Arial" panose="020B0604020202020204" pitchFamily="34" charset="0"/>
                <a:cs typeface="Arial" panose="020B0604020202020204" pitchFamily="34" charset="0"/>
              </a:rPr>
              <a:t>Difference</a:t>
            </a:r>
          </a:p>
          <a:p>
            <a:pPr marL="0" indent="0" algn="ctr">
              <a:buNone/>
            </a:pPr>
            <a:r>
              <a:rPr lang="en-US" sz="4000" dirty="0">
                <a:latin typeface="Arial" panose="020B0604020202020204" pitchFamily="34" charset="0"/>
                <a:cs typeface="Arial" panose="020B0604020202020204" pitchFamily="34" charset="0"/>
              </a:rPr>
              <a:t>in the </a:t>
            </a:r>
          </a:p>
          <a:p>
            <a:pPr marL="0" indent="0" algn="ctr">
              <a:buNone/>
            </a:pPr>
            <a:r>
              <a:rPr lang="en-US" sz="4000" dirty="0">
                <a:latin typeface="Arial" panose="020B0604020202020204" pitchFamily="34" charset="0"/>
                <a:cs typeface="Arial" panose="020B0604020202020204" pitchFamily="34" charset="0"/>
              </a:rPr>
              <a:t>Copper Corridor!</a:t>
            </a:r>
          </a:p>
        </p:txBody>
      </p:sp>
    </p:spTree>
    <p:extLst>
      <p:ext uri="{BB962C8B-B14F-4D97-AF65-F5344CB8AC3E}">
        <p14:creationId xmlns:p14="http://schemas.microsoft.com/office/powerpoint/2010/main" val="417752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anim calcmode="lin" valueType="num">
                                      <p:cBhvr>
                                        <p:cTn id="3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4536AE-E122-44FF-A354-16813888FBB5}"/>
              </a:ext>
            </a:extLst>
          </p:cNvPr>
          <p:cNvSpPr>
            <a:spLocks noGrp="1"/>
          </p:cNvSpPr>
          <p:nvPr>
            <p:ph type="title"/>
          </p:nvPr>
        </p:nvSpPr>
        <p:spPr>
          <a:xfrm>
            <a:off x="733269" y="170252"/>
            <a:ext cx="10515600" cy="1860400"/>
          </a:xfrm>
        </p:spPr>
        <p:txBody>
          <a:bodyPr vert="horz" lIns="91440" tIns="45720" rIns="91440" bIns="45720" rtlCol="0" anchor="ctr">
            <a:normAutofit/>
          </a:bodyPr>
          <a:lstStyle/>
          <a:p>
            <a:pPr algn="ctr"/>
            <a:r>
              <a:rPr lang="en-US" sz="5200" b="1" kern="1200" dirty="0">
                <a:latin typeface="+mn-lt"/>
                <a:ea typeface="+mj-ea"/>
                <a:cs typeface="+mj-cs"/>
              </a:rPr>
              <a:t>Pledge of Allegiance</a:t>
            </a:r>
          </a:p>
        </p:txBody>
      </p:sp>
      <p:pic>
        <p:nvPicPr>
          <p:cNvPr id="1026" name="Picture 2" descr="The Pledge of Allegiance: A Powerful Tool for Indoctrination | by Crystal  Silpar | The Justice Lab - A Critical Analysis For Justice | Medium">
            <a:extLst>
              <a:ext uri="{FF2B5EF4-FFF2-40B4-BE49-F238E27FC236}">
                <a16:creationId xmlns:a16="http://schemas.microsoft.com/office/drawing/2014/main" id="{B865A29E-A5A6-4DD9-B277-53434529A5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09579" y="1918966"/>
            <a:ext cx="6864143" cy="399240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09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7" name="Picture 26">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2" name="Rectangle 31">
            <a:extLst>
              <a:ext uri="{FF2B5EF4-FFF2-40B4-BE49-F238E27FC236}">
                <a16:creationId xmlns:a16="http://schemas.microsoft.com/office/drawing/2014/main" id="{1DF0A2DB-B07B-4126-B3FF-0D94047C1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443CCC9-23E2-4D94-B716-E5343C3B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199BF66-3741-9FF2-8459-013B2152DC7F}"/>
              </a:ext>
            </a:extLst>
          </p:cNvPr>
          <p:cNvSpPr>
            <a:spLocks noGrp="1"/>
          </p:cNvSpPr>
          <p:nvPr>
            <p:ph type="title"/>
          </p:nvPr>
        </p:nvSpPr>
        <p:spPr>
          <a:xfrm>
            <a:off x="1776728" y="4613198"/>
            <a:ext cx="8654522" cy="844697"/>
          </a:xfrm>
        </p:spPr>
        <p:txBody>
          <a:bodyPr vert="horz" lIns="91440" tIns="45720" rIns="91440" bIns="45720" rtlCol="0" anchor="t">
            <a:normAutofit/>
          </a:bodyPr>
          <a:lstStyle/>
          <a:p>
            <a:pPr algn="ctr"/>
            <a:r>
              <a:rPr lang="en-US" dirty="0"/>
              <a:t>Packing food for Impact</a:t>
            </a:r>
          </a:p>
        </p:txBody>
      </p:sp>
      <p:grpSp>
        <p:nvGrpSpPr>
          <p:cNvPr id="22" name="Group 21">
            <a:extLst>
              <a:ext uri="{FF2B5EF4-FFF2-40B4-BE49-F238E27FC236}">
                <a16:creationId xmlns:a16="http://schemas.microsoft.com/office/drawing/2014/main" id="{30FEC145-7E63-4424-B3F3-4FE9500E29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12888" y="323838"/>
            <a:ext cx="6753096" cy="3652791"/>
            <a:chOff x="8170453" y="600024"/>
            <a:chExt cx="2830906" cy="5222486"/>
          </a:xfrm>
        </p:grpSpPr>
        <p:sp>
          <p:nvSpPr>
            <p:cNvPr id="23" name="Rectangle 22">
              <a:extLst>
                <a:ext uri="{FF2B5EF4-FFF2-40B4-BE49-F238E27FC236}">
                  <a16:creationId xmlns:a16="http://schemas.microsoft.com/office/drawing/2014/main" id="{B59EE414-CDD3-43FA-AC38-DF8FACE0E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0453" y="600024"/>
              <a:ext cx="2830906" cy="522248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D8CEE3B-1A3B-4CD9-B52D-BFF246265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01079" y="1062693"/>
              <a:ext cx="2566189" cy="429234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4" descr="A group of people holding cans&#10;&#10;Description automatically generated">
            <a:extLst>
              <a:ext uri="{FF2B5EF4-FFF2-40B4-BE49-F238E27FC236}">
                <a16:creationId xmlns:a16="http://schemas.microsoft.com/office/drawing/2014/main" id="{5C978006-9D80-7088-FBA4-933BBE9E669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1" b="23033"/>
          <a:stretch/>
        </p:blipFill>
        <p:spPr>
          <a:xfrm>
            <a:off x="3349780" y="963739"/>
            <a:ext cx="5472440" cy="2369223"/>
          </a:xfrm>
          <a:prstGeom prst="rect">
            <a:avLst/>
          </a:prstGeom>
        </p:spPr>
      </p:pic>
      <p:cxnSp>
        <p:nvCxnSpPr>
          <p:cNvPr id="26" name="Straight Connector 25">
            <a:extLst>
              <a:ext uri="{FF2B5EF4-FFF2-40B4-BE49-F238E27FC236}">
                <a16:creationId xmlns:a16="http://schemas.microsoft.com/office/drawing/2014/main" id="{1D5C9231-A4D8-40A9-8393-82E0D5F0E3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46079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8" name="Picture 27">
            <a:extLst>
              <a:ext uri="{FF2B5EF4-FFF2-40B4-BE49-F238E27FC236}">
                <a16:creationId xmlns:a16="http://schemas.microsoft.com/office/drawing/2014/main" id="{8AA4E72F-3DCF-419A-A20D-A41E71B7D6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6015FF15-9B17-49EE-AF4F-CC06AF1645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999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8A53-1D9E-D7C7-BF20-003CC2647AAA}"/>
              </a:ext>
            </a:extLst>
          </p:cNvPr>
          <p:cNvSpPr>
            <a:spLocks noGrp="1"/>
          </p:cNvSpPr>
          <p:nvPr>
            <p:ph type="ctrTitle"/>
          </p:nvPr>
        </p:nvSpPr>
        <p:spPr/>
        <p:txBody>
          <a:bodyPr/>
          <a:lstStyle/>
          <a:p>
            <a:r>
              <a:rPr lang="en-US" dirty="0"/>
              <a:t>New Generations</a:t>
            </a:r>
          </a:p>
        </p:txBody>
      </p:sp>
      <p:sp>
        <p:nvSpPr>
          <p:cNvPr id="3" name="Subtitle 2">
            <a:extLst>
              <a:ext uri="{FF2B5EF4-FFF2-40B4-BE49-F238E27FC236}">
                <a16:creationId xmlns:a16="http://schemas.microsoft.com/office/drawing/2014/main" id="{72C0B263-600F-9F54-458C-D6600690FB26}"/>
              </a:ext>
            </a:extLst>
          </p:cNvPr>
          <p:cNvSpPr>
            <a:spLocks noGrp="1"/>
          </p:cNvSpPr>
          <p:nvPr>
            <p:ph type="subTitle" idx="1"/>
          </p:nvPr>
        </p:nvSpPr>
        <p:spPr/>
        <p:txBody>
          <a:bodyPr/>
          <a:lstStyle/>
          <a:p>
            <a:r>
              <a:rPr lang="en-US" dirty="0"/>
              <a:t>Roger Bailey</a:t>
            </a:r>
          </a:p>
        </p:txBody>
      </p:sp>
    </p:spTree>
    <p:extLst>
      <p:ext uri="{BB962C8B-B14F-4D97-AF65-F5344CB8AC3E}">
        <p14:creationId xmlns:p14="http://schemas.microsoft.com/office/powerpoint/2010/main" val="1350207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902" y="550946"/>
            <a:ext cx="9603275" cy="1049235"/>
          </a:xfrm>
        </p:spPr>
        <p:txBody>
          <a:bodyPr>
            <a:normAutofit/>
          </a:bodyPr>
          <a:lstStyle/>
          <a:p>
            <a:r>
              <a:rPr lang="en-US" sz="3600" dirty="0"/>
              <a:t>NEW GENERATIONS - MAJOR ACTIVITIES</a:t>
            </a:r>
          </a:p>
        </p:txBody>
      </p:sp>
      <p:sp>
        <p:nvSpPr>
          <p:cNvPr id="3" name="Content Placeholder 2"/>
          <p:cNvSpPr>
            <a:spLocks noGrp="1"/>
          </p:cNvSpPr>
          <p:nvPr>
            <p:ph idx="1"/>
          </p:nvPr>
        </p:nvSpPr>
        <p:spPr>
          <a:xfrm>
            <a:off x="1205690" y="1869735"/>
            <a:ext cx="9029443" cy="3870238"/>
          </a:xfrm>
        </p:spPr>
        <p:txBody>
          <a:bodyPr>
            <a:normAutofit fontScale="62500" lnSpcReduction="20000"/>
          </a:bodyPr>
          <a:lstStyle/>
          <a:p>
            <a:r>
              <a:rPr lang="en-US" dirty="0"/>
              <a:t>Focus on youth and </a:t>
            </a:r>
            <a:r>
              <a:rPr lang="en-US" b="1" dirty="0"/>
              <a:t>support other committee activities that relate to youth</a:t>
            </a:r>
            <a:r>
              <a:rPr lang="en-US" dirty="0"/>
              <a:t>, i.e., </a:t>
            </a:r>
          </a:p>
          <a:p>
            <a:pPr lvl="1"/>
            <a:r>
              <a:rPr lang="en-US" i="1" dirty="0"/>
              <a:t>Vocational</a:t>
            </a:r>
            <a:r>
              <a:rPr lang="en-US" dirty="0"/>
              <a:t>:  Career Pathways</a:t>
            </a:r>
          </a:p>
          <a:p>
            <a:pPr lvl="1"/>
            <a:r>
              <a:rPr lang="en-US" i="1" dirty="0"/>
              <a:t>Community Service</a:t>
            </a:r>
            <a:r>
              <a:rPr lang="en-US" dirty="0"/>
              <a:t>: Service projects that serve youth and families</a:t>
            </a:r>
          </a:p>
          <a:p>
            <a:pPr lvl="1"/>
            <a:r>
              <a:rPr lang="en-US" i="1" dirty="0"/>
              <a:t>Environmental</a:t>
            </a:r>
            <a:r>
              <a:rPr lang="en-US" dirty="0"/>
              <a:t>: Youth Environmental Education @ Oracle State Park</a:t>
            </a:r>
          </a:p>
          <a:p>
            <a:pPr lvl="1"/>
            <a:r>
              <a:rPr lang="en-US" i="1" dirty="0"/>
              <a:t>Peace &amp; Conflict Resolution</a:t>
            </a:r>
            <a:r>
              <a:rPr lang="en-US" dirty="0"/>
              <a:t>: SMART and Peace Pole with Interact</a:t>
            </a:r>
          </a:p>
          <a:p>
            <a:pPr lvl="1"/>
            <a:r>
              <a:rPr lang="en-US" i="1" dirty="0"/>
              <a:t>International</a:t>
            </a:r>
            <a:r>
              <a:rPr lang="en-US" dirty="0"/>
              <a:t>:  Youth related global grant - Care Facility/</a:t>
            </a:r>
            <a:r>
              <a:rPr lang="en-US" dirty="0" err="1"/>
              <a:t>CapeTown</a:t>
            </a:r>
            <a:endParaRPr lang="en-US" dirty="0"/>
          </a:p>
          <a:p>
            <a:r>
              <a:rPr lang="en-US" b="1" dirty="0"/>
              <a:t>Strengthen existing programs</a:t>
            </a:r>
            <a:r>
              <a:rPr lang="en-US" dirty="0"/>
              <a:t>, leverage to build partner relationships, and engage more members</a:t>
            </a:r>
          </a:p>
          <a:p>
            <a:pPr lvl="1"/>
            <a:r>
              <a:rPr lang="en-US" i="1" dirty="0"/>
              <a:t>Interact</a:t>
            </a:r>
          </a:p>
          <a:p>
            <a:pPr lvl="1"/>
            <a:r>
              <a:rPr lang="en-US" i="1" dirty="0"/>
              <a:t>RYLA</a:t>
            </a:r>
          </a:p>
          <a:p>
            <a:r>
              <a:rPr lang="en-US" dirty="0"/>
              <a:t>Perform needs assessment and </a:t>
            </a:r>
            <a:r>
              <a:rPr lang="en-US" b="1" dirty="0"/>
              <a:t>determine greatest needs in the area of promoting literacy </a:t>
            </a:r>
            <a:r>
              <a:rPr lang="en-US" dirty="0"/>
              <a:t>and other youth needs</a:t>
            </a:r>
          </a:p>
          <a:p>
            <a:pPr lvl="1"/>
            <a:r>
              <a:rPr lang="en-US" dirty="0"/>
              <a:t>Reviewing proposed Book Mobile project with SBCO</a:t>
            </a:r>
          </a:p>
          <a:p>
            <a:r>
              <a:rPr lang="en-US" b="1" dirty="0"/>
              <a:t>Funding recommendations</a:t>
            </a:r>
          </a:p>
          <a:p>
            <a:pPr lvl="1"/>
            <a:r>
              <a:rPr lang="en-US" i="1" dirty="0"/>
              <a:t>Academic Scholarships</a:t>
            </a:r>
          </a:p>
          <a:p>
            <a:pPr lvl="1"/>
            <a:r>
              <a:rPr lang="en-US" i="1" dirty="0"/>
              <a:t>FFK (Golf Tournament) Grants</a:t>
            </a:r>
          </a:p>
          <a:p>
            <a:pPr lvl="1"/>
            <a:r>
              <a:rPr lang="en-US" i="1" dirty="0"/>
              <a:t>Emerging Community Youth Needs</a:t>
            </a:r>
          </a:p>
          <a:p>
            <a:pPr lvl="1"/>
            <a:endParaRPr lang="en-US" dirty="0"/>
          </a:p>
          <a:p>
            <a:endParaRPr lang="en-US" dirty="0"/>
          </a:p>
        </p:txBody>
      </p:sp>
    </p:spTree>
    <p:extLst>
      <p:ext uri="{BB962C8B-B14F-4D97-AF65-F5344CB8AC3E}">
        <p14:creationId xmlns:p14="http://schemas.microsoft.com/office/powerpoint/2010/main" val="59939747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B3FD3C4-D718-BE8F-75FE-746043A90EA5}"/>
              </a:ext>
            </a:extLst>
          </p:cNvPr>
          <p:cNvSpPr>
            <a:spLocks noGrp="1"/>
          </p:cNvSpPr>
          <p:nvPr>
            <p:ph type="title"/>
          </p:nvPr>
        </p:nvSpPr>
        <p:spPr>
          <a:xfrm>
            <a:off x="1451580" y="804520"/>
            <a:ext cx="3530157" cy="1049235"/>
          </a:xfrm>
        </p:spPr>
        <p:txBody>
          <a:bodyPr vert="horz" lIns="91440" tIns="45720" rIns="91440" bIns="45720" rtlCol="0" anchor="t">
            <a:normAutofit/>
          </a:bodyPr>
          <a:lstStyle/>
          <a:p>
            <a:r>
              <a:rPr lang="en-US" sz="2200"/>
              <a:t>Oracle State Park Environmental Program</a:t>
            </a:r>
          </a:p>
        </p:txBody>
      </p:sp>
      <p:sp>
        <p:nvSpPr>
          <p:cNvPr id="15" name="Rectangle 14">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FDC83C26-1EF8-8198-1D20-DE9B180900CC}"/>
              </a:ext>
            </a:extLst>
          </p:cNvPr>
          <p:cNvSpPr txBox="1"/>
          <p:nvPr/>
        </p:nvSpPr>
        <p:spPr>
          <a:xfrm>
            <a:off x="1451581" y="2015732"/>
            <a:ext cx="3526523" cy="3450613"/>
          </a:xfrm>
          <a:prstGeom prst="rect">
            <a:avLst/>
          </a:prstGeom>
        </p:spPr>
        <p:txBody>
          <a:bodyPr vert="horz" lIns="91440" tIns="45720" rIns="91440" bIns="45720" rtlCol="0" anchor="t">
            <a:normAutofit/>
          </a:bodyPr>
          <a:lstStyle/>
          <a:p>
            <a:pPr indent="-228600" defTabSz="914400">
              <a:lnSpc>
                <a:spcPct val="110000"/>
              </a:lnSpc>
              <a:spcAft>
                <a:spcPts val="600"/>
              </a:spcAft>
              <a:buClr>
                <a:schemeClr val="accent1"/>
              </a:buClr>
              <a:buSzPct val="100000"/>
              <a:buFont typeface="Arial" panose="020B0604020202020204" pitchFamily="34" charset="0"/>
              <a:buChar char="•"/>
            </a:pPr>
            <a:r>
              <a:rPr lang="en-US" sz="1400" b="0" i="0" dirty="0"/>
              <a:t>As seen in the photo, Friends of Oracle State Park brought teaching aids for the Park’s </a:t>
            </a:r>
            <a:r>
              <a:rPr lang="en-US" sz="1400" b="1" i="0" dirty="0"/>
              <a:t>Environmental Education</a:t>
            </a:r>
            <a:r>
              <a:rPr lang="en-US" sz="1400" b="0" i="0" dirty="0"/>
              <a:t> program: binocular kits, an imitation deer skin, skull and paw print replicas, and more. Young visitors to the park will benefit. In addition, the learning aids will be utilized at area school presentations. Friends of Oracle State Park is very appreciative of our club's support and partnership</a:t>
            </a:r>
          </a:p>
          <a:p>
            <a:pPr indent="-228600" defTabSz="914400">
              <a:lnSpc>
                <a:spcPct val="110000"/>
              </a:lnSpc>
              <a:spcAft>
                <a:spcPts val="600"/>
              </a:spcAft>
              <a:buClr>
                <a:schemeClr val="accent1"/>
              </a:buClr>
              <a:buSzPct val="100000"/>
              <a:buFont typeface="Arial" panose="020B0604020202020204" pitchFamily="34" charset="0"/>
              <a:buChar char="•"/>
            </a:pPr>
            <a:endParaRPr lang="en-US" sz="800" dirty="0"/>
          </a:p>
          <a:p>
            <a:pPr indent="-228600" defTabSz="914400">
              <a:lnSpc>
                <a:spcPct val="110000"/>
              </a:lnSpc>
              <a:spcAft>
                <a:spcPts val="600"/>
              </a:spcAft>
              <a:buClr>
                <a:schemeClr val="accent1"/>
              </a:buClr>
              <a:buSzPct val="100000"/>
              <a:buFont typeface="Arial" panose="020B0604020202020204" pitchFamily="34" charset="0"/>
              <a:buChar char="•"/>
            </a:pPr>
            <a:r>
              <a:rPr lang="en-US" sz="1400" b="0" i="0" dirty="0"/>
              <a:t>These supplies were provided by a </a:t>
            </a:r>
            <a:r>
              <a:rPr lang="en-US" sz="1400" b="1" i="0" dirty="0"/>
              <a:t>Rotary Club of SaddleBrooke</a:t>
            </a:r>
            <a:r>
              <a:rPr lang="en-US" sz="1400" b="0" i="0" dirty="0"/>
              <a:t> $3,000 grant. Rotary at work once again!</a:t>
            </a:r>
            <a:endParaRPr lang="en-US" sz="1400" dirty="0"/>
          </a:p>
        </p:txBody>
      </p:sp>
      <p:grpSp>
        <p:nvGrpSpPr>
          <p:cNvPr id="17" name="Group 16">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8" name="Rectangle 17">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4" descr="A table with boxes and objects on it&#10;&#10;Description automatically generated">
            <a:extLst>
              <a:ext uri="{FF2B5EF4-FFF2-40B4-BE49-F238E27FC236}">
                <a16:creationId xmlns:a16="http://schemas.microsoft.com/office/drawing/2014/main" id="{2DCFFC75-C264-B1E9-34EC-2C8D3DFF805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6465" b="-2"/>
          <a:stretch/>
        </p:blipFill>
        <p:spPr>
          <a:xfrm>
            <a:off x="6093926" y="1116345"/>
            <a:ext cx="4821551" cy="3866172"/>
          </a:xfrm>
          <a:prstGeom prst="rect">
            <a:avLst/>
          </a:prstGeom>
        </p:spPr>
      </p:pic>
      <p:pic>
        <p:nvPicPr>
          <p:cNvPr id="21" name="Picture 20">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712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5E47-582B-8FC0-036F-E61BFB9685FD}"/>
              </a:ext>
            </a:extLst>
          </p:cNvPr>
          <p:cNvSpPr>
            <a:spLocks noGrp="1"/>
          </p:cNvSpPr>
          <p:nvPr>
            <p:ph type="ctrTitle"/>
          </p:nvPr>
        </p:nvSpPr>
        <p:spPr/>
        <p:txBody>
          <a:bodyPr/>
          <a:lstStyle/>
          <a:p>
            <a:r>
              <a:rPr lang="en-US" dirty="0"/>
              <a:t>Peace &amp; Conflict</a:t>
            </a:r>
          </a:p>
        </p:txBody>
      </p:sp>
      <p:sp>
        <p:nvSpPr>
          <p:cNvPr id="3" name="Subtitle 2">
            <a:extLst>
              <a:ext uri="{FF2B5EF4-FFF2-40B4-BE49-F238E27FC236}">
                <a16:creationId xmlns:a16="http://schemas.microsoft.com/office/drawing/2014/main" id="{D44B0291-FD19-5A2B-1B60-3F2D3547CAE1}"/>
              </a:ext>
            </a:extLst>
          </p:cNvPr>
          <p:cNvSpPr>
            <a:spLocks noGrp="1"/>
          </p:cNvSpPr>
          <p:nvPr>
            <p:ph type="subTitle" idx="1"/>
          </p:nvPr>
        </p:nvSpPr>
        <p:spPr/>
        <p:txBody>
          <a:bodyPr/>
          <a:lstStyle/>
          <a:p>
            <a:r>
              <a:rPr lang="en-US" dirty="0"/>
              <a:t>Doug May</a:t>
            </a:r>
          </a:p>
        </p:txBody>
      </p:sp>
    </p:spTree>
    <p:extLst>
      <p:ext uri="{BB962C8B-B14F-4D97-AF65-F5344CB8AC3E}">
        <p14:creationId xmlns:p14="http://schemas.microsoft.com/office/powerpoint/2010/main" val="508254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B633E1-4A34-F960-1795-0FBEF5719420}"/>
              </a:ext>
            </a:extLst>
          </p:cNvPr>
          <p:cNvSpPr txBox="1"/>
          <p:nvPr/>
        </p:nvSpPr>
        <p:spPr>
          <a:xfrm>
            <a:off x="1441612" y="856180"/>
            <a:ext cx="8370377" cy="646331"/>
          </a:xfrm>
          <a:prstGeom prst="rect">
            <a:avLst/>
          </a:prstGeom>
          <a:solidFill>
            <a:srgbClr val="FFC000"/>
          </a:solidFill>
        </p:spPr>
        <p:txBody>
          <a:bodyPr wrap="square">
            <a:spAutoFit/>
          </a:bodyPr>
          <a:lstStyle/>
          <a:p>
            <a:pPr rtl="0">
              <a:spcBef>
                <a:spcPts val="0"/>
              </a:spcBef>
              <a:spcAft>
                <a:spcPts val="0"/>
              </a:spcAft>
            </a:pPr>
            <a:r>
              <a:rPr lang="en-US" sz="3600" b="1" i="0" u="none" strike="noStrike" dirty="0">
                <a:solidFill>
                  <a:srgbClr val="000000"/>
                </a:solidFill>
                <a:effectLst/>
                <a:latin typeface="Play"/>
              </a:rPr>
              <a:t>We Supported Diversion Training Last Year</a:t>
            </a:r>
            <a:endParaRPr lang="en-US" sz="3600" b="1" dirty="0">
              <a:effectLst/>
            </a:endParaRPr>
          </a:p>
        </p:txBody>
      </p:sp>
      <p:sp>
        <p:nvSpPr>
          <p:cNvPr id="11" name="TextBox 10">
            <a:extLst>
              <a:ext uri="{FF2B5EF4-FFF2-40B4-BE49-F238E27FC236}">
                <a16:creationId xmlns:a16="http://schemas.microsoft.com/office/drawing/2014/main" id="{21144381-C01F-CF21-F6A4-E178FD8EF0E0}"/>
              </a:ext>
            </a:extLst>
          </p:cNvPr>
          <p:cNvSpPr txBox="1"/>
          <p:nvPr/>
        </p:nvSpPr>
        <p:spPr>
          <a:xfrm>
            <a:off x="833033" y="1662170"/>
            <a:ext cx="10525933" cy="4339650"/>
          </a:xfrm>
          <a:prstGeom prst="rect">
            <a:avLst/>
          </a:prstGeom>
          <a:solidFill>
            <a:schemeClr val="bg1"/>
          </a:solidFill>
        </p:spPr>
        <p:txBody>
          <a:bodyPr wrap="square">
            <a:spAutoFit/>
          </a:bodyPr>
          <a:lstStyle/>
          <a:p>
            <a:pPr rtl="0">
              <a:spcBef>
                <a:spcPts val="0"/>
              </a:spcBef>
              <a:spcAft>
                <a:spcPts val="0"/>
              </a:spcAft>
            </a:pPr>
            <a:r>
              <a:rPr lang="en-US" sz="2400" b="0" i="0" u="none" strike="noStrike" dirty="0">
                <a:solidFill>
                  <a:srgbClr val="000000"/>
                </a:solidFill>
                <a:effectLst/>
                <a:latin typeface="Play"/>
              </a:rPr>
              <a:t>Summary from AZ Youth Partnership</a:t>
            </a:r>
          </a:p>
          <a:p>
            <a:pPr rtl="0">
              <a:spcBef>
                <a:spcPts val="0"/>
              </a:spcBef>
              <a:spcAft>
                <a:spcPts val="0"/>
              </a:spcAft>
            </a:pPr>
            <a:endParaRPr lang="en-US" sz="2400" dirty="0">
              <a:solidFill>
                <a:srgbClr val="000000"/>
              </a:solidFill>
              <a:latin typeface="Play"/>
            </a:endParaRPr>
          </a:p>
          <a:p>
            <a:pPr marL="342900" indent="-342900" rtl="0">
              <a:spcBef>
                <a:spcPts val="0"/>
              </a:spcBef>
              <a:spcAft>
                <a:spcPts val="0"/>
              </a:spcAft>
              <a:buFont typeface="Arial" panose="020B0604020202020204" pitchFamily="34" charset="0"/>
              <a:buChar char="•"/>
            </a:pPr>
            <a:r>
              <a:rPr lang="en-US" sz="2400" b="0" i="0" u="none" strike="noStrike" dirty="0">
                <a:solidFill>
                  <a:srgbClr val="000000"/>
                </a:solidFill>
                <a:effectLst/>
                <a:latin typeface="Play"/>
              </a:rPr>
              <a:t>17 Students and 20 adults, pizza for family meetings</a:t>
            </a:r>
          </a:p>
          <a:p>
            <a:pPr marL="342900" indent="-342900" rtl="0">
              <a:spcBef>
                <a:spcPts val="0"/>
              </a:spcBef>
              <a:spcAft>
                <a:spcPts val="0"/>
              </a:spcAft>
              <a:buFont typeface="Arial" panose="020B0604020202020204" pitchFamily="34" charset="0"/>
              <a:buChar char="•"/>
            </a:pPr>
            <a:r>
              <a:rPr lang="en-US" sz="2400" dirty="0">
                <a:solidFill>
                  <a:srgbClr val="000000"/>
                </a:solidFill>
                <a:latin typeface="Play"/>
              </a:rPr>
              <a:t>S</a:t>
            </a:r>
            <a:r>
              <a:rPr lang="en-US" sz="2400" b="0" i="0" u="none" strike="noStrike" dirty="0">
                <a:solidFill>
                  <a:srgbClr val="000000"/>
                </a:solidFill>
                <a:effectLst/>
                <a:latin typeface="Play"/>
              </a:rPr>
              <a:t>ee-through backpacks when the students returned to school</a:t>
            </a:r>
          </a:p>
          <a:p>
            <a:pPr marL="342900" indent="-342900" rtl="0">
              <a:spcBef>
                <a:spcPts val="0"/>
              </a:spcBef>
              <a:spcAft>
                <a:spcPts val="0"/>
              </a:spcAft>
              <a:buFont typeface="Arial" panose="020B0604020202020204" pitchFamily="34" charset="0"/>
              <a:buChar char="•"/>
            </a:pPr>
            <a:r>
              <a:rPr lang="en-US" sz="2400" dirty="0">
                <a:solidFill>
                  <a:srgbClr val="000000"/>
                </a:solidFill>
                <a:latin typeface="Play"/>
              </a:rPr>
              <a:t>No students had repeat offenses (the most prevalent offense was vaping)</a:t>
            </a:r>
          </a:p>
          <a:p>
            <a:pPr marL="342900" indent="-342900" rtl="0">
              <a:spcBef>
                <a:spcPts val="0"/>
              </a:spcBef>
              <a:spcAft>
                <a:spcPts val="0"/>
              </a:spcAft>
              <a:buFont typeface="Arial" panose="020B0604020202020204" pitchFamily="34" charset="0"/>
              <a:buChar char="•"/>
            </a:pPr>
            <a:r>
              <a:rPr lang="en-US" sz="2400" b="0" i="0" u="none" strike="noStrike" dirty="0">
                <a:solidFill>
                  <a:srgbClr val="000000"/>
                </a:solidFill>
                <a:effectLst/>
                <a:latin typeface="Play"/>
              </a:rPr>
              <a:t>91% of students showed academic growth, one or more of:</a:t>
            </a:r>
          </a:p>
          <a:p>
            <a:pPr marL="800100" lvl="1" indent="-342900">
              <a:buFont typeface="Arial" panose="020B0604020202020204" pitchFamily="34" charset="0"/>
              <a:buChar char="•"/>
            </a:pPr>
            <a:r>
              <a:rPr lang="en-US" sz="2400" dirty="0">
                <a:solidFill>
                  <a:srgbClr val="000000"/>
                </a:solidFill>
                <a:latin typeface="Play"/>
              </a:rPr>
              <a:t> ^ Semester GPA     ^ Percentile of class ranking     ^ % of coursework passed</a:t>
            </a:r>
            <a:endParaRPr lang="en-US" sz="2400" b="0" i="0" u="none" strike="noStrike" dirty="0">
              <a:solidFill>
                <a:srgbClr val="000000"/>
              </a:solidFill>
              <a:effectLst/>
              <a:latin typeface="Play"/>
            </a:endParaRPr>
          </a:p>
          <a:p>
            <a:pPr marL="342900" indent="-342900">
              <a:buFont typeface="Arial" panose="020B0604020202020204" pitchFamily="34" charset="0"/>
              <a:buChar char="•"/>
            </a:pPr>
            <a:r>
              <a:rPr lang="en-US" sz="2400" dirty="0">
                <a:solidFill>
                  <a:srgbClr val="000000"/>
                </a:solidFill>
                <a:latin typeface="Play"/>
              </a:rPr>
              <a:t>The donation we made was about $1000</a:t>
            </a:r>
          </a:p>
          <a:p>
            <a:pPr marL="800100" lvl="1" indent="-342900">
              <a:buFont typeface="Arial" panose="020B0604020202020204" pitchFamily="34" charset="0"/>
              <a:buChar char="•"/>
            </a:pPr>
            <a:r>
              <a:rPr lang="en-US" sz="2400" b="0" i="0" u="none" strike="noStrike" dirty="0">
                <a:solidFill>
                  <a:srgbClr val="000000"/>
                </a:solidFill>
                <a:effectLst/>
                <a:latin typeface="Play"/>
              </a:rPr>
              <a:t>Three-month trial and then the remainder of the school year</a:t>
            </a:r>
          </a:p>
          <a:p>
            <a:pPr marL="342900" indent="-342900">
              <a:buFont typeface="Arial" panose="020B0604020202020204" pitchFamily="34" charset="0"/>
              <a:buChar char="•"/>
            </a:pPr>
            <a:r>
              <a:rPr lang="en-US" sz="2400" dirty="0">
                <a:solidFill>
                  <a:srgbClr val="000000"/>
                </a:solidFill>
                <a:latin typeface="Play"/>
              </a:rPr>
              <a:t>This is a very good program that we may repeat this year</a:t>
            </a:r>
            <a:endParaRPr lang="en-US" sz="2400" b="0" i="0" u="none" strike="noStrike" dirty="0">
              <a:solidFill>
                <a:srgbClr val="000000"/>
              </a:solidFill>
              <a:effectLst/>
              <a:latin typeface="Play"/>
            </a:endParaRPr>
          </a:p>
          <a:p>
            <a:pPr marL="571500" indent="-571500" rtl="0">
              <a:spcBef>
                <a:spcPts val="0"/>
              </a:spcBef>
              <a:spcAft>
                <a:spcPts val="0"/>
              </a:spcAft>
              <a:buFont typeface="Arial" panose="020B0604020202020204" pitchFamily="34" charset="0"/>
              <a:buChar char="•"/>
            </a:pPr>
            <a:endParaRPr lang="en-US" sz="3600" b="0" dirty="0">
              <a:effectLst/>
            </a:endParaRPr>
          </a:p>
        </p:txBody>
      </p:sp>
    </p:spTree>
    <p:extLst>
      <p:ext uri="{BB962C8B-B14F-4D97-AF65-F5344CB8AC3E}">
        <p14:creationId xmlns:p14="http://schemas.microsoft.com/office/powerpoint/2010/main" val="482251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B633E1-4A34-F960-1795-0FBEF5719420}"/>
              </a:ext>
            </a:extLst>
          </p:cNvPr>
          <p:cNvSpPr txBox="1"/>
          <p:nvPr/>
        </p:nvSpPr>
        <p:spPr>
          <a:xfrm>
            <a:off x="1502042" y="473481"/>
            <a:ext cx="8824806" cy="1200329"/>
          </a:xfrm>
          <a:prstGeom prst="rect">
            <a:avLst/>
          </a:prstGeom>
          <a:solidFill>
            <a:srgbClr val="FFC000"/>
          </a:solidFill>
        </p:spPr>
        <p:txBody>
          <a:bodyPr wrap="square">
            <a:spAutoFit/>
          </a:bodyPr>
          <a:lstStyle/>
          <a:p>
            <a:pPr algn="ctr" rtl="0">
              <a:spcBef>
                <a:spcPts val="0"/>
              </a:spcBef>
              <a:spcAft>
                <a:spcPts val="0"/>
              </a:spcAft>
            </a:pPr>
            <a:r>
              <a:rPr lang="en-US" sz="3600" b="0" i="0" u="none" strike="noStrike" dirty="0">
                <a:solidFill>
                  <a:srgbClr val="000000"/>
                </a:solidFill>
                <a:effectLst/>
                <a:latin typeface="Play"/>
              </a:rPr>
              <a:t>Our Committee is Investigating an Addiction Prevention Program- Project SMART</a:t>
            </a:r>
            <a:endParaRPr lang="en-US" sz="3600" b="0" dirty="0">
              <a:effectLst/>
            </a:endParaRPr>
          </a:p>
        </p:txBody>
      </p:sp>
      <p:sp>
        <p:nvSpPr>
          <p:cNvPr id="11" name="TextBox 10">
            <a:extLst>
              <a:ext uri="{FF2B5EF4-FFF2-40B4-BE49-F238E27FC236}">
                <a16:creationId xmlns:a16="http://schemas.microsoft.com/office/drawing/2014/main" id="{21144381-C01F-CF21-F6A4-E178FD8EF0E0}"/>
              </a:ext>
            </a:extLst>
          </p:cNvPr>
          <p:cNvSpPr txBox="1"/>
          <p:nvPr/>
        </p:nvSpPr>
        <p:spPr>
          <a:xfrm>
            <a:off x="958700" y="1843776"/>
            <a:ext cx="10510437" cy="4093428"/>
          </a:xfrm>
          <a:prstGeom prst="rect">
            <a:avLst/>
          </a:prstGeom>
          <a:solidFill>
            <a:schemeClr val="bg1"/>
          </a:solidFill>
        </p:spPr>
        <p:txBody>
          <a:bodyPr wrap="square">
            <a:spAutoFit/>
          </a:bodyPr>
          <a:lstStyle/>
          <a:p>
            <a:pPr rtl="0">
              <a:spcBef>
                <a:spcPts val="0"/>
              </a:spcBef>
              <a:spcAft>
                <a:spcPts val="0"/>
              </a:spcAft>
            </a:pPr>
            <a:r>
              <a:rPr lang="en-US" sz="2000" b="0" i="0" u="none" strike="noStrike" dirty="0">
                <a:solidFill>
                  <a:srgbClr val="000000"/>
                </a:solidFill>
                <a:effectLst/>
                <a:latin typeface="Play"/>
              </a:rPr>
              <a:t>Project SMART is initiated and guided by the Rotary Action Group for Addiction Prevention, RAG-AP</a:t>
            </a:r>
          </a:p>
          <a:p>
            <a:pPr marL="342900" indent="-342900" rtl="0">
              <a:spcBef>
                <a:spcPts val="0"/>
              </a:spcBef>
              <a:spcAft>
                <a:spcPts val="0"/>
              </a:spcAft>
              <a:buFont typeface="Arial" panose="020B0604020202020204" pitchFamily="34" charset="0"/>
              <a:buChar char="•"/>
            </a:pPr>
            <a:r>
              <a:rPr lang="en-US" sz="2000" dirty="0">
                <a:solidFill>
                  <a:srgbClr val="000000"/>
                </a:solidFill>
                <a:latin typeface="Play"/>
              </a:rPr>
              <a:t>We have progressed through these steps with RAG-AP</a:t>
            </a:r>
          </a:p>
          <a:p>
            <a:pPr rtl="0">
              <a:spcBef>
                <a:spcPts val="0"/>
              </a:spcBef>
              <a:spcAft>
                <a:spcPts val="0"/>
              </a:spcAft>
            </a:pPr>
            <a:endParaRPr lang="en-US" sz="2000" dirty="0">
              <a:solidFill>
                <a:srgbClr val="000000"/>
              </a:solidFill>
              <a:latin typeface="Play"/>
            </a:endParaRPr>
          </a:p>
          <a:p>
            <a:pPr marL="914400" lvl="1" indent="-457200">
              <a:buAutoNum type="arabicPeriod"/>
            </a:pPr>
            <a:r>
              <a:rPr lang="en-US" sz="2000" dirty="0">
                <a:solidFill>
                  <a:srgbClr val="000000"/>
                </a:solidFill>
                <a:latin typeface="Play"/>
              </a:rPr>
              <a:t>     Form a committee that will work with RAG-AP on Project SMART</a:t>
            </a:r>
          </a:p>
          <a:p>
            <a:pPr marL="1371600" lvl="2" indent="-457200">
              <a:spcAft>
                <a:spcPts val="1200"/>
              </a:spcAft>
              <a:buFont typeface="Arial" panose="020B0604020202020204" pitchFamily="34" charset="0"/>
              <a:buChar char="•"/>
            </a:pPr>
            <a:r>
              <a:rPr lang="en-US" sz="2000" dirty="0">
                <a:solidFill>
                  <a:srgbClr val="000000"/>
                </a:solidFill>
                <a:latin typeface="Play"/>
              </a:rPr>
              <a:t>John O., Gordon, Roger B., Anne, Wanda, Darien Mathews</a:t>
            </a:r>
          </a:p>
          <a:p>
            <a:pPr marL="914400" lvl="1" indent="-457200">
              <a:spcAft>
                <a:spcPts val="1200"/>
              </a:spcAft>
              <a:buAutoNum type="arabicPeriod"/>
            </a:pPr>
            <a:r>
              <a:rPr lang="en-US" sz="2000" dirty="0">
                <a:solidFill>
                  <a:srgbClr val="000000"/>
                </a:solidFill>
                <a:latin typeface="Play"/>
              </a:rPr>
              <a:t>     Meet online with Larry </a:t>
            </a:r>
            <a:r>
              <a:rPr lang="en-US" sz="2000" dirty="0" err="1">
                <a:solidFill>
                  <a:srgbClr val="000000"/>
                </a:solidFill>
                <a:latin typeface="Play"/>
              </a:rPr>
              <a:t>Kenemore</a:t>
            </a:r>
            <a:r>
              <a:rPr lang="en-US" sz="2000" dirty="0">
                <a:solidFill>
                  <a:srgbClr val="000000"/>
                </a:solidFill>
                <a:latin typeface="Play"/>
              </a:rPr>
              <a:t> of RAG-AP North America,   </a:t>
            </a:r>
            <a:r>
              <a:rPr lang="en-US" sz="2000" i="1" dirty="0">
                <a:solidFill>
                  <a:srgbClr val="000000"/>
                </a:solidFill>
                <a:latin typeface="Play"/>
              </a:rPr>
              <a:t>August 16</a:t>
            </a:r>
          </a:p>
          <a:p>
            <a:pPr marL="914400" lvl="1" indent="-457200">
              <a:spcAft>
                <a:spcPts val="1200"/>
              </a:spcAft>
              <a:buAutoNum type="arabicPeriod"/>
            </a:pPr>
            <a:r>
              <a:rPr lang="en-US" sz="2000" dirty="0">
                <a:solidFill>
                  <a:srgbClr val="000000"/>
                </a:solidFill>
                <a:latin typeface="Play"/>
              </a:rPr>
              <a:t>     Decide which part of </a:t>
            </a:r>
            <a:r>
              <a:rPr lang="en-US" sz="2000" u="sng" dirty="0">
                <a:solidFill>
                  <a:srgbClr val="000000"/>
                </a:solidFill>
                <a:latin typeface="Play"/>
              </a:rPr>
              <a:t>S</a:t>
            </a:r>
            <a:r>
              <a:rPr lang="en-US" sz="2000" dirty="0">
                <a:solidFill>
                  <a:srgbClr val="000000"/>
                </a:solidFill>
                <a:latin typeface="Play"/>
              </a:rPr>
              <a:t> </a:t>
            </a:r>
            <a:r>
              <a:rPr lang="en-US" sz="2000" u="sng" dirty="0">
                <a:solidFill>
                  <a:srgbClr val="000000"/>
                </a:solidFill>
                <a:latin typeface="Play"/>
              </a:rPr>
              <a:t>M</a:t>
            </a:r>
            <a:r>
              <a:rPr lang="en-US" sz="2000" dirty="0">
                <a:solidFill>
                  <a:srgbClr val="000000"/>
                </a:solidFill>
                <a:latin typeface="Play"/>
              </a:rPr>
              <a:t> </a:t>
            </a:r>
            <a:r>
              <a:rPr lang="en-US" sz="2000" u="sng" dirty="0">
                <a:solidFill>
                  <a:srgbClr val="000000"/>
                </a:solidFill>
                <a:latin typeface="Play"/>
              </a:rPr>
              <a:t>A</a:t>
            </a:r>
            <a:r>
              <a:rPr lang="en-US" sz="2000" dirty="0">
                <a:solidFill>
                  <a:srgbClr val="000000"/>
                </a:solidFill>
                <a:latin typeface="Play"/>
              </a:rPr>
              <a:t> </a:t>
            </a:r>
            <a:r>
              <a:rPr lang="en-US" sz="2000" u="sng" dirty="0">
                <a:solidFill>
                  <a:srgbClr val="000000"/>
                </a:solidFill>
                <a:latin typeface="Play"/>
              </a:rPr>
              <a:t>R</a:t>
            </a:r>
            <a:r>
              <a:rPr lang="en-US" sz="2000" dirty="0">
                <a:solidFill>
                  <a:srgbClr val="000000"/>
                </a:solidFill>
                <a:latin typeface="Play"/>
              </a:rPr>
              <a:t> </a:t>
            </a:r>
            <a:r>
              <a:rPr lang="en-US" sz="2000" u="sng" dirty="0">
                <a:solidFill>
                  <a:srgbClr val="000000"/>
                </a:solidFill>
                <a:latin typeface="Play"/>
              </a:rPr>
              <a:t>T</a:t>
            </a:r>
            <a:r>
              <a:rPr lang="en-US" sz="2000" dirty="0">
                <a:solidFill>
                  <a:srgbClr val="000000"/>
                </a:solidFill>
                <a:latin typeface="Play"/>
              </a:rPr>
              <a:t> we would like to start with</a:t>
            </a:r>
          </a:p>
          <a:p>
            <a:pPr marL="914400" lvl="1" indent="-457200">
              <a:spcAft>
                <a:spcPts val="1200"/>
              </a:spcAft>
              <a:buAutoNum type="arabicPeriod"/>
            </a:pPr>
            <a:r>
              <a:rPr lang="en-US" sz="2000" dirty="0">
                <a:solidFill>
                  <a:srgbClr val="000000"/>
                </a:solidFill>
                <a:latin typeface="Play"/>
              </a:rPr>
              <a:t>     Form a subcommittee for that part and work with RAG-AP</a:t>
            </a:r>
          </a:p>
          <a:p>
            <a:pPr marL="914400" lvl="1" indent="-457200">
              <a:buAutoNum type="arabicPeriod"/>
            </a:pPr>
            <a:r>
              <a:rPr lang="en-US" sz="2000" dirty="0">
                <a:solidFill>
                  <a:srgbClr val="000000"/>
                </a:solidFill>
                <a:latin typeface="Play"/>
              </a:rPr>
              <a:t>     If or when we decide to begin another part, form another subcommittee</a:t>
            </a:r>
          </a:p>
          <a:p>
            <a:pPr marL="914400" lvl="1" indent="-457200">
              <a:buAutoNum type="arabicPeriod"/>
            </a:pPr>
            <a:endParaRPr lang="en-US" sz="2000" dirty="0">
              <a:solidFill>
                <a:srgbClr val="000000"/>
              </a:solidFill>
              <a:latin typeface="Play"/>
            </a:endParaRPr>
          </a:p>
          <a:p>
            <a:pPr lvl="1"/>
            <a:r>
              <a:rPr lang="en-US" sz="2000" dirty="0">
                <a:solidFill>
                  <a:srgbClr val="000000"/>
                </a:solidFill>
                <a:latin typeface="Play"/>
              </a:rPr>
              <a:t>Note: Larry </a:t>
            </a:r>
            <a:r>
              <a:rPr lang="en-US" sz="2000" dirty="0" err="1">
                <a:solidFill>
                  <a:srgbClr val="000000"/>
                </a:solidFill>
                <a:latin typeface="Play"/>
              </a:rPr>
              <a:t>Kenemore</a:t>
            </a:r>
            <a:r>
              <a:rPr lang="en-US" sz="2000" dirty="0">
                <a:solidFill>
                  <a:srgbClr val="000000"/>
                </a:solidFill>
                <a:latin typeface="Play"/>
              </a:rPr>
              <a:t> will present our meeting program here on October 24.</a:t>
            </a:r>
          </a:p>
        </p:txBody>
      </p:sp>
      <p:sp>
        <p:nvSpPr>
          <p:cNvPr id="3" name="TextBox 2">
            <a:extLst>
              <a:ext uri="{FF2B5EF4-FFF2-40B4-BE49-F238E27FC236}">
                <a16:creationId xmlns:a16="http://schemas.microsoft.com/office/drawing/2014/main" id="{5264CBB5-807E-51BB-E458-059E0971CEAA}"/>
              </a:ext>
            </a:extLst>
          </p:cNvPr>
          <p:cNvSpPr txBox="1"/>
          <p:nvPr/>
        </p:nvSpPr>
        <p:spPr>
          <a:xfrm>
            <a:off x="1869168" y="2896088"/>
            <a:ext cx="286802" cy="307777"/>
          </a:xfrm>
          <a:prstGeom prst="rect">
            <a:avLst/>
          </a:prstGeom>
          <a:noFill/>
          <a:ln w="19050">
            <a:solidFill>
              <a:schemeClr val="tx1"/>
            </a:solidFill>
          </a:ln>
        </p:spPr>
        <p:txBody>
          <a:bodyPr wrap="square" rtlCol="0">
            <a:spAutoFit/>
          </a:bodyPr>
          <a:lstStyle/>
          <a:p>
            <a:r>
              <a:rPr lang="en-US" sz="1400" dirty="0"/>
              <a:t>X</a:t>
            </a:r>
          </a:p>
        </p:txBody>
      </p:sp>
      <p:sp>
        <p:nvSpPr>
          <p:cNvPr id="4" name="TextBox 3">
            <a:extLst>
              <a:ext uri="{FF2B5EF4-FFF2-40B4-BE49-F238E27FC236}">
                <a16:creationId xmlns:a16="http://schemas.microsoft.com/office/drawing/2014/main" id="{C3DC86E0-3F65-50AE-D12E-B6B6EC07E49B}"/>
              </a:ext>
            </a:extLst>
          </p:cNvPr>
          <p:cNvSpPr txBox="1"/>
          <p:nvPr/>
        </p:nvSpPr>
        <p:spPr>
          <a:xfrm>
            <a:off x="1869168" y="3637492"/>
            <a:ext cx="286802" cy="307777"/>
          </a:xfrm>
          <a:prstGeom prst="rect">
            <a:avLst/>
          </a:prstGeom>
          <a:noFill/>
          <a:ln w="19050">
            <a:solidFill>
              <a:schemeClr val="tx1"/>
            </a:solidFill>
          </a:ln>
        </p:spPr>
        <p:txBody>
          <a:bodyPr wrap="square" rtlCol="0">
            <a:spAutoFit/>
          </a:bodyPr>
          <a:lstStyle/>
          <a:p>
            <a:r>
              <a:rPr lang="en-US" sz="1400" dirty="0"/>
              <a:t>X</a:t>
            </a:r>
          </a:p>
        </p:txBody>
      </p:sp>
      <p:sp>
        <p:nvSpPr>
          <p:cNvPr id="5" name="TextBox 4">
            <a:extLst>
              <a:ext uri="{FF2B5EF4-FFF2-40B4-BE49-F238E27FC236}">
                <a16:creationId xmlns:a16="http://schemas.microsoft.com/office/drawing/2014/main" id="{2042AF44-090D-F284-4AF1-843F1DC6AE86}"/>
              </a:ext>
            </a:extLst>
          </p:cNvPr>
          <p:cNvSpPr txBox="1"/>
          <p:nvPr/>
        </p:nvSpPr>
        <p:spPr>
          <a:xfrm>
            <a:off x="1869168" y="4104406"/>
            <a:ext cx="286802" cy="307777"/>
          </a:xfrm>
          <a:prstGeom prst="rect">
            <a:avLst/>
          </a:prstGeom>
          <a:noFill/>
          <a:ln w="19050">
            <a:solidFill>
              <a:schemeClr val="tx1"/>
            </a:solidFill>
          </a:ln>
        </p:spPr>
        <p:txBody>
          <a:bodyPr wrap="square" rtlCol="0">
            <a:spAutoFit/>
          </a:bodyPr>
          <a:lstStyle/>
          <a:p>
            <a:endParaRPr lang="en-US" sz="1400" dirty="0"/>
          </a:p>
        </p:txBody>
      </p:sp>
      <p:sp>
        <p:nvSpPr>
          <p:cNvPr id="6" name="TextBox 5">
            <a:extLst>
              <a:ext uri="{FF2B5EF4-FFF2-40B4-BE49-F238E27FC236}">
                <a16:creationId xmlns:a16="http://schemas.microsoft.com/office/drawing/2014/main" id="{77B46826-ABA9-79E0-3DD9-977361F9671E}"/>
              </a:ext>
            </a:extLst>
          </p:cNvPr>
          <p:cNvSpPr txBox="1"/>
          <p:nvPr/>
        </p:nvSpPr>
        <p:spPr>
          <a:xfrm>
            <a:off x="1869168" y="4551352"/>
            <a:ext cx="286802" cy="307777"/>
          </a:xfrm>
          <a:prstGeom prst="rect">
            <a:avLst/>
          </a:prstGeom>
          <a:noFill/>
          <a:ln w="19050">
            <a:solidFill>
              <a:schemeClr val="tx1"/>
            </a:solidFill>
          </a:ln>
        </p:spPr>
        <p:txBody>
          <a:bodyPr wrap="square" rtlCol="0">
            <a:spAutoFit/>
          </a:bodyPr>
          <a:lstStyle/>
          <a:p>
            <a:endParaRPr lang="en-US" sz="1400" dirty="0"/>
          </a:p>
        </p:txBody>
      </p:sp>
      <p:sp>
        <p:nvSpPr>
          <p:cNvPr id="7" name="TextBox 6">
            <a:extLst>
              <a:ext uri="{FF2B5EF4-FFF2-40B4-BE49-F238E27FC236}">
                <a16:creationId xmlns:a16="http://schemas.microsoft.com/office/drawing/2014/main" id="{B1551730-C072-F25E-33D0-0287FCC3E0F1}"/>
              </a:ext>
            </a:extLst>
          </p:cNvPr>
          <p:cNvSpPr txBox="1"/>
          <p:nvPr/>
        </p:nvSpPr>
        <p:spPr>
          <a:xfrm>
            <a:off x="1860778" y="5020753"/>
            <a:ext cx="286802" cy="307777"/>
          </a:xfrm>
          <a:prstGeom prst="rect">
            <a:avLst/>
          </a:prstGeom>
          <a:noFill/>
          <a:ln w="19050">
            <a:solidFill>
              <a:schemeClr val="tx1"/>
            </a:solidFill>
          </a:ln>
        </p:spPr>
        <p:txBody>
          <a:bodyPr wrap="square" rtlCol="0">
            <a:spAutoFit/>
          </a:bodyPr>
          <a:lstStyle/>
          <a:p>
            <a:endParaRPr lang="en-US" sz="1400" dirty="0"/>
          </a:p>
        </p:txBody>
      </p:sp>
    </p:spTree>
    <p:extLst>
      <p:ext uri="{BB962C8B-B14F-4D97-AF65-F5344CB8AC3E}">
        <p14:creationId xmlns:p14="http://schemas.microsoft.com/office/powerpoint/2010/main" val="2474928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B2F44A-584A-B775-DD0E-2102C704DC87}"/>
              </a:ext>
            </a:extLst>
          </p:cNvPr>
          <p:cNvSpPr txBox="1"/>
          <p:nvPr/>
        </p:nvSpPr>
        <p:spPr>
          <a:xfrm>
            <a:off x="3173601" y="432124"/>
            <a:ext cx="5844798" cy="1015663"/>
          </a:xfrm>
          <a:prstGeom prst="rect">
            <a:avLst/>
          </a:prstGeom>
          <a:solidFill>
            <a:srgbClr val="FFC000"/>
          </a:solidFill>
        </p:spPr>
        <p:txBody>
          <a:bodyPr wrap="square">
            <a:spAutoFit/>
          </a:bodyPr>
          <a:lstStyle/>
          <a:p>
            <a:pPr algn="ctr" rtl="0">
              <a:spcBef>
                <a:spcPts val="0"/>
              </a:spcBef>
              <a:spcAft>
                <a:spcPts val="0"/>
              </a:spcAft>
            </a:pPr>
            <a:r>
              <a:rPr lang="en-US" sz="3600" b="0" i="0" u="none" strike="noStrike" dirty="0">
                <a:solidFill>
                  <a:srgbClr val="000000"/>
                </a:solidFill>
                <a:effectLst/>
                <a:latin typeface="Play"/>
              </a:rPr>
              <a:t>THE PARTS of PROJECT SMART</a:t>
            </a:r>
          </a:p>
          <a:p>
            <a:pPr algn="ctr" rtl="0">
              <a:spcBef>
                <a:spcPts val="0"/>
              </a:spcBef>
              <a:spcAft>
                <a:spcPts val="0"/>
              </a:spcAft>
            </a:pPr>
            <a:r>
              <a:rPr lang="en-US" sz="2400" dirty="0">
                <a:solidFill>
                  <a:srgbClr val="000000"/>
                </a:solidFill>
                <a:latin typeface="Play"/>
              </a:rPr>
              <a:t>for Addiction Prevention</a:t>
            </a:r>
            <a:endParaRPr lang="en-US" sz="2400" b="0" dirty="0">
              <a:effectLst/>
            </a:endParaRPr>
          </a:p>
        </p:txBody>
      </p:sp>
      <p:sp>
        <p:nvSpPr>
          <p:cNvPr id="9" name="TextBox 8">
            <a:extLst>
              <a:ext uri="{FF2B5EF4-FFF2-40B4-BE49-F238E27FC236}">
                <a16:creationId xmlns:a16="http://schemas.microsoft.com/office/drawing/2014/main" id="{CAEF24F3-48E6-A91D-A0A5-2BD53AB6689E}"/>
              </a:ext>
            </a:extLst>
          </p:cNvPr>
          <p:cNvSpPr txBox="1"/>
          <p:nvPr/>
        </p:nvSpPr>
        <p:spPr>
          <a:xfrm>
            <a:off x="787830" y="1844491"/>
            <a:ext cx="10616339" cy="4329390"/>
          </a:xfrm>
          <a:prstGeom prst="rect">
            <a:avLst/>
          </a:prstGeom>
          <a:solidFill>
            <a:schemeClr val="bg1"/>
          </a:solidFill>
        </p:spPr>
        <p:txBody>
          <a:bodyPr wrap="square">
            <a:spAutoFit/>
          </a:bodyPr>
          <a:lstStyle/>
          <a:p>
            <a:pPr rtl="0">
              <a:spcBef>
                <a:spcPts val="0"/>
              </a:spcBef>
              <a:spcAft>
                <a:spcPts val="0"/>
              </a:spcAft>
            </a:pPr>
            <a:r>
              <a:rPr lang="en-US" sz="2400" b="0" i="0" u="none" strike="noStrike" dirty="0">
                <a:solidFill>
                  <a:srgbClr val="000000"/>
                </a:solidFill>
                <a:effectLst/>
                <a:latin typeface="Arial" panose="020B0604020202020204" pitchFamily="34" charset="0"/>
              </a:rPr>
              <a:t>S-</a:t>
            </a:r>
            <a:r>
              <a:rPr lang="en-US" sz="1800" b="0" i="0" u="none" strike="noStrike" dirty="0">
                <a:solidFill>
                  <a:srgbClr val="000000"/>
                </a:solidFill>
                <a:effectLst/>
                <a:latin typeface="Arial" panose="020B0604020202020204" pitchFamily="34" charset="0"/>
              </a:rPr>
              <a:t>school education=12-14-month implementation/school contacts/school board/teachers union</a:t>
            </a:r>
            <a:endParaRPr lang="en-US" b="0" dirty="0">
              <a:effectLst/>
            </a:endParaRPr>
          </a:p>
          <a:p>
            <a:pPr rtl="0">
              <a:spcBef>
                <a:spcPts val="1000"/>
              </a:spcBef>
              <a:spcAft>
                <a:spcPts val="0"/>
              </a:spcAft>
            </a:pPr>
            <a:r>
              <a:rPr lang="en-US" sz="2000" b="1" i="0" u="none" strike="noStrike" dirty="0">
                <a:solidFill>
                  <a:srgbClr val="000000"/>
                </a:solidFill>
                <a:effectLst/>
                <a:latin typeface="Arial" panose="020B0604020202020204" pitchFamily="34" charset="0"/>
              </a:rPr>
              <a:t>M</a:t>
            </a:r>
            <a:r>
              <a:rPr lang="en-US" sz="1800" b="0" i="0" u="none" strike="noStrike" dirty="0">
                <a:solidFill>
                  <a:srgbClr val="000000"/>
                </a:solidFill>
                <a:effectLst/>
                <a:latin typeface="Arial" panose="020B0604020202020204" pitchFamily="34" charset="0"/>
              </a:rPr>
              <a:t>-Medicine and drug disposal=14-month implementation/requires contact with City officials/mayor/city manager/city attorney/meeting with city officials</a:t>
            </a:r>
            <a:endParaRPr lang="en-US" b="0" dirty="0">
              <a:effectLst/>
            </a:endParaRPr>
          </a:p>
          <a:p>
            <a:pPr rtl="0">
              <a:spcBef>
                <a:spcPts val="1000"/>
              </a:spcBef>
              <a:spcAft>
                <a:spcPts val="0"/>
              </a:spcAft>
            </a:pPr>
            <a:r>
              <a:rPr lang="en-US" sz="2400" b="1" i="0" u="none" strike="noStrike" dirty="0">
                <a:solidFill>
                  <a:srgbClr val="000000"/>
                </a:solidFill>
                <a:effectLst/>
                <a:latin typeface="Arial" panose="020B0604020202020204" pitchFamily="34" charset="0"/>
              </a:rPr>
              <a:t>A-</a:t>
            </a:r>
            <a:r>
              <a:rPr lang="en-US" sz="1800" b="0" i="0" u="none" strike="noStrike" dirty="0">
                <a:solidFill>
                  <a:srgbClr val="000000"/>
                </a:solidFill>
                <a:effectLst/>
                <a:latin typeface="Arial" panose="020B0604020202020204" pitchFamily="34" charset="0"/>
              </a:rPr>
              <a:t>awareness is 2 parts Naloxone training/</a:t>
            </a:r>
            <a:r>
              <a:rPr lang="en-US" sz="1800" b="0" i="0" u="none" strike="noStrike" dirty="0" err="1">
                <a:solidFill>
                  <a:srgbClr val="000000"/>
                </a:solidFill>
                <a:effectLst/>
                <a:latin typeface="Arial" panose="020B0604020202020204" pitchFamily="34" charset="0"/>
              </a:rPr>
              <a:t>Steri</a:t>
            </a:r>
            <a:r>
              <a:rPr lang="en-US" sz="1800" b="0" i="0" u="none" strike="noStrike" dirty="0">
                <a:solidFill>
                  <a:srgbClr val="000000"/>
                </a:solidFill>
                <a:effectLst/>
                <a:latin typeface="Arial" panose="020B0604020202020204" pitchFamily="34" charset="0"/>
              </a:rPr>
              <a:t>-Clean drug clean up=2 months implementation. Naloxone Training can start within 60 days and hold classes on a regular basis throughout your community/TV/Radio/News coverage immediately,  </a:t>
            </a:r>
            <a:r>
              <a:rPr lang="en-US" sz="1800" b="0" i="0" u="none" strike="noStrike" dirty="0" err="1">
                <a:solidFill>
                  <a:srgbClr val="000000"/>
                </a:solidFill>
                <a:effectLst/>
                <a:latin typeface="Arial" panose="020B0604020202020204" pitchFamily="34" charset="0"/>
              </a:rPr>
              <a:t>Steri</a:t>
            </a:r>
            <a:r>
              <a:rPr lang="en-US" sz="1800" b="0" i="0" u="none" strike="noStrike" dirty="0">
                <a:solidFill>
                  <a:srgbClr val="000000"/>
                </a:solidFill>
                <a:effectLst/>
                <a:latin typeface="Arial" panose="020B0604020202020204" pitchFamily="34" charset="0"/>
              </a:rPr>
              <a:t>-Clean Drug Clean=2 months making community aware of clean up of contaminated </a:t>
            </a:r>
            <a:r>
              <a:rPr lang="en-US" sz="1800" b="0" i="0" u="none" strike="noStrike" dirty="0" err="1">
                <a:solidFill>
                  <a:srgbClr val="000000"/>
                </a:solidFill>
                <a:effectLst/>
                <a:latin typeface="Arial" panose="020B0604020202020204" pitchFamily="34" charset="0"/>
              </a:rPr>
              <a:t>Police,Fire,EMS,Hotels,Motels</a:t>
            </a:r>
            <a:r>
              <a:rPr lang="en-US" sz="1800" b="0" i="0" u="none" strike="noStrike" dirty="0">
                <a:solidFill>
                  <a:srgbClr val="000000"/>
                </a:solidFill>
                <a:effectLst/>
                <a:latin typeface="Arial" panose="020B0604020202020204" pitchFamily="34" charset="0"/>
              </a:rPr>
              <a:t>, Police Departments, Patrol Cars, EMS vehicles</a:t>
            </a:r>
            <a:endParaRPr lang="en-US" b="0" dirty="0">
              <a:effectLst/>
            </a:endParaRPr>
          </a:p>
          <a:p>
            <a:pPr rtl="0">
              <a:spcBef>
                <a:spcPts val="1000"/>
              </a:spcBef>
              <a:spcAft>
                <a:spcPts val="0"/>
              </a:spcAft>
            </a:pPr>
            <a:r>
              <a:rPr lang="en-US" sz="2400" b="1" i="0" u="none" strike="noStrike" dirty="0">
                <a:solidFill>
                  <a:srgbClr val="000000"/>
                </a:solidFill>
                <a:effectLst/>
                <a:latin typeface="Arial" panose="020B0604020202020204" pitchFamily="34" charset="0"/>
              </a:rPr>
              <a:t>R</a:t>
            </a:r>
            <a:r>
              <a:rPr lang="en-US" sz="1800" b="0" i="0" u="none" strike="noStrike" dirty="0">
                <a:solidFill>
                  <a:srgbClr val="000000"/>
                </a:solidFill>
                <a:effectLst/>
                <a:latin typeface="Arial" panose="020B0604020202020204" pitchFamily="34" charset="0"/>
              </a:rPr>
              <a:t>-recovery=3 months implementation of database on your website or RAG AP website providing your community with ability to see actual success rate of Re-</a:t>
            </a:r>
            <a:r>
              <a:rPr lang="en-US" sz="1800" b="0" i="0" u="none" strike="noStrike" dirty="0" err="1">
                <a:solidFill>
                  <a:srgbClr val="000000"/>
                </a:solidFill>
                <a:effectLst/>
                <a:latin typeface="Arial" panose="020B0604020202020204" pitchFamily="34" charset="0"/>
              </a:rPr>
              <a:t>Hab</a:t>
            </a:r>
            <a:r>
              <a:rPr lang="en-US" sz="1800" b="0" i="0" u="none" strike="noStrike" dirty="0">
                <a:solidFill>
                  <a:srgbClr val="000000"/>
                </a:solidFill>
                <a:effectLst/>
                <a:latin typeface="Arial" panose="020B0604020202020204" pitchFamily="34" charset="0"/>
              </a:rPr>
              <a:t> Recovery centers before they pay.</a:t>
            </a:r>
            <a:endParaRPr lang="en-US" b="0" dirty="0">
              <a:effectLst/>
            </a:endParaRPr>
          </a:p>
          <a:p>
            <a:pPr rtl="0">
              <a:spcBef>
                <a:spcPts val="1000"/>
              </a:spcBef>
              <a:spcAft>
                <a:spcPts val="0"/>
              </a:spcAft>
            </a:pPr>
            <a:r>
              <a:rPr lang="en-US" sz="2400" b="1" i="0" u="none" strike="noStrike" dirty="0">
                <a:solidFill>
                  <a:srgbClr val="000000"/>
                </a:solidFill>
                <a:effectLst/>
                <a:latin typeface="Arial" panose="020B0604020202020204" pitchFamily="34" charset="0"/>
              </a:rPr>
              <a:t>T</a:t>
            </a:r>
            <a:r>
              <a:rPr lang="en-US" sz="1800" b="0" i="0" u="none" strike="noStrike" dirty="0">
                <a:solidFill>
                  <a:srgbClr val="000000"/>
                </a:solidFill>
                <a:effectLst/>
                <a:latin typeface="Arial" panose="020B0604020202020204" pitchFamily="34" charset="0"/>
              </a:rPr>
              <a:t>-Treatment=4 months implementation of cards/website and advertising of the availability or 24/7 telehealth for treatment.</a:t>
            </a:r>
            <a:endParaRPr lang="en-US" b="0" dirty="0">
              <a:effectLst/>
            </a:endParaRPr>
          </a:p>
        </p:txBody>
      </p:sp>
    </p:spTree>
    <p:extLst>
      <p:ext uri="{BB962C8B-B14F-4D97-AF65-F5344CB8AC3E}">
        <p14:creationId xmlns:p14="http://schemas.microsoft.com/office/powerpoint/2010/main" val="283477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29CCE48-307E-2C25-C12D-C2835E23A675}"/>
              </a:ext>
            </a:extLst>
          </p:cNvPr>
          <p:cNvSpPr txBox="1">
            <a:spLocks noChangeArrowheads="1"/>
          </p:cNvSpPr>
          <p:nvPr/>
        </p:nvSpPr>
        <p:spPr>
          <a:xfrm>
            <a:off x="2209800" y="300220"/>
            <a:ext cx="7772400" cy="1143000"/>
          </a:xfrm>
          <a:prstGeom prst="rect">
            <a:avLst/>
          </a:prstGeom>
          <a:solidFill>
            <a:srgbClr val="FFC00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600" b="1" dirty="0">
                <a:solidFill>
                  <a:srgbClr val="0033CC"/>
                </a:solidFill>
              </a:rPr>
              <a:t>Choose which program of Project</a:t>
            </a:r>
            <a:br>
              <a:rPr lang="en-US" sz="3600" b="1" dirty="0">
                <a:solidFill>
                  <a:srgbClr val="0033CC"/>
                </a:solidFill>
              </a:rPr>
            </a:br>
            <a:r>
              <a:rPr lang="en-US" sz="3600" b="1" dirty="0">
                <a:solidFill>
                  <a:srgbClr val="0033CC"/>
                </a:solidFill>
              </a:rPr>
              <a:t> </a:t>
            </a:r>
            <a:r>
              <a:rPr lang="en-US" sz="3600" b="1" dirty="0">
                <a:solidFill>
                  <a:srgbClr val="FF0000"/>
                </a:solidFill>
              </a:rPr>
              <a:t>SMART</a:t>
            </a:r>
            <a:r>
              <a:rPr lang="en-US" sz="3600" b="1" dirty="0">
                <a:solidFill>
                  <a:srgbClr val="0033CC"/>
                </a:solidFill>
              </a:rPr>
              <a:t> to start</a:t>
            </a:r>
          </a:p>
        </p:txBody>
      </p:sp>
      <p:sp>
        <p:nvSpPr>
          <p:cNvPr id="4" name="Rectangle 3">
            <a:extLst>
              <a:ext uri="{FF2B5EF4-FFF2-40B4-BE49-F238E27FC236}">
                <a16:creationId xmlns:a16="http://schemas.microsoft.com/office/drawing/2014/main" id="{50CBD684-A7C9-1018-C48C-6E9C4D65D328}"/>
              </a:ext>
            </a:extLst>
          </p:cNvPr>
          <p:cNvSpPr txBox="1">
            <a:spLocks noChangeArrowheads="1"/>
          </p:cNvSpPr>
          <p:nvPr/>
        </p:nvSpPr>
        <p:spPr>
          <a:xfrm>
            <a:off x="1524000" y="1647119"/>
            <a:ext cx="9144000" cy="4038600"/>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altLang="en-US" sz="800" b="1"/>
          </a:p>
          <a:p>
            <a:pPr marL="342900" indent="-342900" algn="l">
              <a:buFont typeface="Arial" panose="020B0604020202020204" pitchFamily="34" charset="0"/>
              <a:buChar char="•"/>
            </a:pPr>
            <a:r>
              <a:rPr lang="en-US" altLang="en-US" b="1" dirty="0"/>
              <a:t>CHOOSE A COMMITTEE CHAIR</a:t>
            </a:r>
          </a:p>
          <a:p>
            <a:pPr marL="342900" indent="-342900" algn="l">
              <a:buFont typeface="Arial" panose="020B0604020202020204" pitchFamily="34" charset="0"/>
              <a:buChar char="•"/>
            </a:pPr>
            <a:r>
              <a:rPr lang="en-US" altLang="en-US" b="1" dirty="0"/>
              <a:t>SEND US THE NAME/NAMES OF THE COMMITTEE ALONG WITH THEIR EMAIL ADDRESSES</a:t>
            </a:r>
          </a:p>
          <a:p>
            <a:pPr marL="342900" indent="-342900" algn="l">
              <a:buFont typeface="Arial" panose="020B0604020202020204" pitchFamily="34" charset="0"/>
              <a:buChar char="•"/>
            </a:pPr>
            <a:r>
              <a:rPr lang="en-US" altLang="en-US" b="1" dirty="0"/>
              <a:t>WE WILL THEN CONTACT THAT PERSON OR PERSONS AND SET UP A MEETING EITHER ZOOM OR IN PERSON FOR ORIENTATION ON THE LAUNCH OF THAT PROGRAM</a:t>
            </a:r>
          </a:p>
          <a:p>
            <a:pPr marL="342900" indent="-342900" algn="l">
              <a:buFont typeface="Arial" panose="020B0604020202020204" pitchFamily="34" charset="0"/>
              <a:buChar char="•"/>
            </a:pPr>
            <a:r>
              <a:rPr lang="en-US" altLang="en-US" b="1" dirty="0"/>
              <a:t>THIS IS THE SAME FOR ALL PROGRAMS OF PROJECT </a:t>
            </a:r>
            <a:r>
              <a:rPr lang="en-US" altLang="en-US" b="1" dirty="0">
                <a:solidFill>
                  <a:srgbClr val="FF0000"/>
                </a:solidFill>
              </a:rPr>
              <a:t>SMART</a:t>
            </a:r>
            <a:r>
              <a:rPr lang="en-US" altLang="en-US" b="1" dirty="0"/>
              <a:t>! </a:t>
            </a:r>
          </a:p>
        </p:txBody>
      </p:sp>
    </p:spTree>
    <p:extLst>
      <p:ext uri="{BB962C8B-B14F-4D97-AF65-F5344CB8AC3E}">
        <p14:creationId xmlns:p14="http://schemas.microsoft.com/office/powerpoint/2010/main" val="931190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E3075-654F-6333-179C-8E59A21A1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7" t="17732" b="1915"/>
          <a:stretch>
            <a:fillRect/>
          </a:stretch>
        </p:blipFill>
        <p:spPr bwMode="auto">
          <a:xfrm>
            <a:off x="2663030" y="2772799"/>
            <a:ext cx="6865938"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08CA9CDD-BAA5-324E-DA7F-4B3816AF968E}"/>
              </a:ext>
            </a:extLst>
          </p:cNvPr>
          <p:cNvSpPr txBox="1"/>
          <p:nvPr/>
        </p:nvSpPr>
        <p:spPr>
          <a:xfrm>
            <a:off x="3162299" y="1901262"/>
            <a:ext cx="5867400" cy="820738"/>
          </a:xfrm>
          <a:prstGeom prst="rect">
            <a:avLst/>
          </a:prstGeom>
        </p:spPr>
        <p:txBody>
          <a:bodyPr wrap="square" lIns="0" tIns="0" rIns="0" bIns="0">
            <a:spAutoFit/>
          </a:bodyPr>
          <a:lstStyle/>
          <a:p>
            <a:pPr algn="ctr" defTabSz="457200" eaLnBrk="1" fontAlgn="auto" hangingPunct="1">
              <a:lnSpc>
                <a:spcPts val="3240"/>
              </a:lnSpc>
              <a:spcBef>
                <a:spcPts val="0"/>
              </a:spcBef>
              <a:spcAft>
                <a:spcPts val="0"/>
              </a:spcAft>
              <a:defRPr/>
            </a:pPr>
            <a:r>
              <a:rPr lang="en-US" sz="2700" spc="24" dirty="0">
                <a:solidFill>
                  <a:srgbClr val="053D57"/>
                </a:solidFill>
                <a:latin typeface="Montserrat Classic"/>
              </a:rPr>
              <a:t>PROJECT </a:t>
            </a:r>
            <a:r>
              <a:rPr lang="en-US" sz="2700" spc="24" dirty="0">
                <a:solidFill>
                  <a:srgbClr val="FF0000"/>
                </a:solidFill>
                <a:latin typeface="Montserrat Classic"/>
              </a:rPr>
              <a:t>SMART </a:t>
            </a:r>
            <a:r>
              <a:rPr lang="en-US" sz="2700" spc="24" dirty="0">
                <a:solidFill>
                  <a:srgbClr val="053D57"/>
                </a:solidFill>
                <a:latin typeface="Montserrat Classic"/>
              </a:rPr>
              <a:t>ADDRESSES </a:t>
            </a:r>
          </a:p>
          <a:p>
            <a:pPr algn="ctr" defTabSz="457200" eaLnBrk="1" fontAlgn="auto" hangingPunct="1">
              <a:lnSpc>
                <a:spcPts val="3240"/>
              </a:lnSpc>
              <a:spcBef>
                <a:spcPts val="0"/>
              </a:spcBef>
              <a:spcAft>
                <a:spcPts val="0"/>
              </a:spcAft>
              <a:defRPr/>
            </a:pPr>
            <a:r>
              <a:rPr lang="en-US" sz="2700" spc="24" dirty="0">
                <a:solidFill>
                  <a:srgbClr val="053D57"/>
                </a:solidFill>
                <a:latin typeface="Montserrat Classic"/>
              </a:rPr>
              <a:t>6 OUT OF THE 7 AREAS</a:t>
            </a:r>
          </a:p>
        </p:txBody>
      </p:sp>
      <p:pic>
        <p:nvPicPr>
          <p:cNvPr id="6" name="Picture 4">
            <a:extLst>
              <a:ext uri="{FF2B5EF4-FFF2-40B4-BE49-F238E27FC236}">
                <a16:creationId xmlns:a16="http://schemas.microsoft.com/office/drawing/2014/main" id="{134F0981-26F7-25C3-35DC-756A7E3D7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480" y="1039731"/>
            <a:ext cx="3729038" cy="80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E07462A5-5645-484F-22A5-9C13FF73369F}"/>
              </a:ext>
            </a:extLst>
          </p:cNvPr>
          <p:cNvSpPr txBox="1">
            <a:spLocks noChangeArrowheads="1"/>
          </p:cNvSpPr>
          <p:nvPr/>
        </p:nvSpPr>
        <p:spPr bwMode="auto">
          <a:xfrm>
            <a:off x="2286161" y="222918"/>
            <a:ext cx="7619677" cy="646331"/>
          </a:xfrm>
          <a:prstGeom prst="rect">
            <a:avLst/>
          </a:prstGeom>
          <a:solidFill>
            <a:srgbClr val="FFC000"/>
          </a:solidFill>
          <a:ln>
            <a:no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600" spc="24" dirty="0">
                <a:solidFill>
                  <a:srgbClr val="053D57"/>
                </a:solidFill>
                <a:latin typeface="Montserrat Classic"/>
              </a:rPr>
              <a:t>FITS WITHIN ROTARY’S AREA OF FOCUS</a:t>
            </a:r>
          </a:p>
        </p:txBody>
      </p:sp>
    </p:spTree>
    <p:extLst>
      <p:ext uri="{BB962C8B-B14F-4D97-AF65-F5344CB8AC3E}">
        <p14:creationId xmlns:p14="http://schemas.microsoft.com/office/powerpoint/2010/main" val="1429471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58A9DB-9FC1-95B5-DB13-E5B8B2BC6DC0}"/>
              </a:ext>
            </a:extLst>
          </p:cNvPr>
          <p:cNvSpPr txBox="1"/>
          <p:nvPr/>
        </p:nvSpPr>
        <p:spPr>
          <a:xfrm>
            <a:off x="2370727" y="1396418"/>
            <a:ext cx="7915275" cy="2123658"/>
          </a:xfrm>
          <a:prstGeom prst="rect">
            <a:avLst/>
          </a:prstGeom>
          <a:noFill/>
        </p:spPr>
        <p:txBody>
          <a:bodyPr wrap="square" rtlCol="0">
            <a:spAutoFit/>
          </a:bodyPr>
          <a:lstStyle/>
          <a:p>
            <a:pPr algn="ctr"/>
            <a:r>
              <a:rPr lang="en-US" sz="6600" b="1" dirty="0">
                <a:latin typeface="Calibri" panose="020F0502020204030204" pitchFamily="34" charset="0"/>
                <a:ea typeface="Calibri" panose="020F0502020204030204" pitchFamily="34" charset="0"/>
                <a:cs typeface="Calibri" panose="020F0502020204030204" pitchFamily="34" charset="0"/>
              </a:rPr>
              <a:t>Welcome Guests and Visiting Rotarians</a:t>
            </a:r>
          </a:p>
        </p:txBody>
      </p:sp>
    </p:spTree>
    <p:extLst>
      <p:ext uri="{BB962C8B-B14F-4D97-AF65-F5344CB8AC3E}">
        <p14:creationId xmlns:p14="http://schemas.microsoft.com/office/powerpoint/2010/main" val="308690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206950-D0A2-D475-2701-6D4DE64BE10C}"/>
              </a:ext>
            </a:extLst>
          </p:cNvPr>
          <p:cNvSpPr>
            <a:spLocks noGrp="1"/>
          </p:cNvSpPr>
          <p:nvPr>
            <p:ph type="ctrTitle"/>
          </p:nvPr>
        </p:nvSpPr>
        <p:spPr/>
        <p:txBody>
          <a:bodyPr/>
          <a:lstStyle/>
          <a:p>
            <a:r>
              <a:rPr lang="en-US" dirty="0"/>
              <a:t>Environmental</a:t>
            </a:r>
          </a:p>
        </p:txBody>
      </p:sp>
      <p:sp>
        <p:nvSpPr>
          <p:cNvPr id="5" name="Subtitle 4">
            <a:extLst>
              <a:ext uri="{FF2B5EF4-FFF2-40B4-BE49-F238E27FC236}">
                <a16:creationId xmlns:a16="http://schemas.microsoft.com/office/drawing/2014/main" id="{8A116A82-C58E-4DA0-48F9-A130AD9A6CA5}"/>
              </a:ext>
            </a:extLst>
          </p:cNvPr>
          <p:cNvSpPr>
            <a:spLocks noGrp="1"/>
          </p:cNvSpPr>
          <p:nvPr>
            <p:ph type="subTitle" idx="1"/>
          </p:nvPr>
        </p:nvSpPr>
        <p:spPr/>
        <p:txBody>
          <a:bodyPr/>
          <a:lstStyle/>
          <a:p>
            <a:r>
              <a:rPr lang="en-US" sz="1800" dirty="0"/>
              <a:t>Bill </a:t>
            </a:r>
            <a:r>
              <a:rPr lang="en-US" sz="1800" dirty="0" err="1"/>
              <a:t>Demeroutis</a:t>
            </a:r>
            <a:r>
              <a:rPr lang="en-US" sz="1800" dirty="0"/>
              <a:t>  - </a:t>
            </a:r>
            <a:r>
              <a:rPr lang="en-US" dirty="0"/>
              <a:t>Committee Chair</a:t>
            </a:r>
          </a:p>
          <a:p>
            <a:endParaRPr lang="en-US" dirty="0"/>
          </a:p>
        </p:txBody>
      </p:sp>
      <p:pic>
        <p:nvPicPr>
          <p:cNvPr id="6" name="Picture 5" descr="Isolated twigs and flowers on a white surface">
            <a:extLst>
              <a:ext uri="{FF2B5EF4-FFF2-40B4-BE49-F238E27FC236}">
                <a16:creationId xmlns:a16="http://schemas.microsoft.com/office/drawing/2014/main" id="{697D5684-F03E-9232-5BA4-21B163A760AC}"/>
              </a:ext>
            </a:extLst>
          </p:cNvPr>
          <p:cNvPicPr>
            <a:picLocks noChangeAspect="1"/>
          </p:cNvPicPr>
          <p:nvPr/>
        </p:nvPicPr>
        <p:blipFill>
          <a:blip r:embed="rId2"/>
          <a:srcRect l="18587" r="4689" b="2"/>
          <a:stretch/>
        </p:blipFill>
        <p:spPr>
          <a:xfrm>
            <a:off x="9159368" y="268951"/>
            <a:ext cx="2579274" cy="2344791"/>
          </a:xfrm>
          <a:prstGeom prst="rect">
            <a:avLst/>
          </a:prstGeom>
        </p:spPr>
      </p:pic>
    </p:spTree>
    <p:extLst>
      <p:ext uri="{BB962C8B-B14F-4D97-AF65-F5344CB8AC3E}">
        <p14:creationId xmlns:p14="http://schemas.microsoft.com/office/powerpoint/2010/main" val="4006254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C5BF7-D165-5731-415A-637E0D01BF8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Environmental Major Activities</a:t>
            </a:r>
          </a:p>
        </p:txBody>
      </p:sp>
      <p:sp>
        <p:nvSpPr>
          <p:cNvPr id="3" name="Content Placeholder 2">
            <a:extLst>
              <a:ext uri="{FF2B5EF4-FFF2-40B4-BE49-F238E27FC236}">
                <a16:creationId xmlns:a16="http://schemas.microsoft.com/office/drawing/2014/main" id="{30CC2874-1EA5-C47B-14EF-D232A025D193}"/>
              </a:ext>
            </a:extLst>
          </p:cNvPr>
          <p:cNvSpPr>
            <a:spLocks noGrp="1"/>
          </p:cNvSpPr>
          <p:nvPr>
            <p:ph idx="1"/>
          </p:nvPr>
        </p:nvSpPr>
        <p:spPr/>
        <p:txBody>
          <a:bodyPr/>
          <a:lstStyle/>
          <a:p>
            <a:r>
              <a:rPr lang="en-US" dirty="0"/>
              <a:t>Soft Plastic Recycling</a:t>
            </a:r>
          </a:p>
          <a:p>
            <a:r>
              <a:rPr lang="en-US" dirty="0"/>
              <a:t>Road Cleanup</a:t>
            </a:r>
          </a:p>
          <a:p>
            <a:r>
              <a:rPr lang="en-US" dirty="0"/>
              <a:t>Support other recycling Programs</a:t>
            </a:r>
          </a:p>
          <a:p>
            <a:r>
              <a:rPr lang="en-US" dirty="0"/>
              <a:t>Investigate Solar</a:t>
            </a:r>
          </a:p>
          <a:p>
            <a:r>
              <a:rPr lang="en-US" dirty="0"/>
              <a:t>Look at Tucson hard plastic recycling program</a:t>
            </a:r>
          </a:p>
        </p:txBody>
      </p:sp>
    </p:spTree>
    <p:extLst>
      <p:ext uri="{BB962C8B-B14F-4D97-AF65-F5344CB8AC3E}">
        <p14:creationId xmlns:p14="http://schemas.microsoft.com/office/powerpoint/2010/main" val="1353337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2F2A-2C09-1680-5C31-75B7E3CFB93D}"/>
              </a:ext>
            </a:extLst>
          </p:cNvPr>
          <p:cNvSpPr>
            <a:spLocks noGrp="1"/>
          </p:cNvSpPr>
          <p:nvPr>
            <p:ph type="title"/>
          </p:nvPr>
        </p:nvSpPr>
        <p:spPr/>
        <p:txBody>
          <a:bodyPr>
            <a:normAutofit/>
          </a:bodyPr>
          <a:lstStyle/>
          <a:p>
            <a:pPr algn="ctr"/>
            <a:r>
              <a:rPr lang="en-US" sz="3600" dirty="0">
                <a:latin typeface="Calibri" panose="020F0502020204030204" pitchFamily="34" charset="0"/>
                <a:cs typeface="Calibri" panose="020F0502020204030204" pitchFamily="34" charset="0"/>
              </a:rPr>
              <a:t>How Many Plastic Bags are used each year?</a:t>
            </a:r>
            <a:endParaRPr lang="en-US" sz="3600" dirty="0"/>
          </a:p>
        </p:txBody>
      </p:sp>
      <p:sp>
        <p:nvSpPr>
          <p:cNvPr id="3" name="Content Placeholder 2">
            <a:extLst>
              <a:ext uri="{FF2B5EF4-FFF2-40B4-BE49-F238E27FC236}">
                <a16:creationId xmlns:a16="http://schemas.microsoft.com/office/drawing/2014/main" id="{7194EBDF-ADE1-D3DC-1135-D3844234AE3A}"/>
              </a:ext>
            </a:extLst>
          </p:cNvPr>
          <p:cNvSpPr>
            <a:spLocks noGrp="1"/>
          </p:cNvSpPr>
          <p:nvPr>
            <p:ph idx="1"/>
          </p:nvPr>
        </p:nvSpPr>
        <p:spPr/>
        <p:txBody>
          <a:bodyPr>
            <a:normAutofit/>
          </a:bodyPr>
          <a:lstStyle/>
          <a:p>
            <a:r>
              <a:rPr lang="en-US" dirty="0"/>
              <a:t>We use 5 trillion plastic bags per year, over 700 per person per year</a:t>
            </a:r>
          </a:p>
          <a:p>
            <a:r>
              <a:rPr lang="en-US" dirty="0"/>
              <a:t>That’s 160,000 plastic bags per second</a:t>
            </a:r>
          </a:p>
          <a:p>
            <a:r>
              <a:rPr lang="en-US" dirty="0"/>
              <a:t>Most bags are thrown out</a:t>
            </a:r>
          </a:p>
          <a:p>
            <a:r>
              <a:rPr lang="en-US" dirty="0"/>
              <a:t>Less than 1% are recycled &amp; they take centuries to degrade</a:t>
            </a:r>
          </a:p>
          <a:p>
            <a:r>
              <a:rPr lang="en-US" dirty="0"/>
              <a:t>12 minutes of use = 1000 years of pollution</a:t>
            </a:r>
          </a:p>
          <a:p>
            <a:r>
              <a:rPr lang="en-US" dirty="0"/>
              <a:t>By 2025 the worlds oceans could contain more plastic by weight than FISH!</a:t>
            </a:r>
          </a:p>
        </p:txBody>
      </p:sp>
    </p:spTree>
    <p:extLst>
      <p:ext uri="{BB962C8B-B14F-4D97-AF65-F5344CB8AC3E}">
        <p14:creationId xmlns:p14="http://schemas.microsoft.com/office/powerpoint/2010/main" val="3509071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00DAA-3C62-0CC7-E6C3-8946D76D79FB}"/>
              </a:ext>
            </a:extLst>
          </p:cNvPr>
          <p:cNvSpPr>
            <a:spLocks noGrp="1"/>
          </p:cNvSpPr>
          <p:nvPr>
            <p:ph type="title"/>
          </p:nvPr>
        </p:nvSpPr>
        <p:spPr>
          <a:xfrm>
            <a:off x="1615817" y="1272209"/>
            <a:ext cx="9164725" cy="633593"/>
          </a:xfrm>
        </p:spPr>
        <p:txBody>
          <a:bodyPr>
            <a:normAutofit/>
          </a:bodyPr>
          <a:lstStyle/>
          <a:p>
            <a:pPr algn="ctr"/>
            <a:r>
              <a:rPr lang="en-US" dirty="0">
                <a:latin typeface="Calibri" panose="020F0502020204030204" pitchFamily="34" charset="0"/>
                <a:cs typeface="Calibri" panose="020F0502020204030204" pitchFamily="34" charset="0"/>
              </a:rPr>
              <a:t>Soft Plastic Recycling Program</a:t>
            </a:r>
          </a:p>
        </p:txBody>
      </p:sp>
      <p:pic>
        <p:nvPicPr>
          <p:cNvPr id="6" name="Content Placeholder 5" descr="A green trash can on a sidewalk">
            <a:extLst>
              <a:ext uri="{FF2B5EF4-FFF2-40B4-BE49-F238E27FC236}">
                <a16:creationId xmlns:a16="http://schemas.microsoft.com/office/drawing/2014/main" id="{715365E6-0DCA-17EE-2B07-72CB5D58077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12496"/>
          <a:stretch/>
        </p:blipFill>
        <p:spPr>
          <a:xfrm>
            <a:off x="973311" y="2165877"/>
            <a:ext cx="2247069" cy="2765751"/>
          </a:xfrm>
        </p:spPr>
      </p:pic>
      <p:pic>
        <p:nvPicPr>
          <p:cNvPr id="8" name="Content Placeholder 7" descr="A white bench with a white background&#10;&#10;Description automatically generated">
            <a:extLst>
              <a:ext uri="{FF2B5EF4-FFF2-40B4-BE49-F238E27FC236}">
                <a16:creationId xmlns:a16="http://schemas.microsoft.com/office/drawing/2014/main" id="{DAB274B8-F200-E72A-03C9-3962DB05E5B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b="10531"/>
          <a:stretch/>
        </p:blipFill>
        <p:spPr>
          <a:xfrm>
            <a:off x="8294660" y="2253993"/>
            <a:ext cx="2924029" cy="2308324"/>
          </a:xfrm>
        </p:spPr>
      </p:pic>
      <p:sp>
        <p:nvSpPr>
          <p:cNvPr id="9" name="TextBox 8">
            <a:extLst>
              <a:ext uri="{FF2B5EF4-FFF2-40B4-BE49-F238E27FC236}">
                <a16:creationId xmlns:a16="http://schemas.microsoft.com/office/drawing/2014/main" id="{FD8888EC-EE8B-9486-87B4-C29167A461D2}"/>
              </a:ext>
            </a:extLst>
          </p:cNvPr>
          <p:cNvSpPr txBox="1"/>
          <p:nvPr/>
        </p:nvSpPr>
        <p:spPr>
          <a:xfrm>
            <a:off x="3792354" y="2335313"/>
            <a:ext cx="4166135" cy="2308324"/>
          </a:xfrm>
          <a:prstGeom prst="rect">
            <a:avLst/>
          </a:prstGeom>
          <a:noFill/>
        </p:spPr>
        <p:txBody>
          <a:bodyPr wrap="square" rtlCol="0">
            <a:spAutoFit/>
          </a:bodyPr>
          <a:lstStyle/>
          <a:p>
            <a:r>
              <a:rPr lang="en-US" dirty="0"/>
              <a:t>SBRC has already reached 1000 lbs.</a:t>
            </a:r>
          </a:p>
          <a:p>
            <a:endParaRPr lang="en-US" dirty="0"/>
          </a:p>
          <a:p>
            <a:r>
              <a:rPr lang="en-US" dirty="0"/>
              <a:t>We will have a bench at District Conference in the Hall of Friendship </a:t>
            </a:r>
          </a:p>
          <a:p>
            <a:endParaRPr lang="en-US" dirty="0"/>
          </a:p>
          <a:p>
            <a:r>
              <a:rPr lang="en-US" dirty="0"/>
              <a:t>We are now collecting for our partner SBCO for a second bench</a:t>
            </a:r>
          </a:p>
          <a:p>
            <a:endParaRPr lang="en-US" dirty="0"/>
          </a:p>
        </p:txBody>
      </p:sp>
    </p:spTree>
    <p:extLst>
      <p:ext uri="{BB962C8B-B14F-4D97-AF65-F5344CB8AC3E}">
        <p14:creationId xmlns:p14="http://schemas.microsoft.com/office/powerpoint/2010/main" val="1716510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C1F95D-F394-D70F-3A3C-32503DC12BA4}"/>
              </a:ext>
            </a:extLst>
          </p:cNvPr>
          <p:cNvSpPr>
            <a:spLocks noGrp="1"/>
          </p:cNvSpPr>
          <p:nvPr>
            <p:ph type="ctrTitle"/>
          </p:nvPr>
        </p:nvSpPr>
        <p:spPr/>
        <p:txBody>
          <a:bodyPr/>
          <a:lstStyle/>
          <a:p>
            <a:r>
              <a:rPr lang="en-US" dirty="0"/>
              <a:t>Membership</a:t>
            </a:r>
          </a:p>
        </p:txBody>
      </p:sp>
      <p:sp>
        <p:nvSpPr>
          <p:cNvPr id="5" name="Subtitle 4">
            <a:extLst>
              <a:ext uri="{FF2B5EF4-FFF2-40B4-BE49-F238E27FC236}">
                <a16:creationId xmlns:a16="http://schemas.microsoft.com/office/drawing/2014/main" id="{B5DE4FBB-631A-4FD3-FF9C-EA9F5D9D6E5A}"/>
              </a:ext>
            </a:extLst>
          </p:cNvPr>
          <p:cNvSpPr>
            <a:spLocks noGrp="1"/>
          </p:cNvSpPr>
          <p:nvPr>
            <p:ph type="subTitle" idx="1"/>
          </p:nvPr>
        </p:nvSpPr>
        <p:spPr/>
        <p:txBody>
          <a:bodyPr/>
          <a:lstStyle/>
          <a:p>
            <a:r>
              <a:rPr lang="en-US" dirty="0"/>
              <a:t>Diane </a:t>
            </a:r>
            <a:r>
              <a:rPr lang="en-US" dirty="0" err="1"/>
              <a:t>demeroutis</a:t>
            </a:r>
            <a:endParaRPr lang="en-US" dirty="0"/>
          </a:p>
        </p:txBody>
      </p:sp>
    </p:spTree>
    <p:extLst>
      <p:ext uri="{BB962C8B-B14F-4D97-AF65-F5344CB8AC3E}">
        <p14:creationId xmlns:p14="http://schemas.microsoft.com/office/powerpoint/2010/main" val="2733100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7D17-AF4D-4B26-1E2D-1EA11C2D7E6F}"/>
              </a:ext>
            </a:extLst>
          </p:cNvPr>
          <p:cNvSpPr>
            <a:spLocks noGrp="1"/>
          </p:cNvSpPr>
          <p:nvPr>
            <p:ph type="title"/>
          </p:nvPr>
        </p:nvSpPr>
        <p:spPr/>
        <p:txBody>
          <a:bodyPr>
            <a:normAutofit/>
          </a:bodyPr>
          <a:lstStyle/>
          <a:p>
            <a:r>
              <a:rPr lang="en-US" sz="3600" b="1" dirty="0">
                <a:latin typeface="+mn-lt"/>
              </a:rPr>
              <a:t>Membership – Club demographics</a:t>
            </a:r>
          </a:p>
        </p:txBody>
      </p:sp>
      <p:sp>
        <p:nvSpPr>
          <p:cNvPr id="4" name="Content Placeholder 3">
            <a:extLst>
              <a:ext uri="{FF2B5EF4-FFF2-40B4-BE49-F238E27FC236}">
                <a16:creationId xmlns:a16="http://schemas.microsoft.com/office/drawing/2014/main" id="{8B6276A0-3BC8-8F3E-43DB-913734C5BB47}"/>
              </a:ext>
            </a:extLst>
          </p:cNvPr>
          <p:cNvSpPr>
            <a:spLocks noGrp="1"/>
          </p:cNvSpPr>
          <p:nvPr>
            <p:ph sz="half" idx="1"/>
          </p:nvPr>
        </p:nvSpPr>
        <p:spPr/>
        <p:txBody>
          <a:bodyPr>
            <a:normAutofit fontScale="92500" lnSpcReduction="20000"/>
          </a:bodyPr>
          <a:lstStyle/>
          <a:p>
            <a:pPr marL="0" indent="0">
              <a:buNone/>
            </a:pPr>
            <a:r>
              <a:rPr lang="en-US" sz="4000" b="1" dirty="0">
                <a:solidFill>
                  <a:schemeClr val="accent6">
                    <a:lumMod val="75000"/>
                  </a:schemeClr>
                </a:solidFill>
              </a:rPr>
              <a:t>64</a:t>
            </a:r>
            <a:r>
              <a:rPr lang="en-US" dirty="0"/>
              <a:t> Active Members</a:t>
            </a:r>
            <a:r>
              <a:rPr lang="en-US" sz="2000" dirty="0"/>
              <a:t> </a:t>
            </a:r>
          </a:p>
          <a:p>
            <a:pPr marL="0" indent="0">
              <a:buNone/>
            </a:pPr>
            <a:r>
              <a:rPr lang="en-US" sz="2000" dirty="0"/>
              <a:t>our newest members; </a:t>
            </a:r>
            <a:endParaRPr lang="en-US" sz="1800" dirty="0"/>
          </a:p>
          <a:p>
            <a:pPr marL="0" indent="0">
              <a:buNone/>
            </a:pPr>
            <a:r>
              <a:rPr lang="en-US" dirty="0"/>
              <a:t>	</a:t>
            </a:r>
            <a:r>
              <a:rPr lang="en-US" sz="1600" dirty="0"/>
              <a:t>Dan </a:t>
            </a:r>
            <a:r>
              <a:rPr lang="en-US" sz="1600" dirty="0" err="1"/>
              <a:t>Devou</a:t>
            </a:r>
            <a:r>
              <a:rPr lang="en-US" sz="1600" dirty="0"/>
              <a:t>    Bill </a:t>
            </a:r>
            <a:r>
              <a:rPr lang="en-US" sz="1600" dirty="0" err="1"/>
              <a:t>Vegter</a:t>
            </a:r>
            <a:r>
              <a:rPr lang="en-US" sz="1600" dirty="0"/>
              <a:t>    </a:t>
            </a:r>
            <a:r>
              <a:rPr lang="en-US" sz="1400" dirty="0"/>
              <a:t>Jan Baker</a:t>
            </a:r>
          </a:p>
          <a:p>
            <a:pPr marL="0" indent="0">
              <a:buNone/>
            </a:pPr>
            <a:r>
              <a:rPr lang="en-US" sz="1400" dirty="0"/>
              <a:t>	</a:t>
            </a:r>
            <a:r>
              <a:rPr lang="en-US" sz="1400" b="1" u="sng" dirty="0"/>
              <a:t>SBRC</a:t>
            </a:r>
            <a:r>
              <a:rPr lang="en-US" sz="1400" dirty="0"/>
              <a:t>		</a:t>
            </a:r>
            <a:r>
              <a:rPr lang="en-US" sz="1400" b="1" u="sng" dirty="0"/>
              <a:t>5500</a:t>
            </a:r>
          </a:p>
          <a:p>
            <a:pPr marL="0" indent="0">
              <a:buNone/>
            </a:pPr>
            <a:r>
              <a:rPr lang="en-US" dirty="0"/>
              <a:t>Gender  </a:t>
            </a:r>
            <a:r>
              <a:rPr lang="en-US" sz="2400" b="1" dirty="0">
                <a:solidFill>
                  <a:srgbClr val="0070C0"/>
                </a:solidFill>
              </a:rPr>
              <a:t>38 male   	59%		</a:t>
            </a:r>
            <a:r>
              <a:rPr lang="en-US" sz="2400" dirty="0"/>
              <a:t>57%</a:t>
            </a:r>
          </a:p>
          <a:p>
            <a:pPr marL="0" indent="0">
              <a:buNone/>
            </a:pPr>
            <a:r>
              <a:rPr lang="en-US" sz="2400" b="1" dirty="0">
                <a:solidFill>
                  <a:srgbClr val="0070C0"/>
                </a:solidFill>
              </a:rPr>
              <a:t>	</a:t>
            </a:r>
            <a:r>
              <a:rPr lang="en-US" sz="2400" b="1" dirty="0">
                <a:solidFill>
                  <a:srgbClr val="7030A0"/>
                </a:solidFill>
              </a:rPr>
              <a:t>26 female	41%		</a:t>
            </a:r>
            <a:r>
              <a:rPr lang="en-US" sz="2400" dirty="0"/>
              <a:t>42%</a:t>
            </a:r>
          </a:p>
          <a:p>
            <a:pPr marL="0" indent="0">
              <a:buNone/>
            </a:pPr>
            <a:endParaRPr lang="en-US" sz="2000" dirty="0">
              <a:solidFill>
                <a:schemeClr val="accent6">
                  <a:lumMod val="75000"/>
                </a:schemeClr>
              </a:solidFill>
            </a:endParaRPr>
          </a:p>
        </p:txBody>
      </p:sp>
      <p:sp>
        <p:nvSpPr>
          <p:cNvPr id="6" name="Content Placeholder 5">
            <a:extLst>
              <a:ext uri="{FF2B5EF4-FFF2-40B4-BE49-F238E27FC236}">
                <a16:creationId xmlns:a16="http://schemas.microsoft.com/office/drawing/2014/main" id="{238BEC5C-62E8-B3C6-7055-99172912789B}"/>
              </a:ext>
            </a:extLst>
          </p:cNvPr>
          <p:cNvSpPr>
            <a:spLocks noGrp="1"/>
          </p:cNvSpPr>
          <p:nvPr>
            <p:ph sz="half" idx="2"/>
          </p:nvPr>
        </p:nvSpPr>
        <p:spPr>
          <a:xfrm>
            <a:off x="6409700" y="2332388"/>
            <a:ext cx="4645152" cy="3441520"/>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Years of Service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SBRC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5500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22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under 2 years 	</a:t>
            </a:r>
            <a:r>
              <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34%	  </a:t>
            </a:r>
            <a:r>
              <a:rPr kumimoji="0" lang="en-US" sz="20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22%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19</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2-5 years  	 </a:t>
            </a:r>
            <a:r>
              <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30%	  </a:t>
            </a:r>
            <a:r>
              <a:rPr kumimoji="0" lang="en-US" sz="20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20%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23</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over 5 years  	 </a:t>
            </a:r>
            <a:r>
              <a:rPr kumimoji="0" lang="en-US" sz="2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36%	  </a:t>
            </a:r>
            <a:r>
              <a:rPr kumimoji="0" lang="en-US" sz="20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58%</a:t>
            </a:r>
            <a:endParaRPr lang="en-US" dirty="0"/>
          </a:p>
        </p:txBody>
      </p:sp>
      <p:sp>
        <p:nvSpPr>
          <p:cNvPr id="5" name="Text Placeholder 4">
            <a:extLst>
              <a:ext uri="{FF2B5EF4-FFF2-40B4-BE49-F238E27FC236}">
                <a16:creationId xmlns:a16="http://schemas.microsoft.com/office/drawing/2014/main" id="{5DA906AE-09BD-8799-E43C-3EBA12CB0947}"/>
              </a:ext>
            </a:extLst>
          </p:cNvPr>
          <p:cNvSpPr>
            <a:spLocks noGrp="1"/>
          </p:cNvSpPr>
          <p:nvPr>
            <p:ph type="body" sz="quarter" idx="4294967295"/>
          </p:nvPr>
        </p:nvSpPr>
        <p:spPr>
          <a:xfrm>
            <a:off x="11960225" y="817563"/>
            <a:ext cx="231775" cy="209550"/>
          </a:xfrm>
        </p:spPr>
        <p:txBody>
          <a:bodyPr>
            <a:normAutofit fontScale="32500" lnSpcReduction="20000"/>
          </a:bodyPr>
          <a:lstStyle/>
          <a:p>
            <a:endParaRPr lang="en-US" dirty="0"/>
          </a:p>
          <a:p>
            <a:endParaRPr lang="en-US" dirty="0"/>
          </a:p>
          <a:p>
            <a:endParaRPr lang="en-US" dirty="0"/>
          </a:p>
        </p:txBody>
      </p:sp>
    </p:spTree>
    <p:extLst>
      <p:ext uri="{BB962C8B-B14F-4D97-AF65-F5344CB8AC3E}">
        <p14:creationId xmlns:p14="http://schemas.microsoft.com/office/powerpoint/2010/main" val="2144913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42ED24-1EB8-3F33-6FEA-9C2E9E0DF705}"/>
              </a:ext>
            </a:extLst>
          </p:cNvPr>
          <p:cNvSpPr>
            <a:spLocks noGrp="1"/>
          </p:cNvSpPr>
          <p:nvPr>
            <p:ph type="title"/>
          </p:nvPr>
        </p:nvSpPr>
        <p:spPr/>
        <p:txBody>
          <a:bodyPr>
            <a:normAutofit fontScale="90000"/>
          </a:bodyPr>
          <a:lstStyle/>
          <a:p>
            <a:br>
              <a:rPr lang="en-US" dirty="0">
                <a:solidFill>
                  <a:schemeClr val="accent5">
                    <a:lumMod val="75000"/>
                  </a:schemeClr>
                </a:solidFill>
                <a:latin typeface="+mn-lt"/>
              </a:rPr>
            </a:br>
            <a:br>
              <a:rPr lang="en-US" dirty="0">
                <a:solidFill>
                  <a:schemeClr val="accent5">
                    <a:lumMod val="75000"/>
                  </a:schemeClr>
                </a:solidFill>
                <a:latin typeface="+mn-lt"/>
              </a:rPr>
            </a:br>
            <a:br>
              <a:rPr lang="en-US" dirty="0">
                <a:solidFill>
                  <a:schemeClr val="accent5">
                    <a:lumMod val="75000"/>
                  </a:schemeClr>
                </a:solidFill>
                <a:latin typeface="+mn-lt"/>
              </a:rPr>
            </a:br>
            <a:r>
              <a:rPr lang="en-US" dirty="0">
                <a:solidFill>
                  <a:schemeClr val="accent5">
                    <a:lumMod val="75000"/>
                  </a:schemeClr>
                </a:solidFill>
                <a:latin typeface="+mn-lt"/>
              </a:rPr>
              <a:t>Do you have your Rotary elevator speech?</a:t>
            </a:r>
          </a:p>
        </p:txBody>
      </p:sp>
      <p:sp>
        <p:nvSpPr>
          <p:cNvPr id="4" name="Content Placeholder 3">
            <a:extLst>
              <a:ext uri="{FF2B5EF4-FFF2-40B4-BE49-F238E27FC236}">
                <a16:creationId xmlns:a16="http://schemas.microsoft.com/office/drawing/2014/main" id="{BB8C9637-78F0-DAC6-91EE-A448CED4E965}"/>
              </a:ext>
            </a:extLst>
          </p:cNvPr>
          <p:cNvSpPr>
            <a:spLocks noGrp="1"/>
          </p:cNvSpPr>
          <p:nvPr>
            <p:ph sz="half" idx="1"/>
          </p:nvPr>
        </p:nvSpPr>
        <p:spPr>
          <a:xfrm>
            <a:off x="1133077" y="2771597"/>
            <a:ext cx="4645152" cy="3448595"/>
          </a:xfrm>
        </p:spPr>
        <p:txBody>
          <a:bodyPr>
            <a:normAutofit fontScale="70000" lnSpcReduction="20000"/>
          </a:bodyPr>
          <a:lstStyle/>
          <a:p>
            <a:pPr marL="0" indent="0" algn="ctr">
              <a:buNone/>
            </a:pPr>
            <a:r>
              <a:rPr lang="en-US" dirty="0">
                <a:solidFill>
                  <a:schemeClr val="accent4">
                    <a:lumMod val="75000"/>
                  </a:schemeClr>
                </a:solidFill>
              </a:rPr>
              <a:t>Things to think about</a:t>
            </a:r>
          </a:p>
          <a:p>
            <a:r>
              <a:rPr lang="en-US" sz="2000" dirty="0"/>
              <a:t>How can we connect better in the community</a:t>
            </a:r>
          </a:p>
          <a:p>
            <a:r>
              <a:rPr lang="en-US" sz="2000" dirty="0"/>
              <a:t>Capitalize on our many skills</a:t>
            </a:r>
          </a:p>
          <a:p>
            <a:pPr marL="0" indent="0" algn="ctr">
              <a:buNone/>
            </a:pPr>
            <a:r>
              <a:rPr lang="en-US" dirty="0">
                <a:solidFill>
                  <a:schemeClr val="accent6">
                    <a:lumMod val="75000"/>
                  </a:schemeClr>
                </a:solidFill>
              </a:rPr>
              <a:t>Would you like to be on the Membership Committee?</a:t>
            </a:r>
            <a:endParaRPr lang="en-US" sz="2000" dirty="0">
              <a:solidFill>
                <a:schemeClr val="accent6">
                  <a:lumMod val="75000"/>
                </a:schemeClr>
              </a:solidFill>
            </a:endParaRPr>
          </a:p>
          <a:p>
            <a:r>
              <a:rPr lang="en-US" sz="2000" dirty="0"/>
              <a:t>Mentor coordinator</a:t>
            </a:r>
          </a:p>
          <a:p>
            <a:r>
              <a:rPr lang="en-US" sz="2000" dirty="0"/>
              <a:t>New members are your most vulnerable</a:t>
            </a:r>
          </a:p>
          <a:p>
            <a:r>
              <a:rPr lang="en-US" sz="2000" dirty="0"/>
              <a:t>How can we make the New Member experience better?</a:t>
            </a:r>
          </a:p>
          <a:p>
            <a:r>
              <a:rPr lang="en-US" sz="2000" dirty="0"/>
              <a:t>Retention &amp; Engagement of members are keys to success</a:t>
            </a:r>
          </a:p>
          <a:p>
            <a:endParaRPr lang="en-US" dirty="0"/>
          </a:p>
          <a:p>
            <a:pPr marL="0" indent="0">
              <a:buNone/>
            </a:pPr>
            <a:endParaRPr lang="en-US" dirty="0"/>
          </a:p>
          <a:p>
            <a:endParaRPr lang="en-US" dirty="0"/>
          </a:p>
        </p:txBody>
      </p:sp>
      <p:sp>
        <p:nvSpPr>
          <p:cNvPr id="5" name="Text Placeholder 4">
            <a:extLst>
              <a:ext uri="{FF2B5EF4-FFF2-40B4-BE49-F238E27FC236}">
                <a16:creationId xmlns:a16="http://schemas.microsoft.com/office/drawing/2014/main" id="{FB4AF4E7-9AE3-8706-D986-7A08FA191E7D}"/>
              </a:ext>
            </a:extLst>
          </p:cNvPr>
          <p:cNvSpPr>
            <a:spLocks noGrp="1"/>
          </p:cNvSpPr>
          <p:nvPr>
            <p:ph sz="half" idx="2"/>
          </p:nvPr>
        </p:nvSpPr>
        <p:spPr>
          <a:xfrm>
            <a:off x="6413771" y="2704779"/>
            <a:ext cx="4645152" cy="2754083"/>
          </a:xfrm>
        </p:spPr>
        <p:txBody>
          <a:bodyPr>
            <a:normAutofit fontScale="70000" lnSpcReduction="20000"/>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Connect to the listener</a:t>
            </a:r>
          </a:p>
          <a:p>
            <a:pPr marL="285750" indent="-285750">
              <a:buFont typeface="Arial" panose="020B0604020202020204" pitchFamily="34" charset="0"/>
              <a:buChar char="•"/>
            </a:pPr>
            <a:r>
              <a:rPr lang="en-US" dirty="0"/>
              <a:t>Explain Rotary's value proposition</a:t>
            </a:r>
          </a:p>
          <a:p>
            <a:pPr marL="285750" indent="-285750">
              <a:buFont typeface="Arial" panose="020B0604020202020204" pitchFamily="34" charset="0"/>
              <a:buChar char="•"/>
            </a:pPr>
            <a:r>
              <a:rPr lang="en-US" dirty="0"/>
              <a:t>Have a hook</a:t>
            </a:r>
          </a:p>
          <a:p>
            <a:pPr marL="285750" indent="-285750">
              <a:buFont typeface="Arial" panose="020B0604020202020204" pitchFamily="34" charset="0"/>
              <a:buChar char="•"/>
            </a:pPr>
            <a:r>
              <a:rPr lang="en-US" dirty="0"/>
              <a:t>Call to action</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53E342C-F81F-FC30-FC99-CBF16CD8002E}"/>
              </a:ext>
            </a:extLst>
          </p:cNvPr>
          <p:cNvSpPr txBox="1"/>
          <p:nvPr/>
        </p:nvSpPr>
        <p:spPr>
          <a:xfrm>
            <a:off x="836613" y="721453"/>
            <a:ext cx="10515599" cy="1015663"/>
          </a:xfrm>
          <a:prstGeom prst="rect">
            <a:avLst/>
          </a:prstGeom>
          <a:noFill/>
        </p:spPr>
        <p:txBody>
          <a:bodyPr wrap="square" rtlCol="0">
            <a:spAutoFit/>
          </a:bodyPr>
          <a:lstStyle/>
          <a:p>
            <a:pPr algn="ctr"/>
            <a:r>
              <a:rPr lang="en-US" sz="6000" dirty="0"/>
              <a:t>We are All Membership</a:t>
            </a:r>
          </a:p>
        </p:txBody>
      </p:sp>
    </p:spTree>
    <p:extLst>
      <p:ext uri="{BB962C8B-B14F-4D97-AF65-F5344CB8AC3E}">
        <p14:creationId xmlns:p14="http://schemas.microsoft.com/office/powerpoint/2010/main" val="833812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4957-9376-64C1-02DC-95546597F814}"/>
              </a:ext>
            </a:extLst>
          </p:cNvPr>
          <p:cNvSpPr>
            <a:spLocks noGrp="1"/>
          </p:cNvSpPr>
          <p:nvPr>
            <p:ph type="ctrTitle"/>
          </p:nvPr>
        </p:nvSpPr>
        <p:spPr/>
        <p:txBody>
          <a:bodyPr/>
          <a:lstStyle/>
          <a:p>
            <a:r>
              <a:rPr lang="en-US" dirty="0"/>
              <a:t>Finance</a:t>
            </a:r>
          </a:p>
        </p:txBody>
      </p:sp>
      <p:sp>
        <p:nvSpPr>
          <p:cNvPr id="3" name="Subtitle 2">
            <a:extLst>
              <a:ext uri="{FF2B5EF4-FFF2-40B4-BE49-F238E27FC236}">
                <a16:creationId xmlns:a16="http://schemas.microsoft.com/office/drawing/2014/main" id="{E3658101-2A18-37E7-C17C-73A00E1503C8}"/>
              </a:ext>
            </a:extLst>
          </p:cNvPr>
          <p:cNvSpPr>
            <a:spLocks noGrp="1"/>
          </p:cNvSpPr>
          <p:nvPr>
            <p:ph type="subTitle" idx="1"/>
          </p:nvPr>
        </p:nvSpPr>
        <p:spPr/>
        <p:txBody>
          <a:bodyPr/>
          <a:lstStyle/>
          <a:p>
            <a:r>
              <a:rPr lang="en-US" dirty="0"/>
              <a:t>Joe Guyton</a:t>
            </a:r>
          </a:p>
        </p:txBody>
      </p:sp>
    </p:spTree>
    <p:extLst>
      <p:ext uri="{BB962C8B-B14F-4D97-AF65-F5344CB8AC3E}">
        <p14:creationId xmlns:p14="http://schemas.microsoft.com/office/powerpoint/2010/main" val="928438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F00DB-23C5-868F-A586-D481613D5B7F}"/>
              </a:ext>
            </a:extLst>
          </p:cNvPr>
          <p:cNvPicPr>
            <a:picLocks noChangeAspect="1"/>
          </p:cNvPicPr>
          <p:nvPr/>
        </p:nvPicPr>
        <p:blipFill rotWithShape="1">
          <a:blip r:embed="rId2"/>
          <a:srcRect t="10615"/>
          <a:stretch/>
        </p:blipFill>
        <p:spPr>
          <a:xfrm>
            <a:off x="2492477" y="1622323"/>
            <a:ext cx="7620000" cy="4572000"/>
          </a:xfrm>
          <a:prstGeom prst="rect">
            <a:avLst/>
          </a:prstGeom>
        </p:spPr>
      </p:pic>
    </p:spTree>
    <p:extLst>
      <p:ext uri="{BB962C8B-B14F-4D97-AF65-F5344CB8AC3E}">
        <p14:creationId xmlns:p14="http://schemas.microsoft.com/office/powerpoint/2010/main" val="107424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5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food&#10;&#10;Description automatically generated">
            <a:extLst>
              <a:ext uri="{FF2B5EF4-FFF2-40B4-BE49-F238E27FC236}">
                <a16:creationId xmlns:a16="http://schemas.microsoft.com/office/drawing/2014/main" id="{EF2F6335-2F03-4D84-A80D-B35DCD404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983" y="622406"/>
            <a:ext cx="7113334" cy="4783695"/>
          </a:xfrm>
          <a:prstGeom prst="rect">
            <a:avLst/>
          </a:prstGeom>
        </p:spPr>
      </p:pic>
    </p:spTree>
    <p:extLst>
      <p:ext uri="{BB962C8B-B14F-4D97-AF65-F5344CB8AC3E}">
        <p14:creationId xmlns:p14="http://schemas.microsoft.com/office/powerpoint/2010/main" val="3059501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6D3B673F-B5E2-E58B-035E-8B6E21EF970F}"/>
              </a:ext>
            </a:extLst>
          </p:cNvPr>
          <p:cNvSpPr>
            <a:spLocks noGrp="1"/>
          </p:cNvSpPr>
          <p:nvPr>
            <p:ph type="title"/>
          </p:nvPr>
        </p:nvSpPr>
        <p:spPr>
          <a:xfrm>
            <a:off x="680817" y="883299"/>
            <a:ext cx="2823919" cy="1868760"/>
          </a:xfrm>
        </p:spPr>
        <p:txBody>
          <a:bodyPr vert="horz" lIns="91440" tIns="45720" rIns="91440" bIns="0" rtlCol="0" anchor="b">
            <a:normAutofit/>
          </a:bodyPr>
          <a:lstStyle/>
          <a:p>
            <a:r>
              <a:rPr lang="en-US" sz="3300" dirty="0"/>
              <a:t>District 5500 Governor Visit</a:t>
            </a:r>
          </a:p>
        </p:txBody>
      </p:sp>
      <p:cxnSp>
        <p:nvCxnSpPr>
          <p:cNvPr id="26" name="Straight Connector 25">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8" name="Group 27">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9" name="Rectangle 28">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erson smiling and a logo">
            <a:extLst>
              <a:ext uri="{FF2B5EF4-FFF2-40B4-BE49-F238E27FC236}">
                <a16:creationId xmlns:a16="http://schemas.microsoft.com/office/drawing/2014/main" id="{1CF74375-B3C0-5DFA-C91B-371DF627B3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5604" y="1116345"/>
            <a:ext cx="6088459" cy="3866172"/>
          </a:xfrm>
          <a:prstGeom prst="rect">
            <a:avLst/>
          </a:prstGeom>
        </p:spPr>
      </p:pic>
      <p:pic>
        <p:nvPicPr>
          <p:cNvPr id="34" name="Picture 33">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3C5E9F-4810-582A-42BC-53AA3ACAC758}"/>
              </a:ext>
            </a:extLst>
          </p:cNvPr>
          <p:cNvSpPr txBox="1"/>
          <p:nvPr/>
        </p:nvSpPr>
        <p:spPr>
          <a:xfrm>
            <a:off x="570154" y="4012602"/>
            <a:ext cx="3270325" cy="954107"/>
          </a:xfrm>
          <a:prstGeom prst="rect">
            <a:avLst/>
          </a:prstGeom>
          <a:noFill/>
        </p:spPr>
        <p:txBody>
          <a:bodyPr wrap="square" rtlCol="0">
            <a:spAutoFit/>
          </a:bodyPr>
          <a:lstStyle/>
          <a:p>
            <a:pPr algn="ctr"/>
            <a:r>
              <a:rPr lang="en-US" sz="2800" dirty="0"/>
              <a:t>Next Week’s Meeting</a:t>
            </a:r>
          </a:p>
          <a:p>
            <a:pPr algn="ctr"/>
            <a:r>
              <a:rPr lang="en-US" sz="2800" dirty="0"/>
              <a:t>September 19th</a:t>
            </a:r>
          </a:p>
        </p:txBody>
      </p:sp>
    </p:spTree>
    <p:extLst>
      <p:ext uri="{BB962C8B-B14F-4D97-AF65-F5344CB8AC3E}">
        <p14:creationId xmlns:p14="http://schemas.microsoft.com/office/powerpoint/2010/main" val="52118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yellow smiley face with green eyes and black text&#10;&#10;Description automatically generated">
            <a:extLst>
              <a:ext uri="{FF2B5EF4-FFF2-40B4-BE49-F238E27FC236}">
                <a16:creationId xmlns:a16="http://schemas.microsoft.com/office/drawing/2014/main" id="{100B832F-F3BD-A74C-FDFD-DF4A815D9762}"/>
              </a:ext>
            </a:extLst>
          </p:cNvPr>
          <p:cNvPicPr>
            <a:picLocks noGrp="1" noChangeAspect="1"/>
          </p:cNvPicPr>
          <p:nvPr>
            <p:ph idx="4294967295"/>
          </p:nvPr>
        </p:nvPicPr>
        <p:blipFill>
          <a:blip r:embed="rId2"/>
          <a:stretch>
            <a:fillRect/>
          </a:stretch>
        </p:blipFill>
        <p:spPr>
          <a:xfrm>
            <a:off x="4366665" y="775900"/>
            <a:ext cx="6350000" cy="4508500"/>
          </a:xfrm>
        </p:spPr>
      </p:pic>
      <p:sp>
        <p:nvSpPr>
          <p:cNvPr id="7" name="TextBox 6">
            <a:extLst>
              <a:ext uri="{FF2B5EF4-FFF2-40B4-BE49-F238E27FC236}">
                <a16:creationId xmlns:a16="http://schemas.microsoft.com/office/drawing/2014/main" id="{D8012F29-8A6C-FB5E-C140-A17A01FF0D57}"/>
              </a:ext>
            </a:extLst>
          </p:cNvPr>
          <p:cNvSpPr txBox="1"/>
          <p:nvPr/>
        </p:nvSpPr>
        <p:spPr>
          <a:xfrm>
            <a:off x="816377" y="1968321"/>
            <a:ext cx="3076833" cy="2123658"/>
          </a:xfrm>
          <a:prstGeom prst="rect">
            <a:avLst/>
          </a:prstGeom>
          <a:noFill/>
        </p:spPr>
        <p:txBody>
          <a:bodyPr wrap="square" rtlCol="0">
            <a:spAutoFit/>
          </a:bodyPr>
          <a:lstStyle/>
          <a:p>
            <a:r>
              <a:rPr lang="en-US" sz="6600" b="1" dirty="0">
                <a:latin typeface="Calibri" panose="020F0502020204030204" pitchFamily="34" charset="0"/>
                <a:ea typeface="Calibri" panose="020F0502020204030204" pitchFamily="34" charset="0"/>
                <a:cs typeface="Calibri" panose="020F0502020204030204" pitchFamily="34" charset="0"/>
              </a:rPr>
              <a:t>Take A Chance</a:t>
            </a:r>
          </a:p>
        </p:txBody>
      </p:sp>
    </p:spTree>
    <p:extLst>
      <p:ext uri="{BB962C8B-B14F-4D97-AF65-F5344CB8AC3E}">
        <p14:creationId xmlns:p14="http://schemas.microsoft.com/office/powerpoint/2010/main" val="210973782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6CC87C-81C0-91DD-A7D3-A42127DD4605}"/>
              </a:ext>
            </a:extLst>
          </p:cNvPr>
          <p:cNvSpPr>
            <a:spLocks noGrp="1"/>
          </p:cNvSpPr>
          <p:nvPr>
            <p:ph idx="1"/>
          </p:nvPr>
        </p:nvSpPr>
        <p:spPr>
          <a:xfrm>
            <a:off x="0" y="1643459"/>
            <a:ext cx="6526971" cy="1059738"/>
          </a:xfrm>
        </p:spPr>
        <p:txBody>
          <a:bodyPr>
            <a:normAutofit fontScale="25000" lnSpcReduction="20000"/>
          </a:bodyPr>
          <a:lstStyle/>
          <a:p>
            <a:pPr marL="0" indent="0" algn="ctr">
              <a:buNone/>
            </a:pPr>
            <a:r>
              <a:rPr lang="en-US" sz="22200" b="1" dirty="0"/>
              <a:t>Adjournment</a:t>
            </a:r>
          </a:p>
          <a:p>
            <a:pPr marL="0" indent="0" algn="ctr">
              <a:buNone/>
            </a:pPr>
            <a:endParaRPr lang="en-US" dirty="0"/>
          </a:p>
          <a:p>
            <a:pPr marL="0" indent="0" algn="ctr">
              <a:buNone/>
            </a:pPr>
            <a:endParaRPr lang="en-US" dirty="0"/>
          </a:p>
        </p:txBody>
      </p:sp>
      <p:sp>
        <p:nvSpPr>
          <p:cNvPr id="7" name="TextBox 6">
            <a:extLst>
              <a:ext uri="{FF2B5EF4-FFF2-40B4-BE49-F238E27FC236}">
                <a16:creationId xmlns:a16="http://schemas.microsoft.com/office/drawing/2014/main" id="{50AF94CF-706A-6D6B-BECE-D5CFAC484787}"/>
              </a:ext>
            </a:extLst>
          </p:cNvPr>
          <p:cNvSpPr txBox="1"/>
          <p:nvPr/>
        </p:nvSpPr>
        <p:spPr>
          <a:xfrm>
            <a:off x="-1550271" y="3643922"/>
            <a:ext cx="10502327" cy="707886"/>
          </a:xfrm>
          <a:prstGeom prst="rect">
            <a:avLst/>
          </a:prstGeom>
          <a:noFill/>
        </p:spPr>
        <p:txBody>
          <a:bodyPr wrap="square" rtlCol="0">
            <a:spAutoFit/>
          </a:bodyPr>
          <a:lstStyle/>
          <a:p>
            <a:pPr algn="ctr"/>
            <a:r>
              <a:rPr lang="en-US" sz="4000" b="1" dirty="0"/>
              <a:t>Unmute your cell phones!</a:t>
            </a:r>
          </a:p>
        </p:txBody>
      </p:sp>
      <p:pic>
        <p:nvPicPr>
          <p:cNvPr id="5" name="Picture 4" descr="A yellow emoticon holding a cell phone&#10;&#10;Description automatically generated">
            <a:extLst>
              <a:ext uri="{FF2B5EF4-FFF2-40B4-BE49-F238E27FC236}">
                <a16:creationId xmlns:a16="http://schemas.microsoft.com/office/drawing/2014/main" id="{B6F88BAC-F2C4-5787-B370-32149AECFC82}"/>
              </a:ext>
            </a:extLst>
          </p:cNvPr>
          <p:cNvPicPr>
            <a:picLocks noChangeAspect="1"/>
          </p:cNvPicPr>
          <p:nvPr/>
        </p:nvPicPr>
        <p:blipFill>
          <a:blip r:embed="rId2"/>
          <a:stretch>
            <a:fillRect/>
          </a:stretch>
        </p:blipFill>
        <p:spPr>
          <a:xfrm>
            <a:off x="7392302" y="867289"/>
            <a:ext cx="3953390" cy="3953390"/>
          </a:xfrm>
          <a:prstGeom prst="rect">
            <a:avLst/>
          </a:prstGeom>
        </p:spPr>
      </p:pic>
    </p:spTree>
    <p:extLst>
      <p:ext uri="{BB962C8B-B14F-4D97-AF65-F5344CB8AC3E}">
        <p14:creationId xmlns:p14="http://schemas.microsoft.com/office/powerpoint/2010/main" val="3807933463"/>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4D38-629F-51A5-637A-553F985754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682E39-F040-EABC-151D-081182A0EC6C}"/>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58BA46D8-5F1D-20B7-E233-840793FC85B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58538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CB40-C6B2-C1AE-9FE2-8DF2A61B095D}"/>
              </a:ext>
            </a:extLst>
          </p:cNvPr>
          <p:cNvSpPr>
            <a:spLocks noGrp="1"/>
          </p:cNvSpPr>
          <p:nvPr>
            <p:ph type="title"/>
          </p:nvPr>
        </p:nvSpPr>
        <p:spPr>
          <a:xfrm>
            <a:off x="628143" y="1150957"/>
            <a:ext cx="2880828" cy="3071906"/>
          </a:xfrm>
        </p:spPr>
        <p:txBody>
          <a:bodyPr vert="horz" lIns="91440" tIns="45720" rIns="91440" bIns="45720" rtlCol="0" anchor="t">
            <a:normAutofit fontScale="90000"/>
          </a:bodyPr>
          <a:lstStyle/>
          <a:p>
            <a:r>
              <a:rPr lang="en-US" sz="3700" b="1" kern="1200" dirty="0">
                <a:solidFill>
                  <a:srgbClr val="FFFFFF"/>
                </a:solidFill>
                <a:latin typeface="+mj-lt"/>
                <a:ea typeface="+mj-ea"/>
                <a:cs typeface="+mj-cs"/>
              </a:rPr>
              <a:t>Get your tickets now and make this the best year yet?</a:t>
            </a:r>
          </a:p>
        </p:txBody>
      </p:sp>
      <p:pic>
        <p:nvPicPr>
          <p:cNvPr id="25" name="Content Placeholder 24" descr="A person in a suit and tie standing in front of a car">
            <a:extLst>
              <a:ext uri="{FF2B5EF4-FFF2-40B4-BE49-F238E27FC236}">
                <a16:creationId xmlns:a16="http://schemas.microsoft.com/office/drawing/2014/main" id="{D7C441CC-76ED-28B7-A3C0-E3950B9E996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39103" y="2011363"/>
            <a:ext cx="2662418" cy="3448050"/>
          </a:xfrm>
          <a:prstGeom prst="rect">
            <a:avLst/>
          </a:prstGeom>
        </p:spPr>
      </p:pic>
    </p:spTree>
    <p:extLst>
      <p:ext uri="{BB962C8B-B14F-4D97-AF65-F5344CB8AC3E}">
        <p14:creationId xmlns:p14="http://schemas.microsoft.com/office/powerpoint/2010/main" val="1182893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254DC-9835-4349-A418-384CAEE75B72}"/>
              </a:ext>
            </a:extLst>
          </p:cNvPr>
          <p:cNvSpPr>
            <a:spLocks noGrp="1"/>
          </p:cNvSpPr>
          <p:nvPr>
            <p:ph type="title"/>
          </p:nvPr>
        </p:nvSpPr>
        <p:spPr>
          <a:xfrm>
            <a:off x="5736783" y="1966408"/>
            <a:ext cx="5167312" cy="1860400"/>
          </a:xfrm>
        </p:spPr>
        <p:txBody>
          <a:bodyPr vert="horz" lIns="91440" tIns="45720" rIns="91440" bIns="45720" rtlCol="0" anchor="ctr">
            <a:normAutofit/>
          </a:bodyPr>
          <a:lstStyle/>
          <a:p>
            <a:pPr algn="ctr"/>
            <a:r>
              <a:rPr lang="en-US" sz="5200" b="1" kern="1200" dirty="0">
                <a:solidFill>
                  <a:srgbClr val="003192"/>
                </a:solidFill>
                <a:latin typeface="+mn-lt"/>
                <a:ea typeface="+mj-ea"/>
                <a:cs typeface="+mj-cs"/>
              </a:rPr>
              <a:t>The Four-Way Test</a:t>
            </a:r>
          </a:p>
        </p:txBody>
      </p:sp>
      <p:pic>
        <p:nvPicPr>
          <p:cNvPr id="6" name="Content Placeholder 5" descr="A screenshot of a cell phone&#10;&#10;Description automatically generated">
            <a:extLst>
              <a:ext uri="{FF2B5EF4-FFF2-40B4-BE49-F238E27FC236}">
                <a16:creationId xmlns:a16="http://schemas.microsoft.com/office/drawing/2014/main" id="{EAF69E23-1AB9-4495-8B1B-2F7CB3D7B28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410" r="6500" b="-2"/>
          <a:stretch/>
        </p:blipFill>
        <p:spPr>
          <a:xfrm>
            <a:off x="1062548" y="250734"/>
            <a:ext cx="4052377" cy="6053105"/>
          </a:xfrm>
          <a:prstGeom prst="rect">
            <a:avLst/>
          </a:prstGeom>
        </p:spPr>
      </p:pic>
    </p:spTree>
    <p:extLst>
      <p:ext uri="{BB962C8B-B14F-4D97-AF65-F5344CB8AC3E}">
        <p14:creationId xmlns:p14="http://schemas.microsoft.com/office/powerpoint/2010/main" val="983546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7A02-7E9E-D79F-CB42-DE81EF075F35}"/>
              </a:ext>
            </a:extLst>
          </p:cNvPr>
          <p:cNvSpPr>
            <a:spLocks noGrp="1"/>
          </p:cNvSpPr>
          <p:nvPr>
            <p:ph type="title"/>
          </p:nvPr>
        </p:nvSpPr>
        <p:spPr>
          <a:xfrm>
            <a:off x="1137034" y="609597"/>
            <a:ext cx="9392421" cy="1330841"/>
          </a:xfrm>
        </p:spPr>
        <p:txBody>
          <a:bodyPr vert="horz" lIns="91440" tIns="45720" rIns="91440" bIns="45720" rtlCol="0" anchor="ctr">
            <a:normAutofit/>
          </a:bodyPr>
          <a:lstStyle/>
          <a:p>
            <a:pPr algn="ctr"/>
            <a:r>
              <a:rPr lang="en-US" sz="8800" b="1" kern="1200" dirty="0">
                <a:solidFill>
                  <a:srgbClr val="003192"/>
                </a:solidFill>
                <a:latin typeface="+mj-lt"/>
                <a:ea typeface="+mj-ea"/>
                <a:cs typeface="+mj-cs"/>
              </a:rPr>
              <a:t>Award</a:t>
            </a:r>
          </a:p>
        </p:txBody>
      </p:sp>
      <p:sp>
        <p:nvSpPr>
          <p:cNvPr id="3" name="Content Placeholder 2">
            <a:extLst>
              <a:ext uri="{FF2B5EF4-FFF2-40B4-BE49-F238E27FC236}">
                <a16:creationId xmlns:a16="http://schemas.microsoft.com/office/drawing/2014/main" id="{EF603A0E-9AB2-A92D-8DE1-BA3F02815D2D}"/>
              </a:ext>
            </a:extLst>
          </p:cNvPr>
          <p:cNvSpPr>
            <a:spLocks noGrp="1"/>
          </p:cNvSpPr>
          <p:nvPr>
            <p:ph sz="half" idx="1"/>
          </p:nvPr>
        </p:nvSpPr>
        <p:spPr>
          <a:xfrm>
            <a:off x="2688714" y="2520502"/>
            <a:ext cx="6379534" cy="2253865"/>
          </a:xfrm>
        </p:spPr>
        <p:txBody>
          <a:bodyPr vert="horz" lIns="91440" tIns="45720" rIns="91440" bIns="45720" rtlCol="0">
            <a:normAutofit fontScale="70000" lnSpcReduction="20000"/>
          </a:bodyPr>
          <a:lstStyle/>
          <a:p>
            <a:pPr marL="0" indent="0" algn="ctr">
              <a:buNone/>
            </a:pPr>
            <a:r>
              <a:rPr lang="en-US" sz="5400" b="1" dirty="0">
                <a:solidFill>
                  <a:srgbClr val="003192"/>
                </a:solidFill>
              </a:rPr>
              <a:t>Presented by </a:t>
            </a:r>
          </a:p>
          <a:p>
            <a:pPr marL="0" indent="0" algn="ctr">
              <a:buNone/>
            </a:pPr>
            <a:r>
              <a:rPr lang="en-US" sz="5400" b="1" dirty="0">
                <a:solidFill>
                  <a:srgbClr val="003192"/>
                </a:solidFill>
              </a:rPr>
              <a:t>Assistant Governor</a:t>
            </a:r>
          </a:p>
          <a:p>
            <a:pPr marL="0" indent="0" algn="ctr">
              <a:buNone/>
            </a:pPr>
            <a:r>
              <a:rPr lang="en-US" sz="5400" b="1" dirty="0">
                <a:solidFill>
                  <a:srgbClr val="003192"/>
                </a:solidFill>
              </a:rPr>
              <a:t>Barbara Bengen </a:t>
            </a:r>
          </a:p>
        </p:txBody>
      </p:sp>
    </p:spTree>
    <p:extLst>
      <p:ext uri="{BB962C8B-B14F-4D97-AF65-F5344CB8AC3E}">
        <p14:creationId xmlns:p14="http://schemas.microsoft.com/office/powerpoint/2010/main" val="896080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4BC2-1419-2618-AA3B-FCDFE07BED85}"/>
              </a:ext>
            </a:extLst>
          </p:cNvPr>
          <p:cNvSpPr>
            <a:spLocks noGrp="1"/>
          </p:cNvSpPr>
          <p:nvPr>
            <p:ph type="title"/>
          </p:nvPr>
        </p:nvSpPr>
        <p:spPr>
          <a:xfrm>
            <a:off x="5378398" y="2476992"/>
            <a:ext cx="5852711" cy="1597228"/>
          </a:xfrm>
        </p:spPr>
        <p:txBody>
          <a:bodyPr vert="horz" lIns="91440" tIns="45720" rIns="91440" bIns="45720" rtlCol="0" anchor="ctr">
            <a:normAutofit fontScale="90000"/>
          </a:bodyPr>
          <a:lstStyle/>
          <a:p>
            <a:pPr algn="ctr"/>
            <a:r>
              <a:rPr lang="en-US" sz="5100" b="1" kern="1200" dirty="0">
                <a:latin typeface="+mn-lt"/>
                <a:ea typeface="+mj-ea"/>
                <a:cs typeface="+mj-cs"/>
              </a:rPr>
              <a:t>Club Assembly</a:t>
            </a:r>
            <a:br>
              <a:rPr lang="en-US" sz="5100" b="1" kern="1200" dirty="0">
                <a:latin typeface="+mn-lt"/>
                <a:ea typeface="+mj-ea"/>
                <a:cs typeface="+mj-cs"/>
              </a:rPr>
            </a:br>
            <a:r>
              <a:rPr lang="en-US" sz="5100" b="1" kern="1200" dirty="0">
                <a:latin typeface="+mn-lt"/>
                <a:ea typeface="+mj-ea"/>
                <a:cs typeface="+mj-cs"/>
              </a:rPr>
              <a:t>Committee Reports</a:t>
            </a:r>
          </a:p>
        </p:txBody>
      </p:sp>
      <p:pic>
        <p:nvPicPr>
          <p:cNvPr id="5" name="Content Placeholder 4" descr="A yellow emoticon holding a paper&#10;&#10;Description automatically generated">
            <a:extLst>
              <a:ext uri="{FF2B5EF4-FFF2-40B4-BE49-F238E27FC236}">
                <a16:creationId xmlns:a16="http://schemas.microsoft.com/office/drawing/2014/main" id="{DD70ACC9-B062-0208-B414-CBD7CD2EA27E}"/>
              </a:ext>
            </a:extLst>
          </p:cNvPr>
          <p:cNvPicPr>
            <a:picLocks noChangeAspect="1"/>
          </p:cNvPicPr>
          <p:nvPr/>
        </p:nvPicPr>
        <p:blipFill rotWithShape="1">
          <a:blip r:embed="rId2"/>
          <a:srcRect t="11052" r="-1" b="12217"/>
          <a:stretch/>
        </p:blipFill>
        <p:spPr>
          <a:xfrm>
            <a:off x="707510" y="546154"/>
            <a:ext cx="4180163" cy="4282109"/>
          </a:xfrm>
          <a:prstGeom prst="rect">
            <a:avLst/>
          </a:prstGeom>
        </p:spPr>
      </p:pic>
    </p:spTree>
    <p:extLst>
      <p:ext uri="{BB962C8B-B14F-4D97-AF65-F5344CB8AC3E}">
        <p14:creationId xmlns:p14="http://schemas.microsoft.com/office/powerpoint/2010/main" val="2981177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FA7453-72B2-68BF-BA23-D13FB55E2025}"/>
              </a:ext>
            </a:extLst>
          </p:cNvPr>
          <p:cNvSpPr>
            <a:spLocks noGrp="1"/>
          </p:cNvSpPr>
          <p:nvPr>
            <p:ph type="ctrTitle"/>
          </p:nvPr>
        </p:nvSpPr>
        <p:spPr/>
        <p:txBody>
          <a:bodyPr/>
          <a:lstStyle/>
          <a:p>
            <a:r>
              <a:rPr lang="en-US" dirty="0"/>
              <a:t>International</a:t>
            </a:r>
          </a:p>
        </p:txBody>
      </p:sp>
      <p:sp>
        <p:nvSpPr>
          <p:cNvPr id="6" name="Subtitle 5">
            <a:extLst>
              <a:ext uri="{FF2B5EF4-FFF2-40B4-BE49-F238E27FC236}">
                <a16:creationId xmlns:a16="http://schemas.microsoft.com/office/drawing/2014/main" id="{62CCB8D7-01CD-91AC-24E0-6B692F0EE510}"/>
              </a:ext>
            </a:extLst>
          </p:cNvPr>
          <p:cNvSpPr>
            <a:spLocks noGrp="1"/>
          </p:cNvSpPr>
          <p:nvPr>
            <p:ph type="subTitle" idx="1"/>
          </p:nvPr>
        </p:nvSpPr>
        <p:spPr/>
        <p:txBody>
          <a:bodyPr/>
          <a:lstStyle/>
          <a:p>
            <a:r>
              <a:rPr lang="en-US" dirty="0"/>
              <a:t>Harvey Smith</a:t>
            </a:r>
          </a:p>
        </p:txBody>
      </p:sp>
    </p:spTree>
    <p:extLst>
      <p:ext uri="{BB962C8B-B14F-4D97-AF65-F5344CB8AC3E}">
        <p14:creationId xmlns:p14="http://schemas.microsoft.com/office/powerpoint/2010/main" val="291797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430457" y="224475"/>
            <a:ext cx="9603275" cy="1049235"/>
          </a:xfrm>
        </p:spPr>
        <p:txBody>
          <a:bodyPr>
            <a:noAutofit/>
          </a:bodyPr>
          <a:lstStyle/>
          <a:p>
            <a:r>
              <a:rPr lang="en-US" sz="3600" b="1" dirty="0"/>
              <a:t>International – </a:t>
            </a:r>
            <a:br>
              <a:rPr lang="en-US" sz="3600" b="1" dirty="0"/>
            </a:br>
            <a:r>
              <a:rPr lang="en-US" sz="3600" b="1" dirty="0"/>
              <a:t>Service  Projects</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260131" y="2015732"/>
            <a:ext cx="8213835" cy="3801744"/>
          </a:xfrm>
        </p:spPr>
        <p:txBody>
          <a:bodyPr>
            <a:normAutofit/>
          </a:bodyPr>
          <a:lstStyle/>
          <a:p>
            <a:r>
              <a:rPr lang="en-US" sz="1600" dirty="0"/>
              <a:t>Hands-on International project </a:t>
            </a:r>
            <a:r>
              <a:rPr lang="en-US" sz="1600" b="1" dirty="0"/>
              <a:t>Corazon “Build a house in a Day” </a:t>
            </a:r>
            <a:r>
              <a:rPr lang="en-US" sz="1600" dirty="0"/>
              <a:t>in </a:t>
            </a:r>
            <a:r>
              <a:rPr lang="en-US" sz="1600" dirty="0" err="1"/>
              <a:t>Tecate</a:t>
            </a:r>
            <a:r>
              <a:rPr lang="en-US" sz="1600" dirty="0"/>
              <a:t>, MX</a:t>
            </a:r>
          </a:p>
          <a:p>
            <a:r>
              <a:rPr lang="en-US" sz="1600" dirty="0"/>
              <a:t>Participation in </a:t>
            </a:r>
            <a:r>
              <a:rPr lang="en-US" sz="1600" b="1" dirty="0"/>
              <a:t>Global Grants</a:t>
            </a:r>
            <a:r>
              <a:rPr lang="en-US" sz="1600" dirty="0"/>
              <a:t> </a:t>
            </a:r>
          </a:p>
          <a:p>
            <a:pPr marL="742950" lvl="1" indent="-285750"/>
            <a:r>
              <a:rPr lang="en-US" sz="1200" dirty="0"/>
              <a:t>Ninas Sabias, Lake Chapala, Mexico</a:t>
            </a:r>
          </a:p>
          <a:p>
            <a:pPr marL="742950" lvl="1" indent="-285750"/>
            <a:r>
              <a:rPr lang="en-US" sz="1200" dirty="0"/>
              <a:t>Wash for </a:t>
            </a:r>
            <a:r>
              <a:rPr lang="en-US" sz="1200" dirty="0" err="1"/>
              <a:t>Kundiawa</a:t>
            </a:r>
            <a:r>
              <a:rPr lang="en-US" sz="1200" dirty="0"/>
              <a:t> College of Nursing, Papua New Guinea (PNG)</a:t>
            </a:r>
          </a:p>
          <a:p>
            <a:pPr marL="742950" lvl="1" indent="-285750"/>
            <a:r>
              <a:rPr lang="en-US" sz="1200" dirty="0"/>
              <a:t>Die Eiland Care Facility upgrade, Cape Town, South Africa</a:t>
            </a:r>
          </a:p>
          <a:p>
            <a:pPr marL="742950" lvl="1" indent="-285750"/>
            <a:r>
              <a:rPr lang="en-US" sz="1200" dirty="0" err="1"/>
              <a:t>Vaatjie</a:t>
            </a:r>
            <a:r>
              <a:rPr lang="en-US" sz="1200" dirty="0"/>
              <a:t> Mor primary School upgrade, Cape Town, South Africa; non participating partner.</a:t>
            </a:r>
          </a:p>
          <a:p>
            <a:pPr marL="742950" lvl="1" indent="-285750"/>
            <a:r>
              <a:rPr lang="en-US" sz="1200" dirty="0"/>
              <a:t>Opportunity to improve Economic Opportunities for youth and community members living in poverty, especially women in Senegal, West Africa</a:t>
            </a:r>
          </a:p>
          <a:p>
            <a:r>
              <a:rPr lang="en-US" sz="1600" b="1" dirty="0"/>
              <a:t>ShelterBox</a:t>
            </a:r>
            <a:r>
              <a:rPr lang="en-US" sz="1600" dirty="0"/>
              <a:t>;    renewed as a Silver Hero  club to  assist in emergency  habitation worldwide.</a:t>
            </a:r>
          </a:p>
          <a:p>
            <a:r>
              <a:rPr lang="en-US" sz="1600" b="1" dirty="0" err="1"/>
              <a:t>MicroCredit</a:t>
            </a:r>
            <a:r>
              <a:rPr lang="en-US" sz="1600" b="1" dirty="0"/>
              <a:t> Partner</a:t>
            </a:r>
            <a:r>
              <a:rPr lang="en-US" sz="1600" dirty="0"/>
              <a:t>;  Joined as a new partner to  assist small business owners in  Nogales and Hermosillo, MX           </a:t>
            </a:r>
          </a:p>
        </p:txBody>
      </p:sp>
      <p:pic>
        <p:nvPicPr>
          <p:cNvPr id="7" name="Picture 6">
            <a:extLst>
              <a:ext uri="{FF2B5EF4-FFF2-40B4-BE49-F238E27FC236}">
                <a16:creationId xmlns:a16="http://schemas.microsoft.com/office/drawing/2014/main" id="{4D833491-E789-B03A-E250-3DBB9A519E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11390488" y="2250125"/>
            <a:ext cx="68974" cy="45719"/>
          </a:xfrm>
          <a:prstGeom prst="rect">
            <a:avLst/>
          </a:prstGeom>
        </p:spPr>
      </p:pic>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pic>
        <p:nvPicPr>
          <p:cNvPr id="6" name="Picture 5">
            <a:extLst>
              <a:ext uri="{FF2B5EF4-FFF2-40B4-BE49-F238E27FC236}">
                <a16:creationId xmlns:a16="http://schemas.microsoft.com/office/drawing/2014/main" id="{C1009831-0FBE-A33A-55A1-FDEF2457368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99569" y="350759"/>
            <a:ext cx="3082735" cy="1987722"/>
          </a:xfrm>
          <a:prstGeom prst="rect">
            <a:avLst/>
          </a:prstGeom>
        </p:spPr>
      </p:pic>
      <p:sp>
        <p:nvSpPr>
          <p:cNvPr id="9" name="TextBox 8">
            <a:extLst>
              <a:ext uri="{FF2B5EF4-FFF2-40B4-BE49-F238E27FC236}">
                <a16:creationId xmlns:a16="http://schemas.microsoft.com/office/drawing/2014/main" id="{27A24696-EB9B-739D-44ED-CD6D9BA70B8B}"/>
              </a:ext>
            </a:extLst>
          </p:cNvPr>
          <p:cNvSpPr txBox="1"/>
          <p:nvPr/>
        </p:nvSpPr>
        <p:spPr>
          <a:xfrm>
            <a:off x="8599569" y="2379376"/>
            <a:ext cx="3082735" cy="707886"/>
          </a:xfrm>
          <a:prstGeom prst="rect">
            <a:avLst/>
          </a:prstGeom>
          <a:noFill/>
        </p:spPr>
        <p:txBody>
          <a:bodyPr wrap="square" rtlCol="0">
            <a:spAutoFit/>
          </a:bodyPr>
          <a:lstStyle/>
          <a:p>
            <a:r>
              <a:rPr lang="en-US" sz="1600" b="1" i="1" dirty="0"/>
              <a:t>CREATE HOPE  In the World </a:t>
            </a:r>
          </a:p>
          <a:p>
            <a:r>
              <a:rPr lang="en-US" sz="2400" i="1" dirty="0"/>
              <a:t> </a:t>
            </a:r>
          </a:p>
        </p:txBody>
      </p:sp>
      <p:pic>
        <p:nvPicPr>
          <p:cNvPr id="11" name="Picture 10">
            <a:extLst>
              <a:ext uri="{FF2B5EF4-FFF2-40B4-BE49-F238E27FC236}">
                <a16:creationId xmlns:a16="http://schemas.microsoft.com/office/drawing/2014/main" id="{94B85EA6-E7F4-AE1C-EBFC-A4802AE96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7442" y="2898071"/>
            <a:ext cx="3124862" cy="2083241"/>
          </a:xfrm>
          <a:prstGeom prst="rect">
            <a:avLst/>
          </a:prstGeom>
        </p:spPr>
      </p:pic>
    </p:spTree>
    <p:extLst>
      <p:ext uri="{BB962C8B-B14F-4D97-AF65-F5344CB8AC3E}">
        <p14:creationId xmlns:p14="http://schemas.microsoft.com/office/powerpoint/2010/main" val="370335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F13-4CC1-DF61-2391-AE2A2B814FAC}"/>
              </a:ext>
            </a:extLst>
          </p:cNvPr>
          <p:cNvSpPr>
            <a:spLocks noGrp="1"/>
          </p:cNvSpPr>
          <p:nvPr>
            <p:ph type="title"/>
          </p:nvPr>
        </p:nvSpPr>
        <p:spPr>
          <a:xfrm>
            <a:off x="921916" y="274894"/>
            <a:ext cx="9603275" cy="1049235"/>
          </a:xfrm>
        </p:spPr>
        <p:txBody>
          <a:bodyPr>
            <a:noAutofit/>
          </a:bodyPr>
          <a:lstStyle/>
          <a:p>
            <a:r>
              <a:rPr lang="en-US" sz="3600" b="1" dirty="0"/>
              <a:t>International –</a:t>
            </a:r>
            <a:br>
              <a:rPr lang="en-US" sz="3600" b="1" dirty="0"/>
            </a:br>
            <a:r>
              <a:rPr lang="en-US" sz="3600" b="1" dirty="0"/>
              <a:t>Hands-On project</a:t>
            </a:r>
          </a:p>
        </p:txBody>
      </p:sp>
      <p:sp>
        <p:nvSpPr>
          <p:cNvPr id="3" name="Subtitle 2">
            <a:extLst>
              <a:ext uri="{FF2B5EF4-FFF2-40B4-BE49-F238E27FC236}">
                <a16:creationId xmlns:a16="http://schemas.microsoft.com/office/drawing/2014/main" id="{CA03DE99-BE29-9343-618A-7A5CD8F7EED3}"/>
              </a:ext>
            </a:extLst>
          </p:cNvPr>
          <p:cNvSpPr>
            <a:spLocks noGrp="1"/>
          </p:cNvSpPr>
          <p:nvPr>
            <p:ph idx="1"/>
          </p:nvPr>
        </p:nvSpPr>
        <p:spPr>
          <a:xfrm>
            <a:off x="331077" y="2015732"/>
            <a:ext cx="5259668" cy="3450613"/>
          </a:xfrm>
        </p:spPr>
        <p:txBody>
          <a:bodyPr>
            <a:normAutofit fontScale="32500" lnSpcReduction="20000"/>
          </a:bodyPr>
          <a:lstStyle/>
          <a:p>
            <a:r>
              <a:rPr lang="en-US" sz="5400" b="1" dirty="0"/>
              <a:t>Corazon</a:t>
            </a:r>
            <a:r>
              <a:rPr lang="en-US" sz="4400" b="1" dirty="0"/>
              <a:t> “Build a House in a Day”</a:t>
            </a:r>
          </a:p>
          <a:p>
            <a:r>
              <a:rPr lang="en-US" sz="4400" b="1" dirty="0"/>
              <a:t>  </a:t>
            </a:r>
            <a:r>
              <a:rPr lang="en-US" sz="4400" b="1" dirty="0" err="1"/>
              <a:t>Tecate</a:t>
            </a:r>
            <a:r>
              <a:rPr lang="en-US" sz="4400" b="1" dirty="0"/>
              <a:t>, MX October 26</a:t>
            </a:r>
            <a:r>
              <a:rPr lang="en-US" sz="4400" b="1" baseline="30000" dirty="0"/>
              <a:t>th</a:t>
            </a:r>
            <a:r>
              <a:rPr lang="en-US" sz="4400" b="1" dirty="0"/>
              <a:t>, 2024</a:t>
            </a:r>
          </a:p>
          <a:p>
            <a:r>
              <a:rPr lang="en-US" sz="4400" b="1" dirty="0"/>
              <a:t>  Funding complete!</a:t>
            </a:r>
          </a:p>
          <a:p>
            <a:r>
              <a:rPr lang="en-US" sz="4400" b="1" dirty="0"/>
              <a:t>  6  D5500  clubs  participating:</a:t>
            </a:r>
          </a:p>
          <a:p>
            <a:pPr lvl="1"/>
            <a:r>
              <a:rPr lang="en-US" sz="3800" dirty="0"/>
              <a:t>RC of SaddleBrooke</a:t>
            </a:r>
          </a:p>
          <a:p>
            <a:pPr lvl="1"/>
            <a:r>
              <a:rPr lang="en-US" sz="3800" dirty="0"/>
              <a:t>RC of Tucson</a:t>
            </a:r>
          </a:p>
          <a:p>
            <a:pPr lvl="1"/>
            <a:r>
              <a:rPr lang="en-US" sz="3800" dirty="0"/>
              <a:t>RC of Dove Mountain </a:t>
            </a:r>
          </a:p>
          <a:p>
            <a:pPr lvl="1"/>
            <a:r>
              <a:rPr lang="en-US" sz="3800" dirty="0"/>
              <a:t>RC of Sierra Vista</a:t>
            </a:r>
          </a:p>
          <a:p>
            <a:pPr lvl="1"/>
            <a:r>
              <a:rPr lang="en-US" sz="3800" dirty="0"/>
              <a:t>RC of Oro Valley</a:t>
            </a:r>
          </a:p>
          <a:p>
            <a:pPr lvl="1"/>
            <a:r>
              <a:rPr lang="en-US" sz="3800" dirty="0"/>
              <a:t>RC of Marana</a:t>
            </a:r>
          </a:p>
          <a:p>
            <a:r>
              <a:rPr lang="en-US" sz="4000" b="1" dirty="0"/>
              <a:t>Volunteers needed to build, paint and live our motto “Service above Self” !</a:t>
            </a:r>
            <a:r>
              <a:rPr lang="en-US" dirty="0"/>
              <a:t>                    </a:t>
            </a:r>
          </a:p>
          <a:p>
            <a:endParaRPr lang="en-US" dirty="0"/>
          </a:p>
        </p:txBody>
      </p:sp>
      <p:pic>
        <p:nvPicPr>
          <p:cNvPr id="7" name="Picture 6">
            <a:extLst>
              <a:ext uri="{FF2B5EF4-FFF2-40B4-BE49-F238E27FC236}">
                <a16:creationId xmlns:a16="http://schemas.microsoft.com/office/drawing/2014/main" id="{4D833491-E789-B03A-E250-3DBB9A519EB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11390488" y="2250125"/>
            <a:ext cx="68974" cy="45719"/>
          </a:xfrm>
          <a:prstGeom prst="rect">
            <a:avLst/>
          </a:prstGeom>
        </p:spPr>
      </p:pic>
      <p:sp>
        <p:nvSpPr>
          <p:cNvPr id="8" name="TextBox 7">
            <a:extLst>
              <a:ext uri="{FF2B5EF4-FFF2-40B4-BE49-F238E27FC236}">
                <a16:creationId xmlns:a16="http://schemas.microsoft.com/office/drawing/2014/main" id="{8A7C9627-82DB-84E9-1123-3DE11A5FA92C}"/>
              </a:ext>
            </a:extLst>
          </p:cNvPr>
          <p:cNvSpPr txBox="1"/>
          <p:nvPr/>
        </p:nvSpPr>
        <p:spPr>
          <a:xfrm>
            <a:off x="10140937" y="5447460"/>
            <a:ext cx="1279736" cy="230832"/>
          </a:xfrm>
          <a:prstGeom prst="rect">
            <a:avLst/>
          </a:prstGeom>
          <a:noFill/>
        </p:spPr>
        <p:txBody>
          <a:bodyPr wrap="square" rtlCol="0">
            <a:spAutoFit/>
          </a:bodyPr>
          <a:lstStyle/>
          <a:p>
            <a:r>
              <a:rPr lang="en-US" sz="900" dirty="0"/>
              <a:t> </a:t>
            </a:r>
          </a:p>
        </p:txBody>
      </p:sp>
      <p:sp>
        <p:nvSpPr>
          <p:cNvPr id="9" name="TextBox 8">
            <a:extLst>
              <a:ext uri="{FF2B5EF4-FFF2-40B4-BE49-F238E27FC236}">
                <a16:creationId xmlns:a16="http://schemas.microsoft.com/office/drawing/2014/main" id="{27A24696-EB9B-739D-44ED-CD6D9BA70B8B}"/>
              </a:ext>
            </a:extLst>
          </p:cNvPr>
          <p:cNvSpPr txBox="1"/>
          <p:nvPr/>
        </p:nvSpPr>
        <p:spPr>
          <a:xfrm>
            <a:off x="9097109" y="3501293"/>
            <a:ext cx="2110153" cy="461665"/>
          </a:xfrm>
          <a:prstGeom prst="rect">
            <a:avLst/>
          </a:prstGeom>
          <a:noFill/>
        </p:spPr>
        <p:txBody>
          <a:bodyPr wrap="square" rtlCol="0">
            <a:spAutoFit/>
          </a:bodyPr>
          <a:lstStyle/>
          <a:p>
            <a:r>
              <a:rPr lang="en-US" sz="2400" i="1" dirty="0"/>
              <a:t> </a:t>
            </a:r>
          </a:p>
        </p:txBody>
      </p:sp>
      <p:pic>
        <p:nvPicPr>
          <p:cNvPr id="11" name="Picture 10">
            <a:extLst>
              <a:ext uri="{FF2B5EF4-FFF2-40B4-BE49-F238E27FC236}">
                <a16:creationId xmlns:a16="http://schemas.microsoft.com/office/drawing/2014/main" id="{D0C390DC-64CA-3A22-FF76-F03F5AB4E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622" y="929814"/>
            <a:ext cx="3898419" cy="2115421"/>
          </a:xfrm>
          <a:prstGeom prst="rect">
            <a:avLst/>
          </a:prstGeom>
        </p:spPr>
      </p:pic>
      <p:pic>
        <p:nvPicPr>
          <p:cNvPr id="13" name="Picture 12">
            <a:extLst>
              <a:ext uri="{FF2B5EF4-FFF2-40B4-BE49-F238E27FC236}">
                <a16:creationId xmlns:a16="http://schemas.microsoft.com/office/drawing/2014/main" id="{631225BA-2550-F7B9-3E1E-F71A349DA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099" y="3183809"/>
            <a:ext cx="3713666" cy="2379067"/>
          </a:xfrm>
          <a:prstGeom prst="rect">
            <a:avLst/>
          </a:prstGeom>
        </p:spPr>
      </p:pic>
      <p:pic>
        <p:nvPicPr>
          <p:cNvPr id="15" name="Picture 14">
            <a:extLst>
              <a:ext uri="{FF2B5EF4-FFF2-40B4-BE49-F238E27FC236}">
                <a16:creationId xmlns:a16="http://schemas.microsoft.com/office/drawing/2014/main" id="{B4EFF51A-8EA0-8A84-64C6-3FBC5E063338}"/>
              </a:ext>
            </a:extLst>
          </p:cNvPr>
          <p:cNvPicPr>
            <a:picLocks noChangeAspect="1"/>
          </p:cNvPicPr>
          <p:nvPr/>
        </p:nvPicPr>
        <p:blipFill>
          <a:blip r:embed="rId6">
            <a:extLst>
              <a:ext uri="{28A0092B-C50C-407E-A947-70E740481C1C}">
                <a14:useLocalDpi xmlns:a14="http://schemas.microsoft.com/office/drawing/2010/main" val="0"/>
              </a:ext>
            </a:extLst>
          </a:blip>
          <a:srcRect t="19043" b="14744"/>
          <a:stretch/>
        </p:blipFill>
        <p:spPr>
          <a:xfrm>
            <a:off x="10049543" y="3145638"/>
            <a:ext cx="1593498" cy="1836682"/>
          </a:xfrm>
          <a:prstGeom prst="rect">
            <a:avLst/>
          </a:prstGeom>
        </p:spPr>
      </p:pic>
      <p:pic>
        <p:nvPicPr>
          <p:cNvPr id="10" name="Picture 9">
            <a:extLst>
              <a:ext uri="{FF2B5EF4-FFF2-40B4-BE49-F238E27FC236}">
                <a16:creationId xmlns:a16="http://schemas.microsoft.com/office/drawing/2014/main" id="{7970514E-DAC5-9292-57F4-C0810B217F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0745" y="1967093"/>
            <a:ext cx="1908048" cy="1072896"/>
          </a:xfrm>
          <a:prstGeom prst="rect">
            <a:avLst/>
          </a:prstGeom>
        </p:spPr>
      </p:pic>
    </p:spTree>
    <p:extLst>
      <p:ext uri="{BB962C8B-B14F-4D97-AF65-F5344CB8AC3E}">
        <p14:creationId xmlns:p14="http://schemas.microsoft.com/office/powerpoint/2010/main" val="55822696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2BCF87-C83E-4DD2-B31C-B7A4719EAE5E}">
  <we:reference id="wa104380121" version="2.0.0.0" store="en-US"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Gallery</Template>
  <TotalTime>44164</TotalTime>
  <Words>2838</Words>
  <Application>Microsoft Office PowerPoint</Application>
  <PresentationFormat>Widescreen</PresentationFormat>
  <Paragraphs>343</Paragraphs>
  <Slides>55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Gill Sans MT</vt:lpstr>
      <vt:lpstr>Montserrat Classic</vt:lpstr>
      <vt:lpstr>Play</vt:lpstr>
      <vt:lpstr>Wingdings</vt:lpstr>
      <vt:lpstr>Gallery</vt:lpstr>
      <vt:lpstr>Rotary Club of SaddleBrooke Club Assembly September 12, 2024</vt:lpstr>
      <vt:lpstr>PowerPoint Presentation</vt:lpstr>
      <vt:lpstr>Pledge of Allegiance</vt:lpstr>
      <vt:lpstr>PowerPoint Presentation</vt:lpstr>
      <vt:lpstr>District 5500 Governor Visit</vt:lpstr>
      <vt:lpstr>Club Assembly Committee Reports</vt:lpstr>
      <vt:lpstr>International</vt:lpstr>
      <vt:lpstr>International –  Service  Projects</vt:lpstr>
      <vt:lpstr>International – Hands-On project</vt:lpstr>
      <vt:lpstr>Global project    GG# 2458379</vt:lpstr>
      <vt:lpstr>Global project – Ninas Sabias Workshops</vt:lpstr>
      <vt:lpstr>Global project – WASH for Kundiawa College of Nursing, Papua New Guinea GG# 2456569 </vt:lpstr>
      <vt:lpstr>Global project</vt:lpstr>
      <vt:lpstr>Global project – Die Eiland Care Facility for Persons with Severe Disabilities; St Helena Bay , South Africa    GG# 2454020 </vt:lpstr>
      <vt:lpstr>Global project –  Die Eiland Care facility </vt:lpstr>
      <vt:lpstr>Global project –  Opportunity to improve economic opportunities for youth and community members living in poverty, especially women, in Senegal, West Africa        GG# 2465059 </vt:lpstr>
      <vt:lpstr>International Service  Global project – Shelter Box</vt:lpstr>
      <vt:lpstr>International Service  Global project – Micro Credit Loans; Partner participation</vt:lpstr>
      <vt:lpstr>International Service   2024-2025 Plan</vt:lpstr>
      <vt:lpstr>International Service  </vt:lpstr>
      <vt:lpstr>Community Services              </vt:lpstr>
      <vt:lpstr>Community Services                 </vt:lpstr>
      <vt:lpstr>Community Services - Project Types….             </vt:lpstr>
      <vt:lpstr>Community Services –  Goals and Objectives            </vt:lpstr>
      <vt:lpstr>Community Services – Project types…              </vt:lpstr>
      <vt:lpstr>Community Services  - partnerships               </vt:lpstr>
      <vt:lpstr>Community Services  - measurements              </vt:lpstr>
      <vt:lpstr>Community Services  - Impact               </vt:lpstr>
      <vt:lpstr>Community Services                 </vt:lpstr>
      <vt:lpstr>Packing food for Impact</vt:lpstr>
      <vt:lpstr>New Generations</vt:lpstr>
      <vt:lpstr>NEW GENERATIONS - MAJOR ACTIVITIES</vt:lpstr>
      <vt:lpstr>Oracle State Park Environmental Program</vt:lpstr>
      <vt:lpstr>Peace &amp; Conflict</vt:lpstr>
      <vt:lpstr>PowerPoint Presentation</vt:lpstr>
      <vt:lpstr>PowerPoint Presentation</vt:lpstr>
      <vt:lpstr>PowerPoint Presentation</vt:lpstr>
      <vt:lpstr>PowerPoint Presentation</vt:lpstr>
      <vt:lpstr>PowerPoint Presentation</vt:lpstr>
      <vt:lpstr>Environmental</vt:lpstr>
      <vt:lpstr>Environmental Major Activities</vt:lpstr>
      <vt:lpstr>How Many Plastic Bags are used each year?</vt:lpstr>
      <vt:lpstr>Soft Plastic Recycling Program</vt:lpstr>
      <vt:lpstr>Membership</vt:lpstr>
      <vt:lpstr>Membership – Club demographics</vt:lpstr>
      <vt:lpstr>   Do you have your Rotary elevator speech?</vt:lpstr>
      <vt:lpstr>Finance</vt:lpstr>
      <vt:lpstr>PowerPoint Presentation</vt:lpstr>
      <vt:lpstr>PowerPoint Presentation</vt:lpstr>
      <vt:lpstr>PowerPoint Presentation</vt:lpstr>
      <vt:lpstr>PowerPoint Presentation</vt:lpstr>
      <vt:lpstr>PowerPoint Presentation</vt:lpstr>
      <vt:lpstr>Get your tickets now and make this the best year yet?</vt:lpstr>
      <vt:lpstr>The Four-Way Test</vt:lpstr>
      <vt:lpstr>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SOCIAL TIME</dc:title>
  <dc:creator>Joseph Guyton</dc:creator>
  <cp:lastModifiedBy>Wendy Guyton</cp:lastModifiedBy>
  <cp:revision>229</cp:revision>
  <dcterms:created xsi:type="dcterms:W3CDTF">2021-01-21T16:42:43Z</dcterms:created>
  <dcterms:modified xsi:type="dcterms:W3CDTF">2024-09-11T20:01:53Z</dcterms:modified>
</cp:coreProperties>
</file>