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476" r:id="rId3"/>
    <p:sldId id="258" r:id="rId4"/>
    <p:sldId id="260" r:id="rId5"/>
    <p:sldId id="261" r:id="rId6"/>
    <p:sldId id="262" r:id="rId7"/>
    <p:sldId id="477" r:id="rId8"/>
    <p:sldId id="264" r:id="rId9"/>
    <p:sldId id="265" r:id="rId10"/>
    <p:sldId id="266" r:id="rId11"/>
    <p:sldId id="478" r:id="rId12"/>
    <p:sldId id="268" r:id="rId13"/>
    <p:sldId id="269" r:id="rId14"/>
    <p:sldId id="270" r:id="rId15"/>
    <p:sldId id="271" r:id="rId16"/>
    <p:sldId id="272" r:id="rId17"/>
    <p:sldId id="479" r:id="rId18"/>
    <p:sldId id="274" r:id="rId19"/>
    <p:sldId id="275" r:id="rId20"/>
    <p:sldId id="276" r:id="rId21"/>
    <p:sldId id="277"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3" autoAdjust="0"/>
    <p:restoredTop sz="86469" autoAdjust="0"/>
  </p:normalViewPr>
  <p:slideViewPr>
    <p:cSldViewPr snapToGrid="0">
      <p:cViewPr varScale="1">
        <p:scale>
          <a:sx n="72" d="100"/>
          <a:sy n="72" d="100"/>
        </p:scale>
        <p:origin x="202" y="6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06FEB8-25A4-4A15-B931-B4D1A4054082}" type="datetimeFigureOut">
              <a:rPr lang="en-US" smtClean="0"/>
              <a:t>9/8/2024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314614-4143-49CD-B57A-8C5166A6DE9C}" type="slidenum">
              <a:rPr lang="en-US" smtClean="0"/>
              <a:t>‹#›</a:t>
            </a:fld>
            <a:endParaRPr lang="en-US"/>
          </a:p>
        </p:txBody>
      </p:sp>
    </p:spTree>
    <p:extLst>
      <p:ext uri="{BB962C8B-B14F-4D97-AF65-F5344CB8AC3E}">
        <p14:creationId xmlns:p14="http://schemas.microsoft.com/office/powerpoint/2010/main" val="4107074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SBCO celebrated its 25th anniversary in 2022.  Kids’ Closet is the oldest SBCO program</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f11c39fd00_3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f11c39fd00_3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Note these are complete wardrobes not pieces of clothing</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f11c39fd00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f11c39fd00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the fall session we provide winter clothing.  In the spring we provide spring clothing</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f11c39fd00_6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f11c39fd00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Warehouse is located on AZ 77 in Mammoth.  12,000 sq feet warehouse that has a class room, shopping area and warehouse storage.  We have a team of buyers that shop twice yearly for clothes, shoes and accessories.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f11c39fd00_6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f11c39fd00_6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“Zoo Room” or main room. We call it the Zoo room for all the colorful animals painted on the walls.  Welcome is printed in English, Spanish and Apache.   This is where our kids pick out and try on clothing</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7fcc600cc1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7fcc600cc1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7fcc600cc1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7fcc600cc1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Kids’ Closet is able to help so many by having a team of dedicated and caring volunteers.  Consider joining us!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7fcc600cc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27fcc600cc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volunteers are trained by working with another shopper until they feel comfortable shopping on their own.  The shopper shows the child clothing in their size from they may select preferred items.  The child goes to a dressing room to try on clothing without adult assistance.  </a:t>
            </a:r>
            <a:endParaRPr/>
          </a:p>
          <a:p>
            <a:pPr marL="0" lvl="0" indent="0" algn="l" rtl="0">
              <a:spcBef>
                <a:spcPts val="0"/>
              </a:spcBef>
              <a:spcAft>
                <a:spcPts val="0"/>
              </a:spcAft>
              <a:buNone/>
            </a:pPr>
            <a:endParaRPr/>
          </a:p>
          <a:p>
            <a:pPr marL="0" lvl="0" indent="0" algn="l" rtl="0">
              <a:spcBef>
                <a:spcPts val="0"/>
              </a:spcBef>
              <a:spcAft>
                <a:spcPts val="0"/>
              </a:spcAft>
              <a:buNone/>
            </a:pPr>
            <a:r>
              <a:rPr lang="en"/>
              <a:t>Carpooling is available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7fcc600cc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27fcc600cc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volunteer shopper helping a student to select clothing.  Clothing is stored in bins by gender and size.  We have shoe fitters in the shoe department.  They measure and fit shoes for each child</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7fcc600cc1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7fcc600cc1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warehouse volunteers are checking available stock in the zoo room.  They replenish stock throughout the morning as needed</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7fcc600cc1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7fcc600cc1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clothing, shoes, books and everything else arrive at the SBCO office.  These items are tagged and put into bins.  The van is loaded at the SBCO office and unloaded at the warehouse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f3a123c87e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f3a123c87e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Introductions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7fcc600cc1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7fcc600cc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7fcc600cc1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7fcc600cc1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need someone who can help us maintain our warehouse.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f3a123c87e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2f3a123c87e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f11adf473a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f11adf473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Kids Closet began as SaddleBrooke Women’s Outreach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f11adf473a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f11adf473a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They began fundraising to help clothe the students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f11adf473a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f11adf473a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Kids’ Closet in its early days at Mammoth Elementary School</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f11adf473a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f11adf473a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our service area.  The closet is located in Mammoth to reduce travel times for children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f11c39fd00_0_184:notes"/>
          <p:cNvSpPr txBox="1">
            <a:spLocks noGrp="1"/>
          </p:cNvSpPr>
          <p:nvPr>
            <p:ph type="body" idx="1"/>
          </p:nvPr>
        </p:nvSpPr>
        <p:spPr>
          <a:xfrm>
            <a:off x="685800"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SBCO has now four areas of service as listed above.  </a:t>
            </a:r>
            <a:endParaRPr/>
          </a:p>
        </p:txBody>
      </p:sp>
      <p:sp>
        <p:nvSpPr>
          <p:cNvPr id="105" name="Google Shape;105;g2f11c39fd00_0_1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f11adf473a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f11adf473a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Services expanded to include food drives, thanksgiving baskets, christmas gifts, enrichment grants for schools, libraries, communities, post high school scholarships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f11c39fd00_3_0:notes"/>
          <p:cNvSpPr txBox="1">
            <a:spLocks noGrp="1"/>
          </p:cNvSpPr>
          <p:nvPr>
            <p:ph type="body" idx="1"/>
          </p:nvPr>
        </p:nvSpPr>
        <p:spPr>
          <a:xfrm>
            <a:off x="685800"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how we fund all SBCO programs.  Note the Golden Goose distributes equally to IMPACT and SBCO</a:t>
            </a:r>
            <a:endParaRPr/>
          </a:p>
        </p:txBody>
      </p:sp>
      <p:sp>
        <p:nvSpPr>
          <p:cNvPr id="119" name="Google Shape;119;g2f11c39fd00_3_0:notes"/>
          <p:cNvSpPr>
            <a:spLocks noGrp="1" noRot="1" noChangeAspect="1"/>
          </p:cNvSpPr>
          <p:nvPr>
            <p:ph type="sldImg" idx="2"/>
          </p:nvPr>
        </p:nvSpPr>
        <p:spPr>
          <a:xfrm>
            <a:off x="709713" y="1142614"/>
            <a:ext cx="54387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CA0FC-9128-DB28-C945-002E1C11FE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2DE91F-BDC9-06C6-9D66-87637F093F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059C19-6B41-F1A2-EBD4-D29B5AF032C3}"/>
              </a:ext>
            </a:extLst>
          </p:cNvPr>
          <p:cNvSpPr>
            <a:spLocks noGrp="1"/>
          </p:cNvSpPr>
          <p:nvPr>
            <p:ph type="dt" sz="half" idx="10"/>
          </p:nvPr>
        </p:nvSpPr>
        <p:spPr/>
        <p:txBody>
          <a:bodyPr/>
          <a:lstStyle/>
          <a:p>
            <a:fld id="{E8223D09-37B9-4F4C-83CB-0D294D188063}" type="datetimeFigureOut">
              <a:rPr lang="en-US" smtClean="0"/>
              <a:t>9/8/2024</a:t>
            </a:fld>
            <a:endParaRPr lang="en-US"/>
          </a:p>
        </p:txBody>
      </p:sp>
      <p:sp>
        <p:nvSpPr>
          <p:cNvPr id="5" name="Footer Placeholder 4">
            <a:extLst>
              <a:ext uri="{FF2B5EF4-FFF2-40B4-BE49-F238E27FC236}">
                <a16:creationId xmlns:a16="http://schemas.microsoft.com/office/drawing/2014/main" id="{D73E1874-562C-6B3C-2D5D-BCBE756BDF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EF9CC0-18CC-2302-5E0A-09E263A75793}"/>
              </a:ext>
            </a:extLst>
          </p:cNvPr>
          <p:cNvSpPr>
            <a:spLocks noGrp="1"/>
          </p:cNvSpPr>
          <p:nvPr>
            <p:ph type="sldNum" sz="quarter" idx="12"/>
          </p:nvPr>
        </p:nvSpPr>
        <p:spPr/>
        <p:txBody>
          <a:bodyPr/>
          <a:lstStyle/>
          <a:p>
            <a:fld id="{5829898E-B239-423D-89B6-B7EF999A0AF3}" type="slidenum">
              <a:rPr lang="en-US" smtClean="0"/>
              <a:t>‹#›</a:t>
            </a:fld>
            <a:endParaRPr lang="en-US"/>
          </a:p>
        </p:txBody>
      </p:sp>
    </p:spTree>
    <p:extLst>
      <p:ext uri="{BB962C8B-B14F-4D97-AF65-F5344CB8AC3E}">
        <p14:creationId xmlns:p14="http://schemas.microsoft.com/office/powerpoint/2010/main" val="1493989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68691-6039-528D-EBFC-01E806FD98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33B931-2E47-E5D8-55AF-A889F9ED67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CDF5B3-0CAF-B8AE-8C56-C02BE12C99A4}"/>
              </a:ext>
            </a:extLst>
          </p:cNvPr>
          <p:cNvSpPr>
            <a:spLocks noGrp="1"/>
          </p:cNvSpPr>
          <p:nvPr>
            <p:ph type="dt" sz="half" idx="10"/>
          </p:nvPr>
        </p:nvSpPr>
        <p:spPr/>
        <p:txBody>
          <a:bodyPr/>
          <a:lstStyle/>
          <a:p>
            <a:fld id="{E8223D09-37B9-4F4C-83CB-0D294D188063}" type="datetimeFigureOut">
              <a:rPr lang="en-US" smtClean="0"/>
              <a:t>9/8/2024</a:t>
            </a:fld>
            <a:endParaRPr lang="en-US"/>
          </a:p>
        </p:txBody>
      </p:sp>
      <p:sp>
        <p:nvSpPr>
          <p:cNvPr id="5" name="Footer Placeholder 4">
            <a:extLst>
              <a:ext uri="{FF2B5EF4-FFF2-40B4-BE49-F238E27FC236}">
                <a16:creationId xmlns:a16="http://schemas.microsoft.com/office/drawing/2014/main" id="{D75AFB94-B82E-E95F-7AD2-B09012EA07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61D46B-E3F5-E05B-5D7E-10DE880012F7}"/>
              </a:ext>
            </a:extLst>
          </p:cNvPr>
          <p:cNvSpPr>
            <a:spLocks noGrp="1"/>
          </p:cNvSpPr>
          <p:nvPr>
            <p:ph type="sldNum" sz="quarter" idx="12"/>
          </p:nvPr>
        </p:nvSpPr>
        <p:spPr/>
        <p:txBody>
          <a:bodyPr/>
          <a:lstStyle/>
          <a:p>
            <a:fld id="{5829898E-B239-423D-89B6-B7EF999A0AF3}" type="slidenum">
              <a:rPr lang="en-US" smtClean="0"/>
              <a:t>‹#›</a:t>
            </a:fld>
            <a:endParaRPr lang="en-US"/>
          </a:p>
        </p:txBody>
      </p:sp>
    </p:spTree>
    <p:extLst>
      <p:ext uri="{BB962C8B-B14F-4D97-AF65-F5344CB8AC3E}">
        <p14:creationId xmlns:p14="http://schemas.microsoft.com/office/powerpoint/2010/main" val="1057820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2AA1C3-4268-0A7E-BD37-FBD69E4587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BA0611-8A05-1421-70DF-1759C3E951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100877-0ACC-6DCF-B383-80D9C995054E}"/>
              </a:ext>
            </a:extLst>
          </p:cNvPr>
          <p:cNvSpPr>
            <a:spLocks noGrp="1"/>
          </p:cNvSpPr>
          <p:nvPr>
            <p:ph type="dt" sz="half" idx="10"/>
          </p:nvPr>
        </p:nvSpPr>
        <p:spPr/>
        <p:txBody>
          <a:bodyPr/>
          <a:lstStyle/>
          <a:p>
            <a:fld id="{E8223D09-37B9-4F4C-83CB-0D294D188063}" type="datetimeFigureOut">
              <a:rPr lang="en-US" smtClean="0"/>
              <a:t>9/8/2024</a:t>
            </a:fld>
            <a:endParaRPr lang="en-US"/>
          </a:p>
        </p:txBody>
      </p:sp>
      <p:sp>
        <p:nvSpPr>
          <p:cNvPr id="5" name="Footer Placeholder 4">
            <a:extLst>
              <a:ext uri="{FF2B5EF4-FFF2-40B4-BE49-F238E27FC236}">
                <a16:creationId xmlns:a16="http://schemas.microsoft.com/office/drawing/2014/main" id="{5220634E-F1DA-5856-D82F-1B5CFCDE58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DB3C01-0924-8671-108B-C87FE9B423ED}"/>
              </a:ext>
            </a:extLst>
          </p:cNvPr>
          <p:cNvSpPr>
            <a:spLocks noGrp="1"/>
          </p:cNvSpPr>
          <p:nvPr>
            <p:ph type="sldNum" sz="quarter" idx="12"/>
          </p:nvPr>
        </p:nvSpPr>
        <p:spPr/>
        <p:txBody>
          <a:bodyPr/>
          <a:lstStyle/>
          <a:p>
            <a:fld id="{5829898E-B239-423D-89B6-B7EF999A0AF3}" type="slidenum">
              <a:rPr lang="en-US" smtClean="0"/>
              <a:t>‹#›</a:t>
            </a:fld>
            <a:endParaRPr lang="en-US"/>
          </a:p>
        </p:txBody>
      </p:sp>
    </p:spTree>
    <p:extLst>
      <p:ext uri="{BB962C8B-B14F-4D97-AF65-F5344CB8AC3E}">
        <p14:creationId xmlns:p14="http://schemas.microsoft.com/office/powerpoint/2010/main" val="1774571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748006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89985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A1CBD-930A-A2BD-F21A-F5C1190DC9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E67A59-8016-1C83-A0B5-FA9ECE7205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356D0D-052D-B690-D740-31B019E9F0EF}"/>
              </a:ext>
            </a:extLst>
          </p:cNvPr>
          <p:cNvSpPr>
            <a:spLocks noGrp="1"/>
          </p:cNvSpPr>
          <p:nvPr>
            <p:ph type="dt" sz="half" idx="10"/>
          </p:nvPr>
        </p:nvSpPr>
        <p:spPr/>
        <p:txBody>
          <a:bodyPr/>
          <a:lstStyle/>
          <a:p>
            <a:fld id="{E8223D09-37B9-4F4C-83CB-0D294D188063}" type="datetimeFigureOut">
              <a:rPr lang="en-US" smtClean="0"/>
              <a:t>9/8/2024</a:t>
            </a:fld>
            <a:endParaRPr lang="en-US"/>
          </a:p>
        </p:txBody>
      </p:sp>
      <p:sp>
        <p:nvSpPr>
          <p:cNvPr id="5" name="Footer Placeholder 4">
            <a:extLst>
              <a:ext uri="{FF2B5EF4-FFF2-40B4-BE49-F238E27FC236}">
                <a16:creationId xmlns:a16="http://schemas.microsoft.com/office/drawing/2014/main" id="{C28E518E-E262-7F14-3F72-8DB7AFA760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3F6DA-1BE3-238C-E646-6BEFFAF2FACD}"/>
              </a:ext>
            </a:extLst>
          </p:cNvPr>
          <p:cNvSpPr>
            <a:spLocks noGrp="1"/>
          </p:cNvSpPr>
          <p:nvPr>
            <p:ph type="sldNum" sz="quarter" idx="12"/>
          </p:nvPr>
        </p:nvSpPr>
        <p:spPr/>
        <p:txBody>
          <a:bodyPr/>
          <a:lstStyle/>
          <a:p>
            <a:fld id="{5829898E-B239-423D-89B6-B7EF999A0AF3}" type="slidenum">
              <a:rPr lang="en-US" smtClean="0"/>
              <a:t>‹#›</a:t>
            </a:fld>
            <a:endParaRPr lang="en-US"/>
          </a:p>
        </p:txBody>
      </p:sp>
    </p:spTree>
    <p:extLst>
      <p:ext uri="{BB962C8B-B14F-4D97-AF65-F5344CB8AC3E}">
        <p14:creationId xmlns:p14="http://schemas.microsoft.com/office/powerpoint/2010/main" val="1463452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58580-B795-A765-A82C-C7728BF482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D7A64-4EA5-ABFF-281B-16A8C0966D3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11C5E9-D47D-FC2D-F649-2D4CD2A5530C}"/>
              </a:ext>
            </a:extLst>
          </p:cNvPr>
          <p:cNvSpPr>
            <a:spLocks noGrp="1"/>
          </p:cNvSpPr>
          <p:nvPr>
            <p:ph type="dt" sz="half" idx="10"/>
          </p:nvPr>
        </p:nvSpPr>
        <p:spPr/>
        <p:txBody>
          <a:bodyPr/>
          <a:lstStyle/>
          <a:p>
            <a:fld id="{E8223D09-37B9-4F4C-83CB-0D294D188063}" type="datetimeFigureOut">
              <a:rPr lang="en-US" smtClean="0"/>
              <a:t>9/8/2024</a:t>
            </a:fld>
            <a:endParaRPr lang="en-US"/>
          </a:p>
        </p:txBody>
      </p:sp>
      <p:sp>
        <p:nvSpPr>
          <p:cNvPr id="5" name="Footer Placeholder 4">
            <a:extLst>
              <a:ext uri="{FF2B5EF4-FFF2-40B4-BE49-F238E27FC236}">
                <a16:creationId xmlns:a16="http://schemas.microsoft.com/office/drawing/2014/main" id="{3A57C10D-9F81-27CA-7E65-049865253D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F81CED-23E2-E431-586E-23797C26A36B}"/>
              </a:ext>
            </a:extLst>
          </p:cNvPr>
          <p:cNvSpPr>
            <a:spLocks noGrp="1"/>
          </p:cNvSpPr>
          <p:nvPr>
            <p:ph type="sldNum" sz="quarter" idx="12"/>
          </p:nvPr>
        </p:nvSpPr>
        <p:spPr/>
        <p:txBody>
          <a:bodyPr/>
          <a:lstStyle/>
          <a:p>
            <a:fld id="{5829898E-B239-423D-89B6-B7EF999A0AF3}" type="slidenum">
              <a:rPr lang="en-US" smtClean="0"/>
              <a:t>‹#›</a:t>
            </a:fld>
            <a:endParaRPr lang="en-US"/>
          </a:p>
        </p:txBody>
      </p:sp>
    </p:spTree>
    <p:extLst>
      <p:ext uri="{BB962C8B-B14F-4D97-AF65-F5344CB8AC3E}">
        <p14:creationId xmlns:p14="http://schemas.microsoft.com/office/powerpoint/2010/main" val="2371308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0621A-B971-9C7F-F598-43890CBE06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E4EC0F-8A4E-8ED3-3173-59B476259F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EFA941-491F-44ED-672A-E2EDC28C64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36B392-1316-F2F3-90E4-C56683A80C69}"/>
              </a:ext>
            </a:extLst>
          </p:cNvPr>
          <p:cNvSpPr>
            <a:spLocks noGrp="1"/>
          </p:cNvSpPr>
          <p:nvPr>
            <p:ph type="dt" sz="half" idx="10"/>
          </p:nvPr>
        </p:nvSpPr>
        <p:spPr/>
        <p:txBody>
          <a:bodyPr/>
          <a:lstStyle/>
          <a:p>
            <a:fld id="{E8223D09-37B9-4F4C-83CB-0D294D188063}" type="datetimeFigureOut">
              <a:rPr lang="en-US" smtClean="0"/>
              <a:t>9/8/2024</a:t>
            </a:fld>
            <a:endParaRPr lang="en-US"/>
          </a:p>
        </p:txBody>
      </p:sp>
      <p:sp>
        <p:nvSpPr>
          <p:cNvPr id="6" name="Footer Placeholder 5">
            <a:extLst>
              <a:ext uri="{FF2B5EF4-FFF2-40B4-BE49-F238E27FC236}">
                <a16:creationId xmlns:a16="http://schemas.microsoft.com/office/drawing/2014/main" id="{DBCF008A-1E58-9BD9-EAFA-DAF0B8C9FB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7963FA-435F-7BE8-F460-C03E1F29E49B}"/>
              </a:ext>
            </a:extLst>
          </p:cNvPr>
          <p:cNvSpPr>
            <a:spLocks noGrp="1"/>
          </p:cNvSpPr>
          <p:nvPr>
            <p:ph type="sldNum" sz="quarter" idx="12"/>
          </p:nvPr>
        </p:nvSpPr>
        <p:spPr/>
        <p:txBody>
          <a:bodyPr/>
          <a:lstStyle/>
          <a:p>
            <a:fld id="{5829898E-B239-423D-89B6-B7EF999A0AF3}" type="slidenum">
              <a:rPr lang="en-US" smtClean="0"/>
              <a:t>‹#›</a:t>
            </a:fld>
            <a:endParaRPr lang="en-US"/>
          </a:p>
        </p:txBody>
      </p:sp>
    </p:spTree>
    <p:extLst>
      <p:ext uri="{BB962C8B-B14F-4D97-AF65-F5344CB8AC3E}">
        <p14:creationId xmlns:p14="http://schemas.microsoft.com/office/powerpoint/2010/main" val="2254795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859C6-6E80-F345-65F9-68C4B5D802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15CC64-DB72-5A5B-7CA0-233B92934A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813B81-5AED-D2CB-051E-F7B732741FA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0A24D1-82D6-2510-48B0-259BCAB84E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54522A-A727-5A56-3BD4-2ED8825A8C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464741-F63E-D254-8ADF-4FCFAF9843CF}"/>
              </a:ext>
            </a:extLst>
          </p:cNvPr>
          <p:cNvSpPr>
            <a:spLocks noGrp="1"/>
          </p:cNvSpPr>
          <p:nvPr>
            <p:ph type="dt" sz="half" idx="10"/>
          </p:nvPr>
        </p:nvSpPr>
        <p:spPr/>
        <p:txBody>
          <a:bodyPr/>
          <a:lstStyle/>
          <a:p>
            <a:fld id="{E8223D09-37B9-4F4C-83CB-0D294D188063}" type="datetimeFigureOut">
              <a:rPr lang="en-US" smtClean="0"/>
              <a:t>9/8/2024</a:t>
            </a:fld>
            <a:endParaRPr lang="en-US"/>
          </a:p>
        </p:txBody>
      </p:sp>
      <p:sp>
        <p:nvSpPr>
          <p:cNvPr id="8" name="Footer Placeholder 7">
            <a:extLst>
              <a:ext uri="{FF2B5EF4-FFF2-40B4-BE49-F238E27FC236}">
                <a16:creationId xmlns:a16="http://schemas.microsoft.com/office/drawing/2014/main" id="{1DD77854-3B43-A3B5-ABF2-A598BE3F7C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AF9A5F-D8A3-427C-561F-FBD0C9F98D92}"/>
              </a:ext>
            </a:extLst>
          </p:cNvPr>
          <p:cNvSpPr>
            <a:spLocks noGrp="1"/>
          </p:cNvSpPr>
          <p:nvPr>
            <p:ph type="sldNum" sz="quarter" idx="12"/>
          </p:nvPr>
        </p:nvSpPr>
        <p:spPr/>
        <p:txBody>
          <a:bodyPr/>
          <a:lstStyle/>
          <a:p>
            <a:fld id="{5829898E-B239-423D-89B6-B7EF999A0AF3}" type="slidenum">
              <a:rPr lang="en-US" smtClean="0"/>
              <a:t>‹#›</a:t>
            </a:fld>
            <a:endParaRPr lang="en-US"/>
          </a:p>
        </p:txBody>
      </p:sp>
    </p:spTree>
    <p:extLst>
      <p:ext uri="{BB962C8B-B14F-4D97-AF65-F5344CB8AC3E}">
        <p14:creationId xmlns:p14="http://schemas.microsoft.com/office/powerpoint/2010/main" val="2305239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63EB3-D0B2-C14D-1155-9E98F9B634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A2E5C1-C8C7-D5BC-E310-11B4FDFD15A0}"/>
              </a:ext>
            </a:extLst>
          </p:cNvPr>
          <p:cNvSpPr>
            <a:spLocks noGrp="1"/>
          </p:cNvSpPr>
          <p:nvPr>
            <p:ph type="dt" sz="half" idx="10"/>
          </p:nvPr>
        </p:nvSpPr>
        <p:spPr/>
        <p:txBody>
          <a:bodyPr/>
          <a:lstStyle/>
          <a:p>
            <a:fld id="{E8223D09-37B9-4F4C-83CB-0D294D188063}" type="datetimeFigureOut">
              <a:rPr lang="en-US" smtClean="0"/>
              <a:t>9/8/2024</a:t>
            </a:fld>
            <a:endParaRPr lang="en-US"/>
          </a:p>
        </p:txBody>
      </p:sp>
      <p:sp>
        <p:nvSpPr>
          <p:cNvPr id="4" name="Footer Placeholder 3">
            <a:extLst>
              <a:ext uri="{FF2B5EF4-FFF2-40B4-BE49-F238E27FC236}">
                <a16:creationId xmlns:a16="http://schemas.microsoft.com/office/drawing/2014/main" id="{62D520A4-4608-4D4A-20A3-1BCF77ADA5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023D90-681E-73FD-7FEF-BB777ABB554A}"/>
              </a:ext>
            </a:extLst>
          </p:cNvPr>
          <p:cNvSpPr>
            <a:spLocks noGrp="1"/>
          </p:cNvSpPr>
          <p:nvPr>
            <p:ph type="sldNum" sz="quarter" idx="12"/>
          </p:nvPr>
        </p:nvSpPr>
        <p:spPr/>
        <p:txBody>
          <a:bodyPr/>
          <a:lstStyle/>
          <a:p>
            <a:fld id="{5829898E-B239-423D-89B6-B7EF999A0AF3}" type="slidenum">
              <a:rPr lang="en-US" smtClean="0"/>
              <a:t>‹#›</a:t>
            </a:fld>
            <a:endParaRPr lang="en-US"/>
          </a:p>
        </p:txBody>
      </p:sp>
    </p:spTree>
    <p:extLst>
      <p:ext uri="{BB962C8B-B14F-4D97-AF65-F5344CB8AC3E}">
        <p14:creationId xmlns:p14="http://schemas.microsoft.com/office/powerpoint/2010/main" val="4154764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7B6AA5-50AF-8E6A-94A3-F945CEDB51E9}"/>
              </a:ext>
            </a:extLst>
          </p:cNvPr>
          <p:cNvSpPr>
            <a:spLocks noGrp="1"/>
          </p:cNvSpPr>
          <p:nvPr>
            <p:ph type="dt" sz="half" idx="10"/>
          </p:nvPr>
        </p:nvSpPr>
        <p:spPr/>
        <p:txBody>
          <a:bodyPr/>
          <a:lstStyle/>
          <a:p>
            <a:fld id="{E8223D09-37B9-4F4C-83CB-0D294D188063}" type="datetimeFigureOut">
              <a:rPr lang="en-US" smtClean="0"/>
              <a:t>9/8/2024</a:t>
            </a:fld>
            <a:endParaRPr lang="en-US"/>
          </a:p>
        </p:txBody>
      </p:sp>
      <p:sp>
        <p:nvSpPr>
          <p:cNvPr id="3" name="Footer Placeholder 2">
            <a:extLst>
              <a:ext uri="{FF2B5EF4-FFF2-40B4-BE49-F238E27FC236}">
                <a16:creationId xmlns:a16="http://schemas.microsoft.com/office/drawing/2014/main" id="{33393BB1-DBB3-4A45-0B5F-97E2AA7AF4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8D9ED9E-A78F-9594-C89B-6918E3C6F258}"/>
              </a:ext>
            </a:extLst>
          </p:cNvPr>
          <p:cNvSpPr>
            <a:spLocks noGrp="1"/>
          </p:cNvSpPr>
          <p:nvPr>
            <p:ph type="sldNum" sz="quarter" idx="12"/>
          </p:nvPr>
        </p:nvSpPr>
        <p:spPr/>
        <p:txBody>
          <a:bodyPr/>
          <a:lstStyle/>
          <a:p>
            <a:fld id="{5829898E-B239-423D-89B6-B7EF999A0AF3}" type="slidenum">
              <a:rPr lang="en-US" smtClean="0"/>
              <a:t>‹#›</a:t>
            </a:fld>
            <a:endParaRPr lang="en-US"/>
          </a:p>
        </p:txBody>
      </p:sp>
    </p:spTree>
    <p:extLst>
      <p:ext uri="{BB962C8B-B14F-4D97-AF65-F5344CB8AC3E}">
        <p14:creationId xmlns:p14="http://schemas.microsoft.com/office/powerpoint/2010/main" val="1021928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D1E12-220F-9B72-1C3C-9045D7D216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B8F2CF4-D064-90A2-26B2-64CC215982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06CBC4-9229-6830-2F31-74114B31B4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AA59DB-6C07-F1AD-0334-E6CAAB95B690}"/>
              </a:ext>
            </a:extLst>
          </p:cNvPr>
          <p:cNvSpPr>
            <a:spLocks noGrp="1"/>
          </p:cNvSpPr>
          <p:nvPr>
            <p:ph type="dt" sz="half" idx="10"/>
          </p:nvPr>
        </p:nvSpPr>
        <p:spPr/>
        <p:txBody>
          <a:bodyPr/>
          <a:lstStyle/>
          <a:p>
            <a:fld id="{E8223D09-37B9-4F4C-83CB-0D294D188063}" type="datetimeFigureOut">
              <a:rPr lang="en-US" smtClean="0"/>
              <a:t>9/8/2024</a:t>
            </a:fld>
            <a:endParaRPr lang="en-US"/>
          </a:p>
        </p:txBody>
      </p:sp>
      <p:sp>
        <p:nvSpPr>
          <p:cNvPr id="6" name="Footer Placeholder 5">
            <a:extLst>
              <a:ext uri="{FF2B5EF4-FFF2-40B4-BE49-F238E27FC236}">
                <a16:creationId xmlns:a16="http://schemas.microsoft.com/office/drawing/2014/main" id="{6AED8E8D-16A1-1726-4CF6-CBA043B996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2C706B-B044-1945-9EF0-2800098D279B}"/>
              </a:ext>
            </a:extLst>
          </p:cNvPr>
          <p:cNvSpPr>
            <a:spLocks noGrp="1"/>
          </p:cNvSpPr>
          <p:nvPr>
            <p:ph type="sldNum" sz="quarter" idx="12"/>
          </p:nvPr>
        </p:nvSpPr>
        <p:spPr/>
        <p:txBody>
          <a:bodyPr/>
          <a:lstStyle/>
          <a:p>
            <a:fld id="{5829898E-B239-423D-89B6-B7EF999A0AF3}" type="slidenum">
              <a:rPr lang="en-US" smtClean="0"/>
              <a:t>‹#›</a:t>
            </a:fld>
            <a:endParaRPr lang="en-US"/>
          </a:p>
        </p:txBody>
      </p:sp>
    </p:spTree>
    <p:extLst>
      <p:ext uri="{BB962C8B-B14F-4D97-AF65-F5344CB8AC3E}">
        <p14:creationId xmlns:p14="http://schemas.microsoft.com/office/powerpoint/2010/main" val="3318995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CDCA4-61C5-1E1D-BDE8-3EBA4CEE85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4CC5E5-9716-97BF-FBEC-737C1264E2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610619-40B3-46AE-04F6-7271FA4094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934849-2BF6-3C1D-B06C-4C329A383E65}"/>
              </a:ext>
            </a:extLst>
          </p:cNvPr>
          <p:cNvSpPr>
            <a:spLocks noGrp="1"/>
          </p:cNvSpPr>
          <p:nvPr>
            <p:ph type="dt" sz="half" idx="10"/>
          </p:nvPr>
        </p:nvSpPr>
        <p:spPr/>
        <p:txBody>
          <a:bodyPr/>
          <a:lstStyle/>
          <a:p>
            <a:fld id="{E8223D09-37B9-4F4C-83CB-0D294D188063}" type="datetimeFigureOut">
              <a:rPr lang="en-US" smtClean="0"/>
              <a:t>9/8/2024</a:t>
            </a:fld>
            <a:endParaRPr lang="en-US"/>
          </a:p>
        </p:txBody>
      </p:sp>
      <p:sp>
        <p:nvSpPr>
          <p:cNvPr id="6" name="Footer Placeholder 5">
            <a:extLst>
              <a:ext uri="{FF2B5EF4-FFF2-40B4-BE49-F238E27FC236}">
                <a16:creationId xmlns:a16="http://schemas.microsoft.com/office/drawing/2014/main" id="{82630B17-0FED-8486-6168-011BE77E43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DCC885-B625-A931-31BF-624C492A3550}"/>
              </a:ext>
            </a:extLst>
          </p:cNvPr>
          <p:cNvSpPr>
            <a:spLocks noGrp="1"/>
          </p:cNvSpPr>
          <p:nvPr>
            <p:ph type="sldNum" sz="quarter" idx="12"/>
          </p:nvPr>
        </p:nvSpPr>
        <p:spPr/>
        <p:txBody>
          <a:bodyPr/>
          <a:lstStyle/>
          <a:p>
            <a:fld id="{5829898E-B239-423D-89B6-B7EF999A0AF3}" type="slidenum">
              <a:rPr lang="en-US" smtClean="0"/>
              <a:t>‹#›</a:t>
            </a:fld>
            <a:endParaRPr lang="en-US"/>
          </a:p>
        </p:txBody>
      </p:sp>
    </p:spTree>
    <p:extLst>
      <p:ext uri="{BB962C8B-B14F-4D97-AF65-F5344CB8AC3E}">
        <p14:creationId xmlns:p14="http://schemas.microsoft.com/office/powerpoint/2010/main" val="1833561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0E8B3C-1510-FD0E-D7BF-FBFA299F01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F943A2-1959-8D53-3D5C-B51930EDA5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C408B1-28B9-64FF-49FF-94419B042D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8223D09-37B9-4F4C-83CB-0D294D188063}" type="datetimeFigureOut">
              <a:rPr lang="en-US" smtClean="0"/>
              <a:t>9/8/2024</a:t>
            </a:fld>
            <a:endParaRPr lang="en-US"/>
          </a:p>
        </p:txBody>
      </p:sp>
      <p:sp>
        <p:nvSpPr>
          <p:cNvPr id="5" name="Footer Placeholder 4">
            <a:extLst>
              <a:ext uri="{FF2B5EF4-FFF2-40B4-BE49-F238E27FC236}">
                <a16:creationId xmlns:a16="http://schemas.microsoft.com/office/drawing/2014/main" id="{4C464098-7697-3B0C-BED7-0654A2DEF4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3FA48CF-F1E1-11FB-E7B6-9F78DA118C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829898E-B239-423D-89B6-B7EF999A0AF3}" type="slidenum">
              <a:rPr lang="en-US" smtClean="0"/>
              <a:t>‹#›</a:t>
            </a:fld>
            <a:endParaRPr lang="en-US"/>
          </a:p>
        </p:txBody>
      </p:sp>
    </p:spTree>
    <p:extLst>
      <p:ext uri="{BB962C8B-B14F-4D97-AF65-F5344CB8AC3E}">
        <p14:creationId xmlns:p14="http://schemas.microsoft.com/office/powerpoint/2010/main" val="3432768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ctrTitle"/>
          </p:nvPr>
        </p:nvSpPr>
        <p:spPr>
          <a:xfrm>
            <a:off x="415611" y="992767"/>
            <a:ext cx="11360800" cy="2736800"/>
          </a:xfrm>
          <a:prstGeom prst="rect">
            <a:avLst/>
          </a:prstGeom>
        </p:spPr>
        <p:txBody>
          <a:bodyPr spcFirstLastPara="1" vert="horz" wrap="square" lIns="121900" tIns="121900" rIns="121900" bIns="121900" rtlCol="0" anchor="b" anchorCtr="0">
            <a:normAutofit/>
          </a:bodyPr>
          <a:lstStyle/>
          <a:p>
            <a:pPr>
              <a:spcBef>
                <a:spcPts val="0"/>
              </a:spcBef>
            </a:pPr>
            <a:endParaRPr/>
          </a:p>
        </p:txBody>
      </p:sp>
      <p:sp>
        <p:nvSpPr>
          <p:cNvPr id="62" name="Google Shape;62;p14"/>
          <p:cNvSpPr txBox="1">
            <a:spLocks noGrp="1"/>
          </p:cNvSpPr>
          <p:nvPr>
            <p:ph type="subTitle" idx="1"/>
          </p:nvPr>
        </p:nvSpPr>
        <p:spPr>
          <a:xfrm>
            <a:off x="415600" y="3778833"/>
            <a:ext cx="11360800" cy="1056800"/>
          </a:xfrm>
          <a:prstGeom prst="rect">
            <a:avLst/>
          </a:prstGeom>
        </p:spPr>
        <p:txBody>
          <a:bodyPr spcFirstLastPara="1" vert="horz" wrap="square" lIns="121900" tIns="121900" rIns="121900" bIns="121900" rtlCol="0" anchor="t" anchorCtr="0">
            <a:normAutofit/>
          </a:bodyPr>
          <a:lstStyle/>
          <a:p>
            <a:pPr>
              <a:spcBef>
                <a:spcPts val="0"/>
              </a:spcBef>
            </a:pPr>
            <a:endParaRPr/>
          </a:p>
        </p:txBody>
      </p:sp>
      <p:pic>
        <p:nvPicPr>
          <p:cNvPr id="63" name="Google Shape;63;p14"/>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4"/>
          <p:cNvSpPr txBox="1">
            <a:spLocks noGrp="1"/>
          </p:cNvSpPr>
          <p:nvPr>
            <p:ph type="title"/>
          </p:nvPr>
        </p:nvSpPr>
        <p:spPr>
          <a:xfrm>
            <a:off x="838200" y="365125"/>
            <a:ext cx="10515600" cy="1325600"/>
          </a:xfrm>
          <a:prstGeom prst="rect">
            <a:avLst/>
          </a:prstGeom>
        </p:spPr>
        <p:txBody>
          <a:bodyPr spcFirstLastPara="1" vert="horz" wrap="square" lIns="91433" tIns="45700" rIns="91433" bIns="45700" rtlCol="0" anchor="ctr" anchorCtr="0">
            <a:noAutofit/>
          </a:bodyPr>
          <a:lstStyle/>
          <a:p>
            <a:pPr algn="ctr">
              <a:spcBef>
                <a:spcPts val="0"/>
              </a:spcBef>
              <a:buClr>
                <a:srgbClr val="00B050"/>
              </a:buClr>
              <a:buSzPts val="3690"/>
            </a:pPr>
            <a:r>
              <a:rPr lang="en" sz="5587" b="1">
                <a:solidFill>
                  <a:srgbClr val="0070C0"/>
                </a:solidFill>
              </a:rPr>
              <a:t>KIDS CLOSET 2023-2024</a:t>
            </a:r>
            <a:endParaRPr sz="2827">
              <a:solidFill>
                <a:schemeClr val="dk2"/>
              </a:solidFill>
            </a:endParaRPr>
          </a:p>
          <a:p>
            <a:pPr>
              <a:spcBef>
                <a:spcPts val="0"/>
              </a:spcBef>
              <a:buSzPts val="990"/>
            </a:pPr>
            <a:endParaRPr sz="4027"/>
          </a:p>
        </p:txBody>
      </p:sp>
      <p:sp>
        <p:nvSpPr>
          <p:cNvPr id="129" name="Google Shape;129;p24"/>
          <p:cNvSpPr txBox="1">
            <a:spLocks noGrp="1"/>
          </p:cNvSpPr>
          <p:nvPr>
            <p:ph type="body" idx="1"/>
          </p:nvPr>
        </p:nvSpPr>
        <p:spPr>
          <a:xfrm>
            <a:off x="171167" y="1408733"/>
            <a:ext cx="11182800" cy="4351200"/>
          </a:xfrm>
          <a:prstGeom prst="rect">
            <a:avLst/>
          </a:prstGeom>
        </p:spPr>
        <p:txBody>
          <a:bodyPr spcFirstLastPara="1" vert="horz" wrap="square" lIns="91433" tIns="45700" rIns="91433" bIns="45700" rtlCol="0" anchor="t" anchorCtr="0">
            <a:normAutofit/>
          </a:bodyPr>
          <a:lstStyle/>
          <a:p>
            <a:pPr marL="0" indent="0" algn="ctr">
              <a:spcBef>
                <a:spcPts val="0"/>
              </a:spcBef>
              <a:buClr>
                <a:srgbClr val="00B050"/>
              </a:buClr>
              <a:buSzPts val="4100"/>
              <a:buNone/>
            </a:pPr>
            <a:endParaRPr/>
          </a:p>
          <a:p>
            <a:pPr marL="0" indent="0">
              <a:spcBef>
                <a:spcPts val="1067"/>
              </a:spcBef>
              <a:buClr>
                <a:srgbClr val="00B050"/>
              </a:buClr>
              <a:buSzPts val="4100"/>
              <a:buNone/>
            </a:pPr>
            <a:r>
              <a:rPr lang="en" sz="5467" b="1">
                <a:solidFill>
                  <a:srgbClr val="00B050"/>
                </a:solidFill>
              </a:rPr>
              <a:t>1472</a:t>
            </a:r>
            <a:r>
              <a:rPr lang="en" sz="5467"/>
              <a:t> 	Fall Wardrobes</a:t>
            </a:r>
            <a:endParaRPr/>
          </a:p>
          <a:p>
            <a:pPr marL="0" indent="0">
              <a:spcBef>
                <a:spcPts val="1067"/>
              </a:spcBef>
              <a:buClr>
                <a:srgbClr val="00B050"/>
              </a:buClr>
              <a:buSzPts val="4100"/>
              <a:buNone/>
            </a:pPr>
            <a:r>
              <a:rPr lang="en" sz="5467" b="1">
                <a:solidFill>
                  <a:srgbClr val="00B050"/>
                </a:solidFill>
              </a:rPr>
              <a:t>1520</a:t>
            </a:r>
            <a:r>
              <a:rPr lang="en" sz="5467"/>
              <a:t>  Spring Wardrobes</a:t>
            </a:r>
            <a:endParaRPr/>
          </a:p>
          <a:p>
            <a:pPr marL="0" indent="0">
              <a:spcBef>
                <a:spcPts val="1600"/>
              </a:spcBef>
              <a:spcAft>
                <a:spcPts val="16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5"/>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buSzPts val="990"/>
            </a:pPr>
            <a:r>
              <a:rPr lang="en" sz="4027">
                <a:solidFill>
                  <a:srgbClr val="0070C0"/>
                </a:solidFill>
              </a:rPr>
              <a:t>EACH WARDROBE INCLUDES:</a:t>
            </a:r>
            <a:endParaRPr sz="4027">
              <a:solidFill>
                <a:srgbClr val="0070C0"/>
              </a:solidFill>
            </a:endParaRPr>
          </a:p>
        </p:txBody>
      </p:sp>
      <p:sp>
        <p:nvSpPr>
          <p:cNvPr id="135" name="Google Shape;135;p25"/>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marL="0" indent="0">
              <a:buNone/>
            </a:pPr>
            <a:r>
              <a:rPr lang="en" sz="4000">
                <a:solidFill>
                  <a:srgbClr val="00B050"/>
                </a:solidFill>
              </a:rPr>
              <a:t>3 SHIRTS AND 3 PANTS/SHORTS</a:t>
            </a:r>
            <a:endParaRPr sz="4000">
              <a:solidFill>
                <a:srgbClr val="00B050"/>
              </a:solidFill>
            </a:endParaRPr>
          </a:p>
          <a:p>
            <a:pPr marL="0" indent="0">
              <a:spcBef>
                <a:spcPts val="1600"/>
              </a:spcBef>
              <a:buNone/>
            </a:pPr>
            <a:r>
              <a:rPr lang="en" sz="4000">
                <a:solidFill>
                  <a:srgbClr val="00B050"/>
                </a:solidFill>
              </a:rPr>
              <a:t>1 JACKET (HAT AND GLOVES EACH FALL)</a:t>
            </a:r>
            <a:endParaRPr sz="4000">
              <a:solidFill>
                <a:srgbClr val="00B050"/>
              </a:solidFill>
            </a:endParaRPr>
          </a:p>
          <a:p>
            <a:pPr marL="0" indent="0">
              <a:spcBef>
                <a:spcPts val="1600"/>
              </a:spcBef>
              <a:buNone/>
            </a:pPr>
            <a:r>
              <a:rPr lang="en" sz="4000">
                <a:solidFill>
                  <a:srgbClr val="00B050"/>
                </a:solidFill>
              </a:rPr>
              <a:t>SHOES, SOCKS, PKG UNDERWEAR</a:t>
            </a:r>
            <a:endParaRPr sz="4000">
              <a:solidFill>
                <a:srgbClr val="00B050"/>
              </a:solidFill>
            </a:endParaRPr>
          </a:p>
          <a:p>
            <a:pPr marL="0" indent="0">
              <a:spcBef>
                <a:spcPts val="1600"/>
              </a:spcBef>
              <a:buNone/>
            </a:pPr>
            <a:r>
              <a:rPr lang="en" sz="4000">
                <a:solidFill>
                  <a:srgbClr val="00B050"/>
                </a:solidFill>
              </a:rPr>
              <a:t>HYGIENE KIT (Toothbrush/paste, Soap, Shampoo)</a:t>
            </a:r>
            <a:endParaRPr sz="4000">
              <a:solidFill>
                <a:srgbClr val="00B050"/>
              </a:solidFill>
            </a:endParaRPr>
          </a:p>
          <a:p>
            <a:pPr marL="0" indent="0">
              <a:spcBef>
                <a:spcPts val="1600"/>
              </a:spcBef>
              <a:spcAft>
                <a:spcPts val="1600"/>
              </a:spcAft>
              <a:buNone/>
            </a:pPr>
            <a:r>
              <a:rPr lang="en" sz="4000">
                <a:solidFill>
                  <a:srgbClr val="00B050"/>
                </a:solidFill>
              </a:rPr>
              <a:t>2 BOOKS</a:t>
            </a:r>
            <a:endParaRPr sz="4000">
              <a:solidFill>
                <a:srgbClr val="00B05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a:t>KIDS CLOSET WAREHOUSE IN MAMMOTH</a:t>
            </a:r>
            <a:endParaRPr/>
          </a:p>
        </p:txBody>
      </p:sp>
      <p:sp>
        <p:nvSpPr>
          <p:cNvPr id="141" name="Google Shape;141;p26"/>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marL="0" indent="0">
              <a:spcAft>
                <a:spcPts val="1600"/>
              </a:spcAft>
              <a:buNone/>
            </a:pPr>
            <a:endParaRPr/>
          </a:p>
        </p:txBody>
      </p:sp>
      <p:pic>
        <p:nvPicPr>
          <p:cNvPr id="142" name="Google Shape;142;p26"/>
          <p:cNvPicPr preferRelativeResize="0"/>
          <p:nvPr/>
        </p:nvPicPr>
        <p:blipFill rotWithShape="1">
          <a:blip r:embed="rId3">
            <a:alphaModFix/>
          </a:blip>
          <a:srcRect r="1613" b="24868"/>
          <a:stretch/>
        </p:blipFill>
        <p:spPr>
          <a:xfrm>
            <a:off x="520300" y="1356967"/>
            <a:ext cx="11177267" cy="473486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27"/>
          <p:cNvPicPr preferRelativeResize="0"/>
          <p:nvPr/>
        </p:nvPicPr>
        <p:blipFill>
          <a:blip r:embed="rId3">
            <a:alphaModFix/>
          </a:blip>
          <a:stretch>
            <a:fillRect/>
          </a:stretch>
        </p:blipFill>
        <p:spPr>
          <a:xfrm>
            <a:off x="943695" y="1"/>
            <a:ext cx="10304608" cy="68579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8"/>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buSzPts val="990"/>
            </a:pPr>
            <a:r>
              <a:rPr lang="en" sz="4015">
                <a:solidFill>
                  <a:srgbClr val="0070C0"/>
                </a:solidFill>
              </a:rPr>
              <a:t>Kids’ Closet Sessions</a:t>
            </a:r>
            <a:endParaRPr sz="4015">
              <a:solidFill>
                <a:srgbClr val="0070C0"/>
              </a:solidFill>
            </a:endParaRPr>
          </a:p>
        </p:txBody>
      </p:sp>
      <p:sp>
        <p:nvSpPr>
          <p:cNvPr id="153" name="Google Shape;153;p28"/>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fontScale="92500"/>
          </a:bodyPr>
          <a:lstStyle/>
          <a:p>
            <a:pPr marL="0" indent="0">
              <a:buNone/>
            </a:pPr>
            <a:r>
              <a:rPr lang="en" sz="4000">
                <a:solidFill>
                  <a:srgbClr val="0070C0"/>
                </a:solidFill>
              </a:rPr>
              <a:t>50-100 Children visit with their schools on Mondays, Thursdays and two Saturdays. Hours are typically 8-12</a:t>
            </a:r>
            <a:endParaRPr sz="4000">
              <a:solidFill>
                <a:srgbClr val="0070C0"/>
              </a:solidFill>
            </a:endParaRPr>
          </a:p>
          <a:p>
            <a:pPr marL="0" indent="0">
              <a:spcBef>
                <a:spcPts val="1600"/>
              </a:spcBef>
              <a:buNone/>
            </a:pPr>
            <a:r>
              <a:rPr lang="en" sz="4000">
                <a:solidFill>
                  <a:srgbClr val="0070C0"/>
                </a:solidFill>
              </a:rPr>
              <a:t>Fall session runs from mid September to December.  Spring session is mid January through early April</a:t>
            </a:r>
            <a:endParaRPr sz="4000">
              <a:solidFill>
                <a:srgbClr val="0070C0"/>
              </a:solidFill>
            </a:endParaRPr>
          </a:p>
          <a:p>
            <a:pPr marL="0" indent="0">
              <a:spcBef>
                <a:spcPts val="1600"/>
              </a:spcBef>
              <a:spcAft>
                <a:spcPts val="1600"/>
              </a:spcAft>
              <a:buNone/>
            </a:pPr>
            <a:r>
              <a:rPr lang="en" sz="4000">
                <a:solidFill>
                  <a:srgbClr val="0070C0"/>
                </a:solidFill>
              </a:rPr>
              <a:t>Our volunteer coordinator sends out a list of dates to volunteers.  They sign up for one or as many as they choose</a:t>
            </a:r>
            <a:endParaRPr sz="4000">
              <a:solidFill>
                <a:srgbClr val="0070C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9"/>
          <p:cNvSpPr txBox="1">
            <a:spLocks noGrp="1"/>
          </p:cNvSpPr>
          <p:nvPr>
            <p:ph type="body" idx="1"/>
          </p:nvPr>
        </p:nvSpPr>
        <p:spPr>
          <a:xfrm>
            <a:off x="415600" y="1035300"/>
            <a:ext cx="11360800" cy="5056400"/>
          </a:xfrm>
          <a:prstGeom prst="rect">
            <a:avLst/>
          </a:prstGeom>
        </p:spPr>
        <p:txBody>
          <a:bodyPr spcFirstLastPara="1" vert="horz" wrap="square" lIns="121900" tIns="121900" rIns="121900" bIns="121900" rtlCol="0" anchor="t" anchorCtr="0">
            <a:normAutofit/>
          </a:bodyPr>
          <a:lstStyle/>
          <a:p>
            <a:pPr marL="0" indent="0">
              <a:buNone/>
            </a:pPr>
            <a:r>
              <a:rPr lang="en" sz="7066">
                <a:solidFill>
                  <a:schemeClr val="accent1"/>
                </a:solidFill>
              </a:rPr>
              <a:t>Help us make a Difference:  </a:t>
            </a:r>
            <a:endParaRPr sz="7066">
              <a:solidFill>
                <a:schemeClr val="accent1"/>
              </a:solidFill>
            </a:endParaRPr>
          </a:p>
          <a:p>
            <a:pPr marL="0" indent="0">
              <a:spcBef>
                <a:spcPts val="1600"/>
              </a:spcBef>
              <a:spcAft>
                <a:spcPts val="1600"/>
              </a:spcAft>
              <a:buNone/>
            </a:pPr>
            <a:r>
              <a:rPr lang="en" sz="7066">
                <a:solidFill>
                  <a:schemeClr val="accent1"/>
                </a:solidFill>
              </a:rPr>
              <a:t>Volunteer Opportunities at Kids’ Closet</a:t>
            </a:r>
            <a:endParaRPr sz="7066">
              <a:solidFill>
                <a:schemeClr val="accen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0"/>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buSzPts val="990"/>
            </a:pPr>
            <a:r>
              <a:rPr lang="en" sz="4027">
                <a:solidFill>
                  <a:srgbClr val="0070C0"/>
                </a:solidFill>
              </a:rPr>
              <a:t>Kids Closet Shopper volunteer</a:t>
            </a:r>
            <a:endParaRPr sz="4693">
              <a:solidFill>
                <a:srgbClr val="0070C0"/>
              </a:solidFill>
            </a:endParaRPr>
          </a:p>
        </p:txBody>
      </p:sp>
      <p:sp>
        <p:nvSpPr>
          <p:cNvPr id="164" name="Google Shape;164;p30"/>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marL="0" indent="0">
              <a:buNone/>
            </a:pPr>
            <a:r>
              <a:rPr lang="en" sz="4000">
                <a:solidFill>
                  <a:srgbClr val="00B050"/>
                </a:solidFill>
              </a:rPr>
              <a:t>Receives a shopping list with a child’s sizes</a:t>
            </a:r>
            <a:endParaRPr sz="4000">
              <a:solidFill>
                <a:srgbClr val="00B050"/>
              </a:solidFill>
            </a:endParaRPr>
          </a:p>
          <a:p>
            <a:pPr marL="0" indent="0">
              <a:spcBef>
                <a:spcPts val="1600"/>
              </a:spcBef>
              <a:buNone/>
            </a:pPr>
            <a:r>
              <a:rPr lang="en" sz="4000">
                <a:solidFill>
                  <a:srgbClr val="00B050"/>
                </a:solidFill>
              </a:rPr>
              <a:t>Helps a child select and try on clothes.  Shoes are fitted by trained volunteers</a:t>
            </a:r>
            <a:endParaRPr sz="4000">
              <a:solidFill>
                <a:srgbClr val="00B050"/>
              </a:solidFill>
            </a:endParaRPr>
          </a:p>
          <a:p>
            <a:pPr marL="0" indent="0">
              <a:spcBef>
                <a:spcPts val="1600"/>
              </a:spcBef>
              <a:buNone/>
            </a:pPr>
            <a:r>
              <a:rPr lang="en" sz="4000">
                <a:solidFill>
                  <a:srgbClr val="00B050"/>
                </a:solidFill>
              </a:rPr>
              <a:t>Helps the child select grade level books</a:t>
            </a:r>
            <a:endParaRPr sz="4000">
              <a:solidFill>
                <a:srgbClr val="00B050"/>
              </a:solidFill>
            </a:endParaRPr>
          </a:p>
          <a:p>
            <a:pPr marL="0" indent="0">
              <a:spcBef>
                <a:spcPts val="1600"/>
              </a:spcBef>
              <a:spcAft>
                <a:spcPts val="1600"/>
              </a:spcAft>
              <a:buNone/>
            </a:pPr>
            <a:r>
              <a:rPr lang="en" sz="4000">
                <a:solidFill>
                  <a:srgbClr val="00B050"/>
                </a:solidFill>
              </a:rPr>
              <a:t>Goes with the child to the scanning station where their items are scanned </a:t>
            </a:r>
            <a:endParaRPr sz="4000">
              <a:solidFill>
                <a:srgbClr val="00B05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31"/>
          <p:cNvPicPr preferRelativeResize="0"/>
          <p:nvPr/>
        </p:nvPicPr>
        <p:blipFill>
          <a:blip r:embed="rId3">
            <a:alphaModFix/>
          </a:blip>
          <a:stretch>
            <a:fillRect/>
          </a:stretch>
        </p:blipFill>
        <p:spPr>
          <a:xfrm>
            <a:off x="203200" y="203200"/>
            <a:ext cx="10163701" cy="1355160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2"/>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buSzPts val="990"/>
            </a:pPr>
            <a:r>
              <a:rPr lang="en" sz="4027">
                <a:solidFill>
                  <a:srgbClr val="0070C0"/>
                </a:solidFill>
              </a:rPr>
              <a:t>Kids’ Closet Warehouse Re-stocker</a:t>
            </a:r>
            <a:endParaRPr sz="4027">
              <a:solidFill>
                <a:srgbClr val="0070C0"/>
              </a:solidFill>
            </a:endParaRPr>
          </a:p>
        </p:txBody>
      </p:sp>
      <p:sp>
        <p:nvSpPr>
          <p:cNvPr id="175" name="Google Shape;175;p32"/>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marL="0" indent="0">
              <a:buNone/>
            </a:pPr>
            <a:r>
              <a:rPr lang="en" sz="4000">
                <a:solidFill>
                  <a:srgbClr val="00B050"/>
                </a:solidFill>
              </a:rPr>
              <a:t>While the children are shopping refill clothing bins with clothing from the stockroom</a:t>
            </a:r>
            <a:endParaRPr sz="4000">
              <a:solidFill>
                <a:srgbClr val="00B050"/>
              </a:solidFill>
            </a:endParaRPr>
          </a:p>
          <a:p>
            <a:pPr marL="0" indent="0">
              <a:spcBef>
                <a:spcPts val="1600"/>
              </a:spcBef>
              <a:spcAft>
                <a:spcPts val="1600"/>
              </a:spcAft>
              <a:buNone/>
            </a:pPr>
            <a:r>
              <a:rPr lang="en" sz="4133">
                <a:solidFill>
                  <a:srgbClr val="00B050"/>
                </a:solidFill>
              </a:rPr>
              <a:t>Refold and replenish</a:t>
            </a:r>
            <a:r>
              <a:rPr lang="en" sz="4267">
                <a:solidFill>
                  <a:srgbClr val="00B050"/>
                </a:solidFill>
              </a:rPr>
              <a:t> bins for the next day</a:t>
            </a:r>
            <a:endParaRPr sz="4267">
              <a:solidFill>
                <a:srgbClr val="00B05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3"/>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buSzPts val="990"/>
            </a:pPr>
            <a:r>
              <a:rPr lang="en" sz="4015">
                <a:solidFill>
                  <a:srgbClr val="0070C0"/>
                </a:solidFill>
              </a:rPr>
              <a:t>Kids’ Closet Van Driver</a:t>
            </a:r>
            <a:endParaRPr sz="4015">
              <a:solidFill>
                <a:srgbClr val="0070C0"/>
              </a:solidFill>
            </a:endParaRPr>
          </a:p>
        </p:txBody>
      </p:sp>
      <p:sp>
        <p:nvSpPr>
          <p:cNvPr id="181" name="Google Shape;181;p33"/>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marL="0" indent="0">
              <a:buNone/>
            </a:pPr>
            <a:r>
              <a:rPr lang="en" sz="4000">
                <a:solidFill>
                  <a:srgbClr val="00B050"/>
                </a:solidFill>
              </a:rPr>
              <a:t>When the van is loaded with merchandise, the van is driven from the SBCO office to Kids’ Closet Warehouse</a:t>
            </a:r>
            <a:endParaRPr sz="4000">
              <a:solidFill>
                <a:srgbClr val="00B050"/>
              </a:solidFill>
            </a:endParaRPr>
          </a:p>
          <a:p>
            <a:pPr marL="0" indent="0">
              <a:spcBef>
                <a:spcPts val="1600"/>
              </a:spcBef>
              <a:spcAft>
                <a:spcPts val="1600"/>
              </a:spcAft>
              <a:buNone/>
            </a:pPr>
            <a:r>
              <a:rPr lang="en" sz="4000">
                <a:solidFill>
                  <a:srgbClr val="00B050"/>
                </a:solidFill>
              </a:rPr>
              <a:t>The merchandise is unloaded and stacked into the designated area of the warehouse</a:t>
            </a:r>
            <a:endParaRPr sz="4000">
              <a:solidFill>
                <a:srgbClr val="00B05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body" idx="1"/>
          </p:nvPr>
        </p:nvSpPr>
        <p:spPr>
          <a:xfrm>
            <a:off x="838200" y="1825625"/>
            <a:ext cx="5181600" cy="4351200"/>
          </a:xfrm>
          <a:prstGeom prst="rect">
            <a:avLst/>
          </a:prstGeom>
        </p:spPr>
        <p:txBody>
          <a:bodyPr spcFirstLastPara="1" vert="horz" wrap="square" lIns="91433" tIns="45700" rIns="91433" bIns="45700" rtlCol="0" anchor="t" anchorCtr="0">
            <a:normAutofit/>
          </a:bodyPr>
          <a:lstStyle/>
          <a:p>
            <a:pPr marL="0" indent="0">
              <a:spcBef>
                <a:spcPts val="1067"/>
              </a:spcBef>
              <a:buNone/>
            </a:pPr>
            <a:r>
              <a:rPr lang="en" sz="4667" dirty="0"/>
              <a:t>Betty Ryan, Kids’ Closet Co-Director</a:t>
            </a:r>
            <a:endParaRPr sz="4667" dirty="0"/>
          </a:p>
          <a:p>
            <a:pPr marL="0" indent="0">
              <a:spcBef>
                <a:spcPts val="1600"/>
              </a:spcBef>
              <a:spcAft>
                <a:spcPts val="1600"/>
              </a:spcAft>
              <a:buNone/>
            </a:pPr>
            <a:r>
              <a:rPr lang="en" sz="4667" dirty="0"/>
              <a:t>Thursdays</a:t>
            </a:r>
            <a:endParaRPr sz="4667" dirty="0"/>
          </a:p>
        </p:txBody>
      </p:sp>
      <p:sp>
        <p:nvSpPr>
          <p:cNvPr id="69" name="Google Shape;69;p15"/>
          <p:cNvSpPr txBox="1">
            <a:spLocks noGrp="1"/>
          </p:cNvSpPr>
          <p:nvPr>
            <p:ph type="body" idx="2"/>
          </p:nvPr>
        </p:nvSpPr>
        <p:spPr>
          <a:xfrm>
            <a:off x="6172200" y="1825625"/>
            <a:ext cx="5181600" cy="4351200"/>
          </a:xfrm>
          <a:prstGeom prst="rect">
            <a:avLst/>
          </a:prstGeom>
        </p:spPr>
        <p:txBody>
          <a:bodyPr spcFirstLastPara="1" vert="horz" wrap="square" lIns="91433" tIns="45700" rIns="91433" bIns="45700" rtlCol="0" anchor="t" anchorCtr="0">
            <a:normAutofit/>
          </a:bodyPr>
          <a:lstStyle/>
          <a:p>
            <a:pPr marL="0" indent="0">
              <a:spcBef>
                <a:spcPts val="1067"/>
              </a:spcBef>
              <a:buNone/>
            </a:pPr>
            <a:r>
              <a:rPr lang="en" sz="4667" dirty="0"/>
              <a:t>Eileen Hansen, Kids’ Closet Co-Director</a:t>
            </a:r>
            <a:endParaRPr sz="4667" dirty="0"/>
          </a:p>
          <a:p>
            <a:pPr marL="0" indent="0">
              <a:spcBef>
                <a:spcPts val="1600"/>
              </a:spcBef>
              <a:spcAft>
                <a:spcPts val="1600"/>
              </a:spcAft>
              <a:buNone/>
            </a:pPr>
            <a:r>
              <a:rPr lang="en" sz="4667" dirty="0"/>
              <a:t>Mondays</a:t>
            </a:r>
            <a:endParaRPr sz="4667"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4"/>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buSzPts val="990"/>
            </a:pPr>
            <a:r>
              <a:rPr lang="en" sz="4027">
                <a:solidFill>
                  <a:srgbClr val="0070C0"/>
                </a:solidFill>
              </a:rPr>
              <a:t>Kids’ Closet Transportation Manager</a:t>
            </a:r>
            <a:endParaRPr sz="4027">
              <a:solidFill>
                <a:srgbClr val="0070C0"/>
              </a:solidFill>
            </a:endParaRPr>
          </a:p>
        </p:txBody>
      </p:sp>
      <p:sp>
        <p:nvSpPr>
          <p:cNvPr id="187" name="Google Shape;187;p34"/>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marL="0" indent="0">
              <a:buNone/>
            </a:pPr>
            <a:r>
              <a:rPr lang="en" sz="4000">
                <a:solidFill>
                  <a:srgbClr val="00B050"/>
                </a:solidFill>
              </a:rPr>
              <a:t>The manager coordinates drivers for deliveries to Kids’ Closet and other SBCO sponsored uses of the van</a:t>
            </a:r>
            <a:endParaRPr sz="4000">
              <a:solidFill>
                <a:srgbClr val="00B050"/>
              </a:solidFill>
            </a:endParaRPr>
          </a:p>
          <a:p>
            <a:pPr marL="0" indent="0">
              <a:spcBef>
                <a:spcPts val="1600"/>
              </a:spcBef>
              <a:buNone/>
            </a:pPr>
            <a:r>
              <a:rPr lang="en" sz="4000">
                <a:solidFill>
                  <a:srgbClr val="00B050"/>
                </a:solidFill>
              </a:rPr>
              <a:t>The manager maintains the van</a:t>
            </a:r>
            <a:endParaRPr sz="4000">
              <a:solidFill>
                <a:srgbClr val="00B050"/>
              </a:solidFill>
            </a:endParaRPr>
          </a:p>
          <a:p>
            <a:pPr marL="0" indent="0">
              <a:spcBef>
                <a:spcPts val="1600"/>
              </a:spcBef>
              <a:spcAft>
                <a:spcPts val="1600"/>
              </a:spcAft>
              <a:buNone/>
            </a:pPr>
            <a:r>
              <a:rPr lang="en" sz="4000">
                <a:solidFill>
                  <a:srgbClr val="00B050"/>
                </a:solidFill>
              </a:rPr>
              <a:t>The manager maintains records of expenses and driver hours</a:t>
            </a:r>
            <a:endParaRPr sz="4000">
              <a:solidFill>
                <a:srgbClr val="00B05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5"/>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buSzPts val="990"/>
            </a:pPr>
            <a:r>
              <a:rPr lang="en" sz="4015">
                <a:solidFill>
                  <a:srgbClr val="0070C0"/>
                </a:solidFill>
              </a:rPr>
              <a:t>Kids Closet Contract/Maintenance Manager</a:t>
            </a:r>
            <a:endParaRPr sz="4015">
              <a:solidFill>
                <a:srgbClr val="0070C0"/>
              </a:solidFill>
            </a:endParaRPr>
          </a:p>
        </p:txBody>
      </p:sp>
      <p:sp>
        <p:nvSpPr>
          <p:cNvPr id="193" name="Google Shape;193;p35"/>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marL="0" indent="0">
              <a:buNone/>
            </a:pPr>
            <a:r>
              <a:rPr lang="en" sz="4000">
                <a:solidFill>
                  <a:srgbClr val="00B050"/>
                </a:solidFill>
              </a:rPr>
              <a:t>Oversee building maintenance</a:t>
            </a:r>
            <a:endParaRPr sz="4000">
              <a:solidFill>
                <a:srgbClr val="00B050"/>
              </a:solidFill>
            </a:endParaRPr>
          </a:p>
          <a:p>
            <a:pPr marL="0" indent="0">
              <a:spcBef>
                <a:spcPts val="1600"/>
              </a:spcBef>
              <a:buNone/>
            </a:pPr>
            <a:r>
              <a:rPr lang="en" sz="4000">
                <a:solidFill>
                  <a:srgbClr val="00B050"/>
                </a:solidFill>
              </a:rPr>
              <a:t>Schedule yearly building inspections for HVAC, Fire prevention, pest control, alarm, etc</a:t>
            </a:r>
            <a:endParaRPr sz="4000">
              <a:solidFill>
                <a:srgbClr val="00B050"/>
              </a:solidFill>
            </a:endParaRPr>
          </a:p>
          <a:p>
            <a:pPr marL="0" indent="0">
              <a:spcBef>
                <a:spcPts val="1600"/>
              </a:spcBef>
              <a:spcAft>
                <a:spcPts val="1600"/>
              </a:spcAft>
              <a:buNone/>
            </a:pPr>
            <a:r>
              <a:rPr lang="en" sz="4000">
                <a:solidFill>
                  <a:srgbClr val="00B050"/>
                </a:solidFill>
              </a:rPr>
              <a:t>Oversee contracts for cleaning, pest control, trash collection, etc.</a:t>
            </a:r>
            <a:endParaRPr sz="4000">
              <a:solidFill>
                <a:srgbClr val="00B05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6"/>
          <p:cNvSpPr txBox="1">
            <a:spLocks noGrp="1"/>
          </p:cNvSpPr>
          <p:nvPr>
            <p:ph type="title"/>
          </p:nvPr>
        </p:nvSpPr>
        <p:spPr>
          <a:xfrm>
            <a:off x="404968" y="499730"/>
            <a:ext cx="11360800" cy="1168880"/>
          </a:xfrm>
          <a:prstGeom prst="rect">
            <a:avLst/>
          </a:prstGeom>
        </p:spPr>
        <p:txBody>
          <a:bodyPr spcFirstLastPara="1" vert="horz" wrap="square" lIns="121900" tIns="121900" rIns="121900" bIns="121900" rtlCol="0" anchor="b" anchorCtr="0">
            <a:noAutofit/>
          </a:bodyPr>
          <a:lstStyle/>
          <a:p>
            <a:pPr algn="l"/>
            <a:r>
              <a:rPr lang="en" sz="8000" dirty="0">
                <a:solidFill>
                  <a:srgbClr val="0070C0"/>
                </a:solidFill>
              </a:rPr>
              <a:t>Find us online</a:t>
            </a:r>
            <a:endParaRPr sz="8000" dirty="0">
              <a:solidFill>
                <a:srgbClr val="0070C0"/>
              </a:solidFill>
            </a:endParaRPr>
          </a:p>
        </p:txBody>
      </p:sp>
      <p:sp>
        <p:nvSpPr>
          <p:cNvPr id="199" name="Google Shape;199;p36"/>
          <p:cNvSpPr txBox="1">
            <a:spLocks noGrp="1"/>
          </p:cNvSpPr>
          <p:nvPr>
            <p:ph type="body" idx="1"/>
          </p:nvPr>
        </p:nvSpPr>
        <p:spPr>
          <a:xfrm>
            <a:off x="521926" y="1800009"/>
            <a:ext cx="11360800" cy="1734400"/>
          </a:xfrm>
          <a:prstGeom prst="rect">
            <a:avLst/>
          </a:prstGeom>
        </p:spPr>
        <p:txBody>
          <a:bodyPr spcFirstLastPara="1" vert="horz" wrap="square" lIns="121900" tIns="121900" rIns="121900" bIns="121900" rtlCol="0" anchor="t" anchorCtr="0">
            <a:normAutofit/>
          </a:bodyPr>
          <a:lstStyle/>
          <a:p>
            <a:pPr marL="0" indent="0">
              <a:spcAft>
                <a:spcPts val="1600"/>
              </a:spcAft>
              <a:buNone/>
            </a:pPr>
            <a:r>
              <a:rPr lang="en" sz="6400" dirty="0">
                <a:solidFill>
                  <a:srgbClr val="00B050"/>
                </a:solidFill>
              </a:rPr>
              <a:t>www.community-outreach.org</a:t>
            </a:r>
            <a:endParaRPr sz="6400" dirty="0">
              <a:solidFill>
                <a:srgbClr val="00B050"/>
              </a:solidFill>
            </a:endParaRPr>
          </a:p>
        </p:txBody>
      </p:sp>
      <p:sp>
        <p:nvSpPr>
          <p:cNvPr id="2" name="TextBox 1">
            <a:extLst>
              <a:ext uri="{FF2B5EF4-FFF2-40B4-BE49-F238E27FC236}">
                <a16:creationId xmlns:a16="http://schemas.microsoft.com/office/drawing/2014/main" id="{A516765D-2311-7F78-9083-A219DFAB41C6}"/>
              </a:ext>
            </a:extLst>
          </p:cNvPr>
          <p:cNvSpPr txBox="1"/>
          <p:nvPr/>
        </p:nvSpPr>
        <p:spPr>
          <a:xfrm>
            <a:off x="2679405" y="4051005"/>
            <a:ext cx="6709144" cy="1846659"/>
          </a:xfrm>
          <a:prstGeom prst="rect">
            <a:avLst/>
          </a:prstGeom>
          <a:noFill/>
        </p:spPr>
        <p:txBody>
          <a:bodyPr wrap="square" rtlCol="0">
            <a:spAutoFit/>
          </a:bodyPr>
          <a:lstStyle/>
          <a:p>
            <a:r>
              <a:rPr lang="en-US" sz="9600" dirty="0">
                <a:solidFill>
                  <a:srgbClr val="0070C0"/>
                </a:solidFill>
              </a:rPr>
              <a:t>Questions ?</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endParaRPr dirty="0"/>
          </a:p>
        </p:txBody>
      </p:sp>
      <p:sp>
        <p:nvSpPr>
          <p:cNvPr id="75" name="Google Shape;75;p16"/>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marL="0" indent="0">
              <a:spcAft>
                <a:spcPts val="1600"/>
              </a:spcAft>
              <a:buNone/>
            </a:pPr>
            <a:endParaRPr/>
          </a:p>
        </p:txBody>
      </p:sp>
      <p:pic>
        <p:nvPicPr>
          <p:cNvPr id="76" name="Google Shape;76;p16"/>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endParaRPr/>
          </a:p>
        </p:txBody>
      </p:sp>
      <p:sp>
        <p:nvSpPr>
          <p:cNvPr id="87" name="Google Shape;87;p18"/>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marL="0" indent="0">
              <a:spcAft>
                <a:spcPts val="1600"/>
              </a:spcAft>
              <a:buNone/>
            </a:pPr>
            <a:endParaRPr/>
          </a:p>
        </p:txBody>
      </p:sp>
      <p:pic>
        <p:nvPicPr>
          <p:cNvPr id="88" name="Google Shape;88;p18"/>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endParaRPr/>
          </a:p>
        </p:txBody>
      </p:sp>
      <p:sp>
        <p:nvSpPr>
          <p:cNvPr id="94" name="Google Shape;94;p19"/>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marL="0" indent="0">
              <a:spcAft>
                <a:spcPts val="1600"/>
              </a:spcAft>
              <a:buNone/>
            </a:pPr>
            <a:endParaRPr/>
          </a:p>
        </p:txBody>
      </p:sp>
      <p:pic>
        <p:nvPicPr>
          <p:cNvPr id="95" name="Google Shape;95;p19"/>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0"/>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endParaRPr/>
          </a:p>
        </p:txBody>
      </p:sp>
      <p:sp>
        <p:nvSpPr>
          <p:cNvPr id="101" name="Google Shape;101;p20"/>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marL="0" indent="0">
              <a:spcAft>
                <a:spcPts val="1600"/>
              </a:spcAft>
              <a:buNone/>
            </a:pPr>
            <a:endParaRPr/>
          </a:p>
        </p:txBody>
      </p:sp>
      <p:pic>
        <p:nvPicPr>
          <p:cNvPr id="102" name="Google Shape;102;p20"/>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1"/>
          <p:cNvSpPr txBox="1">
            <a:spLocks noGrp="1"/>
          </p:cNvSpPr>
          <p:nvPr>
            <p:ph type="title"/>
          </p:nvPr>
        </p:nvSpPr>
        <p:spPr>
          <a:xfrm>
            <a:off x="838200" y="365124"/>
            <a:ext cx="10515600" cy="1649200"/>
          </a:xfrm>
          <a:prstGeom prst="rect">
            <a:avLst/>
          </a:prstGeom>
          <a:noFill/>
          <a:ln>
            <a:noFill/>
          </a:ln>
        </p:spPr>
        <p:txBody>
          <a:bodyPr spcFirstLastPara="1" vert="horz" wrap="square" lIns="91433" tIns="45700" rIns="91433" bIns="45700" rtlCol="0" anchor="ctr" anchorCtr="0">
            <a:noAutofit/>
          </a:bodyPr>
          <a:lstStyle/>
          <a:p>
            <a:pPr algn="ctr">
              <a:spcBef>
                <a:spcPts val="0"/>
              </a:spcBef>
              <a:buClr>
                <a:srgbClr val="0070C0"/>
              </a:buClr>
              <a:buSzPts val="4500"/>
            </a:pPr>
            <a:r>
              <a:rPr lang="en" sz="6000" b="1">
                <a:solidFill>
                  <a:srgbClr val="0070C0"/>
                </a:solidFill>
              </a:rPr>
              <a:t>VOLUNTEERS AT WORK</a:t>
            </a:r>
            <a:endParaRPr/>
          </a:p>
        </p:txBody>
      </p:sp>
      <p:sp>
        <p:nvSpPr>
          <p:cNvPr id="108" name="Google Shape;108;p21"/>
          <p:cNvSpPr txBox="1">
            <a:spLocks noGrp="1"/>
          </p:cNvSpPr>
          <p:nvPr>
            <p:ph type="body" idx="1"/>
          </p:nvPr>
        </p:nvSpPr>
        <p:spPr>
          <a:xfrm>
            <a:off x="667139" y="1856448"/>
            <a:ext cx="11286400" cy="4351200"/>
          </a:xfrm>
          <a:prstGeom prst="rect">
            <a:avLst/>
          </a:prstGeom>
          <a:noFill/>
          <a:ln>
            <a:noFill/>
          </a:ln>
        </p:spPr>
        <p:txBody>
          <a:bodyPr spcFirstLastPara="1" vert="horz" wrap="square" lIns="91433" tIns="45700" rIns="91433" bIns="45700" rtlCol="0" anchor="t" anchorCtr="0">
            <a:normAutofit fontScale="92500" lnSpcReduction="20000"/>
          </a:bodyPr>
          <a:lstStyle/>
          <a:p>
            <a:pPr marL="237061" indent="-67732">
              <a:spcBef>
                <a:spcPts val="0"/>
              </a:spcBef>
              <a:buClr>
                <a:schemeClr val="dk1"/>
              </a:buClr>
              <a:buSzPct val="116666"/>
              <a:buNone/>
            </a:pPr>
            <a:endParaRPr/>
          </a:p>
          <a:p>
            <a:pPr marL="0" indent="0">
              <a:spcBef>
                <a:spcPts val="1067"/>
              </a:spcBef>
              <a:buClr>
                <a:schemeClr val="dk1"/>
              </a:buClr>
              <a:buSzPct val="116666"/>
              <a:buNone/>
            </a:pPr>
            <a:endParaRPr/>
          </a:p>
          <a:p>
            <a:pPr marL="237061" indent="-391573">
              <a:spcBef>
                <a:spcPts val="1067"/>
              </a:spcBef>
              <a:buClr>
                <a:schemeClr val="dk1"/>
              </a:buClr>
              <a:buSzPct val="100000"/>
              <a:buFont typeface="Noto Sans Symbols"/>
              <a:buChar char="❑"/>
            </a:pPr>
            <a:r>
              <a:rPr lang="en" sz="6667"/>
              <a:t>FEED</a:t>
            </a:r>
            <a:endParaRPr/>
          </a:p>
          <a:p>
            <a:pPr marL="237061" indent="-391573">
              <a:spcBef>
                <a:spcPts val="1067"/>
              </a:spcBef>
              <a:buClr>
                <a:schemeClr val="dk1"/>
              </a:buClr>
              <a:buSzPct val="100000"/>
              <a:buFont typeface="Noto Sans Symbols"/>
              <a:buChar char="❑"/>
            </a:pPr>
            <a:r>
              <a:rPr lang="en" sz="6667"/>
              <a:t>CLOTHE</a:t>
            </a:r>
            <a:endParaRPr/>
          </a:p>
          <a:p>
            <a:pPr marL="237061" indent="-391573">
              <a:spcBef>
                <a:spcPts val="1067"/>
              </a:spcBef>
              <a:buClr>
                <a:schemeClr val="dk1"/>
              </a:buClr>
              <a:buSzPct val="100000"/>
              <a:buFont typeface="Noto Sans Symbols"/>
              <a:buChar char="❑"/>
            </a:pPr>
            <a:r>
              <a:rPr lang="en" sz="6667"/>
              <a:t>ENRICH</a:t>
            </a:r>
            <a:endParaRPr/>
          </a:p>
          <a:p>
            <a:pPr marL="237061" indent="-391573">
              <a:spcBef>
                <a:spcPts val="1067"/>
              </a:spcBef>
              <a:buClr>
                <a:schemeClr val="dk1"/>
              </a:buClr>
              <a:buSzPct val="100000"/>
              <a:buFont typeface="Noto Sans Symbols"/>
              <a:buChar char="❑"/>
            </a:pPr>
            <a:r>
              <a:rPr lang="en" sz="6667"/>
              <a:t>EDUCATE</a:t>
            </a:r>
            <a:endParaRPr/>
          </a:p>
          <a:p>
            <a:pPr marL="0" indent="0">
              <a:spcBef>
                <a:spcPts val="1067"/>
              </a:spcBef>
              <a:spcAft>
                <a:spcPts val="1600"/>
              </a:spcAft>
              <a:buClr>
                <a:schemeClr val="dk1"/>
              </a:buClr>
              <a:buSzPct val="116666"/>
              <a:buNone/>
            </a:pPr>
            <a:endParaRPr/>
          </a:p>
        </p:txBody>
      </p:sp>
      <p:pic>
        <p:nvPicPr>
          <p:cNvPr id="109" name="Google Shape;109;p21" descr="A picture containing text&#10;&#10;Description automatically generated"/>
          <p:cNvPicPr preferRelativeResize="0"/>
          <p:nvPr/>
        </p:nvPicPr>
        <p:blipFill rotWithShape="1">
          <a:blip r:embed="rId3">
            <a:alphaModFix/>
          </a:blip>
          <a:srcRect/>
          <a:stretch/>
        </p:blipFill>
        <p:spPr>
          <a:xfrm>
            <a:off x="7023652" y="1935961"/>
            <a:ext cx="4330147" cy="433014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2"/>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endParaRPr/>
          </a:p>
        </p:txBody>
      </p:sp>
      <p:sp>
        <p:nvSpPr>
          <p:cNvPr id="115" name="Google Shape;115;p22"/>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marL="0" indent="0">
              <a:spcAft>
                <a:spcPts val="1600"/>
              </a:spcAft>
              <a:buNone/>
            </a:pPr>
            <a:endParaRPr/>
          </a:p>
        </p:txBody>
      </p:sp>
      <p:pic>
        <p:nvPicPr>
          <p:cNvPr id="116" name="Google Shape;116;p22"/>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3"/>
          <p:cNvSpPr txBox="1">
            <a:spLocks noGrp="1"/>
          </p:cNvSpPr>
          <p:nvPr>
            <p:ph type="title"/>
          </p:nvPr>
        </p:nvSpPr>
        <p:spPr>
          <a:xfrm>
            <a:off x="838200" y="365125"/>
            <a:ext cx="10515600" cy="1392000"/>
          </a:xfrm>
          <a:prstGeom prst="rect">
            <a:avLst/>
          </a:prstGeom>
          <a:noFill/>
          <a:ln>
            <a:noFill/>
          </a:ln>
        </p:spPr>
        <p:txBody>
          <a:bodyPr spcFirstLastPara="1" vert="horz" wrap="square" lIns="91433" tIns="45700" rIns="91433" bIns="45700" rtlCol="0" anchor="ctr" anchorCtr="0">
            <a:noAutofit/>
          </a:bodyPr>
          <a:lstStyle/>
          <a:p>
            <a:pPr algn="ctr">
              <a:spcBef>
                <a:spcPts val="0"/>
              </a:spcBef>
              <a:buClr>
                <a:srgbClr val="0070C0"/>
              </a:buClr>
              <a:buSzPts val="4500"/>
            </a:pPr>
            <a:r>
              <a:rPr lang="en" sz="6000" b="1">
                <a:solidFill>
                  <a:srgbClr val="0070C0"/>
                </a:solidFill>
              </a:rPr>
              <a:t>SOURCES OF FUNDS THAT SUPPORT THE WORK</a:t>
            </a:r>
            <a:endParaRPr/>
          </a:p>
        </p:txBody>
      </p:sp>
      <p:sp>
        <p:nvSpPr>
          <p:cNvPr id="122" name="Google Shape;122;p23"/>
          <p:cNvSpPr txBox="1">
            <a:spLocks noGrp="1"/>
          </p:cNvSpPr>
          <p:nvPr>
            <p:ph type="body" idx="1"/>
          </p:nvPr>
        </p:nvSpPr>
        <p:spPr>
          <a:xfrm>
            <a:off x="516835" y="1690688"/>
            <a:ext cx="5971600" cy="4296800"/>
          </a:xfrm>
          <a:prstGeom prst="rect">
            <a:avLst/>
          </a:prstGeom>
          <a:noFill/>
          <a:ln>
            <a:noFill/>
          </a:ln>
        </p:spPr>
        <p:txBody>
          <a:bodyPr spcFirstLastPara="1" vert="horz" wrap="square" lIns="91433" tIns="45700" rIns="91433" bIns="45700" rtlCol="0" anchor="t" anchorCtr="0">
            <a:normAutofit fontScale="25000" lnSpcReduction="20000"/>
          </a:bodyPr>
          <a:lstStyle/>
          <a:p>
            <a:pPr marL="0" indent="0">
              <a:spcBef>
                <a:spcPts val="0"/>
              </a:spcBef>
              <a:buClr>
                <a:schemeClr val="dk1"/>
              </a:buClr>
              <a:buSzPct val="100000"/>
              <a:buNone/>
            </a:pPr>
            <a:endParaRPr sz="16000" b="1">
              <a:solidFill>
                <a:srgbClr val="92D050"/>
              </a:solidFill>
            </a:endParaRPr>
          </a:p>
          <a:p>
            <a:pPr marL="0" indent="0">
              <a:spcBef>
                <a:spcPts val="1067"/>
              </a:spcBef>
              <a:buClr>
                <a:srgbClr val="92D050"/>
              </a:buClr>
              <a:buSzPct val="100000"/>
              <a:buNone/>
            </a:pPr>
            <a:r>
              <a:rPr lang="en" sz="16000" b="1">
                <a:solidFill>
                  <a:srgbClr val="92D050"/>
                </a:solidFill>
              </a:rPr>
              <a:t>Golden Goose Distributions</a:t>
            </a:r>
            <a:endParaRPr/>
          </a:p>
          <a:p>
            <a:pPr marL="0" indent="0">
              <a:spcBef>
                <a:spcPts val="1067"/>
              </a:spcBef>
              <a:buClr>
                <a:schemeClr val="dk1"/>
              </a:buClr>
              <a:buSzPct val="100000"/>
              <a:buNone/>
            </a:pPr>
            <a:endParaRPr sz="16000" b="1">
              <a:solidFill>
                <a:srgbClr val="92D050"/>
              </a:solidFill>
            </a:endParaRPr>
          </a:p>
          <a:p>
            <a:pPr marL="0" indent="0">
              <a:spcBef>
                <a:spcPts val="1067"/>
              </a:spcBef>
              <a:buClr>
                <a:srgbClr val="92D050"/>
              </a:buClr>
              <a:buSzPct val="100000"/>
              <a:buNone/>
            </a:pPr>
            <a:r>
              <a:rPr lang="en" sz="16000" b="1">
                <a:solidFill>
                  <a:srgbClr val="92D050"/>
                </a:solidFill>
              </a:rPr>
              <a:t>Make a Difference </a:t>
            </a:r>
            <a:endParaRPr/>
          </a:p>
          <a:p>
            <a:pPr marL="0" indent="0">
              <a:spcBef>
                <a:spcPts val="1067"/>
              </a:spcBef>
              <a:buClr>
                <a:srgbClr val="92D050"/>
              </a:buClr>
              <a:buSzPct val="100000"/>
              <a:buNone/>
            </a:pPr>
            <a:r>
              <a:rPr lang="en" sz="16000" b="1">
                <a:solidFill>
                  <a:srgbClr val="92D050"/>
                </a:solidFill>
              </a:rPr>
              <a:t>Resident Donations</a:t>
            </a:r>
            <a:endParaRPr/>
          </a:p>
          <a:p>
            <a:pPr marL="0" indent="0">
              <a:spcBef>
                <a:spcPts val="1067"/>
              </a:spcBef>
              <a:buClr>
                <a:schemeClr val="dk1"/>
              </a:buClr>
              <a:buSzPct val="100000"/>
              <a:buNone/>
            </a:pPr>
            <a:endParaRPr sz="16000" b="1">
              <a:solidFill>
                <a:srgbClr val="92D050"/>
              </a:solidFill>
            </a:endParaRPr>
          </a:p>
          <a:p>
            <a:pPr marL="0" indent="0">
              <a:spcBef>
                <a:spcPts val="1067"/>
              </a:spcBef>
              <a:buClr>
                <a:srgbClr val="92D050"/>
              </a:buClr>
              <a:buSzPct val="100000"/>
              <a:buNone/>
            </a:pPr>
            <a:r>
              <a:rPr lang="en" sz="16000" b="1">
                <a:solidFill>
                  <a:srgbClr val="92D050"/>
                </a:solidFill>
              </a:rPr>
              <a:t>Business Supporters</a:t>
            </a:r>
            <a:endParaRPr/>
          </a:p>
          <a:p>
            <a:pPr marL="0" indent="0">
              <a:spcBef>
                <a:spcPts val="1067"/>
              </a:spcBef>
              <a:buClr>
                <a:schemeClr val="dk1"/>
              </a:buClr>
              <a:buSzPct val="116666"/>
              <a:buNone/>
            </a:pPr>
            <a:endParaRPr/>
          </a:p>
          <a:p>
            <a:pPr marL="457189" lvl="1" indent="0">
              <a:spcBef>
                <a:spcPts val="533"/>
              </a:spcBef>
              <a:buClr>
                <a:schemeClr val="dk1"/>
              </a:buClr>
              <a:buSzPct val="128571"/>
              <a:buNone/>
            </a:pPr>
            <a:endParaRPr/>
          </a:p>
          <a:p>
            <a:pPr marL="457189" lvl="1" indent="0">
              <a:spcBef>
                <a:spcPts val="533"/>
              </a:spcBef>
              <a:spcAft>
                <a:spcPts val="1600"/>
              </a:spcAft>
              <a:buClr>
                <a:schemeClr val="dk1"/>
              </a:buClr>
              <a:buSzPct val="128571"/>
              <a:buNone/>
            </a:pPr>
            <a:endParaRPr/>
          </a:p>
        </p:txBody>
      </p:sp>
      <p:sp>
        <p:nvSpPr>
          <p:cNvPr id="123" name="Google Shape;123;p23"/>
          <p:cNvSpPr txBox="1">
            <a:spLocks noGrp="1"/>
          </p:cNvSpPr>
          <p:nvPr>
            <p:ph type="body" idx="2"/>
          </p:nvPr>
        </p:nvSpPr>
        <p:spPr>
          <a:xfrm>
            <a:off x="6096000" y="2224436"/>
            <a:ext cx="5470000" cy="4130000"/>
          </a:xfrm>
          <a:prstGeom prst="rect">
            <a:avLst/>
          </a:prstGeom>
          <a:noFill/>
          <a:ln>
            <a:noFill/>
          </a:ln>
        </p:spPr>
        <p:txBody>
          <a:bodyPr spcFirstLastPara="1" vert="horz" wrap="square" lIns="91433" tIns="45700" rIns="91433" bIns="45700" rtlCol="0" anchor="t" anchorCtr="0">
            <a:normAutofit fontScale="25000" lnSpcReduction="20000"/>
          </a:bodyPr>
          <a:lstStyle/>
          <a:p>
            <a:pPr marL="0" indent="0">
              <a:spcBef>
                <a:spcPts val="0"/>
              </a:spcBef>
              <a:buClr>
                <a:srgbClr val="FFC000"/>
              </a:buClr>
              <a:buSzPct val="100000"/>
              <a:buNone/>
            </a:pPr>
            <a:r>
              <a:rPr lang="en" sz="16000" b="1">
                <a:solidFill>
                  <a:srgbClr val="FFC000"/>
                </a:solidFill>
              </a:rPr>
              <a:t>Remodeled Home Tour </a:t>
            </a:r>
            <a:endParaRPr/>
          </a:p>
          <a:p>
            <a:pPr marL="0" indent="0">
              <a:spcBef>
                <a:spcPts val="1067"/>
              </a:spcBef>
              <a:buClr>
                <a:srgbClr val="FFC000"/>
              </a:buClr>
              <a:buSzPct val="100000"/>
              <a:buNone/>
            </a:pPr>
            <a:r>
              <a:rPr lang="en" sz="16000" b="1">
                <a:solidFill>
                  <a:srgbClr val="FFC000"/>
                </a:solidFill>
              </a:rPr>
              <a:t>Walk for Kids</a:t>
            </a:r>
            <a:endParaRPr/>
          </a:p>
          <a:p>
            <a:pPr marL="0" indent="0">
              <a:spcBef>
                <a:spcPts val="1067"/>
              </a:spcBef>
              <a:buClr>
                <a:srgbClr val="FFC000"/>
              </a:buClr>
              <a:buSzPct val="100000"/>
              <a:buNone/>
            </a:pPr>
            <a:r>
              <a:rPr lang="en" sz="16000" b="1">
                <a:solidFill>
                  <a:srgbClr val="FFC000"/>
                </a:solidFill>
              </a:rPr>
              <a:t>Memorials</a:t>
            </a:r>
            <a:endParaRPr/>
          </a:p>
          <a:p>
            <a:pPr marL="0" indent="0">
              <a:spcBef>
                <a:spcPts val="1067"/>
              </a:spcBef>
              <a:buClr>
                <a:srgbClr val="FFC000"/>
              </a:buClr>
              <a:buSzPct val="100000"/>
              <a:buNone/>
            </a:pPr>
            <a:r>
              <a:rPr lang="en" sz="16000" b="1">
                <a:solidFill>
                  <a:srgbClr val="FFC000"/>
                </a:solidFill>
              </a:rPr>
              <a:t>Source Book Delivery</a:t>
            </a:r>
            <a:endParaRPr/>
          </a:p>
          <a:p>
            <a:pPr marL="0" indent="0">
              <a:spcBef>
                <a:spcPts val="1067"/>
              </a:spcBef>
              <a:buClr>
                <a:srgbClr val="FFC000"/>
              </a:buClr>
              <a:buSzPct val="100000"/>
              <a:buNone/>
            </a:pPr>
            <a:r>
              <a:rPr lang="en" sz="16000" b="1">
                <a:solidFill>
                  <a:srgbClr val="FFC000"/>
                </a:solidFill>
              </a:rPr>
              <a:t>Shredding Events</a:t>
            </a:r>
            <a:endParaRPr/>
          </a:p>
          <a:p>
            <a:pPr marL="0" indent="0">
              <a:spcBef>
                <a:spcPts val="1067"/>
              </a:spcBef>
              <a:buClr>
                <a:srgbClr val="FFC000"/>
              </a:buClr>
              <a:buSzPct val="100000"/>
              <a:buNone/>
            </a:pPr>
            <a:r>
              <a:rPr lang="en" sz="16000" b="1">
                <a:solidFill>
                  <a:srgbClr val="FFC000"/>
                </a:solidFill>
              </a:rPr>
              <a:t>Can and Golf Ball </a:t>
            </a:r>
            <a:endParaRPr/>
          </a:p>
          <a:p>
            <a:pPr marL="0" indent="0">
              <a:spcBef>
                <a:spcPts val="1067"/>
              </a:spcBef>
              <a:buClr>
                <a:srgbClr val="FFC000"/>
              </a:buClr>
              <a:buSzPct val="100000"/>
              <a:buNone/>
            </a:pPr>
            <a:r>
              <a:rPr lang="en" sz="16000" b="1">
                <a:solidFill>
                  <a:srgbClr val="FFC000"/>
                </a:solidFill>
              </a:rPr>
              <a:t>Recycling</a:t>
            </a:r>
            <a:endParaRPr/>
          </a:p>
          <a:p>
            <a:pPr marL="0" indent="0">
              <a:spcBef>
                <a:spcPts val="1067"/>
              </a:spcBef>
              <a:buClr>
                <a:schemeClr val="dk1"/>
              </a:buClr>
              <a:buSzPct val="116666"/>
              <a:buNone/>
            </a:pPr>
            <a:endParaRPr/>
          </a:p>
          <a:p>
            <a:pPr marL="0" indent="0">
              <a:spcBef>
                <a:spcPts val="1067"/>
              </a:spcBef>
              <a:buClr>
                <a:schemeClr val="dk1"/>
              </a:buClr>
              <a:buSzPct val="116666"/>
              <a:buNone/>
            </a:pPr>
            <a:endParaRPr/>
          </a:p>
          <a:p>
            <a:pPr marL="0" indent="0">
              <a:spcBef>
                <a:spcPts val="1067"/>
              </a:spcBef>
              <a:spcAft>
                <a:spcPts val="1600"/>
              </a:spcAft>
              <a:buClr>
                <a:schemeClr val="dk1"/>
              </a:buClr>
              <a:buSzPct val="116666"/>
              <a:buNone/>
            </a:pPr>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TotalTime>
  <Words>793</Words>
  <Application>Microsoft Office PowerPoint</Application>
  <PresentationFormat>Widescreen</PresentationFormat>
  <Paragraphs>88</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Aptos</vt:lpstr>
      <vt:lpstr>Aptos Display</vt:lpstr>
      <vt:lpstr>Arial</vt:lpstr>
      <vt:lpstr>Noto Sans Symbols</vt:lpstr>
      <vt:lpstr>Office Theme</vt:lpstr>
      <vt:lpstr>PowerPoint Presentation</vt:lpstr>
      <vt:lpstr>PowerPoint Presentation</vt:lpstr>
      <vt:lpstr>PowerPoint Presentation</vt:lpstr>
      <vt:lpstr>PowerPoint Presentation</vt:lpstr>
      <vt:lpstr>PowerPoint Presentation</vt:lpstr>
      <vt:lpstr>PowerPoint Presentation</vt:lpstr>
      <vt:lpstr>VOLUNTEERS AT WORK</vt:lpstr>
      <vt:lpstr>PowerPoint Presentation</vt:lpstr>
      <vt:lpstr>SOURCES OF FUNDS THAT SUPPORT THE WORK</vt:lpstr>
      <vt:lpstr>KIDS CLOSET 2023-2024 </vt:lpstr>
      <vt:lpstr>EACH WARDROBE INCLUDES:</vt:lpstr>
      <vt:lpstr>KIDS CLOSET WAREHOUSE IN MAMMOTH</vt:lpstr>
      <vt:lpstr>PowerPoint Presentation</vt:lpstr>
      <vt:lpstr>Kids’ Closet Sessions</vt:lpstr>
      <vt:lpstr>PowerPoint Presentation</vt:lpstr>
      <vt:lpstr>Kids Closet Shopper volunteer</vt:lpstr>
      <vt:lpstr>PowerPoint Presentation</vt:lpstr>
      <vt:lpstr>Kids’ Closet Warehouse Re-stocker</vt:lpstr>
      <vt:lpstr>Kids’ Closet Van Driver</vt:lpstr>
      <vt:lpstr>Kids’ Closet Transportation Manager</vt:lpstr>
      <vt:lpstr>Kids Closet Contract/Maintenance Manager</vt:lpstr>
      <vt:lpstr>Find us online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Wendy Guyton</dc:creator>
  <cp:lastModifiedBy>Wendy Guyton</cp:lastModifiedBy>
  <cp:revision>2</cp:revision>
  <dcterms:created xsi:type="dcterms:W3CDTF">2024-09-07T21:33:10Z</dcterms:created>
  <dcterms:modified xsi:type="dcterms:W3CDTF">2024-09-08T13:39:58Z</dcterms:modified>
</cp:coreProperties>
</file>