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57" r:id="rId3"/>
    <p:sldId id="258" r:id="rId4"/>
    <p:sldId id="259" r:id="rId5"/>
    <p:sldId id="275" r:id="rId6"/>
    <p:sldId id="262" r:id="rId7"/>
    <p:sldId id="263" r:id="rId8"/>
    <p:sldId id="261" r:id="rId9"/>
    <p:sldId id="267" r:id="rId10"/>
    <p:sldId id="268" r:id="rId11"/>
    <p:sldId id="270" r:id="rId12"/>
    <p:sldId id="271" r:id="rId13"/>
    <p:sldId id="266" r:id="rId14"/>
    <p:sldId id="272" r:id="rId15"/>
    <p:sldId id="273" r:id="rId16"/>
    <p:sldId id="274"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96" autoAdjust="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594685-6CB7-447F-8683-3962EA282C92}" type="datetimeFigureOut">
              <a:rPr lang="en-US" smtClean="0"/>
              <a:t>5/11/2023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931F8B-E304-458E-AC5F-A1BE9CB502C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811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94685-6CB7-447F-8683-3962EA282C9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1F8B-E304-458E-AC5F-A1BE9CB502C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007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94685-6CB7-447F-8683-3962EA282C9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1F8B-E304-458E-AC5F-A1BE9CB502C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810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94685-6CB7-447F-8683-3962EA282C9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1F8B-E304-458E-AC5F-A1BE9CB502C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158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594685-6CB7-447F-8683-3962EA282C9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1F8B-E304-458E-AC5F-A1BE9CB502C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498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94685-6CB7-447F-8683-3962EA282C92}"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1F8B-E304-458E-AC5F-A1BE9CB502C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722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94685-6CB7-447F-8683-3962EA282C92}"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31F8B-E304-458E-AC5F-A1BE9CB502C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001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94685-6CB7-447F-8683-3962EA282C92}"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31F8B-E304-458E-AC5F-A1BE9CB502C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311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4685-6CB7-447F-8683-3962EA282C92}"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31F8B-E304-458E-AC5F-A1BE9CB502CA}" type="slidenum">
              <a:rPr lang="en-US" smtClean="0"/>
              <a:t>‹#›</a:t>
            </a:fld>
            <a:endParaRPr lang="en-US"/>
          </a:p>
        </p:txBody>
      </p:sp>
    </p:spTree>
    <p:extLst>
      <p:ext uri="{BB962C8B-B14F-4D97-AF65-F5344CB8AC3E}">
        <p14:creationId xmlns:p14="http://schemas.microsoft.com/office/powerpoint/2010/main" val="315010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594685-6CB7-447F-8683-3962EA282C92}"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1F8B-E304-458E-AC5F-A1BE9CB502C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585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0594685-6CB7-447F-8683-3962EA282C92}" type="datetimeFigureOut">
              <a:rPr lang="en-US" smtClean="0"/>
              <a:t>5/11/2023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9931F8B-E304-458E-AC5F-A1BE9CB502C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561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0594685-6CB7-447F-8683-3962EA282C92}" type="datetimeFigureOut">
              <a:rPr lang="en-US" smtClean="0"/>
              <a:t>5/11/2023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931F8B-E304-458E-AC5F-A1BE9CB502C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17660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3081-9B07-7048-4087-ADF7B52B688A}"/>
              </a:ext>
            </a:extLst>
          </p:cNvPr>
          <p:cNvSpPr>
            <a:spLocks noGrp="1"/>
          </p:cNvSpPr>
          <p:nvPr>
            <p:ph type="ctrTitle"/>
          </p:nvPr>
        </p:nvSpPr>
        <p:spPr>
          <a:xfrm>
            <a:off x="815789" y="652662"/>
            <a:ext cx="10972799" cy="4141694"/>
          </a:xfrm>
        </p:spPr>
        <p:txBody>
          <a:bodyPr>
            <a:noAutofit/>
          </a:bodyPr>
          <a:lstStyle/>
          <a:p>
            <a:r>
              <a:rPr lang="en-US" sz="8000" b="1" i="1" dirty="0"/>
              <a:t>The </a:t>
            </a:r>
            <a:r>
              <a:rPr lang="en-US" sz="8000" b="1" i="1" u="sng" dirty="0"/>
              <a:t>Modern</a:t>
            </a:r>
            <a:r>
              <a:rPr lang="en-US" sz="8000" b="1" i="1" dirty="0"/>
              <a:t> Girl Scouts of Southern Arizona</a:t>
            </a:r>
          </a:p>
        </p:txBody>
      </p:sp>
      <p:sp>
        <p:nvSpPr>
          <p:cNvPr id="4" name="TextBox 3">
            <a:extLst>
              <a:ext uri="{FF2B5EF4-FFF2-40B4-BE49-F238E27FC236}">
                <a16:creationId xmlns:a16="http://schemas.microsoft.com/office/drawing/2014/main" id="{A1723D46-A2F2-514B-585E-36C6937B7027}"/>
              </a:ext>
            </a:extLst>
          </p:cNvPr>
          <p:cNvSpPr txBox="1"/>
          <p:nvPr/>
        </p:nvSpPr>
        <p:spPr>
          <a:xfrm>
            <a:off x="1156447" y="5118847"/>
            <a:ext cx="10103223" cy="830997"/>
          </a:xfrm>
          <a:prstGeom prst="rect">
            <a:avLst/>
          </a:prstGeom>
          <a:noFill/>
        </p:spPr>
        <p:txBody>
          <a:bodyPr wrap="square" rtlCol="0">
            <a:spAutoFit/>
          </a:bodyPr>
          <a:lstStyle/>
          <a:p>
            <a:pPr algn="ctr"/>
            <a:r>
              <a:rPr lang="en-US" sz="4800" dirty="0">
                <a:solidFill>
                  <a:schemeClr val="accent1"/>
                </a:solidFill>
              </a:rPr>
              <a:t>Not Your Mom’s Girl Scouts</a:t>
            </a:r>
          </a:p>
        </p:txBody>
      </p:sp>
      <p:pic>
        <p:nvPicPr>
          <p:cNvPr id="3" name="Picture 2">
            <a:extLst>
              <a:ext uri="{FF2B5EF4-FFF2-40B4-BE49-F238E27FC236}">
                <a16:creationId xmlns:a16="http://schemas.microsoft.com/office/drawing/2014/main" id="{1D472126-54FB-BC4F-9E62-CA12872A0FD5}"/>
              </a:ext>
            </a:extLst>
          </p:cNvPr>
          <p:cNvPicPr>
            <a:picLocks noChangeAspect="1"/>
          </p:cNvPicPr>
          <p:nvPr/>
        </p:nvPicPr>
        <p:blipFill>
          <a:blip r:embed="rId2"/>
          <a:stretch>
            <a:fillRect/>
          </a:stretch>
        </p:blipFill>
        <p:spPr>
          <a:xfrm>
            <a:off x="8931088" y="224037"/>
            <a:ext cx="2857500" cy="857250"/>
          </a:xfrm>
          <a:prstGeom prst="rect">
            <a:avLst/>
          </a:prstGeom>
        </p:spPr>
      </p:pic>
    </p:spTree>
    <p:extLst>
      <p:ext uri="{BB962C8B-B14F-4D97-AF65-F5344CB8AC3E}">
        <p14:creationId xmlns:p14="http://schemas.microsoft.com/office/powerpoint/2010/main" val="138945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B20C29-4050-D7C7-166F-93A8C12554F5}"/>
              </a:ext>
            </a:extLst>
          </p:cNvPr>
          <p:cNvPicPr>
            <a:picLocks noChangeAspect="1"/>
          </p:cNvPicPr>
          <p:nvPr/>
        </p:nvPicPr>
        <p:blipFill>
          <a:blip r:embed="rId2"/>
          <a:stretch>
            <a:fillRect/>
          </a:stretch>
        </p:blipFill>
        <p:spPr>
          <a:xfrm>
            <a:off x="8931088" y="224037"/>
            <a:ext cx="2857500" cy="857250"/>
          </a:xfrm>
          <a:prstGeom prst="rect">
            <a:avLst/>
          </a:prstGeom>
        </p:spPr>
      </p:pic>
      <p:sp>
        <p:nvSpPr>
          <p:cNvPr id="7" name="TextBox 6">
            <a:extLst>
              <a:ext uri="{FF2B5EF4-FFF2-40B4-BE49-F238E27FC236}">
                <a16:creationId xmlns:a16="http://schemas.microsoft.com/office/drawing/2014/main" id="{EE968BB5-8D02-542C-E207-095247530BDC}"/>
              </a:ext>
            </a:extLst>
          </p:cNvPr>
          <p:cNvSpPr txBox="1"/>
          <p:nvPr/>
        </p:nvSpPr>
        <p:spPr>
          <a:xfrm>
            <a:off x="593888" y="652662"/>
            <a:ext cx="3403077" cy="415498"/>
          </a:xfrm>
          <a:prstGeom prst="rect">
            <a:avLst/>
          </a:prstGeom>
          <a:noFill/>
        </p:spPr>
        <p:txBody>
          <a:bodyPr wrap="square" rtlCol="0">
            <a:spAutoFit/>
          </a:bodyPr>
          <a:lstStyle/>
          <a:p>
            <a:r>
              <a:rPr lang="en-US" sz="2100" b="1" dirty="0"/>
              <a:t>Partner Led Programs:</a:t>
            </a:r>
          </a:p>
        </p:txBody>
      </p:sp>
      <p:sp>
        <p:nvSpPr>
          <p:cNvPr id="8" name="TextBox 7">
            <a:extLst>
              <a:ext uri="{FF2B5EF4-FFF2-40B4-BE49-F238E27FC236}">
                <a16:creationId xmlns:a16="http://schemas.microsoft.com/office/drawing/2014/main" id="{59250C49-E2E1-EDE4-533C-1FC805CD78A5}"/>
              </a:ext>
            </a:extLst>
          </p:cNvPr>
          <p:cNvSpPr txBox="1"/>
          <p:nvPr/>
        </p:nvSpPr>
        <p:spPr>
          <a:xfrm>
            <a:off x="4485205" y="955038"/>
            <a:ext cx="2121032" cy="461665"/>
          </a:xfrm>
          <a:prstGeom prst="rect">
            <a:avLst/>
          </a:prstGeom>
          <a:noFill/>
        </p:spPr>
        <p:txBody>
          <a:bodyPr wrap="square" rtlCol="0">
            <a:spAutoFit/>
          </a:bodyPr>
          <a:lstStyle/>
          <a:p>
            <a:pPr algn="ctr"/>
            <a:r>
              <a:rPr lang="en-US" sz="2400" b="1" u="sng" dirty="0"/>
              <a:t>OUTDOORS</a:t>
            </a:r>
          </a:p>
        </p:txBody>
      </p:sp>
      <p:pic>
        <p:nvPicPr>
          <p:cNvPr id="16" name="Picture 15">
            <a:extLst>
              <a:ext uri="{FF2B5EF4-FFF2-40B4-BE49-F238E27FC236}">
                <a16:creationId xmlns:a16="http://schemas.microsoft.com/office/drawing/2014/main" id="{A8848860-161E-A6E8-8DD7-88E3C1A31927}"/>
              </a:ext>
            </a:extLst>
          </p:cNvPr>
          <p:cNvPicPr>
            <a:picLocks noChangeAspect="1"/>
          </p:cNvPicPr>
          <p:nvPr/>
        </p:nvPicPr>
        <p:blipFill>
          <a:blip r:embed="rId3"/>
          <a:stretch>
            <a:fillRect/>
          </a:stretch>
        </p:blipFill>
        <p:spPr>
          <a:xfrm>
            <a:off x="3536733" y="1491757"/>
            <a:ext cx="2250680" cy="640784"/>
          </a:xfrm>
          <a:prstGeom prst="rect">
            <a:avLst/>
          </a:prstGeom>
        </p:spPr>
      </p:pic>
      <p:pic>
        <p:nvPicPr>
          <p:cNvPr id="4" name="Picture 3">
            <a:extLst>
              <a:ext uri="{FF2B5EF4-FFF2-40B4-BE49-F238E27FC236}">
                <a16:creationId xmlns:a16="http://schemas.microsoft.com/office/drawing/2014/main" id="{888C99D0-D954-46B7-8517-129576695684}"/>
              </a:ext>
            </a:extLst>
          </p:cNvPr>
          <p:cNvPicPr>
            <a:picLocks noChangeAspect="1"/>
          </p:cNvPicPr>
          <p:nvPr/>
        </p:nvPicPr>
        <p:blipFill>
          <a:blip r:embed="rId4"/>
          <a:stretch>
            <a:fillRect/>
          </a:stretch>
        </p:blipFill>
        <p:spPr>
          <a:xfrm>
            <a:off x="436441" y="1491757"/>
            <a:ext cx="2541731" cy="5234731"/>
          </a:xfrm>
          <a:prstGeom prst="rect">
            <a:avLst/>
          </a:prstGeom>
        </p:spPr>
      </p:pic>
      <p:pic>
        <p:nvPicPr>
          <p:cNvPr id="9" name="Picture 8">
            <a:extLst>
              <a:ext uri="{FF2B5EF4-FFF2-40B4-BE49-F238E27FC236}">
                <a16:creationId xmlns:a16="http://schemas.microsoft.com/office/drawing/2014/main" id="{CA65A417-E565-31D0-64E9-B3C28B68B0E1}"/>
              </a:ext>
            </a:extLst>
          </p:cNvPr>
          <p:cNvPicPr>
            <a:picLocks noChangeAspect="1"/>
          </p:cNvPicPr>
          <p:nvPr/>
        </p:nvPicPr>
        <p:blipFill>
          <a:blip r:embed="rId5"/>
          <a:stretch>
            <a:fillRect/>
          </a:stretch>
        </p:blipFill>
        <p:spPr>
          <a:xfrm>
            <a:off x="3541769" y="2132539"/>
            <a:ext cx="2250680" cy="4593949"/>
          </a:xfrm>
          <a:prstGeom prst="rect">
            <a:avLst/>
          </a:prstGeom>
        </p:spPr>
      </p:pic>
      <p:pic>
        <p:nvPicPr>
          <p:cNvPr id="22" name="Picture 21">
            <a:extLst>
              <a:ext uri="{FF2B5EF4-FFF2-40B4-BE49-F238E27FC236}">
                <a16:creationId xmlns:a16="http://schemas.microsoft.com/office/drawing/2014/main" id="{D0D002ED-DBBE-6E86-45C1-030C2A34D002}"/>
              </a:ext>
            </a:extLst>
          </p:cNvPr>
          <p:cNvPicPr>
            <a:picLocks noChangeAspect="1"/>
          </p:cNvPicPr>
          <p:nvPr/>
        </p:nvPicPr>
        <p:blipFill>
          <a:blip r:embed="rId6"/>
          <a:stretch>
            <a:fillRect/>
          </a:stretch>
        </p:blipFill>
        <p:spPr>
          <a:xfrm>
            <a:off x="6432251" y="1494607"/>
            <a:ext cx="2255716" cy="640135"/>
          </a:xfrm>
          <a:prstGeom prst="rect">
            <a:avLst/>
          </a:prstGeom>
        </p:spPr>
      </p:pic>
      <p:pic>
        <p:nvPicPr>
          <p:cNvPr id="24" name="Picture 23">
            <a:extLst>
              <a:ext uri="{FF2B5EF4-FFF2-40B4-BE49-F238E27FC236}">
                <a16:creationId xmlns:a16="http://schemas.microsoft.com/office/drawing/2014/main" id="{0AD7FA97-03A1-15F0-43A3-08C18BC2CE65}"/>
              </a:ext>
            </a:extLst>
          </p:cNvPr>
          <p:cNvPicPr>
            <a:picLocks noChangeAspect="1"/>
          </p:cNvPicPr>
          <p:nvPr/>
        </p:nvPicPr>
        <p:blipFill>
          <a:blip r:embed="rId7"/>
          <a:stretch>
            <a:fillRect/>
          </a:stretch>
        </p:blipFill>
        <p:spPr>
          <a:xfrm>
            <a:off x="9337841" y="2132539"/>
            <a:ext cx="2250680" cy="3542696"/>
          </a:xfrm>
          <a:prstGeom prst="rect">
            <a:avLst/>
          </a:prstGeom>
        </p:spPr>
      </p:pic>
      <p:pic>
        <p:nvPicPr>
          <p:cNvPr id="25" name="Picture 24">
            <a:extLst>
              <a:ext uri="{FF2B5EF4-FFF2-40B4-BE49-F238E27FC236}">
                <a16:creationId xmlns:a16="http://schemas.microsoft.com/office/drawing/2014/main" id="{A136A4DD-AF6C-7A32-4C34-1D3F21A68C03}"/>
              </a:ext>
            </a:extLst>
          </p:cNvPr>
          <p:cNvPicPr>
            <a:picLocks noChangeAspect="1"/>
          </p:cNvPicPr>
          <p:nvPr/>
        </p:nvPicPr>
        <p:blipFill>
          <a:blip r:embed="rId8"/>
          <a:stretch>
            <a:fillRect/>
          </a:stretch>
        </p:blipFill>
        <p:spPr>
          <a:xfrm>
            <a:off x="9337841" y="1492404"/>
            <a:ext cx="2255716" cy="640135"/>
          </a:xfrm>
          <a:prstGeom prst="rect">
            <a:avLst/>
          </a:prstGeom>
        </p:spPr>
      </p:pic>
      <p:pic>
        <p:nvPicPr>
          <p:cNvPr id="5" name="Picture 4">
            <a:extLst>
              <a:ext uri="{FF2B5EF4-FFF2-40B4-BE49-F238E27FC236}">
                <a16:creationId xmlns:a16="http://schemas.microsoft.com/office/drawing/2014/main" id="{A3D8DC6B-2408-2D05-CEF0-536709F6C4A0}"/>
              </a:ext>
            </a:extLst>
          </p:cNvPr>
          <p:cNvPicPr>
            <a:picLocks noChangeAspect="1"/>
          </p:cNvPicPr>
          <p:nvPr/>
        </p:nvPicPr>
        <p:blipFill>
          <a:blip r:embed="rId9"/>
          <a:stretch>
            <a:fillRect/>
          </a:stretch>
        </p:blipFill>
        <p:spPr>
          <a:xfrm>
            <a:off x="6442323" y="2047698"/>
            <a:ext cx="2250680" cy="4386926"/>
          </a:xfrm>
          <a:prstGeom prst="rect">
            <a:avLst/>
          </a:prstGeom>
        </p:spPr>
      </p:pic>
    </p:spTree>
    <p:extLst>
      <p:ext uri="{BB962C8B-B14F-4D97-AF65-F5344CB8AC3E}">
        <p14:creationId xmlns:p14="http://schemas.microsoft.com/office/powerpoint/2010/main" val="377597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500"/>
                                        <p:tgtEl>
                                          <p:spTgt spid="16"/>
                                        </p:tgtEl>
                                      </p:cBhvr>
                                    </p:animEffect>
                                    <p:anim calcmode="lin" valueType="num">
                                      <p:cBhvr>
                                        <p:cTn id="15" dur="1500" fill="hold"/>
                                        <p:tgtEl>
                                          <p:spTgt spid="16"/>
                                        </p:tgtEl>
                                        <p:attrNameLst>
                                          <p:attrName>ppt_x</p:attrName>
                                        </p:attrNameLst>
                                      </p:cBhvr>
                                      <p:tavLst>
                                        <p:tav tm="0">
                                          <p:val>
                                            <p:strVal val="#ppt_x"/>
                                          </p:val>
                                        </p:tav>
                                        <p:tav tm="100000">
                                          <p:val>
                                            <p:strVal val="#ppt_x"/>
                                          </p:val>
                                        </p:tav>
                                      </p:tavLst>
                                    </p:anim>
                                    <p:anim calcmode="lin" valueType="num">
                                      <p:cBhvr>
                                        <p:cTn id="16" dur="15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500"/>
                                        <p:tgtEl>
                                          <p:spTgt spid="9"/>
                                        </p:tgtEl>
                                      </p:cBhvr>
                                    </p:animEffect>
                                    <p:anim calcmode="lin" valueType="num">
                                      <p:cBhvr>
                                        <p:cTn id="20" dur="1500" fill="hold"/>
                                        <p:tgtEl>
                                          <p:spTgt spid="9"/>
                                        </p:tgtEl>
                                        <p:attrNameLst>
                                          <p:attrName>ppt_x</p:attrName>
                                        </p:attrNameLst>
                                      </p:cBhvr>
                                      <p:tavLst>
                                        <p:tav tm="0">
                                          <p:val>
                                            <p:strVal val="#ppt_x"/>
                                          </p:val>
                                        </p:tav>
                                        <p:tav tm="100000">
                                          <p:val>
                                            <p:strVal val="#ppt_x"/>
                                          </p:val>
                                        </p:tav>
                                      </p:tavLst>
                                    </p:anim>
                                    <p:anim calcmode="lin" valueType="num">
                                      <p:cBhvr>
                                        <p:cTn id="21"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500"/>
                                        <p:tgtEl>
                                          <p:spTgt spid="22"/>
                                        </p:tgtEl>
                                      </p:cBhvr>
                                    </p:animEffect>
                                    <p:anim calcmode="lin" valueType="num">
                                      <p:cBhvr>
                                        <p:cTn id="27" dur="1500" fill="hold"/>
                                        <p:tgtEl>
                                          <p:spTgt spid="22"/>
                                        </p:tgtEl>
                                        <p:attrNameLst>
                                          <p:attrName>ppt_x</p:attrName>
                                        </p:attrNameLst>
                                      </p:cBhvr>
                                      <p:tavLst>
                                        <p:tav tm="0">
                                          <p:val>
                                            <p:strVal val="#ppt_x"/>
                                          </p:val>
                                        </p:tav>
                                        <p:tav tm="100000">
                                          <p:val>
                                            <p:strVal val="#ppt_x"/>
                                          </p:val>
                                        </p:tav>
                                      </p:tavLst>
                                    </p:anim>
                                    <p:anim calcmode="lin" valueType="num">
                                      <p:cBhvr>
                                        <p:cTn id="28" dur="15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500"/>
                                        <p:tgtEl>
                                          <p:spTgt spid="5"/>
                                        </p:tgtEl>
                                      </p:cBhvr>
                                    </p:animEffect>
                                    <p:anim calcmode="lin" valueType="num">
                                      <p:cBhvr>
                                        <p:cTn id="32" dur="1500" fill="hold"/>
                                        <p:tgtEl>
                                          <p:spTgt spid="5"/>
                                        </p:tgtEl>
                                        <p:attrNameLst>
                                          <p:attrName>ppt_x</p:attrName>
                                        </p:attrNameLst>
                                      </p:cBhvr>
                                      <p:tavLst>
                                        <p:tav tm="0">
                                          <p:val>
                                            <p:strVal val="#ppt_x"/>
                                          </p:val>
                                        </p:tav>
                                        <p:tav tm="100000">
                                          <p:val>
                                            <p:strVal val="#ppt_x"/>
                                          </p:val>
                                        </p:tav>
                                      </p:tavLst>
                                    </p:anim>
                                    <p:anim calcmode="lin" valueType="num">
                                      <p:cBhvr>
                                        <p:cTn id="33"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500"/>
                                        <p:tgtEl>
                                          <p:spTgt spid="25"/>
                                        </p:tgtEl>
                                      </p:cBhvr>
                                    </p:animEffect>
                                    <p:anim calcmode="lin" valueType="num">
                                      <p:cBhvr>
                                        <p:cTn id="39" dur="1500" fill="hold"/>
                                        <p:tgtEl>
                                          <p:spTgt spid="25"/>
                                        </p:tgtEl>
                                        <p:attrNameLst>
                                          <p:attrName>ppt_x</p:attrName>
                                        </p:attrNameLst>
                                      </p:cBhvr>
                                      <p:tavLst>
                                        <p:tav tm="0">
                                          <p:val>
                                            <p:strVal val="#ppt_x"/>
                                          </p:val>
                                        </p:tav>
                                        <p:tav tm="100000">
                                          <p:val>
                                            <p:strVal val="#ppt_x"/>
                                          </p:val>
                                        </p:tav>
                                      </p:tavLst>
                                    </p:anim>
                                    <p:anim calcmode="lin" valueType="num">
                                      <p:cBhvr>
                                        <p:cTn id="40" dur="1500" fill="hold"/>
                                        <p:tgtEl>
                                          <p:spTgt spid="2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500"/>
                                        <p:tgtEl>
                                          <p:spTgt spid="24"/>
                                        </p:tgtEl>
                                      </p:cBhvr>
                                    </p:animEffect>
                                    <p:anim calcmode="lin" valueType="num">
                                      <p:cBhvr>
                                        <p:cTn id="44" dur="1500" fill="hold"/>
                                        <p:tgtEl>
                                          <p:spTgt spid="24"/>
                                        </p:tgtEl>
                                        <p:attrNameLst>
                                          <p:attrName>ppt_x</p:attrName>
                                        </p:attrNameLst>
                                      </p:cBhvr>
                                      <p:tavLst>
                                        <p:tav tm="0">
                                          <p:val>
                                            <p:strVal val="#ppt_x"/>
                                          </p:val>
                                        </p:tav>
                                        <p:tav tm="100000">
                                          <p:val>
                                            <p:strVal val="#ppt_x"/>
                                          </p:val>
                                        </p:tav>
                                      </p:tavLst>
                                    </p:anim>
                                    <p:anim calcmode="lin" valueType="num">
                                      <p:cBhvr>
                                        <p:cTn id="45" dur="1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B20C29-4050-D7C7-166F-93A8C12554F5}"/>
              </a:ext>
            </a:extLst>
          </p:cNvPr>
          <p:cNvPicPr>
            <a:picLocks noChangeAspect="1"/>
          </p:cNvPicPr>
          <p:nvPr/>
        </p:nvPicPr>
        <p:blipFill>
          <a:blip r:embed="rId2"/>
          <a:stretch>
            <a:fillRect/>
          </a:stretch>
        </p:blipFill>
        <p:spPr>
          <a:xfrm>
            <a:off x="8931088" y="224037"/>
            <a:ext cx="2857500" cy="857250"/>
          </a:xfrm>
          <a:prstGeom prst="rect">
            <a:avLst/>
          </a:prstGeom>
        </p:spPr>
      </p:pic>
      <p:sp>
        <p:nvSpPr>
          <p:cNvPr id="7" name="TextBox 6">
            <a:extLst>
              <a:ext uri="{FF2B5EF4-FFF2-40B4-BE49-F238E27FC236}">
                <a16:creationId xmlns:a16="http://schemas.microsoft.com/office/drawing/2014/main" id="{EE968BB5-8D02-542C-E207-095247530BDC}"/>
              </a:ext>
            </a:extLst>
          </p:cNvPr>
          <p:cNvSpPr txBox="1"/>
          <p:nvPr/>
        </p:nvSpPr>
        <p:spPr>
          <a:xfrm>
            <a:off x="593888" y="652662"/>
            <a:ext cx="3403077" cy="415498"/>
          </a:xfrm>
          <a:prstGeom prst="rect">
            <a:avLst/>
          </a:prstGeom>
          <a:noFill/>
        </p:spPr>
        <p:txBody>
          <a:bodyPr wrap="square" rtlCol="0">
            <a:spAutoFit/>
          </a:bodyPr>
          <a:lstStyle/>
          <a:p>
            <a:r>
              <a:rPr lang="en-US" sz="2100" b="1" dirty="0"/>
              <a:t>Partner Led Programs:</a:t>
            </a:r>
          </a:p>
        </p:txBody>
      </p:sp>
      <p:sp>
        <p:nvSpPr>
          <p:cNvPr id="8" name="TextBox 7">
            <a:extLst>
              <a:ext uri="{FF2B5EF4-FFF2-40B4-BE49-F238E27FC236}">
                <a16:creationId xmlns:a16="http://schemas.microsoft.com/office/drawing/2014/main" id="{59250C49-E2E1-EDE4-533C-1FC805CD78A5}"/>
              </a:ext>
            </a:extLst>
          </p:cNvPr>
          <p:cNvSpPr txBox="1"/>
          <p:nvPr/>
        </p:nvSpPr>
        <p:spPr>
          <a:xfrm>
            <a:off x="4485204" y="955038"/>
            <a:ext cx="2386935" cy="461665"/>
          </a:xfrm>
          <a:prstGeom prst="rect">
            <a:avLst/>
          </a:prstGeom>
          <a:noFill/>
        </p:spPr>
        <p:txBody>
          <a:bodyPr wrap="square" rtlCol="0">
            <a:spAutoFit/>
          </a:bodyPr>
          <a:lstStyle/>
          <a:p>
            <a:pPr algn="ctr"/>
            <a:r>
              <a:rPr lang="en-US" sz="2400" b="1" u="sng" dirty="0"/>
              <a:t>LIFE SKILLS</a:t>
            </a:r>
          </a:p>
        </p:txBody>
      </p:sp>
      <p:pic>
        <p:nvPicPr>
          <p:cNvPr id="16" name="Picture 15">
            <a:extLst>
              <a:ext uri="{FF2B5EF4-FFF2-40B4-BE49-F238E27FC236}">
                <a16:creationId xmlns:a16="http://schemas.microsoft.com/office/drawing/2014/main" id="{A8848860-161E-A6E8-8DD7-88E3C1A31927}"/>
              </a:ext>
            </a:extLst>
          </p:cNvPr>
          <p:cNvPicPr>
            <a:picLocks noChangeAspect="1"/>
          </p:cNvPicPr>
          <p:nvPr/>
        </p:nvPicPr>
        <p:blipFill>
          <a:blip r:embed="rId3"/>
          <a:stretch>
            <a:fillRect/>
          </a:stretch>
        </p:blipFill>
        <p:spPr>
          <a:xfrm>
            <a:off x="3053408" y="1498464"/>
            <a:ext cx="2936081" cy="835923"/>
          </a:xfrm>
          <a:prstGeom prst="rect">
            <a:avLst/>
          </a:prstGeom>
        </p:spPr>
      </p:pic>
      <p:pic>
        <p:nvPicPr>
          <p:cNvPr id="5" name="Picture 4">
            <a:extLst>
              <a:ext uri="{FF2B5EF4-FFF2-40B4-BE49-F238E27FC236}">
                <a16:creationId xmlns:a16="http://schemas.microsoft.com/office/drawing/2014/main" id="{A33B144B-D891-DF78-099F-27307A6FF8AF}"/>
              </a:ext>
            </a:extLst>
          </p:cNvPr>
          <p:cNvPicPr>
            <a:picLocks noChangeAspect="1"/>
          </p:cNvPicPr>
          <p:nvPr/>
        </p:nvPicPr>
        <p:blipFill>
          <a:blip r:embed="rId4"/>
          <a:stretch>
            <a:fillRect/>
          </a:stretch>
        </p:blipFill>
        <p:spPr>
          <a:xfrm>
            <a:off x="242085" y="1511671"/>
            <a:ext cx="2682722" cy="5198324"/>
          </a:xfrm>
          <a:prstGeom prst="rect">
            <a:avLst/>
          </a:prstGeom>
        </p:spPr>
      </p:pic>
      <p:pic>
        <p:nvPicPr>
          <p:cNvPr id="10" name="Picture 9">
            <a:extLst>
              <a:ext uri="{FF2B5EF4-FFF2-40B4-BE49-F238E27FC236}">
                <a16:creationId xmlns:a16="http://schemas.microsoft.com/office/drawing/2014/main" id="{159C703B-8032-6977-1F7F-4F8FE5E933FA}"/>
              </a:ext>
            </a:extLst>
          </p:cNvPr>
          <p:cNvPicPr>
            <a:picLocks noChangeAspect="1"/>
          </p:cNvPicPr>
          <p:nvPr/>
        </p:nvPicPr>
        <p:blipFill>
          <a:blip r:embed="rId5"/>
          <a:stretch>
            <a:fillRect/>
          </a:stretch>
        </p:blipFill>
        <p:spPr>
          <a:xfrm>
            <a:off x="3046264" y="2298863"/>
            <a:ext cx="2943225" cy="1790700"/>
          </a:xfrm>
          <a:prstGeom prst="rect">
            <a:avLst/>
          </a:prstGeom>
        </p:spPr>
      </p:pic>
      <p:pic>
        <p:nvPicPr>
          <p:cNvPr id="12" name="Picture 11">
            <a:extLst>
              <a:ext uri="{FF2B5EF4-FFF2-40B4-BE49-F238E27FC236}">
                <a16:creationId xmlns:a16="http://schemas.microsoft.com/office/drawing/2014/main" id="{93834A3B-E303-FF1E-2C86-4F2C28E39E60}"/>
              </a:ext>
            </a:extLst>
          </p:cNvPr>
          <p:cNvPicPr>
            <a:picLocks noChangeAspect="1"/>
          </p:cNvPicPr>
          <p:nvPr/>
        </p:nvPicPr>
        <p:blipFill>
          <a:blip r:embed="rId6"/>
          <a:stretch>
            <a:fillRect/>
          </a:stretch>
        </p:blipFill>
        <p:spPr>
          <a:xfrm>
            <a:off x="3046264" y="4089563"/>
            <a:ext cx="2943225" cy="2038350"/>
          </a:xfrm>
          <a:prstGeom prst="rect">
            <a:avLst/>
          </a:prstGeom>
        </p:spPr>
      </p:pic>
      <p:pic>
        <p:nvPicPr>
          <p:cNvPr id="13" name="Picture 12">
            <a:extLst>
              <a:ext uri="{FF2B5EF4-FFF2-40B4-BE49-F238E27FC236}">
                <a16:creationId xmlns:a16="http://schemas.microsoft.com/office/drawing/2014/main" id="{B118ED45-920F-956B-A277-AFDA47C4AAF9}"/>
              </a:ext>
            </a:extLst>
          </p:cNvPr>
          <p:cNvPicPr>
            <a:picLocks noChangeAspect="1"/>
          </p:cNvPicPr>
          <p:nvPr/>
        </p:nvPicPr>
        <p:blipFill>
          <a:blip r:embed="rId3"/>
          <a:stretch>
            <a:fillRect/>
          </a:stretch>
        </p:blipFill>
        <p:spPr>
          <a:xfrm>
            <a:off x="6202513" y="1511671"/>
            <a:ext cx="2936081" cy="835923"/>
          </a:xfrm>
          <a:prstGeom prst="rect">
            <a:avLst/>
          </a:prstGeom>
        </p:spPr>
      </p:pic>
      <p:pic>
        <p:nvPicPr>
          <p:cNvPr id="15" name="Picture 14">
            <a:extLst>
              <a:ext uri="{FF2B5EF4-FFF2-40B4-BE49-F238E27FC236}">
                <a16:creationId xmlns:a16="http://schemas.microsoft.com/office/drawing/2014/main" id="{55204641-A09C-DE44-75B2-519AA302BB13}"/>
              </a:ext>
            </a:extLst>
          </p:cNvPr>
          <p:cNvPicPr>
            <a:picLocks noChangeAspect="1"/>
          </p:cNvPicPr>
          <p:nvPr/>
        </p:nvPicPr>
        <p:blipFill>
          <a:blip r:embed="rId7"/>
          <a:stretch>
            <a:fillRect/>
          </a:stretch>
        </p:blipFill>
        <p:spPr>
          <a:xfrm>
            <a:off x="6202513" y="2296965"/>
            <a:ext cx="2915841" cy="962025"/>
          </a:xfrm>
          <a:prstGeom prst="rect">
            <a:avLst/>
          </a:prstGeom>
        </p:spPr>
      </p:pic>
      <p:pic>
        <p:nvPicPr>
          <p:cNvPr id="18" name="Picture 17">
            <a:extLst>
              <a:ext uri="{FF2B5EF4-FFF2-40B4-BE49-F238E27FC236}">
                <a16:creationId xmlns:a16="http://schemas.microsoft.com/office/drawing/2014/main" id="{3556A06B-0084-9955-9F00-CE7064258BA7}"/>
              </a:ext>
            </a:extLst>
          </p:cNvPr>
          <p:cNvPicPr>
            <a:picLocks noChangeAspect="1"/>
          </p:cNvPicPr>
          <p:nvPr/>
        </p:nvPicPr>
        <p:blipFill>
          <a:blip r:embed="rId8"/>
          <a:stretch>
            <a:fillRect/>
          </a:stretch>
        </p:blipFill>
        <p:spPr>
          <a:xfrm>
            <a:off x="6210950" y="3261143"/>
            <a:ext cx="2915841" cy="2914650"/>
          </a:xfrm>
          <a:prstGeom prst="rect">
            <a:avLst/>
          </a:prstGeom>
        </p:spPr>
      </p:pic>
      <p:pic>
        <p:nvPicPr>
          <p:cNvPr id="19" name="Picture 18">
            <a:extLst>
              <a:ext uri="{FF2B5EF4-FFF2-40B4-BE49-F238E27FC236}">
                <a16:creationId xmlns:a16="http://schemas.microsoft.com/office/drawing/2014/main" id="{8D6AD4C3-A214-14D3-5283-515065503063}"/>
              </a:ext>
            </a:extLst>
          </p:cNvPr>
          <p:cNvPicPr>
            <a:picLocks noChangeAspect="1"/>
          </p:cNvPicPr>
          <p:nvPr/>
        </p:nvPicPr>
        <p:blipFill>
          <a:blip r:embed="rId3"/>
          <a:stretch>
            <a:fillRect/>
          </a:stretch>
        </p:blipFill>
        <p:spPr>
          <a:xfrm>
            <a:off x="9303014" y="1511671"/>
            <a:ext cx="2646901" cy="753591"/>
          </a:xfrm>
          <a:prstGeom prst="rect">
            <a:avLst/>
          </a:prstGeom>
        </p:spPr>
      </p:pic>
      <p:pic>
        <p:nvPicPr>
          <p:cNvPr id="23" name="Picture 22">
            <a:extLst>
              <a:ext uri="{FF2B5EF4-FFF2-40B4-BE49-F238E27FC236}">
                <a16:creationId xmlns:a16="http://schemas.microsoft.com/office/drawing/2014/main" id="{61F9B12E-99A1-9CC6-1885-98FD3F725781}"/>
              </a:ext>
            </a:extLst>
          </p:cNvPr>
          <p:cNvPicPr>
            <a:picLocks noChangeAspect="1"/>
          </p:cNvPicPr>
          <p:nvPr/>
        </p:nvPicPr>
        <p:blipFill>
          <a:blip r:embed="rId9"/>
          <a:stretch>
            <a:fillRect/>
          </a:stretch>
        </p:blipFill>
        <p:spPr>
          <a:xfrm>
            <a:off x="9303014" y="2265262"/>
            <a:ext cx="2646902" cy="3449419"/>
          </a:xfrm>
          <a:prstGeom prst="rect">
            <a:avLst/>
          </a:prstGeom>
        </p:spPr>
      </p:pic>
      <p:pic>
        <p:nvPicPr>
          <p:cNvPr id="27" name="Picture 26">
            <a:extLst>
              <a:ext uri="{FF2B5EF4-FFF2-40B4-BE49-F238E27FC236}">
                <a16:creationId xmlns:a16="http://schemas.microsoft.com/office/drawing/2014/main" id="{BA18268B-9740-87C7-BF16-F703C1BD3E1B}"/>
              </a:ext>
            </a:extLst>
          </p:cNvPr>
          <p:cNvPicPr>
            <a:picLocks noChangeAspect="1"/>
          </p:cNvPicPr>
          <p:nvPr/>
        </p:nvPicPr>
        <p:blipFill>
          <a:blip r:embed="rId10"/>
          <a:stretch>
            <a:fillRect/>
          </a:stretch>
        </p:blipFill>
        <p:spPr>
          <a:xfrm>
            <a:off x="9311451" y="5678210"/>
            <a:ext cx="2646901" cy="851380"/>
          </a:xfrm>
          <a:prstGeom prst="rect">
            <a:avLst/>
          </a:prstGeom>
        </p:spPr>
      </p:pic>
    </p:spTree>
    <p:extLst>
      <p:ext uri="{BB962C8B-B14F-4D97-AF65-F5344CB8AC3E}">
        <p14:creationId xmlns:p14="http://schemas.microsoft.com/office/powerpoint/2010/main" val="20617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500"/>
                                        <p:tgtEl>
                                          <p:spTgt spid="16"/>
                                        </p:tgtEl>
                                      </p:cBhvr>
                                    </p:animEffect>
                                    <p:anim calcmode="lin" valueType="num">
                                      <p:cBhvr>
                                        <p:cTn id="15" dur="1500" fill="hold"/>
                                        <p:tgtEl>
                                          <p:spTgt spid="16"/>
                                        </p:tgtEl>
                                        <p:attrNameLst>
                                          <p:attrName>ppt_x</p:attrName>
                                        </p:attrNameLst>
                                      </p:cBhvr>
                                      <p:tavLst>
                                        <p:tav tm="0">
                                          <p:val>
                                            <p:strVal val="#ppt_x"/>
                                          </p:val>
                                        </p:tav>
                                        <p:tav tm="100000">
                                          <p:val>
                                            <p:strVal val="#ppt_x"/>
                                          </p:val>
                                        </p:tav>
                                      </p:tavLst>
                                    </p:anim>
                                    <p:anim calcmode="lin" valueType="num">
                                      <p:cBhvr>
                                        <p:cTn id="16" dur="15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anim calcmode="lin" valueType="num">
                                      <p:cBhvr>
                                        <p:cTn id="20" dur="1500" fill="hold"/>
                                        <p:tgtEl>
                                          <p:spTgt spid="10"/>
                                        </p:tgtEl>
                                        <p:attrNameLst>
                                          <p:attrName>ppt_x</p:attrName>
                                        </p:attrNameLst>
                                      </p:cBhvr>
                                      <p:tavLst>
                                        <p:tav tm="0">
                                          <p:val>
                                            <p:strVal val="#ppt_x"/>
                                          </p:val>
                                        </p:tav>
                                        <p:tav tm="100000">
                                          <p:val>
                                            <p:strVal val="#ppt_x"/>
                                          </p:val>
                                        </p:tav>
                                      </p:tavLst>
                                    </p:anim>
                                    <p:anim calcmode="lin" valueType="num">
                                      <p:cBhvr>
                                        <p:cTn id="21" dur="1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500"/>
                                        <p:tgtEl>
                                          <p:spTgt spid="12"/>
                                        </p:tgtEl>
                                      </p:cBhvr>
                                    </p:animEffect>
                                    <p:anim calcmode="lin" valueType="num">
                                      <p:cBhvr>
                                        <p:cTn id="25" dur="1500" fill="hold"/>
                                        <p:tgtEl>
                                          <p:spTgt spid="12"/>
                                        </p:tgtEl>
                                        <p:attrNameLst>
                                          <p:attrName>ppt_x</p:attrName>
                                        </p:attrNameLst>
                                      </p:cBhvr>
                                      <p:tavLst>
                                        <p:tav tm="0">
                                          <p:val>
                                            <p:strVal val="#ppt_x"/>
                                          </p:val>
                                        </p:tav>
                                        <p:tav tm="100000">
                                          <p:val>
                                            <p:strVal val="#ppt_x"/>
                                          </p:val>
                                        </p:tav>
                                      </p:tavLst>
                                    </p:anim>
                                    <p:anim calcmode="lin" valueType="num">
                                      <p:cBhvr>
                                        <p:cTn id="26"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500"/>
                                        <p:tgtEl>
                                          <p:spTgt spid="13"/>
                                        </p:tgtEl>
                                      </p:cBhvr>
                                    </p:animEffect>
                                    <p:anim calcmode="lin" valueType="num">
                                      <p:cBhvr>
                                        <p:cTn id="32" dur="1500" fill="hold"/>
                                        <p:tgtEl>
                                          <p:spTgt spid="13"/>
                                        </p:tgtEl>
                                        <p:attrNameLst>
                                          <p:attrName>ppt_x</p:attrName>
                                        </p:attrNameLst>
                                      </p:cBhvr>
                                      <p:tavLst>
                                        <p:tav tm="0">
                                          <p:val>
                                            <p:strVal val="#ppt_x"/>
                                          </p:val>
                                        </p:tav>
                                        <p:tav tm="100000">
                                          <p:val>
                                            <p:strVal val="#ppt_x"/>
                                          </p:val>
                                        </p:tav>
                                      </p:tavLst>
                                    </p:anim>
                                    <p:anim calcmode="lin" valueType="num">
                                      <p:cBhvr>
                                        <p:cTn id="33" dur="15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500"/>
                                        <p:tgtEl>
                                          <p:spTgt spid="15"/>
                                        </p:tgtEl>
                                      </p:cBhvr>
                                    </p:animEffect>
                                    <p:anim calcmode="lin" valueType="num">
                                      <p:cBhvr>
                                        <p:cTn id="37" dur="1500" fill="hold"/>
                                        <p:tgtEl>
                                          <p:spTgt spid="15"/>
                                        </p:tgtEl>
                                        <p:attrNameLst>
                                          <p:attrName>ppt_x</p:attrName>
                                        </p:attrNameLst>
                                      </p:cBhvr>
                                      <p:tavLst>
                                        <p:tav tm="0">
                                          <p:val>
                                            <p:strVal val="#ppt_x"/>
                                          </p:val>
                                        </p:tav>
                                        <p:tav tm="100000">
                                          <p:val>
                                            <p:strVal val="#ppt_x"/>
                                          </p:val>
                                        </p:tav>
                                      </p:tavLst>
                                    </p:anim>
                                    <p:anim calcmode="lin" valueType="num">
                                      <p:cBhvr>
                                        <p:cTn id="38" dur="1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500"/>
                                        <p:tgtEl>
                                          <p:spTgt spid="18"/>
                                        </p:tgtEl>
                                      </p:cBhvr>
                                    </p:animEffect>
                                    <p:anim calcmode="lin" valueType="num">
                                      <p:cBhvr>
                                        <p:cTn id="42" dur="1500" fill="hold"/>
                                        <p:tgtEl>
                                          <p:spTgt spid="18"/>
                                        </p:tgtEl>
                                        <p:attrNameLst>
                                          <p:attrName>ppt_x</p:attrName>
                                        </p:attrNameLst>
                                      </p:cBhvr>
                                      <p:tavLst>
                                        <p:tav tm="0">
                                          <p:val>
                                            <p:strVal val="#ppt_x"/>
                                          </p:val>
                                        </p:tav>
                                        <p:tav tm="100000">
                                          <p:val>
                                            <p:strVal val="#ppt_x"/>
                                          </p:val>
                                        </p:tav>
                                      </p:tavLst>
                                    </p:anim>
                                    <p:anim calcmode="lin" valueType="num">
                                      <p:cBhvr>
                                        <p:cTn id="43"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500"/>
                                        <p:tgtEl>
                                          <p:spTgt spid="19"/>
                                        </p:tgtEl>
                                      </p:cBhvr>
                                    </p:animEffect>
                                    <p:anim calcmode="lin" valueType="num">
                                      <p:cBhvr>
                                        <p:cTn id="49" dur="1500" fill="hold"/>
                                        <p:tgtEl>
                                          <p:spTgt spid="19"/>
                                        </p:tgtEl>
                                        <p:attrNameLst>
                                          <p:attrName>ppt_x</p:attrName>
                                        </p:attrNameLst>
                                      </p:cBhvr>
                                      <p:tavLst>
                                        <p:tav tm="0">
                                          <p:val>
                                            <p:strVal val="#ppt_x"/>
                                          </p:val>
                                        </p:tav>
                                        <p:tav tm="100000">
                                          <p:val>
                                            <p:strVal val="#ppt_x"/>
                                          </p:val>
                                        </p:tav>
                                      </p:tavLst>
                                    </p:anim>
                                    <p:anim calcmode="lin" valueType="num">
                                      <p:cBhvr>
                                        <p:cTn id="50" dur="15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500"/>
                                        <p:tgtEl>
                                          <p:spTgt spid="23"/>
                                        </p:tgtEl>
                                      </p:cBhvr>
                                    </p:animEffect>
                                    <p:anim calcmode="lin" valueType="num">
                                      <p:cBhvr>
                                        <p:cTn id="54" dur="1500" fill="hold"/>
                                        <p:tgtEl>
                                          <p:spTgt spid="23"/>
                                        </p:tgtEl>
                                        <p:attrNameLst>
                                          <p:attrName>ppt_x</p:attrName>
                                        </p:attrNameLst>
                                      </p:cBhvr>
                                      <p:tavLst>
                                        <p:tav tm="0">
                                          <p:val>
                                            <p:strVal val="#ppt_x"/>
                                          </p:val>
                                        </p:tav>
                                        <p:tav tm="100000">
                                          <p:val>
                                            <p:strVal val="#ppt_x"/>
                                          </p:val>
                                        </p:tav>
                                      </p:tavLst>
                                    </p:anim>
                                    <p:anim calcmode="lin" valueType="num">
                                      <p:cBhvr>
                                        <p:cTn id="55" dur="15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500"/>
                                        <p:tgtEl>
                                          <p:spTgt spid="27"/>
                                        </p:tgtEl>
                                      </p:cBhvr>
                                    </p:animEffect>
                                    <p:anim calcmode="lin" valueType="num">
                                      <p:cBhvr>
                                        <p:cTn id="59" dur="1500" fill="hold"/>
                                        <p:tgtEl>
                                          <p:spTgt spid="27"/>
                                        </p:tgtEl>
                                        <p:attrNameLst>
                                          <p:attrName>ppt_x</p:attrName>
                                        </p:attrNameLst>
                                      </p:cBhvr>
                                      <p:tavLst>
                                        <p:tav tm="0">
                                          <p:val>
                                            <p:strVal val="#ppt_x"/>
                                          </p:val>
                                        </p:tav>
                                        <p:tav tm="100000">
                                          <p:val>
                                            <p:strVal val="#ppt_x"/>
                                          </p:val>
                                        </p:tav>
                                      </p:tavLst>
                                    </p:anim>
                                    <p:anim calcmode="lin" valueType="num">
                                      <p:cBhvr>
                                        <p:cTn id="60" dur="1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B20C29-4050-D7C7-166F-93A8C12554F5}"/>
              </a:ext>
            </a:extLst>
          </p:cNvPr>
          <p:cNvPicPr>
            <a:picLocks noChangeAspect="1"/>
          </p:cNvPicPr>
          <p:nvPr/>
        </p:nvPicPr>
        <p:blipFill>
          <a:blip r:embed="rId2"/>
          <a:stretch>
            <a:fillRect/>
          </a:stretch>
        </p:blipFill>
        <p:spPr>
          <a:xfrm>
            <a:off x="8931088" y="224037"/>
            <a:ext cx="2857500" cy="857250"/>
          </a:xfrm>
          <a:prstGeom prst="rect">
            <a:avLst/>
          </a:prstGeom>
        </p:spPr>
      </p:pic>
      <p:sp>
        <p:nvSpPr>
          <p:cNvPr id="7" name="TextBox 6">
            <a:extLst>
              <a:ext uri="{FF2B5EF4-FFF2-40B4-BE49-F238E27FC236}">
                <a16:creationId xmlns:a16="http://schemas.microsoft.com/office/drawing/2014/main" id="{EE968BB5-8D02-542C-E207-095247530BDC}"/>
              </a:ext>
            </a:extLst>
          </p:cNvPr>
          <p:cNvSpPr txBox="1"/>
          <p:nvPr/>
        </p:nvSpPr>
        <p:spPr>
          <a:xfrm>
            <a:off x="593888" y="652662"/>
            <a:ext cx="3403077" cy="415498"/>
          </a:xfrm>
          <a:prstGeom prst="rect">
            <a:avLst/>
          </a:prstGeom>
          <a:noFill/>
        </p:spPr>
        <p:txBody>
          <a:bodyPr wrap="square" rtlCol="0">
            <a:spAutoFit/>
          </a:bodyPr>
          <a:lstStyle/>
          <a:p>
            <a:r>
              <a:rPr lang="en-US" sz="2100" b="1" dirty="0"/>
              <a:t>Partner Led Programs:</a:t>
            </a:r>
          </a:p>
        </p:txBody>
      </p:sp>
      <p:sp>
        <p:nvSpPr>
          <p:cNvPr id="8" name="TextBox 7">
            <a:extLst>
              <a:ext uri="{FF2B5EF4-FFF2-40B4-BE49-F238E27FC236}">
                <a16:creationId xmlns:a16="http://schemas.microsoft.com/office/drawing/2014/main" id="{59250C49-E2E1-EDE4-533C-1FC805CD78A5}"/>
              </a:ext>
            </a:extLst>
          </p:cNvPr>
          <p:cNvSpPr txBox="1"/>
          <p:nvPr/>
        </p:nvSpPr>
        <p:spPr>
          <a:xfrm>
            <a:off x="4127016" y="1231445"/>
            <a:ext cx="3523188" cy="461665"/>
          </a:xfrm>
          <a:prstGeom prst="rect">
            <a:avLst/>
          </a:prstGeom>
          <a:noFill/>
        </p:spPr>
        <p:txBody>
          <a:bodyPr wrap="square" rtlCol="0">
            <a:spAutoFit/>
          </a:bodyPr>
          <a:lstStyle/>
          <a:p>
            <a:pPr algn="ctr"/>
            <a:r>
              <a:rPr lang="en-US" sz="2400" b="1" u="sng" dirty="0"/>
              <a:t>ENTREPRENEURSHIP</a:t>
            </a:r>
          </a:p>
        </p:txBody>
      </p:sp>
      <p:pic>
        <p:nvPicPr>
          <p:cNvPr id="4" name="Picture 3">
            <a:extLst>
              <a:ext uri="{FF2B5EF4-FFF2-40B4-BE49-F238E27FC236}">
                <a16:creationId xmlns:a16="http://schemas.microsoft.com/office/drawing/2014/main" id="{B2CBD415-1078-F4B1-21CC-F47900E48FED}"/>
              </a:ext>
            </a:extLst>
          </p:cNvPr>
          <p:cNvPicPr>
            <a:picLocks noChangeAspect="1"/>
          </p:cNvPicPr>
          <p:nvPr/>
        </p:nvPicPr>
        <p:blipFill>
          <a:blip r:embed="rId3"/>
          <a:stretch>
            <a:fillRect/>
          </a:stretch>
        </p:blipFill>
        <p:spPr>
          <a:xfrm>
            <a:off x="3003123" y="1907812"/>
            <a:ext cx="6037182" cy="4505360"/>
          </a:xfrm>
          <a:prstGeom prst="rect">
            <a:avLst/>
          </a:prstGeom>
        </p:spPr>
      </p:pic>
    </p:spTree>
    <p:extLst>
      <p:ext uri="{BB962C8B-B14F-4D97-AF65-F5344CB8AC3E}">
        <p14:creationId xmlns:p14="http://schemas.microsoft.com/office/powerpoint/2010/main" val="117786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2437D1-B573-18FF-B19B-B8666F961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10" y="327581"/>
            <a:ext cx="6202838" cy="62028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92D75BE-67FF-450F-CACC-50BE26B46F66}"/>
              </a:ext>
            </a:extLst>
          </p:cNvPr>
          <p:cNvPicPr>
            <a:picLocks noChangeAspect="1"/>
          </p:cNvPicPr>
          <p:nvPr/>
        </p:nvPicPr>
        <p:blipFill>
          <a:blip r:embed="rId3"/>
          <a:stretch>
            <a:fillRect/>
          </a:stretch>
        </p:blipFill>
        <p:spPr>
          <a:xfrm>
            <a:off x="8931088" y="224037"/>
            <a:ext cx="2857500" cy="857250"/>
          </a:xfrm>
          <a:prstGeom prst="rect">
            <a:avLst/>
          </a:prstGeom>
        </p:spPr>
      </p:pic>
      <p:sp>
        <p:nvSpPr>
          <p:cNvPr id="3" name="TextBox 2">
            <a:extLst>
              <a:ext uri="{FF2B5EF4-FFF2-40B4-BE49-F238E27FC236}">
                <a16:creationId xmlns:a16="http://schemas.microsoft.com/office/drawing/2014/main" id="{8720F56B-134B-86AD-5241-047C59883E90}"/>
              </a:ext>
            </a:extLst>
          </p:cNvPr>
          <p:cNvSpPr txBox="1"/>
          <p:nvPr/>
        </p:nvSpPr>
        <p:spPr>
          <a:xfrm>
            <a:off x="7588577" y="1753386"/>
            <a:ext cx="3393650" cy="3046988"/>
          </a:xfrm>
          <a:prstGeom prst="rect">
            <a:avLst/>
          </a:prstGeom>
          <a:noFill/>
        </p:spPr>
        <p:txBody>
          <a:bodyPr wrap="square" rtlCol="0">
            <a:spAutoFit/>
          </a:bodyPr>
          <a:lstStyle/>
          <a:p>
            <a:r>
              <a:rPr lang="en-US" sz="3200" dirty="0"/>
              <a:t>This Girl Scout troop collected 500 pounds of recyclable plastic and had it made into a bench.</a:t>
            </a:r>
          </a:p>
        </p:txBody>
      </p:sp>
    </p:spTree>
    <p:extLst>
      <p:ext uri="{BB962C8B-B14F-4D97-AF65-F5344CB8AC3E}">
        <p14:creationId xmlns:p14="http://schemas.microsoft.com/office/powerpoint/2010/main" val="413499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D75BE-67FF-450F-CACC-50BE26B46F66}"/>
              </a:ext>
            </a:extLst>
          </p:cNvPr>
          <p:cNvPicPr>
            <a:picLocks noChangeAspect="1"/>
          </p:cNvPicPr>
          <p:nvPr/>
        </p:nvPicPr>
        <p:blipFill>
          <a:blip r:embed="rId2"/>
          <a:stretch>
            <a:fillRect/>
          </a:stretch>
        </p:blipFill>
        <p:spPr>
          <a:xfrm>
            <a:off x="8931088" y="224037"/>
            <a:ext cx="2857500" cy="857250"/>
          </a:xfrm>
          <a:prstGeom prst="rect">
            <a:avLst/>
          </a:prstGeom>
        </p:spPr>
      </p:pic>
      <p:pic>
        <p:nvPicPr>
          <p:cNvPr id="2050" name="Picture 2">
            <a:extLst>
              <a:ext uri="{FF2B5EF4-FFF2-40B4-BE49-F238E27FC236}">
                <a16:creationId xmlns:a16="http://schemas.microsoft.com/office/drawing/2014/main" id="{6689655B-9B88-FCC8-12A3-5DDC911B9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8" y="224037"/>
            <a:ext cx="6670249" cy="3752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3D5D1E1-D7CB-BDCD-DA15-9E4FF7CA8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04" y="4090973"/>
            <a:ext cx="2009284" cy="26790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677B5F6-6CA7-D260-7A11-EC40D94AD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1260" y="4090970"/>
            <a:ext cx="2009284" cy="2679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8AF0CE-DBBA-29FD-2DDE-775765FE8A43}"/>
              </a:ext>
            </a:extLst>
          </p:cNvPr>
          <p:cNvSpPr txBox="1"/>
          <p:nvPr/>
        </p:nvSpPr>
        <p:spPr>
          <a:xfrm>
            <a:off x="7833674" y="1621409"/>
            <a:ext cx="3558422" cy="4524315"/>
          </a:xfrm>
          <a:prstGeom prst="rect">
            <a:avLst/>
          </a:prstGeom>
          <a:noFill/>
        </p:spPr>
        <p:txBody>
          <a:bodyPr wrap="square" rtlCol="0">
            <a:spAutoFit/>
          </a:bodyPr>
          <a:lstStyle/>
          <a:p>
            <a:r>
              <a:rPr lang="en-US" sz="2400" dirty="0"/>
              <a:t>Girl Scouts attending the very first “Board Meeting”.  Every girl who sold more than 1,700 boxes of cookies were given their own skateboards, taught the basics of skateboarding, and learned how to build skateboards.  </a:t>
            </a:r>
          </a:p>
          <a:p>
            <a:endParaRPr lang="en-US" sz="2400" dirty="0"/>
          </a:p>
          <a:p>
            <a:r>
              <a:rPr lang="en-US" sz="2400" dirty="0"/>
              <a:t>Definitely </a:t>
            </a:r>
            <a:r>
              <a:rPr lang="en-US" sz="2400" dirty="0">
                <a:solidFill>
                  <a:srgbClr val="FF0000"/>
                </a:solidFill>
              </a:rPr>
              <a:t>NOT</a:t>
            </a:r>
            <a:r>
              <a:rPr lang="en-US" sz="2400" dirty="0"/>
              <a:t> your Mom’s Girl Scouts!</a:t>
            </a:r>
          </a:p>
        </p:txBody>
      </p:sp>
    </p:spTree>
    <p:extLst>
      <p:ext uri="{BB962C8B-B14F-4D97-AF65-F5344CB8AC3E}">
        <p14:creationId xmlns:p14="http://schemas.microsoft.com/office/powerpoint/2010/main" val="1867325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6AF64F-9062-F72E-03F3-B0A2E366C0EF}"/>
              </a:ext>
            </a:extLst>
          </p:cNvPr>
          <p:cNvPicPr>
            <a:picLocks noChangeAspect="1"/>
          </p:cNvPicPr>
          <p:nvPr/>
        </p:nvPicPr>
        <p:blipFill>
          <a:blip r:embed="rId2"/>
          <a:stretch>
            <a:fillRect/>
          </a:stretch>
        </p:blipFill>
        <p:spPr>
          <a:xfrm>
            <a:off x="8931088" y="224037"/>
            <a:ext cx="2857500" cy="857250"/>
          </a:xfrm>
          <a:prstGeom prst="rect">
            <a:avLst/>
          </a:prstGeom>
        </p:spPr>
      </p:pic>
      <p:sp>
        <p:nvSpPr>
          <p:cNvPr id="3" name="TextBox 2">
            <a:extLst>
              <a:ext uri="{FF2B5EF4-FFF2-40B4-BE49-F238E27FC236}">
                <a16:creationId xmlns:a16="http://schemas.microsoft.com/office/drawing/2014/main" id="{66CD9BBE-F4EC-4002-4D1D-1DAEF8A2C199}"/>
              </a:ext>
            </a:extLst>
          </p:cNvPr>
          <p:cNvSpPr txBox="1"/>
          <p:nvPr/>
        </p:nvSpPr>
        <p:spPr>
          <a:xfrm>
            <a:off x="669304" y="394289"/>
            <a:ext cx="6165130" cy="830997"/>
          </a:xfrm>
          <a:prstGeom prst="rect">
            <a:avLst/>
          </a:prstGeom>
          <a:noFill/>
        </p:spPr>
        <p:txBody>
          <a:bodyPr wrap="square" rtlCol="0">
            <a:spAutoFit/>
          </a:bodyPr>
          <a:lstStyle/>
          <a:p>
            <a:r>
              <a:rPr lang="en-US" sz="4800" dirty="0">
                <a:solidFill>
                  <a:srgbClr val="FF0000"/>
                </a:solidFill>
              </a:rPr>
              <a:t>How YOU can HELP</a:t>
            </a:r>
          </a:p>
        </p:txBody>
      </p:sp>
      <p:sp>
        <p:nvSpPr>
          <p:cNvPr id="4" name="TextBox 3">
            <a:extLst>
              <a:ext uri="{FF2B5EF4-FFF2-40B4-BE49-F238E27FC236}">
                <a16:creationId xmlns:a16="http://schemas.microsoft.com/office/drawing/2014/main" id="{4CF5CF43-E24A-46A3-08F2-D951C1FFB70F}"/>
              </a:ext>
            </a:extLst>
          </p:cNvPr>
          <p:cNvSpPr txBox="1"/>
          <p:nvPr/>
        </p:nvSpPr>
        <p:spPr>
          <a:xfrm>
            <a:off x="669304" y="2196445"/>
            <a:ext cx="3403075" cy="2616101"/>
          </a:xfrm>
          <a:prstGeom prst="rect">
            <a:avLst/>
          </a:prstGeom>
          <a:noFill/>
        </p:spPr>
        <p:txBody>
          <a:bodyPr wrap="square" rtlCol="0">
            <a:spAutoFit/>
          </a:bodyPr>
          <a:lstStyle/>
          <a:p>
            <a:r>
              <a:rPr lang="en-US" sz="4400" dirty="0">
                <a:solidFill>
                  <a:srgbClr val="FF0000"/>
                </a:solidFill>
              </a:rPr>
              <a:t>Donate</a:t>
            </a:r>
          </a:p>
          <a:p>
            <a:endParaRPr lang="en-US" sz="2400" dirty="0"/>
          </a:p>
          <a:p>
            <a:r>
              <a:rPr lang="en-US" sz="2400" dirty="0"/>
              <a:t>Ways to Donate:</a:t>
            </a:r>
          </a:p>
          <a:p>
            <a:endParaRPr lang="en-US" sz="2400" dirty="0"/>
          </a:p>
          <a:p>
            <a:r>
              <a:rPr lang="en-US" sz="2400" dirty="0"/>
              <a:t>Go to www.girlscoutssoaz.org</a:t>
            </a:r>
          </a:p>
        </p:txBody>
      </p:sp>
      <p:pic>
        <p:nvPicPr>
          <p:cNvPr id="6" name="Picture 5">
            <a:extLst>
              <a:ext uri="{FF2B5EF4-FFF2-40B4-BE49-F238E27FC236}">
                <a16:creationId xmlns:a16="http://schemas.microsoft.com/office/drawing/2014/main" id="{EF9A7151-A15A-C2BE-F911-08269628CD68}"/>
              </a:ext>
            </a:extLst>
          </p:cNvPr>
          <p:cNvPicPr>
            <a:picLocks noChangeAspect="1"/>
          </p:cNvPicPr>
          <p:nvPr/>
        </p:nvPicPr>
        <p:blipFill>
          <a:blip r:embed="rId3"/>
          <a:stretch>
            <a:fillRect/>
          </a:stretch>
        </p:blipFill>
        <p:spPr>
          <a:xfrm>
            <a:off x="4695530" y="1350279"/>
            <a:ext cx="6515100" cy="3190875"/>
          </a:xfrm>
          <a:prstGeom prst="rect">
            <a:avLst/>
          </a:prstGeom>
        </p:spPr>
      </p:pic>
      <p:pic>
        <p:nvPicPr>
          <p:cNvPr id="8" name="Picture 7">
            <a:extLst>
              <a:ext uri="{FF2B5EF4-FFF2-40B4-BE49-F238E27FC236}">
                <a16:creationId xmlns:a16="http://schemas.microsoft.com/office/drawing/2014/main" id="{A24AE9F5-21FA-F262-4CE3-49DEC2D4B413}"/>
              </a:ext>
            </a:extLst>
          </p:cNvPr>
          <p:cNvPicPr>
            <a:picLocks noChangeAspect="1"/>
          </p:cNvPicPr>
          <p:nvPr/>
        </p:nvPicPr>
        <p:blipFill>
          <a:blip r:embed="rId4"/>
          <a:stretch>
            <a:fillRect/>
          </a:stretch>
        </p:blipFill>
        <p:spPr>
          <a:xfrm>
            <a:off x="4695530" y="4805163"/>
            <a:ext cx="6600825" cy="1828800"/>
          </a:xfrm>
          <a:prstGeom prst="rect">
            <a:avLst/>
          </a:prstGeom>
        </p:spPr>
      </p:pic>
    </p:spTree>
    <p:extLst>
      <p:ext uri="{BB962C8B-B14F-4D97-AF65-F5344CB8AC3E}">
        <p14:creationId xmlns:p14="http://schemas.microsoft.com/office/powerpoint/2010/main" val="85335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6AF64F-9062-F72E-03F3-B0A2E366C0EF}"/>
              </a:ext>
            </a:extLst>
          </p:cNvPr>
          <p:cNvPicPr>
            <a:picLocks noChangeAspect="1"/>
          </p:cNvPicPr>
          <p:nvPr/>
        </p:nvPicPr>
        <p:blipFill>
          <a:blip r:embed="rId2"/>
          <a:stretch>
            <a:fillRect/>
          </a:stretch>
        </p:blipFill>
        <p:spPr>
          <a:xfrm>
            <a:off x="8931088" y="224037"/>
            <a:ext cx="2857500" cy="857250"/>
          </a:xfrm>
          <a:prstGeom prst="rect">
            <a:avLst/>
          </a:prstGeom>
        </p:spPr>
      </p:pic>
      <p:sp>
        <p:nvSpPr>
          <p:cNvPr id="3" name="TextBox 2">
            <a:extLst>
              <a:ext uri="{FF2B5EF4-FFF2-40B4-BE49-F238E27FC236}">
                <a16:creationId xmlns:a16="http://schemas.microsoft.com/office/drawing/2014/main" id="{66CD9BBE-F4EC-4002-4D1D-1DAEF8A2C199}"/>
              </a:ext>
            </a:extLst>
          </p:cNvPr>
          <p:cNvSpPr txBox="1"/>
          <p:nvPr/>
        </p:nvSpPr>
        <p:spPr>
          <a:xfrm>
            <a:off x="669304" y="394289"/>
            <a:ext cx="6165130" cy="830997"/>
          </a:xfrm>
          <a:prstGeom prst="rect">
            <a:avLst/>
          </a:prstGeom>
          <a:noFill/>
        </p:spPr>
        <p:txBody>
          <a:bodyPr wrap="square" rtlCol="0">
            <a:spAutoFit/>
          </a:bodyPr>
          <a:lstStyle/>
          <a:p>
            <a:r>
              <a:rPr lang="en-US" sz="4800" dirty="0">
                <a:solidFill>
                  <a:srgbClr val="FF0000"/>
                </a:solidFill>
              </a:rPr>
              <a:t>How YOU can HELP</a:t>
            </a:r>
          </a:p>
        </p:txBody>
      </p:sp>
      <p:sp>
        <p:nvSpPr>
          <p:cNvPr id="4" name="TextBox 3">
            <a:extLst>
              <a:ext uri="{FF2B5EF4-FFF2-40B4-BE49-F238E27FC236}">
                <a16:creationId xmlns:a16="http://schemas.microsoft.com/office/drawing/2014/main" id="{4CF5CF43-E24A-46A3-08F2-D951C1FFB70F}"/>
              </a:ext>
            </a:extLst>
          </p:cNvPr>
          <p:cNvSpPr txBox="1"/>
          <p:nvPr/>
        </p:nvSpPr>
        <p:spPr>
          <a:xfrm>
            <a:off x="433634" y="1894589"/>
            <a:ext cx="3403075" cy="1138773"/>
          </a:xfrm>
          <a:prstGeom prst="rect">
            <a:avLst/>
          </a:prstGeom>
          <a:noFill/>
        </p:spPr>
        <p:txBody>
          <a:bodyPr wrap="square" rtlCol="0">
            <a:spAutoFit/>
          </a:bodyPr>
          <a:lstStyle/>
          <a:p>
            <a:r>
              <a:rPr lang="en-US" sz="4400" dirty="0">
                <a:solidFill>
                  <a:srgbClr val="FF0000"/>
                </a:solidFill>
              </a:rPr>
              <a:t>Volunteer</a:t>
            </a:r>
          </a:p>
          <a:p>
            <a:endParaRPr lang="en-US" sz="2400" dirty="0"/>
          </a:p>
        </p:txBody>
      </p:sp>
      <p:pic>
        <p:nvPicPr>
          <p:cNvPr id="7" name="Picture 6">
            <a:extLst>
              <a:ext uri="{FF2B5EF4-FFF2-40B4-BE49-F238E27FC236}">
                <a16:creationId xmlns:a16="http://schemas.microsoft.com/office/drawing/2014/main" id="{7A2C3587-10A9-A8EF-C704-9707647A449F}"/>
              </a:ext>
            </a:extLst>
          </p:cNvPr>
          <p:cNvPicPr>
            <a:picLocks noChangeAspect="1"/>
          </p:cNvPicPr>
          <p:nvPr/>
        </p:nvPicPr>
        <p:blipFill>
          <a:blip r:embed="rId3"/>
          <a:stretch>
            <a:fillRect/>
          </a:stretch>
        </p:blipFill>
        <p:spPr>
          <a:xfrm>
            <a:off x="178963" y="4630100"/>
            <a:ext cx="6429375" cy="1821541"/>
          </a:xfrm>
          <a:prstGeom prst="rect">
            <a:avLst/>
          </a:prstGeom>
        </p:spPr>
      </p:pic>
      <p:pic>
        <p:nvPicPr>
          <p:cNvPr id="10" name="Picture 9">
            <a:extLst>
              <a:ext uri="{FF2B5EF4-FFF2-40B4-BE49-F238E27FC236}">
                <a16:creationId xmlns:a16="http://schemas.microsoft.com/office/drawing/2014/main" id="{1EC305EB-D223-E230-F338-A4C14A2C2E5F}"/>
              </a:ext>
            </a:extLst>
          </p:cNvPr>
          <p:cNvPicPr>
            <a:picLocks noChangeAspect="1"/>
          </p:cNvPicPr>
          <p:nvPr/>
        </p:nvPicPr>
        <p:blipFill>
          <a:blip r:embed="rId4"/>
          <a:stretch>
            <a:fillRect/>
          </a:stretch>
        </p:blipFill>
        <p:spPr>
          <a:xfrm>
            <a:off x="6752881" y="4630100"/>
            <a:ext cx="5222449" cy="1862225"/>
          </a:xfrm>
          <a:prstGeom prst="rect">
            <a:avLst/>
          </a:prstGeom>
        </p:spPr>
      </p:pic>
      <p:pic>
        <p:nvPicPr>
          <p:cNvPr id="12" name="Picture 11">
            <a:extLst>
              <a:ext uri="{FF2B5EF4-FFF2-40B4-BE49-F238E27FC236}">
                <a16:creationId xmlns:a16="http://schemas.microsoft.com/office/drawing/2014/main" id="{42C3E1D2-5423-33FA-0DA9-4CBC5EC873E1}"/>
              </a:ext>
            </a:extLst>
          </p:cNvPr>
          <p:cNvPicPr>
            <a:picLocks noChangeAspect="1"/>
          </p:cNvPicPr>
          <p:nvPr/>
        </p:nvPicPr>
        <p:blipFill>
          <a:blip r:embed="rId5"/>
          <a:stretch>
            <a:fillRect/>
          </a:stretch>
        </p:blipFill>
        <p:spPr>
          <a:xfrm>
            <a:off x="3217313" y="1507217"/>
            <a:ext cx="6429375" cy="2622253"/>
          </a:xfrm>
          <a:prstGeom prst="rect">
            <a:avLst/>
          </a:prstGeom>
        </p:spPr>
      </p:pic>
    </p:spTree>
    <p:extLst>
      <p:ext uri="{BB962C8B-B14F-4D97-AF65-F5344CB8AC3E}">
        <p14:creationId xmlns:p14="http://schemas.microsoft.com/office/powerpoint/2010/main" val="105235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45C9D-196C-7802-E95F-A46D5DDD48C2}"/>
              </a:ext>
            </a:extLst>
          </p:cNvPr>
          <p:cNvPicPr>
            <a:picLocks noChangeAspect="1"/>
          </p:cNvPicPr>
          <p:nvPr/>
        </p:nvPicPr>
        <p:blipFill>
          <a:blip r:embed="rId2"/>
          <a:stretch>
            <a:fillRect/>
          </a:stretch>
        </p:blipFill>
        <p:spPr>
          <a:xfrm>
            <a:off x="8931088" y="224037"/>
            <a:ext cx="2857500" cy="857250"/>
          </a:xfrm>
          <a:prstGeom prst="rect">
            <a:avLst/>
          </a:prstGeom>
        </p:spPr>
      </p:pic>
      <p:sp>
        <p:nvSpPr>
          <p:cNvPr id="5" name="TextBox 4">
            <a:extLst>
              <a:ext uri="{FF2B5EF4-FFF2-40B4-BE49-F238E27FC236}">
                <a16:creationId xmlns:a16="http://schemas.microsoft.com/office/drawing/2014/main" id="{122F8F15-2DD0-58A7-2FB8-564B383174F5}"/>
              </a:ext>
            </a:extLst>
          </p:cNvPr>
          <p:cNvSpPr txBox="1"/>
          <p:nvPr/>
        </p:nvSpPr>
        <p:spPr>
          <a:xfrm>
            <a:off x="2771480" y="2413262"/>
            <a:ext cx="6363093" cy="1569660"/>
          </a:xfrm>
          <a:prstGeom prst="rect">
            <a:avLst/>
          </a:prstGeom>
          <a:noFill/>
        </p:spPr>
        <p:txBody>
          <a:bodyPr wrap="square" rtlCol="0">
            <a:spAutoFit/>
          </a:bodyPr>
          <a:lstStyle/>
          <a:p>
            <a:pPr algn="ctr"/>
            <a:r>
              <a:rPr lang="en-US" sz="9600" dirty="0">
                <a:solidFill>
                  <a:srgbClr val="FF0000"/>
                </a:solidFill>
              </a:rPr>
              <a:t>Questions?</a:t>
            </a:r>
          </a:p>
        </p:txBody>
      </p:sp>
    </p:spTree>
    <p:extLst>
      <p:ext uri="{BB962C8B-B14F-4D97-AF65-F5344CB8AC3E}">
        <p14:creationId xmlns:p14="http://schemas.microsoft.com/office/powerpoint/2010/main" val="181350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592903-FB3D-2D07-A4B1-8EB8A4E285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8847" y="254861"/>
            <a:ext cx="8606117" cy="641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60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025D19-4680-1353-E50A-8CB090E2184F}"/>
              </a:ext>
            </a:extLst>
          </p:cNvPr>
          <p:cNvSpPr>
            <a:spLocks noGrp="1"/>
          </p:cNvSpPr>
          <p:nvPr>
            <p:ph idx="1"/>
          </p:nvPr>
        </p:nvSpPr>
        <p:spPr>
          <a:xfrm>
            <a:off x="754145" y="586498"/>
            <a:ext cx="10515600" cy="2208493"/>
          </a:xfrm>
        </p:spPr>
        <p:txBody>
          <a:bodyPr>
            <a:noAutofit/>
          </a:bodyPr>
          <a:lstStyle/>
          <a:p>
            <a:pPr marL="0" indent="0">
              <a:lnSpc>
                <a:spcPct val="100000"/>
              </a:lnSpc>
              <a:buNone/>
            </a:pPr>
            <a:endParaRPr lang="en-US" sz="2800" dirty="0"/>
          </a:p>
          <a:p>
            <a:pPr marL="0" indent="0">
              <a:lnSpc>
                <a:spcPct val="100000"/>
              </a:lnSpc>
              <a:buNone/>
            </a:pPr>
            <a:r>
              <a:rPr lang="en-US" sz="4800" dirty="0"/>
              <a:t>When you think of the Girl Scouts, what words or images come to mind?</a:t>
            </a:r>
          </a:p>
        </p:txBody>
      </p:sp>
      <p:sp>
        <p:nvSpPr>
          <p:cNvPr id="3" name="TextBox 2">
            <a:extLst>
              <a:ext uri="{FF2B5EF4-FFF2-40B4-BE49-F238E27FC236}">
                <a16:creationId xmlns:a16="http://schemas.microsoft.com/office/drawing/2014/main" id="{4EB65C6D-74D6-610F-D7BB-04C729B98318}"/>
              </a:ext>
            </a:extLst>
          </p:cNvPr>
          <p:cNvSpPr txBox="1"/>
          <p:nvPr/>
        </p:nvSpPr>
        <p:spPr>
          <a:xfrm>
            <a:off x="533400" y="3416959"/>
            <a:ext cx="2895600" cy="707886"/>
          </a:xfrm>
          <a:prstGeom prst="rect">
            <a:avLst/>
          </a:prstGeom>
          <a:noFill/>
        </p:spPr>
        <p:txBody>
          <a:bodyPr wrap="square" rtlCol="0">
            <a:spAutoFit/>
          </a:bodyPr>
          <a:lstStyle/>
          <a:p>
            <a:r>
              <a:rPr lang="en-US" sz="4000" dirty="0">
                <a:solidFill>
                  <a:schemeClr val="accent1"/>
                </a:solidFill>
              </a:rPr>
              <a:t>Cookies</a:t>
            </a:r>
          </a:p>
        </p:txBody>
      </p:sp>
      <p:sp>
        <p:nvSpPr>
          <p:cNvPr id="4" name="TextBox 3">
            <a:extLst>
              <a:ext uri="{FF2B5EF4-FFF2-40B4-BE49-F238E27FC236}">
                <a16:creationId xmlns:a16="http://schemas.microsoft.com/office/drawing/2014/main" id="{831A5C04-C6B5-1075-CEC4-DD906A1B418C}"/>
              </a:ext>
            </a:extLst>
          </p:cNvPr>
          <p:cNvSpPr txBox="1"/>
          <p:nvPr/>
        </p:nvSpPr>
        <p:spPr>
          <a:xfrm>
            <a:off x="5517776" y="3021957"/>
            <a:ext cx="2895600" cy="707886"/>
          </a:xfrm>
          <a:prstGeom prst="rect">
            <a:avLst/>
          </a:prstGeom>
          <a:noFill/>
        </p:spPr>
        <p:txBody>
          <a:bodyPr wrap="square" rtlCol="0">
            <a:spAutoFit/>
          </a:bodyPr>
          <a:lstStyle/>
          <a:p>
            <a:r>
              <a:rPr lang="en-US" sz="4000" dirty="0">
                <a:solidFill>
                  <a:schemeClr val="accent1"/>
                </a:solidFill>
              </a:rPr>
              <a:t>Badges</a:t>
            </a:r>
          </a:p>
        </p:txBody>
      </p:sp>
      <p:sp>
        <p:nvSpPr>
          <p:cNvPr id="5" name="TextBox 4">
            <a:extLst>
              <a:ext uri="{FF2B5EF4-FFF2-40B4-BE49-F238E27FC236}">
                <a16:creationId xmlns:a16="http://schemas.microsoft.com/office/drawing/2014/main" id="{5ACE6F84-6344-C396-81A6-57A501329A09}"/>
              </a:ext>
            </a:extLst>
          </p:cNvPr>
          <p:cNvSpPr txBox="1"/>
          <p:nvPr/>
        </p:nvSpPr>
        <p:spPr>
          <a:xfrm>
            <a:off x="3116345" y="3780580"/>
            <a:ext cx="2895600" cy="707886"/>
          </a:xfrm>
          <a:prstGeom prst="rect">
            <a:avLst/>
          </a:prstGeom>
          <a:noFill/>
        </p:spPr>
        <p:txBody>
          <a:bodyPr wrap="square" rtlCol="0">
            <a:spAutoFit/>
          </a:bodyPr>
          <a:lstStyle/>
          <a:p>
            <a:r>
              <a:rPr lang="en-US" sz="4000" dirty="0">
                <a:solidFill>
                  <a:schemeClr val="accent1"/>
                </a:solidFill>
              </a:rPr>
              <a:t>Camping</a:t>
            </a:r>
          </a:p>
        </p:txBody>
      </p:sp>
      <p:sp>
        <p:nvSpPr>
          <p:cNvPr id="6" name="TextBox 5">
            <a:extLst>
              <a:ext uri="{FF2B5EF4-FFF2-40B4-BE49-F238E27FC236}">
                <a16:creationId xmlns:a16="http://schemas.microsoft.com/office/drawing/2014/main" id="{7A5FB960-7DC5-AB3F-E7EB-755026269B14}"/>
              </a:ext>
            </a:extLst>
          </p:cNvPr>
          <p:cNvSpPr txBox="1"/>
          <p:nvPr/>
        </p:nvSpPr>
        <p:spPr>
          <a:xfrm>
            <a:off x="8413376" y="3491590"/>
            <a:ext cx="2895600" cy="707886"/>
          </a:xfrm>
          <a:prstGeom prst="rect">
            <a:avLst/>
          </a:prstGeom>
          <a:noFill/>
        </p:spPr>
        <p:txBody>
          <a:bodyPr wrap="square" rtlCol="0">
            <a:spAutoFit/>
          </a:bodyPr>
          <a:lstStyle/>
          <a:p>
            <a:r>
              <a:rPr lang="en-US" sz="4000" dirty="0">
                <a:solidFill>
                  <a:schemeClr val="accent1"/>
                </a:solidFill>
              </a:rPr>
              <a:t>Young Girls</a:t>
            </a:r>
          </a:p>
        </p:txBody>
      </p:sp>
      <p:sp>
        <p:nvSpPr>
          <p:cNvPr id="7" name="TextBox 6">
            <a:extLst>
              <a:ext uri="{FF2B5EF4-FFF2-40B4-BE49-F238E27FC236}">
                <a16:creationId xmlns:a16="http://schemas.microsoft.com/office/drawing/2014/main" id="{38CDA99D-12E3-B102-A766-43235B6EB3D5}"/>
              </a:ext>
            </a:extLst>
          </p:cNvPr>
          <p:cNvSpPr txBox="1"/>
          <p:nvPr/>
        </p:nvSpPr>
        <p:spPr>
          <a:xfrm>
            <a:off x="5580530" y="4447329"/>
            <a:ext cx="2895600" cy="707886"/>
          </a:xfrm>
          <a:prstGeom prst="rect">
            <a:avLst/>
          </a:prstGeom>
          <a:noFill/>
        </p:spPr>
        <p:txBody>
          <a:bodyPr wrap="square" rtlCol="0">
            <a:spAutoFit/>
          </a:bodyPr>
          <a:lstStyle/>
          <a:p>
            <a:r>
              <a:rPr lang="en-US" sz="4000" dirty="0">
                <a:solidFill>
                  <a:schemeClr val="accent1"/>
                </a:solidFill>
              </a:rPr>
              <a:t>Troops</a:t>
            </a:r>
          </a:p>
        </p:txBody>
      </p:sp>
      <p:sp>
        <p:nvSpPr>
          <p:cNvPr id="8" name="TextBox 7">
            <a:extLst>
              <a:ext uri="{FF2B5EF4-FFF2-40B4-BE49-F238E27FC236}">
                <a16:creationId xmlns:a16="http://schemas.microsoft.com/office/drawing/2014/main" id="{34629878-CE82-A5B5-4125-7D581EE0790B}"/>
              </a:ext>
            </a:extLst>
          </p:cNvPr>
          <p:cNvSpPr txBox="1"/>
          <p:nvPr/>
        </p:nvSpPr>
        <p:spPr>
          <a:xfrm>
            <a:off x="1015255" y="4713154"/>
            <a:ext cx="2895600" cy="707886"/>
          </a:xfrm>
          <a:prstGeom prst="rect">
            <a:avLst/>
          </a:prstGeom>
          <a:noFill/>
        </p:spPr>
        <p:txBody>
          <a:bodyPr wrap="square" rtlCol="0">
            <a:spAutoFit/>
          </a:bodyPr>
          <a:lstStyle/>
          <a:p>
            <a:r>
              <a:rPr lang="en-US" sz="4000" dirty="0">
                <a:solidFill>
                  <a:schemeClr val="accent1"/>
                </a:solidFill>
              </a:rPr>
              <a:t>Outdoors</a:t>
            </a:r>
          </a:p>
        </p:txBody>
      </p:sp>
      <p:sp>
        <p:nvSpPr>
          <p:cNvPr id="9" name="TextBox 8">
            <a:extLst>
              <a:ext uri="{FF2B5EF4-FFF2-40B4-BE49-F238E27FC236}">
                <a16:creationId xmlns:a16="http://schemas.microsoft.com/office/drawing/2014/main" id="{239C1120-65A7-F304-D36D-BE88282D5EA7}"/>
              </a:ext>
            </a:extLst>
          </p:cNvPr>
          <p:cNvSpPr txBox="1"/>
          <p:nvPr/>
        </p:nvSpPr>
        <p:spPr>
          <a:xfrm>
            <a:off x="7848599" y="5056787"/>
            <a:ext cx="2895600" cy="707886"/>
          </a:xfrm>
          <a:prstGeom prst="rect">
            <a:avLst/>
          </a:prstGeom>
          <a:noFill/>
        </p:spPr>
        <p:txBody>
          <a:bodyPr wrap="square" rtlCol="0">
            <a:spAutoFit/>
          </a:bodyPr>
          <a:lstStyle/>
          <a:p>
            <a:r>
              <a:rPr lang="en-US" sz="4000" dirty="0">
                <a:solidFill>
                  <a:schemeClr val="accent1"/>
                </a:solidFill>
              </a:rPr>
              <a:t>Uniforms</a:t>
            </a:r>
          </a:p>
        </p:txBody>
      </p:sp>
      <p:sp>
        <p:nvSpPr>
          <p:cNvPr id="10" name="TextBox 9">
            <a:extLst>
              <a:ext uri="{FF2B5EF4-FFF2-40B4-BE49-F238E27FC236}">
                <a16:creationId xmlns:a16="http://schemas.microsoft.com/office/drawing/2014/main" id="{4C58F7D1-4ECF-4AC7-31F7-D4FA3FA335DB}"/>
              </a:ext>
            </a:extLst>
          </p:cNvPr>
          <p:cNvSpPr txBox="1"/>
          <p:nvPr/>
        </p:nvSpPr>
        <p:spPr>
          <a:xfrm>
            <a:off x="4034119" y="5421040"/>
            <a:ext cx="2895600" cy="707886"/>
          </a:xfrm>
          <a:prstGeom prst="rect">
            <a:avLst/>
          </a:prstGeom>
          <a:noFill/>
        </p:spPr>
        <p:txBody>
          <a:bodyPr wrap="square" rtlCol="0">
            <a:spAutoFit/>
          </a:bodyPr>
          <a:lstStyle/>
          <a:p>
            <a:r>
              <a:rPr lang="en-US" sz="4000" dirty="0">
                <a:solidFill>
                  <a:schemeClr val="accent1"/>
                </a:solidFill>
              </a:rPr>
              <a:t>Crafts</a:t>
            </a:r>
          </a:p>
        </p:txBody>
      </p:sp>
      <p:pic>
        <p:nvPicPr>
          <p:cNvPr id="13" name="Picture 12">
            <a:extLst>
              <a:ext uri="{FF2B5EF4-FFF2-40B4-BE49-F238E27FC236}">
                <a16:creationId xmlns:a16="http://schemas.microsoft.com/office/drawing/2014/main" id="{F2FDB86F-2E32-0036-4C1F-99A9F025341F}"/>
              </a:ext>
            </a:extLst>
          </p:cNvPr>
          <p:cNvPicPr>
            <a:picLocks noChangeAspect="1"/>
          </p:cNvPicPr>
          <p:nvPr/>
        </p:nvPicPr>
        <p:blipFill>
          <a:blip r:embed="rId2"/>
          <a:stretch>
            <a:fillRect/>
          </a:stretch>
        </p:blipFill>
        <p:spPr>
          <a:xfrm>
            <a:off x="8931088" y="224037"/>
            <a:ext cx="2857500" cy="857250"/>
          </a:xfrm>
          <a:prstGeom prst="rect">
            <a:avLst/>
          </a:prstGeom>
        </p:spPr>
      </p:pic>
    </p:spTree>
    <p:extLst>
      <p:ext uri="{BB962C8B-B14F-4D97-AF65-F5344CB8AC3E}">
        <p14:creationId xmlns:p14="http://schemas.microsoft.com/office/powerpoint/2010/main" val="273998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p:cTn id="4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 calcmode="lin" valueType="num">
                                      <p:cBhvr>
                                        <p:cTn id="5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976ED3-D15E-ACB2-828B-9DC616C0146C}"/>
              </a:ext>
            </a:extLst>
          </p:cNvPr>
          <p:cNvSpPr>
            <a:spLocks noGrp="1"/>
          </p:cNvSpPr>
          <p:nvPr>
            <p:ph idx="1"/>
          </p:nvPr>
        </p:nvSpPr>
        <p:spPr>
          <a:xfrm>
            <a:off x="497541" y="1116199"/>
            <a:ext cx="11196918" cy="5624046"/>
          </a:xfrm>
        </p:spPr>
        <p:txBody>
          <a:bodyPr>
            <a:normAutofit fontScale="62500" lnSpcReduction="20000"/>
          </a:bodyPr>
          <a:lstStyle/>
          <a:p>
            <a:pPr marL="0" indent="0">
              <a:buNone/>
            </a:pPr>
            <a:r>
              <a:rPr lang="en-US" sz="5200" dirty="0"/>
              <a:t>While many of the same activities are included, the modern Girl Scouts are so much more! </a:t>
            </a:r>
          </a:p>
          <a:p>
            <a:pPr marL="0" indent="0">
              <a:buNone/>
            </a:pPr>
            <a:endParaRPr lang="en-US" dirty="0"/>
          </a:p>
          <a:p>
            <a:r>
              <a:rPr lang="en-US" sz="3400" dirty="0">
                <a:solidFill>
                  <a:schemeClr val="accent1"/>
                </a:solidFill>
              </a:rPr>
              <a:t>Girls can join from ages 5 through 17</a:t>
            </a:r>
          </a:p>
          <a:p>
            <a:endParaRPr lang="en-US" sz="3400" dirty="0">
              <a:solidFill>
                <a:schemeClr val="accent1"/>
              </a:solidFill>
            </a:endParaRPr>
          </a:p>
          <a:p>
            <a:r>
              <a:rPr lang="en-US" sz="3400" dirty="0">
                <a:solidFill>
                  <a:schemeClr val="accent1"/>
                </a:solidFill>
              </a:rPr>
              <a:t>Girl Scouts teaches valuable life skills along with technical skills</a:t>
            </a:r>
          </a:p>
          <a:p>
            <a:endParaRPr lang="en-US" sz="3400" dirty="0">
              <a:solidFill>
                <a:schemeClr val="accent1"/>
              </a:solidFill>
            </a:endParaRPr>
          </a:p>
          <a:p>
            <a:r>
              <a:rPr lang="en-US" sz="3400" dirty="0">
                <a:solidFill>
                  <a:schemeClr val="accent1"/>
                </a:solidFill>
              </a:rPr>
              <a:t>A Girl Scout no longer has to belong to a Troop but can participate individually</a:t>
            </a:r>
          </a:p>
          <a:p>
            <a:endParaRPr lang="en-US" sz="3400" dirty="0">
              <a:solidFill>
                <a:schemeClr val="accent1"/>
              </a:solidFill>
            </a:endParaRPr>
          </a:p>
          <a:p>
            <a:pPr>
              <a:lnSpc>
                <a:spcPct val="120000"/>
              </a:lnSpc>
            </a:pPr>
            <a:r>
              <a:rPr lang="en-US" sz="3400" dirty="0">
                <a:solidFill>
                  <a:schemeClr val="accent1"/>
                </a:solidFill>
              </a:rPr>
              <a:t>Girl Scouts strive to make their girls more confident, more courageous, and build better character</a:t>
            </a:r>
          </a:p>
          <a:p>
            <a:endParaRPr lang="en-US" sz="3400" dirty="0">
              <a:solidFill>
                <a:schemeClr val="accent1"/>
              </a:solidFill>
            </a:endParaRPr>
          </a:p>
          <a:p>
            <a:r>
              <a:rPr lang="en-US" sz="3400" dirty="0">
                <a:solidFill>
                  <a:schemeClr val="accent1"/>
                </a:solidFill>
              </a:rPr>
              <a:t>Girl Scouts of Southern Arizona has over 40 programs for their Girl Scout members</a:t>
            </a:r>
          </a:p>
        </p:txBody>
      </p:sp>
      <p:pic>
        <p:nvPicPr>
          <p:cNvPr id="4" name="Picture 3">
            <a:extLst>
              <a:ext uri="{FF2B5EF4-FFF2-40B4-BE49-F238E27FC236}">
                <a16:creationId xmlns:a16="http://schemas.microsoft.com/office/drawing/2014/main" id="{CD001EDE-4BAB-B983-3E31-BF1D165474DA}"/>
              </a:ext>
            </a:extLst>
          </p:cNvPr>
          <p:cNvPicPr>
            <a:picLocks noChangeAspect="1"/>
          </p:cNvPicPr>
          <p:nvPr/>
        </p:nvPicPr>
        <p:blipFill>
          <a:blip r:embed="rId2"/>
          <a:stretch>
            <a:fillRect/>
          </a:stretch>
        </p:blipFill>
        <p:spPr>
          <a:xfrm>
            <a:off x="8931088" y="224037"/>
            <a:ext cx="2857500" cy="857250"/>
          </a:xfrm>
          <a:prstGeom prst="rect">
            <a:avLst/>
          </a:prstGeom>
        </p:spPr>
      </p:pic>
    </p:spTree>
    <p:extLst>
      <p:ext uri="{BB962C8B-B14F-4D97-AF65-F5344CB8AC3E}">
        <p14:creationId xmlns:p14="http://schemas.microsoft.com/office/powerpoint/2010/main" val="2788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CFB40-F6AE-C2B7-8EC9-9D6B82CC64A8}"/>
              </a:ext>
            </a:extLst>
          </p:cNvPr>
          <p:cNvPicPr>
            <a:picLocks noChangeAspect="1"/>
          </p:cNvPicPr>
          <p:nvPr/>
        </p:nvPicPr>
        <p:blipFill>
          <a:blip r:embed="rId2"/>
          <a:stretch>
            <a:fillRect/>
          </a:stretch>
        </p:blipFill>
        <p:spPr>
          <a:xfrm>
            <a:off x="8931088" y="224037"/>
            <a:ext cx="2857500" cy="857250"/>
          </a:xfrm>
          <a:prstGeom prst="rect">
            <a:avLst/>
          </a:prstGeom>
        </p:spPr>
      </p:pic>
      <p:pic>
        <p:nvPicPr>
          <p:cNvPr id="4" name="Picture 3">
            <a:extLst>
              <a:ext uri="{FF2B5EF4-FFF2-40B4-BE49-F238E27FC236}">
                <a16:creationId xmlns:a16="http://schemas.microsoft.com/office/drawing/2014/main" id="{B99606E3-CD06-C667-A518-52AB6F1915EA}"/>
              </a:ext>
            </a:extLst>
          </p:cNvPr>
          <p:cNvPicPr>
            <a:picLocks noChangeAspect="1"/>
          </p:cNvPicPr>
          <p:nvPr/>
        </p:nvPicPr>
        <p:blipFill>
          <a:blip r:embed="rId3"/>
          <a:stretch>
            <a:fillRect/>
          </a:stretch>
        </p:blipFill>
        <p:spPr>
          <a:xfrm>
            <a:off x="4540454" y="1081287"/>
            <a:ext cx="3111091" cy="5420635"/>
          </a:xfrm>
          <a:prstGeom prst="rect">
            <a:avLst/>
          </a:prstGeom>
        </p:spPr>
      </p:pic>
      <p:sp>
        <p:nvSpPr>
          <p:cNvPr id="5" name="TextBox 4">
            <a:extLst>
              <a:ext uri="{FF2B5EF4-FFF2-40B4-BE49-F238E27FC236}">
                <a16:creationId xmlns:a16="http://schemas.microsoft.com/office/drawing/2014/main" id="{C45F3283-FBF1-339C-5AD0-180E8FC0E806}"/>
              </a:ext>
            </a:extLst>
          </p:cNvPr>
          <p:cNvSpPr txBox="1"/>
          <p:nvPr/>
        </p:nvSpPr>
        <p:spPr>
          <a:xfrm>
            <a:off x="527901" y="1081287"/>
            <a:ext cx="3384223" cy="1446550"/>
          </a:xfrm>
          <a:prstGeom prst="rect">
            <a:avLst/>
          </a:prstGeom>
          <a:noFill/>
        </p:spPr>
        <p:txBody>
          <a:bodyPr wrap="square" rtlCol="0">
            <a:spAutoFit/>
          </a:bodyPr>
          <a:lstStyle/>
          <a:p>
            <a:r>
              <a:rPr lang="en-US" sz="4400" dirty="0">
                <a:solidFill>
                  <a:srgbClr val="FF0000"/>
                </a:solidFill>
              </a:rPr>
              <a:t>Girl Scout Classifications</a:t>
            </a:r>
          </a:p>
        </p:txBody>
      </p:sp>
      <p:sp>
        <p:nvSpPr>
          <p:cNvPr id="6" name="TextBox 5">
            <a:extLst>
              <a:ext uri="{FF2B5EF4-FFF2-40B4-BE49-F238E27FC236}">
                <a16:creationId xmlns:a16="http://schemas.microsoft.com/office/drawing/2014/main" id="{46AA39B1-A555-10A1-1049-0045AF93ED6B}"/>
              </a:ext>
            </a:extLst>
          </p:cNvPr>
          <p:cNvSpPr txBox="1"/>
          <p:nvPr/>
        </p:nvSpPr>
        <p:spPr>
          <a:xfrm>
            <a:off x="8625525" y="2234152"/>
            <a:ext cx="2658359" cy="2677656"/>
          </a:xfrm>
          <a:prstGeom prst="rect">
            <a:avLst/>
          </a:prstGeom>
          <a:noFill/>
        </p:spPr>
        <p:txBody>
          <a:bodyPr wrap="square" rtlCol="0">
            <a:spAutoFit/>
          </a:bodyPr>
          <a:lstStyle/>
          <a:p>
            <a:r>
              <a:rPr lang="en-US" sz="2800" dirty="0"/>
              <a:t>Independent Girl Scouts, who for whatever reason can’t join an official Troop, are called </a:t>
            </a:r>
            <a:r>
              <a:rPr lang="en-US" sz="2800" dirty="0" err="1"/>
              <a:t>Juliettes</a:t>
            </a:r>
            <a:r>
              <a:rPr lang="en-US" sz="2800" dirty="0"/>
              <a:t>.</a:t>
            </a:r>
          </a:p>
        </p:txBody>
      </p:sp>
    </p:spTree>
    <p:extLst>
      <p:ext uri="{BB962C8B-B14F-4D97-AF65-F5344CB8AC3E}">
        <p14:creationId xmlns:p14="http://schemas.microsoft.com/office/powerpoint/2010/main" val="4295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435887-356C-FA56-8597-502CEB6183C4}"/>
              </a:ext>
            </a:extLst>
          </p:cNvPr>
          <p:cNvPicPr>
            <a:picLocks noChangeAspect="1"/>
          </p:cNvPicPr>
          <p:nvPr/>
        </p:nvPicPr>
        <p:blipFill>
          <a:blip r:embed="rId2"/>
          <a:stretch>
            <a:fillRect/>
          </a:stretch>
        </p:blipFill>
        <p:spPr>
          <a:xfrm>
            <a:off x="169682" y="987518"/>
            <a:ext cx="8910794" cy="5646445"/>
          </a:xfrm>
          <a:prstGeom prst="rect">
            <a:avLst/>
          </a:prstGeom>
        </p:spPr>
      </p:pic>
      <p:pic>
        <p:nvPicPr>
          <p:cNvPr id="2" name="Picture 1">
            <a:extLst>
              <a:ext uri="{FF2B5EF4-FFF2-40B4-BE49-F238E27FC236}">
                <a16:creationId xmlns:a16="http://schemas.microsoft.com/office/drawing/2014/main" id="{8374D06D-0EE1-2FB6-B2AD-894AA0ED2C89}"/>
              </a:ext>
            </a:extLst>
          </p:cNvPr>
          <p:cNvPicPr>
            <a:picLocks noChangeAspect="1"/>
          </p:cNvPicPr>
          <p:nvPr/>
        </p:nvPicPr>
        <p:blipFill>
          <a:blip r:embed="rId3"/>
          <a:stretch>
            <a:fillRect/>
          </a:stretch>
        </p:blipFill>
        <p:spPr>
          <a:xfrm>
            <a:off x="8931088" y="224037"/>
            <a:ext cx="2857500" cy="857250"/>
          </a:xfrm>
          <a:prstGeom prst="rect">
            <a:avLst/>
          </a:prstGeom>
        </p:spPr>
      </p:pic>
    </p:spTree>
    <p:extLst>
      <p:ext uri="{BB962C8B-B14F-4D97-AF65-F5344CB8AC3E}">
        <p14:creationId xmlns:p14="http://schemas.microsoft.com/office/powerpoint/2010/main" val="108350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D729C-D824-5966-3B13-F9CBD319A8A2}"/>
              </a:ext>
            </a:extLst>
          </p:cNvPr>
          <p:cNvPicPr>
            <a:picLocks noChangeAspect="1"/>
          </p:cNvPicPr>
          <p:nvPr/>
        </p:nvPicPr>
        <p:blipFill>
          <a:blip r:embed="rId2"/>
          <a:stretch>
            <a:fillRect/>
          </a:stretch>
        </p:blipFill>
        <p:spPr>
          <a:xfrm>
            <a:off x="829560" y="156924"/>
            <a:ext cx="6795850" cy="6544152"/>
          </a:xfrm>
          <a:prstGeom prst="rect">
            <a:avLst/>
          </a:prstGeom>
        </p:spPr>
      </p:pic>
      <p:pic>
        <p:nvPicPr>
          <p:cNvPr id="2" name="Picture 1">
            <a:extLst>
              <a:ext uri="{FF2B5EF4-FFF2-40B4-BE49-F238E27FC236}">
                <a16:creationId xmlns:a16="http://schemas.microsoft.com/office/drawing/2014/main" id="{CE31DF1D-7BC9-C85A-C1AC-4415346BBDBE}"/>
              </a:ext>
            </a:extLst>
          </p:cNvPr>
          <p:cNvPicPr>
            <a:picLocks noChangeAspect="1"/>
          </p:cNvPicPr>
          <p:nvPr/>
        </p:nvPicPr>
        <p:blipFill>
          <a:blip r:embed="rId3"/>
          <a:stretch>
            <a:fillRect/>
          </a:stretch>
        </p:blipFill>
        <p:spPr>
          <a:xfrm>
            <a:off x="8931088" y="224037"/>
            <a:ext cx="2857500" cy="857250"/>
          </a:xfrm>
          <a:prstGeom prst="rect">
            <a:avLst/>
          </a:prstGeom>
        </p:spPr>
      </p:pic>
    </p:spTree>
    <p:extLst>
      <p:ext uri="{BB962C8B-B14F-4D97-AF65-F5344CB8AC3E}">
        <p14:creationId xmlns:p14="http://schemas.microsoft.com/office/powerpoint/2010/main" val="213539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976ED3-D15E-ACB2-828B-9DC616C0146C}"/>
              </a:ext>
            </a:extLst>
          </p:cNvPr>
          <p:cNvSpPr>
            <a:spLocks noGrp="1"/>
          </p:cNvSpPr>
          <p:nvPr>
            <p:ph idx="1"/>
          </p:nvPr>
        </p:nvSpPr>
        <p:spPr>
          <a:xfrm>
            <a:off x="213674" y="1081287"/>
            <a:ext cx="11764651" cy="5851306"/>
          </a:xfrm>
        </p:spPr>
        <p:txBody>
          <a:bodyPr>
            <a:normAutofit fontScale="40000" lnSpcReduction="20000"/>
          </a:bodyPr>
          <a:lstStyle/>
          <a:p>
            <a:pPr marL="0" indent="0">
              <a:buNone/>
            </a:pPr>
            <a:r>
              <a:rPr lang="en-US" sz="7600" dirty="0"/>
              <a:t>Girl Scouts of Southern Arizona has some of the most innovative programs in the country.  There are two types; Staff Led and Partner Led</a:t>
            </a:r>
          </a:p>
          <a:p>
            <a:pPr marL="0" indent="0">
              <a:buNone/>
            </a:pPr>
            <a:r>
              <a:rPr lang="en-US" sz="5200" b="1" dirty="0"/>
              <a:t>Staff Led Programs: </a:t>
            </a:r>
            <a:endParaRPr lang="en-US" sz="5000" b="1" dirty="0"/>
          </a:p>
          <a:p>
            <a:r>
              <a:rPr lang="en-US" sz="5000" dirty="0">
                <a:solidFill>
                  <a:schemeClr val="accent1"/>
                </a:solidFill>
              </a:rPr>
              <a:t>After School Programs - Girls meet right at their schools </a:t>
            </a:r>
          </a:p>
          <a:p>
            <a:endParaRPr lang="en-US" sz="1300" dirty="0">
              <a:solidFill>
                <a:schemeClr val="accent1"/>
              </a:solidFill>
            </a:endParaRPr>
          </a:p>
          <a:p>
            <a:r>
              <a:rPr lang="en-US" sz="5000" dirty="0">
                <a:solidFill>
                  <a:schemeClr val="accent1"/>
                </a:solidFill>
              </a:rPr>
              <a:t>Adelante </a:t>
            </a:r>
            <a:r>
              <a:rPr lang="en-US" sz="5000" dirty="0" err="1">
                <a:solidFill>
                  <a:schemeClr val="accent1"/>
                </a:solidFill>
              </a:rPr>
              <a:t>Jovencitas</a:t>
            </a:r>
            <a:r>
              <a:rPr lang="en-US" sz="5000" dirty="0">
                <a:solidFill>
                  <a:schemeClr val="accent1"/>
                </a:solidFill>
              </a:rPr>
              <a:t> – For girls who have entered or are at risk of re-entering the juvenile justice system</a:t>
            </a:r>
          </a:p>
          <a:p>
            <a:endParaRPr lang="en-US" sz="1300" dirty="0">
              <a:solidFill>
                <a:schemeClr val="accent1"/>
              </a:solidFill>
            </a:endParaRPr>
          </a:p>
          <a:p>
            <a:r>
              <a:rPr lang="en-US" sz="5000" dirty="0">
                <a:solidFill>
                  <a:schemeClr val="accent1"/>
                </a:solidFill>
              </a:rPr>
              <a:t>Foster Care – For girls living in a foster home</a:t>
            </a:r>
          </a:p>
          <a:p>
            <a:endParaRPr lang="en-US" sz="1300" dirty="0">
              <a:solidFill>
                <a:schemeClr val="accent1"/>
              </a:solidFill>
            </a:endParaRPr>
          </a:p>
          <a:p>
            <a:r>
              <a:rPr lang="en-US" sz="5000" dirty="0">
                <a:solidFill>
                  <a:schemeClr val="accent1"/>
                </a:solidFill>
              </a:rPr>
              <a:t>Girl Scouts Beyond Bars – For girls whose mothers are incarcerated.  Girls and their mothers attend classes together at the prison to foster their relationships and learn life skills together.</a:t>
            </a:r>
          </a:p>
          <a:p>
            <a:endParaRPr lang="en-US" sz="1300" dirty="0">
              <a:solidFill>
                <a:schemeClr val="accent1"/>
              </a:solidFill>
            </a:endParaRPr>
          </a:p>
          <a:p>
            <a:pPr>
              <a:lnSpc>
                <a:spcPct val="120000"/>
              </a:lnSpc>
            </a:pPr>
            <a:r>
              <a:rPr lang="en-US" sz="5000" dirty="0">
                <a:solidFill>
                  <a:schemeClr val="accent1"/>
                </a:solidFill>
              </a:rPr>
              <a:t>GS </a:t>
            </a:r>
            <a:r>
              <a:rPr lang="en-US" sz="5000" dirty="0" err="1">
                <a:solidFill>
                  <a:schemeClr val="accent1"/>
                </a:solidFill>
              </a:rPr>
              <a:t>adVENTURERs</a:t>
            </a:r>
            <a:r>
              <a:rPr lang="en-US" sz="5000" dirty="0">
                <a:solidFill>
                  <a:schemeClr val="accent1"/>
                </a:solidFill>
              </a:rPr>
              <a:t> – Teaching middle school and high school girls entrepreneurship skills</a:t>
            </a:r>
          </a:p>
          <a:p>
            <a:endParaRPr lang="en-US" sz="1300" dirty="0">
              <a:solidFill>
                <a:schemeClr val="accent1"/>
              </a:solidFill>
            </a:endParaRPr>
          </a:p>
          <a:p>
            <a:r>
              <a:rPr lang="en-US" sz="5000" dirty="0">
                <a:solidFill>
                  <a:schemeClr val="accent1"/>
                </a:solidFill>
              </a:rPr>
              <a:t>Media Scouts – Teaching Girl Scouts media skills to represent GSSOAZ in print, television, and on social media</a:t>
            </a:r>
          </a:p>
        </p:txBody>
      </p:sp>
      <p:pic>
        <p:nvPicPr>
          <p:cNvPr id="4" name="Picture 3">
            <a:extLst>
              <a:ext uri="{FF2B5EF4-FFF2-40B4-BE49-F238E27FC236}">
                <a16:creationId xmlns:a16="http://schemas.microsoft.com/office/drawing/2014/main" id="{65A2129A-6288-C1C9-991C-448511E2D67E}"/>
              </a:ext>
            </a:extLst>
          </p:cNvPr>
          <p:cNvPicPr>
            <a:picLocks noChangeAspect="1"/>
          </p:cNvPicPr>
          <p:nvPr/>
        </p:nvPicPr>
        <p:blipFill>
          <a:blip r:embed="rId2"/>
          <a:stretch>
            <a:fillRect/>
          </a:stretch>
        </p:blipFill>
        <p:spPr>
          <a:xfrm>
            <a:off x="8931088" y="224037"/>
            <a:ext cx="2857500" cy="857250"/>
          </a:xfrm>
          <a:prstGeom prst="rect">
            <a:avLst/>
          </a:prstGeom>
        </p:spPr>
      </p:pic>
    </p:spTree>
    <p:extLst>
      <p:ext uri="{BB962C8B-B14F-4D97-AF65-F5344CB8AC3E}">
        <p14:creationId xmlns:p14="http://schemas.microsoft.com/office/powerpoint/2010/main" val="360701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B20C29-4050-D7C7-166F-93A8C12554F5}"/>
              </a:ext>
            </a:extLst>
          </p:cNvPr>
          <p:cNvPicPr>
            <a:picLocks noChangeAspect="1"/>
          </p:cNvPicPr>
          <p:nvPr/>
        </p:nvPicPr>
        <p:blipFill>
          <a:blip r:embed="rId2"/>
          <a:stretch>
            <a:fillRect/>
          </a:stretch>
        </p:blipFill>
        <p:spPr>
          <a:xfrm>
            <a:off x="8931088" y="224037"/>
            <a:ext cx="2857500" cy="857250"/>
          </a:xfrm>
          <a:prstGeom prst="rect">
            <a:avLst/>
          </a:prstGeom>
        </p:spPr>
      </p:pic>
      <p:sp>
        <p:nvSpPr>
          <p:cNvPr id="7" name="TextBox 6">
            <a:extLst>
              <a:ext uri="{FF2B5EF4-FFF2-40B4-BE49-F238E27FC236}">
                <a16:creationId xmlns:a16="http://schemas.microsoft.com/office/drawing/2014/main" id="{EE968BB5-8D02-542C-E207-095247530BDC}"/>
              </a:ext>
            </a:extLst>
          </p:cNvPr>
          <p:cNvSpPr txBox="1"/>
          <p:nvPr/>
        </p:nvSpPr>
        <p:spPr>
          <a:xfrm>
            <a:off x="593888" y="652662"/>
            <a:ext cx="3403077" cy="415498"/>
          </a:xfrm>
          <a:prstGeom prst="rect">
            <a:avLst/>
          </a:prstGeom>
          <a:noFill/>
        </p:spPr>
        <p:txBody>
          <a:bodyPr wrap="square" rtlCol="0">
            <a:spAutoFit/>
          </a:bodyPr>
          <a:lstStyle/>
          <a:p>
            <a:r>
              <a:rPr lang="en-US" sz="2100" b="1" dirty="0"/>
              <a:t>Partner Led Programs:</a:t>
            </a:r>
          </a:p>
        </p:txBody>
      </p:sp>
      <p:sp>
        <p:nvSpPr>
          <p:cNvPr id="8" name="TextBox 7">
            <a:extLst>
              <a:ext uri="{FF2B5EF4-FFF2-40B4-BE49-F238E27FC236}">
                <a16:creationId xmlns:a16="http://schemas.microsoft.com/office/drawing/2014/main" id="{59250C49-E2E1-EDE4-533C-1FC805CD78A5}"/>
              </a:ext>
            </a:extLst>
          </p:cNvPr>
          <p:cNvSpPr txBox="1"/>
          <p:nvPr/>
        </p:nvSpPr>
        <p:spPr>
          <a:xfrm>
            <a:off x="4383463" y="1068160"/>
            <a:ext cx="1979628" cy="461665"/>
          </a:xfrm>
          <a:prstGeom prst="rect">
            <a:avLst/>
          </a:prstGeom>
          <a:noFill/>
        </p:spPr>
        <p:txBody>
          <a:bodyPr wrap="square" rtlCol="0">
            <a:spAutoFit/>
          </a:bodyPr>
          <a:lstStyle/>
          <a:p>
            <a:pPr algn="ctr"/>
            <a:r>
              <a:rPr lang="en-US" sz="2400" b="1" u="sng" dirty="0"/>
              <a:t>STEM</a:t>
            </a:r>
          </a:p>
        </p:txBody>
      </p:sp>
      <p:pic>
        <p:nvPicPr>
          <p:cNvPr id="11" name="Picture 10">
            <a:extLst>
              <a:ext uri="{FF2B5EF4-FFF2-40B4-BE49-F238E27FC236}">
                <a16:creationId xmlns:a16="http://schemas.microsoft.com/office/drawing/2014/main" id="{B7F483A7-B107-ECDD-7DEC-1C46C2BD8358}"/>
              </a:ext>
            </a:extLst>
          </p:cNvPr>
          <p:cNvPicPr>
            <a:picLocks noChangeAspect="1"/>
          </p:cNvPicPr>
          <p:nvPr/>
        </p:nvPicPr>
        <p:blipFill>
          <a:blip r:embed="rId3"/>
          <a:stretch>
            <a:fillRect/>
          </a:stretch>
        </p:blipFill>
        <p:spPr>
          <a:xfrm>
            <a:off x="1819373" y="1687764"/>
            <a:ext cx="3105150" cy="5038725"/>
          </a:xfrm>
          <a:prstGeom prst="rect">
            <a:avLst/>
          </a:prstGeom>
        </p:spPr>
      </p:pic>
      <p:pic>
        <p:nvPicPr>
          <p:cNvPr id="14" name="Picture 13">
            <a:extLst>
              <a:ext uri="{FF2B5EF4-FFF2-40B4-BE49-F238E27FC236}">
                <a16:creationId xmlns:a16="http://schemas.microsoft.com/office/drawing/2014/main" id="{A7DAADDC-A610-B6E8-7FF4-7D94FB3E050E}"/>
              </a:ext>
            </a:extLst>
          </p:cNvPr>
          <p:cNvPicPr>
            <a:picLocks noChangeAspect="1"/>
          </p:cNvPicPr>
          <p:nvPr/>
        </p:nvPicPr>
        <p:blipFill>
          <a:blip r:embed="rId4"/>
          <a:stretch>
            <a:fillRect/>
          </a:stretch>
        </p:blipFill>
        <p:spPr>
          <a:xfrm>
            <a:off x="5844028" y="2530619"/>
            <a:ext cx="3015214" cy="4195870"/>
          </a:xfrm>
          <a:prstGeom prst="rect">
            <a:avLst/>
          </a:prstGeom>
        </p:spPr>
      </p:pic>
      <p:pic>
        <p:nvPicPr>
          <p:cNvPr id="16" name="Picture 15">
            <a:extLst>
              <a:ext uri="{FF2B5EF4-FFF2-40B4-BE49-F238E27FC236}">
                <a16:creationId xmlns:a16="http://schemas.microsoft.com/office/drawing/2014/main" id="{A8848860-161E-A6E8-8DD7-88E3C1A31927}"/>
              </a:ext>
            </a:extLst>
          </p:cNvPr>
          <p:cNvPicPr>
            <a:picLocks noChangeAspect="1"/>
          </p:cNvPicPr>
          <p:nvPr/>
        </p:nvPicPr>
        <p:blipFill>
          <a:blip r:embed="rId5"/>
          <a:stretch>
            <a:fillRect/>
          </a:stretch>
        </p:blipFill>
        <p:spPr>
          <a:xfrm>
            <a:off x="5844028" y="1672166"/>
            <a:ext cx="3015215" cy="858453"/>
          </a:xfrm>
          <a:prstGeom prst="rect">
            <a:avLst/>
          </a:prstGeom>
        </p:spPr>
      </p:pic>
    </p:spTree>
    <p:extLst>
      <p:ext uri="{BB962C8B-B14F-4D97-AF65-F5344CB8AC3E}">
        <p14:creationId xmlns:p14="http://schemas.microsoft.com/office/powerpoint/2010/main" val="10039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500"/>
                                        <p:tgtEl>
                                          <p:spTgt spid="16"/>
                                        </p:tgtEl>
                                      </p:cBhvr>
                                    </p:animEffect>
                                    <p:anim calcmode="lin" valueType="num">
                                      <p:cBhvr>
                                        <p:cTn id="15" dur="1500" fill="hold"/>
                                        <p:tgtEl>
                                          <p:spTgt spid="16"/>
                                        </p:tgtEl>
                                        <p:attrNameLst>
                                          <p:attrName>ppt_x</p:attrName>
                                        </p:attrNameLst>
                                      </p:cBhvr>
                                      <p:tavLst>
                                        <p:tav tm="0">
                                          <p:val>
                                            <p:strVal val="#ppt_x"/>
                                          </p:val>
                                        </p:tav>
                                        <p:tav tm="100000">
                                          <p:val>
                                            <p:strVal val="#ppt_x"/>
                                          </p:val>
                                        </p:tav>
                                      </p:tavLst>
                                    </p:anim>
                                    <p:anim calcmode="lin" valueType="num">
                                      <p:cBhvr>
                                        <p:cTn id="16" dur="15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500"/>
                                        <p:tgtEl>
                                          <p:spTgt spid="14"/>
                                        </p:tgtEl>
                                      </p:cBhvr>
                                    </p:animEffect>
                                    <p:anim calcmode="lin" valueType="num">
                                      <p:cBhvr>
                                        <p:cTn id="20" dur="1500" fill="hold"/>
                                        <p:tgtEl>
                                          <p:spTgt spid="14"/>
                                        </p:tgtEl>
                                        <p:attrNameLst>
                                          <p:attrName>ppt_x</p:attrName>
                                        </p:attrNameLst>
                                      </p:cBhvr>
                                      <p:tavLst>
                                        <p:tav tm="0">
                                          <p:val>
                                            <p:strVal val="#ppt_x"/>
                                          </p:val>
                                        </p:tav>
                                        <p:tav tm="100000">
                                          <p:val>
                                            <p:strVal val="#ppt_x"/>
                                          </p:val>
                                        </p:tav>
                                      </p:tavLst>
                                    </p:anim>
                                    <p:anim calcmode="lin" valueType="num">
                                      <p:cBhvr>
                                        <p:cTn id="21"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268</TotalTime>
  <Words>380</Words>
  <Application>Microsoft Office PowerPoint</Application>
  <PresentationFormat>Widescreen</PresentationFormat>
  <Paragraphs>59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Gallery</vt:lpstr>
      <vt:lpstr>The Modern Girl Scouts of Southern Arizona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Girl Scouts of Southern Arizona</dc:title>
  <dc:creator>Owner</dc:creator>
  <cp:lastModifiedBy>Owner</cp:lastModifiedBy>
  <cp:revision>4</cp:revision>
  <dcterms:created xsi:type="dcterms:W3CDTF">2023-04-24T00:23:08Z</dcterms:created>
  <dcterms:modified xsi:type="dcterms:W3CDTF">2023-05-11T12:49:52Z</dcterms:modified>
</cp:coreProperties>
</file>