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Montserrat Ultra-Bold Italics" charset="1" panose="00000900000000000000"/>
      <p:regular r:id="rId22"/>
    </p:embeddedFont>
    <p:embeddedFont>
      <p:font typeface="Montserrat Italics" charset="1" panose="00000500000000000000"/>
      <p:regular r:id="rId23"/>
    </p:embeddedFont>
    <p:embeddedFont>
      <p:font typeface="Montserrat Bold" charset="1" panose="00000800000000000000"/>
      <p:regular r:id="rId24"/>
    </p:embeddedFont>
    <p:embeddedFont>
      <p:font typeface="Montserrat Ultra-Bold" charset="1" panose="00000900000000000000"/>
      <p:regular r:id="rId25"/>
    </p:embeddedFont>
    <p:embeddedFont>
      <p:font typeface="Canva Sans Bold" charset="1" panose="020B0803030501040103"/>
      <p:regular r:id="rId26"/>
    </p:embeddedFont>
    <p:embeddedFont>
      <p:font typeface="Montserrat" charset="1" panose="00000500000000000000"/>
      <p:regular r:id="rId27"/>
    </p:embeddedFont>
    <p:embeddedFont>
      <p:font typeface="Blogger Medium" charset="1" panose="02000506030000020004"/>
      <p:regular r:id="rId28"/>
    </p:embeddedFont>
    <p:embeddedFont>
      <p:font typeface="Montserrat Bold Italics" charset="1" panose="00000800000000000000"/>
      <p:regular r:id="rId29"/>
    </p:embeddedFont>
    <p:embeddedFont>
      <p:font typeface="Canva Sans" charset="1" panose="020B0503030501040103"/>
      <p:regular r:id="rId30"/>
    </p:embeddedFont>
    <p:embeddedFont>
      <p:font typeface="TT Hoves Bold" charset="1" panose="02000003020000060003"/>
      <p:regular r:id="rId31"/>
    </p:embeddedFont>
    <p:embeddedFont>
      <p:font typeface="TT Hoves" charset="1" panose="02000003020000060003"/>
      <p:regular r:id="rId32"/>
    </p:embeddedFont>
    <p:embeddedFont>
      <p:font typeface="Laries Script" charset="1" panose="00000000000000000000"/>
      <p:regular r:id="rId33"/>
    </p:embeddedFont>
    <p:embeddedFont>
      <p:font typeface="ITC Franklin Gothic LT Semi-Bold" charset="1" panose="020B070403050202020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2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3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4.jpe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png" Type="http://schemas.openxmlformats.org/officeDocument/2006/relationships/image"/><Relationship Id="rId11" Target="../media/image64.png" Type="http://schemas.openxmlformats.org/officeDocument/2006/relationships/image"/><Relationship Id="rId12" Target="../media/image65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7.jpeg" Type="http://schemas.openxmlformats.org/officeDocument/2006/relationships/image"/><Relationship Id="rId7" Target="../media/image8.jpe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17948"/>
            <a:ext cx="18288000" cy="12720061"/>
          </a:xfrm>
          <a:custGeom>
            <a:avLst/>
            <a:gdLst/>
            <a:ahLst/>
            <a:cxnLst/>
            <a:rect r="r" b="b" t="t" l="l"/>
            <a:pathLst>
              <a:path h="12720061" w="18288000">
                <a:moveTo>
                  <a:pt x="0" y="0"/>
                </a:moveTo>
                <a:lnTo>
                  <a:pt x="18288000" y="0"/>
                </a:lnTo>
                <a:lnTo>
                  <a:pt x="18288000" y="12720061"/>
                </a:lnTo>
                <a:lnTo>
                  <a:pt x="0" y="1272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-7020778">
            <a:off x="-6402716" y="821505"/>
            <a:ext cx="16230600" cy="10441156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-7020778">
            <a:off x="-7861675" y="821505"/>
            <a:ext cx="16230600" cy="10441156"/>
          </a:xfrm>
          <a:prstGeom prst="rect">
            <a:avLst/>
          </a:prstGeom>
          <a:solidFill>
            <a:srgbClr val="263F6B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76242" y="895680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rot="0">
            <a:off x="-1536273" y="4580698"/>
            <a:ext cx="524423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0">
            <a:off x="-2298994" y="9582841"/>
            <a:ext cx="900577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-1830248" y="1856660"/>
            <a:ext cx="7085664" cy="3854601"/>
          </a:xfrm>
          <a:custGeom>
            <a:avLst/>
            <a:gdLst/>
            <a:ahLst/>
            <a:cxnLst/>
            <a:rect r="r" b="b" t="t" l="l"/>
            <a:pathLst>
              <a:path h="3854601" w="7085664">
                <a:moveTo>
                  <a:pt x="0" y="0"/>
                </a:moveTo>
                <a:lnTo>
                  <a:pt x="7085664" y="0"/>
                </a:lnTo>
                <a:lnTo>
                  <a:pt x="7085664" y="3854601"/>
                </a:lnTo>
                <a:lnTo>
                  <a:pt x="0" y="3854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54863" y="5816384"/>
            <a:ext cx="17578274" cy="3790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85"/>
              </a:lnSpc>
            </a:pPr>
            <a:r>
              <a:rPr lang="en-US" b="true" sz="10882" i="true" spc="-642">
                <a:solidFill>
                  <a:srgbClr val="FFFFFF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UNIVERSITY</a:t>
            </a:r>
          </a:p>
          <a:p>
            <a:pPr algn="l">
              <a:lnSpc>
                <a:spcPts val="9685"/>
              </a:lnSpc>
            </a:pPr>
            <a:r>
              <a:rPr lang="en-US" b="true" sz="10882" i="true" spc="-642">
                <a:solidFill>
                  <a:srgbClr val="FFFFFF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 OF ARIZONA </a:t>
            </a:r>
          </a:p>
          <a:p>
            <a:pPr algn="l">
              <a:lnSpc>
                <a:spcPts val="9685"/>
              </a:lnSpc>
            </a:pPr>
            <a:r>
              <a:rPr lang="en-US" b="true" sz="10882" i="true" spc="-642">
                <a:solidFill>
                  <a:srgbClr val="FF5757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ROTARACT CLUB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34514" y="1085850"/>
            <a:ext cx="4024786" cy="37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14"/>
              </a:lnSpc>
            </a:pPr>
            <a:r>
              <a:rPr lang="en-US" sz="2871" i="true" spc="57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2024-2025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93711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9389609" y="2151807"/>
            <a:ext cx="5879396" cy="7106493"/>
          </a:xfrm>
          <a:custGeom>
            <a:avLst/>
            <a:gdLst/>
            <a:ahLst/>
            <a:cxnLst/>
            <a:rect r="r" b="b" t="t" l="l"/>
            <a:pathLst>
              <a:path h="7106493" w="5879396">
                <a:moveTo>
                  <a:pt x="0" y="0"/>
                </a:moveTo>
                <a:lnTo>
                  <a:pt x="5879396" y="0"/>
                </a:lnTo>
                <a:lnTo>
                  <a:pt x="5879396" y="7106493"/>
                </a:lnTo>
                <a:lnTo>
                  <a:pt x="0" y="7106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171575"/>
            <a:ext cx="1068085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b="true" sz="6940" i="true" spc="-409">
                <a:solidFill>
                  <a:srgbClr val="263F6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2024 FALL SEMESTER @ A GLANCE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853819"/>
            <a:ext cx="4519075" cy="1182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3"/>
              </a:lnSpc>
            </a:pPr>
            <a:r>
              <a:rPr lang="en-US" sz="3381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CAMPUS COLLABORATIONS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922014"/>
            <a:ext cx="6369125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RECRUIT NEW MEMBERS AND IMPROVE NAME ID ON CAMPUS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33 PERSON EVENT - FELICA’S FARM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297214" y="-726996"/>
            <a:ext cx="11740992" cy="11740992"/>
          </a:xfrm>
          <a:custGeom>
            <a:avLst/>
            <a:gdLst/>
            <a:ahLst/>
            <a:cxnLst/>
            <a:rect r="r" b="b" t="t" l="l"/>
            <a:pathLst>
              <a:path h="11740992" w="11740992">
                <a:moveTo>
                  <a:pt x="0" y="0"/>
                </a:moveTo>
                <a:lnTo>
                  <a:pt x="11740992" y="0"/>
                </a:lnTo>
                <a:lnTo>
                  <a:pt x="11740992" y="11740992"/>
                </a:lnTo>
                <a:lnTo>
                  <a:pt x="0" y="1174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028700" y="615601"/>
            <a:ext cx="16230600" cy="9055797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259713" y="374330"/>
            <a:ext cx="8183586" cy="9642466"/>
            <a:chOff x="0" y="0"/>
            <a:chExt cx="10911449" cy="12856621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41181" t="3797" r="0" b="3797"/>
            <a:stretch>
              <a:fillRect/>
            </a:stretch>
          </p:blipFill>
          <p:spPr>
            <a:xfrm flipH="false" flipV="false">
              <a:off x="0" y="0"/>
              <a:ext cx="10911449" cy="12856621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5071134" y="105448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-5400000">
            <a:off x="13018986" y="5376538"/>
            <a:ext cx="6492240" cy="0"/>
          </a:xfrm>
          <a:prstGeom prst="line">
            <a:avLst/>
          </a:prstGeom>
          <a:ln cap="rnd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382094" y="5835124"/>
            <a:ext cx="2877206" cy="3836274"/>
          </a:xfrm>
          <a:custGeom>
            <a:avLst/>
            <a:gdLst/>
            <a:ahLst/>
            <a:cxnLst/>
            <a:rect r="r" b="b" t="t" l="l"/>
            <a:pathLst>
              <a:path h="3836274" w="2877206">
                <a:moveTo>
                  <a:pt x="0" y="0"/>
                </a:moveTo>
                <a:lnTo>
                  <a:pt x="2877206" y="0"/>
                </a:lnTo>
                <a:lnTo>
                  <a:pt x="2877206" y="3836275"/>
                </a:lnTo>
                <a:lnTo>
                  <a:pt x="0" y="3836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733757" y="1152525"/>
            <a:ext cx="4627078" cy="2304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58"/>
              </a:lnSpc>
            </a:pPr>
            <a:r>
              <a:rPr lang="en-US" b="true" sz="6080" i="true" spc="-358">
                <a:solidFill>
                  <a:srgbClr val="FFFFFF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ANNUAL DENTAL PROJECT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33757" y="3885932"/>
            <a:ext cx="5153535" cy="861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5"/>
              </a:lnSpc>
              <a:spcBef>
                <a:spcPct val="0"/>
              </a:spcBef>
            </a:pPr>
            <a:r>
              <a:rPr lang="en-US" b="true" sz="2688" spc="53">
                <a:solidFill>
                  <a:srgbClr val="2D8BB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2024 SPRING -1500 Dental Hygiene Bags Distibuted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16625" y="4947913"/>
            <a:ext cx="5518517" cy="343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5624"/>
              </a:lnSpc>
              <a:buFont typeface="Arial"/>
              <a:buChar char="•"/>
            </a:pPr>
            <a:r>
              <a:rPr lang="en-US" b="true" sz="2499" spc="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1300 to K-8 students at local Title 1 local elementary schools </a:t>
            </a:r>
          </a:p>
          <a:p>
            <a:pPr algn="l" marL="539749" indent="-269875" lvl="1">
              <a:lnSpc>
                <a:spcPts val="5624"/>
              </a:lnSpc>
              <a:buFont typeface="Arial"/>
              <a:buChar char="•"/>
            </a:pPr>
            <a:r>
              <a:rPr lang="en-US" b="true" sz="2499" spc="4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 to unhoused individuals @ a local feeding project</a:t>
            </a:r>
          </a:p>
        </p:txBody>
      </p:sp>
      <p:sp>
        <p:nvSpPr>
          <p:cNvPr name="AutoShape 13" id="13"/>
          <p:cNvSpPr/>
          <p:nvPr/>
        </p:nvSpPr>
        <p:spPr>
          <a:xfrm rot="-5400000">
            <a:off x="13171386" y="5528938"/>
            <a:ext cx="6492240" cy="0"/>
          </a:xfrm>
          <a:prstGeom prst="line">
            <a:avLst/>
          </a:prstGeom>
          <a:ln cap="rnd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615601"/>
            <a:ext cx="16230600" cy="9055797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3" id="3"/>
          <p:cNvSpPr/>
          <p:nvPr/>
        </p:nvSpPr>
        <p:spPr>
          <a:xfrm flipV="true">
            <a:off x="16432320" y="2318383"/>
            <a:ext cx="0" cy="6492240"/>
          </a:xfrm>
          <a:prstGeom prst="line">
            <a:avLst/>
          </a:prstGeom>
          <a:ln cap="rnd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16731831" y="2271366"/>
            <a:ext cx="0" cy="6492240"/>
          </a:xfrm>
          <a:prstGeom prst="line">
            <a:avLst/>
          </a:prstGeom>
          <a:ln cap="rnd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512903" y="3823970"/>
            <a:ext cx="8073428" cy="543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F4F4F4"/>
                </a:solidFill>
                <a:latin typeface="TT Hoves Bold"/>
                <a:ea typeface="TT Hoves Bold"/>
                <a:cs typeface="TT Hoves Bold"/>
                <a:sym typeface="TT Hoves Bold"/>
              </a:rPr>
              <a:t>ISSUE: MENSTRUAL HYGINE PRODUCTS CAN BE EXPENSIVE AND DIFFICULT TO ACCESS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4F4F4"/>
                </a:solidFill>
                <a:latin typeface="TT Hoves"/>
                <a:ea typeface="TT Hoves"/>
                <a:cs typeface="TT Hoves"/>
                <a:sym typeface="TT Hoves"/>
              </a:rPr>
              <a:t> IN SOUTHERN ARIZONA,</a:t>
            </a:r>
            <a:r>
              <a:rPr lang="en-US" sz="2799" b="true">
                <a:solidFill>
                  <a:srgbClr val="F4F4F4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799" b="true">
                <a:solidFill>
                  <a:srgbClr val="F3A6C9"/>
                </a:solidFill>
                <a:latin typeface="TT Hoves Bold"/>
                <a:ea typeface="TT Hoves Bold"/>
                <a:cs typeface="TT Hoves Bold"/>
                <a:sym typeface="TT Hoves Bold"/>
              </a:rPr>
              <a:t>2 IN 5</a:t>
            </a:r>
            <a:r>
              <a:rPr lang="en-US" sz="2799">
                <a:solidFill>
                  <a:srgbClr val="F3A6C9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799">
                <a:solidFill>
                  <a:srgbClr val="F4F4F4"/>
                </a:solidFill>
                <a:latin typeface="TT Hoves"/>
                <a:ea typeface="TT Hoves"/>
                <a:cs typeface="TT Hoves"/>
                <a:sym typeface="TT Hoves"/>
              </a:rPr>
              <a:t>PEOPLE WHO MENSTRUATE STRUGGLE TO AFFORD OR ACCESS PERIOD PRODUCTS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4F4F4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b="true" sz="2799">
                <a:solidFill>
                  <a:srgbClr val="F3A6C9"/>
                </a:solidFill>
                <a:latin typeface="TT Hoves Bold"/>
                <a:ea typeface="TT Hoves Bold"/>
                <a:cs typeface="TT Hoves Bold"/>
                <a:sym typeface="TT Hoves Bold"/>
              </a:rPr>
              <a:t>1 IN 3</a:t>
            </a:r>
            <a:r>
              <a:rPr lang="en-US" sz="2799">
                <a:solidFill>
                  <a:srgbClr val="F4F4F4"/>
                </a:solidFill>
                <a:latin typeface="TT Hoves"/>
                <a:ea typeface="TT Hoves"/>
                <a:cs typeface="TT Hoves"/>
                <a:sym typeface="TT Hoves"/>
              </a:rPr>
              <a:t> LOW-INCOME INDIVIDUALS HAVE HAD TO MISS WORK, SCHOOL, OR IMPORTANT EVENTS DUE TO LACK OF ACCESS TO MENSTRUAL SUPPLIES.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12903" y="1001964"/>
            <a:ext cx="9004386" cy="180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62"/>
              </a:lnSpc>
              <a:spcBef>
                <a:spcPct val="0"/>
              </a:spcBef>
            </a:pPr>
            <a:r>
              <a:rPr lang="en-US" sz="10544">
                <a:solidFill>
                  <a:srgbClr val="E54246"/>
                </a:solidFill>
                <a:latin typeface="Laries Script"/>
                <a:ea typeface="Laries Script"/>
                <a:cs typeface="Laries Script"/>
                <a:sym typeface="Laries Script"/>
              </a:rPr>
              <a:t>Period Poverty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24292" y="2589909"/>
            <a:ext cx="3412108" cy="1108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77"/>
              </a:lnSpc>
              <a:spcBef>
                <a:spcPct val="0"/>
              </a:spcBef>
            </a:pPr>
            <a:r>
              <a:rPr lang="en-US" b="true" sz="5840">
                <a:solidFill>
                  <a:srgbClr val="F3A6C9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PROJECT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640227" y="1028700"/>
            <a:ext cx="2405673" cy="2405399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3A6C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3793324" y="1181780"/>
            <a:ext cx="2099479" cy="2099240"/>
            <a:chOff x="0" y="0"/>
            <a:chExt cx="6350013" cy="63492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2423" t="0" r="-150325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1525226" y="6108312"/>
            <a:ext cx="191202" cy="191202"/>
          </a:xfrm>
          <a:custGeom>
            <a:avLst/>
            <a:gdLst/>
            <a:ahLst/>
            <a:cxnLst/>
            <a:rect r="r" b="b" t="t" l="l"/>
            <a:pathLst>
              <a:path h="191202" w="191202">
                <a:moveTo>
                  <a:pt x="0" y="0"/>
                </a:moveTo>
                <a:lnTo>
                  <a:pt x="191202" y="0"/>
                </a:lnTo>
                <a:lnTo>
                  <a:pt x="191202" y="191202"/>
                </a:lnTo>
                <a:lnTo>
                  <a:pt x="0" y="191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644667" y="3885441"/>
            <a:ext cx="2439990" cy="2439712"/>
            <a:chOff x="0" y="0"/>
            <a:chExt cx="6350013" cy="634928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3A6C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3799947" y="4040704"/>
            <a:ext cx="2129429" cy="2129186"/>
            <a:chOff x="0" y="0"/>
            <a:chExt cx="6350013" cy="634928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26616" t="0" r="-80614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1577804" y="5470469"/>
            <a:ext cx="94034" cy="94034"/>
          </a:xfrm>
          <a:custGeom>
            <a:avLst/>
            <a:gdLst/>
            <a:ahLst/>
            <a:cxnLst/>
            <a:rect r="r" b="b" t="t" l="l"/>
            <a:pathLst>
              <a:path h="94034" w="94034">
                <a:moveTo>
                  <a:pt x="0" y="0"/>
                </a:moveTo>
                <a:lnTo>
                  <a:pt x="94035" y="0"/>
                </a:lnTo>
                <a:lnTo>
                  <a:pt x="94035" y="94034"/>
                </a:lnTo>
                <a:lnTo>
                  <a:pt x="0" y="94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379630" y="6784433"/>
            <a:ext cx="366188" cy="366188"/>
          </a:xfrm>
          <a:custGeom>
            <a:avLst/>
            <a:gdLst/>
            <a:ahLst/>
            <a:cxnLst/>
            <a:rect r="r" b="b" t="t" l="l"/>
            <a:pathLst>
              <a:path h="366188" w="366188">
                <a:moveTo>
                  <a:pt x="0" y="0"/>
                </a:moveTo>
                <a:lnTo>
                  <a:pt x="366188" y="0"/>
                </a:lnTo>
                <a:lnTo>
                  <a:pt x="366188" y="366187"/>
                </a:lnTo>
                <a:lnTo>
                  <a:pt x="0" y="36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3799947" y="6745999"/>
            <a:ext cx="2260714" cy="2260456"/>
            <a:chOff x="0" y="0"/>
            <a:chExt cx="6350013" cy="634928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3A6C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13943819" y="6889854"/>
            <a:ext cx="1972970" cy="1972745"/>
            <a:chOff x="0" y="0"/>
            <a:chExt cx="6350013" cy="634928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8"/>
              <a:stretch>
                <a:fillRect l="-9517" t="0" r="-9517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3846515" y="6178772"/>
            <a:ext cx="180093" cy="180093"/>
          </a:xfrm>
          <a:custGeom>
            <a:avLst/>
            <a:gdLst/>
            <a:ahLst/>
            <a:cxnLst/>
            <a:rect r="r" b="b" t="t" l="l"/>
            <a:pathLst>
              <a:path h="180093" w="180093">
                <a:moveTo>
                  <a:pt x="0" y="0"/>
                </a:moveTo>
                <a:lnTo>
                  <a:pt x="180092" y="0"/>
                </a:lnTo>
                <a:lnTo>
                  <a:pt x="180092" y="180093"/>
                </a:lnTo>
                <a:lnTo>
                  <a:pt x="0" y="180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1139515" y="1946019"/>
            <a:ext cx="2653808" cy="86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b="true" sz="159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DIAPER BANK </a:t>
            </a:r>
          </a:p>
          <a:p>
            <a:pPr algn="ctr">
              <a:lnSpc>
                <a:spcPts val="2399"/>
              </a:lnSpc>
            </a:pPr>
            <a:r>
              <a:rPr lang="en-US" b="true" sz="159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OF </a:t>
            </a:r>
          </a:p>
          <a:p>
            <a:pPr algn="ctr">
              <a:lnSpc>
                <a:spcPts val="2399"/>
              </a:lnSpc>
            </a:pPr>
            <a:r>
              <a:rPr lang="en-US" b="true" sz="159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SOUTHERN ARIZONA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324314" y="5019937"/>
            <a:ext cx="4518750" cy="86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b="true" sz="159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U OF A </a:t>
            </a:r>
          </a:p>
          <a:p>
            <a:pPr algn="ctr">
              <a:lnSpc>
                <a:spcPts val="2399"/>
              </a:lnSpc>
            </a:pPr>
            <a:r>
              <a:rPr lang="en-US" b="true" sz="159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FEMINIST </a:t>
            </a:r>
          </a:p>
          <a:p>
            <a:pPr algn="ctr">
              <a:lnSpc>
                <a:spcPts val="2399"/>
              </a:lnSpc>
            </a:pPr>
            <a:r>
              <a:rPr lang="en-US" b="true" sz="159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PHARMACY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862436" y="7838127"/>
            <a:ext cx="3442505" cy="600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8"/>
              </a:lnSpc>
            </a:pPr>
            <a:r>
              <a:rPr lang="en-US" b="true" sz="163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Z MANSION </a:t>
            </a:r>
          </a:p>
          <a:p>
            <a:pPr algn="ctr">
              <a:lnSpc>
                <a:spcPts val="2458"/>
              </a:lnSpc>
            </a:pPr>
            <a:r>
              <a:rPr lang="en-US" b="true" sz="1639">
                <a:solidFill>
                  <a:srgbClr val="FF5757"/>
                </a:solidFill>
                <a:latin typeface="TT Hoves Bold"/>
                <a:ea typeface="TT Hoves Bold"/>
                <a:cs typeface="TT Hoves Bold"/>
                <a:sym typeface="TT Hoves Bold"/>
              </a:rPr>
              <a:t>FEEDING PORJECT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3F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261432" y="934209"/>
            <a:ext cx="7765135" cy="314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OPERATIONAL FRAMEWORK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-826908"/>
            <a:ext cx="18288000" cy="12957681"/>
          </a:xfrm>
          <a:custGeom>
            <a:avLst/>
            <a:gdLst/>
            <a:ahLst/>
            <a:cxnLst/>
            <a:rect r="r" b="b" t="t" l="l"/>
            <a:pathLst>
              <a:path h="12957681" w="18288000">
                <a:moveTo>
                  <a:pt x="0" y="0"/>
                </a:moveTo>
                <a:lnTo>
                  <a:pt x="18288000" y="0"/>
                </a:lnTo>
                <a:lnTo>
                  <a:pt x="18288000" y="12957681"/>
                </a:lnTo>
                <a:lnTo>
                  <a:pt x="0" y="12957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name="Group 5" id="5"/>
          <p:cNvGrpSpPr/>
          <p:nvPr/>
        </p:nvGrpSpPr>
        <p:grpSpPr>
          <a:xfrm rot="0">
            <a:off x="147790" y="630892"/>
            <a:ext cx="5820105" cy="2277227"/>
            <a:chOff x="0" y="0"/>
            <a:chExt cx="1687841" cy="66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273608" y="7448006"/>
            <a:ext cx="5488447" cy="2147460"/>
            <a:chOff x="0" y="0"/>
            <a:chExt cx="1687841" cy="660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5655422" y="1654922"/>
            <a:ext cx="6977156" cy="6977156"/>
          </a:xfrm>
          <a:custGeom>
            <a:avLst/>
            <a:gdLst/>
            <a:ahLst/>
            <a:cxnLst/>
            <a:rect r="r" b="b" t="t" l="l"/>
            <a:pathLst>
              <a:path h="6977156" w="6977156">
                <a:moveTo>
                  <a:pt x="0" y="0"/>
                </a:moveTo>
                <a:lnTo>
                  <a:pt x="6977156" y="0"/>
                </a:lnTo>
                <a:lnTo>
                  <a:pt x="6977156" y="6977156"/>
                </a:lnTo>
                <a:lnTo>
                  <a:pt x="0" y="6977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707239">
            <a:off x="10339641" y="7796868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0" y="0"/>
                </a:moveTo>
                <a:lnTo>
                  <a:pt x="1675183" y="0"/>
                </a:lnTo>
                <a:lnTo>
                  <a:pt x="1675183" y="831310"/>
                </a:lnTo>
                <a:lnTo>
                  <a:pt x="0" y="83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915870" y="4247021"/>
            <a:ext cx="6456261" cy="1964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b="true" sz="7754" i="true" spc="-457">
                <a:solidFill>
                  <a:srgbClr val="2D8BBA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UNITY IN COMMUNITY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785433" y="7480102"/>
            <a:ext cx="4464797" cy="2045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b="true" sz="1981" spc="39">
                <a:solidFill>
                  <a:srgbClr val="2124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an era characterized by division and pain, we seek to provide a safe and welcoming environment to enact positive change fostered from our shared Rotary values.</a:t>
            </a:r>
            <a:r>
              <a:rPr lang="en-US" b="true" sz="1981" spc="39">
                <a:solidFill>
                  <a:srgbClr val="2124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4257" y="774108"/>
            <a:ext cx="4887170" cy="1943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6"/>
              </a:lnSpc>
              <a:spcBef>
                <a:spcPct val="0"/>
              </a:spcBef>
            </a:pPr>
            <a:r>
              <a:rPr lang="en-US" b="true" sz="2247" spc="44">
                <a:solidFill>
                  <a:srgbClr val="2135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</a:t>
            </a:r>
            <a:r>
              <a:rPr lang="en-US" b="true" sz="2247" spc="44">
                <a:solidFill>
                  <a:srgbClr val="2135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esire to cultivate a culture that embodies human connection and mutual support through service and community-building.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480473" y="6759837"/>
            <a:ext cx="3058324" cy="155696"/>
          </a:xfrm>
          <a:custGeom>
            <a:avLst/>
            <a:gdLst/>
            <a:ahLst/>
            <a:cxnLst/>
            <a:rect r="r" b="b" t="t" l="l"/>
            <a:pathLst>
              <a:path h="155696" w="3058324">
                <a:moveTo>
                  <a:pt x="0" y="0"/>
                </a:moveTo>
                <a:lnTo>
                  <a:pt x="3058324" y="0"/>
                </a:lnTo>
                <a:lnTo>
                  <a:pt x="3058324" y="155696"/>
                </a:lnTo>
                <a:lnTo>
                  <a:pt x="0" y="155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480473" y="6212196"/>
            <a:ext cx="3327054" cy="432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1"/>
              </a:lnSpc>
            </a:pPr>
            <a:r>
              <a:rPr lang="en-US" b="true" sz="1984" spc="39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person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480473" y="6881375"/>
            <a:ext cx="3327054" cy="432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1"/>
              </a:lnSpc>
            </a:pPr>
            <a:r>
              <a:rPr lang="en-US" b="true" sz="1984" spc="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problem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7231243" y="698454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500059" y="7012999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6" id="6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9944866" y="3274001"/>
            <a:ext cx="7872940" cy="5146935"/>
          </a:xfrm>
          <a:custGeom>
            <a:avLst/>
            <a:gdLst/>
            <a:ahLst/>
            <a:cxnLst/>
            <a:rect r="r" b="b" t="t" l="l"/>
            <a:pathLst>
              <a:path h="5146935" w="7872940">
                <a:moveTo>
                  <a:pt x="0" y="0"/>
                </a:moveTo>
                <a:lnTo>
                  <a:pt x="7872941" y="0"/>
                </a:lnTo>
                <a:lnTo>
                  <a:pt x="7872941" y="5146934"/>
                </a:lnTo>
                <a:lnTo>
                  <a:pt x="0" y="5146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55574" y="1690910"/>
            <a:ext cx="5823851" cy="8596090"/>
          </a:xfrm>
          <a:custGeom>
            <a:avLst/>
            <a:gdLst/>
            <a:ahLst/>
            <a:cxnLst/>
            <a:rect r="r" b="b" t="t" l="l"/>
            <a:pathLst>
              <a:path h="8596090" w="5823851">
                <a:moveTo>
                  <a:pt x="0" y="0"/>
                </a:moveTo>
                <a:lnTo>
                  <a:pt x="5823851" y="0"/>
                </a:lnTo>
                <a:lnTo>
                  <a:pt x="5823851" y="8596090"/>
                </a:lnTo>
                <a:lnTo>
                  <a:pt x="0" y="8596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52636" y="5711460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692852"/>
            <a:ext cx="12216799" cy="795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8"/>
              </a:lnSpc>
            </a:pPr>
            <a:r>
              <a:rPr lang="en-US" b="true" sz="6059" i="true" spc="-357">
                <a:solidFill>
                  <a:srgbClr val="263F6B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YOUR ROTARACT TOOLBOX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345055" y="1891324"/>
            <a:ext cx="261215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Website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74574" y="3822061"/>
            <a:ext cx="3353118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Newsletter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74574" y="5152025"/>
            <a:ext cx="3353118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Auction Log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23914" y="8854504"/>
            <a:ext cx="2427310" cy="1311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2"/>
              </a:lnSpc>
            </a:pPr>
            <a:r>
              <a:rPr lang="en-US" sz="3744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Spring Calendar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23914" y="6965374"/>
            <a:ext cx="2513186" cy="1470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4"/>
              </a:lnSpc>
            </a:pPr>
            <a:r>
              <a:rPr lang="en-US" sz="2774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Professional</a:t>
            </a:r>
          </a:p>
          <a:p>
            <a:pPr algn="ctr">
              <a:lnSpc>
                <a:spcPts val="3884"/>
              </a:lnSpc>
            </a:pPr>
            <a:r>
              <a:rPr lang="en-US" sz="2774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Development </a:t>
            </a:r>
          </a:p>
          <a:p>
            <a:pPr algn="ctr">
              <a:lnSpc>
                <a:spcPts val="4164"/>
              </a:lnSpc>
            </a:pPr>
            <a:r>
              <a:rPr lang="en-US" sz="2974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Sign-Up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31243" y="698454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500059" y="7012999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5" id="5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-341966" y="-1516882"/>
            <a:ext cx="18509651" cy="13882238"/>
          </a:xfrm>
          <a:custGeom>
            <a:avLst/>
            <a:gdLst/>
            <a:ahLst/>
            <a:cxnLst/>
            <a:rect r="r" b="b" t="t" l="l"/>
            <a:pathLst>
              <a:path h="13882238" w="18509651">
                <a:moveTo>
                  <a:pt x="0" y="0"/>
                </a:moveTo>
                <a:lnTo>
                  <a:pt x="18509650" y="0"/>
                </a:lnTo>
                <a:lnTo>
                  <a:pt x="18509650" y="13882238"/>
                </a:lnTo>
                <a:lnTo>
                  <a:pt x="0" y="1388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1158" y="3969092"/>
            <a:ext cx="985683" cy="899660"/>
          </a:xfrm>
          <a:custGeom>
            <a:avLst/>
            <a:gdLst/>
            <a:ahLst/>
            <a:cxnLst/>
            <a:rect r="r" b="b" t="t" l="l"/>
            <a:pathLst>
              <a:path h="899660" w="985683">
                <a:moveTo>
                  <a:pt x="0" y="0"/>
                </a:moveTo>
                <a:lnTo>
                  <a:pt x="985684" y="0"/>
                </a:lnTo>
                <a:lnTo>
                  <a:pt x="985684" y="899660"/>
                </a:lnTo>
                <a:lnTo>
                  <a:pt x="0" y="89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20411" y="1950109"/>
            <a:ext cx="12216799" cy="174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2"/>
              </a:lnSpc>
            </a:pPr>
            <a:r>
              <a:rPr lang="en-US" b="true" sz="6859" i="true" spc="-404">
                <a:solidFill>
                  <a:srgbClr val="263F6B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SUPPORT ROTARACT’S MISSION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50789" y="5049727"/>
            <a:ext cx="1254092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Zelle @ treasurer@uazrotaractclub.org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3F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93573" y="4785338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76242" y="895680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494137" y="698454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9461" y="9578419"/>
            <a:ext cx="2556816" cy="2575547"/>
          </a:xfrm>
          <a:custGeom>
            <a:avLst/>
            <a:gdLst/>
            <a:ahLst/>
            <a:cxnLst/>
            <a:rect r="r" b="b" t="t" l="l"/>
            <a:pathLst>
              <a:path h="2575547" w="2556816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rot="0">
            <a:off x="1028700" y="8302951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8" id="8"/>
          <p:cNvSpPr/>
          <p:nvPr/>
        </p:nvSpPr>
        <p:spPr>
          <a:xfrm rot="0">
            <a:off x="1028700" y="1814529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9" id="9"/>
          <p:cNvSpPr/>
          <p:nvPr/>
        </p:nvSpPr>
        <p:spPr>
          <a:xfrm flipH="false" flipV="false" rot="0">
            <a:off x="11258196" y="4849521"/>
            <a:ext cx="879952" cy="895417"/>
          </a:xfrm>
          <a:custGeom>
            <a:avLst/>
            <a:gdLst/>
            <a:ahLst/>
            <a:cxnLst/>
            <a:rect r="r" b="b" t="t" l="l"/>
            <a:pathLst>
              <a:path h="895417" w="879952">
                <a:moveTo>
                  <a:pt x="0" y="0"/>
                </a:moveTo>
                <a:lnTo>
                  <a:pt x="879953" y="0"/>
                </a:lnTo>
                <a:lnTo>
                  <a:pt x="879953" y="895418"/>
                </a:lnTo>
                <a:lnTo>
                  <a:pt x="0" y="895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258196" y="3522915"/>
            <a:ext cx="879952" cy="627166"/>
          </a:xfrm>
          <a:custGeom>
            <a:avLst/>
            <a:gdLst/>
            <a:ahLst/>
            <a:cxnLst/>
            <a:rect r="r" b="b" t="t" l="l"/>
            <a:pathLst>
              <a:path h="627166" w="879952">
                <a:moveTo>
                  <a:pt x="0" y="0"/>
                </a:moveTo>
                <a:lnTo>
                  <a:pt x="879953" y="0"/>
                </a:lnTo>
                <a:lnTo>
                  <a:pt x="879953" y="627166"/>
                </a:lnTo>
                <a:lnTo>
                  <a:pt x="0" y="6271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130957" y="4705820"/>
            <a:ext cx="2649465" cy="2771560"/>
          </a:xfrm>
          <a:custGeom>
            <a:avLst/>
            <a:gdLst/>
            <a:ahLst/>
            <a:cxnLst/>
            <a:rect r="r" b="b" t="t" l="l"/>
            <a:pathLst>
              <a:path h="2771560" w="2649465">
                <a:moveTo>
                  <a:pt x="0" y="0"/>
                </a:moveTo>
                <a:lnTo>
                  <a:pt x="2649465" y="0"/>
                </a:lnTo>
                <a:lnTo>
                  <a:pt x="2649465" y="2771560"/>
                </a:lnTo>
                <a:lnTo>
                  <a:pt x="0" y="2771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258196" y="6586084"/>
            <a:ext cx="879952" cy="891296"/>
          </a:xfrm>
          <a:custGeom>
            <a:avLst/>
            <a:gdLst/>
            <a:ahLst/>
            <a:cxnLst/>
            <a:rect r="r" b="b" t="t" l="l"/>
            <a:pathLst>
              <a:path h="891296" w="879952">
                <a:moveTo>
                  <a:pt x="0" y="0"/>
                </a:moveTo>
                <a:lnTo>
                  <a:pt x="879953" y="0"/>
                </a:lnTo>
                <a:lnTo>
                  <a:pt x="879953" y="891296"/>
                </a:lnTo>
                <a:lnTo>
                  <a:pt x="0" y="891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2926758"/>
            <a:ext cx="7727311" cy="3919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98"/>
              </a:lnSpc>
            </a:pPr>
            <a:r>
              <a:rPr lang="en-US" b="true" sz="16194" spc="-95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THANK YOU!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19617" y="3403110"/>
            <a:ext cx="5588178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president@uazrotaractclub.org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319617" y="4895850"/>
            <a:ext cx="4939683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uazrotaractclub.org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319617" y="6297106"/>
            <a:ext cx="4939683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treasurer@uazrotarctclub.org for donations!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440316" y="7430581"/>
            <a:ext cx="4098976" cy="462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1833" spc="3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scan for website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Freeform 3" id="3"/>
          <p:cNvSpPr/>
          <p:nvPr/>
        </p:nvSpPr>
        <p:spPr>
          <a:xfrm flipH="true" flipV="false" rot="0">
            <a:off x="6305562" y="-995510"/>
            <a:ext cx="12278020" cy="12278020"/>
          </a:xfrm>
          <a:custGeom>
            <a:avLst/>
            <a:gdLst/>
            <a:ahLst/>
            <a:cxnLst/>
            <a:rect r="r" b="b" t="t" l="l"/>
            <a:pathLst>
              <a:path h="12278020" w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028700" y="3703457"/>
            <a:ext cx="16230600" cy="555484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5476242" y="895680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778442" y="411313"/>
            <a:ext cx="4388106" cy="8474752"/>
            <a:chOff x="0" y="0"/>
            <a:chExt cx="3290570" cy="63550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21355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6"/>
              <a:stretch>
                <a:fillRect l="0" t="-16407" r="0" b="-1640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7"/>
              <a:stretch>
                <a:fillRect l="-25339" t="0" r="-25339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D8BBA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-1264061" y="0"/>
            <a:ext cx="5399013" cy="4114800"/>
          </a:xfrm>
          <a:custGeom>
            <a:avLst/>
            <a:gdLst/>
            <a:ahLst/>
            <a:cxnLst/>
            <a:rect r="r" b="b" t="t" l="l"/>
            <a:pathLst>
              <a:path h="4114800" w="5399013">
                <a:moveTo>
                  <a:pt x="0" y="0"/>
                </a:moveTo>
                <a:lnTo>
                  <a:pt x="5399013" y="0"/>
                </a:lnTo>
                <a:lnTo>
                  <a:pt x="53990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064040" y="7837817"/>
            <a:ext cx="1236353" cy="771035"/>
          </a:xfrm>
          <a:custGeom>
            <a:avLst/>
            <a:gdLst/>
            <a:ahLst/>
            <a:cxnLst/>
            <a:rect r="r" b="b" t="t" l="l"/>
            <a:pathLst>
              <a:path h="771035" w="1236353">
                <a:moveTo>
                  <a:pt x="0" y="0"/>
                </a:moveTo>
                <a:lnTo>
                  <a:pt x="1236353" y="0"/>
                </a:lnTo>
                <a:lnTo>
                  <a:pt x="1236353" y="771035"/>
                </a:lnTo>
                <a:lnTo>
                  <a:pt x="0" y="7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3598682"/>
            <a:ext cx="10242026" cy="5430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5"/>
              </a:lnSpc>
            </a:pPr>
          </a:p>
          <a:p>
            <a:pPr algn="l" marL="604519" indent="-302260" lvl="1">
              <a:lnSpc>
                <a:spcPts val="5095"/>
              </a:lnSpc>
              <a:buFont typeface="Arial"/>
              <a:buChar char="•"/>
            </a:pPr>
            <a:r>
              <a:rPr lang="en-US" b="true" sz="279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Month long experience in Dénia Spain </a:t>
            </a:r>
          </a:p>
          <a:p>
            <a:pPr algn="l" marL="604519" indent="-302260" lvl="1">
              <a:lnSpc>
                <a:spcPts val="5095"/>
              </a:lnSpc>
              <a:buFont typeface="Arial"/>
              <a:buChar char="•"/>
            </a:pPr>
            <a:r>
              <a:rPr lang="en-US" b="true" sz="279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Internship at a hospital working with doctors and nurses and several departments</a:t>
            </a:r>
          </a:p>
          <a:p>
            <a:pPr algn="l" marL="604519" indent="-302260" lvl="1">
              <a:lnSpc>
                <a:spcPts val="5095"/>
              </a:lnSpc>
              <a:buFont typeface="Arial"/>
              <a:buChar char="•"/>
            </a:pPr>
            <a:r>
              <a:rPr lang="en-US" b="true" sz="279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Cultural events and fun adventures</a:t>
            </a:r>
          </a:p>
          <a:p>
            <a:pPr algn="l" marL="604519" indent="-302260" lvl="1">
              <a:lnSpc>
                <a:spcPts val="5095"/>
              </a:lnSpc>
              <a:buFont typeface="Arial"/>
              <a:buChar char="•"/>
            </a:pPr>
            <a:r>
              <a:rPr lang="en-US" b="true" sz="279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Partnership with Rotary Club of Dénia</a:t>
            </a:r>
          </a:p>
          <a:p>
            <a:pPr algn="l" marL="604519" indent="-302260" lvl="1">
              <a:lnSpc>
                <a:spcPts val="5095"/>
              </a:lnSpc>
              <a:buFont typeface="Arial"/>
              <a:buChar char="•"/>
            </a:pPr>
            <a:r>
              <a:rPr lang="en-US" b="true" sz="2799" spc="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Important to learn about cultural differences but recognize the similarities from shared Rotary values.</a:t>
            </a:r>
            <a:r>
              <a:rPr lang="en-US" b="true" sz="2799" spc="55">
                <a:solidFill>
                  <a:srgbClr val="2D8BB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753964"/>
            <a:ext cx="10242026" cy="2097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71"/>
              </a:lnSpc>
            </a:pPr>
            <a:r>
              <a:rPr lang="en-US" b="true" sz="8236" i="true" spc="-485">
                <a:solidFill>
                  <a:srgbClr val="263F6B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NEW GENERATION YOUTH EXCHANGE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065176" y="3079260"/>
            <a:ext cx="5783042" cy="35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true">
                <a:solidFill>
                  <a:srgbClr val="E5424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 ORO VALLEY ROTARY CLUB!!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917781" y="6634117"/>
            <a:ext cx="4113110" cy="2903329"/>
            <a:chOff x="0" y="0"/>
            <a:chExt cx="1500474" cy="10591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5030890" y="3267315"/>
            <a:ext cx="4113110" cy="2903329"/>
            <a:chOff x="0" y="0"/>
            <a:chExt cx="1500474" cy="10591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257110" y="3267315"/>
            <a:ext cx="4113110" cy="2903329"/>
            <a:chOff x="0" y="0"/>
            <a:chExt cx="1500474" cy="10591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144000" y="6634117"/>
            <a:ext cx="4113110" cy="2903329"/>
            <a:chOff x="0" y="0"/>
            <a:chExt cx="1500474" cy="10591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511901" y="4476450"/>
            <a:ext cx="2924869" cy="2924869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37509" t="-68049" r="-28903" b="-53833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9738120" y="4476450"/>
            <a:ext cx="2924869" cy="2924869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43343" t="-27832" r="-60556" b="-25092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5625010" y="1028700"/>
            <a:ext cx="2924869" cy="2924869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46566" t="-51383" r="-34255" b="-29438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3851230" y="1028700"/>
            <a:ext cx="2924869" cy="2924869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l="-21315" t="-35751" r="-32679" b="-95385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917781" y="1031513"/>
            <a:ext cx="4438184" cy="2235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b="true" sz="5879" i="true" spc="-346">
                <a:solidFill>
                  <a:srgbClr val="263F6B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OUR EXECUTIVE BOARD</a:t>
            </a:r>
          </a:p>
        </p:txBody>
      </p:sp>
      <p:sp>
        <p:nvSpPr>
          <p:cNvPr name="AutoShape 24" id="24"/>
          <p:cNvSpPr/>
          <p:nvPr/>
        </p:nvSpPr>
        <p:spPr>
          <a:xfrm rot="-2655355">
            <a:off x="3440754" y="3542727"/>
            <a:ext cx="1833692" cy="0"/>
          </a:xfrm>
          <a:prstGeom prst="line">
            <a:avLst/>
          </a:prstGeom>
          <a:ln cap="rnd" w="47625">
            <a:solidFill>
              <a:srgbClr val="263F6B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25" id="25"/>
          <p:cNvSpPr/>
          <p:nvPr/>
        </p:nvSpPr>
        <p:spPr>
          <a:xfrm rot="-2655355">
            <a:off x="11666973" y="3542727"/>
            <a:ext cx="1833692" cy="0"/>
          </a:xfrm>
          <a:prstGeom prst="line">
            <a:avLst/>
          </a:prstGeom>
          <a:ln cap="rnd" w="47625">
            <a:solidFill>
              <a:srgbClr val="263F6B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26" id="26"/>
          <p:cNvSpPr/>
          <p:nvPr/>
        </p:nvSpPr>
        <p:spPr>
          <a:xfrm flipH="true" flipV="true">
            <a:off x="7394553" y="7130836"/>
            <a:ext cx="1296616" cy="1296616"/>
          </a:xfrm>
          <a:prstGeom prst="line">
            <a:avLst/>
          </a:prstGeom>
          <a:ln cap="rnd" w="47625">
            <a:solidFill>
              <a:srgbClr val="263F6B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27" id="27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28" id="28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TextBox 29" id="29"/>
          <p:cNvSpPr txBox="true"/>
          <p:nvPr/>
        </p:nvSpPr>
        <p:spPr>
          <a:xfrm rot="0">
            <a:off x="1130228" y="7858387"/>
            <a:ext cx="3241123" cy="147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5" indent="-194312" lvl="1">
              <a:lnSpc>
                <a:spcPts val="2340"/>
              </a:lnSpc>
              <a:buFont typeface="Arial"/>
              <a:buChar char="•"/>
            </a:pPr>
            <a:r>
              <a:rPr lang="en-US" sz="1800" spc="3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Senior from Washington, DC</a:t>
            </a:r>
          </a:p>
          <a:p>
            <a:pPr algn="l" marL="388625" indent="-194312" lvl="1">
              <a:lnSpc>
                <a:spcPts val="2340"/>
              </a:lnSpc>
              <a:buFont typeface="Arial"/>
              <a:buChar char="•"/>
            </a:pPr>
            <a:r>
              <a:rPr lang="en-US" sz="1800" spc="3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Environmental Public Health, Spanish, Pre-Health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355964" y="4469492"/>
            <a:ext cx="3352042" cy="147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15" indent="-194308" lvl="1">
              <a:lnSpc>
                <a:spcPts val="2339"/>
              </a:lnSpc>
              <a:buFont typeface="Arial"/>
              <a:buChar char="•"/>
            </a:pPr>
            <a:r>
              <a:rPr lang="en-US" sz="1799" spc="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Sophomore from Glendale, AZ</a:t>
            </a:r>
          </a:p>
          <a:p>
            <a:pPr algn="l" marL="388615" indent="-194308" lvl="1">
              <a:lnSpc>
                <a:spcPts val="2339"/>
              </a:lnSpc>
              <a:buFont typeface="Arial"/>
              <a:buChar char="•"/>
            </a:pPr>
            <a:r>
              <a:rPr lang="en-US" sz="1799" spc="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Neuroscience &amp; Cognitive Science, Philosophy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393838" y="4608904"/>
            <a:ext cx="3839653" cy="1518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14" indent="-205107" lvl="1">
              <a:lnSpc>
                <a:spcPts val="2470"/>
              </a:lnSpc>
              <a:buFont typeface="Arial"/>
              <a:buChar char="•"/>
            </a:pPr>
            <a:r>
              <a:rPr lang="en-US" sz="1900" spc="3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Sophomore from Elko, Nevada</a:t>
            </a:r>
          </a:p>
          <a:p>
            <a:pPr algn="l" marL="410214" indent="-205107" lvl="1">
              <a:lnSpc>
                <a:spcPts val="2470"/>
              </a:lnSpc>
              <a:buFont typeface="Arial"/>
              <a:buChar char="•"/>
            </a:pPr>
            <a:r>
              <a:rPr lang="en-US" sz="1900" spc="3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Neuroscience &amp; Cognitive Science, Bioethics, Biochemistry, French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367546" y="7858387"/>
            <a:ext cx="3660498" cy="128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4" indent="-215902" lvl="1">
              <a:lnSpc>
                <a:spcPts val="26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Senior from Sedona, AZ</a:t>
            </a:r>
          </a:p>
          <a:p>
            <a:pPr algn="l" marL="431804" indent="-215902" lvl="1">
              <a:lnSpc>
                <a:spcPts val="2600"/>
              </a:lnSpc>
              <a:buFont typeface="Arial"/>
              <a:buChar char="•"/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Physiology, Health and Human Values, Biochemistry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17781" y="7382269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Brooke McKalip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030890" y="4015467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Victor Sandrin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257110" y="4015467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Megan Dwyer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144000" y="7382269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Kanita Olson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17781" y="9680321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263F6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President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014272" y="6254080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263F6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Vice President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480656" y="6324386"/>
            <a:ext cx="4113110" cy="80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263F6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Director of Membership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367546" y="9680321"/>
            <a:ext cx="4113110" cy="39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b="true" sz="2500" spc="50">
                <a:solidFill>
                  <a:srgbClr val="263F6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Treasurer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3414" y="769831"/>
            <a:ext cx="8536926" cy="150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b="true" sz="5879" i="true" spc="-346">
                <a:solidFill>
                  <a:srgbClr val="263F6B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COMMUNICATIONS COMMITTEE</a:t>
            </a:r>
          </a:p>
        </p:txBody>
      </p:sp>
      <p:sp>
        <p:nvSpPr>
          <p:cNvPr name="AutoShape 3" id="3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836557" y="2781847"/>
            <a:ext cx="7045732" cy="2027444"/>
            <a:chOff x="0" y="0"/>
            <a:chExt cx="1412313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12313" cy="406400"/>
            </a:xfrm>
            <a:custGeom>
              <a:avLst/>
              <a:gdLst/>
              <a:ahLst/>
              <a:cxnLst/>
              <a:rect r="r" b="b" t="t" l="l"/>
              <a:pathLst>
                <a:path h="406400" w="1412313">
                  <a:moveTo>
                    <a:pt x="1209113" y="0"/>
                  </a:moveTo>
                  <a:cubicBezTo>
                    <a:pt x="1321337" y="0"/>
                    <a:pt x="1412313" y="90976"/>
                    <a:pt x="1412313" y="203200"/>
                  </a:cubicBezTo>
                  <a:cubicBezTo>
                    <a:pt x="1412313" y="315424"/>
                    <a:pt x="1321337" y="406400"/>
                    <a:pt x="12091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1355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412313" cy="454025"/>
            </a:xfrm>
            <a:prstGeom prst="rect">
              <a:avLst/>
            </a:prstGeom>
          </p:spPr>
          <p:txBody>
            <a:bodyPr anchor="ctr" rtlCol="false" tIns="45374" lIns="45374" bIns="45374" rIns="45374"/>
            <a:lstStyle/>
            <a:p>
              <a:pPr algn="ctr">
                <a:lnSpc>
                  <a:spcPts val="237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36557" y="2781847"/>
            <a:ext cx="3379073" cy="2027444"/>
            <a:chOff x="0" y="0"/>
            <a:chExt cx="6350000" cy="381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l="0" t="-22161" r="0" b="-6363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36557" y="5434404"/>
            <a:ext cx="7196225" cy="2070749"/>
            <a:chOff x="0" y="0"/>
            <a:chExt cx="1412313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12313" cy="406400"/>
            </a:xfrm>
            <a:custGeom>
              <a:avLst/>
              <a:gdLst/>
              <a:ahLst/>
              <a:cxnLst/>
              <a:rect r="r" b="b" t="t" l="l"/>
              <a:pathLst>
                <a:path h="406400" w="1412313">
                  <a:moveTo>
                    <a:pt x="1209113" y="0"/>
                  </a:moveTo>
                  <a:cubicBezTo>
                    <a:pt x="1321337" y="0"/>
                    <a:pt x="1412313" y="90976"/>
                    <a:pt x="1412313" y="203200"/>
                  </a:cubicBezTo>
                  <a:cubicBezTo>
                    <a:pt x="1412313" y="315424"/>
                    <a:pt x="1321337" y="406400"/>
                    <a:pt x="12091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412313" cy="454025"/>
            </a:xfrm>
            <a:prstGeom prst="rect">
              <a:avLst/>
            </a:prstGeom>
          </p:spPr>
          <p:txBody>
            <a:bodyPr anchor="ctr" rtlCol="false" tIns="45374" lIns="45374" bIns="45374" rIns="45374"/>
            <a:lstStyle/>
            <a:p>
              <a:pPr algn="ctr">
                <a:lnSpc>
                  <a:spcPts val="237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836557" y="5434404"/>
            <a:ext cx="3451249" cy="2070749"/>
            <a:chOff x="0" y="0"/>
            <a:chExt cx="6350000" cy="381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l="0" t="-35452" r="0" b="-56947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010395" y="2781847"/>
            <a:ext cx="7045732" cy="2027444"/>
            <a:chOff x="0" y="0"/>
            <a:chExt cx="1412313" cy="4064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12313" cy="406400"/>
            </a:xfrm>
            <a:custGeom>
              <a:avLst/>
              <a:gdLst/>
              <a:ahLst/>
              <a:cxnLst/>
              <a:rect r="r" b="b" t="t" l="l"/>
              <a:pathLst>
                <a:path h="406400" w="1412313">
                  <a:moveTo>
                    <a:pt x="1209113" y="0"/>
                  </a:moveTo>
                  <a:cubicBezTo>
                    <a:pt x="1321337" y="0"/>
                    <a:pt x="1412313" y="90976"/>
                    <a:pt x="1412313" y="203200"/>
                  </a:cubicBezTo>
                  <a:cubicBezTo>
                    <a:pt x="1412313" y="315424"/>
                    <a:pt x="1321337" y="406400"/>
                    <a:pt x="12091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412313" cy="454025"/>
            </a:xfrm>
            <a:prstGeom prst="rect">
              <a:avLst/>
            </a:prstGeom>
          </p:spPr>
          <p:txBody>
            <a:bodyPr anchor="ctr" rtlCol="false" tIns="45374" lIns="45374" bIns="45374" rIns="45374"/>
            <a:lstStyle/>
            <a:p>
              <a:pPr algn="ctr">
                <a:lnSpc>
                  <a:spcPts val="237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010395" y="2781847"/>
            <a:ext cx="3379073" cy="2027444"/>
            <a:chOff x="0" y="0"/>
            <a:chExt cx="6350000" cy="381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4"/>
              <a:stretch>
                <a:fillRect l="0" t="-43254" r="0" b="-74966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010395" y="5434404"/>
            <a:ext cx="7045732" cy="2027444"/>
            <a:chOff x="0" y="0"/>
            <a:chExt cx="1412313" cy="406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412313" cy="406400"/>
            </a:xfrm>
            <a:custGeom>
              <a:avLst/>
              <a:gdLst/>
              <a:ahLst/>
              <a:cxnLst/>
              <a:rect r="r" b="b" t="t" l="l"/>
              <a:pathLst>
                <a:path h="406400" w="1412313">
                  <a:moveTo>
                    <a:pt x="1209113" y="0"/>
                  </a:moveTo>
                  <a:cubicBezTo>
                    <a:pt x="1321337" y="0"/>
                    <a:pt x="1412313" y="90976"/>
                    <a:pt x="1412313" y="203200"/>
                  </a:cubicBezTo>
                  <a:cubicBezTo>
                    <a:pt x="1412313" y="315424"/>
                    <a:pt x="1321337" y="406400"/>
                    <a:pt x="12091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63F6B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1412313" cy="454025"/>
            </a:xfrm>
            <a:prstGeom prst="rect">
              <a:avLst/>
            </a:prstGeom>
          </p:spPr>
          <p:txBody>
            <a:bodyPr anchor="ctr" rtlCol="false" tIns="45374" lIns="45374" bIns="45374" rIns="45374"/>
            <a:lstStyle/>
            <a:p>
              <a:pPr algn="ctr" marL="0" indent="0" lvl="0">
                <a:lnSpc>
                  <a:spcPts val="237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010395" y="5434404"/>
            <a:ext cx="3379073" cy="2027444"/>
            <a:chOff x="0" y="0"/>
            <a:chExt cx="6350000" cy="381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5"/>
              <a:stretch>
                <a:fillRect l="0" t="-41868" r="0" b="-61383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5964327" y="8008527"/>
            <a:ext cx="7045732" cy="2027444"/>
            <a:chOff x="0" y="0"/>
            <a:chExt cx="1412313" cy="4064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412313" cy="406400"/>
            </a:xfrm>
            <a:custGeom>
              <a:avLst/>
              <a:gdLst/>
              <a:ahLst/>
              <a:cxnLst/>
              <a:rect r="r" b="b" t="t" l="l"/>
              <a:pathLst>
                <a:path h="406400" w="1412313">
                  <a:moveTo>
                    <a:pt x="1209113" y="0"/>
                  </a:moveTo>
                  <a:cubicBezTo>
                    <a:pt x="1321337" y="0"/>
                    <a:pt x="1412313" y="90976"/>
                    <a:pt x="1412313" y="203200"/>
                  </a:cubicBezTo>
                  <a:cubicBezTo>
                    <a:pt x="1412313" y="315424"/>
                    <a:pt x="1321337" y="406400"/>
                    <a:pt x="12091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63F6B"/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1412313" cy="454025"/>
            </a:xfrm>
            <a:prstGeom prst="rect">
              <a:avLst/>
            </a:prstGeom>
          </p:spPr>
          <p:txBody>
            <a:bodyPr anchor="ctr" rtlCol="false" tIns="45374" lIns="45374" bIns="45374" rIns="45374"/>
            <a:lstStyle/>
            <a:p>
              <a:pPr algn="ctr" marL="0" indent="0" lvl="0">
                <a:lnSpc>
                  <a:spcPts val="237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964327" y="8008527"/>
            <a:ext cx="3379073" cy="2027444"/>
            <a:chOff x="0" y="0"/>
            <a:chExt cx="6350000" cy="381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6"/>
              <a:stretch>
                <a:fillRect l="0" t="-27017" r="0" b="-68486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4685691" y="3442181"/>
            <a:ext cx="2568638" cy="697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1"/>
              </a:lnSpc>
            </a:pPr>
            <a:r>
              <a:rPr lang="en-US" b="true" sz="2301" spc="-46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NYLA </a:t>
            </a:r>
          </a:p>
          <a:p>
            <a:pPr algn="l">
              <a:lnSpc>
                <a:spcPts val="2751"/>
              </a:lnSpc>
            </a:pPr>
            <a:r>
              <a:rPr lang="en-US" b="true" sz="2501" spc="-50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FLEMING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685691" y="6106554"/>
            <a:ext cx="2623503" cy="716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5"/>
              </a:lnSpc>
            </a:pPr>
            <a:r>
              <a:rPr lang="en-US" b="true" sz="2350" spc="-47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ARJAN </a:t>
            </a:r>
          </a:p>
          <a:p>
            <a:pPr algn="l">
              <a:lnSpc>
                <a:spcPts val="2805"/>
              </a:lnSpc>
            </a:pPr>
            <a:r>
              <a:rPr lang="en-US" b="true" sz="2550" spc="-51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KUNDAN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665826" y="3402831"/>
            <a:ext cx="2790137" cy="736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b="true" sz="2499" spc="-49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LAUREN </a:t>
            </a:r>
          </a:p>
          <a:p>
            <a:pPr algn="l">
              <a:lnSpc>
                <a:spcPts val="2749"/>
              </a:lnSpc>
            </a:pPr>
            <a:r>
              <a:rPr lang="en-US" b="true" sz="2499" spc="-49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GALLEGOS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665826" y="6028491"/>
            <a:ext cx="2568638" cy="717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1"/>
              </a:lnSpc>
            </a:pPr>
            <a:r>
              <a:rPr lang="en-US" b="true" sz="2501" spc="-50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TAYLOR</a:t>
            </a:r>
          </a:p>
          <a:p>
            <a:pPr algn="l">
              <a:lnSpc>
                <a:spcPts val="2751"/>
              </a:lnSpc>
            </a:pPr>
            <a:r>
              <a:rPr lang="en-US" b="true" sz="2501" spc="-50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GRAVES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635563" y="8663464"/>
            <a:ext cx="2568638" cy="717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1"/>
              </a:lnSpc>
            </a:pPr>
            <a:r>
              <a:rPr lang="en-US" b="true" sz="2501" spc="-50">
                <a:solidFill>
                  <a:srgbClr val="FDFDFD"/>
                </a:solidFill>
                <a:latin typeface="Blogger Medium"/>
                <a:ea typeface="Blogger Medium"/>
                <a:cs typeface="Blogger Medium"/>
                <a:sym typeface="Blogger Medium"/>
              </a:rPr>
              <a:t>CHRISTIANA KETEMA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6079" y="-1297860"/>
            <a:ext cx="19324079" cy="12882719"/>
          </a:xfrm>
          <a:custGeom>
            <a:avLst/>
            <a:gdLst/>
            <a:ahLst/>
            <a:cxnLst/>
            <a:rect r="r" b="b" t="t" l="l"/>
            <a:pathLst>
              <a:path h="12882719" w="19324079">
                <a:moveTo>
                  <a:pt x="0" y="0"/>
                </a:moveTo>
                <a:lnTo>
                  <a:pt x="19324079" y="0"/>
                </a:lnTo>
                <a:lnTo>
                  <a:pt x="19324079" y="12882720"/>
                </a:lnTo>
                <a:lnTo>
                  <a:pt x="0" y="12882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93711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5" id="5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8903271" y="328618"/>
            <a:ext cx="10702407" cy="9262446"/>
          </a:xfrm>
          <a:custGeom>
            <a:avLst/>
            <a:gdLst/>
            <a:ahLst/>
            <a:cxnLst/>
            <a:rect r="r" b="b" t="t" l="l"/>
            <a:pathLst>
              <a:path h="9262446" w="10702407">
                <a:moveTo>
                  <a:pt x="0" y="0"/>
                </a:moveTo>
                <a:lnTo>
                  <a:pt x="10702406" y="0"/>
                </a:lnTo>
                <a:lnTo>
                  <a:pt x="10702406" y="9262447"/>
                </a:lnTo>
                <a:lnTo>
                  <a:pt x="0" y="926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1970" y="4066563"/>
            <a:ext cx="10952471" cy="3366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49"/>
              </a:lnSpc>
            </a:pPr>
            <a:r>
              <a:rPr lang="en-US" b="true" sz="8927" i="true" spc="-526">
                <a:solidFill>
                  <a:srgbClr val="263F6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2024 FALL SEMESTER @ A GLANCE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82925" y="8733470"/>
            <a:ext cx="5927601" cy="522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FF5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21.5</a:t>
            </a:r>
            <a:r>
              <a:rPr lang="en-US" sz="3071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AVG. MEMBERS @ EVENTS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31146" y="7376366"/>
            <a:ext cx="6165056" cy="522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FF5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</a:t>
            </a:r>
            <a:r>
              <a:rPr lang="en-US" sz="3071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AVG. MEMBERS @ MEETINGS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40407" y="6032208"/>
            <a:ext cx="6028134" cy="522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071" b="true">
                <a:solidFill>
                  <a:srgbClr val="FF5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</a:t>
            </a:r>
            <a:r>
              <a:rPr lang="en-US" sz="3071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DIFFERENT SERVICE EVENTS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721977" y="4754232"/>
            <a:ext cx="5064993" cy="389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true">
                <a:solidFill>
                  <a:srgbClr val="FF5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  <a:r>
              <a:rPr lang="en-US" sz="22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ROTARY CLUB COLLABORATIONS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546726" y="5286698"/>
            <a:ext cx="3415496" cy="206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5"/>
              </a:lnSpc>
            </a:pPr>
            <a:r>
              <a:rPr lang="en-US" sz="123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RCOT, KINO, SUNRISE, RAINBOW, INTERACT,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911396" y="3157206"/>
            <a:ext cx="2599131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true">
                <a:solidFill>
                  <a:srgbClr val="FF5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19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PROFESSIONAL </a:t>
            </a:r>
          </a:p>
          <a:p>
            <a:pPr algn="ctr">
              <a:lnSpc>
                <a:spcPts val="2799"/>
              </a:lnSpc>
            </a:pPr>
            <a:r>
              <a:rPr lang="en-US" sz="19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DEVELOPMENT </a:t>
            </a:r>
          </a:p>
          <a:p>
            <a:pPr algn="ctr">
              <a:lnSpc>
                <a:spcPts val="2799"/>
              </a:lnSpc>
            </a:pPr>
            <a:r>
              <a:rPr lang="en-US" sz="19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769173" y="1826080"/>
            <a:ext cx="2970602" cy="953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sz="1843" b="true">
                <a:solidFill>
                  <a:srgbClr val="FF5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1843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SESSIONS</a:t>
            </a:r>
          </a:p>
          <a:p>
            <a:pPr algn="ctr">
              <a:lnSpc>
                <a:spcPts val="2580"/>
              </a:lnSpc>
            </a:pPr>
            <a:r>
              <a:rPr lang="en-US" sz="1843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@ DISTRICT </a:t>
            </a:r>
          </a:p>
          <a:p>
            <a:pPr algn="ctr">
              <a:lnSpc>
                <a:spcPts val="2580"/>
              </a:lnSpc>
            </a:pPr>
            <a:r>
              <a:rPr lang="en-US" sz="1843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CONFERENCE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93711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7978915" y="2296879"/>
            <a:ext cx="9280385" cy="6961421"/>
          </a:xfrm>
          <a:custGeom>
            <a:avLst/>
            <a:gdLst/>
            <a:ahLst/>
            <a:cxnLst/>
            <a:rect r="r" b="b" t="t" l="l"/>
            <a:pathLst>
              <a:path h="6961421" w="9280385">
                <a:moveTo>
                  <a:pt x="0" y="0"/>
                </a:moveTo>
                <a:lnTo>
                  <a:pt x="9280385" y="0"/>
                </a:lnTo>
                <a:lnTo>
                  <a:pt x="9280385" y="6961421"/>
                </a:lnTo>
                <a:lnTo>
                  <a:pt x="0" y="6961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171575"/>
            <a:ext cx="1068085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b="true" sz="6940" i="true" spc="-409">
                <a:solidFill>
                  <a:srgbClr val="263F6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2024 FALL SEMESTER @ A GLANCE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825244"/>
            <a:ext cx="589337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SEDONA RETREAT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922014"/>
            <a:ext cx="6369125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WORKSHOPS ON ETHICAL AND RESPONSIBLE VOLUNTEERING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SERVICE, TEAM BUILDING, FUN ACTIVITIES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93711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0714604" y="1631122"/>
            <a:ext cx="5720383" cy="7627178"/>
          </a:xfrm>
          <a:custGeom>
            <a:avLst/>
            <a:gdLst/>
            <a:ahLst/>
            <a:cxnLst/>
            <a:rect r="r" b="b" t="t" l="l"/>
            <a:pathLst>
              <a:path h="7627178" w="5720383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171575"/>
            <a:ext cx="1068085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b="true" sz="6940" i="true" spc="-409">
                <a:solidFill>
                  <a:srgbClr val="263F6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2024 FALL SEMESTER HIGHLIGHTS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723435"/>
            <a:ext cx="4897636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DISTRICT 5500</a:t>
            </a:r>
          </a:p>
          <a:p>
            <a:pPr algn="just">
              <a:lnSpc>
                <a:spcPts val="7279"/>
              </a:lnSpc>
            </a:pPr>
            <a:r>
              <a:rPr lang="en-US" sz="5199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CONFERENCE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820205"/>
            <a:ext cx="6369125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2 BREAKOUT SESSIONS ON MENTAL HEALTH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ASSISTED WITH COMMUNICATIONS - THANKS JANE!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93711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7397825" y="2426935"/>
            <a:ext cx="9861475" cy="6077134"/>
          </a:xfrm>
          <a:custGeom>
            <a:avLst/>
            <a:gdLst/>
            <a:ahLst/>
            <a:cxnLst/>
            <a:rect r="r" b="b" t="t" l="l"/>
            <a:pathLst>
              <a:path h="6077134" w="9861475">
                <a:moveTo>
                  <a:pt x="0" y="0"/>
                </a:moveTo>
                <a:lnTo>
                  <a:pt x="9861475" y="0"/>
                </a:lnTo>
                <a:lnTo>
                  <a:pt x="9861475" y="6077134"/>
                </a:lnTo>
                <a:lnTo>
                  <a:pt x="0" y="6077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171575"/>
            <a:ext cx="1068085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b="true" sz="6940" i="true" spc="-409">
                <a:solidFill>
                  <a:srgbClr val="263F6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2024 FALL SEMESTER @ A GLANCE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853819"/>
            <a:ext cx="4519075" cy="1783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3"/>
              </a:lnSpc>
            </a:pPr>
            <a:r>
              <a:rPr lang="en-US" sz="3381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INTERACT X ROTARACT FRIENDSGIVING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922014"/>
            <a:ext cx="6369125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CONNECTED 3 D500 INTERACT CLUBS W/ ROTARACT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CANNED FOOD DRIVE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93711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213559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8176113" y="2621252"/>
            <a:ext cx="9083187" cy="5681378"/>
          </a:xfrm>
          <a:custGeom>
            <a:avLst/>
            <a:gdLst/>
            <a:ahLst/>
            <a:cxnLst/>
            <a:rect r="r" b="b" t="t" l="l"/>
            <a:pathLst>
              <a:path h="5681378" w="9083187">
                <a:moveTo>
                  <a:pt x="0" y="0"/>
                </a:moveTo>
                <a:lnTo>
                  <a:pt x="9083187" y="0"/>
                </a:lnTo>
                <a:lnTo>
                  <a:pt x="9083187" y="5681377"/>
                </a:lnTo>
                <a:lnTo>
                  <a:pt x="0" y="5681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4406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171575"/>
            <a:ext cx="1068085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1"/>
              </a:lnSpc>
            </a:pPr>
            <a:r>
              <a:rPr lang="en-US" b="true" sz="6940" i="true" spc="-409">
                <a:solidFill>
                  <a:srgbClr val="263F6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2024 FALL SEMESTER @ A GLANCE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853819"/>
            <a:ext cx="4519075" cy="1783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3"/>
              </a:lnSpc>
            </a:pPr>
            <a:r>
              <a:rPr lang="en-US" sz="3381" b="true">
                <a:solidFill>
                  <a:srgbClr val="263F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PROFESSIONAL DEVELOPMENT SESSIONS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922014"/>
            <a:ext cx="6369125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ROTARIAN - ROTARACTOR CONNECTIONS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63F6B"/>
                </a:solidFill>
                <a:latin typeface="Canva Sans"/>
                <a:ea typeface="Canva Sans"/>
                <a:cs typeface="Canva Sans"/>
                <a:sym typeface="Canva Sans"/>
              </a:rPr>
              <a:t>EX. FINANCIAL LITERACY WORKSHOP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DAGe__hco1A</dc:identifier>
  <dcterms:modified xsi:type="dcterms:W3CDTF">2011-08-01T06:04:30Z</dcterms:modified>
  <cp:revision>1</cp:revision>
  <dc:title>ORO VALLEY - 2024-2025 Rotaract Presentation</dc:title>
</cp:coreProperties>
</file>