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  <p:sldId id="319" r:id="rId3"/>
    <p:sldId id="316" r:id="rId4"/>
    <p:sldId id="300" r:id="rId5"/>
    <p:sldId id="324" r:id="rId6"/>
    <p:sldId id="329" r:id="rId7"/>
    <p:sldId id="293" r:id="rId8"/>
    <p:sldId id="327" r:id="rId9"/>
    <p:sldId id="330" r:id="rId10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690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885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71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6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09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284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00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53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550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569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19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324E8-0CA4-42CE-9768-949253B55811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3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vrotary@yahoo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orourkejohnf@gmail.com" TargetMode="External"/><Relationship Id="rId2" Type="http://schemas.openxmlformats.org/officeDocument/2006/relationships/hyperlink" Target="mailto:gvrotary@yahoo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eckyandjeff2@gmail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munityfoodbank.org/hungerwalk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vnews.com/az19readerspicks/#/gallery?group=493112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132" y="266701"/>
            <a:ext cx="10381735" cy="991629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Family of Rotary – Bob Auflick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216" y="1725215"/>
            <a:ext cx="10915651" cy="4241322"/>
          </a:xfrm>
        </p:spPr>
        <p:txBody>
          <a:bodyPr>
            <a:noAutofit/>
          </a:bodyPr>
          <a:lstStyle/>
          <a:p>
            <a:r>
              <a:rPr lang="en-US" sz="3200" dirty="0"/>
              <a:t>Member / Club Announcements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Next Club Social being planned 10/15 by Oct speaker chair Chris Ashcraft: FICO pecan orchard field trip High noon at FICO for a wagon ride into the orchard for a tour and a discussion on operations </a:t>
            </a:r>
          </a:p>
          <a:p>
            <a:pPr lvl="2"/>
            <a:r>
              <a:rPr lang="en-US" sz="2400" dirty="0"/>
              <a:t>Limit of 30 on the wagon</a:t>
            </a:r>
          </a:p>
          <a:p>
            <a:pPr lvl="2"/>
            <a:r>
              <a:rPr lang="en-US" sz="2400" dirty="0"/>
              <a:t>~75 minutes, Chris will provide subs and water. Thank you, Chris Ashcraft!</a:t>
            </a:r>
          </a:p>
          <a:p>
            <a:pPr lvl="2"/>
            <a:r>
              <a:rPr lang="en-US" sz="2400" dirty="0"/>
              <a:t>Mike Pease sent out RSVP email:</a:t>
            </a:r>
          </a:p>
          <a:p>
            <a:pPr lvl="3"/>
            <a:r>
              <a:rPr lang="en-US" sz="2200" dirty="0">
                <a:highlight>
                  <a:srgbClr val="00FF00"/>
                </a:highlight>
              </a:rPr>
              <a:t>RSVP </a:t>
            </a:r>
            <a:r>
              <a:rPr lang="en-US" sz="1600" dirty="0">
                <a:highlight>
                  <a:srgbClr val="00FF00"/>
                </a:highlight>
              </a:rPr>
              <a:t>to:  </a:t>
            </a:r>
            <a:r>
              <a:rPr lang="en-US" sz="2400" u="sng" dirty="0">
                <a:solidFill>
                  <a:srgbClr val="0000FF"/>
                </a:solidFill>
                <a:effectLst/>
                <a:highlight>
                  <a:srgbClr val="00FF00"/>
                </a:highlight>
                <a:latin typeface="Bookman Old Style" panose="02050604050505020204" pitchFamily="18" charset="0"/>
                <a:ea typeface="Times New Roman" panose="02020603050405020304" pitchFamily="18" charset="0"/>
                <a:cs typeface="Aptos" panose="020B0004020202020204" pitchFamily="34" charset="0"/>
                <a:hlinkClick r:id="rId2"/>
              </a:rPr>
              <a:t>gvrotary@yahoo.com</a:t>
            </a:r>
            <a:r>
              <a:rPr lang="en-US" sz="2400" u="sng" dirty="0">
                <a:solidFill>
                  <a:srgbClr val="0000FF"/>
                </a:solidFill>
                <a:effectLst/>
                <a:highlight>
                  <a:srgbClr val="00FF00"/>
                </a:highlight>
                <a:latin typeface="Bookman Old Style" panose="02050604050505020204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US" sz="2200" dirty="0">
                <a:highlight>
                  <a:srgbClr val="00FF00"/>
                </a:highlight>
              </a:rPr>
              <a:t>(ref email from Mike Pease)</a:t>
            </a:r>
          </a:p>
          <a:p>
            <a:pPr lvl="4"/>
            <a:r>
              <a:rPr lang="en-US" sz="2000" dirty="0"/>
              <a:t>Already signed up:  Phil, Jerry, </a:t>
            </a:r>
            <a:r>
              <a:rPr lang="en-US" sz="2000" dirty="0" err="1"/>
              <a:t>Merril</a:t>
            </a:r>
            <a:r>
              <a:rPr lang="en-US" sz="2000" dirty="0"/>
              <a:t>, Yon, Yesenia, Doug, Dinah, Chris</a:t>
            </a:r>
          </a:p>
        </p:txBody>
      </p:sp>
    </p:spTree>
    <p:extLst>
      <p:ext uri="{BB962C8B-B14F-4D97-AF65-F5344CB8AC3E}">
        <p14:creationId xmlns:p14="http://schemas.microsoft.com/office/powerpoint/2010/main" val="663707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434" y="217170"/>
            <a:ext cx="10381735" cy="991629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Club Foundation and Board Meetings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956" y="1266753"/>
            <a:ext cx="11620088" cy="4752027"/>
          </a:xfrm>
        </p:spPr>
        <p:txBody>
          <a:bodyPr>
            <a:noAutofit/>
          </a:bodyPr>
          <a:lstStyle/>
          <a:p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Board Meeting Held 8/13, next meeting today 9/10.  Agenda: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Council on District Legislation Annual Business Meeting (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8/16)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club delegate approval:  Julie.  Nomination of a 2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delegate required.  Meeting 4:15pm at District Conference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Reconciling/updating MOU between the club and the foundation discussion:  Jerry</a:t>
            </a:r>
          </a:p>
          <a:p>
            <a:pPr lvl="2"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Update club fundraising with club’s foundation (philanthropic arm of the club):  keep simple</a:t>
            </a:r>
          </a:p>
          <a:p>
            <a:pPr lvl="1">
              <a:defRPr/>
            </a:pPr>
            <a:r>
              <a:rPr lang="en-US" dirty="0"/>
              <a:t>Document new board procedures approved last meeting: 3 meal policy pre-induction new members; corporate membership; OK for voting by email, quorum required.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DACdb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updates? – Phil Noble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Impact rejected Oktoberfest flyer:  RI Logo format.  Fix, add sponsors, resend to Impact</a:t>
            </a:r>
          </a:p>
          <a:p>
            <a:pPr lvl="2"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Corrected, sent to Impact?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Board agreed club can explore border Peace Poles, intraclub interest? Timing? Cost?</a:t>
            </a:r>
          </a:p>
          <a:p>
            <a:pPr lvl="2"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Who is spearheading?:  add to project’s list? (Mike Conley) for implementation later next yr?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1B7595-2CA1-5CFE-4238-073B79E8D6A9}"/>
              </a:ext>
            </a:extLst>
          </p:cNvPr>
          <p:cNvSpPr txBox="1"/>
          <p:nvPr/>
        </p:nvSpPr>
        <p:spPr>
          <a:xfrm>
            <a:off x="1302718" y="6076734"/>
            <a:ext cx="8889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highlight>
                  <a:srgbClr val="00FF00"/>
                </a:highlight>
              </a:rPr>
              <a:t>Next Club Foundation on 9/24/24:  all Club Members Invited</a:t>
            </a:r>
          </a:p>
        </p:txBody>
      </p:sp>
    </p:spTree>
    <p:extLst>
      <p:ext uri="{BB962C8B-B14F-4D97-AF65-F5344CB8AC3E}">
        <p14:creationId xmlns:p14="http://schemas.microsoft.com/office/powerpoint/2010/main" val="1315818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402" y="1453662"/>
            <a:ext cx="10515600" cy="3702195"/>
          </a:xfrm>
        </p:spPr>
        <p:txBody>
          <a:bodyPr>
            <a:noAutofit/>
          </a:bodyPr>
          <a:lstStyle/>
          <a:p>
            <a:r>
              <a:rPr lang="nl-NL" dirty="0"/>
              <a:t>Wrightson Ridge STEM Elective Pilot Project</a:t>
            </a:r>
          </a:p>
          <a:p>
            <a:pPr lvl="1"/>
            <a:r>
              <a:rPr lang="en-US" dirty="0"/>
              <a:t>Junior High students Wrightson Ridge School.</a:t>
            </a:r>
          </a:p>
          <a:p>
            <a:pPr lvl="2"/>
            <a:r>
              <a:rPr lang="en-US" dirty="0"/>
              <a:t>~120 students, grades 6-8.</a:t>
            </a:r>
          </a:p>
          <a:p>
            <a:pPr lvl="1"/>
            <a:r>
              <a:rPr lang="en-US" dirty="0"/>
              <a:t>Develop skills in Science, Technology, Engineering and Math.  </a:t>
            </a:r>
          </a:p>
          <a:p>
            <a:pPr lvl="2"/>
            <a:r>
              <a:rPr lang="en-US" dirty="0"/>
              <a:t>School to supply space and teacher. </a:t>
            </a:r>
          </a:p>
          <a:p>
            <a:pPr lvl="2"/>
            <a:r>
              <a:rPr lang="en-US" dirty="0"/>
              <a:t>Materials (i.e. stem kits) or competitions &amp; mentoring to be provided through the grant</a:t>
            </a:r>
          </a:p>
          <a:p>
            <a:pPr lvl="1"/>
            <a:r>
              <a:rPr lang="nl-NL" dirty="0"/>
              <a:t>District Approved Grant for $1880 Matching!</a:t>
            </a:r>
          </a:p>
          <a:p>
            <a:pPr lvl="2"/>
            <a:r>
              <a:rPr lang="nl-NL" dirty="0"/>
              <a:t>See grant project description in website (rotaryclubofgreenvalley.com) under updates</a:t>
            </a:r>
          </a:p>
          <a:p>
            <a:pPr marL="914400" lvl="2" indent="0">
              <a:buNone/>
            </a:pPr>
            <a:r>
              <a:rPr lang="nl-NL" dirty="0"/>
              <a:t>District Spending plan sent and approved at RI, Awaiting Funds from RI – Checks already cut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267" y="481914"/>
            <a:ext cx="10381735" cy="991629"/>
          </a:xfrm>
        </p:spPr>
        <p:txBody>
          <a:bodyPr>
            <a:normAutofit/>
          </a:bodyPr>
          <a:lstStyle/>
          <a:p>
            <a:r>
              <a:rPr lang="en-US" sz="4800" b="1" i="1" dirty="0">
                <a:solidFill>
                  <a:schemeClr val="accent5">
                    <a:lumMod val="75000"/>
                  </a:schemeClr>
                </a:solidFill>
              </a:rPr>
              <a:t>2024 – 2025 Grant</a:t>
            </a:r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2A15F5-1482-C187-0300-3BF72138E42F}"/>
              </a:ext>
            </a:extLst>
          </p:cNvPr>
          <p:cNvSpPr txBox="1"/>
          <p:nvPr/>
        </p:nvSpPr>
        <p:spPr>
          <a:xfrm>
            <a:off x="279754" y="5603631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2400" dirty="0">
              <a:highlight>
                <a:srgbClr val="00FF0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F77945-F2AF-731D-26C4-D65F826C460C}"/>
              </a:ext>
            </a:extLst>
          </p:cNvPr>
          <p:cNvSpPr txBox="1"/>
          <p:nvPr/>
        </p:nvSpPr>
        <p:spPr>
          <a:xfrm>
            <a:off x="1441938" y="5232113"/>
            <a:ext cx="863990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2800" dirty="0">
                <a:highlight>
                  <a:srgbClr val="00FF00"/>
                </a:highlight>
              </a:rPr>
              <a:t>District spending plan approved at RI and awaiting funds – </a:t>
            </a:r>
          </a:p>
          <a:p>
            <a:pPr algn="ctr"/>
            <a:r>
              <a:rPr lang="nl-NL" sz="2800" dirty="0">
                <a:highlight>
                  <a:srgbClr val="00FF00"/>
                </a:highlight>
              </a:rPr>
              <a:t>expecting checks to RCGV soon!!</a:t>
            </a:r>
          </a:p>
        </p:txBody>
      </p:sp>
    </p:spTree>
    <p:extLst>
      <p:ext uri="{BB962C8B-B14F-4D97-AF65-F5344CB8AC3E}">
        <p14:creationId xmlns:p14="http://schemas.microsoft.com/office/powerpoint/2010/main" val="44706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910" y="296979"/>
            <a:ext cx="10381735" cy="991629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13</a:t>
            </a:r>
            <a:r>
              <a:rPr lang="en-US" b="1" i="1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 Year Program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610" y="1154363"/>
            <a:ext cx="11372780" cy="4226529"/>
          </a:xfrm>
        </p:spPr>
        <p:txBody>
          <a:bodyPr>
            <a:noAutofit/>
          </a:bodyPr>
          <a:lstStyle/>
          <a:p>
            <a:r>
              <a:rPr lang="en-US" sz="2400" dirty="0"/>
              <a:t>If you have family and/or friends that would like to help our HS kids by being a mentor:  </a:t>
            </a:r>
          </a:p>
          <a:p>
            <a:pPr lvl="1"/>
            <a:r>
              <a:rPr lang="en-US" sz="2000" dirty="0"/>
              <a:t>Get their information and fill out the </a:t>
            </a:r>
            <a:r>
              <a:rPr lang="en-US" sz="2000" dirty="0">
                <a:solidFill>
                  <a:srgbClr val="FF0000"/>
                </a:solidFill>
                <a:highlight>
                  <a:srgbClr val="00FF00"/>
                </a:highlight>
              </a:rPr>
              <a:t>community signup sheet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and give to Pat Pease or John O’Rourke</a:t>
            </a:r>
          </a:p>
          <a:p>
            <a:r>
              <a:rPr lang="en-US" sz="2400" dirty="0"/>
              <a:t>Mentor / Program Information: contact Pat Pease at </a:t>
            </a:r>
            <a:r>
              <a:rPr lang="en-US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gvrotary@yahoo.com</a:t>
            </a:r>
            <a:r>
              <a:rPr lang="en-US" sz="2400" dirty="0"/>
              <a:t>, John O’Rourke at </a:t>
            </a:r>
            <a:r>
              <a:rPr lang="en-US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orourkejohnf@gmail.com</a:t>
            </a:r>
            <a:r>
              <a:rPr lang="en-US" sz="2400" dirty="0"/>
              <a:t> or Becky Mansfield at </a:t>
            </a:r>
            <a:r>
              <a:rPr lang="en-US" sz="2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beckyandjeff2@gmail.com</a:t>
            </a:r>
            <a:r>
              <a:rPr lang="en-US" sz="2400" dirty="0"/>
              <a:t> </a:t>
            </a:r>
          </a:p>
          <a:p>
            <a:r>
              <a:rPr lang="en-US" sz="2400" dirty="0"/>
              <a:t>Mentoring Sessions 1:15pm to 2:50pm at the School Libraries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u="sng" dirty="0"/>
              <a:t>WGHS</a:t>
            </a:r>
            <a:r>
              <a:rPr lang="en-US" sz="2000" dirty="0"/>
              <a:t>		</a:t>
            </a:r>
            <a:r>
              <a:rPr lang="en-US" sz="2000" u="sng" dirty="0"/>
              <a:t>SHS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dirty="0">
                <a:highlight>
                  <a:srgbClr val="00FF00"/>
                </a:highlight>
              </a:rPr>
              <a:t>9/25</a:t>
            </a:r>
            <a:r>
              <a:rPr lang="en-US" sz="2000" dirty="0"/>
              <a:t>		</a:t>
            </a:r>
            <a:r>
              <a:rPr lang="en-US" sz="2000" dirty="0">
                <a:highlight>
                  <a:srgbClr val="00FF00"/>
                </a:highlight>
              </a:rPr>
              <a:t>9/18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10/23		10/16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11/13		11/20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1/8		1/15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2/12		2/19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3/19		3/26	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4/16		4/23</a:t>
            </a:r>
          </a:p>
        </p:txBody>
      </p:sp>
    </p:spTree>
    <p:extLst>
      <p:ext uri="{BB962C8B-B14F-4D97-AF65-F5344CB8AC3E}">
        <p14:creationId xmlns:p14="http://schemas.microsoft.com/office/powerpoint/2010/main" val="3668960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167" y="127000"/>
            <a:ext cx="10381735" cy="991629"/>
          </a:xfrm>
        </p:spPr>
        <p:txBody>
          <a:bodyPr>
            <a:normAutofit/>
          </a:bodyPr>
          <a:lstStyle/>
          <a:p>
            <a:r>
              <a:rPr lang="en-US" sz="4800" b="1" i="1" dirty="0">
                <a:solidFill>
                  <a:schemeClr val="accent5">
                    <a:lumMod val="75000"/>
                  </a:schemeClr>
                </a:solidFill>
              </a:rPr>
              <a:t>Program Announcements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474" y="1288359"/>
            <a:ext cx="11499385" cy="5108713"/>
          </a:xfrm>
        </p:spPr>
        <p:txBody>
          <a:bodyPr>
            <a:noAutofit/>
          </a:bodyPr>
          <a:lstStyle/>
          <a:p>
            <a:r>
              <a:rPr lang="nl-NL" sz="3200" dirty="0">
                <a:highlight>
                  <a:srgbClr val="00FF00"/>
                </a:highlight>
              </a:rPr>
              <a:t>Hunger Walk</a:t>
            </a:r>
            <a:r>
              <a:rPr lang="nl-NL" sz="3200" dirty="0"/>
              <a:t> 9/14 Canoa Ranch 8am</a:t>
            </a:r>
          </a:p>
          <a:p>
            <a:pPr marL="457200" lvl="1" indent="0">
              <a:buNone/>
            </a:pPr>
            <a:r>
              <a:rPr lang="nl-NL" dirty="0"/>
              <a:t>Chair Yesenia Porras     Co-Chair Lilia Dawson      Chair Elect Natalie Ream  </a:t>
            </a:r>
          </a:p>
          <a:p>
            <a:pPr lvl="1"/>
            <a:r>
              <a:rPr lang="en-US" dirty="0">
                <a:latin typeface="bookman"/>
              </a:rPr>
              <a:t>Still time to register:    </a:t>
            </a:r>
            <a:r>
              <a:rPr lang="en-US" dirty="0">
                <a:latin typeface="book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https://www.communityfoodbank.org/hungerwalk/</a:t>
            </a:r>
            <a:endParaRPr lang="en-US" dirty="0">
              <a:latin typeface="bookman"/>
            </a:endParaRPr>
          </a:p>
          <a:p>
            <a:pPr lvl="2"/>
            <a:r>
              <a:rPr lang="en-US" dirty="0">
                <a:latin typeface="bookman"/>
              </a:rPr>
              <a:t>“Click on for Green Valley” button, click on Register button, then “Join a Team” and finally search for “Rotary Club of Green Valley”</a:t>
            </a:r>
          </a:p>
          <a:p>
            <a:pPr lvl="1"/>
            <a:r>
              <a:rPr lang="en-US" dirty="0">
                <a:latin typeface="bookman"/>
              </a:rPr>
              <a:t>Membership table – Come Check Us Out</a:t>
            </a:r>
          </a:p>
          <a:p>
            <a:pPr lvl="1"/>
            <a:endParaRPr lang="nl-NL" dirty="0"/>
          </a:p>
          <a:p>
            <a:r>
              <a:rPr lang="nl-NL" sz="3200" dirty="0">
                <a:highlight>
                  <a:srgbClr val="00FF00"/>
                </a:highlight>
              </a:rPr>
              <a:t>Cleft Palate Surgeries </a:t>
            </a:r>
          </a:p>
          <a:p>
            <a:pPr lvl="1"/>
            <a:r>
              <a:rPr lang="en-US" dirty="0"/>
              <a:t>Checks/cash to </a:t>
            </a:r>
            <a:r>
              <a:rPr lang="en-US" dirty="0">
                <a:highlight>
                  <a:srgbClr val="00FF00"/>
                </a:highlight>
              </a:rPr>
              <a:t>Jerry Kriebel</a:t>
            </a:r>
            <a:r>
              <a:rPr lang="en-US" dirty="0"/>
              <a:t> to date: $2000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r>
              <a:rPr lang="en-US" sz="2200" dirty="0">
                <a:latin typeface="bookman"/>
                <a:ea typeface="Times New Roman" panose="02020603050405020304" pitchFamily="18" charset="0"/>
                <a:cs typeface="Aptos" panose="020B0004020202020204" pitchFamily="34" charset="0"/>
              </a:rPr>
              <a:t>Multi-Club </a:t>
            </a:r>
            <a:r>
              <a:rPr lang="en-US" sz="2200" dirty="0">
                <a:latin typeface="bookman"/>
              </a:rPr>
              <a:t>Project - </a:t>
            </a:r>
            <a:r>
              <a:rPr lang="nl-NL" sz="2200" dirty="0">
                <a:latin typeface="bookman"/>
              </a:rPr>
              <a:t>Valle Verde </a:t>
            </a:r>
            <a:r>
              <a:rPr lang="nl-NL" sz="2200" dirty="0">
                <a:highlight>
                  <a:srgbClr val="00FF00"/>
                </a:highlight>
                <a:latin typeface="bookman"/>
              </a:rPr>
              <a:t>Meatloaf Fund Raising Event 9/25 t</a:t>
            </a:r>
            <a:r>
              <a:rPr lang="nl-NL" dirty="0">
                <a:highlight>
                  <a:srgbClr val="00FF00"/>
                </a:highlight>
              </a:rPr>
              <a:t>ickets $15 - see Julie</a:t>
            </a:r>
          </a:p>
          <a:p>
            <a:pPr lvl="2"/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American Legion 131 Esperanza</a:t>
            </a:r>
            <a:r>
              <a:rPr lang="en-US" sz="1800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,</a:t>
            </a: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two seatings 4:00 and 5:00</a:t>
            </a:r>
          </a:p>
          <a:p>
            <a:pPr lvl="2"/>
            <a:r>
              <a:rPr lang="en-US" sz="1800" dirty="0">
                <a:latin typeface="Aptos" panose="020B0004020202020204" pitchFamily="34" charset="0"/>
              </a:rPr>
              <a:t>Proceeds </a:t>
            </a:r>
            <a:r>
              <a:rPr lang="en-US" b="1" u="sng" dirty="0">
                <a:latin typeface="Aptos" panose="020B0004020202020204" pitchFamily="34" charset="0"/>
              </a:rPr>
              <a:t>benefit St Andrews Clinic and the Cleft Palate Surgery</a:t>
            </a:r>
            <a:r>
              <a:rPr lang="en-US" sz="1800" dirty="0">
                <a:latin typeface="Aptos" panose="020B0004020202020204" pitchFamily="34" charset="0"/>
              </a:rPr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979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167" y="127000"/>
            <a:ext cx="10381735" cy="991629"/>
          </a:xfrm>
        </p:spPr>
        <p:txBody>
          <a:bodyPr>
            <a:normAutofit/>
          </a:bodyPr>
          <a:lstStyle/>
          <a:p>
            <a:r>
              <a:rPr lang="en-US" sz="4800" b="1" i="1" dirty="0">
                <a:solidFill>
                  <a:schemeClr val="accent5">
                    <a:lumMod val="75000"/>
                  </a:schemeClr>
                </a:solidFill>
              </a:rPr>
              <a:t>Program Announcements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307" y="1383673"/>
            <a:ext cx="11499385" cy="5108713"/>
          </a:xfrm>
        </p:spPr>
        <p:txBody>
          <a:bodyPr>
            <a:noAutofit/>
          </a:bodyPr>
          <a:lstStyle/>
          <a:p>
            <a:r>
              <a:rPr lang="nl-NL" sz="3200" dirty="0">
                <a:highlight>
                  <a:srgbClr val="00FF00"/>
                </a:highlight>
              </a:rPr>
              <a:t>Warmth From The Heart</a:t>
            </a:r>
            <a:r>
              <a:rPr lang="nl-NL" sz="3200" dirty="0"/>
              <a:t>, Oct Collection / Nov Distribution</a:t>
            </a:r>
          </a:p>
          <a:p>
            <a:pPr marL="457200" lvl="1" indent="0">
              <a:buNone/>
            </a:pPr>
            <a:r>
              <a:rPr lang="nl-NL" sz="2800" dirty="0"/>
              <a:t>Chair Jill Leach       CoChairs Katie Carter / Julie Rappenhagen</a:t>
            </a:r>
          </a:p>
          <a:p>
            <a:pPr lvl="2"/>
            <a:r>
              <a:rPr lang="nl-NL" sz="2400" b="1" dirty="0">
                <a:solidFill>
                  <a:srgbClr val="FF0000"/>
                </a:solidFill>
                <a:highlight>
                  <a:srgbClr val="00FF00"/>
                </a:highlight>
              </a:rPr>
              <a:t>Jill passing around a collection site responsibility sign up sheet</a:t>
            </a:r>
            <a:endParaRPr lang="nl-NL" sz="2400" u="sng" dirty="0">
              <a:solidFill>
                <a:schemeClr val="bg1"/>
              </a:solidFill>
            </a:endParaRPr>
          </a:p>
          <a:p>
            <a:pPr lvl="3"/>
            <a:r>
              <a:rPr lang="nl-NL" sz="2000" dirty="0"/>
              <a:t>Distibute collection totes/flyers 10/1, collections 10/2 to 11/04 (pick up to prevent overflow (weekly min),  final pickup morning 11/05.  Drop offs at meetings or to Jill’s house</a:t>
            </a:r>
          </a:p>
          <a:p>
            <a:pPr lvl="2"/>
            <a:r>
              <a:rPr lang="en-US" sz="2400" dirty="0"/>
              <a:t>KGBY - </a:t>
            </a:r>
            <a:r>
              <a:rPr lang="en-US" sz="2400" dirty="0">
                <a:highlight>
                  <a:srgbClr val="00FF00"/>
                </a:highlight>
              </a:rPr>
              <a:t>Around the Cracker Barrel 10/11 advertising, tune in</a:t>
            </a:r>
          </a:p>
          <a:p>
            <a:pPr lvl="2"/>
            <a:r>
              <a:rPr lang="en-US" sz="2400" dirty="0"/>
              <a:t>Got approval for bins also at Quail Creek for a 2-week period with advertising in What’s Happening - Phil Noble / John O’Rourke following up</a:t>
            </a:r>
          </a:p>
          <a:p>
            <a:pPr marL="914400" lvl="2" indent="0">
              <a:buNone/>
            </a:pPr>
            <a:endParaRPr lang="nl-NL" sz="2400" dirty="0"/>
          </a:p>
          <a:p>
            <a:r>
              <a:rPr lang="nl-NL" sz="3200" dirty="0"/>
              <a:t>Dictionary and Thesaurus Distribution, Sept / Oct</a:t>
            </a:r>
          </a:p>
          <a:p>
            <a:pPr lvl="1"/>
            <a:r>
              <a:rPr lang="nl-NL" sz="2800" dirty="0"/>
              <a:t>Chair Katie Carter        Co-chair Mike Conley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97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131" y="152401"/>
            <a:ext cx="10381735" cy="991629"/>
          </a:xfrm>
        </p:spPr>
        <p:txBody>
          <a:bodyPr>
            <a:normAutofit/>
          </a:bodyPr>
          <a:lstStyle/>
          <a:p>
            <a:r>
              <a:rPr lang="en-US" sz="4400" b="1" i="1" dirty="0">
                <a:solidFill>
                  <a:schemeClr val="accent5">
                    <a:lumMod val="75000"/>
                  </a:schemeClr>
                </a:solidFill>
              </a:rPr>
              <a:t>Program Announcements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614" y="1038522"/>
            <a:ext cx="11674768" cy="5561569"/>
          </a:xfrm>
        </p:spPr>
        <p:txBody>
          <a:bodyPr>
            <a:noAutofit/>
          </a:bodyPr>
          <a:lstStyle/>
          <a:p>
            <a:r>
              <a:rPr lang="nl-NL" dirty="0">
                <a:highlight>
                  <a:srgbClr val="00FF00"/>
                </a:highlight>
              </a:rPr>
              <a:t>Octoberfest</a:t>
            </a:r>
            <a:r>
              <a:rPr lang="nl-NL" dirty="0"/>
              <a:t>, 10/12/24 1pm – 4pm</a:t>
            </a:r>
          </a:p>
          <a:p>
            <a:pPr lvl="1"/>
            <a:r>
              <a:rPr lang="nl-NL" dirty="0"/>
              <a:t>Chair Scott Somers     Co-Chair Becky Roberts    Chair Elect Becky/Jeff Mansfield</a:t>
            </a:r>
          </a:p>
          <a:p>
            <a:pPr lvl="2"/>
            <a:r>
              <a:rPr lang="nl-NL" dirty="0"/>
              <a:t>6 tickets distributed to all club members, get with Doug Shumway if you did not get your tickets or if you need more tickets!</a:t>
            </a:r>
          </a:p>
          <a:p>
            <a:pPr lvl="2"/>
            <a:r>
              <a:rPr lang="nl-NL" dirty="0"/>
              <a:t>Storage inventory completed/needs identified 9/9, Special Use Permit and Liquor Licence forwarded</a:t>
            </a:r>
            <a:endParaRPr lang="nl-NL" sz="2200" b="1" dirty="0">
              <a:solidFill>
                <a:srgbClr val="FF0000"/>
              </a:solidFill>
              <a:highlight>
                <a:srgbClr val="00FF00"/>
              </a:highlight>
            </a:endParaRPr>
          </a:p>
          <a:p>
            <a:pPr lvl="2"/>
            <a:r>
              <a:rPr lang="nl-NL" sz="2200" b="1" dirty="0">
                <a:solidFill>
                  <a:srgbClr val="FF0000"/>
                </a:solidFill>
                <a:highlight>
                  <a:srgbClr val="00FF00"/>
                </a:highlight>
              </a:rPr>
              <a:t>Scott passing around a sign-up sheet - </a:t>
            </a:r>
            <a:r>
              <a:rPr lang="nl-NL" sz="2200" b="1" u="sng" dirty="0">
                <a:solidFill>
                  <a:srgbClr val="FF0000"/>
                </a:solidFill>
                <a:highlight>
                  <a:srgbClr val="00FF00"/>
                </a:highlight>
              </a:rPr>
              <a:t>Major fundraising event </a:t>
            </a:r>
            <a:r>
              <a:rPr lang="nl-NL" sz="2200" dirty="0">
                <a:solidFill>
                  <a:srgbClr val="FF0000"/>
                </a:solidFill>
                <a:highlight>
                  <a:srgbClr val="00FF00"/>
                </a:highlight>
              </a:rPr>
              <a:t>– all hands on deck</a:t>
            </a:r>
          </a:p>
          <a:p>
            <a:pPr lvl="1"/>
            <a:r>
              <a:rPr lang="nl-NL" dirty="0"/>
              <a:t>Sponsors:  </a:t>
            </a:r>
          </a:p>
          <a:p>
            <a:pPr lvl="2"/>
            <a:r>
              <a:rPr lang="nl-NL" dirty="0"/>
              <a:t>La Posada (Food), Bill’s Home Service ($1000), Food Bank Corporate Member (help/ticket sells), Joseph Lessard CPA ($500), Josh Migdal ($250), Casino Del Sol golf for 4 (raffle, value $360), Green Valley News (free ad),  CPAC (all sodas).</a:t>
            </a:r>
          </a:p>
          <a:p>
            <a:pPr lvl="2"/>
            <a:endParaRPr lang="nl-NL" dirty="0">
              <a:highlight>
                <a:srgbClr val="00FF00"/>
              </a:highlight>
            </a:endParaRPr>
          </a:p>
          <a:p>
            <a:r>
              <a:rPr lang="en-US" sz="2800" dirty="0">
                <a:highlight>
                  <a:srgbClr val="00FF00"/>
                </a:highlight>
              </a:rPr>
              <a:t>“24-25 List of Projects” </a:t>
            </a:r>
            <a:r>
              <a:rPr lang="en-US" dirty="0">
                <a:highlight>
                  <a:srgbClr val="00FF00"/>
                </a:highlight>
              </a:rPr>
              <a:t>Needs</a:t>
            </a:r>
            <a:r>
              <a:rPr lang="en-US" sz="2800" dirty="0"/>
              <a:t>:  </a:t>
            </a:r>
          </a:p>
          <a:p>
            <a:pPr lvl="1"/>
            <a:r>
              <a:rPr lang="en-US" dirty="0"/>
              <a:t>Dictionary/Thesaurus Program:  need Co-Chair &amp; date.  Goober Guys: need date</a:t>
            </a:r>
          </a:p>
          <a:p>
            <a:pPr lvl="1"/>
            <a:r>
              <a:rPr lang="en-US" dirty="0"/>
              <a:t>Holiday Dinner, Cloths for Kids, &amp; Apr Food Fight/Day of Service:  need co-Chairs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See Mike Conley to have List of Projects updated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8486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533" y="27160"/>
            <a:ext cx="10381735" cy="991629"/>
          </a:xfrm>
        </p:spPr>
        <p:txBody>
          <a:bodyPr>
            <a:normAutofit/>
          </a:bodyPr>
          <a:lstStyle/>
          <a:p>
            <a:r>
              <a:rPr lang="en-US" sz="4400" b="1" i="1" dirty="0">
                <a:solidFill>
                  <a:schemeClr val="accent5">
                    <a:lumMod val="75000"/>
                  </a:schemeClr>
                </a:solidFill>
              </a:rPr>
              <a:t>Program Announcements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347" y="899519"/>
            <a:ext cx="11047529" cy="5619109"/>
          </a:xfrm>
        </p:spPr>
        <p:txBody>
          <a:bodyPr>
            <a:noAutofit/>
          </a:bodyPr>
          <a:lstStyle/>
          <a:p>
            <a:r>
              <a:rPr lang="nl-NL" dirty="0">
                <a:highlight>
                  <a:srgbClr val="00FF00"/>
                </a:highlight>
              </a:rPr>
              <a:t>Interact</a:t>
            </a:r>
          </a:p>
          <a:p>
            <a:pPr lvl="1"/>
            <a:r>
              <a:rPr lang="nl-NL" dirty="0"/>
              <a:t>Advisor John O’Rourke       Co Advisors Mike Conley &amp; Jerry Kriebel</a:t>
            </a:r>
          </a:p>
          <a:p>
            <a:pPr lvl="1"/>
            <a:r>
              <a:rPr lang="en-US" dirty="0"/>
              <a:t>Next Meeting 9/28 3:30pm Sahuarita Library;  1st Activities Scheduled: </a:t>
            </a:r>
          </a:p>
          <a:p>
            <a:pPr lvl="2"/>
            <a:r>
              <a:rPr lang="nl-NL" sz="2000" dirty="0">
                <a:highlight>
                  <a:srgbClr val="00FF00"/>
                </a:highlight>
              </a:rPr>
              <a:t>Hunger Walk 2024:  9/14 - both RCVV and RCGV clubs also participating</a:t>
            </a:r>
          </a:p>
          <a:p>
            <a:r>
              <a:rPr lang="nl-NL" dirty="0"/>
              <a:t>Come Check Us Out!</a:t>
            </a:r>
          </a:p>
          <a:p>
            <a:pPr lvl="1"/>
            <a:r>
              <a:rPr lang="nl-NL" dirty="0"/>
              <a:t>Come Check Us Out! ad “Inside GV/Sah” </a:t>
            </a:r>
          </a:p>
          <a:p>
            <a:pPr lvl="2"/>
            <a:r>
              <a:rPr lang="nl-NL" dirty="0"/>
              <a:t>Chamber of Commerce magazine, September Issue</a:t>
            </a:r>
          </a:p>
          <a:p>
            <a:pPr lvl="1"/>
            <a:r>
              <a:rPr lang="nl-NL" dirty="0"/>
              <a:t>Bring a Friend to Rotary September: </a:t>
            </a:r>
          </a:p>
          <a:p>
            <a:pPr marL="457200" lvl="1" indent="0">
              <a:buNone/>
            </a:pPr>
            <a:r>
              <a:rPr lang="nl-NL" dirty="0"/>
              <a:t>                Come Check Us Out!</a:t>
            </a:r>
          </a:p>
          <a:p>
            <a:pPr lvl="1"/>
            <a:r>
              <a:rPr lang="en-US" sz="2200" u="sng" dirty="0">
                <a:solidFill>
                  <a:srgbClr val="000000"/>
                </a:solidFill>
                <a:highlight>
                  <a:srgbClr val="00FF00"/>
                </a:highlight>
                <a:latin typeface="Tahoma" panose="020B0604030504040204" pitchFamily="34" charset="0"/>
                <a:ea typeface="Times New Roman" panose="02020603050405020304" pitchFamily="18" charset="0"/>
              </a:rPr>
              <a:t>Vote</a:t>
            </a:r>
            <a:r>
              <a:rPr lang="en-US" sz="2200" u="sng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ahoma" panose="020B0604030504040204" pitchFamily="34" charset="0"/>
                <a:ea typeface="Times New Roman" panose="02020603050405020304" pitchFamily="18" charset="0"/>
              </a:rPr>
              <a:t> club for "Best Membership Organization”</a:t>
            </a:r>
            <a:r>
              <a:rPr lang="en-US" sz="22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ahoma" panose="020B0604030504040204" pitchFamily="34" charset="0"/>
                <a:ea typeface="Times New Roman" panose="02020603050405020304" pitchFamily="18" charset="0"/>
              </a:rPr>
              <a:t>: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GV News "Reader's Picks” Nominate daily ended 9/8, then </a:t>
            </a:r>
            <a:r>
              <a:rPr lang="en-US" dirty="0">
                <a:solidFill>
                  <a:srgbClr val="000000"/>
                </a:solidFill>
                <a:highlight>
                  <a:srgbClr val="00FF00"/>
                </a:highlight>
                <a:latin typeface="Tahoma" panose="020B0604030504040204" pitchFamily="34" charset="0"/>
              </a:rPr>
              <a:t>vote once 10/1 to 10/15 </a:t>
            </a:r>
            <a:r>
              <a:rPr lang="en-US" sz="2000" dirty="0">
                <a:solidFill>
                  <a:srgbClr val="000000"/>
                </a:solidFill>
                <a:latin typeface="Tahoma" panose="020B0604030504040204" pitchFamily="34" charset="0"/>
                <a:hlinkClick r:id="rId2"/>
              </a:rPr>
              <a:t>https://www.gvnews.com/az19readerspicks/#/gallery?group=4931120</a:t>
            </a:r>
            <a:endParaRPr lang="en-US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914400" lvl="2" indent="0">
              <a:buNone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   </a:t>
            </a:r>
            <a:r>
              <a:rPr lang="en-US" sz="2000" dirty="0">
                <a:solidFill>
                  <a:srgbClr val="000000"/>
                </a:solidFill>
                <a:latin typeface="Tahoma" panose="020B0604030504040204" pitchFamily="34" charset="0"/>
              </a:rPr>
              <a:t>scroll down to 'best membership organization’, type 'rotary club of green valley’  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         click on link in last week’s newsletter - </a:t>
            </a:r>
            <a:r>
              <a:rPr lang="en-US" sz="2000" dirty="0">
                <a:solidFill>
                  <a:srgbClr val="000000"/>
                </a:solidFill>
                <a:latin typeface="Tahoma" panose="020B0604030504040204" pitchFamily="34" charset="0"/>
              </a:rPr>
              <a:t>your fellow club members thank you!</a:t>
            </a:r>
            <a:endParaRPr lang="nl-NL" sz="20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457200" lvl="1" indent="0">
              <a:buNone/>
            </a:pPr>
            <a:endParaRPr lang="en-US" sz="2000" dirty="0">
              <a:solidFill>
                <a:srgbClr val="000000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042B71-4FAE-74FD-6023-C64AAE77BB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1957" y="2498976"/>
            <a:ext cx="4018185" cy="233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309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132" y="266701"/>
            <a:ext cx="10381735" cy="991629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Miscellaneous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216" y="1017697"/>
            <a:ext cx="10765213" cy="5458098"/>
          </a:xfrm>
        </p:spPr>
        <p:txBody>
          <a:bodyPr>
            <a:noAutofit/>
          </a:bodyPr>
          <a:lstStyle/>
          <a:p>
            <a:r>
              <a:rPr lang="en-US" dirty="0"/>
              <a:t>District Conference Oct 18 / 19</a:t>
            </a:r>
          </a:p>
          <a:p>
            <a:pPr lvl="1"/>
            <a:r>
              <a:rPr lang="en-US" dirty="0"/>
              <a:t>At least 5 going (Phil, Mike C, John, </a:t>
            </a:r>
            <a:r>
              <a:rPr lang="en-US" dirty="0" err="1"/>
              <a:t>Merril</a:t>
            </a:r>
            <a:r>
              <a:rPr lang="en-US" dirty="0"/>
              <a:t>, Julie). To register:  go to DACdb.com, click on district and then on calendar.  Find this District Event on Oct 18 and follow instructions to sign up</a:t>
            </a:r>
          </a:p>
          <a:p>
            <a:r>
              <a:rPr lang="en-US" dirty="0"/>
              <a:t>Rotary License plates </a:t>
            </a:r>
          </a:p>
          <a:p>
            <a:pPr lvl="1"/>
            <a:r>
              <a:rPr lang="en-US" dirty="0"/>
              <a:t>See impact 9/2/24, asked Mike to email link</a:t>
            </a:r>
          </a:p>
          <a:p>
            <a:r>
              <a:rPr lang="en-US" dirty="0"/>
              <a:t>2025 Rotary International Convention:</a:t>
            </a:r>
          </a:p>
          <a:p>
            <a:pPr lvl="1"/>
            <a:r>
              <a:rPr lang="en-US" sz="2800" dirty="0"/>
              <a:t> </a:t>
            </a:r>
            <a:r>
              <a:rPr lang="en-US" dirty="0"/>
              <a:t>Canada 21-25 June 2025</a:t>
            </a:r>
          </a:p>
          <a:p>
            <a:r>
              <a:rPr lang="en-US" dirty="0"/>
              <a:t>Upcoming Speaker Chairs:  Oct Chris, Nov Jerry, Dec Eveline, Jan Pam</a:t>
            </a:r>
          </a:p>
          <a:p>
            <a:r>
              <a:rPr lang="en-US" dirty="0"/>
              <a:t>Sgt-at-Arms/</a:t>
            </a:r>
            <a:r>
              <a:rPr lang="en-US" dirty="0" err="1"/>
              <a:t>Greaters</a:t>
            </a:r>
            <a:r>
              <a:rPr lang="en-US" dirty="0"/>
              <a:t>:  Oct Ken, Nov Paul, Dec Jerry, Jan Jeff</a:t>
            </a:r>
          </a:p>
          <a:p>
            <a:r>
              <a:rPr lang="en-US" dirty="0"/>
              <a:t>Murder Mystery in Maui Show and Dinner:  </a:t>
            </a:r>
          </a:p>
          <a:p>
            <a:pPr lvl="1"/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RC of Sahuarita Fund Raising:  9/21 4–7pm Am Legion Post 66</a:t>
            </a:r>
          </a:p>
          <a:p>
            <a:pPr lvl="2"/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Tickets available at Green Valley-Sahuarita Chamber </a:t>
            </a:r>
            <a:r>
              <a:rPr lang="en-US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only until 9/15</a:t>
            </a:r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.  Price $45.00.</a:t>
            </a:r>
          </a:p>
          <a:p>
            <a:endParaRPr lang="en-US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86269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62028</TotalTime>
  <Words>1230</Words>
  <Application>Microsoft Office PowerPoint</Application>
  <PresentationFormat>Widescreen</PresentationFormat>
  <Paragraphs>107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Arial</vt:lpstr>
      <vt:lpstr>bookman</vt:lpstr>
      <vt:lpstr>Bookman Old Style</vt:lpstr>
      <vt:lpstr>Calibri</vt:lpstr>
      <vt:lpstr>Calibri Light</vt:lpstr>
      <vt:lpstr>Tahoma</vt:lpstr>
      <vt:lpstr>Office Theme</vt:lpstr>
      <vt:lpstr>Family of Rotary – Bob Auflick</vt:lpstr>
      <vt:lpstr>Club Foundation and Board Meetings</vt:lpstr>
      <vt:lpstr>2024 – 2025 Grant</vt:lpstr>
      <vt:lpstr>13th Year Program</vt:lpstr>
      <vt:lpstr>Program Announcements</vt:lpstr>
      <vt:lpstr>Program Announcements</vt:lpstr>
      <vt:lpstr>Program Announcements</vt:lpstr>
      <vt:lpstr>Program Announcements</vt:lpstr>
      <vt:lpstr>Miscellaneous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Valley Rotary Foundation</dc:title>
  <dc:creator>Mary Jane Goodrick</dc:creator>
  <cp:lastModifiedBy>MandY</cp:lastModifiedBy>
  <cp:revision>579</cp:revision>
  <cp:lastPrinted>2024-08-13T16:28:04Z</cp:lastPrinted>
  <dcterms:created xsi:type="dcterms:W3CDTF">2016-08-27T22:04:50Z</dcterms:created>
  <dcterms:modified xsi:type="dcterms:W3CDTF">2024-09-12T19:55:10Z</dcterms:modified>
</cp:coreProperties>
</file>