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323" r:id="rId3"/>
    <p:sldId id="319" r:id="rId4"/>
    <p:sldId id="300" r:id="rId5"/>
    <p:sldId id="324" r:id="rId6"/>
    <p:sldId id="329" r:id="rId7"/>
    <p:sldId id="293" r:id="rId8"/>
    <p:sldId id="327" r:id="rId9"/>
    <p:sldId id="303" r:id="rId10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93" autoAdjust="0"/>
    <p:restoredTop sz="94660"/>
  </p:normalViewPr>
  <p:slideViewPr>
    <p:cSldViewPr snapToGrid="0">
      <p:cViewPr varScale="1">
        <p:scale>
          <a:sx n="82" d="100"/>
          <a:sy n="82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690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885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713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06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09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284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008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53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550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569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19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736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orourkejohnf@gmail.com" TargetMode="External"/><Relationship Id="rId2" Type="http://schemas.openxmlformats.org/officeDocument/2006/relationships/hyperlink" Target="mailto:gvrotary@yahoo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eckyandjeff2@gmail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mmunityfoodbank.org/hungerwalk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vnews.com/az19readerspicks/#/gallery?group=493112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132" y="266701"/>
            <a:ext cx="10381735" cy="991629"/>
          </a:xfrm>
        </p:spPr>
        <p:txBody>
          <a:bodyPr>
            <a:normAutofit/>
          </a:bodyPr>
          <a:lstStyle/>
          <a:p>
            <a:r>
              <a:rPr lang="en-US" sz="4400" b="1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Secretary Announcements – Mike Pease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05698"/>
            <a:ext cx="10515600" cy="539749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4000" dirty="0"/>
          </a:p>
          <a:p>
            <a:r>
              <a:rPr lang="en-US" sz="4000" dirty="0"/>
              <a:t>Guests / Visitors</a:t>
            </a:r>
          </a:p>
          <a:p>
            <a:endParaRPr lang="en-US" sz="4000" dirty="0"/>
          </a:p>
          <a:p>
            <a:r>
              <a:rPr lang="en-US" sz="4000" dirty="0"/>
              <a:t>Anniversaries / Birthdays</a:t>
            </a:r>
          </a:p>
          <a:p>
            <a:endParaRPr lang="en-US" sz="4000" dirty="0"/>
          </a:p>
          <a:p>
            <a:r>
              <a:rPr lang="en-US" sz="4000" dirty="0"/>
              <a:t>Other</a:t>
            </a:r>
          </a:p>
          <a:p>
            <a:pPr lvl="1"/>
            <a:r>
              <a:rPr lang="en-US" sz="3600" dirty="0"/>
              <a:t>Peanut Butter (Julie) and Cardboard (Bob Shevlin) next Tuesday 9/10</a:t>
            </a:r>
          </a:p>
          <a:p>
            <a:pPr lvl="1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17166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132" y="266701"/>
            <a:ext cx="10381735" cy="991629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Family of Rotary – Bob Auflick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216" y="1748661"/>
            <a:ext cx="10915651" cy="4241322"/>
          </a:xfrm>
        </p:spPr>
        <p:txBody>
          <a:bodyPr>
            <a:noAutofit/>
          </a:bodyPr>
          <a:lstStyle/>
          <a:p>
            <a:r>
              <a:rPr lang="en-US" sz="3200" dirty="0"/>
              <a:t>Member / Club Announcements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>
                <a:highlight>
                  <a:srgbClr val="00FF00"/>
                </a:highlight>
              </a:rPr>
              <a:t>Next Club Social being planned 10/15 by Oct speaker chair Chris Ashcraft:</a:t>
            </a:r>
            <a:r>
              <a:rPr lang="en-US" sz="2800" dirty="0"/>
              <a:t> FICO pecan orchard field trip High noon at FICO for a wagon ride into the orchard for a tour and a discussion on operations </a:t>
            </a:r>
          </a:p>
          <a:p>
            <a:pPr lvl="2"/>
            <a:r>
              <a:rPr lang="en-US" sz="2400" dirty="0"/>
              <a:t>Limit of 30 on the wagon</a:t>
            </a:r>
          </a:p>
          <a:p>
            <a:pPr lvl="2"/>
            <a:r>
              <a:rPr lang="en-US" sz="2400" dirty="0"/>
              <a:t>~75 minutes, Chris will provide subs and water. Thank you, Chris Ashcraft!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707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434" y="217170"/>
            <a:ext cx="10381735" cy="991629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Club Foundation and Board Meetings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956" y="1304216"/>
            <a:ext cx="11620088" cy="4752027"/>
          </a:xfrm>
        </p:spPr>
        <p:txBody>
          <a:bodyPr>
            <a:no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Foundation Meeting Held 8/27/24, summary:</a:t>
            </a:r>
          </a:p>
          <a:p>
            <a:pPr lvl="1"/>
            <a:r>
              <a:rPr lang="en-US" dirty="0"/>
              <a:t>Next meeting </a:t>
            </a:r>
            <a:r>
              <a:rPr lang="en-US" dirty="0">
                <a:highlight>
                  <a:srgbClr val="00FF00"/>
                </a:highlight>
              </a:rPr>
              <a:t>9/24/24:  all club members invited</a:t>
            </a:r>
            <a:endParaRPr lang="en-US" dirty="0"/>
          </a:p>
          <a:p>
            <a:pPr lvl="1"/>
            <a:r>
              <a:rPr lang="en-US" dirty="0"/>
              <a:t>Decide when to issue the $1000 donation for the Navajo Nation Global Grant Project</a:t>
            </a:r>
          </a:p>
          <a:p>
            <a:pPr lvl="1"/>
            <a:r>
              <a:rPr lang="en-US" dirty="0"/>
              <a:t>Interact and RYLA support, budget allows for sending one person to the program  </a:t>
            </a:r>
          </a:p>
          <a:p>
            <a:pPr lvl="1"/>
            <a:r>
              <a:rPr lang="en-US" dirty="0"/>
              <a:t>$2,000 approved for Cleft Palate global grant 25-26:  </a:t>
            </a:r>
          </a:p>
          <a:p>
            <a:pPr lvl="2"/>
            <a:r>
              <a:rPr lang="en-US" dirty="0"/>
              <a:t>RCT commitment form signed by RCGV Club President; submitted to RCT President Bud </a:t>
            </a:r>
            <a:r>
              <a:rPr lang="en-US" dirty="0" err="1"/>
              <a:t>Eckhar</a:t>
            </a:r>
            <a:endParaRPr lang="en-US" dirty="0"/>
          </a:p>
          <a:p>
            <a:pPr lvl="1"/>
            <a:r>
              <a:rPr lang="en-US" dirty="0"/>
              <a:t>UBS request new officer information required for regulatory foundation docs ongoing</a:t>
            </a:r>
          </a:p>
          <a:p>
            <a:pPr lvl="1"/>
            <a:r>
              <a:rPr lang="en-US" dirty="0"/>
              <a:t>Robert </a:t>
            </a:r>
            <a:r>
              <a:rPr lang="en-US" dirty="0" err="1"/>
              <a:t>Lehnhardt</a:t>
            </a:r>
            <a:r>
              <a:rPr lang="en-US" dirty="0"/>
              <a:t>, foundation endowment UBS financial advisor to give update 10/1 </a:t>
            </a:r>
          </a:p>
          <a:p>
            <a:pPr lvl="2"/>
            <a:r>
              <a:rPr lang="en-US" dirty="0"/>
              <a:t>Past President and long time Foundation Treasurer is also planning to be at the 10/1 meeting</a:t>
            </a:r>
          </a:p>
          <a:p>
            <a:pPr lvl="1"/>
            <a:r>
              <a:rPr lang="en-US" dirty="0"/>
              <a:t>Rim Country Rotary Club Foundation request reviewed and rejected</a:t>
            </a:r>
          </a:p>
          <a:p>
            <a:pPr lvl="1"/>
            <a:r>
              <a:rPr lang="nl-NL" dirty="0"/>
              <a:t>Still waiting on the formal Continental School Foundation donation request</a:t>
            </a:r>
          </a:p>
          <a:p>
            <a:pPr lvl="1"/>
            <a:r>
              <a:rPr lang="en-US" dirty="0"/>
              <a:t>Established a Foundation/Club Sponsorship Committee. Mike Conley/Phil Noble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1B7595-2CA1-5CFE-4238-073B79E8D6A9}"/>
              </a:ext>
            </a:extLst>
          </p:cNvPr>
          <p:cNvSpPr txBox="1"/>
          <p:nvPr/>
        </p:nvSpPr>
        <p:spPr>
          <a:xfrm>
            <a:off x="1392629" y="6117610"/>
            <a:ext cx="94067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highlight>
                  <a:srgbClr val="00FF00"/>
                </a:highlight>
              </a:rPr>
              <a:t>Next Club Board Meeting on 9/10/24:  all Club Members Invited</a:t>
            </a:r>
          </a:p>
        </p:txBody>
      </p:sp>
    </p:spTree>
    <p:extLst>
      <p:ext uri="{BB962C8B-B14F-4D97-AF65-F5344CB8AC3E}">
        <p14:creationId xmlns:p14="http://schemas.microsoft.com/office/powerpoint/2010/main" val="1315818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910" y="296979"/>
            <a:ext cx="10381735" cy="991629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13</a:t>
            </a:r>
            <a:r>
              <a:rPr lang="en-US" b="1" i="1" baseline="30000" dirty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 Year Program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610" y="1154363"/>
            <a:ext cx="11372780" cy="5827585"/>
          </a:xfrm>
        </p:spPr>
        <p:txBody>
          <a:bodyPr>
            <a:noAutofit/>
          </a:bodyPr>
          <a:lstStyle/>
          <a:p>
            <a:r>
              <a:rPr lang="en-US" sz="2400" u="sng" dirty="0">
                <a:highlight>
                  <a:srgbClr val="00FF00"/>
                </a:highlight>
              </a:rPr>
              <a:t>Mentor Orientation </a:t>
            </a:r>
            <a:r>
              <a:rPr lang="en-US" sz="2400" u="sng" dirty="0">
                <a:solidFill>
                  <a:srgbClr val="FF0000"/>
                </a:solidFill>
                <a:highlight>
                  <a:srgbClr val="00FF00"/>
                </a:highlight>
              </a:rPr>
              <a:t>9/3 (Tues)</a:t>
            </a:r>
            <a:r>
              <a:rPr lang="en-US" sz="2400" u="sng" dirty="0"/>
              <a:t> </a:t>
            </a:r>
            <a:r>
              <a:rPr lang="en-US" sz="2400" dirty="0"/>
              <a:t>from </a:t>
            </a:r>
            <a:r>
              <a:rPr lang="en-US" sz="2400" u="sng" dirty="0">
                <a:highlight>
                  <a:srgbClr val="00FF00"/>
                </a:highlight>
              </a:rPr>
              <a:t>4pm to 6 pm at the SUSD District Auditorium</a:t>
            </a:r>
            <a:r>
              <a:rPr lang="en-US" sz="2400" dirty="0">
                <a:highlight>
                  <a:srgbClr val="00FF00"/>
                </a:highlight>
              </a:rPr>
              <a:t> </a:t>
            </a:r>
          </a:p>
          <a:p>
            <a:pPr lvl="1"/>
            <a:r>
              <a:rPr lang="en-US" sz="2000" dirty="0"/>
              <a:t>Mentors 4pm to 5pm.  Mentors, students and parents 5pm to 6pm student…. </a:t>
            </a:r>
            <a:r>
              <a:rPr lang="en-US" sz="2000" dirty="0">
                <a:highlight>
                  <a:srgbClr val="00FF00"/>
                </a:highlight>
              </a:rPr>
              <a:t>JUST 2 WEEKS AWAY </a:t>
            </a:r>
            <a:endParaRPr lang="en-US" sz="1800" dirty="0">
              <a:highlight>
                <a:srgbClr val="00FF00"/>
              </a:highlight>
            </a:endParaRPr>
          </a:p>
          <a:p>
            <a:r>
              <a:rPr lang="en-US" sz="2400" dirty="0"/>
              <a:t>If you have family and/or friends that would like to help our HS kids by being a mentor:  </a:t>
            </a:r>
          </a:p>
          <a:p>
            <a:pPr lvl="1"/>
            <a:r>
              <a:rPr lang="en-US" sz="2000" dirty="0"/>
              <a:t>Get their information and fill out the </a:t>
            </a:r>
            <a:r>
              <a:rPr lang="en-US" sz="2000" dirty="0">
                <a:solidFill>
                  <a:srgbClr val="FF0000"/>
                </a:solidFill>
                <a:highlight>
                  <a:srgbClr val="00FF00"/>
                </a:highlight>
              </a:rPr>
              <a:t>community signup sheet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and give to Pat Pease or John O’Rourke</a:t>
            </a:r>
          </a:p>
          <a:p>
            <a:r>
              <a:rPr lang="en-US" sz="2400" dirty="0"/>
              <a:t>Mentor / Program Information: contact Pat Pease at </a:t>
            </a:r>
            <a:r>
              <a:rPr lang="en-US" sz="2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gvrotary@yahoo.com</a:t>
            </a:r>
            <a:r>
              <a:rPr lang="en-US" sz="2400" dirty="0"/>
              <a:t>, John O’Rourke at </a:t>
            </a:r>
            <a:r>
              <a:rPr lang="en-US" sz="2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orourkejohnf@gmail.com</a:t>
            </a:r>
            <a:r>
              <a:rPr lang="en-US" sz="2400" dirty="0"/>
              <a:t> or Becky Mansfield at </a:t>
            </a:r>
            <a:r>
              <a:rPr lang="en-US" sz="2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beckyandjeff2@gmail.com</a:t>
            </a:r>
            <a:r>
              <a:rPr lang="en-US" sz="2400" dirty="0"/>
              <a:t> </a:t>
            </a:r>
          </a:p>
          <a:p>
            <a:r>
              <a:rPr lang="en-US" sz="2400" dirty="0"/>
              <a:t>Mentoring Sessions 1:15pm to 2:50pm at the School Libraries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</a:t>
            </a:r>
            <a:r>
              <a:rPr lang="en-US" sz="2000" u="sng" dirty="0"/>
              <a:t>WGHS</a:t>
            </a:r>
            <a:r>
              <a:rPr lang="en-US" sz="2000" dirty="0"/>
              <a:t>		</a:t>
            </a:r>
            <a:r>
              <a:rPr lang="en-US" sz="2000" u="sng" dirty="0"/>
              <a:t>SHS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</a:t>
            </a:r>
            <a:r>
              <a:rPr lang="en-US" sz="2000" dirty="0">
                <a:highlight>
                  <a:srgbClr val="00FF00"/>
                </a:highlight>
              </a:rPr>
              <a:t>9/25</a:t>
            </a:r>
            <a:r>
              <a:rPr lang="en-US" sz="2000" dirty="0"/>
              <a:t>		</a:t>
            </a:r>
            <a:r>
              <a:rPr lang="en-US" sz="2000" dirty="0">
                <a:highlight>
                  <a:srgbClr val="00FF00"/>
                </a:highlight>
              </a:rPr>
              <a:t>9/18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10/23		10/16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11/13		11/20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1/8		1/15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2/12		2/19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3/19		3/26	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4/16		4/23</a:t>
            </a:r>
          </a:p>
          <a:p>
            <a:pPr marL="571500" lvl="1" indent="-342900">
              <a:spcBef>
                <a:spcPts val="0"/>
              </a:spcBef>
            </a:pPr>
            <a:r>
              <a:rPr lang="en-US" sz="2400" dirty="0"/>
              <a:t>Reminder:  Start / Complete Vetting Process!</a:t>
            </a:r>
          </a:p>
          <a:p>
            <a:pPr marL="228600" lvl="1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4BBD51-9350-DEF0-7DCE-D66DA344DE5E}"/>
              </a:ext>
            </a:extLst>
          </p:cNvPr>
          <p:cNvSpPr txBox="1"/>
          <p:nvPr/>
        </p:nvSpPr>
        <p:spPr>
          <a:xfrm>
            <a:off x="5162842" y="202451"/>
            <a:ext cx="5902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highlight>
                  <a:srgbClr val="00FF00"/>
                </a:highlight>
              </a:rPr>
              <a:t>Note Change in Date from 9/4 to 9/3!!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881CC74-D2CF-8FAF-D09E-404240A9F7FD}"/>
              </a:ext>
            </a:extLst>
          </p:cNvPr>
          <p:cNvCxnSpPr>
            <a:cxnSpLocks/>
            <a:stCxn id="4" idx="2"/>
            <a:endCxn id="10" idx="7"/>
          </p:cNvCxnSpPr>
          <p:nvPr/>
        </p:nvCxnSpPr>
        <p:spPr>
          <a:xfrm flipH="1">
            <a:off x="4277980" y="725671"/>
            <a:ext cx="3836140" cy="47859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0B14D5DB-6114-F652-569D-E0C6F689E859}"/>
              </a:ext>
            </a:extLst>
          </p:cNvPr>
          <p:cNvSpPr/>
          <p:nvPr/>
        </p:nvSpPr>
        <p:spPr>
          <a:xfrm>
            <a:off x="3171463" y="1142787"/>
            <a:ext cx="1296365" cy="419795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60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167" y="127000"/>
            <a:ext cx="10381735" cy="991629"/>
          </a:xfrm>
        </p:spPr>
        <p:txBody>
          <a:bodyPr>
            <a:normAutofit/>
          </a:bodyPr>
          <a:lstStyle/>
          <a:p>
            <a:r>
              <a:rPr lang="en-US" sz="4800" b="1" i="1" dirty="0">
                <a:solidFill>
                  <a:schemeClr val="accent5">
                    <a:lumMod val="75000"/>
                  </a:schemeClr>
                </a:solidFill>
              </a:rPr>
              <a:t>Program Announcements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474" y="1370421"/>
            <a:ext cx="11499385" cy="5108713"/>
          </a:xfrm>
        </p:spPr>
        <p:txBody>
          <a:bodyPr>
            <a:noAutofit/>
          </a:bodyPr>
          <a:lstStyle/>
          <a:p>
            <a:r>
              <a:rPr lang="nl-NL" sz="3200" dirty="0">
                <a:highlight>
                  <a:srgbClr val="00FF00"/>
                </a:highlight>
              </a:rPr>
              <a:t>Hunger Walk</a:t>
            </a:r>
            <a:r>
              <a:rPr lang="nl-NL" sz="3200" dirty="0"/>
              <a:t> 9/14 Canoa Ranch 8am</a:t>
            </a:r>
          </a:p>
          <a:p>
            <a:pPr marL="457200" lvl="1" indent="0">
              <a:buNone/>
            </a:pPr>
            <a:r>
              <a:rPr lang="nl-NL" dirty="0"/>
              <a:t>Chair Yesenia Porras     Co-Chair Lilia Dawson      Chair Elect Natalie Ream  </a:t>
            </a:r>
          </a:p>
          <a:p>
            <a:pPr lvl="1"/>
            <a:r>
              <a:rPr lang="en-US" dirty="0">
                <a:latin typeface="bookman"/>
              </a:rPr>
              <a:t>Still time to register:    </a:t>
            </a:r>
            <a:r>
              <a:rPr lang="en-US" dirty="0">
                <a:latin typeface="book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https://www.communityfoodbank.org/hungerwalk/</a:t>
            </a:r>
            <a:endParaRPr lang="en-US" dirty="0">
              <a:latin typeface="bookman"/>
            </a:endParaRPr>
          </a:p>
          <a:p>
            <a:pPr lvl="2"/>
            <a:r>
              <a:rPr lang="en-US" dirty="0">
                <a:latin typeface="bookman"/>
              </a:rPr>
              <a:t>Looks like 14 signed up so far from our Club!</a:t>
            </a:r>
          </a:p>
          <a:p>
            <a:pPr lvl="1"/>
            <a:r>
              <a:rPr lang="en-US" dirty="0">
                <a:latin typeface="bookman"/>
              </a:rPr>
              <a:t>Membership table – Come Check Us Out</a:t>
            </a:r>
          </a:p>
          <a:p>
            <a:pPr lvl="1"/>
            <a:endParaRPr lang="nl-NL" dirty="0"/>
          </a:p>
          <a:p>
            <a:r>
              <a:rPr lang="nl-NL" sz="3200" dirty="0">
                <a:highlight>
                  <a:srgbClr val="00FF00"/>
                </a:highlight>
              </a:rPr>
              <a:t>Cleft Palate Surgeries </a:t>
            </a:r>
          </a:p>
          <a:p>
            <a:pPr lvl="1"/>
            <a:r>
              <a:rPr lang="en-US" dirty="0"/>
              <a:t>Checks/cash to </a:t>
            </a:r>
            <a:r>
              <a:rPr lang="en-US" dirty="0">
                <a:highlight>
                  <a:srgbClr val="00FF00"/>
                </a:highlight>
              </a:rPr>
              <a:t>Jerry Kriebel</a:t>
            </a:r>
            <a:r>
              <a:rPr lang="en-US" dirty="0"/>
              <a:t> to date: $2000</a:t>
            </a:r>
            <a:endParaRPr lang="en-US" dirty="0">
              <a:highlight>
                <a:srgbClr val="00FF00"/>
              </a:highlight>
            </a:endParaRPr>
          </a:p>
          <a:p>
            <a:pPr lvl="1"/>
            <a:r>
              <a:rPr lang="en-US" sz="2200" dirty="0">
                <a:latin typeface="bookman"/>
                <a:ea typeface="Times New Roman" panose="02020603050405020304" pitchFamily="18" charset="0"/>
                <a:cs typeface="Aptos" panose="020B0004020202020204" pitchFamily="34" charset="0"/>
              </a:rPr>
              <a:t>Multi-Club </a:t>
            </a:r>
            <a:r>
              <a:rPr lang="en-US" sz="2200" dirty="0">
                <a:latin typeface="bookman"/>
              </a:rPr>
              <a:t>Project - </a:t>
            </a:r>
            <a:r>
              <a:rPr lang="nl-NL" sz="2200" dirty="0">
                <a:latin typeface="bookman"/>
              </a:rPr>
              <a:t>Valle Verde </a:t>
            </a:r>
            <a:r>
              <a:rPr lang="nl-NL" sz="2200" dirty="0">
                <a:highlight>
                  <a:srgbClr val="00FF00"/>
                </a:highlight>
                <a:latin typeface="bookman"/>
              </a:rPr>
              <a:t>Meatloaf Fund Raising Event 9/25 t</a:t>
            </a:r>
            <a:r>
              <a:rPr lang="nl-NL" dirty="0">
                <a:highlight>
                  <a:srgbClr val="00FF00"/>
                </a:highlight>
              </a:rPr>
              <a:t>ickets $15 - see Julie</a:t>
            </a:r>
          </a:p>
          <a:p>
            <a:pPr lvl="2"/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American Legion 131 Esperanza</a:t>
            </a:r>
            <a:r>
              <a:rPr lang="en-US" sz="1800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,</a:t>
            </a: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two seatings 4:00 and 5:00</a:t>
            </a:r>
          </a:p>
          <a:p>
            <a:pPr lvl="2"/>
            <a:r>
              <a:rPr lang="en-US" sz="1800" dirty="0">
                <a:latin typeface="Aptos" panose="020B0004020202020204" pitchFamily="34" charset="0"/>
              </a:rPr>
              <a:t>Proceeds </a:t>
            </a:r>
            <a:r>
              <a:rPr lang="en-US" b="1" u="sng" dirty="0">
                <a:latin typeface="Aptos" panose="020B0004020202020204" pitchFamily="34" charset="0"/>
              </a:rPr>
              <a:t>benefit St Andrews Clinic and the Cleft Palate Surgery</a:t>
            </a:r>
            <a:r>
              <a:rPr lang="en-US" sz="1800" dirty="0">
                <a:latin typeface="Aptos" panose="020B0004020202020204" pitchFamily="34" charset="0"/>
              </a:rPr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979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167" y="127000"/>
            <a:ext cx="10381735" cy="991629"/>
          </a:xfrm>
        </p:spPr>
        <p:txBody>
          <a:bodyPr>
            <a:normAutofit/>
          </a:bodyPr>
          <a:lstStyle/>
          <a:p>
            <a:r>
              <a:rPr lang="en-US" sz="4800" b="1" i="1" dirty="0">
                <a:solidFill>
                  <a:schemeClr val="accent5">
                    <a:lumMod val="75000"/>
                  </a:schemeClr>
                </a:solidFill>
              </a:rPr>
              <a:t>Program Announcements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307" y="1383673"/>
            <a:ext cx="11499385" cy="5108713"/>
          </a:xfrm>
        </p:spPr>
        <p:txBody>
          <a:bodyPr>
            <a:noAutofit/>
          </a:bodyPr>
          <a:lstStyle/>
          <a:p>
            <a:r>
              <a:rPr lang="nl-NL" sz="3200" dirty="0">
                <a:highlight>
                  <a:srgbClr val="00FF00"/>
                </a:highlight>
              </a:rPr>
              <a:t>Warmth From The Heart</a:t>
            </a:r>
            <a:r>
              <a:rPr lang="nl-NL" sz="3200" dirty="0"/>
              <a:t>, Oct Collection / Nov Distribution</a:t>
            </a:r>
          </a:p>
          <a:p>
            <a:pPr marL="457200" lvl="1" indent="0">
              <a:buNone/>
            </a:pPr>
            <a:r>
              <a:rPr lang="nl-NL" sz="2800" dirty="0"/>
              <a:t>Chair Jill Leach       CoChairs Katie Carter / Julie Rappenhagen</a:t>
            </a:r>
          </a:p>
          <a:p>
            <a:pPr lvl="2"/>
            <a:r>
              <a:rPr lang="nl-NL" sz="2400" b="1" dirty="0">
                <a:solidFill>
                  <a:srgbClr val="FF0000"/>
                </a:solidFill>
                <a:highlight>
                  <a:srgbClr val="00FF00"/>
                </a:highlight>
              </a:rPr>
              <a:t>Jill passing around a collection site responsibility sign up sheet</a:t>
            </a:r>
            <a:endParaRPr lang="nl-NL" sz="2400" u="sng" dirty="0">
              <a:solidFill>
                <a:schemeClr val="bg1"/>
              </a:solidFill>
            </a:endParaRPr>
          </a:p>
          <a:p>
            <a:pPr lvl="3"/>
            <a:r>
              <a:rPr lang="nl-NL" sz="2000" dirty="0"/>
              <a:t>Distibute collection totes/flyers 10/1, collections 10/2 to 11/04 (pick up to prevent overflow (weekly min),  final pickup morning 11/05.  Drop offs at meetings or to Jill’s house</a:t>
            </a:r>
          </a:p>
          <a:p>
            <a:pPr lvl="2"/>
            <a:r>
              <a:rPr lang="en-US" sz="2400" dirty="0"/>
              <a:t>KGBY - </a:t>
            </a:r>
            <a:r>
              <a:rPr lang="en-US" sz="2400" dirty="0">
                <a:highlight>
                  <a:srgbClr val="00FF00"/>
                </a:highlight>
              </a:rPr>
              <a:t>Around the Cracker Barrel 10/11 advertising, tune in</a:t>
            </a:r>
          </a:p>
          <a:p>
            <a:pPr lvl="2"/>
            <a:r>
              <a:rPr lang="en-US" sz="2400" dirty="0"/>
              <a:t>Got approval for </a:t>
            </a:r>
            <a:r>
              <a:rPr lang="en-US" sz="2400" dirty="0">
                <a:highlight>
                  <a:srgbClr val="00FF00"/>
                </a:highlight>
              </a:rPr>
              <a:t>bins also at Quail Creek</a:t>
            </a:r>
            <a:r>
              <a:rPr lang="en-US" sz="2400" dirty="0"/>
              <a:t> for a 2-week period with advertising in What’s Happening - Phil Noble / John O’Rourke following up</a:t>
            </a:r>
          </a:p>
          <a:p>
            <a:pPr marL="914400" lvl="2" indent="0">
              <a:buNone/>
            </a:pPr>
            <a:endParaRPr lang="nl-NL" sz="2400" dirty="0"/>
          </a:p>
          <a:p>
            <a:r>
              <a:rPr lang="nl-NL" sz="3200" dirty="0"/>
              <a:t>Dictionary and Thesaurus Distribution, Sept / Oct</a:t>
            </a:r>
          </a:p>
          <a:p>
            <a:pPr lvl="1"/>
            <a:r>
              <a:rPr lang="nl-NL" sz="2800" dirty="0"/>
              <a:t>Chair Katie Carter        Co-chair Mike Conley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97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131" y="152401"/>
            <a:ext cx="10381735" cy="991629"/>
          </a:xfrm>
        </p:spPr>
        <p:txBody>
          <a:bodyPr>
            <a:normAutofit/>
          </a:bodyPr>
          <a:lstStyle/>
          <a:p>
            <a:r>
              <a:rPr lang="en-US" sz="4400" b="1" i="1" dirty="0">
                <a:solidFill>
                  <a:schemeClr val="accent5">
                    <a:lumMod val="75000"/>
                  </a:schemeClr>
                </a:solidFill>
              </a:rPr>
              <a:t>Program Announcements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217" y="1144029"/>
            <a:ext cx="10834875" cy="5561569"/>
          </a:xfrm>
        </p:spPr>
        <p:txBody>
          <a:bodyPr>
            <a:noAutofit/>
          </a:bodyPr>
          <a:lstStyle/>
          <a:p>
            <a:r>
              <a:rPr lang="nl-NL" dirty="0">
                <a:highlight>
                  <a:srgbClr val="00FF00"/>
                </a:highlight>
              </a:rPr>
              <a:t>Octoberfest</a:t>
            </a:r>
            <a:r>
              <a:rPr lang="nl-NL" dirty="0"/>
              <a:t>, 10/12/24 1pm – 4pm</a:t>
            </a:r>
          </a:p>
          <a:p>
            <a:pPr lvl="1"/>
            <a:r>
              <a:rPr lang="nl-NL" dirty="0"/>
              <a:t>Chair Scott Somers     Co-Chair Becky Roberts    Chair Elect Becky/Jeff Mansfield</a:t>
            </a:r>
          </a:p>
          <a:p>
            <a:pPr lvl="2"/>
            <a:r>
              <a:rPr lang="nl-NL" dirty="0"/>
              <a:t>6 tickets distributed to all club members, get with Doug Shumway if you did not get your tickets or if you need more tickets!</a:t>
            </a:r>
          </a:p>
          <a:p>
            <a:pPr lvl="2"/>
            <a:r>
              <a:rPr lang="nl-NL" dirty="0">
                <a:highlight>
                  <a:srgbClr val="00FF00"/>
                </a:highlight>
              </a:rPr>
              <a:t>Committee Meeting 9/3</a:t>
            </a:r>
          </a:p>
          <a:p>
            <a:pPr lvl="2"/>
            <a:r>
              <a:rPr lang="nl-NL" sz="2200" b="1" dirty="0">
                <a:solidFill>
                  <a:srgbClr val="FF0000"/>
                </a:solidFill>
                <a:highlight>
                  <a:srgbClr val="00FF00"/>
                </a:highlight>
              </a:rPr>
              <a:t>Scott passing around a sign-up sheet - </a:t>
            </a:r>
            <a:r>
              <a:rPr lang="nl-NL" sz="2200" b="1" u="sng" dirty="0">
                <a:solidFill>
                  <a:srgbClr val="FF0000"/>
                </a:solidFill>
                <a:highlight>
                  <a:srgbClr val="00FF00"/>
                </a:highlight>
              </a:rPr>
              <a:t>Major fundraising event </a:t>
            </a:r>
            <a:r>
              <a:rPr lang="nl-NL" sz="2200" dirty="0">
                <a:solidFill>
                  <a:srgbClr val="FF0000"/>
                </a:solidFill>
                <a:highlight>
                  <a:srgbClr val="00FF00"/>
                </a:highlight>
              </a:rPr>
              <a:t>– all hands on deck</a:t>
            </a:r>
          </a:p>
          <a:p>
            <a:pPr lvl="1"/>
            <a:r>
              <a:rPr lang="nl-NL" dirty="0"/>
              <a:t>Sponsors:  </a:t>
            </a:r>
          </a:p>
          <a:p>
            <a:pPr lvl="2"/>
            <a:r>
              <a:rPr lang="nl-NL" dirty="0"/>
              <a:t>La Posada (Food), Bill’s Home Service ($1000), Food Bank Corporate Member (help/ticket sells), Joseph Lessard CPA ($500), Josh Migdal ($250), Casino Del Sol golf for 4 (raffle, value $360), Green Valley News (free ad),  CPAC (all sodas).</a:t>
            </a:r>
          </a:p>
          <a:p>
            <a:pPr lvl="2"/>
            <a:endParaRPr lang="nl-NL" dirty="0">
              <a:highlight>
                <a:srgbClr val="00FF00"/>
              </a:highlight>
            </a:endParaRPr>
          </a:p>
          <a:p>
            <a:r>
              <a:rPr lang="en-US" sz="2800" dirty="0">
                <a:highlight>
                  <a:srgbClr val="00FF00"/>
                </a:highlight>
              </a:rPr>
              <a:t>“24-25 List of Projects” </a:t>
            </a:r>
            <a:r>
              <a:rPr lang="en-US" dirty="0">
                <a:highlight>
                  <a:srgbClr val="00FF00"/>
                </a:highlight>
              </a:rPr>
              <a:t>Needs</a:t>
            </a:r>
            <a:r>
              <a:rPr lang="en-US" sz="2800" dirty="0"/>
              <a:t>:  </a:t>
            </a:r>
          </a:p>
          <a:p>
            <a:pPr lvl="1"/>
            <a:r>
              <a:rPr lang="en-US" dirty="0"/>
              <a:t>Dictionary/Thesaurus Program:  need Co-Chair &amp; date.  Goober Guys: need date</a:t>
            </a:r>
          </a:p>
          <a:p>
            <a:pPr lvl="1"/>
            <a:r>
              <a:rPr lang="en-US" dirty="0"/>
              <a:t>Holiday Dinner, Cloths for Kids, &amp; Apr Food Fight/Day of Service:  need co-Chairs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See Mike Conley to have List of Projects updated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28486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533" y="27160"/>
            <a:ext cx="10381735" cy="991629"/>
          </a:xfrm>
        </p:spPr>
        <p:txBody>
          <a:bodyPr>
            <a:normAutofit/>
          </a:bodyPr>
          <a:lstStyle/>
          <a:p>
            <a:r>
              <a:rPr lang="en-US" sz="4400" b="1" i="1" dirty="0">
                <a:solidFill>
                  <a:schemeClr val="accent5">
                    <a:lumMod val="75000"/>
                  </a:schemeClr>
                </a:solidFill>
              </a:rPr>
              <a:t>Program Announcements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347" y="899519"/>
            <a:ext cx="11047529" cy="5619109"/>
          </a:xfrm>
        </p:spPr>
        <p:txBody>
          <a:bodyPr>
            <a:noAutofit/>
          </a:bodyPr>
          <a:lstStyle/>
          <a:p>
            <a:r>
              <a:rPr lang="nl-NL" dirty="0">
                <a:highlight>
                  <a:srgbClr val="00FF00"/>
                </a:highlight>
              </a:rPr>
              <a:t>Interact</a:t>
            </a:r>
          </a:p>
          <a:p>
            <a:pPr lvl="1"/>
            <a:r>
              <a:rPr lang="nl-NL" dirty="0"/>
              <a:t>Advisor John O’Rourke       Co Advisors Mike Conley &amp; Jerry Kriebel</a:t>
            </a:r>
          </a:p>
          <a:p>
            <a:pPr lvl="1"/>
            <a:r>
              <a:rPr lang="en-US" dirty="0"/>
              <a:t>Next Meeting 9/28 3:30pm Sahuarita Library;  1st Activities Scheduled: </a:t>
            </a:r>
          </a:p>
          <a:p>
            <a:pPr lvl="2"/>
            <a:r>
              <a:rPr lang="nl-NL" sz="2000" dirty="0"/>
              <a:t>Dress for Success: low-income families, clothes for school yr - sponsored by RCVV 8/24</a:t>
            </a:r>
          </a:p>
          <a:p>
            <a:pPr lvl="3"/>
            <a:r>
              <a:rPr lang="nl-NL" dirty="0">
                <a:highlight>
                  <a:srgbClr val="00FF00"/>
                </a:highlight>
              </a:rPr>
              <a:t>GV News:  nice piece on our Interact Club’s recent work for Dress for Success</a:t>
            </a:r>
          </a:p>
          <a:p>
            <a:pPr lvl="2"/>
            <a:r>
              <a:rPr lang="nl-NL" sz="2000" dirty="0"/>
              <a:t>Hunger Walk 2024:  9/14 - both RCVV and RCGV clubs also participating</a:t>
            </a:r>
          </a:p>
          <a:p>
            <a:r>
              <a:rPr lang="nl-NL" dirty="0">
                <a:highlight>
                  <a:srgbClr val="00FF00"/>
                </a:highlight>
              </a:rPr>
              <a:t>Come Check Us Out!</a:t>
            </a:r>
          </a:p>
          <a:p>
            <a:pPr lvl="1"/>
            <a:r>
              <a:rPr lang="nl-NL" dirty="0"/>
              <a:t>Come Check Us Out! ad “Inside GV/Sah” </a:t>
            </a:r>
          </a:p>
          <a:p>
            <a:pPr lvl="2"/>
            <a:r>
              <a:rPr lang="nl-NL" dirty="0"/>
              <a:t>Chamber of Commerce magazine, September Issue</a:t>
            </a:r>
          </a:p>
          <a:p>
            <a:pPr lvl="1"/>
            <a:r>
              <a:rPr lang="nl-NL" dirty="0"/>
              <a:t>Bring a Friend to Rotary September: </a:t>
            </a:r>
          </a:p>
          <a:p>
            <a:pPr marL="457200" lvl="1" indent="0">
              <a:buNone/>
            </a:pPr>
            <a:r>
              <a:rPr lang="nl-NL" dirty="0"/>
              <a:t>                Come Check Us Out!</a:t>
            </a:r>
          </a:p>
          <a:p>
            <a:pPr lvl="1"/>
            <a:r>
              <a:rPr lang="en-US" sz="2200" u="sng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ahoma" panose="020B0604030504040204" pitchFamily="34" charset="0"/>
                <a:ea typeface="Times New Roman" panose="02020603050405020304" pitchFamily="18" charset="0"/>
              </a:rPr>
              <a:t>Nominate club for "Best Membership Organization”</a:t>
            </a:r>
            <a:r>
              <a:rPr lang="en-US" sz="22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ahoma" panose="020B0604030504040204" pitchFamily="34" charset="0"/>
                <a:ea typeface="Times New Roman" panose="02020603050405020304" pitchFamily="18" charset="0"/>
              </a:rPr>
              <a:t>:</a:t>
            </a:r>
          </a:p>
          <a:p>
            <a:pPr lvl="2"/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</a:rPr>
              <a:t>GV News "Reader's Picks” </a:t>
            </a:r>
            <a:r>
              <a:rPr lang="en-US" dirty="0">
                <a:solidFill>
                  <a:srgbClr val="000000"/>
                </a:solidFill>
                <a:highlight>
                  <a:srgbClr val="00FF00"/>
                </a:highlight>
                <a:latin typeface="Tahoma" panose="020B0604030504040204" pitchFamily="34" charset="0"/>
              </a:rPr>
              <a:t>Nominate daily until 9/8, then vote once 10/1 to 10/15 </a:t>
            </a:r>
            <a:r>
              <a:rPr lang="en-US" sz="2000" dirty="0">
                <a:solidFill>
                  <a:srgbClr val="000000"/>
                </a:solidFill>
                <a:latin typeface="Tahoma" panose="020B0604030504040204" pitchFamily="34" charset="0"/>
                <a:hlinkClick r:id="rId2"/>
              </a:rPr>
              <a:t>https://www.gvnews.com/az19readerspicks/#/gallery?group=4931120</a:t>
            </a:r>
            <a:endParaRPr lang="en-US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marL="914400" lvl="2" indent="0">
              <a:buNone/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</a:rPr>
              <a:t>   </a:t>
            </a:r>
            <a:r>
              <a:rPr lang="en-US" sz="2000" dirty="0">
                <a:solidFill>
                  <a:srgbClr val="000000"/>
                </a:solidFill>
                <a:latin typeface="Tahoma" panose="020B0604030504040204" pitchFamily="34" charset="0"/>
              </a:rPr>
              <a:t>scroll down to 'best membership organization’, type 'rotary club of green valley’  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</a:rPr>
              <a:t>         click on link in last week’s newsletter - </a:t>
            </a:r>
            <a:r>
              <a:rPr lang="en-US" sz="2000" dirty="0">
                <a:solidFill>
                  <a:srgbClr val="000000"/>
                </a:solidFill>
                <a:latin typeface="Tahoma" panose="020B0604030504040204" pitchFamily="34" charset="0"/>
              </a:rPr>
              <a:t>your fellow club members thank you!</a:t>
            </a:r>
            <a:endParaRPr lang="nl-NL" sz="200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marL="457200" lvl="1" indent="0">
              <a:buNone/>
            </a:pPr>
            <a:endParaRPr lang="en-US" sz="2000" dirty="0">
              <a:solidFill>
                <a:srgbClr val="000000"/>
              </a:solidFill>
              <a:effectLst/>
              <a:latin typeface="Tahoma" panose="020B060403050404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042B71-4FAE-74FD-6023-C64AAE77BB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0233" y="3143746"/>
            <a:ext cx="4018185" cy="233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309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637" y="337930"/>
            <a:ext cx="10381735" cy="991629"/>
          </a:xfrm>
        </p:spPr>
        <p:txBody>
          <a:bodyPr>
            <a:normAutofit/>
          </a:bodyPr>
          <a:lstStyle/>
          <a:p>
            <a:r>
              <a:rPr lang="en-US" sz="4400" b="1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Speakers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04" y="1632843"/>
            <a:ext cx="10515600" cy="5225157"/>
          </a:xfrm>
        </p:spPr>
        <p:txBody>
          <a:bodyPr>
            <a:noAutofit/>
          </a:bodyPr>
          <a:lstStyle/>
          <a:p>
            <a:r>
              <a:rPr lang="en-US" sz="4000" dirty="0"/>
              <a:t>Gil Serna: ASCU Marketing Manager</a:t>
            </a:r>
          </a:p>
          <a:p>
            <a:pPr lvl="1"/>
            <a:r>
              <a:rPr lang="en-US" sz="3600" dirty="0"/>
              <a:t>How to Market Your Brand</a:t>
            </a:r>
          </a:p>
          <a:p>
            <a:endParaRPr lang="en-US" sz="4000" dirty="0"/>
          </a:p>
          <a:p>
            <a:r>
              <a:rPr lang="en-US" sz="4000" dirty="0"/>
              <a:t>Next Week</a:t>
            </a:r>
          </a:p>
          <a:p>
            <a:pPr lvl="1"/>
            <a:r>
              <a:rPr lang="en-US" sz="3600" dirty="0">
                <a:solidFill>
                  <a:srgbClr val="333333"/>
                </a:solidFill>
                <a:highlight>
                  <a:srgbClr val="FEFEFE"/>
                </a:highlight>
              </a:rPr>
              <a:t>Gil </a:t>
            </a:r>
            <a:r>
              <a:rPr lang="en-US" sz="28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Tahoma" panose="020B0604030504040204" pitchFamily="34" charset="0"/>
              </a:rPr>
              <a:t>Patty Schuler and Karen McGarrity</a:t>
            </a:r>
          </a:p>
          <a:p>
            <a:pPr lvl="2"/>
            <a:r>
              <a:rPr lang="en-US" sz="3200" dirty="0"/>
              <a:t>Amado Community Alliance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506154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56082</TotalTime>
  <Words>1016</Words>
  <Application>Microsoft Office PowerPoint</Application>
  <PresentationFormat>Widescreen</PresentationFormat>
  <Paragraphs>103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Aptos</vt:lpstr>
      <vt:lpstr>Arial</vt:lpstr>
      <vt:lpstr>bookman</vt:lpstr>
      <vt:lpstr>Calibri</vt:lpstr>
      <vt:lpstr>Calibri Light</vt:lpstr>
      <vt:lpstr>Tahoma</vt:lpstr>
      <vt:lpstr>Office Theme</vt:lpstr>
      <vt:lpstr>Secretary Announcements – Mike Pease</vt:lpstr>
      <vt:lpstr>Family of Rotary – Bob Auflick</vt:lpstr>
      <vt:lpstr>Club Foundation and Board Meetings</vt:lpstr>
      <vt:lpstr>13th Year Program</vt:lpstr>
      <vt:lpstr>Program Announcements</vt:lpstr>
      <vt:lpstr>Program Announcements</vt:lpstr>
      <vt:lpstr>Program Announcements</vt:lpstr>
      <vt:lpstr>Program Announcements</vt:lpstr>
      <vt:lpstr>Speakers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Valley Rotary Foundation</dc:title>
  <dc:creator>Mary Jane Goodrick</dc:creator>
  <cp:lastModifiedBy>MandY</cp:lastModifiedBy>
  <cp:revision>560</cp:revision>
  <cp:lastPrinted>2024-08-13T16:28:04Z</cp:lastPrinted>
  <dcterms:created xsi:type="dcterms:W3CDTF">2016-08-27T22:04:50Z</dcterms:created>
  <dcterms:modified xsi:type="dcterms:W3CDTF">2024-09-03T03:44:27Z</dcterms:modified>
</cp:coreProperties>
</file>