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16" r:id="rId3"/>
    <p:sldId id="319" r:id="rId4"/>
    <p:sldId id="324" r:id="rId5"/>
    <p:sldId id="293" r:id="rId6"/>
    <p:sldId id="300" r:id="rId7"/>
    <p:sldId id="327" r:id="rId8"/>
    <p:sldId id="330" r:id="rId9"/>
    <p:sldId id="303" r:id="rId1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4660"/>
  </p:normalViewPr>
  <p:slideViewPr>
    <p:cSldViewPr snapToGrid="0">
      <p:cViewPr varScale="1">
        <p:scale>
          <a:sx n="72" d="100"/>
          <a:sy n="72" d="100"/>
        </p:scale>
        <p:origin x="9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175769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368885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36371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575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85409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38928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294800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60753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63055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106156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5324E8-0CA4-42CE-9768-949253B55811}" type="datetimeFigureOut">
              <a:rPr lang="en-US" smtClean="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48C251-1488-4426-9EEA-A70980760907}" type="slidenum">
              <a:rPr lang="en-US" smtClean="0"/>
              <a:t>‹#›</a:t>
            </a:fld>
            <a:endParaRPr lang="en-US" dirty="0"/>
          </a:p>
        </p:txBody>
      </p:sp>
    </p:spTree>
    <p:extLst>
      <p:ext uri="{BB962C8B-B14F-4D97-AF65-F5344CB8AC3E}">
        <p14:creationId xmlns:p14="http://schemas.microsoft.com/office/powerpoint/2010/main" val="399319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324E8-0CA4-42CE-9768-949253B55811}" type="datetimeFigureOut">
              <a:rPr lang="en-US" smtClean="0"/>
              <a:t>8/23/2024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8C251-1488-4426-9EEA-A70980760907}" type="slidenum">
              <a:rPr lang="en-US" smtClean="0"/>
              <a:t>‹#›</a:t>
            </a:fld>
            <a:endParaRPr lang="en-US" dirty="0"/>
          </a:p>
        </p:txBody>
      </p:sp>
    </p:spTree>
    <p:extLst>
      <p:ext uri="{BB962C8B-B14F-4D97-AF65-F5344CB8AC3E}">
        <p14:creationId xmlns:p14="http://schemas.microsoft.com/office/powerpoint/2010/main" val="431736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ommunityfoodbank.org/hungerwal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orourkejohnf@gmail.com" TargetMode="External"/><Relationship Id="rId2" Type="http://schemas.openxmlformats.org/officeDocument/2006/relationships/hyperlink" Target="mailto:gvrotary@yahoo.com" TargetMode="External"/><Relationship Id="rId1" Type="http://schemas.openxmlformats.org/officeDocument/2006/relationships/slideLayout" Target="../slideLayouts/slideLayout2.xml"/><Relationship Id="rId4" Type="http://schemas.openxmlformats.org/officeDocument/2006/relationships/hyperlink" Target="mailto:beckyandjeff2@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3" y="266701"/>
            <a:ext cx="9000868" cy="991629"/>
          </a:xfrm>
        </p:spPr>
        <p:txBody>
          <a:bodyPr>
            <a:noAutofit/>
          </a:bodyPr>
          <a:lstStyle/>
          <a:p>
            <a:pPr algn="ctr"/>
            <a:r>
              <a:rPr lang="en-US" sz="4800" b="1" i="1" dirty="0">
                <a:solidFill>
                  <a:schemeClr val="accent5">
                    <a:lumMod val="75000"/>
                  </a:schemeClr>
                </a:solidFill>
              </a:rPr>
              <a:t>Rotary Moment or </a:t>
            </a:r>
            <a:r>
              <a:rPr lang="en-US" sz="4800" b="1" i="1" dirty="0">
                <a:solidFill>
                  <a:schemeClr val="accent5">
                    <a:lumMod val="75000"/>
                  </a:schemeClr>
                </a:solidFill>
                <a:latin typeface="+mj-lt"/>
              </a:rPr>
              <a:t>Invocation</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714910" y="1393465"/>
            <a:ext cx="10515600" cy="4976513"/>
          </a:xfrm>
        </p:spPr>
        <p:txBody>
          <a:bodyPr>
            <a:noAutofit/>
          </a:bodyPr>
          <a:lstStyle/>
          <a:p>
            <a:r>
              <a:rPr lang="en-US" sz="4000" dirty="0"/>
              <a:t>Membership provides, if desired, one of the following:</a:t>
            </a:r>
          </a:p>
          <a:p>
            <a:endParaRPr lang="en-US" sz="3200" dirty="0"/>
          </a:p>
          <a:p>
            <a:pPr lvl="1"/>
            <a:r>
              <a:rPr lang="en-US" sz="3200" dirty="0"/>
              <a:t>A Rotary Moment or Rotary Factoid you want to Share:</a:t>
            </a:r>
          </a:p>
          <a:p>
            <a:pPr lvl="1"/>
            <a:endParaRPr lang="en-US" sz="3200" dirty="0"/>
          </a:p>
          <a:p>
            <a:pPr lvl="1"/>
            <a:r>
              <a:rPr lang="en-US" sz="3200" dirty="0"/>
              <a:t>Invocation (non-denominational) / Inspirational: </a:t>
            </a:r>
          </a:p>
          <a:p>
            <a:pPr lvl="2"/>
            <a:r>
              <a:rPr lang="en-US" sz="2400" b="0" i="0" dirty="0">
                <a:solidFill>
                  <a:srgbClr val="000000"/>
                </a:solidFill>
                <a:effectLst/>
                <a:highlight>
                  <a:srgbClr val="FFFFFF"/>
                </a:highlight>
                <a:latin typeface="georgia" panose="02040502050405020303" pitchFamily="18" charset="0"/>
              </a:rPr>
              <a:t>“He </a:t>
            </a:r>
            <a:r>
              <a:rPr lang="en-US" sz="2400" dirty="0">
                <a:solidFill>
                  <a:srgbClr val="000000"/>
                </a:solidFill>
                <a:highlight>
                  <a:srgbClr val="FFFFFF"/>
                </a:highlight>
                <a:latin typeface="georgia" panose="02040502050405020303" pitchFamily="18" charset="0"/>
              </a:rPr>
              <a:t>Profits Most Who Serves Best</a:t>
            </a:r>
            <a:r>
              <a:rPr lang="en-US" sz="2400" b="0" i="0" dirty="0">
                <a:solidFill>
                  <a:srgbClr val="000000"/>
                </a:solidFill>
                <a:effectLst/>
                <a:highlight>
                  <a:srgbClr val="FFFFFF"/>
                </a:highlight>
                <a:latin typeface="georgia" panose="02040502050405020303" pitchFamily="18" charset="0"/>
              </a:rPr>
              <a:t>"</a:t>
            </a:r>
            <a:r>
              <a:rPr lang="en-US" b="0" i="0" dirty="0">
                <a:solidFill>
                  <a:srgbClr val="000000"/>
                </a:solidFill>
                <a:effectLst/>
                <a:highlight>
                  <a:srgbClr val="FFFFFF"/>
                </a:highlight>
                <a:latin typeface="georgia" panose="02040502050405020303" pitchFamily="18" charset="0"/>
              </a:rPr>
              <a:t>- Rotarian motto approved at the </a:t>
            </a:r>
            <a:r>
              <a:rPr lang="en-US" dirty="0">
                <a:solidFill>
                  <a:srgbClr val="000000"/>
                </a:solidFill>
                <a:highlight>
                  <a:srgbClr val="FFFFFF"/>
                </a:highlight>
                <a:latin typeface="georgia" panose="02040502050405020303" pitchFamily="18" charset="0"/>
              </a:rPr>
              <a:t>2nd Rotary convention (1911), in Portland, Oregon, USA.</a:t>
            </a:r>
          </a:p>
          <a:p>
            <a:pPr lvl="3"/>
            <a:r>
              <a:rPr lang="en-US" sz="1600" b="0" i="0" dirty="0">
                <a:solidFill>
                  <a:srgbClr val="000000"/>
                </a:solidFill>
                <a:effectLst/>
                <a:highlight>
                  <a:srgbClr val="FFFFFF"/>
                </a:highlight>
              </a:rPr>
              <a:t>W</a:t>
            </a:r>
            <a:r>
              <a:rPr lang="en-US" sz="1600" dirty="0">
                <a:solidFill>
                  <a:srgbClr val="000000"/>
                </a:solidFill>
                <a:highlight>
                  <a:srgbClr val="FFFFFF"/>
                </a:highlight>
              </a:rPr>
              <a:t>ording was adapted from a speech that Rotarian Arthur Frederick Sheldon delivered to the 1st Rotarian convention 1910. Changed to “They Profit Most Who Serve Best” in 2004 and to its current wording, “One Profits Most Who Serves Best”, in 2010. </a:t>
            </a:r>
          </a:p>
        </p:txBody>
      </p:sp>
    </p:spTree>
    <p:extLst>
      <p:ext uri="{BB962C8B-B14F-4D97-AF65-F5344CB8AC3E}">
        <p14:creationId xmlns:p14="http://schemas.microsoft.com/office/powerpoint/2010/main" val="79114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481914"/>
            <a:ext cx="10381735" cy="991629"/>
          </a:xfrm>
        </p:spPr>
        <p:txBody>
          <a:bodyPr>
            <a:normAutofit/>
          </a:bodyPr>
          <a:lstStyle/>
          <a:p>
            <a:r>
              <a:rPr lang="en-US" sz="4800" b="1" i="1" dirty="0">
                <a:solidFill>
                  <a:schemeClr val="accent5">
                    <a:lumMod val="75000"/>
                  </a:schemeClr>
                </a:solidFill>
              </a:rPr>
              <a:t>2024 – 2025 Grant</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637402" y="1702143"/>
            <a:ext cx="10515600" cy="5155857"/>
          </a:xfrm>
        </p:spPr>
        <p:txBody>
          <a:bodyPr>
            <a:noAutofit/>
          </a:bodyPr>
          <a:lstStyle/>
          <a:p>
            <a:r>
              <a:rPr lang="nl-NL" dirty="0"/>
              <a:t>Wrightson Ridge STEM Elective Pilot Project</a:t>
            </a:r>
          </a:p>
          <a:p>
            <a:pPr lvl="1"/>
            <a:r>
              <a:rPr lang="en-US" dirty="0"/>
              <a:t>Junior High students Wrightson Ridge School.</a:t>
            </a:r>
          </a:p>
          <a:p>
            <a:pPr lvl="2"/>
            <a:r>
              <a:rPr lang="en-US" dirty="0"/>
              <a:t>~120 students, grades 6-8.</a:t>
            </a:r>
          </a:p>
          <a:p>
            <a:pPr lvl="1"/>
            <a:r>
              <a:rPr lang="en-US" dirty="0"/>
              <a:t>Develop skills in Science, Technology, Engineering and Math.  </a:t>
            </a:r>
          </a:p>
          <a:p>
            <a:pPr lvl="2"/>
            <a:r>
              <a:rPr lang="en-US" dirty="0"/>
              <a:t>School to supply space and teacher. </a:t>
            </a:r>
          </a:p>
          <a:p>
            <a:pPr lvl="2"/>
            <a:r>
              <a:rPr lang="en-US" dirty="0"/>
              <a:t>Materials (i.e. stem kits) or competitions &amp; mentoring to be provided through the grant</a:t>
            </a:r>
          </a:p>
          <a:p>
            <a:pPr lvl="1"/>
            <a:r>
              <a:rPr lang="nl-NL" b="1" i="1" dirty="0">
                <a:solidFill>
                  <a:schemeClr val="accent5">
                    <a:lumMod val="75000"/>
                  </a:schemeClr>
                </a:solidFill>
                <a:highlight>
                  <a:srgbClr val="00FF00"/>
                </a:highlight>
              </a:rPr>
              <a:t>Grant Approved for $1880 Matching!</a:t>
            </a:r>
            <a:endParaRPr lang="nl-NL" dirty="0"/>
          </a:p>
          <a:p>
            <a:pPr lvl="2"/>
            <a:r>
              <a:rPr lang="nl-NL" dirty="0">
                <a:highlight>
                  <a:srgbClr val="00FF00"/>
                </a:highlight>
              </a:rPr>
              <a:t>See grant project description in website (rotaryclubofgreenvalley.com) under updates</a:t>
            </a:r>
          </a:p>
        </p:txBody>
      </p:sp>
    </p:spTree>
    <p:extLst>
      <p:ext uri="{BB962C8B-B14F-4D97-AF65-F5344CB8AC3E}">
        <p14:creationId xmlns:p14="http://schemas.microsoft.com/office/powerpoint/2010/main" val="44706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613584" y="0"/>
            <a:ext cx="10381735" cy="991629"/>
          </a:xfrm>
        </p:spPr>
        <p:txBody>
          <a:bodyPr>
            <a:normAutofit/>
          </a:bodyPr>
          <a:lstStyle/>
          <a:p>
            <a:r>
              <a:rPr lang="en-US" b="1" i="1" dirty="0">
                <a:solidFill>
                  <a:schemeClr val="accent5">
                    <a:lumMod val="75000"/>
                  </a:schemeClr>
                </a:solidFill>
              </a:rPr>
              <a:t>Club Board Meeting Highlights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306869" y="1269926"/>
            <a:ext cx="11620088" cy="5091118"/>
          </a:xfrm>
        </p:spPr>
        <p:txBody>
          <a:bodyPr>
            <a:noAutofit/>
          </a:bodyPr>
          <a:lstStyle/>
          <a:p>
            <a:r>
              <a:rPr lang="en-US" dirty="0"/>
              <a:t>Board Meeting Held </a:t>
            </a:r>
            <a:r>
              <a:rPr lang="en-US" dirty="0">
                <a:highlight>
                  <a:srgbClr val="00FF00"/>
                </a:highlight>
              </a:rPr>
              <a:t>8/13/24</a:t>
            </a:r>
            <a:r>
              <a:rPr lang="en-US" dirty="0"/>
              <a:t>, next meeting 9/10/24</a:t>
            </a:r>
          </a:p>
          <a:p>
            <a:pPr lvl="1"/>
            <a:r>
              <a:rPr lang="en-US" dirty="0"/>
              <a:t>Family of Rotary:  Bob Auflick Chair, Board approved </a:t>
            </a:r>
          </a:p>
          <a:p>
            <a:pPr lvl="1"/>
            <a:r>
              <a:rPr lang="en-US" dirty="0"/>
              <a:t>Committee Oversight Chair:  Mike Conley Chair, Board approved </a:t>
            </a:r>
          </a:p>
          <a:p>
            <a:pPr lvl="1"/>
            <a:r>
              <a:rPr lang="en-US" dirty="0">
                <a:highlight>
                  <a:srgbClr val="00FF00"/>
                </a:highlight>
              </a:rPr>
              <a:t>Linda Kilbride Membership Approved</a:t>
            </a:r>
          </a:p>
          <a:p>
            <a:pPr lvl="1"/>
            <a:r>
              <a:rPr lang="en-US" dirty="0">
                <a:highlight>
                  <a:srgbClr val="00FF00"/>
                </a:highlight>
              </a:rPr>
              <a:t>Eugene Friesen Honorary Membership Approved</a:t>
            </a:r>
          </a:p>
          <a:p>
            <a:pPr lvl="1"/>
            <a:r>
              <a:rPr lang="en-US" dirty="0"/>
              <a:t>$100 booze basket for district conference silent auction approved, partnering with RCVV and RCS</a:t>
            </a:r>
          </a:p>
          <a:p>
            <a:pPr lvl="1"/>
            <a:r>
              <a:rPr lang="en-US" dirty="0"/>
              <a:t>New magazine, </a:t>
            </a:r>
            <a:r>
              <a:rPr lang="en-US" i="1" dirty="0"/>
              <a:t>Inside</a:t>
            </a:r>
            <a:r>
              <a:rPr lang="en-US" dirty="0"/>
              <a:t>, “Come Check Us Out” ad was approved, $100.  Eveline.</a:t>
            </a:r>
          </a:p>
          <a:p>
            <a:pPr lvl="1"/>
            <a:r>
              <a:rPr lang="nl-NL" dirty="0"/>
              <a:t>Add membership promotion tables to events</a:t>
            </a:r>
            <a:endParaRPr lang="en-US" dirty="0"/>
          </a:p>
          <a:p>
            <a:pPr lvl="1"/>
            <a:r>
              <a:rPr lang="en-US" dirty="0"/>
              <a:t>Impact rejected Oktoberfest flyer:  RI Logo format.  Fix, add sponsors, resend to Impact</a:t>
            </a:r>
          </a:p>
          <a:p>
            <a:pPr lvl="1"/>
            <a:r>
              <a:rPr lang="en-US" dirty="0"/>
              <a:t>Board agreed club can explore border Peace Poles, intraclub interest? Timing? Cost?</a:t>
            </a:r>
          </a:p>
        </p:txBody>
      </p:sp>
    </p:spTree>
    <p:extLst>
      <p:ext uri="{BB962C8B-B14F-4D97-AF65-F5344CB8AC3E}">
        <p14:creationId xmlns:p14="http://schemas.microsoft.com/office/powerpoint/2010/main" val="131581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606167" y="127000"/>
            <a:ext cx="10381735" cy="991629"/>
          </a:xfrm>
        </p:spPr>
        <p:txBody>
          <a:bodyPr>
            <a:normAutofit/>
          </a:bodyPr>
          <a:lstStyle/>
          <a:p>
            <a:r>
              <a:rPr lang="en-US" sz="4800" b="1" i="1" dirty="0">
                <a:solidFill>
                  <a:schemeClr val="accent5">
                    <a:lumMod val="75000"/>
                  </a:schemeClr>
                </a:solidFill>
              </a:rPr>
              <a:t>Program Announcements</a:t>
            </a:r>
            <a:endParaRPr lang="en-US" sz="4800"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346307" y="998555"/>
            <a:ext cx="11499385" cy="5859445"/>
          </a:xfrm>
        </p:spPr>
        <p:txBody>
          <a:bodyPr>
            <a:noAutofit/>
          </a:bodyPr>
          <a:lstStyle/>
          <a:p>
            <a:r>
              <a:rPr lang="nl-NL" dirty="0">
                <a:highlight>
                  <a:srgbClr val="00FF00"/>
                </a:highlight>
              </a:rPr>
              <a:t>Hunger Walk</a:t>
            </a:r>
            <a:r>
              <a:rPr lang="nl-NL" dirty="0"/>
              <a:t> 9/14 Canoa Ranch 8am</a:t>
            </a:r>
          </a:p>
          <a:p>
            <a:pPr marL="457200" lvl="1" indent="0">
              <a:buNone/>
            </a:pPr>
            <a:r>
              <a:rPr lang="nl-NL" dirty="0"/>
              <a:t>Chair Yesenia Porras     Co-Chair Lilia Dawson      Chair Elect Natalie Ream  </a:t>
            </a:r>
          </a:p>
          <a:p>
            <a:pPr lvl="1"/>
            <a:r>
              <a:rPr lang="en-US" dirty="0">
                <a:highlight>
                  <a:srgbClr val="00FF00"/>
                </a:highlight>
                <a:latin typeface="bookman"/>
              </a:rPr>
              <a:t>Register:</a:t>
            </a:r>
            <a:r>
              <a:rPr lang="en-US" dirty="0">
                <a:latin typeface="bookman"/>
              </a:rPr>
              <a:t>    </a:t>
            </a:r>
            <a:r>
              <a:rPr lang="en-US" dirty="0">
                <a:latin typeface="bookman"/>
                <a:hlinkClick r:id="rId2">
                  <a:extLst>
                    <a:ext uri="{A12FA001-AC4F-418D-AE19-62706E023703}">
                      <ahyp:hlinkClr xmlns:ahyp="http://schemas.microsoft.com/office/drawing/2018/hyperlinkcolor" val="tx"/>
                    </a:ext>
                  </a:extLst>
                </a:hlinkClick>
              </a:rPr>
              <a:t>https://www.communityfoodbank.org/hungerwalk/</a:t>
            </a:r>
            <a:endParaRPr lang="nl-NL" dirty="0"/>
          </a:p>
          <a:p>
            <a:r>
              <a:rPr lang="nl-NL" dirty="0">
                <a:highlight>
                  <a:srgbClr val="00FF00"/>
                </a:highlight>
              </a:rPr>
              <a:t>Warmth From The Heart</a:t>
            </a:r>
            <a:r>
              <a:rPr lang="nl-NL" dirty="0"/>
              <a:t>, Oct Collection / Nov Distribution</a:t>
            </a:r>
          </a:p>
          <a:p>
            <a:pPr marL="457200" lvl="1" indent="0">
              <a:buNone/>
            </a:pPr>
            <a:r>
              <a:rPr lang="nl-NL" dirty="0"/>
              <a:t>Chair Jill Leach       Co Chair Katie Carter and Julie Rappenhagen</a:t>
            </a:r>
          </a:p>
          <a:p>
            <a:pPr lvl="2"/>
            <a:r>
              <a:rPr lang="nl-NL" sz="2200" b="1" dirty="0">
                <a:solidFill>
                  <a:srgbClr val="FF0000"/>
                </a:solidFill>
                <a:highlight>
                  <a:srgbClr val="00FF00"/>
                </a:highlight>
              </a:rPr>
              <a:t>Jill passing around a collection site responsibility sign up sheet</a:t>
            </a:r>
            <a:endParaRPr lang="nl-NL" sz="2200" u="sng" dirty="0">
              <a:solidFill>
                <a:schemeClr val="bg1"/>
              </a:solidFill>
            </a:endParaRPr>
          </a:p>
          <a:p>
            <a:pPr lvl="3"/>
            <a:r>
              <a:rPr lang="nl-NL" dirty="0"/>
              <a:t>Distibute collection totes/flyers 10/1, collections 10/2 to 11/04 (pick up to prevent overflow (weekly min),  final pickup morning 11/05.  Drop offs at meetings or to Jill’s house</a:t>
            </a:r>
          </a:p>
          <a:p>
            <a:pPr lvl="2"/>
            <a:r>
              <a:rPr lang="en-US" dirty="0">
                <a:highlight>
                  <a:srgbClr val="00FF00"/>
                </a:highlight>
              </a:rPr>
              <a:t>KGBY - Around the Cracker Barrel 10/11 advertising, tune in</a:t>
            </a:r>
          </a:p>
          <a:p>
            <a:pPr lvl="2"/>
            <a:r>
              <a:rPr lang="nl-NL" dirty="0"/>
              <a:t>Distribution </a:t>
            </a:r>
            <a:r>
              <a:rPr lang="en-US" dirty="0"/>
              <a:t>Sopori School:  setup 3pm Fri 11/8, distribution 7am 11/9.  Club signups upcoming</a:t>
            </a:r>
          </a:p>
          <a:p>
            <a:r>
              <a:rPr lang="nl-NL" dirty="0">
                <a:highlight>
                  <a:srgbClr val="00FF00"/>
                </a:highlight>
              </a:rPr>
              <a:t>Cleft Palate Surgeries </a:t>
            </a:r>
          </a:p>
          <a:p>
            <a:pPr lvl="1"/>
            <a:r>
              <a:rPr lang="en-US" dirty="0"/>
              <a:t>Checks/cash to </a:t>
            </a:r>
            <a:r>
              <a:rPr lang="en-US" dirty="0">
                <a:highlight>
                  <a:srgbClr val="00FF00"/>
                </a:highlight>
              </a:rPr>
              <a:t>Jerry Kriebel</a:t>
            </a:r>
            <a:r>
              <a:rPr lang="en-US" dirty="0"/>
              <a:t> to date: $2000</a:t>
            </a:r>
            <a:endParaRPr lang="en-US" dirty="0">
              <a:highlight>
                <a:srgbClr val="00FF00"/>
              </a:highlight>
            </a:endParaRPr>
          </a:p>
          <a:p>
            <a:pPr lvl="1"/>
            <a:r>
              <a:rPr lang="en-US" sz="2200" dirty="0">
                <a:latin typeface="bookman"/>
                <a:ea typeface="Times New Roman" panose="02020603050405020304" pitchFamily="18" charset="0"/>
                <a:cs typeface="Aptos" panose="020B0004020202020204" pitchFamily="34" charset="0"/>
              </a:rPr>
              <a:t>Multi-Club </a:t>
            </a:r>
            <a:r>
              <a:rPr lang="en-US" sz="2200" dirty="0">
                <a:latin typeface="bookman"/>
              </a:rPr>
              <a:t>Project - </a:t>
            </a:r>
            <a:r>
              <a:rPr lang="nl-NL" sz="2200" dirty="0">
                <a:latin typeface="bookman"/>
              </a:rPr>
              <a:t>Valle Verde </a:t>
            </a:r>
            <a:r>
              <a:rPr lang="nl-NL" sz="2200" dirty="0">
                <a:highlight>
                  <a:srgbClr val="00FF00"/>
                </a:highlight>
                <a:latin typeface="bookman"/>
              </a:rPr>
              <a:t>Meatloaf Fund Raising Event 9/25 t</a:t>
            </a:r>
            <a:r>
              <a:rPr lang="nl-NL" dirty="0">
                <a:highlight>
                  <a:srgbClr val="00FF00"/>
                </a:highlight>
              </a:rPr>
              <a:t>ickets $15 - see Julie</a:t>
            </a:r>
          </a:p>
          <a:p>
            <a:pPr lvl="2"/>
            <a:r>
              <a:rPr lang="en-US" sz="1800" dirty="0">
                <a:effectLst/>
                <a:latin typeface="Aptos" panose="020B0004020202020204" pitchFamily="34" charset="0"/>
                <a:ea typeface="Times New Roman" panose="02020603050405020304" pitchFamily="18" charset="0"/>
                <a:cs typeface="Aptos" panose="020B0004020202020204" pitchFamily="34" charset="0"/>
              </a:rPr>
              <a:t>American Legion 131 Esperanza</a:t>
            </a:r>
            <a:r>
              <a:rPr lang="en-US" sz="1800" dirty="0">
                <a:latin typeface="Aptos" panose="020B0004020202020204" pitchFamily="34" charset="0"/>
                <a:ea typeface="Times New Roman" panose="02020603050405020304" pitchFamily="18" charset="0"/>
                <a:cs typeface="Aptos" panose="020B0004020202020204" pitchFamily="34" charset="0"/>
              </a:rPr>
              <a:t>,</a:t>
            </a:r>
            <a:r>
              <a:rPr lang="en-US" sz="1800" dirty="0">
                <a:effectLst/>
                <a:latin typeface="Aptos" panose="020B0004020202020204" pitchFamily="34" charset="0"/>
                <a:ea typeface="Times New Roman" panose="02020603050405020304" pitchFamily="18" charset="0"/>
                <a:cs typeface="Aptos" panose="020B0004020202020204" pitchFamily="34" charset="0"/>
              </a:rPr>
              <a:t> two seatings 4:00 and 5:00</a:t>
            </a:r>
          </a:p>
          <a:p>
            <a:pPr lvl="2"/>
            <a:r>
              <a:rPr lang="en-US" sz="1800" dirty="0">
                <a:latin typeface="Aptos" panose="020B0004020202020204" pitchFamily="34" charset="0"/>
              </a:rPr>
              <a:t>Proceeds </a:t>
            </a:r>
            <a:r>
              <a:rPr lang="en-US" b="1" u="sng" dirty="0">
                <a:latin typeface="Aptos" panose="020B0004020202020204" pitchFamily="34" charset="0"/>
              </a:rPr>
              <a:t>benefit St Andrews Clinic and the Cleft Palate Surgery</a:t>
            </a:r>
            <a:r>
              <a:rPr lang="en-US" sz="1800" dirty="0">
                <a:latin typeface="Aptos" panose="020B0004020202020204" pitchFamily="34" charset="0"/>
              </a:rPr>
              <a:t> </a:t>
            </a:r>
            <a:endParaRPr lang="en-US" dirty="0"/>
          </a:p>
          <a:p>
            <a:endParaRPr lang="en-US" dirty="0"/>
          </a:p>
          <a:p>
            <a:pPr lvl="1"/>
            <a:endParaRPr lang="nl-NL" dirty="0">
              <a:highlight>
                <a:srgbClr val="00FF00"/>
              </a:highlight>
            </a:endParaRPr>
          </a:p>
        </p:txBody>
      </p:sp>
    </p:spTree>
    <p:extLst>
      <p:ext uri="{BB962C8B-B14F-4D97-AF65-F5344CB8AC3E}">
        <p14:creationId xmlns:p14="http://schemas.microsoft.com/office/powerpoint/2010/main" val="2619979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sz="4400" b="1" i="1" dirty="0">
                <a:solidFill>
                  <a:schemeClr val="accent5">
                    <a:lumMod val="75000"/>
                  </a:schemeClr>
                </a:solidFill>
              </a:rPr>
              <a:t>Program Announcements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28365" y="1258330"/>
            <a:ext cx="10858502" cy="5447270"/>
          </a:xfrm>
        </p:spPr>
        <p:txBody>
          <a:bodyPr>
            <a:noAutofit/>
          </a:bodyPr>
          <a:lstStyle/>
          <a:p>
            <a:r>
              <a:rPr lang="nl-NL" dirty="0">
                <a:highlight>
                  <a:srgbClr val="00FF00"/>
                </a:highlight>
              </a:rPr>
              <a:t>Octoberfest</a:t>
            </a:r>
            <a:r>
              <a:rPr lang="nl-NL" dirty="0"/>
              <a:t>, 10/12/24 1pm – 4pm</a:t>
            </a:r>
          </a:p>
          <a:p>
            <a:pPr lvl="1"/>
            <a:r>
              <a:rPr lang="nl-NL" dirty="0"/>
              <a:t>Chair Scott Somers     Co-Chair Becky Roberts    Chair Elect Becky/Jeff Mansfield</a:t>
            </a:r>
          </a:p>
          <a:p>
            <a:pPr lvl="2"/>
            <a:r>
              <a:rPr lang="nl-NL" sz="2200" b="1" dirty="0">
                <a:solidFill>
                  <a:srgbClr val="FF0000"/>
                </a:solidFill>
                <a:highlight>
                  <a:srgbClr val="00FF00"/>
                </a:highlight>
              </a:rPr>
              <a:t>Scott passing around a sign-up sheet - </a:t>
            </a:r>
            <a:r>
              <a:rPr lang="nl-NL" sz="2200" b="1" u="sng" dirty="0">
                <a:solidFill>
                  <a:srgbClr val="FF0000"/>
                </a:solidFill>
                <a:highlight>
                  <a:srgbClr val="00FF00"/>
                </a:highlight>
              </a:rPr>
              <a:t>Major fundraising event </a:t>
            </a:r>
            <a:r>
              <a:rPr lang="nl-NL" sz="2200" dirty="0">
                <a:solidFill>
                  <a:srgbClr val="FF0000"/>
                </a:solidFill>
                <a:highlight>
                  <a:srgbClr val="00FF00"/>
                </a:highlight>
              </a:rPr>
              <a:t>– all hands on deck</a:t>
            </a:r>
          </a:p>
          <a:p>
            <a:pPr lvl="1"/>
            <a:r>
              <a:rPr lang="nl-NL" dirty="0"/>
              <a:t>Food Bank Corporate Member </a:t>
            </a:r>
            <a:r>
              <a:rPr lang="nl-NL" dirty="0">
                <a:highlight>
                  <a:srgbClr val="00FF00"/>
                </a:highlight>
              </a:rPr>
              <a:t>Sponsorship Offered  </a:t>
            </a:r>
          </a:p>
          <a:p>
            <a:pPr lvl="2"/>
            <a:r>
              <a:rPr lang="nl-NL" dirty="0"/>
              <a:t>Minimum 2 people to help with event, ½ of the net profit from tickets sold by the Food Bank goes to the Food Bank, Food Bank can set up a sponsor table at event.</a:t>
            </a:r>
          </a:p>
          <a:p>
            <a:r>
              <a:rPr lang="nl-NL" dirty="0"/>
              <a:t>Dictionary and Thesaurus Distribution, Sept / Oct</a:t>
            </a:r>
          </a:p>
          <a:p>
            <a:pPr lvl="1"/>
            <a:r>
              <a:rPr lang="nl-NL" dirty="0"/>
              <a:t>Chair Katie Carter</a:t>
            </a:r>
          </a:p>
          <a:p>
            <a:r>
              <a:rPr lang="en-US" sz="2800" dirty="0"/>
              <a:t>24-25 List of </a:t>
            </a:r>
            <a:r>
              <a:rPr lang="en-US" dirty="0"/>
              <a:t>p</a:t>
            </a:r>
            <a:r>
              <a:rPr lang="en-US" sz="2800" dirty="0"/>
              <a:t>rojects Update:  </a:t>
            </a:r>
          </a:p>
          <a:p>
            <a:pPr lvl="1"/>
            <a:r>
              <a:rPr lang="en-US" dirty="0">
                <a:highlight>
                  <a:srgbClr val="00FF00"/>
                </a:highlight>
              </a:rPr>
              <a:t>Interact:</a:t>
            </a:r>
            <a:r>
              <a:rPr lang="en-US" dirty="0"/>
              <a:t> John O’Rourke Chair (Advisor);  Mike Conley &amp; Jerry Kriebel Co-Advisors</a:t>
            </a:r>
          </a:p>
          <a:p>
            <a:pPr lvl="1"/>
            <a:r>
              <a:rPr lang="en-US" dirty="0"/>
              <a:t>See </a:t>
            </a:r>
            <a:r>
              <a:rPr lang="en-US" dirty="0">
                <a:highlight>
                  <a:srgbClr val="00FF00"/>
                </a:highlight>
              </a:rPr>
              <a:t>Mike Conley</a:t>
            </a:r>
            <a:r>
              <a:rPr lang="en-US" dirty="0"/>
              <a:t> if interested in a Co-Chair, Chair Elect position or to update your project on the list</a:t>
            </a:r>
          </a:p>
          <a:p>
            <a:endParaRPr lang="nl-NL" dirty="0"/>
          </a:p>
          <a:p>
            <a:pPr marL="0" indent="0">
              <a:buNone/>
            </a:pPr>
            <a:endParaRPr lang="nl-NL" dirty="0"/>
          </a:p>
        </p:txBody>
      </p:sp>
    </p:spTree>
    <p:extLst>
      <p:ext uri="{BB962C8B-B14F-4D97-AF65-F5344CB8AC3E}">
        <p14:creationId xmlns:p14="http://schemas.microsoft.com/office/powerpoint/2010/main" val="252848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832910" y="296979"/>
            <a:ext cx="10381735" cy="991629"/>
          </a:xfrm>
        </p:spPr>
        <p:txBody>
          <a:bodyPr>
            <a:normAutofit/>
          </a:bodyPr>
          <a:lstStyle/>
          <a:p>
            <a:r>
              <a:rPr lang="en-US" b="1" i="1" dirty="0">
                <a:solidFill>
                  <a:schemeClr val="accent5">
                    <a:lumMod val="75000"/>
                  </a:schemeClr>
                </a:solidFill>
              </a:rPr>
              <a:t>13</a:t>
            </a:r>
            <a:r>
              <a:rPr lang="en-US" b="1" i="1" baseline="30000" dirty="0">
                <a:solidFill>
                  <a:schemeClr val="accent5">
                    <a:lumMod val="75000"/>
                  </a:schemeClr>
                </a:solidFill>
              </a:rPr>
              <a:t>th</a:t>
            </a:r>
            <a:r>
              <a:rPr lang="en-US" b="1" i="1" dirty="0">
                <a:solidFill>
                  <a:schemeClr val="accent5">
                    <a:lumMod val="75000"/>
                  </a:schemeClr>
                </a:solidFill>
              </a:rPr>
              <a:t> Year Program</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09610" y="1154363"/>
            <a:ext cx="11372780" cy="5827585"/>
          </a:xfrm>
        </p:spPr>
        <p:txBody>
          <a:bodyPr>
            <a:noAutofit/>
          </a:bodyPr>
          <a:lstStyle/>
          <a:p>
            <a:r>
              <a:rPr lang="en-US" sz="2400" u="sng" dirty="0">
                <a:highlight>
                  <a:srgbClr val="00FF00"/>
                </a:highlight>
              </a:rPr>
              <a:t>Mentor Orientation </a:t>
            </a:r>
            <a:r>
              <a:rPr lang="en-US" sz="2400" u="sng" dirty="0">
                <a:solidFill>
                  <a:srgbClr val="FF0000"/>
                </a:solidFill>
                <a:highlight>
                  <a:srgbClr val="00FF00"/>
                </a:highlight>
              </a:rPr>
              <a:t>9/3 (Wed)</a:t>
            </a:r>
            <a:r>
              <a:rPr lang="en-US" sz="2400" u="sng" dirty="0">
                <a:solidFill>
                  <a:srgbClr val="FF0000"/>
                </a:solidFill>
              </a:rPr>
              <a:t> </a:t>
            </a:r>
            <a:r>
              <a:rPr lang="en-US" sz="2400" dirty="0"/>
              <a:t>from </a:t>
            </a:r>
            <a:r>
              <a:rPr lang="en-US" sz="2400" u="sng" dirty="0">
                <a:highlight>
                  <a:srgbClr val="00FF00"/>
                </a:highlight>
              </a:rPr>
              <a:t>4pm to 6 pm at the SUSD District Auditorium</a:t>
            </a:r>
            <a:r>
              <a:rPr lang="en-US" sz="2400" dirty="0">
                <a:highlight>
                  <a:srgbClr val="00FF00"/>
                </a:highlight>
              </a:rPr>
              <a:t> </a:t>
            </a:r>
          </a:p>
          <a:p>
            <a:pPr lvl="1"/>
            <a:r>
              <a:rPr lang="en-US" sz="2000" dirty="0"/>
              <a:t>Mentors 4pm to 5pm.  Mentors, students and parents 5pm to 6pm student…. </a:t>
            </a:r>
            <a:r>
              <a:rPr lang="en-US" sz="2000" dirty="0">
                <a:highlight>
                  <a:srgbClr val="00FF00"/>
                </a:highlight>
              </a:rPr>
              <a:t>JUST 2 WEEKS AWAY </a:t>
            </a:r>
            <a:endParaRPr lang="en-US" sz="1800" dirty="0">
              <a:highlight>
                <a:srgbClr val="00FF00"/>
              </a:highlight>
            </a:endParaRPr>
          </a:p>
          <a:p>
            <a:r>
              <a:rPr lang="en-US" sz="2400" dirty="0"/>
              <a:t>If you have family and/or friends that would like to help our HS kids by being a mentor:  </a:t>
            </a:r>
          </a:p>
          <a:p>
            <a:pPr lvl="1"/>
            <a:r>
              <a:rPr lang="en-US" sz="2000" dirty="0"/>
              <a:t>Get their information and fill out the </a:t>
            </a:r>
            <a:r>
              <a:rPr lang="en-US" sz="2000" dirty="0">
                <a:solidFill>
                  <a:srgbClr val="FF0000"/>
                </a:solidFill>
                <a:highlight>
                  <a:srgbClr val="00FF00"/>
                </a:highlight>
              </a:rPr>
              <a:t>community signup sheet</a:t>
            </a:r>
            <a:r>
              <a:rPr lang="en-US" sz="2000" dirty="0">
                <a:solidFill>
                  <a:srgbClr val="FF0000"/>
                </a:solidFill>
              </a:rPr>
              <a:t> </a:t>
            </a:r>
            <a:r>
              <a:rPr lang="en-US" sz="2000" dirty="0"/>
              <a:t>and give to Pat Pease or John O’Rourke</a:t>
            </a:r>
          </a:p>
          <a:p>
            <a:r>
              <a:rPr lang="en-US" sz="2400" dirty="0"/>
              <a:t>Mentor / Program Information: contact Pat Pease at </a:t>
            </a:r>
            <a:r>
              <a:rPr lang="en-US" sz="2400" dirty="0">
                <a:hlinkClick r:id="rId2">
                  <a:extLst>
                    <a:ext uri="{A12FA001-AC4F-418D-AE19-62706E023703}">
                      <ahyp:hlinkClr xmlns:ahyp="http://schemas.microsoft.com/office/drawing/2018/hyperlinkcolor" val="tx"/>
                    </a:ext>
                  </a:extLst>
                </a:hlinkClick>
              </a:rPr>
              <a:t>gvrotary@yahoo.com</a:t>
            </a:r>
            <a:r>
              <a:rPr lang="en-US" sz="2400" dirty="0"/>
              <a:t>, John O’Rourke at </a:t>
            </a:r>
            <a:r>
              <a:rPr lang="en-US" sz="2400" dirty="0">
                <a:hlinkClick r:id="rId3">
                  <a:extLst>
                    <a:ext uri="{A12FA001-AC4F-418D-AE19-62706E023703}">
                      <ahyp:hlinkClr xmlns:ahyp="http://schemas.microsoft.com/office/drawing/2018/hyperlinkcolor" val="tx"/>
                    </a:ext>
                  </a:extLst>
                </a:hlinkClick>
              </a:rPr>
              <a:t>orourkejohnf@gmail.com</a:t>
            </a:r>
            <a:r>
              <a:rPr lang="en-US" sz="2400" dirty="0"/>
              <a:t> or Becky Mansfield at </a:t>
            </a:r>
            <a:r>
              <a:rPr lang="en-US" sz="2400" dirty="0">
                <a:hlinkClick r:id="rId4">
                  <a:extLst>
                    <a:ext uri="{A12FA001-AC4F-418D-AE19-62706E023703}">
                      <ahyp:hlinkClr xmlns:ahyp="http://schemas.microsoft.com/office/drawing/2018/hyperlinkcolor" val="tx"/>
                    </a:ext>
                  </a:extLst>
                </a:hlinkClick>
              </a:rPr>
              <a:t>beckyandjeff2@gmail.com</a:t>
            </a:r>
            <a:r>
              <a:rPr lang="en-US" sz="2400" dirty="0"/>
              <a:t> </a:t>
            </a:r>
          </a:p>
          <a:p>
            <a:r>
              <a:rPr lang="en-US" sz="2400" dirty="0"/>
              <a:t>Mentoring Sessions 1:15pm to 2:50pm at the School Libraries</a:t>
            </a:r>
          </a:p>
          <a:p>
            <a:pPr marL="228600" lvl="1" indent="0">
              <a:spcBef>
                <a:spcPts val="0"/>
              </a:spcBef>
              <a:buNone/>
            </a:pPr>
            <a:r>
              <a:rPr lang="en-US" sz="2000" dirty="0"/>
              <a:t>	</a:t>
            </a:r>
            <a:r>
              <a:rPr lang="en-US" sz="2000" u="sng" dirty="0"/>
              <a:t>WGHS</a:t>
            </a:r>
            <a:r>
              <a:rPr lang="en-US" sz="2000" dirty="0"/>
              <a:t>		</a:t>
            </a:r>
            <a:r>
              <a:rPr lang="en-US" sz="2000" u="sng" dirty="0"/>
              <a:t>SHS</a:t>
            </a:r>
          </a:p>
          <a:p>
            <a:pPr marL="228600" lvl="1" indent="0">
              <a:spcBef>
                <a:spcPts val="0"/>
              </a:spcBef>
              <a:buNone/>
            </a:pPr>
            <a:r>
              <a:rPr lang="en-US" sz="2000" dirty="0"/>
              <a:t>	</a:t>
            </a:r>
            <a:r>
              <a:rPr lang="en-US" sz="2000" dirty="0">
                <a:highlight>
                  <a:srgbClr val="00FF00"/>
                </a:highlight>
              </a:rPr>
              <a:t>9/25</a:t>
            </a:r>
            <a:r>
              <a:rPr lang="en-US" sz="2000" dirty="0"/>
              <a:t>		</a:t>
            </a:r>
            <a:r>
              <a:rPr lang="en-US" sz="2000" dirty="0">
                <a:highlight>
                  <a:srgbClr val="00FF00"/>
                </a:highlight>
              </a:rPr>
              <a:t>9/18</a:t>
            </a:r>
          </a:p>
          <a:p>
            <a:pPr marL="228600" lvl="1" indent="0">
              <a:spcBef>
                <a:spcPts val="0"/>
              </a:spcBef>
              <a:buNone/>
            </a:pPr>
            <a:r>
              <a:rPr lang="en-US" sz="2000" dirty="0"/>
              <a:t>	10/23		10/16</a:t>
            </a:r>
          </a:p>
          <a:p>
            <a:pPr marL="228600" lvl="1" indent="0">
              <a:spcBef>
                <a:spcPts val="0"/>
              </a:spcBef>
              <a:buNone/>
            </a:pPr>
            <a:r>
              <a:rPr lang="en-US" sz="2000" dirty="0"/>
              <a:t>	11/13		11/20</a:t>
            </a:r>
          </a:p>
          <a:p>
            <a:pPr marL="228600" lvl="1" indent="0">
              <a:spcBef>
                <a:spcPts val="0"/>
              </a:spcBef>
              <a:buNone/>
            </a:pPr>
            <a:r>
              <a:rPr lang="en-US" sz="2000" dirty="0"/>
              <a:t>	1/8		1/15</a:t>
            </a:r>
          </a:p>
          <a:p>
            <a:pPr marL="228600" lvl="1" indent="0">
              <a:spcBef>
                <a:spcPts val="0"/>
              </a:spcBef>
              <a:buNone/>
            </a:pPr>
            <a:r>
              <a:rPr lang="en-US" sz="2000" dirty="0"/>
              <a:t>	2/12		2/19</a:t>
            </a:r>
          </a:p>
          <a:p>
            <a:pPr marL="228600" lvl="1" indent="0">
              <a:spcBef>
                <a:spcPts val="0"/>
              </a:spcBef>
              <a:buNone/>
            </a:pPr>
            <a:r>
              <a:rPr lang="en-US" sz="2000" dirty="0"/>
              <a:t>	3/19		3/26	</a:t>
            </a:r>
          </a:p>
          <a:p>
            <a:pPr marL="228600" lvl="1" indent="0">
              <a:spcBef>
                <a:spcPts val="0"/>
              </a:spcBef>
              <a:buNone/>
            </a:pPr>
            <a:r>
              <a:rPr lang="en-US" sz="2000" dirty="0"/>
              <a:t>	4/16		4/23</a:t>
            </a:r>
          </a:p>
          <a:p>
            <a:pPr marL="571500" lvl="1" indent="-342900">
              <a:spcBef>
                <a:spcPts val="0"/>
              </a:spcBef>
            </a:pPr>
            <a:r>
              <a:rPr lang="en-US" sz="2400" dirty="0"/>
              <a:t>Reminder:  Start / Complete Vetting Process!</a:t>
            </a:r>
          </a:p>
          <a:p>
            <a:pPr marL="228600" lvl="1" indent="0">
              <a:spcBef>
                <a:spcPts val="0"/>
              </a:spcBef>
              <a:buNone/>
            </a:pPr>
            <a:endParaRPr lang="en-US" dirty="0"/>
          </a:p>
        </p:txBody>
      </p:sp>
    </p:spTree>
    <p:extLst>
      <p:ext uri="{BB962C8B-B14F-4D97-AF65-F5344CB8AC3E}">
        <p14:creationId xmlns:p14="http://schemas.microsoft.com/office/powerpoint/2010/main" val="3982942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266701"/>
            <a:ext cx="10381735" cy="991629"/>
          </a:xfrm>
        </p:spPr>
        <p:txBody>
          <a:bodyPr>
            <a:normAutofit/>
          </a:bodyPr>
          <a:lstStyle/>
          <a:p>
            <a:r>
              <a:rPr lang="en-US" sz="4400" b="1" i="1" dirty="0">
                <a:solidFill>
                  <a:schemeClr val="accent5">
                    <a:lumMod val="75000"/>
                  </a:schemeClr>
                </a:solidFill>
              </a:rPr>
              <a:t>Program Announcements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428366" y="1457325"/>
            <a:ext cx="10563226" cy="4981576"/>
          </a:xfrm>
        </p:spPr>
        <p:txBody>
          <a:bodyPr>
            <a:noAutofit/>
          </a:bodyPr>
          <a:lstStyle/>
          <a:p>
            <a:r>
              <a:rPr lang="nl-NL" dirty="0">
                <a:highlight>
                  <a:srgbClr val="00FF00"/>
                </a:highlight>
              </a:rPr>
              <a:t>Interact</a:t>
            </a:r>
          </a:p>
          <a:p>
            <a:pPr lvl="1"/>
            <a:r>
              <a:rPr lang="nl-NL" dirty="0">
                <a:highlight>
                  <a:srgbClr val="00FF00"/>
                </a:highlight>
              </a:rPr>
              <a:t>Advisor John O’Rourke       Co Advisors Mike Conley and Jerry Kriebel</a:t>
            </a:r>
          </a:p>
          <a:p>
            <a:pPr lvl="1"/>
            <a:r>
              <a:rPr lang="nl-NL" dirty="0"/>
              <a:t>John attended meetings with </a:t>
            </a:r>
            <a:r>
              <a:rPr lang="en-US" dirty="0"/>
              <a:t>Angelica Chavez </a:t>
            </a:r>
            <a:r>
              <a:rPr lang="nl-NL" dirty="0"/>
              <a:t>and </a:t>
            </a:r>
            <a:r>
              <a:rPr lang="en-US" dirty="0"/>
              <a:t>Bill Grantham</a:t>
            </a:r>
            <a:r>
              <a:rPr lang="nl-NL" dirty="0"/>
              <a:t> RCVV Interact Advisors.  John to give a brief decription of Interact.</a:t>
            </a:r>
          </a:p>
          <a:p>
            <a:pPr lvl="2"/>
            <a:r>
              <a:rPr lang="nl-NL" dirty="0"/>
              <a:t>John to follow up as a club speaker in the fall when most sojouners are back to provide a more detailed Interact presentation</a:t>
            </a:r>
          </a:p>
          <a:p>
            <a:pPr lvl="1"/>
            <a:r>
              <a:rPr lang="nl-NL" dirty="0"/>
              <a:t>Mike &amp; Jerry attended the first formal Interact meeting of the year 8/17, organization meeting</a:t>
            </a:r>
          </a:p>
          <a:p>
            <a:pPr lvl="2"/>
            <a:r>
              <a:rPr lang="en-US" dirty="0"/>
              <a:t>Brief introductions, sign-ups for 3 upcoming events, and discussion of volunteer activities, meetings for the year and an officer vote.</a:t>
            </a:r>
            <a:endParaRPr lang="nl-NL" dirty="0"/>
          </a:p>
          <a:p>
            <a:pPr lvl="2"/>
            <a:r>
              <a:rPr lang="nl-NL" dirty="0"/>
              <a:t>Mike and Jerry </a:t>
            </a:r>
            <a:r>
              <a:rPr lang="en-US" dirty="0"/>
              <a:t>to provide some of the specific items that this club has planned or are planning! (see next slide)</a:t>
            </a:r>
          </a:p>
        </p:txBody>
      </p:sp>
    </p:spTree>
    <p:extLst>
      <p:ext uri="{BB962C8B-B14F-4D97-AF65-F5344CB8AC3E}">
        <p14:creationId xmlns:p14="http://schemas.microsoft.com/office/powerpoint/2010/main" val="135230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905132" y="147432"/>
            <a:ext cx="10381735" cy="991629"/>
          </a:xfrm>
        </p:spPr>
        <p:txBody>
          <a:bodyPr>
            <a:normAutofit/>
          </a:bodyPr>
          <a:lstStyle/>
          <a:p>
            <a:r>
              <a:rPr lang="en-US" sz="4400" b="1" i="1" dirty="0">
                <a:solidFill>
                  <a:schemeClr val="accent5">
                    <a:lumMod val="75000"/>
                  </a:schemeClr>
                </a:solidFill>
              </a:rPr>
              <a:t>Program Announcements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119580" y="911915"/>
            <a:ext cx="11661602" cy="5798653"/>
          </a:xfrm>
        </p:spPr>
        <p:txBody>
          <a:bodyPr>
            <a:noAutofit/>
          </a:bodyPr>
          <a:lstStyle/>
          <a:p>
            <a:r>
              <a:rPr lang="nl-NL" sz="2400" dirty="0">
                <a:highlight>
                  <a:srgbClr val="00FF00"/>
                </a:highlight>
              </a:rPr>
              <a:t>Interact, Continued</a:t>
            </a:r>
          </a:p>
          <a:p>
            <a:pPr lvl="1"/>
            <a:r>
              <a:rPr lang="nl-NL" sz="2000" dirty="0">
                <a:highlight>
                  <a:srgbClr val="00FF00"/>
                </a:highlight>
              </a:rPr>
              <a:t>RYLA AWARDS </a:t>
            </a:r>
            <a:r>
              <a:rPr lang="nl-NL" sz="2000" dirty="0"/>
              <a:t>– Camp 1/17 to 1/20, leadership training, public speaking, team building etc.  VV sponsoring 5 students.  7 Interact members interested</a:t>
            </a:r>
          </a:p>
          <a:p>
            <a:pPr lvl="2"/>
            <a:r>
              <a:rPr lang="nl-NL" sz="1800" dirty="0"/>
              <a:t>RCGV indicated sponsorship funding for 1 aditional student</a:t>
            </a:r>
          </a:p>
          <a:p>
            <a:r>
              <a:rPr lang="nl-NL" sz="2400" dirty="0"/>
              <a:t>Elections unopposed, multiple interest in membership committee. </a:t>
            </a:r>
          </a:p>
          <a:p>
            <a:pPr lvl="1"/>
            <a:r>
              <a:rPr lang="nl-NL" sz="2000" dirty="0"/>
              <a:t>Events</a:t>
            </a:r>
            <a:r>
              <a:rPr lang="nl-NL" dirty="0"/>
              <a:t>:</a:t>
            </a:r>
          </a:p>
          <a:p>
            <a:pPr lvl="2"/>
            <a:r>
              <a:rPr lang="nl-NL" sz="1800" dirty="0"/>
              <a:t>Dress for Success: low-income families, clothes for school yr - sponsored by RCVV 8/24</a:t>
            </a:r>
          </a:p>
          <a:p>
            <a:pPr lvl="2"/>
            <a:r>
              <a:rPr lang="nl-NL" sz="1800" dirty="0"/>
              <a:t>Hunger Walk 2024:  9/14 - both RCVV and RCGV clubs also participating</a:t>
            </a:r>
          </a:p>
          <a:p>
            <a:pPr lvl="2"/>
            <a:r>
              <a:rPr lang="nl-NL" sz="1800" dirty="0"/>
              <a:t>Looking at Tour de Tuscson 11/23: staffing aid station supporting “End Polio Now”, both RCVV and RCGV clubs also manning aid station along with other district clubs</a:t>
            </a:r>
          </a:p>
          <a:p>
            <a:pPr lvl="2"/>
            <a:r>
              <a:rPr lang="nl-NL" sz="1800" dirty="0"/>
              <a:t>Salvation Army Bell Ringing and Interact Christmas party</a:t>
            </a:r>
          </a:p>
          <a:p>
            <a:pPr lvl="2"/>
            <a:r>
              <a:rPr lang="nl-NL" sz="1800" dirty="0"/>
              <a:t>Ben’s Bell: ornament spreading kindness around the world and Jazz in the Desert</a:t>
            </a:r>
          </a:p>
          <a:p>
            <a:pPr lvl="2"/>
            <a:r>
              <a:rPr lang="nl-NL" sz="1800" dirty="0"/>
              <a:t>Jazz in the Desert: main funding event for RCVV with interact members at matinee show</a:t>
            </a:r>
          </a:p>
          <a:p>
            <a:pPr lvl="2"/>
            <a:r>
              <a:rPr lang="nl-NL" sz="1800" dirty="0"/>
              <a:t>April Earth Day: Desert Meadows park?  Trees, butterflies and bees?  RCGV involvement</a:t>
            </a:r>
          </a:p>
          <a:p>
            <a:pPr lvl="2"/>
            <a:r>
              <a:rPr lang="nl-NL" sz="1800" dirty="0"/>
              <a:t>Mental Health Awareness Fundraising – car wash, Mod Pizza Night, McDonalds’s%? - end of yr pool party?</a:t>
            </a:r>
          </a:p>
          <a:p>
            <a:pPr lvl="2"/>
            <a:r>
              <a:rPr lang="nl-NL" sz="1800" dirty="0"/>
              <a:t>Water Fundraiser (Triple Play) between Jan to May?</a:t>
            </a:r>
          </a:p>
          <a:p>
            <a:pPr lvl="2"/>
            <a:r>
              <a:rPr lang="nl-NL" sz="1800" dirty="0"/>
              <a:t>13th year Involvement?</a:t>
            </a:r>
          </a:p>
          <a:p>
            <a:pPr lvl="2"/>
            <a:r>
              <a:rPr lang="nl-NL" sz="1800" dirty="0"/>
              <a:t>Volunteer Opportunities with RCGV:  Oktoberfest 10/12 and Spaghetti Spree 2/24?</a:t>
            </a:r>
          </a:p>
          <a:p>
            <a:pPr lvl="2"/>
            <a:endParaRPr lang="nl-NL" dirty="0"/>
          </a:p>
          <a:p>
            <a:pPr lvl="2"/>
            <a:endParaRPr lang="nl-NL" dirty="0"/>
          </a:p>
          <a:p>
            <a:pPr lvl="2"/>
            <a:endParaRPr lang="nl-NL" dirty="0"/>
          </a:p>
        </p:txBody>
      </p:sp>
    </p:spTree>
    <p:extLst>
      <p:ext uri="{BB962C8B-B14F-4D97-AF65-F5344CB8AC3E}">
        <p14:creationId xmlns:p14="http://schemas.microsoft.com/office/powerpoint/2010/main" val="3558431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6BA-87F0-4296-98FA-FCFA39D7C5AC}"/>
              </a:ext>
            </a:extLst>
          </p:cNvPr>
          <p:cNvSpPr>
            <a:spLocks noGrp="1"/>
          </p:cNvSpPr>
          <p:nvPr>
            <p:ph type="title"/>
          </p:nvPr>
        </p:nvSpPr>
        <p:spPr>
          <a:xfrm>
            <a:off x="771267" y="481914"/>
            <a:ext cx="10381735" cy="991629"/>
          </a:xfrm>
        </p:spPr>
        <p:txBody>
          <a:bodyPr>
            <a:normAutofit/>
          </a:bodyPr>
          <a:lstStyle/>
          <a:p>
            <a:r>
              <a:rPr lang="en-US" sz="4400" b="1" i="1" dirty="0">
                <a:solidFill>
                  <a:schemeClr val="accent5">
                    <a:lumMod val="75000"/>
                  </a:schemeClr>
                </a:solidFill>
                <a:latin typeface="+mj-lt"/>
              </a:rPr>
              <a:t>Speakers</a:t>
            </a:r>
            <a:endParaRPr lang="en-US" dirty="0"/>
          </a:p>
        </p:txBody>
      </p:sp>
      <p:sp>
        <p:nvSpPr>
          <p:cNvPr id="3" name="Content Placeholder 2">
            <a:extLst>
              <a:ext uri="{FF2B5EF4-FFF2-40B4-BE49-F238E27FC236}">
                <a16:creationId xmlns:a16="http://schemas.microsoft.com/office/drawing/2014/main" id="{B46E77AB-F13F-4F9E-8A57-28B61BCF7560}"/>
              </a:ext>
            </a:extLst>
          </p:cNvPr>
          <p:cNvSpPr>
            <a:spLocks noGrp="1"/>
          </p:cNvSpPr>
          <p:nvPr>
            <p:ph idx="1"/>
          </p:nvPr>
        </p:nvSpPr>
        <p:spPr>
          <a:xfrm>
            <a:off x="637402" y="1811747"/>
            <a:ext cx="10515600" cy="4250852"/>
          </a:xfrm>
        </p:spPr>
        <p:txBody>
          <a:bodyPr>
            <a:noAutofit/>
          </a:bodyPr>
          <a:lstStyle/>
          <a:p>
            <a:r>
              <a:rPr lang="en-US" sz="4400" dirty="0"/>
              <a:t>Lenny Friedman:  Disk Golf</a:t>
            </a:r>
          </a:p>
          <a:p>
            <a:pPr lvl="1"/>
            <a:r>
              <a:rPr lang="en-US" sz="3600" dirty="0"/>
              <a:t>Questions</a:t>
            </a:r>
          </a:p>
          <a:p>
            <a:pPr lvl="1"/>
            <a:r>
              <a:rPr lang="en-US" sz="3600" dirty="0"/>
              <a:t>$25 Success for Students Appreciation</a:t>
            </a:r>
            <a:endParaRPr lang="nl-NL" sz="3600" dirty="0"/>
          </a:p>
          <a:p>
            <a:pPr marL="457200" lvl="1" indent="0">
              <a:buNone/>
            </a:pPr>
            <a:endParaRPr lang="en-US" sz="3200" dirty="0"/>
          </a:p>
          <a:p>
            <a:r>
              <a:rPr lang="en-US" sz="4400" dirty="0"/>
              <a:t>Next Week</a:t>
            </a:r>
          </a:p>
          <a:p>
            <a:pPr lvl="1"/>
            <a:r>
              <a:rPr lang="en-US" sz="4000" dirty="0"/>
              <a:t>Holly Faris, Green Valley Social Services Coordination:  Salvation Army</a:t>
            </a:r>
            <a:endParaRPr lang="en-US" dirty="0"/>
          </a:p>
          <a:p>
            <a:pPr lvl="2"/>
            <a:endParaRPr lang="nl-NL" sz="2400" dirty="0"/>
          </a:p>
        </p:txBody>
      </p:sp>
    </p:spTree>
    <p:extLst>
      <p:ext uri="{BB962C8B-B14F-4D97-AF65-F5344CB8AC3E}">
        <p14:creationId xmlns:p14="http://schemas.microsoft.com/office/powerpoint/2010/main" val="2506154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51478</TotalTime>
  <Words>1131</Words>
  <Application>Microsoft Office PowerPoint</Application>
  <PresentationFormat>Widescreen</PresentationFormat>
  <Paragraphs>103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Arial</vt:lpstr>
      <vt:lpstr>bookman</vt:lpstr>
      <vt:lpstr>Calibri</vt:lpstr>
      <vt:lpstr>Calibri Light</vt:lpstr>
      <vt:lpstr>georgia</vt:lpstr>
      <vt:lpstr>Office Theme</vt:lpstr>
      <vt:lpstr>Rotary Moment or Invocation</vt:lpstr>
      <vt:lpstr>2024 – 2025 Grant</vt:lpstr>
      <vt:lpstr>Club Board Meeting Highlights</vt:lpstr>
      <vt:lpstr>Program Announcements</vt:lpstr>
      <vt:lpstr>Program Announcements</vt:lpstr>
      <vt:lpstr>13th Year Program</vt:lpstr>
      <vt:lpstr>Program Announcements</vt:lpstr>
      <vt:lpstr>Program Announcements</vt:lpstr>
      <vt:lpstr>Speakers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Valley Rotary Foundation</dc:title>
  <dc:creator>Mary Jane Goodrick</dc:creator>
  <cp:lastModifiedBy>MandY</cp:lastModifiedBy>
  <cp:revision>528</cp:revision>
  <cp:lastPrinted>2024-08-13T16:28:04Z</cp:lastPrinted>
  <dcterms:created xsi:type="dcterms:W3CDTF">2016-08-27T22:04:50Z</dcterms:created>
  <dcterms:modified xsi:type="dcterms:W3CDTF">2024-08-23T22:24:13Z</dcterms:modified>
</cp:coreProperties>
</file>