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308" r:id="rId2"/>
    <p:sldId id="306" r:id="rId3"/>
    <p:sldId id="323" r:id="rId4"/>
    <p:sldId id="293" r:id="rId5"/>
    <p:sldId id="321" r:id="rId6"/>
    <p:sldId id="324" r:id="rId7"/>
    <p:sldId id="309" r:id="rId8"/>
    <p:sldId id="320" r:id="rId9"/>
    <p:sldId id="300" r:id="rId10"/>
    <p:sldId id="318" r:id="rId11"/>
    <p:sldId id="319" r:id="rId12"/>
    <p:sldId id="326" r:id="rId13"/>
    <p:sldId id="325" r:id="rId14"/>
    <p:sldId id="316" r:id="rId15"/>
    <p:sldId id="288" r:id="rId16"/>
    <p:sldId id="304" r:id="rId17"/>
    <p:sldId id="303" r:id="rId18"/>
  </p:sldIdLst>
  <p:sldSz cx="12192000" cy="6858000"/>
  <p:notesSz cx="7102475" cy="93884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793" autoAdjust="0"/>
    <p:restoredTop sz="94660"/>
  </p:normalViewPr>
  <p:slideViewPr>
    <p:cSldViewPr snapToGrid="0">
      <p:cViewPr varScale="1">
        <p:scale>
          <a:sx n="100" d="100"/>
          <a:sy n="100" d="100"/>
        </p:scale>
        <p:origin x="84" y="27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5B5324E8-0CA4-42CE-9768-949253B55811}" type="datetimeFigureOut">
              <a:rPr lang="en-US" smtClean="0"/>
              <a:t>8/14/2024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648C251-1488-4426-9EEA-A70980760907}" type="slidenum">
              <a:rPr lang="en-US" smtClean="0"/>
              <a:t>‹#›</a:t>
            </a:fld>
            <a:endParaRPr lang="en-US" dirty="0"/>
          </a:p>
        </p:txBody>
      </p:sp>
    </p:spTree>
    <p:extLst>
      <p:ext uri="{BB962C8B-B14F-4D97-AF65-F5344CB8AC3E}">
        <p14:creationId xmlns:p14="http://schemas.microsoft.com/office/powerpoint/2010/main" val="17576905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B5324E8-0CA4-42CE-9768-949253B55811}" type="datetimeFigureOut">
              <a:rPr lang="en-US" smtClean="0"/>
              <a:t>8/14/2024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648C251-1488-4426-9EEA-A70980760907}" type="slidenum">
              <a:rPr lang="en-US" smtClean="0"/>
              <a:t>‹#›</a:t>
            </a:fld>
            <a:endParaRPr lang="en-US" dirty="0"/>
          </a:p>
        </p:txBody>
      </p:sp>
    </p:spTree>
    <p:extLst>
      <p:ext uri="{BB962C8B-B14F-4D97-AF65-F5344CB8AC3E}">
        <p14:creationId xmlns:p14="http://schemas.microsoft.com/office/powerpoint/2010/main" val="23688850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B5324E8-0CA4-42CE-9768-949253B55811}" type="datetimeFigureOut">
              <a:rPr lang="en-US" smtClean="0"/>
              <a:t>8/14/2024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648C251-1488-4426-9EEA-A70980760907}" type="slidenum">
              <a:rPr lang="en-US" smtClean="0"/>
              <a:t>‹#›</a:t>
            </a:fld>
            <a:endParaRPr lang="en-US" dirty="0"/>
          </a:p>
        </p:txBody>
      </p:sp>
    </p:spTree>
    <p:extLst>
      <p:ext uri="{BB962C8B-B14F-4D97-AF65-F5344CB8AC3E}">
        <p14:creationId xmlns:p14="http://schemas.microsoft.com/office/powerpoint/2010/main" val="33637138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B5324E8-0CA4-42CE-9768-949253B55811}" type="datetimeFigureOut">
              <a:rPr lang="en-US" smtClean="0"/>
              <a:t>8/14/2024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648C251-1488-4426-9EEA-A70980760907}" type="slidenum">
              <a:rPr lang="en-US" smtClean="0"/>
              <a:t>‹#›</a:t>
            </a:fld>
            <a:endParaRPr lang="en-US" dirty="0"/>
          </a:p>
        </p:txBody>
      </p:sp>
    </p:spTree>
    <p:extLst>
      <p:ext uri="{BB962C8B-B14F-4D97-AF65-F5344CB8AC3E}">
        <p14:creationId xmlns:p14="http://schemas.microsoft.com/office/powerpoint/2010/main" val="25750649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5B5324E8-0CA4-42CE-9768-949253B55811}" type="datetimeFigureOut">
              <a:rPr lang="en-US" smtClean="0"/>
              <a:t>8/14/2024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648C251-1488-4426-9EEA-A70980760907}" type="slidenum">
              <a:rPr lang="en-US" smtClean="0"/>
              <a:t>‹#›</a:t>
            </a:fld>
            <a:endParaRPr lang="en-US" dirty="0"/>
          </a:p>
        </p:txBody>
      </p:sp>
    </p:spTree>
    <p:extLst>
      <p:ext uri="{BB962C8B-B14F-4D97-AF65-F5344CB8AC3E}">
        <p14:creationId xmlns:p14="http://schemas.microsoft.com/office/powerpoint/2010/main" val="38540935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B5324E8-0CA4-42CE-9768-949253B55811}" type="datetimeFigureOut">
              <a:rPr lang="en-US" smtClean="0"/>
              <a:t>8/14/2024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648C251-1488-4426-9EEA-A70980760907}" type="slidenum">
              <a:rPr lang="en-US" smtClean="0"/>
              <a:t>‹#›</a:t>
            </a:fld>
            <a:endParaRPr lang="en-US" dirty="0"/>
          </a:p>
        </p:txBody>
      </p:sp>
    </p:spTree>
    <p:extLst>
      <p:ext uri="{BB962C8B-B14F-4D97-AF65-F5344CB8AC3E}">
        <p14:creationId xmlns:p14="http://schemas.microsoft.com/office/powerpoint/2010/main" val="33892844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5B5324E8-0CA4-42CE-9768-949253B55811}" type="datetimeFigureOut">
              <a:rPr lang="en-US" smtClean="0"/>
              <a:t>8/14/2024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648C251-1488-4426-9EEA-A70980760907}" type="slidenum">
              <a:rPr lang="en-US" smtClean="0"/>
              <a:t>‹#›</a:t>
            </a:fld>
            <a:endParaRPr lang="en-US" dirty="0"/>
          </a:p>
        </p:txBody>
      </p:sp>
    </p:spTree>
    <p:extLst>
      <p:ext uri="{BB962C8B-B14F-4D97-AF65-F5344CB8AC3E}">
        <p14:creationId xmlns:p14="http://schemas.microsoft.com/office/powerpoint/2010/main" val="29480084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5B5324E8-0CA4-42CE-9768-949253B55811}" type="datetimeFigureOut">
              <a:rPr lang="en-US" smtClean="0"/>
              <a:t>8/14/2024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648C251-1488-4426-9EEA-A70980760907}" type="slidenum">
              <a:rPr lang="en-US" smtClean="0"/>
              <a:t>‹#›</a:t>
            </a:fld>
            <a:endParaRPr lang="en-US" dirty="0"/>
          </a:p>
        </p:txBody>
      </p:sp>
    </p:spTree>
    <p:extLst>
      <p:ext uri="{BB962C8B-B14F-4D97-AF65-F5344CB8AC3E}">
        <p14:creationId xmlns:p14="http://schemas.microsoft.com/office/powerpoint/2010/main" val="6075396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B5324E8-0CA4-42CE-9768-949253B55811}" type="datetimeFigureOut">
              <a:rPr lang="en-US" smtClean="0"/>
              <a:t>8/14/2024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648C251-1488-4426-9EEA-A70980760907}" type="slidenum">
              <a:rPr lang="en-US" smtClean="0"/>
              <a:t>‹#›</a:t>
            </a:fld>
            <a:endParaRPr lang="en-US" dirty="0"/>
          </a:p>
        </p:txBody>
      </p:sp>
    </p:spTree>
    <p:extLst>
      <p:ext uri="{BB962C8B-B14F-4D97-AF65-F5344CB8AC3E}">
        <p14:creationId xmlns:p14="http://schemas.microsoft.com/office/powerpoint/2010/main" val="36305503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5B5324E8-0CA4-42CE-9768-949253B55811}" type="datetimeFigureOut">
              <a:rPr lang="en-US" smtClean="0"/>
              <a:t>8/14/2024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648C251-1488-4426-9EEA-A70980760907}" type="slidenum">
              <a:rPr lang="en-US" smtClean="0"/>
              <a:t>‹#›</a:t>
            </a:fld>
            <a:endParaRPr lang="en-US" dirty="0"/>
          </a:p>
        </p:txBody>
      </p:sp>
    </p:spTree>
    <p:extLst>
      <p:ext uri="{BB962C8B-B14F-4D97-AF65-F5344CB8AC3E}">
        <p14:creationId xmlns:p14="http://schemas.microsoft.com/office/powerpoint/2010/main" val="10615695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5B5324E8-0CA4-42CE-9768-949253B55811}" type="datetimeFigureOut">
              <a:rPr lang="en-US" smtClean="0"/>
              <a:t>8/14/2024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648C251-1488-4426-9EEA-A70980760907}" type="slidenum">
              <a:rPr lang="en-US" smtClean="0"/>
              <a:t>‹#›</a:t>
            </a:fld>
            <a:endParaRPr lang="en-US" dirty="0"/>
          </a:p>
        </p:txBody>
      </p:sp>
    </p:spTree>
    <p:extLst>
      <p:ext uri="{BB962C8B-B14F-4D97-AF65-F5344CB8AC3E}">
        <p14:creationId xmlns:p14="http://schemas.microsoft.com/office/powerpoint/2010/main" val="39931979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5324E8-0CA4-42CE-9768-949253B55811}" type="datetimeFigureOut">
              <a:rPr lang="en-US" smtClean="0"/>
              <a:t>8/14/2024</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648C251-1488-4426-9EEA-A70980760907}" type="slidenum">
              <a:rPr lang="en-US" smtClean="0"/>
              <a:t>‹#›</a:t>
            </a:fld>
            <a:endParaRPr lang="en-US" dirty="0"/>
          </a:p>
        </p:txBody>
      </p:sp>
    </p:spTree>
    <p:extLst>
      <p:ext uri="{BB962C8B-B14F-4D97-AF65-F5344CB8AC3E}">
        <p14:creationId xmlns:p14="http://schemas.microsoft.com/office/powerpoint/2010/main" val="4317369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hyperlink" Target="http://www.susd30.us/volunteer-info"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www.rotaryclubofgreenvalley.org/" TargetMode="External"/><Relationship Id="rId2" Type="http://schemas.openxmlformats.org/officeDocument/2006/relationships/hyperlink" Target="http://www.rotaryclubofgreenvalley.com/"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mailto:ppease44@yahoo.com" TargetMode="External"/><Relationship Id="rId2" Type="http://schemas.openxmlformats.org/officeDocument/2006/relationships/hyperlink" Target="mailto:rrobers55@msn.com"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mailto:eckhartbud@gmail.com"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package" Target="../embeddings/Microsoft_Excel_Worksheet.xlsx"/><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mailto:orourkejohnf@gmail.com" TargetMode="External"/><Relationship Id="rId2" Type="http://schemas.openxmlformats.org/officeDocument/2006/relationships/hyperlink" Target="mailto:gvrotary@yahoo.com" TargetMode="External"/><Relationship Id="rId1" Type="http://schemas.openxmlformats.org/officeDocument/2006/relationships/slideLayout" Target="../slideLayouts/slideLayout2.xml"/><Relationship Id="rId4" Type="http://schemas.openxmlformats.org/officeDocument/2006/relationships/hyperlink" Target="mailto:beckyandjeff2@gmail.com"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2A56BA-87F0-4296-98FA-FCFA39D7C5AC}"/>
              </a:ext>
            </a:extLst>
          </p:cNvPr>
          <p:cNvSpPr>
            <a:spLocks noGrp="1"/>
          </p:cNvSpPr>
          <p:nvPr>
            <p:ph type="title"/>
          </p:nvPr>
        </p:nvSpPr>
        <p:spPr>
          <a:xfrm>
            <a:off x="905133" y="266701"/>
            <a:ext cx="9000868" cy="991629"/>
          </a:xfrm>
        </p:spPr>
        <p:txBody>
          <a:bodyPr>
            <a:noAutofit/>
          </a:bodyPr>
          <a:lstStyle/>
          <a:p>
            <a:pPr algn="ctr"/>
            <a:r>
              <a:rPr lang="en-US" sz="4800" b="1" i="1" dirty="0">
                <a:solidFill>
                  <a:schemeClr val="accent5">
                    <a:lumMod val="75000"/>
                  </a:schemeClr>
                </a:solidFill>
              </a:rPr>
              <a:t>Rotary Moment or </a:t>
            </a:r>
            <a:r>
              <a:rPr lang="en-US" sz="4800" b="1" i="1" dirty="0">
                <a:solidFill>
                  <a:schemeClr val="accent5">
                    <a:lumMod val="75000"/>
                  </a:schemeClr>
                </a:solidFill>
                <a:latin typeface="+mj-lt"/>
              </a:rPr>
              <a:t>Invocation</a:t>
            </a:r>
            <a:endParaRPr lang="en-US" sz="4800" dirty="0"/>
          </a:p>
        </p:txBody>
      </p:sp>
      <p:sp>
        <p:nvSpPr>
          <p:cNvPr id="3" name="Content Placeholder 2">
            <a:extLst>
              <a:ext uri="{FF2B5EF4-FFF2-40B4-BE49-F238E27FC236}">
                <a16:creationId xmlns:a16="http://schemas.microsoft.com/office/drawing/2014/main" id="{B46E77AB-F13F-4F9E-8A57-28B61BCF7560}"/>
              </a:ext>
            </a:extLst>
          </p:cNvPr>
          <p:cNvSpPr>
            <a:spLocks noGrp="1"/>
          </p:cNvSpPr>
          <p:nvPr>
            <p:ph idx="1"/>
          </p:nvPr>
        </p:nvSpPr>
        <p:spPr>
          <a:xfrm>
            <a:off x="714910" y="1393465"/>
            <a:ext cx="10515600" cy="4976513"/>
          </a:xfrm>
        </p:spPr>
        <p:txBody>
          <a:bodyPr>
            <a:noAutofit/>
          </a:bodyPr>
          <a:lstStyle/>
          <a:p>
            <a:r>
              <a:rPr lang="en-US" sz="4000" dirty="0"/>
              <a:t>Membership provides, if desired, one of the following:</a:t>
            </a:r>
          </a:p>
          <a:p>
            <a:endParaRPr lang="en-US" sz="3200" dirty="0"/>
          </a:p>
          <a:p>
            <a:pPr lvl="1"/>
            <a:r>
              <a:rPr lang="en-US" sz="3200" dirty="0"/>
              <a:t>A Rotary Moment or Rotary Factoid you want to Share:</a:t>
            </a:r>
          </a:p>
          <a:p>
            <a:pPr lvl="1"/>
            <a:endParaRPr lang="en-US" sz="3200" dirty="0"/>
          </a:p>
          <a:p>
            <a:pPr lvl="1"/>
            <a:r>
              <a:rPr lang="en-US" sz="3200" dirty="0"/>
              <a:t>Invocation (non-denominational) / Inspirational: </a:t>
            </a:r>
          </a:p>
          <a:p>
            <a:pPr lvl="2"/>
            <a:r>
              <a:rPr lang="en-US" sz="2400" b="0" i="0" dirty="0">
                <a:solidFill>
                  <a:srgbClr val="000000"/>
                </a:solidFill>
                <a:effectLst/>
                <a:highlight>
                  <a:srgbClr val="FFFFFF"/>
                </a:highlight>
                <a:latin typeface="georgia" panose="02040502050405020303" pitchFamily="18" charset="0"/>
              </a:rPr>
              <a:t>"I believe every human has a finite number of heartbeats. I don't intend to waste any of mine."</a:t>
            </a:r>
            <a:r>
              <a:rPr lang="en-US" b="0" i="0" dirty="0">
                <a:solidFill>
                  <a:srgbClr val="000000"/>
                </a:solidFill>
                <a:effectLst/>
                <a:highlight>
                  <a:srgbClr val="FFFFFF"/>
                </a:highlight>
                <a:latin typeface="georgia" panose="02040502050405020303" pitchFamily="18" charset="0"/>
              </a:rPr>
              <a:t>- Resonates with Rotary's philosophy of making every moment count in the service of humanity</a:t>
            </a:r>
          </a:p>
          <a:p>
            <a:pPr marL="914400" lvl="2" indent="0">
              <a:buNone/>
            </a:pPr>
            <a:r>
              <a:rPr lang="en-US" b="0" i="0" dirty="0">
                <a:solidFill>
                  <a:srgbClr val="000000"/>
                </a:solidFill>
                <a:effectLst/>
                <a:highlight>
                  <a:srgbClr val="FFFFFF"/>
                </a:highlight>
              </a:rPr>
              <a:t>	Quote from </a:t>
            </a:r>
            <a:r>
              <a:rPr lang="en-US" dirty="0">
                <a:solidFill>
                  <a:srgbClr val="000000"/>
                </a:solidFill>
                <a:highlight>
                  <a:srgbClr val="FFFFFF"/>
                </a:highlight>
              </a:rPr>
              <a:t>Rotarian Neil Armstrong</a:t>
            </a:r>
          </a:p>
        </p:txBody>
      </p:sp>
    </p:spTree>
    <p:extLst>
      <p:ext uri="{BB962C8B-B14F-4D97-AF65-F5344CB8AC3E}">
        <p14:creationId xmlns:p14="http://schemas.microsoft.com/office/powerpoint/2010/main" val="791149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2A56BA-87F0-4296-98FA-FCFA39D7C5AC}"/>
              </a:ext>
            </a:extLst>
          </p:cNvPr>
          <p:cNvSpPr>
            <a:spLocks noGrp="1"/>
          </p:cNvSpPr>
          <p:nvPr>
            <p:ph type="title"/>
          </p:nvPr>
        </p:nvSpPr>
        <p:spPr>
          <a:xfrm>
            <a:off x="832910" y="296979"/>
            <a:ext cx="10381735" cy="991629"/>
          </a:xfrm>
        </p:spPr>
        <p:txBody>
          <a:bodyPr>
            <a:normAutofit fontScale="90000"/>
          </a:bodyPr>
          <a:lstStyle/>
          <a:p>
            <a:r>
              <a:rPr lang="en-US" b="1" i="1" dirty="0">
                <a:solidFill>
                  <a:schemeClr val="accent5">
                    <a:lumMod val="75000"/>
                  </a:schemeClr>
                </a:solidFill>
              </a:rPr>
              <a:t>13</a:t>
            </a:r>
            <a:r>
              <a:rPr lang="en-US" b="1" i="1" baseline="30000" dirty="0">
                <a:solidFill>
                  <a:schemeClr val="accent5">
                    <a:lumMod val="75000"/>
                  </a:schemeClr>
                </a:solidFill>
              </a:rPr>
              <a:t>th</a:t>
            </a:r>
            <a:r>
              <a:rPr lang="en-US" b="1" i="1" dirty="0">
                <a:solidFill>
                  <a:schemeClr val="accent5">
                    <a:lumMod val="75000"/>
                  </a:schemeClr>
                </a:solidFill>
              </a:rPr>
              <a:t> Year Program School Volunteer Vetting Process</a:t>
            </a:r>
            <a:endParaRPr lang="en-US" dirty="0"/>
          </a:p>
        </p:txBody>
      </p:sp>
      <p:sp>
        <p:nvSpPr>
          <p:cNvPr id="3" name="Content Placeholder 2">
            <a:extLst>
              <a:ext uri="{FF2B5EF4-FFF2-40B4-BE49-F238E27FC236}">
                <a16:creationId xmlns:a16="http://schemas.microsoft.com/office/drawing/2014/main" id="{B46E77AB-F13F-4F9E-8A57-28B61BCF7560}"/>
              </a:ext>
            </a:extLst>
          </p:cNvPr>
          <p:cNvSpPr>
            <a:spLocks noGrp="1"/>
          </p:cNvSpPr>
          <p:nvPr>
            <p:ph idx="1"/>
          </p:nvPr>
        </p:nvSpPr>
        <p:spPr>
          <a:xfrm>
            <a:off x="257566" y="1177147"/>
            <a:ext cx="11372780" cy="5605352"/>
          </a:xfrm>
        </p:spPr>
        <p:txBody>
          <a:bodyPr>
            <a:noAutofit/>
          </a:bodyPr>
          <a:lstStyle/>
          <a:p>
            <a:pPr marL="342900" marR="0" lvl="0" indent="-342900">
              <a:lnSpc>
                <a:spcPct val="115000"/>
              </a:lnSpc>
              <a:spcBef>
                <a:spcPts val="2000"/>
              </a:spcBef>
              <a:spcAft>
                <a:spcPts val="0"/>
              </a:spcAft>
              <a:buFont typeface="Arial" panose="020B0604020202020204" pitchFamily="34" charset="0"/>
              <a:buChar char="●"/>
            </a:pPr>
            <a:r>
              <a:rPr lang="en-US" sz="2400" b="1" u="none" strike="noStrike" kern="0" dirty="0">
                <a:effectLst/>
                <a:latin typeface="Arial" panose="020B0604020202020204" pitchFamily="34" charset="0"/>
              </a:rPr>
              <a:t>Complete Affidavit </a:t>
            </a:r>
          </a:p>
          <a:p>
            <a:pPr marL="742950" marR="0" lvl="1" indent="-285750">
              <a:lnSpc>
                <a:spcPct val="115000"/>
              </a:lnSpc>
              <a:spcBef>
                <a:spcPts val="0"/>
              </a:spcBef>
              <a:spcAft>
                <a:spcPts val="0"/>
              </a:spcAft>
              <a:buFont typeface="Arial" panose="020B0604020202020204" pitchFamily="34" charset="0"/>
              <a:buChar char="○"/>
            </a:pPr>
            <a:r>
              <a:rPr lang="en-US" sz="1800" b="1" u="sng" strike="noStrike" kern="0" dirty="0">
                <a:effectLst/>
                <a:latin typeface="Arial" panose="020B0604020202020204" pitchFamily="34" charset="0"/>
              </a:rPr>
              <a:t>With ID</a:t>
            </a:r>
            <a:r>
              <a:rPr lang="en-US" sz="1800" b="1" u="none" strike="noStrike" kern="0" dirty="0">
                <a:effectLst/>
                <a:latin typeface="Arial" panose="020B0604020202020204" pitchFamily="34" charset="0"/>
              </a:rPr>
              <a:t> and </a:t>
            </a:r>
            <a:r>
              <a:rPr lang="en-US" sz="1800" b="1" u="sng" strike="noStrike" kern="0" dirty="0">
                <a:effectLst/>
                <a:latin typeface="Arial" panose="020B0604020202020204" pitchFamily="34" charset="0"/>
              </a:rPr>
              <a:t>signature in the presence of Notary</a:t>
            </a:r>
            <a:endParaRPr lang="en-US" sz="1800" b="1" u="none" strike="noStrike" kern="0" dirty="0">
              <a:effectLst/>
              <a:latin typeface="Arial" panose="020B0604020202020204" pitchFamily="34" charset="0"/>
            </a:endParaRPr>
          </a:p>
          <a:p>
            <a:pPr marL="742950" marR="0" lvl="1" indent="-285750">
              <a:lnSpc>
                <a:spcPct val="115000"/>
              </a:lnSpc>
              <a:spcBef>
                <a:spcPts val="0"/>
              </a:spcBef>
              <a:spcAft>
                <a:spcPts val="0"/>
              </a:spcAft>
              <a:buFont typeface="Arial" panose="020B0604020202020204" pitchFamily="34" charset="0"/>
              <a:buChar char="○"/>
            </a:pPr>
            <a:r>
              <a:rPr lang="en-US" sz="1800" u="none" strike="noStrike" dirty="0">
                <a:effectLst/>
                <a:latin typeface="Arial" panose="020B0604020202020204" pitchFamily="34" charset="0"/>
                <a:ea typeface="Arial" panose="020B0604020202020204" pitchFamily="34" charset="0"/>
              </a:rPr>
              <a:t>Can be completed for free at Sahuarita Unified District Office, M-F, 7:30am - 4pm</a:t>
            </a:r>
            <a:br>
              <a:rPr lang="en-US" sz="1500" u="none" strike="noStrike" dirty="0">
                <a:effectLst/>
                <a:latin typeface="Arial" panose="020B0604020202020204" pitchFamily="34" charset="0"/>
                <a:ea typeface="Arial" panose="020B0604020202020204" pitchFamily="34" charset="0"/>
              </a:rPr>
            </a:br>
            <a:endParaRPr lang="en-US" sz="1100" u="none" strike="noStrike" dirty="0">
              <a:effectLst/>
              <a:latin typeface="Arial" panose="020B0604020202020204" pitchFamily="34" charset="0"/>
              <a:ea typeface="Arial" panose="020B0604020202020204" pitchFamily="34" charset="0"/>
            </a:endParaRPr>
          </a:p>
          <a:p>
            <a:pPr marL="342900" marR="0" lvl="0" indent="-342900">
              <a:lnSpc>
                <a:spcPct val="115000"/>
              </a:lnSpc>
              <a:spcBef>
                <a:spcPts val="0"/>
              </a:spcBef>
              <a:spcAft>
                <a:spcPts val="0"/>
              </a:spcAft>
              <a:buFont typeface="Arial" panose="020B0604020202020204" pitchFamily="34" charset="0"/>
              <a:buChar char="●"/>
            </a:pPr>
            <a:r>
              <a:rPr lang="en-US" sz="2400" b="1" u="none" strike="noStrike" kern="0" dirty="0">
                <a:effectLst/>
                <a:latin typeface="Arial" panose="020B0604020202020204" pitchFamily="34" charset="0"/>
              </a:rPr>
              <a:t>Complete online application, for each high school</a:t>
            </a:r>
          </a:p>
          <a:p>
            <a:pPr marL="742950" marR="0" lvl="1" indent="-285750">
              <a:lnSpc>
                <a:spcPct val="115000"/>
              </a:lnSpc>
              <a:spcBef>
                <a:spcPts val="0"/>
              </a:spcBef>
              <a:spcAft>
                <a:spcPts val="0"/>
              </a:spcAft>
              <a:buFont typeface="Arial" panose="020B0604020202020204" pitchFamily="34" charset="0"/>
              <a:buChar char="○"/>
            </a:pPr>
            <a:r>
              <a:rPr lang="en-US" sz="1800" u="none" strike="noStrike" dirty="0">
                <a:effectLst/>
                <a:latin typeface="Arial" panose="020B0604020202020204" pitchFamily="34" charset="0"/>
                <a:ea typeface="Arial" panose="020B0604020202020204" pitchFamily="34" charset="0"/>
              </a:rPr>
              <a:t>Application </a:t>
            </a:r>
            <a:r>
              <a:rPr lang="en-US" sz="1800" b="1" u="none" strike="noStrike" dirty="0">
                <a:effectLst/>
                <a:latin typeface="Arial" panose="020B0604020202020204" pitchFamily="34" charset="0"/>
                <a:ea typeface="Arial" panose="020B0604020202020204" pitchFamily="34" charset="0"/>
              </a:rPr>
              <a:t>only</a:t>
            </a:r>
            <a:r>
              <a:rPr lang="en-US" sz="1800" u="none" strike="noStrike" dirty="0">
                <a:effectLst/>
                <a:latin typeface="Arial" panose="020B0604020202020204" pitchFamily="34" charset="0"/>
                <a:ea typeface="Arial" panose="020B0604020202020204" pitchFamily="34" charset="0"/>
              </a:rPr>
              <a:t> available online</a:t>
            </a:r>
          </a:p>
          <a:p>
            <a:pPr marL="742950" marR="0" lvl="1" indent="-285750">
              <a:lnSpc>
                <a:spcPct val="115000"/>
              </a:lnSpc>
              <a:spcBef>
                <a:spcPts val="0"/>
              </a:spcBef>
              <a:spcAft>
                <a:spcPts val="0"/>
              </a:spcAft>
              <a:buFont typeface="Arial" panose="020B0604020202020204" pitchFamily="34" charset="0"/>
              <a:buChar char="○"/>
            </a:pPr>
            <a:r>
              <a:rPr lang="en-US" sz="1800" u="none" strike="noStrike" dirty="0">
                <a:effectLst/>
                <a:latin typeface="Arial" panose="020B0604020202020204" pitchFamily="34" charset="0"/>
                <a:ea typeface="Arial" panose="020B0604020202020204" pitchFamily="34" charset="0"/>
              </a:rPr>
              <a:t>Go to </a:t>
            </a:r>
            <a:r>
              <a:rPr lang="en-US" sz="1800" b="1" u="none" strike="noStrike" dirty="0">
                <a:solidFill>
                  <a:srgbClr val="1155CC"/>
                </a:solidFill>
                <a:effectLst/>
                <a:latin typeface="Arial" panose="020B0604020202020204" pitchFamily="34" charset="0"/>
                <a:ea typeface="Arial" panose="020B0604020202020204" pitchFamily="34" charset="0"/>
                <a:hlinkClick r:id="rId2"/>
              </a:rPr>
              <a:t>www.susd30.us/volunteer-info</a:t>
            </a:r>
            <a:endParaRPr lang="en-US" sz="1800" u="none" strike="noStrike" dirty="0">
              <a:effectLst/>
              <a:latin typeface="Arial" panose="020B0604020202020204" pitchFamily="34" charset="0"/>
              <a:ea typeface="Arial" panose="020B0604020202020204" pitchFamily="34" charset="0"/>
            </a:endParaRPr>
          </a:p>
          <a:p>
            <a:pPr marL="742950" marR="0" lvl="1" indent="-285750">
              <a:lnSpc>
                <a:spcPct val="115000"/>
              </a:lnSpc>
              <a:spcBef>
                <a:spcPts val="0"/>
              </a:spcBef>
              <a:spcAft>
                <a:spcPts val="0"/>
              </a:spcAft>
              <a:buFont typeface="Arial" panose="020B0604020202020204" pitchFamily="34" charset="0"/>
              <a:buChar char="○"/>
            </a:pPr>
            <a:r>
              <a:rPr lang="en-US" sz="1800" u="none" strike="noStrike" dirty="0">
                <a:effectLst/>
                <a:latin typeface="Arial" panose="020B0604020202020204" pitchFamily="34" charset="0"/>
                <a:ea typeface="Arial" panose="020B0604020202020204" pitchFamily="34" charset="0"/>
              </a:rPr>
              <a:t>You must complete an </a:t>
            </a:r>
            <a:r>
              <a:rPr lang="en-US" sz="1800" u="sng" strike="noStrike" dirty="0">
                <a:effectLst/>
                <a:latin typeface="Arial" panose="020B0604020202020204" pitchFamily="34" charset="0"/>
                <a:ea typeface="Arial" panose="020B0604020202020204" pitchFamily="34" charset="0"/>
              </a:rPr>
              <a:t>application</a:t>
            </a:r>
            <a:r>
              <a:rPr lang="en-US" sz="1800" u="none" strike="noStrike" dirty="0">
                <a:effectLst/>
                <a:latin typeface="Arial" panose="020B0604020202020204" pitchFamily="34" charset="0"/>
                <a:ea typeface="Arial" panose="020B0604020202020204" pitchFamily="34" charset="0"/>
              </a:rPr>
              <a:t> </a:t>
            </a:r>
            <a:r>
              <a:rPr lang="en-US" sz="1800" b="1" u="none" strike="noStrike" dirty="0">
                <a:effectLst/>
                <a:latin typeface="Arial" panose="020B0604020202020204" pitchFamily="34" charset="0"/>
                <a:ea typeface="Arial" panose="020B0604020202020204" pitchFamily="34" charset="0"/>
              </a:rPr>
              <a:t>for each high school</a:t>
            </a:r>
            <a:r>
              <a:rPr lang="en-US" sz="1800" u="none" strike="noStrike" dirty="0">
                <a:effectLst/>
                <a:latin typeface="Arial" panose="020B0604020202020204" pitchFamily="34" charset="0"/>
                <a:ea typeface="Arial" panose="020B0604020202020204" pitchFamily="34" charset="0"/>
              </a:rPr>
              <a:t>, so if you are volunteering at both high schools you will </a:t>
            </a:r>
            <a:r>
              <a:rPr lang="en-US" sz="1800" u="sng" strike="noStrike" dirty="0">
                <a:effectLst/>
                <a:latin typeface="Arial" panose="020B0604020202020204" pitchFamily="34" charset="0"/>
                <a:ea typeface="Arial" panose="020B0604020202020204" pitchFamily="34" charset="0"/>
              </a:rPr>
              <a:t>need to complete 2 total applications</a:t>
            </a:r>
            <a:br>
              <a:rPr lang="en-US" sz="1500" u="none" strike="noStrike" dirty="0">
                <a:effectLst/>
                <a:latin typeface="Arial" panose="020B0604020202020204" pitchFamily="34" charset="0"/>
                <a:ea typeface="Arial" panose="020B0604020202020204" pitchFamily="34" charset="0"/>
              </a:rPr>
            </a:br>
            <a:endParaRPr lang="en-US" sz="1100" u="none" strike="noStrike" dirty="0">
              <a:effectLst/>
              <a:latin typeface="Arial" panose="020B0604020202020204" pitchFamily="34" charset="0"/>
              <a:ea typeface="Arial" panose="020B0604020202020204" pitchFamily="34" charset="0"/>
            </a:endParaRPr>
          </a:p>
          <a:p>
            <a:pPr marL="342900" marR="0" lvl="0" indent="-342900">
              <a:lnSpc>
                <a:spcPct val="115000"/>
              </a:lnSpc>
              <a:spcBef>
                <a:spcPts val="0"/>
              </a:spcBef>
              <a:spcAft>
                <a:spcPts val="0"/>
              </a:spcAft>
              <a:buFont typeface="Arial" panose="020B0604020202020204" pitchFamily="34" charset="0"/>
              <a:buChar char="●"/>
            </a:pPr>
            <a:r>
              <a:rPr lang="en-US" sz="2400" b="1" u="none" strike="noStrike" kern="0" dirty="0">
                <a:effectLst/>
                <a:latin typeface="Arial" panose="020B0604020202020204" pitchFamily="34" charset="0"/>
              </a:rPr>
              <a:t>Get Fingerprints</a:t>
            </a:r>
          </a:p>
          <a:p>
            <a:pPr marL="742950" marR="0" lvl="1" indent="-285750">
              <a:lnSpc>
                <a:spcPct val="115000"/>
              </a:lnSpc>
              <a:spcBef>
                <a:spcPts val="0"/>
              </a:spcBef>
              <a:spcAft>
                <a:spcPts val="0"/>
              </a:spcAft>
              <a:buFont typeface="Arial" panose="020B0604020202020204" pitchFamily="34" charset="0"/>
              <a:buChar char="○"/>
            </a:pPr>
            <a:r>
              <a:rPr lang="en-US" sz="1800" u="none" strike="noStrike" dirty="0">
                <a:effectLst/>
                <a:latin typeface="Arial" panose="020B0604020202020204" pitchFamily="34" charset="0"/>
                <a:ea typeface="Arial" panose="020B0604020202020204" pitchFamily="34" charset="0"/>
              </a:rPr>
              <a:t>You can have fingerprints completed for free (donations accepted) at Sheriff’s Auxiliary Volunteers Monday through Wednesday 9am – 3pm, 601 N La Canada Drive.  </a:t>
            </a:r>
          </a:p>
          <a:p>
            <a:pPr marL="742950" marR="0" lvl="1" indent="-285750">
              <a:lnSpc>
                <a:spcPct val="115000"/>
              </a:lnSpc>
              <a:spcBef>
                <a:spcPts val="0"/>
              </a:spcBef>
              <a:spcAft>
                <a:spcPts val="0"/>
              </a:spcAft>
              <a:buFont typeface="Arial" panose="020B0604020202020204" pitchFamily="34" charset="0"/>
              <a:buChar char="○"/>
            </a:pPr>
            <a:endParaRPr lang="en-US" sz="1500" dirty="0">
              <a:effectLst/>
              <a:latin typeface="Arial" panose="020B0604020202020204" pitchFamily="34" charset="0"/>
              <a:ea typeface="Arial" panose="020B0604020202020204" pitchFamily="34" charset="0"/>
            </a:endParaRPr>
          </a:p>
          <a:p>
            <a:pPr marL="0" indent="0">
              <a:buNone/>
            </a:pPr>
            <a:r>
              <a:rPr lang="en-US" sz="1800" dirty="0">
                <a:effectLst/>
                <a:latin typeface="Arial" panose="020B0604020202020204" pitchFamily="34" charset="0"/>
                <a:ea typeface="Arial" panose="020B0604020202020204" pitchFamily="34" charset="0"/>
              </a:rPr>
              <a:t>Once the background checks have been completed and the SUSD Governing Board has approved your application you will be notified by email that your application has been approved and information on scheduling a time to get a badge     </a:t>
            </a:r>
            <a:r>
              <a:rPr lang="en-US" sz="1800" dirty="0">
                <a:effectLst/>
                <a:highlight>
                  <a:srgbClr val="00FF00"/>
                </a:highlight>
                <a:latin typeface="Arial" panose="020B0604020202020204" pitchFamily="34" charset="0"/>
                <a:ea typeface="Arial" panose="020B0604020202020204" pitchFamily="34" charset="0"/>
              </a:rPr>
              <a:t>ABOVE INFO SENT ON EMAIL DATED 7/15 and 7/24</a:t>
            </a:r>
            <a:endParaRPr lang="en-US" sz="1800" dirty="0">
              <a:highlight>
                <a:srgbClr val="00FF00"/>
              </a:highlight>
            </a:endParaRPr>
          </a:p>
        </p:txBody>
      </p:sp>
    </p:spTree>
    <p:extLst>
      <p:ext uri="{BB962C8B-B14F-4D97-AF65-F5344CB8AC3E}">
        <p14:creationId xmlns:p14="http://schemas.microsoft.com/office/powerpoint/2010/main" val="204879133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2A56BA-87F0-4296-98FA-FCFA39D7C5AC}"/>
              </a:ext>
            </a:extLst>
          </p:cNvPr>
          <p:cNvSpPr>
            <a:spLocks noGrp="1"/>
          </p:cNvSpPr>
          <p:nvPr>
            <p:ph type="title"/>
          </p:nvPr>
        </p:nvSpPr>
        <p:spPr>
          <a:xfrm>
            <a:off x="905132" y="266701"/>
            <a:ext cx="10381735" cy="991629"/>
          </a:xfrm>
        </p:spPr>
        <p:txBody>
          <a:bodyPr>
            <a:normAutofit/>
          </a:bodyPr>
          <a:lstStyle/>
          <a:p>
            <a:r>
              <a:rPr lang="en-US" b="1" i="1" dirty="0">
                <a:solidFill>
                  <a:schemeClr val="accent5">
                    <a:lumMod val="75000"/>
                  </a:schemeClr>
                </a:solidFill>
              </a:rPr>
              <a:t>Club Board Meeting Highlights</a:t>
            </a:r>
            <a:endParaRPr lang="en-US" dirty="0"/>
          </a:p>
        </p:txBody>
      </p:sp>
      <p:sp>
        <p:nvSpPr>
          <p:cNvPr id="3" name="Content Placeholder 2">
            <a:extLst>
              <a:ext uri="{FF2B5EF4-FFF2-40B4-BE49-F238E27FC236}">
                <a16:creationId xmlns:a16="http://schemas.microsoft.com/office/drawing/2014/main" id="{B46E77AB-F13F-4F9E-8A57-28B61BCF7560}"/>
              </a:ext>
            </a:extLst>
          </p:cNvPr>
          <p:cNvSpPr>
            <a:spLocks noGrp="1"/>
          </p:cNvSpPr>
          <p:nvPr>
            <p:ph idx="1"/>
          </p:nvPr>
        </p:nvSpPr>
        <p:spPr>
          <a:xfrm>
            <a:off x="371216" y="1258330"/>
            <a:ext cx="10915651" cy="5151996"/>
          </a:xfrm>
        </p:spPr>
        <p:txBody>
          <a:bodyPr>
            <a:noAutofit/>
          </a:bodyPr>
          <a:lstStyle/>
          <a:p>
            <a:r>
              <a:rPr lang="en-US" sz="2400" dirty="0"/>
              <a:t>Board Meeting Held 7/9/24, next meeting 8/13/24       </a:t>
            </a:r>
            <a:r>
              <a:rPr lang="en-US" sz="2400" dirty="0">
                <a:highlight>
                  <a:srgbClr val="00FF00"/>
                </a:highlight>
              </a:rPr>
              <a:t>Updates:</a:t>
            </a:r>
          </a:p>
          <a:p>
            <a:pPr lvl="1"/>
            <a:r>
              <a:rPr lang="en-US" sz="2000" dirty="0"/>
              <a:t>Family of Rotary:  concluded committee would be a benefit –  </a:t>
            </a:r>
            <a:r>
              <a:rPr lang="en-US" sz="2000" dirty="0">
                <a:highlight>
                  <a:srgbClr val="00FF00"/>
                </a:highlight>
              </a:rPr>
              <a:t>Bob Auflick accepted Chair position.  Board will make official/document next Board meeting 8/13/24</a:t>
            </a:r>
          </a:p>
          <a:p>
            <a:pPr lvl="1"/>
            <a:r>
              <a:rPr lang="en-US" sz="2000" dirty="0">
                <a:highlight>
                  <a:srgbClr val="00FF00"/>
                </a:highlight>
              </a:rPr>
              <a:t>Mike Conley Committee Oversight Chair, Board to make official next Board meeting 8/13/24</a:t>
            </a:r>
            <a:endParaRPr lang="en-US" sz="1200" dirty="0">
              <a:highlight>
                <a:srgbClr val="00FF00"/>
              </a:highlight>
            </a:endParaRPr>
          </a:p>
          <a:p>
            <a:r>
              <a:rPr lang="en-US" sz="2400" dirty="0">
                <a:highlight>
                  <a:srgbClr val="00FF00"/>
                </a:highlight>
              </a:rPr>
              <a:t>Ongoing</a:t>
            </a:r>
            <a:r>
              <a:rPr lang="en-US" sz="2400" dirty="0"/>
              <a:t> Treasurer transition from Becky to Doug</a:t>
            </a:r>
          </a:p>
          <a:p>
            <a:pPr lvl="1"/>
            <a:r>
              <a:rPr lang="en-US" sz="2000" dirty="0"/>
              <a:t>Becky mentoring / helping Doug while Doug comes up to speed with DACdb finance module</a:t>
            </a:r>
          </a:p>
          <a:p>
            <a:r>
              <a:rPr lang="en-US" sz="2400" dirty="0"/>
              <a:t>Transition to DACdb from ClubRunner (and QuickBooks for finances) </a:t>
            </a:r>
            <a:r>
              <a:rPr lang="en-US" sz="2400" dirty="0">
                <a:highlight>
                  <a:srgbClr val="00FF00"/>
                </a:highlight>
              </a:rPr>
              <a:t>ongoing</a:t>
            </a:r>
            <a:r>
              <a:rPr lang="en-US" sz="2400" dirty="0"/>
              <a:t>:</a:t>
            </a:r>
          </a:p>
          <a:p>
            <a:pPr lvl="1"/>
            <a:r>
              <a:rPr lang="en-US" sz="2000" dirty="0"/>
              <a:t>Doug Shumway (Club Finances), Jerry Kriebel (Foundation Finances), Mike Pease (member data transition), Phil Noble (website development w DACDB, newsletter / data transition, interface with VV Steve Sibulsky), Pat Pease (Grant module).</a:t>
            </a:r>
          </a:p>
          <a:p>
            <a:pPr lvl="1"/>
            <a:r>
              <a:rPr lang="en-US" sz="2000" dirty="0"/>
              <a:t>All members go to DACdb.com, sign in with their ClubRunner password to use new system</a:t>
            </a:r>
          </a:p>
          <a:p>
            <a:pPr lvl="1"/>
            <a:r>
              <a:rPr lang="en-US" sz="2000" dirty="0"/>
              <a:t>Update:  New Club Website Released, open to the public.  Thank you Phil Nobel!</a:t>
            </a:r>
          </a:p>
          <a:p>
            <a:pPr lvl="2"/>
            <a:r>
              <a:rPr lang="en-US" sz="1800" u="sng" dirty="0">
                <a:solidFill>
                  <a:srgbClr val="0000FF"/>
                </a:solidFill>
                <a:effectLst/>
                <a:latin typeface="Aptos" panose="020B0004020202020204" pitchFamily="34" charset="0"/>
                <a:ea typeface="Times New Roman" panose="02020603050405020304" pitchFamily="18" charset="0"/>
                <a:cs typeface="Aptos" panose="020B0004020202020204" pitchFamily="34" charset="0"/>
                <a:hlinkClick r:id="rId2"/>
              </a:rPr>
              <a:t>www.rotaryclubofgreenvalley.com</a:t>
            </a:r>
            <a:r>
              <a:rPr lang="en-US" sz="1800" dirty="0">
                <a:effectLst/>
                <a:latin typeface="Aptos" panose="020B0004020202020204" pitchFamily="34" charset="0"/>
                <a:ea typeface="Times New Roman" panose="02020603050405020304" pitchFamily="18" charset="0"/>
                <a:cs typeface="Aptos" panose="020B0004020202020204" pitchFamily="34" charset="0"/>
              </a:rPr>
              <a:t> or </a:t>
            </a:r>
            <a:r>
              <a:rPr lang="en-US" sz="1800" u="sng" dirty="0">
                <a:solidFill>
                  <a:srgbClr val="0000FF"/>
                </a:solidFill>
                <a:effectLst/>
                <a:latin typeface="Aptos" panose="020B0004020202020204" pitchFamily="34" charset="0"/>
                <a:ea typeface="Times New Roman" panose="02020603050405020304" pitchFamily="18" charset="0"/>
                <a:cs typeface="Aptos" panose="020B0004020202020204" pitchFamily="34" charset="0"/>
                <a:hlinkClick r:id="rId3"/>
              </a:rPr>
              <a:t>www.rotaryclubofgreenvalley.org</a:t>
            </a:r>
            <a:endParaRPr lang="en-US" sz="1800" u="sng" dirty="0">
              <a:solidFill>
                <a:srgbClr val="0000FF"/>
              </a:solidFill>
              <a:effectLst/>
              <a:latin typeface="Aptos" panose="020B0004020202020204" pitchFamily="34" charset="0"/>
              <a:ea typeface="Times New Roman" panose="02020603050405020304" pitchFamily="18" charset="0"/>
              <a:cs typeface="Aptos" panose="020B0004020202020204" pitchFamily="34" charset="0"/>
            </a:endParaRPr>
          </a:p>
          <a:p>
            <a:pPr lvl="2"/>
            <a:r>
              <a:rPr lang="en-US" sz="1800" dirty="0">
                <a:latin typeface="Aptos" panose="020B0004020202020204" pitchFamily="34" charset="0"/>
              </a:rPr>
              <a:t>Information emailed by Phil Noble 7/23;  future </a:t>
            </a:r>
            <a:r>
              <a:rPr lang="en-US" sz="1800" dirty="0">
                <a:effectLst/>
                <a:latin typeface="Aptos" panose="020B0004020202020204" pitchFamily="34" charset="0"/>
                <a:ea typeface="Times New Roman" panose="02020603050405020304" pitchFamily="18" charset="0"/>
                <a:cs typeface="Aptos" panose="020B0004020202020204" pitchFamily="34" charset="0"/>
              </a:rPr>
              <a:t>improvements as </a:t>
            </a:r>
            <a:r>
              <a:rPr lang="en-US" sz="1800" dirty="0">
                <a:latin typeface="Aptos" panose="020B0004020202020204" pitchFamily="34" charset="0"/>
                <a:ea typeface="Times New Roman" panose="02020603050405020304" pitchFamily="18" charset="0"/>
                <a:cs typeface="Aptos" panose="020B0004020202020204" pitchFamily="34" charset="0"/>
              </a:rPr>
              <a:t>we </a:t>
            </a:r>
            <a:r>
              <a:rPr lang="en-US" sz="1800" dirty="0">
                <a:effectLst/>
                <a:latin typeface="Aptos" panose="020B0004020202020204" pitchFamily="34" charset="0"/>
                <a:ea typeface="Times New Roman" panose="02020603050405020304" pitchFamily="18" charset="0"/>
                <a:cs typeface="Aptos" panose="020B0004020202020204" pitchFamily="34" charset="0"/>
              </a:rPr>
              <a:t>learn more</a:t>
            </a:r>
          </a:p>
          <a:p>
            <a:pPr lvl="2"/>
            <a:r>
              <a:rPr lang="en-US" sz="1800" dirty="0">
                <a:latin typeface="Aptos" panose="020B0004020202020204" pitchFamily="34" charset="0"/>
              </a:rPr>
              <a:t>Member recommendation!:  posting of  past meeting slides</a:t>
            </a:r>
          </a:p>
          <a:p>
            <a:pPr lvl="3"/>
            <a:r>
              <a:rPr lang="en-US" sz="1600" dirty="0">
                <a:latin typeface="Aptos" panose="020B0004020202020204" pitchFamily="34" charset="0"/>
              </a:rPr>
              <a:t>Click on club links and scroll / click on documents</a:t>
            </a:r>
          </a:p>
        </p:txBody>
      </p:sp>
    </p:spTree>
    <p:extLst>
      <p:ext uri="{BB962C8B-B14F-4D97-AF65-F5344CB8AC3E}">
        <p14:creationId xmlns:p14="http://schemas.microsoft.com/office/powerpoint/2010/main" val="152270123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2A56BA-87F0-4296-98FA-FCFA39D7C5AC}"/>
              </a:ext>
            </a:extLst>
          </p:cNvPr>
          <p:cNvSpPr>
            <a:spLocks noGrp="1"/>
          </p:cNvSpPr>
          <p:nvPr>
            <p:ph type="title"/>
          </p:nvPr>
        </p:nvSpPr>
        <p:spPr>
          <a:xfrm>
            <a:off x="771267" y="344128"/>
            <a:ext cx="10381735" cy="991629"/>
          </a:xfrm>
        </p:spPr>
        <p:txBody>
          <a:bodyPr>
            <a:normAutofit/>
          </a:bodyPr>
          <a:lstStyle/>
          <a:p>
            <a:r>
              <a:rPr lang="en-US" sz="4800" b="1" i="1" dirty="0">
                <a:solidFill>
                  <a:schemeClr val="accent5">
                    <a:lumMod val="75000"/>
                  </a:schemeClr>
                </a:solidFill>
              </a:rPr>
              <a:t>District 5500 Conference of Clubs</a:t>
            </a:r>
            <a:endParaRPr lang="en-US" sz="4800" dirty="0"/>
          </a:p>
        </p:txBody>
      </p:sp>
      <p:sp>
        <p:nvSpPr>
          <p:cNvPr id="3" name="Content Placeholder 2">
            <a:extLst>
              <a:ext uri="{FF2B5EF4-FFF2-40B4-BE49-F238E27FC236}">
                <a16:creationId xmlns:a16="http://schemas.microsoft.com/office/drawing/2014/main" id="{B46E77AB-F13F-4F9E-8A57-28B61BCF7560}"/>
              </a:ext>
            </a:extLst>
          </p:cNvPr>
          <p:cNvSpPr>
            <a:spLocks noGrp="1"/>
          </p:cNvSpPr>
          <p:nvPr>
            <p:ph idx="1"/>
          </p:nvPr>
        </p:nvSpPr>
        <p:spPr>
          <a:xfrm>
            <a:off x="147032" y="1604023"/>
            <a:ext cx="11326436" cy="4425302"/>
          </a:xfrm>
        </p:spPr>
        <p:txBody>
          <a:bodyPr>
            <a:noAutofit/>
          </a:bodyPr>
          <a:lstStyle/>
          <a:p>
            <a:r>
              <a:rPr lang="nl-NL" dirty="0">
                <a:highlight>
                  <a:srgbClr val="00FF00"/>
                </a:highlight>
              </a:rPr>
              <a:t>Oct 18th and 19th Casino Del Sol</a:t>
            </a:r>
          </a:p>
          <a:p>
            <a:r>
              <a:rPr lang="nl-NL" dirty="0"/>
              <a:t>Registration Started:  $25 Registration Fee</a:t>
            </a:r>
          </a:p>
          <a:p>
            <a:pPr lvl="1"/>
            <a:r>
              <a:rPr lang="en-US" b="0" i="0" dirty="0">
                <a:solidFill>
                  <a:srgbClr val="000000"/>
                </a:solidFill>
                <a:effectLst/>
                <a:highlight>
                  <a:srgbClr val="00FF00"/>
                </a:highlight>
                <a:latin typeface="Times New Roman" panose="02020603050405020304" pitchFamily="18" charset="0"/>
              </a:rPr>
              <a:t>To register:  Go to DACdb.com, click on district and then on calendar.  Find this District </a:t>
            </a:r>
            <a:r>
              <a:rPr lang="en-US" dirty="0">
                <a:solidFill>
                  <a:srgbClr val="000000"/>
                </a:solidFill>
                <a:highlight>
                  <a:srgbClr val="00FF00"/>
                </a:highlight>
                <a:latin typeface="Times New Roman" panose="02020603050405020304" pitchFamily="18" charset="0"/>
              </a:rPr>
              <a:t>E</a:t>
            </a:r>
            <a:r>
              <a:rPr lang="en-US" b="0" i="0" dirty="0">
                <a:solidFill>
                  <a:srgbClr val="000000"/>
                </a:solidFill>
                <a:effectLst/>
                <a:highlight>
                  <a:srgbClr val="00FF00"/>
                </a:highlight>
                <a:latin typeface="Times New Roman" panose="02020603050405020304" pitchFamily="18" charset="0"/>
              </a:rPr>
              <a:t>vent on Oct 18 and follow instructions to sign up </a:t>
            </a:r>
          </a:p>
          <a:p>
            <a:pPr lvl="1"/>
            <a:r>
              <a:rPr lang="en-US" b="0" i="0" dirty="0">
                <a:solidFill>
                  <a:srgbClr val="000000"/>
                </a:solidFill>
                <a:effectLst/>
                <a:highlight>
                  <a:srgbClr val="00FF00"/>
                </a:highlight>
                <a:latin typeface="Times New Roman" panose="02020603050405020304" pitchFamily="18" charset="0"/>
              </a:rPr>
              <a:t>Interesting, Fun, Educational!!  </a:t>
            </a:r>
            <a:r>
              <a:rPr lang="en-US" dirty="0">
                <a:solidFill>
                  <a:srgbClr val="000000"/>
                </a:solidFill>
                <a:highlight>
                  <a:srgbClr val="FFFFFF"/>
                </a:highlight>
                <a:latin typeface="Times New Roman" panose="02020603050405020304" pitchFamily="18" charset="0"/>
              </a:rPr>
              <a:t>C</a:t>
            </a:r>
            <a:r>
              <a:rPr lang="en-US" b="0" i="0" dirty="0">
                <a:solidFill>
                  <a:srgbClr val="000000"/>
                </a:solidFill>
                <a:effectLst/>
                <a:highlight>
                  <a:srgbClr val="FFFFFF"/>
                </a:highlight>
                <a:latin typeface="Times New Roman" panose="02020603050405020304" pitchFamily="18" charset="0"/>
              </a:rPr>
              <a:t>onference gives attendees opportunity to learn about your District's International Projects, collaborate with Rotarians from neighboring Clubs, generate ideas, hear some inspirational speakers, and share fellowship among other things. There's something for everyone!</a:t>
            </a:r>
          </a:p>
          <a:p>
            <a:r>
              <a:rPr lang="en-US" dirty="0">
                <a:solidFill>
                  <a:srgbClr val="000000"/>
                </a:solidFill>
                <a:highlight>
                  <a:srgbClr val="00FF00"/>
                </a:highlight>
                <a:latin typeface="Times New Roman" panose="02020603050405020304" pitchFamily="18" charset="0"/>
              </a:rPr>
              <a:t>Close enough to drive / carpool!</a:t>
            </a:r>
          </a:p>
          <a:p>
            <a:r>
              <a:rPr lang="en-US" b="0" i="0" dirty="0">
                <a:solidFill>
                  <a:srgbClr val="000000"/>
                </a:solidFill>
                <a:effectLst/>
                <a:highlight>
                  <a:srgbClr val="00FF00"/>
                </a:highlight>
                <a:latin typeface="Times New Roman" panose="02020603050405020304" pitchFamily="18" charset="0"/>
              </a:rPr>
              <a:t>Registration and two lunches which</a:t>
            </a:r>
            <a:r>
              <a:rPr lang="en-US" dirty="0">
                <a:solidFill>
                  <a:srgbClr val="000000"/>
                </a:solidFill>
                <a:highlight>
                  <a:srgbClr val="00FF00"/>
                </a:highlight>
                <a:latin typeface="Times New Roman" panose="02020603050405020304" pitchFamily="18" charset="0"/>
              </a:rPr>
              <a:t> includes</a:t>
            </a:r>
            <a:r>
              <a:rPr lang="en-US" b="0" i="0" dirty="0">
                <a:solidFill>
                  <a:srgbClr val="000000"/>
                </a:solidFill>
                <a:effectLst/>
                <a:highlight>
                  <a:srgbClr val="00FF00"/>
                </a:highlight>
                <a:latin typeface="Times New Roman" panose="02020603050405020304" pitchFamily="18" charset="0"/>
              </a:rPr>
              <a:t> guest speakers</a:t>
            </a:r>
            <a:r>
              <a:rPr lang="en-US" dirty="0">
                <a:solidFill>
                  <a:srgbClr val="000000"/>
                </a:solidFill>
                <a:highlight>
                  <a:srgbClr val="00FF00"/>
                </a:highlight>
                <a:latin typeface="Times New Roman" panose="02020603050405020304" pitchFamily="18" charset="0"/>
              </a:rPr>
              <a:t>:</a:t>
            </a:r>
            <a:r>
              <a:rPr lang="en-US" b="0" i="0" dirty="0">
                <a:solidFill>
                  <a:srgbClr val="000000"/>
                </a:solidFill>
                <a:effectLst/>
                <a:highlight>
                  <a:srgbClr val="00FF00"/>
                </a:highlight>
                <a:latin typeface="Times New Roman" panose="02020603050405020304" pitchFamily="18" charset="0"/>
              </a:rPr>
              <a:t>  $108 and with Saturday </a:t>
            </a:r>
          </a:p>
        </p:txBody>
      </p:sp>
    </p:spTree>
    <p:extLst>
      <p:ext uri="{BB962C8B-B14F-4D97-AF65-F5344CB8AC3E}">
        <p14:creationId xmlns:p14="http://schemas.microsoft.com/office/powerpoint/2010/main" val="251505791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2A56BA-87F0-4296-98FA-FCFA39D7C5AC}"/>
              </a:ext>
            </a:extLst>
          </p:cNvPr>
          <p:cNvSpPr>
            <a:spLocks noGrp="1"/>
          </p:cNvSpPr>
          <p:nvPr>
            <p:ph type="title"/>
          </p:nvPr>
        </p:nvSpPr>
        <p:spPr>
          <a:xfrm>
            <a:off x="771267" y="344128"/>
            <a:ext cx="10381735" cy="991629"/>
          </a:xfrm>
        </p:spPr>
        <p:txBody>
          <a:bodyPr>
            <a:normAutofit/>
          </a:bodyPr>
          <a:lstStyle/>
          <a:p>
            <a:r>
              <a:rPr lang="en-US" sz="4800" b="1" i="1" dirty="0">
                <a:solidFill>
                  <a:schemeClr val="accent5">
                    <a:lumMod val="75000"/>
                  </a:schemeClr>
                </a:solidFill>
              </a:rPr>
              <a:t>District 5500 Conference of Clubs</a:t>
            </a:r>
            <a:endParaRPr lang="en-US" sz="4800" dirty="0"/>
          </a:p>
        </p:txBody>
      </p:sp>
      <p:pic>
        <p:nvPicPr>
          <p:cNvPr id="4" name="Picture 3">
            <a:extLst>
              <a:ext uri="{FF2B5EF4-FFF2-40B4-BE49-F238E27FC236}">
                <a16:creationId xmlns:a16="http://schemas.microsoft.com/office/drawing/2014/main" id="{D9A3B952-165C-4E7E-462A-32B633895DD3}"/>
              </a:ext>
            </a:extLst>
          </p:cNvPr>
          <p:cNvPicPr>
            <a:picLocks noChangeAspect="1"/>
          </p:cNvPicPr>
          <p:nvPr/>
        </p:nvPicPr>
        <p:blipFill rotWithShape="1">
          <a:blip r:embed="rId2"/>
          <a:srcRect l="12541" t="34684" r="7618" b="16883"/>
          <a:stretch/>
        </p:blipFill>
        <p:spPr>
          <a:xfrm>
            <a:off x="1441119" y="1419225"/>
            <a:ext cx="6733310" cy="5162550"/>
          </a:xfrm>
          <a:prstGeom prst="rect">
            <a:avLst/>
          </a:prstGeom>
        </p:spPr>
      </p:pic>
      <p:sp>
        <p:nvSpPr>
          <p:cNvPr id="5" name="TextBox 4">
            <a:extLst>
              <a:ext uri="{FF2B5EF4-FFF2-40B4-BE49-F238E27FC236}">
                <a16:creationId xmlns:a16="http://schemas.microsoft.com/office/drawing/2014/main" id="{F9EDD633-FDF1-5440-1C5F-A6F1FA5A0CE8}"/>
              </a:ext>
            </a:extLst>
          </p:cNvPr>
          <p:cNvSpPr txBox="1"/>
          <p:nvPr/>
        </p:nvSpPr>
        <p:spPr>
          <a:xfrm>
            <a:off x="9005500" y="1419225"/>
            <a:ext cx="2228851" cy="1477328"/>
          </a:xfrm>
          <a:prstGeom prst="rect">
            <a:avLst/>
          </a:prstGeom>
          <a:noFill/>
        </p:spPr>
        <p:txBody>
          <a:bodyPr wrap="square" rtlCol="0">
            <a:spAutoFit/>
          </a:bodyPr>
          <a:lstStyle/>
          <a:p>
            <a:pPr algn="ctr"/>
            <a:r>
              <a:rPr lang="en-US" dirty="0">
                <a:highlight>
                  <a:srgbClr val="00FF00"/>
                </a:highlight>
              </a:rPr>
              <a:t>Room rates based on a stay from Oct 17</a:t>
            </a:r>
            <a:r>
              <a:rPr lang="en-US" baseline="30000" dirty="0">
                <a:highlight>
                  <a:srgbClr val="00FF00"/>
                </a:highlight>
              </a:rPr>
              <a:t>th</a:t>
            </a:r>
            <a:r>
              <a:rPr lang="en-US" dirty="0">
                <a:highlight>
                  <a:srgbClr val="00FF00"/>
                </a:highlight>
              </a:rPr>
              <a:t> to Oct 20</a:t>
            </a:r>
            <a:r>
              <a:rPr lang="en-US" baseline="30000" dirty="0">
                <a:highlight>
                  <a:srgbClr val="00FF00"/>
                </a:highlight>
              </a:rPr>
              <a:t>th</a:t>
            </a:r>
            <a:r>
              <a:rPr lang="en-US" dirty="0">
                <a:highlight>
                  <a:srgbClr val="00FF00"/>
                </a:highlight>
              </a:rPr>
              <a:t> (3 nights)</a:t>
            </a:r>
          </a:p>
          <a:p>
            <a:pPr algn="ctr"/>
            <a:r>
              <a:rPr lang="en-US" dirty="0">
                <a:highlight>
                  <a:srgbClr val="00FF00"/>
                </a:highlight>
              </a:rPr>
              <a:t>114.0x3x.121 = $383.38 Room</a:t>
            </a:r>
          </a:p>
        </p:txBody>
      </p:sp>
      <p:sp>
        <p:nvSpPr>
          <p:cNvPr id="3" name="TextBox 2">
            <a:extLst>
              <a:ext uri="{FF2B5EF4-FFF2-40B4-BE49-F238E27FC236}">
                <a16:creationId xmlns:a16="http://schemas.microsoft.com/office/drawing/2014/main" id="{867D22E2-2D68-C132-A72A-D2DFA303331A}"/>
              </a:ext>
            </a:extLst>
          </p:cNvPr>
          <p:cNvSpPr txBox="1"/>
          <p:nvPr/>
        </p:nvSpPr>
        <p:spPr>
          <a:xfrm>
            <a:off x="8628875" y="4189339"/>
            <a:ext cx="3324999" cy="646331"/>
          </a:xfrm>
          <a:prstGeom prst="rect">
            <a:avLst/>
          </a:prstGeom>
          <a:noFill/>
        </p:spPr>
        <p:txBody>
          <a:bodyPr wrap="square" rtlCol="0">
            <a:spAutoFit/>
          </a:bodyPr>
          <a:lstStyle/>
          <a:p>
            <a:pPr algn="ctr"/>
            <a:r>
              <a:rPr lang="en-US" dirty="0">
                <a:highlight>
                  <a:srgbClr val="00FF00"/>
                </a:highlight>
              </a:rPr>
              <a:t>383.38 + 225 (registration + all meals </a:t>
            </a:r>
            <a:r>
              <a:rPr lang="en-US" dirty="0" err="1">
                <a:highlight>
                  <a:srgbClr val="00FF00"/>
                </a:highlight>
              </a:rPr>
              <a:t>etc</a:t>
            </a:r>
            <a:r>
              <a:rPr lang="en-US" dirty="0">
                <a:highlight>
                  <a:srgbClr val="00FF00"/>
                </a:highlight>
              </a:rPr>
              <a:t>) = $608.38 Total</a:t>
            </a:r>
          </a:p>
        </p:txBody>
      </p:sp>
    </p:spTree>
    <p:extLst>
      <p:ext uri="{BB962C8B-B14F-4D97-AF65-F5344CB8AC3E}">
        <p14:creationId xmlns:p14="http://schemas.microsoft.com/office/powerpoint/2010/main" val="328538916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2A56BA-87F0-4296-98FA-FCFA39D7C5AC}"/>
              </a:ext>
            </a:extLst>
          </p:cNvPr>
          <p:cNvSpPr>
            <a:spLocks noGrp="1"/>
          </p:cNvSpPr>
          <p:nvPr>
            <p:ph type="title"/>
          </p:nvPr>
        </p:nvSpPr>
        <p:spPr>
          <a:xfrm>
            <a:off x="771267" y="481914"/>
            <a:ext cx="10381735" cy="991629"/>
          </a:xfrm>
        </p:spPr>
        <p:txBody>
          <a:bodyPr>
            <a:normAutofit/>
          </a:bodyPr>
          <a:lstStyle/>
          <a:p>
            <a:r>
              <a:rPr lang="en-US" sz="4800" b="1" i="1" dirty="0">
                <a:solidFill>
                  <a:schemeClr val="accent5">
                    <a:lumMod val="75000"/>
                  </a:schemeClr>
                </a:solidFill>
              </a:rPr>
              <a:t>2024 – 2025 Grant</a:t>
            </a:r>
            <a:endParaRPr lang="en-US" sz="4800" dirty="0"/>
          </a:p>
        </p:txBody>
      </p:sp>
      <p:sp>
        <p:nvSpPr>
          <p:cNvPr id="3" name="Content Placeholder 2">
            <a:extLst>
              <a:ext uri="{FF2B5EF4-FFF2-40B4-BE49-F238E27FC236}">
                <a16:creationId xmlns:a16="http://schemas.microsoft.com/office/drawing/2014/main" id="{B46E77AB-F13F-4F9E-8A57-28B61BCF7560}"/>
              </a:ext>
            </a:extLst>
          </p:cNvPr>
          <p:cNvSpPr>
            <a:spLocks noGrp="1"/>
          </p:cNvSpPr>
          <p:nvPr>
            <p:ph idx="1"/>
          </p:nvPr>
        </p:nvSpPr>
        <p:spPr>
          <a:xfrm>
            <a:off x="637402" y="1702143"/>
            <a:ext cx="10515600" cy="5155857"/>
          </a:xfrm>
        </p:spPr>
        <p:txBody>
          <a:bodyPr>
            <a:noAutofit/>
          </a:bodyPr>
          <a:lstStyle/>
          <a:p>
            <a:r>
              <a:rPr lang="nl-NL" dirty="0"/>
              <a:t>Wrightson Ridge STEM Elective Pilot Project</a:t>
            </a:r>
          </a:p>
          <a:p>
            <a:pPr lvl="1"/>
            <a:r>
              <a:rPr lang="en-US" dirty="0"/>
              <a:t>Junior High students Wrightson Ridge School.</a:t>
            </a:r>
          </a:p>
          <a:p>
            <a:pPr lvl="2"/>
            <a:r>
              <a:rPr lang="en-US" dirty="0"/>
              <a:t>~120 students, grades 6-8.</a:t>
            </a:r>
          </a:p>
          <a:p>
            <a:pPr lvl="1"/>
            <a:r>
              <a:rPr lang="en-US" dirty="0"/>
              <a:t>Develop skills in Science, Technology, Engineering and Math.  </a:t>
            </a:r>
          </a:p>
          <a:p>
            <a:pPr lvl="2"/>
            <a:r>
              <a:rPr lang="en-US" dirty="0"/>
              <a:t>School to supply space and teacher. </a:t>
            </a:r>
          </a:p>
          <a:p>
            <a:pPr lvl="2"/>
            <a:r>
              <a:rPr lang="en-US" dirty="0"/>
              <a:t>Materials (i.e. stem kits) or competitions and mentoring to be provided through the grant</a:t>
            </a:r>
            <a:endParaRPr lang="nl-NL" dirty="0"/>
          </a:p>
          <a:p>
            <a:pPr lvl="1"/>
            <a:r>
              <a:rPr lang="nl-NL" dirty="0"/>
              <a:t>$4000 ($2000 Club, $2000 District matching)</a:t>
            </a:r>
          </a:p>
          <a:p>
            <a:pPr lvl="2"/>
            <a:r>
              <a:rPr lang="nl-NL" dirty="0"/>
              <a:t>Grant submitted, at District for approval</a:t>
            </a:r>
          </a:p>
          <a:p>
            <a:pPr lvl="2"/>
            <a:r>
              <a:rPr lang="nl-NL" u="sng" dirty="0"/>
              <a:t>Once we have district approval to proceed, Grant Details/Submission will be emailed out to all club members, do not expect approvals of grants until mid August</a:t>
            </a:r>
            <a:endParaRPr lang="nl-NL" dirty="0"/>
          </a:p>
        </p:txBody>
      </p:sp>
      <p:sp>
        <p:nvSpPr>
          <p:cNvPr id="4" name="Title 1">
            <a:extLst>
              <a:ext uri="{FF2B5EF4-FFF2-40B4-BE49-F238E27FC236}">
                <a16:creationId xmlns:a16="http://schemas.microsoft.com/office/drawing/2014/main" id="{0A90AF05-4D34-10F6-88E9-7237BDE5170A}"/>
              </a:ext>
            </a:extLst>
          </p:cNvPr>
          <p:cNvSpPr txBox="1">
            <a:spLocks/>
          </p:cNvSpPr>
          <p:nvPr/>
        </p:nvSpPr>
        <p:spPr>
          <a:xfrm>
            <a:off x="925982" y="5658005"/>
            <a:ext cx="9029878" cy="718081"/>
          </a:xfrm>
          <a:prstGeom prst="rect">
            <a:avLst/>
          </a:prstGeom>
        </p:spPr>
        <p:txBody>
          <a:bodyPr vert="horz" lIns="91440" tIns="45720" rIns="91440" bIns="45720" rtlCol="0" anchor="ctr">
            <a:normAutofit fontScale="85000" lnSpcReduction="1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nl-NL" sz="3200" b="1" i="1" dirty="0">
                <a:solidFill>
                  <a:schemeClr val="accent5">
                    <a:lumMod val="75000"/>
                  </a:schemeClr>
                </a:solidFill>
                <a:highlight>
                  <a:srgbClr val="00FF00"/>
                </a:highlight>
              </a:rPr>
              <a:t>Thank you Pat Pease for all your hard work and dedication!!</a:t>
            </a:r>
          </a:p>
        </p:txBody>
      </p:sp>
    </p:spTree>
    <p:extLst>
      <p:ext uri="{BB962C8B-B14F-4D97-AF65-F5344CB8AC3E}">
        <p14:creationId xmlns:p14="http://schemas.microsoft.com/office/powerpoint/2010/main" val="162124701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913B39-37F3-4CB8-B974-E119B226FBDD}"/>
              </a:ext>
            </a:extLst>
          </p:cNvPr>
          <p:cNvSpPr>
            <a:spLocks noGrp="1"/>
          </p:cNvSpPr>
          <p:nvPr>
            <p:ph type="title"/>
          </p:nvPr>
        </p:nvSpPr>
        <p:spPr>
          <a:xfrm>
            <a:off x="1314216" y="168616"/>
            <a:ext cx="8874813" cy="969866"/>
          </a:xfrm>
        </p:spPr>
        <p:txBody>
          <a:bodyPr>
            <a:normAutofit/>
          </a:bodyPr>
          <a:lstStyle/>
          <a:p>
            <a:r>
              <a:rPr lang="en-US" sz="4400" b="1" i="1" dirty="0">
                <a:solidFill>
                  <a:schemeClr val="accent5">
                    <a:lumMod val="75000"/>
                  </a:schemeClr>
                </a:solidFill>
                <a:latin typeface="+mj-lt"/>
              </a:rPr>
              <a:t>Speaker Chairs July 2024 to June 2025*</a:t>
            </a:r>
            <a:endParaRPr lang="en-US" dirty="0"/>
          </a:p>
        </p:txBody>
      </p:sp>
      <p:graphicFrame>
        <p:nvGraphicFramePr>
          <p:cNvPr id="4" name="Table 3">
            <a:extLst>
              <a:ext uri="{FF2B5EF4-FFF2-40B4-BE49-F238E27FC236}">
                <a16:creationId xmlns:a16="http://schemas.microsoft.com/office/drawing/2014/main" id="{BBFF0487-2CF7-F6B0-E88F-AAC46B95312D}"/>
              </a:ext>
            </a:extLst>
          </p:cNvPr>
          <p:cNvGraphicFramePr>
            <a:graphicFrameLocks noGrp="1"/>
          </p:cNvGraphicFramePr>
          <p:nvPr>
            <p:extLst>
              <p:ext uri="{D42A27DB-BD31-4B8C-83A1-F6EECF244321}">
                <p14:modId xmlns:p14="http://schemas.microsoft.com/office/powerpoint/2010/main" val="820145835"/>
              </p:ext>
            </p:extLst>
          </p:nvPr>
        </p:nvGraphicFramePr>
        <p:xfrm>
          <a:off x="2628806" y="1160029"/>
          <a:ext cx="5291691" cy="5558228"/>
        </p:xfrm>
        <a:graphic>
          <a:graphicData uri="http://schemas.openxmlformats.org/drawingml/2006/table">
            <a:tbl>
              <a:tblPr>
                <a:tableStyleId>{5C22544A-7EE6-4342-B048-85BDC9FD1C3A}</a:tableStyleId>
              </a:tblPr>
              <a:tblGrid>
                <a:gridCol w="1979758">
                  <a:extLst>
                    <a:ext uri="{9D8B030D-6E8A-4147-A177-3AD203B41FA5}">
                      <a16:colId xmlns:a16="http://schemas.microsoft.com/office/drawing/2014/main" val="1475105816"/>
                    </a:ext>
                  </a:extLst>
                </a:gridCol>
                <a:gridCol w="3311933">
                  <a:extLst>
                    <a:ext uri="{9D8B030D-6E8A-4147-A177-3AD203B41FA5}">
                      <a16:colId xmlns:a16="http://schemas.microsoft.com/office/drawing/2014/main" val="459044008"/>
                    </a:ext>
                  </a:extLst>
                </a:gridCol>
              </a:tblGrid>
              <a:tr h="474336">
                <a:tc>
                  <a:txBody>
                    <a:bodyPr/>
                    <a:lstStyle/>
                    <a:p>
                      <a:pPr algn="l" fontAlgn="ctr"/>
                      <a:r>
                        <a:rPr lang="en-US" sz="2800" u="none" strike="noStrike" dirty="0">
                          <a:effectLst/>
                        </a:rPr>
                        <a:t>July</a:t>
                      </a:r>
                      <a:endParaRPr lang="en-US" sz="2800" b="0" i="0" u="none" strike="noStrike" dirty="0">
                        <a:solidFill>
                          <a:srgbClr val="000000"/>
                        </a:solidFill>
                        <a:effectLst/>
                        <a:latin typeface="Calibri" panose="020F0502020204030204" pitchFamily="34" charset="0"/>
                      </a:endParaRPr>
                    </a:p>
                  </a:txBody>
                  <a:tcPr marL="9522" marR="9522" marT="9522" marB="0" anchor="ctr"/>
                </a:tc>
                <a:tc>
                  <a:txBody>
                    <a:bodyPr/>
                    <a:lstStyle/>
                    <a:p>
                      <a:pPr algn="ctr" fontAlgn="b"/>
                      <a:r>
                        <a:rPr lang="en-US" sz="2800" u="none" strike="noStrike" dirty="0">
                          <a:effectLst/>
                        </a:rPr>
                        <a:t>Phil Noble</a:t>
                      </a:r>
                      <a:endParaRPr lang="en-US" sz="2800" b="0" i="0" u="none" strike="noStrike" dirty="0">
                        <a:solidFill>
                          <a:srgbClr val="000000"/>
                        </a:solidFill>
                        <a:effectLst/>
                        <a:latin typeface="Calibri" panose="020F0502020204030204" pitchFamily="34" charset="0"/>
                      </a:endParaRPr>
                    </a:p>
                  </a:txBody>
                  <a:tcPr marL="9522" marR="9522" marT="9522" marB="0" anchor="b"/>
                </a:tc>
                <a:extLst>
                  <a:ext uri="{0D108BD9-81ED-4DB2-BD59-A6C34878D82A}">
                    <a16:rowId xmlns:a16="http://schemas.microsoft.com/office/drawing/2014/main" val="2117341111"/>
                  </a:ext>
                </a:extLst>
              </a:tr>
              <a:tr h="462172">
                <a:tc>
                  <a:txBody>
                    <a:bodyPr/>
                    <a:lstStyle/>
                    <a:p>
                      <a:pPr algn="l" fontAlgn="ctr"/>
                      <a:r>
                        <a:rPr lang="en-US" sz="2800" u="none" strike="noStrike" dirty="0">
                          <a:effectLst/>
                        </a:rPr>
                        <a:t>August</a:t>
                      </a:r>
                      <a:endParaRPr lang="en-US" sz="2800" b="0" i="0" u="none" strike="noStrike" dirty="0">
                        <a:solidFill>
                          <a:srgbClr val="000000"/>
                        </a:solidFill>
                        <a:effectLst/>
                        <a:latin typeface="Calibri" panose="020F0502020204030204" pitchFamily="34" charset="0"/>
                      </a:endParaRPr>
                    </a:p>
                  </a:txBody>
                  <a:tcPr marL="9522" marR="9522" marT="9522" marB="0" anchor="ctr"/>
                </a:tc>
                <a:tc>
                  <a:txBody>
                    <a:bodyPr/>
                    <a:lstStyle/>
                    <a:p>
                      <a:pPr algn="ctr" fontAlgn="b"/>
                      <a:r>
                        <a:rPr lang="en-US" sz="2800" u="none" strike="noStrike" dirty="0">
                          <a:effectLst/>
                        </a:rPr>
                        <a:t>Scott Lamb</a:t>
                      </a:r>
                      <a:endParaRPr lang="en-US" sz="2800" b="0" i="0" u="none" strike="noStrike" dirty="0">
                        <a:solidFill>
                          <a:srgbClr val="000000"/>
                        </a:solidFill>
                        <a:effectLst/>
                        <a:latin typeface="Calibri" panose="020F0502020204030204" pitchFamily="34" charset="0"/>
                      </a:endParaRPr>
                    </a:p>
                  </a:txBody>
                  <a:tcPr marL="9522" marR="9522" marT="9522" marB="0" anchor="b"/>
                </a:tc>
                <a:extLst>
                  <a:ext uri="{0D108BD9-81ED-4DB2-BD59-A6C34878D82A}">
                    <a16:rowId xmlns:a16="http://schemas.microsoft.com/office/drawing/2014/main" val="1243745401"/>
                  </a:ext>
                </a:extLst>
              </a:tr>
              <a:tr h="462172">
                <a:tc>
                  <a:txBody>
                    <a:bodyPr/>
                    <a:lstStyle/>
                    <a:p>
                      <a:pPr algn="l" fontAlgn="ctr"/>
                      <a:r>
                        <a:rPr lang="en-US" sz="2800" u="none" strike="noStrike" dirty="0">
                          <a:effectLst/>
                        </a:rPr>
                        <a:t>September</a:t>
                      </a:r>
                      <a:endParaRPr lang="en-US" sz="2800" b="0" i="0" u="none" strike="noStrike" dirty="0">
                        <a:solidFill>
                          <a:srgbClr val="000000"/>
                        </a:solidFill>
                        <a:effectLst/>
                        <a:latin typeface="Calibri" panose="020F0502020204030204" pitchFamily="34" charset="0"/>
                      </a:endParaRPr>
                    </a:p>
                  </a:txBody>
                  <a:tcPr marL="9522" marR="9522" marT="9522" marB="0" anchor="ctr"/>
                </a:tc>
                <a:tc>
                  <a:txBody>
                    <a:bodyPr/>
                    <a:lstStyle/>
                    <a:p>
                      <a:pPr algn="ctr" fontAlgn="b"/>
                      <a:r>
                        <a:rPr lang="en-US" sz="2800" u="none" strike="noStrike" dirty="0">
                          <a:effectLst/>
                        </a:rPr>
                        <a:t>Yesenia Porras</a:t>
                      </a:r>
                      <a:endParaRPr lang="en-US" sz="2800" b="0" i="0" u="none" strike="noStrike" dirty="0">
                        <a:solidFill>
                          <a:srgbClr val="000000"/>
                        </a:solidFill>
                        <a:effectLst/>
                        <a:latin typeface="Calibri" panose="020F0502020204030204" pitchFamily="34" charset="0"/>
                      </a:endParaRPr>
                    </a:p>
                  </a:txBody>
                  <a:tcPr marL="9522" marR="9522" marT="9522" marB="0" anchor="b"/>
                </a:tc>
                <a:extLst>
                  <a:ext uri="{0D108BD9-81ED-4DB2-BD59-A6C34878D82A}">
                    <a16:rowId xmlns:a16="http://schemas.microsoft.com/office/drawing/2014/main" val="525223385"/>
                  </a:ext>
                </a:extLst>
              </a:tr>
              <a:tr h="462172">
                <a:tc>
                  <a:txBody>
                    <a:bodyPr/>
                    <a:lstStyle/>
                    <a:p>
                      <a:pPr algn="l" fontAlgn="ctr"/>
                      <a:r>
                        <a:rPr lang="en-US" sz="2800" u="none" strike="noStrike" dirty="0">
                          <a:effectLst/>
                        </a:rPr>
                        <a:t>October</a:t>
                      </a:r>
                      <a:endParaRPr lang="en-US" sz="2800" b="0" i="0" u="none" strike="noStrike" dirty="0">
                        <a:solidFill>
                          <a:srgbClr val="000000"/>
                        </a:solidFill>
                        <a:effectLst/>
                        <a:latin typeface="Calibri" panose="020F0502020204030204" pitchFamily="34" charset="0"/>
                      </a:endParaRPr>
                    </a:p>
                  </a:txBody>
                  <a:tcPr marL="9522" marR="9522" marT="9522" marB="0" anchor="ctr"/>
                </a:tc>
                <a:tc>
                  <a:txBody>
                    <a:bodyPr/>
                    <a:lstStyle/>
                    <a:p>
                      <a:pPr algn="ctr" fontAlgn="b"/>
                      <a:r>
                        <a:rPr lang="en-US" sz="2800" u="none" strike="noStrike" dirty="0">
                          <a:effectLst/>
                        </a:rPr>
                        <a:t>Chris Ashcraft</a:t>
                      </a:r>
                      <a:endParaRPr lang="en-US" sz="2800" b="0" i="0" u="none" strike="noStrike" dirty="0">
                        <a:solidFill>
                          <a:srgbClr val="000000"/>
                        </a:solidFill>
                        <a:effectLst/>
                        <a:latin typeface="Calibri" panose="020F0502020204030204" pitchFamily="34" charset="0"/>
                      </a:endParaRPr>
                    </a:p>
                  </a:txBody>
                  <a:tcPr marL="9522" marR="9522" marT="9522" marB="0" anchor="b"/>
                </a:tc>
                <a:extLst>
                  <a:ext uri="{0D108BD9-81ED-4DB2-BD59-A6C34878D82A}">
                    <a16:rowId xmlns:a16="http://schemas.microsoft.com/office/drawing/2014/main" val="2992150173"/>
                  </a:ext>
                </a:extLst>
              </a:tr>
              <a:tr h="462172">
                <a:tc>
                  <a:txBody>
                    <a:bodyPr/>
                    <a:lstStyle/>
                    <a:p>
                      <a:pPr algn="l" fontAlgn="ctr"/>
                      <a:r>
                        <a:rPr lang="en-US" sz="2800" u="none" strike="noStrike" dirty="0">
                          <a:effectLst/>
                        </a:rPr>
                        <a:t>November</a:t>
                      </a:r>
                      <a:endParaRPr lang="en-US" sz="2800" b="0" i="0" u="none" strike="noStrike" dirty="0">
                        <a:solidFill>
                          <a:srgbClr val="000000"/>
                        </a:solidFill>
                        <a:effectLst/>
                        <a:latin typeface="Calibri" panose="020F0502020204030204" pitchFamily="34" charset="0"/>
                      </a:endParaRPr>
                    </a:p>
                  </a:txBody>
                  <a:tcPr marL="9522" marR="9522" marT="9522" marB="0" anchor="ctr"/>
                </a:tc>
                <a:tc>
                  <a:txBody>
                    <a:bodyPr/>
                    <a:lstStyle/>
                    <a:p>
                      <a:pPr algn="ctr" fontAlgn="b"/>
                      <a:r>
                        <a:rPr lang="en-US" sz="2800" u="none" strike="noStrike" dirty="0">
                          <a:effectLst/>
                        </a:rPr>
                        <a:t>Jerry Kriebel</a:t>
                      </a:r>
                      <a:endParaRPr lang="en-US" sz="2800" b="0" i="0" u="none" strike="noStrike" dirty="0">
                        <a:solidFill>
                          <a:srgbClr val="000000"/>
                        </a:solidFill>
                        <a:effectLst/>
                        <a:latin typeface="Calibri" panose="020F0502020204030204" pitchFamily="34" charset="0"/>
                      </a:endParaRPr>
                    </a:p>
                  </a:txBody>
                  <a:tcPr marL="9522" marR="9522" marT="9522" marB="0" anchor="b"/>
                </a:tc>
                <a:extLst>
                  <a:ext uri="{0D108BD9-81ED-4DB2-BD59-A6C34878D82A}">
                    <a16:rowId xmlns:a16="http://schemas.microsoft.com/office/drawing/2014/main" val="300075536"/>
                  </a:ext>
                </a:extLst>
              </a:tr>
              <a:tr h="462172">
                <a:tc>
                  <a:txBody>
                    <a:bodyPr/>
                    <a:lstStyle/>
                    <a:p>
                      <a:pPr algn="l" fontAlgn="ctr"/>
                      <a:r>
                        <a:rPr lang="en-US" sz="2800" u="none" strike="noStrike" dirty="0">
                          <a:effectLst/>
                        </a:rPr>
                        <a:t>December</a:t>
                      </a:r>
                      <a:endParaRPr lang="en-US" sz="2800" b="0" i="0" u="none" strike="noStrike" dirty="0">
                        <a:solidFill>
                          <a:srgbClr val="000000"/>
                        </a:solidFill>
                        <a:effectLst/>
                        <a:latin typeface="Calibri" panose="020F0502020204030204" pitchFamily="34" charset="0"/>
                      </a:endParaRPr>
                    </a:p>
                  </a:txBody>
                  <a:tcPr marL="9522" marR="9522" marT="9522" marB="0" anchor="ctr"/>
                </a:tc>
                <a:tc>
                  <a:txBody>
                    <a:bodyPr/>
                    <a:lstStyle/>
                    <a:p>
                      <a:pPr algn="ctr" fontAlgn="b"/>
                      <a:r>
                        <a:rPr lang="en-US" sz="2800" u="none" strike="noStrike" dirty="0">
                          <a:effectLst/>
                        </a:rPr>
                        <a:t>Eveline Eaton</a:t>
                      </a:r>
                      <a:endParaRPr lang="en-US" sz="2800" b="0" i="0" u="none" strike="noStrike" dirty="0">
                        <a:solidFill>
                          <a:srgbClr val="000000"/>
                        </a:solidFill>
                        <a:effectLst/>
                        <a:latin typeface="Calibri" panose="020F0502020204030204" pitchFamily="34" charset="0"/>
                      </a:endParaRPr>
                    </a:p>
                  </a:txBody>
                  <a:tcPr marL="9522" marR="9522" marT="9522" marB="0" anchor="b"/>
                </a:tc>
                <a:extLst>
                  <a:ext uri="{0D108BD9-81ED-4DB2-BD59-A6C34878D82A}">
                    <a16:rowId xmlns:a16="http://schemas.microsoft.com/office/drawing/2014/main" val="2282876921"/>
                  </a:ext>
                </a:extLst>
              </a:tr>
              <a:tr h="462172">
                <a:tc>
                  <a:txBody>
                    <a:bodyPr/>
                    <a:lstStyle/>
                    <a:p>
                      <a:pPr algn="l" fontAlgn="ctr"/>
                      <a:r>
                        <a:rPr lang="en-US" sz="2800" u="none" strike="noStrike" dirty="0">
                          <a:effectLst/>
                        </a:rPr>
                        <a:t>January</a:t>
                      </a:r>
                      <a:endParaRPr lang="en-US" sz="2800" b="0" i="0" u="none" strike="noStrike" dirty="0">
                        <a:solidFill>
                          <a:srgbClr val="000000"/>
                        </a:solidFill>
                        <a:effectLst/>
                        <a:latin typeface="Calibri" panose="020F0502020204030204" pitchFamily="34" charset="0"/>
                      </a:endParaRPr>
                    </a:p>
                  </a:txBody>
                  <a:tcPr marL="9522" marR="9522" marT="9522" marB="0" anchor="ctr"/>
                </a:tc>
                <a:tc>
                  <a:txBody>
                    <a:bodyPr/>
                    <a:lstStyle/>
                    <a:p>
                      <a:pPr algn="ctr" fontAlgn="b"/>
                      <a:r>
                        <a:rPr lang="en-US" sz="2800" u="none" strike="noStrike" dirty="0">
                          <a:effectLst/>
                        </a:rPr>
                        <a:t>Pam Pine</a:t>
                      </a:r>
                      <a:endParaRPr lang="en-US" sz="2800" b="0" i="0" u="none" strike="noStrike" dirty="0">
                        <a:solidFill>
                          <a:srgbClr val="000000"/>
                        </a:solidFill>
                        <a:effectLst/>
                        <a:latin typeface="Calibri" panose="020F0502020204030204" pitchFamily="34" charset="0"/>
                      </a:endParaRPr>
                    </a:p>
                  </a:txBody>
                  <a:tcPr marL="9522" marR="9522" marT="9522" marB="0" anchor="b"/>
                </a:tc>
                <a:extLst>
                  <a:ext uri="{0D108BD9-81ED-4DB2-BD59-A6C34878D82A}">
                    <a16:rowId xmlns:a16="http://schemas.microsoft.com/office/drawing/2014/main" val="1527543797"/>
                  </a:ext>
                </a:extLst>
              </a:tr>
              <a:tr h="462172">
                <a:tc>
                  <a:txBody>
                    <a:bodyPr/>
                    <a:lstStyle/>
                    <a:p>
                      <a:pPr algn="l" fontAlgn="ctr"/>
                      <a:r>
                        <a:rPr lang="en-US" sz="2800" u="none" strike="noStrike" dirty="0">
                          <a:effectLst/>
                        </a:rPr>
                        <a:t>February</a:t>
                      </a:r>
                      <a:endParaRPr lang="en-US" sz="2800" b="0" i="0" u="none" strike="noStrike" dirty="0">
                        <a:solidFill>
                          <a:srgbClr val="000000"/>
                        </a:solidFill>
                        <a:effectLst/>
                        <a:latin typeface="Calibri" panose="020F0502020204030204" pitchFamily="34" charset="0"/>
                      </a:endParaRPr>
                    </a:p>
                  </a:txBody>
                  <a:tcPr marL="9522" marR="9522" marT="9522" marB="0" anchor="ctr"/>
                </a:tc>
                <a:tc>
                  <a:txBody>
                    <a:bodyPr/>
                    <a:lstStyle/>
                    <a:p>
                      <a:pPr algn="ctr" fontAlgn="b"/>
                      <a:r>
                        <a:rPr lang="en-US" sz="2800" u="none" strike="noStrike" dirty="0">
                          <a:effectLst/>
                        </a:rPr>
                        <a:t>Mike Conley</a:t>
                      </a:r>
                      <a:endParaRPr lang="en-US" sz="2800" b="0" i="0" u="none" strike="noStrike" dirty="0">
                        <a:solidFill>
                          <a:srgbClr val="000000"/>
                        </a:solidFill>
                        <a:effectLst/>
                        <a:latin typeface="Calibri" panose="020F0502020204030204" pitchFamily="34" charset="0"/>
                      </a:endParaRPr>
                    </a:p>
                  </a:txBody>
                  <a:tcPr marL="9522" marR="9522" marT="9522" marB="0" anchor="b"/>
                </a:tc>
                <a:extLst>
                  <a:ext uri="{0D108BD9-81ED-4DB2-BD59-A6C34878D82A}">
                    <a16:rowId xmlns:a16="http://schemas.microsoft.com/office/drawing/2014/main" val="2196646061"/>
                  </a:ext>
                </a:extLst>
              </a:tr>
              <a:tr h="462172">
                <a:tc>
                  <a:txBody>
                    <a:bodyPr/>
                    <a:lstStyle/>
                    <a:p>
                      <a:pPr algn="l" fontAlgn="ctr"/>
                      <a:r>
                        <a:rPr lang="en-US" sz="2800" u="none" strike="noStrike" dirty="0">
                          <a:effectLst/>
                        </a:rPr>
                        <a:t>March</a:t>
                      </a:r>
                      <a:endParaRPr lang="en-US" sz="2800" b="0" i="0" u="none" strike="noStrike" dirty="0">
                        <a:solidFill>
                          <a:srgbClr val="000000"/>
                        </a:solidFill>
                        <a:effectLst/>
                        <a:latin typeface="Calibri" panose="020F0502020204030204" pitchFamily="34" charset="0"/>
                      </a:endParaRPr>
                    </a:p>
                  </a:txBody>
                  <a:tcPr marL="9522" marR="9522" marT="9522" marB="0" anchor="ctr"/>
                </a:tc>
                <a:tc>
                  <a:txBody>
                    <a:bodyPr/>
                    <a:lstStyle/>
                    <a:p>
                      <a:pPr algn="ctr" fontAlgn="b"/>
                      <a:r>
                        <a:rPr lang="en-US" sz="2800" u="none" strike="noStrike" dirty="0">
                          <a:effectLst/>
                        </a:rPr>
                        <a:t>Joe Potter</a:t>
                      </a:r>
                      <a:endParaRPr lang="en-US" sz="2800" b="0" i="0" u="none" strike="noStrike" dirty="0">
                        <a:solidFill>
                          <a:srgbClr val="000000"/>
                        </a:solidFill>
                        <a:effectLst/>
                        <a:latin typeface="Calibri" panose="020F0502020204030204" pitchFamily="34" charset="0"/>
                      </a:endParaRPr>
                    </a:p>
                  </a:txBody>
                  <a:tcPr marL="9522" marR="9522" marT="9522" marB="0" anchor="b"/>
                </a:tc>
                <a:extLst>
                  <a:ext uri="{0D108BD9-81ED-4DB2-BD59-A6C34878D82A}">
                    <a16:rowId xmlns:a16="http://schemas.microsoft.com/office/drawing/2014/main" val="2178591577"/>
                  </a:ext>
                </a:extLst>
              </a:tr>
              <a:tr h="462172">
                <a:tc>
                  <a:txBody>
                    <a:bodyPr/>
                    <a:lstStyle/>
                    <a:p>
                      <a:pPr algn="l" fontAlgn="ctr"/>
                      <a:r>
                        <a:rPr lang="en-US" sz="2800" u="none" strike="noStrike" dirty="0">
                          <a:effectLst/>
                        </a:rPr>
                        <a:t>April</a:t>
                      </a:r>
                      <a:endParaRPr lang="en-US" sz="2800" b="0" i="0" u="none" strike="noStrike" dirty="0">
                        <a:solidFill>
                          <a:srgbClr val="000000"/>
                        </a:solidFill>
                        <a:effectLst/>
                        <a:latin typeface="Calibri" panose="020F0502020204030204" pitchFamily="34" charset="0"/>
                      </a:endParaRPr>
                    </a:p>
                  </a:txBody>
                  <a:tcPr marL="9522" marR="9522" marT="9522" marB="0" anchor="ctr"/>
                </a:tc>
                <a:tc>
                  <a:txBody>
                    <a:bodyPr/>
                    <a:lstStyle/>
                    <a:p>
                      <a:pPr algn="ctr" fontAlgn="b"/>
                      <a:r>
                        <a:rPr lang="en-US" sz="2800" u="none" strike="noStrike" dirty="0">
                          <a:effectLst/>
                        </a:rPr>
                        <a:t>Ken Frahm</a:t>
                      </a:r>
                      <a:endParaRPr lang="en-US" sz="2800" b="0" i="0" u="none" strike="noStrike" dirty="0">
                        <a:solidFill>
                          <a:srgbClr val="000000"/>
                        </a:solidFill>
                        <a:effectLst/>
                        <a:latin typeface="Calibri" panose="020F0502020204030204" pitchFamily="34" charset="0"/>
                      </a:endParaRPr>
                    </a:p>
                  </a:txBody>
                  <a:tcPr marL="9522" marR="9522" marT="9522" marB="0" anchor="b"/>
                </a:tc>
                <a:extLst>
                  <a:ext uri="{0D108BD9-81ED-4DB2-BD59-A6C34878D82A}">
                    <a16:rowId xmlns:a16="http://schemas.microsoft.com/office/drawing/2014/main" val="4042025128"/>
                  </a:ext>
                </a:extLst>
              </a:tr>
              <a:tr h="462172">
                <a:tc>
                  <a:txBody>
                    <a:bodyPr/>
                    <a:lstStyle/>
                    <a:p>
                      <a:pPr algn="l" fontAlgn="ctr"/>
                      <a:r>
                        <a:rPr lang="en-US" sz="2800" u="none" strike="noStrike" dirty="0">
                          <a:effectLst/>
                        </a:rPr>
                        <a:t>May</a:t>
                      </a:r>
                      <a:endParaRPr lang="en-US" sz="2800" b="0" i="0" u="none" strike="noStrike" dirty="0">
                        <a:solidFill>
                          <a:srgbClr val="000000"/>
                        </a:solidFill>
                        <a:effectLst/>
                        <a:latin typeface="Calibri" panose="020F0502020204030204" pitchFamily="34" charset="0"/>
                      </a:endParaRPr>
                    </a:p>
                  </a:txBody>
                  <a:tcPr marL="9522" marR="9522" marT="9522" marB="0" anchor="ctr"/>
                </a:tc>
                <a:tc>
                  <a:txBody>
                    <a:bodyPr/>
                    <a:lstStyle/>
                    <a:p>
                      <a:pPr algn="ctr" fontAlgn="b"/>
                      <a:r>
                        <a:rPr lang="en-US" sz="2800" u="none" strike="noStrike" dirty="0">
                          <a:effectLst/>
                        </a:rPr>
                        <a:t>Katie Carter</a:t>
                      </a:r>
                      <a:endParaRPr lang="en-US" sz="2800" b="0" i="0" u="none" strike="noStrike" dirty="0">
                        <a:solidFill>
                          <a:srgbClr val="000000"/>
                        </a:solidFill>
                        <a:effectLst/>
                        <a:latin typeface="Calibri" panose="020F0502020204030204" pitchFamily="34" charset="0"/>
                      </a:endParaRPr>
                    </a:p>
                  </a:txBody>
                  <a:tcPr marL="9522" marR="9522" marT="9522" marB="0" anchor="b"/>
                </a:tc>
                <a:extLst>
                  <a:ext uri="{0D108BD9-81ED-4DB2-BD59-A6C34878D82A}">
                    <a16:rowId xmlns:a16="http://schemas.microsoft.com/office/drawing/2014/main" val="3928456010"/>
                  </a:ext>
                </a:extLst>
              </a:tr>
              <a:tr h="462172">
                <a:tc>
                  <a:txBody>
                    <a:bodyPr/>
                    <a:lstStyle/>
                    <a:p>
                      <a:pPr algn="l" fontAlgn="ctr"/>
                      <a:r>
                        <a:rPr lang="en-US" sz="2800" u="none" strike="noStrike" dirty="0">
                          <a:effectLst/>
                        </a:rPr>
                        <a:t>June</a:t>
                      </a:r>
                      <a:endParaRPr lang="en-US" sz="2800" b="0" i="0" u="none" strike="noStrike" dirty="0">
                        <a:solidFill>
                          <a:srgbClr val="000000"/>
                        </a:solidFill>
                        <a:effectLst/>
                        <a:latin typeface="Calibri" panose="020F0502020204030204" pitchFamily="34" charset="0"/>
                      </a:endParaRPr>
                    </a:p>
                  </a:txBody>
                  <a:tcPr marL="9522" marR="9522" marT="9522" marB="0" anchor="ctr"/>
                </a:tc>
                <a:tc>
                  <a:txBody>
                    <a:bodyPr/>
                    <a:lstStyle/>
                    <a:p>
                      <a:pPr algn="ctr" fontAlgn="b"/>
                      <a:r>
                        <a:rPr lang="en-US" sz="2800" u="none" strike="noStrike" dirty="0">
                          <a:effectLst/>
                        </a:rPr>
                        <a:t>Pat Pease</a:t>
                      </a:r>
                      <a:endParaRPr lang="en-US" sz="2800" b="0" i="0" u="none" strike="noStrike" dirty="0">
                        <a:solidFill>
                          <a:srgbClr val="000000"/>
                        </a:solidFill>
                        <a:effectLst/>
                        <a:latin typeface="Calibri" panose="020F0502020204030204" pitchFamily="34" charset="0"/>
                      </a:endParaRPr>
                    </a:p>
                  </a:txBody>
                  <a:tcPr marL="9522" marR="9522" marT="9522" marB="0" anchor="b"/>
                </a:tc>
                <a:extLst>
                  <a:ext uri="{0D108BD9-81ED-4DB2-BD59-A6C34878D82A}">
                    <a16:rowId xmlns:a16="http://schemas.microsoft.com/office/drawing/2014/main" val="3471887628"/>
                  </a:ext>
                </a:extLst>
              </a:tr>
            </a:tbl>
          </a:graphicData>
        </a:graphic>
      </p:graphicFrame>
      <p:sp>
        <p:nvSpPr>
          <p:cNvPr id="3" name="Title 1">
            <a:extLst>
              <a:ext uri="{FF2B5EF4-FFF2-40B4-BE49-F238E27FC236}">
                <a16:creationId xmlns:a16="http://schemas.microsoft.com/office/drawing/2014/main" id="{85BA5278-F33D-A06C-AD2B-40A15032A645}"/>
              </a:ext>
            </a:extLst>
          </p:cNvPr>
          <p:cNvSpPr txBox="1">
            <a:spLocks/>
          </p:cNvSpPr>
          <p:nvPr/>
        </p:nvSpPr>
        <p:spPr>
          <a:xfrm>
            <a:off x="7920497" y="3015634"/>
            <a:ext cx="3442721" cy="662515"/>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2000" dirty="0">
                <a:solidFill>
                  <a:srgbClr val="333333"/>
                </a:solidFill>
                <a:highlight>
                  <a:srgbClr val="00FF00"/>
                </a:highlight>
                <a:latin typeface="+mn-lt"/>
              </a:rPr>
              <a:t>Nov 12 DG Sue Archibald Visit!!</a:t>
            </a:r>
          </a:p>
        </p:txBody>
      </p:sp>
    </p:spTree>
    <p:extLst>
      <p:ext uri="{BB962C8B-B14F-4D97-AF65-F5344CB8AC3E}">
        <p14:creationId xmlns:p14="http://schemas.microsoft.com/office/powerpoint/2010/main" val="86201064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913B39-37F3-4CB8-B974-E119B226FBDD}"/>
              </a:ext>
            </a:extLst>
          </p:cNvPr>
          <p:cNvSpPr>
            <a:spLocks noGrp="1"/>
          </p:cNvSpPr>
          <p:nvPr>
            <p:ph type="title"/>
          </p:nvPr>
        </p:nvSpPr>
        <p:spPr>
          <a:xfrm>
            <a:off x="225074" y="135936"/>
            <a:ext cx="10515600" cy="850912"/>
          </a:xfrm>
        </p:spPr>
        <p:txBody>
          <a:bodyPr>
            <a:normAutofit/>
          </a:bodyPr>
          <a:lstStyle/>
          <a:p>
            <a:r>
              <a:rPr lang="en-US" b="1" i="1" dirty="0">
                <a:solidFill>
                  <a:schemeClr val="accent5">
                    <a:lumMod val="75000"/>
                  </a:schemeClr>
                </a:solidFill>
              </a:rPr>
              <a:t>Greeter / Sgt-at-Arms July 2024 to June 2025*</a:t>
            </a:r>
            <a:endParaRPr lang="en-US" dirty="0"/>
          </a:p>
        </p:txBody>
      </p:sp>
      <p:graphicFrame>
        <p:nvGraphicFramePr>
          <p:cNvPr id="7" name="Table 6">
            <a:extLst>
              <a:ext uri="{FF2B5EF4-FFF2-40B4-BE49-F238E27FC236}">
                <a16:creationId xmlns:a16="http://schemas.microsoft.com/office/drawing/2014/main" id="{2D4B450A-E7E3-6881-31F7-9E208731C913}"/>
              </a:ext>
            </a:extLst>
          </p:cNvPr>
          <p:cNvGraphicFramePr>
            <a:graphicFrameLocks noGrp="1"/>
          </p:cNvGraphicFramePr>
          <p:nvPr>
            <p:extLst>
              <p:ext uri="{D42A27DB-BD31-4B8C-83A1-F6EECF244321}">
                <p14:modId xmlns:p14="http://schemas.microsoft.com/office/powerpoint/2010/main" val="2968235873"/>
              </p:ext>
            </p:extLst>
          </p:nvPr>
        </p:nvGraphicFramePr>
        <p:xfrm>
          <a:off x="775855" y="986848"/>
          <a:ext cx="4793672" cy="5386250"/>
        </p:xfrm>
        <a:graphic>
          <a:graphicData uri="http://schemas.openxmlformats.org/drawingml/2006/table">
            <a:tbl>
              <a:tblPr>
                <a:tableStyleId>{5C22544A-7EE6-4342-B048-85BDC9FD1C3A}</a:tableStyleId>
              </a:tblPr>
              <a:tblGrid>
                <a:gridCol w="1793436">
                  <a:extLst>
                    <a:ext uri="{9D8B030D-6E8A-4147-A177-3AD203B41FA5}">
                      <a16:colId xmlns:a16="http://schemas.microsoft.com/office/drawing/2014/main" val="1650253852"/>
                    </a:ext>
                  </a:extLst>
                </a:gridCol>
                <a:gridCol w="3000236">
                  <a:extLst>
                    <a:ext uri="{9D8B030D-6E8A-4147-A177-3AD203B41FA5}">
                      <a16:colId xmlns:a16="http://schemas.microsoft.com/office/drawing/2014/main" val="2461073277"/>
                    </a:ext>
                  </a:extLst>
                </a:gridCol>
              </a:tblGrid>
              <a:tr h="459658">
                <a:tc>
                  <a:txBody>
                    <a:bodyPr/>
                    <a:lstStyle/>
                    <a:p>
                      <a:pPr algn="l" fontAlgn="ctr"/>
                      <a:r>
                        <a:rPr lang="en-US" sz="2200" u="none" strike="noStrike" dirty="0">
                          <a:effectLst/>
                        </a:rPr>
                        <a:t>July</a:t>
                      </a:r>
                      <a:endParaRPr lang="en-US" sz="2200" b="0" i="0" u="none" strike="noStrike" dirty="0">
                        <a:solidFill>
                          <a:srgbClr val="000000"/>
                        </a:solidFill>
                        <a:effectLst/>
                        <a:latin typeface="Calibri" panose="020F0502020204030204" pitchFamily="34" charset="0"/>
                      </a:endParaRPr>
                    </a:p>
                  </a:txBody>
                  <a:tcPr marL="9522" marR="9522" marT="9522" marB="0" anchor="ctr"/>
                </a:tc>
                <a:tc>
                  <a:txBody>
                    <a:bodyPr/>
                    <a:lstStyle/>
                    <a:p>
                      <a:pPr algn="ctr" fontAlgn="b"/>
                      <a:r>
                        <a:rPr lang="en-US" sz="2000" u="none" strike="noStrike" dirty="0">
                          <a:effectLst/>
                        </a:rPr>
                        <a:t>Phil Noble</a:t>
                      </a:r>
                      <a:endParaRPr lang="en-US" sz="2000" b="0" i="0" u="none" strike="noStrike" dirty="0">
                        <a:solidFill>
                          <a:srgbClr val="000000"/>
                        </a:solidFill>
                        <a:effectLst/>
                        <a:latin typeface="Calibri" panose="020F0502020204030204" pitchFamily="34" charset="0"/>
                      </a:endParaRPr>
                    </a:p>
                  </a:txBody>
                  <a:tcPr marL="9522" marR="9522" marT="9522" marB="0" anchor="b"/>
                </a:tc>
                <a:extLst>
                  <a:ext uri="{0D108BD9-81ED-4DB2-BD59-A6C34878D82A}">
                    <a16:rowId xmlns:a16="http://schemas.microsoft.com/office/drawing/2014/main" val="2671186812"/>
                  </a:ext>
                </a:extLst>
              </a:tr>
              <a:tr h="447872">
                <a:tc>
                  <a:txBody>
                    <a:bodyPr/>
                    <a:lstStyle/>
                    <a:p>
                      <a:pPr algn="l" fontAlgn="ctr"/>
                      <a:r>
                        <a:rPr lang="en-US" sz="2200" u="none" strike="noStrike" dirty="0">
                          <a:effectLst/>
                        </a:rPr>
                        <a:t>August</a:t>
                      </a:r>
                      <a:endParaRPr lang="en-US" sz="2200" b="0" i="0" u="none" strike="noStrike" dirty="0">
                        <a:solidFill>
                          <a:srgbClr val="000000"/>
                        </a:solidFill>
                        <a:effectLst/>
                        <a:latin typeface="Calibri" panose="020F0502020204030204" pitchFamily="34" charset="0"/>
                      </a:endParaRPr>
                    </a:p>
                  </a:txBody>
                  <a:tcPr marL="9522" marR="9522" marT="9522" marB="0" anchor="ctr"/>
                </a:tc>
                <a:tc>
                  <a:txBody>
                    <a:bodyPr/>
                    <a:lstStyle/>
                    <a:p>
                      <a:pPr algn="ctr" fontAlgn="b"/>
                      <a:r>
                        <a:rPr lang="en-US" sz="2000" u="none" strike="noStrike" dirty="0">
                          <a:effectLst/>
                        </a:rPr>
                        <a:t>Phil Brooke</a:t>
                      </a:r>
                      <a:endParaRPr lang="en-US" sz="2000" b="0" i="0" u="none" strike="noStrike" dirty="0">
                        <a:solidFill>
                          <a:srgbClr val="000000"/>
                        </a:solidFill>
                        <a:effectLst/>
                        <a:latin typeface="Calibri" panose="020F0502020204030204" pitchFamily="34" charset="0"/>
                      </a:endParaRPr>
                    </a:p>
                  </a:txBody>
                  <a:tcPr marL="9522" marR="9522" marT="9522" marB="0" anchor="b"/>
                </a:tc>
                <a:extLst>
                  <a:ext uri="{0D108BD9-81ED-4DB2-BD59-A6C34878D82A}">
                    <a16:rowId xmlns:a16="http://schemas.microsoft.com/office/drawing/2014/main" val="1796573754"/>
                  </a:ext>
                </a:extLst>
              </a:tr>
              <a:tr h="447872">
                <a:tc>
                  <a:txBody>
                    <a:bodyPr/>
                    <a:lstStyle/>
                    <a:p>
                      <a:pPr algn="l" fontAlgn="ctr"/>
                      <a:r>
                        <a:rPr lang="en-US" sz="2200" u="none" strike="noStrike" dirty="0">
                          <a:effectLst/>
                        </a:rPr>
                        <a:t>September</a:t>
                      </a:r>
                      <a:endParaRPr lang="en-US" sz="2200" b="0" i="0" u="none" strike="noStrike" dirty="0">
                        <a:solidFill>
                          <a:srgbClr val="000000"/>
                        </a:solidFill>
                        <a:effectLst/>
                        <a:latin typeface="Calibri" panose="020F0502020204030204" pitchFamily="34" charset="0"/>
                      </a:endParaRPr>
                    </a:p>
                  </a:txBody>
                  <a:tcPr marL="9522" marR="9522" marT="9522" marB="0" anchor="ctr"/>
                </a:tc>
                <a:tc>
                  <a:txBody>
                    <a:bodyPr/>
                    <a:lstStyle/>
                    <a:p>
                      <a:pPr algn="ctr" fontAlgn="b"/>
                      <a:r>
                        <a:rPr lang="en-US" sz="2000" u="none" strike="noStrike" dirty="0">
                          <a:effectLst/>
                        </a:rPr>
                        <a:t>Becky Mansfield</a:t>
                      </a:r>
                      <a:endParaRPr lang="en-US" sz="2000" b="0" i="0" u="none" strike="noStrike" dirty="0">
                        <a:solidFill>
                          <a:srgbClr val="000000"/>
                        </a:solidFill>
                        <a:effectLst/>
                        <a:latin typeface="Calibri" panose="020F0502020204030204" pitchFamily="34" charset="0"/>
                      </a:endParaRPr>
                    </a:p>
                  </a:txBody>
                  <a:tcPr marL="9522" marR="9522" marT="9522" marB="0" anchor="b"/>
                </a:tc>
                <a:extLst>
                  <a:ext uri="{0D108BD9-81ED-4DB2-BD59-A6C34878D82A}">
                    <a16:rowId xmlns:a16="http://schemas.microsoft.com/office/drawing/2014/main" val="478452472"/>
                  </a:ext>
                </a:extLst>
              </a:tr>
              <a:tr h="447872">
                <a:tc>
                  <a:txBody>
                    <a:bodyPr/>
                    <a:lstStyle/>
                    <a:p>
                      <a:pPr algn="l" fontAlgn="ctr"/>
                      <a:r>
                        <a:rPr lang="en-US" sz="2200" u="none" strike="noStrike" dirty="0">
                          <a:effectLst/>
                        </a:rPr>
                        <a:t>October</a:t>
                      </a:r>
                      <a:endParaRPr lang="en-US" sz="2200" b="0" i="0" u="none" strike="noStrike" dirty="0">
                        <a:solidFill>
                          <a:srgbClr val="000000"/>
                        </a:solidFill>
                        <a:effectLst/>
                        <a:latin typeface="Calibri" panose="020F0502020204030204" pitchFamily="34" charset="0"/>
                      </a:endParaRPr>
                    </a:p>
                  </a:txBody>
                  <a:tcPr marL="9522" marR="9522" marT="9522" marB="0" anchor="ctr"/>
                </a:tc>
                <a:tc>
                  <a:txBody>
                    <a:bodyPr/>
                    <a:lstStyle/>
                    <a:p>
                      <a:pPr algn="ctr" fontAlgn="b"/>
                      <a:r>
                        <a:rPr lang="en-US" sz="2000" u="none" strike="noStrike" dirty="0">
                          <a:effectLst/>
                        </a:rPr>
                        <a:t>Ken Frahm</a:t>
                      </a:r>
                      <a:endParaRPr lang="en-US" sz="2000" b="0" i="0" u="none" strike="noStrike" dirty="0">
                        <a:solidFill>
                          <a:srgbClr val="000000"/>
                        </a:solidFill>
                        <a:effectLst/>
                        <a:latin typeface="Calibri" panose="020F0502020204030204" pitchFamily="34" charset="0"/>
                      </a:endParaRPr>
                    </a:p>
                  </a:txBody>
                  <a:tcPr marL="9522" marR="9522" marT="9522" marB="0" anchor="b"/>
                </a:tc>
                <a:extLst>
                  <a:ext uri="{0D108BD9-81ED-4DB2-BD59-A6C34878D82A}">
                    <a16:rowId xmlns:a16="http://schemas.microsoft.com/office/drawing/2014/main" val="3864487412"/>
                  </a:ext>
                </a:extLst>
              </a:tr>
              <a:tr h="447872">
                <a:tc>
                  <a:txBody>
                    <a:bodyPr/>
                    <a:lstStyle/>
                    <a:p>
                      <a:pPr algn="l" fontAlgn="ctr"/>
                      <a:r>
                        <a:rPr lang="en-US" sz="2200" u="none" strike="noStrike" dirty="0">
                          <a:effectLst/>
                        </a:rPr>
                        <a:t>November</a:t>
                      </a:r>
                      <a:endParaRPr lang="en-US" sz="2200" b="0" i="0" u="none" strike="noStrike" dirty="0">
                        <a:solidFill>
                          <a:srgbClr val="000000"/>
                        </a:solidFill>
                        <a:effectLst/>
                        <a:latin typeface="Calibri" panose="020F0502020204030204" pitchFamily="34" charset="0"/>
                      </a:endParaRPr>
                    </a:p>
                  </a:txBody>
                  <a:tcPr marL="9522" marR="9522" marT="9522" marB="0" anchor="ctr"/>
                </a:tc>
                <a:tc>
                  <a:txBody>
                    <a:bodyPr/>
                    <a:lstStyle/>
                    <a:p>
                      <a:pPr algn="ctr" fontAlgn="b"/>
                      <a:r>
                        <a:rPr lang="en-US" sz="2000" u="none" strike="noStrike" dirty="0">
                          <a:effectLst/>
                        </a:rPr>
                        <a:t>Paul Loomans</a:t>
                      </a:r>
                      <a:endParaRPr lang="en-US" sz="2000" b="0" i="0" u="none" strike="noStrike" dirty="0">
                        <a:solidFill>
                          <a:srgbClr val="000000"/>
                        </a:solidFill>
                        <a:effectLst/>
                        <a:latin typeface="Calibri" panose="020F0502020204030204" pitchFamily="34" charset="0"/>
                      </a:endParaRPr>
                    </a:p>
                  </a:txBody>
                  <a:tcPr marL="9522" marR="9522" marT="9522" marB="0" anchor="b"/>
                </a:tc>
                <a:extLst>
                  <a:ext uri="{0D108BD9-81ED-4DB2-BD59-A6C34878D82A}">
                    <a16:rowId xmlns:a16="http://schemas.microsoft.com/office/drawing/2014/main" val="2654556520"/>
                  </a:ext>
                </a:extLst>
              </a:tr>
              <a:tr h="447872">
                <a:tc>
                  <a:txBody>
                    <a:bodyPr/>
                    <a:lstStyle/>
                    <a:p>
                      <a:pPr algn="l" fontAlgn="ctr"/>
                      <a:r>
                        <a:rPr lang="en-US" sz="2200" u="none" strike="noStrike" dirty="0">
                          <a:effectLst/>
                        </a:rPr>
                        <a:t>December</a:t>
                      </a:r>
                      <a:endParaRPr lang="en-US" sz="2200" b="0" i="0" u="none" strike="noStrike" dirty="0">
                        <a:solidFill>
                          <a:srgbClr val="000000"/>
                        </a:solidFill>
                        <a:effectLst/>
                        <a:latin typeface="Calibri" panose="020F0502020204030204" pitchFamily="34" charset="0"/>
                      </a:endParaRPr>
                    </a:p>
                  </a:txBody>
                  <a:tcPr marL="9522" marR="9522" marT="9522" marB="0" anchor="ctr"/>
                </a:tc>
                <a:tc>
                  <a:txBody>
                    <a:bodyPr/>
                    <a:lstStyle/>
                    <a:p>
                      <a:pPr algn="ctr" fontAlgn="b"/>
                      <a:r>
                        <a:rPr lang="en-US" sz="2000" u="none" strike="noStrike" dirty="0">
                          <a:effectLst/>
                        </a:rPr>
                        <a:t>Jerry Kriebel</a:t>
                      </a:r>
                      <a:endParaRPr lang="en-US" sz="2000" b="0" i="0" u="none" strike="noStrike" dirty="0">
                        <a:solidFill>
                          <a:srgbClr val="000000"/>
                        </a:solidFill>
                        <a:effectLst/>
                        <a:latin typeface="Calibri" panose="020F0502020204030204" pitchFamily="34" charset="0"/>
                      </a:endParaRPr>
                    </a:p>
                  </a:txBody>
                  <a:tcPr marL="9522" marR="9522" marT="9522" marB="0" anchor="b"/>
                </a:tc>
                <a:extLst>
                  <a:ext uri="{0D108BD9-81ED-4DB2-BD59-A6C34878D82A}">
                    <a16:rowId xmlns:a16="http://schemas.microsoft.com/office/drawing/2014/main" val="2140322343"/>
                  </a:ext>
                </a:extLst>
              </a:tr>
              <a:tr h="447872">
                <a:tc>
                  <a:txBody>
                    <a:bodyPr/>
                    <a:lstStyle/>
                    <a:p>
                      <a:pPr algn="l" fontAlgn="ctr"/>
                      <a:r>
                        <a:rPr lang="en-US" sz="2200" u="none" strike="noStrike" dirty="0">
                          <a:effectLst/>
                        </a:rPr>
                        <a:t>January</a:t>
                      </a:r>
                      <a:endParaRPr lang="en-US" sz="2200" b="0" i="0" u="none" strike="noStrike" dirty="0">
                        <a:solidFill>
                          <a:srgbClr val="000000"/>
                        </a:solidFill>
                        <a:effectLst/>
                        <a:latin typeface="Calibri" panose="020F0502020204030204" pitchFamily="34" charset="0"/>
                      </a:endParaRPr>
                    </a:p>
                  </a:txBody>
                  <a:tcPr marL="9522" marR="9522" marT="9522" marB="0" anchor="ctr"/>
                </a:tc>
                <a:tc>
                  <a:txBody>
                    <a:bodyPr/>
                    <a:lstStyle/>
                    <a:p>
                      <a:pPr algn="ctr" fontAlgn="b"/>
                      <a:r>
                        <a:rPr lang="en-US" sz="2000" u="none" strike="noStrike" dirty="0">
                          <a:effectLst/>
                        </a:rPr>
                        <a:t>Jeff Mansfield</a:t>
                      </a:r>
                      <a:endParaRPr lang="en-US" sz="2000" b="0" i="0" u="none" strike="noStrike" dirty="0">
                        <a:solidFill>
                          <a:srgbClr val="000000"/>
                        </a:solidFill>
                        <a:effectLst/>
                        <a:latin typeface="Calibri" panose="020F0502020204030204" pitchFamily="34" charset="0"/>
                      </a:endParaRPr>
                    </a:p>
                  </a:txBody>
                  <a:tcPr marL="9522" marR="9522" marT="9522" marB="0" anchor="b"/>
                </a:tc>
                <a:extLst>
                  <a:ext uri="{0D108BD9-81ED-4DB2-BD59-A6C34878D82A}">
                    <a16:rowId xmlns:a16="http://schemas.microsoft.com/office/drawing/2014/main" val="3190693767"/>
                  </a:ext>
                </a:extLst>
              </a:tr>
              <a:tr h="447872">
                <a:tc>
                  <a:txBody>
                    <a:bodyPr/>
                    <a:lstStyle/>
                    <a:p>
                      <a:pPr algn="l" fontAlgn="ctr"/>
                      <a:r>
                        <a:rPr lang="en-US" sz="2200" u="none" strike="noStrike" dirty="0">
                          <a:effectLst/>
                        </a:rPr>
                        <a:t>February</a:t>
                      </a:r>
                      <a:endParaRPr lang="en-US" sz="2200" b="0" i="0" u="none" strike="noStrike" dirty="0">
                        <a:solidFill>
                          <a:srgbClr val="000000"/>
                        </a:solidFill>
                        <a:effectLst/>
                        <a:latin typeface="Calibri" panose="020F0502020204030204" pitchFamily="34" charset="0"/>
                      </a:endParaRPr>
                    </a:p>
                  </a:txBody>
                  <a:tcPr marL="9522" marR="9522" marT="9522" marB="0" anchor="ctr"/>
                </a:tc>
                <a:tc>
                  <a:txBody>
                    <a:bodyPr/>
                    <a:lstStyle/>
                    <a:p>
                      <a:pPr algn="ctr" fontAlgn="b"/>
                      <a:r>
                        <a:rPr lang="en-US" sz="2000" u="none" strike="noStrike" dirty="0">
                          <a:effectLst/>
                        </a:rPr>
                        <a:t>Betty Pierce</a:t>
                      </a:r>
                      <a:endParaRPr lang="en-US" sz="2000" b="0" i="0" u="none" strike="noStrike" dirty="0">
                        <a:solidFill>
                          <a:srgbClr val="000000"/>
                        </a:solidFill>
                        <a:effectLst/>
                        <a:latin typeface="Calibri" panose="020F0502020204030204" pitchFamily="34" charset="0"/>
                      </a:endParaRPr>
                    </a:p>
                  </a:txBody>
                  <a:tcPr marL="9522" marR="9522" marT="9522" marB="0" anchor="b"/>
                </a:tc>
                <a:extLst>
                  <a:ext uri="{0D108BD9-81ED-4DB2-BD59-A6C34878D82A}">
                    <a16:rowId xmlns:a16="http://schemas.microsoft.com/office/drawing/2014/main" val="4036201211"/>
                  </a:ext>
                </a:extLst>
              </a:tr>
              <a:tr h="447872">
                <a:tc>
                  <a:txBody>
                    <a:bodyPr/>
                    <a:lstStyle/>
                    <a:p>
                      <a:pPr algn="l" fontAlgn="ctr"/>
                      <a:r>
                        <a:rPr lang="en-US" sz="2200" u="none" strike="noStrike" dirty="0">
                          <a:effectLst/>
                        </a:rPr>
                        <a:t>March</a:t>
                      </a:r>
                      <a:endParaRPr lang="en-US" sz="2200" b="0" i="0" u="none" strike="noStrike" dirty="0">
                        <a:solidFill>
                          <a:srgbClr val="000000"/>
                        </a:solidFill>
                        <a:effectLst/>
                        <a:latin typeface="Calibri" panose="020F0502020204030204" pitchFamily="34" charset="0"/>
                      </a:endParaRPr>
                    </a:p>
                  </a:txBody>
                  <a:tcPr marL="9522" marR="9522" marT="9522" marB="0" anchor="ctr"/>
                </a:tc>
                <a:tc>
                  <a:txBody>
                    <a:bodyPr/>
                    <a:lstStyle/>
                    <a:p>
                      <a:pPr algn="ctr" fontAlgn="b"/>
                      <a:r>
                        <a:rPr lang="en-US" sz="2000" u="none" strike="noStrike" dirty="0">
                          <a:effectLst/>
                        </a:rPr>
                        <a:t>Pam Pine</a:t>
                      </a:r>
                      <a:endParaRPr lang="en-US" sz="2000" b="0" i="0" u="none" strike="noStrike" dirty="0">
                        <a:solidFill>
                          <a:srgbClr val="000000"/>
                        </a:solidFill>
                        <a:effectLst/>
                        <a:latin typeface="Calibri" panose="020F0502020204030204" pitchFamily="34" charset="0"/>
                      </a:endParaRPr>
                    </a:p>
                  </a:txBody>
                  <a:tcPr marL="9522" marR="9522" marT="9522" marB="0" anchor="b"/>
                </a:tc>
                <a:extLst>
                  <a:ext uri="{0D108BD9-81ED-4DB2-BD59-A6C34878D82A}">
                    <a16:rowId xmlns:a16="http://schemas.microsoft.com/office/drawing/2014/main" val="247572619"/>
                  </a:ext>
                </a:extLst>
              </a:tr>
              <a:tr h="447872">
                <a:tc>
                  <a:txBody>
                    <a:bodyPr/>
                    <a:lstStyle/>
                    <a:p>
                      <a:pPr algn="l" fontAlgn="ctr"/>
                      <a:r>
                        <a:rPr lang="en-US" sz="2200" u="none" strike="noStrike" dirty="0">
                          <a:effectLst/>
                        </a:rPr>
                        <a:t>April</a:t>
                      </a:r>
                      <a:endParaRPr lang="en-US" sz="2200" b="0" i="0" u="none" strike="noStrike" dirty="0">
                        <a:solidFill>
                          <a:srgbClr val="000000"/>
                        </a:solidFill>
                        <a:effectLst/>
                        <a:latin typeface="Calibri" panose="020F0502020204030204" pitchFamily="34" charset="0"/>
                      </a:endParaRPr>
                    </a:p>
                  </a:txBody>
                  <a:tcPr marL="9522" marR="9522" marT="9522" marB="0" anchor="ctr"/>
                </a:tc>
                <a:tc>
                  <a:txBody>
                    <a:bodyPr/>
                    <a:lstStyle/>
                    <a:p>
                      <a:pPr algn="ctr" fontAlgn="b"/>
                      <a:r>
                        <a:rPr lang="en-US" sz="2000" u="none" strike="noStrike" dirty="0">
                          <a:effectLst/>
                        </a:rPr>
                        <a:t>GV Food Bank</a:t>
                      </a:r>
                      <a:endParaRPr lang="en-US" sz="2000" b="0" i="0" u="none" strike="noStrike" dirty="0">
                        <a:solidFill>
                          <a:srgbClr val="000000"/>
                        </a:solidFill>
                        <a:effectLst/>
                        <a:latin typeface="Calibri" panose="020F0502020204030204" pitchFamily="34" charset="0"/>
                      </a:endParaRPr>
                    </a:p>
                  </a:txBody>
                  <a:tcPr marL="9522" marR="9522" marT="9522" marB="0" anchor="b"/>
                </a:tc>
                <a:extLst>
                  <a:ext uri="{0D108BD9-81ED-4DB2-BD59-A6C34878D82A}">
                    <a16:rowId xmlns:a16="http://schemas.microsoft.com/office/drawing/2014/main" val="3046379171"/>
                  </a:ext>
                </a:extLst>
              </a:tr>
              <a:tr h="447872">
                <a:tc>
                  <a:txBody>
                    <a:bodyPr/>
                    <a:lstStyle/>
                    <a:p>
                      <a:pPr algn="l" fontAlgn="ctr"/>
                      <a:r>
                        <a:rPr lang="en-US" sz="2200" u="none" strike="noStrike" dirty="0">
                          <a:effectLst/>
                        </a:rPr>
                        <a:t>May (1)</a:t>
                      </a:r>
                      <a:endParaRPr lang="en-US" sz="2200" b="0" i="0" u="none" strike="noStrike" dirty="0">
                        <a:solidFill>
                          <a:srgbClr val="000000"/>
                        </a:solidFill>
                        <a:effectLst/>
                        <a:latin typeface="Calibri" panose="020F0502020204030204" pitchFamily="34" charset="0"/>
                      </a:endParaRPr>
                    </a:p>
                  </a:txBody>
                  <a:tcPr marL="9522" marR="9522" marT="9522" marB="0" anchor="ctr"/>
                </a:tc>
                <a:tc>
                  <a:txBody>
                    <a:bodyPr/>
                    <a:lstStyle/>
                    <a:p>
                      <a:pPr algn="ctr" fontAlgn="b"/>
                      <a:r>
                        <a:rPr lang="en-US" sz="2000" u="none" strike="noStrike" dirty="0">
                          <a:effectLst/>
                        </a:rPr>
                        <a:t>Joyce Finkelstein</a:t>
                      </a:r>
                      <a:endParaRPr lang="en-US" sz="2000" b="0" i="0" u="none" strike="noStrike" dirty="0">
                        <a:solidFill>
                          <a:srgbClr val="000000"/>
                        </a:solidFill>
                        <a:effectLst/>
                        <a:latin typeface="Calibri" panose="020F0502020204030204" pitchFamily="34" charset="0"/>
                      </a:endParaRPr>
                    </a:p>
                  </a:txBody>
                  <a:tcPr marL="9522" marR="9522" marT="9522" marB="0" anchor="b"/>
                </a:tc>
                <a:extLst>
                  <a:ext uri="{0D108BD9-81ED-4DB2-BD59-A6C34878D82A}">
                    <a16:rowId xmlns:a16="http://schemas.microsoft.com/office/drawing/2014/main" val="2901053587"/>
                  </a:ext>
                </a:extLst>
              </a:tr>
              <a:tr h="447872">
                <a:tc>
                  <a:txBody>
                    <a:bodyPr/>
                    <a:lstStyle/>
                    <a:p>
                      <a:pPr algn="l" fontAlgn="ctr"/>
                      <a:r>
                        <a:rPr lang="en-US" sz="2200" u="none" strike="noStrike" dirty="0">
                          <a:effectLst/>
                        </a:rPr>
                        <a:t>June</a:t>
                      </a:r>
                      <a:endParaRPr lang="en-US" sz="2200" b="0" i="0" u="none" strike="noStrike" dirty="0">
                        <a:solidFill>
                          <a:srgbClr val="000000"/>
                        </a:solidFill>
                        <a:effectLst/>
                        <a:latin typeface="Calibri" panose="020F0502020204030204" pitchFamily="34" charset="0"/>
                      </a:endParaRPr>
                    </a:p>
                  </a:txBody>
                  <a:tcPr marL="9522" marR="9522" marT="9522" marB="0" anchor="ctr"/>
                </a:tc>
                <a:tc>
                  <a:txBody>
                    <a:bodyPr/>
                    <a:lstStyle/>
                    <a:p>
                      <a:pPr algn="ctr" fontAlgn="b"/>
                      <a:r>
                        <a:rPr lang="en-US" sz="2000" u="none" strike="noStrike" dirty="0">
                          <a:effectLst/>
                        </a:rPr>
                        <a:t>Eveline Eaton</a:t>
                      </a:r>
                      <a:endParaRPr lang="en-US" sz="2000" b="0" i="0" u="none" strike="noStrike" dirty="0">
                        <a:solidFill>
                          <a:srgbClr val="000000"/>
                        </a:solidFill>
                        <a:effectLst/>
                        <a:latin typeface="Calibri" panose="020F0502020204030204" pitchFamily="34" charset="0"/>
                      </a:endParaRPr>
                    </a:p>
                  </a:txBody>
                  <a:tcPr marL="9522" marR="9522" marT="9522" marB="0" anchor="b"/>
                </a:tc>
                <a:extLst>
                  <a:ext uri="{0D108BD9-81ED-4DB2-BD59-A6C34878D82A}">
                    <a16:rowId xmlns:a16="http://schemas.microsoft.com/office/drawing/2014/main" val="865390565"/>
                  </a:ext>
                </a:extLst>
              </a:tr>
            </a:tbl>
          </a:graphicData>
        </a:graphic>
      </p:graphicFrame>
      <p:sp>
        <p:nvSpPr>
          <p:cNvPr id="10" name="TextBox 9">
            <a:extLst>
              <a:ext uri="{FF2B5EF4-FFF2-40B4-BE49-F238E27FC236}">
                <a16:creationId xmlns:a16="http://schemas.microsoft.com/office/drawing/2014/main" id="{27A0A535-C061-4FF7-324F-41041A9335B6}"/>
              </a:ext>
            </a:extLst>
          </p:cNvPr>
          <p:cNvSpPr txBox="1"/>
          <p:nvPr/>
        </p:nvSpPr>
        <p:spPr>
          <a:xfrm>
            <a:off x="5742709" y="1344600"/>
            <a:ext cx="6109854" cy="3108543"/>
          </a:xfrm>
          <a:prstGeom prst="rect">
            <a:avLst/>
          </a:prstGeom>
          <a:noFill/>
        </p:spPr>
        <p:txBody>
          <a:bodyPr wrap="square">
            <a:spAutoFit/>
          </a:bodyPr>
          <a:lstStyle/>
          <a:p>
            <a:r>
              <a:rPr lang="en-US" sz="2800" dirty="0"/>
              <a:t>*  Sgt-at-Arms:  10:50am to help Secretary set up for meeting.  Ring bell, call meeting to order.  Select member to lead club in Pledge of Allegiance, maintain order and keep President on schedule/track, help secretary to tear down after meeting.</a:t>
            </a:r>
          </a:p>
        </p:txBody>
      </p:sp>
      <p:sp>
        <p:nvSpPr>
          <p:cNvPr id="12" name="TextBox 11">
            <a:extLst>
              <a:ext uri="{FF2B5EF4-FFF2-40B4-BE49-F238E27FC236}">
                <a16:creationId xmlns:a16="http://schemas.microsoft.com/office/drawing/2014/main" id="{7C4EF28D-714C-AC45-D2E2-05E4A2F05D9A}"/>
              </a:ext>
            </a:extLst>
          </p:cNvPr>
          <p:cNvSpPr txBox="1"/>
          <p:nvPr/>
        </p:nvSpPr>
        <p:spPr>
          <a:xfrm>
            <a:off x="5742709" y="4720621"/>
            <a:ext cx="6109854" cy="1384995"/>
          </a:xfrm>
          <a:prstGeom prst="rect">
            <a:avLst/>
          </a:prstGeom>
          <a:noFill/>
        </p:spPr>
        <p:txBody>
          <a:bodyPr wrap="square">
            <a:spAutoFit/>
          </a:bodyPr>
          <a:lstStyle/>
          <a:p>
            <a:r>
              <a:rPr lang="en-US" sz="2800" dirty="0"/>
              <a:t>*  Greeter:  Greet members starting ~11:15 when Sgt-at-Arms setup duties are completed.</a:t>
            </a:r>
          </a:p>
        </p:txBody>
      </p:sp>
      <p:sp>
        <p:nvSpPr>
          <p:cNvPr id="14" name="TextBox 13">
            <a:extLst>
              <a:ext uri="{FF2B5EF4-FFF2-40B4-BE49-F238E27FC236}">
                <a16:creationId xmlns:a16="http://schemas.microsoft.com/office/drawing/2014/main" id="{04446CDF-35C7-DA72-BB94-81AA14EA8C91}"/>
              </a:ext>
            </a:extLst>
          </p:cNvPr>
          <p:cNvSpPr txBox="1"/>
          <p:nvPr/>
        </p:nvSpPr>
        <p:spPr>
          <a:xfrm>
            <a:off x="775855" y="6352732"/>
            <a:ext cx="6109854" cy="369332"/>
          </a:xfrm>
          <a:prstGeom prst="rect">
            <a:avLst/>
          </a:prstGeom>
          <a:noFill/>
        </p:spPr>
        <p:txBody>
          <a:bodyPr wrap="square">
            <a:spAutoFit/>
          </a:bodyPr>
          <a:lstStyle/>
          <a:p>
            <a:r>
              <a:rPr lang="en-US" sz="1800" b="0" i="0" u="none" strike="noStrike" dirty="0">
                <a:solidFill>
                  <a:srgbClr val="000000"/>
                </a:solidFill>
                <a:effectLst/>
                <a:latin typeface="Calibri" panose="020F0502020204030204" pitchFamily="34" charset="0"/>
              </a:rPr>
              <a:t>(1) Joyce out on May 21st, Merril will cover.</a:t>
            </a:r>
            <a:r>
              <a:rPr lang="en-US" dirty="0"/>
              <a:t> </a:t>
            </a:r>
          </a:p>
        </p:txBody>
      </p:sp>
    </p:spTree>
    <p:extLst>
      <p:ext uri="{BB962C8B-B14F-4D97-AF65-F5344CB8AC3E}">
        <p14:creationId xmlns:p14="http://schemas.microsoft.com/office/powerpoint/2010/main" val="259069876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2A56BA-87F0-4296-98FA-FCFA39D7C5AC}"/>
              </a:ext>
            </a:extLst>
          </p:cNvPr>
          <p:cNvSpPr>
            <a:spLocks noGrp="1"/>
          </p:cNvSpPr>
          <p:nvPr>
            <p:ph type="title"/>
          </p:nvPr>
        </p:nvSpPr>
        <p:spPr>
          <a:xfrm>
            <a:off x="771267" y="481914"/>
            <a:ext cx="10381735" cy="991629"/>
          </a:xfrm>
        </p:spPr>
        <p:txBody>
          <a:bodyPr>
            <a:normAutofit/>
          </a:bodyPr>
          <a:lstStyle/>
          <a:p>
            <a:r>
              <a:rPr lang="en-US" sz="4400" b="1" i="1" dirty="0">
                <a:solidFill>
                  <a:schemeClr val="accent5">
                    <a:lumMod val="75000"/>
                  </a:schemeClr>
                </a:solidFill>
                <a:latin typeface="+mj-lt"/>
              </a:rPr>
              <a:t>Speakers</a:t>
            </a:r>
            <a:endParaRPr lang="en-US" dirty="0"/>
          </a:p>
        </p:txBody>
      </p:sp>
      <p:sp>
        <p:nvSpPr>
          <p:cNvPr id="3" name="Content Placeholder 2">
            <a:extLst>
              <a:ext uri="{FF2B5EF4-FFF2-40B4-BE49-F238E27FC236}">
                <a16:creationId xmlns:a16="http://schemas.microsoft.com/office/drawing/2014/main" id="{B46E77AB-F13F-4F9E-8A57-28B61BCF7560}"/>
              </a:ext>
            </a:extLst>
          </p:cNvPr>
          <p:cNvSpPr>
            <a:spLocks noGrp="1"/>
          </p:cNvSpPr>
          <p:nvPr>
            <p:ph idx="1"/>
          </p:nvPr>
        </p:nvSpPr>
        <p:spPr>
          <a:xfrm>
            <a:off x="637402" y="1811747"/>
            <a:ext cx="10515600" cy="4250852"/>
          </a:xfrm>
        </p:spPr>
        <p:txBody>
          <a:bodyPr>
            <a:noAutofit/>
          </a:bodyPr>
          <a:lstStyle/>
          <a:p>
            <a:r>
              <a:rPr lang="en-US" sz="4400" dirty="0"/>
              <a:t>Barbara Blake:  Establishing a Girl’s School in Ethiopia</a:t>
            </a:r>
          </a:p>
          <a:p>
            <a:pPr lvl="1"/>
            <a:r>
              <a:rPr lang="en-US" sz="3600" dirty="0"/>
              <a:t>Questions</a:t>
            </a:r>
          </a:p>
          <a:p>
            <a:pPr lvl="1"/>
            <a:r>
              <a:rPr lang="en-US" sz="3600" dirty="0"/>
              <a:t>$25 Success for Students Appreciation</a:t>
            </a:r>
            <a:endParaRPr lang="nl-NL" sz="3600" dirty="0"/>
          </a:p>
          <a:p>
            <a:pPr marL="457200" lvl="1" indent="0">
              <a:buNone/>
            </a:pPr>
            <a:endParaRPr lang="en-US" sz="3200" dirty="0"/>
          </a:p>
          <a:p>
            <a:r>
              <a:rPr lang="en-US" sz="4400" dirty="0"/>
              <a:t>Next Week</a:t>
            </a:r>
          </a:p>
          <a:p>
            <a:pPr lvl="1"/>
            <a:r>
              <a:rPr lang="en-US" sz="3600" dirty="0"/>
              <a:t>Lenny Friedman:  Disk Golf</a:t>
            </a:r>
          </a:p>
          <a:p>
            <a:pPr lvl="1"/>
            <a:endParaRPr lang="en-US" sz="2800" dirty="0"/>
          </a:p>
          <a:p>
            <a:pPr lvl="2"/>
            <a:endParaRPr lang="nl-NL" sz="2400" dirty="0"/>
          </a:p>
        </p:txBody>
      </p:sp>
    </p:spTree>
    <p:extLst>
      <p:ext uri="{BB962C8B-B14F-4D97-AF65-F5344CB8AC3E}">
        <p14:creationId xmlns:p14="http://schemas.microsoft.com/office/powerpoint/2010/main" val="25061542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2A56BA-87F0-4296-98FA-FCFA39D7C5AC}"/>
              </a:ext>
            </a:extLst>
          </p:cNvPr>
          <p:cNvSpPr>
            <a:spLocks noGrp="1"/>
          </p:cNvSpPr>
          <p:nvPr>
            <p:ph type="title"/>
          </p:nvPr>
        </p:nvSpPr>
        <p:spPr>
          <a:xfrm>
            <a:off x="905132" y="266701"/>
            <a:ext cx="10381735" cy="991629"/>
          </a:xfrm>
        </p:spPr>
        <p:txBody>
          <a:bodyPr>
            <a:normAutofit/>
          </a:bodyPr>
          <a:lstStyle/>
          <a:p>
            <a:r>
              <a:rPr lang="en-US" sz="4400" b="1" i="1" dirty="0">
                <a:solidFill>
                  <a:schemeClr val="accent5">
                    <a:lumMod val="75000"/>
                  </a:schemeClr>
                </a:solidFill>
                <a:latin typeface="+mj-lt"/>
              </a:rPr>
              <a:t>Secretary Announcements – Mike Pease</a:t>
            </a:r>
            <a:endParaRPr lang="en-US" dirty="0"/>
          </a:p>
        </p:txBody>
      </p:sp>
      <p:sp>
        <p:nvSpPr>
          <p:cNvPr id="3" name="Content Placeholder 2">
            <a:extLst>
              <a:ext uri="{FF2B5EF4-FFF2-40B4-BE49-F238E27FC236}">
                <a16:creationId xmlns:a16="http://schemas.microsoft.com/office/drawing/2014/main" id="{B46E77AB-F13F-4F9E-8A57-28B61BCF7560}"/>
              </a:ext>
            </a:extLst>
          </p:cNvPr>
          <p:cNvSpPr>
            <a:spLocks noGrp="1"/>
          </p:cNvSpPr>
          <p:nvPr>
            <p:ph idx="1"/>
          </p:nvPr>
        </p:nvSpPr>
        <p:spPr>
          <a:xfrm>
            <a:off x="838199" y="1305698"/>
            <a:ext cx="10515600" cy="5397499"/>
          </a:xfrm>
        </p:spPr>
        <p:txBody>
          <a:bodyPr>
            <a:noAutofit/>
          </a:bodyPr>
          <a:lstStyle/>
          <a:p>
            <a:pPr marL="0" indent="0">
              <a:buNone/>
            </a:pPr>
            <a:endParaRPr lang="en-US" sz="4000" dirty="0"/>
          </a:p>
          <a:p>
            <a:r>
              <a:rPr lang="en-US" sz="4000" dirty="0"/>
              <a:t>Guests / Visitors</a:t>
            </a:r>
          </a:p>
          <a:p>
            <a:endParaRPr lang="en-US" sz="4000" dirty="0"/>
          </a:p>
          <a:p>
            <a:r>
              <a:rPr lang="en-US" sz="4000" dirty="0"/>
              <a:t>Anniversaries / Birthdays</a:t>
            </a:r>
          </a:p>
          <a:p>
            <a:endParaRPr lang="en-US" sz="4000" dirty="0"/>
          </a:p>
          <a:p>
            <a:r>
              <a:rPr lang="en-US" sz="4000" dirty="0"/>
              <a:t>Other</a:t>
            </a:r>
          </a:p>
        </p:txBody>
      </p:sp>
    </p:spTree>
    <p:extLst>
      <p:ext uri="{BB962C8B-B14F-4D97-AF65-F5344CB8AC3E}">
        <p14:creationId xmlns:p14="http://schemas.microsoft.com/office/powerpoint/2010/main" val="25171660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2A56BA-87F0-4296-98FA-FCFA39D7C5AC}"/>
              </a:ext>
            </a:extLst>
          </p:cNvPr>
          <p:cNvSpPr>
            <a:spLocks noGrp="1"/>
          </p:cNvSpPr>
          <p:nvPr>
            <p:ph type="title"/>
          </p:nvPr>
        </p:nvSpPr>
        <p:spPr>
          <a:xfrm>
            <a:off x="905132" y="266701"/>
            <a:ext cx="10381735" cy="991629"/>
          </a:xfrm>
        </p:spPr>
        <p:txBody>
          <a:bodyPr>
            <a:normAutofit/>
          </a:bodyPr>
          <a:lstStyle/>
          <a:p>
            <a:r>
              <a:rPr lang="en-US" b="1" i="1" dirty="0">
                <a:solidFill>
                  <a:schemeClr val="accent5">
                    <a:lumMod val="75000"/>
                  </a:schemeClr>
                </a:solidFill>
              </a:rPr>
              <a:t>Family of Rotary – Bob Auflick</a:t>
            </a:r>
            <a:endParaRPr lang="en-US" dirty="0"/>
          </a:p>
        </p:txBody>
      </p:sp>
      <p:sp>
        <p:nvSpPr>
          <p:cNvPr id="3" name="Content Placeholder 2">
            <a:extLst>
              <a:ext uri="{FF2B5EF4-FFF2-40B4-BE49-F238E27FC236}">
                <a16:creationId xmlns:a16="http://schemas.microsoft.com/office/drawing/2014/main" id="{B46E77AB-F13F-4F9E-8A57-28B61BCF7560}"/>
              </a:ext>
            </a:extLst>
          </p:cNvPr>
          <p:cNvSpPr>
            <a:spLocks noGrp="1"/>
          </p:cNvSpPr>
          <p:nvPr>
            <p:ph idx="1"/>
          </p:nvPr>
        </p:nvSpPr>
        <p:spPr>
          <a:xfrm>
            <a:off x="371216" y="1258330"/>
            <a:ext cx="10915651" cy="5466320"/>
          </a:xfrm>
        </p:spPr>
        <p:txBody>
          <a:bodyPr>
            <a:noAutofit/>
          </a:bodyPr>
          <a:lstStyle/>
          <a:p>
            <a:r>
              <a:rPr lang="en-US" sz="2800" dirty="0"/>
              <a:t>Becky Roberts Injured</a:t>
            </a:r>
            <a:endParaRPr lang="en-US" dirty="0"/>
          </a:p>
          <a:p>
            <a:pPr lvl="1"/>
            <a:r>
              <a:rPr lang="en-US" dirty="0"/>
              <a:t>Fall, 3 ribs cracked.  One rib punctured outer layer of the sac around the lungs. </a:t>
            </a:r>
          </a:p>
          <a:p>
            <a:pPr lvl="2"/>
            <a:r>
              <a:rPr lang="en-US" dirty="0"/>
              <a:t>Tuesday 7/30 released to Haven Health for Rehabilitation:  </a:t>
            </a:r>
            <a:r>
              <a:rPr lang="es-ES" dirty="0"/>
              <a:t>150 N La Cañada Dr., Green Valley, AZ 85614.     15206250178   </a:t>
            </a:r>
            <a:r>
              <a:rPr lang="es-ES" dirty="0" err="1"/>
              <a:t>Visiting</a:t>
            </a:r>
            <a:r>
              <a:rPr lang="es-ES" dirty="0"/>
              <a:t> hours 7am - 7pm.   </a:t>
            </a:r>
            <a:r>
              <a:rPr lang="en-US" dirty="0"/>
              <a:t>Relocated to Room 223.</a:t>
            </a:r>
          </a:p>
          <a:p>
            <a:pPr lvl="2"/>
            <a:r>
              <a:rPr lang="en-US" dirty="0">
                <a:highlight>
                  <a:srgbClr val="00FF00"/>
                </a:highlight>
              </a:rPr>
              <a:t>Well Wishes:  </a:t>
            </a:r>
            <a:r>
              <a:rPr lang="en-US" dirty="0">
                <a:highlight>
                  <a:srgbClr val="00FF00"/>
                </a:highlight>
                <a:hlinkClick r:id="rId2"/>
              </a:rPr>
              <a:t>rroberts55@msn.com</a:t>
            </a:r>
            <a:r>
              <a:rPr lang="en-US" dirty="0">
                <a:highlight>
                  <a:srgbClr val="00FF00"/>
                </a:highlight>
              </a:rPr>
              <a:t>,  4375 W. Camino del Toro Sahuarita AZ 85629, or call / visit Becky at Haven Health during Becky’s rehabilitation period – good for the soul!</a:t>
            </a:r>
          </a:p>
          <a:p>
            <a:r>
              <a:rPr lang="en-US" dirty="0"/>
              <a:t>Pat Pease‘s surgery 8/1 at Banner Hospital Main Campus to place a stent in her carotid artery </a:t>
            </a:r>
          </a:p>
          <a:p>
            <a:pPr lvl="1"/>
            <a:r>
              <a:rPr lang="en-US" dirty="0"/>
              <a:t>Now recovering at home</a:t>
            </a:r>
          </a:p>
          <a:p>
            <a:pPr lvl="2"/>
            <a:r>
              <a:rPr lang="en-US" dirty="0">
                <a:highlight>
                  <a:srgbClr val="00FF00"/>
                </a:highlight>
              </a:rPr>
              <a:t>Well Wishes:  </a:t>
            </a:r>
            <a:r>
              <a:rPr lang="en-US" dirty="0">
                <a:highlight>
                  <a:srgbClr val="00FF00"/>
                </a:highlight>
                <a:hlinkClick r:id="rId3"/>
              </a:rPr>
              <a:t>ppease44@yahoo.com</a:t>
            </a:r>
            <a:r>
              <a:rPr lang="en-US" dirty="0">
                <a:highlight>
                  <a:srgbClr val="00FF00"/>
                </a:highlight>
              </a:rPr>
              <a:t>,  128 W Calle Cascara Sahuarita AZ 85629</a:t>
            </a:r>
          </a:p>
          <a:p>
            <a:r>
              <a:rPr lang="en-US" dirty="0"/>
              <a:t>Member Announcements</a:t>
            </a:r>
          </a:p>
        </p:txBody>
      </p:sp>
    </p:spTree>
    <p:extLst>
      <p:ext uri="{BB962C8B-B14F-4D97-AF65-F5344CB8AC3E}">
        <p14:creationId xmlns:p14="http://schemas.microsoft.com/office/powerpoint/2010/main" val="6637075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2A56BA-87F0-4296-98FA-FCFA39D7C5AC}"/>
              </a:ext>
            </a:extLst>
          </p:cNvPr>
          <p:cNvSpPr>
            <a:spLocks noGrp="1"/>
          </p:cNvSpPr>
          <p:nvPr>
            <p:ph type="title"/>
          </p:nvPr>
        </p:nvSpPr>
        <p:spPr>
          <a:xfrm>
            <a:off x="905132" y="266701"/>
            <a:ext cx="10381735" cy="991629"/>
          </a:xfrm>
        </p:spPr>
        <p:txBody>
          <a:bodyPr>
            <a:normAutofit/>
          </a:bodyPr>
          <a:lstStyle/>
          <a:p>
            <a:r>
              <a:rPr lang="en-US" sz="4400" b="1" i="1" dirty="0">
                <a:solidFill>
                  <a:schemeClr val="accent5">
                    <a:lumMod val="75000"/>
                  </a:schemeClr>
                </a:solidFill>
              </a:rPr>
              <a:t>Program Announcements</a:t>
            </a:r>
            <a:endParaRPr lang="en-US" dirty="0"/>
          </a:p>
        </p:txBody>
      </p:sp>
      <p:sp>
        <p:nvSpPr>
          <p:cNvPr id="3" name="Content Placeholder 2">
            <a:extLst>
              <a:ext uri="{FF2B5EF4-FFF2-40B4-BE49-F238E27FC236}">
                <a16:creationId xmlns:a16="http://schemas.microsoft.com/office/drawing/2014/main" id="{B46E77AB-F13F-4F9E-8A57-28B61BCF7560}"/>
              </a:ext>
            </a:extLst>
          </p:cNvPr>
          <p:cNvSpPr>
            <a:spLocks noGrp="1"/>
          </p:cNvSpPr>
          <p:nvPr>
            <p:ph idx="1"/>
          </p:nvPr>
        </p:nvSpPr>
        <p:spPr>
          <a:xfrm>
            <a:off x="428366" y="1087910"/>
            <a:ext cx="10563226" cy="5770090"/>
          </a:xfrm>
        </p:spPr>
        <p:txBody>
          <a:bodyPr>
            <a:noAutofit/>
          </a:bodyPr>
          <a:lstStyle/>
          <a:p>
            <a:r>
              <a:rPr lang="nl-NL" dirty="0">
                <a:highlight>
                  <a:srgbClr val="00FF00"/>
                </a:highlight>
              </a:rPr>
              <a:t>Food Bank Hunger Walk</a:t>
            </a:r>
            <a:r>
              <a:rPr lang="nl-NL" dirty="0"/>
              <a:t> Sponsorship </a:t>
            </a:r>
            <a:r>
              <a:rPr lang="nl-NL" dirty="0">
                <a:highlight>
                  <a:srgbClr val="00FF00"/>
                </a:highlight>
              </a:rPr>
              <a:t>9/14 8am Canoa Ranch 8am</a:t>
            </a:r>
          </a:p>
          <a:p>
            <a:pPr lvl="1"/>
            <a:r>
              <a:rPr lang="nl-NL" dirty="0"/>
              <a:t>Chair Yesenia Porras       Co-Chair Lilia Dawson</a:t>
            </a:r>
            <a:endParaRPr lang="en-US" dirty="0">
              <a:highlight>
                <a:srgbClr val="00FF00"/>
              </a:highlight>
            </a:endParaRPr>
          </a:p>
          <a:p>
            <a:pPr lvl="2"/>
            <a:r>
              <a:rPr lang="en-US" dirty="0"/>
              <a:t>$1000 donation approved at Foundation meeting 7/23, presented to Ray 7/30!</a:t>
            </a:r>
          </a:p>
          <a:p>
            <a:pPr lvl="2"/>
            <a:r>
              <a:rPr lang="en-US" dirty="0"/>
              <a:t>Supports sponsorship of the Hunger Walk on 9/14 at Historic Canoa Ranch 8:00am</a:t>
            </a:r>
          </a:p>
          <a:p>
            <a:pPr lvl="3"/>
            <a:r>
              <a:rPr lang="en-US" dirty="0"/>
              <a:t>Recognition in CFB’s website event listing		</a:t>
            </a:r>
          </a:p>
          <a:p>
            <a:pPr lvl="3"/>
            <a:r>
              <a:rPr lang="en-US" dirty="0"/>
              <a:t>Logo on event registration page</a:t>
            </a:r>
          </a:p>
          <a:p>
            <a:pPr lvl="3"/>
            <a:r>
              <a:rPr lang="en-US" dirty="0"/>
              <a:t>Company banner displayed at the event (provided by sponsor)</a:t>
            </a:r>
          </a:p>
          <a:p>
            <a:pPr lvl="3"/>
            <a:r>
              <a:rPr lang="en-US" dirty="0"/>
              <a:t>Opportunity to distribute promotional items to walkers (onsite)</a:t>
            </a:r>
          </a:p>
          <a:p>
            <a:pPr lvl="3"/>
            <a:r>
              <a:rPr lang="en-US" dirty="0"/>
              <a:t>Thankyou poster board displayed at event</a:t>
            </a:r>
          </a:p>
          <a:p>
            <a:pPr lvl="3"/>
            <a:r>
              <a:rPr lang="en-US" dirty="0"/>
              <a:t>Complimentary registrants for corporate team (10)</a:t>
            </a:r>
          </a:p>
          <a:p>
            <a:pPr lvl="3"/>
            <a:r>
              <a:rPr lang="en-US" dirty="0"/>
              <a:t>T-Shirts for registrants (10)</a:t>
            </a:r>
          </a:p>
          <a:p>
            <a:pPr lvl="2"/>
            <a:r>
              <a:rPr lang="en-US" dirty="0">
                <a:highlight>
                  <a:srgbClr val="00FF00"/>
                </a:highlight>
              </a:rPr>
              <a:t>All 10 sponsorship positions filled, but can still register/attend/support Food Bank:</a:t>
            </a:r>
          </a:p>
          <a:p>
            <a:pPr lvl="3"/>
            <a:r>
              <a:rPr lang="en-US" dirty="0"/>
              <a:t>Individual registration-$25.00 (with Shirt) </a:t>
            </a:r>
          </a:p>
          <a:p>
            <a:pPr lvl="3"/>
            <a:r>
              <a:rPr lang="en-US" dirty="0"/>
              <a:t>Youth Walker (ages 6-12) - $10.00 (with Hunger Hero cape)</a:t>
            </a:r>
          </a:p>
          <a:p>
            <a:pPr lvl="3"/>
            <a:r>
              <a:rPr lang="en-US" dirty="0"/>
              <a:t>Child Walker (5 years and under) FREE(with Hunger Hero Cape)</a:t>
            </a:r>
          </a:p>
          <a:p>
            <a:pPr lvl="3"/>
            <a:r>
              <a:rPr lang="en-US" dirty="0"/>
              <a:t>Virtual Walter(No Walk)-$25.00(With Shirt)</a:t>
            </a:r>
          </a:p>
          <a:p>
            <a:pPr marL="1371600" lvl="3" indent="0">
              <a:buNone/>
            </a:pPr>
            <a:r>
              <a:rPr lang="en-US" dirty="0">
                <a:latin typeface="bookman"/>
                <a:ea typeface="Times New Roman" panose="02020603050405020304" pitchFamily="18" charset="0"/>
                <a:cs typeface="Aptos" panose="020B0004020202020204" pitchFamily="34" charset="0"/>
              </a:rPr>
              <a:t>        </a:t>
            </a:r>
            <a:r>
              <a:rPr lang="en-US" dirty="0">
                <a:highlight>
                  <a:srgbClr val="00FF00"/>
                </a:highlight>
                <a:latin typeface="bookman"/>
                <a:ea typeface="Times New Roman" panose="02020603050405020304" pitchFamily="18" charset="0"/>
                <a:cs typeface="Aptos" panose="020B0004020202020204" pitchFamily="34" charset="0"/>
              </a:rPr>
              <a:t>To Register    </a:t>
            </a:r>
            <a:r>
              <a:rPr lang="en-US" sz="1800" dirty="0">
                <a:effectLst/>
                <a:highlight>
                  <a:srgbClr val="00FF00"/>
                </a:highlight>
                <a:latin typeface="bookman"/>
                <a:ea typeface="Times New Roman" panose="02020603050405020304" pitchFamily="18" charset="0"/>
                <a:cs typeface="Aptos" panose="020B0004020202020204" pitchFamily="34" charset="0"/>
              </a:rPr>
              <a:t>https://www.communityfoodbank.org/hungerwalk/</a:t>
            </a:r>
            <a:endParaRPr lang="en-US" dirty="0"/>
          </a:p>
          <a:p>
            <a:pPr marL="1371600" lvl="3" indent="0">
              <a:buNone/>
            </a:pPr>
            <a:r>
              <a:rPr lang="en-US" dirty="0">
                <a:latin typeface="bookman"/>
                <a:ea typeface="Times New Roman" panose="02020603050405020304" pitchFamily="18" charset="0"/>
                <a:cs typeface="Aptos" panose="020B0004020202020204" pitchFamily="34" charset="0"/>
              </a:rPr>
              <a:t>             </a:t>
            </a:r>
            <a:endParaRPr lang="en-US" dirty="0"/>
          </a:p>
        </p:txBody>
      </p:sp>
    </p:spTree>
    <p:extLst>
      <p:ext uri="{BB962C8B-B14F-4D97-AF65-F5344CB8AC3E}">
        <p14:creationId xmlns:p14="http://schemas.microsoft.com/office/powerpoint/2010/main" val="28436518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2A56BA-87F0-4296-98FA-FCFA39D7C5AC}"/>
              </a:ext>
            </a:extLst>
          </p:cNvPr>
          <p:cNvSpPr>
            <a:spLocks noGrp="1"/>
          </p:cNvSpPr>
          <p:nvPr>
            <p:ph type="title"/>
          </p:nvPr>
        </p:nvSpPr>
        <p:spPr>
          <a:xfrm>
            <a:off x="762257" y="133351"/>
            <a:ext cx="10381735" cy="991629"/>
          </a:xfrm>
        </p:spPr>
        <p:txBody>
          <a:bodyPr>
            <a:normAutofit/>
          </a:bodyPr>
          <a:lstStyle/>
          <a:p>
            <a:r>
              <a:rPr lang="en-US" b="1" i="1" dirty="0">
                <a:solidFill>
                  <a:schemeClr val="accent5">
                    <a:lumMod val="75000"/>
                  </a:schemeClr>
                </a:solidFill>
              </a:rPr>
              <a:t>Program Announcements</a:t>
            </a:r>
            <a:endParaRPr lang="en-US" dirty="0"/>
          </a:p>
        </p:txBody>
      </p:sp>
      <p:sp>
        <p:nvSpPr>
          <p:cNvPr id="3" name="Content Placeholder 2">
            <a:extLst>
              <a:ext uri="{FF2B5EF4-FFF2-40B4-BE49-F238E27FC236}">
                <a16:creationId xmlns:a16="http://schemas.microsoft.com/office/drawing/2014/main" id="{B46E77AB-F13F-4F9E-8A57-28B61BCF7560}"/>
              </a:ext>
            </a:extLst>
          </p:cNvPr>
          <p:cNvSpPr>
            <a:spLocks noGrp="1"/>
          </p:cNvSpPr>
          <p:nvPr>
            <p:ph idx="1"/>
          </p:nvPr>
        </p:nvSpPr>
        <p:spPr>
          <a:xfrm>
            <a:off x="461787" y="1258330"/>
            <a:ext cx="10563226" cy="4980139"/>
          </a:xfrm>
        </p:spPr>
        <p:txBody>
          <a:bodyPr>
            <a:noAutofit/>
          </a:bodyPr>
          <a:lstStyle/>
          <a:p>
            <a:r>
              <a:rPr lang="nl-NL" dirty="0"/>
              <a:t>Octoberfest, 10/12/24 1pm – 4pm</a:t>
            </a:r>
          </a:p>
          <a:p>
            <a:pPr lvl="1"/>
            <a:r>
              <a:rPr lang="nl-NL" dirty="0"/>
              <a:t>Chair Scott Somers       Co-Chair Becky Roberts</a:t>
            </a:r>
          </a:p>
          <a:p>
            <a:pPr lvl="2"/>
            <a:r>
              <a:rPr lang="nl-NL" dirty="0"/>
              <a:t>DJ selected, booked (deposit);  DJ WarrenB!</a:t>
            </a:r>
          </a:p>
          <a:p>
            <a:pPr lvl="2"/>
            <a:r>
              <a:rPr lang="nl-NL" dirty="0">
                <a:highlight>
                  <a:srgbClr val="00FF00"/>
                </a:highlight>
              </a:rPr>
              <a:t>Scott passing around a sign-up sheet</a:t>
            </a:r>
          </a:p>
          <a:p>
            <a:pPr lvl="3"/>
            <a:r>
              <a:rPr lang="nl-NL" dirty="0">
                <a:highlight>
                  <a:srgbClr val="00FF00"/>
                </a:highlight>
              </a:rPr>
              <a:t>Major fundraising event – all hands on deck</a:t>
            </a:r>
          </a:p>
          <a:p>
            <a:r>
              <a:rPr lang="nl-NL" dirty="0"/>
              <a:t>Cleft Palate </a:t>
            </a:r>
            <a:r>
              <a:rPr lang="en-US" dirty="0"/>
              <a:t>$1000 donation approved at Foundation meeting 7/23</a:t>
            </a:r>
          </a:p>
          <a:p>
            <a:pPr lvl="1"/>
            <a:r>
              <a:rPr lang="en-US" sz="2200" dirty="0">
                <a:latin typeface="bookman"/>
                <a:ea typeface="Times New Roman" panose="02020603050405020304" pitchFamily="18" charset="0"/>
                <a:cs typeface="Aptos" panose="020B0004020202020204" pitchFamily="34" charset="0"/>
              </a:rPr>
              <a:t>A fellow club Rotarian is now our newest Roger Baxter Society Foundation Member through a one-time donation of $3000 ($2500 to be a Roger Baxter Member)</a:t>
            </a:r>
          </a:p>
          <a:p>
            <a:pPr lvl="2"/>
            <a:r>
              <a:rPr lang="en-US" sz="1800" dirty="0">
                <a:effectLst/>
                <a:latin typeface="bookman"/>
                <a:ea typeface="Times New Roman" panose="02020603050405020304" pitchFamily="18" charset="0"/>
                <a:cs typeface="Aptos" panose="020B0004020202020204" pitchFamily="34" charset="0"/>
              </a:rPr>
              <a:t>Member requested $1000 be donated to the </a:t>
            </a:r>
            <a:r>
              <a:rPr lang="en-US" sz="1800" dirty="0">
                <a:effectLst/>
                <a:highlight>
                  <a:srgbClr val="00FF00"/>
                </a:highlight>
                <a:latin typeface="bookman"/>
                <a:ea typeface="Times New Roman" panose="02020603050405020304" pitchFamily="18" charset="0"/>
                <a:cs typeface="Aptos" panose="020B0004020202020204" pitchFamily="34" charset="0"/>
              </a:rPr>
              <a:t>Clift Palate Project:  total so far is $2000, check mailed to Bud Eckhart on 7/30</a:t>
            </a:r>
          </a:p>
          <a:p>
            <a:pPr lvl="2"/>
            <a:r>
              <a:rPr lang="en-US" sz="1800" dirty="0">
                <a:latin typeface="bookman"/>
                <a:ea typeface="Times New Roman" panose="02020603050405020304" pitchFamily="18" charset="0"/>
                <a:cs typeface="Aptos" panose="020B0004020202020204" pitchFamily="34" charset="0"/>
              </a:rPr>
              <a:t>If interested in donating to the Cleft Palate Project:  give checks to Jerry Kriebel to add to total</a:t>
            </a:r>
          </a:p>
          <a:p>
            <a:pPr lvl="2"/>
            <a:r>
              <a:rPr lang="en-US" sz="1800" dirty="0">
                <a:latin typeface="Aptos" panose="020B0004020202020204" pitchFamily="34" charset="0"/>
                <a:ea typeface="Aptos" panose="020B0004020202020204" pitchFamily="34" charset="0"/>
                <a:cs typeface="Aptos" panose="020B0004020202020204" pitchFamily="34" charset="0"/>
              </a:rPr>
              <a:t>To support children (and families) undergoing this year’s annual cleft palate surgeries in </a:t>
            </a:r>
            <a:r>
              <a:rPr lang="en-US" sz="1800" dirty="0">
                <a:highlight>
                  <a:srgbClr val="00FF00"/>
                </a:highlight>
                <a:latin typeface="Aptos" panose="020B0004020202020204" pitchFamily="34" charset="0"/>
                <a:ea typeface="Aptos" panose="020B0004020202020204" pitchFamily="34" charset="0"/>
                <a:cs typeface="Aptos" panose="020B0004020202020204" pitchFamily="34" charset="0"/>
              </a:rPr>
              <a:t>Hermosillo, trip will leave (carpool) on 1</a:t>
            </a:r>
            <a:r>
              <a:rPr lang="en-US" sz="1800" dirty="0">
                <a:effectLst/>
                <a:highlight>
                  <a:srgbClr val="00FF00"/>
                </a:highlight>
                <a:latin typeface="Aptos" panose="020B0004020202020204" pitchFamily="34" charset="0"/>
                <a:ea typeface="Aptos" panose="020B0004020202020204" pitchFamily="34" charset="0"/>
                <a:cs typeface="Aptos" panose="020B0004020202020204" pitchFamily="34" charset="0"/>
              </a:rPr>
              <a:t>0/4 and </a:t>
            </a:r>
            <a:r>
              <a:rPr lang="en-US" sz="1800" dirty="0">
                <a:highlight>
                  <a:srgbClr val="00FF00"/>
                </a:highlight>
                <a:latin typeface="Aptos" panose="020B0004020202020204" pitchFamily="34" charset="0"/>
                <a:ea typeface="Aptos" panose="020B0004020202020204" pitchFamily="34" charset="0"/>
                <a:cs typeface="Aptos" panose="020B0004020202020204" pitchFamily="34" charset="0"/>
              </a:rPr>
              <a:t>will be a </a:t>
            </a:r>
            <a:r>
              <a:rPr lang="en-US" sz="1800" dirty="0">
                <a:effectLst/>
                <a:highlight>
                  <a:srgbClr val="00FF00"/>
                </a:highlight>
                <a:latin typeface="Aptos" panose="020B0004020202020204" pitchFamily="34" charset="0"/>
                <a:ea typeface="Aptos" panose="020B0004020202020204" pitchFamily="34" charset="0"/>
                <a:cs typeface="Aptos" panose="020B0004020202020204" pitchFamily="34" charset="0"/>
              </a:rPr>
              <a:t>three-day trip.  9 out of 15 rooms still available.   If anyone wants to go, contact Bud Eckhart (</a:t>
            </a:r>
            <a:r>
              <a:rPr lang="en-US" sz="1800" dirty="0">
                <a:effectLst/>
                <a:highlight>
                  <a:srgbClr val="00FF00"/>
                </a:highlight>
                <a:latin typeface="Aptos" panose="020B0004020202020204" pitchFamily="34" charset="0"/>
                <a:ea typeface="Aptos" panose="020B0004020202020204" pitchFamily="34" charset="0"/>
                <a:cs typeface="Aptos" panose="020B0004020202020204" pitchFamily="34" charset="0"/>
                <a:hlinkClick r:id="rId2"/>
              </a:rPr>
              <a:t>eckhartbud@gmail.com</a:t>
            </a:r>
            <a:r>
              <a:rPr lang="en-US" sz="1800" dirty="0">
                <a:effectLst/>
                <a:highlight>
                  <a:srgbClr val="00FF00"/>
                </a:highlight>
                <a:latin typeface="Aptos" panose="020B0004020202020204" pitchFamily="34" charset="0"/>
                <a:ea typeface="Aptos" panose="020B0004020202020204" pitchFamily="34" charset="0"/>
                <a:cs typeface="Aptos" panose="020B0004020202020204" pitchFamily="34" charset="0"/>
              </a:rPr>
              <a:t>) before 8/13</a:t>
            </a:r>
          </a:p>
        </p:txBody>
      </p:sp>
    </p:spTree>
    <p:extLst>
      <p:ext uri="{BB962C8B-B14F-4D97-AF65-F5344CB8AC3E}">
        <p14:creationId xmlns:p14="http://schemas.microsoft.com/office/powerpoint/2010/main" val="40634176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2A56BA-87F0-4296-98FA-FCFA39D7C5AC}"/>
              </a:ext>
            </a:extLst>
          </p:cNvPr>
          <p:cNvSpPr>
            <a:spLocks noGrp="1"/>
          </p:cNvSpPr>
          <p:nvPr>
            <p:ph type="title"/>
          </p:nvPr>
        </p:nvSpPr>
        <p:spPr>
          <a:xfrm>
            <a:off x="771267" y="344128"/>
            <a:ext cx="10381735" cy="991629"/>
          </a:xfrm>
        </p:spPr>
        <p:txBody>
          <a:bodyPr>
            <a:normAutofit/>
          </a:bodyPr>
          <a:lstStyle/>
          <a:p>
            <a:r>
              <a:rPr lang="en-US" sz="4800" b="1" i="1" dirty="0">
                <a:solidFill>
                  <a:schemeClr val="accent5">
                    <a:lumMod val="75000"/>
                  </a:schemeClr>
                </a:solidFill>
              </a:rPr>
              <a:t>Program Announcements</a:t>
            </a:r>
            <a:endParaRPr lang="en-US" sz="4800" dirty="0"/>
          </a:p>
        </p:txBody>
      </p:sp>
      <p:sp>
        <p:nvSpPr>
          <p:cNvPr id="3" name="Content Placeholder 2">
            <a:extLst>
              <a:ext uri="{FF2B5EF4-FFF2-40B4-BE49-F238E27FC236}">
                <a16:creationId xmlns:a16="http://schemas.microsoft.com/office/drawing/2014/main" id="{B46E77AB-F13F-4F9E-8A57-28B61BCF7560}"/>
              </a:ext>
            </a:extLst>
          </p:cNvPr>
          <p:cNvSpPr>
            <a:spLocks noGrp="1"/>
          </p:cNvSpPr>
          <p:nvPr>
            <p:ph idx="1"/>
          </p:nvPr>
        </p:nvSpPr>
        <p:spPr>
          <a:xfrm>
            <a:off x="298916" y="1227155"/>
            <a:ext cx="11326436" cy="5286717"/>
          </a:xfrm>
        </p:spPr>
        <p:txBody>
          <a:bodyPr>
            <a:noAutofit/>
          </a:bodyPr>
          <a:lstStyle/>
          <a:p>
            <a:r>
              <a:rPr lang="nl-NL" dirty="0">
                <a:highlight>
                  <a:srgbClr val="00FF00"/>
                </a:highlight>
              </a:rPr>
              <a:t>Warmth From The Heart</a:t>
            </a:r>
            <a:r>
              <a:rPr lang="nl-NL" dirty="0"/>
              <a:t>, Oct Collection / Nov Distribution</a:t>
            </a:r>
          </a:p>
          <a:p>
            <a:pPr lvl="1"/>
            <a:r>
              <a:rPr lang="nl-NL" dirty="0"/>
              <a:t>Chair Jill Leach       Co Chair Katie Carter and Julie Rappenhagen</a:t>
            </a:r>
          </a:p>
          <a:p>
            <a:pPr lvl="2"/>
            <a:r>
              <a:rPr lang="en-US" dirty="0"/>
              <a:t>Coats, jackets mittens, scarves, hats, socks.  </a:t>
            </a:r>
            <a:r>
              <a:rPr lang="en-US" dirty="0">
                <a:highlight>
                  <a:srgbClr val="00FF00"/>
                </a:highlight>
              </a:rPr>
              <a:t>~$2500 from all clubs</a:t>
            </a:r>
            <a:r>
              <a:rPr lang="en-US" dirty="0"/>
              <a:t> for additional purchases.</a:t>
            </a:r>
            <a:endParaRPr lang="nl-NL" dirty="0"/>
          </a:p>
          <a:p>
            <a:pPr lvl="2"/>
            <a:r>
              <a:rPr lang="nl-NL" dirty="0">
                <a:highlight>
                  <a:srgbClr val="00FF00"/>
                </a:highlight>
              </a:rPr>
              <a:t>Distibute collection totes/flyers 10/1</a:t>
            </a:r>
            <a:r>
              <a:rPr lang="nl-NL" dirty="0"/>
              <a:t>:  pick up at 10/1 meeting or from Jill’s house</a:t>
            </a:r>
          </a:p>
          <a:p>
            <a:pPr lvl="2"/>
            <a:r>
              <a:rPr lang="nl-NL" dirty="0"/>
              <a:t>Collections </a:t>
            </a:r>
            <a:r>
              <a:rPr lang="nl-NL" dirty="0">
                <a:highlight>
                  <a:srgbClr val="00FF00"/>
                </a:highlight>
              </a:rPr>
              <a:t>10/2 to 10/28</a:t>
            </a:r>
            <a:r>
              <a:rPr lang="nl-NL" dirty="0"/>
              <a:t>, drop off at Tuesday meetings or at Jill’s house.  </a:t>
            </a:r>
            <a:r>
              <a:rPr lang="nl-NL" dirty="0">
                <a:highlight>
                  <a:srgbClr val="00FF00"/>
                </a:highlight>
              </a:rPr>
              <a:t>Final pickup morning 10/29</a:t>
            </a:r>
            <a:r>
              <a:rPr lang="nl-NL" dirty="0"/>
              <a:t> – drop off at meeting 10/29 or to Jill’s house</a:t>
            </a:r>
          </a:p>
          <a:p>
            <a:pPr lvl="3"/>
            <a:r>
              <a:rPr lang="nl-NL" dirty="0">
                <a:highlight>
                  <a:srgbClr val="00FF00"/>
                </a:highlight>
              </a:rPr>
              <a:t>Distribution site responsibility sign up starting;</a:t>
            </a:r>
            <a:r>
              <a:rPr lang="nl-NL" dirty="0"/>
              <a:t>  pick up as required to prevent overflow (weekly min)</a:t>
            </a:r>
          </a:p>
          <a:p>
            <a:pPr lvl="3"/>
            <a:r>
              <a:rPr lang="nl-NL" dirty="0">
                <a:highlight>
                  <a:srgbClr val="00FF00"/>
                </a:highlight>
              </a:rPr>
              <a:t>Distibute collection totes/flyers 10/1</a:t>
            </a:r>
            <a:r>
              <a:rPr lang="nl-NL" dirty="0"/>
              <a:t>:  pick up at 10/1 meeting or from Jill’s house</a:t>
            </a:r>
          </a:p>
          <a:p>
            <a:pPr lvl="3"/>
            <a:r>
              <a:rPr lang="en-US" dirty="0"/>
              <a:t>Sort sex and size, black marker on white trash bags, </a:t>
            </a:r>
            <a:r>
              <a:rPr lang="en-US" dirty="0" err="1"/>
              <a:t>ie</a:t>
            </a:r>
            <a:r>
              <a:rPr lang="en-US" dirty="0"/>
              <a:t>. men’s large, women’s small </a:t>
            </a:r>
            <a:r>
              <a:rPr lang="en-US" u="sng" dirty="0"/>
              <a:t>prior</a:t>
            </a:r>
            <a:r>
              <a:rPr lang="en-US" dirty="0"/>
              <a:t> to drop offs</a:t>
            </a:r>
          </a:p>
          <a:p>
            <a:pPr lvl="3"/>
            <a:r>
              <a:rPr lang="en-US" dirty="0"/>
              <a:t>May need to schedule additional sorting days if needed after 10/29 prior to 11/8, signup upcoming</a:t>
            </a:r>
            <a:endParaRPr lang="nl-NL" dirty="0"/>
          </a:p>
          <a:p>
            <a:pPr lvl="2"/>
            <a:r>
              <a:rPr lang="nl-NL" dirty="0"/>
              <a:t>GV – GVR sites and Green Valley Council.  VV – Santa Cruz Fire Stations, Chamber of Commerce, Trends.  Tubac – has their sites selected</a:t>
            </a:r>
          </a:p>
          <a:p>
            <a:pPr lvl="2"/>
            <a:r>
              <a:rPr lang="nl-NL" dirty="0"/>
              <a:t>Distribution </a:t>
            </a:r>
            <a:r>
              <a:rPr lang="en-US" dirty="0"/>
              <a:t>Sopori School:  setup 3pm Fri 11/8, distribution 7am 11/9.  Club signups upcoming. </a:t>
            </a:r>
          </a:p>
          <a:p>
            <a:pPr lvl="3"/>
            <a:r>
              <a:rPr lang="en-US" b="0" i="0" dirty="0">
                <a:solidFill>
                  <a:srgbClr val="202124"/>
                </a:solidFill>
                <a:effectLst/>
                <a:highlight>
                  <a:srgbClr val="FFFFFF"/>
                </a:highlight>
                <a:latin typeface="Roboto" panose="02000000000000000000" pitchFamily="2" charset="0"/>
              </a:rPr>
              <a:t>5000 W </a:t>
            </a:r>
            <a:r>
              <a:rPr lang="en-US" b="0" i="0" dirty="0" err="1">
                <a:solidFill>
                  <a:srgbClr val="202124"/>
                </a:solidFill>
                <a:effectLst/>
                <a:highlight>
                  <a:srgbClr val="FFFFFF"/>
                </a:highlight>
                <a:latin typeface="Roboto" panose="02000000000000000000" pitchFamily="2" charset="0"/>
              </a:rPr>
              <a:t>Arivaca</a:t>
            </a:r>
            <a:r>
              <a:rPr lang="en-US" b="0" i="0" dirty="0">
                <a:solidFill>
                  <a:srgbClr val="202124"/>
                </a:solidFill>
                <a:effectLst/>
                <a:highlight>
                  <a:srgbClr val="FFFFFF"/>
                </a:highlight>
                <a:latin typeface="Roboto" panose="02000000000000000000" pitchFamily="2" charset="0"/>
              </a:rPr>
              <a:t> Rd, Amado, AZ 85645</a:t>
            </a:r>
            <a:endParaRPr lang="nl-NL" dirty="0"/>
          </a:p>
          <a:p>
            <a:pPr lvl="2"/>
            <a:r>
              <a:rPr lang="nl-NL" dirty="0"/>
              <a:t>VV:  client flyers, secure rental van.  Tubac:  distribution directional signs, GV:  coat drive flyers</a:t>
            </a:r>
          </a:p>
          <a:p>
            <a:pPr lvl="2"/>
            <a:r>
              <a:rPr lang="nl-NL" dirty="0"/>
              <a:t> </a:t>
            </a:r>
            <a:r>
              <a:rPr lang="en-US" dirty="0"/>
              <a:t>Publicity beyond fliers – GVR Now!, GVC eblasts, KGBY interview, article in GV news?</a:t>
            </a:r>
            <a:endParaRPr lang="nl-NL" dirty="0"/>
          </a:p>
        </p:txBody>
      </p:sp>
    </p:spTree>
    <p:extLst>
      <p:ext uri="{BB962C8B-B14F-4D97-AF65-F5344CB8AC3E}">
        <p14:creationId xmlns:p14="http://schemas.microsoft.com/office/powerpoint/2010/main" val="26199799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2A56BA-87F0-4296-98FA-FCFA39D7C5AC}"/>
              </a:ext>
            </a:extLst>
          </p:cNvPr>
          <p:cNvSpPr>
            <a:spLocks noGrp="1"/>
          </p:cNvSpPr>
          <p:nvPr>
            <p:ph type="title"/>
          </p:nvPr>
        </p:nvSpPr>
        <p:spPr>
          <a:xfrm>
            <a:off x="771267" y="344128"/>
            <a:ext cx="10381735" cy="991629"/>
          </a:xfrm>
        </p:spPr>
        <p:txBody>
          <a:bodyPr>
            <a:normAutofit/>
          </a:bodyPr>
          <a:lstStyle/>
          <a:p>
            <a:r>
              <a:rPr lang="en-US" sz="4800" b="1" i="1" dirty="0">
                <a:solidFill>
                  <a:schemeClr val="accent5">
                    <a:lumMod val="75000"/>
                  </a:schemeClr>
                </a:solidFill>
              </a:rPr>
              <a:t>Program Announcements</a:t>
            </a:r>
            <a:endParaRPr lang="en-US" sz="4800" dirty="0"/>
          </a:p>
        </p:txBody>
      </p:sp>
      <p:sp>
        <p:nvSpPr>
          <p:cNvPr id="3" name="Content Placeholder 2">
            <a:extLst>
              <a:ext uri="{FF2B5EF4-FFF2-40B4-BE49-F238E27FC236}">
                <a16:creationId xmlns:a16="http://schemas.microsoft.com/office/drawing/2014/main" id="{B46E77AB-F13F-4F9E-8A57-28B61BCF7560}"/>
              </a:ext>
            </a:extLst>
          </p:cNvPr>
          <p:cNvSpPr>
            <a:spLocks noGrp="1"/>
          </p:cNvSpPr>
          <p:nvPr>
            <p:ph idx="1"/>
          </p:nvPr>
        </p:nvSpPr>
        <p:spPr>
          <a:xfrm>
            <a:off x="508982" y="1514029"/>
            <a:ext cx="11326436" cy="4999843"/>
          </a:xfrm>
        </p:spPr>
        <p:txBody>
          <a:bodyPr>
            <a:noAutofit/>
          </a:bodyPr>
          <a:lstStyle/>
          <a:p>
            <a:r>
              <a:rPr lang="nl-NL" dirty="0"/>
              <a:t>Dictionary and Thesaurus Distribution, Sept / Oct</a:t>
            </a:r>
          </a:p>
          <a:p>
            <a:pPr lvl="1"/>
            <a:r>
              <a:rPr lang="nl-NL" dirty="0"/>
              <a:t>Chair Katie Carter       Co-Chair Mike Conley</a:t>
            </a:r>
          </a:p>
          <a:p>
            <a:r>
              <a:rPr lang="nl-NL" dirty="0"/>
              <a:t>Rotary Club of </a:t>
            </a:r>
            <a:r>
              <a:rPr lang="nl-NL" dirty="0">
                <a:highlight>
                  <a:srgbClr val="00FF00"/>
                </a:highlight>
              </a:rPr>
              <a:t>Valle Verde Meatloaf Fund Raising Event 9/25</a:t>
            </a:r>
          </a:p>
          <a:p>
            <a:pPr lvl="1"/>
            <a:r>
              <a:rPr lang="nl-NL" dirty="0"/>
              <a:t>President Michele Lewis – </a:t>
            </a:r>
            <a:r>
              <a:rPr lang="nl-NL" dirty="0">
                <a:highlight>
                  <a:srgbClr val="00FF00"/>
                </a:highlight>
              </a:rPr>
              <a:t>Tickets $15</a:t>
            </a:r>
          </a:p>
          <a:p>
            <a:pPr lvl="2"/>
            <a:r>
              <a:rPr lang="en-US" sz="1800" dirty="0">
                <a:effectLst/>
                <a:highlight>
                  <a:srgbClr val="00FF00"/>
                </a:highlight>
                <a:latin typeface="Aptos" panose="020B0004020202020204" pitchFamily="34" charset="0"/>
                <a:ea typeface="Times New Roman" panose="02020603050405020304" pitchFamily="18" charset="0"/>
                <a:cs typeface="Aptos" panose="020B0004020202020204" pitchFamily="34" charset="0"/>
              </a:rPr>
              <a:t>American Legion 131 Esperanza</a:t>
            </a:r>
            <a:r>
              <a:rPr lang="en-US" sz="1800" dirty="0">
                <a:highlight>
                  <a:srgbClr val="00FF00"/>
                </a:highlight>
                <a:latin typeface="Aptos" panose="020B0004020202020204" pitchFamily="34" charset="0"/>
                <a:ea typeface="Times New Roman" panose="02020603050405020304" pitchFamily="18" charset="0"/>
                <a:cs typeface="Aptos" panose="020B0004020202020204" pitchFamily="34" charset="0"/>
              </a:rPr>
              <a:t>,</a:t>
            </a:r>
            <a:r>
              <a:rPr lang="en-US" sz="1800" dirty="0">
                <a:effectLst/>
                <a:highlight>
                  <a:srgbClr val="00FF00"/>
                </a:highlight>
                <a:latin typeface="Aptos" panose="020B0004020202020204" pitchFamily="34" charset="0"/>
                <a:ea typeface="Times New Roman" panose="02020603050405020304" pitchFamily="18" charset="0"/>
                <a:cs typeface="Aptos" panose="020B0004020202020204" pitchFamily="34" charset="0"/>
              </a:rPr>
              <a:t> two seatings 4:00 and 5:00</a:t>
            </a:r>
          </a:p>
          <a:p>
            <a:pPr lvl="2"/>
            <a:r>
              <a:rPr lang="en-US" sz="1800" dirty="0">
                <a:highlight>
                  <a:srgbClr val="00FF00"/>
                </a:highlight>
                <a:latin typeface="Aptos" panose="020B0004020202020204" pitchFamily="34" charset="0"/>
              </a:rPr>
              <a:t>Proceeds benefit St Andrews Clinic and the Cleft Palate Surgery in Nogales </a:t>
            </a:r>
            <a:endParaRPr lang="nl-NL" dirty="0">
              <a:highlight>
                <a:srgbClr val="00FF00"/>
              </a:highlight>
            </a:endParaRPr>
          </a:p>
          <a:p>
            <a:r>
              <a:rPr lang="en-US" sz="2800" dirty="0"/>
              <a:t>24-25 List of </a:t>
            </a:r>
            <a:r>
              <a:rPr lang="en-US" dirty="0"/>
              <a:t>p</a:t>
            </a:r>
            <a:r>
              <a:rPr lang="en-US" sz="2800" dirty="0"/>
              <a:t>rojects Update:  </a:t>
            </a:r>
          </a:p>
          <a:p>
            <a:pPr lvl="1"/>
            <a:r>
              <a:rPr lang="en-US" dirty="0"/>
              <a:t>Yesenia Porras volunteered for Holiday Party Chair;  Julie </a:t>
            </a:r>
            <a:r>
              <a:rPr lang="en-US" dirty="0" err="1"/>
              <a:t>Rappenhagen</a:t>
            </a:r>
            <a:r>
              <a:rPr lang="en-US" dirty="0"/>
              <a:t> volunteered for Warmth From the Heart Cochair</a:t>
            </a:r>
          </a:p>
          <a:p>
            <a:endParaRPr lang="nl-NL" dirty="0">
              <a:highlight>
                <a:srgbClr val="00FF00"/>
              </a:highlight>
            </a:endParaRPr>
          </a:p>
        </p:txBody>
      </p:sp>
    </p:spTree>
    <p:extLst>
      <p:ext uri="{BB962C8B-B14F-4D97-AF65-F5344CB8AC3E}">
        <p14:creationId xmlns:p14="http://schemas.microsoft.com/office/powerpoint/2010/main" val="33597404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Object 3">
            <a:extLst>
              <a:ext uri="{FF2B5EF4-FFF2-40B4-BE49-F238E27FC236}">
                <a16:creationId xmlns:a16="http://schemas.microsoft.com/office/drawing/2014/main" id="{E7959F00-86CD-AD45-CCB8-FF5D6ADC606C}"/>
              </a:ext>
            </a:extLst>
          </p:cNvPr>
          <p:cNvGraphicFramePr>
            <a:graphicFrameLocks noChangeAspect="1"/>
          </p:cNvGraphicFramePr>
          <p:nvPr>
            <p:extLst>
              <p:ext uri="{D42A27DB-BD31-4B8C-83A1-F6EECF244321}">
                <p14:modId xmlns:p14="http://schemas.microsoft.com/office/powerpoint/2010/main" val="1052107217"/>
              </p:ext>
            </p:extLst>
          </p:nvPr>
        </p:nvGraphicFramePr>
        <p:xfrm>
          <a:off x="1111250" y="82550"/>
          <a:ext cx="9967913" cy="6691313"/>
        </p:xfrm>
        <a:graphic>
          <a:graphicData uri="http://schemas.openxmlformats.org/presentationml/2006/ole">
            <mc:AlternateContent xmlns:mc="http://schemas.openxmlformats.org/markup-compatibility/2006">
              <mc:Choice xmlns:v="urn:schemas-microsoft-com:vml" Requires="v">
                <p:oleObj name="Worksheet" r:id="rId2" imgW="7601058" imgH="6153277" progId="Excel.Sheet.12">
                  <p:embed/>
                </p:oleObj>
              </mc:Choice>
              <mc:Fallback>
                <p:oleObj name="Worksheet" r:id="rId2" imgW="7601058" imgH="6153277" progId="Excel.Sheet.12">
                  <p:embed/>
                  <p:pic>
                    <p:nvPicPr>
                      <p:cNvPr id="4" name="Object 3">
                        <a:extLst>
                          <a:ext uri="{FF2B5EF4-FFF2-40B4-BE49-F238E27FC236}">
                            <a16:creationId xmlns:a16="http://schemas.microsoft.com/office/drawing/2014/main" id="{E7959F00-86CD-AD45-CCB8-FF5D6ADC606C}"/>
                          </a:ext>
                        </a:extLst>
                      </p:cNvPr>
                      <p:cNvPicPr/>
                      <p:nvPr/>
                    </p:nvPicPr>
                    <p:blipFill>
                      <a:blip r:embed="rId3"/>
                      <a:stretch>
                        <a:fillRect/>
                      </a:stretch>
                    </p:blipFill>
                    <p:spPr>
                      <a:xfrm>
                        <a:off x="1111250" y="82550"/>
                        <a:ext cx="9967913" cy="6691313"/>
                      </a:xfrm>
                      <a:prstGeom prst="rect">
                        <a:avLst/>
                      </a:prstGeom>
                    </p:spPr>
                  </p:pic>
                </p:oleObj>
              </mc:Fallback>
            </mc:AlternateContent>
          </a:graphicData>
        </a:graphic>
      </p:graphicFrame>
    </p:spTree>
    <p:extLst>
      <p:ext uri="{BB962C8B-B14F-4D97-AF65-F5344CB8AC3E}">
        <p14:creationId xmlns:p14="http://schemas.microsoft.com/office/powerpoint/2010/main" val="25810421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2A56BA-87F0-4296-98FA-FCFA39D7C5AC}"/>
              </a:ext>
            </a:extLst>
          </p:cNvPr>
          <p:cNvSpPr>
            <a:spLocks noGrp="1"/>
          </p:cNvSpPr>
          <p:nvPr>
            <p:ph type="title"/>
          </p:nvPr>
        </p:nvSpPr>
        <p:spPr>
          <a:xfrm>
            <a:off x="832910" y="296979"/>
            <a:ext cx="10381735" cy="991629"/>
          </a:xfrm>
        </p:spPr>
        <p:txBody>
          <a:bodyPr>
            <a:normAutofit/>
          </a:bodyPr>
          <a:lstStyle/>
          <a:p>
            <a:r>
              <a:rPr lang="en-US" b="1" i="1" dirty="0">
                <a:solidFill>
                  <a:schemeClr val="accent5">
                    <a:lumMod val="75000"/>
                  </a:schemeClr>
                </a:solidFill>
              </a:rPr>
              <a:t>13</a:t>
            </a:r>
            <a:r>
              <a:rPr lang="en-US" b="1" i="1" baseline="30000" dirty="0">
                <a:solidFill>
                  <a:schemeClr val="accent5">
                    <a:lumMod val="75000"/>
                  </a:schemeClr>
                </a:solidFill>
              </a:rPr>
              <a:t>th</a:t>
            </a:r>
            <a:r>
              <a:rPr lang="en-US" b="1" i="1" dirty="0">
                <a:solidFill>
                  <a:schemeClr val="accent5">
                    <a:lumMod val="75000"/>
                  </a:schemeClr>
                </a:solidFill>
              </a:rPr>
              <a:t> Year Program</a:t>
            </a:r>
            <a:endParaRPr lang="en-US" dirty="0"/>
          </a:p>
        </p:txBody>
      </p:sp>
      <p:sp>
        <p:nvSpPr>
          <p:cNvPr id="3" name="Content Placeholder 2">
            <a:extLst>
              <a:ext uri="{FF2B5EF4-FFF2-40B4-BE49-F238E27FC236}">
                <a16:creationId xmlns:a16="http://schemas.microsoft.com/office/drawing/2014/main" id="{B46E77AB-F13F-4F9E-8A57-28B61BCF7560}"/>
              </a:ext>
            </a:extLst>
          </p:cNvPr>
          <p:cNvSpPr>
            <a:spLocks noGrp="1"/>
          </p:cNvSpPr>
          <p:nvPr>
            <p:ph idx="1"/>
          </p:nvPr>
        </p:nvSpPr>
        <p:spPr>
          <a:xfrm>
            <a:off x="409610" y="1154363"/>
            <a:ext cx="11372780" cy="5827585"/>
          </a:xfrm>
        </p:spPr>
        <p:txBody>
          <a:bodyPr>
            <a:noAutofit/>
          </a:bodyPr>
          <a:lstStyle/>
          <a:p>
            <a:r>
              <a:rPr lang="en-US" sz="2400" u="sng" dirty="0">
                <a:highlight>
                  <a:srgbClr val="00FF00"/>
                </a:highlight>
              </a:rPr>
              <a:t>Mentor Orientation 9/4 (Wed)</a:t>
            </a:r>
            <a:r>
              <a:rPr lang="en-US" sz="2400" u="sng" dirty="0"/>
              <a:t> </a:t>
            </a:r>
            <a:r>
              <a:rPr lang="en-US" sz="2400" dirty="0"/>
              <a:t>from </a:t>
            </a:r>
            <a:r>
              <a:rPr lang="en-US" sz="2400" u="sng" dirty="0">
                <a:highlight>
                  <a:srgbClr val="00FF00"/>
                </a:highlight>
              </a:rPr>
              <a:t>4pm to 6 pm at the SUSD District Auditorium</a:t>
            </a:r>
            <a:r>
              <a:rPr lang="en-US" sz="2400" dirty="0">
                <a:highlight>
                  <a:srgbClr val="00FF00"/>
                </a:highlight>
              </a:rPr>
              <a:t> </a:t>
            </a:r>
          </a:p>
          <a:p>
            <a:pPr lvl="1"/>
            <a:r>
              <a:rPr lang="en-US" sz="2000" dirty="0"/>
              <a:t>Mentors 4pm to 5pm.  Mentors, students and parents 5pm to 6pm student  </a:t>
            </a:r>
            <a:endParaRPr lang="en-US" sz="1800" dirty="0"/>
          </a:p>
          <a:p>
            <a:r>
              <a:rPr lang="en-US" sz="2400" dirty="0"/>
              <a:t>If you have family and/or friends that would like to help our HS kids by being a mentor:  </a:t>
            </a:r>
          </a:p>
          <a:p>
            <a:pPr lvl="1"/>
            <a:r>
              <a:rPr lang="en-US" sz="2000" dirty="0"/>
              <a:t>Get their information and fill out the </a:t>
            </a:r>
            <a:r>
              <a:rPr lang="en-US" sz="2000" dirty="0">
                <a:highlight>
                  <a:srgbClr val="00FF00"/>
                </a:highlight>
              </a:rPr>
              <a:t>community signup sheet</a:t>
            </a:r>
            <a:r>
              <a:rPr lang="en-US" sz="2000" dirty="0"/>
              <a:t> and give to Pat Pease or John O’Rourke</a:t>
            </a:r>
          </a:p>
          <a:p>
            <a:r>
              <a:rPr lang="en-US" sz="2400" dirty="0"/>
              <a:t>Mentor / Program Information: contact Pat Pease at </a:t>
            </a:r>
            <a:r>
              <a:rPr lang="en-US" sz="2400" dirty="0">
                <a:hlinkClick r:id="rId2">
                  <a:extLst>
                    <a:ext uri="{A12FA001-AC4F-418D-AE19-62706E023703}">
                      <ahyp:hlinkClr xmlns:ahyp="http://schemas.microsoft.com/office/drawing/2018/hyperlinkcolor" val="tx"/>
                    </a:ext>
                  </a:extLst>
                </a:hlinkClick>
              </a:rPr>
              <a:t>gvrotary@yahoo.com</a:t>
            </a:r>
            <a:r>
              <a:rPr lang="en-US" sz="2400" dirty="0"/>
              <a:t>, John O’Rourke at </a:t>
            </a:r>
            <a:r>
              <a:rPr lang="en-US" sz="2400" dirty="0">
                <a:hlinkClick r:id="rId3">
                  <a:extLst>
                    <a:ext uri="{A12FA001-AC4F-418D-AE19-62706E023703}">
                      <ahyp:hlinkClr xmlns:ahyp="http://schemas.microsoft.com/office/drawing/2018/hyperlinkcolor" val="tx"/>
                    </a:ext>
                  </a:extLst>
                </a:hlinkClick>
              </a:rPr>
              <a:t>orourkejohnf@gmail.com</a:t>
            </a:r>
            <a:r>
              <a:rPr lang="en-US" sz="2400" dirty="0"/>
              <a:t> or Becky Mansfield at </a:t>
            </a:r>
            <a:r>
              <a:rPr lang="en-US" sz="2400" dirty="0">
                <a:hlinkClick r:id="rId4">
                  <a:extLst>
                    <a:ext uri="{A12FA001-AC4F-418D-AE19-62706E023703}">
                      <ahyp:hlinkClr xmlns:ahyp="http://schemas.microsoft.com/office/drawing/2018/hyperlinkcolor" val="tx"/>
                    </a:ext>
                  </a:extLst>
                </a:hlinkClick>
              </a:rPr>
              <a:t>beckyandjeff2@gmail.com</a:t>
            </a:r>
            <a:r>
              <a:rPr lang="en-US" sz="2400" dirty="0"/>
              <a:t> </a:t>
            </a:r>
          </a:p>
          <a:p>
            <a:r>
              <a:rPr lang="en-US" sz="2400" dirty="0"/>
              <a:t>Mentoring Sessions 1:15pm to 2:50pm at the School Libraries</a:t>
            </a:r>
          </a:p>
          <a:p>
            <a:pPr marL="228600" lvl="1" indent="0">
              <a:spcBef>
                <a:spcPts val="0"/>
              </a:spcBef>
              <a:buNone/>
            </a:pPr>
            <a:r>
              <a:rPr lang="en-US" sz="2000" dirty="0"/>
              <a:t>	</a:t>
            </a:r>
            <a:r>
              <a:rPr lang="en-US" sz="2000" u="sng" dirty="0"/>
              <a:t>WGHS</a:t>
            </a:r>
            <a:r>
              <a:rPr lang="en-US" sz="2000" dirty="0"/>
              <a:t>		</a:t>
            </a:r>
            <a:r>
              <a:rPr lang="en-US" sz="2000" u="sng" dirty="0"/>
              <a:t>SHS</a:t>
            </a:r>
          </a:p>
          <a:p>
            <a:pPr marL="228600" lvl="1" indent="0">
              <a:spcBef>
                <a:spcPts val="0"/>
              </a:spcBef>
              <a:buNone/>
            </a:pPr>
            <a:r>
              <a:rPr lang="en-US" sz="2000" dirty="0"/>
              <a:t>	9/25		9/18</a:t>
            </a:r>
          </a:p>
          <a:p>
            <a:pPr marL="228600" lvl="1" indent="0">
              <a:spcBef>
                <a:spcPts val="0"/>
              </a:spcBef>
              <a:buNone/>
            </a:pPr>
            <a:r>
              <a:rPr lang="en-US" sz="2000" dirty="0"/>
              <a:t>	10/23		10/16</a:t>
            </a:r>
          </a:p>
          <a:p>
            <a:pPr marL="228600" lvl="1" indent="0">
              <a:spcBef>
                <a:spcPts val="0"/>
              </a:spcBef>
              <a:buNone/>
            </a:pPr>
            <a:r>
              <a:rPr lang="en-US" sz="2000" dirty="0"/>
              <a:t>	11/13		11/20</a:t>
            </a:r>
          </a:p>
          <a:p>
            <a:pPr marL="228600" lvl="1" indent="0">
              <a:spcBef>
                <a:spcPts val="0"/>
              </a:spcBef>
              <a:buNone/>
            </a:pPr>
            <a:r>
              <a:rPr lang="en-US" sz="2000" dirty="0"/>
              <a:t>	1/8		1/15</a:t>
            </a:r>
          </a:p>
          <a:p>
            <a:pPr marL="228600" lvl="1" indent="0">
              <a:spcBef>
                <a:spcPts val="0"/>
              </a:spcBef>
              <a:buNone/>
            </a:pPr>
            <a:r>
              <a:rPr lang="en-US" sz="2000" dirty="0"/>
              <a:t>	2/12		2/19</a:t>
            </a:r>
          </a:p>
          <a:p>
            <a:pPr marL="228600" lvl="1" indent="0">
              <a:spcBef>
                <a:spcPts val="0"/>
              </a:spcBef>
              <a:buNone/>
            </a:pPr>
            <a:r>
              <a:rPr lang="en-US" sz="2000" dirty="0"/>
              <a:t>	3/19		3/26	</a:t>
            </a:r>
          </a:p>
          <a:p>
            <a:pPr marL="228600" lvl="1" indent="0">
              <a:spcBef>
                <a:spcPts val="0"/>
              </a:spcBef>
              <a:buNone/>
            </a:pPr>
            <a:r>
              <a:rPr lang="en-US" sz="2000" dirty="0"/>
              <a:t>	4/16		4/23</a:t>
            </a:r>
          </a:p>
          <a:p>
            <a:pPr marL="571500" lvl="1" indent="-342900">
              <a:spcBef>
                <a:spcPts val="0"/>
              </a:spcBef>
            </a:pPr>
            <a:r>
              <a:rPr lang="en-US" sz="2400" dirty="0"/>
              <a:t>Reminder:  Start / Complete Vetting Process!</a:t>
            </a:r>
          </a:p>
          <a:p>
            <a:pPr marL="228600" lvl="1" indent="0">
              <a:spcBef>
                <a:spcPts val="0"/>
              </a:spcBef>
              <a:buNone/>
            </a:pPr>
            <a:endParaRPr lang="en-US" dirty="0"/>
          </a:p>
        </p:txBody>
      </p:sp>
    </p:spTree>
    <p:extLst>
      <p:ext uri="{BB962C8B-B14F-4D97-AF65-F5344CB8AC3E}">
        <p14:creationId xmlns:p14="http://schemas.microsoft.com/office/powerpoint/2010/main" val="398294261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50967</TotalTime>
  <Words>1927</Words>
  <Application>Microsoft Office PowerPoint</Application>
  <PresentationFormat>Widescreen</PresentationFormat>
  <Paragraphs>203</Paragraphs>
  <Slides>17</Slides>
  <Notes>0</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17</vt:i4>
      </vt:variant>
    </vt:vector>
  </HeadingPairs>
  <TitlesOfParts>
    <vt:vector size="27" baseType="lpstr">
      <vt:lpstr>Aptos</vt:lpstr>
      <vt:lpstr>Arial</vt:lpstr>
      <vt:lpstr>bookman</vt:lpstr>
      <vt:lpstr>Calibri</vt:lpstr>
      <vt:lpstr>Calibri Light</vt:lpstr>
      <vt:lpstr>georgia</vt:lpstr>
      <vt:lpstr>Roboto</vt:lpstr>
      <vt:lpstr>Times New Roman</vt:lpstr>
      <vt:lpstr>Office Theme</vt:lpstr>
      <vt:lpstr>Worksheet</vt:lpstr>
      <vt:lpstr>Rotary Moment or Invocation</vt:lpstr>
      <vt:lpstr>Secretary Announcements – Mike Pease</vt:lpstr>
      <vt:lpstr>Family of Rotary – Bob Auflick</vt:lpstr>
      <vt:lpstr>Program Announcements</vt:lpstr>
      <vt:lpstr>Program Announcements</vt:lpstr>
      <vt:lpstr>Program Announcements</vt:lpstr>
      <vt:lpstr>Program Announcements</vt:lpstr>
      <vt:lpstr>PowerPoint Presentation</vt:lpstr>
      <vt:lpstr>13th Year Program</vt:lpstr>
      <vt:lpstr>13th Year Program School Volunteer Vetting Process</vt:lpstr>
      <vt:lpstr>Club Board Meeting Highlights</vt:lpstr>
      <vt:lpstr>District 5500 Conference of Clubs</vt:lpstr>
      <vt:lpstr>District 5500 Conference of Clubs</vt:lpstr>
      <vt:lpstr>2024 – 2025 Grant</vt:lpstr>
      <vt:lpstr>Speaker Chairs July 2024 to June 2025*</vt:lpstr>
      <vt:lpstr>Greeter / Sgt-at-Arms July 2024 to June 2025*</vt:lpstr>
      <vt:lpstr>Speakers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Green Valley Rotary Foundation</dc:title>
  <dc:creator>Mary Jane Goodrick</dc:creator>
  <cp:lastModifiedBy>MandY</cp:lastModifiedBy>
  <cp:revision>464</cp:revision>
  <cp:lastPrinted>2024-08-13T16:28:04Z</cp:lastPrinted>
  <dcterms:created xsi:type="dcterms:W3CDTF">2016-08-27T22:04:50Z</dcterms:created>
  <dcterms:modified xsi:type="dcterms:W3CDTF">2024-08-14T18:56:02Z</dcterms:modified>
</cp:coreProperties>
</file>