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8" r:id="rId2"/>
    <p:sldId id="433" r:id="rId3"/>
    <p:sldId id="268" r:id="rId4"/>
    <p:sldId id="296" r:id="rId5"/>
    <p:sldId id="543" r:id="rId6"/>
    <p:sldId id="448" r:id="rId7"/>
    <p:sldId id="544" r:id="rId8"/>
    <p:sldId id="555" r:id="rId9"/>
    <p:sldId id="522" r:id="rId10"/>
    <p:sldId id="577" r:id="rId11"/>
    <p:sldId id="519" r:id="rId12"/>
    <p:sldId id="553" r:id="rId13"/>
    <p:sldId id="580" r:id="rId14"/>
    <p:sldId id="587" r:id="rId15"/>
    <p:sldId id="581" r:id="rId16"/>
    <p:sldId id="601" r:id="rId17"/>
    <p:sldId id="588" r:id="rId18"/>
    <p:sldId id="602" r:id="rId19"/>
    <p:sldId id="584" r:id="rId20"/>
    <p:sldId id="557" r:id="rId21"/>
    <p:sldId id="58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BC"/>
    <a:srgbClr val="00B0F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641" autoAdjust="0"/>
  </p:normalViewPr>
  <p:slideViewPr>
    <p:cSldViewPr>
      <p:cViewPr varScale="1">
        <p:scale>
          <a:sx n="68" d="100"/>
          <a:sy n="68" d="100"/>
        </p:scale>
        <p:origin x="1224" y="66"/>
      </p:cViewPr>
      <p:guideLst>
        <p:guide orient="horz" pos="2160"/>
        <p:guide pos="2880"/>
      </p:guideLst>
    </p:cSldViewPr>
  </p:slideViewPr>
  <p:notesTextViewPr>
    <p:cViewPr>
      <p:scale>
        <a:sx n="3" d="2"/>
        <a:sy n="3" d="2"/>
      </p:scale>
      <p:origin x="0" y="0"/>
    </p:cViewPr>
  </p:notesTextViewPr>
  <p:sorterViewPr>
    <p:cViewPr>
      <p:scale>
        <a:sx n="120" d="100"/>
        <a:sy n="120" d="100"/>
      </p:scale>
      <p:origin x="0" y="-7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E5ABDF-7DFE-4C6E-A69F-32064B623B41}" type="datetimeFigureOut">
              <a:rPr lang="en-US" smtClean="0"/>
              <a:pPr/>
              <a:t>1/18/2024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FFC9C9-2FA2-4101-BC8A-7CA613B04956}" type="slidenum">
              <a:rPr lang="en-US" smtClean="0"/>
              <a:pPr/>
              <a:t>‹#›</a:t>
            </a:fld>
            <a:endParaRPr lang="en-US"/>
          </a:p>
        </p:txBody>
      </p:sp>
    </p:spTree>
    <p:extLst>
      <p:ext uri="{BB962C8B-B14F-4D97-AF65-F5344CB8AC3E}">
        <p14:creationId xmlns:p14="http://schemas.microsoft.com/office/powerpoint/2010/main" val="310563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8200" cy="3486150"/>
          </a:xfrm>
          <a:ln/>
        </p:spPr>
      </p:sp>
      <p:sp>
        <p:nvSpPr>
          <p:cNvPr id="41987" name="Notes Placeholder 2"/>
          <p:cNvSpPr>
            <a:spLocks noGrp="1"/>
          </p:cNvSpPr>
          <p:nvPr>
            <p:ph type="body" idx="1"/>
          </p:nvPr>
        </p:nvSpPr>
        <p:spPr>
          <a:noFill/>
          <a:ln/>
        </p:spPr>
        <p:txBody>
          <a:bodyPr lIns="91435" tIns="45717" rIns="91435" bIns="45717"/>
          <a:lstStyle/>
          <a:p>
            <a:pPr>
              <a:spcBef>
                <a:spcPct val="0"/>
              </a:spcBef>
            </a:pPr>
            <a:endParaRPr lang="en-US" dirty="0">
              <a:latin typeface="Arial" pitchFamily="34" charset="0"/>
            </a:endParaRPr>
          </a:p>
        </p:txBody>
      </p:sp>
      <p:sp>
        <p:nvSpPr>
          <p:cNvPr id="41988"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1435" tIns="45717" rIns="91435" bIns="45717" anchor="b"/>
          <a:lstStyle/>
          <a:p>
            <a:pPr algn="r"/>
            <a:fld id="{55917324-B8AD-4DD4-B2E2-7BD52F1F34B8}" type="slidenum">
              <a:rPr lang="en-US" sz="1200">
                <a:latin typeface="Calibri" pitchFamily="34" charset="0"/>
              </a:rPr>
              <a:pPr algn="r"/>
              <a:t>3</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1100" y="696913"/>
            <a:ext cx="4648200" cy="3486150"/>
          </a:xfrm>
          <a:ln/>
        </p:spPr>
      </p:sp>
      <p:sp>
        <p:nvSpPr>
          <p:cNvPr id="46083" name="Notes Placeholder 2"/>
          <p:cNvSpPr>
            <a:spLocks noGrp="1"/>
          </p:cNvSpPr>
          <p:nvPr>
            <p:ph type="body" idx="1"/>
          </p:nvPr>
        </p:nvSpPr>
        <p:spPr>
          <a:noFill/>
          <a:ln/>
        </p:spPr>
        <p:txBody>
          <a:bodyPr/>
          <a:lstStyle/>
          <a:p>
            <a:endParaRPr lang="en-US" dirty="0">
              <a:latin typeface="Arial" pitchFamily="34" charset="0"/>
            </a:endParaRPr>
          </a:p>
        </p:txBody>
      </p:sp>
      <p:sp>
        <p:nvSpPr>
          <p:cNvPr id="46084" name="Slide Number Placeholder 3"/>
          <p:cNvSpPr>
            <a:spLocks noGrp="1"/>
          </p:cNvSpPr>
          <p:nvPr>
            <p:ph type="sldNum" sz="quarter" idx="5"/>
          </p:nvPr>
        </p:nvSpPr>
        <p:spPr>
          <a:noFill/>
        </p:spPr>
        <p:txBody>
          <a:bodyPr/>
          <a:lstStyle/>
          <a:p>
            <a:fld id="{B222D41F-0A1B-4F0D-8500-BD06BF0F20C9}" type="slidenum">
              <a:rPr lang="en-US" smtClean="0">
                <a:latin typeface="Arial" pitchFamily="34" charset="0"/>
              </a:rPr>
              <a:pPr/>
              <a:t>4</a:t>
            </a:fld>
            <a:endParaRPr lang="en-US" dirty="0">
              <a:latin typeface="Arial" pitchFamily="34" charset="0"/>
            </a:endParaRPr>
          </a:p>
        </p:txBody>
      </p:sp>
    </p:spTree>
    <p:extLst>
      <p:ext uri="{BB962C8B-B14F-4D97-AF65-F5344CB8AC3E}">
        <p14:creationId xmlns:p14="http://schemas.microsoft.com/office/powerpoint/2010/main" val="404409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r>
              <a:rPr lang="en-US" dirty="0"/>
              <a:t>The correlation between rising levels of carbon dioxide in the atmosphere (red) with rising carbon dioxide levels (blue) and falling pH in the ocean (green). As carbon dioxide accumulates in the ocean, the water becomes more acidic (the pH declines). (Figure source: modified from Feely et al. 2009).</a:t>
            </a:r>
          </a:p>
        </p:txBody>
      </p:sp>
      <p:sp>
        <p:nvSpPr>
          <p:cNvPr id="4" name="Slide Number Placeholder 3"/>
          <p:cNvSpPr>
            <a:spLocks noGrp="1"/>
          </p:cNvSpPr>
          <p:nvPr>
            <p:ph type="sldNum" sz="quarter" idx="10"/>
          </p:nvPr>
        </p:nvSpPr>
        <p:spPr/>
        <p:txBody>
          <a:bodyPr/>
          <a:lstStyle/>
          <a:p>
            <a:fld id="{DCE3BC03-46F9-4125-9137-FA0A872ABFE4}" type="slidenum">
              <a:rPr lang="en-US" smtClean="0"/>
              <a:t>6</a:t>
            </a:fld>
            <a:endParaRPr lang="en-US"/>
          </a:p>
        </p:txBody>
      </p:sp>
    </p:spTree>
    <p:extLst>
      <p:ext uri="{BB962C8B-B14F-4D97-AF65-F5344CB8AC3E}">
        <p14:creationId xmlns:p14="http://schemas.microsoft.com/office/powerpoint/2010/main" val="192030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FC9C9-2FA2-4101-BC8A-7CA613B04956}" type="slidenum">
              <a:rPr lang="en-US" smtClean="0"/>
              <a:pPr/>
              <a:t>10</a:t>
            </a:fld>
            <a:endParaRPr lang="en-US"/>
          </a:p>
        </p:txBody>
      </p:sp>
    </p:spTree>
    <p:extLst>
      <p:ext uri="{BB962C8B-B14F-4D97-AF65-F5344CB8AC3E}">
        <p14:creationId xmlns:p14="http://schemas.microsoft.com/office/powerpoint/2010/main" val="366275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E5A632-2731-4AEF-B1F7-1DF2A42E188F}"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9D871-5890-445D-99F9-0972A3C120C3}"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5462A-A766-4DB2-A2B1-C3916E672DD0}"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5357A-CD33-4D69-B572-37A78985123E}"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D2DFB-0993-47EC-AC0D-112EE92B48ED}"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538D9-FBF6-427F-884D-E343D1FD63B7}"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DFF8E1-DA27-4540-85C1-9725DF7F5FBC}" type="datetime1">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CA7155-C5F8-42D9-80C4-9FECC87570D0}" type="datetime1">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39699-5B11-452F-9599-A979352FC6D6}" type="datetime1">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BF0E42-5A41-4B6B-93D8-979B36D606CF}"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6010CD-E1B3-4786-A459-F939341A6B16}"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72A5B-B02A-438E-8864-2788F79FC9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20D66-2FA9-46E8-B3A7-374B472D1240}" type="datetime1">
              <a:rPr lang="en-US" smtClean="0"/>
              <a:t>1/18/2024</a:t>
            </a:fld>
            <a:endParaRPr lang="en-US"/>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72A5B-B02A-438E-8864-2788F79FC9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2286000"/>
          </a:xfrm>
        </p:spPr>
        <p:txBody>
          <a:bodyPr>
            <a:noAutofit/>
          </a:bodyPr>
          <a:lstStyle/>
          <a:p>
            <a:r>
              <a:rPr lang="en-US" sz="4800" b="1" dirty="0">
                <a:solidFill>
                  <a:srgbClr val="FF0000"/>
                </a:solidFill>
                <a:latin typeface="Arial" pitchFamily="34" charset="0"/>
                <a:cs typeface="Arial" pitchFamily="34" charset="0"/>
              </a:rPr>
              <a:t>The Air We Breathe: It Is Not What It Used To Be! </a:t>
            </a:r>
          </a:p>
        </p:txBody>
      </p:sp>
      <p:sp>
        <p:nvSpPr>
          <p:cNvPr id="3" name="Subtitle 2"/>
          <p:cNvSpPr>
            <a:spLocks noGrp="1"/>
          </p:cNvSpPr>
          <p:nvPr>
            <p:ph type="subTitle" idx="1"/>
          </p:nvPr>
        </p:nvSpPr>
        <p:spPr>
          <a:xfrm>
            <a:off x="381000" y="2438400"/>
            <a:ext cx="8153400" cy="4191000"/>
          </a:xfrm>
        </p:spPr>
        <p:txBody>
          <a:bodyPr>
            <a:normAutofit/>
          </a:bodyPr>
          <a:lstStyle/>
          <a:p>
            <a:endParaRPr lang="en-US" sz="2400" b="1" dirty="0">
              <a:solidFill>
                <a:srgbClr val="0404BC"/>
              </a:solidFill>
              <a:latin typeface="Arial" pitchFamily="34" charset="0"/>
              <a:cs typeface="Arial" pitchFamily="34" charset="0"/>
            </a:endParaRPr>
          </a:p>
          <a:p>
            <a:r>
              <a:rPr lang="en-US" sz="2400" b="1" dirty="0">
                <a:solidFill>
                  <a:srgbClr val="0404BC"/>
                </a:solidFill>
                <a:latin typeface="Arial" pitchFamily="34" charset="0"/>
                <a:cs typeface="Arial" pitchFamily="34" charset="0"/>
              </a:rPr>
              <a:t>Dr. Russ Schnell </a:t>
            </a:r>
          </a:p>
          <a:p>
            <a:r>
              <a:rPr lang="en-US" sz="2400" b="1" dirty="0">
                <a:solidFill>
                  <a:srgbClr val="0404BC"/>
                </a:solidFill>
                <a:latin typeface="Arial" pitchFamily="34" charset="0"/>
                <a:cs typeface="Arial" pitchFamily="34" charset="0"/>
              </a:rPr>
              <a:t>Senior Scientist</a:t>
            </a:r>
          </a:p>
          <a:p>
            <a:r>
              <a:rPr lang="en-US" sz="2400" b="1" dirty="0">
                <a:solidFill>
                  <a:srgbClr val="0404BC"/>
                </a:solidFill>
                <a:latin typeface="Arial" pitchFamily="34" charset="0"/>
                <a:cs typeface="Arial" pitchFamily="34" charset="0"/>
              </a:rPr>
              <a:t>National Oceanic and Atmospheric Administration</a:t>
            </a:r>
          </a:p>
          <a:p>
            <a:r>
              <a:rPr lang="en-US" sz="2400" b="1" dirty="0">
                <a:solidFill>
                  <a:srgbClr val="0404BC"/>
                </a:solidFill>
                <a:latin typeface="Arial" pitchFamily="34" charset="0"/>
                <a:cs typeface="Arial" pitchFamily="34" charset="0"/>
              </a:rPr>
              <a:t>Boulder, Colorado USA 80305</a:t>
            </a:r>
          </a:p>
          <a:p>
            <a:endParaRPr lang="en-US" b="1" dirty="0">
              <a:solidFill>
                <a:srgbClr val="FF0000"/>
              </a:solidFill>
            </a:endParaRPr>
          </a:p>
          <a:p>
            <a:r>
              <a:rPr lang="en-US" sz="3600" b="1" dirty="0">
                <a:solidFill>
                  <a:srgbClr val="FF0000"/>
                </a:solidFill>
                <a:latin typeface="Arial" panose="020B0604020202020204" pitchFamily="34" charset="0"/>
                <a:cs typeface="Arial" panose="020B0604020202020204" pitchFamily="34" charset="0"/>
              </a:rPr>
              <a:t>Twin Peaks Rotary Club,</a:t>
            </a:r>
          </a:p>
          <a:p>
            <a:r>
              <a:rPr lang="en-US" sz="2800" b="1" dirty="0">
                <a:solidFill>
                  <a:srgbClr val="FF0000"/>
                </a:solidFill>
                <a:latin typeface="Arial" panose="020B0604020202020204" pitchFamily="34" charset="0"/>
                <a:cs typeface="Arial" panose="020B0604020202020204" pitchFamily="34" charset="0"/>
              </a:rPr>
              <a:t>January 25</a:t>
            </a:r>
            <a:r>
              <a:rPr lang="en-US" b="1" dirty="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itchFamily="34" charset="0"/>
                <a:cs typeface="Arial" pitchFamily="34" charset="0"/>
              </a:rPr>
              <a:t>2024 </a:t>
            </a:r>
          </a:p>
          <a:p>
            <a:endParaRPr lang="en-US" sz="2000" b="1" dirty="0">
              <a:solidFill>
                <a:srgbClr val="0404BC"/>
              </a:solidFill>
              <a:latin typeface="Arial" pitchFamily="34" charset="0"/>
              <a:cs typeface="Arial" pitchFamily="34" charset="0"/>
            </a:endParaRPr>
          </a:p>
          <a:p>
            <a:endParaRPr lang="en-US" sz="2000" b="1" dirty="0">
              <a:solidFill>
                <a:srgbClr val="0404BC"/>
              </a:solidFill>
              <a:latin typeface="Arial" pitchFamily="34" charset="0"/>
              <a:cs typeface="Arial" pitchFamily="34" charset="0"/>
            </a:endParaRPr>
          </a:p>
          <a:p>
            <a:endParaRPr lang="en-US" sz="2000" b="1" dirty="0">
              <a:solidFill>
                <a:srgbClr val="0404BC"/>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5672A5B-B02A-438E-8864-2788F79FC937}"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0CC1F6-1DB5-C85D-9FBE-72A5C4F353A3}"/>
              </a:ext>
            </a:extLst>
          </p:cNvPr>
          <p:cNvSpPr>
            <a:spLocks noGrp="1"/>
          </p:cNvSpPr>
          <p:nvPr>
            <p:ph type="sldNum" sz="quarter" idx="12"/>
          </p:nvPr>
        </p:nvSpPr>
        <p:spPr/>
        <p:txBody>
          <a:bodyPr/>
          <a:lstStyle/>
          <a:p>
            <a:fld id="{15672A5B-B02A-438E-8864-2788F79FC937}" type="slidenum">
              <a:rPr lang="en-US" smtClean="0"/>
              <a:pPr/>
              <a:t>10</a:t>
            </a:fld>
            <a:endParaRPr lang="en-US"/>
          </a:p>
        </p:txBody>
      </p:sp>
      <p:pic>
        <p:nvPicPr>
          <p:cNvPr id="1026" name="Picture 2" descr="World population graph chart on white background Vector Image">
            <a:extLst>
              <a:ext uri="{FF2B5EF4-FFF2-40B4-BE49-F238E27FC236}">
                <a16:creationId xmlns:a16="http://schemas.microsoft.com/office/drawing/2014/main" id="{BA51255F-9984-BF3B-4635-01A36EB6E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889" b="12222"/>
          <a:stretch/>
        </p:blipFill>
        <p:spPr bwMode="auto">
          <a:xfrm>
            <a:off x="76201" y="413186"/>
            <a:ext cx="82296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56693D-3B05-61D9-7BAC-4D5B4E61927F}"/>
              </a:ext>
            </a:extLst>
          </p:cNvPr>
          <p:cNvSpPr txBox="1"/>
          <p:nvPr/>
        </p:nvSpPr>
        <p:spPr>
          <a:xfrm>
            <a:off x="5172142" y="2045999"/>
            <a:ext cx="2132434" cy="1077218"/>
          </a:xfrm>
          <a:prstGeom prst="rect">
            <a:avLst/>
          </a:prstGeom>
          <a:noFill/>
          <a:ln w="44450">
            <a:solidFill>
              <a:schemeClr val="accent6">
                <a:lumMod val="75000"/>
              </a:schemeClr>
            </a:solidFill>
          </a:ln>
        </p:spPr>
        <p:txBody>
          <a:bodyPr wrap="square" rtlCol="0">
            <a:spAutoFit/>
          </a:bodyPr>
          <a:lstStyle/>
          <a:p>
            <a:r>
              <a:rPr lang="en-US" sz="3200" b="1" dirty="0"/>
              <a:t>Industrial Revolution</a:t>
            </a:r>
          </a:p>
        </p:txBody>
      </p:sp>
      <p:sp>
        <p:nvSpPr>
          <p:cNvPr id="5" name="TextBox 4">
            <a:extLst>
              <a:ext uri="{FF2B5EF4-FFF2-40B4-BE49-F238E27FC236}">
                <a16:creationId xmlns:a16="http://schemas.microsoft.com/office/drawing/2014/main" id="{6F86B19C-5987-D982-AD2A-7F6DC62F57F3}"/>
              </a:ext>
            </a:extLst>
          </p:cNvPr>
          <p:cNvSpPr txBox="1"/>
          <p:nvPr/>
        </p:nvSpPr>
        <p:spPr>
          <a:xfrm>
            <a:off x="1628842" y="6051986"/>
            <a:ext cx="7086600" cy="707886"/>
          </a:xfrm>
          <a:prstGeom prst="rect">
            <a:avLst/>
          </a:prstGeom>
          <a:noFill/>
        </p:spPr>
        <p:txBody>
          <a:bodyPr wrap="square" rtlCol="0">
            <a:spAutoFit/>
          </a:bodyPr>
          <a:lstStyle/>
          <a:p>
            <a:r>
              <a:rPr lang="en-US" dirty="0"/>
              <a:t>                                  </a:t>
            </a:r>
            <a:r>
              <a:rPr lang="en-US" sz="2800" b="1" dirty="0">
                <a:solidFill>
                  <a:srgbClr val="FF0000"/>
                </a:solidFill>
              </a:rPr>
              <a:t>     </a:t>
            </a:r>
            <a:r>
              <a:rPr lang="en-US" sz="3200" b="1" dirty="0">
                <a:solidFill>
                  <a:srgbClr val="FF0000"/>
                </a:solidFill>
              </a:rPr>
              <a:t>1000      </a:t>
            </a:r>
            <a:r>
              <a:rPr lang="en-US" sz="4000" b="1" dirty="0">
                <a:solidFill>
                  <a:srgbClr val="FF0000"/>
                </a:solidFill>
              </a:rPr>
              <a:t> Year    </a:t>
            </a:r>
            <a:r>
              <a:rPr lang="en-US" sz="3200" b="1" dirty="0">
                <a:solidFill>
                  <a:srgbClr val="FF0000"/>
                </a:solidFill>
              </a:rPr>
              <a:t>1800</a:t>
            </a:r>
          </a:p>
        </p:txBody>
      </p:sp>
      <p:pic>
        <p:nvPicPr>
          <p:cNvPr id="6" name="Picture 5">
            <a:extLst>
              <a:ext uri="{FF2B5EF4-FFF2-40B4-BE49-F238E27FC236}">
                <a16:creationId xmlns:a16="http://schemas.microsoft.com/office/drawing/2014/main" id="{06310451-994E-C417-25E1-1555624F61F0}"/>
              </a:ext>
            </a:extLst>
          </p:cNvPr>
          <p:cNvPicPr>
            <a:picLocks noChangeAspect="1"/>
          </p:cNvPicPr>
          <p:nvPr/>
        </p:nvPicPr>
        <p:blipFill>
          <a:blip r:embed="rId4"/>
          <a:stretch>
            <a:fillRect/>
          </a:stretch>
        </p:blipFill>
        <p:spPr>
          <a:xfrm>
            <a:off x="4211167" y="3156364"/>
            <a:ext cx="54869" cy="2743438"/>
          </a:xfrm>
          <a:prstGeom prst="rect">
            <a:avLst/>
          </a:prstGeom>
        </p:spPr>
      </p:pic>
      <p:pic>
        <p:nvPicPr>
          <p:cNvPr id="9" name="Picture 8">
            <a:extLst>
              <a:ext uri="{FF2B5EF4-FFF2-40B4-BE49-F238E27FC236}">
                <a16:creationId xmlns:a16="http://schemas.microsoft.com/office/drawing/2014/main" id="{36588682-AA85-5481-CC80-CA08EBFFE477}"/>
              </a:ext>
            </a:extLst>
          </p:cNvPr>
          <p:cNvPicPr>
            <a:picLocks noChangeAspect="1"/>
          </p:cNvPicPr>
          <p:nvPr/>
        </p:nvPicPr>
        <p:blipFill>
          <a:blip r:embed="rId4"/>
          <a:stretch>
            <a:fillRect/>
          </a:stretch>
        </p:blipFill>
        <p:spPr>
          <a:xfrm>
            <a:off x="7010400" y="3123217"/>
            <a:ext cx="54869" cy="2743438"/>
          </a:xfrm>
          <a:prstGeom prst="rect">
            <a:avLst/>
          </a:prstGeom>
        </p:spPr>
      </p:pic>
      <p:sp>
        <p:nvSpPr>
          <p:cNvPr id="10" name="TextBox 9">
            <a:extLst>
              <a:ext uri="{FF2B5EF4-FFF2-40B4-BE49-F238E27FC236}">
                <a16:creationId xmlns:a16="http://schemas.microsoft.com/office/drawing/2014/main" id="{4AC75B35-1DAA-506C-CC85-9C156DFF0C3E}"/>
              </a:ext>
            </a:extLst>
          </p:cNvPr>
          <p:cNvSpPr txBox="1"/>
          <p:nvPr/>
        </p:nvSpPr>
        <p:spPr>
          <a:xfrm>
            <a:off x="7467600" y="565370"/>
            <a:ext cx="1219202" cy="646331"/>
          </a:xfrm>
          <a:prstGeom prst="rect">
            <a:avLst/>
          </a:prstGeom>
          <a:noFill/>
        </p:spPr>
        <p:txBody>
          <a:bodyPr wrap="square" rtlCol="0">
            <a:spAutoFit/>
          </a:bodyPr>
          <a:lstStyle/>
          <a:p>
            <a:r>
              <a:rPr lang="en-US" sz="3600" b="1" dirty="0">
                <a:solidFill>
                  <a:srgbClr val="FF0000"/>
                </a:solidFill>
              </a:rPr>
              <a:t>2100</a:t>
            </a:r>
          </a:p>
        </p:txBody>
      </p:sp>
      <p:sp>
        <p:nvSpPr>
          <p:cNvPr id="11" name="TextBox 10">
            <a:extLst>
              <a:ext uri="{FF2B5EF4-FFF2-40B4-BE49-F238E27FC236}">
                <a16:creationId xmlns:a16="http://schemas.microsoft.com/office/drawing/2014/main" id="{1D6C91FD-B281-FAB2-06D5-04E71CC623AE}"/>
              </a:ext>
            </a:extLst>
          </p:cNvPr>
          <p:cNvSpPr txBox="1"/>
          <p:nvPr/>
        </p:nvSpPr>
        <p:spPr>
          <a:xfrm>
            <a:off x="1828800" y="183887"/>
            <a:ext cx="4724402" cy="769441"/>
          </a:xfrm>
          <a:prstGeom prst="rect">
            <a:avLst/>
          </a:prstGeom>
          <a:noFill/>
        </p:spPr>
        <p:txBody>
          <a:bodyPr wrap="square" rtlCol="0">
            <a:spAutoFit/>
          </a:bodyPr>
          <a:lstStyle/>
          <a:p>
            <a:r>
              <a:rPr lang="en-US" sz="4400" b="1" dirty="0">
                <a:solidFill>
                  <a:srgbClr val="FF0000"/>
                </a:solidFill>
              </a:rPr>
              <a:t>Human Population</a:t>
            </a:r>
          </a:p>
        </p:txBody>
      </p:sp>
      <p:sp>
        <p:nvSpPr>
          <p:cNvPr id="3" name="TextBox 2">
            <a:extLst>
              <a:ext uri="{FF2B5EF4-FFF2-40B4-BE49-F238E27FC236}">
                <a16:creationId xmlns:a16="http://schemas.microsoft.com/office/drawing/2014/main" id="{41A2DC86-B59E-4DD2-A00C-8A3909DDAC54}"/>
              </a:ext>
            </a:extLst>
          </p:cNvPr>
          <p:cNvSpPr txBox="1"/>
          <p:nvPr/>
        </p:nvSpPr>
        <p:spPr>
          <a:xfrm rot="16200000">
            <a:off x="-376075" y="3001754"/>
            <a:ext cx="1269488" cy="461665"/>
          </a:xfrm>
          <a:prstGeom prst="rect">
            <a:avLst/>
          </a:prstGeom>
          <a:noFill/>
        </p:spPr>
        <p:txBody>
          <a:bodyPr wrap="square" rtlCol="0">
            <a:spAutoFit/>
          </a:bodyPr>
          <a:lstStyle/>
          <a:p>
            <a:r>
              <a:rPr lang="en-US" sz="2400" b="1" dirty="0"/>
              <a:t>Billions</a:t>
            </a:r>
          </a:p>
        </p:txBody>
      </p:sp>
    </p:spTree>
    <p:extLst>
      <p:ext uri="{BB962C8B-B14F-4D97-AF65-F5344CB8AC3E}">
        <p14:creationId xmlns:p14="http://schemas.microsoft.com/office/powerpoint/2010/main" val="52043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5CDBDA-4A07-8746-A25F-D0A1E3EBAE52}"/>
              </a:ext>
            </a:extLst>
          </p:cNvPr>
          <p:cNvPicPr>
            <a:picLocks noChangeAspect="1"/>
          </p:cNvPicPr>
          <p:nvPr/>
        </p:nvPicPr>
        <p:blipFill rotWithShape="1">
          <a:blip r:embed="rId2"/>
          <a:srcRect t="16629" b="4250"/>
          <a:stretch/>
        </p:blipFill>
        <p:spPr>
          <a:xfrm>
            <a:off x="66335" y="3687878"/>
            <a:ext cx="4100235" cy="2834640"/>
          </a:xfrm>
          <a:prstGeom prst="rect">
            <a:avLst/>
          </a:prstGeom>
        </p:spPr>
      </p:pic>
      <p:pic>
        <p:nvPicPr>
          <p:cNvPr id="9" name="Picture 8">
            <a:extLst>
              <a:ext uri="{FF2B5EF4-FFF2-40B4-BE49-F238E27FC236}">
                <a16:creationId xmlns:a16="http://schemas.microsoft.com/office/drawing/2014/main" id="{6ADB84FF-A8A2-2D47-8C81-E845C5DF2C8A}"/>
              </a:ext>
            </a:extLst>
          </p:cNvPr>
          <p:cNvPicPr>
            <a:picLocks noChangeAspect="1"/>
          </p:cNvPicPr>
          <p:nvPr/>
        </p:nvPicPr>
        <p:blipFill>
          <a:blip r:embed="rId3"/>
          <a:stretch>
            <a:fillRect/>
          </a:stretch>
        </p:blipFill>
        <p:spPr>
          <a:xfrm>
            <a:off x="85372" y="785015"/>
            <a:ext cx="4161938" cy="2368341"/>
          </a:xfrm>
          <a:prstGeom prst="rect">
            <a:avLst/>
          </a:prstGeom>
        </p:spPr>
      </p:pic>
      <p:sp>
        <p:nvSpPr>
          <p:cNvPr id="10" name="TextBox 9">
            <a:extLst>
              <a:ext uri="{FF2B5EF4-FFF2-40B4-BE49-F238E27FC236}">
                <a16:creationId xmlns:a16="http://schemas.microsoft.com/office/drawing/2014/main" id="{BC05864C-FC2A-4347-ACE2-C040A5AB4832}"/>
              </a:ext>
            </a:extLst>
          </p:cNvPr>
          <p:cNvSpPr txBox="1"/>
          <p:nvPr/>
        </p:nvSpPr>
        <p:spPr>
          <a:xfrm>
            <a:off x="2116453" y="196328"/>
            <a:ext cx="6133795" cy="584775"/>
          </a:xfrm>
          <a:prstGeom prst="rect">
            <a:avLst/>
          </a:prstGeom>
          <a:noFill/>
        </p:spPr>
        <p:txBody>
          <a:bodyPr wrap="none" rtlCol="0">
            <a:spAutoFit/>
          </a:bodyPr>
          <a:lstStyle/>
          <a:p>
            <a:r>
              <a:rPr lang="en-US" sz="3200" b="1" dirty="0"/>
              <a:t>Some Indicators of Climate Change </a:t>
            </a:r>
          </a:p>
        </p:txBody>
      </p:sp>
      <p:pic>
        <p:nvPicPr>
          <p:cNvPr id="12" name="Picture 11">
            <a:extLst>
              <a:ext uri="{FF2B5EF4-FFF2-40B4-BE49-F238E27FC236}">
                <a16:creationId xmlns:a16="http://schemas.microsoft.com/office/drawing/2014/main" id="{FCD9948F-B323-6849-B3FA-2DAEA5CA136A}"/>
              </a:ext>
            </a:extLst>
          </p:cNvPr>
          <p:cNvPicPr>
            <a:picLocks noChangeAspect="1"/>
          </p:cNvPicPr>
          <p:nvPr/>
        </p:nvPicPr>
        <p:blipFill rotWithShape="1">
          <a:blip r:embed="rId4"/>
          <a:srcRect l="5975" t="17171" r="27851" b="30655"/>
          <a:stretch/>
        </p:blipFill>
        <p:spPr>
          <a:xfrm>
            <a:off x="4401507" y="663640"/>
            <a:ext cx="4297680" cy="2917760"/>
          </a:xfrm>
          <a:prstGeom prst="rect">
            <a:avLst/>
          </a:prstGeom>
        </p:spPr>
      </p:pic>
      <p:sp>
        <p:nvSpPr>
          <p:cNvPr id="2" name="TextBox 1"/>
          <p:cNvSpPr txBox="1"/>
          <p:nvPr/>
        </p:nvSpPr>
        <p:spPr>
          <a:xfrm>
            <a:off x="1142999" y="867833"/>
            <a:ext cx="2003277" cy="830997"/>
          </a:xfrm>
          <a:prstGeom prst="rect">
            <a:avLst/>
          </a:prstGeom>
          <a:solidFill>
            <a:schemeClr val="bg1"/>
          </a:solidFill>
        </p:spPr>
        <p:txBody>
          <a:bodyPr wrap="square" rtlCol="0">
            <a:spAutoFit/>
          </a:bodyPr>
          <a:lstStyle/>
          <a:p>
            <a:r>
              <a:rPr lang="en-US" sz="2400" b="1" dirty="0"/>
              <a:t>Temperatures  Are Rising</a:t>
            </a:r>
          </a:p>
        </p:txBody>
      </p:sp>
      <p:sp>
        <p:nvSpPr>
          <p:cNvPr id="3" name="TextBox 2"/>
          <p:cNvSpPr txBox="1"/>
          <p:nvPr/>
        </p:nvSpPr>
        <p:spPr>
          <a:xfrm>
            <a:off x="5025624" y="1901376"/>
            <a:ext cx="1905000" cy="1569660"/>
          </a:xfrm>
          <a:prstGeom prst="rect">
            <a:avLst/>
          </a:prstGeom>
          <a:noFill/>
        </p:spPr>
        <p:txBody>
          <a:bodyPr wrap="square" rtlCol="0">
            <a:spAutoFit/>
          </a:bodyPr>
          <a:lstStyle/>
          <a:p>
            <a:r>
              <a:rPr lang="en-US" sz="2400" b="1" dirty="0"/>
              <a:t>Arctic and Antarctic  Sea Ice is Shrinking</a:t>
            </a:r>
          </a:p>
        </p:txBody>
      </p:sp>
      <p:sp>
        <p:nvSpPr>
          <p:cNvPr id="11" name="TextBox 10"/>
          <p:cNvSpPr txBox="1"/>
          <p:nvPr/>
        </p:nvSpPr>
        <p:spPr>
          <a:xfrm>
            <a:off x="762001" y="3869562"/>
            <a:ext cx="1524000" cy="830997"/>
          </a:xfrm>
          <a:prstGeom prst="rect">
            <a:avLst/>
          </a:prstGeom>
          <a:solidFill>
            <a:schemeClr val="bg1"/>
          </a:solidFill>
        </p:spPr>
        <p:txBody>
          <a:bodyPr wrap="square" rtlCol="0">
            <a:spAutoFit/>
          </a:bodyPr>
          <a:lstStyle/>
          <a:p>
            <a:r>
              <a:rPr lang="en-US" sz="2400" b="1" dirty="0"/>
              <a:t>  Sea LeveI                </a:t>
            </a:r>
          </a:p>
          <a:p>
            <a:r>
              <a:rPr lang="en-US" sz="2400" b="1" dirty="0"/>
              <a:t>  Is Rising</a:t>
            </a:r>
          </a:p>
        </p:txBody>
      </p:sp>
      <p:pic>
        <p:nvPicPr>
          <p:cNvPr id="13" name="Picture 12" descr="Ask an Astrobiologist: Global Warming, and What to Expec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491" y="3906251"/>
            <a:ext cx="3992126" cy="2531238"/>
          </a:xfrm>
          <a:prstGeom prst="rect">
            <a:avLst/>
          </a:prstGeom>
        </p:spPr>
      </p:pic>
      <p:sp>
        <p:nvSpPr>
          <p:cNvPr id="6" name="TextBox 5"/>
          <p:cNvSpPr txBox="1"/>
          <p:nvPr/>
        </p:nvSpPr>
        <p:spPr>
          <a:xfrm>
            <a:off x="3385857" y="2907268"/>
            <a:ext cx="652743" cy="369332"/>
          </a:xfrm>
          <a:prstGeom prst="rect">
            <a:avLst/>
          </a:prstGeom>
          <a:solidFill>
            <a:schemeClr val="bg1"/>
          </a:solidFill>
        </p:spPr>
        <p:txBody>
          <a:bodyPr wrap="none" rtlCol="0">
            <a:spAutoFit/>
          </a:bodyPr>
          <a:lstStyle/>
          <a:p>
            <a:r>
              <a:rPr lang="en-US" b="1" dirty="0"/>
              <a:t>2018</a:t>
            </a:r>
          </a:p>
        </p:txBody>
      </p:sp>
      <p:sp>
        <p:nvSpPr>
          <p:cNvPr id="14" name="TextBox 13"/>
          <p:cNvSpPr txBox="1"/>
          <p:nvPr/>
        </p:nvSpPr>
        <p:spPr>
          <a:xfrm>
            <a:off x="1856093" y="2907268"/>
            <a:ext cx="705642" cy="369332"/>
          </a:xfrm>
          <a:prstGeom prst="rect">
            <a:avLst/>
          </a:prstGeom>
          <a:solidFill>
            <a:schemeClr val="bg1"/>
          </a:solidFill>
        </p:spPr>
        <p:txBody>
          <a:bodyPr wrap="none" rtlCol="0">
            <a:spAutoFit/>
          </a:bodyPr>
          <a:lstStyle/>
          <a:p>
            <a:r>
              <a:rPr lang="en-US" b="1" dirty="0"/>
              <a:t> 1950</a:t>
            </a:r>
          </a:p>
        </p:txBody>
      </p:sp>
      <p:sp>
        <p:nvSpPr>
          <p:cNvPr id="15" name="TextBox 14"/>
          <p:cNvSpPr txBox="1"/>
          <p:nvPr/>
        </p:nvSpPr>
        <p:spPr>
          <a:xfrm>
            <a:off x="609600" y="2895600"/>
            <a:ext cx="811441" cy="369332"/>
          </a:xfrm>
          <a:prstGeom prst="rect">
            <a:avLst/>
          </a:prstGeom>
          <a:solidFill>
            <a:schemeClr val="bg1"/>
          </a:solidFill>
        </p:spPr>
        <p:txBody>
          <a:bodyPr wrap="none" rtlCol="0">
            <a:spAutoFit/>
          </a:bodyPr>
          <a:lstStyle/>
          <a:p>
            <a:r>
              <a:rPr lang="en-US" b="1" dirty="0"/>
              <a:t>   1900</a:t>
            </a:r>
          </a:p>
        </p:txBody>
      </p:sp>
      <p:sp>
        <p:nvSpPr>
          <p:cNvPr id="17" name="TextBox 16"/>
          <p:cNvSpPr txBox="1"/>
          <p:nvPr/>
        </p:nvSpPr>
        <p:spPr>
          <a:xfrm>
            <a:off x="533400" y="6337852"/>
            <a:ext cx="811441" cy="369332"/>
          </a:xfrm>
          <a:prstGeom prst="rect">
            <a:avLst/>
          </a:prstGeom>
          <a:solidFill>
            <a:schemeClr val="bg1"/>
          </a:solidFill>
        </p:spPr>
        <p:txBody>
          <a:bodyPr wrap="none" rtlCol="0">
            <a:spAutoFit/>
          </a:bodyPr>
          <a:lstStyle/>
          <a:p>
            <a:r>
              <a:rPr lang="en-US" b="1" dirty="0"/>
              <a:t>   1900</a:t>
            </a:r>
          </a:p>
        </p:txBody>
      </p:sp>
      <p:sp>
        <p:nvSpPr>
          <p:cNvPr id="19" name="TextBox 18"/>
          <p:cNvSpPr txBox="1"/>
          <p:nvPr/>
        </p:nvSpPr>
        <p:spPr>
          <a:xfrm>
            <a:off x="1828800" y="6324600"/>
            <a:ext cx="705642" cy="369332"/>
          </a:xfrm>
          <a:prstGeom prst="rect">
            <a:avLst/>
          </a:prstGeom>
          <a:solidFill>
            <a:schemeClr val="bg1"/>
          </a:solidFill>
        </p:spPr>
        <p:txBody>
          <a:bodyPr wrap="none" rtlCol="0">
            <a:spAutoFit/>
          </a:bodyPr>
          <a:lstStyle/>
          <a:p>
            <a:r>
              <a:rPr lang="en-US" b="1" dirty="0"/>
              <a:t> 1950</a:t>
            </a:r>
          </a:p>
        </p:txBody>
      </p:sp>
      <p:sp>
        <p:nvSpPr>
          <p:cNvPr id="20" name="TextBox 19"/>
          <p:cNvSpPr txBox="1"/>
          <p:nvPr/>
        </p:nvSpPr>
        <p:spPr>
          <a:xfrm>
            <a:off x="3352800" y="6336268"/>
            <a:ext cx="652743" cy="369332"/>
          </a:xfrm>
          <a:prstGeom prst="rect">
            <a:avLst/>
          </a:prstGeom>
          <a:solidFill>
            <a:schemeClr val="bg1"/>
          </a:solidFill>
        </p:spPr>
        <p:txBody>
          <a:bodyPr wrap="none" rtlCol="0">
            <a:spAutoFit/>
          </a:bodyPr>
          <a:lstStyle/>
          <a:p>
            <a:r>
              <a:rPr lang="en-US" b="1" dirty="0"/>
              <a:t>2018</a:t>
            </a:r>
          </a:p>
        </p:txBody>
      </p:sp>
      <p:sp>
        <p:nvSpPr>
          <p:cNvPr id="21" name="TextBox 20"/>
          <p:cNvSpPr txBox="1"/>
          <p:nvPr/>
        </p:nvSpPr>
        <p:spPr>
          <a:xfrm>
            <a:off x="5025624" y="3500230"/>
            <a:ext cx="705642" cy="369332"/>
          </a:xfrm>
          <a:prstGeom prst="rect">
            <a:avLst/>
          </a:prstGeom>
          <a:solidFill>
            <a:schemeClr val="bg1"/>
          </a:solidFill>
        </p:spPr>
        <p:txBody>
          <a:bodyPr wrap="none" rtlCol="0">
            <a:spAutoFit/>
          </a:bodyPr>
          <a:lstStyle/>
          <a:p>
            <a:r>
              <a:rPr lang="en-US" b="1" dirty="0"/>
              <a:t> 1980</a:t>
            </a:r>
          </a:p>
        </p:txBody>
      </p:sp>
      <p:sp>
        <p:nvSpPr>
          <p:cNvPr id="22" name="TextBox 21"/>
          <p:cNvSpPr txBox="1"/>
          <p:nvPr/>
        </p:nvSpPr>
        <p:spPr>
          <a:xfrm>
            <a:off x="7768501" y="3481309"/>
            <a:ext cx="1075936" cy="369332"/>
          </a:xfrm>
          <a:prstGeom prst="rect">
            <a:avLst/>
          </a:prstGeom>
          <a:solidFill>
            <a:schemeClr val="bg1"/>
          </a:solidFill>
        </p:spPr>
        <p:txBody>
          <a:bodyPr wrap="none" rtlCol="0">
            <a:spAutoFit/>
          </a:bodyPr>
          <a:lstStyle/>
          <a:p>
            <a:r>
              <a:rPr lang="en-US" b="1" dirty="0"/>
              <a:t>    2017    </a:t>
            </a:r>
          </a:p>
        </p:txBody>
      </p:sp>
      <p:cxnSp>
        <p:nvCxnSpPr>
          <p:cNvPr id="8" name="Straight Connector 7"/>
          <p:cNvCxnSpPr/>
          <p:nvPr/>
        </p:nvCxnSpPr>
        <p:spPr>
          <a:xfrm>
            <a:off x="4876800" y="3429000"/>
            <a:ext cx="3639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4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D954-68DB-4E98-BF2A-5822F9441ADE}"/>
              </a:ext>
            </a:extLst>
          </p:cNvPr>
          <p:cNvSpPr>
            <a:spLocks noGrp="1"/>
          </p:cNvSpPr>
          <p:nvPr>
            <p:ph type="title"/>
          </p:nvPr>
        </p:nvSpPr>
        <p:spPr>
          <a:xfrm>
            <a:off x="-304800" y="29133"/>
            <a:ext cx="9601200" cy="584204"/>
          </a:xfrm>
        </p:spPr>
        <p:txBody>
          <a:bodyPr>
            <a:noAutofit/>
          </a:bodyPr>
          <a:lstStyle/>
          <a:p>
            <a:r>
              <a:rPr lang="en-US" sz="3600" b="1" dirty="0">
                <a:latin typeface="Arial" panose="020B0604020202020204" pitchFamily="34" charset="0"/>
                <a:cs typeface="Arial" panose="020B0604020202020204" pitchFamily="34" charset="0"/>
              </a:rPr>
              <a:t>Polar and Grizzly Bears are interbreeding </a:t>
            </a:r>
          </a:p>
        </p:txBody>
      </p:sp>
      <p:sp>
        <p:nvSpPr>
          <p:cNvPr id="3" name="Content Placeholder 2">
            <a:extLst>
              <a:ext uri="{FF2B5EF4-FFF2-40B4-BE49-F238E27FC236}">
                <a16:creationId xmlns:a16="http://schemas.microsoft.com/office/drawing/2014/main" id="{C05A1C05-4992-42BB-8004-5BA72E38600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8774DEA-CD99-4041-99CC-4BC85D5E2D8C}"/>
              </a:ext>
            </a:extLst>
          </p:cNvPr>
          <p:cNvSpPr>
            <a:spLocks noGrp="1"/>
          </p:cNvSpPr>
          <p:nvPr>
            <p:ph type="sldNum" sz="quarter" idx="12"/>
          </p:nvPr>
        </p:nvSpPr>
        <p:spPr/>
        <p:txBody>
          <a:bodyPr/>
          <a:lstStyle/>
          <a:p>
            <a:fld id="{15672A5B-B02A-438E-8864-2788F79FC937}" type="slidenum">
              <a:rPr lang="en-US" smtClean="0"/>
              <a:pPr/>
              <a:t>12</a:t>
            </a:fld>
            <a:endParaRPr lang="en-US"/>
          </a:p>
        </p:txBody>
      </p:sp>
      <p:pic>
        <p:nvPicPr>
          <p:cNvPr id="1026" name="Picture 2" descr="Polar bear - brown bear hybrid">
            <a:extLst>
              <a:ext uri="{FF2B5EF4-FFF2-40B4-BE49-F238E27FC236}">
                <a16:creationId xmlns:a16="http://schemas.microsoft.com/office/drawing/2014/main" id="{165BBEC8-DBEF-433A-8C63-2D2E75FEE6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52" r="-574"/>
          <a:stretch/>
        </p:blipFill>
        <p:spPr bwMode="auto">
          <a:xfrm>
            <a:off x="4665" y="684245"/>
            <a:ext cx="9151875" cy="605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5F0974-CA8B-5FAA-353A-2789FBE003F2}"/>
              </a:ext>
            </a:extLst>
          </p:cNvPr>
          <p:cNvSpPr txBox="1"/>
          <p:nvPr/>
        </p:nvSpPr>
        <p:spPr>
          <a:xfrm>
            <a:off x="43417" y="6053958"/>
            <a:ext cx="5483542" cy="646331"/>
          </a:xfrm>
          <a:prstGeom prst="rect">
            <a:avLst/>
          </a:prstGeom>
          <a:solidFill>
            <a:schemeClr val="bg1"/>
          </a:solidFill>
        </p:spPr>
        <p:txBody>
          <a:bodyPr wrap="square" rtlCol="0">
            <a:spAutoFit/>
          </a:bodyPr>
          <a:lstStyle/>
          <a:p>
            <a:r>
              <a:rPr lang="en-US" sz="3600" b="1" dirty="0">
                <a:solidFill>
                  <a:srgbClr val="FF0000"/>
                </a:solidFill>
              </a:rPr>
              <a:t>Make Big Baby = </a:t>
            </a:r>
            <a:r>
              <a:rPr lang="en-US" sz="3600" b="1" u="sng" dirty="0">
                <a:solidFill>
                  <a:srgbClr val="FF0000"/>
                </a:solidFill>
              </a:rPr>
              <a:t>Pizzly</a:t>
            </a:r>
            <a:r>
              <a:rPr lang="en-US" sz="3600" b="1" dirty="0">
                <a:solidFill>
                  <a:srgbClr val="FF0000"/>
                </a:solidFill>
              </a:rPr>
              <a:t> Bear</a:t>
            </a:r>
          </a:p>
        </p:txBody>
      </p:sp>
      <p:pic>
        <p:nvPicPr>
          <p:cNvPr id="6" name="Picture 5" descr="Ask an Astrobiologist: Global Warming, and What to Expect ...">
            <a:extLst>
              <a:ext uri="{FF2B5EF4-FFF2-40B4-BE49-F238E27FC236}">
                <a16:creationId xmlns:a16="http://schemas.microsoft.com/office/drawing/2014/main" id="{615144FC-C61E-D5DF-4D56-31F2E7A093FD}"/>
              </a:ext>
            </a:extLst>
          </p:cNvPr>
          <p:cNvPicPr>
            <a:picLocks noChangeAspect="1"/>
          </p:cNvPicPr>
          <p:nvPr/>
        </p:nvPicPr>
        <p:blipFill rotWithShape="1">
          <a:blip r:embed="rId3">
            <a:extLst>
              <a:ext uri="{28A0092B-C50C-407E-A947-70E740481C1C}">
                <a14:useLocalDpi xmlns:a14="http://schemas.microsoft.com/office/drawing/2010/main" val="0"/>
              </a:ext>
            </a:extLst>
          </a:blip>
          <a:srcRect l="24604" t="2781" r="23860" b="41061"/>
          <a:stretch/>
        </p:blipFill>
        <p:spPr>
          <a:xfrm>
            <a:off x="5519183" y="639605"/>
            <a:ext cx="3581400" cy="2132216"/>
          </a:xfrm>
          <a:prstGeom prst="rect">
            <a:avLst/>
          </a:prstGeom>
        </p:spPr>
      </p:pic>
      <p:sp>
        <p:nvSpPr>
          <p:cNvPr id="7" name="TextBox 6">
            <a:extLst>
              <a:ext uri="{FF2B5EF4-FFF2-40B4-BE49-F238E27FC236}">
                <a16:creationId xmlns:a16="http://schemas.microsoft.com/office/drawing/2014/main" id="{065E800F-31A5-8B6B-BF6B-167AE2740AB2}"/>
              </a:ext>
            </a:extLst>
          </p:cNvPr>
          <p:cNvSpPr txBox="1"/>
          <p:nvPr/>
        </p:nvSpPr>
        <p:spPr>
          <a:xfrm>
            <a:off x="5828523" y="2443329"/>
            <a:ext cx="3348134" cy="523220"/>
          </a:xfrm>
          <a:prstGeom prst="rect">
            <a:avLst/>
          </a:prstGeom>
          <a:solidFill>
            <a:schemeClr val="bg1"/>
          </a:solidFill>
        </p:spPr>
        <p:txBody>
          <a:bodyPr wrap="square" rtlCol="0">
            <a:spAutoFit/>
          </a:bodyPr>
          <a:lstStyle/>
          <a:p>
            <a:r>
              <a:rPr lang="en-US" sz="2800" b="1" dirty="0">
                <a:solidFill>
                  <a:srgbClr val="FF0000"/>
                </a:solidFill>
              </a:rPr>
              <a:t>Polar Bear  Father</a:t>
            </a:r>
          </a:p>
        </p:txBody>
      </p:sp>
      <p:pic>
        <p:nvPicPr>
          <p:cNvPr id="12" name="Picture 11">
            <a:extLst>
              <a:ext uri="{FF2B5EF4-FFF2-40B4-BE49-F238E27FC236}">
                <a16:creationId xmlns:a16="http://schemas.microsoft.com/office/drawing/2014/main" id="{87316615-43FB-6E29-AE93-E4BE1D10A008}"/>
              </a:ext>
            </a:extLst>
          </p:cNvPr>
          <p:cNvPicPr>
            <a:picLocks noChangeAspect="1"/>
          </p:cNvPicPr>
          <p:nvPr/>
        </p:nvPicPr>
        <p:blipFill>
          <a:blip r:embed="rId4"/>
          <a:stretch>
            <a:fillRect/>
          </a:stretch>
        </p:blipFill>
        <p:spPr>
          <a:xfrm>
            <a:off x="5526959" y="3684141"/>
            <a:ext cx="3657600" cy="2159646"/>
          </a:xfrm>
          <a:prstGeom prst="rect">
            <a:avLst/>
          </a:prstGeom>
        </p:spPr>
      </p:pic>
      <p:sp>
        <p:nvSpPr>
          <p:cNvPr id="14" name="TextBox 13">
            <a:extLst>
              <a:ext uri="{FF2B5EF4-FFF2-40B4-BE49-F238E27FC236}">
                <a16:creationId xmlns:a16="http://schemas.microsoft.com/office/drawing/2014/main" id="{ABC12D46-A9B8-91F3-EC21-78C328706D33}"/>
              </a:ext>
            </a:extLst>
          </p:cNvPr>
          <p:cNvSpPr txBox="1"/>
          <p:nvPr/>
        </p:nvSpPr>
        <p:spPr>
          <a:xfrm>
            <a:off x="5828523" y="3311789"/>
            <a:ext cx="3272060" cy="523220"/>
          </a:xfrm>
          <a:prstGeom prst="rect">
            <a:avLst/>
          </a:prstGeom>
          <a:solidFill>
            <a:schemeClr val="bg1"/>
          </a:solidFill>
        </p:spPr>
        <p:txBody>
          <a:bodyPr wrap="square" rtlCol="0">
            <a:spAutoFit/>
          </a:bodyPr>
          <a:lstStyle/>
          <a:p>
            <a:r>
              <a:rPr lang="en-US" sz="2800" b="1" dirty="0">
                <a:solidFill>
                  <a:srgbClr val="FF0000"/>
                </a:solidFill>
              </a:rPr>
              <a:t>Grizzly Bear Mother</a:t>
            </a:r>
          </a:p>
        </p:txBody>
      </p:sp>
    </p:spTree>
    <p:extLst>
      <p:ext uri="{BB962C8B-B14F-4D97-AF65-F5344CB8AC3E}">
        <p14:creationId xmlns:p14="http://schemas.microsoft.com/office/powerpoint/2010/main" val="266029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9C5AA-A968-4262-86CD-D6ADB51FA4D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41B535-19AE-4933-89CC-CDD2A98B8F15}"/>
              </a:ext>
            </a:extLst>
          </p:cNvPr>
          <p:cNvSpPr>
            <a:spLocks noGrp="1"/>
          </p:cNvSpPr>
          <p:nvPr>
            <p:ph type="sldNum" sz="quarter" idx="12"/>
          </p:nvPr>
        </p:nvSpPr>
        <p:spPr/>
        <p:txBody>
          <a:bodyPr/>
          <a:lstStyle/>
          <a:p>
            <a:fld id="{15672A5B-B02A-438E-8864-2788F79FC937}" type="slidenum">
              <a:rPr lang="en-US" smtClean="0"/>
              <a:pPr/>
              <a:t>13</a:t>
            </a:fld>
            <a:endParaRPr lang="en-US"/>
          </a:p>
        </p:txBody>
      </p:sp>
      <p:pic>
        <p:nvPicPr>
          <p:cNvPr id="2050" name="Picture 2" descr="Time series graph of ocean heat content at different depths">
            <a:extLst>
              <a:ext uri="{FF2B5EF4-FFF2-40B4-BE49-F238E27FC236}">
                <a16:creationId xmlns:a16="http://schemas.microsoft.com/office/drawing/2014/main" id="{AC3A8A32-148C-4EAE-B9AE-1F5C26D75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1964"/>
            <a:ext cx="9372600" cy="7371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31BE79-5BB7-40EA-9A0E-D20E3CC2D8AF}"/>
              </a:ext>
            </a:extLst>
          </p:cNvPr>
          <p:cNvSpPr txBox="1"/>
          <p:nvPr/>
        </p:nvSpPr>
        <p:spPr>
          <a:xfrm>
            <a:off x="3886200" y="700281"/>
            <a:ext cx="3962400" cy="1569660"/>
          </a:xfrm>
          <a:prstGeom prst="rect">
            <a:avLst/>
          </a:prstGeom>
          <a:noFill/>
        </p:spPr>
        <p:txBody>
          <a:bodyPr wrap="square" rtlCol="0">
            <a:spAutoFit/>
          </a:bodyPr>
          <a:lstStyle/>
          <a:p>
            <a:r>
              <a:rPr lang="en-US" sz="3200" b="1" dirty="0">
                <a:solidFill>
                  <a:srgbClr val="FF0000"/>
                </a:solidFill>
              </a:rPr>
              <a:t>90% of global heating is going into ocean water!</a:t>
            </a:r>
          </a:p>
        </p:txBody>
      </p:sp>
      <p:sp>
        <p:nvSpPr>
          <p:cNvPr id="5" name="TextBox 4">
            <a:extLst>
              <a:ext uri="{FF2B5EF4-FFF2-40B4-BE49-F238E27FC236}">
                <a16:creationId xmlns:a16="http://schemas.microsoft.com/office/drawing/2014/main" id="{639508C1-EA35-4A71-9FA6-2377243CD832}"/>
              </a:ext>
            </a:extLst>
          </p:cNvPr>
          <p:cNvSpPr txBox="1"/>
          <p:nvPr/>
        </p:nvSpPr>
        <p:spPr>
          <a:xfrm>
            <a:off x="3200400" y="5251633"/>
            <a:ext cx="4876800" cy="9541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Hurricanes get their energy from warm seawater</a:t>
            </a:r>
          </a:p>
        </p:txBody>
      </p:sp>
    </p:spTree>
    <p:extLst>
      <p:ext uri="{BB962C8B-B14F-4D97-AF65-F5344CB8AC3E}">
        <p14:creationId xmlns:p14="http://schemas.microsoft.com/office/powerpoint/2010/main" val="319538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51FD07B-45DD-417F-89BC-38C8999DD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1052"/>
            <a:ext cx="9019875" cy="6714853"/>
          </a:xfrm>
        </p:spPr>
      </p:pic>
      <p:sp>
        <p:nvSpPr>
          <p:cNvPr id="4" name="Slide Number Placeholder 3">
            <a:extLst>
              <a:ext uri="{FF2B5EF4-FFF2-40B4-BE49-F238E27FC236}">
                <a16:creationId xmlns:a16="http://schemas.microsoft.com/office/drawing/2014/main" id="{F518379F-5628-4901-9AFB-EFA0B7293427}"/>
              </a:ext>
            </a:extLst>
          </p:cNvPr>
          <p:cNvSpPr>
            <a:spLocks noGrp="1"/>
          </p:cNvSpPr>
          <p:nvPr>
            <p:ph type="sldNum" sz="quarter" idx="12"/>
          </p:nvPr>
        </p:nvSpPr>
        <p:spPr/>
        <p:txBody>
          <a:bodyPr/>
          <a:lstStyle/>
          <a:p>
            <a:fld id="{15672A5B-B02A-438E-8864-2788F79FC937}" type="slidenum">
              <a:rPr lang="en-US" smtClean="0"/>
              <a:pPr/>
              <a:t>14</a:t>
            </a:fld>
            <a:endParaRPr lang="en-US"/>
          </a:p>
        </p:txBody>
      </p:sp>
      <p:sp>
        <p:nvSpPr>
          <p:cNvPr id="7" name="TextBox 6">
            <a:extLst>
              <a:ext uri="{FF2B5EF4-FFF2-40B4-BE49-F238E27FC236}">
                <a16:creationId xmlns:a16="http://schemas.microsoft.com/office/drawing/2014/main" id="{D955DE0C-FD4B-4D49-A9D6-B8CB78C23B5C}"/>
              </a:ext>
            </a:extLst>
          </p:cNvPr>
          <p:cNvSpPr txBox="1"/>
          <p:nvPr/>
        </p:nvSpPr>
        <p:spPr>
          <a:xfrm>
            <a:off x="4267200" y="261282"/>
            <a:ext cx="5029200" cy="1200329"/>
          </a:xfrm>
          <a:prstGeom prst="rect">
            <a:avLst/>
          </a:prstGeom>
          <a:noFill/>
        </p:spPr>
        <p:txBody>
          <a:bodyPr wrap="square" rtlCol="0">
            <a:spAutoFit/>
          </a:bodyPr>
          <a:lstStyle/>
          <a:p>
            <a:r>
              <a:rPr lang="en-US" sz="2400" b="1" dirty="0"/>
              <a:t>Ocean Currents Bring  Warmer Water to Antarctica</a:t>
            </a:r>
            <a:r>
              <a:rPr lang="en-US" sz="2400" b="1" dirty="0">
                <a:solidFill>
                  <a:srgbClr val="FF0000"/>
                </a:solidFill>
              </a:rPr>
              <a:t>     Red = upper layer </a:t>
            </a:r>
            <a:endParaRPr lang="en-US" sz="2400" b="1" dirty="0"/>
          </a:p>
          <a:p>
            <a:r>
              <a:rPr lang="en-US" sz="2400" b="1" dirty="0">
                <a:solidFill>
                  <a:schemeClr val="accent5">
                    <a:lumMod val="75000"/>
                  </a:schemeClr>
                </a:solidFill>
              </a:rPr>
              <a:t>                             Blue = lower layer</a:t>
            </a:r>
          </a:p>
        </p:txBody>
      </p:sp>
      <p:sp>
        <p:nvSpPr>
          <p:cNvPr id="2" name="TextBox 1">
            <a:extLst>
              <a:ext uri="{FF2B5EF4-FFF2-40B4-BE49-F238E27FC236}">
                <a16:creationId xmlns:a16="http://schemas.microsoft.com/office/drawing/2014/main" id="{7F1C2A04-0689-480E-9EFA-4E052D9A5A1C}"/>
              </a:ext>
            </a:extLst>
          </p:cNvPr>
          <p:cNvSpPr txBox="1"/>
          <p:nvPr/>
        </p:nvSpPr>
        <p:spPr>
          <a:xfrm>
            <a:off x="6781800" y="5867400"/>
            <a:ext cx="1752600" cy="954107"/>
          </a:xfrm>
          <a:prstGeom prst="rect">
            <a:avLst/>
          </a:prstGeom>
          <a:noFill/>
        </p:spPr>
        <p:txBody>
          <a:bodyPr wrap="square" rtlCol="0">
            <a:spAutoFit/>
          </a:bodyPr>
          <a:lstStyle/>
          <a:p>
            <a:r>
              <a:rPr lang="en-US" sz="2800" b="1" dirty="0"/>
              <a:t>North America</a:t>
            </a:r>
          </a:p>
        </p:txBody>
      </p:sp>
      <p:sp>
        <p:nvSpPr>
          <p:cNvPr id="5" name="TextBox 4">
            <a:extLst>
              <a:ext uri="{FF2B5EF4-FFF2-40B4-BE49-F238E27FC236}">
                <a16:creationId xmlns:a16="http://schemas.microsoft.com/office/drawing/2014/main" id="{15BC9230-0D1B-4CF9-94EF-C9B43F3D6153}"/>
              </a:ext>
            </a:extLst>
          </p:cNvPr>
          <p:cNvSpPr txBox="1"/>
          <p:nvPr/>
        </p:nvSpPr>
        <p:spPr>
          <a:xfrm>
            <a:off x="3429000" y="1461611"/>
            <a:ext cx="1371600" cy="523220"/>
          </a:xfrm>
          <a:prstGeom prst="rect">
            <a:avLst/>
          </a:prstGeom>
          <a:noFill/>
        </p:spPr>
        <p:txBody>
          <a:bodyPr wrap="square" rtlCol="0">
            <a:spAutoFit/>
          </a:bodyPr>
          <a:lstStyle/>
          <a:p>
            <a:r>
              <a:rPr lang="en-US" sz="2800" b="1" dirty="0"/>
              <a:t>Europe</a:t>
            </a:r>
          </a:p>
        </p:txBody>
      </p:sp>
      <p:sp>
        <p:nvSpPr>
          <p:cNvPr id="8" name="TextBox 7">
            <a:extLst>
              <a:ext uri="{FF2B5EF4-FFF2-40B4-BE49-F238E27FC236}">
                <a16:creationId xmlns:a16="http://schemas.microsoft.com/office/drawing/2014/main" id="{B2B9F04A-5F90-4674-8EB1-D1FCDA84F506}"/>
              </a:ext>
            </a:extLst>
          </p:cNvPr>
          <p:cNvSpPr txBox="1"/>
          <p:nvPr/>
        </p:nvSpPr>
        <p:spPr>
          <a:xfrm>
            <a:off x="6553202" y="1676400"/>
            <a:ext cx="1600200" cy="523220"/>
          </a:xfrm>
          <a:prstGeom prst="rect">
            <a:avLst/>
          </a:prstGeom>
          <a:noFill/>
        </p:spPr>
        <p:txBody>
          <a:bodyPr wrap="square" rtlCol="0">
            <a:spAutoFit/>
          </a:bodyPr>
          <a:lstStyle/>
          <a:p>
            <a:r>
              <a:rPr lang="en-US" sz="2800" b="1" dirty="0"/>
              <a:t>Asia</a:t>
            </a:r>
          </a:p>
        </p:txBody>
      </p:sp>
      <p:sp>
        <p:nvSpPr>
          <p:cNvPr id="9" name="TextBox 8">
            <a:extLst>
              <a:ext uri="{FF2B5EF4-FFF2-40B4-BE49-F238E27FC236}">
                <a16:creationId xmlns:a16="http://schemas.microsoft.com/office/drawing/2014/main" id="{645003D0-99B6-4643-BF1F-B75C1B53F05D}"/>
              </a:ext>
            </a:extLst>
          </p:cNvPr>
          <p:cNvSpPr txBox="1"/>
          <p:nvPr/>
        </p:nvSpPr>
        <p:spPr>
          <a:xfrm>
            <a:off x="381000" y="2971800"/>
            <a:ext cx="1524000" cy="954107"/>
          </a:xfrm>
          <a:prstGeom prst="rect">
            <a:avLst/>
          </a:prstGeom>
          <a:noFill/>
        </p:spPr>
        <p:txBody>
          <a:bodyPr wrap="square" rtlCol="0">
            <a:spAutoFit/>
          </a:bodyPr>
          <a:lstStyle/>
          <a:p>
            <a:r>
              <a:rPr lang="en-US" sz="2800" b="1" dirty="0"/>
              <a:t>South America</a:t>
            </a:r>
          </a:p>
        </p:txBody>
      </p:sp>
      <p:sp>
        <p:nvSpPr>
          <p:cNvPr id="10" name="TextBox 9">
            <a:extLst>
              <a:ext uri="{FF2B5EF4-FFF2-40B4-BE49-F238E27FC236}">
                <a16:creationId xmlns:a16="http://schemas.microsoft.com/office/drawing/2014/main" id="{D60E857C-40EF-4929-ADDE-5E32E0896FF7}"/>
              </a:ext>
            </a:extLst>
          </p:cNvPr>
          <p:cNvSpPr txBox="1"/>
          <p:nvPr/>
        </p:nvSpPr>
        <p:spPr>
          <a:xfrm>
            <a:off x="5105400" y="5105400"/>
            <a:ext cx="1752600" cy="954107"/>
          </a:xfrm>
          <a:prstGeom prst="rect">
            <a:avLst/>
          </a:prstGeom>
          <a:noFill/>
        </p:spPr>
        <p:txBody>
          <a:bodyPr wrap="square" rtlCol="0">
            <a:spAutoFit/>
          </a:bodyPr>
          <a:lstStyle/>
          <a:p>
            <a:r>
              <a:rPr lang="en-US" sz="2800" b="1" dirty="0"/>
              <a:t>Pacific Ocean</a:t>
            </a:r>
          </a:p>
        </p:txBody>
      </p:sp>
      <p:sp>
        <p:nvSpPr>
          <p:cNvPr id="11" name="TextBox 10">
            <a:extLst>
              <a:ext uri="{FF2B5EF4-FFF2-40B4-BE49-F238E27FC236}">
                <a16:creationId xmlns:a16="http://schemas.microsoft.com/office/drawing/2014/main" id="{49098EF4-F419-4B72-9976-79748567FF22}"/>
              </a:ext>
            </a:extLst>
          </p:cNvPr>
          <p:cNvSpPr txBox="1"/>
          <p:nvPr/>
        </p:nvSpPr>
        <p:spPr>
          <a:xfrm>
            <a:off x="3695700" y="2212491"/>
            <a:ext cx="1866900" cy="461665"/>
          </a:xfrm>
          <a:prstGeom prst="rect">
            <a:avLst/>
          </a:prstGeom>
          <a:noFill/>
        </p:spPr>
        <p:txBody>
          <a:bodyPr wrap="square" rtlCol="0">
            <a:spAutoFit/>
          </a:bodyPr>
          <a:lstStyle/>
          <a:p>
            <a:r>
              <a:rPr lang="en-US" sz="2400" b="1" dirty="0"/>
              <a:t>Indian Ocean</a:t>
            </a:r>
          </a:p>
        </p:txBody>
      </p:sp>
      <p:sp>
        <p:nvSpPr>
          <p:cNvPr id="12" name="TextBox 11">
            <a:extLst>
              <a:ext uri="{FF2B5EF4-FFF2-40B4-BE49-F238E27FC236}">
                <a16:creationId xmlns:a16="http://schemas.microsoft.com/office/drawing/2014/main" id="{4CD6F28A-3AF6-4DD6-A382-2A9BB1791ED8}"/>
              </a:ext>
            </a:extLst>
          </p:cNvPr>
          <p:cNvSpPr txBox="1"/>
          <p:nvPr/>
        </p:nvSpPr>
        <p:spPr>
          <a:xfrm>
            <a:off x="1904999" y="533400"/>
            <a:ext cx="1695191" cy="400110"/>
          </a:xfrm>
          <a:prstGeom prst="rect">
            <a:avLst/>
          </a:prstGeom>
          <a:noFill/>
        </p:spPr>
        <p:txBody>
          <a:bodyPr wrap="square" rtlCol="0">
            <a:spAutoFit/>
          </a:bodyPr>
          <a:lstStyle/>
          <a:p>
            <a:r>
              <a:rPr lang="en-US" sz="2000" b="1" dirty="0" err="1"/>
              <a:t>Arctcic</a:t>
            </a:r>
            <a:r>
              <a:rPr lang="en-US" sz="2000" b="1" dirty="0"/>
              <a:t> Ocean</a:t>
            </a:r>
          </a:p>
        </p:txBody>
      </p:sp>
      <p:sp>
        <p:nvSpPr>
          <p:cNvPr id="13" name="TextBox 12">
            <a:extLst>
              <a:ext uri="{FF2B5EF4-FFF2-40B4-BE49-F238E27FC236}">
                <a16:creationId xmlns:a16="http://schemas.microsoft.com/office/drawing/2014/main" id="{E62A6F8E-0845-41C0-8256-A4393619AD61}"/>
              </a:ext>
            </a:extLst>
          </p:cNvPr>
          <p:cNvSpPr txBox="1"/>
          <p:nvPr/>
        </p:nvSpPr>
        <p:spPr>
          <a:xfrm>
            <a:off x="2286000" y="2674156"/>
            <a:ext cx="1295400" cy="830997"/>
          </a:xfrm>
          <a:prstGeom prst="rect">
            <a:avLst/>
          </a:prstGeom>
          <a:noFill/>
        </p:spPr>
        <p:txBody>
          <a:bodyPr wrap="square" rtlCol="0">
            <a:spAutoFit/>
          </a:bodyPr>
          <a:lstStyle/>
          <a:p>
            <a:r>
              <a:rPr lang="en-US" sz="2400" b="1" dirty="0"/>
              <a:t>Atlantic Ocean</a:t>
            </a:r>
          </a:p>
        </p:txBody>
      </p:sp>
    </p:spTree>
    <p:extLst>
      <p:ext uri="{BB962C8B-B14F-4D97-AF65-F5344CB8AC3E}">
        <p14:creationId xmlns:p14="http://schemas.microsoft.com/office/powerpoint/2010/main" val="370175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C424D-42BB-4D18-933E-EA57576930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74C620-9E0C-44D5-BB2E-F5478A41314E}"/>
              </a:ext>
            </a:extLst>
          </p:cNvPr>
          <p:cNvSpPr>
            <a:spLocks noGrp="1"/>
          </p:cNvSpPr>
          <p:nvPr>
            <p:ph type="sldNum" sz="quarter" idx="12"/>
          </p:nvPr>
        </p:nvSpPr>
        <p:spPr/>
        <p:txBody>
          <a:bodyPr/>
          <a:lstStyle/>
          <a:p>
            <a:fld id="{15672A5B-B02A-438E-8864-2788F79FC937}" type="slidenum">
              <a:rPr lang="en-US" smtClean="0"/>
              <a:pPr/>
              <a:t>15</a:t>
            </a:fld>
            <a:endParaRPr lang="en-US"/>
          </a:p>
        </p:txBody>
      </p:sp>
      <p:pic>
        <p:nvPicPr>
          <p:cNvPr id="3082" name="Picture 10" descr="Emperor Penguin">
            <a:extLst>
              <a:ext uri="{FF2B5EF4-FFF2-40B4-BE49-F238E27FC236}">
                <a16:creationId xmlns:a16="http://schemas.microsoft.com/office/drawing/2014/main" id="{F08C19D6-603A-4603-B540-4BB49A599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55705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D08B50-3DFF-4732-87FC-733E58DFB527}"/>
              </a:ext>
            </a:extLst>
          </p:cNvPr>
          <p:cNvSpPr txBox="1"/>
          <p:nvPr/>
        </p:nvSpPr>
        <p:spPr>
          <a:xfrm>
            <a:off x="152400" y="136521"/>
            <a:ext cx="9144000" cy="954107"/>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In 2022, 95% of Emperor Penguin chicks </a:t>
            </a:r>
          </a:p>
          <a:p>
            <a:pPr algn="ctr"/>
            <a:r>
              <a:rPr lang="en-US" sz="2800" b="1" dirty="0">
                <a:solidFill>
                  <a:srgbClr val="FF0000"/>
                </a:solidFill>
                <a:latin typeface="Arial" panose="020B0604020202020204" pitchFamily="34" charset="0"/>
                <a:cs typeface="Arial" panose="020B0604020202020204" pitchFamily="34" charset="0"/>
              </a:rPr>
              <a:t>drowned as their home ice melted!</a:t>
            </a:r>
          </a:p>
        </p:txBody>
      </p:sp>
    </p:spTree>
    <p:extLst>
      <p:ext uri="{BB962C8B-B14F-4D97-AF65-F5344CB8AC3E}">
        <p14:creationId xmlns:p14="http://schemas.microsoft.com/office/powerpoint/2010/main" val="132041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57A50-C3ED-46C7-9E07-089831F1830C}"/>
              </a:ext>
            </a:extLst>
          </p:cNvPr>
          <p:cNvSpPr>
            <a:spLocks noGrp="1"/>
          </p:cNvSpPr>
          <p:nvPr>
            <p:ph type="sldNum" sz="quarter" idx="12"/>
          </p:nvPr>
        </p:nvSpPr>
        <p:spPr/>
        <p:txBody>
          <a:bodyPr/>
          <a:lstStyle/>
          <a:p>
            <a:fld id="{15672A5B-B02A-438E-8864-2788F79FC937}" type="slidenum">
              <a:rPr lang="en-US" smtClean="0"/>
              <a:pPr/>
              <a:t>16</a:t>
            </a:fld>
            <a:endParaRPr lang="en-US"/>
          </a:p>
        </p:txBody>
      </p:sp>
      <p:pic>
        <p:nvPicPr>
          <p:cNvPr id="2050" name="Picture 2" descr="The Rise of Bike Sharing and China's Love Affair with Cycling – That's  Beijing">
            <a:extLst>
              <a:ext uri="{FF2B5EF4-FFF2-40B4-BE49-F238E27FC236}">
                <a16:creationId xmlns:a16="http://schemas.microsoft.com/office/drawing/2014/main" id="{754A8844-66A5-44FC-8292-BB193419C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25" y="1187446"/>
            <a:ext cx="8475013" cy="56705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1E6DBC-33C4-443D-8E9C-E3E9719014C5}"/>
              </a:ext>
            </a:extLst>
          </p:cNvPr>
          <p:cNvSpPr txBox="1"/>
          <p:nvPr/>
        </p:nvSpPr>
        <p:spPr>
          <a:xfrm>
            <a:off x="0" y="298537"/>
            <a:ext cx="9143999" cy="707886"/>
          </a:xfrm>
          <a:prstGeom prst="rect">
            <a:avLst/>
          </a:prstGeom>
          <a:noFill/>
        </p:spPr>
        <p:txBody>
          <a:bodyPr wrap="square" rtlCol="0">
            <a:spAutoFit/>
          </a:bodyPr>
          <a:lstStyle/>
          <a:p>
            <a:r>
              <a:rPr lang="en-US" sz="4000" b="1" dirty="0"/>
              <a:t>             Bicycle Transport</a:t>
            </a:r>
            <a:r>
              <a:rPr lang="en-US" sz="4000" b="1"/>
              <a:t>, Beijing, 1986</a:t>
            </a:r>
            <a:r>
              <a:rPr lang="en-US" sz="4000"/>
              <a:t>.</a:t>
            </a:r>
            <a:endParaRPr lang="en-US" sz="4000" dirty="0"/>
          </a:p>
        </p:txBody>
      </p:sp>
    </p:spTree>
    <p:extLst>
      <p:ext uri="{BB962C8B-B14F-4D97-AF65-F5344CB8AC3E}">
        <p14:creationId xmlns:p14="http://schemas.microsoft.com/office/powerpoint/2010/main" val="408221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66C-1465-49D2-84EF-FEC32046A67C}"/>
              </a:ext>
            </a:extLst>
          </p:cNvPr>
          <p:cNvSpPr>
            <a:spLocks noGrp="1"/>
          </p:cNvSpPr>
          <p:nvPr>
            <p:ph type="title"/>
          </p:nvPr>
        </p:nvSpPr>
        <p:spPr>
          <a:xfrm>
            <a:off x="38366" y="274638"/>
            <a:ext cx="9105634" cy="1143000"/>
          </a:xfrm>
        </p:spPr>
        <p:txBody>
          <a:bodyPr>
            <a:normAutofit/>
          </a:bodyPr>
          <a:lstStyle/>
          <a:p>
            <a:r>
              <a:rPr lang="en-US" b="1" dirty="0"/>
              <a:t>50 lane traffic Jam in China In 2010</a:t>
            </a:r>
          </a:p>
        </p:txBody>
      </p:sp>
      <p:pic>
        <p:nvPicPr>
          <p:cNvPr id="6" name="Content Placeholder 5">
            <a:extLst>
              <a:ext uri="{FF2B5EF4-FFF2-40B4-BE49-F238E27FC236}">
                <a16:creationId xmlns:a16="http://schemas.microsoft.com/office/drawing/2014/main" id="{EE472B77-841E-4A44-8A7B-F8FA10D8FD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94300"/>
            <a:ext cx="9105634" cy="5189061"/>
          </a:xfrm>
        </p:spPr>
      </p:pic>
      <p:sp>
        <p:nvSpPr>
          <p:cNvPr id="4" name="Slide Number Placeholder 3">
            <a:extLst>
              <a:ext uri="{FF2B5EF4-FFF2-40B4-BE49-F238E27FC236}">
                <a16:creationId xmlns:a16="http://schemas.microsoft.com/office/drawing/2014/main" id="{999C6E35-964C-4081-BE46-E01A79105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72A5B-B02A-438E-8864-2788F79FC9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443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CC9B0-29D8-4B39-A1F1-85BEDF5D1AE9}"/>
              </a:ext>
            </a:extLst>
          </p:cNvPr>
          <p:cNvSpPr>
            <a:spLocks noGrp="1"/>
          </p:cNvSpPr>
          <p:nvPr>
            <p:ph type="sldNum" sz="quarter" idx="12"/>
          </p:nvPr>
        </p:nvSpPr>
        <p:spPr/>
        <p:txBody>
          <a:bodyPr/>
          <a:lstStyle/>
          <a:p>
            <a:fld id="{15672A5B-B02A-438E-8864-2788F79FC937}" type="slidenum">
              <a:rPr lang="en-US" smtClean="0"/>
              <a:pPr/>
              <a:t>18</a:t>
            </a:fld>
            <a:endParaRPr lang="en-US"/>
          </a:p>
        </p:txBody>
      </p:sp>
      <p:sp>
        <p:nvSpPr>
          <p:cNvPr id="8" name="AutoShape 2" descr="C:\Users\schnell\Documents\1.5 C non-attainment.webp">
            <a:extLst>
              <a:ext uri="{FF2B5EF4-FFF2-40B4-BE49-F238E27FC236}">
                <a16:creationId xmlns:a16="http://schemas.microsoft.com/office/drawing/2014/main" id="{0A165D2D-B390-453E-A630-2A19982E850C}"/>
              </a:ext>
            </a:extLst>
          </p:cNvPr>
          <p:cNvSpPr>
            <a:spLocks noChangeAspect="1" noChangeArrowheads="1"/>
          </p:cNvSpPr>
          <p:nvPr/>
        </p:nvSpPr>
        <p:spPr bwMode="auto">
          <a:xfrm>
            <a:off x="2895600" y="1828800"/>
            <a:ext cx="3276600"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C:\Users\schnell\Documents\1.5 C non-attainment.webp">
            <a:extLst>
              <a:ext uri="{FF2B5EF4-FFF2-40B4-BE49-F238E27FC236}">
                <a16:creationId xmlns:a16="http://schemas.microsoft.com/office/drawing/2014/main" id="{F0543DA3-BC02-431D-A692-4C63FE299D3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4E855BCD-C149-436A-83B4-14B07A7BA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36521"/>
            <a:ext cx="6019800" cy="6602568"/>
          </a:xfrm>
          <a:prstGeom prst="rect">
            <a:avLst/>
          </a:prstGeom>
        </p:spPr>
      </p:pic>
      <p:sp>
        <p:nvSpPr>
          <p:cNvPr id="3" name="TextBox 2">
            <a:extLst>
              <a:ext uri="{FF2B5EF4-FFF2-40B4-BE49-F238E27FC236}">
                <a16:creationId xmlns:a16="http://schemas.microsoft.com/office/drawing/2014/main" id="{21A8FF86-D484-4C75-8A1F-BDE9769F67DB}"/>
              </a:ext>
            </a:extLst>
          </p:cNvPr>
          <p:cNvSpPr txBox="1"/>
          <p:nvPr/>
        </p:nvSpPr>
        <p:spPr>
          <a:xfrm>
            <a:off x="24618" y="409553"/>
            <a:ext cx="4648200" cy="954107"/>
          </a:xfrm>
          <a:prstGeom prst="rect">
            <a:avLst/>
          </a:prstGeom>
          <a:noFill/>
        </p:spPr>
        <p:txBody>
          <a:bodyPr wrap="square" rtlCol="0">
            <a:spAutoFit/>
          </a:bodyPr>
          <a:lstStyle/>
          <a:p>
            <a:r>
              <a:rPr lang="en-US" sz="2400" dirty="0"/>
              <a:t> </a:t>
            </a:r>
            <a:r>
              <a:rPr lang="en-US" sz="2800" b="1" dirty="0">
                <a:solidFill>
                  <a:srgbClr val="FF0000"/>
                </a:solidFill>
              </a:rPr>
              <a:t>Temperatures </a:t>
            </a:r>
          </a:p>
          <a:p>
            <a:r>
              <a:rPr lang="en-US" sz="2800" b="1" dirty="0">
                <a:solidFill>
                  <a:srgbClr val="FF0000"/>
                </a:solidFill>
              </a:rPr>
              <a:t>and CO2 Emissions</a:t>
            </a:r>
          </a:p>
        </p:txBody>
      </p:sp>
      <p:cxnSp>
        <p:nvCxnSpPr>
          <p:cNvPr id="6" name="Straight Connector 5">
            <a:extLst>
              <a:ext uri="{FF2B5EF4-FFF2-40B4-BE49-F238E27FC236}">
                <a16:creationId xmlns:a16="http://schemas.microsoft.com/office/drawing/2014/main" id="{3137371A-7468-4543-BDE4-7CD04DEBD8A4}"/>
              </a:ext>
            </a:extLst>
          </p:cNvPr>
          <p:cNvCxnSpPr>
            <a:cxnSpLocks/>
          </p:cNvCxnSpPr>
          <p:nvPr/>
        </p:nvCxnSpPr>
        <p:spPr>
          <a:xfrm>
            <a:off x="5334000" y="762000"/>
            <a:ext cx="2895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FB7211-C929-4377-9921-8A27244F3D1B}"/>
              </a:ext>
            </a:extLst>
          </p:cNvPr>
          <p:cNvCxnSpPr/>
          <p:nvPr/>
        </p:nvCxnSpPr>
        <p:spPr>
          <a:xfrm>
            <a:off x="4419600" y="1066800"/>
            <a:ext cx="0" cy="1143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B18BC5-9386-45D0-9293-D0C773D83596}"/>
              </a:ext>
            </a:extLst>
          </p:cNvPr>
          <p:cNvSpPr txBox="1"/>
          <p:nvPr/>
        </p:nvSpPr>
        <p:spPr>
          <a:xfrm>
            <a:off x="5638800" y="195111"/>
            <a:ext cx="2590800" cy="584775"/>
          </a:xfrm>
          <a:prstGeom prst="rect">
            <a:avLst/>
          </a:prstGeom>
          <a:noFill/>
        </p:spPr>
        <p:txBody>
          <a:bodyPr wrap="square" rtlCol="0">
            <a:spAutoFit/>
          </a:bodyPr>
          <a:lstStyle/>
          <a:p>
            <a:r>
              <a:rPr lang="en-US" sz="3200" dirty="0">
                <a:solidFill>
                  <a:srgbClr val="FF0000"/>
                </a:solidFill>
              </a:rPr>
              <a:t>7 degrees F!</a:t>
            </a:r>
          </a:p>
        </p:txBody>
      </p:sp>
    </p:spTree>
    <p:extLst>
      <p:ext uri="{BB962C8B-B14F-4D97-AF65-F5344CB8AC3E}">
        <p14:creationId xmlns:p14="http://schemas.microsoft.com/office/powerpoint/2010/main" val="325792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78739"/>
            <a:ext cx="8610600" cy="5870652"/>
          </a:xfrm>
          <a:prstGeom prst="rect">
            <a:avLst/>
          </a:prstGeom>
        </p:spPr>
      </p:pic>
      <p:sp>
        <p:nvSpPr>
          <p:cNvPr id="5" name="TextBox 4"/>
          <p:cNvSpPr txBox="1"/>
          <p:nvPr/>
        </p:nvSpPr>
        <p:spPr>
          <a:xfrm>
            <a:off x="76200" y="228600"/>
            <a:ext cx="9067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Cooperative Programs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Tiksi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Cherskyi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Siberia </a:t>
            </a:r>
          </a:p>
        </p:txBody>
      </p:sp>
      <p:sp>
        <p:nvSpPr>
          <p:cNvPr id="6" name="Oval 5"/>
          <p:cNvSpPr/>
          <p:nvPr/>
        </p:nvSpPr>
        <p:spPr>
          <a:xfrm>
            <a:off x="2438400" y="1676400"/>
            <a:ext cx="9144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p:cNvCxnSpPr>
            <a:stCxn id="5" idx="2"/>
          </p:cNvCxnSpPr>
          <p:nvPr/>
        </p:nvCxnSpPr>
        <p:spPr>
          <a:xfrm flipH="1">
            <a:off x="2933700" y="751820"/>
            <a:ext cx="1676400" cy="1297409"/>
          </a:xfrm>
          <a:prstGeom prst="straightConnector1">
            <a:avLst/>
          </a:prstGeom>
          <a:ln w="47625">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6101444" y="751820"/>
            <a:ext cx="718456" cy="1992116"/>
          </a:xfrm>
          <a:prstGeom prst="straightConnector1">
            <a:avLst/>
          </a:prstGeom>
          <a:ln w="47625">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1" name="Oval 10"/>
          <p:cNvSpPr/>
          <p:nvPr/>
        </p:nvSpPr>
        <p:spPr>
          <a:xfrm>
            <a:off x="5562600" y="2362200"/>
            <a:ext cx="9144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Arrow Connector 2">
            <a:extLst>
              <a:ext uri="{FF2B5EF4-FFF2-40B4-BE49-F238E27FC236}">
                <a16:creationId xmlns:a16="http://schemas.microsoft.com/office/drawing/2014/main" id="{0D9FC950-7305-BA8E-862C-AFD049F95EE0}"/>
              </a:ext>
            </a:extLst>
          </p:cNvPr>
          <p:cNvCxnSpPr/>
          <p:nvPr/>
        </p:nvCxnSpPr>
        <p:spPr>
          <a:xfrm flipV="1">
            <a:off x="2133600" y="2362200"/>
            <a:ext cx="685800" cy="20574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850DFB6-28A7-93B0-BF1E-E7D6012DBA72}"/>
              </a:ext>
            </a:extLst>
          </p:cNvPr>
          <p:cNvCxnSpPr/>
          <p:nvPr/>
        </p:nvCxnSpPr>
        <p:spPr>
          <a:xfrm flipH="1" flipV="1">
            <a:off x="6113885" y="3029339"/>
            <a:ext cx="2209800" cy="371556"/>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D13553-A0D3-4408-A434-2C22F7F107F3}"/>
              </a:ext>
            </a:extLst>
          </p:cNvPr>
          <p:cNvCxnSpPr>
            <a:cxnSpLocks/>
          </p:cNvCxnSpPr>
          <p:nvPr/>
        </p:nvCxnSpPr>
        <p:spPr>
          <a:xfrm flipH="1">
            <a:off x="8429042" y="3124200"/>
            <a:ext cx="410158" cy="3048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Image result for Tiksi Observatory Russia. Size: 192 x 185. Source: psl.noaa.gov">
            <a:extLst>
              <a:ext uri="{FF2B5EF4-FFF2-40B4-BE49-F238E27FC236}">
                <a16:creationId xmlns:a16="http://schemas.microsoft.com/office/drawing/2014/main" id="{AF95EB89-E4BA-90A0-AAD6-07DF0CB27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62003"/>
            <a:ext cx="5981700" cy="3419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02A722-1171-1D96-2328-DDD3AE41E7FD}"/>
              </a:ext>
            </a:extLst>
          </p:cNvPr>
          <p:cNvSpPr txBox="1"/>
          <p:nvPr/>
        </p:nvSpPr>
        <p:spPr>
          <a:xfrm>
            <a:off x="2667000" y="3618373"/>
            <a:ext cx="4876800" cy="830997"/>
          </a:xfrm>
          <a:prstGeom prst="rect">
            <a:avLst/>
          </a:prstGeom>
          <a:noFill/>
        </p:spPr>
        <p:txBody>
          <a:bodyPr wrap="square" rtlCol="0">
            <a:spAutoFit/>
          </a:bodyPr>
          <a:lstStyle/>
          <a:p>
            <a:r>
              <a:rPr lang="en-US" sz="2400" b="1" dirty="0"/>
              <a:t>Paid for by US National Science Foundation and NOAA</a:t>
            </a:r>
          </a:p>
        </p:txBody>
      </p:sp>
    </p:spTree>
    <p:extLst>
      <p:ext uri="{BB962C8B-B14F-4D97-AF65-F5344CB8AC3E}">
        <p14:creationId xmlns:p14="http://schemas.microsoft.com/office/powerpoint/2010/main" val="242763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800" b="1" dirty="0">
                <a:solidFill>
                  <a:srgbClr val="FF0000"/>
                </a:solidFill>
              </a:rPr>
              <a:t>Questions for </a:t>
            </a:r>
            <a:r>
              <a:rPr lang="en-US" sz="4800" b="1" u="sng" dirty="0">
                <a:solidFill>
                  <a:srgbClr val="FF0000"/>
                </a:solidFill>
              </a:rPr>
              <a:t>You</a:t>
            </a:r>
            <a:r>
              <a:rPr lang="en-US" sz="4800" b="1" dirty="0">
                <a:solidFill>
                  <a:srgbClr val="FF0000"/>
                </a:solidFill>
              </a:rPr>
              <a:t>?</a:t>
            </a:r>
          </a:p>
        </p:txBody>
      </p:sp>
      <p:sp>
        <p:nvSpPr>
          <p:cNvPr id="3" name="Content Placeholder 2"/>
          <p:cNvSpPr>
            <a:spLocks noGrp="1"/>
          </p:cNvSpPr>
          <p:nvPr>
            <p:ph idx="1"/>
          </p:nvPr>
        </p:nvSpPr>
        <p:spPr>
          <a:xfrm>
            <a:off x="76200" y="1066800"/>
            <a:ext cx="8991600" cy="5943600"/>
          </a:xfrm>
        </p:spPr>
        <p:txBody>
          <a:bodyPr>
            <a:noAutofit/>
          </a:bodyPr>
          <a:lstStyle/>
          <a:p>
            <a:pPr marL="742950" indent="-742950">
              <a:buAutoNum type="arabicPeriod"/>
            </a:pPr>
            <a:r>
              <a:rPr lang="en-US" sz="4000" b="1" dirty="0"/>
              <a:t>How thick is the Earth’s Atmosphere?</a:t>
            </a:r>
          </a:p>
          <a:p>
            <a:pPr marL="0" indent="0">
              <a:buNone/>
            </a:pPr>
            <a:r>
              <a:rPr lang="en-US" sz="2000" b="1" dirty="0"/>
              <a:t>    </a:t>
            </a:r>
            <a:r>
              <a:rPr lang="en-US" sz="2400" b="1" dirty="0"/>
              <a:t>(About 15 km. Visualize it as thick as a paper page on a large globe)</a:t>
            </a:r>
          </a:p>
          <a:p>
            <a:pPr marL="0" indent="0">
              <a:buNone/>
            </a:pPr>
            <a:endParaRPr lang="en-US" sz="2400" b="1" dirty="0"/>
          </a:p>
          <a:p>
            <a:pPr marL="0" indent="0">
              <a:buNone/>
            </a:pPr>
            <a:r>
              <a:rPr lang="en-US" sz="1200" b="1" dirty="0"/>
              <a:t>            </a:t>
            </a:r>
          </a:p>
          <a:p>
            <a:pPr marL="0" indent="0">
              <a:buNone/>
            </a:pPr>
            <a:r>
              <a:rPr lang="en-US" sz="3600" b="1" dirty="0"/>
              <a:t>2. How many pounds of </a:t>
            </a:r>
            <a:r>
              <a:rPr lang="en-US" sz="3600" b="1" dirty="0">
                <a:solidFill>
                  <a:srgbClr val="FF0000"/>
                </a:solidFill>
              </a:rPr>
              <a:t>(CO</a:t>
            </a:r>
            <a:r>
              <a:rPr lang="en-US" sz="3600" b="1" baseline="-25000" dirty="0">
                <a:solidFill>
                  <a:srgbClr val="FF0000"/>
                </a:solidFill>
              </a:rPr>
              <a:t>2</a:t>
            </a:r>
            <a:r>
              <a:rPr lang="en-US" sz="3600" b="1" dirty="0">
                <a:solidFill>
                  <a:srgbClr val="FF0000"/>
                </a:solidFill>
              </a:rPr>
              <a:t>)</a:t>
            </a:r>
            <a:r>
              <a:rPr lang="en-US" sz="3600" b="1" dirty="0"/>
              <a:t> are produced by         	burning a gallon of gasoline?</a:t>
            </a:r>
          </a:p>
          <a:p>
            <a:pPr marL="0" indent="0">
              <a:buNone/>
            </a:pPr>
            <a:r>
              <a:rPr lang="en-US" sz="2400" b="1" dirty="0"/>
              <a:t>                                             (~24 pounds) </a:t>
            </a:r>
          </a:p>
          <a:p>
            <a:pPr marL="742950" indent="-742950">
              <a:buAutoNum type="arabicPeriod" startAt="3"/>
            </a:pPr>
            <a:r>
              <a:rPr lang="en-US" sz="3600" b="1" dirty="0"/>
              <a:t>How many years does</a:t>
            </a:r>
            <a:r>
              <a:rPr lang="en-US" sz="3600" b="1" dirty="0">
                <a:solidFill>
                  <a:srgbClr val="FF0000"/>
                </a:solidFill>
              </a:rPr>
              <a:t> </a:t>
            </a:r>
            <a:r>
              <a:rPr lang="en-US" sz="3600" b="1" dirty="0"/>
              <a:t>a molecule of </a:t>
            </a:r>
            <a:r>
              <a:rPr lang="en-US" sz="3600" b="1" dirty="0">
                <a:solidFill>
                  <a:srgbClr val="FF0000"/>
                </a:solidFill>
              </a:rPr>
              <a:t>(CO</a:t>
            </a:r>
            <a:r>
              <a:rPr lang="en-US" sz="3600" b="1" baseline="-25000" dirty="0">
                <a:solidFill>
                  <a:srgbClr val="FF0000"/>
                </a:solidFill>
              </a:rPr>
              <a:t>2</a:t>
            </a:r>
            <a:r>
              <a:rPr lang="en-US" sz="3600" b="1" dirty="0">
                <a:solidFill>
                  <a:srgbClr val="FF0000"/>
                </a:solidFill>
              </a:rPr>
              <a:t>)</a:t>
            </a:r>
            <a:r>
              <a:rPr lang="en-US" sz="3600" b="1" dirty="0"/>
              <a:t> </a:t>
            </a:r>
          </a:p>
          <a:p>
            <a:pPr marL="0" indent="0">
              <a:buNone/>
            </a:pPr>
            <a:r>
              <a:rPr lang="en-US" sz="3600" b="1" dirty="0"/>
              <a:t>         stay in the atmosphere?</a:t>
            </a:r>
          </a:p>
          <a:p>
            <a:pPr marL="0" indent="0">
              <a:buNone/>
            </a:pPr>
            <a:r>
              <a:rPr lang="en-US" sz="2400" b="1" dirty="0"/>
              <a:t>                                              (from 100 to ~1,000 years)</a:t>
            </a:r>
          </a:p>
          <a:p>
            <a:pPr marL="0" indent="0">
              <a:buNone/>
            </a:pPr>
            <a:r>
              <a:rPr lang="en-US" sz="1400" b="1" dirty="0"/>
              <a:t>                                 </a:t>
            </a:r>
            <a:endParaRPr lang="en-US" sz="1600" dirty="0"/>
          </a:p>
        </p:txBody>
      </p:sp>
      <p:sp>
        <p:nvSpPr>
          <p:cNvPr id="4" name="Slide Number Placeholder 3"/>
          <p:cNvSpPr>
            <a:spLocks noGrp="1"/>
          </p:cNvSpPr>
          <p:nvPr>
            <p:ph type="sldNum" sz="quarter" idx="12"/>
          </p:nvPr>
        </p:nvSpPr>
        <p:spPr/>
        <p:txBody>
          <a:bodyPr/>
          <a:lstStyle/>
          <a:p>
            <a:fld id="{15672A5B-B02A-438E-8864-2788F79FC937}" type="slidenum">
              <a:rPr lang="en-US" smtClean="0"/>
              <a:pPr/>
              <a:t>2</a:t>
            </a:fld>
            <a:endParaRPr lang="en-US"/>
          </a:p>
        </p:txBody>
      </p:sp>
    </p:spTree>
    <p:extLst>
      <p:ext uri="{BB962C8B-B14F-4D97-AF65-F5344CB8AC3E}">
        <p14:creationId xmlns:p14="http://schemas.microsoft.com/office/powerpoint/2010/main" val="4241556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D80F-CAB9-499D-BC0D-43EF664A2769}"/>
              </a:ext>
            </a:extLst>
          </p:cNvPr>
          <p:cNvSpPr>
            <a:spLocks noGrp="1"/>
          </p:cNvSpPr>
          <p:nvPr>
            <p:ph type="title"/>
          </p:nvPr>
        </p:nvSpPr>
        <p:spPr>
          <a:xfrm>
            <a:off x="457198" y="-25265"/>
            <a:ext cx="8757118" cy="1143000"/>
          </a:xfrm>
        </p:spPr>
        <p:txBody>
          <a:bodyPr>
            <a:normAutofit fontScale="90000"/>
          </a:bodyPr>
          <a:lstStyle/>
          <a:p>
            <a:pPr algn="l"/>
            <a:r>
              <a:rPr lang="en-US" b="1" dirty="0"/>
              <a:t>2010 Grand Opening of the Tiksi Station</a:t>
            </a:r>
          </a:p>
        </p:txBody>
      </p:sp>
      <p:pic>
        <p:nvPicPr>
          <p:cNvPr id="2050" name="Picture 2" descr="https://psl.noaa.gov/news/2010/img/tiksi_officials.png">
            <a:extLst>
              <a:ext uri="{FF2B5EF4-FFF2-40B4-BE49-F238E27FC236}">
                <a16:creationId xmlns:a16="http://schemas.microsoft.com/office/drawing/2014/main" id="{6F0687E7-E29E-466C-A0E8-962E703AA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417638"/>
            <a:ext cx="4495801" cy="36806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sl.noaa.gov/news/2010/img/tiksi_talking.png">
            <a:extLst>
              <a:ext uri="{FF2B5EF4-FFF2-40B4-BE49-F238E27FC236}">
                <a16:creationId xmlns:a16="http://schemas.microsoft.com/office/drawing/2014/main" id="{2CA3B821-2C91-4504-AA2D-26B59068BA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59529" y="1417637"/>
            <a:ext cx="4154787" cy="3680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A02001-CC32-4B3F-ADC9-F7B10B2FA6DB}"/>
              </a:ext>
            </a:extLst>
          </p:cNvPr>
          <p:cNvSpPr txBox="1"/>
          <p:nvPr/>
        </p:nvSpPr>
        <p:spPr>
          <a:xfrm>
            <a:off x="152399" y="5325721"/>
            <a:ext cx="8839201"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US scientists were not allowed to be within10 miles of Putin. He had his own visit under heavy security. </a:t>
            </a:r>
          </a:p>
        </p:txBody>
      </p:sp>
      <p:sp>
        <p:nvSpPr>
          <p:cNvPr id="5" name="TextBox 4">
            <a:extLst>
              <a:ext uri="{FF2B5EF4-FFF2-40B4-BE49-F238E27FC236}">
                <a16:creationId xmlns:a16="http://schemas.microsoft.com/office/drawing/2014/main" id="{ACDF99DE-1C2D-4031-9706-0860E4D42182}"/>
              </a:ext>
            </a:extLst>
          </p:cNvPr>
          <p:cNvSpPr txBox="1"/>
          <p:nvPr/>
        </p:nvSpPr>
        <p:spPr>
          <a:xfrm>
            <a:off x="3145955" y="1354050"/>
            <a:ext cx="123365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Putin</a:t>
            </a:r>
          </a:p>
        </p:txBody>
      </p:sp>
      <p:cxnSp>
        <p:nvCxnSpPr>
          <p:cNvPr id="7" name="Straight Arrow Connector 6">
            <a:extLst>
              <a:ext uri="{FF2B5EF4-FFF2-40B4-BE49-F238E27FC236}">
                <a16:creationId xmlns:a16="http://schemas.microsoft.com/office/drawing/2014/main" id="{E8B4D214-1818-4BA6-8D07-1FA4A6F52878}"/>
              </a:ext>
            </a:extLst>
          </p:cNvPr>
          <p:cNvCxnSpPr/>
          <p:nvPr/>
        </p:nvCxnSpPr>
        <p:spPr>
          <a:xfrm>
            <a:off x="3810000" y="1691244"/>
            <a:ext cx="227164" cy="2308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DF014C0-9BF5-458B-B420-DD5521A8F3B0}"/>
              </a:ext>
            </a:extLst>
          </p:cNvPr>
          <p:cNvSpPr txBox="1"/>
          <p:nvPr/>
        </p:nvSpPr>
        <p:spPr>
          <a:xfrm>
            <a:off x="7772400" y="1554441"/>
            <a:ext cx="13716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Schnell</a:t>
            </a:r>
          </a:p>
        </p:txBody>
      </p:sp>
      <p:cxnSp>
        <p:nvCxnSpPr>
          <p:cNvPr id="12" name="Straight Arrow Connector 11">
            <a:extLst>
              <a:ext uri="{FF2B5EF4-FFF2-40B4-BE49-F238E27FC236}">
                <a16:creationId xmlns:a16="http://schemas.microsoft.com/office/drawing/2014/main" id="{4AEA82D3-F845-45AC-833B-E260CE99040F}"/>
              </a:ext>
            </a:extLst>
          </p:cNvPr>
          <p:cNvCxnSpPr>
            <a:cxnSpLocks/>
          </p:cNvCxnSpPr>
          <p:nvPr/>
        </p:nvCxnSpPr>
        <p:spPr>
          <a:xfrm>
            <a:off x="8420818" y="1923736"/>
            <a:ext cx="113582" cy="319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38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223-8EA0-4DA0-A1BF-83F3AB3FDE7F}"/>
              </a:ext>
            </a:extLst>
          </p:cNvPr>
          <p:cNvSpPr>
            <a:spLocks noGrp="1"/>
          </p:cNvSpPr>
          <p:nvPr>
            <p:ph type="title"/>
          </p:nvPr>
        </p:nvSpPr>
        <p:spPr/>
        <p:txBody>
          <a:bodyPr>
            <a:normAutofit fontScale="90000"/>
          </a:bodyPr>
          <a:lstStyle/>
          <a:p>
            <a:br>
              <a:rPr lang="en-US" sz="6600" dirty="0"/>
            </a:br>
            <a:br>
              <a:rPr lang="en-US" sz="6600" dirty="0"/>
            </a:br>
            <a:br>
              <a:rPr lang="en-US" sz="6600" dirty="0"/>
            </a:br>
            <a:br>
              <a:rPr lang="en-US" sz="6600" dirty="0"/>
            </a:br>
            <a:br>
              <a:rPr lang="en-US" sz="6600" dirty="0"/>
            </a:br>
            <a:br>
              <a:rPr lang="en-US" sz="6600" dirty="0"/>
            </a:br>
            <a:br>
              <a:rPr lang="en-US" sz="6600"/>
            </a:br>
            <a:r>
              <a:rPr lang="en-US" sz="7300" b="1">
                <a:solidFill>
                  <a:srgbClr val="FF0000"/>
                </a:solidFill>
              </a:rPr>
              <a:t>Thank You For Your </a:t>
            </a:r>
            <a:r>
              <a:rPr lang="en-US" sz="7300" b="1" dirty="0">
                <a:solidFill>
                  <a:srgbClr val="FF0000"/>
                </a:solidFill>
              </a:rPr>
              <a:t>T</a:t>
            </a:r>
            <a:r>
              <a:rPr lang="en-US" sz="7300" b="1">
                <a:solidFill>
                  <a:srgbClr val="FF0000"/>
                </a:solidFill>
              </a:rPr>
              <a:t>ime and Attention</a:t>
            </a:r>
            <a:br>
              <a:rPr lang="en-US" sz="6600" dirty="0"/>
            </a:br>
            <a:br>
              <a:rPr lang="en-US" sz="6600" dirty="0"/>
            </a:br>
            <a:r>
              <a:rPr lang="en-US" sz="6600" b="1" dirty="0">
                <a:solidFill>
                  <a:srgbClr val="FF0000"/>
                </a:solidFill>
              </a:rPr>
              <a:t>END</a:t>
            </a:r>
          </a:p>
        </p:txBody>
      </p:sp>
      <p:sp>
        <p:nvSpPr>
          <p:cNvPr id="4" name="Slide Number Placeholder 3">
            <a:extLst>
              <a:ext uri="{FF2B5EF4-FFF2-40B4-BE49-F238E27FC236}">
                <a16:creationId xmlns:a16="http://schemas.microsoft.com/office/drawing/2014/main" id="{80C85919-4372-4C88-B80A-31A4CC65CB2C}"/>
              </a:ext>
            </a:extLst>
          </p:cNvPr>
          <p:cNvSpPr>
            <a:spLocks noGrp="1"/>
          </p:cNvSpPr>
          <p:nvPr>
            <p:ph type="sldNum" sz="quarter" idx="12"/>
          </p:nvPr>
        </p:nvSpPr>
        <p:spPr/>
        <p:txBody>
          <a:bodyPr/>
          <a:lstStyle/>
          <a:p>
            <a:fld id="{15672A5B-B02A-438E-8864-2788F79FC937}" type="slidenum">
              <a:rPr lang="en-US" smtClean="0"/>
              <a:pPr/>
              <a:t>21</a:t>
            </a:fld>
            <a:endParaRPr lang="en-US"/>
          </a:p>
        </p:txBody>
      </p:sp>
      <p:sp>
        <p:nvSpPr>
          <p:cNvPr id="3" name="Rectangle 2">
            <a:extLst>
              <a:ext uri="{FF2B5EF4-FFF2-40B4-BE49-F238E27FC236}">
                <a16:creationId xmlns:a16="http://schemas.microsoft.com/office/drawing/2014/main" id="{7FB47E5D-E613-4BEC-A4C3-1A07321221A4}"/>
              </a:ext>
            </a:extLst>
          </p:cNvPr>
          <p:cNvSpPr/>
          <p:nvPr/>
        </p:nvSpPr>
        <p:spPr>
          <a:xfrm>
            <a:off x="4203982"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4928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arbon Cycle Map Jan 2009 for Schnell.tif"/>
          <p:cNvPicPr>
            <a:picLocks noChangeAspect="1"/>
          </p:cNvPicPr>
          <p:nvPr/>
        </p:nvPicPr>
        <p:blipFill>
          <a:blip r:embed="rId3" cstate="print"/>
          <a:srcRect/>
          <a:stretch>
            <a:fillRect/>
          </a:stretch>
        </p:blipFill>
        <p:spPr bwMode="auto">
          <a:xfrm>
            <a:off x="168098" y="1003528"/>
            <a:ext cx="8686800" cy="5691187"/>
          </a:xfrm>
          <a:prstGeom prst="rect">
            <a:avLst/>
          </a:prstGeom>
          <a:noFill/>
          <a:ln w="9525">
            <a:noFill/>
            <a:miter lim="800000"/>
            <a:headEnd/>
            <a:tailEnd/>
          </a:ln>
        </p:spPr>
      </p:pic>
      <p:sp>
        <p:nvSpPr>
          <p:cNvPr id="7171" name="Text Box 3"/>
          <p:cNvSpPr txBox="1">
            <a:spLocks noChangeArrowheads="1"/>
          </p:cNvSpPr>
          <p:nvPr/>
        </p:nvSpPr>
        <p:spPr bwMode="auto">
          <a:xfrm>
            <a:off x="0" y="112523"/>
            <a:ext cx="9220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00FF"/>
                </a:solidFill>
              </a:rPr>
              <a:t>  </a:t>
            </a:r>
            <a:r>
              <a:rPr lang="en-US" sz="3200" b="1" dirty="0"/>
              <a:t>Where NOAA Measure 80 gasses in the Atmosphere</a:t>
            </a:r>
            <a:endParaRPr lang="en-US" sz="3200" b="1" dirty="0">
              <a:latin typeface="Arial" pitchFamily="34" charset="0"/>
              <a:cs typeface="Arial" pitchFamily="34" charset="0"/>
            </a:endParaRPr>
          </a:p>
        </p:txBody>
      </p:sp>
      <p:sp>
        <p:nvSpPr>
          <p:cNvPr id="4" name="Oval 3"/>
          <p:cNvSpPr/>
          <p:nvPr/>
        </p:nvSpPr>
        <p:spPr>
          <a:xfrm>
            <a:off x="4114800" y="2971800"/>
            <a:ext cx="76200" cy="76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lstStyle/>
          <a:p>
            <a:fld id="{15672A5B-B02A-438E-8864-2788F79FC937}" type="slidenum">
              <a:rPr lang="en-US" smtClean="0"/>
              <a:pPr/>
              <a:t>3</a:t>
            </a:fld>
            <a:endParaRPr lang="en-US"/>
          </a:p>
        </p:txBody>
      </p:sp>
      <p:sp>
        <p:nvSpPr>
          <p:cNvPr id="8" name="Oval 7">
            <a:extLst>
              <a:ext uri="{FF2B5EF4-FFF2-40B4-BE49-F238E27FC236}">
                <a16:creationId xmlns:a16="http://schemas.microsoft.com/office/drawing/2014/main" id="{FD592C4F-148E-0811-ADC6-F16B9407360A}"/>
              </a:ext>
            </a:extLst>
          </p:cNvPr>
          <p:cNvSpPr/>
          <p:nvPr/>
        </p:nvSpPr>
        <p:spPr>
          <a:xfrm>
            <a:off x="533400" y="3373711"/>
            <a:ext cx="609600" cy="51248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CIM\100CASIO\CIMG4179.JPG"/>
          <p:cNvPicPr>
            <a:picLocks noChangeAspect="1" noChangeArrowheads="1"/>
          </p:cNvPicPr>
          <p:nvPr/>
        </p:nvPicPr>
        <p:blipFill>
          <a:blip r:embed="rId3" cstate="print"/>
          <a:srcRect/>
          <a:stretch>
            <a:fillRect/>
          </a:stretch>
        </p:blipFill>
        <p:spPr bwMode="auto">
          <a:xfrm>
            <a:off x="-9144" y="1143001"/>
            <a:ext cx="4775200" cy="3369934"/>
          </a:xfrm>
          <a:prstGeom prst="rect">
            <a:avLst/>
          </a:prstGeom>
          <a:noFill/>
          <a:ln w="9525">
            <a:noFill/>
            <a:miter lim="800000"/>
            <a:headEnd/>
            <a:tailEnd/>
          </a:ln>
        </p:spPr>
      </p:pic>
      <p:pic>
        <p:nvPicPr>
          <p:cNvPr id="9219" name="Picture 3" descr="E:\DCIM\100CASIO\CIMG4162.JPG"/>
          <p:cNvPicPr>
            <a:picLocks noChangeAspect="1" noChangeArrowheads="1"/>
          </p:cNvPicPr>
          <p:nvPr/>
        </p:nvPicPr>
        <p:blipFill>
          <a:blip r:embed="rId4" cstate="print"/>
          <a:srcRect l="18750" t="11250" r="29688"/>
          <a:stretch>
            <a:fillRect/>
          </a:stretch>
        </p:blipFill>
        <p:spPr bwMode="auto">
          <a:xfrm>
            <a:off x="4766056" y="1186095"/>
            <a:ext cx="4267200" cy="5714999"/>
          </a:xfrm>
          <a:prstGeom prst="rect">
            <a:avLst/>
          </a:prstGeom>
          <a:noFill/>
          <a:ln w="9525">
            <a:noFill/>
            <a:miter lim="800000"/>
            <a:headEnd/>
            <a:tailEnd/>
          </a:ln>
        </p:spPr>
      </p:pic>
      <p:pic>
        <p:nvPicPr>
          <p:cNvPr id="9220" name="Picture 2" descr="E:\DCIM\100CASIO\CIMG4165.JPG"/>
          <p:cNvPicPr>
            <a:picLocks noGrp="1" noChangeAspect="1" noChangeArrowheads="1"/>
          </p:cNvPicPr>
          <p:nvPr>
            <p:ph idx="1"/>
          </p:nvPr>
        </p:nvPicPr>
        <p:blipFill>
          <a:blip r:embed="rId5" cstate="print"/>
          <a:srcRect/>
          <a:stretch>
            <a:fillRect/>
          </a:stretch>
        </p:blipFill>
        <p:spPr>
          <a:xfrm>
            <a:off x="0" y="3966864"/>
            <a:ext cx="4738688" cy="2891136"/>
          </a:xfrm>
        </p:spPr>
      </p:pic>
      <p:sp>
        <p:nvSpPr>
          <p:cNvPr id="9221" name="TextBox 5"/>
          <p:cNvSpPr txBox="1">
            <a:spLocks noChangeArrowheads="1"/>
          </p:cNvSpPr>
          <p:nvPr/>
        </p:nvSpPr>
        <p:spPr bwMode="auto">
          <a:xfrm>
            <a:off x="381000" y="381000"/>
            <a:ext cx="8382000" cy="584775"/>
          </a:xfrm>
          <a:prstGeom prst="rect">
            <a:avLst/>
          </a:prstGeom>
          <a:noFill/>
          <a:ln w="9525">
            <a:noFill/>
            <a:miter lim="800000"/>
            <a:headEnd/>
            <a:tailEnd/>
          </a:ln>
        </p:spPr>
        <p:txBody>
          <a:bodyPr wrap="square">
            <a:spAutoFit/>
          </a:bodyPr>
          <a:lstStyle/>
          <a:p>
            <a:pPr algn="ctr"/>
            <a:r>
              <a:rPr lang="en-US" sz="3200" b="1" dirty="0">
                <a:solidFill>
                  <a:srgbClr val="FF0000"/>
                </a:solidFill>
                <a:latin typeface="Arial" pitchFamily="34" charset="0"/>
                <a:cs typeface="Arial" pitchFamily="34" charset="0"/>
              </a:rPr>
              <a:t>Flask Shipping, Analysis and Calibrations  </a:t>
            </a:r>
          </a:p>
        </p:txBody>
      </p:sp>
      <p:sp>
        <p:nvSpPr>
          <p:cNvPr id="9222" name="TextBox 5"/>
          <p:cNvSpPr txBox="1">
            <a:spLocks noChangeArrowheads="1"/>
          </p:cNvSpPr>
          <p:nvPr/>
        </p:nvSpPr>
        <p:spPr bwMode="auto">
          <a:xfrm>
            <a:off x="3" y="4114800"/>
            <a:ext cx="2819398" cy="461665"/>
          </a:xfrm>
          <a:prstGeom prst="rect">
            <a:avLst/>
          </a:prstGeom>
          <a:solidFill>
            <a:schemeClr val="bg1"/>
          </a:solidFill>
          <a:ln w="9525">
            <a:noFill/>
            <a:miter lim="800000"/>
            <a:headEnd/>
            <a:tailEnd/>
          </a:ln>
        </p:spPr>
        <p:txBody>
          <a:bodyPr wrap="square">
            <a:spAutoFit/>
          </a:bodyPr>
          <a:lstStyle/>
          <a:p>
            <a:r>
              <a:rPr lang="en-US" sz="2400" b="1" dirty="0">
                <a:solidFill>
                  <a:srgbClr val="0000FF"/>
                </a:solidFill>
                <a:latin typeface="Arial" pitchFamily="34" charset="0"/>
                <a:cs typeface="Arial" pitchFamily="34" charset="0"/>
              </a:rPr>
              <a:t>Calibration Gases</a:t>
            </a:r>
          </a:p>
        </p:txBody>
      </p:sp>
      <p:sp>
        <p:nvSpPr>
          <p:cNvPr id="2" name="TextBox 1"/>
          <p:cNvSpPr txBox="1"/>
          <p:nvPr/>
        </p:nvSpPr>
        <p:spPr>
          <a:xfrm>
            <a:off x="1235456" y="1251169"/>
            <a:ext cx="2286000" cy="461665"/>
          </a:xfrm>
          <a:prstGeom prst="rect">
            <a:avLst/>
          </a:prstGeom>
          <a:solidFill>
            <a:schemeClr val="bg1"/>
          </a:solid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Shipping Box</a:t>
            </a:r>
          </a:p>
        </p:txBody>
      </p:sp>
      <p:sp>
        <p:nvSpPr>
          <p:cNvPr id="3" name="TextBox 2"/>
          <p:cNvSpPr txBox="1"/>
          <p:nvPr/>
        </p:nvSpPr>
        <p:spPr>
          <a:xfrm>
            <a:off x="5220461" y="1225171"/>
            <a:ext cx="1942339" cy="400110"/>
          </a:xfrm>
          <a:prstGeom prst="rect">
            <a:avLst/>
          </a:prstGeom>
          <a:solidFill>
            <a:schemeClr val="bg1"/>
          </a:solidFill>
        </p:spPr>
        <p:txBody>
          <a:bodyPr wrap="square" rtlCol="0">
            <a:spAutoFit/>
          </a:bodyPr>
          <a:lstStyle/>
          <a:p>
            <a:r>
              <a:rPr lang="en-US" sz="2000" b="1" dirty="0">
                <a:solidFill>
                  <a:srgbClr val="0000FF"/>
                </a:solidFill>
                <a:latin typeface="Arial" panose="020B0604020202020204" pitchFamily="34" charset="0"/>
                <a:cs typeface="Arial" panose="020B0604020202020204" pitchFamily="34" charset="0"/>
              </a:rPr>
              <a:t>Measurement</a:t>
            </a:r>
          </a:p>
        </p:txBody>
      </p:sp>
      <p:sp>
        <p:nvSpPr>
          <p:cNvPr id="4" name="Slide Number Placeholder 3"/>
          <p:cNvSpPr>
            <a:spLocks noGrp="1"/>
          </p:cNvSpPr>
          <p:nvPr>
            <p:ph type="sldNum" sz="quarter" idx="12"/>
          </p:nvPr>
        </p:nvSpPr>
        <p:spPr/>
        <p:txBody>
          <a:bodyPr/>
          <a:lstStyle/>
          <a:p>
            <a:fld id="{15672A5B-B02A-438E-8864-2788F79FC937}" type="slidenum">
              <a:rPr lang="en-US" smtClean="0"/>
              <a:pPr/>
              <a:t>4</a:t>
            </a:fld>
            <a:endParaRPr lang="en-US"/>
          </a:p>
        </p:txBody>
      </p:sp>
    </p:spTree>
    <p:extLst>
      <p:ext uri="{BB962C8B-B14F-4D97-AF65-F5344CB8AC3E}">
        <p14:creationId xmlns:p14="http://schemas.microsoft.com/office/powerpoint/2010/main" val="81772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672A5B-B02A-438E-8864-2788F79FC937}" type="slidenum">
              <a:rPr lang="en-US" smtClean="0"/>
              <a:pPr/>
              <a:t>5</a:t>
            </a:fld>
            <a:endParaRPr lang="en-US"/>
          </a:p>
        </p:txBody>
      </p:sp>
      <p:pic>
        <p:nvPicPr>
          <p:cNvPr id="3074" name="Picture 2" descr="Mauna Loa 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67" y="762000"/>
            <a:ext cx="8340087" cy="6264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2055" y="201639"/>
            <a:ext cx="7619999" cy="584775"/>
          </a:xfrm>
          <a:prstGeom prst="rect">
            <a:avLst/>
          </a:prstGeom>
          <a:noFill/>
        </p:spPr>
        <p:txBody>
          <a:bodyPr wrap="square" rtlCol="0">
            <a:spAutoFit/>
          </a:bodyPr>
          <a:lstStyle/>
          <a:p>
            <a:r>
              <a:rPr lang="en-US" sz="3200" b="1" dirty="0">
                <a:solidFill>
                  <a:srgbClr val="FF0000"/>
                </a:solidFill>
              </a:rPr>
              <a:t>CO</a:t>
            </a:r>
            <a:r>
              <a:rPr lang="en-US" sz="3200" b="1" baseline="-25000" dirty="0">
                <a:solidFill>
                  <a:srgbClr val="FF0000"/>
                </a:solidFill>
              </a:rPr>
              <a:t>2</a:t>
            </a:r>
            <a:r>
              <a:rPr lang="en-US" sz="3200" b="1" dirty="0">
                <a:solidFill>
                  <a:srgbClr val="FF0000"/>
                </a:solidFill>
              </a:rPr>
              <a:t> from Burning Fossil Fuels and Biomass</a:t>
            </a:r>
          </a:p>
        </p:txBody>
      </p:sp>
      <p:sp>
        <p:nvSpPr>
          <p:cNvPr id="6" name="TextBox 5"/>
          <p:cNvSpPr txBox="1"/>
          <p:nvPr/>
        </p:nvSpPr>
        <p:spPr>
          <a:xfrm>
            <a:off x="1752600" y="2447999"/>
            <a:ext cx="3352800" cy="2246769"/>
          </a:xfrm>
          <a:prstGeom prst="rect">
            <a:avLst/>
          </a:prstGeom>
          <a:noFill/>
          <a:ln w="22225">
            <a:solidFill>
              <a:schemeClr val="tx1"/>
            </a:solidFill>
          </a:ln>
        </p:spPr>
        <p:txBody>
          <a:bodyPr wrap="square" rtlCol="0">
            <a:spAutoFit/>
          </a:bodyPr>
          <a:lstStyle/>
          <a:p>
            <a:r>
              <a:rPr lang="en-US" sz="2800" b="1" dirty="0"/>
              <a:t>CO2 is increasing each year! At 500 ppm the Earth goes into accelerated warming.  </a:t>
            </a:r>
          </a:p>
        </p:txBody>
      </p:sp>
      <p:cxnSp>
        <p:nvCxnSpPr>
          <p:cNvPr id="4" name="Straight Arrow Connector 3">
            <a:extLst>
              <a:ext uri="{FF2B5EF4-FFF2-40B4-BE49-F238E27FC236}">
                <a16:creationId xmlns:a16="http://schemas.microsoft.com/office/drawing/2014/main" id="{8DE9BA9B-95E8-48AF-95CB-8CDD0D1FE63E}"/>
              </a:ext>
            </a:extLst>
          </p:cNvPr>
          <p:cNvCxnSpPr>
            <a:cxnSpLocks/>
          </p:cNvCxnSpPr>
          <p:nvPr/>
        </p:nvCxnSpPr>
        <p:spPr>
          <a:xfrm flipV="1">
            <a:off x="7924800" y="1071633"/>
            <a:ext cx="457200" cy="54557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9833ED-B991-45B4-8E55-0CDE64ADA72C}"/>
              </a:ext>
            </a:extLst>
          </p:cNvPr>
          <p:cNvCxnSpPr>
            <a:cxnSpLocks/>
          </p:cNvCxnSpPr>
          <p:nvPr/>
        </p:nvCxnSpPr>
        <p:spPr>
          <a:xfrm flipV="1">
            <a:off x="2362200" y="3429000"/>
            <a:ext cx="5791200" cy="2286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7CC777D-9441-F601-5222-2BC977F77EA2}"/>
              </a:ext>
            </a:extLst>
          </p:cNvPr>
          <p:cNvSpPr txBox="1"/>
          <p:nvPr/>
        </p:nvSpPr>
        <p:spPr>
          <a:xfrm>
            <a:off x="5867400" y="4495800"/>
            <a:ext cx="2286000" cy="646331"/>
          </a:xfrm>
          <a:prstGeom prst="rect">
            <a:avLst/>
          </a:prstGeom>
          <a:noFill/>
        </p:spPr>
        <p:txBody>
          <a:bodyPr wrap="square" rtlCol="0">
            <a:spAutoFit/>
          </a:bodyPr>
          <a:lstStyle/>
          <a:p>
            <a:r>
              <a:rPr lang="en-US" sz="3600" b="1" dirty="0">
                <a:solidFill>
                  <a:srgbClr val="FF0000"/>
                </a:solidFill>
              </a:rPr>
              <a:t>Why Care?</a:t>
            </a:r>
          </a:p>
        </p:txBody>
      </p:sp>
    </p:spTree>
    <p:extLst>
      <p:ext uri="{BB962C8B-B14F-4D97-AF65-F5344CB8AC3E}">
        <p14:creationId xmlns:p14="http://schemas.microsoft.com/office/powerpoint/2010/main" val="20448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152400"/>
            <a:ext cx="8839199" cy="1143000"/>
          </a:xfrm>
        </p:spPr>
        <p:txBody>
          <a:bodyPr>
            <a:normAutofit fontScale="90000"/>
          </a:bodyPr>
          <a:lstStyle/>
          <a:p>
            <a:r>
              <a:rPr lang="en-US" b="1" dirty="0"/>
              <a:t>Oceans Absorb CO</a:t>
            </a:r>
            <a:r>
              <a:rPr lang="en-US" b="1" baseline="-25000" dirty="0"/>
              <a:t>2</a:t>
            </a:r>
            <a:r>
              <a:rPr lang="en-US" b="1" dirty="0"/>
              <a:t> and  Become Acidic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795697"/>
            <a:ext cx="8686799" cy="59416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6437220"/>
            <a:ext cx="1524000" cy="300131"/>
          </a:xfrm>
          <a:prstGeom prst="rect">
            <a:avLst/>
          </a:prstGeom>
        </p:spPr>
      </p:pic>
    </p:spTree>
    <p:extLst>
      <p:ext uri="{BB962C8B-B14F-4D97-AF65-F5344CB8AC3E}">
        <p14:creationId xmlns:p14="http://schemas.microsoft.com/office/powerpoint/2010/main" val="362348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672A5B-B02A-438E-8864-2788F79FC937}" type="slidenum">
              <a:rPr lang="en-US" smtClean="0"/>
              <a:pPr/>
              <a:t>7</a:t>
            </a:fld>
            <a:endParaRPr lang="en-US"/>
          </a:p>
        </p:txBody>
      </p:sp>
      <p:pic>
        <p:nvPicPr>
          <p:cNvPr id="4098" name="Picture 2" descr="Global C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620000" cy="58070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87482"/>
            <a:ext cx="7467600" cy="954107"/>
          </a:xfrm>
          <a:prstGeom prst="rect">
            <a:avLst/>
          </a:prstGeom>
          <a:noFill/>
        </p:spPr>
        <p:txBody>
          <a:bodyPr wrap="square" rtlCol="0">
            <a:spAutoFit/>
          </a:bodyPr>
          <a:lstStyle/>
          <a:p>
            <a:pPr algn="ctr"/>
            <a:r>
              <a:rPr lang="en-US" sz="2800" b="1" dirty="0">
                <a:solidFill>
                  <a:srgbClr val="FF0000"/>
                </a:solidFill>
              </a:rPr>
              <a:t>CH</a:t>
            </a:r>
            <a:r>
              <a:rPr lang="en-US" sz="2800" b="1" baseline="-25000" dirty="0">
                <a:solidFill>
                  <a:srgbClr val="FF0000"/>
                </a:solidFill>
              </a:rPr>
              <a:t>4</a:t>
            </a:r>
            <a:r>
              <a:rPr lang="en-US" sz="2800" b="1" dirty="0">
                <a:solidFill>
                  <a:srgbClr val="FF0000"/>
                </a:solidFill>
              </a:rPr>
              <a:t> from Natural Gas, Combustion, Agriculture &amp; Anaerobic Decay in Tropical Wetlands</a:t>
            </a:r>
          </a:p>
        </p:txBody>
      </p:sp>
      <p:sp>
        <p:nvSpPr>
          <p:cNvPr id="4" name="TextBox 3"/>
          <p:cNvSpPr txBox="1"/>
          <p:nvPr/>
        </p:nvSpPr>
        <p:spPr>
          <a:xfrm>
            <a:off x="2438400" y="1828800"/>
            <a:ext cx="3429000" cy="830997"/>
          </a:xfrm>
          <a:prstGeom prst="rect">
            <a:avLst/>
          </a:prstGeom>
          <a:noFill/>
          <a:ln w="22225">
            <a:solidFill>
              <a:schemeClr val="tx1"/>
            </a:solidFill>
          </a:ln>
        </p:spPr>
        <p:txBody>
          <a:bodyPr wrap="square" rtlCol="0">
            <a:spAutoFit/>
          </a:bodyPr>
          <a:lstStyle/>
          <a:p>
            <a:r>
              <a:rPr lang="en-US" sz="2400" b="1" dirty="0"/>
              <a:t>Note the Recent Accelerating CH</a:t>
            </a:r>
            <a:r>
              <a:rPr lang="en-US" sz="2400" b="1" baseline="-25000" dirty="0"/>
              <a:t>4</a:t>
            </a:r>
            <a:r>
              <a:rPr lang="en-US" sz="2400" b="1" dirty="0"/>
              <a:t> Increase </a:t>
            </a:r>
          </a:p>
        </p:txBody>
      </p:sp>
      <p:cxnSp>
        <p:nvCxnSpPr>
          <p:cNvPr id="6" name="Straight Arrow Connector 5">
            <a:extLst>
              <a:ext uri="{FF2B5EF4-FFF2-40B4-BE49-F238E27FC236}">
                <a16:creationId xmlns:a16="http://schemas.microsoft.com/office/drawing/2014/main" id="{35B1F270-1268-408E-8244-F851B5400BCC}"/>
              </a:ext>
            </a:extLst>
          </p:cNvPr>
          <p:cNvCxnSpPr>
            <a:cxnSpLocks/>
          </p:cNvCxnSpPr>
          <p:nvPr/>
        </p:nvCxnSpPr>
        <p:spPr>
          <a:xfrm flipV="1">
            <a:off x="7315200" y="1295400"/>
            <a:ext cx="152400" cy="38100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8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D768-DD89-470F-AEF0-719879538054}"/>
              </a:ext>
            </a:extLst>
          </p:cNvPr>
          <p:cNvSpPr>
            <a:spLocks noGrp="1"/>
          </p:cNvSpPr>
          <p:nvPr>
            <p:ph type="title"/>
          </p:nvPr>
        </p:nvSpPr>
        <p:spPr>
          <a:xfrm>
            <a:off x="457200" y="15871"/>
            <a:ext cx="8229600" cy="1061365"/>
          </a:xfrm>
          <a:ln w="31750">
            <a:solidFill>
              <a:srgbClr val="FF0000"/>
            </a:solidFill>
          </a:ln>
        </p:spPr>
        <p:txBody>
          <a:bodyPr>
            <a:normAutofit fontScale="90000"/>
          </a:bodyPr>
          <a:lstStyle/>
          <a:p>
            <a:r>
              <a:rPr lang="en-US" b="1" dirty="0">
                <a:solidFill>
                  <a:srgbClr val="FF0000"/>
                </a:solidFill>
              </a:rPr>
              <a:t>Permafrost  Methane Blast Crater, Yamal Gas Field, Russia, 2021</a:t>
            </a:r>
          </a:p>
        </p:txBody>
      </p:sp>
      <p:sp>
        <p:nvSpPr>
          <p:cNvPr id="3" name="Content Placeholder 2">
            <a:extLst>
              <a:ext uri="{FF2B5EF4-FFF2-40B4-BE49-F238E27FC236}">
                <a16:creationId xmlns:a16="http://schemas.microsoft.com/office/drawing/2014/main" id="{FF21F42F-BBC3-4414-A86D-5924F30B456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E972A83-856C-49CF-9E45-594E3F1D1B45}"/>
              </a:ext>
            </a:extLst>
          </p:cNvPr>
          <p:cNvSpPr>
            <a:spLocks noGrp="1"/>
          </p:cNvSpPr>
          <p:nvPr>
            <p:ph type="sldNum" sz="quarter" idx="12"/>
          </p:nvPr>
        </p:nvSpPr>
        <p:spPr/>
        <p:txBody>
          <a:bodyPr/>
          <a:lstStyle/>
          <a:p>
            <a:fld id="{15672A5B-B02A-438E-8864-2788F79FC937}" type="slidenum">
              <a:rPr lang="en-US" smtClean="0"/>
              <a:pPr/>
              <a:t>8</a:t>
            </a:fld>
            <a:endParaRPr lang="en-US"/>
          </a:p>
        </p:txBody>
      </p:sp>
      <p:pic>
        <p:nvPicPr>
          <p:cNvPr id="5" name="Picture 4">
            <a:extLst>
              <a:ext uri="{FF2B5EF4-FFF2-40B4-BE49-F238E27FC236}">
                <a16:creationId xmlns:a16="http://schemas.microsoft.com/office/drawing/2014/main" id="{4581874D-EA03-4838-ABD9-B650161B653E}"/>
              </a:ext>
            </a:extLst>
          </p:cNvPr>
          <p:cNvPicPr>
            <a:picLocks noChangeAspect="1"/>
          </p:cNvPicPr>
          <p:nvPr/>
        </p:nvPicPr>
        <p:blipFill>
          <a:blip r:embed="rId2"/>
          <a:stretch>
            <a:fillRect/>
          </a:stretch>
        </p:blipFill>
        <p:spPr>
          <a:xfrm>
            <a:off x="457198" y="1536093"/>
            <a:ext cx="8887468" cy="5644243"/>
          </a:xfrm>
          <a:prstGeom prst="rect">
            <a:avLst/>
          </a:prstGeom>
        </p:spPr>
      </p:pic>
      <p:sp>
        <p:nvSpPr>
          <p:cNvPr id="6" name="Oval 5">
            <a:extLst>
              <a:ext uri="{FF2B5EF4-FFF2-40B4-BE49-F238E27FC236}">
                <a16:creationId xmlns:a16="http://schemas.microsoft.com/office/drawing/2014/main" id="{F0041E10-B9E4-4254-984F-47F813F2CF84}"/>
              </a:ext>
            </a:extLst>
          </p:cNvPr>
          <p:cNvSpPr/>
          <p:nvPr/>
        </p:nvSpPr>
        <p:spPr>
          <a:xfrm>
            <a:off x="6047734" y="2011202"/>
            <a:ext cx="914400" cy="70198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7D7D88-1311-4BF6-B6AE-B277749B3E53}"/>
              </a:ext>
            </a:extLst>
          </p:cNvPr>
          <p:cNvSpPr txBox="1"/>
          <p:nvPr/>
        </p:nvSpPr>
        <p:spPr>
          <a:xfrm>
            <a:off x="7667578" y="1790700"/>
            <a:ext cx="1324021" cy="381000"/>
          </a:xfrm>
          <a:prstGeom prst="rect">
            <a:avLst/>
          </a:prstGeom>
          <a:solidFill>
            <a:schemeClr val="bg1"/>
          </a:solidFill>
          <a:ln w="50800">
            <a:solidFill>
              <a:srgbClr val="FF0000"/>
            </a:solidFill>
          </a:ln>
        </p:spPr>
        <p:txBody>
          <a:bodyPr wrap="square" rtlCol="0">
            <a:spAutoFit/>
          </a:bodyPr>
          <a:lstStyle/>
          <a:p>
            <a:r>
              <a:rPr lang="en-US" b="1" dirty="0">
                <a:latin typeface="Arial" panose="020B0604020202020204" pitchFamily="34" charset="0"/>
                <a:cs typeface="Arial" panose="020B0604020202020204" pitchFamily="34" charset="0"/>
              </a:rPr>
              <a:t>Man</a:t>
            </a:r>
          </a:p>
        </p:txBody>
      </p:sp>
      <p:cxnSp>
        <p:nvCxnSpPr>
          <p:cNvPr id="9" name="Straight Arrow Connector 8">
            <a:extLst>
              <a:ext uri="{FF2B5EF4-FFF2-40B4-BE49-F238E27FC236}">
                <a16:creationId xmlns:a16="http://schemas.microsoft.com/office/drawing/2014/main" id="{24FF2D62-0684-4537-BA0D-34499E981C69}"/>
              </a:ext>
            </a:extLst>
          </p:cNvPr>
          <p:cNvCxnSpPr>
            <a:cxnSpLocks/>
          </p:cNvCxnSpPr>
          <p:nvPr/>
        </p:nvCxnSpPr>
        <p:spPr>
          <a:xfrm flipH="1">
            <a:off x="7162800" y="2120371"/>
            <a:ext cx="547671" cy="2418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EDB1E3-16C1-A8D5-5D9F-2BF57E139A06}"/>
              </a:ext>
            </a:extLst>
          </p:cNvPr>
          <p:cNvSpPr txBox="1"/>
          <p:nvPr/>
        </p:nvSpPr>
        <p:spPr>
          <a:xfrm>
            <a:off x="361898" y="1529025"/>
            <a:ext cx="1638196" cy="1938992"/>
          </a:xfrm>
          <a:prstGeom prst="rect">
            <a:avLst/>
          </a:prstGeom>
          <a:solidFill>
            <a:schemeClr val="bg1"/>
          </a:solidFill>
        </p:spPr>
        <p:txBody>
          <a:bodyPr wrap="square" rtlCol="0">
            <a:spAutoFit/>
          </a:bodyPr>
          <a:lstStyle/>
          <a:p>
            <a:r>
              <a:rPr lang="en-US" sz="2400" b="1" dirty="0"/>
              <a:t>Is this a start to a </a:t>
            </a:r>
            <a:r>
              <a:rPr lang="en-US" sz="2400" b="1" dirty="0">
                <a:solidFill>
                  <a:srgbClr val="FF0000"/>
                </a:solidFill>
              </a:rPr>
              <a:t>Tipping Point</a:t>
            </a:r>
            <a:r>
              <a:rPr lang="en-US" sz="2400" b="1" dirty="0"/>
              <a:t> for methane?</a:t>
            </a:r>
          </a:p>
        </p:txBody>
      </p:sp>
    </p:spTree>
    <p:extLst>
      <p:ext uri="{BB962C8B-B14F-4D97-AF65-F5344CB8AC3E}">
        <p14:creationId xmlns:p14="http://schemas.microsoft.com/office/powerpoint/2010/main" val="171766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a:xfrm>
            <a:off x="457200" y="6245225"/>
            <a:ext cx="2133600" cy="476250"/>
          </a:xfrm>
          <a:noFill/>
        </p:spPr>
        <p:txBody>
          <a:bodyPr/>
          <a:lstStyle/>
          <a:p>
            <a:pPr algn="l"/>
            <a:r>
              <a:rPr lang="en-US">
                <a:latin typeface="Arial" pitchFamily="34" charset="0"/>
              </a:rPr>
              <a:t>Page </a:t>
            </a:r>
            <a:fld id="{788AAFF1-58C5-4AB6-815E-E69456281DFA}" type="slidenum">
              <a:rPr lang="en-US" smtClean="0">
                <a:latin typeface="Arial" pitchFamily="34" charset="0"/>
              </a:rPr>
              <a:pPr algn="l"/>
              <a:t>9</a:t>
            </a:fld>
            <a:endParaRPr lang="en-US">
              <a:latin typeface="Arial" pitchFamily="34" charset="0"/>
            </a:endParaRPr>
          </a:p>
        </p:txBody>
      </p:sp>
      <p:sp>
        <p:nvSpPr>
          <p:cNvPr id="62467" name="Rectangle 2"/>
          <p:cNvSpPr>
            <a:spLocks noGrp="1" noChangeArrowheads="1"/>
          </p:cNvSpPr>
          <p:nvPr>
            <p:ph type="title" idx="4294967295"/>
          </p:nvPr>
        </p:nvSpPr>
        <p:spPr>
          <a:xfrm>
            <a:off x="149135" y="5185"/>
            <a:ext cx="8839200" cy="559201"/>
          </a:xfrm>
        </p:spPr>
        <p:txBody>
          <a:bodyPr>
            <a:noAutofit/>
          </a:bodyPr>
          <a:lstStyle/>
          <a:p>
            <a:pPr algn="l"/>
            <a:r>
              <a:rPr lang="en-US" sz="3600" b="1" dirty="0"/>
              <a:t>      Greenhouse Gases, Past 2000 Years</a:t>
            </a:r>
          </a:p>
        </p:txBody>
      </p:sp>
      <p:pic>
        <p:nvPicPr>
          <p:cNvPr id="62468" name="Picture 3" descr="faq-2-1-fig-1"/>
          <p:cNvPicPr>
            <a:picLocks noChangeAspect="1" noChangeArrowheads="1"/>
          </p:cNvPicPr>
          <p:nvPr/>
        </p:nvPicPr>
        <p:blipFill>
          <a:blip r:embed="rId2" cstate="print"/>
          <a:srcRect t="3041"/>
          <a:stretch>
            <a:fillRect/>
          </a:stretch>
        </p:blipFill>
        <p:spPr bwMode="auto">
          <a:xfrm>
            <a:off x="285205" y="1292941"/>
            <a:ext cx="7659189" cy="4847555"/>
          </a:xfrm>
          <a:prstGeom prst="rect">
            <a:avLst/>
          </a:prstGeom>
          <a:noFill/>
          <a:ln w="9525">
            <a:noFill/>
            <a:miter lim="800000"/>
            <a:headEnd/>
            <a:tailEnd/>
          </a:ln>
        </p:spPr>
      </p:pic>
      <p:sp>
        <p:nvSpPr>
          <p:cNvPr id="2" name="TextBox 1"/>
          <p:cNvSpPr txBox="1"/>
          <p:nvPr/>
        </p:nvSpPr>
        <p:spPr>
          <a:xfrm>
            <a:off x="6781800" y="1669115"/>
            <a:ext cx="184731" cy="369332"/>
          </a:xfrm>
          <a:prstGeom prst="rect">
            <a:avLst/>
          </a:prstGeom>
          <a:noFill/>
        </p:spPr>
        <p:txBody>
          <a:bodyPr wrap="none" rtlCol="0">
            <a:spAutoFit/>
          </a:bodyPr>
          <a:lstStyle/>
          <a:p>
            <a:endParaRPr lang="en-US" dirty="0"/>
          </a:p>
        </p:txBody>
      </p:sp>
      <p:cxnSp>
        <p:nvCxnSpPr>
          <p:cNvPr id="5" name="Straight Connector 4"/>
          <p:cNvCxnSpPr>
            <a:cxnSpLocks/>
          </p:cNvCxnSpPr>
          <p:nvPr/>
        </p:nvCxnSpPr>
        <p:spPr>
          <a:xfrm flipV="1">
            <a:off x="6811503" y="1018077"/>
            <a:ext cx="186930" cy="96380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D5773C-0C77-4FDD-8739-7915EE3D20C7}"/>
              </a:ext>
            </a:extLst>
          </p:cNvPr>
          <p:cNvCxnSpPr>
            <a:cxnSpLocks/>
          </p:cNvCxnSpPr>
          <p:nvPr/>
        </p:nvCxnSpPr>
        <p:spPr>
          <a:xfrm flipV="1">
            <a:off x="6812108" y="3265215"/>
            <a:ext cx="43869" cy="39995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D72866-8928-4B8C-B856-1F1443936C09}"/>
              </a:ext>
            </a:extLst>
          </p:cNvPr>
          <p:cNvSpPr txBox="1"/>
          <p:nvPr/>
        </p:nvSpPr>
        <p:spPr>
          <a:xfrm>
            <a:off x="4114800" y="2907101"/>
            <a:ext cx="65" cy="276999"/>
          </a:xfrm>
          <a:prstGeom prst="rect">
            <a:avLst/>
          </a:prstGeom>
          <a:noFill/>
        </p:spPr>
        <p:txBody>
          <a:bodyPr wrap="none" lIns="0" tIns="0" rIns="0" bIns="0" rtlCol="0">
            <a:spAutoFit/>
          </a:bodyPr>
          <a:lstStyle/>
          <a:p>
            <a:endParaRPr lang="en-US" dirty="0"/>
          </a:p>
        </p:txBody>
      </p:sp>
      <p:cxnSp>
        <p:nvCxnSpPr>
          <p:cNvPr id="8" name="Straight Connector 7">
            <a:extLst>
              <a:ext uri="{FF2B5EF4-FFF2-40B4-BE49-F238E27FC236}">
                <a16:creationId xmlns:a16="http://schemas.microsoft.com/office/drawing/2014/main" id="{31B17A3A-015A-CDE5-0A27-34610B84D19A}"/>
              </a:ext>
            </a:extLst>
          </p:cNvPr>
          <p:cNvCxnSpPr>
            <a:cxnSpLocks/>
          </p:cNvCxnSpPr>
          <p:nvPr/>
        </p:nvCxnSpPr>
        <p:spPr>
          <a:xfrm flipV="1">
            <a:off x="6324600" y="3531270"/>
            <a:ext cx="0" cy="2713955"/>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C547BF-AF11-FF14-EB22-B90D0360EE00}"/>
              </a:ext>
            </a:extLst>
          </p:cNvPr>
          <p:cNvSpPr txBox="1"/>
          <p:nvPr/>
        </p:nvSpPr>
        <p:spPr>
          <a:xfrm>
            <a:off x="3899939" y="3700362"/>
            <a:ext cx="2424661" cy="369332"/>
          </a:xfrm>
          <a:prstGeom prst="rect">
            <a:avLst/>
          </a:prstGeom>
          <a:noFill/>
          <a:ln w="44450">
            <a:solidFill>
              <a:schemeClr val="accent6">
                <a:lumMod val="75000"/>
              </a:schemeClr>
            </a:solidFill>
          </a:ln>
        </p:spPr>
        <p:txBody>
          <a:bodyPr wrap="square" rtlCol="0">
            <a:spAutoFit/>
          </a:bodyPr>
          <a:lstStyle/>
          <a:p>
            <a:r>
              <a:rPr lang="en-US" b="1" dirty="0"/>
              <a:t>Industrial Revolution</a:t>
            </a:r>
          </a:p>
        </p:txBody>
      </p:sp>
      <p:cxnSp>
        <p:nvCxnSpPr>
          <p:cNvPr id="12" name="Straight Arrow Connector 11">
            <a:extLst>
              <a:ext uri="{FF2B5EF4-FFF2-40B4-BE49-F238E27FC236}">
                <a16:creationId xmlns:a16="http://schemas.microsoft.com/office/drawing/2014/main" id="{6C2269F5-F9DE-1A05-D1CA-97CE060308EC}"/>
              </a:ext>
            </a:extLst>
          </p:cNvPr>
          <p:cNvCxnSpPr>
            <a:cxnSpLocks/>
          </p:cNvCxnSpPr>
          <p:nvPr/>
        </p:nvCxnSpPr>
        <p:spPr>
          <a:xfrm flipV="1">
            <a:off x="6954349" y="822044"/>
            <a:ext cx="88167" cy="45369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1775A2-8ABB-2B97-8695-F17658C1F0EC}"/>
              </a:ext>
            </a:extLst>
          </p:cNvPr>
          <p:cNvCxnSpPr>
            <a:cxnSpLocks/>
          </p:cNvCxnSpPr>
          <p:nvPr/>
        </p:nvCxnSpPr>
        <p:spPr>
          <a:xfrm flipV="1">
            <a:off x="6771418" y="1403886"/>
            <a:ext cx="52242" cy="419423"/>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274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27168</TotalTime>
  <Words>524</Words>
  <Application>Microsoft Office PowerPoint</Application>
  <PresentationFormat>On-screen Show (4:3)</PresentationFormat>
  <Paragraphs>107</Paragraphs>
  <Slides>21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The Air We Breathe: It Is Not What It Used To Be! </vt:lpstr>
      <vt:lpstr>Questions for You?</vt:lpstr>
      <vt:lpstr>PowerPoint Presentation</vt:lpstr>
      <vt:lpstr>PowerPoint Presentation</vt:lpstr>
      <vt:lpstr>PowerPoint Presentation</vt:lpstr>
      <vt:lpstr>Oceans Absorb CO2 and  Become Acidic</vt:lpstr>
      <vt:lpstr>PowerPoint Presentation</vt:lpstr>
      <vt:lpstr>Permafrost  Methane Blast Crater, Yamal Gas Field, Russia, 2021</vt:lpstr>
      <vt:lpstr>      Greenhouse Gases, Past 2000 Years</vt:lpstr>
      <vt:lpstr>PowerPoint Presentation</vt:lpstr>
      <vt:lpstr>PowerPoint Presentation</vt:lpstr>
      <vt:lpstr>Polar and Grizzly Bears are interbreeding </vt:lpstr>
      <vt:lpstr>PowerPoint Presentation</vt:lpstr>
      <vt:lpstr>PowerPoint Presentation</vt:lpstr>
      <vt:lpstr>PowerPoint Presentation</vt:lpstr>
      <vt:lpstr>PowerPoint Presentation</vt:lpstr>
      <vt:lpstr>50 lane traffic Jam in China In 2010</vt:lpstr>
      <vt:lpstr>PowerPoint Presentation</vt:lpstr>
      <vt:lpstr>PowerPoint Presentation</vt:lpstr>
      <vt:lpstr>2010 Grand Opening of the Tiksi Station</vt:lpstr>
      <vt:lpstr>       Thank You For Your Time and Attention  END</vt:lpstr>
    </vt:vector>
  </TitlesOfParts>
  <Company>NOAA/ESRL/GMD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U.S. Perspective on Research History and Challenges in East Asia and The Northern Pacific Ocean Regime</dc:title>
  <dc:creator>schnell</dc:creator>
  <cp:lastModifiedBy>Russ Schnell</cp:lastModifiedBy>
  <cp:revision>641</cp:revision>
  <dcterms:created xsi:type="dcterms:W3CDTF">2011-03-03T23:39:29Z</dcterms:created>
  <dcterms:modified xsi:type="dcterms:W3CDTF">2024-01-18T16:31:56Z</dcterms:modified>
</cp:coreProperties>
</file>