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Barlow Condensed Bold Bold Italics" panose="020B0604020202020204" charset="0"/>
      <p:regular r:id="rId12"/>
    </p:embeddedFont>
    <p:embeddedFont>
      <p:font typeface="Calibri" panose="020F0502020204030204" pitchFamily="34" charset="0"/>
      <p:regular r:id="rId13"/>
      <p:bold r:id="rId14"/>
      <p:italic r:id="rId15"/>
      <p:boldItalic r:id="rId16"/>
    </p:embeddedFont>
    <p:embeddedFont>
      <p:font typeface="HK Grotesk Bold" panose="020B0604020202020204" charset="0"/>
      <p:regular r:id="rId17"/>
    </p:embeddedFont>
    <p:embeddedFont>
      <p:font typeface="HK Grotesk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2"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22393" y="4439264"/>
            <a:ext cx="5187978" cy="2593989"/>
          </a:xfrm>
          <a:prstGeom prst="rect">
            <a:avLst/>
          </a:prstGeom>
        </p:spPr>
      </p:pic>
      <p:pic>
        <p:nvPicPr>
          <p:cNvPr id="3" name="Picture 3"/>
          <p:cNvPicPr>
            <a:picLocks noChangeAspect="1"/>
          </p:cNvPicPr>
          <p:nvPr/>
        </p:nvPicPr>
        <p:blipFill>
          <a:blip r:embed="rId3"/>
          <a:srcRect/>
          <a:stretch>
            <a:fillRect/>
          </a:stretch>
        </p:blipFill>
        <p:spPr>
          <a:xfrm rot="5400000">
            <a:off x="328403" y="2635045"/>
            <a:ext cx="5187978" cy="2593989"/>
          </a:xfrm>
          <a:prstGeom prst="rect">
            <a:avLst/>
          </a:prstGeom>
        </p:spPr>
      </p:pic>
      <p:pic>
        <p:nvPicPr>
          <p:cNvPr id="4" name="Picture 4"/>
          <p:cNvPicPr>
            <a:picLocks noChangeAspect="1"/>
          </p:cNvPicPr>
          <p:nvPr/>
        </p:nvPicPr>
        <p:blipFill>
          <a:blip r:embed="rId4"/>
          <a:srcRect/>
          <a:stretch>
            <a:fillRect/>
          </a:stretch>
        </p:blipFill>
        <p:spPr>
          <a:xfrm>
            <a:off x="1124623" y="1338051"/>
            <a:ext cx="1797770" cy="1671926"/>
          </a:xfrm>
          <a:prstGeom prst="rect">
            <a:avLst/>
          </a:prstGeom>
        </p:spPr>
      </p:pic>
      <p:pic>
        <p:nvPicPr>
          <p:cNvPr id="5" name="Picture 5"/>
          <p:cNvPicPr>
            <a:picLocks noChangeAspect="1"/>
          </p:cNvPicPr>
          <p:nvPr/>
        </p:nvPicPr>
        <p:blipFill>
          <a:blip r:embed="rId4"/>
          <a:srcRect/>
          <a:stretch>
            <a:fillRect/>
          </a:stretch>
        </p:blipFill>
        <p:spPr>
          <a:xfrm>
            <a:off x="5516382" y="7277023"/>
            <a:ext cx="1797770" cy="1671926"/>
          </a:xfrm>
          <a:prstGeom prst="rect">
            <a:avLst/>
          </a:prstGeom>
        </p:spPr>
      </p:pic>
      <p:pic>
        <p:nvPicPr>
          <p:cNvPr id="6" name="Picture 6"/>
          <p:cNvPicPr>
            <a:picLocks noChangeAspect="1"/>
          </p:cNvPicPr>
          <p:nvPr/>
        </p:nvPicPr>
        <p:blipFill>
          <a:blip r:embed="rId5"/>
          <a:srcRect/>
          <a:stretch>
            <a:fillRect/>
          </a:stretch>
        </p:blipFill>
        <p:spPr>
          <a:xfrm>
            <a:off x="3688315" y="4390704"/>
            <a:ext cx="1062145" cy="886891"/>
          </a:xfrm>
          <a:prstGeom prst="rect">
            <a:avLst/>
          </a:prstGeom>
        </p:spPr>
      </p:pic>
      <p:pic>
        <p:nvPicPr>
          <p:cNvPr id="7" name="Picture 7"/>
          <p:cNvPicPr>
            <a:picLocks noChangeAspect="1"/>
          </p:cNvPicPr>
          <p:nvPr/>
        </p:nvPicPr>
        <p:blipFill>
          <a:blip r:embed="rId6"/>
          <a:srcRect/>
          <a:stretch>
            <a:fillRect/>
          </a:stretch>
        </p:blipFill>
        <p:spPr>
          <a:xfrm>
            <a:off x="5929564" y="1803637"/>
            <a:ext cx="1384587" cy="740754"/>
          </a:xfrm>
          <a:prstGeom prst="rect">
            <a:avLst/>
          </a:prstGeom>
        </p:spPr>
      </p:pic>
      <p:pic>
        <p:nvPicPr>
          <p:cNvPr id="8" name="Picture 8"/>
          <p:cNvPicPr>
            <a:picLocks noChangeAspect="1"/>
          </p:cNvPicPr>
          <p:nvPr/>
        </p:nvPicPr>
        <p:blipFill>
          <a:blip r:embed="rId6"/>
          <a:srcRect/>
          <a:stretch>
            <a:fillRect/>
          </a:stretch>
        </p:blipFill>
        <p:spPr>
          <a:xfrm>
            <a:off x="1124623" y="7742609"/>
            <a:ext cx="1384587" cy="740754"/>
          </a:xfrm>
          <a:prstGeom prst="rect">
            <a:avLst/>
          </a:prstGeom>
        </p:spPr>
      </p:pic>
      <p:grpSp>
        <p:nvGrpSpPr>
          <p:cNvPr id="9" name="Group 9"/>
          <p:cNvGrpSpPr/>
          <p:nvPr/>
        </p:nvGrpSpPr>
        <p:grpSpPr>
          <a:xfrm>
            <a:off x="7070551" y="3403025"/>
            <a:ext cx="10931200" cy="3480951"/>
            <a:chOff x="0" y="0"/>
            <a:chExt cx="14574933" cy="4641268"/>
          </a:xfrm>
        </p:grpSpPr>
        <p:sp>
          <p:nvSpPr>
            <p:cNvPr id="10" name="TextBox 10"/>
            <p:cNvSpPr txBox="1"/>
            <p:nvPr/>
          </p:nvSpPr>
          <p:spPr>
            <a:xfrm>
              <a:off x="0" y="85725"/>
              <a:ext cx="14574933" cy="3330191"/>
            </a:xfrm>
            <a:prstGeom prst="rect">
              <a:avLst/>
            </a:prstGeom>
          </p:spPr>
          <p:txBody>
            <a:bodyPr lIns="0" tIns="0" rIns="0" bIns="0" rtlCol="0" anchor="t">
              <a:spAutoFit/>
            </a:bodyPr>
            <a:lstStyle/>
            <a:p>
              <a:pPr>
                <a:lnSpc>
                  <a:spcPts val="9680"/>
                </a:lnSpc>
              </a:pPr>
              <a:r>
                <a:rPr lang="en-US" sz="8799">
                  <a:solidFill>
                    <a:srgbClr val="ED5F65"/>
                  </a:solidFill>
                  <a:latin typeface="HK Grotesk Bold"/>
                </a:rPr>
                <a:t>UTILIZATION OF THE K.I.S.S.METHOD</a:t>
              </a:r>
            </a:p>
          </p:txBody>
        </p:sp>
        <p:sp>
          <p:nvSpPr>
            <p:cNvPr id="11" name="TextBox 11"/>
            <p:cNvSpPr txBox="1"/>
            <p:nvPr/>
          </p:nvSpPr>
          <p:spPr>
            <a:xfrm>
              <a:off x="0" y="4028141"/>
              <a:ext cx="14574933" cy="613127"/>
            </a:xfrm>
            <a:prstGeom prst="rect">
              <a:avLst/>
            </a:prstGeom>
          </p:spPr>
          <p:txBody>
            <a:bodyPr lIns="0" tIns="0" rIns="0" bIns="0" rtlCol="0" anchor="t">
              <a:spAutoFit/>
            </a:bodyPr>
            <a:lstStyle/>
            <a:p>
              <a:pPr>
                <a:lnSpc>
                  <a:spcPts val="3520"/>
                </a:lnSpc>
              </a:pPr>
              <a:r>
                <a:rPr lang="en-US" sz="3200">
                  <a:solidFill>
                    <a:srgbClr val="393939"/>
                  </a:solidFill>
                  <a:latin typeface="HK Grotesk Medium"/>
                </a:rPr>
                <a:t>A Framework for Acute Feedback and Process Improvement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5F65"/>
        </a:solidFill>
        <a:effectLst/>
      </p:bgPr>
    </p:bg>
    <p:spTree>
      <p:nvGrpSpPr>
        <p:cNvPr id="1" name=""/>
        <p:cNvGrpSpPr/>
        <p:nvPr/>
      </p:nvGrpSpPr>
      <p:grpSpPr>
        <a:xfrm>
          <a:off x="0" y="0"/>
          <a:ext cx="0" cy="0"/>
          <a:chOff x="0" y="0"/>
          <a:chExt cx="0" cy="0"/>
        </a:xfrm>
      </p:grpSpPr>
      <p:sp>
        <p:nvSpPr>
          <p:cNvPr id="2" name="AutoShape 2"/>
          <p:cNvSpPr/>
          <p:nvPr/>
        </p:nvSpPr>
        <p:spPr>
          <a:xfrm>
            <a:off x="8378845" y="0"/>
            <a:ext cx="9909155" cy="10287000"/>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161541" y="2706036"/>
            <a:ext cx="1062145" cy="886891"/>
          </a:xfrm>
          <a:prstGeom prst="rect">
            <a:avLst/>
          </a:prstGeom>
        </p:spPr>
      </p:pic>
      <p:grpSp>
        <p:nvGrpSpPr>
          <p:cNvPr id="4" name="Group 4"/>
          <p:cNvGrpSpPr/>
          <p:nvPr/>
        </p:nvGrpSpPr>
        <p:grpSpPr>
          <a:xfrm>
            <a:off x="9513395" y="4015569"/>
            <a:ext cx="7745905" cy="2255862"/>
            <a:chOff x="0" y="0"/>
            <a:chExt cx="10327874" cy="3007816"/>
          </a:xfrm>
        </p:grpSpPr>
        <p:sp>
          <p:nvSpPr>
            <p:cNvPr id="5" name="TextBox 5"/>
            <p:cNvSpPr txBox="1"/>
            <p:nvPr/>
          </p:nvSpPr>
          <p:spPr>
            <a:xfrm>
              <a:off x="0" y="85725"/>
              <a:ext cx="10327874" cy="1696740"/>
            </a:xfrm>
            <a:prstGeom prst="rect">
              <a:avLst/>
            </a:prstGeom>
          </p:spPr>
          <p:txBody>
            <a:bodyPr lIns="0" tIns="0" rIns="0" bIns="0" rtlCol="0" anchor="t">
              <a:spAutoFit/>
            </a:bodyPr>
            <a:lstStyle/>
            <a:p>
              <a:pPr>
                <a:lnSpc>
                  <a:spcPts val="9680"/>
                </a:lnSpc>
              </a:pPr>
              <a:r>
                <a:rPr lang="en-US" sz="8800">
                  <a:solidFill>
                    <a:srgbClr val="ED5F65"/>
                  </a:solidFill>
                  <a:latin typeface="HK Grotesk Bold"/>
                </a:rPr>
                <a:t>QUESTIONS?</a:t>
              </a:r>
            </a:p>
          </p:txBody>
        </p:sp>
        <p:sp>
          <p:nvSpPr>
            <p:cNvPr id="6" name="TextBox 6"/>
            <p:cNvSpPr txBox="1"/>
            <p:nvPr/>
          </p:nvSpPr>
          <p:spPr>
            <a:xfrm>
              <a:off x="0" y="2394689"/>
              <a:ext cx="10327874" cy="613127"/>
            </a:xfrm>
            <a:prstGeom prst="rect">
              <a:avLst/>
            </a:prstGeom>
          </p:spPr>
          <p:txBody>
            <a:bodyPr lIns="0" tIns="0" rIns="0" bIns="0" rtlCol="0" anchor="t">
              <a:spAutoFit/>
            </a:bodyPr>
            <a:lstStyle/>
            <a:p>
              <a:pPr>
                <a:lnSpc>
                  <a:spcPts val="352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CE5D"/>
        </a:solidFill>
        <a:effectLst/>
      </p:bgPr>
    </p:bg>
    <p:spTree>
      <p:nvGrpSpPr>
        <p:cNvPr id="1" name=""/>
        <p:cNvGrpSpPr/>
        <p:nvPr/>
      </p:nvGrpSpPr>
      <p:grpSpPr>
        <a:xfrm>
          <a:off x="0" y="0"/>
          <a:ext cx="0" cy="0"/>
          <a:chOff x="0" y="0"/>
          <a:chExt cx="0" cy="0"/>
        </a:xfrm>
      </p:grpSpPr>
      <p:sp>
        <p:nvSpPr>
          <p:cNvPr id="2" name="AutoShape 2"/>
          <p:cNvSpPr/>
          <p:nvPr/>
        </p:nvSpPr>
        <p:spPr>
          <a:xfrm>
            <a:off x="8378845" y="0"/>
            <a:ext cx="9909155" cy="10287000"/>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0" y="-947142"/>
            <a:ext cx="8378845" cy="5744746"/>
          </a:xfrm>
          <a:prstGeom prst="rect">
            <a:avLst/>
          </a:prstGeom>
        </p:spPr>
      </p:pic>
      <p:pic>
        <p:nvPicPr>
          <p:cNvPr id="4" name="Picture 4"/>
          <p:cNvPicPr>
            <a:picLocks noChangeAspect="1"/>
          </p:cNvPicPr>
          <p:nvPr/>
        </p:nvPicPr>
        <p:blipFill>
          <a:blip r:embed="rId3"/>
          <a:srcRect/>
          <a:stretch>
            <a:fillRect/>
          </a:stretch>
        </p:blipFill>
        <p:spPr>
          <a:xfrm>
            <a:off x="-161541" y="2706036"/>
            <a:ext cx="1062145" cy="886891"/>
          </a:xfrm>
          <a:prstGeom prst="rect">
            <a:avLst/>
          </a:prstGeom>
        </p:spPr>
      </p:pic>
      <p:grpSp>
        <p:nvGrpSpPr>
          <p:cNvPr id="5" name="Group 5"/>
          <p:cNvGrpSpPr/>
          <p:nvPr/>
        </p:nvGrpSpPr>
        <p:grpSpPr>
          <a:xfrm>
            <a:off x="9725938" y="1028700"/>
            <a:ext cx="7533362" cy="3768903"/>
            <a:chOff x="0" y="0"/>
            <a:chExt cx="10044483" cy="5025205"/>
          </a:xfrm>
        </p:grpSpPr>
        <p:sp>
          <p:nvSpPr>
            <p:cNvPr id="6" name="TextBox 6"/>
            <p:cNvSpPr txBox="1"/>
            <p:nvPr/>
          </p:nvSpPr>
          <p:spPr>
            <a:xfrm>
              <a:off x="0" y="2611759"/>
              <a:ext cx="10044483" cy="2413445"/>
            </a:xfrm>
            <a:prstGeom prst="rect">
              <a:avLst/>
            </a:prstGeom>
          </p:spPr>
          <p:txBody>
            <a:bodyPr lIns="0" tIns="0" rIns="0" bIns="0" rtlCol="0" anchor="t">
              <a:spAutoFit/>
            </a:bodyPr>
            <a:lstStyle/>
            <a:p>
              <a:pPr algn="r">
                <a:lnSpc>
                  <a:spcPts val="7039"/>
                </a:lnSpc>
              </a:pPr>
              <a:r>
                <a:rPr lang="en-US" sz="6399">
                  <a:solidFill>
                    <a:srgbClr val="393939"/>
                  </a:solidFill>
                  <a:latin typeface="HK Grotesk Bold"/>
                </a:rPr>
                <a:t>K.I.S.S. BACKGROUND</a:t>
              </a:r>
            </a:p>
          </p:txBody>
        </p:sp>
        <p:sp>
          <p:nvSpPr>
            <p:cNvPr id="7" name="TextBox 7"/>
            <p:cNvSpPr txBox="1"/>
            <p:nvPr/>
          </p:nvSpPr>
          <p:spPr>
            <a:xfrm>
              <a:off x="0" y="85725"/>
              <a:ext cx="10044483" cy="1943230"/>
            </a:xfrm>
            <a:prstGeom prst="rect">
              <a:avLst/>
            </a:prstGeom>
          </p:spPr>
          <p:txBody>
            <a:bodyPr lIns="0" tIns="0" rIns="0" bIns="0" rtlCol="0" anchor="t">
              <a:spAutoFit/>
            </a:bodyPr>
            <a:lstStyle/>
            <a:p>
              <a:pPr algn="r">
                <a:lnSpc>
                  <a:spcPts val="11000"/>
                </a:lnSpc>
              </a:pPr>
              <a:r>
                <a:rPr lang="en-US" sz="10000">
                  <a:solidFill>
                    <a:srgbClr val="F7CE5D"/>
                  </a:solidFill>
                  <a:latin typeface="HK Grotesk Bold"/>
                </a:rPr>
                <a:t>02</a:t>
              </a:r>
            </a:p>
          </p:txBody>
        </p:sp>
      </p:grpSp>
      <p:sp>
        <p:nvSpPr>
          <p:cNvPr id="8" name="TextBox 8"/>
          <p:cNvSpPr txBox="1"/>
          <p:nvPr/>
        </p:nvSpPr>
        <p:spPr>
          <a:xfrm>
            <a:off x="196107" y="5143500"/>
            <a:ext cx="7986630" cy="4297234"/>
          </a:xfrm>
          <a:prstGeom prst="rect">
            <a:avLst/>
          </a:prstGeom>
        </p:spPr>
        <p:txBody>
          <a:bodyPr lIns="0" tIns="0" rIns="0" bIns="0" rtlCol="0" anchor="t">
            <a:spAutoFit/>
          </a:bodyPr>
          <a:lstStyle/>
          <a:p>
            <a:pPr algn="just">
              <a:lnSpc>
                <a:spcPts val="2880"/>
              </a:lnSpc>
            </a:pPr>
            <a:r>
              <a:rPr lang="en-US" sz="2399">
                <a:solidFill>
                  <a:srgbClr val="393939"/>
                </a:solidFill>
                <a:latin typeface="HK Grotesk Medium"/>
              </a:rPr>
              <a:t>The K.I.S.S. model evaluative tool is to gather constructive feedback at multiple levels within a program, services or product.  The model asks participants the following questions in order to provide space for evaluation:</a:t>
            </a:r>
          </a:p>
          <a:p>
            <a:pPr>
              <a:lnSpc>
                <a:spcPts val="2880"/>
              </a:lnSpc>
            </a:pPr>
            <a:endParaRPr lang="en-US" sz="2399">
              <a:solidFill>
                <a:srgbClr val="393939"/>
              </a:solidFill>
              <a:latin typeface="HK Grotesk Medium"/>
            </a:endParaRPr>
          </a:p>
          <a:p>
            <a:pPr marL="518160" lvl="1" indent="-259080">
              <a:lnSpc>
                <a:spcPts val="2880"/>
              </a:lnSpc>
              <a:buFont typeface="Arial"/>
              <a:buChar char="•"/>
            </a:pPr>
            <a:r>
              <a:rPr lang="en-US" sz="2400">
                <a:solidFill>
                  <a:srgbClr val="393939"/>
                </a:solidFill>
                <a:latin typeface="HK Grotesk Medium"/>
              </a:rPr>
              <a:t>What do you want to Keep?</a:t>
            </a:r>
          </a:p>
          <a:p>
            <a:pPr>
              <a:lnSpc>
                <a:spcPts val="2880"/>
              </a:lnSpc>
            </a:pPr>
            <a:endParaRPr lang="en-US" sz="2400">
              <a:solidFill>
                <a:srgbClr val="393939"/>
              </a:solidFill>
              <a:latin typeface="HK Grotesk Medium"/>
            </a:endParaRPr>
          </a:p>
          <a:p>
            <a:pPr marL="518160" lvl="1" indent="-259080">
              <a:lnSpc>
                <a:spcPts val="2880"/>
              </a:lnSpc>
              <a:buFont typeface="Arial"/>
              <a:buChar char="•"/>
            </a:pPr>
            <a:r>
              <a:rPr lang="en-US" sz="2400">
                <a:solidFill>
                  <a:srgbClr val="393939"/>
                </a:solidFill>
                <a:latin typeface="HK Grotesk Medium"/>
              </a:rPr>
              <a:t>What do you want to Improve?</a:t>
            </a:r>
          </a:p>
          <a:p>
            <a:pPr>
              <a:lnSpc>
                <a:spcPts val="2880"/>
              </a:lnSpc>
            </a:pPr>
            <a:endParaRPr lang="en-US" sz="2400">
              <a:solidFill>
                <a:srgbClr val="393939"/>
              </a:solidFill>
              <a:latin typeface="HK Grotesk Medium"/>
            </a:endParaRPr>
          </a:p>
          <a:p>
            <a:pPr marL="518160" lvl="1" indent="-259080">
              <a:lnSpc>
                <a:spcPts val="2880"/>
              </a:lnSpc>
              <a:buFont typeface="Arial"/>
              <a:buChar char="•"/>
            </a:pPr>
            <a:r>
              <a:rPr lang="en-US" sz="2400">
                <a:solidFill>
                  <a:srgbClr val="393939"/>
                </a:solidFill>
                <a:latin typeface="HK Grotesk Medium"/>
              </a:rPr>
              <a:t>What do you want to Start?</a:t>
            </a:r>
          </a:p>
          <a:p>
            <a:pPr>
              <a:lnSpc>
                <a:spcPts val="2880"/>
              </a:lnSpc>
            </a:pPr>
            <a:endParaRPr lang="en-US" sz="2400">
              <a:solidFill>
                <a:srgbClr val="393939"/>
              </a:solidFill>
              <a:latin typeface="HK Grotesk Medium"/>
            </a:endParaRPr>
          </a:p>
          <a:p>
            <a:pPr marL="518160" lvl="1" indent="-259080">
              <a:lnSpc>
                <a:spcPts val="2879"/>
              </a:lnSpc>
              <a:buFont typeface="Arial"/>
              <a:buChar char="•"/>
            </a:pPr>
            <a:r>
              <a:rPr lang="en-US" sz="2400">
                <a:solidFill>
                  <a:srgbClr val="393939"/>
                </a:solidFill>
                <a:latin typeface="HK Grotesk Medium"/>
              </a:rPr>
              <a:t>What do you want to Stop?</a:t>
            </a:r>
          </a:p>
        </p:txBody>
      </p:sp>
      <p:sp>
        <p:nvSpPr>
          <p:cNvPr id="9" name="TextBox 9"/>
          <p:cNvSpPr txBox="1"/>
          <p:nvPr/>
        </p:nvSpPr>
        <p:spPr>
          <a:xfrm>
            <a:off x="9725938" y="8851498"/>
            <a:ext cx="7742804" cy="406802"/>
          </a:xfrm>
          <a:prstGeom prst="rect">
            <a:avLst/>
          </a:prstGeom>
        </p:spPr>
        <p:txBody>
          <a:bodyPr lIns="0" tIns="0" rIns="0" bIns="0" rtlCol="0" anchor="t">
            <a:spAutoFit/>
          </a:bodyPr>
          <a:lstStyle/>
          <a:p>
            <a:pPr algn="r">
              <a:lnSpc>
                <a:spcPts val="3206"/>
              </a:lnSpc>
            </a:pPr>
            <a:r>
              <a:rPr lang="en-US" sz="2672">
                <a:solidFill>
                  <a:srgbClr val="393939"/>
                </a:solidFill>
                <a:latin typeface="HK Grotesk Medium"/>
              </a:rPr>
              <a:t>KEEP-IMPROVE-START-STOP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5F65"/>
        </a:solidFill>
        <a:effectLst/>
      </p:bgPr>
    </p:bg>
    <p:spTree>
      <p:nvGrpSpPr>
        <p:cNvPr id="1" name=""/>
        <p:cNvGrpSpPr/>
        <p:nvPr/>
      </p:nvGrpSpPr>
      <p:grpSpPr>
        <a:xfrm>
          <a:off x="0" y="0"/>
          <a:ext cx="0" cy="0"/>
          <a:chOff x="0" y="0"/>
          <a:chExt cx="0" cy="0"/>
        </a:xfrm>
      </p:grpSpPr>
      <p:sp>
        <p:nvSpPr>
          <p:cNvPr id="2" name="AutoShape 2"/>
          <p:cNvSpPr/>
          <p:nvPr/>
        </p:nvSpPr>
        <p:spPr>
          <a:xfrm>
            <a:off x="8562062" y="0"/>
            <a:ext cx="9725938" cy="10287000"/>
          </a:xfrm>
          <a:prstGeom prst="rect">
            <a:avLst/>
          </a:prstGeom>
          <a:solidFill>
            <a:srgbClr val="FFFFFF"/>
          </a:solidFill>
        </p:spPr>
      </p:sp>
      <p:pic>
        <p:nvPicPr>
          <p:cNvPr id="3" name="Picture 3"/>
          <p:cNvPicPr>
            <a:picLocks noChangeAspect="1"/>
          </p:cNvPicPr>
          <p:nvPr/>
        </p:nvPicPr>
        <p:blipFill>
          <a:blip r:embed="rId2"/>
          <a:srcRect l="2690" t="1374" r="56589"/>
          <a:stretch>
            <a:fillRect/>
          </a:stretch>
        </p:blipFill>
        <p:spPr>
          <a:xfrm>
            <a:off x="8536760" y="2195412"/>
            <a:ext cx="5460634" cy="5995619"/>
          </a:xfrm>
          <a:prstGeom prst="rect">
            <a:avLst/>
          </a:prstGeom>
        </p:spPr>
      </p:pic>
      <p:pic>
        <p:nvPicPr>
          <p:cNvPr id="4" name="Picture 4"/>
          <p:cNvPicPr>
            <a:picLocks noChangeAspect="1"/>
          </p:cNvPicPr>
          <p:nvPr/>
        </p:nvPicPr>
        <p:blipFill>
          <a:blip r:embed="rId3"/>
          <a:srcRect/>
          <a:stretch>
            <a:fillRect/>
          </a:stretch>
        </p:blipFill>
        <p:spPr>
          <a:xfrm rot="-5400000">
            <a:off x="12178251" y="3674762"/>
            <a:ext cx="6021692" cy="3010846"/>
          </a:xfrm>
          <a:prstGeom prst="rect">
            <a:avLst/>
          </a:prstGeom>
        </p:spPr>
      </p:pic>
      <p:pic>
        <p:nvPicPr>
          <p:cNvPr id="5" name="Picture 5"/>
          <p:cNvPicPr>
            <a:picLocks noChangeAspect="1"/>
          </p:cNvPicPr>
          <p:nvPr/>
        </p:nvPicPr>
        <p:blipFill>
          <a:blip r:embed="rId4"/>
          <a:srcRect/>
          <a:stretch>
            <a:fillRect/>
          </a:stretch>
        </p:blipFill>
        <p:spPr>
          <a:xfrm rot="-10800000">
            <a:off x="15201743" y="1028700"/>
            <a:ext cx="2104203" cy="1956909"/>
          </a:xfrm>
          <a:prstGeom prst="rect">
            <a:avLst/>
          </a:prstGeom>
        </p:spPr>
      </p:pic>
      <p:pic>
        <p:nvPicPr>
          <p:cNvPr id="6" name="Picture 6"/>
          <p:cNvPicPr>
            <a:picLocks noChangeAspect="1"/>
          </p:cNvPicPr>
          <p:nvPr/>
        </p:nvPicPr>
        <p:blipFill>
          <a:blip r:embed="rId5"/>
          <a:srcRect/>
          <a:stretch>
            <a:fillRect/>
          </a:stretch>
        </p:blipFill>
        <p:spPr>
          <a:xfrm>
            <a:off x="13062079" y="4624468"/>
            <a:ext cx="1243190" cy="1038063"/>
          </a:xfrm>
          <a:prstGeom prst="rect">
            <a:avLst/>
          </a:prstGeom>
        </p:spPr>
      </p:pic>
      <p:pic>
        <p:nvPicPr>
          <p:cNvPr id="7" name="Picture 7"/>
          <p:cNvPicPr>
            <a:picLocks noChangeAspect="1"/>
          </p:cNvPicPr>
          <p:nvPr/>
        </p:nvPicPr>
        <p:blipFill>
          <a:blip r:embed="rId6"/>
          <a:srcRect/>
          <a:stretch>
            <a:fillRect/>
          </a:stretch>
        </p:blipFill>
        <p:spPr>
          <a:xfrm>
            <a:off x="15638707" y="8391283"/>
            <a:ext cx="1620593" cy="867017"/>
          </a:xfrm>
          <a:prstGeom prst="rect">
            <a:avLst/>
          </a:prstGeom>
        </p:spPr>
      </p:pic>
      <p:grpSp>
        <p:nvGrpSpPr>
          <p:cNvPr id="8" name="Group 8"/>
          <p:cNvGrpSpPr/>
          <p:nvPr/>
        </p:nvGrpSpPr>
        <p:grpSpPr>
          <a:xfrm>
            <a:off x="1028700" y="1028700"/>
            <a:ext cx="6300613" cy="3129560"/>
            <a:chOff x="0" y="0"/>
            <a:chExt cx="8400817" cy="4172747"/>
          </a:xfrm>
        </p:grpSpPr>
        <p:sp>
          <p:nvSpPr>
            <p:cNvPr id="9" name="TextBox 9"/>
            <p:cNvSpPr txBox="1"/>
            <p:nvPr/>
          </p:nvSpPr>
          <p:spPr>
            <a:xfrm>
              <a:off x="0" y="2621284"/>
              <a:ext cx="8400817" cy="1551463"/>
            </a:xfrm>
            <a:prstGeom prst="rect">
              <a:avLst/>
            </a:prstGeom>
          </p:spPr>
          <p:txBody>
            <a:bodyPr lIns="0" tIns="0" rIns="0" bIns="0" rtlCol="0" anchor="t">
              <a:spAutoFit/>
            </a:bodyPr>
            <a:lstStyle/>
            <a:p>
              <a:pPr>
                <a:lnSpc>
                  <a:spcPts val="8800"/>
                </a:lnSpc>
              </a:pPr>
              <a:r>
                <a:rPr lang="en-US" sz="8000">
                  <a:solidFill>
                    <a:srgbClr val="FFFFFF"/>
                  </a:solidFill>
                  <a:latin typeface="HK Grotesk Bold"/>
                </a:rPr>
                <a:t>KEEP</a:t>
              </a:r>
            </a:p>
          </p:txBody>
        </p:sp>
        <p:sp>
          <p:nvSpPr>
            <p:cNvPr id="10" name="TextBox 10"/>
            <p:cNvSpPr txBox="1"/>
            <p:nvPr/>
          </p:nvSpPr>
          <p:spPr>
            <a:xfrm>
              <a:off x="0" y="85725"/>
              <a:ext cx="8400817" cy="1943230"/>
            </a:xfrm>
            <a:prstGeom prst="rect">
              <a:avLst/>
            </a:prstGeom>
          </p:spPr>
          <p:txBody>
            <a:bodyPr lIns="0" tIns="0" rIns="0" bIns="0" rtlCol="0" anchor="t">
              <a:spAutoFit/>
            </a:bodyPr>
            <a:lstStyle/>
            <a:p>
              <a:pPr>
                <a:lnSpc>
                  <a:spcPts val="11000"/>
                </a:lnSpc>
              </a:pPr>
              <a:r>
                <a:rPr lang="en-US" sz="10000">
                  <a:solidFill>
                    <a:srgbClr val="FFFFFF"/>
                  </a:solidFill>
                  <a:latin typeface="HK Grotesk Bold"/>
                </a:rPr>
                <a:t>03</a:t>
              </a:r>
            </a:p>
          </p:txBody>
        </p:sp>
      </p:grpSp>
      <p:sp>
        <p:nvSpPr>
          <p:cNvPr id="11" name="TextBox 11"/>
          <p:cNvSpPr txBox="1"/>
          <p:nvPr/>
        </p:nvSpPr>
        <p:spPr>
          <a:xfrm>
            <a:off x="1028700" y="4342379"/>
            <a:ext cx="6300613" cy="1592716"/>
          </a:xfrm>
          <a:prstGeom prst="rect">
            <a:avLst/>
          </a:prstGeom>
        </p:spPr>
        <p:txBody>
          <a:bodyPr lIns="0" tIns="0" rIns="0" bIns="0" rtlCol="0" anchor="t">
            <a:spAutoFit/>
          </a:bodyPr>
          <a:lstStyle/>
          <a:p>
            <a:pPr>
              <a:lnSpc>
                <a:spcPts val="3120"/>
              </a:lnSpc>
            </a:pPr>
            <a:r>
              <a:rPr lang="en-US" sz="2600">
                <a:solidFill>
                  <a:srgbClr val="FFFFFF"/>
                </a:solidFill>
                <a:latin typeface="HK Grotesk Medium"/>
              </a:rPr>
              <a:t>What elements of the program, service or product do you want to KEEP? (What worked 95% of the time that we know will be successful year over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5F6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17669" y="2808805"/>
            <a:ext cx="7004085" cy="4669390"/>
          </a:xfrm>
          <a:prstGeom prst="rect">
            <a:avLst/>
          </a:prstGeom>
        </p:spPr>
      </p:pic>
      <p:pic>
        <p:nvPicPr>
          <p:cNvPr id="3" name="Picture 3"/>
          <p:cNvPicPr>
            <a:picLocks noChangeAspect="1"/>
          </p:cNvPicPr>
          <p:nvPr/>
        </p:nvPicPr>
        <p:blipFill>
          <a:blip r:embed="rId3"/>
          <a:srcRect/>
          <a:stretch>
            <a:fillRect/>
          </a:stretch>
        </p:blipFill>
        <p:spPr>
          <a:xfrm rot="5400000">
            <a:off x="5165546" y="4076359"/>
            <a:ext cx="5070215" cy="2535108"/>
          </a:xfrm>
          <a:prstGeom prst="rect">
            <a:avLst/>
          </a:prstGeom>
        </p:spPr>
      </p:pic>
      <p:pic>
        <p:nvPicPr>
          <p:cNvPr id="4" name="Picture 4"/>
          <p:cNvPicPr>
            <a:picLocks noChangeAspect="1"/>
          </p:cNvPicPr>
          <p:nvPr/>
        </p:nvPicPr>
        <p:blipFill>
          <a:blip r:embed="rId4"/>
          <a:srcRect/>
          <a:stretch>
            <a:fillRect/>
          </a:stretch>
        </p:blipFill>
        <p:spPr>
          <a:xfrm>
            <a:off x="5859168" y="7179012"/>
            <a:ext cx="2104203" cy="1956909"/>
          </a:xfrm>
          <a:prstGeom prst="rect">
            <a:avLst/>
          </a:prstGeom>
        </p:spPr>
      </p:pic>
      <p:pic>
        <p:nvPicPr>
          <p:cNvPr id="5" name="Picture 5"/>
          <p:cNvPicPr>
            <a:picLocks noChangeAspect="1"/>
          </p:cNvPicPr>
          <p:nvPr/>
        </p:nvPicPr>
        <p:blipFill>
          <a:blip r:embed="rId5"/>
          <a:srcRect/>
          <a:stretch>
            <a:fillRect/>
          </a:stretch>
        </p:blipFill>
        <p:spPr>
          <a:xfrm>
            <a:off x="6232687" y="4748222"/>
            <a:ext cx="1243190" cy="1038063"/>
          </a:xfrm>
          <a:prstGeom prst="rect">
            <a:avLst/>
          </a:prstGeom>
        </p:spPr>
      </p:pic>
      <p:pic>
        <p:nvPicPr>
          <p:cNvPr id="6" name="Picture 6"/>
          <p:cNvPicPr>
            <a:picLocks noChangeAspect="1"/>
          </p:cNvPicPr>
          <p:nvPr/>
        </p:nvPicPr>
        <p:blipFill>
          <a:blip r:embed="rId6"/>
          <a:srcRect/>
          <a:stretch>
            <a:fillRect/>
          </a:stretch>
        </p:blipFill>
        <p:spPr>
          <a:xfrm>
            <a:off x="6342778" y="1028700"/>
            <a:ext cx="1620593" cy="867017"/>
          </a:xfrm>
          <a:prstGeom prst="rect">
            <a:avLst/>
          </a:prstGeom>
        </p:spPr>
      </p:pic>
      <p:sp>
        <p:nvSpPr>
          <p:cNvPr id="7" name="TextBox 7"/>
          <p:cNvSpPr txBox="1"/>
          <p:nvPr/>
        </p:nvSpPr>
        <p:spPr>
          <a:xfrm>
            <a:off x="9492140" y="4770535"/>
            <a:ext cx="7767160" cy="1146928"/>
          </a:xfrm>
          <a:prstGeom prst="rect">
            <a:avLst/>
          </a:prstGeom>
        </p:spPr>
        <p:txBody>
          <a:bodyPr lIns="0" tIns="0" rIns="0" bIns="0" rtlCol="0" anchor="t">
            <a:spAutoFit/>
          </a:bodyPr>
          <a:lstStyle/>
          <a:p>
            <a:pPr algn="r">
              <a:lnSpc>
                <a:spcPts val="8800"/>
              </a:lnSpc>
            </a:pPr>
            <a:r>
              <a:rPr lang="en-US" sz="8000">
                <a:solidFill>
                  <a:srgbClr val="FFFFFF"/>
                </a:solidFill>
                <a:latin typeface="HK Grotesk Bold"/>
              </a:rPr>
              <a:t>IMPROVE</a:t>
            </a:r>
          </a:p>
        </p:txBody>
      </p:sp>
      <p:sp>
        <p:nvSpPr>
          <p:cNvPr id="8" name="TextBox 8"/>
          <p:cNvSpPr txBox="1"/>
          <p:nvPr/>
        </p:nvSpPr>
        <p:spPr>
          <a:xfrm>
            <a:off x="9492140" y="2765023"/>
            <a:ext cx="7767160" cy="1435991"/>
          </a:xfrm>
          <a:prstGeom prst="rect">
            <a:avLst/>
          </a:prstGeom>
        </p:spPr>
        <p:txBody>
          <a:bodyPr lIns="0" tIns="0" rIns="0" bIns="0" rtlCol="0" anchor="t">
            <a:spAutoFit/>
          </a:bodyPr>
          <a:lstStyle/>
          <a:p>
            <a:pPr algn="r">
              <a:lnSpc>
                <a:spcPts val="11000"/>
              </a:lnSpc>
            </a:pPr>
            <a:r>
              <a:rPr lang="en-US" sz="10000">
                <a:solidFill>
                  <a:srgbClr val="FFFFFF"/>
                </a:solidFill>
                <a:latin typeface="HK Grotesk Bold"/>
              </a:rPr>
              <a:t>04</a:t>
            </a:r>
          </a:p>
        </p:txBody>
      </p:sp>
      <p:sp>
        <p:nvSpPr>
          <p:cNvPr id="9" name="TextBox 9"/>
          <p:cNvSpPr txBox="1"/>
          <p:nvPr/>
        </p:nvSpPr>
        <p:spPr>
          <a:xfrm>
            <a:off x="9492140" y="6212884"/>
            <a:ext cx="7767160" cy="1592716"/>
          </a:xfrm>
          <a:prstGeom prst="rect">
            <a:avLst/>
          </a:prstGeom>
        </p:spPr>
        <p:txBody>
          <a:bodyPr lIns="0" tIns="0" rIns="0" bIns="0" rtlCol="0" anchor="t">
            <a:spAutoFit/>
          </a:bodyPr>
          <a:lstStyle/>
          <a:p>
            <a:pPr algn="r">
              <a:lnSpc>
                <a:spcPts val="3119"/>
              </a:lnSpc>
            </a:pPr>
            <a:r>
              <a:rPr lang="en-US" sz="2600">
                <a:solidFill>
                  <a:srgbClr val="FFFFFF"/>
                </a:solidFill>
                <a:latin typeface="HK Grotesk Medium"/>
              </a:rPr>
              <a:t>What elements of the program, service, product do you feel we should IMPROVE?</a:t>
            </a:r>
          </a:p>
          <a:p>
            <a:pPr algn="r">
              <a:lnSpc>
                <a:spcPts val="3120"/>
              </a:lnSpc>
            </a:pPr>
            <a:r>
              <a:rPr lang="en-US" sz="2600">
                <a:solidFill>
                  <a:srgbClr val="FFFFFF"/>
                </a:solidFill>
                <a:latin typeface="HK Grotesk Medium"/>
              </a:rPr>
              <a:t>(What worked a majority of the time, but needs to be adjusted to add value?)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8456960" y="3656419"/>
            <a:ext cx="5948322" cy="2974161"/>
          </a:xfrm>
          <a:prstGeom prst="rect">
            <a:avLst/>
          </a:prstGeom>
        </p:spPr>
      </p:pic>
      <p:pic>
        <p:nvPicPr>
          <p:cNvPr id="3" name="Picture 3"/>
          <p:cNvPicPr>
            <a:picLocks noChangeAspect="1"/>
          </p:cNvPicPr>
          <p:nvPr/>
        </p:nvPicPr>
        <p:blipFill>
          <a:blip r:embed="rId3"/>
          <a:srcRect/>
          <a:stretch>
            <a:fillRect/>
          </a:stretch>
        </p:blipFill>
        <p:spPr>
          <a:xfrm rot="-10800000">
            <a:off x="9295929" y="1028700"/>
            <a:ext cx="2104203" cy="1956909"/>
          </a:xfrm>
          <a:prstGeom prst="rect">
            <a:avLst/>
          </a:prstGeom>
        </p:spPr>
      </p:pic>
      <p:pic>
        <p:nvPicPr>
          <p:cNvPr id="4" name="Picture 4"/>
          <p:cNvPicPr>
            <a:picLocks noChangeAspect="1"/>
          </p:cNvPicPr>
          <p:nvPr/>
        </p:nvPicPr>
        <p:blipFill>
          <a:blip r:embed="rId4"/>
          <a:srcRect/>
          <a:stretch>
            <a:fillRect/>
          </a:stretch>
        </p:blipFill>
        <p:spPr>
          <a:xfrm rot="-10800000">
            <a:off x="12300493" y="4624468"/>
            <a:ext cx="1243190" cy="1038063"/>
          </a:xfrm>
          <a:prstGeom prst="rect">
            <a:avLst/>
          </a:prstGeom>
        </p:spPr>
      </p:pic>
      <p:pic>
        <p:nvPicPr>
          <p:cNvPr id="5" name="Picture 5"/>
          <p:cNvPicPr>
            <a:picLocks noChangeAspect="1"/>
          </p:cNvPicPr>
          <p:nvPr/>
        </p:nvPicPr>
        <p:blipFill>
          <a:blip r:embed="rId5"/>
          <a:srcRect/>
          <a:stretch>
            <a:fillRect/>
          </a:stretch>
        </p:blipFill>
        <p:spPr>
          <a:xfrm rot="-10800000">
            <a:off x="9295929" y="8391283"/>
            <a:ext cx="1620593" cy="867017"/>
          </a:xfrm>
          <a:prstGeom prst="rect">
            <a:avLst/>
          </a:prstGeom>
        </p:spPr>
      </p:pic>
      <p:pic>
        <p:nvPicPr>
          <p:cNvPr id="6" name="Picture 6"/>
          <p:cNvPicPr>
            <a:picLocks noChangeAspect="1"/>
          </p:cNvPicPr>
          <p:nvPr/>
        </p:nvPicPr>
        <p:blipFill>
          <a:blip r:embed="rId6"/>
          <a:srcRect l="12008" r="520"/>
          <a:stretch>
            <a:fillRect/>
          </a:stretch>
        </p:blipFill>
        <p:spPr>
          <a:xfrm>
            <a:off x="12922088" y="-229972"/>
            <a:ext cx="6140521" cy="10516972"/>
          </a:xfrm>
          <a:prstGeom prst="rect">
            <a:avLst/>
          </a:prstGeom>
        </p:spPr>
      </p:pic>
      <p:sp>
        <p:nvSpPr>
          <p:cNvPr id="7" name="TextBox 7"/>
          <p:cNvSpPr txBox="1"/>
          <p:nvPr/>
        </p:nvSpPr>
        <p:spPr>
          <a:xfrm>
            <a:off x="889477" y="3270217"/>
            <a:ext cx="7087022" cy="1354251"/>
          </a:xfrm>
          <a:prstGeom prst="rect">
            <a:avLst/>
          </a:prstGeom>
        </p:spPr>
        <p:txBody>
          <a:bodyPr lIns="0" tIns="0" rIns="0" bIns="0" rtlCol="0" anchor="t">
            <a:spAutoFit/>
          </a:bodyPr>
          <a:lstStyle/>
          <a:p>
            <a:pPr>
              <a:lnSpc>
                <a:spcPts val="10450"/>
              </a:lnSpc>
            </a:pPr>
            <a:r>
              <a:rPr lang="en-US" sz="9500">
                <a:solidFill>
                  <a:srgbClr val="393939"/>
                </a:solidFill>
                <a:latin typeface="HK Grotesk Bold"/>
              </a:rPr>
              <a:t>Start</a:t>
            </a:r>
          </a:p>
        </p:txBody>
      </p:sp>
      <p:sp>
        <p:nvSpPr>
          <p:cNvPr id="8" name="TextBox 8"/>
          <p:cNvSpPr txBox="1"/>
          <p:nvPr/>
        </p:nvSpPr>
        <p:spPr>
          <a:xfrm>
            <a:off x="1028700" y="1114425"/>
            <a:ext cx="7087022" cy="1435991"/>
          </a:xfrm>
          <a:prstGeom prst="rect">
            <a:avLst/>
          </a:prstGeom>
        </p:spPr>
        <p:txBody>
          <a:bodyPr lIns="0" tIns="0" rIns="0" bIns="0" rtlCol="0" anchor="t">
            <a:spAutoFit/>
          </a:bodyPr>
          <a:lstStyle/>
          <a:p>
            <a:pPr>
              <a:lnSpc>
                <a:spcPts val="11000"/>
              </a:lnSpc>
            </a:pPr>
            <a:r>
              <a:rPr lang="en-US" sz="10000">
                <a:solidFill>
                  <a:srgbClr val="F7CE5D"/>
                </a:solidFill>
                <a:latin typeface="HK Grotesk Bold"/>
              </a:rPr>
              <a:t>05</a:t>
            </a:r>
          </a:p>
        </p:txBody>
      </p:sp>
      <p:sp>
        <p:nvSpPr>
          <p:cNvPr id="9" name="TextBox 9"/>
          <p:cNvSpPr txBox="1"/>
          <p:nvPr/>
        </p:nvSpPr>
        <p:spPr>
          <a:xfrm>
            <a:off x="889477" y="4614943"/>
            <a:ext cx="7767160" cy="1592716"/>
          </a:xfrm>
          <a:prstGeom prst="rect">
            <a:avLst/>
          </a:prstGeom>
        </p:spPr>
        <p:txBody>
          <a:bodyPr lIns="0" tIns="0" rIns="0" bIns="0" rtlCol="0" anchor="t">
            <a:spAutoFit/>
          </a:bodyPr>
          <a:lstStyle/>
          <a:p>
            <a:pPr algn="r">
              <a:lnSpc>
                <a:spcPts val="3120"/>
              </a:lnSpc>
            </a:pPr>
            <a:r>
              <a:rPr lang="en-US" sz="2600">
                <a:solidFill>
                  <a:srgbClr val="000000"/>
                </a:solidFill>
                <a:latin typeface="HK Grotesk Medium"/>
              </a:rPr>
              <a:t>What elements of the program, service, product should we START incorporating? (What new ideas would enrich our guests, add value to the program &amp; are innovative and creative.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5F65"/>
        </a:solidFill>
        <a:effectLst/>
      </p:bgPr>
    </p:bg>
    <p:spTree>
      <p:nvGrpSpPr>
        <p:cNvPr id="1" name=""/>
        <p:cNvGrpSpPr/>
        <p:nvPr/>
      </p:nvGrpSpPr>
      <p:grpSpPr>
        <a:xfrm>
          <a:off x="0" y="0"/>
          <a:ext cx="0" cy="0"/>
          <a:chOff x="0" y="0"/>
          <a:chExt cx="0" cy="0"/>
        </a:xfrm>
      </p:grpSpPr>
      <p:sp>
        <p:nvSpPr>
          <p:cNvPr id="2" name="AutoShape 2"/>
          <p:cNvSpPr/>
          <p:nvPr/>
        </p:nvSpPr>
        <p:spPr>
          <a:xfrm rot="-10800000">
            <a:off x="0" y="0"/>
            <a:ext cx="9725938" cy="10287000"/>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rot="-5400000">
            <a:off x="-1442446" y="3701054"/>
            <a:ext cx="5769786" cy="2884893"/>
          </a:xfrm>
          <a:prstGeom prst="rect">
            <a:avLst/>
          </a:prstGeom>
        </p:spPr>
      </p:pic>
      <p:pic>
        <p:nvPicPr>
          <p:cNvPr id="4" name="Picture 4"/>
          <p:cNvPicPr>
            <a:picLocks noChangeAspect="1"/>
          </p:cNvPicPr>
          <p:nvPr/>
        </p:nvPicPr>
        <p:blipFill>
          <a:blip r:embed="rId3"/>
          <a:srcRect/>
          <a:stretch>
            <a:fillRect/>
          </a:stretch>
        </p:blipFill>
        <p:spPr>
          <a:xfrm>
            <a:off x="1028700" y="7301391"/>
            <a:ext cx="2104203" cy="1956909"/>
          </a:xfrm>
          <a:prstGeom prst="rect">
            <a:avLst/>
          </a:prstGeom>
        </p:spPr>
      </p:pic>
      <p:pic>
        <p:nvPicPr>
          <p:cNvPr id="5" name="Picture 5"/>
          <p:cNvPicPr>
            <a:picLocks noChangeAspect="1"/>
          </p:cNvPicPr>
          <p:nvPr/>
        </p:nvPicPr>
        <p:blipFill>
          <a:blip r:embed="rId4"/>
          <a:srcRect l="24455" r="16911"/>
          <a:stretch>
            <a:fillRect/>
          </a:stretch>
        </p:blipFill>
        <p:spPr>
          <a:xfrm>
            <a:off x="3277877" y="1462209"/>
            <a:ext cx="6448061" cy="7361284"/>
          </a:xfrm>
          <a:prstGeom prst="rect">
            <a:avLst/>
          </a:prstGeom>
        </p:spPr>
      </p:pic>
      <p:pic>
        <p:nvPicPr>
          <p:cNvPr id="6" name="Picture 6"/>
          <p:cNvPicPr>
            <a:picLocks noChangeAspect="1"/>
          </p:cNvPicPr>
          <p:nvPr/>
        </p:nvPicPr>
        <p:blipFill>
          <a:blip r:embed="rId5"/>
          <a:srcRect/>
          <a:stretch>
            <a:fillRect/>
          </a:stretch>
        </p:blipFill>
        <p:spPr>
          <a:xfrm rot="-10800000">
            <a:off x="2263298" y="4624468"/>
            <a:ext cx="1243190" cy="1038063"/>
          </a:xfrm>
          <a:prstGeom prst="rect">
            <a:avLst/>
          </a:prstGeom>
        </p:spPr>
      </p:pic>
      <p:pic>
        <p:nvPicPr>
          <p:cNvPr id="7" name="Picture 7"/>
          <p:cNvPicPr>
            <a:picLocks noChangeAspect="1"/>
          </p:cNvPicPr>
          <p:nvPr/>
        </p:nvPicPr>
        <p:blipFill>
          <a:blip r:embed="rId6"/>
          <a:srcRect/>
          <a:stretch>
            <a:fillRect/>
          </a:stretch>
        </p:blipFill>
        <p:spPr>
          <a:xfrm>
            <a:off x="1075346" y="1028700"/>
            <a:ext cx="1620593" cy="867017"/>
          </a:xfrm>
          <a:prstGeom prst="rect">
            <a:avLst/>
          </a:prstGeom>
        </p:spPr>
      </p:pic>
      <p:grpSp>
        <p:nvGrpSpPr>
          <p:cNvPr id="8" name="Group 8"/>
          <p:cNvGrpSpPr/>
          <p:nvPr/>
        </p:nvGrpSpPr>
        <p:grpSpPr>
          <a:xfrm>
            <a:off x="10958687" y="2179303"/>
            <a:ext cx="6300613" cy="5928395"/>
            <a:chOff x="0" y="0"/>
            <a:chExt cx="8400817" cy="7904526"/>
          </a:xfrm>
        </p:grpSpPr>
        <p:sp>
          <p:nvSpPr>
            <p:cNvPr id="9" name="TextBox 9"/>
            <p:cNvSpPr txBox="1"/>
            <p:nvPr/>
          </p:nvSpPr>
          <p:spPr>
            <a:xfrm>
              <a:off x="0" y="2641155"/>
              <a:ext cx="8400817" cy="1551463"/>
            </a:xfrm>
            <a:prstGeom prst="rect">
              <a:avLst/>
            </a:prstGeom>
          </p:spPr>
          <p:txBody>
            <a:bodyPr lIns="0" tIns="0" rIns="0" bIns="0" rtlCol="0" anchor="t">
              <a:spAutoFit/>
            </a:bodyPr>
            <a:lstStyle/>
            <a:p>
              <a:pPr algn="r">
                <a:lnSpc>
                  <a:spcPts val="8800"/>
                </a:lnSpc>
              </a:pPr>
              <a:r>
                <a:rPr lang="en-US" sz="8000">
                  <a:solidFill>
                    <a:srgbClr val="FFFFFF"/>
                  </a:solidFill>
                  <a:latin typeface="HK Grotesk Bold"/>
                </a:rPr>
                <a:t>STOP</a:t>
              </a:r>
            </a:p>
          </p:txBody>
        </p:sp>
        <p:sp>
          <p:nvSpPr>
            <p:cNvPr id="10" name="TextBox 10"/>
            <p:cNvSpPr txBox="1"/>
            <p:nvPr/>
          </p:nvSpPr>
          <p:spPr>
            <a:xfrm>
              <a:off x="0" y="85725"/>
              <a:ext cx="8400817" cy="1943230"/>
            </a:xfrm>
            <a:prstGeom prst="rect">
              <a:avLst/>
            </a:prstGeom>
          </p:spPr>
          <p:txBody>
            <a:bodyPr lIns="0" tIns="0" rIns="0" bIns="0" rtlCol="0" anchor="t">
              <a:spAutoFit/>
            </a:bodyPr>
            <a:lstStyle/>
            <a:p>
              <a:pPr algn="r">
                <a:lnSpc>
                  <a:spcPts val="11000"/>
                </a:lnSpc>
              </a:pPr>
              <a:r>
                <a:rPr lang="en-US" sz="10000">
                  <a:solidFill>
                    <a:srgbClr val="FFFFFF"/>
                  </a:solidFill>
                  <a:latin typeface="HK Grotesk Bold"/>
                </a:rPr>
                <a:t>06</a:t>
              </a:r>
            </a:p>
          </p:txBody>
        </p:sp>
        <p:sp>
          <p:nvSpPr>
            <p:cNvPr id="11" name="TextBox 11"/>
            <p:cNvSpPr txBox="1"/>
            <p:nvPr/>
          </p:nvSpPr>
          <p:spPr>
            <a:xfrm>
              <a:off x="0" y="4728618"/>
              <a:ext cx="8400817" cy="3175908"/>
            </a:xfrm>
            <a:prstGeom prst="rect">
              <a:avLst/>
            </a:prstGeom>
          </p:spPr>
          <p:txBody>
            <a:bodyPr lIns="0" tIns="0" rIns="0" bIns="0" rtlCol="0" anchor="t">
              <a:spAutoFit/>
            </a:bodyPr>
            <a:lstStyle/>
            <a:p>
              <a:pPr algn="r">
                <a:lnSpc>
                  <a:spcPts val="3120"/>
                </a:lnSpc>
              </a:pPr>
              <a:r>
                <a:rPr lang="en-US" sz="2600">
                  <a:solidFill>
                    <a:srgbClr val="FFFFFF"/>
                  </a:solidFill>
                  <a:latin typeface="HK Grotesk Medium"/>
                </a:rPr>
                <a:t>What elements should we STOP offering because they are not meeting our programming standards and expectations? (What areas decrease the value of our program? Has this element's impact been exhuasted over time?)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CE5D"/>
        </a:solidFill>
        <a:effectLst/>
      </p:bgPr>
    </p:bg>
    <p:spTree>
      <p:nvGrpSpPr>
        <p:cNvPr id="1" name=""/>
        <p:cNvGrpSpPr/>
        <p:nvPr/>
      </p:nvGrpSpPr>
      <p:grpSpPr>
        <a:xfrm>
          <a:off x="0" y="0"/>
          <a:ext cx="0" cy="0"/>
          <a:chOff x="0" y="0"/>
          <a:chExt cx="0" cy="0"/>
        </a:xfrm>
      </p:grpSpPr>
      <p:sp>
        <p:nvSpPr>
          <p:cNvPr id="2" name="AutoShape 2"/>
          <p:cNvSpPr/>
          <p:nvPr/>
        </p:nvSpPr>
        <p:spPr>
          <a:xfrm>
            <a:off x="0" y="0"/>
            <a:ext cx="9760375" cy="6673768"/>
          </a:xfrm>
          <a:prstGeom prst="rect">
            <a:avLst/>
          </a:prstGeom>
          <a:solidFill>
            <a:srgbClr val="FFFFFF"/>
          </a:solidFill>
        </p:spPr>
      </p:sp>
      <p:grpSp>
        <p:nvGrpSpPr>
          <p:cNvPr id="3" name="Group 3"/>
          <p:cNvGrpSpPr/>
          <p:nvPr/>
        </p:nvGrpSpPr>
        <p:grpSpPr>
          <a:xfrm>
            <a:off x="11156940" y="1015918"/>
            <a:ext cx="5657850" cy="1465692"/>
            <a:chOff x="0" y="0"/>
            <a:chExt cx="1913890" cy="495802"/>
          </a:xfrm>
        </p:grpSpPr>
        <p:sp>
          <p:nvSpPr>
            <p:cNvPr id="4" name="Freeform 4"/>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5" name="Group 5"/>
          <p:cNvGrpSpPr/>
          <p:nvPr/>
        </p:nvGrpSpPr>
        <p:grpSpPr>
          <a:xfrm>
            <a:off x="1028700" y="1028700"/>
            <a:ext cx="7533362" cy="3129560"/>
            <a:chOff x="0" y="0"/>
            <a:chExt cx="10044483" cy="4172747"/>
          </a:xfrm>
        </p:grpSpPr>
        <p:sp>
          <p:nvSpPr>
            <p:cNvPr id="6" name="TextBox 6"/>
            <p:cNvSpPr txBox="1"/>
            <p:nvPr/>
          </p:nvSpPr>
          <p:spPr>
            <a:xfrm>
              <a:off x="0" y="2621284"/>
              <a:ext cx="10044483" cy="1551463"/>
            </a:xfrm>
            <a:prstGeom prst="rect">
              <a:avLst/>
            </a:prstGeom>
          </p:spPr>
          <p:txBody>
            <a:bodyPr lIns="0" tIns="0" rIns="0" bIns="0" rtlCol="0" anchor="t">
              <a:spAutoFit/>
            </a:bodyPr>
            <a:lstStyle/>
            <a:p>
              <a:pPr>
                <a:lnSpc>
                  <a:spcPts val="8800"/>
                </a:lnSpc>
              </a:pPr>
              <a:r>
                <a:rPr lang="en-US" sz="8000">
                  <a:solidFill>
                    <a:srgbClr val="393939"/>
                  </a:solidFill>
                  <a:latin typeface="HK Grotesk Bold"/>
                </a:rPr>
                <a:t>FLOW</a:t>
              </a:r>
            </a:p>
          </p:txBody>
        </p:sp>
        <p:sp>
          <p:nvSpPr>
            <p:cNvPr id="7" name="TextBox 7"/>
            <p:cNvSpPr txBox="1"/>
            <p:nvPr/>
          </p:nvSpPr>
          <p:spPr>
            <a:xfrm>
              <a:off x="0" y="85725"/>
              <a:ext cx="10044483" cy="1943230"/>
            </a:xfrm>
            <a:prstGeom prst="rect">
              <a:avLst/>
            </a:prstGeom>
          </p:spPr>
          <p:txBody>
            <a:bodyPr lIns="0" tIns="0" rIns="0" bIns="0" rtlCol="0" anchor="t">
              <a:spAutoFit/>
            </a:bodyPr>
            <a:lstStyle/>
            <a:p>
              <a:pPr>
                <a:lnSpc>
                  <a:spcPts val="11000"/>
                </a:lnSpc>
              </a:pPr>
              <a:r>
                <a:rPr lang="en-US" sz="10000">
                  <a:solidFill>
                    <a:srgbClr val="F7CE5D"/>
                  </a:solidFill>
                  <a:latin typeface="HK Grotesk Bold"/>
                </a:rPr>
                <a:t>07</a:t>
              </a:r>
            </a:p>
          </p:txBody>
        </p:sp>
      </p:grpSp>
      <p:grpSp>
        <p:nvGrpSpPr>
          <p:cNvPr id="8" name="Group 8"/>
          <p:cNvGrpSpPr/>
          <p:nvPr/>
        </p:nvGrpSpPr>
        <p:grpSpPr>
          <a:xfrm>
            <a:off x="11156940" y="3217417"/>
            <a:ext cx="5657850" cy="1465692"/>
            <a:chOff x="0" y="0"/>
            <a:chExt cx="1913890" cy="495802"/>
          </a:xfrm>
        </p:grpSpPr>
        <p:sp>
          <p:nvSpPr>
            <p:cNvPr id="9" name="Freeform 9"/>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0" name="Group 10"/>
          <p:cNvGrpSpPr/>
          <p:nvPr/>
        </p:nvGrpSpPr>
        <p:grpSpPr>
          <a:xfrm>
            <a:off x="11156940" y="5496261"/>
            <a:ext cx="5657850" cy="1465692"/>
            <a:chOff x="0" y="0"/>
            <a:chExt cx="1913890" cy="495802"/>
          </a:xfrm>
        </p:grpSpPr>
        <p:sp>
          <p:nvSpPr>
            <p:cNvPr id="11" name="Freeform 11"/>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2" name="Group 12"/>
          <p:cNvGrpSpPr/>
          <p:nvPr/>
        </p:nvGrpSpPr>
        <p:grpSpPr>
          <a:xfrm>
            <a:off x="11156940" y="7585966"/>
            <a:ext cx="5657850" cy="1465692"/>
            <a:chOff x="0" y="0"/>
            <a:chExt cx="1913890" cy="495802"/>
          </a:xfrm>
        </p:grpSpPr>
        <p:sp>
          <p:nvSpPr>
            <p:cNvPr id="13" name="Freeform 13"/>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pic>
        <p:nvPicPr>
          <p:cNvPr id="14" name="Picture 14"/>
          <p:cNvPicPr>
            <a:picLocks noChangeAspect="1"/>
          </p:cNvPicPr>
          <p:nvPr/>
        </p:nvPicPr>
        <p:blipFill>
          <a:blip r:embed="rId2"/>
          <a:srcRect/>
          <a:stretch>
            <a:fillRect/>
          </a:stretch>
        </p:blipFill>
        <p:spPr>
          <a:xfrm rot="-10800000">
            <a:off x="8896250" y="1440949"/>
            <a:ext cx="1728250" cy="801476"/>
          </a:xfrm>
          <a:prstGeom prst="rect">
            <a:avLst/>
          </a:prstGeom>
        </p:spPr>
      </p:pic>
      <p:sp>
        <p:nvSpPr>
          <p:cNvPr id="15" name="TextBox 15"/>
          <p:cNvSpPr txBox="1"/>
          <p:nvPr/>
        </p:nvSpPr>
        <p:spPr>
          <a:xfrm>
            <a:off x="719316" y="7665584"/>
            <a:ext cx="7533362" cy="1592716"/>
          </a:xfrm>
          <a:prstGeom prst="rect">
            <a:avLst/>
          </a:prstGeom>
        </p:spPr>
        <p:txBody>
          <a:bodyPr lIns="0" tIns="0" rIns="0" bIns="0" rtlCol="0" anchor="t">
            <a:spAutoFit/>
          </a:bodyPr>
          <a:lstStyle/>
          <a:p>
            <a:pPr>
              <a:lnSpc>
                <a:spcPts val="3120"/>
              </a:lnSpc>
            </a:pPr>
            <a:r>
              <a:rPr lang="en-US" sz="2600">
                <a:solidFill>
                  <a:srgbClr val="393939"/>
                </a:solidFill>
                <a:latin typeface="HK Grotesk Medium"/>
              </a:rPr>
              <a:t>One cycle of the program, service or product must take place to get initial feedback and to determine where the element you are evaluating for should be placed. </a:t>
            </a:r>
          </a:p>
        </p:txBody>
      </p:sp>
      <p:sp>
        <p:nvSpPr>
          <p:cNvPr id="16" name="TextBox 16"/>
          <p:cNvSpPr txBox="1"/>
          <p:nvPr/>
        </p:nvSpPr>
        <p:spPr>
          <a:xfrm>
            <a:off x="12447997" y="1502753"/>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KEEP</a:t>
            </a:r>
          </a:p>
        </p:txBody>
      </p:sp>
      <p:sp>
        <p:nvSpPr>
          <p:cNvPr id="17" name="TextBox 17"/>
          <p:cNvSpPr txBox="1"/>
          <p:nvPr/>
        </p:nvSpPr>
        <p:spPr>
          <a:xfrm>
            <a:off x="12447997" y="3704252"/>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IMPROVE</a:t>
            </a:r>
          </a:p>
        </p:txBody>
      </p:sp>
      <p:sp>
        <p:nvSpPr>
          <p:cNvPr id="18" name="TextBox 18"/>
          <p:cNvSpPr txBox="1"/>
          <p:nvPr/>
        </p:nvSpPr>
        <p:spPr>
          <a:xfrm>
            <a:off x="12447997" y="5983096"/>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START</a:t>
            </a:r>
          </a:p>
        </p:txBody>
      </p:sp>
      <p:sp>
        <p:nvSpPr>
          <p:cNvPr id="19" name="TextBox 19"/>
          <p:cNvSpPr txBox="1"/>
          <p:nvPr/>
        </p:nvSpPr>
        <p:spPr>
          <a:xfrm>
            <a:off x="12447997" y="8063276"/>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STOP</a:t>
            </a:r>
          </a:p>
        </p:txBody>
      </p:sp>
      <p:pic>
        <p:nvPicPr>
          <p:cNvPr id="20" name="Picture 20"/>
          <p:cNvPicPr>
            <a:picLocks noChangeAspect="1"/>
          </p:cNvPicPr>
          <p:nvPr/>
        </p:nvPicPr>
        <p:blipFill>
          <a:blip r:embed="rId2"/>
          <a:srcRect/>
          <a:stretch>
            <a:fillRect/>
          </a:stretch>
        </p:blipFill>
        <p:spPr>
          <a:xfrm rot="-10800000">
            <a:off x="8896250" y="3456602"/>
            <a:ext cx="1728250" cy="801476"/>
          </a:xfrm>
          <a:prstGeom prst="rect">
            <a:avLst/>
          </a:prstGeom>
        </p:spPr>
      </p:pic>
      <p:pic>
        <p:nvPicPr>
          <p:cNvPr id="21" name="Picture 21"/>
          <p:cNvPicPr>
            <a:picLocks noChangeAspect="1"/>
          </p:cNvPicPr>
          <p:nvPr/>
        </p:nvPicPr>
        <p:blipFill>
          <a:blip r:embed="rId2"/>
          <a:srcRect/>
          <a:stretch>
            <a:fillRect/>
          </a:stretch>
        </p:blipFill>
        <p:spPr>
          <a:xfrm rot="-10800000">
            <a:off x="8896250" y="5828369"/>
            <a:ext cx="1728250" cy="801476"/>
          </a:xfrm>
          <a:prstGeom prst="rect">
            <a:avLst/>
          </a:prstGeom>
        </p:spPr>
      </p:pic>
      <p:pic>
        <p:nvPicPr>
          <p:cNvPr id="22" name="Picture 22"/>
          <p:cNvPicPr>
            <a:picLocks noChangeAspect="1"/>
          </p:cNvPicPr>
          <p:nvPr/>
        </p:nvPicPr>
        <p:blipFill>
          <a:blip r:embed="rId2"/>
          <a:srcRect/>
          <a:stretch>
            <a:fillRect/>
          </a:stretch>
        </p:blipFill>
        <p:spPr>
          <a:xfrm rot="-10800000">
            <a:off x="9040342" y="7918073"/>
            <a:ext cx="1728250" cy="8014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5F65"/>
        </a:solidFill>
        <a:effectLst/>
      </p:bgPr>
    </p:bg>
    <p:spTree>
      <p:nvGrpSpPr>
        <p:cNvPr id="1" name=""/>
        <p:cNvGrpSpPr/>
        <p:nvPr/>
      </p:nvGrpSpPr>
      <p:grpSpPr>
        <a:xfrm>
          <a:off x="0" y="0"/>
          <a:ext cx="0" cy="0"/>
          <a:chOff x="0" y="0"/>
          <a:chExt cx="0" cy="0"/>
        </a:xfrm>
      </p:grpSpPr>
      <p:sp>
        <p:nvSpPr>
          <p:cNvPr id="2" name="AutoShape 2"/>
          <p:cNvSpPr/>
          <p:nvPr/>
        </p:nvSpPr>
        <p:spPr>
          <a:xfrm>
            <a:off x="0" y="46408"/>
            <a:ext cx="8490023" cy="10240592"/>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rot="-5400000">
            <a:off x="7107866" y="3683997"/>
            <a:ext cx="5528626" cy="2764313"/>
          </a:xfrm>
          <a:prstGeom prst="rect">
            <a:avLst/>
          </a:prstGeom>
        </p:spPr>
      </p:pic>
      <p:pic>
        <p:nvPicPr>
          <p:cNvPr id="4" name="Picture 4"/>
          <p:cNvPicPr>
            <a:picLocks noChangeAspect="1"/>
          </p:cNvPicPr>
          <p:nvPr/>
        </p:nvPicPr>
        <p:blipFill>
          <a:blip r:embed="rId3"/>
          <a:srcRect/>
          <a:stretch>
            <a:fillRect/>
          </a:stretch>
        </p:blipFill>
        <p:spPr>
          <a:xfrm rot="-10800000">
            <a:off x="9512568" y="889477"/>
            <a:ext cx="2135846" cy="1986336"/>
          </a:xfrm>
          <a:prstGeom prst="rect">
            <a:avLst/>
          </a:prstGeom>
        </p:spPr>
      </p:pic>
      <p:pic>
        <p:nvPicPr>
          <p:cNvPr id="5" name="Picture 5"/>
          <p:cNvPicPr>
            <a:picLocks noChangeAspect="1"/>
          </p:cNvPicPr>
          <p:nvPr/>
        </p:nvPicPr>
        <p:blipFill>
          <a:blip r:embed="rId4"/>
          <a:srcRect/>
          <a:stretch>
            <a:fillRect/>
          </a:stretch>
        </p:blipFill>
        <p:spPr>
          <a:xfrm>
            <a:off x="7859081" y="4539317"/>
            <a:ext cx="1261884" cy="1053673"/>
          </a:xfrm>
          <a:prstGeom prst="rect">
            <a:avLst/>
          </a:prstGeom>
        </p:spPr>
      </p:pic>
      <p:pic>
        <p:nvPicPr>
          <p:cNvPr id="6" name="Picture 6"/>
          <p:cNvPicPr>
            <a:picLocks noChangeAspect="1"/>
          </p:cNvPicPr>
          <p:nvPr/>
        </p:nvPicPr>
        <p:blipFill>
          <a:blip r:embed="rId5"/>
          <a:srcRect/>
          <a:stretch>
            <a:fillRect/>
          </a:stretch>
        </p:blipFill>
        <p:spPr>
          <a:xfrm>
            <a:off x="9512568" y="8362776"/>
            <a:ext cx="1644963" cy="880055"/>
          </a:xfrm>
          <a:prstGeom prst="rect">
            <a:avLst/>
          </a:prstGeom>
        </p:spPr>
      </p:pic>
      <p:sp>
        <p:nvSpPr>
          <p:cNvPr id="7" name="TextBox 7"/>
          <p:cNvSpPr txBox="1"/>
          <p:nvPr/>
        </p:nvSpPr>
        <p:spPr>
          <a:xfrm>
            <a:off x="9144000" y="2626744"/>
            <a:ext cx="8115300" cy="6631556"/>
          </a:xfrm>
          <a:prstGeom prst="rect">
            <a:avLst/>
          </a:prstGeom>
        </p:spPr>
        <p:txBody>
          <a:bodyPr lIns="0" tIns="0" rIns="0" bIns="0" rtlCol="0" anchor="t">
            <a:spAutoFit/>
          </a:bodyPr>
          <a:lstStyle/>
          <a:p>
            <a:pPr algn="r">
              <a:lnSpc>
                <a:spcPts val="10450"/>
              </a:lnSpc>
            </a:pPr>
            <a:r>
              <a:rPr lang="en-US" sz="9500">
                <a:solidFill>
                  <a:srgbClr val="FFFFFF"/>
                </a:solidFill>
                <a:latin typeface="HK Grotesk Bold"/>
              </a:rPr>
              <a:t>Elements should go through at least two cycles</a:t>
            </a:r>
          </a:p>
        </p:txBody>
      </p:sp>
      <p:sp>
        <p:nvSpPr>
          <p:cNvPr id="8" name="TextBox 8"/>
          <p:cNvSpPr txBox="1"/>
          <p:nvPr/>
        </p:nvSpPr>
        <p:spPr>
          <a:xfrm>
            <a:off x="9512568" y="1340828"/>
            <a:ext cx="7087022" cy="1435991"/>
          </a:xfrm>
          <a:prstGeom prst="rect">
            <a:avLst/>
          </a:prstGeom>
        </p:spPr>
        <p:txBody>
          <a:bodyPr lIns="0" tIns="0" rIns="0" bIns="0" rtlCol="0" anchor="t">
            <a:spAutoFit/>
          </a:bodyPr>
          <a:lstStyle/>
          <a:p>
            <a:pPr algn="r">
              <a:lnSpc>
                <a:spcPts val="11000"/>
              </a:lnSpc>
            </a:pPr>
            <a:r>
              <a:rPr lang="en-US" sz="10000">
                <a:solidFill>
                  <a:srgbClr val="FFFFFF"/>
                </a:solidFill>
                <a:latin typeface="HK Grotesk Bold"/>
              </a:rPr>
              <a:t>08</a:t>
            </a:r>
          </a:p>
        </p:txBody>
      </p:sp>
      <p:sp>
        <p:nvSpPr>
          <p:cNvPr id="9" name="AutoShape 9"/>
          <p:cNvSpPr/>
          <p:nvPr/>
        </p:nvSpPr>
        <p:spPr>
          <a:xfrm>
            <a:off x="-9374346" y="0"/>
            <a:ext cx="9760375" cy="6673768"/>
          </a:xfrm>
          <a:prstGeom prst="rect">
            <a:avLst/>
          </a:prstGeom>
          <a:solidFill>
            <a:srgbClr val="FFFFFF"/>
          </a:solidFill>
        </p:spPr>
      </p:sp>
      <p:grpSp>
        <p:nvGrpSpPr>
          <p:cNvPr id="10" name="Group 10"/>
          <p:cNvGrpSpPr/>
          <p:nvPr/>
        </p:nvGrpSpPr>
        <p:grpSpPr>
          <a:xfrm>
            <a:off x="1782594" y="1015918"/>
            <a:ext cx="5657850" cy="1465692"/>
            <a:chOff x="0" y="0"/>
            <a:chExt cx="1913890" cy="495802"/>
          </a:xfrm>
        </p:grpSpPr>
        <p:sp>
          <p:nvSpPr>
            <p:cNvPr id="11" name="Freeform 11"/>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2" name="Group 12"/>
          <p:cNvGrpSpPr/>
          <p:nvPr/>
        </p:nvGrpSpPr>
        <p:grpSpPr>
          <a:xfrm>
            <a:off x="1816824" y="4443923"/>
            <a:ext cx="5657850" cy="1465692"/>
            <a:chOff x="0" y="0"/>
            <a:chExt cx="1913890" cy="495802"/>
          </a:xfrm>
        </p:grpSpPr>
        <p:sp>
          <p:nvSpPr>
            <p:cNvPr id="13" name="Freeform 13"/>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4" name="Group 14"/>
          <p:cNvGrpSpPr/>
          <p:nvPr/>
        </p:nvGrpSpPr>
        <p:grpSpPr>
          <a:xfrm>
            <a:off x="1968225" y="7812211"/>
            <a:ext cx="5657850" cy="1465692"/>
            <a:chOff x="0" y="0"/>
            <a:chExt cx="1913890" cy="495802"/>
          </a:xfrm>
        </p:grpSpPr>
        <p:sp>
          <p:nvSpPr>
            <p:cNvPr id="15" name="Freeform 15"/>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pic>
        <p:nvPicPr>
          <p:cNvPr id="16" name="Picture 16"/>
          <p:cNvPicPr>
            <a:picLocks noChangeAspect="1"/>
          </p:cNvPicPr>
          <p:nvPr/>
        </p:nvPicPr>
        <p:blipFill>
          <a:blip r:embed="rId6"/>
          <a:srcRect/>
          <a:stretch>
            <a:fillRect/>
          </a:stretch>
        </p:blipFill>
        <p:spPr>
          <a:xfrm rot="5400000">
            <a:off x="3781624" y="3013803"/>
            <a:ext cx="1728250" cy="801476"/>
          </a:xfrm>
          <a:prstGeom prst="rect">
            <a:avLst/>
          </a:prstGeom>
        </p:spPr>
      </p:pic>
      <p:sp>
        <p:nvSpPr>
          <p:cNvPr id="17" name="TextBox 17"/>
          <p:cNvSpPr txBox="1"/>
          <p:nvPr/>
        </p:nvSpPr>
        <p:spPr>
          <a:xfrm>
            <a:off x="3073651" y="1502753"/>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KEEP</a:t>
            </a:r>
          </a:p>
        </p:txBody>
      </p:sp>
      <p:sp>
        <p:nvSpPr>
          <p:cNvPr id="18" name="TextBox 18"/>
          <p:cNvSpPr txBox="1"/>
          <p:nvPr/>
        </p:nvSpPr>
        <p:spPr>
          <a:xfrm>
            <a:off x="3073651" y="4853319"/>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IMPROVE</a:t>
            </a:r>
          </a:p>
        </p:txBody>
      </p:sp>
      <p:sp>
        <p:nvSpPr>
          <p:cNvPr id="19" name="TextBox 19"/>
          <p:cNvSpPr txBox="1"/>
          <p:nvPr/>
        </p:nvSpPr>
        <p:spPr>
          <a:xfrm>
            <a:off x="3259282" y="8254046"/>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START</a:t>
            </a:r>
          </a:p>
        </p:txBody>
      </p:sp>
      <p:pic>
        <p:nvPicPr>
          <p:cNvPr id="20" name="Picture 20"/>
          <p:cNvPicPr>
            <a:picLocks noChangeAspect="1"/>
          </p:cNvPicPr>
          <p:nvPr/>
        </p:nvPicPr>
        <p:blipFill>
          <a:blip r:embed="rId6"/>
          <a:srcRect/>
          <a:stretch>
            <a:fillRect/>
          </a:stretch>
        </p:blipFill>
        <p:spPr>
          <a:xfrm rot="-5400000">
            <a:off x="-55697" y="6420208"/>
            <a:ext cx="1093523" cy="507121"/>
          </a:xfrm>
          <a:prstGeom prst="rect">
            <a:avLst/>
          </a:prstGeom>
        </p:spPr>
      </p:pic>
      <p:pic>
        <p:nvPicPr>
          <p:cNvPr id="21" name="Picture 21"/>
          <p:cNvPicPr>
            <a:picLocks noChangeAspect="1"/>
          </p:cNvPicPr>
          <p:nvPr/>
        </p:nvPicPr>
        <p:blipFill>
          <a:blip r:embed="rId6"/>
          <a:srcRect/>
          <a:stretch>
            <a:fillRect/>
          </a:stretch>
        </p:blipFill>
        <p:spPr>
          <a:xfrm>
            <a:off x="491065" y="4916253"/>
            <a:ext cx="1136036" cy="526837"/>
          </a:xfrm>
          <a:prstGeom prst="rect">
            <a:avLst/>
          </a:prstGeom>
        </p:spPr>
      </p:pic>
      <p:pic>
        <p:nvPicPr>
          <p:cNvPr id="22" name="Picture 22"/>
          <p:cNvPicPr>
            <a:picLocks noChangeAspect="1"/>
          </p:cNvPicPr>
          <p:nvPr/>
        </p:nvPicPr>
        <p:blipFill>
          <a:blip r:embed="rId6"/>
          <a:srcRect/>
          <a:stretch>
            <a:fillRect/>
          </a:stretch>
        </p:blipFill>
        <p:spPr>
          <a:xfrm rot="5400000">
            <a:off x="3747394" y="6517979"/>
            <a:ext cx="1728250" cy="801476"/>
          </a:xfrm>
          <a:prstGeom prst="rect">
            <a:avLst/>
          </a:prstGeom>
        </p:spPr>
      </p:pic>
      <p:pic>
        <p:nvPicPr>
          <p:cNvPr id="23" name="Picture 23"/>
          <p:cNvPicPr>
            <a:picLocks noChangeAspect="1"/>
          </p:cNvPicPr>
          <p:nvPr/>
        </p:nvPicPr>
        <p:blipFill>
          <a:blip r:embed="rId6"/>
          <a:srcRect/>
          <a:stretch>
            <a:fillRect/>
          </a:stretch>
        </p:blipFill>
        <p:spPr>
          <a:xfrm rot="10695447">
            <a:off x="393486" y="8246496"/>
            <a:ext cx="1093523" cy="5071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12172578" y="3656419"/>
            <a:ext cx="5948322" cy="2974161"/>
          </a:xfrm>
          <a:prstGeom prst="rect">
            <a:avLst/>
          </a:prstGeom>
        </p:spPr>
      </p:pic>
      <p:pic>
        <p:nvPicPr>
          <p:cNvPr id="3" name="Picture 3"/>
          <p:cNvPicPr>
            <a:picLocks noChangeAspect="1"/>
          </p:cNvPicPr>
          <p:nvPr/>
        </p:nvPicPr>
        <p:blipFill>
          <a:blip r:embed="rId3"/>
          <a:srcRect/>
          <a:stretch>
            <a:fillRect/>
          </a:stretch>
        </p:blipFill>
        <p:spPr>
          <a:xfrm rot="-10800000">
            <a:off x="13011547" y="1028700"/>
            <a:ext cx="2104203" cy="1956909"/>
          </a:xfrm>
          <a:prstGeom prst="rect">
            <a:avLst/>
          </a:prstGeom>
        </p:spPr>
      </p:pic>
      <p:pic>
        <p:nvPicPr>
          <p:cNvPr id="4" name="Picture 4"/>
          <p:cNvPicPr>
            <a:picLocks noChangeAspect="1"/>
          </p:cNvPicPr>
          <p:nvPr/>
        </p:nvPicPr>
        <p:blipFill>
          <a:blip r:embed="rId4"/>
          <a:srcRect/>
          <a:stretch>
            <a:fillRect/>
          </a:stretch>
        </p:blipFill>
        <p:spPr>
          <a:xfrm rot="-10800000">
            <a:off x="16016110" y="4624468"/>
            <a:ext cx="1243190" cy="1038063"/>
          </a:xfrm>
          <a:prstGeom prst="rect">
            <a:avLst/>
          </a:prstGeom>
        </p:spPr>
      </p:pic>
      <p:pic>
        <p:nvPicPr>
          <p:cNvPr id="5" name="Picture 5"/>
          <p:cNvPicPr>
            <a:picLocks noChangeAspect="1"/>
          </p:cNvPicPr>
          <p:nvPr/>
        </p:nvPicPr>
        <p:blipFill>
          <a:blip r:embed="rId5"/>
          <a:srcRect/>
          <a:stretch>
            <a:fillRect/>
          </a:stretch>
        </p:blipFill>
        <p:spPr>
          <a:xfrm rot="-10800000">
            <a:off x="13011547" y="8391283"/>
            <a:ext cx="1620593" cy="867017"/>
          </a:xfrm>
          <a:prstGeom prst="rect">
            <a:avLst/>
          </a:prstGeom>
        </p:spPr>
      </p:pic>
      <p:grpSp>
        <p:nvGrpSpPr>
          <p:cNvPr id="6" name="Group 6"/>
          <p:cNvGrpSpPr/>
          <p:nvPr/>
        </p:nvGrpSpPr>
        <p:grpSpPr>
          <a:xfrm>
            <a:off x="9614116" y="2323142"/>
            <a:ext cx="7533362" cy="4241564"/>
            <a:chOff x="0" y="0"/>
            <a:chExt cx="10044483" cy="5655418"/>
          </a:xfrm>
        </p:grpSpPr>
        <p:sp>
          <p:nvSpPr>
            <p:cNvPr id="7" name="TextBox 7"/>
            <p:cNvSpPr txBox="1"/>
            <p:nvPr/>
          </p:nvSpPr>
          <p:spPr>
            <a:xfrm>
              <a:off x="0" y="2621284"/>
              <a:ext cx="10044483" cy="3034134"/>
            </a:xfrm>
            <a:prstGeom prst="rect">
              <a:avLst/>
            </a:prstGeom>
          </p:spPr>
          <p:txBody>
            <a:bodyPr lIns="0" tIns="0" rIns="0" bIns="0" rtlCol="0" anchor="t">
              <a:spAutoFit/>
            </a:bodyPr>
            <a:lstStyle/>
            <a:p>
              <a:pPr>
                <a:lnSpc>
                  <a:spcPts val="8800"/>
                </a:lnSpc>
              </a:pPr>
              <a:r>
                <a:rPr lang="en-US" sz="8000">
                  <a:solidFill>
                    <a:srgbClr val="393939"/>
                  </a:solidFill>
                  <a:latin typeface="HK Grotesk Bold"/>
                </a:rPr>
                <a:t>FINDING AN END TO FLOW</a:t>
              </a:r>
            </a:p>
          </p:txBody>
        </p:sp>
        <p:sp>
          <p:nvSpPr>
            <p:cNvPr id="8" name="TextBox 8"/>
            <p:cNvSpPr txBox="1"/>
            <p:nvPr/>
          </p:nvSpPr>
          <p:spPr>
            <a:xfrm>
              <a:off x="0" y="85725"/>
              <a:ext cx="10044483" cy="1943230"/>
            </a:xfrm>
            <a:prstGeom prst="rect">
              <a:avLst/>
            </a:prstGeom>
          </p:spPr>
          <p:txBody>
            <a:bodyPr lIns="0" tIns="0" rIns="0" bIns="0" rtlCol="0" anchor="t">
              <a:spAutoFit/>
            </a:bodyPr>
            <a:lstStyle/>
            <a:p>
              <a:pPr>
                <a:lnSpc>
                  <a:spcPts val="11000"/>
                </a:lnSpc>
              </a:pPr>
              <a:r>
                <a:rPr lang="en-US" sz="10000">
                  <a:solidFill>
                    <a:srgbClr val="F7CE5D"/>
                  </a:solidFill>
                  <a:latin typeface="HK Grotesk Bold"/>
                </a:rPr>
                <a:t>09</a:t>
              </a:r>
            </a:p>
          </p:txBody>
        </p:sp>
      </p:grpSp>
      <p:sp>
        <p:nvSpPr>
          <p:cNvPr id="9" name="AutoShape 9"/>
          <p:cNvSpPr/>
          <p:nvPr/>
        </p:nvSpPr>
        <p:spPr>
          <a:xfrm>
            <a:off x="-9374346" y="0"/>
            <a:ext cx="9760375" cy="6673768"/>
          </a:xfrm>
          <a:prstGeom prst="rect">
            <a:avLst/>
          </a:prstGeom>
          <a:solidFill>
            <a:srgbClr val="FFFFFF"/>
          </a:solidFill>
        </p:spPr>
      </p:sp>
      <p:grpSp>
        <p:nvGrpSpPr>
          <p:cNvPr id="10" name="Group 10"/>
          <p:cNvGrpSpPr/>
          <p:nvPr/>
        </p:nvGrpSpPr>
        <p:grpSpPr>
          <a:xfrm>
            <a:off x="1627101" y="6325520"/>
            <a:ext cx="5657850" cy="1465692"/>
            <a:chOff x="0" y="0"/>
            <a:chExt cx="1913890" cy="495802"/>
          </a:xfrm>
        </p:grpSpPr>
        <p:sp>
          <p:nvSpPr>
            <p:cNvPr id="11" name="Freeform 11"/>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2" name="Group 12"/>
          <p:cNvGrpSpPr/>
          <p:nvPr/>
        </p:nvGrpSpPr>
        <p:grpSpPr>
          <a:xfrm>
            <a:off x="1494466" y="541463"/>
            <a:ext cx="5657850" cy="1465692"/>
            <a:chOff x="0" y="0"/>
            <a:chExt cx="1913890" cy="495802"/>
          </a:xfrm>
        </p:grpSpPr>
        <p:sp>
          <p:nvSpPr>
            <p:cNvPr id="13" name="Freeform 13"/>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grpSp>
        <p:nvGrpSpPr>
          <p:cNvPr id="14" name="Group 14"/>
          <p:cNvGrpSpPr/>
          <p:nvPr/>
        </p:nvGrpSpPr>
        <p:grpSpPr>
          <a:xfrm>
            <a:off x="1627101" y="3910723"/>
            <a:ext cx="5657850" cy="1465692"/>
            <a:chOff x="0" y="0"/>
            <a:chExt cx="1913890" cy="495802"/>
          </a:xfrm>
        </p:grpSpPr>
        <p:sp>
          <p:nvSpPr>
            <p:cNvPr id="15" name="Freeform 15"/>
            <p:cNvSpPr/>
            <p:nvPr/>
          </p:nvSpPr>
          <p:spPr>
            <a:xfrm>
              <a:off x="0" y="0"/>
              <a:ext cx="1913890" cy="495802"/>
            </a:xfrm>
            <a:custGeom>
              <a:avLst/>
              <a:gdLst/>
              <a:ahLst/>
              <a:cxnLst/>
              <a:rect l="l" t="t" r="r" b="b"/>
              <a:pathLst>
                <a:path w="1913890" h="495802">
                  <a:moveTo>
                    <a:pt x="0" y="0"/>
                  </a:moveTo>
                  <a:lnTo>
                    <a:pt x="1913890" y="0"/>
                  </a:lnTo>
                  <a:lnTo>
                    <a:pt x="1913890" y="495802"/>
                  </a:lnTo>
                  <a:lnTo>
                    <a:pt x="0" y="495802"/>
                  </a:lnTo>
                  <a:close/>
                </a:path>
              </a:pathLst>
            </a:custGeom>
            <a:solidFill>
              <a:srgbClr val="ED5F65"/>
            </a:solidFill>
          </p:spPr>
        </p:sp>
      </p:grpSp>
      <p:sp>
        <p:nvSpPr>
          <p:cNvPr id="16" name="TextBox 16"/>
          <p:cNvSpPr txBox="1"/>
          <p:nvPr/>
        </p:nvSpPr>
        <p:spPr>
          <a:xfrm>
            <a:off x="2918158" y="6812355"/>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STOP</a:t>
            </a:r>
          </a:p>
        </p:txBody>
      </p:sp>
      <p:sp>
        <p:nvSpPr>
          <p:cNvPr id="17" name="TextBox 17"/>
          <p:cNvSpPr txBox="1"/>
          <p:nvPr/>
        </p:nvSpPr>
        <p:spPr>
          <a:xfrm>
            <a:off x="2672913" y="1001484"/>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IMPROVE</a:t>
            </a:r>
          </a:p>
        </p:txBody>
      </p:sp>
      <p:sp>
        <p:nvSpPr>
          <p:cNvPr id="18" name="TextBox 18"/>
          <p:cNvSpPr txBox="1"/>
          <p:nvPr/>
        </p:nvSpPr>
        <p:spPr>
          <a:xfrm>
            <a:off x="2785523" y="4349882"/>
            <a:ext cx="3075736" cy="739672"/>
          </a:xfrm>
          <a:prstGeom prst="rect">
            <a:avLst/>
          </a:prstGeom>
        </p:spPr>
        <p:txBody>
          <a:bodyPr lIns="0" tIns="0" rIns="0" bIns="0" rtlCol="0" anchor="t">
            <a:spAutoFit/>
          </a:bodyPr>
          <a:lstStyle/>
          <a:p>
            <a:pPr algn="ctr">
              <a:lnSpc>
                <a:spcPts val="5201"/>
              </a:lnSpc>
            </a:pPr>
            <a:r>
              <a:rPr lang="en-US" sz="6501">
                <a:solidFill>
                  <a:srgbClr val="000000"/>
                </a:solidFill>
                <a:latin typeface="Barlow Condensed Bold Bold Italics"/>
              </a:rPr>
              <a:t>START</a:t>
            </a:r>
          </a:p>
        </p:txBody>
      </p:sp>
      <p:pic>
        <p:nvPicPr>
          <p:cNvPr id="19" name="Picture 19"/>
          <p:cNvPicPr>
            <a:picLocks noChangeAspect="1"/>
          </p:cNvPicPr>
          <p:nvPr/>
        </p:nvPicPr>
        <p:blipFill>
          <a:blip r:embed="rId6"/>
          <a:srcRect/>
          <a:stretch>
            <a:fillRect/>
          </a:stretch>
        </p:blipFill>
        <p:spPr>
          <a:xfrm rot="-5400000">
            <a:off x="5200" y="2732048"/>
            <a:ext cx="1093523" cy="507121"/>
          </a:xfrm>
          <a:prstGeom prst="rect">
            <a:avLst/>
          </a:prstGeom>
        </p:spPr>
      </p:pic>
      <p:pic>
        <p:nvPicPr>
          <p:cNvPr id="20" name="Picture 20"/>
          <p:cNvPicPr>
            <a:picLocks noChangeAspect="1"/>
          </p:cNvPicPr>
          <p:nvPr/>
        </p:nvPicPr>
        <p:blipFill>
          <a:blip r:embed="rId6"/>
          <a:srcRect/>
          <a:stretch>
            <a:fillRect/>
          </a:stretch>
        </p:blipFill>
        <p:spPr>
          <a:xfrm>
            <a:off x="237504" y="984076"/>
            <a:ext cx="1136036" cy="526837"/>
          </a:xfrm>
          <a:prstGeom prst="rect">
            <a:avLst/>
          </a:prstGeom>
        </p:spPr>
      </p:pic>
      <p:pic>
        <p:nvPicPr>
          <p:cNvPr id="21" name="Picture 21"/>
          <p:cNvPicPr>
            <a:picLocks noChangeAspect="1"/>
          </p:cNvPicPr>
          <p:nvPr/>
        </p:nvPicPr>
        <p:blipFill>
          <a:blip r:embed="rId6"/>
          <a:srcRect/>
          <a:stretch>
            <a:fillRect/>
          </a:stretch>
        </p:blipFill>
        <p:spPr>
          <a:xfrm rot="5400000">
            <a:off x="3459266" y="2584871"/>
            <a:ext cx="1728250" cy="801476"/>
          </a:xfrm>
          <a:prstGeom prst="rect">
            <a:avLst/>
          </a:prstGeom>
        </p:spPr>
      </p:pic>
      <p:pic>
        <p:nvPicPr>
          <p:cNvPr id="22" name="Picture 22"/>
          <p:cNvPicPr>
            <a:picLocks noChangeAspect="1"/>
          </p:cNvPicPr>
          <p:nvPr/>
        </p:nvPicPr>
        <p:blipFill>
          <a:blip r:embed="rId7"/>
          <a:srcRect/>
          <a:stretch>
            <a:fillRect/>
          </a:stretch>
        </p:blipFill>
        <p:spPr>
          <a:xfrm rot="10695447">
            <a:off x="244962" y="6804806"/>
            <a:ext cx="1093523" cy="507121"/>
          </a:xfrm>
          <a:prstGeom prst="rect">
            <a:avLst/>
          </a:prstGeom>
        </p:spPr>
      </p:pic>
      <p:pic>
        <p:nvPicPr>
          <p:cNvPr id="23" name="Picture 23"/>
          <p:cNvPicPr>
            <a:picLocks noChangeAspect="1"/>
          </p:cNvPicPr>
          <p:nvPr/>
        </p:nvPicPr>
        <p:blipFill>
          <a:blip r:embed="rId8"/>
          <a:srcRect/>
          <a:stretch>
            <a:fillRect/>
          </a:stretch>
        </p:blipFill>
        <p:spPr>
          <a:xfrm rot="-10800000">
            <a:off x="258761" y="4443923"/>
            <a:ext cx="1093523" cy="507121"/>
          </a:xfrm>
          <a:prstGeom prst="rect">
            <a:avLst/>
          </a:prstGeom>
        </p:spPr>
      </p:pic>
      <p:pic>
        <p:nvPicPr>
          <p:cNvPr id="24" name="Picture 24"/>
          <p:cNvPicPr>
            <a:picLocks noChangeAspect="1"/>
          </p:cNvPicPr>
          <p:nvPr/>
        </p:nvPicPr>
        <p:blipFill>
          <a:blip r:embed="rId6"/>
          <a:srcRect/>
          <a:stretch>
            <a:fillRect/>
          </a:stretch>
        </p:blipFill>
        <p:spPr>
          <a:xfrm rot="-5400000">
            <a:off x="-8599" y="5525198"/>
            <a:ext cx="1093523" cy="5071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Custom</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HK Grotesk Bold</vt:lpstr>
      <vt:lpstr>HK Grotesk Medium</vt:lpstr>
      <vt:lpstr>Arial</vt:lpstr>
      <vt:lpstr>Calibri</vt:lpstr>
      <vt:lpstr>Barlow Condensed Bold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Yellow Geometric Technology Keynote Presentation</dc:title>
  <dc:creator>Timothy Pagano</dc:creator>
  <cp:lastModifiedBy>Raymond Foster</cp:lastModifiedBy>
  <cp:revision>2</cp:revision>
  <dcterms:created xsi:type="dcterms:W3CDTF">2006-08-16T00:00:00Z</dcterms:created>
  <dcterms:modified xsi:type="dcterms:W3CDTF">2020-07-22T04:13:34Z</dcterms:modified>
  <dc:identifier>DAECp8aX9es</dc:identifier>
</cp:coreProperties>
</file>