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654" r:id="rId3"/>
    <p:sldId id="438" r:id="rId4"/>
    <p:sldId id="653" r:id="rId5"/>
    <p:sldId id="645" r:id="rId6"/>
    <p:sldId id="304" r:id="rId7"/>
    <p:sldId id="274" r:id="rId8"/>
    <p:sldId id="305" r:id="rId9"/>
    <p:sldId id="275" r:id="rId10"/>
    <p:sldId id="276" r:id="rId11"/>
    <p:sldId id="657" r:id="rId12"/>
    <p:sldId id="277" r:id="rId13"/>
    <p:sldId id="307" r:id="rId14"/>
    <p:sldId id="308" r:id="rId15"/>
    <p:sldId id="655" r:id="rId16"/>
    <p:sldId id="306" r:id="rId17"/>
    <p:sldId id="652" r:id="rId18"/>
    <p:sldId id="649" r:id="rId19"/>
    <p:sldId id="280" r:id="rId20"/>
    <p:sldId id="281" r:id="rId21"/>
    <p:sldId id="477" r:id="rId22"/>
    <p:sldId id="594" r:id="rId23"/>
    <p:sldId id="283" r:id="rId24"/>
    <p:sldId id="428" r:id="rId25"/>
    <p:sldId id="476" r:id="rId26"/>
    <p:sldId id="289" r:id="rId27"/>
    <p:sldId id="596" r:id="rId28"/>
    <p:sldId id="286" r:id="rId29"/>
    <p:sldId id="288" r:id="rId30"/>
    <p:sldId id="287" r:id="rId31"/>
    <p:sldId id="290" r:id="rId32"/>
    <p:sldId id="291" r:id="rId33"/>
    <p:sldId id="293" r:id="rId34"/>
    <p:sldId id="597" r:id="rId35"/>
    <p:sldId id="267" r:id="rId36"/>
    <p:sldId id="266" r:id="rId37"/>
    <p:sldId id="298" r:id="rId38"/>
    <p:sldId id="299" r:id="rId39"/>
    <p:sldId id="471" r:id="rId40"/>
    <p:sldId id="260" r:id="rId41"/>
    <p:sldId id="458" r:id="rId42"/>
    <p:sldId id="27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tup" initials="S" lastIdx="1" clrIdx="0">
    <p:extLst>
      <p:ext uri="{19B8F6BF-5375-455C-9EA6-DF929625EA0E}">
        <p15:presenceInfo xmlns:p15="http://schemas.microsoft.com/office/powerpoint/2012/main" userId="Setu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A36"/>
    <a:srgbClr val="768692"/>
    <a:srgbClr val="0072CE"/>
    <a:srgbClr val="D9D9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72" autoAdjust="0"/>
    <p:restoredTop sz="85250" autoAdjust="0"/>
  </p:normalViewPr>
  <p:slideViewPr>
    <p:cSldViewPr snapToGrid="0" snapToObjects="1">
      <p:cViewPr varScale="1">
        <p:scale>
          <a:sx n="58" d="100"/>
          <a:sy n="58" d="100"/>
        </p:scale>
        <p:origin x="560" y="4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83C980-5890-DC40-9A99-D524332F5795}" type="datetimeFigureOut">
              <a:rPr lang="en-US" smtClean="0"/>
              <a:t>1/11/2022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94D955-15AC-374B-9129-704004451214}" type="slidenum">
              <a:rPr lang="en-US" smtClean="0"/>
              <a:t>‹#›</a:t>
            </a:fld>
            <a:endParaRPr lang="en-US"/>
          </a:p>
        </p:txBody>
      </p:sp>
    </p:spTree>
    <p:extLst>
      <p:ext uri="{BB962C8B-B14F-4D97-AF65-F5344CB8AC3E}">
        <p14:creationId xmlns:p14="http://schemas.microsoft.com/office/powerpoint/2010/main" val="11468015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E7469-DC14-1C4B-A0EC-571546745A55}"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DB0C9-48E2-9646-A262-6B9B88B4DBED}" type="slidenum">
              <a:rPr lang="en-US" smtClean="0"/>
              <a:t>‹#›</a:t>
            </a:fld>
            <a:endParaRPr lang="en-US"/>
          </a:p>
        </p:txBody>
      </p:sp>
    </p:spTree>
    <p:extLst>
      <p:ext uri="{BB962C8B-B14F-4D97-AF65-F5344CB8AC3E}">
        <p14:creationId xmlns:p14="http://schemas.microsoft.com/office/powerpoint/2010/main" val="15811088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sph.harvard.edu/nutritionsource/disease-prevention/diabetes-prevention/"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asiandiabetesprevention.org/causes-of-diabetes/sugar"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re.diabetesjournals.org/content/35/12/2650#ref-9"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are.diabetesjournals.org/content/35/12/2650#ref-1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In the last 20 years, the number of adults diagnosed with diabetes has more than tripled as the American population has aged and become more overweight or obese</a:t>
            </a:r>
          </a:p>
          <a:p>
            <a:endParaRPr lang="en-US" dirty="0"/>
          </a:p>
        </p:txBody>
      </p:sp>
    </p:spTree>
    <p:extLst>
      <p:ext uri="{BB962C8B-B14F-4D97-AF65-F5344CB8AC3E}">
        <p14:creationId xmlns:p14="http://schemas.microsoft.com/office/powerpoint/2010/main" val="68891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Diabetes in Los Angeles</a:t>
            </a:r>
          </a:p>
          <a:p>
            <a:r>
              <a:rPr lang="en-US" sz="1200" b="0" i="0" kern="1200" dirty="0">
                <a:solidFill>
                  <a:schemeClr val="tx1"/>
                </a:solidFill>
                <a:effectLst/>
                <a:latin typeface="+mn-lt"/>
                <a:ea typeface="+mn-ea"/>
                <a:cs typeface="+mn-cs"/>
              </a:rPr>
              <a:t>The geography of the city shows us how some parts of the city have higher rates of diabetes and other qualities than others. The dark red areas have the highest percentages of people living with diabetes, and the yellow areas have the lowest.</a:t>
            </a:r>
          </a:p>
          <a:p>
            <a:endParaRPr lang="en-US" dirty="0"/>
          </a:p>
          <a:p>
            <a:r>
              <a:rPr lang="en-US" sz="1200" b="0" i="0" kern="1200" dirty="0">
                <a:solidFill>
                  <a:schemeClr val="tx1"/>
                </a:solidFill>
                <a:effectLst/>
                <a:latin typeface="+mn-lt"/>
                <a:ea typeface="+mn-ea"/>
                <a:cs typeface="+mn-cs"/>
              </a:rPr>
              <a:t>These other maps show other data about poor health and how common they are in Los Angeles. The darker colors represent higher rates of the issue. We see that there is a strong relationship between poor health, poor lifestyle choices, and diabetes.</a:t>
            </a:r>
            <a:endParaRPr lang="en-US" dirty="0"/>
          </a:p>
        </p:txBody>
      </p:sp>
    </p:spTree>
    <p:extLst>
      <p:ext uri="{BB962C8B-B14F-4D97-AF65-F5344CB8AC3E}">
        <p14:creationId xmlns:p14="http://schemas.microsoft.com/office/powerpoint/2010/main" val="754623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a:t>
            </a:r>
            <a:r>
              <a:rPr lang="en-US" baseline="0" dirty="0"/>
              <a:t> 1 and type 2 diabetes affect almost 26 million Americans. Diabetes is a serious disease in which the pancreas does not make enough insulin OR cells do not respond to insulin normally, leading to high blood sugar. </a:t>
            </a:r>
            <a:r>
              <a:rPr lang="en-US" b="0" baseline="0" dirty="0"/>
              <a:t>Type 2 diabetes accounts for 90%–95% of the cases of diabetes.</a:t>
            </a:r>
            <a:r>
              <a:rPr lang="en-US" b="1" baseline="0" dirty="0"/>
              <a:t>  </a:t>
            </a:r>
          </a:p>
          <a:p>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a:solidFill>
                  <a:schemeClr val="tx1"/>
                </a:solidFill>
                <a:effectLst/>
                <a:latin typeface="+mn-lt"/>
                <a:ea typeface="+mn-ea"/>
                <a:cs typeface="+mn-cs"/>
              </a:rPr>
              <a:t>Type 1 diabetes </a:t>
            </a:r>
            <a:r>
              <a:rPr lang="en-US" sz="1200" kern="1200" dirty="0">
                <a:solidFill>
                  <a:schemeClr val="tx1"/>
                </a:solidFill>
                <a:effectLst/>
                <a:latin typeface="+mn-lt"/>
                <a:ea typeface="+mn-ea"/>
                <a:cs typeface="+mn-cs"/>
              </a:rPr>
              <a:t>(formerly known as insulin-dependent or juvenile-onset diabetes) is an autoimmune disease that destroys insulin-producing beta cells. Type 1 diabetes can occur at any age, but onset usually begins in childhood or the young adult years.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Formerly known as non-insulin-dependent or adult-onset diabetes, </a:t>
            </a:r>
            <a:r>
              <a:rPr lang="en-US" sz="1200" b="1" kern="1200" dirty="0">
                <a:solidFill>
                  <a:schemeClr val="tx1"/>
                </a:solidFill>
                <a:effectLst/>
                <a:latin typeface="+mn-lt"/>
                <a:ea typeface="+mn-ea"/>
                <a:cs typeface="+mn-cs"/>
              </a:rPr>
              <a:t>type 2 diabetes </a:t>
            </a:r>
            <a:r>
              <a:rPr lang="en-US" sz="1200" kern="1200" dirty="0">
                <a:solidFill>
                  <a:schemeClr val="tx1"/>
                </a:solidFill>
                <a:effectLst/>
                <a:latin typeface="+mn-lt"/>
                <a:ea typeface="+mn-ea"/>
                <a:cs typeface="+mn-cs"/>
              </a:rPr>
              <a:t>is related to insulin resistance. The pancreas continues to make insulin, but the insulin is not used well by other body tissues. Eventually, insulin production decreases.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a:solidFill>
                  <a:schemeClr val="tx1"/>
                </a:solidFill>
                <a:effectLst/>
                <a:latin typeface="+mn-lt"/>
                <a:ea typeface="+mn-ea"/>
                <a:cs typeface="+mn-cs"/>
              </a:rPr>
              <a:t>Gestational diabetes </a:t>
            </a:r>
            <a:r>
              <a:rPr lang="en-US" sz="1200" kern="1200" dirty="0">
                <a:solidFill>
                  <a:schemeClr val="tx1"/>
                </a:solidFill>
                <a:effectLst/>
                <a:latin typeface="+mn-lt"/>
                <a:ea typeface="+mn-ea"/>
                <a:cs typeface="+mn-cs"/>
              </a:rPr>
              <a:t>is a form of glucose intolerance diagnosed in some women during pregnancy. Gestational diabetes occurs more frequently among African Americans, Hispanic/Latino Americans, and American Indians. Like type 2 diabetes, gestational diabetes mellitus is also more common among obese women and those with a family history of diabetes. </a:t>
            </a:r>
          </a:p>
        </p:txBody>
      </p:sp>
      <p:sp>
        <p:nvSpPr>
          <p:cNvPr id="4" name="Slide Number Placeholder 3"/>
          <p:cNvSpPr>
            <a:spLocks noGrp="1"/>
          </p:cNvSpPr>
          <p:nvPr>
            <p:ph type="sldNum" sz="quarter" idx="10"/>
          </p:nvPr>
        </p:nvSpPr>
        <p:spPr/>
        <p:txBody>
          <a:bodyPr/>
          <a:lstStyle/>
          <a:p>
            <a:fld id="{6E243912-EC92-4C77-BDC6-378E66AFE46F}" type="slidenum">
              <a:rPr lang="en-US" smtClean="0"/>
              <a:pPr/>
              <a:t>21</a:t>
            </a:fld>
            <a:endParaRPr lang="en-US" dirty="0"/>
          </a:p>
        </p:txBody>
      </p:sp>
    </p:spTree>
    <p:extLst>
      <p:ext uri="{BB962C8B-B14F-4D97-AF65-F5344CB8AC3E}">
        <p14:creationId xmlns:p14="http://schemas.microsoft.com/office/powerpoint/2010/main" val="2309108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2400" b="1" dirty="0"/>
              <a:t>Type I diabetes </a:t>
            </a:r>
            <a:r>
              <a:rPr lang="en-US" sz="2400" dirty="0"/>
              <a:t>– the cells in the pancreas that make insulin are destroyed. </a:t>
            </a:r>
          </a:p>
          <a:p>
            <a:pPr lvl="2"/>
            <a:r>
              <a:rPr lang="en-US" sz="2400" dirty="0">
                <a:solidFill>
                  <a:schemeClr val="tx1"/>
                </a:solidFill>
              </a:rPr>
              <a:t>Usually diagnosed in children and young adults</a:t>
            </a:r>
          </a:p>
          <a:p>
            <a:pPr lvl="2"/>
            <a:r>
              <a:rPr lang="en-US" altLang="en-US" sz="2400" dirty="0">
                <a:solidFill>
                  <a:schemeClr val="tx1"/>
                </a:solidFill>
              </a:rPr>
              <a:t>Known as juvenile diabetes.  </a:t>
            </a:r>
          </a:p>
          <a:p>
            <a:pPr lvl="2"/>
            <a:r>
              <a:rPr lang="en-US" altLang="en-US" sz="2400" dirty="0">
                <a:solidFill>
                  <a:schemeClr val="tx1"/>
                </a:solidFill>
              </a:rPr>
              <a:t>Affected by hereditary</a:t>
            </a:r>
          </a:p>
          <a:p>
            <a:pPr lvl="2"/>
            <a:r>
              <a:rPr lang="en-US" altLang="en-US" sz="2400" dirty="0">
                <a:solidFill>
                  <a:schemeClr val="tx1"/>
                </a:solidFill>
              </a:rPr>
              <a:t>Sometimes there are no symptoms</a:t>
            </a:r>
          </a:p>
          <a:p>
            <a:pPr lvl="2"/>
            <a:r>
              <a:rPr lang="en-US" altLang="en-US" sz="2400" dirty="0">
                <a:solidFill>
                  <a:schemeClr val="tx1"/>
                </a:solidFill>
              </a:rPr>
              <a:t>Must get insulin from shots or a pump everyday because the body makes little or no insulin  (need insulin daily to survive)</a:t>
            </a:r>
          </a:p>
          <a:p>
            <a:pPr lvl="2"/>
            <a:r>
              <a:rPr lang="en-US" altLang="en-US" sz="2400" dirty="0">
                <a:solidFill>
                  <a:schemeClr val="tx1"/>
                </a:solidFill>
              </a:rPr>
              <a:t>Type 1 diabetes accounts for about 5% </a:t>
            </a:r>
          </a:p>
          <a:p>
            <a:pPr marL="457200" indent="-457200">
              <a:spcBef>
                <a:spcPts val="0"/>
              </a:spcBef>
              <a:spcAft>
                <a:spcPts val="0"/>
              </a:spcAft>
              <a:buFont typeface="+mj-lt"/>
              <a:buAutoNum type="arabicPeriod" startAt="2"/>
            </a:pPr>
            <a:r>
              <a:rPr lang="en-US" sz="2200" b="1" dirty="0"/>
              <a:t>Type 2 diabetes </a:t>
            </a:r>
            <a:r>
              <a:rPr lang="en-US" sz="2200" dirty="0"/>
              <a:t>– the body does not produce enough insulin or the cells ignore the insulin. </a:t>
            </a:r>
          </a:p>
          <a:p>
            <a:pPr marL="1200150" lvl="2" indent="-285750">
              <a:spcAft>
                <a:spcPts val="0"/>
              </a:spcAft>
              <a:defRPr/>
            </a:pPr>
            <a:r>
              <a:rPr lang="en-US" altLang="en-US" sz="2200" dirty="0">
                <a:solidFill>
                  <a:schemeClr val="tx1"/>
                </a:solidFill>
              </a:rPr>
              <a:t>Most common form of diabetes, accounts for about 90% to 95% of all diagnoses.</a:t>
            </a:r>
          </a:p>
          <a:p>
            <a:pPr marL="1200150" lvl="2" indent="-285750">
              <a:spcAft>
                <a:spcPts val="0"/>
              </a:spcAft>
              <a:defRPr/>
            </a:pPr>
            <a:r>
              <a:rPr lang="en-US" altLang="en-US" sz="2200" dirty="0">
                <a:solidFill>
                  <a:schemeClr val="tx1"/>
                </a:solidFill>
              </a:rPr>
              <a:t>Usually occurs in adulthood but diagnosis is increasing in the younger generation (used to be known as the “adult onset diabetes”)</a:t>
            </a:r>
          </a:p>
          <a:p>
            <a:pPr marL="1200150" lvl="2" indent="-285750">
              <a:spcAft>
                <a:spcPts val="0"/>
              </a:spcAft>
              <a:defRPr/>
            </a:pPr>
            <a:r>
              <a:rPr lang="en-US" altLang="en-US" sz="2200" dirty="0">
                <a:solidFill>
                  <a:schemeClr val="tx1"/>
                </a:solidFill>
              </a:rPr>
              <a:t>Affects many children</a:t>
            </a:r>
          </a:p>
          <a:p>
            <a:pPr marL="1200150" lvl="2" indent="-285750">
              <a:spcAft>
                <a:spcPts val="0"/>
              </a:spcAft>
              <a:defRPr/>
            </a:pPr>
            <a:r>
              <a:rPr lang="en-US" altLang="en-US" sz="2200" dirty="0">
                <a:solidFill>
                  <a:schemeClr val="tx1"/>
                </a:solidFill>
              </a:rPr>
              <a:t>Body is incapable of responding to insulin </a:t>
            </a:r>
          </a:p>
          <a:p>
            <a:pPr marL="1200150" lvl="2" indent="-285750">
              <a:spcAft>
                <a:spcPts val="0"/>
              </a:spcAft>
              <a:defRPr/>
            </a:pPr>
            <a:r>
              <a:rPr lang="en-US" altLang="en-US" sz="2200" dirty="0">
                <a:solidFill>
                  <a:schemeClr val="tx1"/>
                </a:solidFill>
              </a:rPr>
              <a:t>May need to take insulin or pills to help your body’s supply of insulin work better.  </a:t>
            </a:r>
          </a:p>
          <a:p>
            <a:pPr marL="1200150" lvl="2" indent="-285750">
              <a:spcAft>
                <a:spcPts val="0"/>
              </a:spcAft>
              <a:defRPr/>
            </a:pPr>
            <a:r>
              <a:rPr lang="en-US" altLang="en-US" sz="2200" dirty="0">
                <a:solidFill>
                  <a:schemeClr val="tx1"/>
                </a:solidFill>
              </a:rPr>
              <a:t>Rates rising due to increased obesity and failure to exercise and eat healthy</a:t>
            </a:r>
          </a:p>
          <a:p>
            <a:pPr marL="1200150" lvl="2" indent="-285750">
              <a:spcAft>
                <a:spcPts val="0"/>
              </a:spcAft>
              <a:defRPr/>
            </a:pPr>
            <a:r>
              <a:rPr lang="en-US" altLang="en-US" sz="2200" dirty="0">
                <a:solidFill>
                  <a:schemeClr val="tx1"/>
                </a:solidFill>
              </a:rPr>
              <a:t>More common in African Americans, Latinos, Native Americans, and Asian Americans/Pacific Islanders, as well as the aged population.</a:t>
            </a:r>
          </a:p>
          <a:p>
            <a:pPr marL="457200" indent="-457200">
              <a:buFont typeface="+mj-lt"/>
              <a:buAutoNum type="arabicPeriod" startAt="3"/>
            </a:pPr>
            <a:r>
              <a:rPr lang="en-US" sz="2000" b="1" dirty="0"/>
              <a:t>Gestational diabetes </a:t>
            </a:r>
            <a:r>
              <a:rPr lang="en-US" sz="2000" dirty="0"/>
              <a:t>– type of diabetes that occurs when women are pregnant.</a:t>
            </a:r>
          </a:p>
          <a:p>
            <a:pPr lvl="2"/>
            <a:r>
              <a:rPr lang="en-US" altLang="en-US" sz="2000" dirty="0"/>
              <a:t>Blood sugar levels are high during pregnancy </a:t>
            </a:r>
          </a:p>
          <a:p>
            <a:pPr lvl="2"/>
            <a:r>
              <a:rPr lang="en-US" altLang="en-US" sz="2000" dirty="0"/>
              <a:t>High risk of type II diabetes and cardiovascular disease</a:t>
            </a:r>
          </a:p>
          <a:p>
            <a:pPr lvl="2"/>
            <a:r>
              <a:rPr lang="en-US" altLang="en-US" sz="2000" dirty="0"/>
              <a:t>It also raises their child’s risk for being overweight and for getting type II diabetes.</a:t>
            </a:r>
          </a:p>
          <a:p>
            <a:r>
              <a:rPr lang="en-US" sz="1200" b="1" dirty="0">
                <a:latin typeface="Arial" panose="020B0604020202020204" pitchFamily="34" charset="0"/>
                <a:cs typeface="Arial" panose="020B0604020202020204" pitchFamily="34" charset="0"/>
              </a:rPr>
              <a:t>Pre-diabetes – above average blood glucose levels, not high enough to be classified under type I or type II diabetes</a:t>
            </a:r>
          </a:p>
          <a:p>
            <a:r>
              <a:rPr lang="en-US" sz="1200" dirty="0">
                <a:latin typeface="Arial" panose="020B0604020202020204" pitchFamily="34" charset="0"/>
                <a:cs typeface="Arial" panose="020B0604020202020204" pitchFamily="34" charset="0"/>
              </a:rPr>
              <a:t>- Starts with unhealthy eating habits and lack of exercise</a:t>
            </a:r>
          </a:p>
          <a:p>
            <a:endParaRPr lang="en-US" dirty="0"/>
          </a:p>
        </p:txBody>
      </p:sp>
    </p:spTree>
    <p:extLst>
      <p:ext uri="{BB962C8B-B14F-4D97-AF65-F5344CB8AC3E}">
        <p14:creationId xmlns:p14="http://schemas.microsoft.com/office/powerpoint/2010/main" val="1160926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Diabetes takes a large toll on health and quality of life.</a:t>
            </a:r>
            <a:r>
              <a:rPr lang="en-US" baseline="0" dirty="0"/>
              <a:t> The disease is a leading cause of major health problems, including blindness, lower-leg amputation, stroke, heart attack, kidney damage, and tooth loss. </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6E243912-EC92-4C77-BDC6-378E66AFE46F}" type="slidenum">
              <a:rPr lang="en-US" smtClean="0"/>
              <a:pPr/>
              <a:t>24</a:t>
            </a:fld>
            <a:endParaRPr lang="en-US" dirty="0"/>
          </a:p>
        </p:txBody>
      </p:sp>
    </p:spTree>
    <p:extLst>
      <p:ext uri="{BB962C8B-B14F-4D97-AF65-F5344CB8AC3E}">
        <p14:creationId xmlns:p14="http://schemas.microsoft.com/office/powerpoint/2010/main" val="4154480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Diabetes can</a:t>
            </a:r>
            <a:r>
              <a:rPr lang="en-US" baseline="0" dirty="0"/>
              <a:t> cause many serious complications, including:</a:t>
            </a:r>
          </a:p>
          <a:p>
            <a:pPr marL="171450" indent="-171450">
              <a:buFont typeface="Arial" pitchFamily="34" charset="0"/>
              <a:buChar char="•"/>
            </a:pPr>
            <a:r>
              <a:rPr lang="en-US" baseline="0" dirty="0"/>
              <a:t>Risk of oral health complications, such as periodontal disease, is two to three times higher in adults.</a:t>
            </a:r>
          </a:p>
          <a:p>
            <a:pPr marL="171450" indent="-171450">
              <a:buFont typeface="Arial" pitchFamily="34" charset="0"/>
              <a:buChar char="•"/>
            </a:pPr>
            <a:r>
              <a:rPr lang="en-US" baseline="0" dirty="0"/>
              <a:t>Nervous system damage is common—almost 30% of people with diabetes ages 40 years of age and older have impaired sensation in their feet.</a:t>
            </a:r>
          </a:p>
          <a:p>
            <a:pPr marL="171450" indent="-171450">
              <a:buFont typeface="Arial" pitchFamily="34" charset="0"/>
              <a:buChar char="•"/>
            </a:pPr>
            <a:r>
              <a:rPr lang="en-US" baseline="0" dirty="0"/>
              <a:t>Risk of blindness—diabetes is the leading cause of new cases of blindness among adults ages 20 to 74 years.</a:t>
            </a:r>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25</a:t>
            </a:fld>
            <a:endParaRPr lang="en-US" dirty="0"/>
          </a:p>
        </p:txBody>
      </p:sp>
    </p:spTree>
    <p:extLst>
      <p:ext uri="{BB962C8B-B14F-4D97-AF65-F5344CB8AC3E}">
        <p14:creationId xmlns:p14="http://schemas.microsoft.com/office/powerpoint/2010/main" val="2418290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who consume sugary drinks regularly—1 to 2 cans a day or more—have a 26% greater risk of developing </a:t>
            </a:r>
            <a:r>
              <a:rPr lang="en-US" dirty="0">
                <a:hlinkClick r:id="rId3"/>
              </a:rPr>
              <a:t>type 2 diabetes</a:t>
            </a:r>
            <a:r>
              <a:rPr lang="en-US" dirty="0"/>
              <a:t> than people who rarely have such drinks. [14] Risks are even greater in young adults and </a:t>
            </a:r>
            <a:r>
              <a:rPr lang="en-US" dirty="0">
                <a:hlinkClick r:id="rId4"/>
              </a:rPr>
              <a:t>Asians</a:t>
            </a:r>
            <a:r>
              <a:rPr lang="en-US" dirty="0"/>
              <a:t>. (https://www.hsph.harvard.edu/nutritionsource/healthy-drinks/sugary-drinks/)</a:t>
            </a:r>
          </a:p>
        </p:txBody>
      </p:sp>
    </p:spTree>
    <p:extLst>
      <p:ext uri="{BB962C8B-B14F-4D97-AF65-F5344CB8AC3E}">
        <p14:creationId xmlns:p14="http://schemas.microsoft.com/office/powerpoint/2010/main" val="123012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C431B8BC-0091-425D-A4FB-228416DBDB07}" type="slidenum">
              <a:rPr lang="en-US" smtClean="0"/>
              <a:pPr>
                <a:defRPr/>
              </a:pPr>
              <a:t>39</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Tx/>
              <a:buNone/>
            </a:pPr>
            <a:r>
              <a:rPr lang="en-US" sz="1000" dirty="0"/>
              <a:t>The Guide,</a:t>
            </a:r>
            <a:r>
              <a:rPr lang="en-US" sz="1000" baseline="0" dirty="0"/>
              <a:t> while delving into each specialty section of PPOD in detail, also has a strong emphasis on the basics of diabetes management—controlling the ABCs. The Guide underscores the importance of each PPOD provider teaching his or her patients about controlling the ABCs of diabetes. </a:t>
            </a:r>
            <a:endParaRPr lang="en-US"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Metformin works by:</a:t>
            </a:r>
          </a:p>
          <a:p>
            <a:pPr>
              <a:buFont typeface="Arial" pitchFamily="34" charset="0"/>
              <a:buChar char="•"/>
            </a:pPr>
            <a:r>
              <a:rPr lang="en-US" sz="1200" dirty="0"/>
              <a:t>Reducing the amount of glucose (sugar) produced by the liver</a:t>
            </a:r>
          </a:p>
          <a:p>
            <a:pPr>
              <a:buFont typeface="Arial" pitchFamily="34" charset="0"/>
              <a:buChar char="•"/>
            </a:pPr>
            <a:r>
              <a:rPr lang="en-US" sz="1200" dirty="0"/>
              <a:t>Decreasing the amount of glucose your body absorbs </a:t>
            </a:r>
          </a:p>
          <a:p>
            <a:pPr>
              <a:buFont typeface="Arial" pitchFamily="34" charset="0"/>
              <a:buChar char="•"/>
            </a:pPr>
            <a:r>
              <a:rPr lang="en-US" sz="1200" dirty="0"/>
              <a:t>Increasing the effect of insulin in your body </a:t>
            </a:r>
          </a:p>
          <a:p>
            <a:r>
              <a:rPr lang="en-US" sz="1200" dirty="0"/>
              <a:t>Insulin is a hormone that helps your body eliminate excess sugar from your blood. This reduces blood sugar levels.</a:t>
            </a:r>
          </a:p>
          <a:p>
            <a:endParaRPr lang="en-US" sz="1200" dirty="0"/>
          </a:p>
          <a:p>
            <a:pPr>
              <a:buFont typeface="Arial" pitchFamily="34" charset="0"/>
              <a:buChar char="•"/>
            </a:pPr>
            <a:r>
              <a:rPr lang="en-US" sz="2800" dirty="0"/>
              <a:t>The most common side effects that can occur with metformin therapy include:</a:t>
            </a:r>
          </a:p>
          <a:p>
            <a:pPr lvl="1">
              <a:buFont typeface="Arial" pitchFamily="34" charset="0"/>
              <a:buChar char="•"/>
            </a:pPr>
            <a:r>
              <a:rPr lang="en-US" sz="2800" dirty="0"/>
              <a:t>It produces a modest loss of weight in the short term. </a:t>
            </a:r>
          </a:p>
          <a:p>
            <a:pPr lvl="1">
              <a:buFont typeface="Arial" pitchFamily="34" charset="0"/>
              <a:buChar char="•"/>
            </a:pPr>
            <a:r>
              <a:rPr lang="en-US" sz="2800" dirty="0"/>
              <a:t>Normalizes hypertension </a:t>
            </a:r>
          </a:p>
          <a:p>
            <a:pPr lvl="1">
              <a:buFont typeface="Arial" pitchFamily="34" charset="0"/>
              <a:buChar char="•"/>
            </a:pPr>
            <a:r>
              <a:rPr lang="en-US" sz="2800" dirty="0"/>
              <a:t>Reduces cardiovascular risk </a:t>
            </a:r>
          </a:p>
          <a:p>
            <a:pPr lvl="1">
              <a:buFont typeface="Arial" pitchFamily="34" charset="0"/>
              <a:buChar char="•"/>
            </a:pPr>
            <a:r>
              <a:rPr lang="en-US" sz="2800" dirty="0"/>
              <a:t>Improves heart failure</a:t>
            </a:r>
          </a:p>
          <a:p>
            <a:pPr lvl="1">
              <a:buFont typeface="Arial" pitchFamily="34" charset="0"/>
              <a:buChar char="•"/>
            </a:pPr>
            <a:r>
              <a:rPr lang="en-US" sz="2800" dirty="0"/>
              <a:t>GI issues</a:t>
            </a:r>
          </a:p>
          <a:p>
            <a:endParaRPr lang="en-US" sz="1200" dirty="0"/>
          </a:p>
          <a:p>
            <a:endParaRPr lang="en-US" dirty="0"/>
          </a:p>
        </p:txBody>
      </p:sp>
    </p:spTree>
    <p:extLst>
      <p:ext uri="{BB962C8B-B14F-4D97-AF65-F5344CB8AC3E}">
        <p14:creationId xmlns:p14="http://schemas.microsoft.com/office/powerpoint/2010/main" val="1696056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0783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7766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dirty="0"/>
              <a:t>The numbers</a:t>
            </a:r>
            <a:r>
              <a:rPr lang="en-US" baseline="0" dirty="0"/>
              <a:t> are grim. </a:t>
            </a:r>
            <a:r>
              <a:rPr lang="en-US" dirty="0"/>
              <a:t>In the United States, diabetes takes</a:t>
            </a:r>
            <a:r>
              <a:rPr lang="en-US" baseline="0" dirty="0"/>
              <a:t> a toll each and every day. </a:t>
            </a:r>
          </a:p>
          <a:p>
            <a:pPr>
              <a:lnSpc>
                <a:spcPct val="90000"/>
              </a:lnSpc>
            </a:pPr>
            <a:endParaRPr lang="en-US" baseline="0" dirty="0"/>
          </a:p>
          <a:p>
            <a:pPr>
              <a:lnSpc>
                <a:spcPct val="90000"/>
              </a:lnSpc>
            </a:pPr>
            <a:r>
              <a:rPr lang="en-US" baseline="0" dirty="0"/>
              <a:t>Every 24 hours:</a:t>
            </a:r>
          </a:p>
          <a:p>
            <a:pPr marL="171450" indent="-171450">
              <a:lnSpc>
                <a:spcPct val="90000"/>
              </a:lnSpc>
              <a:buFont typeface="Arial" pitchFamily="34" charset="0"/>
              <a:buChar char="•"/>
            </a:pPr>
            <a:r>
              <a:rPr lang="en-US" baseline="0" dirty="0"/>
              <a:t>More than 5,200 new cases of diabetes are diagnosed.</a:t>
            </a:r>
          </a:p>
          <a:p>
            <a:pPr marL="171450" indent="-171450">
              <a:lnSpc>
                <a:spcPct val="90000"/>
              </a:lnSpc>
              <a:buFont typeface="Arial" pitchFamily="34" charset="0"/>
              <a:buChar char="•"/>
            </a:pPr>
            <a:r>
              <a:rPr lang="en-US" baseline="0" dirty="0"/>
              <a:t>133 people begin treatment for end-stage renal disease (kidney failure).</a:t>
            </a:r>
          </a:p>
          <a:p>
            <a:pPr marL="171450" indent="-171450">
              <a:lnSpc>
                <a:spcPct val="90000"/>
              </a:lnSpc>
              <a:buFont typeface="Arial" pitchFamily="34" charset="0"/>
              <a:buChar char="•"/>
            </a:pPr>
            <a:r>
              <a:rPr lang="en-US" baseline="0" dirty="0"/>
              <a:t>180 nontraumatic lower-limb amputations are performed. </a:t>
            </a:r>
            <a:endParaRPr lang="en-US" b="1" baseline="0" dirty="0"/>
          </a:p>
          <a:p>
            <a:pPr marL="171450" indent="-171450">
              <a:lnSpc>
                <a:spcPct val="90000"/>
              </a:lnSpc>
              <a:buFont typeface="Arial" pitchFamily="34" charset="0"/>
              <a:buChar char="•"/>
            </a:pPr>
            <a:r>
              <a:rPr lang="en-US" baseline="0" dirty="0"/>
              <a:t>More than 600 people die from diabetes (or diabetes contributes to their cause of death).</a:t>
            </a:r>
          </a:p>
          <a:p>
            <a:pPr>
              <a:lnSpc>
                <a:spcPct val="90000"/>
              </a:lnSpc>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Diabetes is a nationwide concern, with particularly high rates in the South. Diabetes affects 9% of Los Angeles County residents (highlighted in green), which is much higher than some of our neighbors in the West.</a:t>
            </a:r>
            <a:endParaRPr lang="en-US" dirty="0"/>
          </a:p>
        </p:txBody>
      </p:sp>
    </p:spTree>
    <p:extLst>
      <p:ext uri="{BB962C8B-B14F-4D97-AF65-F5344CB8AC3E}">
        <p14:creationId xmlns:p14="http://schemas.microsoft.com/office/powerpoint/2010/main" val="2757032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Times New Roman" panose="02020603050405020304" pitchFamily="18" charset="0"/>
              </a:defRPr>
            </a:lvl1pPr>
            <a:lvl2pPr marL="742950" indent="-285750" defTabSz="931863">
              <a:defRPr sz="2400" b="1">
                <a:solidFill>
                  <a:schemeClr val="tx1"/>
                </a:solidFill>
                <a:latin typeface="Times New Roman" panose="02020603050405020304" pitchFamily="18" charset="0"/>
              </a:defRPr>
            </a:lvl2pPr>
            <a:lvl3pPr marL="1143000" indent="-228600" defTabSz="931863">
              <a:defRPr sz="2400" b="1">
                <a:solidFill>
                  <a:schemeClr val="tx1"/>
                </a:solidFill>
                <a:latin typeface="Times New Roman" panose="02020603050405020304" pitchFamily="18" charset="0"/>
              </a:defRPr>
            </a:lvl3pPr>
            <a:lvl4pPr marL="1600200" indent="-228600" defTabSz="931863">
              <a:defRPr sz="2400" b="1">
                <a:solidFill>
                  <a:schemeClr val="tx1"/>
                </a:solidFill>
                <a:latin typeface="Times New Roman" panose="02020603050405020304" pitchFamily="18" charset="0"/>
              </a:defRPr>
            </a:lvl4pPr>
            <a:lvl5pPr marL="2057400" indent="-228600" defTabSz="931863">
              <a:defRPr sz="2400" b="1">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DF5B5FE-8508-429F-BEFA-F3FFE9CFE72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435" name="Rectangle 2"/>
          <p:cNvSpPr>
            <a:spLocks noGrp="1" noRot="1" noChangeAspect="1" noChangeArrowheads="1" noTextEdit="1"/>
          </p:cNvSpPr>
          <p:nvPr>
            <p:ph type="sldImg"/>
          </p:nvPr>
        </p:nvSpPr>
        <p:spPr>
          <a:xfrm>
            <a:off x="328613" y="650875"/>
            <a:ext cx="6188075" cy="3481388"/>
          </a:xfrm>
          <a:ln/>
        </p:spPr>
      </p:sp>
      <p:sp>
        <p:nvSpPr>
          <p:cNvPr id="18436" name="Rectangle 3"/>
          <p:cNvSpPr>
            <a:spLocks noGrp="1" noChangeArrowheads="1"/>
          </p:cNvSpPr>
          <p:nvPr>
            <p:ph type="body" idx="1"/>
          </p:nvPr>
        </p:nvSpPr>
        <p:spPr>
          <a:xfrm>
            <a:off x="919163" y="4351338"/>
            <a:ext cx="5010150"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8024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Times New Roman" panose="02020603050405020304" pitchFamily="18" charset="0"/>
              </a:defRPr>
            </a:lvl1pPr>
            <a:lvl2pPr marL="742950" indent="-285750" defTabSz="931863">
              <a:defRPr sz="2400" b="1">
                <a:solidFill>
                  <a:schemeClr val="tx1"/>
                </a:solidFill>
                <a:latin typeface="Times New Roman" panose="02020603050405020304" pitchFamily="18" charset="0"/>
              </a:defRPr>
            </a:lvl2pPr>
            <a:lvl3pPr marL="1143000" indent="-228600" defTabSz="931863">
              <a:defRPr sz="2400" b="1">
                <a:solidFill>
                  <a:schemeClr val="tx1"/>
                </a:solidFill>
                <a:latin typeface="Times New Roman" panose="02020603050405020304" pitchFamily="18" charset="0"/>
              </a:defRPr>
            </a:lvl3pPr>
            <a:lvl4pPr marL="1600200" indent="-228600" defTabSz="931863">
              <a:defRPr sz="2400" b="1">
                <a:solidFill>
                  <a:schemeClr val="tx1"/>
                </a:solidFill>
                <a:latin typeface="Times New Roman" panose="02020603050405020304" pitchFamily="18" charset="0"/>
              </a:defRPr>
            </a:lvl4pPr>
            <a:lvl5pPr marL="2057400" indent="-228600" defTabSz="931863">
              <a:defRPr sz="2400" b="1">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9EFC3B86-1A60-4100-BBF4-0C09F3B171D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u="sng" dirty="0"/>
              <a:t>Methodology</a:t>
            </a:r>
            <a:endParaRPr lang="en-US" altLang="en-US" sz="1000" dirty="0"/>
          </a:p>
          <a:p>
            <a:pPr eaLnBrk="1" hangingPunct="1"/>
            <a:r>
              <a:rPr lang="en-US" altLang="en-US" sz="1000" dirty="0"/>
              <a:t>Number and percent of the U.S. population with diagnosed diabetes were obtained from the National Health Interview Survey (NHIS, available at </a:t>
            </a:r>
            <a:r>
              <a:rPr lang="en-US" altLang="en-US" u="sng" dirty="0"/>
              <a:t>http://www.cdc.gov/nchs/nhis.htm</a:t>
            </a:r>
            <a:r>
              <a:rPr lang="en-US" altLang="en-US" sz="1000" dirty="0"/>
              <a:t>) of the National Center for Health Statistics (NCHS), Centers for Disease Control and Prevention (CDC) for years.  Conducted continuously since 1957, the NHIS is a health survey of the civilian, noninstitutionalized population of the United States. The survey provides information on the health of the United States population, including information on the prevalence and incidence of disease, the extent of disability, and the utilization of health care services. The multistage probability design of the survey has been described elsewhere (1,2,3). Estimates for years 1958-1979 were obtained from published data (4) and estimates from 1980 forward were derived directly from the NHIS survey data.   </a:t>
            </a:r>
            <a:endParaRPr lang="en-US" altLang="en-US" sz="1000" u="sng" dirty="0"/>
          </a:p>
          <a:p>
            <a:pPr eaLnBrk="1" hangingPunct="1"/>
            <a:r>
              <a:rPr lang="en-US" altLang="en-US" sz="1000" u="sng" dirty="0"/>
              <a:t>References</a:t>
            </a:r>
            <a:endParaRPr lang="en-US" altLang="en-US" sz="1000" dirty="0"/>
          </a:p>
          <a:p>
            <a:pPr eaLnBrk="1" hangingPunct="1"/>
            <a:r>
              <a:rPr lang="en-US" altLang="en-US" sz="1000" dirty="0"/>
              <a:t>1. Massey JT, Moore TF, Parsons VL, </a:t>
            </a:r>
            <a:r>
              <a:rPr lang="en-US" altLang="en-US" sz="1000" dirty="0" err="1"/>
              <a:t>Tadros</a:t>
            </a:r>
            <a:r>
              <a:rPr lang="en-US" altLang="en-US" sz="1000" dirty="0"/>
              <a:t> W. Design and estimation for the National Health Interview Survey, 1985-1994. Hyattsville, MD: National Center for Health Statistics. </a:t>
            </a:r>
            <a:r>
              <a:rPr lang="en-US" altLang="en-US" sz="1000" i="1" dirty="0"/>
              <a:t>Vital and Health Statistics</a:t>
            </a:r>
            <a:r>
              <a:rPr lang="en-US" altLang="en-US" sz="1000" dirty="0"/>
              <a:t> 1989;2(110). </a:t>
            </a:r>
          </a:p>
          <a:p>
            <a:pPr eaLnBrk="1" hangingPunct="1"/>
            <a:r>
              <a:rPr lang="en-US" altLang="en-US" sz="1000" dirty="0"/>
              <a:t>2. </a:t>
            </a:r>
            <a:r>
              <a:rPr lang="en-US" altLang="en-US" sz="1000" dirty="0" err="1"/>
              <a:t>Botman</a:t>
            </a:r>
            <a:r>
              <a:rPr lang="en-US" altLang="en-US" sz="1000" dirty="0"/>
              <a:t> SL, Moore TF, </a:t>
            </a:r>
            <a:r>
              <a:rPr lang="en-US" altLang="en-US" sz="1000" dirty="0" err="1"/>
              <a:t>Moriarity</a:t>
            </a:r>
            <a:r>
              <a:rPr lang="en-US" altLang="en-US" sz="1000" dirty="0"/>
              <a:t> CL, Parsons VL. Design and estimation for the National Health Interview Survey, 1995–2004. National Center for Health Statistics. </a:t>
            </a:r>
            <a:r>
              <a:rPr lang="en-US" altLang="en-US" sz="1000" i="1" dirty="0"/>
              <a:t>Vital and Health Statistics</a:t>
            </a:r>
            <a:r>
              <a:rPr lang="en-US" altLang="en-US" sz="1000" dirty="0"/>
              <a:t> 2000;2(130). </a:t>
            </a:r>
          </a:p>
          <a:p>
            <a:pPr eaLnBrk="1" hangingPunct="1"/>
            <a:r>
              <a:rPr lang="en-US" altLang="en-US" dirty="0">
                <a:latin typeface="Arial" panose="020B0604020202020204" pitchFamily="34" charset="0"/>
              </a:rPr>
              <a:t>3. Parsons VL, </a:t>
            </a:r>
            <a:r>
              <a:rPr lang="en-US" altLang="en-US" dirty="0" err="1">
                <a:latin typeface="Arial" panose="020B0604020202020204" pitchFamily="34" charset="0"/>
              </a:rPr>
              <a:t>Moriarity</a:t>
            </a:r>
            <a:r>
              <a:rPr lang="en-US" altLang="en-US" dirty="0">
                <a:latin typeface="Arial" panose="020B0604020202020204" pitchFamily="34" charset="0"/>
              </a:rPr>
              <a:t> C, Jonas K, et al. Design and estimation for the National Health Interview Survey, 2006–2015. National Center for Health Statistics. Vital Health Stat </a:t>
            </a:r>
            <a:r>
              <a:rPr lang="en-US" altLang="en-US" i="1" dirty="0"/>
              <a:t>Vital and Health Statistics</a:t>
            </a:r>
            <a:r>
              <a:rPr lang="en-US" altLang="en-US" dirty="0"/>
              <a:t>  2014, </a:t>
            </a:r>
            <a:r>
              <a:rPr lang="en-US" altLang="en-US" dirty="0">
                <a:latin typeface="Arial" panose="020B0604020202020204" pitchFamily="34" charset="0"/>
              </a:rPr>
              <a:t>2(165). </a:t>
            </a:r>
            <a:endParaRPr lang="en-US" altLang="en-US" sz="1000" dirty="0"/>
          </a:p>
          <a:p>
            <a:pPr eaLnBrk="1" hangingPunct="1"/>
            <a:r>
              <a:rPr lang="en-US" altLang="en-US" sz="1000" dirty="0"/>
              <a:t>4. Harris MI: Prevalence of noninsulin-dependent diabetes and impaired glucose tolerance. Chapter VI in </a:t>
            </a:r>
            <a:r>
              <a:rPr lang="en-US" altLang="en-US" sz="1000" i="1" dirty="0"/>
              <a:t>Diabetes in America</a:t>
            </a:r>
            <a:r>
              <a:rPr lang="en-US" altLang="en-US" sz="1000" dirty="0"/>
              <a:t>, Harris MI, Hamman RF, eds. NIH publ. no. 85-1468, 1985.</a:t>
            </a:r>
          </a:p>
          <a:p>
            <a:pPr eaLnBrk="1" hangingPunct="1"/>
            <a:endParaRPr lang="en-US" altLang="en-US" sz="1000" dirty="0"/>
          </a:p>
        </p:txBody>
      </p:sp>
    </p:spTree>
    <p:extLst>
      <p:ext uri="{BB962C8B-B14F-4D97-AF65-F5344CB8AC3E}">
        <p14:creationId xmlns:p14="http://schemas.microsoft.com/office/powerpoint/2010/main" val="28513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www.cdc.gov</a:t>
            </a:r>
            <a:r>
              <a:rPr lang="en-US" dirty="0"/>
              <a:t>/</a:t>
            </a:r>
            <a:r>
              <a:rPr lang="en-US" dirty="0" err="1"/>
              <a:t>vitalsigns</a:t>
            </a:r>
            <a:r>
              <a:rPr lang="en-US" dirty="0"/>
              <a:t>/</a:t>
            </a:r>
            <a:r>
              <a:rPr lang="en-US" dirty="0" err="1"/>
              <a:t>aahealth</a:t>
            </a:r>
            <a:r>
              <a:rPr lang="en-US" dirty="0"/>
              <a:t>/</a:t>
            </a:r>
            <a:r>
              <a:rPr lang="en-US" dirty="0" err="1"/>
              <a:t>infographic.html</a:t>
            </a:r>
            <a:endParaRPr lang="en-US" dirty="0"/>
          </a:p>
          <a:p>
            <a:endParaRPr lang="en-US" dirty="0"/>
          </a:p>
          <a:p>
            <a:endParaRPr lang="en-US" dirty="0"/>
          </a:p>
        </p:txBody>
      </p:sp>
    </p:spTree>
    <p:extLst>
      <p:ext uri="{BB962C8B-B14F-4D97-AF65-F5344CB8AC3E}">
        <p14:creationId xmlns:p14="http://schemas.microsoft.com/office/powerpoint/2010/main" val="4047520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minorityhealth.hhs.gov</a:t>
            </a:r>
            <a:r>
              <a:rPr lang="en-US" dirty="0"/>
              <a:t>/</a:t>
            </a:r>
            <a:r>
              <a:rPr lang="en-US" dirty="0" err="1"/>
              <a:t>omh</a:t>
            </a:r>
            <a:r>
              <a:rPr lang="en-US" dirty="0"/>
              <a:t>/</a:t>
            </a:r>
            <a:r>
              <a:rPr lang="en-US" dirty="0" err="1"/>
              <a:t>browse.aspx?lvl</a:t>
            </a:r>
            <a:r>
              <a:rPr lang="en-US" dirty="0"/>
              <a:t>=4&amp;lvlid=18</a:t>
            </a:r>
          </a:p>
          <a:p>
            <a:endParaRPr lang="en-US" dirty="0"/>
          </a:p>
          <a:p>
            <a:r>
              <a:rPr lang="en-US" dirty="0"/>
              <a:t>https://</a:t>
            </a:r>
            <a:r>
              <a:rPr lang="en-US" dirty="0" err="1"/>
              <a:t>www.cdc.gov</a:t>
            </a:r>
            <a:r>
              <a:rPr lang="en-US" dirty="0"/>
              <a:t>/</a:t>
            </a:r>
            <a:r>
              <a:rPr lang="en-US" dirty="0" err="1"/>
              <a:t>nchs</a:t>
            </a:r>
            <a:r>
              <a:rPr lang="en-US" dirty="0"/>
              <a:t>/</a:t>
            </a:r>
            <a:r>
              <a:rPr lang="en-US" dirty="0" err="1"/>
              <a:t>nhis</a:t>
            </a:r>
            <a:r>
              <a:rPr lang="en-US" dirty="0"/>
              <a:t>/</a:t>
            </a:r>
            <a:r>
              <a:rPr lang="en-US" dirty="0" err="1"/>
              <a:t>shs</a:t>
            </a:r>
            <a:r>
              <a:rPr lang="en-US" dirty="0"/>
              <a:t>/</a:t>
            </a:r>
            <a:r>
              <a:rPr lang="en-US" dirty="0" err="1"/>
              <a:t>tables.htm</a:t>
            </a:r>
            <a:endParaRPr lang="en-US" dirty="0"/>
          </a:p>
        </p:txBody>
      </p:sp>
    </p:spTree>
    <p:extLst>
      <p:ext uri="{BB962C8B-B14F-4D97-AF65-F5344CB8AC3E}">
        <p14:creationId xmlns:p14="http://schemas.microsoft.com/office/powerpoint/2010/main" val="2029036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a:t>
            </a:r>
            <a:r>
              <a:rPr lang="en-US" baseline="0" dirty="0"/>
              <a:t> overweight is a risk factor for Type II diabetes, but most Asian-Americans are not overweight, so they may not think they are at risk. Since people of Asian descent have less muscle and more fat than other groups, they can develop diabetes at a younger age and lower weight. Extra body fat tends to be visceral. Researchers now suggest that people of Asian heritage get tested if their BMI is 23 or greater (normal range is 18.5-24.9) because even within the normal range individuals can have too much visceral fat (https://www.cdc.gov/diabetes/library/spotlights/diabetes-asian-americans.html).</a:t>
            </a:r>
          </a:p>
          <a:p>
            <a:endParaRPr lang="en-US" baseline="0" dirty="0"/>
          </a:p>
          <a:p>
            <a:r>
              <a:rPr lang="en-US" dirty="0"/>
              <a:t>https://minorityhealth.hhs.gov/omh/browse.aspx?lvl=4&amp;lvlid=48</a:t>
            </a:r>
          </a:p>
          <a:p>
            <a:endParaRPr lang="en-US" dirty="0"/>
          </a:p>
          <a:p>
            <a:r>
              <a:rPr lang="en-US" dirty="0"/>
              <a:t>*additional</a:t>
            </a:r>
            <a:r>
              <a:rPr lang="en-US" baseline="0" dirty="0"/>
              <a:t> resource from 2015: https://www.nih.gov/news-events/news-releases/more-half-asian-americans-diabetes-are-undiagnosed</a:t>
            </a:r>
            <a:endParaRPr lang="en-US" dirty="0"/>
          </a:p>
        </p:txBody>
      </p:sp>
    </p:spTree>
    <p:extLst>
      <p:ext uri="{BB962C8B-B14F-4D97-AF65-F5344CB8AC3E}">
        <p14:creationId xmlns:p14="http://schemas.microsoft.com/office/powerpoint/2010/main" val="1578721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According to the most recent surveillance data, the prevalence of diabetes among U.S. adults aged ≥65 years varies from 22 to 33%, depending on the diagnostic criteria used.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epidemic of type 2 diabetes is clearly linked to increasing rates of overweight and obesity in the U.S. population, but projections by the Centers for Disease Control and Prevention (CDC) suggest that even if diabetes incidence rates level off, the prevalence of diabetes will double in the next 20 years, in part due to the aging of the population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incidence of diabetes increases with age until about age 65 years, after which both incidence and prevalence seem to level off</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Older adults with diabetes have the highest rates of major lower-extremity amputation (</a:t>
            </a:r>
            <a:r>
              <a:rPr lang="en-US" sz="1200" b="1" i="0" u="none" strike="noStrike" kern="1200" dirty="0">
                <a:solidFill>
                  <a:schemeClr val="tx1"/>
                </a:solidFill>
                <a:effectLst/>
                <a:latin typeface="+mn-lt"/>
                <a:ea typeface="+mn-ea"/>
                <a:cs typeface="+mn-cs"/>
                <a:hlinkClick r:id="rId3"/>
              </a:rPr>
              <a:t>9</a:t>
            </a:r>
            <a:r>
              <a:rPr lang="en-US" sz="1200" b="0" i="0" kern="1200" dirty="0">
                <a:solidFill>
                  <a:schemeClr val="tx1"/>
                </a:solidFill>
                <a:effectLst/>
                <a:latin typeface="+mn-lt"/>
                <a:ea typeface="+mn-ea"/>
                <a:cs typeface="+mn-cs"/>
              </a:rPr>
              <a:t>), myocardial infarction (MI), visual impairment, and end-stage renal disease of any age-group. Those aged ≥75 years have higher rates than those aged 65–74 years for most complications.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Deaths from hyperglycemic crises also are significantly higher in older adults (although rates have declined markedly in the past 2 decades). Those aged ≥75 years also have double the rate of emergency department visits for hypoglycemia than the general population with diabetes (</a:t>
            </a:r>
            <a:r>
              <a:rPr lang="en-US" sz="1200" b="1" i="0" u="none" strike="noStrike" kern="1200" dirty="0">
                <a:solidFill>
                  <a:schemeClr val="tx1"/>
                </a:solidFill>
                <a:effectLst/>
                <a:latin typeface="+mn-lt"/>
                <a:ea typeface="+mn-ea"/>
                <a:cs typeface="+mn-cs"/>
                <a:hlinkClick r:id="rId4"/>
              </a:rPr>
              <a:t>10</a:t>
            </a:r>
            <a:r>
              <a:rPr lang="en-US" sz="1200" b="0" i="0" kern="1200" dirty="0">
                <a:solidFill>
                  <a:schemeClr val="tx1"/>
                </a:solidFill>
                <a:effectLst/>
                <a:latin typeface="+mn-lt"/>
                <a:ea typeface="+mn-ea"/>
                <a:cs typeface="+mn-cs"/>
              </a:rPr>
              <a:t>).</a:t>
            </a:r>
            <a:endParaRPr lang="en-US" dirty="0"/>
          </a:p>
        </p:txBody>
      </p:sp>
    </p:spTree>
    <p:extLst>
      <p:ext uri="{BB962C8B-B14F-4D97-AF65-F5344CB8AC3E}">
        <p14:creationId xmlns:p14="http://schemas.microsoft.com/office/powerpoint/2010/main" val="3430966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94918" y="2631987"/>
            <a:ext cx="8073082" cy="1898062"/>
          </a:xfrm>
          <a:prstGeom prst="rect">
            <a:avLst/>
          </a:prstGeom>
        </p:spPr>
        <p:txBody>
          <a:bodyPr anchor="t" anchorCtr="0">
            <a:normAutofit/>
          </a:bodyPr>
          <a:lstStyle>
            <a:lvl1pPr algn="l">
              <a:lnSpc>
                <a:spcPts val="4800"/>
              </a:lnSpc>
              <a:defRPr sz="3600" b="0" i="0" cap="all" baseline="0">
                <a:solidFill>
                  <a:srgbClr val="0072CE"/>
                </a:solidFill>
                <a:latin typeface="Arial" charset="0"/>
                <a:ea typeface="Arial" charset="0"/>
                <a:cs typeface="Arial" charset="0"/>
              </a:defRPr>
            </a:lvl1pPr>
          </a:lstStyle>
          <a:p>
            <a:r>
              <a:rPr lang="en-US" dirty="0"/>
              <a:t>TITLE OF PRESENTATION MAY BE WRITTEN HERE</a:t>
            </a:r>
          </a:p>
        </p:txBody>
      </p:sp>
      <p:sp>
        <p:nvSpPr>
          <p:cNvPr id="3" name="Subtitle 2"/>
          <p:cNvSpPr>
            <a:spLocks noGrp="1"/>
          </p:cNvSpPr>
          <p:nvPr>
            <p:ph type="subTitle" idx="1" hasCustomPrompt="1"/>
          </p:nvPr>
        </p:nvSpPr>
        <p:spPr>
          <a:xfrm>
            <a:off x="2594918" y="2246243"/>
            <a:ext cx="8073081" cy="361030"/>
          </a:xfrm>
          <a:prstGeom prst="rect">
            <a:avLst/>
          </a:prstGeom>
        </p:spPr>
        <p:txBody>
          <a:bodyPr/>
          <a:lstStyle>
            <a:lvl1pPr marL="0" indent="0" algn="l">
              <a:buNone/>
              <a:defRPr sz="2400" b="0" i="0" cap="none" baseline="0">
                <a:solidFill>
                  <a:srgbClr val="0072CE"/>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HERE</a:t>
            </a:r>
          </a:p>
        </p:txBody>
      </p:sp>
      <p:sp>
        <p:nvSpPr>
          <p:cNvPr id="33" name="Text Placeholder 32"/>
          <p:cNvSpPr>
            <a:spLocks noGrp="1"/>
          </p:cNvSpPr>
          <p:nvPr>
            <p:ph type="body" sz="quarter" idx="14" hasCustomPrompt="1"/>
          </p:nvPr>
        </p:nvSpPr>
        <p:spPr>
          <a:xfrm>
            <a:off x="2594918" y="4782289"/>
            <a:ext cx="5305425" cy="24445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None/>
              <a:tabLst/>
              <a:defRPr sz="1500" b="0" i="0" cap="all" baseline="0">
                <a:solidFill>
                  <a:srgbClr val="768692"/>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OPTIONAL TEXT PRESENTATION BY </a:t>
            </a:r>
          </a:p>
        </p:txBody>
      </p:sp>
      <p:sp>
        <p:nvSpPr>
          <p:cNvPr id="34" name="Text Placeholder 32"/>
          <p:cNvSpPr>
            <a:spLocks noGrp="1"/>
          </p:cNvSpPr>
          <p:nvPr>
            <p:ph type="body" sz="quarter" idx="15" hasCustomPrompt="1"/>
          </p:nvPr>
        </p:nvSpPr>
        <p:spPr>
          <a:xfrm>
            <a:off x="2594918" y="5026746"/>
            <a:ext cx="8073081" cy="354146"/>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Tx/>
              <a:buSzTx/>
              <a:buNone/>
              <a:tabLst/>
              <a:defRPr sz="2400" b="0" i="0" cap="all" baseline="0">
                <a:solidFill>
                  <a:srgbClr val="768692"/>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solidFill>
                  <a:srgbClr val="768692"/>
                </a:solidFill>
              </a:rPr>
              <a:t>PRESENTER’S NAME</a:t>
            </a:r>
            <a:endParaRPr lang="en-US" dirty="0"/>
          </a:p>
        </p:txBody>
      </p:sp>
      <p:sp>
        <p:nvSpPr>
          <p:cNvPr id="37" name="Text Placeholder 32"/>
          <p:cNvSpPr>
            <a:spLocks noGrp="1"/>
          </p:cNvSpPr>
          <p:nvPr>
            <p:ph type="body" sz="quarter" idx="16" hasCustomPrompt="1"/>
          </p:nvPr>
        </p:nvSpPr>
        <p:spPr>
          <a:xfrm>
            <a:off x="2594918" y="5461364"/>
            <a:ext cx="8073081" cy="946159"/>
          </a:xfrm>
          <a:prstGeom prst="rect">
            <a:avLst/>
          </a:prstGeom>
        </p:spPr>
        <p:txBody>
          <a:bodyPr>
            <a:noAutofit/>
          </a:bodyPr>
          <a:lstStyle>
            <a:lvl1pPr marL="0" marR="0" indent="0" algn="l" defTabSz="914400" rtl="0" eaLnBrk="1" fontAlgn="auto" latinLnBrk="0" hangingPunct="1">
              <a:lnSpc>
                <a:spcPct val="90000"/>
              </a:lnSpc>
              <a:spcBef>
                <a:spcPts val="0"/>
              </a:spcBef>
              <a:spcAft>
                <a:spcPts val="0"/>
              </a:spcAft>
              <a:buClrTx/>
              <a:buSzTx/>
              <a:buNone/>
              <a:tabLst/>
              <a:defRPr sz="1200" b="0" i="0" baseline="0">
                <a:solidFill>
                  <a:srgbClr val="768692"/>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Title(s) and/or Department Name</a:t>
            </a:r>
          </a:p>
        </p:txBody>
      </p:sp>
      <p:sp>
        <p:nvSpPr>
          <p:cNvPr id="5" name="Footer Placeholder 4">
            <a:extLst>
              <a:ext uri="{FF2B5EF4-FFF2-40B4-BE49-F238E27FC236}">
                <a16:creationId xmlns:a16="http://schemas.microsoft.com/office/drawing/2014/main" id="{2238EF80-9706-2E46-ACF7-E1D0A9C79F77}"/>
              </a:ext>
            </a:extLst>
          </p:cNvPr>
          <p:cNvSpPr>
            <a:spLocks noGrp="1"/>
          </p:cNvSpPr>
          <p:nvPr>
            <p:ph type="ftr" sz="quarter" idx="17"/>
          </p:nvPr>
        </p:nvSpPr>
        <p:spPr/>
        <p:txBody>
          <a:bodyPr/>
          <a:lstStyle/>
          <a:p>
            <a:fld id="{CC1E0B74-01B7-8146-9630-9DFAA21E7BC5}" type="slidenum">
              <a:rPr lang="en-US" smtClean="0"/>
              <a:pPr/>
              <a:t>‹#›</a:t>
            </a:fld>
            <a:endParaRPr lang="en-US" dirty="0"/>
          </a:p>
        </p:txBody>
      </p:sp>
    </p:spTree>
    <p:extLst>
      <p:ext uri="{BB962C8B-B14F-4D97-AF65-F5344CB8AC3E}">
        <p14:creationId xmlns:p14="http://schemas.microsoft.com/office/powerpoint/2010/main" val="265152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One Image (Righ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sz="half" idx="13" hasCustomPrompt="1"/>
          </p:nvPr>
        </p:nvSpPr>
        <p:spPr>
          <a:xfrm>
            <a:off x="5183188" y="1734094"/>
            <a:ext cx="5341457" cy="3975826"/>
          </a:xfrm>
          <a:prstGeom prst="rect">
            <a:avLst/>
          </a:prstGeom>
          <a:solidFill>
            <a:srgbClr val="D9D9D6"/>
          </a:solidFill>
        </p:spPr>
        <p:txBody>
          <a:bodyPr anchor="t" anchorCtr="1">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2400" b="0" i="0" baseline="0">
                <a:solidFill>
                  <a:srgbClr val="768692"/>
                </a:solidFill>
                <a:latin typeface="+mn-lt"/>
                <a:ea typeface="Whitney Book" charset="0"/>
                <a:cs typeface="Whitney Book" charset="0"/>
              </a:defRPr>
            </a:lvl1pPr>
            <a:lvl2pPr marL="685800" indent="0">
              <a:buNone/>
              <a:defRPr/>
            </a:lvl2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FPO — image or other accompanying visual here</a:t>
            </a:r>
          </a:p>
        </p:txBody>
      </p:sp>
      <p:sp>
        <p:nvSpPr>
          <p:cNvPr id="10" name="Text Placeholder 9"/>
          <p:cNvSpPr>
            <a:spLocks noGrp="1"/>
          </p:cNvSpPr>
          <p:nvPr>
            <p:ph type="body" sz="quarter" idx="14" hasCustomPrompt="1"/>
          </p:nvPr>
        </p:nvSpPr>
        <p:spPr>
          <a:xfrm>
            <a:off x="5183188" y="5906683"/>
            <a:ext cx="4409848" cy="468042"/>
          </a:xfrm>
          <a:prstGeom prst="rect">
            <a:avLst/>
          </a:prstGeom>
        </p:spPr>
        <p:txBody>
          <a:bodyPr/>
          <a:lstStyle>
            <a:lvl1pPr marL="0" indent="0">
              <a:buFontTx/>
              <a:buNone/>
              <a:defRPr sz="800" b="0" i="0" baseline="0">
                <a:solidFill>
                  <a:srgbClr val="76869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Optional Image Caption: Picture A shows a diagram of the system.</a:t>
            </a:r>
          </a:p>
        </p:txBody>
      </p:sp>
      <p:sp>
        <p:nvSpPr>
          <p:cNvPr id="7" name="Rectangle 6">
            <a:extLst>
              <a:ext uri="{FF2B5EF4-FFF2-40B4-BE49-F238E27FC236}">
                <a16:creationId xmlns:a16="http://schemas.microsoft.com/office/drawing/2014/main" id="{825BCCCF-B4A5-D146-AB44-4F5A7D6178FE}"/>
              </a:ext>
            </a:extLst>
          </p:cNvPr>
          <p:cNvSpPr/>
          <p:nvPr userDrawn="1"/>
        </p:nvSpPr>
        <p:spPr>
          <a:xfrm>
            <a:off x="466245" y="1407852"/>
            <a:ext cx="10058400" cy="18288"/>
          </a:xfrm>
          <a:prstGeom prst="rect">
            <a:avLst/>
          </a:prstGeom>
          <a:solidFill>
            <a:srgbClr val="0072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4A67409B-828D-3346-8BE0-6CD8B7275D55}"/>
              </a:ext>
            </a:extLst>
          </p:cNvPr>
          <p:cNvSpPr>
            <a:spLocks noGrp="1"/>
          </p:cNvSpPr>
          <p:nvPr>
            <p:ph type="title" hasCustomPrompt="1"/>
          </p:nvPr>
        </p:nvSpPr>
        <p:spPr>
          <a:xfrm>
            <a:off x="383060" y="365125"/>
            <a:ext cx="9144000" cy="1023036"/>
          </a:xfrm>
          <a:prstGeom prst="rect">
            <a:avLst/>
          </a:prstGeom>
        </p:spPr>
        <p:txBody>
          <a:bodyPr anchor="ctr">
            <a:normAutofit/>
          </a:bodyPr>
          <a:lstStyle>
            <a:lvl1pPr>
              <a:lnSpc>
                <a:spcPts val="3600"/>
              </a:lnSpc>
              <a:defRPr sz="2700" b="1" i="0" cap="none" baseline="0">
                <a:solidFill>
                  <a:srgbClr val="0072CE"/>
                </a:solidFill>
                <a:latin typeface="Arial" panose="020B0604020202020204" pitchFamily="34" charset="0"/>
                <a:ea typeface="Arial" charset="0"/>
                <a:cs typeface="Arial" charset="0"/>
              </a:defRPr>
            </a:lvl1pPr>
          </a:lstStyle>
          <a:p>
            <a:r>
              <a:rPr lang="en-US" dirty="0"/>
              <a:t>Optional Slide / Title of Slide Starts in Here</a:t>
            </a:r>
          </a:p>
        </p:txBody>
      </p:sp>
      <p:sp>
        <p:nvSpPr>
          <p:cNvPr id="11" name="Text Placeholder 8">
            <a:extLst>
              <a:ext uri="{FF2B5EF4-FFF2-40B4-BE49-F238E27FC236}">
                <a16:creationId xmlns:a16="http://schemas.microsoft.com/office/drawing/2014/main" id="{DB6E1E6D-3048-2649-A29D-C9C9B3404660}"/>
              </a:ext>
            </a:extLst>
          </p:cNvPr>
          <p:cNvSpPr>
            <a:spLocks noGrp="1"/>
          </p:cNvSpPr>
          <p:nvPr>
            <p:ph type="body" sz="quarter" idx="15" hasCustomPrompt="1"/>
          </p:nvPr>
        </p:nvSpPr>
        <p:spPr>
          <a:xfrm>
            <a:off x="466245" y="1734094"/>
            <a:ext cx="4305781" cy="4683125"/>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1200"/>
              </a:spcAft>
              <a:buClrTx/>
              <a:buSzTx/>
              <a:buFontTx/>
              <a:buNone/>
              <a:tabLst/>
              <a:defRPr lang="en-US" sz="1800" smtClean="0">
                <a:effectLst/>
                <a:latin typeface="Arial" panose="020B0604020202020204" pitchFamily="34" charset="0"/>
                <a:cs typeface="Arial" panose="020B0604020202020204" pitchFamily="34" charset="0"/>
              </a:defRPr>
            </a:lvl1pPr>
            <a:lvl2pPr marL="685800" indent="0">
              <a:lnSpc>
                <a:spcPct val="100000"/>
              </a:lnSpc>
              <a:spcBef>
                <a:spcPts val="0"/>
              </a:spcBef>
              <a:spcAft>
                <a:spcPts val="1200"/>
              </a:spcAft>
              <a:buSzPct val="100000"/>
              <a:buFontTx/>
              <a:buNone/>
              <a:defRPr sz="1500">
                <a:solidFill>
                  <a:srgbClr val="373A36"/>
                </a:solidFill>
                <a:latin typeface="Arial" panose="020B0604020202020204" pitchFamily="34" charset="0"/>
                <a:cs typeface="Arial" panose="020B0604020202020204" pitchFamily="34" charset="0"/>
              </a:defRPr>
            </a:lvl2pPr>
            <a:lvl3pPr marL="1316736" indent="0">
              <a:lnSpc>
                <a:spcPct val="100000"/>
              </a:lnSpc>
              <a:spcBef>
                <a:spcPts val="0"/>
              </a:spcBef>
              <a:spcAft>
                <a:spcPts val="600"/>
              </a:spcAft>
              <a:buFontTx/>
              <a:buNone/>
              <a:defRPr sz="1200" baseline="0">
                <a:solidFill>
                  <a:srgbClr val="373A36"/>
                </a:solidFill>
                <a:latin typeface="Arial" panose="020B0604020202020204" pitchFamily="34" charset="0"/>
              </a:defRPr>
            </a:lvl3p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dirty="0"/>
              <a:t>Maybe here insert a story or longer text without bullets. The following is only text for placement purposes. </a:t>
            </a:r>
          </a:p>
          <a:p>
            <a:pPr marL="0" marR="0" lvl="0" indent="0" algn="l" defTabSz="914400" rtl="0" eaLnBrk="1" fontAlgn="auto" latinLnBrk="0" hangingPunct="1">
              <a:lnSpc>
                <a:spcPct val="100000"/>
              </a:lnSpc>
              <a:spcBef>
                <a:spcPts val="1200"/>
              </a:spcBef>
              <a:spcAft>
                <a:spcPts val="1200"/>
              </a:spcAft>
              <a:buClrTx/>
              <a:buSzTx/>
              <a:buFontTx/>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2" name="Footer Placeholder 1">
            <a:extLst>
              <a:ext uri="{FF2B5EF4-FFF2-40B4-BE49-F238E27FC236}">
                <a16:creationId xmlns:a16="http://schemas.microsoft.com/office/drawing/2014/main" id="{69DE3D51-BBA1-2846-BF16-3D568D6E40EA}"/>
              </a:ext>
            </a:extLst>
          </p:cNvPr>
          <p:cNvSpPr>
            <a:spLocks noGrp="1"/>
          </p:cNvSpPr>
          <p:nvPr>
            <p:ph type="ftr" sz="quarter" idx="16"/>
          </p:nvPr>
        </p:nvSpPr>
        <p:spPr/>
        <p:txBody>
          <a:bodyPr/>
          <a:lstStyle/>
          <a:p>
            <a:fld id="{CC1E0B74-01B7-8146-9630-9DFAA21E7BC5}" type="slidenum">
              <a:rPr lang="en-US" smtClean="0"/>
              <a:pPr/>
              <a:t>‹#›</a:t>
            </a:fld>
            <a:endParaRPr lang="en-US" dirty="0"/>
          </a:p>
        </p:txBody>
      </p:sp>
    </p:spTree>
    <p:extLst>
      <p:ext uri="{BB962C8B-B14F-4D97-AF65-F5344CB8AC3E}">
        <p14:creationId xmlns:p14="http://schemas.microsoft.com/office/powerpoint/2010/main" val="172749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One Image (Lef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66245" y="1809750"/>
            <a:ext cx="4403929" cy="4119563"/>
          </a:xfrm>
          <a:prstGeom prst="rect">
            <a:avLst/>
          </a:prstGeom>
          <a:solidFill>
            <a:srgbClr val="D9D9D6"/>
          </a:solidFill>
        </p:spPr>
        <p:txBody>
          <a:bodyPr anchor="t" anchorCtr="1">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2400" baseline="0">
                <a:solidFill>
                  <a:srgbClr val="768692"/>
                </a:solidFill>
                <a:latin typeface="+mn-lt"/>
                <a:ea typeface="Whitney Book" charset="0"/>
                <a:cs typeface="Whitney Book" charset="0"/>
              </a:defRPr>
            </a:lvl1pPr>
            <a:lvl2pPr marL="685800" indent="0">
              <a:buNone/>
              <a:defRPr/>
            </a:lvl2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FPO — image or other accompanying visual here</a:t>
            </a:r>
          </a:p>
        </p:txBody>
      </p:sp>
      <p:sp>
        <p:nvSpPr>
          <p:cNvPr id="15" name="Text Placeholder 9"/>
          <p:cNvSpPr>
            <a:spLocks noGrp="1"/>
          </p:cNvSpPr>
          <p:nvPr>
            <p:ph type="body" sz="quarter" idx="14" hasCustomPrompt="1"/>
          </p:nvPr>
        </p:nvSpPr>
        <p:spPr>
          <a:xfrm>
            <a:off x="466245" y="5986984"/>
            <a:ext cx="4403929" cy="455536"/>
          </a:xfrm>
          <a:prstGeom prst="rect">
            <a:avLst/>
          </a:prstGeom>
        </p:spPr>
        <p:txBody>
          <a:bodyPr/>
          <a:lstStyle>
            <a:lvl1pPr marL="0" indent="0">
              <a:buFontTx/>
              <a:buNone/>
              <a:defRPr sz="800" b="0" i="0" baseline="0">
                <a:solidFill>
                  <a:srgbClr val="768692"/>
                </a:solidFill>
                <a:latin typeface="Arial" charset="0"/>
                <a:ea typeface="Arial" charset="0"/>
                <a:cs typeface="Arial" charset="0"/>
              </a:defRPr>
            </a:lvl1pPr>
          </a:lstStyle>
          <a:p>
            <a:pPr lvl="0"/>
            <a:r>
              <a:rPr lang="en-US" dirty="0"/>
              <a:t>Optional Image Caption: Picture A shows a diagram of the system.</a:t>
            </a:r>
          </a:p>
        </p:txBody>
      </p:sp>
      <p:sp>
        <p:nvSpPr>
          <p:cNvPr id="6" name="Rectangle 5">
            <a:extLst>
              <a:ext uri="{FF2B5EF4-FFF2-40B4-BE49-F238E27FC236}">
                <a16:creationId xmlns:a16="http://schemas.microsoft.com/office/drawing/2014/main" id="{33C2199A-A44D-F64F-BD67-BA9B97611C90}"/>
              </a:ext>
            </a:extLst>
          </p:cNvPr>
          <p:cNvSpPr/>
          <p:nvPr userDrawn="1"/>
        </p:nvSpPr>
        <p:spPr>
          <a:xfrm>
            <a:off x="466245" y="1407852"/>
            <a:ext cx="10058400" cy="18288"/>
          </a:xfrm>
          <a:prstGeom prst="rect">
            <a:avLst/>
          </a:prstGeom>
          <a:solidFill>
            <a:srgbClr val="0072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1A9CF011-A4E1-CD48-9067-00980771EC01}"/>
              </a:ext>
            </a:extLst>
          </p:cNvPr>
          <p:cNvSpPr>
            <a:spLocks noGrp="1"/>
          </p:cNvSpPr>
          <p:nvPr>
            <p:ph type="title" hasCustomPrompt="1"/>
          </p:nvPr>
        </p:nvSpPr>
        <p:spPr>
          <a:xfrm>
            <a:off x="383060" y="365125"/>
            <a:ext cx="9144000" cy="1023036"/>
          </a:xfrm>
          <a:prstGeom prst="rect">
            <a:avLst/>
          </a:prstGeom>
        </p:spPr>
        <p:txBody>
          <a:bodyPr anchor="ctr">
            <a:normAutofit/>
          </a:bodyPr>
          <a:lstStyle>
            <a:lvl1pPr>
              <a:lnSpc>
                <a:spcPts val="3600"/>
              </a:lnSpc>
              <a:defRPr sz="2700" b="1" i="0" cap="none" baseline="0">
                <a:solidFill>
                  <a:srgbClr val="0072CE"/>
                </a:solidFill>
                <a:latin typeface="Arial" panose="020B0604020202020204" pitchFamily="34" charset="0"/>
                <a:ea typeface="Arial" charset="0"/>
                <a:cs typeface="Arial" charset="0"/>
              </a:defRPr>
            </a:lvl1pPr>
          </a:lstStyle>
          <a:p>
            <a:r>
              <a:rPr lang="en-US" dirty="0"/>
              <a:t>Optional Slide / Title of Slide Starts in Here</a:t>
            </a:r>
          </a:p>
        </p:txBody>
      </p:sp>
      <p:sp>
        <p:nvSpPr>
          <p:cNvPr id="9" name="Text Placeholder 8">
            <a:extLst>
              <a:ext uri="{FF2B5EF4-FFF2-40B4-BE49-F238E27FC236}">
                <a16:creationId xmlns:a16="http://schemas.microsoft.com/office/drawing/2014/main" id="{ECC15E40-3F00-BD49-ACCD-60E812CDBEE4}"/>
              </a:ext>
            </a:extLst>
          </p:cNvPr>
          <p:cNvSpPr>
            <a:spLocks noGrp="1"/>
          </p:cNvSpPr>
          <p:nvPr>
            <p:ph type="body" sz="quarter" idx="13" hasCustomPrompt="1"/>
          </p:nvPr>
        </p:nvSpPr>
        <p:spPr>
          <a:xfrm>
            <a:off x="5178392" y="1809749"/>
            <a:ext cx="5346253" cy="4119563"/>
          </a:xfrm>
          <a:prstGeom prst="rect">
            <a:avLst/>
          </a:prstGeom>
        </p:spPr>
        <p:txBody>
          <a:bodyPr>
            <a:normAutofit/>
          </a:bodyPr>
          <a:lstStyle>
            <a:lvl1pPr marL="228600" marR="0" indent="-228600" algn="l" defTabSz="914400" rtl="0" eaLnBrk="1" fontAlgn="auto" latinLnBrk="0" hangingPunct="1">
              <a:lnSpc>
                <a:spcPct val="100000"/>
              </a:lnSpc>
              <a:spcBef>
                <a:spcPts val="1200"/>
              </a:spcBef>
              <a:spcAft>
                <a:spcPts val="1200"/>
              </a:spcAft>
              <a:buClrTx/>
              <a:buSzTx/>
              <a:buFont typeface="Wingdings" charset="2"/>
              <a:buChar char="§"/>
              <a:tabLst/>
              <a:defRPr sz="1800" b="0" i="0" baseline="0">
                <a:solidFill>
                  <a:srgbClr val="373A36"/>
                </a:solidFill>
                <a:latin typeface="Arial" panose="020B0604020202020204" pitchFamily="34" charset="0"/>
                <a:ea typeface="Arial" panose="020B0604020202020204" pitchFamily="34" charset="0"/>
                <a:cs typeface="Arial" panose="020B0604020202020204" pitchFamily="34" charset="0"/>
              </a:defRPr>
            </a:lvl1pPr>
            <a:lvl2pPr marL="914400" indent="-228600">
              <a:lnSpc>
                <a:spcPct val="100000"/>
              </a:lnSpc>
              <a:spcBef>
                <a:spcPts val="0"/>
              </a:spcBef>
              <a:spcAft>
                <a:spcPts val="1200"/>
              </a:spcAft>
              <a:buSzPct val="100000"/>
              <a:buFont typeface="Courier New" panose="02070309020205020404" pitchFamily="49" charset="0"/>
              <a:buChar char="o"/>
              <a:defRPr sz="1500">
                <a:solidFill>
                  <a:srgbClr val="373A36"/>
                </a:solidFill>
                <a:latin typeface="Arial" panose="020B0604020202020204" pitchFamily="34" charset="0"/>
                <a:cs typeface="Arial" panose="020B0604020202020204" pitchFamily="34" charset="0"/>
              </a:defRPr>
            </a:lvl2pPr>
            <a:lvl3pPr marL="1490472" indent="-173736">
              <a:lnSpc>
                <a:spcPct val="100000"/>
              </a:lnSpc>
              <a:spcBef>
                <a:spcPts val="0"/>
              </a:spcBef>
              <a:spcAft>
                <a:spcPts val="600"/>
              </a:spcAft>
              <a:buFont typeface="Arial" panose="020B0604020202020204" pitchFamily="34" charset="0"/>
              <a:buChar char="•"/>
              <a:defRPr sz="1200" baseline="0">
                <a:solidFill>
                  <a:srgbClr val="373A36"/>
                </a:solidFill>
                <a:latin typeface="Arial" panose="020B0604020202020204" pitchFamily="34" charset="0"/>
              </a:defRPr>
            </a:lvl3pPr>
          </a:lstStyle>
          <a:p>
            <a:pPr lvl="0"/>
            <a:r>
              <a:rPr lang="en-US" dirty="0"/>
              <a:t>Text starts here. Maybe a section title or introduction. Press TAB for the next sublevel, to insert a bigger paragraph or further description of your topic. A second TAB will show another sublevel for smaller notes. To go back a hierarchy level (or decrease an indent), select the paragraph or line of text, and press SHIFT+TAB.</a:t>
            </a:r>
          </a:p>
          <a:p>
            <a:pPr lvl="1"/>
            <a:r>
              <a:rPr lang="en-US" dirty="0"/>
              <a:t>Body copy or paragraph</a:t>
            </a:r>
          </a:p>
          <a:p>
            <a:pPr lvl="2"/>
            <a:r>
              <a:rPr lang="en-US" dirty="0"/>
              <a:t>Notations</a:t>
            </a:r>
          </a:p>
        </p:txBody>
      </p:sp>
      <p:sp>
        <p:nvSpPr>
          <p:cNvPr id="2" name="Footer Placeholder 1">
            <a:extLst>
              <a:ext uri="{FF2B5EF4-FFF2-40B4-BE49-F238E27FC236}">
                <a16:creationId xmlns:a16="http://schemas.microsoft.com/office/drawing/2014/main" id="{FC727DEA-F687-5F44-A24C-D040A19E7AA2}"/>
              </a:ext>
            </a:extLst>
          </p:cNvPr>
          <p:cNvSpPr>
            <a:spLocks noGrp="1"/>
          </p:cNvSpPr>
          <p:nvPr>
            <p:ph type="ftr" sz="quarter" idx="15"/>
          </p:nvPr>
        </p:nvSpPr>
        <p:spPr/>
        <p:txBody>
          <a:bodyPr/>
          <a:lstStyle/>
          <a:p>
            <a:fld id="{CC1E0B74-01B7-8146-9630-9DFAA21E7BC5}" type="slidenum">
              <a:rPr lang="en-US" smtClean="0"/>
              <a:pPr/>
              <a:t>‹#›</a:t>
            </a:fld>
            <a:endParaRPr lang="en-US" dirty="0"/>
          </a:p>
        </p:txBody>
      </p:sp>
    </p:spTree>
    <p:extLst>
      <p:ext uri="{BB962C8B-B14F-4D97-AF65-F5344CB8AC3E}">
        <p14:creationId xmlns:p14="http://schemas.microsoft.com/office/powerpoint/2010/main" val="59888170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hoto_SOL Fountai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5C497-7D9D-FD45-BCC0-83BB2BAAC75F}"/>
              </a:ext>
            </a:extLst>
          </p:cNvPr>
          <p:cNvSpPr>
            <a:spLocks noGrp="1"/>
          </p:cNvSpPr>
          <p:nvPr>
            <p:ph type="title" hasCustomPrompt="1"/>
          </p:nvPr>
        </p:nvSpPr>
        <p:spPr>
          <a:xfrm>
            <a:off x="383060" y="365125"/>
            <a:ext cx="3573696" cy="2558698"/>
          </a:xfrm>
          <a:prstGeom prst="rect">
            <a:avLst/>
          </a:prstGeom>
        </p:spPr>
        <p:txBody>
          <a:bodyPr anchor="ctr">
            <a:normAutofit/>
          </a:bodyPr>
          <a:lstStyle>
            <a:lvl1pPr>
              <a:lnSpc>
                <a:spcPts val="3600"/>
              </a:lnSpc>
              <a:defRPr sz="2700" b="1" i="0" cap="none" baseline="0">
                <a:solidFill>
                  <a:srgbClr val="0072CE"/>
                </a:solidFill>
                <a:latin typeface="Arial" panose="020B0604020202020204" pitchFamily="34" charset="0"/>
                <a:ea typeface="Arial" charset="0"/>
                <a:cs typeface="Arial" charset="0"/>
              </a:defRPr>
            </a:lvl1pPr>
          </a:lstStyle>
          <a:p>
            <a:r>
              <a:rPr lang="en-US" dirty="0"/>
              <a:t>Optional Slide, Maybe for Pauses.</a:t>
            </a:r>
            <a:br>
              <a:rPr lang="en-US" dirty="0"/>
            </a:br>
            <a:r>
              <a:rPr lang="en-US" dirty="0"/>
              <a:t>This text will not appear in your presentation.</a:t>
            </a:r>
          </a:p>
        </p:txBody>
      </p:sp>
      <p:sp>
        <p:nvSpPr>
          <p:cNvPr id="3" name="Footer Placeholder 2">
            <a:extLst>
              <a:ext uri="{FF2B5EF4-FFF2-40B4-BE49-F238E27FC236}">
                <a16:creationId xmlns:a16="http://schemas.microsoft.com/office/drawing/2014/main" id="{D08C5F01-BB12-934D-A92A-C9551498270D}"/>
              </a:ext>
            </a:extLst>
          </p:cNvPr>
          <p:cNvSpPr>
            <a:spLocks noGrp="1"/>
          </p:cNvSpPr>
          <p:nvPr>
            <p:ph type="ftr" sz="quarter" idx="10"/>
          </p:nvPr>
        </p:nvSpPr>
        <p:spPr/>
        <p:txBody>
          <a:bodyPr/>
          <a:lstStyle/>
          <a:p>
            <a:fld id="{CC1E0B74-01B7-8146-9630-9DFAA21E7BC5}" type="slidenum">
              <a:rPr lang="en-US" smtClean="0"/>
              <a:pPr/>
              <a:t>‹#›</a:t>
            </a:fld>
            <a:endParaRPr lang="en-US" dirty="0"/>
          </a:p>
        </p:txBody>
      </p:sp>
    </p:spTree>
    <p:extLst>
      <p:ext uri="{BB962C8B-B14F-4D97-AF65-F5344CB8AC3E}">
        <p14:creationId xmlns:p14="http://schemas.microsoft.com/office/powerpoint/2010/main" val="30939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hoto_Golter Gat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AA920-F1FA-9345-97AC-C88FFCC22D37}"/>
              </a:ext>
            </a:extLst>
          </p:cNvPr>
          <p:cNvSpPr>
            <a:spLocks noGrp="1"/>
          </p:cNvSpPr>
          <p:nvPr>
            <p:ph type="title" hasCustomPrompt="1"/>
          </p:nvPr>
        </p:nvSpPr>
        <p:spPr>
          <a:xfrm>
            <a:off x="383060" y="365125"/>
            <a:ext cx="3573696" cy="2558698"/>
          </a:xfrm>
          <a:prstGeom prst="rect">
            <a:avLst/>
          </a:prstGeom>
        </p:spPr>
        <p:txBody>
          <a:bodyPr anchor="ctr">
            <a:normAutofit/>
          </a:bodyPr>
          <a:lstStyle>
            <a:lvl1pPr>
              <a:lnSpc>
                <a:spcPts val="3600"/>
              </a:lnSpc>
              <a:defRPr sz="2700" b="1" i="0" cap="none" baseline="0">
                <a:solidFill>
                  <a:schemeClr val="bg1"/>
                </a:solidFill>
                <a:latin typeface="Arial" panose="020B0604020202020204" pitchFamily="34" charset="0"/>
                <a:ea typeface="Arial" charset="0"/>
                <a:cs typeface="Arial" charset="0"/>
              </a:defRPr>
            </a:lvl1pPr>
          </a:lstStyle>
          <a:p>
            <a:r>
              <a:rPr lang="en-US" dirty="0"/>
              <a:t>Optional Slide, Maybe for Pauses.</a:t>
            </a:r>
            <a:br>
              <a:rPr lang="en-US" dirty="0"/>
            </a:br>
            <a:r>
              <a:rPr lang="en-US" dirty="0"/>
              <a:t>This text will not appear in your presentation.</a:t>
            </a:r>
          </a:p>
        </p:txBody>
      </p:sp>
      <p:sp>
        <p:nvSpPr>
          <p:cNvPr id="3" name="Footer Placeholder 2">
            <a:extLst>
              <a:ext uri="{FF2B5EF4-FFF2-40B4-BE49-F238E27FC236}">
                <a16:creationId xmlns:a16="http://schemas.microsoft.com/office/drawing/2014/main" id="{C75DC519-6BCE-E245-AB3E-E078327636C3}"/>
              </a:ext>
            </a:extLst>
          </p:cNvPr>
          <p:cNvSpPr>
            <a:spLocks noGrp="1"/>
          </p:cNvSpPr>
          <p:nvPr>
            <p:ph type="ftr" sz="quarter" idx="10"/>
          </p:nvPr>
        </p:nvSpPr>
        <p:spPr/>
        <p:txBody>
          <a:bodyPr/>
          <a:lstStyle/>
          <a:p>
            <a:fld id="{CC1E0B74-01B7-8146-9630-9DFAA21E7BC5}" type="slidenum">
              <a:rPr lang="en-US" smtClean="0"/>
              <a:pPr/>
              <a:t>‹#›</a:t>
            </a:fld>
            <a:endParaRPr lang="en-US" dirty="0"/>
          </a:p>
        </p:txBody>
      </p:sp>
    </p:spTree>
    <p:extLst>
      <p:ext uri="{BB962C8B-B14F-4D97-AF65-F5344CB8AC3E}">
        <p14:creationId xmlns:p14="http://schemas.microsoft.com/office/powerpoint/2010/main" val="68634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3" name="Text Placeholder 32"/>
          <p:cNvSpPr>
            <a:spLocks noGrp="1"/>
          </p:cNvSpPr>
          <p:nvPr>
            <p:ph type="body" sz="quarter" idx="14" hasCustomPrompt="1"/>
          </p:nvPr>
        </p:nvSpPr>
        <p:spPr>
          <a:xfrm>
            <a:off x="2594918" y="2281137"/>
            <a:ext cx="5305425" cy="24445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None/>
              <a:tabLst/>
              <a:defRPr sz="1500" b="0" i="0" cap="all" baseline="0">
                <a:solidFill>
                  <a:srgbClr val="768692"/>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OPTIONAL TEXT FOR MORE INFO:</a:t>
            </a:r>
          </a:p>
        </p:txBody>
      </p:sp>
      <p:sp>
        <p:nvSpPr>
          <p:cNvPr id="34" name="Text Placeholder 32"/>
          <p:cNvSpPr>
            <a:spLocks noGrp="1"/>
          </p:cNvSpPr>
          <p:nvPr>
            <p:ph type="body" sz="quarter" idx="15" hasCustomPrompt="1"/>
          </p:nvPr>
        </p:nvSpPr>
        <p:spPr>
          <a:xfrm>
            <a:off x="2594918" y="2525593"/>
            <a:ext cx="8073081" cy="903405"/>
          </a:xfrm>
          <a:prstGeom prst="rect">
            <a:avLst/>
          </a:prstGeom>
        </p:spPr>
        <p:txBody>
          <a:bodyPr anchor="ctr" anchorCtr="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2400" b="0" i="0" cap="all" baseline="0">
                <a:solidFill>
                  <a:srgbClr val="768692"/>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solidFill>
                  <a:srgbClr val="768692"/>
                </a:solidFill>
              </a:rPr>
              <a:t>NAME OF INDIVIDUAL OR DEPARTMENT</a:t>
            </a:r>
            <a:endParaRPr lang="en-US" dirty="0"/>
          </a:p>
        </p:txBody>
      </p:sp>
      <p:sp>
        <p:nvSpPr>
          <p:cNvPr id="35" name="Text Placeholder 32"/>
          <p:cNvSpPr>
            <a:spLocks noGrp="1"/>
          </p:cNvSpPr>
          <p:nvPr>
            <p:ph type="body" sz="quarter" idx="16" hasCustomPrompt="1"/>
          </p:nvPr>
        </p:nvSpPr>
        <p:spPr>
          <a:xfrm>
            <a:off x="2594918" y="3548268"/>
            <a:ext cx="8073081" cy="141194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None/>
              <a:tabLst/>
              <a:defRPr sz="1100" b="0" i="0" baseline="0">
                <a:solidFill>
                  <a:srgbClr val="768692"/>
                </a:solidFill>
                <a:latin typeface="Arial" charset="0"/>
                <a:ea typeface="Arial" charset="0"/>
                <a:cs typeface="Arial" charset="0"/>
              </a:defRPr>
            </a:lvl1pPr>
          </a:lstStyle>
          <a:p>
            <a:pPr>
              <a:lnSpc>
                <a:spcPts val="600"/>
              </a:lnSpc>
            </a:pPr>
            <a:r>
              <a:rPr lang="en-US" sz="1200" baseline="0" dirty="0">
                <a:solidFill>
                  <a:srgbClr val="768692"/>
                </a:solidFill>
              </a:rPr>
              <a:t>Contact information, Title(s) and/or Department Name</a:t>
            </a:r>
          </a:p>
        </p:txBody>
      </p:sp>
      <p:sp>
        <p:nvSpPr>
          <p:cNvPr id="2" name="Footer Placeholder 1">
            <a:extLst>
              <a:ext uri="{FF2B5EF4-FFF2-40B4-BE49-F238E27FC236}">
                <a16:creationId xmlns:a16="http://schemas.microsoft.com/office/drawing/2014/main" id="{EDFFEE9B-A3EC-7743-84A1-CE602F228773}"/>
              </a:ext>
            </a:extLst>
          </p:cNvPr>
          <p:cNvSpPr>
            <a:spLocks noGrp="1"/>
          </p:cNvSpPr>
          <p:nvPr>
            <p:ph type="ftr" sz="quarter" idx="17"/>
          </p:nvPr>
        </p:nvSpPr>
        <p:spPr/>
        <p:txBody>
          <a:bodyPr/>
          <a:lstStyle/>
          <a:p>
            <a:fld id="{CC1E0B74-01B7-8146-9630-9DFAA21E7BC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49CEAA9-7BE2-40CA-BEE5-87072B52F358}" type="datetimeFigureOut">
              <a:rPr lang="en-US" smtClean="0"/>
              <a:t>1/11/2022</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A4E908A3-7BD5-449A-81D9-F7FDCF111EAC}" type="slidenum">
              <a:rPr lang="en-US" smtClean="0"/>
              <a:t>‹#›</a:t>
            </a:fld>
            <a:endParaRPr lang="en-US"/>
          </a:p>
        </p:txBody>
      </p:sp>
    </p:spTree>
    <p:extLst>
      <p:ext uri="{BB962C8B-B14F-4D97-AF65-F5344CB8AC3E}">
        <p14:creationId xmlns:p14="http://schemas.microsoft.com/office/powerpoint/2010/main" val="225933370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5366218-D443-4E5F-BE1B-B9171D91C02A}" type="datetimeFigureOut">
              <a:rPr lang="en-US" smtClean="0"/>
              <a:t>1/11/2022</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85920B5-F2D3-48D0-8DC5-CA6F2876F1E0}" type="slidenum">
              <a:rPr lang="en-US" smtClean="0"/>
              <a:t>‹#›</a:t>
            </a:fld>
            <a:endParaRPr lang="en-US" dirty="0"/>
          </a:p>
        </p:txBody>
      </p:sp>
    </p:spTree>
    <p:extLst>
      <p:ext uri="{BB962C8B-B14F-4D97-AF65-F5344CB8AC3E}">
        <p14:creationId xmlns:p14="http://schemas.microsoft.com/office/powerpoint/2010/main" val="3608628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8800" y="16931"/>
            <a:ext cx="11074400" cy="1575332"/>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400" b="0">
                <a:ln>
                  <a:noFill/>
                </a:ln>
                <a:solidFill>
                  <a:schemeClr val="tx2"/>
                </a:solidFill>
                <a:effectLst/>
                <a:latin typeface="+mj-lt"/>
                <a:ea typeface="+mj-ea"/>
                <a:cs typeface="+mj-cs"/>
              </a:defRPr>
            </a:lvl1pPr>
          </a:lstStyle>
          <a:p>
            <a:r>
              <a:rPr kumimoji="0" lang="en-US" dirty="0"/>
              <a:t>Click to edit Master title style</a:t>
            </a:r>
          </a:p>
        </p:txBody>
      </p:sp>
      <p:sp>
        <p:nvSpPr>
          <p:cNvPr id="5" name="Slide Number Placeholder 4"/>
          <p:cNvSpPr>
            <a:spLocks noGrp="1"/>
          </p:cNvSpPr>
          <p:nvPr>
            <p:ph type="sldNum" sz="quarter" idx="12"/>
          </p:nvPr>
        </p:nvSpPr>
        <p:spPr/>
        <p:txBody>
          <a:bodyPr/>
          <a:lstStyle/>
          <a:p>
            <a:fld id="{43805D5A-6221-4F82-8104-F28301056845}" type="slidenum">
              <a:rPr lang="en-US" smtClean="0"/>
              <a:pPr/>
              <a:t>‹#›</a:t>
            </a:fld>
            <a:endParaRPr lang="en-US" dirty="0"/>
          </a:p>
        </p:txBody>
      </p:sp>
    </p:spTree>
    <p:extLst>
      <p:ext uri="{BB962C8B-B14F-4D97-AF65-F5344CB8AC3E}">
        <p14:creationId xmlns:p14="http://schemas.microsoft.com/office/powerpoint/2010/main" val="44103639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xt Only_COH Photo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296D8D-B588-4444-8B24-D874AB2A933F}"/>
              </a:ext>
            </a:extLst>
          </p:cNvPr>
          <p:cNvSpPr/>
          <p:nvPr userDrawn="1"/>
        </p:nvSpPr>
        <p:spPr>
          <a:xfrm>
            <a:off x="466245" y="1407852"/>
            <a:ext cx="10058400" cy="18288"/>
          </a:xfrm>
          <a:prstGeom prst="rect">
            <a:avLst/>
          </a:prstGeom>
          <a:solidFill>
            <a:srgbClr val="0072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AD748D6F-B6F7-E649-89D9-CBA3B18EB3A8}"/>
              </a:ext>
            </a:extLst>
          </p:cNvPr>
          <p:cNvSpPr>
            <a:spLocks noGrp="1"/>
          </p:cNvSpPr>
          <p:nvPr>
            <p:ph type="title" hasCustomPrompt="1"/>
          </p:nvPr>
        </p:nvSpPr>
        <p:spPr>
          <a:xfrm>
            <a:off x="383060" y="365125"/>
            <a:ext cx="9144000" cy="1023036"/>
          </a:xfrm>
          <a:prstGeom prst="rect">
            <a:avLst/>
          </a:prstGeom>
        </p:spPr>
        <p:txBody>
          <a:bodyPr anchor="ctr">
            <a:normAutofit/>
          </a:bodyPr>
          <a:lstStyle>
            <a:lvl1pPr>
              <a:lnSpc>
                <a:spcPts val="3600"/>
              </a:lnSpc>
              <a:defRPr sz="2700" b="1" i="0" cap="none" baseline="0">
                <a:solidFill>
                  <a:srgbClr val="0072CE"/>
                </a:solidFill>
                <a:latin typeface="Arial" panose="020B0604020202020204" pitchFamily="34" charset="0"/>
                <a:ea typeface="Arial" charset="0"/>
                <a:cs typeface="Arial" charset="0"/>
                <a:sym typeface="Wingdings" pitchFamily="2" charset="2"/>
              </a:defRPr>
            </a:lvl1pPr>
          </a:lstStyle>
          <a:p>
            <a:r>
              <a:rPr lang="en-US" dirty="0"/>
              <a:t>Optional Slide / Title of Slide Starts in Here</a:t>
            </a:r>
          </a:p>
        </p:txBody>
      </p:sp>
      <p:sp>
        <p:nvSpPr>
          <p:cNvPr id="11" name="Text Placeholder 8">
            <a:extLst>
              <a:ext uri="{FF2B5EF4-FFF2-40B4-BE49-F238E27FC236}">
                <a16:creationId xmlns:a16="http://schemas.microsoft.com/office/drawing/2014/main" id="{D06F1C47-8F67-114C-87E4-D6065A285A85}"/>
              </a:ext>
            </a:extLst>
          </p:cNvPr>
          <p:cNvSpPr>
            <a:spLocks noGrp="1"/>
          </p:cNvSpPr>
          <p:nvPr>
            <p:ph type="body" sz="quarter" idx="13" hasCustomPrompt="1"/>
          </p:nvPr>
        </p:nvSpPr>
        <p:spPr>
          <a:xfrm>
            <a:off x="5178392" y="1809750"/>
            <a:ext cx="5346253" cy="4119563"/>
          </a:xfrm>
          <a:prstGeom prst="rect">
            <a:avLst/>
          </a:prstGeom>
        </p:spPr>
        <p:txBody>
          <a:bodyPr>
            <a:normAutofit/>
          </a:bodyPr>
          <a:lstStyle>
            <a:lvl1pPr marL="228600" marR="0" indent="-228600" algn="l" defTabSz="914400" rtl="0" eaLnBrk="1" fontAlgn="auto" latinLnBrk="0" hangingPunct="1">
              <a:lnSpc>
                <a:spcPct val="100000"/>
              </a:lnSpc>
              <a:spcBef>
                <a:spcPts val="1200"/>
              </a:spcBef>
              <a:spcAft>
                <a:spcPts val="1200"/>
              </a:spcAft>
              <a:buClrTx/>
              <a:buSzTx/>
              <a:buFont typeface="Wingdings" charset="2"/>
              <a:buChar char="§"/>
              <a:tabLst/>
              <a:defRPr sz="1800" b="0" i="0" baseline="0">
                <a:solidFill>
                  <a:srgbClr val="373A36"/>
                </a:solidFill>
                <a:latin typeface="Arial" panose="020B0604020202020204" pitchFamily="34" charset="0"/>
                <a:ea typeface="Arial" panose="020B0604020202020204" pitchFamily="34" charset="0"/>
                <a:cs typeface="Arial" panose="020B0604020202020204" pitchFamily="34" charset="0"/>
              </a:defRPr>
            </a:lvl1pPr>
            <a:lvl2pPr marL="914400" indent="-228600">
              <a:lnSpc>
                <a:spcPct val="100000"/>
              </a:lnSpc>
              <a:spcBef>
                <a:spcPts val="0"/>
              </a:spcBef>
              <a:spcAft>
                <a:spcPts val="1200"/>
              </a:spcAft>
              <a:buSzPct val="100000"/>
              <a:buFont typeface="Courier New" panose="02070309020205020404" pitchFamily="49" charset="0"/>
              <a:buChar char="o"/>
              <a:defRPr sz="1500">
                <a:solidFill>
                  <a:srgbClr val="373A36"/>
                </a:solidFill>
                <a:latin typeface="Arial" panose="020B0604020202020204" pitchFamily="34" charset="0"/>
                <a:cs typeface="Arial" panose="020B0604020202020204" pitchFamily="34" charset="0"/>
              </a:defRPr>
            </a:lvl2pPr>
            <a:lvl3pPr marL="1490472" indent="-173736">
              <a:lnSpc>
                <a:spcPct val="100000"/>
              </a:lnSpc>
              <a:spcBef>
                <a:spcPts val="0"/>
              </a:spcBef>
              <a:spcAft>
                <a:spcPts val="600"/>
              </a:spcAft>
              <a:buFont typeface="Arial" panose="020B0604020202020204" pitchFamily="34" charset="0"/>
              <a:buChar char="•"/>
              <a:defRPr sz="1200" baseline="0">
                <a:solidFill>
                  <a:srgbClr val="373A36"/>
                </a:solidFill>
                <a:latin typeface="Arial" panose="020B0604020202020204" pitchFamily="34" charset="0"/>
              </a:defRPr>
            </a:lvl3pPr>
          </a:lstStyle>
          <a:p>
            <a:pPr lvl="0"/>
            <a:r>
              <a:rPr lang="en-US" dirty="0"/>
              <a:t>Text starts here. Maybe a section title or introduction. Press TAB for the next sublevel, to insert a bigger paragraph or further description of your topic. A second TAB will show another sublevel for smaller notes. To go back a hierarchy level (or decrease an indent), select the paragraph or line of text, and press SHIFT+TAB.</a:t>
            </a:r>
          </a:p>
          <a:p>
            <a:pPr lvl="1"/>
            <a:r>
              <a:rPr lang="en-US" dirty="0"/>
              <a:t>Body copy or paragraph</a:t>
            </a:r>
          </a:p>
          <a:p>
            <a:pPr lvl="2"/>
            <a:r>
              <a:rPr lang="en-US" dirty="0"/>
              <a:t>Notations</a:t>
            </a:r>
          </a:p>
        </p:txBody>
      </p:sp>
      <p:sp>
        <p:nvSpPr>
          <p:cNvPr id="2" name="Footer Placeholder 1">
            <a:extLst>
              <a:ext uri="{FF2B5EF4-FFF2-40B4-BE49-F238E27FC236}">
                <a16:creationId xmlns:a16="http://schemas.microsoft.com/office/drawing/2014/main" id="{40D24BC6-17B5-6745-AC4D-57567621BA85}"/>
              </a:ext>
            </a:extLst>
          </p:cNvPr>
          <p:cNvSpPr>
            <a:spLocks noGrp="1"/>
          </p:cNvSpPr>
          <p:nvPr>
            <p:ph type="ftr" sz="quarter" idx="14"/>
          </p:nvPr>
        </p:nvSpPr>
        <p:spPr/>
        <p:txBody>
          <a:bodyPr/>
          <a:lstStyle/>
          <a:p>
            <a:fld id="{CC1E0B74-01B7-8146-9630-9DFAA21E7BC5}" type="slidenum">
              <a:rPr lang="en-US" smtClean="0"/>
              <a:pPr/>
              <a:t>‹#›</a:t>
            </a:fld>
            <a:endParaRPr lang="en-US" dirty="0"/>
          </a:p>
        </p:txBody>
      </p:sp>
    </p:spTree>
    <p:extLst>
      <p:ext uri="{BB962C8B-B14F-4D97-AF65-F5344CB8AC3E}">
        <p14:creationId xmlns:p14="http://schemas.microsoft.com/office/powerpoint/2010/main" val="336081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_SOL Fountai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F34E5-A5B6-344B-AB58-84C536975E37}"/>
              </a:ext>
            </a:extLst>
          </p:cNvPr>
          <p:cNvSpPr/>
          <p:nvPr userDrawn="1"/>
        </p:nvSpPr>
        <p:spPr>
          <a:xfrm>
            <a:off x="466245" y="1407852"/>
            <a:ext cx="10058400" cy="18288"/>
          </a:xfrm>
          <a:prstGeom prst="rect">
            <a:avLst/>
          </a:prstGeom>
          <a:solidFill>
            <a:srgbClr val="0072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F0C0237C-E1B9-7F4B-8345-2F6B91EAE6FC}"/>
              </a:ext>
            </a:extLst>
          </p:cNvPr>
          <p:cNvSpPr>
            <a:spLocks noGrp="1"/>
          </p:cNvSpPr>
          <p:nvPr>
            <p:ph type="title" hasCustomPrompt="1"/>
          </p:nvPr>
        </p:nvSpPr>
        <p:spPr>
          <a:xfrm>
            <a:off x="383060" y="365125"/>
            <a:ext cx="9144000" cy="1023036"/>
          </a:xfrm>
          <a:prstGeom prst="rect">
            <a:avLst/>
          </a:prstGeom>
        </p:spPr>
        <p:txBody>
          <a:bodyPr anchor="ctr">
            <a:normAutofit/>
          </a:bodyPr>
          <a:lstStyle>
            <a:lvl1pPr>
              <a:lnSpc>
                <a:spcPts val="3600"/>
              </a:lnSpc>
              <a:defRPr sz="2700" b="1" i="0" cap="none" baseline="0">
                <a:solidFill>
                  <a:srgbClr val="0072CE"/>
                </a:solidFill>
                <a:latin typeface="Arial" panose="020B0604020202020204" pitchFamily="34" charset="0"/>
                <a:ea typeface="Arial" charset="0"/>
                <a:cs typeface="Arial" charset="0"/>
              </a:defRPr>
            </a:lvl1pPr>
          </a:lstStyle>
          <a:p>
            <a:r>
              <a:rPr lang="en-US" dirty="0"/>
              <a:t>Optional Slide / Title of Slide Starts in Here</a:t>
            </a:r>
          </a:p>
        </p:txBody>
      </p:sp>
      <p:sp>
        <p:nvSpPr>
          <p:cNvPr id="9" name="Text Placeholder 8">
            <a:extLst>
              <a:ext uri="{FF2B5EF4-FFF2-40B4-BE49-F238E27FC236}">
                <a16:creationId xmlns:a16="http://schemas.microsoft.com/office/drawing/2014/main" id="{FE91E0C7-F30A-8047-8E14-A548FB6F8B9B}"/>
              </a:ext>
            </a:extLst>
          </p:cNvPr>
          <p:cNvSpPr>
            <a:spLocks noGrp="1"/>
          </p:cNvSpPr>
          <p:nvPr>
            <p:ph type="body" sz="quarter" idx="13" hasCustomPrompt="1"/>
          </p:nvPr>
        </p:nvSpPr>
        <p:spPr>
          <a:xfrm>
            <a:off x="5178392" y="1809750"/>
            <a:ext cx="5346253" cy="4119563"/>
          </a:xfrm>
          <a:prstGeom prst="rect">
            <a:avLst/>
          </a:prstGeom>
        </p:spPr>
        <p:txBody>
          <a:bodyPr>
            <a:normAutofit/>
          </a:bodyPr>
          <a:lstStyle>
            <a:lvl1pPr marL="228600" marR="0" indent="-228600" algn="l" defTabSz="914400" rtl="0" eaLnBrk="1" fontAlgn="auto" latinLnBrk="0" hangingPunct="1">
              <a:lnSpc>
                <a:spcPct val="100000"/>
              </a:lnSpc>
              <a:spcBef>
                <a:spcPts val="1200"/>
              </a:spcBef>
              <a:spcAft>
                <a:spcPts val="1200"/>
              </a:spcAft>
              <a:buClrTx/>
              <a:buSzTx/>
              <a:buFont typeface="Wingdings" charset="2"/>
              <a:buChar char="§"/>
              <a:tabLst/>
              <a:defRPr sz="1800" b="0" i="0" baseline="0">
                <a:solidFill>
                  <a:srgbClr val="373A36"/>
                </a:solidFill>
                <a:latin typeface="Arial" panose="020B0604020202020204" pitchFamily="34" charset="0"/>
                <a:ea typeface="Arial" panose="020B0604020202020204" pitchFamily="34" charset="0"/>
                <a:cs typeface="Arial" panose="020B0604020202020204" pitchFamily="34" charset="0"/>
              </a:defRPr>
            </a:lvl1pPr>
            <a:lvl2pPr marL="914400" indent="-228600">
              <a:lnSpc>
                <a:spcPct val="100000"/>
              </a:lnSpc>
              <a:spcBef>
                <a:spcPts val="0"/>
              </a:spcBef>
              <a:spcAft>
                <a:spcPts val="1200"/>
              </a:spcAft>
              <a:buSzPct val="100000"/>
              <a:buFont typeface="Courier New" panose="02070309020205020404" pitchFamily="49" charset="0"/>
              <a:buChar char="o"/>
              <a:defRPr sz="1500">
                <a:solidFill>
                  <a:srgbClr val="373A36"/>
                </a:solidFill>
                <a:latin typeface="Arial" panose="020B0604020202020204" pitchFamily="34" charset="0"/>
                <a:cs typeface="Arial" panose="020B0604020202020204" pitchFamily="34" charset="0"/>
              </a:defRPr>
            </a:lvl2pPr>
            <a:lvl3pPr marL="1490472" indent="-173736">
              <a:lnSpc>
                <a:spcPct val="100000"/>
              </a:lnSpc>
              <a:spcBef>
                <a:spcPts val="0"/>
              </a:spcBef>
              <a:spcAft>
                <a:spcPts val="600"/>
              </a:spcAft>
              <a:buFont typeface="Arial" panose="020B0604020202020204" pitchFamily="34" charset="0"/>
              <a:buChar char="•"/>
              <a:defRPr sz="1200" baseline="0">
                <a:solidFill>
                  <a:srgbClr val="373A36"/>
                </a:solidFill>
                <a:latin typeface="Arial" panose="020B0604020202020204" pitchFamily="34" charset="0"/>
              </a:defRPr>
            </a:lvl3pPr>
          </a:lstStyle>
          <a:p>
            <a:pPr lvl="0"/>
            <a:r>
              <a:rPr lang="en-US" dirty="0"/>
              <a:t>Text starts here. Maybe a section title or introduction. Press TAB for the next sublevel, to insert a bigger paragraph or further description of your topic. A second TAB will show another sublevel for smaller notes. To go back a hierarchy level (or decrease an indent), select the paragraph or line of text, and press SHIFT+TAB.</a:t>
            </a:r>
          </a:p>
          <a:p>
            <a:pPr lvl="1"/>
            <a:r>
              <a:rPr lang="en-US" dirty="0"/>
              <a:t>Body copy or paragraph</a:t>
            </a:r>
          </a:p>
          <a:p>
            <a:pPr lvl="2"/>
            <a:r>
              <a:rPr lang="en-US" dirty="0"/>
              <a:t>Notations</a:t>
            </a:r>
          </a:p>
        </p:txBody>
      </p:sp>
      <p:sp>
        <p:nvSpPr>
          <p:cNvPr id="2" name="Footer Placeholder 1">
            <a:extLst>
              <a:ext uri="{FF2B5EF4-FFF2-40B4-BE49-F238E27FC236}">
                <a16:creationId xmlns:a16="http://schemas.microsoft.com/office/drawing/2014/main" id="{7FCECFAF-2268-0B46-8A3E-C7120EA47760}"/>
              </a:ext>
            </a:extLst>
          </p:cNvPr>
          <p:cNvSpPr>
            <a:spLocks noGrp="1"/>
          </p:cNvSpPr>
          <p:nvPr>
            <p:ph type="ftr" sz="quarter" idx="14"/>
          </p:nvPr>
        </p:nvSpPr>
        <p:spPr/>
        <p:txBody>
          <a:bodyPr/>
          <a:lstStyle/>
          <a:p>
            <a:fld id="{CC1E0B74-01B7-8146-9630-9DFAA21E7BC5}" type="slidenum">
              <a:rPr lang="en-US" smtClean="0"/>
              <a:pPr/>
              <a:t>‹#›</a:t>
            </a:fld>
            <a:endParaRPr lang="en-US" dirty="0"/>
          </a:p>
        </p:txBody>
      </p:sp>
    </p:spTree>
    <p:extLst>
      <p:ext uri="{BB962C8B-B14F-4D97-AF65-F5344CB8AC3E}">
        <p14:creationId xmlns:p14="http://schemas.microsoft.com/office/powerpoint/2010/main" val="19545915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Golter Gat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6586817" y="7279219"/>
            <a:ext cx="2153771" cy="1780614"/>
          </a:xfrm>
          <a:prstGeom prst="rect">
            <a:avLst/>
          </a:prstGeom>
          <a:solidFill>
            <a:srgbClr val="D9D9D6"/>
          </a:solidFill>
        </p:spPr>
        <p:txBody>
          <a:bodyPr anchor="t" anchorCtr="1">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2400" baseline="0">
                <a:solidFill>
                  <a:srgbClr val="768692"/>
                </a:solidFill>
                <a:latin typeface="+mn-lt"/>
                <a:ea typeface="Whitney Book" charset="0"/>
                <a:cs typeface="Whitney Book" charset="0"/>
              </a:defRPr>
            </a:lvl1pPr>
            <a:lvl2pPr marL="685800" indent="0">
              <a:buNone/>
              <a:defRPr/>
            </a:lvl2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FPO image</a:t>
            </a:r>
          </a:p>
        </p:txBody>
      </p:sp>
      <p:sp>
        <p:nvSpPr>
          <p:cNvPr id="13" name="Content Placeholder 2"/>
          <p:cNvSpPr>
            <a:spLocks noGrp="1"/>
          </p:cNvSpPr>
          <p:nvPr>
            <p:ph sz="half" idx="15" hasCustomPrompt="1"/>
          </p:nvPr>
        </p:nvSpPr>
        <p:spPr>
          <a:xfrm>
            <a:off x="8825752" y="7279219"/>
            <a:ext cx="2153771" cy="1780614"/>
          </a:xfrm>
          <a:prstGeom prst="rect">
            <a:avLst/>
          </a:prstGeom>
          <a:solidFill>
            <a:srgbClr val="D9D9D6"/>
          </a:solidFill>
        </p:spPr>
        <p:txBody>
          <a:bodyPr anchor="t" anchorCtr="1">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2400" baseline="0">
                <a:solidFill>
                  <a:srgbClr val="768692"/>
                </a:solidFill>
                <a:latin typeface="+mn-lt"/>
                <a:ea typeface="Whitney Book" charset="0"/>
                <a:cs typeface="Whitney Book" charset="0"/>
              </a:defRPr>
            </a:lvl1pPr>
            <a:lvl2pPr marL="685800" indent="0">
              <a:buNone/>
              <a:defRPr/>
            </a:lvl2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FPO image</a:t>
            </a:r>
          </a:p>
        </p:txBody>
      </p:sp>
      <p:sp>
        <p:nvSpPr>
          <p:cNvPr id="14" name="Content Placeholder 2"/>
          <p:cNvSpPr>
            <a:spLocks noGrp="1"/>
          </p:cNvSpPr>
          <p:nvPr>
            <p:ph sz="half" idx="16" hasCustomPrompt="1"/>
          </p:nvPr>
        </p:nvSpPr>
        <p:spPr>
          <a:xfrm>
            <a:off x="6586817" y="9155083"/>
            <a:ext cx="4392706" cy="2243698"/>
          </a:xfrm>
          <a:prstGeom prst="rect">
            <a:avLst/>
          </a:prstGeom>
          <a:solidFill>
            <a:srgbClr val="D9D9D6"/>
          </a:solidFill>
        </p:spPr>
        <p:txBody>
          <a:bodyPr anchor="t" anchorCtr="1">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2400" baseline="0">
                <a:solidFill>
                  <a:srgbClr val="768692"/>
                </a:solidFill>
                <a:latin typeface="+mn-lt"/>
                <a:ea typeface="Whitney Book" charset="0"/>
                <a:cs typeface="Whitney Book" charset="0"/>
              </a:defRPr>
            </a:lvl1pPr>
            <a:lvl2pPr marL="685800" indent="0">
              <a:buNone/>
              <a:defRPr/>
            </a:lvl2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FPO image</a:t>
            </a:r>
          </a:p>
        </p:txBody>
      </p:sp>
      <p:sp>
        <p:nvSpPr>
          <p:cNvPr id="8" name="Rectangle 7">
            <a:extLst>
              <a:ext uri="{FF2B5EF4-FFF2-40B4-BE49-F238E27FC236}">
                <a16:creationId xmlns:a16="http://schemas.microsoft.com/office/drawing/2014/main" id="{429715A6-3B9C-BC49-9518-7120C64A5C6B}"/>
              </a:ext>
            </a:extLst>
          </p:cNvPr>
          <p:cNvSpPr/>
          <p:nvPr userDrawn="1"/>
        </p:nvSpPr>
        <p:spPr>
          <a:xfrm>
            <a:off x="466245" y="1407852"/>
            <a:ext cx="10058400" cy="18288"/>
          </a:xfrm>
          <a:prstGeom prst="rect">
            <a:avLst/>
          </a:prstGeom>
          <a:solidFill>
            <a:srgbClr val="0072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60D2DFB4-3B6A-A241-8257-F3E097709BDC}"/>
              </a:ext>
            </a:extLst>
          </p:cNvPr>
          <p:cNvSpPr>
            <a:spLocks noGrp="1"/>
          </p:cNvSpPr>
          <p:nvPr>
            <p:ph type="title" hasCustomPrompt="1"/>
          </p:nvPr>
        </p:nvSpPr>
        <p:spPr>
          <a:xfrm>
            <a:off x="383060" y="365125"/>
            <a:ext cx="9144000" cy="1023036"/>
          </a:xfrm>
          <a:prstGeom prst="rect">
            <a:avLst/>
          </a:prstGeom>
        </p:spPr>
        <p:txBody>
          <a:bodyPr anchor="ctr">
            <a:normAutofit/>
          </a:bodyPr>
          <a:lstStyle>
            <a:lvl1pPr>
              <a:lnSpc>
                <a:spcPts val="3600"/>
              </a:lnSpc>
              <a:defRPr sz="2700" b="1" i="0" cap="none" baseline="0">
                <a:solidFill>
                  <a:srgbClr val="0072CE"/>
                </a:solidFill>
                <a:latin typeface="Arial" panose="020B0604020202020204" pitchFamily="34" charset="0"/>
                <a:ea typeface="Arial" charset="0"/>
                <a:cs typeface="Arial" charset="0"/>
              </a:defRPr>
            </a:lvl1pPr>
          </a:lstStyle>
          <a:p>
            <a:r>
              <a:rPr lang="en-US" dirty="0"/>
              <a:t>Optional Slide / Title of Slide Starts in Here</a:t>
            </a:r>
          </a:p>
        </p:txBody>
      </p:sp>
      <p:sp>
        <p:nvSpPr>
          <p:cNvPr id="16" name="Text Placeholder 8">
            <a:extLst>
              <a:ext uri="{FF2B5EF4-FFF2-40B4-BE49-F238E27FC236}">
                <a16:creationId xmlns:a16="http://schemas.microsoft.com/office/drawing/2014/main" id="{9B7214DD-F7AD-BA4D-B489-67615E8E9142}"/>
              </a:ext>
            </a:extLst>
          </p:cNvPr>
          <p:cNvSpPr>
            <a:spLocks noGrp="1"/>
          </p:cNvSpPr>
          <p:nvPr>
            <p:ph type="body" sz="quarter" idx="13" hasCustomPrompt="1"/>
          </p:nvPr>
        </p:nvSpPr>
        <p:spPr>
          <a:xfrm>
            <a:off x="5178392" y="1809750"/>
            <a:ext cx="5346253" cy="4119563"/>
          </a:xfrm>
          <a:prstGeom prst="rect">
            <a:avLst/>
          </a:prstGeom>
        </p:spPr>
        <p:txBody>
          <a:bodyPr>
            <a:normAutofit/>
          </a:bodyPr>
          <a:lstStyle>
            <a:lvl1pPr marL="228600" marR="0" indent="-228600" algn="l" defTabSz="914400" rtl="0" eaLnBrk="1" fontAlgn="auto" latinLnBrk="0" hangingPunct="1">
              <a:lnSpc>
                <a:spcPct val="100000"/>
              </a:lnSpc>
              <a:spcBef>
                <a:spcPts val="1200"/>
              </a:spcBef>
              <a:spcAft>
                <a:spcPts val="1200"/>
              </a:spcAft>
              <a:buClrTx/>
              <a:buSzTx/>
              <a:buFont typeface="Wingdings" charset="2"/>
              <a:buChar char="§"/>
              <a:tabLst/>
              <a:defRPr sz="1800" b="0" i="0" baseline="0">
                <a:solidFill>
                  <a:srgbClr val="373A36"/>
                </a:solidFill>
                <a:latin typeface="Arial" panose="020B0604020202020204" pitchFamily="34" charset="0"/>
                <a:ea typeface="Arial" panose="020B0604020202020204" pitchFamily="34" charset="0"/>
                <a:cs typeface="Arial" panose="020B0604020202020204" pitchFamily="34" charset="0"/>
              </a:defRPr>
            </a:lvl1pPr>
            <a:lvl2pPr marL="914400" indent="-228600">
              <a:lnSpc>
                <a:spcPct val="100000"/>
              </a:lnSpc>
              <a:spcBef>
                <a:spcPts val="0"/>
              </a:spcBef>
              <a:spcAft>
                <a:spcPts val="1200"/>
              </a:spcAft>
              <a:buSzPct val="100000"/>
              <a:buFont typeface="Courier New" panose="02070309020205020404" pitchFamily="49" charset="0"/>
              <a:buChar char="o"/>
              <a:defRPr sz="1500">
                <a:solidFill>
                  <a:srgbClr val="373A36"/>
                </a:solidFill>
                <a:latin typeface="Arial" panose="020B0604020202020204" pitchFamily="34" charset="0"/>
                <a:cs typeface="Arial" panose="020B0604020202020204" pitchFamily="34" charset="0"/>
              </a:defRPr>
            </a:lvl2pPr>
            <a:lvl3pPr marL="1490472" indent="-173736">
              <a:lnSpc>
                <a:spcPct val="100000"/>
              </a:lnSpc>
              <a:spcBef>
                <a:spcPts val="0"/>
              </a:spcBef>
              <a:spcAft>
                <a:spcPts val="600"/>
              </a:spcAft>
              <a:buFont typeface="Arial" panose="020B0604020202020204" pitchFamily="34" charset="0"/>
              <a:buChar char="•"/>
              <a:defRPr sz="1200" baseline="0">
                <a:solidFill>
                  <a:srgbClr val="373A36"/>
                </a:solidFill>
                <a:latin typeface="Arial" panose="020B0604020202020204" pitchFamily="34" charset="0"/>
              </a:defRPr>
            </a:lvl3pPr>
          </a:lstStyle>
          <a:p>
            <a:pPr lvl="0"/>
            <a:r>
              <a:rPr lang="en-US" dirty="0"/>
              <a:t>Text starts here. Maybe a section title or introduction. Press TAB for the next sublevel, to insert a bigger paragraph or further description of your topic. A second TAB will show another sublevel for smaller notes. To go back a hierarchy level (or decrease an indent), select the paragraph or line of text, and press SHIFT+TAB.</a:t>
            </a:r>
          </a:p>
          <a:p>
            <a:pPr lvl="1"/>
            <a:r>
              <a:rPr lang="en-US" dirty="0"/>
              <a:t>Body copy or paragraph</a:t>
            </a:r>
          </a:p>
          <a:p>
            <a:pPr lvl="2"/>
            <a:r>
              <a:rPr lang="en-US" dirty="0"/>
              <a:t>Notations</a:t>
            </a:r>
          </a:p>
        </p:txBody>
      </p:sp>
      <p:sp>
        <p:nvSpPr>
          <p:cNvPr id="2" name="Footer Placeholder 1">
            <a:extLst>
              <a:ext uri="{FF2B5EF4-FFF2-40B4-BE49-F238E27FC236}">
                <a16:creationId xmlns:a16="http://schemas.microsoft.com/office/drawing/2014/main" id="{34211FBD-7C60-3143-8D5A-20A50F7186E0}"/>
              </a:ext>
            </a:extLst>
          </p:cNvPr>
          <p:cNvSpPr>
            <a:spLocks noGrp="1"/>
          </p:cNvSpPr>
          <p:nvPr>
            <p:ph type="ftr" sz="quarter" idx="17"/>
          </p:nvPr>
        </p:nvSpPr>
        <p:spPr/>
        <p:txBody>
          <a:bodyPr/>
          <a:lstStyle/>
          <a:p>
            <a:fld id="{CC1E0B74-01B7-8146-9630-9DFAA21E7BC5}" type="slidenum">
              <a:rPr lang="en-US" smtClean="0"/>
              <a:pPr/>
              <a:t>‹#›</a:t>
            </a:fld>
            <a:endParaRPr lang="en-US" dirty="0"/>
          </a:p>
        </p:txBody>
      </p:sp>
    </p:spTree>
    <p:extLst>
      <p:ext uri="{BB962C8B-B14F-4D97-AF65-F5344CB8AC3E}">
        <p14:creationId xmlns:p14="http://schemas.microsoft.com/office/powerpoint/2010/main" val="1616493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Chapter/Sec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DFFEE9B-A3EC-7743-84A1-CE602F228773}"/>
              </a:ext>
            </a:extLst>
          </p:cNvPr>
          <p:cNvSpPr>
            <a:spLocks noGrp="1"/>
          </p:cNvSpPr>
          <p:nvPr>
            <p:ph type="ftr" sz="quarter" idx="17"/>
          </p:nvPr>
        </p:nvSpPr>
        <p:spPr/>
        <p:txBody>
          <a:bodyPr/>
          <a:lstStyle/>
          <a:p>
            <a:fld id="{CC1E0B74-01B7-8146-9630-9DFAA21E7BC5}" type="slidenum">
              <a:rPr lang="en-US" smtClean="0"/>
              <a:pPr/>
              <a:t>‹#›</a:t>
            </a:fld>
            <a:endParaRPr lang="en-US" dirty="0"/>
          </a:p>
        </p:txBody>
      </p:sp>
      <p:sp>
        <p:nvSpPr>
          <p:cNvPr id="6" name="Title 1">
            <a:extLst>
              <a:ext uri="{FF2B5EF4-FFF2-40B4-BE49-F238E27FC236}">
                <a16:creationId xmlns:a16="http://schemas.microsoft.com/office/drawing/2014/main" id="{DA5396B1-6E17-F342-8FA1-8FF2F17E77CA}"/>
              </a:ext>
            </a:extLst>
          </p:cNvPr>
          <p:cNvSpPr>
            <a:spLocks noGrp="1"/>
          </p:cNvSpPr>
          <p:nvPr>
            <p:ph type="ctrTitle" hasCustomPrompt="1"/>
          </p:nvPr>
        </p:nvSpPr>
        <p:spPr>
          <a:xfrm>
            <a:off x="2594918" y="2631987"/>
            <a:ext cx="8073082" cy="1898062"/>
          </a:xfrm>
          <a:prstGeom prst="rect">
            <a:avLst/>
          </a:prstGeom>
        </p:spPr>
        <p:txBody>
          <a:bodyPr anchor="t" anchorCtr="0">
            <a:normAutofit/>
          </a:bodyPr>
          <a:lstStyle>
            <a:lvl1pPr algn="l">
              <a:lnSpc>
                <a:spcPts val="4800"/>
              </a:lnSpc>
              <a:defRPr sz="3600" b="0" i="0" cap="all" baseline="0">
                <a:solidFill>
                  <a:srgbClr val="0072CE"/>
                </a:solidFill>
                <a:latin typeface="Arial" charset="0"/>
                <a:ea typeface="Arial" charset="0"/>
                <a:cs typeface="Arial" charset="0"/>
              </a:defRPr>
            </a:lvl1pPr>
          </a:lstStyle>
          <a:p>
            <a:r>
              <a:rPr lang="en-US" dirty="0"/>
              <a:t>Title of chapter or section can go here</a:t>
            </a:r>
          </a:p>
        </p:txBody>
      </p:sp>
      <p:sp>
        <p:nvSpPr>
          <p:cNvPr id="7" name="Text Placeholder 32">
            <a:extLst>
              <a:ext uri="{FF2B5EF4-FFF2-40B4-BE49-F238E27FC236}">
                <a16:creationId xmlns:a16="http://schemas.microsoft.com/office/drawing/2014/main" id="{DD697022-43CD-BA4F-B3B1-D8556F2DF82B}"/>
              </a:ext>
            </a:extLst>
          </p:cNvPr>
          <p:cNvSpPr>
            <a:spLocks noGrp="1"/>
          </p:cNvSpPr>
          <p:nvPr>
            <p:ph type="body" sz="quarter" idx="15" hasCustomPrompt="1"/>
          </p:nvPr>
        </p:nvSpPr>
        <p:spPr>
          <a:xfrm>
            <a:off x="2594918" y="5026745"/>
            <a:ext cx="8073081" cy="1046063"/>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Tx/>
              <a:buSzTx/>
              <a:buNone/>
              <a:tabLst/>
              <a:defRPr sz="2400" b="0" i="0" cap="all" baseline="0">
                <a:solidFill>
                  <a:srgbClr val="768692"/>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solidFill>
                  <a:srgbClr val="768692"/>
                </a:solidFill>
              </a:rPr>
              <a:t>Possible further description</a:t>
            </a:r>
            <a:endParaRPr lang="en-US" dirty="0"/>
          </a:p>
        </p:txBody>
      </p:sp>
    </p:spTree>
    <p:extLst>
      <p:ext uri="{BB962C8B-B14F-4D97-AF65-F5344CB8AC3E}">
        <p14:creationId xmlns:p14="http://schemas.microsoft.com/office/powerpoint/2010/main" val="400561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060" y="365125"/>
            <a:ext cx="9144000" cy="1023036"/>
          </a:xfrm>
          <a:prstGeom prst="rect">
            <a:avLst/>
          </a:prstGeom>
        </p:spPr>
        <p:txBody>
          <a:bodyPr anchor="ctr">
            <a:normAutofit/>
          </a:bodyPr>
          <a:lstStyle>
            <a:lvl1pPr>
              <a:lnSpc>
                <a:spcPts val="3600"/>
              </a:lnSpc>
              <a:defRPr sz="2700" b="1" i="0" cap="none" baseline="0">
                <a:solidFill>
                  <a:srgbClr val="0072CE"/>
                </a:solidFill>
                <a:latin typeface="Arial" panose="020B0604020202020204" pitchFamily="34" charset="0"/>
                <a:ea typeface="Arial" charset="0"/>
                <a:cs typeface="Arial" charset="0"/>
              </a:defRPr>
            </a:lvl1pPr>
          </a:lstStyle>
          <a:p>
            <a:r>
              <a:rPr lang="en-US" dirty="0"/>
              <a:t>Optional Slide / Title of Slide Starts in Here</a:t>
            </a:r>
          </a:p>
        </p:txBody>
      </p:sp>
      <p:sp>
        <p:nvSpPr>
          <p:cNvPr id="4" name="Rectangle 3">
            <a:extLst>
              <a:ext uri="{FF2B5EF4-FFF2-40B4-BE49-F238E27FC236}">
                <a16:creationId xmlns:a16="http://schemas.microsoft.com/office/drawing/2014/main" id="{CC5B608C-53F9-5046-971C-612F71CD91C2}"/>
              </a:ext>
            </a:extLst>
          </p:cNvPr>
          <p:cNvSpPr/>
          <p:nvPr userDrawn="1"/>
        </p:nvSpPr>
        <p:spPr>
          <a:xfrm flipV="1">
            <a:off x="466245" y="1388643"/>
            <a:ext cx="10058400" cy="0"/>
          </a:xfrm>
          <a:prstGeom prst="rect">
            <a:avLst/>
          </a:prstGeom>
          <a:solidFill>
            <a:srgbClr val="0072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8E8E044-67DD-2348-90C6-5162D16978C0}"/>
              </a:ext>
            </a:extLst>
          </p:cNvPr>
          <p:cNvSpPr/>
          <p:nvPr userDrawn="1"/>
        </p:nvSpPr>
        <p:spPr>
          <a:xfrm>
            <a:off x="466245" y="1407852"/>
            <a:ext cx="10058400" cy="18288"/>
          </a:xfrm>
          <a:prstGeom prst="rect">
            <a:avLst/>
          </a:prstGeom>
          <a:solidFill>
            <a:srgbClr val="0072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Text Placeholder 8">
            <a:extLst>
              <a:ext uri="{FF2B5EF4-FFF2-40B4-BE49-F238E27FC236}">
                <a16:creationId xmlns:a16="http://schemas.microsoft.com/office/drawing/2014/main" id="{25579B2D-67E4-F745-83CF-55E4FF75D579}"/>
              </a:ext>
            </a:extLst>
          </p:cNvPr>
          <p:cNvSpPr>
            <a:spLocks noGrp="1"/>
          </p:cNvSpPr>
          <p:nvPr>
            <p:ph type="body" sz="quarter" idx="14" hasCustomPrompt="1"/>
          </p:nvPr>
        </p:nvSpPr>
        <p:spPr>
          <a:xfrm>
            <a:off x="466245" y="1809750"/>
            <a:ext cx="10058401" cy="4119563"/>
          </a:xfrm>
          <a:prstGeom prst="rect">
            <a:avLst/>
          </a:prstGeom>
        </p:spPr>
        <p:txBody>
          <a:bodyPr>
            <a:normAutofit/>
          </a:bodyPr>
          <a:lstStyle>
            <a:lvl1pPr marL="228600" marR="0" indent="-228600" algn="l" defTabSz="914400" rtl="0" eaLnBrk="1" fontAlgn="auto" latinLnBrk="0" hangingPunct="1">
              <a:lnSpc>
                <a:spcPct val="100000"/>
              </a:lnSpc>
              <a:spcBef>
                <a:spcPts val="1200"/>
              </a:spcBef>
              <a:spcAft>
                <a:spcPts val="1200"/>
              </a:spcAft>
              <a:buClrTx/>
              <a:buSzTx/>
              <a:buFont typeface="Wingdings" charset="2"/>
              <a:buChar char="§"/>
              <a:tabLst/>
              <a:defRPr sz="1800" b="0" i="0" baseline="0">
                <a:solidFill>
                  <a:srgbClr val="373A36"/>
                </a:solidFill>
                <a:latin typeface="Arial" panose="020B0604020202020204" pitchFamily="34" charset="0"/>
                <a:ea typeface="Arial" panose="020B0604020202020204" pitchFamily="34" charset="0"/>
                <a:cs typeface="Arial" panose="020B0604020202020204" pitchFamily="34" charset="0"/>
              </a:defRPr>
            </a:lvl1pPr>
            <a:lvl2pPr marL="914400" indent="-228600">
              <a:lnSpc>
                <a:spcPct val="100000"/>
              </a:lnSpc>
              <a:spcBef>
                <a:spcPts val="0"/>
              </a:spcBef>
              <a:spcAft>
                <a:spcPts val="1200"/>
              </a:spcAft>
              <a:buSzPct val="100000"/>
              <a:buFont typeface="Courier New" panose="02070309020205020404" pitchFamily="49" charset="0"/>
              <a:buChar char="o"/>
              <a:defRPr sz="1500">
                <a:solidFill>
                  <a:srgbClr val="373A36"/>
                </a:solidFill>
                <a:latin typeface="Arial" panose="020B0604020202020204" pitchFamily="34" charset="0"/>
                <a:cs typeface="Arial" panose="020B0604020202020204" pitchFamily="34" charset="0"/>
              </a:defRPr>
            </a:lvl2pPr>
            <a:lvl3pPr marL="1490472" indent="-173736">
              <a:lnSpc>
                <a:spcPct val="100000"/>
              </a:lnSpc>
              <a:spcBef>
                <a:spcPts val="0"/>
              </a:spcBef>
              <a:spcAft>
                <a:spcPts val="600"/>
              </a:spcAft>
              <a:buFont typeface="Arial" panose="020B0604020202020204" pitchFamily="34" charset="0"/>
              <a:buChar char="•"/>
              <a:defRPr sz="1200" baseline="0">
                <a:solidFill>
                  <a:srgbClr val="373A36"/>
                </a:solidFill>
                <a:latin typeface="Arial" panose="020B0604020202020204" pitchFamily="34" charset="0"/>
              </a:defRPr>
            </a:lvl3pPr>
          </a:lstStyle>
          <a:p>
            <a:pPr lvl="0"/>
            <a:r>
              <a:rPr lang="en-US" dirty="0"/>
              <a:t>Text starts here. Maybe a section title or introduction. Press TAB for the next sublevel, to insert a bigger paragraph or further description of your topic. A second TAB will show another sublevel for smaller notes. To go back a hierarchy level (or decrease an indent), select the paragraph or line of text, and press SHIFT+TAB.</a:t>
            </a:r>
          </a:p>
          <a:p>
            <a:pPr lvl="1"/>
            <a:r>
              <a:rPr lang="en-US" dirty="0"/>
              <a:t>Body copy or paragraph</a:t>
            </a:r>
          </a:p>
          <a:p>
            <a:pPr lvl="2"/>
            <a:r>
              <a:rPr lang="en-US" dirty="0"/>
              <a:t>Notations</a:t>
            </a:r>
          </a:p>
        </p:txBody>
      </p:sp>
      <p:sp>
        <p:nvSpPr>
          <p:cNvPr id="3" name="Footer Placeholder 2">
            <a:extLst>
              <a:ext uri="{FF2B5EF4-FFF2-40B4-BE49-F238E27FC236}">
                <a16:creationId xmlns:a16="http://schemas.microsoft.com/office/drawing/2014/main" id="{1177133B-C13B-FD44-A347-BAAA2F88032C}"/>
              </a:ext>
            </a:extLst>
          </p:cNvPr>
          <p:cNvSpPr>
            <a:spLocks noGrp="1"/>
          </p:cNvSpPr>
          <p:nvPr>
            <p:ph type="ftr" sz="quarter" idx="15"/>
          </p:nvPr>
        </p:nvSpPr>
        <p:spPr/>
        <p:txBody>
          <a:bodyPr/>
          <a:lstStyle/>
          <a:p>
            <a:fld id="{CC1E0B74-01B7-8146-9630-9DFAA21E7BC5}" type="slidenum">
              <a:rPr lang="en-US" smtClean="0"/>
              <a:pPr/>
              <a:t>‹#›</a:t>
            </a:fld>
            <a:endParaRPr lang="en-US" dirty="0"/>
          </a:p>
        </p:txBody>
      </p:sp>
    </p:spTree>
    <p:extLst>
      <p:ext uri="{BB962C8B-B14F-4D97-AF65-F5344CB8AC3E}">
        <p14:creationId xmlns:p14="http://schemas.microsoft.com/office/powerpoint/2010/main" val="2540155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Image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sz="half" idx="17" hasCustomPrompt="1"/>
          </p:nvPr>
        </p:nvSpPr>
        <p:spPr>
          <a:xfrm>
            <a:off x="7595347" y="1809750"/>
            <a:ext cx="3148853" cy="3448331"/>
          </a:xfrm>
          <a:prstGeom prst="rect">
            <a:avLst/>
          </a:prstGeom>
          <a:solidFill>
            <a:srgbClr val="D9D9D6"/>
          </a:solidFill>
        </p:spPr>
        <p:txBody>
          <a:bodyPr anchor="t" anchorCtr="1">
            <a:normAutofit/>
          </a:bodyPr>
          <a:lstStyle>
            <a:lvl1pPr marL="228600" marR="0" indent="-228600" algn="l" defTabSz="914400" rtl="0" eaLnBrk="1" fontAlgn="auto" latinLnBrk="0" hangingPunct="1">
              <a:lnSpc>
                <a:spcPct val="90000"/>
              </a:lnSpc>
              <a:spcBef>
                <a:spcPts val="1000"/>
              </a:spcBef>
              <a:spcAft>
                <a:spcPts val="0"/>
              </a:spcAft>
              <a:buClrTx/>
              <a:buSzTx/>
              <a:buFontTx/>
              <a:buNone/>
              <a:tabLst/>
              <a:defRPr sz="2400" baseline="0">
                <a:solidFill>
                  <a:srgbClr val="768692"/>
                </a:solidFill>
                <a:latin typeface="+mn-lt"/>
                <a:ea typeface="Whitney Book" charset="0"/>
                <a:cs typeface="Whitney Book" charset="0"/>
              </a:defRPr>
            </a:lvl1pPr>
            <a:lvl2pPr marL="685800" indent="0">
              <a:buNone/>
              <a:defRPr/>
            </a:lvl2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FPO image</a:t>
            </a:r>
            <a:endParaRPr lang="en-US" dirty="0"/>
          </a:p>
        </p:txBody>
      </p:sp>
      <p:sp>
        <p:nvSpPr>
          <p:cNvPr id="12" name="Text Placeholder 9"/>
          <p:cNvSpPr>
            <a:spLocks noGrp="1"/>
          </p:cNvSpPr>
          <p:nvPr>
            <p:ph type="body" sz="quarter" idx="18" hasCustomPrompt="1"/>
          </p:nvPr>
        </p:nvSpPr>
        <p:spPr>
          <a:xfrm>
            <a:off x="7595347" y="5315752"/>
            <a:ext cx="3148853" cy="588628"/>
          </a:xfrm>
          <a:prstGeom prst="rect">
            <a:avLst/>
          </a:prstGeom>
        </p:spPr>
        <p:txBody>
          <a:bodyPr/>
          <a:lstStyle>
            <a:lvl1pPr marL="0" indent="0">
              <a:buFontTx/>
              <a:buNone/>
              <a:defRPr sz="800" b="0" i="0" baseline="0">
                <a:solidFill>
                  <a:srgbClr val="768692"/>
                </a:solidFill>
                <a:latin typeface="Arial" charset="0"/>
                <a:ea typeface="Arial" charset="0"/>
                <a:cs typeface="Arial" charset="0"/>
              </a:defRPr>
            </a:lvl1pPr>
          </a:lstStyle>
          <a:p>
            <a:pPr lvl="0"/>
            <a:r>
              <a:rPr lang="en-US" dirty="0"/>
              <a:t>Optional Image Caption: Picture A shows a diagram of the system.</a:t>
            </a:r>
          </a:p>
        </p:txBody>
      </p:sp>
      <p:sp>
        <p:nvSpPr>
          <p:cNvPr id="13" name="Content Placeholder 2"/>
          <p:cNvSpPr>
            <a:spLocks noGrp="1"/>
          </p:cNvSpPr>
          <p:nvPr>
            <p:ph sz="half" idx="19" hasCustomPrompt="1"/>
          </p:nvPr>
        </p:nvSpPr>
        <p:spPr>
          <a:xfrm>
            <a:off x="4216773" y="1809750"/>
            <a:ext cx="3148853" cy="3448331"/>
          </a:xfrm>
          <a:prstGeom prst="rect">
            <a:avLst/>
          </a:prstGeom>
          <a:solidFill>
            <a:srgbClr val="D9D9D6"/>
          </a:solidFill>
        </p:spPr>
        <p:txBody>
          <a:bodyPr anchor="t" anchorCtr="1">
            <a:normAutofit/>
          </a:bodyPr>
          <a:lstStyle>
            <a:lvl1pPr marL="228600" marR="0" indent="-228600" algn="l" defTabSz="914400" rtl="0" eaLnBrk="1" fontAlgn="auto" latinLnBrk="0" hangingPunct="1">
              <a:lnSpc>
                <a:spcPct val="90000"/>
              </a:lnSpc>
              <a:spcBef>
                <a:spcPts val="1000"/>
              </a:spcBef>
              <a:spcAft>
                <a:spcPts val="0"/>
              </a:spcAft>
              <a:buClrTx/>
              <a:buSzTx/>
              <a:buFontTx/>
              <a:buNone/>
              <a:tabLst/>
              <a:defRPr sz="2400" baseline="0">
                <a:solidFill>
                  <a:srgbClr val="768692"/>
                </a:solidFill>
                <a:latin typeface="+mn-lt"/>
                <a:ea typeface="Whitney Book" charset="0"/>
                <a:cs typeface="Whitney Book" charset="0"/>
              </a:defRPr>
            </a:lvl1pPr>
            <a:lvl2pPr marL="685800" indent="0">
              <a:buNone/>
              <a:defRPr/>
            </a:lvl2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FPO image</a:t>
            </a:r>
            <a:endParaRPr lang="en-US" dirty="0"/>
          </a:p>
        </p:txBody>
      </p:sp>
      <p:sp>
        <p:nvSpPr>
          <p:cNvPr id="14" name="Text Placeholder 9"/>
          <p:cNvSpPr>
            <a:spLocks noGrp="1"/>
          </p:cNvSpPr>
          <p:nvPr>
            <p:ph type="body" sz="quarter" idx="20" hasCustomPrompt="1"/>
          </p:nvPr>
        </p:nvSpPr>
        <p:spPr>
          <a:xfrm>
            <a:off x="4216773" y="5315752"/>
            <a:ext cx="3148853" cy="588628"/>
          </a:xfrm>
          <a:prstGeom prst="rect">
            <a:avLst/>
          </a:prstGeom>
        </p:spPr>
        <p:txBody>
          <a:bodyPr/>
          <a:lstStyle>
            <a:lvl1pPr marL="0" indent="0">
              <a:buFontTx/>
              <a:buNone/>
              <a:defRPr sz="800" b="0" i="0" baseline="0">
                <a:solidFill>
                  <a:srgbClr val="768692"/>
                </a:solidFill>
                <a:latin typeface="Arial" charset="0"/>
                <a:ea typeface="Arial" charset="0"/>
                <a:cs typeface="Arial" charset="0"/>
              </a:defRPr>
            </a:lvl1pPr>
          </a:lstStyle>
          <a:p>
            <a:pPr lvl="0"/>
            <a:r>
              <a:rPr lang="en-US" dirty="0"/>
              <a:t>Optional Image Caption: Picture A shows a diagram of the system.</a:t>
            </a:r>
          </a:p>
        </p:txBody>
      </p:sp>
      <p:sp>
        <p:nvSpPr>
          <p:cNvPr id="15" name="Content Placeholder 2"/>
          <p:cNvSpPr>
            <a:spLocks noGrp="1"/>
          </p:cNvSpPr>
          <p:nvPr>
            <p:ph sz="half" idx="21" hasCustomPrompt="1"/>
          </p:nvPr>
        </p:nvSpPr>
        <p:spPr>
          <a:xfrm>
            <a:off x="838200" y="1809750"/>
            <a:ext cx="3148853" cy="3448331"/>
          </a:xfrm>
          <a:prstGeom prst="rect">
            <a:avLst/>
          </a:prstGeom>
          <a:solidFill>
            <a:srgbClr val="D9D9D6"/>
          </a:solidFill>
        </p:spPr>
        <p:txBody>
          <a:bodyPr anchor="t" anchorCtr="1">
            <a:normAutofit/>
          </a:bodyPr>
          <a:lstStyle>
            <a:lvl1pPr marL="228600" marR="0" indent="-228600" algn="l" defTabSz="914400" rtl="0" eaLnBrk="1" fontAlgn="auto" latinLnBrk="0" hangingPunct="1">
              <a:lnSpc>
                <a:spcPct val="90000"/>
              </a:lnSpc>
              <a:spcBef>
                <a:spcPts val="1000"/>
              </a:spcBef>
              <a:spcAft>
                <a:spcPts val="0"/>
              </a:spcAft>
              <a:buClrTx/>
              <a:buSzTx/>
              <a:buFontTx/>
              <a:buNone/>
              <a:tabLst/>
              <a:defRPr sz="2400" baseline="0">
                <a:solidFill>
                  <a:srgbClr val="768692"/>
                </a:solidFill>
                <a:latin typeface="+mn-lt"/>
                <a:ea typeface="Whitney Book" charset="0"/>
                <a:cs typeface="Whitney Book" charset="0"/>
              </a:defRPr>
            </a:lvl1pPr>
            <a:lvl2pPr marL="685800" indent="0">
              <a:buNone/>
              <a:defRPr/>
            </a:lvl2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FPO image</a:t>
            </a:r>
            <a:endParaRPr lang="en-US" dirty="0"/>
          </a:p>
        </p:txBody>
      </p:sp>
      <p:sp>
        <p:nvSpPr>
          <p:cNvPr id="16" name="Text Placeholder 9"/>
          <p:cNvSpPr>
            <a:spLocks noGrp="1"/>
          </p:cNvSpPr>
          <p:nvPr>
            <p:ph type="body" sz="quarter" idx="22" hasCustomPrompt="1"/>
          </p:nvPr>
        </p:nvSpPr>
        <p:spPr>
          <a:xfrm>
            <a:off x="838200" y="5315752"/>
            <a:ext cx="3148853" cy="588628"/>
          </a:xfrm>
          <a:prstGeom prst="rect">
            <a:avLst/>
          </a:prstGeom>
        </p:spPr>
        <p:txBody>
          <a:bodyPr/>
          <a:lstStyle>
            <a:lvl1pPr marL="0" indent="0">
              <a:buFontTx/>
              <a:buNone/>
              <a:defRPr sz="800" b="0" i="0" baseline="0">
                <a:solidFill>
                  <a:srgbClr val="768692"/>
                </a:solidFill>
                <a:latin typeface="Arial" charset="0"/>
                <a:ea typeface="Arial" charset="0"/>
                <a:cs typeface="Arial" charset="0"/>
              </a:defRPr>
            </a:lvl1pPr>
          </a:lstStyle>
          <a:p>
            <a:pPr lvl="0"/>
            <a:r>
              <a:rPr lang="en-US" dirty="0"/>
              <a:t>Optional Image Caption: Picture A shows a diagram of the system.</a:t>
            </a:r>
          </a:p>
        </p:txBody>
      </p:sp>
      <p:sp>
        <p:nvSpPr>
          <p:cNvPr id="10" name="Rectangle 9">
            <a:extLst>
              <a:ext uri="{FF2B5EF4-FFF2-40B4-BE49-F238E27FC236}">
                <a16:creationId xmlns:a16="http://schemas.microsoft.com/office/drawing/2014/main" id="{BC47632A-F419-574E-88A2-8B14A73827F5}"/>
              </a:ext>
            </a:extLst>
          </p:cNvPr>
          <p:cNvSpPr/>
          <p:nvPr userDrawn="1"/>
        </p:nvSpPr>
        <p:spPr>
          <a:xfrm flipV="1">
            <a:off x="466244" y="1407852"/>
            <a:ext cx="10277856" cy="18288"/>
          </a:xfrm>
          <a:prstGeom prst="rect">
            <a:avLst/>
          </a:prstGeom>
          <a:solidFill>
            <a:srgbClr val="0072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30024017-3FCA-3048-9423-1D2CCD5E8791}"/>
              </a:ext>
            </a:extLst>
          </p:cNvPr>
          <p:cNvSpPr>
            <a:spLocks noGrp="1"/>
          </p:cNvSpPr>
          <p:nvPr>
            <p:ph type="title" hasCustomPrompt="1"/>
          </p:nvPr>
        </p:nvSpPr>
        <p:spPr>
          <a:xfrm>
            <a:off x="383060" y="365125"/>
            <a:ext cx="9144000" cy="1023036"/>
          </a:xfrm>
          <a:prstGeom prst="rect">
            <a:avLst/>
          </a:prstGeom>
        </p:spPr>
        <p:txBody>
          <a:bodyPr anchor="ctr">
            <a:normAutofit/>
          </a:bodyPr>
          <a:lstStyle>
            <a:lvl1pPr>
              <a:lnSpc>
                <a:spcPts val="3600"/>
              </a:lnSpc>
              <a:defRPr sz="2700" b="1" i="0" cap="none" baseline="0">
                <a:solidFill>
                  <a:srgbClr val="0072CE"/>
                </a:solidFill>
                <a:latin typeface="Arial" panose="020B0604020202020204" pitchFamily="34" charset="0"/>
                <a:ea typeface="Arial" charset="0"/>
                <a:cs typeface="Arial" charset="0"/>
              </a:defRPr>
            </a:lvl1pPr>
          </a:lstStyle>
          <a:p>
            <a:r>
              <a:rPr lang="en-US" dirty="0"/>
              <a:t>Optional Slide / Title of Slide Starts in Here</a:t>
            </a:r>
          </a:p>
        </p:txBody>
      </p:sp>
      <p:sp>
        <p:nvSpPr>
          <p:cNvPr id="2" name="Footer Placeholder 1">
            <a:extLst>
              <a:ext uri="{FF2B5EF4-FFF2-40B4-BE49-F238E27FC236}">
                <a16:creationId xmlns:a16="http://schemas.microsoft.com/office/drawing/2014/main" id="{C7080775-3149-E84D-A4A5-BA6E7C469A6C}"/>
              </a:ext>
            </a:extLst>
          </p:cNvPr>
          <p:cNvSpPr>
            <a:spLocks noGrp="1"/>
          </p:cNvSpPr>
          <p:nvPr>
            <p:ph type="ftr" sz="quarter" idx="23"/>
          </p:nvPr>
        </p:nvSpPr>
        <p:spPr/>
        <p:txBody>
          <a:bodyPr/>
          <a:lstStyle/>
          <a:p>
            <a:fld id="{CC1E0B74-01B7-8146-9630-9DFAA21E7BC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Large Imag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p:cNvSpPr>
            <a:spLocks noGrp="1"/>
          </p:cNvSpPr>
          <p:nvPr>
            <p:ph sz="half" idx="21" hasCustomPrompt="1"/>
          </p:nvPr>
        </p:nvSpPr>
        <p:spPr>
          <a:xfrm>
            <a:off x="838200" y="1809750"/>
            <a:ext cx="9905900" cy="4094630"/>
          </a:xfrm>
          <a:prstGeom prst="rect">
            <a:avLst/>
          </a:prstGeom>
          <a:solidFill>
            <a:srgbClr val="D9D9D6"/>
          </a:solidFill>
        </p:spPr>
        <p:txBody>
          <a:bodyPr anchor="t" anchorCtr="1">
            <a:normAutofit/>
          </a:bodyPr>
          <a:lstStyle>
            <a:lvl1pPr marL="228600" marR="0" indent="-228600" algn="l" defTabSz="914400" rtl="0" eaLnBrk="1" fontAlgn="auto" latinLnBrk="0" hangingPunct="1">
              <a:lnSpc>
                <a:spcPct val="90000"/>
              </a:lnSpc>
              <a:spcBef>
                <a:spcPts val="1000"/>
              </a:spcBef>
              <a:spcAft>
                <a:spcPts val="0"/>
              </a:spcAft>
              <a:buClrTx/>
              <a:buSzTx/>
              <a:buFontTx/>
              <a:buNone/>
              <a:tabLst/>
              <a:defRPr sz="2400" baseline="0">
                <a:solidFill>
                  <a:srgbClr val="768692"/>
                </a:solidFill>
                <a:latin typeface="+mn-lt"/>
                <a:ea typeface="Whitney Book" charset="0"/>
                <a:cs typeface="Whitney Book" charset="0"/>
              </a:defRPr>
            </a:lvl1pPr>
            <a:lvl2pPr marL="685800" indent="0">
              <a:buNone/>
              <a:defRPr/>
            </a:lvl2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FPO image</a:t>
            </a:r>
          </a:p>
        </p:txBody>
      </p:sp>
      <p:sp>
        <p:nvSpPr>
          <p:cNvPr id="16" name="Text Placeholder 9"/>
          <p:cNvSpPr>
            <a:spLocks noGrp="1"/>
          </p:cNvSpPr>
          <p:nvPr>
            <p:ph type="body" sz="quarter" idx="22" hasCustomPrompt="1"/>
          </p:nvPr>
        </p:nvSpPr>
        <p:spPr>
          <a:xfrm>
            <a:off x="838200" y="5953574"/>
            <a:ext cx="4072467" cy="417409"/>
          </a:xfrm>
          <a:prstGeom prst="rect">
            <a:avLst/>
          </a:prstGeom>
        </p:spPr>
        <p:txBody>
          <a:bodyPr/>
          <a:lstStyle>
            <a:lvl1pPr marL="0" indent="0">
              <a:buFontTx/>
              <a:buNone/>
              <a:defRPr sz="800" b="0" i="0" baseline="0">
                <a:solidFill>
                  <a:srgbClr val="768692"/>
                </a:solidFill>
                <a:latin typeface="Arial" charset="0"/>
                <a:ea typeface="Arial" charset="0"/>
                <a:cs typeface="Arial" charset="0"/>
              </a:defRPr>
            </a:lvl1pPr>
          </a:lstStyle>
          <a:p>
            <a:pPr lvl="0"/>
            <a:r>
              <a:rPr lang="en-US" dirty="0"/>
              <a:t>Optional Image Caption: Picture A shows a diagram of the system.</a:t>
            </a:r>
          </a:p>
        </p:txBody>
      </p:sp>
      <p:sp>
        <p:nvSpPr>
          <p:cNvPr id="10" name="Rectangle 9">
            <a:extLst>
              <a:ext uri="{FF2B5EF4-FFF2-40B4-BE49-F238E27FC236}">
                <a16:creationId xmlns:a16="http://schemas.microsoft.com/office/drawing/2014/main" id="{BC47632A-F419-574E-88A2-8B14A73827F5}"/>
              </a:ext>
            </a:extLst>
          </p:cNvPr>
          <p:cNvSpPr/>
          <p:nvPr userDrawn="1"/>
        </p:nvSpPr>
        <p:spPr>
          <a:xfrm flipV="1">
            <a:off x="466244" y="1407852"/>
            <a:ext cx="10277856" cy="18288"/>
          </a:xfrm>
          <a:prstGeom prst="rect">
            <a:avLst/>
          </a:prstGeom>
          <a:solidFill>
            <a:srgbClr val="0072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30024017-3FCA-3048-9423-1D2CCD5E8791}"/>
              </a:ext>
            </a:extLst>
          </p:cNvPr>
          <p:cNvSpPr>
            <a:spLocks noGrp="1"/>
          </p:cNvSpPr>
          <p:nvPr>
            <p:ph type="title" hasCustomPrompt="1"/>
          </p:nvPr>
        </p:nvSpPr>
        <p:spPr>
          <a:xfrm>
            <a:off x="383060" y="365125"/>
            <a:ext cx="9144000" cy="1023036"/>
          </a:xfrm>
          <a:prstGeom prst="rect">
            <a:avLst/>
          </a:prstGeom>
        </p:spPr>
        <p:txBody>
          <a:bodyPr anchor="ctr">
            <a:normAutofit/>
          </a:bodyPr>
          <a:lstStyle>
            <a:lvl1pPr>
              <a:lnSpc>
                <a:spcPts val="3600"/>
              </a:lnSpc>
              <a:defRPr sz="2700" b="1" i="0" cap="none" baseline="0">
                <a:solidFill>
                  <a:srgbClr val="0072CE"/>
                </a:solidFill>
                <a:latin typeface="Arial" panose="020B0604020202020204" pitchFamily="34" charset="0"/>
                <a:ea typeface="Arial" charset="0"/>
                <a:cs typeface="Arial" charset="0"/>
              </a:defRPr>
            </a:lvl1pPr>
          </a:lstStyle>
          <a:p>
            <a:r>
              <a:rPr lang="en-US" dirty="0"/>
              <a:t>Optional Slide / Title of Slide Starts in Here</a:t>
            </a:r>
          </a:p>
        </p:txBody>
      </p:sp>
      <p:sp>
        <p:nvSpPr>
          <p:cNvPr id="2" name="Footer Placeholder 1">
            <a:extLst>
              <a:ext uri="{FF2B5EF4-FFF2-40B4-BE49-F238E27FC236}">
                <a16:creationId xmlns:a16="http://schemas.microsoft.com/office/drawing/2014/main" id="{8737A4C1-F12B-C640-9211-7963FE32C1DD}"/>
              </a:ext>
            </a:extLst>
          </p:cNvPr>
          <p:cNvSpPr>
            <a:spLocks noGrp="1"/>
          </p:cNvSpPr>
          <p:nvPr>
            <p:ph type="ftr" sz="quarter" idx="23"/>
          </p:nvPr>
        </p:nvSpPr>
        <p:spPr/>
        <p:txBody>
          <a:bodyPr/>
          <a:lstStyle/>
          <a:p>
            <a:fld id="{CC1E0B74-01B7-8146-9630-9DFAA21E7BC5}" type="slidenum">
              <a:rPr lang="en-US" smtClean="0"/>
              <a:pPr/>
              <a:t>‹#›</a:t>
            </a:fld>
            <a:endParaRPr lang="en-US" dirty="0"/>
          </a:p>
        </p:txBody>
      </p:sp>
    </p:spTree>
    <p:extLst>
      <p:ext uri="{BB962C8B-B14F-4D97-AF65-F5344CB8AC3E}">
        <p14:creationId xmlns:p14="http://schemas.microsoft.com/office/powerpoint/2010/main" val="366128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Multiple Image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6131939" y="1809751"/>
            <a:ext cx="2153771" cy="1780614"/>
          </a:xfrm>
          <a:prstGeom prst="rect">
            <a:avLst/>
          </a:prstGeom>
          <a:solidFill>
            <a:srgbClr val="D9D9D6"/>
          </a:solidFill>
        </p:spPr>
        <p:txBody>
          <a:bodyPr anchor="t" anchorCtr="1">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2400" baseline="0">
                <a:solidFill>
                  <a:srgbClr val="768692"/>
                </a:solidFill>
                <a:latin typeface="+mn-lt"/>
                <a:ea typeface="Whitney Book" charset="0"/>
                <a:cs typeface="Whitney Book" charset="0"/>
              </a:defRPr>
            </a:lvl1pPr>
            <a:lvl2pPr marL="685800" indent="0">
              <a:buNone/>
              <a:defRPr/>
            </a:lvl2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FPO image</a:t>
            </a:r>
          </a:p>
        </p:txBody>
      </p:sp>
      <p:sp>
        <p:nvSpPr>
          <p:cNvPr id="13" name="Content Placeholder 2"/>
          <p:cNvSpPr>
            <a:spLocks noGrp="1"/>
          </p:cNvSpPr>
          <p:nvPr>
            <p:ph sz="half" idx="15" hasCustomPrompt="1"/>
          </p:nvPr>
        </p:nvSpPr>
        <p:spPr>
          <a:xfrm>
            <a:off x="8370874" y="1809751"/>
            <a:ext cx="2153771" cy="1780614"/>
          </a:xfrm>
          <a:prstGeom prst="rect">
            <a:avLst/>
          </a:prstGeom>
          <a:solidFill>
            <a:srgbClr val="D9D9D6"/>
          </a:solidFill>
        </p:spPr>
        <p:txBody>
          <a:bodyPr anchor="t" anchorCtr="1">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2400" baseline="0">
                <a:solidFill>
                  <a:srgbClr val="768692"/>
                </a:solidFill>
                <a:latin typeface="+mn-lt"/>
                <a:ea typeface="Whitney Book" charset="0"/>
                <a:cs typeface="Whitney Book" charset="0"/>
              </a:defRPr>
            </a:lvl1pPr>
            <a:lvl2pPr marL="685800" indent="0">
              <a:buNone/>
              <a:defRPr/>
            </a:lvl2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FPO image</a:t>
            </a:r>
          </a:p>
        </p:txBody>
      </p:sp>
      <p:sp>
        <p:nvSpPr>
          <p:cNvPr id="14" name="Content Placeholder 2"/>
          <p:cNvSpPr>
            <a:spLocks noGrp="1"/>
          </p:cNvSpPr>
          <p:nvPr>
            <p:ph sz="half" idx="16" hasCustomPrompt="1"/>
          </p:nvPr>
        </p:nvSpPr>
        <p:spPr>
          <a:xfrm>
            <a:off x="6131939" y="3685615"/>
            <a:ext cx="4392706" cy="2243698"/>
          </a:xfrm>
          <a:prstGeom prst="rect">
            <a:avLst/>
          </a:prstGeom>
          <a:solidFill>
            <a:srgbClr val="D9D9D6"/>
          </a:solidFill>
        </p:spPr>
        <p:txBody>
          <a:bodyPr anchor="t" anchorCtr="1">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2400" baseline="0">
                <a:solidFill>
                  <a:srgbClr val="768692"/>
                </a:solidFill>
                <a:latin typeface="+mn-lt"/>
                <a:ea typeface="Whitney Book" charset="0"/>
                <a:cs typeface="Whitney Book" charset="0"/>
              </a:defRPr>
            </a:lvl1pPr>
            <a:lvl2pPr marL="685800" indent="0">
              <a:buNone/>
              <a:defRPr/>
            </a:lvl2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FPO image</a:t>
            </a:r>
          </a:p>
        </p:txBody>
      </p:sp>
      <p:sp>
        <p:nvSpPr>
          <p:cNvPr id="10" name="Rectangle 9">
            <a:extLst>
              <a:ext uri="{FF2B5EF4-FFF2-40B4-BE49-F238E27FC236}">
                <a16:creationId xmlns:a16="http://schemas.microsoft.com/office/drawing/2014/main" id="{018DD7B3-A7AE-1946-994D-BB78330DE779}"/>
              </a:ext>
            </a:extLst>
          </p:cNvPr>
          <p:cNvSpPr/>
          <p:nvPr userDrawn="1"/>
        </p:nvSpPr>
        <p:spPr>
          <a:xfrm>
            <a:off x="466245" y="1407852"/>
            <a:ext cx="10058400" cy="18288"/>
          </a:xfrm>
          <a:prstGeom prst="rect">
            <a:avLst/>
          </a:prstGeom>
          <a:solidFill>
            <a:srgbClr val="0072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C6EC17CD-CF98-F941-A57C-3285BAC95C07}"/>
              </a:ext>
            </a:extLst>
          </p:cNvPr>
          <p:cNvSpPr>
            <a:spLocks noGrp="1"/>
          </p:cNvSpPr>
          <p:nvPr>
            <p:ph type="title" hasCustomPrompt="1"/>
          </p:nvPr>
        </p:nvSpPr>
        <p:spPr>
          <a:xfrm>
            <a:off x="383060" y="365125"/>
            <a:ext cx="9144000" cy="1023036"/>
          </a:xfrm>
          <a:prstGeom prst="rect">
            <a:avLst/>
          </a:prstGeom>
        </p:spPr>
        <p:txBody>
          <a:bodyPr anchor="ctr">
            <a:normAutofit/>
          </a:bodyPr>
          <a:lstStyle>
            <a:lvl1pPr>
              <a:lnSpc>
                <a:spcPts val="3600"/>
              </a:lnSpc>
              <a:defRPr sz="2700" b="1" i="0" cap="none" baseline="0">
                <a:solidFill>
                  <a:srgbClr val="0072CE"/>
                </a:solidFill>
                <a:latin typeface="Arial" panose="020B0604020202020204" pitchFamily="34" charset="0"/>
                <a:ea typeface="Arial" charset="0"/>
                <a:cs typeface="Arial" charset="0"/>
              </a:defRPr>
            </a:lvl1pPr>
          </a:lstStyle>
          <a:p>
            <a:r>
              <a:rPr lang="en-US" dirty="0"/>
              <a:t>Optional Slide / Title of Slide Starts in Here</a:t>
            </a:r>
          </a:p>
        </p:txBody>
      </p:sp>
      <p:sp>
        <p:nvSpPr>
          <p:cNvPr id="11" name="Text Placeholder 8">
            <a:extLst>
              <a:ext uri="{FF2B5EF4-FFF2-40B4-BE49-F238E27FC236}">
                <a16:creationId xmlns:a16="http://schemas.microsoft.com/office/drawing/2014/main" id="{F5ADB521-D399-A746-B398-B916FAE33159}"/>
              </a:ext>
            </a:extLst>
          </p:cNvPr>
          <p:cNvSpPr>
            <a:spLocks noGrp="1"/>
          </p:cNvSpPr>
          <p:nvPr>
            <p:ph type="body" sz="quarter" idx="17" hasCustomPrompt="1"/>
          </p:nvPr>
        </p:nvSpPr>
        <p:spPr>
          <a:xfrm>
            <a:off x="466245" y="1809750"/>
            <a:ext cx="5346253" cy="4119563"/>
          </a:xfrm>
          <a:prstGeom prst="rect">
            <a:avLst/>
          </a:prstGeom>
        </p:spPr>
        <p:txBody>
          <a:bodyPr>
            <a:normAutofit/>
          </a:bodyPr>
          <a:lstStyle>
            <a:lvl1pPr marL="228600" marR="0" indent="-228600" algn="l" defTabSz="914400" rtl="0" eaLnBrk="1" fontAlgn="auto" latinLnBrk="0" hangingPunct="1">
              <a:lnSpc>
                <a:spcPct val="100000"/>
              </a:lnSpc>
              <a:spcBef>
                <a:spcPts val="1200"/>
              </a:spcBef>
              <a:spcAft>
                <a:spcPts val="1200"/>
              </a:spcAft>
              <a:buClrTx/>
              <a:buSzTx/>
              <a:buFont typeface="Wingdings" charset="2"/>
              <a:buChar char="§"/>
              <a:tabLst/>
              <a:defRPr sz="1800" b="0" i="0" baseline="0">
                <a:solidFill>
                  <a:srgbClr val="373A36"/>
                </a:solidFill>
                <a:latin typeface="Arial" panose="020B0604020202020204" pitchFamily="34" charset="0"/>
                <a:ea typeface="Arial" panose="020B0604020202020204" pitchFamily="34" charset="0"/>
                <a:cs typeface="Arial" panose="020B0604020202020204" pitchFamily="34" charset="0"/>
              </a:defRPr>
            </a:lvl1pPr>
            <a:lvl2pPr marL="914400" indent="-228600">
              <a:lnSpc>
                <a:spcPct val="100000"/>
              </a:lnSpc>
              <a:spcBef>
                <a:spcPts val="0"/>
              </a:spcBef>
              <a:spcAft>
                <a:spcPts val="1200"/>
              </a:spcAft>
              <a:buSzPct val="100000"/>
              <a:buFont typeface="Courier New" panose="02070309020205020404" pitchFamily="49" charset="0"/>
              <a:buChar char="o"/>
              <a:defRPr sz="1500">
                <a:solidFill>
                  <a:srgbClr val="373A36"/>
                </a:solidFill>
                <a:latin typeface="Arial" panose="020B0604020202020204" pitchFamily="34" charset="0"/>
                <a:cs typeface="Arial" panose="020B0604020202020204" pitchFamily="34" charset="0"/>
              </a:defRPr>
            </a:lvl2pPr>
            <a:lvl3pPr marL="1490472" indent="-173736">
              <a:lnSpc>
                <a:spcPct val="100000"/>
              </a:lnSpc>
              <a:spcBef>
                <a:spcPts val="0"/>
              </a:spcBef>
              <a:spcAft>
                <a:spcPts val="600"/>
              </a:spcAft>
              <a:buFont typeface="Arial" panose="020B0604020202020204" pitchFamily="34" charset="0"/>
              <a:buChar char="•"/>
              <a:defRPr sz="1200" baseline="0">
                <a:solidFill>
                  <a:srgbClr val="373A36"/>
                </a:solidFill>
                <a:latin typeface="Arial" panose="020B0604020202020204" pitchFamily="34" charset="0"/>
              </a:defRPr>
            </a:lvl3pPr>
          </a:lstStyle>
          <a:p>
            <a:pPr lvl="0"/>
            <a:r>
              <a:rPr lang="en-US" dirty="0"/>
              <a:t>Text starts here. Maybe a section title or introduction. Press TAB for the next sublevel, to insert a bigger paragraph or further description of your topic. A second TAB will show another sublevel for smaller notes. To go back a hierarchy level (or decrease an indent), select the paragraph or line of text, and press SHIFT+TAB.</a:t>
            </a:r>
          </a:p>
          <a:p>
            <a:pPr lvl="1"/>
            <a:r>
              <a:rPr lang="en-US" dirty="0"/>
              <a:t>Body copy or paragraph</a:t>
            </a:r>
          </a:p>
          <a:p>
            <a:pPr lvl="2"/>
            <a:r>
              <a:rPr lang="en-US" dirty="0"/>
              <a:t>Notations</a:t>
            </a:r>
          </a:p>
        </p:txBody>
      </p:sp>
      <p:sp>
        <p:nvSpPr>
          <p:cNvPr id="2" name="Footer Placeholder 1">
            <a:extLst>
              <a:ext uri="{FF2B5EF4-FFF2-40B4-BE49-F238E27FC236}">
                <a16:creationId xmlns:a16="http://schemas.microsoft.com/office/drawing/2014/main" id="{A66B6534-A39E-E841-B06C-C47CBF8A3F79}"/>
              </a:ext>
            </a:extLst>
          </p:cNvPr>
          <p:cNvSpPr>
            <a:spLocks noGrp="1"/>
          </p:cNvSpPr>
          <p:nvPr>
            <p:ph type="ftr" sz="quarter" idx="18"/>
          </p:nvPr>
        </p:nvSpPr>
        <p:spPr/>
        <p:txBody>
          <a:bodyPr/>
          <a:lstStyle/>
          <a:p>
            <a:fld id="{CC1E0B74-01B7-8146-9630-9DFAA21E7BC5}" type="slidenum">
              <a:rPr lang="en-US" smtClean="0"/>
              <a:pPr/>
              <a:t>‹#›</a:t>
            </a:fld>
            <a:endParaRPr lang="en-US" dirty="0"/>
          </a:p>
        </p:txBody>
      </p:sp>
    </p:spTree>
    <p:extLst>
      <p:ext uri="{BB962C8B-B14F-4D97-AF65-F5344CB8AC3E}">
        <p14:creationId xmlns:p14="http://schemas.microsoft.com/office/powerpoint/2010/main" val="202203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53EFD90-1FD5-D243-943A-B0E44A4B36CA}"/>
              </a:ext>
            </a:extLst>
          </p:cNvPr>
          <p:cNvSpPr>
            <a:spLocks noGrp="1"/>
          </p:cNvSpPr>
          <p:nvPr>
            <p:ph type="ftr" sz="quarter" idx="3"/>
          </p:nvPr>
        </p:nvSpPr>
        <p:spPr>
          <a:xfrm>
            <a:off x="7964557" y="6442520"/>
            <a:ext cx="4114800" cy="331932"/>
          </a:xfrm>
          <a:prstGeom prst="rect">
            <a:avLst/>
          </a:prstGeom>
        </p:spPr>
        <p:txBody>
          <a:bodyPr vert="horz" lIns="91440" tIns="45720" rIns="91440" bIns="45720" rtlCol="0" anchor="ctr"/>
          <a:lstStyle>
            <a:lvl1pPr algn="r">
              <a:defRPr sz="1100">
                <a:solidFill>
                  <a:srgbClr val="768692"/>
                </a:solidFill>
                <a:latin typeface="Arial" panose="020B0604020202020204" pitchFamily="34" charset="0"/>
                <a:cs typeface="Arial" panose="020B0604020202020204" pitchFamily="34" charset="0"/>
              </a:defRPr>
            </a:lvl1pPr>
          </a:lstStyle>
          <a:p>
            <a:fld id="{CC1E0B74-01B7-8146-9630-9DFAA21E7BC5}" type="slidenum">
              <a:rPr lang="en-US" smtClean="0"/>
              <a:pPr/>
              <a:t>‹#›</a:t>
            </a:fld>
            <a:endParaRPr lang="en-US" dirty="0"/>
          </a:p>
        </p:txBody>
      </p:sp>
    </p:spTree>
    <p:extLst>
      <p:ext uri="{BB962C8B-B14F-4D97-AF65-F5344CB8AC3E}">
        <p14:creationId xmlns:p14="http://schemas.microsoft.com/office/powerpoint/2010/main" val="1005880140"/>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52" r:id="rId3"/>
    <p:sldLayoutId id="2147483650" r:id="rId4"/>
    <p:sldLayoutId id="2147483668" r:id="rId5"/>
    <p:sldLayoutId id="2147483663" r:id="rId6"/>
    <p:sldLayoutId id="2147483661" r:id="rId7"/>
    <p:sldLayoutId id="2147483667" r:id="rId8"/>
    <p:sldLayoutId id="2147483664" r:id="rId9"/>
    <p:sldLayoutId id="2147483657" r:id="rId10"/>
    <p:sldLayoutId id="2147483665" r:id="rId11"/>
    <p:sldLayoutId id="2147483655" r:id="rId12"/>
    <p:sldLayoutId id="2147483658" r:id="rId13"/>
    <p:sldLayoutId id="2147483659" r:id="rId14"/>
    <p:sldLayoutId id="2147483669" r:id="rId15"/>
    <p:sldLayoutId id="2147483670" r:id="rId16"/>
    <p:sldLayoutId id="2147483671"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medicinenet.com/type_2_diabetes_pictures_slideshow/article.htm"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cdc.gov/diabetes/pubs/factsheet11.ht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ncbi.nlm.nih.gov/pmc/articles/PMC2963518/"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www.cdc.gov/diabetes/pubs/statsreport14.ht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hyperlink" Target="http://www.cdc.gov/diabetes/pubs/factsheet11.htm"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C4CB-6A17-7344-96E3-C270762AC190}"/>
              </a:ext>
            </a:extLst>
          </p:cNvPr>
          <p:cNvSpPr>
            <a:spLocks noGrp="1"/>
          </p:cNvSpPr>
          <p:nvPr>
            <p:ph type="ctrTitle"/>
          </p:nvPr>
        </p:nvSpPr>
        <p:spPr/>
        <p:txBody>
          <a:bodyPr/>
          <a:lstStyle/>
          <a:p>
            <a:r>
              <a:rPr lang="en-US" dirty="0"/>
              <a:t>Diabetes Prevention and treatment</a:t>
            </a:r>
          </a:p>
        </p:txBody>
      </p:sp>
      <p:sp>
        <p:nvSpPr>
          <p:cNvPr id="5" name="Text Placeholder 4">
            <a:extLst>
              <a:ext uri="{FF2B5EF4-FFF2-40B4-BE49-F238E27FC236}">
                <a16:creationId xmlns:a16="http://schemas.microsoft.com/office/drawing/2014/main" id="{216CCEA5-285E-1344-9225-B33B109C24DD}"/>
              </a:ext>
            </a:extLst>
          </p:cNvPr>
          <p:cNvSpPr>
            <a:spLocks noGrp="1"/>
          </p:cNvSpPr>
          <p:nvPr>
            <p:ph type="body" sz="quarter" idx="15"/>
          </p:nvPr>
        </p:nvSpPr>
        <p:spPr/>
        <p:txBody>
          <a:bodyPr/>
          <a:lstStyle/>
          <a:p>
            <a:r>
              <a:rPr lang="en-US" dirty="0"/>
              <a:t>Mayra Serrano, </a:t>
            </a:r>
            <a:r>
              <a:rPr lang="en-US" cap="none" dirty="0"/>
              <a:t>DrPH(c), </a:t>
            </a:r>
            <a:r>
              <a:rPr lang="en-US" dirty="0"/>
              <a:t>MPH, CHES</a:t>
            </a:r>
          </a:p>
        </p:txBody>
      </p:sp>
      <p:sp>
        <p:nvSpPr>
          <p:cNvPr id="6" name="Text Placeholder 5">
            <a:extLst>
              <a:ext uri="{FF2B5EF4-FFF2-40B4-BE49-F238E27FC236}">
                <a16:creationId xmlns:a16="http://schemas.microsoft.com/office/drawing/2014/main" id="{F1663532-13CB-2344-B42D-2A48BE18F674}"/>
              </a:ext>
            </a:extLst>
          </p:cNvPr>
          <p:cNvSpPr>
            <a:spLocks noGrp="1"/>
          </p:cNvSpPr>
          <p:nvPr>
            <p:ph type="body" sz="quarter" idx="16"/>
          </p:nvPr>
        </p:nvSpPr>
        <p:spPr/>
        <p:txBody>
          <a:bodyPr/>
          <a:lstStyle/>
          <a:p>
            <a:r>
              <a:rPr lang="en-US" dirty="0"/>
              <a:t>Senior Manager, CCARE</a:t>
            </a:r>
          </a:p>
          <a:p>
            <a:r>
              <a:rPr lang="en-US" dirty="0"/>
              <a:t>City of Hope</a:t>
            </a:r>
          </a:p>
          <a:p>
            <a:r>
              <a:rPr lang="en-US" dirty="0"/>
              <a:t>Division of Health Equities</a:t>
            </a:r>
          </a:p>
          <a:p>
            <a:endParaRPr lang="en-US" dirty="0"/>
          </a:p>
        </p:txBody>
      </p:sp>
      <p:sp>
        <p:nvSpPr>
          <p:cNvPr id="7" name="Footer Placeholder 6">
            <a:extLst>
              <a:ext uri="{FF2B5EF4-FFF2-40B4-BE49-F238E27FC236}">
                <a16:creationId xmlns:a16="http://schemas.microsoft.com/office/drawing/2014/main" id="{1F022D51-4503-5B46-87A7-E74C9387B1FC}"/>
              </a:ext>
            </a:extLst>
          </p:cNvPr>
          <p:cNvSpPr>
            <a:spLocks noGrp="1"/>
          </p:cNvSpPr>
          <p:nvPr>
            <p:ph type="ftr" sz="quarter" idx="17"/>
          </p:nvPr>
        </p:nvSpPr>
        <p:spPr/>
        <p:txBody>
          <a:bodyPr/>
          <a:lstStyle/>
          <a:p>
            <a:fld id="{CC1E0B74-01B7-8146-9630-9DFAA21E7BC5}" type="slidenum">
              <a:rPr lang="en-US" smtClean="0"/>
              <a:pPr/>
              <a:t>1</a:t>
            </a:fld>
            <a:endParaRPr lang="en-US" dirty="0"/>
          </a:p>
        </p:txBody>
      </p:sp>
    </p:spTree>
    <p:extLst>
      <p:ext uri="{BB962C8B-B14F-4D97-AF65-F5344CB8AC3E}">
        <p14:creationId xmlns:p14="http://schemas.microsoft.com/office/powerpoint/2010/main" val="15932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extLst>
              <p:ext uri="{D42A27DB-BD31-4B8C-83A1-F6EECF244321}">
                <p14:modId xmlns:p14="http://schemas.microsoft.com/office/powerpoint/2010/main" val="2279401694"/>
              </p:ext>
            </p:extLst>
          </p:nvPr>
        </p:nvGraphicFramePr>
        <p:xfrm>
          <a:off x="1764597" y="1432153"/>
          <a:ext cx="8656637" cy="4897438"/>
        </p:xfrm>
        <a:graphic>
          <a:graphicData uri="http://schemas.openxmlformats.org/presentationml/2006/ole">
            <mc:AlternateContent xmlns:mc="http://schemas.openxmlformats.org/markup-compatibility/2006">
              <mc:Choice xmlns:v="urn:schemas-microsoft-com:vml" Requires="v">
                <p:oleObj spid="_x0000_s1054" name="Chart" r:id="rId4" imgW="8591402" imgH="4857684" progId="Excel.Chart.8">
                  <p:embed/>
                </p:oleObj>
              </mc:Choice>
              <mc:Fallback>
                <p:oleObj name="Chart" r:id="rId4" imgW="8591402" imgH="4857684" progId="Excel.Chart.8">
                  <p:embed/>
                  <p:pic>
                    <p:nvPicPr>
                      <p:cNvPr id="19458" name="Object 2"/>
                      <p:cNvPicPr>
                        <a:picLocks noChangeAspect="1" noChangeArrowheads="1"/>
                      </p:cNvPicPr>
                      <p:nvPr/>
                    </p:nvPicPr>
                    <p:blipFill>
                      <a:blip r:embed="rId5"/>
                      <a:srcRect/>
                      <a:stretch>
                        <a:fillRect/>
                      </a:stretch>
                    </p:blipFill>
                    <p:spPr bwMode="auto">
                      <a:xfrm>
                        <a:off x="1764597" y="1432153"/>
                        <a:ext cx="8656637"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Text Box 4"/>
          <p:cNvSpPr txBox="1">
            <a:spLocks noChangeArrowheads="1"/>
          </p:cNvSpPr>
          <p:nvPr/>
        </p:nvSpPr>
        <p:spPr bwMode="auto">
          <a:xfrm>
            <a:off x="1764597" y="6317377"/>
            <a:ext cx="90260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rgbClr val="336699"/>
                </a:solidFill>
                <a:latin typeface="Times New Roman" panose="02020603050405020304" pitchFamily="18" charset="0"/>
              </a:defRPr>
            </a:lvl1pPr>
            <a:lvl2pPr marL="742950" indent="-285750">
              <a:spcBef>
                <a:spcPct val="20000"/>
              </a:spcBef>
              <a:buChar char="–"/>
              <a:defRPr sz="2800">
                <a:solidFill>
                  <a:srgbClr val="336699"/>
                </a:solidFill>
                <a:latin typeface="Times New Roman" panose="02020603050405020304" pitchFamily="18" charset="0"/>
              </a:defRPr>
            </a:lvl2pPr>
            <a:lvl3pPr marL="1143000" indent="-228600">
              <a:spcBef>
                <a:spcPct val="20000"/>
              </a:spcBef>
              <a:buChar char="•"/>
              <a:defRPr sz="2400">
                <a:solidFill>
                  <a:srgbClr val="336699"/>
                </a:solidFill>
                <a:latin typeface="Times New Roman" panose="02020603050405020304" pitchFamily="18" charset="0"/>
              </a:defRPr>
            </a:lvl3pPr>
            <a:lvl4pPr marL="1600200" indent="-228600">
              <a:spcBef>
                <a:spcPct val="20000"/>
              </a:spcBef>
              <a:buChar char="–"/>
              <a:defRPr sz="2000">
                <a:solidFill>
                  <a:srgbClr val="336699"/>
                </a:solidFill>
                <a:latin typeface="Times New Roman" panose="02020603050405020304" pitchFamily="18" charset="0"/>
              </a:defRPr>
            </a:lvl4pPr>
            <a:lvl5pPr marL="2057400" indent="-228600">
              <a:spcBef>
                <a:spcPct val="20000"/>
              </a:spcBef>
              <a:buChar char="»"/>
              <a:defRPr sz="2000">
                <a:solidFill>
                  <a:srgbClr val="336699"/>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336699"/>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336699"/>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336699"/>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336699"/>
                </a:solidFill>
                <a:latin typeface="Times New Roman" panose="02020603050405020304" pitchFamily="18" charset="0"/>
              </a:defRPr>
            </a:lvl9pPr>
          </a:lstStyle>
          <a:p>
            <a:pPr eaLnBrk="0" fontAlgn="base" hangingPunct="0">
              <a:spcBef>
                <a:spcPct val="0"/>
              </a:spcBef>
              <a:spcAft>
                <a:spcPct val="0"/>
              </a:spcAft>
              <a:buNone/>
            </a:pPr>
            <a:r>
              <a:rPr lang="en-US" altLang="en-US" sz="1400" b="1" dirty="0">
                <a:solidFill>
                  <a:schemeClr val="tx1"/>
                </a:solidFill>
                <a:latin typeface="Arial" panose="020B0604020202020204" pitchFamily="34" charset="0"/>
                <a:cs typeface="Arial" panose="020B0604020202020204" pitchFamily="34" charset="0"/>
              </a:rPr>
              <a:t>CDC’s Division of Diabetes Translation. United States Diabetes Surveillance System available at http://www.cdc.gov/diabetes/data</a:t>
            </a:r>
          </a:p>
          <a:p>
            <a:pPr eaLnBrk="0" fontAlgn="base" hangingPunct="0">
              <a:spcBef>
                <a:spcPct val="0"/>
              </a:spcBef>
              <a:spcAft>
                <a:spcPct val="0"/>
              </a:spcAft>
              <a:buNone/>
            </a:pPr>
            <a:endParaRPr lang="en-US" altLang="en-US" sz="1400" b="1" dirty="0">
              <a:solidFill>
                <a:srgbClr val="FFFFCC"/>
              </a:solidFill>
            </a:endParaRPr>
          </a:p>
          <a:p>
            <a:pPr eaLnBrk="0" fontAlgn="base" hangingPunct="0">
              <a:spcBef>
                <a:spcPct val="0"/>
              </a:spcBef>
              <a:spcAft>
                <a:spcPct val="0"/>
              </a:spcAft>
              <a:buNone/>
            </a:pPr>
            <a:endParaRPr lang="en-US" altLang="en-US" sz="1400" b="1" dirty="0">
              <a:solidFill>
                <a:srgbClr val="FFFFCC"/>
              </a:solidFill>
            </a:endParaRPr>
          </a:p>
          <a:p>
            <a:pPr eaLnBrk="0" fontAlgn="base" hangingPunct="0">
              <a:spcBef>
                <a:spcPct val="0"/>
              </a:spcBef>
              <a:spcAft>
                <a:spcPct val="0"/>
              </a:spcAft>
              <a:buNone/>
            </a:pPr>
            <a:endParaRPr lang="en-US" altLang="en-US" sz="1600" b="1" dirty="0">
              <a:solidFill>
                <a:srgbClr val="CCCCFF"/>
              </a:solidFill>
            </a:endParaRPr>
          </a:p>
        </p:txBody>
      </p:sp>
      <p:sp>
        <p:nvSpPr>
          <p:cNvPr id="2" name="Title 1"/>
          <p:cNvSpPr>
            <a:spLocks noGrp="1"/>
          </p:cNvSpPr>
          <p:nvPr>
            <p:ph type="title"/>
          </p:nvPr>
        </p:nvSpPr>
        <p:spPr>
          <a:xfrm>
            <a:off x="383059" y="365125"/>
            <a:ext cx="10312649" cy="1023036"/>
          </a:xfrm>
        </p:spPr>
        <p:txBody>
          <a:bodyPr>
            <a:noAutofit/>
          </a:bodyPr>
          <a:lstStyle/>
          <a:p>
            <a:br>
              <a:rPr lang="en-US" altLang="en-US" sz="2400" dirty="0">
                <a:solidFill>
                  <a:schemeClr val="tx1"/>
                </a:solidFill>
                <a:cs typeface="Arial" panose="020B0604020202020204" pitchFamily="34" charset="0"/>
              </a:rPr>
            </a:br>
            <a:r>
              <a:rPr lang="en-US" altLang="en-US" sz="2400" b="0" dirty="0">
                <a:solidFill>
                  <a:schemeClr val="tx1"/>
                </a:solidFill>
                <a:cs typeface="Arial" panose="020B0604020202020204" pitchFamily="34" charset="0"/>
              </a:rPr>
              <a:t>Number and Percentage of U.S. Population with Diagnosed Diabetes, 1958-2015</a:t>
            </a:r>
            <a:br>
              <a:rPr lang="en-US" altLang="en-US" sz="2400" dirty="0">
                <a:solidFill>
                  <a:schemeClr val="tx1"/>
                </a:solidFill>
                <a:cs typeface="Arial" panose="020B0604020202020204" pitchFamily="34" charset="0"/>
              </a:rPr>
            </a:br>
            <a:endParaRPr lang="en-US" sz="2400" dirty="0">
              <a:solidFill>
                <a:schemeClr val="tx1"/>
              </a:solidFill>
              <a:cs typeface="Arial" panose="020B0604020202020204" pitchFamily="34" charset="0"/>
            </a:endParaRPr>
          </a:p>
        </p:txBody>
      </p:sp>
    </p:spTree>
    <p:extLst>
      <p:ext uri="{BB962C8B-B14F-4D97-AF65-F5344CB8AC3E}">
        <p14:creationId xmlns:p14="http://schemas.microsoft.com/office/powerpoint/2010/main" val="496262356"/>
      </p:ext>
    </p:extLst>
  </p:cSld>
  <p:clrMapOvr>
    <a:masterClrMapping/>
  </p:clrMapOvr>
  <p:transition spd="med">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365ECF-502E-4D8F-82EB-E9E6696DAC2B}"/>
              </a:ext>
            </a:extLst>
          </p:cNvPr>
          <p:cNvSpPr>
            <a:spLocks noGrp="1"/>
          </p:cNvSpPr>
          <p:nvPr>
            <p:ph type="body" sz="quarter" idx="22"/>
          </p:nvPr>
        </p:nvSpPr>
        <p:spPr>
          <a:xfrm>
            <a:off x="6727371" y="6565747"/>
            <a:ext cx="4072467" cy="417409"/>
          </a:xfrm>
        </p:spPr>
        <p:txBody>
          <a:bodyPr/>
          <a:lstStyle/>
          <a:p>
            <a:r>
              <a:rPr lang="en-US" dirty="0"/>
              <a:t>https://www.cdc.gov/diabetes/data/statistics-report/diagnosed-diabetes.html</a:t>
            </a:r>
          </a:p>
        </p:txBody>
      </p:sp>
      <p:sp>
        <p:nvSpPr>
          <p:cNvPr id="4" name="Title 3">
            <a:extLst>
              <a:ext uri="{FF2B5EF4-FFF2-40B4-BE49-F238E27FC236}">
                <a16:creationId xmlns:a16="http://schemas.microsoft.com/office/drawing/2014/main" id="{B0E23B73-F41C-46A8-8106-881C9C684BCB}"/>
              </a:ext>
            </a:extLst>
          </p:cNvPr>
          <p:cNvSpPr>
            <a:spLocks noGrp="1"/>
          </p:cNvSpPr>
          <p:nvPr>
            <p:ph type="title"/>
          </p:nvPr>
        </p:nvSpPr>
        <p:spPr/>
        <p:txBody>
          <a:bodyPr/>
          <a:lstStyle/>
          <a:p>
            <a:endParaRPr lang="en-US"/>
          </a:p>
        </p:txBody>
      </p:sp>
      <p:sp>
        <p:nvSpPr>
          <p:cNvPr id="5" name="Footer Placeholder 4">
            <a:extLst>
              <a:ext uri="{FF2B5EF4-FFF2-40B4-BE49-F238E27FC236}">
                <a16:creationId xmlns:a16="http://schemas.microsoft.com/office/drawing/2014/main" id="{4FC18920-240D-49CC-8247-A6DC74B15041}"/>
              </a:ext>
            </a:extLst>
          </p:cNvPr>
          <p:cNvSpPr>
            <a:spLocks noGrp="1"/>
          </p:cNvSpPr>
          <p:nvPr>
            <p:ph type="ftr" sz="quarter" idx="23"/>
          </p:nvPr>
        </p:nvSpPr>
        <p:spPr/>
        <p:txBody>
          <a:bodyPr/>
          <a:lstStyle/>
          <a:p>
            <a:fld id="{CC1E0B74-01B7-8146-9630-9DFAA21E7BC5}" type="slidenum">
              <a:rPr lang="en-US" smtClean="0"/>
              <a:pPr/>
              <a:t>11</a:t>
            </a:fld>
            <a:endParaRPr lang="en-US"/>
          </a:p>
        </p:txBody>
      </p:sp>
      <p:pic>
        <p:nvPicPr>
          <p:cNvPr id="5122" name="Picture 2" descr="Bar chart comparing men and women of different races as described in the above text. ">
            <a:extLst>
              <a:ext uri="{FF2B5EF4-FFF2-40B4-BE49-F238E27FC236}">
                <a16:creationId xmlns:a16="http://schemas.microsoft.com/office/drawing/2014/main" id="{E06F2BF3-ACC3-4588-8B15-CBD54AF498D2}"/>
              </a:ext>
            </a:extLst>
          </p:cNvPr>
          <p:cNvPicPr>
            <a:picLocks noGrp="1" noChangeAspect="1" noChangeArrowheads="1"/>
          </p:cNvPicPr>
          <p:nvPr>
            <p:ph sz="half" idx="21"/>
          </p:nvPr>
        </p:nvPicPr>
        <p:blipFill>
          <a:blip r:embed="rId2">
            <a:extLst>
              <a:ext uri="{28A0092B-C50C-407E-A947-70E740481C1C}">
                <a14:useLocalDpi xmlns:a14="http://schemas.microsoft.com/office/drawing/2010/main" val="0"/>
              </a:ext>
            </a:extLst>
          </a:blip>
          <a:srcRect/>
          <a:stretch>
            <a:fillRect/>
          </a:stretch>
        </p:blipFill>
        <p:spPr bwMode="auto">
          <a:xfrm>
            <a:off x="889331" y="1511388"/>
            <a:ext cx="9910507" cy="505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382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Percentage of US Adults Ages 18 or older with Diagnosed diabetes, by Race and Ethnic Group, 2013-2015</a:t>
            </a:r>
          </a:p>
        </p:txBody>
      </p:sp>
      <p:sp>
        <p:nvSpPr>
          <p:cNvPr id="4" name="Footer Placeholder 3"/>
          <p:cNvSpPr>
            <a:spLocks noGrp="1"/>
          </p:cNvSpPr>
          <p:nvPr>
            <p:ph type="ftr" sz="quarter" idx="15"/>
          </p:nvPr>
        </p:nvSpPr>
        <p:spPr/>
        <p:txBody>
          <a:bodyPr/>
          <a:lstStyle/>
          <a:p>
            <a:fld id="{CC1E0B74-01B7-8146-9630-9DFAA21E7BC5}" type="slidenum">
              <a:rPr lang="en-US" smtClean="0"/>
              <a:pPr/>
              <a:t>12</a:t>
            </a:fld>
            <a:endParaRPr lang="en-US" dirty="0"/>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2238" y="1717416"/>
            <a:ext cx="8787524"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286259" y="6166235"/>
            <a:ext cx="3238387" cy="338554"/>
          </a:xfrm>
          <a:prstGeom prst="rect">
            <a:avLst/>
          </a:prstGeom>
        </p:spPr>
        <p:txBody>
          <a:bodyPr wrap="none">
            <a:spAutoFit/>
          </a:bodyPr>
          <a:lstStyle/>
          <a:p>
            <a:pPr>
              <a:defRPr/>
            </a:pPr>
            <a:r>
              <a:rPr lang="es-US" sz="1600" kern="0" dirty="0">
                <a:latin typeface="Arial" panose="020B0604020202020204" pitchFamily="34" charset="0"/>
                <a:cs typeface="Arial" panose="020B0604020202020204" pitchFamily="34" charset="0"/>
              </a:rPr>
              <a:t>Diabetes 2017 </a:t>
            </a:r>
            <a:r>
              <a:rPr lang="es-US" sz="1600" kern="0" dirty="0" err="1">
                <a:latin typeface="Arial" panose="020B0604020202020204" pitchFamily="34" charset="0"/>
                <a:cs typeface="Arial" panose="020B0604020202020204" pitchFamily="34" charset="0"/>
              </a:rPr>
              <a:t>Report</a:t>
            </a:r>
            <a:r>
              <a:rPr lang="es-US" sz="1600" kern="0" dirty="0">
                <a:latin typeface="Arial" panose="020B0604020202020204" pitchFamily="34" charset="0"/>
                <a:cs typeface="Arial" panose="020B0604020202020204" pitchFamily="34" charset="0"/>
              </a:rPr>
              <a:t> </a:t>
            </a:r>
            <a:r>
              <a:rPr lang="es-US" sz="1600" kern="0" dirty="0" err="1">
                <a:latin typeface="Arial" panose="020B0604020202020204" pitchFamily="34" charset="0"/>
                <a:cs typeface="Arial" panose="020B0604020202020204" pitchFamily="34" charset="0"/>
              </a:rPr>
              <a:t>Card</a:t>
            </a:r>
            <a:r>
              <a:rPr lang="es-US" sz="1600" kern="0" dirty="0">
                <a:latin typeface="Arial" panose="020B0604020202020204" pitchFamily="34" charset="0"/>
                <a:cs typeface="Arial" panose="020B0604020202020204" pitchFamily="34" charset="0"/>
              </a:rPr>
              <a:t>, CDC</a:t>
            </a:r>
          </a:p>
        </p:txBody>
      </p:sp>
    </p:spTree>
    <p:extLst>
      <p:ext uri="{BB962C8B-B14F-4D97-AF65-F5344CB8AC3E}">
        <p14:creationId xmlns:p14="http://schemas.microsoft.com/office/powerpoint/2010/main" val="610107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A569D-2719-C64E-BDD6-66FE131F3AA9}"/>
              </a:ext>
            </a:extLst>
          </p:cNvPr>
          <p:cNvSpPr>
            <a:spLocks noGrp="1"/>
          </p:cNvSpPr>
          <p:nvPr>
            <p:ph type="title"/>
          </p:nvPr>
        </p:nvSpPr>
        <p:spPr/>
        <p:txBody>
          <a:bodyPr/>
          <a:lstStyle/>
          <a:p>
            <a:r>
              <a:rPr lang="en-US" dirty="0"/>
              <a:t>Diabetes Among African Americans</a:t>
            </a:r>
          </a:p>
        </p:txBody>
      </p:sp>
      <p:sp>
        <p:nvSpPr>
          <p:cNvPr id="4" name="Footer Placeholder 3">
            <a:extLst>
              <a:ext uri="{FF2B5EF4-FFF2-40B4-BE49-F238E27FC236}">
                <a16:creationId xmlns:a16="http://schemas.microsoft.com/office/drawing/2014/main" id="{317940AC-A5AE-3240-828F-32995C8B89FE}"/>
              </a:ext>
            </a:extLst>
          </p:cNvPr>
          <p:cNvSpPr>
            <a:spLocks noGrp="1"/>
          </p:cNvSpPr>
          <p:nvPr>
            <p:ph type="ftr" sz="quarter" idx="15"/>
          </p:nvPr>
        </p:nvSpPr>
        <p:spPr/>
        <p:txBody>
          <a:bodyPr/>
          <a:lstStyle/>
          <a:p>
            <a:fld id="{CC1E0B74-01B7-8146-9630-9DFAA21E7BC5}" type="slidenum">
              <a:rPr lang="en-US" smtClean="0"/>
              <a:pPr/>
              <a:t>13</a:t>
            </a:fld>
            <a:endParaRPr lang="en-US" dirty="0"/>
          </a:p>
        </p:txBody>
      </p:sp>
      <p:pic>
        <p:nvPicPr>
          <p:cNvPr id="12" name="Picture 11">
            <a:extLst>
              <a:ext uri="{FF2B5EF4-FFF2-40B4-BE49-F238E27FC236}">
                <a16:creationId xmlns:a16="http://schemas.microsoft.com/office/drawing/2014/main" id="{44BB31AD-FCA6-184B-BD2C-DC0360A28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60" y="5469839"/>
            <a:ext cx="8864600" cy="914400"/>
          </a:xfrm>
          <a:prstGeom prst="rect">
            <a:avLst/>
          </a:prstGeom>
        </p:spPr>
      </p:pic>
      <p:pic>
        <p:nvPicPr>
          <p:cNvPr id="14" name="Picture 13" descr="Chart, timeline, bar chart&#10;&#10;Description automatically generated">
            <a:extLst>
              <a:ext uri="{FF2B5EF4-FFF2-40B4-BE49-F238E27FC236}">
                <a16:creationId xmlns:a16="http://schemas.microsoft.com/office/drawing/2014/main" id="{B38EF106-C08D-0944-B3EA-A33610B85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060" y="1529542"/>
            <a:ext cx="4508500" cy="4109258"/>
          </a:xfrm>
          <a:prstGeom prst="rect">
            <a:avLst/>
          </a:prstGeom>
        </p:spPr>
      </p:pic>
      <p:pic>
        <p:nvPicPr>
          <p:cNvPr id="2052" name="Picture 4" descr="Image result for african american diabetes">
            <a:extLst>
              <a:ext uri="{FF2B5EF4-FFF2-40B4-BE49-F238E27FC236}">
                <a16:creationId xmlns:a16="http://schemas.microsoft.com/office/drawing/2014/main" id="{FF7AA4D1-F540-FB45-9589-5F86A81CA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62051"/>
            <a:ext cx="5678557" cy="34845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Text&#10;&#10;Description automatically generated with medium confidence">
            <a:extLst>
              <a:ext uri="{FF2B5EF4-FFF2-40B4-BE49-F238E27FC236}">
                <a16:creationId xmlns:a16="http://schemas.microsoft.com/office/drawing/2014/main" id="{127D28CF-9651-984B-9B4A-74559E1480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2769" y="6202698"/>
            <a:ext cx="4508500" cy="609600"/>
          </a:xfrm>
          <a:prstGeom prst="rect">
            <a:avLst/>
          </a:prstGeom>
        </p:spPr>
      </p:pic>
    </p:spTree>
    <p:extLst>
      <p:ext uri="{BB962C8B-B14F-4D97-AF65-F5344CB8AC3E}">
        <p14:creationId xmlns:p14="http://schemas.microsoft.com/office/powerpoint/2010/main" val="733191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8367-783C-E042-8014-03DE2109BC51}"/>
              </a:ext>
            </a:extLst>
          </p:cNvPr>
          <p:cNvSpPr>
            <a:spLocks noGrp="1"/>
          </p:cNvSpPr>
          <p:nvPr>
            <p:ph type="title"/>
          </p:nvPr>
        </p:nvSpPr>
        <p:spPr/>
        <p:txBody>
          <a:bodyPr/>
          <a:lstStyle/>
          <a:p>
            <a:r>
              <a:rPr lang="en-US" dirty="0"/>
              <a:t>Diagnoses of Diabetes</a:t>
            </a:r>
          </a:p>
        </p:txBody>
      </p:sp>
      <p:sp>
        <p:nvSpPr>
          <p:cNvPr id="3" name="Text Placeholder 2">
            <a:extLst>
              <a:ext uri="{FF2B5EF4-FFF2-40B4-BE49-F238E27FC236}">
                <a16:creationId xmlns:a16="http://schemas.microsoft.com/office/drawing/2014/main" id="{76AEC9C3-94D7-8D4F-AEF5-3DF9CB2F1F3F}"/>
              </a:ext>
            </a:extLst>
          </p:cNvPr>
          <p:cNvSpPr>
            <a:spLocks noGrp="1"/>
          </p:cNvSpPr>
          <p:nvPr>
            <p:ph type="body" sz="quarter" idx="14"/>
          </p:nvPr>
        </p:nvSpPr>
        <p:spPr>
          <a:xfrm>
            <a:off x="463024" y="1598220"/>
            <a:ext cx="10058401" cy="4119563"/>
          </a:xfrm>
        </p:spPr>
        <p:txBody>
          <a:bodyPr/>
          <a:lstStyle/>
          <a:p>
            <a:r>
              <a:rPr lang="en-US" dirty="0"/>
              <a:t>African American adults are 60% more likely than non-Hispanic white adults to have been diagnosed with diabetes by a physician.</a:t>
            </a:r>
          </a:p>
          <a:p>
            <a:r>
              <a:rPr lang="en-US" dirty="0"/>
              <a:t>In 2016, non-Hispanic blacks were 2.3 times more likely to be hospitalized for lower limb amputations as compared to non-Hispanic whites.</a:t>
            </a:r>
          </a:p>
          <a:p>
            <a:r>
              <a:rPr lang="en-US" dirty="0"/>
              <a:t>In 2017, African Americans were twice as likely as non-Hispanic whites to die from diabetes.</a:t>
            </a:r>
            <a:br>
              <a:rPr lang="en-US" dirty="0"/>
            </a:br>
            <a:endParaRPr lang="en-US" dirty="0"/>
          </a:p>
        </p:txBody>
      </p:sp>
      <p:sp>
        <p:nvSpPr>
          <p:cNvPr id="4" name="Footer Placeholder 3">
            <a:extLst>
              <a:ext uri="{FF2B5EF4-FFF2-40B4-BE49-F238E27FC236}">
                <a16:creationId xmlns:a16="http://schemas.microsoft.com/office/drawing/2014/main" id="{6260E886-D728-8849-8E5D-9AC598BDAD00}"/>
              </a:ext>
            </a:extLst>
          </p:cNvPr>
          <p:cNvSpPr>
            <a:spLocks noGrp="1"/>
          </p:cNvSpPr>
          <p:nvPr>
            <p:ph type="ftr" sz="quarter" idx="15"/>
          </p:nvPr>
        </p:nvSpPr>
        <p:spPr/>
        <p:txBody>
          <a:bodyPr/>
          <a:lstStyle/>
          <a:p>
            <a:fld id="{CC1E0B74-01B7-8146-9630-9DFAA21E7BC5}" type="slidenum">
              <a:rPr lang="en-US" smtClean="0"/>
              <a:pPr/>
              <a:t>14</a:t>
            </a:fld>
            <a:endParaRPr lang="en-US" dirty="0"/>
          </a:p>
        </p:txBody>
      </p:sp>
      <p:pic>
        <p:nvPicPr>
          <p:cNvPr id="6" name="Picture 5" descr="Table&#10;&#10;Description automatically generated">
            <a:extLst>
              <a:ext uri="{FF2B5EF4-FFF2-40B4-BE49-F238E27FC236}">
                <a16:creationId xmlns:a16="http://schemas.microsoft.com/office/drawing/2014/main" id="{F7CFCE9C-8D20-CC47-A0CC-F0D0E8FE5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872" y="3989934"/>
            <a:ext cx="9770959" cy="2452586"/>
          </a:xfrm>
          <a:prstGeom prst="rect">
            <a:avLst/>
          </a:prstGeom>
        </p:spPr>
      </p:pic>
    </p:spTree>
    <p:extLst>
      <p:ext uri="{BB962C8B-B14F-4D97-AF65-F5344CB8AC3E}">
        <p14:creationId xmlns:p14="http://schemas.microsoft.com/office/powerpoint/2010/main" val="3718415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E8A7-CCF8-4C09-BEEF-029B6DAC2391}"/>
              </a:ext>
            </a:extLst>
          </p:cNvPr>
          <p:cNvSpPr>
            <a:spLocks noGrp="1"/>
          </p:cNvSpPr>
          <p:nvPr>
            <p:ph type="title"/>
          </p:nvPr>
        </p:nvSpPr>
        <p:spPr/>
        <p:txBody>
          <a:bodyPr/>
          <a:lstStyle/>
          <a:p>
            <a:r>
              <a:rPr lang="en-US" dirty="0"/>
              <a:t>Diabetes among Latinos</a:t>
            </a:r>
          </a:p>
        </p:txBody>
      </p:sp>
      <p:sp>
        <p:nvSpPr>
          <p:cNvPr id="3" name="Text Placeholder 2">
            <a:extLst>
              <a:ext uri="{FF2B5EF4-FFF2-40B4-BE49-F238E27FC236}">
                <a16:creationId xmlns:a16="http://schemas.microsoft.com/office/drawing/2014/main" id="{EABB8991-4703-42E3-9100-AD96983F503B}"/>
              </a:ext>
            </a:extLst>
          </p:cNvPr>
          <p:cNvSpPr>
            <a:spLocks noGrp="1"/>
          </p:cNvSpPr>
          <p:nvPr>
            <p:ph type="body" sz="quarter" idx="14"/>
          </p:nvPr>
        </p:nvSpPr>
        <p:spPr>
          <a:xfrm>
            <a:off x="383061" y="1598955"/>
            <a:ext cx="11210226" cy="4632770"/>
          </a:xfrm>
        </p:spPr>
        <p:txBody>
          <a:bodyPr>
            <a:noAutofit/>
          </a:bodyPr>
          <a:lstStyle/>
          <a:p>
            <a:pPr lvl="0">
              <a:spcBef>
                <a:spcPts val="600"/>
              </a:spcBef>
              <a:spcAft>
                <a:spcPts val="600"/>
              </a:spcAft>
            </a:pPr>
            <a:r>
              <a:rPr lang="en-US" sz="2200" dirty="0"/>
              <a:t>More than half of Latinos adults are expected to develop type 2 diabetes in their lifetime</a:t>
            </a:r>
          </a:p>
          <a:p>
            <a:pPr lvl="0">
              <a:spcBef>
                <a:spcPts val="600"/>
              </a:spcBef>
              <a:spcAft>
                <a:spcPts val="600"/>
              </a:spcAft>
            </a:pPr>
            <a:r>
              <a:rPr lang="en-US" sz="2200" dirty="0"/>
              <a:t>Latinos are 2x as likely than non-Hispanic whites to be diagnosed with type 2 diabetes</a:t>
            </a:r>
          </a:p>
          <a:p>
            <a:pPr lvl="0">
              <a:spcBef>
                <a:spcPts val="600"/>
              </a:spcBef>
              <a:spcAft>
                <a:spcPts val="600"/>
              </a:spcAft>
            </a:pPr>
            <a:r>
              <a:rPr lang="en-US" sz="2200" dirty="0"/>
              <a:t>Among adults of Hispanic origin, Mexicans (14.4%) and Puerto Ricans (12.4%) had the highest prevalence, followed by Central/South Americans (8.3%) and Cubans (6.5%)</a:t>
            </a:r>
          </a:p>
          <a:p>
            <a:pPr lvl="0">
              <a:spcBef>
                <a:spcPts val="600"/>
              </a:spcBef>
              <a:spcAft>
                <a:spcPts val="600"/>
              </a:spcAft>
            </a:pPr>
            <a:r>
              <a:rPr lang="en-US" sz="2200" dirty="0"/>
              <a:t>Latinos are 50% more likely to die from type 2 diabetes</a:t>
            </a:r>
          </a:p>
          <a:p>
            <a:pPr lvl="0">
              <a:spcBef>
                <a:spcPts val="600"/>
              </a:spcBef>
              <a:spcAft>
                <a:spcPts val="600"/>
              </a:spcAft>
            </a:pPr>
            <a:r>
              <a:rPr lang="en-US" sz="2200" dirty="0"/>
              <a:t>Latinos are more likely to be diagnosed with diabetes at younger age</a:t>
            </a:r>
          </a:p>
          <a:p>
            <a:pPr lvl="0">
              <a:spcBef>
                <a:spcPts val="600"/>
              </a:spcBef>
              <a:spcAft>
                <a:spcPts val="600"/>
              </a:spcAft>
            </a:pPr>
            <a:r>
              <a:rPr lang="en-US" sz="2200" dirty="0"/>
              <a:t>Latinos have higher rates of obesity and are less likely to be physically active, leading to an increased risk of developing diabetes</a:t>
            </a:r>
          </a:p>
          <a:p>
            <a:pPr lvl="0">
              <a:spcBef>
                <a:spcPts val="600"/>
              </a:spcBef>
              <a:spcAft>
                <a:spcPts val="600"/>
              </a:spcAft>
            </a:pPr>
            <a:r>
              <a:rPr lang="en-US" sz="2200" dirty="0"/>
              <a:t>Latinos are more likely to have prediabetes (higher than normal blood sugar levels but not yet high enough to be diabetic), increasing the risk of developing diabetes.</a:t>
            </a:r>
          </a:p>
        </p:txBody>
      </p:sp>
      <p:sp>
        <p:nvSpPr>
          <p:cNvPr id="4" name="Footer Placeholder 3">
            <a:extLst>
              <a:ext uri="{FF2B5EF4-FFF2-40B4-BE49-F238E27FC236}">
                <a16:creationId xmlns:a16="http://schemas.microsoft.com/office/drawing/2014/main" id="{E6691FFD-6AB1-4C84-B2C1-672DD824FE32}"/>
              </a:ext>
            </a:extLst>
          </p:cNvPr>
          <p:cNvSpPr>
            <a:spLocks noGrp="1"/>
          </p:cNvSpPr>
          <p:nvPr>
            <p:ph type="ftr" sz="quarter" idx="15"/>
          </p:nvPr>
        </p:nvSpPr>
        <p:spPr/>
        <p:txBody>
          <a:bodyPr/>
          <a:lstStyle/>
          <a:p>
            <a:fld id="{CC1E0B74-01B7-8146-9630-9DFAA21E7BC5}" type="slidenum">
              <a:rPr lang="en-US" smtClean="0"/>
              <a:pPr/>
              <a:t>15</a:t>
            </a:fld>
            <a:endParaRPr lang="en-US"/>
          </a:p>
        </p:txBody>
      </p:sp>
      <p:sp>
        <p:nvSpPr>
          <p:cNvPr id="5" name="TextBox 4">
            <a:extLst>
              <a:ext uri="{FF2B5EF4-FFF2-40B4-BE49-F238E27FC236}">
                <a16:creationId xmlns:a16="http://schemas.microsoft.com/office/drawing/2014/main" id="{ACE6A9F2-F678-415F-A614-69D8328188CE}"/>
              </a:ext>
            </a:extLst>
          </p:cNvPr>
          <p:cNvSpPr txBox="1"/>
          <p:nvPr/>
        </p:nvSpPr>
        <p:spPr>
          <a:xfrm>
            <a:off x="4885829" y="6528231"/>
            <a:ext cx="6157455" cy="246221"/>
          </a:xfrm>
          <a:prstGeom prst="rect">
            <a:avLst/>
          </a:prstGeom>
          <a:noFill/>
        </p:spPr>
        <p:txBody>
          <a:bodyPr wrap="none" rtlCol="0">
            <a:spAutoFit/>
          </a:bodyPr>
          <a:lstStyle/>
          <a:p>
            <a:r>
              <a:rPr lang="en-US" sz="1000" dirty="0"/>
              <a:t>Centers for Disease Control Accessed from: https://www.cdc.gov/diabetes/library/features/hispanic-diabetes.html</a:t>
            </a:r>
          </a:p>
        </p:txBody>
      </p:sp>
    </p:spTree>
    <p:extLst>
      <p:ext uri="{BB962C8B-B14F-4D97-AF65-F5344CB8AC3E}">
        <p14:creationId xmlns:p14="http://schemas.microsoft.com/office/powerpoint/2010/main" val="2517438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among Asian Americans and Native Hawaiians/Pacific Islanders</a:t>
            </a:r>
          </a:p>
        </p:txBody>
      </p:sp>
      <p:sp>
        <p:nvSpPr>
          <p:cNvPr id="3" name="Text Placeholder 2"/>
          <p:cNvSpPr>
            <a:spLocks noGrp="1"/>
          </p:cNvSpPr>
          <p:nvPr>
            <p:ph type="body" sz="quarter" idx="14"/>
          </p:nvPr>
        </p:nvSpPr>
        <p:spPr>
          <a:xfrm>
            <a:off x="477131" y="1641811"/>
            <a:ext cx="10550098" cy="4632770"/>
          </a:xfrm>
        </p:spPr>
        <p:txBody>
          <a:bodyPr>
            <a:noAutofit/>
          </a:bodyPr>
          <a:lstStyle/>
          <a:p>
            <a:pPr>
              <a:spcBef>
                <a:spcPts val="600"/>
              </a:spcBef>
              <a:spcAft>
                <a:spcPts val="600"/>
              </a:spcAft>
            </a:pPr>
            <a:r>
              <a:rPr lang="en-US" altLang="en-US" sz="2000" b="1" dirty="0"/>
              <a:t>1.6 Million </a:t>
            </a:r>
            <a:r>
              <a:rPr lang="en-US" altLang="en-US" sz="2000" dirty="0"/>
              <a:t>non-Hispanic</a:t>
            </a:r>
            <a:r>
              <a:rPr lang="en-US" altLang="en-US" sz="2000" b="1" dirty="0"/>
              <a:t> </a:t>
            </a:r>
            <a:r>
              <a:rPr lang="en-US" altLang="en-US" sz="2000" dirty="0"/>
              <a:t>Asian Americans aged 18 years or older have diagnosed diabetes</a:t>
            </a:r>
          </a:p>
          <a:p>
            <a:pPr>
              <a:spcBef>
                <a:spcPts val="600"/>
              </a:spcBef>
              <a:spcAft>
                <a:spcPts val="600"/>
              </a:spcAft>
            </a:pPr>
            <a:r>
              <a:rPr lang="en-US" altLang="en-US" sz="2000" dirty="0"/>
              <a:t>Among non-Hispanic Asians, Asian Indians had the highest percentage of diagnosed diabetes followed by Filipinos and Chinese individuals</a:t>
            </a:r>
          </a:p>
          <a:p>
            <a:pPr>
              <a:spcBef>
                <a:spcPts val="600"/>
              </a:spcBef>
              <a:spcAft>
                <a:spcPts val="600"/>
              </a:spcAft>
            </a:pPr>
            <a:r>
              <a:rPr lang="en-US" altLang="en-US" sz="2000" dirty="0"/>
              <a:t>From 2013-2015, Asian American women were almost 3 times more likely to be diagnosed with diabetes compared to non-Hispanic white women</a:t>
            </a:r>
          </a:p>
          <a:p>
            <a:pPr>
              <a:spcBef>
                <a:spcPts val="600"/>
              </a:spcBef>
              <a:spcAft>
                <a:spcPts val="600"/>
              </a:spcAft>
            </a:pPr>
            <a:r>
              <a:rPr lang="en-US" sz="2000" dirty="0"/>
              <a:t>In 2018, Native Hawaiians/Pacific Islanders were 2.5 times more likely to be diagnosed with diabetes, as compared to the non-Hispanic white population.</a:t>
            </a:r>
          </a:p>
          <a:p>
            <a:pPr>
              <a:spcBef>
                <a:spcPts val="600"/>
              </a:spcBef>
              <a:spcAft>
                <a:spcPts val="600"/>
              </a:spcAft>
            </a:pPr>
            <a:r>
              <a:rPr lang="en-US" sz="2000" dirty="0"/>
              <a:t>In 2018, Native Hawaiians/Pacific Islanders were 2.5 times more likely than non-Hispanic whites to die from diabetes.</a:t>
            </a:r>
          </a:p>
          <a:p>
            <a:pPr>
              <a:spcBef>
                <a:spcPts val="600"/>
              </a:spcBef>
              <a:spcAft>
                <a:spcPts val="600"/>
              </a:spcAft>
            </a:pPr>
            <a:r>
              <a:rPr lang="en-US" sz="2000" dirty="0"/>
              <a:t>In 2014, American Samoans had the highest diabetes rate among surveyed Pacific Islander sub-populations. Their rate was 2.8 times higher than the national white population.</a:t>
            </a:r>
          </a:p>
        </p:txBody>
      </p:sp>
      <p:sp>
        <p:nvSpPr>
          <p:cNvPr id="4" name="Footer Placeholder 3"/>
          <p:cNvSpPr>
            <a:spLocks noGrp="1"/>
          </p:cNvSpPr>
          <p:nvPr>
            <p:ph type="ftr" sz="quarter" idx="15"/>
          </p:nvPr>
        </p:nvSpPr>
        <p:spPr/>
        <p:txBody>
          <a:bodyPr/>
          <a:lstStyle/>
          <a:p>
            <a:fld id="{CC1E0B74-01B7-8146-9630-9DFAA21E7BC5}" type="slidenum">
              <a:rPr lang="en-US" smtClean="0"/>
              <a:pPr/>
              <a:t>16</a:t>
            </a:fld>
            <a:endParaRPr lang="en-US" dirty="0"/>
          </a:p>
        </p:txBody>
      </p:sp>
      <p:sp>
        <p:nvSpPr>
          <p:cNvPr id="5" name="Rectangle 4"/>
          <p:cNvSpPr/>
          <p:nvPr/>
        </p:nvSpPr>
        <p:spPr>
          <a:xfrm>
            <a:off x="5094515" y="6528231"/>
            <a:ext cx="6651283" cy="246221"/>
          </a:xfrm>
          <a:prstGeom prst="rect">
            <a:avLst/>
          </a:prstGeom>
        </p:spPr>
        <p:txBody>
          <a:bodyPr wrap="square">
            <a:spAutoFit/>
          </a:bodyPr>
          <a:lstStyle/>
          <a:p>
            <a:pPr>
              <a:defRPr/>
            </a:pPr>
            <a:r>
              <a:rPr lang="es-US" sz="1000" kern="0" dirty="0">
                <a:latin typeface="Arial" panose="020B0604020202020204" pitchFamily="34" charset="0"/>
                <a:cs typeface="Arial" panose="020B0604020202020204" pitchFamily="34" charset="0"/>
              </a:rPr>
              <a:t>CDC and </a:t>
            </a:r>
            <a:r>
              <a:rPr lang="es-US" sz="1000" kern="0" dirty="0" err="1">
                <a:latin typeface="Arial" panose="020B0604020202020204" pitchFamily="34" charset="0"/>
                <a:cs typeface="Arial" panose="020B0604020202020204" pitchFamily="34" charset="0"/>
              </a:rPr>
              <a:t>the</a:t>
            </a:r>
            <a:r>
              <a:rPr lang="es-US" sz="1000" kern="0" dirty="0">
                <a:latin typeface="Arial" panose="020B0604020202020204" pitchFamily="34" charset="0"/>
                <a:cs typeface="Arial" panose="020B0604020202020204" pitchFamily="34" charset="0"/>
              </a:rPr>
              <a:t> U.S. </a:t>
            </a:r>
            <a:r>
              <a:rPr lang="es-US" sz="1000" kern="0" dirty="0" err="1">
                <a:latin typeface="Arial" panose="020B0604020202020204" pitchFamily="34" charset="0"/>
                <a:cs typeface="Arial" panose="020B0604020202020204" pitchFamily="34" charset="0"/>
              </a:rPr>
              <a:t>Department</a:t>
            </a:r>
            <a:r>
              <a:rPr lang="es-US" sz="1000" kern="0" dirty="0">
                <a:latin typeface="Arial" panose="020B0604020202020204" pitchFamily="34" charset="0"/>
                <a:cs typeface="Arial" panose="020B0604020202020204" pitchFamily="34" charset="0"/>
              </a:rPr>
              <a:t> of </a:t>
            </a:r>
            <a:r>
              <a:rPr lang="es-US" sz="1000" kern="0" dirty="0" err="1">
                <a:latin typeface="Arial" panose="020B0604020202020204" pitchFamily="34" charset="0"/>
                <a:cs typeface="Arial" panose="020B0604020202020204" pitchFamily="34" charset="0"/>
              </a:rPr>
              <a:t>Health</a:t>
            </a:r>
            <a:r>
              <a:rPr lang="es-US" sz="1000" kern="0" dirty="0">
                <a:latin typeface="Arial" panose="020B0604020202020204" pitchFamily="34" charset="0"/>
                <a:cs typeface="Arial" panose="020B0604020202020204" pitchFamily="34" charset="0"/>
              </a:rPr>
              <a:t> and  Human </a:t>
            </a:r>
            <a:r>
              <a:rPr lang="es-US" sz="1000" kern="0" dirty="0" err="1">
                <a:latin typeface="Arial" panose="020B0604020202020204" pitchFamily="34" charset="0"/>
                <a:cs typeface="Arial" panose="020B0604020202020204" pitchFamily="34" charset="0"/>
              </a:rPr>
              <a:t>Services</a:t>
            </a:r>
            <a:r>
              <a:rPr lang="es-US" sz="1000" kern="0" dirty="0">
                <a:latin typeface="Arial" panose="020B0604020202020204" pitchFamily="34" charset="0"/>
                <a:cs typeface="Arial" panose="020B0604020202020204" pitchFamily="34" charset="0"/>
              </a:rPr>
              <a:t> Office of </a:t>
            </a:r>
            <a:r>
              <a:rPr lang="es-US" sz="1000" kern="0" dirty="0" err="1">
                <a:latin typeface="Arial" panose="020B0604020202020204" pitchFamily="34" charset="0"/>
                <a:cs typeface="Arial" panose="020B0604020202020204" pitchFamily="34" charset="0"/>
              </a:rPr>
              <a:t>Minority</a:t>
            </a:r>
            <a:r>
              <a:rPr lang="es-US" sz="1000" kern="0" dirty="0">
                <a:latin typeface="Arial" panose="020B0604020202020204" pitchFamily="34" charset="0"/>
                <a:cs typeface="Arial" panose="020B0604020202020204" pitchFamily="34" charset="0"/>
              </a:rPr>
              <a:t> </a:t>
            </a:r>
            <a:r>
              <a:rPr lang="es-US" sz="1000" kern="0" dirty="0" err="1">
                <a:latin typeface="Arial" panose="020B0604020202020204" pitchFamily="34" charset="0"/>
                <a:cs typeface="Arial" panose="020B0604020202020204" pitchFamily="34" charset="0"/>
              </a:rPr>
              <a:t>Health</a:t>
            </a:r>
            <a:endParaRPr lang="es-US" sz="10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9772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81BCFF-814B-45AD-89E4-6689D2E727CB}"/>
              </a:ext>
            </a:extLst>
          </p:cNvPr>
          <p:cNvSpPr>
            <a:spLocks noGrp="1"/>
          </p:cNvSpPr>
          <p:nvPr>
            <p:ph type="title"/>
          </p:nvPr>
        </p:nvSpPr>
        <p:spPr/>
        <p:txBody>
          <a:bodyPr/>
          <a:lstStyle/>
          <a:p>
            <a:r>
              <a:rPr lang="en-US" dirty="0"/>
              <a:t>Diabetes prevalence by age</a:t>
            </a:r>
          </a:p>
        </p:txBody>
      </p:sp>
      <p:sp>
        <p:nvSpPr>
          <p:cNvPr id="4" name="Footer Placeholder 3">
            <a:extLst>
              <a:ext uri="{FF2B5EF4-FFF2-40B4-BE49-F238E27FC236}">
                <a16:creationId xmlns:a16="http://schemas.microsoft.com/office/drawing/2014/main" id="{44C20159-A349-4933-BAA1-1AA7DBD95C00}"/>
              </a:ext>
            </a:extLst>
          </p:cNvPr>
          <p:cNvSpPr>
            <a:spLocks noGrp="1"/>
          </p:cNvSpPr>
          <p:nvPr>
            <p:ph type="ftr" sz="quarter" idx="23"/>
          </p:nvPr>
        </p:nvSpPr>
        <p:spPr/>
        <p:txBody>
          <a:bodyPr/>
          <a:lstStyle/>
          <a:p>
            <a:fld id="{CC1E0B74-01B7-8146-9630-9DFAA21E7BC5}" type="slidenum">
              <a:rPr lang="en-US" smtClean="0"/>
              <a:pPr/>
              <a:t>17</a:t>
            </a:fld>
            <a:endParaRPr lang="en-US"/>
          </a:p>
        </p:txBody>
      </p:sp>
      <p:pic>
        <p:nvPicPr>
          <p:cNvPr id="9" name="Picture 2" descr="Age distribution by sex, race, and ethnicity among patients with type 2 diabetes among 576,306 unique patients aged 10 to 100 years who had visited an emergency department at least once from 2011 through 2015 in New York City. Data source: New York State Department of Health Statewide Planning and Research Cooperative System (18). ">
            <a:extLst>
              <a:ext uri="{FF2B5EF4-FFF2-40B4-BE49-F238E27FC236}">
                <a16:creationId xmlns:a16="http://schemas.microsoft.com/office/drawing/2014/main" id="{0FF24494-897D-47A4-B17C-EF7FB8EBA0DA}"/>
              </a:ext>
            </a:extLst>
          </p:cNvPr>
          <p:cNvPicPr>
            <a:picLocks noGrp="1" noChangeAspect="1" noChangeArrowheads="1"/>
          </p:cNvPicPr>
          <p:nvPr>
            <p:ph sz="half" idx="21"/>
          </p:nvPr>
        </p:nvPicPr>
        <p:blipFill>
          <a:blip r:embed="rId3">
            <a:extLst>
              <a:ext uri="{28A0092B-C50C-407E-A947-70E740481C1C}">
                <a14:useLocalDpi xmlns:a14="http://schemas.microsoft.com/office/drawing/2010/main" val="0"/>
              </a:ext>
            </a:extLst>
          </a:blip>
          <a:srcRect/>
          <a:stretch>
            <a:fillRect/>
          </a:stretch>
        </p:blipFill>
        <p:spPr bwMode="auto">
          <a:xfrm>
            <a:off x="1355279" y="1438747"/>
            <a:ext cx="8356838" cy="5058673"/>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4BE78380-E72D-4D65-AE3B-980AC47E6DE6}"/>
              </a:ext>
            </a:extLst>
          </p:cNvPr>
          <p:cNvSpPr>
            <a:spLocks noGrp="1"/>
          </p:cNvSpPr>
          <p:nvPr>
            <p:ph type="body" sz="quarter" idx="22"/>
          </p:nvPr>
        </p:nvSpPr>
        <p:spPr>
          <a:xfrm>
            <a:off x="8119533" y="6495263"/>
            <a:ext cx="4072467" cy="417409"/>
          </a:xfrm>
        </p:spPr>
        <p:txBody>
          <a:bodyPr/>
          <a:lstStyle/>
          <a:p>
            <a:r>
              <a:rPr lang="en-US" dirty="0"/>
              <a:t>https://www.cdc.gov/pcd/issues/2019/18_0681.htm</a:t>
            </a:r>
          </a:p>
        </p:txBody>
      </p:sp>
    </p:spTree>
    <p:extLst>
      <p:ext uri="{BB962C8B-B14F-4D97-AF65-F5344CB8AC3E}">
        <p14:creationId xmlns:p14="http://schemas.microsoft.com/office/powerpoint/2010/main" val="3108282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557B286-6D97-4B4A-80EA-C900A6DCB4E6}"/>
              </a:ext>
            </a:extLst>
          </p:cNvPr>
          <p:cNvPicPr>
            <a:picLocks noGrp="1" noChangeAspect="1"/>
          </p:cNvPicPr>
          <p:nvPr>
            <p:ph sz="half" idx="21"/>
          </p:nvPr>
        </p:nvPicPr>
        <p:blipFill rotWithShape="1">
          <a:blip r:embed="rId3">
            <a:extLst>
              <a:ext uri="{28A0092B-C50C-407E-A947-70E740481C1C}">
                <a14:useLocalDpi xmlns:a14="http://schemas.microsoft.com/office/drawing/2010/main" val="0"/>
              </a:ext>
            </a:extLst>
          </a:blip>
          <a:srcRect/>
          <a:stretch/>
        </p:blipFill>
        <p:spPr>
          <a:xfrm>
            <a:off x="518727" y="1562649"/>
            <a:ext cx="4747627" cy="4930226"/>
          </a:xfrm>
          <a:prstGeom prst="rect">
            <a:avLst/>
          </a:prstGeom>
        </p:spPr>
      </p:pic>
      <p:sp>
        <p:nvSpPr>
          <p:cNvPr id="3" name="Text Placeholder 2">
            <a:extLst>
              <a:ext uri="{FF2B5EF4-FFF2-40B4-BE49-F238E27FC236}">
                <a16:creationId xmlns:a16="http://schemas.microsoft.com/office/drawing/2014/main" id="{64F75C29-7D1D-4284-AC47-922A61E627F4}"/>
              </a:ext>
            </a:extLst>
          </p:cNvPr>
          <p:cNvSpPr>
            <a:spLocks noGrp="1"/>
          </p:cNvSpPr>
          <p:nvPr>
            <p:ph type="body" sz="quarter" idx="22"/>
          </p:nvPr>
        </p:nvSpPr>
        <p:spPr>
          <a:xfrm>
            <a:off x="2548712" y="6588544"/>
            <a:ext cx="4072467" cy="417409"/>
          </a:xfrm>
        </p:spPr>
        <p:txBody>
          <a:bodyPr/>
          <a:lstStyle/>
          <a:p>
            <a:r>
              <a:rPr lang="en-US" dirty="0"/>
              <a:t>https://diabetes-2-commhealth.hub.arcgis.com/</a:t>
            </a:r>
          </a:p>
        </p:txBody>
      </p:sp>
      <p:sp>
        <p:nvSpPr>
          <p:cNvPr id="4" name="Title 3">
            <a:extLst>
              <a:ext uri="{FF2B5EF4-FFF2-40B4-BE49-F238E27FC236}">
                <a16:creationId xmlns:a16="http://schemas.microsoft.com/office/drawing/2014/main" id="{56621BCC-2A5B-44F6-8CEA-2D7F5B08A043}"/>
              </a:ext>
            </a:extLst>
          </p:cNvPr>
          <p:cNvSpPr>
            <a:spLocks noGrp="1"/>
          </p:cNvSpPr>
          <p:nvPr>
            <p:ph type="title"/>
          </p:nvPr>
        </p:nvSpPr>
        <p:spPr/>
        <p:txBody>
          <a:bodyPr>
            <a:normAutofit/>
          </a:bodyPr>
          <a:lstStyle/>
          <a:p>
            <a:r>
              <a:rPr lang="en-US" b="0" dirty="0"/>
              <a:t>Percent of Population with Diabetes, Los Angeles &amp;</a:t>
            </a:r>
            <a:br>
              <a:rPr lang="en-US" b="0" dirty="0"/>
            </a:br>
            <a:r>
              <a:rPr lang="en-US" b="0" dirty="0"/>
              <a:t>Obesity in Los Angeles</a:t>
            </a:r>
            <a:endParaRPr lang="en-US" dirty="0"/>
          </a:p>
        </p:txBody>
      </p:sp>
      <p:sp>
        <p:nvSpPr>
          <p:cNvPr id="5" name="Footer Placeholder 4">
            <a:extLst>
              <a:ext uri="{FF2B5EF4-FFF2-40B4-BE49-F238E27FC236}">
                <a16:creationId xmlns:a16="http://schemas.microsoft.com/office/drawing/2014/main" id="{940F269D-EE23-4A43-B237-CF652BCFA5C7}"/>
              </a:ext>
            </a:extLst>
          </p:cNvPr>
          <p:cNvSpPr>
            <a:spLocks noGrp="1"/>
          </p:cNvSpPr>
          <p:nvPr>
            <p:ph type="ftr" sz="quarter" idx="23"/>
          </p:nvPr>
        </p:nvSpPr>
        <p:spPr>
          <a:xfrm>
            <a:off x="7925892" y="6422578"/>
            <a:ext cx="4114800" cy="331932"/>
          </a:xfrm>
        </p:spPr>
        <p:txBody>
          <a:bodyPr/>
          <a:lstStyle/>
          <a:p>
            <a:fld id="{CC1E0B74-01B7-8146-9630-9DFAA21E7BC5}" type="slidenum">
              <a:rPr lang="en-US" smtClean="0"/>
              <a:pPr/>
              <a:t>18</a:t>
            </a:fld>
            <a:endParaRPr lang="en-US"/>
          </a:p>
        </p:txBody>
      </p:sp>
      <p:pic>
        <p:nvPicPr>
          <p:cNvPr id="7" name="Content Placeholder 5">
            <a:extLst>
              <a:ext uri="{FF2B5EF4-FFF2-40B4-BE49-F238E27FC236}">
                <a16:creationId xmlns:a16="http://schemas.microsoft.com/office/drawing/2014/main" id="{622F03AF-985A-475E-94C9-1BB4CF7EAC2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275936" y="1495505"/>
            <a:ext cx="3223260" cy="5259005"/>
          </a:xfrm>
          <a:prstGeom prst="rect">
            <a:avLst/>
          </a:prstGeom>
          <a:solidFill>
            <a:srgbClr val="D9D9D6"/>
          </a:solidFill>
        </p:spPr>
      </p:pic>
    </p:spTree>
    <p:extLst>
      <p:ext uri="{BB962C8B-B14F-4D97-AF65-F5344CB8AC3E}">
        <p14:creationId xmlns:p14="http://schemas.microsoft.com/office/powerpoint/2010/main" val="3460767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Diabetes?</a:t>
            </a:r>
          </a:p>
        </p:txBody>
      </p:sp>
      <p:sp>
        <p:nvSpPr>
          <p:cNvPr id="3" name="Text Placeholder 2"/>
          <p:cNvSpPr>
            <a:spLocks noGrp="1"/>
          </p:cNvSpPr>
          <p:nvPr>
            <p:ph type="body" sz="quarter" idx="14"/>
          </p:nvPr>
        </p:nvSpPr>
        <p:spPr>
          <a:xfrm>
            <a:off x="466245" y="1554728"/>
            <a:ext cx="10058401" cy="4683125"/>
          </a:xfrm>
        </p:spPr>
        <p:txBody>
          <a:bodyPr>
            <a:normAutofit fontScale="92500" lnSpcReduction="10000"/>
          </a:bodyPr>
          <a:lstStyle/>
          <a:p>
            <a:pPr marL="0" indent="0">
              <a:buNone/>
              <a:defRPr/>
            </a:pPr>
            <a:r>
              <a:rPr lang="en-US" altLang="en-US" sz="2400" b="1" dirty="0"/>
              <a:t>Diabetes is a chronic disease where your blood glucose (sugar) is too high. </a:t>
            </a:r>
          </a:p>
          <a:p>
            <a:pPr marL="400050" lvl="1" indent="0">
              <a:buNone/>
              <a:defRPr/>
            </a:pPr>
            <a:r>
              <a:rPr lang="en-US" altLang="en-US" sz="2400" b="1" dirty="0"/>
              <a:t>How does this happen ? </a:t>
            </a:r>
          </a:p>
          <a:p>
            <a:pPr lvl="1">
              <a:defRPr/>
            </a:pPr>
            <a:r>
              <a:rPr lang="en-US" altLang="en-US" sz="2200" dirty="0"/>
              <a:t>Glucose comes from the food you eat and is needed to fuel our bodies. </a:t>
            </a:r>
          </a:p>
          <a:p>
            <a:pPr lvl="1">
              <a:defRPr/>
            </a:pPr>
            <a:r>
              <a:rPr lang="en-US" altLang="en-US" sz="2200" dirty="0"/>
              <a:t>Your blood always has some glucose in it because your body needs glucose for energy.  But having too much glucose in your blood is not healthy.</a:t>
            </a:r>
          </a:p>
          <a:p>
            <a:pPr lvl="1">
              <a:defRPr/>
            </a:pPr>
            <a:r>
              <a:rPr lang="en-US" altLang="en-US" sz="2200" dirty="0"/>
              <a:t>The pancreas located near the stomach makes insulin, which plays a role in moving glucose to muscles, liver cells and fat. Cells take the glucose and turn it into energy.</a:t>
            </a:r>
          </a:p>
          <a:p>
            <a:pPr lvl="1">
              <a:defRPr/>
            </a:pPr>
            <a:r>
              <a:rPr lang="en-US" altLang="en-US" sz="2200" dirty="0"/>
              <a:t>If you have diabetes, the pancreas fails to make enough insulin or the muscle, fat or liver cells fails to respond to the insulin properly  </a:t>
            </a:r>
          </a:p>
          <a:p>
            <a:pPr lvl="1">
              <a:defRPr/>
            </a:pPr>
            <a:r>
              <a:rPr lang="en-US" altLang="en-US" sz="2200" dirty="0"/>
              <a:t>Glucose builds up in your blood and cannot get into your cells.</a:t>
            </a:r>
          </a:p>
          <a:p>
            <a:endParaRPr lang="en-US" dirty="0"/>
          </a:p>
        </p:txBody>
      </p:sp>
      <p:sp>
        <p:nvSpPr>
          <p:cNvPr id="4" name="Footer Placeholder 3"/>
          <p:cNvSpPr>
            <a:spLocks noGrp="1"/>
          </p:cNvSpPr>
          <p:nvPr>
            <p:ph type="ftr" sz="quarter" idx="15"/>
          </p:nvPr>
        </p:nvSpPr>
        <p:spPr/>
        <p:txBody>
          <a:bodyPr/>
          <a:lstStyle/>
          <a:p>
            <a:fld id="{CC1E0B74-01B7-8146-9630-9DFAA21E7BC5}" type="slidenum">
              <a:rPr lang="en-US" smtClean="0"/>
              <a:pPr/>
              <a:t>19</a:t>
            </a:fld>
            <a:endParaRPr lang="en-US" dirty="0"/>
          </a:p>
        </p:txBody>
      </p:sp>
    </p:spTree>
    <p:extLst>
      <p:ext uri="{BB962C8B-B14F-4D97-AF65-F5344CB8AC3E}">
        <p14:creationId xmlns:p14="http://schemas.microsoft.com/office/powerpoint/2010/main" val="517656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6C3F53-95D8-40A0-AC06-E917E4114CA5}"/>
              </a:ext>
            </a:extLst>
          </p:cNvPr>
          <p:cNvSpPr>
            <a:spLocks noGrp="1"/>
          </p:cNvSpPr>
          <p:nvPr>
            <p:ph type="title"/>
          </p:nvPr>
        </p:nvSpPr>
        <p:spPr/>
        <p:txBody>
          <a:bodyPr/>
          <a:lstStyle/>
          <a:p>
            <a:r>
              <a:rPr lang="en-US" dirty="0"/>
              <a:t>Diabetes in the US</a:t>
            </a:r>
          </a:p>
        </p:txBody>
      </p:sp>
      <p:sp>
        <p:nvSpPr>
          <p:cNvPr id="7" name="Text Placeholder 6">
            <a:extLst>
              <a:ext uri="{FF2B5EF4-FFF2-40B4-BE49-F238E27FC236}">
                <a16:creationId xmlns:a16="http://schemas.microsoft.com/office/drawing/2014/main" id="{00AC44BB-977C-4E3B-A88B-6B684283CEDA}"/>
              </a:ext>
            </a:extLst>
          </p:cNvPr>
          <p:cNvSpPr>
            <a:spLocks noGrp="1"/>
          </p:cNvSpPr>
          <p:nvPr>
            <p:ph type="body" sz="quarter" idx="14"/>
          </p:nvPr>
        </p:nvSpPr>
        <p:spPr>
          <a:xfrm>
            <a:off x="466245" y="1809750"/>
            <a:ext cx="10058401" cy="4547507"/>
          </a:xfrm>
        </p:spPr>
        <p:txBody>
          <a:bodyPr>
            <a:normAutofit fontScale="92500" lnSpcReduction="20000"/>
          </a:bodyPr>
          <a:lstStyle/>
          <a:p>
            <a:r>
              <a:rPr lang="en-US" sz="3200" dirty="0"/>
              <a:t>34.2 million (1 in 10) people have diabetes</a:t>
            </a:r>
          </a:p>
          <a:p>
            <a:r>
              <a:rPr lang="en-US" sz="3200" dirty="0"/>
              <a:t>1 in 5 don’t know they have diabetes</a:t>
            </a:r>
          </a:p>
          <a:p>
            <a:r>
              <a:rPr lang="en-US" sz="3200" dirty="0"/>
              <a:t>88 million adults (1 in 3) have prediabetes</a:t>
            </a:r>
          </a:p>
          <a:p>
            <a:r>
              <a:rPr lang="en-US" sz="3200" dirty="0"/>
              <a:t>More than 8 in 10 don’t know they have prediabetes</a:t>
            </a:r>
          </a:p>
          <a:p>
            <a:r>
              <a:rPr lang="en-US" sz="3200" dirty="0"/>
              <a:t>Type 2 diabetes accounts for approximately 90-95% of all diagnosed cases of diabetes</a:t>
            </a:r>
          </a:p>
          <a:p>
            <a:pPr>
              <a:spcBef>
                <a:spcPct val="0"/>
              </a:spcBef>
            </a:pPr>
            <a:r>
              <a:rPr lang="en-US" altLang="en-US" sz="3200" dirty="0"/>
              <a:t>Diabetes is the 7</a:t>
            </a:r>
            <a:r>
              <a:rPr lang="en-US" altLang="en-US" sz="3200" baseline="30000" dirty="0"/>
              <a:t>th</a:t>
            </a:r>
            <a:r>
              <a:rPr lang="en-US" altLang="en-US" sz="3200" dirty="0"/>
              <a:t> leading cause of death in the United States</a:t>
            </a:r>
          </a:p>
        </p:txBody>
      </p:sp>
      <p:sp>
        <p:nvSpPr>
          <p:cNvPr id="5" name="Footer Placeholder 4">
            <a:extLst>
              <a:ext uri="{FF2B5EF4-FFF2-40B4-BE49-F238E27FC236}">
                <a16:creationId xmlns:a16="http://schemas.microsoft.com/office/drawing/2014/main" id="{2F10AB08-4CF1-4809-84BB-98A58CB3D55E}"/>
              </a:ext>
            </a:extLst>
          </p:cNvPr>
          <p:cNvSpPr>
            <a:spLocks noGrp="1"/>
          </p:cNvSpPr>
          <p:nvPr>
            <p:ph type="ftr" sz="quarter" idx="15"/>
          </p:nvPr>
        </p:nvSpPr>
        <p:spPr/>
        <p:txBody>
          <a:bodyPr/>
          <a:lstStyle/>
          <a:p>
            <a:fld id="{CC1E0B74-01B7-8146-9630-9DFAA21E7BC5}" type="slidenum">
              <a:rPr lang="en-US" smtClean="0"/>
              <a:pPr/>
              <a:t>2</a:t>
            </a:fld>
            <a:endParaRPr lang="en-US"/>
          </a:p>
        </p:txBody>
      </p:sp>
    </p:spTree>
    <p:extLst>
      <p:ext uri="{BB962C8B-B14F-4D97-AF65-F5344CB8AC3E}">
        <p14:creationId xmlns:p14="http://schemas.microsoft.com/office/powerpoint/2010/main" val="1077410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Diabetes?</a:t>
            </a:r>
          </a:p>
        </p:txBody>
      </p:sp>
      <p:sp>
        <p:nvSpPr>
          <p:cNvPr id="3" name="Text Placeholder 2"/>
          <p:cNvSpPr>
            <a:spLocks noGrp="1"/>
          </p:cNvSpPr>
          <p:nvPr>
            <p:ph type="body" sz="quarter" idx="14"/>
          </p:nvPr>
        </p:nvSpPr>
        <p:spPr>
          <a:xfrm>
            <a:off x="466245" y="1809750"/>
            <a:ext cx="8398165" cy="4632770"/>
          </a:xfrm>
        </p:spPr>
        <p:txBody>
          <a:bodyPr>
            <a:normAutofit lnSpcReduction="10000"/>
          </a:bodyPr>
          <a:lstStyle/>
          <a:p>
            <a:pPr marL="457200" lvl="1" indent="0">
              <a:buNone/>
              <a:defRPr/>
            </a:pPr>
            <a:r>
              <a:rPr lang="en-US" altLang="en-US" sz="2400" b="1" dirty="0"/>
              <a:t>As a result….</a:t>
            </a:r>
          </a:p>
          <a:p>
            <a:pPr lvl="1">
              <a:defRPr/>
            </a:pPr>
            <a:r>
              <a:rPr lang="en-US" altLang="en-US" sz="2400" dirty="0">
                <a:solidFill>
                  <a:schemeClr val="tx1"/>
                </a:solidFill>
              </a:rPr>
              <a:t>When glucose builds up in the blood instead of going into cells, it can cause two problems: </a:t>
            </a:r>
          </a:p>
          <a:p>
            <a:pPr lvl="3">
              <a:defRPr/>
            </a:pPr>
            <a:r>
              <a:rPr lang="en-US" altLang="en-US" sz="2400" dirty="0">
                <a:latin typeface="Arial" panose="020B0604020202020204" pitchFamily="34" charset="0"/>
              </a:rPr>
              <a:t>Right away, your cells may be starved for energy. </a:t>
            </a:r>
          </a:p>
          <a:p>
            <a:pPr lvl="3">
              <a:defRPr/>
            </a:pPr>
            <a:r>
              <a:rPr lang="en-US" altLang="en-US" sz="2400" dirty="0">
                <a:latin typeface="Arial" panose="020B0604020202020204" pitchFamily="34" charset="0"/>
              </a:rPr>
              <a:t>Over time, high blood glucose levels may hurt your eyes, kidneys, nerves or heart. </a:t>
            </a:r>
          </a:p>
          <a:p>
            <a:pPr lvl="1">
              <a:defRPr/>
            </a:pPr>
            <a:r>
              <a:rPr lang="en-US" altLang="en-US" sz="2400" dirty="0">
                <a:solidFill>
                  <a:schemeClr val="tx1"/>
                </a:solidFill>
              </a:rPr>
              <a:t>If your blood glucose stays too high,  it can damage the nerves and blood vessels leading to complications such as heart disease, stroke, blindness, kidney disease, nerve problems, gum infections, and amputation </a:t>
            </a:r>
          </a:p>
        </p:txBody>
      </p:sp>
      <p:sp>
        <p:nvSpPr>
          <p:cNvPr id="4" name="Footer Placeholder 3"/>
          <p:cNvSpPr>
            <a:spLocks noGrp="1"/>
          </p:cNvSpPr>
          <p:nvPr>
            <p:ph type="ftr" sz="quarter" idx="15"/>
          </p:nvPr>
        </p:nvSpPr>
        <p:spPr/>
        <p:txBody>
          <a:bodyPr/>
          <a:lstStyle/>
          <a:p>
            <a:fld id="{CC1E0B74-01B7-8146-9630-9DFAA21E7BC5}" type="slidenum">
              <a:rPr lang="en-US" smtClean="0"/>
              <a:pPr/>
              <a:t>20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72419" y="2996519"/>
            <a:ext cx="2653336" cy="176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144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403600"/>
            <a:ext cx="5181600" cy="3454400"/>
          </a:xfrm>
          <a:prstGeom prst="rect">
            <a:avLst/>
          </a:prstGeom>
        </p:spPr>
      </p:pic>
      <p:sp>
        <p:nvSpPr>
          <p:cNvPr id="2" name="Title 1"/>
          <p:cNvSpPr>
            <a:spLocks noGrp="1"/>
          </p:cNvSpPr>
          <p:nvPr>
            <p:ph type="title"/>
          </p:nvPr>
        </p:nvSpPr>
        <p:spPr/>
        <p:txBody>
          <a:bodyPr anchor="t" anchorCtr="0"/>
          <a:lstStyle/>
          <a:p>
            <a:r>
              <a:rPr lang="en-US" dirty="0">
                <a:solidFill>
                  <a:srgbClr val="004B87"/>
                </a:solidFill>
              </a:rPr>
              <a:t>What Is Diabetes?</a:t>
            </a:r>
          </a:p>
        </p:txBody>
      </p:sp>
      <p:sp>
        <p:nvSpPr>
          <p:cNvPr id="3" name="Content Placeholder 2"/>
          <p:cNvSpPr>
            <a:spLocks noGrp="1"/>
          </p:cNvSpPr>
          <p:nvPr>
            <p:ph type="body" sz="quarter" idx="14"/>
          </p:nvPr>
        </p:nvSpPr>
        <p:spPr/>
        <p:txBody>
          <a:bodyPr/>
          <a:lstStyle/>
          <a:p>
            <a:pPr marL="0" lvl="1" indent="0">
              <a:buNone/>
            </a:pPr>
            <a:r>
              <a:rPr lang="en-US" sz="2800" dirty="0"/>
              <a:t>High blood sugar occurs in those with diabetes because:</a:t>
            </a:r>
          </a:p>
          <a:p>
            <a:pPr marL="339725" lvl="1" indent="-339725">
              <a:buFont typeface="Arial" pitchFamily="34" charset="0"/>
              <a:buChar char="•"/>
            </a:pPr>
            <a:r>
              <a:rPr lang="en-US" sz="2800" dirty="0"/>
              <a:t>The pancreas does not make enough insulin</a:t>
            </a:r>
          </a:p>
          <a:p>
            <a:pPr marL="339725" lvl="1" indent="0">
              <a:buNone/>
            </a:pPr>
            <a:r>
              <a:rPr lang="en-US" sz="2800" b="1" dirty="0"/>
              <a:t>OR</a:t>
            </a:r>
          </a:p>
          <a:p>
            <a:pPr marL="339725" lvl="1" indent="-339725">
              <a:buFont typeface="Arial" pitchFamily="34" charset="0"/>
              <a:buChar char="•"/>
            </a:pPr>
            <a:r>
              <a:rPr lang="en-US" sz="2800" dirty="0"/>
              <a:t>The cells of people with diabetes do not respond to </a:t>
            </a:r>
            <a:br>
              <a:rPr lang="en-US" sz="2800" dirty="0"/>
            </a:br>
            <a:r>
              <a:rPr lang="en-US" sz="2800" dirty="0"/>
              <a:t>insulin normally.</a:t>
            </a:r>
          </a:p>
          <a:p>
            <a:endParaRPr lang="en-US" dirty="0"/>
          </a:p>
          <a:p>
            <a:endParaRPr lang="en-US" dirty="0"/>
          </a:p>
        </p:txBody>
      </p:sp>
    </p:spTree>
    <p:extLst>
      <p:ext uri="{BB962C8B-B14F-4D97-AF65-F5344CB8AC3E}">
        <p14:creationId xmlns:p14="http://schemas.microsoft.com/office/powerpoint/2010/main" val="144614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different types of diabetes? </a:t>
            </a:r>
          </a:p>
        </p:txBody>
      </p:sp>
      <p:sp>
        <p:nvSpPr>
          <p:cNvPr id="3" name="Content Placeholder 2"/>
          <p:cNvSpPr>
            <a:spLocks noGrp="1"/>
          </p:cNvSpPr>
          <p:nvPr>
            <p:ph type="body" sz="quarter" idx="14"/>
          </p:nvPr>
        </p:nvSpPr>
        <p:spPr>
          <a:xfrm>
            <a:off x="466245" y="1560444"/>
            <a:ext cx="10058401" cy="4932432"/>
          </a:xfrm>
        </p:spPr>
        <p:txBody>
          <a:bodyPr>
            <a:normAutofit fontScale="77500" lnSpcReduction="20000"/>
          </a:bodyPr>
          <a:lstStyle/>
          <a:p>
            <a:pPr marL="0" indent="0">
              <a:lnSpc>
                <a:spcPct val="120000"/>
              </a:lnSpc>
              <a:spcBef>
                <a:spcPts val="600"/>
              </a:spcBef>
              <a:spcAft>
                <a:spcPts val="600"/>
              </a:spcAft>
              <a:buNone/>
            </a:pPr>
            <a:r>
              <a:rPr lang="en-US" sz="2400" dirty="0"/>
              <a:t>The three main types of diabetes are: </a:t>
            </a:r>
          </a:p>
          <a:p>
            <a:pPr>
              <a:lnSpc>
                <a:spcPct val="120000"/>
              </a:lnSpc>
              <a:spcBef>
                <a:spcPts val="600"/>
              </a:spcBef>
              <a:spcAft>
                <a:spcPts val="600"/>
              </a:spcAft>
            </a:pPr>
            <a:r>
              <a:rPr lang="en-US" sz="2400" b="1" dirty="0">
                <a:solidFill>
                  <a:srgbClr val="0070C0"/>
                </a:solidFill>
              </a:rPr>
              <a:t>Type 1 diabetes </a:t>
            </a:r>
          </a:p>
          <a:p>
            <a:pPr lvl="1">
              <a:lnSpc>
                <a:spcPct val="120000"/>
              </a:lnSpc>
              <a:spcBef>
                <a:spcPts val="600"/>
              </a:spcBef>
              <a:spcAft>
                <a:spcPts val="600"/>
              </a:spcAft>
            </a:pPr>
            <a:r>
              <a:rPr lang="en-US" sz="2400" dirty="0"/>
              <a:t>If you have type 1 diabetes, your body does not make insulin, so you must take insulin every day. </a:t>
            </a:r>
          </a:p>
          <a:p>
            <a:pPr>
              <a:lnSpc>
                <a:spcPct val="120000"/>
              </a:lnSpc>
              <a:spcBef>
                <a:spcPts val="600"/>
              </a:spcBef>
              <a:spcAft>
                <a:spcPts val="600"/>
              </a:spcAft>
            </a:pPr>
            <a:r>
              <a:rPr lang="en-US" sz="2400" b="1" dirty="0">
                <a:solidFill>
                  <a:srgbClr val="0070C0"/>
                </a:solidFill>
              </a:rPr>
              <a:t>Type 2 diabetes</a:t>
            </a:r>
          </a:p>
          <a:p>
            <a:pPr lvl="1">
              <a:lnSpc>
                <a:spcPct val="120000"/>
              </a:lnSpc>
              <a:spcBef>
                <a:spcPts val="600"/>
              </a:spcBef>
              <a:spcAft>
                <a:spcPts val="600"/>
              </a:spcAft>
            </a:pPr>
            <a:r>
              <a:rPr lang="en-US" sz="2400" dirty="0"/>
              <a:t>This is the most common type of diabetes. </a:t>
            </a:r>
          </a:p>
          <a:p>
            <a:pPr lvl="1">
              <a:lnSpc>
                <a:spcPct val="120000"/>
              </a:lnSpc>
              <a:spcBef>
                <a:spcPts val="600"/>
              </a:spcBef>
              <a:spcAft>
                <a:spcPts val="600"/>
              </a:spcAft>
            </a:pPr>
            <a:r>
              <a:rPr lang="en-US" sz="2400" dirty="0"/>
              <a:t>With type 2 diabetes, your body does not make enough insulin or is not able to use its own insulin correctly. </a:t>
            </a:r>
          </a:p>
          <a:p>
            <a:pPr>
              <a:lnSpc>
                <a:spcPct val="120000"/>
              </a:lnSpc>
              <a:spcBef>
                <a:spcPts val="600"/>
              </a:spcBef>
              <a:spcAft>
                <a:spcPts val="600"/>
              </a:spcAft>
            </a:pPr>
            <a:r>
              <a:rPr lang="en-US" sz="2400" b="1" dirty="0">
                <a:solidFill>
                  <a:srgbClr val="0070C0"/>
                </a:solidFill>
              </a:rPr>
              <a:t>Gestational diabetes</a:t>
            </a:r>
          </a:p>
          <a:p>
            <a:pPr lvl="1">
              <a:lnSpc>
                <a:spcPct val="120000"/>
              </a:lnSpc>
              <a:spcBef>
                <a:spcPts val="600"/>
              </a:spcBef>
              <a:spcAft>
                <a:spcPts val="600"/>
              </a:spcAft>
            </a:pPr>
            <a:r>
              <a:rPr lang="en-US" sz="2400" dirty="0"/>
              <a:t>Gestational diabetes happens only during pregnancy.</a:t>
            </a:r>
          </a:p>
          <a:p>
            <a:pPr lvl="1">
              <a:lnSpc>
                <a:spcPct val="120000"/>
              </a:lnSpc>
              <a:spcBef>
                <a:spcPts val="600"/>
              </a:spcBef>
              <a:spcAft>
                <a:spcPts val="600"/>
              </a:spcAft>
            </a:pPr>
            <a:r>
              <a:rPr lang="en-US" sz="2400" dirty="0"/>
              <a:t>Gestational diabetes can cause health problems for the baby and the mother if not controlled. </a:t>
            </a:r>
          </a:p>
        </p:txBody>
      </p:sp>
    </p:spTree>
    <p:extLst>
      <p:ext uri="{BB962C8B-B14F-4D97-AF65-F5344CB8AC3E}">
        <p14:creationId xmlns:p14="http://schemas.microsoft.com/office/powerpoint/2010/main" val="3271268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Process VS. Type II Diabetes</a:t>
            </a:r>
          </a:p>
        </p:txBody>
      </p:sp>
      <p:sp>
        <p:nvSpPr>
          <p:cNvPr id="4" name="Footer Placeholder 3"/>
          <p:cNvSpPr>
            <a:spLocks noGrp="1"/>
          </p:cNvSpPr>
          <p:nvPr>
            <p:ph type="ftr" sz="quarter" idx="15"/>
          </p:nvPr>
        </p:nvSpPr>
        <p:spPr/>
        <p:txBody>
          <a:bodyPr/>
          <a:lstStyle/>
          <a:p>
            <a:fld id="{CC1E0B74-01B7-8146-9630-9DFAA21E7BC5}" type="slidenum">
              <a:rPr lang="en-US" smtClean="0"/>
              <a:pPr/>
              <a:t>23</a:t>
            </a:fld>
            <a:endParaRPr lang="en-US" dirty="0"/>
          </a:p>
        </p:txBody>
      </p:sp>
      <p:pic>
        <p:nvPicPr>
          <p:cNvPr id="5" name="slide_image3" descr="Illustration of insulin absorption.">
            <a:hlinkClick r:id="rId2"/>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88645" y="1572190"/>
            <a:ext cx="74866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98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r>
              <a:rPr lang="en-US" dirty="0">
                <a:solidFill>
                  <a:srgbClr val="004B87"/>
                </a:solidFill>
              </a:rPr>
              <a:t>Diabetes Is a Serious Disease</a:t>
            </a:r>
          </a:p>
        </p:txBody>
      </p:sp>
      <p:sp>
        <p:nvSpPr>
          <p:cNvPr id="3" name="Content Placeholder 2"/>
          <p:cNvSpPr>
            <a:spLocks noGrp="1"/>
          </p:cNvSpPr>
          <p:nvPr>
            <p:ph type="body" sz="quarter" idx="14"/>
          </p:nvPr>
        </p:nvSpPr>
        <p:spPr/>
        <p:txBody>
          <a:bodyPr>
            <a:noAutofit/>
          </a:bodyPr>
          <a:lstStyle/>
          <a:p>
            <a:pPr>
              <a:spcBef>
                <a:spcPts val="0"/>
              </a:spcBef>
              <a:spcAft>
                <a:spcPts val="0"/>
              </a:spcAft>
            </a:pPr>
            <a:r>
              <a:rPr lang="en-US" sz="2400" dirty="0"/>
              <a:t>Diabetes is one of the top 10 leading causes of death in the United States.</a:t>
            </a:r>
          </a:p>
          <a:p>
            <a:pPr>
              <a:spcBef>
                <a:spcPts val="0"/>
              </a:spcBef>
              <a:spcAft>
                <a:spcPts val="0"/>
              </a:spcAft>
            </a:pPr>
            <a:r>
              <a:rPr lang="en-US" sz="2400" dirty="0"/>
              <a:t>Diabetes is a leading cause of: </a:t>
            </a:r>
          </a:p>
          <a:p>
            <a:pPr lvl="1">
              <a:spcAft>
                <a:spcPts val="0"/>
              </a:spcAft>
            </a:pPr>
            <a:r>
              <a:rPr lang="en-US" sz="2400" dirty="0"/>
              <a:t>Blindness</a:t>
            </a:r>
          </a:p>
          <a:p>
            <a:pPr lvl="1">
              <a:spcAft>
                <a:spcPts val="0"/>
              </a:spcAft>
            </a:pPr>
            <a:r>
              <a:rPr lang="en-US" sz="2400" dirty="0"/>
              <a:t>Nontraumatic lower-leg                                                                       amputation</a:t>
            </a:r>
          </a:p>
          <a:p>
            <a:pPr lvl="1">
              <a:spcAft>
                <a:spcPts val="0"/>
              </a:spcAft>
            </a:pPr>
            <a:r>
              <a:rPr lang="en-US" sz="2400" dirty="0"/>
              <a:t>Stroke</a:t>
            </a:r>
          </a:p>
          <a:p>
            <a:pPr lvl="1">
              <a:spcAft>
                <a:spcPts val="0"/>
              </a:spcAft>
            </a:pPr>
            <a:r>
              <a:rPr lang="en-US" sz="2400" dirty="0"/>
              <a:t>Heart attack</a:t>
            </a:r>
          </a:p>
          <a:p>
            <a:pPr lvl="1">
              <a:spcAft>
                <a:spcPts val="0"/>
              </a:spcAft>
            </a:pPr>
            <a:r>
              <a:rPr lang="en-US" sz="2400" dirty="0"/>
              <a:t>Kidney damage </a:t>
            </a:r>
          </a:p>
          <a:p>
            <a:pPr lvl="1">
              <a:spcAft>
                <a:spcPts val="0"/>
              </a:spcAft>
            </a:pPr>
            <a:r>
              <a:rPr lang="en-US" sz="2400" dirty="0"/>
              <a:t>Periodontitis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2743200"/>
            <a:ext cx="3886200" cy="2590800"/>
          </a:xfrm>
          <a:prstGeom prst="rect">
            <a:avLst/>
          </a:prstGeom>
        </p:spPr>
      </p:pic>
    </p:spTree>
    <p:extLst>
      <p:ext uri="{BB962C8B-B14F-4D97-AF65-F5344CB8AC3E}">
        <p14:creationId xmlns:p14="http://schemas.microsoft.com/office/powerpoint/2010/main" val="3162416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nchorCtr="0"/>
          <a:lstStyle/>
          <a:p>
            <a:r>
              <a:rPr lang="en-US" dirty="0">
                <a:solidFill>
                  <a:srgbClr val="004B87"/>
                </a:solidFill>
              </a:rPr>
              <a:t>Diabetes Complications</a:t>
            </a:r>
          </a:p>
        </p:txBody>
      </p:sp>
      <p:sp>
        <p:nvSpPr>
          <p:cNvPr id="3" name="Content Placeholder 2"/>
          <p:cNvSpPr>
            <a:spLocks noGrp="1"/>
          </p:cNvSpPr>
          <p:nvPr>
            <p:ph type="body" sz="quarter" idx="14"/>
          </p:nvPr>
        </p:nvSpPr>
        <p:spPr/>
        <p:txBody>
          <a:bodyPr>
            <a:normAutofit fontScale="92500" lnSpcReduction="20000"/>
          </a:bodyPr>
          <a:lstStyle/>
          <a:p>
            <a:r>
              <a:rPr lang="en-US" sz="2400" dirty="0"/>
              <a:t>The risk of periodontal disease is two to three times higher in adults with diabetes. </a:t>
            </a:r>
          </a:p>
          <a:p>
            <a:pPr lvl="1"/>
            <a:r>
              <a:rPr lang="en-US" sz="2400" dirty="0"/>
              <a:t>About one third of people with diabetes have severe </a:t>
            </a:r>
            <a:br>
              <a:rPr lang="en-US" sz="2400" dirty="0"/>
            </a:br>
            <a:r>
              <a:rPr lang="en-US" sz="2400" dirty="0"/>
              <a:t>periodontal disease.</a:t>
            </a:r>
          </a:p>
          <a:p>
            <a:r>
              <a:rPr lang="en-US" sz="2400" dirty="0"/>
              <a:t>60%–70% of people with diabetes have mild to severe nervous system damage.</a:t>
            </a:r>
          </a:p>
          <a:p>
            <a:pPr lvl="1"/>
            <a:r>
              <a:rPr lang="en-US" sz="2400" dirty="0"/>
              <a:t>Almost 30% of people ages 40 and over with diabetes have impaired sensation in their feet.</a:t>
            </a:r>
          </a:p>
          <a:p>
            <a:r>
              <a:rPr lang="en-US" sz="2400" dirty="0"/>
              <a:t>Diabetes is the leading cause of new cases of blindness among adults ages 20–74 years.</a:t>
            </a:r>
          </a:p>
          <a:p>
            <a:endParaRPr lang="en-US" dirty="0"/>
          </a:p>
          <a:p>
            <a:endParaRPr lang="en-US" dirty="0"/>
          </a:p>
        </p:txBody>
      </p:sp>
      <p:sp>
        <p:nvSpPr>
          <p:cNvPr id="8" name="Rectangle 3"/>
          <p:cNvSpPr txBox="1">
            <a:spLocks noChangeArrowheads="1"/>
          </p:cNvSpPr>
          <p:nvPr/>
        </p:nvSpPr>
        <p:spPr>
          <a:xfrm>
            <a:off x="1981200" y="6096000"/>
            <a:ext cx="8229600" cy="457200"/>
          </a:xfrm>
          <a:prstGeom prst="rect">
            <a:avLst/>
          </a:prstGeom>
        </p:spPr>
        <p:txBody>
          <a:bodyPr vert="horz" lIns="91440" tIns="45720" rIns="91440" bIns="4572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t>CDC. National diabetes fact sheet: National estimates and general information on diabetes and prediabetes in the United States, 2011. Atlanta, GA: U.S. Department of Health and Human Services, Centers for Disease Control and Prevention, 2011. Available at </a:t>
            </a:r>
            <a:r>
              <a:rPr lang="en-US" sz="900" dirty="0">
                <a:hlinkClick r:id="rId3"/>
              </a:rPr>
              <a:t>http://www.cdc.gov/diabetes/pubs/factsheet11.htm</a:t>
            </a:r>
            <a:r>
              <a:rPr lang="en-US" sz="900" dirty="0"/>
              <a:t>.</a:t>
            </a:r>
            <a:endParaRPr lang="en-US" dirty="0"/>
          </a:p>
        </p:txBody>
      </p:sp>
    </p:spTree>
    <p:extLst>
      <p:ext uri="{BB962C8B-B14F-4D97-AF65-F5344CB8AC3E}">
        <p14:creationId xmlns:p14="http://schemas.microsoft.com/office/powerpoint/2010/main" val="110828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000" dirty="0"/>
              <a:t>Risk Factors for type 2 diabetes</a:t>
            </a:r>
            <a:br>
              <a:rPr lang="en-US" dirty="0"/>
            </a:br>
            <a:r>
              <a:rPr lang="en-US" dirty="0"/>
              <a:t>You can do a lot to lower your chances of getting diabetes.</a:t>
            </a:r>
          </a:p>
        </p:txBody>
      </p:sp>
      <p:sp>
        <p:nvSpPr>
          <p:cNvPr id="7" name="Text Placeholder 6"/>
          <p:cNvSpPr>
            <a:spLocks noGrp="1"/>
          </p:cNvSpPr>
          <p:nvPr>
            <p:ph type="body" sz="quarter" idx="14"/>
          </p:nvPr>
        </p:nvSpPr>
        <p:spPr>
          <a:xfrm>
            <a:off x="466245" y="3142907"/>
            <a:ext cx="10058401" cy="3299167"/>
          </a:xfrm>
        </p:spPr>
        <p:txBody>
          <a:bodyPr>
            <a:noAutofit/>
          </a:bodyPr>
          <a:lstStyle/>
          <a:p>
            <a:pPr>
              <a:spcAft>
                <a:spcPts val="0"/>
              </a:spcAft>
            </a:pPr>
            <a:r>
              <a:rPr lang="en-US" altLang="en-US" dirty="0"/>
              <a:t>Being of Alaskan Native, American Indian, African American, Hispanic/Latino, Asian American or Pacific Islander descent.</a:t>
            </a:r>
          </a:p>
          <a:p>
            <a:pPr>
              <a:spcAft>
                <a:spcPts val="0"/>
              </a:spcAft>
            </a:pPr>
            <a:r>
              <a:rPr lang="en-US" altLang="en-US" dirty="0"/>
              <a:t>High blood pressure.</a:t>
            </a:r>
          </a:p>
          <a:p>
            <a:pPr>
              <a:spcAft>
                <a:spcPts val="0"/>
              </a:spcAft>
            </a:pPr>
            <a:r>
              <a:rPr lang="en-US" altLang="en-US" dirty="0"/>
              <a:t>Having cholesterol levels that are not normal. </a:t>
            </a:r>
          </a:p>
          <a:p>
            <a:pPr>
              <a:spcAft>
                <a:spcPts val="0"/>
              </a:spcAft>
            </a:pPr>
            <a:r>
              <a:rPr lang="en-US" altLang="en-US" dirty="0"/>
              <a:t>Having had gestational diabetes or giving birth to at least one baby weighing more than 9 pounds.</a:t>
            </a:r>
          </a:p>
          <a:p>
            <a:pPr>
              <a:spcAft>
                <a:spcPts val="0"/>
              </a:spcAft>
            </a:pPr>
            <a:r>
              <a:rPr lang="en-US" altLang="en-US" dirty="0"/>
              <a:t>Having a history of cardiovascular disease.</a:t>
            </a:r>
          </a:p>
          <a:p>
            <a:pPr>
              <a:spcAft>
                <a:spcPts val="0"/>
              </a:spcAft>
            </a:pPr>
            <a:r>
              <a:rPr lang="en-US" altLang="en-US" dirty="0"/>
              <a:t>People who drink one or more sugary drinks a day</a:t>
            </a:r>
            <a:r>
              <a:rPr lang="en-US" altLang="en-US" dirty="0">
                <a:solidFill>
                  <a:schemeClr val="tx1"/>
                </a:solidFill>
              </a:rPr>
              <a:t> have a 26% higher risk</a:t>
            </a:r>
            <a:r>
              <a:rPr lang="en-US" altLang="en-US" dirty="0">
                <a:solidFill>
                  <a:schemeClr val="tx1"/>
                </a:solidFill>
                <a:hlinkClick r:id="rId3"/>
              </a:rPr>
              <a:t> </a:t>
            </a:r>
            <a:r>
              <a:rPr lang="en-US" altLang="en-US" dirty="0"/>
              <a:t>of developing type 2 diabetes than those who drink no more than one sugary drink per month.</a:t>
            </a:r>
          </a:p>
        </p:txBody>
      </p:sp>
      <p:sp>
        <p:nvSpPr>
          <p:cNvPr id="6" name="Footer Placeholder 5"/>
          <p:cNvSpPr>
            <a:spLocks noGrp="1"/>
          </p:cNvSpPr>
          <p:nvPr>
            <p:ph type="ftr" sz="quarter" idx="4294967295"/>
          </p:nvPr>
        </p:nvSpPr>
        <p:spPr>
          <a:xfrm>
            <a:off x="8077200" y="6442075"/>
            <a:ext cx="4114800" cy="331788"/>
          </a:xfrm>
        </p:spPr>
        <p:txBody>
          <a:bodyPr/>
          <a:lstStyle/>
          <a:p>
            <a:fld id="{CC1E0B74-01B7-8146-9630-9DFAA21E7BC5}" type="slidenum">
              <a:rPr lang="en-US" smtClean="0"/>
              <a:pPr/>
              <a:t>26</a:t>
            </a:fld>
            <a:endParaRPr lang="en-US" dirty="0"/>
          </a:p>
        </p:txBody>
      </p:sp>
      <p:pic>
        <p:nvPicPr>
          <p:cNvPr id="8" name="Picture 9" descr="Image result for diabetes lack of exercise and unhealthy eatin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040410" y="1490663"/>
            <a:ext cx="5487226" cy="167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838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for type 2 diabetes</a:t>
            </a:r>
          </a:p>
        </p:txBody>
      </p:sp>
      <p:sp>
        <p:nvSpPr>
          <p:cNvPr id="3" name="Content Placeholder 2"/>
          <p:cNvSpPr>
            <a:spLocks noGrp="1"/>
          </p:cNvSpPr>
          <p:nvPr>
            <p:ph type="body" sz="quarter" idx="14"/>
          </p:nvPr>
        </p:nvSpPr>
        <p:spPr>
          <a:xfrm>
            <a:off x="466245" y="1809750"/>
            <a:ext cx="10058401" cy="4591050"/>
          </a:xfrm>
        </p:spPr>
        <p:txBody>
          <a:bodyPr>
            <a:normAutofit/>
          </a:bodyPr>
          <a:lstStyle/>
          <a:p>
            <a:r>
              <a:rPr lang="en-US" sz="2400" dirty="0"/>
              <a:t>High blood pressure: Taking medicine for high blood pressure or having a blood pressure of </a:t>
            </a:r>
            <a:r>
              <a:rPr lang="en-US" sz="2400" b="1" dirty="0">
                <a:solidFill>
                  <a:srgbClr val="0070C0"/>
                </a:solidFill>
              </a:rPr>
              <a:t>140/90 mmHg or higher</a:t>
            </a:r>
            <a:r>
              <a:rPr lang="en-US" sz="2400" dirty="0"/>
              <a:t>. </a:t>
            </a:r>
          </a:p>
          <a:p>
            <a:r>
              <a:rPr lang="en-US" sz="2400" dirty="0"/>
              <a:t>High cholesterol: HDL cholesterol of </a:t>
            </a:r>
            <a:r>
              <a:rPr lang="en-US" sz="2400" b="1" dirty="0">
                <a:solidFill>
                  <a:srgbClr val="0070C0"/>
                </a:solidFill>
              </a:rPr>
              <a:t>35 mg/</a:t>
            </a:r>
            <a:r>
              <a:rPr lang="en-US" sz="2400" b="1" dirty="0" err="1">
                <a:solidFill>
                  <a:srgbClr val="0070C0"/>
                </a:solidFill>
              </a:rPr>
              <a:t>dL</a:t>
            </a:r>
            <a:r>
              <a:rPr lang="en-US" sz="2400" b="1" dirty="0">
                <a:solidFill>
                  <a:srgbClr val="0070C0"/>
                </a:solidFill>
              </a:rPr>
              <a:t> or lower </a:t>
            </a:r>
            <a:r>
              <a:rPr lang="en-US" sz="2400" dirty="0"/>
              <a:t>and triglycerides of </a:t>
            </a:r>
            <a:r>
              <a:rPr lang="en-US" sz="2400" b="1" dirty="0">
                <a:solidFill>
                  <a:srgbClr val="0070C0"/>
                </a:solidFill>
              </a:rPr>
              <a:t>250 mg/</a:t>
            </a:r>
            <a:r>
              <a:rPr lang="en-US" sz="2400" b="1" dirty="0" err="1">
                <a:solidFill>
                  <a:srgbClr val="0070C0"/>
                </a:solidFill>
              </a:rPr>
              <a:t>dL</a:t>
            </a:r>
            <a:r>
              <a:rPr lang="en-US" sz="2400" b="1" dirty="0">
                <a:solidFill>
                  <a:srgbClr val="0070C0"/>
                </a:solidFill>
              </a:rPr>
              <a:t> or higher </a:t>
            </a:r>
          </a:p>
          <a:p>
            <a:r>
              <a:rPr lang="en-US" sz="2400" dirty="0"/>
              <a:t>Lack of physical activity: People who are active less than three times a week </a:t>
            </a:r>
          </a:p>
          <a:p>
            <a:r>
              <a:rPr lang="en-US" sz="2400" dirty="0"/>
              <a:t>Having polycystic ovary syndrome (PCOS) </a:t>
            </a:r>
          </a:p>
          <a:p>
            <a:r>
              <a:rPr lang="en-US" sz="2400" dirty="0"/>
              <a:t>Personal history of heart disease or stroke </a:t>
            </a:r>
          </a:p>
          <a:p>
            <a:endParaRPr lang="en-US" dirty="0"/>
          </a:p>
        </p:txBody>
      </p:sp>
    </p:spTree>
    <p:extLst>
      <p:ext uri="{BB962C8B-B14F-4D97-AF65-F5344CB8AC3E}">
        <p14:creationId xmlns:p14="http://schemas.microsoft.com/office/powerpoint/2010/main" val="4269668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symptoms of diabetes</a:t>
            </a:r>
          </a:p>
        </p:txBody>
      </p:sp>
      <p:sp>
        <p:nvSpPr>
          <p:cNvPr id="6" name="Text Placeholder 5"/>
          <p:cNvSpPr>
            <a:spLocks noGrp="1"/>
          </p:cNvSpPr>
          <p:nvPr>
            <p:ph type="body" sz="quarter" idx="15"/>
          </p:nvPr>
        </p:nvSpPr>
        <p:spPr>
          <a:xfrm>
            <a:off x="466245" y="1734094"/>
            <a:ext cx="5111595" cy="4683125"/>
          </a:xfrm>
        </p:spPr>
        <p:txBody>
          <a:bodyPr>
            <a:noAutofit/>
          </a:bodyPr>
          <a:lstStyle/>
          <a:p>
            <a:pPr marL="342900" indent="-342900">
              <a:buFont typeface="Arial" panose="020B0604020202020204" pitchFamily="34" charset="0"/>
              <a:buChar char="•"/>
            </a:pPr>
            <a:r>
              <a:rPr lang="en-US" altLang="en-US" sz="2400" dirty="0"/>
              <a:t>Diabetes often goes undiagnosed because many of its symptoms seem so harmless. </a:t>
            </a:r>
          </a:p>
          <a:p>
            <a:pPr marL="342900" indent="-342900">
              <a:buFont typeface="Arial" panose="020B0604020202020204" pitchFamily="34" charset="0"/>
              <a:buChar char="•"/>
            </a:pPr>
            <a:r>
              <a:rPr lang="en-US" altLang="en-US" sz="2400" dirty="0"/>
              <a:t>Early detection of diabetes symptoms and treatment can decrease the chance of developing the complications of diabetes. </a:t>
            </a:r>
          </a:p>
          <a:p>
            <a:pPr marL="342900" indent="-342900">
              <a:buFont typeface="Arial" panose="020B0604020202020204" pitchFamily="34" charset="0"/>
              <a:buChar char="•"/>
            </a:pPr>
            <a:r>
              <a:rPr lang="en-US" altLang="en-US" sz="2400" dirty="0"/>
              <a:t>If you have one or more of these diabetes symptoms, see your doctor right away.</a:t>
            </a:r>
          </a:p>
        </p:txBody>
      </p:sp>
      <p:sp>
        <p:nvSpPr>
          <p:cNvPr id="4" name="Footer Placeholder 3"/>
          <p:cNvSpPr>
            <a:spLocks noGrp="1"/>
          </p:cNvSpPr>
          <p:nvPr>
            <p:ph type="ftr" sz="quarter" idx="4294967295"/>
          </p:nvPr>
        </p:nvSpPr>
        <p:spPr>
          <a:xfrm>
            <a:off x="8077200" y="6442075"/>
            <a:ext cx="4114800" cy="331788"/>
          </a:xfrm>
        </p:spPr>
        <p:txBody>
          <a:bodyPr/>
          <a:lstStyle/>
          <a:p>
            <a:fld id="{CC1E0B74-01B7-8146-9630-9DFAA21E7BC5}" type="slidenum">
              <a:rPr lang="en-US" smtClean="0"/>
              <a:pPr/>
              <a:t>28</a:t>
            </a:fld>
            <a:endParaRPr lang="en-US" dirty="0"/>
          </a:p>
        </p:txBody>
      </p:sp>
      <p:pic>
        <p:nvPicPr>
          <p:cNvPr id="7" name="Content Placeholder 6" descr="Related image"/>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6395392" y="1538293"/>
            <a:ext cx="4171008" cy="507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999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Can type 2 diabetes be prevented?</a:t>
            </a:r>
          </a:p>
        </p:txBody>
      </p:sp>
      <p:sp>
        <p:nvSpPr>
          <p:cNvPr id="10" name="Text Placeholder 9"/>
          <p:cNvSpPr>
            <a:spLocks noGrp="1"/>
          </p:cNvSpPr>
          <p:nvPr>
            <p:ph type="body" sz="quarter" idx="17"/>
          </p:nvPr>
        </p:nvSpPr>
        <p:spPr/>
        <p:txBody>
          <a:bodyPr/>
          <a:lstStyle/>
          <a:p>
            <a:r>
              <a:rPr lang="en-US" altLang="en-US" sz="2000" dirty="0"/>
              <a:t>Research has shown that people at risk for type 2 diabetes can prevent or delay type 2 diabetes by losing a little weight, making moderate changes to their diet and physical activity.</a:t>
            </a:r>
          </a:p>
          <a:p>
            <a:endParaRPr lang="en-US" dirty="0"/>
          </a:p>
        </p:txBody>
      </p:sp>
      <p:sp>
        <p:nvSpPr>
          <p:cNvPr id="6" name="Footer Placeholder 5"/>
          <p:cNvSpPr>
            <a:spLocks noGrp="1"/>
          </p:cNvSpPr>
          <p:nvPr>
            <p:ph type="ftr" sz="quarter" idx="4294967295"/>
          </p:nvPr>
        </p:nvSpPr>
        <p:spPr>
          <a:xfrm>
            <a:off x="8077200" y="6442075"/>
            <a:ext cx="4114800" cy="331788"/>
          </a:xfrm>
        </p:spPr>
        <p:txBody>
          <a:bodyPr/>
          <a:lstStyle/>
          <a:p>
            <a:fld id="{CC1E0B74-01B7-8146-9630-9DFAA21E7BC5}" type="slidenum">
              <a:rPr lang="en-US" smtClean="0"/>
              <a:pPr/>
              <a:t>29</a:t>
            </a:fld>
            <a:endParaRPr lang="en-US" dirty="0"/>
          </a:p>
        </p:txBody>
      </p:sp>
      <p:pic>
        <p:nvPicPr>
          <p:cNvPr id="12" name="Picture 9" descr="Image result for diabet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55348" y="3610912"/>
            <a:ext cx="4766397" cy="266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Image result for diabetes poster lack of exercise and unhealthy eating"/>
          <p:cNvPicPr>
            <a:picLocks noGrp="1" noChangeAspect="1" noChangeArrowheads="1"/>
          </p:cNvPicPr>
          <p:nvPr>
            <p:ph sz="half" idx="16"/>
          </p:nvPr>
        </p:nvPicPr>
        <p:blipFill>
          <a:blip r:embed="rId3">
            <a:extLst>
              <a:ext uri="{28A0092B-C50C-407E-A947-70E740481C1C}">
                <a14:useLocalDpi xmlns:a14="http://schemas.microsoft.com/office/drawing/2010/main" val="0"/>
              </a:ext>
            </a:extLst>
          </a:blip>
          <a:srcRect/>
          <a:stretch>
            <a:fillRect/>
          </a:stretch>
        </p:blipFill>
        <p:spPr bwMode="auto">
          <a:xfrm>
            <a:off x="6558687" y="1809750"/>
            <a:ext cx="4367931" cy="436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13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chorCtr="0"/>
          <a:lstStyle/>
          <a:p>
            <a:r>
              <a:rPr lang="en-US" dirty="0">
                <a:solidFill>
                  <a:srgbClr val="004B87"/>
                </a:solidFill>
              </a:rPr>
              <a:t>Every 24 Hours…</a:t>
            </a:r>
          </a:p>
        </p:txBody>
      </p:sp>
      <p:sp>
        <p:nvSpPr>
          <p:cNvPr id="20483" name="Rectangle 3"/>
          <p:cNvSpPr>
            <a:spLocks noGrp="1" noChangeArrowheads="1"/>
          </p:cNvSpPr>
          <p:nvPr>
            <p:ph type="body" sz="quarter" idx="14"/>
          </p:nvPr>
        </p:nvSpPr>
        <p:spPr>
          <a:xfrm>
            <a:off x="466245" y="1578396"/>
            <a:ext cx="10242149" cy="4119563"/>
          </a:xfrm>
        </p:spPr>
        <p:txBody>
          <a:bodyPr>
            <a:noAutofit/>
          </a:bodyPr>
          <a:lstStyle/>
          <a:p>
            <a:r>
              <a:rPr lang="en-US" sz="3200" dirty="0"/>
              <a:t>4557 adults are diagnosed with diabetes.</a:t>
            </a:r>
          </a:p>
          <a:p>
            <a:r>
              <a:rPr lang="en-US" sz="3200" dirty="0"/>
              <a:t>136 people begin treatment for end-stage renal disease.</a:t>
            </a:r>
          </a:p>
          <a:p>
            <a:r>
              <a:rPr lang="en-US" sz="3200" dirty="0"/>
              <a:t>200 nontraumatic lower-limb amputations are performed.</a:t>
            </a:r>
          </a:p>
          <a:p>
            <a:r>
              <a:rPr lang="en-US" sz="3200" dirty="0"/>
              <a:t>641 people die from diabetes, or diabetes </a:t>
            </a:r>
            <a:br>
              <a:rPr lang="en-US" sz="3200" dirty="0"/>
            </a:br>
            <a:r>
              <a:rPr lang="en-US" sz="3200" dirty="0"/>
              <a:t>is a contributing cause of their death.</a:t>
            </a:r>
          </a:p>
        </p:txBody>
      </p:sp>
      <p:sp>
        <p:nvSpPr>
          <p:cNvPr id="8" name="Rectangle 3"/>
          <p:cNvSpPr txBox="1">
            <a:spLocks noChangeArrowheads="1"/>
          </p:cNvSpPr>
          <p:nvPr/>
        </p:nvSpPr>
        <p:spPr>
          <a:xfrm>
            <a:off x="1981200" y="6264275"/>
            <a:ext cx="8229600" cy="457200"/>
          </a:xfrm>
          <a:prstGeom prst="rect">
            <a:avLst/>
          </a:prstGeom>
        </p:spPr>
        <p:txBody>
          <a:bodyPr vert="horz" lIns="91440" tIns="45720" rIns="91440" bIns="4572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t>CDC. National Diabetes Statistics Report 2014: Estimates of diabetes and its burden in the United States, 2014. Atlanta, GA: U.S. Department of Health and Human Services, Centers for Disease Control and Prevention, 2011. Available at </a:t>
            </a:r>
            <a:r>
              <a:rPr lang="en-US" sz="900" dirty="0">
                <a:hlinkClick r:id="rId3"/>
              </a:rPr>
              <a:t>http://www.cdc.gov/diabetes/pubs/statsreport14.htm</a:t>
            </a:r>
            <a:endParaRPr lang="en-US" sz="900" dirty="0"/>
          </a:p>
          <a:p>
            <a:pPr marL="0" indent="0">
              <a:buNone/>
            </a:pPr>
            <a:r>
              <a:rPr lang="en-US" sz="900" dirty="0"/>
              <a:t>.</a:t>
            </a:r>
            <a:endParaRPr lang="en-US" dirty="0"/>
          </a:p>
        </p:txBody>
      </p:sp>
    </p:spTree>
    <p:extLst>
      <p:ext uri="{BB962C8B-B14F-4D97-AF65-F5344CB8AC3E}">
        <p14:creationId xmlns:p14="http://schemas.microsoft.com/office/powerpoint/2010/main" val="668428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000" dirty="0"/>
              <a:t>Reduce your risk of type 2 diabetes</a:t>
            </a:r>
            <a:br>
              <a:rPr lang="en-US" dirty="0"/>
            </a:br>
            <a:r>
              <a:rPr lang="en-US" dirty="0"/>
              <a:t>You can do a lot to lower your chances of getting diabetes</a:t>
            </a:r>
          </a:p>
        </p:txBody>
      </p:sp>
      <p:sp>
        <p:nvSpPr>
          <p:cNvPr id="7" name="Text Placeholder 6"/>
          <p:cNvSpPr>
            <a:spLocks noGrp="1"/>
          </p:cNvSpPr>
          <p:nvPr>
            <p:ph type="body" sz="quarter" idx="14"/>
          </p:nvPr>
        </p:nvSpPr>
        <p:spPr/>
        <p:txBody>
          <a:bodyPr/>
          <a:lstStyle/>
          <a:p>
            <a:pPr>
              <a:defRPr/>
            </a:pPr>
            <a:r>
              <a:rPr lang="en-US" altLang="en-US" sz="2100" b="1" dirty="0"/>
              <a:t>Lowering blood pressure and cholesterol levels helps you stay healthy</a:t>
            </a:r>
          </a:p>
          <a:p>
            <a:pPr lvl="1">
              <a:defRPr/>
            </a:pPr>
            <a:r>
              <a:rPr lang="en-US" altLang="en-US" sz="2100" dirty="0"/>
              <a:t>Talk with your doctor about whether you need medication to control your blood pressure or cholesterol levels</a:t>
            </a:r>
          </a:p>
          <a:p>
            <a:pPr>
              <a:defRPr/>
            </a:pPr>
            <a:r>
              <a:rPr lang="en-US" altLang="en-US" sz="2100" b="1" dirty="0"/>
              <a:t>Reach and maintain a reasonable body weight</a:t>
            </a:r>
          </a:p>
          <a:p>
            <a:pPr lvl="1">
              <a:defRPr/>
            </a:pPr>
            <a:r>
              <a:rPr lang="en-US" altLang="en-US" sz="2100" dirty="0"/>
              <a:t>Being overweight can keep your body from making and using insulin properly.  Excess body weight can also cause high blood pressure</a:t>
            </a:r>
          </a:p>
          <a:p>
            <a:pPr lvl="1">
              <a:defRPr/>
            </a:pPr>
            <a:r>
              <a:rPr lang="en-US" altLang="en-US" sz="2100" dirty="0"/>
              <a:t>Aim for a long-term goal of losing 5 to 7 percent of your total body weight.</a:t>
            </a:r>
          </a:p>
          <a:p>
            <a:endParaRPr lang="en-US" dirty="0"/>
          </a:p>
        </p:txBody>
      </p:sp>
      <p:sp>
        <p:nvSpPr>
          <p:cNvPr id="6" name="Footer Placeholder 5"/>
          <p:cNvSpPr>
            <a:spLocks noGrp="1"/>
          </p:cNvSpPr>
          <p:nvPr>
            <p:ph type="ftr" sz="quarter" idx="4294967295"/>
          </p:nvPr>
        </p:nvSpPr>
        <p:spPr>
          <a:xfrm>
            <a:off x="8077200" y="6442075"/>
            <a:ext cx="4114800" cy="331788"/>
          </a:xfrm>
        </p:spPr>
        <p:txBody>
          <a:bodyPr/>
          <a:lstStyle/>
          <a:p>
            <a:fld id="{CC1E0B74-01B7-8146-9630-9DFAA21E7BC5}" type="slidenum">
              <a:rPr lang="en-US" smtClean="0"/>
              <a:pPr/>
              <a:t>30</a:t>
            </a:fld>
            <a:endParaRPr lang="en-US" dirty="0"/>
          </a:p>
        </p:txBody>
      </p:sp>
      <p:pic>
        <p:nvPicPr>
          <p:cNvPr id="8" name="Picture 7" descr="obesida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2046" y="491035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757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 your risk of type 2 diabetes</a:t>
            </a:r>
          </a:p>
        </p:txBody>
      </p:sp>
      <p:sp>
        <p:nvSpPr>
          <p:cNvPr id="3" name="Text Placeholder 2"/>
          <p:cNvSpPr>
            <a:spLocks noGrp="1"/>
          </p:cNvSpPr>
          <p:nvPr>
            <p:ph type="body" sz="quarter" idx="14"/>
          </p:nvPr>
        </p:nvSpPr>
        <p:spPr>
          <a:xfrm>
            <a:off x="466245" y="1606731"/>
            <a:ext cx="10058401" cy="4835789"/>
          </a:xfrm>
        </p:spPr>
        <p:txBody>
          <a:bodyPr>
            <a:normAutofit fontScale="70000" lnSpcReduction="20000"/>
          </a:bodyPr>
          <a:lstStyle/>
          <a:p>
            <a:pPr>
              <a:defRPr/>
            </a:pPr>
            <a:r>
              <a:rPr lang="en-US" altLang="en-US" sz="3200" dirty="0">
                <a:solidFill>
                  <a:schemeClr val="tx1"/>
                </a:solidFill>
              </a:rPr>
              <a:t>Be physically active (30 minutes 5 days a week)</a:t>
            </a:r>
          </a:p>
          <a:p>
            <a:pPr lvl="2">
              <a:defRPr/>
            </a:pPr>
            <a:r>
              <a:rPr lang="en-US" altLang="en-US" sz="3200" dirty="0">
                <a:solidFill>
                  <a:schemeClr val="tx1"/>
                </a:solidFill>
              </a:rPr>
              <a:t>If you are not active, you should start slowly.</a:t>
            </a:r>
          </a:p>
          <a:p>
            <a:pPr lvl="2">
              <a:defRPr/>
            </a:pPr>
            <a:r>
              <a:rPr lang="en-US" altLang="en-US" sz="3200" dirty="0">
                <a:solidFill>
                  <a:schemeClr val="tx1"/>
                </a:solidFill>
              </a:rPr>
              <a:t>Increase your physical activity. Aim for at least 30 minutes of exercise most days of the week</a:t>
            </a:r>
          </a:p>
          <a:p>
            <a:pPr lvl="2">
              <a:defRPr/>
            </a:pPr>
            <a:r>
              <a:rPr lang="en-US" altLang="en-US" sz="3200" dirty="0">
                <a:solidFill>
                  <a:schemeClr val="tx1"/>
                </a:solidFill>
              </a:rPr>
              <a:t>Some ways to work extra activity into your daily routine include the following:</a:t>
            </a:r>
          </a:p>
          <a:p>
            <a:pPr lvl="3">
              <a:defRPr/>
            </a:pPr>
            <a:r>
              <a:rPr lang="en-US" altLang="en-US" sz="3200" dirty="0">
                <a:latin typeface="Arial" panose="020B0604020202020204" pitchFamily="34" charset="0"/>
              </a:rPr>
              <a:t>Take the stairs rather than an elevator or escalator</a:t>
            </a:r>
          </a:p>
          <a:p>
            <a:pPr lvl="3">
              <a:defRPr/>
            </a:pPr>
            <a:r>
              <a:rPr lang="en-US" altLang="en-US" sz="3200" dirty="0">
                <a:latin typeface="Arial" panose="020B0604020202020204" pitchFamily="34" charset="0"/>
              </a:rPr>
              <a:t>Park at the far end of the parking lot and walk</a:t>
            </a:r>
          </a:p>
          <a:p>
            <a:pPr lvl="3">
              <a:defRPr/>
            </a:pPr>
            <a:r>
              <a:rPr lang="en-US" altLang="en-US" sz="3200" dirty="0">
                <a:latin typeface="Arial" panose="020B0604020202020204" pitchFamily="34" charset="0"/>
              </a:rPr>
              <a:t>Get off the bus a few stops early and walk the rest of the way</a:t>
            </a:r>
          </a:p>
          <a:p>
            <a:pPr lvl="3">
              <a:defRPr/>
            </a:pPr>
            <a:r>
              <a:rPr lang="en-US" altLang="en-US" sz="3200" dirty="0">
                <a:latin typeface="Arial" panose="020B0604020202020204" pitchFamily="34" charset="0"/>
              </a:rPr>
              <a:t>Walk or bicycle whenever you can</a:t>
            </a:r>
          </a:p>
          <a:p>
            <a:pPr>
              <a:defRPr/>
            </a:pPr>
            <a:r>
              <a:rPr lang="en-US" altLang="en-US" sz="3200" dirty="0">
                <a:solidFill>
                  <a:schemeClr val="tx1"/>
                </a:solidFill>
              </a:rPr>
              <a:t>Make wise food choices most of the time</a:t>
            </a:r>
          </a:p>
          <a:p>
            <a:pPr lvl="1">
              <a:defRPr/>
            </a:pPr>
            <a:r>
              <a:rPr lang="en-US" altLang="en-US" sz="3200" dirty="0">
                <a:solidFill>
                  <a:schemeClr val="tx1"/>
                </a:solidFill>
              </a:rPr>
              <a:t>By making wise food choices, you can help control </a:t>
            </a:r>
          </a:p>
          <a:p>
            <a:pPr marL="685800" lvl="1" indent="0">
              <a:buNone/>
              <a:defRPr/>
            </a:pPr>
            <a:r>
              <a:rPr lang="en-US" altLang="en-US" sz="3200" dirty="0">
                <a:solidFill>
                  <a:schemeClr val="tx1"/>
                </a:solidFill>
              </a:rPr>
              <a:t>    your body weight, blood pressure, and cholesterol.</a:t>
            </a:r>
          </a:p>
          <a:p>
            <a:endParaRPr lang="en-US" dirty="0"/>
          </a:p>
        </p:txBody>
      </p:sp>
      <p:sp>
        <p:nvSpPr>
          <p:cNvPr id="4" name="Footer Placeholder 3"/>
          <p:cNvSpPr>
            <a:spLocks noGrp="1"/>
          </p:cNvSpPr>
          <p:nvPr>
            <p:ph type="ftr" sz="quarter" idx="15"/>
          </p:nvPr>
        </p:nvSpPr>
        <p:spPr/>
        <p:txBody>
          <a:bodyPr/>
          <a:lstStyle/>
          <a:p>
            <a:fld id="{CC1E0B74-01B7-8146-9630-9DFAA21E7BC5}" type="slidenum">
              <a:rPr lang="en-US" smtClean="0"/>
              <a:pPr/>
              <a:t>31</a:t>
            </a:fld>
            <a:endParaRPr lang="en-US" dirty="0"/>
          </a:p>
        </p:txBody>
      </p:sp>
      <p:pic>
        <p:nvPicPr>
          <p:cNvPr id="5" name="Picture 7" descr="Image result for exercise and healthy eating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7060" y="4126135"/>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804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 your risk of type 2 diabetes</a:t>
            </a:r>
          </a:p>
        </p:txBody>
      </p:sp>
      <p:sp>
        <p:nvSpPr>
          <p:cNvPr id="3" name="Text Placeholder 2"/>
          <p:cNvSpPr>
            <a:spLocks noGrp="1"/>
          </p:cNvSpPr>
          <p:nvPr>
            <p:ph type="body" sz="quarter" idx="14"/>
          </p:nvPr>
        </p:nvSpPr>
        <p:spPr>
          <a:xfrm>
            <a:off x="466245" y="1809750"/>
            <a:ext cx="6914269" cy="4798736"/>
          </a:xfrm>
        </p:spPr>
        <p:txBody>
          <a:bodyPr>
            <a:noAutofit/>
          </a:bodyPr>
          <a:lstStyle/>
          <a:p>
            <a:pPr>
              <a:spcAft>
                <a:spcPts val="0"/>
              </a:spcAft>
            </a:pPr>
            <a:r>
              <a:rPr lang="en-US" altLang="en-US" sz="2000" b="1" dirty="0"/>
              <a:t>Balancing calories</a:t>
            </a:r>
          </a:p>
          <a:p>
            <a:pPr lvl="1">
              <a:spcAft>
                <a:spcPts val="0"/>
              </a:spcAft>
            </a:pPr>
            <a:r>
              <a:rPr lang="en-US" altLang="en-US" sz="2000" dirty="0"/>
              <a:t>Enjoy your food, but eat less</a:t>
            </a:r>
          </a:p>
          <a:p>
            <a:pPr lvl="1">
              <a:spcAft>
                <a:spcPts val="0"/>
              </a:spcAft>
            </a:pPr>
            <a:r>
              <a:rPr lang="en-US" altLang="en-US" sz="2000" dirty="0"/>
              <a:t>Avoid oversized portions</a:t>
            </a:r>
          </a:p>
          <a:p>
            <a:pPr>
              <a:spcAft>
                <a:spcPts val="0"/>
              </a:spcAft>
            </a:pPr>
            <a:r>
              <a:rPr lang="en-US" altLang="en-US" sz="2000" b="1" dirty="0"/>
              <a:t>Foods to Increase</a:t>
            </a:r>
          </a:p>
          <a:p>
            <a:pPr lvl="1">
              <a:spcAft>
                <a:spcPts val="0"/>
              </a:spcAft>
            </a:pPr>
            <a:r>
              <a:rPr lang="en-US" altLang="en-US" sz="2000" dirty="0"/>
              <a:t>Make half your plate fruits and vegetables</a:t>
            </a:r>
          </a:p>
          <a:p>
            <a:pPr lvl="1">
              <a:spcAft>
                <a:spcPts val="0"/>
              </a:spcAft>
            </a:pPr>
            <a:r>
              <a:rPr lang="en-US" altLang="en-US" sz="2000" dirty="0"/>
              <a:t>Make at least half your grains whole grains</a:t>
            </a:r>
          </a:p>
          <a:p>
            <a:pPr lvl="1">
              <a:spcAft>
                <a:spcPts val="0"/>
              </a:spcAft>
            </a:pPr>
            <a:r>
              <a:rPr lang="en-US" altLang="en-US" sz="2000" dirty="0"/>
              <a:t>Switch to fat-free or low-fat (1%) milk</a:t>
            </a:r>
          </a:p>
          <a:p>
            <a:pPr>
              <a:spcAft>
                <a:spcPts val="0"/>
              </a:spcAft>
            </a:pPr>
            <a:r>
              <a:rPr lang="en-US" altLang="en-US" sz="2000" b="1" dirty="0"/>
              <a:t>Foods to Reduce</a:t>
            </a:r>
          </a:p>
          <a:p>
            <a:pPr lvl="1">
              <a:spcAft>
                <a:spcPts val="0"/>
              </a:spcAft>
            </a:pPr>
            <a:r>
              <a:rPr lang="en-US" altLang="en-US" sz="2000" dirty="0"/>
              <a:t>Compare sodium in foods like soup, bread and frozen meals- and choose the foods with the lower numbers</a:t>
            </a:r>
          </a:p>
          <a:p>
            <a:pPr lvl="1">
              <a:spcAft>
                <a:spcPts val="0"/>
              </a:spcAft>
            </a:pPr>
            <a:r>
              <a:rPr lang="en-US" altLang="en-US" sz="2000" dirty="0"/>
              <a:t>Drink water instead of sugary drinks</a:t>
            </a:r>
          </a:p>
          <a:p>
            <a:pPr lvl="1">
              <a:spcAft>
                <a:spcPts val="0"/>
              </a:spcAft>
            </a:pPr>
            <a:r>
              <a:rPr lang="en-US" altLang="en-US" sz="2000" dirty="0"/>
              <a:t>Limit alcohol intake </a:t>
            </a:r>
          </a:p>
        </p:txBody>
      </p:sp>
      <p:sp>
        <p:nvSpPr>
          <p:cNvPr id="4" name="Footer Placeholder 3"/>
          <p:cNvSpPr>
            <a:spLocks noGrp="1"/>
          </p:cNvSpPr>
          <p:nvPr>
            <p:ph type="ftr" sz="quarter" idx="15"/>
          </p:nvPr>
        </p:nvSpPr>
        <p:spPr/>
        <p:txBody>
          <a:bodyPr/>
          <a:lstStyle/>
          <a:p>
            <a:fld id="{CC1E0B74-01B7-8146-9630-9DFAA21E7BC5}" type="slidenum">
              <a:rPr lang="en-US" smtClean="0"/>
              <a:pPr/>
              <a:t>32</a:t>
            </a:fld>
            <a:endParaRPr lang="en-US" dirty="0"/>
          </a:p>
        </p:txBody>
      </p:sp>
      <p:pic>
        <p:nvPicPr>
          <p:cNvPr id="9" name="Picture 9" descr="My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076" y="1557903"/>
            <a:ext cx="3302678" cy="300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1075" y="5055909"/>
            <a:ext cx="1696679" cy="155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374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Sources of Energy</a:t>
            </a:r>
            <a:br>
              <a:rPr lang="en-US" dirty="0"/>
            </a:br>
            <a:r>
              <a:rPr lang="en-US" sz="2200" dirty="0"/>
              <a:t>The energy to move and think comes from the foods people eat and drink</a:t>
            </a:r>
          </a:p>
        </p:txBody>
      </p:sp>
      <p:sp>
        <p:nvSpPr>
          <p:cNvPr id="7" name="Text Placeholder 6"/>
          <p:cNvSpPr>
            <a:spLocks noGrp="1"/>
          </p:cNvSpPr>
          <p:nvPr>
            <p:ph type="body" sz="quarter" idx="15"/>
          </p:nvPr>
        </p:nvSpPr>
        <p:spPr/>
        <p:txBody>
          <a:bodyPr/>
          <a:lstStyle/>
          <a:p>
            <a:pPr>
              <a:defRPr/>
            </a:pPr>
            <a:r>
              <a:rPr lang="en-US" sz="2000" dirty="0">
                <a:solidFill>
                  <a:srgbClr val="336699"/>
                </a:solidFill>
              </a:rPr>
              <a:t>All foods turn into glucose and glucose gives us energy </a:t>
            </a:r>
          </a:p>
          <a:p>
            <a:pPr marL="342900" indent="-342900">
              <a:buFont typeface="Arial" panose="020B0604020202020204" pitchFamily="34" charset="0"/>
              <a:buChar char="•"/>
              <a:defRPr/>
            </a:pPr>
            <a:r>
              <a:rPr lang="en-US" sz="2000" b="1" dirty="0">
                <a:solidFill>
                  <a:srgbClr val="336699"/>
                </a:solidFill>
              </a:rPr>
              <a:t>Carbohydrates-</a:t>
            </a:r>
            <a:r>
              <a:rPr lang="en-US" sz="2000" dirty="0">
                <a:solidFill>
                  <a:srgbClr val="336699"/>
                </a:solidFill>
              </a:rPr>
              <a:t> affects blood sugar quickly.</a:t>
            </a:r>
          </a:p>
          <a:p>
            <a:pPr marL="342900" indent="-342900">
              <a:buFont typeface="Arial" panose="020B0604020202020204" pitchFamily="34" charset="0"/>
              <a:buChar char="•"/>
              <a:defRPr/>
            </a:pPr>
            <a:r>
              <a:rPr lang="en-US" sz="2000" b="1" dirty="0">
                <a:solidFill>
                  <a:srgbClr val="336699"/>
                </a:solidFill>
              </a:rPr>
              <a:t>Proteins-</a:t>
            </a:r>
            <a:r>
              <a:rPr lang="en-US" sz="2000" dirty="0">
                <a:solidFill>
                  <a:srgbClr val="336699"/>
                </a:solidFill>
              </a:rPr>
              <a:t> has no immediate effect on blood sugar.</a:t>
            </a:r>
          </a:p>
          <a:p>
            <a:pPr marL="342900" indent="-342900">
              <a:buFont typeface="Arial" panose="020B0604020202020204" pitchFamily="34" charset="0"/>
              <a:buChar char="•"/>
              <a:defRPr/>
            </a:pPr>
            <a:r>
              <a:rPr lang="en-US" sz="2000" b="1" dirty="0">
                <a:solidFill>
                  <a:srgbClr val="336699"/>
                </a:solidFill>
              </a:rPr>
              <a:t>Fats-</a:t>
            </a:r>
            <a:r>
              <a:rPr lang="en-US" sz="2000" dirty="0">
                <a:solidFill>
                  <a:srgbClr val="336699"/>
                </a:solidFill>
              </a:rPr>
              <a:t> Monounsaturated and polyunsaturated fats are the healthiest. </a:t>
            </a:r>
          </a:p>
          <a:p>
            <a:endParaRPr lang="en-US" dirty="0"/>
          </a:p>
        </p:txBody>
      </p:sp>
      <p:sp>
        <p:nvSpPr>
          <p:cNvPr id="4" name="Footer Placeholder 3"/>
          <p:cNvSpPr>
            <a:spLocks noGrp="1"/>
          </p:cNvSpPr>
          <p:nvPr>
            <p:ph type="ftr" sz="quarter" idx="4294967295"/>
          </p:nvPr>
        </p:nvSpPr>
        <p:spPr>
          <a:xfrm>
            <a:off x="8077200" y="6442075"/>
            <a:ext cx="4114800" cy="331788"/>
          </a:xfrm>
        </p:spPr>
        <p:txBody>
          <a:bodyPr/>
          <a:lstStyle/>
          <a:p>
            <a:fld id="{CC1E0B74-01B7-8146-9630-9DFAA21E7BC5}" type="slidenum">
              <a:rPr lang="en-US" smtClean="0"/>
              <a:pPr/>
              <a:t>33</a:t>
            </a:fld>
            <a:endParaRPr lang="en-US" dirty="0"/>
          </a:p>
        </p:txBody>
      </p:sp>
      <p:pic>
        <p:nvPicPr>
          <p:cNvPr id="8" name="Picture 3" descr="http://tse2.mm.bing.net/th?id=JN.C8Xpe6mfWfDr46RiErRRXA&amp;w=230&amp;h=170&amp;rs=1&amp;pcl=dddddd&amp;pid=1.1"/>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4873625" y="1652111"/>
            <a:ext cx="5665065" cy="418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239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your Risk of Type 2 Diabetes</a:t>
            </a:r>
          </a:p>
        </p:txBody>
      </p:sp>
      <p:sp>
        <p:nvSpPr>
          <p:cNvPr id="3" name="Content Placeholder 2"/>
          <p:cNvSpPr>
            <a:spLocks noGrp="1"/>
          </p:cNvSpPr>
          <p:nvPr>
            <p:ph type="body" sz="quarter" idx="14"/>
          </p:nvPr>
        </p:nvSpPr>
        <p:spPr>
          <a:xfrm>
            <a:off x="466245" y="1649896"/>
            <a:ext cx="10655642" cy="4842979"/>
          </a:xfrm>
        </p:spPr>
        <p:txBody>
          <a:bodyPr>
            <a:normAutofit fontScale="85000" lnSpcReduction="20000"/>
          </a:bodyPr>
          <a:lstStyle/>
          <a:p>
            <a:r>
              <a:rPr lang="en-US" sz="2400" b="1" dirty="0">
                <a:solidFill>
                  <a:srgbClr val="0070C0"/>
                </a:solidFill>
              </a:rPr>
              <a:t>Losing weight</a:t>
            </a:r>
          </a:p>
          <a:p>
            <a:pPr lvl="1"/>
            <a:r>
              <a:rPr lang="en-US" sz="2400" dirty="0"/>
              <a:t>Obesity is a leading risk factor for diabetes. </a:t>
            </a:r>
          </a:p>
          <a:p>
            <a:pPr lvl="1"/>
            <a:r>
              <a:rPr lang="en-US" sz="2400" dirty="0"/>
              <a:t>If you’re overweight or obese, start making small changes to your eating habits and get more physical activity. </a:t>
            </a:r>
          </a:p>
          <a:p>
            <a:r>
              <a:rPr lang="en-US" sz="2400" b="1" dirty="0">
                <a:solidFill>
                  <a:srgbClr val="0070C0"/>
                </a:solidFill>
              </a:rPr>
              <a:t>Eating healthy</a:t>
            </a:r>
          </a:p>
          <a:p>
            <a:pPr lvl="1"/>
            <a:r>
              <a:rPr lang="en-US" sz="2400" dirty="0"/>
              <a:t>Choose vegetables, whole grains (such as whole wheat or rye bread, whole grain cereal, or brown rice), beans, and fruit. </a:t>
            </a:r>
          </a:p>
          <a:p>
            <a:pPr lvl="1"/>
            <a:r>
              <a:rPr lang="en-US" sz="2400" dirty="0"/>
              <a:t>Read food labels to help you choose foods low in saturated fat, trans fat, and sodium. </a:t>
            </a:r>
          </a:p>
          <a:p>
            <a:pPr lvl="1"/>
            <a:r>
              <a:rPr lang="en-US" sz="2400" dirty="0"/>
              <a:t>Limit processed foods and sugary foods and drinks. </a:t>
            </a:r>
          </a:p>
          <a:p>
            <a:r>
              <a:rPr lang="en-US" sz="2400" b="1" dirty="0">
                <a:solidFill>
                  <a:srgbClr val="0070C0"/>
                </a:solidFill>
              </a:rPr>
              <a:t>Getting active</a:t>
            </a:r>
          </a:p>
          <a:p>
            <a:pPr lvl="1"/>
            <a:r>
              <a:rPr lang="en-US" sz="2400" dirty="0"/>
              <a:t>Aim for 30 minutes of physical activity most days of the week and limit the amount of time you spend sitting. </a:t>
            </a:r>
            <a:endParaRPr lang="en-US" dirty="0"/>
          </a:p>
        </p:txBody>
      </p:sp>
    </p:spTree>
    <p:extLst>
      <p:ext uri="{BB962C8B-B14F-4D97-AF65-F5344CB8AC3E}">
        <p14:creationId xmlns:p14="http://schemas.microsoft.com/office/powerpoint/2010/main" val="2621375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3334326523"/>
              </p:ext>
            </p:extLst>
          </p:nvPr>
        </p:nvGraphicFramePr>
        <p:xfrm>
          <a:off x="1200839" y="1523082"/>
          <a:ext cx="9238562" cy="4520217"/>
        </p:xfrm>
        <a:graphic>
          <a:graphicData uri="http://schemas.openxmlformats.org/drawingml/2006/table">
            <a:tbl>
              <a:tblPr>
                <a:tableStyleId>{5C22544A-7EE6-4342-B048-85BDC9FD1C3A}</a:tableStyleId>
              </a:tblPr>
              <a:tblGrid>
                <a:gridCol w="4619281">
                  <a:extLst>
                    <a:ext uri="{9D8B030D-6E8A-4147-A177-3AD203B41FA5}">
                      <a16:colId xmlns:a16="http://schemas.microsoft.com/office/drawing/2014/main" val="20000"/>
                    </a:ext>
                  </a:extLst>
                </a:gridCol>
                <a:gridCol w="4619281">
                  <a:extLst>
                    <a:ext uri="{9D8B030D-6E8A-4147-A177-3AD203B41FA5}">
                      <a16:colId xmlns:a16="http://schemas.microsoft.com/office/drawing/2014/main" val="20001"/>
                    </a:ext>
                  </a:extLst>
                </a:gridCol>
              </a:tblGrid>
              <a:tr h="3529256">
                <a:tc>
                  <a:txBody>
                    <a:bodyPr/>
                    <a:lstStyle/>
                    <a:p>
                      <a:pPr marL="285750" indent="-285750">
                        <a:buFont typeface="Arial" panose="020B0604020202020204" pitchFamily="34" charset="0"/>
                        <a:buChar char="•"/>
                      </a:pPr>
                      <a:r>
                        <a:rPr lang="en-US" sz="1800" dirty="0"/>
                        <a:t>Age ≥45 years without other risk factors</a:t>
                      </a:r>
                    </a:p>
                    <a:p>
                      <a:pPr marL="285750" indent="-285750">
                        <a:buFont typeface="Arial" panose="020B0604020202020204" pitchFamily="34" charset="0"/>
                        <a:buChar char="•"/>
                      </a:pPr>
                      <a:r>
                        <a:rPr lang="en-US" sz="1800" dirty="0"/>
                        <a:t>Family history of T2D</a:t>
                      </a:r>
                    </a:p>
                    <a:p>
                      <a:pPr marL="285750" indent="-285750">
                        <a:buFont typeface="Arial" panose="020B0604020202020204" pitchFamily="34" charset="0"/>
                        <a:buChar char="•"/>
                      </a:pPr>
                      <a:r>
                        <a:rPr lang="en-US" sz="1800" dirty="0"/>
                        <a:t>CVD</a:t>
                      </a:r>
                    </a:p>
                    <a:p>
                      <a:pPr marL="285750" indent="-285750">
                        <a:buFont typeface="Arial" panose="020B0604020202020204" pitchFamily="34" charset="0"/>
                        <a:buChar char="•"/>
                      </a:pPr>
                      <a:r>
                        <a:rPr lang="en-US" sz="1800" dirty="0"/>
                        <a:t>Overweight</a:t>
                      </a:r>
                    </a:p>
                    <a:p>
                      <a:pPr marL="742950" lvl="1" indent="-285750">
                        <a:buFont typeface="Arial" panose="020B0604020202020204" pitchFamily="34" charset="0"/>
                        <a:buChar char="•"/>
                      </a:pPr>
                      <a:r>
                        <a:rPr lang="en-US" sz="1800" dirty="0"/>
                        <a:t>BMI ≥30 kg/m</a:t>
                      </a:r>
                      <a:r>
                        <a:rPr lang="en-US" sz="1800" baseline="30000" dirty="0"/>
                        <a:t>2</a:t>
                      </a:r>
                    </a:p>
                    <a:p>
                      <a:pPr marL="742950" lvl="1" indent="-285750">
                        <a:buFont typeface="Arial" panose="020B0604020202020204" pitchFamily="34" charset="0"/>
                        <a:buChar char="•"/>
                      </a:pPr>
                      <a:r>
                        <a:rPr lang="en-US" sz="1800" dirty="0"/>
                        <a:t>BMI 25-29.9 kg/m</a:t>
                      </a:r>
                      <a:r>
                        <a:rPr lang="en-US" sz="1800" baseline="30000" dirty="0"/>
                        <a:t>2</a:t>
                      </a:r>
                      <a:r>
                        <a:rPr lang="en-US" sz="1800" dirty="0"/>
                        <a:t> plus other risk factors*</a:t>
                      </a:r>
                    </a:p>
                    <a:p>
                      <a:pPr marL="285750" indent="-285750">
                        <a:buFont typeface="Arial" panose="020B0604020202020204" pitchFamily="34" charset="0"/>
                        <a:buChar char="•"/>
                      </a:pPr>
                      <a:r>
                        <a:rPr lang="en-US" sz="1800" dirty="0"/>
                        <a:t>Sedentary lifestyle </a:t>
                      </a:r>
                    </a:p>
                    <a:p>
                      <a:pPr marL="285750" indent="-285750">
                        <a:buFont typeface="Arial" panose="020B0604020202020204" pitchFamily="34" charset="0"/>
                        <a:buChar char="•"/>
                      </a:pPr>
                      <a:r>
                        <a:rPr lang="en-US" sz="1800" dirty="0"/>
                        <a:t>Member of an at-risk racial or ethnic group: Asian, African American, Hispanic, Native American, and Pacific Islander</a:t>
                      </a:r>
                    </a:p>
                  </a:txBody>
                  <a:tcPr/>
                </a:tc>
                <a:tc>
                  <a:txBody>
                    <a:bodyPr/>
                    <a:lstStyle/>
                    <a:p>
                      <a:pPr marL="285750" indent="-285750">
                        <a:buFont typeface="Arial" panose="020B0604020202020204" pitchFamily="34" charset="0"/>
                        <a:buChar char="•"/>
                      </a:pPr>
                      <a:r>
                        <a:rPr lang="en-US" sz="1800" dirty="0"/>
                        <a:t>Dyslipidemia</a:t>
                      </a:r>
                    </a:p>
                    <a:p>
                      <a:pPr marL="742950" lvl="1" indent="-285750">
                        <a:buFont typeface="Arial" panose="020B0604020202020204" pitchFamily="34" charset="0"/>
                        <a:buChar char="•"/>
                      </a:pPr>
                      <a:r>
                        <a:rPr lang="en-US" sz="1800" dirty="0"/>
                        <a:t>HDL-C &lt;35 mg/dL</a:t>
                      </a:r>
                    </a:p>
                    <a:p>
                      <a:pPr marL="742950" lvl="1" indent="-285750">
                        <a:buFont typeface="Arial" panose="020B0604020202020204" pitchFamily="34" charset="0"/>
                        <a:buChar char="•"/>
                      </a:pPr>
                      <a:r>
                        <a:rPr lang="en-US" sz="1800" dirty="0"/>
                        <a:t>Triglycerides &gt;250 mg/dL</a:t>
                      </a:r>
                    </a:p>
                    <a:p>
                      <a:pPr marL="285750" indent="-285750">
                        <a:buFont typeface="Arial" panose="020B0604020202020204" pitchFamily="34" charset="0"/>
                        <a:buChar char="•"/>
                      </a:pPr>
                      <a:r>
                        <a:rPr lang="en-US" sz="1800" dirty="0"/>
                        <a:t>IGT, IFG, and/or metabolic syndrome</a:t>
                      </a:r>
                    </a:p>
                    <a:p>
                      <a:pPr marL="285750" indent="-285750">
                        <a:buFont typeface="Arial" panose="020B0604020202020204" pitchFamily="34" charset="0"/>
                        <a:buChar char="•"/>
                      </a:pPr>
                      <a:r>
                        <a:rPr lang="en-US" sz="1800" dirty="0"/>
                        <a:t>PCOS, acanthosis nigricans, NAFLD</a:t>
                      </a:r>
                    </a:p>
                    <a:p>
                      <a:pPr marL="285750" indent="-285750">
                        <a:buFont typeface="Arial" panose="020B0604020202020204" pitchFamily="34" charset="0"/>
                        <a:buChar char="•"/>
                      </a:pPr>
                      <a:r>
                        <a:rPr lang="en-US" sz="1800" dirty="0"/>
                        <a:t>Hypertension (BP &gt;140/90 mm Hg or therapy for hypertension)</a:t>
                      </a:r>
                    </a:p>
                    <a:p>
                      <a:pPr marL="285750" indent="-285750">
                        <a:buFont typeface="Arial" panose="020B0604020202020204" pitchFamily="34" charset="0"/>
                        <a:buChar char="•"/>
                      </a:pPr>
                      <a:r>
                        <a:rPr lang="en-US" sz="1800" dirty="0"/>
                        <a:t>History of gestational diabetes or delivery of a baby weighing more than 4 kg (9 lb)</a:t>
                      </a:r>
                    </a:p>
                    <a:p>
                      <a:pPr marL="285750" indent="-285750">
                        <a:buFont typeface="Arial" panose="020B0604020202020204" pitchFamily="34" charset="0"/>
                        <a:buChar char="•"/>
                      </a:pPr>
                      <a:r>
                        <a:rPr lang="en-US" sz="1800" dirty="0"/>
                        <a:t>Antipsychotic therapy for schizophrenia and/or severe bipolar disease</a:t>
                      </a:r>
                    </a:p>
                    <a:p>
                      <a:pPr marL="285750" indent="-285750">
                        <a:buFont typeface="Arial" panose="020B0604020202020204" pitchFamily="34" charset="0"/>
                        <a:buChar char="•"/>
                      </a:pPr>
                      <a:r>
                        <a:rPr lang="en-US" sz="1800" dirty="0"/>
                        <a:t>Chronic glucocorticoid exposure</a:t>
                      </a:r>
                    </a:p>
                    <a:p>
                      <a:pPr marL="285750" indent="-285750">
                        <a:buFont typeface="Arial" panose="020B0604020202020204" pitchFamily="34" charset="0"/>
                        <a:buChar char="•"/>
                      </a:pPr>
                      <a:r>
                        <a:rPr lang="en-US" sz="1800" dirty="0"/>
                        <a:t>Sleep disorders</a:t>
                      </a:r>
                      <a:r>
                        <a:rPr lang="en-US" sz="1800" baseline="30000" dirty="0"/>
                        <a:t>†</a:t>
                      </a:r>
                      <a:r>
                        <a:rPr lang="en-US" sz="1800" dirty="0"/>
                        <a:t> in the presence of glucose intolerance</a:t>
                      </a:r>
                    </a:p>
                  </a:txBody>
                  <a:tcPr/>
                </a:tc>
                <a:extLst>
                  <a:ext uri="{0D108BD9-81ED-4DB2-BD59-A6C34878D82A}">
                    <a16:rowId xmlns:a16="http://schemas.microsoft.com/office/drawing/2014/main" val="10000"/>
                  </a:ext>
                </a:extLst>
              </a:tr>
              <a:tr h="588297">
                <a:tc grid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bg1"/>
                          </a:solidFill>
                        </a:rPr>
                        <a:t>Screen at-risk individuals with glucose values in the normal range every 3 years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bg1"/>
                          </a:solidFill>
                        </a:rPr>
                        <a:t>Consider annual screening for patients with 2 or more risk factors</a:t>
                      </a:r>
                    </a:p>
                  </a:txBody>
                  <a:tcPr>
                    <a:solidFill>
                      <a:schemeClr val="accent1"/>
                    </a:solidFill>
                  </a:tcPr>
                </a:tc>
                <a:tc hMerge="1">
                  <a:txBody>
                    <a:bodyPr/>
                    <a:lstStyle/>
                    <a:p>
                      <a:pPr marL="285750" indent="-285750">
                        <a:buFont typeface="Arial" panose="020B0604020202020204" pitchFamily="34" charset="0"/>
                        <a:buChar char="•"/>
                      </a:pPr>
                      <a:endParaRPr lang="en-US" sz="1400" dirty="0"/>
                    </a:p>
                  </a:txBody>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4294967295"/>
          </p:nvPr>
        </p:nvSpPr>
        <p:spPr>
          <a:xfrm>
            <a:off x="0" y="0"/>
            <a:ext cx="0" cy="0"/>
          </a:xfrm>
        </p:spPr>
        <p:txBody>
          <a:bodyPr/>
          <a:lstStyle/>
          <a:p>
            <a:fld id="{43805D5A-6221-4F82-8104-F28301056845}" type="slidenum">
              <a:rPr lang="en-US" smtClean="0"/>
              <a:pPr/>
              <a:t>35</a:t>
            </a:fld>
            <a:endParaRPr lang="en-US" dirty="0"/>
          </a:p>
        </p:txBody>
      </p:sp>
      <p:sp>
        <p:nvSpPr>
          <p:cNvPr id="2" name="Title 1"/>
          <p:cNvSpPr>
            <a:spLocks noGrp="1"/>
          </p:cNvSpPr>
          <p:nvPr>
            <p:ph type="title"/>
          </p:nvPr>
        </p:nvSpPr>
        <p:spPr/>
        <p:txBody>
          <a:bodyPr>
            <a:normAutofit/>
          </a:bodyPr>
          <a:lstStyle/>
          <a:p>
            <a:r>
              <a:rPr lang="en-US" sz="3600" dirty="0"/>
              <a:t>Screening Guidelines for Diabetes</a:t>
            </a:r>
          </a:p>
        </p:txBody>
      </p:sp>
      <p:sp>
        <p:nvSpPr>
          <p:cNvPr id="9" name="Rectangle 8"/>
          <p:cNvSpPr/>
          <p:nvPr/>
        </p:nvSpPr>
        <p:spPr>
          <a:xfrm>
            <a:off x="1600200" y="6065777"/>
            <a:ext cx="9097178" cy="707886"/>
          </a:xfrm>
          <a:prstGeom prst="rect">
            <a:avLst/>
          </a:prstGeom>
        </p:spPr>
        <p:txBody>
          <a:bodyPr wrap="square" anchor="b">
            <a:spAutoFit/>
          </a:bodyPr>
          <a:lstStyle/>
          <a:p>
            <a:r>
              <a:rPr lang="en-US" sz="1000" dirty="0"/>
              <a:t>*At-risk BMI may be lower in some ethnic groups; consider using waist circumference.</a:t>
            </a:r>
          </a:p>
          <a:p>
            <a:r>
              <a:rPr lang="en-US" sz="1000" baseline="30000" dirty="0"/>
              <a:t>†</a:t>
            </a:r>
            <a:r>
              <a:rPr lang="en-US" sz="1000" dirty="0"/>
              <a:t>Obstructive sleep apnea, chronic sleep deprivation, and night shift occupations.</a:t>
            </a:r>
          </a:p>
          <a:p>
            <a:r>
              <a:rPr lang="en-US" sz="1000" dirty="0"/>
              <a:t>BMI = body mass index; BP = blood pressure; CVD=cardiovascular disease; HDL-C = high density lipoprotein cholesterol; IFG = impaired fasting glucose; IGT = impaired glucose tolerance; NAFLD = nonalcoholic fatty liver disease; PCOS = polycystic ovary syndrome; T2D, type 2 diabetes.</a:t>
            </a:r>
          </a:p>
        </p:txBody>
      </p:sp>
    </p:spTree>
    <p:extLst>
      <p:ext uri="{BB962C8B-B14F-4D97-AF65-F5344CB8AC3E}">
        <p14:creationId xmlns:p14="http://schemas.microsoft.com/office/powerpoint/2010/main" val="3904333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4A6ABB7-5F71-406E-BAE8-CD035EC3B21E}"/>
              </a:ext>
            </a:extLst>
          </p:cNvPr>
          <p:cNvSpPr>
            <a:spLocks noGrp="1"/>
          </p:cNvSpPr>
          <p:nvPr>
            <p:ph type="title"/>
          </p:nvPr>
        </p:nvSpPr>
        <p:spPr/>
        <p:txBody>
          <a:bodyPr/>
          <a:lstStyle/>
          <a:p>
            <a:r>
              <a:rPr lang="en-US" dirty="0"/>
              <a:t>Testing for Diabetes</a:t>
            </a:r>
          </a:p>
        </p:txBody>
      </p:sp>
      <p:graphicFrame>
        <p:nvGraphicFramePr>
          <p:cNvPr id="7" name="Content Placeholder 3"/>
          <p:cNvGraphicFramePr>
            <a:graphicFrameLocks/>
          </p:cNvGraphicFramePr>
          <p:nvPr>
            <p:extLst>
              <p:ext uri="{D42A27DB-BD31-4B8C-83A1-F6EECF244321}">
                <p14:modId xmlns:p14="http://schemas.microsoft.com/office/powerpoint/2010/main" val="640535856"/>
              </p:ext>
            </p:extLst>
          </p:nvPr>
        </p:nvGraphicFramePr>
        <p:xfrm>
          <a:off x="859316" y="1575412"/>
          <a:ext cx="9340333" cy="5189384"/>
        </p:xfrm>
        <a:graphic>
          <a:graphicData uri="http://schemas.openxmlformats.org/drawingml/2006/table">
            <a:tbl>
              <a:tblPr firstRow="1" bandRow="1">
                <a:tableStyleId>{5C22544A-7EE6-4342-B048-85BDC9FD1C3A}</a:tableStyleId>
              </a:tblPr>
              <a:tblGrid>
                <a:gridCol w="2730996">
                  <a:extLst>
                    <a:ext uri="{9D8B030D-6E8A-4147-A177-3AD203B41FA5}">
                      <a16:colId xmlns:a16="http://schemas.microsoft.com/office/drawing/2014/main" val="20000"/>
                    </a:ext>
                  </a:extLst>
                </a:gridCol>
                <a:gridCol w="3296590">
                  <a:extLst>
                    <a:ext uri="{9D8B030D-6E8A-4147-A177-3AD203B41FA5}">
                      <a16:colId xmlns:a16="http://schemas.microsoft.com/office/drawing/2014/main" val="20001"/>
                    </a:ext>
                  </a:extLst>
                </a:gridCol>
                <a:gridCol w="3312747">
                  <a:extLst>
                    <a:ext uri="{9D8B030D-6E8A-4147-A177-3AD203B41FA5}">
                      <a16:colId xmlns:a16="http://schemas.microsoft.com/office/drawing/2014/main" val="20002"/>
                    </a:ext>
                  </a:extLst>
                </a:gridCol>
              </a:tblGrid>
              <a:tr h="270862">
                <a:tc>
                  <a:txBody>
                    <a:bodyPr/>
                    <a:lstStyle/>
                    <a:p>
                      <a:pPr marL="0" marR="0">
                        <a:spcBef>
                          <a:spcPts val="0"/>
                        </a:spcBef>
                        <a:spcAft>
                          <a:spcPts val="0"/>
                        </a:spcAft>
                      </a:pPr>
                      <a:r>
                        <a:rPr lang="en-US" sz="1600" dirty="0">
                          <a:effectLst/>
                        </a:rPr>
                        <a:t>Normal</a:t>
                      </a:r>
                      <a:endParaRPr lang="en-US" sz="1600" dirty="0">
                        <a:effectLst/>
                        <a:latin typeface="Cambria"/>
                        <a:ea typeface="Cambria"/>
                        <a:cs typeface="Times New Roman"/>
                      </a:endParaRPr>
                    </a:p>
                  </a:txBody>
                  <a:tcPr marL="10828" marR="10828" marT="9525" marB="9525" anchor="ctr"/>
                </a:tc>
                <a:tc>
                  <a:txBody>
                    <a:bodyPr/>
                    <a:lstStyle/>
                    <a:p>
                      <a:pPr marL="0" marR="0">
                        <a:spcBef>
                          <a:spcPts val="0"/>
                        </a:spcBef>
                        <a:spcAft>
                          <a:spcPts val="0"/>
                        </a:spcAft>
                      </a:pPr>
                      <a:r>
                        <a:rPr lang="en-US" sz="1600" dirty="0">
                          <a:effectLst/>
                        </a:rPr>
                        <a:t>High Risk for Diabetes</a:t>
                      </a:r>
                      <a:endParaRPr lang="en-US" sz="1600" dirty="0">
                        <a:effectLst/>
                        <a:latin typeface="Cambria"/>
                        <a:ea typeface="Cambria"/>
                        <a:cs typeface="Times New Roman"/>
                      </a:endParaRPr>
                    </a:p>
                  </a:txBody>
                  <a:tcPr marL="10828" marR="10828" marT="9525" marB="9525" anchor="ctr"/>
                </a:tc>
                <a:tc>
                  <a:txBody>
                    <a:bodyPr/>
                    <a:lstStyle/>
                    <a:p>
                      <a:pPr marL="0" marR="0">
                        <a:spcBef>
                          <a:spcPts val="0"/>
                        </a:spcBef>
                        <a:spcAft>
                          <a:spcPts val="0"/>
                        </a:spcAft>
                      </a:pPr>
                      <a:r>
                        <a:rPr lang="en-US" sz="1600" dirty="0">
                          <a:effectLst/>
                        </a:rPr>
                        <a:t>Diabetes</a:t>
                      </a:r>
                      <a:endParaRPr lang="en-US" sz="1600" dirty="0">
                        <a:effectLst/>
                        <a:latin typeface="Cambria"/>
                        <a:ea typeface="Cambria"/>
                        <a:cs typeface="Times New Roman"/>
                      </a:endParaRPr>
                    </a:p>
                  </a:txBody>
                  <a:tcPr marL="10828" marR="10828" marT="9525" marB="9525" anchor="ctr"/>
                </a:tc>
                <a:extLst>
                  <a:ext uri="{0D108BD9-81ED-4DB2-BD59-A6C34878D82A}">
                    <a16:rowId xmlns:a16="http://schemas.microsoft.com/office/drawing/2014/main" val="10000"/>
                  </a:ext>
                </a:extLst>
              </a:tr>
              <a:tr h="522097">
                <a:tc>
                  <a:txBody>
                    <a:bodyPr/>
                    <a:lstStyle/>
                    <a:p>
                      <a:pPr marL="0" marR="0">
                        <a:spcBef>
                          <a:spcPts val="0"/>
                        </a:spcBef>
                        <a:spcAft>
                          <a:spcPts val="0"/>
                        </a:spcAft>
                      </a:pPr>
                      <a:r>
                        <a:rPr lang="en-US" sz="2400" dirty="0">
                          <a:effectLst/>
                        </a:rPr>
                        <a:t>FPG &lt;100 mg/dL</a:t>
                      </a:r>
                      <a:endParaRPr lang="en-US" sz="2400" dirty="0">
                        <a:effectLst/>
                        <a:latin typeface="Cambria"/>
                        <a:ea typeface="Cambria"/>
                        <a:cs typeface="Times New Roman"/>
                      </a:endParaRPr>
                    </a:p>
                  </a:txBody>
                  <a:tcPr marL="10828" marR="10828" marT="9525" marB="9525" anchor="ctr"/>
                </a:tc>
                <a:tc>
                  <a:txBody>
                    <a:bodyPr/>
                    <a:lstStyle/>
                    <a:p>
                      <a:pPr marL="0" marR="0">
                        <a:spcBef>
                          <a:spcPts val="0"/>
                        </a:spcBef>
                        <a:spcAft>
                          <a:spcPts val="0"/>
                        </a:spcAft>
                      </a:pPr>
                      <a:r>
                        <a:rPr lang="en-US" sz="2400" dirty="0">
                          <a:effectLst/>
                        </a:rPr>
                        <a:t>IFG</a:t>
                      </a:r>
                    </a:p>
                    <a:p>
                      <a:pPr marL="0" marR="0">
                        <a:spcBef>
                          <a:spcPts val="0"/>
                        </a:spcBef>
                        <a:spcAft>
                          <a:spcPts val="0"/>
                        </a:spcAft>
                      </a:pPr>
                      <a:r>
                        <a:rPr lang="en-US" sz="2400" dirty="0">
                          <a:effectLst/>
                        </a:rPr>
                        <a:t>FPG ≥100-125 mg/dL</a:t>
                      </a:r>
                      <a:endParaRPr lang="en-US" sz="2400" dirty="0">
                        <a:effectLst/>
                        <a:latin typeface="Cambria"/>
                        <a:ea typeface="Cambria"/>
                        <a:cs typeface="Times New Roman"/>
                      </a:endParaRPr>
                    </a:p>
                  </a:txBody>
                  <a:tcPr marL="10828" marR="10828" marT="9525" marB="9525" anchor="ctr"/>
                </a:tc>
                <a:tc>
                  <a:txBody>
                    <a:bodyPr/>
                    <a:lstStyle/>
                    <a:p>
                      <a:pPr marL="0" marR="0">
                        <a:spcBef>
                          <a:spcPts val="0"/>
                        </a:spcBef>
                        <a:spcAft>
                          <a:spcPts val="0"/>
                        </a:spcAft>
                      </a:pPr>
                      <a:r>
                        <a:rPr lang="en-US" sz="2400" dirty="0">
                          <a:effectLst/>
                        </a:rPr>
                        <a:t>FPG ≥126 mg/dL</a:t>
                      </a:r>
                      <a:endParaRPr lang="en-US" sz="2400" dirty="0">
                        <a:effectLst/>
                        <a:latin typeface="Cambria"/>
                        <a:ea typeface="Cambria"/>
                        <a:cs typeface="Times New Roman"/>
                      </a:endParaRPr>
                    </a:p>
                  </a:txBody>
                  <a:tcPr marL="10828" marR="10828" marT="9525" marB="9525" anchor="ctr"/>
                </a:tc>
                <a:extLst>
                  <a:ext uri="{0D108BD9-81ED-4DB2-BD59-A6C34878D82A}">
                    <a16:rowId xmlns:a16="http://schemas.microsoft.com/office/drawing/2014/main" val="10001"/>
                  </a:ext>
                </a:extLst>
              </a:tr>
              <a:tr h="773332">
                <a:tc>
                  <a:txBody>
                    <a:bodyPr/>
                    <a:lstStyle/>
                    <a:p>
                      <a:pPr marL="0" marR="0">
                        <a:spcBef>
                          <a:spcPts val="0"/>
                        </a:spcBef>
                        <a:spcAft>
                          <a:spcPts val="0"/>
                        </a:spcAft>
                      </a:pPr>
                      <a:r>
                        <a:rPr lang="en-US" sz="2400" dirty="0">
                          <a:effectLst/>
                        </a:rPr>
                        <a:t>2-h PG &lt;140 mg/dL</a:t>
                      </a:r>
                      <a:endParaRPr lang="en-US" sz="2400" dirty="0">
                        <a:effectLst/>
                        <a:latin typeface="Cambria"/>
                        <a:ea typeface="Cambria"/>
                        <a:cs typeface="Times New Roman"/>
                      </a:endParaRPr>
                    </a:p>
                  </a:txBody>
                  <a:tcPr marL="10828" marR="10828" marT="9525" marB="9525" anchor="ctr"/>
                </a:tc>
                <a:tc>
                  <a:txBody>
                    <a:bodyPr/>
                    <a:lstStyle/>
                    <a:p>
                      <a:pPr marL="0" marR="0">
                        <a:spcBef>
                          <a:spcPts val="0"/>
                        </a:spcBef>
                        <a:spcAft>
                          <a:spcPts val="0"/>
                        </a:spcAft>
                      </a:pPr>
                      <a:r>
                        <a:rPr lang="en-US" sz="2400" dirty="0">
                          <a:effectLst/>
                        </a:rPr>
                        <a:t>IGT</a:t>
                      </a:r>
                    </a:p>
                    <a:p>
                      <a:pPr marL="0" marR="0">
                        <a:spcBef>
                          <a:spcPts val="0"/>
                        </a:spcBef>
                        <a:spcAft>
                          <a:spcPts val="0"/>
                        </a:spcAft>
                      </a:pPr>
                      <a:r>
                        <a:rPr lang="en-US" sz="2400" dirty="0">
                          <a:effectLst/>
                        </a:rPr>
                        <a:t>2-h PG ≥140-199 mg/dL</a:t>
                      </a:r>
                      <a:endParaRPr lang="en-US" sz="2400" dirty="0">
                        <a:effectLst/>
                        <a:latin typeface="Cambria"/>
                        <a:ea typeface="Cambria"/>
                        <a:cs typeface="Times New Roman"/>
                      </a:endParaRPr>
                    </a:p>
                  </a:txBody>
                  <a:tcPr marL="10828" marR="10828" marT="9525" marB="9525" anchor="ctr"/>
                </a:tc>
                <a:tc>
                  <a:txBody>
                    <a:bodyPr/>
                    <a:lstStyle/>
                    <a:p>
                      <a:pPr marL="0" marR="0">
                        <a:spcBef>
                          <a:spcPts val="0"/>
                        </a:spcBef>
                        <a:spcAft>
                          <a:spcPts val="0"/>
                        </a:spcAft>
                      </a:pPr>
                      <a:r>
                        <a:rPr lang="en-US" sz="2400" dirty="0">
                          <a:effectLst/>
                        </a:rPr>
                        <a:t>2-h PG ≥200 mg/dL</a:t>
                      </a:r>
                    </a:p>
                    <a:p>
                      <a:pPr marL="0" marR="0">
                        <a:spcBef>
                          <a:spcPts val="0"/>
                        </a:spcBef>
                        <a:spcAft>
                          <a:spcPts val="0"/>
                        </a:spcAft>
                      </a:pPr>
                      <a:r>
                        <a:rPr lang="en-US" sz="2400" dirty="0">
                          <a:effectLst/>
                        </a:rPr>
                        <a:t>Random PG ≥200 mg/dL + symptoms*</a:t>
                      </a:r>
                      <a:endParaRPr lang="en-US" sz="2400" dirty="0">
                        <a:effectLst/>
                        <a:latin typeface="Cambria"/>
                        <a:ea typeface="Cambria"/>
                        <a:cs typeface="Times New Roman"/>
                      </a:endParaRPr>
                    </a:p>
                  </a:txBody>
                  <a:tcPr marL="10828" marR="10828" marT="9525" marB="9525" anchor="ctr"/>
                </a:tc>
                <a:extLst>
                  <a:ext uri="{0D108BD9-81ED-4DB2-BD59-A6C34878D82A}">
                    <a16:rowId xmlns:a16="http://schemas.microsoft.com/office/drawing/2014/main" val="10002"/>
                  </a:ext>
                </a:extLst>
              </a:tr>
              <a:tr h="522097">
                <a:tc>
                  <a:txBody>
                    <a:bodyPr/>
                    <a:lstStyle/>
                    <a:p>
                      <a:pPr marL="0" marR="0">
                        <a:spcBef>
                          <a:spcPts val="0"/>
                        </a:spcBef>
                        <a:spcAft>
                          <a:spcPts val="0"/>
                        </a:spcAft>
                      </a:pPr>
                      <a:r>
                        <a:rPr lang="en-US" sz="2400" dirty="0">
                          <a:effectLst/>
                        </a:rPr>
                        <a:t>A1C &lt;5.5%</a:t>
                      </a:r>
                      <a:endParaRPr lang="en-US" sz="2400" dirty="0">
                        <a:effectLst/>
                        <a:latin typeface="Cambria"/>
                        <a:ea typeface="Cambria"/>
                        <a:cs typeface="Times New Roman"/>
                      </a:endParaRPr>
                    </a:p>
                  </a:txBody>
                  <a:tcPr marL="10828" marR="10828" marT="9525" marB="9525" anchor="ctr"/>
                </a:tc>
                <a:tc>
                  <a:txBody>
                    <a:bodyPr/>
                    <a:lstStyle/>
                    <a:p>
                      <a:pPr marL="0" marR="0">
                        <a:spcBef>
                          <a:spcPts val="0"/>
                        </a:spcBef>
                        <a:spcAft>
                          <a:spcPts val="0"/>
                        </a:spcAft>
                      </a:pPr>
                      <a:r>
                        <a:rPr lang="en-US" sz="2400" dirty="0">
                          <a:effectLst/>
                        </a:rPr>
                        <a:t>5.5 to 6.4%</a:t>
                      </a:r>
                    </a:p>
                    <a:p>
                      <a:pPr marL="0" marR="0">
                        <a:spcBef>
                          <a:spcPts val="0"/>
                        </a:spcBef>
                        <a:spcAft>
                          <a:spcPts val="0"/>
                        </a:spcAft>
                      </a:pPr>
                      <a:r>
                        <a:rPr lang="en-US" sz="2400" dirty="0">
                          <a:effectLst/>
                        </a:rPr>
                        <a:t>For screening of prediabetes</a:t>
                      </a:r>
                      <a:r>
                        <a:rPr lang="en-US" sz="2400" baseline="30000" dirty="0">
                          <a:effectLst/>
                        </a:rPr>
                        <a:t>†</a:t>
                      </a:r>
                      <a:endParaRPr lang="en-US" sz="2400" baseline="30000" dirty="0">
                        <a:effectLst/>
                        <a:latin typeface="Cambria"/>
                        <a:ea typeface="Cambria"/>
                        <a:cs typeface="Times New Roman"/>
                      </a:endParaRPr>
                    </a:p>
                  </a:txBody>
                  <a:tcPr marL="10828" marR="10828" marT="9525" marB="9525" anchor="ctr"/>
                </a:tc>
                <a:tc>
                  <a:txBody>
                    <a:bodyPr/>
                    <a:lstStyle/>
                    <a:p>
                      <a:pPr marL="0" marR="0">
                        <a:spcBef>
                          <a:spcPts val="0"/>
                        </a:spcBef>
                        <a:spcAft>
                          <a:spcPts val="0"/>
                        </a:spcAft>
                      </a:pPr>
                      <a:r>
                        <a:rPr lang="en-US" sz="2400" dirty="0">
                          <a:effectLst/>
                        </a:rPr>
                        <a:t>≥6.5%</a:t>
                      </a:r>
                    </a:p>
                    <a:p>
                      <a:pPr marL="0" marR="0">
                        <a:spcBef>
                          <a:spcPts val="0"/>
                        </a:spcBef>
                        <a:spcAft>
                          <a:spcPts val="0"/>
                        </a:spcAft>
                      </a:pPr>
                      <a:r>
                        <a:rPr lang="en-US" sz="2400" dirty="0">
                          <a:effectLst/>
                        </a:rPr>
                        <a:t>Secondary</a:t>
                      </a:r>
                      <a:r>
                        <a:rPr lang="en-US" sz="2400" baseline="30000" dirty="0">
                          <a:effectLst/>
                        </a:rPr>
                        <a:t>‡</a:t>
                      </a:r>
                      <a:endParaRPr lang="en-US" sz="2400" baseline="30000" dirty="0">
                        <a:effectLst/>
                        <a:latin typeface="Cambria"/>
                        <a:ea typeface="Cambria"/>
                        <a:cs typeface="Times New Roman"/>
                      </a:endParaRPr>
                    </a:p>
                  </a:txBody>
                  <a:tcPr marL="10828" marR="10828" marT="9525" marB="9525" anchor="ctr"/>
                </a:tc>
                <a:extLst>
                  <a:ext uri="{0D108BD9-81ED-4DB2-BD59-A6C34878D82A}">
                    <a16:rowId xmlns:a16="http://schemas.microsoft.com/office/drawing/2014/main" val="10003"/>
                  </a:ext>
                </a:extLst>
              </a:tr>
              <a:tr h="1935292">
                <a:tc gridSpan="3">
                  <a:txBody>
                    <a:bodyPr/>
                    <a:lstStyle/>
                    <a:p>
                      <a:r>
                        <a:rPr kumimoji="0" lang="en-US" sz="1000" kern="1200" dirty="0">
                          <a:solidFill>
                            <a:schemeClr val="dk1"/>
                          </a:solidFill>
                          <a:effectLst/>
                          <a:latin typeface="+mn-lt"/>
                          <a:ea typeface="+mn-ea"/>
                          <a:cs typeface="+mn-cs"/>
                        </a:rPr>
                        <a:t>*</a:t>
                      </a:r>
                      <a:r>
                        <a:rPr lang="en-US" sz="1000" dirty="0"/>
                        <a:t>Polydipsia (frequent thirst),</a:t>
                      </a:r>
                      <a:r>
                        <a:rPr lang="en-US" sz="1000" baseline="0" dirty="0"/>
                        <a:t> p</a:t>
                      </a:r>
                      <a:r>
                        <a:rPr lang="en-US" sz="1000" dirty="0"/>
                        <a:t>olyuria (frequent urination), polyphagia (extreme hunger), blurred vision, weakness, unexplained weight loss.</a:t>
                      </a:r>
                      <a:endParaRPr kumimoji="0" lang="en-US" sz="1000" kern="1200" dirty="0">
                        <a:solidFill>
                          <a:schemeClr val="dk1"/>
                        </a:solidFill>
                        <a:effectLst/>
                        <a:latin typeface="+mn-lt"/>
                        <a:ea typeface="+mn-ea"/>
                        <a:cs typeface="+mn-cs"/>
                      </a:endParaRPr>
                    </a:p>
                    <a:p>
                      <a:pPr>
                        <a:spcBef>
                          <a:spcPts val="600"/>
                        </a:spcBef>
                      </a:pPr>
                      <a:r>
                        <a:rPr kumimoji="0" lang="en-US" sz="1000" kern="1200" baseline="30000" dirty="0">
                          <a:solidFill>
                            <a:schemeClr val="dk1"/>
                          </a:solidFill>
                          <a:effectLst/>
                          <a:latin typeface="+mn-lt"/>
                          <a:ea typeface="+mn-ea"/>
                          <a:cs typeface="+mn-cs"/>
                        </a:rPr>
                        <a:t>†</a:t>
                      </a:r>
                      <a:r>
                        <a:rPr kumimoji="0" lang="en-US" sz="1000" kern="1200" dirty="0">
                          <a:solidFill>
                            <a:schemeClr val="dk1"/>
                          </a:solidFill>
                          <a:effectLst/>
                          <a:latin typeface="+mn-lt"/>
                          <a:ea typeface="+mn-ea"/>
                          <a:cs typeface="+mn-cs"/>
                        </a:rPr>
                        <a:t>A1C should be used only for screening prediabetes. The diagnosis of prediabetes, which may manifest as either IFG or IGT, should be confirmed with glucose testing.</a:t>
                      </a:r>
                    </a:p>
                    <a:p>
                      <a:pPr>
                        <a:spcBef>
                          <a:spcPts val="600"/>
                        </a:spcBef>
                      </a:pPr>
                      <a:r>
                        <a:rPr kumimoji="0" lang="en-US" sz="1000" kern="1200" baseline="30000" dirty="0">
                          <a:solidFill>
                            <a:schemeClr val="dk1"/>
                          </a:solidFill>
                          <a:effectLst/>
                          <a:latin typeface="+mn-lt"/>
                          <a:ea typeface="+mn-ea"/>
                          <a:cs typeface="+mn-cs"/>
                        </a:rPr>
                        <a:t>‡</a:t>
                      </a:r>
                      <a:r>
                        <a:rPr kumimoji="0" lang="en-US" sz="1000" kern="1200" dirty="0">
                          <a:solidFill>
                            <a:schemeClr val="dk1"/>
                          </a:solidFill>
                          <a:effectLst/>
                          <a:latin typeface="+mn-lt"/>
                          <a:ea typeface="+mn-ea"/>
                          <a:cs typeface="+mn-cs"/>
                        </a:rPr>
                        <a:t>Glucose criteria are preferred for the diagnosis of DM. In all cases, the diagnosis should be confirmed on a separate day by repeating the glucose or A1C testing. When A1C is used for diagnosis, follow-up glucose testing should be done when possible to help manage DM.</a:t>
                      </a:r>
                    </a:p>
                  </a:txBody>
                  <a:tcPr marL="10828" marR="10828" marT="9525" marB="9525" anchor="ctr">
                    <a:noFill/>
                  </a:tcPr>
                </a:tc>
                <a:tc hMerge="1">
                  <a:txBody>
                    <a:bodyPr/>
                    <a:lstStyle/>
                    <a:p>
                      <a:pPr marL="0" marR="0">
                        <a:spcBef>
                          <a:spcPts val="0"/>
                        </a:spcBef>
                        <a:spcAft>
                          <a:spcPts val="0"/>
                        </a:spcAft>
                      </a:pPr>
                      <a:endParaRPr lang="en-US" sz="1600" dirty="0">
                        <a:effectLst/>
                        <a:latin typeface="Cambria"/>
                        <a:ea typeface="Cambria"/>
                        <a:cs typeface="Times New Roman"/>
                      </a:endParaRPr>
                    </a:p>
                  </a:txBody>
                  <a:tcPr marL="10828" marR="10828" marT="9525" marB="9525" anchor="ctr"/>
                </a:tc>
                <a:tc hMerge="1">
                  <a:txBody>
                    <a:bodyPr/>
                    <a:lstStyle/>
                    <a:p>
                      <a:pPr marL="0" marR="0">
                        <a:spcBef>
                          <a:spcPts val="0"/>
                        </a:spcBef>
                        <a:spcAft>
                          <a:spcPts val="0"/>
                        </a:spcAft>
                      </a:pPr>
                      <a:endParaRPr lang="en-US" sz="1600" dirty="0">
                        <a:effectLst/>
                        <a:latin typeface="Cambria"/>
                        <a:ea typeface="Cambria"/>
                        <a:cs typeface="Times New Roman"/>
                      </a:endParaRPr>
                    </a:p>
                  </a:txBody>
                  <a:tcPr marL="10828" marR="10828" marT="9525" marB="9525" anchor="ctr"/>
                </a:tc>
                <a:extLst>
                  <a:ext uri="{0D108BD9-81ED-4DB2-BD59-A6C34878D82A}">
                    <a16:rowId xmlns:a16="http://schemas.microsoft.com/office/drawing/2014/main" val="10004"/>
                  </a:ext>
                </a:extLst>
              </a:tr>
            </a:tbl>
          </a:graphicData>
        </a:graphic>
      </p:graphicFrame>
      <p:sp>
        <p:nvSpPr>
          <p:cNvPr id="14" name="Rectangle 13"/>
          <p:cNvSpPr/>
          <p:nvPr/>
        </p:nvSpPr>
        <p:spPr>
          <a:xfrm>
            <a:off x="2324100" y="6384540"/>
            <a:ext cx="7543800" cy="253916"/>
          </a:xfrm>
          <a:prstGeom prst="rect">
            <a:avLst/>
          </a:prstGeom>
        </p:spPr>
        <p:txBody>
          <a:bodyPr wrap="square" anchor="b">
            <a:spAutoFit/>
          </a:bodyPr>
          <a:lstStyle/>
          <a:p>
            <a:r>
              <a:rPr lang="en-US" sz="1050" dirty="0"/>
              <a:t>FPG, fasting plasma glucose; IFG, impaired fasting glucose; IGT, impaired glucose tolerance; PG, plasma glucose.</a:t>
            </a:r>
          </a:p>
        </p:txBody>
      </p:sp>
    </p:spTree>
    <p:extLst>
      <p:ext uri="{BB962C8B-B14F-4D97-AF65-F5344CB8AC3E}">
        <p14:creationId xmlns:p14="http://schemas.microsoft.com/office/powerpoint/2010/main" val="16678749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Testing for Diabetes</a:t>
            </a:r>
          </a:p>
        </p:txBody>
      </p:sp>
      <p:sp>
        <p:nvSpPr>
          <p:cNvPr id="5" name="Text Placeholder 4"/>
          <p:cNvSpPr>
            <a:spLocks noGrp="1"/>
          </p:cNvSpPr>
          <p:nvPr>
            <p:ph type="body" sz="quarter" idx="15"/>
          </p:nvPr>
        </p:nvSpPr>
        <p:spPr/>
        <p:txBody>
          <a:bodyPr>
            <a:normAutofit fontScale="85000" lnSpcReduction="20000"/>
          </a:bodyPr>
          <a:lstStyle/>
          <a:p>
            <a:pPr>
              <a:defRPr/>
            </a:pPr>
            <a:r>
              <a:rPr lang="en-US" altLang="en-US" sz="2600" b="1" dirty="0"/>
              <a:t>Fasting Plasma Glucose (FPG)</a:t>
            </a:r>
          </a:p>
          <a:p>
            <a:pPr marL="971550" lvl="1" indent="-285750">
              <a:buFont typeface="Arial" panose="020B0604020202020204" pitchFamily="34" charset="0"/>
              <a:buChar char="•"/>
              <a:defRPr/>
            </a:pPr>
            <a:r>
              <a:rPr lang="en-US" altLang="en-US" sz="2100" dirty="0"/>
              <a:t>Patients must fast for 8 hours</a:t>
            </a:r>
          </a:p>
          <a:p>
            <a:pPr marL="971550" lvl="1" indent="-285750">
              <a:buFont typeface="Arial" panose="020B0604020202020204" pitchFamily="34" charset="0"/>
              <a:buChar char="•"/>
              <a:defRPr/>
            </a:pPr>
            <a:r>
              <a:rPr lang="en-US" altLang="en-US" sz="2100" dirty="0"/>
              <a:t>Doctors draw blood and determine the amount of glucose in the blood</a:t>
            </a:r>
          </a:p>
          <a:p>
            <a:pPr marL="971550" lvl="1" indent="-285750">
              <a:buFont typeface="Arial" panose="020B0604020202020204" pitchFamily="34" charset="0"/>
              <a:buChar char="•"/>
              <a:defRPr/>
            </a:pPr>
            <a:r>
              <a:rPr lang="en-US" altLang="en-US" sz="2100" dirty="0"/>
              <a:t>This is measured in mg/dl</a:t>
            </a:r>
          </a:p>
          <a:p>
            <a:pPr>
              <a:defRPr/>
            </a:pPr>
            <a:r>
              <a:rPr lang="en-US" altLang="en-US" sz="2600" b="1" dirty="0"/>
              <a:t>Hemoglobin A1C </a:t>
            </a:r>
          </a:p>
          <a:p>
            <a:pPr marL="971550" lvl="1" indent="-285750">
              <a:buFont typeface="Arial" panose="020B0604020202020204" pitchFamily="34" charset="0"/>
              <a:buChar char="•"/>
              <a:defRPr/>
            </a:pPr>
            <a:r>
              <a:rPr lang="en-US" sz="2100" dirty="0"/>
              <a:t>Common blood test used to diagnose and gauge how well you’re managing your diabetes</a:t>
            </a:r>
          </a:p>
          <a:p>
            <a:pPr marL="971550" lvl="1" indent="-285750">
              <a:buFont typeface="Arial" panose="020B0604020202020204" pitchFamily="34" charset="0"/>
              <a:buChar char="•"/>
              <a:defRPr/>
            </a:pPr>
            <a:r>
              <a:rPr lang="en-US" sz="2100" dirty="0"/>
              <a:t>Test result reflects your average blood sugar level for the past two to three months. </a:t>
            </a:r>
            <a:endParaRPr lang="en-US" altLang="en-US" sz="2100" dirty="0"/>
          </a:p>
          <a:p>
            <a:pPr marL="971550" lvl="1" indent="-285750">
              <a:buFont typeface="Arial" panose="020B0604020202020204" pitchFamily="34" charset="0"/>
              <a:buChar char="•"/>
              <a:defRPr/>
            </a:pPr>
            <a:r>
              <a:rPr lang="en-US" altLang="en-US" sz="2100" dirty="0"/>
              <a:t>Measure in %</a:t>
            </a:r>
          </a:p>
          <a:p>
            <a:endParaRPr lang="en-US" dirty="0"/>
          </a:p>
        </p:txBody>
      </p:sp>
      <p:sp>
        <p:nvSpPr>
          <p:cNvPr id="6" name="Footer Placeholder 5"/>
          <p:cNvSpPr>
            <a:spLocks noGrp="1"/>
          </p:cNvSpPr>
          <p:nvPr>
            <p:ph type="ftr" sz="quarter" idx="16"/>
          </p:nvPr>
        </p:nvSpPr>
        <p:spPr/>
        <p:txBody>
          <a:bodyPr/>
          <a:lstStyle/>
          <a:p>
            <a:fld id="{CC1E0B74-01B7-8146-9630-9DFAA21E7BC5}" type="slidenum">
              <a:rPr lang="en-US" smtClean="0"/>
              <a:pPr/>
              <a:t>37</a:t>
            </a:fld>
            <a:endParaRPr lang="en-US" dirty="0"/>
          </a:p>
        </p:txBody>
      </p:sp>
      <p:pic>
        <p:nvPicPr>
          <p:cNvPr id="7" name="Picture 13" descr="http://main.diabetes.org/dorg/images/areyouatrisk/fpg-graph-214x241.jpg"/>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4955060" y="2220025"/>
            <a:ext cx="3310876" cy="371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http://main.diabetes.org/dorg/images/areyouatrisk/a1c-graph-216x2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970" y="2229487"/>
            <a:ext cx="3309424" cy="369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350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Testing for Diabetes</a:t>
            </a:r>
          </a:p>
        </p:txBody>
      </p:sp>
      <p:sp>
        <p:nvSpPr>
          <p:cNvPr id="5" name="Text Placeholder 4"/>
          <p:cNvSpPr>
            <a:spLocks noGrp="1"/>
          </p:cNvSpPr>
          <p:nvPr>
            <p:ph type="body" sz="quarter" idx="15"/>
          </p:nvPr>
        </p:nvSpPr>
        <p:spPr/>
        <p:txBody>
          <a:bodyPr>
            <a:normAutofit/>
          </a:bodyPr>
          <a:lstStyle/>
          <a:p>
            <a:pPr>
              <a:spcBef>
                <a:spcPts val="600"/>
              </a:spcBef>
              <a:spcAft>
                <a:spcPts val="600"/>
              </a:spcAft>
              <a:defRPr/>
            </a:pPr>
            <a:r>
              <a:rPr lang="en-US" altLang="en-US" sz="2400" b="1" dirty="0"/>
              <a:t>Oral Glucose Tolerance Test (OGTT)</a:t>
            </a:r>
          </a:p>
          <a:p>
            <a:pPr marL="285750" indent="-285750">
              <a:spcBef>
                <a:spcPts val="600"/>
              </a:spcBef>
              <a:spcAft>
                <a:spcPts val="0"/>
              </a:spcAft>
              <a:buFont typeface="Arial" panose="020B0604020202020204" pitchFamily="34" charset="0"/>
              <a:buChar char="•"/>
              <a:defRPr/>
            </a:pPr>
            <a:r>
              <a:rPr lang="en-US" altLang="en-US" sz="2000" dirty="0"/>
              <a:t>Doctors measure how well your body reacts to average dose of sugar</a:t>
            </a:r>
          </a:p>
          <a:p>
            <a:pPr marL="285750" indent="-285750">
              <a:spcBef>
                <a:spcPts val="600"/>
              </a:spcBef>
              <a:spcAft>
                <a:spcPts val="0"/>
              </a:spcAft>
              <a:buFont typeface="Arial" panose="020B0604020202020204" pitchFamily="34" charset="0"/>
              <a:buChar char="•"/>
              <a:defRPr/>
            </a:pPr>
            <a:r>
              <a:rPr lang="en-US" altLang="en-US" sz="2000" dirty="0"/>
              <a:t>Patients will be drawn 2 hours before and after consuming pre-mixed beverage with sugar</a:t>
            </a:r>
          </a:p>
          <a:p>
            <a:pPr marL="285750" indent="-285750">
              <a:spcBef>
                <a:spcPts val="600"/>
              </a:spcBef>
              <a:spcAft>
                <a:spcPts val="0"/>
              </a:spcAft>
              <a:buFont typeface="Arial" panose="020B0604020202020204" pitchFamily="34" charset="0"/>
              <a:buChar char="•"/>
              <a:defRPr/>
            </a:pPr>
            <a:r>
              <a:rPr lang="en-US" altLang="en-US" sz="2000" dirty="0"/>
              <a:t>Blood glucose levels are measured to see how body reacted</a:t>
            </a:r>
          </a:p>
          <a:p>
            <a:pPr marL="285750" indent="-285750">
              <a:spcBef>
                <a:spcPts val="600"/>
              </a:spcBef>
              <a:spcAft>
                <a:spcPts val="0"/>
              </a:spcAft>
              <a:buFont typeface="Arial" panose="020B0604020202020204" pitchFamily="34" charset="0"/>
              <a:buChar char="•"/>
              <a:defRPr/>
            </a:pPr>
            <a:r>
              <a:rPr lang="en-US" altLang="en-US" sz="2000" dirty="0"/>
              <a:t>This is measured in mg/dl</a:t>
            </a:r>
          </a:p>
          <a:p>
            <a:endParaRPr lang="en-US" dirty="0"/>
          </a:p>
        </p:txBody>
      </p:sp>
      <p:sp>
        <p:nvSpPr>
          <p:cNvPr id="6" name="Footer Placeholder 5"/>
          <p:cNvSpPr>
            <a:spLocks noGrp="1"/>
          </p:cNvSpPr>
          <p:nvPr>
            <p:ph type="ftr" sz="quarter" idx="16"/>
          </p:nvPr>
        </p:nvSpPr>
        <p:spPr/>
        <p:txBody>
          <a:bodyPr/>
          <a:lstStyle/>
          <a:p>
            <a:fld id="{CC1E0B74-01B7-8146-9630-9DFAA21E7BC5}" type="slidenum">
              <a:rPr lang="en-US" smtClean="0"/>
              <a:pPr/>
              <a:t>38</a:t>
            </a:fld>
            <a:endParaRPr lang="en-US" dirty="0"/>
          </a:p>
        </p:txBody>
      </p:sp>
      <p:pic>
        <p:nvPicPr>
          <p:cNvPr id="7" name="Picture 2" descr="http://main.diabetes.org/dorg/images/areyouatrisk/ogtt-216x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266" y="1510115"/>
            <a:ext cx="4398316" cy="490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699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solidFill>
                  <a:srgbClr val="004B87"/>
                </a:solidFill>
              </a:rPr>
              <a:t>Key Message to Prevent Diabetes Complications: Control the ABCs </a:t>
            </a:r>
          </a:p>
        </p:txBody>
      </p:sp>
      <p:sp>
        <p:nvSpPr>
          <p:cNvPr id="21507" name="Rectangle 3"/>
          <p:cNvSpPr>
            <a:spLocks noGrp="1" noChangeArrowheads="1"/>
          </p:cNvSpPr>
          <p:nvPr>
            <p:ph type="body" sz="quarter" idx="14"/>
          </p:nvPr>
        </p:nvSpPr>
        <p:spPr/>
        <p:txBody>
          <a:bodyPr>
            <a:normAutofit/>
          </a:bodyPr>
          <a:lstStyle/>
          <a:p>
            <a:r>
              <a:rPr lang="en-US" sz="2400" b="1" dirty="0"/>
              <a:t>A1c</a:t>
            </a:r>
            <a:r>
              <a:rPr lang="en-US" sz="2400" dirty="0"/>
              <a:t>: Blood glucose control</a:t>
            </a:r>
          </a:p>
          <a:p>
            <a:r>
              <a:rPr lang="en-US" sz="2400" b="1" dirty="0"/>
              <a:t>B</a:t>
            </a:r>
            <a:r>
              <a:rPr lang="en-US" sz="2400" dirty="0"/>
              <a:t>: Blood pressure control</a:t>
            </a:r>
          </a:p>
          <a:p>
            <a:r>
              <a:rPr lang="en-US" sz="2400" b="1" dirty="0"/>
              <a:t>C</a:t>
            </a:r>
            <a:r>
              <a:rPr lang="en-US" sz="2400" dirty="0"/>
              <a:t>: Cholesterol (Blood lipid) control</a:t>
            </a:r>
          </a:p>
          <a:p>
            <a:r>
              <a:rPr lang="en-US" sz="2400" b="1" dirty="0"/>
              <a:t>S</a:t>
            </a:r>
            <a:r>
              <a:rPr lang="en-US" sz="2400" dirty="0"/>
              <a:t>: Smoking (and use of other tobacco products) cessation </a:t>
            </a:r>
            <a:br>
              <a:rPr lang="en-US" sz="2400" dirty="0"/>
            </a:br>
            <a:r>
              <a:rPr lang="en-US" sz="2400" dirty="0"/>
              <a:t>(and don’t start)</a:t>
            </a:r>
          </a:p>
          <a:p>
            <a:r>
              <a:rPr lang="en-US" sz="2400" dirty="0"/>
              <a:t>Preventive care practices for eyes, kidneys, feet, teeth, and gums</a:t>
            </a:r>
          </a:p>
        </p:txBody>
      </p:sp>
      <p:sp>
        <p:nvSpPr>
          <p:cNvPr id="8" name="Rectangle 3"/>
          <p:cNvSpPr txBox="1">
            <a:spLocks noChangeArrowheads="1"/>
          </p:cNvSpPr>
          <p:nvPr/>
        </p:nvSpPr>
        <p:spPr>
          <a:xfrm>
            <a:off x="1981200" y="5867400"/>
            <a:ext cx="8229600" cy="685800"/>
          </a:xfrm>
          <a:prstGeom prst="rect">
            <a:avLst/>
          </a:prstGeom>
        </p:spPr>
        <p:txBody>
          <a:bodyPr vert="horz" lIns="91440" tIns="45720" rIns="91440" bIns="4572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t>CDC. National diabetes fact sheet: National estimates and general information on diabetes and prediabetes in the United States, 2011. Atlanta, GA: U.S. Department of Health and Human Services, Centers for Disease Control and Prevention, 2011. Available at </a:t>
            </a:r>
            <a:r>
              <a:rPr lang="en-US" sz="900" dirty="0">
                <a:hlinkClick r:id="rId3"/>
              </a:rPr>
              <a:t>http://www.cdc.gov/diabetes/pubs/factsheet11.htm</a:t>
            </a:r>
            <a:r>
              <a:rPr lang="en-US" sz="900" dirty="0"/>
              <a:t>.</a:t>
            </a:r>
          </a:p>
        </p:txBody>
      </p:sp>
    </p:spTree>
    <p:extLst>
      <p:ext uri="{BB962C8B-B14F-4D97-AF65-F5344CB8AC3E}">
        <p14:creationId xmlns:p14="http://schemas.microsoft.com/office/powerpoint/2010/main" val="235596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98D341-E48E-45A6-9772-66D65DE22FBA}"/>
              </a:ext>
            </a:extLst>
          </p:cNvPr>
          <p:cNvSpPr>
            <a:spLocks noGrp="1"/>
          </p:cNvSpPr>
          <p:nvPr>
            <p:ph type="body" sz="quarter" idx="22"/>
          </p:nvPr>
        </p:nvSpPr>
        <p:spPr>
          <a:xfrm>
            <a:off x="882593" y="6191077"/>
            <a:ext cx="4072467" cy="417409"/>
          </a:xfrm>
        </p:spPr>
        <p:txBody>
          <a:bodyPr/>
          <a:lstStyle/>
          <a:p>
            <a:r>
              <a:rPr lang="en-US" dirty="0"/>
              <a:t>https://www.cdc.gov/diabetes/images/library/socialmedia/diabetes-infographic.jpg</a:t>
            </a:r>
          </a:p>
        </p:txBody>
      </p:sp>
      <p:sp>
        <p:nvSpPr>
          <p:cNvPr id="4" name="Title 3">
            <a:extLst>
              <a:ext uri="{FF2B5EF4-FFF2-40B4-BE49-F238E27FC236}">
                <a16:creationId xmlns:a16="http://schemas.microsoft.com/office/drawing/2014/main" id="{C4187FBD-BAB4-4F63-8403-9CC37415E344}"/>
              </a:ext>
            </a:extLst>
          </p:cNvPr>
          <p:cNvSpPr>
            <a:spLocks noGrp="1"/>
          </p:cNvSpPr>
          <p:nvPr>
            <p:ph type="title"/>
          </p:nvPr>
        </p:nvSpPr>
        <p:spPr/>
        <p:txBody>
          <a:bodyPr/>
          <a:lstStyle/>
          <a:p>
            <a:r>
              <a:rPr lang="en-US" dirty="0"/>
              <a:t>Diabetes Statistics</a:t>
            </a:r>
          </a:p>
        </p:txBody>
      </p:sp>
      <p:sp>
        <p:nvSpPr>
          <p:cNvPr id="5" name="Footer Placeholder 4">
            <a:extLst>
              <a:ext uri="{FF2B5EF4-FFF2-40B4-BE49-F238E27FC236}">
                <a16:creationId xmlns:a16="http://schemas.microsoft.com/office/drawing/2014/main" id="{8E030194-69FD-4265-A706-EA7C99F28EEE}"/>
              </a:ext>
            </a:extLst>
          </p:cNvPr>
          <p:cNvSpPr>
            <a:spLocks noGrp="1"/>
          </p:cNvSpPr>
          <p:nvPr>
            <p:ph type="ftr" sz="quarter" idx="23"/>
          </p:nvPr>
        </p:nvSpPr>
        <p:spPr/>
        <p:txBody>
          <a:bodyPr/>
          <a:lstStyle/>
          <a:p>
            <a:fld id="{CC1E0B74-01B7-8146-9630-9DFAA21E7BC5}" type="slidenum">
              <a:rPr lang="en-US" smtClean="0"/>
              <a:pPr/>
              <a:t>4</a:t>
            </a:fld>
            <a:endParaRPr lang="en-US"/>
          </a:p>
        </p:txBody>
      </p:sp>
      <p:pic>
        <p:nvPicPr>
          <p:cNvPr id="4098" name="Picture 2">
            <a:extLst>
              <a:ext uri="{FF2B5EF4-FFF2-40B4-BE49-F238E27FC236}">
                <a16:creationId xmlns:a16="http://schemas.microsoft.com/office/drawing/2014/main" id="{4EA50E6A-5E0B-4298-AC1D-D502CD10FE7F}"/>
              </a:ext>
            </a:extLst>
          </p:cNvPr>
          <p:cNvPicPr>
            <a:picLocks noGrp="1" noChangeAspect="1" noChangeArrowheads="1"/>
          </p:cNvPicPr>
          <p:nvPr>
            <p:ph sz="half" idx="21"/>
          </p:nvPr>
        </p:nvPicPr>
        <p:blipFill rotWithShape="1">
          <a:blip r:embed="rId2">
            <a:extLst>
              <a:ext uri="{28A0092B-C50C-407E-A947-70E740481C1C}">
                <a14:useLocalDpi xmlns:a14="http://schemas.microsoft.com/office/drawing/2010/main" val="0"/>
              </a:ext>
            </a:extLst>
          </a:blip>
          <a:srcRect/>
          <a:stretch/>
        </p:blipFill>
        <p:spPr bwMode="auto">
          <a:xfrm>
            <a:off x="5682783" y="365125"/>
            <a:ext cx="4785488" cy="6289527"/>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6">
            <a:extLst>
              <a:ext uri="{FF2B5EF4-FFF2-40B4-BE49-F238E27FC236}">
                <a16:creationId xmlns:a16="http://schemas.microsoft.com/office/drawing/2014/main" id="{B51AADD0-D9D2-4126-915C-D1F69AAB4F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09026" y="2051306"/>
            <a:ext cx="4419600" cy="3476625"/>
          </a:xfrm>
          <a:prstGeom prst="rect">
            <a:avLst/>
          </a:prstGeom>
        </p:spPr>
      </p:pic>
    </p:spTree>
    <p:extLst>
      <p:ext uri="{BB962C8B-B14F-4D97-AF65-F5344CB8AC3E}">
        <p14:creationId xmlns:p14="http://schemas.microsoft.com/office/powerpoint/2010/main" val="1538815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err="1"/>
              <a:t>Metformin</a:t>
            </a:r>
            <a:endParaRPr lang="en-US" sz="4800" b="1" dirty="0"/>
          </a:p>
        </p:txBody>
      </p:sp>
      <p:sp>
        <p:nvSpPr>
          <p:cNvPr id="3" name="Text Placeholder 2"/>
          <p:cNvSpPr>
            <a:spLocks noGrp="1"/>
          </p:cNvSpPr>
          <p:nvPr>
            <p:ph type="body" sz="quarter" idx="14"/>
          </p:nvPr>
        </p:nvSpPr>
        <p:spPr>
          <a:xfrm>
            <a:off x="466245" y="1809750"/>
            <a:ext cx="10550622" cy="4899522"/>
          </a:xfrm>
        </p:spPr>
        <p:txBody>
          <a:bodyPr>
            <a:noAutofit/>
          </a:bodyPr>
          <a:lstStyle/>
          <a:p>
            <a:pPr>
              <a:buFont typeface="Arial" pitchFamily="34" charset="0"/>
              <a:buChar char="•"/>
            </a:pPr>
            <a:r>
              <a:rPr lang="en-US" sz="2300" dirty="0"/>
              <a:t>It has been prescribed to more than 120 million people around the world. </a:t>
            </a:r>
          </a:p>
          <a:p>
            <a:pPr>
              <a:buFont typeface="Arial" pitchFamily="34" charset="0"/>
              <a:buChar char="•"/>
            </a:pPr>
            <a:r>
              <a:rPr lang="en-US" sz="2300" dirty="0"/>
              <a:t>A prospective observational study of nearly 20,000 people with type 2 diabetes mellitus found that the use of </a:t>
            </a:r>
            <a:r>
              <a:rPr lang="en-US" sz="2300" dirty="0" err="1"/>
              <a:t>metformin</a:t>
            </a:r>
            <a:r>
              <a:rPr lang="en-US" sz="2300" dirty="0"/>
              <a:t> was associated with 24% less mortality from any cause compared to patients who were not taking </a:t>
            </a:r>
            <a:r>
              <a:rPr lang="en-US" sz="2300" dirty="0" err="1"/>
              <a:t>metformin</a:t>
            </a:r>
            <a:endParaRPr lang="en-US" sz="2300" dirty="0"/>
          </a:p>
          <a:p>
            <a:pPr>
              <a:buFont typeface="Arial" pitchFamily="34" charset="0"/>
              <a:buChar char="•"/>
            </a:pPr>
            <a:r>
              <a:rPr lang="en-US" sz="2300" dirty="0"/>
              <a:t> It is a standard treatment for people at high risk of developing type 2 diabetes: </a:t>
            </a:r>
          </a:p>
          <a:p>
            <a:pPr lvl="1">
              <a:buFont typeface="Arial" pitchFamily="34" charset="0"/>
              <a:buChar char="•"/>
            </a:pPr>
            <a:r>
              <a:rPr lang="en-US" sz="2000" dirty="0"/>
              <a:t>Prediabetes </a:t>
            </a:r>
          </a:p>
          <a:p>
            <a:pPr lvl="1">
              <a:buFont typeface="Arial" pitchFamily="34" charset="0"/>
              <a:buChar char="•"/>
            </a:pPr>
            <a:r>
              <a:rPr lang="en-US" sz="2000" dirty="0"/>
              <a:t>Obese </a:t>
            </a:r>
          </a:p>
          <a:p>
            <a:pPr lvl="1">
              <a:buFont typeface="Arial" pitchFamily="34" charset="0"/>
              <a:buChar char="•"/>
            </a:pPr>
            <a:r>
              <a:rPr lang="en-US" sz="2000" dirty="0"/>
              <a:t>Older than 60 years </a:t>
            </a:r>
          </a:p>
          <a:p>
            <a:pPr lvl="1">
              <a:buFont typeface="Arial" pitchFamily="34" charset="0"/>
              <a:buChar char="•"/>
            </a:pPr>
            <a:r>
              <a:rPr lang="en-US" sz="2000" dirty="0"/>
              <a:t>Women with previous gestational diabetes.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posing for a photo&#10;&#10;Description automatically generated">
            <a:extLst>
              <a:ext uri="{FF2B5EF4-FFF2-40B4-BE49-F238E27FC236}">
                <a16:creationId xmlns:a16="http://schemas.microsoft.com/office/drawing/2014/main" id="{5299C5D1-79BB-435F-BEDA-378FC56D0A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7106" y="1487277"/>
            <a:ext cx="4483817" cy="3299552"/>
          </a:xfrm>
          <a:prstGeom prst="rect">
            <a:avLst/>
          </a:prstGeom>
        </p:spPr>
      </p:pic>
      <p:sp>
        <p:nvSpPr>
          <p:cNvPr id="2" name="Title 1">
            <a:extLst>
              <a:ext uri="{FF2B5EF4-FFF2-40B4-BE49-F238E27FC236}">
                <a16:creationId xmlns:a16="http://schemas.microsoft.com/office/drawing/2014/main" id="{67988FEB-A49E-4DBD-A785-DA9A0D9B2148}"/>
              </a:ext>
            </a:extLst>
          </p:cNvPr>
          <p:cNvSpPr>
            <a:spLocks noGrp="1"/>
          </p:cNvSpPr>
          <p:nvPr>
            <p:ph type="title"/>
          </p:nvPr>
        </p:nvSpPr>
        <p:spPr/>
        <p:txBody>
          <a:bodyPr/>
          <a:lstStyle/>
          <a:p>
            <a:r>
              <a:rPr lang="en-US" dirty="0"/>
              <a:t>Thank you/Acknowledgement</a:t>
            </a:r>
          </a:p>
        </p:txBody>
      </p:sp>
      <p:sp>
        <p:nvSpPr>
          <p:cNvPr id="5" name="Text Placeholder 4">
            <a:extLst>
              <a:ext uri="{FF2B5EF4-FFF2-40B4-BE49-F238E27FC236}">
                <a16:creationId xmlns:a16="http://schemas.microsoft.com/office/drawing/2014/main" id="{8C73AC57-E9E5-41C0-BE12-94B2E1834322}"/>
              </a:ext>
            </a:extLst>
          </p:cNvPr>
          <p:cNvSpPr>
            <a:spLocks noGrp="1"/>
          </p:cNvSpPr>
          <p:nvPr>
            <p:ph type="body" sz="quarter" idx="14"/>
          </p:nvPr>
        </p:nvSpPr>
        <p:spPr>
          <a:xfrm>
            <a:off x="177277" y="1809750"/>
            <a:ext cx="4777783" cy="4591050"/>
          </a:xfrm>
        </p:spPr>
        <p:txBody>
          <a:bodyPr>
            <a:normAutofit/>
          </a:bodyPr>
          <a:lstStyle/>
          <a:p>
            <a:pPr marL="0" indent="0" algn="l" eaLnBrk="1" hangingPunct="1">
              <a:spcBef>
                <a:spcPts val="600"/>
              </a:spcBef>
              <a:spcAft>
                <a:spcPts val="600"/>
              </a:spcAft>
              <a:buNone/>
            </a:pPr>
            <a:r>
              <a:rPr lang="en-US" altLang="en-US" sz="3200" b="1" dirty="0">
                <a:solidFill>
                  <a:srgbClr val="0070C0"/>
                </a:solidFill>
                <a:latin typeface="+mn-lt"/>
              </a:rPr>
              <a:t>CCARE Team</a:t>
            </a:r>
          </a:p>
          <a:p>
            <a:pPr marL="396875" indent="0" algn="l" eaLnBrk="1" hangingPunct="1">
              <a:spcBef>
                <a:spcPts val="600"/>
              </a:spcBef>
              <a:spcAft>
                <a:spcPts val="600"/>
              </a:spcAft>
              <a:buNone/>
            </a:pPr>
            <a:r>
              <a:rPr lang="en-US" altLang="en-US" sz="3200" dirty="0">
                <a:solidFill>
                  <a:schemeClr val="tx1"/>
                </a:solidFill>
                <a:latin typeface="+mn-lt"/>
              </a:rPr>
              <a:t>Dr. Rick Kittles</a:t>
            </a:r>
          </a:p>
          <a:p>
            <a:pPr marL="396875" indent="0" algn="l" eaLnBrk="1" hangingPunct="1">
              <a:spcBef>
                <a:spcPts val="600"/>
              </a:spcBef>
              <a:spcAft>
                <a:spcPts val="600"/>
              </a:spcAft>
              <a:buNone/>
            </a:pPr>
            <a:r>
              <a:rPr lang="en-US" altLang="en-US" sz="3200" dirty="0">
                <a:solidFill>
                  <a:schemeClr val="tx1"/>
                </a:solidFill>
                <a:latin typeface="+mn-lt"/>
              </a:rPr>
              <a:t>Dr. Kimlin Ashing</a:t>
            </a:r>
          </a:p>
          <a:p>
            <a:pPr marL="396875" indent="0" algn="l" eaLnBrk="1" hangingPunct="1">
              <a:spcBef>
                <a:spcPts val="600"/>
              </a:spcBef>
              <a:spcAft>
                <a:spcPts val="600"/>
              </a:spcAft>
              <a:buNone/>
            </a:pPr>
            <a:r>
              <a:rPr lang="en-US" altLang="en-US" sz="3200" dirty="0">
                <a:solidFill>
                  <a:schemeClr val="tx1"/>
                </a:solidFill>
                <a:latin typeface="+mn-lt"/>
              </a:rPr>
              <a:t>Alejandro Fernandez</a:t>
            </a:r>
          </a:p>
          <a:p>
            <a:pPr marL="396875" indent="0" algn="l" eaLnBrk="1" hangingPunct="1">
              <a:spcBef>
                <a:spcPts val="600"/>
              </a:spcBef>
              <a:spcAft>
                <a:spcPts val="600"/>
              </a:spcAft>
              <a:buNone/>
            </a:pPr>
            <a:r>
              <a:rPr lang="en-US" altLang="en-US" sz="3200" dirty="0">
                <a:solidFill>
                  <a:schemeClr val="tx1"/>
                </a:solidFill>
                <a:latin typeface="+mn-lt"/>
              </a:rPr>
              <a:t>Marisela Garcia</a:t>
            </a:r>
          </a:p>
          <a:p>
            <a:pPr marL="396875" indent="0" algn="l" eaLnBrk="1" hangingPunct="1">
              <a:spcBef>
                <a:spcPts val="600"/>
              </a:spcBef>
              <a:spcAft>
                <a:spcPts val="600"/>
              </a:spcAft>
              <a:buNone/>
            </a:pPr>
            <a:r>
              <a:rPr lang="en-US" altLang="en-US" sz="3200" dirty="0">
                <a:solidFill>
                  <a:schemeClr val="tx1"/>
                </a:solidFill>
                <a:latin typeface="+mn-lt"/>
              </a:rPr>
              <a:t>Katty Nerio</a:t>
            </a:r>
          </a:p>
          <a:p>
            <a:pPr marL="0" indent="0" algn="l" eaLnBrk="1" hangingPunct="1">
              <a:spcBef>
                <a:spcPts val="600"/>
              </a:spcBef>
              <a:spcAft>
                <a:spcPts val="600"/>
              </a:spcAft>
              <a:buNone/>
            </a:pPr>
            <a:r>
              <a:rPr lang="en-US" altLang="en-US" sz="3200" b="1" dirty="0">
                <a:solidFill>
                  <a:srgbClr val="0070C0"/>
                </a:solidFill>
                <a:latin typeface="+mn-lt"/>
              </a:rPr>
              <a:t>Health Equities Team</a:t>
            </a:r>
          </a:p>
          <a:p>
            <a:endParaRPr lang="en-US" dirty="0"/>
          </a:p>
        </p:txBody>
      </p:sp>
      <p:pic>
        <p:nvPicPr>
          <p:cNvPr id="7" name="Content Placeholder 13">
            <a:extLst>
              <a:ext uri="{FF2B5EF4-FFF2-40B4-BE49-F238E27FC236}">
                <a16:creationId xmlns:a16="http://schemas.microsoft.com/office/drawing/2014/main" id="{649106CE-CF32-4A09-9632-ECEA8A7CB5C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61441" y="3749856"/>
            <a:ext cx="4289369" cy="2864206"/>
          </a:xfrm>
          <a:prstGeom prst="rect">
            <a:avLst/>
          </a:prstGeom>
        </p:spPr>
      </p:pic>
    </p:spTree>
    <p:extLst>
      <p:ext uri="{BB962C8B-B14F-4D97-AF65-F5344CB8AC3E}">
        <p14:creationId xmlns:p14="http://schemas.microsoft.com/office/powerpoint/2010/main" val="3673817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D35D9-7DA7-408C-A455-CC8BB5814E9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7EB2ABA-AD07-43FF-A26F-A42F48EBE7EB}"/>
              </a:ext>
            </a:extLst>
          </p:cNvPr>
          <p:cNvSpPr>
            <a:spLocks noGrp="1"/>
          </p:cNvSpPr>
          <p:nvPr>
            <p:ph type="body" sz="quarter" idx="14"/>
          </p:nvPr>
        </p:nvSpPr>
        <p:spPr>
          <a:xfrm>
            <a:off x="587828" y="1855559"/>
            <a:ext cx="9988783" cy="4119563"/>
          </a:xfrm>
        </p:spPr>
        <p:txBody>
          <a:bodyPr/>
          <a:lstStyle/>
          <a:p>
            <a:pPr marL="0" indent="0" algn="ctr">
              <a:buNone/>
            </a:pPr>
            <a:endParaRPr lang="en-US" dirty="0"/>
          </a:p>
          <a:p>
            <a:pPr marL="0" indent="0" algn="ctr">
              <a:buNone/>
            </a:pPr>
            <a:r>
              <a:rPr lang="en-US" sz="4800" dirty="0"/>
              <a:t>Thank You!</a:t>
            </a:r>
          </a:p>
          <a:p>
            <a:pPr marL="0" indent="0" algn="ctr">
              <a:buNone/>
            </a:pPr>
            <a:r>
              <a:rPr lang="en-US" sz="4800" dirty="0"/>
              <a:t>Questions?</a:t>
            </a:r>
          </a:p>
          <a:p>
            <a:pPr marL="0" indent="0" algn="ctr">
              <a:buNone/>
            </a:pPr>
            <a:r>
              <a:rPr lang="en-US" sz="4800" dirty="0"/>
              <a:t>maserrano@coh.org</a:t>
            </a:r>
          </a:p>
        </p:txBody>
      </p:sp>
      <p:sp>
        <p:nvSpPr>
          <p:cNvPr id="4" name="Footer Placeholder 3">
            <a:extLst>
              <a:ext uri="{FF2B5EF4-FFF2-40B4-BE49-F238E27FC236}">
                <a16:creationId xmlns:a16="http://schemas.microsoft.com/office/drawing/2014/main" id="{B9480DC4-319D-4CF4-9EFA-9D8A2CA959B1}"/>
              </a:ext>
            </a:extLst>
          </p:cNvPr>
          <p:cNvSpPr>
            <a:spLocks noGrp="1"/>
          </p:cNvSpPr>
          <p:nvPr>
            <p:ph type="ftr" sz="quarter" idx="15"/>
          </p:nvPr>
        </p:nvSpPr>
        <p:spPr/>
        <p:txBody>
          <a:bodyPr/>
          <a:lstStyle/>
          <a:p>
            <a:fld id="{CC1E0B74-01B7-8146-9630-9DFAA21E7BC5}" type="slidenum">
              <a:rPr lang="en-US" smtClean="0"/>
              <a:pPr/>
              <a:t>42</a:t>
            </a:fld>
            <a:endParaRPr lang="en-US"/>
          </a:p>
        </p:txBody>
      </p:sp>
    </p:spTree>
    <p:extLst>
      <p:ext uri="{BB962C8B-B14F-4D97-AF65-F5344CB8AC3E}">
        <p14:creationId xmlns:p14="http://schemas.microsoft.com/office/powerpoint/2010/main" val="295894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829BEFB-ED9D-4F2F-BFEF-EB8643E1DF4B}"/>
              </a:ext>
            </a:extLst>
          </p:cNvPr>
          <p:cNvPicPr>
            <a:picLocks noGrp="1" noChangeAspect="1"/>
          </p:cNvPicPr>
          <p:nvPr>
            <p:ph sz="half" idx="21"/>
          </p:nvPr>
        </p:nvPicPr>
        <p:blipFill rotWithShape="1">
          <a:blip r:embed="rId3">
            <a:extLst>
              <a:ext uri="{28A0092B-C50C-407E-A947-70E740481C1C}">
                <a14:useLocalDpi xmlns:a14="http://schemas.microsoft.com/office/drawing/2010/main" val="0"/>
              </a:ext>
            </a:extLst>
          </a:blip>
          <a:srcRect/>
          <a:stretch/>
        </p:blipFill>
        <p:spPr>
          <a:xfrm>
            <a:off x="257699" y="1899192"/>
            <a:ext cx="11676602" cy="4102588"/>
          </a:xfrm>
          <a:prstGeom prst="rect">
            <a:avLst/>
          </a:prstGeom>
        </p:spPr>
      </p:pic>
      <p:sp>
        <p:nvSpPr>
          <p:cNvPr id="3" name="Text Placeholder 2">
            <a:extLst>
              <a:ext uri="{FF2B5EF4-FFF2-40B4-BE49-F238E27FC236}">
                <a16:creationId xmlns:a16="http://schemas.microsoft.com/office/drawing/2014/main" id="{DB81E13E-4279-4A9B-9CAF-3F11DA2CABCA}"/>
              </a:ext>
            </a:extLst>
          </p:cNvPr>
          <p:cNvSpPr>
            <a:spLocks noGrp="1"/>
          </p:cNvSpPr>
          <p:nvPr>
            <p:ph type="body" sz="quarter" idx="22"/>
          </p:nvPr>
        </p:nvSpPr>
        <p:spPr>
          <a:xfrm>
            <a:off x="7394222" y="6536142"/>
            <a:ext cx="4072467" cy="417409"/>
          </a:xfrm>
        </p:spPr>
        <p:txBody>
          <a:bodyPr/>
          <a:lstStyle/>
          <a:p>
            <a:r>
              <a:rPr lang="en-US" dirty="0"/>
              <a:t>https://diabetes-2-commhealth.hub.arcgis.com/</a:t>
            </a:r>
          </a:p>
        </p:txBody>
      </p:sp>
      <p:sp>
        <p:nvSpPr>
          <p:cNvPr id="4" name="Title 3">
            <a:extLst>
              <a:ext uri="{FF2B5EF4-FFF2-40B4-BE49-F238E27FC236}">
                <a16:creationId xmlns:a16="http://schemas.microsoft.com/office/drawing/2014/main" id="{E699C1FD-CEE0-4046-8E69-FC4DD8B68DAF}"/>
              </a:ext>
            </a:extLst>
          </p:cNvPr>
          <p:cNvSpPr>
            <a:spLocks noGrp="1"/>
          </p:cNvSpPr>
          <p:nvPr>
            <p:ph type="title"/>
          </p:nvPr>
        </p:nvSpPr>
        <p:spPr/>
        <p:txBody>
          <a:bodyPr/>
          <a:lstStyle/>
          <a:p>
            <a:r>
              <a:rPr lang="en-US" dirty="0"/>
              <a:t>Comparing Los Angeles with the US</a:t>
            </a:r>
          </a:p>
        </p:txBody>
      </p:sp>
      <p:sp>
        <p:nvSpPr>
          <p:cNvPr id="5" name="Footer Placeholder 4">
            <a:extLst>
              <a:ext uri="{FF2B5EF4-FFF2-40B4-BE49-F238E27FC236}">
                <a16:creationId xmlns:a16="http://schemas.microsoft.com/office/drawing/2014/main" id="{06577072-1ECA-47D5-80F5-70FA6C283191}"/>
              </a:ext>
            </a:extLst>
          </p:cNvPr>
          <p:cNvSpPr>
            <a:spLocks noGrp="1"/>
          </p:cNvSpPr>
          <p:nvPr>
            <p:ph type="ftr" sz="quarter" idx="23"/>
          </p:nvPr>
        </p:nvSpPr>
        <p:spPr/>
        <p:txBody>
          <a:bodyPr/>
          <a:lstStyle/>
          <a:p>
            <a:fld id="{CC1E0B74-01B7-8146-9630-9DFAA21E7BC5}" type="slidenum">
              <a:rPr lang="en-US" smtClean="0"/>
              <a:pPr/>
              <a:t>5</a:t>
            </a:fld>
            <a:endParaRPr lang="en-US"/>
          </a:p>
        </p:txBody>
      </p:sp>
    </p:spTree>
    <p:extLst>
      <p:ext uri="{BB962C8B-B14F-4D97-AF65-F5344CB8AC3E}">
        <p14:creationId xmlns:p14="http://schemas.microsoft.com/office/powerpoint/2010/main" val="274668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Text Box 126"/>
          <p:cNvSpPr txBox="1">
            <a:spLocks noChangeArrowheads="1"/>
          </p:cNvSpPr>
          <p:nvPr/>
        </p:nvSpPr>
        <p:spPr bwMode="auto">
          <a:xfrm>
            <a:off x="8607213" y="1681902"/>
            <a:ext cx="1063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dirty="0">
                <a:solidFill>
                  <a:srgbClr val="FF9900"/>
                </a:solidFill>
                <a:latin typeface="Verdana" panose="020B0604030504040204" pitchFamily="34" charset="0"/>
              </a:rPr>
              <a:t>1994</a:t>
            </a:r>
          </a:p>
        </p:txBody>
      </p:sp>
      <p:sp>
        <p:nvSpPr>
          <p:cNvPr id="4" name="Title 3"/>
          <p:cNvSpPr>
            <a:spLocks noGrp="1"/>
          </p:cNvSpPr>
          <p:nvPr>
            <p:ph type="title"/>
          </p:nvPr>
        </p:nvSpPr>
        <p:spPr>
          <a:xfrm>
            <a:off x="383060" y="365125"/>
            <a:ext cx="9447412" cy="1023036"/>
          </a:xfrm>
        </p:spPr>
        <p:txBody>
          <a:bodyPr/>
          <a:lstStyle/>
          <a:p>
            <a:r>
              <a:rPr lang="en-US" dirty="0"/>
              <a:t>Age-adjusted Prevalence of Diagnosed Diabetes Among US Adults</a:t>
            </a:r>
          </a:p>
        </p:txBody>
      </p:sp>
      <p:pic>
        <p:nvPicPr>
          <p:cNvPr id="6" name="Picture 5" descr="Diabetes-1 [Read-Only] [Compatibility Mode] - PowerPoint (Product Activation Failed)"/>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45682" y="3155472"/>
            <a:ext cx="5206364" cy="1037755"/>
          </a:xfrm>
          <a:prstGeom prst="rect">
            <a:avLst/>
          </a:prstGeom>
        </p:spPr>
      </p:pic>
      <p:sp>
        <p:nvSpPr>
          <p:cNvPr id="7" name="TextBox 6"/>
          <p:cNvSpPr txBox="1"/>
          <p:nvPr/>
        </p:nvSpPr>
        <p:spPr>
          <a:xfrm>
            <a:off x="1600971" y="5993055"/>
            <a:ext cx="8502451"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CDC’s Division of Diabetes Translation. United States Surveillance System available at http://www.cdc.gov/diabetes/data</a:t>
            </a:r>
          </a:p>
        </p:txBody>
      </p:sp>
      <p:grpSp>
        <p:nvGrpSpPr>
          <p:cNvPr id="138" name="Group 626"/>
          <p:cNvGrpSpPr>
            <a:grpSpLocks/>
          </p:cNvGrpSpPr>
          <p:nvPr/>
        </p:nvGrpSpPr>
        <p:grpSpPr bwMode="auto">
          <a:xfrm>
            <a:off x="6263006" y="1681902"/>
            <a:ext cx="5400675" cy="4324350"/>
            <a:chOff x="1179" y="798"/>
            <a:chExt cx="3402" cy="2724"/>
          </a:xfrm>
        </p:grpSpPr>
        <p:sp>
          <p:nvSpPr>
            <p:cNvPr id="139" name="AutoShape 502"/>
            <p:cNvSpPr>
              <a:spLocks noChangeAspect="1" noChangeArrowheads="1" noTextEdit="1"/>
            </p:cNvSpPr>
            <p:nvPr/>
          </p:nvSpPr>
          <p:spPr bwMode="auto">
            <a:xfrm>
              <a:off x="1179" y="798"/>
              <a:ext cx="3402" cy="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2" name="Freeform 506"/>
            <p:cNvSpPr>
              <a:spLocks/>
            </p:cNvSpPr>
            <p:nvPr/>
          </p:nvSpPr>
          <p:spPr bwMode="auto">
            <a:xfrm>
              <a:off x="3411" y="2418"/>
              <a:ext cx="234" cy="378"/>
            </a:xfrm>
            <a:custGeom>
              <a:avLst/>
              <a:gdLst>
                <a:gd name="T0" fmla="*/ 234 w 234"/>
                <a:gd name="T1" fmla="*/ 300 h 378"/>
                <a:gd name="T2" fmla="*/ 60 w 234"/>
                <a:gd name="T3" fmla="*/ 318 h 378"/>
                <a:gd name="T4" fmla="*/ 60 w 234"/>
                <a:gd name="T5" fmla="*/ 330 h 378"/>
                <a:gd name="T6" fmla="*/ 78 w 234"/>
                <a:gd name="T7" fmla="*/ 348 h 378"/>
                <a:gd name="T8" fmla="*/ 78 w 234"/>
                <a:gd name="T9" fmla="*/ 366 h 378"/>
                <a:gd name="T10" fmla="*/ 42 w 234"/>
                <a:gd name="T11" fmla="*/ 378 h 378"/>
                <a:gd name="T12" fmla="*/ 54 w 234"/>
                <a:gd name="T13" fmla="*/ 372 h 378"/>
                <a:gd name="T14" fmla="*/ 36 w 234"/>
                <a:gd name="T15" fmla="*/ 336 h 378"/>
                <a:gd name="T16" fmla="*/ 30 w 234"/>
                <a:gd name="T17" fmla="*/ 372 h 378"/>
                <a:gd name="T18" fmla="*/ 12 w 234"/>
                <a:gd name="T19" fmla="*/ 372 h 378"/>
                <a:gd name="T20" fmla="*/ 12 w 234"/>
                <a:gd name="T21" fmla="*/ 342 h 378"/>
                <a:gd name="T22" fmla="*/ 0 w 234"/>
                <a:gd name="T23" fmla="*/ 258 h 378"/>
                <a:gd name="T24" fmla="*/ 0 w 234"/>
                <a:gd name="T25" fmla="*/ 12 h 378"/>
                <a:gd name="T26" fmla="*/ 162 w 234"/>
                <a:gd name="T27" fmla="*/ 0 h 378"/>
                <a:gd name="T28" fmla="*/ 204 w 234"/>
                <a:gd name="T29" fmla="*/ 162 h 378"/>
                <a:gd name="T30" fmla="*/ 228 w 234"/>
                <a:gd name="T31" fmla="*/ 204 h 378"/>
                <a:gd name="T32" fmla="*/ 216 w 234"/>
                <a:gd name="T33" fmla="*/ 234 h 378"/>
                <a:gd name="T34" fmla="*/ 234 w 234"/>
                <a:gd name="T35" fmla="*/ 300 h 3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4"/>
                <a:gd name="T55" fmla="*/ 0 h 378"/>
                <a:gd name="T56" fmla="*/ 234 w 234"/>
                <a:gd name="T57" fmla="*/ 378 h 3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4" h="378">
                  <a:moveTo>
                    <a:pt x="234" y="300"/>
                  </a:moveTo>
                  <a:lnTo>
                    <a:pt x="60" y="318"/>
                  </a:lnTo>
                  <a:lnTo>
                    <a:pt x="60" y="330"/>
                  </a:lnTo>
                  <a:lnTo>
                    <a:pt x="78" y="348"/>
                  </a:lnTo>
                  <a:lnTo>
                    <a:pt x="78" y="366"/>
                  </a:lnTo>
                  <a:lnTo>
                    <a:pt x="42" y="378"/>
                  </a:lnTo>
                  <a:lnTo>
                    <a:pt x="54" y="372"/>
                  </a:lnTo>
                  <a:lnTo>
                    <a:pt x="36" y="336"/>
                  </a:lnTo>
                  <a:lnTo>
                    <a:pt x="30" y="372"/>
                  </a:lnTo>
                  <a:lnTo>
                    <a:pt x="12" y="372"/>
                  </a:lnTo>
                  <a:lnTo>
                    <a:pt x="12" y="342"/>
                  </a:lnTo>
                  <a:lnTo>
                    <a:pt x="0" y="258"/>
                  </a:lnTo>
                  <a:lnTo>
                    <a:pt x="0" y="12"/>
                  </a:lnTo>
                  <a:lnTo>
                    <a:pt x="162" y="0"/>
                  </a:lnTo>
                  <a:lnTo>
                    <a:pt x="204" y="162"/>
                  </a:lnTo>
                  <a:lnTo>
                    <a:pt x="228" y="204"/>
                  </a:lnTo>
                  <a:lnTo>
                    <a:pt x="216" y="234"/>
                  </a:lnTo>
                  <a:lnTo>
                    <a:pt x="234" y="300"/>
                  </a:lnTo>
                  <a:close/>
                </a:path>
              </a:pathLst>
            </a:custGeom>
            <a:solidFill>
              <a:srgbClr val="E8D898"/>
            </a:solidFill>
            <a:ln w="9525">
              <a:solidFill>
                <a:srgbClr val="E8D898"/>
              </a:solidFill>
              <a:prstDash val="solid"/>
              <a:round/>
              <a:headEnd/>
              <a:tailEnd/>
            </a:ln>
          </p:spPr>
          <p:txBody>
            <a:bodyPr/>
            <a:lstStyle/>
            <a:p>
              <a:endParaRPr lang="en-US"/>
            </a:p>
          </p:txBody>
        </p:sp>
        <p:sp>
          <p:nvSpPr>
            <p:cNvPr id="143" name="Freeform 507"/>
            <p:cNvSpPr>
              <a:spLocks/>
            </p:cNvSpPr>
            <p:nvPr/>
          </p:nvSpPr>
          <p:spPr bwMode="auto">
            <a:xfrm>
              <a:off x="3411" y="2418"/>
              <a:ext cx="234" cy="378"/>
            </a:xfrm>
            <a:custGeom>
              <a:avLst/>
              <a:gdLst>
                <a:gd name="T0" fmla="*/ 234 w 234"/>
                <a:gd name="T1" fmla="*/ 300 h 378"/>
                <a:gd name="T2" fmla="*/ 60 w 234"/>
                <a:gd name="T3" fmla="*/ 318 h 378"/>
                <a:gd name="T4" fmla="*/ 60 w 234"/>
                <a:gd name="T5" fmla="*/ 330 h 378"/>
                <a:gd name="T6" fmla="*/ 78 w 234"/>
                <a:gd name="T7" fmla="*/ 348 h 378"/>
                <a:gd name="T8" fmla="*/ 78 w 234"/>
                <a:gd name="T9" fmla="*/ 366 h 378"/>
                <a:gd name="T10" fmla="*/ 42 w 234"/>
                <a:gd name="T11" fmla="*/ 378 h 378"/>
                <a:gd name="T12" fmla="*/ 54 w 234"/>
                <a:gd name="T13" fmla="*/ 372 h 378"/>
                <a:gd name="T14" fmla="*/ 36 w 234"/>
                <a:gd name="T15" fmla="*/ 336 h 378"/>
                <a:gd name="T16" fmla="*/ 30 w 234"/>
                <a:gd name="T17" fmla="*/ 372 h 378"/>
                <a:gd name="T18" fmla="*/ 12 w 234"/>
                <a:gd name="T19" fmla="*/ 372 h 378"/>
                <a:gd name="T20" fmla="*/ 12 w 234"/>
                <a:gd name="T21" fmla="*/ 342 h 378"/>
                <a:gd name="T22" fmla="*/ 0 w 234"/>
                <a:gd name="T23" fmla="*/ 258 h 378"/>
                <a:gd name="T24" fmla="*/ 0 w 234"/>
                <a:gd name="T25" fmla="*/ 12 h 378"/>
                <a:gd name="T26" fmla="*/ 162 w 234"/>
                <a:gd name="T27" fmla="*/ 0 h 378"/>
                <a:gd name="T28" fmla="*/ 204 w 234"/>
                <a:gd name="T29" fmla="*/ 162 h 378"/>
                <a:gd name="T30" fmla="*/ 228 w 234"/>
                <a:gd name="T31" fmla="*/ 204 h 378"/>
                <a:gd name="T32" fmla="*/ 216 w 234"/>
                <a:gd name="T33" fmla="*/ 234 h 378"/>
                <a:gd name="T34" fmla="*/ 234 w 234"/>
                <a:gd name="T35" fmla="*/ 300 h 378"/>
                <a:gd name="T36" fmla="*/ 234 w 234"/>
                <a:gd name="T37" fmla="*/ 306 h 3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378"/>
                <a:gd name="T59" fmla="*/ 234 w 234"/>
                <a:gd name="T60" fmla="*/ 378 h 3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378">
                  <a:moveTo>
                    <a:pt x="234" y="300"/>
                  </a:moveTo>
                  <a:lnTo>
                    <a:pt x="60" y="318"/>
                  </a:lnTo>
                  <a:lnTo>
                    <a:pt x="60" y="330"/>
                  </a:lnTo>
                  <a:lnTo>
                    <a:pt x="78" y="348"/>
                  </a:lnTo>
                  <a:lnTo>
                    <a:pt x="78" y="366"/>
                  </a:lnTo>
                  <a:lnTo>
                    <a:pt x="42" y="378"/>
                  </a:lnTo>
                  <a:lnTo>
                    <a:pt x="54" y="372"/>
                  </a:lnTo>
                  <a:lnTo>
                    <a:pt x="36" y="336"/>
                  </a:lnTo>
                  <a:lnTo>
                    <a:pt x="30" y="372"/>
                  </a:lnTo>
                  <a:lnTo>
                    <a:pt x="12" y="372"/>
                  </a:lnTo>
                  <a:lnTo>
                    <a:pt x="12" y="342"/>
                  </a:lnTo>
                  <a:lnTo>
                    <a:pt x="0" y="258"/>
                  </a:lnTo>
                  <a:lnTo>
                    <a:pt x="0" y="12"/>
                  </a:lnTo>
                  <a:lnTo>
                    <a:pt x="162" y="0"/>
                  </a:lnTo>
                  <a:lnTo>
                    <a:pt x="204" y="162"/>
                  </a:lnTo>
                  <a:lnTo>
                    <a:pt x="228" y="204"/>
                  </a:lnTo>
                  <a:lnTo>
                    <a:pt x="216" y="234"/>
                  </a:lnTo>
                  <a:lnTo>
                    <a:pt x="234" y="300"/>
                  </a:lnTo>
                  <a:lnTo>
                    <a:pt x="234" y="30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508"/>
            <p:cNvSpPr>
              <a:spLocks/>
            </p:cNvSpPr>
            <p:nvPr/>
          </p:nvSpPr>
          <p:spPr bwMode="auto">
            <a:xfrm>
              <a:off x="1263" y="2586"/>
              <a:ext cx="648" cy="570"/>
            </a:xfrm>
            <a:custGeom>
              <a:avLst/>
              <a:gdLst>
                <a:gd name="T0" fmla="*/ 6 w 648"/>
                <a:gd name="T1" fmla="*/ 324 h 570"/>
                <a:gd name="T2" fmla="*/ 6 w 648"/>
                <a:gd name="T3" fmla="*/ 330 h 570"/>
                <a:gd name="T4" fmla="*/ 42 w 648"/>
                <a:gd name="T5" fmla="*/ 360 h 570"/>
                <a:gd name="T6" fmla="*/ 30 w 648"/>
                <a:gd name="T7" fmla="*/ 396 h 570"/>
                <a:gd name="T8" fmla="*/ 72 w 648"/>
                <a:gd name="T9" fmla="*/ 366 h 570"/>
                <a:gd name="T10" fmla="*/ 48 w 648"/>
                <a:gd name="T11" fmla="*/ 444 h 570"/>
                <a:gd name="T12" fmla="*/ 102 w 648"/>
                <a:gd name="T13" fmla="*/ 462 h 570"/>
                <a:gd name="T14" fmla="*/ 120 w 648"/>
                <a:gd name="T15" fmla="*/ 456 h 570"/>
                <a:gd name="T16" fmla="*/ 114 w 648"/>
                <a:gd name="T17" fmla="*/ 504 h 570"/>
                <a:gd name="T18" fmla="*/ 66 w 648"/>
                <a:gd name="T19" fmla="*/ 546 h 570"/>
                <a:gd name="T20" fmla="*/ 0 w 648"/>
                <a:gd name="T21" fmla="*/ 570 h 570"/>
                <a:gd name="T22" fmla="*/ 78 w 648"/>
                <a:gd name="T23" fmla="*/ 546 h 570"/>
                <a:gd name="T24" fmla="*/ 96 w 648"/>
                <a:gd name="T25" fmla="*/ 546 h 570"/>
                <a:gd name="T26" fmla="*/ 114 w 648"/>
                <a:gd name="T27" fmla="*/ 534 h 570"/>
                <a:gd name="T28" fmla="*/ 204 w 648"/>
                <a:gd name="T29" fmla="*/ 456 h 570"/>
                <a:gd name="T30" fmla="*/ 252 w 648"/>
                <a:gd name="T31" fmla="*/ 372 h 570"/>
                <a:gd name="T32" fmla="*/ 252 w 648"/>
                <a:gd name="T33" fmla="*/ 372 h 570"/>
                <a:gd name="T34" fmla="*/ 264 w 648"/>
                <a:gd name="T35" fmla="*/ 378 h 570"/>
                <a:gd name="T36" fmla="*/ 240 w 648"/>
                <a:gd name="T37" fmla="*/ 390 h 570"/>
                <a:gd name="T38" fmla="*/ 246 w 648"/>
                <a:gd name="T39" fmla="*/ 426 h 570"/>
                <a:gd name="T40" fmla="*/ 258 w 648"/>
                <a:gd name="T41" fmla="*/ 438 h 570"/>
                <a:gd name="T42" fmla="*/ 288 w 648"/>
                <a:gd name="T43" fmla="*/ 420 h 570"/>
                <a:gd name="T44" fmla="*/ 300 w 648"/>
                <a:gd name="T45" fmla="*/ 384 h 570"/>
                <a:gd name="T46" fmla="*/ 318 w 648"/>
                <a:gd name="T47" fmla="*/ 390 h 570"/>
                <a:gd name="T48" fmla="*/ 426 w 648"/>
                <a:gd name="T49" fmla="*/ 414 h 570"/>
                <a:gd name="T50" fmla="*/ 450 w 648"/>
                <a:gd name="T51" fmla="*/ 408 h 570"/>
                <a:gd name="T52" fmla="*/ 462 w 648"/>
                <a:gd name="T53" fmla="*/ 432 h 570"/>
                <a:gd name="T54" fmla="*/ 468 w 648"/>
                <a:gd name="T55" fmla="*/ 438 h 570"/>
                <a:gd name="T56" fmla="*/ 510 w 648"/>
                <a:gd name="T57" fmla="*/ 450 h 570"/>
                <a:gd name="T58" fmla="*/ 528 w 648"/>
                <a:gd name="T59" fmla="*/ 450 h 570"/>
                <a:gd name="T60" fmla="*/ 534 w 648"/>
                <a:gd name="T61" fmla="*/ 444 h 570"/>
                <a:gd name="T62" fmla="*/ 606 w 648"/>
                <a:gd name="T63" fmla="*/ 504 h 570"/>
                <a:gd name="T64" fmla="*/ 618 w 648"/>
                <a:gd name="T65" fmla="*/ 510 h 570"/>
                <a:gd name="T66" fmla="*/ 648 w 648"/>
                <a:gd name="T67" fmla="*/ 540 h 570"/>
                <a:gd name="T68" fmla="*/ 600 w 648"/>
                <a:gd name="T69" fmla="*/ 498 h 570"/>
                <a:gd name="T70" fmla="*/ 480 w 648"/>
                <a:gd name="T71" fmla="*/ 438 h 570"/>
                <a:gd name="T72" fmla="*/ 456 w 648"/>
                <a:gd name="T73" fmla="*/ 414 h 570"/>
                <a:gd name="T74" fmla="*/ 414 w 648"/>
                <a:gd name="T75" fmla="*/ 396 h 570"/>
                <a:gd name="T76" fmla="*/ 252 w 648"/>
                <a:gd name="T77" fmla="*/ 36 h 570"/>
                <a:gd name="T78" fmla="*/ 210 w 648"/>
                <a:gd name="T79" fmla="*/ 24 h 570"/>
                <a:gd name="T80" fmla="*/ 60 w 648"/>
                <a:gd name="T81" fmla="*/ 84 h 570"/>
                <a:gd name="T82" fmla="*/ 114 w 648"/>
                <a:gd name="T83" fmla="*/ 144 h 570"/>
                <a:gd name="T84" fmla="*/ 108 w 648"/>
                <a:gd name="T85" fmla="*/ 156 h 570"/>
                <a:gd name="T86" fmla="*/ 102 w 648"/>
                <a:gd name="T87" fmla="*/ 180 h 570"/>
                <a:gd name="T88" fmla="*/ 84 w 648"/>
                <a:gd name="T89" fmla="*/ 156 h 570"/>
                <a:gd name="T90" fmla="*/ 18 w 648"/>
                <a:gd name="T91" fmla="*/ 168 h 570"/>
                <a:gd name="T92" fmla="*/ 30 w 648"/>
                <a:gd name="T93" fmla="*/ 192 h 570"/>
                <a:gd name="T94" fmla="*/ 78 w 648"/>
                <a:gd name="T95" fmla="*/ 228 h 570"/>
                <a:gd name="T96" fmla="*/ 114 w 648"/>
                <a:gd name="T97" fmla="*/ 228 h 570"/>
                <a:gd name="T98" fmla="*/ 102 w 648"/>
                <a:gd name="T99" fmla="*/ 270 h 5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8"/>
                <a:gd name="T151" fmla="*/ 0 h 570"/>
                <a:gd name="T152" fmla="*/ 648 w 648"/>
                <a:gd name="T153" fmla="*/ 570 h 5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8" h="570">
                  <a:moveTo>
                    <a:pt x="54" y="282"/>
                  </a:moveTo>
                  <a:lnTo>
                    <a:pt x="6" y="324"/>
                  </a:lnTo>
                  <a:lnTo>
                    <a:pt x="24" y="324"/>
                  </a:lnTo>
                  <a:lnTo>
                    <a:pt x="6" y="330"/>
                  </a:lnTo>
                  <a:lnTo>
                    <a:pt x="18" y="348"/>
                  </a:lnTo>
                  <a:lnTo>
                    <a:pt x="42" y="360"/>
                  </a:lnTo>
                  <a:lnTo>
                    <a:pt x="24" y="372"/>
                  </a:lnTo>
                  <a:lnTo>
                    <a:pt x="30" y="396"/>
                  </a:lnTo>
                  <a:lnTo>
                    <a:pt x="42" y="402"/>
                  </a:lnTo>
                  <a:lnTo>
                    <a:pt x="72" y="366"/>
                  </a:lnTo>
                  <a:lnTo>
                    <a:pt x="60" y="426"/>
                  </a:lnTo>
                  <a:lnTo>
                    <a:pt x="48" y="444"/>
                  </a:lnTo>
                  <a:lnTo>
                    <a:pt x="84" y="426"/>
                  </a:lnTo>
                  <a:lnTo>
                    <a:pt x="102" y="462"/>
                  </a:lnTo>
                  <a:lnTo>
                    <a:pt x="114" y="438"/>
                  </a:lnTo>
                  <a:lnTo>
                    <a:pt x="120" y="456"/>
                  </a:lnTo>
                  <a:lnTo>
                    <a:pt x="144" y="444"/>
                  </a:lnTo>
                  <a:lnTo>
                    <a:pt x="114" y="504"/>
                  </a:lnTo>
                  <a:lnTo>
                    <a:pt x="72" y="528"/>
                  </a:lnTo>
                  <a:lnTo>
                    <a:pt x="66" y="546"/>
                  </a:lnTo>
                  <a:lnTo>
                    <a:pt x="36" y="540"/>
                  </a:lnTo>
                  <a:lnTo>
                    <a:pt x="0" y="570"/>
                  </a:lnTo>
                  <a:lnTo>
                    <a:pt x="42" y="552"/>
                  </a:lnTo>
                  <a:lnTo>
                    <a:pt x="78" y="546"/>
                  </a:lnTo>
                  <a:lnTo>
                    <a:pt x="72" y="558"/>
                  </a:lnTo>
                  <a:lnTo>
                    <a:pt x="96" y="546"/>
                  </a:lnTo>
                  <a:lnTo>
                    <a:pt x="90" y="528"/>
                  </a:lnTo>
                  <a:lnTo>
                    <a:pt x="114" y="534"/>
                  </a:lnTo>
                  <a:lnTo>
                    <a:pt x="186" y="480"/>
                  </a:lnTo>
                  <a:lnTo>
                    <a:pt x="204" y="456"/>
                  </a:lnTo>
                  <a:lnTo>
                    <a:pt x="192" y="438"/>
                  </a:lnTo>
                  <a:lnTo>
                    <a:pt x="252" y="372"/>
                  </a:lnTo>
                  <a:lnTo>
                    <a:pt x="258" y="336"/>
                  </a:lnTo>
                  <a:lnTo>
                    <a:pt x="252" y="372"/>
                  </a:lnTo>
                  <a:lnTo>
                    <a:pt x="276" y="360"/>
                  </a:lnTo>
                  <a:lnTo>
                    <a:pt x="264" y="378"/>
                  </a:lnTo>
                  <a:lnTo>
                    <a:pt x="282" y="384"/>
                  </a:lnTo>
                  <a:lnTo>
                    <a:pt x="240" y="390"/>
                  </a:lnTo>
                  <a:lnTo>
                    <a:pt x="234" y="426"/>
                  </a:lnTo>
                  <a:lnTo>
                    <a:pt x="246" y="426"/>
                  </a:lnTo>
                  <a:lnTo>
                    <a:pt x="234" y="444"/>
                  </a:lnTo>
                  <a:lnTo>
                    <a:pt x="258" y="438"/>
                  </a:lnTo>
                  <a:lnTo>
                    <a:pt x="270" y="414"/>
                  </a:lnTo>
                  <a:lnTo>
                    <a:pt x="288" y="420"/>
                  </a:lnTo>
                  <a:lnTo>
                    <a:pt x="300" y="372"/>
                  </a:lnTo>
                  <a:lnTo>
                    <a:pt x="300" y="384"/>
                  </a:lnTo>
                  <a:lnTo>
                    <a:pt x="324" y="378"/>
                  </a:lnTo>
                  <a:lnTo>
                    <a:pt x="318" y="390"/>
                  </a:lnTo>
                  <a:lnTo>
                    <a:pt x="366" y="414"/>
                  </a:lnTo>
                  <a:lnTo>
                    <a:pt x="426" y="414"/>
                  </a:lnTo>
                  <a:lnTo>
                    <a:pt x="438" y="402"/>
                  </a:lnTo>
                  <a:lnTo>
                    <a:pt x="450" y="408"/>
                  </a:lnTo>
                  <a:lnTo>
                    <a:pt x="438" y="426"/>
                  </a:lnTo>
                  <a:lnTo>
                    <a:pt x="462" y="432"/>
                  </a:lnTo>
                  <a:lnTo>
                    <a:pt x="468" y="414"/>
                  </a:lnTo>
                  <a:lnTo>
                    <a:pt x="468" y="438"/>
                  </a:lnTo>
                  <a:lnTo>
                    <a:pt x="498" y="456"/>
                  </a:lnTo>
                  <a:lnTo>
                    <a:pt x="510" y="450"/>
                  </a:lnTo>
                  <a:lnTo>
                    <a:pt x="492" y="432"/>
                  </a:lnTo>
                  <a:lnTo>
                    <a:pt x="528" y="450"/>
                  </a:lnTo>
                  <a:lnTo>
                    <a:pt x="510" y="414"/>
                  </a:lnTo>
                  <a:lnTo>
                    <a:pt x="534" y="444"/>
                  </a:lnTo>
                  <a:lnTo>
                    <a:pt x="564" y="480"/>
                  </a:lnTo>
                  <a:lnTo>
                    <a:pt x="606" y="504"/>
                  </a:lnTo>
                  <a:lnTo>
                    <a:pt x="606" y="534"/>
                  </a:lnTo>
                  <a:lnTo>
                    <a:pt x="618" y="510"/>
                  </a:lnTo>
                  <a:lnTo>
                    <a:pt x="636" y="552"/>
                  </a:lnTo>
                  <a:lnTo>
                    <a:pt x="648" y="540"/>
                  </a:lnTo>
                  <a:lnTo>
                    <a:pt x="642" y="510"/>
                  </a:lnTo>
                  <a:lnTo>
                    <a:pt x="600" y="498"/>
                  </a:lnTo>
                  <a:lnTo>
                    <a:pt x="510" y="402"/>
                  </a:lnTo>
                  <a:lnTo>
                    <a:pt x="480" y="438"/>
                  </a:lnTo>
                  <a:lnTo>
                    <a:pt x="474" y="408"/>
                  </a:lnTo>
                  <a:lnTo>
                    <a:pt x="456" y="414"/>
                  </a:lnTo>
                  <a:lnTo>
                    <a:pt x="444" y="390"/>
                  </a:lnTo>
                  <a:lnTo>
                    <a:pt x="414" y="396"/>
                  </a:lnTo>
                  <a:lnTo>
                    <a:pt x="378" y="60"/>
                  </a:lnTo>
                  <a:lnTo>
                    <a:pt x="252" y="36"/>
                  </a:lnTo>
                  <a:lnTo>
                    <a:pt x="216" y="12"/>
                  </a:lnTo>
                  <a:lnTo>
                    <a:pt x="210" y="24"/>
                  </a:lnTo>
                  <a:lnTo>
                    <a:pt x="198" y="0"/>
                  </a:lnTo>
                  <a:lnTo>
                    <a:pt x="60" y="84"/>
                  </a:lnTo>
                  <a:lnTo>
                    <a:pt x="90" y="138"/>
                  </a:lnTo>
                  <a:lnTo>
                    <a:pt x="114" y="144"/>
                  </a:lnTo>
                  <a:lnTo>
                    <a:pt x="138" y="168"/>
                  </a:lnTo>
                  <a:lnTo>
                    <a:pt x="108" y="156"/>
                  </a:lnTo>
                  <a:lnTo>
                    <a:pt x="120" y="174"/>
                  </a:lnTo>
                  <a:lnTo>
                    <a:pt x="102" y="180"/>
                  </a:lnTo>
                  <a:lnTo>
                    <a:pt x="78" y="174"/>
                  </a:lnTo>
                  <a:lnTo>
                    <a:pt x="84" y="156"/>
                  </a:lnTo>
                  <a:lnTo>
                    <a:pt x="72" y="150"/>
                  </a:lnTo>
                  <a:lnTo>
                    <a:pt x="18" y="168"/>
                  </a:lnTo>
                  <a:lnTo>
                    <a:pt x="42" y="192"/>
                  </a:lnTo>
                  <a:lnTo>
                    <a:pt x="30" y="192"/>
                  </a:lnTo>
                  <a:lnTo>
                    <a:pt x="36" y="216"/>
                  </a:lnTo>
                  <a:lnTo>
                    <a:pt x="78" y="228"/>
                  </a:lnTo>
                  <a:lnTo>
                    <a:pt x="78" y="240"/>
                  </a:lnTo>
                  <a:lnTo>
                    <a:pt x="114" y="228"/>
                  </a:lnTo>
                  <a:lnTo>
                    <a:pt x="102" y="234"/>
                  </a:lnTo>
                  <a:lnTo>
                    <a:pt x="102" y="270"/>
                  </a:lnTo>
                  <a:lnTo>
                    <a:pt x="54" y="282"/>
                  </a:lnTo>
                  <a:close/>
                </a:path>
              </a:pathLst>
            </a:custGeom>
            <a:solidFill>
              <a:srgbClr val="E8D898"/>
            </a:solidFill>
            <a:ln w="9525">
              <a:solidFill>
                <a:srgbClr val="E8D898"/>
              </a:solidFill>
              <a:prstDash val="solid"/>
              <a:round/>
              <a:headEnd/>
              <a:tailEnd/>
            </a:ln>
          </p:spPr>
          <p:txBody>
            <a:bodyPr/>
            <a:lstStyle/>
            <a:p>
              <a:endParaRPr lang="en-US"/>
            </a:p>
          </p:txBody>
        </p:sp>
        <p:sp>
          <p:nvSpPr>
            <p:cNvPr id="145" name="Freeform 509"/>
            <p:cNvSpPr>
              <a:spLocks/>
            </p:cNvSpPr>
            <p:nvPr/>
          </p:nvSpPr>
          <p:spPr bwMode="auto">
            <a:xfrm>
              <a:off x="1263" y="2586"/>
              <a:ext cx="648" cy="570"/>
            </a:xfrm>
            <a:custGeom>
              <a:avLst/>
              <a:gdLst>
                <a:gd name="T0" fmla="*/ 6 w 648"/>
                <a:gd name="T1" fmla="*/ 324 h 570"/>
                <a:gd name="T2" fmla="*/ 6 w 648"/>
                <a:gd name="T3" fmla="*/ 330 h 570"/>
                <a:gd name="T4" fmla="*/ 42 w 648"/>
                <a:gd name="T5" fmla="*/ 360 h 570"/>
                <a:gd name="T6" fmla="*/ 30 w 648"/>
                <a:gd name="T7" fmla="*/ 396 h 570"/>
                <a:gd name="T8" fmla="*/ 72 w 648"/>
                <a:gd name="T9" fmla="*/ 366 h 570"/>
                <a:gd name="T10" fmla="*/ 48 w 648"/>
                <a:gd name="T11" fmla="*/ 444 h 570"/>
                <a:gd name="T12" fmla="*/ 102 w 648"/>
                <a:gd name="T13" fmla="*/ 462 h 570"/>
                <a:gd name="T14" fmla="*/ 120 w 648"/>
                <a:gd name="T15" fmla="*/ 456 h 570"/>
                <a:gd name="T16" fmla="*/ 114 w 648"/>
                <a:gd name="T17" fmla="*/ 504 h 570"/>
                <a:gd name="T18" fmla="*/ 66 w 648"/>
                <a:gd name="T19" fmla="*/ 546 h 570"/>
                <a:gd name="T20" fmla="*/ 0 w 648"/>
                <a:gd name="T21" fmla="*/ 570 h 570"/>
                <a:gd name="T22" fmla="*/ 78 w 648"/>
                <a:gd name="T23" fmla="*/ 546 h 570"/>
                <a:gd name="T24" fmla="*/ 96 w 648"/>
                <a:gd name="T25" fmla="*/ 546 h 570"/>
                <a:gd name="T26" fmla="*/ 114 w 648"/>
                <a:gd name="T27" fmla="*/ 534 h 570"/>
                <a:gd name="T28" fmla="*/ 204 w 648"/>
                <a:gd name="T29" fmla="*/ 456 h 570"/>
                <a:gd name="T30" fmla="*/ 252 w 648"/>
                <a:gd name="T31" fmla="*/ 372 h 570"/>
                <a:gd name="T32" fmla="*/ 252 w 648"/>
                <a:gd name="T33" fmla="*/ 372 h 570"/>
                <a:gd name="T34" fmla="*/ 264 w 648"/>
                <a:gd name="T35" fmla="*/ 378 h 570"/>
                <a:gd name="T36" fmla="*/ 240 w 648"/>
                <a:gd name="T37" fmla="*/ 390 h 570"/>
                <a:gd name="T38" fmla="*/ 246 w 648"/>
                <a:gd name="T39" fmla="*/ 426 h 570"/>
                <a:gd name="T40" fmla="*/ 258 w 648"/>
                <a:gd name="T41" fmla="*/ 438 h 570"/>
                <a:gd name="T42" fmla="*/ 288 w 648"/>
                <a:gd name="T43" fmla="*/ 420 h 570"/>
                <a:gd name="T44" fmla="*/ 300 w 648"/>
                <a:gd name="T45" fmla="*/ 384 h 570"/>
                <a:gd name="T46" fmla="*/ 318 w 648"/>
                <a:gd name="T47" fmla="*/ 390 h 570"/>
                <a:gd name="T48" fmla="*/ 426 w 648"/>
                <a:gd name="T49" fmla="*/ 414 h 570"/>
                <a:gd name="T50" fmla="*/ 450 w 648"/>
                <a:gd name="T51" fmla="*/ 408 h 570"/>
                <a:gd name="T52" fmla="*/ 462 w 648"/>
                <a:gd name="T53" fmla="*/ 432 h 570"/>
                <a:gd name="T54" fmla="*/ 468 w 648"/>
                <a:gd name="T55" fmla="*/ 438 h 570"/>
                <a:gd name="T56" fmla="*/ 510 w 648"/>
                <a:gd name="T57" fmla="*/ 450 h 570"/>
                <a:gd name="T58" fmla="*/ 528 w 648"/>
                <a:gd name="T59" fmla="*/ 450 h 570"/>
                <a:gd name="T60" fmla="*/ 534 w 648"/>
                <a:gd name="T61" fmla="*/ 444 h 570"/>
                <a:gd name="T62" fmla="*/ 606 w 648"/>
                <a:gd name="T63" fmla="*/ 504 h 570"/>
                <a:gd name="T64" fmla="*/ 618 w 648"/>
                <a:gd name="T65" fmla="*/ 510 h 570"/>
                <a:gd name="T66" fmla="*/ 648 w 648"/>
                <a:gd name="T67" fmla="*/ 540 h 570"/>
                <a:gd name="T68" fmla="*/ 600 w 648"/>
                <a:gd name="T69" fmla="*/ 498 h 570"/>
                <a:gd name="T70" fmla="*/ 480 w 648"/>
                <a:gd name="T71" fmla="*/ 438 h 570"/>
                <a:gd name="T72" fmla="*/ 456 w 648"/>
                <a:gd name="T73" fmla="*/ 414 h 570"/>
                <a:gd name="T74" fmla="*/ 414 w 648"/>
                <a:gd name="T75" fmla="*/ 396 h 570"/>
                <a:gd name="T76" fmla="*/ 252 w 648"/>
                <a:gd name="T77" fmla="*/ 36 h 570"/>
                <a:gd name="T78" fmla="*/ 210 w 648"/>
                <a:gd name="T79" fmla="*/ 24 h 570"/>
                <a:gd name="T80" fmla="*/ 60 w 648"/>
                <a:gd name="T81" fmla="*/ 84 h 570"/>
                <a:gd name="T82" fmla="*/ 114 w 648"/>
                <a:gd name="T83" fmla="*/ 144 h 570"/>
                <a:gd name="T84" fmla="*/ 108 w 648"/>
                <a:gd name="T85" fmla="*/ 156 h 570"/>
                <a:gd name="T86" fmla="*/ 102 w 648"/>
                <a:gd name="T87" fmla="*/ 180 h 570"/>
                <a:gd name="T88" fmla="*/ 84 w 648"/>
                <a:gd name="T89" fmla="*/ 156 h 570"/>
                <a:gd name="T90" fmla="*/ 18 w 648"/>
                <a:gd name="T91" fmla="*/ 168 h 570"/>
                <a:gd name="T92" fmla="*/ 30 w 648"/>
                <a:gd name="T93" fmla="*/ 192 h 570"/>
                <a:gd name="T94" fmla="*/ 78 w 648"/>
                <a:gd name="T95" fmla="*/ 228 h 570"/>
                <a:gd name="T96" fmla="*/ 114 w 648"/>
                <a:gd name="T97" fmla="*/ 228 h 570"/>
                <a:gd name="T98" fmla="*/ 102 w 648"/>
                <a:gd name="T99" fmla="*/ 270 h 570"/>
                <a:gd name="T100" fmla="*/ 54 w 648"/>
                <a:gd name="T101" fmla="*/ 288 h 5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570"/>
                <a:gd name="T155" fmla="*/ 648 w 648"/>
                <a:gd name="T156" fmla="*/ 570 h 5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570">
                  <a:moveTo>
                    <a:pt x="54" y="282"/>
                  </a:moveTo>
                  <a:lnTo>
                    <a:pt x="6" y="324"/>
                  </a:lnTo>
                  <a:lnTo>
                    <a:pt x="24" y="324"/>
                  </a:lnTo>
                  <a:lnTo>
                    <a:pt x="6" y="330"/>
                  </a:lnTo>
                  <a:lnTo>
                    <a:pt x="18" y="348"/>
                  </a:lnTo>
                  <a:lnTo>
                    <a:pt x="42" y="360"/>
                  </a:lnTo>
                  <a:lnTo>
                    <a:pt x="24" y="372"/>
                  </a:lnTo>
                  <a:lnTo>
                    <a:pt x="30" y="396"/>
                  </a:lnTo>
                  <a:lnTo>
                    <a:pt x="42" y="402"/>
                  </a:lnTo>
                  <a:lnTo>
                    <a:pt x="72" y="366"/>
                  </a:lnTo>
                  <a:lnTo>
                    <a:pt x="60" y="426"/>
                  </a:lnTo>
                  <a:lnTo>
                    <a:pt x="48" y="444"/>
                  </a:lnTo>
                  <a:lnTo>
                    <a:pt x="84" y="426"/>
                  </a:lnTo>
                  <a:lnTo>
                    <a:pt x="102" y="462"/>
                  </a:lnTo>
                  <a:lnTo>
                    <a:pt x="114" y="438"/>
                  </a:lnTo>
                  <a:lnTo>
                    <a:pt x="120" y="456"/>
                  </a:lnTo>
                  <a:lnTo>
                    <a:pt x="144" y="444"/>
                  </a:lnTo>
                  <a:lnTo>
                    <a:pt x="114" y="504"/>
                  </a:lnTo>
                  <a:lnTo>
                    <a:pt x="72" y="528"/>
                  </a:lnTo>
                  <a:lnTo>
                    <a:pt x="66" y="546"/>
                  </a:lnTo>
                  <a:lnTo>
                    <a:pt x="36" y="540"/>
                  </a:lnTo>
                  <a:lnTo>
                    <a:pt x="0" y="570"/>
                  </a:lnTo>
                  <a:lnTo>
                    <a:pt x="42" y="552"/>
                  </a:lnTo>
                  <a:lnTo>
                    <a:pt x="78" y="546"/>
                  </a:lnTo>
                  <a:lnTo>
                    <a:pt x="72" y="558"/>
                  </a:lnTo>
                  <a:lnTo>
                    <a:pt x="96" y="546"/>
                  </a:lnTo>
                  <a:lnTo>
                    <a:pt x="90" y="528"/>
                  </a:lnTo>
                  <a:lnTo>
                    <a:pt x="114" y="534"/>
                  </a:lnTo>
                  <a:lnTo>
                    <a:pt x="186" y="480"/>
                  </a:lnTo>
                  <a:lnTo>
                    <a:pt x="204" y="456"/>
                  </a:lnTo>
                  <a:lnTo>
                    <a:pt x="192" y="438"/>
                  </a:lnTo>
                  <a:lnTo>
                    <a:pt x="252" y="372"/>
                  </a:lnTo>
                  <a:lnTo>
                    <a:pt x="258" y="336"/>
                  </a:lnTo>
                  <a:lnTo>
                    <a:pt x="252" y="372"/>
                  </a:lnTo>
                  <a:lnTo>
                    <a:pt x="276" y="360"/>
                  </a:lnTo>
                  <a:lnTo>
                    <a:pt x="264" y="378"/>
                  </a:lnTo>
                  <a:lnTo>
                    <a:pt x="282" y="384"/>
                  </a:lnTo>
                  <a:lnTo>
                    <a:pt x="240" y="390"/>
                  </a:lnTo>
                  <a:lnTo>
                    <a:pt x="234" y="426"/>
                  </a:lnTo>
                  <a:lnTo>
                    <a:pt x="246" y="426"/>
                  </a:lnTo>
                  <a:lnTo>
                    <a:pt x="234" y="444"/>
                  </a:lnTo>
                  <a:lnTo>
                    <a:pt x="258" y="438"/>
                  </a:lnTo>
                  <a:lnTo>
                    <a:pt x="270" y="414"/>
                  </a:lnTo>
                  <a:lnTo>
                    <a:pt x="288" y="420"/>
                  </a:lnTo>
                  <a:lnTo>
                    <a:pt x="300" y="372"/>
                  </a:lnTo>
                  <a:lnTo>
                    <a:pt x="300" y="384"/>
                  </a:lnTo>
                  <a:lnTo>
                    <a:pt x="324" y="378"/>
                  </a:lnTo>
                  <a:lnTo>
                    <a:pt x="318" y="390"/>
                  </a:lnTo>
                  <a:lnTo>
                    <a:pt x="366" y="414"/>
                  </a:lnTo>
                  <a:lnTo>
                    <a:pt x="426" y="414"/>
                  </a:lnTo>
                  <a:lnTo>
                    <a:pt x="438" y="402"/>
                  </a:lnTo>
                  <a:lnTo>
                    <a:pt x="450" y="408"/>
                  </a:lnTo>
                  <a:lnTo>
                    <a:pt x="438" y="426"/>
                  </a:lnTo>
                  <a:lnTo>
                    <a:pt x="462" y="432"/>
                  </a:lnTo>
                  <a:lnTo>
                    <a:pt x="468" y="414"/>
                  </a:lnTo>
                  <a:lnTo>
                    <a:pt x="468" y="438"/>
                  </a:lnTo>
                  <a:lnTo>
                    <a:pt x="498" y="456"/>
                  </a:lnTo>
                  <a:lnTo>
                    <a:pt x="510" y="450"/>
                  </a:lnTo>
                  <a:lnTo>
                    <a:pt x="492" y="432"/>
                  </a:lnTo>
                  <a:lnTo>
                    <a:pt x="528" y="450"/>
                  </a:lnTo>
                  <a:lnTo>
                    <a:pt x="510" y="414"/>
                  </a:lnTo>
                  <a:lnTo>
                    <a:pt x="534" y="444"/>
                  </a:lnTo>
                  <a:lnTo>
                    <a:pt x="564" y="480"/>
                  </a:lnTo>
                  <a:lnTo>
                    <a:pt x="606" y="504"/>
                  </a:lnTo>
                  <a:lnTo>
                    <a:pt x="606" y="534"/>
                  </a:lnTo>
                  <a:lnTo>
                    <a:pt x="618" y="510"/>
                  </a:lnTo>
                  <a:lnTo>
                    <a:pt x="636" y="552"/>
                  </a:lnTo>
                  <a:lnTo>
                    <a:pt x="648" y="540"/>
                  </a:lnTo>
                  <a:lnTo>
                    <a:pt x="642" y="510"/>
                  </a:lnTo>
                  <a:lnTo>
                    <a:pt x="600" y="498"/>
                  </a:lnTo>
                  <a:lnTo>
                    <a:pt x="510" y="402"/>
                  </a:lnTo>
                  <a:lnTo>
                    <a:pt x="480" y="438"/>
                  </a:lnTo>
                  <a:lnTo>
                    <a:pt x="474" y="408"/>
                  </a:lnTo>
                  <a:lnTo>
                    <a:pt x="456" y="414"/>
                  </a:lnTo>
                  <a:lnTo>
                    <a:pt x="444" y="390"/>
                  </a:lnTo>
                  <a:lnTo>
                    <a:pt x="414" y="396"/>
                  </a:lnTo>
                  <a:lnTo>
                    <a:pt x="378" y="60"/>
                  </a:lnTo>
                  <a:lnTo>
                    <a:pt x="252" y="36"/>
                  </a:lnTo>
                  <a:lnTo>
                    <a:pt x="216" y="12"/>
                  </a:lnTo>
                  <a:lnTo>
                    <a:pt x="210" y="24"/>
                  </a:lnTo>
                  <a:lnTo>
                    <a:pt x="198" y="0"/>
                  </a:lnTo>
                  <a:lnTo>
                    <a:pt x="60" y="84"/>
                  </a:lnTo>
                  <a:lnTo>
                    <a:pt x="90" y="138"/>
                  </a:lnTo>
                  <a:lnTo>
                    <a:pt x="114" y="144"/>
                  </a:lnTo>
                  <a:lnTo>
                    <a:pt x="138" y="168"/>
                  </a:lnTo>
                  <a:lnTo>
                    <a:pt x="108" y="156"/>
                  </a:lnTo>
                  <a:lnTo>
                    <a:pt x="120" y="174"/>
                  </a:lnTo>
                  <a:lnTo>
                    <a:pt x="102" y="180"/>
                  </a:lnTo>
                  <a:lnTo>
                    <a:pt x="78" y="174"/>
                  </a:lnTo>
                  <a:lnTo>
                    <a:pt x="84" y="156"/>
                  </a:lnTo>
                  <a:lnTo>
                    <a:pt x="72" y="150"/>
                  </a:lnTo>
                  <a:lnTo>
                    <a:pt x="18" y="168"/>
                  </a:lnTo>
                  <a:lnTo>
                    <a:pt x="42" y="192"/>
                  </a:lnTo>
                  <a:lnTo>
                    <a:pt x="30" y="192"/>
                  </a:lnTo>
                  <a:lnTo>
                    <a:pt x="36" y="216"/>
                  </a:lnTo>
                  <a:lnTo>
                    <a:pt x="78" y="228"/>
                  </a:lnTo>
                  <a:lnTo>
                    <a:pt x="78" y="240"/>
                  </a:lnTo>
                  <a:lnTo>
                    <a:pt x="114" y="228"/>
                  </a:lnTo>
                  <a:lnTo>
                    <a:pt x="102" y="234"/>
                  </a:lnTo>
                  <a:lnTo>
                    <a:pt x="102" y="270"/>
                  </a:lnTo>
                  <a:lnTo>
                    <a:pt x="54" y="282"/>
                  </a:lnTo>
                  <a:lnTo>
                    <a:pt x="54" y="28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510"/>
            <p:cNvSpPr>
              <a:spLocks/>
            </p:cNvSpPr>
            <p:nvPr/>
          </p:nvSpPr>
          <p:spPr bwMode="auto">
            <a:xfrm>
              <a:off x="1689" y="2184"/>
              <a:ext cx="420" cy="492"/>
            </a:xfrm>
            <a:custGeom>
              <a:avLst/>
              <a:gdLst>
                <a:gd name="T0" fmla="*/ 360 w 420"/>
                <a:gd name="T1" fmla="*/ 492 h 492"/>
                <a:gd name="T2" fmla="*/ 222 w 420"/>
                <a:gd name="T3" fmla="*/ 468 h 492"/>
                <a:gd name="T4" fmla="*/ 0 w 420"/>
                <a:gd name="T5" fmla="*/ 336 h 492"/>
                <a:gd name="T6" fmla="*/ 6 w 420"/>
                <a:gd name="T7" fmla="*/ 318 h 492"/>
                <a:gd name="T8" fmla="*/ 12 w 420"/>
                <a:gd name="T9" fmla="*/ 318 h 492"/>
                <a:gd name="T10" fmla="*/ 24 w 420"/>
                <a:gd name="T11" fmla="*/ 312 h 492"/>
                <a:gd name="T12" fmla="*/ 18 w 420"/>
                <a:gd name="T13" fmla="*/ 276 h 492"/>
                <a:gd name="T14" fmla="*/ 36 w 420"/>
                <a:gd name="T15" fmla="*/ 252 h 492"/>
                <a:gd name="T16" fmla="*/ 36 w 420"/>
                <a:gd name="T17" fmla="*/ 234 h 492"/>
                <a:gd name="T18" fmla="*/ 72 w 420"/>
                <a:gd name="T19" fmla="*/ 210 h 492"/>
                <a:gd name="T20" fmla="*/ 48 w 420"/>
                <a:gd name="T21" fmla="*/ 144 h 492"/>
                <a:gd name="T22" fmla="*/ 48 w 420"/>
                <a:gd name="T23" fmla="*/ 138 h 492"/>
                <a:gd name="T24" fmla="*/ 60 w 420"/>
                <a:gd name="T25" fmla="*/ 66 h 492"/>
                <a:gd name="T26" fmla="*/ 72 w 420"/>
                <a:gd name="T27" fmla="*/ 60 h 492"/>
                <a:gd name="T28" fmla="*/ 96 w 420"/>
                <a:gd name="T29" fmla="*/ 72 h 492"/>
                <a:gd name="T30" fmla="*/ 114 w 420"/>
                <a:gd name="T31" fmla="*/ 0 h 492"/>
                <a:gd name="T32" fmla="*/ 420 w 420"/>
                <a:gd name="T33" fmla="*/ 54 h 492"/>
                <a:gd name="T34" fmla="*/ 372 w 420"/>
                <a:gd name="T35" fmla="*/ 408 h 492"/>
                <a:gd name="T36" fmla="*/ 360 w 420"/>
                <a:gd name="T37" fmla="*/ 492 h 4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0"/>
                <a:gd name="T58" fmla="*/ 0 h 492"/>
                <a:gd name="T59" fmla="*/ 420 w 420"/>
                <a:gd name="T60" fmla="*/ 492 h 4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0" h="492">
                  <a:moveTo>
                    <a:pt x="360" y="492"/>
                  </a:moveTo>
                  <a:lnTo>
                    <a:pt x="222" y="468"/>
                  </a:lnTo>
                  <a:lnTo>
                    <a:pt x="0" y="336"/>
                  </a:lnTo>
                  <a:lnTo>
                    <a:pt x="6" y="318"/>
                  </a:lnTo>
                  <a:lnTo>
                    <a:pt x="12" y="318"/>
                  </a:lnTo>
                  <a:lnTo>
                    <a:pt x="24" y="312"/>
                  </a:lnTo>
                  <a:lnTo>
                    <a:pt x="18" y="276"/>
                  </a:lnTo>
                  <a:lnTo>
                    <a:pt x="36" y="252"/>
                  </a:lnTo>
                  <a:lnTo>
                    <a:pt x="36" y="234"/>
                  </a:lnTo>
                  <a:lnTo>
                    <a:pt x="72" y="210"/>
                  </a:lnTo>
                  <a:lnTo>
                    <a:pt x="48" y="144"/>
                  </a:lnTo>
                  <a:lnTo>
                    <a:pt x="48" y="138"/>
                  </a:lnTo>
                  <a:lnTo>
                    <a:pt x="60" y="66"/>
                  </a:lnTo>
                  <a:lnTo>
                    <a:pt x="72" y="60"/>
                  </a:lnTo>
                  <a:lnTo>
                    <a:pt x="96" y="72"/>
                  </a:lnTo>
                  <a:lnTo>
                    <a:pt x="114" y="0"/>
                  </a:lnTo>
                  <a:lnTo>
                    <a:pt x="420" y="54"/>
                  </a:lnTo>
                  <a:lnTo>
                    <a:pt x="372" y="408"/>
                  </a:lnTo>
                  <a:lnTo>
                    <a:pt x="360" y="492"/>
                  </a:lnTo>
                  <a:close/>
                </a:path>
              </a:pathLst>
            </a:custGeom>
            <a:solidFill>
              <a:srgbClr val="E8D898"/>
            </a:solidFill>
            <a:ln w="9525">
              <a:solidFill>
                <a:srgbClr val="E8D898"/>
              </a:solidFill>
              <a:prstDash val="solid"/>
              <a:round/>
              <a:headEnd/>
              <a:tailEnd/>
            </a:ln>
          </p:spPr>
          <p:txBody>
            <a:bodyPr/>
            <a:lstStyle/>
            <a:p>
              <a:endParaRPr lang="en-US"/>
            </a:p>
          </p:txBody>
        </p:sp>
        <p:sp>
          <p:nvSpPr>
            <p:cNvPr id="147" name="Freeform 511"/>
            <p:cNvSpPr>
              <a:spLocks/>
            </p:cNvSpPr>
            <p:nvPr/>
          </p:nvSpPr>
          <p:spPr bwMode="auto">
            <a:xfrm>
              <a:off x="1689" y="2184"/>
              <a:ext cx="420" cy="498"/>
            </a:xfrm>
            <a:custGeom>
              <a:avLst/>
              <a:gdLst>
                <a:gd name="T0" fmla="*/ 360 w 420"/>
                <a:gd name="T1" fmla="*/ 492 h 498"/>
                <a:gd name="T2" fmla="*/ 222 w 420"/>
                <a:gd name="T3" fmla="*/ 468 h 498"/>
                <a:gd name="T4" fmla="*/ 0 w 420"/>
                <a:gd name="T5" fmla="*/ 336 h 498"/>
                <a:gd name="T6" fmla="*/ 6 w 420"/>
                <a:gd name="T7" fmla="*/ 318 h 498"/>
                <a:gd name="T8" fmla="*/ 12 w 420"/>
                <a:gd name="T9" fmla="*/ 318 h 498"/>
                <a:gd name="T10" fmla="*/ 24 w 420"/>
                <a:gd name="T11" fmla="*/ 312 h 498"/>
                <a:gd name="T12" fmla="*/ 18 w 420"/>
                <a:gd name="T13" fmla="*/ 276 h 498"/>
                <a:gd name="T14" fmla="*/ 36 w 420"/>
                <a:gd name="T15" fmla="*/ 252 h 498"/>
                <a:gd name="T16" fmla="*/ 36 w 420"/>
                <a:gd name="T17" fmla="*/ 234 h 498"/>
                <a:gd name="T18" fmla="*/ 72 w 420"/>
                <a:gd name="T19" fmla="*/ 210 h 498"/>
                <a:gd name="T20" fmla="*/ 48 w 420"/>
                <a:gd name="T21" fmla="*/ 144 h 498"/>
                <a:gd name="T22" fmla="*/ 48 w 420"/>
                <a:gd name="T23" fmla="*/ 138 h 498"/>
                <a:gd name="T24" fmla="*/ 60 w 420"/>
                <a:gd name="T25" fmla="*/ 66 h 498"/>
                <a:gd name="T26" fmla="*/ 72 w 420"/>
                <a:gd name="T27" fmla="*/ 60 h 498"/>
                <a:gd name="T28" fmla="*/ 96 w 420"/>
                <a:gd name="T29" fmla="*/ 72 h 498"/>
                <a:gd name="T30" fmla="*/ 114 w 420"/>
                <a:gd name="T31" fmla="*/ 0 h 498"/>
                <a:gd name="T32" fmla="*/ 420 w 420"/>
                <a:gd name="T33" fmla="*/ 54 h 498"/>
                <a:gd name="T34" fmla="*/ 372 w 420"/>
                <a:gd name="T35" fmla="*/ 408 h 498"/>
                <a:gd name="T36" fmla="*/ 360 w 420"/>
                <a:gd name="T37" fmla="*/ 492 h 498"/>
                <a:gd name="T38" fmla="*/ 360 w 420"/>
                <a:gd name="T39" fmla="*/ 498 h 4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0"/>
                <a:gd name="T61" fmla="*/ 0 h 498"/>
                <a:gd name="T62" fmla="*/ 420 w 420"/>
                <a:gd name="T63" fmla="*/ 498 h 4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0" h="498">
                  <a:moveTo>
                    <a:pt x="360" y="492"/>
                  </a:moveTo>
                  <a:lnTo>
                    <a:pt x="222" y="468"/>
                  </a:lnTo>
                  <a:lnTo>
                    <a:pt x="0" y="336"/>
                  </a:lnTo>
                  <a:lnTo>
                    <a:pt x="6" y="318"/>
                  </a:lnTo>
                  <a:lnTo>
                    <a:pt x="12" y="318"/>
                  </a:lnTo>
                  <a:lnTo>
                    <a:pt x="24" y="312"/>
                  </a:lnTo>
                  <a:lnTo>
                    <a:pt x="18" y="276"/>
                  </a:lnTo>
                  <a:lnTo>
                    <a:pt x="36" y="252"/>
                  </a:lnTo>
                  <a:lnTo>
                    <a:pt x="36" y="234"/>
                  </a:lnTo>
                  <a:lnTo>
                    <a:pt x="72" y="210"/>
                  </a:lnTo>
                  <a:lnTo>
                    <a:pt x="48" y="144"/>
                  </a:lnTo>
                  <a:lnTo>
                    <a:pt x="48" y="138"/>
                  </a:lnTo>
                  <a:lnTo>
                    <a:pt x="60" y="66"/>
                  </a:lnTo>
                  <a:lnTo>
                    <a:pt x="72" y="60"/>
                  </a:lnTo>
                  <a:lnTo>
                    <a:pt x="96" y="72"/>
                  </a:lnTo>
                  <a:lnTo>
                    <a:pt x="114" y="0"/>
                  </a:lnTo>
                  <a:lnTo>
                    <a:pt x="420" y="54"/>
                  </a:lnTo>
                  <a:lnTo>
                    <a:pt x="372" y="408"/>
                  </a:lnTo>
                  <a:lnTo>
                    <a:pt x="360" y="492"/>
                  </a:lnTo>
                  <a:lnTo>
                    <a:pt x="360" y="49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512"/>
            <p:cNvSpPr>
              <a:spLocks/>
            </p:cNvSpPr>
            <p:nvPr/>
          </p:nvSpPr>
          <p:spPr bwMode="auto">
            <a:xfrm>
              <a:off x="2997" y="2322"/>
              <a:ext cx="312" cy="282"/>
            </a:xfrm>
            <a:custGeom>
              <a:avLst/>
              <a:gdLst>
                <a:gd name="T0" fmla="*/ 228 w 312"/>
                <a:gd name="T1" fmla="*/ 276 h 282"/>
                <a:gd name="T2" fmla="*/ 42 w 312"/>
                <a:gd name="T3" fmla="*/ 282 h 282"/>
                <a:gd name="T4" fmla="*/ 42 w 312"/>
                <a:gd name="T5" fmla="*/ 240 h 282"/>
                <a:gd name="T6" fmla="*/ 12 w 312"/>
                <a:gd name="T7" fmla="*/ 228 h 282"/>
                <a:gd name="T8" fmla="*/ 12 w 312"/>
                <a:gd name="T9" fmla="*/ 96 h 282"/>
                <a:gd name="T10" fmla="*/ 0 w 312"/>
                <a:gd name="T11" fmla="*/ 6 h 282"/>
                <a:gd name="T12" fmla="*/ 282 w 312"/>
                <a:gd name="T13" fmla="*/ 0 h 282"/>
                <a:gd name="T14" fmla="*/ 288 w 312"/>
                <a:gd name="T15" fmla="*/ 18 h 282"/>
                <a:gd name="T16" fmla="*/ 270 w 312"/>
                <a:gd name="T17" fmla="*/ 36 h 282"/>
                <a:gd name="T18" fmla="*/ 312 w 312"/>
                <a:gd name="T19" fmla="*/ 36 h 282"/>
                <a:gd name="T20" fmla="*/ 312 w 312"/>
                <a:gd name="T21" fmla="*/ 42 h 282"/>
                <a:gd name="T22" fmla="*/ 300 w 312"/>
                <a:gd name="T23" fmla="*/ 60 h 282"/>
                <a:gd name="T24" fmla="*/ 300 w 312"/>
                <a:gd name="T25" fmla="*/ 72 h 282"/>
                <a:gd name="T26" fmla="*/ 282 w 312"/>
                <a:gd name="T27" fmla="*/ 84 h 282"/>
                <a:gd name="T28" fmla="*/ 294 w 312"/>
                <a:gd name="T29" fmla="*/ 102 h 282"/>
                <a:gd name="T30" fmla="*/ 282 w 312"/>
                <a:gd name="T31" fmla="*/ 114 h 282"/>
                <a:gd name="T32" fmla="*/ 264 w 312"/>
                <a:gd name="T33" fmla="*/ 138 h 282"/>
                <a:gd name="T34" fmla="*/ 264 w 312"/>
                <a:gd name="T35" fmla="*/ 162 h 282"/>
                <a:gd name="T36" fmla="*/ 234 w 312"/>
                <a:gd name="T37" fmla="*/ 198 h 282"/>
                <a:gd name="T38" fmla="*/ 234 w 312"/>
                <a:gd name="T39" fmla="*/ 222 h 282"/>
                <a:gd name="T40" fmla="*/ 222 w 312"/>
                <a:gd name="T41" fmla="*/ 222 h 282"/>
                <a:gd name="T42" fmla="*/ 228 w 312"/>
                <a:gd name="T43" fmla="*/ 240 h 282"/>
                <a:gd name="T44" fmla="*/ 234 w 312"/>
                <a:gd name="T45" fmla="*/ 240 h 282"/>
                <a:gd name="T46" fmla="*/ 228 w 312"/>
                <a:gd name="T47" fmla="*/ 252 h 282"/>
                <a:gd name="T48" fmla="*/ 240 w 312"/>
                <a:gd name="T49" fmla="*/ 258 h 282"/>
                <a:gd name="T50" fmla="*/ 228 w 312"/>
                <a:gd name="T51" fmla="*/ 276 h 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2"/>
                <a:gd name="T79" fmla="*/ 0 h 282"/>
                <a:gd name="T80" fmla="*/ 312 w 312"/>
                <a:gd name="T81" fmla="*/ 282 h 2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2" h="282">
                  <a:moveTo>
                    <a:pt x="228" y="276"/>
                  </a:moveTo>
                  <a:lnTo>
                    <a:pt x="42" y="282"/>
                  </a:lnTo>
                  <a:lnTo>
                    <a:pt x="42" y="240"/>
                  </a:lnTo>
                  <a:lnTo>
                    <a:pt x="12" y="228"/>
                  </a:lnTo>
                  <a:lnTo>
                    <a:pt x="12" y="96"/>
                  </a:lnTo>
                  <a:lnTo>
                    <a:pt x="0" y="6"/>
                  </a:lnTo>
                  <a:lnTo>
                    <a:pt x="282" y="0"/>
                  </a:lnTo>
                  <a:lnTo>
                    <a:pt x="288" y="18"/>
                  </a:lnTo>
                  <a:lnTo>
                    <a:pt x="270" y="36"/>
                  </a:lnTo>
                  <a:lnTo>
                    <a:pt x="312" y="36"/>
                  </a:lnTo>
                  <a:lnTo>
                    <a:pt x="312" y="42"/>
                  </a:lnTo>
                  <a:lnTo>
                    <a:pt x="300" y="60"/>
                  </a:lnTo>
                  <a:lnTo>
                    <a:pt x="300" y="72"/>
                  </a:lnTo>
                  <a:lnTo>
                    <a:pt x="282" y="84"/>
                  </a:lnTo>
                  <a:lnTo>
                    <a:pt x="294" y="102"/>
                  </a:lnTo>
                  <a:lnTo>
                    <a:pt x="282" y="114"/>
                  </a:lnTo>
                  <a:lnTo>
                    <a:pt x="264" y="138"/>
                  </a:lnTo>
                  <a:lnTo>
                    <a:pt x="264" y="162"/>
                  </a:lnTo>
                  <a:lnTo>
                    <a:pt x="234" y="198"/>
                  </a:lnTo>
                  <a:lnTo>
                    <a:pt x="234" y="222"/>
                  </a:lnTo>
                  <a:lnTo>
                    <a:pt x="222" y="222"/>
                  </a:lnTo>
                  <a:lnTo>
                    <a:pt x="228" y="240"/>
                  </a:lnTo>
                  <a:lnTo>
                    <a:pt x="234" y="240"/>
                  </a:lnTo>
                  <a:lnTo>
                    <a:pt x="228" y="252"/>
                  </a:lnTo>
                  <a:lnTo>
                    <a:pt x="240" y="258"/>
                  </a:lnTo>
                  <a:lnTo>
                    <a:pt x="228" y="276"/>
                  </a:lnTo>
                  <a:close/>
                </a:path>
              </a:pathLst>
            </a:custGeom>
            <a:solidFill>
              <a:srgbClr val="FFAA00"/>
            </a:solidFill>
            <a:ln w="9525">
              <a:solidFill>
                <a:srgbClr val="FFAA00"/>
              </a:solidFill>
              <a:prstDash val="solid"/>
              <a:round/>
              <a:headEnd/>
              <a:tailEnd/>
            </a:ln>
          </p:spPr>
          <p:txBody>
            <a:bodyPr/>
            <a:lstStyle/>
            <a:p>
              <a:endParaRPr lang="en-US"/>
            </a:p>
          </p:txBody>
        </p:sp>
        <p:sp>
          <p:nvSpPr>
            <p:cNvPr id="149" name="Freeform 513"/>
            <p:cNvSpPr>
              <a:spLocks/>
            </p:cNvSpPr>
            <p:nvPr/>
          </p:nvSpPr>
          <p:spPr bwMode="auto">
            <a:xfrm>
              <a:off x="2997" y="2322"/>
              <a:ext cx="312" cy="282"/>
            </a:xfrm>
            <a:custGeom>
              <a:avLst/>
              <a:gdLst>
                <a:gd name="T0" fmla="*/ 228 w 312"/>
                <a:gd name="T1" fmla="*/ 276 h 282"/>
                <a:gd name="T2" fmla="*/ 42 w 312"/>
                <a:gd name="T3" fmla="*/ 282 h 282"/>
                <a:gd name="T4" fmla="*/ 42 w 312"/>
                <a:gd name="T5" fmla="*/ 240 h 282"/>
                <a:gd name="T6" fmla="*/ 12 w 312"/>
                <a:gd name="T7" fmla="*/ 228 h 282"/>
                <a:gd name="T8" fmla="*/ 12 w 312"/>
                <a:gd name="T9" fmla="*/ 96 h 282"/>
                <a:gd name="T10" fmla="*/ 0 w 312"/>
                <a:gd name="T11" fmla="*/ 6 h 282"/>
                <a:gd name="T12" fmla="*/ 282 w 312"/>
                <a:gd name="T13" fmla="*/ 0 h 282"/>
                <a:gd name="T14" fmla="*/ 288 w 312"/>
                <a:gd name="T15" fmla="*/ 18 h 282"/>
                <a:gd name="T16" fmla="*/ 270 w 312"/>
                <a:gd name="T17" fmla="*/ 36 h 282"/>
                <a:gd name="T18" fmla="*/ 312 w 312"/>
                <a:gd name="T19" fmla="*/ 36 h 282"/>
                <a:gd name="T20" fmla="*/ 312 w 312"/>
                <a:gd name="T21" fmla="*/ 42 h 282"/>
                <a:gd name="T22" fmla="*/ 300 w 312"/>
                <a:gd name="T23" fmla="*/ 60 h 282"/>
                <a:gd name="T24" fmla="*/ 300 w 312"/>
                <a:gd name="T25" fmla="*/ 72 h 282"/>
                <a:gd name="T26" fmla="*/ 282 w 312"/>
                <a:gd name="T27" fmla="*/ 84 h 282"/>
                <a:gd name="T28" fmla="*/ 294 w 312"/>
                <a:gd name="T29" fmla="*/ 102 h 282"/>
                <a:gd name="T30" fmla="*/ 282 w 312"/>
                <a:gd name="T31" fmla="*/ 114 h 282"/>
                <a:gd name="T32" fmla="*/ 264 w 312"/>
                <a:gd name="T33" fmla="*/ 138 h 282"/>
                <a:gd name="T34" fmla="*/ 264 w 312"/>
                <a:gd name="T35" fmla="*/ 162 h 282"/>
                <a:gd name="T36" fmla="*/ 234 w 312"/>
                <a:gd name="T37" fmla="*/ 198 h 282"/>
                <a:gd name="T38" fmla="*/ 234 w 312"/>
                <a:gd name="T39" fmla="*/ 222 h 282"/>
                <a:gd name="T40" fmla="*/ 222 w 312"/>
                <a:gd name="T41" fmla="*/ 222 h 282"/>
                <a:gd name="T42" fmla="*/ 228 w 312"/>
                <a:gd name="T43" fmla="*/ 240 h 282"/>
                <a:gd name="T44" fmla="*/ 234 w 312"/>
                <a:gd name="T45" fmla="*/ 240 h 282"/>
                <a:gd name="T46" fmla="*/ 228 w 312"/>
                <a:gd name="T47" fmla="*/ 252 h 282"/>
                <a:gd name="T48" fmla="*/ 240 w 312"/>
                <a:gd name="T49" fmla="*/ 258 h 282"/>
                <a:gd name="T50" fmla="*/ 228 w 312"/>
                <a:gd name="T51" fmla="*/ 276 h 282"/>
                <a:gd name="T52" fmla="*/ 228 w 312"/>
                <a:gd name="T53" fmla="*/ 282 h 2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2"/>
                <a:gd name="T82" fmla="*/ 0 h 282"/>
                <a:gd name="T83" fmla="*/ 312 w 312"/>
                <a:gd name="T84" fmla="*/ 282 h 2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2" h="282">
                  <a:moveTo>
                    <a:pt x="228" y="276"/>
                  </a:moveTo>
                  <a:lnTo>
                    <a:pt x="42" y="282"/>
                  </a:lnTo>
                  <a:lnTo>
                    <a:pt x="42" y="240"/>
                  </a:lnTo>
                  <a:lnTo>
                    <a:pt x="12" y="228"/>
                  </a:lnTo>
                  <a:lnTo>
                    <a:pt x="12" y="96"/>
                  </a:lnTo>
                  <a:lnTo>
                    <a:pt x="0" y="6"/>
                  </a:lnTo>
                  <a:lnTo>
                    <a:pt x="282" y="0"/>
                  </a:lnTo>
                  <a:lnTo>
                    <a:pt x="288" y="18"/>
                  </a:lnTo>
                  <a:lnTo>
                    <a:pt x="270" y="36"/>
                  </a:lnTo>
                  <a:lnTo>
                    <a:pt x="312" y="36"/>
                  </a:lnTo>
                  <a:lnTo>
                    <a:pt x="312" y="42"/>
                  </a:lnTo>
                  <a:lnTo>
                    <a:pt x="300" y="60"/>
                  </a:lnTo>
                  <a:lnTo>
                    <a:pt x="300" y="72"/>
                  </a:lnTo>
                  <a:lnTo>
                    <a:pt x="282" y="84"/>
                  </a:lnTo>
                  <a:lnTo>
                    <a:pt x="294" y="102"/>
                  </a:lnTo>
                  <a:lnTo>
                    <a:pt x="282" y="114"/>
                  </a:lnTo>
                  <a:lnTo>
                    <a:pt x="264" y="138"/>
                  </a:lnTo>
                  <a:lnTo>
                    <a:pt x="264" y="162"/>
                  </a:lnTo>
                  <a:lnTo>
                    <a:pt x="234" y="198"/>
                  </a:lnTo>
                  <a:lnTo>
                    <a:pt x="234" y="222"/>
                  </a:lnTo>
                  <a:lnTo>
                    <a:pt x="222" y="222"/>
                  </a:lnTo>
                  <a:lnTo>
                    <a:pt x="228" y="240"/>
                  </a:lnTo>
                  <a:lnTo>
                    <a:pt x="234" y="240"/>
                  </a:lnTo>
                  <a:lnTo>
                    <a:pt x="228" y="252"/>
                  </a:lnTo>
                  <a:lnTo>
                    <a:pt x="240" y="258"/>
                  </a:lnTo>
                  <a:lnTo>
                    <a:pt x="228" y="276"/>
                  </a:lnTo>
                  <a:lnTo>
                    <a:pt x="228" y="28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514"/>
            <p:cNvSpPr>
              <a:spLocks/>
            </p:cNvSpPr>
            <p:nvPr/>
          </p:nvSpPr>
          <p:spPr bwMode="auto">
            <a:xfrm>
              <a:off x="1263" y="1662"/>
              <a:ext cx="498" cy="840"/>
            </a:xfrm>
            <a:custGeom>
              <a:avLst/>
              <a:gdLst>
                <a:gd name="T0" fmla="*/ 432 w 498"/>
                <a:gd name="T1" fmla="*/ 840 h 840"/>
                <a:gd name="T2" fmla="*/ 276 w 498"/>
                <a:gd name="T3" fmla="*/ 822 h 840"/>
                <a:gd name="T4" fmla="*/ 270 w 498"/>
                <a:gd name="T5" fmla="*/ 762 h 840"/>
                <a:gd name="T6" fmla="*/ 240 w 498"/>
                <a:gd name="T7" fmla="*/ 714 h 840"/>
                <a:gd name="T8" fmla="*/ 222 w 498"/>
                <a:gd name="T9" fmla="*/ 708 h 840"/>
                <a:gd name="T10" fmla="*/ 222 w 498"/>
                <a:gd name="T11" fmla="*/ 690 h 840"/>
                <a:gd name="T12" fmla="*/ 180 w 498"/>
                <a:gd name="T13" fmla="*/ 672 h 840"/>
                <a:gd name="T14" fmla="*/ 162 w 498"/>
                <a:gd name="T15" fmla="*/ 642 h 840"/>
                <a:gd name="T16" fmla="*/ 108 w 498"/>
                <a:gd name="T17" fmla="*/ 630 h 840"/>
                <a:gd name="T18" fmla="*/ 96 w 498"/>
                <a:gd name="T19" fmla="*/ 618 h 840"/>
                <a:gd name="T20" fmla="*/ 108 w 498"/>
                <a:gd name="T21" fmla="*/ 570 h 840"/>
                <a:gd name="T22" fmla="*/ 96 w 498"/>
                <a:gd name="T23" fmla="*/ 564 h 840"/>
                <a:gd name="T24" fmla="*/ 102 w 498"/>
                <a:gd name="T25" fmla="*/ 546 h 840"/>
                <a:gd name="T26" fmla="*/ 54 w 498"/>
                <a:gd name="T27" fmla="*/ 462 h 840"/>
                <a:gd name="T28" fmla="*/ 60 w 498"/>
                <a:gd name="T29" fmla="*/ 444 h 840"/>
                <a:gd name="T30" fmla="*/ 72 w 498"/>
                <a:gd name="T31" fmla="*/ 420 h 840"/>
                <a:gd name="T32" fmla="*/ 48 w 498"/>
                <a:gd name="T33" fmla="*/ 384 h 840"/>
                <a:gd name="T34" fmla="*/ 48 w 498"/>
                <a:gd name="T35" fmla="*/ 342 h 840"/>
                <a:gd name="T36" fmla="*/ 78 w 498"/>
                <a:gd name="T37" fmla="*/ 372 h 840"/>
                <a:gd name="T38" fmla="*/ 60 w 498"/>
                <a:gd name="T39" fmla="*/ 330 h 840"/>
                <a:gd name="T40" fmla="*/ 78 w 498"/>
                <a:gd name="T41" fmla="*/ 330 h 840"/>
                <a:gd name="T42" fmla="*/ 60 w 498"/>
                <a:gd name="T43" fmla="*/ 312 h 840"/>
                <a:gd name="T44" fmla="*/ 54 w 498"/>
                <a:gd name="T45" fmla="*/ 342 h 840"/>
                <a:gd name="T46" fmla="*/ 36 w 498"/>
                <a:gd name="T47" fmla="*/ 312 h 840"/>
                <a:gd name="T48" fmla="*/ 30 w 498"/>
                <a:gd name="T49" fmla="*/ 318 h 840"/>
                <a:gd name="T50" fmla="*/ 36 w 498"/>
                <a:gd name="T51" fmla="*/ 300 h 840"/>
                <a:gd name="T52" fmla="*/ 6 w 498"/>
                <a:gd name="T53" fmla="*/ 234 h 840"/>
                <a:gd name="T54" fmla="*/ 18 w 498"/>
                <a:gd name="T55" fmla="*/ 168 h 840"/>
                <a:gd name="T56" fmla="*/ 0 w 498"/>
                <a:gd name="T57" fmla="*/ 108 h 840"/>
                <a:gd name="T58" fmla="*/ 30 w 498"/>
                <a:gd name="T59" fmla="*/ 72 h 840"/>
                <a:gd name="T60" fmla="*/ 48 w 498"/>
                <a:gd name="T61" fmla="*/ 0 h 840"/>
                <a:gd name="T62" fmla="*/ 282 w 498"/>
                <a:gd name="T63" fmla="*/ 60 h 840"/>
                <a:gd name="T64" fmla="*/ 222 w 498"/>
                <a:gd name="T65" fmla="*/ 294 h 840"/>
                <a:gd name="T66" fmla="*/ 474 w 498"/>
                <a:gd name="T67" fmla="*/ 666 h 840"/>
                <a:gd name="T68" fmla="*/ 498 w 498"/>
                <a:gd name="T69" fmla="*/ 732 h 840"/>
                <a:gd name="T70" fmla="*/ 462 w 498"/>
                <a:gd name="T71" fmla="*/ 756 h 840"/>
                <a:gd name="T72" fmla="*/ 462 w 498"/>
                <a:gd name="T73" fmla="*/ 774 h 840"/>
                <a:gd name="T74" fmla="*/ 444 w 498"/>
                <a:gd name="T75" fmla="*/ 798 h 840"/>
                <a:gd name="T76" fmla="*/ 450 w 498"/>
                <a:gd name="T77" fmla="*/ 834 h 840"/>
                <a:gd name="T78" fmla="*/ 438 w 498"/>
                <a:gd name="T79" fmla="*/ 840 h 840"/>
                <a:gd name="T80" fmla="*/ 432 w 498"/>
                <a:gd name="T81" fmla="*/ 840 h 8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8"/>
                <a:gd name="T124" fmla="*/ 0 h 840"/>
                <a:gd name="T125" fmla="*/ 498 w 498"/>
                <a:gd name="T126" fmla="*/ 840 h 8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8" h="840">
                  <a:moveTo>
                    <a:pt x="432" y="840"/>
                  </a:moveTo>
                  <a:lnTo>
                    <a:pt x="276" y="822"/>
                  </a:lnTo>
                  <a:lnTo>
                    <a:pt x="270" y="762"/>
                  </a:lnTo>
                  <a:lnTo>
                    <a:pt x="240" y="714"/>
                  </a:lnTo>
                  <a:lnTo>
                    <a:pt x="222" y="708"/>
                  </a:lnTo>
                  <a:lnTo>
                    <a:pt x="222" y="690"/>
                  </a:lnTo>
                  <a:lnTo>
                    <a:pt x="180" y="672"/>
                  </a:lnTo>
                  <a:lnTo>
                    <a:pt x="162" y="642"/>
                  </a:lnTo>
                  <a:lnTo>
                    <a:pt x="108" y="630"/>
                  </a:lnTo>
                  <a:lnTo>
                    <a:pt x="96" y="618"/>
                  </a:lnTo>
                  <a:lnTo>
                    <a:pt x="108" y="570"/>
                  </a:lnTo>
                  <a:lnTo>
                    <a:pt x="96" y="564"/>
                  </a:lnTo>
                  <a:lnTo>
                    <a:pt x="102" y="546"/>
                  </a:lnTo>
                  <a:lnTo>
                    <a:pt x="54" y="462"/>
                  </a:lnTo>
                  <a:lnTo>
                    <a:pt x="60" y="444"/>
                  </a:lnTo>
                  <a:lnTo>
                    <a:pt x="72" y="420"/>
                  </a:lnTo>
                  <a:lnTo>
                    <a:pt x="48" y="384"/>
                  </a:lnTo>
                  <a:lnTo>
                    <a:pt x="48" y="342"/>
                  </a:lnTo>
                  <a:lnTo>
                    <a:pt x="78" y="372"/>
                  </a:lnTo>
                  <a:lnTo>
                    <a:pt x="60" y="330"/>
                  </a:lnTo>
                  <a:lnTo>
                    <a:pt x="78" y="330"/>
                  </a:lnTo>
                  <a:lnTo>
                    <a:pt x="60" y="312"/>
                  </a:lnTo>
                  <a:lnTo>
                    <a:pt x="54" y="342"/>
                  </a:lnTo>
                  <a:lnTo>
                    <a:pt x="36" y="312"/>
                  </a:lnTo>
                  <a:lnTo>
                    <a:pt x="30" y="318"/>
                  </a:lnTo>
                  <a:lnTo>
                    <a:pt x="36" y="300"/>
                  </a:lnTo>
                  <a:lnTo>
                    <a:pt x="6" y="234"/>
                  </a:lnTo>
                  <a:lnTo>
                    <a:pt x="18" y="168"/>
                  </a:lnTo>
                  <a:lnTo>
                    <a:pt x="0" y="108"/>
                  </a:lnTo>
                  <a:lnTo>
                    <a:pt x="30" y="72"/>
                  </a:lnTo>
                  <a:lnTo>
                    <a:pt x="48" y="0"/>
                  </a:lnTo>
                  <a:lnTo>
                    <a:pt x="282" y="60"/>
                  </a:lnTo>
                  <a:lnTo>
                    <a:pt x="222" y="294"/>
                  </a:lnTo>
                  <a:lnTo>
                    <a:pt x="474" y="666"/>
                  </a:lnTo>
                  <a:lnTo>
                    <a:pt x="498" y="732"/>
                  </a:lnTo>
                  <a:lnTo>
                    <a:pt x="462" y="756"/>
                  </a:lnTo>
                  <a:lnTo>
                    <a:pt x="462" y="774"/>
                  </a:lnTo>
                  <a:lnTo>
                    <a:pt x="444" y="798"/>
                  </a:lnTo>
                  <a:lnTo>
                    <a:pt x="450" y="834"/>
                  </a:lnTo>
                  <a:lnTo>
                    <a:pt x="438" y="840"/>
                  </a:lnTo>
                  <a:lnTo>
                    <a:pt x="432" y="840"/>
                  </a:lnTo>
                  <a:close/>
                </a:path>
              </a:pathLst>
            </a:custGeom>
            <a:solidFill>
              <a:srgbClr val="E8D898"/>
            </a:solidFill>
            <a:ln w="9525">
              <a:solidFill>
                <a:srgbClr val="E8D898"/>
              </a:solidFill>
              <a:prstDash val="solid"/>
              <a:round/>
              <a:headEnd/>
              <a:tailEnd/>
            </a:ln>
          </p:spPr>
          <p:txBody>
            <a:bodyPr/>
            <a:lstStyle/>
            <a:p>
              <a:endParaRPr lang="en-US"/>
            </a:p>
          </p:txBody>
        </p:sp>
        <p:sp>
          <p:nvSpPr>
            <p:cNvPr id="151" name="Freeform 515"/>
            <p:cNvSpPr>
              <a:spLocks/>
            </p:cNvSpPr>
            <p:nvPr/>
          </p:nvSpPr>
          <p:spPr bwMode="auto">
            <a:xfrm>
              <a:off x="1263" y="1662"/>
              <a:ext cx="498" cy="846"/>
            </a:xfrm>
            <a:custGeom>
              <a:avLst/>
              <a:gdLst>
                <a:gd name="T0" fmla="*/ 432 w 498"/>
                <a:gd name="T1" fmla="*/ 840 h 846"/>
                <a:gd name="T2" fmla="*/ 276 w 498"/>
                <a:gd name="T3" fmla="*/ 822 h 846"/>
                <a:gd name="T4" fmla="*/ 270 w 498"/>
                <a:gd name="T5" fmla="*/ 762 h 846"/>
                <a:gd name="T6" fmla="*/ 240 w 498"/>
                <a:gd name="T7" fmla="*/ 714 h 846"/>
                <a:gd name="T8" fmla="*/ 222 w 498"/>
                <a:gd name="T9" fmla="*/ 708 h 846"/>
                <a:gd name="T10" fmla="*/ 222 w 498"/>
                <a:gd name="T11" fmla="*/ 690 h 846"/>
                <a:gd name="T12" fmla="*/ 180 w 498"/>
                <a:gd name="T13" fmla="*/ 672 h 846"/>
                <a:gd name="T14" fmla="*/ 162 w 498"/>
                <a:gd name="T15" fmla="*/ 642 h 846"/>
                <a:gd name="T16" fmla="*/ 108 w 498"/>
                <a:gd name="T17" fmla="*/ 630 h 846"/>
                <a:gd name="T18" fmla="*/ 96 w 498"/>
                <a:gd name="T19" fmla="*/ 618 h 846"/>
                <a:gd name="T20" fmla="*/ 108 w 498"/>
                <a:gd name="T21" fmla="*/ 570 h 846"/>
                <a:gd name="T22" fmla="*/ 96 w 498"/>
                <a:gd name="T23" fmla="*/ 564 h 846"/>
                <a:gd name="T24" fmla="*/ 102 w 498"/>
                <a:gd name="T25" fmla="*/ 546 h 846"/>
                <a:gd name="T26" fmla="*/ 54 w 498"/>
                <a:gd name="T27" fmla="*/ 462 h 846"/>
                <a:gd name="T28" fmla="*/ 60 w 498"/>
                <a:gd name="T29" fmla="*/ 444 h 846"/>
                <a:gd name="T30" fmla="*/ 72 w 498"/>
                <a:gd name="T31" fmla="*/ 420 h 846"/>
                <a:gd name="T32" fmla="*/ 48 w 498"/>
                <a:gd name="T33" fmla="*/ 384 h 846"/>
                <a:gd name="T34" fmla="*/ 48 w 498"/>
                <a:gd name="T35" fmla="*/ 342 h 846"/>
                <a:gd name="T36" fmla="*/ 78 w 498"/>
                <a:gd name="T37" fmla="*/ 372 h 846"/>
                <a:gd name="T38" fmla="*/ 60 w 498"/>
                <a:gd name="T39" fmla="*/ 330 h 846"/>
                <a:gd name="T40" fmla="*/ 78 w 498"/>
                <a:gd name="T41" fmla="*/ 330 h 846"/>
                <a:gd name="T42" fmla="*/ 60 w 498"/>
                <a:gd name="T43" fmla="*/ 312 h 846"/>
                <a:gd name="T44" fmla="*/ 54 w 498"/>
                <a:gd name="T45" fmla="*/ 342 h 846"/>
                <a:gd name="T46" fmla="*/ 36 w 498"/>
                <a:gd name="T47" fmla="*/ 312 h 846"/>
                <a:gd name="T48" fmla="*/ 30 w 498"/>
                <a:gd name="T49" fmla="*/ 318 h 846"/>
                <a:gd name="T50" fmla="*/ 36 w 498"/>
                <a:gd name="T51" fmla="*/ 300 h 846"/>
                <a:gd name="T52" fmla="*/ 6 w 498"/>
                <a:gd name="T53" fmla="*/ 234 h 846"/>
                <a:gd name="T54" fmla="*/ 18 w 498"/>
                <a:gd name="T55" fmla="*/ 168 h 846"/>
                <a:gd name="T56" fmla="*/ 0 w 498"/>
                <a:gd name="T57" fmla="*/ 108 h 846"/>
                <a:gd name="T58" fmla="*/ 30 w 498"/>
                <a:gd name="T59" fmla="*/ 72 h 846"/>
                <a:gd name="T60" fmla="*/ 48 w 498"/>
                <a:gd name="T61" fmla="*/ 0 h 846"/>
                <a:gd name="T62" fmla="*/ 282 w 498"/>
                <a:gd name="T63" fmla="*/ 60 h 846"/>
                <a:gd name="T64" fmla="*/ 222 w 498"/>
                <a:gd name="T65" fmla="*/ 294 h 846"/>
                <a:gd name="T66" fmla="*/ 474 w 498"/>
                <a:gd name="T67" fmla="*/ 666 h 846"/>
                <a:gd name="T68" fmla="*/ 498 w 498"/>
                <a:gd name="T69" fmla="*/ 732 h 846"/>
                <a:gd name="T70" fmla="*/ 462 w 498"/>
                <a:gd name="T71" fmla="*/ 756 h 846"/>
                <a:gd name="T72" fmla="*/ 462 w 498"/>
                <a:gd name="T73" fmla="*/ 774 h 846"/>
                <a:gd name="T74" fmla="*/ 444 w 498"/>
                <a:gd name="T75" fmla="*/ 798 h 846"/>
                <a:gd name="T76" fmla="*/ 450 w 498"/>
                <a:gd name="T77" fmla="*/ 834 h 846"/>
                <a:gd name="T78" fmla="*/ 438 w 498"/>
                <a:gd name="T79" fmla="*/ 840 h 846"/>
                <a:gd name="T80" fmla="*/ 432 w 498"/>
                <a:gd name="T81" fmla="*/ 840 h 846"/>
                <a:gd name="T82" fmla="*/ 432 w 498"/>
                <a:gd name="T83" fmla="*/ 846 h 8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8"/>
                <a:gd name="T127" fmla="*/ 0 h 846"/>
                <a:gd name="T128" fmla="*/ 498 w 498"/>
                <a:gd name="T129" fmla="*/ 846 h 8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8" h="846">
                  <a:moveTo>
                    <a:pt x="432" y="840"/>
                  </a:moveTo>
                  <a:lnTo>
                    <a:pt x="276" y="822"/>
                  </a:lnTo>
                  <a:lnTo>
                    <a:pt x="270" y="762"/>
                  </a:lnTo>
                  <a:lnTo>
                    <a:pt x="240" y="714"/>
                  </a:lnTo>
                  <a:lnTo>
                    <a:pt x="222" y="708"/>
                  </a:lnTo>
                  <a:lnTo>
                    <a:pt x="222" y="690"/>
                  </a:lnTo>
                  <a:lnTo>
                    <a:pt x="180" y="672"/>
                  </a:lnTo>
                  <a:lnTo>
                    <a:pt x="162" y="642"/>
                  </a:lnTo>
                  <a:lnTo>
                    <a:pt x="108" y="630"/>
                  </a:lnTo>
                  <a:lnTo>
                    <a:pt x="96" y="618"/>
                  </a:lnTo>
                  <a:lnTo>
                    <a:pt x="108" y="570"/>
                  </a:lnTo>
                  <a:lnTo>
                    <a:pt x="96" y="564"/>
                  </a:lnTo>
                  <a:lnTo>
                    <a:pt x="102" y="546"/>
                  </a:lnTo>
                  <a:lnTo>
                    <a:pt x="54" y="462"/>
                  </a:lnTo>
                  <a:lnTo>
                    <a:pt x="60" y="444"/>
                  </a:lnTo>
                  <a:lnTo>
                    <a:pt x="72" y="420"/>
                  </a:lnTo>
                  <a:lnTo>
                    <a:pt x="48" y="384"/>
                  </a:lnTo>
                  <a:lnTo>
                    <a:pt x="48" y="342"/>
                  </a:lnTo>
                  <a:lnTo>
                    <a:pt x="78" y="372"/>
                  </a:lnTo>
                  <a:lnTo>
                    <a:pt x="60" y="330"/>
                  </a:lnTo>
                  <a:lnTo>
                    <a:pt x="78" y="330"/>
                  </a:lnTo>
                  <a:lnTo>
                    <a:pt x="60" y="312"/>
                  </a:lnTo>
                  <a:lnTo>
                    <a:pt x="54" y="342"/>
                  </a:lnTo>
                  <a:lnTo>
                    <a:pt x="36" y="312"/>
                  </a:lnTo>
                  <a:lnTo>
                    <a:pt x="30" y="318"/>
                  </a:lnTo>
                  <a:lnTo>
                    <a:pt x="36" y="300"/>
                  </a:lnTo>
                  <a:lnTo>
                    <a:pt x="6" y="234"/>
                  </a:lnTo>
                  <a:lnTo>
                    <a:pt x="18" y="168"/>
                  </a:lnTo>
                  <a:lnTo>
                    <a:pt x="0" y="108"/>
                  </a:lnTo>
                  <a:lnTo>
                    <a:pt x="30" y="72"/>
                  </a:lnTo>
                  <a:lnTo>
                    <a:pt x="48" y="0"/>
                  </a:lnTo>
                  <a:lnTo>
                    <a:pt x="282" y="60"/>
                  </a:lnTo>
                  <a:lnTo>
                    <a:pt x="222" y="294"/>
                  </a:lnTo>
                  <a:lnTo>
                    <a:pt x="474" y="666"/>
                  </a:lnTo>
                  <a:lnTo>
                    <a:pt x="498" y="732"/>
                  </a:lnTo>
                  <a:lnTo>
                    <a:pt x="462" y="756"/>
                  </a:lnTo>
                  <a:lnTo>
                    <a:pt x="462" y="774"/>
                  </a:lnTo>
                  <a:lnTo>
                    <a:pt x="444" y="798"/>
                  </a:lnTo>
                  <a:lnTo>
                    <a:pt x="450" y="834"/>
                  </a:lnTo>
                  <a:lnTo>
                    <a:pt x="438" y="840"/>
                  </a:lnTo>
                  <a:lnTo>
                    <a:pt x="432" y="840"/>
                  </a:lnTo>
                  <a:lnTo>
                    <a:pt x="432" y="84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516"/>
            <p:cNvSpPr>
              <a:spLocks/>
            </p:cNvSpPr>
            <p:nvPr/>
          </p:nvSpPr>
          <p:spPr bwMode="auto">
            <a:xfrm>
              <a:off x="2109" y="1926"/>
              <a:ext cx="450" cy="354"/>
            </a:xfrm>
            <a:custGeom>
              <a:avLst/>
              <a:gdLst>
                <a:gd name="T0" fmla="*/ 444 w 450"/>
                <a:gd name="T1" fmla="*/ 120 h 354"/>
                <a:gd name="T2" fmla="*/ 432 w 450"/>
                <a:gd name="T3" fmla="*/ 354 h 354"/>
                <a:gd name="T4" fmla="*/ 372 w 450"/>
                <a:gd name="T5" fmla="*/ 348 h 354"/>
                <a:gd name="T6" fmla="*/ 0 w 450"/>
                <a:gd name="T7" fmla="*/ 312 h 354"/>
                <a:gd name="T8" fmla="*/ 6 w 450"/>
                <a:gd name="T9" fmla="*/ 264 h 354"/>
                <a:gd name="T10" fmla="*/ 42 w 450"/>
                <a:gd name="T11" fmla="*/ 0 h 354"/>
                <a:gd name="T12" fmla="*/ 336 w 450"/>
                <a:gd name="T13" fmla="*/ 30 h 354"/>
                <a:gd name="T14" fmla="*/ 450 w 450"/>
                <a:gd name="T15" fmla="*/ 42 h 354"/>
                <a:gd name="T16" fmla="*/ 444 w 450"/>
                <a:gd name="T17" fmla="*/ 90 h 354"/>
                <a:gd name="T18" fmla="*/ 444 w 450"/>
                <a:gd name="T19" fmla="*/ 120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0"/>
                <a:gd name="T31" fmla="*/ 0 h 354"/>
                <a:gd name="T32" fmla="*/ 450 w 450"/>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0" h="354">
                  <a:moveTo>
                    <a:pt x="444" y="120"/>
                  </a:moveTo>
                  <a:lnTo>
                    <a:pt x="432" y="354"/>
                  </a:lnTo>
                  <a:lnTo>
                    <a:pt x="372" y="348"/>
                  </a:lnTo>
                  <a:lnTo>
                    <a:pt x="0" y="312"/>
                  </a:lnTo>
                  <a:lnTo>
                    <a:pt x="6" y="264"/>
                  </a:lnTo>
                  <a:lnTo>
                    <a:pt x="42" y="0"/>
                  </a:lnTo>
                  <a:lnTo>
                    <a:pt x="336" y="30"/>
                  </a:lnTo>
                  <a:lnTo>
                    <a:pt x="450" y="42"/>
                  </a:lnTo>
                  <a:lnTo>
                    <a:pt x="444" y="90"/>
                  </a:lnTo>
                  <a:lnTo>
                    <a:pt x="444" y="120"/>
                  </a:lnTo>
                  <a:close/>
                </a:path>
              </a:pathLst>
            </a:custGeom>
            <a:solidFill>
              <a:srgbClr val="E8D898"/>
            </a:solidFill>
            <a:ln w="9525">
              <a:solidFill>
                <a:srgbClr val="E8D898"/>
              </a:solidFill>
              <a:prstDash val="solid"/>
              <a:round/>
              <a:headEnd/>
              <a:tailEnd/>
            </a:ln>
          </p:spPr>
          <p:txBody>
            <a:bodyPr/>
            <a:lstStyle/>
            <a:p>
              <a:endParaRPr lang="en-US"/>
            </a:p>
          </p:txBody>
        </p:sp>
        <p:sp>
          <p:nvSpPr>
            <p:cNvPr id="153" name="Freeform 517"/>
            <p:cNvSpPr>
              <a:spLocks/>
            </p:cNvSpPr>
            <p:nvPr/>
          </p:nvSpPr>
          <p:spPr bwMode="auto">
            <a:xfrm>
              <a:off x="2109" y="1926"/>
              <a:ext cx="450" cy="354"/>
            </a:xfrm>
            <a:custGeom>
              <a:avLst/>
              <a:gdLst>
                <a:gd name="T0" fmla="*/ 444 w 450"/>
                <a:gd name="T1" fmla="*/ 120 h 354"/>
                <a:gd name="T2" fmla="*/ 432 w 450"/>
                <a:gd name="T3" fmla="*/ 354 h 354"/>
                <a:gd name="T4" fmla="*/ 372 w 450"/>
                <a:gd name="T5" fmla="*/ 348 h 354"/>
                <a:gd name="T6" fmla="*/ 0 w 450"/>
                <a:gd name="T7" fmla="*/ 312 h 354"/>
                <a:gd name="T8" fmla="*/ 6 w 450"/>
                <a:gd name="T9" fmla="*/ 264 h 354"/>
                <a:gd name="T10" fmla="*/ 42 w 450"/>
                <a:gd name="T11" fmla="*/ 0 h 354"/>
                <a:gd name="T12" fmla="*/ 336 w 450"/>
                <a:gd name="T13" fmla="*/ 30 h 354"/>
                <a:gd name="T14" fmla="*/ 450 w 450"/>
                <a:gd name="T15" fmla="*/ 42 h 354"/>
                <a:gd name="T16" fmla="*/ 444 w 450"/>
                <a:gd name="T17" fmla="*/ 90 h 354"/>
                <a:gd name="T18" fmla="*/ 444 w 450"/>
                <a:gd name="T19" fmla="*/ 120 h 354"/>
                <a:gd name="T20" fmla="*/ 444 w 450"/>
                <a:gd name="T21" fmla="*/ 126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0"/>
                <a:gd name="T34" fmla="*/ 0 h 354"/>
                <a:gd name="T35" fmla="*/ 450 w 450"/>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0" h="354">
                  <a:moveTo>
                    <a:pt x="444" y="120"/>
                  </a:moveTo>
                  <a:lnTo>
                    <a:pt x="432" y="354"/>
                  </a:lnTo>
                  <a:lnTo>
                    <a:pt x="372" y="348"/>
                  </a:lnTo>
                  <a:lnTo>
                    <a:pt x="0" y="312"/>
                  </a:lnTo>
                  <a:lnTo>
                    <a:pt x="6" y="264"/>
                  </a:lnTo>
                  <a:lnTo>
                    <a:pt x="42" y="0"/>
                  </a:lnTo>
                  <a:lnTo>
                    <a:pt x="336" y="30"/>
                  </a:lnTo>
                  <a:lnTo>
                    <a:pt x="450" y="42"/>
                  </a:lnTo>
                  <a:lnTo>
                    <a:pt x="444" y="90"/>
                  </a:lnTo>
                  <a:lnTo>
                    <a:pt x="444" y="120"/>
                  </a:lnTo>
                  <a:lnTo>
                    <a:pt x="444" y="12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518"/>
            <p:cNvSpPr>
              <a:spLocks/>
            </p:cNvSpPr>
            <p:nvPr/>
          </p:nvSpPr>
          <p:spPr bwMode="auto">
            <a:xfrm>
              <a:off x="4203" y="1722"/>
              <a:ext cx="102" cy="108"/>
            </a:xfrm>
            <a:custGeom>
              <a:avLst/>
              <a:gdLst>
                <a:gd name="T0" fmla="*/ 96 w 102"/>
                <a:gd name="T1" fmla="*/ 6 h 108"/>
                <a:gd name="T2" fmla="*/ 102 w 102"/>
                <a:gd name="T3" fmla="*/ 54 h 108"/>
                <a:gd name="T4" fmla="*/ 42 w 102"/>
                <a:gd name="T5" fmla="*/ 72 h 108"/>
                <a:gd name="T6" fmla="*/ 6 w 102"/>
                <a:gd name="T7" fmla="*/ 108 h 108"/>
                <a:gd name="T8" fmla="*/ 12 w 102"/>
                <a:gd name="T9" fmla="*/ 90 h 108"/>
                <a:gd name="T10" fmla="*/ 0 w 102"/>
                <a:gd name="T11" fmla="*/ 24 h 108"/>
                <a:gd name="T12" fmla="*/ 90 w 102"/>
                <a:gd name="T13" fmla="*/ 0 h 108"/>
                <a:gd name="T14" fmla="*/ 96 w 102"/>
                <a:gd name="T15" fmla="*/ 6 h 108"/>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08"/>
                <a:gd name="T26" fmla="*/ 102 w 102"/>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08">
                  <a:moveTo>
                    <a:pt x="96" y="6"/>
                  </a:moveTo>
                  <a:lnTo>
                    <a:pt x="102" y="54"/>
                  </a:lnTo>
                  <a:lnTo>
                    <a:pt x="42" y="72"/>
                  </a:lnTo>
                  <a:lnTo>
                    <a:pt x="6" y="108"/>
                  </a:lnTo>
                  <a:lnTo>
                    <a:pt x="12" y="90"/>
                  </a:lnTo>
                  <a:lnTo>
                    <a:pt x="0" y="24"/>
                  </a:lnTo>
                  <a:lnTo>
                    <a:pt x="90" y="0"/>
                  </a:lnTo>
                  <a:lnTo>
                    <a:pt x="96" y="6"/>
                  </a:lnTo>
                  <a:close/>
                </a:path>
              </a:pathLst>
            </a:custGeom>
            <a:solidFill>
              <a:srgbClr val="FFAA00"/>
            </a:solidFill>
            <a:ln w="9525">
              <a:solidFill>
                <a:srgbClr val="FFAA00"/>
              </a:solidFill>
              <a:prstDash val="solid"/>
              <a:round/>
              <a:headEnd/>
              <a:tailEnd/>
            </a:ln>
          </p:spPr>
          <p:txBody>
            <a:bodyPr/>
            <a:lstStyle/>
            <a:p>
              <a:endParaRPr lang="en-US"/>
            </a:p>
          </p:txBody>
        </p:sp>
        <p:sp>
          <p:nvSpPr>
            <p:cNvPr id="155" name="Freeform 519"/>
            <p:cNvSpPr>
              <a:spLocks/>
            </p:cNvSpPr>
            <p:nvPr/>
          </p:nvSpPr>
          <p:spPr bwMode="auto">
            <a:xfrm>
              <a:off x="4203" y="1722"/>
              <a:ext cx="102" cy="108"/>
            </a:xfrm>
            <a:custGeom>
              <a:avLst/>
              <a:gdLst>
                <a:gd name="T0" fmla="*/ 96 w 102"/>
                <a:gd name="T1" fmla="*/ 6 h 108"/>
                <a:gd name="T2" fmla="*/ 102 w 102"/>
                <a:gd name="T3" fmla="*/ 54 h 108"/>
                <a:gd name="T4" fmla="*/ 42 w 102"/>
                <a:gd name="T5" fmla="*/ 72 h 108"/>
                <a:gd name="T6" fmla="*/ 6 w 102"/>
                <a:gd name="T7" fmla="*/ 108 h 108"/>
                <a:gd name="T8" fmla="*/ 12 w 102"/>
                <a:gd name="T9" fmla="*/ 90 h 108"/>
                <a:gd name="T10" fmla="*/ 0 w 102"/>
                <a:gd name="T11" fmla="*/ 24 h 108"/>
                <a:gd name="T12" fmla="*/ 90 w 102"/>
                <a:gd name="T13" fmla="*/ 0 h 108"/>
                <a:gd name="T14" fmla="*/ 96 w 102"/>
                <a:gd name="T15" fmla="*/ 6 h 108"/>
                <a:gd name="T16" fmla="*/ 96 w 102"/>
                <a:gd name="T17" fmla="*/ 12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108"/>
                <a:gd name="T29" fmla="*/ 102 w 102"/>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108">
                  <a:moveTo>
                    <a:pt x="96" y="6"/>
                  </a:moveTo>
                  <a:lnTo>
                    <a:pt x="102" y="54"/>
                  </a:lnTo>
                  <a:lnTo>
                    <a:pt x="42" y="72"/>
                  </a:lnTo>
                  <a:lnTo>
                    <a:pt x="6" y="108"/>
                  </a:lnTo>
                  <a:lnTo>
                    <a:pt x="12" y="90"/>
                  </a:lnTo>
                  <a:lnTo>
                    <a:pt x="0" y="24"/>
                  </a:lnTo>
                  <a:lnTo>
                    <a:pt x="90" y="0"/>
                  </a:lnTo>
                  <a:lnTo>
                    <a:pt x="96" y="6"/>
                  </a:lnTo>
                  <a:lnTo>
                    <a:pt x="96"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520"/>
            <p:cNvSpPr>
              <a:spLocks/>
            </p:cNvSpPr>
            <p:nvPr/>
          </p:nvSpPr>
          <p:spPr bwMode="auto">
            <a:xfrm>
              <a:off x="4107" y="1944"/>
              <a:ext cx="66" cy="108"/>
            </a:xfrm>
            <a:custGeom>
              <a:avLst/>
              <a:gdLst>
                <a:gd name="T0" fmla="*/ 24 w 66"/>
                <a:gd name="T1" fmla="*/ 0 h 108"/>
                <a:gd name="T2" fmla="*/ 18 w 66"/>
                <a:gd name="T3" fmla="*/ 12 h 108"/>
                <a:gd name="T4" fmla="*/ 18 w 66"/>
                <a:gd name="T5" fmla="*/ 30 h 108"/>
                <a:gd name="T6" fmla="*/ 48 w 66"/>
                <a:gd name="T7" fmla="*/ 66 h 108"/>
                <a:gd name="T8" fmla="*/ 60 w 66"/>
                <a:gd name="T9" fmla="*/ 72 h 108"/>
                <a:gd name="T10" fmla="*/ 54 w 66"/>
                <a:gd name="T11" fmla="*/ 90 h 108"/>
                <a:gd name="T12" fmla="*/ 66 w 66"/>
                <a:gd name="T13" fmla="*/ 96 h 108"/>
                <a:gd name="T14" fmla="*/ 30 w 66"/>
                <a:gd name="T15" fmla="*/ 108 h 108"/>
                <a:gd name="T16" fmla="*/ 0 w 66"/>
                <a:gd name="T17" fmla="*/ 12 h 108"/>
                <a:gd name="T18" fmla="*/ 24 w 6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08"/>
                <a:gd name="T32" fmla="*/ 66 w 6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08">
                  <a:moveTo>
                    <a:pt x="24" y="0"/>
                  </a:moveTo>
                  <a:lnTo>
                    <a:pt x="18" y="12"/>
                  </a:lnTo>
                  <a:lnTo>
                    <a:pt x="18" y="30"/>
                  </a:lnTo>
                  <a:lnTo>
                    <a:pt x="48" y="66"/>
                  </a:lnTo>
                  <a:lnTo>
                    <a:pt x="60" y="72"/>
                  </a:lnTo>
                  <a:lnTo>
                    <a:pt x="54" y="90"/>
                  </a:lnTo>
                  <a:lnTo>
                    <a:pt x="66" y="96"/>
                  </a:lnTo>
                  <a:lnTo>
                    <a:pt x="30" y="108"/>
                  </a:lnTo>
                  <a:lnTo>
                    <a:pt x="0" y="12"/>
                  </a:lnTo>
                  <a:lnTo>
                    <a:pt x="24" y="0"/>
                  </a:lnTo>
                  <a:close/>
                </a:path>
              </a:pathLst>
            </a:custGeom>
            <a:solidFill>
              <a:srgbClr val="FFAA00"/>
            </a:solidFill>
            <a:ln w="9525">
              <a:solidFill>
                <a:srgbClr val="FFAA00"/>
              </a:solidFill>
              <a:prstDash val="solid"/>
              <a:round/>
              <a:headEnd/>
              <a:tailEnd/>
            </a:ln>
          </p:spPr>
          <p:txBody>
            <a:bodyPr/>
            <a:lstStyle/>
            <a:p>
              <a:endParaRPr lang="en-US"/>
            </a:p>
          </p:txBody>
        </p:sp>
        <p:sp>
          <p:nvSpPr>
            <p:cNvPr id="157" name="Freeform 521"/>
            <p:cNvSpPr>
              <a:spLocks/>
            </p:cNvSpPr>
            <p:nvPr/>
          </p:nvSpPr>
          <p:spPr bwMode="auto">
            <a:xfrm>
              <a:off x="4107" y="1944"/>
              <a:ext cx="66" cy="108"/>
            </a:xfrm>
            <a:custGeom>
              <a:avLst/>
              <a:gdLst>
                <a:gd name="T0" fmla="*/ 24 w 66"/>
                <a:gd name="T1" fmla="*/ 0 h 108"/>
                <a:gd name="T2" fmla="*/ 18 w 66"/>
                <a:gd name="T3" fmla="*/ 12 h 108"/>
                <a:gd name="T4" fmla="*/ 18 w 66"/>
                <a:gd name="T5" fmla="*/ 30 h 108"/>
                <a:gd name="T6" fmla="*/ 48 w 66"/>
                <a:gd name="T7" fmla="*/ 66 h 108"/>
                <a:gd name="T8" fmla="*/ 60 w 66"/>
                <a:gd name="T9" fmla="*/ 72 h 108"/>
                <a:gd name="T10" fmla="*/ 54 w 66"/>
                <a:gd name="T11" fmla="*/ 90 h 108"/>
                <a:gd name="T12" fmla="*/ 66 w 66"/>
                <a:gd name="T13" fmla="*/ 96 h 108"/>
                <a:gd name="T14" fmla="*/ 30 w 66"/>
                <a:gd name="T15" fmla="*/ 108 h 108"/>
                <a:gd name="T16" fmla="*/ 0 w 66"/>
                <a:gd name="T17" fmla="*/ 12 h 108"/>
                <a:gd name="T18" fmla="*/ 24 w 66"/>
                <a:gd name="T19" fmla="*/ 0 h 108"/>
                <a:gd name="T20" fmla="*/ 24 w 66"/>
                <a:gd name="T21" fmla="*/ 6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108"/>
                <a:gd name="T35" fmla="*/ 66 w 66"/>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108">
                  <a:moveTo>
                    <a:pt x="24" y="0"/>
                  </a:moveTo>
                  <a:lnTo>
                    <a:pt x="18" y="12"/>
                  </a:lnTo>
                  <a:lnTo>
                    <a:pt x="18" y="30"/>
                  </a:lnTo>
                  <a:lnTo>
                    <a:pt x="48" y="66"/>
                  </a:lnTo>
                  <a:lnTo>
                    <a:pt x="60" y="72"/>
                  </a:lnTo>
                  <a:lnTo>
                    <a:pt x="54" y="90"/>
                  </a:lnTo>
                  <a:lnTo>
                    <a:pt x="66" y="96"/>
                  </a:lnTo>
                  <a:lnTo>
                    <a:pt x="30" y="108"/>
                  </a:lnTo>
                  <a:lnTo>
                    <a:pt x="0" y="12"/>
                  </a:lnTo>
                  <a:lnTo>
                    <a:pt x="24" y="0"/>
                  </a:lnTo>
                  <a:lnTo>
                    <a:pt x="24"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522"/>
            <p:cNvSpPr>
              <a:spLocks/>
            </p:cNvSpPr>
            <p:nvPr/>
          </p:nvSpPr>
          <p:spPr bwMode="auto">
            <a:xfrm>
              <a:off x="4041" y="2028"/>
              <a:ext cx="12" cy="12"/>
            </a:xfrm>
            <a:custGeom>
              <a:avLst/>
              <a:gdLst>
                <a:gd name="T0" fmla="*/ 12 w 12"/>
                <a:gd name="T1" fmla="*/ 12 h 12"/>
                <a:gd name="T2" fmla="*/ 0 w 12"/>
                <a:gd name="T3" fmla="*/ 0 h 12"/>
                <a:gd name="T4" fmla="*/ 12 w 12"/>
                <a:gd name="T5" fmla="*/ 6 h 12"/>
                <a:gd name="T6" fmla="*/ 12 w 12"/>
                <a:gd name="T7" fmla="*/ 12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12" y="12"/>
                  </a:moveTo>
                  <a:lnTo>
                    <a:pt x="0" y="0"/>
                  </a:lnTo>
                  <a:lnTo>
                    <a:pt x="12" y="6"/>
                  </a:lnTo>
                  <a:lnTo>
                    <a:pt x="12" y="12"/>
                  </a:lnTo>
                  <a:close/>
                </a:path>
              </a:pathLst>
            </a:custGeom>
            <a:solidFill>
              <a:srgbClr val="FFAA00"/>
            </a:solidFill>
            <a:ln w="9525">
              <a:solidFill>
                <a:srgbClr val="FFAA00"/>
              </a:solidFill>
              <a:prstDash val="solid"/>
              <a:round/>
              <a:headEnd/>
              <a:tailEnd/>
            </a:ln>
          </p:spPr>
          <p:txBody>
            <a:bodyPr/>
            <a:lstStyle/>
            <a:p>
              <a:endParaRPr lang="en-US"/>
            </a:p>
          </p:txBody>
        </p:sp>
        <p:sp>
          <p:nvSpPr>
            <p:cNvPr id="159" name="Freeform 523"/>
            <p:cNvSpPr>
              <a:spLocks/>
            </p:cNvSpPr>
            <p:nvPr/>
          </p:nvSpPr>
          <p:spPr bwMode="auto">
            <a:xfrm>
              <a:off x="4041" y="2028"/>
              <a:ext cx="12" cy="18"/>
            </a:xfrm>
            <a:custGeom>
              <a:avLst/>
              <a:gdLst>
                <a:gd name="T0" fmla="*/ 12 w 12"/>
                <a:gd name="T1" fmla="*/ 12 h 18"/>
                <a:gd name="T2" fmla="*/ 0 w 12"/>
                <a:gd name="T3" fmla="*/ 0 h 18"/>
                <a:gd name="T4" fmla="*/ 12 w 12"/>
                <a:gd name="T5" fmla="*/ 6 h 18"/>
                <a:gd name="T6" fmla="*/ 12 w 12"/>
                <a:gd name="T7" fmla="*/ 12 h 18"/>
                <a:gd name="T8" fmla="*/ 12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2"/>
                  </a:moveTo>
                  <a:lnTo>
                    <a:pt x="0" y="0"/>
                  </a:lnTo>
                  <a:lnTo>
                    <a:pt x="12" y="6"/>
                  </a:lnTo>
                  <a:lnTo>
                    <a:pt x="12" y="12"/>
                  </a:lnTo>
                  <a:lnTo>
                    <a:pt x="12" y="1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524"/>
            <p:cNvSpPr>
              <a:spLocks/>
            </p:cNvSpPr>
            <p:nvPr/>
          </p:nvSpPr>
          <p:spPr bwMode="auto">
            <a:xfrm>
              <a:off x="3471" y="2712"/>
              <a:ext cx="564" cy="420"/>
            </a:xfrm>
            <a:custGeom>
              <a:avLst/>
              <a:gdLst>
                <a:gd name="T0" fmla="*/ 408 w 564"/>
                <a:gd name="T1" fmla="*/ 0 h 420"/>
                <a:gd name="T2" fmla="*/ 558 w 564"/>
                <a:gd name="T3" fmla="*/ 288 h 420"/>
                <a:gd name="T4" fmla="*/ 564 w 564"/>
                <a:gd name="T5" fmla="*/ 360 h 420"/>
                <a:gd name="T6" fmla="*/ 552 w 564"/>
                <a:gd name="T7" fmla="*/ 378 h 420"/>
                <a:gd name="T8" fmla="*/ 552 w 564"/>
                <a:gd name="T9" fmla="*/ 396 h 420"/>
                <a:gd name="T10" fmla="*/ 546 w 564"/>
                <a:gd name="T11" fmla="*/ 408 h 420"/>
                <a:gd name="T12" fmla="*/ 504 w 564"/>
                <a:gd name="T13" fmla="*/ 420 h 420"/>
                <a:gd name="T14" fmla="*/ 498 w 564"/>
                <a:gd name="T15" fmla="*/ 408 h 420"/>
                <a:gd name="T16" fmla="*/ 510 w 564"/>
                <a:gd name="T17" fmla="*/ 414 h 420"/>
                <a:gd name="T18" fmla="*/ 516 w 564"/>
                <a:gd name="T19" fmla="*/ 402 h 420"/>
                <a:gd name="T20" fmla="*/ 498 w 564"/>
                <a:gd name="T21" fmla="*/ 402 h 420"/>
                <a:gd name="T22" fmla="*/ 474 w 564"/>
                <a:gd name="T23" fmla="*/ 372 h 420"/>
                <a:gd name="T24" fmla="*/ 450 w 564"/>
                <a:gd name="T25" fmla="*/ 366 h 420"/>
                <a:gd name="T26" fmla="*/ 432 w 564"/>
                <a:gd name="T27" fmla="*/ 330 h 420"/>
                <a:gd name="T28" fmla="*/ 414 w 564"/>
                <a:gd name="T29" fmla="*/ 318 h 420"/>
                <a:gd name="T30" fmla="*/ 414 w 564"/>
                <a:gd name="T31" fmla="*/ 294 h 420"/>
                <a:gd name="T32" fmla="*/ 402 w 564"/>
                <a:gd name="T33" fmla="*/ 294 h 420"/>
                <a:gd name="T34" fmla="*/ 408 w 564"/>
                <a:gd name="T35" fmla="*/ 306 h 420"/>
                <a:gd name="T36" fmla="*/ 402 w 564"/>
                <a:gd name="T37" fmla="*/ 306 h 420"/>
                <a:gd name="T38" fmla="*/ 366 w 564"/>
                <a:gd name="T39" fmla="*/ 258 h 420"/>
                <a:gd name="T40" fmla="*/ 384 w 564"/>
                <a:gd name="T41" fmla="*/ 228 h 420"/>
                <a:gd name="T42" fmla="*/ 360 w 564"/>
                <a:gd name="T43" fmla="*/ 216 h 420"/>
                <a:gd name="T44" fmla="*/ 366 w 564"/>
                <a:gd name="T45" fmla="*/ 240 h 420"/>
                <a:gd name="T46" fmla="*/ 348 w 564"/>
                <a:gd name="T47" fmla="*/ 228 h 420"/>
                <a:gd name="T48" fmla="*/ 354 w 564"/>
                <a:gd name="T49" fmla="*/ 150 h 420"/>
                <a:gd name="T50" fmla="*/ 270 w 564"/>
                <a:gd name="T51" fmla="*/ 78 h 420"/>
                <a:gd name="T52" fmla="*/ 234 w 564"/>
                <a:gd name="T53" fmla="*/ 72 h 420"/>
                <a:gd name="T54" fmla="*/ 228 w 564"/>
                <a:gd name="T55" fmla="*/ 90 h 420"/>
                <a:gd name="T56" fmla="*/ 162 w 564"/>
                <a:gd name="T57" fmla="*/ 114 h 420"/>
                <a:gd name="T58" fmla="*/ 156 w 564"/>
                <a:gd name="T59" fmla="*/ 102 h 420"/>
                <a:gd name="T60" fmla="*/ 162 w 564"/>
                <a:gd name="T61" fmla="*/ 108 h 420"/>
                <a:gd name="T62" fmla="*/ 162 w 564"/>
                <a:gd name="T63" fmla="*/ 102 h 420"/>
                <a:gd name="T64" fmla="*/ 132 w 564"/>
                <a:gd name="T65" fmla="*/ 66 h 420"/>
                <a:gd name="T66" fmla="*/ 120 w 564"/>
                <a:gd name="T67" fmla="*/ 72 h 420"/>
                <a:gd name="T68" fmla="*/ 132 w 564"/>
                <a:gd name="T69" fmla="*/ 78 h 420"/>
                <a:gd name="T70" fmla="*/ 78 w 564"/>
                <a:gd name="T71" fmla="*/ 66 h 420"/>
                <a:gd name="T72" fmla="*/ 102 w 564"/>
                <a:gd name="T73" fmla="*/ 60 h 420"/>
                <a:gd name="T74" fmla="*/ 96 w 564"/>
                <a:gd name="T75" fmla="*/ 54 h 420"/>
                <a:gd name="T76" fmla="*/ 36 w 564"/>
                <a:gd name="T77" fmla="*/ 72 h 420"/>
                <a:gd name="T78" fmla="*/ 48 w 564"/>
                <a:gd name="T79" fmla="*/ 60 h 420"/>
                <a:gd name="T80" fmla="*/ 30 w 564"/>
                <a:gd name="T81" fmla="*/ 54 h 420"/>
                <a:gd name="T82" fmla="*/ 30 w 564"/>
                <a:gd name="T83" fmla="*/ 66 h 420"/>
                <a:gd name="T84" fmla="*/ 18 w 564"/>
                <a:gd name="T85" fmla="*/ 72 h 420"/>
                <a:gd name="T86" fmla="*/ 18 w 564"/>
                <a:gd name="T87" fmla="*/ 54 h 420"/>
                <a:gd name="T88" fmla="*/ 0 w 564"/>
                <a:gd name="T89" fmla="*/ 36 h 420"/>
                <a:gd name="T90" fmla="*/ 0 w 564"/>
                <a:gd name="T91" fmla="*/ 24 h 420"/>
                <a:gd name="T92" fmla="*/ 174 w 564"/>
                <a:gd name="T93" fmla="*/ 6 h 420"/>
                <a:gd name="T94" fmla="*/ 186 w 564"/>
                <a:gd name="T95" fmla="*/ 30 h 420"/>
                <a:gd name="T96" fmla="*/ 366 w 564"/>
                <a:gd name="T97" fmla="*/ 18 h 420"/>
                <a:gd name="T98" fmla="*/ 372 w 564"/>
                <a:gd name="T99" fmla="*/ 36 h 420"/>
                <a:gd name="T100" fmla="*/ 378 w 564"/>
                <a:gd name="T101" fmla="*/ 30 h 420"/>
                <a:gd name="T102" fmla="*/ 372 w 564"/>
                <a:gd name="T103" fmla="*/ 0 h 420"/>
                <a:gd name="T104" fmla="*/ 402 w 564"/>
                <a:gd name="T105" fmla="*/ 0 h 420"/>
                <a:gd name="T106" fmla="*/ 408 w 564"/>
                <a:gd name="T107" fmla="*/ 0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4"/>
                <a:gd name="T163" fmla="*/ 0 h 420"/>
                <a:gd name="T164" fmla="*/ 564 w 564"/>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4" h="420">
                  <a:moveTo>
                    <a:pt x="408" y="0"/>
                  </a:moveTo>
                  <a:lnTo>
                    <a:pt x="558" y="288"/>
                  </a:lnTo>
                  <a:lnTo>
                    <a:pt x="564" y="360"/>
                  </a:lnTo>
                  <a:lnTo>
                    <a:pt x="552" y="378"/>
                  </a:lnTo>
                  <a:lnTo>
                    <a:pt x="552" y="396"/>
                  </a:lnTo>
                  <a:lnTo>
                    <a:pt x="546" y="408"/>
                  </a:lnTo>
                  <a:lnTo>
                    <a:pt x="504" y="420"/>
                  </a:lnTo>
                  <a:lnTo>
                    <a:pt x="498" y="408"/>
                  </a:lnTo>
                  <a:lnTo>
                    <a:pt x="510" y="414"/>
                  </a:lnTo>
                  <a:lnTo>
                    <a:pt x="516" y="402"/>
                  </a:lnTo>
                  <a:lnTo>
                    <a:pt x="498" y="402"/>
                  </a:lnTo>
                  <a:lnTo>
                    <a:pt x="474" y="372"/>
                  </a:lnTo>
                  <a:lnTo>
                    <a:pt x="450" y="366"/>
                  </a:lnTo>
                  <a:lnTo>
                    <a:pt x="432" y="330"/>
                  </a:lnTo>
                  <a:lnTo>
                    <a:pt x="414" y="318"/>
                  </a:lnTo>
                  <a:lnTo>
                    <a:pt x="414" y="294"/>
                  </a:lnTo>
                  <a:lnTo>
                    <a:pt x="402" y="294"/>
                  </a:lnTo>
                  <a:lnTo>
                    <a:pt x="408" y="306"/>
                  </a:lnTo>
                  <a:lnTo>
                    <a:pt x="402" y="306"/>
                  </a:lnTo>
                  <a:lnTo>
                    <a:pt x="366" y="258"/>
                  </a:lnTo>
                  <a:lnTo>
                    <a:pt x="384" y="228"/>
                  </a:lnTo>
                  <a:lnTo>
                    <a:pt x="360" y="216"/>
                  </a:lnTo>
                  <a:lnTo>
                    <a:pt x="366" y="240"/>
                  </a:lnTo>
                  <a:lnTo>
                    <a:pt x="348" y="228"/>
                  </a:lnTo>
                  <a:lnTo>
                    <a:pt x="354" y="150"/>
                  </a:lnTo>
                  <a:lnTo>
                    <a:pt x="270" y="78"/>
                  </a:lnTo>
                  <a:lnTo>
                    <a:pt x="234" y="72"/>
                  </a:lnTo>
                  <a:lnTo>
                    <a:pt x="228" y="90"/>
                  </a:lnTo>
                  <a:lnTo>
                    <a:pt x="162" y="114"/>
                  </a:lnTo>
                  <a:lnTo>
                    <a:pt x="156" y="102"/>
                  </a:lnTo>
                  <a:lnTo>
                    <a:pt x="162" y="108"/>
                  </a:lnTo>
                  <a:lnTo>
                    <a:pt x="162" y="102"/>
                  </a:lnTo>
                  <a:lnTo>
                    <a:pt x="132" y="66"/>
                  </a:lnTo>
                  <a:lnTo>
                    <a:pt x="120" y="72"/>
                  </a:lnTo>
                  <a:lnTo>
                    <a:pt x="132" y="78"/>
                  </a:lnTo>
                  <a:lnTo>
                    <a:pt x="78" y="66"/>
                  </a:lnTo>
                  <a:lnTo>
                    <a:pt x="102" y="60"/>
                  </a:lnTo>
                  <a:lnTo>
                    <a:pt x="96" y="54"/>
                  </a:lnTo>
                  <a:lnTo>
                    <a:pt x="36" y="72"/>
                  </a:lnTo>
                  <a:lnTo>
                    <a:pt x="48" y="60"/>
                  </a:lnTo>
                  <a:lnTo>
                    <a:pt x="30" y="54"/>
                  </a:lnTo>
                  <a:lnTo>
                    <a:pt x="30" y="66"/>
                  </a:lnTo>
                  <a:lnTo>
                    <a:pt x="18" y="72"/>
                  </a:lnTo>
                  <a:lnTo>
                    <a:pt x="18" y="54"/>
                  </a:lnTo>
                  <a:lnTo>
                    <a:pt x="0" y="36"/>
                  </a:lnTo>
                  <a:lnTo>
                    <a:pt x="0" y="24"/>
                  </a:lnTo>
                  <a:lnTo>
                    <a:pt x="174" y="6"/>
                  </a:lnTo>
                  <a:lnTo>
                    <a:pt x="186" y="30"/>
                  </a:lnTo>
                  <a:lnTo>
                    <a:pt x="366" y="18"/>
                  </a:lnTo>
                  <a:lnTo>
                    <a:pt x="372" y="36"/>
                  </a:lnTo>
                  <a:lnTo>
                    <a:pt x="378" y="30"/>
                  </a:lnTo>
                  <a:lnTo>
                    <a:pt x="372" y="0"/>
                  </a:lnTo>
                  <a:lnTo>
                    <a:pt x="402" y="0"/>
                  </a:lnTo>
                  <a:lnTo>
                    <a:pt x="408" y="0"/>
                  </a:lnTo>
                  <a:close/>
                </a:path>
              </a:pathLst>
            </a:custGeom>
            <a:solidFill>
              <a:srgbClr val="FFAA00"/>
            </a:solidFill>
            <a:ln w="9525">
              <a:solidFill>
                <a:srgbClr val="FFAA00"/>
              </a:solidFill>
              <a:prstDash val="solid"/>
              <a:round/>
              <a:headEnd/>
              <a:tailEnd/>
            </a:ln>
          </p:spPr>
          <p:txBody>
            <a:bodyPr/>
            <a:lstStyle/>
            <a:p>
              <a:endParaRPr lang="en-US"/>
            </a:p>
          </p:txBody>
        </p:sp>
        <p:sp>
          <p:nvSpPr>
            <p:cNvPr id="161" name="Freeform 525"/>
            <p:cNvSpPr>
              <a:spLocks/>
            </p:cNvSpPr>
            <p:nvPr/>
          </p:nvSpPr>
          <p:spPr bwMode="auto">
            <a:xfrm>
              <a:off x="3471" y="2712"/>
              <a:ext cx="564" cy="420"/>
            </a:xfrm>
            <a:custGeom>
              <a:avLst/>
              <a:gdLst>
                <a:gd name="T0" fmla="*/ 408 w 564"/>
                <a:gd name="T1" fmla="*/ 0 h 420"/>
                <a:gd name="T2" fmla="*/ 558 w 564"/>
                <a:gd name="T3" fmla="*/ 288 h 420"/>
                <a:gd name="T4" fmla="*/ 564 w 564"/>
                <a:gd name="T5" fmla="*/ 360 h 420"/>
                <a:gd name="T6" fmla="*/ 552 w 564"/>
                <a:gd name="T7" fmla="*/ 378 h 420"/>
                <a:gd name="T8" fmla="*/ 552 w 564"/>
                <a:gd name="T9" fmla="*/ 396 h 420"/>
                <a:gd name="T10" fmla="*/ 546 w 564"/>
                <a:gd name="T11" fmla="*/ 408 h 420"/>
                <a:gd name="T12" fmla="*/ 504 w 564"/>
                <a:gd name="T13" fmla="*/ 420 h 420"/>
                <a:gd name="T14" fmla="*/ 498 w 564"/>
                <a:gd name="T15" fmla="*/ 408 h 420"/>
                <a:gd name="T16" fmla="*/ 510 w 564"/>
                <a:gd name="T17" fmla="*/ 414 h 420"/>
                <a:gd name="T18" fmla="*/ 516 w 564"/>
                <a:gd name="T19" fmla="*/ 402 h 420"/>
                <a:gd name="T20" fmla="*/ 498 w 564"/>
                <a:gd name="T21" fmla="*/ 402 h 420"/>
                <a:gd name="T22" fmla="*/ 474 w 564"/>
                <a:gd name="T23" fmla="*/ 372 h 420"/>
                <a:gd name="T24" fmla="*/ 450 w 564"/>
                <a:gd name="T25" fmla="*/ 366 h 420"/>
                <a:gd name="T26" fmla="*/ 432 w 564"/>
                <a:gd name="T27" fmla="*/ 330 h 420"/>
                <a:gd name="T28" fmla="*/ 414 w 564"/>
                <a:gd name="T29" fmla="*/ 318 h 420"/>
                <a:gd name="T30" fmla="*/ 414 w 564"/>
                <a:gd name="T31" fmla="*/ 294 h 420"/>
                <a:gd name="T32" fmla="*/ 402 w 564"/>
                <a:gd name="T33" fmla="*/ 294 h 420"/>
                <a:gd name="T34" fmla="*/ 408 w 564"/>
                <a:gd name="T35" fmla="*/ 306 h 420"/>
                <a:gd name="T36" fmla="*/ 402 w 564"/>
                <a:gd name="T37" fmla="*/ 306 h 420"/>
                <a:gd name="T38" fmla="*/ 366 w 564"/>
                <a:gd name="T39" fmla="*/ 258 h 420"/>
                <a:gd name="T40" fmla="*/ 384 w 564"/>
                <a:gd name="T41" fmla="*/ 228 h 420"/>
                <a:gd name="T42" fmla="*/ 360 w 564"/>
                <a:gd name="T43" fmla="*/ 216 h 420"/>
                <a:gd name="T44" fmla="*/ 366 w 564"/>
                <a:gd name="T45" fmla="*/ 240 h 420"/>
                <a:gd name="T46" fmla="*/ 348 w 564"/>
                <a:gd name="T47" fmla="*/ 228 h 420"/>
                <a:gd name="T48" fmla="*/ 354 w 564"/>
                <a:gd name="T49" fmla="*/ 150 h 420"/>
                <a:gd name="T50" fmla="*/ 270 w 564"/>
                <a:gd name="T51" fmla="*/ 78 h 420"/>
                <a:gd name="T52" fmla="*/ 234 w 564"/>
                <a:gd name="T53" fmla="*/ 72 h 420"/>
                <a:gd name="T54" fmla="*/ 228 w 564"/>
                <a:gd name="T55" fmla="*/ 90 h 420"/>
                <a:gd name="T56" fmla="*/ 162 w 564"/>
                <a:gd name="T57" fmla="*/ 114 h 420"/>
                <a:gd name="T58" fmla="*/ 156 w 564"/>
                <a:gd name="T59" fmla="*/ 102 h 420"/>
                <a:gd name="T60" fmla="*/ 162 w 564"/>
                <a:gd name="T61" fmla="*/ 108 h 420"/>
                <a:gd name="T62" fmla="*/ 162 w 564"/>
                <a:gd name="T63" fmla="*/ 102 h 420"/>
                <a:gd name="T64" fmla="*/ 132 w 564"/>
                <a:gd name="T65" fmla="*/ 66 h 420"/>
                <a:gd name="T66" fmla="*/ 120 w 564"/>
                <a:gd name="T67" fmla="*/ 72 h 420"/>
                <a:gd name="T68" fmla="*/ 132 w 564"/>
                <a:gd name="T69" fmla="*/ 78 h 420"/>
                <a:gd name="T70" fmla="*/ 78 w 564"/>
                <a:gd name="T71" fmla="*/ 66 h 420"/>
                <a:gd name="T72" fmla="*/ 102 w 564"/>
                <a:gd name="T73" fmla="*/ 60 h 420"/>
                <a:gd name="T74" fmla="*/ 96 w 564"/>
                <a:gd name="T75" fmla="*/ 54 h 420"/>
                <a:gd name="T76" fmla="*/ 36 w 564"/>
                <a:gd name="T77" fmla="*/ 72 h 420"/>
                <a:gd name="T78" fmla="*/ 48 w 564"/>
                <a:gd name="T79" fmla="*/ 60 h 420"/>
                <a:gd name="T80" fmla="*/ 30 w 564"/>
                <a:gd name="T81" fmla="*/ 54 h 420"/>
                <a:gd name="T82" fmla="*/ 30 w 564"/>
                <a:gd name="T83" fmla="*/ 66 h 420"/>
                <a:gd name="T84" fmla="*/ 18 w 564"/>
                <a:gd name="T85" fmla="*/ 72 h 420"/>
                <a:gd name="T86" fmla="*/ 18 w 564"/>
                <a:gd name="T87" fmla="*/ 54 h 420"/>
                <a:gd name="T88" fmla="*/ 0 w 564"/>
                <a:gd name="T89" fmla="*/ 36 h 420"/>
                <a:gd name="T90" fmla="*/ 0 w 564"/>
                <a:gd name="T91" fmla="*/ 24 h 420"/>
                <a:gd name="T92" fmla="*/ 174 w 564"/>
                <a:gd name="T93" fmla="*/ 6 h 420"/>
                <a:gd name="T94" fmla="*/ 186 w 564"/>
                <a:gd name="T95" fmla="*/ 30 h 420"/>
                <a:gd name="T96" fmla="*/ 366 w 564"/>
                <a:gd name="T97" fmla="*/ 18 h 420"/>
                <a:gd name="T98" fmla="*/ 372 w 564"/>
                <a:gd name="T99" fmla="*/ 36 h 420"/>
                <a:gd name="T100" fmla="*/ 378 w 564"/>
                <a:gd name="T101" fmla="*/ 30 h 420"/>
                <a:gd name="T102" fmla="*/ 372 w 564"/>
                <a:gd name="T103" fmla="*/ 0 h 420"/>
                <a:gd name="T104" fmla="*/ 402 w 564"/>
                <a:gd name="T105" fmla="*/ 0 h 420"/>
                <a:gd name="T106" fmla="*/ 408 w 564"/>
                <a:gd name="T107" fmla="*/ 0 h 420"/>
                <a:gd name="T108" fmla="*/ 408 w 564"/>
                <a:gd name="T109" fmla="*/ 6 h 4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4"/>
                <a:gd name="T166" fmla="*/ 0 h 420"/>
                <a:gd name="T167" fmla="*/ 564 w 564"/>
                <a:gd name="T168" fmla="*/ 420 h 4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4" h="420">
                  <a:moveTo>
                    <a:pt x="408" y="0"/>
                  </a:moveTo>
                  <a:lnTo>
                    <a:pt x="558" y="288"/>
                  </a:lnTo>
                  <a:lnTo>
                    <a:pt x="564" y="360"/>
                  </a:lnTo>
                  <a:lnTo>
                    <a:pt x="552" y="378"/>
                  </a:lnTo>
                  <a:lnTo>
                    <a:pt x="552" y="396"/>
                  </a:lnTo>
                  <a:lnTo>
                    <a:pt x="546" y="408"/>
                  </a:lnTo>
                  <a:lnTo>
                    <a:pt x="504" y="420"/>
                  </a:lnTo>
                  <a:lnTo>
                    <a:pt x="498" y="408"/>
                  </a:lnTo>
                  <a:lnTo>
                    <a:pt x="510" y="414"/>
                  </a:lnTo>
                  <a:lnTo>
                    <a:pt x="516" y="402"/>
                  </a:lnTo>
                  <a:lnTo>
                    <a:pt x="498" y="402"/>
                  </a:lnTo>
                  <a:lnTo>
                    <a:pt x="474" y="372"/>
                  </a:lnTo>
                  <a:lnTo>
                    <a:pt x="450" y="366"/>
                  </a:lnTo>
                  <a:lnTo>
                    <a:pt x="432" y="330"/>
                  </a:lnTo>
                  <a:lnTo>
                    <a:pt x="414" y="318"/>
                  </a:lnTo>
                  <a:lnTo>
                    <a:pt x="414" y="294"/>
                  </a:lnTo>
                  <a:lnTo>
                    <a:pt x="402" y="294"/>
                  </a:lnTo>
                  <a:lnTo>
                    <a:pt x="408" y="306"/>
                  </a:lnTo>
                  <a:lnTo>
                    <a:pt x="402" y="306"/>
                  </a:lnTo>
                  <a:lnTo>
                    <a:pt x="366" y="258"/>
                  </a:lnTo>
                  <a:lnTo>
                    <a:pt x="384" y="228"/>
                  </a:lnTo>
                  <a:lnTo>
                    <a:pt x="360" y="216"/>
                  </a:lnTo>
                  <a:lnTo>
                    <a:pt x="366" y="240"/>
                  </a:lnTo>
                  <a:lnTo>
                    <a:pt x="348" y="228"/>
                  </a:lnTo>
                  <a:lnTo>
                    <a:pt x="354" y="150"/>
                  </a:lnTo>
                  <a:lnTo>
                    <a:pt x="270" y="78"/>
                  </a:lnTo>
                  <a:lnTo>
                    <a:pt x="234" y="72"/>
                  </a:lnTo>
                  <a:lnTo>
                    <a:pt x="228" y="90"/>
                  </a:lnTo>
                  <a:lnTo>
                    <a:pt x="162" y="114"/>
                  </a:lnTo>
                  <a:lnTo>
                    <a:pt x="156" y="102"/>
                  </a:lnTo>
                  <a:lnTo>
                    <a:pt x="162" y="108"/>
                  </a:lnTo>
                  <a:lnTo>
                    <a:pt x="162" y="102"/>
                  </a:lnTo>
                  <a:lnTo>
                    <a:pt x="132" y="66"/>
                  </a:lnTo>
                  <a:lnTo>
                    <a:pt x="120" y="72"/>
                  </a:lnTo>
                  <a:lnTo>
                    <a:pt x="132" y="78"/>
                  </a:lnTo>
                  <a:lnTo>
                    <a:pt x="78" y="66"/>
                  </a:lnTo>
                  <a:lnTo>
                    <a:pt x="102" y="60"/>
                  </a:lnTo>
                  <a:lnTo>
                    <a:pt x="96" y="54"/>
                  </a:lnTo>
                  <a:lnTo>
                    <a:pt x="36" y="72"/>
                  </a:lnTo>
                  <a:lnTo>
                    <a:pt x="48" y="60"/>
                  </a:lnTo>
                  <a:lnTo>
                    <a:pt x="30" y="54"/>
                  </a:lnTo>
                  <a:lnTo>
                    <a:pt x="30" y="66"/>
                  </a:lnTo>
                  <a:lnTo>
                    <a:pt x="18" y="72"/>
                  </a:lnTo>
                  <a:lnTo>
                    <a:pt x="18" y="54"/>
                  </a:lnTo>
                  <a:lnTo>
                    <a:pt x="0" y="36"/>
                  </a:lnTo>
                  <a:lnTo>
                    <a:pt x="0" y="24"/>
                  </a:lnTo>
                  <a:lnTo>
                    <a:pt x="174" y="6"/>
                  </a:lnTo>
                  <a:lnTo>
                    <a:pt x="186" y="30"/>
                  </a:lnTo>
                  <a:lnTo>
                    <a:pt x="366" y="18"/>
                  </a:lnTo>
                  <a:lnTo>
                    <a:pt x="372" y="36"/>
                  </a:lnTo>
                  <a:lnTo>
                    <a:pt x="378" y="30"/>
                  </a:lnTo>
                  <a:lnTo>
                    <a:pt x="372" y="0"/>
                  </a:lnTo>
                  <a:lnTo>
                    <a:pt x="402" y="0"/>
                  </a:lnTo>
                  <a:lnTo>
                    <a:pt x="408" y="0"/>
                  </a:lnTo>
                  <a:lnTo>
                    <a:pt x="408"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526"/>
            <p:cNvSpPr>
              <a:spLocks/>
            </p:cNvSpPr>
            <p:nvPr/>
          </p:nvSpPr>
          <p:spPr bwMode="auto">
            <a:xfrm>
              <a:off x="3573" y="2394"/>
              <a:ext cx="330" cy="354"/>
            </a:xfrm>
            <a:custGeom>
              <a:avLst/>
              <a:gdLst>
                <a:gd name="T0" fmla="*/ 78 w 330"/>
                <a:gd name="T1" fmla="*/ 12 h 354"/>
                <a:gd name="T2" fmla="*/ 156 w 330"/>
                <a:gd name="T3" fmla="*/ 0 h 354"/>
                <a:gd name="T4" fmla="*/ 144 w 330"/>
                <a:gd name="T5" fmla="*/ 24 h 354"/>
                <a:gd name="T6" fmla="*/ 174 w 330"/>
                <a:gd name="T7" fmla="*/ 42 h 354"/>
                <a:gd name="T8" fmla="*/ 204 w 330"/>
                <a:gd name="T9" fmla="*/ 78 h 354"/>
                <a:gd name="T10" fmla="*/ 282 w 330"/>
                <a:gd name="T11" fmla="*/ 138 h 354"/>
                <a:gd name="T12" fmla="*/ 312 w 330"/>
                <a:gd name="T13" fmla="*/ 204 h 354"/>
                <a:gd name="T14" fmla="*/ 330 w 330"/>
                <a:gd name="T15" fmla="*/ 210 h 354"/>
                <a:gd name="T16" fmla="*/ 318 w 330"/>
                <a:gd name="T17" fmla="*/ 234 h 354"/>
                <a:gd name="T18" fmla="*/ 318 w 330"/>
                <a:gd name="T19" fmla="*/ 246 h 354"/>
                <a:gd name="T20" fmla="*/ 306 w 330"/>
                <a:gd name="T21" fmla="*/ 270 h 354"/>
                <a:gd name="T22" fmla="*/ 306 w 330"/>
                <a:gd name="T23" fmla="*/ 282 h 354"/>
                <a:gd name="T24" fmla="*/ 300 w 330"/>
                <a:gd name="T25" fmla="*/ 282 h 354"/>
                <a:gd name="T26" fmla="*/ 312 w 330"/>
                <a:gd name="T27" fmla="*/ 288 h 354"/>
                <a:gd name="T28" fmla="*/ 306 w 330"/>
                <a:gd name="T29" fmla="*/ 318 h 354"/>
                <a:gd name="T30" fmla="*/ 270 w 330"/>
                <a:gd name="T31" fmla="*/ 318 h 354"/>
                <a:gd name="T32" fmla="*/ 276 w 330"/>
                <a:gd name="T33" fmla="*/ 348 h 354"/>
                <a:gd name="T34" fmla="*/ 270 w 330"/>
                <a:gd name="T35" fmla="*/ 354 h 354"/>
                <a:gd name="T36" fmla="*/ 264 w 330"/>
                <a:gd name="T37" fmla="*/ 336 h 354"/>
                <a:gd name="T38" fmla="*/ 84 w 330"/>
                <a:gd name="T39" fmla="*/ 348 h 354"/>
                <a:gd name="T40" fmla="*/ 72 w 330"/>
                <a:gd name="T41" fmla="*/ 324 h 354"/>
                <a:gd name="T42" fmla="*/ 54 w 330"/>
                <a:gd name="T43" fmla="*/ 258 h 354"/>
                <a:gd name="T44" fmla="*/ 66 w 330"/>
                <a:gd name="T45" fmla="*/ 228 h 354"/>
                <a:gd name="T46" fmla="*/ 42 w 330"/>
                <a:gd name="T47" fmla="*/ 186 h 354"/>
                <a:gd name="T48" fmla="*/ 0 w 330"/>
                <a:gd name="T49" fmla="*/ 24 h 354"/>
                <a:gd name="T50" fmla="*/ 78 w 330"/>
                <a:gd name="T51" fmla="*/ 12 h 3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0"/>
                <a:gd name="T79" fmla="*/ 0 h 354"/>
                <a:gd name="T80" fmla="*/ 330 w 330"/>
                <a:gd name="T81" fmla="*/ 354 h 3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0" h="354">
                  <a:moveTo>
                    <a:pt x="78" y="12"/>
                  </a:moveTo>
                  <a:lnTo>
                    <a:pt x="156" y="0"/>
                  </a:lnTo>
                  <a:lnTo>
                    <a:pt x="144" y="24"/>
                  </a:lnTo>
                  <a:lnTo>
                    <a:pt x="174" y="42"/>
                  </a:lnTo>
                  <a:lnTo>
                    <a:pt x="204" y="78"/>
                  </a:lnTo>
                  <a:lnTo>
                    <a:pt x="282" y="138"/>
                  </a:lnTo>
                  <a:lnTo>
                    <a:pt x="312" y="204"/>
                  </a:lnTo>
                  <a:lnTo>
                    <a:pt x="330" y="210"/>
                  </a:lnTo>
                  <a:lnTo>
                    <a:pt x="318" y="234"/>
                  </a:lnTo>
                  <a:lnTo>
                    <a:pt x="318" y="246"/>
                  </a:lnTo>
                  <a:lnTo>
                    <a:pt x="306" y="270"/>
                  </a:lnTo>
                  <a:lnTo>
                    <a:pt x="306" y="282"/>
                  </a:lnTo>
                  <a:lnTo>
                    <a:pt x="300" y="282"/>
                  </a:lnTo>
                  <a:lnTo>
                    <a:pt x="312" y="288"/>
                  </a:lnTo>
                  <a:lnTo>
                    <a:pt x="306" y="318"/>
                  </a:lnTo>
                  <a:lnTo>
                    <a:pt x="270" y="318"/>
                  </a:lnTo>
                  <a:lnTo>
                    <a:pt x="276" y="348"/>
                  </a:lnTo>
                  <a:lnTo>
                    <a:pt x="270" y="354"/>
                  </a:lnTo>
                  <a:lnTo>
                    <a:pt x="264" y="336"/>
                  </a:lnTo>
                  <a:lnTo>
                    <a:pt x="84" y="348"/>
                  </a:lnTo>
                  <a:lnTo>
                    <a:pt x="72" y="324"/>
                  </a:lnTo>
                  <a:lnTo>
                    <a:pt x="54" y="258"/>
                  </a:lnTo>
                  <a:lnTo>
                    <a:pt x="66" y="228"/>
                  </a:lnTo>
                  <a:lnTo>
                    <a:pt x="42" y="186"/>
                  </a:lnTo>
                  <a:lnTo>
                    <a:pt x="0" y="24"/>
                  </a:lnTo>
                  <a:lnTo>
                    <a:pt x="78" y="12"/>
                  </a:lnTo>
                  <a:close/>
                </a:path>
              </a:pathLst>
            </a:custGeom>
            <a:solidFill>
              <a:srgbClr val="FFAA00"/>
            </a:solidFill>
            <a:ln w="9525">
              <a:solidFill>
                <a:srgbClr val="FFAA00"/>
              </a:solidFill>
              <a:prstDash val="solid"/>
              <a:round/>
              <a:headEnd/>
              <a:tailEnd/>
            </a:ln>
          </p:spPr>
          <p:txBody>
            <a:bodyPr/>
            <a:lstStyle/>
            <a:p>
              <a:endParaRPr lang="en-US"/>
            </a:p>
          </p:txBody>
        </p:sp>
        <p:sp>
          <p:nvSpPr>
            <p:cNvPr id="163" name="Freeform 527"/>
            <p:cNvSpPr>
              <a:spLocks/>
            </p:cNvSpPr>
            <p:nvPr/>
          </p:nvSpPr>
          <p:spPr bwMode="auto">
            <a:xfrm>
              <a:off x="3573" y="2394"/>
              <a:ext cx="330" cy="354"/>
            </a:xfrm>
            <a:custGeom>
              <a:avLst/>
              <a:gdLst>
                <a:gd name="T0" fmla="*/ 78 w 330"/>
                <a:gd name="T1" fmla="*/ 12 h 354"/>
                <a:gd name="T2" fmla="*/ 156 w 330"/>
                <a:gd name="T3" fmla="*/ 0 h 354"/>
                <a:gd name="T4" fmla="*/ 144 w 330"/>
                <a:gd name="T5" fmla="*/ 24 h 354"/>
                <a:gd name="T6" fmla="*/ 174 w 330"/>
                <a:gd name="T7" fmla="*/ 42 h 354"/>
                <a:gd name="T8" fmla="*/ 204 w 330"/>
                <a:gd name="T9" fmla="*/ 78 h 354"/>
                <a:gd name="T10" fmla="*/ 282 w 330"/>
                <a:gd name="T11" fmla="*/ 138 h 354"/>
                <a:gd name="T12" fmla="*/ 312 w 330"/>
                <a:gd name="T13" fmla="*/ 204 h 354"/>
                <a:gd name="T14" fmla="*/ 330 w 330"/>
                <a:gd name="T15" fmla="*/ 210 h 354"/>
                <a:gd name="T16" fmla="*/ 318 w 330"/>
                <a:gd name="T17" fmla="*/ 234 h 354"/>
                <a:gd name="T18" fmla="*/ 318 w 330"/>
                <a:gd name="T19" fmla="*/ 246 h 354"/>
                <a:gd name="T20" fmla="*/ 306 w 330"/>
                <a:gd name="T21" fmla="*/ 270 h 354"/>
                <a:gd name="T22" fmla="*/ 306 w 330"/>
                <a:gd name="T23" fmla="*/ 282 h 354"/>
                <a:gd name="T24" fmla="*/ 300 w 330"/>
                <a:gd name="T25" fmla="*/ 282 h 354"/>
                <a:gd name="T26" fmla="*/ 312 w 330"/>
                <a:gd name="T27" fmla="*/ 288 h 354"/>
                <a:gd name="T28" fmla="*/ 306 w 330"/>
                <a:gd name="T29" fmla="*/ 318 h 354"/>
                <a:gd name="T30" fmla="*/ 270 w 330"/>
                <a:gd name="T31" fmla="*/ 318 h 354"/>
                <a:gd name="T32" fmla="*/ 276 w 330"/>
                <a:gd name="T33" fmla="*/ 348 h 354"/>
                <a:gd name="T34" fmla="*/ 270 w 330"/>
                <a:gd name="T35" fmla="*/ 354 h 354"/>
                <a:gd name="T36" fmla="*/ 264 w 330"/>
                <a:gd name="T37" fmla="*/ 336 h 354"/>
                <a:gd name="T38" fmla="*/ 84 w 330"/>
                <a:gd name="T39" fmla="*/ 348 h 354"/>
                <a:gd name="T40" fmla="*/ 72 w 330"/>
                <a:gd name="T41" fmla="*/ 324 h 354"/>
                <a:gd name="T42" fmla="*/ 54 w 330"/>
                <a:gd name="T43" fmla="*/ 258 h 354"/>
                <a:gd name="T44" fmla="*/ 66 w 330"/>
                <a:gd name="T45" fmla="*/ 228 h 354"/>
                <a:gd name="T46" fmla="*/ 42 w 330"/>
                <a:gd name="T47" fmla="*/ 186 h 354"/>
                <a:gd name="T48" fmla="*/ 0 w 330"/>
                <a:gd name="T49" fmla="*/ 24 h 354"/>
                <a:gd name="T50" fmla="*/ 78 w 330"/>
                <a:gd name="T51" fmla="*/ 12 h 354"/>
                <a:gd name="T52" fmla="*/ 78 w 330"/>
                <a:gd name="T53" fmla="*/ 18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0"/>
                <a:gd name="T82" fmla="*/ 0 h 354"/>
                <a:gd name="T83" fmla="*/ 330 w 330"/>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0" h="354">
                  <a:moveTo>
                    <a:pt x="78" y="12"/>
                  </a:moveTo>
                  <a:lnTo>
                    <a:pt x="156" y="0"/>
                  </a:lnTo>
                  <a:lnTo>
                    <a:pt x="144" y="24"/>
                  </a:lnTo>
                  <a:lnTo>
                    <a:pt x="174" y="42"/>
                  </a:lnTo>
                  <a:lnTo>
                    <a:pt x="204" y="78"/>
                  </a:lnTo>
                  <a:lnTo>
                    <a:pt x="282" y="138"/>
                  </a:lnTo>
                  <a:lnTo>
                    <a:pt x="312" y="204"/>
                  </a:lnTo>
                  <a:lnTo>
                    <a:pt x="330" y="210"/>
                  </a:lnTo>
                  <a:lnTo>
                    <a:pt x="318" y="234"/>
                  </a:lnTo>
                  <a:lnTo>
                    <a:pt x="318" y="246"/>
                  </a:lnTo>
                  <a:lnTo>
                    <a:pt x="306" y="270"/>
                  </a:lnTo>
                  <a:lnTo>
                    <a:pt x="306" y="282"/>
                  </a:lnTo>
                  <a:lnTo>
                    <a:pt x="300" y="282"/>
                  </a:lnTo>
                  <a:lnTo>
                    <a:pt x="312" y="288"/>
                  </a:lnTo>
                  <a:lnTo>
                    <a:pt x="306" y="318"/>
                  </a:lnTo>
                  <a:lnTo>
                    <a:pt x="270" y="318"/>
                  </a:lnTo>
                  <a:lnTo>
                    <a:pt x="276" y="348"/>
                  </a:lnTo>
                  <a:lnTo>
                    <a:pt x="270" y="354"/>
                  </a:lnTo>
                  <a:lnTo>
                    <a:pt x="264" y="336"/>
                  </a:lnTo>
                  <a:lnTo>
                    <a:pt x="84" y="348"/>
                  </a:lnTo>
                  <a:lnTo>
                    <a:pt x="72" y="324"/>
                  </a:lnTo>
                  <a:lnTo>
                    <a:pt x="54" y="258"/>
                  </a:lnTo>
                  <a:lnTo>
                    <a:pt x="66" y="228"/>
                  </a:lnTo>
                  <a:lnTo>
                    <a:pt x="42" y="186"/>
                  </a:lnTo>
                  <a:lnTo>
                    <a:pt x="0" y="24"/>
                  </a:lnTo>
                  <a:lnTo>
                    <a:pt x="78" y="12"/>
                  </a:lnTo>
                  <a:lnTo>
                    <a:pt x="78" y="1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528"/>
            <p:cNvSpPr>
              <a:spLocks/>
            </p:cNvSpPr>
            <p:nvPr/>
          </p:nvSpPr>
          <p:spPr bwMode="auto">
            <a:xfrm>
              <a:off x="1911" y="2868"/>
              <a:ext cx="30" cy="36"/>
            </a:xfrm>
            <a:custGeom>
              <a:avLst/>
              <a:gdLst>
                <a:gd name="T0" fmla="*/ 6 w 30"/>
                <a:gd name="T1" fmla="*/ 0 h 36"/>
                <a:gd name="T2" fmla="*/ 6 w 30"/>
                <a:gd name="T3" fmla="*/ 6 h 36"/>
                <a:gd name="T4" fmla="*/ 18 w 30"/>
                <a:gd name="T5" fmla="*/ 6 h 36"/>
                <a:gd name="T6" fmla="*/ 18 w 30"/>
                <a:gd name="T7" fmla="*/ 0 h 36"/>
                <a:gd name="T8" fmla="*/ 24 w 30"/>
                <a:gd name="T9" fmla="*/ 0 h 36"/>
                <a:gd name="T10" fmla="*/ 30 w 30"/>
                <a:gd name="T11" fmla="*/ 12 h 36"/>
                <a:gd name="T12" fmla="*/ 30 w 30"/>
                <a:gd name="T13" fmla="*/ 18 h 36"/>
                <a:gd name="T14" fmla="*/ 24 w 30"/>
                <a:gd name="T15" fmla="*/ 30 h 36"/>
                <a:gd name="T16" fmla="*/ 12 w 30"/>
                <a:gd name="T17" fmla="*/ 36 h 36"/>
                <a:gd name="T18" fmla="*/ 6 w 30"/>
                <a:gd name="T19" fmla="*/ 30 h 36"/>
                <a:gd name="T20" fmla="*/ 0 w 30"/>
                <a:gd name="T21" fmla="*/ 24 h 36"/>
                <a:gd name="T22" fmla="*/ 0 w 30"/>
                <a:gd name="T23" fmla="*/ 12 h 36"/>
                <a:gd name="T24" fmla="*/ 6 w 30"/>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6"/>
                <a:gd name="T41" fmla="*/ 30 w 30"/>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6">
                  <a:moveTo>
                    <a:pt x="6" y="0"/>
                  </a:moveTo>
                  <a:lnTo>
                    <a:pt x="6" y="6"/>
                  </a:lnTo>
                  <a:lnTo>
                    <a:pt x="18" y="6"/>
                  </a:lnTo>
                  <a:lnTo>
                    <a:pt x="18" y="0"/>
                  </a:lnTo>
                  <a:lnTo>
                    <a:pt x="24" y="0"/>
                  </a:lnTo>
                  <a:lnTo>
                    <a:pt x="30" y="12"/>
                  </a:lnTo>
                  <a:lnTo>
                    <a:pt x="30" y="18"/>
                  </a:lnTo>
                  <a:lnTo>
                    <a:pt x="24" y="30"/>
                  </a:lnTo>
                  <a:lnTo>
                    <a:pt x="12" y="36"/>
                  </a:lnTo>
                  <a:lnTo>
                    <a:pt x="6" y="30"/>
                  </a:lnTo>
                  <a:lnTo>
                    <a:pt x="0" y="24"/>
                  </a:lnTo>
                  <a:lnTo>
                    <a:pt x="0" y="12"/>
                  </a:lnTo>
                  <a:lnTo>
                    <a:pt x="6" y="0"/>
                  </a:lnTo>
                  <a:close/>
                </a:path>
              </a:pathLst>
            </a:custGeom>
            <a:solidFill>
              <a:srgbClr val="E8D898"/>
            </a:solidFill>
            <a:ln w="9525">
              <a:solidFill>
                <a:srgbClr val="E8D898"/>
              </a:solidFill>
              <a:prstDash val="solid"/>
              <a:round/>
              <a:headEnd/>
              <a:tailEnd/>
            </a:ln>
          </p:spPr>
          <p:txBody>
            <a:bodyPr/>
            <a:lstStyle/>
            <a:p>
              <a:endParaRPr lang="en-US"/>
            </a:p>
          </p:txBody>
        </p:sp>
        <p:sp>
          <p:nvSpPr>
            <p:cNvPr id="165" name="Freeform 529"/>
            <p:cNvSpPr>
              <a:spLocks/>
            </p:cNvSpPr>
            <p:nvPr/>
          </p:nvSpPr>
          <p:spPr bwMode="auto">
            <a:xfrm>
              <a:off x="1911" y="2868"/>
              <a:ext cx="30" cy="36"/>
            </a:xfrm>
            <a:custGeom>
              <a:avLst/>
              <a:gdLst>
                <a:gd name="T0" fmla="*/ 6 w 30"/>
                <a:gd name="T1" fmla="*/ 0 h 36"/>
                <a:gd name="T2" fmla="*/ 6 w 30"/>
                <a:gd name="T3" fmla="*/ 6 h 36"/>
                <a:gd name="T4" fmla="*/ 18 w 30"/>
                <a:gd name="T5" fmla="*/ 6 h 36"/>
                <a:gd name="T6" fmla="*/ 18 w 30"/>
                <a:gd name="T7" fmla="*/ 0 h 36"/>
                <a:gd name="T8" fmla="*/ 24 w 30"/>
                <a:gd name="T9" fmla="*/ 0 h 36"/>
                <a:gd name="T10" fmla="*/ 30 w 30"/>
                <a:gd name="T11" fmla="*/ 12 h 36"/>
                <a:gd name="T12" fmla="*/ 30 w 30"/>
                <a:gd name="T13" fmla="*/ 18 h 36"/>
                <a:gd name="T14" fmla="*/ 24 w 30"/>
                <a:gd name="T15" fmla="*/ 30 h 36"/>
                <a:gd name="T16" fmla="*/ 12 w 30"/>
                <a:gd name="T17" fmla="*/ 36 h 36"/>
                <a:gd name="T18" fmla="*/ 6 w 30"/>
                <a:gd name="T19" fmla="*/ 30 h 36"/>
                <a:gd name="T20" fmla="*/ 0 w 30"/>
                <a:gd name="T21" fmla="*/ 24 h 36"/>
                <a:gd name="T22" fmla="*/ 0 w 30"/>
                <a:gd name="T23" fmla="*/ 12 h 36"/>
                <a:gd name="T24" fmla="*/ 6 w 30"/>
                <a:gd name="T25" fmla="*/ 0 h 36"/>
                <a:gd name="T26" fmla="*/ 6 w 30"/>
                <a:gd name="T27" fmla="*/ 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6"/>
                <a:gd name="T44" fmla="*/ 30 w 30"/>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6">
                  <a:moveTo>
                    <a:pt x="6" y="0"/>
                  </a:moveTo>
                  <a:lnTo>
                    <a:pt x="6" y="6"/>
                  </a:lnTo>
                  <a:lnTo>
                    <a:pt x="18" y="6"/>
                  </a:lnTo>
                  <a:lnTo>
                    <a:pt x="18" y="0"/>
                  </a:lnTo>
                  <a:lnTo>
                    <a:pt x="24" y="0"/>
                  </a:lnTo>
                  <a:lnTo>
                    <a:pt x="30" y="12"/>
                  </a:lnTo>
                  <a:lnTo>
                    <a:pt x="30" y="18"/>
                  </a:lnTo>
                  <a:lnTo>
                    <a:pt x="24" y="30"/>
                  </a:lnTo>
                  <a:lnTo>
                    <a:pt x="12" y="36"/>
                  </a:lnTo>
                  <a:lnTo>
                    <a:pt x="6" y="30"/>
                  </a:lnTo>
                  <a:lnTo>
                    <a:pt x="0" y="24"/>
                  </a:lnTo>
                  <a:lnTo>
                    <a:pt x="0" y="12"/>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530"/>
            <p:cNvSpPr>
              <a:spLocks/>
            </p:cNvSpPr>
            <p:nvPr/>
          </p:nvSpPr>
          <p:spPr bwMode="auto">
            <a:xfrm>
              <a:off x="2013" y="2922"/>
              <a:ext cx="30" cy="30"/>
            </a:xfrm>
            <a:custGeom>
              <a:avLst/>
              <a:gdLst>
                <a:gd name="T0" fmla="*/ 0 w 30"/>
                <a:gd name="T1" fmla="*/ 12 h 30"/>
                <a:gd name="T2" fmla="*/ 0 w 30"/>
                <a:gd name="T3" fmla="*/ 6 h 30"/>
                <a:gd name="T4" fmla="*/ 6 w 30"/>
                <a:gd name="T5" fmla="*/ 0 h 30"/>
                <a:gd name="T6" fmla="*/ 12 w 30"/>
                <a:gd name="T7" fmla="*/ 6 h 30"/>
                <a:gd name="T8" fmla="*/ 24 w 30"/>
                <a:gd name="T9" fmla="*/ 18 h 30"/>
                <a:gd name="T10" fmla="*/ 30 w 30"/>
                <a:gd name="T11" fmla="*/ 24 h 30"/>
                <a:gd name="T12" fmla="*/ 18 w 30"/>
                <a:gd name="T13" fmla="*/ 24 h 30"/>
                <a:gd name="T14" fmla="*/ 12 w 30"/>
                <a:gd name="T15" fmla="*/ 30 h 30"/>
                <a:gd name="T16" fmla="*/ 6 w 30"/>
                <a:gd name="T17" fmla="*/ 24 h 30"/>
                <a:gd name="T18" fmla="*/ 0 w 30"/>
                <a:gd name="T19" fmla="*/ 1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0" y="12"/>
                  </a:moveTo>
                  <a:lnTo>
                    <a:pt x="0" y="6"/>
                  </a:lnTo>
                  <a:lnTo>
                    <a:pt x="6" y="0"/>
                  </a:lnTo>
                  <a:lnTo>
                    <a:pt x="12" y="6"/>
                  </a:lnTo>
                  <a:lnTo>
                    <a:pt x="24" y="18"/>
                  </a:lnTo>
                  <a:lnTo>
                    <a:pt x="30" y="24"/>
                  </a:lnTo>
                  <a:lnTo>
                    <a:pt x="18" y="24"/>
                  </a:lnTo>
                  <a:lnTo>
                    <a:pt x="12" y="30"/>
                  </a:lnTo>
                  <a:lnTo>
                    <a:pt x="6" y="24"/>
                  </a:lnTo>
                  <a:lnTo>
                    <a:pt x="0" y="12"/>
                  </a:lnTo>
                  <a:close/>
                </a:path>
              </a:pathLst>
            </a:custGeom>
            <a:solidFill>
              <a:srgbClr val="E8D898"/>
            </a:solidFill>
            <a:ln w="9525">
              <a:solidFill>
                <a:srgbClr val="E8D898"/>
              </a:solidFill>
              <a:prstDash val="solid"/>
              <a:round/>
              <a:headEnd/>
              <a:tailEnd/>
            </a:ln>
          </p:spPr>
          <p:txBody>
            <a:bodyPr/>
            <a:lstStyle/>
            <a:p>
              <a:endParaRPr lang="en-US"/>
            </a:p>
          </p:txBody>
        </p:sp>
        <p:sp>
          <p:nvSpPr>
            <p:cNvPr id="167" name="Freeform 531"/>
            <p:cNvSpPr>
              <a:spLocks/>
            </p:cNvSpPr>
            <p:nvPr/>
          </p:nvSpPr>
          <p:spPr bwMode="auto">
            <a:xfrm>
              <a:off x="2013" y="2922"/>
              <a:ext cx="30" cy="30"/>
            </a:xfrm>
            <a:custGeom>
              <a:avLst/>
              <a:gdLst>
                <a:gd name="T0" fmla="*/ 0 w 30"/>
                <a:gd name="T1" fmla="*/ 12 h 30"/>
                <a:gd name="T2" fmla="*/ 0 w 30"/>
                <a:gd name="T3" fmla="*/ 6 h 30"/>
                <a:gd name="T4" fmla="*/ 6 w 30"/>
                <a:gd name="T5" fmla="*/ 0 h 30"/>
                <a:gd name="T6" fmla="*/ 12 w 30"/>
                <a:gd name="T7" fmla="*/ 6 h 30"/>
                <a:gd name="T8" fmla="*/ 24 w 30"/>
                <a:gd name="T9" fmla="*/ 18 h 30"/>
                <a:gd name="T10" fmla="*/ 30 w 30"/>
                <a:gd name="T11" fmla="*/ 24 h 30"/>
                <a:gd name="T12" fmla="*/ 18 w 30"/>
                <a:gd name="T13" fmla="*/ 24 h 30"/>
                <a:gd name="T14" fmla="*/ 12 w 30"/>
                <a:gd name="T15" fmla="*/ 30 h 30"/>
                <a:gd name="T16" fmla="*/ 6 w 30"/>
                <a:gd name="T17" fmla="*/ 24 h 30"/>
                <a:gd name="T18" fmla="*/ 0 w 30"/>
                <a:gd name="T19" fmla="*/ 12 h 30"/>
                <a:gd name="T20" fmla="*/ 0 w 30"/>
                <a:gd name="T21" fmla="*/ 18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0"/>
                <a:gd name="T35" fmla="*/ 30 w 30"/>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0">
                  <a:moveTo>
                    <a:pt x="0" y="12"/>
                  </a:moveTo>
                  <a:lnTo>
                    <a:pt x="0" y="6"/>
                  </a:lnTo>
                  <a:lnTo>
                    <a:pt x="6" y="0"/>
                  </a:lnTo>
                  <a:lnTo>
                    <a:pt x="12" y="6"/>
                  </a:lnTo>
                  <a:lnTo>
                    <a:pt x="24" y="18"/>
                  </a:lnTo>
                  <a:lnTo>
                    <a:pt x="30" y="24"/>
                  </a:lnTo>
                  <a:lnTo>
                    <a:pt x="18" y="24"/>
                  </a:lnTo>
                  <a:lnTo>
                    <a:pt x="12" y="30"/>
                  </a:lnTo>
                  <a:lnTo>
                    <a:pt x="6" y="24"/>
                  </a:lnTo>
                  <a:lnTo>
                    <a:pt x="0" y="12"/>
                  </a:lnTo>
                  <a:lnTo>
                    <a:pt x="0" y="1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532"/>
            <p:cNvSpPr>
              <a:spLocks/>
            </p:cNvSpPr>
            <p:nvPr/>
          </p:nvSpPr>
          <p:spPr bwMode="auto">
            <a:xfrm>
              <a:off x="2067" y="2958"/>
              <a:ext cx="36" cy="12"/>
            </a:xfrm>
            <a:custGeom>
              <a:avLst/>
              <a:gdLst>
                <a:gd name="T0" fmla="*/ 0 w 36"/>
                <a:gd name="T1" fmla="*/ 6 h 12"/>
                <a:gd name="T2" fmla="*/ 24 w 36"/>
                <a:gd name="T3" fmla="*/ 6 h 12"/>
                <a:gd name="T4" fmla="*/ 30 w 36"/>
                <a:gd name="T5" fmla="*/ 0 h 12"/>
                <a:gd name="T6" fmla="*/ 36 w 36"/>
                <a:gd name="T7" fmla="*/ 0 h 12"/>
                <a:gd name="T8" fmla="*/ 36 w 36"/>
                <a:gd name="T9" fmla="*/ 12 h 12"/>
                <a:gd name="T10" fmla="*/ 6 w 36"/>
                <a:gd name="T11" fmla="*/ 12 h 12"/>
                <a:gd name="T12" fmla="*/ 0 w 36"/>
                <a:gd name="T13" fmla="*/ 6 h 12"/>
                <a:gd name="T14" fmla="*/ 0 60000 65536"/>
                <a:gd name="T15" fmla="*/ 0 60000 65536"/>
                <a:gd name="T16" fmla="*/ 0 60000 65536"/>
                <a:gd name="T17" fmla="*/ 0 60000 65536"/>
                <a:gd name="T18" fmla="*/ 0 60000 65536"/>
                <a:gd name="T19" fmla="*/ 0 60000 65536"/>
                <a:gd name="T20" fmla="*/ 0 60000 65536"/>
                <a:gd name="T21" fmla="*/ 0 w 36"/>
                <a:gd name="T22" fmla="*/ 0 h 12"/>
                <a:gd name="T23" fmla="*/ 36 w 3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2">
                  <a:moveTo>
                    <a:pt x="0" y="6"/>
                  </a:moveTo>
                  <a:lnTo>
                    <a:pt x="24" y="6"/>
                  </a:lnTo>
                  <a:lnTo>
                    <a:pt x="30" y="0"/>
                  </a:lnTo>
                  <a:lnTo>
                    <a:pt x="36" y="0"/>
                  </a:lnTo>
                  <a:lnTo>
                    <a:pt x="36" y="12"/>
                  </a:lnTo>
                  <a:lnTo>
                    <a:pt x="6" y="12"/>
                  </a:lnTo>
                  <a:lnTo>
                    <a:pt x="0" y="6"/>
                  </a:lnTo>
                  <a:close/>
                </a:path>
              </a:pathLst>
            </a:custGeom>
            <a:solidFill>
              <a:srgbClr val="E8D898"/>
            </a:solidFill>
            <a:ln w="9525">
              <a:solidFill>
                <a:srgbClr val="E8D898"/>
              </a:solidFill>
              <a:prstDash val="solid"/>
              <a:round/>
              <a:headEnd/>
              <a:tailEnd/>
            </a:ln>
          </p:spPr>
          <p:txBody>
            <a:bodyPr/>
            <a:lstStyle/>
            <a:p>
              <a:endParaRPr lang="en-US"/>
            </a:p>
          </p:txBody>
        </p:sp>
        <p:sp>
          <p:nvSpPr>
            <p:cNvPr id="169" name="Freeform 533"/>
            <p:cNvSpPr>
              <a:spLocks/>
            </p:cNvSpPr>
            <p:nvPr/>
          </p:nvSpPr>
          <p:spPr bwMode="auto">
            <a:xfrm>
              <a:off x="2067" y="2958"/>
              <a:ext cx="36" cy="12"/>
            </a:xfrm>
            <a:custGeom>
              <a:avLst/>
              <a:gdLst>
                <a:gd name="T0" fmla="*/ 0 w 36"/>
                <a:gd name="T1" fmla="*/ 6 h 12"/>
                <a:gd name="T2" fmla="*/ 24 w 36"/>
                <a:gd name="T3" fmla="*/ 6 h 12"/>
                <a:gd name="T4" fmla="*/ 30 w 36"/>
                <a:gd name="T5" fmla="*/ 0 h 12"/>
                <a:gd name="T6" fmla="*/ 36 w 36"/>
                <a:gd name="T7" fmla="*/ 0 h 12"/>
                <a:gd name="T8" fmla="*/ 36 w 36"/>
                <a:gd name="T9" fmla="*/ 12 h 12"/>
                <a:gd name="T10" fmla="*/ 6 w 36"/>
                <a:gd name="T11" fmla="*/ 12 h 12"/>
                <a:gd name="T12" fmla="*/ 0 w 36"/>
                <a:gd name="T13" fmla="*/ 6 h 12"/>
                <a:gd name="T14" fmla="*/ 0 w 36"/>
                <a:gd name="T15" fmla="*/ 12 h 1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2"/>
                <a:gd name="T26" fmla="*/ 36 w 3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2">
                  <a:moveTo>
                    <a:pt x="0" y="6"/>
                  </a:moveTo>
                  <a:lnTo>
                    <a:pt x="24" y="6"/>
                  </a:lnTo>
                  <a:lnTo>
                    <a:pt x="30" y="0"/>
                  </a:lnTo>
                  <a:lnTo>
                    <a:pt x="36" y="0"/>
                  </a:lnTo>
                  <a:lnTo>
                    <a:pt x="36" y="12"/>
                  </a:lnTo>
                  <a:lnTo>
                    <a:pt x="6" y="12"/>
                  </a:lnTo>
                  <a:lnTo>
                    <a:pt x="0" y="6"/>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534"/>
            <p:cNvSpPr>
              <a:spLocks/>
            </p:cNvSpPr>
            <p:nvPr/>
          </p:nvSpPr>
          <p:spPr bwMode="auto">
            <a:xfrm>
              <a:off x="2109" y="2976"/>
              <a:ext cx="42" cy="36"/>
            </a:xfrm>
            <a:custGeom>
              <a:avLst/>
              <a:gdLst>
                <a:gd name="T0" fmla="*/ 18 w 42"/>
                <a:gd name="T1" fmla="*/ 6 h 36"/>
                <a:gd name="T2" fmla="*/ 24 w 42"/>
                <a:gd name="T3" fmla="*/ 6 h 36"/>
                <a:gd name="T4" fmla="*/ 30 w 42"/>
                <a:gd name="T5" fmla="*/ 12 h 36"/>
                <a:gd name="T6" fmla="*/ 42 w 42"/>
                <a:gd name="T7" fmla="*/ 18 h 36"/>
                <a:gd name="T8" fmla="*/ 42 w 42"/>
                <a:gd name="T9" fmla="*/ 30 h 36"/>
                <a:gd name="T10" fmla="*/ 30 w 42"/>
                <a:gd name="T11" fmla="*/ 36 h 36"/>
                <a:gd name="T12" fmla="*/ 18 w 42"/>
                <a:gd name="T13" fmla="*/ 36 h 36"/>
                <a:gd name="T14" fmla="*/ 18 w 42"/>
                <a:gd name="T15" fmla="*/ 24 h 36"/>
                <a:gd name="T16" fmla="*/ 12 w 42"/>
                <a:gd name="T17" fmla="*/ 18 h 36"/>
                <a:gd name="T18" fmla="*/ 6 w 42"/>
                <a:gd name="T19" fmla="*/ 12 h 36"/>
                <a:gd name="T20" fmla="*/ 0 w 42"/>
                <a:gd name="T21" fmla="*/ 6 h 36"/>
                <a:gd name="T22" fmla="*/ 0 w 42"/>
                <a:gd name="T23" fmla="*/ 0 h 36"/>
                <a:gd name="T24" fmla="*/ 6 w 42"/>
                <a:gd name="T25" fmla="*/ 0 h 36"/>
                <a:gd name="T26" fmla="*/ 18 w 42"/>
                <a:gd name="T27" fmla="*/ 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36"/>
                <a:gd name="T44" fmla="*/ 42 w 4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36">
                  <a:moveTo>
                    <a:pt x="18" y="6"/>
                  </a:moveTo>
                  <a:lnTo>
                    <a:pt x="24" y="6"/>
                  </a:lnTo>
                  <a:lnTo>
                    <a:pt x="30" y="12"/>
                  </a:lnTo>
                  <a:lnTo>
                    <a:pt x="42" y="18"/>
                  </a:lnTo>
                  <a:lnTo>
                    <a:pt x="42" y="30"/>
                  </a:lnTo>
                  <a:lnTo>
                    <a:pt x="30" y="36"/>
                  </a:lnTo>
                  <a:lnTo>
                    <a:pt x="18" y="36"/>
                  </a:lnTo>
                  <a:lnTo>
                    <a:pt x="18" y="24"/>
                  </a:lnTo>
                  <a:lnTo>
                    <a:pt x="12" y="18"/>
                  </a:lnTo>
                  <a:lnTo>
                    <a:pt x="6" y="12"/>
                  </a:lnTo>
                  <a:lnTo>
                    <a:pt x="0" y="6"/>
                  </a:lnTo>
                  <a:lnTo>
                    <a:pt x="0" y="0"/>
                  </a:lnTo>
                  <a:lnTo>
                    <a:pt x="6" y="0"/>
                  </a:lnTo>
                  <a:lnTo>
                    <a:pt x="18" y="6"/>
                  </a:lnTo>
                  <a:close/>
                </a:path>
              </a:pathLst>
            </a:custGeom>
            <a:solidFill>
              <a:srgbClr val="E8D898"/>
            </a:solidFill>
            <a:ln w="9525">
              <a:solidFill>
                <a:srgbClr val="E8D898"/>
              </a:solidFill>
              <a:prstDash val="solid"/>
              <a:round/>
              <a:headEnd/>
              <a:tailEnd/>
            </a:ln>
          </p:spPr>
          <p:txBody>
            <a:bodyPr/>
            <a:lstStyle/>
            <a:p>
              <a:endParaRPr lang="en-US"/>
            </a:p>
          </p:txBody>
        </p:sp>
        <p:sp>
          <p:nvSpPr>
            <p:cNvPr id="171" name="Freeform 535"/>
            <p:cNvSpPr>
              <a:spLocks/>
            </p:cNvSpPr>
            <p:nvPr/>
          </p:nvSpPr>
          <p:spPr bwMode="auto">
            <a:xfrm>
              <a:off x="2109" y="2976"/>
              <a:ext cx="42" cy="36"/>
            </a:xfrm>
            <a:custGeom>
              <a:avLst/>
              <a:gdLst>
                <a:gd name="T0" fmla="*/ 18 w 42"/>
                <a:gd name="T1" fmla="*/ 6 h 36"/>
                <a:gd name="T2" fmla="*/ 24 w 42"/>
                <a:gd name="T3" fmla="*/ 6 h 36"/>
                <a:gd name="T4" fmla="*/ 30 w 42"/>
                <a:gd name="T5" fmla="*/ 12 h 36"/>
                <a:gd name="T6" fmla="*/ 42 w 42"/>
                <a:gd name="T7" fmla="*/ 18 h 36"/>
                <a:gd name="T8" fmla="*/ 42 w 42"/>
                <a:gd name="T9" fmla="*/ 30 h 36"/>
                <a:gd name="T10" fmla="*/ 30 w 42"/>
                <a:gd name="T11" fmla="*/ 36 h 36"/>
                <a:gd name="T12" fmla="*/ 18 w 42"/>
                <a:gd name="T13" fmla="*/ 36 h 36"/>
                <a:gd name="T14" fmla="*/ 18 w 42"/>
                <a:gd name="T15" fmla="*/ 24 h 36"/>
                <a:gd name="T16" fmla="*/ 12 w 42"/>
                <a:gd name="T17" fmla="*/ 18 h 36"/>
                <a:gd name="T18" fmla="*/ 6 w 42"/>
                <a:gd name="T19" fmla="*/ 12 h 36"/>
                <a:gd name="T20" fmla="*/ 0 w 42"/>
                <a:gd name="T21" fmla="*/ 6 h 36"/>
                <a:gd name="T22" fmla="*/ 0 w 42"/>
                <a:gd name="T23" fmla="*/ 0 h 36"/>
                <a:gd name="T24" fmla="*/ 6 w 42"/>
                <a:gd name="T25" fmla="*/ 0 h 36"/>
                <a:gd name="T26" fmla="*/ 18 w 42"/>
                <a:gd name="T27" fmla="*/ 6 h 36"/>
                <a:gd name="T28" fmla="*/ 18 w 42"/>
                <a:gd name="T29" fmla="*/ 12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6"/>
                <a:gd name="T47" fmla="*/ 42 w 42"/>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6">
                  <a:moveTo>
                    <a:pt x="18" y="6"/>
                  </a:moveTo>
                  <a:lnTo>
                    <a:pt x="24" y="6"/>
                  </a:lnTo>
                  <a:lnTo>
                    <a:pt x="30" y="12"/>
                  </a:lnTo>
                  <a:lnTo>
                    <a:pt x="42" y="18"/>
                  </a:lnTo>
                  <a:lnTo>
                    <a:pt x="42" y="30"/>
                  </a:lnTo>
                  <a:lnTo>
                    <a:pt x="30" y="36"/>
                  </a:lnTo>
                  <a:lnTo>
                    <a:pt x="18" y="36"/>
                  </a:lnTo>
                  <a:lnTo>
                    <a:pt x="18" y="24"/>
                  </a:lnTo>
                  <a:lnTo>
                    <a:pt x="12" y="18"/>
                  </a:lnTo>
                  <a:lnTo>
                    <a:pt x="6" y="12"/>
                  </a:lnTo>
                  <a:lnTo>
                    <a:pt x="0" y="6"/>
                  </a:lnTo>
                  <a:lnTo>
                    <a:pt x="0" y="0"/>
                  </a:lnTo>
                  <a:lnTo>
                    <a:pt x="6" y="0"/>
                  </a:lnTo>
                  <a:lnTo>
                    <a:pt x="18" y="6"/>
                  </a:lnTo>
                  <a:lnTo>
                    <a:pt x="18"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536"/>
            <p:cNvSpPr>
              <a:spLocks/>
            </p:cNvSpPr>
            <p:nvPr/>
          </p:nvSpPr>
          <p:spPr bwMode="auto">
            <a:xfrm>
              <a:off x="2157" y="3048"/>
              <a:ext cx="78" cy="108"/>
            </a:xfrm>
            <a:custGeom>
              <a:avLst/>
              <a:gdLst>
                <a:gd name="T0" fmla="*/ 6 w 78"/>
                <a:gd name="T1" fmla="*/ 0 h 108"/>
                <a:gd name="T2" fmla="*/ 12 w 78"/>
                <a:gd name="T3" fmla="*/ 0 h 108"/>
                <a:gd name="T4" fmla="*/ 18 w 78"/>
                <a:gd name="T5" fmla="*/ 6 h 108"/>
                <a:gd name="T6" fmla="*/ 30 w 78"/>
                <a:gd name="T7" fmla="*/ 6 h 108"/>
                <a:gd name="T8" fmla="*/ 36 w 78"/>
                <a:gd name="T9" fmla="*/ 12 h 108"/>
                <a:gd name="T10" fmla="*/ 48 w 78"/>
                <a:gd name="T11" fmla="*/ 12 h 108"/>
                <a:gd name="T12" fmla="*/ 48 w 78"/>
                <a:gd name="T13" fmla="*/ 18 h 108"/>
                <a:gd name="T14" fmla="*/ 54 w 78"/>
                <a:gd name="T15" fmla="*/ 24 h 108"/>
                <a:gd name="T16" fmla="*/ 54 w 78"/>
                <a:gd name="T17" fmla="*/ 30 h 108"/>
                <a:gd name="T18" fmla="*/ 60 w 78"/>
                <a:gd name="T19" fmla="*/ 36 h 108"/>
                <a:gd name="T20" fmla="*/ 66 w 78"/>
                <a:gd name="T21" fmla="*/ 42 h 108"/>
                <a:gd name="T22" fmla="*/ 72 w 78"/>
                <a:gd name="T23" fmla="*/ 48 h 108"/>
                <a:gd name="T24" fmla="*/ 78 w 78"/>
                <a:gd name="T25" fmla="*/ 60 h 108"/>
                <a:gd name="T26" fmla="*/ 72 w 78"/>
                <a:gd name="T27" fmla="*/ 72 h 108"/>
                <a:gd name="T28" fmla="*/ 54 w 78"/>
                <a:gd name="T29" fmla="*/ 72 h 108"/>
                <a:gd name="T30" fmla="*/ 42 w 78"/>
                <a:gd name="T31" fmla="*/ 78 h 108"/>
                <a:gd name="T32" fmla="*/ 36 w 78"/>
                <a:gd name="T33" fmla="*/ 84 h 108"/>
                <a:gd name="T34" fmla="*/ 30 w 78"/>
                <a:gd name="T35" fmla="*/ 96 h 108"/>
                <a:gd name="T36" fmla="*/ 30 w 78"/>
                <a:gd name="T37" fmla="*/ 102 h 108"/>
                <a:gd name="T38" fmla="*/ 24 w 78"/>
                <a:gd name="T39" fmla="*/ 108 h 108"/>
                <a:gd name="T40" fmla="*/ 12 w 78"/>
                <a:gd name="T41" fmla="*/ 102 h 108"/>
                <a:gd name="T42" fmla="*/ 6 w 78"/>
                <a:gd name="T43" fmla="*/ 90 h 108"/>
                <a:gd name="T44" fmla="*/ 6 w 78"/>
                <a:gd name="T45" fmla="*/ 60 h 108"/>
                <a:gd name="T46" fmla="*/ 0 w 78"/>
                <a:gd name="T47" fmla="*/ 48 h 108"/>
                <a:gd name="T48" fmla="*/ 0 w 78"/>
                <a:gd name="T49" fmla="*/ 36 h 108"/>
                <a:gd name="T50" fmla="*/ 6 w 78"/>
                <a:gd name="T51" fmla="*/ 18 h 108"/>
                <a:gd name="T52" fmla="*/ 6 w 78"/>
                <a:gd name="T53" fmla="*/ 0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
                <a:gd name="T82" fmla="*/ 0 h 108"/>
                <a:gd name="T83" fmla="*/ 78 w 78"/>
                <a:gd name="T84" fmla="*/ 108 h 1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 h="108">
                  <a:moveTo>
                    <a:pt x="6" y="0"/>
                  </a:moveTo>
                  <a:lnTo>
                    <a:pt x="12" y="0"/>
                  </a:lnTo>
                  <a:lnTo>
                    <a:pt x="18" y="6"/>
                  </a:lnTo>
                  <a:lnTo>
                    <a:pt x="30" y="6"/>
                  </a:lnTo>
                  <a:lnTo>
                    <a:pt x="36" y="12"/>
                  </a:lnTo>
                  <a:lnTo>
                    <a:pt x="48" y="12"/>
                  </a:lnTo>
                  <a:lnTo>
                    <a:pt x="48" y="18"/>
                  </a:lnTo>
                  <a:lnTo>
                    <a:pt x="54" y="24"/>
                  </a:lnTo>
                  <a:lnTo>
                    <a:pt x="54" y="30"/>
                  </a:lnTo>
                  <a:lnTo>
                    <a:pt x="60" y="36"/>
                  </a:lnTo>
                  <a:lnTo>
                    <a:pt x="66" y="42"/>
                  </a:lnTo>
                  <a:lnTo>
                    <a:pt x="72" y="48"/>
                  </a:lnTo>
                  <a:lnTo>
                    <a:pt x="78" y="60"/>
                  </a:lnTo>
                  <a:lnTo>
                    <a:pt x="72" y="72"/>
                  </a:lnTo>
                  <a:lnTo>
                    <a:pt x="54" y="72"/>
                  </a:lnTo>
                  <a:lnTo>
                    <a:pt x="42" y="78"/>
                  </a:lnTo>
                  <a:lnTo>
                    <a:pt x="36" y="84"/>
                  </a:lnTo>
                  <a:lnTo>
                    <a:pt x="30" y="96"/>
                  </a:lnTo>
                  <a:lnTo>
                    <a:pt x="30" y="102"/>
                  </a:lnTo>
                  <a:lnTo>
                    <a:pt x="24" y="108"/>
                  </a:lnTo>
                  <a:lnTo>
                    <a:pt x="12" y="102"/>
                  </a:lnTo>
                  <a:lnTo>
                    <a:pt x="6" y="90"/>
                  </a:lnTo>
                  <a:lnTo>
                    <a:pt x="6" y="60"/>
                  </a:lnTo>
                  <a:lnTo>
                    <a:pt x="0" y="48"/>
                  </a:lnTo>
                  <a:lnTo>
                    <a:pt x="0" y="36"/>
                  </a:lnTo>
                  <a:lnTo>
                    <a:pt x="6" y="18"/>
                  </a:lnTo>
                  <a:lnTo>
                    <a:pt x="6" y="0"/>
                  </a:lnTo>
                  <a:close/>
                </a:path>
              </a:pathLst>
            </a:custGeom>
            <a:solidFill>
              <a:srgbClr val="E8D898"/>
            </a:solidFill>
            <a:ln w="9525">
              <a:solidFill>
                <a:srgbClr val="E8D898"/>
              </a:solidFill>
              <a:prstDash val="solid"/>
              <a:round/>
              <a:headEnd/>
              <a:tailEnd/>
            </a:ln>
          </p:spPr>
          <p:txBody>
            <a:bodyPr/>
            <a:lstStyle/>
            <a:p>
              <a:endParaRPr lang="en-US"/>
            </a:p>
          </p:txBody>
        </p:sp>
        <p:sp>
          <p:nvSpPr>
            <p:cNvPr id="173" name="Freeform 537"/>
            <p:cNvSpPr>
              <a:spLocks/>
            </p:cNvSpPr>
            <p:nvPr/>
          </p:nvSpPr>
          <p:spPr bwMode="auto">
            <a:xfrm>
              <a:off x="2157" y="3048"/>
              <a:ext cx="78" cy="108"/>
            </a:xfrm>
            <a:custGeom>
              <a:avLst/>
              <a:gdLst>
                <a:gd name="T0" fmla="*/ 6 w 78"/>
                <a:gd name="T1" fmla="*/ 0 h 108"/>
                <a:gd name="T2" fmla="*/ 12 w 78"/>
                <a:gd name="T3" fmla="*/ 0 h 108"/>
                <a:gd name="T4" fmla="*/ 18 w 78"/>
                <a:gd name="T5" fmla="*/ 6 h 108"/>
                <a:gd name="T6" fmla="*/ 30 w 78"/>
                <a:gd name="T7" fmla="*/ 6 h 108"/>
                <a:gd name="T8" fmla="*/ 36 w 78"/>
                <a:gd name="T9" fmla="*/ 12 h 108"/>
                <a:gd name="T10" fmla="*/ 48 w 78"/>
                <a:gd name="T11" fmla="*/ 12 h 108"/>
                <a:gd name="T12" fmla="*/ 48 w 78"/>
                <a:gd name="T13" fmla="*/ 18 h 108"/>
                <a:gd name="T14" fmla="*/ 54 w 78"/>
                <a:gd name="T15" fmla="*/ 24 h 108"/>
                <a:gd name="T16" fmla="*/ 54 w 78"/>
                <a:gd name="T17" fmla="*/ 30 h 108"/>
                <a:gd name="T18" fmla="*/ 60 w 78"/>
                <a:gd name="T19" fmla="*/ 36 h 108"/>
                <a:gd name="T20" fmla="*/ 66 w 78"/>
                <a:gd name="T21" fmla="*/ 42 h 108"/>
                <a:gd name="T22" fmla="*/ 72 w 78"/>
                <a:gd name="T23" fmla="*/ 48 h 108"/>
                <a:gd name="T24" fmla="*/ 78 w 78"/>
                <a:gd name="T25" fmla="*/ 60 h 108"/>
                <a:gd name="T26" fmla="*/ 72 w 78"/>
                <a:gd name="T27" fmla="*/ 72 h 108"/>
                <a:gd name="T28" fmla="*/ 54 w 78"/>
                <a:gd name="T29" fmla="*/ 72 h 108"/>
                <a:gd name="T30" fmla="*/ 42 w 78"/>
                <a:gd name="T31" fmla="*/ 78 h 108"/>
                <a:gd name="T32" fmla="*/ 36 w 78"/>
                <a:gd name="T33" fmla="*/ 84 h 108"/>
                <a:gd name="T34" fmla="*/ 30 w 78"/>
                <a:gd name="T35" fmla="*/ 96 h 108"/>
                <a:gd name="T36" fmla="*/ 30 w 78"/>
                <a:gd name="T37" fmla="*/ 102 h 108"/>
                <a:gd name="T38" fmla="*/ 24 w 78"/>
                <a:gd name="T39" fmla="*/ 108 h 108"/>
                <a:gd name="T40" fmla="*/ 12 w 78"/>
                <a:gd name="T41" fmla="*/ 102 h 108"/>
                <a:gd name="T42" fmla="*/ 6 w 78"/>
                <a:gd name="T43" fmla="*/ 90 h 108"/>
                <a:gd name="T44" fmla="*/ 6 w 78"/>
                <a:gd name="T45" fmla="*/ 60 h 108"/>
                <a:gd name="T46" fmla="*/ 0 w 78"/>
                <a:gd name="T47" fmla="*/ 48 h 108"/>
                <a:gd name="T48" fmla="*/ 0 w 78"/>
                <a:gd name="T49" fmla="*/ 36 h 108"/>
                <a:gd name="T50" fmla="*/ 6 w 78"/>
                <a:gd name="T51" fmla="*/ 18 h 108"/>
                <a:gd name="T52" fmla="*/ 6 w 78"/>
                <a:gd name="T53" fmla="*/ 0 h 108"/>
                <a:gd name="T54" fmla="*/ 6 w 78"/>
                <a:gd name="T55" fmla="*/ 6 h 1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
                <a:gd name="T85" fmla="*/ 0 h 108"/>
                <a:gd name="T86" fmla="*/ 78 w 78"/>
                <a:gd name="T87" fmla="*/ 108 h 1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 h="108">
                  <a:moveTo>
                    <a:pt x="6" y="0"/>
                  </a:moveTo>
                  <a:lnTo>
                    <a:pt x="12" y="0"/>
                  </a:lnTo>
                  <a:lnTo>
                    <a:pt x="18" y="6"/>
                  </a:lnTo>
                  <a:lnTo>
                    <a:pt x="30" y="6"/>
                  </a:lnTo>
                  <a:lnTo>
                    <a:pt x="36" y="12"/>
                  </a:lnTo>
                  <a:lnTo>
                    <a:pt x="48" y="12"/>
                  </a:lnTo>
                  <a:lnTo>
                    <a:pt x="48" y="18"/>
                  </a:lnTo>
                  <a:lnTo>
                    <a:pt x="54" y="24"/>
                  </a:lnTo>
                  <a:lnTo>
                    <a:pt x="54" y="30"/>
                  </a:lnTo>
                  <a:lnTo>
                    <a:pt x="60" y="36"/>
                  </a:lnTo>
                  <a:lnTo>
                    <a:pt x="66" y="42"/>
                  </a:lnTo>
                  <a:lnTo>
                    <a:pt x="72" y="48"/>
                  </a:lnTo>
                  <a:lnTo>
                    <a:pt x="78" y="60"/>
                  </a:lnTo>
                  <a:lnTo>
                    <a:pt x="72" y="72"/>
                  </a:lnTo>
                  <a:lnTo>
                    <a:pt x="54" y="72"/>
                  </a:lnTo>
                  <a:lnTo>
                    <a:pt x="42" y="78"/>
                  </a:lnTo>
                  <a:lnTo>
                    <a:pt x="36" y="84"/>
                  </a:lnTo>
                  <a:lnTo>
                    <a:pt x="30" y="96"/>
                  </a:lnTo>
                  <a:lnTo>
                    <a:pt x="30" y="102"/>
                  </a:lnTo>
                  <a:lnTo>
                    <a:pt x="24" y="108"/>
                  </a:lnTo>
                  <a:lnTo>
                    <a:pt x="12" y="102"/>
                  </a:lnTo>
                  <a:lnTo>
                    <a:pt x="6" y="90"/>
                  </a:lnTo>
                  <a:lnTo>
                    <a:pt x="6" y="60"/>
                  </a:lnTo>
                  <a:lnTo>
                    <a:pt x="0" y="48"/>
                  </a:lnTo>
                  <a:lnTo>
                    <a:pt x="0" y="36"/>
                  </a:lnTo>
                  <a:lnTo>
                    <a:pt x="6" y="18"/>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538"/>
            <p:cNvSpPr>
              <a:spLocks/>
            </p:cNvSpPr>
            <p:nvPr/>
          </p:nvSpPr>
          <p:spPr bwMode="auto">
            <a:xfrm>
              <a:off x="2085" y="2982"/>
              <a:ext cx="12" cy="18"/>
            </a:xfrm>
            <a:custGeom>
              <a:avLst/>
              <a:gdLst>
                <a:gd name="T0" fmla="*/ 0 w 12"/>
                <a:gd name="T1" fmla="*/ 6 h 18"/>
                <a:gd name="T2" fmla="*/ 0 w 12"/>
                <a:gd name="T3" fmla="*/ 0 h 18"/>
                <a:gd name="T4" fmla="*/ 6 w 12"/>
                <a:gd name="T5" fmla="*/ 0 h 18"/>
                <a:gd name="T6" fmla="*/ 12 w 12"/>
                <a:gd name="T7" fmla="*/ 6 h 18"/>
                <a:gd name="T8" fmla="*/ 12 w 12"/>
                <a:gd name="T9" fmla="*/ 18 h 18"/>
                <a:gd name="T10" fmla="*/ 6 w 12"/>
                <a:gd name="T11" fmla="*/ 18 h 18"/>
                <a:gd name="T12" fmla="*/ 6 w 12"/>
                <a:gd name="T13" fmla="*/ 12 h 18"/>
                <a:gd name="T14" fmla="*/ 0 w 12"/>
                <a:gd name="T15" fmla="*/ 6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0" y="6"/>
                  </a:moveTo>
                  <a:lnTo>
                    <a:pt x="0" y="0"/>
                  </a:lnTo>
                  <a:lnTo>
                    <a:pt x="6" y="0"/>
                  </a:lnTo>
                  <a:lnTo>
                    <a:pt x="12" y="6"/>
                  </a:lnTo>
                  <a:lnTo>
                    <a:pt x="12" y="18"/>
                  </a:lnTo>
                  <a:lnTo>
                    <a:pt x="6" y="18"/>
                  </a:lnTo>
                  <a:lnTo>
                    <a:pt x="6" y="12"/>
                  </a:lnTo>
                  <a:lnTo>
                    <a:pt x="0" y="6"/>
                  </a:lnTo>
                  <a:close/>
                </a:path>
              </a:pathLst>
            </a:custGeom>
            <a:solidFill>
              <a:srgbClr val="E8D898"/>
            </a:solidFill>
            <a:ln w="9525">
              <a:solidFill>
                <a:srgbClr val="E8D898"/>
              </a:solidFill>
              <a:prstDash val="solid"/>
              <a:round/>
              <a:headEnd/>
              <a:tailEnd/>
            </a:ln>
          </p:spPr>
          <p:txBody>
            <a:bodyPr/>
            <a:lstStyle/>
            <a:p>
              <a:endParaRPr lang="en-US"/>
            </a:p>
          </p:txBody>
        </p:sp>
        <p:sp>
          <p:nvSpPr>
            <p:cNvPr id="175" name="Freeform 539"/>
            <p:cNvSpPr>
              <a:spLocks/>
            </p:cNvSpPr>
            <p:nvPr/>
          </p:nvSpPr>
          <p:spPr bwMode="auto">
            <a:xfrm>
              <a:off x="2085" y="2982"/>
              <a:ext cx="12" cy="18"/>
            </a:xfrm>
            <a:custGeom>
              <a:avLst/>
              <a:gdLst>
                <a:gd name="T0" fmla="*/ 0 w 12"/>
                <a:gd name="T1" fmla="*/ 6 h 18"/>
                <a:gd name="T2" fmla="*/ 0 w 12"/>
                <a:gd name="T3" fmla="*/ 0 h 18"/>
                <a:gd name="T4" fmla="*/ 6 w 12"/>
                <a:gd name="T5" fmla="*/ 0 h 18"/>
                <a:gd name="T6" fmla="*/ 12 w 12"/>
                <a:gd name="T7" fmla="*/ 6 h 18"/>
                <a:gd name="T8" fmla="*/ 12 w 12"/>
                <a:gd name="T9" fmla="*/ 18 h 18"/>
                <a:gd name="T10" fmla="*/ 6 w 12"/>
                <a:gd name="T11" fmla="*/ 18 h 18"/>
                <a:gd name="T12" fmla="*/ 6 w 12"/>
                <a:gd name="T13" fmla="*/ 12 h 18"/>
                <a:gd name="T14" fmla="*/ 0 w 12"/>
                <a:gd name="T15" fmla="*/ 6 h 18"/>
                <a:gd name="T16" fmla="*/ 0 w 12"/>
                <a:gd name="T17" fmla="*/ 1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0" y="6"/>
                  </a:moveTo>
                  <a:lnTo>
                    <a:pt x="0" y="0"/>
                  </a:lnTo>
                  <a:lnTo>
                    <a:pt x="6" y="0"/>
                  </a:lnTo>
                  <a:lnTo>
                    <a:pt x="12" y="6"/>
                  </a:lnTo>
                  <a:lnTo>
                    <a:pt x="12" y="18"/>
                  </a:lnTo>
                  <a:lnTo>
                    <a:pt x="6" y="18"/>
                  </a:lnTo>
                  <a:lnTo>
                    <a:pt x="6" y="12"/>
                  </a:lnTo>
                  <a:lnTo>
                    <a:pt x="0" y="6"/>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540"/>
            <p:cNvSpPr>
              <a:spLocks/>
            </p:cNvSpPr>
            <p:nvPr/>
          </p:nvSpPr>
          <p:spPr bwMode="auto">
            <a:xfrm>
              <a:off x="1713" y="1236"/>
              <a:ext cx="366" cy="594"/>
            </a:xfrm>
            <a:custGeom>
              <a:avLst/>
              <a:gdLst>
                <a:gd name="T0" fmla="*/ 168 w 366"/>
                <a:gd name="T1" fmla="*/ 564 h 594"/>
                <a:gd name="T2" fmla="*/ 0 w 366"/>
                <a:gd name="T3" fmla="*/ 528 h 594"/>
                <a:gd name="T4" fmla="*/ 42 w 366"/>
                <a:gd name="T5" fmla="*/ 366 h 594"/>
                <a:gd name="T6" fmla="*/ 30 w 366"/>
                <a:gd name="T7" fmla="*/ 348 h 594"/>
                <a:gd name="T8" fmla="*/ 90 w 366"/>
                <a:gd name="T9" fmla="*/ 264 h 594"/>
                <a:gd name="T10" fmla="*/ 72 w 366"/>
                <a:gd name="T11" fmla="*/ 228 h 594"/>
                <a:gd name="T12" fmla="*/ 114 w 366"/>
                <a:gd name="T13" fmla="*/ 0 h 594"/>
                <a:gd name="T14" fmla="*/ 168 w 366"/>
                <a:gd name="T15" fmla="*/ 12 h 594"/>
                <a:gd name="T16" fmla="*/ 150 w 366"/>
                <a:gd name="T17" fmla="*/ 90 h 594"/>
                <a:gd name="T18" fmla="*/ 162 w 366"/>
                <a:gd name="T19" fmla="*/ 120 h 594"/>
                <a:gd name="T20" fmla="*/ 156 w 366"/>
                <a:gd name="T21" fmla="*/ 132 h 594"/>
                <a:gd name="T22" fmla="*/ 174 w 366"/>
                <a:gd name="T23" fmla="*/ 150 h 594"/>
                <a:gd name="T24" fmla="*/ 198 w 366"/>
                <a:gd name="T25" fmla="*/ 198 h 594"/>
                <a:gd name="T26" fmla="*/ 222 w 366"/>
                <a:gd name="T27" fmla="*/ 210 h 594"/>
                <a:gd name="T28" fmla="*/ 192 w 366"/>
                <a:gd name="T29" fmla="*/ 288 h 594"/>
                <a:gd name="T30" fmla="*/ 204 w 366"/>
                <a:gd name="T31" fmla="*/ 300 h 594"/>
                <a:gd name="T32" fmla="*/ 222 w 366"/>
                <a:gd name="T33" fmla="*/ 282 h 594"/>
                <a:gd name="T34" fmla="*/ 234 w 366"/>
                <a:gd name="T35" fmla="*/ 294 h 594"/>
                <a:gd name="T36" fmla="*/ 240 w 366"/>
                <a:gd name="T37" fmla="*/ 354 h 594"/>
                <a:gd name="T38" fmla="*/ 258 w 366"/>
                <a:gd name="T39" fmla="*/ 366 h 594"/>
                <a:gd name="T40" fmla="*/ 264 w 366"/>
                <a:gd name="T41" fmla="*/ 396 h 594"/>
                <a:gd name="T42" fmla="*/ 276 w 366"/>
                <a:gd name="T43" fmla="*/ 390 h 594"/>
                <a:gd name="T44" fmla="*/ 294 w 366"/>
                <a:gd name="T45" fmla="*/ 396 h 594"/>
                <a:gd name="T46" fmla="*/ 300 w 366"/>
                <a:gd name="T47" fmla="*/ 384 h 594"/>
                <a:gd name="T48" fmla="*/ 342 w 366"/>
                <a:gd name="T49" fmla="*/ 396 h 594"/>
                <a:gd name="T50" fmla="*/ 354 w 366"/>
                <a:gd name="T51" fmla="*/ 378 h 594"/>
                <a:gd name="T52" fmla="*/ 366 w 366"/>
                <a:gd name="T53" fmla="*/ 402 h 594"/>
                <a:gd name="T54" fmla="*/ 336 w 366"/>
                <a:gd name="T55" fmla="*/ 594 h 594"/>
                <a:gd name="T56" fmla="*/ 222 w 366"/>
                <a:gd name="T57" fmla="*/ 576 h 594"/>
                <a:gd name="T58" fmla="*/ 168 w 366"/>
                <a:gd name="T59" fmla="*/ 564 h 5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
                <a:gd name="T91" fmla="*/ 0 h 594"/>
                <a:gd name="T92" fmla="*/ 366 w 366"/>
                <a:gd name="T93" fmla="*/ 594 h 5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 h="594">
                  <a:moveTo>
                    <a:pt x="168" y="564"/>
                  </a:moveTo>
                  <a:lnTo>
                    <a:pt x="0" y="528"/>
                  </a:lnTo>
                  <a:lnTo>
                    <a:pt x="42" y="366"/>
                  </a:lnTo>
                  <a:lnTo>
                    <a:pt x="30" y="348"/>
                  </a:lnTo>
                  <a:lnTo>
                    <a:pt x="90" y="264"/>
                  </a:lnTo>
                  <a:lnTo>
                    <a:pt x="72" y="228"/>
                  </a:lnTo>
                  <a:lnTo>
                    <a:pt x="114" y="0"/>
                  </a:lnTo>
                  <a:lnTo>
                    <a:pt x="168" y="12"/>
                  </a:lnTo>
                  <a:lnTo>
                    <a:pt x="150" y="90"/>
                  </a:lnTo>
                  <a:lnTo>
                    <a:pt x="162" y="120"/>
                  </a:lnTo>
                  <a:lnTo>
                    <a:pt x="156" y="132"/>
                  </a:lnTo>
                  <a:lnTo>
                    <a:pt x="174" y="150"/>
                  </a:lnTo>
                  <a:lnTo>
                    <a:pt x="198" y="198"/>
                  </a:lnTo>
                  <a:lnTo>
                    <a:pt x="222" y="210"/>
                  </a:lnTo>
                  <a:lnTo>
                    <a:pt x="192" y="288"/>
                  </a:lnTo>
                  <a:lnTo>
                    <a:pt x="204" y="300"/>
                  </a:lnTo>
                  <a:lnTo>
                    <a:pt x="222" y="282"/>
                  </a:lnTo>
                  <a:lnTo>
                    <a:pt x="234" y="294"/>
                  </a:lnTo>
                  <a:lnTo>
                    <a:pt x="240" y="354"/>
                  </a:lnTo>
                  <a:lnTo>
                    <a:pt x="258" y="366"/>
                  </a:lnTo>
                  <a:lnTo>
                    <a:pt x="264" y="396"/>
                  </a:lnTo>
                  <a:lnTo>
                    <a:pt x="276" y="390"/>
                  </a:lnTo>
                  <a:lnTo>
                    <a:pt x="294" y="396"/>
                  </a:lnTo>
                  <a:lnTo>
                    <a:pt x="300" y="384"/>
                  </a:lnTo>
                  <a:lnTo>
                    <a:pt x="342" y="396"/>
                  </a:lnTo>
                  <a:lnTo>
                    <a:pt x="354" y="378"/>
                  </a:lnTo>
                  <a:lnTo>
                    <a:pt x="366" y="402"/>
                  </a:lnTo>
                  <a:lnTo>
                    <a:pt x="336" y="594"/>
                  </a:lnTo>
                  <a:lnTo>
                    <a:pt x="222" y="576"/>
                  </a:lnTo>
                  <a:lnTo>
                    <a:pt x="168" y="564"/>
                  </a:lnTo>
                  <a:close/>
                </a:path>
              </a:pathLst>
            </a:custGeom>
            <a:solidFill>
              <a:srgbClr val="E8D898"/>
            </a:solidFill>
            <a:ln w="9525">
              <a:solidFill>
                <a:srgbClr val="E8D898"/>
              </a:solidFill>
              <a:prstDash val="solid"/>
              <a:round/>
              <a:headEnd/>
              <a:tailEnd/>
            </a:ln>
          </p:spPr>
          <p:txBody>
            <a:bodyPr/>
            <a:lstStyle/>
            <a:p>
              <a:endParaRPr lang="en-US"/>
            </a:p>
          </p:txBody>
        </p:sp>
        <p:sp>
          <p:nvSpPr>
            <p:cNvPr id="177" name="Freeform 541"/>
            <p:cNvSpPr>
              <a:spLocks/>
            </p:cNvSpPr>
            <p:nvPr/>
          </p:nvSpPr>
          <p:spPr bwMode="auto">
            <a:xfrm>
              <a:off x="1713" y="1236"/>
              <a:ext cx="366" cy="594"/>
            </a:xfrm>
            <a:custGeom>
              <a:avLst/>
              <a:gdLst>
                <a:gd name="T0" fmla="*/ 168 w 366"/>
                <a:gd name="T1" fmla="*/ 564 h 594"/>
                <a:gd name="T2" fmla="*/ 0 w 366"/>
                <a:gd name="T3" fmla="*/ 528 h 594"/>
                <a:gd name="T4" fmla="*/ 42 w 366"/>
                <a:gd name="T5" fmla="*/ 366 h 594"/>
                <a:gd name="T6" fmla="*/ 30 w 366"/>
                <a:gd name="T7" fmla="*/ 348 h 594"/>
                <a:gd name="T8" fmla="*/ 90 w 366"/>
                <a:gd name="T9" fmla="*/ 264 h 594"/>
                <a:gd name="T10" fmla="*/ 72 w 366"/>
                <a:gd name="T11" fmla="*/ 228 h 594"/>
                <a:gd name="T12" fmla="*/ 114 w 366"/>
                <a:gd name="T13" fmla="*/ 0 h 594"/>
                <a:gd name="T14" fmla="*/ 168 w 366"/>
                <a:gd name="T15" fmla="*/ 12 h 594"/>
                <a:gd name="T16" fmla="*/ 150 w 366"/>
                <a:gd name="T17" fmla="*/ 90 h 594"/>
                <a:gd name="T18" fmla="*/ 162 w 366"/>
                <a:gd name="T19" fmla="*/ 120 h 594"/>
                <a:gd name="T20" fmla="*/ 156 w 366"/>
                <a:gd name="T21" fmla="*/ 132 h 594"/>
                <a:gd name="T22" fmla="*/ 174 w 366"/>
                <a:gd name="T23" fmla="*/ 150 h 594"/>
                <a:gd name="T24" fmla="*/ 198 w 366"/>
                <a:gd name="T25" fmla="*/ 198 h 594"/>
                <a:gd name="T26" fmla="*/ 222 w 366"/>
                <a:gd name="T27" fmla="*/ 210 h 594"/>
                <a:gd name="T28" fmla="*/ 192 w 366"/>
                <a:gd name="T29" fmla="*/ 288 h 594"/>
                <a:gd name="T30" fmla="*/ 204 w 366"/>
                <a:gd name="T31" fmla="*/ 300 h 594"/>
                <a:gd name="T32" fmla="*/ 222 w 366"/>
                <a:gd name="T33" fmla="*/ 282 h 594"/>
                <a:gd name="T34" fmla="*/ 234 w 366"/>
                <a:gd name="T35" fmla="*/ 294 h 594"/>
                <a:gd name="T36" fmla="*/ 240 w 366"/>
                <a:gd name="T37" fmla="*/ 354 h 594"/>
                <a:gd name="T38" fmla="*/ 258 w 366"/>
                <a:gd name="T39" fmla="*/ 366 h 594"/>
                <a:gd name="T40" fmla="*/ 264 w 366"/>
                <a:gd name="T41" fmla="*/ 396 h 594"/>
                <a:gd name="T42" fmla="*/ 276 w 366"/>
                <a:gd name="T43" fmla="*/ 390 h 594"/>
                <a:gd name="T44" fmla="*/ 294 w 366"/>
                <a:gd name="T45" fmla="*/ 396 h 594"/>
                <a:gd name="T46" fmla="*/ 300 w 366"/>
                <a:gd name="T47" fmla="*/ 384 h 594"/>
                <a:gd name="T48" fmla="*/ 342 w 366"/>
                <a:gd name="T49" fmla="*/ 396 h 594"/>
                <a:gd name="T50" fmla="*/ 354 w 366"/>
                <a:gd name="T51" fmla="*/ 378 h 594"/>
                <a:gd name="T52" fmla="*/ 366 w 366"/>
                <a:gd name="T53" fmla="*/ 402 h 594"/>
                <a:gd name="T54" fmla="*/ 336 w 366"/>
                <a:gd name="T55" fmla="*/ 594 h 594"/>
                <a:gd name="T56" fmla="*/ 222 w 366"/>
                <a:gd name="T57" fmla="*/ 576 h 594"/>
                <a:gd name="T58" fmla="*/ 168 w 366"/>
                <a:gd name="T59" fmla="*/ 564 h 594"/>
                <a:gd name="T60" fmla="*/ 168 w 366"/>
                <a:gd name="T61" fmla="*/ 570 h 5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594"/>
                <a:gd name="T95" fmla="*/ 366 w 366"/>
                <a:gd name="T96" fmla="*/ 594 h 5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594">
                  <a:moveTo>
                    <a:pt x="168" y="564"/>
                  </a:moveTo>
                  <a:lnTo>
                    <a:pt x="0" y="528"/>
                  </a:lnTo>
                  <a:lnTo>
                    <a:pt x="42" y="366"/>
                  </a:lnTo>
                  <a:lnTo>
                    <a:pt x="30" y="348"/>
                  </a:lnTo>
                  <a:lnTo>
                    <a:pt x="90" y="264"/>
                  </a:lnTo>
                  <a:lnTo>
                    <a:pt x="72" y="228"/>
                  </a:lnTo>
                  <a:lnTo>
                    <a:pt x="114" y="0"/>
                  </a:lnTo>
                  <a:lnTo>
                    <a:pt x="168" y="12"/>
                  </a:lnTo>
                  <a:lnTo>
                    <a:pt x="150" y="90"/>
                  </a:lnTo>
                  <a:lnTo>
                    <a:pt x="162" y="120"/>
                  </a:lnTo>
                  <a:lnTo>
                    <a:pt x="156" y="132"/>
                  </a:lnTo>
                  <a:lnTo>
                    <a:pt x="174" y="150"/>
                  </a:lnTo>
                  <a:lnTo>
                    <a:pt x="198" y="198"/>
                  </a:lnTo>
                  <a:lnTo>
                    <a:pt x="222" y="210"/>
                  </a:lnTo>
                  <a:lnTo>
                    <a:pt x="192" y="288"/>
                  </a:lnTo>
                  <a:lnTo>
                    <a:pt x="204" y="300"/>
                  </a:lnTo>
                  <a:lnTo>
                    <a:pt x="222" y="282"/>
                  </a:lnTo>
                  <a:lnTo>
                    <a:pt x="234" y="294"/>
                  </a:lnTo>
                  <a:lnTo>
                    <a:pt x="240" y="354"/>
                  </a:lnTo>
                  <a:lnTo>
                    <a:pt x="258" y="366"/>
                  </a:lnTo>
                  <a:lnTo>
                    <a:pt x="264" y="396"/>
                  </a:lnTo>
                  <a:lnTo>
                    <a:pt x="276" y="390"/>
                  </a:lnTo>
                  <a:lnTo>
                    <a:pt x="294" y="396"/>
                  </a:lnTo>
                  <a:lnTo>
                    <a:pt x="300" y="384"/>
                  </a:lnTo>
                  <a:lnTo>
                    <a:pt x="342" y="396"/>
                  </a:lnTo>
                  <a:lnTo>
                    <a:pt x="354" y="378"/>
                  </a:lnTo>
                  <a:lnTo>
                    <a:pt x="366" y="402"/>
                  </a:lnTo>
                  <a:lnTo>
                    <a:pt x="336" y="594"/>
                  </a:lnTo>
                  <a:lnTo>
                    <a:pt x="222" y="576"/>
                  </a:lnTo>
                  <a:lnTo>
                    <a:pt x="168" y="564"/>
                  </a:lnTo>
                  <a:lnTo>
                    <a:pt x="168" y="57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542"/>
            <p:cNvSpPr>
              <a:spLocks/>
            </p:cNvSpPr>
            <p:nvPr/>
          </p:nvSpPr>
          <p:spPr bwMode="auto">
            <a:xfrm>
              <a:off x="3183" y="1842"/>
              <a:ext cx="246" cy="438"/>
            </a:xfrm>
            <a:custGeom>
              <a:avLst/>
              <a:gdLst>
                <a:gd name="T0" fmla="*/ 150 w 246"/>
                <a:gd name="T1" fmla="*/ 438 h 438"/>
                <a:gd name="T2" fmla="*/ 132 w 246"/>
                <a:gd name="T3" fmla="*/ 414 h 438"/>
                <a:gd name="T4" fmla="*/ 126 w 246"/>
                <a:gd name="T5" fmla="*/ 384 h 438"/>
                <a:gd name="T6" fmla="*/ 72 w 246"/>
                <a:gd name="T7" fmla="*/ 348 h 438"/>
                <a:gd name="T8" fmla="*/ 84 w 246"/>
                <a:gd name="T9" fmla="*/ 294 h 438"/>
                <a:gd name="T10" fmla="*/ 66 w 246"/>
                <a:gd name="T11" fmla="*/ 288 h 438"/>
                <a:gd name="T12" fmla="*/ 54 w 246"/>
                <a:gd name="T13" fmla="*/ 294 h 438"/>
                <a:gd name="T14" fmla="*/ 42 w 246"/>
                <a:gd name="T15" fmla="*/ 264 h 438"/>
                <a:gd name="T16" fmla="*/ 18 w 246"/>
                <a:gd name="T17" fmla="*/ 240 h 438"/>
                <a:gd name="T18" fmla="*/ 0 w 246"/>
                <a:gd name="T19" fmla="*/ 222 h 438"/>
                <a:gd name="T20" fmla="*/ 0 w 246"/>
                <a:gd name="T21" fmla="*/ 168 h 438"/>
                <a:gd name="T22" fmla="*/ 18 w 246"/>
                <a:gd name="T23" fmla="*/ 156 h 438"/>
                <a:gd name="T24" fmla="*/ 24 w 246"/>
                <a:gd name="T25" fmla="*/ 132 h 438"/>
                <a:gd name="T26" fmla="*/ 18 w 246"/>
                <a:gd name="T27" fmla="*/ 96 h 438"/>
                <a:gd name="T28" fmla="*/ 54 w 246"/>
                <a:gd name="T29" fmla="*/ 84 h 438"/>
                <a:gd name="T30" fmla="*/ 66 w 246"/>
                <a:gd name="T31" fmla="*/ 60 h 438"/>
                <a:gd name="T32" fmla="*/ 66 w 246"/>
                <a:gd name="T33" fmla="*/ 42 h 438"/>
                <a:gd name="T34" fmla="*/ 36 w 246"/>
                <a:gd name="T35" fmla="*/ 12 h 438"/>
                <a:gd name="T36" fmla="*/ 48 w 246"/>
                <a:gd name="T37" fmla="*/ 12 h 438"/>
                <a:gd name="T38" fmla="*/ 198 w 246"/>
                <a:gd name="T39" fmla="*/ 0 h 438"/>
                <a:gd name="T40" fmla="*/ 222 w 246"/>
                <a:gd name="T41" fmla="*/ 60 h 438"/>
                <a:gd name="T42" fmla="*/ 240 w 246"/>
                <a:gd name="T43" fmla="*/ 246 h 438"/>
                <a:gd name="T44" fmla="*/ 228 w 246"/>
                <a:gd name="T45" fmla="*/ 264 h 438"/>
                <a:gd name="T46" fmla="*/ 246 w 246"/>
                <a:gd name="T47" fmla="*/ 294 h 438"/>
                <a:gd name="T48" fmla="*/ 216 w 246"/>
                <a:gd name="T49" fmla="*/ 336 h 438"/>
                <a:gd name="T50" fmla="*/ 216 w 246"/>
                <a:gd name="T51" fmla="*/ 366 h 438"/>
                <a:gd name="T52" fmla="*/ 210 w 246"/>
                <a:gd name="T53" fmla="*/ 378 h 438"/>
                <a:gd name="T54" fmla="*/ 216 w 246"/>
                <a:gd name="T55" fmla="*/ 390 h 438"/>
                <a:gd name="T56" fmla="*/ 192 w 246"/>
                <a:gd name="T57" fmla="*/ 402 h 438"/>
                <a:gd name="T58" fmla="*/ 198 w 246"/>
                <a:gd name="T59" fmla="*/ 426 h 438"/>
                <a:gd name="T60" fmla="*/ 162 w 246"/>
                <a:gd name="T61" fmla="*/ 414 h 438"/>
                <a:gd name="T62" fmla="*/ 150 w 246"/>
                <a:gd name="T63" fmla="*/ 432 h 438"/>
                <a:gd name="T64" fmla="*/ 150 w 246"/>
                <a:gd name="T65" fmla="*/ 438 h 4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6"/>
                <a:gd name="T100" fmla="*/ 0 h 438"/>
                <a:gd name="T101" fmla="*/ 246 w 246"/>
                <a:gd name="T102" fmla="*/ 438 h 4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6" h="438">
                  <a:moveTo>
                    <a:pt x="150" y="438"/>
                  </a:moveTo>
                  <a:lnTo>
                    <a:pt x="132" y="414"/>
                  </a:lnTo>
                  <a:lnTo>
                    <a:pt x="126" y="384"/>
                  </a:lnTo>
                  <a:lnTo>
                    <a:pt x="72" y="348"/>
                  </a:lnTo>
                  <a:lnTo>
                    <a:pt x="84" y="294"/>
                  </a:lnTo>
                  <a:lnTo>
                    <a:pt x="66" y="288"/>
                  </a:lnTo>
                  <a:lnTo>
                    <a:pt x="54" y="294"/>
                  </a:lnTo>
                  <a:lnTo>
                    <a:pt x="42" y="264"/>
                  </a:lnTo>
                  <a:lnTo>
                    <a:pt x="18" y="240"/>
                  </a:lnTo>
                  <a:lnTo>
                    <a:pt x="0" y="222"/>
                  </a:lnTo>
                  <a:lnTo>
                    <a:pt x="0" y="168"/>
                  </a:lnTo>
                  <a:lnTo>
                    <a:pt x="18" y="156"/>
                  </a:lnTo>
                  <a:lnTo>
                    <a:pt x="24" y="132"/>
                  </a:lnTo>
                  <a:lnTo>
                    <a:pt x="18" y="96"/>
                  </a:lnTo>
                  <a:lnTo>
                    <a:pt x="54" y="84"/>
                  </a:lnTo>
                  <a:lnTo>
                    <a:pt x="66" y="60"/>
                  </a:lnTo>
                  <a:lnTo>
                    <a:pt x="66" y="42"/>
                  </a:lnTo>
                  <a:lnTo>
                    <a:pt x="36" y="12"/>
                  </a:lnTo>
                  <a:lnTo>
                    <a:pt x="48" y="12"/>
                  </a:lnTo>
                  <a:lnTo>
                    <a:pt x="198" y="0"/>
                  </a:lnTo>
                  <a:lnTo>
                    <a:pt x="222" y="60"/>
                  </a:lnTo>
                  <a:lnTo>
                    <a:pt x="240" y="246"/>
                  </a:lnTo>
                  <a:lnTo>
                    <a:pt x="228" y="264"/>
                  </a:lnTo>
                  <a:lnTo>
                    <a:pt x="246" y="294"/>
                  </a:lnTo>
                  <a:lnTo>
                    <a:pt x="216" y="336"/>
                  </a:lnTo>
                  <a:lnTo>
                    <a:pt x="216" y="366"/>
                  </a:lnTo>
                  <a:lnTo>
                    <a:pt x="210" y="378"/>
                  </a:lnTo>
                  <a:lnTo>
                    <a:pt x="216" y="390"/>
                  </a:lnTo>
                  <a:lnTo>
                    <a:pt x="192" y="402"/>
                  </a:lnTo>
                  <a:lnTo>
                    <a:pt x="198" y="426"/>
                  </a:lnTo>
                  <a:lnTo>
                    <a:pt x="162" y="414"/>
                  </a:lnTo>
                  <a:lnTo>
                    <a:pt x="150" y="432"/>
                  </a:lnTo>
                  <a:lnTo>
                    <a:pt x="150" y="438"/>
                  </a:lnTo>
                  <a:close/>
                </a:path>
              </a:pathLst>
            </a:custGeom>
            <a:solidFill>
              <a:srgbClr val="FFAA00"/>
            </a:solidFill>
            <a:ln w="9525">
              <a:solidFill>
                <a:srgbClr val="FFAA00"/>
              </a:solidFill>
              <a:prstDash val="solid"/>
              <a:round/>
              <a:headEnd/>
              <a:tailEnd/>
            </a:ln>
          </p:spPr>
          <p:txBody>
            <a:bodyPr/>
            <a:lstStyle/>
            <a:p>
              <a:endParaRPr lang="en-US"/>
            </a:p>
          </p:txBody>
        </p:sp>
        <p:sp>
          <p:nvSpPr>
            <p:cNvPr id="179" name="Freeform 543"/>
            <p:cNvSpPr>
              <a:spLocks/>
            </p:cNvSpPr>
            <p:nvPr/>
          </p:nvSpPr>
          <p:spPr bwMode="auto">
            <a:xfrm>
              <a:off x="3183" y="1842"/>
              <a:ext cx="246" cy="444"/>
            </a:xfrm>
            <a:custGeom>
              <a:avLst/>
              <a:gdLst>
                <a:gd name="T0" fmla="*/ 150 w 246"/>
                <a:gd name="T1" fmla="*/ 438 h 444"/>
                <a:gd name="T2" fmla="*/ 132 w 246"/>
                <a:gd name="T3" fmla="*/ 414 h 444"/>
                <a:gd name="T4" fmla="*/ 126 w 246"/>
                <a:gd name="T5" fmla="*/ 384 h 444"/>
                <a:gd name="T6" fmla="*/ 72 w 246"/>
                <a:gd name="T7" fmla="*/ 348 h 444"/>
                <a:gd name="T8" fmla="*/ 84 w 246"/>
                <a:gd name="T9" fmla="*/ 294 h 444"/>
                <a:gd name="T10" fmla="*/ 66 w 246"/>
                <a:gd name="T11" fmla="*/ 288 h 444"/>
                <a:gd name="T12" fmla="*/ 54 w 246"/>
                <a:gd name="T13" fmla="*/ 294 h 444"/>
                <a:gd name="T14" fmla="*/ 42 w 246"/>
                <a:gd name="T15" fmla="*/ 264 h 444"/>
                <a:gd name="T16" fmla="*/ 18 w 246"/>
                <a:gd name="T17" fmla="*/ 240 h 444"/>
                <a:gd name="T18" fmla="*/ 0 w 246"/>
                <a:gd name="T19" fmla="*/ 222 h 444"/>
                <a:gd name="T20" fmla="*/ 0 w 246"/>
                <a:gd name="T21" fmla="*/ 168 h 444"/>
                <a:gd name="T22" fmla="*/ 18 w 246"/>
                <a:gd name="T23" fmla="*/ 156 h 444"/>
                <a:gd name="T24" fmla="*/ 24 w 246"/>
                <a:gd name="T25" fmla="*/ 132 h 444"/>
                <a:gd name="T26" fmla="*/ 18 w 246"/>
                <a:gd name="T27" fmla="*/ 96 h 444"/>
                <a:gd name="T28" fmla="*/ 54 w 246"/>
                <a:gd name="T29" fmla="*/ 84 h 444"/>
                <a:gd name="T30" fmla="*/ 66 w 246"/>
                <a:gd name="T31" fmla="*/ 60 h 444"/>
                <a:gd name="T32" fmla="*/ 66 w 246"/>
                <a:gd name="T33" fmla="*/ 42 h 444"/>
                <a:gd name="T34" fmla="*/ 36 w 246"/>
                <a:gd name="T35" fmla="*/ 12 h 444"/>
                <a:gd name="T36" fmla="*/ 48 w 246"/>
                <a:gd name="T37" fmla="*/ 12 h 444"/>
                <a:gd name="T38" fmla="*/ 198 w 246"/>
                <a:gd name="T39" fmla="*/ 0 h 444"/>
                <a:gd name="T40" fmla="*/ 222 w 246"/>
                <a:gd name="T41" fmla="*/ 60 h 444"/>
                <a:gd name="T42" fmla="*/ 240 w 246"/>
                <a:gd name="T43" fmla="*/ 246 h 444"/>
                <a:gd name="T44" fmla="*/ 228 w 246"/>
                <a:gd name="T45" fmla="*/ 264 h 444"/>
                <a:gd name="T46" fmla="*/ 246 w 246"/>
                <a:gd name="T47" fmla="*/ 294 h 444"/>
                <a:gd name="T48" fmla="*/ 216 w 246"/>
                <a:gd name="T49" fmla="*/ 336 h 444"/>
                <a:gd name="T50" fmla="*/ 216 w 246"/>
                <a:gd name="T51" fmla="*/ 366 h 444"/>
                <a:gd name="T52" fmla="*/ 210 w 246"/>
                <a:gd name="T53" fmla="*/ 378 h 444"/>
                <a:gd name="T54" fmla="*/ 216 w 246"/>
                <a:gd name="T55" fmla="*/ 390 h 444"/>
                <a:gd name="T56" fmla="*/ 192 w 246"/>
                <a:gd name="T57" fmla="*/ 402 h 444"/>
                <a:gd name="T58" fmla="*/ 198 w 246"/>
                <a:gd name="T59" fmla="*/ 426 h 444"/>
                <a:gd name="T60" fmla="*/ 162 w 246"/>
                <a:gd name="T61" fmla="*/ 414 h 444"/>
                <a:gd name="T62" fmla="*/ 150 w 246"/>
                <a:gd name="T63" fmla="*/ 432 h 444"/>
                <a:gd name="T64" fmla="*/ 150 w 246"/>
                <a:gd name="T65" fmla="*/ 438 h 444"/>
                <a:gd name="T66" fmla="*/ 150 w 246"/>
                <a:gd name="T67" fmla="*/ 444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444"/>
                <a:gd name="T104" fmla="*/ 246 w 246"/>
                <a:gd name="T105" fmla="*/ 444 h 4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444">
                  <a:moveTo>
                    <a:pt x="150" y="438"/>
                  </a:moveTo>
                  <a:lnTo>
                    <a:pt x="132" y="414"/>
                  </a:lnTo>
                  <a:lnTo>
                    <a:pt x="126" y="384"/>
                  </a:lnTo>
                  <a:lnTo>
                    <a:pt x="72" y="348"/>
                  </a:lnTo>
                  <a:lnTo>
                    <a:pt x="84" y="294"/>
                  </a:lnTo>
                  <a:lnTo>
                    <a:pt x="66" y="288"/>
                  </a:lnTo>
                  <a:lnTo>
                    <a:pt x="54" y="294"/>
                  </a:lnTo>
                  <a:lnTo>
                    <a:pt x="42" y="264"/>
                  </a:lnTo>
                  <a:lnTo>
                    <a:pt x="18" y="240"/>
                  </a:lnTo>
                  <a:lnTo>
                    <a:pt x="0" y="222"/>
                  </a:lnTo>
                  <a:lnTo>
                    <a:pt x="0" y="168"/>
                  </a:lnTo>
                  <a:lnTo>
                    <a:pt x="18" y="156"/>
                  </a:lnTo>
                  <a:lnTo>
                    <a:pt x="24" y="132"/>
                  </a:lnTo>
                  <a:lnTo>
                    <a:pt x="18" y="96"/>
                  </a:lnTo>
                  <a:lnTo>
                    <a:pt x="54" y="84"/>
                  </a:lnTo>
                  <a:lnTo>
                    <a:pt x="66" y="60"/>
                  </a:lnTo>
                  <a:lnTo>
                    <a:pt x="66" y="42"/>
                  </a:lnTo>
                  <a:lnTo>
                    <a:pt x="36" y="12"/>
                  </a:lnTo>
                  <a:lnTo>
                    <a:pt x="48" y="12"/>
                  </a:lnTo>
                  <a:lnTo>
                    <a:pt x="198" y="0"/>
                  </a:lnTo>
                  <a:lnTo>
                    <a:pt x="222" y="60"/>
                  </a:lnTo>
                  <a:lnTo>
                    <a:pt x="240" y="246"/>
                  </a:lnTo>
                  <a:lnTo>
                    <a:pt x="228" y="264"/>
                  </a:lnTo>
                  <a:lnTo>
                    <a:pt x="246" y="294"/>
                  </a:lnTo>
                  <a:lnTo>
                    <a:pt x="216" y="336"/>
                  </a:lnTo>
                  <a:lnTo>
                    <a:pt x="216" y="366"/>
                  </a:lnTo>
                  <a:lnTo>
                    <a:pt x="210" y="378"/>
                  </a:lnTo>
                  <a:lnTo>
                    <a:pt x="216" y="390"/>
                  </a:lnTo>
                  <a:lnTo>
                    <a:pt x="192" y="402"/>
                  </a:lnTo>
                  <a:lnTo>
                    <a:pt x="198" y="426"/>
                  </a:lnTo>
                  <a:lnTo>
                    <a:pt x="162" y="414"/>
                  </a:lnTo>
                  <a:lnTo>
                    <a:pt x="150" y="432"/>
                  </a:lnTo>
                  <a:lnTo>
                    <a:pt x="150" y="438"/>
                  </a:lnTo>
                  <a:lnTo>
                    <a:pt x="150" y="44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544"/>
            <p:cNvSpPr>
              <a:spLocks/>
            </p:cNvSpPr>
            <p:nvPr/>
          </p:nvSpPr>
          <p:spPr bwMode="auto">
            <a:xfrm>
              <a:off x="3399" y="1884"/>
              <a:ext cx="186" cy="324"/>
            </a:xfrm>
            <a:custGeom>
              <a:avLst/>
              <a:gdLst>
                <a:gd name="T0" fmla="*/ 0 w 186"/>
                <a:gd name="T1" fmla="*/ 324 h 324"/>
                <a:gd name="T2" fmla="*/ 0 w 186"/>
                <a:gd name="T3" fmla="*/ 294 h 324"/>
                <a:gd name="T4" fmla="*/ 30 w 186"/>
                <a:gd name="T5" fmla="*/ 252 h 324"/>
                <a:gd name="T6" fmla="*/ 12 w 186"/>
                <a:gd name="T7" fmla="*/ 222 h 324"/>
                <a:gd name="T8" fmla="*/ 24 w 186"/>
                <a:gd name="T9" fmla="*/ 204 h 324"/>
                <a:gd name="T10" fmla="*/ 6 w 186"/>
                <a:gd name="T11" fmla="*/ 18 h 324"/>
                <a:gd name="T12" fmla="*/ 24 w 186"/>
                <a:gd name="T13" fmla="*/ 24 h 324"/>
                <a:gd name="T14" fmla="*/ 48 w 186"/>
                <a:gd name="T15" fmla="*/ 12 h 324"/>
                <a:gd name="T16" fmla="*/ 162 w 186"/>
                <a:gd name="T17" fmla="*/ 0 h 324"/>
                <a:gd name="T18" fmla="*/ 186 w 186"/>
                <a:gd name="T19" fmla="*/ 204 h 324"/>
                <a:gd name="T20" fmla="*/ 186 w 186"/>
                <a:gd name="T21" fmla="*/ 228 h 324"/>
                <a:gd name="T22" fmla="*/ 150 w 186"/>
                <a:gd name="T23" fmla="*/ 240 h 324"/>
                <a:gd name="T24" fmla="*/ 156 w 186"/>
                <a:gd name="T25" fmla="*/ 252 h 324"/>
                <a:gd name="T26" fmla="*/ 126 w 186"/>
                <a:gd name="T27" fmla="*/ 300 h 324"/>
                <a:gd name="T28" fmla="*/ 108 w 186"/>
                <a:gd name="T29" fmla="*/ 300 h 324"/>
                <a:gd name="T30" fmla="*/ 102 w 186"/>
                <a:gd name="T31" fmla="*/ 288 h 324"/>
                <a:gd name="T32" fmla="*/ 84 w 186"/>
                <a:gd name="T33" fmla="*/ 312 h 324"/>
                <a:gd name="T34" fmla="*/ 72 w 186"/>
                <a:gd name="T35" fmla="*/ 306 h 324"/>
                <a:gd name="T36" fmla="*/ 60 w 186"/>
                <a:gd name="T37" fmla="*/ 324 h 324"/>
                <a:gd name="T38" fmla="*/ 24 w 186"/>
                <a:gd name="T39" fmla="*/ 312 h 324"/>
                <a:gd name="T40" fmla="*/ 24 w 186"/>
                <a:gd name="T41" fmla="*/ 324 h 324"/>
                <a:gd name="T42" fmla="*/ 12 w 186"/>
                <a:gd name="T43" fmla="*/ 318 h 324"/>
                <a:gd name="T44" fmla="*/ 6 w 186"/>
                <a:gd name="T45" fmla="*/ 324 h 324"/>
                <a:gd name="T46" fmla="*/ 0 w 186"/>
                <a:gd name="T47" fmla="*/ 324 h 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6"/>
                <a:gd name="T73" fmla="*/ 0 h 324"/>
                <a:gd name="T74" fmla="*/ 186 w 186"/>
                <a:gd name="T75" fmla="*/ 324 h 3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6" h="324">
                  <a:moveTo>
                    <a:pt x="0" y="324"/>
                  </a:moveTo>
                  <a:lnTo>
                    <a:pt x="0" y="294"/>
                  </a:lnTo>
                  <a:lnTo>
                    <a:pt x="30" y="252"/>
                  </a:lnTo>
                  <a:lnTo>
                    <a:pt x="12" y="222"/>
                  </a:lnTo>
                  <a:lnTo>
                    <a:pt x="24" y="204"/>
                  </a:lnTo>
                  <a:lnTo>
                    <a:pt x="6" y="18"/>
                  </a:lnTo>
                  <a:lnTo>
                    <a:pt x="24" y="24"/>
                  </a:lnTo>
                  <a:lnTo>
                    <a:pt x="48" y="12"/>
                  </a:lnTo>
                  <a:lnTo>
                    <a:pt x="162" y="0"/>
                  </a:lnTo>
                  <a:lnTo>
                    <a:pt x="186" y="204"/>
                  </a:lnTo>
                  <a:lnTo>
                    <a:pt x="186" y="228"/>
                  </a:lnTo>
                  <a:lnTo>
                    <a:pt x="150" y="240"/>
                  </a:lnTo>
                  <a:lnTo>
                    <a:pt x="156" y="252"/>
                  </a:lnTo>
                  <a:lnTo>
                    <a:pt x="126" y="300"/>
                  </a:lnTo>
                  <a:lnTo>
                    <a:pt x="108" y="300"/>
                  </a:lnTo>
                  <a:lnTo>
                    <a:pt x="102" y="288"/>
                  </a:lnTo>
                  <a:lnTo>
                    <a:pt x="84" y="312"/>
                  </a:lnTo>
                  <a:lnTo>
                    <a:pt x="72" y="306"/>
                  </a:lnTo>
                  <a:lnTo>
                    <a:pt x="60" y="324"/>
                  </a:lnTo>
                  <a:lnTo>
                    <a:pt x="24" y="312"/>
                  </a:lnTo>
                  <a:lnTo>
                    <a:pt x="24" y="324"/>
                  </a:lnTo>
                  <a:lnTo>
                    <a:pt x="12" y="318"/>
                  </a:lnTo>
                  <a:lnTo>
                    <a:pt x="6" y="324"/>
                  </a:lnTo>
                  <a:lnTo>
                    <a:pt x="0" y="324"/>
                  </a:lnTo>
                  <a:close/>
                </a:path>
              </a:pathLst>
            </a:custGeom>
            <a:solidFill>
              <a:srgbClr val="FFAA00"/>
            </a:solidFill>
            <a:ln w="9525">
              <a:solidFill>
                <a:srgbClr val="FFAA00"/>
              </a:solidFill>
              <a:prstDash val="solid"/>
              <a:round/>
              <a:headEnd/>
              <a:tailEnd/>
            </a:ln>
          </p:spPr>
          <p:txBody>
            <a:bodyPr/>
            <a:lstStyle/>
            <a:p>
              <a:endParaRPr lang="en-US"/>
            </a:p>
          </p:txBody>
        </p:sp>
        <p:sp>
          <p:nvSpPr>
            <p:cNvPr id="181" name="Freeform 545"/>
            <p:cNvSpPr>
              <a:spLocks/>
            </p:cNvSpPr>
            <p:nvPr/>
          </p:nvSpPr>
          <p:spPr bwMode="auto">
            <a:xfrm>
              <a:off x="3399" y="1884"/>
              <a:ext cx="186" cy="330"/>
            </a:xfrm>
            <a:custGeom>
              <a:avLst/>
              <a:gdLst>
                <a:gd name="T0" fmla="*/ 0 w 186"/>
                <a:gd name="T1" fmla="*/ 324 h 330"/>
                <a:gd name="T2" fmla="*/ 0 w 186"/>
                <a:gd name="T3" fmla="*/ 294 h 330"/>
                <a:gd name="T4" fmla="*/ 30 w 186"/>
                <a:gd name="T5" fmla="*/ 252 h 330"/>
                <a:gd name="T6" fmla="*/ 12 w 186"/>
                <a:gd name="T7" fmla="*/ 222 h 330"/>
                <a:gd name="T8" fmla="*/ 24 w 186"/>
                <a:gd name="T9" fmla="*/ 204 h 330"/>
                <a:gd name="T10" fmla="*/ 6 w 186"/>
                <a:gd name="T11" fmla="*/ 18 h 330"/>
                <a:gd name="T12" fmla="*/ 24 w 186"/>
                <a:gd name="T13" fmla="*/ 24 h 330"/>
                <a:gd name="T14" fmla="*/ 48 w 186"/>
                <a:gd name="T15" fmla="*/ 12 h 330"/>
                <a:gd name="T16" fmla="*/ 162 w 186"/>
                <a:gd name="T17" fmla="*/ 0 h 330"/>
                <a:gd name="T18" fmla="*/ 186 w 186"/>
                <a:gd name="T19" fmla="*/ 204 h 330"/>
                <a:gd name="T20" fmla="*/ 186 w 186"/>
                <a:gd name="T21" fmla="*/ 228 h 330"/>
                <a:gd name="T22" fmla="*/ 150 w 186"/>
                <a:gd name="T23" fmla="*/ 240 h 330"/>
                <a:gd name="T24" fmla="*/ 156 w 186"/>
                <a:gd name="T25" fmla="*/ 252 h 330"/>
                <a:gd name="T26" fmla="*/ 126 w 186"/>
                <a:gd name="T27" fmla="*/ 300 h 330"/>
                <a:gd name="T28" fmla="*/ 108 w 186"/>
                <a:gd name="T29" fmla="*/ 300 h 330"/>
                <a:gd name="T30" fmla="*/ 102 w 186"/>
                <a:gd name="T31" fmla="*/ 288 h 330"/>
                <a:gd name="T32" fmla="*/ 84 w 186"/>
                <a:gd name="T33" fmla="*/ 312 h 330"/>
                <a:gd name="T34" fmla="*/ 72 w 186"/>
                <a:gd name="T35" fmla="*/ 306 h 330"/>
                <a:gd name="T36" fmla="*/ 60 w 186"/>
                <a:gd name="T37" fmla="*/ 324 h 330"/>
                <a:gd name="T38" fmla="*/ 24 w 186"/>
                <a:gd name="T39" fmla="*/ 312 h 330"/>
                <a:gd name="T40" fmla="*/ 24 w 186"/>
                <a:gd name="T41" fmla="*/ 324 h 330"/>
                <a:gd name="T42" fmla="*/ 12 w 186"/>
                <a:gd name="T43" fmla="*/ 318 h 330"/>
                <a:gd name="T44" fmla="*/ 6 w 186"/>
                <a:gd name="T45" fmla="*/ 324 h 330"/>
                <a:gd name="T46" fmla="*/ 0 w 186"/>
                <a:gd name="T47" fmla="*/ 324 h 330"/>
                <a:gd name="T48" fmla="*/ 0 w 186"/>
                <a:gd name="T49" fmla="*/ 330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330"/>
                <a:gd name="T77" fmla="*/ 186 w 186"/>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330">
                  <a:moveTo>
                    <a:pt x="0" y="324"/>
                  </a:moveTo>
                  <a:lnTo>
                    <a:pt x="0" y="294"/>
                  </a:lnTo>
                  <a:lnTo>
                    <a:pt x="30" y="252"/>
                  </a:lnTo>
                  <a:lnTo>
                    <a:pt x="12" y="222"/>
                  </a:lnTo>
                  <a:lnTo>
                    <a:pt x="24" y="204"/>
                  </a:lnTo>
                  <a:lnTo>
                    <a:pt x="6" y="18"/>
                  </a:lnTo>
                  <a:lnTo>
                    <a:pt x="24" y="24"/>
                  </a:lnTo>
                  <a:lnTo>
                    <a:pt x="48" y="12"/>
                  </a:lnTo>
                  <a:lnTo>
                    <a:pt x="162" y="0"/>
                  </a:lnTo>
                  <a:lnTo>
                    <a:pt x="186" y="204"/>
                  </a:lnTo>
                  <a:lnTo>
                    <a:pt x="186" y="228"/>
                  </a:lnTo>
                  <a:lnTo>
                    <a:pt x="150" y="240"/>
                  </a:lnTo>
                  <a:lnTo>
                    <a:pt x="156" y="252"/>
                  </a:lnTo>
                  <a:lnTo>
                    <a:pt x="126" y="300"/>
                  </a:lnTo>
                  <a:lnTo>
                    <a:pt x="108" y="300"/>
                  </a:lnTo>
                  <a:lnTo>
                    <a:pt x="102" y="288"/>
                  </a:lnTo>
                  <a:lnTo>
                    <a:pt x="84" y="312"/>
                  </a:lnTo>
                  <a:lnTo>
                    <a:pt x="72" y="306"/>
                  </a:lnTo>
                  <a:lnTo>
                    <a:pt x="60" y="324"/>
                  </a:lnTo>
                  <a:lnTo>
                    <a:pt x="24" y="312"/>
                  </a:lnTo>
                  <a:lnTo>
                    <a:pt x="24" y="324"/>
                  </a:lnTo>
                  <a:lnTo>
                    <a:pt x="12" y="318"/>
                  </a:lnTo>
                  <a:lnTo>
                    <a:pt x="6" y="324"/>
                  </a:lnTo>
                  <a:lnTo>
                    <a:pt x="0" y="324"/>
                  </a:lnTo>
                  <a:lnTo>
                    <a:pt x="0" y="33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46"/>
            <p:cNvSpPr>
              <a:spLocks/>
            </p:cNvSpPr>
            <p:nvPr/>
          </p:nvSpPr>
          <p:spPr bwMode="auto">
            <a:xfrm>
              <a:off x="2877" y="1776"/>
              <a:ext cx="372" cy="246"/>
            </a:xfrm>
            <a:custGeom>
              <a:avLst/>
              <a:gdLst>
                <a:gd name="T0" fmla="*/ 306 w 372"/>
                <a:gd name="T1" fmla="*/ 246 h 246"/>
                <a:gd name="T2" fmla="*/ 288 w 372"/>
                <a:gd name="T3" fmla="*/ 228 h 246"/>
                <a:gd name="T4" fmla="*/ 54 w 372"/>
                <a:gd name="T5" fmla="*/ 234 h 246"/>
                <a:gd name="T6" fmla="*/ 42 w 372"/>
                <a:gd name="T7" fmla="*/ 180 h 246"/>
                <a:gd name="T8" fmla="*/ 12 w 372"/>
                <a:gd name="T9" fmla="*/ 90 h 246"/>
                <a:gd name="T10" fmla="*/ 0 w 372"/>
                <a:gd name="T11" fmla="*/ 66 h 246"/>
                <a:gd name="T12" fmla="*/ 12 w 372"/>
                <a:gd name="T13" fmla="*/ 36 h 246"/>
                <a:gd name="T14" fmla="*/ 6 w 372"/>
                <a:gd name="T15" fmla="*/ 12 h 246"/>
                <a:gd name="T16" fmla="*/ 12 w 372"/>
                <a:gd name="T17" fmla="*/ 6 h 246"/>
                <a:gd name="T18" fmla="*/ 306 w 372"/>
                <a:gd name="T19" fmla="*/ 0 h 246"/>
                <a:gd name="T20" fmla="*/ 318 w 372"/>
                <a:gd name="T21" fmla="*/ 18 h 246"/>
                <a:gd name="T22" fmla="*/ 312 w 372"/>
                <a:gd name="T23" fmla="*/ 36 h 246"/>
                <a:gd name="T24" fmla="*/ 318 w 372"/>
                <a:gd name="T25" fmla="*/ 60 h 246"/>
                <a:gd name="T26" fmla="*/ 342 w 372"/>
                <a:gd name="T27" fmla="*/ 78 h 246"/>
                <a:gd name="T28" fmla="*/ 372 w 372"/>
                <a:gd name="T29" fmla="*/ 108 h 246"/>
                <a:gd name="T30" fmla="*/ 372 w 372"/>
                <a:gd name="T31" fmla="*/ 126 h 246"/>
                <a:gd name="T32" fmla="*/ 360 w 372"/>
                <a:gd name="T33" fmla="*/ 150 h 246"/>
                <a:gd name="T34" fmla="*/ 324 w 372"/>
                <a:gd name="T35" fmla="*/ 162 h 246"/>
                <a:gd name="T36" fmla="*/ 330 w 372"/>
                <a:gd name="T37" fmla="*/ 198 h 246"/>
                <a:gd name="T38" fmla="*/ 324 w 372"/>
                <a:gd name="T39" fmla="*/ 222 h 246"/>
                <a:gd name="T40" fmla="*/ 306 w 372"/>
                <a:gd name="T41" fmla="*/ 234 h 246"/>
                <a:gd name="T42" fmla="*/ 306 w 372"/>
                <a:gd name="T43" fmla="*/ 2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2"/>
                <a:gd name="T67" fmla="*/ 0 h 246"/>
                <a:gd name="T68" fmla="*/ 372 w 372"/>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2" h="246">
                  <a:moveTo>
                    <a:pt x="306" y="246"/>
                  </a:moveTo>
                  <a:lnTo>
                    <a:pt x="288" y="228"/>
                  </a:lnTo>
                  <a:lnTo>
                    <a:pt x="54" y="234"/>
                  </a:lnTo>
                  <a:lnTo>
                    <a:pt x="42" y="180"/>
                  </a:lnTo>
                  <a:lnTo>
                    <a:pt x="12" y="90"/>
                  </a:lnTo>
                  <a:lnTo>
                    <a:pt x="0" y="66"/>
                  </a:lnTo>
                  <a:lnTo>
                    <a:pt x="12" y="36"/>
                  </a:lnTo>
                  <a:lnTo>
                    <a:pt x="6" y="12"/>
                  </a:lnTo>
                  <a:lnTo>
                    <a:pt x="12" y="6"/>
                  </a:lnTo>
                  <a:lnTo>
                    <a:pt x="306" y="0"/>
                  </a:lnTo>
                  <a:lnTo>
                    <a:pt x="318" y="18"/>
                  </a:lnTo>
                  <a:lnTo>
                    <a:pt x="312" y="36"/>
                  </a:lnTo>
                  <a:lnTo>
                    <a:pt x="318" y="60"/>
                  </a:lnTo>
                  <a:lnTo>
                    <a:pt x="342" y="78"/>
                  </a:lnTo>
                  <a:lnTo>
                    <a:pt x="372" y="108"/>
                  </a:lnTo>
                  <a:lnTo>
                    <a:pt x="372" y="126"/>
                  </a:lnTo>
                  <a:lnTo>
                    <a:pt x="360" y="150"/>
                  </a:lnTo>
                  <a:lnTo>
                    <a:pt x="324" y="162"/>
                  </a:lnTo>
                  <a:lnTo>
                    <a:pt x="330" y="198"/>
                  </a:lnTo>
                  <a:lnTo>
                    <a:pt x="324" y="222"/>
                  </a:lnTo>
                  <a:lnTo>
                    <a:pt x="306" y="234"/>
                  </a:lnTo>
                  <a:lnTo>
                    <a:pt x="306" y="246"/>
                  </a:lnTo>
                  <a:close/>
                </a:path>
              </a:pathLst>
            </a:custGeom>
            <a:solidFill>
              <a:srgbClr val="E8D898"/>
            </a:solidFill>
            <a:ln w="9525">
              <a:solidFill>
                <a:srgbClr val="E8D898"/>
              </a:solidFill>
              <a:prstDash val="solid"/>
              <a:round/>
              <a:headEnd/>
              <a:tailEnd/>
            </a:ln>
          </p:spPr>
          <p:txBody>
            <a:bodyPr/>
            <a:lstStyle/>
            <a:p>
              <a:endParaRPr lang="en-US"/>
            </a:p>
          </p:txBody>
        </p:sp>
        <p:sp>
          <p:nvSpPr>
            <p:cNvPr id="183" name="Freeform 547"/>
            <p:cNvSpPr>
              <a:spLocks/>
            </p:cNvSpPr>
            <p:nvPr/>
          </p:nvSpPr>
          <p:spPr bwMode="auto">
            <a:xfrm>
              <a:off x="2877" y="1776"/>
              <a:ext cx="372" cy="252"/>
            </a:xfrm>
            <a:custGeom>
              <a:avLst/>
              <a:gdLst>
                <a:gd name="T0" fmla="*/ 306 w 372"/>
                <a:gd name="T1" fmla="*/ 246 h 252"/>
                <a:gd name="T2" fmla="*/ 288 w 372"/>
                <a:gd name="T3" fmla="*/ 228 h 252"/>
                <a:gd name="T4" fmla="*/ 54 w 372"/>
                <a:gd name="T5" fmla="*/ 234 h 252"/>
                <a:gd name="T6" fmla="*/ 42 w 372"/>
                <a:gd name="T7" fmla="*/ 180 h 252"/>
                <a:gd name="T8" fmla="*/ 12 w 372"/>
                <a:gd name="T9" fmla="*/ 90 h 252"/>
                <a:gd name="T10" fmla="*/ 0 w 372"/>
                <a:gd name="T11" fmla="*/ 66 h 252"/>
                <a:gd name="T12" fmla="*/ 12 w 372"/>
                <a:gd name="T13" fmla="*/ 36 h 252"/>
                <a:gd name="T14" fmla="*/ 6 w 372"/>
                <a:gd name="T15" fmla="*/ 12 h 252"/>
                <a:gd name="T16" fmla="*/ 12 w 372"/>
                <a:gd name="T17" fmla="*/ 6 h 252"/>
                <a:gd name="T18" fmla="*/ 306 w 372"/>
                <a:gd name="T19" fmla="*/ 0 h 252"/>
                <a:gd name="T20" fmla="*/ 318 w 372"/>
                <a:gd name="T21" fmla="*/ 18 h 252"/>
                <a:gd name="T22" fmla="*/ 312 w 372"/>
                <a:gd name="T23" fmla="*/ 36 h 252"/>
                <a:gd name="T24" fmla="*/ 318 w 372"/>
                <a:gd name="T25" fmla="*/ 60 h 252"/>
                <a:gd name="T26" fmla="*/ 342 w 372"/>
                <a:gd name="T27" fmla="*/ 78 h 252"/>
                <a:gd name="T28" fmla="*/ 372 w 372"/>
                <a:gd name="T29" fmla="*/ 108 h 252"/>
                <a:gd name="T30" fmla="*/ 372 w 372"/>
                <a:gd name="T31" fmla="*/ 126 h 252"/>
                <a:gd name="T32" fmla="*/ 360 w 372"/>
                <a:gd name="T33" fmla="*/ 150 h 252"/>
                <a:gd name="T34" fmla="*/ 324 w 372"/>
                <a:gd name="T35" fmla="*/ 162 h 252"/>
                <a:gd name="T36" fmla="*/ 330 w 372"/>
                <a:gd name="T37" fmla="*/ 198 h 252"/>
                <a:gd name="T38" fmla="*/ 324 w 372"/>
                <a:gd name="T39" fmla="*/ 222 h 252"/>
                <a:gd name="T40" fmla="*/ 306 w 372"/>
                <a:gd name="T41" fmla="*/ 234 h 252"/>
                <a:gd name="T42" fmla="*/ 306 w 372"/>
                <a:gd name="T43" fmla="*/ 246 h 252"/>
                <a:gd name="T44" fmla="*/ 306 w 372"/>
                <a:gd name="T45" fmla="*/ 252 h 2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2"/>
                <a:gd name="T70" fmla="*/ 0 h 252"/>
                <a:gd name="T71" fmla="*/ 372 w 372"/>
                <a:gd name="T72" fmla="*/ 252 h 2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2" h="252">
                  <a:moveTo>
                    <a:pt x="306" y="246"/>
                  </a:moveTo>
                  <a:lnTo>
                    <a:pt x="288" y="228"/>
                  </a:lnTo>
                  <a:lnTo>
                    <a:pt x="54" y="234"/>
                  </a:lnTo>
                  <a:lnTo>
                    <a:pt x="42" y="180"/>
                  </a:lnTo>
                  <a:lnTo>
                    <a:pt x="12" y="90"/>
                  </a:lnTo>
                  <a:lnTo>
                    <a:pt x="0" y="66"/>
                  </a:lnTo>
                  <a:lnTo>
                    <a:pt x="12" y="36"/>
                  </a:lnTo>
                  <a:lnTo>
                    <a:pt x="6" y="12"/>
                  </a:lnTo>
                  <a:lnTo>
                    <a:pt x="12" y="6"/>
                  </a:lnTo>
                  <a:lnTo>
                    <a:pt x="306" y="0"/>
                  </a:lnTo>
                  <a:lnTo>
                    <a:pt x="318" y="18"/>
                  </a:lnTo>
                  <a:lnTo>
                    <a:pt x="312" y="36"/>
                  </a:lnTo>
                  <a:lnTo>
                    <a:pt x="318" y="60"/>
                  </a:lnTo>
                  <a:lnTo>
                    <a:pt x="342" y="78"/>
                  </a:lnTo>
                  <a:lnTo>
                    <a:pt x="372" y="108"/>
                  </a:lnTo>
                  <a:lnTo>
                    <a:pt x="372" y="126"/>
                  </a:lnTo>
                  <a:lnTo>
                    <a:pt x="360" y="150"/>
                  </a:lnTo>
                  <a:lnTo>
                    <a:pt x="324" y="162"/>
                  </a:lnTo>
                  <a:lnTo>
                    <a:pt x="330" y="198"/>
                  </a:lnTo>
                  <a:lnTo>
                    <a:pt x="324" y="222"/>
                  </a:lnTo>
                  <a:lnTo>
                    <a:pt x="306" y="234"/>
                  </a:lnTo>
                  <a:lnTo>
                    <a:pt x="306" y="246"/>
                  </a:lnTo>
                  <a:lnTo>
                    <a:pt x="306" y="25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48"/>
            <p:cNvSpPr>
              <a:spLocks/>
            </p:cNvSpPr>
            <p:nvPr/>
          </p:nvSpPr>
          <p:spPr bwMode="auto">
            <a:xfrm>
              <a:off x="2541" y="2046"/>
              <a:ext cx="456" cy="246"/>
            </a:xfrm>
            <a:custGeom>
              <a:avLst/>
              <a:gdLst>
                <a:gd name="T0" fmla="*/ 414 w 456"/>
                <a:gd name="T1" fmla="*/ 12 h 246"/>
                <a:gd name="T2" fmla="*/ 438 w 456"/>
                <a:gd name="T3" fmla="*/ 24 h 246"/>
                <a:gd name="T4" fmla="*/ 426 w 456"/>
                <a:gd name="T5" fmla="*/ 48 h 246"/>
                <a:gd name="T6" fmla="*/ 456 w 456"/>
                <a:gd name="T7" fmla="*/ 78 h 246"/>
                <a:gd name="T8" fmla="*/ 456 w 456"/>
                <a:gd name="T9" fmla="*/ 246 h 246"/>
                <a:gd name="T10" fmla="*/ 0 w 456"/>
                <a:gd name="T11" fmla="*/ 234 h 246"/>
                <a:gd name="T12" fmla="*/ 12 w 456"/>
                <a:gd name="T13" fmla="*/ 0 h 246"/>
                <a:gd name="T14" fmla="*/ 414 w 456"/>
                <a:gd name="T15" fmla="*/ 12 h 246"/>
                <a:gd name="T16" fmla="*/ 0 60000 65536"/>
                <a:gd name="T17" fmla="*/ 0 60000 65536"/>
                <a:gd name="T18" fmla="*/ 0 60000 65536"/>
                <a:gd name="T19" fmla="*/ 0 60000 65536"/>
                <a:gd name="T20" fmla="*/ 0 60000 65536"/>
                <a:gd name="T21" fmla="*/ 0 60000 65536"/>
                <a:gd name="T22" fmla="*/ 0 60000 65536"/>
                <a:gd name="T23" fmla="*/ 0 60000 65536"/>
                <a:gd name="T24" fmla="*/ 0 w 456"/>
                <a:gd name="T25" fmla="*/ 0 h 246"/>
                <a:gd name="T26" fmla="*/ 456 w 456"/>
                <a:gd name="T27" fmla="*/ 246 h 2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6" h="246">
                  <a:moveTo>
                    <a:pt x="414" y="12"/>
                  </a:moveTo>
                  <a:lnTo>
                    <a:pt x="438" y="24"/>
                  </a:lnTo>
                  <a:lnTo>
                    <a:pt x="426" y="48"/>
                  </a:lnTo>
                  <a:lnTo>
                    <a:pt x="456" y="78"/>
                  </a:lnTo>
                  <a:lnTo>
                    <a:pt x="456" y="246"/>
                  </a:lnTo>
                  <a:lnTo>
                    <a:pt x="0" y="234"/>
                  </a:lnTo>
                  <a:lnTo>
                    <a:pt x="12" y="0"/>
                  </a:lnTo>
                  <a:lnTo>
                    <a:pt x="414" y="12"/>
                  </a:lnTo>
                  <a:close/>
                </a:path>
              </a:pathLst>
            </a:custGeom>
            <a:solidFill>
              <a:srgbClr val="E8D898"/>
            </a:solidFill>
            <a:ln w="9525">
              <a:solidFill>
                <a:srgbClr val="E8D898"/>
              </a:solidFill>
              <a:prstDash val="solid"/>
              <a:round/>
              <a:headEnd/>
              <a:tailEnd/>
            </a:ln>
          </p:spPr>
          <p:txBody>
            <a:bodyPr/>
            <a:lstStyle/>
            <a:p>
              <a:endParaRPr lang="en-US"/>
            </a:p>
          </p:txBody>
        </p:sp>
        <p:sp>
          <p:nvSpPr>
            <p:cNvPr id="185" name="Freeform 549"/>
            <p:cNvSpPr>
              <a:spLocks/>
            </p:cNvSpPr>
            <p:nvPr/>
          </p:nvSpPr>
          <p:spPr bwMode="auto">
            <a:xfrm>
              <a:off x="2541" y="2046"/>
              <a:ext cx="456" cy="246"/>
            </a:xfrm>
            <a:custGeom>
              <a:avLst/>
              <a:gdLst>
                <a:gd name="T0" fmla="*/ 414 w 456"/>
                <a:gd name="T1" fmla="*/ 12 h 246"/>
                <a:gd name="T2" fmla="*/ 438 w 456"/>
                <a:gd name="T3" fmla="*/ 24 h 246"/>
                <a:gd name="T4" fmla="*/ 426 w 456"/>
                <a:gd name="T5" fmla="*/ 48 h 246"/>
                <a:gd name="T6" fmla="*/ 456 w 456"/>
                <a:gd name="T7" fmla="*/ 78 h 246"/>
                <a:gd name="T8" fmla="*/ 456 w 456"/>
                <a:gd name="T9" fmla="*/ 246 h 246"/>
                <a:gd name="T10" fmla="*/ 0 w 456"/>
                <a:gd name="T11" fmla="*/ 234 h 246"/>
                <a:gd name="T12" fmla="*/ 12 w 456"/>
                <a:gd name="T13" fmla="*/ 0 h 246"/>
                <a:gd name="T14" fmla="*/ 414 w 456"/>
                <a:gd name="T15" fmla="*/ 12 h 246"/>
                <a:gd name="T16" fmla="*/ 414 w 456"/>
                <a:gd name="T17" fmla="*/ 18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
                <a:gd name="T28" fmla="*/ 0 h 246"/>
                <a:gd name="T29" fmla="*/ 456 w 456"/>
                <a:gd name="T30" fmla="*/ 246 h 2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 h="246">
                  <a:moveTo>
                    <a:pt x="414" y="12"/>
                  </a:moveTo>
                  <a:lnTo>
                    <a:pt x="438" y="24"/>
                  </a:lnTo>
                  <a:lnTo>
                    <a:pt x="426" y="48"/>
                  </a:lnTo>
                  <a:lnTo>
                    <a:pt x="456" y="78"/>
                  </a:lnTo>
                  <a:lnTo>
                    <a:pt x="456" y="246"/>
                  </a:lnTo>
                  <a:lnTo>
                    <a:pt x="0" y="234"/>
                  </a:lnTo>
                  <a:lnTo>
                    <a:pt x="12" y="0"/>
                  </a:lnTo>
                  <a:lnTo>
                    <a:pt x="414" y="12"/>
                  </a:lnTo>
                  <a:lnTo>
                    <a:pt x="414" y="1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50"/>
            <p:cNvSpPr>
              <a:spLocks/>
            </p:cNvSpPr>
            <p:nvPr/>
          </p:nvSpPr>
          <p:spPr bwMode="auto">
            <a:xfrm>
              <a:off x="3321" y="2088"/>
              <a:ext cx="450" cy="228"/>
            </a:xfrm>
            <a:custGeom>
              <a:avLst/>
              <a:gdLst>
                <a:gd name="T0" fmla="*/ 360 w 450"/>
                <a:gd name="T1" fmla="*/ 186 h 228"/>
                <a:gd name="T2" fmla="*/ 84 w 450"/>
                <a:gd name="T3" fmla="*/ 210 h 228"/>
                <a:gd name="T4" fmla="*/ 84 w 450"/>
                <a:gd name="T5" fmla="*/ 222 h 228"/>
                <a:gd name="T6" fmla="*/ 0 w 450"/>
                <a:gd name="T7" fmla="*/ 228 h 228"/>
                <a:gd name="T8" fmla="*/ 6 w 450"/>
                <a:gd name="T9" fmla="*/ 222 h 228"/>
                <a:gd name="T10" fmla="*/ 18 w 450"/>
                <a:gd name="T11" fmla="*/ 222 h 228"/>
                <a:gd name="T12" fmla="*/ 12 w 450"/>
                <a:gd name="T13" fmla="*/ 192 h 228"/>
                <a:gd name="T14" fmla="*/ 12 w 450"/>
                <a:gd name="T15" fmla="*/ 186 h 228"/>
                <a:gd name="T16" fmla="*/ 24 w 450"/>
                <a:gd name="T17" fmla="*/ 168 h 228"/>
                <a:gd name="T18" fmla="*/ 60 w 450"/>
                <a:gd name="T19" fmla="*/ 180 h 228"/>
                <a:gd name="T20" fmla="*/ 54 w 450"/>
                <a:gd name="T21" fmla="*/ 156 h 228"/>
                <a:gd name="T22" fmla="*/ 78 w 450"/>
                <a:gd name="T23" fmla="*/ 144 h 228"/>
                <a:gd name="T24" fmla="*/ 72 w 450"/>
                <a:gd name="T25" fmla="*/ 132 h 228"/>
                <a:gd name="T26" fmla="*/ 78 w 450"/>
                <a:gd name="T27" fmla="*/ 120 h 228"/>
                <a:gd name="T28" fmla="*/ 84 w 450"/>
                <a:gd name="T29" fmla="*/ 120 h 228"/>
                <a:gd name="T30" fmla="*/ 90 w 450"/>
                <a:gd name="T31" fmla="*/ 114 h 228"/>
                <a:gd name="T32" fmla="*/ 102 w 450"/>
                <a:gd name="T33" fmla="*/ 120 h 228"/>
                <a:gd name="T34" fmla="*/ 102 w 450"/>
                <a:gd name="T35" fmla="*/ 108 h 228"/>
                <a:gd name="T36" fmla="*/ 138 w 450"/>
                <a:gd name="T37" fmla="*/ 120 h 228"/>
                <a:gd name="T38" fmla="*/ 150 w 450"/>
                <a:gd name="T39" fmla="*/ 102 h 228"/>
                <a:gd name="T40" fmla="*/ 162 w 450"/>
                <a:gd name="T41" fmla="*/ 108 h 228"/>
                <a:gd name="T42" fmla="*/ 180 w 450"/>
                <a:gd name="T43" fmla="*/ 84 h 228"/>
                <a:gd name="T44" fmla="*/ 186 w 450"/>
                <a:gd name="T45" fmla="*/ 96 h 228"/>
                <a:gd name="T46" fmla="*/ 204 w 450"/>
                <a:gd name="T47" fmla="*/ 96 h 228"/>
                <a:gd name="T48" fmla="*/ 234 w 450"/>
                <a:gd name="T49" fmla="*/ 48 h 228"/>
                <a:gd name="T50" fmla="*/ 228 w 450"/>
                <a:gd name="T51" fmla="*/ 36 h 228"/>
                <a:gd name="T52" fmla="*/ 264 w 450"/>
                <a:gd name="T53" fmla="*/ 24 h 228"/>
                <a:gd name="T54" fmla="*/ 264 w 450"/>
                <a:gd name="T55" fmla="*/ 0 h 228"/>
                <a:gd name="T56" fmla="*/ 288 w 450"/>
                <a:gd name="T57" fmla="*/ 0 h 228"/>
                <a:gd name="T58" fmla="*/ 300 w 450"/>
                <a:gd name="T59" fmla="*/ 18 h 228"/>
                <a:gd name="T60" fmla="*/ 336 w 450"/>
                <a:gd name="T61" fmla="*/ 30 h 228"/>
                <a:gd name="T62" fmla="*/ 384 w 450"/>
                <a:gd name="T63" fmla="*/ 12 h 228"/>
                <a:gd name="T64" fmla="*/ 402 w 450"/>
                <a:gd name="T65" fmla="*/ 36 h 228"/>
                <a:gd name="T66" fmla="*/ 402 w 450"/>
                <a:gd name="T67" fmla="*/ 36 h 228"/>
                <a:gd name="T68" fmla="*/ 414 w 450"/>
                <a:gd name="T69" fmla="*/ 72 h 228"/>
                <a:gd name="T70" fmla="*/ 450 w 450"/>
                <a:gd name="T71" fmla="*/ 102 h 228"/>
                <a:gd name="T72" fmla="*/ 390 w 450"/>
                <a:gd name="T73" fmla="*/ 174 h 228"/>
                <a:gd name="T74" fmla="*/ 360 w 450"/>
                <a:gd name="T75" fmla="*/ 186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0"/>
                <a:gd name="T115" fmla="*/ 0 h 228"/>
                <a:gd name="T116" fmla="*/ 450 w 45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0" h="228">
                  <a:moveTo>
                    <a:pt x="360" y="186"/>
                  </a:moveTo>
                  <a:lnTo>
                    <a:pt x="84" y="210"/>
                  </a:lnTo>
                  <a:lnTo>
                    <a:pt x="84" y="222"/>
                  </a:lnTo>
                  <a:lnTo>
                    <a:pt x="0" y="228"/>
                  </a:lnTo>
                  <a:lnTo>
                    <a:pt x="6" y="222"/>
                  </a:lnTo>
                  <a:lnTo>
                    <a:pt x="18" y="222"/>
                  </a:lnTo>
                  <a:lnTo>
                    <a:pt x="12" y="192"/>
                  </a:lnTo>
                  <a:lnTo>
                    <a:pt x="12" y="186"/>
                  </a:lnTo>
                  <a:lnTo>
                    <a:pt x="24" y="168"/>
                  </a:lnTo>
                  <a:lnTo>
                    <a:pt x="60" y="180"/>
                  </a:lnTo>
                  <a:lnTo>
                    <a:pt x="54" y="156"/>
                  </a:lnTo>
                  <a:lnTo>
                    <a:pt x="78" y="144"/>
                  </a:lnTo>
                  <a:lnTo>
                    <a:pt x="72" y="132"/>
                  </a:lnTo>
                  <a:lnTo>
                    <a:pt x="78" y="120"/>
                  </a:lnTo>
                  <a:lnTo>
                    <a:pt x="84" y="120"/>
                  </a:lnTo>
                  <a:lnTo>
                    <a:pt x="90" y="114"/>
                  </a:lnTo>
                  <a:lnTo>
                    <a:pt x="102" y="120"/>
                  </a:lnTo>
                  <a:lnTo>
                    <a:pt x="102" y="108"/>
                  </a:lnTo>
                  <a:lnTo>
                    <a:pt x="138" y="120"/>
                  </a:lnTo>
                  <a:lnTo>
                    <a:pt x="150" y="102"/>
                  </a:lnTo>
                  <a:lnTo>
                    <a:pt x="162" y="108"/>
                  </a:lnTo>
                  <a:lnTo>
                    <a:pt x="180" y="84"/>
                  </a:lnTo>
                  <a:lnTo>
                    <a:pt x="186" y="96"/>
                  </a:lnTo>
                  <a:lnTo>
                    <a:pt x="204" y="96"/>
                  </a:lnTo>
                  <a:lnTo>
                    <a:pt x="234" y="48"/>
                  </a:lnTo>
                  <a:lnTo>
                    <a:pt x="228" y="36"/>
                  </a:lnTo>
                  <a:lnTo>
                    <a:pt x="264" y="24"/>
                  </a:lnTo>
                  <a:lnTo>
                    <a:pt x="264" y="0"/>
                  </a:lnTo>
                  <a:lnTo>
                    <a:pt x="288" y="0"/>
                  </a:lnTo>
                  <a:lnTo>
                    <a:pt x="300" y="18"/>
                  </a:lnTo>
                  <a:lnTo>
                    <a:pt x="336" y="30"/>
                  </a:lnTo>
                  <a:lnTo>
                    <a:pt x="384" y="12"/>
                  </a:lnTo>
                  <a:lnTo>
                    <a:pt x="402" y="36"/>
                  </a:lnTo>
                  <a:lnTo>
                    <a:pt x="414" y="72"/>
                  </a:lnTo>
                  <a:lnTo>
                    <a:pt x="450" y="102"/>
                  </a:lnTo>
                  <a:lnTo>
                    <a:pt x="390" y="174"/>
                  </a:lnTo>
                  <a:lnTo>
                    <a:pt x="360" y="186"/>
                  </a:lnTo>
                  <a:close/>
                </a:path>
              </a:pathLst>
            </a:custGeom>
            <a:solidFill>
              <a:srgbClr val="E8D898"/>
            </a:solidFill>
            <a:ln w="9525">
              <a:solidFill>
                <a:srgbClr val="E8D898"/>
              </a:solidFill>
              <a:prstDash val="solid"/>
              <a:round/>
              <a:headEnd/>
              <a:tailEnd/>
            </a:ln>
          </p:spPr>
          <p:txBody>
            <a:bodyPr/>
            <a:lstStyle/>
            <a:p>
              <a:endParaRPr lang="en-US"/>
            </a:p>
          </p:txBody>
        </p:sp>
        <p:sp>
          <p:nvSpPr>
            <p:cNvPr id="187" name="Freeform 551"/>
            <p:cNvSpPr>
              <a:spLocks/>
            </p:cNvSpPr>
            <p:nvPr/>
          </p:nvSpPr>
          <p:spPr bwMode="auto">
            <a:xfrm>
              <a:off x="3321" y="2088"/>
              <a:ext cx="450" cy="228"/>
            </a:xfrm>
            <a:custGeom>
              <a:avLst/>
              <a:gdLst>
                <a:gd name="T0" fmla="*/ 360 w 450"/>
                <a:gd name="T1" fmla="*/ 186 h 228"/>
                <a:gd name="T2" fmla="*/ 84 w 450"/>
                <a:gd name="T3" fmla="*/ 210 h 228"/>
                <a:gd name="T4" fmla="*/ 84 w 450"/>
                <a:gd name="T5" fmla="*/ 222 h 228"/>
                <a:gd name="T6" fmla="*/ 0 w 450"/>
                <a:gd name="T7" fmla="*/ 228 h 228"/>
                <a:gd name="T8" fmla="*/ 6 w 450"/>
                <a:gd name="T9" fmla="*/ 222 h 228"/>
                <a:gd name="T10" fmla="*/ 18 w 450"/>
                <a:gd name="T11" fmla="*/ 222 h 228"/>
                <a:gd name="T12" fmla="*/ 12 w 450"/>
                <a:gd name="T13" fmla="*/ 192 h 228"/>
                <a:gd name="T14" fmla="*/ 12 w 450"/>
                <a:gd name="T15" fmla="*/ 186 h 228"/>
                <a:gd name="T16" fmla="*/ 24 w 450"/>
                <a:gd name="T17" fmla="*/ 168 h 228"/>
                <a:gd name="T18" fmla="*/ 60 w 450"/>
                <a:gd name="T19" fmla="*/ 180 h 228"/>
                <a:gd name="T20" fmla="*/ 54 w 450"/>
                <a:gd name="T21" fmla="*/ 156 h 228"/>
                <a:gd name="T22" fmla="*/ 78 w 450"/>
                <a:gd name="T23" fmla="*/ 144 h 228"/>
                <a:gd name="T24" fmla="*/ 72 w 450"/>
                <a:gd name="T25" fmla="*/ 132 h 228"/>
                <a:gd name="T26" fmla="*/ 78 w 450"/>
                <a:gd name="T27" fmla="*/ 120 h 228"/>
                <a:gd name="T28" fmla="*/ 84 w 450"/>
                <a:gd name="T29" fmla="*/ 120 h 228"/>
                <a:gd name="T30" fmla="*/ 90 w 450"/>
                <a:gd name="T31" fmla="*/ 114 h 228"/>
                <a:gd name="T32" fmla="*/ 102 w 450"/>
                <a:gd name="T33" fmla="*/ 120 h 228"/>
                <a:gd name="T34" fmla="*/ 102 w 450"/>
                <a:gd name="T35" fmla="*/ 108 h 228"/>
                <a:gd name="T36" fmla="*/ 138 w 450"/>
                <a:gd name="T37" fmla="*/ 120 h 228"/>
                <a:gd name="T38" fmla="*/ 150 w 450"/>
                <a:gd name="T39" fmla="*/ 102 h 228"/>
                <a:gd name="T40" fmla="*/ 162 w 450"/>
                <a:gd name="T41" fmla="*/ 108 h 228"/>
                <a:gd name="T42" fmla="*/ 180 w 450"/>
                <a:gd name="T43" fmla="*/ 84 h 228"/>
                <a:gd name="T44" fmla="*/ 186 w 450"/>
                <a:gd name="T45" fmla="*/ 96 h 228"/>
                <a:gd name="T46" fmla="*/ 204 w 450"/>
                <a:gd name="T47" fmla="*/ 96 h 228"/>
                <a:gd name="T48" fmla="*/ 234 w 450"/>
                <a:gd name="T49" fmla="*/ 48 h 228"/>
                <a:gd name="T50" fmla="*/ 228 w 450"/>
                <a:gd name="T51" fmla="*/ 36 h 228"/>
                <a:gd name="T52" fmla="*/ 264 w 450"/>
                <a:gd name="T53" fmla="*/ 24 h 228"/>
                <a:gd name="T54" fmla="*/ 264 w 450"/>
                <a:gd name="T55" fmla="*/ 0 h 228"/>
                <a:gd name="T56" fmla="*/ 288 w 450"/>
                <a:gd name="T57" fmla="*/ 0 h 228"/>
                <a:gd name="T58" fmla="*/ 300 w 450"/>
                <a:gd name="T59" fmla="*/ 18 h 228"/>
                <a:gd name="T60" fmla="*/ 336 w 450"/>
                <a:gd name="T61" fmla="*/ 30 h 228"/>
                <a:gd name="T62" fmla="*/ 384 w 450"/>
                <a:gd name="T63" fmla="*/ 12 h 228"/>
                <a:gd name="T64" fmla="*/ 402 w 450"/>
                <a:gd name="T65" fmla="*/ 36 h 228"/>
                <a:gd name="T66" fmla="*/ 408 w 450"/>
                <a:gd name="T67" fmla="*/ 36 h 228"/>
                <a:gd name="T68" fmla="*/ 402 w 450"/>
                <a:gd name="T69" fmla="*/ 36 h 228"/>
                <a:gd name="T70" fmla="*/ 414 w 450"/>
                <a:gd name="T71" fmla="*/ 72 h 228"/>
                <a:gd name="T72" fmla="*/ 450 w 450"/>
                <a:gd name="T73" fmla="*/ 102 h 228"/>
                <a:gd name="T74" fmla="*/ 390 w 450"/>
                <a:gd name="T75" fmla="*/ 174 h 228"/>
                <a:gd name="T76" fmla="*/ 360 w 450"/>
                <a:gd name="T77" fmla="*/ 186 h 228"/>
                <a:gd name="T78" fmla="*/ 360 w 450"/>
                <a:gd name="T79" fmla="*/ 192 h 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0"/>
                <a:gd name="T121" fmla="*/ 0 h 228"/>
                <a:gd name="T122" fmla="*/ 450 w 450"/>
                <a:gd name="T123" fmla="*/ 228 h 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0" h="228">
                  <a:moveTo>
                    <a:pt x="360" y="186"/>
                  </a:moveTo>
                  <a:lnTo>
                    <a:pt x="84" y="210"/>
                  </a:lnTo>
                  <a:lnTo>
                    <a:pt x="84" y="222"/>
                  </a:lnTo>
                  <a:lnTo>
                    <a:pt x="0" y="228"/>
                  </a:lnTo>
                  <a:lnTo>
                    <a:pt x="6" y="222"/>
                  </a:lnTo>
                  <a:lnTo>
                    <a:pt x="18" y="222"/>
                  </a:lnTo>
                  <a:lnTo>
                    <a:pt x="12" y="192"/>
                  </a:lnTo>
                  <a:lnTo>
                    <a:pt x="12" y="186"/>
                  </a:lnTo>
                  <a:lnTo>
                    <a:pt x="24" y="168"/>
                  </a:lnTo>
                  <a:lnTo>
                    <a:pt x="60" y="180"/>
                  </a:lnTo>
                  <a:lnTo>
                    <a:pt x="54" y="156"/>
                  </a:lnTo>
                  <a:lnTo>
                    <a:pt x="78" y="144"/>
                  </a:lnTo>
                  <a:lnTo>
                    <a:pt x="72" y="132"/>
                  </a:lnTo>
                  <a:lnTo>
                    <a:pt x="78" y="120"/>
                  </a:lnTo>
                  <a:lnTo>
                    <a:pt x="84" y="120"/>
                  </a:lnTo>
                  <a:lnTo>
                    <a:pt x="90" y="114"/>
                  </a:lnTo>
                  <a:lnTo>
                    <a:pt x="102" y="120"/>
                  </a:lnTo>
                  <a:lnTo>
                    <a:pt x="102" y="108"/>
                  </a:lnTo>
                  <a:lnTo>
                    <a:pt x="138" y="120"/>
                  </a:lnTo>
                  <a:lnTo>
                    <a:pt x="150" y="102"/>
                  </a:lnTo>
                  <a:lnTo>
                    <a:pt x="162" y="108"/>
                  </a:lnTo>
                  <a:lnTo>
                    <a:pt x="180" y="84"/>
                  </a:lnTo>
                  <a:lnTo>
                    <a:pt x="186" y="96"/>
                  </a:lnTo>
                  <a:lnTo>
                    <a:pt x="204" y="96"/>
                  </a:lnTo>
                  <a:lnTo>
                    <a:pt x="234" y="48"/>
                  </a:lnTo>
                  <a:lnTo>
                    <a:pt x="228" y="36"/>
                  </a:lnTo>
                  <a:lnTo>
                    <a:pt x="264" y="24"/>
                  </a:lnTo>
                  <a:lnTo>
                    <a:pt x="264" y="0"/>
                  </a:lnTo>
                  <a:lnTo>
                    <a:pt x="288" y="0"/>
                  </a:lnTo>
                  <a:lnTo>
                    <a:pt x="300" y="18"/>
                  </a:lnTo>
                  <a:lnTo>
                    <a:pt x="336" y="30"/>
                  </a:lnTo>
                  <a:lnTo>
                    <a:pt x="384" y="12"/>
                  </a:lnTo>
                  <a:lnTo>
                    <a:pt x="402" y="36"/>
                  </a:lnTo>
                  <a:lnTo>
                    <a:pt x="408" y="36"/>
                  </a:lnTo>
                  <a:lnTo>
                    <a:pt x="402" y="36"/>
                  </a:lnTo>
                  <a:lnTo>
                    <a:pt x="414" y="72"/>
                  </a:lnTo>
                  <a:lnTo>
                    <a:pt x="450" y="102"/>
                  </a:lnTo>
                  <a:lnTo>
                    <a:pt x="390" y="174"/>
                  </a:lnTo>
                  <a:lnTo>
                    <a:pt x="360" y="186"/>
                  </a:lnTo>
                  <a:lnTo>
                    <a:pt x="360" y="19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52"/>
            <p:cNvSpPr>
              <a:spLocks/>
            </p:cNvSpPr>
            <p:nvPr/>
          </p:nvSpPr>
          <p:spPr bwMode="auto">
            <a:xfrm>
              <a:off x="3039" y="2598"/>
              <a:ext cx="348" cy="306"/>
            </a:xfrm>
            <a:custGeom>
              <a:avLst/>
              <a:gdLst>
                <a:gd name="T0" fmla="*/ 306 w 348"/>
                <a:gd name="T1" fmla="*/ 210 h 306"/>
                <a:gd name="T2" fmla="*/ 264 w 348"/>
                <a:gd name="T3" fmla="*/ 198 h 306"/>
                <a:gd name="T4" fmla="*/ 246 w 348"/>
                <a:gd name="T5" fmla="*/ 216 h 306"/>
                <a:gd name="T6" fmla="*/ 270 w 348"/>
                <a:gd name="T7" fmla="*/ 228 h 306"/>
                <a:gd name="T8" fmla="*/ 300 w 348"/>
                <a:gd name="T9" fmla="*/ 216 h 306"/>
                <a:gd name="T10" fmla="*/ 288 w 348"/>
                <a:gd name="T11" fmla="*/ 228 h 306"/>
                <a:gd name="T12" fmla="*/ 306 w 348"/>
                <a:gd name="T13" fmla="*/ 234 h 306"/>
                <a:gd name="T14" fmla="*/ 312 w 348"/>
                <a:gd name="T15" fmla="*/ 222 h 306"/>
                <a:gd name="T16" fmla="*/ 330 w 348"/>
                <a:gd name="T17" fmla="*/ 210 h 306"/>
                <a:gd name="T18" fmla="*/ 336 w 348"/>
                <a:gd name="T19" fmla="*/ 234 h 306"/>
                <a:gd name="T20" fmla="*/ 306 w 348"/>
                <a:gd name="T21" fmla="*/ 258 h 306"/>
                <a:gd name="T22" fmla="*/ 312 w 348"/>
                <a:gd name="T23" fmla="*/ 270 h 306"/>
                <a:gd name="T24" fmla="*/ 348 w 348"/>
                <a:gd name="T25" fmla="*/ 288 h 306"/>
                <a:gd name="T26" fmla="*/ 342 w 348"/>
                <a:gd name="T27" fmla="*/ 300 h 306"/>
                <a:gd name="T28" fmla="*/ 336 w 348"/>
                <a:gd name="T29" fmla="*/ 294 h 306"/>
                <a:gd name="T30" fmla="*/ 324 w 348"/>
                <a:gd name="T31" fmla="*/ 306 h 306"/>
                <a:gd name="T32" fmla="*/ 318 w 348"/>
                <a:gd name="T33" fmla="*/ 282 h 306"/>
                <a:gd name="T34" fmla="*/ 276 w 348"/>
                <a:gd name="T35" fmla="*/ 270 h 306"/>
                <a:gd name="T36" fmla="*/ 282 w 348"/>
                <a:gd name="T37" fmla="*/ 288 h 306"/>
                <a:gd name="T38" fmla="*/ 270 w 348"/>
                <a:gd name="T39" fmla="*/ 300 h 306"/>
                <a:gd name="T40" fmla="*/ 258 w 348"/>
                <a:gd name="T41" fmla="*/ 282 h 306"/>
                <a:gd name="T42" fmla="*/ 252 w 348"/>
                <a:gd name="T43" fmla="*/ 294 h 306"/>
                <a:gd name="T44" fmla="*/ 240 w 348"/>
                <a:gd name="T45" fmla="*/ 282 h 306"/>
                <a:gd name="T46" fmla="*/ 234 w 348"/>
                <a:gd name="T47" fmla="*/ 300 h 306"/>
                <a:gd name="T48" fmla="*/ 222 w 348"/>
                <a:gd name="T49" fmla="*/ 300 h 306"/>
                <a:gd name="T50" fmla="*/ 204 w 348"/>
                <a:gd name="T51" fmla="*/ 294 h 306"/>
                <a:gd name="T52" fmla="*/ 192 w 348"/>
                <a:gd name="T53" fmla="*/ 270 h 306"/>
                <a:gd name="T54" fmla="*/ 174 w 348"/>
                <a:gd name="T55" fmla="*/ 270 h 306"/>
                <a:gd name="T56" fmla="*/ 174 w 348"/>
                <a:gd name="T57" fmla="*/ 252 h 306"/>
                <a:gd name="T58" fmla="*/ 156 w 348"/>
                <a:gd name="T59" fmla="*/ 258 h 306"/>
                <a:gd name="T60" fmla="*/ 156 w 348"/>
                <a:gd name="T61" fmla="*/ 246 h 306"/>
                <a:gd name="T62" fmla="*/ 132 w 348"/>
                <a:gd name="T63" fmla="*/ 252 h 306"/>
                <a:gd name="T64" fmla="*/ 144 w 348"/>
                <a:gd name="T65" fmla="*/ 264 h 306"/>
                <a:gd name="T66" fmla="*/ 126 w 348"/>
                <a:gd name="T67" fmla="*/ 270 h 306"/>
                <a:gd name="T68" fmla="*/ 66 w 348"/>
                <a:gd name="T69" fmla="*/ 252 h 306"/>
                <a:gd name="T70" fmla="*/ 18 w 348"/>
                <a:gd name="T71" fmla="*/ 258 h 306"/>
                <a:gd name="T72" fmla="*/ 12 w 348"/>
                <a:gd name="T73" fmla="*/ 252 h 306"/>
                <a:gd name="T74" fmla="*/ 30 w 348"/>
                <a:gd name="T75" fmla="*/ 234 h 306"/>
                <a:gd name="T76" fmla="*/ 24 w 348"/>
                <a:gd name="T77" fmla="*/ 192 h 306"/>
                <a:gd name="T78" fmla="*/ 36 w 348"/>
                <a:gd name="T79" fmla="*/ 156 h 306"/>
                <a:gd name="T80" fmla="*/ 0 w 348"/>
                <a:gd name="T81" fmla="*/ 84 h 306"/>
                <a:gd name="T82" fmla="*/ 0 w 348"/>
                <a:gd name="T83" fmla="*/ 6 h 306"/>
                <a:gd name="T84" fmla="*/ 186 w 348"/>
                <a:gd name="T85" fmla="*/ 0 h 306"/>
                <a:gd name="T86" fmla="*/ 192 w 348"/>
                <a:gd name="T87" fmla="*/ 6 h 306"/>
                <a:gd name="T88" fmla="*/ 192 w 348"/>
                <a:gd name="T89" fmla="*/ 30 h 306"/>
                <a:gd name="T90" fmla="*/ 198 w 348"/>
                <a:gd name="T91" fmla="*/ 30 h 306"/>
                <a:gd name="T92" fmla="*/ 192 w 348"/>
                <a:gd name="T93" fmla="*/ 36 h 306"/>
                <a:gd name="T94" fmla="*/ 210 w 348"/>
                <a:gd name="T95" fmla="*/ 54 h 306"/>
                <a:gd name="T96" fmla="*/ 192 w 348"/>
                <a:gd name="T97" fmla="*/ 60 h 306"/>
                <a:gd name="T98" fmla="*/ 204 w 348"/>
                <a:gd name="T99" fmla="*/ 66 h 306"/>
                <a:gd name="T100" fmla="*/ 174 w 348"/>
                <a:gd name="T101" fmla="*/ 108 h 306"/>
                <a:gd name="T102" fmla="*/ 168 w 348"/>
                <a:gd name="T103" fmla="*/ 156 h 306"/>
                <a:gd name="T104" fmla="*/ 288 w 348"/>
                <a:gd name="T105" fmla="*/ 150 h 306"/>
                <a:gd name="T106" fmla="*/ 288 w 348"/>
                <a:gd name="T107" fmla="*/ 174 h 306"/>
                <a:gd name="T108" fmla="*/ 306 w 348"/>
                <a:gd name="T109" fmla="*/ 210 h 3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8"/>
                <a:gd name="T166" fmla="*/ 0 h 306"/>
                <a:gd name="T167" fmla="*/ 348 w 348"/>
                <a:gd name="T168" fmla="*/ 306 h 3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8" h="306">
                  <a:moveTo>
                    <a:pt x="306" y="210"/>
                  </a:moveTo>
                  <a:lnTo>
                    <a:pt x="264" y="198"/>
                  </a:lnTo>
                  <a:lnTo>
                    <a:pt x="246" y="216"/>
                  </a:lnTo>
                  <a:lnTo>
                    <a:pt x="270" y="228"/>
                  </a:lnTo>
                  <a:lnTo>
                    <a:pt x="300" y="216"/>
                  </a:lnTo>
                  <a:lnTo>
                    <a:pt x="288" y="228"/>
                  </a:lnTo>
                  <a:lnTo>
                    <a:pt x="306" y="234"/>
                  </a:lnTo>
                  <a:lnTo>
                    <a:pt x="312" y="222"/>
                  </a:lnTo>
                  <a:lnTo>
                    <a:pt x="330" y="210"/>
                  </a:lnTo>
                  <a:lnTo>
                    <a:pt x="336" y="234"/>
                  </a:lnTo>
                  <a:lnTo>
                    <a:pt x="306" y="258"/>
                  </a:lnTo>
                  <a:lnTo>
                    <a:pt x="312" y="270"/>
                  </a:lnTo>
                  <a:lnTo>
                    <a:pt x="348" y="288"/>
                  </a:lnTo>
                  <a:lnTo>
                    <a:pt x="342" y="300"/>
                  </a:lnTo>
                  <a:lnTo>
                    <a:pt x="336" y="294"/>
                  </a:lnTo>
                  <a:lnTo>
                    <a:pt x="324" y="306"/>
                  </a:lnTo>
                  <a:lnTo>
                    <a:pt x="318" y="282"/>
                  </a:lnTo>
                  <a:lnTo>
                    <a:pt x="276" y="270"/>
                  </a:lnTo>
                  <a:lnTo>
                    <a:pt x="282" y="288"/>
                  </a:lnTo>
                  <a:lnTo>
                    <a:pt x="270" y="300"/>
                  </a:lnTo>
                  <a:lnTo>
                    <a:pt x="258" y="282"/>
                  </a:lnTo>
                  <a:lnTo>
                    <a:pt x="252" y="294"/>
                  </a:lnTo>
                  <a:lnTo>
                    <a:pt x="240" y="282"/>
                  </a:lnTo>
                  <a:lnTo>
                    <a:pt x="234" y="300"/>
                  </a:lnTo>
                  <a:lnTo>
                    <a:pt x="222" y="300"/>
                  </a:lnTo>
                  <a:lnTo>
                    <a:pt x="204" y="294"/>
                  </a:lnTo>
                  <a:lnTo>
                    <a:pt x="192" y="270"/>
                  </a:lnTo>
                  <a:lnTo>
                    <a:pt x="174" y="270"/>
                  </a:lnTo>
                  <a:lnTo>
                    <a:pt x="174" y="252"/>
                  </a:lnTo>
                  <a:lnTo>
                    <a:pt x="156" y="258"/>
                  </a:lnTo>
                  <a:lnTo>
                    <a:pt x="156" y="246"/>
                  </a:lnTo>
                  <a:lnTo>
                    <a:pt x="132" y="252"/>
                  </a:lnTo>
                  <a:lnTo>
                    <a:pt x="144" y="264"/>
                  </a:lnTo>
                  <a:lnTo>
                    <a:pt x="126" y="270"/>
                  </a:lnTo>
                  <a:lnTo>
                    <a:pt x="66" y="252"/>
                  </a:lnTo>
                  <a:lnTo>
                    <a:pt x="18" y="258"/>
                  </a:lnTo>
                  <a:lnTo>
                    <a:pt x="12" y="252"/>
                  </a:lnTo>
                  <a:lnTo>
                    <a:pt x="30" y="234"/>
                  </a:lnTo>
                  <a:lnTo>
                    <a:pt x="24" y="192"/>
                  </a:lnTo>
                  <a:lnTo>
                    <a:pt x="36" y="156"/>
                  </a:lnTo>
                  <a:lnTo>
                    <a:pt x="0" y="84"/>
                  </a:lnTo>
                  <a:lnTo>
                    <a:pt x="0" y="6"/>
                  </a:lnTo>
                  <a:lnTo>
                    <a:pt x="186" y="0"/>
                  </a:lnTo>
                  <a:lnTo>
                    <a:pt x="192" y="6"/>
                  </a:lnTo>
                  <a:lnTo>
                    <a:pt x="192" y="30"/>
                  </a:lnTo>
                  <a:lnTo>
                    <a:pt x="198" y="30"/>
                  </a:lnTo>
                  <a:lnTo>
                    <a:pt x="192" y="36"/>
                  </a:lnTo>
                  <a:lnTo>
                    <a:pt x="210" y="54"/>
                  </a:lnTo>
                  <a:lnTo>
                    <a:pt x="192" y="60"/>
                  </a:lnTo>
                  <a:lnTo>
                    <a:pt x="204" y="66"/>
                  </a:lnTo>
                  <a:lnTo>
                    <a:pt x="174" y="108"/>
                  </a:lnTo>
                  <a:lnTo>
                    <a:pt x="168" y="156"/>
                  </a:lnTo>
                  <a:lnTo>
                    <a:pt x="288" y="150"/>
                  </a:lnTo>
                  <a:lnTo>
                    <a:pt x="288" y="174"/>
                  </a:lnTo>
                  <a:lnTo>
                    <a:pt x="306" y="210"/>
                  </a:lnTo>
                  <a:close/>
                </a:path>
              </a:pathLst>
            </a:custGeom>
            <a:solidFill>
              <a:srgbClr val="FFAA00"/>
            </a:solidFill>
            <a:ln w="9525">
              <a:solidFill>
                <a:srgbClr val="FFAA00"/>
              </a:solidFill>
              <a:prstDash val="solid"/>
              <a:round/>
              <a:headEnd/>
              <a:tailEnd/>
            </a:ln>
          </p:spPr>
          <p:txBody>
            <a:bodyPr/>
            <a:lstStyle/>
            <a:p>
              <a:endParaRPr lang="en-US"/>
            </a:p>
          </p:txBody>
        </p:sp>
        <p:sp>
          <p:nvSpPr>
            <p:cNvPr id="189" name="Freeform 553"/>
            <p:cNvSpPr>
              <a:spLocks/>
            </p:cNvSpPr>
            <p:nvPr/>
          </p:nvSpPr>
          <p:spPr bwMode="auto">
            <a:xfrm>
              <a:off x="3039" y="2598"/>
              <a:ext cx="348" cy="306"/>
            </a:xfrm>
            <a:custGeom>
              <a:avLst/>
              <a:gdLst>
                <a:gd name="T0" fmla="*/ 306 w 348"/>
                <a:gd name="T1" fmla="*/ 210 h 306"/>
                <a:gd name="T2" fmla="*/ 264 w 348"/>
                <a:gd name="T3" fmla="*/ 198 h 306"/>
                <a:gd name="T4" fmla="*/ 246 w 348"/>
                <a:gd name="T5" fmla="*/ 216 h 306"/>
                <a:gd name="T6" fmla="*/ 270 w 348"/>
                <a:gd name="T7" fmla="*/ 228 h 306"/>
                <a:gd name="T8" fmla="*/ 300 w 348"/>
                <a:gd name="T9" fmla="*/ 216 h 306"/>
                <a:gd name="T10" fmla="*/ 288 w 348"/>
                <a:gd name="T11" fmla="*/ 228 h 306"/>
                <a:gd name="T12" fmla="*/ 306 w 348"/>
                <a:gd name="T13" fmla="*/ 234 h 306"/>
                <a:gd name="T14" fmla="*/ 312 w 348"/>
                <a:gd name="T15" fmla="*/ 222 h 306"/>
                <a:gd name="T16" fmla="*/ 330 w 348"/>
                <a:gd name="T17" fmla="*/ 210 h 306"/>
                <a:gd name="T18" fmla="*/ 336 w 348"/>
                <a:gd name="T19" fmla="*/ 234 h 306"/>
                <a:gd name="T20" fmla="*/ 306 w 348"/>
                <a:gd name="T21" fmla="*/ 258 h 306"/>
                <a:gd name="T22" fmla="*/ 312 w 348"/>
                <a:gd name="T23" fmla="*/ 270 h 306"/>
                <a:gd name="T24" fmla="*/ 348 w 348"/>
                <a:gd name="T25" fmla="*/ 288 h 306"/>
                <a:gd name="T26" fmla="*/ 342 w 348"/>
                <a:gd name="T27" fmla="*/ 300 h 306"/>
                <a:gd name="T28" fmla="*/ 336 w 348"/>
                <a:gd name="T29" fmla="*/ 294 h 306"/>
                <a:gd name="T30" fmla="*/ 324 w 348"/>
                <a:gd name="T31" fmla="*/ 306 h 306"/>
                <a:gd name="T32" fmla="*/ 318 w 348"/>
                <a:gd name="T33" fmla="*/ 282 h 306"/>
                <a:gd name="T34" fmla="*/ 276 w 348"/>
                <a:gd name="T35" fmla="*/ 270 h 306"/>
                <a:gd name="T36" fmla="*/ 282 w 348"/>
                <a:gd name="T37" fmla="*/ 288 h 306"/>
                <a:gd name="T38" fmla="*/ 270 w 348"/>
                <a:gd name="T39" fmla="*/ 300 h 306"/>
                <a:gd name="T40" fmla="*/ 258 w 348"/>
                <a:gd name="T41" fmla="*/ 282 h 306"/>
                <a:gd name="T42" fmla="*/ 252 w 348"/>
                <a:gd name="T43" fmla="*/ 294 h 306"/>
                <a:gd name="T44" fmla="*/ 240 w 348"/>
                <a:gd name="T45" fmla="*/ 282 h 306"/>
                <a:gd name="T46" fmla="*/ 234 w 348"/>
                <a:gd name="T47" fmla="*/ 300 h 306"/>
                <a:gd name="T48" fmla="*/ 222 w 348"/>
                <a:gd name="T49" fmla="*/ 300 h 306"/>
                <a:gd name="T50" fmla="*/ 204 w 348"/>
                <a:gd name="T51" fmla="*/ 294 h 306"/>
                <a:gd name="T52" fmla="*/ 192 w 348"/>
                <a:gd name="T53" fmla="*/ 270 h 306"/>
                <a:gd name="T54" fmla="*/ 174 w 348"/>
                <a:gd name="T55" fmla="*/ 270 h 306"/>
                <a:gd name="T56" fmla="*/ 174 w 348"/>
                <a:gd name="T57" fmla="*/ 252 h 306"/>
                <a:gd name="T58" fmla="*/ 156 w 348"/>
                <a:gd name="T59" fmla="*/ 258 h 306"/>
                <a:gd name="T60" fmla="*/ 156 w 348"/>
                <a:gd name="T61" fmla="*/ 246 h 306"/>
                <a:gd name="T62" fmla="*/ 132 w 348"/>
                <a:gd name="T63" fmla="*/ 252 h 306"/>
                <a:gd name="T64" fmla="*/ 144 w 348"/>
                <a:gd name="T65" fmla="*/ 264 h 306"/>
                <a:gd name="T66" fmla="*/ 126 w 348"/>
                <a:gd name="T67" fmla="*/ 270 h 306"/>
                <a:gd name="T68" fmla="*/ 66 w 348"/>
                <a:gd name="T69" fmla="*/ 252 h 306"/>
                <a:gd name="T70" fmla="*/ 18 w 348"/>
                <a:gd name="T71" fmla="*/ 258 h 306"/>
                <a:gd name="T72" fmla="*/ 12 w 348"/>
                <a:gd name="T73" fmla="*/ 252 h 306"/>
                <a:gd name="T74" fmla="*/ 30 w 348"/>
                <a:gd name="T75" fmla="*/ 234 h 306"/>
                <a:gd name="T76" fmla="*/ 24 w 348"/>
                <a:gd name="T77" fmla="*/ 192 h 306"/>
                <a:gd name="T78" fmla="*/ 36 w 348"/>
                <a:gd name="T79" fmla="*/ 156 h 306"/>
                <a:gd name="T80" fmla="*/ 0 w 348"/>
                <a:gd name="T81" fmla="*/ 84 h 306"/>
                <a:gd name="T82" fmla="*/ 0 w 348"/>
                <a:gd name="T83" fmla="*/ 6 h 306"/>
                <a:gd name="T84" fmla="*/ 186 w 348"/>
                <a:gd name="T85" fmla="*/ 0 h 306"/>
                <a:gd name="T86" fmla="*/ 192 w 348"/>
                <a:gd name="T87" fmla="*/ 6 h 306"/>
                <a:gd name="T88" fmla="*/ 192 w 348"/>
                <a:gd name="T89" fmla="*/ 30 h 306"/>
                <a:gd name="T90" fmla="*/ 198 w 348"/>
                <a:gd name="T91" fmla="*/ 30 h 306"/>
                <a:gd name="T92" fmla="*/ 192 w 348"/>
                <a:gd name="T93" fmla="*/ 36 h 306"/>
                <a:gd name="T94" fmla="*/ 210 w 348"/>
                <a:gd name="T95" fmla="*/ 54 h 306"/>
                <a:gd name="T96" fmla="*/ 192 w 348"/>
                <a:gd name="T97" fmla="*/ 60 h 306"/>
                <a:gd name="T98" fmla="*/ 204 w 348"/>
                <a:gd name="T99" fmla="*/ 66 h 306"/>
                <a:gd name="T100" fmla="*/ 174 w 348"/>
                <a:gd name="T101" fmla="*/ 108 h 306"/>
                <a:gd name="T102" fmla="*/ 168 w 348"/>
                <a:gd name="T103" fmla="*/ 156 h 306"/>
                <a:gd name="T104" fmla="*/ 288 w 348"/>
                <a:gd name="T105" fmla="*/ 150 h 306"/>
                <a:gd name="T106" fmla="*/ 288 w 348"/>
                <a:gd name="T107" fmla="*/ 174 h 306"/>
                <a:gd name="T108" fmla="*/ 306 w 348"/>
                <a:gd name="T109" fmla="*/ 210 h 306"/>
                <a:gd name="T110" fmla="*/ 306 w 348"/>
                <a:gd name="T111" fmla="*/ 216 h 3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8"/>
                <a:gd name="T169" fmla="*/ 0 h 306"/>
                <a:gd name="T170" fmla="*/ 348 w 348"/>
                <a:gd name="T171" fmla="*/ 306 h 3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8" h="306">
                  <a:moveTo>
                    <a:pt x="306" y="210"/>
                  </a:moveTo>
                  <a:lnTo>
                    <a:pt x="264" y="198"/>
                  </a:lnTo>
                  <a:lnTo>
                    <a:pt x="246" y="216"/>
                  </a:lnTo>
                  <a:lnTo>
                    <a:pt x="270" y="228"/>
                  </a:lnTo>
                  <a:lnTo>
                    <a:pt x="300" y="216"/>
                  </a:lnTo>
                  <a:lnTo>
                    <a:pt x="288" y="228"/>
                  </a:lnTo>
                  <a:lnTo>
                    <a:pt x="306" y="234"/>
                  </a:lnTo>
                  <a:lnTo>
                    <a:pt x="312" y="222"/>
                  </a:lnTo>
                  <a:lnTo>
                    <a:pt x="330" y="210"/>
                  </a:lnTo>
                  <a:lnTo>
                    <a:pt x="336" y="234"/>
                  </a:lnTo>
                  <a:lnTo>
                    <a:pt x="306" y="258"/>
                  </a:lnTo>
                  <a:lnTo>
                    <a:pt x="312" y="270"/>
                  </a:lnTo>
                  <a:lnTo>
                    <a:pt x="348" y="288"/>
                  </a:lnTo>
                  <a:lnTo>
                    <a:pt x="342" y="300"/>
                  </a:lnTo>
                  <a:lnTo>
                    <a:pt x="336" y="294"/>
                  </a:lnTo>
                  <a:lnTo>
                    <a:pt x="324" y="306"/>
                  </a:lnTo>
                  <a:lnTo>
                    <a:pt x="318" y="282"/>
                  </a:lnTo>
                  <a:lnTo>
                    <a:pt x="276" y="270"/>
                  </a:lnTo>
                  <a:lnTo>
                    <a:pt x="282" y="288"/>
                  </a:lnTo>
                  <a:lnTo>
                    <a:pt x="270" y="300"/>
                  </a:lnTo>
                  <a:lnTo>
                    <a:pt x="258" y="282"/>
                  </a:lnTo>
                  <a:lnTo>
                    <a:pt x="252" y="294"/>
                  </a:lnTo>
                  <a:lnTo>
                    <a:pt x="240" y="282"/>
                  </a:lnTo>
                  <a:lnTo>
                    <a:pt x="234" y="300"/>
                  </a:lnTo>
                  <a:lnTo>
                    <a:pt x="222" y="300"/>
                  </a:lnTo>
                  <a:lnTo>
                    <a:pt x="204" y="294"/>
                  </a:lnTo>
                  <a:lnTo>
                    <a:pt x="192" y="270"/>
                  </a:lnTo>
                  <a:lnTo>
                    <a:pt x="174" y="270"/>
                  </a:lnTo>
                  <a:lnTo>
                    <a:pt x="174" y="252"/>
                  </a:lnTo>
                  <a:lnTo>
                    <a:pt x="156" y="258"/>
                  </a:lnTo>
                  <a:lnTo>
                    <a:pt x="156" y="246"/>
                  </a:lnTo>
                  <a:lnTo>
                    <a:pt x="132" y="252"/>
                  </a:lnTo>
                  <a:lnTo>
                    <a:pt x="144" y="264"/>
                  </a:lnTo>
                  <a:lnTo>
                    <a:pt x="126" y="270"/>
                  </a:lnTo>
                  <a:lnTo>
                    <a:pt x="66" y="252"/>
                  </a:lnTo>
                  <a:lnTo>
                    <a:pt x="18" y="258"/>
                  </a:lnTo>
                  <a:lnTo>
                    <a:pt x="12" y="252"/>
                  </a:lnTo>
                  <a:lnTo>
                    <a:pt x="30" y="234"/>
                  </a:lnTo>
                  <a:lnTo>
                    <a:pt x="24" y="192"/>
                  </a:lnTo>
                  <a:lnTo>
                    <a:pt x="36" y="156"/>
                  </a:lnTo>
                  <a:lnTo>
                    <a:pt x="0" y="84"/>
                  </a:lnTo>
                  <a:lnTo>
                    <a:pt x="0" y="6"/>
                  </a:lnTo>
                  <a:lnTo>
                    <a:pt x="186" y="0"/>
                  </a:lnTo>
                  <a:lnTo>
                    <a:pt x="192" y="6"/>
                  </a:lnTo>
                  <a:lnTo>
                    <a:pt x="192" y="30"/>
                  </a:lnTo>
                  <a:lnTo>
                    <a:pt x="198" y="30"/>
                  </a:lnTo>
                  <a:lnTo>
                    <a:pt x="192" y="36"/>
                  </a:lnTo>
                  <a:lnTo>
                    <a:pt x="210" y="54"/>
                  </a:lnTo>
                  <a:lnTo>
                    <a:pt x="192" y="60"/>
                  </a:lnTo>
                  <a:lnTo>
                    <a:pt x="204" y="66"/>
                  </a:lnTo>
                  <a:lnTo>
                    <a:pt x="174" y="108"/>
                  </a:lnTo>
                  <a:lnTo>
                    <a:pt x="168" y="156"/>
                  </a:lnTo>
                  <a:lnTo>
                    <a:pt x="288" y="150"/>
                  </a:lnTo>
                  <a:lnTo>
                    <a:pt x="288" y="174"/>
                  </a:lnTo>
                  <a:lnTo>
                    <a:pt x="306" y="210"/>
                  </a:lnTo>
                  <a:lnTo>
                    <a:pt x="306" y="21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54"/>
            <p:cNvSpPr>
              <a:spLocks/>
            </p:cNvSpPr>
            <p:nvPr/>
          </p:nvSpPr>
          <p:spPr bwMode="auto">
            <a:xfrm>
              <a:off x="4269" y="1272"/>
              <a:ext cx="228" cy="360"/>
            </a:xfrm>
            <a:custGeom>
              <a:avLst/>
              <a:gdLst>
                <a:gd name="T0" fmla="*/ 66 w 228"/>
                <a:gd name="T1" fmla="*/ 360 h 360"/>
                <a:gd name="T2" fmla="*/ 60 w 228"/>
                <a:gd name="T3" fmla="*/ 360 h 360"/>
                <a:gd name="T4" fmla="*/ 42 w 228"/>
                <a:gd name="T5" fmla="*/ 336 h 360"/>
                <a:gd name="T6" fmla="*/ 0 w 228"/>
                <a:gd name="T7" fmla="*/ 198 h 360"/>
                <a:gd name="T8" fmla="*/ 18 w 228"/>
                <a:gd name="T9" fmla="*/ 198 h 360"/>
                <a:gd name="T10" fmla="*/ 12 w 228"/>
                <a:gd name="T11" fmla="*/ 180 h 360"/>
                <a:gd name="T12" fmla="*/ 24 w 228"/>
                <a:gd name="T13" fmla="*/ 180 h 360"/>
                <a:gd name="T14" fmla="*/ 18 w 228"/>
                <a:gd name="T15" fmla="*/ 174 h 360"/>
                <a:gd name="T16" fmla="*/ 30 w 228"/>
                <a:gd name="T17" fmla="*/ 138 h 360"/>
                <a:gd name="T18" fmla="*/ 30 w 228"/>
                <a:gd name="T19" fmla="*/ 78 h 360"/>
                <a:gd name="T20" fmla="*/ 54 w 228"/>
                <a:gd name="T21" fmla="*/ 12 h 360"/>
                <a:gd name="T22" fmla="*/ 66 w 228"/>
                <a:gd name="T23" fmla="*/ 6 h 360"/>
                <a:gd name="T24" fmla="*/ 78 w 228"/>
                <a:gd name="T25" fmla="*/ 24 h 360"/>
                <a:gd name="T26" fmla="*/ 108 w 228"/>
                <a:gd name="T27" fmla="*/ 0 h 360"/>
                <a:gd name="T28" fmla="*/ 138 w 228"/>
                <a:gd name="T29" fmla="*/ 18 h 360"/>
                <a:gd name="T30" fmla="*/ 168 w 228"/>
                <a:gd name="T31" fmla="*/ 120 h 360"/>
                <a:gd name="T32" fmla="*/ 186 w 228"/>
                <a:gd name="T33" fmla="*/ 120 h 360"/>
                <a:gd name="T34" fmla="*/ 192 w 228"/>
                <a:gd name="T35" fmla="*/ 144 h 360"/>
                <a:gd name="T36" fmla="*/ 216 w 228"/>
                <a:gd name="T37" fmla="*/ 150 h 360"/>
                <a:gd name="T38" fmla="*/ 216 w 228"/>
                <a:gd name="T39" fmla="*/ 168 h 360"/>
                <a:gd name="T40" fmla="*/ 228 w 228"/>
                <a:gd name="T41" fmla="*/ 168 h 360"/>
                <a:gd name="T42" fmla="*/ 222 w 228"/>
                <a:gd name="T43" fmla="*/ 186 h 360"/>
                <a:gd name="T44" fmla="*/ 192 w 228"/>
                <a:gd name="T45" fmla="*/ 204 h 360"/>
                <a:gd name="T46" fmla="*/ 180 w 228"/>
                <a:gd name="T47" fmla="*/ 222 h 360"/>
                <a:gd name="T48" fmla="*/ 174 w 228"/>
                <a:gd name="T49" fmla="*/ 210 h 360"/>
                <a:gd name="T50" fmla="*/ 162 w 228"/>
                <a:gd name="T51" fmla="*/ 222 h 360"/>
                <a:gd name="T52" fmla="*/ 156 w 228"/>
                <a:gd name="T53" fmla="*/ 216 h 360"/>
                <a:gd name="T54" fmla="*/ 156 w 228"/>
                <a:gd name="T55" fmla="*/ 234 h 360"/>
                <a:gd name="T56" fmla="*/ 144 w 228"/>
                <a:gd name="T57" fmla="*/ 234 h 360"/>
                <a:gd name="T58" fmla="*/ 150 w 228"/>
                <a:gd name="T59" fmla="*/ 228 h 360"/>
                <a:gd name="T60" fmla="*/ 138 w 228"/>
                <a:gd name="T61" fmla="*/ 216 h 360"/>
                <a:gd name="T62" fmla="*/ 126 w 228"/>
                <a:gd name="T63" fmla="*/ 270 h 360"/>
                <a:gd name="T64" fmla="*/ 120 w 228"/>
                <a:gd name="T65" fmla="*/ 264 h 360"/>
                <a:gd name="T66" fmla="*/ 114 w 228"/>
                <a:gd name="T67" fmla="*/ 282 h 360"/>
                <a:gd name="T68" fmla="*/ 102 w 228"/>
                <a:gd name="T69" fmla="*/ 282 h 360"/>
                <a:gd name="T70" fmla="*/ 102 w 228"/>
                <a:gd name="T71" fmla="*/ 300 h 360"/>
                <a:gd name="T72" fmla="*/ 96 w 228"/>
                <a:gd name="T73" fmla="*/ 288 h 360"/>
                <a:gd name="T74" fmla="*/ 84 w 228"/>
                <a:gd name="T75" fmla="*/ 294 h 360"/>
                <a:gd name="T76" fmla="*/ 66 w 228"/>
                <a:gd name="T77" fmla="*/ 360 h 3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8"/>
                <a:gd name="T118" fmla="*/ 0 h 360"/>
                <a:gd name="T119" fmla="*/ 228 w 228"/>
                <a:gd name="T120" fmla="*/ 360 h 3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8" h="360">
                  <a:moveTo>
                    <a:pt x="66" y="360"/>
                  </a:moveTo>
                  <a:lnTo>
                    <a:pt x="60" y="360"/>
                  </a:lnTo>
                  <a:lnTo>
                    <a:pt x="42" y="336"/>
                  </a:lnTo>
                  <a:lnTo>
                    <a:pt x="0" y="198"/>
                  </a:lnTo>
                  <a:lnTo>
                    <a:pt x="18" y="198"/>
                  </a:lnTo>
                  <a:lnTo>
                    <a:pt x="12" y="180"/>
                  </a:lnTo>
                  <a:lnTo>
                    <a:pt x="24" y="180"/>
                  </a:lnTo>
                  <a:lnTo>
                    <a:pt x="18" y="174"/>
                  </a:lnTo>
                  <a:lnTo>
                    <a:pt x="30" y="138"/>
                  </a:lnTo>
                  <a:lnTo>
                    <a:pt x="30" y="78"/>
                  </a:lnTo>
                  <a:lnTo>
                    <a:pt x="54" y="12"/>
                  </a:lnTo>
                  <a:lnTo>
                    <a:pt x="66" y="6"/>
                  </a:lnTo>
                  <a:lnTo>
                    <a:pt x="78" y="24"/>
                  </a:lnTo>
                  <a:lnTo>
                    <a:pt x="108" y="0"/>
                  </a:lnTo>
                  <a:lnTo>
                    <a:pt x="138" y="18"/>
                  </a:lnTo>
                  <a:lnTo>
                    <a:pt x="168" y="120"/>
                  </a:lnTo>
                  <a:lnTo>
                    <a:pt x="186" y="120"/>
                  </a:lnTo>
                  <a:lnTo>
                    <a:pt x="192" y="144"/>
                  </a:lnTo>
                  <a:lnTo>
                    <a:pt x="216" y="150"/>
                  </a:lnTo>
                  <a:lnTo>
                    <a:pt x="216" y="168"/>
                  </a:lnTo>
                  <a:lnTo>
                    <a:pt x="228" y="168"/>
                  </a:lnTo>
                  <a:lnTo>
                    <a:pt x="222" y="186"/>
                  </a:lnTo>
                  <a:lnTo>
                    <a:pt x="192" y="204"/>
                  </a:lnTo>
                  <a:lnTo>
                    <a:pt x="180" y="222"/>
                  </a:lnTo>
                  <a:lnTo>
                    <a:pt x="174" y="210"/>
                  </a:lnTo>
                  <a:lnTo>
                    <a:pt x="162" y="222"/>
                  </a:lnTo>
                  <a:lnTo>
                    <a:pt x="156" y="216"/>
                  </a:lnTo>
                  <a:lnTo>
                    <a:pt x="156" y="234"/>
                  </a:lnTo>
                  <a:lnTo>
                    <a:pt x="144" y="234"/>
                  </a:lnTo>
                  <a:lnTo>
                    <a:pt x="150" y="228"/>
                  </a:lnTo>
                  <a:lnTo>
                    <a:pt x="138" y="216"/>
                  </a:lnTo>
                  <a:lnTo>
                    <a:pt x="126" y="270"/>
                  </a:lnTo>
                  <a:lnTo>
                    <a:pt x="120" y="264"/>
                  </a:lnTo>
                  <a:lnTo>
                    <a:pt x="114" y="282"/>
                  </a:lnTo>
                  <a:lnTo>
                    <a:pt x="102" y="282"/>
                  </a:lnTo>
                  <a:lnTo>
                    <a:pt x="102" y="300"/>
                  </a:lnTo>
                  <a:lnTo>
                    <a:pt x="96" y="288"/>
                  </a:lnTo>
                  <a:lnTo>
                    <a:pt x="84" y="294"/>
                  </a:lnTo>
                  <a:lnTo>
                    <a:pt x="66" y="360"/>
                  </a:lnTo>
                  <a:close/>
                </a:path>
              </a:pathLst>
            </a:custGeom>
            <a:solidFill>
              <a:srgbClr val="E8D898"/>
            </a:solidFill>
            <a:ln w="9525">
              <a:solidFill>
                <a:srgbClr val="E8D898"/>
              </a:solidFill>
              <a:prstDash val="solid"/>
              <a:round/>
              <a:headEnd/>
              <a:tailEnd/>
            </a:ln>
          </p:spPr>
          <p:txBody>
            <a:bodyPr/>
            <a:lstStyle/>
            <a:p>
              <a:endParaRPr lang="en-US"/>
            </a:p>
          </p:txBody>
        </p:sp>
        <p:sp>
          <p:nvSpPr>
            <p:cNvPr id="191" name="Freeform 555"/>
            <p:cNvSpPr>
              <a:spLocks/>
            </p:cNvSpPr>
            <p:nvPr/>
          </p:nvSpPr>
          <p:spPr bwMode="auto">
            <a:xfrm>
              <a:off x="4269" y="1272"/>
              <a:ext cx="228" cy="366"/>
            </a:xfrm>
            <a:custGeom>
              <a:avLst/>
              <a:gdLst>
                <a:gd name="T0" fmla="*/ 66 w 228"/>
                <a:gd name="T1" fmla="*/ 360 h 366"/>
                <a:gd name="T2" fmla="*/ 60 w 228"/>
                <a:gd name="T3" fmla="*/ 360 h 366"/>
                <a:gd name="T4" fmla="*/ 42 w 228"/>
                <a:gd name="T5" fmla="*/ 336 h 366"/>
                <a:gd name="T6" fmla="*/ 0 w 228"/>
                <a:gd name="T7" fmla="*/ 198 h 366"/>
                <a:gd name="T8" fmla="*/ 18 w 228"/>
                <a:gd name="T9" fmla="*/ 198 h 366"/>
                <a:gd name="T10" fmla="*/ 12 w 228"/>
                <a:gd name="T11" fmla="*/ 180 h 366"/>
                <a:gd name="T12" fmla="*/ 24 w 228"/>
                <a:gd name="T13" fmla="*/ 180 h 366"/>
                <a:gd name="T14" fmla="*/ 18 w 228"/>
                <a:gd name="T15" fmla="*/ 174 h 366"/>
                <a:gd name="T16" fmla="*/ 30 w 228"/>
                <a:gd name="T17" fmla="*/ 138 h 366"/>
                <a:gd name="T18" fmla="*/ 30 w 228"/>
                <a:gd name="T19" fmla="*/ 78 h 366"/>
                <a:gd name="T20" fmla="*/ 54 w 228"/>
                <a:gd name="T21" fmla="*/ 12 h 366"/>
                <a:gd name="T22" fmla="*/ 66 w 228"/>
                <a:gd name="T23" fmla="*/ 6 h 366"/>
                <a:gd name="T24" fmla="*/ 78 w 228"/>
                <a:gd name="T25" fmla="*/ 24 h 366"/>
                <a:gd name="T26" fmla="*/ 108 w 228"/>
                <a:gd name="T27" fmla="*/ 0 h 366"/>
                <a:gd name="T28" fmla="*/ 138 w 228"/>
                <a:gd name="T29" fmla="*/ 18 h 366"/>
                <a:gd name="T30" fmla="*/ 168 w 228"/>
                <a:gd name="T31" fmla="*/ 120 h 366"/>
                <a:gd name="T32" fmla="*/ 186 w 228"/>
                <a:gd name="T33" fmla="*/ 120 h 366"/>
                <a:gd name="T34" fmla="*/ 192 w 228"/>
                <a:gd name="T35" fmla="*/ 144 h 366"/>
                <a:gd name="T36" fmla="*/ 216 w 228"/>
                <a:gd name="T37" fmla="*/ 150 h 366"/>
                <a:gd name="T38" fmla="*/ 216 w 228"/>
                <a:gd name="T39" fmla="*/ 168 h 366"/>
                <a:gd name="T40" fmla="*/ 228 w 228"/>
                <a:gd name="T41" fmla="*/ 168 h 366"/>
                <a:gd name="T42" fmla="*/ 222 w 228"/>
                <a:gd name="T43" fmla="*/ 186 h 366"/>
                <a:gd name="T44" fmla="*/ 192 w 228"/>
                <a:gd name="T45" fmla="*/ 204 h 366"/>
                <a:gd name="T46" fmla="*/ 180 w 228"/>
                <a:gd name="T47" fmla="*/ 222 h 366"/>
                <a:gd name="T48" fmla="*/ 174 w 228"/>
                <a:gd name="T49" fmla="*/ 210 h 366"/>
                <a:gd name="T50" fmla="*/ 162 w 228"/>
                <a:gd name="T51" fmla="*/ 222 h 366"/>
                <a:gd name="T52" fmla="*/ 156 w 228"/>
                <a:gd name="T53" fmla="*/ 216 h 366"/>
                <a:gd name="T54" fmla="*/ 156 w 228"/>
                <a:gd name="T55" fmla="*/ 234 h 366"/>
                <a:gd name="T56" fmla="*/ 144 w 228"/>
                <a:gd name="T57" fmla="*/ 234 h 366"/>
                <a:gd name="T58" fmla="*/ 150 w 228"/>
                <a:gd name="T59" fmla="*/ 228 h 366"/>
                <a:gd name="T60" fmla="*/ 138 w 228"/>
                <a:gd name="T61" fmla="*/ 216 h 366"/>
                <a:gd name="T62" fmla="*/ 126 w 228"/>
                <a:gd name="T63" fmla="*/ 270 h 366"/>
                <a:gd name="T64" fmla="*/ 120 w 228"/>
                <a:gd name="T65" fmla="*/ 264 h 366"/>
                <a:gd name="T66" fmla="*/ 114 w 228"/>
                <a:gd name="T67" fmla="*/ 282 h 366"/>
                <a:gd name="T68" fmla="*/ 102 w 228"/>
                <a:gd name="T69" fmla="*/ 282 h 366"/>
                <a:gd name="T70" fmla="*/ 102 w 228"/>
                <a:gd name="T71" fmla="*/ 300 h 366"/>
                <a:gd name="T72" fmla="*/ 96 w 228"/>
                <a:gd name="T73" fmla="*/ 288 h 366"/>
                <a:gd name="T74" fmla="*/ 84 w 228"/>
                <a:gd name="T75" fmla="*/ 294 h 366"/>
                <a:gd name="T76" fmla="*/ 66 w 228"/>
                <a:gd name="T77" fmla="*/ 360 h 366"/>
                <a:gd name="T78" fmla="*/ 66 w 228"/>
                <a:gd name="T79" fmla="*/ 366 h 3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8"/>
                <a:gd name="T121" fmla="*/ 0 h 366"/>
                <a:gd name="T122" fmla="*/ 228 w 228"/>
                <a:gd name="T123" fmla="*/ 366 h 3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8" h="366">
                  <a:moveTo>
                    <a:pt x="66" y="360"/>
                  </a:moveTo>
                  <a:lnTo>
                    <a:pt x="60" y="360"/>
                  </a:lnTo>
                  <a:lnTo>
                    <a:pt x="42" y="336"/>
                  </a:lnTo>
                  <a:lnTo>
                    <a:pt x="0" y="198"/>
                  </a:lnTo>
                  <a:lnTo>
                    <a:pt x="18" y="198"/>
                  </a:lnTo>
                  <a:lnTo>
                    <a:pt x="12" y="180"/>
                  </a:lnTo>
                  <a:lnTo>
                    <a:pt x="24" y="180"/>
                  </a:lnTo>
                  <a:lnTo>
                    <a:pt x="18" y="174"/>
                  </a:lnTo>
                  <a:lnTo>
                    <a:pt x="30" y="138"/>
                  </a:lnTo>
                  <a:lnTo>
                    <a:pt x="30" y="78"/>
                  </a:lnTo>
                  <a:lnTo>
                    <a:pt x="54" y="12"/>
                  </a:lnTo>
                  <a:lnTo>
                    <a:pt x="66" y="6"/>
                  </a:lnTo>
                  <a:lnTo>
                    <a:pt x="78" y="24"/>
                  </a:lnTo>
                  <a:lnTo>
                    <a:pt x="108" y="0"/>
                  </a:lnTo>
                  <a:lnTo>
                    <a:pt x="138" y="18"/>
                  </a:lnTo>
                  <a:lnTo>
                    <a:pt x="168" y="120"/>
                  </a:lnTo>
                  <a:lnTo>
                    <a:pt x="186" y="120"/>
                  </a:lnTo>
                  <a:lnTo>
                    <a:pt x="192" y="144"/>
                  </a:lnTo>
                  <a:lnTo>
                    <a:pt x="216" y="150"/>
                  </a:lnTo>
                  <a:lnTo>
                    <a:pt x="216" y="168"/>
                  </a:lnTo>
                  <a:lnTo>
                    <a:pt x="228" y="168"/>
                  </a:lnTo>
                  <a:lnTo>
                    <a:pt x="222" y="186"/>
                  </a:lnTo>
                  <a:lnTo>
                    <a:pt x="192" y="204"/>
                  </a:lnTo>
                  <a:lnTo>
                    <a:pt x="180" y="222"/>
                  </a:lnTo>
                  <a:lnTo>
                    <a:pt x="174" y="210"/>
                  </a:lnTo>
                  <a:lnTo>
                    <a:pt x="162" y="222"/>
                  </a:lnTo>
                  <a:lnTo>
                    <a:pt x="156" y="216"/>
                  </a:lnTo>
                  <a:lnTo>
                    <a:pt x="156" y="234"/>
                  </a:lnTo>
                  <a:lnTo>
                    <a:pt x="144" y="234"/>
                  </a:lnTo>
                  <a:lnTo>
                    <a:pt x="150" y="228"/>
                  </a:lnTo>
                  <a:lnTo>
                    <a:pt x="138" y="216"/>
                  </a:lnTo>
                  <a:lnTo>
                    <a:pt x="126" y="270"/>
                  </a:lnTo>
                  <a:lnTo>
                    <a:pt x="120" y="264"/>
                  </a:lnTo>
                  <a:lnTo>
                    <a:pt x="114" y="282"/>
                  </a:lnTo>
                  <a:lnTo>
                    <a:pt x="102" y="282"/>
                  </a:lnTo>
                  <a:lnTo>
                    <a:pt x="102" y="300"/>
                  </a:lnTo>
                  <a:lnTo>
                    <a:pt x="96" y="288"/>
                  </a:lnTo>
                  <a:lnTo>
                    <a:pt x="84" y="294"/>
                  </a:lnTo>
                  <a:lnTo>
                    <a:pt x="66" y="360"/>
                  </a:lnTo>
                  <a:lnTo>
                    <a:pt x="66" y="3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56"/>
            <p:cNvSpPr>
              <a:spLocks/>
            </p:cNvSpPr>
            <p:nvPr/>
          </p:nvSpPr>
          <p:spPr bwMode="auto">
            <a:xfrm>
              <a:off x="3891" y="1956"/>
              <a:ext cx="282" cy="138"/>
            </a:xfrm>
            <a:custGeom>
              <a:avLst/>
              <a:gdLst>
                <a:gd name="T0" fmla="*/ 216 w 282"/>
                <a:gd name="T1" fmla="*/ 0 h 138"/>
                <a:gd name="T2" fmla="*/ 246 w 282"/>
                <a:gd name="T3" fmla="*/ 96 h 138"/>
                <a:gd name="T4" fmla="*/ 282 w 282"/>
                <a:gd name="T5" fmla="*/ 84 h 138"/>
                <a:gd name="T6" fmla="*/ 282 w 282"/>
                <a:gd name="T7" fmla="*/ 120 h 138"/>
                <a:gd name="T8" fmla="*/ 276 w 282"/>
                <a:gd name="T9" fmla="*/ 120 h 138"/>
                <a:gd name="T10" fmla="*/ 276 w 282"/>
                <a:gd name="T11" fmla="*/ 102 h 138"/>
                <a:gd name="T12" fmla="*/ 270 w 282"/>
                <a:gd name="T13" fmla="*/ 120 h 138"/>
                <a:gd name="T14" fmla="*/ 258 w 282"/>
                <a:gd name="T15" fmla="*/ 126 h 138"/>
                <a:gd name="T16" fmla="*/ 258 w 282"/>
                <a:gd name="T17" fmla="*/ 132 h 138"/>
                <a:gd name="T18" fmla="*/ 246 w 282"/>
                <a:gd name="T19" fmla="*/ 138 h 138"/>
                <a:gd name="T20" fmla="*/ 234 w 282"/>
                <a:gd name="T21" fmla="*/ 108 h 138"/>
                <a:gd name="T22" fmla="*/ 228 w 282"/>
                <a:gd name="T23" fmla="*/ 114 h 138"/>
                <a:gd name="T24" fmla="*/ 210 w 282"/>
                <a:gd name="T25" fmla="*/ 102 h 138"/>
                <a:gd name="T26" fmla="*/ 216 w 282"/>
                <a:gd name="T27" fmla="*/ 96 h 138"/>
                <a:gd name="T28" fmla="*/ 210 w 282"/>
                <a:gd name="T29" fmla="*/ 90 h 138"/>
                <a:gd name="T30" fmla="*/ 222 w 282"/>
                <a:gd name="T31" fmla="*/ 90 h 138"/>
                <a:gd name="T32" fmla="*/ 216 w 282"/>
                <a:gd name="T33" fmla="*/ 78 h 138"/>
                <a:gd name="T34" fmla="*/ 204 w 282"/>
                <a:gd name="T35" fmla="*/ 78 h 138"/>
                <a:gd name="T36" fmla="*/ 210 w 282"/>
                <a:gd name="T37" fmla="*/ 72 h 138"/>
                <a:gd name="T38" fmla="*/ 210 w 282"/>
                <a:gd name="T39" fmla="*/ 48 h 138"/>
                <a:gd name="T40" fmla="*/ 198 w 282"/>
                <a:gd name="T41" fmla="*/ 48 h 138"/>
                <a:gd name="T42" fmla="*/ 216 w 282"/>
                <a:gd name="T43" fmla="*/ 18 h 138"/>
                <a:gd name="T44" fmla="*/ 210 w 282"/>
                <a:gd name="T45" fmla="*/ 12 h 138"/>
                <a:gd name="T46" fmla="*/ 186 w 282"/>
                <a:gd name="T47" fmla="*/ 48 h 138"/>
                <a:gd name="T48" fmla="*/ 180 w 282"/>
                <a:gd name="T49" fmla="*/ 42 h 138"/>
                <a:gd name="T50" fmla="*/ 192 w 282"/>
                <a:gd name="T51" fmla="*/ 54 h 138"/>
                <a:gd name="T52" fmla="*/ 186 w 282"/>
                <a:gd name="T53" fmla="*/ 84 h 138"/>
                <a:gd name="T54" fmla="*/ 204 w 282"/>
                <a:gd name="T55" fmla="*/ 108 h 138"/>
                <a:gd name="T56" fmla="*/ 186 w 282"/>
                <a:gd name="T57" fmla="*/ 108 h 138"/>
                <a:gd name="T58" fmla="*/ 204 w 282"/>
                <a:gd name="T59" fmla="*/ 114 h 138"/>
                <a:gd name="T60" fmla="*/ 216 w 282"/>
                <a:gd name="T61" fmla="*/ 132 h 138"/>
                <a:gd name="T62" fmla="*/ 162 w 282"/>
                <a:gd name="T63" fmla="*/ 114 h 138"/>
                <a:gd name="T64" fmla="*/ 156 w 282"/>
                <a:gd name="T65" fmla="*/ 126 h 138"/>
                <a:gd name="T66" fmla="*/ 150 w 282"/>
                <a:gd name="T67" fmla="*/ 114 h 138"/>
                <a:gd name="T68" fmla="*/ 162 w 282"/>
                <a:gd name="T69" fmla="*/ 84 h 138"/>
                <a:gd name="T70" fmla="*/ 162 w 282"/>
                <a:gd name="T71" fmla="*/ 78 h 138"/>
                <a:gd name="T72" fmla="*/ 150 w 282"/>
                <a:gd name="T73" fmla="*/ 72 h 138"/>
                <a:gd name="T74" fmla="*/ 114 w 282"/>
                <a:gd name="T75" fmla="*/ 54 h 138"/>
                <a:gd name="T76" fmla="*/ 102 w 282"/>
                <a:gd name="T77" fmla="*/ 30 h 138"/>
                <a:gd name="T78" fmla="*/ 78 w 282"/>
                <a:gd name="T79" fmla="*/ 30 h 138"/>
                <a:gd name="T80" fmla="*/ 66 w 282"/>
                <a:gd name="T81" fmla="*/ 48 h 138"/>
                <a:gd name="T82" fmla="*/ 48 w 282"/>
                <a:gd name="T83" fmla="*/ 42 h 138"/>
                <a:gd name="T84" fmla="*/ 12 w 282"/>
                <a:gd name="T85" fmla="*/ 78 h 138"/>
                <a:gd name="T86" fmla="*/ 0 w 282"/>
                <a:gd name="T87" fmla="*/ 42 h 138"/>
                <a:gd name="T88" fmla="*/ 198 w 282"/>
                <a:gd name="T89" fmla="*/ 0 h 138"/>
                <a:gd name="T90" fmla="*/ 216 w 282"/>
                <a:gd name="T91" fmla="*/ 0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2"/>
                <a:gd name="T139" fmla="*/ 0 h 138"/>
                <a:gd name="T140" fmla="*/ 282 w 282"/>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2" h="138">
                  <a:moveTo>
                    <a:pt x="216" y="0"/>
                  </a:moveTo>
                  <a:lnTo>
                    <a:pt x="246" y="96"/>
                  </a:lnTo>
                  <a:lnTo>
                    <a:pt x="282" y="84"/>
                  </a:lnTo>
                  <a:lnTo>
                    <a:pt x="282" y="120"/>
                  </a:lnTo>
                  <a:lnTo>
                    <a:pt x="276" y="120"/>
                  </a:lnTo>
                  <a:lnTo>
                    <a:pt x="276" y="102"/>
                  </a:lnTo>
                  <a:lnTo>
                    <a:pt x="270" y="120"/>
                  </a:lnTo>
                  <a:lnTo>
                    <a:pt x="258" y="126"/>
                  </a:lnTo>
                  <a:lnTo>
                    <a:pt x="258" y="132"/>
                  </a:lnTo>
                  <a:lnTo>
                    <a:pt x="246" y="138"/>
                  </a:lnTo>
                  <a:lnTo>
                    <a:pt x="234" y="108"/>
                  </a:lnTo>
                  <a:lnTo>
                    <a:pt x="228" y="114"/>
                  </a:lnTo>
                  <a:lnTo>
                    <a:pt x="210" y="102"/>
                  </a:lnTo>
                  <a:lnTo>
                    <a:pt x="216" y="96"/>
                  </a:lnTo>
                  <a:lnTo>
                    <a:pt x="210" y="90"/>
                  </a:lnTo>
                  <a:lnTo>
                    <a:pt x="222" y="90"/>
                  </a:lnTo>
                  <a:lnTo>
                    <a:pt x="216" y="78"/>
                  </a:lnTo>
                  <a:lnTo>
                    <a:pt x="204" y="78"/>
                  </a:lnTo>
                  <a:lnTo>
                    <a:pt x="210" y="72"/>
                  </a:lnTo>
                  <a:lnTo>
                    <a:pt x="210" y="48"/>
                  </a:lnTo>
                  <a:lnTo>
                    <a:pt x="198" y="48"/>
                  </a:lnTo>
                  <a:lnTo>
                    <a:pt x="216" y="18"/>
                  </a:lnTo>
                  <a:lnTo>
                    <a:pt x="210" y="12"/>
                  </a:lnTo>
                  <a:lnTo>
                    <a:pt x="186" y="48"/>
                  </a:lnTo>
                  <a:lnTo>
                    <a:pt x="180" y="42"/>
                  </a:lnTo>
                  <a:lnTo>
                    <a:pt x="192" y="54"/>
                  </a:lnTo>
                  <a:lnTo>
                    <a:pt x="186" y="84"/>
                  </a:lnTo>
                  <a:lnTo>
                    <a:pt x="204" y="108"/>
                  </a:lnTo>
                  <a:lnTo>
                    <a:pt x="186" y="108"/>
                  </a:lnTo>
                  <a:lnTo>
                    <a:pt x="204" y="114"/>
                  </a:lnTo>
                  <a:lnTo>
                    <a:pt x="216" y="132"/>
                  </a:lnTo>
                  <a:lnTo>
                    <a:pt x="162" y="114"/>
                  </a:lnTo>
                  <a:lnTo>
                    <a:pt x="156" y="126"/>
                  </a:lnTo>
                  <a:lnTo>
                    <a:pt x="150" y="114"/>
                  </a:lnTo>
                  <a:lnTo>
                    <a:pt x="162" y="84"/>
                  </a:lnTo>
                  <a:lnTo>
                    <a:pt x="162" y="78"/>
                  </a:lnTo>
                  <a:lnTo>
                    <a:pt x="150" y="72"/>
                  </a:lnTo>
                  <a:lnTo>
                    <a:pt x="114" y="54"/>
                  </a:lnTo>
                  <a:lnTo>
                    <a:pt x="102" y="30"/>
                  </a:lnTo>
                  <a:lnTo>
                    <a:pt x="78" y="30"/>
                  </a:lnTo>
                  <a:lnTo>
                    <a:pt x="66" y="48"/>
                  </a:lnTo>
                  <a:lnTo>
                    <a:pt x="48" y="42"/>
                  </a:lnTo>
                  <a:lnTo>
                    <a:pt x="12" y="78"/>
                  </a:lnTo>
                  <a:lnTo>
                    <a:pt x="0" y="42"/>
                  </a:lnTo>
                  <a:lnTo>
                    <a:pt x="198" y="0"/>
                  </a:lnTo>
                  <a:lnTo>
                    <a:pt x="216" y="0"/>
                  </a:lnTo>
                  <a:close/>
                </a:path>
              </a:pathLst>
            </a:custGeom>
            <a:solidFill>
              <a:srgbClr val="FFAA00"/>
            </a:solidFill>
            <a:ln w="9525">
              <a:solidFill>
                <a:srgbClr val="FFAA00"/>
              </a:solidFill>
              <a:prstDash val="solid"/>
              <a:round/>
              <a:headEnd/>
              <a:tailEnd/>
            </a:ln>
          </p:spPr>
          <p:txBody>
            <a:bodyPr/>
            <a:lstStyle/>
            <a:p>
              <a:endParaRPr lang="en-US"/>
            </a:p>
          </p:txBody>
        </p:sp>
        <p:sp>
          <p:nvSpPr>
            <p:cNvPr id="193" name="Freeform 557"/>
            <p:cNvSpPr>
              <a:spLocks/>
            </p:cNvSpPr>
            <p:nvPr/>
          </p:nvSpPr>
          <p:spPr bwMode="auto">
            <a:xfrm>
              <a:off x="3891" y="1956"/>
              <a:ext cx="282" cy="138"/>
            </a:xfrm>
            <a:custGeom>
              <a:avLst/>
              <a:gdLst>
                <a:gd name="T0" fmla="*/ 216 w 282"/>
                <a:gd name="T1" fmla="*/ 0 h 138"/>
                <a:gd name="T2" fmla="*/ 246 w 282"/>
                <a:gd name="T3" fmla="*/ 96 h 138"/>
                <a:gd name="T4" fmla="*/ 282 w 282"/>
                <a:gd name="T5" fmla="*/ 84 h 138"/>
                <a:gd name="T6" fmla="*/ 282 w 282"/>
                <a:gd name="T7" fmla="*/ 120 h 138"/>
                <a:gd name="T8" fmla="*/ 276 w 282"/>
                <a:gd name="T9" fmla="*/ 120 h 138"/>
                <a:gd name="T10" fmla="*/ 276 w 282"/>
                <a:gd name="T11" fmla="*/ 102 h 138"/>
                <a:gd name="T12" fmla="*/ 270 w 282"/>
                <a:gd name="T13" fmla="*/ 120 h 138"/>
                <a:gd name="T14" fmla="*/ 258 w 282"/>
                <a:gd name="T15" fmla="*/ 126 h 138"/>
                <a:gd name="T16" fmla="*/ 258 w 282"/>
                <a:gd name="T17" fmla="*/ 132 h 138"/>
                <a:gd name="T18" fmla="*/ 246 w 282"/>
                <a:gd name="T19" fmla="*/ 138 h 138"/>
                <a:gd name="T20" fmla="*/ 234 w 282"/>
                <a:gd name="T21" fmla="*/ 108 h 138"/>
                <a:gd name="T22" fmla="*/ 228 w 282"/>
                <a:gd name="T23" fmla="*/ 114 h 138"/>
                <a:gd name="T24" fmla="*/ 210 w 282"/>
                <a:gd name="T25" fmla="*/ 102 h 138"/>
                <a:gd name="T26" fmla="*/ 216 w 282"/>
                <a:gd name="T27" fmla="*/ 96 h 138"/>
                <a:gd name="T28" fmla="*/ 210 w 282"/>
                <a:gd name="T29" fmla="*/ 90 h 138"/>
                <a:gd name="T30" fmla="*/ 222 w 282"/>
                <a:gd name="T31" fmla="*/ 90 h 138"/>
                <a:gd name="T32" fmla="*/ 216 w 282"/>
                <a:gd name="T33" fmla="*/ 78 h 138"/>
                <a:gd name="T34" fmla="*/ 204 w 282"/>
                <a:gd name="T35" fmla="*/ 78 h 138"/>
                <a:gd name="T36" fmla="*/ 210 w 282"/>
                <a:gd name="T37" fmla="*/ 72 h 138"/>
                <a:gd name="T38" fmla="*/ 210 w 282"/>
                <a:gd name="T39" fmla="*/ 48 h 138"/>
                <a:gd name="T40" fmla="*/ 198 w 282"/>
                <a:gd name="T41" fmla="*/ 48 h 138"/>
                <a:gd name="T42" fmla="*/ 216 w 282"/>
                <a:gd name="T43" fmla="*/ 18 h 138"/>
                <a:gd name="T44" fmla="*/ 210 w 282"/>
                <a:gd name="T45" fmla="*/ 12 h 138"/>
                <a:gd name="T46" fmla="*/ 186 w 282"/>
                <a:gd name="T47" fmla="*/ 48 h 138"/>
                <a:gd name="T48" fmla="*/ 180 w 282"/>
                <a:gd name="T49" fmla="*/ 42 h 138"/>
                <a:gd name="T50" fmla="*/ 192 w 282"/>
                <a:gd name="T51" fmla="*/ 54 h 138"/>
                <a:gd name="T52" fmla="*/ 186 w 282"/>
                <a:gd name="T53" fmla="*/ 84 h 138"/>
                <a:gd name="T54" fmla="*/ 204 w 282"/>
                <a:gd name="T55" fmla="*/ 108 h 138"/>
                <a:gd name="T56" fmla="*/ 186 w 282"/>
                <a:gd name="T57" fmla="*/ 108 h 138"/>
                <a:gd name="T58" fmla="*/ 204 w 282"/>
                <a:gd name="T59" fmla="*/ 114 h 138"/>
                <a:gd name="T60" fmla="*/ 216 w 282"/>
                <a:gd name="T61" fmla="*/ 132 h 138"/>
                <a:gd name="T62" fmla="*/ 162 w 282"/>
                <a:gd name="T63" fmla="*/ 114 h 138"/>
                <a:gd name="T64" fmla="*/ 156 w 282"/>
                <a:gd name="T65" fmla="*/ 126 h 138"/>
                <a:gd name="T66" fmla="*/ 150 w 282"/>
                <a:gd name="T67" fmla="*/ 114 h 138"/>
                <a:gd name="T68" fmla="*/ 162 w 282"/>
                <a:gd name="T69" fmla="*/ 84 h 138"/>
                <a:gd name="T70" fmla="*/ 162 w 282"/>
                <a:gd name="T71" fmla="*/ 78 h 138"/>
                <a:gd name="T72" fmla="*/ 150 w 282"/>
                <a:gd name="T73" fmla="*/ 72 h 138"/>
                <a:gd name="T74" fmla="*/ 114 w 282"/>
                <a:gd name="T75" fmla="*/ 54 h 138"/>
                <a:gd name="T76" fmla="*/ 102 w 282"/>
                <a:gd name="T77" fmla="*/ 30 h 138"/>
                <a:gd name="T78" fmla="*/ 78 w 282"/>
                <a:gd name="T79" fmla="*/ 30 h 138"/>
                <a:gd name="T80" fmla="*/ 66 w 282"/>
                <a:gd name="T81" fmla="*/ 48 h 138"/>
                <a:gd name="T82" fmla="*/ 48 w 282"/>
                <a:gd name="T83" fmla="*/ 42 h 138"/>
                <a:gd name="T84" fmla="*/ 12 w 282"/>
                <a:gd name="T85" fmla="*/ 78 h 138"/>
                <a:gd name="T86" fmla="*/ 0 w 282"/>
                <a:gd name="T87" fmla="*/ 42 h 138"/>
                <a:gd name="T88" fmla="*/ 198 w 282"/>
                <a:gd name="T89" fmla="*/ 0 h 138"/>
                <a:gd name="T90" fmla="*/ 216 w 282"/>
                <a:gd name="T91" fmla="*/ 0 h 138"/>
                <a:gd name="T92" fmla="*/ 216 w 282"/>
                <a:gd name="T93" fmla="*/ 6 h 1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2"/>
                <a:gd name="T142" fmla="*/ 0 h 138"/>
                <a:gd name="T143" fmla="*/ 282 w 282"/>
                <a:gd name="T144" fmla="*/ 138 h 1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2" h="138">
                  <a:moveTo>
                    <a:pt x="216" y="0"/>
                  </a:moveTo>
                  <a:lnTo>
                    <a:pt x="246" y="96"/>
                  </a:lnTo>
                  <a:lnTo>
                    <a:pt x="282" y="84"/>
                  </a:lnTo>
                  <a:lnTo>
                    <a:pt x="282" y="120"/>
                  </a:lnTo>
                  <a:lnTo>
                    <a:pt x="276" y="120"/>
                  </a:lnTo>
                  <a:lnTo>
                    <a:pt x="276" y="102"/>
                  </a:lnTo>
                  <a:lnTo>
                    <a:pt x="270" y="120"/>
                  </a:lnTo>
                  <a:lnTo>
                    <a:pt x="258" y="126"/>
                  </a:lnTo>
                  <a:lnTo>
                    <a:pt x="258" y="132"/>
                  </a:lnTo>
                  <a:lnTo>
                    <a:pt x="246" y="138"/>
                  </a:lnTo>
                  <a:lnTo>
                    <a:pt x="234" y="108"/>
                  </a:lnTo>
                  <a:lnTo>
                    <a:pt x="228" y="114"/>
                  </a:lnTo>
                  <a:lnTo>
                    <a:pt x="210" y="102"/>
                  </a:lnTo>
                  <a:lnTo>
                    <a:pt x="216" y="96"/>
                  </a:lnTo>
                  <a:lnTo>
                    <a:pt x="210" y="90"/>
                  </a:lnTo>
                  <a:lnTo>
                    <a:pt x="222" y="90"/>
                  </a:lnTo>
                  <a:lnTo>
                    <a:pt x="216" y="78"/>
                  </a:lnTo>
                  <a:lnTo>
                    <a:pt x="204" y="78"/>
                  </a:lnTo>
                  <a:lnTo>
                    <a:pt x="210" y="72"/>
                  </a:lnTo>
                  <a:lnTo>
                    <a:pt x="210" y="48"/>
                  </a:lnTo>
                  <a:lnTo>
                    <a:pt x="198" y="48"/>
                  </a:lnTo>
                  <a:lnTo>
                    <a:pt x="216" y="18"/>
                  </a:lnTo>
                  <a:lnTo>
                    <a:pt x="210" y="12"/>
                  </a:lnTo>
                  <a:lnTo>
                    <a:pt x="186" y="48"/>
                  </a:lnTo>
                  <a:lnTo>
                    <a:pt x="180" y="42"/>
                  </a:lnTo>
                  <a:lnTo>
                    <a:pt x="192" y="54"/>
                  </a:lnTo>
                  <a:lnTo>
                    <a:pt x="186" y="84"/>
                  </a:lnTo>
                  <a:lnTo>
                    <a:pt x="204" y="108"/>
                  </a:lnTo>
                  <a:lnTo>
                    <a:pt x="186" y="108"/>
                  </a:lnTo>
                  <a:lnTo>
                    <a:pt x="204" y="114"/>
                  </a:lnTo>
                  <a:lnTo>
                    <a:pt x="216" y="132"/>
                  </a:lnTo>
                  <a:lnTo>
                    <a:pt x="162" y="114"/>
                  </a:lnTo>
                  <a:lnTo>
                    <a:pt x="156" y="126"/>
                  </a:lnTo>
                  <a:lnTo>
                    <a:pt x="150" y="114"/>
                  </a:lnTo>
                  <a:lnTo>
                    <a:pt x="162" y="84"/>
                  </a:lnTo>
                  <a:lnTo>
                    <a:pt x="162" y="78"/>
                  </a:lnTo>
                  <a:lnTo>
                    <a:pt x="150" y="72"/>
                  </a:lnTo>
                  <a:lnTo>
                    <a:pt x="114" y="54"/>
                  </a:lnTo>
                  <a:lnTo>
                    <a:pt x="102" y="30"/>
                  </a:lnTo>
                  <a:lnTo>
                    <a:pt x="78" y="30"/>
                  </a:lnTo>
                  <a:lnTo>
                    <a:pt x="66" y="48"/>
                  </a:lnTo>
                  <a:lnTo>
                    <a:pt x="48" y="42"/>
                  </a:lnTo>
                  <a:lnTo>
                    <a:pt x="12" y="78"/>
                  </a:lnTo>
                  <a:lnTo>
                    <a:pt x="0" y="42"/>
                  </a:lnTo>
                  <a:lnTo>
                    <a:pt x="198" y="0"/>
                  </a:lnTo>
                  <a:lnTo>
                    <a:pt x="216" y="0"/>
                  </a:lnTo>
                  <a:lnTo>
                    <a:pt x="21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58"/>
            <p:cNvSpPr>
              <a:spLocks/>
            </p:cNvSpPr>
            <p:nvPr/>
          </p:nvSpPr>
          <p:spPr bwMode="auto">
            <a:xfrm>
              <a:off x="4203" y="1650"/>
              <a:ext cx="204" cy="102"/>
            </a:xfrm>
            <a:custGeom>
              <a:avLst/>
              <a:gdLst>
                <a:gd name="T0" fmla="*/ 42 w 204"/>
                <a:gd name="T1" fmla="*/ 30 h 102"/>
                <a:gd name="T2" fmla="*/ 108 w 204"/>
                <a:gd name="T3" fmla="*/ 18 h 102"/>
                <a:gd name="T4" fmla="*/ 132 w 204"/>
                <a:gd name="T5" fmla="*/ 0 h 102"/>
                <a:gd name="T6" fmla="*/ 144 w 204"/>
                <a:gd name="T7" fmla="*/ 18 h 102"/>
                <a:gd name="T8" fmla="*/ 132 w 204"/>
                <a:gd name="T9" fmla="*/ 42 h 102"/>
                <a:gd name="T10" fmla="*/ 150 w 204"/>
                <a:gd name="T11" fmla="*/ 48 h 102"/>
                <a:gd name="T12" fmla="*/ 174 w 204"/>
                <a:gd name="T13" fmla="*/ 78 h 102"/>
                <a:gd name="T14" fmla="*/ 198 w 204"/>
                <a:gd name="T15" fmla="*/ 66 h 102"/>
                <a:gd name="T16" fmla="*/ 180 w 204"/>
                <a:gd name="T17" fmla="*/ 48 h 102"/>
                <a:gd name="T18" fmla="*/ 186 w 204"/>
                <a:gd name="T19" fmla="*/ 48 h 102"/>
                <a:gd name="T20" fmla="*/ 204 w 204"/>
                <a:gd name="T21" fmla="*/ 78 h 102"/>
                <a:gd name="T22" fmla="*/ 168 w 204"/>
                <a:gd name="T23" fmla="*/ 96 h 102"/>
                <a:gd name="T24" fmla="*/ 162 w 204"/>
                <a:gd name="T25" fmla="*/ 78 h 102"/>
                <a:gd name="T26" fmla="*/ 144 w 204"/>
                <a:gd name="T27" fmla="*/ 102 h 102"/>
                <a:gd name="T28" fmla="*/ 138 w 204"/>
                <a:gd name="T29" fmla="*/ 96 h 102"/>
                <a:gd name="T30" fmla="*/ 114 w 204"/>
                <a:gd name="T31" fmla="*/ 72 h 102"/>
                <a:gd name="T32" fmla="*/ 96 w 204"/>
                <a:gd name="T33" fmla="*/ 78 h 102"/>
                <a:gd name="T34" fmla="*/ 90 w 204"/>
                <a:gd name="T35" fmla="*/ 72 h 102"/>
                <a:gd name="T36" fmla="*/ 0 w 204"/>
                <a:gd name="T37" fmla="*/ 96 h 102"/>
                <a:gd name="T38" fmla="*/ 0 w 204"/>
                <a:gd name="T39" fmla="*/ 42 h 102"/>
                <a:gd name="T40" fmla="*/ 18 w 204"/>
                <a:gd name="T41" fmla="*/ 36 h 102"/>
                <a:gd name="T42" fmla="*/ 42 w 204"/>
                <a:gd name="T43" fmla="*/ 30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102"/>
                <a:gd name="T68" fmla="*/ 204 w 20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102">
                  <a:moveTo>
                    <a:pt x="42" y="30"/>
                  </a:moveTo>
                  <a:lnTo>
                    <a:pt x="108" y="18"/>
                  </a:lnTo>
                  <a:lnTo>
                    <a:pt x="132" y="0"/>
                  </a:lnTo>
                  <a:lnTo>
                    <a:pt x="144" y="18"/>
                  </a:lnTo>
                  <a:lnTo>
                    <a:pt x="132" y="42"/>
                  </a:lnTo>
                  <a:lnTo>
                    <a:pt x="150" y="48"/>
                  </a:lnTo>
                  <a:lnTo>
                    <a:pt x="174" y="78"/>
                  </a:lnTo>
                  <a:lnTo>
                    <a:pt x="198" y="66"/>
                  </a:lnTo>
                  <a:lnTo>
                    <a:pt x="180" y="48"/>
                  </a:lnTo>
                  <a:lnTo>
                    <a:pt x="186" y="48"/>
                  </a:lnTo>
                  <a:lnTo>
                    <a:pt x="204" y="78"/>
                  </a:lnTo>
                  <a:lnTo>
                    <a:pt x="168" y="96"/>
                  </a:lnTo>
                  <a:lnTo>
                    <a:pt x="162" y="78"/>
                  </a:lnTo>
                  <a:lnTo>
                    <a:pt x="144" y="102"/>
                  </a:lnTo>
                  <a:lnTo>
                    <a:pt x="138" y="96"/>
                  </a:lnTo>
                  <a:lnTo>
                    <a:pt x="114" y="72"/>
                  </a:lnTo>
                  <a:lnTo>
                    <a:pt x="96" y="78"/>
                  </a:lnTo>
                  <a:lnTo>
                    <a:pt x="90" y="72"/>
                  </a:lnTo>
                  <a:lnTo>
                    <a:pt x="0" y="96"/>
                  </a:lnTo>
                  <a:lnTo>
                    <a:pt x="0" y="42"/>
                  </a:lnTo>
                  <a:lnTo>
                    <a:pt x="18" y="36"/>
                  </a:lnTo>
                  <a:lnTo>
                    <a:pt x="42" y="30"/>
                  </a:lnTo>
                  <a:close/>
                </a:path>
              </a:pathLst>
            </a:custGeom>
            <a:solidFill>
              <a:srgbClr val="E8D898"/>
            </a:solidFill>
            <a:ln w="9525">
              <a:solidFill>
                <a:srgbClr val="E8D898"/>
              </a:solidFill>
              <a:prstDash val="solid"/>
              <a:round/>
              <a:headEnd/>
              <a:tailEnd/>
            </a:ln>
          </p:spPr>
          <p:txBody>
            <a:bodyPr/>
            <a:lstStyle/>
            <a:p>
              <a:endParaRPr lang="en-US"/>
            </a:p>
          </p:txBody>
        </p:sp>
        <p:sp>
          <p:nvSpPr>
            <p:cNvPr id="195" name="Freeform 559"/>
            <p:cNvSpPr>
              <a:spLocks/>
            </p:cNvSpPr>
            <p:nvPr/>
          </p:nvSpPr>
          <p:spPr bwMode="auto">
            <a:xfrm>
              <a:off x="4203" y="1650"/>
              <a:ext cx="204" cy="102"/>
            </a:xfrm>
            <a:custGeom>
              <a:avLst/>
              <a:gdLst>
                <a:gd name="T0" fmla="*/ 42 w 204"/>
                <a:gd name="T1" fmla="*/ 30 h 102"/>
                <a:gd name="T2" fmla="*/ 108 w 204"/>
                <a:gd name="T3" fmla="*/ 18 h 102"/>
                <a:gd name="T4" fmla="*/ 132 w 204"/>
                <a:gd name="T5" fmla="*/ 0 h 102"/>
                <a:gd name="T6" fmla="*/ 144 w 204"/>
                <a:gd name="T7" fmla="*/ 18 h 102"/>
                <a:gd name="T8" fmla="*/ 132 w 204"/>
                <a:gd name="T9" fmla="*/ 42 h 102"/>
                <a:gd name="T10" fmla="*/ 150 w 204"/>
                <a:gd name="T11" fmla="*/ 48 h 102"/>
                <a:gd name="T12" fmla="*/ 174 w 204"/>
                <a:gd name="T13" fmla="*/ 78 h 102"/>
                <a:gd name="T14" fmla="*/ 198 w 204"/>
                <a:gd name="T15" fmla="*/ 66 h 102"/>
                <a:gd name="T16" fmla="*/ 180 w 204"/>
                <a:gd name="T17" fmla="*/ 48 h 102"/>
                <a:gd name="T18" fmla="*/ 186 w 204"/>
                <a:gd name="T19" fmla="*/ 48 h 102"/>
                <a:gd name="T20" fmla="*/ 204 w 204"/>
                <a:gd name="T21" fmla="*/ 78 h 102"/>
                <a:gd name="T22" fmla="*/ 168 w 204"/>
                <a:gd name="T23" fmla="*/ 96 h 102"/>
                <a:gd name="T24" fmla="*/ 162 w 204"/>
                <a:gd name="T25" fmla="*/ 78 h 102"/>
                <a:gd name="T26" fmla="*/ 144 w 204"/>
                <a:gd name="T27" fmla="*/ 102 h 102"/>
                <a:gd name="T28" fmla="*/ 138 w 204"/>
                <a:gd name="T29" fmla="*/ 96 h 102"/>
                <a:gd name="T30" fmla="*/ 114 w 204"/>
                <a:gd name="T31" fmla="*/ 72 h 102"/>
                <a:gd name="T32" fmla="*/ 96 w 204"/>
                <a:gd name="T33" fmla="*/ 78 h 102"/>
                <a:gd name="T34" fmla="*/ 90 w 204"/>
                <a:gd name="T35" fmla="*/ 72 h 102"/>
                <a:gd name="T36" fmla="*/ 0 w 204"/>
                <a:gd name="T37" fmla="*/ 96 h 102"/>
                <a:gd name="T38" fmla="*/ 0 w 204"/>
                <a:gd name="T39" fmla="*/ 42 h 102"/>
                <a:gd name="T40" fmla="*/ 18 w 204"/>
                <a:gd name="T41" fmla="*/ 36 h 102"/>
                <a:gd name="T42" fmla="*/ 42 w 204"/>
                <a:gd name="T43" fmla="*/ 30 h 102"/>
                <a:gd name="T44" fmla="*/ 42 w 204"/>
                <a:gd name="T45" fmla="*/ 36 h 1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02"/>
                <a:gd name="T71" fmla="*/ 204 w 204"/>
                <a:gd name="T72" fmla="*/ 102 h 1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02">
                  <a:moveTo>
                    <a:pt x="42" y="30"/>
                  </a:moveTo>
                  <a:lnTo>
                    <a:pt x="108" y="18"/>
                  </a:lnTo>
                  <a:lnTo>
                    <a:pt x="132" y="0"/>
                  </a:lnTo>
                  <a:lnTo>
                    <a:pt x="144" y="18"/>
                  </a:lnTo>
                  <a:lnTo>
                    <a:pt x="132" y="42"/>
                  </a:lnTo>
                  <a:lnTo>
                    <a:pt x="150" y="48"/>
                  </a:lnTo>
                  <a:lnTo>
                    <a:pt x="174" y="78"/>
                  </a:lnTo>
                  <a:lnTo>
                    <a:pt x="198" y="66"/>
                  </a:lnTo>
                  <a:lnTo>
                    <a:pt x="180" y="48"/>
                  </a:lnTo>
                  <a:lnTo>
                    <a:pt x="186" y="48"/>
                  </a:lnTo>
                  <a:lnTo>
                    <a:pt x="204" y="78"/>
                  </a:lnTo>
                  <a:lnTo>
                    <a:pt x="168" y="96"/>
                  </a:lnTo>
                  <a:lnTo>
                    <a:pt x="162" y="78"/>
                  </a:lnTo>
                  <a:lnTo>
                    <a:pt x="144" y="102"/>
                  </a:lnTo>
                  <a:lnTo>
                    <a:pt x="138" y="96"/>
                  </a:lnTo>
                  <a:lnTo>
                    <a:pt x="114" y="72"/>
                  </a:lnTo>
                  <a:lnTo>
                    <a:pt x="96" y="78"/>
                  </a:lnTo>
                  <a:lnTo>
                    <a:pt x="90" y="72"/>
                  </a:lnTo>
                  <a:lnTo>
                    <a:pt x="0" y="96"/>
                  </a:lnTo>
                  <a:lnTo>
                    <a:pt x="0" y="42"/>
                  </a:lnTo>
                  <a:lnTo>
                    <a:pt x="18" y="36"/>
                  </a:lnTo>
                  <a:lnTo>
                    <a:pt x="42" y="30"/>
                  </a:lnTo>
                  <a:lnTo>
                    <a:pt x="42" y="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60"/>
            <p:cNvSpPr>
              <a:spLocks/>
            </p:cNvSpPr>
            <p:nvPr/>
          </p:nvSpPr>
          <p:spPr bwMode="auto">
            <a:xfrm>
              <a:off x="3447" y="1572"/>
              <a:ext cx="234" cy="324"/>
            </a:xfrm>
            <a:custGeom>
              <a:avLst/>
              <a:gdLst>
                <a:gd name="T0" fmla="*/ 114 w 234"/>
                <a:gd name="T1" fmla="*/ 312 h 324"/>
                <a:gd name="T2" fmla="*/ 0 w 234"/>
                <a:gd name="T3" fmla="*/ 324 h 324"/>
                <a:gd name="T4" fmla="*/ 30 w 234"/>
                <a:gd name="T5" fmla="*/ 252 h 324"/>
                <a:gd name="T6" fmla="*/ 0 w 234"/>
                <a:gd name="T7" fmla="*/ 174 h 324"/>
                <a:gd name="T8" fmla="*/ 6 w 234"/>
                <a:gd name="T9" fmla="*/ 96 h 324"/>
                <a:gd name="T10" fmla="*/ 42 w 234"/>
                <a:gd name="T11" fmla="*/ 48 h 324"/>
                <a:gd name="T12" fmla="*/ 42 w 234"/>
                <a:gd name="T13" fmla="*/ 78 h 324"/>
                <a:gd name="T14" fmla="*/ 48 w 234"/>
                <a:gd name="T15" fmla="*/ 66 h 324"/>
                <a:gd name="T16" fmla="*/ 48 w 234"/>
                <a:gd name="T17" fmla="*/ 84 h 324"/>
                <a:gd name="T18" fmla="*/ 54 w 234"/>
                <a:gd name="T19" fmla="*/ 42 h 324"/>
                <a:gd name="T20" fmla="*/ 72 w 234"/>
                <a:gd name="T21" fmla="*/ 30 h 324"/>
                <a:gd name="T22" fmla="*/ 66 w 234"/>
                <a:gd name="T23" fmla="*/ 18 h 324"/>
                <a:gd name="T24" fmla="*/ 84 w 234"/>
                <a:gd name="T25" fmla="*/ 0 h 324"/>
                <a:gd name="T26" fmla="*/ 156 w 234"/>
                <a:gd name="T27" fmla="*/ 24 h 324"/>
                <a:gd name="T28" fmla="*/ 168 w 234"/>
                <a:gd name="T29" fmla="*/ 48 h 324"/>
                <a:gd name="T30" fmla="*/ 156 w 234"/>
                <a:gd name="T31" fmla="*/ 48 h 324"/>
                <a:gd name="T32" fmla="*/ 174 w 234"/>
                <a:gd name="T33" fmla="*/ 72 h 324"/>
                <a:gd name="T34" fmla="*/ 174 w 234"/>
                <a:gd name="T35" fmla="*/ 102 h 324"/>
                <a:gd name="T36" fmla="*/ 144 w 234"/>
                <a:gd name="T37" fmla="*/ 132 h 324"/>
                <a:gd name="T38" fmla="*/ 144 w 234"/>
                <a:gd name="T39" fmla="*/ 156 h 324"/>
                <a:gd name="T40" fmla="*/ 162 w 234"/>
                <a:gd name="T41" fmla="*/ 162 h 324"/>
                <a:gd name="T42" fmla="*/ 192 w 234"/>
                <a:gd name="T43" fmla="*/ 120 h 324"/>
                <a:gd name="T44" fmla="*/ 216 w 234"/>
                <a:gd name="T45" fmla="*/ 138 h 324"/>
                <a:gd name="T46" fmla="*/ 234 w 234"/>
                <a:gd name="T47" fmla="*/ 198 h 324"/>
                <a:gd name="T48" fmla="*/ 234 w 234"/>
                <a:gd name="T49" fmla="*/ 222 h 324"/>
                <a:gd name="T50" fmla="*/ 228 w 234"/>
                <a:gd name="T51" fmla="*/ 234 h 324"/>
                <a:gd name="T52" fmla="*/ 228 w 234"/>
                <a:gd name="T53" fmla="*/ 222 h 324"/>
                <a:gd name="T54" fmla="*/ 222 w 234"/>
                <a:gd name="T55" fmla="*/ 228 h 324"/>
                <a:gd name="T56" fmla="*/ 192 w 234"/>
                <a:gd name="T57" fmla="*/ 300 h 324"/>
                <a:gd name="T58" fmla="*/ 138 w 234"/>
                <a:gd name="T59" fmla="*/ 312 h 324"/>
                <a:gd name="T60" fmla="*/ 114 w 234"/>
                <a:gd name="T61" fmla="*/ 312 h 3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4"/>
                <a:gd name="T94" fmla="*/ 0 h 324"/>
                <a:gd name="T95" fmla="*/ 234 w 234"/>
                <a:gd name="T96" fmla="*/ 324 h 3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4" h="324">
                  <a:moveTo>
                    <a:pt x="114" y="312"/>
                  </a:moveTo>
                  <a:lnTo>
                    <a:pt x="0" y="324"/>
                  </a:lnTo>
                  <a:lnTo>
                    <a:pt x="30" y="252"/>
                  </a:lnTo>
                  <a:lnTo>
                    <a:pt x="0" y="174"/>
                  </a:lnTo>
                  <a:lnTo>
                    <a:pt x="6" y="96"/>
                  </a:lnTo>
                  <a:lnTo>
                    <a:pt x="42" y="48"/>
                  </a:lnTo>
                  <a:lnTo>
                    <a:pt x="42" y="78"/>
                  </a:lnTo>
                  <a:lnTo>
                    <a:pt x="48" y="66"/>
                  </a:lnTo>
                  <a:lnTo>
                    <a:pt x="48" y="84"/>
                  </a:lnTo>
                  <a:lnTo>
                    <a:pt x="54" y="42"/>
                  </a:lnTo>
                  <a:lnTo>
                    <a:pt x="72" y="30"/>
                  </a:lnTo>
                  <a:lnTo>
                    <a:pt x="66" y="18"/>
                  </a:lnTo>
                  <a:lnTo>
                    <a:pt x="84" y="0"/>
                  </a:lnTo>
                  <a:lnTo>
                    <a:pt x="156" y="24"/>
                  </a:lnTo>
                  <a:lnTo>
                    <a:pt x="168" y="48"/>
                  </a:lnTo>
                  <a:lnTo>
                    <a:pt x="156" y="48"/>
                  </a:lnTo>
                  <a:lnTo>
                    <a:pt x="174" y="72"/>
                  </a:lnTo>
                  <a:lnTo>
                    <a:pt x="174" y="102"/>
                  </a:lnTo>
                  <a:lnTo>
                    <a:pt x="144" y="132"/>
                  </a:lnTo>
                  <a:lnTo>
                    <a:pt x="144" y="156"/>
                  </a:lnTo>
                  <a:lnTo>
                    <a:pt x="162" y="162"/>
                  </a:lnTo>
                  <a:lnTo>
                    <a:pt x="192" y="120"/>
                  </a:lnTo>
                  <a:lnTo>
                    <a:pt x="216" y="138"/>
                  </a:lnTo>
                  <a:lnTo>
                    <a:pt x="234" y="198"/>
                  </a:lnTo>
                  <a:lnTo>
                    <a:pt x="234" y="222"/>
                  </a:lnTo>
                  <a:lnTo>
                    <a:pt x="228" y="234"/>
                  </a:lnTo>
                  <a:lnTo>
                    <a:pt x="228" y="222"/>
                  </a:lnTo>
                  <a:lnTo>
                    <a:pt x="222" y="228"/>
                  </a:lnTo>
                  <a:lnTo>
                    <a:pt x="192" y="300"/>
                  </a:lnTo>
                  <a:lnTo>
                    <a:pt x="138" y="312"/>
                  </a:lnTo>
                  <a:lnTo>
                    <a:pt x="114" y="312"/>
                  </a:lnTo>
                  <a:close/>
                </a:path>
              </a:pathLst>
            </a:custGeom>
            <a:solidFill>
              <a:srgbClr val="FFAA00"/>
            </a:solidFill>
            <a:ln w="9525">
              <a:solidFill>
                <a:srgbClr val="FFAA00"/>
              </a:solidFill>
              <a:prstDash val="solid"/>
              <a:round/>
              <a:headEnd/>
              <a:tailEnd/>
            </a:ln>
          </p:spPr>
          <p:txBody>
            <a:bodyPr/>
            <a:lstStyle/>
            <a:p>
              <a:endParaRPr lang="en-US"/>
            </a:p>
          </p:txBody>
        </p:sp>
        <p:sp>
          <p:nvSpPr>
            <p:cNvPr id="197" name="Freeform 561"/>
            <p:cNvSpPr>
              <a:spLocks/>
            </p:cNvSpPr>
            <p:nvPr/>
          </p:nvSpPr>
          <p:spPr bwMode="auto">
            <a:xfrm>
              <a:off x="3447" y="1572"/>
              <a:ext cx="234" cy="324"/>
            </a:xfrm>
            <a:custGeom>
              <a:avLst/>
              <a:gdLst>
                <a:gd name="T0" fmla="*/ 114 w 234"/>
                <a:gd name="T1" fmla="*/ 312 h 324"/>
                <a:gd name="T2" fmla="*/ 0 w 234"/>
                <a:gd name="T3" fmla="*/ 324 h 324"/>
                <a:gd name="T4" fmla="*/ 30 w 234"/>
                <a:gd name="T5" fmla="*/ 252 h 324"/>
                <a:gd name="T6" fmla="*/ 0 w 234"/>
                <a:gd name="T7" fmla="*/ 174 h 324"/>
                <a:gd name="T8" fmla="*/ 6 w 234"/>
                <a:gd name="T9" fmla="*/ 96 h 324"/>
                <a:gd name="T10" fmla="*/ 42 w 234"/>
                <a:gd name="T11" fmla="*/ 48 h 324"/>
                <a:gd name="T12" fmla="*/ 42 w 234"/>
                <a:gd name="T13" fmla="*/ 78 h 324"/>
                <a:gd name="T14" fmla="*/ 48 w 234"/>
                <a:gd name="T15" fmla="*/ 66 h 324"/>
                <a:gd name="T16" fmla="*/ 48 w 234"/>
                <a:gd name="T17" fmla="*/ 84 h 324"/>
                <a:gd name="T18" fmla="*/ 54 w 234"/>
                <a:gd name="T19" fmla="*/ 42 h 324"/>
                <a:gd name="T20" fmla="*/ 72 w 234"/>
                <a:gd name="T21" fmla="*/ 30 h 324"/>
                <a:gd name="T22" fmla="*/ 66 w 234"/>
                <a:gd name="T23" fmla="*/ 18 h 324"/>
                <a:gd name="T24" fmla="*/ 84 w 234"/>
                <a:gd name="T25" fmla="*/ 0 h 324"/>
                <a:gd name="T26" fmla="*/ 156 w 234"/>
                <a:gd name="T27" fmla="*/ 24 h 324"/>
                <a:gd name="T28" fmla="*/ 168 w 234"/>
                <a:gd name="T29" fmla="*/ 48 h 324"/>
                <a:gd name="T30" fmla="*/ 156 w 234"/>
                <a:gd name="T31" fmla="*/ 48 h 324"/>
                <a:gd name="T32" fmla="*/ 174 w 234"/>
                <a:gd name="T33" fmla="*/ 72 h 324"/>
                <a:gd name="T34" fmla="*/ 174 w 234"/>
                <a:gd name="T35" fmla="*/ 102 h 324"/>
                <a:gd name="T36" fmla="*/ 144 w 234"/>
                <a:gd name="T37" fmla="*/ 132 h 324"/>
                <a:gd name="T38" fmla="*/ 144 w 234"/>
                <a:gd name="T39" fmla="*/ 156 h 324"/>
                <a:gd name="T40" fmla="*/ 162 w 234"/>
                <a:gd name="T41" fmla="*/ 162 h 324"/>
                <a:gd name="T42" fmla="*/ 192 w 234"/>
                <a:gd name="T43" fmla="*/ 120 h 324"/>
                <a:gd name="T44" fmla="*/ 216 w 234"/>
                <a:gd name="T45" fmla="*/ 138 h 324"/>
                <a:gd name="T46" fmla="*/ 234 w 234"/>
                <a:gd name="T47" fmla="*/ 198 h 324"/>
                <a:gd name="T48" fmla="*/ 234 w 234"/>
                <a:gd name="T49" fmla="*/ 222 h 324"/>
                <a:gd name="T50" fmla="*/ 228 w 234"/>
                <a:gd name="T51" fmla="*/ 234 h 324"/>
                <a:gd name="T52" fmla="*/ 228 w 234"/>
                <a:gd name="T53" fmla="*/ 222 h 324"/>
                <a:gd name="T54" fmla="*/ 222 w 234"/>
                <a:gd name="T55" fmla="*/ 228 h 324"/>
                <a:gd name="T56" fmla="*/ 192 w 234"/>
                <a:gd name="T57" fmla="*/ 300 h 324"/>
                <a:gd name="T58" fmla="*/ 138 w 234"/>
                <a:gd name="T59" fmla="*/ 312 h 324"/>
                <a:gd name="T60" fmla="*/ 114 w 234"/>
                <a:gd name="T61" fmla="*/ 312 h 324"/>
                <a:gd name="T62" fmla="*/ 114 w 234"/>
                <a:gd name="T63" fmla="*/ 318 h 3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
                <a:gd name="T97" fmla="*/ 0 h 324"/>
                <a:gd name="T98" fmla="*/ 234 w 234"/>
                <a:gd name="T99" fmla="*/ 324 h 3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 h="324">
                  <a:moveTo>
                    <a:pt x="114" y="312"/>
                  </a:moveTo>
                  <a:lnTo>
                    <a:pt x="0" y="324"/>
                  </a:lnTo>
                  <a:lnTo>
                    <a:pt x="30" y="252"/>
                  </a:lnTo>
                  <a:lnTo>
                    <a:pt x="0" y="174"/>
                  </a:lnTo>
                  <a:lnTo>
                    <a:pt x="6" y="96"/>
                  </a:lnTo>
                  <a:lnTo>
                    <a:pt x="42" y="48"/>
                  </a:lnTo>
                  <a:lnTo>
                    <a:pt x="42" y="78"/>
                  </a:lnTo>
                  <a:lnTo>
                    <a:pt x="48" y="66"/>
                  </a:lnTo>
                  <a:lnTo>
                    <a:pt x="48" y="84"/>
                  </a:lnTo>
                  <a:lnTo>
                    <a:pt x="54" y="42"/>
                  </a:lnTo>
                  <a:lnTo>
                    <a:pt x="72" y="30"/>
                  </a:lnTo>
                  <a:lnTo>
                    <a:pt x="66" y="18"/>
                  </a:lnTo>
                  <a:lnTo>
                    <a:pt x="84" y="0"/>
                  </a:lnTo>
                  <a:lnTo>
                    <a:pt x="156" y="24"/>
                  </a:lnTo>
                  <a:lnTo>
                    <a:pt x="168" y="48"/>
                  </a:lnTo>
                  <a:lnTo>
                    <a:pt x="156" y="48"/>
                  </a:lnTo>
                  <a:lnTo>
                    <a:pt x="174" y="72"/>
                  </a:lnTo>
                  <a:lnTo>
                    <a:pt x="174" y="102"/>
                  </a:lnTo>
                  <a:lnTo>
                    <a:pt x="144" y="132"/>
                  </a:lnTo>
                  <a:lnTo>
                    <a:pt x="144" y="156"/>
                  </a:lnTo>
                  <a:lnTo>
                    <a:pt x="162" y="162"/>
                  </a:lnTo>
                  <a:lnTo>
                    <a:pt x="192" y="120"/>
                  </a:lnTo>
                  <a:lnTo>
                    <a:pt x="216" y="138"/>
                  </a:lnTo>
                  <a:lnTo>
                    <a:pt x="234" y="198"/>
                  </a:lnTo>
                  <a:lnTo>
                    <a:pt x="234" y="222"/>
                  </a:lnTo>
                  <a:lnTo>
                    <a:pt x="228" y="234"/>
                  </a:lnTo>
                  <a:lnTo>
                    <a:pt x="228" y="222"/>
                  </a:lnTo>
                  <a:lnTo>
                    <a:pt x="222" y="228"/>
                  </a:lnTo>
                  <a:lnTo>
                    <a:pt x="192" y="300"/>
                  </a:lnTo>
                  <a:lnTo>
                    <a:pt x="138" y="312"/>
                  </a:lnTo>
                  <a:lnTo>
                    <a:pt x="114" y="312"/>
                  </a:lnTo>
                  <a:lnTo>
                    <a:pt x="114" y="31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62"/>
            <p:cNvSpPr>
              <a:spLocks/>
            </p:cNvSpPr>
            <p:nvPr/>
          </p:nvSpPr>
          <p:spPr bwMode="auto">
            <a:xfrm>
              <a:off x="3219" y="1458"/>
              <a:ext cx="354" cy="180"/>
            </a:xfrm>
            <a:custGeom>
              <a:avLst/>
              <a:gdLst>
                <a:gd name="T0" fmla="*/ 354 w 354"/>
                <a:gd name="T1" fmla="*/ 96 h 180"/>
                <a:gd name="T2" fmla="*/ 312 w 354"/>
                <a:gd name="T3" fmla="*/ 96 h 180"/>
                <a:gd name="T4" fmla="*/ 306 w 354"/>
                <a:gd name="T5" fmla="*/ 108 h 180"/>
                <a:gd name="T6" fmla="*/ 264 w 354"/>
                <a:gd name="T7" fmla="*/ 96 h 180"/>
                <a:gd name="T8" fmla="*/ 228 w 354"/>
                <a:gd name="T9" fmla="*/ 108 h 180"/>
                <a:gd name="T10" fmla="*/ 210 w 354"/>
                <a:gd name="T11" fmla="*/ 138 h 180"/>
                <a:gd name="T12" fmla="*/ 210 w 354"/>
                <a:gd name="T13" fmla="*/ 114 h 180"/>
                <a:gd name="T14" fmla="*/ 186 w 354"/>
                <a:gd name="T15" fmla="*/ 132 h 180"/>
                <a:gd name="T16" fmla="*/ 186 w 354"/>
                <a:gd name="T17" fmla="*/ 114 h 180"/>
                <a:gd name="T18" fmla="*/ 162 w 354"/>
                <a:gd name="T19" fmla="*/ 180 h 180"/>
                <a:gd name="T20" fmla="*/ 150 w 354"/>
                <a:gd name="T21" fmla="*/ 180 h 180"/>
                <a:gd name="T22" fmla="*/ 150 w 354"/>
                <a:gd name="T23" fmla="*/ 162 h 180"/>
                <a:gd name="T24" fmla="*/ 138 w 354"/>
                <a:gd name="T25" fmla="*/ 162 h 180"/>
                <a:gd name="T26" fmla="*/ 144 w 354"/>
                <a:gd name="T27" fmla="*/ 138 h 180"/>
                <a:gd name="T28" fmla="*/ 126 w 354"/>
                <a:gd name="T29" fmla="*/ 120 h 180"/>
                <a:gd name="T30" fmla="*/ 12 w 354"/>
                <a:gd name="T31" fmla="*/ 96 h 180"/>
                <a:gd name="T32" fmla="*/ 0 w 354"/>
                <a:gd name="T33" fmla="*/ 84 h 180"/>
                <a:gd name="T34" fmla="*/ 132 w 354"/>
                <a:gd name="T35" fmla="*/ 0 h 180"/>
                <a:gd name="T36" fmla="*/ 138 w 354"/>
                <a:gd name="T37" fmla="*/ 6 h 180"/>
                <a:gd name="T38" fmla="*/ 102 w 354"/>
                <a:gd name="T39" fmla="*/ 42 h 180"/>
                <a:gd name="T40" fmla="*/ 102 w 354"/>
                <a:gd name="T41" fmla="*/ 60 h 180"/>
                <a:gd name="T42" fmla="*/ 120 w 354"/>
                <a:gd name="T43" fmla="*/ 42 h 180"/>
                <a:gd name="T44" fmla="*/ 114 w 354"/>
                <a:gd name="T45" fmla="*/ 54 h 180"/>
                <a:gd name="T46" fmla="*/ 138 w 354"/>
                <a:gd name="T47" fmla="*/ 48 h 180"/>
                <a:gd name="T48" fmla="*/ 162 w 354"/>
                <a:gd name="T49" fmla="*/ 72 h 180"/>
                <a:gd name="T50" fmla="*/ 198 w 354"/>
                <a:gd name="T51" fmla="*/ 78 h 180"/>
                <a:gd name="T52" fmla="*/ 228 w 354"/>
                <a:gd name="T53" fmla="*/ 54 h 180"/>
                <a:gd name="T54" fmla="*/ 288 w 354"/>
                <a:gd name="T55" fmla="*/ 42 h 180"/>
                <a:gd name="T56" fmla="*/ 288 w 354"/>
                <a:gd name="T57" fmla="*/ 66 h 180"/>
                <a:gd name="T58" fmla="*/ 330 w 354"/>
                <a:gd name="T59" fmla="*/ 60 h 180"/>
                <a:gd name="T60" fmla="*/ 330 w 354"/>
                <a:gd name="T61" fmla="*/ 78 h 180"/>
                <a:gd name="T62" fmla="*/ 354 w 354"/>
                <a:gd name="T63" fmla="*/ 96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
                <a:gd name="T97" fmla="*/ 0 h 180"/>
                <a:gd name="T98" fmla="*/ 354 w 354"/>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 h="180">
                  <a:moveTo>
                    <a:pt x="354" y="96"/>
                  </a:moveTo>
                  <a:lnTo>
                    <a:pt x="312" y="96"/>
                  </a:lnTo>
                  <a:lnTo>
                    <a:pt x="306" y="108"/>
                  </a:lnTo>
                  <a:lnTo>
                    <a:pt x="264" y="96"/>
                  </a:lnTo>
                  <a:lnTo>
                    <a:pt x="228" y="108"/>
                  </a:lnTo>
                  <a:lnTo>
                    <a:pt x="210" y="138"/>
                  </a:lnTo>
                  <a:lnTo>
                    <a:pt x="210" y="114"/>
                  </a:lnTo>
                  <a:lnTo>
                    <a:pt x="186" y="132"/>
                  </a:lnTo>
                  <a:lnTo>
                    <a:pt x="186" y="114"/>
                  </a:lnTo>
                  <a:lnTo>
                    <a:pt x="162" y="180"/>
                  </a:lnTo>
                  <a:lnTo>
                    <a:pt x="150" y="180"/>
                  </a:lnTo>
                  <a:lnTo>
                    <a:pt x="150" y="162"/>
                  </a:lnTo>
                  <a:lnTo>
                    <a:pt x="138" y="162"/>
                  </a:lnTo>
                  <a:lnTo>
                    <a:pt x="144" y="138"/>
                  </a:lnTo>
                  <a:lnTo>
                    <a:pt x="126" y="120"/>
                  </a:lnTo>
                  <a:lnTo>
                    <a:pt x="12" y="96"/>
                  </a:lnTo>
                  <a:lnTo>
                    <a:pt x="0" y="84"/>
                  </a:lnTo>
                  <a:lnTo>
                    <a:pt x="132" y="0"/>
                  </a:lnTo>
                  <a:lnTo>
                    <a:pt x="138" y="6"/>
                  </a:lnTo>
                  <a:lnTo>
                    <a:pt x="102" y="42"/>
                  </a:lnTo>
                  <a:lnTo>
                    <a:pt x="102" y="60"/>
                  </a:lnTo>
                  <a:lnTo>
                    <a:pt x="120" y="42"/>
                  </a:lnTo>
                  <a:lnTo>
                    <a:pt x="114" y="54"/>
                  </a:lnTo>
                  <a:lnTo>
                    <a:pt x="138" y="48"/>
                  </a:lnTo>
                  <a:lnTo>
                    <a:pt x="162" y="72"/>
                  </a:lnTo>
                  <a:lnTo>
                    <a:pt x="198" y="78"/>
                  </a:lnTo>
                  <a:lnTo>
                    <a:pt x="228" y="54"/>
                  </a:lnTo>
                  <a:lnTo>
                    <a:pt x="288" y="42"/>
                  </a:lnTo>
                  <a:lnTo>
                    <a:pt x="288" y="66"/>
                  </a:lnTo>
                  <a:lnTo>
                    <a:pt x="330" y="60"/>
                  </a:lnTo>
                  <a:lnTo>
                    <a:pt x="330" y="78"/>
                  </a:lnTo>
                  <a:lnTo>
                    <a:pt x="354" y="96"/>
                  </a:lnTo>
                  <a:close/>
                </a:path>
              </a:pathLst>
            </a:custGeom>
            <a:solidFill>
              <a:srgbClr val="FFAA00"/>
            </a:solidFill>
            <a:ln w="9525">
              <a:solidFill>
                <a:srgbClr val="FFAA00"/>
              </a:solidFill>
              <a:prstDash val="solid"/>
              <a:round/>
              <a:headEnd/>
              <a:tailEnd/>
            </a:ln>
          </p:spPr>
          <p:txBody>
            <a:bodyPr/>
            <a:lstStyle/>
            <a:p>
              <a:endParaRPr lang="en-US"/>
            </a:p>
          </p:txBody>
        </p:sp>
        <p:sp>
          <p:nvSpPr>
            <p:cNvPr id="199" name="Freeform 563"/>
            <p:cNvSpPr>
              <a:spLocks/>
            </p:cNvSpPr>
            <p:nvPr/>
          </p:nvSpPr>
          <p:spPr bwMode="auto">
            <a:xfrm>
              <a:off x="3219" y="1458"/>
              <a:ext cx="354" cy="180"/>
            </a:xfrm>
            <a:custGeom>
              <a:avLst/>
              <a:gdLst>
                <a:gd name="T0" fmla="*/ 354 w 354"/>
                <a:gd name="T1" fmla="*/ 96 h 180"/>
                <a:gd name="T2" fmla="*/ 312 w 354"/>
                <a:gd name="T3" fmla="*/ 96 h 180"/>
                <a:gd name="T4" fmla="*/ 306 w 354"/>
                <a:gd name="T5" fmla="*/ 108 h 180"/>
                <a:gd name="T6" fmla="*/ 264 w 354"/>
                <a:gd name="T7" fmla="*/ 96 h 180"/>
                <a:gd name="T8" fmla="*/ 228 w 354"/>
                <a:gd name="T9" fmla="*/ 108 h 180"/>
                <a:gd name="T10" fmla="*/ 210 w 354"/>
                <a:gd name="T11" fmla="*/ 138 h 180"/>
                <a:gd name="T12" fmla="*/ 210 w 354"/>
                <a:gd name="T13" fmla="*/ 114 h 180"/>
                <a:gd name="T14" fmla="*/ 186 w 354"/>
                <a:gd name="T15" fmla="*/ 132 h 180"/>
                <a:gd name="T16" fmla="*/ 186 w 354"/>
                <a:gd name="T17" fmla="*/ 114 h 180"/>
                <a:gd name="T18" fmla="*/ 162 w 354"/>
                <a:gd name="T19" fmla="*/ 180 h 180"/>
                <a:gd name="T20" fmla="*/ 150 w 354"/>
                <a:gd name="T21" fmla="*/ 180 h 180"/>
                <a:gd name="T22" fmla="*/ 150 w 354"/>
                <a:gd name="T23" fmla="*/ 162 h 180"/>
                <a:gd name="T24" fmla="*/ 138 w 354"/>
                <a:gd name="T25" fmla="*/ 162 h 180"/>
                <a:gd name="T26" fmla="*/ 144 w 354"/>
                <a:gd name="T27" fmla="*/ 138 h 180"/>
                <a:gd name="T28" fmla="*/ 126 w 354"/>
                <a:gd name="T29" fmla="*/ 120 h 180"/>
                <a:gd name="T30" fmla="*/ 12 w 354"/>
                <a:gd name="T31" fmla="*/ 96 h 180"/>
                <a:gd name="T32" fmla="*/ 0 w 354"/>
                <a:gd name="T33" fmla="*/ 84 h 180"/>
                <a:gd name="T34" fmla="*/ 132 w 354"/>
                <a:gd name="T35" fmla="*/ 0 h 180"/>
                <a:gd name="T36" fmla="*/ 138 w 354"/>
                <a:gd name="T37" fmla="*/ 6 h 180"/>
                <a:gd name="T38" fmla="*/ 102 w 354"/>
                <a:gd name="T39" fmla="*/ 42 h 180"/>
                <a:gd name="T40" fmla="*/ 102 w 354"/>
                <a:gd name="T41" fmla="*/ 60 h 180"/>
                <a:gd name="T42" fmla="*/ 120 w 354"/>
                <a:gd name="T43" fmla="*/ 42 h 180"/>
                <a:gd name="T44" fmla="*/ 114 w 354"/>
                <a:gd name="T45" fmla="*/ 54 h 180"/>
                <a:gd name="T46" fmla="*/ 138 w 354"/>
                <a:gd name="T47" fmla="*/ 48 h 180"/>
                <a:gd name="T48" fmla="*/ 162 w 354"/>
                <a:gd name="T49" fmla="*/ 72 h 180"/>
                <a:gd name="T50" fmla="*/ 198 w 354"/>
                <a:gd name="T51" fmla="*/ 78 h 180"/>
                <a:gd name="T52" fmla="*/ 228 w 354"/>
                <a:gd name="T53" fmla="*/ 54 h 180"/>
                <a:gd name="T54" fmla="*/ 288 w 354"/>
                <a:gd name="T55" fmla="*/ 42 h 180"/>
                <a:gd name="T56" fmla="*/ 288 w 354"/>
                <a:gd name="T57" fmla="*/ 66 h 180"/>
                <a:gd name="T58" fmla="*/ 330 w 354"/>
                <a:gd name="T59" fmla="*/ 60 h 180"/>
                <a:gd name="T60" fmla="*/ 330 w 354"/>
                <a:gd name="T61" fmla="*/ 78 h 180"/>
                <a:gd name="T62" fmla="*/ 354 w 354"/>
                <a:gd name="T63" fmla="*/ 96 h 180"/>
                <a:gd name="T64" fmla="*/ 354 w 354"/>
                <a:gd name="T65" fmla="*/ 102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4"/>
                <a:gd name="T100" fmla="*/ 0 h 180"/>
                <a:gd name="T101" fmla="*/ 354 w 354"/>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4" h="180">
                  <a:moveTo>
                    <a:pt x="354" y="96"/>
                  </a:moveTo>
                  <a:lnTo>
                    <a:pt x="312" y="96"/>
                  </a:lnTo>
                  <a:lnTo>
                    <a:pt x="306" y="108"/>
                  </a:lnTo>
                  <a:lnTo>
                    <a:pt x="264" y="96"/>
                  </a:lnTo>
                  <a:lnTo>
                    <a:pt x="228" y="108"/>
                  </a:lnTo>
                  <a:lnTo>
                    <a:pt x="210" y="138"/>
                  </a:lnTo>
                  <a:lnTo>
                    <a:pt x="210" y="114"/>
                  </a:lnTo>
                  <a:lnTo>
                    <a:pt x="186" y="132"/>
                  </a:lnTo>
                  <a:lnTo>
                    <a:pt x="186" y="114"/>
                  </a:lnTo>
                  <a:lnTo>
                    <a:pt x="162" y="180"/>
                  </a:lnTo>
                  <a:lnTo>
                    <a:pt x="150" y="180"/>
                  </a:lnTo>
                  <a:lnTo>
                    <a:pt x="150" y="162"/>
                  </a:lnTo>
                  <a:lnTo>
                    <a:pt x="138" y="162"/>
                  </a:lnTo>
                  <a:lnTo>
                    <a:pt x="144" y="138"/>
                  </a:lnTo>
                  <a:lnTo>
                    <a:pt x="126" y="120"/>
                  </a:lnTo>
                  <a:lnTo>
                    <a:pt x="12" y="96"/>
                  </a:lnTo>
                  <a:lnTo>
                    <a:pt x="0" y="84"/>
                  </a:lnTo>
                  <a:lnTo>
                    <a:pt x="132" y="0"/>
                  </a:lnTo>
                  <a:lnTo>
                    <a:pt x="138" y="6"/>
                  </a:lnTo>
                  <a:lnTo>
                    <a:pt x="102" y="42"/>
                  </a:lnTo>
                  <a:lnTo>
                    <a:pt x="102" y="60"/>
                  </a:lnTo>
                  <a:lnTo>
                    <a:pt x="120" y="42"/>
                  </a:lnTo>
                  <a:lnTo>
                    <a:pt x="114" y="54"/>
                  </a:lnTo>
                  <a:lnTo>
                    <a:pt x="138" y="48"/>
                  </a:lnTo>
                  <a:lnTo>
                    <a:pt x="162" y="72"/>
                  </a:lnTo>
                  <a:lnTo>
                    <a:pt x="198" y="78"/>
                  </a:lnTo>
                  <a:lnTo>
                    <a:pt x="228" y="54"/>
                  </a:lnTo>
                  <a:lnTo>
                    <a:pt x="288" y="42"/>
                  </a:lnTo>
                  <a:lnTo>
                    <a:pt x="288" y="66"/>
                  </a:lnTo>
                  <a:lnTo>
                    <a:pt x="330" y="60"/>
                  </a:lnTo>
                  <a:lnTo>
                    <a:pt x="330" y="78"/>
                  </a:lnTo>
                  <a:lnTo>
                    <a:pt x="354" y="96"/>
                  </a:lnTo>
                  <a:lnTo>
                    <a:pt x="354" y="10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64"/>
            <p:cNvSpPr>
              <a:spLocks/>
            </p:cNvSpPr>
            <p:nvPr/>
          </p:nvSpPr>
          <p:spPr bwMode="auto">
            <a:xfrm>
              <a:off x="2853" y="1332"/>
              <a:ext cx="408" cy="450"/>
            </a:xfrm>
            <a:custGeom>
              <a:avLst/>
              <a:gdLst>
                <a:gd name="T0" fmla="*/ 330 w 408"/>
                <a:gd name="T1" fmla="*/ 444 h 450"/>
                <a:gd name="T2" fmla="*/ 36 w 408"/>
                <a:gd name="T3" fmla="*/ 450 h 450"/>
                <a:gd name="T4" fmla="*/ 36 w 408"/>
                <a:gd name="T5" fmla="*/ 312 h 450"/>
                <a:gd name="T6" fmla="*/ 18 w 408"/>
                <a:gd name="T7" fmla="*/ 288 h 450"/>
                <a:gd name="T8" fmla="*/ 30 w 408"/>
                <a:gd name="T9" fmla="*/ 264 h 450"/>
                <a:gd name="T10" fmla="*/ 30 w 408"/>
                <a:gd name="T11" fmla="*/ 258 h 450"/>
                <a:gd name="T12" fmla="*/ 0 w 408"/>
                <a:gd name="T13" fmla="*/ 30 h 450"/>
                <a:gd name="T14" fmla="*/ 108 w 408"/>
                <a:gd name="T15" fmla="*/ 30 h 450"/>
                <a:gd name="T16" fmla="*/ 108 w 408"/>
                <a:gd name="T17" fmla="*/ 0 h 450"/>
                <a:gd name="T18" fmla="*/ 120 w 408"/>
                <a:gd name="T19" fmla="*/ 0 h 450"/>
                <a:gd name="T20" fmla="*/ 132 w 408"/>
                <a:gd name="T21" fmla="*/ 48 h 450"/>
                <a:gd name="T22" fmla="*/ 174 w 408"/>
                <a:gd name="T23" fmla="*/ 54 h 450"/>
                <a:gd name="T24" fmla="*/ 180 w 408"/>
                <a:gd name="T25" fmla="*/ 66 h 450"/>
                <a:gd name="T26" fmla="*/ 222 w 408"/>
                <a:gd name="T27" fmla="*/ 54 h 450"/>
                <a:gd name="T28" fmla="*/ 240 w 408"/>
                <a:gd name="T29" fmla="*/ 60 h 450"/>
                <a:gd name="T30" fmla="*/ 234 w 408"/>
                <a:gd name="T31" fmla="*/ 66 h 450"/>
                <a:gd name="T32" fmla="*/ 246 w 408"/>
                <a:gd name="T33" fmla="*/ 66 h 450"/>
                <a:gd name="T34" fmla="*/ 252 w 408"/>
                <a:gd name="T35" fmla="*/ 84 h 450"/>
                <a:gd name="T36" fmla="*/ 270 w 408"/>
                <a:gd name="T37" fmla="*/ 72 h 450"/>
                <a:gd name="T38" fmla="*/ 294 w 408"/>
                <a:gd name="T39" fmla="*/ 96 h 450"/>
                <a:gd name="T40" fmla="*/ 330 w 408"/>
                <a:gd name="T41" fmla="*/ 78 h 450"/>
                <a:gd name="T42" fmla="*/ 342 w 408"/>
                <a:gd name="T43" fmla="*/ 90 h 450"/>
                <a:gd name="T44" fmla="*/ 408 w 408"/>
                <a:gd name="T45" fmla="*/ 90 h 450"/>
                <a:gd name="T46" fmla="*/ 342 w 408"/>
                <a:gd name="T47" fmla="*/ 132 h 450"/>
                <a:gd name="T48" fmla="*/ 270 w 408"/>
                <a:gd name="T49" fmla="*/ 198 h 450"/>
                <a:gd name="T50" fmla="*/ 264 w 408"/>
                <a:gd name="T51" fmla="*/ 204 h 450"/>
                <a:gd name="T52" fmla="*/ 264 w 408"/>
                <a:gd name="T53" fmla="*/ 252 h 450"/>
                <a:gd name="T54" fmla="*/ 240 w 408"/>
                <a:gd name="T55" fmla="*/ 264 h 450"/>
                <a:gd name="T56" fmla="*/ 228 w 408"/>
                <a:gd name="T57" fmla="*/ 288 h 450"/>
                <a:gd name="T58" fmla="*/ 246 w 408"/>
                <a:gd name="T59" fmla="*/ 300 h 450"/>
                <a:gd name="T60" fmla="*/ 240 w 408"/>
                <a:gd name="T61" fmla="*/ 354 h 450"/>
                <a:gd name="T62" fmla="*/ 318 w 408"/>
                <a:gd name="T63" fmla="*/ 408 h 450"/>
                <a:gd name="T64" fmla="*/ 330 w 408"/>
                <a:gd name="T65" fmla="*/ 444 h 4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8"/>
                <a:gd name="T100" fmla="*/ 0 h 450"/>
                <a:gd name="T101" fmla="*/ 408 w 408"/>
                <a:gd name="T102" fmla="*/ 450 h 4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8" h="450">
                  <a:moveTo>
                    <a:pt x="330" y="444"/>
                  </a:moveTo>
                  <a:lnTo>
                    <a:pt x="36" y="450"/>
                  </a:lnTo>
                  <a:lnTo>
                    <a:pt x="36" y="312"/>
                  </a:lnTo>
                  <a:lnTo>
                    <a:pt x="18" y="288"/>
                  </a:lnTo>
                  <a:lnTo>
                    <a:pt x="30" y="264"/>
                  </a:lnTo>
                  <a:lnTo>
                    <a:pt x="30" y="258"/>
                  </a:lnTo>
                  <a:lnTo>
                    <a:pt x="0" y="30"/>
                  </a:lnTo>
                  <a:lnTo>
                    <a:pt x="108" y="30"/>
                  </a:lnTo>
                  <a:lnTo>
                    <a:pt x="108" y="0"/>
                  </a:lnTo>
                  <a:lnTo>
                    <a:pt x="120" y="0"/>
                  </a:lnTo>
                  <a:lnTo>
                    <a:pt x="132" y="48"/>
                  </a:lnTo>
                  <a:lnTo>
                    <a:pt x="174" y="54"/>
                  </a:lnTo>
                  <a:lnTo>
                    <a:pt x="180" y="66"/>
                  </a:lnTo>
                  <a:lnTo>
                    <a:pt x="222" y="54"/>
                  </a:lnTo>
                  <a:lnTo>
                    <a:pt x="240" y="60"/>
                  </a:lnTo>
                  <a:lnTo>
                    <a:pt x="234" y="66"/>
                  </a:lnTo>
                  <a:lnTo>
                    <a:pt x="246" y="66"/>
                  </a:lnTo>
                  <a:lnTo>
                    <a:pt x="252" y="84"/>
                  </a:lnTo>
                  <a:lnTo>
                    <a:pt x="270" y="72"/>
                  </a:lnTo>
                  <a:lnTo>
                    <a:pt x="294" y="96"/>
                  </a:lnTo>
                  <a:lnTo>
                    <a:pt x="330" y="78"/>
                  </a:lnTo>
                  <a:lnTo>
                    <a:pt x="342" y="90"/>
                  </a:lnTo>
                  <a:lnTo>
                    <a:pt x="408" y="90"/>
                  </a:lnTo>
                  <a:lnTo>
                    <a:pt x="342" y="132"/>
                  </a:lnTo>
                  <a:lnTo>
                    <a:pt x="270" y="198"/>
                  </a:lnTo>
                  <a:lnTo>
                    <a:pt x="264" y="204"/>
                  </a:lnTo>
                  <a:lnTo>
                    <a:pt x="264" y="252"/>
                  </a:lnTo>
                  <a:lnTo>
                    <a:pt x="240" y="264"/>
                  </a:lnTo>
                  <a:lnTo>
                    <a:pt x="228" y="288"/>
                  </a:lnTo>
                  <a:lnTo>
                    <a:pt x="246" y="300"/>
                  </a:lnTo>
                  <a:lnTo>
                    <a:pt x="240" y="354"/>
                  </a:lnTo>
                  <a:lnTo>
                    <a:pt x="318" y="408"/>
                  </a:lnTo>
                  <a:lnTo>
                    <a:pt x="330" y="444"/>
                  </a:lnTo>
                  <a:close/>
                </a:path>
              </a:pathLst>
            </a:custGeom>
            <a:solidFill>
              <a:srgbClr val="E8D898"/>
            </a:solidFill>
            <a:ln w="9525">
              <a:solidFill>
                <a:srgbClr val="E8D898"/>
              </a:solidFill>
              <a:prstDash val="solid"/>
              <a:round/>
              <a:headEnd/>
              <a:tailEnd/>
            </a:ln>
          </p:spPr>
          <p:txBody>
            <a:bodyPr/>
            <a:lstStyle/>
            <a:p>
              <a:endParaRPr lang="en-US"/>
            </a:p>
          </p:txBody>
        </p:sp>
        <p:sp>
          <p:nvSpPr>
            <p:cNvPr id="201" name="Freeform 565"/>
            <p:cNvSpPr>
              <a:spLocks/>
            </p:cNvSpPr>
            <p:nvPr/>
          </p:nvSpPr>
          <p:spPr bwMode="auto">
            <a:xfrm>
              <a:off x="2853" y="1332"/>
              <a:ext cx="408" cy="450"/>
            </a:xfrm>
            <a:custGeom>
              <a:avLst/>
              <a:gdLst>
                <a:gd name="T0" fmla="*/ 330 w 408"/>
                <a:gd name="T1" fmla="*/ 444 h 450"/>
                <a:gd name="T2" fmla="*/ 36 w 408"/>
                <a:gd name="T3" fmla="*/ 450 h 450"/>
                <a:gd name="T4" fmla="*/ 36 w 408"/>
                <a:gd name="T5" fmla="*/ 312 h 450"/>
                <a:gd name="T6" fmla="*/ 18 w 408"/>
                <a:gd name="T7" fmla="*/ 288 h 450"/>
                <a:gd name="T8" fmla="*/ 30 w 408"/>
                <a:gd name="T9" fmla="*/ 264 h 450"/>
                <a:gd name="T10" fmla="*/ 30 w 408"/>
                <a:gd name="T11" fmla="*/ 258 h 450"/>
                <a:gd name="T12" fmla="*/ 0 w 408"/>
                <a:gd name="T13" fmla="*/ 30 h 450"/>
                <a:gd name="T14" fmla="*/ 108 w 408"/>
                <a:gd name="T15" fmla="*/ 30 h 450"/>
                <a:gd name="T16" fmla="*/ 108 w 408"/>
                <a:gd name="T17" fmla="*/ 0 h 450"/>
                <a:gd name="T18" fmla="*/ 120 w 408"/>
                <a:gd name="T19" fmla="*/ 0 h 450"/>
                <a:gd name="T20" fmla="*/ 132 w 408"/>
                <a:gd name="T21" fmla="*/ 48 h 450"/>
                <a:gd name="T22" fmla="*/ 174 w 408"/>
                <a:gd name="T23" fmla="*/ 54 h 450"/>
                <a:gd name="T24" fmla="*/ 180 w 408"/>
                <a:gd name="T25" fmla="*/ 66 h 450"/>
                <a:gd name="T26" fmla="*/ 222 w 408"/>
                <a:gd name="T27" fmla="*/ 54 h 450"/>
                <a:gd name="T28" fmla="*/ 240 w 408"/>
                <a:gd name="T29" fmla="*/ 60 h 450"/>
                <a:gd name="T30" fmla="*/ 234 w 408"/>
                <a:gd name="T31" fmla="*/ 66 h 450"/>
                <a:gd name="T32" fmla="*/ 246 w 408"/>
                <a:gd name="T33" fmla="*/ 66 h 450"/>
                <a:gd name="T34" fmla="*/ 252 w 408"/>
                <a:gd name="T35" fmla="*/ 84 h 450"/>
                <a:gd name="T36" fmla="*/ 270 w 408"/>
                <a:gd name="T37" fmla="*/ 72 h 450"/>
                <a:gd name="T38" fmla="*/ 294 w 408"/>
                <a:gd name="T39" fmla="*/ 96 h 450"/>
                <a:gd name="T40" fmla="*/ 330 w 408"/>
                <a:gd name="T41" fmla="*/ 78 h 450"/>
                <a:gd name="T42" fmla="*/ 342 w 408"/>
                <a:gd name="T43" fmla="*/ 90 h 450"/>
                <a:gd name="T44" fmla="*/ 408 w 408"/>
                <a:gd name="T45" fmla="*/ 90 h 450"/>
                <a:gd name="T46" fmla="*/ 342 w 408"/>
                <a:gd name="T47" fmla="*/ 132 h 450"/>
                <a:gd name="T48" fmla="*/ 270 w 408"/>
                <a:gd name="T49" fmla="*/ 198 h 450"/>
                <a:gd name="T50" fmla="*/ 264 w 408"/>
                <a:gd name="T51" fmla="*/ 204 h 450"/>
                <a:gd name="T52" fmla="*/ 264 w 408"/>
                <a:gd name="T53" fmla="*/ 252 h 450"/>
                <a:gd name="T54" fmla="*/ 240 w 408"/>
                <a:gd name="T55" fmla="*/ 264 h 450"/>
                <a:gd name="T56" fmla="*/ 228 w 408"/>
                <a:gd name="T57" fmla="*/ 288 h 450"/>
                <a:gd name="T58" fmla="*/ 246 w 408"/>
                <a:gd name="T59" fmla="*/ 300 h 450"/>
                <a:gd name="T60" fmla="*/ 240 w 408"/>
                <a:gd name="T61" fmla="*/ 354 h 450"/>
                <a:gd name="T62" fmla="*/ 318 w 408"/>
                <a:gd name="T63" fmla="*/ 408 h 450"/>
                <a:gd name="T64" fmla="*/ 330 w 408"/>
                <a:gd name="T65" fmla="*/ 444 h 450"/>
                <a:gd name="T66" fmla="*/ 330 w 408"/>
                <a:gd name="T67" fmla="*/ 450 h 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8"/>
                <a:gd name="T103" fmla="*/ 0 h 450"/>
                <a:gd name="T104" fmla="*/ 408 w 408"/>
                <a:gd name="T105" fmla="*/ 450 h 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8" h="450">
                  <a:moveTo>
                    <a:pt x="330" y="444"/>
                  </a:moveTo>
                  <a:lnTo>
                    <a:pt x="36" y="450"/>
                  </a:lnTo>
                  <a:lnTo>
                    <a:pt x="36" y="312"/>
                  </a:lnTo>
                  <a:lnTo>
                    <a:pt x="18" y="288"/>
                  </a:lnTo>
                  <a:lnTo>
                    <a:pt x="30" y="264"/>
                  </a:lnTo>
                  <a:lnTo>
                    <a:pt x="30" y="258"/>
                  </a:lnTo>
                  <a:lnTo>
                    <a:pt x="0" y="30"/>
                  </a:lnTo>
                  <a:lnTo>
                    <a:pt x="108" y="30"/>
                  </a:lnTo>
                  <a:lnTo>
                    <a:pt x="108" y="0"/>
                  </a:lnTo>
                  <a:lnTo>
                    <a:pt x="120" y="0"/>
                  </a:lnTo>
                  <a:lnTo>
                    <a:pt x="132" y="48"/>
                  </a:lnTo>
                  <a:lnTo>
                    <a:pt x="174" y="54"/>
                  </a:lnTo>
                  <a:lnTo>
                    <a:pt x="180" y="66"/>
                  </a:lnTo>
                  <a:lnTo>
                    <a:pt x="222" y="54"/>
                  </a:lnTo>
                  <a:lnTo>
                    <a:pt x="240" y="60"/>
                  </a:lnTo>
                  <a:lnTo>
                    <a:pt x="234" y="66"/>
                  </a:lnTo>
                  <a:lnTo>
                    <a:pt x="246" y="66"/>
                  </a:lnTo>
                  <a:lnTo>
                    <a:pt x="252" y="84"/>
                  </a:lnTo>
                  <a:lnTo>
                    <a:pt x="270" y="72"/>
                  </a:lnTo>
                  <a:lnTo>
                    <a:pt x="294" y="96"/>
                  </a:lnTo>
                  <a:lnTo>
                    <a:pt x="330" y="78"/>
                  </a:lnTo>
                  <a:lnTo>
                    <a:pt x="342" y="90"/>
                  </a:lnTo>
                  <a:lnTo>
                    <a:pt x="408" y="90"/>
                  </a:lnTo>
                  <a:lnTo>
                    <a:pt x="342" y="132"/>
                  </a:lnTo>
                  <a:lnTo>
                    <a:pt x="270" y="198"/>
                  </a:lnTo>
                  <a:lnTo>
                    <a:pt x="264" y="204"/>
                  </a:lnTo>
                  <a:lnTo>
                    <a:pt x="264" y="252"/>
                  </a:lnTo>
                  <a:lnTo>
                    <a:pt x="240" y="264"/>
                  </a:lnTo>
                  <a:lnTo>
                    <a:pt x="228" y="288"/>
                  </a:lnTo>
                  <a:lnTo>
                    <a:pt x="246" y="300"/>
                  </a:lnTo>
                  <a:lnTo>
                    <a:pt x="240" y="354"/>
                  </a:lnTo>
                  <a:lnTo>
                    <a:pt x="318" y="408"/>
                  </a:lnTo>
                  <a:lnTo>
                    <a:pt x="330" y="444"/>
                  </a:lnTo>
                  <a:lnTo>
                    <a:pt x="330" y="45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66"/>
            <p:cNvSpPr>
              <a:spLocks/>
            </p:cNvSpPr>
            <p:nvPr/>
          </p:nvSpPr>
          <p:spPr bwMode="auto">
            <a:xfrm>
              <a:off x="3207" y="2430"/>
              <a:ext cx="216" cy="378"/>
            </a:xfrm>
            <a:custGeom>
              <a:avLst/>
              <a:gdLst>
                <a:gd name="T0" fmla="*/ 216 w 216"/>
                <a:gd name="T1" fmla="*/ 360 h 378"/>
                <a:gd name="T2" fmla="*/ 156 w 216"/>
                <a:gd name="T3" fmla="*/ 366 h 378"/>
                <a:gd name="T4" fmla="*/ 138 w 216"/>
                <a:gd name="T5" fmla="*/ 378 h 378"/>
                <a:gd name="T6" fmla="*/ 120 w 216"/>
                <a:gd name="T7" fmla="*/ 342 h 378"/>
                <a:gd name="T8" fmla="*/ 120 w 216"/>
                <a:gd name="T9" fmla="*/ 318 h 378"/>
                <a:gd name="T10" fmla="*/ 0 w 216"/>
                <a:gd name="T11" fmla="*/ 324 h 378"/>
                <a:gd name="T12" fmla="*/ 6 w 216"/>
                <a:gd name="T13" fmla="*/ 276 h 378"/>
                <a:gd name="T14" fmla="*/ 36 w 216"/>
                <a:gd name="T15" fmla="*/ 234 h 378"/>
                <a:gd name="T16" fmla="*/ 24 w 216"/>
                <a:gd name="T17" fmla="*/ 228 h 378"/>
                <a:gd name="T18" fmla="*/ 42 w 216"/>
                <a:gd name="T19" fmla="*/ 222 h 378"/>
                <a:gd name="T20" fmla="*/ 24 w 216"/>
                <a:gd name="T21" fmla="*/ 204 h 378"/>
                <a:gd name="T22" fmla="*/ 30 w 216"/>
                <a:gd name="T23" fmla="*/ 198 h 378"/>
                <a:gd name="T24" fmla="*/ 24 w 216"/>
                <a:gd name="T25" fmla="*/ 198 h 378"/>
                <a:gd name="T26" fmla="*/ 24 w 216"/>
                <a:gd name="T27" fmla="*/ 174 h 378"/>
                <a:gd name="T28" fmla="*/ 18 w 216"/>
                <a:gd name="T29" fmla="*/ 168 h 378"/>
                <a:gd name="T30" fmla="*/ 30 w 216"/>
                <a:gd name="T31" fmla="*/ 150 h 378"/>
                <a:gd name="T32" fmla="*/ 18 w 216"/>
                <a:gd name="T33" fmla="*/ 144 h 378"/>
                <a:gd name="T34" fmla="*/ 24 w 216"/>
                <a:gd name="T35" fmla="*/ 132 h 378"/>
                <a:gd name="T36" fmla="*/ 18 w 216"/>
                <a:gd name="T37" fmla="*/ 132 h 378"/>
                <a:gd name="T38" fmla="*/ 12 w 216"/>
                <a:gd name="T39" fmla="*/ 114 h 378"/>
                <a:gd name="T40" fmla="*/ 24 w 216"/>
                <a:gd name="T41" fmla="*/ 114 h 378"/>
                <a:gd name="T42" fmla="*/ 24 w 216"/>
                <a:gd name="T43" fmla="*/ 90 h 378"/>
                <a:gd name="T44" fmla="*/ 54 w 216"/>
                <a:gd name="T45" fmla="*/ 54 h 378"/>
                <a:gd name="T46" fmla="*/ 54 w 216"/>
                <a:gd name="T47" fmla="*/ 30 h 378"/>
                <a:gd name="T48" fmla="*/ 72 w 216"/>
                <a:gd name="T49" fmla="*/ 6 h 378"/>
                <a:gd name="T50" fmla="*/ 204 w 216"/>
                <a:gd name="T51" fmla="*/ 0 h 378"/>
                <a:gd name="T52" fmla="*/ 204 w 216"/>
                <a:gd name="T53" fmla="*/ 246 h 378"/>
                <a:gd name="T54" fmla="*/ 216 w 216"/>
                <a:gd name="T55" fmla="*/ 330 h 378"/>
                <a:gd name="T56" fmla="*/ 216 w 216"/>
                <a:gd name="T57" fmla="*/ 360 h 3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
                <a:gd name="T88" fmla="*/ 0 h 378"/>
                <a:gd name="T89" fmla="*/ 216 w 216"/>
                <a:gd name="T90" fmla="*/ 378 h 3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 h="378">
                  <a:moveTo>
                    <a:pt x="216" y="360"/>
                  </a:moveTo>
                  <a:lnTo>
                    <a:pt x="156" y="366"/>
                  </a:lnTo>
                  <a:lnTo>
                    <a:pt x="138" y="378"/>
                  </a:lnTo>
                  <a:lnTo>
                    <a:pt x="120" y="342"/>
                  </a:lnTo>
                  <a:lnTo>
                    <a:pt x="120" y="318"/>
                  </a:lnTo>
                  <a:lnTo>
                    <a:pt x="0" y="324"/>
                  </a:lnTo>
                  <a:lnTo>
                    <a:pt x="6" y="276"/>
                  </a:lnTo>
                  <a:lnTo>
                    <a:pt x="36" y="234"/>
                  </a:lnTo>
                  <a:lnTo>
                    <a:pt x="24" y="228"/>
                  </a:lnTo>
                  <a:lnTo>
                    <a:pt x="42" y="222"/>
                  </a:lnTo>
                  <a:lnTo>
                    <a:pt x="24" y="204"/>
                  </a:lnTo>
                  <a:lnTo>
                    <a:pt x="30" y="198"/>
                  </a:lnTo>
                  <a:lnTo>
                    <a:pt x="24" y="198"/>
                  </a:lnTo>
                  <a:lnTo>
                    <a:pt x="24" y="174"/>
                  </a:lnTo>
                  <a:lnTo>
                    <a:pt x="18" y="168"/>
                  </a:lnTo>
                  <a:lnTo>
                    <a:pt x="30" y="150"/>
                  </a:lnTo>
                  <a:lnTo>
                    <a:pt x="18" y="144"/>
                  </a:lnTo>
                  <a:lnTo>
                    <a:pt x="24" y="132"/>
                  </a:lnTo>
                  <a:lnTo>
                    <a:pt x="18" y="132"/>
                  </a:lnTo>
                  <a:lnTo>
                    <a:pt x="12" y="114"/>
                  </a:lnTo>
                  <a:lnTo>
                    <a:pt x="24" y="114"/>
                  </a:lnTo>
                  <a:lnTo>
                    <a:pt x="24" y="90"/>
                  </a:lnTo>
                  <a:lnTo>
                    <a:pt x="54" y="54"/>
                  </a:lnTo>
                  <a:lnTo>
                    <a:pt x="54" y="30"/>
                  </a:lnTo>
                  <a:lnTo>
                    <a:pt x="72" y="6"/>
                  </a:lnTo>
                  <a:lnTo>
                    <a:pt x="204" y="0"/>
                  </a:lnTo>
                  <a:lnTo>
                    <a:pt x="204" y="246"/>
                  </a:lnTo>
                  <a:lnTo>
                    <a:pt x="216" y="330"/>
                  </a:lnTo>
                  <a:lnTo>
                    <a:pt x="216" y="360"/>
                  </a:lnTo>
                  <a:close/>
                </a:path>
              </a:pathLst>
            </a:custGeom>
            <a:solidFill>
              <a:srgbClr val="FFAA00"/>
            </a:solidFill>
            <a:ln w="9525">
              <a:solidFill>
                <a:srgbClr val="FFAA00"/>
              </a:solidFill>
              <a:prstDash val="solid"/>
              <a:round/>
              <a:headEnd/>
              <a:tailEnd/>
            </a:ln>
          </p:spPr>
          <p:txBody>
            <a:bodyPr/>
            <a:lstStyle/>
            <a:p>
              <a:endParaRPr lang="en-US"/>
            </a:p>
          </p:txBody>
        </p:sp>
        <p:sp>
          <p:nvSpPr>
            <p:cNvPr id="203" name="Freeform 567"/>
            <p:cNvSpPr>
              <a:spLocks/>
            </p:cNvSpPr>
            <p:nvPr/>
          </p:nvSpPr>
          <p:spPr bwMode="auto">
            <a:xfrm>
              <a:off x="3207" y="2430"/>
              <a:ext cx="216" cy="378"/>
            </a:xfrm>
            <a:custGeom>
              <a:avLst/>
              <a:gdLst>
                <a:gd name="T0" fmla="*/ 216 w 216"/>
                <a:gd name="T1" fmla="*/ 360 h 378"/>
                <a:gd name="T2" fmla="*/ 156 w 216"/>
                <a:gd name="T3" fmla="*/ 366 h 378"/>
                <a:gd name="T4" fmla="*/ 138 w 216"/>
                <a:gd name="T5" fmla="*/ 378 h 378"/>
                <a:gd name="T6" fmla="*/ 120 w 216"/>
                <a:gd name="T7" fmla="*/ 342 h 378"/>
                <a:gd name="T8" fmla="*/ 120 w 216"/>
                <a:gd name="T9" fmla="*/ 318 h 378"/>
                <a:gd name="T10" fmla="*/ 0 w 216"/>
                <a:gd name="T11" fmla="*/ 324 h 378"/>
                <a:gd name="T12" fmla="*/ 6 w 216"/>
                <a:gd name="T13" fmla="*/ 276 h 378"/>
                <a:gd name="T14" fmla="*/ 36 w 216"/>
                <a:gd name="T15" fmla="*/ 234 h 378"/>
                <a:gd name="T16" fmla="*/ 24 w 216"/>
                <a:gd name="T17" fmla="*/ 228 h 378"/>
                <a:gd name="T18" fmla="*/ 42 w 216"/>
                <a:gd name="T19" fmla="*/ 222 h 378"/>
                <a:gd name="T20" fmla="*/ 24 w 216"/>
                <a:gd name="T21" fmla="*/ 204 h 378"/>
                <a:gd name="T22" fmla="*/ 30 w 216"/>
                <a:gd name="T23" fmla="*/ 198 h 378"/>
                <a:gd name="T24" fmla="*/ 24 w 216"/>
                <a:gd name="T25" fmla="*/ 198 h 378"/>
                <a:gd name="T26" fmla="*/ 24 w 216"/>
                <a:gd name="T27" fmla="*/ 174 h 378"/>
                <a:gd name="T28" fmla="*/ 18 w 216"/>
                <a:gd name="T29" fmla="*/ 168 h 378"/>
                <a:gd name="T30" fmla="*/ 30 w 216"/>
                <a:gd name="T31" fmla="*/ 150 h 378"/>
                <a:gd name="T32" fmla="*/ 18 w 216"/>
                <a:gd name="T33" fmla="*/ 144 h 378"/>
                <a:gd name="T34" fmla="*/ 24 w 216"/>
                <a:gd name="T35" fmla="*/ 132 h 378"/>
                <a:gd name="T36" fmla="*/ 18 w 216"/>
                <a:gd name="T37" fmla="*/ 132 h 378"/>
                <a:gd name="T38" fmla="*/ 12 w 216"/>
                <a:gd name="T39" fmla="*/ 114 h 378"/>
                <a:gd name="T40" fmla="*/ 24 w 216"/>
                <a:gd name="T41" fmla="*/ 114 h 378"/>
                <a:gd name="T42" fmla="*/ 24 w 216"/>
                <a:gd name="T43" fmla="*/ 90 h 378"/>
                <a:gd name="T44" fmla="*/ 54 w 216"/>
                <a:gd name="T45" fmla="*/ 54 h 378"/>
                <a:gd name="T46" fmla="*/ 54 w 216"/>
                <a:gd name="T47" fmla="*/ 30 h 378"/>
                <a:gd name="T48" fmla="*/ 72 w 216"/>
                <a:gd name="T49" fmla="*/ 6 h 378"/>
                <a:gd name="T50" fmla="*/ 204 w 216"/>
                <a:gd name="T51" fmla="*/ 0 h 378"/>
                <a:gd name="T52" fmla="*/ 204 w 216"/>
                <a:gd name="T53" fmla="*/ 246 h 378"/>
                <a:gd name="T54" fmla="*/ 216 w 216"/>
                <a:gd name="T55" fmla="*/ 330 h 378"/>
                <a:gd name="T56" fmla="*/ 216 w 216"/>
                <a:gd name="T57" fmla="*/ 360 h 378"/>
                <a:gd name="T58" fmla="*/ 216 w 216"/>
                <a:gd name="T59" fmla="*/ 366 h 3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
                <a:gd name="T91" fmla="*/ 0 h 378"/>
                <a:gd name="T92" fmla="*/ 216 w 216"/>
                <a:gd name="T93" fmla="*/ 378 h 3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 h="378">
                  <a:moveTo>
                    <a:pt x="216" y="360"/>
                  </a:moveTo>
                  <a:lnTo>
                    <a:pt x="156" y="366"/>
                  </a:lnTo>
                  <a:lnTo>
                    <a:pt x="138" y="378"/>
                  </a:lnTo>
                  <a:lnTo>
                    <a:pt x="120" y="342"/>
                  </a:lnTo>
                  <a:lnTo>
                    <a:pt x="120" y="318"/>
                  </a:lnTo>
                  <a:lnTo>
                    <a:pt x="0" y="324"/>
                  </a:lnTo>
                  <a:lnTo>
                    <a:pt x="6" y="276"/>
                  </a:lnTo>
                  <a:lnTo>
                    <a:pt x="36" y="234"/>
                  </a:lnTo>
                  <a:lnTo>
                    <a:pt x="24" y="228"/>
                  </a:lnTo>
                  <a:lnTo>
                    <a:pt x="42" y="222"/>
                  </a:lnTo>
                  <a:lnTo>
                    <a:pt x="24" y="204"/>
                  </a:lnTo>
                  <a:lnTo>
                    <a:pt x="30" y="198"/>
                  </a:lnTo>
                  <a:lnTo>
                    <a:pt x="24" y="198"/>
                  </a:lnTo>
                  <a:lnTo>
                    <a:pt x="24" y="174"/>
                  </a:lnTo>
                  <a:lnTo>
                    <a:pt x="18" y="168"/>
                  </a:lnTo>
                  <a:lnTo>
                    <a:pt x="30" y="150"/>
                  </a:lnTo>
                  <a:lnTo>
                    <a:pt x="18" y="144"/>
                  </a:lnTo>
                  <a:lnTo>
                    <a:pt x="24" y="132"/>
                  </a:lnTo>
                  <a:lnTo>
                    <a:pt x="18" y="132"/>
                  </a:lnTo>
                  <a:lnTo>
                    <a:pt x="12" y="114"/>
                  </a:lnTo>
                  <a:lnTo>
                    <a:pt x="24" y="114"/>
                  </a:lnTo>
                  <a:lnTo>
                    <a:pt x="24" y="90"/>
                  </a:lnTo>
                  <a:lnTo>
                    <a:pt x="54" y="54"/>
                  </a:lnTo>
                  <a:lnTo>
                    <a:pt x="54" y="30"/>
                  </a:lnTo>
                  <a:lnTo>
                    <a:pt x="72" y="6"/>
                  </a:lnTo>
                  <a:lnTo>
                    <a:pt x="204" y="0"/>
                  </a:lnTo>
                  <a:lnTo>
                    <a:pt x="204" y="246"/>
                  </a:lnTo>
                  <a:lnTo>
                    <a:pt x="216" y="330"/>
                  </a:lnTo>
                  <a:lnTo>
                    <a:pt x="216" y="360"/>
                  </a:lnTo>
                  <a:lnTo>
                    <a:pt x="216" y="3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68"/>
            <p:cNvSpPr>
              <a:spLocks/>
            </p:cNvSpPr>
            <p:nvPr/>
          </p:nvSpPr>
          <p:spPr bwMode="auto">
            <a:xfrm>
              <a:off x="2931" y="2004"/>
              <a:ext cx="408" cy="354"/>
            </a:xfrm>
            <a:custGeom>
              <a:avLst/>
              <a:gdLst>
                <a:gd name="T0" fmla="*/ 378 w 408"/>
                <a:gd name="T1" fmla="*/ 354 h 354"/>
                <a:gd name="T2" fmla="*/ 336 w 408"/>
                <a:gd name="T3" fmla="*/ 354 h 354"/>
                <a:gd name="T4" fmla="*/ 354 w 408"/>
                <a:gd name="T5" fmla="*/ 336 h 354"/>
                <a:gd name="T6" fmla="*/ 348 w 408"/>
                <a:gd name="T7" fmla="*/ 318 h 354"/>
                <a:gd name="T8" fmla="*/ 66 w 408"/>
                <a:gd name="T9" fmla="*/ 324 h 354"/>
                <a:gd name="T10" fmla="*/ 66 w 408"/>
                <a:gd name="T11" fmla="*/ 120 h 354"/>
                <a:gd name="T12" fmla="*/ 36 w 408"/>
                <a:gd name="T13" fmla="*/ 90 h 354"/>
                <a:gd name="T14" fmla="*/ 48 w 408"/>
                <a:gd name="T15" fmla="*/ 66 h 354"/>
                <a:gd name="T16" fmla="*/ 24 w 408"/>
                <a:gd name="T17" fmla="*/ 54 h 354"/>
                <a:gd name="T18" fmla="*/ 0 w 408"/>
                <a:gd name="T19" fmla="*/ 6 h 354"/>
                <a:gd name="T20" fmla="*/ 234 w 408"/>
                <a:gd name="T21" fmla="*/ 0 h 354"/>
                <a:gd name="T22" fmla="*/ 252 w 408"/>
                <a:gd name="T23" fmla="*/ 18 h 354"/>
                <a:gd name="T24" fmla="*/ 252 w 408"/>
                <a:gd name="T25" fmla="*/ 60 h 354"/>
                <a:gd name="T26" fmla="*/ 270 w 408"/>
                <a:gd name="T27" fmla="*/ 78 h 354"/>
                <a:gd name="T28" fmla="*/ 294 w 408"/>
                <a:gd name="T29" fmla="*/ 102 h 354"/>
                <a:gd name="T30" fmla="*/ 306 w 408"/>
                <a:gd name="T31" fmla="*/ 132 h 354"/>
                <a:gd name="T32" fmla="*/ 318 w 408"/>
                <a:gd name="T33" fmla="*/ 126 h 354"/>
                <a:gd name="T34" fmla="*/ 336 w 408"/>
                <a:gd name="T35" fmla="*/ 132 h 354"/>
                <a:gd name="T36" fmla="*/ 324 w 408"/>
                <a:gd name="T37" fmla="*/ 186 h 354"/>
                <a:gd name="T38" fmla="*/ 378 w 408"/>
                <a:gd name="T39" fmla="*/ 222 h 354"/>
                <a:gd name="T40" fmla="*/ 384 w 408"/>
                <a:gd name="T41" fmla="*/ 252 h 354"/>
                <a:gd name="T42" fmla="*/ 402 w 408"/>
                <a:gd name="T43" fmla="*/ 276 h 354"/>
                <a:gd name="T44" fmla="*/ 408 w 408"/>
                <a:gd name="T45" fmla="*/ 306 h 354"/>
                <a:gd name="T46" fmla="*/ 396 w 408"/>
                <a:gd name="T47" fmla="*/ 306 h 354"/>
                <a:gd name="T48" fmla="*/ 390 w 408"/>
                <a:gd name="T49" fmla="*/ 312 h 354"/>
                <a:gd name="T50" fmla="*/ 384 w 408"/>
                <a:gd name="T51" fmla="*/ 306 h 354"/>
                <a:gd name="T52" fmla="*/ 378 w 408"/>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8"/>
                <a:gd name="T82" fmla="*/ 0 h 354"/>
                <a:gd name="T83" fmla="*/ 408 w 408"/>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8" h="354">
                  <a:moveTo>
                    <a:pt x="378" y="354"/>
                  </a:moveTo>
                  <a:lnTo>
                    <a:pt x="336" y="354"/>
                  </a:lnTo>
                  <a:lnTo>
                    <a:pt x="354" y="336"/>
                  </a:lnTo>
                  <a:lnTo>
                    <a:pt x="348" y="318"/>
                  </a:lnTo>
                  <a:lnTo>
                    <a:pt x="66" y="324"/>
                  </a:lnTo>
                  <a:lnTo>
                    <a:pt x="66" y="120"/>
                  </a:lnTo>
                  <a:lnTo>
                    <a:pt x="36" y="90"/>
                  </a:lnTo>
                  <a:lnTo>
                    <a:pt x="48" y="66"/>
                  </a:lnTo>
                  <a:lnTo>
                    <a:pt x="24" y="54"/>
                  </a:lnTo>
                  <a:lnTo>
                    <a:pt x="0" y="6"/>
                  </a:lnTo>
                  <a:lnTo>
                    <a:pt x="234" y="0"/>
                  </a:lnTo>
                  <a:lnTo>
                    <a:pt x="252" y="18"/>
                  </a:lnTo>
                  <a:lnTo>
                    <a:pt x="252" y="60"/>
                  </a:lnTo>
                  <a:lnTo>
                    <a:pt x="270" y="78"/>
                  </a:lnTo>
                  <a:lnTo>
                    <a:pt x="294" y="102"/>
                  </a:lnTo>
                  <a:lnTo>
                    <a:pt x="306" y="132"/>
                  </a:lnTo>
                  <a:lnTo>
                    <a:pt x="318" y="126"/>
                  </a:lnTo>
                  <a:lnTo>
                    <a:pt x="336" y="132"/>
                  </a:lnTo>
                  <a:lnTo>
                    <a:pt x="324" y="186"/>
                  </a:lnTo>
                  <a:lnTo>
                    <a:pt x="378" y="222"/>
                  </a:lnTo>
                  <a:lnTo>
                    <a:pt x="384" y="252"/>
                  </a:lnTo>
                  <a:lnTo>
                    <a:pt x="402" y="276"/>
                  </a:lnTo>
                  <a:lnTo>
                    <a:pt x="408" y="306"/>
                  </a:lnTo>
                  <a:lnTo>
                    <a:pt x="396" y="306"/>
                  </a:lnTo>
                  <a:lnTo>
                    <a:pt x="390" y="312"/>
                  </a:lnTo>
                  <a:lnTo>
                    <a:pt x="384" y="306"/>
                  </a:lnTo>
                  <a:lnTo>
                    <a:pt x="378" y="354"/>
                  </a:lnTo>
                  <a:close/>
                </a:path>
              </a:pathLst>
            </a:custGeom>
            <a:solidFill>
              <a:srgbClr val="FFAA00"/>
            </a:solidFill>
            <a:ln w="9525">
              <a:solidFill>
                <a:srgbClr val="FFAA00"/>
              </a:solidFill>
              <a:prstDash val="solid"/>
              <a:round/>
              <a:headEnd/>
              <a:tailEnd/>
            </a:ln>
          </p:spPr>
          <p:txBody>
            <a:bodyPr/>
            <a:lstStyle/>
            <a:p>
              <a:endParaRPr lang="en-US"/>
            </a:p>
          </p:txBody>
        </p:sp>
        <p:sp>
          <p:nvSpPr>
            <p:cNvPr id="205" name="Freeform 569"/>
            <p:cNvSpPr>
              <a:spLocks/>
            </p:cNvSpPr>
            <p:nvPr/>
          </p:nvSpPr>
          <p:spPr bwMode="auto">
            <a:xfrm>
              <a:off x="2931" y="2004"/>
              <a:ext cx="408" cy="360"/>
            </a:xfrm>
            <a:custGeom>
              <a:avLst/>
              <a:gdLst>
                <a:gd name="T0" fmla="*/ 378 w 408"/>
                <a:gd name="T1" fmla="*/ 354 h 360"/>
                <a:gd name="T2" fmla="*/ 336 w 408"/>
                <a:gd name="T3" fmla="*/ 354 h 360"/>
                <a:gd name="T4" fmla="*/ 354 w 408"/>
                <a:gd name="T5" fmla="*/ 336 h 360"/>
                <a:gd name="T6" fmla="*/ 348 w 408"/>
                <a:gd name="T7" fmla="*/ 318 h 360"/>
                <a:gd name="T8" fmla="*/ 66 w 408"/>
                <a:gd name="T9" fmla="*/ 324 h 360"/>
                <a:gd name="T10" fmla="*/ 66 w 408"/>
                <a:gd name="T11" fmla="*/ 120 h 360"/>
                <a:gd name="T12" fmla="*/ 36 w 408"/>
                <a:gd name="T13" fmla="*/ 90 h 360"/>
                <a:gd name="T14" fmla="*/ 48 w 408"/>
                <a:gd name="T15" fmla="*/ 66 h 360"/>
                <a:gd name="T16" fmla="*/ 24 w 408"/>
                <a:gd name="T17" fmla="*/ 54 h 360"/>
                <a:gd name="T18" fmla="*/ 0 w 408"/>
                <a:gd name="T19" fmla="*/ 6 h 360"/>
                <a:gd name="T20" fmla="*/ 234 w 408"/>
                <a:gd name="T21" fmla="*/ 0 h 360"/>
                <a:gd name="T22" fmla="*/ 252 w 408"/>
                <a:gd name="T23" fmla="*/ 18 h 360"/>
                <a:gd name="T24" fmla="*/ 252 w 408"/>
                <a:gd name="T25" fmla="*/ 60 h 360"/>
                <a:gd name="T26" fmla="*/ 270 w 408"/>
                <a:gd name="T27" fmla="*/ 78 h 360"/>
                <a:gd name="T28" fmla="*/ 294 w 408"/>
                <a:gd name="T29" fmla="*/ 102 h 360"/>
                <a:gd name="T30" fmla="*/ 306 w 408"/>
                <a:gd name="T31" fmla="*/ 132 h 360"/>
                <a:gd name="T32" fmla="*/ 318 w 408"/>
                <a:gd name="T33" fmla="*/ 126 h 360"/>
                <a:gd name="T34" fmla="*/ 336 w 408"/>
                <a:gd name="T35" fmla="*/ 132 h 360"/>
                <a:gd name="T36" fmla="*/ 324 w 408"/>
                <a:gd name="T37" fmla="*/ 186 h 360"/>
                <a:gd name="T38" fmla="*/ 378 w 408"/>
                <a:gd name="T39" fmla="*/ 222 h 360"/>
                <a:gd name="T40" fmla="*/ 384 w 408"/>
                <a:gd name="T41" fmla="*/ 252 h 360"/>
                <a:gd name="T42" fmla="*/ 402 w 408"/>
                <a:gd name="T43" fmla="*/ 276 h 360"/>
                <a:gd name="T44" fmla="*/ 408 w 408"/>
                <a:gd name="T45" fmla="*/ 306 h 360"/>
                <a:gd name="T46" fmla="*/ 396 w 408"/>
                <a:gd name="T47" fmla="*/ 306 h 360"/>
                <a:gd name="T48" fmla="*/ 390 w 408"/>
                <a:gd name="T49" fmla="*/ 312 h 360"/>
                <a:gd name="T50" fmla="*/ 384 w 408"/>
                <a:gd name="T51" fmla="*/ 306 h 360"/>
                <a:gd name="T52" fmla="*/ 378 w 408"/>
                <a:gd name="T53" fmla="*/ 354 h 360"/>
                <a:gd name="T54" fmla="*/ 378 w 408"/>
                <a:gd name="T55" fmla="*/ 360 h 3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8"/>
                <a:gd name="T85" fmla="*/ 0 h 360"/>
                <a:gd name="T86" fmla="*/ 408 w 408"/>
                <a:gd name="T87" fmla="*/ 360 h 3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8" h="360">
                  <a:moveTo>
                    <a:pt x="378" y="354"/>
                  </a:moveTo>
                  <a:lnTo>
                    <a:pt x="336" y="354"/>
                  </a:lnTo>
                  <a:lnTo>
                    <a:pt x="354" y="336"/>
                  </a:lnTo>
                  <a:lnTo>
                    <a:pt x="348" y="318"/>
                  </a:lnTo>
                  <a:lnTo>
                    <a:pt x="66" y="324"/>
                  </a:lnTo>
                  <a:lnTo>
                    <a:pt x="66" y="120"/>
                  </a:lnTo>
                  <a:lnTo>
                    <a:pt x="36" y="90"/>
                  </a:lnTo>
                  <a:lnTo>
                    <a:pt x="48" y="66"/>
                  </a:lnTo>
                  <a:lnTo>
                    <a:pt x="24" y="54"/>
                  </a:lnTo>
                  <a:lnTo>
                    <a:pt x="0" y="6"/>
                  </a:lnTo>
                  <a:lnTo>
                    <a:pt x="234" y="0"/>
                  </a:lnTo>
                  <a:lnTo>
                    <a:pt x="252" y="18"/>
                  </a:lnTo>
                  <a:lnTo>
                    <a:pt x="252" y="60"/>
                  </a:lnTo>
                  <a:lnTo>
                    <a:pt x="270" y="78"/>
                  </a:lnTo>
                  <a:lnTo>
                    <a:pt x="294" y="102"/>
                  </a:lnTo>
                  <a:lnTo>
                    <a:pt x="306" y="132"/>
                  </a:lnTo>
                  <a:lnTo>
                    <a:pt x="318" y="126"/>
                  </a:lnTo>
                  <a:lnTo>
                    <a:pt x="336" y="132"/>
                  </a:lnTo>
                  <a:lnTo>
                    <a:pt x="324" y="186"/>
                  </a:lnTo>
                  <a:lnTo>
                    <a:pt x="378" y="222"/>
                  </a:lnTo>
                  <a:lnTo>
                    <a:pt x="384" y="252"/>
                  </a:lnTo>
                  <a:lnTo>
                    <a:pt x="402" y="276"/>
                  </a:lnTo>
                  <a:lnTo>
                    <a:pt x="408" y="306"/>
                  </a:lnTo>
                  <a:lnTo>
                    <a:pt x="396" y="306"/>
                  </a:lnTo>
                  <a:lnTo>
                    <a:pt x="390" y="312"/>
                  </a:lnTo>
                  <a:lnTo>
                    <a:pt x="384" y="306"/>
                  </a:lnTo>
                  <a:lnTo>
                    <a:pt x="378" y="354"/>
                  </a:lnTo>
                  <a:lnTo>
                    <a:pt x="378" y="36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70"/>
            <p:cNvSpPr>
              <a:spLocks/>
            </p:cNvSpPr>
            <p:nvPr/>
          </p:nvSpPr>
          <p:spPr bwMode="auto">
            <a:xfrm>
              <a:off x="1863" y="1248"/>
              <a:ext cx="636" cy="402"/>
            </a:xfrm>
            <a:custGeom>
              <a:avLst/>
              <a:gdLst>
                <a:gd name="T0" fmla="*/ 612 w 636"/>
                <a:gd name="T1" fmla="*/ 330 h 402"/>
                <a:gd name="T2" fmla="*/ 606 w 636"/>
                <a:gd name="T3" fmla="*/ 402 h 402"/>
                <a:gd name="T4" fmla="*/ 222 w 636"/>
                <a:gd name="T5" fmla="*/ 354 h 402"/>
                <a:gd name="T6" fmla="*/ 216 w 636"/>
                <a:gd name="T7" fmla="*/ 390 h 402"/>
                <a:gd name="T8" fmla="*/ 204 w 636"/>
                <a:gd name="T9" fmla="*/ 366 h 402"/>
                <a:gd name="T10" fmla="*/ 192 w 636"/>
                <a:gd name="T11" fmla="*/ 384 h 402"/>
                <a:gd name="T12" fmla="*/ 150 w 636"/>
                <a:gd name="T13" fmla="*/ 372 h 402"/>
                <a:gd name="T14" fmla="*/ 144 w 636"/>
                <a:gd name="T15" fmla="*/ 384 h 402"/>
                <a:gd name="T16" fmla="*/ 126 w 636"/>
                <a:gd name="T17" fmla="*/ 378 h 402"/>
                <a:gd name="T18" fmla="*/ 114 w 636"/>
                <a:gd name="T19" fmla="*/ 384 h 402"/>
                <a:gd name="T20" fmla="*/ 108 w 636"/>
                <a:gd name="T21" fmla="*/ 354 h 402"/>
                <a:gd name="T22" fmla="*/ 90 w 636"/>
                <a:gd name="T23" fmla="*/ 342 h 402"/>
                <a:gd name="T24" fmla="*/ 84 w 636"/>
                <a:gd name="T25" fmla="*/ 282 h 402"/>
                <a:gd name="T26" fmla="*/ 72 w 636"/>
                <a:gd name="T27" fmla="*/ 270 h 402"/>
                <a:gd name="T28" fmla="*/ 54 w 636"/>
                <a:gd name="T29" fmla="*/ 288 h 402"/>
                <a:gd name="T30" fmla="*/ 42 w 636"/>
                <a:gd name="T31" fmla="*/ 276 h 402"/>
                <a:gd name="T32" fmla="*/ 72 w 636"/>
                <a:gd name="T33" fmla="*/ 198 h 402"/>
                <a:gd name="T34" fmla="*/ 48 w 636"/>
                <a:gd name="T35" fmla="*/ 186 h 402"/>
                <a:gd name="T36" fmla="*/ 24 w 636"/>
                <a:gd name="T37" fmla="*/ 138 h 402"/>
                <a:gd name="T38" fmla="*/ 6 w 636"/>
                <a:gd name="T39" fmla="*/ 120 h 402"/>
                <a:gd name="T40" fmla="*/ 12 w 636"/>
                <a:gd name="T41" fmla="*/ 108 h 402"/>
                <a:gd name="T42" fmla="*/ 0 w 636"/>
                <a:gd name="T43" fmla="*/ 78 h 402"/>
                <a:gd name="T44" fmla="*/ 18 w 636"/>
                <a:gd name="T45" fmla="*/ 0 h 402"/>
                <a:gd name="T46" fmla="*/ 342 w 636"/>
                <a:gd name="T47" fmla="*/ 60 h 402"/>
                <a:gd name="T48" fmla="*/ 636 w 636"/>
                <a:gd name="T49" fmla="*/ 96 h 402"/>
                <a:gd name="T50" fmla="*/ 618 w 636"/>
                <a:gd name="T51" fmla="*/ 300 h 402"/>
                <a:gd name="T52" fmla="*/ 612 w 636"/>
                <a:gd name="T53" fmla="*/ 330 h 40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6"/>
                <a:gd name="T82" fmla="*/ 0 h 402"/>
                <a:gd name="T83" fmla="*/ 636 w 636"/>
                <a:gd name="T84" fmla="*/ 402 h 40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6" h="402">
                  <a:moveTo>
                    <a:pt x="612" y="330"/>
                  </a:moveTo>
                  <a:lnTo>
                    <a:pt x="606" y="402"/>
                  </a:lnTo>
                  <a:lnTo>
                    <a:pt x="222" y="354"/>
                  </a:lnTo>
                  <a:lnTo>
                    <a:pt x="216" y="390"/>
                  </a:lnTo>
                  <a:lnTo>
                    <a:pt x="204" y="366"/>
                  </a:lnTo>
                  <a:lnTo>
                    <a:pt x="192" y="384"/>
                  </a:lnTo>
                  <a:lnTo>
                    <a:pt x="150" y="372"/>
                  </a:lnTo>
                  <a:lnTo>
                    <a:pt x="144" y="384"/>
                  </a:lnTo>
                  <a:lnTo>
                    <a:pt x="126" y="378"/>
                  </a:lnTo>
                  <a:lnTo>
                    <a:pt x="114" y="384"/>
                  </a:lnTo>
                  <a:lnTo>
                    <a:pt x="108" y="354"/>
                  </a:lnTo>
                  <a:lnTo>
                    <a:pt x="90" y="342"/>
                  </a:lnTo>
                  <a:lnTo>
                    <a:pt x="84" y="282"/>
                  </a:lnTo>
                  <a:lnTo>
                    <a:pt x="72" y="270"/>
                  </a:lnTo>
                  <a:lnTo>
                    <a:pt x="54" y="288"/>
                  </a:lnTo>
                  <a:lnTo>
                    <a:pt x="42" y="276"/>
                  </a:lnTo>
                  <a:lnTo>
                    <a:pt x="72" y="198"/>
                  </a:lnTo>
                  <a:lnTo>
                    <a:pt x="48" y="186"/>
                  </a:lnTo>
                  <a:lnTo>
                    <a:pt x="24" y="138"/>
                  </a:lnTo>
                  <a:lnTo>
                    <a:pt x="6" y="120"/>
                  </a:lnTo>
                  <a:lnTo>
                    <a:pt x="12" y="108"/>
                  </a:lnTo>
                  <a:lnTo>
                    <a:pt x="0" y="78"/>
                  </a:lnTo>
                  <a:lnTo>
                    <a:pt x="18" y="0"/>
                  </a:lnTo>
                  <a:lnTo>
                    <a:pt x="342" y="60"/>
                  </a:lnTo>
                  <a:lnTo>
                    <a:pt x="636" y="96"/>
                  </a:lnTo>
                  <a:lnTo>
                    <a:pt x="618" y="300"/>
                  </a:lnTo>
                  <a:lnTo>
                    <a:pt x="612" y="330"/>
                  </a:lnTo>
                  <a:close/>
                </a:path>
              </a:pathLst>
            </a:custGeom>
            <a:solidFill>
              <a:srgbClr val="E8D898"/>
            </a:solidFill>
            <a:ln w="9525">
              <a:solidFill>
                <a:srgbClr val="E8D898"/>
              </a:solidFill>
              <a:prstDash val="solid"/>
              <a:round/>
              <a:headEnd/>
              <a:tailEnd/>
            </a:ln>
          </p:spPr>
          <p:txBody>
            <a:bodyPr/>
            <a:lstStyle/>
            <a:p>
              <a:endParaRPr lang="en-US"/>
            </a:p>
          </p:txBody>
        </p:sp>
        <p:sp>
          <p:nvSpPr>
            <p:cNvPr id="207" name="Freeform 571"/>
            <p:cNvSpPr>
              <a:spLocks/>
            </p:cNvSpPr>
            <p:nvPr/>
          </p:nvSpPr>
          <p:spPr bwMode="auto">
            <a:xfrm>
              <a:off x="1863" y="1248"/>
              <a:ext cx="636" cy="402"/>
            </a:xfrm>
            <a:custGeom>
              <a:avLst/>
              <a:gdLst>
                <a:gd name="T0" fmla="*/ 612 w 636"/>
                <a:gd name="T1" fmla="*/ 330 h 402"/>
                <a:gd name="T2" fmla="*/ 606 w 636"/>
                <a:gd name="T3" fmla="*/ 402 h 402"/>
                <a:gd name="T4" fmla="*/ 222 w 636"/>
                <a:gd name="T5" fmla="*/ 354 h 402"/>
                <a:gd name="T6" fmla="*/ 216 w 636"/>
                <a:gd name="T7" fmla="*/ 390 h 402"/>
                <a:gd name="T8" fmla="*/ 204 w 636"/>
                <a:gd name="T9" fmla="*/ 366 h 402"/>
                <a:gd name="T10" fmla="*/ 192 w 636"/>
                <a:gd name="T11" fmla="*/ 384 h 402"/>
                <a:gd name="T12" fmla="*/ 150 w 636"/>
                <a:gd name="T13" fmla="*/ 372 h 402"/>
                <a:gd name="T14" fmla="*/ 144 w 636"/>
                <a:gd name="T15" fmla="*/ 384 h 402"/>
                <a:gd name="T16" fmla="*/ 126 w 636"/>
                <a:gd name="T17" fmla="*/ 378 h 402"/>
                <a:gd name="T18" fmla="*/ 114 w 636"/>
                <a:gd name="T19" fmla="*/ 384 h 402"/>
                <a:gd name="T20" fmla="*/ 108 w 636"/>
                <a:gd name="T21" fmla="*/ 354 h 402"/>
                <a:gd name="T22" fmla="*/ 90 w 636"/>
                <a:gd name="T23" fmla="*/ 342 h 402"/>
                <a:gd name="T24" fmla="*/ 84 w 636"/>
                <a:gd name="T25" fmla="*/ 282 h 402"/>
                <a:gd name="T26" fmla="*/ 72 w 636"/>
                <a:gd name="T27" fmla="*/ 270 h 402"/>
                <a:gd name="T28" fmla="*/ 54 w 636"/>
                <a:gd name="T29" fmla="*/ 288 h 402"/>
                <a:gd name="T30" fmla="*/ 42 w 636"/>
                <a:gd name="T31" fmla="*/ 276 h 402"/>
                <a:gd name="T32" fmla="*/ 72 w 636"/>
                <a:gd name="T33" fmla="*/ 198 h 402"/>
                <a:gd name="T34" fmla="*/ 48 w 636"/>
                <a:gd name="T35" fmla="*/ 186 h 402"/>
                <a:gd name="T36" fmla="*/ 24 w 636"/>
                <a:gd name="T37" fmla="*/ 138 h 402"/>
                <a:gd name="T38" fmla="*/ 6 w 636"/>
                <a:gd name="T39" fmla="*/ 120 h 402"/>
                <a:gd name="T40" fmla="*/ 12 w 636"/>
                <a:gd name="T41" fmla="*/ 108 h 402"/>
                <a:gd name="T42" fmla="*/ 0 w 636"/>
                <a:gd name="T43" fmla="*/ 78 h 402"/>
                <a:gd name="T44" fmla="*/ 18 w 636"/>
                <a:gd name="T45" fmla="*/ 0 h 402"/>
                <a:gd name="T46" fmla="*/ 342 w 636"/>
                <a:gd name="T47" fmla="*/ 60 h 402"/>
                <a:gd name="T48" fmla="*/ 636 w 636"/>
                <a:gd name="T49" fmla="*/ 96 h 402"/>
                <a:gd name="T50" fmla="*/ 618 w 636"/>
                <a:gd name="T51" fmla="*/ 300 h 402"/>
                <a:gd name="T52" fmla="*/ 612 w 636"/>
                <a:gd name="T53" fmla="*/ 330 h 402"/>
                <a:gd name="T54" fmla="*/ 612 w 636"/>
                <a:gd name="T55" fmla="*/ 336 h 4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6"/>
                <a:gd name="T85" fmla="*/ 0 h 402"/>
                <a:gd name="T86" fmla="*/ 636 w 636"/>
                <a:gd name="T87" fmla="*/ 402 h 4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6" h="402">
                  <a:moveTo>
                    <a:pt x="612" y="330"/>
                  </a:moveTo>
                  <a:lnTo>
                    <a:pt x="606" y="402"/>
                  </a:lnTo>
                  <a:lnTo>
                    <a:pt x="222" y="354"/>
                  </a:lnTo>
                  <a:lnTo>
                    <a:pt x="216" y="390"/>
                  </a:lnTo>
                  <a:lnTo>
                    <a:pt x="204" y="366"/>
                  </a:lnTo>
                  <a:lnTo>
                    <a:pt x="192" y="384"/>
                  </a:lnTo>
                  <a:lnTo>
                    <a:pt x="150" y="372"/>
                  </a:lnTo>
                  <a:lnTo>
                    <a:pt x="144" y="384"/>
                  </a:lnTo>
                  <a:lnTo>
                    <a:pt x="126" y="378"/>
                  </a:lnTo>
                  <a:lnTo>
                    <a:pt x="114" y="384"/>
                  </a:lnTo>
                  <a:lnTo>
                    <a:pt x="108" y="354"/>
                  </a:lnTo>
                  <a:lnTo>
                    <a:pt x="90" y="342"/>
                  </a:lnTo>
                  <a:lnTo>
                    <a:pt x="84" y="282"/>
                  </a:lnTo>
                  <a:lnTo>
                    <a:pt x="72" y="270"/>
                  </a:lnTo>
                  <a:lnTo>
                    <a:pt x="54" y="288"/>
                  </a:lnTo>
                  <a:lnTo>
                    <a:pt x="42" y="276"/>
                  </a:lnTo>
                  <a:lnTo>
                    <a:pt x="72" y="198"/>
                  </a:lnTo>
                  <a:lnTo>
                    <a:pt x="48" y="186"/>
                  </a:lnTo>
                  <a:lnTo>
                    <a:pt x="24" y="138"/>
                  </a:lnTo>
                  <a:lnTo>
                    <a:pt x="6" y="120"/>
                  </a:lnTo>
                  <a:lnTo>
                    <a:pt x="12" y="108"/>
                  </a:lnTo>
                  <a:lnTo>
                    <a:pt x="0" y="78"/>
                  </a:lnTo>
                  <a:lnTo>
                    <a:pt x="18" y="0"/>
                  </a:lnTo>
                  <a:lnTo>
                    <a:pt x="342" y="60"/>
                  </a:lnTo>
                  <a:lnTo>
                    <a:pt x="636" y="96"/>
                  </a:lnTo>
                  <a:lnTo>
                    <a:pt x="618" y="300"/>
                  </a:lnTo>
                  <a:lnTo>
                    <a:pt x="612" y="330"/>
                  </a:lnTo>
                  <a:lnTo>
                    <a:pt x="612" y="3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72"/>
            <p:cNvSpPr>
              <a:spLocks/>
            </p:cNvSpPr>
            <p:nvPr/>
          </p:nvSpPr>
          <p:spPr bwMode="auto">
            <a:xfrm>
              <a:off x="2445" y="1806"/>
              <a:ext cx="510" cy="252"/>
            </a:xfrm>
            <a:custGeom>
              <a:avLst/>
              <a:gdLst>
                <a:gd name="T0" fmla="*/ 444 w 510"/>
                <a:gd name="T1" fmla="*/ 60 h 252"/>
                <a:gd name="T2" fmla="*/ 474 w 510"/>
                <a:gd name="T3" fmla="*/ 150 h 252"/>
                <a:gd name="T4" fmla="*/ 486 w 510"/>
                <a:gd name="T5" fmla="*/ 204 h 252"/>
                <a:gd name="T6" fmla="*/ 510 w 510"/>
                <a:gd name="T7" fmla="*/ 252 h 252"/>
                <a:gd name="T8" fmla="*/ 108 w 510"/>
                <a:gd name="T9" fmla="*/ 240 h 252"/>
                <a:gd name="T10" fmla="*/ 108 w 510"/>
                <a:gd name="T11" fmla="*/ 210 h 252"/>
                <a:gd name="T12" fmla="*/ 114 w 510"/>
                <a:gd name="T13" fmla="*/ 162 h 252"/>
                <a:gd name="T14" fmla="*/ 0 w 510"/>
                <a:gd name="T15" fmla="*/ 150 h 252"/>
                <a:gd name="T16" fmla="*/ 12 w 510"/>
                <a:gd name="T17" fmla="*/ 0 h 252"/>
                <a:gd name="T18" fmla="*/ 324 w 510"/>
                <a:gd name="T19" fmla="*/ 18 h 252"/>
                <a:gd name="T20" fmla="*/ 354 w 510"/>
                <a:gd name="T21" fmla="*/ 36 h 252"/>
                <a:gd name="T22" fmla="*/ 396 w 510"/>
                <a:gd name="T23" fmla="*/ 30 h 252"/>
                <a:gd name="T24" fmla="*/ 444 w 510"/>
                <a:gd name="T25" fmla="*/ 60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
                <a:gd name="T40" fmla="*/ 0 h 252"/>
                <a:gd name="T41" fmla="*/ 510 w 510"/>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 h="252">
                  <a:moveTo>
                    <a:pt x="444" y="60"/>
                  </a:moveTo>
                  <a:lnTo>
                    <a:pt x="474" y="150"/>
                  </a:lnTo>
                  <a:lnTo>
                    <a:pt x="486" y="204"/>
                  </a:lnTo>
                  <a:lnTo>
                    <a:pt x="510" y="252"/>
                  </a:lnTo>
                  <a:lnTo>
                    <a:pt x="108" y="240"/>
                  </a:lnTo>
                  <a:lnTo>
                    <a:pt x="108" y="210"/>
                  </a:lnTo>
                  <a:lnTo>
                    <a:pt x="114" y="162"/>
                  </a:lnTo>
                  <a:lnTo>
                    <a:pt x="0" y="150"/>
                  </a:lnTo>
                  <a:lnTo>
                    <a:pt x="12" y="0"/>
                  </a:lnTo>
                  <a:lnTo>
                    <a:pt x="324" y="18"/>
                  </a:lnTo>
                  <a:lnTo>
                    <a:pt x="354" y="36"/>
                  </a:lnTo>
                  <a:lnTo>
                    <a:pt x="396" y="30"/>
                  </a:lnTo>
                  <a:lnTo>
                    <a:pt x="444" y="60"/>
                  </a:lnTo>
                  <a:close/>
                </a:path>
              </a:pathLst>
            </a:custGeom>
            <a:solidFill>
              <a:srgbClr val="FFAA00"/>
            </a:solidFill>
            <a:ln w="9525">
              <a:solidFill>
                <a:srgbClr val="FFAA00"/>
              </a:solidFill>
              <a:prstDash val="solid"/>
              <a:round/>
              <a:headEnd/>
              <a:tailEnd/>
            </a:ln>
          </p:spPr>
          <p:txBody>
            <a:bodyPr/>
            <a:lstStyle/>
            <a:p>
              <a:endParaRPr lang="en-US"/>
            </a:p>
          </p:txBody>
        </p:sp>
        <p:sp>
          <p:nvSpPr>
            <p:cNvPr id="209" name="Freeform 573"/>
            <p:cNvSpPr>
              <a:spLocks/>
            </p:cNvSpPr>
            <p:nvPr/>
          </p:nvSpPr>
          <p:spPr bwMode="auto">
            <a:xfrm>
              <a:off x="2445" y="1806"/>
              <a:ext cx="510" cy="252"/>
            </a:xfrm>
            <a:custGeom>
              <a:avLst/>
              <a:gdLst>
                <a:gd name="T0" fmla="*/ 444 w 510"/>
                <a:gd name="T1" fmla="*/ 60 h 252"/>
                <a:gd name="T2" fmla="*/ 474 w 510"/>
                <a:gd name="T3" fmla="*/ 150 h 252"/>
                <a:gd name="T4" fmla="*/ 486 w 510"/>
                <a:gd name="T5" fmla="*/ 204 h 252"/>
                <a:gd name="T6" fmla="*/ 510 w 510"/>
                <a:gd name="T7" fmla="*/ 252 h 252"/>
                <a:gd name="T8" fmla="*/ 108 w 510"/>
                <a:gd name="T9" fmla="*/ 240 h 252"/>
                <a:gd name="T10" fmla="*/ 108 w 510"/>
                <a:gd name="T11" fmla="*/ 210 h 252"/>
                <a:gd name="T12" fmla="*/ 114 w 510"/>
                <a:gd name="T13" fmla="*/ 162 h 252"/>
                <a:gd name="T14" fmla="*/ 0 w 510"/>
                <a:gd name="T15" fmla="*/ 150 h 252"/>
                <a:gd name="T16" fmla="*/ 12 w 510"/>
                <a:gd name="T17" fmla="*/ 0 h 252"/>
                <a:gd name="T18" fmla="*/ 324 w 510"/>
                <a:gd name="T19" fmla="*/ 18 h 252"/>
                <a:gd name="T20" fmla="*/ 354 w 510"/>
                <a:gd name="T21" fmla="*/ 36 h 252"/>
                <a:gd name="T22" fmla="*/ 396 w 510"/>
                <a:gd name="T23" fmla="*/ 30 h 252"/>
                <a:gd name="T24" fmla="*/ 444 w 510"/>
                <a:gd name="T25" fmla="*/ 60 h 252"/>
                <a:gd name="T26" fmla="*/ 444 w 510"/>
                <a:gd name="T27" fmla="*/ 66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0"/>
                <a:gd name="T43" fmla="*/ 0 h 252"/>
                <a:gd name="T44" fmla="*/ 510 w 510"/>
                <a:gd name="T45" fmla="*/ 252 h 2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0" h="252">
                  <a:moveTo>
                    <a:pt x="444" y="60"/>
                  </a:moveTo>
                  <a:lnTo>
                    <a:pt x="474" y="150"/>
                  </a:lnTo>
                  <a:lnTo>
                    <a:pt x="486" y="204"/>
                  </a:lnTo>
                  <a:lnTo>
                    <a:pt x="510" y="252"/>
                  </a:lnTo>
                  <a:lnTo>
                    <a:pt x="108" y="240"/>
                  </a:lnTo>
                  <a:lnTo>
                    <a:pt x="108" y="210"/>
                  </a:lnTo>
                  <a:lnTo>
                    <a:pt x="114" y="162"/>
                  </a:lnTo>
                  <a:lnTo>
                    <a:pt x="0" y="150"/>
                  </a:lnTo>
                  <a:lnTo>
                    <a:pt x="12" y="0"/>
                  </a:lnTo>
                  <a:lnTo>
                    <a:pt x="324" y="18"/>
                  </a:lnTo>
                  <a:lnTo>
                    <a:pt x="354" y="36"/>
                  </a:lnTo>
                  <a:lnTo>
                    <a:pt x="396" y="30"/>
                  </a:lnTo>
                  <a:lnTo>
                    <a:pt x="444" y="60"/>
                  </a:lnTo>
                  <a:lnTo>
                    <a:pt x="444"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574"/>
            <p:cNvSpPr>
              <a:spLocks/>
            </p:cNvSpPr>
            <p:nvPr/>
          </p:nvSpPr>
          <p:spPr bwMode="auto">
            <a:xfrm>
              <a:off x="1485" y="1722"/>
              <a:ext cx="396" cy="606"/>
            </a:xfrm>
            <a:custGeom>
              <a:avLst/>
              <a:gdLst>
                <a:gd name="T0" fmla="*/ 252 w 396"/>
                <a:gd name="T1" fmla="*/ 606 h 606"/>
                <a:gd name="T2" fmla="*/ 0 w 396"/>
                <a:gd name="T3" fmla="*/ 234 h 606"/>
                <a:gd name="T4" fmla="*/ 60 w 396"/>
                <a:gd name="T5" fmla="*/ 0 h 606"/>
                <a:gd name="T6" fmla="*/ 96 w 396"/>
                <a:gd name="T7" fmla="*/ 12 h 606"/>
                <a:gd name="T8" fmla="*/ 228 w 396"/>
                <a:gd name="T9" fmla="*/ 42 h 606"/>
                <a:gd name="T10" fmla="*/ 396 w 396"/>
                <a:gd name="T11" fmla="*/ 78 h 606"/>
                <a:gd name="T12" fmla="*/ 318 w 396"/>
                <a:gd name="T13" fmla="*/ 462 h 606"/>
                <a:gd name="T14" fmla="*/ 300 w 396"/>
                <a:gd name="T15" fmla="*/ 534 h 606"/>
                <a:gd name="T16" fmla="*/ 276 w 396"/>
                <a:gd name="T17" fmla="*/ 522 h 606"/>
                <a:gd name="T18" fmla="*/ 264 w 396"/>
                <a:gd name="T19" fmla="*/ 528 h 606"/>
                <a:gd name="T20" fmla="*/ 252 w 396"/>
                <a:gd name="T21" fmla="*/ 600 h 606"/>
                <a:gd name="T22" fmla="*/ 252 w 396"/>
                <a:gd name="T23" fmla="*/ 606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6"/>
                <a:gd name="T37" fmla="*/ 0 h 606"/>
                <a:gd name="T38" fmla="*/ 396 w 39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6" h="606">
                  <a:moveTo>
                    <a:pt x="252" y="606"/>
                  </a:moveTo>
                  <a:lnTo>
                    <a:pt x="0" y="234"/>
                  </a:lnTo>
                  <a:lnTo>
                    <a:pt x="60" y="0"/>
                  </a:lnTo>
                  <a:lnTo>
                    <a:pt x="96" y="12"/>
                  </a:lnTo>
                  <a:lnTo>
                    <a:pt x="228" y="42"/>
                  </a:lnTo>
                  <a:lnTo>
                    <a:pt x="396" y="78"/>
                  </a:lnTo>
                  <a:lnTo>
                    <a:pt x="318" y="462"/>
                  </a:lnTo>
                  <a:lnTo>
                    <a:pt x="300" y="534"/>
                  </a:lnTo>
                  <a:lnTo>
                    <a:pt x="276" y="522"/>
                  </a:lnTo>
                  <a:lnTo>
                    <a:pt x="264" y="528"/>
                  </a:lnTo>
                  <a:lnTo>
                    <a:pt x="252" y="600"/>
                  </a:lnTo>
                  <a:lnTo>
                    <a:pt x="252" y="606"/>
                  </a:lnTo>
                  <a:close/>
                </a:path>
              </a:pathLst>
            </a:custGeom>
            <a:solidFill>
              <a:srgbClr val="E8D898"/>
            </a:solidFill>
            <a:ln w="9525">
              <a:solidFill>
                <a:srgbClr val="E8D898"/>
              </a:solidFill>
              <a:prstDash val="solid"/>
              <a:round/>
              <a:headEnd/>
              <a:tailEnd/>
            </a:ln>
          </p:spPr>
          <p:txBody>
            <a:bodyPr/>
            <a:lstStyle/>
            <a:p>
              <a:endParaRPr lang="en-US"/>
            </a:p>
          </p:txBody>
        </p:sp>
        <p:sp>
          <p:nvSpPr>
            <p:cNvPr id="211" name="Freeform 575"/>
            <p:cNvSpPr>
              <a:spLocks/>
            </p:cNvSpPr>
            <p:nvPr/>
          </p:nvSpPr>
          <p:spPr bwMode="auto">
            <a:xfrm>
              <a:off x="1485" y="1722"/>
              <a:ext cx="396" cy="612"/>
            </a:xfrm>
            <a:custGeom>
              <a:avLst/>
              <a:gdLst>
                <a:gd name="T0" fmla="*/ 252 w 396"/>
                <a:gd name="T1" fmla="*/ 606 h 612"/>
                <a:gd name="T2" fmla="*/ 0 w 396"/>
                <a:gd name="T3" fmla="*/ 234 h 612"/>
                <a:gd name="T4" fmla="*/ 60 w 396"/>
                <a:gd name="T5" fmla="*/ 0 h 612"/>
                <a:gd name="T6" fmla="*/ 96 w 396"/>
                <a:gd name="T7" fmla="*/ 12 h 612"/>
                <a:gd name="T8" fmla="*/ 228 w 396"/>
                <a:gd name="T9" fmla="*/ 42 h 612"/>
                <a:gd name="T10" fmla="*/ 396 w 396"/>
                <a:gd name="T11" fmla="*/ 78 h 612"/>
                <a:gd name="T12" fmla="*/ 318 w 396"/>
                <a:gd name="T13" fmla="*/ 462 h 612"/>
                <a:gd name="T14" fmla="*/ 300 w 396"/>
                <a:gd name="T15" fmla="*/ 534 h 612"/>
                <a:gd name="T16" fmla="*/ 276 w 396"/>
                <a:gd name="T17" fmla="*/ 522 h 612"/>
                <a:gd name="T18" fmla="*/ 264 w 396"/>
                <a:gd name="T19" fmla="*/ 528 h 612"/>
                <a:gd name="T20" fmla="*/ 252 w 396"/>
                <a:gd name="T21" fmla="*/ 600 h 612"/>
                <a:gd name="T22" fmla="*/ 252 w 396"/>
                <a:gd name="T23" fmla="*/ 606 h 612"/>
                <a:gd name="T24" fmla="*/ 252 w 396"/>
                <a:gd name="T25" fmla="*/ 612 h 6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6"/>
                <a:gd name="T40" fmla="*/ 0 h 612"/>
                <a:gd name="T41" fmla="*/ 396 w 396"/>
                <a:gd name="T42" fmla="*/ 612 h 6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6" h="612">
                  <a:moveTo>
                    <a:pt x="252" y="606"/>
                  </a:moveTo>
                  <a:lnTo>
                    <a:pt x="0" y="234"/>
                  </a:lnTo>
                  <a:lnTo>
                    <a:pt x="60" y="0"/>
                  </a:lnTo>
                  <a:lnTo>
                    <a:pt x="96" y="12"/>
                  </a:lnTo>
                  <a:lnTo>
                    <a:pt x="228" y="42"/>
                  </a:lnTo>
                  <a:lnTo>
                    <a:pt x="396" y="78"/>
                  </a:lnTo>
                  <a:lnTo>
                    <a:pt x="318" y="462"/>
                  </a:lnTo>
                  <a:lnTo>
                    <a:pt x="300" y="534"/>
                  </a:lnTo>
                  <a:lnTo>
                    <a:pt x="276" y="522"/>
                  </a:lnTo>
                  <a:lnTo>
                    <a:pt x="264" y="528"/>
                  </a:lnTo>
                  <a:lnTo>
                    <a:pt x="252" y="600"/>
                  </a:lnTo>
                  <a:lnTo>
                    <a:pt x="252" y="606"/>
                  </a:lnTo>
                  <a:lnTo>
                    <a:pt x="252" y="6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576"/>
            <p:cNvSpPr>
              <a:spLocks/>
            </p:cNvSpPr>
            <p:nvPr/>
          </p:nvSpPr>
          <p:spPr bwMode="auto">
            <a:xfrm>
              <a:off x="4233" y="1470"/>
              <a:ext cx="102" cy="210"/>
            </a:xfrm>
            <a:custGeom>
              <a:avLst/>
              <a:gdLst>
                <a:gd name="T0" fmla="*/ 102 w 102"/>
                <a:gd name="T1" fmla="*/ 162 h 210"/>
                <a:gd name="T2" fmla="*/ 102 w 102"/>
                <a:gd name="T3" fmla="*/ 180 h 210"/>
                <a:gd name="T4" fmla="*/ 78 w 102"/>
                <a:gd name="T5" fmla="*/ 198 h 210"/>
                <a:gd name="T6" fmla="*/ 12 w 102"/>
                <a:gd name="T7" fmla="*/ 210 h 210"/>
                <a:gd name="T8" fmla="*/ 0 w 102"/>
                <a:gd name="T9" fmla="*/ 144 h 210"/>
                <a:gd name="T10" fmla="*/ 6 w 102"/>
                <a:gd name="T11" fmla="*/ 90 h 210"/>
                <a:gd name="T12" fmla="*/ 24 w 102"/>
                <a:gd name="T13" fmla="*/ 66 h 210"/>
                <a:gd name="T14" fmla="*/ 18 w 102"/>
                <a:gd name="T15" fmla="*/ 24 h 210"/>
                <a:gd name="T16" fmla="*/ 18 w 102"/>
                <a:gd name="T17" fmla="*/ 6 h 210"/>
                <a:gd name="T18" fmla="*/ 36 w 102"/>
                <a:gd name="T19" fmla="*/ 0 h 210"/>
                <a:gd name="T20" fmla="*/ 78 w 102"/>
                <a:gd name="T21" fmla="*/ 138 h 210"/>
                <a:gd name="T22" fmla="*/ 96 w 102"/>
                <a:gd name="T23" fmla="*/ 162 h 210"/>
                <a:gd name="T24" fmla="*/ 102 w 102"/>
                <a:gd name="T25" fmla="*/ 162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210"/>
                <a:gd name="T41" fmla="*/ 102 w 102"/>
                <a:gd name="T42" fmla="*/ 210 h 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210">
                  <a:moveTo>
                    <a:pt x="102" y="162"/>
                  </a:moveTo>
                  <a:lnTo>
                    <a:pt x="102" y="180"/>
                  </a:lnTo>
                  <a:lnTo>
                    <a:pt x="78" y="198"/>
                  </a:lnTo>
                  <a:lnTo>
                    <a:pt x="12" y="210"/>
                  </a:lnTo>
                  <a:lnTo>
                    <a:pt x="0" y="144"/>
                  </a:lnTo>
                  <a:lnTo>
                    <a:pt x="6" y="90"/>
                  </a:lnTo>
                  <a:lnTo>
                    <a:pt x="24" y="66"/>
                  </a:lnTo>
                  <a:lnTo>
                    <a:pt x="18" y="24"/>
                  </a:lnTo>
                  <a:lnTo>
                    <a:pt x="18" y="6"/>
                  </a:lnTo>
                  <a:lnTo>
                    <a:pt x="36" y="0"/>
                  </a:lnTo>
                  <a:lnTo>
                    <a:pt x="78" y="138"/>
                  </a:lnTo>
                  <a:lnTo>
                    <a:pt x="96" y="162"/>
                  </a:lnTo>
                  <a:lnTo>
                    <a:pt x="102" y="162"/>
                  </a:lnTo>
                  <a:close/>
                </a:path>
              </a:pathLst>
            </a:custGeom>
            <a:solidFill>
              <a:srgbClr val="FFAA00"/>
            </a:solidFill>
            <a:ln w="9525">
              <a:solidFill>
                <a:srgbClr val="FFAA00"/>
              </a:solidFill>
              <a:prstDash val="solid"/>
              <a:round/>
              <a:headEnd/>
              <a:tailEnd/>
            </a:ln>
          </p:spPr>
          <p:txBody>
            <a:bodyPr/>
            <a:lstStyle/>
            <a:p>
              <a:endParaRPr lang="en-US"/>
            </a:p>
          </p:txBody>
        </p:sp>
        <p:sp>
          <p:nvSpPr>
            <p:cNvPr id="213" name="Freeform 577"/>
            <p:cNvSpPr>
              <a:spLocks/>
            </p:cNvSpPr>
            <p:nvPr/>
          </p:nvSpPr>
          <p:spPr bwMode="auto">
            <a:xfrm>
              <a:off x="4233" y="1470"/>
              <a:ext cx="102" cy="210"/>
            </a:xfrm>
            <a:custGeom>
              <a:avLst/>
              <a:gdLst>
                <a:gd name="T0" fmla="*/ 102 w 102"/>
                <a:gd name="T1" fmla="*/ 162 h 210"/>
                <a:gd name="T2" fmla="*/ 102 w 102"/>
                <a:gd name="T3" fmla="*/ 180 h 210"/>
                <a:gd name="T4" fmla="*/ 78 w 102"/>
                <a:gd name="T5" fmla="*/ 198 h 210"/>
                <a:gd name="T6" fmla="*/ 12 w 102"/>
                <a:gd name="T7" fmla="*/ 210 h 210"/>
                <a:gd name="T8" fmla="*/ 0 w 102"/>
                <a:gd name="T9" fmla="*/ 144 h 210"/>
                <a:gd name="T10" fmla="*/ 6 w 102"/>
                <a:gd name="T11" fmla="*/ 90 h 210"/>
                <a:gd name="T12" fmla="*/ 24 w 102"/>
                <a:gd name="T13" fmla="*/ 66 h 210"/>
                <a:gd name="T14" fmla="*/ 18 w 102"/>
                <a:gd name="T15" fmla="*/ 24 h 210"/>
                <a:gd name="T16" fmla="*/ 18 w 102"/>
                <a:gd name="T17" fmla="*/ 6 h 210"/>
                <a:gd name="T18" fmla="*/ 36 w 102"/>
                <a:gd name="T19" fmla="*/ 0 h 210"/>
                <a:gd name="T20" fmla="*/ 78 w 102"/>
                <a:gd name="T21" fmla="*/ 138 h 210"/>
                <a:gd name="T22" fmla="*/ 96 w 102"/>
                <a:gd name="T23" fmla="*/ 162 h 210"/>
                <a:gd name="T24" fmla="*/ 102 w 102"/>
                <a:gd name="T25" fmla="*/ 162 h 210"/>
                <a:gd name="T26" fmla="*/ 102 w 102"/>
                <a:gd name="T27" fmla="*/ 168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210"/>
                <a:gd name="T44" fmla="*/ 102 w 102"/>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210">
                  <a:moveTo>
                    <a:pt x="102" y="162"/>
                  </a:moveTo>
                  <a:lnTo>
                    <a:pt x="102" y="180"/>
                  </a:lnTo>
                  <a:lnTo>
                    <a:pt x="78" y="198"/>
                  </a:lnTo>
                  <a:lnTo>
                    <a:pt x="12" y="210"/>
                  </a:lnTo>
                  <a:lnTo>
                    <a:pt x="0" y="144"/>
                  </a:lnTo>
                  <a:lnTo>
                    <a:pt x="6" y="90"/>
                  </a:lnTo>
                  <a:lnTo>
                    <a:pt x="24" y="66"/>
                  </a:lnTo>
                  <a:lnTo>
                    <a:pt x="18" y="24"/>
                  </a:lnTo>
                  <a:lnTo>
                    <a:pt x="18" y="6"/>
                  </a:lnTo>
                  <a:lnTo>
                    <a:pt x="36" y="0"/>
                  </a:lnTo>
                  <a:lnTo>
                    <a:pt x="78" y="138"/>
                  </a:lnTo>
                  <a:lnTo>
                    <a:pt x="96" y="162"/>
                  </a:lnTo>
                  <a:lnTo>
                    <a:pt x="102" y="162"/>
                  </a:lnTo>
                  <a:lnTo>
                    <a:pt x="102" y="16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578"/>
            <p:cNvSpPr>
              <a:spLocks/>
            </p:cNvSpPr>
            <p:nvPr/>
          </p:nvSpPr>
          <p:spPr bwMode="auto">
            <a:xfrm>
              <a:off x="4125" y="1818"/>
              <a:ext cx="84" cy="186"/>
            </a:xfrm>
            <a:custGeom>
              <a:avLst/>
              <a:gdLst>
                <a:gd name="T0" fmla="*/ 72 w 84"/>
                <a:gd name="T1" fmla="*/ 24 h 186"/>
                <a:gd name="T2" fmla="*/ 60 w 84"/>
                <a:gd name="T3" fmla="*/ 54 h 186"/>
                <a:gd name="T4" fmla="*/ 78 w 84"/>
                <a:gd name="T5" fmla="*/ 60 h 186"/>
                <a:gd name="T6" fmla="*/ 84 w 84"/>
                <a:gd name="T7" fmla="*/ 108 h 186"/>
                <a:gd name="T8" fmla="*/ 78 w 84"/>
                <a:gd name="T9" fmla="*/ 90 h 186"/>
                <a:gd name="T10" fmla="*/ 78 w 84"/>
                <a:gd name="T11" fmla="*/ 114 h 186"/>
                <a:gd name="T12" fmla="*/ 54 w 84"/>
                <a:gd name="T13" fmla="*/ 180 h 186"/>
                <a:gd name="T14" fmla="*/ 48 w 84"/>
                <a:gd name="T15" fmla="*/ 186 h 186"/>
                <a:gd name="T16" fmla="*/ 48 w 84"/>
                <a:gd name="T17" fmla="*/ 168 h 186"/>
                <a:gd name="T18" fmla="*/ 6 w 84"/>
                <a:gd name="T19" fmla="*/ 156 h 186"/>
                <a:gd name="T20" fmla="*/ 0 w 84"/>
                <a:gd name="T21" fmla="*/ 138 h 186"/>
                <a:gd name="T22" fmla="*/ 6 w 84"/>
                <a:gd name="T23" fmla="*/ 126 h 186"/>
                <a:gd name="T24" fmla="*/ 36 w 84"/>
                <a:gd name="T25" fmla="*/ 90 h 186"/>
                <a:gd name="T26" fmla="*/ 6 w 84"/>
                <a:gd name="T27" fmla="*/ 60 h 186"/>
                <a:gd name="T28" fmla="*/ 0 w 84"/>
                <a:gd name="T29" fmla="*/ 30 h 186"/>
                <a:gd name="T30" fmla="*/ 18 w 84"/>
                <a:gd name="T31" fmla="*/ 0 h 186"/>
                <a:gd name="T32" fmla="*/ 72 w 84"/>
                <a:gd name="T33" fmla="*/ 24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186"/>
                <a:gd name="T53" fmla="*/ 84 w 84"/>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186">
                  <a:moveTo>
                    <a:pt x="72" y="24"/>
                  </a:moveTo>
                  <a:lnTo>
                    <a:pt x="60" y="54"/>
                  </a:lnTo>
                  <a:lnTo>
                    <a:pt x="78" y="60"/>
                  </a:lnTo>
                  <a:lnTo>
                    <a:pt x="84" y="108"/>
                  </a:lnTo>
                  <a:lnTo>
                    <a:pt x="78" y="90"/>
                  </a:lnTo>
                  <a:lnTo>
                    <a:pt x="78" y="114"/>
                  </a:lnTo>
                  <a:lnTo>
                    <a:pt x="54" y="180"/>
                  </a:lnTo>
                  <a:lnTo>
                    <a:pt x="48" y="186"/>
                  </a:lnTo>
                  <a:lnTo>
                    <a:pt x="48" y="168"/>
                  </a:lnTo>
                  <a:lnTo>
                    <a:pt x="6" y="156"/>
                  </a:lnTo>
                  <a:lnTo>
                    <a:pt x="0" y="138"/>
                  </a:lnTo>
                  <a:lnTo>
                    <a:pt x="6" y="126"/>
                  </a:lnTo>
                  <a:lnTo>
                    <a:pt x="36" y="90"/>
                  </a:lnTo>
                  <a:lnTo>
                    <a:pt x="6" y="60"/>
                  </a:lnTo>
                  <a:lnTo>
                    <a:pt x="0" y="30"/>
                  </a:lnTo>
                  <a:lnTo>
                    <a:pt x="18" y="0"/>
                  </a:lnTo>
                  <a:lnTo>
                    <a:pt x="72" y="24"/>
                  </a:lnTo>
                  <a:close/>
                </a:path>
              </a:pathLst>
            </a:custGeom>
            <a:solidFill>
              <a:srgbClr val="E8D898"/>
            </a:solidFill>
            <a:ln w="9525">
              <a:solidFill>
                <a:srgbClr val="E8D898"/>
              </a:solidFill>
              <a:prstDash val="solid"/>
              <a:round/>
              <a:headEnd/>
              <a:tailEnd/>
            </a:ln>
          </p:spPr>
          <p:txBody>
            <a:bodyPr/>
            <a:lstStyle/>
            <a:p>
              <a:endParaRPr lang="en-US"/>
            </a:p>
          </p:txBody>
        </p:sp>
        <p:sp>
          <p:nvSpPr>
            <p:cNvPr id="215" name="Freeform 579"/>
            <p:cNvSpPr>
              <a:spLocks/>
            </p:cNvSpPr>
            <p:nvPr/>
          </p:nvSpPr>
          <p:spPr bwMode="auto">
            <a:xfrm>
              <a:off x="4125" y="1818"/>
              <a:ext cx="84" cy="186"/>
            </a:xfrm>
            <a:custGeom>
              <a:avLst/>
              <a:gdLst>
                <a:gd name="T0" fmla="*/ 72 w 84"/>
                <a:gd name="T1" fmla="*/ 24 h 186"/>
                <a:gd name="T2" fmla="*/ 60 w 84"/>
                <a:gd name="T3" fmla="*/ 54 h 186"/>
                <a:gd name="T4" fmla="*/ 78 w 84"/>
                <a:gd name="T5" fmla="*/ 60 h 186"/>
                <a:gd name="T6" fmla="*/ 84 w 84"/>
                <a:gd name="T7" fmla="*/ 108 h 186"/>
                <a:gd name="T8" fmla="*/ 78 w 84"/>
                <a:gd name="T9" fmla="*/ 90 h 186"/>
                <a:gd name="T10" fmla="*/ 78 w 84"/>
                <a:gd name="T11" fmla="*/ 114 h 186"/>
                <a:gd name="T12" fmla="*/ 54 w 84"/>
                <a:gd name="T13" fmla="*/ 180 h 186"/>
                <a:gd name="T14" fmla="*/ 48 w 84"/>
                <a:gd name="T15" fmla="*/ 186 h 186"/>
                <a:gd name="T16" fmla="*/ 48 w 84"/>
                <a:gd name="T17" fmla="*/ 168 h 186"/>
                <a:gd name="T18" fmla="*/ 6 w 84"/>
                <a:gd name="T19" fmla="*/ 156 h 186"/>
                <a:gd name="T20" fmla="*/ 0 w 84"/>
                <a:gd name="T21" fmla="*/ 138 h 186"/>
                <a:gd name="T22" fmla="*/ 6 w 84"/>
                <a:gd name="T23" fmla="*/ 126 h 186"/>
                <a:gd name="T24" fmla="*/ 36 w 84"/>
                <a:gd name="T25" fmla="*/ 90 h 186"/>
                <a:gd name="T26" fmla="*/ 6 w 84"/>
                <a:gd name="T27" fmla="*/ 60 h 186"/>
                <a:gd name="T28" fmla="*/ 0 w 84"/>
                <a:gd name="T29" fmla="*/ 30 h 186"/>
                <a:gd name="T30" fmla="*/ 18 w 84"/>
                <a:gd name="T31" fmla="*/ 0 h 186"/>
                <a:gd name="T32" fmla="*/ 72 w 84"/>
                <a:gd name="T33" fmla="*/ 24 h 186"/>
                <a:gd name="T34" fmla="*/ 72 w 84"/>
                <a:gd name="T35" fmla="*/ 30 h 1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186"/>
                <a:gd name="T56" fmla="*/ 84 w 84"/>
                <a:gd name="T57" fmla="*/ 186 h 1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186">
                  <a:moveTo>
                    <a:pt x="72" y="24"/>
                  </a:moveTo>
                  <a:lnTo>
                    <a:pt x="60" y="54"/>
                  </a:lnTo>
                  <a:lnTo>
                    <a:pt x="78" y="60"/>
                  </a:lnTo>
                  <a:lnTo>
                    <a:pt x="84" y="108"/>
                  </a:lnTo>
                  <a:lnTo>
                    <a:pt x="78" y="90"/>
                  </a:lnTo>
                  <a:lnTo>
                    <a:pt x="78" y="114"/>
                  </a:lnTo>
                  <a:lnTo>
                    <a:pt x="54" y="180"/>
                  </a:lnTo>
                  <a:lnTo>
                    <a:pt x="48" y="186"/>
                  </a:lnTo>
                  <a:lnTo>
                    <a:pt x="48" y="168"/>
                  </a:lnTo>
                  <a:lnTo>
                    <a:pt x="6" y="156"/>
                  </a:lnTo>
                  <a:lnTo>
                    <a:pt x="0" y="138"/>
                  </a:lnTo>
                  <a:lnTo>
                    <a:pt x="6" y="126"/>
                  </a:lnTo>
                  <a:lnTo>
                    <a:pt x="36" y="90"/>
                  </a:lnTo>
                  <a:lnTo>
                    <a:pt x="6" y="60"/>
                  </a:lnTo>
                  <a:lnTo>
                    <a:pt x="0" y="30"/>
                  </a:lnTo>
                  <a:lnTo>
                    <a:pt x="18" y="0"/>
                  </a:lnTo>
                  <a:lnTo>
                    <a:pt x="72" y="24"/>
                  </a:lnTo>
                  <a:lnTo>
                    <a:pt x="72" y="3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580"/>
            <p:cNvSpPr>
              <a:spLocks/>
            </p:cNvSpPr>
            <p:nvPr/>
          </p:nvSpPr>
          <p:spPr bwMode="auto">
            <a:xfrm>
              <a:off x="2049" y="2238"/>
              <a:ext cx="432" cy="444"/>
            </a:xfrm>
            <a:custGeom>
              <a:avLst/>
              <a:gdLst>
                <a:gd name="T0" fmla="*/ 426 w 432"/>
                <a:gd name="T1" fmla="*/ 78 h 444"/>
                <a:gd name="T2" fmla="*/ 396 w 432"/>
                <a:gd name="T3" fmla="*/ 426 h 444"/>
                <a:gd name="T4" fmla="*/ 162 w 432"/>
                <a:gd name="T5" fmla="*/ 408 h 444"/>
                <a:gd name="T6" fmla="*/ 168 w 432"/>
                <a:gd name="T7" fmla="*/ 420 h 444"/>
                <a:gd name="T8" fmla="*/ 60 w 432"/>
                <a:gd name="T9" fmla="*/ 408 h 444"/>
                <a:gd name="T10" fmla="*/ 54 w 432"/>
                <a:gd name="T11" fmla="*/ 444 h 444"/>
                <a:gd name="T12" fmla="*/ 0 w 432"/>
                <a:gd name="T13" fmla="*/ 438 h 444"/>
                <a:gd name="T14" fmla="*/ 12 w 432"/>
                <a:gd name="T15" fmla="*/ 354 h 444"/>
                <a:gd name="T16" fmla="*/ 60 w 432"/>
                <a:gd name="T17" fmla="*/ 0 h 444"/>
                <a:gd name="T18" fmla="*/ 432 w 432"/>
                <a:gd name="T19" fmla="*/ 36 h 444"/>
                <a:gd name="T20" fmla="*/ 426 w 432"/>
                <a:gd name="T21" fmla="*/ 78 h 4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
                <a:gd name="T34" fmla="*/ 0 h 444"/>
                <a:gd name="T35" fmla="*/ 432 w 432"/>
                <a:gd name="T36" fmla="*/ 444 h 4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 h="444">
                  <a:moveTo>
                    <a:pt x="426" y="78"/>
                  </a:moveTo>
                  <a:lnTo>
                    <a:pt x="396" y="426"/>
                  </a:lnTo>
                  <a:lnTo>
                    <a:pt x="162" y="408"/>
                  </a:lnTo>
                  <a:lnTo>
                    <a:pt x="168" y="420"/>
                  </a:lnTo>
                  <a:lnTo>
                    <a:pt x="60" y="408"/>
                  </a:lnTo>
                  <a:lnTo>
                    <a:pt x="54" y="444"/>
                  </a:lnTo>
                  <a:lnTo>
                    <a:pt x="0" y="438"/>
                  </a:lnTo>
                  <a:lnTo>
                    <a:pt x="12" y="354"/>
                  </a:lnTo>
                  <a:lnTo>
                    <a:pt x="60" y="0"/>
                  </a:lnTo>
                  <a:lnTo>
                    <a:pt x="432" y="36"/>
                  </a:lnTo>
                  <a:lnTo>
                    <a:pt x="426" y="78"/>
                  </a:lnTo>
                  <a:close/>
                </a:path>
              </a:pathLst>
            </a:custGeom>
            <a:solidFill>
              <a:srgbClr val="FFAA00"/>
            </a:solidFill>
            <a:ln w="9525">
              <a:solidFill>
                <a:srgbClr val="FFAA00"/>
              </a:solidFill>
              <a:prstDash val="solid"/>
              <a:round/>
              <a:headEnd/>
              <a:tailEnd/>
            </a:ln>
          </p:spPr>
          <p:txBody>
            <a:bodyPr/>
            <a:lstStyle/>
            <a:p>
              <a:endParaRPr lang="en-US"/>
            </a:p>
          </p:txBody>
        </p:sp>
        <p:sp>
          <p:nvSpPr>
            <p:cNvPr id="217" name="Freeform 581"/>
            <p:cNvSpPr>
              <a:spLocks/>
            </p:cNvSpPr>
            <p:nvPr/>
          </p:nvSpPr>
          <p:spPr bwMode="auto">
            <a:xfrm>
              <a:off x="2049" y="2238"/>
              <a:ext cx="432" cy="444"/>
            </a:xfrm>
            <a:custGeom>
              <a:avLst/>
              <a:gdLst>
                <a:gd name="T0" fmla="*/ 426 w 432"/>
                <a:gd name="T1" fmla="*/ 78 h 444"/>
                <a:gd name="T2" fmla="*/ 396 w 432"/>
                <a:gd name="T3" fmla="*/ 426 h 444"/>
                <a:gd name="T4" fmla="*/ 162 w 432"/>
                <a:gd name="T5" fmla="*/ 408 h 444"/>
                <a:gd name="T6" fmla="*/ 168 w 432"/>
                <a:gd name="T7" fmla="*/ 420 h 444"/>
                <a:gd name="T8" fmla="*/ 60 w 432"/>
                <a:gd name="T9" fmla="*/ 408 h 444"/>
                <a:gd name="T10" fmla="*/ 54 w 432"/>
                <a:gd name="T11" fmla="*/ 444 h 444"/>
                <a:gd name="T12" fmla="*/ 0 w 432"/>
                <a:gd name="T13" fmla="*/ 438 h 444"/>
                <a:gd name="T14" fmla="*/ 12 w 432"/>
                <a:gd name="T15" fmla="*/ 354 h 444"/>
                <a:gd name="T16" fmla="*/ 60 w 432"/>
                <a:gd name="T17" fmla="*/ 0 h 444"/>
                <a:gd name="T18" fmla="*/ 432 w 432"/>
                <a:gd name="T19" fmla="*/ 36 h 444"/>
                <a:gd name="T20" fmla="*/ 426 w 432"/>
                <a:gd name="T21" fmla="*/ 78 h 444"/>
                <a:gd name="T22" fmla="*/ 426 w 432"/>
                <a:gd name="T23" fmla="*/ 84 h 4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2"/>
                <a:gd name="T37" fmla="*/ 0 h 444"/>
                <a:gd name="T38" fmla="*/ 432 w 432"/>
                <a:gd name="T39" fmla="*/ 444 h 4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2" h="444">
                  <a:moveTo>
                    <a:pt x="426" y="78"/>
                  </a:moveTo>
                  <a:lnTo>
                    <a:pt x="396" y="426"/>
                  </a:lnTo>
                  <a:lnTo>
                    <a:pt x="162" y="408"/>
                  </a:lnTo>
                  <a:lnTo>
                    <a:pt x="168" y="420"/>
                  </a:lnTo>
                  <a:lnTo>
                    <a:pt x="60" y="408"/>
                  </a:lnTo>
                  <a:lnTo>
                    <a:pt x="54" y="444"/>
                  </a:lnTo>
                  <a:lnTo>
                    <a:pt x="0" y="438"/>
                  </a:lnTo>
                  <a:lnTo>
                    <a:pt x="12" y="354"/>
                  </a:lnTo>
                  <a:lnTo>
                    <a:pt x="60" y="0"/>
                  </a:lnTo>
                  <a:lnTo>
                    <a:pt x="432" y="36"/>
                  </a:lnTo>
                  <a:lnTo>
                    <a:pt x="426" y="78"/>
                  </a:lnTo>
                  <a:lnTo>
                    <a:pt x="426"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582"/>
            <p:cNvSpPr>
              <a:spLocks/>
            </p:cNvSpPr>
            <p:nvPr/>
          </p:nvSpPr>
          <p:spPr bwMode="auto">
            <a:xfrm>
              <a:off x="3843" y="1524"/>
              <a:ext cx="372" cy="324"/>
            </a:xfrm>
            <a:custGeom>
              <a:avLst/>
              <a:gdLst>
                <a:gd name="T0" fmla="*/ 360 w 372"/>
                <a:gd name="T1" fmla="*/ 168 h 324"/>
                <a:gd name="T2" fmla="*/ 360 w 372"/>
                <a:gd name="T3" fmla="*/ 222 h 324"/>
                <a:gd name="T4" fmla="*/ 372 w 372"/>
                <a:gd name="T5" fmla="*/ 288 h 324"/>
                <a:gd name="T6" fmla="*/ 366 w 372"/>
                <a:gd name="T7" fmla="*/ 306 h 324"/>
                <a:gd name="T8" fmla="*/ 360 w 372"/>
                <a:gd name="T9" fmla="*/ 324 h 324"/>
                <a:gd name="T10" fmla="*/ 354 w 372"/>
                <a:gd name="T11" fmla="*/ 318 h 324"/>
                <a:gd name="T12" fmla="*/ 300 w 372"/>
                <a:gd name="T13" fmla="*/ 294 h 324"/>
                <a:gd name="T14" fmla="*/ 282 w 372"/>
                <a:gd name="T15" fmla="*/ 282 h 324"/>
                <a:gd name="T16" fmla="*/ 252 w 372"/>
                <a:gd name="T17" fmla="*/ 252 h 324"/>
                <a:gd name="T18" fmla="*/ 6 w 372"/>
                <a:gd name="T19" fmla="*/ 300 h 324"/>
                <a:gd name="T20" fmla="*/ 0 w 372"/>
                <a:gd name="T21" fmla="*/ 282 h 324"/>
                <a:gd name="T22" fmla="*/ 42 w 372"/>
                <a:gd name="T23" fmla="*/ 234 h 324"/>
                <a:gd name="T24" fmla="*/ 30 w 372"/>
                <a:gd name="T25" fmla="*/ 192 h 324"/>
                <a:gd name="T26" fmla="*/ 78 w 372"/>
                <a:gd name="T27" fmla="*/ 180 h 324"/>
                <a:gd name="T28" fmla="*/ 114 w 372"/>
                <a:gd name="T29" fmla="*/ 180 h 324"/>
                <a:gd name="T30" fmla="*/ 156 w 372"/>
                <a:gd name="T31" fmla="*/ 168 h 324"/>
                <a:gd name="T32" fmla="*/ 180 w 372"/>
                <a:gd name="T33" fmla="*/ 144 h 324"/>
                <a:gd name="T34" fmla="*/ 174 w 372"/>
                <a:gd name="T35" fmla="*/ 120 h 324"/>
                <a:gd name="T36" fmla="*/ 174 w 372"/>
                <a:gd name="T37" fmla="*/ 108 h 324"/>
                <a:gd name="T38" fmla="*/ 168 w 372"/>
                <a:gd name="T39" fmla="*/ 114 h 324"/>
                <a:gd name="T40" fmla="*/ 162 w 372"/>
                <a:gd name="T41" fmla="*/ 102 h 324"/>
                <a:gd name="T42" fmla="*/ 210 w 372"/>
                <a:gd name="T43" fmla="*/ 36 h 324"/>
                <a:gd name="T44" fmla="*/ 234 w 372"/>
                <a:gd name="T45" fmla="*/ 12 h 324"/>
                <a:gd name="T46" fmla="*/ 312 w 372"/>
                <a:gd name="T47" fmla="*/ 0 h 324"/>
                <a:gd name="T48" fmla="*/ 324 w 372"/>
                <a:gd name="T49" fmla="*/ 72 h 324"/>
                <a:gd name="T50" fmla="*/ 336 w 372"/>
                <a:gd name="T51" fmla="*/ 108 h 324"/>
                <a:gd name="T52" fmla="*/ 342 w 372"/>
                <a:gd name="T53" fmla="*/ 108 h 324"/>
                <a:gd name="T54" fmla="*/ 354 w 372"/>
                <a:gd name="T55" fmla="*/ 162 h 324"/>
                <a:gd name="T56" fmla="*/ 360 w 372"/>
                <a:gd name="T57" fmla="*/ 168 h 3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2"/>
                <a:gd name="T88" fmla="*/ 0 h 324"/>
                <a:gd name="T89" fmla="*/ 372 w 372"/>
                <a:gd name="T90" fmla="*/ 324 h 3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2" h="324">
                  <a:moveTo>
                    <a:pt x="360" y="168"/>
                  </a:moveTo>
                  <a:lnTo>
                    <a:pt x="360" y="222"/>
                  </a:lnTo>
                  <a:lnTo>
                    <a:pt x="372" y="288"/>
                  </a:lnTo>
                  <a:lnTo>
                    <a:pt x="366" y="306"/>
                  </a:lnTo>
                  <a:lnTo>
                    <a:pt x="360" y="324"/>
                  </a:lnTo>
                  <a:lnTo>
                    <a:pt x="354" y="318"/>
                  </a:lnTo>
                  <a:lnTo>
                    <a:pt x="300" y="294"/>
                  </a:lnTo>
                  <a:lnTo>
                    <a:pt x="282" y="282"/>
                  </a:lnTo>
                  <a:lnTo>
                    <a:pt x="252" y="252"/>
                  </a:lnTo>
                  <a:lnTo>
                    <a:pt x="6" y="300"/>
                  </a:lnTo>
                  <a:lnTo>
                    <a:pt x="0" y="282"/>
                  </a:lnTo>
                  <a:lnTo>
                    <a:pt x="42" y="234"/>
                  </a:lnTo>
                  <a:lnTo>
                    <a:pt x="30" y="192"/>
                  </a:lnTo>
                  <a:lnTo>
                    <a:pt x="78" y="180"/>
                  </a:lnTo>
                  <a:lnTo>
                    <a:pt x="114" y="180"/>
                  </a:lnTo>
                  <a:lnTo>
                    <a:pt x="156" y="168"/>
                  </a:lnTo>
                  <a:lnTo>
                    <a:pt x="180" y="144"/>
                  </a:lnTo>
                  <a:lnTo>
                    <a:pt x="174" y="120"/>
                  </a:lnTo>
                  <a:lnTo>
                    <a:pt x="174" y="108"/>
                  </a:lnTo>
                  <a:lnTo>
                    <a:pt x="168" y="114"/>
                  </a:lnTo>
                  <a:lnTo>
                    <a:pt x="162" y="102"/>
                  </a:lnTo>
                  <a:lnTo>
                    <a:pt x="210" y="36"/>
                  </a:lnTo>
                  <a:lnTo>
                    <a:pt x="234" y="12"/>
                  </a:lnTo>
                  <a:lnTo>
                    <a:pt x="312" y="0"/>
                  </a:lnTo>
                  <a:lnTo>
                    <a:pt x="324" y="72"/>
                  </a:lnTo>
                  <a:lnTo>
                    <a:pt x="336" y="108"/>
                  </a:lnTo>
                  <a:lnTo>
                    <a:pt x="342" y="108"/>
                  </a:lnTo>
                  <a:lnTo>
                    <a:pt x="354" y="162"/>
                  </a:lnTo>
                  <a:lnTo>
                    <a:pt x="360" y="168"/>
                  </a:lnTo>
                  <a:close/>
                </a:path>
              </a:pathLst>
            </a:custGeom>
            <a:solidFill>
              <a:srgbClr val="E8D898"/>
            </a:solidFill>
            <a:ln w="9525">
              <a:solidFill>
                <a:srgbClr val="E8D898"/>
              </a:solidFill>
              <a:prstDash val="solid"/>
              <a:round/>
              <a:headEnd/>
              <a:tailEnd/>
            </a:ln>
          </p:spPr>
          <p:txBody>
            <a:bodyPr/>
            <a:lstStyle/>
            <a:p>
              <a:endParaRPr lang="en-US"/>
            </a:p>
          </p:txBody>
        </p:sp>
        <p:sp>
          <p:nvSpPr>
            <p:cNvPr id="219" name="Freeform 583"/>
            <p:cNvSpPr>
              <a:spLocks/>
            </p:cNvSpPr>
            <p:nvPr/>
          </p:nvSpPr>
          <p:spPr bwMode="auto">
            <a:xfrm>
              <a:off x="3843" y="1524"/>
              <a:ext cx="372" cy="324"/>
            </a:xfrm>
            <a:custGeom>
              <a:avLst/>
              <a:gdLst>
                <a:gd name="T0" fmla="*/ 360 w 372"/>
                <a:gd name="T1" fmla="*/ 168 h 324"/>
                <a:gd name="T2" fmla="*/ 360 w 372"/>
                <a:gd name="T3" fmla="*/ 222 h 324"/>
                <a:gd name="T4" fmla="*/ 372 w 372"/>
                <a:gd name="T5" fmla="*/ 288 h 324"/>
                <a:gd name="T6" fmla="*/ 366 w 372"/>
                <a:gd name="T7" fmla="*/ 306 h 324"/>
                <a:gd name="T8" fmla="*/ 360 w 372"/>
                <a:gd name="T9" fmla="*/ 324 h 324"/>
                <a:gd name="T10" fmla="*/ 354 w 372"/>
                <a:gd name="T11" fmla="*/ 318 h 324"/>
                <a:gd name="T12" fmla="*/ 300 w 372"/>
                <a:gd name="T13" fmla="*/ 294 h 324"/>
                <a:gd name="T14" fmla="*/ 282 w 372"/>
                <a:gd name="T15" fmla="*/ 282 h 324"/>
                <a:gd name="T16" fmla="*/ 252 w 372"/>
                <a:gd name="T17" fmla="*/ 252 h 324"/>
                <a:gd name="T18" fmla="*/ 6 w 372"/>
                <a:gd name="T19" fmla="*/ 300 h 324"/>
                <a:gd name="T20" fmla="*/ 0 w 372"/>
                <a:gd name="T21" fmla="*/ 282 h 324"/>
                <a:gd name="T22" fmla="*/ 42 w 372"/>
                <a:gd name="T23" fmla="*/ 234 h 324"/>
                <a:gd name="T24" fmla="*/ 30 w 372"/>
                <a:gd name="T25" fmla="*/ 192 h 324"/>
                <a:gd name="T26" fmla="*/ 78 w 372"/>
                <a:gd name="T27" fmla="*/ 180 h 324"/>
                <a:gd name="T28" fmla="*/ 114 w 372"/>
                <a:gd name="T29" fmla="*/ 180 h 324"/>
                <a:gd name="T30" fmla="*/ 156 w 372"/>
                <a:gd name="T31" fmla="*/ 168 h 324"/>
                <a:gd name="T32" fmla="*/ 180 w 372"/>
                <a:gd name="T33" fmla="*/ 144 h 324"/>
                <a:gd name="T34" fmla="*/ 174 w 372"/>
                <a:gd name="T35" fmla="*/ 120 h 324"/>
                <a:gd name="T36" fmla="*/ 174 w 372"/>
                <a:gd name="T37" fmla="*/ 108 h 324"/>
                <a:gd name="T38" fmla="*/ 168 w 372"/>
                <a:gd name="T39" fmla="*/ 114 h 324"/>
                <a:gd name="T40" fmla="*/ 162 w 372"/>
                <a:gd name="T41" fmla="*/ 102 h 324"/>
                <a:gd name="T42" fmla="*/ 210 w 372"/>
                <a:gd name="T43" fmla="*/ 36 h 324"/>
                <a:gd name="T44" fmla="*/ 234 w 372"/>
                <a:gd name="T45" fmla="*/ 12 h 324"/>
                <a:gd name="T46" fmla="*/ 312 w 372"/>
                <a:gd name="T47" fmla="*/ 0 h 324"/>
                <a:gd name="T48" fmla="*/ 324 w 372"/>
                <a:gd name="T49" fmla="*/ 72 h 324"/>
                <a:gd name="T50" fmla="*/ 336 w 372"/>
                <a:gd name="T51" fmla="*/ 108 h 324"/>
                <a:gd name="T52" fmla="*/ 342 w 372"/>
                <a:gd name="T53" fmla="*/ 108 h 324"/>
                <a:gd name="T54" fmla="*/ 354 w 372"/>
                <a:gd name="T55" fmla="*/ 162 h 324"/>
                <a:gd name="T56" fmla="*/ 360 w 372"/>
                <a:gd name="T57" fmla="*/ 168 h 324"/>
                <a:gd name="T58" fmla="*/ 360 w 372"/>
                <a:gd name="T59" fmla="*/ 174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2"/>
                <a:gd name="T91" fmla="*/ 0 h 324"/>
                <a:gd name="T92" fmla="*/ 372 w 372"/>
                <a:gd name="T93" fmla="*/ 324 h 3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2" h="324">
                  <a:moveTo>
                    <a:pt x="360" y="168"/>
                  </a:moveTo>
                  <a:lnTo>
                    <a:pt x="360" y="222"/>
                  </a:lnTo>
                  <a:lnTo>
                    <a:pt x="372" y="288"/>
                  </a:lnTo>
                  <a:lnTo>
                    <a:pt x="366" y="306"/>
                  </a:lnTo>
                  <a:lnTo>
                    <a:pt x="360" y="324"/>
                  </a:lnTo>
                  <a:lnTo>
                    <a:pt x="354" y="318"/>
                  </a:lnTo>
                  <a:lnTo>
                    <a:pt x="300" y="294"/>
                  </a:lnTo>
                  <a:lnTo>
                    <a:pt x="282" y="282"/>
                  </a:lnTo>
                  <a:lnTo>
                    <a:pt x="252" y="252"/>
                  </a:lnTo>
                  <a:lnTo>
                    <a:pt x="6" y="300"/>
                  </a:lnTo>
                  <a:lnTo>
                    <a:pt x="0" y="282"/>
                  </a:lnTo>
                  <a:lnTo>
                    <a:pt x="42" y="234"/>
                  </a:lnTo>
                  <a:lnTo>
                    <a:pt x="30" y="192"/>
                  </a:lnTo>
                  <a:lnTo>
                    <a:pt x="78" y="180"/>
                  </a:lnTo>
                  <a:lnTo>
                    <a:pt x="114" y="180"/>
                  </a:lnTo>
                  <a:lnTo>
                    <a:pt x="156" y="168"/>
                  </a:lnTo>
                  <a:lnTo>
                    <a:pt x="180" y="144"/>
                  </a:lnTo>
                  <a:lnTo>
                    <a:pt x="174" y="120"/>
                  </a:lnTo>
                  <a:lnTo>
                    <a:pt x="174" y="108"/>
                  </a:lnTo>
                  <a:lnTo>
                    <a:pt x="168" y="114"/>
                  </a:lnTo>
                  <a:lnTo>
                    <a:pt x="162" y="102"/>
                  </a:lnTo>
                  <a:lnTo>
                    <a:pt x="210" y="36"/>
                  </a:lnTo>
                  <a:lnTo>
                    <a:pt x="234" y="12"/>
                  </a:lnTo>
                  <a:lnTo>
                    <a:pt x="312" y="0"/>
                  </a:lnTo>
                  <a:lnTo>
                    <a:pt x="324" y="72"/>
                  </a:lnTo>
                  <a:lnTo>
                    <a:pt x="336" y="108"/>
                  </a:lnTo>
                  <a:lnTo>
                    <a:pt x="342" y="108"/>
                  </a:lnTo>
                  <a:lnTo>
                    <a:pt x="354" y="162"/>
                  </a:lnTo>
                  <a:lnTo>
                    <a:pt x="360" y="168"/>
                  </a:lnTo>
                  <a:lnTo>
                    <a:pt x="360" y="17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584"/>
            <p:cNvSpPr>
              <a:spLocks/>
            </p:cNvSpPr>
            <p:nvPr/>
          </p:nvSpPr>
          <p:spPr bwMode="auto">
            <a:xfrm>
              <a:off x="4155" y="2196"/>
              <a:ext cx="36" cy="54"/>
            </a:xfrm>
            <a:custGeom>
              <a:avLst/>
              <a:gdLst>
                <a:gd name="T0" fmla="*/ 0 w 36"/>
                <a:gd name="T1" fmla="*/ 0 h 54"/>
                <a:gd name="T2" fmla="*/ 36 w 36"/>
                <a:gd name="T3" fmla="*/ 54 h 54"/>
                <a:gd name="T4" fmla="*/ 0 w 36"/>
                <a:gd name="T5" fmla="*/ 0 h 54"/>
                <a:gd name="T6" fmla="*/ 0 w 36"/>
                <a:gd name="T7" fmla="*/ 6 h 54"/>
                <a:gd name="T8" fmla="*/ 0 60000 65536"/>
                <a:gd name="T9" fmla="*/ 0 60000 65536"/>
                <a:gd name="T10" fmla="*/ 0 60000 65536"/>
                <a:gd name="T11" fmla="*/ 0 60000 65536"/>
                <a:gd name="T12" fmla="*/ 0 w 36"/>
                <a:gd name="T13" fmla="*/ 0 h 54"/>
                <a:gd name="T14" fmla="*/ 36 w 36"/>
                <a:gd name="T15" fmla="*/ 54 h 54"/>
              </a:gdLst>
              <a:ahLst/>
              <a:cxnLst>
                <a:cxn ang="T8">
                  <a:pos x="T0" y="T1"/>
                </a:cxn>
                <a:cxn ang="T9">
                  <a:pos x="T2" y="T3"/>
                </a:cxn>
                <a:cxn ang="T10">
                  <a:pos x="T4" y="T5"/>
                </a:cxn>
                <a:cxn ang="T11">
                  <a:pos x="T6" y="T7"/>
                </a:cxn>
              </a:cxnLst>
              <a:rect l="T12" t="T13" r="T14" b="T15"/>
              <a:pathLst>
                <a:path w="36" h="54">
                  <a:moveTo>
                    <a:pt x="0" y="0"/>
                  </a:moveTo>
                  <a:lnTo>
                    <a:pt x="36" y="54"/>
                  </a:lnTo>
                  <a:lnTo>
                    <a:pt x="0" y="0"/>
                  </a:lnTo>
                  <a:lnTo>
                    <a:pt x="0"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585"/>
            <p:cNvSpPr>
              <a:spLocks/>
            </p:cNvSpPr>
            <p:nvPr/>
          </p:nvSpPr>
          <p:spPr bwMode="auto">
            <a:xfrm>
              <a:off x="3651" y="2202"/>
              <a:ext cx="528" cy="234"/>
            </a:xfrm>
            <a:custGeom>
              <a:avLst/>
              <a:gdLst>
                <a:gd name="T0" fmla="*/ 528 w 528"/>
                <a:gd name="T1" fmla="*/ 66 h 234"/>
                <a:gd name="T2" fmla="*/ 510 w 528"/>
                <a:gd name="T3" fmla="*/ 90 h 234"/>
                <a:gd name="T4" fmla="*/ 486 w 528"/>
                <a:gd name="T5" fmla="*/ 96 h 234"/>
                <a:gd name="T6" fmla="*/ 486 w 528"/>
                <a:gd name="T7" fmla="*/ 78 h 234"/>
                <a:gd name="T8" fmla="*/ 474 w 528"/>
                <a:gd name="T9" fmla="*/ 84 h 234"/>
                <a:gd name="T10" fmla="*/ 480 w 528"/>
                <a:gd name="T11" fmla="*/ 96 h 234"/>
                <a:gd name="T12" fmla="*/ 450 w 528"/>
                <a:gd name="T13" fmla="*/ 90 h 234"/>
                <a:gd name="T14" fmla="*/ 486 w 528"/>
                <a:gd name="T15" fmla="*/ 102 h 234"/>
                <a:gd name="T16" fmla="*/ 474 w 528"/>
                <a:gd name="T17" fmla="*/ 126 h 234"/>
                <a:gd name="T18" fmla="*/ 456 w 528"/>
                <a:gd name="T19" fmla="*/ 126 h 234"/>
                <a:gd name="T20" fmla="*/ 474 w 528"/>
                <a:gd name="T21" fmla="*/ 132 h 234"/>
                <a:gd name="T22" fmla="*/ 492 w 528"/>
                <a:gd name="T23" fmla="*/ 120 h 234"/>
                <a:gd name="T24" fmla="*/ 504 w 528"/>
                <a:gd name="T25" fmla="*/ 126 h 234"/>
                <a:gd name="T26" fmla="*/ 492 w 528"/>
                <a:gd name="T27" fmla="*/ 144 h 234"/>
                <a:gd name="T28" fmla="*/ 486 w 528"/>
                <a:gd name="T29" fmla="*/ 138 h 234"/>
                <a:gd name="T30" fmla="*/ 462 w 528"/>
                <a:gd name="T31" fmla="*/ 156 h 234"/>
                <a:gd name="T32" fmla="*/ 456 w 528"/>
                <a:gd name="T33" fmla="*/ 150 h 234"/>
                <a:gd name="T34" fmla="*/ 450 w 528"/>
                <a:gd name="T35" fmla="*/ 168 h 234"/>
                <a:gd name="T36" fmla="*/ 438 w 528"/>
                <a:gd name="T37" fmla="*/ 150 h 234"/>
                <a:gd name="T38" fmla="*/ 444 w 528"/>
                <a:gd name="T39" fmla="*/ 168 h 234"/>
                <a:gd name="T40" fmla="*/ 426 w 528"/>
                <a:gd name="T41" fmla="*/ 192 h 234"/>
                <a:gd name="T42" fmla="*/ 420 w 528"/>
                <a:gd name="T43" fmla="*/ 222 h 234"/>
                <a:gd name="T44" fmla="*/ 414 w 528"/>
                <a:gd name="T45" fmla="*/ 210 h 234"/>
                <a:gd name="T46" fmla="*/ 414 w 528"/>
                <a:gd name="T47" fmla="*/ 228 h 234"/>
                <a:gd name="T48" fmla="*/ 378 w 528"/>
                <a:gd name="T49" fmla="*/ 234 h 234"/>
                <a:gd name="T50" fmla="*/ 372 w 528"/>
                <a:gd name="T51" fmla="*/ 228 h 234"/>
                <a:gd name="T52" fmla="*/ 294 w 528"/>
                <a:gd name="T53" fmla="*/ 174 h 234"/>
                <a:gd name="T54" fmla="*/ 228 w 528"/>
                <a:gd name="T55" fmla="*/ 186 h 234"/>
                <a:gd name="T56" fmla="*/ 210 w 528"/>
                <a:gd name="T57" fmla="*/ 162 h 234"/>
                <a:gd name="T58" fmla="*/ 120 w 528"/>
                <a:gd name="T59" fmla="*/ 168 h 234"/>
                <a:gd name="T60" fmla="*/ 78 w 528"/>
                <a:gd name="T61" fmla="*/ 192 h 234"/>
                <a:gd name="T62" fmla="*/ 0 w 528"/>
                <a:gd name="T63" fmla="*/ 204 h 234"/>
                <a:gd name="T64" fmla="*/ 0 w 528"/>
                <a:gd name="T65" fmla="*/ 186 h 234"/>
                <a:gd name="T66" fmla="*/ 18 w 528"/>
                <a:gd name="T67" fmla="*/ 180 h 234"/>
                <a:gd name="T68" fmla="*/ 30 w 528"/>
                <a:gd name="T69" fmla="*/ 156 h 234"/>
                <a:gd name="T70" fmla="*/ 78 w 528"/>
                <a:gd name="T71" fmla="*/ 132 h 234"/>
                <a:gd name="T72" fmla="*/ 96 w 528"/>
                <a:gd name="T73" fmla="*/ 108 h 234"/>
                <a:gd name="T74" fmla="*/ 102 w 528"/>
                <a:gd name="T75" fmla="*/ 114 h 234"/>
                <a:gd name="T76" fmla="*/ 132 w 528"/>
                <a:gd name="T77" fmla="*/ 96 h 234"/>
                <a:gd name="T78" fmla="*/ 150 w 528"/>
                <a:gd name="T79" fmla="*/ 78 h 234"/>
                <a:gd name="T80" fmla="*/ 150 w 528"/>
                <a:gd name="T81" fmla="*/ 54 h 234"/>
                <a:gd name="T82" fmla="*/ 498 w 528"/>
                <a:gd name="T83" fmla="*/ 0 h 234"/>
                <a:gd name="T84" fmla="*/ 516 w 528"/>
                <a:gd name="T85" fmla="*/ 30 h 234"/>
                <a:gd name="T86" fmla="*/ 504 w 528"/>
                <a:gd name="T87" fmla="*/ 18 h 234"/>
                <a:gd name="T88" fmla="*/ 510 w 528"/>
                <a:gd name="T89" fmla="*/ 24 h 234"/>
                <a:gd name="T90" fmla="*/ 492 w 528"/>
                <a:gd name="T91" fmla="*/ 18 h 234"/>
                <a:gd name="T92" fmla="*/ 498 w 528"/>
                <a:gd name="T93" fmla="*/ 30 h 234"/>
                <a:gd name="T94" fmla="*/ 486 w 528"/>
                <a:gd name="T95" fmla="*/ 30 h 234"/>
                <a:gd name="T96" fmla="*/ 492 w 528"/>
                <a:gd name="T97" fmla="*/ 36 h 234"/>
                <a:gd name="T98" fmla="*/ 480 w 528"/>
                <a:gd name="T99" fmla="*/ 30 h 234"/>
                <a:gd name="T100" fmla="*/ 480 w 528"/>
                <a:gd name="T101" fmla="*/ 42 h 234"/>
                <a:gd name="T102" fmla="*/ 468 w 528"/>
                <a:gd name="T103" fmla="*/ 48 h 234"/>
                <a:gd name="T104" fmla="*/ 456 w 528"/>
                <a:gd name="T105" fmla="*/ 24 h 234"/>
                <a:gd name="T106" fmla="*/ 462 w 528"/>
                <a:gd name="T107" fmla="*/ 54 h 234"/>
                <a:gd name="T108" fmla="*/ 504 w 528"/>
                <a:gd name="T109" fmla="*/ 42 h 234"/>
                <a:gd name="T110" fmla="*/ 504 w 528"/>
                <a:gd name="T111" fmla="*/ 66 h 234"/>
                <a:gd name="T112" fmla="*/ 510 w 528"/>
                <a:gd name="T113" fmla="*/ 66 h 234"/>
                <a:gd name="T114" fmla="*/ 516 w 528"/>
                <a:gd name="T115" fmla="*/ 42 h 234"/>
                <a:gd name="T116" fmla="*/ 528 w 528"/>
                <a:gd name="T117" fmla="*/ 66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8"/>
                <a:gd name="T178" fmla="*/ 0 h 234"/>
                <a:gd name="T179" fmla="*/ 528 w 528"/>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8" h="234">
                  <a:moveTo>
                    <a:pt x="528" y="66"/>
                  </a:moveTo>
                  <a:lnTo>
                    <a:pt x="510" y="90"/>
                  </a:lnTo>
                  <a:lnTo>
                    <a:pt x="486" y="96"/>
                  </a:lnTo>
                  <a:lnTo>
                    <a:pt x="486" y="78"/>
                  </a:lnTo>
                  <a:lnTo>
                    <a:pt x="474" y="84"/>
                  </a:lnTo>
                  <a:lnTo>
                    <a:pt x="480" y="96"/>
                  </a:lnTo>
                  <a:lnTo>
                    <a:pt x="450" y="90"/>
                  </a:lnTo>
                  <a:lnTo>
                    <a:pt x="486" y="102"/>
                  </a:lnTo>
                  <a:lnTo>
                    <a:pt x="474" y="126"/>
                  </a:lnTo>
                  <a:lnTo>
                    <a:pt x="456" y="126"/>
                  </a:lnTo>
                  <a:lnTo>
                    <a:pt x="474" y="132"/>
                  </a:lnTo>
                  <a:lnTo>
                    <a:pt x="492" y="120"/>
                  </a:lnTo>
                  <a:lnTo>
                    <a:pt x="504" y="126"/>
                  </a:lnTo>
                  <a:lnTo>
                    <a:pt x="492" y="144"/>
                  </a:lnTo>
                  <a:lnTo>
                    <a:pt x="486" y="138"/>
                  </a:lnTo>
                  <a:lnTo>
                    <a:pt x="462" y="156"/>
                  </a:lnTo>
                  <a:lnTo>
                    <a:pt x="456" y="150"/>
                  </a:lnTo>
                  <a:lnTo>
                    <a:pt x="450" y="168"/>
                  </a:lnTo>
                  <a:lnTo>
                    <a:pt x="438" y="150"/>
                  </a:lnTo>
                  <a:lnTo>
                    <a:pt x="444" y="168"/>
                  </a:lnTo>
                  <a:lnTo>
                    <a:pt x="426" y="192"/>
                  </a:lnTo>
                  <a:lnTo>
                    <a:pt x="420" y="222"/>
                  </a:lnTo>
                  <a:lnTo>
                    <a:pt x="414" y="210"/>
                  </a:lnTo>
                  <a:lnTo>
                    <a:pt x="414" y="228"/>
                  </a:lnTo>
                  <a:lnTo>
                    <a:pt x="378" y="234"/>
                  </a:lnTo>
                  <a:lnTo>
                    <a:pt x="372" y="228"/>
                  </a:lnTo>
                  <a:lnTo>
                    <a:pt x="294" y="174"/>
                  </a:lnTo>
                  <a:lnTo>
                    <a:pt x="228" y="186"/>
                  </a:lnTo>
                  <a:lnTo>
                    <a:pt x="210" y="162"/>
                  </a:lnTo>
                  <a:lnTo>
                    <a:pt x="120" y="168"/>
                  </a:lnTo>
                  <a:lnTo>
                    <a:pt x="78" y="192"/>
                  </a:lnTo>
                  <a:lnTo>
                    <a:pt x="0" y="204"/>
                  </a:lnTo>
                  <a:lnTo>
                    <a:pt x="0" y="186"/>
                  </a:lnTo>
                  <a:lnTo>
                    <a:pt x="18" y="180"/>
                  </a:lnTo>
                  <a:lnTo>
                    <a:pt x="30" y="156"/>
                  </a:lnTo>
                  <a:lnTo>
                    <a:pt x="78" y="132"/>
                  </a:lnTo>
                  <a:lnTo>
                    <a:pt x="96" y="108"/>
                  </a:lnTo>
                  <a:lnTo>
                    <a:pt x="102" y="114"/>
                  </a:lnTo>
                  <a:lnTo>
                    <a:pt x="132" y="96"/>
                  </a:lnTo>
                  <a:lnTo>
                    <a:pt x="150" y="78"/>
                  </a:lnTo>
                  <a:lnTo>
                    <a:pt x="150" y="54"/>
                  </a:lnTo>
                  <a:lnTo>
                    <a:pt x="498" y="0"/>
                  </a:lnTo>
                  <a:lnTo>
                    <a:pt x="516" y="30"/>
                  </a:lnTo>
                  <a:lnTo>
                    <a:pt x="504" y="18"/>
                  </a:lnTo>
                  <a:lnTo>
                    <a:pt x="510" y="24"/>
                  </a:lnTo>
                  <a:lnTo>
                    <a:pt x="492" y="18"/>
                  </a:lnTo>
                  <a:lnTo>
                    <a:pt x="498" y="30"/>
                  </a:lnTo>
                  <a:lnTo>
                    <a:pt x="486" y="30"/>
                  </a:lnTo>
                  <a:lnTo>
                    <a:pt x="492" y="36"/>
                  </a:lnTo>
                  <a:lnTo>
                    <a:pt x="480" y="30"/>
                  </a:lnTo>
                  <a:lnTo>
                    <a:pt x="480" y="42"/>
                  </a:lnTo>
                  <a:lnTo>
                    <a:pt x="468" y="48"/>
                  </a:lnTo>
                  <a:lnTo>
                    <a:pt x="456" y="24"/>
                  </a:lnTo>
                  <a:lnTo>
                    <a:pt x="462" y="54"/>
                  </a:lnTo>
                  <a:lnTo>
                    <a:pt x="504" y="42"/>
                  </a:lnTo>
                  <a:lnTo>
                    <a:pt x="504" y="66"/>
                  </a:lnTo>
                  <a:lnTo>
                    <a:pt x="510" y="66"/>
                  </a:lnTo>
                  <a:lnTo>
                    <a:pt x="516" y="42"/>
                  </a:lnTo>
                  <a:lnTo>
                    <a:pt x="528" y="66"/>
                  </a:lnTo>
                  <a:close/>
                </a:path>
              </a:pathLst>
            </a:custGeom>
            <a:solidFill>
              <a:srgbClr val="FFAA00"/>
            </a:solidFill>
            <a:ln w="9525">
              <a:solidFill>
                <a:srgbClr val="FFAA00"/>
              </a:solidFill>
              <a:prstDash val="solid"/>
              <a:round/>
              <a:headEnd/>
              <a:tailEnd/>
            </a:ln>
          </p:spPr>
          <p:txBody>
            <a:bodyPr/>
            <a:lstStyle/>
            <a:p>
              <a:endParaRPr lang="en-US"/>
            </a:p>
          </p:txBody>
        </p:sp>
        <p:sp>
          <p:nvSpPr>
            <p:cNvPr id="222" name="Freeform 586"/>
            <p:cNvSpPr>
              <a:spLocks/>
            </p:cNvSpPr>
            <p:nvPr/>
          </p:nvSpPr>
          <p:spPr bwMode="auto">
            <a:xfrm>
              <a:off x="3651" y="2202"/>
              <a:ext cx="528" cy="234"/>
            </a:xfrm>
            <a:custGeom>
              <a:avLst/>
              <a:gdLst>
                <a:gd name="T0" fmla="*/ 528 w 528"/>
                <a:gd name="T1" fmla="*/ 66 h 234"/>
                <a:gd name="T2" fmla="*/ 510 w 528"/>
                <a:gd name="T3" fmla="*/ 90 h 234"/>
                <a:gd name="T4" fmla="*/ 486 w 528"/>
                <a:gd name="T5" fmla="*/ 96 h 234"/>
                <a:gd name="T6" fmla="*/ 486 w 528"/>
                <a:gd name="T7" fmla="*/ 78 h 234"/>
                <a:gd name="T8" fmla="*/ 474 w 528"/>
                <a:gd name="T9" fmla="*/ 84 h 234"/>
                <a:gd name="T10" fmla="*/ 480 w 528"/>
                <a:gd name="T11" fmla="*/ 96 h 234"/>
                <a:gd name="T12" fmla="*/ 450 w 528"/>
                <a:gd name="T13" fmla="*/ 90 h 234"/>
                <a:gd name="T14" fmla="*/ 486 w 528"/>
                <a:gd name="T15" fmla="*/ 102 h 234"/>
                <a:gd name="T16" fmla="*/ 474 w 528"/>
                <a:gd name="T17" fmla="*/ 126 h 234"/>
                <a:gd name="T18" fmla="*/ 456 w 528"/>
                <a:gd name="T19" fmla="*/ 126 h 234"/>
                <a:gd name="T20" fmla="*/ 474 w 528"/>
                <a:gd name="T21" fmla="*/ 132 h 234"/>
                <a:gd name="T22" fmla="*/ 492 w 528"/>
                <a:gd name="T23" fmla="*/ 120 h 234"/>
                <a:gd name="T24" fmla="*/ 504 w 528"/>
                <a:gd name="T25" fmla="*/ 126 h 234"/>
                <a:gd name="T26" fmla="*/ 492 w 528"/>
                <a:gd name="T27" fmla="*/ 144 h 234"/>
                <a:gd name="T28" fmla="*/ 486 w 528"/>
                <a:gd name="T29" fmla="*/ 138 h 234"/>
                <a:gd name="T30" fmla="*/ 462 w 528"/>
                <a:gd name="T31" fmla="*/ 156 h 234"/>
                <a:gd name="T32" fmla="*/ 456 w 528"/>
                <a:gd name="T33" fmla="*/ 150 h 234"/>
                <a:gd name="T34" fmla="*/ 450 w 528"/>
                <a:gd name="T35" fmla="*/ 168 h 234"/>
                <a:gd name="T36" fmla="*/ 438 w 528"/>
                <a:gd name="T37" fmla="*/ 150 h 234"/>
                <a:gd name="T38" fmla="*/ 444 w 528"/>
                <a:gd name="T39" fmla="*/ 168 h 234"/>
                <a:gd name="T40" fmla="*/ 426 w 528"/>
                <a:gd name="T41" fmla="*/ 192 h 234"/>
                <a:gd name="T42" fmla="*/ 420 w 528"/>
                <a:gd name="T43" fmla="*/ 222 h 234"/>
                <a:gd name="T44" fmla="*/ 414 w 528"/>
                <a:gd name="T45" fmla="*/ 210 h 234"/>
                <a:gd name="T46" fmla="*/ 414 w 528"/>
                <a:gd name="T47" fmla="*/ 228 h 234"/>
                <a:gd name="T48" fmla="*/ 378 w 528"/>
                <a:gd name="T49" fmla="*/ 234 h 234"/>
                <a:gd name="T50" fmla="*/ 372 w 528"/>
                <a:gd name="T51" fmla="*/ 228 h 234"/>
                <a:gd name="T52" fmla="*/ 294 w 528"/>
                <a:gd name="T53" fmla="*/ 174 h 234"/>
                <a:gd name="T54" fmla="*/ 228 w 528"/>
                <a:gd name="T55" fmla="*/ 186 h 234"/>
                <a:gd name="T56" fmla="*/ 210 w 528"/>
                <a:gd name="T57" fmla="*/ 162 h 234"/>
                <a:gd name="T58" fmla="*/ 120 w 528"/>
                <a:gd name="T59" fmla="*/ 168 h 234"/>
                <a:gd name="T60" fmla="*/ 78 w 528"/>
                <a:gd name="T61" fmla="*/ 192 h 234"/>
                <a:gd name="T62" fmla="*/ 0 w 528"/>
                <a:gd name="T63" fmla="*/ 204 h 234"/>
                <a:gd name="T64" fmla="*/ 0 w 528"/>
                <a:gd name="T65" fmla="*/ 186 h 234"/>
                <a:gd name="T66" fmla="*/ 18 w 528"/>
                <a:gd name="T67" fmla="*/ 180 h 234"/>
                <a:gd name="T68" fmla="*/ 30 w 528"/>
                <a:gd name="T69" fmla="*/ 156 h 234"/>
                <a:gd name="T70" fmla="*/ 78 w 528"/>
                <a:gd name="T71" fmla="*/ 132 h 234"/>
                <a:gd name="T72" fmla="*/ 96 w 528"/>
                <a:gd name="T73" fmla="*/ 108 h 234"/>
                <a:gd name="T74" fmla="*/ 102 w 528"/>
                <a:gd name="T75" fmla="*/ 114 h 234"/>
                <a:gd name="T76" fmla="*/ 132 w 528"/>
                <a:gd name="T77" fmla="*/ 96 h 234"/>
                <a:gd name="T78" fmla="*/ 150 w 528"/>
                <a:gd name="T79" fmla="*/ 78 h 234"/>
                <a:gd name="T80" fmla="*/ 150 w 528"/>
                <a:gd name="T81" fmla="*/ 54 h 234"/>
                <a:gd name="T82" fmla="*/ 498 w 528"/>
                <a:gd name="T83" fmla="*/ 0 h 234"/>
                <a:gd name="T84" fmla="*/ 516 w 528"/>
                <a:gd name="T85" fmla="*/ 30 h 234"/>
                <a:gd name="T86" fmla="*/ 504 w 528"/>
                <a:gd name="T87" fmla="*/ 18 h 234"/>
                <a:gd name="T88" fmla="*/ 510 w 528"/>
                <a:gd name="T89" fmla="*/ 24 h 234"/>
                <a:gd name="T90" fmla="*/ 492 w 528"/>
                <a:gd name="T91" fmla="*/ 18 h 234"/>
                <a:gd name="T92" fmla="*/ 498 w 528"/>
                <a:gd name="T93" fmla="*/ 30 h 234"/>
                <a:gd name="T94" fmla="*/ 486 w 528"/>
                <a:gd name="T95" fmla="*/ 30 h 234"/>
                <a:gd name="T96" fmla="*/ 492 w 528"/>
                <a:gd name="T97" fmla="*/ 36 h 234"/>
                <a:gd name="T98" fmla="*/ 480 w 528"/>
                <a:gd name="T99" fmla="*/ 30 h 234"/>
                <a:gd name="T100" fmla="*/ 480 w 528"/>
                <a:gd name="T101" fmla="*/ 42 h 234"/>
                <a:gd name="T102" fmla="*/ 468 w 528"/>
                <a:gd name="T103" fmla="*/ 48 h 234"/>
                <a:gd name="T104" fmla="*/ 456 w 528"/>
                <a:gd name="T105" fmla="*/ 24 h 234"/>
                <a:gd name="T106" fmla="*/ 462 w 528"/>
                <a:gd name="T107" fmla="*/ 54 h 234"/>
                <a:gd name="T108" fmla="*/ 504 w 528"/>
                <a:gd name="T109" fmla="*/ 42 h 234"/>
                <a:gd name="T110" fmla="*/ 504 w 528"/>
                <a:gd name="T111" fmla="*/ 66 h 234"/>
                <a:gd name="T112" fmla="*/ 510 w 528"/>
                <a:gd name="T113" fmla="*/ 66 h 234"/>
                <a:gd name="T114" fmla="*/ 516 w 528"/>
                <a:gd name="T115" fmla="*/ 42 h 234"/>
                <a:gd name="T116" fmla="*/ 528 w 528"/>
                <a:gd name="T117" fmla="*/ 66 h 234"/>
                <a:gd name="T118" fmla="*/ 528 w 528"/>
                <a:gd name="T119" fmla="*/ 72 h 2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8"/>
                <a:gd name="T181" fmla="*/ 0 h 234"/>
                <a:gd name="T182" fmla="*/ 528 w 528"/>
                <a:gd name="T183" fmla="*/ 234 h 2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8" h="234">
                  <a:moveTo>
                    <a:pt x="528" y="66"/>
                  </a:moveTo>
                  <a:lnTo>
                    <a:pt x="510" y="90"/>
                  </a:lnTo>
                  <a:lnTo>
                    <a:pt x="486" y="96"/>
                  </a:lnTo>
                  <a:lnTo>
                    <a:pt x="486" y="78"/>
                  </a:lnTo>
                  <a:lnTo>
                    <a:pt x="474" y="84"/>
                  </a:lnTo>
                  <a:lnTo>
                    <a:pt x="480" y="96"/>
                  </a:lnTo>
                  <a:lnTo>
                    <a:pt x="450" y="90"/>
                  </a:lnTo>
                  <a:lnTo>
                    <a:pt x="486" y="102"/>
                  </a:lnTo>
                  <a:lnTo>
                    <a:pt x="474" y="126"/>
                  </a:lnTo>
                  <a:lnTo>
                    <a:pt x="456" y="126"/>
                  </a:lnTo>
                  <a:lnTo>
                    <a:pt x="474" y="132"/>
                  </a:lnTo>
                  <a:lnTo>
                    <a:pt x="492" y="120"/>
                  </a:lnTo>
                  <a:lnTo>
                    <a:pt x="504" y="126"/>
                  </a:lnTo>
                  <a:lnTo>
                    <a:pt x="492" y="144"/>
                  </a:lnTo>
                  <a:lnTo>
                    <a:pt x="486" y="138"/>
                  </a:lnTo>
                  <a:lnTo>
                    <a:pt x="462" y="156"/>
                  </a:lnTo>
                  <a:lnTo>
                    <a:pt x="456" y="150"/>
                  </a:lnTo>
                  <a:lnTo>
                    <a:pt x="450" y="168"/>
                  </a:lnTo>
                  <a:lnTo>
                    <a:pt x="438" y="150"/>
                  </a:lnTo>
                  <a:lnTo>
                    <a:pt x="444" y="168"/>
                  </a:lnTo>
                  <a:lnTo>
                    <a:pt x="426" y="192"/>
                  </a:lnTo>
                  <a:lnTo>
                    <a:pt x="420" y="222"/>
                  </a:lnTo>
                  <a:lnTo>
                    <a:pt x="414" y="210"/>
                  </a:lnTo>
                  <a:lnTo>
                    <a:pt x="414" y="228"/>
                  </a:lnTo>
                  <a:lnTo>
                    <a:pt x="378" y="234"/>
                  </a:lnTo>
                  <a:lnTo>
                    <a:pt x="372" y="228"/>
                  </a:lnTo>
                  <a:lnTo>
                    <a:pt x="294" y="174"/>
                  </a:lnTo>
                  <a:lnTo>
                    <a:pt x="228" y="186"/>
                  </a:lnTo>
                  <a:lnTo>
                    <a:pt x="210" y="162"/>
                  </a:lnTo>
                  <a:lnTo>
                    <a:pt x="120" y="168"/>
                  </a:lnTo>
                  <a:lnTo>
                    <a:pt x="78" y="192"/>
                  </a:lnTo>
                  <a:lnTo>
                    <a:pt x="0" y="204"/>
                  </a:lnTo>
                  <a:lnTo>
                    <a:pt x="0" y="186"/>
                  </a:lnTo>
                  <a:lnTo>
                    <a:pt x="18" y="180"/>
                  </a:lnTo>
                  <a:lnTo>
                    <a:pt x="30" y="156"/>
                  </a:lnTo>
                  <a:lnTo>
                    <a:pt x="78" y="132"/>
                  </a:lnTo>
                  <a:lnTo>
                    <a:pt x="96" y="108"/>
                  </a:lnTo>
                  <a:lnTo>
                    <a:pt x="102" y="114"/>
                  </a:lnTo>
                  <a:lnTo>
                    <a:pt x="132" y="96"/>
                  </a:lnTo>
                  <a:lnTo>
                    <a:pt x="150" y="78"/>
                  </a:lnTo>
                  <a:lnTo>
                    <a:pt x="150" y="54"/>
                  </a:lnTo>
                  <a:lnTo>
                    <a:pt x="498" y="0"/>
                  </a:lnTo>
                  <a:lnTo>
                    <a:pt x="516" y="30"/>
                  </a:lnTo>
                  <a:lnTo>
                    <a:pt x="504" y="18"/>
                  </a:lnTo>
                  <a:lnTo>
                    <a:pt x="510" y="24"/>
                  </a:lnTo>
                  <a:lnTo>
                    <a:pt x="492" y="18"/>
                  </a:lnTo>
                  <a:lnTo>
                    <a:pt x="498" y="30"/>
                  </a:lnTo>
                  <a:lnTo>
                    <a:pt x="486" y="30"/>
                  </a:lnTo>
                  <a:lnTo>
                    <a:pt x="492" y="36"/>
                  </a:lnTo>
                  <a:lnTo>
                    <a:pt x="480" y="30"/>
                  </a:lnTo>
                  <a:lnTo>
                    <a:pt x="480" y="42"/>
                  </a:lnTo>
                  <a:lnTo>
                    <a:pt x="468" y="48"/>
                  </a:lnTo>
                  <a:lnTo>
                    <a:pt x="456" y="24"/>
                  </a:lnTo>
                  <a:lnTo>
                    <a:pt x="462" y="54"/>
                  </a:lnTo>
                  <a:lnTo>
                    <a:pt x="504" y="42"/>
                  </a:lnTo>
                  <a:lnTo>
                    <a:pt x="504" y="66"/>
                  </a:lnTo>
                  <a:lnTo>
                    <a:pt x="510" y="66"/>
                  </a:lnTo>
                  <a:lnTo>
                    <a:pt x="516" y="42"/>
                  </a:lnTo>
                  <a:lnTo>
                    <a:pt x="528" y="66"/>
                  </a:lnTo>
                  <a:lnTo>
                    <a:pt x="528" y="7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587"/>
            <p:cNvSpPr>
              <a:spLocks/>
            </p:cNvSpPr>
            <p:nvPr/>
          </p:nvSpPr>
          <p:spPr bwMode="auto">
            <a:xfrm>
              <a:off x="4149" y="2196"/>
              <a:ext cx="6" cy="6"/>
            </a:xfrm>
            <a:custGeom>
              <a:avLst/>
              <a:gdLst>
                <a:gd name="T0" fmla="*/ 6 w 6"/>
                <a:gd name="T1" fmla="*/ 0 h 6"/>
                <a:gd name="T2" fmla="*/ 0 w 6"/>
                <a:gd name="T3" fmla="*/ 6 h 6"/>
                <a:gd name="T4" fmla="*/ 6 w 6"/>
                <a:gd name="T5" fmla="*/ 0 h 6"/>
                <a:gd name="T6" fmla="*/ 6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6"/>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588"/>
            <p:cNvSpPr>
              <a:spLocks/>
            </p:cNvSpPr>
            <p:nvPr/>
          </p:nvSpPr>
          <p:spPr bwMode="auto">
            <a:xfrm>
              <a:off x="2475" y="1344"/>
              <a:ext cx="408" cy="252"/>
            </a:xfrm>
            <a:custGeom>
              <a:avLst/>
              <a:gdLst>
                <a:gd name="T0" fmla="*/ 408 w 408"/>
                <a:gd name="T1" fmla="*/ 252 h 252"/>
                <a:gd name="T2" fmla="*/ 0 w 408"/>
                <a:gd name="T3" fmla="*/ 234 h 252"/>
                <a:gd name="T4" fmla="*/ 6 w 408"/>
                <a:gd name="T5" fmla="*/ 204 h 252"/>
                <a:gd name="T6" fmla="*/ 24 w 408"/>
                <a:gd name="T7" fmla="*/ 0 h 252"/>
                <a:gd name="T8" fmla="*/ 378 w 408"/>
                <a:gd name="T9" fmla="*/ 18 h 252"/>
                <a:gd name="T10" fmla="*/ 408 w 408"/>
                <a:gd name="T11" fmla="*/ 246 h 252"/>
                <a:gd name="T12" fmla="*/ 408 w 408"/>
                <a:gd name="T13" fmla="*/ 252 h 252"/>
                <a:gd name="T14" fmla="*/ 0 60000 65536"/>
                <a:gd name="T15" fmla="*/ 0 60000 65536"/>
                <a:gd name="T16" fmla="*/ 0 60000 65536"/>
                <a:gd name="T17" fmla="*/ 0 60000 65536"/>
                <a:gd name="T18" fmla="*/ 0 60000 65536"/>
                <a:gd name="T19" fmla="*/ 0 60000 65536"/>
                <a:gd name="T20" fmla="*/ 0 60000 65536"/>
                <a:gd name="T21" fmla="*/ 0 w 408"/>
                <a:gd name="T22" fmla="*/ 0 h 252"/>
                <a:gd name="T23" fmla="*/ 408 w 408"/>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252">
                  <a:moveTo>
                    <a:pt x="408" y="252"/>
                  </a:moveTo>
                  <a:lnTo>
                    <a:pt x="0" y="234"/>
                  </a:lnTo>
                  <a:lnTo>
                    <a:pt x="6" y="204"/>
                  </a:lnTo>
                  <a:lnTo>
                    <a:pt x="24" y="0"/>
                  </a:lnTo>
                  <a:lnTo>
                    <a:pt x="378" y="18"/>
                  </a:lnTo>
                  <a:lnTo>
                    <a:pt x="408" y="246"/>
                  </a:lnTo>
                  <a:lnTo>
                    <a:pt x="408" y="252"/>
                  </a:lnTo>
                  <a:close/>
                </a:path>
              </a:pathLst>
            </a:custGeom>
            <a:solidFill>
              <a:srgbClr val="E8D898"/>
            </a:solidFill>
            <a:ln w="9525">
              <a:solidFill>
                <a:srgbClr val="E8D898"/>
              </a:solidFill>
              <a:prstDash val="solid"/>
              <a:round/>
              <a:headEnd/>
              <a:tailEnd/>
            </a:ln>
          </p:spPr>
          <p:txBody>
            <a:bodyPr/>
            <a:lstStyle/>
            <a:p>
              <a:endParaRPr lang="en-US"/>
            </a:p>
          </p:txBody>
        </p:sp>
        <p:sp>
          <p:nvSpPr>
            <p:cNvPr id="225" name="Freeform 589"/>
            <p:cNvSpPr>
              <a:spLocks/>
            </p:cNvSpPr>
            <p:nvPr/>
          </p:nvSpPr>
          <p:spPr bwMode="auto">
            <a:xfrm>
              <a:off x="2475" y="1344"/>
              <a:ext cx="408" cy="258"/>
            </a:xfrm>
            <a:custGeom>
              <a:avLst/>
              <a:gdLst>
                <a:gd name="T0" fmla="*/ 408 w 408"/>
                <a:gd name="T1" fmla="*/ 252 h 258"/>
                <a:gd name="T2" fmla="*/ 0 w 408"/>
                <a:gd name="T3" fmla="*/ 234 h 258"/>
                <a:gd name="T4" fmla="*/ 6 w 408"/>
                <a:gd name="T5" fmla="*/ 204 h 258"/>
                <a:gd name="T6" fmla="*/ 24 w 408"/>
                <a:gd name="T7" fmla="*/ 0 h 258"/>
                <a:gd name="T8" fmla="*/ 378 w 408"/>
                <a:gd name="T9" fmla="*/ 18 h 258"/>
                <a:gd name="T10" fmla="*/ 408 w 408"/>
                <a:gd name="T11" fmla="*/ 246 h 258"/>
                <a:gd name="T12" fmla="*/ 408 w 408"/>
                <a:gd name="T13" fmla="*/ 252 h 258"/>
                <a:gd name="T14" fmla="*/ 408 w 408"/>
                <a:gd name="T15" fmla="*/ 258 h 258"/>
                <a:gd name="T16" fmla="*/ 0 60000 65536"/>
                <a:gd name="T17" fmla="*/ 0 60000 65536"/>
                <a:gd name="T18" fmla="*/ 0 60000 65536"/>
                <a:gd name="T19" fmla="*/ 0 60000 65536"/>
                <a:gd name="T20" fmla="*/ 0 60000 65536"/>
                <a:gd name="T21" fmla="*/ 0 60000 65536"/>
                <a:gd name="T22" fmla="*/ 0 60000 65536"/>
                <a:gd name="T23" fmla="*/ 0 60000 65536"/>
                <a:gd name="T24" fmla="*/ 0 w 408"/>
                <a:gd name="T25" fmla="*/ 0 h 258"/>
                <a:gd name="T26" fmla="*/ 408 w 408"/>
                <a:gd name="T27" fmla="*/ 258 h 2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8" h="258">
                  <a:moveTo>
                    <a:pt x="408" y="252"/>
                  </a:moveTo>
                  <a:lnTo>
                    <a:pt x="0" y="234"/>
                  </a:lnTo>
                  <a:lnTo>
                    <a:pt x="6" y="204"/>
                  </a:lnTo>
                  <a:lnTo>
                    <a:pt x="24" y="0"/>
                  </a:lnTo>
                  <a:lnTo>
                    <a:pt x="378" y="18"/>
                  </a:lnTo>
                  <a:lnTo>
                    <a:pt x="408" y="246"/>
                  </a:lnTo>
                  <a:lnTo>
                    <a:pt x="408" y="252"/>
                  </a:lnTo>
                  <a:lnTo>
                    <a:pt x="408" y="25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590"/>
            <p:cNvSpPr>
              <a:spLocks/>
            </p:cNvSpPr>
            <p:nvPr/>
          </p:nvSpPr>
          <p:spPr bwMode="auto">
            <a:xfrm>
              <a:off x="3561" y="1830"/>
              <a:ext cx="258" cy="294"/>
            </a:xfrm>
            <a:custGeom>
              <a:avLst/>
              <a:gdLst>
                <a:gd name="T0" fmla="*/ 258 w 258"/>
                <a:gd name="T1" fmla="*/ 102 h 294"/>
                <a:gd name="T2" fmla="*/ 252 w 258"/>
                <a:gd name="T3" fmla="*/ 108 h 294"/>
                <a:gd name="T4" fmla="*/ 258 w 258"/>
                <a:gd name="T5" fmla="*/ 132 h 294"/>
                <a:gd name="T6" fmla="*/ 252 w 258"/>
                <a:gd name="T7" fmla="*/ 186 h 294"/>
                <a:gd name="T8" fmla="*/ 210 w 258"/>
                <a:gd name="T9" fmla="*/ 222 h 294"/>
                <a:gd name="T10" fmla="*/ 204 w 258"/>
                <a:gd name="T11" fmla="*/ 246 h 294"/>
                <a:gd name="T12" fmla="*/ 186 w 258"/>
                <a:gd name="T13" fmla="*/ 246 h 294"/>
                <a:gd name="T14" fmla="*/ 186 w 258"/>
                <a:gd name="T15" fmla="*/ 276 h 294"/>
                <a:gd name="T16" fmla="*/ 168 w 258"/>
                <a:gd name="T17" fmla="*/ 294 h 294"/>
                <a:gd name="T18" fmla="*/ 162 w 258"/>
                <a:gd name="T19" fmla="*/ 294 h 294"/>
                <a:gd name="T20" fmla="*/ 144 w 258"/>
                <a:gd name="T21" fmla="*/ 270 h 294"/>
                <a:gd name="T22" fmla="*/ 96 w 258"/>
                <a:gd name="T23" fmla="*/ 288 h 294"/>
                <a:gd name="T24" fmla="*/ 60 w 258"/>
                <a:gd name="T25" fmla="*/ 276 h 294"/>
                <a:gd name="T26" fmla="*/ 48 w 258"/>
                <a:gd name="T27" fmla="*/ 258 h 294"/>
                <a:gd name="T28" fmla="*/ 24 w 258"/>
                <a:gd name="T29" fmla="*/ 258 h 294"/>
                <a:gd name="T30" fmla="*/ 0 w 258"/>
                <a:gd name="T31" fmla="*/ 54 h 294"/>
                <a:gd name="T32" fmla="*/ 24 w 258"/>
                <a:gd name="T33" fmla="*/ 54 h 294"/>
                <a:gd name="T34" fmla="*/ 78 w 258"/>
                <a:gd name="T35" fmla="*/ 42 h 294"/>
                <a:gd name="T36" fmla="*/ 78 w 258"/>
                <a:gd name="T37" fmla="*/ 48 h 294"/>
                <a:gd name="T38" fmla="*/ 120 w 258"/>
                <a:gd name="T39" fmla="*/ 54 h 294"/>
                <a:gd name="T40" fmla="*/ 108 w 258"/>
                <a:gd name="T41" fmla="*/ 66 h 294"/>
                <a:gd name="T42" fmla="*/ 138 w 258"/>
                <a:gd name="T43" fmla="*/ 66 h 294"/>
                <a:gd name="T44" fmla="*/ 186 w 258"/>
                <a:gd name="T45" fmla="*/ 48 h 294"/>
                <a:gd name="T46" fmla="*/ 198 w 258"/>
                <a:gd name="T47" fmla="*/ 24 h 294"/>
                <a:gd name="T48" fmla="*/ 240 w 258"/>
                <a:gd name="T49" fmla="*/ 0 h 294"/>
                <a:gd name="T50" fmla="*/ 258 w 258"/>
                <a:gd name="T51" fmla="*/ 90 h 294"/>
                <a:gd name="T52" fmla="*/ 258 w 258"/>
                <a:gd name="T53" fmla="*/ 102 h 2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94"/>
                <a:gd name="T83" fmla="*/ 258 w 258"/>
                <a:gd name="T84" fmla="*/ 294 h 2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94">
                  <a:moveTo>
                    <a:pt x="258" y="102"/>
                  </a:moveTo>
                  <a:lnTo>
                    <a:pt x="252" y="108"/>
                  </a:lnTo>
                  <a:lnTo>
                    <a:pt x="258" y="132"/>
                  </a:lnTo>
                  <a:lnTo>
                    <a:pt x="252" y="186"/>
                  </a:lnTo>
                  <a:lnTo>
                    <a:pt x="210" y="222"/>
                  </a:lnTo>
                  <a:lnTo>
                    <a:pt x="204" y="246"/>
                  </a:lnTo>
                  <a:lnTo>
                    <a:pt x="186" y="246"/>
                  </a:lnTo>
                  <a:lnTo>
                    <a:pt x="186" y="276"/>
                  </a:lnTo>
                  <a:lnTo>
                    <a:pt x="168" y="294"/>
                  </a:lnTo>
                  <a:lnTo>
                    <a:pt x="162" y="294"/>
                  </a:lnTo>
                  <a:lnTo>
                    <a:pt x="144" y="270"/>
                  </a:lnTo>
                  <a:lnTo>
                    <a:pt x="96" y="288"/>
                  </a:lnTo>
                  <a:lnTo>
                    <a:pt x="60" y="276"/>
                  </a:lnTo>
                  <a:lnTo>
                    <a:pt x="48" y="258"/>
                  </a:lnTo>
                  <a:lnTo>
                    <a:pt x="24" y="258"/>
                  </a:lnTo>
                  <a:lnTo>
                    <a:pt x="0" y="54"/>
                  </a:lnTo>
                  <a:lnTo>
                    <a:pt x="24" y="54"/>
                  </a:lnTo>
                  <a:lnTo>
                    <a:pt x="78" y="42"/>
                  </a:lnTo>
                  <a:lnTo>
                    <a:pt x="78" y="48"/>
                  </a:lnTo>
                  <a:lnTo>
                    <a:pt x="120" y="54"/>
                  </a:lnTo>
                  <a:lnTo>
                    <a:pt x="108" y="66"/>
                  </a:lnTo>
                  <a:lnTo>
                    <a:pt x="138" y="66"/>
                  </a:lnTo>
                  <a:lnTo>
                    <a:pt x="186" y="48"/>
                  </a:lnTo>
                  <a:lnTo>
                    <a:pt x="198" y="24"/>
                  </a:lnTo>
                  <a:lnTo>
                    <a:pt x="240" y="0"/>
                  </a:lnTo>
                  <a:lnTo>
                    <a:pt x="258" y="90"/>
                  </a:lnTo>
                  <a:lnTo>
                    <a:pt x="258" y="102"/>
                  </a:lnTo>
                  <a:close/>
                </a:path>
              </a:pathLst>
            </a:custGeom>
            <a:solidFill>
              <a:srgbClr val="FFAA00"/>
            </a:solidFill>
            <a:ln w="9525">
              <a:solidFill>
                <a:srgbClr val="FFAA00"/>
              </a:solidFill>
              <a:prstDash val="solid"/>
              <a:round/>
              <a:headEnd/>
              <a:tailEnd/>
            </a:ln>
          </p:spPr>
          <p:txBody>
            <a:bodyPr/>
            <a:lstStyle/>
            <a:p>
              <a:endParaRPr lang="en-US"/>
            </a:p>
          </p:txBody>
        </p:sp>
        <p:sp>
          <p:nvSpPr>
            <p:cNvPr id="227" name="Freeform 591"/>
            <p:cNvSpPr>
              <a:spLocks/>
            </p:cNvSpPr>
            <p:nvPr/>
          </p:nvSpPr>
          <p:spPr bwMode="auto">
            <a:xfrm>
              <a:off x="3561" y="1830"/>
              <a:ext cx="258" cy="294"/>
            </a:xfrm>
            <a:custGeom>
              <a:avLst/>
              <a:gdLst>
                <a:gd name="T0" fmla="*/ 258 w 258"/>
                <a:gd name="T1" fmla="*/ 102 h 294"/>
                <a:gd name="T2" fmla="*/ 252 w 258"/>
                <a:gd name="T3" fmla="*/ 108 h 294"/>
                <a:gd name="T4" fmla="*/ 258 w 258"/>
                <a:gd name="T5" fmla="*/ 132 h 294"/>
                <a:gd name="T6" fmla="*/ 252 w 258"/>
                <a:gd name="T7" fmla="*/ 186 h 294"/>
                <a:gd name="T8" fmla="*/ 210 w 258"/>
                <a:gd name="T9" fmla="*/ 222 h 294"/>
                <a:gd name="T10" fmla="*/ 204 w 258"/>
                <a:gd name="T11" fmla="*/ 246 h 294"/>
                <a:gd name="T12" fmla="*/ 186 w 258"/>
                <a:gd name="T13" fmla="*/ 246 h 294"/>
                <a:gd name="T14" fmla="*/ 186 w 258"/>
                <a:gd name="T15" fmla="*/ 276 h 294"/>
                <a:gd name="T16" fmla="*/ 168 w 258"/>
                <a:gd name="T17" fmla="*/ 294 h 294"/>
                <a:gd name="T18" fmla="*/ 162 w 258"/>
                <a:gd name="T19" fmla="*/ 294 h 294"/>
                <a:gd name="T20" fmla="*/ 144 w 258"/>
                <a:gd name="T21" fmla="*/ 270 h 294"/>
                <a:gd name="T22" fmla="*/ 96 w 258"/>
                <a:gd name="T23" fmla="*/ 288 h 294"/>
                <a:gd name="T24" fmla="*/ 60 w 258"/>
                <a:gd name="T25" fmla="*/ 276 h 294"/>
                <a:gd name="T26" fmla="*/ 48 w 258"/>
                <a:gd name="T27" fmla="*/ 258 h 294"/>
                <a:gd name="T28" fmla="*/ 24 w 258"/>
                <a:gd name="T29" fmla="*/ 258 h 294"/>
                <a:gd name="T30" fmla="*/ 0 w 258"/>
                <a:gd name="T31" fmla="*/ 54 h 294"/>
                <a:gd name="T32" fmla="*/ 24 w 258"/>
                <a:gd name="T33" fmla="*/ 54 h 294"/>
                <a:gd name="T34" fmla="*/ 78 w 258"/>
                <a:gd name="T35" fmla="*/ 42 h 294"/>
                <a:gd name="T36" fmla="*/ 78 w 258"/>
                <a:gd name="T37" fmla="*/ 48 h 294"/>
                <a:gd name="T38" fmla="*/ 120 w 258"/>
                <a:gd name="T39" fmla="*/ 54 h 294"/>
                <a:gd name="T40" fmla="*/ 108 w 258"/>
                <a:gd name="T41" fmla="*/ 66 h 294"/>
                <a:gd name="T42" fmla="*/ 138 w 258"/>
                <a:gd name="T43" fmla="*/ 66 h 294"/>
                <a:gd name="T44" fmla="*/ 186 w 258"/>
                <a:gd name="T45" fmla="*/ 48 h 294"/>
                <a:gd name="T46" fmla="*/ 198 w 258"/>
                <a:gd name="T47" fmla="*/ 24 h 294"/>
                <a:gd name="T48" fmla="*/ 240 w 258"/>
                <a:gd name="T49" fmla="*/ 0 h 294"/>
                <a:gd name="T50" fmla="*/ 258 w 258"/>
                <a:gd name="T51" fmla="*/ 90 h 294"/>
                <a:gd name="T52" fmla="*/ 258 w 258"/>
                <a:gd name="T53" fmla="*/ 102 h 294"/>
                <a:gd name="T54" fmla="*/ 258 w 258"/>
                <a:gd name="T55" fmla="*/ 108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8"/>
                <a:gd name="T85" fmla="*/ 0 h 294"/>
                <a:gd name="T86" fmla="*/ 258 w 258"/>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8" h="294">
                  <a:moveTo>
                    <a:pt x="258" y="102"/>
                  </a:moveTo>
                  <a:lnTo>
                    <a:pt x="252" y="108"/>
                  </a:lnTo>
                  <a:lnTo>
                    <a:pt x="258" y="132"/>
                  </a:lnTo>
                  <a:lnTo>
                    <a:pt x="252" y="186"/>
                  </a:lnTo>
                  <a:lnTo>
                    <a:pt x="210" y="222"/>
                  </a:lnTo>
                  <a:lnTo>
                    <a:pt x="204" y="246"/>
                  </a:lnTo>
                  <a:lnTo>
                    <a:pt x="186" y="246"/>
                  </a:lnTo>
                  <a:lnTo>
                    <a:pt x="186" y="276"/>
                  </a:lnTo>
                  <a:lnTo>
                    <a:pt x="168" y="294"/>
                  </a:lnTo>
                  <a:lnTo>
                    <a:pt x="162" y="294"/>
                  </a:lnTo>
                  <a:lnTo>
                    <a:pt x="144" y="270"/>
                  </a:lnTo>
                  <a:lnTo>
                    <a:pt x="96" y="288"/>
                  </a:lnTo>
                  <a:lnTo>
                    <a:pt x="60" y="276"/>
                  </a:lnTo>
                  <a:lnTo>
                    <a:pt x="48" y="258"/>
                  </a:lnTo>
                  <a:lnTo>
                    <a:pt x="24" y="258"/>
                  </a:lnTo>
                  <a:lnTo>
                    <a:pt x="0" y="54"/>
                  </a:lnTo>
                  <a:lnTo>
                    <a:pt x="24" y="54"/>
                  </a:lnTo>
                  <a:lnTo>
                    <a:pt x="78" y="42"/>
                  </a:lnTo>
                  <a:lnTo>
                    <a:pt x="78" y="48"/>
                  </a:lnTo>
                  <a:lnTo>
                    <a:pt x="120" y="54"/>
                  </a:lnTo>
                  <a:lnTo>
                    <a:pt x="108" y="66"/>
                  </a:lnTo>
                  <a:lnTo>
                    <a:pt x="138" y="66"/>
                  </a:lnTo>
                  <a:lnTo>
                    <a:pt x="186" y="48"/>
                  </a:lnTo>
                  <a:lnTo>
                    <a:pt x="198" y="24"/>
                  </a:lnTo>
                  <a:lnTo>
                    <a:pt x="240" y="0"/>
                  </a:lnTo>
                  <a:lnTo>
                    <a:pt x="258" y="90"/>
                  </a:lnTo>
                  <a:lnTo>
                    <a:pt x="258" y="102"/>
                  </a:lnTo>
                  <a:lnTo>
                    <a:pt x="258" y="10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592"/>
            <p:cNvSpPr>
              <a:spLocks/>
            </p:cNvSpPr>
            <p:nvPr/>
          </p:nvSpPr>
          <p:spPr bwMode="auto">
            <a:xfrm>
              <a:off x="2475" y="2274"/>
              <a:ext cx="534" cy="282"/>
            </a:xfrm>
            <a:custGeom>
              <a:avLst/>
              <a:gdLst>
                <a:gd name="T0" fmla="*/ 522 w 534"/>
                <a:gd name="T1" fmla="*/ 54 h 282"/>
                <a:gd name="T2" fmla="*/ 534 w 534"/>
                <a:gd name="T3" fmla="*/ 144 h 282"/>
                <a:gd name="T4" fmla="*/ 534 w 534"/>
                <a:gd name="T5" fmla="*/ 282 h 282"/>
                <a:gd name="T6" fmla="*/ 486 w 534"/>
                <a:gd name="T7" fmla="*/ 252 h 282"/>
                <a:gd name="T8" fmla="*/ 414 w 534"/>
                <a:gd name="T9" fmla="*/ 276 h 282"/>
                <a:gd name="T10" fmla="*/ 396 w 534"/>
                <a:gd name="T11" fmla="*/ 258 h 282"/>
                <a:gd name="T12" fmla="*/ 384 w 534"/>
                <a:gd name="T13" fmla="*/ 264 h 282"/>
                <a:gd name="T14" fmla="*/ 378 w 534"/>
                <a:gd name="T15" fmla="*/ 258 h 282"/>
                <a:gd name="T16" fmla="*/ 366 w 534"/>
                <a:gd name="T17" fmla="*/ 276 h 282"/>
                <a:gd name="T18" fmla="*/ 360 w 534"/>
                <a:gd name="T19" fmla="*/ 258 h 282"/>
                <a:gd name="T20" fmla="*/ 348 w 534"/>
                <a:gd name="T21" fmla="*/ 270 h 282"/>
                <a:gd name="T22" fmla="*/ 330 w 534"/>
                <a:gd name="T23" fmla="*/ 252 h 282"/>
                <a:gd name="T24" fmla="*/ 318 w 534"/>
                <a:gd name="T25" fmla="*/ 264 h 282"/>
                <a:gd name="T26" fmla="*/ 300 w 534"/>
                <a:gd name="T27" fmla="*/ 240 h 282"/>
                <a:gd name="T28" fmla="*/ 276 w 534"/>
                <a:gd name="T29" fmla="*/ 246 h 282"/>
                <a:gd name="T30" fmla="*/ 234 w 534"/>
                <a:gd name="T31" fmla="*/ 234 h 282"/>
                <a:gd name="T32" fmla="*/ 222 w 534"/>
                <a:gd name="T33" fmla="*/ 216 h 282"/>
                <a:gd name="T34" fmla="*/ 204 w 534"/>
                <a:gd name="T35" fmla="*/ 216 h 282"/>
                <a:gd name="T36" fmla="*/ 180 w 534"/>
                <a:gd name="T37" fmla="*/ 204 h 282"/>
                <a:gd name="T38" fmla="*/ 192 w 534"/>
                <a:gd name="T39" fmla="*/ 54 h 282"/>
                <a:gd name="T40" fmla="*/ 0 w 534"/>
                <a:gd name="T41" fmla="*/ 42 h 282"/>
                <a:gd name="T42" fmla="*/ 6 w 534"/>
                <a:gd name="T43" fmla="*/ 0 h 282"/>
                <a:gd name="T44" fmla="*/ 66 w 534"/>
                <a:gd name="T45" fmla="*/ 6 h 282"/>
                <a:gd name="T46" fmla="*/ 522 w 534"/>
                <a:gd name="T47" fmla="*/ 18 h 282"/>
                <a:gd name="T48" fmla="*/ 522 w 534"/>
                <a:gd name="T49" fmla="*/ 42 h 282"/>
                <a:gd name="T50" fmla="*/ 522 w 534"/>
                <a:gd name="T51" fmla="*/ 54 h 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4"/>
                <a:gd name="T79" fmla="*/ 0 h 282"/>
                <a:gd name="T80" fmla="*/ 534 w 534"/>
                <a:gd name="T81" fmla="*/ 282 h 2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4" h="282">
                  <a:moveTo>
                    <a:pt x="522" y="54"/>
                  </a:moveTo>
                  <a:lnTo>
                    <a:pt x="534" y="144"/>
                  </a:lnTo>
                  <a:lnTo>
                    <a:pt x="534" y="282"/>
                  </a:lnTo>
                  <a:lnTo>
                    <a:pt x="486" y="252"/>
                  </a:lnTo>
                  <a:lnTo>
                    <a:pt x="414" y="276"/>
                  </a:lnTo>
                  <a:lnTo>
                    <a:pt x="396" y="258"/>
                  </a:lnTo>
                  <a:lnTo>
                    <a:pt x="384" y="264"/>
                  </a:lnTo>
                  <a:lnTo>
                    <a:pt x="378" y="258"/>
                  </a:lnTo>
                  <a:lnTo>
                    <a:pt x="366" y="276"/>
                  </a:lnTo>
                  <a:lnTo>
                    <a:pt x="360" y="258"/>
                  </a:lnTo>
                  <a:lnTo>
                    <a:pt x="348" y="270"/>
                  </a:lnTo>
                  <a:lnTo>
                    <a:pt x="330" y="252"/>
                  </a:lnTo>
                  <a:lnTo>
                    <a:pt x="318" y="264"/>
                  </a:lnTo>
                  <a:lnTo>
                    <a:pt x="300" y="240"/>
                  </a:lnTo>
                  <a:lnTo>
                    <a:pt x="276" y="246"/>
                  </a:lnTo>
                  <a:lnTo>
                    <a:pt x="234" y="234"/>
                  </a:lnTo>
                  <a:lnTo>
                    <a:pt x="222" y="216"/>
                  </a:lnTo>
                  <a:lnTo>
                    <a:pt x="204" y="216"/>
                  </a:lnTo>
                  <a:lnTo>
                    <a:pt x="180" y="204"/>
                  </a:lnTo>
                  <a:lnTo>
                    <a:pt x="192" y="54"/>
                  </a:lnTo>
                  <a:lnTo>
                    <a:pt x="0" y="42"/>
                  </a:lnTo>
                  <a:lnTo>
                    <a:pt x="6" y="0"/>
                  </a:lnTo>
                  <a:lnTo>
                    <a:pt x="66" y="6"/>
                  </a:lnTo>
                  <a:lnTo>
                    <a:pt x="522" y="18"/>
                  </a:lnTo>
                  <a:lnTo>
                    <a:pt x="522" y="42"/>
                  </a:lnTo>
                  <a:lnTo>
                    <a:pt x="522" y="54"/>
                  </a:lnTo>
                  <a:close/>
                </a:path>
              </a:pathLst>
            </a:custGeom>
            <a:solidFill>
              <a:srgbClr val="E8D898"/>
            </a:solidFill>
            <a:ln w="9525">
              <a:solidFill>
                <a:srgbClr val="E8D898"/>
              </a:solidFill>
              <a:prstDash val="solid"/>
              <a:round/>
              <a:headEnd/>
              <a:tailEnd/>
            </a:ln>
          </p:spPr>
          <p:txBody>
            <a:bodyPr/>
            <a:lstStyle/>
            <a:p>
              <a:endParaRPr lang="en-US"/>
            </a:p>
          </p:txBody>
        </p:sp>
        <p:sp>
          <p:nvSpPr>
            <p:cNvPr id="229" name="Freeform 593"/>
            <p:cNvSpPr>
              <a:spLocks/>
            </p:cNvSpPr>
            <p:nvPr/>
          </p:nvSpPr>
          <p:spPr bwMode="auto">
            <a:xfrm>
              <a:off x="2475" y="2274"/>
              <a:ext cx="534" cy="282"/>
            </a:xfrm>
            <a:custGeom>
              <a:avLst/>
              <a:gdLst>
                <a:gd name="T0" fmla="*/ 522 w 534"/>
                <a:gd name="T1" fmla="*/ 54 h 282"/>
                <a:gd name="T2" fmla="*/ 534 w 534"/>
                <a:gd name="T3" fmla="*/ 144 h 282"/>
                <a:gd name="T4" fmla="*/ 534 w 534"/>
                <a:gd name="T5" fmla="*/ 282 h 282"/>
                <a:gd name="T6" fmla="*/ 486 w 534"/>
                <a:gd name="T7" fmla="*/ 252 h 282"/>
                <a:gd name="T8" fmla="*/ 414 w 534"/>
                <a:gd name="T9" fmla="*/ 276 h 282"/>
                <a:gd name="T10" fmla="*/ 396 w 534"/>
                <a:gd name="T11" fmla="*/ 258 h 282"/>
                <a:gd name="T12" fmla="*/ 384 w 534"/>
                <a:gd name="T13" fmla="*/ 264 h 282"/>
                <a:gd name="T14" fmla="*/ 378 w 534"/>
                <a:gd name="T15" fmla="*/ 258 h 282"/>
                <a:gd name="T16" fmla="*/ 366 w 534"/>
                <a:gd name="T17" fmla="*/ 276 h 282"/>
                <a:gd name="T18" fmla="*/ 360 w 534"/>
                <a:gd name="T19" fmla="*/ 258 h 282"/>
                <a:gd name="T20" fmla="*/ 348 w 534"/>
                <a:gd name="T21" fmla="*/ 270 h 282"/>
                <a:gd name="T22" fmla="*/ 330 w 534"/>
                <a:gd name="T23" fmla="*/ 252 h 282"/>
                <a:gd name="T24" fmla="*/ 318 w 534"/>
                <a:gd name="T25" fmla="*/ 264 h 282"/>
                <a:gd name="T26" fmla="*/ 300 w 534"/>
                <a:gd name="T27" fmla="*/ 240 h 282"/>
                <a:gd name="T28" fmla="*/ 276 w 534"/>
                <a:gd name="T29" fmla="*/ 246 h 282"/>
                <a:gd name="T30" fmla="*/ 234 w 534"/>
                <a:gd name="T31" fmla="*/ 234 h 282"/>
                <a:gd name="T32" fmla="*/ 222 w 534"/>
                <a:gd name="T33" fmla="*/ 216 h 282"/>
                <a:gd name="T34" fmla="*/ 204 w 534"/>
                <a:gd name="T35" fmla="*/ 216 h 282"/>
                <a:gd name="T36" fmla="*/ 180 w 534"/>
                <a:gd name="T37" fmla="*/ 204 h 282"/>
                <a:gd name="T38" fmla="*/ 192 w 534"/>
                <a:gd name="T39" fmla="*/ 54 h 282"/>
                <a:gd name="T40" fmla="*/ 0 w 534"/>
                <a:gd name="T41" fmla="*/ 42 h 282"/>
                <a:gd name="T42" fmla="*/ 6 w 534"/>
                <a:gd name="T43" fmla="*/ 0 h 282"/>
                <a:gd name="T44" fmla="*/ 66 w 534"/>
                <a:gd name="T45" fmla="*/ 6 h 282"/>
                <a:gd name="T46" fmla="*/ 522 w 534"/>
                <a:gd name="T47" fmla="*/ 18 h 282"/>
                <a:gd name="T48" fmla="*/ 522 w 534"/>
                <a:gd name="T49" fmla="*/ 42 h 282"/>
                <a:gd name="T50" fmla="*/ 522 w 534"/>
                <a:gd name="T51" fmla="*/ 54 h 282"/>
                <a:gd name="T52" fmla="*/ 522 w 534"/>
                <a:gd name="T53" fmla="*/ 60 h 2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4"/>
                <a:gd name="T82" fmla="*/ 0 h 282"/>
                <a:gd name="T83" fmla="*/ 534 w 534"/>
                <a:gd name="T84" fmla="*/ 282 h 2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4" h="282">
                  <a:moveTo>
                    <a:pt x="522" y="54"/>
                  </a:moveTo>
                  <a:lnTo>
                    <a:pt x="534" y="144"/>
                  </a:lnTo>
                  <a:lnTo>
                    <a:pt x="534" y="282"/>
                  </a:lnTo>
                  <a:lnTo>
                    <a:pt x="486" y="252"/>
                  </a:lnTo>
                  <a:lnTo>
                    <a:pt x="414" y="276"/>
                  </a:lnTo>
                  <a:lnTo>
                    <a:pt x="396" y="258"/>
                  </a:lnTo>
                  <a:lnTo>
                    <a:pt x="384" y="264"/>
                  </a:lnTo>
                  <a:lnTo>
                    <a:pt x="378" y="258"/>
                  </a:lnTo>
                  <a:lnTo>
                    <a:pt x="366" y="276"/>
                  </a:lnTo>
                  <a:lnTo>
                    <a:pt x="360" y="258"/>
                  </a:lnTo>
                  <a:lnTo>
                    <a:pt x="348" y="270"/>
                  </a:lnTo>
                  <a:lnTo>
                    <a:pt x="330" y="252"/>
                  </a:lnTo>
                  <a:lnTo>
                    <a:pt x="318" y="264"/>
                  </a:lnTo>
                  <a:lnTo>
                    <a:pt x="300" y="240"/>
                  </a:lnTo>
                  <a:lnTo>
                    <a:pt x="276" y="246"/>
                  </a:lnTo>
                  <a:lnTo>
                    <a:pt x="234" y="234"/>
                  </a:lnTo>
                  <a:lnTo>
                    <a:pt x="222" y="216"/>
                  </a:lnTo>
                  <a:lnTo>
                    <a:pt x="204" y="216"/>
                  </a:lnTo>
                  <a:lnTo>
                    <a:pt x="180" y="204"/>
                  </a:lnTo>
                  <a:lnTo>
                    <a:pt x="192" y="54"/>
                  </a:lnTo>
                  <a:lnTo>
                    <a:pt x="0" y="42"/>
                  </a:lnTo>
                  <a:lnTo>
                    <a:pt x="6" y="0"/>
                  </a:lnTo>
                  <a:lnTo>
                    <a:pt x="66" y="6"/>
                  </a:lnTo>
                  <a:lnTo>
                    <a:pt x="522" y="18"/>
                  </a:lnTo>
                  <a:lnTo>
                    <a:pt x="522" y="42"/>
                  </a:lnTo>
                  <a:lnTo>
                    <a:pt x="522" y="54"/>
                  </a:lnTo>
                  <a:lnTo>
                    <a:pt x="522" y="6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594"/>
            <p:cNvSpPr>
              <a:spLocks/>
            </p:cNvSpPr>
            <p:nvPr/>
          </p:nvSpPr>
          <p:spPr bwMode="auto">
            <a:xfrm>
              <a:off x="1311" y="1350"/>
              <a:ext cx="492" cy="414"/>
            </a:xfrm>
            <a:custGeom>
              <a:avLst/>
              <a:gdLst>
                <a:gd name="T0" fmla="*/ 234 w 492"/>
                <a:gd name="T1" fmla="*/ 372 h 414"/>
                <a:gd name="T2" fmla="*/ 0 w 492"/>
                <a:gd name="T3" fmla="*/ 312 h 414"/>
                <a:gd name="T4" fmla="*/ 0 w 492"/>
                <a:gd name="T5" fmla="*/ 240 h 414"/>
                <a:gd name="T6" fmla="*/ 42 w 492"/>
                <a:gd name="T7" fmla="*/ 186 h 414"/>
                <a:gd name="T8" fmla="*/ 96 w 492"/>
                <a:gd name="T9" fmla="*/ 54 h 414"/>
                <a:gd name="T10" fmla="*/ 108 w 492"/>
                <a:gd name="T11" fmla="*/ 0 h 414"/>
                <a:gd name="T12" fmla="*/ 138 w 492"/>
                <a:gd name="T13" fmla="*/ 6 h 414"/>
                <a:gd name="T14" fmla="*/ 132 w 492"/>
                <a:gd name="T15" fmla="*/ 12 h 414"/>
                <a:gd name="T16" fmla="*/ 162 w 492"/>
                <a:gd name="T17" fmla="*/ 30 h 414"/>
                <a:gd name="T18" fmla="*/ 156 w 492"/>
                <a:gd name="T19" fmla="*/ 66 h 414"/>
                <a:gd name="T20" fmla="*/ 180 w 492"/>
                <a:gd name="T21" fmla="*/ 78 h 414"/>
                <a:gd name="T22" fmla="*/ 210 w 492"/>
                <a:gd name="T23" fmla="*/ 72 h 414"/>
                <a:gd name="T24" fmla="*/ 240 w 492"/>
                <a:gd name="T25" fmla="*/ 90 h 414"/>
                <a:gd name="T26" fmla="*/ 366 w 492"/>
                <a:gd name="T27" fmla="*/ 90 h 414"/>
                <a:gd name="T28" fmla="*/ 474 w 492"/>
                <a:gd name="T29" fmla="*/ 114 h 414"/>
                <a:gd name="T30" fmla="*/ 492 w 492"/>
                <a:gd name="T31" fmla="*/ 150 h 414"/>
                <a:gd name="T32" fmla="*/ 432 w 492"/>
                <a:gd name="T33" fmla="*/ 234 h 414"/>
                <a:gd name="T34" fmla="*/ 444 w 492"/>
                <a:gd name="T35" fmla="*/ 252 h 414"/>
                <a:gd name="T36" fmla="*/ 402 w 492"/>
                <a:gd name="T37" fmla="*/ 414 h 414"/>
                <a:gd name="T38" fmla="*/ 270 w 492"/>
                <a:gd name="T39" fmla="*/ 384 h 414"/>
                <a:gd name="T40" fmla="*/ 234 w 492"/>
                <a:gd name="T41" fmla="*/ 372 h 4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2"/>
                <a:gd name="T64" fmla="*/ 0 h 414"/>
                <a:gd name="T65" fmla="*/ 492 w 492"/>
                <a:gd name="T66" fmla="*/ 414 h 4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2" h="414">
                  <a:moveTo>
                    <a:pt x="234" y="372"/>
                  </a:moveTo>
                  <a:lnTo>
                    <a:pt x="0" y="312"/>
                  </a:lnTo>
                  <a:lnTo>
                    <a:pt x="0" y="240"/>
                  </a:lnTo>
                  <a:lnTo>
                    <a:pt x="42" y="186"/>
                  </a:lnTo>
                  <a:lnTo>
                    <a:pt x="96" y="54"/>
                  </a:lnTo>
                  <a:lnTo>
                    <a:pt x="108" y="0"/>
                  </a:lnTo>
                  <a:lnTo>
                    <a:pt x="138" y="6"/>
                  </a:lnTo>
                  <a:lnTo>
                    <a:pt x="132" y="12"/>
                  </a:lnTo>
                  <a:lnTo>
                    <a:pt x="162" y="30"/>
                  </a:lnTo>
                  <a:lnTo>
                    <a:pt x="156" y="66"/>
                  </a:lnTo>
                  <a:lnTo>
                    <a:pt x="180" y="78"/>
                  </a:lnTo>
                  <a:lnTo>
                    <a:pt x="210" y="72"/>
                  </a:lnTo>
                  <a:lnTo>
                    <a:pt x="240" y="90"/>
                  </a:lnTo>
                  <a:lnTo>
                    <a:pt x="366" y="90"/>
                  </a:lnTo>
                  <a:lnTo>
                    <a:pt x="474" y="114"/>
                  </a:lnTo>
                  <a:lnTo>
                    <a:pt x="492" y="150"/>
                  </a:lnTo>
                  <a:lnTo>
                    <a:pt x="432" y="234"/>
                  </a:lnTo>
                  <a:lnTo>
                    <a:pt x="444" y="252"/>
                  </a:lnTo>
                  <a:lnTo>
                    <a:pt x="402" y="414"/>
                  </a:lnTo>
                  <a:lnTo>
                    <a:pt x="270" y="384"/>
                  </a:lnTo>
                  <a:lnTo>
                    <a:pt x="234" y="372"/>
                  </a:lnTo>
                  <a:close/>
                </a:path>
              </a:pathLst>
            </a:custGeom>
            <a:solidFill>
              <a:srgbClr val="E8D898"/>
            </a:solidFill>
            <a:ln w="9525">
              <a:solidFill>
                <a:srgbClr val="E8D898"/>
              </a:solidFill>
              <a:prstDash val="solid"/>
              <a:round/>
              <a:headEnd/>
              <a:tailEnd/>
            </a:ln>
          </p:spPr>
          <p:txBody>
            <a:bodyPr/>
            <a:lstStyle/>
            <a:p>
              <a:endParaRPr lang="en-US"/>
            </a:p>
          </p:txBody>
        </p:sp>
        <p:sp>
          <p:nvSpPr>
            <p:cNvPr id="231" name="Freeform 595"/>
            <p:cNvSpPr>
              <a:spLocks/>
            </p:cNvSpPr>
            <p:nvPr/>
          </p:nvSpPr>
          <p:spPr bwMode="auto">
            <a:xfrm>
              <a:off x="1311" y="1350"/>
              <a:ext cx="492" cy="414"/>
            </a:xfrm>
            <a:custGeom>
              <a:avLst/>
              <a:gdLst>
                <a:gd name="T0" fmla="*/ 234 w 492"/>
                <a:gd name="T1" fmla="*/ 372 h 414"/>
                <a:gd name="T2" fmla="*/ 0 w 492"/>
                <a:gd name="T3" fmla="*/ 312 h 414"/>
                <a:gd name="T4" fmla="*/ 0 w 492"/>
                <a:gd name="T5" fmla="*/ 240 h 414"/>
                <a:gd name="T6" fmla="*/ 42 w 492"/>
                <a:gd name="T7" fmla="*/ 186 h 414"/>
                <a:gd name="T8" fmla="*/ 96 w 492"/>
                <a:gd name="T9" fmla="*/ 54 h 414"/>
                <a:gd name="T10" fmla="*/ 108 w 492"/>
                <a:gd name="T11" fmla="*/ 0 h 414"/>
                <a:gd name="T12" fmla="*/ 138 w 492"/>
                <a:gd name="T13" fmla="*/ 6 h 414"/>
                <a:gd name="T14" fmla="*/ 132 w 492"/>
                <a:gd name="T15" fmla="*/ 12 h 414"/>
                <a:gd name="T16" fmla="*/ 162 w 492"/>
                <a:gd name="T17" fmla="*/ 30 h 414"/>
                <a:gd name="T18" fmla="*/ 156 w 492"/>
                <a:gd name="T19" fmla="*/ 66 h 414"/>
                <a:gd name="T20" fmla="*/ 180 w 492"/>
                <a:gd name="T21" fmla="*/ 78 h 414"/>
                <a:gd name="T22" fmla="*/ 210 w 492"/>
                <a:gd name="T23" fmla="*/ 72 h 414"/>
                <a:gd name="T24" fmla="*/ 240 w 492"/>
                <a:gd name="T25" fmla="*/ 90 h 414"/>
                <a:gd name="T26" fmla="*/ 366 w 492"/>
                <a:gd name="T27" fmla="*/ 90 h 414"/>
                <a:gd name="T28" fmla="*/ 474 w 492"/>
                <a:gd name="T29" fmla="*/ 114 h 414"/>
                <a:gd name="T30" fmla="*/ 492 w 492"/>
                <a:gd name="T31" fmla="*/ 150 h 414"/>
                <a:gd name="T32" fmla="*/ 432 w 492"/>
                <a:gd name="T33" fmla="*/ 234 h 414"/>
                <a:gd name="T34" fmla="*/ 444 w 492"/>
                <a:gd name="T35" fmla="*/ 252 h 414"/>
                <a:gd name="T36" fmla="*/ 402 w 492"/>
                <a:gd name="T37" fmla="*/ 414 h 414"/>
                <a:gd name="T38" fmla="*/ 270 w 492"/>
                <a:gd name="T39" fmla="*/ 384 h 414"/>
                <a:gd name="T40" fmla="*/ 234 w 492"/>
                <a:gd name="T41" fmla="*/ 372 h 414"/>
                <a:gd name="T42" fmla="*/ 234 w 492"/>
                <a:gd name="T43" fmla="*/ 378 h 4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2"/>
                <a:gd name="T67" fmla="*/ 0 h 414"/>
                <a:gd name="T68" fmla="*/ 492 w 492"/>
                <a:gd name="T69" fmla="*/ 414 h 4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2" h="414">
                  <a:moveTo>
                    <a:pt x="234" y="372"/>
                  </a:moveTo>
                  <a:lnTo>
                    <a:pt x="0" y="312"/>
                  </a:lnTo>
                  <a:lnTo>
                    <a:pt x="0" y="240"/>
                  </a:lnTo>
                  <a:lnTo>
                    <a:pt x="42" y="186"/>
                  </a:lnTo>
                  <a:lnTo>
                    <a:pt x="96" y="54"/>
                  </a:lnTo>
                  <a:lnTo>
                    <a:pt x="108" y="0"/>
                  </a:lnTo>
                  <a:lnTo>
                    <a:pt x="138" y="6"/>
                  </a:lnTo>
                  <a:lnTo>
                    <a:pt x="132" y="12"/>
                  </a:lnTo>
                  <a:lnTo>
                    <a:pt x="162" y="30"/>
                  </a:lnTo>
                  <a:lnTo>
                    <a:pt x="156" y="66"/>
                  </a:lnTo>
                  <a:lnTo>
                    <a:pt x="180" y="78"/>
                  </a:lnTo>
                  <a:lnTo>
                    <a:pt x="210" y="72"/>
                  </a:lnTo>
                  <a:lnTo>
                    <a:pt x="240" y="90"/>
                  </a:lnTo>
                  <a:lnTo>
                    <a:pt x="366" y="90"/>
                  </a:lnTo>
                  <a:lnTo>
                    <a:pt x="474" y="114"/>
                  </a:lnTo>
                  <a:lnTo>
                    <a:pt x="492" y="150"/>
                  </a:lnTo>
                  <a:lnTo>
                    <a:pt x="432" y="234"/>
                  </a:lnTo>
                  <a:lnTo>
                    <a:pt x="444" y="252"/>
                  </a:lnTo>
                  <a:lnTo>
                    <a:pt x="402" y="414"/>
                  </a:lnTo>
                  <a:lnTo>
                    <a:pt x="270" y="384"/>
                  </a:lnTo>
                  <a:lnTo>
                    <a:pt x="234" y="372"/>
                  </a:lnTo>
                  <a:lnTo>
                    <a:pt x="234" y="37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596"/>
            <p:cNvSpPr>
              <a:spLocks/>
            </p:cNvSpPr>
            <p:nvPr/>
          </p:nvSpPr>
          <p:spPr bwMode="auto">
            <a:xfrm>
              <a:off x="3801" y="1776"/>
              <a:ext cx="360" cy="228"/>
            </a:xfrm>
            <a:custGeom>
              <a:avLst/>
              <a:gdLst>
                <a:gd name="T0" fmla="*/ 42 w 360"/>
                <a:gd name="T1" fmla="*/ 30 h 228"/>
                <a:gd name="T2" fmla="*/ 48 w 360"/>
                <a:gd name="T3" fmla="*/ 48 h 228"/>
                <a:gd name="T4" fmla="*/ 294 w 360"/>
                <a:gd name="T5" fmla="*/ 0 h 228"/>
                <a:gd name="T6" fmla="*/ 324 w 360"/>
                <a:gd name="T7" fmla="*/ 30 h 228"/>
                <a:gd name="T8" fmla="*/ 342 w 360"/>
                <a:gd name="T9" fmla="*/ 42 h 228"/>
                <a:gd name="T10" fmla="*/ 324 w 360"/>
                <a:gd name="T11" fmla="*/ 72 h 228"/>
                <a:gd name="T12" fmla="*/ 330 w 360"/>
                <a:gd name="T13" fmla="*/ 102 h 228"/>
                <a:gd name="T14" fmla="*/ 360 w 360"/>
                <a:gd name="T15" fmla="*/ 132 h 228"/>
                <a:gd name="T16" fmla="*/ 330 w 360"/>
                <a:gd name="T17" fmla="*/ 168 h 228"/>
                <a:gd name="T18" fmla="*/ 306 w 360"/>
                <a:gd name="T19" fmla="*/ 180 h 228"/>
                <a:gd name="T20" fmla="*/ 288 w 360"/>
                <a:gd name="T21" fmla="*/ 180 h 228"/>
                <a:gd name="T22" fmla="*/ 90 w 360"/>
                <a:gd name="T23" fmla="*/ 222 h 228"/>
                <a:gd name="T24" fmla="*/ 78 w 360"/>
                <a:gd name="T25" fmla="*/ 222 h 228"/>
                <a:gd name="T26" fmla="*/ 30 w 360"/>
                <a:gd name="T27" fmla="*/ 228 h 228"/>
                <a:gd name="T28" fmla="*/ 18 w 360"/>
                <a:gd name="T29" fmla="*/ 156 h 228"/>
                <a:gd name="T30" fmla="*/ 18 w 360"/>
                <a:gd name="T31" fmla="*/ 144 h 228"/>
                <a:gd name="T32" fmla="*/ 0 w 360"/>
                <a:gd name="T33" fmla="*/ 54 h 228"/>
                <a:gd name="T34" fmla="*/ 42 w 360"/>
                <a:gd name="T35" fmla="*/ 30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28"/>
                <a:gd name="T56" fmla="*/ 360 w 360"/>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28">
                  <a:moveTo>
                    <a:pt x="42" y="30"/>
                  </a:moveTo>
                  <a:lnTo>
                    <a:pt x="48" y="48"/>
                  </a:lnTo>
                  <a:lnTo>
                    <a:pt x="294" y="0"/>
                  </a:lnTo>
                  <a:lnTo>
                    <a:pt x="324" y="30"/>
                  </a:lnTo>
                  <a:lnTo>
                    <a:pt x="342" y="42"/>
                  </a:lnTo>
                  <a:lnTo>
                    <a:pt x="324" y="72"/>
                  </a:lnTo>
                  <a:lnTo>
                    <a:pt x="330" y="102"/>
                  </a:lnTo>
                  <a:lnTo>
                    <a:pt x="360" y="132"/>
                  </a:lnTo>
                  <a:lnTo>
                    <a:pt x="330" y="168"/>
                  </a:lnTo>
                  <a:lnTo>
                    <a:pt x="306" y="180"/>
                  </a:lnTo>
                  <a:lnTo>
                    <a:pt x="288" y="180"/>
                  </a:lnTo>
                  <a:lnTo>
                    <a:pt x="90" y="222"/>
                  </a:lnTo>
                  <a:lnTo>
                    <a:pt x="78" y="222"/>
                  </a:lnTo>
                  <a:lnTo>
                    <a:pt x="30" y="228"/>
                  </a:lnTo>
                  <a:lnTo>
                    <a:pt x="18" y="156"/>
                  </a:lnTo>
                  <a:lnTo>
                    <a:pt x="18" y="144"/>
                  </a:lnTo>
                  <a:lnTo>
                    <a:pt x="0" y="54"/>
                  </a:lnTo>
                  <a:lnTo>
                    <a:pt x="42" y="30"/>
                  </a:lnTo>
                  <a:close/>
                </a:path>
              </a:pathLst>
            </a:custGeom>
            <a:solidFill>
              <a:srgbClr val="FFAA00"/>
            </a:solidFill>
            <a:ln w="9525">
              <a:solidFill>
                <a:srgbClr val="FFAA00"/>
              </a:solidFill>
              <a:prstDash val="solid"/>
              <a:round/>
              <a:headEnd/>
              <a:tailEnd/>
            </a:ln>
          </p:spPr>
          <p:txBody>
            <a:bodyPr/>
            <a:lstStyle/>
            <a:p>
              <a:endParaRPr lang="en-US"/>
            </a:p>
          </p:txBody>
        </p:sp>
        <p:sp>
          <p:nvSpPr>
            <p:cNvPr id="233" name="Freeform 597"/>
            <p:cNvSpPr>
              <a:spLocks/>
            </p:cNvSpPr>
            <p:nvPr/>
          </p:nvSpPr>
          <p:spPr bwMode="auto">
            <a:xfrm>
              <a:off x="3801" y="1776"/>
              <a:ext cx="360" cy="228"/>
            </a:xfrm>
            <a:custGeom>
              <a:avLst/>
              <a:gdLst>
                <a:gd name="T0" fmla="*/ 42 w 360"/>
                <a:gd name="T1" fmla="*/ 30 h 228"/>
                <a:gd name="T2" fmla="*/ 48 w 360"/>
                <a:gd name="T3" fmla="*/ 48 h 228"/>
                <a:gd name="T4" fmla="*/ 294 w 360"/>
                <a:gd name="T5" fmla="*/ 0 h 228"/>
                <a:gd name="T6" fmla="*/ 324 w 360"/>
                <a:gd name="T7" fmla="*/ 30 h 228"/>
                <a:gd name="T8" fmla="*/ 342 w 360"/>
                <a:gd name="T9" fmla="*/ 42 h 228"/>
                <a:gd name="T10" fmla="*/ 324 w 360"/>
                <a:gd name="T11" fmla="*/ 72 h 228"/>
                <a:gd name="T12" fmla="*/ 330 w 360"/>
                <a:gd name="T13" fmla="*/ 102 h 228"/>
                <a:gd name="T14" fmla="*/ 360 w 360"/>
                <a:gd name="T15" fmla="*/ 132 h 228"/>
                <a:gd name="T16" fmla="*/ 330 w 360"/>
                <a:gd name="T17" fmla="*/ 168 h 228"/>
                <a:gd name="T18" fmla="*/ 306 w 360"/>
                <a:gd name="T19" fmla="*/ 180 h 228"/>
                <a:gd name="T20" fmla="*/ 288 w 360"/>
                <a:gd name="T21" fmla="*/ 180 h 228"/>
                <a:gd name="T22" fmla="*/ 90 w 360"/>
                <a:gd name="T23" fmla="*/ 222 h 228"/>
                <a:gd name="T24" fmla="*/ 78 w 360"/>
                <a:gd name="T25" fmla="*/ 222 h 228"/>
                <a:gd name="T26" fmla="*/ 30 w 360"/>
                <a:gd name="T27" fmla="*/ 228 h 228"/>
                <a:gd name="T28" fmla="*/ 18 w 360"/>
                <a:gd name="T29" fmla="*/ 156 h 228"/>
                <a:gd name="T30" fmla="*/ 18 w 360"/>
                <a:gd name="T31" fmla="*/ 144 h 228"/>
                <a:gd name="T32" fmla="*/ 0 w 360"/>
                <a:gd name="T33" fmla="*/ 54 h 228"/>
                <a:gd name="T34" fmla="*/ 42 w 360"/>
                <a:gd name="T35" fmla="*/ 30 h 228"/>
                <a:gd name="T36" fmla="*/ 42 w 360"/>
                <a:gd name="T37" fmla="*/ 36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28"/>
                <a:gd name="T59" fmla="*/ 360 w 360"/>
                <a:gd name="T60" fmla="*/ 228 h 2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28">
                  <a:moveTo>
                    <a:pt x="42" y="30"/>
                  </a:moveTo>
                  <a:lnTo>
                    <a:pt x="48" y="48"/>
                  </a:lnTo>
                  <a:lnTo>
                    <a:pt x="294" y="0"/>
                  </a:lnTo>
                  <a:lnTo>
                    <a:pt x="324" y="30"/>
                  </a:lnTo>
                  <a:lnTo>
                    <a:pt x="342" y="42"/>
                  </a:lnTo>
                  <a:lnTo>
                    <a:pt x="324" y="72"/>
                  </a:lnTo>
                  <a:lnTo>
                    <a:pt x="330" y="102"/>
                  </a:lnTo>
                  <a:lnTo>
                    <a:pt x="360" y="132"/>
                  </a:lnTo>
                  <a:lnTo>
                    <a:pt x="330" y="168"/>
                  </a:lnTo>
                  <a:lnTo>
                    <a:pt x="306" y="180"/>
                  </a:lnTo>
                  <a:lnTo>
                    <a:pt x="288" y="180"/>
                  </a:lnTo>
                  <a:lnTo>
                    <a:pt x="90" y="222"/>
                  </a:lnTo>
                  <a:lnTo>
                    <a:pt x="78" y="222"/>
                  </a:lnTo>
                  <a:lnTo>
                    <a:pt x="30" y="228"/>
                  </a:lnTo>
                  <a:lnTo>
                    <a:pt x="18" y="156"/>
                  </a:lnTo>
                  <a:lnTo>
                    <a:pt x="18" y="144"/>
                  </a:lnTo>
                  <a:lnTo>
                    <a:pt x="0" y="54"/>
                  </a:lnTo>
                  <a:lnTo>
                    <a:pt x="42" y="30"/>
                  </a:lnTo>
                  <a:lnTo>
                    <a:pt x="42" y="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598"/>
            <p:cNvSpPr>
              <a:spLocks/>
            </p:cNvSpPr>
            <p:nvPr/>
          </p:nvSpPr>
          <p:spPr bwMode="auto">
            <a:xfrm>
              <a:off x="4299" y="1722"/>
              <a:ext cx="48" cy="54"/>
            </a:xfrm>
            <a:custGeom>
              <a:avLst/>
              <a:gdLst>
                <a:gd name="T0" fmla="*/ 48 w 48"/>
                <a:gd name="T1" fmla="*/ 30 h 54"/>
                <a:gd name="T2" fmla="*/ 36 w 48"/>
                <a:gd name="T3" fmla="*/ 42 h 54"/>
                <a:gd name="T4" fmla="*/ 30 w 48"/>
                <a:gd name="T5" fmla="*/ 24 h 54"/>
                <a:gd name="T6" fmla="*/ 30 w 48"/>
                <a:gd name="T7" fmla="*/ 48 h 54"/>
                <a:gd name="T8" fmla="*/ 6 w 48"/>
                <a:gd name="T9" fmla="*/ 54 h 54"/>
                <a:gd name="T10" fmla="*/ 0 w 48"/>
                <a:gd name="T11" fmla="*/ 6 h 54"/>
                <a:gd name="T12" fmla="*/ 18 w 48"/>
                <a:gd name="T13" fmla="*/ 0 h 54"/>
                <a:gd name="T14" fmla="*/ 42 w 48"/>
                <a:gd name="T15" fmla="*/ 24 h 54"/>
                <a:gd name="T16" fmla="*/ 48 w 48"/>
                <a:gd name="T17" fmla="*/ 3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54"/>
                <a:gd name="T29" fmla="*/ 48 w 48"/>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54">
                  <a:moveTo>
                    <a:pt x="48" y="30"/>
                  </a:moveTo>
                  <a:lnTo>
                    <a:pt x="36" y="42"/>
                  </a:lnTo>
                  <a:lnTo>
                    <a:pt x="30" y="24"/>
                  </a:lnTo>
                  <a:lnTo>
                    <a:pt x="30" y="48"/>
                  </a:lnTo>
                  <a:lnTo>
                    <a:pt x="6" y="54"/>
                  </a:lnTo>
                  <a:lnTo>
                    <a:pt x="0" y="6"/>
                  </a:lnTo>
                  <a:lnTo>
                    <a:pt x="18" y="0"/>
                  </a:lnTo>
                  <a:lnTo>
                    <a:pt x="42" y="24"/>
                  </a:lnTo>
                  <a:lnTo>
                    <a:pt x="48" y="30"/>
                  </a:lnTo>
                  <a:close/>
                </a:path>
              </a:pathLst>
            </a:custGeom>
            <a:solidFill>
              <a:srgbClr val="FFFFFF"/>
            </a:solidFill>
            <a:ln w="9525">
              <a:solidFill>
                <a:srgbClr val="FFFFFF"/>
              </a:solidFill>
              <a:prstDash val="solid"/>
              <a:round/>
              <a:headEnd/>
              <a:tailEnd/>
            </a:ln>
          </p:spPr>
          <p:txBody>
            <a:bodyPr/>
            <a:lstStyle/>
            <a:p>
              <a:endParaRPr lang="en-US"/>
            </a:p>
          </p:txBody>
        </p:sp>
        <p:sp>
          <p:nvSpPr>
            <p:cNvPr id="235" name="Freeform 599"/>
            <p:cNvSpPr>
              <a:spLocks/>
            </p:cNvSpPr>
            <p:nvPr/>
          </p:nvSpPr>
          <p:spPr bwMode="auto">
            <a:xfrm>
              <a:off x="4299" y="1722"/>
              <a:ext cx="48" cy="54"/>
            </a:xfrm>
            <a:custGeom>
              <a:avLst/>
              <a:gdLst>
                <a:gd name="T0" fmla="*/ 48 w 48"/>
                <a:gd name="T1" fmla="*/ 30 h 54"/>
                <a:gd name="T2" fmla="*/ 36 w 48"/>
                <a:gd name="T3" fmla="*/ 42 h 54"/>
                <a:gd name="T4" fmla="*/ 30 w 48"/>
                <a:gd name="T5" fmla="*/ 24 h 54"/>
                <a:gd name="T6" fmla="*/ 30 w 48"/>
                <a:gd name="T7" fmla="*/ 48 h 54"/>
                <a:gd name="T8" fmla="*/ 6 w 48"/>
                <a:gd name="T9" fmla="*/ 54 h 54"/>
                <a:gd name="T10" fmla="*/ 0 w 48"/>
                <a:gd name="T11" fmla="*/ 6 h 54"/>
                <a:gd name="T12" fmla="*/ 18 w 48"/>
                <a:gd name="T13" fmla="*/ 0 h 54"/>
                <a:gd name="T14" fmla="*/ 42 w 48"/>
                <a:gd name="T15" fmla="*/ 24 h 54"/>
                <a:gd name="T16" fmla="*/ 48 w 48"/>
                <a:gd name="T17" fmla="*/ 30 h 54"/>
                <a:gd name="T18" fmla="*/ 48 w 48"/>
                <a:gd name="T19" fmla="*/ 3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4"/>
                <a:gd name="T32" fmla="*/ 48 w 48"/>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4">
                  <a:moveTo>
                    <a:pt x="48" y="30"/>
                  </a:moveTo>
                  <a:lnTo>
                    <a:pt x="36" y="42"/>
                  </a:lnTo>
                  <a:lnTo>
                    <a:pt x="30" y="24"/>
                  </a:lnTo>
                  <a:lnTo>
                    <a:pt x="30" y="48"/>
                  </a:lnTo>
                  <a:lnTo>
                    <a:pt x="6" y="54"/>
                  </a:lnTo>
                  <a:lnTo>
                    <a:pt x="0" y="6"/>
                  </a:lnTo>
                  <a:lnTo>
                    <a:pt x="18" y="0"/>
                  </a:lnTo>
                  <a:lnTo>
                    <a:pt x="42" y="24"/>
                  </a:lnTo>
                  <a:lnTo>
                    <a:pt x="48" y="30"/>
                  </a:lnTo>
                  <a:lnTo>
                    <a:pt x="48" y="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600"/>
            <p:cNvSpPr>
              <a:spLocks/>
            </p:cNvSpPr>
            <p:nvPr/>
          </p:nvSpPr>
          <p:spPr bwMode="auto">
            <a:xfrm>
              <a:off x="3717" y="2364"/>
              <a:ext cx="312" cy="240"/>
            </a:xfrm>
            <a:custGeom>
              <a:avLst/>
              <a:gdLst>
                <a:gd name="T0" fmla="*/ 312 w 312"/>
                <a:gd name="T1" fmla="*/ 72 h 240"/>
                <a:gd name="T2" fmla="*/ 276 w 312"/>
                <a:gd name="T3" fmla="*/ 120 h 240"/>
                <a:gd name="T4" fmla="*/ 282 w 312"/>
                <a:gd name="T5" fmla="*/ 132 h 240"/>
                <a:gd name="T6" fmla="*/ 246 w 312"/>
                <a:gd name="T7" fmla="*/ 174 h 240"/>
                <a:gd name="T8" fmla="*/ 240 w 312"/>
                <a:gd name="T9" fmla="*/ 168 h 240"/>
                <a:gd name="T10" fmla="*/ 240 w 312"/>
                <a:gd name="T11" fmla="*/ 180 h 240"/>
                <a:gd name="T12" fmla="*/ 204 w 312"/>
                <a:gd name="T13" fmla="*/ 198 h 240"/>
                <a:gd name="T14" fmla="*/ 204 w 312"/>
                <a:gd name="T15" fmla="*/ 216 h 240"/>
                <a:gd name="T16" fmla="*/ 186 w 312"/>
                <a:gd name="T17" fmla="*/ 204 h 240"/>
                <a:gd name="T18" fmla="*/ 198 w 312"/>
                <a:gd name="T19" fmla="*/ 222 h 240"/>
                <a:gd name="T20" fmla="*/ 186 w 312"/>
                <a:gd name="T21" fmla="*/ 240 h 240"/>
                <a:gd name="T22" fmla="*/ 168 w 312"/>
                <a:gd name="T23" fmla="*/ 234 h 240"/>
                <a:gd name="T24" fmla="*/ 138 w 312"/>
                <a:gd name="T25" fmla="*/ 168 h 240"/>
                <a:gd name="T26" fmla="*/ 60 w 312"/>
                <a:gd name="T27" fmla="*/ 108 h 240"/>
                <a:gd name="T28" fmla="*/ 30 w 312"/>
                <a:gd name="T29" fmla="*/ 72 h 240"/>
                <a:gd name="T30" fmla="*/ 0 w 312"/>
                <a:gd name="T31" fmla="*/ 54 h 240"/>
                <a:gd name="T32" fmla="*/ 12 w 312"/>
                <a:gd name="T33" fmla="*/ 30 h 240"/>
                <a:gd name="T34" fmla="*/ 54 w 312"/>
                <a:gd name="T35" fmla="*/ 6 h 240"/>
                <a:gd name="T36" fmla="*/ 144 w 312"/>
                <a:gd name="T37" fmla="*/ 0 h 240"/>
                <a:gd name="T38" fmla="*/ 162 w 312"/>
                <a:gd name="T39" fmla="*/ 24 h 240"/>
                <a:gd name="T40" fmla="*/ 228 w 312"/>
                <a:gd name="T41" fmla="*/ 12 h 240"/>
                <a:gd name="T42" fmla="*/ 306 w 312"/>
                <a:gd name="T43" fmla="*/ 66 h 240"/>
                <a:gd name="T44" fmla="*/ 312 w 312"/>
                <a:gd name="T45" fmla="*/ 72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2"/>
                <a:gd name="T70" fmla="*/ 0 h 240"/>
                <a:gd name="T71" fmla="*/ 312 w 312"/>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2" h="240">
                  <a:moveTo>
                    <a:pt x="312" y="72"/>
                  </a:moveTo>
                  <a:lnTo>
                    <a:pt x="276" y="120"/>
                  </a:lnTo>
                  <a:lnTo>
                    <a:pt x="282" y="132"/>
                  </a:lnTo>
                  <a:lnTo>
                    <a:pt x="246" y="174"/>
                  </a:lnTo>
                  <a:lnTo>
                    <a:pt x="240" y="168"/>
                  </a:lnTo>
                  <a:lnTo>
                    <a:pt x="240" y="180"/>
                  </a:lnTo>
                  <a:lnTo>
                    <a:pt x="204" y="198"/>
                  </a:lnTo>
                  <a:lnTo>
                    <a:pt x="204" y="216"/>
                  </a:lnTo>
                  <a:lnTo>
                    <a:pt x="186" y="204"/>
                  </a:lnTo>
                  <a:lnTo>
                    <a:pt x="198" y="222"/>
                  </a:lnTo>
                  <a:lnTo>
                    <a:pt x="186" y="240"/>
                  </a:lnTo>
                  <a:lnTo>
                    <a:pt x="168" y="234"/>
                  </a:lnTo>
                  <a:lnTo>
                    <a:pt x="138" y="168"/>
                  </a:lnTo>
                  <a:lnTo>
                    <a:pt x="60" y="108"/>
                  </a:lnTo>
                  <a:lnTo>
                    <a:pt x="30" y="72"/>
                  </a:lnTo>
                  <a:lnTo>
                    <a:pt x="0" y="54"/>
                  </a:lnTo>
                  <a:lnTo>
                    <a:pt x="12" y="30"/>
                  </a:lnTo>
                  <a:lnTo>
                    <a:pt x="54" y="6"/>
                  </a:lnTo>
                  <a:lnTo>
                    <a:pt x="144" y="0"/>
                  </a:lnTo>
                  <a:lnTo>
                    <a:pt x="162" y="24"/>
                  </a:lnTo>
                  <a:lnTo>
                    <a:pt x="228" y="12"/>
                  </a:lnTo>
                  <a:lnTo>
                    <a:pt x="306" y="66"/>
                  </a:lnTo>
                  <a:lnTo>
                    <a:pt x="312" y="72"/>
                  </a:lnTo>
                  <a:close/>
                </a:path>
              </a:pathLst>
            </a:custGeom>
            <a:solidFill>
              <a:srgbClr val="FF8C00"/>
            </a:solidFill>
            <a:ln w="9525">
              <a:solidFill>
                <a:srgbClr val="FF8C00"/>
              </a:solidFill>
              <a:prstDash val="solid"/>
              <a:round/>
              <a:headEnd/>
              <a:tailEnd/>
            </a:ln>
          </p:spPr>
          <p:txBody>
            <a:bodyPr/>
            <a:lstStyle/>
            <a:p>
              <a:endParaRPr lang="en-US"/>
            </a:p>
          </p:txBody>
        </p:sp>
        <p:sp>
          <p:nvSpPr>
            <p:cNvPr id="237" name="Freeform 601"/>
            <p:cNvSpPr>
              <a:spLocks/>
            </p:cNvSpPr>
            <p:nvPr/>
          </p:nvSpPr>
          <p:spPr bwMode="auto">
            <a:xfrm>
              <a:off x="3717" y="2364"/>
              <a:ext cx="312" cy="240"/>
            </a:xfrm>
            <a:custGeom>
              <a:avLst/>
              <a:gdLst>
                <a:gd name="T0" fmla="*/ 312 w 312"/>
                <a:gd name="T1" fmla="*/ 72 h 240"/>
                <a:gd name="T2" fmla="*/ 276 w 312"/>
                <a:gd name="T3" fmla="*/ 120 h 240"/>
                <a:gd name="T4" fmla="*/ 282 w 312"/>
                <a:gd name="T5" fmla="*/ 132 h 240"/>
                <a:gd name="T6" fmla="*/ 246 w 312"/>
                <a:gd name="T7" fmla="*/ 174 h 240"/>
                <a:gd name="T8" fmla="*/ 240 w 312"/>
                <a:gd name="T9" fmla="*/ 168 h 240"/>
                <a:gd name="T10" fmla="*/ 240 w 312"/>
                <a:gd name="T11" fmla="*/ 180 h 240"/>
                <a:gd name="T12" fmla="*/ 204 w 312"/>
                <a:gd name="T13" fmla="*/ 198 h 240"/>
                <a:gd name="T14" fmla="*/ 204 w 312"/>
                <a:gd name="T15" fmla="*/ 216 h 240"/>
                <a:gd name="T16" fmla="*/ 186 w 312"/>
                <a:gd name="T17" fmla="*/ 204 h 240"/>
                <a:gd name="T18" fmla="*/ 198 w 312"/>
                <a:gd name="T19" fmla="*/ 222 h 240"/>
                <a:gd name="T20" fmla="*/ 186 w 312"/>
                <a:gd name="T21" fmla="*/ 240 h 240"/>
                <a:gd name="T22" fmla="*/ 168 w 312"/>
                <a:gd name="T23" fmla="*/ 234 h 240"/>
                <a:gd name="T24" fmla="*/ 138 w 312"/>
                <a:gd name="T25" fmla="*/ 168 h 240"/>
                <a:gd name="T26" fmla="*/ 60 w 312"/>
                <a:gd name="T27" fmla="*/ 108 h 240"/>
                <a:gd name="T28" fmla="*/ 30 w 312"/>
                <a:gd name="T29" fmla="*/ 72 h 240"/>
                <a:gd name="T30" fmla="*/ 0 w 312"/>
                <a:gd name="T31" fmla="*/ 54 h 240"/>
                <a:gd name="T32" fmla="*/ 12 w 312"/>
                <a:gd name="T33" fmla="*/ 30 h 240"/>
                <a:gd name="T34" fmla="*/ 54 w 312"/>
                <a:gd name="T35" fmla="*/ 6 h 240"/>
                <a:gd name="T36" fmla="*/ 144 w 312"/>
                <a:gd name="T37" fmla="*/ 0 h 240"/>
                <a:gd name="T38" fmla="*/ 162 w 312"/>
                <a:gd name="T39" fmla="*/ 24 h 240"/>
                <a:gd name="T40" fmla="*/ 228 w 312"/>
                <a:gd name="T41" fmla="*/ 12 h 240"/>
                <a:gd name="T42" fmla="*/ 306 w 312"/>
                <a:gd name="T43" fmla="*/ 66 h 240"/>
                <a:gd name="T44" fmla="*/ 312 w 312"/>
                <a:gd name="T45" fmla="*/ 72 h 240"/>
                <a:gd name="T46" fmla="*/ 312 w 312"/>
                <a:gd name="T47" fmla="*/ 78 h 2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2"/>
                <a:gd name="T73" fmla="*/ 0 h 240"/>
                <a:gd name="T74" fmla="*/ 312 w 312"/>
                <a:gd name="T75" fmla="*/ 240 h 2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2" h="240">
                  <a:moveTo>
                    <a:pt x="312" y="72"/>
                  </a:moveTo>
                  <a:lnTo>
                    <a:pt x="276" y="120"/>
                  </a:lnTo>
                  <a:lnTo>
                    <a:pt x="282" y="132"/>
                  </a:lnTo>
                  <a:lnTo>
                    <a:pt x="246" y="174"/>
                  </a:lnTo>
                  <a:lnTo>
                    <a:pt x="240" y="168"/>
                  </a:lnTo>
                  <a:lnTo>
                    <a:pt x="240" y="180"/>
                  </a:lnTo>
                  <a:lnTo>
                    <a:pt x="204" y="198"/>
                  </a:lnTo>
                  <a:lnTo>
                    <a:pt x="204" y="216"/>
                  </a:lnTo>
                  <a:lnTo>
                    <a:pt x="186" y="204"/>
                  </a:lnTo>
                  <a:lnTo>
                    <a:pt x="198" y="222"/>
                  </a:lnTo>
                  <a:lnTo>
                    <a:pt x="186" y="240"/>
                  </a:lnTo>
                  <a:lnTo>
                    <a:pt x="168" y="234"/>
                  </a:lnTo>
                  <a:lnTo>
                    <a:pt x="138" y="168"/>
                  </a:lnTo>
                  <a:lnTo>
                    <a:pt x="60" y="108"/>
                  </a:lnTo>
                  <a:lnTo>
                    <a:pt x="30" y="72"/>
                  </a:lnTo>
                  <a:lnTo>
                    <a:pt x="0" y="54"/>
                  </a:lnTo>
                  <a:lnTo>
                    <a:pt x="12" y="30"/>
                  </a:lnTo>
                  <a:lnTo>
                    <a:pt x="54" y="6"/>
                  </a:lnTo>
                  <a:lnTo>
                    <a:pt x="144" y="0"/>
                  </a:lnTo>
                  <a:lnTo>
                    <a:pt x="162" y="24"/>
                  </a:lnTo>
                  <a:lnTo>
                    <a:pt x="228" y="12"/>
                  </a:lnTo>
                  <a:lnTo>
                    <a:pt x="306" y="66"/>
                  </a:lnTo>
                  <a:lnTo>
                    <a:pt x="312" y="72"/>
                  </a:lnTo>
                  <a:lnTo>
                    <a:pt x="312" y="7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602"/>
            <p:cNvSpPr>
              <a:spLocks/>
            </p:cNvSpPr>
            <p:nvPr/>
          </p:nvSpPr>
          <p:spPr bwMode="auto">
            <a:xfrm>
              <a:off x="2457" y="1578"/>
              <a:ext cx="432" cy="288"/>
            </a:xfrm>
            <a:custGeom>
              <a:avLst/>
              <a:gdLst>
                <a:gd name="T0" fmla="*/ 432 w 432"/>
                <a:gd name="T1" fmla="*/ 204 h 288"/>
                <a:gd name="T2" fmla="*/ 426 w 432"/>
                <a:gd name="T3" fmla="*/ 210 h 288"/>
                <a:gd name="T4" fmla="*/ 432 w 432"/>
                <a:gd name="T5" fmla="*/ 234 h 288"/>
                <a:gd name="T6" fmla="*/ 420 w 432"/>
                <a:gd name="T7" fmla="*/ 264 h 288"/>
                <a:gd name="T8" fmla="*/ 432 w 432"/>
                <a:gd name="T9" fmla="*/ 288 h 288"/>
                <a:gd name="T10" fmla="*/ 384 w 432"/>
                <a:gd name="T11" fmla="*/ 258 h 288"/>
                <a:gd name="T12" fmla="*/ 342 w 432"/>
                <a:gd name="T13" fmla="*/ 264 h 288"/>
                <a:gd name="T14" fmla="*/ 312 w 432"/>
                <a:gd name="T15" fmla="*/ 246 h 288"/>
                <a:gd name="T16" fmla="*/ 0 w 432"/>
                <a:gd name="T17" fmla="*/ 228 h 288"/>
                <a:gd name="T18" fmla="*/ 0 w 432"/>
                <a:gd name="T19" fmla="*/ 186 h 288"/>
                <a:gd name="T20" fmla="*/ 12 w 432"/>
                <a:gd name="T21" fmla="*/ 72 h 288"/>
                <a:gd name="T22" fmla="*/ 18 w 432"/>
                <a:gd name="T23" fmla="*/ 0 h 288"/>
                <a:gd name="T24" fmla="*/ 426 w 432"/>
                <a:gd name="T25" fmla="*/ 18 h 288"/>
                <a:gd name="T26" fmla="*/ 414 w 432"/>
                <a:gd name="T27" fmla="*/ 42 h 288"/>
                <a:gd name="T28" fmla="*/ 432 w 432"/>
                <a:gd name="T29" fmla="*/ 66 h 288"/>
                <a:gd name="T30" fmla="*/ 432 w 432"/>
                <a:gd name="T31" fmla="*/ 180 h 288"/>
                <a:gd name="T32" fmla="*/ 432 w 432"/>
                <a:gd name="T33" fmla="*/ 204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2"/>
                <a:gd name="T52" fmla="*/ 0 h 288"/>
                <a:gd name="T53" fmla="*/ 432 w 432"/>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2" h="288">
                  <a:moveTo>
                    <a:pt x="432" y="204"/>
                  </a:moveTo>
                  <a:lnTo>
                    <a:pt x="426" y="210"/>
                  </a:lnTo>
                  <a:lnTo>
                    <a:pt x="432" y="234"/>
                  </a:lnTo>
                  <a:lnTo>
                    <a:pt x="420" y="264"/>
                  </a:lnTo>
                  <a:lnTo>
                    <a:pt x="432" y="288"/>
                  </a:lnTo>
                  <a:lnTo>
                    <a:pt x="384" y="258"/>
                  </a:lnTo>
                  <a:lnTo>
                    <a:pt x="342" y="264"/>
                  </a:lnTo>
                  <a:lnTo>
                    <a:pt x="312" y="246"/>
                  </a:lnTo>
                  <a:lnTo>
                    <a:pt x="0" y="228"/>
                  </a:lnTo>
                  <a:lnTo>
                    <a:pt x="0" y="186"/>
                  </a:lnTo>
                  <a:lnTo>
                    <a:pt x="12" y="72"/>
                  </a:lnTo>
                  <a:lnTo>
                    <a:pt x="18" y="0"/>
                  </a:lnTo>
                  <a:lnTo>
                    <a:pt x="426" y="18"/>
                  </a:lnTo>
                  <a:lnTo>
                    <a:pt x="414" y="42"/>
                  </a:lnTo>
                  <a:lnTo>
                    <a:pt x="432" y="66"/>
                  </a:lnTo>
                  <a:lnTo>
                    <a:pt x="432" y="180"/>
                  </a:lnTo>
                  <a:lnTo>
                    <a:pt x="432" y="204"/>
                  </a:lnTo>
                  <a:close/>
                </a:path>
              </a:pathLst>
            </a:custGeom>
            <a:solidFill>
              <a:srgbClr val="E8D898"/>
            </a:solidFill>
            <a:ln w="9525">
              <a:solidFill>
                <a:srgbClr val="E8D898"/>
              </a:solidFill>
              <a:prstDash val="solid"/>
              <a:round/>
              <a:headEnd/>
              <a:tailEnd/>
            </a:ln>
          </p:spPr>
          <p:txBody>
            <a:bodyPr/>
            <a:lstStyle/>
            <a:p>
              <a:endParaRPr lang="en-US"/>
            </a:p>
          </p:txBody>
        </p:sp>
        <p:sp>
          <p:nvSpPr>
            <p:cNvPr id="239" name="Freeform 603"/>
            <p:cNvSpPr>
              <a:spLocks/>
            </p:cNvSpPr>
            <p:nvPr/>
          </p:nvSpPr>
          <p:spPr bwMode="auto">
            <a:xfrm>
              <a:off x="2457" y="1578"/>
              <a:ext cx="432" cy="288"/>
            </a:xfrm>
            <a:custGeom>
              <a:avLst/>
              <a:gdLst>
                <a:gd name="T0" fmla="*/ 432 w 432"/>
                <a:gd name="T1" fmla="*/ 204 h 288"/>
                <a:gd name="T2" fmla="*/ 426 w 432"/>
                <a:gd name="T3" fmla="*/ 210 h 288"/>
                <a:gd name="T4" fmla="*/ 432 w 432"/>
                <a:gd name="T5" fmla="*/ 234 h 288"/>
                <a:gd name="T6" fmla="*/ 420 w 432"/>
                <a:gd name="T7" fmla="*/ 264 h 288"/>
                <a:gd name="T8" fmla="*/ 432 w 432"/>
                <a:gd name="T9" fmla="*/ 288 h 288"/>
                <a:gd name="T10" fmla="*/ 384 w 432"/>
                <a:gd name="T11" fmla="*/ 258 h 288"/>
                <a:gd name="T12" fmla="*/ 342 w 432"/>
                <a:gd name="T13" fmla="*/ 264 h 288"/>
                <a:gd name="T14" fmla="*/ 312 w 432"/>
                <a:gd name="T15" fmla="*/ 246 h 288"/>
                <a:gd name="T16" fmla="*/ 0 w 432"/>
                <a:gd name="T17" fmla="*/ 228 h 288"/>
                <a:gd name="T18" fmla="*/ 0 w 432"/>
                <a:gd name="T19" fmla="*/ 186 h 288"/>
                <a:gd name="T20" fmla="*/ 12 w 432"/>
                <a:gd name="T21" fmla="*/ 72 h 288"/>
                <a:gd name="T22" fmla="*/ 18 w 432"/>
                <a:gd name="T23" fmla="*/ 0 h 288"/>
                <a:gd name="T24" fmla="*/ 426 w 432"/>
                <a:gd name="T25" fmla="*/ 18 h 288"/>
                <a:gd name="T26" fmla="*/ 414 w 432"/>
                <a:gd name="T27" fmla="*/ 42 h 288"/>
                <a:gd name="T28" fmla="*/ 432 w 432"/>
                <a:gd name="T29" fmla="*/ 66 h 288"/>
                <a:gd name="T30" fmla="*/ 432 w 432"/>
                <a:gd name="T31" fmla="*/ 180 h 288"/>
                <a:gd name="T32" fmla="*/ 432 w 432"/>
                <a:gd name="T33" fmla="*/ 204 h 288"/>
                <a:gd name="T34" fmla="*/ 432 w 432"/>
                <a:gd name="T35" fmla="*/ 210 h 2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2"/>
                <a:gd name="T55" fmla="*/ 0 h 288"/>
                <a:gd name="T56" fmla="*/ 432 w 432"/>
                <a:gd name="T57" fmla="*/ 288 h 2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2" h="288">
                  <a:moveTo>
                    <a:pt x="432" y="204"/>
                  </a:moveTo>
                  <a:lnTo>
                    <a:pt x="426" y="210"/>
                  </a:lnTo>
                  <a:lnTo>
                    <a:pt x="432" y="234"/>
                  </a:lnTo>
                  <a:lnTo>
                    <a:pt x="420" y="264"/>
                  </a:lnTo>
                  <a:lnTo>
                    <a:pt x="432" y="288"/>
                  </a:lnTo>
                  <a:lnTo>
                    <a:pt x="384" y="258"/>
                  </a:lnTo>
                  <a:lnTo>
                    <a:pt x="342" y="264"/>
                  </a:lnTo>
                  <a:lnTo>
                    <a:pt x="312" y="246"/>
                  </a:lnTo>
                  <a:lnTo>
                    <a:pt x="0" y="228"/>
                  </a:lnTo>
                  <a:lnTo>
                    <a:pt x="0" y="186"/>
                  </a:lnTo>
                  <a:lnTo>
                    <a:pt x="12" y="72"/>
                  </a:lnTo>
                  <a:lnTo>
                    <a:pt x="18" y="0"/>
                  </a:lnTo>
                  <a:lnTo>
                    <a:pt x="426" y="18"/>
                  </a:lnTo>
                  <a:lnTo>
                    <a:pt x="414" y="42"/>
                  </a:lnTo>
                  <a:lnTo>
                    <a:pt x="432" y="66"/>
                  </a:lnTo>
                  <a:lnTo>
                    <a:pt x="432" y="180"/>
                  </a:lnTo>
                  <a:lnTo>
                    <a:pt x="432" y="204"/>
                  </a:lnTo>
                  <a:lnTo>
                    <a:pt x="432" y="21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604"/>
            <p:cNvSpPr>
              <a:spLocks/>
            </p:cNvSpPr>
            <p:nvPr/>
          </p:nvSpPr>
          <p:spPr bwMode="auto">
            <a:xfrm>
              <a:off x="3279" y="2256"/>
              <a:ext cx="522" cy="180"/>
            </a:xfrm>
            <a:custGeom>
              <a:avLst/>
              <a:gdLst>
                <a:gd name="T0" fmla="*/ 522 w 522"/>
                <a:gd name="T1" fmla="*/ 0 h 180"/>
                <a:gd name="T2" fmla="*/ 522 w 522"/>
                <a:gd name="T3" fmla="*/ 24 h 180"/>
                <a:gd name="T4" fmla="*/ 504 w 522"/>
                <a:gd name="T5" fmla="*/ 42 h 180"/>
                <a:gd name="T6" fmla="*/ 474 w 522"/>
                <a:gd name="T7" fmla="*/ 60 h 180"/>
                <a:gd name="T8" fmla="*/ 468 w 522"/>
                <a:gd name="T9" fmla="*/ 54 h 180"/>
                <a:gd name="T10" fmla="*/ 450 w 522"/>
                <a:gd name="T11" fmla="*/ 78 h 180"/>
                <a:gd name="T12" fmla="*/ 402 w 522"/>
                <a:gd name="T13" fmla="*/ 102 h 180"/>
                <a:gd name="T14" fmla="*/ 390 w 522"/>
                <a:gd name="T15" fmla="*/ 126 h 180"/>
                <a:gd name="T16" fmla="*/ 372 w 522"/>
                <a:gd name="T17" fmla="*/ 132 h 180"/>
                <a:gd name="T18" fmla="*/ 372 w 522"/>
                <a:gd name="T19" fmla="*/ 150 h 180"/>
                <a:gd name="T20" fmla="*/ 294 w 522"/>
                <a:gd name="T21" fmla="*/ 162 h 180"/>
                <a:gd name="T22" fmla="*/ 132 w 522"/>
                <a:gd name="T23" fmla="*/ 174 h 180"/>
                <a:gd name="T24" fmla="*/ 0 w 522"/>
                <a:gd name="T25" fmla="*/ 180 h 180"/>
                <a:gd name="T26" fmla="*/ 12 w 522"/>
                <a:gd name="T27" fmla="*/ 168 h 180"/>
                <a:gd name="T28" fmla="*/ 0 w 522"/>
                <a:gd name="T29" fmla="*/ 150 h 180"/>
                <a:gd name="T30" fmla="*/ 18 w 522"/>
                <a:gd name="T31" fmla="*/ 138 h 180"/>
                <a:gd name="T32" fmla="*/ 18 w 522"/>
                <a:gd name="T33" fmla="*/ 126 h 180"/>
                <a:gd name="T34" fmla="*/ 30 w 522"/>
                <a:gd name="T35" fmla="*/ 108 h 180"/>
                <a:gd name="T36" fmla="*/ 30 w 522"/>
                <a:gd name="T37" fmla="*/ 102 h 180"/>
                <a:gd name="T38" fmla="*/ 36 w 522"/>
                <a:gd name="T39" fmla="*/ 54 h 180"/>
                <a:gd name="T40" fmla="*/ 42 w 522"/>
                <a:gd name="T41" fmla="*/ 60 h 180"/>
                <a:gd name="T42" fmla="*/ 126 w 522"/>
                <a:gd name="T43" fmla="*/ 54 h 180"/>
                <a:gd name="T44" fmla="*/ 126 w 522"/>
                <a:gd name="T45" fmla="*/ 42 h 180"/>
                <a:gd name="T46" fmla="*/ 402 w 522"/>
                <a:gd name="T47" fmla="*/ 18 h 180"/>
                <a:gd name="T48" fmla="*/ 522 w 522"/>
                <a:gd name="T49" fmla="*/ 0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2"/>
                <a:gd name="T76" fmla="*/ 0 h 180"/>
                <a:gd name="T77" fmla="*/ 522 w 522"/>
                <a:gd name="T78" fmla="*/ 180 h 1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2" h="180">
                  <a:moveTo>
                    <a:pt x="522" y="0"/>
                  </a:moveTo>
                  <a:lnTo>
                    <a:pt x="522" y="24"/>
                  </a:lnTo>
                  <a:lnTo>
                    <a:pt x="504" y="42"/>
                  </a:lnTo>
                  <a:lnTo>
                    <a:pt x="474" y="60"/>
                  </a:lnTo>
                  <a:lnTo>
                    <a:pt x="468" y="54"/>
                  </a:lnTo>
                  <a:lnTo>
                    <a:pt x="450" y="78"/>
                  </a:lnTo>
                  <a:lnTo>
                    <a:pt x="402" y="102"/>
                  </a:lnTo>
                  <a:lnTo>
                    <a:pt x="390" y="126"/>
                  </a:lnTo>
                  <a:lnTo>
                    <a:pt x="372" y="132"/>
                  </a:lnTo>
                  <a:lnTo>
                    <a:pt x="372" y="150"/>
                  </a:lnTo>
                  <a:lnTo>
                    <a:pt x="294" y="162"/>
                  </a:lnTo>
                  <a:lnTo>
                    <a:pt x="132" y="174"/>
                  </a:lnTo>
                  <a:lnTo>
                    <a:pt x="0" y="180"/>
                  </a:lnTo>
                  <a:lnTo>
                    <a:pt x="12" y="168"/>
                  </a:lnTo>
                  <a:lnTo>
                    <a:pt x="0" y="150"/>
                  </a:lnTo>
                  <a:lnTo>
                    <a:pt x="18" y="138"/>
                  </a:lnTo>
                  <a:lnTo>
                    <a:pt x="18" y="126"/>
                  </a:lnTo>
                  <a:lnTo>
                    <a:pt x="30" y="108"/>
                  </a:lnTo>
                  <a:lnTo>
                    <a:pt x="30" y="102"/>
                  </a:lnTo>
                  <a:lnTo>
                    <a:pt x="36" y="54"/>
                  </a:lnTo>
                  <a:lnTo>
                    <a:pt x="42" y="60"/>
                  </a:lnTo>
                  <a:lnTo>
                    <a:pt x="126" y="54"/>
                  </a:lnTo>
                  <a:lnTo>
                    <a:pt x="126" y="42"/>
                  </a:lnTo>
                  <a:lnTo>
                    <a:pt x="402" y="18"/>
                  </a:lnTo>
                  <a:lnTo>
                    <a:pt x="522" y="0"/>
                  </a:lnTo>
                  <a:close/>
                </a:path>
              </a:pathLst>
            </a:custGeom>
            <a:solidFill>
              <a:srgbClr val="FFAA00"/>
            </a:solidFill>
            <a:ln w="9525">
              <a:solidFill>
                <a:srgbClr val="FFAA00"/>
              </a:solidFill>
              <a:prstDash val="solid"/>
              <a:round/>
              <a:headEnd/>
              <a:tailEnd/>
            </a:ln>
          </p:spPr>
          <p:txBody>
            <a:bodyPr/>
            <a:lstStyle/>
            <a:p>
              <a:endParaRPr lang="en-US"/>
            </a:p>
          </p:txBody>
        </p:sp>
        <p:sp>
          <p:nvSpPr>
            <p:cNvPr id="241" name="Freeform 605"/>
            <p:cNvSpPr>
              <a:spLocks/>
            </p:cNvSpPr>
            <p:nvPr/>
          </p:nvSpPr>
          <p:spPr bwMode="auto">
            <a:xfrm>
              <a:off x="3279" y="2256"/>
              <a:ext cx="522" cy="180"/>
            </a:xfrm>
            <a:custGeom>
              <a:avLst/>
              <a:gdLst>
                <a:gd name="T0" fmla="*/ 522 w 522"/>
                <a:gd name="T1" fmla="*/ 0 h 180"/>
                <a:gd name="T2" fmla="*/ 522 w 522"/>
                <a:gd name="T3" fmla="*/ 24 h 180"/>
                <a:gd name="T4" fmla="*/ 504 w 522"/>
                <a:gd name="T5" fmla="*/ 42 h 180"/>
                <a:gd name="T6" fmla="*/ 474 w 522"/>
                <a:gd name="T7" fmla="*/ 60 h 180"/>
                <a:gd name="T8" fmla="*/ 468 w 522"/>
                <a:gd name="T9" fmla="*/ 54 h 180"/>
                <a:gd name="T10" fmla="*/ 450 w 522"/>
                <a:gd name="T11" fmla="*/ 78 h 180"/>
                <a:gd name="T12" fmla="*/ 402 w 522"/>
                <a:gd name="T13" fmla="*/ 102 h 180"/>
                <a:gd name="T14" fmla="*/ 390 w 522"/>
                <a:gd name="T15" fmla="*/ 126 h 180"/>
                <a:gd name="T16" fmla="*/ 372 w 522"/>
                <a:gd name="T17" fmla="*/ 132 h 180"/>
                <a:gd name="T18" fmla="*/ 372 w 522"/>
                <a:gd name="T19" fmla="*/ 150 h 180"/>
                <a:gd name="T20" fmla="*/ 294 w 522"/>
                <a:gd name="T21" fmla="*/ 162 h 180"/>
                <a:gd name="T22" fmla="*/ 132 w 522"/>
                <a:gd name="T23" fmla="*/ 174 h 180"/>
                <a:gd name="T24" fmla="*/ 0 w 522"/>
                <a:gd name="T25" fmla="*/ 180 h 180"/>
                <a:gd name="T26" fmla="*/ 12 w 522"/>
                <a:gd name="T27" fmla="*/ 168 h 180"/>
                <a:gd name="T28" fmla="*/ 0 w 522"/>
                <a:gd name="T29" fmla="*/ 150 h 180"/>
                <a:gd name="T30" fmla="*/ 18 w 522"/>
                <a:gd name="T31" fmla="*/ 138 h 180"/>
                <a:gd name="T32" fmla="*/ 18 w 522"/>
                <a:gd name="T33" fmla="*/ 126 h 180"/>
                <a:gd name="T34" fmla="*/ 30 w 522"/>
                <a:gd name="T35" fmla="*/ 108 h 180"/>
                <a:gd name="T36" fmla="*/ 30 w 522"/>
                <a:gd name="T37" fmla="*/ 102 h 180"/>
                <a:gd name="T38" fmla="*/ 36 w 522"/>
                <a:gd name="T39" fmla="*/ 54 h 180"/>
                <a:gd name="T40" fmla="*/ 42 w 522"/>
                <a:gd name="T41" fmla="*/ 60 h 180"/>
                <a:gd name="T42" fmla="*/ 126 w 522"/>
                <a:gd name="T43" fmla="*/ 54 h 180"/>
                <a:gd name="T44" fmla="*/ 126 w 522"/>
                <a:gd name="T45" fmla="*/ 42 h 180"/>
                <a:gd name="T46" fmla="*/ 402 w 522"/>
                <a:gd name="T47" fmla="*/ 18 h 180"/>
                <a:gd name="T48" fmla="*/ 522 w 522"/>
                <a:gd name="T49" fmla="*/ 0 h 180"/>
                <a:gd name="T50" fmla="*/ 522 w 522"/>
                <a:gd name="T51" fmla="*/ 6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2"/>
                <a:gd name="T79" fmla="*/ 0 h 180"/>
                <a:gd name="T80" fmla="*/ 522 w 522"/>
                <a:gd name="T81" fmla="*/ 180 h 1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2" h="180">
                  <a:moveTo>
                    <a:pt x="522" y="0"/>
                  </a:moveTo>
                  <a:lnTo>
                    <a:pt x="522" y="24"/>
                  </a:lnTo>
                  <a:lnTo>
                    <a:pt x="504" y="42"/>
                  </a:lnTo>
                  <a:lnTo>
                    <a:pt x="474" y="60"/>
                  </a:lnTo>
                  <a:lnTo>
                    <a:pt x="468" y="54"/>
                  </a:lnTo>
                  <a:lnTo>
                    <a:pt x="450" y="78"/>
                  </a:lnTo>
                  <a:lnTo>
                    <a:pt x="402" y="102"/>
                  </a:lnTo>
                  <a:lnTo>
                    <a:pt x="390" y="126"/>
                  </a:lnTo>
                  <a:lnTo>
                    <a:pt x="372" y="132"/>
                  </a:lnTo>
                  <a:lnTo>
                    <a:pt x="372" y="150"/>
                  </a:lnTo>
                  <a:lnTo>
                    <a:pt x="294" y="162"/>
                  </a:lnTo>
                  <a:lnTo>
                    <a:pt x="132" y="174"/>
                  </a:lnTo>
                  <a:lnTo>
                    <a:pt x="0" y="180"/>
                  </a:lnTo>
                  <a:lnTo>
                    <a:pt x="12" y="168"/>
                  </a:lnTo>
                  <a:lnTo>
                    <a:pt x="0" y="150"/>
                  </a:lnTo>
                  <a:lnTo>
                    <a:pt x="18" y="138"/>
                  </a:lnTo>
                  <a:lnTo>
                    <a:pt x="18" y="126"/>
                  </a:lnTo>
                  <a:lnTo>
                    <a:pt x="30" y="108"/>
                  </a:lnTo>
                  <a:lnTo>
                    <a:pt x="30" y="102"/>
                  </a:lnTo>
                  <a:lnTo>
                    <a:pt x="36" y="54"/>
                  </a:lnTo>
                  <a:lnTo>
                    <a:pt x="42" y="60"/>
                  </a:lnTo>
                  <a:lnTo>
                    <a:pt x="126" y="54"/>
                  </a:lnTo>
                  <a:lnTo>
                    <a:pt x="126" y="42"/>
                  </a:lnTo>
                  <a:lnTo>
                    <a:pt x="402" y="18"/>
                  </a:lnTo>
                  <a:lnTo>
                    <a:pt x="522" y="0"/>
                  </a:lnTo>
                  <a:lnTo>
                    <a:pt x="522"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606"/>
            <p:cNvSpPr>
              <a:spLocks/>
            </p:cNvSpPr>
            <p:nvPr/>
          </p:nvSpPr>
          <p:spPr bwMode="auto">
            <a:xfrm>
              <a:off x="2211" y="2316"/>
              <a:ext cx="864" cy="834"/>
            </a:xfrm>
            <a:custGeom>
              <a:avLst/>
              <a:gdLst>
                <a:gd name="T0" fmla="*/ 828 w 864"/>
                <a:gd name="T1" fmla="*/ 246 h 834"/>
                <a:gd name="T2" fmla="*/ 864 w 864"/>
                <a:gd name="T3" fmla="*/ 438 h 834"/>
                <a:gd name="T4" fmla="*/ 858 w 864"/>
                <a:gd name="T5" fmla="*/ 516 h 834"/>
                <a:gd name="T6" fmla="*/ 846 w 864"/>
                <a:gd name="T7" fmla="*/ 540 h 834"/>
                <a:gd name="T8" fmla="*/ 804 w 864"/>
                <a:gd name="T9" fmla="*/ 558 h 834"/>
                <a:gd name="T10" fmla="*/ 792 w 864"/>
                <a:gd name="T11" fmla="*/ 534 h 834"/>
                <a:gd name="T12" fmla="*/ 768 w 864"/>
                <a:gd name="T13" fmla="*/ 540 h 834"/>
                <a:gd name="T14" fmla="*/ 756 w 864"/>
                <a:gd name="T15" fmla="*/ 582 h 834"/>
                <a:gd name="T16" fmla="*/ 678 w 864"/>
                <a:gd name="T17" fmla="*/ 648 h 834"/>
                <a:gd name="T18" fmla="*/ 684 w 864"/>
                <a:gd name="T19" fmla="*/ 630 h 834"/>
                <a:gd name="T20" fmla="*/ 678 w 864"/>
                <a:gd name="T21" fmla="*/ 630 h 834"/>
                <a:gd name="T22" fmla="*/ 666 w 864"/>
                <a:gd name="T23" fmla="*/ 630 h 834"/>
                <a:gd name="T24" fmla="*/ 660 w 864"/>
                <a:gd name="T25" fmla="*/ 642 h 834"/>
                <a:gd name="T26" fmla="*/ 654 w 864"/>
                <a:gd name="T27" fmla="*/ 654 h 834"/>
                <a:gd name="T28" fmla="*/ 642 w 864"/>
                <a:gd name="T29" fmla="*/ 660 h 834"/>
                <a:gd name="T30" fmla="*/ 636 w 864"/>
                <a:gd name="T31" fmla="*/ 654 h 834"/>
                <a:gd name="T32" fmla="*/ 624 w 864"/>
                <a:gd name="T33" fmla="*/ 684 h 834"/>
                <a:gd name="T34" fmla="*/ 606 w 864"/>
                <a:gd name="T35" fmla="*/ 690 h 834"/>
                <a:gd name="T36" fmla="*/ 612 w 864"/>
                <a:gd name="T37" fmla="*/ 702 h 834"/>
                <a:gd name="T38" fmla="*/ 594 w 864"/>
                <a:gd name="T39" fmla="*/ 732 h 834"/>
                <a:gd name="T40" fmla="*/ 588 w 864"/>
                <a:gd name="T41" fmla="*/ 732 h 834"/>
                <a:gd name="T42" fmla="*/ 576 w 864"/>
                <a:gd name="T43" fmla="*/ 732 h 834"/>
                <a:gd name="T44" fmla="*/ 594 w 864"/>
                <a:gd name="T45" fmla="*/ 768 h 834"/>
                <a:gd name="T46" fmla="*/ 546 w 864"/>
                <a:gd name="T47" fmla="*/ 828 h 834"/>
                <a:gd name="T48" fmla="*/ 462 w 864"/>
                <a:gd name="T49" fmla="*/ 750 h 834"/>
                <a:gd name="T50" fmla="*/ 408 w 864"/>
                <a:gd name="T51" fmla="*/ 654 h 834"/>
                <a:gd name="T52" fmla="*/ 336 w 864"/>
                <a:gd name="T53" fmla="*/ 534 h 834"/>
                <a:gd name="T54" fmla="*/ 252 w 864"/>
                <a:gd name="T55" fmla="*/ 528 h 834"/>
                <a:gd name="T56" fmla="*/ 216 w 864"/>
                <a:gd name="T57" fmla="*/ 582 h 834"/>
                <a:gd name="T58" fmla="*/ 126 w 864"/>
                <a:gd name="T59" fmla="*/ 528 h 834"/>
                <a:gd name="T60" fmla="*/ 6 w 864"/>
                <a:gd name="T61" fmla="*/ 342 h 834"/>
                <a:gd name="T62" fmla="*/ 234 w 864"/>
                <a:gd name="T63" fmla="*/ 348 h 834"/>
                <a:gd name="T64" fmla="*/ 456 w 864"/>
                <a:gd name="T65" fmla="*/ 12 h 834"/>
                <a:gd name="T66" fmla="*/ 468 w 864"/>
                <a:gd name="T67" fmla="*/ 174 h 834"/>
                <a:gd name="T68" fmla="*/ 498 w 864"/>
                <a:gd name="T69" fmla="*/ 192 h 834"/>
                <a:gd name="T70" fmla="*/ 564 w 864"/>
                <a:gd name="T71" fmla="*/ 198 h 834"/>
                <a:gd name="T72" fmla="*/ 594 w 864"/>
                <a:gd name="T73" fmla="*/ 210 h 834"/>
                <a:gd name="T74" fmla="*/ 624 w 864"/>
                <a:gd name="T75" fmla="*/ 216 h 834"/>
                <a:gd name="T76" fmla="*/ 642 w 864"/>
                <a:gd name="T77" fmla="*/ 216 h 834"/>
                <a:gd name="T78" fmla="*/ 660 w 864"/>
                <a:gd name="T79" fmla="*/ 216 h 834"/>
                <a:gd name="T80" fmla="*/ 750 w 864"/>
                <a:gd name="T81" fmla="*/ 210 h 834"/>
                <a:gd name="T82" fmla="*/ 798 w 864"/>
                <a:gd name="T83" fmla="*/ 234 h 8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4"/>
                <a:gd name="T127" fmla="*/ 0 h 834"/>
                <a:gd name="T128" fmla="*/ 864 w 864"/>
                <a:gd name="T129" fmla="*/ 834 h 8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4" h="834">
                  <a:moveTo>
                    <a:pt x="798" y="234"/>
                  </a:moveTo>
                  <a:lnTo>
                    <a:pt x="828" y="246"/>
                  </a:lnTo>
                  <a:lnTo>
                    <a:pt x="828" y="366"/>
                  </a:lnTo>
                  <a:lnTo>
                    <a:pt x="864" y="438"/>
                  </a:lnTo>
                  <a:lnTo>
                    <a:pt x="852" y="474"/>
                  </a:lnTo>
                  <a:lnTo>
                    <a:pt x="858" y="516"/>
                  </a:lnTo>
                  <a:lnTo>
                    <a:pt x="840" y="534"/>
                  </a:lnTo>
                  <a:lnTo>
                    <a:pt x="846" y="540"/>
                  </a:lnTo>
                  <a:lnTo>
                    <a:pt x="786" y="570"/>
                  </a:lnTo>
                  <a:lnTo>
                    <a:pt x="804" y="558"/>
                  </a:lnTo>
                  <a:lnTo>
                    <a:pt x="786" y="558"/>
                  </a:lnTo>
                  <a:lnTo>
                    <a:pt x="792" y="534"/>
                  </a:lnTo>
                  <a:lnTo>
                    <a:pt x="774" y="546"/>
                  </a:lnTo>
                  <a:lnTo>
                    <a:pt x="768" y="540"/>
                  </a:lnTo>
                  <a:lnTo>
                    <a:pt x="774" y="576"/>
                  </a:lnTo>
                  <a:lnTo>
                    <a:pt x="756" y="582"/>
                  </a:lnTo>
                  <a:lnTo>
                    <a:pt x="756" y="600"/>
                  </a:lnTo>
                  <a:lnTo>
                    <a:pt x="678" y="648"/>
                  </a:lnTo>
                  <a:lnTo>
                    <a:pt x="720" y="618"/>
                  </a:lnTo>
                  <a:lnTo>
                    <a:pt x="684" y="630"/>
                  </a:lnTo>
                  <a:lnTo>
                    <a:pt x="684" y="618"/>
                  </a:lnTo>
                  <a:lnTo>
                    <a:pt x="678" y="630"/>
                  </a:lnTo>
                  <a:lnTo>
                    <a:pt x="672" y="624"/>
                  </a:lnTo>
                  <a:lnTo>
                    <a:pt x="666" y="630"/>
                  </a:lnTo>
                  <a:lnTo>
                    <a:pt x="654" y="624"/>
                  </a:lnTo>
                  <a:lnTo>
                    <a:pt x="660" y="642"/>
                  </a:lnTo>
                  <a:lnTo>
                    <a:pt x="672" y="642"/>
                  </a:lnTo>
                  <a:lnTo>
                    <a:pt x="654" y="654"/>
                  </a:lnTo>
                  <a:lnTo>
                    <a:pt x="642" y="636"/>
                  </a:lnTo>
                  <a:lnTo>
                    <a:pt x="642" y="660"/>
                  </a:lnTo>
                  <a:lnTo>
                    <a:pt x="636" y="666"/>
                  </a:lnTo>
                  <a:lnTo>
                    <a:pt x="636" y="654"/>
                  </a:lnTo>
                  <a:lnTo>
                    <a:pt x="612" y="672"/>
                  </a:lnTo>
                  <a:lnTo>
                    <a:pt x="624" y="684"/>
                  </a:lnTo>
                  <a:lnTo>
                    <a:pt x="594" y="684"/>
                  </a:lnTo>
                  <a:lnTo>
                    <a:pt x="606" y="690"/>
                  </a:lnTo>
                  <a:lnTo>
                    <a:pt x="606" y="702"/>
                  </a:lnTo>
                  <a:lnTo>
                    <a:pt x="612" y="702"/>
                  </a:lnTo>
                  <a:lnTo>
                    <a:pt x="600" y="732"/>
                  </a:lnTo>
                  <a:lnTo>
                    <a:pt x="594" y="732"/>
                  </a:lnTo>
                  <a:lnTo>
                    <a:pt x="594" y="720"/>
                  </a:lnTo>
                  <a:lnTo>
                    <a:pt x="588" y="732"/>
                  </a:lnTo>
                  <a:lnTo>
                    <a:pt x="576" y="720"/>
                  </a:lnTo>
                  <a:lnTo>
                    <a:pt x="576" y="732"/>
                  </a:lnTo>
                  <a:lnTo>
                    <a:pt x="600" y="732"/>
                  </a:lnTo>
                  <a:lnTo>
                    <a:pt x="594" y="768"/>
                  </a:lnTo>
                  <a:lnTo>
                    <a:pt x="618" y="834"/>
                  </a:lnTo>
                  <a:lnTo>
                    <a:pt x="546" y="828"/>
                  </a:lnTo>
                  <a:lnTo>
                    <a:pt x="480" y="798"/>
                  </a:lnTo>
                  <a:lnTo>
                    <a:pt x="462" y="750"/>
                  </a:lnTo>
                  <a:lnTo>
                    <a:pt x="456" y="702"/>
                  </a:lnTo>
                  <a:lnTo>
                    <a:pt x="408" y="654"/>
                  </a:lnTo>
                  <a:lnTo>
                    <a:pt x="372" y="570"/>
                  </a:lnTo>
                  <a:lnTo>
                    <a:pt x="336" y="534"/>
                  </a:lnTo>
                  <a:lnTo>
                    <a:pt x="276" y="516"/>
                  </a:lnTo>
                  <a:lnTo>
                    <a:pt x="252" y="528"/>
                  </a:lnTo>
                  <a:lnTo>
                    <a:pt x="234" y="564"/>
                  </a:lnTo>
                  <a:lnTo>
                    <a:pt x="216" y="582"/>
                  </a:lnTo>
                  <a:lnTo>
                    <a:pt x="198" y="576"/>
                  </a:lnTo>
                  <a:lnTo>
                    <a:pt x="126" y="528"/>
                  </a:lnTo>
                  <a:lnTo>
                    <a:pt x="108" y="450"/>
                  </a:lnTo>
                  <a:lnTo>
                    <a:pt x="6" y="342"/>
                  </a:lnTo>
                  <a:lnTo>
                    <a:pt x="0" y="330"/>
                  </a:lnTo>
                  <a:lnTo>
                    <a:pt x="234" y="348"/>
                  </a:lnTo>
                  <a:lnTo>
                    <a:pt x="264" y="0"/>
                  </a:lnTo>
                  <a:lnTo>
                    <a:pt x="456" y="12"/>
                  </a:lnTo>
                  <a:lnTo>
                    <a:pt x="444" y="162"/>
                  </a:lnTo>
                  <a:lnTo>
                    <a:pt x="468" y="174"/>
                  </a:lnTo>
                  <a:lnTo>
                    <a:pt x="486" y="174"/>
                  </a:lnTo>
                  <a:lnTo>
                    <a:pt x="498" y="192"/>
                  </a:lnTo>
                  <a:lnTo>
                    <a:pt x="540" y="204"/>
                  </a:lnTo>
                  <a:lnTo>
                    <a:pt x="564" y="198"/>
                  </a:lnTo>
                  <a:lnTo>
                    <a:pt x="582" y="222"/>
                  </a:lnTo>
                  <a:lnTo>
                    <a:pt x="594" y="210"/>
                  </a:lnTo>
                  <a:lnTo>
                    <a:pt x="612" y="228"/>
                  </a:lnTo>
                  <a:lnTo>
                    <a:pt x="624" y="216"/>
                  </a:lnTo>
                  <a:lnTo>
                    <a:pt x="630" y="234"/>
                  </a:lnTo>
                  <a:lnTo>
                    <a:pt x="642" y="216"/>
                  </a:lnTo>
                  <a:lnTo>
                    <a:pt x="648" y="222"/>
                  </a:lnTo>
                  <a:lnTo>
                    <a:pt x="660" y="216"/>
                  </a:lnTo>
                  <a:lnTo>
                    <a:pt x="678" y="234"/>
                  </a:lnTo>
                  <a:lnTo>
                    <a:pt x="750" y="210"/>
                  </a:lnTo>
                  <a:lnTo>
                    <a:pt x="798" y="240"/>
                  </a:lnTo>
                  <a:lnTo>
                    <a:pt x="798" y="234"/>
                  </a:lnTo>
                  <a:close/>
                </a:path>
              </a:pathLst>
            </a:custGeom>
            <a:solidFill>
              <a:srgbClr val="FFAA00"/>
            </a:solidFill>
            <a:ln w="9525">
              <a:solidFill>
                <a:srgbClr val="FFAA00"/>
              </a:solidFill>
              <a:prstDash val="solid"/>
              <a:round/>
              <a:headEnd/>
              <a:tailEnd/>
            </a:ln>
          </p:spPr>
          <p:txBody>
            <a:bodyPr/>
            <a:lstStyle/>
            <a:p>
              <a:endParaRPr lang="en-US"/>
            </a:p>
          </p:txBody>
        </p:sp>
        <p:sp>
          <p:nvSpPr>
            <p:cNvPr id="243" name="Freeform 607"/>
            <p:cNvSpPr>
              <a:spLocks/>
            </p:cNvSpPr>
            <p:nvPr/>
          </p:nvSpPr>
          <p:spPr bwMode="auto">
            <a:xfrm>
              <a:off x="2211" y="2316"/>
              <a:ext cx="864" cy="834"/>
            </a:xfrm>
            <a:custGeom>
              <a:avLst/>
              <a:gdLst>
                <a:gd name="T0" fmla="*/ 828 w 864"/>
                <a:gd name="T1" fmla="*/ 246 h 834"/>
                <a:gd name="T2" fmla="*/ 864 w 864"/>
                <a:gd name="T3" fmla="*/ 438 h 834"/>
                <a:gd name="T4" fmla="*/ 858 w 864"/>
                <a:gd name="T5" fmla="*/ 516 h 834"/>
                <a:gd name="T6" fmla="*/ 846 w 864"/>
                <a:gd name="T7" fmla="*/ 540 h 834"/>
                <a:gd name="T8" fmla="*/ 804 w 864"/>
                <a:gd name="T9" fmla="*/ 558 h 834"/>
                <a:gd name="T10" fmla="*/ 792 w 864"/>
                <a:gd name="T11" fmla="*/ 534 h 834"/>
                <a:gd name="T12" fmla="*/ 768 w 864"/>
                <a:gd name="T13" fmla="*/ 540 h 834"/>
                <a:gd name="T14" fmla="*/ 756 w 864"/>
                <a:gd name="T15" fmla="*/ 582 h 834"/>
                <a:gd name="T16" fmla="*/ 678 w 864"/>
                <a:gd name="T17" fmla="*/ 648 h 834"/>
                <a:gd name="T18" fmla="*/ 684 w 864"/>
                <a:gd name="T19" fmla="*/ 630 h 834"/>
                <a:gd name="T20" fmla="*/ 678 w 864"/>
                <a:gd name="T21" fmla="*/ 630 h 834"/>
                <a:gd name="T22" fmla="*/ 666 w 864"/>
                <a:gd name="T23" fmla="*/ 630 h 834"/>
                <a:gd name="T24" fmla="*/ 660 w 864"/>
                <a:gd name="T25" fmla="*/ 642 h 834"/>
                <a:gd name="T26" fmla="*/ 654 w 864"/>
                <a:gd name="T27" fmla="*/ 654 h 834"/>
                <a:gd name="T28" fmla="*/ 642 w 864"/>
                <a:gd name="T29" fmla="*/ 660 h 834"/>
                <a:gd name="T30" fmla="*/ 636 w 864"/>
                <a:gd name="T31" fmla="*/ 654 h 834"/>
                <a:gd name="T32" fmla="*/ 624 w 864"/>
                <a:gd name="T33" fmla="*/ 684 h 834"/>
                <a:gd name="T34" fmla="*/ 606 w 864"/>
                <a:gd name="T35" fmla="*/ 690 h 834"/>
                <a:gd name="T36" fmla="*/ 612 w 864"/>
                <a:gd name="T37" fmla="*/ 702 h 834"/>
                <a:gd name="T38" fmla="*/ 594 w 864"/>
                <a:gd name="T39" fmla="*/ 732 h 834"/>
                <a:gd name="T40" fmla="*/ 588 w 864"/>
                <a:gd name="T41" fmla="*/ 732 h 834"/>
                <a:gd name="T42" fmla="*/ 576 w 864"/>
                <a:gd name="T43" fmla="*/ 732 h 834"/>
                <a:gd name="T44" fmla="*/ 594 w 864"/>
                <a:gd name="T45" fmla="*/ 768 h 834"/>
                <a:gd name="T46" fmla="*/ 546 w 864"/>
                <a:gd name="T47" fmla="*/ 828 h 834"/>
                <a:gd name="T48" fmla="*/ 462 w 864"/>
                <a:gd name="T49" fmla="*/ 750 h 834"/>
                <a:gd name="T50" fmla="*/ 408 w 864"/>
                <a:gd name="T51" fmla="*/ 654 h 834"/>
                <a:gd name="T52" fmla="*/ 336 w 864"/>
                <a:gd name="T53" fmla="*/ 534 h 834"/>
                <a:gd name="T54" fmla="*/ 252 w 864"/>
                <a:gd name="T55" fmla="*/ 528 h 834"/>
                <a:gd name="T56" fmla="*/ 216 w 864"/>
                <a:gd name="T57" fmla="*/ 582 h 834"/>
                <a:gd name="T58" fmla="*/ 126 w 864"/>
                <a:gd name="T59" fmla="*/ 528 h 834"/>
                <a:gd name="T60" fmla="*/ 6 w 864"/>
                <a:gd name="T61" fmla="*/ 342 h 834"/>
                <a:gd name="T62" fmla="*/ 234 w 864"/>
                <a:gd name="T63" fmla="*/ 348 h 834"/>
                <a:gd name="T64" fmla="*/ 456 w 864"/>
                <a:gd name="T65" fmla="*/ 12 h 834"/>
                <a:gd name="T66" fmla="*/ 468 w 864"/>
                <a:gd name="T67" fmla="*/ 174 h 834"/>
                <a:gd name="T68" fmla="*/ 498 w 864"/>
                <a:gd name="T69" fmla="*/ 192 h 834"/>
                <a:gd name="T70" fmla="*/ 564 w 864"/>
                <a:gd name="T71" fmla="*/ 198 h 834"/>
                <a:gd name="T72" fmla="*/ 594 w 864"/>
                <a:gd name="T73" fmla="*/ 210 h 834"/>
                <a:gd name="T74" fmla="*/ 624 w 864"/>
                <a:gd name="T75" fmla="*/ 216 h 834"/>
                <a:gd name="T76" fmla="*/ 642 w 864"/>
                <a:gd name="T77" fmla="*/ 216 h 834"/>
                <a:gd name="T78" fmla="*/ 660 w 864"/>
                <a:gd name="T79" fmla="*/ 216 h 834"/>
                <a:gd name="T80" fmla="*/ 750 w 864"/>
                <a:gd name="T81" fmla="*/ 210 h 834"/>
                <a:gd name="T82" fmla="*/ 798 w 864"/>
                <a:gd name="T83" fmla="*/ 234 h 8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4"/>
                <a:gd name="T127" fmla="*/ 0 h 834"/>
                <a:gd name="T128" fmla="*/ 864 w 864"/>
                <a:gd name="T129" fmla="*/ 834 h 8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4" h="834">
                  <a:moveTo>
                    <a:pt x="798" y="234"/>
                  </a:moveTo>
                  <a:lnTo>
                    <a:pt x="828" y="246"/>
                  </a:lnTo>
                  <a:lnTo>
                    <a:pt x="828" y="366"/>
                  </a:lnTo>
                  <a:lnTo>
                    <a:pt x="864" y="438"/>
                  </a:lnTo>
                  <a:lnTo>
                    <a:pt x="852" y="474"/>
                  </a:lnTo>
                  <a:lnTo>
                    <a:pt x="858" y="516"/>
                  </a:lnTo>
                  <a:lnTo>
                    <a:pt x="840" y="534"/>
                  </a:lnTo>
                  <a:lnTo>
                    <a:pt x="846" y="540"/>
                  </a:lnTo>
                  <a:lnTo>
                    <a:pt x="786" y="570"/>
                  </a:lnTo>
                  <a:lnTo>
                    <a:pt x="804" y="558"/>
                  </a:lnTo>
                  <a:lnTo>
                    <a:pt x="786" y="558"/>
                  </a:lnTo>
                  <a:lnTo>
                    <a:pt x="792" y="534"/>
                  </a:lnTo>
                  <a:lnTo>
                    <a:pt x="774" y="546"/>
                  </a:lnTo>
                  <a:lnTo>
                    <a:pt x="768" y="540"/>
                  </a:lnTo>
                  <a:lnTo>
                    <a:pt x="774" y="576"/>
                  </a:lnTo>
                  <a:lnTo>
                    <a:pt x="756" y="582"/>
                  </a:lnTo>
                  <a:lnTo>
                    <a:pt x="756" y="600"/>
                  </a:lnTo>
                  <a:lnTo>
                    <a:pt x="678" y="648"/>
                  </a:lnTo>
                  <a:lnTo>
                    <a:pt x="720" y="618"/>
                  </a:lnTo>
                  <a:lnTo>
                    <a:pt x="684" y="630"/>
                  </a:lnTo>
                  <a:lnTo>
                    <a:pt x="684" y="618"/>
                  </a:lnTo>
                  <a:lnTo>
                    <a:pt x="678" y="630"/>
                  </a:lnTo>
                  <a:lnTo>
                    <a:pt x="672" y="624"/>
                  </a:lnTo>
                  <a:lnTo>
                    <a:pt x="666" y="630"/>
                  </a:lnTo>
                  <a:lnTo>
                    <a:pt x="654" y="624"/>
                  </a:lnTo>
                  <a:lnTo>
                    <a:pt x="660" y="642"/>
                  </a:lnTo>
                  <a:lnTo>
                    <a:pt x="672" y="642"/>
                  </a:lnTo>
                  <a:lnTo>
                    <a:pt x="654" y="654"/>
                  </a:lnTo>
                  <a:lnTo>
                    <a:pt x="642" y="636"/>
                  </a:lnTo>
                  <a:lnTo>
                    <a:pt x="642" y="660"/>
                  </a:lnTo>
                  <a:lnTo>
                    <a:pt x="636" y="666"/>
                  </a:lnTo>
                  <a:lnTo>
                    <a:pt x="636" y="654"/>
                  </a:lnTo>
                  <a:lnTo>
                    <a:pt x="612" y="672"/>
                  </a:lnTo>
                  <a:lnTo>
                    <a:pt x="624" y="684"/>
                  </a:lnTo>
                  <a:lnTo>
                    <a:pt x="594" y="684"/>
                  </a:lnTo>
                  <a:lnTo>
                    <a:pt x="606" y="690"/>
                  </a:lnTo>
                  <a:lnTo>
                    <a:pt x="606" y="702"/>
                  </a:lnTo>
                  <a:lnTo>
                    <a:pt x="612" y="702"/>
                  </a:lnTo>
                  <a:lnTo>
                    <a:pt x="600" y="732"/>
                  </a:lnTo>
                  <a:lnTo>
                    <a:pt x="594" y="732"/>
                  </a:lnTo>
                  <a:lnTo>
                    <a:pt x="594" y="720"/>
                  </a:lnTo>
                  <a:lnTo>
                    <a:pt x="588" y="732"/>
                  </a:lnTo>
                  <a:lnTo>
                    <a:pt x="576" y="720"/>
                  </a:lnTo>
                  <a:lnTo>
                    <a:pt x="576" y="732"/>
                  </a:lnTo>
                  <a:lnTo>
                    <a:pt x="600" y="732"/>
                  </a:lnTo>
                  <a:lnTo>
                    <a:pt x="594" y="768"/>
                  </a:lnTo>
                  <a:lnTo>
                    <a:pt x="618" y="834"/>
                  </a:lnTo>
                  <a:lnTo>
                    <a:pt x="546" y="828"/>
                  </a:lnTo>
                  <a:lnTo>
                    <a:pt x="480" y="798"/>
                  </a:lnTo>
                  <a:lnTo>
                    <a:pt x="462" y="750"/>
                  </a:lnTo>
                  <a:lnTo>
                    <a:pt x="456" y="702"/>
                  </a:lnTo>
                  <a:lnTo>
                    <a:pt x="408" y="654"/>
                  </a:lnTo>
                  <a:lnTo>
                    <a:pt x="372" y="570"/>
                  </a:lnTo>
                  <a:lnTo>
                    <a:pt x="336" y="534"/>
                  </a:lnTo>
                  <a:lnTo>
                    <a:pt x="276" y="516"/>
                  </a:lnTo>
                  <a:lnTo>
                    <a:pt x="252" y="528"/>
                  </a:lnTo>
                  <a:lnTo>
                    <a:pt x="234" y="564"/>
                  </a:lnTo>
                  <a:lnTo>
                    <a:pt x="216" y="582"/>
                  </a:lnTo>
                  <a:lnTo>
                    <a:pt x="198" y="576"/>
                  </a:lnTo>
                  <a:lnTo>
                    <a:pt x="126" y="528"/>
                  </a:lnTo>
                  <a:lnTo>
                    <a:pt x="108" y="450"/>
                  </a:lnTo>
                  <a:lnTo>
                    <a:pt x="6" y="342"/>
                  </a:lnTo>
                  <a:lnTo>
                    <a:pt x="0" y="330"/>
                  </a:lnTo>
                  <a:lnTo>
                    <a:pt x="234" y="348"/>
                  </a:lnTo>
                  <a:lnTo>
                    <a:pt x="264" y="0"/>
                  </a:lnTo>
                  <a:lnTo>
                    <a:pt x="456" y="12"/>
                  </a:lnTo>
                  <a:lnTo>
                    <a:pt x="444" y="162"/>
                  </a:lnTo>
                  <a:lnTo>
                    <a:pt x="468" y="174"/>
                  </a:lnTo>
                  <a:lnTo>
                    <a:pt x="486" y="174"/>
                  </a:lnTo>
                  <a:lnTo>
                    <a:pt x="498" y="192"/>
                  </a:lnTo>
                  <a:lnTo>
                    <a:pt x="540" y="204"/>
                  </a:lnTo>
                  <a:lnTo>
                    <a:pt x="564" y="198"/>
                  </a:lnTo>
                  <a:lnTo>
                    <a:pt x="582" y="222"/>
                  </a:lnTo>
                  <a:lnTo>
                    <a:pt x="594" y="210"/>
                  </a:lnTo>
                  <a:lnTo>
                    <a:pt x="612" y="228"/>
                  </a:lnTo>
                  <a:lnTo>
                    <a:pt x="624" y="216"/>
                  </a:lnTo>
                  <a:lnTo>
                    <a:pt x="630" y="234"/>
                  </a:lnTo>
                  <a:lnTo>
                    <a:pt x="642" y="216"/>
                  </a:lnTo>
                  <a:lnTo>
                    <a:pt x="648" y="222"/>
                  </a:lnTo>
                  <a:lnTo>
                    <a:pt x="660" y="216"/>
                  </a:lnTo>
                  <a:lnTo>
                    <a:pt x="678" y="234"/>
                  </a:lnTo>
                  <a:lnTo>
                    <a:pt x="750" y="210"/>
                  </a:lnTo>
                  <a:lnTo>
                    <a:pt x="798" y="240"/>
                  </a:lnTo>
                  <a:lnTo>
                    <a:pt x="798" y="234"/>
                  </a:lnTo>
                  <a:lnTo>
                    <a:pt x="798" y="24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608"/>
            <p:cNvSpPr>
              <a:spLocks/>
            </p:cNvSpPr>
            <p:nvPr/>
          </p:nvSpPr>
          <p:spPr bwMode="auto">
            <a:xfrm>
              <a:off x="1803" y="1800"/>
              <a:ext cx="348" cy="438"/>
            </a:xfrm>
            <a:custGeom>
              <a:avLst/>
              <a:gdLst>
                <a:gd name="T0" fmla="*/ 306 w 348"/>
                <a:gd name="T1" fmla="*/ 438 h 438"/>
                <a:gd name="T2" fmla="*/ 0 w 348"/>
                <a:gd name="T3" fmla="*/ 384 h 438"/>
                <a:gd name="T4" fmla="*/ 78 w 348"/>
                <a:gd name="T5" fmla="*/ 0 h 438"/>
                <a:gd name="T6" fmla="*/ 132 w 348"/>
                <a:gd name="T7" fmla="*/ 12 h 438"/>
                <a:gd name="T8" fmla="*/ 246 w 348"/>
                <a:gd name="T9" fmla="*/ 30 h 438"/>
                <a:gd name="T10" fmla="*/ 234 w 348"/>
                <a:gd name="T11" fmla="*/ 108 h 438"/>
                <a:gd name="T12" fmla="*/ 348 w 348"/>
                <a:gd name="T13" fmla="*/ 126 h 438"/>
                <a:gd name="T14" fmla="*/ 312 w 348"/>
                <a:gd name="T15" fmla="*/ 390 h 438"/>
                <a:gd name="T16" fmla="*/ 306 w 348"/>
                <a:gd name="T17" fmla="*/ 438 h 4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438"/>
                <a:gd name="T29" fmla="*/ 348 w 348"/>
                <a:gd name="T30" fmla="*/ 438 h 4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438">
                  <a:moveTo>
                    <a:pt x="306" y="438"/>
                  </a:moveTo>
                  <a:lnTo>
                    <a:pt x="0" y="384"/>
                  </a:lnTo>
                  <a:lnTo>
                    <a:pt x="78" y="0"/>
                  </a:lnTo>
                  <a:lnTo>
                    <a:pt x="132" y="12"/>
                  </a:lnTo>
                  <a:lnTo>
                    <a:pt x="246" y="30"/>
                  </a:lnTo>
                  <a:lnTo>
                    <a:pt x="234" y="108"/>
                  </a:lnTo>
                  <a:lnTo>
                    <a:pt x="348" y="126"/>
                  </a:lnTo>
                  <a:lnTo>
                    <a:pt x="312" y="390"/>
                  </a:lnTo>
                  <a:lnTo>
                    <a:pt x="306" y="438"/>
                  </a:lnTo>
                  <a:close/>
                </a:path>
              </a:pathLst>
            </a:custGeom>
            <a:solidFill>
              <a:srgbClr val="FFAA00"/>
            </a:solidFill>
            <a:ln w="9525">
              <a:solidFill>
                <a:srgbClr val="FFAA00"/>
              </a:solidFill>
              <a:prstDash val="solid"/>
              <a:round/>
              <a:headEnd/>
              <a:tailEnd/>
            </a:ln>
          </p:spPr>
          <p:txBody>
            <a:bodyPr/>
            <a:lstStyle/>
            <a:p>
              <a:endParaRPr lang="en-US"/>
            </a:p>
          </p:txBody>
        </p:sp>
        <p:sp>
          <p:nvSpPr>
            <p:cNvPr id="245" name="Freeform 609"/>
            <p:cNvSpPr>
              <a:spLocks/>
            </p:cNvSpPr>
            <p:nvPr/>
          </p:nvSpPr>
          <p:spPr bwMode="auto">
            <a:xfrm>
              <a:off x="1803" y="1800"/>
              <a:ext cx="348" cy="444"/>
            </a:xfrm>
            <a:custGeom>
              <a:avLst/>
              <a:gdLst>
                <a:gd name="T0" fmla="*/ 306 w 348"/>
                <a:gd name="T1" fmla="*/ 438 h 444"/>
                <a:gd name="T2" fmla="*/ 0 w 348"/>
                <a:gd name="T3" fmla="*/ 384 h 444"/>
                <a:gd name="T4" fmla="*/ 78 w 348"/>
                <a:gd name="T5" fmla="*/ 0 h 444"/>
                <a:gd name="T6" fmla="*/ 132 w 348"/>
                <a:gd name="T7" fmla="*/ 12 h 444"/>
                <a:gd name="T8" fmla="*/ 246 w 348"/>
                <a:gd name="T9" fmla="*/ 30 h 444"/>
                <a:gd name="T10" fmla="*/ 234 w 348"/>
                <a:gd name="T11" fmla="*/ 108 h 444"/>
                <a:gd name="T12" fmla="*/ 348 w 348"/>
                <a:gd name="T13" fmla="*/ 126 h 444"/>
                <a:gd name="T14" fmla="*/ 312 w 348"/>
                <a:gd name="T15" fmla="*/ 390 h 444"/>
                <a:gd name="T16" fmla="*/ 306 w 348"/>
                <a:gd name="T17" fmla="*/ 438 h 444"/>
                <a:gd name="T18" fmla="*/ 306 w 348"/>
                <a:gd name="T19" fmla="*/ 444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8"/>
                <a:gd name="T31" fmla="*/ 0 h 444"/>
                <a:gd name="T32" fmla="*/ 348 w 348"/>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8" h="444">
                  <a:moveTo>
                    <a:pt x="306" y="438"/>
                  </a:moveTo>
                  <a:lnTo>
                    <a:pt x="0" y="384"/>
                  </a:lnTo>
                  <a:lnTo>
                    <a:pt x="78" y="0"/>
                  </a:lnTo>
                  <a:lnTo>
                    <a:pt x="132" y="12"/>
                  </a:lnTo>
                  <a:lnTo>
                    <a:pt x="246" y="30"/>
                  </a:lnTo>
                  <a:lnTo>
                    <a:pt x="234" y="108"/>
                  </a:lnTo>
                  <a:lnTo>
                    <a:pt x="348" y="126"/>
                  </a:lnTo>
                  <a:lnTo>
                    <a:pt x="312" y="390"/>
                  </a:lnTo>
                  <a:lnTo>
                    <a:pt x="306" y="438"/>
                  </a:lnTo>
                  <a:lnTo>
                    <a:pt x="306" y="44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610"/>
            <p:cNvSpPr>
              <a:spLocks/>
            </p:cNvSpPr>
            <p:nvPr/>
          </p:nvSpPr>
          <p:spPr bwMode="auto">
            <a:xfrm>
              <a:off x="4155" y="1494"/>
              <a:ext cx="102" cy="198"/>
            </a:xfrm>
            <a:custGeom>
              <a:avLst/>
              <a:gdLst>
                <a:gd name="T0" fmla="*/ 90 w 102"/>
                <a:gd name="T1" fmla="*/ 186 h 198"/>
                <a:gd name="T2" fmla="*/ 66 w 102"/>
                <a:gd name="T3" fmla="*/ 192 h 198"/>
                <a:gd name="T4" fmla="*/ 48 w 102"/>
                <a:gd name="T5" fmla="*/ 198 h 198"/>
                <a:gd name="T6" fmla="*/ 42 w 102"/>
                <a:gd name="T7" fmla="*/ 192 h 198"/>
                <a:gd name="T8" fmla="*/ 30 w 102"/>
                <a:gd name="T9" fmla="*/ 138 h 198"/>
                <a:gd name="T10" fmla="*/ 24 w 102"/>
                <a:gd name="T11" fmla="*/ 138 h 198"/>
                <a:gd name="T12" fmla="*/ 12 w 102"/>
                <a:gd name="T13" fmla="*/ 102 h 198"/>
                <a:gd name="T14" fmla="*/ 0 w 102"/>
                <a:gd name="T15" fmla="*/ 30 h 198"/>
                <a:gd name="T16" fmla="*/ 96 w 102"/>
                <a:gd name="T17" fmla="*/ 0 h 198"/>
                <a:gd name="T18" fmla="*/ 102 w 102"/>
                <a:gd name="T19" fmla="*/ 42 h 198"/>
                <a:gd name="T20" fmla="*/ 84 w 102"/>
                <a:gd name="T21" fmla="*/ 66 h 198"/>
                <a:gd name="T22" fmla="*/ 78 w 102"/>
                <a:gd name="T23" fmla="*/ 120 h 198"/>
                <a:gd name="T24" fmla="*/ 90 w 102"/>
                <a:gd name="T25" fmla="*/ 186 h 1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98"/>
                <a:gd name="T41" fmla="*/ 102 w 102"/>
                <a:gd name="T42" fmla="*/ 198 h 1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98">
                  <a:moveTo>
                    <a:pt x="90" y="186"/>
                  </a:moveTo>
                  <a:lnTo>
                    <a:pt x="66" y="192"/>
                  </a:lnTo>
                  <a:lnTo>
                    <a:pt x="48" y="198"/>
                  </a:lnTo>
                  <a:lnTo>
                    <a:pt x="42" y="192"/>
                  </a:lnTo>
                  <a:lnTo>
                    <a:pt x="30" y="138"/>
                  </a:lnTo>
                  <a:lnTo>
                    <a:pt x="24" y="138"/>
                  </a:lnTo>
                  <a:lnTo>
                    <a:pt x="12" y="102"/>
                  </a:lnTo>
                  <a:lnTo>
                    <a:pt x="0" y="30"/>
                  </a:lnTo>
                  <a:lnTo>
                    <a:pt x="96" y="0"/>
                  </a:lnTo>
                  <a:lnTo>
                    <a:pt x="102" y="42"/>
                  </a:lnTo>
                  <a:lnTo>
                    <a:pt x="84" y="66"/>
                  </a:lnTo>
                  <a:lnTo>
                    <a:pt x="78" y="120"/>
                  </a:lnTo>
                  <a:lnTo>
                    <a:pt x="90" y="186"/>
                  </a:lnTo>
                  <a:close/>
                </a:path>
              </a:pathLst>
            </a:custGeom>
            <a:solidFill>
              <a:srgbClr val="E8D898"/>
            </a:solidFill>
            <a:ln w="9525">
              <a:solidFill>
                <a:srgbClr val="E8D898"/>
              </a:solidFill>
              <a:prstDash val="solid"/>
              <a:round/>
              <a:headEnd/>
              <a:tailEnd/>
            </a:ln>
          </p:spPr>
          <p:txBody>
            <a:bodyPr/>
            <a:lstStyle/>
            <a:p>
              <a:endParaRPr lang="en-US"/>
            </a:p>
          </p:txBody>
        </p:sp>
        <p:sp>
          <p:nvSpPr>
            <p:cNvPr id="247" name="Freeform 611"/>
            <p:cNvSpPr>
              <a:spLocks/>
            </p:cNvSpPr>
            <p:nvPr/>
          </p:nvSpPr>
          <p:spPr bwMode="auto">
            <a:xfrm>
              <a:off x="4155" y="1494"/>
              <a:ext cx="102" cy="198"/>
            </a:xfrm>
            <a:custGeom>
              <a:avLst/>
              <a:gdLst>
                <a:gd name="T0" fmla="*/ 90 w 102"/>
                <a:gd name="T1" fmla="*/ 186 h 198"/>
                <a:gd name="T2" fmla="*/ 66 w 102"/>
                <a:gd name="T3" fmla="*/ 192 h 198"/>
                <a:gd name="T4" fmla="*/ 48 w 102"/>
                <a:gd name="T5" fmla="*/ 198 h 198"/>
                <a:gd name="T6" fmla="*/ 42 w 102"/>
                <a:gd name="T7" fmla="*/ 192 h 198"/>
                <a:gd name="T8" fmla="*/ 30 w 102"/>
                <a:gd name="T9" fmla="*/ 138 h 198"/>
                <a:gd name="T10" fmla="*/ 24 w 102"/>
                <a:gd name="T11" fmla="*/ 138 h 198"/>
                <a:gd name="T12" fmla="*/ 12 w 102"/>
                <a:gd name="T13" fmla="*/ 102 h 198"/>
                <a:gd name="T14" fmla="*/ 0 w 102"/>
                <a:gd name="T15" fmla="*/ 30 h 198"/>
                <a:gd name="T16" fmla="*/ 96 w 102"/>
                <a:gd name="T17" fmla="*/ 0 h 198"/>
                <a:gd name="T18" fmla="*/ 102 w 102"/>
                <a:gd name="T19" fmla="*/ 42 h 198"/>
                <a:gd name="T20" fmla="*/ 84 w 102"/>
                <a:gd name="T21" fmla="*/ 66 h 198"/>
                <a:gd name="T22" fmla="*/ 78 w 102"/>
                <a:gd name="T23" fmla="*/ 120 h 198"/>
                <a:gd name="T24" fmla="*/ 90 w 102"/>
                <a:gd name="T25" fmla="*/ 186 h 198"/>
                <a:gd name="T26" fmla="*/ 90 w 102"/>
                <a:gd name="T27" fmla="*/ 192 h 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198"/>
                <a:gd name="T44" fmla="*/ 102 w 102"/>
                <a:gd name="T45" fmla="*/ 198 h 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198">
                  <a:moveTo>
                    <a:pt x="90" y="186"/>
                  </a:moveTo>
                  <a:lnTo>
                    <a:pt x="66" y="192"/>
                  </a:lnTo>
                  <a:lnTo>
                    <a:pt x="48" y="198"/>
                  </a:lnTo>
                  <a:lnTo>
                    <a:pt x="42" y="192"/>
                  </a:lnTo>
                  <a:lnTo>
                    <a:pt x="30" y="138"/>
                  </a:lnTo>
                  <a:lnTo>
                    <a:pt x="24" y="138"/>
                  </a:lnTo>
                  <a:lnTo>
                    <a:pt x="12" y="102"/>
                  </a:lnTo>
                  <a:lnTo>
                    <a:pt x="0" y="30"/>
                  </a:lnTo>
                  <a:lnTo>
                    <a:pt x="96" y="0"/>
                  </a:lnTo>
                  <a:lnTo>
                    <a:pt x="102" y="42"/>
                  </a:lnTo>
                  <a:lnTo>
                    <a:pt x="84" y="66"/>
                  </a:lnTo>
                  <a:lnTo>
                    <a:pt x="78" y="120"/>
                  </a:lnTo>
                  <a:lnTo>
                    <a:pt x="90" y="186"/>
                  </a:lnTo>
                  <a:lnTo>
                    <a:pt x="90" y="19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612"/>
            <p:cNvSpPr>
              <a:spLocks/>
            </p:cNvSpPr>
            <p:nvPr/>
          </p:nvSpPr>
          <p:spPr bwMode="auto">
            <a:xfrm>
              <a:off x="4167" y="2076"/>
              <a:ext cx="6" cy="18"/>
            </a:xfrm>
            <a:custGeom>
              <a:avLst/>
              <a:gdLst>
                <a:gd name="T0" fmla="*/ 6 w 6"/>
                <a:gd name="T1" fmla="*/ 0 h 18"/>
                <a:gd name="T2" fmla="*/ 0 w 6"/>
                <a:gd name="T3" fmla="*/ 18 h 18"/>
                <a:gd name="T4" fmla="*/ 0 w 6"/>
                <a:gd name="T5" fmla="*/ 0 h 18"/>
                <a:gd name="T6" fmla="*/ 6 w 6"/>
                <a:gd name="T7" fmla="*/ 0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6" y="0"/>
                  </a:moveTo>
                  <a:lnTo>
                    <a:pt x="0" y="18"/>
                  </a:lnTo>
                  <a:lnTo>
                    <a:pt x="0" y="0"/>
                  </a:lnTo>
                  <a:lnTo>
                    <a:pt x="6" y="0"/>
                  </a:lnTo>
                  <a:close/>
                </a:path>
              </a:pathLst>
            </a:custGeom>
            <a:solidFill>
              <a:srgbClr val="FFAA00"/>
            </a:solidFill>
            <a:ln w="9525">
              <a:solidFill>
                <a:srgbClr val="FFAA00"/>
              </a:solidFill>
              <a:prstDash val="solid"/>
              <a:round/>
              <a:headEnd/>
              <a:tailEnd/>
            </a:ln>
          </p:spPr>
          <p:txBody>
            <a:bodyPr/>
            <a:lstStyle/>
            <a:p>
              <a:endParaRPr lang="en-US"/>
            </a:p>
          </p:txBody>
        </p:sp>
        <p:sp>
          <p:nvSpPr>
            <p:cNvPr id="249" name="Freeform 613"/>
            <p:cNvSpPr>
              <a:spLocks/>
            </p:cNvSpPr>
            <p:nvPr/>
          </p:nvSpPr>
          <p:spPr bwMode="auto">
            <a:xfrm>
              <a:off x="4167" y="2076"/>
              <a:ext cx="6" cy="18"/>
            </a:xfrm>
            <a:custGeom>
              <a:avLst/>
              <a:gdLst>
                <a:gd name="T0" fmla="*/ 6 w 6"/>
                <a:gd name="T1" fmla="*/ 0 h 18"/>
                <a:gd name="T2" fmla="*/ 0 w 6"/>
                <a:gd name="T3" fmla="*/ 18 h 18"/>
                <a:gd name="T4" fmla="*/ 0 w 6"/>
                <a:gd name="T5" fmla="*/ 0 h 18"/>
                <a:gd name="T6" fmla="*/ 6 w 6"/>
                <a:gd name="T7" fmla="*/ 0 h 18"/>
                <a:gd name="T8" fmla="*/ 6 w 6"/>
                <a:gd name="T9" fmla="*/ 6 h 18"/>
                <a:gd name="T10" fmla="*/ 0 60000 65536"/>
                <a:gd name="T11" fmla="*/ 0 60000 65536"/>
                <a:gd name="T12" fmla="*/ 0 60000 65536"/>
                <a:gd name="T13" fmla="*/ 0 60000 65536"/>
                <a:gd name="T14" fmla="*/ 0 60000 65536"/>
                <a:gd name="T15" fmla="*/ 0 w 6"/>
                <a:gd name="T16" fmla="*/ 0 h 18"/>
                <a:gd name="T17" fmla="*/ 6 w 6"/>
                <a:gd name="T18" fmla="*/ 18 h 18"/>
              </a:gdLst>
              <a:ahLst/>
              <a:cxnLst>
                <a:cxn ang="T10">
                  <a:pos x="T0" y="T1"/>
                </a:cxn>
                <a:cxn ang="T11">
                  <a:pos x="T2" y="T3"/>
                </a:cxn>
                <a:cxn ang="T12">
                  <a:pos x="T4" y="T5"/>
                </a:cxn>
                <a:cxn ang="T13">
                  <a:pos x="T6" y="T7"/>
                </a:cxn>
                <a:cxn ang="T14">
                  <a:pos x="T8" y="T9"/>
                </a:cxn>
              </a:cxnLst>
              <a:rect l="T15" t="T16" r="T17" b="T18"/>
              <a:pathLst>
                <a:path w="6" h="18">
                  <a:moveTo>
                    <a:pt x="6" y="0"/>
                  </a:moveTo>
                  <a:lnTo>
                    <a:pt x="0" y="18"/>
                  </a:lnTo>
                  <a:lnTo>
                    <a:pt x="0" y="0"/>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614"/>
            <p:cNvSpPr>
              <a:spLocks/>
            </p:cNvSpPr>
            <p:nvPr/>
          </p:nvSpPr>
          <p:spPr bwMode="auto">
            <a:xfrm>
              <a:off x="4137" y="2076"/>
              <a:ext cx="24" cy="78"/>
            </a:xfrm>
            <a:custGeom>
              <a:avLst/>
              <a:gdLst>
                <a:gd name="T0" fmla="*/ 24 w 24"/>
                <a:gd name="T1" fmla="*/ 0 h 78"/>
                <a:gd name="T2" fmla="*/ 6 w 24"/>
                <a:gd name="T3" fmla="*/ 78 h 78"/>
                <a:gd name="T4" fmla="*/ 0 w 24"/>
                <a:gd name="T5" fmla="*/ 54 h 78"/>
                <a:gd name="T6" fmla="*/ 12 w 24"/>
                <a:gd name="T7" fmla="*/ 12 h 78"/>
                <a:gd name="T8" fmla="*/ 12 w 24"/>
                <a:gd name="T9" fmla="*/ 6 h 78"/>
                <a:gd name="T10" fmla="*/ 24 w 24"/>
                <a:gd name="T11" fmla="*/ 0 h 78"/>
                <a:gd name="T12" fmla="*/ 0 60000 65536"/>
                <a:gd name="T13" fmla="*/ 0 60000 65536"/>
                <a:gd name="T14" fmla="*/ 0 60000 65536"/>
                <a:gd name="T15" fmla="*/ 0 60000 65536"/>
                <a:gd name="T16" fmla="*/ 0 60000 65536"/>
                <a:gd name="T17" fmla="*/ 0 60000 65536"/>
                <a:gd name="T18" fmla="*/ 0 w 24"/>
                <a:gd name="T19" fmla="*/ 0 h 78"/>
                <a:gd name="T20" fmla="*/ 24 w 24"/>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4" h="78">
                  <a:moveTo>
                    <a:pt x="24" y="0"/>
                  </a:moveTo>
                  <a:lnTo>
                    <a:pt x="6" y="78"/>
                  </a:lnTo>
                  <a:lnTo>
                    <a:pt x="0" y="54"/>
                  </a:lnTo>
                  <a:lnTo>
                    <a:pt x="12" y="12"/>
                  </a:lnTo>
                  <a:lnTo>
                    <a:pt x="12" y="6"/>
                  </a:lnTo>
                  <a:lnTo>
                    <a:pt x="24" y="0"/>
                  </a:lnTo>
                  <a:close/>
                </a:path>
              </a:pathLst>
            </a:custGeom>
            <a:solidFill>
              <a:srgbClr val="FFAA00"/>
            </a:solidFill>
            <a:ln w="9525">
              <a:solidFill>
                <a:srgbClr val="FFAA00"/>
              </a:solidFill>
              <a:prstDash val="solid"/>
              <a:round/>
              <a:headEnd/>
              <a:tailEnd/>
            </a:ln>
          </p:spPr>
          <p:txBody>
            <a:bodyPr/>
            <a:lstStyle/>
            <a:p>
              <a:endParaRPr lang="en-US"/>
            </a:p>
          </p:txBody>
        </p:sp>
        <p:sp>
          <p:nvSpPr>
            <p:cNvPr id="251" name="Freeform 615"/>
            <p:cNvSpPr>
              <a:spLocks/>
            </p:cNvSpPr>
            <p:nvPr/>
          </p:nvSpPr>
          <p:spPr bwMode="auto">
            <a:xfrm>
              <a:off x="4137" y="2076"/>
              <a:ext cx="24" cy="78"/>
            </a:xfrm>
            <a:custGeom>
              <a:avLst/>
              <a:gdLst>
                <a:gd name="T0" fmla="*/ 24 w 24"/>
                <a:gd name="T1" fmla="*/ 0 h 78"/>
                <a:gd name="T2" fmla="*/ 6 w 24"/>
                <a:gd name="T3" fmla="*/ 78 h 78"/>
                <a:gd name="T4" fmla="*/ 0 w 24"/>
                <a:gd name="T5" fmla="*/ 54 h 78"/>
                <a:gd name="T6" fmla="*/ 12 w 24"/>
                <a:gd name="T7" fmla="*/ 12 h 78"/>
                <a:gd name="T8" fmla="*/ 12 w 24"/>
                <a:gd name="T9" fmla="*/ 6 h 78"/>
                <a:gd name="T10" fmla="*/ 24 w 24"/>
                <a:gd name="T11" fmla="*/ 0 h 78"/>
                <a:gd name="T12" fmla="*/ 24 w 24"/>
                <a:gd name="T13" fmla="*/ 6 h 78"/>
                <a:gd name="T14" fmla="*/ 0 60000 65536"/>
                <a:gd name="T15" fmla="*/ 0 60000 65536"/>
                <a:gd name="T16" fmla="*/ 0 60000 65536"/>
                <a:gd name="T17" fmla="*/ 0 60000 65536"/>
                <a:gd name="T18" fmla="*/ 0 60000 65536"/>
                <a:gd name="T19" fmla="*/ 0 60000 65536"/>
                <a:gd name="T20" fmla="*/ 0 60000 65536"/>
                <a:gd name="T21" fmla="*/ 0 w 24"/>
                <a:gd name="T22" fmla="*/ 0 h 78"/>
                <a:gd name="T23" fmla="*/ 24 w 24"/>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78">
                  <a:moveTo>
                    <a:pt x="24" y="0"/>
                  </a:moveTo>
                  <a:lnTo>
                    <a:pt x="6" y="78"/>
                  </a:lnTo>
                  <a:lnTo>
                    <a:pt x="0" y="54"/>
                  </a:lnTo>
                  <a:lnTo>
                    <a:pt x="12" y="12"/>
                  </a:lnTo>
                  <a:lnTo>
                    <a:pt x="12" y="6"/>
                  </a:lnTo>
                  <a:lnTo>
                    <a:pt x="24" y="0"/>
                  </a:lnTo>
                  <a:lnTo>
                    <a:pt x="24"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616"/>
            <p:cNvSpPr>
              <a:spLocks/>
            </p:cNvSpPr>
            <p:nvPr/>
          </p:nvSpPr>
          <p:spPr bwMode="auto">
            <a:xfrm>
              <a:off x="3681" y="2004"/>
              <a:ext cx="474" cy="270"/>
            </a:xfrm>
            <a:custGeom>
              <a:avLst/>
              <a:gdLst>
                <a:gd name="T0" fmla="*/ 474 w 474"/>
                <a:gd name="T1" fmla="*/ 192 h 270"/>
                <a:gd name="T2" fmla="*/ 468 w 474"/>
                <a:gd name="T3" fmla="*/ 186 h 270"/>
                <a:gd name="T4" fmla="*/ 474 w 474"/>
                <a:gd name="T5" fmla="*/ 192 h 270"/>
                <a:gd name="T6" fmla="*/ 468 w 474"/>
                <a:gd name="T7" fmla="*/ 198 h 270"/>
                <a:gd name="T8" fmla="*/ 120 w 474"/>
                <a:gd name="T9" fmla="*/ 252 h 270"/>
                <a:gd name="T10" fmla="*/ 0 w 474"/>
                <a:gd name="T11" fmla="*/ 270 h 270"/>
                <a:gd name="T12" fmla="*/ 30 w 474"/>
                <a:gd name="T13" fmla="*/ 258 h 270"/>
                <a:gd name="T14" fmla="*/ 90 w 474"/>
                <a:gd name="T15" fmla="*/ 186 h 270"/>
                <a:gd name="T16" fmla="*/ 96 w 474"/>
                <a:gd name="T17" fmla="*/ 198 h 270"/>
                <a:gd name="T18" fmla="*/ 114 w 474"/>
                <a:gd name="T19" fmla="*/ 210 h 270"/>
                <a:gd name="T20" fmla="*/ 186 w 474"/>
                <a:gd name="T21" fmla="*/ 180 h 270"/>
                <a:gd name="T22" fmla="*/ 198 w 474"/>
                <a:gd name="T23" fmla="*/ 162 h 270"/>
                <a:gd name="T24" fmla="*/ 192 w 474"/>
                <a:gd name="T25" fmla="*/ 156 h 270"/>
                <a:gd name="T26" fmla="*/ 216 w 474"/>
                <a:gd name="T27" fmla="*/ 84 h 270"/>
                <a:gd name="T28" fmla="*/ 240 w 474"/>
                <a:gd name="T29" fmla="*/ 90 h 270"/>
                <a:gd name="T30" fmla="*/ 252 w 474"/>
                <a:gd name="T31" fmla="*/ 60 h 270"/>
                <a:gd name="T32" fmla="*/ 264 w 474"/>
                <a:gd name="T33" fmla="*/ 60 h 270"/>
                <a:gd name="T34" fmla="*/ 282 w 474"/>
                <a:gd name="T35" fmla="*/ 24 h 270"/>
                <a:gd name="T36" fmla="*/ 282 w 474"/>
                <a:gd name="T37" fmla="*/ 0 h 270"/>
                <a:gd name="T38" fmla="*/ 318 w 474"/>
                <a:gd name="T39" fmla="*/ 18 h 270"/>
                <a:gd name="T40" fmla="*/ 324 w 474"/>
                <a:gd name="T41" fmla="*/ 6 h 270"/>
                <a:gd name="T42" fmla="*/ 360 w 474"/>
                <a:gd name="T43" fmla="*/ 24 h 270"/>
                <a:gd name="T44" fmla="*/ 372 w 474"/>
                <a:gd name="T45" fmla="*/ 36 h 270"/>
                <a:gd name="T46" fmla="*/ 360 w 474"/>
                <a:gd name="T47" fmla="*/ 66 h 270"/>
                <a:gd name="T48" fmla="*/ 366 w 474"/>
                <a:gd name="T49" fmla="*/ 78 h 270"/>
                <a:gd name="T50" fmla="*/ 372 w 474"/>
                <a:gd name="T51" fmla="*/ 66 h 270"/>
                <a:gd name="T52" fmla="*/ 384 w 474"/>
                <a:gd name="T53" fmla="*/ 84 h 270"/>
                <a:gd name="T54" fmla="*/ 432 w 474"/>
                <a:gd name="T55" fmla="*/ 96 h 270"/>
                <a:gd name="T56" fmla="*/ 426 w 474"/>
                <a:gd name="T57" fmla="*/ 120 h 270"/>
                <a:gd name="T58" fmla="*/ 390 w 474"/>
                <a:gd name="T59" fmla="*/ 96 h 270"/>
                <a:gd name="T60" fmla="*/ 420 w 474"/>
                <a:gd name="T61" fmla="*/ 120 h 270"/>
                <a:gd name="T62" fmla="*/ 432 w 474"/>
                <a:gd name="T63" fmla="*/ 120 h 270"/>
                <a:gd name="T64" fmla="*/ 426 w 474"/>
                <a:gd name="T65" fmla="*/ 126 h 270"/>
                <a:gd name="T66" fmla="*/ 438 w 474"/>
                <a:gd name="T67" fmla="*/ 132 h 270"/>
                <a:gd name="T68" fmla="*/ 438 w 474"/>
                <a:gd name="T69" fmla="*/ 138 h 270"/>
                <a:gd name="T70" fmla="*/ 426 w 474"/>
                <a:gd name="T71" fmla="*/ 138 h 270"/>
                <a:gd name="T72" fmla="*/ 432 w 474"/>
                <a:gd name="T73" fmla="*/ 150 h 270"/>
                <a:gd name="T74" fmla="*/ 402 w 474"/>
                <a:gd name="T75" fmla="*/ 132 h 270"/>
                <a:gd name="T76" fmla="*/ 444 w 474"/>
                <a:gd name="T77" fmla="*/ 162 h 270"/>
                <a:gd name="T78" fmla="*/ 438 w 474"/>
                <a:gd name="T79" fmla="*/ 168 h 270"/>
                <a:gd name="T80" fmla="*/ 402 w 474"/>
                <a:gd name="T81" fmla="*/ 150 h 270"/>
                <a:gd name="T82" fmla="*/ 396 w 474"/>
                <a:gd name="T83" fmla="*/ 156 h 270"/>
                <a:gd name="T84" fmla="*/ 414 w 474"/>
                <a:gd name="T85" fmla="*/ 156 h 270"/>
                <a:gd name="T86" fmla="*/ 432 w 474"/>
                <a:gd name="T87" fmla="*/ 174 h 270"/>
                <a:gd name="T88" fmla="*/ 462 w 474"/>
                <a:gd name="T89" fmla="*/ 168 h 270"/>
                <a:gd name="T90" fmla="*/ 474 w 474"/>
                <a:gd name="T91" fmla="*/ 192 h 2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4"/>
                <a:gd name="T139" fmla="*/ 0 h 270"/>
                <a:gd name="T140" fmla="*/ 474 w 474"/>
                <a:gd name="T141" fmla="*/ 270 h 2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4" h="270">
                  <a:moveTo>
                    <a:pt x="474" y="192"/>
                  </a:moveTo>
                  <a:lnTo>
                    <a:pt x="468" y="186"/>
                  </a:lnTo>
                  <a:lnTo>
                    <a:pt x="474" y="192"/>
                  </a:lnTo>
                  <a:lnTo>
                    <a:pt x="468" y="198"/>
                  </a:lnTo>
                  <a:lnTo>
                    <a:pt x="120" y="252"/>
                  </a:lnTo>
                  <a:lnTo>
                    <a:pt x="0" y="270"/>
                  </a:lnTo>
                  <a:lnTo>
                    <a:pt x="30" y="258"/>
                  </a:lnTo>
                  <a:lnTo>
                    <a:pt x="90" y="186"/>
                  </a:lnTo>
                  <a:lnTo>
                    <a:pt x="96" y="198"/>
                  </a:lnTo>
                  <a:lnTo>
                    <a:pt x="114" y="210"/>
                  </a:lnTo>
                  <a:lnTo>
                    <a:pt x="186" y="180"/>
                  </a:lnTo>
                  <a:lnTo>
                    <a:pt x="198" y="162"/>
                  </a:lnTo>
                  <a:lnTo>
                    <a:pt x="192" y="156"/>
                  </a:lnTo>
                  <a:lnTo>
                    <a:pt x="216" y="84"/>
                  </a:lnTo>
                  <a:lnTo>
                    <a:pt x="240" y="90"/>
                  </a:lnTo>
                  <a:lnTo>
                    <a:pt x="252" y="60"/>
                  </a:lnTo>
                  <a:lnTo>
                    <a:pt x="264" y="60"/>
                  </a:lnTo>
                  <a:lnTo>
                    <a:pt x="282" y="24"/>
                  </a:lnTo>
                  <a:lnTo>
                    <a:pt x="282" y="0"/>
                  </a:lnTo>
                  <a:lnTo>
                    <a:pt x="318" y="18"/>
                  </a:lnTo>
                  <a:lnTo>
                    <a:pt x="324" y="6"/>
                  </a:lnTo>
                  <a:lnTo>
                    <a:pt x="360" y="24"/>
                  </a:lnTo>
                  <a:lnTo>
                    <a:pt x="372" y="36"/>
                  </a:lnTo>
                  <a:lnTo>
                    <a:pt x="360" y="66"/>
                  </a:lnTo>
                  <a:lnTo>
                    <a:pt x="366" y="78"/>
                  </a:lnTo>
                  <a:lnTo>
                    <a:pt x="372" y="66"/>
                  </a:lnTo>
                  <a:lnTo>
                    <a:pt x="384" y="84"/>
                  </a:lnTo>
                  <a:lnTo>
                    <a:pt x="432" y="96"/>
                  </a:lnTo>
                  <a:lnTo>
                    <a:pt x="426" y="120"/>
                  </a:lnTo>
                  <a:lnTo>
                    <a:pt x="390" y="96"/>
                  </a:lnTo>
                  <a:lnTo>
                    <a:pt x="420" y="120"/>
                  </a:lnTo>
                  <a:lnTo>
                    <a:pt x="432" y="120"/>
                  </a:lnTo>
                  <a:lnTo>
                    <a:pt x="426" y="126"/>
                  </a:lnTo>
                  <a:lnTo>
                    <a:pt x="438" y="132"/>
                  </a:lnTo>
                  <a:lnTo>
                    <a:pt x="438" y="138"/>
                  </a:lnTo>
                  <a:lnTo>
                    <a:pt x="426" y="138"/>
                  </a:lnTo>
                  <a:lnTo>
                    <a:pt x="432" y="150"/>
                  </a:lnTo>
                  <a:lnTo>
                    <a:pt x="402" y="132"/>
                  </a:lnTo>
                  <a:lnTo>
                    <a:pt x="444" y="162"/>
                  </a:lnTo>
                  <a:lnTo>
                    <a:pt x="438" y="168"/>
                  </a:lnTo>
                  <a:lnTo>
                    <a:pt x="402" y="150"/>
                  </a:lnTo>
                  <a:lnTo>
                    <a:pt x="396" y="156"/>
                  </a:lnTo>
                  <a:lnTo>
                    <a:pt x="414" y="156"/>
                  </a:lnTo>
                  <a:lnTo>
                    <a:pt x="432" y="174"/>
                  </a:lnTo>
                  <a:lnTo>
                    <a:pt x="462" y="168"/>
                  </a:lnTo>
                  <a:lnTo>
                    <a:pt x="474" y="192"/>
                  </a:lnTo>
                  <a:close/>
                </a:path>
              </a:pathLst>
            </a:custGeom>
            <a:solidFill>
              <a:srgbClr val="FFAA00"/>
            </a:solidFill>
            <a:ln w="9525">
              <a:solidFill>
                <a:srgbClr val="FFAA00"/>
              </a:solidFill>
              <a:prstDash val="solid"/>
              <a:round/>
              <a:headEnd/>
              <a:tailEnd/>
            </a:ln>
          </p:spPr>
          <p:txBody>
            <a:bodyPr/>
            <a:lstStyle/>
            <a:p>
              <a:endParaRPr lang="en-US"/>
            </a:p>
          </p:txBody>
        </p:sp>
        <p:sp>
          <p:nvSpPr>
            <p:cNvPr id="253" name="Freeform 617"/>
            <p:cNvSpPr>
              <a:spLocks/>
            </p:cNvSpPr>
            <p:nvPr/>
          </p:nvSpPr>
          <p:spPr bwMode="auto">
            <a:xfrm>
              <a:off x="3681" y="2004"/>
              <a:ext cx="474" cy="270"/>
            </a:xfrm>
            <a:custGeom>
              <a:avLst/>
              <a:gdLst>
                <a:gd name="T0" fmla="*/ 474 w 474"/>
                <a:gd name="T1" fmla="*/ 192 h 270"/>
                <a:gd name="T2" fmla="*/ 468 w 474"/>
                <a:gd name="T3" fmla="*/ 186 h 270"/>
                <a:gd name="T4" fmla="*/ 474 w 474"/>
                <a:gd name="T5" fmla="*/ 192 h 270"/>
                <a:gd name="T6" fmla="*/ 468 w 474"/>
                <a:gd name="T7" fmla="*/ 198 h 270"/>
                <a:gd name="T8" fmla="*/ 120 w 474"/>
                <a:gd name="T9" fmla="*/ 252 h 270"/>
                <a:gd name="T10" fmla="*/ 0 w 474"/>
                <a:gd name="T11" fmla="*/ 270 h 270"/>
                <a:gd name="T12" fmla="*/ 30 w 474"/>
                <a:gd name="T13" fmla="*/ 258 h 270"/>
                <a:gd name="T14" fmla="*/ 90 w 474"/>
                <a:gd name="T15" fmla="*/ 186 h 270"/>
                <a:gd name="T16" fmla="*/ 96 w 474"/>
                <a:gd name="T17" fmla="*/ 198 h 270"/>
                <a:gd name="T18" fmla="*/ 114 w 474"/>
                <a:gd name="T19" fmla="*/ 210 h 270"/>
                <a:gd name="T20" fmla="*/ 186 w 474"/>
                <a:gd name="T21" fmla="*/ 180 h 270"/>
                <a:gd name="T22" fmla="*/ 198 w 474"/>
                <a:gd name="T23" fmla="*/ 162 h 270"/>
                <a:gd name="T24" fmla="*/ 192 w 474"/>
                <a:gd name="T25" fmla="*/ 156 h 270"/>
                <a:gd name="T26" fmla="*/ 216 w 474"/>
                <a:gd name="T27" fmla="*/ 84 h 270"/>
                <a:gd name="T28" fmla="*/ 240 w 474"/>
                <a:gd name="T29" fmla="*/ 90 h 270"/>
                <a:gd name="T30" fmla="*/ 252 w 474"/>
                <a:gd name="T31" fmla="*/ 60 h 270"/>
                <a:gd name="T32" fmla="*/ 264 w 474"/>
                <a:gd name="T33" fmla="*/ 60 h 270"/>
                <a:gd name="T34" fmla="*/ 282 w 474"/>
                <a:gd name="T35" fmla="*/ 24 h 270"/>
                <a:gd name="T36" fmla="*/ 282 w 474"/>
                <a:gd name="T37" fmla="*/ 0 h 270"/>
                <a:gd name="T38" fmla="*/ 318 w 474"/>
                <a:gd name="T39" fmla="*/ 18 h 270"/>
                <a:gd name="T40" fmla="*/ 324 w 474"/>
                <a:gd name="T41" fmla="*/ 6 h 270"/>
                <a:gd name="T42" fmla="*/ 360 w 474"/>
                <a:gd name="T43" fmla="*/ 24 h 270"/>
                <a:gd name="T44" fmla="*/ 372 w 474"/>
                <a:gd name="T45" fmla="*/ 36 h 270"/>
                <a:gd name="T46" fmla="*/ 360 w 474"/>
                <a:gd name="T47" fmla="*/ 66 h 270"/>
                <a:gd name="T48" fmla="*/ 366 w 474"/>
                <a:gd name="T49" fmla="*/ 78 h 270"/>
                <a:gd name="T50" fmla="*/ 372 w 474"/>
                <a:gd name="T51" fmla="*/ 66 h 270"/>
                <a:gd name="T52" fmla="*/ 384 w 474"/>
                <a:gd name="T53" fmla="*/ 84 h 270"/>
                <a:gd name="T54" fmla="*/ 432 w 474"/>
                <a:gd name="T55" fmla="*/ 96 h 270"/>
                <a:gd name="T56" fmla="*/ 426 w 474"/>
                <a:gd name="T57" fmla="*/ 120 h 270"/>
                <a:gd name="T58" fmla="*/ 390 w 474"/>
                <a:gd name="T59" fmla="*/ 96 h 270"/>
                <a:gd name="T60" fmla="*/ 420 w 474"/>
                <a:gd name="T61" fmla="*/ 120 h 270"/>
                <a:gd name="T62" fmla="*/ 432 w 474"/>
                <a:gd name="T63" fmla="*/ 120 h 270"/>
                <a:gd name="T64" fmla="*/ 426 w 474"/>
                <a:gd name="T65" fmla="*/ 126 h 270"/>
                <a:gd name="T66" fmla="*/ 438 w 474"/>
                <a:gd name="T67" fmla="*/ 132 h 270"/>
                <a:gd name="T68" fmla="*/ 438 w 474"/>
                <a:gd name="T69" fmla="*/ 138 h 270"/>
                <a:gd name="T70" fmla="*/ 426 w 474"/>
                <a:gd name="T71" fmla="*/ 138 h 270"/>
                <a:gd name="T72" fmla="*/ 432 w 474"/>
                <a:gd name="T73" fmla="*/ 150 h 270"/>
                <a:gd name="T74" fmla="*/ 402 w 474"/>
                <a:gd name="T75" fmla="*/ 132 h 270"/>
                <a:gd name="T76" fmla="*/ 444 w 474"/>
                <a:gd name="T77" fmla="*/ 162 h 270"/>
                <a:gd name="T78" fmla="*/ 438 w 474"/>
                <a:gd name="T79" fmla="*/ 168 h 270"/>
                <a:gd name="T80" fmla="*/ 402 w 474"/>
                <a:gd name="T81" fmla="*/ 150 h 270"/>
                <a:gd name="T82" fmla="*/ 396 w 474"/>
                <a:gd name="T83" fmla="*/ 156 h 270"/>
                <a:gd name="T84" fmla="*/ 414 w 474"/>
                <a:gd name="T85" fmla="*/ 156 h 270"/>
                <a:gd name="T86" fmla="*/ 432 w 474"/>
                <a:gd name="T87" fmla="*/ 174 h 270"/>
                <a:gd name="T88" fmla="*/ 462 w 474"/>
                <a:gd name="T89" fmla="*/ 168 h 270"/>
                <a:gd name="T90" fmla="*/ 474 w 474"/>
                <a:gd name="T91" fmla="*/ 192 h 270"/>
                <a:gd name="T92" fmla="*/ 474 w 474"/>
                <a:gd name="T93" fmla="*/ 198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4"/>
                <a:gd name="T142" fmla="*/ 0 h 270"/>
                <a:gd name="T143" fmla="*/ 474 w 474"/>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4" h="270">
                  <a:moveTo>
                    <a:pt x="474" y="192"/>
                  </a:moveTo>
                  <a:lnTo>
                    <a:pt x="468" y="186"/>
                  </a:lnTo>
                  <a:lnTo>
                    <a:pt x="474" y="192"/>
                  </a:lnTo>
                  <a:lnTo>
                    <a:pt x="468" y="198"/>
                  </a:lnTo>
                  <a:lnTo>
                    <a:pt x="120" y="252"/>
                  </a:lnTo>
                  <a:lnTo>
                    <a:pt x="0" y="270"/>
                  </a:lnTo>
                  <a:lnTo>
                    <a:pt x="30" y="258"/>
                  </a:lnTo>
                  <a:lnTo>
                    <a:pt x="90" y="186"/>
                  </a:lnTo>
                  <a:lnTo>
                    <a:pt x="96" y="198"/>
                  </a:lnTo>
                  <a:lnTo>
                    <a:pt x="114" y="210"/>
                  </a:lnTo>
                  <a:lnTo>
                    <a:pt x="186" y="180"/>
                  </a:lnTo>
                  <a:lnTo>
                    <a:pt x="198" y="162"/>
                  </a:lnTo>
                  <a:lnTo>
                    <a:pt x="192" y="156"/>
                  </a:lnTo>
                  <a:lnTo>
                    <a:pt x="216" y="84"/>
                  </a:lnTo>
                  <a:lnTo>
                    <a:pt x="240" y="90"/>
                  </a:lnTo>
                  <a:lnTo>
                    <a:pt x="252" y="60"/>
                  </a:lnTo>
                  <a:lnTo>
                    <a:pt x="264" y="60"/>
                  </a:lnTo>
                  <a:lnTo>
                    <a:pt x="282" y="24"/>
                  </a:lnTo>
                  <a:lnTo>
                    <a:pt x="282" y="0"/>
                  </a:lnTo>
                  <a:lnTo>
                    <a:pt x="318" y="18"/>
                  </a:lnTo>
                  <a:lnTo>
                    <a:pt x="324" y="6"/>
                  </a:lnTo>
                  <a:lnTo>
                    <a:pt x="360" y="24"/>
                  </a:lnTo>
                  <a:lnTo>
                    <a:pt x="372" y="36"/>
                  </a:lnTo>
                  <a:lnTo>
                    <a:pt x="360" y="66"/>
                  </a:lnTo>
                  <a:lnTo>
                    <a:pt x="366" y="78"/>
                  </a:lnTo>
                  <a:lnTo>
                    <a:pt x="372" y="66"/>
                  </a:lnTo>
                  <a:lnTo>
                    <a:pt x="384" y="84"/>
                  </a:lnTo>
                  <a:lnTo>
                    <a:pt x="432" y="96"/>
                  </a:lnTo>
                  <a:lnTo>
                    <a:pt x="426" y="120"/>
                  </a:lnTo>
                  <a:lnTo>
                    <a:pt x="390" y="96"/>
                  </a:lnTo>
                  <a:lnTo>
                    <a:pt x="420" y="120"/>
                  </a:lnTo>
                  <a:lnTo>
                    <a:pt x="432" y="120"/>
                  </a:lnTo>
                  <a:lnTo>
                    <a:pt x="426" y="126"/>
                  </a:lnTo>
                  <a:lnTo>
                    <a:pt x="438" y="132"/>
                  </a:lnTo>
                  <a:lnTo>
                    <a:pt x="438" y="138"/>
                  </a:lnTo>
                  <a:lnTo>
                    <a:pt x="426" y="138"/>
                  </a:lnTo>
                  <a:lnTo>
                    <a:pt x="432" y="150"/>
                  </a:lnTo>
                  <a:lnTo>
                    <a:pt x="402" y="132"/>
                  </a:lnTo>
                  <a:lnTo>
                    <a:pt x="444" y="162"/>
                  </a:lnTo>
                  <a:lnTo>
                    <a:pt x="438" y="168"/>
                  </a:lnTo>
                  <a:lnTo>
                    <a:pt x="402" y="150"/>
                  </a:lnTo>
                  <a:lnTo>
                    <a:pt x="396" y="156"/>
                  </a:lnTo>
                  <a:lnTo>
                    <a:pt x="414" y="156"/>
                  </a:lnTo>
                  <a:lnTo>
                    <a:pt x="432" y="174"/>
                  </a:lnTo>
                  <a:lnTo>
                    <a:pt x="462" y="168"/>
                  </a:lnTo>
                  <a:lnTo>
                    <a:pt x="474" y="192"/>
                  </a:lnTo>
                  <a:lnTo>
                    <a:pt x="474" y="19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618"/>
            <p:cNvSpPr>
              <a:spLocks/>
            </p:cNvSpPr>
            <p:nvPr/>
          </p:nvSpPr>
          <p:spPr bwMode="auto">
            <a:xfrm>
              <a:off x="1419" y="1164"/>
              <a:ext cx="408" cy="300"/>
            </a:xfrm>
            <a:custGeom>
              <a:avLst/>
              <a:gdLst>
                <a:gd name="T0" fmla="*/ 30 w 408"/>
                <a:gd name="T1" fmla="*/ 192 h 300"/>
                <a:gd name="T2" fmla="*/ 0 w 408"/>
                <a:gd name="T3" fmla="*/ 180 h 300"/>
                <a:gd name="T4" fmla="*/ 6 w 408"/>
                <a:gd name="T5" fmla="*/ 156 h 300"/>
                <a:gd name="T6" fmla="*/ 6 w 408"/>
                <a:gd name="T7" fmla="*/ 174 h 300"/>
                <a:gd name="T8" fmla="*/ 18 w 408"/>
                <a:gd name="T9" fmla="*/ 150 h 300"/>
                <a:gd name="T10" fmla="*/ 6 w 408"/>
                <a:gd name="T11" fmla="*/ 150 h 300"/>
                <a:gd name="T12" fmla="*/ 12 w 408"/>
                <a:gd name="T13" fmla="*/ 132 h 300"/>
                <a:gd name="T14" fmla="*/ 24 w 408"/>
                <a:gd name="T15" fmla="*/ 132 h 300"/>
                <a:gd name="T16" fmla="*/ 12 w 408"/>
                <a:gd name="T17" fmla="*/ 126 h 300"/>
                <a:gd name="T18" fmla="*/ 12 w 408"/>
                <a:gd name="T19" fmla="*/ 66 h 300"/>
                <a:gd name="T20" fmla="*/ 6 w 408"/>
                <a:gd name="T21" fmla="*/ 48 h 300"/>
                <a:gd name="T22" fmla="*/ 12 w 408"/>
                <a:gd name="T23" fmla="*/ 18 h 300"/>
                <a:gd name="T24" fmla="*/ 48 w 408"/>
                <a:gd name="T25" fmla="*/ 42 h 300"/>
                <a:gd name="T26" fmla="*/ 84 w 408"/>
                <a:gd name="T27" fmla="*/ 60 h 300"/>
                <a:gd name="T28" fmla="*/ 96 w 408"/>
                <a:gd name="T29" fmla="*/ 72 h 300"/>
                <a:gd name="T30" fmla="*/ 102 w 408"/>
                <a:gd name="T31" fmla="*/ 66 h 300"/>
                <a:gd name="T32" fmla="*/ 108 w 408"/>
                <a:gd name="T33" fmla="*/ 72 h 300"/>
                <a:gd name="T34" fmla="*/ 108 w 408"/>
                <a:gd name="T35" fmla="*/ 84 h 300"/>
                <a:gd name="T36" fmla="*/ 96 w 408"/>
                <a:gd name="T37" fmla="*/ 84 h 300"/>
                <a:gd name="T38" fmla="*/ 66 w 408"/>
                <a:gd name="T39" fmla="*/ 114 h 300"/>
                <a:gd name="T40" fmla="*/ 72 w 408"/>
                <a:gd name="T41" fmla="*/ 114 h 300"/>
                <a:gd name="T42" fmla="*/ 108 w 408"/>
                <a:gd name="T43" fmla="*/ 90 h 300"/>
                <a:gd name="T44" fmla="*/ 108 w 408"/>
                <a:gd name="T45" fmla="*/ 78 h 300"/>
                <a:gd name="T46" fmla="*/ 114 w 408"/>
                <a:gd name="T47" fmla="*/ 84 h 300"/>
                <a:gd name="T48" fmla="*/ 114 w 408"/>
                <a:gd name="T49" fmla="*/ 96 h 300"/>
                <a:gd name="T50" fmla="*/ 96 w 408"/>
                <a:gd name="T51" fmla="*/ 102 h 300"/>
                <a:gd name="T52" fmla="*/ 102 w 408"/>
                <a:gd name="T53" fmla="*/ 114 h 300"/>
                <a:gd name="T54" fmla="*/ 96 w 408"/>
                <a:gd name="T55" fmla="*/ 132 h 300"/>
                <a:gd name="T56" fmla="*/ 96 w 408"/>
                <a:gd name="T57" fmla="*/ 120 h 300"/>
                <a:gd name="T58" fmla="*/ 84 w 408"/>
                <a:gd name="T59" fmla="*/ 132 h 300"/>
                <a:gd name="T60" fmla="*/ 84 w 408"/>
                <a:gd name="T61" fmla="*/ 120 h 300"/>
                <a:gd name="T62" fmla="*/ 66 w 408"/>
                <a:gd name="T63" fmla="*/ 132 h 300"/>
                <a:gd name="T64" fmla="*/ 78 w 408"/>
                <a:gd name="T65" fmla="*/ 144 h 300"/>
                <a:gd name="T66" fmla="*/ 114 w 408"/>
                <a:gd name="T67" fmla="*/ 126 h 300"/>
                <a:gd name="T68" fmla="*/ 114 w 408"/>
                <a:gd name="T69" fmla="*/ 102 h 300"/>
                <a:gd name="T70" fmla="*/ 132 w 408"/>
                <a:gd name="T71" fmla="*/ 78 h 300"/>
                <a:gd name="T72" fmla="*/ 114 w 408"/>
                <a:gd name="T73" fmla="*/ 42 h 300"/>
                <a:gd name="T74" fmla="*/ 132 w 408"/>
                <a:gd name="T75" fmla="*/ 36 h 300"/>
                <a:gd name="T76" fmla="*/ 126 w 408"/>
                <a:gd name="T77" fmla="*/ 0 h 300"/>
                <a:gd name="T78" fmla="*/ 408 w 408"/>
                <a:gd name="T79" fmla="*/ 72 h 300"/>
                <a:gd name="T80" fmla="*/ 366 w 408"/>
                <a:gd name="T81" fmla="*/ 300 h 300"/>
                <a:gd name="T82" fmla="*/ 258 w 408"/>
                <a:gd name="T83" fmla="*/ 276 h 300"/>
                <a:gd name="T84" fmla="*/ 132 w 408"/>
                <a:gd name="T85" fmla="*/ 276 h 300"/>
                <a:gd name="T86" fmla="*/ 102 w 408"/>
                <a:gd name="T87" fmla="*/ 258 h 300"/>
                <a:gd name="T88" fmla="*/ 72 w 408"/>
                <a:gd name="T89" fmla="*/ 264 h 300"/>
                <a:gd name="T90" fmla="*/ 48 w 408"/>
                <a:gd name="T91" fmla="*/ 252 h 300"/>
                <a:gd name="T92" fmla="*/ 54 w 408"/>
                <a:gd name="T93" fmla="*/ 216 h 300"/>
                <a:gd name="T94" fmla="*/ 24 w 408"/>
                <a:gd name="T95" fmla="*/ 198 h 300"/>
                <a:gd name="T96" fmla="*/ 30 w 408"/>
                <a:gd name="T97" fmla="*/ 192 h 3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8"/>
                <a:gd name="T148" fmla="*/ 0 h 300"/>
                <a:gd name="T149" fmla="*/ 408 w 408"/>
                <a:gd name="T150" fmla="*/ 300 h 3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8" h="300">
                  <a:moveTo>
                    <a:pt x="30" y="192"/>
                  </a:moveTo>
                  <a:lnTo>
                    <a:pt x="0" y="180"/>
                  </a:lnTo>
                  <a:lnTo>
                    <a:pt x="6" y="156"/>
                  </a:lnTo>
                  <a:lnTo>
                    <a:pt x="6" y="174"/>
                  </a:lnTo>
                  <a:lnTo>
                    <a:pt x="18" y="150"/>
                  </a:lnTo>
                  <a:lnTo>
                    <a:pt x="6" y="150"/>
                  </a:lnTo>
                  <a:lnTo>
                    <a:pt x="12" y="132"/>
                  </a:lnTo>
                  <a:lnTo>
                    <a:pt x="24" y="132"/>
                  </a:lnTo>
                  <a:lnTo>
                    <a:pt x="12" y="126"/>
                  </a:lnTo>
                  <a:lnTo>
                    <a:pt x="12" y="66"/>
                  </a:lnTo>
                  <a:lnTo>
                    <a:pt x="6" y="48"/>
                  </a:lnTo>
                  <a:lnTo>
                    <a:pt x="12" y="18"/>
                  </a:lnTo>
                  <a:lnTo>
                    <a:pt x="48" y="42"/>
                  </a:lnTo>
                  <a:lnTo>
                    <a:pt x="84" y="60"/>
                  </a:lnTo>
                  <a:lnTo>
                    <a:pt x="96" y="72"/>
                  </a:lnTo>
                  <a:lnTo>
                    <a:pt x="102" y="66"/>
                  </a:lnTo>
                  <a:lnTo>
                    <a:pt x="108" y="72"/>
                  </a:lnTo>
                  <a:lnTo>
                    <a:pt x="108" y="84"/>
                  </a:lnTo>
                  <a:lnTo>
                    <a:pt x="96" y="84"/>
                  </a:lnTo>
                  <a:lnTo>
                    <a:pt x="66" y="114"/>
                  </a:lnTo>
                  <a:lnTo>
                    <a:pt x="72" y="114"/>
                  </a:lnTo>
                  <a:lnTo>
                    <a:pt x="108" y="90"/>
                  </a:lnTo>
                  <a:lnTo>
                    <a:pt x="108" y="78"/>
                  </a:lnTo>
                  <a:lnTo>
                    <a:pt x="114" y="84"/>
                  </a:lnTo>
                  <a:lnTo>
                    <a:pt x="114" y="96"/>
                  </a:lnTo>
                  <a:lnTo>
                    <a:pt x="96" y="102"/>
                  </a:lnTo>
                  <a:lnTo>
                    <a:pt x="102" y="114"/>
                  </a:lnTo>
                  <a:lnTo>
                    <a:pt x="96" y="132"/>
                  </a:lnTo>
                  <a:lnTo>
                    <a:pt x="96" y="120"/>
                  </a:lnTo>
                  <a:lnTo>
                    <a:pt x="84" y="132"/>
                  </a:lnTo>
                  <a:lnTo>
                    <a:pt x="84" y="120"/>
                  </a:lnTo>
                  <a:lnTo>
                    <a:pt x="66" y="132"/>
                  </a:lnTo>
                  <a:lnTo>
                    <a:pt x="78" y="144"/>
                  </a:lnTo>
                  <a:lnTo>
                    <a:pt x="114" y="126"/>
                  </a:lnTo>
                  <a:lnTo>
                    <a:pt x="114" y="102"/>
                  </a:lnTo>
                  <a:lnTo>
                    <a:pt x="132" y="78"/>
                  </a:lnTo>
                  <a:lnTo>
                    <a:pt x="114" y="42"/>
                  </a:lnTo>
                  <a:lnTo>
                    <a:pt x="132" y="36"/>
                  </a:lnTo>
                  <a:lnTo>
                    <a:pt x="126" y="0"/>
                  </a:lnTo>
                  <a:lnTo>
                    <a:pt x="408" y="72"/>
                  </a:lnTo>
                  <a:lnTo>
                    <a:pt x="366" y="300"/>
                  </a:lnTo>
                  <a:lnTo>
                    <a:pt x="258" y="276"/>
                  </a:lnTo>
                  <a:lnTo>
                    <a:pt x="132" y="276"/>
                  </a:lnTo>
                  <a:lnTo>
                    <a:pt x="102" y="258"/>
                  </a:lnTo>
                  <a:lnTo>
                    <a:pt x="72" y="264"/>
                  </a:lnTo>
                  <a:lnTo>
                    <a:pt x="48" y="252"/>
                  </a:lnTo>
                  <a:lnTo>
                    <a:pt x="54" y="216"/>
                  </a:lnTo>
                  <a:lnTo>
                    <a:pt x="24" y="198"/>
                  </a:lnTo>
                  <a:lnTo>
                    <a:pt x="30" y="192"/>
                  </a:lnTo>
                  <a:close/>
                </a:path>
              </a:pathLst>
            </a:custGeom>
            <a:solidFill>
              <a:srgbClr val="E8D898"/>
            </a:solidFill>
            <a:ln w="9525">
              <a:solidFill>
                <a:srgbClr val="E8D898"/>
              </a:solidFill>
              <a:prstDash val="solid"/>
              <a:round/>
              <a:headEnd/>
              <a:tailEnd/>
            </a:ln>
          </p:spPr>
          <p:txBody>
            <a:bodyPr/>
            <a:lstStyle/>
            <a:p>
              <a:endParaRPr lang="en-US"/>
            </a:p>
          </p:txBody>
        </p:sp>
        <p:sp>
          <p:nvSpPr>
            <p:cNvPr id="255" name="Freeform 619"/>
            <p:cNvSpPr>
              <a:spLocks/>
            </p:cNvSpPr>
            <p:nvPr/>
          </p:nvSpPr>
          <p:spPr bwMode="auto">
            <a:xfrm>
              <a:off x="1419" y="1164"/>
              <a:ext cx="408" cy="300"/>
            </a:xfrm>
            <a:custGeom>
              <a:avLst/>
              <a:gdLst>
                <a:gd name="T0" fmla="*/ 30 w 408"/>
                <a:gd name="T1" fmla="*/ 192 h 300"/>
                <a:gd name="T2" fmla="*/ 0 w 408"/>
                <a:gd name="T3" fmla="*/ 180 h 300"/>
                <a:gd name="T4" fmla="*/ 6 w 408"/>
                <a:gd name="T5" fmla="*/ 156 h 300"/>
                <a:gd name="T6" fmla="*/ 6 w 408"/>
                <a:gd name="T7" fmla="*/ 174 h 300"/>
                <a:gd name="T8" fmla="*/ 18 w 408"/>
                <a:gd name="T9" fmla="*/ 150 h 300"/>
                <a:gd name="T10" fmla="*/ 6 w 408"/>
                <a:gd name="T11" fmla="*/ 150 h 300"/>
                <a:gd name="T12" fmla="*/ 12 w 408"/>
                <a:gd name="T13" fmla="*/ 132 h 300"/>
                <a:gd name="T14" fmla="*/ 24 w 408"/>
                <a:gd name="T15" fmla="*/ 132 h 300"/>
                <a:gd name="T16" fmla="*/ 12 w 408"/>
                <a:gd name="T17" fmla="*/ 126 h 300"/>
                <a:gd name="T18" fmla="*/ 12 w 408"/>
                <a:gd name="T19" fmla="*/ 66 h 300"/>
                <a:gd name="T20" fmla="*/ 6 w 408"/>
                <a:gd name="T21" fmla="*/ 48 h 300"/>
                <a:gd name="T22" fmla="*/ 12 w 408"/>
                <a:gd name="T23" fmla="*/ 18 h 300"/>
                <a:gd name="T24" fmla="*/ 48 w 408"/>
                <a:gd name="T25" fmla="*/ 42 h 300"/>
                <a:gd name="T26" fmla="*/ 84 w 408"/>
                <a:gd name="T27" fmla="*/ 60 h 300"/>
                <a:gd name="T28" fmla="*/ 96 w 408"/>
                <a:gd name="T29" fmla="*/ 72 h 300"/>
                <a:gd name="T30" fmla="*/ 102 w 408"/>
                <a:gd name="T31" fmla="*/ 66 h 300"/>
                <a:gd name="T32" fmla="*/ 108 w 408"/>
                <a:gd name="T33" fmla="*/ 72 h 300"/>
                <a:gd name="T34" fmla="*/ 108 w 408"/>
                <a:gd name="T35" fmla="*/ 84 h 300"/>
                <a:gd name="T36" fmla="*/ 96 w 408"/>
                <a:gd name="T37" fmla="*/ 84 h 300"/>
                <a:gd name="T38" fmla="*/ 66 w 408"/>
                <a:gd name="T39" fmla="*/ 114 h 300"/>
                <a:gd name="T40" fmla="*/ 84 w 408"/>
                <a:gd name="T41" fmla="*/ 114 h 300"/>
                <a:gd name="T42" fmla="*/ 72 w 408"/>
                <a:gd name="T43" fmla="*/ 114 h 300"/>
                <a:gd name="T44" fmla="*/ 108 w 408"/>
                <a:gd name="T45" fmla="*/ 90 h 300"/>
                <a:gd name="T46" fmla="*/ 108 w 408"/>
                <a:gd name="T47" fmla="*/ 78 h 300"/>
                <a:gd name="T48" fmla="*/ 114 w 408"/>
                <a:gd name="T49" fmla="*/ 84 h 300"/>
                <a:gd name="T50" fmla="*/ 114 w 408"/>
                <a:gd name="T51" fmla="*/ 96 h 300"/>
                <a:gd name="T52" fmla="*/ 96 w 408"/>
                <a:gd name="T53" fmla="*/ 102 h 300"/>
                <a:gd name="T54" fmla="*/ 102 w 408"/>
                <a:gd name="T55" fmla="*/ 114 h 300"/>
                <a:gd name="T56" fmla="*/ 96 w 408"/>
                <a:gd name="T57" fmla="*/ 132 h 300"/>
                <a:gd name="T58" fmla="*/ 96 w 408"/>
                <a:gd name="T59" fmla="*/ 120 h 300"/>
                <a:gd name="T60" fmla="*/ 84 w 408"/>
                <a:gd name="T61" fmla="*/ 132 h 300"/>
                <a:gd name="T62" fmla="*/ 84 w 408"/>
                <a:gd name="T63" fmla="*/ 120 h 300"/>
                <a:gd name="T64" fmla="*/ 66 w 408"/>
                <a:gd name="T65" fmla="*/ 132 h 300"/>
                <a:gd name="T66" fmla="*/ 78 w 408"/>
                <a:gd name="T67" fmla="*/ 144 h 300"/>
                <a:gd name="T68" fmla="*/ 114 w 408"/>
                <a:gd name="T69" fmla="*/ 126 h 300"/>
                <a:gd name="T70" fmla="*/ 114 w 408"/>
                <a:gd name="T71" fmla="*/ 102 h 300"/>
                <a:gd name="T72" fmla="*/ 132 w 408"/>
                <a:gd name="T73" fmla="*/ 78 h 300"/>
                <a:gd name="T74" fmla="*/ 114 w 408"/>
                <a:gd name="T75" fmla="*/ 42 h 300"/>
                <a:gd name="T76" fmla="*/ 132 w 408"/>
                <a:gd name="T77" fmla="*/ 36 h 300"/>
                <a:gd name="T78" fmla="*/ 126 w 408"/>
                <a:gd name="T79" fmla="*/ 0 h 300"/>
                <a:gd name="T80" fmla="*/ 408 w 408"/>
                <a:gd name="T81" fmla="*/ 72 h 300"/>
                <a:gd name="T82" fmla="*/ 366 w 408"/>
                <a:gd name="T83" fmla="*/ 300 h 300"/>
                <a:gd name="T84" fmla="*/ 258 w 408"/>
                <a:gd name="T85" fmla="*/ 276 h 300"/>
                <a:gd name="T86" fmla="*/ 132 w 408"/>
                <a:gd name="T87" fmla="*/ 276 h 300"/>
                <a:gd name="T88" fmla="*/ 102 w 408"/>
                <a:gd name="T89" fmla="*/ 258 h 300"/>
                <a:gd name="T90" fmla="*/ 72 w 408"/>
                <a:gd name="T91" fmla="*/ 264 h 300"/>
                <a:gd name="T92" fmla="*/ 48 w 408"/>
                <a:gd name="T93" fmla="*/ 252 h 300"/>
                <a:gd name="T94" fmla="*/ 54 w 408"/>
                <a:gd name="T95" fmla="*/ 216 h 300"/>
                <a:gd name="T96" fmla="*/ 24 w 408"/>
                <a:gd name="T97" fmla="*/ 198 h 300"/>
                <a:gd name="T98" fmla="*/ 30 w 408"/>
                <a:gd name="T99" fmla="*/ 192 h 300"/>
                <a:gd name="T100" fmla="*/ 30 w 408"/>
                <a:gd name="T101" fmla="*/ 198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300"/>
                <a:gd name="T155" fmla="*/ 408 w 408"/>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300">
                  <a:moveTo>
                    <a:pt x="30" y="192"/>
                  </a:moveTo>
                  <a:lnTo>
                    <a:pt x="0" y="180"/>
                  </a:lnTo>
                  <a:lnTo>
                    <a:pt x="6" y="156"/>
                  </a:lnTo>
                  <a:lnTo>
                    <a:pt x="6" y="174"/>
                  </a:lnTo>
                  <a:lnTo>
                    <a:pt x="18" y="150"/>
                  </a:lnTo>
                  <a:lnTo>
                    <a:pt x="6" y="150"/>
                  </a:lnTo>
                  <a:lnTo>
                    <a:pt x="12" y="132"/>
                  </a:lnTo>
                  <a:lnTo>
                    <a:pt x="24" y="132"/>
                  </a:lnTo>
                  <a:lnTo>
                    <a:pt x="12" y="126"/>
                  </a:lnTo>
                  <a:lnTo>
                    <a:pt x="12" y="66"/>
                  </a:lnTo>
                  <a:lnTo>
                    <a:pt x="6" y="48"/>
                  </a:lnTo>
                  <a:lnTo>
                    <a:pt x="12" y="18"/>
                  </a:lnTo>
                  <a:lnTo>
                    <a:pt x="48" y="42"/>
                  </a:lnTo>
                  <a:lnTo>
                    <a:pt x="84" y="60"/>
                  </a:lnTo>
                  <a:lnTo>
                    <a:pt x="96" y="72"/>
                  </a:lnTo>
                  <a:lnTo>
                    <a:pt x="102" y="66"/>
                  </a:lnTo>
                  <a:lnTo>
                    <a:pt x="108" y="72"/>
                  </a:lnTo>
                  <a:lnTo>
                    <a:pt x="108" y="84"/>
                  </a:lnTo>
                  <a:lnTo>
                    <a:pt x="96" y="84"/>
                  </a:lnTo>
                  <a:lnTo>
                    <a:pt x="66" y="114"/>
                  </a:lnTo>
                  <a:lnTo>
                    <a:pt x="84" y="114"/>
                  </a:lnTo>
                  <a:lnTo>
                    <a:pt x="72" y="114"/>
                  </a:lnTo>
                  <a:lnTo>
                    <a:pt x="108" y="90"/>
                  </a:lnTo>
                  <a:lnTo>
                    <a:pt x="108" y="78"/>
                  </a:lnTo>
                  <a:lnTo>
                    <a:pt x="114" y="84"/>
                  </a:lnTo>
                  <a:lnTo>
                    <a:pt x="114" y="96"/>
                  </a:lnTo>
                  <a:lnTo>
                    <a:pt x="96" y="102"/>
                  </a:lnTo>
                  <a:lnTo>
                    <a:pt x="102" y="114"/>
                  </a:lnTo>
                  <a:lnTo>
                    <a:pt x="96" y="132"/>
                  </a:lnTo>
                  <a:lnTo>
                    <a:pt x="96" y="120"/>
                  </a:lnTo>
                  <a:lnTo>
                    <a:pt x="84" y="132"/>
                  </a:lnTo>
                  <a:lnTo>
                    <a:pt x="84" y="120"/>
                  </a:lnTo>
                  <a:lnTo>
                    <a:pt x="66" y="132"/>
                  </a:lnTo>
                  <a:lnTo>
                    <a:pt x="78" y="144"/>
                  </a:lnTo>
                  <a:lnTo>
                    <a:pt x="114" y="126"/>
                  </a:lnTo>
                  <a:lnTo>
                    <a:pt x="114" y="102"/>
                  </a:lnTo>
                  <a:lnTo>
                    <a:pt x="132" y="78"/>
                  </a:lnTo>
                  <a:lnTo>
                    <a:pt x="114" y="42"/>
                  </a:lnTo>
                  <a:lnTo>
                    <a:pt x="132" y="36"/>
                  </a:lnTo>
                  <a:lnTo>
                    <a:pt x="126" y="0"/>
                  </a:lnTo>
                  <a:lnTo>
                    <a:pt x="408" y="72"/>
                  </a:lnTo>
                  <a:lnTo>
                    <a:pt x="366" y="300"/>
                  </a:lnTo>
                  <a:lnTo>
                    <a:pt x="258" y="276"/>
                  </a:lnTo>
                  <a:lnTo>
                    <a:pt x="132" y="276"/>
                  </a:lnTo>
                  <a:lnTo>
                    <a:pt x="102" y="258"/>
                  </a:lnTo>
                  <a:lnTo>
                    <a:pt x="72" y="264"/>
                  </a:lnTo>
                  <a:lnTo>
                    <a:pt x="48" y="252"/>
                  </a:lnTo>
                  <a:lnTo>
                    <a:pt x="54" y="216"/>
                  </a:lnTo>
                  <a:lnTo>
                    <a:pt x="24" y="198"/>
                  </a:lnTo>
                  <a:lnTo>
                    <a:pt x="30" y="192"/>
                  </a:lnTo>
                  <a:lnTo>
                    <a:pt x="30" y="19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620"/>
            <p:cNvSpPr>
              <a:spLocks/>
            </p:cNvSpPr>
            <p:nvPr/>
          </p:nvSpPr>
          <p:spPr bwMode="auto">
            <a:xfrm>
              <a:off x="3723" y="1932"/>
              <a:ext cx="282" cy="282"/>
            </a:xfrm>
            <a:custGeom>
              <a:avLst/>
              <a:gdLst>
                <a:gd name="T0" fmla="*/ 168 w 282"/>
                <a:gd name="T1" fmla="*/ 66 h 282"/>
                <a:gd name="T2" fmla="*/ 180 w 282"/>
                <a:gd name="T3" fmla="*/ 102 h 282"/>
                <a:gd name="T4" fmla="*/ 216 w 282"/>
                <a:gd name="T5" fmla="*/ 66 h 282"/>
                <a:gd name="T6" fmla="*/ 234 w 282"/>
                <a:gd name="T7" fmla="*/ 72 h 282"/>
                <a:gd name="T8" fmla="*/ 246 w 282"/>
                <a:gd name="T9" fmla="*/ 54 h 282"/>
                <a:gd name="T10" fmla="*/ 270 w 282"/>
                <a:gd name="T11" fmla="*/ 54 h 282"/>
                <a:gd name="T12" fmla="*/ 282 w 282"/>
                <a:gd name="T13" fmla="*/ 78 h 282"/>
                <a:gd name="T14" fmla="*/ 276 w 282"/>
                <a:gd name="T15" fmla="*/ 90 h 282"/>
                <a:gd name="T16" fmla="*/ 240 w 282"/>
                <a:gd name="T17" fmla="*/ 72 h 282"/>
                <a:gd name="T18" fmla="*/ 240 w 282"/>
                <a:gd name="T19" fmla="*/ 96 h 282"/>
                <a:gd name="T20" fmla="*/ 222 w 282"/>
                <a:gd name="T21" fmla="*/ 132 h 282"/>
                <a:gd name="T22" fmla="*/ 210 w 282"/>
                <a:gd name="T23" fmla="*/ 132 h 282"/>
                <a:gd name="T24" fmla="*/ 198 w 282"/>
                <a:gd name="T25" fmla="*/ 162 h 282"/>
                <a:gd name="T26" fmla="*/ 174 w 282"/>
                <a:gd name="T27" fmla="*/ 156 h 282"/>
                <a:gd name="T28" fmla="*/ 150 w 282"/>
                <a:gd name="T29" fmla="*/ 228 h 282"/>
                <a:gd name="T30" fmla="*/ 156 w 282"/>
                <a:gd name="T31" fmla="*/ 234 h 282"/>
                <a:gd name="T32" fmla="*/ 144 w 282"/>
                <a:gd name="T33" fmla="*/ 252 h 282"/>
                <a:gd name="T34" fmla="*/ 72 w 282"/>
                <a:gd name="T35" fmla="*/ 282 h 282"/>
                <a:gd name="T36" fmla="*/ 54 w 282"/>
                <a:gd name="T37" fmla="*/ 270 h 282"/>
                <a:gd name="T38" fmla="*/ 48 w 282"/>
                <a:gd name="T39" fmla="*/ 258 h 282"/>
                <a:gd name="T40" fmla="*/ 12 w 282"/>
                <a:gd name="T41" fmla="*/ 228 h 282"/>
                <a:gd name="T42" fmla="*/ 0 w 282"/>
                <a:gd name="T43" fmla="*/ 192 h 282"/>
                <a:gd name="T44" fmla="*/ 6 w 282"/>
                <a:gd name="T45" fmla="*/ 192 h 282"/>
                <a:gd name="T46" fmla="*/ 24 w 282"/>
                <a:gd name="T47" fmla="*/ 174 h 282"/>
                <a:gd name="T48" fmla="*/ 24 w 282"/>
                <a:gd name="T49" fmla="*/ 144 h 282"/>
                <a:gd name="T50" fmla="*/ 42 w 282"/>
                <a:gd name="T51" fmla="*/ 144 h 282"/>
                <a:gd name="T52" fmla="*/ 48 w 282"/>
                <a:gd name="T53" fmla="*/ 120 h 282"/>
                <a:gd name="T54" fmla="*/ 90 w 282"/>
                <a:gd name="T55" fmla="*/ 84 h 282"/>
                <a:gd name="T56" fmla="*/ 96 w 282"/>
                <a:gd name="T57" fmla="*/ 30 h 282"/>
                <a:gd name="T58" fmla="*/ 90 w 282"/>
                <a:gd name="T59" fmla="*/ 6 h 282"/>
                <a:gd name="T60" fmla="*/ 96 w 282"/>
                <a:gd name="T61" fmla="*/ 0 h 282"/>
                <a:gd name="T62" fmla="*/ 108 w 282"/>
                <a:gd name="T63" fmla="*/ 72 h 282"/>
                <a:gd name="T64" fmla="*/ 156 w 282"/>
                <a:gd name="T65" fmla="*/ 66 h 282"/>
                <a:gd name="T66" fmla="*/ 168 w 282"/>
                <a:gd name="T67" fmla="*/ 66 h 2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2"/>
                <a:gd name="T103" fmla="*/ 0 h 282"/>
                <a:gd name="T104" fmla="*/ 282 w 282"/>
                <a:gd name="T105" fmla="*/ 282 h 2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2" h="282">
                  <a:moveTo>
                    <a:pt x="168" y="66"/>
                  </a:moveTo>
                  <a:lnTo>
                    <a:pt x="180" y="102"/>
                  </a:lnTo>
                  <a:lnTo>
                    <a:pt x="216" y="66"/>
                  </a:lnTo>
                  <a:lnTo>
                    <a:pt x="234" y="72"/>
                  </a:lnTo>
                  <a:lnTo>
                    <a:pt x="246" y="54"/>
                  </a:lnTo>
                  <a:lnTo>
                    <a:pt x="270" y="54"/>
                  </a:lnTo>
                  <a:lnTo>
                    <a:pt x="282" y="78"/>
                  </a:lnTo>
                  <a:lnTo>
                    <a:pt x="276" y="90"/>
                  </a:lnTo>
                  <a:lnTo>
                    <a:pt x="240" y="72"/>
                  </a:lnTo>
                  <a:lnTo>
                    <a:pt x="240" y="96"/>
                  </a:lnTo>
                  <a:lnTo>
                    <a:pt x="222" y="132"/>
                  </a:lnTo>
                  <a:lnTo>
                    <a:pt x="210" y="132"/>
                  </a:lnTo>
                  <a:lnTo>
                    <a:pt x="198" y="162"/>
                  </a:lnTo>
                  <a:lnTo>
                    <a:pt x="174" y="156"/>
                  </a:lnTo>
                  <a:lnTo>
                    <a:pt x="150" y="228"/>
                  </a:lnTo>
                  <a:lnTo>
                    <a:pt x="156" y="234"/>
                  </a:lnTo>
                  <a:lnTo>
                    <a:pt x="144" y="252"/>
                  </a:lnTo>
                  <a:lnTo>
                    <a:pt x="72" y="282"/>
                  </a:lnTo>
                  <a:lnTo>
                    <a:pt x="54" y="270"/>
                  </a:lnTo>
                  <a:lnTo>
                    <a:pt x="48" y="258"/>
                  </a:lnTo>
                  <a:lnTo>
                    <a:pt x="12" y="228"/>
                  </a:lnTo>
                  <a:lnTo>
                    <a:pt x="0" y="192"/>
                  </a:lnTo>
                  <a:lnTo>
                    <a:pt x="6" y="192"/>
                  </a:lnTo>
                  <a:lnTo>
                    <a:pt x="24" y="174"/>
                  </a:lnTo>
                  <a:lnTo>
                    <a:pt x="24" y="144"/>
                  </a:lnTo>
                  <a:lnTo>
                    <a:pt x="42" y="144"/>
                  </a:lnTo>
                  <a:lnTo>
                    <a:pt x="48" y="120"/>
                  </a:lnTo>
                  <a:lnTo>
                    <a:pt x="90" y="84"/>
                  </a:lnTo>
                  <a:lnTo>
                    <a:pt x="96" y="30"/>
                  </a:lnTo>
                  <a:lnTo>
                    <a:pt x="90" y="6"/>
                  </a:lnTo>
                  <a:lnTo>
                    <a:pt x="96" y="0"/>
                  </a:lnTo>
                  <a:lnTo>
                    <a:pt x="108" y="72"/>
                  </a:lnTo>
                  <a:lnTo>
                    <a:pt x="156" y="66"/>
                  </a:lnTo>
                  <a:lnTo>
                    <a:pt x="168" y="66"/>
                  </a:lnTo>
                  <a:close/>
                </a:path>
              </a:pathLst>
            </a:custGeom>
            <a:solidFill>
              <a:srgbClr val="FFAA00"/>
            </a:solidFill>
            <a:ln w="9525">
              <a:solidFill>
                <a:srgbClr val="FFAA00"/>
              </a:solidFill>
              <a:prstDash val="solid"/>
              <a:round/>
              <a:headEnd/>
              <a:tailEnd/>
            </a:ln>
          </p:spPr>
          <p:txBody>
            <a:bodyPr/>
            <a:lstStyle/>
            <a:p>
              <a:endParaRPr lang="en-US"/>
            </a:p>
          </p:txBody>
        </p:sp>
        <p:sp>
          <p:nvSpPr>
            <p:cNvPr id="257" name="Freeform 621"/>
            <p:cNvSpPr>
              <a:spLocks/>
            </p:cNvSpPr>
            <p:nvPr/>
          </p:nvSpPr>
          <p:spPr bwMode="auto">
            <a:xfrm>
              <a:off x="3723" y="1932"/>
              <a:ext cx="282" cy="282"/>
            </a:xfrm>
            <a:custGeom>
              <a:avLst/>
              <a:gdLst>
                <a:gd name="T0" fmla="*/ 168 w 282"/>
                <a:gd name="T1" fmla="*/ 66 h 282"/>
                <a:gd name="T2" fmla="*/ 180 w 282"/>
                <a:gd name="T3" fmla="*/ 102 h 282"/>
                <a:gd name="T4" fmla="*/ 216 w 282"/>
                <a:gd name="T5" fmla="*/ 66 h 282"/>
                <a:gd name="T6" fmla="*/ 234 w 282"/>
                <a:gd name="T7" fmla="*/ 72 h 282"/>
                <a:gd name="T8" fmla="*/ 246 w 282"/>
                <a:gd name="T9" fmla="*/ 54 h 282"/>
                <a:gd name="T10" fmla="*/ 270 w 282"/>
                <a:gd name="T11" fmla="*/ 54 h 282"/>
                <a:gd name="T12" fmla="*/ 282 w 282"/>
                <a:gd name="T13" fmla="*/ 78 h 282"/>
                <a:gd name="T14" fmla="*/ 276 w 282"/>
                <a:gd name="T15" fmla="*/ 90 h 282"/>
                <a:gd name="T16" fmla="*/ 240 w 282"/>
                <a:gd name="T17" fmla="*/ 72 h 282"/>
                <a:gd name="T18" fmla="*/ 240 w 282"/>
                <a:gd name="T19" fmla="*/ 96 h 282"/>
                <a:gd name="T20" fmla="*/ 222 w 282"/>
                <a:gd name="T21" fmla="*/ 132 h 282"/>
                <a:gd name="T22" fmla="*/ 210 w 282"/>
                <a:gd name="T23" fmla="*/ 132 h 282"/>
                <a:gd name="T24" fmla="*/ 198 w 282"/>
                <a:gd name="T25" fmla="*/ 162 h 282"/>
                <a:gd name="T26" fmla="*/ 174 w 282"/>
                <a:gd name="T27" fmla="*/ 156 h 282"/>
                <a:gd name="T28" fmla="*/ 150 w 282"/>
                <a:gd name="T29" fmla="*/ 228 h 282"/>
                <a:gd name="T30" fmla="*/ 156 w 282"/>
                <a:gd name="T31" fmla="*/ 234 h 282"/>
                <a:gd name="T32" fmla="*/ 144 w 282"/>
                <a:gd name="T33" fmla="*/ 252 h 282"/>
                <a:gd name="T34" fmla="*/ 72 w 282"/>
                <a:gd name="T35" fmla="*/ 282 h 282"/>
                <a:gd name="T36" fmla="*/ 54 w 282"/>
                <a:gd name="T37" fmla="*/ 270 h 282"/>
                <a:gd name="T38" fmla="*/ 48 w 282"/>
                <a:gd name="T39" fmla="*/ 258 h 282"/>
                <a:gd name="T40" fmla="*/ 12 w 282"/>
                <a:gd name="T41" fmla="*/ 228 h 282"/>
                <a:gd name="T42" fmla="*/ 0 w 282"/>
                <a:gd name="T43" fmla="*/ 192 h 282"/>
                <a:gd name="T44" fmla="*/ 6 w 282"/>
                <a:gd name="T45" fmla="*/ 192 h 282"/>
                <a:gd name="T46" fmla="*/ 24 w 282"/>
                <a:gd name="T47" fmla="*/ 174 h 282"/>
                <a:gd name="T48" fmla="*/ 24 w 282"/>
                <a:gd name="T49" fmla="*/ 144 h 282"/>
                <a:gd name="T50" fmla="*/ 42 w 282"/>
                <a:gd name="T51" fmla="*/ 144 h 282"/>
                <a:gd name="T52" fmla="*/ 48 w 282"/>
                <a:gd name="T53" fmla="*/ 120 h 282"/>
                <a:gd name="T54" fmla="*/ 90 w 282"/>
                <a:gd name="T55" fmla="*/ 84 h 282"/>
                <a:gd name="T56" fmla="*/ 96 w 282"/>
                <a:gd name="T57" fmla="*/ 30 h 282"/>
                <a:gd name="T58" fmla="*/ 90 w 282"/>
                <a:gd name="T59" fmla="*/ 6 h 282"/>
                <a:gd name="T60" fmla="*/ 96 w 282"/>
                <a:gd name="T61" fmla="*/ 0 h 282"/>
                <a:gd name="T62" fmla="*/ 108 w 282"/>
                <a:gd name="T63" fmla="*/ 72 h 282"/>
                <a:gd name="T64" fmla="*/ 156 w 282"/>
                <a:gd name="T65" fmla="*/ 66 h 282"/>
                <a:gd name="T66" fmla="*/ 168 w 282"/>
                <a:gd name="T67" fmla="*/ 66 h 282"/>
                <a:gd name="T68" fmla="*/ 168 w 282"/>
                <a:gd name="T69" fmla="*/ 72 h 2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2"/>
                <a:gd name="T106" fmla="*/ 0 h 282"/>
                <a:gd name="T107" fmla="*/ 282 w 282"/>
                <a:gd name="T108" fmla="*/ 282 h 2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2" h="282">
                  <a:moveTo>
                    <a:pt x="168" y="66"/>
                  </a:moveTo>
                  <a:lnTo>
                    <a:pt x="180" y="102"/>
                  </a:lnTo>
                  <a:lnTo>
                    <a:pt x="216" y="66"/>
                  </a:lnTo>
                  <a:lnTo>
                    <a:pt x="234" y="72"/>
                  </a:lnTo>
                  <a:lnTo>
                    <a:pt x="246" y="54"/>
                  </a:lnTo>
                  <a:lnTo>
                    <a:pt x="270" y="54"/>
                  </a:lnTo>
                  <a:lnTo>
                    <a:pt x="282" y="78"/>
                  </a:lnTo>
                  <a:lnTo>
                    <a:pt x="276" y="90"/>
                  </a:lnTo>
                  <a:lnTo>
                    <a:pt x="240" y="72"/>
                  </a:lnTo>
                  <a:lnTo>
                    <a:pt x="240" y="96"/>
                  </a:lnTo>
                  <a:lnTo>
                    <a:pt x="222" y="132"/>
                  </a:lnTo>
                  <a:lnTo>
                    <a:pt x="210" y="132"/>
                  </a:lnTo>
                  <a:lnTo>
                    <a:pt x="198" y="162"/>
                  </a:lnTo>
                  <a:lnTo>
                    <a:pt x="174" y="156"/>
                  </a:lnTo>
                  <a:lnTo>
                    <a:pt x="150" y="228"/>
                  </a:lnTo>
                  <a:lnTo>
                    <a:pt x="156" y="234"/>
                  </a:lnTo>
                  <a:lnTo>
                    <a:pt x="144" y="252"/>
                  </a:lnTo>
                  <a:lnTo>
                    <a:pt x="72" y="282"/>
                  </a:lnTo>
                  <a:lnTo>
                    <a:pt x="54" y="270"/>
                  </a:lnTo>
                  <a:lnTo>
                    <a:pt x="48" y="258"/>
                  </a:lnTo>
                  <a:lnTo>
                    <a:pt x="12" y="228"/>
                  </a:lnTo>
                  <a:lnTo>
                    <a:pt x="0" y="192"/>
                  </a:lnTo>
                  <a:lnTo>
                    <a:pt x="6" y="192"/>
                  </a:lnTo>
                  <a:lnTo>
                    <a:pt x="24" y="174"/>
                  </a:lnTo>
                  <a:lnTo>
                    <a:pt x="24" y="144"/>
                  </a:lnTo>
                  <a:lnTo>
                    <a:pt x="42" y="144"/>
                  </a:lnTo>
                  <a:lnTo>
                    <a:pt x="48" y="120"/>
                  </a:lnTo>
                  <a:lnTo>
                    <a:pt x="90" y="84"/>
                  </a:lnTo>
                  <a:lnTo>
                    <a:pt x="96" y="30"/>
                  </a:lnTo>
                  <a:lnTo>
                    <a:pt x="90" y="6"/>
                  </a:lnTo>
                  <a:lnTo>
                    <a:pt x="96" y="0"/>
                  </a:lnTo>
                  <a:lnTo>
                    <a:pt x="108" y="72"/>
                  </a:lnTo>
                  <a:lnTo>
                    <a:pt x="156" y="66"/>
                  </a:lnTo>
                  <a:lnTo>
                    <a:pt x="168" y="66"/>
                  </a:lnTo>
                  <a:lnTo>
                    <a:pt x="168" y="7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622"/>
            <p:cNvSpPr>
              <a:spLocks/>
            </p:cNvSpPr>
            <p:nvPr/>
          </p:nvSpPr>
          <p:spPr bwMode="auto">
            <a:xfrm>
              <a:off x="3081" y="1512"/>
              <a:ext cx="330" cy="342"/>
            </a:xfrm>
            <a:custGeom>
              <a:avLst/>
              <a:gdLst>
                <a:gd name="T0" fmla="*/ 138 w 330"/>
                <a:gd name="T1" fmla="*/ 342 h 342"/>
                <a:gd name="T2" fmla="*/ 114 w 330"/>
                <a:gd name="T3" fmla="*/ 324 h 342"/>
                <a:gd name="T4" fmla="*/ 108 w 330"/>
                <a:gd name="T5" fmla="*/ 300 h 342"/>
                <a:gd name="T6" fmla="*/ 114 w 330"/>
                <a:gd name="T7" fmla="*/ 282 h 342"/>
                <a:gd name="T8" fmla="*/ 102 w 330"/>
                <a:gd name="T9" fmla="*/ 264 h 342"/>
                <a:gd name="T10" fmla="*/ 90 w 330"/>
                <a:gd name="T11" fmla="*/ 228 h 342"/>
                <a:gd name="T12" fmla="*/ 12 w 330"/>
                <a:gd name="T13" fmla="*/ 174 h 342"/>
                <a:gd name="T14" fmla="*/ 18 w 330"/>
                <a:gd name="T15" fmla="*/ 120 h 342"/>
                <a:gd name="T16" fmla="*/ 0 w 330"/>
                <a:gd name="T17" fmla="*/ 108 h 342"/>
                <a:gd name="T18" fmla="*/ 12 w 330"/>
                <a:gd name="T19" fmla="*/ 84 h 342"/>
                <a:gd name="T20" fmla="*/ 36 w 330"/>
                <a:gd name="T21" fmla="*/ 72 h 342"/>
                <a:gd name="T22" fmla="*/ 36 w 330"/>
                <a:gd name="T23" fmla="*/ 24 h 342"/>
                <a:gd name="T24" fmla="*/ 42 w 330"/>
                <a:gd name="T25" fmla="*/ 18 h 342"/>
                <a:gd name="T26" fmla="*/ 60 w 330"/>
                <a:gd name="T27" fmla="*/ 24 h 342"/>
                <a:gd name="T28" fmla="*/ 114 w 330"/>
                <a:gd name="T29" fmla="*/ 0 h 342"/>
                <a:gd name="T30" fmla="*/ 108 w 330"/>
                <a:gd name="T31" fmla="*/ 24 h 342"/>
                <a:gd name="T32" fmla="*/ 138 w 330"/>
                <a:gd name="T33" fmla="*/ 30 h 342"/>
                <a:gd name="T34" fmla="*/ 150 w 330"/>
                <a:gd name="T35" fmla="*/ 42 h 342"/>
                <a:gd name="T36" fmla="*/ 264 w 330"/>
                <a:gd name="T37" fmla="*/ 66 h 342"/>
                <a:gd name="T38" fmla="*/ 282 w 330"/>
                <a:gd name="T39" fmla="*/ 84 h 342"/>
                <a:gd name="T40" fmla="*/ 276 w 330"/>
                <a:gd name="T41" fmla="*/ 108 h 342"/>
                <a:gd name="T42" fmla="*/ 288 w 330"/>
                <a:gd name="T43" fmla="*/ 108 h 342"/>
                <a:gd name="T44" fmla="*/ 288 w 330"/>
                <a:gd name="T45" fmla="*/ 126 h 342"/>
                <a:gd name="T46" fmla="*/ 300 w 330"/>
                <a:gd name="T47" fmla="*/ 126 h 342"/>
                <a:gd name="T48" fmla="*/ 276 w 330"/>
                <a:gd name="T49" fmla="*/ 162 h 342"/>
                <a:gd name="T50" fmla="*/ 282 w 330"/>
                <a:gd name="T51" fmla="*/ 174 h 342"/>
                <a:gd name="T52" fmla="*/ 330 w 330"/>
                <a:gd name="T53" fmla="*/ 114 h 342"/>
                <a:gd name="T54" fmla="*/ 300 w 330"/>
                <a:gd name="T55" fmla="*/ 210 h 342"/>
                <a:gd name="T56" fmla="*/ 294 w 330"/>
                <a:gd name="T57" fmla="*/ 270 h 342"/>
                <a:gd name="T58" fmla="*/ 300 w 330"/>
                <a:gd name="T59" fmla="*/ 330 h 342"/>
                <a:gd name="T60" fmla="*/ 150 w 330"/>
                <a:gd name="T61" fmla="*/ 342 h 342"/>
                <a:gd name="T62" fmla="*/ 138 w 330"/>
                <a:gd name="T63" fmla="*/ 342 h 3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42"/>
                <a:gd name="T98" fmla="*/ 330 w 330"/>
                <a:gd name="T99" fmla="*/ 342 h 3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42">
                  <a:moveTo>
                    <a:pt x="138" y="342"/>
                  </a:moveTo>
                  <a:lnTo>
                    <a:pt x="114" y="324"/>
                  </a:lnTo>
                  <a:lnTo>
                    <a:pt x="108" y="300"/>
                  </a:lnTo>
                  <a:lnTo>
                    <a:pt x="114" y="282"/>
                  </a:lnTo>
                  <a:lnTo>
                    <a:pt x="102" y="264"/>
                  </a:lnTo>
                  <a:lnTo>
                    <a:pt x="90" y="228"/>
                  </a:lnTo>
                  <a:lnTo>
                    <a:pt x="12" y="174"/>
                  </a:lnTo>
                  <a:lnTo>
                    <a:pt x="18" y="120"/>
                  </a:lnTo>
                  <a:lnTo>
                    <a:pt x="0" y="108"/>
                  </a:lnTo>
                  <a:lnTo>
                    <a:pt x="12" y="84"/>
                  </a:lnTo>
                  <a:lnTo>
                    <a:pt x="36" y="72"/>
                  </a:lnTo>
                  <a:lnTo>
                    <a:pt x="36" y="24"/>
                  </a:lnTo>
                  <a:lnTo>
                    <a:pt x="42" y="18"/>
                  </a:lnTo>
                  <a:lnTo>
                    <a:pt x="60" y="24"/>
                  </a:lnTo>
                  <a:lnTo>
                    <a:pt x="114" y="0"/>
                  </a:lnTo>
                  <a:lnTo>
                    <a:pt x="108" y="24"/>
                  </a:lnTo>
                  <a:lnTo>
                    <a:pt x="138" y="30"/>
                  </a:lnTo>
                  <a:lnTo>
                    <a:pt x="150" y="42"/>
                  </a:lnTo>
                  <a:lnTo>
                    <a:pt x="264" y="66"/>
                  </a:lnTo>
                  <a:lnTo>
                    <a:pt x="282" y="84"/>
                  </a:lnTo>
                  <a:lnTo>
                    <a:pt x="276" y="108"/>
                  </a:lnTo>
                  <a:lnTo>
                    <a:pt x="288" y="108"/>
                  </a:lnTo>
                  <a:lnTo>
                    <a:pt x="288" y="126"/>
                  </a:lnTo>
                  <a:lnTo>
                    <a:pt x="300" y="126"/>
                  </a:lnTo>
                  <a:lnTo>
                    <a:pt x="276" y="162"/>
                  </a:lnTo>
                  <a:lnTo>
                    <a:pt x="282" y="174"/>
                  </a:lnTo>
                  <a:lnTo>
                    <a:pt x="330" y="114"/>
                  </a:lnTo>
                  <a:lnTo>
                    <a:pt x="300" y="210"/>
                  </a:lnTo>
                  <a:lnTo>
                    <a:pt x="294" y="270"/>
                  </a:lnTo>
                  <a:lnTo>
                    <a:pt x="300" y="330"/>
                  </a:lnTo>
                  <a:lnTo>
                    <a:pt x="150" y="342"/>
                  </a:lnTo>
                  <a:lnTo>
                    <a:pt x="138" y="342"/>
                  </a:lnTo>
                  <a:close/>
                </a:path>
              </a:pathLst>
            </a:custGeom>
            <a:solidFill>
              <a:srgbClr val="E8D898"/>
            </a:solidFill>
            <a:ln w="9525">
              <a:solidFill>
                <a:srgbClr val="E8D898"/>
              </a:solidFill>
              <a:prstDash val="solid"/>
              <a:round/>
              <a:headEnd/>
              <a:tailEnd/>
            </a:ln>
          </p:spPr>
          <p:txBody>
            <a:bodyPr/>
            <a:lstStyle/>
            <a:p>
              <a:endParaRPr lang="en-US"/>
            </a:p>
          </p:txBody>
        </p:sp>
        <p:sp>
          <p:nvSpPr>
            <p:cNvPr id="259" name="Freeform 623"/>
            <p:cNvSpPr>
              <a:spLocks/>
            </p:cNvSpPr>
            <p:nvPr/>
          </p:nvSpPr>
          <p:spPr bwMode="auto">
            <a:xfrm>
              <a:off x="3081" y="1512"/>
              <a:ext cx="330" cy="348"/>
            </a:xfrm>
            <a:custGeom>
              <a:avLst/>
              <a:gdLst>
                <a:gd name="T0" fmla="*/ 138 w 330"/>
                <a:gd name="T1" fmla="*/ 342 h 348"/>
                <a:gd name="T2" fmla="*/ 114 w 330"/>
                <a:gd name="T3" fmla="*/ 324 h 348"/>
                <a:gd name="T4" fmla="*/ 108 w 330"/>
                <a:gd name="T5" fmla="*/ 300 h 348"/>
                <a:gd name="T6" fmla="*/ 114 w 330"/>
                <a:gd name="T7" fmla="*/ 282 h 348"/>
                <a:gd name="T8" fmla="*/ 102 w 330"/>
                <a:gd name="T9" fmla="*/ 264 h 348"/>
                <a:gd name="T10" fmla="*/ 90 w 330"/>
                <a:gd name="T11" fmla="*/ 228 h 348"/>
                <a:gd name="T12" fmla="*/ 12 w 330"/>
                <a:gd name="T13" fmla="*/ 174 h 348"/>
                <a:gd name="T14" fmla="*/ 18 w 330"/>
                <a:gd name="T15" fmla="*/ 120 h 348"/>
                <a:gd name="T16" fmla="*/ 0 w 330"/>
                <a:gd name="T17" fmla="*/ 108 h 348"/>
                <a:gd name="T18" fmla="*/ 12 w 330"/>
                <a:gd name="T19" fmla="*/ 84 h 348"/>
                <a:gd name="T20" fmla="*/ 36 w 330"/>
                <a:gd name="T21" fmla="*/ 72 h 348"/>
                <a:gd name="T22" fmla="*/ 36 w 330"/>
                <a:gd name="T23" fmla="*/ 24 h 348"/>
                <a:gd name="T24" fmla="*/ 42 w 330"/>
                <a:gd name="T25" fmla="*/ 18 h 348"/>
                <a:gd name="T26" fmla="*/ 60 w 330"/>
                <a:gd name="T27" fmla="*/ 24 h 348"/>
                <a:gd name="T28" fmla="*/ 114 w 330"/>
                <a:gd name="T29" fmla="*/ 0 h 348"/>
                <a:gd name="T30" fmla="*/ 108 w 330"/>
                <a:gd name="T31" fmla="*/ 24 h 348"/>
                <a:gd name="T32" fmla="*/ 138 w 330"/>
                <a:gd name="T33" fmla="*/ 30 h 348"/>
                <a:gd name="T34" fmla="*/ 150 w 330"/>
                <a:gd name="T35" fmla="*/ 42 h 348"/>
                <a:gd name="T36" fmla="*/ 264 w 330"/>
                <a:gd name="T37" fmla="*/ 66 h 348"/>
                <a:gd name="T38" fmla="*/ 282 w 330"/>
                <a:gd name="T39" fmla="*/ 84 h 348"/>
                <a:gd name="T40" fmla="*/ 276 w 330"/>
                <a:gd name="T41" fmla="*/ 108 h 348"/>
                <a:gd name="T42" fmla="*/ 288 w 330"/>
                <a:gd name="T43" fmla="*/ 108 h 348"/>
                <a:gd name="T44" fmla="*/ 288 w 330"/>
                <a:gd name="T45" fmla="*/ 126 h 348"/>
                <a:gd name="T46" fmla="*/ 300 w 330"/>
                <a:gd name="T47" fmla="*/ 126 h 348"/>
                <a:gd name="T48" fmla="*/ 276 w 330"/>
                <a:gd name="T49" fmla="*/ 162 h 348"/>
                <a:gd name="T50" fmla="*/ 282 w 330"/>
                <a:gd name="T51" fmla="*/ 174 h 348"/>
                <a:gd name="T52" fmla="*/ 330 w 330"/>
                <a:gd name="T53" fmla="*/ 114 h 348"/>
                <a:gd name="T54" fmla="*/ 300 w 330"/>
                <a:gd name="T55" fmla="*/ 210 h 348"/>
                <a:gd name="T56" fmla="*/ 294 w 330"/>
                <a:gd name="T57" fmla="*/ 270 h 348"/>
                <a:gd name="T58" fmla="*/ 300 w 330"/>
                <a:gd name="T59" fmla="*/ 330 h 348"/>
                <a:gd name="T60" fmla="*/ 150 w 330"/>
                <a:gd name="T61" fmla="*/ 342 h 348"/>
                <a:gd name="T62" fmla="*/ 138 w 330"/>
                <a:gd name="T63" fmla="*/ 342 h 348"/>
                <a:gd name="T64" fmla="*/ 138 w 330"/>
                <a:gd name="T65" fmla="*/ 348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48"/>
                <a:gd name="T101" fmla="*/ 330 w 330"/>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48">
                  <a:moveTo>
                    <a:pt x="138" y="342"/>
                  </a:moveTo>
                  <a:lnTo>
                    <a:pt x="114" y="324"/>
                  </a:lnTo>
                  <a:lnTo>
                    <a:pt x="108" y="300"/>
                  </a:lnTo>
                  <a:lnTo>
                    <a:pt x="114" y="282"/>
                  </a:lnTo>
                  <a:lnTo>
                    <a:pt x="102" y="264"/>
                  </a:lnTo>
                  <a:lnTo>
                    <a:pt x="90" y="228"/>
                  </a:lnTo>
                  <a:lnTo>
                    <a:pt x="12" y="174"/>
                  </a:lnTo>
                  <a:lnTo>
                    <a:pt x="18" y="120"/>
                  </a:lnTo>
                  <a:lnTo>
                    <a:pt x="0" y="108"/>
                  </a:lnTo>
                  <a:lnTo>
                    <a:pt x="12" y="84"/>
                  </a:lnTo>
                  <a:lnTo>
                    <a:pt x="36" y="72"/>
                  </a:lnTo>
                  <a:lnTo>
                    <a:pt x="36" y="24"/>
                  </a:lnTo>
                  <a:lnTo>
                    <a:pt x="42" y="18"/>
                  </a:lnTo>
                  <a:lnTo>
                    <a:pt x="60" y="24"/>
                  </a:lnTo>
                  <a:lnTo>
                    <a:pt x="114" y="0"/>
                  </a:lnTo>
                  <a:lnTo>
                    <a:pt x="108" y="24"/>
                  </a:lnTo>
                  <a:lnTo>
                    <a:pt x="138" y="30"/>
                  </a:lnTo>
                  <a:lnTo>
                    <a:pt x="150" y="42"/>
                  </a:lnTo>
                  <a:lnTo>
                    <a:pt x="264" y="66"/>
                  </a:lnTo>
                  <a:lnTo>
                    <a:pt x="282" y="84"/>
                  </a:lnTo>
                  <a:lnTo>
                    <a:pt x="276" y="108"/>
                  </a:lnTo>
                  <a:lnTo>
                    <a:pt x="288" y="108"/>
                  </a:lnTo>
                  <a:lnTo>
                    <a:pt x="288" y="126"/>
                  </a:lnTo>
                  <a:lnTo>
                    <a:pt x="300" y="126"/>
                  </a:lnTo>
                  <a:lnTo>
                    <a:pt x="276" y="162"/>
                  </a:lnTo>
                  <a:lnTo>
                    <a:pt x="282" y="174"/>
                  </a:lnTo>
                  <a:lnTo>
                    <a:pt x="330" y="114"/>
                  </a:lnTo>
                  <a:lnTo>
                    <a:pt x="300" y="210"/>
                  </a:lnTo>
                  <a:lnTo>
                    <a:pt x="294" y="270"/>
                  </a:lnTo>
                  <a:lnTo>
                    <a:pt x="300" y="330"/>
                  </a:lnTo>
                  <a:lnTo>
                    <a:pt x="150" y="342"/>
                  </a:lnTo>
                  <a:lnTo>
                    <a:pt x="138" y="342"/>
                  </a:lnTo>
                  <a:lnTo>
                    <a:pt x="138" y="34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624"/>
            <p:cNvSpPr>
              <a:spLocks/>
            </p:cNvSpPr>
            <p:nvPr/>
          </p:nvSpPr>
          <p:spPr bwMode="auto">
            <a:xfrm>
              <a:off x="2037" y="1602"/>
              <a:ext cx="432" cy="354"/>
            </a:xfrm>
            <a:custGeom>
              <a:avLst/>
              <a:gdLst>
                <a:gd name="T0" fmla="*/ 420 w 432"/>
                <a:gd name="T1" fmla="*/ 204 h 354"/>
                <a:gd name="T2" fmla="*/ 408 w 432"/>
                <a:gd name="T3" fmla="*/ 354 h 354"/>
                <a:gd name="T4" fmla="*/ 114 w 432"/>
                <a:gd name="T5" fmla="*/ 324 h 354"/>
                <a:gd name="T6" fmla="*/ 0 w 432"/>
                <a:gd name="T7" fmla="*/ 306 h 354"/>
                <a:gd name="T8" fmla="*/ 12 w 432"/>
                <a:gd name="T9" fmla="*/ 228 h 354"/>
                <a:gd name="T10" fmla="*/ 42 w 432"/>
                <a:gd name="T11" fmla="*/ 36 h 354"/>
                <a:gd name="T12" fmla="*/ 48 w 432"/>
                <a:gd name="T13" fmla="*/ 0 h 354"/>
                <a:gd name="T14" fmla="*/ 432 w 432"/>
                <a:gd name="T15" fmla="*/ 48 h 354"/>
                <a:gd name="T16" fmla="*/ 420 w 432"/>
                <a:gd name="T17" fmla="*/ 162 h 354"/>
                <a:gd name="T18" fmla="*/ 420 w 432"/>
                <a:gd name="T19" fmla="*/ 204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2"/>
                <a:gd name="T31" fmla="*/ 0 h 354"/>
                <a:gd name="T32" fmla="*/ 432 w 432"/>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2" h="354">
                  <a:moveTo>
                    <a:pt x="420" y="204"/>
                  </a:moveTo>
                  <a:lnTo>
                    <a:pt x="408" y="354"/>
                  </a:lnTo>
                  <a:lnTo>
                    <a:pt x="114" y="324"/>
                  </a:lnTo>
                  <a:lnTo>
                    <a:pt x="0" y="306"/>
                  </a:lnTo>
                  <a:lnTo>
                    <a:pt x="12" y="228"/>
                  </a:lnTo>
                  <a:lnTo>
                    <a:pt x="42" y="36"/>
                  </a:lnTo>
                  <a:lnTo>
                    <a:pt x="48" y="0"/>
                  </a:lnTo>
                  <a:lnTo>
                    <a:pt x="432" y="48"/>
                  </a:lnTo>
                  <a:lnTo>
                    <a:pt x="420" y="162"/>
                  </a:lnTo>
                  <a:lnTo>
                    <a:pt x="420" y="204"/>
                  </a:lnTo>
                  <a:close/>
                </a:path>
              </a:pathLst>
            </a:custGeom>
            <a:solidFill>
              <a:srgbClr val="E8D898"/>
            </a:solidFill>
            <a:ln w="9525">
              <a:solidFill>
                <a:srgbClr val="E8D898"/>
              </a:solidFill>
              <a:prstDash val="solid"/>
              <a:round/>
              <a:headEnd/>
              <a:tailEnd/>
            </a:ln>
          </p:spPr>
          <p:txBody>
            <a:bodyPr/>
            <a:lstStyle/>
            <a:p>
              <a:endParaRPr lang="en-US"/>
            </a:p>
          </p:txBody>
        </p:sp>
        <p:sp>
          <p:nvSpPr>
            <p:cNvPr id="261" name="Freeform 625"/>
            <p:cNvSpPr>
              <a:spLocks/>
            </p:cNvSpPr>
            <p:nvPr/>
          </p:nvSpPr>
          <p:spPr bwMode="auto">
            <a:xfrm>
              <a:off x="2037" y="1602"/>
              <a:ext cx="432" cy="354"/>
            </a:xfrm>
            <a:custGeom>
              <a:avLst/>
              <a:gdLst>
                <a:gd name="T0" fmla="*/ 420 w 432"/>
                <a:gd name="T1" fmla="*/ 204 h 354"/>
                <a:gd name="T2" fmla="*/ 408 w 432"/>
                <a:gd name="T3" fmla="*/ 354 h 354"/>
                <a:gd name="T4" fmla="*/ 114 w 432"/>
                <a:gd name="T5" fmla="*/ 324 h 354"/>
                <a:gd name="T6" fmla="*/ 0 w 432"/>
                <a:gd name="T7" fmla="*/ 306 h 354"/>
                <a:gd name="T8" fmla="*/ 12 w 432"/>
                <a:gd name="T9" fmla="*/ 228 h 354"/>
                <a:gd name="T10" fmla="*/ 42 w 432"/>
                <a:gd name="T11" fmla="*/ 36 h 354"/>
                <a:gd name="T12" fmla="*/ 48 w 432"/>
                <a:gd name="T13" fmla="*/ 0 h 354"/>
                <a:gd name="T14" fmla="*/ 432 w 432"/>
                <a:gd name="T15" fmla="*/ 48 h 354"/>
                <a:gd name="T16" fmla="*/ 420 w 432"/>
                <a:gd name="T17" fmla="*/ 162 h 354"/>
                <a:gd name="T18" fmla="*/ 420 w 432"/>
                <a:gd name="T19" fmla="*/ 204 h 354"/>
                <a:gd name="T20" fmla="*/ 420 w 432"/>
                <a:gd name="T21" fmla="*/ 210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
                <a:gd name="T34" fmla="*/ 0 h 354"/>
                <a:gd name="T35" fmla="*/ 432 w 432"/>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 h="354">
                  <a:moveTo>
                    <a:pt x="420" y="204"/>
                  </a:moveTo>
                  <a:lnTo>
                    <a:pt x="408" y="354"/>
                  </a:lnTo>
                  <a:lnTo>
                    <a:pt x="114" y="324"/>
                  </a:lnTo>
                  <a:lnTo>
                    <a:pt x="0" y="306"/>
                  </a:lnTo>
                  <a:lnTo>
                    <a:pt x="12" y="228"/>
                  </a:lnTo>
                  <a:lnTo>
                    <a:pt x="42" y="36"/>
                  </a:lnTo>
                  <a:lnTo>
                    <a:pt x="48" y="0"/>
                  </a:lnTo>
                  <a:lnTo>
                    <a:pt x="432" y="48"/>
                  </a:lnTo>
                  <a:lnTo>
                    <a:pt x="420" y="162"/>
                  </a:lnTo>
                  <a:lnTo>
                    <a:pt x="420" y="204"/>
                  </a:lnTo>
                  <a:lnTo>
                    <a:pt x="420" y="21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804090983"/>
      </p:ext>
    </p:extLst>
  </p:cSld>
  <p:clrMapOvr>
    <a:masterClrMapping/>
  </p:clrMapOvr>
  <p:transition spd="slow" advTm="7463">
    <p:zoom/>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Text Box 126"/>
          <p:cNvSpPr txBox="1">
            <a:spLocks noChangeArrowheads="1"/>
          </p:cNvSpPr>
          <p:nvPr/>
        </p:nvSpPr>
        <p:spPr bwMode="auto">
          <a:xfrm>
            <a:off x="8607213" y="1681902"/>
            <a:ext cx="1063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dirty="0">
                <a:solidFill>
                  <a:srgbClr val="FF9900"/>
                </a:solidFill>
                <a:latin typeface="Verdana" panose="020B0604030504040204" pitchFamily="34" charset="0"/>
              </a:rPr>
              <a:t>2000</a:t>
            </a:r>
          </a:p>
        </p:txBody>
      </p:sp>
      <p:sp>
        <p:nvSpPr>
          <p:cNvPr id="4" name="Title 3"/>
          <p:cNvSpPr>
            <a:spLocks noGrp="1"/>
          </p:cNvSpPr>
          <p:nvPr>
            <p:ph type="title"/>
          </p:nvPr>
        </p:nvSpPr>
        <p:spPr>
          <a:xfrm>
            <a:off x="383060" y="365125"/>
            <a:ext cx="9447412" cy="1023036"/>
          </a:xfrm>
        </p:spPr>
        <p:txBody>
          <a:bodyPr/>
          <a:lstStyle/>
          <a:p>
            <a:r>
              <a:rPr lang="en-US" dirty="0"/>
              <a:t>Age-adjusted Prevalence of Diagnosed Diabetes Among US Adults</a:t>
            </a:r>
          </a:p>
        </p:txBody>
      </p:sp>
      <p:pic>
        <p:nvPicPr>
          <p:cNvPr id="6" name="Picture 5" descr="Diabetes-1 [Read-Only] [Compatibility Mode] - PowerPoint (Product Activation Failed)"/>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45682" y="3155472"/>
            <a:ext cx="5206364" cy="1037755"/>
          </a:xfrm>
          <a:prstGeom prst="rect">
            <a:avLst/>
          </a:prstGeom>
        </p:spPr>
      </p:pic>
      <p:sp>
        <p:nvSpPr>
          <p:cNvPr id="7" name="TextBox 6"/>
          <p:cNvSpPr txBox="1"/>
          <p:nvPr/>
        </p:nvSpPr>
        <p:spPr>
          <a:xfrm>
            <a:off x="1600971" y="5993055"/>
            <a:ext cx="8502451"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CDC’s Division of Diabetes Translation. United States Surveillance System available at http://www.cdc.gov/diabetes/data</a:t>
            </a:r>
          </a:p>
        </p:txBody>
      </p:sp>
      <p:grpSp>
        <p:nvGrpSpPr>
          <p:cNvPr id="141" name="Group 252"/>
          <p:cNvGrpSpPr>
            <a:grpSpLocks/>
          </p:cNvGrpSpPr>
          <p:nvPr/>
        </p:nvGrpSpPr>
        <p:grpSpPr bwMode="auto">
          <a:xfrm>
            <a:off x="6259804" y="1676400"/>
            <a:ext cx="5400675" cy="5181600"/>
            <a:chOff x="1179" y="798"/>
            <a:chExt cx="3402" cy="3264"/>
          </a:xfrm>
        </p:grpSpPr>
        <p:sp>
          <p:nvSpPr>
            <p:cNvPr id="142" name="AutoShape 128"/>
            <p:cNvSpPr>
              <a:spLocks noChangeAspect="1" noChangeArrowheads="1" noTextEdit="1"/>
            </p:cNvSpPr>
            <p:nvPr/>
          </p:nvSpPr>
          <p:spPr bwMode="auto">
            <a:xfrm>
              <a:off x="1179" y="798"/>
              <a:ext cx="3402" cy="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44" name="Rectangle 131"/>
            <p:cNvSpPr>
              <a:spLocks noChangeArrowheads="1"/>
            </p:cNvSpPr>
            <p:nvPr/>
          </p:nvSpPr>
          <p:spPr bwMode="auto">
            <a:xfrm>
              <a:off x="1185" y="1416"/>
              <a:ext cx="3336" cy="264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145" name="Freeform 132"/>
            <p:cNvSpPr>
              <a:spLocks/>
            </p:cNvSpPr>
            <p:nvPr/>
          </p:nvSpPr>
          <p:spPr bwMode="auto">
            <a:xfrm>
              <a:off x="3411" y="2418"/>
              <a:ext cx="234" cy="378"/>
            </a:xfrm>
            <a:custGeom>
              <a:avLst/>
              <a:gdLst>
                <a:gd name="T0" fmla="*/ 234 w 234"/>
                <a:gd name="T1" fmla="*/ 300 h 378"/>
                <a:gd name="T2" fmla="*/ 60 w 234"/>
                <a:gd name="T3" fmla="*/ 318 h 378"/>
                <a:gd name="T4" fmla="*/ 60 w 234"/>
                <a:gd name="T5" fmla="*/ 330 h 378"/>
                <a:gd name="T6" fmla="*/ 78 w 234"/>
                <a:gd name="T7" fmla="*/ 348 h 378"/>
                <a:gd name="T8" fmla="*/ 78 w 234"/>
                <a:gd name="T9" fmla="*/ 366 h 378"/>
                <a:gd name="T10" fmla="*/ 42 w 234"/>
                <a:gd name="T11" fmla="*/ 378 h 378"/>
                <a:gd name="T12" fmla="*/ 54 w 234"/>
                <a:gd name="T13" fmla="*/ 372 h 378"/>
                <a:gd name="T14" fmla="*/ 36 w 234"/>
                <a:gd name="T15" fmla="*/ 336 h 378"/>
                <a:gd name="T16" fmla="*/ 30 w 234"/>
                <a:gd name="T17" fmla="*/ 372 h 378"/>
                <a:gd name="T18" fmla="*/ 12 w 234"/>
                <a:gd name="T19" fmla="*/ 372 h 378"/>
                <a:gd name="T20" fmla="*/ 12 w 234"/>
                <a:gd name="T21" fmla="*/ 342 h 378"/>
                <a:gd name="T22" fmla="*/ 0 w 234"/>
                <a:gd name="T23" fmla="*/ 258 h 378"/>
                <a:gd name="T24" fmla="*/ 0 w 234"/>
                <a:gd name="T25" fmla="*/ 12 h 378"/>
                <a:gd name="T26" fmla="*/ 162 w 234"/>
                <a:gd name="T27" fmla="*/ 0 h 378"/>
                <a:gd name="T28" fmla="*/ 204 w 234"/>
                <a:gd name="T29" fmla="*/ 162 h 378"/>
                <a:gd name="T30" fmla="*/ 228 w 234"/>
                <a:gd name="T31" fmla="*/ 204 h 378"/>
                <a:gd name="T32" fmla="*/ 216 w 234"/>
                <a:gd name="T33" fmla="*/ 234 h 378"/>
                <a:gd name="T34" fmla="*/ 234 w 234"/>
                <a:gd name="T35" fmla="*/ 300 h 3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4"/>
                <a:gd name="T55" fmla="*/ 0 h 378"/>
                <a:gd name="T56" fmla="*/ 234 w 234"/>
                <a:gd name="T57" fmla="*/ 378 h 3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4" h="378">
                  <a:moveTo>
                    <a:pt x="234" y="300"/>
                  </a:moveTo>
                  <a:lnTo>
                    <a:pt x="60" y="318"/>
                  </a:lnTo>
                  <a:lnTo>
                    <a:pt x="60" y="330"/>
                  </a:lnTo>
                  <a:lnTo>
                    <a:pt x="78" y="348"/>
                  </a:lnTo>
                  <a:lnTo>
                    <a:pt x="78" y="366"/>
                  </a:lnTo>
                  <a:lnTo>
                    <a:pt x="42" y="378"/>
                  </a:lnTo>
                  <a:lnTo>
                    <a:pt x="54" y="372"/>
                  </a:lnTo>
                  <a:lnTo>
                    <a:pt x="36" y="336"/>
                  </a:lnTo>
                  <a:lnTo>
                    <a:pt x="30" y="372"/>
                  </a:lnTo>
                  <a:lnTo>
                    <a:pt x="12" y="372"/>
                  </a:lnTo>
                  <a:lnTo>
                    <a:pt x="12" y="342"/>
                  </a:lnTo>
                  <a:lnTo>
                    <a:pt x="0" y="258"/>
                  </a:lnTo>
                  <a:lnTo>
                    <a:pt x="0" y="12"/>
                  </a:lnTo>
                  <a:lnTo>
                    <a:pt x="162" y="0"/>
                  </a:lnTo>
                  <a:lnTo>
                    <a:pt x="204" y="162"/>
                  </a:lnTo>
                  <a:lnTo>
                    <a:pt x="228" y="204"/>
                  </a:lnTo>
                  <a:lnTo>
                    <a:pt x="216" y="234"/>
                  </a:lnTo>
                  <a:lnTo>
                    <a:pt x="234" y="30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46" name="Freeform 133"/>
            <p:cNvSpPr>
              <a:spLocks/>
            </p:cNvSpPr>
            <p:nvPr/>
          </p:nvSpPr>
          <p:spPr bwMode="auto">
            <a:xfrm>
              <a:off x="3411" y="2418"/>
              <a:ext cx="234" cy="378"/>
            </a:xfrm>
            <a:custGeom>
              <a:avLst/>
              <a:gdLst>
                <a:gd name="T0" fmla="*/ 234 w 234"/>
                <a:gd name="T1" fmla="*/ 300 h 378"/>
                <a:gd name="T2" fmla="*/ 60 w 234"/>
                <a:gd name="T3" fmla="*/ 318 h 378"/>
                <a:gd name="T4" fmla="*/ 60 w 234"/>
                <a:gd name="T5" fmla="*/ 330 h 378"/>
                <a:gd name="T6" fmla="*/ 78 w 234"/>
                <a:gd name="T7" fmla="*/ 348 h 378"/>
                <a:gd name="T8" fmla="*/ 78 w 234"/>
                <a:gd name="T9" fmla="*/ 366 h 378"/>
                <a:gd name="T10" fmla="*/ 42 w 234"/>
                <a:gd name="T11" fmla="*/ 378 h 378"/>
                <a:gd name="T12" fmla="*/ 54 w 234"/>
                <a:gd name="T13" fmla="*/ 372 h 378"/>
                <a:gd name="T14" fmla="*/ 36 w 234"/>
                <a:gd name="T15" fmla="*/ 336 h 378"/>
                <a:gd name="T16" fmla="*/ 30 w 234"/>
                <a:gd name="T17" fmla="*/ 372 h 378"/>
                <a:gd name="T18" fmla="*/ 12 w 234"/>
                <a:gd name="T19" fmla="*/ 372 h 378"/>
                <a:gd name="T20" fmla="*/ 12 w 234"/>
                <a:gd name="T21" fmla="*/ 342 h 378"/>
                <a:gd name="T22" fmla="*/ 0 w 234"/>
                <a:gd name="T23" fmla="*/ 258 h 378"/>
                <a:gd name="T24" fmla="*/ 0 w 234"/>
                <a:gd name="T25" fmla="*/ 12 h 378"/>
                <a:gd name="T26" fmla="*/ 162 w 234"/>
                <a:gd name="T27" fmla="*/ 0 h 378"/>
                <a:gd name="T28" fmla="*/ 204 w 234"/>
                <a:gd name="T29" fmla="*/ 162 h 378"/>
                <a:gd name="T30" fmla="*/ 228 w 234"/>
                <a:gd name="T31" fmla="*/ 204 h 378"/>
                <a:gd name="T32" fmla="*/ 216 w 234"/>
                <a:gd name="T33" fmla="*/ 234 h 378"/>
                <a:gd name="T34" fmla="*/ 234 w 234"/>
                <a:gd name="T35" fmla="*/ 300 h 378"/>
                <a:gd name="T36" fmla="*/ 234 w 234"/>
                <a:gd name="T37" fmla="*/ 306 h 3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378"/>
                <a:gd name="T59" fmla="*/ 234 w 234"/>
                <a:gd name="T60" fmla="*/ 378 h 3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378">
                  <a:moveTo>
                    <a:pt x="234" y="300"/>
                  </a:moveTo>
                  <a:lnTo>
                    <a:pt x="60" y="318"/>
                  </a:lnTo>
                  <a:lnTo>
                    <a:pt x="60" y="330"/>
                  </a:lnTo>
                  <a:lnTo>
                    <a:pt x="78" y="348"/>
                  </a:lnTo>
                  <a:lnTo>
                    <a:pt x="78" y="366"/>
                  </a:lnTo>
                  <a:lnTo>
                    <a:pt x="42" y="378"/>
                  </a:lnTo>
                  <a:lnTo>
                    <a:pt x="54" y="372"/>
                  </a:lnTo>
                  <a:lnTo>
                    <a:pt x="36" y="336"/>
                  </a:lnTo>
                  <a:lnTo>
                    <a:pt x="30" y="372"/>
                  </a:lnTo>
                  <a:lnTo>
                    <a:pt x="12" y="372"/>
                  </a:lnTo>
                  <a:lnTo>
                    <a:pt x="12" y="342"/>
                  </a:lnTo>
                  <a:lnTo>
                    <a:pt x="0" y="258"/>
                  </a:lnTo>
                  <a:lnTo>
                    <a:pt x="0" y="12"/>
                  </a:lnTo>
                  <a:lnTo>
                    <a:pt x="162" y="0"/>
                  </a:lnTo>
                  <a:lnTo>
                    <a:pt x="204" y="162"/>
                  </a:lnTo>
                  <a:lnTo>
                    <a:pt x="228" y="204"/>
                  </a:lnTo>
                  <a:lnTo>
                    <a:pt x="216" y="234"/>
                  </a:lnTo>
                  <a:lnTo>
                    <a:pt x="234" y="300"/>
                  </a:lnTo>
                  <a:lnTo>
                    <a:pt x="234" y="30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47" name="Freeform 134"/>
            <p:cNvSpPr>
              <a:spLocks/>
            </p:cNvSpPr>
            <p:nvPr/>
          </p:nvSpPr>
          <p:spPr bwMode="auto">
            <a:xfrm>
              <a:off x="1263" y="2586"/>
              <a:ext cx="648" cy="570"/>
            </a:xfrm>
            <a:custGeom>
              <a:avLst/>
              <a:gdLst>
                <a:gd name="T0" fmla="*/ 6 w 648"/>
                <a:gd name="T1" fmla="*/ 324 h 570"/>
                <a:gd name="T2" fmla="*/ 6 w 648"/>
                <a:gd name="T3" fmla="*/ 330 h 570"/>
                <a:gd name="T4" fmla="*/ 42 w 648"/>
                <a:gd name="T5" fmla="*/ 360 h 570"/>
                <a:gd name="T6" fmla="*/ 30 w 648"/>
                <a:gd name="T7" fmla="*/ 396 h 570"/>
                <a:gd name="T8" fmla="*/ 72 w 648"/>
                <a:gd name="T9" fmla="*/ 366 h 570"/>
                <a:gd name="T10" fmla="*/ 48 w 648"/>
                <a:gd name="T11" fmla="*/ 444 h 570"/>
                <a:gd name="T12" fmla="*/ 102 w 648"/>
                <a:gd name="T13" fmla="*/ 462 h 570"/>
                <a:gd name="T14" fmla="*/ 120 w 648"/>
                <a:gd name="T15" fmla="*/ 456 h 570"/>
                <a:gd name="T16" fmla="*/ 114 w 648"/>
                <a:gd name="T17" fmla="*/ 504 h 570"/>
                <a:gd name="T18" fmla="*/ 66 w 648"/>
                <a:gd name="T19" fmla="*/ 546 h 570"/>
                <a:gd name="T20" fmla="*/ 0 w 648"/>
                <a:gd name="T21" fmla="*/ 570 h 570"/>
                <a:gd name="T22" fmla="*/ 78 w 648"/>
                <a:gd name="T23" fmla="*/ 546 h 570"/>
                <a:gd name="T24" fmla="*/ 96 w 648"/>
                <a:gd name="T25" fmla="*/ 546 h 570"/>
                <a:gd name="T26" fmla="*/ 114 w 648"/>
                <a:gd name="T27" fmla="*/ 534 h 570"/>
                <a:gd name="T28" fmla="*/ 204 w 648"/>
                <a:gd name="T29" fmla="*/ 456 h 570"/>
                <a:gd name="T30" fmla="*/ 252 w 648"/>
                <a:gd name="T31" fmla="*/ 372 h 570"/>
                <a:gd name="T32" fmla="*/ 252 w 648"/>
                <a:gd name="T33" fmla="*/ 372 h 570"/>
                <a:gd name="T34" fmla="*/ 264 w 648"/>
                <a:gd name="T35" fmla="*/ 378 h 570"/>
                <a:gd name="T36" fmla="*/ 240 w 648"/>
                <a:gd name="T37" fmla="*/ 390 h 570"/>
                <a:gd name="T38" fmla="*/ 246 w 648"/>
                <a:gd name="T39" fmla="*/ 426 h 570"/>
                <a:gd name="T40" fmla="*/ 258 w 648"/>
                <a:gd name="T41" fmla="*/ 438 h 570"/>
                <a:gd name="T42" fmla="*/ 288 w 648"/>
                <a:gd name="T43" fmla="*/ 420 h 570"/>
                <a:gd name="T44" fmla="*/ 300 w 648"/>
                <a:gd name="T45" fmla="*/ 384 h 570"/>
                <a:gd name="T46" fmla="*/ 318 w 648"/>
                <a:gd name="T47" fmla="*/ 390 h 570"/>
                <a:gd name="T48" fmla="*/ 426 w 648"/>
                <a:gd name="T49" fmla="*/ 414 h 570"/>
                <a:gd name="T50" fmla="*/ 450 w 648"/>
                <a:gd name="T51" fmla="*/ 408 h 570"/>
                <a:gd name="T52" fmla="*/ 462 w 648"/>
                <a:gd name="T53" fmla="*/ 432 h 570"/>
                <a:gd name="T54" fmla="*/ 468 w 648"/>
                <a:gd name="T55" fmla="*/ 438 h 570"/>
                <a:gd name="T56" fmla="*/ 510 w 648"/>
                <a:gd name="T57" fmla="*/ 450 h 570"/>
                <a:gd name="T58" fmla="*/ 528 w 648"/>
                <a:gd name="T59" fmla="*/ 450 h 570"/>
                <a:gd name="T60" fmla="*/ 534 w 648"/>
                <a:gd name="T61" fmla="*/ 444 h 570"/>
                <a:gd name="T62" fmla="*/ 606 w 648"/>
                <a:gd name="T63" fmla="*/ 504 h 570"/>
                <a:gd name="T64" fmla="*/ 618 w 648"/>
                <a:gd name="T65" fmla="*/ 510 h 570"/>
                <a:gd name="T66" fmla="*/ 648 w 648"/>
                <a:gd name="T67" fmla="*/ 540 h 570"/>
                <a:gd name="T68" fmla="*/ 600 w 648"/>
                <a:gd name="T69" fmla="*/ 498 h 570"/>
                <a:gd name="T70" fmla="*/ 480 w 648"/>
                <a:gd name="T71" fmla="*/ 438 h 570"/>
                <a:gd name="T72" fmla="*/ 456 w 648"/>
                <a:gd name="T73" fmla="*/ 414 h 570"/>
                <a:gd name="T74" fmla="*/ 414 w 648"/>
                <a:gd name="T75" fmla="*/ 396 h 570"/>
                <a:gd name="T76" fmla="*/ 252 w 648"/>
                <a:gd name="T77" fmla="*/ 36 h 570"/>
                <a:gd name="T78" fmla="*/ 210 w 648"/>
                <a:gd name="T79" fmla="*/ 24 h 570"/>
                <a:gd name="T80" fmla="*/ 60 w 648"/>
                <a:gd name="T81" fmla="*/ 84 h 570"/>
                <a:gd name="T82" fmla="*/ 114 w 648"/>
                <a:gd name="T83" fmla="*/ 144 h 570"/>
                <a:gd name="T84" fmla="*/ 108 w 648"/>
                <a:gd name="T85" fmla="*/ 156 h 570"/>
                <a:gd name="T86" fmla="*/ 102 w 648"/>
                <a:gd name="T87" fmla="*/ 180 h 570"/>
                <a:gd name="T88" fmla="*/ 84 w 648"/>
                <a:gd name="T89" fmla="*/ 156 h 570"/>
                <a:gd name="T90" fmla="*/ 18 w 648"/>
                <a:gd name="T91" fmla="*/ 168 h 570"/>
                <a:gd name="T92" fmla="*/ 30 w 648"/>
                <a:gd name="T93" fmla="*/ 192 h 570"/>
                <a:gd name="T94" fmla="*/ 78 w 648"/>
                <a:gd name="T95" fmla="*/ 228 h 570"/>
                <a:gd name="T96" fmla="*/ 114 w 648"/>
                <a:gd name="T97" fmla="*/ 228 h 570"/>
                <a:gd name="T98" fmla="*/ 102 w 648"/>
                <a:gd name="T99" fmla="*/ 270 h 5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8"/>
                <a:gd name="T151" fmla="*/ 0 h 570"/>
                <a:gd name="T152" fmla="*/ 648 w 648"/>
                <a:gd name="T153" fmla="*/ 570 h 5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8" h="570">
                  <a:moveTo>
                    <a:pt x="54" y="282"/>
                  </a:moveTo>
                  <a:lnTo>
                    <a:pt x="6" y="324"/>
                  </a:lnTo>
                  <a:lnTo>
                    <a:pt x="24" y="324"/>
                  </a:lnTo>
                  <a:lnTo>
                    <a:pt x="6" y="330"/>
                  </a:lnTo>
                  <a:lnTo>
                    <a:pt x="18" y="348"/>
                  </a:lnTo>
                  <a:lnTo>
                    <a:pt x="42" y="360"/>
                  </a:lnTo>
                  <a:lnTo>
                    <a:pt x="24" y="372"/>
                  </a:lnTo>
                  <a:lnTo>
                    <a:pt x="30" y="396"/>
                  </a:lnTo>
                  <a:lnTo>
                    <a:pt x="42" y="402"/>
                  </a:lnTo>
                  <a:lnTo>
                    <a:pt x="72" y="366"/>
                  </a:lnTo>
                  <a:lnTo>
                    <a:pt x="60" y="426"/>
                  </a:lnTo>
                  <a:lnTo>
                    <a:pt x="48" y="444"/>
                  </a:lnTo>
                  <a:lnTo>
                    <a:pt x="84" y="426"/>
                  </a:lnTo>
                  <a:lnTo>
                    <a:pt x="102" y="462"/>
                  </a:lnTo>
                  <a:lnTo>
                    <a:pt x="114" y="438"/>
                  </a:lnTo>
                  <a:lnTo>
                    <a:pt x="120" y="456"/>
                  </a:lnTo>
                  <a:lnTo>
                    <a:pt x="144" y="444"/>
                  </a:lnTo>
                  <a:lnTo>
                    <a:pt x="114" y="504"/>
                  </a:lnTo>
                  <a:lnTo>
                    <a:pt x="72" y="528"/>
                  </a:lnTo>
                  <a:lnTo>
                    <a:pt x="66" y="546"/>
                  </a:lnTo>
                  <a:lnTo>
                    <a:pt x="36" y="540"/>
                  </a:lnTo>
                  <a:lnTo>
                    <a:pt x="0" y="570"/>
                  </a:lnTo>
                  <a:lnTo>
                    <a:pt x="42" y="552"/>
                  </a:lnTo>
                  <a:lnTo>
                    <a:pt x="78" y="546"/>
                  </a:lnTo>
                  <a:lnTo>
                    <a:pt x="72" y="558"/>
                  </a:lnTo>
                  <a:lnTo>
                    <a:pt x="96" y="546"/>
                  </a:lnTo>
                  <a:lnTo>
                    <a:pt x="90" y="528"/>
                  </a:lnTo>
                  <a:lnTo>
                    <a:pt x="114" y="534"/>
                  </a:lnTo>
                  <a:lnTo>
                    <a:pt x="186" y="480"/>
                  </a:lnTo>
                  <a:lnTo>
                    <a:pt x="204" y="456"/>
                  </a:lnTo>
                  <a:lnTo>
                    <a:pt x="192" y="438"/>
                  </a:lnTo>
                  <a:lnTo>
                    <a:pt x="252" y="372"/>
                  </a:lnTo>
                  <a:lnTo>
                    <a:pt x="258" y="336"/>
                  </a:lnTo>
                  <a:lnTo>
                    <a:pt x="252" y="372"/>
                  </a:lnTo>
                  <a:lnTo>
                    <a:pt x="276" y="360"/>
                  </a:lnTo>
                  <a:lnTo>
                    <a:pt x="264" y="378"/>
                  </a:lnTo>
                  <a:lnTo>
                    <a:pt x="282" y="384"/>
                  </a:lnTo>
                  <a:lnTo>
                    <a:pt x="240" y="390"/>
                  </a:lnTo>
                  <a:lnTo>
                    <a:pt x="234" y="426"/>
                  </a:lnTo>
                  <a:lnTo>
                    <a:pt x="246" y="426"/>
                  </a:lnTo>
                  <a:lnTo>
                    <a:pt x="234" y="444"/>
                  </a:lnTo>
                  <a:lnTo>
                    <a:pt x="258" y="438"/>
                  </a:lnTo>
                  <a:lnTo>
                    <a:pt x="270" y="414"/>
                  </a:lnTo>
                  <a:lnTo>
                    <a:pt x="288" y="420"/>
                  </a:lnTo>
                  <a:lnTo>
                    <a:pt x="300" y="372"/>
                  </a:lnTo>
                  <a:lnTo>
                    <a:pt x="300" y="384"/>
                  </a:lnTo>
                  <a:lnTo>
                    <a:pt x="324" y="378"/>
                  </a:lnTo>
                  <a:lnTo>
                    <a:pt x="318" y="390"/>
                  </a:lnTo>
                  <a:lnTo>
                    <a:pt x="366" y="414"/>
                  </a:lnTo>
                  <a:lnTo>
                    <a:pt x="426" y="414"/>
                  </a:lnTo>
                  <a:lnTo>
                    <a:pt x="438" y="402"/>
                  </a:lnTo>
                  <a:lnTo>
                    <a:pt x="450" y="408"/>
                  </a:lnTo>
                  <a:lnTo>
                    <a:pt x="438" y="426"/>
                  </a:lnTo>
                  <a:lnTo>
                    <a:pt x="462" y="432"/>
                  </a:lnTo>
                  <a:lnTo>
                    <a:pt x="468" y="414"/>
                  </a:lnTo>
                  <a:lnTo>
                    <a:pt x="468" y="438"/>
                  </a:lnTo>
                  <a:lnTo>
                    <a:pt x="498" y="456"/>
                  </a:lnTo>
                  <a:lnTo>
                    <a:pt x="510" y="450"/>
                  </a:lnTo>
                  <a:lnTo>
                    <a:pt x="492" y="432"/>
                  </a:lnTo>
                  <a:lnTo>
                    <a:pt x="528" y="450"/>
                  </a:lnTo>
                  <a:lnTo>
                    <a:pt x="510" y="414"/>
                  </a:lnTo>
                  <a:lnTo>
                    <a:pt x="534" y="444"/>
                  </a:lnTo>
                  <a:lnTo>
                    <a:pt x="564" y="480"/>
                  </a:lnTo>
                  <a:lnTo>
                    <a:pt x="606" y="504"/>
                  </a:lnTo>
                  <a:lnTo>
                    <a:pt x="606" y="534"/>
                  </a:lnTo>
                  <a:lnTo>
                    <a:pt x="618" y="510"/>
                  </a:lnTo>
                  <a:lnTo>
                    <a:pt x="636" y="552"/>
                  </a:lnTo>
                  <a:lnTo>
                    <a:pt x="648" y="540"/>
                  </a:lnTo>
                  <a:lnTo>
                    <a:pt x="642" y="510"/>
                  </a:lnTo>
                  <a:lnTo>
                    <a:pt x="600" y="498"/>
                  </a:lnTo>
                  <a:lnTo>
                    <a:pt x="510" y="402"/>
                  </a:lnTo>
                  <a:lnTo>
                    <a:pt x="480" y="438"/>
                  </a:lnTo>
                  <a:lnTo>
                    <a:pt x="474" y="408"/>
                  </a:lnTo>
                  <a:lnTo>
                    <a:pt x="456" y="414"/>
                  </a:lnTo>
                  <a:lnTo>
                    <a:pt x="444" y="390"/>
                  </a:lnTo>
                  <a:lnTo>
                    <a:pt x="414" y="396"/>
                  </a:lnTo>
                  <a:lnTo>
                    <a:pt x="378" y="60"/>
                  </a:lnTo>
                  <a:lnTo>
                    <a:pt x="252" y="36"/>
                  </a:lnTo>
                  <a:lnTo>
                    <a:pt x="216" y="12"/>
                  </a:lnTo>
                  <a:lnTo>
                    <a:pt x="210" y="24"/>
                  </a:lnTo>
                  <a:lnTo>
                    <a:pt x="198" y="0"/>
                  </a:lnTo>
                  <a:lnTo>
                    <a:pt x="60" y="84"/>
                  </a:lnTo>
                  <a:lnTo>
                    <a:pt x="90" y="138"/>
                  </a:lnTo>
                  <a:lnTo>
                    <a:pt x="114" y="144"/>
                  </a:lnTo>
                  <a:lnTo>
                    <a:pt x="138" y="168"/>
                  </a:lnTo>
                  <a:lnTo>
                    <a:pt x="108" y="156"/>
                  </a:lnTo>
                  <a:lnTo>
                    <a:pt x="120" y="174"/>
                  </a:lnTo>
                  <a:lnTo>
                    <a:pt x="102" y="180"/>
                  </a:lnTo>
                  <a:lnTo>
                    <a:pt x="78" y="174"/>
                  </a:lnTo>
                  <a:lnTo>
                    <a:pt x="84" y="156"/>
                  </a:lnTo>
                  <a:lnTo>
                    <a:pt x="72" y="150"/>
                  </a:lnTo>
                  <a:lnTo>
                    <a:pt x="18" y="168"/>
                  </a:lnTo>
                  <a:lnTo>
                    <a:pt x="42" y="192"/>
                  </a:lnTo>
                  <a:lnTo>
                    <a:pt x="30" y="192"/>
                  </a:lnTo>
                  <a:lnTo>
                    <a:pt x="36" y="216"/>
                  </a:lnTo>
                  <a:lnTo>
                    <a:pt x="78" y="228"/>
                  </a:lnTo>
                  <a:lnTo>
                    <a:pt x="78" y="240"/>
                  </a:lnTo>
                  <a:lnTo>
                    <a:pt x="114" y="228"/>
                  </a:lnTo>
                  <a:lnTo>
                    <a:pt x="102" y="234"/>
                  </a:lnTo>
                  <a:lnTo>
                    <a:pt x="102" y="270"/>
                  </a:lnTo>
                  <a:lnTo>
                    <a:pt x="54" y="282"/>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48" name="Freeform 135"/>
            <p:cNvSpPr>
              <a:spLocks/>
            </p:cNvSpPr>
            <p:nvPr/>
          </p:nvSpPr>
          <p:spPr bwMode="auto">
            <a:xfrm>
              <a:off x="1263" y="2586"/>
              <a:ext cx="648" cy="570"/>
            </a:xfrm>
            <a:custGeom>
              <a:avLst/>
              <a:gdLst>
                <a:gd name="T0" fmla="*/ 6 w 648"/>
                <a:gd name="T1" fmla="*/ 324 h 570"/>
                <a:gd name="T2" fmla="*/ 6 w 648"/>
                <a:gd name="T3" fmla="*/ 330 h 570"/>
                <a:gd name="T4" fmla="*/ 42 w 648"/>
                <a:gd name="T5" fmla="*/ 360 h 570"/>
                <a:gd name="T6" fmla="*/ 30 w 648"/>
                <a:gd name="T7" fmla="*/ 396 h 570"/>
                <a:gd name="T8" fmla="*/ 72 w 648"/>
                <a:gd name="T9" fmla="*/ 366 h 570"/>
                <a:gd name="T10" fmla="*/ 48 w 648"/>
                <a:gd name="T11" fmla="*/ 444 h 570"/>
                <a:gd name="T12" fmla="*/ 102 w 648"/>
                <a:gd name="T13" fmla="*/ 462 h 570"/>
                <a:gd name="T14" fmla="*/ 120 w 648"/>
                <a:gd name="T15" fmla="*/ 456 h 570"/>
                <a:gd name="T16" fmla="*/ 114 w 648"/>
                <a:gd name="T17" fmla="*/ 504 h 570"/>
                <a:gd name="T18" fmla="*/ 66 w 648"/>
                <a:gd name="T19" fmla="*/ 546 h 570"/>
                <a:gd name="T20" fmla="*/ 0 w 648"/>
                <a:gd name="T21" fmla="*/ 570 h 570"/>
                <a:gd name="T22" fmla="*/ 78 w 648"/>
                <a:gd name="T23" fmla="*/ 546 h 570"/>
                <a:gd name="T24" fmla="*/ 96 w 648"/>
                <a:gd name="T25" fmla="*/ 546 h 570"/>
                <a:gd name="T26" fmla="*/ 114 w 648"/>
                <a:gd name="T27" fmla="*/ 534 h 570"/>
                <a:gd name="T28" fmla="*/ 204 w 648"/>
                <a:gd name="T29" fmla="*/ 456 h 570"/>
                <a:gd name="T30" fmla="*/ 252 w 648"/>
                <a:gd name="T31" fmla="*/ 372 h 570"/>
                <a:gd name="T32" fmla="*/ 252 w 648"/>
                <a:gd name="T33" fmla="*/ 372 h 570"/>
                <a:gd name="T34" fmla="*/ 264 w 648"/>
                <a:gd name="T35" fmla="*/ 378 h 570"/>
                <a:gd name="T36" fmla="*/ 240 w 648"/>
                <a:gd name="T37" fmla="*/ 390 h 570"/>
                <a:gd name="T38" fmla="*/ 246 w 648"/>
                <a:gd name="T39" fmla="*/ 426 h 570"/>
                <a:gd name="T40" fmla="*/ 258 w 648"/>
                <a:gd name="T41" fmla="*/ 438 h 570"/>
                <a:gd name="T42" fmla="*/ 288 w 648"/>
                <a:gd name="T43" fmla="*/ 420 h 570"/>
                <a:gd name="T44" fmla="*/ 300 w 648"/>
                <a:gd name="T45" fmla="*/ 384 h 570"/>
                <a:gd name="T46" fmla="*/ 318 w 648"/>
                <a:gd name="T47" fmla="*/ 390 h 570"/>
                <a:gd name="T48" fmla="*/ 426 w 648"/>
                <a:gd name="T49" fmla="*/ 414 h 570"/>
                <a:gd name="T50" fmla="*/ 450 w 648"/>
                <a:gd name="T51" fmla="*/ 408 h 570"/>
                <a:gd name="T52" fmla="*/ 462 w 648"/>
                <a:gd name="T53" fmla="*/ 432 h 570"/>
                <a:gd name="T54" fmla="*/ 468 w 648"/>
                <a:gd name="T55" fmla="*/ 438 h 570"/>
                <a:gd name="T56" fmla="*/ 510 w 648"/>
                <a:gd name="T57" fmla="*/ 450 h 570"/>
                <a:gd name="T58" fmla="*/ 528 w 648"/>
                <a:gd name="T59" fmla="*/ 450 h 570"/>
                <a:gd name="T60" fmla="*/ 534 w 648"/>
                <a:gd name="T61" fmla="*/ 444 h 570"/>
                <a:gd name="T62" fmla="*/ 606 w 648"/>
                <a:gd name="T63" fmla="*/ 504 h 570"/>
                <a:gd name="T64" fmla="*/ 618 w 648"/>
                <a:gd name="T65" fmla="*/ 510 h 570"/>
                <a:gd name="T66" fmla="*/ 648 w 648"/>
                <a:gd name="T67" fmla="*/ 540 h 570"/>
                <a:gd name="T68" fmla="*/ 600 w 648"/>
                <a:gd name="T69" fmla="*/ 498 h 570"/>
                <a:gd name="T70" fmla="*/ 480 w 648"/>
                <a:gd name="T71" fmla="*/ 438 h 570"/>
                <a:gd name="T72" fmla="*/ 456 w 648"/>
                <a:gd name="T73" fmla="*/ 414 h 570"/>
                <a:gd name="T74" fmla="*/ 414 w 648"/>
                <a:gd name="T75" fmla="*/ 396 h 570"/>
                <a:gd name="T76" fmla="*/ 252 w 648"/>
                <a:gd name="T77" fmla="*/ 36 h 570"/>
                <a:gd name="T78" fmla="*/ 210 w 648"/>
                <a:gd name="T79" fmla="*/ 24 h 570"/>
                <a:gd name="T80" fmla="*/ 60 w 648"/>
                <a:gd name="T81" fmla="*/ 84 h 570"/>
                <a:gd name="T82" fmla="*/ 114 w 648"/>
                <a:gd name="T83" fmla="*/ 144 h 570"/>
                <a:gd name="T84" fmla="*/ 108 w 648"/>
                <a:gd name="T85" fmla="*/ 156 h 570"/>
                <a:gd name="T86" fmla="*/ 102 w 648"/>
                <a:gd name="T87" fmla="*/ 180 h 570"/>
                <a:gd name="T88" fmla="*/ 84 w 648"/>
                <a:gd name="T89" fmla="*/ 156 h 570"/>
                <a:gd name="T90" fmla="*/ 18 w 648"/>
                <a:gd name="T91" fmla="*/ 168 h 570"/>
                <a:gd name="T92" fmla="*/ 30 w 648"/>
                <a:gd name="T93" fmla="*/ 192 h 570"/>
                <a:gd name="T94" fmla="*/ 78 w 648"/>
                <a:gd name="T95" fmla="*/ 228 h 570"/>
                <a:gd name="T96" fmla="*/ 114 w 648"/>
                <a:gd name="T97" fmla="*/ 228 h 570"/>
                <a:gd name="T98" fmla="*/ 102 w 648"/>
                <a:gd name="T99" fmla="*/ 270 h 570"/>
                <a:gd name="T100" fmla="*/ 54 w 648"/>
                <a:gd name="T101" fmla="*/ 288 h 5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570"/>
                <a:gd name="T155" fmla="*/ 648 w 648"/>
                <a:gd name="T156" fmla="*/ 570 h 5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570">
                  <a:moveTo>
                    <a:pt x="54" y="282"/>
                  </a:moveTo>
                  <a:lnTo>
                    <a:pt x="6" y="324"/>
                  </a:lnTo>
                  <a:lnTo>
                    <a:pt x="24" y="324"/>
                  </a:lnTo>
                  <a:lnTo>
                    <a:pt x="6" y="330"/>
                  </a:lnTo>
                  <a:lnTo>
                    <a:pt x="18" y="348"/>
                  </a:lnTo>
                  <a:lnTo>
                    <a:pt x="42" y="360"/>
                  </a:lnTo>
                  <a:lnTo>
                    <a:pt x="24" y="372"/>
                  </a:lnTo>
                  <a:lnTo>
                    <a:pt x="30" y="396"/>
                  </a:lnTo>
                  <a:lnTo>
                    <a:pt x="42" y="402"/>
                  </a:lnTo>
                  <a:lnTo>
                    <a:pt x="72" y="366"/>
                  </a:lnTo>
                  <a:lnTo>
                    <a:pt x="60" y="426"/>
                  </a:lnTo>
                  <a:lnTo>
                    <a:pt x="48" y="444"/>
                  </a:lnTo>
                  <a:lnTo>
                    <a:pt x="84" y="426"/>
                  </a:lnTo>
                  <a:lnTo>
                    <a:pt x="102" y="462"/>
                  </a:lnTo>
                  <a:lnTo>
                    <a:pt x="114" y="438"/>
                  </a:lnTo>
                  <a:lnTo>
                    <a:pt x="120" y="456"/>
                  </a:lnTo>
                  <a:lnTo>
                    <a:pt x="144" y="444"/>
                  </a:lnTo>
                  <a:lnTo>
                    <a:pt x="114" y="504"/>
                  </a:lnTo>
                  <a:lnTo>
                    <a:pt x="72" y="528"/>
                  </a:lnTo>
                  <a:lnTo>
                    <a:pt x="66" y="546"/>
                  </a:lnTo>
                  <a:lnTo>
                    <a:pt x="36" y="540"/>
                  </a:lnTo>
                  <a:lnTo>
                    <a:pt x="0" y="570"/>
                  </a:lnTo>
                  <a:lnTo>
                    <a:pt x="42" y="552"/>
                  </a:lnTo>
                  <a:lnTo>
                    <a:pt x="78" y="546"/>
                  </a:lnTo>
                  <a:lnTo>
                    <a:pt x="72" y="558"/>
                  </a:lnTo>
                  <a:lnTo>
                    <a:pt x="96" y="546"/>
                  </a:lnTo>
                  <a:lnTo>
                    <a:pt x="90" y="528"/>
                  </a:lnTo>
                  <a:lnTo>
                    <a:pt x="114" y="534"/>
                  </a:lnTo>
                  <a:lnTo>
                    <a:pt x="186" y="480"/>
                  </a:lnTo>
                  <a:lnTo>
                    <a:pt x="204" y="456"/>
                  </a:lnTo>
                  <a:lnTo>
                    <a:pt x="192" y="438"/>
                  </a:lnTo>
                  <a:lnTo>
                    <a:pt x="252" y="372"/>
                  </a:lnTo>
                  <a:lnTo>
                    <a:pt x="258" y="336"/>
                  </a:lnTo>
                  <a:lnTo>
                    <a:pt x="252" y="372"/>
                  </a:lnTo>
                  <a:lnTo>
                    <a:pt x="276" y="360"/>
                  </a:lnTo>
                  <a:lnTo>
                    <a:pt x="264" y="378"/>
                  </a:lnTo>
                  <a:lnTo>
                    <a:pt x="282" y="384"/>
                  </a:lnTo>
                  <a:lnTo>
                    <a:pt x="240" y="390"/>
                  </a:lnTo>
                  <a:lnTo>
                    <a:pt x="234" y="426"/>
                  </a:lnTo>
                  <a:lnTo>
                    <a:pt x="246" y="426"/>
                  </a:lnTo>
                  <a:lnTo>
                    <a:pt x="234" y="444"/>
                  </a:lnTo>
                  <a:lnTo>
                    <a:pt x="258" y="438"/>
                  </a:lnTo>
                  <a:lnTo>
                    <a:pt x="270" y="414"/>
                  </a:lnTo>
                  <a:lnTo>
                    <a:pt x="288" y="420"/>
                  </a:lnTo>
                  <a:lnTo>
                    <a:pt x="300" y="372"/>
                  </a:lnTo>
                  <a:lnTo>
                    <a:pt x="300" y="384"/>
                  </a:lnTo>
                  <a:lnTo>
                    <a:pt x="324" y="378"/>
                  </a:lnTo>
                  <a:lnTo>
                    <a:pt x="318" y="390"/>
                  </a:lnTo>
                  <a:lnTo>
                    <a:pt x="366" y="414"/>
                  </a:lnTo>
                  <a:lnTo>
                    <a:pt x="426" y="414"/>
                  </a:lnTo>
                  <a:lnTo>
                    <a:pt x="438" y="402"/>
                  </a:lnTo>
                  <a:lnTo>
                    <a:pt x="450" y="408"/>
                  </a:lnTo>
                  <a:lnTo>
                    <a:pt x="438" y="426"/>
                  </a:lnTo>
                  <a:lnTo>
                    <a:pt x="462" y="432"/>
                  </a:lnTo>
                  <a:lnTo>
                    <a:pt x="468" y="414"/>
                  </a:lnTo>
                  <a:lnTo>
                    <a:pt x="468" y="438"/>
                  </a:lnTo>
                  <a:lnTo>
                    <a:pt x="498" y="456"/>
                  </a:lnTo>
                  <a:lnTo>
                    <a:pt x="510" y="450"/>
                  </a:lnTo>
                  <a:lnTo>
                    <a:pt x="492" y="432"/>
                  </a:lnTo>
                  <a:lnTo>
                    <a:pt x="528" y="450"/>
                  </a:lnTo>
                  <a:lnTo>
                    <a:pt x="510" y="414"/>
                  </a:lnTo>
                  <a:lnTo>
                    <a:pt x="534" y="444"/>
                  </a:lnTo>
                  <a:lnTo>
                    <a:pt x="564" y="480"/>
                  </a:lnTo>
                  <a:lnTo>
                    <a:pt x="606" y="504"/>
                  </a:lnTo>
                  <a:lnTo>
                    <a:pt x="606" y="534"/>
                  </a:lnTo>
                  <a:lnTo>
                    <a:pt x="618" y="510"/>
                  </a:lnTo>
                  <a:lnTo>
                    <a:pt x="636" y="552"/>
                  </a:lnTo>
                  <a:lnTo>
                    <a:pt x="648" y="540"/>
                  </a:lnTo>
                  <a:lnTo>
                    <a:pt x="642" y="510"/>
                  </a:lnTo>
                  <a:lnTo>
                    <a:pt x="600" y="498"/>
                  </a:lnTo>
                  <a:lnTo>
                    <a:pt x="510" y="402"/>
                  </a:lnTo>
                  <a:lnTo>
                    <a:pt x="480" y="438"/>
                  </a:lnTo>
                  <a:lnTo>
                    <a:pt x="474" y="408"/>
                  </a:lnTo>
                  <a:lnTo>
                    <a:pt x="456" y="414"/>
                  </a:lnTo>
                  <a:lnTo>
                    <a:pt x="444" y="390"/>
                  </a:lnTo>
                  <a:lnTo>
                    <a:pt x="414" y="396"/>
                  </a:lnTo>
                  <a:lnTo>
                    <a:pt x="378" y="60"/>
                  </a:lnTo>
                  <a:lnTo>
                    <a:pt x="252" y="36"/>
                  </a:lnTo>
                  <a:lnTo>
                    <a:pt x="216" y="12"/>
                  </a:lnTo>
                  <a:lnTo>
                    <a:pt x="210" y="24"/>
                  </a:lnTo>
                  <a:lnTo>
                    <a:pt x="198" y="0"/>
                  </a:lnTo>
                  <a:lnTo>
                    <a:pt x="60" y="84"/>
                  </a:lnTo>
                  <a:lnTo>
                    <a:pt x="90" y="138"/>
                  </a:lnTo>
                  <a:lnTo>
                    <a:pt x="114" y="144"/>
                  </a:lnTo>
                  <a:lnTo>
                    <a:pt x="138" y="168"/>
                  </a:lnTo>
                  <a:lnTo>
                    <a:pt x="108" y="156"/>
                  </a:lnTo>
                  <a:lnTo>
                    <a:pt x="120" y="174"/>
                  </a:lnTo>
                  <a:lnTo>
                    <a:pt x="102" y="180"/>
                  </a:lnTo>
                  <a:lnTo>
                    <a:pt x="78" y="174"/>
                  </a:lnTo>
                  <a:lnTo>
                    <a:pt x="84" y="156"/>
                  </a:lnTo>
                  <a:lnTo>
                    <a:pt x="72" y="150"/>
                  </a:lnTo>
                  <a:lnTo>
                    <a:pt x="18" y="168"/>
                  </a:lnTo>
                  <a:lnTo>
                    <a:pt x="42" y="192"/>
                  </a:lnTo>
                  <a:lnTo>
                    <a:pt x="30" y="192"/>
                  </a:lnTo>
                  <a:lnTo>
                    <a:pt x="36" y="216"/>
                  </a:lnTo>
                  <a:lnTo>
                    <a:pt x="78" y="228"/>
                  </a:lnTo>
                  <a:lnTo>
                    <a:pt x="78" y="240"/>
                  </a:lnTo>
                  <a:lnTo>
                    <a:pt x="114" y="228"/>
                  </a:lnTo>
                  <a:lnTo>
                    <a:pt x="102" y="234"/>
                  </a:lnTo>
                  <a:lnTo>
                    <a:pt x="102" y="270"/>
                  </a:lnTo>
                  <a:lnTo>
                    <a:pt x="54" y="282"/>
                  </a:lnTo>
                  <a:lnTo>
                    <a:pt x="54" y="28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49" name="Freeform 136"/>
            <p:cNvSpPr>
              <a:spLocks/>
            </p:cNvSpPr>
            <p:nvPr/>
          </p:nvSpPr>
          <p:spPr bwMode="auto">
            <a:xfrm>
              <a:off x="1689" y="2184"/>
              <a:ext cx="420" cy="492"/>
            </a:xfrm>
            <a:custGeom>
              <a:avLst/>
              <a:gdLst>
                <a:gd name="T0" fmla="*/ 360 w 420"/>
                <a:gd name="T1" fmla="*/ 492 h 492"/>
                <a:gd name="T2" fmla="*/ 222 w 420"/>
                <a:gd name="T3" fmla="*/ 468 h 492"/>
                <a:gd name="T4" fmla="*/ 0 w 420"/>
                <a:gd name="T5" fmla="*/ 336 h 492"/>
                <a:gd name="T6" fmla="*/ 6 w 420"/>
                <a:gd name="T7" fmla="*/ 318 h 492"/>
                <a:gd name="T8" fmla="*/ 12 w 420"/>
                <a:gd name="T9" fmla="*/ 318 h 492"/>
                <a:gd name="T10" fmla="*/ 24 w 420"/>
                <a:gd name="T11" fmla="*/ 312 h 492"/>
                <a:gd name="T12" fmla="*/ 18 w 420"/>
                <a:gd name="T13" fmla="*/ 276 h 492"/>
                <a:gd name="T14" fmla="*/ 36 w 420"/>
                <a:gd name="T15" fmla="*/ 252 h 492"/>
                <a:gd name="T16" fmla="*/ 36 w 420"/>
                <a:gd name="T17" fmla="*/ 234 h 492"/>
                <a:gd name="T18" fmla="*/ 72 w 420"/>
                <a:gd name="T19" fmla="*/ 210 h 492"/>
                <a:gd name="T20" fmla="*/ 48 w 420"/>
                <a:gd name="T21" fmla="*/ 144 h 492"/>
                <a:gd name="T22" fmla="*/ 48 w 420"/>
                <a:gd name="T23" fmla="*/ 138 h 492"/>
                <a:gd name="T24" fmla="*/ 60 w 420"/>
                <a:gd name="T25" fmla="*/ 66 h 492"/>
                <a:gd name="T26" fmla="*/ 72 w 420"/>
                <a:gd name="T27" fmla="*/ 60 h 492"/>
                <a:gd name="T28" fmla="*/ 96 w 420"/>
                <a:gd name="T29" fmla="*/ 72 h 492"/>
                <a:gd name="T30" fmla="*/ 114 w 420"/>
                <a:gd name="T31" fmla="*/ 0 h 492"/>
                <a:gd name="T32" fmla="*/ 420 w 420"/>
                <a:gd name="T33" fmla="*/ 54 h 492"/>
                <a:gd name="T34" fmla="*/ 372 w 420"/>
                <a:gd name="T35" fmla="*/ 408 h 492"/>
                <a:gd name="T36" fmla="*/ 360 w 420"/>
                <a:gd name="T37" fmla="*/ 492 h 4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0"/>
                <a:gd name="T58" fmla="*/ 0 h 492"/>
                <a:gd name="T59" fmla="*/ 420 w 420"/>
                <a:gd name="T60" fmla="*/ 492 h 4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0" h="492">
                  <a:moveTo>
                    <a:pt x="360" y="492"/>
                  </a:moveTo>
                  <a:lnTo>
                    <a:pt x="222" y="468"/>
                  </a:lnTo>
                  <a:lnTo>
                    <a:pt x="0" y="336"/>
                  </a:lnTo>
                  <a:lnTo>
                    <a:pt x="6" y="318"/>
                  </a:lnTo>
                  <a:lnTo>
                    <a:pt x="12" y="318"/>
                  </a:lnTo>
                  <a:lnTo>
                    <a:pt x="24" y="312"/>
                  </a:lnTo>
                  <a:lnTo>
                    <a:pt x="18" y="276"/>
                  </a:lnTo>
                  <a:lnTo>
                    <a:pt x="36" y="252"/>
                  </a:lnTo>
                  <a:lnTo>
                    <a:pt x="36" y="234"/>
                  </a:lnTo>
                  <a:lnTo>
                    <a:pt x="72" y="210"/>
                  </a:lnTo>
                  <a:lnTo>
                    <a:pt x="48" y="144"/>
                  </a:lnTo>
                  <a:lnTo>
                    <a:pt x="48" y="138"/>
                  </a:lnTo>
                  <a:lnTo>
                    <a:pt x="60" y="66"/>
                  </a:lnTo>
                  <a:lnTo>
                    <a:pt x="72" y="60"/>
                  </a:lnTo>
                  <a:lnTo>
                    <a:pt x="96" y="72"/>
                  </a:lnTo>
                  <a:lnTo>
                    <a:pt x="114" y="0"/>
                  </a:lnTo>
                  <a:lnTo>
                    <a:pt x="420" y="54"/>
                  </a:lnTo>
                  <a:lnTo>
                    <a:pt x="372" y="408"/>
                  </a:lnTo>
                  <a:lnTo>
                    <a:pt x="360" y="49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50" name="Freeform 137"/>
            <p:cNvSpPr>
              <a:spLocks/>
            </p:cNvSpPr>
            <p:nvPr/>
          </p:nvSpPr>
          <p:spPr bwMode="auto">
            <a:xfrm>
              <a:off x="1689" y="2184"/>
              <a:ext cx="420" cy="498"/>
            </a:xfrm>
            <a:custGeom>
              <a:avLst/>
              <a:gdLst>
                <a:gd name="T0" fmla="*/ 360 w 420"/>
                <a:gd name="T1" fmla="*/ 492 h 498"/>
                <a:gd name="T2" fmla="*/ 222 w 420"/>
                <a:gd name="T3" fmla="*/ 468 h 498"/>
                <a:gd name="T4" fmla="*/ 0 w 420"/>
                <a:gd name="T5" fmla="*/ 336 h 498"/>
                <a:gd name="T6" fmla="*/ 6 w 420"/>
                <a:gd name="T7" fmla="*/ 318 h 498"/>
                <a:gd name="T8" fmla="*/ 12 w 420"/>
                <a:gd name="T9" fmla="*/ 318 h 498"/>
                <a:gd name="T10" fmla="*/ 24 w 420"/>
                <a:gd name="T11" fmla="*/ 312 h 498"/>
                <a:gd name="T12" fmla="*/ 18 w 420"/>
                <a:gd name="T13" fmla="*/ 276 h 498"/>
                <a:gd name="T14" fmla="*/ 36 w 420"/>
                <a:gd name="T15" fmla="*/ 252 h 498"/>
                <a:gd name="T16" fmla="*/ 36 w 420"/>
                <a:gd name="T17" fmla="*/ 234 h 498"/>
                <a:gd name="T18" fmla="*/ 72 w 420"/>
                <a:gd name="T19" fmla="*/ 210 h 498"/>
                <a:gd name="T20" fmla="*/ 48 w 420"/>
                <a:gd name="T21" fmla="*/ 144 h 498"/>
                <a:gd name="T22" fmla="*/ 48 w 420"/>
                <a:gd name="T23" fmla="*/ 138 h 498"/>
                <a:gd name="T24" fmla="*/ 60 w 420"/>
                <a:gd name="T25" fmla="*/ 66 h 498"/>
                <a:gd name="T26" fmla="*/ 72 w 420"/>
                <a:gd name="T27" fmla="*/ 60 h 498"/>
                <a:gd name="T28" fmla="*/ 96 w 420"/>
                <a:gd name="T29" fmla="*/ 72 h 498"/>
                <a:gd name="T30" fmla="*/ 114 w 420"/>
                <a:gd name="T31" fmla="*/ 0 h 498"/>
                <a:gd name="T32" fmla="*/ 420 w 420"/>
                <a:gd name="T33" fmla="*/ 54 h 498"/>
                <a:gd name="T34" fmla="*/ 372 w 420"/>
                <a:gd name="T35" fmla="*/ 408 h 498"/>
                <a:gd name="T36" fmla="*/ 360 w 420"/>
                <a:gd name="T37" fmla="*/ 492 h 498"/>
                <a:gd name="T38" fmla="*/ 360 w 420"/>
                <a:gd name="T39" fmla="*/ 498 h 4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0"/>
                <a:gd name="T61" fmla="*/ 0 h 498"/>
                <a:gd name="T62" fmla="*/ 420 w 420"/>
                <a:gd name="T63" fmla="*/ 498 h 4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0" h="498">
                  <a:moveTo>
                    <a:pt x="360" y="492"/>
                  </a:moveTo>
                  <a:lnTo>
                    <a:pt x="222" y="468"/>
                  </a:lnTo>
                  <a:lnTo>
                    <a:pt x="0" y="336"/>
                  </a:lnTo>
                  <a:lnTo>
                    <a:pt x="6" y="318"/>
                  </a:lnTo>
                  <a:lnTo>
                    <a:pt x="12" y="318"/>
                  </a:lnTo>
                  <a:lnTo>
                    <a:pt x="24" y="312"/>
                  </a:lnTo>
                  <a:lnTo>
                    <a:pt x="18" y="276"/>
                  </a:lnTo>
                  <a:lnTo>
                    <a:pt x="36" y="252"/>
                  </a:lnTo>
                  <a:lnTo>
                    <a:pt x="36" y="234"/>
                  </a:lnTo>
                  <a:lnTo>
                    <a:pt x="72" y="210"/>
                  </a:lnTo>
                  <a:lnTo>
                    <a:pt x="48" y="144"/>
                  </a:lnTo>
                  <a:lnTo>
                    <a:pt x="48" y="138"/>
                  </a:lnTo>
                  <a:lnTo>
                    <a:pt x="60" y="66"/>
                  </a:lnTo>
                  <a:lnTo>
                    <a:pt x="72" y="60"/>
                  </a:lnTo>
                  <a:lnTo>
                    <a:pt x="96" y="72"/>
                  </a:lnTo>
                  <a:lnTo>
                    <a:pt x="114" y="0"/>
                  </a:lnTo>
                  <a:lnTo>
                    <a:pt x="420" y="54"/>
                  </a:lnTo>
                  <a:lnTo>
                    <a:pt x="372" y="408"/>
                  </a:lnTo>
                  <a:lnTo>
                    <a:pt x="360" y="492"/>
                  </a:lnTo>
                  <a:lnTo>
                    <a:pt x="360" y="49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51" name="Freeform 138"/>
            <p:cNvSpPr>
              <a:spLocks/>
            </p:cNvSpPr>
            <p:nvPr/>
          </p:nvSpPr>
          <p:spPr bwMode="auto">
            <a:xfrm>
              <a:off x="2997" y="2322"/>
              <a:ext cx="312" cy="282"/>
            </a:xfrm>
            <a:custGeom>
              <a:avLst/>
              <a:gdLst>
                <a:gd name="T0" fmla="*/ 228 w 312"/>
                <a:gd name="T1" fmla="*/ 276 h 282"/>
                <a:gd name="T2" fmla="*/ 42 w 312"/>
                <a:gd name="T3" fmla="*/ 282 h 282"/>
                <a:gd name="T4" fmla="*/ 42 w 312"/>
                <a:gd name="T5" fmla="*/ 240 h 282"/>
                <a:gd name="T6" fmla="*/ 12 w 312"/>
                <a:gd name="T7" fmla="*/ 228 h 282"/>
                <a:gd name="T8" fmla="*/ 12 w 312"/>
                <a:gd name="T9" fmla="*/ 96 h 282"/>
                <a:gd name="T10" fmla="*/ 0 w 312"/>
                <a:gd name="T11" fmla="*/ 6 h 282"/>
                <a:gd name="T12" fmla="*/ 282 w 312"/>
                <a:gd name="T13" fmla="*/ 0 h 282"/>
                <a:gd name="T14" fmla="*/ 288 w 312"/>
                <a:gd name="T15" fmla="*/ 18 h 282"/>
                <a:gd name="T16" fmla="*/ 270 w 312"/>
                <a:gd name="T17" fmla="*/ 36 h 282"/>
                <a:gd name="T18" fmla="*/ 312 w 312"/>
                <a:gd name="T19" fmla="*/ 36 h 282"/>
                <a:gd name="T20" fmla="*/ 312 w 312"/>
                <a:gd name="T21" fmla="*/ 42 h 282"/>
                <a:gd name="T22" fmla="*/ 300 w 312"/>
                <a:gd name="T23" fmla="*/ 60 h 282"/>
                <a:gd name="T24" fmla="*/ 300 w 312"/>
                <a:gd name="T25" fmla="*/ 72 h 282"/>
                <a:gd name="T26" fmla="*/ 282 w 312"/>
                <a:gd name="T27" fmla="*/ 84 h 282"/>
                <a:gd name="T28" fmla="*/ 294 w 312"/>
                <a:gd name="T29" fmla="*/ 102 h 282"/>
                <a:gd name="T30" fmla="*/ 282 w 312"/>
                <a:gd name="T31" fmla="*/ 114 h 282"/>
                <a:gd name="T32" fmla="*/ 264 w 312"/>
                <a:gd name="T33" fmla="*/ 138 h 282"/>
                <a:gd name="T34" fmla="*/ 264 w 312"/>
                <a:gd name="T35" fmla="*/ 162 h 282"/>
                <a:gd name="T36" fmla="*/ 234 w 312"/>
                <a:gd name="T37" fmla="*/ 198 h 282"/>
                <a:gd name="T38" fmla="*/ 234 w 312"/>
                <a:gd name="T39" fmla="*/ 222 h 282"/>
                <a:gd name="T40" fmla="*/ 222 w 312"/>
                <a:gd name="T41" fmla="*/ 222 h 282"/>
                <a:gd name="T42" fmla="*/ 228 w 312"/>
                <a:gd name="T43" fmla="*/ 240 h 282"/>
                <a:gd name="T44" fmla="*/ 234 w 312"/>
                <a:gd name="T45" fmla="*/ 240 h 282"/>
                <a:gd name="T46" fmla="*/ 228 w 312"/>
                <a:gd name="T47" fmla="*/ 252 h 282"/>
                <a:gd name="T48" fmla="*/ 240 w 312"/>
                <a:gd name="T49" fmla="*/ 258 h 282"/>
                <a:gd name="T50" fmla="*/ 228 w 312"/>
                <a:gd name="T51" fmla="*/ 276 h 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2"/>
                <a:gd name="T79" fmla="*/ 0 h 282"/>
                <a:gd name="T80" fmla="*/ 312 w 312"/>
                <a:gd name="T81" fmla="*/ 282 h 2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2" h="282">
                  <a:moveTo>
                    <a:pt x="228" y="276"/>
                  </a:moveTo>
                  <a:lnTo>
                    <a:pt x="42" y="282"/>
                  </a:lnTo>
                  <a:lnTo>
                    <a:pt x="42" y="240"/>
                  </a:lnTo>
                  <a:lnTo>
                    <a:pt x="12" y="228"/>
                  </a:lnTo>
                  <a:lnTo>
                    <a:pt x="12" y="96"/>
                  </a:lnTo>
                  <a:lnTo>
                    <a:pt x="0" y="6"/>
                  </a:lnTo>
                  <a:lnTo>
                    <a:pt x="282" y="0"/>
                  </a:lnTo>
                  <a:lnTo>
                    <a:pt x="288" y="18"/>
                  </a:lnTo>
                  <a:lnTo>
                    <a:pt x="270" y="36"/>
                  </a:lnTo>
                  <a:lnTo>
                    <a:pt x="312" y="36"/>
                  </a:lnTo>
                  <a:lnTo>
                    <a:pt x="312" y="42"/>
                  </a:lnTo>
                  <a:lnTo>
                    <a:pt x="300" y="60"/>
                  </a:lnTo>
                  <a:lnTo>
                    <a:pt x="300" y="72"/>
                  </a:lnTo>
                  <a:lnTo>
                    <a:pt x="282" y="84"/>
                  </a:lnTo>
                  <a:lnTo>
                    <a:pt x="294" y="102"/>
                  </a:lnTo>
                  <a:lnTo>
                    <a:pt x="282" y="114"/>
                  </a:lnTo>
                  <a:lnTo>
                    <a:pt x="264" y="138"/>
                  </a:lnTo>
                  <a:lnTo>
                    <a:pt x="264" y="162"/>
                  </a:lnTo>
                  <a:lnTo>
                    <a:pt x="234" y="198"/>
                  </a:lnTo>
                  <a:lnTo>
                    <a:pt x="234" y="222"/>
                  </a:lnTo>
                  <a:lnTo>
                    <a:pt x="222" y="222"/>
                  </a:lnTo>
                  <a:lnTo>
                    <a:pt x="228" y="240"/>
                  </a:lnTo>
                  <a:lnTo>
                    <a:pt x="234" y="240"/>
                  </a:lnTo>
                  <a:lnTo>
                    <a:pt x="228" y="252"/>
                  </a:lnTo>
                  <a:lnTo>
                    <a:pt x="240" y="258"/>
                  </a:lnTo>
                  <a:lnTo>
                    <a:pt x="228" y="27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52" name="Freeform 139"/>
            <p:cNvSpPr>
              <a:spLocks/>
            </p:cNvSpPr>
            <p:nvPr/>
          </p:nvSpPr>
          <p:spPr bwMode="auto">
            <a:xfrm>
              <a:off x="2997" y="2322"/>
              <a:ext cx="312" cy="282"/>
            </a:xfrm>
            <a:custGeom>
              <a:avLst/>
              <a:gdLst>
                <a:gd name="T0" fmla="*/ 228 w 312"/>
                <a:gd name="T1" fmla="*/ 276 h 282"/>
                <a:gd name="T2" fmla="*/ 42 w 312"/>
                <a:gd name="T3" fmla="*/ 282 h 282"/>
                <a:gd name="T4" fmla="*/ 42 w 312"/>
                <a:gd name="T5" fmla="*/ 240 h 282"/>
                <a:gd name="T6" fmla="*/ 12 w 312"/>
                <a:gd name="T7" fmla="*/ 228 h 282"/>
                <a:gd name="T8" fmla="*/ 12 w 312"/>
                <a:gd name="T9" fmla="*/ 96 h 282"/>
                <a:gd name="T10" fmla="*/ 0 w 312"/>
                <a:gd name="T11" fmla="*/ 6 h 282"/>
                <a:gd name="T12" fmla="*/ 282 w 312"/>
                <a:gd name="T13" fmla="*/ 0 h 282"/>
                <a:gd name="T14" fmla="*/ 288 w 312"/>
                <a:gd name="T15" fmla="*/ 18 h 282"/>
                <a:gd name="T16" fmla="*/ 270 w 312"/>
                <a:gd name="T17" fmla="*/ 36 h 282"/>
                <a:gd name="T18" fmla="*/ 312 w 312"/>
                <a:gd name="T19" fmla="*/ 36 h 282"/>
                <a:gd name="T20" fmla="*/ 312 w 312"/>
                <a:gd name="T21" fmla="*/ 42 h 282"/>
                <a:gd name="T22" fmla="*/ 300 w 312"/>
                <a:gd name="T23" fmla="*/ 60 h 282"/>
                <a:gd name="T24" fmla="*/ 300 w 312"/>
                <a:gd name="T25" fmla="*/ 72 h 282"/>
                <a:gd name="T26" fmla="*/ 282 w 312"/>
                <a:gd name="T27" fmla="*/ 84 h 282"/>
                <a:gd name="T28" fmla="*/ 294 w 312"/>
                <a:gd name="T29" fmla="*/ 102 h 282"/>
                <a:gd name="T30" fmla="*/ 282 w 312"/>
                <a:gd name="T31" fmla="*/ 114 h 282"/>
                <a:gd name="T32" fmla="*/ 264 w 312"/>
                <a:gd name="T33" fmla="*/ 138 h 282"/>
                <a:gd name="T34" fmla="*/ 264 w 312"/>
                <a:gd name="T35" fmla="*/ 162 h 282"/>
                <a:gd name="T36" fmla="*/ 234 w 312"/>
                <a:gd name="T37" fmla="*/ 198 h 282"/>
                <a:gd name="T38" fmla="*/ 234 w 312"/>
                <a:gd name="T39" fmla="*/ 222 h 282"/>
                <a:gd name="T40" fmla="*/ 222 w 312"/>
                <a:gd name="T41" fmla="*/ 222 h 282"/>
                <a:gd name="T42" fmla="*/ 228 w 312"/>
                <a:gd name="T43" fmla="*/ 240 h 282"/>
                <a:gd name="T44" fmla="*/ 234 w 312"/>
                <a:gd name="T45" fmla="*/ 240 h 282"/>
                <a:gd name="T46" fmla="*/ 228 w 312"/>
                <a:gd name="T47" fmla="*/ 252 h 282"/>
                <a:gd name="T48" fmla="*/ 240 w 312"/>
                <a:gd name="T49" fmla="*/ 258 h 282"/>
                <a:gd name="T50" fmla="*/ 228 w 312"/>
                <a:gd name="T51" fmla="*/ 276 h 282"/>
                <a:gd name="T52" fmla="*/ 228 w 312"/>
                <a:gd name="T53" fmla="*/ 282 h 2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2"/>
                <a:gd name="T82" fmla="*/ 0 h 282"/>
                <a:gd name="T83" fmla="*/ 312 w 312"/>
                <a:gd name="T84" fmla="*/ 282 h 2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2" h="282">
                  <a:moveTo>
                    <a:pt x="228" y="276"/>
                  </a:moveTo>
                  <a:lnTo>
                    <a:pt x="42" y="282"/>
                  </a:lnTo>
                  <a:lnTo>
                    <a:pt x="42" y="240"/>
                  </a:lnTo>
                  <a:lnTo>
                    <a:pt x="12" y="228"/>
                  </a:lnTo>
                  <a:lnTo>
                    <a:pt x="12" y="96"/>
                  </a:lnTo>
                  <a:lnTo>
                    <a:pt x="0" y="6"/>
                  </a:lnTo>
                  <a:lnTo>
                    <a:pt x="282" y="0"/>
                  </a:lnTo>
                  <a:lnTo>
                    <a:pt x="288" y="18"/>
                  </a:lnTo>
                  <a:lnTo>
                    <a:pt x="270" y="36"/>
                  </a:lnTo>
                  <a:lnTo>
                    <a:pt x="312" y="36"/>
                  </a:lnTo>
                  <a:lnTo>
                    <a:pt x="312" y="42"/>
                  </a:lnTo>
                  <a:lnTo>
                    <a:pt x="300" y="60"/>
                  </a:lnTo>
                  <a:lnTo>
                    <a:pt x="300" y="72"/>
                  </a:lnTo>
                  <a:lnTo>
                    <a:pt x="282" y="84"/>
                  </a:lnTo>
                  <a:lnTo>
                    <a:pt x="294" y="102"/>
                  </a:lnTo>
                  <a:lnTo>
                    <a:pt x="282" y="114"/>
                  </a:lnTo>
                  <a:lnTo>
                    <a:pt x="264" y="138"/>
                  </a:lnTo>
                  <a:lnTo>
                    <a:pt x="264" y="162"/>
                  </a:lnTo>
                  <a:lnTo>
                    <a:pt x="234" y="198"/>
                  </a:lnTo>
                  <a:lnTo>
                    <a:pt x="234" y="222"/>
                  </a:lnTo>
                  <a:lnTo>
                    <a:pt x="222" y="222"/>
                  </a:lnTo>
                  <a:lnTo>
                    <a:pt x="228" y="240"/>
                  </a:lnTo>
                  <a:lnTo>
                    <a:pt x="234" y="240"/>
                  </a:lnTo>
                  <a:lnTo>
                    <a:pt x="228" y="252"/>
                  </a:lnTo>
                  <a:lnTo>
                    <a:pt x="240" y="258"/>
                  </a:lnTo>
                  <a:lnTo>
                    <a:pt x="228" y="276"/>
                  </a:lnTo>
                  <a:lnTo>
                    <a:pt x="228" y="28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53" name="Freeform 140"/>
            <p:cNvSpPr>
              <a:spLocks/>
            </p:cNvSpPr>
            <p:nvPr/>
          </p:nvSpPr>
          <p:spPr bwMode="auto">
            <a:xfrm>
              <a:off x="1263" y="1662"/>
              <a:ext cx="498" cy="840"/>
            </a:xfrm>
            <a:custGeom>
              <a:avLst/>
              <a:gdLst>
                <a:gd name="T0" fmla="*/ 432 w 498"/>
                <a:gd name="T1" fmla="*/ 840 h 840"/>
                <a:gd name="T2" fmla="*/ 276 w 498"/>
                <a:gd name="T3" fmla="*/ 822 h 840"/>
                <a:gd name="T4" fmla="*/ 270 w 498"/>
                <a:gd name="T5" fmla="*/ 762 h 840"/>
                <a:gd name="T6" fmla="*/ 240 w 498"/>
                <a:gd name="T7" fmla="*/ 714 h 840"/>
                <a:gd name="T8" fmla="*/ 222 w 498"/>
                <a:gd name="T9" fmla="*/ 708 h 840"/>
                <a:gd name="T10" fmla="*/ 222 w 498"/>
                <a:gd name="T11" fmla="*/ 690 h 840"/>
                <a:gd name="T12" fmla="*/ 180 w 498"/>
                <a:gd name="T13" fmla="*/ 672 h 840"/>
                <a:gd name="T14" fmla="*/ 162 w 498"/>
                <a:gd name="T15" fmla="*/ 642 h 840"/>
                <a:gd name="T16" fmla="*/ 108 w 498"/>
                <a:gd name="T17" fmla="*/ 630 h 840"/>
                <a:gd name="T18" fmla="*/ 96 w 498"/>
                <a:gd name="T19" fmla="*/ 618 h 840"/>
                <a:gd name="T20" fmla="*/ 108 w 498"/>
                <a:gd name="T21" fmla="*/ 570 h 840"/>
                <a:gd name="T22" fmla="*/ 96 w 498"/>
                <a:gd name="T23" fmla="*/ 564 h 840"/>
                <a:gd name="T24" fmla="*/ 102 w 498"/>
                <a:gd name="T25" fmla="*/ 546 h 840"/>
                <a:gd name="T26" fmla="*/ 54 w 498"/>
                <a:gd name="T27" fmla="*/ 462 h 840"/>
                <a:gd name="T28" fmla="*/ 60 w 498"/>
                <a:gd name="T29" fmla="*/ 444 h 840"/>
                <a:gd name="T30" fmla="*/ 72 w 498"/>
                <a:gd name="T31" fmla="*/ 420 h 840"/>
                <a:gd name="T32" fmla="*/ 48 w 498"/>
                <a:gd name="T33" fmla="*/ 384 h 840"/>
                <a:gd name="T34" fmla="*/ 48 w 498"/>
                <a:gd name="T35" fmla="*/ 342 h 840"/>
                <a:gd name="T36" fmla="*/ 78 w 498"/>
                <a:gd name="T37" fmla="*/ 372 h 840"/>
                <a:gd name="T38" fmla="*/ 60 w 498"/>
                <a:gd name="T39" fmla="*/ 330 h 840"/>
                <a:gd name="T40" fmla="*/ 78 w 498"/>
                <a:gd name="T41" fmla="*/ 330 h 840"/>
                <a:gd name="T42" fmla="*/ 60 w 498"/>
                <a:gd name="T43" fmla="*/ 312 h 840"/>
                <a:gd name="T44" fmla="*/ 54 w 498"/>
                <a:gd name="T45" fmla="*/ 342 h 840"/>
                <a:gd name="T46" fmla="*/ 36 w 498"/>
                <a:gd name="T47" fmla="*/ 312 h 840"/>
                <a:gd name="T48" fmla="*/ 30 w 498"/>
                <a:gd name="T49" fmla="*/ 318 h 840"/>
                <a:gd name="T50" fmla="*/ 36 w 498"/>
                <a:gd name="T51" fmla="*/ 300 h 840"/>
                <a:gd name="T52" fmla="*/ 6 w 498"/>
                <a:gd name="T53" fmla="*/ 234 h 840"/>
                <a:gd name="T54" fmla="*/ 18 w 498"/>
                <a:gd name="T55" fmla="*/ 168 h 840"/>
                <a:gd name="T56" fmla="*/ 0 w 498"/>
                <a:gd name="T57" fmla="*/ 108 h 840"/>
                <a:gd name="T58" fmla="*/ 30 w 498"/>
                <a:gd name="T59" fmla="*/ 72 h 840"/>
                <a:gd name="T60" fmla="*/ 48 w 498"/>
                <a:gd name="T61" fmla="*/ 0 h 840"/>
                <a:gd name="T62" fmla="*/ 282 w 498"/>
                <a:gd name="T63" fmla="*/ 60 h 840"/>
                <a:gd name="T64" fmla="*/ 222 w 498"/>
                <a:gd name="T65" fmla="*/ 294 h 840"/>
                <a:gd name="T66" fmla="*/ 474 w 498"/>
                <a:gd name="T67" fmla="*/ 666 h 840"/>
                <a:gd name="T68" fmla="*/ 498 w 498"/>
                <a:gd name="T69" fmla="*/ 732 h 840"/>
                <a:gd name="T70" fmla="*/ 462 w 498"/>
                <a:gd name="T71" fmla="*/ 756 h 840"/>
                <a:gd name="T72" fmla="*/ 462 w 498"/>
                <a:gd name="T73" fmla="*/ 774 h 840"/>
                <a:gd name="T74" fmla="*/ 444 w 498"/>
                <a:gd name="T75" fmla="*/ 798 h 840"/>
                <a:gd name="T76" fmla="*/ 450 w 498"/>
                <a:gd name="T77" fmla="*/ 834 h 840"/>
                <a:gd name="T78" fmla="*/ 438 w 498"/>
                <a:gd name="T79" fmla="*/ 840 h 840"/>
                <a:gd name="T80" fmla="*/ 432 w 498"/>
                <a:gd name="T81" fmla="*/ 840 h 8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8"/>
                <a:gd name="T124" fmla="*/ 0 h 840"/>
                <a:gd name="T125" fmla="*/ 498 w 498"/>
                <a:gd name="T126" fmla="*/ 840 h 8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8" h="840">
                  <a:moveTo>
                    <a:pt x="432" y="840"/>
                  </a:moveTo>
                  <a:lnTo>
                    <a:pt x="276" y="822"/>
                  </a:lnTo>
                  <a:lnTo>
                    <a:pt x="270" y="762"/>
                  </a:lnTo>
                  <a:lnTo>
                    <a:pt x="240" y="714"/>
                  </a:lnTo>
                  <a:lnTo>
                    <a:pt x="222" y="708"/>
                  </a:lnTo>
                  <a:lnTo>
                    <a:pt x="222" y="690"/>
                  </a:lnTo>
                  <a:lnTo>
                    <a:pt x="180" y="672"/>
                  </a:lnTo>
                  <a:lnTo>
                    <a:pt x="162" y="642"/>
                  </a:lnTo>
                  <a:lnTo>
                    <a:pt x="108" y="630"/>
                  </a:lnTo>
                  <a:lnTo>
                    <a:pt x="96" y="618"/>
                  </a:lnTo>
                  <a:lnTo>
                    <a:pt x="108" y="570"/>
                  </a:lnTo>
                  <a:lnTo>
                    <a:pt x="96" y="564"/>
                  </a:lnTo>
                  <a:lnTo>
                    <a:pt x="102" y="546"/>
                  </a:lnTo>
                  <a:lnTo>
                    <a:pt x="54" y="462"/>
                  </a:lnTo>
                  <a:lnTo>
                    <a:pt x="60" y="444"/>
                  </a:lnTo>
                  <a:lnTo>
                    <a:pt x="72" y="420"/>
                  </a:lnTo>
                  <a:lnTo>
                    <a:pt x="48" y="384"/>
                  </a:lnTo>
                  <a:lnTo>
                    <a:pt x="48" y="342"/>
                  </a:lnTo>
                  <a:lnTo>
                    <a:pt x="78" y="372"/>
                  </a:lnTo>
                  <a:lnTo>
                    <a:pt x="60" y="330"/>
                  </a:lnTo>
                  <a:lnTo>
                    <a:pt x="78" y="330"/>
                  </a:lnTo>
                  <a:lnTo>
                    <a:pt x="60" y="312"/>
                  </a:lnTo>
                  <a:lnTo>
                    <a:pt x="54" y="342"/>
                  </a:lnTo>
                  <a:lnTo>
                    <a:pt x="36" y="312"/>
                  </a:lnTo>
                  <a:lnTo>
                    <a:pt x="30" y="318"/>
                  </a:lnTo>
                  <a:lnTo>
                    <a:pt x="36" y="300"/>
                  </a:lnTo>
                  <a:lnTo>
                    <a:pt x="6" y="234"/>
                  </a:lnTo>
                  <a:lnTo>
                    <a:pt x="18" y="168"/>
                  </a:lnTo>
                  <a:lnTo>
                    <a:pt x="0" y="108"/>
                  </a:lnTo>
                  <a:lnTo>
                    <a:pt x="30" y="72"/>
                  </a:lnTo>
                  <a:lnTo>
                    <a:pt x="48" y="0"/>
                  </a:lnTo>
                  <a:lnTo>
                    <a:pt x="282" y="60"/>
                  </a:lnTo>
                  <a:lnTo>
                    <a:pt x="222" y="294"/>
                  </a:lnTo>
                  <a:lnTo>
                    <a:pt x="474" y="666"/>
                  </a:lnTo>
                  <a:lnTo>
                    <a:pt x="498" y="732"/>
                  </a:lnTo>
                  <a:lnTo>
                    <a:pt x="462" y="756"/>
                  </a:lnTo>
                  <a:lnTo>
                    <a:pt x="462" y="774"/>
                  </a:lnTo>
                  <a:lnTo>
                    <a:pt x="444" y="798"/>
                  </a:lnTo>
                  <a:lnTo>
                    <a:pt x="450" y="834"/>
                  </a:lnTo>
                  <a:lnTo>
                    <a:pt x="438" y="840"/>
                  </a:lnTo>
                  <a:lnTo>
                    <a:pt x="432" y="84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54" name="Freeform 141"/>
            <p:cNvSpPr>
              <a:spLocks/>
            </p:cNvSpPr>
            <p:nvPr/>
          </p:nvSpPr>
          <p:spPr bwMode="auto">
            <a:xfrm>
              <a:off x="1263" y="1662"/>
              <a:ext cx="498" cy="846"/>
            </a:xfrm>
            <a:custGeom>
              <a:avLst/>
              <a:gdLst>
                <a:gd name="T0" fmla="*/ 432 w 498"/>
                <a:gd name="T1" fmla="*/ 840 h 846"/>
                <a:gd name="T2" fmla="*/ 276 w 498"/>
                <a:gd name="T3" fmla="*/ 822 h 846"/>
                <a:gd name="T4" fmla="*/ 270 w 498"/>
                <a:gd name="T5" fmla="*/ 762 h 846"/>
                <a:gd name="T6" fmla="*/ 240 w 498"/>
                <a:gd name="T7" fmla="*/ 714 h 846"/>
                <a:gd name="T8" fmla="*/ 222 w 498"/>
                <a:gd name="T9" fmla="*/ 708 h 846"/>
                <a:gd name="T10" fmla="*/ 222 w 498"/>
                <a:gd name="T11" fmla="*/ 690 h 846"/>
                <a:gd name="T12" fmla="*/ 180 w 498"/>
                <a:gd name="T13" fmla="*/ 672 h 846"/>
                <a:gd name="T14" fmla="*/ 162 w 498"/>
                <a:gd name="T15" fmla="*/ 642 h 846"/>
                <a:gd name="T16" fmla="*/ 108 w 498"/>
                <a:gd name="T17" fmla="*/ 630 h 846"/>
                <a:gd name="T18" fmla="*/ 96 w 498"/>
                <a:gd name="T19" fmla="*/ 618 h 846"/>
                <a:gd name="T20" fmla="*/ 108 w 498"/>
                <a:gd name="T21" fmla="*/ 570 h 846"/>
                <a:gd name="T22" fmla="*/ 96 w 498"/>
                <a:gd name="T23" fmla="*/ 564 h 846"/>
                <a:gd name="T24" fmla="*/ 102 w 498"/>
                <a:gd name="T25" fmla="*/ 546 h 846"/>
                <a:gd name="T26" fmla="*/ 54 w 498"/>
                <a:gd name="T27" fmla="*/ 462 h 846"/>
                <a:gd name="T28" fmla="*/ 60 w 498"/>
                <a:gd name="T29" fmla="*/ 444 h 846"/>
                <a:gd name="T30" fmla="*/ 72 w 498"/>
                <a:gd name="T31" fmla="*/ 420 h 846"/>
                <a:gd name="T32" fmla="*/ 48 w 498"/>
                <a:gd name="T33" fmla="*/ 384 h 846"/>
                <a:gd name="T34" fmla="*/ 48 w 498"/>
                <a:gd name="T35" fmla="*/ 342 h 846"/>
                <a:gd name="T36" fmla="*/ 78 w 498"/>
                <a:gd name="T37" fmla="*/ 372 h 846"/>
                <a:gd name="T38" fmla="*/ 60 w 498"/>
                <a:gd name="T39" fmla="*/ 330 h 846"/>
                <a:gd name="T40" fmla="*/ 78 w 498"/>
                <a:gd name="T41" fmla="*/ 330 h 846"/>
                <a:gd name="T42" fmla="*/ 60 w 498"/>
                <a:gd name="T43" fmla="*/ 312 h 846"/>
                <a:gd name="T44" fmla="*/ 54 w 498"/>
                <a:gd name="T45" fmla="*/ 342 h 846"/>
                <a:gd name="T46" fmla="*/ 36 w 498"/>
                <a:gd name="T47" fmla="*/ 312 h 846"/>
                <a:gd name="T48" fmla="*/ 30 w 498"/>
                <a:gd name="T49" fmla="*/ 318 h 846"/>
                <a:gd name="T50" fmla="*/ 36 w 498"/>
                <a:gd name="T51" fmla="*/ 300 h 846"/>
                <a:gd name="T52" fmla="*/ 6 w 498"/>
                <a:gd name="T53" fmla="*/ 234 h 846"/>
                <a:gd name="T54" fmla="*/ 18 w 498"/>
                <a:gd name="T55" fmla="*/ 168 h 846"/>
                <a:gd name="T56" fmla="*/ 0 w 498"/>
                <a:gd name="T57" fmla="*/ 108 h 846"/>
                <a:gd name="T58" fmla="*/ 30 w 498"/>
                <a:gd name="T59" fmla="*/ 72 h 846"/>
                <a:gd name="T60" fmla="*/ 48 w 498"/>
                <a:gd name="T61" fmla="*/ 0 h 846"/>
                <a:gd name="T62" fmla="*/ 282 w 498"/>
                <a:gd name="T63" fmla="*/ 60 h 846"/>
                <a:gd name="T64" fmla="*/ 222 w 498"/>
                <a:gd name="T65" fmla="*/ 294 h 846"/>
                <a:gd name="T66" fmla="*/ 474 w 498"/>
                <a:gd name="T67" fmla="*/ 666 h 846"/>
                <a:gd name="T68" fmla="*/ 498 w 498"/>
                <a:gd name="T69" fmla="*/ 732 h 846"/>
                <a:gd name="T70" fmla="*/ 462 w 498"/>
                <a:gd name="T71" fmla="*/ 756 h 846"/>
                <a:gd name="T72" fmla="*/ 462 w 498"/>
                <a:gd name="T73" fmla="*/ 774 h 846"/>
                <a:gd name="T74" fmla="*/ 444 w 498"/>
                <a:gd name="T75" fmla="*/ 798 h 846"/>
                <a:gd name="T76" fmla="*/ 450 w 498"/>
                <a:gd name="T77" fmla="*/ 834 h 846"/>
                <a:gd name="T78" fmla="*/ 438 w 498"/>
                <a:gd name="T79" fmla="*/ 840 h 846"/>
                <a:gd name="T80" fmla="*/ 432 w 498"/>
                <a:gd name="T81" fmla="*/ 840 h 846"/>
                <a:gd name="T82" fmla="*/ 432 w 498"/>
                <a:gd name="T83" fmla="*/ 846 h 8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8"/>
                <a:gd name="T127" fmla="*/ 0 h 846"/>
                <a:gd name="T128" fmla="*/ 498 w 498"/>
                <a:gd name="T129" fmla="*/ 846 h 8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8" h="846">
                  <a:moveTo>
                    <a:pt x="432" y="840"/>
                  </a:moveTo>
                  <a:lnTo>
                    <a:pt x="276" y="822"/>
                  </a:lnTo>
                  <a:lnTo>
                    <a:pt x="270" y="762"/>
                  </a:lnTo>
                  <a:lnTo>
                    <a:pt x="240" y="714"/>
                  </a:lnTo>
                  <a:lnTo>
                    <a:pt x="222" y="708"/>
                  </a:lnTo>
                  <a:lnTo>
                    <a:pt x="222" y="690"/>
                  </a:lnTo>
                  <a:lnTo>
                    <a:pt x="180" y="672"/>
                  </a:lnTo>
                  <a:lnTo>
                    <a:pt x="162" y="642"/>
                  </a:lnTo>
                  <a:lnTo>
                    <a:pt x="108" y="630"/>
                  </a:lnTo>
                  <a:lnTo>
                    <a:pt x="96" y="618"/>
                  </a:lnTo>
                  <a:lnTo>
                    <a:pt x="108" y="570"/>
                  </a:lnTo>
                  <a:lnTo>
                    <a:pt x="96" y="564"/>
                  </a:lnTo>
                  <a:lnTo>
                    <a:pt x="102" y="546"/>
                  </a:lnTo>
                  <a:lnTo>
                    <a:pt x="54" y="462"/>
                  </a:lnTo>
                  <a:lnTo>
                    <a:pt x="60" y="444"/>
                  </a:lnTo>
                  <a:lnTo>
                    <a:pt x="72" y="420"/>
                  </a:lnTo>
                  <a:lnTo>
                    <a:pt x="48" y="384"/>
                  </a:lnTo>
                  <a:lnTo>
                    <a:pt x="48" y="342"/>
                  </a:lnTo>
                  <a:lnTo>
                    <a:pt x="78" y="372"/>
                  </a:lnTo>
                  <a:lnTo>
                    <a:pt x="60" y="330"/>
                  </a:lnTo>
                  <a:lnTo>
                    <a:pt x="78" y="330"/>
                  </a:lnTo>
                  <a:lnTo>
                    <a:pt x="60" y="312"/>
                  </a:lnTo>
                  <a:lnTo>
                    <a:pt x="54" y="342"/>
                  </a:lnTo>
                  <a:lnTo>
                    <a:pt x="36" y="312"/>
                  </a:lnTo>
                  <a:lnTo>
                    <a:pt x="30" y="318"/>
                  </a:lnTo>
                  <a:lnTo>
                    <a:pt x="36" y="300"/>
                  </a:lnTo>
                  <a:lnTo>
                    <a:pt x="6" y="234"/>
                  </a:lnTo>
                  <a:lnTo>
                    <a:pt x="18" y="168"/>
                  </a:lnTo>
                  <a:lnTo>
                    <a:pt x="0" y="108"/>
                  </a:lnTo>
                  <a:lnTo>
                    <a:pt x="30" y="72"/>
                  </a:lnTo>
                  <a:lnTo>
                    <a:pt x="48" y="0"/>
                  </a:lnTo>
                  <a:lnTo>
                    <a:pt x="282" y="60"/>
                  </a:lnTo>
                  <a:lnTo>
                    <a:pt x="222" y="294"/>
                  </a:lnTo>
                  <a:lnTo>
                    <a:pt x="474" y="666"/>
                  </a:lnTo>
                  <a:lnTo>
                    <a:pt x="498" y="732"/>
                  </a:lnTo>
                  <a:lnTo>
                    <a:pt x="462" y="756"/>
                  </a:lnTo>
                  <a:lnTo>
                    <a:pt x="462" y="774"/>
                  </a:lnTo>
                  <a:lnTo>
                    <a:pt x="444" y="798"/>
                  </a:lnTo>
                  <a:lnTo>
                    <a:pt x="450" y="834"/>
                  </a:lnTo>
                  <a:lnTo>
                    <a:pt x="438" y="840"/>
                  </a:lnTo>
                  <a:lnTo>
                    <a:pt x="432" y="840"/>
                  </a:lnTo>
                  <a:lnTo>
                    <a:pt x="432" y="84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55" name="Freeform 142"/>
            <p:cNvSpPr>
              <a:spLocks/>
            </p:cNvSpPr>
            <p:nvPr/>
          </p:nvSpPr>
          <p:spPr bwMode="auto">
            <a:xfrm>
              <a:off x="2109" y="1926"/>
              <a:ext cx="450" cy="354"/>
            </a:xfrm>
            <a:custGeom>
              <a:avLst/>
              <a:gdLst>
                <a:gd name="T0" fmla="*/ 444 w 450"/>
                <a:gd name="T1" fmla="*/ 120 h 354"/>
                <a:gd name="T2" fmla="*/ 432 w 450"/>
                <a:gd name="T3" fmla="*/ 354 h 354"/>
                <a:gd name="T4" fmla="*/ 372 w 450"/>
                <a:gd name="T5" fmla="*/ 348 h 354"/>
                <a:gd name="T6" fmla="*/ 0 w 450"/>
                <a:gd name="T7" fmla="*/ 312 h 354"/>
                <a:gd name="T8" fmla="*/ 6 w 450"/>
                <a:gd name="T9" fmla="*/ 264 h 354"/>
                <a:gd name="T10" fmla="*/ 42 w 450"/>
                <a:gd name="T11" fmla="*/ 0 h 354"/>
                <a:gd name="T12" fmla="*/ 336 w 450"/>
                <a:gd name="T13" fmla="*/ 30 h 354"/>
                <a:gd name="T14" fmla="*/ 450 w 450"/>
                <a:gd name="T15" fmla="*/ 42 h 354"/>
                <a:gd name="T16" fmla="*/ 444 w 450"/>
                <a:gd name="T17" fmla="*/ 90 h 354"/>
                <a:gd name="T18" fmla="*/ 444 w 450"/>
                <a:gd name="T19" fmla="*/ 120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0"/>
                <a:gd name="T31" fmla="*/ 0 h 354"/>
                <a:gd name="T32" fmla="*/ 450 w 450"/>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0" h="354">
                  <a:moveTo>
                    <a:pt x="444" y="120"/>
                  </a:moveTo>
                  <a:lnTo>
                    <a:pt x="432" y="354"/>
                  </a:lnTo>
                  <a:lnTo>
                    <a:pt x="372" y="348"/>
                  </a:lnTo>
                  <a:lnTo>
                    <a:pt x="0" y="312"/>
                  </a:lnTo>
                  <a:lnTo>
                    <a:pt x="6" y="264"/>
                  </a:lnTo>
                  <a:lnTo>
                    <a:pt x="42" y="0"/>
                  </a:lnTo>
                  <a:lnTo>
                    <a:pt x="336" y="30"/>
                  </a:lnTo>
                  <a:lnTo>
                    <a:pt x="450" y="42"/>
                  </a:lnTo>
                  <a:lnTo>
                    <a:pt x="444" y="90"/>
                  </a:lnTo>
                  <a:lnTo>
                    <a:pt x="444" y="12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56" name="Freeform 143"/>
            <p:cNvSpPr>
              <a:spLocks/>
            </p:cNvSpPr>
            <p:nvPr/>
          </p:nvSpPr>
          <p:spPr bwMode="auto">
            <a:xfrm>
              <a:off x="2109" y="1926"/>
              <a:ext cx="450" cy="354"/>
            </a:xfrm>
            <a:custGeom>
              <a:avLst/>
              <a:gdLst>
                <a:gd name="T0" fmla="*/ 444 w 450"/>
                <a:gd name="T1" fmla="*/ 120 h 354"/>
                <a:gd name="T2" fmla="*/ 432 w 450"/>
                <a:gd name="T3" fmla="*/ 354 h 354"/>
                <a:gd name="T4" fmla="*/ 372 w 450"/>
                <a:gd name="T5" fmla="*/ 348 h 354"/>
                <a:gd name="T6" fmla="*/ 0 w 450"/>
                <a:gd name="T7" fmla="*/ 312 h 354"/>
                <a:gd name="T8" fmla="*/ 6 w 450"/>
                <a:gd name="T9" fmla="*/ 264 h 354"/>
                <a:gd name="T10" fmla="*/ 42 w 450"/>
                <a:gd name="T11" fmla="*/ 0 h 354"/>
                <a:gd name="T12" fmla="*/ 336 w 450"/>
                <a:gd name="T13" fmla="*/ 30 h 354"/>
                <a:gd name="T14" fmla="*/ 450 w 450"/>
                <a:gd name="T15" fmla="*/ 42 h 354"/>
                <a:gd name="T16" fmla="*/ 444 w 450"/>
                <a:gd name="T17" fmla="*/ 90 h 354"/>
                <a:gd name="T18" fmla="*/ 444 w 450"/>
                <a:gd name="T19" fmla="*/ 120 h 354"/>
                <a:gd name="T20" fmla="*/ 444 w 450"/>
                <a:gd name="T21" fmla="*/ 126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0"/>
                <a:gd name="T34" fmla="*/ 0 h 354"/>
                <a:gd name="T35" fmla="*/ 450 w 450"/>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0" h="354">
                  <a:moveTo>
                    <a:pt x="444" y="120"/>
                  </a:moveTo>
                  <a:lnTo>
                    <a:pt x="432" y="354"/>
                  </a:lnTo>
                  <a:lnTo>
                    <a:pt x="372" y="348"/>
                  </a:lnTo>
                  <a:lnTo>
                    <a:pt x="0" y="312"/>
                  </a:lnTo>
                  <a:lnTo>
                    <a:pt x="6" y="264"/>
                  </a:lnTo>
                  <a:lnTo>
                    <a:pt x="42" y="0"/>
                  </a:lnTo>
                  <a:lnTo>
                    <a:pt x="336" y="30"/>
                  </a:lnTo>
                  <a:lnTo>
                    <a:pt x="450" y="42"/>
                  </a:lnTo>
                  <a:lnTo>
                    <a:pt x="444" y="90"/>
                  </a:lnTo>
                  <a:lnTo>
                    <a:pt x="444" y="120"/>
                  </a:lnTo>
                  <a:lnTo>
                    <a:pt x="444" y="12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57" name="Freeform 144"/>
            <p:cNvSpPr>
              <a:spLocks/>
            </p:cNvSpPr>
            <p:nvPr/>
          </p:nvSpPr>
          <p:spPr bwMode="auto">
            <a:xfrm>
              <a:off x="4203" y="1722"/>
              <a:ext cx="102" cy="108"/>
            </a:xfrm>
            <a:custGeom>
              <a:avLst/>
              <a:gdLst>
                <a:gd name="T0" fmla="*/ 96 w 102"/>
                <a:gd name="T1" fmla="*/ 6 h 108"/>
                <a:gd name="T2" fmla="*/ 102 w 102"/>
                <a:gd name="T3" fmla="*/ 54 h 108"/>
                <a:gd name="T4" fmla="*/ 42 w 102"/>
                <a:gd name="T5" fmla="*/ 72 h 108"/>
                <a:gd name="T6" fmla="*/ 6 w 102"/>
                <a:gd name="T7" fmla="*/ 108 h 108"/>
                <a:gd name="T8" fmla="*/ 12 w 102"/>
                <a:gd name="T9" fmla="*/ 90 h 108"/>
                <a:gd name="T10" fmla="*/ 0 w 102"/>
                <a:gd name="T11" fmla="*/ 24 h 108"/>
                <a:gd name="T12" fmla="*/ 90 w 102"/>
                <a:gd name="T13" fmla="*/ 0 h 108"/>
                <a:gd name="T14" fmla="*/ 96 w 102"/>
                <a:gd name="T15" fmla="*/ 6 h 108"/>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08"/>
                <a:gd name="T26" fmla="*/ 102 w 102"/>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08">
                  <a:moveTo>
                    <a:pt x="96" y="6"/>
                  </a:moveTo>
                  <a:lnTo>
                    <a:pt x="102" y="54"/>
                  </a:lnTo>
                  <a:lnTo>
                    <a:pt x="42" y="72"/>
                  </a:lnTo>
                  <a:lnTo>
                    <a:pt x="6" y="108"/>
                  </a:lnTo>
                  <a:lnTo>
                    <a:pt x="12" y="90"/>
                  </a:lnTo>
                  <a:lnTo>
                    <a:pt x="0" y="24"/>
                  </a:lnTo>
                  <a:lnTo>
                    <a:pt x="90" y="0"/>
                  </a:lnTo>
                  <a:lnTo>
                    <a:pt x="96"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58" name="Freeform 145"/>
            <p:cNvSpPr>
              <a:spLocks/>
            </p:cNvSpPr>
            <p:nvPr/>
          </p:nvSpPr>
          <p:spPr bwMode="auto">
            <a:xfrm>
              <a:off x="4203" y="1722"/>
              <a:ext cx="102" cy="108"/>
            </a:xfrm>
            <a:custGeom>
              <a:avLst/>
              <a:gdLst>
                <a:gd name="T0" fmla="*/ 96 w 102"/>
                <a:gd name="T1" fmla="*/ 6 h 108"/>
                <a:gd name="T2" fmla="*/ 102 w 102"/>
                <a:gd name="T3" fmla="*/ 54 h 108"/>
                <a:gd name="T4" fmla="*/ 42 w 102"/>
                <a:gd name="T5" fmla="*/ 72 h 108"/>
                <a:gd name="T6" fmla="*/ 6 w 102"/>
                <a:gd name="T7" fmla="*/ 108 h 108"/>
                <a:gd name="T8" fmla="*/ 12 w 102"/>
                <a:gd name="T9" fmla="*/ 90 h 108"/>
                <a:gd name="T10" fmla="*/ 0 w 102"/>
                <a:gd name="T11" fmla="*/ 24 h 108"/>
                <a:gd name="T12" fmla="*/ 90 w 102"/>
                <a:gd name="T13" fmla="*/ 0 h 108"/>
                <a:gd name="T14" fmla="*/ 96 w 102"/>
                <a:gd name="T15" fmla="*/ 6 h 108"/>
                <a:gd name="T16" fmla="*/ 96 w 102"/>
                <a:gd name="T17" fmla="*/ 12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108"/>
                <a:gd name="T29" fmla="*/ 102 w 102"/>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108">
                  <a:moveTo>
                    <a:pt x="96" y="6"/>
                  </a:moveTo>
                  <a:lnTo>
                    <a:pt x="102" y="54"/>
                  </a:lnTo>
                  <a:lnTo>
                    <a:pt x="42" y="72"/>
                  </a:lnTo>
                  <a:lnTo>
                    <a:pt x="6" y="108"/>
                  </a:lnTo>
                  <a:lnTo>
                    <a:pt x="12" y="90"/>
                  </a:lnTo>
                  <a:lnTo>
                    <a:pt x="0" y="24"/>
                  </a:lnTo>
                  <a:lnTo>
                    <a:pt x="90" y="0"/>
                  </a:lnTo>
                  <a:lnTo>
                    <a:pt x="96" y="6"/>
                  </a:lnTo>
                  <a:lnTo>
                    <a:pt x="96"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59" name="Freeform 146"/>
            <p:cNvSpPr>
              <a:spLocks/>
            </p:cNvSpPr>
            <p:nvPr/>
          </p:nvSpPr>
          <p:spPr bwMode="auto">
            <a:xfrm>
              <a:off x="4107" y="1944"/>
              <a:ext cx="66" cy="108"/>
            </a:xfrm>
            <a:custGeom>
              <a:avLst/>
              <a:gdLst>
                <a:gd name="T0" fmla="*/ 24 w 66"/>
                <a:gd name="T1" fmla="*/ 0 h 108"/>
                <a:gd name="T2" fmla="*/ 18 w 66"/>
                <a:gd name="T3" fmla="*/ 12 h 108"/>
                <a:gd name="T4" fmla="*/ 18 w 66"/>
                <a:gd name="T5" fmla="*/ 30 h 108"/>
                <a:gd name="T6" fmla="*/ 48 w 66"/>
                <a:gd name="T7" fmla="*/ 66 h 108"/>
                <a:gd name="T8" fmla="*/ 60 w 66"/>
                <a:gd name="T9" fmla="*/ 72 h 108"/>
                <a:gd name="T10" fmla="*/ 54 w 66"/>
                <a:gd name="T11" fmla="*/ 90 h 108"/>
                <a:gd name="T12" fmla="*/ 66 w 66"/>
                <a:gd name="T13" fmla="*/ 96 h 108"/>
                <a:gd name="T14" fmla="*/ 30 w 66"/>
                <a:gd name="T15" fmla="*/ 108 h 108"/>
                <a:gd name="T16" fmla="*/ 0 w 66"/>
                <a:gd name="T17" fmla="*/ 12 h 108"/>
                <a:gd name="T18" fmla="*/ 24 w 6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08"/>
                <a:gd name="T32" fmla="*/ 66 w 6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08">
                  <a:moveTo>
                    <a:pt x="24" y="0"/>
                  </a:moveTo>
                  <a:lnTo>
                    <a:pt x="18" y="12"/>
                  </a:lnTo>
                  <a:lnTo>
                    <a:pt x="18" y="30"/>
                  </a:lnTo>
                  <a:lnTo>
                    <a:pt x="48" y="66"/>
                  </a:lnTo>
                  <a:lnTo>
                    <a:pt x="60" y="72"/>
                  </a:lnTo>
                  <a:lnTo>
                    <a:pt x="54" y="90"/>
                  </a:lnTo>
                  <a:lnTo>
                    <a:pt x="66" y="96"/>
                  </a:lnTo>
                  <a:lnTo>
                    <a:pt x="30" y="108"/>
                  </a:lnTo>
                  <a:lnTo>
                    <a:pt x="0" y="12"/>
                  </a:lnTo>
                  <a:lnTo>
                    <a:pt x="24"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0" name="Freeform 147"/>
            <p:cNvSpPr>
              <a:spLocks/>
            </p:cNvSpPr>
            <p:nvPr/>
          </p:nvSpPr>
          <p:spPr bwMode="auto">
            <a:xfrm>
              <a:off x="4107" y="1944"/>
              <a:ext cx="66" cy="108"/>
            </a:xfrm>
            <a:custGeom>
              <a:avLst/>
              <a:gdLst>
                <a:gd name="T0" fmla="*/ 24 w 66"/>
                <a:gd name="T1" fmla="*/ 0 h 108"/>
                <a:gd name="T2" fmla="*/ 18 w 66"/>
                <a:gd name="T3" fmla="*/ 12 h 108"/>
                <a:gd name="T4" fmla="*/ 18 w 66"/>
                <a:gd name="T5" fmla="*/ 30 h 108"/>
                <a:gd name="T6" fmla="*/ 48 w 66"/>
                <a:gd name="T7" fmla="*/ 66 h 108"/>
                <a:gd name="T8" fmla="*/ 60 w 66"/>
                <a:gd name="T9" fmla="*/ 72 h 108"/>
                <a:gd name="T10" fmla="*/ 54 w 66"/>
                <a:gd name="T11" fmla="*/ 90 h 108"/>
                <a:gd name="T12" fmla="*/ 66 w 66"/>
                <a:gd name="T13" fmla="*/ 96 h 108"/>
                <a:gd name="T14" fmla="*/ 30 w 66"/>
                <a:gd name="T15" fmla="*/ 108 h 108"/>
                <a:gd name="T16" fmla="*/ 0 w 66"/>
                <a:gd name="T17" fmla="*/ 12 h 108"/>
                <a:gd name="T18" fmla="*/ 24 w 66"/>
                <a:gd name="T19" fmla="*/ 0 h 108"/>
                <a:gd name="T20" fmla="*/ 24 w 66"/>
                <a:gd name="T21" fmla="*/ 6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108"/>
                <a:gd name="T35" fmla="*/ 66 w 66"/>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108">
                  <a:moveTo>
                    <a:pt x="24" y="0"/>
                  </a:moveTo>
                  <a:lnTo>
                    <a:pt x="18" y="12"/>
                  </a:lnTo>
                  <a:lnTo>
                    <a:pt x="18" y="30"/>
                  </a:lnTo>
                  <a:lnTo>
                    <a:pt x="48" y="66"/>
                  </a:lnTo>
                  <a:lnTo>
                    <a:pt x="60" y="72"/>
                  </a:lnTo>
                  <a:lnTo>
                    <a:pt x="54" y="90"/>
                  </a:lnTo>
                  <a:lnTo>
                    <a:pt x="66" y="96"/>
                  </a:lnTo>
                  <a:lnTo>
                    <a:pt x="30" y="108"/>
                  </a:lnTo>
                  <a:lnTo>
                    <a:pt x="0" y="12"/>
                  </a:lnTo>
                  <a:lnTo>
                    <a:pt x="24" y="0"/>
                  </a:lnTo>
                  <a:lnTo>
                    <a:pt x="24"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1" name="Freeform 148"/>
            <p:cNvSpPr>
              <a:spLocks/>
            </p:cNvSpPr>
            <p:nvPr/>
          </p:nvSpPr>
          <p:spPr bwMode="auto">
            <a:xfrm>
              <a:off x="4041" y="2028"/>
              <a:ext cx="12" cy="12"/>
            </a:xfrm>
            <a:custGeom>
              <a:avLst/>
              <a:gdLst>
                <a:gd name="T0" fmla="*/ 12 w 12"/>
                <a:gd name="T1" fmla="*/ 12 h 12"/>
                <a:gd name="T2" fmla="*/ 0 w 12"/>
                <a:gd name="T3" fmla="*/ 0 h 12"/>
                <a:gd name="T4" fmla="*/ 12 w 12"/>
                <a:gd name="T5" fmla="*/ 6 h 12"/>
                <a:gd name="T6" fmla="*/ 12 w 12"/>
                <a:gd name="T7" fmla="*/ 12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12" y="12"/>
                  </a:moveTo>
                  <a:lnTo>
                    <a:pt x="0" y="0"/>
                  </a:lnTo>
                  <a:lnTo>
                    <a:pt x="12" y="6"/>
                  </a:lnTo>
                  <a:lnTo>
                    <a:pt x="12" y="1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2" name="Freeform 149"/>
            <p:cNvSpPr>
              <a:spLocks/>
            </p:cNvSpPr>
            <p:nvPr/>
          </p:nvSpPr>
          <p:spPr bwMode="auto">
            <a:xfrm>
              <a:off x="4041" y="2028"/>
              <a:ext cx="12" cy="18"/>
            </a:xfrm>
            <a:custGeom>
              <a:avLst/>
              <a:gdLst>
                <a:gd name="T0" fmla="*/ 12 w 12"/>
                <a:gd name="T1" fmla="*/ 12 h 18"/>
                <a:gd name="T2" fmla="*/ 0 w 12"/>
                <a:gd name="T3" fmla="*/ 0 h 18"/>
                <a:gd name="T4" fmla="*/ 12 w 12"/>
                <a:gd name="T5" fmla="*/ 6 h 18"/>
                <a:gd name="T6" fmla="*/ 12 w 12"/>
                <a:gd name="T7" fmla="*/ 12 h 18"/>
                <a:gd name="T8" fmla="*/ 12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2"/>
                  </a:moveTo>
                  <a:lnTo>
                    <a:pt x="0" y="0"/>
                  </a:lnTo>
                  <a:lnTo>
                    <a:pt x="12" y="6"/>
                  </a:lnTo>
                  <a:lnTo>
                    <a:pt x="12" y="12"/>
                  </a:lnTo>
                  <a:lnTo>
                    <a:pt x="12" y="1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3" name="Freeform 150"/>
            <p:cNvSpPr>
              <a:spLocks/>
            </p:cNvSpPr>
            <p:nvPr/>
          </p:nvSpPr>
          <p:spPr bwMode="auto">
            <a:xfrm>
              <a:off x="3471" y="2712"/>
              <a:ext cx="564" cy="420"/>
            </a:xfrm>
            <a:custGeom>
              <a:avLst/>
              <a:gdLst>
                <a:gd name="T0" fmla="*/ 408 w 564"/>
                <a:gd name="T1" fmla="*/ 0 h 420"/>
                <a:gd name="T2" fmla="*/ 558 w 564"/>
                <a:gd name="T3" fmla="*/ 288 h 420"/>
                <a:gd name="T4" fmla="*/ 564 w 564"/>
                <a:gd name="T5" fmla="*/ 360 h 420"/>
                <a:gd name="T6" fmla="*/ 552 w 564"/>
                <a:gd name="T7" fmla="*/ 378 h 420"/>
                <a:gd name="T8" fmla="*/ 552 w 564"/>
                <a:gd name="T9" fmla="*/ 396 h 420"/>
                <a:gd name="T10" fmla="*/ 546 w 564"/>
                <a:gd name="T11" fmla="*/ 408 h 420"/>
                <a:gd name="T12" fmla="*/ 504 w 564"/>
                <a:gd name="T13" fmla="*/ 420 h 420"/>
                <a:gd name="T14" fmla="*/ 498 w 564"/>
                <a:gd name="T15" fmla="*/ 408 h 420"/>
                <a:gd name="T16" fmla="*/ 510 w 564"/>
                <a:gd name="T17" fmla="*/ 414 h 420"/>
                <a:gd name="T18" fmla="*/ 516 w 564"/>
                <a:gd name="T19" fmla="*/ 402 h 420"/>
                <a:gd name="T20" fmla="*/ 498 w 564"/>
                <a:gd name="T21" fmla="*/ 402 h 420"/>
                <a:gd name="T22" fmla="*/ 474 w 564"/>
                <a:gd name="T23" fmla="*/ 372 h 420"/>
                <a:gd name="T24" fmla="*/ 450 w 564"/>
                <a:gd name="T25" fmla="*/ 366 h 420"/>
                <a:gd name="T26" fmla="*/ 432 w 564"/>
                <a:gd name="T27" fmla="*/ 330 h 420"/>
                <a:gd name="T28" fmla="*/ 414 w 564"/>
                <a:gd name="T29" fmla="*/ 318 h 420"/>
                <a:gd name="T30" fmla="*/ 414 w 564"/>
                <a:gd name="T31" fmla="*/ 294 h 420"/>
                <a:gd name="T32" fmla="*/ 402 w 564"/>
                <a:gd name="T33" fmla="*/ 294 h 420"/>
                <a:gd name="T34" fmla="*/ 408 w 564"/>
                <a:gd name="T35" fmla="*/ 306 h 420"/>
                <a:gd name="T36" fmla="*/ 402 w 564"/>
                <a:gd name="T37" fmla="*/ 306 h 420"/>
                <a:gd name="T38" fmla="*/ 366 w 564"/>
                <a:gd name="T39" fmla="*/ 258 h 420"/>
                <a:gd name="T40" fmla="*/ 384 w 564"/>
                <a:gd name="T41" fmla="*/ 228 h 420"/>
                <a:gd name="T42" fmla="*/ 360 w 564"/>
                <a:gd name="T43" fmla="*/ 216 h 420"/>
                <a:gd name="T44" fmla="*/ 366 w 564"/>
                <a:gd name="T45" fmla="*/ 240 h 420"/>
                <a:gd name="T46" fmla="*/ 348 w 564"/>
                <a:gd name="T47" fmla="*/ 228 h 420"/>
                <a:gd name="T48" fmla="*/ 354 w 564"/>
                <a:gd name="T49" fmla="*/ 150 h 420"/>
                <a:gd name="T50" fmla="*/ 270 w 564"/>
                <a:gd name="T51" fmla="*/ 78 h 420"/>
                <a:gd name="T52" fmla="*/ 234 w 564"/>
                <a:gd name="T53" fmla="*/ 72 h 420"/>
                <a:gd name="T54" fmla="*/ 228 w 564"/>
                <a:gd name="T55" fmla="*/ 90 h 420"/>
                <a:gd name="T56" fmla="*/ 162 w 564"/>
                <a:gd name="T57" fmla="*/ 114 h 420"/>
                <a:gd name="T58" fmla="*/ 156 w 564"/>
                <a:gd name="T59" fmla="*/ 102 h 420"/>
                <a:gd name="T60" fmla="*/ 162 w 564"/>
                <a:gd name="T61" fmla="*/ 108 h 420"/>
                <a:gd name="T62" fmla="*/ 162 w 564"/>
                <a:gd name="T63" fmla="*/ 102 h 420"/>
                <a:gd name="T64" fmla="*/ 132 w 564"/>
                <a:gd name="T65" fmla="*/ 66 h 420"/>
                <a:gd name="T66" fmla="*/ 120 w 564"/>
                <a:gd name="T67" fmla="*/ 72 h 420"/>
                <a:gd name="T68" fmla="*/ 132 w 564"/>
                <a:gd name="T69" fmla="*/ 78 h 420"/>
                <a:gd name="T70" fmla="*/ 78 w 564"/>
                <a:gd name="T71" fmla="*/ 66 h 420"/>
                <a:gd name="T72" fmla="*/ 102 w 564"/>
                <a:gd name="T73" fmla="*/ 60 h 420"/>
                <a:gd name="T74" fmla="*/ 96 w 564"/>
                <a:gd name="T75" fmla="*/ 54 h 420"/>
                <a:gd name="T76" fmla="*/ 36 w 564"/>
                <a:gd name="T77" fmla="*/ 72 h 420"/>
                <a:gd name="T78" fmla="*/ 48 w 564"/>
                <a:gd name="T79" fmla="*/ 60 h 420"/>
                <a:gd name="T80" fmla="*/ 30 w 564"/>
                <a:gd name="T81" fmla="*/ 54 h 420"/>
                <a:gd name="T82" fmla="*/ 30 w 564"/>
                <a:gd name="T83" fmla="*/ 66 h 420"/>
                <a:gd name="T84" fmla="*/ 18 w 564"/>
                <a:gd name="T85" fmla="*/ 72 h 420"/>
                <a:gd name="T86" fmla="*/ 18 w 564"/>
                <a:gd name="T87" fmla="*/ 54 h 420"/>
                <a:gd name="T88" fmla="*/ 0 w 564"/>
                <a:gd name="T89" fmla="*/ 36 h 420"/>
                <a:gd name="T90" fmla="*/ 0 w 564"/>
                <a:gd name="T91" fmla="*/ 24 h 420"/>
                <a:gd name="T92" fmla="*/ 174 w 564"/>
                <a:gd name="T93" fmla="*/ 6 h 420"/>
                <a:gd name="T94" fmla="*/ 186 w 564"/>
                <a:gd name="T95" fmla="*/ 30 h 420"/>
                <a:gd name="T96" fmla="*/ 366 w 564"/>
                <a:gd name="T97" fmla="*/ 18 h 420"/>
                <a:gd name="T98" fmla="*/ 372 w 564"/>
                <a:gd name="T99" fmla="*/ 36 h 420"/>
                <a:gd name="T100" fmla="*/ 378 w 564"/>
                <a:gd name="T101" fmla="*/ 30 h 420"/>
                <a:gd name="T102" fmla="*/ 372 w 564"/>
                <a:gd name="T103" fmla="*/ 0 h 420"/>
                <a:gd name="T104" fmla="*/ 402 w 564"/>
                <a:gd name="T105" fmla="*/ 0 h 420"/>
                <a:gd name="T106" fmla="*/ 408 w 564"/>
                <a:gd name="T107" fmla="*/ 0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4"/>
                <a:gd name="T163" fmla="*/ 0 h 420"/>
                <a:gd name="T164" fmla="*/ 564 w 564"/>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4" h="420">
                  <a:moveTo>
                    <a:pt x="408" y="0"/>
                  </a:moveTo>
                  <a:lnTo>
                    <a:pt x="558" y="288"/>
                  </a:lnTo>
                  <a:lnTo>
                    <a:pt x="564" y="360"/>
                  </a:lnTo>
                  <a:lnTo>
                    <a:pt x="552" y="378"/>
                  </a:lnTo>
                  <a:lnTo>
                    <a:pt x="552" y="396"/>
                  </a:lnTo>
                  <a:lnTo>
                    <a:pt x="546" y="408"/>
                  </a:lnTo>
                  <a:lnTo>
                    <a:pt x="504" y="420"/>
                  </a:lnTo>
                  <a:lnTo>
                    <a:pt x="498" y="408"/>
                  </a:lnTo>
                  <a:lnTo>
                    <a:pt x="510" y="414"/>
                  </a:lnTo>
                  <a:lnTo>
                    <a:pt x="516" y="402"/>
                  </a:lnTo>
                  <a:lnTo>
                    <a:pt x="498" y="402"/>
                  </a:lnTo>
                  <a:lnTo>
                    <a:pt x="474" y="372"/>
                  </a:lnTo>
                  <a:lnTo>
                    <a:pt x="450" y="366"/>
                  </a:lnTo>
                  <a:lnTo>
                    <a:pt x="432" y="330"/>
                  </a:lnTo>
                  <a:lnTo>
                    <a:pt x="414" y="318"/>
                  </a:lnTo>
                  <a:lnTo>
                    <a:pt x="414" y="294"/>
                  </a:lnTo>
                  <a:lnTo>
                    <a:pt x="402" y="294"/>
                  </a:lnTo>
                  <a:lnTo>
                    <a:pt x="408" y="306"/>
                  </a:lnTo>
                  <a:lnTo>
                    <a:pt x="402" y="306"/>
                  </a:lnTo>
                  <a:lnTo>
                    <a:pt x="366" y="258"/>
                  </a:lnTo>
                  <a:lnTo>
                    <a:pt x="384" y="228"/>
                  </a:lnTo>
                  <a:lnTo>
                    <a:pt x="360" y="216"/>
                  </a:lnTo>
                  <a:lnTo>
                    <a:pt x="366" y="240"/>
                  </a:lnTo>
                  <a:lnTo>
                    <a:pt x="348" y="228"/>
                  </a:lnTo>
                  <a:lnTo>
                    <a:pt x="354" y="150"/>
                  </a:lnTo>
                  <a:lnTo>
                    <a:pt x="270" y="78"/>
                  </a:lnTo>
                  <a:lnTo>
                    <a:pt x="234" y="72"/>
                  </a:lnTo>
                  <a:lnTo>
                    <a:pt x="228" y="90"/>
                  </a:lnTo>
                  <a:lnTo>
                    <a:pt x="162" y="114"/>
                  </a:lnTo>
                  <a:lnTo>
                    <a:pt x="156" y="102"/>
                  </a:lnTo>
                  <a:lnTo>
                    <a:pt x="162" y="108"/>
                  </a:lnTo>
                  <a:lnTo>
                    <a:pt x="162" y="102"/>
                  </a:lnTo>
                  <a:lnTo>
                    <a:pt x="132" y="66"/>
                  </a:lnTo>
                  <a:lnTo>
                    <a:pt x="120" y="72"/>
                  </a:lnTo>
                  <a:lnTo>
                    <a:pt x="132" y="78"/>
                  </a:lnTo>
                  <a:lnTo>
                    <a:pt x="78" y="66"/>
                  </a:lnTo>
                  <a:lnTo>
                    <a:pt x="102" y="60"/>
                  </a:lnTo>
                  <a:lnTo>
                    <a:pt x="96" y="54"/>
                  </a:lnTo>
                  <a:lnTo>
                    <a:pt x="36" y="72"/>
                  </a:lnTo>
                  <a:lnTo>
                    <a:pt x="48" y="60"/>
                  </a:lnTo>
                  <a:lnTo>
                    <a:pt x="30" y="54"/>
                  </a:lnTo>
                  <a:lnTo>
                    <a:pt x="30" y="66"/>
                  </a:lnTo>
                  <a:lnTo>
                    <a:pt x="18" y="72"/>
                  </a:lnTo>
                  <a:lnTo>
                    <a:pt x="18" y="54"/>
                  </a:lnTo>
                  <a:lnTo>
                    <a:pt x="0" y="36"/>
                  </a:lnTo>
                  <a:lnTo>
                    <a:pt x="0" y="24"/>
                  </a:lnTo>
                  <a:lnTo>
                    <a:pt x="174" y="6"/>
                  </a:lnTo>
                  <a:lnTo>
                    <a:pt x="186" y="30"/>
                  </a:lnTo>
                  <a:lnTo>
                    <a:pt x="366" y="18"/>
                  </a:lnTo>
                  <a:lnTo>
                    <a:pt x="372" y="36"/>
                  </a:lnTo>
                  <a:lnTo>
                    <a:pt x="378" y="30"/>
                  </a:lnTo>
                  <a:lnTo>
                    <a:pt x="372" y="0"/>
                  </a:lnTo>
                  <a:lnTo>
                    <a:pt x="402" y="0"/>
                  </a:lnTo>
                  <a:lnTo>
                    <a:pt x="408"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 name="Freeform 151"/>
            <p:cNvSpPr>
              <a:spLocks/>
            </p:cNvSpPr>
            <p:nvPr/>
          </p:nvSpPr>
          <p:spPr bwMode="auto">
            <a:xfrm>
              <a:off x="3471" y="2712"/>
              <a:ext cx="564" cy="420"/>
            </a:xfrm>
            <a:custGeom>
              <a:avLst/>
              <a:gdLst>
                <a:gd name="T0" fmla="*/ 408 w 564"/>
                <a:gd name="T1" fmla="*/ 0 h 420"/>
                <a:gd name="T2" fmla="*/ 558 w 564"/>
                <a:gd name="T3" fmla="*/ 288 h 420"/>
                <a:gd name="T4" fmla="*/ 564 w 564"/>
                <a:gd name="T5" fmla="*/ 360 h 420"/>
                <a:gd name="T6" fmla="*/ 552 w 564"/>
                <a:gd name="T7" fmla="*/ 378 h 420"/>
                <a:gd name="T8" fmla="*/ 552 w 564"/>
                <a:gd name="T9" fmla="*/ 396 h 420"/>
                <a:gd name="T10" fmla="*/ 546 w 564"/>
                <a:gd name="T11" fmla="*/ 408 h 420"/>
                <a:gd name="T12" fmla="*/ 504 w 564"/>
                <a:gd name="T13" fmla="*/ 420 h 420"/>
                <a:gd name="T14" fmla="*/ 498 w 564"/>
                <a:gd name="T15" fmla="*/ 408 h 420"/>
                <a:gd name="T16" fmla="*/ 510 w 564"/>
                <a:gd name="T17" fmla="*/ 414 h 420"/>
                <a:gd name="T18" fmla="*/ 516 w 564"/>
                <a:gd name="T19" fmla="*/ 402 h 420"/>
                <a:gd name="T20" fmla="*/ 498 w 564"/>
                <a:gd name="T21" fmla="*/ 402 h 420"/>
                <a:gd name="T22" fmla="*/ 474 w 564"/>
                <a:gd name="T23" fmla="*/ 372 h 420"/>
                <a:gd name="T24" fmla="*/ 450 w 564"/>
                <a:gd name="T25" fmla="*/ 366 h 420"/>
                <a:gd name="T26" fmla="*/ 432 w 564"/>
                <a:gd name="T27" fmla="*/ 330 h 420"/>
                <a:gd name="T28" fmla="*/ 414 w 564"/>
                <a:gd name="T29" fmla="*/ 318 h 420"/>
                <a:gd name="T30" fmla="*/ 414 w 564"/>
                <a:gd name="T31" fmla="*/ 294 h 420"/>
                <a:gd name="T32" fmla="*/ 402 w 564"/>
                <a:gd name="T33" fmla="*/ 294 h 420"/>
                <a:gd name="T34" fmla="*/ 408 w 564"/>
                <a:gd name="T35" fmla="*/ 306 h 420"/>
                <a:gd name="T36" fmla="*/ 402 w 564"/>
                <a:gd name="T37" fmla="*/ 306 h 420"/>
                <a:gd name="T38" fmla="*/ 366 w 564"/>
                <a:gd name="T39" fmla="*/ 258 h 420"/>
                <a:gd name="T40" fmla="*/ 384 w 564"/>
                <a:gd name="T41" fmla="*/ 228 h 420"/>
                <a:gd name="T42" fmla="*/ 360 w 564"/>
                <a:gd name="T43" fmla="*/ 216 h 420"/>
                <a:gd name="T44" fmla="*/ 366 w 564"/>
                <a:gd name="T45" fmla="*/ 240 h 420"/>
                <a:gd name="T46" fmla="*/ 348 w 564"/>
                <a:gd name="T47" fmla="*/ 228 h 420"/>
                <a:gd name="T48" fmla="*/ 354 w 564"/>
                <a:gd name="T49" fmla="*/ 150 h 420"/>
                <a:gd name="T50" fmla="*/ 270 w 564"/>
                <a:gd name="T51" fmla="*/ 78 h 420"/>
                <a:gd name="T52" fmla="*/ 234 w 564"/>
                <a:gd name="T53" fmla="*/ 72 h 420"/>
                <a:gd name="T54" fmla="*/ 228 w 564"/>
                <a:gd name="T55" fmla="*/ 90 h 420"/>
                <a:gd name="T56" fmla="*/ 162 w 564"/>
                <a:gd name="T57" fmla="*/ 114 h 420"/>
                <a:gd name="T58" fmla="*/ 156 w 564"/>
                <a:gd name="T59" fmla="*/ 102 h 420"/>
                <a:gd name="T60" fmla="*/ 162 w 564"/>
                <a:gd name="T61" fmla="*/ 108 h 420"/>
                <a:gd name="T62" fmla="*/ 162 w 564"/>
                <a:gd name="T63" fmla="*/ 102 h 420"/>
                <a:gd name="T64" fmla="*/ 132 w 564"/>
                <a:gd name="T65" fmla="*/ 66 h 420"/>
                <a:gd name="T66" fmla="*/ 120 w 564"/>
                <a:gd name="T67" fmla="*/ 72 h 420"/>
                <a:gd name="T68" fmla="*/ 132 w 564"/>
                <a:gd name="T69" fmla="*/ 78 h 420"/>
                <a:gd name="T70" fmla="*/ 78 w 564"/>
                <a:gd name="T71" fmla="*/ 66 h 420"/>
                <a:gd name="T72" fmla="*/ 102 w 564"/>
                <a:gd name="T73" fmla="*/ 60 h 420"/>
                <a:gd name="T74" fmla="*/ 96 w 564"/>
                <a:gd name="T75" fmla="*/ 54 h 420"/>
                <a:gd name="T76" fmla="*/ 36 w 564"/>
                <a:gd name="T77" fmla="*/ 72 h 420"/>
                <a:gd name="T78" fmla="*/ 48 w 564"/>
                <a:gd name="T79" fmla="*/ 60 h 420"/>
                <a:gd name="T80" fmla="*/ 30 w 564"/>
                <a:gd name="T81" fmla="*/ 54 h 420"/>
                <a:gd name="T82" fmla="*/ 30 w 564"/>
                <a:gd name="T83" fmla="*/ 66 h 420"/>
                <a:gd name="T84" fmla="*/ 18 w 564"/>
                <a:gd name="T85" fmla="*/ 72 h 420"/>
                <a:gd name="T86" fmla="*/ 18 w 564"/>
                <a:gd name="T87" fmla="*/ 54 h 420"/>
                <a:gd name="T88" fmla="*/ 0 w 564"/>
                <a:gd name="T89" fmla="*/ 36 h 420"/>
                <a:gd name="T90" fmla="*/ 0 w 564"/>
                <a:gd name="T91" fmla="*/ 24 h 420"/>
                <a:gd name="T92" fmla="*/ 174 w 564"/>
                <a:gd name="T93" fmla="*/ 6 h 420"/>
                <a:gd name="T94" fmla="*/ 186 w 564"/>
                <a:gd name="T95" fmla="*/ 30 h 420"/>
                <a:gd name="T96" fmla="*/ 366 w 564"/>
                <a:gd name="T97" fmla="*/ 18 h 420"/>
                <a:gd name="T98" fmla="*/ 372 w 564"/>
                <a:gd name="T99" fmla="*/ 36 h 420"/>
                <a:gd name="T100" fmla="*/ 378 w 564"/>
                <a:gd name="T101" fmla="*/ 30 h 420"/>
                <a:gd name="T102" fmla="*/ 372 w 564"/>
                <a:gd name="T103" fmla="*/ 0 h 420"/>
                <a:gd name="T104" fmla="*/ 402 w 564"/>
                <a:gd name="T105" fmla="*/ 0 h 420"/>
                <a:gd name="T106" fmla="*/ 408 w 564"/>
                <a:gd name="T107" fmla="*/ 0 h 420"/>
                <a:gd name="T108" fmla="*/ 408 w 564"/>
                <a:gd name="T109" fmla="*/ 6 h 4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4"/>
                <a:gd name="T166" fmla="*/ 0 h 420"/>
                <a:gd name="T167" fmla="*/ 564 w 564"/>
                <a:gd name="T168" fmla="*/ 420 h 4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4" h="420">
                  <a:moveTo>
                    <a:pt x="408" y="0"/>
                  </a:moveTo>
                  <a:lnTo>
                    <a:pt x="558" y="288"/>
                  </a:lnTo>
                  <a:lnTo>
                    <a:pt x="564" y="360"/>
                  </a:lnTo>
                  <a:lnTo>
                    <a:pt x="552" y="378"/>
                  </a:lnTo>
                  <a:lnTo>
                    <a:pt x="552" y="396"/>
                  </a:lnTo>
                  <a:lnTo>
                    <a:pt x="546" y="408"/>
                  </a:lnTo>
                  <a:lnTo>
                    <a:pt x="504" y="420"/>
                  </a:lnTo>
                  <a:lnTo>
                    <a:pt x="498" y="408"/>
                  </a:lnTo>
                  <a:lnTo>
                    <a:pt x="510" y="414"/>
                  </a:lnTo>
                  <a:lnTo>
                    <a:pt x="516" y="402"/>
                  </a:lnTo>
                  <a:lnTo>
                    <a:pt x="498" y="402"/>
                  </a:lnTo>
                  <a:lnTo>
                    <a:pt x="474" y="372"/>
                  </a:lnTo>
                  <a:lnTo>
                    <a:pt x="450" y="366"/>
                  </a:lnTo>
                  <a:lnTo>
                    <a:pt x="432" y="330"/>
                  </a:lnTo>
                  <a:lnTo>
                    <a:pt x="414" y="318"/>
                  </a:lnTo>
                  <a:lnTo>
                    <a:pt x="414" y="294"/>
                  </a:lnTo>
                  <a:lnTo>
                    <a:pt x="402" y="294"/>
                  </a:lnTo>
                  <a:lnTo>
                    <a:pt x="408" y="306"/>
                  </a:lnTo>
                  <a:lnTo>
                    <a:pt x="402" y="306"/>
                  </a:lnTo>
                  <a:lnTo>
                    <a:pt x="366" y="258"/>
                  </a:lnTo>
                  <a:lnTo>
                    <a:pt x="384" y="228"/>
                  </a:lnTo>
                  <a:lnTo>
                    <a:pt x="360" y="216"/>
                  </a:lnTo>
                  <a:lnTo>
                    <a:pt x="366" y="240"/>
                  </a:lnTo>
                  <a:lnTo>
                    <a:pt x="348" y="228"/>
                  </a:lnTo>
                  <a:lnTo>
                    <a:pt x="354" y="150"/>
                  </a:lnTo>
                  <a:lnTo>
                    <a:pt x="270" y="78"/>
                  </a:lnTo>
                  <a:lnTo>
                    <a:pt x="234" y="72"/>
                  </a:lnTo>
                  <a:lnTo>
                    <a:pt x="228" y="90"/>
                  </a:lnTo>
                  <a:lnTo>
                    <a:pt x="162" y="114"/>
                  </a:lnTo>
                  <a:lnTo>
                    <a:pt x="156" y="102"/>
                  </a:lnTo>
                  <a:lnTo>
                    <a:pt x="162" y="108"/>
                  </a:lnTo>
                  <a:lnTo>
                    <a:pt x="162" y="102"/>
                  </a:lnTo>
                  <a:lnTo>
                    <a:pt x="132" y="66"/>
                  </a:lnTo>
                  <a:lnTo>
                    <a:pt x="120" y="72"/>
                  </a:lnTo>
                  <a:lnTo>
                    <a:pt x="132" y="78"/>
                  </a:lnTo>
                  <a:lnTo>
                    <a:pt x="78" y="66"/>
                  </a:lnTo>
                  <a:lnTo>
                    <a:pt x="102" y="60"/>
                  </a:lnTo>
                  <a:lnTo>
                    <a:pt x="96" y="54"/>
                  </a:lnTo>
                  <a:lnTo>
                    <a:pt x="36" y="72"/>
                  </a:lnTo>
                  <a:lnTo>
                    <a:pt x="48" y="60"/>
                  </a:lnTo>
                  <a:lnTo>
                    <a:pt x="30" y="54"/>
                  </a:lnTo>
                  <a:lnTo>
                    <a:pt x="30" y="66"/>
                  </a:lnTo>
                  <a:lnTo>
                    <a:pt x="18" y="72"/>
                  </a:lnTo>
                  <a:lnTo>
                    <a:pt x="18" y="54"/>
                  </a:lnTo>
                  <a:lnTo>
                    <a:pt x="0" y="36"/>
                  </a:lnTo>
                  <a:lnTo>
                    <a:pt x="0" y="24"/>
                  </a:lnTo>
                  <a:lnTo>
                    <a:pt x="174" y="6"/>
                  </a:lnTo>
                  <a:lnTo>
                    <a:pt x="186" y="30"/>
                  </a:lnTo>
                  <a:lnTo>
                    <a:pt x="366" y="18"/>
                  </a:lnTo>
                  <a:lnTo>
                    <a:pt x="372" y="36"/>
                  </a:lnTo>
                  <a:lnTo>
                    <a:pt x="378" y="30"/>
                  </a:lnTo>
                  <a:lnTo>
                    <a:pt x="372" y="0"/>
                  </a:lnTo>
                  <a:lnTo>
                    <a:pt x="402" y="0"/>
                  </a:lnTo>
                  <a:lnTo>
                    <a:pt x="408" y="0"/>
                  </a:lnTo>
                  <a:lnTo>
                    <a:pt x="408"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 name="Freeform 152"/>
            <p:cNvSpPr>
              <a:spLocks/>
            </p:cNvSpPr>
            <p:nvPr/>
          </p:nvSpPr>
          <p:spPr bwMode="auto">
            <a:xfrm>
              <a:off x="3573" y="2394"/>
              <a:ext cx="330" cy="354"/>
            </a:xfrm>
            <a:custGeom>
              <a:avLst/>
              <a:gdLst>
                <a:gd name="T0" fmla="*/ 78 w 330"/>
                <a:gd name="T1" fmla="*/ 12 h 354"/>
                <a:gd name="T2" fmla="*/ 156 w 330"/>
                <a:gd name="T3" fmla="*/ 0 h 354"/>
                <a:gd name="T4" fmla="*/ 144 w 330"/>
                <a:gd name="T5" fmla="*/ 24 h 354"/>
                <a:gd name="T6" fmla="*/ 174 w 330"/>
                <a:gd name="T7" fmla="*/ 42 h 354"/>
                <a:gd name="T8" fmla="*/ 204 w 330"/>
                <a:gd name="T9" fmla="*/ 78 h 354"/>
                <a:gd name="T10" fmla="*/ 282 w 330"/>
                <a:gd name="T11" fmla="*/ 138 h 354"/>
                <a:gd name="T12" fmla="*/ 312 w 330"/>
                <a:gd name="T13" fmla="*/ 204 h 354"/>
                <a:gd name="T14" fmla="*/ 330 w 330"/>
                <a:gd name="T15" fmla="*/ 210 h 354"/>
                <a:gd name="T16" fmla="*/ 318 w 330"/>
                <a:gd name="T17" fmla="*/ 234 h 354"/>
                <a:gd name="T18" fmla="*/ 318 w 330"/>
                <a:gd name="T19" fmla="*/ 246 h 354"/>
                <a:gd name="T20" fmla="*/ 306 w 330"/>
                <a:gd name="T21" fmla="*/ 270 h 354"/>
                <a:gd name="T22" fmla="*/ 306 w 330"/>
                <a:gd name="T23" fmla="*/ 282 h 354"/>
                <a:gd name="T24" fmla="*/ 300 w 330"/>
                <a:gd name="T25" fmla="*/ 282 h 354"/>
                <a:gd name="T26" fmla="*/ 312 w 330"/>
                <a:gd name="T27" fmla="*/ 288 h 354"/>
                <a:gd name="T28" fmla="*/ 306 w 330"/>
                <a:gd name="T29" fmla="*/ 318 h 354"/>
                <a:gd name="T30" fmla="*/ 270 w 330"/>
                <a:gd name="T31" fmla="*/ 318 h 354"/>
                <a:gd name="T32" fmla="*/ 276 w 330"/>
                <a:gd name="T33" fmla="*/ 348 h 354"/>
                <a:gd name="T34" fmla="*/ 270 w 330"/>
                <a:gd name="T35" fmla="*/ 354 h 354"/>
                <a:gd name="T36" fmla="*/ 264 w 330"/>
                <a:gd name="T37" fmla="*/ 336 h 354"/>
                <a:gd name="T38" fmla="*/ 84 w 330"/>
                <a:gd name="T39" fmla="*/ 348 h 354"/>
                <a:gd name="T40" fmla="*/ 72 w 330"/>
                <a:gd name="T41" fmla="*/ 324 h 354"/>
                <a:gd name="T42" fmla="*/ 54 w 330"/>
                <a:gd name="T43" fmla="*/ 258 h 354"/>
                <a:gd name="T44" fmla="*/ 66 w 330"/>
                <a:gd name="T45" fmla="*/ 228 h 354"/>
                <a:gd name="T46" fmla="*/ 42 w 330"/>
                <a:gd name="T47" fmla="*/ 186 h 354"/>
                <a:gd name="T48" fmla="*/ 0 w 330"/>
                <a:gd name="T49" fmla="*/ 24 h 354"/>
                <a:gd name="T50" fmla="*/ 78 w 330"/>
                <a:gd name="T51" fmla="*/ 12 h 3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0"/>
                <a:gd name="T79" fmla="*/ 0 h 354"/>
                <a:gd name="T80" fmla="*/ 330 w 330"/>
                <a:gd name="T81" fmla="*/ 354 h 3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0" h="354">
                  <a:moveTo>
                    <a:pt x="78" y="12"/>
                  </a:moveTo>
                  <a:lnTo>
                    <a:pt x="156" y="0"/>
                  </a:lnTo>
                  <a:lnTo>
                    <a:pt x="144" y="24"/>
                  </a:lnTo>
                  <a:lnTo>
                    <a:pt x="174" y="42"/>
                  </a:lnTo>
                  <a:lnTo>
                    <a:pt x="204" y="78"/>
                  </a:lnTo>
                  <a:lnTo>
                    <a:pt x="282" y="138"/>
                  </a:lnTo>
                  <a:lnTo>
                    <a:pt x="312" y="204"/>
                  </a:lnTo>
                  <a:lnTo>
                    <a:pt x="330" y="210"/>
                  </a:lnTo>
                  <a:lnTo>
                    <a:pt x="318" y="234"/>
                  </a:lnTo>
                  <a:lnTo>
                    <a:pt x="318" y="246"/>
                  </a:lnTo>
                  <a:lnTo>
                    <a:pt x="306" y="270"/>
                  </a:lnTo>
                  <a:lnTo>
                    <a:pt x="306" y="282"/>
                  </a:lnTo>
                  <a:lnTo>
                    <a:pt x="300" y="282"/>
                  </a:lnTo>
                  <a:lnTo>
                    <a:pt x="312" y="288"/>
                  </a:lnTo>
                  <a:lnTo>
                    <a:pt x="306" y="318"/>
                  </a:lnTo>
                  <a:lnTo>
                    <a:pt x="270" y="318"/>
                  </a:lnTo>
                  <a:lnTo>
                    <a:pt x="276" y="348"/>
                  </a:lnTo>
                  <a:lnTo>
                    <a:pt x="270" y="354"/>
                  </a:lnTo>
                  <a:lnTo>
                    <a:pt x="264" y="336"/>
                  </a:lnTo>
                  <a:lnTo>
                    <a:pt x="84" y="348"/>
                  </a:lnTo>
                  <a:lnTo>
                    <a:pt x="72" y="324"/>
                  </a:lnTo>
                  <a:lnTo>
                    <a:pt x="54" y="258"/>
                  </a:lnTo>
                  <a:lnTo>
                    <a:pt x="66" y="228"/>
                  </a:lnTo>
                  <a:lnTo>
                    <a:pt x="42" y="186"/>
                  </a:lnTo>
                  <a:lnTo>
                    <a:pt x="0" y="24"/>
                  </a:lnTo>
                  <a:lnTo>
                    <a:pt x="78" y="1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6" name="Freeform 153"/>
            <p:cNvSpPr>
              <a:spLocks/>
            </p:cNvSpPr>
            <p:nvPr/>
          </p:nvSpPr>
          <p:spPr bwMode="auto">
            <a:xfrm>
              <a:off x="3573" y="2394"/>
              <a:ext cx="330" cy="354"/>
            </a:xfrm>
            <a:custGeom>
              <a:avLst/>
              <a:gdLst>
                <a:gd name="T0" fmla="*/ 78 w 330"/>
                <a:gd name="T1" fmla="*/ 12 h 354"/>
                <a:gd name="T2" fmla="*/ 156 w 330"/>
                <a:gd name="T3" fmla="*/ 0 h 354"/>
                <a:gd name="T4" fmla="*/ 144 w 330"/>
                <a:gd name="T5" fmla="*/ 24 h 354"/>
                <a:gd name="T6" fmla="*/ 174 w 330"/>
                <a:gd name="T7" fmla="*/ 42 h 354"/>
                <a:gd name="T8" fmla="*/ 204 w 330"/>
                <a:gd name="T9" fmla="*/ 78 h 354"/>
                <a:gd name="T10" fmla="*/ 282 w 330"/>
                <a:gd name="T11" fmla="*/ 138 h 354"/>
                <a:gd name="T12" fmla="*/ 312 w 330"/>
                <a:gd name="T13" fmla="*/ 204 h 354"/>
                <a:gd name="T14" fmla="*/ 330 w 330"/>
                <a:gd name="T15" fmla="*/ 210 h 354"/>
                <a:gd name="T16" fmla="*/ 318 w 330"/>
                <a:gd name="T17" fmla="*/ 234 h 354"/>
                <a:gd name="T18" fmla="*/ 318 w 330"/>
                <a:gd name="T19" fmla="*/ 246 h 354"/>
                <a:gd name="T20" fmla="*/ 306 w 330"/>
                <a:gd name="T21" fmla="*/ 270 h 354"/>
                <a:gd name="T22" fmla="*/ 306 w 330"/>
                <a:gd name="T23" fmla="*/ 282 h 354"/>
                <a:gd name="T24" fmla="*/ 300 w 330"/>
                <a:gd name="T25" fmla="*/ 282 h 354"/>
                <a:gd name="T26" fmla="*/ 312 w 330"/>
                <a:gd name="T27" fmla="*/ 288 h 354"/>
                <a:gd name="T28" fmla="*/ 306 w 330"/>
                <a:gd name="T29" fmla="*/ 318 h 354"/>
                <a:gd name="T30" fmla="*/ 270 w 330"/>
                <a:gd name="T31" fmla="*/ 318 h 354"/>
                <a:gd name="T32" fmla="*/ 276 w 330"/>
                <a:gd name="T33" fmla="*/ 348 h 354"/>
                <a:gd name="T34" fmla="*/ 270 w 330"/>
                <a:gd name="T35" fmla="*/ 354 h 354"/>
                <a:gd name="T36" fmla="*/ 264 w 330"/>
                <a:gd name="T37" fmla="*/ 336 h 354"/>
                <a:gd name="T38" fmla="*/ 84 w 330"/>
                <a:gd name="T39" fmla="*/ 348 h 354"/>
                <a:gd name="T40" fmla="*/ 72 w 330"/>
                <a:gd name="T41" fmla="*/ 324 h 354"/>
                <a:gd name="T42" fmla="*/ 54 w 330"/>
                <a:gd name="T43" fmla="*/ 258 h 354"/>
                <a:gd name="T44" fmla="*/ 66 w 330"/>
                <a:gd name="T45" fmla="*/ 228 h 354"/>
                <a:gd name="T46" fmla="*/ 42 w 330"/>
                <a:gd name="T47" fmla="*/ 186 h 354"/>
                <a:gd name="T48" fmla="*/ 0 w 330"/>
                <a:gd name="T49" fmla="*/ 24 h 354"/>
                <a:gd name="T50" fmla="*/ 78 w 330"/>
                <a:gd name="T51" fmla="*/ 12 h 354"/>
                <a:gd name="T52" fmla="*/ 78 w 330"/>
                <a:gd name="T53" fmla="*/ 18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0"/>
                <a:gd name="T82" fmla="*/ 0 h 354"/>
                <a:gd name="T83" fmla="*/ 330 w 330"/>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0" h="354">
                  <a:moveTo>
                    <a:pt x="78" y="12"/>
                  </a:moveTo>
                  <a:lnTo>
                    <a:pt x="156" y="0"/>
                  </a:lnTo>
                  <a:lnTo>
                    <a:pt x="144" y="24"/>
                  </a:lnTo>
                  <a:lnTo>
                    <a:pt x="174" y="42"/>
                  </a:lnTo>
                  <a:lnTo>
                    <a:pt x="204" y="78"/>
                  </a:lnTo>
                  <a:lnTo>
                    <a:pt x="282" y="138"/>
                  </a:lnTo>
                  <a:lnTo>
                    <a:pt x="312" y="204"/>
                  </a:lnTo>
                  <a:lnTo>
                    <a:pt x="330" y="210"/>
                  </a:lnTo>
                  <a:lnTo>
                    <a:pt x="318" y="234"/>
                  </a:lnTo>
                  <a:lnTo>
                    <a:pt x="318" y="246"/>
                  </a:lnTo>
                  <a:lnTo>
                    <a:pt x="306" y="270"/>
                  </a:lnTo>
                  <a:lnTo>
                    <a:pt x="306" y="282"/>
                  </a:lnTo>
                  <a:lnTo>
                    <a:pt x="300" y="282"/>
                  </a:lnTo>
                  <a:lnTo>
                    <a:pt x="312" y="288"/>
                  </a:lnTo>
                  <a:lnTo>
                    <a:pt x="306" y="318"/>
                  </a:lnTo>
                  <a:lnTo>
                    <a:pt x="270" y="318"/>
                  </a:lnTo>
                  <a:lnTo>
                    <a:pt x="276" y="348"/>
                  </a:lnTo>
                  <a:lnTo>
                    <a:pt x="270" y="354"/>
                  </a:lnTo>
                  <a:lnTo>
                    <a:pt x="264" y="336"/>
                  </a:lnTo>
                  <a:lnTo>
                    <a:pt x="84" y="348"/>
                  </a:lnTo>
                  <a:lnTo>
                    <a:pt x="72" y="324"/>
                  </a:lnTo>
                  <a:lnTo>
                    <a:pt x="54" y="258"/>
                  </a:lnTo>
                  <a:lnTo>
                    <a:pt x="66" y="228"/>
                  </a:lnTo>
                  <a:lnTo>
                    <a:pt x="42" y="186"/>
                  </a:lnTo>
                  <a:lnTo>
                    <a:pt x="0" y="24"/>
                  </a:lnTo>
                  <a:lnTo>
                    <a:pt x="78" y="12"/>
                  </a:lnTo>
                  <a:lnTo>
                    <a:pt x="78" y="1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7" name="Freeform 154"/>
            <p:cNvSpPr>
              <a:spLocks/>
            </p:cNvSpPr>
            <p:nvPr/>
          </p:nvSpPr>
          <p:spPr bwMode="auto">
            <a:xfrm>
              <a:off x="1911" y="2868"/>
              <a:ext cx="30" cy="36"/>
            </a:xfrm>
            <a:custGeom>
              <a:avLst/>
              <a:gdLst>
                <a:gd name="T0" fmla="*/ 6 w 30"/>
                <a:gd name="T1" fmla="*/ 0 h 36"/>
                <a:gd name="T2" fmla="*/ 6 w 30"/>
                <a:gd name="T3" fmla="*/ 6 h 36"/>
                <a:gd name="T4" fmla="*/ 18 w 30"/>
                <a:gd name="T5" fmla="*/ 6 h 36"/>
                <a:gd name="T6" fmla="*/ 18 w 30"/>
                <a:gd name="T7" fmla="*/ 0 h 36"/>
                <a:gd name="T8" fmla="*/ 24 w 30"/>
                <a:gd name="T9" fmla="*/ 0 h 36"/>
                <a:gd name="T10" fmla="*/ 30 w 30"/>
                <a:gd name="T11" fmla="*/ 12 h 36"/>
                <a:gd name="T12" fmla="*/ 30 w 30"/>
                <a:gd name="T13" fmla="*/ 18 h 36"/>
                <a:gd name="T14" fmla="*/ 24 w 30"/>
                <a:gd name="T15" fmla="*/ 30 h 36"/>
                <a:gd name="T16" fmla="*/ 12 w 30"/>
                <a:gd name="T17" fmla="*/ 36 h 36"/>
                <a:gd name="T18" fmla="*/ 6 w 30"/>
                <a:gd name="T19" fmla="*/ 30 h 36"/>
                <a:gd name="T20" fmla="*/ 0 w 30"/>
                <a:gd name="T21" fmla="*/ 24 h 36"/>
                <a:gd name="T22" fmla="*/ 0 w 30"/>
                <a:gd name="T23" fmla="*/ 12 h 36"/>
                <a:gd name="T24" fmla="*/ 6 w 30"/>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6"/>
                <a:gd name="T41" fmla="*/ 30 w 30"/>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6">
                  <a:moveTo>
                    <a:pt x="6" y="0"/>
                  </a:moveTo>
                  <a:lnTo>
                    <a:pt x="6" y="6"/>
                  </a:lnTo>
                  <a:lnTo>
                    <a:pt x="18" y="6"/>
                  </a:lnTo>
                  <a:lnTo>
                    <a:pt x="18" y="0"/>
                  </a:lnTo>
                  <a:lnTo>
                    <a:pt x="24" y="0"/>
                  </a:lnTo>
                  <a:lnTo>
                    <a:pt x="30" y="12"/>
                  </a:lnTo>
                  <a:lnTo>
                    <a:pt x="30" y="18"/>
                  </a:lnTo>
                  <a:lnTo>
                    <a:pt x="24" y="30"/>
                  </a:lnTo>
                  <a:lnTo>
                    <a:pt x="12" y="36"/>
                  </a:lnTo>
                  <a:lnTo>
                    <a:pt x="6" y="30"/>
                  </a:lnTo>
                  <a:lnTo>
                    <a:pt x="0" y="24"/>
                  </a:lnTo>
                  <a:lnTo>
                    <a:pt x="0" y="12"/>
                  </a:lnTo>
                  <a:lnTo>
                    <a:pt x="6"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8" name="Freeform 155"/>
            <p:cNvSpPr>
              <a:spLocks/>
            </p:cNvSpPr>
            <p:nvPr/>
          </p:nvSpPr>
          <p:spPr bwMode="auto">
            <a:xfrm>
              <a:off x="1911" y="2868"/>
              <a:ext cx="30" cy="36"/>
            </a:xfrm>
            <a:custGeom>
              <a:avLst/>
              <a:gdLst>
                <a:gd name="T0" fmla="*/ 6 w 30"/>
                <a:gd name="T1" fmla="*/ 0 h 36"/>
                <a:gd name="T2" fmla="*/ 6 w 30"/>
                <a:gd name="T3" fmla="*/ 6 h 36"/>
                <a:gd name="T4" fmla="*/ 18 w 30"/>
                <a:gd name="T5" fmla="*/ 6 h 36"/>
                <a:gd name="T6" fmla="*/ 18 w 30"/>
                <a:gd name="T7" fmla="*/ 0 h 36"/>
                <a:gd name="T8" fmla="*/ 24 w 30"/>
                <a:gd name="T9" fmla="*/ 0 h 36"/>
                <a:gd name="T10" fmla="*/ 30 w 30"/>
                <a:gd name="T11" fmla="*/ 12 h 36"/>
                <a:gd name="T12" fmla="*/ 30 w 30"/>
                <a:gd name="T13" fmla="*/ 18 h 36"/>
                <a:gd name="T14" fmla="*/ 24 w 30"/>
                <a:gd name="T15" fmla="*/ 30 h 36"/>
                <a:gd name="T16" fmla="*/ 12 w 30"/>
                <a:gd name="T17" fmla="*/ 36 h 36"/>
                <a:gd name="T18" fmla="*/ 6 w 30"/>
                <a:gd name="T19" fmla="*/ 30 h 36"/>
                <a:gd name="T20" fmla="*/ 0 w 30"/>
                <a:gd name="T21" fmla="*/ 24 h 36"/>
                <a:gd name="T22" fmla="*/ 0 w 30"/>
                <a:gd name="T23" fmla="*/ 12 h 36"/>
                <a:gd name="T24" fmla="*/ 6 w 30"/>
                <a:gd name="T25" fmla="*/ 0 h 36"/>
                <a:gd name="T26" fmla="*/ 6 w 30"/>
                <a:gd name="T27" fmla="*/ 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6"/>
                <a:gd name="T44" fmla="*/ 30 w 30"/>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6">
                  <a:moveTo>
                    <a:pt x="6" y="0"/>
                  </a:moveTo>
                  <a:lnTo>
                    <a:pt x="6" y="6"/>
                  </a:lnTo>
                  <a:lnTo>
                    <a:pt x="18" y="6"/>
                  </a:lnTo>
                  <a:lnTo>
                    <a:pt x="18" y="0"/>
                  </a:lnTo>
                  <a:lnTo>
                    <a:pt x="24" y="0"/>
                  </a:lnTo>
                  <a:lnTo>
                    <a:pt x="30" y="12"/>
                  </a:lnTo>
                  <a:lnTo>
                    <a:pt x="30" y="18"/>
                  </a:lnTo>
                  <a:lnTo>
                    <a:pt x="24" y="30"/>
                  </a:lnTo>
                  <a:lnTo>
                    <a:pt x="12" y="36"/>
                  </a:lnTo>
                  <a:lnTo>
                    <a:pt x="6" y="30"/>
                  </a:lnTo>
                  <a:lnTo>
                    <a:pt x="0" y="24"/>
                  </a:lnTo>
                  <a:lnTo>
                    <a:pt x="0" y="12"/>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9" name="Freeform 156"/>
            <p:cNvSpPr>
              <a:spLocks/>
            </p:cNvSpPr>
            <p:nvPr/>
          </p:nvSpPr>
          <p:spPr bwMode="auto">
            <a:xfrm>
              <a:off x="2013" y="2922"/>
              <a:ext cx="30" cy="30"/>
            </a:xfrm>
            <a:custGeom>
              <a:avLst/>
              <a:gdLst>
                <a:gd name="T0" fmla="*/ 0 w 30"/>
                <a:gd name="T1" fmla="*/ 12 h 30"/>
                <a:gd name="T2" fmla="*/ 0 w 30"/>
                <a:gd name="T3" fmla="*/ 6 h 30"/>
                <a:gd name="T4" fmla="*/ 6 w 30"/>
                <a:gd name="T5" fmla="*/ 0 h 30"/>
                <a:gd name="T6" fmla="*/ 12 w 30"/>
                <a:gd name="T7" fmla="*/ 6 h 30"/>
                <a:gd name="T8" fmla="*/ 24 w 30"/>
                <a:gd name="T9" fmla="*/ 18 h 30"/>
                <a:gd name="T10" fmla="*/ 30 w 30"/>
                <a:gd name="T11" fmla="*/ 24 h 30"/>
                <a:gd name="T12" fmla="*/ 18 w 30"/>
                <a:gd name="T13" fmla="*/ 24 h 30"/>
                <a:gd name="T14" fmla="*/ 12 w 30"/>
                <a:gd name="T15" fmla="*/ 30 h 30"/>
                <a:gd name="T16" fmla="*/ 6 w 30"/>
                <a:gd name="T17" fmla="*/ 24 h 30"/>
                <a:gd name="T18" fmla="*/ 0 w 30"/>
                <a:gd name="T19" fmla="*/ 1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0" y="12"/>
                  </a:moveTo>
                  <a:lnTo>
                    <a:pt x="0" y="6"/>
                  </a:lnTo>
                  <a:lnTo>
                    <a:pt x="6" y="0"/>
                  </a:lnTo>
                  <a:lnTo>
                    <a:pt x="12" y="6"/>
                  </a:lnTo>
                  <a:lnTo>
                    <a:pt x="24" y="18"/>
                  </a:lnTo>
                  <a:lnTo>
                    <a:pt x="30" y="24"/>
                  </a:lnTo>
                  <a:lnTo>
                    <a:pt x="18" y="24"/>
                  </a:lnTo>
                  <a:lnTo>
                    <a:pt x="12" y="30"/>
                  </a:lnTo>
                  <a:lnTo>
                    <a:pt x="6" y="24"/>
                  </a:lnTo>
                  <a:lnTo>
                    <a:pt x="0" y="1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0" name="Freeform 157"/>
            <p:cNvSpPr>
              <a:spLocks/>
            </p:cNvSpPr>
            <p:nvPr/>
          </p:nvSpPr>
          <p:spPr bwMode="auto">
            <a:xfrm>
              <a:off x="2013" y="2922"/>
              <a:ext cx="30" cy="30"/>
            </a:xfrm>
            <a:custGeom>
              <a:avLst/>
              <a:gdLst>
                <a:gd name="T0" fmla="*/ 0 w 30"/>
                <a:gd name="T1" fmla="*/ 12 h 30"/>
                <a:gd name="T2" fmla="*/ 0 w 30"/>
                <a:gd name="T3" fmla="*/ 6 h 30"/>
                <a:gd name="T4" fmla="*/ 6 w 30"/>
                <a:gd name="T5" fmla="*/ 0 h 30"/>
                <a:gd name="T6" fmla="*/ 12 w 30"/>
                <a:gd name="T7" fmla="*/ 6 h 30"/>
                <a:gd name="T8" fmla="*/ 24 w 30"/>
                <a:gd name="T9" fmla="*/ 18 h 30"/>
                <a:gd name="T10" fmla="*/ 30 w 30"/>
                <a:gd name="T11" fmla="*/ 24 h 30"/>
                <a:gd name="T12" fmla="*/ 18 w 30"/>
                <a:gd name="T13" fmla="*/ 24 h 30"/>
                <a:gd name="T14" fmla="*/ 12 w 30"/>
                <a:gd name="T15" fmla="*/ 30 h 30"/>
                <a:gd name="T16" fmla="*/ 6 w 30"/>
                <a:gd name="T17" fmla="*/ 24 h 30"/>
                <a:gd name="T18" fmla="*/ 0 w 30"/>
                <a:gd name="T19" fmla="*/ 12 h 30"/>
                <a:gd name="T20" fmla="*/ 0 w 30"/>
                <a:gd name="T21" fmla="*/ 18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0"/>
                <a:gd name="T35" fmla="*/ 30 w 30"/>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0">
                  <a:moveTo>
                    <a:pt x="0" y="12"/>
                  </a:moveTo>
                  <a:lnTo>
                    <a:pt x="0" y="6"/>
                  </a:lnTo>
                  <a:lnTo>
                    <a:pt x="6" y="0"/>
                  </a:lnTo>
                  <a:lnTo>
                    <a:pt x="12" y="6"/>
                  </a:lnTo>
                  <a:lnTo>
                    <a:pt x="24" y="18"/>
                  </a:lnTo>
                  <a:lnTo>
                    <a:pt x="30" y="24"/>
                  </a:lnTo>
                  <a:lnTo>
                    <a:pt x="18" y="24"/>
                  </a:lnTo>
                  <a:lnTo>
                    <a:pt x="12" y="30"/>
                  </a:lnTo>
                  <a:lnTo>
                    <a:pt x="6" y="24"/>
                  </a:lnTo>
                  <a:lnTo>
                    <a:pt x="0" y="12"/>
                  </a:lnTo>
                  <a:lnTo>
                    <a:pt x="0" y="1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1" name="Freeform 158"/>
            <p:cNvSpPr>
              <a:spLocks/>
            </p:cNvSpPr>
            <p:nvPr/>
          </p:nvSpPr>
          <p:spPr bwMode="auto">
            <a:xfrm>
              <a:off x="2067" y="2958"/>
              <a:ext cx="36" cy="12"/>
            </a:xfrm>
            <a:custGeom>
              <a:avLst/>
              <a:gdLst>
                <a:gd name="T0" fmla="*/ 0 w 36"/>
                <a:gd name="T1" fmla="*/ 6 h 12"/>
                <a:gd name="T2" fmla="*/ 24 w 36"/>
                <a:gd name="T3" fmla="*/ 6 h 12"/>
                <a:gd name="T4" fmla="*/ 30 w 36"/>
                <a:gd name="T5" fmla="*/ 0 h 12"/>
                <a:gd name="T6" fmla="*/ 36 w 36"/>
                <a:gd name="T7" fmla="*/ 0 h 12"/>
                <a:gd name="T8" fmla="*/ 36 w 36"/>
                <a:gd name="T9" fmla="*/ 12 h 12"/>
                <a:gd name="T10" fmla="*/ 6 w 36"/>
                <a:gd name="T11" fmla="*/ 12 h 12"/>
                <a:gd name="T12" fmla="*/ 0 w 36"/>
                <a:gd name="T13" fmla="*/ 6 h 12"/>
                <a:gd name="T14" fmla="*/ 0 60000 65536"/>
                <a:gd name="T15" fmla="*/ 0 60000 65536"/>
                <a:gd name="T16" fmla="*/ 0 60000 65536"/>
                <a:gd name="T17" fmla="*/ 0 60000 65536"/>
                <a:gd name="T18" fmla="*/ 0 60000 65536"/>
                <a:gd name="T19" fmla="*/ 0 60000 65536"/>
                <a:gd name="T20" fmla="*/ 0 60000 65536"/>
                <a:gd name="T21" fmla="*/ 0 w 36"/>
                <a:gd name="T22" fmla="*/ 0 h 12"/>
                <a:gd name="T23" fmla="*/ 36 w 3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2">
                  <a:moveTo>
                    <a:pt x="0" y="6"/>
                  </a:moveTo>
                  <a:lnTo>
                    <a:pt x="24" y="6"/>
                  </a:lnTo>
                  <a:lnTo>
                    <a:pt x="30" y="0"/>
                  </a:lnTo>
                  <a:lnTo>
                    <a:pt x="36" y="0"/>
                  </a:lnTo>
                  <a:lnTo>
                    <a:pt x="36" y="12"/>
                  </a:lnTo>
                  <a:lnTo>
                    <a:pt x="6" y="12"/>
                  </a:lnTo>
                  <a:lnTo>
                    <a:pt x="0"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2" name="Freeform 159"/>
            <p:cNvSpPr>
              <a:spLocks/>
            </p:cNvSpPr>
            <p:nvPr/>
          </p:nvSpPr>
          <p:spPr bwMode="auto">
            <a:xfrm>
              <a:off x="2067" y="2958"/>
              <a:ext cx="36" cy="12"/>
            </a:xfrm>
            <a:custGeom>
              <a:avLst/>
              <a:gdLst>
                <a:gd name="T0" fmla="*/ 0 w 36"/>
                <a:gd name="T1" fmla="*/ 6 h 12"/>
                <a:gd name="T2" fmla="*/ 24 w 36"/>
                <a:gd name="T3" fmla="*/ 6 h 12"/>
                <a:gd name="T4" fmla="*/ 30 w 36"/>
                <a:gd name="T5" fmla="*/ 0 h 12"/>
                <a:gd name="T6" fmla="*/ 36 w 36"/>
                <a:gd name="T7" fmla="*/ 0 h 12"/>
                <a:gd name="T8" fmla="*/ 36 w 36"/>
                <a:gd name="T9" fmla="*/ 12 h 12"/>
                <a:gd name="T10" fmla="*/ 6 w 36"/>
                <a:gd name="T11" fmla="*/ 12 h 12"/>
                <a:gd name="T12" fmla="*/ 0 w 36"/>
                <a:gd name="T13" fmla="*/ 6 h 12"/>
                <a:gd name="T14" fmla="*/ 0 w 36"/>
                <a:gd name="T15" fmla="*/ 12 h 1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2"/>
                <a:gd name="T26" fmla="*/ 36 w 3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2">
                  <a:moveTo>
                    <a:pt x="0" y="6"/>
                  </a:moveTo>
                  <a:lnTo>
                    <a:pt x="24" y="6"/>
                  </a:lnTo>
                  <a:lnTo>
                    <a:pt x="30" y="0"/>
                  </a:lnTo>
                  <a:lnTo>
                    <a:pt x="36" y="0"/>
                  </a:lnTo>
                  <a:lnTo>
                    <a:pt x="36" y="12"/>
                  </a:lnTo>
                  <a:lnTo>
                    <a:pt x="6" y="12"/>
                  </a:lnTo>
                  <a:lnTo>
                    <a:pt x="0" y="6"/>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3" name="Freeform 160"/>
            <p:cNvSpPr>
              <a:spLocks/>
            </p:cNvSpPr>
            <p:nvPr/>
          </p:nvSpPr>
          <p:spPr bwMode="auto">
            <a:xfrm>
              <a:off x="2109" y="2976"/>
              <a:ext cx="42" cy="36"/>
            </a:xfrm>
            <a:custGeom>
              <a:avLst/>
              <a:gdLst>
                <a:gd name="T0" fmla="*/ 18 w 42"/>
                <a:gd name="T1" fmla="*/ 6 h 36"/>
                <a:gd name="T2" fmla="*/ 24 w 42"/>
                <a:gd name="T3" fmla="*/ 6 h 36"/>
                <a:gd name="T4" fmla="*/ 30 w 42"/>
                <a:gd name="T5" fmla="*/ 12 h 36"/>
                <a:gd name="T6" fmla="*/ 42 w 42"/>
                <a:gd name="T7" fmla="*/ 18 h 36"/>
                <a:gd name="T8" fmla="*/ 42 w 42"/>
                <a:gd name="T9" fmla="*/ 30 h 36"/>
                <a:gd name="T10" fmla="*/ 30 w 42"/>
                <a:gd name="T11" fmla="*/ 36 h 36"/>
                <a:gd name="T12" fmla="*/ 18 w 42"/>
                <a:gd name="T13" fmla="*/ 36 h 36"/>
                <a:gd name="T14" fmla="*/ 18 w 42"/>
                <a:gd name="T15" fmla="*/ 24 h 36"/>
                <a:gd name="T16" fmla="*/ 12 w 42"/>
                <a:gd name="T17" fmla="*/ 18 h 36"/>
                <a:gd name="T18" fmla="*/ 6 w 42"/>
                <a:gd name="T19" fmla="*/ 12 h 36"/>
                <a:gd name="T20" fmla="*/ 0 w 42"/>
                <a:gd name="T21" fmla="*/ 6 h 36"/>
                <a:gd name="T22" fmla="*/ 0 w 42"/>
                <a:gd name="T23" fmla="*/ 0 h 36"/>
                <a:gd name="T24" fmla="*/ 6 w 42"/>
                <a:gd name="T25" fmla="*/ 0 h 36"/>
                <a:gd name="T26" fmla="*/ 18 w 42"/>
                <a:gd name="T27" fmla="*/ 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36"/>
                <a:gd name="T44" fmla="*/ 42 w 4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36">
                  <a:moveTo>
                    <a:pt x="18" y="6"/>
                  </a:moveTo>
                  <a:lnTo>
                    <a:pt x="24" y="6"/>
                  </a:lnTo>
                  <a:lnTo>
                    <a:pt x="30" y="12"/>
                  </a:lnTo>
                  <a:lnTo>
                    <a:pt x="42" y="18"/>
                  </a:lnTo>
                  <a:lnTo>
                    <a:pt x="42" y="30"/>
                  </a:lnTo>
                  <a:lnTo>
                    <a:pt x="30" y="36"/>
                  </a:lnTo>
                  <a:lnTo>
                    <a:pt x="18" y="36"/>
                  </a:lnTo>
                  <a:lnTo>
                    <a:pt x="18" y="24"/>
                  </a:lnTo>
                  <a:lnTo>
                    <a:pt x="12" y="18"/>
                  </a:lnTo>
                  <a:lnTo>
                    <a:pt x="6" y="12"/>
                  </a:lnTo>
                  <a:lnTo>
                    <a:pt x="0" y="6"/>
                  </a:lnTo>
                  <a:lnTo>
                    <a:pt x="0" y="0"/>
                  </a:lnTo>
                  <a:lnTo>
                    <a:pt x="6" y="0"/>
                  </a:lnTo>
                  <a:lnTo>
                    <a:pt x="18"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 name="Freeform 161"/>
            <p:cNvSpPr>
              <a:spLocks/>
            </p:cNvSpPr>
            <p:nvPr/>
          </p:nvSpPr>
          <p:spPr bwMode="auto">
            <a:xfrm>
              <a:off x="2109" y="2976"/>
              <a:ext cx="42" cy="36"/>
            </a:xfrm>
            <a:custGeom>
              <a:avLst/>
              <a:gdLst>
                <a:gd name="T0" fmla="*/ 18 w 42"/>
                <a:gd name="T1" fmla="*/ 6 h 36"/>
                <a:gd name="T2" fmla="*/ 24 w 42"/>
                <a:gd name="T3" fmla="*/ 6 h 36"/>
                <a:gd name="T4" fmla="*/ 30 w 42"/>
                <a:gd name="T5" fmla="*/ 12 h 36"/>
                <a:gd name="T6" fmla="*/ 42 w 42"/>
                <a:gd name="T7" fmla="*/ 18 h 36"/>
                <a:gd name="T8" fmla="*/ 42 w 42"/>
                <a:gd name="T9" fmla="*/ 30 h 36"/>
                <a:gd name="T10" fmla="*/ 30 w 42"/>
                <a:gd name="T11" fmla="*/ 36 h 36"/>
                <a:gd name="T12" fmla="*/ 18 w 42"/>
                <a:gd name="T13" fmla="*/ 36 h 36"/>
                <a:gd name="T14" fmla="*/ 18 w 42"/>
                <a:gd name="T15" fmla="*/ 24 h 36"/>
                <a:gd name="T16" fmla="*/ 12 w 42"/>
                <a:gd name="T17" fmla="*/ 18 h 36"/>
                <a:gd name="T18" fmla="*/ 6 w 42"/>
                <a:gd name="T19" fmla="*/ 12 h 36"/>
                <a:gd name="T20" fmla="*/ 0 w 42"/>
                <a:gd name="T21" fmla="*/ 6 h 36"/>
                <a:gd name="T22" fmla="*/ 0 w 42"/>
                <a:gd name="T23" fmla="*/ 0 h 36"/>
                <a:gd name="T24" fmla="*/ 6 w 42"/>
                <a:gd name="T25" fmla="*/ 0 h 36"/>
                <a:gd name="T26" fmla="*/ 18 w 42"/>
                <a:gd name="T27" fmla="*/ 6 h 36"/>
                <a:gd name="T28" fmla="*/ 18 w 42"/>
                <a:gd name="T29" fmla="*/ 12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6"/>
                <a:gd name="T47" fmla="*/ 42 w 42"/>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6">
                  <a:moveTo>
                    <a:pt x="18" y="6"/>
                  </a:moveTo>
                  <a:lnTo>
                    <a:pt x="24" y="6"/>
                  </a:lnTo>
                  <a:lnTo>
                    <a:pt x="30" y="12"/>
                  </a:lnTo>
                  <a:lnTo>
                    <a:pt x="42" y="18"/>
                  </a:lnTo>
                  <a:lnTo>
                    <a:pt x="42" y="30"/>
                  </a:lnTo>
                  <a:lnTo>
                    <a:pt x="30" y="36"/>
                  </a:lnTo>
                  <a:lnTo>
                    <a:pt x="18" y="36"/>
                  </a:lnTo>
                  <a:lnTo>
                    <a:pt x="18" y="24"/>
                  </a:lnTo>
                  <a:lnTo>
                    <a:pt x="12" y="18"/>
                  </a:lnTo>
                  <a:lnTo>
                    <a:pt x="6" y="12"/>
                  </a:lnTo>
                  <a:lnTo>
                    <a:pt x="0" y="6"/>
                  </a:lnTo>
                  <a:lnTo>
                    <a:pt x="0" y="0"/>
                  </a:lnTo>
                  <a:lnTo>
                    <a:pt x="6" y="0"/>
                  </a:lnTo>
                  <a:lnTo>
                    <a:pt x="18" y="6"/>
                  </a:lnTo>
                  <a:lnTo>
                    <a:pt x="18"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 name="Freeform 162"/>
            <p:cNvSpPr>
              <a:spLocks/>
            </p:cNvSpPr>
            <p:nvPr/>
          </p:nvSpPr>
          <p:spPr bwMode="auto">
            <a:xfrm>
              <a:off x="2157" y="3048"/>
              <a:ext cx="78" cy="108"/>
            </a:xfrm>
            <a:custGeom>
              <a:avLst/>
              <a:gdLst>
                <a:gd name="T0" fmla="*/ 6 w 78"/>
                <a:gd name="T1" fmla="*/ 0 h 108"/>
                <a:gd name="T2" fmla="*/ 12 w 78"/>
                <a:gd name="T3" fmla="*/ 0 h 108"/>
                <a:gd name="T4" fmla="*/ 18 w 78"/>
                <a:gd name="T5" fmla="*/ 6 h 108"/>
                <a:gd name="T6" fmla="*/ 30 w 78"/>
                <a:gd name="T7" fmla="*/ 6 h 108"/>
                <a:gd name="T8" fmla="*/ 36 w 78"/>
                <a:gd name="T9" fmla="*/ 12 h 108"/>
                <a:gd name="T10" fmla="*/ 48 w 78"/>
                <a:gd name="T11" fmla="*/ 12 h 108"/>
                <a:gd name="T12" fmla="*/ 48 w 78"/>
                <a:gd name="T13" fmla="*/ 18 h 108"/>
                <a:gd name="T14" fmla="*/ 54 w 78"/>
                <a:gd name="T15" fmla="*/ 24 h 108"/>
                <a:gd name="T16" fmla="*/ 54 w 78"/>
                <a:gd name="T17" fmla="*/ 30 h 108"/>
                <a:gd name="T18" fmla="*/ 60 w 78"/>
                <a:gd name="T19" fmla="*/ 36 h 108"/>
                <a:gd name="T20" fmla="*/ 66 w 78"/>
                <a:gd name="T21" fmla="*/ 42 h 108"/>
                <a:gd name="T22" fmla="*/ 72 w 78"/>
                <a:gd name="T23" fmla="*/ 48 h 108"/>
                <a:gd name="T24" fmla="*/ 78 w 78"/>
                <a:gd name="T25" fmla="*/ 60 h 108"/>
                <a:gd name="T26" fmla="*/ 72 w 78"/>
                <a:gd name="T27" fmla="*/ 72 h 108"/>
                <a:gd name="T28" fmla="*/ 54 w 78"/>
                <a:gd name="T29" fmla="*/ 72 h 108"/>
                <a:gd name="T30" fmla="*/ 42 w 78"/>
                <a:gd name="T31" fmla="*/ 78 h 108"/>
                <a:gd name="T32" fmla="*/ 36 w 78"/>
                <a:gd name="T33" fmla="*/ 84 h 108"/>
                <a:gd name="T34" fmla="*/ 30 w 78"/>
                <a:gd name="T35" fmla="*/ 96 h 108"/>
                <a:gd name="T36" fmla="*/ 30 w 78"/>
                <a:gd name="T37" fmla="*/ 102 h 108"/>
                <a:gd name="T38" fmla="*/ 24 w 78"/>
                <a:gd name="T39" fmla="*/ 108 h 108"/>
                <a:gd name="T40" fmla="*/ 12 w 78"/>
                <a:gd name="T41" fmla="*/ 102 h 108"/>
                <a:gd name="T42" fmla="*/ 6 w 78"/>
                <a:gd name="T43" fmla="*/ 90 h 108"/>
                <a:gd name="T44" fmla="*/ 6 w 78"/>
                <a:gd name="T45" fmla="*/ 60 h 108"/>
                <a:gd name="T46" fmla="*/ 0 w 78"/>
                <a:gd name="T47" fmla="*/ 48 h 108"/>
                <a:gd name="T48" fmla="*/ 0 w 78"/>
                <a:gd name="T49" fmla="*/ 36 h 108"/>
                <a:gd name="T50" fmla="*/ 6 w 78"/>
                <a:gd name="T51" fmla="*/ 18 h 108"/>
                <a:gd name="T52" fmla="*/ 6 w 78"/>
                <a:gd name="T53" fmla="*/ 0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
                <a:gd name="T82" fmla="*/ 0 h 108"/>
                <a:gd name="T83" fmla="*/ 78 w 78"/>
                <a:gd name="T84" fmla="*/ 108 h 1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 h="108">
                  <a:moveTo>
                    <a:pt x="6" y="0"/>
                  </a:moveTo>
                  <a:lnTo>
                    <a:pt x="12" y="0"/>
                  </a:lnTo>
                  <a:lnTo>
                    <a:pt x="18" y="6"/>
                  </a:lnTo>
                  <a:lnTo>
                    <a:pt x="30" y="6"/>
                  </a:lnTo>
                  <a:lnTo>
                    <a:pt x="36" y="12"/>
                  </a:lnTo>
                  <a:lnTo>
                    <a:pt x="48" y="12"/>
                  </a:lnTo>
                  <a:lnTo>
                    <a:pt x="48" y="18"/>
                  </a:lnTo>
                  <a:lnTo>
                    <a:pt x="54" y="24"/>
                  </a:lnTo>
                  <a:lnTo>
                    <a:pt x="54" y="30"/>
                  </a:lnTo>
                  <a:lnTo>
                    <a:pt x="60" y="36"/>
                  </a:lnTo>
                  <a:lnTo>
                    <a:pt x="66" y="42"/>
                  </a:lnTo>
                  <a:lnTo>
                    <a:pt x="72" y="48"/>
                  </a:lnTo>
                  <a:lnTo>
                    <a:pt x="78" y="60"/>
                  </a:lnTo>
                  <a:lnTo>
                    <a:pt x="72" y="72"/>
                  </a:lnTo>
                  <a:lnTo>
                    <a:pt x="54" y="72"/>
                  </a:lnTo>
                  <a:lnTo>
                    <a:pt x="42" y="78"/>
                  </a:lnTo>
                  <a:lnTo>
                    <a:pt x="36" y="84"/>
                  </a:lnTo>
                  <a:lnTo>
                    <a:pt x="30" y="96"/>
                  </a:lnTo>
                  <a:lnTo>
                    <a:pt x="30" y="102"/>
                  </a:lnTo>
                  <a:lnTo>
                    <a:pt x="24" y="108"/>
                  </a:lnTo>
                  <a:lnTo>
                    <a:pt x="12" y="102"/>
                  </a:lnTo>
                  <a:lnTo>
                    <a:pt x="6" y="90"/>
                  </a:lnTo>
                  <a:lnTo>
                    <a:pt x="6" y="60"/>
                  </a:lnTo>
                  <a:lnTo>
                    <a:pt x="0" y="48"/>
                  </a:lnTo>
                  <a:lnTo>
                    <a:pt x="0" y="36"/>
                  </a:lnTo>
                  <a:lnTo>
                    <a:pt x="6" y="18"/>
                  </a:lnTo>
                  <a:lnTo>
                    <a:pt x="6"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 name="Freeform 163"/>
            <p:cNvSpPr>
              <a:spLocks/>
            </p:cNvSpPr>
            <p:nvPr/>
          </p:nvSpPr>
          <p:spPr bwMode="auto">
            <a:xfrm>
              <a:off x="2157" y="3048"/>
              <a:ext cx="78" cy="108"/>
            </a:xfrm>
            <a:custGeom>
              <a:avLst/>
              <a:gdLst>
                <a:gd name="T0" fmla="*/ 6 w 78"/>
                <a:gd name="T1" fmla="*/ 0 h 108"/>
                <a:gd name="T2" fmla="*/ 12 w 78"/>
                <a:gd name="T3" fmla="*/ 0 h 108"/>
                <a:gd name="T4" fmla="*/ 18 w 78"/>
                <a:gd name="T5" fmla="*/ 6 h 108"/>
                <a:gd name="T6" fmla="*/ 30 w 78"/>
                <a:gd name="T7" fmla="*/ 6 h 108"/>
                <a:gd name="T8" fmla="*/ 36 w 78"/>
                <a:gd name="T9" fmla="*/ 12 h 108"/>
                <a:gd name="T10" fmla="*/ 48 w 78"/>
                <a:gd name="T11" fmla="*/ 12 h 108"/>
                <a:gd name="T12" fmla="*/ 48 w 78"/>
                <a:gd name="T13" fmla="*/ 18 h 108"/>
                <a:gd name="T14" fmla="*/ 54 w 78"/>
                <a:gd name="T15" fmla="*/ 24 h 108"/>
                <a:gd name="T16" fmla="*/ 54 w 78"/>
                <a:gd name="T17" fmla="*/ 30 h 108"/>
                <a:gd name="T18" fmla="*/ 60 w 78"/>
                <a:gd name="T19" fmla="*/ 36 h 108"/>
                <a:gd name="T20" fmla="*/ 66 w 78"/>
                <a:gd name="T21" fmla="*/ 42 h 108"/>
                <a:gd name="T22" fmla="*/ 72 w 78"/>
                <a:gd name="T23" fmla="*/ 48 h 108"/>
                <a:gd name="T24" fmla="*/ 78 w 78"/>
                <a:gd name="T25" fmla="*/ 60 h 108"/>
                <a:gd name="T26" fmla="*/ 72 w 78"/>
                <a:gd name="T27" fmla="*/ 72 h 108"/>
                <a:gd name="T28" fmla="*/ 54 w 78"/>
                <a:gd name="T29" fmla="*/ 72 h 108"/>
                <a:gd name="T30" fmla="*/ 42 w 78"/>
                <a:gd name="T31" fmla="*/ 78 h 108"/>
                <a:gd name="T32" fmla="*/ 36 w 78"/>
                <a:gd name="T33" fmla="*/ 84 h 108"/>
                <a:gd name="T34" fmla="*/ 30 w 78"/>
                <a:gd name="T35" fmla="*/ 96 h 108"/>
                <a:gd name="T36" fmla="*/ 30 w 78"/>
                <a:gd name="T37" fmla="*/ 102 h 108"/>
                <a:gd name="T38" fmla="*/ 24 w 78"/>
                <a:gd name="T39" fmla="*/ 108 h 108"/>
                <a:gd name="T40" fmla="*/ 12 w 78"/>
                <a:gd name="T41" fmla="*/ 102 h 108"/>
                <a:gd name="T42" fmla="*/ 6 w 78"/>
                <a:gd name="T43" fmla="*/ 90 h 108"/>
                <a:gd name="T44" fmla="*/ 6 w 78"/>
                <a:gd name="T45" fmla="*/ 60 h 108"/>
                <a:gd name="T46" fmla="*/ 0 w 78"/>
                <a:gd name="T47" fmla="*/ 48 h 108"/>
                <a:gd name="T48" fmla="*/ 0 w 78"/>
                <a:gd name="T49" fmla="*/ 36 h 108"/>
                <a:gd name="T50" fmla="*/ 6 w 78"/>
                <a:gd name="T51" fmla="*/ 18 h 108"/>
                <a:gd name="T52" fmla="*/ 6 w 78"/>
                <a:gd name="T53" fmla="*/ 0 h 108"/>
                <a:gd name="T54" fmla="*/ 6 w 78"/>
                <a:gd name="T55" fmla="*/ 6 h 1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
                <a:gd name="T85" fmla="*/ 0 h 108"/>
                <a:gd name="T86" fmla="*/ 78 w 78"/>
                <a:gd name="T87" fmla="*/ 108 h 1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 h="108">
                  <a:moveTo>
                    <a:pt x="6" y="0"/>
                  </a:moveTo>
                  <a:lnTo>
                    <a:pt x="12" y="0"/>
                  </a:lnTo>
                  <a:lnTo>
                    <a:pt x="18" y="6"/>
                  </a:lnTo>
                  <a:lnTo>
                    <a:pt x="30" y="6"/>
                  </a:lnTo>
                  <a:lnTo>
                    <a:pt x="36" y="12"/>
                  </a:lnTo>
                  <a:lnTo>
                    <a:pt x="48" y="12"/>
                  </a:lnTo>
                  <a:lnTo>
                    <a:pt x="48" y="18"/>
                  </a:lnTo>
                  <a:lnTo>
                    <a:pt x="54" y="24"/>
                  </a:lnTo>
                  <a:lnTo>
                    <a:pt x="54" y="30"/>
                  </a:lnTo>
                  <a:lnTo>
                    <a:pt x="60" y="36"/>
                  </a:lnTo>
                  <a:lnTo>
                    <a:pt x="66" y="42"/>
                  </a:lnTo>
                  <a:lnTo>
                    <a:pt x="72" y="48"/>
                  </a:lnTo>
                  <a:lnTo>
                    <a:pt x="78" y="60"/>
                  </a:lnTo>
                  <a:lnTo>
                    <a:pt x="72" y="72"/>
                  </a:lnTo>
                  <a:lnTo>
                    <a:pt x="54" y="72"/>
                  </a:lnTo>
                  <a:lnTo>
                    <a:pt x="42" y="78"/>
                  </a:lnTo>
                  <a:lnTo>
                    <a:pt x="36" y="84"/>
                  </a:lnTo>
                  <a:lnTo>
                    <a:pt x="30" y="96"/>
                  </a:lnTo>
                  <a:lnTo>
                    <a:pt x="30" y="102"/>
                  </a:lnTo>
                  <a:lnTo>
                    <a:pt x="24" y="108"/>
                  </a:lnTo>
                  <a:lnTo>
                    <a:pt x="12" y="102"/>
                  </a:lnTo>
                  <a:lnTo>
                    <a:pt x="6" y="90"/>
                  </a:lnTo>
                  <a:lnTo>
                    <a:pt x="6" y="60"/>
                  </a:lnTo>
                  <a:lnTo>
                    <a:pt x="0" y="48"/>
                  </a:lnTo>
                  <a:lnTo>
                    <a:pt x="0" y="36"/>
                  </a:lnTo>
                  <a:lnTo>
                    <a:pt x="6" y="18"/>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 name="Freeform 164"/>
            <p:cNvSpPr>
              <a:spLocks/>
            </p:cNvSpPr>
            <p:nvPr/>
          </p:nvSpPr>
          <p:spPr bwMode="auto">
            <a:xfrm>
              <a:off x="2085" y="2982"/>
              <a:ext cx="12" cy="18"/>
            </a:xfrm>
            <a:custGeom>
              <a:avLst/>
              <a:gdLst>
                <a:gd name="T0" fmla="*/ 0 w 12"/>
                <a:gd name="T1" fmla="*/ 6 h 18"/>
                <a:gd name="T2" fmla="*/ 0 w 12"/>
                <a:gd name="T3" fmla="*/ 0 h 18"/>
                <a:gd name="T4" fmla="*/ 6 w 12"/>
                <a:gd name="T5" fmla="*/ 0 h 18"/>
                <a:gd name="T6" fmla="*/ 12 w 12"/>
                <a:gd name="T7" fmla="*/ 6 h 18"/>
                <a:gd name="T8" fmla="*/ 12 w 12"/>
                <a:gd name="T9" fmla="*/ 18 h 18"/>
                <a:gd name="T10" fmla="*/ 6 w 12"/>
                <a:gd name="T11" fmla="*/ 18 h 18"/>
                <a:gd name="T12" fmla="*/ 6 w 12"/>
                <a:gd name="T13" fmla="*/ 12 h 18"/>
                <a:gd name="T14" fmla="*/ 0 w 12"/>
                <a:gd name="T15" fmla="*/ 6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0" y="6"/>
                  </a:moveTo>
                  <a:lnTo>
                    <a:pt x="0" y="0"/>
                  </a:lnTo>
                  <a:lnTo>
                    <a:pt x="6" y="0"/>
                  </a:lnTo>
                  <a:lnTo>
                    <a:pt x="12" y="6"/>
                  </a:lnTo>
                  <a:lnTo>
                    <a:pt x="12" y="18"/>
                  </a:lnTo>
                  <a:lnTo>
                    <a:pt x="6" y="18"/>
                  </a:lnTo>
                  <a:lnTo>
                    <a:pt x="6" y="12"/>
                  </a:lnTo>
                  <a:lnTo>
                    <a:pt x="0"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 name="Freeform 165"/>
            <p:cNvSpPr>
              <a:spLocks/>
            </p:cNvSpPr>
            <p:nvPr/>
          </p:nvSpPr>
          <p:spPr bwMode="auto">
            <a:xfrm>
              <a:off x="2085" y="2982"/>
              <a:ext cx="12" cy="18"/>
            </a:xfrm>
            <a:custGeom>
              <a:avLst/>
              <a:gdLst>
                <a:gd name="T0" fmla="*/ 0 w 12"/>
                <a:gd name="T1" fmla="*/ 6 h 18"/>
                <a:gd name="T2" fmla="*/ 0 w 12"/>
                <a:gd name="T3" fmla="*/ 0 h 18"/>
                <a:gd name="T4" fmla="*/ 6 w 12"/>
                <a:gd name="T5" fmla="*/ 0 h 18"/>
                <a:gd name="T6" fmla="*/ 12 w 12"/>
                <a:gd name="T7" fmla="*/ 6 h 18"/>
                <a:gd name="T8" fmla="*/ 12 w 12"/>
                <a:gd name="T9" fmla="*/ 18 h 18"/>
                <a:gd name="T10" fmla="*/ 6 w 12"/>
                <a:gd name="T11" fmla="*/ 18 h 18"/>
                <a:gd name="T12" fmla="*/ 6 w 12"/>
                <a:gd name="T13" fmla="*/ 12 h 18"/>
                <a:gd name="T14" fmla="*/ 0 w 12"/>
                <a:gd name="T15" fmla="*/ 6 h 18"/>
                <a:gd name="T16" fmla="*/ 0 w 12"/>
                <a:gd name="T17" fmla="*/ 1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0" y="6"/>
                  </a:moveTo>
                  <a:lnTo>
                    <a:pt x="0" y="0"/>
                  </a:lnTo>
                  <a:lnTo>
                    <a:pt x="6" y="0"/>
                  </a:lnTo>
                  <a:lnTo>
                    <a:pt x="12" y="6"/>
                  </a:lnTo>
                  <a:lnTo>
                    <a:pt x="12" y="18"/>
                  </a:lnTo>
                  <a:lnTo>
                    <a:pt x="6" y="18"/>
                  </a:lnTo>
                  <a:lnTo>
                    <a:pt x="6" y="12"/>
                  </a:lnTo>
                  <a:lnTo>
                    <a:pt x="0" y="6"/>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 name="Freeform 166"/>
            <p:cNvSpPr>
              <a:spLocks/>
            </p:cNvSpPr>
            <p:nvPr/>
          </p:nvSpPr>
          <p:spPr bwMode="auto">
            <a:xfrm>
              <a:off x="1713" y="1236"/>
              <a:ext cx="366" cy="594"/>
            </a:xfrm>
            <a:custGeom>
              <a:avLst/>
              <a:gdLst>
                <a:gd name="T0" fmla="*/ 168 w 366"/>
                <a:gd name="T1" fmla="*/ 564 h 594"/>
                <a:gd name="T2" fmla="*/ 0 w 366"/>
                <a:gd name="T3" fmla="*/ 528 h 594"/>
                <a:gd name="T4" fmla="*/ 42 w 366"/>
                <a:gd name="T5" fmla="*/ 366 h 594"/>
                <a:gd name="T6" fmla="*/ 30 w 366"/>
                <a:gd name="T7" fmla="*/ 348 h 594"/>
                <a:gd name="T8" fmla="*/ 90 w 366"/>
                <a:gd name="T9" fmla="*/ 264 h 594"/>
                <a:gd name="T10" fmla="*/ 72 w 366"/>
                <a:gd name="T11" fmla="*/ 228 h 594"/>
                <a:gd name="T12" fmla="*/ 114 w 366"/>
                <a:gd name="T13" fmla="*/ 0 h 594"/>
                <a:gd name="T14" fmla="*/ 168 w 366"/>
                <a:gd name="T15" fmla="*/ 12 h 594"/>
                <a:gd name="T16" fmla="*/ 150 w 366"/>
                <a:gd name="T17" fmla="*/ 90 h 594"/>
                <a:gd name="T18" fmla="*/ 162 w 366"/>
                <a:gd name="T19" fmla="*/ 120 h 594"/>
                <a:gd name="T20" fmla="*/ 156 w 366"/>
                <a:gd name="T21" fmla="*/ 132 h 594"/>
                <a:gd name="T22" fmla="*/ 174 w 366"/>
                <a:gd name="T23" fmla="*/ 150 h 594"/>
                <a:gd name="T24" fmla="*/ 198 w 366"/>
                <a:gd name="T25" fmla="*/ 198 h 594"/>
                <a:gd name="T26" fmla="*/ 222 w 366"/>
                <a:gd name="T27" fmla="*/ 210 h 594"/>
                <a:gd name="T28" fmla="*/ 192 w 366"/>
                <a:gd name="T29" fmla="*/ 288 h 594"/>
                <a:gd name="T30" fmla="*/ 204 w 366"/>
                <a:gd name="T31" fmla="*/ 300 h 594"/>
                <a:gd name="T32" fmla="*/ 222 w 366"/>
                <a:gd name="T33" fmla="*/ 282 h 594"/>
                <a:gd name="T34" fmla="*/ 234 w 366"/>
                <a:gd name="T35" fmla="*/ 294 h 594"/>
                <a:gd name="T36" fmla="*/ 240 w 366"/>
                <a:gd name="T37" fmla="*/ 354 h 594"/>
                <a:gd name="T38" fmla="*/ 258 w 366"/>
                <a:gd name="T39" fmla="*/ 366 h 594"/>
                <a:gd name="T40" fmla="*/ 264 w 366"/>
                <a:gd name="T41" fmla="*/ 396 h 594"/>
                <a:gd name="T42" fmla="*/ 276 w 366"/>
                <a:gd name="T43" fmla="*/ 390 h 594"/>
                <a:gd name="T44" fmla="*/ 294 w 366"/>
                <a:gd name="T45" fmla="*/ 396 h 594"/>
                <a:gd name="T46" fmla="*/ 300 w 366"/>
                <a:gd name="T47" fmla="*/ 384 h 594"/>
                <a:gd name="T48" fmla="*/ 342 w 366"/>
                <a:gd name="T49" fmla="*/ 396 h 594"/>
                <a:gd name="T50" fmla="*/ 354 w 366"/>
                <a:gd name="T51" fmla="*/ 378 h 594"/>
                <a:gd name="T52" fmla="*/ 366 w 366"/>
                <a:gd name="T53" fmla="*/ 402 h 594"/>
                <a:gd name="T54" fmla="*/ 336 w 366"/>
                <a:gd name="T55" fmla="*/ 594 h 594"/>
                <a:gd name="T56" fmla="*/ 222 w 366"/>
                <a:gd name="T57" fmla="*/ 576 h 594"/>
                <a:gd name="T58" fmla="*/ 168 w 366"/>
                <a:gd name="T59" fmla="*/ 564 h 5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
                <a:gd name="T91" fmla="*/ 0 h 594"/>
                <a:gd name="T92" fmla="*/ 366 w 366"/>
                <a:gd name="T93" fmla="*/ 594 h 5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 h="594">
                  <a:moveTo>
                    <a:pt x="168" y="564"/>
                  </a:moveTo>
                  <a:lnTo>
                    <a:pt x="0" y="528"/>
                  </a:lnTo>
                  <a:lnTo>
                    <a:pt x="42" y="366"/>
                  </a:lnTo>
                  <a:lnTo>
                    <a:pt x="30" y="348"/>
                  </a:lnTo>
                  <a:lnTo>
                    <a:pt x="90" y="264"/>
                  </a:lnTo>
                  <a:lnTo>
                    <a:pt x="72" y="228"/>
                  </a:lnTo>
                  <a:lnTo>
                    <a:pt x="114" y="0"/>
                  </a:lnTo>
                  <a:lnTo>
                    <a:pt x="168" y="12"/>
                  </a:lnTo>
                  <a:lnTo>
                    <a:pt x="150" y="90"/>
                  </a:lnTo>
                  <a:lnTo>
                    <a:pt x="162" y="120"/>
                  </a:lnTo>
                  <a:lnTo>
                    <a:pt x="156" y="132"/>
                  </a:lnTo>
                  <a:lnTo>
                    <a:pt x="174" y="150"/>
                  </a:lnTo>
                  <a:lnTo>
                    <a:pt x="198" y="198"/>
                  </a:lnTo>
                  <a:lnTo>
                    <a:pt x="222" y="210"/>
                  </a:lnTo>
                  <a:lnTo>
                    <a:pt x="192" y="288"/>
                  </a:lnTo>
                  <a:lnTo>
                    <a:pt x="204" y="300"/>
                  </a:lnTo>
                  <a:lnTo>
                    <a:pt x="222" y="282"/>
                  </a:lnTo>
                  <a:lnTo>
                    <a:pt x="234" y="294"/>
                  </a:lnTo>
                  <a:lnTo>
                    <a:pt x="240" y="354"/>
                  </a:lnTo>
                  <a:lnTo>
                    <a:pt x="258" y="366"/>
                  </a:lnTo>
                  <a:lnTo>
                    <a:pt x="264" y="396"/>
                  </a:lnTo>
                  <a:lnTo>
                    <a:pt x="276" y="390"/>
                  </a:lnTo>
                  <a:lnTo>
                    <a:pt x="294" y="396"/>
                  </a:lnTo>
                  <a:lnTo>
                    <a:pt x="300" y="384"/>
                  </a:lnTo>
                  <a:lnTo>
                    <a:pt x="342" y="396"/>
                  </a:lnTo>
                  <a:lnTo>
                    <a:pt x="354" y="378"/>
                  </a:lnTo>
                  <a:lnTo>
                    <a:pt x="366" y="402"/>
                  </a:lnTo>
                  <a:lnTo>
                    <a:pt x="336" y="594"/>
                  </a:lnTo>
                  <a:lnTo>
                    <a:pt x="222" y="576"/>
                  </a:lnTo>
                  <a:lnTo>
                    <a:pt x="168" y="56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 name="Freeform 167"/>
            <p:cNvSpPr>
              <a:spLocks/>
            </p:cNvSpPr>
            <p:nvPr/>
          </p:nvSpPr>
          <p:spPr bwMode="auto">
            <a:xfrm>
              <a:off x="1713" y="1236"/>
              <a:ext cx="366" cy="594"/>
            </a:xfrm>
            <a:custGeom>
              <a:avLst/>
              <a:gdLst>
                <a:gd name="T0" fmla="*/ 168 w 366"/>
                <a:gd name="T1" fmla="*/ 564 h 594"/>
                <a:gd name="T2" fmla="*/ 0 w 366"/>
                <a:gd name="T3" fmla="*/ 528 h 594"/>
                <a:gd name="T4" fmla="*/ 42 w 366"/>
                <a:gd name="T5" fmla="*/ 366 h 594"/>
                <a:gd name="T6" fmla="*/ 30 w 366"/>
                <a:gd name="T7" fmla="*/ 348 h 594"/>
                <a:gd name="T8" fmla="*/ 90 w 366"/>
                <a:gd name="T9" fmla="*/ 264 h 594"/>
                <a:gd name="T10" fmla="*/ 72 w 366"/>
                <a:gd name="T11" fmla="*/ 228 h 594"/>
                <a:gd name="T12" fmla="*/ 114 w 366"/>
                <a:gd name="T13" fmla="*/ 0 h 594"/>
                <a:gd name="T14" fmla="*/ 168 w 366"/>
                <a:gd name="T15" fmla="*/ 12 h 594"/>
                <a:gd name="T16" fmla="*/ 150 w 366"/>
                <a:gd name="T17" fmla="*/ 90 h 594"/>
                <a:gd name="T18" fmla="*/ 162 w 366"/>
                <a:gd name="T19" fmla="*/ 120 h 594"/>
                <a:gd name="T20" fmla="*/ 156 w 366"/>
                <a:gd name="T21" fmla="*/ 132 h 594"/>
                <a:gd name="T22" fmla="*/ 174 w 366"/>
                <a:gd name="T23" fmla="*/ 150 h 594"/>
                <a:gd name="T24" fmla="*/ 198 w 366"/>
                <a:gd name="T25" fmla="*/ 198 h 594"/>
                <a:gd name="T26" fmla="*/ 222 w 366"/>
                <a:gd name="T27" fmla="*/ 210 h 594"/>
                <a:gd name="T28" fmla="*/ 192 w 366"/>
                <a:gd name="T29" fmla="*/ 288 h 594"/>
                <a:gd name="T30" fmla="*/ 204 w 366"/>
                <a:gd name="T31" fmla="*/ 300 h 594"/>
                <a:gd name="T32" fmla="*/ 222 w 366"/>
                <a:gd name="T33" fmla="*/ 282 h 594"/>
                <a:gd name="T34" fmla="*/ 234 w 366"/>
                <a:gd name="T35" fmla="*/ 294 h 594"/>
                <a:gd name="T36" fmla="*/ 240 w 366"/>
                <a:gd name="T37" fmla="*/ 354 h 594"/>
                <a:gd name="T38" fmla="*/ 258 w 366"/>
                <a:gd name="T39" fmla="*/ 366 h 594"/>
                <a:gd name="T40" fmla="*/ 264 w 366"/>
                <a:gd name="T41" fmla="*/ 396 h 594"/>
                <a:gd name="T42" fmla="*/ 276 w 366"/>
                <a:gd name="T43" fmla="*/ 390 h 594"/>
                <a:gd name="T44" fmla="*/ 294 w 366"/>
                <a:gd name="T45" fmla="*/ 396 h 594"/>
                <a:gd name="T46" fmla="*/ 300 w 366"/>
                <a:gd name="T47" fmla="*/ 384 h 594"/>
                <a:gd name="T48" fmla="*/ 342 w 366"/>
                <a:gd name="T49" fmla="*/ 396 h 594"/>
                <a:gd name="T50" fmla="*/ 354 w 366"/>
                <a:gd name="T51" fmla="*/ 378 h 594"/>
                <a:gd name="T52" fmla="*/ 366 w 366"/>
                <a:gd name="T53" fmla="*/ 402 h 594"/>
                <a:gd name="T54" fmla="*/ 336 w 366"/>
                <a:gd name="T55" fmla="*/ 594 h 594"/>
                <a:gd name="T56" fmla="*/ 222 w 366"/>
                <a:gd name="T57" fmla="*/ 576 h 594"/>
                <a:gd name="T58" fmla="*/ 168 w 366"/>
                <a:gd name="T59" fmla="*/ 564 h 594"/>
                <a:gd name="T60" fmla="*/ 168 w 366"/>
                <a:gd name="T61" fmla="*/ 570 h 5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594"/>
                <a:gd name="T95" fmla="*/ 366 w 366"/>
                <a:gd name="T96" fmla="*/ 594 h 5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594">
                  <a:moveTo>
                    <a:pt x="168" y="564"/>
                  </a:moveTo>
                  <a:lnTo>
                    <a:pt x="0" y="528"/>
                  </a:lnTo>
                  <a:lnTo>
                    <a:pt x="42" y="366"/>
                  </a:lnTo>
                  <a:lnTo>
                    <a:pt x="30" y="348"/>
                  </a:lnTo>
                  <a:lnTo>
                    <a:pt x="90" y="264"/>
                  </a:lnTo>
                  <a:lnTo>
                    <a:pt x="72" y="228"/>
                  </a:lnTo>
                  <a:lnTo>
                    <a:pt x="114" y="0"/>
                  </a:lnTo>
                  <a:lnTo>
                    <a:pt x="168" y="12"/>
                  </a:lnTo>
                  <a:lnTo>
                    <a:pt x="150" y="90"/>
                  </a:lnTo>
                  <a:lnTo>
                    <a:pt x="162" y="120"/>
                  </a:lnTo>
                  <a:lnTo>
                    <a:pt x="156" y="132"/>
                  </a:lnTo>
                  <a:lnTo>
                    <a:pt x="174" y="150"/>
                  </a:lnTo>
                  <a:lnTo>
                    <a:pt x="198" y="198"/>
                  </a:lnTo>
                  <a:lnTo>
                    <a:pt x="222" y="210"/>
                  </a:lnTo>
                  <a:lnTo>
                    <a:pt x="192" y="288"/>
                  </a:lnTo>
                  <a:lnTo>
                    <a:pt x="204" y="300"/>
                  </a:lnTo>
                  <a:lnTo>
                    <a:pt x="222" y="282"/>
                  </a:lnTo>
                  <a:lnTo>
                    <a:pt x="234" y="294"/>
                  </a:lnTo>
                  <a:lnTo>
                    <a:pt x="240" y="354"/>
                  </a:lnTo>
                  <a:lnTo>
                    <a:pt x="258" y="366"/>
                  </a:lnTo>
                  <a:lnTo>
                    <a:pt x="264" y="396"/>
                  </a:lnTo>
                  <a:lnTo>
                    <a:pt x="276" y="390"/>
                  </a:lnTo>
                  <a:lnTo>
                    <a:pt x="294" y="396"/>
                  </a:lnTo>
                  <a:lnTo>
                    <a:pt x="300" y="384"/>
                  </a:lnTo>
                  <a:lnTo>
                    <a:pt x="342" y="396"/>
                  </a:lnTo>
                  <a:lnTo>
                    <a:pt x="354" y="378"/>
                  </a:lnTo>
                  <a:lnTo>
                    <a:pt x="366" y="402"/>
                  </a:lnTo>
                  <a:lnTo>
                    <a:pt x="336" y="594"/>
                  </a:lnTo>
                  <a:lnTo>
                    <a:pt x="222" y="576"/>
                  </a:lnTo>
                  <a:lnTo>
                    <a:pt x="168" y="564"/>
                  </a:lnTo>
                  <a:lnTo>
                    <a:pt x="168" y="57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 name="Freeform 168"/>
            <p:cNvSpPr>
              <a:spLocks/>
            </p:cNvSpPr>
            <p:nvPr/>
          </p:nvSpPr>
          <p:spPr bwMode="auto">
            <a:xfrm>
              <a:off x="3183" y="1842"/>
              <a:ext cx="246" cy="438"/>
            </a:xfrm>
            <a:custGeom>
              <a:avLst/>
              <a:gdLst>
                <a:gd name="T0" fmla="*/ 150 w 246"/>
                <a:gd name="T1" fmla="*/ 438 h 438"/>
                <a:gd name="T2" fmla="*/ 132 w 246"/>
                <a:gd name="T3" fmla="*/ 414 h 438"/>
                <a:gd name="T4" fmla="*/ 126 w 246"/>
                <a:gd name="T5" fmla="*/ 384 h 438"/>
                <a:gd name="T6" fmla="*/ 72 w 246"/>
                <a:gd name="T7" fmla="*/ 348 h 438"/>
                <a:gd name="T8" fmla="*/ 84 w 246"/>
                <a:gd name="T9" fmla="*/ 294 h 438"/>
                <a:gd name="T10" fmla="*/ 66 w 246"/>
                <a:gd name="T11" fmla="*/ 288 h 438"/>
                <a:gd name="T12" fmla="*/ 54 w 246"/>
                <a:gd name="T13" fmla="*/ 294 h 438"/>
                <a:gd name="T14" fmla="*/ 42 w 246"/>
                <a:gd name="T15" fmla="*/ 264 h 438"/>
                <a:gd name="T16" fmla="*/ 18 w 246"/>
                <a:gd name="T17" fmla="*/ 240 h 438"/>
                <a:gd name="T18" fmla="*/ 0 w 246"/>
                <a:gd name="T19" fmla="*/ 222 h 438"/>
                <a:gd name="T20" fmla="*/ 0 w 246"/>
                <a:gd name="T21" fmla="*/ 168 h 438"/>
                <a:gd name="T22" fmla="*/ 18 w 246"/>
                <a:gd name="T23" fmla="*/ 156 h 438"/>
                <a:gd name="T24" fmla="*/ 24 w 246"/>
                <a:gd name="T25" fmla="*/ 132 h 438"/>
                <a:gd name="T26" fmla="*/ 18 w 246"/>
                <a:gd name="T27" fmla="*/ 96 h 438"/>
                <a:gd name="T28" fmla="*/ 54 w 246"/>
                <a:gd name="T29" fmla="*/ 84 h 438"/>
                <a:gd name="T30" fmla="*/ 66 w 246"/>
                <a:gd name="T31" fmla="*/ 60 h 438"/>
                <a:gd name="T32" fmla="*/ 66 w 246"/>
                <a:gd name="T33" fmla="*/ 42 h 438"/>
                <a:gd name="T34" fmla="*/ 36 w 246"/>
                <a:gd name="T35" fmla="*/ 12 h 438"/>
                <a:gd name="T36" fmla="*/ 48 w 246"/>
                <a:gd name="T37" fmla="*/ 12 h 438"/>
                <a:gd name="T38" fmla="*/ 198 w 246"/>
                <a:gd name="T39" fmla="*/ 0 h 438"/>
                <a:gd name="T40" fmla="*/ 222 w 246"/>
                <a:gd name="T41" fmla="*/ 60 h 438"/>
                <a:gd name="T42" fmla="*/ 240 w 246"/>
                <a:gd name="T43" fmla="*/ 246 h 438"/>
                <a:gd name="T44" fmla="*/ 228 w 246"/>
                <a:gd name="T45" fmla="*/ 264 h 438"/>
                <a:gd name="T46" fmla="*/ 246 w 246"/>
                <a:gd name="T47" fmla="*/ 294 h 438"/>
                <a:gd name="T48" fmla="*/ 216 w 246"/>
                <a:gd name="T49" fmla="*/ 336 h 438"/>
                <a:gd name="T50" fmla="*/ 216 w 246"/>
                <a:gd name="T51" fmla="*/ 366 h 438"/>
                <a:gd name="T52" fmla="*/ 210 w 246"/>
                <a:gd name="T53" fmla="*/ 378 h 438"/>
                <a:gd name="T54" fmla="*/ 216 w 246"/>
                <a:gd name="T55" fmla="*/ 390 h 438"/>
                <a:gd name="T56" fmla="*/ 192 w 246"/>
                <a:gd name="T57" fmla="*/ 402 h 438"/>
                <a:gd name="T58" fmla="*/ 198 w 246"/>
                <a:gd name="T59" fmla="*/ 426 h 438"/>
                <a:gd name="T60" fmla="*/ 162 w 246"/>
                <a:gd name="T61" fmla="*/ 414 h 438"/>
                <a:gd name="T62" fmla="*/ 150 w 246"/>
                <a:gd name="T63" fmla="*/ 432 h 438"/>
                <a:gd name="T64" fmla="*/ 150 w 246"/>
                <a:gd name="T65" fmla="*/ 438 h 4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6"/>
                <a:gd name="T100" fmla="*/ 0 h 438"/>
                <a:gd name="T101" fmla="*/ 246 w 246"/>
                <a:gd name="T102" fmla="*/ 438 h 4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6" h="438">
                  <a:moveTo>
                    <a:pt x="150" y="438"/>
                  </a:moveTo>
                  <a:lnTo>
                    <a:pt x="132" y="414"/>
                  </a:lnTo>
                  <a:lnTo>
                    <a:pt x="126" y="384"/>
                  </a:lnTo>
                  <a:lnTo>
                    <a:pt x="72" y="348"/>
                  </a:lnTo>
                  <a:lnTo>
                    <a:pt x="84" y="294"/>
                  </a:lnTo>
                  <a:lnTo>
                    <a:pt x="66" y="288"/>
                  </a:lnTo>
                  <a:lnTo>
                    <a:pt x="54" y="294"/>
                  </a:lnTo>
                  <a:lnTo>
                    <a:pt x="42" y="264"/>
                  </a:lnTo>
                  <a:lnTo>
                    <a:pt x="18" y="240"/>
                  </a:lnTo>
                  <a:lnTo>
                    <a:pt x="0" y="222"/>
                  </a:lnTo>
                  <a:lnTo>
                    <a:pt x="0" y="168"/>
                  </a:lnTo>
                  <a:lnTo>
                    <a:pt x="18" y="156"/>
                  </a:lnTo>
                  <a:lnTo>
                    <a:pt x="24" y="132"/>
                  </a:lnTo>
                  <a:lnTo>
                    <a:pt x="18" y="96"/>
                  </a:lnTo>
                  <a:lnTo>
                    <a:pt x="54" y="84"/>
                  </a:lnTo>
                  <a:lnTo>
                    <a:pt x="66" y="60"/>
                  </a:lnTo>
                  <a:lnTo>
                    <a:pt x="66" y="42"/>
                  </a:lnTo>
                  <a:lnTo>
                    <a:pt x="36" y="12"/>
                  </a:lnTo>
                  <a:lnTo>
                    <a:pt x="48" y="12"/>
                  </a:lnTo>
                  <a:lnTo>
                    <a:pt x="198" y="0"/>
                  </a:lnTo>
                  <a:lnTo>
                    <a:pt x="222" y="60"/>
                  </a:lnTo>
                  <a:lnTo>
                    <a:pt x="240" y="246"/>
                  </a:lnTo>
                  <a:lnTo>
                    <a:pt x="228" y="264"/>
                  </a:lnTo>
                  <a:lnTo>
                    <a:pt x="246" y="294"/>
                  </a:lnTo>
                  <a:lnTo>
                    <a:pt x="216" y="336"/>
                  </a:lnTo>
                  <a:lnTo>
                    <a:pt x="216" y="366"/>
                  </a:lnTo>
                  <a:lnTo>
                    <a:pt x="210" y="378"/>
                  </a:lnTo>
                  <a:lnTo>
                    <a:pt x="216" y="390"/>
                  </a:lnTo>
                  <a:lnTo>
                    <a:pt x="192" y="402"/>
                  </a:lnTo>
                  <a:lnTo>
                    <a:pt x="198" y="426"/>
                  </a:lnTo>
                  <a:lnTo>
                    <a:pt x="162" y="414"/>
                  </a:lnTo>
                  <a:lnTo>
                    <a:pt x="150" y="432"/>
                  </a:lnTo>
                  <a:lnTo>
                    <a:pt x="150" y="438"/>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2" name="Freeform 169"/>
            <p:cNvSpPr>
              <a:spLocks/>
            </p:cNvSpPr>
            <p:nvPr/>
          </p:nvSpPr>
          <p:spPr bwMode="auto">
            <a:xfrm>
              <a:off x="3183" y="1842"/>
              <a:ext cx="246" cy="444"/>
            </a:xfrm>
            <a:custGeom>
              <a:avLst/>
              <a:gdLst>
                <a:gd name="T0" fmla="*/ 150 w 246"/>
                <a:gd name="T1" fmla="*/ 438 h 444"/>
                <a:gd name="T2" fmla="*/ 132 w 246"/>
                <a:gd name="T3" fmla="*/ 414 h 444"/>
                <a:gd name="T4" fmla="*/ 126 w 246"/>
                <a:gd name="T5" fmla="*/ 384 h 444"/>
                <a:gd name="T6" fmla="*/ 72 w 246"/>
                <a:gd name="T7" fmla="*/ 348 h 444"/>
                <a:gd name="T8" fmla="*/ 84 w 246"/>
                <a:gd name="T9" fmla="*/ 294 h 444"/>
                <a:gd name="T10" fmla="*/ 66 w 246"/>
                <a:gd name="T11" fmla="*/ 288 h 444"/>
                <a:gd name="T12" fmla="*/ 54 w 246"/>
                <a:gd name="T13" fmla="*/ 294 h 444"/>
                <a:gd name="T14" fmla="*/ 42 w 246"/>
                <a:gd name="T15" fmla="*/ 264 h 444"/>
                <a:gd name="T16" fmla="*/ 18 w 246"/>
                <a:gd name="T17" fmla="*/ 240 h 444"/>
                <a:gd name="T18" fmla="*/ 0 w 246"/>
                <a:gd name="T19" fmla="*/ 222 h 444"/>
                <a:gd name="T20" fmla="*/ 0 w 246"/>
                <a:gd name="T21" fmla="*/ 168 h 444"/>
                <a:gd name="T22" fmla="*/ 18 w 246"/>
                <a:gd name="T23" fmla="*/ 156 h 444"/>
                <a:gd name="T24" fmla="*/ 24 w 246"/>
                <a:gd name="T25" fmla="*/ 132 h 444"/>
                <a:gd name="T26" fmla="*/ 18 w 246"/>
                <a:gd name="T27" fmla="*/ 96 h 444"/>
                <a:gd name="T28" fmla="*/ 54 w 246"/>
                <a:gd name="T29" fmla="*/ 84 h 444"/>
                <a:gd name="T30" fmla="*/ 66 w 246"/>
                <a:gd name="T31" fmla="*/ 60 h 444"/>
                <a:gd name="T32" fmla="*/ 66 w 246"/>
                <a:gd name="T33" fmla="*/ 42 h 444"/>
                <a:gd name="T34" fmla="*/ 36 w 246"/>
                <a:gd name="T35" fmla="*/ 12 h 444"/>
                <a:gd name="T36" fmla="*/ 48 w 246"/>
                <a:gd name="T37" fmla="*/ 12 h 444"/>
                <a:gd name="T38" fmla="*/ 198 w 246"/>
                <a:gd name="T39" fmla="*/ 0 h 444"/>
                <a:gd name="T40" fmla="*/ 222 w 246"/>
                <a:gd name="T41" fmla="*/ 60 h 444"/>
                <a:gd name="T42" fmla="*/ 240 w 246"/>
                <a:gd name="T43" fmla="*/ 246 h 444"/>
                <a:gd name="T44" fmla="*/ 228 w 246"/>
                <a:gd name="T45" fmla="*/ 264 h 444"/>
                <a:gd name="T46" fmla="*/ 246 w 246"/>
                <a:gd name="T47" fmla="*/ 294 h 444"/>
                <a:gd name="T48" fmla="*/ 216 w 246"/>
                <a:gd name="T49" fmla="*/ 336 h 444"/>
                <a:gd name="T50" fmla="*/ 216 w 246"/>
                <a:gd name="T51" fmla="*/ 366 h 444"/>
                <a:gd name="T52" fmla="*/ 210 w 246"/>
                <a:gd name="T53" fmla="*/ 378 h 444"/>
                <a:gd name="T54" fmla="*/ 216 w 246"/>
                <a:gd name="T55" fmla="*/ 390 h 444"/>
                <a:gd name="T56" fmla="*/ 192 w 246"/>
                <a:gd name="T57" fmla="*/ 402 h 444"/>
                <a:gd name="T58" fmla="*/ 198 w 246"/>
                <a:gd name="T59" fmla="*/ 426 h 444"/>
                <a:gd name="T60" fmla="*/ 162 w 246"/>
                <a:gd name="T61" fmla="*/ 414 h 444"/>
                <a:gd name="T62" fmla="*/ 150 w 246"/>
                <a:gd name="T63" fmla="*/ 432 h 444"/>
                <a:gd name="T64" fmla="*/ 150 w 246"/>
                <a:gd name="T65" fmla="*/ 438 h 444"/>
                <a:gd name="T66" fmla="*/ 150 w 246"/>
                <a:gd name="T67" fmla="*/ 444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444"/>
                <a:gd name="T104" fmla="*/ 246 w 246"/>
                <a:gd name="T105" fmla="*/ 444 h 4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444">
                  <a:moveTo>
                    <a:pt x="150" y="438"/>
                  </a:moveTo>
                  <a:lnTo>
                    <a:pt x="132" y="414"/>
                  </a:lnTo>
                  <a:lnTo>
                    <a:pt x="126" y="384"/>
                  </a:lnTo>
                  <a:lnTo>
                    <a:pt x="72" y="348"/>
                  </a:lnTo>
                  <a:lnTo>
                    <a:pt x="84" y="294"/>
                  </a:lnTo>
                  <a:lnTo>
                    <a:pt x="66" y="288"/>
                  </a:lnTo>
                  <a:lnTo>
                    <a:pt x="54" y="294"/>
                  </a:lnTo>
                  <a:lnTo>
                    <a:pt x="42" y="264"/>
                  </a:lnTo>
                  <a:lnTo>
                    <a:pt x="18" y="240"/>
                  </a:lnTo>
                  <a:lnTo>
                    <a:pt x="0" y="222"/>
                  </a:lnTo>
                  <a:lnTo>
                    <a:pt x="0" y="168"/>
                  </a:lnTo>
                  <a:lnTo>
                    <a:pt x="18" y="156"/>
                  </a:lnTo>
                  <a:lnTo>
                    <a:pt x="24" y="132"/>
                  </a:lnTo>
                  <a:lnTo>
                    <a:pt x="18" y="96"/>
                  </a:lnTo>
                  <a:lnTo>
                    <a:pt x="54" y="84"/>
                  </a:lnTo>
                  <a:lnTo>
                    <a:pt x="66" y="60"/>
                  </a:lnTo>
                  <a:lnTo>
                    <a:pt x="66" y="42"/>
                  </a:lnTo>
                  <a:lnTo>
                    <a:pt x="36" y="12"/>
                  </a:lnTo>
                  <a:lnTo>
                    <a:pt x="48" y="12"/>
                  </a:lnTo>
                  <a:lnTo>
                    <a:pt x="198" y="0"/>
                  </a:lnTo>
                  <a:lnTo>
                    <a:pt x="222" y="60"/>
                  </a:lnTo>
                  <a:lnTo>
                    <a:pt x="240" y="246"/>
                  </a:lnTo>
                  <a:lnTo>
                    <a:pt x="228" y="264"/>
                  </a:lnTo>
                  <a:lnTo>
                    <a:pt x="246" y="294"/>
                  </a:lnTo>
                  <a:lnTo>
                    <a:pt x="216" y="336"/>
                  </a:lnTo>
                  <a:lnTo>
                    <a:pt x="216" y="366"/>
                  </a:lnTo>
                  <a:lnTo>
                    <a:pt x="210" y="378"/>
                  </a:lnTo>
                  <a:lnTo>
                    <a:pt x="216" y="390"/>
                  </a:lnTo>
                  <a:lnTo>
                    <a:pt x="192" y="402"/>
                  </a:lnTo>
                  <a:lnTo>
                    <a:pt x="198" y="426"/>
                  </a:lnTo>
                  <a:lnTo>
                    <a:pt x="162" y="414"/>
                  </a:lnTo>
                  <a:lnTo>
                    <a:pt x="150" y="432"/>
                  </a:lnTo>
                  <a:lnTo>
                    <a:pt x="150" y="438"/>
                  </a:lnTo>
                  <a:lnTo>
                    <a:pt x="150" y="44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3" name="Freeform 170"/>
            <p:cNvSpPr>
              <a:spLocks/>
            </p:cNvSpPr>
            <p:nvPr/>
          </p:nvSpPr>
          <p:spPr bwMode="auto">
            <a:xfrm>
              <a:off x="3399" y="1884"/>
              <a:ext cx="186" cy="324"/>
            </a:xfrm>
            <a:custGeom>
              <a:avLst/>
              <a:gdLst>
                <a:gd name="T0" fmla="*/ 0 w 186"/>
                <a:gd name="T1" fmla="*/ 324 h 324"/>
                <a:gd name="T2" fmla="*/ 0 w 186"/>
                <a:gd name="T3" fmla="*/ 294 h 324"/>
                <a:gd name="T4" fmla="*/ 30 w 186"/>
                <a:gd name="T5" fmla="*/ 252 h 324"/>
                <a:gd name="T6" fmla="*/ 12 w 186"/>
                <a:gd name="T7" fmla="*/ 222 h 324"/>
                <a:gd name="T8" fmla="*/ 24 w 186"/>
                <a:gd name="T9" fmla="*/ 204 h 324"/>
                <a:gd name="T10" fmla="*/ 6 w 186"/>
                <a:gd name="T11" fmla="*/ 18 h 324"/>
                <a:gd name="T12" fmla="*/ 24 w 186"/>
                <a:gd name="T13" fmla="*/ 24 h 324"/>
                <a:gd name="T14" fmla="*/ 48 w 186"/>
                <a:gd name="T15" fmla="*/ 12 h 324"/>
                <a:gd name="T16" fmla="*/ 162 w 186"/>
                <a:gd name="T17" fmla="*/ 0 h 324"/>
                <a:gd name="T18" fmla="*/ 186 w 186"/>
                <a:gd name="T19" fmla="*/ 204 h 324"/>
                <a:gd name="T20" fmla="*/ 186 w 186"/>
                <a:gd name="T21" fmla="*/ 228 h 324"/>
                <a:gd name="T22" fmla="*/ 150 w 186"/>
                <a:gd name="T23" fmla="*/ 240 h 324"/>
                <a:gd name="T24" fmla="*/ 156 w 186"/>
                <a:gd name="T25" fmla="*/ 252 h 324"/>
                <a:gd name="T26" fmla="*/ 126 w 186"/>
                <a:gd name="T27" fmla="*/ 300 h 324"/>
                <a:gd name="T28" fmla="*/ 108 w 186"/>
                <a:gd name="T29" fmla="*/ 300 h 324"/>
                <a:gd name="T30" fmla="*/ 102 w 186"/>
                <a:gd name="T31" fmla="*/ 288 h 324"/>
                <a:gd name="T32" fmla="*/ 84 w 186"/>
                <a:gd name="T33" fmla="*/ 312 h 324"/>
                <a:gd name="T34" fmla="*/ 72 w 186"/>
                <a:gd name="T35" fmla="*/ 306 h 324"/>
                <a:gd name="T36" fmla="*/ 60 w 186"/>
                <a:gd name="T37" fmla="*/ 324 h 324"/>
                <a:gd name="T38" fmla="*/ 24 w 186"/>
                <a:gd name="T39" fmla="*/ 312 h 324"/>
                <a:gd name="T40" fmla="*/ 24 w 186"/>
                <a:gd name="T41" fmla="*/ 324 h 324"/>
                <a:gd name="T42" fmla="*/ 12 w 186"/>
                <a:gd name="T43" fmla="*/ 318 h 324"/>
                <a:gd name="T44" fmla="*/ 6 w 186"/>
                <a:gd name="T45" fmla="*/ 324 h 324"/>
                <a:gd name="T46" fmla="*/ 0 w 186"/>
                <a:gd name="T47" fmla="*/ 324 h 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6"/>
                <a:gd name="T73" fmla="*/ 0 h 324"/>
                <a:gd name="T74" fmla="*/ 186 w 186"/>
                <a:gd name="T75" fmla="*/ 324 h 3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6" h="324">
                  <a:moveTo>
                    <a:pt x="0" y="324"/>
                  </a:moveTo>
                  <a:lnTo>
                    <a:pt x="0" y="294"/>
                  </a:lnTo>
                  <a:lnTo>
                    <a:pt x="30" y="252"/>
                  </a:lnTo>
                  <a:lnTo>
                    <a:pt x="12" y="222"/>
                  </a:lnTo>
                  <a:lnTo>
                    <a:pt x="24" y="204"/>
                  </a:lnTo>
                  <a:lnTo>
                    <a:pt x="6" y="18"/>
                  </a:lnTo>
                  <a:lnTo>
                    <a:pt x="24" y="24"/>
                  </a:lnTo>
                  <a:lnTo>
                    <a:pt x="48" y="12"/>
                  </a:lnTo>
                  <a:lnTo>
                    <a:pt x="162" y="0"/>
                  </a:lnTo>
                  <a:lnTo>
                    <a:pt x="186" y="204"/>
                  </a:lnTo>
                  <a:lnTo>
                    <a:pt x="186" y="228"/>
                  </a:lnTo>
                  <a:lnTo>
                    <a:pt x="150" y="240"/>
                  </a:lnTo>
                  <a:lnTo>
                    <a:pt x="156" y="252"/>
                  </a:lnTo>
                  <a:lnTo>
                    <a:pt x="126" y="300"/>
                  </a:lnTo>
                  <a:lnTo>
                    <a:pt x="108" y="300"/>
                  </a:lnTo>
                  <a:lnTo>
                    <a:pt x="102" y="288"/>
                  </a:lnTo>
                  <a:lnTo>
                    <a:pt x="84" y="312"/>
                  </a:lnTo>
                  <a:lnTo>
                    <a:pt x="72" y="306"/>
                  </a:lnTo>
                  <a:lnTo>
                    <a:pt x="60" y="324"/>
                  </a:lnTo>
                  <a:lnTo>
                    <a:pt x="24" y="312"/>
                  </a:lnTo>
                  <a:lnTo>
                    <a:pt x="24" y="324"/>
                  </a:lnTo>
                  <a:lnTo>
                    <a:pt x="12" y="318"/>
                  </a:lnTo>
                  <a:lnTo>
                    <a:pt x="6" y="324"/>
                  </a:lnTo>
                  <a:lnTo>
                    <a:pt x="0" y="32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4" name="Freeform 171"/>
            <p:cNvSpPr>
              <a:spLocks/>
            </p:cNvSpPr>
            <p:nvPr/>
          </p:nvSpPr>
          <p:spPr bwMode="auto">
            <a:xfrm>
              <a:off x="3399" y="1884"/>
              <a:ext cx="186" cy="330"/>
            </a:xfrm>
            <a:custGeom>
              <a:avLst/>
              <a:gdLst>
                <a:gd name="T0" fmla="*/ 0 w 186"/>
                <a:gd name="T1" fmla="*/ 324 h 330"/>
                <a:gd name="T2" fmla="*/ 0 w 186"/>
                <a:gd name="T3" fmla="*/ 294 h 330"/>
                <a:gd name="T4" fmla="*/ 30 w 186"/>
                <a:gd name="T5" fmla="*/ 252 h 330"/>
                <a:gd name="T6" fmla="*/ 12 w 186"/>
                <a:gd name="T7" fmla="*/ 222 h 330"/>
                <a:gd name="T8" fmla="*/ 24 w 186"/>
                <a:gd name="T9" fmla="*/ 204 h 330"/>
                <a:gd name="T10" fmla="*/ 6 w 186"/>
                <a:gd name="T11" fmla="*/ 18 h 330"/>
                <a:gd name="T12" fmla="*/ 24 w 186"/>
                <a:gd name="T13" fmla="*/ 24 h 330"/>
                <a:gd name="T14" fmla="*/ 48 w 186"/>
                <a:gd name="T15" fmla="*/ 12 h 330"/>
                <a:gd name="T16" fmla="*/ 162 w 186"/>
                <a:gd name="T17" fmla="*/ 0 h 330"/>
                <a:gd name="T18" fmla="*/ 186 w 186"/>
                <a:gd name="T19" fmla="*/ 204 h 330"/>
                <a:gd name="T20" fmla="*/ 186 w 186"/>
                <a:gd name="T21" fmla="*/ 228 h 330"/>
                <a:gd name="T22" fmla="*/ 150 w 186"/>
                <a:gd name="T23" fmla="*/ 240 h 330"/>
                <a:gd name="T24" fmla="*/ 156 w 186"/>
                <a:gd name="T25" fmla="*/ 252 h 330"/>
                <a:gd name="T26" fmla="*/ 126 w 186"/>
                <a:gd name="T27" fmla="*/ 300 h 330"/>
                <a:gd name="T28" fmla="*/ 108 w 186"/>
                <a:gd name="T29" fmla="*/ 300 h 330"/>
                <a:gd name="T30" fmla="*/ 102 w 186"/>
                <a:gd name="T31" fmla="*/ 288 h 330"/>
                <a:gd name="T32" fmla="*/ 84 w 186"/>
                <a:gd name="T33" fmla="*/ 312 h 330"/>
                <a:gd name="T34" fmla="*/ 72 w 186"/>
                <a:gd name="T35" fmla="*/ 306 h 330"/>
                <a:gd name="T36" fmla="*/ 60 w 186"/>
                <a:gd name="T37" fmla="*/ 324 h 330"/>
                <a:gd name="T38" fmla="*/ 24 w 186"/>
                <a:gd name="T39" fmla="*/ 312 h 330"/>
                <a:gd name="T40" fmla="*/ 24 w 186"/>
                <a:gd name="T41" fmla="*/ 324 h 330"/>
                <a:gd name="T42" fmla="*/ 12 w 186"/>
                <a:gd name="T43" fmla="*/ 318 h 330"/>
                <a:gd name="T44" fmla="*/ 6 w 186"/>
                <a:gd name="T45" fmla="*/ 324 h 330"/>
                <a:gd name="T46" fmla="*/ 0 w 186"/>
                <a:gd name="T47" fmla="*/ 324 h 330"/>
                <a:gd name="T48" fmla="*/ 0 w 186"/>
                <a:gd name="T49" fmla="*/ 330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330"/>
                <a:gd name="T77" fmla="*/ 186 w 186"/>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330">
                  <a:moveTo>
                    <a:pt x="0" y="324"/>
                  </a:moveTo>
                  <a:lnTo>
                    <a:pt x="0" y="294"/>
                  </a:lnTo>
                  <a:lnTo>
                    <a:pt x="30" y="252"/>
                  </a:lnTo>
                  <a:lnTo>
                    <a:pt x="12" y="222"/>
                  </a:lnTo>
                  <a:lnTo>
                    <a:pt x="24" y="204"/>
                  </a:lnTo>
                  <a:lnTo>
                    <a:pt x="6" y="18"/>
                  </a:lnTo>
                  <a:lnTo>
                    <a:pt x="24" y="24"/>
                  </a:lnTo>
                  <a:lnTo>
                    <a:pt x="48" y="12"/>
                  </a:lnTo>
                  <a:lnTo>
                    <a:pt x="162" y="0"/>
                  </a:lnTo>
                  <a:lnTo>
                    <a:pt x="186" y="204"/>
                  </a:lnTo>
                  <a:lnTo>
                    <a:pt x="186" y="228"/>
                  </a:lnTo>
                  <a:lnTo>
                    <a:pt x="150" y="240"/>
                  </a:lnTo>
                  <a:lnTo>
                    <a:pt x="156" y="252"/>
                  </a:lnTo>
                  <a:lnTo>
                    <a:pt x="126" y="300"/>
                  </a:lnTo>
                  <a:lnTo>
                    <a:pt x="108" y="300"/>
                  </a:lnTo>
                  <a:lnTo>
                    <a:pt x="102" y="288"/>
                  </a:lnTo>
                  <a:lnTo>
                    <a:pt x="84" y="312"/>
                  </a:lnTo>
                  <a:lnTo>
                    <a:pt x="72" y="306"/>
                  </a:lnTo>
                  <a:lnTo>
                    <a:pt x="60" y="324"/>
                  </a:lnTo>
                  <a:lnTo>
                    <a:pt x="24" y="312"/>
                  </a:lnTo>
                  <a:lnTo>
                    <a:pt x="24" y="324"/>
                  </a:lnTo>
                  <a:lnTo>
                    <a:pt x="12" y="318"/>
                  </a:lnTo>
                  <a:lnTo>
                    <a:pt x="6" y="324"/>
                  </a:lnTo>
                  <a:lnTo>
                    <a:pt x="0" y="324"/>
                  </a:lnTo>
                  <a:lnTo>
                    <a:pt x="0" y="33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5" name="Freeform 172"/>
            <p:cNvSpPr>
              <a:spLocks/>
            </p:cNvSpPr>
            <p:nvPr/>
          </p:nvSpPr>
          <p:spPr bwMode="auto">
            <a:xfrm>
              <a:off x="2877" y="1776"/>
              <a:ext cx="372" cy="246"/>
            </a:xfrm>
            <a:custGeom>
              <a:avLst/>
              <a:gdLst>
                <a:gd name="T0" fmla="*/ 306 w 372"/>
                <a:gd name="T1" fmla="*/ 246 h 246"/>
                <a:gd name="T2" fmla="*/ 288 w 372"/>
                <a:gd name="T3" fmla="*/ 228 h 246"/>
                <a:gd name="T4" fmla="*/ 54 w 372"/>
                <a:gd name="T5" fmla="*/ 234 h 246"/>
                <a:gd name="T6" fmla="*/ 42 w 372"/>
                <a:gd name="T7" fmla="*/ 180 h 246"/>
                <a:gd name="T8" fmla="*/ 12 w 372"/>
                <a:gd name="T9" fmla="*/ 90 h 246"/>
                <a:gd name="T10" fmla="*/ 0 w 372"/>
                <a:gd name="T11" fmla="*/ 66 h 246"/>
                <a:gd name="T12" fmla="*/ 12 w 372"/>
                <a:gd name="T13" fmla="*/ 36 h 246"/>
                <a:gd name="T14" fmla="*/ 6 w 372"/>
                <a:gd name="T15" fmla="*/ 12 h 246"/>
                <a:gd name="T16" fmla="*/ 12 w 372"/>
                <a:gd name="T17" fmla="*/ 6 h 246"/>
                <a:gd name="T18" fmla="*/ 306 w 372"/>
                <a:gd name="T19" fmla="*/ 0 h 246"/>
                <a:gd name="T20" fmla="*/ 318 w 372"/>
                <a:gd name="T21" fmla="*/ 18 h 246"/>
                <a:gd name="T22" fmla="*/ 312 w 372"/>
                <a:gd name="T23" fmla="*/ 36 h 246"/>
                <a:gd name="T24" fmla="*/ 318 w 372"/>
                <a:gd name="T25" fmla="*/ 60 h 246"/>
                <a:gd name="T26" fmla="*/ 342 w 372"/>
                <a:gd name="T27" fmla="*/ 78 h 246"/>
                <a:gd name="T28" fmla="*/ 372 w 372"/>
                <a:gd name="T29" fmla="*/ 108 h 246"/>
                <a:gd name="T30" fmla="*/ 372 w 372"/>
                <a:gd name="T31" fmla="*/ 126 h 246"/>
                <a:gd name="T32" fmla="*/ 360 w 372"/>
                <a:gd name="T33" fmla="*/ 150 h 246"/>
                <a:gd name="T34" fmla="*/ 324 w 372"/>
                <a:gd name="T35" fmla="*/ 162 h 246"/>
                <a:gd name="T36" fmla="*/ 330 w 372"/>
                <a:gd name="T37" fmla="*/ 198 h 246"/>
                <a:gd name="T38" fmla="*/ 324 w 372"/>
                <a:gd name="T39" fmla="*/ 222 h 246"/>
                <a:gd name="T40" fmla="*/ 306 w 372"/>
                <a:gd name="T41" fmla="*/ 234 h 246"/>
                <a:gd name="T42" fmla="*/ 306 w 372"/>
                <a:gd name="T43" fmla="*/ 2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2"/>
                <a:gd name="T67" fmla="*/ 0 h 246"/>
                <a:gd name="T68" fmla="*/ 372 w 372"/>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2" h="246">
                  <a:moveTo>
                    <a:pt x="306" y="246"/>
                  </a:moveTo>
                  <a:lnTo>
                    <a:pt x="288" y="228"/>
                  </a:lnTo>
                  <a:lnTo>
                    <a:pt x="54" y="234"/>
                  </a:lnTo>
                  <a:lnTo>
                    <a:pt x="42" y="180"/>
                  </a:lnTo>
                  <a:lnTo>
                    <a:pt x="12" y="90"/>
                  </a:lnTo>
                  <a:lnTo>
                    <a:pt x="0" y="66"/>
                  </a:lnTo>
                  <a:lnTo>
                    <a:pt x="12" y="36"/>
                  </a:lnTo>
                  <a:lnTo>
                    <a:pt x="6" y="12"/>
                  </a:lnTo>
                  <a:lnTo>
                    <a:pt x="12" y="6"/>
                  </a:lnTo>
                  <a:lnTo>
                    <a:pt x="306" y="0"/>
                  </a:lnTo>
                  <a:lnTo>
                    <a:pt x="318" y="18"/>
                  </a:lnTo>
                  <a:lnTo>
                    <a:pt x="312" y="36"/>
                  </a:lnTo>
                  <a:lnTo>
                    <a:pt x="318" y="60"/>
                  </a:lnTo>
                  <a:lnTo>
                    <a:pt x="342" y="78"/>
                  </a:lnTo>
                  <a:lnTo>
                    <a:pt x="372" y="108"/>
                  </a:lnTo>
                  <a:lnTo>
                    <a:pt x="372" y="126"/>
                  </a:lnTo>
                  <a:lnTo>
                    <a:pt x="360" y="150"/>
                  </a:lnTo>
                  <a:lnTo>
                    <a:pt x="324" y="162"/>
                  </a:lnTo>
                  <a:lnTo>
                    <a:pt x="330" y="198"/>
                  </a:lnTo>
                  <a:lnTo>
                    <a:pt x="324" y="222"/>
                  </a:lnTo>
                  <a:lnTo>
                    <a:pt x="306" y="234"/>
                  </a:lnTo>
                  <a:lnTo>
                    <a:pt x="306" y="24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6" name="Freeform 173"/>
            <p:cNvSpPr>
              <a:spLocks/>
            </p:cNvSpPr>
            <p:nvPr/>
          </p:nvSpPr>
          <p:spPr bwMode="auto">
            <a:xfrm>
              <a:off x="2877" y="1776"/>
              <a:ext cx="372" cy="252"/>
            </a:xfrm>
            <a:custGeom>
              <a:avLst/>
              <a:gdLst>
                <a:gd name="T0" fmla="*/ 306 w 372"/>
                <a:gd name="T1" fmla="*/ 246 h 252"/>
                <a:gd name="T2" fmla="*/ 288 w 372"/>
                <a:gd name="T3" fmla="*/ 228 h 252"/>
                <a:gd name="T4" fmla="*/ 54 w 372"/>
                <a:gd name="T5" fmla="*/ 234 h 252"/>
                <a:gd name="T6" fmla="*/ 42 w 372"/>
                <a:gd name="T7" fmla="*/ 180 h 252"/>
                <a:gd name="T8" fmla="*/ 12 w 372"/>
                <a:gd name="T9" fmla="*/ 90 h 252"/>
                <a:gd name="T10" fmla="*/ 0 w 372"/>
                <a:gd name="T11" fmla="*/ 66 h 252"/>
                <a:gd name="T12" fmla="*/ 12 w 372"/>
                <a:gd name="T13" fmla="*/ 36 h 252"/>
                <a:gd name="T14" fmla="*/ 6 w 372"/>
                <a:gd name="T15" fmla="*/ 12 h 252"/>
                <a:gd name="T16" fmla="*/ 12 w 372"/>
                <a:gd name="T17" fmla="*/ 6 h 252"/>
                <a:gd name="T18" fmla="*/ 306 w 372"/>
                <a:gd name="T19" fmla="*/ 0 h 252"/>
                <a:gd name="T20" fmla="*/ 318 w 372"/>
                <a:gd name="T21" fmla="*/ 18 h 252"/>
                <a:gd name="T22" fmla="*/ 312 w 372"/>
                <a:gd name="T23" fmla="*/ 36 h 252"/>
                <a:gd name="T24" fmla="*/ 318 w 372"/>
                <a:gd name="T25" fmla="*/ 60 h 252"/>
                <a:gd name="T26" fmla="*/ 342 w 372"/>
                <a:gd name="T27" fmla="*/ 78 h 252"/>
                <a:gd name="T28" fmla="*/ 372 w 372"/>
                <a:gd name="T29" fmla="*/ 108 h 252"/>
                <a:gd name="T30" fmla="*/ 372 w 372"/>
                <a:gd name="T31" fmla="*/ 126 h 252"/>
                <a:gd name="T32" fmla="*/ 360 w 372"/>
                <a:gd name="T33" fmla="*/ 150 h 252"/>
                <a:gd name="T34" fmla="*/ 324 w 372"/>
                <a:gd name="T35" fmla="*/ 162 h 252"/>
                <a:gd name="T36" fmla="*/ 330 w 372"/>
                <a:gd name="T37" fmla="*/ 198 h 252"/>
                <a:gd name="T38" fmla="*/ 324 w 372"/>
                <a:gd name="T39" fmla="*/ 222 h 252"/>
                <a:gd name="T40" fmla="*/ 306 w 372"/>
                <a:gd name="T41" fmla="*/ 234 h 252"/>
                <a:gd name="T42" fmla="*/ 306 w 372"/>
                <a:gd name="T43" fmla="*/ 246 h 252"/>
                <a:gd name="T44" fmla="*/ 306 w 372"/>
                <a:gd name="T45" fmla="*/ 252 h 2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2"/>
                <a:gd name="T70" fmla="*/ 0 h 252"/>
                <a:gd name="T71" fmla="*/ 372 w 372"/>
                <a:gd name="T72" fmla="*/ 252 h 2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2" h="252">
                  <a:moveTo>
                    <a:pt x="306" y="246"/>
                  </a:moveTo>
                  <a:lnTo>
                    <a:pt x="288" y="228"/>
                  </a:lnTo>
                  <a:lnTo>
                    <a:pt x="54" y="234"/>
                  </a:lnTo>
                  <a:lnTo>
                    <a:pt x="42" y="180"/>
                  </a:lnTo>
                  <a:lnTo>
                    <a:pt x="12" y="90"/>
                  </a:lnTo>
                  <a:lnTo>
                    <a:pt x="0" y="66"/>
                  </a:lnTo>
                  <a:lnTo>
                    <a:pt x="12" y="36"/>
                  </a:lnTo>
                  <a:lnTo>
                    <a:pt x="6" y="12"/>
                  </a:lnTo>
                  <a:lnTo>
                    <a:pt x="12" y="6"/>
                  </a:lnTo>
                  <a:lnTo>
                    <a:pt x="306" y="0"/>
                  </a:lnTo>
                  <a:lnTo>
                    <a:pt x="318" y="18"/>
                  </a:lnTo>
                  <a:lnTo>
                    <a:pt x="312" y="36"/>
                  </a:lnTo>
                  <a:lnTo>
                    <a:pt x="318" y="60"/>
                  </a:lnTo>
                  <a:lnTo>
                    <a:pt x="342" y="78"/>
                  </a:lnTo>
                  <a:lnTo>
                    <a:pt x="372" y="108"/>
                  </a:lnTo>
                  <a:lnTo>
                    <a:pt x="372" y="126"/>
                  </a:lnTo>
                  <a:lnTo>
                    <a:pt x="360" y="150"/>
                  </a:lnTo>
                  <a:lnTo>
                    <a:pt x="324" y="162"/>
                  </a:lnTo>
                  <a:lnTo>
                    <a:pt x="330" y="198"/>
                  </a:lnTo>
                  <a:lnTo>
                    <a:pt x="324" y="222"/>
                  </a:lnTo>
                  <a:lnTo>
                    <a:pt x="306" y="234"/>
                  </a:lnTo>
                  <a:lnTo>
                    <a:pt x="306" y="246"/>
                  </a:lnTo>
                  <a:lnTo>
                    <a:pt x="306" y="25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7" name="Freeform 174"/>
            <p:cNvSpPr>
              <a:spLocks/>
            </p:cNvSpPr>
            <p:nvPr/>
          </p:nvSpPr>
          <p:spPr bwMode="auto">
            <a:xfrm>
              <a:off x="2541" y="2046"/>
              <a:ext cx="456" cy="246"/>
            </a:xfrm>
            <a:custGeom>
              <a:avLst/>
              <a:gdLst>
                <a:gd name="T0" fmla="*/ 414 w 456"/>
                <a:gd name="T1" fmla="*/ 12 h 246"/>
                <a:gd name="T2" fmla="*/ 438 w 456"/>
                <a:gd name="T3" fmla="*/ 24 h 246"/>
                <a:gd name="T4" fmla="*/ 426 w 456"/>
                <a:gd name="T5" fmla="*/ 48 h 246"/>
                <a:gd name="T6" fmla="*/ 456 w 456"/>
                <a:gd name="T7" fmla="*/ 78 h 246"/>
                <a:gd name="T8" fmla="*/ 456 w 456"/>
                <a:gd name="T9" fmla="*/ 246 h 246"/>
                <a:gd name="T10" fmla="*/ 0 w 456"/>
                <a:gd name="T11" fmla="*/ 234 h 246"/>
                <a:gd name="T12" fmla="*/ 12 w 456"/>
                <a:gd name="T13" fmla="*/ 0 h 246"/>
                <a:gd name="T14" fmla="*/ 414 w 456"/>
                <a:gd name="T15" fmla="*/ 12 h 246"/>
                <a:gd name="T16" fmla="*/ 0 60000 65536"/>
                <a:gd name="T17" fmla="*/ 0 60000 65536"/>
                <a:gd name="T18" fmla="*/ 0 60000 65536"/>
                <a:gd name="T19" fmla="*/ 0 60000 65536"/>
                <a:gd name="T20" fmla="*/ 0 60000 65536"/>
                <a:gd name="T21" fmla="*/ 0 60000 65536"/>
                <a:gd name="T22" fmla="*/ 0 60000 65536"/>
                <a:gd name="T23" fmla="*/ 0 60000 65536"/>
                <a:gd name="T24" fmla="*/ 0 w 456"/>
                <a:gd name="T25" fmla="*/ 0 h 246"/>
                <a:gd name="T26" fmla="*/ 456 w 456"/>
                <a:gd name="T27" fmla="*/ 246 h 2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6" h="246">
                  <a:moveTo>
                    <a:pt x="414" y="12"/>
                  </a:moveTo>
                  <a:lnTo>
                    <a:pt x="438" y="24"/>
                  </a:lnTo>
                  <a:lnTo>
                    <a:pt x="426" y="48"/>
                  </a:lnTo>
                  <a:lnTo>
                    <a:pt x="456" y="78"/>
                  </a:lnTo>
                  <a:lnTo>
                    <a:pt x="456" y="246"/>
                  </a:lnTo>
                  <a:lnTo>
                    <a:pt x="0" y="234"/>
                  </a:lnTo>
                  <a:lnTo>
                    <a:pt x="12" y="0"/>
                  </a:lnTo>
                  <a:lnTo>
                    <a:pt x="414" y="1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8" name="Freeform 175"/>
            <p:cNvSpPr>
              <a:spLocks/>
            </p:cNvSpPr>
            <p:nvPr/>
          </p:nvSpPr>
          <p:spPr bwMode="auto">
            <a:xfrm>
              <a:off x="2541" y="2046"/>
              <a:ext cx="456" cy="246"/>
            </a:xfrm>
            <a:custGeom>
              <a:avLst/>
              <a:gdLst>
                <a:gd name="T0" fmla="*/ 414 w 456"/>
                <a:gd name="T1" fmla="*/ 12 h 246"/>
                <a:gd name="T2" fmla="*/ 438 w 456"/>
                <a:gd name="T3" fmla="*/ 24 h 246"/>
                <a:gd name="T4" fmla="*/ 426 w 456"/>
                <a:gd name="T5" fmla="*/ 48 h 246"/>
                <a:gd name="T6" fmla="*/ 456 w 456"/>
                <a:gd name="T7" fmla="*/ 78 h 246"/>
                <a:gd name="T8" fmla="*/ 456 w 456"/>
                <a:gd name="T9" fmla="*/ 246 h 246"/>
                <a:gd name="T10" fmla="*/ 0 w 456"/>
                <a:gd name="T11" fmla="*/ 234 h 246"/>
                <a:gd name="T12" fmla="*/ 12 w 456"/>
                <a:gd name="T13" fmla="*/ 0 h 246"/>
                <a:gd name="T14" fmla="*/ 414 w 456"/>
                <a:gd name="T15" fmla="*/ 12 h 246"/>
                <a:gd name="T16" fmla="*/ 414 w 456"/>
                <a:gd name="T17" fmla="*/ 18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
                <a:gd name="T28" fmla="*/ 0 h 246"/>
                <a:gd name="T29" fmla="*/ 456 w 456"/>
                <a:gd name="T30" fmla="*/ 246 h 2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 h="246">
                  <a:moveTo>
                    <a:pt x="414" y="12"/>
                  </a:moveTo>
                  <a:lnTo>
                    <a:pt x="438" y="24"/>
                  </a:lnTo>
                  <a:lnTo>
                    <a:pt x="426" y="48"/>
                  </a:lnTo>
                  <a:lnTo>
                    <a:pt x="456" y="78"/>
                  </a:lnTo>
                  <a:lnTo>
                    <a:pt x="456" y="246"/>
                  </a:lnTo>
                  <a:lnTo>
                    <a:pt x="0" y="234"/>
                  </a:lnTo>
                  <a:lnTo>
                    <a:pt x="12" y="0"/>
                  </a:lnTo>
                  <a:lnTo>
                    <a:pt x="414" y="12"/>
                  </a:lnTo>
                  <a:lnTo>
                    <a:pt x="414" y="1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9" name="Freeform 176"/>
            <p:cNvSpPr>
              <a:spLocks/>
            </p:cNvSpPr>
            <p:nvPr/>
          </p:nvSpPr>
          <p:spPr bwMode="auto">
            <a:xfrm>
              <a:off x="3321" y="2088"/>
              <a:ext cx="450" cy="228"/>
            </a:xfrm>
            <a:custGeom>
              <a:avLst/>
              <a:gdLst>
                <a:gd name="T0" fmla="*/ 360 w 450"/>
                <a:gd name="T1" fmla="*/ 186 h 228"/>
                <a:gd name="T2" fmla="*/ 84 w 450"/>
                <a:gd name="T3" fmla="*/ 210 h 228"/>
                <a:gd name="T4" fmla="*/ 84 w 450"/>
                <a:gd name="T5" fmla="*/ 222 h 228"/>
                <a:gd name="T6" fmla="*/ 0 w 450"/>
                <a:gd name="T7" fmla="*/ 228 h 228"/>
                <a:gd name="T8" fmla="*/ 6 w 450"/>
                <a:gd name="T9" fmla="*/ 222 h 228"/>
                <a:gd name="T10" fmla="*/ 18 w 450"/>
                <a:gd name="T11" fmla="*/ 222 h 228"/>
                <a:gd name="T12" fmla="*/ 12 w 450"/>
                <a:gd name="T13" fmla="*/ 192 h 228"/>
                <a:gd name="T14" fmla="*/ 12 w 450"/>
                <a:gd name="T15" fmla="*/ 186 h 228"/>
                <a:gd name="T16" fmla="*/ 24 w 450"/>
                <a:gd name="T17" fmla="*/ 168 h 228"/>
                <a:gd name="T18" fmla="*/ 60 w 450"/>
                <a:gd name="T19" fmla="*/ 180 h 228"/>
                <a:gd name="T20" fmla="*/ 54 w 450"/>
                <a:gd name="T21" fmla="*/ 156 h 228"/>
                <a:gd name="T22" fmla="*/ 78 w 450"/>
                <a:gd name="T23" fmla="*/ 144 h 228"/>
                <a:gd name="T24" fmla="*/ 72 w 450"/>
                <a:gd name="T25" fmla="*/ 132 h 228"/>
                <a:gd name="T26" fmla="*/ 78 w 450"/>
                <a:gd name="T27" fmla="*/ 120 h 228"/>
                <a:gd name="T28" fmla="*/ 84 w 450"/>
                <a:gd name="T29" fmla="*/ 120 h 228"/>
                <a:gd name="T30" fmla="*/ 90 w 450"/>
                <a:gd name="T31" fmla="*/ 114 h 228"/>
                <a:gd name="T32" fmla="*/ 102 w 450"/>
                <a:gd name="T33" fmla="*/ 120 h 228"/>
                <a:gd name="T34" fmla="*/ 102 w 450"/>
                <a:gd name="T35" fmla="*/ 108 h 228"/>
                <a:gd name="T36" fmla="*/ 138 w 450"/>
                <a:gd name="T37" fmla="*/ 120 h 228"/>
                <a:gd name="T38" fmla="*/ 150 w 450"/>
                <a:gd name="T39" fmla="*/ 102 h 228"/>
                <a:gd name="T40" fmla="*/ 162 w 450"/>
                <a:gd name="T41" fmla="*/ 108 h 228"/>
                <a:gd name="T42" fmla="*/ 180 w 450"/>
                <a:gd name="T43" fmla="*/ 84 h 228"/>
                <a:gd name="T44" fmla="*/ 186 w 450"/>
                <a:gd name="T45" fmla="*/ 96 h 228"/>
                <a:gd name="T46" fmla="*/ 204 w 450"/>
                <a:gd name="T47" fmla="*/ 96 h 228"/>
                <a:gd name="T48" fmla="*/ 234 w 450"/>
                <a:gd name="T49" fmla="*/ 48 h 228"/>
                <a:gd name="T50" fmla="*/ 228 w 450"/>
                <a:gd name="T51" fmla="*/ 36 h 228"/>
                <a:gd name="T52" fmla="*/ 264 w 450"/>
                <a:gd name="T53" fmla="*/ 24 h 228"/>
                <a:gd name="T54" fmla="*/ 264 w 450"/>
                <a:gd name="T55" fmla="*/ 0 h 228"/>
                <a:gd name="T56" fmla="*/ 288 w 450"/>
                <a:gd name="T57" fmla="*/ 0 h 228"/>
                <a:gd name="T58" fmla="*/ 300 w 450"/>
                <a:gd name="T59" fmla="*/ 18 h 228"/>
                <a:gd name="T60" fmla="*/ 336 w 450"/>
                <a:gd name="T61" fmla="*/ 30 h 228"/>
                <a:gd name="T62" fmla="*/ 384 w 450"/>
                <a:gd name="T63" fmla="*/ 12 h 228"/>
                <a:gd name="T64" fmla="*/ 402 w 450"/>
                <a:gd name="T65" fmla="*/ 36 h 228"/>
                <a:gd name="T66" fmla="*/ 402 w 450"/>
                <a:gd name="T67" fmla="*/ 36 h 228"/>
                <a:gd name="T68" fmla="*/ 414 w 450"/>
                <a:gd name="T69" fmla="*/ 72 h 228"/>
                <a:gd name="T70" fmla="*/ 450 w 450"/>
                <a:gd name="T71" fmla="*/ 102 h 228"/>
                <a:gd name="T72" fmla="*/ 390 w 450"/>
                <a:gd name="T73" fmla="*/ 174 h 228"/>
                <a:gd name="T74" fmla="*/ 360 w 450"/>
                <a:gd name="T75" fmla="*/ 186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0"/>
                <a:gd name="T115" fmla="*/ 0 h 228"/>
                <a:gd name="T116" fmla="*/ 450 w 45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0" h="228">
                  <a:moveTo>
                    <a:pt x="360" y="186"/>
                  </a:moveTo>
                  <a:lnTo>
                    <a:pt x="84" y="210"/>
                  </a:lnTo>
                  <a:lnTo>
                    <a:pt x="84" y="222"/>
                  </a:lnTo>
                  <a:lnTo>
                    <a:pt x="0" y="228"/>
                  </a:lnTo>
                  <a:lnTo>
                    <a:pt x="6" y="222"/>
                  </a:lnTo>
                  <a:lnTo>
                    <a:pt x="18" y="222"/>
                  </a:lnTo>
                  <a:lnTo>
                    <a:pt x="12" y="192"/>
                  </a:lnTo>
                  <a:lnTo>
                    <a:pt x="12" y="186"/>
                  </a:lnTo>
                  <a:lnTo>
                    <a:pt x="24" y="168"/>
                  </a:lnTo>
                  <a:lnTo>
                    <a:pt x="60" y="180"/>
                  </a:lnTo>
                  <a:lnTo>
                    <a:pt x="54" y="156"/>
                  </a:lnTo>
                  <a:lnTo>
                    <a:pt x="78" y="144"/>
                  </a:lnTo>
                  <a:lnTo>
                    <a:pt x="72" y="132"/>
                  </a:lnTo>
                  <a:lnTo>
                    <a:pt x="78" y="120"/>
                  </a:lnTo>
                  <a:lnTo>
                    <a:pt x="84" y="120"/>
                  </a:lnTo>
                  <a:lnTo>
                    <a:pt x="90" y="114"/>
                  </a:lnTo>
                  <a:lnTo>
                    <a:pt x="102" y="120"/>
                  </a:lnTo>
                  <a:lnTo>
                    <a:pt x="102" y="108"/>
                  </a:lnTo>
                  <a:lnTo>
                    <a:pt x="138" y="120"/>
                  </a:lnTo>
                  <a:lnTo>
                    <a:pt x="150" y="102"/>
                  </a:lnTo>
                  <a:lnTo>
                    <a:pt x="162" y="108"/>
                  </a:lnTo>
                  <a:lnTo>
                    <a:pt x="180" y="84"/>
                  </a:lnTo>
                  <a:lnTo>
                    <a:pt x="186" y="96"/>
                  </a:lnTo>
                  <a:lnTo>
                    <a:pt x="204" y="96"/>
                  </a:lnTo>
                  <a:lnTo>
                    <a:pt x="234" y="48"/>
                  </a:lnTo>
                  <a:lnTo>
                    <a:pt x="228" y="36"/>
                  </a:lnTo>
                  <a:lnTo>
                    <a:pt x="264" y="24"/>
                  </a:lnTo>
                  <a:lnTo>
                    <a:pt x="264" y="0"/>
                  </a:lnTo>
                  <a:lnTo>
                    <a:pt x="288" y="0"/>
                  </a:lnTo>
                  <a:lnTo>
                    <a:pt x="300" y="18"/>
                  </a:lnTo>
                  <a:lnTo>
                    <a:pt x="336" y="30"/>
                  </a:lnTo>
                  <a:lnTo>
                    <a:pt x="384" y="12"/>
                  </a:lnTo>
                  <a:lnTo>
                    <a:pt x="402" y="36"/>
                  </a:lnTo>
                  <a:lnTo>
                    <a:pt x="414" y="72"/>
                  </a:lnTo>
                  <a:lnTo>
                    <a:pt x="450" y="102"/>
                  </a:lnTo>
                  <a:lnTo>
                    <a:pt x="390" y="174"/>
                  </a:lnTo>
                  <a:lnTo>
                    <a:pt x="360" y="18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90" name="Freeform 177"/>
            <p:cNvSpPr>
              <a:spLocks/>
            </p:cNvSpPr>
            <p:nvPr/>
          </p:nvSpPr>
          <p:spPr bwMode="auto">
            <a:xfrm>
              <a:off x="3321" y="2088"/>
              <a:ext cx="450" cy="228"/>
            </a:xfrm>
            <a:custGeom>
              <a:avLst/>
              <a:gdLst>
                <a:gd name="T0" fmla="*/ 360 w 450"/>
                <a:gd name="T1" fmla="*/ 186 h 228"/>
                <a:gd name="T2" fmla="*/ 84 w 450"/>
                <a:gd name="T3" fmla="*/ 210 h 228"/>
                <a:gd name="T4" fmla="*/ 84 w 450"/>
                <a:gd name="T5" fmla="*/ 222 h 228"/>
                <a:gd name="T6" fmla="*/ 0 w 450"/>
                <a:gd name="T7" fmla="*/ 228 h 228"/>
                <a:gd name="T8" fmla="*/ 6 w 450"/>
                <a:gd name="T9" fmla="*/ 222 h 228"/>
                <a:gd name="T10" fmla="*/ 18 w 450"/>
                <a:gd name="T11" fmla="*/ 222 h 228"/>
                <a:gd name="T12" fmla="*/ 12 w 450"/>
                <a:gd name="T13" fmla="*/ 192 h 228"/>
                <a:gd name="T14" fmla="*/ 12 w 450"/>
                <a:gd name="T15" fmla="*/ 186 h 228"/>
                <a:gd name="T16" fmla="*/ 24 w 450"/>
                <a:gd name="T17" fmla="*/ 168 h 228"/>
                <a:gd name="T18" fmla="*/ 60 w 450"/>
                <a:gd name="T19" fmla="*/ 180 h 228"/>
                <a:gd name="T20" fmla="*/ 54 w 450"/>
                <a:gd name="T21" fmla="*/ 156 h 228"/>
                <a:gd name="T22" fmla="*/ 78 w 450"/>
                <a:gd name="T23" fmla="*/ 144 h 228"/>
                <a:gd name="T24" fmla="*/ 72 w 450"/>
                <a:gd name="T25" fmla="*/ 132 h 228"/>
                <a:gd name="T26" fmla="*/ 78 w 450"/>
                <a:gd name="T27" fmla="*/ 120 h 228"/>
                <a:gd name="T28" fmla="*/ 84 w 450"/>
                <a:gd name="T29" fmla="*/ 120 h 228"/>
                <a:gd name="T30" fmla="*/ 90 w 450"/>
                <a:gd name="T31" fmla="*/ 114 h 228"/>
                <a:gd name="T32" fmla="*/ 102 w 450"/>
                <a:gd name="T33" fmla="*/ 120 h 228"/>
                <a:gd name="T34" fmla="*/ 102 w 450"/>
                <a:gd name="T35" fmla="*/ 108 h 228"/>
                <a:gd name="T36" fmla="*/ 138 w 450"/>
                <a:gd name="T37" fmla="*/ 120 h 228"/>
                <a:gd name="T38" fmla="*/ 150 w 450"/>
                <a:gd name="T39" fmla="*/ 102 h 228"/>
                <a:gd name="T40" fmla="*/ 162 w 450"/>
                <a:gd name="T41" fmla="*/ 108 h 228"/>
                <a:gd name="T42" fmla="*/ 180 w 450"/>
                <a:gd name="T43" fmla="*/ 84 h 228"/>
                <a:gd name="T44" fmla="*/ 186 w 450"/>
                <a:gd name="T45" fmla="*/ 96 h 228"/>
                <a:gd name="T46" fmla="*/ 204 w 450"/>
                <a:gd name="T47" fmla="*/ 96 h 228"/>
                <a:gd name="T48" fmla="*/ 234 w 450"/>
                <a:gd name="T49" fmla="*/ 48 h 228"/>
                <a:gd name="T50" fmla="*/ 228 w 450"/>
                <a:gd name="T51" fmla="*/ 36 h 228"/>
                <a:gd name="T52" fmla="*/ 264 w 450"/>
                <a:gd name="T53" fmla="*/ 24 h 228"/>
                <a:gd name="T54" fmla="*/ 264 w 450"/>
                <a:gd name="T55" fmla="*/ 0 h 228"/>
                <a:gd name="T56" fmla="*/ 288 w 450"/>
                <a:gd name="T57" fmla="*/ 0 h 228"/>
                <a:gd name="T58" fmla="*/ 300 w 450"/>
                <a:gd name="T59" fmla="*/ 18 h 228"/>
                <a:gd name="T60" fmla="*/ 336 w 450"/>
                <a:gd name="T61" fmla="*/ 30 h 228"/>
                <a:gd name="T62" fmla="*/ 384 w 450"/>
                <a:gd name="T63" fmla="*/ 12 h 228"/>
                <a:gd name="T64" fmla="*/ 402 w 450"/>
                <a:gd name="T65" fmla="*/ 36 h 228"/>
                <a:gd name="T66" fmla="*/ 408 w 450"/>
                <a:gd name="T67" fmla="*/ 36 h 228"/>
                <a:gd name="T68" fmla="*/ 402 w 450"/>
                <a:gd name="T69" fmla="*/ 36 h 228"/>
                <a:gd name="T70" fmla="*/ 414 w 450"/>
                <a:gd name="T71" fmla="*/ 72 h 228"/>
                <a:gd name="T72" fmla="*/ 450 w 450"/>
                <a:gd name="T73" fmla="*/ 102 h 228"/>
                <a:gd name="T74" fmla="*/ 390 w 450"/>
                <a:gd name="T75" fmla="*/ 174 h 228"/>
                <a:gd name="T76" fmla="*/ 360 w 450"/>
                <a:gd name="T77" fmla="*/ 186 h 228"/>
                <a:gd name="T78" fmla="*/ 360 w 450"/>
                <a:gd name="T79" fmla="*/ 192 h 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0"/>
                <a:gd name="T121" fmla="*/ 0 h 228"/>
                <a:gd name="T122" fmla="*/ 450 w 450"/>
                <a:gd name="T123" fmla="*/ 228 h 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0" h="228">
                  <a:moveTo>
                    <a:pt x="360" y="186"/>
                  </a:moveTo>
                  <a:lnTo>
                    <a:pt x="84" y="210"/>
                  </a:lnTo>
                  <a:lnTo>
                    <a:pt x="84" y="222"/>
                  </a:lnTo>
                  <a:lnTo>
                    <a:pt x="0" y="228"/>
                  </a:lnTo>
                  <a:lnTo>
                    <a:pt x="6" y="222"/>
                  </a:lnTo>
                  <a:lnTo>
                    <a:pt x="18" y="222"/>
                  </a:lnTo>
                  <a:lnTo>
                    <a:pt x="12" y="192"/>
                  </a:lnTo>
                  <a:lnTo>
                    <a:pt x="12" y="186"/>
                  </a:lnTo>
                  <a:lnTo>
                    <a:pt x="24" y="168"/>
                  </a:lnTo>
                  <a:lnTo>
                    <a:pt x="60" y="180"/>
                  </a:lnTo>
                  <a:lnTo>
                    <a:pt x="54" y="156"/>
                  </a:lnTo>
                  <a:lnTo>
                    <a:pt x="78" y="144"/>
                  </a:lnTo>
                  <a:lnTo>
                    <a:pt x="72" y="132"/>
                  </a:lnTo>
                  <a:lnTo>
                    <a:pt x="78" y="120"/>
                  </a:lnTo>
                  <a:lnTo>
                    <a:pt x="84" y="120"/>
                  </a:lnTo>
                  <a:lnTo>
                    <a:pt x="90" y="114"/>
                  </a:lnTo>
                  <a:lnTo>
                    <a:pt x="102" y="120"/>
                  </a:lnTo>
                  <a:lnTo>
                    <a:pt x="102" y="108"/>
                  </a:lnTo>
                  <a:lnTo>
                    <a:pt x="138" y="120"/>
                  </a:lnTo>
                  <a:lnTo>
                    <a:pt x="150" y="102"/>
                  </a:lnTo>
                  <a:lnTo>
                    <a:pt x="162" y="108"/>
                  </a:lnTo>
                  <a:lnTo>
                    <a:pt x="180" y="84"/>
                  </a:lnTo>
                  <a:lnTo>
                    <a:pt x="186" y="96"/>
                  </a:lnTo>
                  <a:lnTo>
                    <a:pt x="204" y="96"/>
                  </a:lnTo>
                  <a:lnTo>
                    <a:pt x="234" y="48"/>
                  </a:lnTo>
                  <a:lnTo>
                    <a:pt x="228" y="36"/>
                  </a:lnTo>
                  <a:lnTo>
                    <a:pt x="264" y="24"/>
                  </a:lnTo>
                  <a:lnTo>
                    <a:pt x="264" y="0"/>
                  </a:lnTo>
                  <a:lnTo>
                    <a:pt x="288" y="0"/>
                  </a:lnTo>
                  <a:lnTo>
                    <a:pt x="300" y="18"/>
                  </a:lnTo>
                  <a:lnTo>
                    <a:pt x="336" y="30"/>
                  </a:lnTo>
                  <a:lnTo>
                    <a:pt x="384" y="12"/>
                  </a:lnTo>
                  <a:lnTo>
                    <a:pt x="402" y="36"/>
                  </a:lnTo>
                  <a:lnTo>
                    <a:pt x="408" y="36"/>
                  </a:lnTo>
                  <a:lnTo>
                    <a:pt x="402" y="36"/>
                  </a:lnTo>
                  <a:lnTo>
                    <a:pt x="414" y="72"/>
                  </a:lnTo>
                  <a:lnTo>
                    <a:pt x="450" y="102"/>
                  </a:lnTo>
                  <a:lnTo>
                    <a:pt x="390" y="174"/>
                  </a:lnTo>
                  <a:lnTo>
                    <a:pt x="360" y="186"/>
                  </a:lnTo>
                  <a:lnTo>
                    <a:pt x="360" y="19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91" name="Freeform 178"/>
            <p:cNvSpPr>
              <a:spLocks/>
            </p:cNvSpPr>
            <p:nvPr/>
          </p:nvSpPr>
          <p:spPr bwMode="auto">
            <a:xfrm>
              <a:off x="3039" y="2598"/>
              <a:ext cx="348" cy="306"/>
            </a:xfrm>
            <a:custGeom>
              <a:avLst/>
              <a:gdLst>
                <a:gd name="T0" fmla="*/ 306 w 348"/>
                <a:gd name="T1" fmla="*/ 210 h 306"/>
                <a:gd name="T2" fmla="*/ 264 w 348"/>
                <a:gd name="T3" fmla="*/ 198 h 306"/>
                <a:gd name="T4" fmla="*/ 246 w 348"/>
                <a:gd name="T5" fmla="*/ 216 h 306"/>
                <a:gd name="T6" fmla="*/ 270 w 348"/>
                <a:gd name="T7" fmla="*/ 228 h 306"/>
                <a:gd name="T8" fmla="*/ 300 w 348"/>
                <a:gd name="T9" fmla="*/ 216 h 306"/>
                <a:gd name="T10" fmla="*/ 288 w 348"/>
                <a:gd name="T11" fmla="*/ 228 h 306"/>
                <a:gd name="T12" fmla="*/ 306 w 348"/>
                <a:gd name="T13" fmla="*/ 234 h 306"/>
                <a:gd name="T14" fmla="*/ 312 w 348"/>
                <a:gd name="T15" fmla="*/ 222 h 306"/>
                <a:gd name="T16" fmla="*/ 330 w 348"/>
                <a:gd name="T17" fmla="*/ 210 h 306"/>
                <a:gd name="T18" fmla="*/ 336 w 348"/>
                <a:gd name="T19" fmla="*/ 234 h 306"/>
                <a:gd name="T20" fmla="*/ 306 w 348"/>
                <a:gd name="T21" fmla="*/ 258 h 306"/>
                <a:gd name="T22" fmla="*/ 312 w 348"/>
                <a:gd name="T23" fmla="*/ 270 h 306"/>
                <a:gd name="T24" fmla="*/ 348 w 348"/>
                <a:gd name="T25" fmla="*/ 288 h 306"/>
                <a:gd name="T26" fmla="*/ 342 w 348"/>
                <a:gd name="T27" fmla="*/ 300 h 306"/>
                <a:gd name="T28" fmla="*/ 336 w 348"/>
                <a:gd name="T29" fmla="*/ 294 h 306"/>
                <a:gd name="T30" fmla="*/ 324 w 348"/>
                <a:gd name="T31" fmla="*/ 306 h 306"/>
                <a:gd name="T32" fmla="*/ 318 w 348"/>
                <a:gd name="T33" fmla="*/ 282 h 306"/>
                <a:gd name="T34" fmla="*/ 276 w 348"/>
                <a:gd name="T35" fmla="*/ 270 h 306"/>
                <a:gd name="T36" fmla="*/ 282 w 348"/>
                <a:gd name="T37" fmla="*/ 288 h 306"/>
                <a:gd name="T38" fmla="*/ 270 w 348"/>
                <a:gd name="T39" fmla="*/ 300 h 306"/>
                <a:gd name="T40" fmla="*/ 258 w 348"/>
                <a:gd name="T41" fmla="*/ 282 h 306"/>
                <a:gd name="T42" fmla="*/ 252 w 348"/>
                <a:gd name="T43" fmla="*/ 294 h 306"/>
                <a:gd name="T44" fmla="*/ 240 w 348"/>
                <a:gd name="T45" fmla="*/ 282 h 306"/>
                <a:gd name="T46" fmla="*/ 234 w 348"/>
                <a:gd name="T47" fmla="*/ 300 h 306"/>
                <a:gd name="T48" fmla="*/ 222 w 348"/>
                <a:gd name="T49" fmla="*/ 300 h 306"/>
                <a:gd name="T50" fmla="*/ 204 w 348"/>
                <a:gd name="T51" fmla="*/ 294 h 306"/>
                <a:gd name="T52" fmla="*/ 192 w 348"/>
                <a:gd name="T53" fmla="*/ 270 h 306"/>
                <a:gd name="T54" fmla="*/ 174 w 348"/>
                <a:gd name="T55" fmla="*/ 270 h 306"/>
                <a:gd name="T56" fmla="*/ 174 w 348"/>
                <a:gd name="T57" fmla="*/ 252 h 306"/>
                <a:gd name="T58" fmla="*/ 156 w 348"/>
                <a:gd name="T59" fmla="*/ 258 h 306"/>
                <a:gd name="T60" fmla="*/ 156 w 348"/>
                <a:gd name="T61" fmla="*/ 246 h 306"/>
                <a:gd name="T62" fmla="*/ 132 w 348"/>
                <a:gd name="T63" fmla="*/ 252 h 306"/>
                <a:gd name="T64" fmla="*/ 144 w 348"/>
                <a:gd name="T65" fmla="*/ 264 h 306"/>
                <a:gd name="T66" fmla="*/ 126 w 348"/>
                <a:gd name="T67" fmla="*/ 270 h 306"/>
                <a:gd name="T68" fmla="*/ 66 w 348"/>
                <a:gd name="T69" fmla="*/ 252 h 306"/>
                <a:gd name="T70" fmla="*/ 18 w 348"/>
                <a:gd name="T71" fmla="*/ 258 h 306"/>
                <a:gd name="T72" fmla="*/ 12 w 348"/>
                <a:gd name="T73" fmla="*/ 252 h 306"/>
                <a:gd name="T74" fmla="*/ 30 w 348"/>
                <a:gd name="T75" fmla="*/ 234 h 306"/>
                <a:gd name="T76" fmla="*/ 24 w 348"/>
                <a:gd name="T77" fmla="*/ 192 h 306"/>
                <a:gd name="T78" fmla="*/ 36 w 348"/>
                <a:gd name="T79" fmla="*/ 156 h 306"/>
                <a:gd name="T80" fmla="*/ 0 w 348"/>
                <a:gd name="T81" fmla="*/ 84 h 306"/>
                <a:gd name="T82" fmla="*/ 0 w 348"/>
                <a:gd name="T83" fmla="*/ 6 h 306"/>
                <a:gd name="T84" fmla="*/ 186 w 348"/>
                <a:gd name="T85" fmla="*/ 0 h 306"/>
                <a:gd name="T86" fmla="*/ 192 w 348"/>
                <a:gd name="T87" fmla="*/ 6 h 306"/>
                <a:gd name="T88" fmla="*/ 192 w 348"/>
                <a:gd name="T89" fmla="*/ 30 h 306"/>
                <a:gd name="T90" fmla="*/ 198 w 348"/>
                <a:gd name="T91" fmla="*/ 30 h 306"/>
                <a:gd name="T92" fmla="*/ 192 w 348"/>
                <a:gd name="T93" fmla="*/ 36 h 306"/>
                <a:gd name="T94" fmla="*/ 210 w 348"/>
                <a:gd name="T95" fmla="*/ 54 h 306"/>
                <a:gd name="T96" fmla="*/ 192 w 348"/>
                <a:gd name="T97" fmla="*/ 60 h 306"/>
                <a:gd name="T98" fmla="*/ 204 w 348"/>
                <a:gd name="T99" fmla="*/ 66 h 306"/>
                <a:gd name="T100" fmla="*/ 174 w 348"/>
                <a:gd name="T101" fmla="*/ 108 h 306"/>
                <a:gd name="T102" fmla="*/ 168 w 348"/>
                <a:gd name="T103" fmla="*/ 156 h 306"/>
                <a:gd name="T104" fmla="*/ 288 w 348"/>
                <a:gd name="T105" fmla="*/ 150 h 306"/>
                <a:gd name="T106" fmla="*/ 288 w 348"/>
                <a:gd name="T107" fmla="*/ 174 h 306"/>
                <a:gd name="T108" fmla="*/ 306 w 348"/>
                <a:gd name="T109" fmla="*/ 210 h 3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8"/>
                <a:gd name="T166" fmla="*/ 0 h 306"/>
                <a:gd name="T167" fmla="*/ 348 w 348"/>
                <a:gd name="T168" fmla="*/ 306 h 3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8" h="306">
                  <a:moveTo>
                    <a:pt x="306" y="210"/>
                  </a:moveTo>
                  <a:lnTo>
                    <a:pt x="264" y="198"/>
                  </a:lnTo>
                  <a:lnTo>
                    <a:pt x="246" y="216"/>
                  </a:lnTo>
                  <a:lnTo>
                    <a:pt x="270" y="228"/>
                  </a:lnTo>
                  <a:lnTo>
                    <a:pt x="300" y="216"/>
                  </a:lnTo>
                  <a:lnTo>
                    <a:pt x="288" y="228"/>
                  </a:lnTo>
                  <a:lnTo>
                    <a:pt x="306" y="234"/>
                  </a:lnTo>
                  <a:lnTo>
                    <a:pt x="312" y="222"/>
                  </a:lnTo>
                  <a:lnTo>
                    <a:pt x="330" y="210"/>
                  </a:lnTo>
                  <a:lnTo>
                    <a:pt x="336" y="234"/>
                  </a:lnTo>
                  <a:lnTo>
                    <a:pt x="306" y="258"/>
                  </a:lnTo>
                  <a:lnTo>
                    <a:pt x="312" y="270"/>
                  </a:lnTo>
                  <a:lnTo>
                    <a:pt x="348" y="288"/>
                  </a:lnTo>
                  <a:lnTo>
                    <a:pt x="342" y="300"/>
                  </a:lnTo>
                  <a:lnTo>
                    <a:pt x="336" y="294"/>
                  </a:lnTo>
                  <a:lnTo>
                    <a:pt x="324" y="306"/>
                  </a:lnTo>
                  <a:lnTo>
                    <a:pt x="318" y="282"/>
                  </a:lnTo>
                  <a:lnTo>
                    <a:pt x="276" y="270"/>
                  </a:lnTo>
                  <a:lnTo>
                    <a:pt x="282" y="288"/>
                  </a:lnTo>
                  <a:lnTo>
                    <a:pt x="270" y="300"/>
                  </a:lnTo>
                  <a:lnTo>
                    <a:pt x="258" y="282"/>
                  </a:lnTo>
                  <a:lnTo>
                    <a:pt x="252" y="294"/>
                  </a:lnTo>
                  <a:lnTo>
                    <a:pt x="240" y="282"/>
                  </a:lnTo>
                  <a:lnTo>
                    <a:pt x="234" y="300"/>
                  </a:lnTo>
                  <a:lnTo>
                    <a:pt x="222" y="300"/>
                  </a:lnTo>
                  <a:lnTo>
                    <a:pt x="204" y="294"/>
                  </a:lnTo>
                  <a:lnTo>
                    <a:pt x="192" y="270"/>
                  </a:lnTo>
                  <a:lnTo>
                    <a:pt x="174" y="270"/>
                  </a:lnTo>
                  <a:lnTo>
                    <a:pt x="174" y="252"/>
                  </a:lnTo>
                  <a:lnTo>
                    <a:pt x="156" y="258"/>
                  </a:lnTo>
                  <a:lnTo>
                    <a:pt x="156" y="246"/>
                  </a:lnTo>
                  <a:lnTo>
                    <a:pt x="132" y="252"/>
                  </a:lnTo>
                  <a:lnTo>
                    <a:pt x="144" y="264"/>
                  </a:lnTo>
                  <a:lnTo>
                    <a:pt x="126" y="270"/>
                  </a:lnTo>
                  <a:lnTo>
                    <a:pt x="66" y="252"/>
                  </a:lnTo>
                  <a:lnTo>
                    <a:pt x="18" y="258"/>
                  </a:lnTo>
                  <a:lnTo>
                    <a:pt x="12" y="252"/>
                  </a:lnTo>
                  <a:lnTo>
                    <a:pt x="30" y="234"/>
                  </a:lnTo>
                  <a:lnTo>
                    <a:pt x="24" y="192"/>
                  </a:lnTo>
                  <a:lnTo>
                    <a:pt x="36" y="156"/>
                  </a:lnTo>
                  <a:lnTo>
                    <a:pt x="0" y="84"/>
                  </a:lnTo>
                  <a:lnTo>
                    <a:pt x="0" y="6"/>
                  </a:lnTo>
                  <a:lnTo>
                    <a:pt x="186" y="0"/>
                  </a:lnTo>
                  <a:lnTo>
                    <a:pt x="192" y="6"/>
                  </a:lnTo>
                  <a:lnTo>
                    <a:pt x="192" y="30"/>
                  </a:lnTo>
                  <a:lnTo>
                    <a:pt x="198" y="30"/>
                  </a:lnTo>
                  <a:lnTo>
                    <a:pt x="192" y="36"/>
                  </a:lnTo>
                  <a:lnTo>
                    <a:pt x="210" y="54"/>
                  </a:lnTo>
                  <a:lnTo>
                    <a:pt x="192" y="60"/>
                  </a:lnTo>
                  <a:lnTo>
                    <a:pt x="204" y="66"/>
                  </a:lnTo>
                  <a:lnTo>
                    <a:pt x="174" y="108"/>
                  </a:lnTo>
                  <a:lnTo>
                    <a:pt x="168" y="156"/>
                  </a:lnTo>
                  <a:lnTo>
                    <a:pt x="288" y="150"/>
                  </a:lnTo>
                  <a:lnTo>
                    <a:pt x="288" y="174"/>
                  </a:lnTo>
                  <a:lnTo>
                    <a:pt x="306" y="21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92" name="Freeform 179"/>
            <p:cNvSpPr>
              <a:spLocks/>
            </p:cNvSpPr>
            <p:nvPr/>
          </p:nvSpPr>
          <p:spPr bwMode="auto">
            <a:xfrm>
              <a:off x="3039" y="2598"/>
              <a:ext cx="348" cy="306"/>
            </a:xfrm>
            <a:custGeom>
              <a:avLst/>
              <a:gdLst>
                <a:gd name="T0" fmla="*/ 306 w 348"/>
                <a:gd name="T1" fmla="*/ 210 h 306"/>
                <a:gd name="T2" fmla="*/ 264 w 348"/>
                <a:gd name="T3" fmla="*/ 198 h 306"/>
                <a:gd name="T4" fmla="*/ 246 w 348"/>
                <a:gd name="T5" fmla="*/ 216 h 306"/>
                <a:gd name="T6" fmla="*/ 270 w 348"/>
                <a:gd name="T7" fmla="*/ 228 h 306"/>
                <a:gd name="T8" fmla="*/ 300 w 348"/>
                <a:gd name="T9" fmla="*/ 216 h 306"/>
                <a:gd name="T10" fmla="*/ 288 w 348"/>
                <a:gd name="T11" fmla="*/ 228 h 306"/>
                <a:gd name="T12" fmla="*/ 306 w 348"/>
                <a:gd name="T13" fmla="*/ 234 h 306"/>
                <a:gd name="T14" fmla="*/ 312 w 348"/>
                <a:gd name="T15" fmla="*/ 222 h 306"/>
                <a:gd name="T16" fmla="*/ 330 w 348"/>
                <a:gd name="T17" fmla="*/ 210 h 306"/>
                <a:gd name="T18" fmla="*/ 336 w 348"/>
                <a:gd name="T19" fmla="*/ 234 h 306"/>
                <a:gd name="T20" fmla="*/ 306 w 348"/>
                <a:gd name="T21" fmla="*/ 258 h 306"/>
                <a:gd name="T22" fmla="*/ 312 w 348"/>
                <a:gd name="T23" fmla="*/ 270 h 306"/>
                <a:gd name="T24" fmla="*/ 348 w 348"/>
                <a:gd name="T25" fmla="*/ 288 h 306"/>
                <a:gd name="T26" fmla="*/ 342 w 348"/>
                <a:gd name="T27" fmla="*/ 300 h 306"/>
                <a:gd name="T28" fmla="*/ 336 w 348"/>
                <a:gd name="T29" fmla="*/ 294 h 306"/>
                <a:gd name="T30" fmla="*/ 324 w 348"/>
                <a:gd name="T31" fmla="*/ 306 h 306"/>
                <a:gd name="T32" fmla="*/ 318 w 348"/>
                <a:gd name="T33" fmla="*/ 282 h 306"/>
                <a:gd name="T34" fmla="*/ 276 w 348"/>
                <a:gd name="T35" fmla="*/ 270 h 306"/>
                <a:gd name="T36" fmla="*/ 282 w 348"/>
                <a:gd name="T37" fmla="*/ 288 h 306"/>
                <a:gd name="T38" fmla="*/ 270 w 348"/>
                <a:gd name="T39" fmla="*/ 300 h 306"/>
                <a:gd name="T40" fmla="*/ 258 w 348"/>
                <a:gd name="T41" fmla="*/ 282 h 306"/>
                <a:gd name="T42" fmla="*/ 252 w 348"/>
                <a:gd name="T43" fmla="*/ 294 h 306"/>
                <a:gd name="T44" fmla="*/ 240 w 348"/>
                <a:gd name="T45" fmla="*/ 282 h 306"/>
                <a:gd name="T46" fmla="*/ 234 w 348"/>
                <a:gd name="T47" fmla="*/ 300 h 306"/>
                <a:gd name="T48" fmla="*/ 222 w 348"/>
                <a:gd name="T49" fmla="*/ 300 h 306"/>
                <a:gd name="T50" fmla="*/ 204 w 348"/>
                <a:gd name="T51" fmla="*/ 294 h 306"/>
                <a:gd name="T52" fmla="*/ 192 w 348"/>
                <a:gd name="T53" fmla="*/ 270 h 306"/>
                <a:gd name="T54" fmla="*/ 174 w 348"/>
                <a:gd name="T55" fmla="*/ 270 h 306"/>
                <a:gd name="T56" fmla="*/ 174 w 348"/>
                <a:gd name="T57" fmla="*/ 252 h 306"/>
                <a:gd name="T58" fmla="*/ 156 w 348"/>
                <a:gd name="T59" fmla="*/ 258 h 306"/>
                <a:gd name="T60" fmla="*/ 156 w 348"/>
                <a:gd name="T61" fmla="*/ 246 h 306"/>
                <a:gd name="T62" fmla="*/ 132 w 348"/>
                <a:gd name="T63" fmla="*/ 252 h 306"/>
                <a:gd name="T64" fmla="*/ 144 w 348"/>
                <a:gd name="T65" fmla="*/ 264 h 306"/>
                <a:gd name="T66" fmla="*/ 126 w 348"/>
                <a:gd name="T67" fmla="*/ 270 h 306"/>
                <a:gd name="T68" fmla="*/ 66 w 348"/>
                <a:gd name="T69" fmla="*/ 252 h 306"/>
                <a:gd name="T70" fmla="*/ 18 w 348"/>
                <a:gd name="T71" fmla="*/ 258 h 306"/>
                <a:gd name="T72" fmla="*/ 12 w 348"/>
                <a:gd name="T73" fmla="*/ 252 h 306"/>
                <a:gd name="T74" fmla="*/ 30 w 348"/>
                <a:gd name="T75" fmla="*/ 234 h 306"/>
                <a:gd name="T76" fmla="*/ 24 w 348"/>
                <a:gd name="T77" fmla="*/ 192 h 306"/>
                <a:gd name="T78" fmla="*/ 36 w 348"/>
                <a:gd name="T79" fmla="*/ 156 h 306"/>
                <a:gd name="T80" fmla="*/ 0 w 348"/>
                <a:gd name="T81" fmla="*/ 84 h 306"/>
                <a:gd name="T82" fmla="*/ 0 w 348"/>
                <a:gd name="T83" fmla="*/ 6 h 306"/>
                <a:gd name="T84" fmla="*/ 186 w 348"/>
                <a:gd name="T85" fmla="*/ 0 h 306"/>
                <a:gd name="T86" fmla="*/ 192 w 348"/>
                <a:gd name="T87" fmla="*/ 6 h 306"/>
                <a:gd name="T88" fmla="*/ 192 w 348"/>
                <a:gd name="T89" fmla="*/ 30 h 306"/>
                <a:gd name="T90" fmla="*/ 198 w 348"/>
                <a:gd name="T91" fmla="*/ 30 h 306"/>
                <a:gd name="T92" fmla="*/ 192 w 348"/>
                <a:gd name="T93" fmla="*/ 36 h 306"/>
                <a:gd name="T94" fmla="*/ 210 w 348"/>
                <a:gd name="T95" fmla="*/ 54 h 306"/>
                <a:gd name="T96" fmla="*/ 192 w 348"/>
                <a:gd name="T97" fmla="*/ 60 h 306"/>
                <a:gd name="T98" fmla="*/ 204 w 348"/>
                <a:gd name="T99" fmla="*/ 66 h 306"/>
                <a:gd name="T100" fmla="*/ 174 w 348"/>
                <a:gd name="T101" fmla="*/ 108 h 306"/>
                <a:gd name="T102" fmla="*/ 168 w 348"/>
                <a:gd name="T103" fmla="*/ 156 h 306"/>
                <a:gd name="T104" fmla="*/ 288 w 348"/>
                <a:gd name="T105" fmla="*/ 150 h 306"/>
                <a:gd name="T106" fmla="*/ 288 w 348"/>
                <a:gd name="T107" fmla="*/ 174 h 306"/>
                <a:gd name="T108" fmla="*/ 306 w 348"/>
                <a:gd name="T109" fmla="*/ 210 h 306"/>
                <a:gd name="T110" fmla="*/ 306 w 348"/>
                <a:gd name="T111" fmla="*/ 216 h 3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8"/>
                <a:gd name="T169" fmla="*/ 0 h 306"/>
                <a:gd name="T170" fmla="*/ 348 w 348"/>
                <a:gd name="T171" fmla="*/ 306 h 3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8" h="306">
                  <a:moveTo>
                    <a:pt x="306" y="210"/>
                  </a:moveTo>
                  <a:lnTo>
                    <a:pt x="264" y="198"/>
                  </a:lnTo>
                  <a:lnTo>
                    <a:pt x="246" y="216"/>
                  </a:lnTo>
                  <a:lnTo>
                    <a:pt x="270" y="228"/>
                  </a:lnTo>
                  <a:lnTo>
                    <a:pt x="300" y="216"/>
                  </a:lnTo>
                  <a:lnTo>
                    <a:pt x="288" y="228"/>
                  </a:lnTo>
                  <a:lnTo>
                    <a:pt x="306" y="234"/>
                  </a:lnTo>
                  <a:lnTo>
                    <a:pt x="312" y="222"/>
                  </a:lnTo>
                  <a:lnTo>
                    <a:pt x="330" y="210"/>
                  </a:lnTo>
                  <a:lnTo>
                    <a:pt x="336" y="234"/>
                  </a:lnTo>
                  <a:lnTo>
                    <a:pt x="306" y="258"/>
                  </a:lnTo>
                  <a:lnTo>
                    <a:pt x="312" y="270"/>
                  </a:lnTo>
                  <a:lnTo>
                    <a:pt x="348" y="288"/>
                  </a:lnTo>
                  <a:lnTo>
                    <a:pt x="342" y="300"/>
                  </a:lnTo>
                  <a:lnTo>
                    <a:pt x="336" y="294"/>
                  </a:lnTo>
                  <a:lnTo>
                    <a:pt x="324" y="306"/>
                  </a:lnTo>
                  <a:lnTo>
                    <a:pt x="318" y="282"/>
                  </a:lnTo>
                  <a:lnTo>
                    <a:pt x="276" y="270"/>
                  </a:lnTo>
                  <a:lnTo>
                    <a:pt x="282" y="288"/>
                  </a:lnTo>
                  <a:lnTo>
                    <a:pt x="270" y="300"/>
                  </a:lnTo>
                  <a:lnTo>
                    <a:pt x="258" y="282"/>
                  </a:lnTo>
                  <a:lnTo>
                    <a:pt x="252" y="294"/>
                  </a:lnTo>
                  <a:lnTo>
                    <a:pt x="240" y="282"/>
                  </a:lnTo>
                  <a:lnTo>
                    <a:pt x="234" y="300"/>
                  </a:lnTo>
                  <a:lnTo>
                    <a:pt x="222" y="300"/>
                  </a:lnTo>
                  <a:lnTo>
                    <a:pt x="204" y="294"/>
                  </a:lnTo>
                  <a:lnTo>
                    <a:pt x="192" y="270"/>
                  </a:lnTo>
                  <a:lnTo>
                    <a:pt x="174" y="270"/>
                  </a:lnTo>
                  <a:lnTo>
                    <a:pt x="174" y="252"/>
                  </a:lnTo>
                  <a:lnTo>
                    <a:pt x="156" y="258"/>
                  </a:lnTo>
                  <a:lnTo>
                    <a:pt x="156" y="246"/>
                  </a:lnTo>
                  <a:lnTo>
                    <a:pt x="132" y="252"/>
                  </a:lnTo>
                  <a:lnTo>
                    <a:pt x="144" y="264"/>
                  </a:lnTo>
                  <a:lnTo>
                    <a:pt x="126" y="270"/>
                  </a:lnTo>
                  <a:lnTo>
                    <a:pt x="66" y="252"/>
                  </a:lnTo>
                  <a:lnTo>
                    <a:pt x="18" y="258"/>
                  </a:lnTo>
                  <a:lnTo>
                    <a:pt x="12" y="252"/>
                  </a:lnTo>
                  <a:lnTo>
                    <a:pt x="30" y="234"/>
                  </a:lnTo>
                  <a:lnTo>
                    <a:pt x="24" y="192"/>
                  </a:lnTo>
                  <a:lnTo>
                    <a:pt x="36" y="156"/>
                  </a:lnTo>
                  <a:lnTo>
                    <a:pt x="0" y="84"/>
                  </a:lnTo>
                  <a:lnTo>
                    <a:pt x="0" y="6"/>
                  </a:lnTo>
                  <a:lnTo>
                    <a:pt x="186" y="0"/>
                  </a:lnTo>
                  <a:lnTo>
                    <a:pt x="192" y="6"/>
                  </a:lnTo>
                  <a:lnTo>
                    <a:pt x="192" y="30"/>
                  </a:lnTo>
                  <a:lnTo>
                    <a:pt x="198" y="30"/>
                  </a:lnTo>
                  <a:lnTo>
                    <a:pt x="192" y="36"/>
                  </a:lnTo>
                  <a:lnTo>
                    <a:pt x="210" y="54"/>
                  </a:lnTo>
                  <a:lnTo>
                    <a:pt x="192" y="60"/>
                  </a:lnTo>
                  <a:lnTo>
                    <a:pt x="204" y="66"/>
                  </a:lnTo>
                  <a:lnTo>
                    <a:pt x="174" y="108"/>
                  </a:lnTo>
                  <a:lnTo>
                    <a:pt x="168" y="156"/>
                  </a:lnTo>
                  <a:lnTo>
                    <a:pt x="288" y="150"/>
                  </a:lnTo>
                  <a:lnTo>
                    <a:pt x="288" y="174"/>
                  </a:lnTo>
                  <a:lnTo>
                    <a:pt x="306" y="210"/>
                  </a:lnTo>
                  <a:lnTo>
                    <a:pt x="306" y="21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93" name="Freeform 180"/>
            <p:cNvSpPr>
              <a:spLocks/>
            </p:cNvSpPr>
            <p:nvPr/>
          </p:nvSpPr>
          <p:spPr bwMode="auto">
            <a:xfrm>
              <a:off x="4269" y="1272"/>
              <a:ext cx="228" cy="360"/>
            </a:xfrm>
            <a:custGeom>
              <a:avLst/>
              <a:gdLst>
                <a:gd name="T0" fmla="*/ 66 w 228"/>
                <a:gd name="T1" fmla="*/ 360 h 360"/>
                <a:gd name="T2" fmla="*/ 60 w 228"/>
                <a:gd name="T3" fmla="*/ 360 h 360"/>
                <a:gd name="T4" fmla="*/ 42 w 228"/>
                <a:gd name="T5" fmla="*/ 336 h 360"/>
                <a:gd name="T6" fmla="*/ 0 w 228"/>
                <a:gd name="T7" fmla="*/ 198 h 360"/>
                <a:gd name="T8" fmla="*/ 18 w 228"/>
                <a:gd name="T9" fmla="*/ 198 h 360"/>
                <a:gd name="T10" fmla="*/ 12 w 228"/>
                <a:gd name="T11" fmla="*/ 180 h 360"/>
                <a:gd name="T12" fmla="*/ 24 w 228"/>
                <a:gd name="T13" fmla="*/ 180 h 360"/>
                <a:gd name="T14" fmla="*/ 18 w 228"/>
                <a:gd name="T15" fmla="*/ 174 h 360"/>
                <a:gd name="T16" fmla="*/ 30 w 228"/>
                <a:gd name="T17" fmla="*/ 138 h 360"/>
                <a:gd name="T18" fmla="*/ 30 w 228"/>
                <a:gd name="T19" fmla="*/ 78 h 360"/>
                <a:gd name="T20" fmla="*/ 54 w 228"/>
                <a:gd name="T21" fmla="*/ 12 h 360"/>
                <a:gd name="T22" fmla="*/ 66 w 228"/>
                <a:gd name="T23" fmla="*/ 6 h 360"/>
                <a:gd name="T24" fmla="*/ 78 w 228"/>
                <a:gd name="T25" fmla="*/ 24 h 360"/>
                <a:gd name="T26" fmla="*/ 108 w 228"/>
                <a:gd name="T27" fmla="*/ 0 h 360"/>
                <a:gd name="T28" fmla="*/ 138 w 228"/>
                <a:gd name="T29" fmla="*/ 18 h 360"/>
                <a:gd name="T30" fmla="*/ 168 w 228"/>
                <a:gd name="T31" fmla="*/ 120 h 360"/>
                <a:gd name="T32" fmla="*/ 186 w 228"/>
                <a:gd name="T33" fmla="*/ 120 h 360"/>
                <a:gd name="T34" fmla="*/ 192 w 228"/>
                <a:gd name="T35" fmla="*/ 144 h 360"/>
                <a:gd name="T36" fmla="*/ 216 w 228"/>
                <a:gd name="T37" fmla="*/ 150 h 360"/>
                <a:gd name="T38" fmla="*/ 216 w 228"/>
                <a:gd name="T39" fmla="*/ 168 h 360"/>
                <a:gd name="T40" fmla="*/ 228 w 228"/>
                <a:gd name="T41" fmla="*/ 168 h 360"/>
                <a:gd name="T42" fmla="*/ 222 w 228"/>
                <a:gd name="T43" fmla="*/ 186 h 360"/>
                <a:gd name="T44" fmla="*/ 192 w 228"/>
                <a:gd name="T45" fmla="*/ 204 h 360"/>
                <a:gd name="T46" fmla="*/ 180 w 228"/>
                <a:gd name="T47" fmla="*/ 222 h 360"/>
                <a:gd name="T48" fmla="*/ 174 w 228"/>
                <a:gd name="T49" fmla="*/ 210 h 360"/>
                <a:gd name="T50" fmla="*/ 162 w 228"/>
                <a:gd name="T51" fmla="*/ 222 h 360"/>
                <a:gd name="T52" fmla="*/ 156 w 228"/>
                <a:gd name="T53" fmla="*/ 216 h 360"/>
                <a:gd name="T54" fmla="*/ 156 w 228"/>
                <a:gd name="T55" fmla="*/ 234 h 360"/>
                <a:gd name="T56" fmla="*/ 144 w 228"/>
                <a:gd name="T57" fmla="*/ 234 h 360"/>
                <a:gd name="T58" fmla="*/ 150 w 228"/>
                <a:gd name="T59" fmla="*/ 228 h 360"/>
                <a:gd name="T60" fmla="*/ 138 w 228"/>
                <a:gd name="T61" fmla="*/ 216 h 360"/>
                <a:gd name="T62" fmla="*/ 126 w 228"/>
                <a:gd name="T63" fmla="*/ 270 h 360"/>
                <a:gd name="T64" fmla="*/ 120 w 228"/>
                <a:gd name="T65" fmla="*/ 264 h 360"/>
                <a:gd name="T66" fmla="*/ 114 w 228"/>
                <a:gd name="T67" fmla="*/ 282 h 360"/>
                <a:gd name="T68" fmla="*/ 102 w 228"/>
                <a:gd name="T69" fmla="*/ 282 h 360"/>
                <a:gd name="T70" fmla="*/ 102 w 228"/>
                <a:gd name="T71" fmla="*/ 300 h 360"/>
                <a:gd name="T72" fmla="*/ 96 w 228"/>
                <a:gd name="T73" fmla="*/ 288 h 360"/>
                <a:gd name="T74" fmla="*/ 84 w 228"/>
                <a:gd name="T75" fmla="*/ 294 h 360"/>
                <a:gd name="T76" fmla="*/ 66 w 228"/>
                <a:gd name="T77" fmla="*/ 360 h 3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8"/>
                <a:gd name="T118" fmla="*/ 0 h 360"/>
                <a:gd name="T119" fmla="*/ 228 w 228"/>
                <a:gd name="T120" fmla="*/ 360 h 3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8" h="360">
                  <a:moveTo>
                    <a:pt x="66" y="360"/>
                  </a:moveTo>
                  <a:lnTo>
                    <a:pt x="60" y="360"/>
                  </a:lnTo>
                  <a:lnTo>
                    <a:pt x="42" y="336"/>
                  </a:lnTo>
                  <a:lnTo>
                    <a:pt x="0" y="198"/>
                  </a:lnTo>
                  <a:lnTo>
                    <a:pt x="18" y="198"/>
                  </a:lnTo>
                  <a:lnTo>
                    <a:pt x="12" y="180"/>
                  </a:lnTo>
                  <a:lnTo>
                    <a:pt x="24" y="180"/>
                  </a:lnTo>
                  <a:lnTo>
                    <a:pt x="18" y="174"/>
                  </a:lnTo>
                  <a:lnTo>
                    <a:pt x="30" y="138"/>
                  </a:lnTo>
                  <a:lnTo>
                    <a:pt x="30" y="78"/>
                  </a:lnTo>
                  <a:lnTo>
                    <a:pt x="54" y="12"/>
                  </a:lnTo>
                  <a:lnTo>
                    <a:pt x="66" y="6"/>
                  </a:lnTo>
                  <a:lnTo>
                    <a:pt x="78" y="24"/>
                  </a:lnTo>
                  <a:lnTo>
                    <a:pt x="108" y="0"/>
                  </a:lnTo>
                  <a:lnTo>
                    <a:pt x="138" y="18"/>
                  </a:lnTo>
                  <a:lnTo>
                    <a:pt x="168" y="120"/>
                  </a:lnTo>
                  <a:lnTo>
                    <a:pt x="186" y="120"/>
                  </a:lnTo>
                  <a:lnTo>
                    <a:pt x="192" y="144"/>
                  </a:lnTo>
                  <a:lnTo>
                    <a:pt x="216" y="150"/>
                  </a:lnTo>
                  <a:lnTo>
                    <a:pt x="216" y="168"/>
                  </a:lnTo>
                  <a:lnTo>
                    <a:pt x="228" y="168"/>
                  </a:lnTo>
                  <a:lnTo>
                    <a:pt x="222" y="186"/>
                  </a:lnTo>
                  <a:lnTo>
                    <a:pt x="192" y="204"/>
                  </a:lnTo>
                  <a:lnTo>
                    <a:pt x="180" y="222"/>
                  </a:lnTo>
                  <a:lnTo>
                    <a:pt x="174" y="210"/>
                  </a:lnTo>
                  <a:lnTo>
                    <a:pt x="162" y="222"/>
                  </a:lnTo>
                  <a:lnTo>
                    <a:pt x="156" y="216"/>
                  </a:lnTo>
                  <a:lnTo>
                    <a:pt x="156" y="234"/>
                  </a:lnTo>
                  <a:lnTo>
                    <a:pt x="144" y="234"/>
                  </a:lnTo>
                  <a:lnTo>
                    <a:pt x="150" y="228"/>
                  </a:lnTo>
                  <a:lnTo>
                    <a:pt x="138" y="216"/>
                  </a:lnTo>
                  <a:lnTo>
                    <a:pt x="126" y="270"/>
                  </a:lnTo>
                  <a:lnTo>
                    <a:pt x="120" y="264"/>
                  </a:lnTo>
                  <a:lnTo>
                    <a:pt x="114" y="282"/>
                  </a:lnTo>
                  <a:lnTo>
                    <a:pt x="102" y="282"/>
                  </a:lnTo>
                  <a:lnTo>
                    <a:pt x="102" y="300"/>
                  </a:lnTo>
                  <a:lnTo>
                    <a:pt x="96" y="288"/>
                  </a:lnTo>
                  <a:lnTo>
                    <a:pt x="84" y="294"/>
                  </a:lnTo>
                  <a:lnTo>
                    <a:pt x="66" y="36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94" name="Freeform 181"/>
            <p:cNvSpPr>
              <a:spLocks/>
            </p:cNvSpPr>
            <p:nvPr/>
          </p:nvSpPr>
          <p:spPr bwMode="auto">
            <a:xfrm>
              <a:off x="4269" y="1272"/>
              <a:ext cx="228" cy="366"/>
            </a:xfrm>
            <a:custGeom>
              <a:avLst/>
              <a:gdLst>
                <a:gd name="T0" fmla="*/ 66 w 228"/>
                <a:gd name="T1" fmla="*/ 360 h 366"/>
                <a:gd name="T2" fmla="*/ 60 w 228"/>
                <a:gd name="T3" fmla="*/ 360 h 366"/>
                <a:gd name="T4" fmla="*/ 42 w 228"/>
                <a:gd name="T5" fmla="*/ 336 h 366"/>
                <a:gd name="T6" fmla="*/ 0 w 228"/>
                <a:gd name="T7" fmla="*/ 198 h 366"/>
                <a:gd name="T8" fmla="*/ 18 w 228"/>
                <a:gd name="T9" fmla="*/ 198 h 366"/>
                <a:gd name="T10" fmla="*/ 12 w 228"/>
                <a:gd name="T11" fmla="*/ 180 h 366"/>
                <a:gd name="T12" fmla="*/ 24 w 228"/>
                <a:gd name="T13" fmla="*/ 180 h 366"/>
                <a:gd name="T14" fmla="*/ 18 w 228"/>
                <a:gd name="T15" fmla="*/ 174 h 366"/>
                <a:gd name="T16" fmla="*/ 30 w 228"/>
                <a:gd name="T17" fmla="*/ 138 h 366"/>
                <a:gd name="T18" fmla="*/ 30 w 228"/>
                <a:gd name="T19" fmla="*/ 78 h 366"/>
                <a:gd name="T20" fmla="*/ 54 w 228"/>
                <a:gd name="T21" fmla="*/ 12 h 366"/>
                <a:gd name="T22" fmla="*/ 66 w 228"/>
                <a:gd name="T23" fmla="*/ 6 h 366"/>
                <a:gd name="T24" fmla="*/ 78 w 228"/>
                <a:gd name="T25" fmla="*/ 24 h 366"/>
                <a:gd name="T26" fmla="*/ 108 w 228"/>
                <a:gd name="T27" fmla="*/ 0 h 366"/>
                <a:gd name="T28" fmla="*/ 138 w 228"/>
                <a:gd name="T29" fmla="*/ 18 h 366"/>
                <a:gd name="T30" fmla="*/ 168 w 228"/>
                <a:gd name="T31" fmla="*/ 120 h 366"/>
                <a:gd name="T32" fmla="*/ 186 w 228"/>
                <a:gd name="T33" fmla="*/ 120 h 366"/>
                <a:gd name="T34" fmla="*/ 192 w 228"/>
                <a:gd name="T35" fmla="*/ 144 h 366"/>
                <a:gd name="T36" fmla="*/ 216 w 228"/>
                <a:gd name="T37" fmla="*/ 150 h 366"/>
                <a:gd name="T38" fmla="*/ 216 w 228"/>
                <a:gd name="T39" fmla="*/ 168 h 366"/>
                <a:gd name="T40" fmla="*/ 228 w 228"/>
                <a:gd name="T41" fmla="*/ 168 h 366"/>
                <a:gd name="T42" fmla="*/ 222 w 228"/>
                <a:gd name="T43" fmla="*/ 186 h 366"/>
                <a:gd name="T44" fmla="*/ 192 w 228"/>
                <a:gd name="T45" fmla="*/ 204 h 366"/>
                <a:gd name="T46" fmla="*/ 180 w 228"/>
                <a:gd name="T47" fmla="*/ 222 h 366"/>
                <a:gd name="T48" fmla="*/ 174 w 228"/>
                <a:gd name="T49" fmla="*/ 210 h 366"/>
                <a:gd name="T50" fmla="*/ 162 w 228"/>
                <a:gd name="T51" fmla="*/ 222 h 366"/>
                <a:gd name="T52" fmla="*/ 156 w 228"/>
                <a:gd name="T53" fmla="*/ 216 h 366"/>
                <a:gd name="T54" fmla="*/ 156 w 228"/>
                <a:gd name="T55" fmla="*/ 234 h 366"/>
                <a:gd name="T56" fmla="*/ 144 w 228"/>
                <a:gd name="T57" fmla="*/ 234 h 366"/>
                <a:gd name="T58" fmla="*/ 150 w 228"/>
                <a:gd name="T59" fmla="*/ 228 h 366"/>
                <a:gd name="T60" fmla="*/ 138 w 228"/>
                <a:gd name="T61" fmla="*/ 216 h 366"/>
                <a:gd name="T62" fmla="*/ 126 w 228"/>
                <a:gd name="T63" fmla="*/ 270 h 366"/>
                <a:gd name="T64" fmla="*/ 120 w 228"/>
                <a:gd name="T65" fmla="*/ 264 h 366"/>
                <a:gd name="T66" fmla="*/ 114 w 228"/>
                <a:gd name="T67" fmla="*/ 282 h 366"/>
                <a:gd name="T68" fmla="*/ 102 w 228"/>
                <a:gd name="T69" fmla="*/ 282 h 366"/>
                <a:gd name="T70" fmla="*/ 102 w 228"/>
                <a:gd name="T71" fmla="*/ 300 h 366"/>
                <a:gd name="T72" fmla="*/ 96 w 228"/>
                <a:gd name="T73" fmla="*/ 288 h 366"/>
                <a:gd name="T74" fmla="*/ 84 w 228"/>
                <a:gd name="T75" fmla="*/ 294 h 366"/>
                <a:gd name="T76" fmla="*/ 66 w 228"/>
                <a:gd name="T77" fmla="*/ 360 h 366"/>
                <a:gd name="T78" fmla="*/ 66 w 228"/>
                <a:gd name="T79" fmla="*/ 366 h 3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8"/>
                <a:gd name="T121" fmla="*/ 0 h 366"/>
                <a:gd name="T122" fmla="*/ 228 w 228"/>
                <a:gd name="T123" fmla="*/ 366 h 3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8" h="366">
                  <a:moveTo>
                    <a:pt x="66" y="360"/>
                  </a:moveTo>
                  <a:lnTo>
                    <a:pt x="60" y="360"/>
                  </a:lnTo>
                  <a:lnTo>
                    <a:pt x="42" y="336"/>
                  </a:lnTo>
                  <a:lnTo>
                    <a:pt x="0" y="198"/>
                  </a:lnTo>
                  <a:lnTo>
                    <a:pt x="18" y="198"/>
                  </a:lnTo>
                  <a:lnTo>
                    <a:pt x="12" y="180"/>
                  </a:lnTo>
                  <a:lnTo>
                    <a:pt x="24" y="180"/>
                  </a:lnTo>
                  <a:lnTo>
                    <a:pt x="18" y="174"/>
                  </a:lnTo>
                  <a:lnTo>
                    <a:pt x="30" y="138"/>
                  </a:lnTo>
                  <a:lnTo>
                    <a:pt x="30" y="78"/>
                  </a:lnTo>
                  <a:lnTo>
                    <a:pt x="54" y="12"/>
                  </a:lnTo>
                  <a:lnTo>
                    <a:pt x="66" y="6"/>
                  </a:lnTo>
                  <a:lnTo>
                    <a:pt x="78" y="24"/>
                  </a:lnTo>
                  <a:lnTo>
                    <a:pt x="108" y="0"/>
                  </a:lnTo>
                  <a:lnTo>
                    <a:pt x="138" y="18"/>
                  </a:lnTo>
                  <a:lnTo>
                    <a:pt x="168" y="120"/>
                  </a:lnTo>
                  <a:lnTo>
                    <a:pt x="186" y="120"/>
                  </a:lnTo>
                  <a:lnTo>
                    <a:pt x="192" y="144"/>
                  </a:lnTo>
                  <a:lnTo>
                    <a:pt x="216" y="150"/>
                  </a:lnTo>
                  <a:lnTo>
                    <a:pt x="216" y="168"/>
                  </a:lnTo>
                  <a:lnTo>
                    <a:pt x="228" y="168"/>
                  </a:lnTo>
                  <a:lnTo>
                    <a:pt x="222" y="186"/>
                  </a:lnTo>
                  <a:lnTo>
                    <a:pt x="192" y="204"/>
                  </a:lnTo>
                  <a:lnTo>
                    <a:pt x="180" y="222"/>
                  </a:lnTo>
                  <a:lnTo>
                    <a:pt x="174" y="210"/>
                  </a:lnTo>
                  <a:lnTo>
                    <a:pt x="162" y="222"/>
                  </a:lnTo>
                  <a:lnTo>
                    <a:pt x="156" y="216"/>
                  </a:lnTo>
                  <a:lnTo>
                    <a:pt x="156" y="234"/>
                  </a:lnTo>
                  <a:lnTo>
                    <a:pt x="144" y="234"/>
                  </a:lnTo>
                  <a:lnTo>
                    <a:pt x="150" y="228"/>
                  </a:lnTo>
                  <a:lnTo>
                    <a:pt x="138" y="216"/>
                  </a:lnTo>
                  <a:lnTo>
                    <a:pt x="126" y="270"/>
                  </a:lnTo>
                  <a:lnTo>
                    <a:pt x="120" y="264"/>
                  </a:lnTo>
                  <a:lnTo>
                    <a:pt x="114" y="282"/>
                  </a:lnTo>
                  <a:lnTo>
                    <a:pt x="102" y="282"/>
                  </a:lnTo>
                  <a:lnTo>
                    <a:pt x="102" y="300"/>
                  </a:lnTo>
                  <a:lnTo>
                    <a:pt x="96" y="288"/>
                  </a:lnTo>
                  <a:lnTo>
                    <a:pt x="84" y="294"/>
                  </a:lnTo>
                  <a:lnTo>
                    <a:pt x="66" y="360"/>
                  </a:lnTo>
                  <a:lnTo>
                    <a:pt x="66" y="3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95" name="Freeform 182"/>
            <p:cNvSpPr>
              <a:spLocks/>
            </p:cNvSpPr>
            <p:nvPr/>
          </p:nvSpPr>
          <p:spPr bwMode="auto">
            <a:xfrm>
              <a:off x="3891" y="1956"/>
              <a:ext cx="282" cy="138"/>
            </a:xfrm>
            <a:custGeom>
              <a:avLst/>
              <a:gdLst>
                <a:gd name="T0" fmla="*/ 216 w 282"/>
                <a:gd name="T1" fmla="*/ 0 h 138"/>
                <a:gd name="T2" fmla="*/ 246 w 282"/>
                <a:gd name="T3" fmla="*/ 96 h 138"/>
                <a:gd name="T4" fmla="*/ 282 w 282"/>
                <a:gd name="T5" fmla="*/ 84 h 138"/>
                <a:gd name="T6" fmla="*/ 282 w 282"/>
                <a:gd name="T7" fmla="*/ 120 h 138"/>
                <a:gd name="T8" fmla="*/ 276 w 282"/>
                <a:gd name="T9" fmla="*/ 120 h 138"/>
                <a:gd name="T10" fmla="*/ 276 w 282"/>
                <a:gd name="T11" fmla="*/ 102 h 138"/>
                <a:gd name="T12" fmla="*/ 270 w 282"/>
                <a:gd name="T13" fmla="*/ 120 h 138"/>
                <a:gd name="T14" fmla="*/ 258 w 282"/>
                <a:gd name="T15" fmla="*/ 126 h 138"/>
                <a:gd name="T16" fmla="*/ 258 w 282"/>
                <a:gd name="T17" fmla="*/ 132 h 138"/>
                <a:gd name="T18" fmla="*/ 246 w 282"/>
                <a:gd name="T19" fmla="*/ 138 h 138"/>
                <a:gd name="T20" fmla="*/ 234 w 282"/>
                <a:gd name="T21" fmla="*/ 108 h 138"/>
                <a:gd name="T22" fmla="*/ 228 w 282"/>
                <a:gd name="T23" fmla="*/ 114 h 138"/>
                <a:gd name="T24" fmla="*/ 210 w 282"/>
                <a:gd name="T25" fmla="*/ 102 h 138"/>
                <a:gd name="T26" fmla="*/ 216 w 282"/>
                <a:gd name="T27" fmla="*/ 96 h 138"/>
                <a:gd name="T28" fmla="*/ 210 w 282"/>
                <a:gd name="T29" fmla="*/ 90 h 138"/>
                <a:gd name="T30" fmla="*/ 222 w 282"/>
                <a:gd name="T31" fmla="*/ 90 h 138"/>
                <a:gd name="T32" fmla="*/ 216 w 282"/>
                <a:gd name="T33" fmla="*/ 78 h 138"/>
                <a:gd name="T34" fmla="*/ 204 w 282"/>
                <a:gd name="T35" fmla="*/ 78 h 138"/>
                <a:gd name="T36" fmla="*/ 210 w 282"/>
                <a:gd name="T37" fmla="*/ 72 h 138"/>
                <a:gd name="T38" fmla="*/ 210 w 282"/>
                <a:gd name="T39" fmla="*/ 48 h 138"/>
                <a:gd name="T40" fmla="*/ 198 w 282"/>
                <a:gd name="T41" fmla="*/ 48 h 138"/>
                <a:gd name="T42" fmla="*/ 216 w 282"/>
                <a:gd name="T43" fmla="*/ 18 h 138"/>
                <a:gd name="T44" fmla="*/ 210 w 282"/>
                <a:gd name="T45" fmla="*/ 12 h 138"/>
                <a:gd name="T46" fmla="*/ 186 w 282"/>
                <a:gd name="T47" fmla="*/ 48 h 138"/>
                <a:gd name="T48" fmla="*/ 180 w 282"/>
                <a:gd name="T49" fmla="*/ 42 h 138"/>
                <a:gd name="T50" fmla="*/ 192 w 282"/>
                <a:gd name="T51" fmla="*/ 54 h 138"/>
                <a:gd name="T52" fmla="*/ 186 w 282"/>
                <a:gd name="T53" fmla="*/ 84 h 138"/>
                <a:gd name="T54" fmla="*/ 204 w 282"/>
                <a:gd name="T55" fmla="*/ 108 h 138"/>
                <a:gd name="T56" fmla="*/ 186 w 282"/>
                <a:gd name="T57" fmla="*/ 108 h 138"/>
                <a:gd name="T58" fmla="*/ 204 w 282"/>
                <a:gd name="T59" fmla="*/ 114 h 138"/>
                <a:gd name="T60" fmla="*/ 216 w 282"/>
                <a:gd name="T61" fmla="*/ 132 h 138"/>
                <a:gd name="T62" fmla="*/ 162 w 282"/>
                <a:gd name="T63" fmla="*/ 114 h 138"/>
                <a:gd name="T64" fmla="*/ 156 w 282"/>
                <a:gd name="T65" fmla="*/ 126 h 138"/>
                <a:gd name="T66" fmla="*/ 150 w 282"/>
                <a:gd name="T67" fmla="*/ 114 h 138"/>
                <a:gd name="T68" fmla="*/ 162 w 282"/>
                <a:gd name="T69" fmla="*/ 84 h 138"/>
                <a:gd name="T70" fmla="*/ 162 w 282"/>
                <a:gd name="T71" fmla="*/ 78 h 138"/>
                <a:gd name="T72" fmla="*/ 150 w 282"/>
                <a:gd name="T73" fmla="*/ 72 h 138"/>
                <a:gd name="T74" fmla="*/ 114 w 282"/>
                <a:gd name="T75" fmla="*/ 54 h 138"/>
                <a:gd name="T76" fmla="*/ 102 w 282"/>
                <a:gd name="T77" fmla="*/ 30 h 138"/>
                <a:gd name="T78" fmla="*/ 78 w 282"/>
                <a:gd name="T79" fmla="*/ 30 h 138"/>
                <a:gd name="T80" fmla="*/ 66 w 282"/>
                <a:gd name="T81" fmla="*/ 48 h 138"/>
                <a:gd name="T82" fmla="*/ 48 w 282"/>
                <a:gd name="T83" fmla="*/ 42 h 138"/>
                <a:gd name="T84" fmla="*/ 12 w 282"/>
                <a:gd name="T85" fmla="*/ 78 h 138"/>
                <a:gd name="T86" fmla="*/ 0 w 282"/>
                <a:gd name="T87" fmla="*/ 42 h 138"/>
                <a:gd name="T88" fmla="*/ 198 w 282"/>
                <a:gd name="T89" fmla="*/ 0 h 138"/>
                <a:gd name="T90" fmla="*/ 216 w 282"/>
                <a:gd name="T91" fmla="*/ 0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2"/>
                <a:gd name="T139" fmla="*/ 0 h 138"/>
                <a:gd name="T140" fmla="*/ 282 w 282"/>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2" h="138">
                  <a:moveTo>
                    <a:pt x="216" y="0"/>
                  </a:moveTo>
                  <a:lnTo>
                    <a:pt x="246" y="96"/>
                  </a:lnTo>
                  <a:lnTo>
                    <a:pt x="282" y="84"/>
                  </a:lnTo>
                  <a:lnTo>
                    <a:pt x="282" y="120"/>
                  </a:lnTo>
                  <a:lnTo>
                    <a:pt x="276" y="120"/>
                  </a:lnTo>
                  <a:lnTo>
                    <a:pt x="276" y="102"/>
                  </a:lnTo>
                  <a:lnTo>
                    <a:pt x="270" y="120"/>
                  </a:lnTo>
                  <a:lnTo>
                    <a:pt x="258" y="126"/>
                  </a:lnTo>
                  <a:lnTo>
                    <a:pt x="258" y="132"/>
                  </a:lnTo>
                  <a:lnTo>
                    <a:pt x="246" y="138"/>
                  </a:lnTo>
                  <a:lnTo>
                    <a:pt x="234" y="108"/>
                  </a:lnTo>
                  <a:lnTo>
                    <a:pt x="228" y="114"/>
                  </a:lnTo>
                  <a:lnTo>
                    <a:pt x="210" y="102"/>
                  </a:lnTo>
                  <a:lnTo>
                    <a:pt x="216" y="96"/>
                  </a:lnTo>
                  <a:lnTo>
                    <a:pt x="210" y="90"/>
                  </a:lnTo>
                  <a:lnTo>
                    <a:pt x="222" y="90"/>
                  </a:lnTo>
                  <a:lnTo>
                    <a:pt x="216" y="78"/>
                  </a:lnTo>
                  <a:lnTo>
                    <a:pt x="204" y="78"/>
                  </a:lnTo>
                  <a:lnTo>
                    <a:pt x="210" y="72"/>
                  </a:lnTo>
                  <a:lnTo>
                    <a:pt x="210" y="48"/>
                  </a:lnTo>
                  <a:lnTo>
                    <a:pt x="198" y="48"/>
                  </a:lnTo>
                  <a:lnTo>
                    <a:pt x="216" y="18"/>
                  </a:lnTo>
                  <a:lnTo>
                    <a:pt x="210" y="12"/>
                  </a:lnTo>
                  <a:lnTo>
                    <a:pt x="186" y="48"/>
                  </a:lnTo>
                  <a:lnTo>
                    <a:pt x="180" y="42"/>
                  </a:lnTo>
                  <a:lnTo>
                    <a:pt x="192" y="54"/>
                  </a:lnTo>
                  <a:lnTo>
                    <a:pt x="186" y="84"/>
                  </a:lnTo>
                  <a:lnTo>
                    <a:pt x="204" y="108"/>
                  </a:lnTo>
                  <a:lnTo>
                    <a:pt x="186" y="108"/>
                  </a:lnTo>
                  <a:lnTo>
                    <a:pt x="204" y="114"/>
                  </a:lnTo>
                  <a:lnTo>
                    <a:pt x="216" y="132"/>
                  </a:lnTo>
                  <a:lnTo>
                    <a:pt x="162" y="114"/>
                  </a:lnTo>
                  <a:lnTo>
                    <a:pt x="156" y="126"/>
                  </a:lnTo>
                  <a:lnTo>
                    <a:pt x="150" y="114"/>
                  </a:lnTo>
                  <a:lnTo>
                    <a:pt x="162" y="84"/>
                  </a:lnTo>
                  <a:lnTo>
                    <a:pt x="162" y="78"/>
                  </a:lnTo>
                  <a:lnTo>
                    <a:pt x="150" y="72"/>
                  </a:lnTo>
                  <a:lnTo>
                    <a:pt x="114" y="54"/>
                  </a:lnTo>
                  <a:lnTo>
                    <a:pt x="102" y="30"/>
                  </a:lnTo>
                  <a:lnTo>
                    <a:pt x="78" y="30"/>
                  </a:lnTo>
                  <a:lnTo>
                    <a:pt x="66" y="48"/>
                  </a:lnTo>
                  <a:lnTo>
                    <a:pt x="48" y="42"/>
                  </a:lnTo>
                  <a:lnTo>
                    <a:pt x="12" y="78"/>
                  </a:lnTo>
                  <a:lnTo>
                    <a:pt x="0" y="42"/>
                  </a:lnTo>
                  <a:lnTo>
                    <a:pt x="198" y="0"/>
                  </a:lnTo>
                  <a:lnTo>
                    <a:pt x="216"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96" name="Freeform 183"/>
            <p:cNvSpPr>
              <a:spLocks/>
            </p:cNvSpPr>
            <p:nvPr/>
          </p:nvSpPr>
          <p:spPr bwMode="auto">
            <a:xfrm>
              <a:off x="3891" y="1956"/>
              <a:ext cx="282" cy="138"/>
            </a:xfrm>
            <a:custGeom>
              <a:avLst/>
              <a:gdLst>
                <a:gd name="T0" fmla="*/ 216 w 282"/>
                <a:gd name="T1" fmla="*/ 0 h 138"/>
                <a:gd name="T2" fmla="*/ 246 w 282"/>
                <a:gd name="T3" fmla="*/ 96 h 138"/>
                <a:gd name="T4" fmla="*/ 282 w 282"/>
                <a:gd name="T5" fmla="*/ 84 h 138"/>
                <a:gd name="T6" fmla="*/ 282 w 282"/>
                <a:gd name="T7" fmla="*/ 120 h 138"/>
                <a:gd name="T8" fmla="*/ 276 w 282"/>
                <a:gd name="T9" fmla="*/ 120 h 138"/>
                <a:gd name="T10" fmla="*/ 276 w 282"/>
                <a:gd name="T11" fmla="*/ 102 h 138"/>
                <a:gd name="T12" fmla="*/ 270 w 282"/>
                <a:gd name="T13" fmla="*/ 120 h 138"/>
                <a:gd name="T14" fmla="*/ 258 w 282"/>
                <a:gd name="T15" fmla="*/ 126 h 138"/>
                <a:gd name="T16" fmla="*/ 258 w 282"/>
                <a:gd name="T17" fmla="*/ 132 h 138"/>
                <a:gd name="T18" fmla="*/ 246 w 282"/>
                <a:gd name="T19" fmla="*/ 138 h 138"/>
                <a:gd name="T20" fmla="*/ 234 w 282"/>
                <a:gd name="T21" fmla="*/ 108 h 138"/>
                <a:gd name="T22" fmla="*/ 228 w 282"/>
                <a:gd name="T23" fmla="*/ 114 h 138"/>
                <a:gd name="T24" fmla="*/ 210 w 282"/>
                <a:gd name="T25" fmla="*/ 102 h 138"/>
                <a:gd name="T26" fmla="*/ 216 w 282"/>
                <a:gd name="T27" fmla="*/ 96 h 138"/>
                <a:gd name="T28" fmla="*/ 210 w 282"/>
                <a:gd name="T29" fmla="*/ 90 h 138"/>
                <a:gd name="T30" fmla="*/ 222 w 282"/>
                <a:gd name="T31" fmla="*/ 90 h 138"/>
                <a:gd name="T32" fmla="*/ 216 w 282"/>
                <a:gd name="T33" fmla="*/ 78 h 138"/>
                <a:gd name="T34" fmla="*/ 204 w 282"/>
                <a:gd name="T35" fmla="*/ 78 h 138"/>
                <a:gd name="T36" fmla="*/ 210 w 282"/>
                <a:gd name="T37" fmla="*/ 72 h 138"/>
                <a:gd name="T38" fmla="*/ 210 w 282"/>
                <a:gd name="T39" fmla="*/ 48 h 138"/>
                <a:gd name="T40" fmla="*/ 198 w 282"/>
                <a:gd name="T41" fmla="*/ 48 h 138"/>
                <a:gd name="T42" fmla="*/ 216 w 282"/>
                <a:gd name="T43" fmla="*/ 18 h 138"/>
                <a:gd name="T44" fmla="*/ 210 w 282"/>
                <a:gd name="T45" fmla="*/ 12 h 138"/>
                <a:gd name="T46" fmla="*/ 186 w 282"/>
                <a:gd name="T47" fmla="*/ 48 h 138"/>
                <a:gd name="T48" fmla="*/ 180 w 282"/>
                <a:gd name="T49" fmla="*/ 42 h 138"/>
                <a:gd name="T50" fmla="*/ 192 w 282"/>
                <a:gd name="T51" fmla="*/ 54 h 138"/>
                <a:gd name="T52" fmla="*/ 186 w 282"/>
                <a:gd name="T53" fmla="*/ 84 h 138"/>
                <a:gd name="T54" fmla="*/ 204 w 282"/>
                <a:gd name="T55" fmla="*/ 108 h 138"/>
                <a:gd name="T56" fmla="*/ 186 w 282"/>
                <a:gd name="T57" fmla="*/ 108 h 138"/>
                <a:gd name="T58" fmla="*/ 204 w 282"/>
                <a:gd name="T59" fmla="*/ 114 h 138"/>
                <a:gd name="T60" fmla="*/ 216 w 282"/>
                <a:gd name="T61" fmla="*/ 132 h 138"/>
                <a:gd name="T62" fmla="*/ 162 w 282"/>
                <a:gd name="T63" fmla="*/ 114 h 138"/>
                <a:gd name="T64" fmla="*/ 156 w 282"/>
                <a:gd name="T65" fmla="*/ 126 h 138"/>
                <a:gd name="T66" fmla="*/ 150 w 282"/>
                <a:gd name="T67" fmla="*/ 114 h 138"/>
                <a:gd name="T68" fmla="*/ 162 w 282"/>
                <a:gd name="T69" fmla="*/ 84 h 138"/>
                <a:gd name="T70" fmla="*/ 162 w 282"/>
                <a:gd name="T71" fmla="*/ 78 h 138"/>
                <a:gd name="T72" fmla="*/ 150 w 282"/>
                <a:gd name="T73" fmla="*/ 72 h 138"/>
                <a:gd name="T74" fmla="*/ 114 w 282"/>
                <a:gd name="T75" fmla="*/ 54 h 138"/>
                <a:gd name="T76" fmla="*/ 102 w 282"/>
                <a:gd name="T77" fmla="*/ 30 h 138"/>
                <a:gd name="T78" fmla="*/ 78 w 282"/>
                <a:gd name="T79" fmla="*/ 30 h 138"/>
                <a:gd name="T80" fmla="*/ 66 w 282"/>
                <a:gd name="T81" fmla="*/ 48 h 138"/>
                <a:gd name="T82" fmla="*/ 48 w 282"/>
                <a:gd name="T83" fmla="*/ 42 h 138"/>
                <a:gd name="T84" fmla="*/ 12 w 282"/>
                <a:gd name="T85" fmla="*/ 78 h 138"/>
                <a:gd name="T86" fmla="*/ 0 w 282"/>
                <a:gd name="T87" fmla="*/ 42 h 138"/>
                <a:gd name="T88" fmla="*/ 198 w 282"/>
                <a:gd name="T89" fmla="*/ 0 h 138"/>
                <a:gd name="T90" fmla="*/ 216 w 282"/>
                <a:gd name="T91" fmla="*/ 0 h 138"/>
                <a:gd name="T92" fmla="*/ 216 w 282"/>
                <a:gd name="T93" fmla="*/ 6 h 1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2"/>
                <a:gd name="T142" fmla="*/ 0 h 138"/>
                <a:gd name="T143" fmla="*/ 282 w 282"/>
                <a:gd name="T144" fmla="*/ 138 h 1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2" h="138">
                  <a:moveTo>
                    <a:pt x="216" y="0"/>
                  </a:moveTo>
                  <a:lnTo>
                    <a:pt x="246" y="96"/>
                  </a:lnTo>
                  <a:lnTo>
                    <a:pt x="282" y="84"/>
                  </a:lnTo>
                  <a:lnTo>
                    <a:pt x="282" y="120"/>
                  </a:lnTo>
                  <a:lnTo>
                    <a:pt x="276" y="120"/>
                  </a:lnTo>
                  <a:lnTo>
                    <a:pt x="276" y="102"/>
                  </a:lnTo>
                  <a:lnTo>
                    <a:pt x="270" y="120"/>
                  </a:lnTo>
                  <a:lnTo>
                    <a:pt x="258" y="126"/>
                  </a:lnTo>
                  <a:lnTo>
                    <a:pt x="258" y="132"/>
                  </a:lnTo>
                  <a:lnTo>
                    <a:pt x="246" y="138"/>
                  </a:lnTo>
                  <a:lnTo>
                    <a:pt x="234" y="108"/>
                  </a:lnTo>
                  <a:lnTo>
                    <a:pt x="228" y="114"/>
                  </a:lnTo>
                  <a:lnTo>
                    <a:pt x="210" y="102"/>
                  </a:lnTo>
                  <a:lnTo>
                    <a:pt x="216" y="96"/>
                  </a:lnTo>
                  <a:lnTo>
                    <a:pt x="210" y="90"/>
                  </a:lnTo>
                  <a:lnTo>
                    <a:pt x="222" y="90"/>
                  </a:lnTo>
                  <a:lnTo>
                    <a:pt x="216" y="78"/>
                  </a:lnTo>
                  <a:lnTo>
                    <a:pt x="204" y="78"/>
                  </a:lnTo>
                  <a:lnTo>
                    <a:pt x="210" y="72"/>
                  </a:lnTo>
                  <a:lnTo>
                    <a:pt x="210" y="48"/>
                  </a:lnTo>
                  <a:lnTo>
                    <a:pt x="198" y="48"/>
                  </a:lnTo>
                  <a:lnTo>
                    <a:pt x="216" y="18"/>
                  </a:lnTo>
                  <a:lnTo>
                    <a:pt x="210" y="12"/>
                  </a:lnTo>
                  <a:lnTo>
                    <a:pt x="186" y="48"/>
                  </a:lnTo>
                  <a:lnTo>
                    <a:pt x="180" y="42"/>
                  </a:lnTo>
                  <a:lnTo>
                    <a:pt x="192" y="54"/>
                  </a:lnTo>
                  <a:lnTo>
                    <a:pt x="186" y="84"/>
                  </a:lnTo>
                  <a:lnTo>
                    <a:pt x="204" y="108"/>
                  </a:lnTo>
                  <a:lnTo>
                    <a:pt x="186" y="108"/>
                  </a:lnTo>
                  <a:lnTo>
                    <a:pt x="204" y="114"/>
                  </a:lnTo>
                  <a:lnTo>
                    <a:pt x="216" y="132"/>
                  </a:lnTo>
                  <a:lnTo>
                    <a:pt x="162" y="114"/>
                  </a:lnTo>
                  <a:lnTo>
                    <a:pt x="156" y="126"/>
                  </a:lnTo>
                  <a:lnTo>
                    <a:pt x="150" y="114"/>
                  </a:lnTo>
                  <a:lnTo>
                    <a:pt x="162" y="84"/>
                  </a:lnTo>
                  <a:lnTo>
                    <a:pt x="162" y="78"/>
                  </a:lnTo>
                  <a:lnTo>
                    <a:pt x="150" y="72"/>
                  </a:lnTo>
                  <a:lnTo>
                    <a:pt x="114" y="54"/>
                  </a:lnTo>
                  <a:lnTo>
                    <a:pt x="102" y="30"/>
                  </a:lnTo>
                  <a:lnTo>
                    <a:pt x="78" y="30"/>
                  </a:lnTo>
                  <a:lnTo>
                    <a:pt x="66" y="48"/>
                  </a:lnTo>
                  <a:lnTo>
                    <a:pt x="48" y="42"/>
                  </a:lnTo>
                  <a:lnTo>
                    <a:pt x="12" y="78"/>
                  </a:lnTo>
                  <a:lnTo>
                    <a:pt x="0" y="42"/>
                  </a:lnTo>
                  <a:lnTo>
                    <a:pt x="198" y="0"/>
                  </a:lnTo>
                  <a:lnTo>
                    <a:pt x="216" y="0"/>
                  </a:lnTo>
                  <a:lnTo>
                    <a:pt x="21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97" name="Freeform 184"/>
            <p:cNvSpPr>
              <a:spLocks/>
            </p:cNvSpPr>
            <p:nvPr/>
          </p:nvSpPr>
          <p:spPr bwMode="auto">
            <a:xfrm>
              <a:off x="4203" y="1650"/>
              <a:ext cx="204" cy="102"/>
            </a:xfrm>
            <a:custGeom>
              <a:avLst/>
              <a:gdLst>
                <a:gd name="T0" fmla="*/ 42 w 204"/>
                <a:gd name="T1" fmla="*/ 30 h 102"/>
                <a:gd name="T2" fmla="*/ 108 w 204"/>
                <a:gd name="T3" fmla="*/ 18 h 102"/>
                <a:gd name="T4" fmla="*/ 132 w 204"/>
                <a:gd name="T5" fmla="*/ 0 h 102"/>
                <a:gd name="T6" fmla="*/ 144 w 204"/>
                <a:gd name="T7" fmla="*/ 18 h 102"/>
                <a:gd name="T8" fmla="*/ 132 w 204"/>
                <a:gd name="T9" fmla="*/ 42 h 102"/>
                <a:gd name="T10" fmla="*/ 150 w 204"/>
                <a:gd name="T11" fmla="*/ 48 h 102"/>
                <a:gd name="T12" fmla="*/ 174 w 204"/>
                <a:gd name="T13" fmla="*/ 78 h 102"/>
                <a:gd name="T14" fmla="*/ 198 w 204"/>
                <a:gd name="T15" fmla="*/ 66 h 102"/>
                <a:gd name="T16" fmla="*/ 180 w 204"/>
                <a:gd name="T17" fmla="*/ 48 h 102"/>
                <a:gd name="T18" fmla="*/ 186 w 204"/>
                <a:gd name="T19" fmla="*/ 48 h 102"/>
                <a:gd name="T20" fmla="*/ 204 w 204"/>
                <a:gd name="T21" fmla="*/ 78 h 102"/>
                <a:gd name="T22" fmla="*/ 168 w 204"/>
                <a:gd name="T23" fmla="*/ 96 h 102"/>
                <a:gd name="T24" fmla="*/ 162 w 204"/>
                <a:gd name="T25" fmla="*/ 78 h 102"/>
                <a:gd name="T26" fmla="*/ 144 w 204"/>
                <a:gd name="T27" fmla="*/ 102 h 102"/>
                <a:gd name="T28" fmla="*/ 138 w 204"/>
                <a:gd name="T29" fmla="*/ 96 h 102"/>
                <a:gd name="T30" fmla="*/ 114 w 204"/>
                <a:gd name="T31" fmla="*/ 72 h 102"/>
                <a:gd name="T32" fmla="*/ 96 w 204"/>
                <a:gd name="T33" fmla="*/ 78 h 102"/>
                <a:gd name="T34" fmla="*/ 90 w 204"/>
                <a:gd name="T35" fmla="*/ 72 h 102"/>
                <a:gd name="T36" fmla="*/ 0 w 204"/>
                <a:gd name="T37" fmla="*/ 96 h 102"/>
                <a:gd name="T38" fmla="*/ 0 w 204"/>
                <a:gd name="T39" fmla="*/ 42 h 102"/>
                <a:gd name="T40" fmla="*/ 18 w 204"/>
                <a:gd name="T41" fmla="*/ 36 h 102"/>
                <a:gd name="T42" fmla="*/ 42 w 204"/>
                <a:gd name="T43" fmla="*/ 30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102"/>
                <a:gd name="T68" fmla="*/ 204 w 20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102">
                  <a:moveTo>
                    <a:pt x="42" y="30"/>
                  </a:moveTo>
                  <a:lnTo>
                    <a:pt x="108" y="18"/>
                  </a:lnTo>
                  <a:lnTo>
                    <a:pt x="132" y="0"/>
                  </a:lnTo>
                  <a:lnTo>
                    <a:pt x="144" y="18"/>
                  </a:lnTo>
                  <a:lnTo>
                    <a:pt x="132" y="42"/>
                  </a:lnTo>
                  <a:lnTo>
                    <a:pt x="150" y="48"/>
                  </a:lnTo>
                  <a:lnTo>
                    <a:pt x="174" y="78"/>
                  </a:lnTo>
                  <a:lnTo>
                    <a:pt x="198" y="66"/>
                  </a:lnTo>
                  <a:lnTo>
                    <a:pt x="180" y="48"/>
                  </a:lnTo>
                  <a:lnTo>
                    <a:pt x="186" y="48"/>
                  </a:lnTo>
                  <a:lnTo>
                    <a:pt x="204" y="78"/>
                  </a:lnTo>
                  <a:lnTo>
                    <a:pt x="168" y="96"/>
                  </a:lnTo>
                  <a:lnTo>
                    <a:pt x="162" y="78"/>
                  </a:lnTo>
                  <a:lnTo>
                    <a:pt x="144" y="102"/>
                  </a:lnTo>
                  <a:lnTo>
                    <a:pt x="138" y="96"/>
                  </a:lnTo>
                  <a:lnTo>
                    <a:pt x="114" y="72"/>
                  </a:lnTo>
                  <a:lnTo>
                    <a:pt x="96" y="78"/>
                  </a:lnTo>
                  <a:lnTo>
                    <a:pt x="90" y="72"/>
                  </a:lnTo>
                  <a:lnTo>
                    <a:pt x="0" y="96"/>
                  </a:lnTo>
                  <a:lnTo>
                    <a:pt x="0" y="42"/>
                  </a:lnTo>
                  <a:lnTo>
                    <a:pt x="18" y="36"/>
                  </a:lnTo>
                  <a:lnTo>
                    <a:pt x="42" y="3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98" name="Freeform 185"/>
            <p:cNvSpPr>
              <a:spLocks/>
            </p:cNvSpPr>
            <p:nvPr/>
          </p:nvSpPr>
          <p:spPr bwMode="auto">
            <a:xfrm>
              <a:off x="4203" y="1650"/>
              <a:ext cx="204" cy="102"/>
            </a:xfrm>
            <a:custGeom>
              <a:avLst/>
              <a:gdLst>
                <a:gd name="T0" fmla="*/ 42 w 204"/>
                <a:gd name="T1" fmla="*/ 30 h 102"/>
                <a:gd name="T2" fmla="*/ 108 w 204"/>
                <a:gd name="T3" fmla="*/ 18 h 102"/>
                <a:gd name="T4" fmla="*/ 132 w 204"/>
                <a:gd name="T5" fmla="*/ 0 h 102"/>
                <a:gd name="T6" fmla="*/ 144 w 204"/>
                <a:gd name="T7" fmla="*/ 18 h 102"/>
                <a:gd name="T8" fmla="*/ 132 w 204"/>
                <a:gd name="T9" fmla="*/ 42 h 102"/>
                <a:gd name="T10" fmla="*/ 150 w 204"/>
                <a:gd name="T11" fmla="*/ 48 h 102"/>
                <a:gd name="T12" fmla="*/ 174 w 204"/>
                <a:gd name="T13" fmla="*/ 78 h 102"/>
                <a:gd name="T14" fmla="*/ 198 w 204"/>
                <a:gd name="T15" fmla="*/ 66 h 102"/>
                <a:gd name="T16" fmla="*/ 180 w 204"/>
                <a:gd name="T17" fmla="*/ 48 h 102"/>
                <a:gd name="T18" fmla="*/ 186 w 204"/>
                <a:gd name="T19" fmla="*/ 48 h 102"/>
                <a:gd name="T20" fmla="*/ 204 w 204"/>
                <a:gd name="T21" fmla="*/ 78 h 102"/>
                <a:gd name="T22" fmla="*/ 168 w 204"/>
                <a:gd name="T23" fmla="*/ 96 h 102"/>
                <a:gd name="T24" fmla="*/ 162 w 204"/>
                <a:gd name="T25" fmla="*/ 78 h 102"/>
                <a:gd name="T26" fmla="*/ 144 w 204"/>
                <a:gd name="T27" fmla="*/ 102 h 102"/>
                <a:gd name="T28" fmla="*/ 138 w 204"/>
                <a:gd name="T29" fmla="*/ 96 h 102"/>
                <a:gd name="T30" fmla="*/ 114 w 204"/>
                <a:gd name="T31" fmla="*/ 72 h 102"/>
                <a:gd name="T32" fmla="*/ 96 w 204"/>
                <a:gd name="T33" fmla="*/ 78 h 102"/>
                <a:gd name="T34" fmla="*/ 90 w 204"/>
                <a:gd name="T35" fmla="*/ 72 h 102"/>
                <a:gd name="T36" fmla="*/ 0 w 204"/>
                <a:gd name="T37" fmla="*/ 96 h 102"/>
                <a:gd name="T38" fmla="*/ 0 w 204"/>
                <a:gd name="T39" fmla="*/ 42 h 102"/>
                <a:gd name="T40" fmla="*/ 18 w 204"/>
                <a:gd name="T41" fmla="*/ 36 h 102"/>
                <a:gd name="T42" fmla="*/ 42 w 204"/>
                <a:gd name="T43" fmla="*/ 30 h 102"/>
                <a:gd name="T44" fmla="*/ 42 w 204"/>
                <a:gd name="T45" fmla="*/ 36 h 1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02"/>
                <a:gd name="T71" fmla="*/ 204 w 204"/>
                <a:gd name="T72" fmla="*/ 102 h 1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02">
                  <a:moveTo>
                    <a:pt x="42" y="30"/>
                  </a:moveTo>
                  <a:lnTo>
                    <a:pt x="108" y="18"/>
                  </a:lnTo>
                  <a:lnTo>
                    <a:pt x="132" y="0"/>
                  </a:lnTo>
                  <a:lnTo>
                    <a:pt x="144" y="18"/>
                  </a:lnTo>
                  <a:lnTo>
                    <a:pt x="132" y="42"/>
                  </a:lnTo>
                  <a:lnTo>
                    <a:pt x="150" y="48"/>
                  </a:lnTo>
                  <a:lnTo>
                    <a:pt x="174" y="78"/>
                  </a:lnTo>
                  <a:lnTo>
                    <a:pt x="198" y="66"/>
                  </a:lnTo>
                  <a:lnTo>
                    <a:pt x="180" y="48"/>
                  </a:lnTo>
                  <a:lnTo>
                    <a:pt x="186" y="48"/>
                  </a:lnTo>
                  <a:lnTo>
                    <a:pt x="204" y="78"/>
                  </a:lnTo>
                  <a:lnTo>
                    <a:pt x="168" y="96"/>
                  </a:lnTo>
                  <a:lnTo>
                    <a:pt x="162" y="78"/>
                  </a:lnTo>
                  <a:lnTo>
                    <a:pt x="144" y="102"/>
                  </a:lnTo>
                  <a:lnTo>
                    <a:pt x="138" y="96"/>
                  </a:lnTo>
                  <a:lnTo>
                    <a:pt x="114" y="72"/>
                  </a:lnTo>
                  <a:lnTo>
                    <a:pt x="96" y="78"/>
                  </a:lnTo>
                  <a:lnTo>
                    <a:pt x="90" y="72"/>
                  </a:lnTo>
                  <a:lnTo>
                    <a:pt x="0" y="96"/>
                  </a:lnTo>
                  <a:lnTo>
                    <a:pt x="0" y="42"/>
                  </a:lnTo>
                  <a:lnTo>
                    <a:pt x="18" y="36"/>
                  </a:lnTo>
                  <a:lnTo>
                    <a:pt x="42" y="30"/>
                  </a:lnTo>
                  <a:lnTo>
                    <a:pt x="42" y="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99" name="Freeform 186"/>
            <p:cNvSpPr>
              <a:spLocks/>
            </p:cNvSpPr>
            <p:nvPr/>
          </p:nvSpPr>
          <p:spPr bwMode="auto">
            <a:xfrm>
              <a:off x="3447" y="1572"/>
              <a:ext cx="234" cy="324"/>
            </a:xfrm>
            <a:custGeom>
              <a:avLst/>
              <a:gdLst>
                <a:gd name="T0" fmla="*/ 114 w 234"/>
                <a:gd name="T1" fmla="*/ 312 h 324"/>
                <a:gd name="T2" fmla="*/ 0 w 234"/>
                <a:gd name="T3" fmla="*/ 324 h 324"/>
                <a:gd name="T4" fmla="*/ 30 w 234"/>
                <a:gd name="T5" fmla="*/ 252 h 324"/>
                <a:gd name="T6" fmla="*/ 0 w 234"/>
                <a:gd name="T7" fmla="*/ 174 h 324"/>
                <a:gd name="T8" fmla="*/ 6 w 234"/>
                <a:gd name="T9" fmla="*/ 96 h 324"/>
                <a:gd name="T10" fmla="*/ 42 w 234"/>
                <a:gd name="T11" fmla="*/ 48 h 324"/>
                <a:gd name="T12" fmla="*/ 42 w 234"/>
                <a:gd name="T13" fmla="*/ 78 h 324"/>
                <a:gd name="T14" fmla="*/ 48 w 234"/>
                <a:gd name="T15" fmla="*/ 66 h 324"/>
                <a:gd name="T16" fmla="*/ 48 w 234"/>
                <a:gd name="T17" fmla="*/ 84 h 324"/>
                <a:gd name="T18" fmla="*/ 54 w 234"/>
                <a:gd name="T19" fmla="*/ 42 h 324"/>
                <a:gd name="T20" fmla="*/ 72 w 234"/>
                <a:gd name="T21" fmla="*/ 30 h 324"/>
                <a:gd name="T22" fmla="*/ 66 w 234"/>
                <a:gd name="T23" fmla="*/ 18 h 324"/>
                <a:gd name="T24" fmla="*/ 84 w 234"/>
                <a:gd name="T25" fmla="*/ 0 h 324"/>
                <a:gd name="T26" fmla="*/ 156 w 234"/>
                <a:gd name="T27" fmla="*/ 24 h 324"/>
                <a:gd name="T28" fmla="*/ 168 w 234"/>
                <a:gd name="T29" fmla="*/ 48 h 324"/>
                <a:gd name="T30" fmla="*/ 156 w 234"/>
                <a:gd name="T31" fmla="*/ 48 h 324"/>
                <a:gd name="T32" fmla="*/ 174 w 234"/>
                <a:gd name="T33" fmla="*/ 72 h 324"/>
                <a:gd name="T34" fmla="*/ 174 w 234"/>
                <a:gd name="T35" fmla="*/ 102 h 324"/>
                <a:gd name="T36" fmla="*/ 144 w 234"/>
                <a:gd name="T37" fmla="*/ 132 h 324"/>
                <a:gd name="T38" fmla="*/ 144 w 234"/>
                <a:gd name="T39" fmla="*/ 156 h 324"/>
                <a:gd name="T40" fmla="*/ 162 w 234"/>
                <a:gd name="T41" fmla="*/ 162 h 324"/>
                <a:gd name="T42" fmla="*/ 192 w 234"/>
                <a:gd name="T43" fmla="*/ 120 h 324"/>
                <a:gd name="T44" fmla="*/ 216 w 234"/>
                <a:gd name="T45" fmla="*/ 138 h 324"/>
                <a:gd name="T46" fmla="*/ 234 w 234"/>
                <a:gd name="T47" fmla="*/ 198 h 324"/>
                <a:gd name="T48" fmla="*/ 234 w 234"/>
                <a:gd name="T49" fmla="*/ 222 h 324"/>
                <a:gd name="T50" fmla="*/ 228 w 234"/>
                <a:gd name="T51" fmla="*/ 234 h 324"/>
                <a:gd name="T52" fmla="*/ 228 w 234"/>
                <a:gd name="T53" fmla="*/ 222 h 324"/>
                <a:gd name="T54" fmla="*/ 222 w 234"/>
                <a:gd name="T55" fmla="*/ 228 h 324"/>
                <a:gd name="T56" fmla="*/ 192 w 234"/>
                <a:gd name="T57" fmla="*/ 300 h 324"/>
                <a:gd name="T58" fmla="*/ 138 w 234"/>
                <a:gd name="T59" fmla="*/ 312 h 324"/>
                <a:gd name="T60" fmla="*/ 114 w 234"/>
                <a:gd name="T61" fmla="*/ 312 h 3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4"/>
                <a:gd name="T94" fmla="*/ 0 h 324"/>
                <a:gd name="T95" fmla="*/ 234 w 234"/>
                <a:gd name="T96" fmla="*/ 324 h 3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4" h="324">
                  <a:moveTo>
                    <a:pt x="114" y="312"/>
                  </a:moveTo>
                  <a:lnTo>
                    <a:pt x="0" y="324"/>
                  </a:lnTo>
                  <a:lnTo>
                    <a:pt x="30" y="252"/>
                  </a:lnTo>
                  <a:lnTo>
                    <a:pt x="0" y="174"/>
                  </a:lnTo>
                  <a:lnTo>
                    <a:pt x="6" y="96"/>
                  </a:lnTo>
                  <a:lnTo>
                    <a:pt x="42" y="48"/>
                  </a:lnTo>
                  <a:lnTo>
                    <a:pt x="42" y="78"/>
                  </a:lnTo>
                  <a:lnTo>
                    <a:pt x="48" y="66"/>
                  </a:lnTo>
                  <a:lnTo>
                    <a:pt x="48" y="84"/>
                  </a:lnTo>
                  <a:lnTo>
                    <a:pt x="54" y="42"/>
                  </a:lnTo>
                  <a:lnTo>
                    <a:pt x="72" y="30"/>
                  </a:lnTo>
                  <a:lnTo>
                    <a:pt x="66" y="18"/>
                  </a:lnTo>
                  <a:lnTo>
                    <a:pt x="84" y="0"/>
                  </a:lnTo>
                  <a:lnTo>
                    <a:pt x="156" y="24"/>
                  </a:lnTo>
                  <a:lnTo>
                    <a:pt x="168" y="48"/>
                  </a:lnTo>
                  <a:lnTo>
                    <a:pt x="156" y="48"/>
                  </a:lnTo>
                  <a:lnTo>
                    <a:pt x="174" y="72"/>
                  </a:lnTo>
                  <a:lnTo>
                    <a:pt x="174" y="102"/>
                  </a:lnTo>
                  <a:lnTo>
                    <a:pt x="144" y="132"/>
                  </a:lnTo>
                  <a:lnTo>
                    <a:pt x="144" y="156"/>
                  </a:lnTo>
                  <a:lnTo>
                    <a:pt x="162" y="162"/>
                  </a:lnTo>
                  <a:lnTo>
                    <a:pt x="192" y="120"/>
                  </a:lnTo>
                  <a:lnTo>
                    <a:pt x="216" y="138"/>
                  </a:lnTo>
                  <a:lnTo>
                    <a:pt x="234" y="198"/>
                  </a:lnTo>
                  <a:lnTo>
                    <a:pt x="234" y="222"/>
                  </a:lnTo>
                  <a:lnTo>
                    <a:pt x="228" y="234"/>
                  </a:lnTo>
                  <a:lnTo>
                    <a:pt x="228" y="222"/>
                  </a:lnTo>
                  <a:lnTo>
                    <a:pt x="222" y="228"/>
                  </a:lnTo>
                  <a:lnTo>
                    <a:pt x="192" y="300"/>
                  </a:lnTo>
                  <a:lnTo>
                    <a:pt x="138" y="312"/>
                  </a:lnTo>
                  <a:lnTo>
                    <a:pt x="114" y="31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00" name="Freeform 187"/>
            <p:cNvSpPr>
              <a:spLocks/>
            </p:cNvSpPr>
            <p:nvPr/>
          </p:nvSpPr>
          <p:spPr bwMode="auto">
            <a:xfrm>
              <a:off x="3447" y="1572"/>
              <a:ext cx="234" cy="324"/>
            </a:xfrm>
            <a:custGeom>
              <a:avLst/>
              <a:gdLst>
                <a:gd name="T0" fmla="*/ 114 w 234"/>
                <a:gd name="T1" fmla="*/ 312 h 324"/>
                <a:gd name="T2" fmla="*/ 0 w 234"/>
                <a:gd name="T3" fmla="*/ 324 h 324"/>
                <a:gd name="T4" fmla="*/ 30 w 234"/>
                <a:gd name="T5" fmla="*/ 252 h 324"/>
                <a:gd name="T6" fmla="*/ 0 w 234"/>
                <a:gd name="T7" fmla="*/ 174 h 324"/>
                <a:gd name="T8" fmla="*/ 6 w 234"/>
                <a:gd name="T9" fmla="*/ 96 h 324"/>
                <a:gd name="T10" fmla="*/ 42 w 234"/>
                <a:gd name="T11" fmla="*/ 48 h 324"/>
                <a:gd name="T12" fmla="*/ 42 w 234"/>
                <a:gd name="T13" fmla="*/ 78 h 324"/>
                <a:gd name="T14" fmla="*/ 48 w 234"/>
                <a:gd name="T15" fmla="*/ 66 h 324"/>
                <a:gd name="T16" fmla="*/ 48 w 234"/>
                <a:gd name="T17" fmla="*/ 84 h 324"/>
                <a:gd name="T18" fmla="*/ 54 w 234"/>
                <a:gd name="T19" fmla="*/ 42 h 324"/>
                <a:gd name="T20" fmla="*/ 72 w 234"/>
                <a:gd name="T21" fmla="*/ 30 h 324"/>
                <a:gd name="T22" fmla="*/ 66 w 234"/>
                <a:gd name="T23" fmla="*/ 18 h 324"/>
                <a:gd name="T24" fmla="*/ 84 w 234"/>
                <a:gd name="T25" fmla="*/ 0 h 324"/>
                <a:gd name="T26" fmla="*/ 156 w 234"/>
                <a:gd name="T27" fmla="*/ 24 h 324"/>
                <a:gd name="T28" fmla="*/ 168 w 234"/>
                <a:gd name="T29" fmla="*/ 48 h 324"/>
                <a:gd name="T30" fmla="*/ 156 w 234"/>
                <a:gd name="T31" fmla="*/ 48 h 324"/>
                <a:gd name="T32" fmla="*/ 174 w 234"/>
                <a:gd name="T33" fmla="*/ 72 h 324"/>
                <a:gd name="T34" fmla="*/ 174 w 234"/>
                <a:gd name="T35" fmla="*/ 102 h 324"/>
                <a:gd name="T36" fmla="*/ 144 w 234"/>
                <a:gd name="T37" fmla="*/ 132 h 324"/>
                <a:gd name="T38" fmla="*/ 144 w 234"/>
                <a:gd name="T39" fmla="*/ 156 h 324"/>
                <a:gd name="T40" fmla="*/ 162 w 234"/>
                <a:gd name="T41" fmla="*/ 162 h 324"/>
                <a:gd name="T42" fmla="*/ 192 w 234"/>
                <a:gd name="T43" fmla="*/ 120 h 324"/>
                <a:gd name="T44" fmla="*/ 216 w 234"/>
                <a:gd name="T45" fmla="*/ 138 h 324"/>
                <a:gd name="T46" fmla="*/ 234 w 234"/>
                <a:gd name="T47" fmla="*/ 198 h 324"/>
                <a:gd name="T48" fmla="*/ 234 w 234"/>
                <a:gd name="T49" fmla="*/ 222 h 324"/>
                <a:gd name="T50" fmla="*/ 228 w 234"/>
                <a:gd name="T51" fmla="*/ 234 h 324"/>
                <a:gd name="T52" fmla="*/ 228 w 234"/>
                <a:gd name="T53" fmla="*/ 222 h 324"/>
                <a:gd name="T54" fmla="*/ 222 w 234"/>
                <a:gd name="T55" fmla="*/ 228 h 324"/>
                <a:gd name="T56" fmla="*/ 192 w 234"/>
                <a:gd name="T57" fmla="*/ 300 h 324"/>
                <a:gd name="T58" fmla="*/ 138 w 234"/>
                <a:gd name="T59" fmla="*/ 312 h 324"/>
                <a:gd name="T60" fmla="*/ 114 w 234"/>
                <a:gd name="T61" fmla="*/ 312 h 324"/>
                <a:gd name="T62" fmla="*/ 114 w 234"/>
                <a:gd name="T63" fmla="*/ 318 h 3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
                <a:gd name="T97" fmla="*/ 0 h 324"/>
                <a:gd name="T98" fmla="*/ 234 w 234"/>
                <a:gd name="T99" fmla="*/ 324 h 3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 h="324">
                  <a:moveTo>
                    <a:pt x="114" y="312"/>
                  </a:moveTo>
                  <a:lnTo>
                    <a:pt x="0" y="324"/>
                  </a:lnTo>
                  <a:lnTo>
                    <a:pt x="30" y="252"/>
                  </a:lnTo>
                  <a:lnTo>
                    <a:pt x="0" y="174"/>
                  </a:lnTo>
                  <a:lnTo>
                    <a:pt x="6" y="96"/>
                  </a:lnTo>
                  <a:lnTo>
                    <a:pt x="42" y="48"/>
                  </a:lnTo>
                  <a:lnTo>
                    <a:pt x="42" y="78"/>
                  </a:lnTo>
                  <a:lnTo>
                    <a:pt x="48" y="66"/>
                  </a:lnTo>
                  <a:lnTo>
                    <a:pt x="48" y="84"/>
                  </a:lnTo>
                  <a:lnTo>
                    <a:pt x="54" y="42"/>
                  </a:lnTo>
                  <a:lnTo>
                    <a:pt x="72" y="30"/>
                  </a:lnTo>
                  <a:lnTo>
                    <a:pt x="66" y="18"/>
                  </a:lnTo>
                  <a:lnTo>
                    <a:pt x="84" y="0"/>
                  </a:lnTo>
                  <a:lnTo>
                    <a:pt x="156" y="24"/>
                  </a:lnTo>
                  <a:lnTo>
                    <a:pt x="168" y="48"/>
                  </a:lnTo>
                  <a:lnTo>
                    <a:pt x="156" y="48"/>
                  </a:lnTo>
                  <a:lnTo>
                    <a:pt x="174" y="72"/>
                  </a:lnTo>
                  <a:lnTo>
                    <a:pt x="174" y="102"/>
                  </a:lnTo>
                  <a:lnTo>
                    <a:pt x="144" y="132"/>
                  </a:lnTo>
                  <a:lnTo>
                    <a:pt x="144" y="156"/>
                  </a:lnTo>
                  <a:lnTo>
                    <a:pt x="162" y="162"/>
                  </a:lnTo>
                  <a:lnTo>
                    <a:pt x="192" y="120"/>
                  </a:lnTo>
                  <a:lnTo>
                    <a:pt x="216" y="138"/>
                  </a:lnTo>
                  <a:lnTo>
                    <a:pt x="234" y="198"/>
                  </a:lnTo>
                  <a:lnTo>
                    <a:pt x="234" y="222"/>
                  </a:lnTo>
                  <a:lnTo>
                    <a:pt x="228" y="234"/>
                  </a:lnTo>
                  <a:lnTo>
                    <a:pt x="228" y="222"/>
                  </a:lnTo>
                  <a:lnTo>
                    <a:pt x="222" y="228"/>
                  </a:lnTo>
                  <a:lnTo>
                    <a:pt x="192" y="300"/>
                  </a:lnTo>
                  <a:lnTo>
                    <a:pt x="138" y="312"/>
                  </a:lnTo>
                  <a:lnTo>
                    <a:pt x="114" y="312"/>
                  </a:lnTo>
                  <a:lnTo>
                    <a:pt x="114" y="31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01" name="Freeform 188"/>
            <p:cNvSpPr>
              <a:spLocks/>
            </p:cNvSpPr>
            <p:nvPr/>
          </p:nvSpPr>
          <p:spPr bwMode="auto">
            <a:xfrm>
              <a:off x="3219" y="1458"/>
              <a:ext cx="354" cy="180"/>
            </a:xfrm>
            <a:custGeom>
              <a:avLst/>
              <a:gdLst>
                <a:gd name="T0" fmla="*/ 354 w 354"/>
                <a:gd name="T1" fmla="*/ 96 h 180"/>
                <a:gd name="T2" fmla="*/ 312 w 354"/>
                <a:gd name="T3" fmla="*/ 96 h 180"/>
                <a:gd name="T4" fmla="*/ 306 w 354"/>
                <a:gd name="T5" fmla="*/ 108 h 180"/>
                <a:gd name="T6" fmla="*/ 264 w 354"/>
                <a:gd name="T7" fmla="*/ 96 h 180"/>
                <a:gd name="T8" fmla="*/ 228 w 354"/>
                <a:gd name="T9" fmla="*/ 108 h 180"/>
                <a:gd name="T10" fmla="*/ 210 w 354"/>
                <a:gd name="T11" fmla="*/ 138 h 180"/>
                <a:gd name="T12" fmla="*/ 210 w 354"/>
                <a:gd name="T13" fmla="*/ 114 h 180"/>
                <a:gd name="T14" fmla="*/ 186 w 354"/>
                <a:gd name="T15" fmla="*/ 132 h 180"/>
                <a:gd name="T16" fmla="*/ 186 w 354"/>
                <a:gd name="T17" fmla="*/ 114 h 180"/>
                <a:gd name="T18" fmla="*/ 162 w 354"/>
                <a:gd name="T19" fmla="*/ 180 h 180"/>
                <a:gd name="T20" fmla="*/ 150 w 354"/>
                <a:gd name="T21" fmla="*/ 180 h 180"/>
                <a:gd name="T22" fmla="*/ 150 w 354"/>
                <a:gd name="T23" fmla="*/ 162 h 180"/>
                <a:gd name="T24" fmla="*/ 138 w 354"/>
                <a:gd name="T25" fmla="*/ 162 h 180"/>
                <a:gd name="T26" fmla="*/ 144 w 354"/>
                <a:gd name="T27" fmla="*/ 138 h 180"/>
                <a:gd name="T28" fmla="*/ 126 w 354"/>
                <a:gd name="T29" fmla="*/ 120 h 180"/>
                <a:gd name="T30" fmla="*/ 12 w 354"/>
                <a:gd name="T31" fmla="*/ 96 h 180"/>
                <a:gd name="T32" fmla="*/ 0 w 354"/>
                <a:gd name="T33" fmla="*/ 84 h 180"/>
                <a:gd name="T34" fmla="*/ 132 w 354"/>
                <a:gd name="T35" fmla="*/ 0 h 180"/>
                <a:gd name="T36" fmla="*/ 138 w 354"/>
                <a:gd name="T37" fmla="*/ 6 h 180"/>
                <a:gd name="T38" fmla="*/ 102 w 354"/>
                <a:gd name="T39" fmla="*/ 42 h 180"/>
                <a:gd name="T40" fmla="*/ 102 w 354"/>
                <a:gd name="T41" fmla="*/ 60 h 180"/>
                <a:gd name="T42" fmla="*/ 120 w 354"/>
                <a:gd name="T43" fmla="*/ 42 h 180"/>
                <a:gd name="T44" fmla="*/ 114 w 354"/>
                <a:gd name="T45" fmla="*/ 54 h 180"/>
                <a:gd name="T46" fmla="*/ 138 w 354"/>
                <a:gd name="T47" fmla="*/ 48 h 180"/>
                <a:gd name="T48" fmla="*/ 162 w 354"/>
                <a:gd name="T49" fmla="*/ 72 h 180"/>
                <a:gd name="T50" fmla="*/ 198 w 354"/>
                <a:gd name="T51" fmla="*/ 78 h 180"/>
                <a:gd name="T52" fmla="*/ 228 w 354"/>
                <a:gd name="T53" fmla="*/ 54 h 180"/>
                <a:gd name="T54" fmla="*/ 288 w 354"/>
                <a:gd name="T55" fmla="*/ 42 h 180"/>
                <a:gd name="T56" fmla="*/ 288 w 354"/>
                <a:gd name="T57" fmla="*/ 66 h 180"/>
                <a:gd name="T58" fmla="*/ 330 w 354"/>
                <a:gd name="T59" fmla="*/ 60 h 180"/>
                <a:gd name="T60" fmla="*/ 330 w 354"/>
                <a:gd name="T61" fmla="*/ 78 h 180"/>
                <a:gd name="T62" fmla="*/ 354 w 354"/>
                <a:gd name="T63" fmla="*/ 96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
                <a:gd name="T97" fmla="*/ 0 h 180"/>
                <a:gd name="T98" fmla="*/ 354 w 354"/>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 h="180">
                  <a:moveTo>
                    <a:pt x="354" y="96"/>
                  </a:moveTo>
                  <a:lnTo>
                    <a:pt x="312" y="96"/>
                  </a:lnTo>
                  <a:lnTo>
                    <a:pt x="306" y="108"/>
                  </a:lnTo>
                  <a:lnTo>
                    <a:pt x="264" y="96"/>
                  </a:lnTo>
                  <a:lnTo>
                    <a:pt x="228" y="108"/>
                  </a:lnTo>
                  <a:lnTo>
                    <a:pt x="210" y="138"/>
                  </a:lnTo>
                  <a:lnTo>
                    <a:pt x="210" y="114"/>
                  </a:lnTo>
                  <a:lnTo>
                    <a:pt x="186" y="132"/>
                  </a:lnTo>
                  <a:lnTo>
                    <a:pt x="186" y="114"/>
                  </a:lnTo>
                  <a:lnTo>
                    <a:pt x="162" y="180"/>
                  </a:lnTo>
                  <a:lnTo>
                    <a:pt x="150" y="180"/>
                  </a:lnTo>
                  <a:lnTo>
                    <a:pt x="150" y="162"/>
                  </a:lnTo>
                  <a:lnTo>
                    <a:pt x="138" y="162"/>
                  </a:lnTo>
                  <a:lnTo>
                    <a:pt x="144" y="138"/>
                  </a:lnTo>
                  <a:lnTo>
                    <a:pt x="126" y="120"/>
                  </a:lnTo>
                  <a:lnTo>
                    <a:pt x="12" y="96"/>
                  </a:lnTo>
                  <a:lnTo>
                    <a:pt x="0" y="84"/>
                  </a:lnTo>
                  <a:lnTo>
                    <a:pt x="132" y="0"/>
                  </a:lnTo>
                  <a:lnTo>
                    <a:pt x="138" y="6"/>
                  </a:lnTo>
                  <a:lnTo>
                    <a:pt x="102" y="42"/>
                  </a:lnTo>
                  <a:lnTo>
                    <a:pt x="102" y="60"/>
                  </a:lnTo>
                  <a:lnTo>
                    <a:pt x="120" y="42"/>
                  </a:lnTo>
                  <a:lnTo>
                    <a:pt x="114" y="54"/>
                  </a:lnTo>
                  <a:lnTo>
                    <a:pt x="138" y="48"/>
                  </a:lnTo>
                  <a:lnTo>
                    <a:pt x="162" y="72"/>
                  </a:lnTo>
                  <a:lnTo>
                    <a:pt x="198" y="78"/>
                  </a:lnTo>
                  <a:lnTo>
                    <a:pt x="228" y="54"/>
                  </a:lnTo>
                  <a:lnTo>
                    <a:pt x="288" y="42"/>
                  </a:lnTo>
                  <a:lnTo>
                    <a:pt x="288" y="66"/>
                  </a:lnTo>
                  <a:lnTo>
                    <a:pt x="330" y="60"/>
                  </a:lnTo>
                  <a:lnTo>
                    <a:pt x="330" y="78"/>
                  </a:lnTo>
                  <a:lnTo>
                    <a:pt x="354" y="9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02" name="Freeform 189"/>
            <p:cNvSpPr>
              <a:spLocks/>
            </p:cNvSpPr>
            <p:nvPr/>
          </p:nvSpPr>
          <p:spPr bwMode="auto">
            <a:xfrm>
              <a:off x="3219" y="1458"/>
              <a:ext cx="354" cy="180"/>
            </a:xfrm>
            <a:custGeom>
              <a:avLst/>
              <a:gdLst>
                <a:gd name="T0" fmla="*/ 354 w 354"/>
                <a:gd name="T1" fmla="*/ 96 h 180"/>
                <a:gd name="T2" fmla="*/ 312 w 354"/>
                <a:gd name="T3" fmla="*/ 96 h 180"/>
                <a:gd name="T4" fmla="*/ 306 w 354"/>
                <a:gd name="T5" fmla="*/ 108 h 180"/>
                <a:gd name="T6" fmla="*/ 264 w 354"/>
                <a:gd name="T7" fmla="*/ 96 h 180"/>
                <a:gd name="T8" fmla="*/ 228 w 354"/>
                <a:gd name="T9" fmla="*/ 108 h 180"/>
                <a:gd name="T10" fmla="*/ 210 w 354"/>
                <a:gd name="T11" fmla="*/ 138 h 180"/>
                <a:gd name="T12" fmla="*/ 210 w 354"/>
                <a:gd name="T13" fmla="*/ 114 h 180"/>
                <a:gd name="T14" fmla="*/ 186 w 354"/>
                <a:gd name="T15" fmla="*/ 132 h 180"/>
                <a:gd name="T16" fmla="*/ 186 w 354"/>
                <a:gd name="T17" fmla="*/ 114 h 180"/>
                <a:gd name="T18" fmla="*/ 162 w 354"/>
                <a:gd name="T19" fmla="*/ 180 h 180"/>
                <a:gd name="T20" fmla="*/ 150 w 354"/>
                <a:gd name="T21" fmla="*/ 180 h 180"/>
                <a:gd name="T22" fmla="*/ 150 w 354"/>
                <a:gd name="T23" fmla="*/ 162 h 180"/>
                <a:gd name="T24" fmla="*/ 138 w 354"/>
                <a:gd name="T25" fmla="*/ 162 h 180"/>
                <a:gd name="T26" fmla="*/ 144 w 354"/>
                <a:gd name="T27" fmla="*/ 138 h 180"/>
                <a:gd name="T28" fmla="*/ 126 w 354"/>
                <a:gd name="T29" fmla="*/ 120 h 180"/>
                <a:gd name="T30" fmla="*/ 12 w 354"/>
                <a:gd name="T31" fmla="*/ 96 h 180"/>
                <a:gd name="T32" fmla="*/ 0 w 354"/>
                <a:gd name="T33" fmla="*/ 84 h 180"/>
                <a:gd name="T34" fmla="*/ 132 w 354"/>
                <a:gd name="T35" fmla="*/ 0 h 180"/>
                <a:gd name="T36" fmla="*/ 138 w 354"/>
                <a:gd name="T37" fmla="*/ 6 h 180"/>
                <a:gd name="T38" fmla="*/ 102 w 354"/>
                <a:gd name="T39" fmla="*/ 42 h 180"/>
                <a:gd name="T40" fmla="*/ 102 w 354"/>
                <a:gd name="T41" fmla="*/ 60 h 180"/>
                <a:gd name="T42" fmla="*/ 120 w 354"/>
                <a:gd name="T43" fmla="*/ 42 h 180"/>
                <a:gd name="T44" fmla="*/ 114 w 354"/>
                <a:gd name="T45" fmla="*/ 54 h 180"/>
                <a:gd name="T46" fmla="*/ 138 w 354"/>
                <a:gd name="T47" fmla="*/ 48 h 180"/>
                <a:gd name="T48" fmla="*/ 162 w 354"/>
                <a:gd name="T49" fmla="*/ 72 h 180"/>
                <a:gd name="T50" fmla="*/ 198 w 354"/>
                <a:gd name="T51" fmla="*/ 78 h 180"/>
                <a:gd name="T52" fmla="*/ 228 w 354"/>
                <a:gd name="T53" fmla="*/ 54 h 180"/>
                <a:gd name="T54" fmla="*/ 288 w 354"/>
                <a:gd name="T55" fmla="*/ 42 h 180"/>
                <a:gd name="T56" fmla="*/ 288 w 354"/>
                <a:gd name="T57" fmla="*/ 66 h 180"/>
                <a:gd name="T58" fmla="*/ 330 w 354"/>
                <a:gd name="T59" fmla="*/ 60 h 180"/>
                <a:gd name="T60" fmla="*/ 330 w 354"/>
                <a:gd name="T61" fmla="*/ 78 h 180"/>
                <a:gd name="T62" fmla="*/ 354 w 354"/>
                <a:gd name="T63" fmla="*/ 96 h 180"/>
                <a:gd name="T64" fmla="*/ 354 w 354"/>
                <a:gd name="T65" fmla="*/ 102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4"/>
                <a:gd name="T100" fmla="*/ 0 h 180"/>
                <a:gd name="T101" fmla="*/ 354 w 354"/>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4" h="180">
                  <a:moveTo>
                    <a:pt x="354" y="96"/>
                  </a:moveTo>
                  <a:lnTo>
                    <a:pt x="312" y="96"/>
                  </a:lnTo>
                  <a:lnTo>
                    <a:pt x="306" y="108"/>
                  </a:lnTo>
                  <a:lnTo>
                    <a:pt x="264" y="96"/>
                  </a:lnTo>
                  <a:lnTo>
                    <a:pt x="228" y="108"/>
                  </a:lnTo>
                  <a:lnTo>
                    <a:pt x="210" y="138"/>
                  </a:lnTo>
                  <a:lnTo>
                    <a:pt x="210" y="114"/>
                  </a:lnTo>
                  <a:lnTo>
                    <a:pt x="186" y="132"/>
                  </a:lnTo>
                  <a:lnTo>
                    <a:pt x="186" y="114"/>
                  </a:lnTo>
                  <a:lnTo>
                    <a:pt x="162" y="180"/>
                  </a:lnTo>
                  <a:lnTo>
                    <a:pt x="150" y="180"/>
                  </a:lnTo>
                  <a:lnTo>
                    <a:pt x="150" y="162"/>
                  </a:lnTo>
                  <a:lnTo>
                    <a:pt x="138" y="162"/>
                  </a:lnTo>
                  <a:lnTo>
                    <a:pt x="144" y="138"/>
                  </a:lnTo>
                  <a:lnTo>
                    <a:pt x="126" y="120"/>
                  </a:lnTo>
                  <a:lnTo>
                    <a:pt x="12" y="96"/>
                  </a:lnTo>
                  <a:lnTo>
                    <a:pt x="0" y="84"/>
                  </a:lnTo>
                  <a:lnTo>
                    <a:pt x="132" y="0"/>
                  </a:lnTo>
                  <a:lnTo>
                    <a:pt x="138" y="6"/>
                  </a:lnTo>
                  <a:lnTo>
                    <a:pt x="102" y="42"/>
                  </a:lnTo>
                  <a:lnTo>
                    <a:pt x="102" y="60"/>
                  </a:lnTo>
                  <a:lnTo>
                    <a:pt x="120" y="42"/>
                  </a:lnTo>
                  <a:lnTo>
                    <a:pt x="114" y="54"/>
                  </a:lnTo>
                  <a:lnTo>
                    <a:pt x="138" y="48"/>
                  </a:lnTo>
                  <a:lnTo>
                    <a:pt x="162" y="72"/>
                  </a:lnTo>
                  <a:lnTo>
                    <a:pt x="198" y="78"/>
                  </a:lnTo>
                  <a:lnTo>
                    <a:pt x="228" y="54"/>
                  </a:lnTo>
                  <a:lnTo>
                    <a:pt x="288" y="42"/>
                  </a:lnTo>
                  <a:lnTo>
                    <a:pt x="288" y="66"/>
                  </a:lnTo>
                  <a:lnTo>
                    <a:pt x="330" y="60"/>
                  </a:lnTo>
                  <a:lnTo>
                    <a:pt x="330" y="78"/>
                  </a:lnTo>
                  <a:lnTo>
                    <a:pt x="354" y="96"/>
                  </a:lnTo>
                  <a:lnTo>
                    <a:pt x="354" y="10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03" name="Freeform 190"/>
            <p:cNvSpPr>
              <a:spLocks/>
            </p:cNvSpPr>
            <p:nvPr/>
          </p:nvSpPr>
          <p:spPr bwMode="auto">
            <a:xfrm>
              <a:off x="2853" y="1332"/>
              <a:ext cx="408" cy="450"/>
            </a:xfrm>
            <a:custGeom>
              <a:avLst/>
              <a:gdLst>
                <a:gd name="T0" fmla="*/ 330 w 408"/>
                <a:gd name="T1" fmla="*/ 444 h 450"/>
                <a:gd name="T2" fmla="*/ 36 w 408"/>
                <a:gd name="T3" fmla="*/ 450 h 450"/>
                <a:gd name="T4" fmla="*/ 36 w 408"/>
                <a:gd name="T5" fmla="*/ 312 h 450"/>
                <a:gd name="T6" fmla="*/ 18 w 408"/>
                <a:gd name="T7" fmla="*/ 288 h 450"/>
                <a:gd name="T8" fmla="*/ 30 w 408"/>
                <a:gd name="T9" fmla="*/ 264 h 450"/>
                <a:gd name="T10" fmla="*/ 30 w 408"/>
                <a:gd name="T11" fmla="*/ 258 h 450"/>
                <a:gd name="T12" fmla="*/ 0 w 408"/>
                <a:gd name="T13" fmla="*/ 30 h 450"/>
                <a:gd name="T14" fmla="*/ 108 w 408"/>
                <a:gd name="T15" fmla="*/ 30 h 450"/>
                <a:gd name="T16" fmla="*/ 108 w 408"/>
                <a:gd name="T17" fmla="*/ 0 h 450"/>
                <a:gd name="T18" fmla="*/ 120 w 408"/>
                <a:gd name="T19" fmla="*/ 0 h 450"/>
                <a:gd name="T20" fmla="*/ 132 w 408"/>
                <a:gd name="T21" fmla="*/ 48 h 450"/>
                <a:gd name="T22" fmla="*/ 174 w 408"/>
                <a:gd name="T23" fmla="*/ 54 h 450"/>
                <a:gd name="T24" fmla="*/ 180 w 408"/>
                <a:gd name="T25" fmla="*/ 66 h 450"/>
                <a:gd name="T26" fmla="*/ 222 w 408"/>
                <a:gd name="T27" fmla="*/ 54 h 450"/>
                <a:gd name="T28" fmla="*/ 240 w 408"/>
                <a:gd name="T29" fmla="*/ 60 h 450"/>
                <a:gd name="T30" fmla="*/ 234 w 408"/>
                <a:gd name="T31" fmla="*/ 66 h 450"/>
                <a:gd name="T32" fmla="*/ 246 w 408"/>
                <a:gd name="T33" fmla="*/ 66 h 450"/>
                <a:gd name="T34" fmla="*/ 252 w 408"/>
                <a:gd name="T35" fmla="*/ 84 h 450"/>
                <a:gd name="T36" fmla="*/ 270 w 408"/>
                <a:gd name="T37" fmla="*/ 72 h 450"/>
                <a:gd name="T38" fmla="*/ 294 w 408"/>
                <a:gd name="T39" fmla="*/ 96 h 450"/>
                <a:gd name="T40" fmla="*/ 330 w 408"/>
                <a:gd name="T41" fmla="*/ 78 h 450"/>
                <a:gd name="T42" fmla="*/ 342 w 408"/>
                <a:gd name="T43" fmla="*/ 90 h 450"/>
                <a:gd name="T44" fmla="*/ 408 w 408"/>
                <a:gd name="T45" fmla="*/ 90 h 450"/>
                <a:gd name="T46" fmla="*/ 342 w 408"/>
                <a:gd name="T47" fmla="*/ 132 h 450"/>
                <a:gd name="T48" fmla="*/ 270 w 408"/>
                <a:gd name="T49" fmla="*/ 198 h 450"/>
                <a:gd name="T50" fmla="*/ 264 w 408"/>
                <a:gd name="T51" fmla="*/ 204 h 450"/>
                <a:gd name="T52" fmla="*/ 264 w 408"/>
                <a:gd name="T53" fmla="*/ 252 h 450"/>
                <a:gd name="T54" fmla="*/ 240 w 408"/>
                <a:gd name="T55" fmla="*/ 264 h 450"/>
                <a:gd name="T56" fmla="*/ 228 w 408"/>
                <a:gd name="T57" fmla="*/ 288 h 450"/>
                <a:gd name="T58" fmla="*/ 246 w 408"/>
                <a:gd name="T59" fmla="*/ 300 h 450"/>
                <a:gd name="T60" fmla="*/ 240 w 408"/>
                <a:gd name="T61" fmla="*/ 354 h 450"/>
                <a:gd name="T62" fmla="*/ 318 w 408"/>
                <a:gd name="T63" fmla="*/ 408 h 450"/>
                <a:gd name="T64" fmla="*/ 330 w 408"/>
                <a:gd name="T65" fmla="*/ 444 h 4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8"/>
                <a:gd name="T100" fmla="*/ 0 h 450"/>
                <a:gd name="T101" fmla="*/ 408 w 408"/>
                <a:gd name="T102" fmla="*/ 450 h 4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8" h="450">
                  <a:moveTo>
                    <a:pt x="330" y="444"/>
                  </a:moveTo>
                  <a:lnTo>
                    <a:pt x="36" y="450"/>
                  </a:lnTo>
                  <a:lnTo>
                    <a:pt x="36" y="312"/>
                  </a:lnTo>
                  <a:lnTo>
                    <a:pt x="18" y="288"/>
                  </a:lnTo>
                  <a:lnTo>
                    <a:pt x="30" y="264"/>
                  </a:lnTo>
                  <a:lnTo>
                    <a:pt x="30" y="258"/>
                  </a:lnTo>
                  <a:lnTo>
                    <a:pt x="0" y="30"/>
                  </a:lnTo>
                  <a:lnTo>
                    <a:pt x="108" y="30"/>
                  </a:lnTo>
                  <a:lnTo>
                    <a:pt x="108" y="0"/>
                  </a:lnTo>
                  <a:lnTo>
                    <a:pt x="120" y="0"/>
                  </a:lnTo>
                  <a:lnTo>
                    <a:pt x="132" y="48"/>
                  </a:lnTo>
                  <a:lnTo>
                    <a:pt x="174" y="54"/>
                  </a:lnTo>
                  <a:lnTo>
                    <a:pt x="180" y="66"/>
                  </a:lnTo>
                  <a:lnTo>
                    <a:pt x="222" y="54"/>
                  </a:lnTo>
                  <a:lnTo>
                    <a:pt x="240" y="60"/>
                  </a:lnTo>
                  <a:lnTo>
                    <a:pt x="234" y="66"/>
                  </a:lnTo>
                  <a:lnTo>
                    <a:pt x="246" y="66"/>
                  </a:lnTo>
                  <a:lnTo>
                    <a:pt x="252" y="84"/>
                  </a:lnTo>
                  <a:lnTo>
                    <a:pt x="270" y="72"/>
                  </a:lnTo>
                  <a:lnTo>
                    <a:pt x="294" y="96"/>
                  </a:lnTo>
                  <a:lnTo>
                    <a:pt x="330" y="78"/>
                  </a:lnTo>
                  <a:lnTo>
                    <a:pt x="342" y="90"/>
                  </a:lnTo>
                  <a:lnTo>
                    <a:pt x="408" y="90"/>
                  </a:lnTo>
                  <a:lnTo>
                    <a:pt x="342" y="132"/>
                  </a:lnTo>
                  <a:lnTo>
                    <a:pt x="270" y="198"/>
                  </a:lnTo>
                  <a:lnTo>
                    <a:pt x="264" y="204"/>
                  </a:lnTo>
                  <a:lnTo>
                    <a:pt x="264" y="252"/>
                  </a:lnTo>
                  <a:lnTo>
                    <a:pt x="240" y="264"/>
                  </a:lnTo>
                  <a:lnTo>
                    <a:pt x="228" y="288"/>
                  </a:lnTo>
                  <a:lnTo>
                    <a:pt x="246" y="300"/>
                  </a:lnTo>
                  <a:lnTo>
                    <a:pt x="240" y="354"/>
                  </a:lnTo>
                  <a:lnTo>
                    <a:pt x="318" y="408"/>
                  </a:lnTo>
                  <a:lnTo>
                    <a:pt x="330" y="44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04" name="Freeform 191"/>
            <p:cNvSpPr>
              <a:spLocks/>
            </p:cNvSpPr>
            <p:nvPr/>
          </p:nvSpPr>
          <p:spPr bwMode="auto">
            <a:xfrm>
              <a:off x="2853" y="1332"/>
              <a:ext cx="408" cy="450"/>
            </a:xfrm>
            <a:custGeom>
              <a:avLst/>
              <a:gdLst>
                <a:gd name="T0" fmla="*/ 330 w 408"/>
                <a:gd name="T1" fmla="*/ 444 h 450"/>
                <a:gd name="T2" fmla="*/ 36 w 408"/>
                <a:gd name="T3" fmla="*/ 450 h 450"/>
                <a:gd name="T4" fmla="*/ 36 w 408"/>
                <a:gd name="T5" fmla="*/ 312 h 450"/>
                <a:gd name="T6" fmla="*/ 18 w 408"/>
                <a:gd name="T7" fmla="*/ 288 h 450"/>
                <a:gd name="T8" fmla="*/ 30 w 408"/>
                <a:gd name="T9" fmla="*/ 264 h 450"/>
                <a:gd name="T10" fmla="*/ 30 w 408"/>
                <a:gd name="T11" fmla="*/ 258 h 450"/>
                <a:gd name="T12" fmla="*/ 0 w 408"/>
                <a:gd name="T13" fmla="*/ 30 h 450"/>
                <a:gd name="T14" fmla="*/ 108 w 408"/>
                <a:gd name="T15" fmla="*/ 30 h 450"/>
                <a:gd name="T16" fmla="*/ 108 w 408"/>
                <a:gd name="T17" fmla="*/ 0 h 450"/>
                <a:gd name="T18" fmla="*/ 120 w 408"/>
                <a:gd name="T19" fmla="*/ 0 h 450"/>
                <a:gd name="T20" fmla="*/ 132 w 408"/>
                <a:gd name="T21" fmla="*/ 48 h 450"/>
                <a:gd name="T22" fmla="*/ 174 w 408"/>
                <a:gd name="T23" fmla="*/ 54 h 450"/>
                <a:gd name="T24" fmla="*/ 180 w 408"/>
                <a:gd name="T25" fmla="*/ 66 h 450"/>
                <a:gd name="T26" fmla="*/ 222 w 408"/>
                <a:gd name="T27" fmla="*/ 54 h 450"/>
                <a:gd name="T28" fmla="*/ 240 w 408"/>
                <a:gd name="T29" fmla="*/ 60 h 450"/>
                <a:gd name="T30" fmla="*/ 234 w 408"/>
                <a:gd name="T31" fmla="*/ 66 h 450"/>
                <a:gd name="T32" fmla="*/ 246 w 408"/>
                <a:gd name="T33" fmla="*/ 66 h 450"/>
                <a:gd name="T34" fmla="*/ 252 w 408"/>
                <a:gd name="T35" fmla="*/ 84 h 450"/>
                <a:gd name="T36" fmla="*/ 270 w 408"/>
                <a:gd name="T37" fmla="*/ 72 h 450"/>
                <a:gd name="T38" fmla="*/ 294 w 408"/>
                <a:gd name="T39" fmla="*/ 96 h 450"/>
                <a:gd name="T40" fmla="*/ 330 w 408"/>
                <a:gd name="T41" fmla="*/ 78 h 450"/>
                <a:gd name="T42" fmla="*/ 342 w 408"/>
                <a:gd name="T43" fmla="*/ 90 h 450"/>
                <a:gd name="T44" fmla="*/ 408 w 408"/>
                <a:gd name="T45" fmla="*/ 90 h 450"/>
                <a:gd name="T46" fmla="*/ 342 w 408"/>
                <a:gd name="T47" fmla="*/ 132 h 450"/>
                <a:gd name="T48" fmla="*/ 270 w 408"/>
                <a:gd name="T49" fmla="*/ 198 h 450"/>
                <a:gd name="T50" fmla="*/ 264 w 408"/>
                <a:gd name="T51" fmla="*/ 204 h 450"/>
                <a:gd name="T52" fmla="*/ 264 w 408"/>
                <a:gd name="T53" fmla="*/ 252 h 450"/>
                <a:gd name="T54" fmla="*/ 240 w 408"/>
                <a:gd name="T55" fmla="*/ 264 h 450"/>
                <a:gd name="T56" fmla="*/ 228 w 408"/>
                <a:gd name="T57" fmla="*/ 288 h 450"/>
                <a:gd name="T58" fmla="*/ 246 w 408"/>
                <a:gd name="T59" fmla="*/ 300 h 450"/>
                <a:gd name="T60" fmla="*/ 240 w 408"/>
                <a:gd name="T61" fmla="*/ 354 h 450"/>
                <a:gd name="T62" fmla="*/ 318 w 408"/>
                <a:gd name="T63" fmla="*/ 408 h 450"/>
                <a:gd name="T64" fmla="*/ 330 w 408"/>
                <a:gd name="T65" fmla="*/ 444 h 450"/>
                <a:gd name="T66" fmla="*/ 330 w 408"/>
                <a:gd name="T67" fmla="*/ 450 h 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8"/>
                <a:gd name="T103" fmla="*/ 0 h 450"/>
                <a:gd name="T104" fmla="*/ 408 w 408"/>
                <a:gd name="T105" fmla="*/ 450 h 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8" h="450">
                  <a:moveTo>
                    <a:pt x="330" y="444"/>
                  </a:moveTo>
                  <a:lnTo>
                    <a:pt x="36" y="450"/>
                  </a:lnTo>
                  <a:lnTo>
                    <a:pt x="36" y="312"/>
                  </a:lnTo>
                  <a:lnTo>
                    <a:pt x="18" y="288"/>
                  </a:lnTo>
                  <a:lnTo>
                    <a:pt x="30" y="264"/>
                  </a:lnTo>
                  <a:lnTo>
                    <a:pt x="30" y="258"/>
                  </a:lnTo>
                  <a:lnTo>
                    <a:pt x="0" y="30"/>
                  </a:lnTo>
                  <a:lnTo>
                    <a:pt x="108" y="30"/>
                  </a:lnTo>
                  <a:lnTo>
                    <a:pt x="108" y="0"/>
                  </a:lnTo>
                  <a:lnTo>
                    <a:pt x="120" y="0"/>
                  </a:lnTo>
                  <a:lnTo>
                    <a:pt x="132" y="48"/>
                  </a:lnTo>
                  <a:lnTo>
                    <a:pt x="174" y="54"/>
                  </a:lnTo>
                  <a:lnTo>
                    <a:pt x="180" y="66"/>
                  </a:lnTo>
                  <a:lnTo>
                    <a:pt x="222" y="54"/>
                  </a:lnTo>
                  <a:lnTo>
                    <a:pt x="240" y="60"/>
                  </a:lnTo>
                  <a:lnTo>
                    <a:pt x="234" y="66"/>
                  </a:lnTo>
                  <a:lnTo>
                    <a:pt x="246" y="66"/>
                  </a:lnTo>
                  <a:lnTo>
                    <a:pt x="252" y="84"/>
                  </a:lnTo>
                  <a:lnTo>
                    <a:pt x="270" y="72"/>
                  </a:lnTo>
                  <a:lnTo>
                    <a:pt x="294" y="96"/>
                  </a:lnTo>
                  <a:lnTo>
                    <a:pt x="330" y="78"/>
                  </a:lnTo>
                  <a:lnTo>
                    <a:pt x="342" y="90"/>
                  </a:lnTo>
                  <a:lnTo>
                    <a:pt x="408" y="90"/>
                  </a:lnTo>
                  <a:lnTo>
                    <a:pt x="342" y="132"/>
                  </a:lnTo>
                  <a:lnTo>
                    <a:pt x="270" y="198"/>
                  </a:lnTo>
                  <a:lnTo>
                    <a:pt x="264" y="204"/>
                  </a:lnTo>
                  <a:lnTo>
                    <a:pt x="264" y="252"/>
                  </a:lnTo>
                  <a:lnTo>
                    <a:pt x="240" y="264"/>
                  </a:lnTo>
                  <a:lnTo>
                    <a:pt x="228" y="288"/>
                  </a:lnTo>
                  <a:lnTo>
                    <a:pt x="246" y="300"/>
                  </a:lnTo>
                  <a:lnTo>
                    <a:pt x="240" y="354"/>
                  </a:lnTo>
                  <a:lnTo>
                    <a:pt x="318" y="408"/>
                  </a:lnTo>
                  <a:lnTo>
                    <a:pt x="330" y="444"/>
                  </a:lnTo>
                  <a:lnTo>
                    <a:pt x="330" y="45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05" name="Freeform 192"/>
            <p:cNvSpPr>
              <a:spLocks/>
            </p:cNvSpPr>
            <p:nvPr/>
          </p:nvSpPr>
          <p:spPr bwMode="auto">
            <a:xfrm>
              <a:off x="3207" y="2430"/>
              <a:ext cx="216" cy="378"/>
            </a:xfrm>
            <a:custGeom>
              <a:avLst/>
              <a:gdLst>
                <a:gd name="T0" fmla="*/ 216 w 216"/>
                <a:gd name="T1" fmla="*/ 360 h 378"/>
                <a:gd name="T2" fmla="*/ 156 w 216"/>
                <a:gd name="T3" fmla="*/ 366 h 378"/>
                <a:gd name="T4" fmla="*/ 138 w 216"/>
                <a:gd name="T5" fmla="*/ 378 h 378"/>
                <a:gd name="T6" fmla="*/ 120 w 216"/>
                <a:gd name="T7" fmla="*/ 342 h 378"/>
                <a:gd name="T8" fmla="*/ 120 w 216"/>
                <a:gd name="T9" fmla="*/ 318 h 378"/>
                <a:gd name="T10" fmla="*/ 0 w 216"/>
                <a:gd name="T11" fmla="*/ 324 h 378"/>
                <a:gd name="T12" fmla="*/ 6 w 216"/>
                <a:gd name="T13" fmla="*/ 276 h 378"/>
                <a:gd name="T14" fmla="*/ 36 w 216"/>
                <a:gd name="T15" fmla="*/ 234 h 378"/>
                <a:gd name="T16" fmla="*/ 24 w 216"/>
                <a:gd name="T17" fmla="*/ 228 h 378"/>
                <a:gd name="T18" fmla="*/ 42 w 216"/>
                <a:gd name="T19" fmla="*/ 222 h 378"/>
                <a:gd name="T20" fmla="*/ 24 w 216"/>
                <a:gd name="T21" fmla="*/ 204 h 378"/>
                <a:gd name="T22" fmla="*/ 30 w 216"/>
                <a:gd name="T23" fmla="*/ 198 h 378"/>
                <a:gd name="T24" fmla="*/ 24 w 216"/>
                <a:gd name="T25" fmla="*/ 198 h 378"/>
                <a:gd name="T26" fmla="*/ 24 w 216"/>
                <a:gd name="T27" fmla="*/ 174 h 378"/>
                <a:gd name="T28" fmla="*/ 18 w 216"/>
                <a:gd name="T29" fmla="*/ 168 h 378"/>
                <a:gd name="T30" fmla="*/ 30 w 216"/>
                <a:gd name="T31" fmla="*/ 150 h 378"/>
                <a:gd name="T32" fmla="*/ 18 w 216"/>
                <a:gd name="T33" fmla="*/ 144 h 378"/>
                <a:gd name="T34" fmla="*/ 24 w 216"/>
                <a:gd name="T35" fmla="*/ 132 h 378"/>
                <a:gd name="T36" fmla="*/ 18 w 216"/>
                <a:gd name="T37" fmla="*/ 132 h 378"/>
                <a:gd name="T38" fmla="*/ 12 w 216"/>
                <a:gd name="T39" fmla="*/ 114 h 378"/>
                <a:gd name="T40" fmla="*/ 24 w 216"/>
                <a:gd name="T41" fmla="*/ 114 h 378"/>
                <a:gd name="T42" fmla="*/ 24 w 216"/>
                <a:gd name="T43" fmla="*/ 90 h 378"/>
                <a:gd name="T44" fmla="*/ 54 w 216"/>
                <a:gd name="T45" fmla="*/ 54 h 378"/>
                <a:gd name="T46" fmla="*/ 54 w 216"/>
                <a:gd name="T47" fmla="*/ 30 h 378"/>
                <a:gd name="T48" fmla="*/ 72 w 216"/>
                <a:gd name="T49" fmla="*/ 6 h 378"/>
                <a:gd name="T50" fmla="*/ 204 w 216"/>
                <a:gd name="T51" fmla="*/ 0 h 378"/>
                <a:gd name="T52" fmla="*/ 204 w 216"/>
                <a:gd name="T53" fmla="*/ 246 h 378"/>
                <a:gd name="T54" fmla="*/ 216 w 216"/>
                <a:gd name="T55" fmla="*/ 330 h 378"/>
                <a:gd name="T56" fmla="*/ 216 w 216"/>
                <a:gd name="T57" fmla="*/ 360 h 3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
                <a:gd name="T88" fmla="*/ 0 h 378"/>
                <a:gd name="T89" fmla="*/ 216 w 216"/>
                <a:gd name="T90" fmla="*/ 378 h 3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 h="378">
                  <a:moveTo>
                    <a:pt x="216" y="360"/>
                  </a:moveTo>
                  <a:lnTo>
                    <a:pt x="156" y="366"/>
                  </a:lnTo>
                  <a:lnTo>
                    <a:pt x="138" y="378"/>
                  </a:lnTo>
                  <a:lnTo>
                    <a:pt x="120" y="342"/>
                  </a:lnTo>
                  <a:lnTo>
                    <a:pt x="120" y="318"/>
                  </a:lnTo>
                  <a:lnTo>
                    <a:pt x="0" y="324"/>
                  </a:lnTo>
                  <a:lnTo>
                    <a:pt x="6" y="276"/>
                  </a:lnTo>
                  <a:lnTo>
                    <a:pt x="36" y="234"/>
                  </a:lnTo>
                  <a:lnTo>
                    <a:pt x="24" y="228"/>
                  </a:lnTo>
                  <a:lnTo>
                    <a:pt x="42" y="222"/>
                  </a:lnTo>
                  <a:lnTo>
                    <a:pt x="24" y="204"/>
                  </a:lnTo>
                  <a:lnTo>
                    <a:pt x="30" y="198"/>
                  </a:lnTo>
                  <a:lnTo>
                    <a:pt x="24" y="198"/>
                  </a:lnTo>
                  <a:lnTo>
                    <a:pt x="24" y="174"/>
                  </a:lnTo>
                  <a:lnTo>
                    <a:pt x="18" y="168"/>
                  </a:lnTo>
                  <a:lnTo>
                    <a:pt x="30" y="150"/>
                  </a:lnTo>
                  <a:lnTo>
                    <a:pt x="18" y="144"/>
                  </a:lnTo>
                  <a:lnTo>
                    <a:pt x="24" y="132"/>
                  </a:lnTo>
                  <a:lnTo>
                    <a:pt x="18" y="132"/>
                  </a:lnTo>
                  <a:lnTo>
                    <a:pt x="12" y="114"/>
                  </a:lnTo>
                  <a:lnTo>
                    <a:pt x="24" y="114"/>
                  </a:lnTo>
                  <a:lnTo>
                    <a:pt x="24" y="90"/>
                  </a:lnTo>
                  <a:lnTo>
                    <a:pt x="54" y="54"/>
                  </a:lnTo>
                  <a:lnTo>
                    <a:pt x="54" y="30"/>
                  </a:lnTo>
                  <a:lnTo>
                    <a:pt x="72" y="6"/>
                  </a:lnTo>
                  <a:lnTo>
                    <a:pt x="204" y="0"/>
                  </a:lnTo>
                  <a:lnTo>
                    <a:pt x="204" y="246"/>
                  </a:lnTo>
                  <a:lnTo>
                    <a:pt x="216" y="330"/>
                  </a:lnTo>
                  <a:lnTo>
                    <a:pt x="216" y="360"/>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06" name="Freeform 193"/>
            <p:cNvSpPr>
              <a:spLocks/>
            </p:cNvSpPr>
            <p:nvPr/>
          </p:nvSpPr>
          <p:spPr bwMode="auto">
            <a:xfrm>
              <a:off x="3207" y="2430"/>
              <a:ext cx="216" cy="378"/>
            </a:xfrm>
            <a:custGeom>
              <a:avLst/>
              <a:gdLst>
                <a:gd name="T0" fmla="*/ 216 w 216"/>
                <a:gd name="T1" fmla="*/ 360 h 378"/>
                <a:gd name="T2" fmla="*/ 156 w 216"/>
                <a:gd name="T3" fmla="*/ 366 h 378"/>
                <a:gd name="T4" fmla="*/ 138 w 216"/>
                <a:gd name="T5" fmla="*/ 378 h 378"/>
                <a:gd name="T6" fmla="*/ 120 w 216"/>
                <a:gd name="T7" fmla="*/ 342 h 378"/>
                <a:gd name="T8" fmla="*/ 120 w 216"/>
                <a:gd name="T9" fmla="*/ 318 h 378"/>
                <a:gd name="T10" fmla="*/ 0 w 216"/>
                <a:gd name="T11" fmla="*/ 324 h 378"/>
                <a:gd name="T12" fmla="*/ 6 w 216"/>
                <a:gd name="T13" fmla="*/ 276 h 378"/>
                <a:gd name="T14" fmla="*/ 36 w 216"/>
                <a:gd name="T15" fmla="*/ 234 h 378"/>
                <a:gd name="T16" fmla="*/ 24 w 216"/>
                <a:gd name="T17" fmla="*/ 228 h 378"/>
                <a:gd name="T18" fmla="*/ 42 w 216"/>
                <a:gd name="T19" fmla="*/ 222 h 378"/>
                <a:gd name="T20" fmla="*/ 24 w 216"/>
                <a:gd name="T21" fmla="*/ 204 h 378"/>
                <a:gd name="T22" fmla="*/ 30 w 216"/>
                <a:gd name="T23" fmla="*/ 198 h 378"/>
                <a:gd name="T24" fmla="*/ 24 w 216"/>
                <a:gd name="T25" fmla="*/ 198 h 378"/>
                <a:gd name="T26" fmla="*/ 24 w 216"/>
                <a:gd name="T27" fmla="*/ 174 h 378"/>
                <a:gd name="T28" fmla="*/ 18 w 216"/>
                <a:gd name="T29" fmla="*/ 168 h 378"/>
                <a:gd name="T30" fmla="*/ 30 w 216"/>
                <a:gd name="T31" fmla="*/ 150 h 378"/>
                <a:gd name="T32" fmla="*/ 18 w 216"/>
                <a:gd name="T33" fmla="*/ 144 h 378"/>
                <a:gd name="T34" fmla="*/ 24 w 216"/>
                <a:gd name="T35" fmla="*/ 132 h 378"/>
                <a:gd name="T36" fmla="*/ 18 w 216"/>
                <a:gd name="T37" fmla="*/ 132 h 378"/>
                <a:gd name="T38" fmla="*/ 12 w 216"/>
                <a:gd name="T39" fmla="*/ 114 h 378"/>
                <a:gd name="T40" fmla="*/ 24 w 216"/>
                <a:gd name="T41" fmla="*/ 114 h 378"/>
                <a:gd name="T42" fmla="*/ 24 w 216"/>
                <a:gd name="T43" fmla="*/ 90 h 378"/>
                <a:gd name="T44" fmla="*/ 54 w 216"/>
                <a:gd name="T45" fmla="*/ 54 h 378"/>
                <a:gd name="T46" fmla="*/ 54 w 216"/>
                <a:gd name="T47" fmla="*/ 30 h 378"/>
                <a:gd name="T48" fmla="*/ 72 w 216"/>
                <a:gd name="T49" fmla="*/ 6 h 378"/>
                <a:gd name="T50" fmla="*/ 204 w 216"/>
                <a:gd name="T51" fmla="*/ 0 h 378"/>
                <a:gd name="T52" fmla="*/ 204 w 216"/>
                <a:gd name="T53" fmla="*/ 246 h 378"/>
                <a:gd name="T54" fmla="*/ 216 w 216"/>
                <a:gd name="T55" fmla="*/ 330 h 378"/>
                <a:gd name="T56" fmla="*/ 216 w 216"/>
                <a:gd name="T57" fmla="*/ 360 h 378"/>
                <a:gd name="T58" fmla="*/ 216 w 216"/>
                <a:gd name="T59" fmla="*/ 366 h 3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
                <a:gd name="T91" fmla="*/ 0 h 378"/>
                <a:gd name="T92" fmla="*/ 216 w 216"/>
                <a:gd name="T93" fmla="*/ 378 h 3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 h="378">
                  <a:moveTo>
                    <a:pt x="216" y="360"/>
                  </a:moveTo>
                  <a:lnTo>
                    <a:pt x="156" y="366"/>
                  </a:lnTo>
                  <a:lnTo>
                    <a:pt x="138" y="378"/>
                  </a:lnTo>
                  <a:lnTo>
                    <a:pt x="120" y="342"/>
                  </a:lnTo>
                  <a:lnTo>
                    <a:pt x="120" y="318"/>
                  </a:lnTo>
                  <a:lnTo>
                    <a:pt x="0" y="324"/>
                  </a:lnTo>
                  <a:lnTo>
                    <a:pt x="6" y="276"/>
                  </a:lnTo>
                  <a:lnTo>
                    <a:pt x="36" y="234"/>
                  </a:lnTo>
                  <a:lnTo>
                    <a:pt x="24" y="228"/>
                  </a:lnTo>
                  <a:lnTo>
                    <a:pt x="42" y="222"/>
                  </a:lnTo>
                  <a:lnTo>
                    <a:pt x="24" y="204"/>
                  </a:lnTo>
                  <a:lnTo>
                    <a:pt x="30" y="198"/>
                  </a:lnTo>
                  <a:lnTo>
                    <a:pt x="24" y="198"/>
                  </a:lnTo>
                  <a:lnTo>
                    <a:pt x="24" y="174"/>
                  </a:lnTo>
                  <a:lnTo>
                    <a:pt x="18" y="168"/>
                  </a:lnTo>
                  <a:lnTo>
                    <a:pt x="30" y="150"/>
                  </a:lnTo>
                  <a:lnTo>
                    <a:pt x="18" y="144"/>
                  </a:lnTo>
                  <a:lnTo>
                    <a:pt x="24" y="132"/>
                  </a:lnTo>
                  <a:lnTo>
                    <a:pt x="18" y="132"/>
                  </a:lnTo>
                  <a:lnTo>
                    <a:pt x="12" y="114"/>
                  </a:lnTo>
                  <a:lnTo>
                    <a:pt x="24" y="114"/>
                  </a:lnTo>
                  <a:lnTo>
                    <a:pt x="24" y="90"/>
                  </a:lnTo>
                  <a:lnTo>
                    <a:pt x="54" y="54"/>
                  </a:lnTo>
                  <a:lnTo>
                    <a:pt x="54" y="30"/>
                  </a:lnTo>
                  <a:lnTo>
                    <a:pt x="72" y="6"/>
                  </a:lnTo>
                  <a:lnTo>
                    <a:pt x="204" y="0"/>
                  </a:lnTo>
                  <a:lnTo>
                    <a:pt x="204" y="246"/>
                  </a:lnTo>
                  <a:lnTo>
                    <a:pt x="216" y="330"/>
                  </a:lnTo>
                  <a:lnTo>
                    <a:pt x="216" y="360"/>
                  </a:lnTo>
                  <a:lnTo>
                    <a:pt x="216" y="3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07" name="Freeform 194"/>
            <p:cNvSpPr>
              <a:spLocks/>
            </p:cNvSpPr>
            <p:nvPr/>
          </p:nvSpPr>
          <p:spPr bwMode="auto">
            <a:xfrm>
              <a:off x="2931" y="2004"/>
              <a:ext cx="408" cy="354"/>
            </a:xfrm>
            <a:custGeom>
              <a:avLst/>
              <a:gdLst>
                <a:gd name="T0" fmla="*/ 378 w 408"/>
                <a:gd name="T1" fmla="*/ 354 h 354"/>
                <a:gd name="T2" fmla="*/ 336 w 408"/>
                <a:gd name="T3" fmla="*/ 354 h 354"/>
                <a:gd name="T4" fmla="*/ 354 w 408"/>
                <a:gd name="T5" fmla="*/ 336 h 354"/>
                <a:gd name="T6" fmla="*/ 348 w 408"/>
                <a:gd name="T7" fmla="*/ 318 h 354"/>
                <a:gd name="T8" fmla="*/ 66 w 408"/>
                <a:gd name="T9" fmla="*/ 324 h 354"/>
                <a:gd name="T10" fmla="*/ 66 w 408"/>
                <a:gd name="T11" fmla="*/ 120 h 354"/>
                <a:gd name="T12" fmla="*/ 36 w 408"/>
                <a:gd name="T13" fmla="*/ 90 h 354"/>
                <a:gd name="T14" fmla="*/ 48 w 408"/>
                <a:gd name="T15" fmla="*/ 66 h 354"/>
                <a:gd name="T16" fmla="*/ 24 w 408"/>
                <a:gd name="T17" fmla="*/ 54 h 354"/>
                <a:gd name="T18" fmla="*/ 0 w 408"/>
                <a:gd name="T19" fmla="*/ 6 h 354"/>
                <a:gd name="T20" fmla="*/ 234 w 408"/>
                <a:gd name="T21" fmla="*/ 0 h 354"/>
                <a:gd name="T22" fmla="*/ 252 w 408"/>
                <a:gd name="T23" fmla="*/ 18 h 354"/>
                <a:gd name="T24" fmla="*/ 252 w 408"/>
                <a:gd name="T25" fmla="*/ 60 h 354"/>
                <a:gd name="T26" fmla="*/ 270 w 408"/>
                <a:gd name="T27" fmla="*/ 78 h 354"/>
                <a:gd name="T28" fmla="*/ 294 w 408"/>
                <a:gd name="T29" fmla="*/ 102 h 354"/>
                <a:gd name="T30" fmla="*/ 306 w 408"/>
                <a:gd name="T31" fmla="*/ 132 h 354"/>
                <a:gd name="T32" fmla="*/ 318 w 408"/>
                <a:gd name="T33" fmla="*/ 126 h 354"/>
                <a:gd name="T34" fmla="*/ 336 w 408"/>
                <a:gd name="T35" fmla="*/ 132 h 354"/>
                <a:gd name="T36" fmla="*/ 324 w 408"/>
                <a:gd name="T37" fmla="*/ 186 h 354"/>
                <a:gd name="T38" fmla="*/ 378 w 408"/>
                <a:gd name="T39" fmla="*/ 222 h 354"/>
                <a:gd name="T40" fmla="*/ 384 w 408"/>
                <a:gd name="T41" fmla="*/ 252 h 354"/>
                <a:gd name="T42" fmla="*/ 402 w 408"/>
                <a:gd name="T43" fmla="*/ 276 h 354"/>
                <a:gd name="T44" fmla="*/ 408 w 408"/>
                <a:gd name="T45" fmla="*/ 306 h 354"/>
                <a:gd name="T46" fmla="*/ 396 w 408"/>
                <a:gd name="T47" fmla="*/ 306 h 354"/>
                <a:gd name="T48" fmla="*/ 390 w 408"/>
                <a:gd name="T49" fmla="*/ 312 h 354"/>
                <a:gd name="T50" fmla="*/ 384 w 408"/>
                <a:gd name="T51" fmla="*/ 306 h 354"/>
                <a:gd name="T52" fmla="*/ 378 w 408"/>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8"/>
                <a:gd name="T82" fmla="*/ 0 h 354"/>
                <a:gd name="T83" fmla="*/ 408 w 408"/>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8" h="354">
                  <a:moveTo>
                    <a:pt x="378" y="354"/>
                  </a:moveTo>
                  <a:lnTo>
                    <a:pt x="336" y="354"/>
                  </a:lnTo>
                  <a:lnTo>
                    <a:pt x="354" y="336"/>
                  </a:lnTo>
                  <a:lnTo>
                    <a:pt x="348" y="318"/>
                  </a:lnTo>
                  <a:lnTo>
                    <a:pt x="66" y="324"/>
                  </a:lnTo>
                  <a:lnTo>
                    <a:pt x="66" y="120"/>
                  </a:lnTo>
                  <a:lnTo>
                    <a:pt x="36" y="90"/>
                  </a:lnTo>
                  <a:lnTo>
                    <a:pt x="48" y="66"/>
                  </a:lnTo>
                  <a:lnTo>
                    <a:pt x="24" y="54"/>
                  </a:lnTo>
                  <a:lnTo>
                    <a:pt x="0" y="6"/>
                  </a:lnTo>
                  <a:lnTo>
                    <a:pt x="234" y="0"/>
                  </a:lnTo>
                  <a:lnTo>
                    <a:pt x="252" y="18"/>
                  </a:lnTo>
                  <a:lnTo>
                    <a:pt x="252" y="60"/>
                  </a:lnTo>
                  <a:lnTo>
                    <a:pt x="270" y="78"/>
                  </a:lnTo>
                  <a:lnTo>
                    <a:pt x="294" y="102"/>
                  </a:lnTo>
                  <a:lnTo>
                    <a:pt x="306" y="132"/>
                  </a:lnTo>
                  <a:lnTo>
                    <a:pt x="318" y="126"/>
                  </a:lnTo>
                  <a:lnTo>
                    <a:pt x="336" y="132"/>
                  </a:lnTo>
                  <a:lnTo>
                    <a:pt x="324" y="186"/>
                  </a:lnTo>
                  <a:lnTo>
                    <a:pt x="378" y="222"/>
                  </a:lnTo>
                  <a:lnTo>
                    <a:pt x="384" y="252"/>
                  </a:lnTo>
                  <a:lnTo>
                    <a:pt x="402" y="276"/>
                  </a:lnTo>
                  <a:lnTo>
                    <a:pt x="408" y="306"/>
                  </a:lnTo>
                  <a:lnTo>
                    <a:pt x="396" y="306"/>
                  </a:lnTo>
                  <a:lnTo>
                    <a:pt x="390" y="312"/>
                  </a:lnTo>
                  <a:lnTo>
                    <a:pt x="384" y="306"/>
                  </a:lnTo>
                  <a:lnTo>
                    <a:pt x="378" y="35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08" name="Freeform 195"/>
            <p:cNvSpPr>
              <a:spLocks/>
            </p:cNvSpPr>
            <p:nvPr/>
          </p:nvSpPr>
          <p:spPr bwMode="auto">
            <a:xfrm>
              <a:off x="2931" y="2004"/>
              <a:ext cx="408" cy="360"/>
            </a:xfrm>
            <a:custGeom>
              <a:avLst/>
              <a:gdLst>
                <a:gd name="T0" fmla="*/ 378 w 408"/>
                <a:gd name="T1" fmla="*/ 354 h 360"/>
                <a:gd name="T2" fmla="*/ 336 w 408"/>
                <a:gd name="T3" fmla="*/ 354 h 360"/>
                <a:gd name="T4" fmla="*/ 354 w 408"/>
                <a:gd name="T5" fmla="*/ 336 h 360"/>
                <a:gd name="T6" fmla="*/ 348 w 408"/>
                <a:gd name="T7" fmla="*/ 318 h 360"/>
                <a:gd name="T8" fmla="*/ 66 w 408"/>
                <a:gd name="T9" fmla="*/ 324 h 360"/>
                <a:gd name="T10" fmla="*/ 66 w 408"/>
                <a:gd name="T11" fmla="*/ 120 h 360"/>
                <a:gd name="T12" fmla="*/ 36 w 408"/>
                <a:gd name="T13" fmla="*/ 90 h 360"/>
                <a:gd name="T14" fmla="*/ 48 w 408"/>
                <a:gd name="T15" fmla="*/ 66 h 360"/>
                <a:gd name="T16" fmla="*/ 24 w 408"/>
                <a:gd name="T17" fmla="*/ 54 h 360"/>
                <a:gd name="T18" fmla="*/ 0 w 408"/>
                <a:gd name="T19" fmla="*/ 6 h 360"/>
                <a:gd name="T20" fmla="*/ 234 w 408"/>
                <a:gd name="T21" fmla="*/ 0 h 360"/>
                <a:gd name="T22" fmla="*/ 252 w 408"/>
                <a:gd name="T23" fmla="*/ 18 h 360"/>
                <a:gd name="T24" fmla="*/ 252 w 408"/>
                <a:gd name="T25" fmla="*/ 60 h 360"/>
                <a:gd name="T26" fmla="*/ 270 w 408"/>
                <a:gd name="T27" fmla="*/ 78 h 360"/>
                <a:gd name="T28" fmla="*/ 294 w 408"/>
                <a:gd name="T29" fmla="*/ 102 h 360"/>
                <a:gd name="T30" fmla="*/ 306 w 408"/>
                <a:gd name="T31" fmla="*/ 132 h 360"/>
                <a:gd name="T32" fmla="*/ 318 w 408"/>
                <a:gd name="T33" fmla="*/ 126 h 360"/>
                <a:gd name="T34" fmla="*/ 336 w 408"/>
                <a:gd name="T35" fmla="*/ 132 h 360"/>
                <a:gd name="T36" fmla="*/ 324 w 408"/>
                <a:gd name="T37" fmla="*/ 186 h 360"/>
                <a:gd name="T38" fmla="*/ 378 w 408"/>
                <a:gd name="T39" fmla="*/ 222 h 360"/>
                <a:gd name="T40" fmla="*/ 384 w 408"/>
                <a:gd name="T41" fmla="*/ 252 h 360"/>
                <a:gd name="T42" fmla="*/ 402 w 408"/>
                <a:gd name="T43" fmla="*/ 276 h 360"/>
                <a:gd name="T44" fmla="*/ 408 w 408"/>
                <a:gd name="T45" fmla="*/ 306 h 360"/>
                <a:gd name="T46" fmla="*/ 396 w 408"/>
                <a:gd name="T47" fmla="*/ 306 h 360"/>
                <a:gd name="T48" fmla="*/ 390 w 408"/>
                <a:gd name="T49" fmla="*/ 312 h 360"/>
                <a:gd name="T50" fmla="*/ 384 w 408"/>
                <a:gd name="T51" fmla="*/ 306 h 360"/>
                <a:gd name="T52" fmla="*/ 378 w 408"/>
                <a:gd name="T53" fmla="*/ 354 h 360"/>
                <a:gd name="T54" fmla="*/ 378 w 408"/>
                <a:gd name="T55" fmla="*/ 360 h 3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8"/>
                <a:gd name="T85" fmla="*/ 0 h 360"/>
                <a:gd name="T86" fmla="*/ 408 w 408"/>
                <a:gd name="T87" fmla="*/ 360 h 3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8" h="360">
                  <a:moveTo>
                    <a:pt x="378" y="354"/>
                  </a:moveTo>
                  <a:lnTo>
                    <a:pt x="336" y="354"/>
                  </a:lnTo>
                  <a:lnTo>
                    <a:pt x="354" y="336"/>
                  </a:lnTo>
                  <a:lnTo>
                    <a:pt x="348" y="318"/>
                  </a:lnTo>
                  <a:lnTo>
                    <a:pt x="66" y="324"/>
                  </a:lnTo>
                  <a:lnTo>
                    <a:pt x="66" y="120"/>
                  </a:lnTo>
                  <a:lnTo>
                    <a:pt x="36" y="90"/>
                  </a:lnTo>
                  <a:lnTo>
                    <a:pt x="48" y="66"/>
                  </a:lnTo>
                  <a:lnTo>
                    <a:pt x="24" y="54"/>
                  </a:lnTo>
                  <a:lnTo>
                    <a:pt x="0" y="6"/>
                  </a:lnTo>
                  <a:lnTo>
                    <a:pt x="234" y="0"/>
                  </a:lnTo>
                  <a:lnTo>
                    <a:pt x="252" y="18"/>
                  </a:lnTo>
                  <a:lnTo>
                    <a:pt x="252" y="60"/>
                  </a:lnTo>
                  <a:lnTo>
                    <a:pt x="270" y="78"/>
                  </a:lnTo>
                  <a:lnTo>
                    <a:pt x="294" y="102"/>
                  </a:lnTo>
                  <a:lnTo>
                    <a:pt x="306" y="132"/>
                  </a:lnTo>
                  <a:lnTo>
                    <a:pt x="318" y="126"/>
                  </a:lnTo>
                  <a:lnTo>
                    <a:pt x="336" y="132"/>
                  </a:lnTo>
                  <a:lnTo>
                    <a:pt x="324" y="186"/>
                  </a:lnTo>
                  <a:lnTo>
                    <a:pt x="378" y="222"/>
                  </a:lnTo>
                  <a:lnTo>
                    <a:pt x="384" y="252"/>
                  </a:lnTo>
                  <a:lnTo>
                    <a:pt x="402" y="276"/>
                  </a:lnTo>
                  <a:lnTo>
                    <a:pt x="408" y="306"/>
                  </a:lnTo>
                  <a:lnTo>
                    <a:pt x="396" y="306"/>
                  </a:lnTo>
                  <a:lnTo>
                    <a:pt x="390" y="312"/>
                  </a:lnTo>
                  <a:lnTo>
                    <a:pt x="384" y="306"/>
                  </a:lnTo>
                  <a:lnTo>
                    <a:pt x="378" y="354"/>
                  </a:lnTo>
                  <a:lnTo>
                    <a:pt x="378" y="36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09" name="Freeform 196"/>
            <p:cNvSpPr>
              <a:spLocks/>
            </p:cNvSpPr>
            <p:nvPr/>
          </p:nvSpPr>
          <p:spPr bwMode="auto">
            <a:xfrm>
              <a:off x="1863" y="1248"/>
              <a:ext cx="636" cy="402"/>
            </a:xfrm>
            <a:custGeom>
              <a:avLst/>
              <a:gdLst>
                <a:gd name="T0" fmla="*/ 612 w 636"/>
                <a:gd name="T1" fmla="*/ 330 h 402"/>
                <a:gd name="T2" fmla="*/ 606 w 636"/>
                <a:gd name="T3" fmla="*/ 402 h 402"/>
                <a:gd name="T4" fmla="*/ 222 w 636"/>
                <a:gd name="T5" fmla="*/ 354 h 402"/>
                <a:gd name="T6" fmla="*/ 216 w 636"/>
                <a:gd name="T7" fmla="*/ 390 h 402"/>
                <a:gd name="T8" fmla="*/ 204 w 636"/>
                <a:gd name="T9" fmla="*/ 366 h 402"/>
                <a:gd name="T10" fmla="*/ 192 w 636"/>
                <a:gd name="T11" fmla="*/ 384 h 402"/>
                <a:gd name="T12" fmla="*/ 150 w 636"/>
                <a:gd name="T13" fmla="*/ 372 h 402"/>
                <a:gd name="T14" fmla="*/ 144 w 636"/>
                <a:gd name="T15" fmla="*/ 384 h 402"/>
                <a:gd name="T16" fmla="*/ 126 w 636"/>
                <a:gd name="T17" fmla="*/ 378 h 402"/>
                <a:gd name="T18" fmla="*/ 114 w 636"/>
                <a:gd name="T19" fmla="*/ 384 h 402"/>
                <a:gd name="T20" fmla="*/ 108 w 636"/>
                <a:gd name="T21" fmla="*/ 354 h 402"/>
                <a:gd name="T22" fmla="*/ 90 w 636"/>
                <a:gd name="T23" fmla="*/ 342 h 402"/>
                <a:gd name="T24" fmla="*/ 84 w 636"/>
                <a:gd name="T25" fmla="*/ 282 h 402"/>
                <a:gd name="T26" fmla="*/ 72 w 636"/>
                <a:gd name="T27" fmla="*/ 270 h 402"/>
                <a:gd name="T28" fmla="*/ 54 w 636"/>
                <a:gd name="T29" fmla="*/ 288 h 402"/>
                <a:gd name="T30" fmla="*/ 42 w 636"/>
                <a:gd name="T31" fmla="*/ 276 h 402"/>
                <a:gd name="T32" fmla="*/ 72 w 636"/>
                <a:gd name="T33" fmla="*/ 198 h 402"/>
                <a:gd name="T34" fmla="*/ 48 w 636"/>
                <a:gd name="T35" fmla="*/ 186 h 402"/>
                <a:gd name="T36" fmla="*/ 24 w 636"/>
                <a:gd name="T37" fmla="*/ 138 h 402"/>
                <a:gd name="T38" fmla="*/ 6 w 636"/>
                <a:gd name="T39" fmla="*/ 120 h 402"/>
                <a:gd name="T40" fmla="*/ 12 w 636"/>
                <a:gd name="T41" fmla="*/ 108 h 402"/>
                <a:gd name="T42" fmla="*/ 0 w 636"/>
                <a:gd name="T43" fmla="*/ 78 h 402"/>
                <a:gd name="T44" fmla="*/ 18 w 636"/>
                <a:gd name="T45" fmla="*/ 0 h 402"/>
                <a:gd name="T46" fmla="*/ 342 w 636"/>
                <a:gd name="T47" fmla="*/ 60 h 402"/>
                <a:gd name="T48" fmla="*/ 636 w 636"/>
                <a:gd name="T49" fmla="*/ 96 h 402"/>
                <a:gd name="T50" fmla="*/ 618 w 636"/>
                <a:gd name="T51" fmla="*/ 300 h 402"/>
                <a:gd name="T52" fmla="*/ 612 w 636"/>
                <a:gd name="T53" fmla="*/ 330 h 40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6"/>
                <a:gd name="T82" fmla="*/ 0 h 402"/>
                <a:gd name="T83" fmla="*/ 636 w 636"/>
                <a:gd name="T84" fmla="*/ 402 h 40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6" h="402">
                  <a:moveTo>
                    <a:pt x="612" y="330"/>
                  </a:moveTo>
                  <a:lnTo>
                    <a:pt x="606" y="402"/>
                  </a:lnTo>
                  <a:lnTo>
                    <a:pt x="222" y="354"/>
                  </a:lnTo>
                  <a:lnTo>
                    <a:pt x="216" y="390"/>
                  </a:lnTo>
                  <a:lnTo>
                    <a:pt x="204" y="366"/>
                  </a:lnTo>
                  <a:lnTo>
                    <a:pt x="192" y="384"/>
                  </a:lnTo>
                  <a:lnTo>
                    <a:pt x="150" y="372"/>
                  </a:lnTo>
                  <a:lnTo>
                    <a:pt x="144" y="384"/>
                  </a:lnTo>
                  <a:lnTo>
                    <a:pt x="126" y="378"/>
                  </a:lnTo>
                  <a:lnTo>
                    <a:pt x="114" y="384"/>
                  </a:lnTo>
                  <a:lnTo>
                    <a:pt x="108" y="354"/>
                  </a:lnTo>
                  <a:lnTo>
                    <a:pt x="90" y="342"/>
                  </a:lnTo>
                  <a:lnTo>
                    <a:pt x="84" y="282"/>
                  </a:lnTo>
                  <a:lnTo>
                    <a:pt x="72" y="270"/>
                  </a:lnTo>
                  <a:lnTo>
                    <a:pt x="54" y="288"/>
                  </a:lnTo>
                  <a:lnTo>
                    <a:pt x="42" y="276"/>
                  </a:lnTo>
                  <a:lnTo>
                    <a:pt x="72" y="198"/>
                  </a:lnTo>
                  <a:lnTo>
                    <a:pt x="48" y="186"/>
                  </a:lnTo>
                  <a:lnTo>
                    <a:pt x="24" y="138"/>
                  </a:lnTo>
                  <a:lnTo>
                    <a:pt x="6" y="120"/>
                  </a:lnTo>
                  <a:lnTo>
                    <a:pt x="12" y="108"/>
                  </a:lnTo>
                  <a:lnTo>
                    <a:pt x="0" y="78"/>
                  </a:lnTo>
                  <a:lnTo>
                    <a:pt x="18" y="0"/>
                  </a:lnTo>
                  <a:lnTo>
                    <a:pt x="342" y="60"/>
                  </a:lnTo>
                  <a:lnTo>
                    <a:pt x="636" y="96"/>
                  </a:lnTo>
                  <a:lnTo>
                    <a:pt x="618" y="300"/>
                  </a:lnTo>
                  <a:lnTo>
                    <a:pt x="612" y="33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10" name="Freeform 197"/>
            <p:cNvSpPr>
              <a:spLocks/>
            </p:cNvSpPr>
            <p:nvPr/>
          </p:nvSpPr>
          <p:spPr bwMode="auto">
            <a:xfrm>
              <a:off x="1863" y="1248"/>
              <a:ext cx="636" cy="402"/>
            </a:xfrm>
            <a:custGeom>
              <a:avLst/>
              <a:gdLst>
                <a:gd name="T0" fmla="*/ 612 w 636"/>
                <a:gd name="T1" fmla="*/ 330 h 402"/>
                <a:gd name="T2" fmla="*/ 606 w 636"/>
                <a:gd name="T3" fmla="*/ 402 h 402"/>
                <a:gd name="T4" fmla="*/ 222 w 636"/>
                <a:gd name="T5" fmla="*/ 354 h 402"/>
                <a:gd name="T6" fmla="*/ 216 w 636"/>
                <a:gd name="T7" fmla="*/ 390 h 402"/>
                <a:gd name="T8" fmla="*/ 204 w 636"/>
                <a:gd name="T9" fmla="*/ 366 h 402"/>
                <a:gd name="T10" fmla="*/ 192 w 636"/>
                <a:gd name="T11" fmla="*/ 384 h 402"/>
                <a:gd name="T12" fmla="*/ 150 w 636"/>
                <a:gd name="T13" fmla="*/ 372 h 402"/>
                <a:gd name="T14" fmla="*/ 144 w 636"/>
                <a:gd name="T15" fmla="*/ 384 h 402"/>
                <a:gd name="T16" fmla="*/ 126 w 636"/>
                <a:gd name="T17" fmla="*/ 378 h 402"/>
                <a:gd name="T18" fmla="*/ 114 w 636"/>
                <a:gd name="T19" fmla="*/ 384 h 402"/>
                <a:gd name="T20" fmla="*/ 108 w 636"/>
                <a:gd name="T21" fmla="*/ 354 h 402"/>
                <a:gd name="T22" fmla="*/ 90 w 636"/>
                <a:gd name="T23" fmla="*/ 342 h 402"/>
                <a:gd name="T24" fmla="*/ 84 w 636"/>
                <a:gd name="T25" fmla="*/ 282 h 402"/>
                <a:gd name="T26" fmla="*/ 72 w 636"/>
                <a:gd name="T27" fmla="*/ 270 h 402"/>
                <a:gd name="T28" fmla="*/ 54 w 636"/>
                <a:gd name="T29" fmla="*/ 288 h 402"/>
                <a:gd name="T30" fmla="*/ 42 w 636"/>
                <a:gd name="T31" fmla="*/ 276 h 402"/>
                <a:gd name="T32" fmla="*/ 72 w 636"/>
                <a:gd name="T33" fmla="*/ 198 h 402"/>
                <a:gd name="T34" fmla="*/ 48 w 636"/>
                <a:gd name="T35" fmla="*/ 186 h 402"/>
                <a:gd name="T36" fmla="*/ 24 w 636"/>
                <a:gd name="T37" fmla="*/ 138 h 402"/>
                <a:gd name="T38" fmla="*/ 6 w 636"/>
                <a:gd name="T39" fmla="*/ 120 h 402"/>
                <a:gd name="T40" fmla="*/ 12 w 636"/>
                <a:gd name="T41" fmla="*/ 108 h 402"/>
                <a:gd name="T42" fmla="*/ 0 w 636"/>
                <a:gd name="T43" fmla="*/ 78 h 402"/>
                <a:gd name="T44" fmla="*/ 18 w 636"/>
                <a:gd name="T45" fmla="*/ 0 h 402"/>
                <a:gd name="T46" fmla="*/ 342 w 636"/>
                <a:gd name="T47" fmla="*/ 60 h 402"/>
                <a:gd name="T48" fmla="*/ 636 w 636"/>
                <a:gd name="T49" fmla="*/ 96 h 402"/>
                <a:gd name="T50" fmla="*/ 618 w 636"/>
                <a:gd name="T51" fmla="*/ 300 h 402"/>
                <a:gd name="T52" fmla="*/ 612 w 636"/>
                <a:gd name="T53" fmla="*/ 330 h 402"/>
                <a:gd name="T54" fmla="*/ 612 w 636"/>
                <a:gd name="T55" fmla="*/ 336 h 4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6"/>
                <a:gd name="T85" fmla="*/ 0 h 402"/>
                <a:gd name="T86" fmla="*/ 636 w 636"/>
                <a:gd name="T87" fmla="*/ 402 h 4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6" h="402">
                  <a:moveTo>
                    <a:pt x="612" y="330"/>
                  </a:moveTo>
                  <a:lnTo>
                    <a:pt x="606" y="402"/>
                  </a:lnTo>
                  <a:lnTo>
                    <a:pt x="222" y="354"/>
                  </a:lnTo>
                  <a:lnTo>
                    <a:pt x="216" y="390"/>
                  </a:lnTo>
                  <a:lnTo>
                    <a:pt x="204" y="366"/>
                  </a:lnTo>
                  <a:lnTo>
                    <a:pt x="192" y="384"/>
                  </a:lnTo>
                  <a:lnTo>
                    <a:pt x="150" y="372"/>
                  </a:lnTo>
                  <a:lnTo>
                    <a:pt x="144" y="384"/>
                  </a:lnTo>
                  <a:lnTo>
                    <a:pt x="126" y="378"/>
                  </a:lnTo>
                  <a:lnTo>
                    <a:pt x="114" y="384"/>
                  </a:lnTo>
                  <a:lnTo>
                    <a:pt x="108" y="354"/>
                  </a:lnTo>
                  <a:lnTo>
                    <a:pt x="90" y="342"/>
                  </a:lnTo>
                  <a:lnTo>
                    <a:pt x="84" y="282"/>
                  </a:lnTo>
                  <a:lnTo>
                    <a:pt x="72" y="270"/>
                  </a:lnTo>
                  <a:lnTo>
                    <a:pt x="54" y="288"/>
                  </a:lnTo>
                  <a:lnTo>
                    <a:pt x="42" y="276"/>
                  </a:lnTo>
                  <a:lnTo>
                    <a:pt x="72" y="198"/>
                  </a:lnTo>
                  <a:lnTo>
                    <a:pt x="48" y="186"/>
                  </a:lnTo>
                  <a:lnTo>
                    <a:pt x="24" y="138"/>
                  </a:lnTo>
                  <a:lnTo>
                    <a:pt x="6" y="120"/>
                  </a:lnTo>
                  <a:lnTo>
                    <a:pt x="12" y="108"/>
                  </a:lnTo>
                  <a:lnTo>
                    <a:pt x="0" y="78"/>
                  </a:lnTo>
                  <a:lnTo>
                    <a:pt x="18" y="0"/>
                  </a:lnTo>
                  <a:lnTo>
                    <a:pt x="342" y="60"/>
                  </a:lnTo>
                  <a:lnTo>
                    <a:pt x="636" y="96"/>
                  </a:lnTo>
                  <a:lnTo>
                    <a:pt x="618" y="300"/>
                  </a:lnTo>
                  <a:lnTo>
                    <a:pt x="612" y="330"/>
                  </a:lnTo>
                  <a:lnTo>
                    <a:pt x="612" y="3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11" name="Freeform 198"/>
            <p:cNvSpPr>
              <a:spLocks/>
            </p:cNvSpPr>
            <p:nvPr/>
          </p:nvSpPr>
          <p:spPr bwMode="auto">
            <a:xfrm>
              <a:off x="2445" y="1806"/>
              <a:ext cx="510" cy="252"/>
            </a:xfrm>
            <a:custGeom>
              <a:avLst/>
              <a:gdLst>
                <a:gd name="T0" fmla="*/ 444 w 510"/>
                <a:gd name="T1" fmla="*/ 60 h 252"/>
                <a:gd name="T2" fmla="*/ 474 w 510"/>
                <a:gd name="T3" fmla="*/ 150 h 252"/>
                <a:gd name="T4" fmla="*/ 486 w 510"/>
                <a:gd name="T5" fmla="*/ 204 h 252"/>
                <a:gd name="T6" fmla="*/ 510 w 510"/>
                <a:gd name="T7" fmla="*/ 252 h 252"/>
                <a:gd name="T8" fmla="*/ 108 w 510"/>
                <a:gd name="T9" fmla="*/ 240 h 252"/>
                <a:gd name="T10" fmla="*/ 108 w 510"/>
                <a:gd name="T11" fmla="*/ 210 h 252"/>
                <a:gd name="T12" fmla="*/ 114 w 510"/>
                <a:gd name="T13" fmla="*/ 162 h 252"/>
                <a:gd name="T14" fmla="*/ 0 w 510"/>
                <a:gd name="T15" fmla="*/ 150 h 252"/>
                <a:gd name="T16" fmla="*/ 12 w 510"/>
                <a:gd name="T17" fmla="*/ 0 h 252"/>
                <a:gd name="T18" fmla="*/ 324 w 510"/>
                <a:gd name="T19" fmla="*/ 18 h 252"/>
                <a:gd name="T20" fmla="*/ 354 w 510"/>
                <a:gd name="T21" fmla="*/ 36 h 252"/>
                <a:gd name="T22" fmla="*/ 396 w 510"/>
                <a:gd name="T23" fmla="*/ 30 h 252"/>
                <a:gd name="T24" fmla="*/ 444 w 510"/>
                <a:gd name="T25" fmla="*/ 60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
                <a:gd name="T40" fmla="*/ 0 h 252"/>
                <a:gd name="T41" fmla="*/ 510 w 510"/>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 h="252">
                  <a:moveTo>
                    <a:pt x="444" y="60"/>
                  </a:moveTo>
                  <a:lnTo>
                    <a:pt x="474" y="150"/>
                  </a:lnTo>
                  <a:lnTo>
                    <a:pt x="486" y="204"/>
                  </a:lnTo>
                  <a:lnTo>
                    <a:pt x="510" y="252"/>
                  </a:lnTo>
                  <a:lnTo>
                    <a:pt x="108" y="240"/>
                  </a:lnTo>
                  <a:lnTo>
                    <a:pt x="108" y="210"/>
                  </a:lnTo>
                  <a:lnTo>
                    <a:pt x="114" y="162"/>
                  </a:lnTo>
                  <a:lnTo>
                    <a:pt x="0" y="150"/>
                  </a:lnTo>
                  <a:lnTo>
                    <a:pt x="12" y="0"/>
                  </a:lnTo>
                  <a:lnTo>
                    <a:pt x="324" y="18"/>
                  </a:lnTo>
                  <a:lnTo>
                    <a:pt x="354" y="36"/>
                  </a:lnTo>
                  <a:lnTo>
                    <a:pt x="396" y="30"/>
                  </a:lnTo>
                  <a:lnTo>
                    <a:pt x="444" y="6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12" name="Freeform 199"/>
            <p:cNvSpPr>
              <a:spLocks/>
            </p:cNvSpPr>
            <p:nvPr/>
          </p:nvSpPr>
          <p:spPr bwMode="auto">
            <a:xfrm>
              <a:off x="2445" y="1806"/>
              <a:ext cx="510" cy="252"/>
            </a:xfrm>
            <a:custGeom>
              <a:avLst/>
              <a:gdLst>
                <a:gd name="T0" fmla="*/ 444 w 510"/>
                <a:gd name="T1" fmla="*/ 60 h 252"/>
                <a:gd name="T2" fmla="*/ 474 w 510"/>
                <a:gd name="T3" fmla="*/ 150 h 252"/>
                <a:gd name="T4" fmla="*/ 486 w 510"/>
                <a:gd name="T5" fmla="*/ 204 h 252"/>
                <a:gd name="T6" fmla="*/ 510 w 510"/>
                <a:gd name="T7" fmla="*/ 252 h 252"/>
                <a:gd name="T8" fmla="*/ 108 w 510"/>
                <a:gd name="T9" fmla="*/ 240 h 252"/>
                <a:gd name="T10" fmla="*/ 108 w 510"/>
                <a:gd name="T11" fmla="*/ 210 h 252"/>
                <a:gd name="T12" fmla="*/ 114 w 510"/>
                <a:gd name="T13" fmla="*/ 162 h 252"/>
                <a:gd name="T14" fmla="*/ 0 w 510"/>
                <a:gd name="T15" fmla="*/ 150 h 252"/>
                <a:gd name="T16" fmla="*/ 12 w 510"/>
                <a:gd name="T17" fmla="*/ 0 h 252"/>
                <a:gd name="T18" fmla="*/ 324 w 510"/>
                <a:gd name="T19" fmla="*/ 18 h 252"/>
                <a:gd name="T20" fmla="*/ 354 w 510"/>
                <a:gd name="T21" fmla="*/ 36 h 252"/>
                <a:gd name="T22" fmla="*/ 396 w 510"/>
                <a:gd name="T23" fmla="*/ 30 h 252"/>
                <a:gd name="T24" fmla="*/ 444 w 510"/>
                <a:gd name="T25" fmla="*/ 60 h 252"/>
                <a:gd name="T26" fmla="*/ 444 w 510"/>
                <a:gd name="T27" fmla="*/ 66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0"/>
                <a:gd name="T43" fmla="*/ 0 h 252"/>
                <a:gd name="T44" fmla="*/ 510 w 510"/>
                <a:gd name="T45" fmla="*/ 252 h 2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0" h="252">
                  <a:moveTo>
                    <a:pt x="444" y="60"/>
                  </a:moveTo>
                  <a:lnTo>
                    <a:pt x="474" y="150"/>
                  </a:lnTo>
                  <a:lnTo>
                    <a:pt x="486" y="204"/>
                  </a:lnTo>
                  <a:lnTo>
                    <a:pt x="510" y="252"/>
                  </a:lnTo>
                  <a:lnTo>
                    <a:pt x="108" y="240"/>
                  </a:lnTo>
                  <a:lnTo>
                    <a:pt x="108" y="210"/>
                  </a:lnTo>
                  <a:lnTo>
                    <a:pt x="114" y="162"/>
                  </a:lnTo>
                  <a:lnTo>
                    <a:pt x="0" y="150"/>
                  </a:lnTo>
                  <a:lnTo>
                    <a:pt x="12" y="0"/>
                  </a:lnTo>
                  <a:lnTo>
                    <a:pt x="324" y="18"/>
                  </a:lnTo>
                  <a:lnTo>
                    <a:pt x="354" y="36"/>
                  </a:lnTo>
                  <a:lnTo>
                    <a:pt x="396" y="30"/>
                  </a:lnTo>
                  <a:lnTo>
                    <a:pt x="444" y="60"/>
                  </a:lnTo>
                  <a:lnTo>
                    <a:pt x="444"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13" name="Freeform 200"/>
            <p:cNvSpPr>
              <a:spLocks/>
            </p:cNvSpPr>
            <p:nvPr/>
          </p:nvSpPr>
          <p:spPr bwMode="auto">
            <a:xfrm>
              <a:off x="1485" y="1722"/>
              <a:ext cx="396" cy="606"/>
            </a:xfrm>
            <a:custGeom>
              <a:avLst/>
              <a:gdLst>
                <a:gd name="T0" fmla="*/ 252 w 396"/>
                <a:gd name="T1" fmla="*/ 606 h 606"/>
                <a:gd name="T2" fmla="*/ 0 w 396"/>
                <a:gd name="T3" fmla="*/ 234 h 606"/>
                <a:gd name="T4" fmla="*/ 60 w 396"/>
                <a:gd name="T5" fmla="*/ 0 h 606"/>
                <a:gd name="T6" fmla="*/ 96 w 396"/>
                <a:gd name="T7" fmla="*/ 12 h 606"/>
                <a:gd name="T8" fmla="*/ 228 w 396"/>
                <a:gd name="T9" fmla="*/ 42 h 606"/>
                <a:gd name="T10" fmla="*/ 396 w 396"/>
                <a:gd name="T11" fmla="*/ 78 h 606"/>
                <a:gd name="T12" fmla="*/ 318 w 396"/>
                <a:gd name="T13" fmla="*/ 462 h 606"/>
                <a:gd name="T14" fmla="*/ 300 w 396"/>
                <a:gd name="T15" fmla="*/ 534 h 606"/>
                <a:gd name="T16" fmla="*/ 276 w 396"/>
                <a:gd name="T17" fmla="*/ 522 h 606"/>
                <a:gd name="T18" fmla="*/ 264 w 396"/>
                <a:gd name="T19" fmla="*/ 528 h 606"/>
                <a:gd name="T20" fmla="*/ 252 w 396"/>
                <a:gd name="T21" fmla="*/ 600 h 606"/>
                <a:gd name="T22" fmla="*/ 252 w 396"/>
                <a:gd name="T23" fmla="*/ 606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6"/>
                <a:gd name="T37" fmla="*/ 0 h 606"/>
                <a:gd name="T38" fmla="*/ 396 w 39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6" h="606">
                  <a:moveTo>
                    <a:pt x="252" y="606"/>
                  </a:moveTo>
                  <a:lnTo>
                    <a:pt x="0" y="234"/>
                  </a:lnTo>
                  <a:lnTo>
                    <a:pt x="60" y="0"/>
                  </a:lnTo>
                  <a:lnTo>
                    <a:pt x="96" y="12"/>
                  </a:lnTo>
                  <a:lnTo>
                    <a:pt x="228" y="42"/>
                  </a:lnTo>
                  <a:lnTo>
                    <a:pt x="396" y="78"/>
                  </a:lnTo>
                  <a:lnTo>
                    <a:pt x="318" y="462"/>
                  </a:lnTo>
                  <a:lnTo>
                    <a:pt x="300" y="534"/>
                  </a:lnTo>
                  <a:lnTo>
                    <a:pt x="276" y="522"/>
                  </a:lnTo>
                  <a:lnTo>
                    <a:pt x="264" y="528"/>
                  </a:lnTo>
                  <a:lnTo>
                    <a:pt x="252" y="600"/>
                  </a:lnTo>
                  <a:lnTo>
                    <a:pt x="252" y="60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14" name="Freeform 201"/>
            <p:cNvSpPr>
              <a:spLocks/>
            </p:cNvSpPr>
            <p:nvPr/>
          </p:nvSpPr>
          <p:spPr bwMode="auto">
            <a:xfrm>
              <a:off x="1485" y="1722"/>
              <a:ext cx="396" cy="612"/>
            </a:xfrm>
            <a:custGeom>
              <a:avLst/>
              <a:gdLst>
                <a:gd name="T0" fmla="*/ 252 w 396"/>
                <a:gd name="T1" fmla="*/ 606 h 612"/>
                <a:gd name="T2" fmla="*/ 0 w 396"/>
                <a:gd name="T3" fmla="*/ 234 h 612"/>
                <a:gd name="T4" fmla="*/ 60 w 396"/>
                <a:gd name="T5" fmla="*/ 0 h 612"/>
                <a:gd name="T6" fmla="*/ 96 w 396"/>
                <a:gd name="T7" fmla="*/ 12 h 612"/>
                <a:gd name="T8" fmla="*/ 228 w 396"/>
                <a:gd name="T9" fmla="*/ 42 h 612"/>
                <a:gd name="T10" fmla="*/ 396 w 396"/>
                <a:gd name="T11" fmla="*/ 78 h 612"/>
                <a:gd name="T12" fmla="*/ 318 w 396"/>
                <a:gd name="T13" fmla="*/ 462 h 612"/>
                <a:gd name="T14" fmla="*/ 300 w 396"/>
                <a:gd name="T15" fmla="*/ 534 h 612"/>
                <a:gd name="T16" fmla="*/ 276 w 396"/>
                <a:gd name="T17" fmla="*/ 522 h 612"/>
                <a:gd name="T18" fmla="*/ 264 w 396"/>
                <a:gd name="T19" fmla="*/ 528 h 612"/>
                <a:gd name="T20" fmla="*/ 252 w 396"/>
                <a:gd name="T21" fmla="*/ 600 h 612"/>
                <a:gd name="T22" fmla="*/ 252 w 396"/>
                <a:gd name="T23" fmla="*/ 606 h 612"/>
                <a:gd name="T24" fmla="*/ 252 w 396"/>
                <a:gd name="T25" fmla="*/ 612 h 6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6"/>
                <a:gd name="T40" fmla="*/ 0 h 612"/>
                <a:gd name="T41" fmla="*/ 396 w 396"/>
                <a:gd name="T42" fmla="*/ 612 h 6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6" h="612">
                  <a:moveTo>
                    <a:pt x="252" y="606"/>
                  </a:moveTo>
                  <a:lnTo>
                    <a:pt x="0" y="234"/>
                  </a:lnTo>
                  <a:lnTo>
                    <a:pt x="60" y="0"/>
                  </a:lnTo>
                  <a:lnTo>
                    <a:pt x="96" y="12"/>
                  </a:lnTo>
                  <a:lnTo>
                    <a:pt x="228" y="42"/>
                  </a:lnTo>
                  <a:lnTo>
                    <a:pt x="396" y="78"/>
                  </a:lnTo>
                  <a:lnTo>
                    <a:pt x="318" y="462"/>
                  </a:lnTo>
                  <a:lnTo>
                    <a:pt x="300" y="534"/>
                  </a:lnTo>
                  <a:lnTo>
                    <a:pt x="276" y="522"/>
                  </a:lnTo>
                  <a:lnTo>
                    <a:pt x="264" y="528"/>
                  </a:lnTo>
                  <a:lnTo>
                    <a:pt x="252" y="600"/>
                  </a:lnTo>
                  <a:lnTo>
                    <a:pt x="252" y="606"/>
                  </a:lnTo>
                  <a:lnTo>
                    <a:pt x="252" y="6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15" name="Freeform 202"/>
            <p:cNvSpPr>
              <a:spLocks/>
            </p:cNvSpPr>
            <p:nvPr/>
          </p:nvSpPr>
          <p:spPr bwMode="auto">
            <a:xfrm>
              <a:off x="4233" y="1470"/>
              <a:ext cx="102" cy="210"/>
            </a:xfrm>
            <a:custGeom>
              <a:avLst/>
              <a:gdLst>
                <a:gd name="T0" fmla="*/ 102 w 102"/>
                <a:gd name="T1" fmla="*/ 162 h 210"/>
                <a:gd name="T2" fmla="*/ 102 w 102"/>
                <a:gd name="T3" fmla="*/ 180 h 210"/>
                <a:gd name="T4" fmla="*/ 78 w 102"/>
                <a:gd name="T5" fmla="*/ 198 h 210"/>
                <a:gd name="T6" fmla="*/ 12 w 102"/>
                <a:gd name="T7" fmla="*/ 210 h 210"/>
                <a:gd name="T8" fmla="*/ 0 w 102"/>
                <a:gd name="T9" fmla="*/ 144 h 210"/>
                <a:gd name="T10" fmla="*/ 6 w 102"/>
                <a:gd name="T11" fmla="*/ 90 h 210"/>
                <a:gd name="T12" fmla="*/ 24 w 102"/>
                <a:gd name="T13" fmla="*/ 66 h 210"/>
                <a:gd name="T14" fmla="*/ 18 w 102"/>
                <a:gd name="T15" fmla="*/ 24 h 210"/>
                <a:gd name="T16" fmla="*/ 18 w 102"/>
                <a:gd name="T17" fmla="*/ 6 h 210"/>
                <a:gd name="T18" fmla="*/ 36 w 102"/>
                <a:gd name="T19" fmla="*/ 0 h 210"/>
                <a:gd name="T20" fmla="*/ 78 w 102"/>
                <a:gd name="T21" fmla="*/ 138 h 210"/>
                <a:gd name="T22" fmla="*/ 96 w 102"/>
                <a:gd name="T23" fmla="*/ 162 h 210"/>
                <a:gd name="T24" fmla="*/ 102 w 102"/>
                <a:gd name="T25" fmla="*/ 162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210"/>
                <a:gd name="T41" fmla="*/ 102 w 102"/>
                <a:gd name="T42" fmla="*/ 210 h 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210">
                  <a:moveTo>
                    <a:pt x="102" y="162"/>
                  </a:moveTo>
                  <a:lnTo>
                    <a:pt x="102" y="180"/>
                  </a:lnTo>
                  <a:lnTo>
                    <a:pt x="78" y="198"/>
                  </a:lnTo>
                  <a:lnTo>
                    <a:pt x="12" y="210"/>
                  </a:lnTo>
                  <a:lnTo>
                    <a:pt x="0" y="144"/>
                  </a:lnTo>
                  <a:lnTo>
                    <a:pt x="6" y="90"/>
                  </a:lnTo>
                  <a:lnTo>
                    <a:pt x="24" y="66"/>
                  </a:lnTo>
                  <a:lnTo>
                    <a:pt x="18" y="24"/>
                  </a:lnTo>
                  <a:lnTo>
                    <a:pt x="18" y="6"/>
                  </a:lnTo>
                  <a:lnTo>
                    <a:pt x="36" y="0"/>
                  </a:lnTo>
                  <a:lnTo>
                    <a:pt x="78" y="138"/>
                  </a:lnTo>
                  <a:lnTo>
                    <a:pt x="96" y="162"/>
                  </a:lnTo>
                  <a:lnTo>
                    <a:pt x="102" y="16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16" name="Freeform 203"/>
            <p:cNvSpPr>
              <a:spLocks/>
            </p:cNvSpPr>
            <p:nvPr/>
          </p:nvSpPr>
          <p:spPr bwMode="auto">
            <a:xfrm>
              <a:off x="4233" y="1470"/>
              <a:ext cx="102" cy="210"/>
            </a:xfrm>
            <a:custGeom>
              <a:avLst/>
              <a:gdLst>
                <a:gd name="T0" fmla="*/ 102 w 102"/>
                <a:gd name="T1" fmla="*/ 162 h 210"/>
                <a:gd name="T2" fmla="*/ 102 w 102"/>
                <a:gd name="T3" fmla="*/ 180 h 210"/>
                <a:gd name="T4" fmla="*/ 78 w 102"/>
                <a:gd name="T5" fmla="*/ 198 h 210"/>
                <a:gd name="T6" fmla="*/ 12 w 102"/>
                <a:gd name="T7" fmla="*/ 210 h 210"/>
                <a:gd name="T8" fmla="*/ 0 w 102"/>
                <a:gd name="T9" fmla="*/ 144 h 210"/>
                <a:gd name="T10" fmla="*/ 6 w 102"/>
                <a:gd name="T11" fmla="*/ 90 h 210"/>
                <a:gd name="T12" fmla="*/ 24 w 102"/>
                <a:gd name="T13" fmla="*/ 66 h 210"/>
                <a:gd name="T14" fmla="*/ 18 w 102"/>
                <a:gd name="T15" fmla="*/ 24 h 210"/>
                <a:gd name="T16" fmla="*/ 18 w 102"/>
                <a:gd name="T17" fmla="*/ 6 h 210"/>
                <a:gd name="T18" fmla="*/ 36 w 102"/>
                <a:gd name="T19" fmla="*/ 0 h 210"/>
                <a:gd name="T20" fmla="*/ 78 w 102"/>
                <a:gd name="T21" fmla="*/ 138 h 210"/>
                <a:gd name="T22" fmla="*/ 96 w 102"/>
                <a:gd name="T23" fmla="*/ 162 h 210"/>
                <a:gd name="T24" fmla="*/ 102 w 102"/>
                <a:gd name="T25" fmla="*/ 162 h 210"/>
                <a:gd name="T26" fmla="*/ 102 w 102"/>
                <a:gd name="T27" fmla="*/ 168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210"/>
                <a:gd name="T44" fmla="*/ 102 w 102"/>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210">
                  <a:moveTo>
                    <a:pt x="102" y="162"/>
                  </a:moveTo>
                  <a:lnTo>
                    <a:pt x="102" y="180"/>
                  </a:lnTo>
                  <a:lnTo>
                    <a:pt x="78" y="198"/>
                  </a:lnTo>
                  <a:lnTo>
                    <a:pt x="12" y="210"/>
                  </a:lnTo>
                  <a:lnTo>
                    <a:pt x="0" y="144"/>
                  </a:lnTo>
                  <a:lnTo>
                    <a:pt x="6" y="90"/>
                  </a:lnTo>
                  <a:lnTo>
                    <a:pt x="24" y="66"/>
                  </a:lnTo>
                  <a:lnTo>
                    <a:pt x="18" y="24"/>
                  </a:lnTo>
                  <a:lnTo>
                    <a:pt x="18" y="6"/>
                  </a:lnTo>
                  <a:lnTo>
                    <a:pt x="36" y="0"/>
                  </a:lnTo>
                  <a:lnTo>
                    <a:pt x="78" y="138"/>
                  </a:lnTo>
                  <a:lnTo>
                    <a:pt x="96" y="162"/>
                  </a:lnTo>
                  <a:lnTo>
                    <a:pt x="102" y="162"/>
                  </a:lnTo>
                  <a:lnTo>
                    <a:pt x="102" y="16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17" name="Freeform 204"/>
            <p:cNvSpPr>
              <a:spLocks/>
            </p:cNvSpPr>
            <p:nvPr/>
          </p:nvSpPr>
          <p:spPr bwMode="auto">
            <a:xfrm>
              <a:off x="4125" y="1818"/>
              <a:ext cx="84" cy="186"/>
            </a:xfrm>
            <a:custGeom>
              <a:avLst/>
              <a:gdLst>
                <a:gd name="T0" fmla="*/ 72 w 84"/>
                <a:gd name="T1" fmla="*/ 24 h 186"/>
                <a:gd name="T2" fmla="*/ 60 w 84"/>
                <a:gd name="T3" fmla="*/ 54 h 186"/>
                <a:gd name="T4" fmla="*/ 78 w 84"/>
                <a:gd name="T5" fmla="*/ 60 h 186"/>
                <a:gd name="T6" fmla="*/ 84 w 84"/>
                <a:gd name="T7" fmla="*/ 108 h 186"/>
                <a:gd name="T8" fmla="*/ 78 w 84"/>
                <a:gd name="T9" fmla="*/ 90 h 186"/>
                <a:gd name="T10" fmla="*/ 78 w 84"/>
                <a:gd name="T11" fmla="*/ 114 h 186"/>
                <a:gd name="T12" fmla="*/ 54 w 84"/>
                <a:gd name="T13" fmla="*/ 180 h 186"/>
                <a:gd name="T14" fmla="*/ 48 w 84"/>
                <a:gd name="T15" fmla="*/ 186 h 186"/>
                <a:gd name="T16" fmla="*/ 48 w 84"/>
                <a:gd name="T17" fmla="*/ 168 h 186"/>
                <a:gd name="T18" fmla="*/ 6 w 84"/>
                <a:gd name="T19" fmla="*/ 156 h 186"/>
                <a:gd name="T20" fmla="*/ 0 w 84"/>
                <a:gd name="T21" fmla="*/ 138 h 186"/>
                <a:gd name="T22" fmla="*/ 6 w 84"/>
                <a:gd name="T23" fmla="*/ 126 h 186"/>
                <a:gd name="T24" fmla="*/ 36 w 84"/>
                <a:gd name="T25" fmla="*/ 90 h 186"/>
                <a:gd name="T26" fmla="*/ 6 w 84"/>
                <a:gd name="T27" fmla="*/ 60 h 186"/>
                <a:gd name="T28" fmla="*/ 0 w 84"/>
                <a:gd name="T29" fmla="*/ 30 h 186"/>
                <a:gd name="T30" fmla="*/ 18 w 84"/>
                <a:gd name="T31" fmla="*/ 0 h 186"/>
                <a:gd name="T32" fmla="*/ 72 w 84"/>
                <a:gd name="T33" fmla="*/ 24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186"/>
                <a:gd name="T53" fmla="*/ 84 w 84"/>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186">
                  <a:moveTo>
                    <a:pt x="72" y="24"/>
                  </a:moveTo>
                  <a:lnTo>
                    <a:pt x="60" y="54"/>
                  </a:lnTo>
                  <a:lnTo>
                    <a:pt x="78" y="60"/>
                  </a:lnTo>
                  <a:lnTo>
                    <a:pt x="84" y="108"/>
                  </a:lnTo>
                  <a:lnTo>
                    <a:pt x="78" y="90"/>
                  </a:lnTo>
                  <a:lnTo>
                    <a:pt x="78" y="114"/>
                  </a:lnTo>
                  <a:lnTo>
                    <a:pt x="54" y="180"/>
                  </a:lnTo>
                  <a:lnTo>
                    <a:pt x="48" y="186"/>
                  </a:lnTo>
                  <a:lnTo>
                    <a:pt x="48" y="168"/>
                  </a:lnTo>
                  <a:lnTo>
                    <a:pt x="6" y="156"/>
                  </a:lnTo>
                  <a:lnTo>
                    <a:pt x="0" y="138"/>
                  </a:lnTo>
                  <a:lnTo>
                    <a:pt x="6" y="126"/>
                  </a:lnTo>
                  <a:lnTo>
                    <a:pt x="36" y="90"/>
                  </a:lnTo>
                  <a:lnTo>
                    <a:pt x="6" y="60"/>
                  </a:lnTo>
                  <a:lnTo>
                    <a:pt x="0" y="30"/>
                  </a:lnTo>
                  <a:lnTo>
                    <a:pt x="18" y="0"/>
                  </a:lnTo>
                  <a:lnTo>
                    <a:pt x="72" y="2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18" name="Freeform 205"/>
            <p:cNvSpPr>
              <a:spLocks/>
            </p:cNvSpPr>
            <p:nvPr/>
          </p:nvSpPr>
          <p:spPr bwMode="auto">
            <a:xfrm>
              <a:off x="4125" y="1818"/>
              <a:ext cx="84" cy="186"/>
            </a:xfrm>
            <a:custGeom>
              <a:avLst/>
              <a:gdLst>
                <a:gd name="T0" fmla="*/ 72 w 84"/>
                <a:gd name="T1" fmla="*/ 24 h 186"/>
                <a:gd name="T2" fmla="*/ 60 w 84"/>
                <a:gd name="T3" fmla="*/ 54 h 186"/>
                <a:gd name="T4" fmla="*/ 78 w 84"/>
                <a:gd name="T5" fmla="*/ 60 h 186"/>
                <a:gd name="T6" fmla="*/ 84 w 84"/>
                <a:gd name="T7" fmla="*/ 108 h 186"/>
                <a:gd name="T8" fmla="*/ 78 w 84"/>
                <a:gd name="T9" fmla="*/ 90 h 186"/>
                <a:gd name="T10" fmla="*/ 78 w 84"/>
                <a:gd name="T11" fmla="*/ 114 h 186"/>
                <a:gd name="T12" fmla="*/ 54 w 84"/>
                <a:gd name="T13" fmla="*/ 180 h 186"/>
                <a:gd name="T14" fmla="*/ 48 w 84"/>
                <a:gd name="T15" fmla="*/ 186 h 186"/>
                <a:gd name="T16" fmla="*/ 48 w 84"/>
                <a:gd name="T17" fmla="*/ 168 h 186"/>
                <a:gd name="T18" fmla="*/ 6 w 84"/>
                <a:gd name="T19" fmla="*/ 156 h 186"/>
                <a:gd name="T20" fmla="*/ 0 w 84"/>
                <a:gd name="T21" fmla="*/ 138 h 186"/>
                <a:gd name="T22" fmla="*/ 6 w 84"/>
                <a:gd name="T23" fmla="*/ 126 h 186"/>
                <a:gd name="T24" fmla="*/ 36 w 84"/>
                <a:gd name="T25" fmla="*/ 90 h 186"/>
                <a:gd name="T26" fmla="*/ 6 w 84"/>
                <a:gd name="T27" fmla="*/ 60 h 186"/>
                <a:gd name="T28" fmla="*/ 0 w 84"/>
                <a:gd name="T29" fmla="*/ 30 h 186"/>
                <a:gd name="T30" fmla="*/ 18 w 84"/>
                <a:gd name="T31" fmla="*/ 0 h 186"/>
                <a:gd name="T32" fmla="*/ 72 w 84"/>
                <a:gd name="T33" fmla="*/ 24 h 186"/>
                <a:gd name="T34" fmla="*/ 72 w 84"/>
                <a:gd name="T35" fmla="*/ 30 h 1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186"/>
                <a:gd name="T56" fmla="*/ 84 w 84"/>
                <a:gd name="T57" fmla="*/ 186 h 1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186">
                  <a:moveTo>
                    <a:pt x="72" y="24"/>
                  </a:moveTo>
                  <a:lnTo>
                    <a:pt x="60" y="54"/>
                  </a:lnTo>
                  <a:lnTo>
                    <a:pt x="78" y="60"/>
                  </a:lnTo>
                  <a:lnTo>
                    <a:pt x="84" y="108"/>
                  </a:lnTo>
                  <a:lnTo>
                    <a:pt x="78" y="90"/>
                  </a:lnTo>
                  <a:lnTo>
                    <a:pt x="78" y="114"/>
                  </a:lnTo>
                  <a:lnTo>
                    <a:pt x="54" y="180"/>
                  </a:lnTo>
                  <a:lnTo>
                    <a:pt x="48" y="186"/>
                  </a:lnTo>
                  <a:lnTo>
                    <a:pt x="48" y="168"/>
                  </a:lnTo>
                  <a:lnTo>
                    <a:pt x="6" y="156"/>
                  </a:lnTo>
                  <a:lnTo>
                    <a:pt x="0" y="138"/>
                  </a:lnTo>
                  <a:lnTo>
                    <a:pt x="6" y="126"/>
                  </a:lnTo>
                  <a:lnTo>
                    <a:pt x="36" y="90"/>
                  </a:lnTo>
                  <a:lnTo>
                    <a:pt x="6" y="60"/>
                  </a:lnTo>
                  <a:lnTo>
                    <a:pt x="0" y="30"/>
                  </a:lnTo>
                  <a:lnTo>
                    <a:pt x="18" y="0"/>
                  </a:lnTo>
                  <a:lnTo>
                    <a:pt x="72" y="24"/>
                  </a:lnTo>
                  <a:lnTo>
                    <a:pt x="72" y="3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19" name="Freeform 206"/>
            <p:cNvSpPr>
              <a:spLocks/>
            </p:cNvSpPr>
            <p:nvPr/>
          </p:nvSpPr>
          <p:spPr bwMode="auto">
            <a:xfrm>
              <a:off x="2049" y="2238"/>
              <a:ext cx="432" cy="444"/>
            </a:xfrm>
            <a:custGeom>
              <a:avLst/>
              <a:gdLst>
                <a:gd name="T0" fmla="*/ 426 w 432"/>
                <a:gd name="T1" fmla="*/ 78 h 444"/>
                <a:gd name="T2" fmla="*/ 396 w 432"/>
                <a:gd name="T3" fmla="*/ 426 h 444"/>
                <a:gd name="T4" fmla="*/ 162 w 432"/>
                <a:gd name="T5" fmla="*/ 408 h 444"/>
                <a:gd name="T6" fmla="*/ 168 w 432"/>
                <a:gd name="T7" fmla="*/ 420 h 444"/>
                <a:gd name="T8" fmla="*/ 60 w 432"/>
                <a:gd name="T9" fmla="*/ 408 h 444"/>
                <a:gd name="T10" fmla="*/ 54 w 432"/>
                <a:gd name="T11" fmla="*/ 444 h 444"/>
                <a:gd name="T12" fmla="*/ 0 w 432"/>
                <a:gd name="T13" fmla="*/ 438 h 444"/>
                <a:gd name="T14" fmla="*/ 12 w 432"/>
                <a:gd name="T15" fmla="*/ 354 h 444"/>
                <a:gd name="T16" fmla="*/ 60 w 432"/>
                <a:gd name="T17" fmla="*/ 0 h 444"/>
                <a:gd name="T18" fmla="*/ 432 w 432"/>
                <a:gd name="T19" fmla="*/ 36 h 444"/>
                <a:gd name="T20" fmla="*/ 426 w 432"/>
                <a:gd name="T21" fmla="*/ 78 h 4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
                <a:gd name="T34" fmla="*/ 0 h 444"/>
                <a:gd name="T35" fmla="*/ 432 w 432"/>
                <a:gd name="T36" fmla="*/ 444 h 4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 h="444">
                  <a:moveTo>
                    <a:pt x="426" y="78"/>
                  </a:moveTo>
                  <a:lnTo>
                    <a:pt x="396" y="426"/>
                  </a:lnTo>
                  <a:lnTo>
                    <a:pt x="162" y="408"/>
                  </a:lnTo>
                  <a:lnTo>
                    <a:pt x="168" y="420"/>
                  </a:lnTo>
                  <a:lnTo>
                    <a:pt x="60" y="408"/>
                  </a:lnTo>
                  <a:lnTo>
                    <a:pt x="54" y="444"/>
                  </a:lnTo>
                  <a:lnTo>
                    <a:pt x="0" y="438"/>
                  </a:lnTo>
                  <a:lnTo>
                    <a:pt x="12" y="354"/>
                  </a:lnTo>
                  <a:lnTo>
                    <a:pt x="60" y="0"/>
                  </a:lnTo>
                  <a:lnTo>
                    <a:pt x="432" y="36"/>
                  </a:lnTo>
                  <a:lnTo>
                    <a:pt x="426" y="78"/>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20" name="Freeform 207"/>
            <p:cNvSpPr>
              <a:spLocks/>
            </p:cNvSpPr>
            <p:nvPr/>
          </p:nvSpPr>
          <p:spPr bwMode="auto">
            <a:xfrm>
              <a:off x="2049" y="2238"/>
              <a:ext cx="432" cy="444"/>
            </a:xfrm>
            <a:custGeom>
              <a:avLst/>
              <a:gdLst>
                <a:gd name="T0" fmla="*/ 426 w 432"/>
                <a:gd name="T1" fmla="*/ 78 h 444"/>
                <a:gd name="T2" fmla="*/ 396 w 432"/>
                <a:gd name="T3" fmla="*/ 426 h 444"/>
                <a:gd name="T4" fmla="*/ 162 w 432"/>
                <a:gd name="T5" fmla="*/ 408 h 444"/>
                <a:gd name="T6" fmla="*/ 168 w 432"/>
                <a:gd name="T7" fmla="*/ 420 h 444"/>
                <a:gd name="T8" fmla="*/ 60 w 432"/>
                <a:gd name="T9" fmla="*/ 408 h 444"/>
                <a:gd name="T10" fmla="*/ 54 w 432"/>
                <a:gd name="T11" fmla="*/ 444 h 444"/>
                <a:gd name="T12" fmla="*/ 0 w 432"/>
                <a:gd name="T13" fmla="*/ 438 h 444"/>
                <a:gd name="T14" fmla="*/ 12 w 432"/>
                <a:gd name="T15" fmla="*/ 354 h 444"/>
                <a:gd name="T16" fmla="*/ 60 w 432"/>
                <a:gd name="T17" fmla="*/ 0 h 444"/>
                <a:gd name="T18" fmla="*/ 432 w 432"/>
                <a:gd name="T19" fmla="*/ 36 h 444"/>
                <a:gd name="T20" fmla="*/ 426 w 432"/>
                <a:gd name="T21" fmla="*/ 78 h 444"/>
                <a:gd name="T22" fmla="*/ 426 w 432"/>
                <a:gd name="T23" fmla="*/ 84 h 4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2"/>
                <a:gd name="T37" fmla="*/ 0 h 444"/>
                <a:gd name="T38" fmla="*/ 432 w 432"/>
                <a:gd name="T39" fmla="*/ 444 h 4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2" h="444">
                  <a:moveTo>
                    <a:pt x="426" y="78"/>
                  </a:moveTo>
                  <a:lnTo>
                    <a:pt x="396" y="426"/>
                  </a:lnTo>
                  <a:lnTo>
                    <a:pt x="162" y="408"/>
                  </a:lnTo>
                  <a:lnTo>
                    <a:pt x="168" y="420"/>
                  </a:lnTo>
                  <a:lnTo>
                    <a:pt x="60" y="408"/>
                  </a:lnTo>
                  <a:lnTo>
                    <a:pt x="54" y="444"/>
                  </a:lnTo>
                  <a:lnTo>
                    <a:pt x="0" y="438"/>
                  </a:lnTo>
                  <a:lnTo>
                    <a:pt x="12" y="354"/>
                  </a:lnTo>
                  <a:lnTo>
                    <a:pt x="60" y="0"/>
                  </a:lnTo>
                  <a:lnTo>
                    <a:pt x="432" y="36"/>
                  </a:lnTo>
                  <a:lnTo>
                    <a:pt x="426" y="78"/>
                  </a:lnTo>
                  <a:lnTo>
                    <a:pt x="426"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21" name="Freeform 208"/>
            <p:cNvSpPr>
              <a:spLocks/>
            </p:cNvSpPr>
            <p:nvPr/>
          </p:nvSpPr>
          <p:spPr bwMode="auto">
            <a:xfrm>
              <a:off x="3843" y="1524"/>
              <a:ext cx="372" cy="324"/>
            </a:xfrm>
            <a:custGeom>
              <a:avLst/>
              <a:gdLst>
                <a:gd name="T0" fmla="*/ 360 w 372"/>
                <a:gd name="T1" fmla="*/ 168 h 324"/>
                <a:gd name="T2" fmla="*/ 360 w 372"/>
                <a:gd name="T3" fmla="*/ 222 h 324"/>
                <a:gd name="T4" fmla="*/ 372 w 372"/>
                <a:gd name="T5" fmla="*/ 288 h 324"/>
                <a:gd name="T6" fmla="*/ 366 w 372"/>
                <a:gd name="T7" fmla="*/ 306 h 324"/>
                <a:gd name="T8" fmla="*/ 360 w 372"/>
                <a:gd name="T9" fmla="*/ 324 h 324"/>
                <a:gd name="T10" fmla="*/ 354 w 372"/>
                <a:gd name="T11" fmla="*/ 318 h 324"/>
                <a:gd name="T12" fmla="*/ 300 w 372"/>
                <a:gd name="T13" fmla="*/ 294 h 324"/>
                <a:gd name="T14" fmla="*/ 282 w 372"/>
                <a:gd name="T15" fmla="*/ 282 h 324"/>
                <a:gd name="T16" fmla="*/ 252 w 372"/>
                <a:gd name="T17" fmla="*/ 252 h 324"/>
                <a:gd name="T18" fmla="*/ 6 w 372"/>
                <a:gd name="T19" fmla="*/ 300 h 324"/>
                <a:gd name="T20" fmla="*/ 0 w 372"/>
                <a:gd name="T21" fmla="*/ 282 h 324"/>
                <a:gd name="T22" fmla="*/ 42 w 372"/>
                <a:gd name="T23" fmla="*/ 234 h 324"/>
                <a:gd name="T24" fmla="*/ 30 w 372"/>
                <a:gd name="T25" fmla="*/ 192 h 324"/>
                <a:gd name="T26" fmla="*/ 78 w 372"/>
                <a:gd name="T27" fmla="*/ 180 h 324"/>
                <a:gd name="T28" fmla="*/ 114 w 372"/>
                <a:gd name="T29" fmla="*/ 180 h 324"/>
                <a:gd name="T30" fmla="*/ 156 w 372"/>
                <a:gd name="T31" fmla="*/ 168 h 324"/>
                <a:gd name="T32" fmla="*/ 180 w 372"/>
                <a:gd name="T33" fmla="*/ 144 h 324"/>
                <a:gd name="T34" fmla="*/ 174 w 372"/>
                <a:gd name="T35" fmla="*/ 120 h 324"/>
                <a:gd name="T36" fmla="*/ 174 w 372"/>
                <a:gd name="T37" fmla="*/ 108 h 324"/>
                <a:gd name="T38" fmla="*/ 168 w 372"/>
                <a:gd name="T39" fmla="*/ 114 h 324"/>
                <a:gd name="T40" fmla="*/ 162 w 372"/>
                <a:gd name="T41" fmla="*/ 102 h 324"/>
                <a:gd name="T42" fmla="*/ 210 w 372"/>
                <a:gd name="T43" fmla="*/ 36 h 324"/>
                <a:gd name="T44" fmla="*/ 234 w 372"/>
                <a:gd name="T45" fmla="*/ 12 h 324"/>
                <a:gd name="T46" fmla="*/ 312 w 372"/>
                <a:gd name="T47" fmla="*/ 0 h 324"/>
                <a:gd name="T48" fmla="*/ 324 w 372"/>
                <a:gd name="T49" fmla="*/ 72 h 324"/>
                <a:gd name="T50" fmla="*/ 336 w 372"/>
                <a:gd name="T51" fmla="*/ 108 h 324"/>
                <a:gd name="T52" fmla="*/ 342 w 372"/>
                <a:gd name="T53" fmla="*/ 108 h 324"/>
                <a:gd name="T54" fmla="*/ 354 w 372"/>
                <a:gd name="T55" fmla="*/ 162 h 324"/>
                <a:gd name="T56" fmla="*/ 360 w 372"/>
                <a:gd name="T57" fmla="*/ 168 h 3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2"/>
                <a:gd name="T88" fmla="*/ 0 h 324"/>
                <a:gd name="T89" fmla="*/ 372 w 372"/>
                <a:gd name="T90" fmla="*/ 324 h 3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2" h="324">
                  <a:moveTo>
                    <a:pt x="360" y="168"/>
                  </a:moveTo>
                  <a:lnTo>
                    <a:pt x="360" y="222"/>
                  </a:lnTo>
                  <a:lnTo>
                    <a:pt x="372" y="288"/>
                  </a:lnTo>
                  <a:lnTo>
                    <a:pt x="366" y="306"/>
                  </a:lnTo>
                  <a:lnTo>
                    <a:pt x="360" y="324"/>
                  </a:lnTo>
                  <a:lnTo>
                    <a:pt x="354" y="318"/>
                  </a:lnTo>
                  <a:lnTo>
                    <a:pt x="300" y="294"/>
                  </a:lnTo>
                  <a:lnTo>
                    <a:pt x="282" y="282"/>
                  </a:lnTo>
                  <a:lnTo>
                    <a:pt x="252" y="252"/>
                  </a:lnTo>
                  <a:lnTo>
                    <a:pt x="6" y="300"/>
                  </a:lnTo>
                  <a:lnTo>
                    <a:pt x="0" y="282"/>
                  </a:lnTo>
                  <a:lnTo>
                    <a:pt x="42" y="234"/>
                  </a:lnTo>
                  <a:lnTo>
                    <a:pt x="30" y="192"/>
                  </a:lnTo>
                  <a:lnTo>
                    <a:pt x="78" y="180"/>
                  </a:lnTo>
                  <a:lnTo>
                    <a:pt x="114" y="180"/>
                  </a:lnTo>
                  <a:lnTo>
                    <a:pt x="156" y="168"/>
                  </a:lnTo>
                  <a:lnTo>
                    <a:pt x="180" y="144"/>
                  </a:lnTo>
                  <a:lnTo>
                    <a:pt x="174" y="120"/>
                  </a:lnTo>
                  <a:lnTo>
                    <a:pt x="174" y="108"/>
                  </a:lnTo>
                  <a:lnTo>
                    <a:pt x="168" y="114"/>
                  </a:lnTo>
                  <a:lnTo>
                    <a:pt x="162" y="102"/>
                  </a:lnTo>
                  <a:lnTo>
                    <a:pt x="210" y="36"/>
                  </a:lnTo>
                  <a:lnTo>
                    <a:pt x="234" y="12"/>
                  </a:lnTo>
                  <a:lnTo>
                    <a:pt x="312" y="0"/>
                  </a:lnTo>
                  <a:lnTo>
                    <a:pt x="324" y="72"/>
                  </a:lnTo>
                  <a:lnTo>
                    <a:pt x="336" y="108"/>
                  </a:lnTo>
                  <a:lnTo>
                    <a:pt x="342" y="108"/>
                  </a:lnTo>
                  <a:lnTo>
                    <a:pt x="354" y="162"/>
                  </a:lnTo>
                  <a:lnTo>
                    <a:pt x="360" y="168"/>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22" name="Freeform 209"/>
            <p:cNvSpPr>
              <a:spLocks/>
            </p:cNvSpPr>
            <p:nvPr/>
          </p:nvSpPr>
          <p:spPr bwMode="auto">
            <a:xfrm>
              <a:off x="3843" y="1524"/>
              <a:ext cx="372" cy="324"/>
            </a:xfrm>
            <a:custGeom>
              <a:avLst/>
              <a:gdLst>
                <a:gd name="T0" fmla="*/ 360 w 372"/>
                <a:gd name="T1" fmla="*/ 168 h 324"/>
                <a:gd name="T2" fmla="*/ 360 w 372"/>
                <a:gd name="T3" fmla="*/ 222 h 324"/>
                <a:gd name="T4" fmla="*/ 372 w 372"/>
                <a:gd name="T5" fmla="*/ 288 h 324"/>
                <a:gd name="T6" fmla="*/ 366 w 372"/>
                <a:gd name="T7" fmla="*/ 306 h 324"/>
                <a:gd name="T8" fmla="*/ 360 w 372"/>
                <a:gd name="T9" fmla="*/ 324 h 324"/>
                <a:gd name="T10" fmla="*/ 354 w 372"/>
                <a:gd name="T11" fmla="*/ 318 h 324"/>
                <a:gd name="T12" fmla="*/ 300 w 372"/>
                <a:gd name="T13" fmla="*/ 294 h 324"/>
                <a:gd name="T14" fmla="*/ 282 w 372"/>
                <a:gd name="T15" fmla="*/ 282 h 324"/>
                <a:gd name="T16" fmla="*/ 252 w 372"/>
                <a:gd name="T17" fmla="*/ 252 h 324"/>
                <a:gd name="T18" fmla="*/ 6 w 372"/>
                <a:gd name="T19" fmla="*/ 300 h 324"/>
                <a:gd name="T20" fmla="*/ 0 w 372"/>
                <a:gd name="T21" fmla="*/ 282 h 324"/>
                <a:gd name="T22" fmla="*/ 42 w 372"/>
                <a:gd name="T23" fmla="*/ 234 h 324"/>
                <a:gd name="T24" fmla="*/ 30 w 372"/>
                <a:gd name="T25" fmla="*/ 192 h 324"/>
                <a:gd name="T26" fmla="*/ 78 w 372"/>
                <a:gd name="T27" fmla="*/ 180 h 324"/>
                <a:gd name="T28" fmla="*/ 114 w 372"/>
                <a:gd name="T29" fmla="*/ 180 h 324"/>
                <a:gd name="T30" fmla="*/ 156 w 372"/>
                <a:gd name="T31" fmla="*/ 168 h 324"/>
                <a:gd name="T32" fmla="*/ 180 w 372"/>
                <a:gd name="T33" fmla="*/ 144 h 324"/>
                <a:gd name="T34" fmla="*/ 174 w 372"/>
                <a:gd name="T35" fmla="*/ 120 h 324"/>
                <a:gd name="T36" fmla="*/ 174 w 372"/>
                <a:gd name="T37" fmla="*/ 108 h 324"/>
                <a:gd name="T38" fmla="*/ 168 w 372"/>
                <a:gd name="T39" fmla="*/ 114 h 324"/>
                <a:gd name="T40" fmla="*/ 162 w 372"/>
                <a:gd name="T41" fmla="*/ 102 h 324"/>
                <a:gd name="T42" fmla="*/ 210 w 372"/>
                <a:gd name="T43" fmla="*/ 36 h 324"/>
                <a:gd name="T44" fmla="*/ 234 w 372"/>
                <a:gd name="T45" fmla="*/ 12 h 324"/>
                <a:gd name="T46" fmla="*/ 312 w 372"/>
                <a:gd name="T47" fmla="*/ 0 h 324"/>
                <a:gd name="T48" fmla="*/ 324 w 372"/>
                <a:gd name="T49" fmla="*/ 72 h 324"/>
                <a:gd name="T50" fmla="*/ 336 w 372"/>
                <a:gd name="T51" fmla="*/ 108 h 324"/>
                <a:gd name="T52" fmla="*/ 342 w 372"/>
                <a:gd name="T53" fmla="*/ 108 h 324"/>
                <a:gd name="T54" fmla="*/ 354 w 372"/>
                <a:gd name="T55" fmla="*/ 162 h 324"/>
                <a:gd name="T56" fmla="*/ 360 w 372"/>
                <a:gd name="T57" fmla="*/ 168 h 324"/>
                <a:gd name="T58" fmla="*/ 360 w 372"/>
                <a:gd name="T59" fmla="*/ 174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2"/>
                <a:gd name="T91" fmla="*/ 0 h 324"/>
                <a:gd name="T92" fmla="*/ 372 w 372"/>
                <a:gd name="T93" fmla="*/ 324 h 3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2" h="324">
                  <a:moveTo>
                    <a:pt x="360" y="168"/>
                  </a:moveTo>
                  <a:lnTo>
                    <a:pt x="360" y="222"/>
                  </a:lnTo>
                  <a:lnTo>
                    <a:pt x="372" y="288"/>
                  </a:lnTo>
                  <a:lnTo>
                    <a:pt x="366" y="306"/>
                  </a:lnTo>
                  <a:lnTo>
                    <a:pt x="360" y="324"/>
                  </a:lnTo>
                  <a:lnTo>
                    <a:pt x="354" y="318"/>
                  </a:lnTo>
                  <a:lnTo>
                    <a:pt x="300" y="294"/>
                  </a:lnTo>
                  <a:lnTo>
                    <a:pt x="282" y="282"/>
                  </a:lnTo>
                  <a:lnTo>
                    <a:pt x="252" y="252"/>
                  </a:lnTo>
                  <a:lnTo>
                    <a:pt x="6" y="300"/>
                  </a:lnTo>
                  <a:lnTo>
                    <a:pt x="0" y="282"/>
                  </a:lnTo>
                  <a:lnTo>
                    <a:pt x="42" y="234"/>
                  </a:lnTo>
                  <a:lnTo>
                    <a:pt x="30" y="192"/>
                  </a:lnTo>
                  <a:lnTo>
                    <a:pt x="78" y="180"/>
                  </a:lnTo>
                  <a:lnTo>
                    <a:pt x="114" y="180"/>
                  </a:lnTo>
                  <a:lnTo>
                    <a:pt x="156" y="168"/>
                  </a:lnTo>
                  <a:lnTo>
                    <a:pt x="180" y="144"/>
                  </a:lnTo>
                  <a:lnTo>
                    <a:pt x="174" y="120"/>
                  </a:lnTo>
                  <a:lnTo>
                    <a:pt x="174" y="108"/>
                  </a:lnTo>
                  <a:lnTo>
                    <a:pt x="168" y="114"/>
                  </a:lnTo>
                  <a:lnTo>
                    <a:pt x="162" y="102"/>
                  </a:lnTo>
                  <a:lnTo>
                    <a:pt x="210" y="36"/>
                  </a:lnTo>
                  <a:lnTo>
                    <a:pt x="234" y="12"/>
                  </a:lnTo>
                  <a:lnTo>
                    <a:pt x="312" y="0"/>
                  </a:lnTo>
                  <a:lnTo>
                    <a:pt x="324" y="72"/>
                  </a:lnTo>
                  <a:lnTo>
                    <a:pt x="336" y="108"/>
                  </a:lnTo>
                  <a:lnTo>
                    <a:pt x="342" y="108"/>
                  </a:lnTo>
                  <a:lnTo>
                    <a:pt x="354" y="162"/>
                  </a:lnTo>
                  <a:lnTo>
                    <a:pt x="360" y="168"/>
                  </a:lnTo>
                  <a:lnTo>
                    <a:pt x="360" y="17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23" name="Freeform 210"/>
            <p:cNvSpPr>
              <a:spLocks/>
            </p:cNvSpPr>
            <p:nvPr/>
          </p:nvSpPr>
          <p:spPr bwMode="auto">
            <a:xfrm>
              <a:off x="4155" y="2196"/>
              <a:ext cx="36" cy="54"/>
            </a:xfrm>
            <a:custGeom>
              <a:avLst/>
              <a:gdLst>
                <a:gd name="T0" fmla="*/ 0 w 36"/>
                <a:gd name="T1" fmla="*/ 0 h 54"/>
                <a:gd name="T2" fmla="*/ 36 w 36"/>
                <a:gd name="T3" fmla="*/ 54 h 54"/>
                <a:gd name="T4" fmla="*/ 0 w 36"/>
                <a:gd name="T5" fmla="*/ 0 h 54"/>
                <a:gd name="T6" fmla="*/ 0 w 36"/>
                <a:gd name="T7" fmla="*/ 6 h 54"/>
                <a:gd name="T8" fmla="*/ 0 60000 65536"/>
                <a:gd name="T9" fmla="*/ 0 60000 65536"/>
                <a:gd name="T10" fmla="*/ 0 60000 65536"/>
                <a:gd name="T11" fmla="*/ 0 60000 65536"/>
                <a:gd name="T12" fmla="*/ 0 w 36"/>
                <a:gd name="T13" fmla="*/ 0 h 54"/>
                <a:gd name="T14" fmla="*/ 36 w 36"/>
                <a:gd name="T15" fmla="*/ 54 h 54"/>
              </a:gdLst>
              <a:ahLst/>
              <a:cxnLst>
                <a:cxn ang="T8">
                  <a:pos x="T0" y="T1"/>
                </a:cxn>
                <a:cxn ang="T9">
                  <a:pos x="T2" y="T3"/>
                </a:cxn>
                <a:cxn ang="T10">
                  <a:pos x="T4" y="T5"/>
                </a:cxn>
                <a:cxn ang="T11">
                  <a:pos x="T6" y="T7"/>
                </a:cxn>
              </a:cxnLst>
              <a:rect l="T12" t="T13" r="T14" b="T15"/>
              <a:pathLst>
                <a:path w="36" h="54">
                  <a:moveTo>
                    <a:pt x="0" y="0"/>
                  </a:moveTo>
                  <a:lnTo>
                    <a:pt x="36" y="54"/>
                  </a:lnTo>
                  <a:lnTo>
                    <a:pt x="0" y="0"/>
                  </a:lnTo>
                  <a:lnTo>
                    <a:pt x="0"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24" name="Freeform 211"/>
            <p:cNvSpPr>
              <a:spLocks/>
            </p:cNvSpPr>
            <p:nvPr/>
          </p:nvSpPr>
          <p:spPr bwMode="auto">
            <a:xfrm>
              <a:off x="3651" y="2202"/>
              <a:ext cx="528" cy="234"/>
            </a:xfrm>
            <a:custGeom>
              <a:avLst/>
              <a:gdLst>
                <a:gd name="T0" fmla="*/ 528 w 528"/>
                <a:gd name="T1" fmla="*/ 66 h 234"/>
                <a:gd name="T2" fmla="*/ 510 w 528"/>
                <a:gd name="T3" fmla="*/ 90 h 234"/>
                <a:gd name="T4" fmla="*/ 486 w 528"/>
                <a:gd name="T5" fmla="*/ 96 h 234"/>
                <a:gd name="T6" fmla="*/ 486 w 528"/>
                <a:gd name="T7" fmla="*/ 78 h 234"/>
                <a:gd name="T8" fmla="*/ 474 w 528"/>
                <a:gd name="T9" fmla="*/ 84 h 234"/>
                <a:gd name="T10" fmla="*/ 480 w 528"/>
                <a:gd name="T11" fmla="*/ 96 h 234"/>
                <a:gd name="T12" fmla="*/ 450 w 528"/>
                <a:gd name="T13" fmla="*/ 90 h 234"/>
                <a:gd name="T14" fmla="*/ 486 w 528"/>
                <a:gd name="T15" fmla="*/ 102 h 234"/>
                <a:gd name="T16" fmla="*/ 474 w 528"/>
                <a:gd name="T17" fmla="*/ 126 h 234"/>
                <a:gd name="T18" fmla="*/ 456 w 528"/>
                <a:gd name="T19" fmla="*/ 126 h 234"/>
                <a:gd name="T20" fmla="*/ 474 w 528"/>
                <a:gd name="T21" fmla="*/ 132 h 234"/>
                <a:gd name="T22" fmla="*/ 492 w 528"/>
                <a:gd name="T23" fmla="*/ 120 h 234"/>
                <a:gd name="T24" fmla="*/ 504 w 528"/>
                <a:gd name="T25" fmla="*/ 126 h 234"/>
                <a:gd name="T26" fmla="*/ 492 w 528"/>
                <a:gd name="T27" fmla="*/ 144 h 234"/>
                <a:gd name="T28" fmla="*/ 486 w 528"/>
                <a:gd name="T29" fmla="*/ 138 h 234"/>
                <a:gd name="T30" fmla="*/ 462 w 528"/>
                <a:gd name="T31" fmla="*/ 156 h 234"/>
                <a:gd name="T32" fmla="*/ 456 w 528"/>
                <a:gd name="T33" fmla="*/ 150 h 234"/>
                <a:gd name="T34" fmla="*/ 450 w 528"/>
                <a:gd name="T35" fmla="*/ 168 h 234"/>
                <a:gd name="T36" fmla="*/ 438 w 528"/>
                <a:gd name="T37" fmla="*/ 150 h 234"/>
                <a:gd name="T38" fmla="*/ 444 w 528"/>
                <a:gd name="T39" fmla="*/ 168 h 234"/>
                <a:gd name="T40" fmla="*/ 426 w 528"/>
                <a:gd name="T41" fmla="*/ 192 h 234"/>
                <a:gd name="T42" fmla="*/ 420 w 528"/>
                <a:gd name="T43" fmla="*/ 222 h 234"/>
                <a:gd name="T44" fmla="*/ 414 w 528"/>
                <a:gd name="T45" fmla="*/ 210 h 234"/>
                <a:gd name="T46" fmla="*/ 414 w 528"/>
                <a:gd name="T47" fmla="*/ 228 h 234"/>
                <a:gd name="T48" fmla="*/ 378 w 528"/>
                <a:gd name="T49" fmla="*/ 234 h 234"/>
                <a:gd name="T50" fmla="*/ 372 w 528"/>
                <a:gd name="T51" fmla="*/ 228 h 234"/>
                <a:gd name="T52" fmla="*/ 294 w 528"/>
                <a:gd name="T53" fmla="*/ 174 h 234"/>
                <a:gd name="T54" fmla="*/ 228 w 528"/>
                <a:gd name="T55" fmla="*/ 186 h 234"/>
                <a:gd name="T56" fmla="*/ 210 w 528"/>
                <a:gd name="T57" fmla="*/ 162 h 234"/>
                <a:gd name="T58" fmla="*/ 120 w 528"/>
                <a:gd name="T59" fmla="*/ 168 h 234"/>
                <a:gd name="T60" fmla="*/ 78 w 528"/>
                <a:gd name="T61" fmla="*/ 192 h 234"/>
                <a:gd name="T62" fmla="*/ 0 w 528"/>
                <a:gd name="T63" fmla="*/ 204 h 234"/>
                <a:gd name="T64" fmla="*/ 0 w 528"/>
                <a:gd name="T65" fmla="*/ 186 h 234"/>
                <a:gd name="T66" fmla="*/ 18 w 528"/>
                <a:gd name="T67" fmla="*/ 180 h 234"/>
                <a:gd name="T68" fmla="*/ 30 w 528"/>
                <a:gd name="T69" fmla="*/ 156 h 234"/>
                <a:gd name="T70" fmla="*/ 78 w 528"/>
                <a:gd name="T71" fmla="*/ 132 h 234"/>
                <a:gd name="T72" fmla="*/ 96 w 528"/>
                <a:gd name="T73" fmla="*/ 108 h 234"/>
                <a:gd name="T74" fmla="*/ 102 w 528"/>
                <a:gd name="T75" fmla="*/ 114 h 234"/>
                <a:gd name="T76" fmla="*/ 132 w 528"/>
                <a:gd name="T77" fmla="*/ 96 h 234"/>
                <a:gd name="T78" fmla="*/ 150 w 528"/>
                <a:gd name="T79" fmla="*/ 78 h 234"/>
                <a:gd name="T80" fmla="*/ 150 w 528"/>
                <a:gd name="T81" fmla="*/ 54 h 234"/>
                <a:gd name="T82" fmla="*/ 498 w 528"/>
                <a:gd name="T83" fmla="*/ 0 h 234"/>
                <a:gd name="T84" fmla="*/ 516 w 528"/>
                <a:gd name="T85" fmla="*/ 30 h 234"/>
                <a:gd name="T86" fmla="*/ 504 w 528"/>
                <a:gd name="T87" fmla="*/ 18 h 234"/>
                <a:gd name="T88" fmla="*/ 510 w 528"/>
                <a:gd name="T89" fmla="*/ 24 h 234"/>
                <a:gd name="T90" fmla="*/ 492 w 528"/>
                <a:gd name="T91" fmla="*/ 18 h 234"/>
                <a:gd name="T92" fmla="*/ 498 w 528"/>
                <a:gd name="T93" fmla="*/ 30 h 234"/>
                <a:gd name="T94" fmla="*/ 486 w 528"/>
                <a:gd name="T95" fmla="*/ 30 h 234"/>
                <a:gd name="T96" fmla="*/ 492 w 528"/>
                <a:gd name="T97" fmla="*/ 36 h 234"/>
                <a:gd name="T98" fmla="*/ 480 w 528"/>
                <a:gd name="T99" fmla="*/ 30 h 234"/>
                <a:gd name="T100" fmla="*/ 480 w 528"/>
                <a:gd name="T101" fmla="*/ 42 h 234"/>
                <a:gd name="T102" fmla="*/ 468 w 528"/>
                <a:gd name="T103" fmla="*/ 48 h 234"/>
                <a:gd name="T104" fmla="*/ 456 w 528"/>
                <a:gd name="T105" fmla="*/ 24 h 234"/>
                <a:gd name="T106" fmla="*/ 462 w 528"/>
                <a:gd name="T107" fmla="*/ 54 h 234"/>
                <a:gd name="T108" fmla="*/ 504 w 528"/>
                <a:gd name="T109" fmla="*/ 42 h 234"/>
                <a:gd name="T110" fmla="*/ 504 w 528"/>
                <a:gd name="T111" fmla="*/ 66 h 234"/>
                <a:gd name="T112" fmla="*/ 510 w 528"/>
                <a:gd name="T113" fmla="*/ 66 h 234"/>
                <a:gd name="T114" fmla="*/ 516 w 528"/>
                <a:gd name="T115" fmla="*/ 42 h 234"/>
                <a:gd name="T116" fmla="*/ 528 w 528"/>
                <a:gd name="T117" fmla="*/ 66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8"/>
                <a:gd name="T178" fmla="*/ 0 h 234"/>
                <a:gd name="T179" fmla="*/ 528 w 528"/>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8" h="234">
                  <a:moveTo>
                    <a:pt x="528" y="66"/>
                  </a:moveTo>
                  <a:lnTo>
                    <a:pt x="510" y="90"/>
                  </a:lnTo>
                  <a:lnTo>
                    <a:pt x="486" y="96"/>
                  </a:lnTo>
                  <a:lnTo>
                    <a:pt x="486" y="78"/>
                  </a:lnTo>
                  <a:lnTo>
                    <a:pt x="474" y="84"/>
                  </a:lnTo>
                  <a:lnTo>
                    <a:pt x="480" y="96"/>
                  </a:lnTo>
                  <a:lnTo>
                    <a:pt x="450" y="90"/>
                  </a:lnTo>
                  <a:lnTo>
                    <a:pt x="486" y="102"/>
                  </a:lnTo>
                  <a:lnTo>
                    <a:pt x="474" y="126"/>
                  </a:lnTo>
                  <a:lnTo>
                    <a:pt x="456" y="126"/>
                  </a:lnTo>
                  <a:lnTo>
                    <a:pt x="474" y="132"/>
                  </a:lnTo>
                  <a:lnTo>
                    <a:pt x="492" y="120"/>
                  </a:lnTo>
                  <a:lnTo>
                    <a:pt x="504" y="126"/>
                  </a:lnTo>
                  <a:lnTo>
                    <a:pt x="492" y="144"/>
                  </a:lnTo>
                  <a:lnTo>
                    <a:pt x="486" y="138"/>
                  </a:lnTo>
                  <a:lnTo>
                    <a:pt x="462" y="156"/>
                  </a:lnTo>
                  <a:lnTo>
                    <a:pt x="456" y="150"/>
                  </a:lnTo>
                  <a:lnTo>
                    <a:pt x="450" y="168"/>
                  </a:lnTo>
                  <a:lnTo>
                    <a:pt x="438" y="150"/>
                  </a:lnTo>
                  <a:lnTo>
                    <a:pt x="444" y="168"/>
                  </a:lnTo>
                  <a:lnTo>
                    <a:pt x="426" y="192"/>
                  </a:lnTo>
                  <a:lnTo>
                    <a:pt x="420" y="222"/>
                  </a:lnTo>
                  <a:lnTo>
                    <a:pt x="414" y="210"/>
                  </a:lnTo>
                  <a:lnTo>
                    <a:pt x="414" y="228"/>
                  </a:lnTo>
                  <a:lnTo>
                    <a:pt x="378" y="234"/>
                  </a:lnTo>
                  <a:lnTo>
                    <a:pt x="372" y="228"/>
                  </a:lnTo>
                  <a:lnTo>
                    <a:pt x="294" y="174"/>
                  </a:lnTo>
                  <a:lnTo>
                    <a:pt x="228" y="186"/>
                  </a:lnTo>
                  <a:lnTo>
                    <a:pt x="210" y="162"/>
                  </a:lnTo>
                  <a:lnTo>
                    <a:pt x="120" y="168"/>
                  </a:lnTo>
                  <a:lnTo>
                    <a:pt x="78" y="192"/>
                  </a:lnTo>
                  <a:lnTo>
                    <a:pt x="0" y="204"/>
                  </a:lnTo>
                  <a:lnTo>
                    <a:pt x="0" y="186"/>
                  </a:lnTo>
                  <a:lnTo>
                    <a:pt x="18" y="180"/>
                  </a:lnTo>
                  <a:lnTo>
                    <a:pt x="30" y="156"/>
                  </a:lnTo>
                  <a:lnTo>
                    <a:pt x="78" y="132"/>
                  </a:lnTo>
                  <a:lnTo>
                    <a:pt x="96" y="108"/>
                  </a:lnTo>
                  <a:lnTo>
                    <a:pt x="102" y="114"/>
                  </a:lnTo>
                  <a:lnTo>
                    <a:pt x="132" y="96"/>
                  </a:lnTo>
                  <a:lnTo>
                    <a:pt x="150" y="78"/>
                  </a:lnTo>
                  <a:lnTo>
                    <a:pt x="150" y="54"/>
                  </a:lnTo>
                  <a:lnTo>
                    <a:pt x="498" y="0"/>
                  </a:lnTo>
                  <a:lnTo>
                    <a:pt x="516" y="30"/>
                  </a:lnTo>
                  <a:lnTo>
                    <a:pt x="504" y="18"/>
                  </a:lnTo>
                  <a:lnTo>
                    <a:pt x="510" y="24"/>
                  </a:lnTo>
                  <a:lnTo>
                    <a:pt x="492" y="18"/>
                  </a:lnTo>
                  <a:lnTo>
                    <a:pt x="498" y="30"/>
                  </a:lnTo>
                  <a:lnTo>
                    <a:pt x="486" y="30"/>
                  </a:lnTo>
                  <a:lnTo>
                    <a:pt x="492" y="36"/>
                  </a:lnTo>
                  <a:lnTo>
                    <a:pt x="480" y="30"/>
                  </a:lnTo>
                  <a:lnTo>
                    <a:pt x="480" y="42"/>
                  </a:lnTo>
                  <a:lnTo>
                    <a:pt x="468" y="48"/>
                  </a:lnTo>
                  <a:lnTo>
                    <a:pt x="456" y="24"/>
                  </a:lnTo>
                  <a:lnTo>
                    <a:pt x="462" y="54"/>
                  </a:lnTo>
                  <a:lnTo>
                    <a:pt x="504" y="42"/>
                  </a:lnTo>
                  <a:lnTo>
                    <a:pt x="504" y="66"/>
                  </a:lnTo>
                  <a:lnTo>
                    <a:pt x="510" y="66"/>
                  </a:lnTo>
                  <a:lnTo>
                    <a:pt x="516" y="42"/>
                  </a:lnTo>
                  <a:lnTo>
                    <a:pt x="528" y="6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25" name="Freeform 212"/>
            <p:cNvSpPr>
              <a:spLocks/>
            </p:cNvSpPr>
            <p:nvPr/>
          </p:nvSpPr>
          <p:spPr bwMode="auto">
            <a:xfrm>
              <a:off x="3651" y="2202"/>
              <a:ext cx="528" cy="234"/>
            </a:xfrm>
            <a:custGeom>
              <a:avLst/>
              <a:gdLst>
                <a:gd name="T0" fmla="*/ 528 w 528"/>
                <a:gd name="T1" fmla="*/ 66 h 234"/>
                <a:gd name="T2" fmla="*/ 510 w 528"/>
                <a:gd name="T3" fmla="*/ 90 h 234"/>
                <a:gd name="T4" fmla="*/ 486 w 528"/>
                <a:gd name="T5" fmla="*/ 96 h 234"/>
                <a:gd name="T6" fmla="*/ 486 w 528"/>
                <a:gd name="T7" fmla="*/ 78 h 234"/>
                <a:gd name="T8" fmla="*/ 474 w 528"/>
                <a:gd name="T9" fmla="*/ 84 h 234"/>
                <a:gd name="T10" fmla="*/ 480 w 528"/>
                <a:gd name="T11" fmla="*/ 96 h 234"/>
                <a:gd name="T12" fmla="*/ 450 w 528"/>
                <a:gd name="T13" fmla="*/ 90 h 234"/>
                <a:gd name="T14" fmla="*/ 486 w 528"/>
                <a:gd name="T15" fmla="*/ 102 h 234"/>
                <a:gd name="T16" fmla="*/ 474 w 528"/>
                <a:gd name="T17" fmla="*/ 126 h 234"/>
                <a:gd name="T18" fmla="*/ 456 w 528"/>
                <a:gd name="T19" fmla="*/ 126 h 234"/>
                <a:gd name="T20" fmla="*/ 474 w 528"/>
                <a:gd name="T21" fmla="*/ 132 h 234"/>
                <a:gd name="T22" fmla="*/ 492 w 528"/>
                <a:gd name="T23" fmla="*/ 120 h 234"/>
                <a:gd name="T24" fmla="*/ 504 w 528"/>
                <a:gd name="T25" fmla="*/ 126 h 234"/>
                <a:gd name="T26" fmla="*/ 492 w 528"/>
                <a:gd name="T27" fmla="*/ 144 h 234"/>
                <a:gd name="T28" fmla="*/ 486 w 528"/>
                <a:gd name="T29" fmla="*/ 138 h 234"/>
                <a:gd name="T30" fmla="*/ 462 w 528"/>
                <a:gd name="T31" fmla="*/ 156 h 234"/>
                <a:gd name="T32" fmla="*/ 456 w 528"/>
                <a:gd name="T33" fmla="*/ 150 h 234"/>
                <a:gd name="T34" fmla="*/ 450 w 528"/>
                <a:gd name="T35" fmla="*/ 168 h 234"/>
                <a:gd name="T36" fmla="*/ 438 w 528"/>
                <a:gd name="T37" fmla="*/ 150 h 234"/>
                <a:gd name="T38" fmla="*/ 444 w 528"/>
                <a:gd name="T39" fmla="*/ 168 h 234"/>
                <a:gd name="T40" fmla="*/ 426 w 528"/>
                <a:gd name="T41" fmla="*/ 192 h 234"/>
                <a:gd name="T42" fmla="*/ 420 w 528"/>
                <a:gd name="T43" fmla="*/ 222 h 234"/>
                <a:gd name="T44" fmla="*/ 414 w 528"/>
                <a:gd name="T45" fmla="*/ 210 h 234"/>
                <a:gd name="T46" fmla="*/ 414 w 528"/>
                <a:gd name="T47" fmla="*/ 228 h 234"/>
                <a:gd name="T48" fmla="*/ 378 w 528"/>
                <a:gd name="T49" fmla="*/ 234 h 234"/>
                <a:gd name="T50" fmla="*/ 372 w 528"/>
                <a:gd name="T51" fmla="*/ 228 h 234"/>
                <a:gd name="T52" fmla="*/ 294 w 528"/>
                <a:gd name="T53" fmla="*/ 174 h 234"/>
                <a:gd name="T54" fmla="*/ 228 w 528"/>
                <a:gd name="T55" fmla="*/ 186 h 234"/>
                <a:gd name="T56" fmla="*/ 210 w 528"/>
                <a:gd name="T57" fmla="*/ 162 h 234"/>
                <a:gd name="T58" fmla="*/ 120 w 528"/>
                <a:gd name="T59" fmla="*/ 168 h 234"/>
                <a:gd name="T60" fmla="*/ 78 w 528"/>
                <a:gd name="T61" fmla="*/ 192 h 234"/>
                <a:gd name="T62" fmla="*/ 0 w 528"/>
                <a:gd name="T63" fmla="*/ 204 h 234"/>
                <a:gd name="T64" fmla="*/ 0 w 528"/>
                <a:gd name="T65" fmla="*/ 186 h 234"/>
                <a:gd name="T66" fmla="*/ 18 w 528"/>
                <a:gd name="T67" fmla="*/ 180 h 234"/>
                <a:gd name="T68" fmla="*/ 30 w 528"/>
                <a:gd name="T69" fmla="*/ 156 h 234"/>
                <a:gd name="T70" fmla="*/ 78 w 528"/>
                <a:gd name="T71" fmla="*/ 132 h 234"/>
                <a:gd name="T72" fmla="*/ 96 w 528"/>
                <a:gd name="T73" fmla="*/ 108 h 234"/>
                <a:gd name="T74" fmla="*/ 102 w 528"/>
                <a:gd name="T75" fmla="*/ 114 h 234"/>
                <a:gd name="T76" fmla="*/ 132 w 528"/>
                <a:gd name="T77" fmla="*/ 96 h 234"/>
                <a:gd name="T78" fmla="*/ 150 w 528"/>
                <a:gd name="T79" fmla="*/ 78 h 234"/>
                <a:gd name="T80" fmla="*/ 150 w 528"/>
                <a:gd name="T81" fmla="*/ 54 h 234"/>
                <a:gd name="T82" fmla="*/ 498 w 528"/>
                <a:gd name="T83" fmla="*/ 0 h 234"/>
                <a:gd name="T84" fmla="*/ 516 w 528"/>
                <a:gd name="T85" fmla="*/ 30 h 234"/>
                <a:gd name="T86" fmla="*/ 504 w 528"/>
                <a:gd name="T87" fmla="*/ 18 h 234"/>
                <a:gd name="T88" fmla="*/ 510 w 528"/>
                <a:gd name="T89" fmla="*/ 24 h 234"/>
                <a:gd name="T90" fmla="*/ 492 w 528"/>
                <a:gd name="T91" fmla="*/ 18 h 234"/>
                <a:gd name="T92" fmla="*/ 498 w 528"/>
                <a:gd name="T93" fmla="*/ 30 h 234"/>
                <a:gd name="T94" fmla="*/ 486 w 528"/>
                <a:gd name="T95" fmla="*/ 30 h 234"/>
                <a:gd name="T96" fmla="*/ 492 w 528"/>
                <a:gd name="T97" fmla="*/ 36 h 234"/>
                <a:gd name="T98" fmla="*/ 480 w 528"/>
                <a:gd name="T99" fmla="*/ 30 h 234"/>
                <a:gd name="T100" fmla="*/ 480 w 528"/>
                <a:gd name="T101" fmla="*/ 42 h 234"/>
                <a:gd name="T102" fmla="*/ 468 w 528"/>
                <a:gd name="T103" fmla="*/ 48 h 234"/>
                <a:gd name="T104" fmla="*/ 456 w 528"/>
                <a:gd name="T105" fmla="*/ 24 h 234"/>
                <a:gd name="T106" fmla="*/ 462 w 528"/>
                <a:gd name="T107" fmla="*/ 54 h 234"/>
                <a:gd name="T108" fmla="*/ 504 w 528"/>
                <a:gd name="T109" fmla="*/ 42 h 234"/>
                <a:gd name="T110" fmla="*/ 504 w 528"/>
                <a:gd name="T111" fmla="*/ 66 h 234"/>
                <a:gd name="T112" fmla="*/ 510 w 528"/>
                <a:gd name="T113" fmla="*/ 66 h 234"/>
                <a:gd name="T114" fmla="*/ 516 w 528"/>
                <a:gd name="T115" fmla="*/ 42 h 234"/>
                <a:gd name="T116" fmla="*/ 528 w 528"/>
                <a:gd name="T117" fmla="*/ 66 h 234"/>
                <a:gd name="T118" fmla="*/ 528 w 528"/>
                <a:gd name="T119" fmla="*/ 72 h 2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8"/>
                <a:gd name="T181" fmla="*/ 0 h 234"/>
                <a:gd name="T182" fmla="*/ 528 w 528"/>
                <a:gd name="T183" fmla="*/ 234 h 2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8" h="234">
                  <a:moveTo>
                    <a:pt x="528" y="66"/>
                  </a:moveTo>
                  <a:lnTo>
                    <a:pt x="510" y="90"/>
                  </a:lnTo>
                  <a:lnTo>
                    <a:pt x="486" y="96"/>
                  </a:lnTo>
                  <a:lnTo>
                    <a:pt x="486" y="78"/>
                  </a:lnTo>
                  <a:lnTo>
                    <a:pt x="474" y="84"/>
                  </a:lnTo>
                  <a:lnTo>
                    <a:pt x="480" y="96"/>
                  </a:lnTo>
                  <a:lnTo>
                    <a:pt x="450" y="90"/>
                  </a:lnTo>
                  <a:lnTo>
                    <a:pt x="486" y="102"/>
                  </a:lnTo>
                  <a:lnTo>
                    <a:pt x="474" y="126"/>
                  </a:lnTo>
                  <a:lnTo>
                    <a:pt x="456" y="126"/>
                  </a:lnTo>
                  <a:lnTo>
                    <a:pt x="474" y="132"/>
                  </a:lnTo>
                  <a:lnTo>
                    <a:pt x="492" y="120"/>
                  </a:lnTo>
                  <a:lnTo>
                    <a:pt x="504" y="126"/>
                  </a:lnTo>
                  <a:lnTo>
                    <a:pt x="492" y="144"/>
                  </a:lnTo>
                  <a:lnTo>
                    <a:pt x="486" y="138"/>
                  </a:lnTo>
                  <a:lnTo>
                    <a:pt x="462" y="156"/>
                  </a:lnTo>
                  <a:lnTo>
                    <a:pt x="456" y="150"/>
                  </a:lnTo>
                  <a:lnTo>
                    <a:pt x="450" y="168"/>
                  </a:lnTo>
                  <a:lnTo>
                    <a:pt x="438" y="150"/>
                  </a:lnTo>
                  <a:lnTo>
                    <a:pt x="444" y="168"/>
                  </a:lnTo>
                  <a:lnTo>
                    <a:pt x="426" y="192"/>
                  </a:lnTo>
                  <a:lnTo>
                    <a:pt x="420" y="222"/>
                  </a:lnTo>
                  <a:lnTo>
                    <a:pt x="414" y="210"/>
                  </a:lnTo>
                  <a:lnTo>
                    <a:pt x="414" y="228"/>
                  </a:lnTo>
                  <a:lnTo>
                    <a:pt x="378" y="234"/>
                  </a:lnTo>
                  <a:lnTo>
                    <a:pt x="372" y="228"/>
                  </a:lnTo>
                  <a:lnTo>
                    <a:pt x="294" y="174"/>
                  </a:lnTo>
                  <a:lnTo>
                    <a:pt x="228" y="186"/>
                  </a:lnTo>
                  <a:lnTo>
                    <a:pt x="210" y="162"/>
                  </a:lnTo>
                  <a:lnTo>
                    <a:pt x="120" y="168"/>
                  </a:lnTo>
                  <a:lnTo>
                    <a:pt x="78" y="192"/>
                  </a:lnTo>
                  <a:lnTo>
                    <a:pt x="0" y="204"/>
                  </a:lnTo>
                  <a:lnTo>
                    <a:pt x="0" y="186"/>
                  </a:lnTo>
                  <a:lnTo>
                    <a:pt x="18" y="180"/>
                  </a:lnTo>
                  <a:lnTo>
                    <a:pt x="30" y="156"/>
                  </a:lnTo>
                  <a:lnTo>
                    <a:pt x="78" y="132"/>
                  </a:lnTo>
                  <a:lnTo>
                    <a:pt x="96" y="108"/>
                  </a:lnTo>
                  <a:lnTo>
                    <a:pt x="102" y="114"/>
                  </a:lnTo>
                  <a:lnTo>
                    <a:pt x="132" y="96"/>
                  </a:lnTo>
                  <a:lnTo>
                    <a:pt x="150" y="78"/>
                  </a:lnTo>
                  <a:lnTo>
                    <a:pt x="150" y="54"/>
                  </a:lnTo>
                  <a:lnTo>
                    <a:pt x="498" y="0"/>
                  </a:lnTo>
                  <a:lnTo>
                    <a:pt x="516" y="30"/>
                  </a:lnTo>
                  <a:lnTo>
                    <a:pt x="504" y="18"/>
                  </a:lnTo>
                  <a:lnTo>
                    <a:pt x="510" y="24"/>
                  </a:lnTo>
                  <a:lnTo>
                    <a:pt x="492" y="18"/>
                  </a:lnTo>
                  <a:lnTo>
                    <a:pt x="498" y="30"/>
                  </a:lnTo>
                  <a:lnTo>
                    <a:pt x="486" y="30"/>
                  </a:lnTo>
                  <a:lnTo>
                    <a:pt x="492" y="36"/>
                  </a:lnTo>
                  <a:lnTo>
                    <a:pt x="480" y="30"/>
                  </a:lnTo>
                  <a:lnTo>
                    <a:pt x="480" y="42"/>
                  </a:lnTo>
                  <a:lnTo>
                    <a:pt x="468" y="48"/>
                  </a:lnTo>
                  <a:lnTo>
                    <a:pt x="456" y="24"/>
                  </a:lnTo>
                  <a:lnTo>
                    <a:pt x="462" y="54"/>
                  </a:lnTo>
                  <a:lnTo>
                    <a:pt x="504" y="42"/>
                  </a:lnTo>
                  <a:lnTo>
                    <a:pt x="504" y="66"/>
                  </a:lnTo>
                  <a:lnTo>
                    <a:pt x="510" y="66"/>
                  </a:lnTo>
                  <a:lnTo>
                    <a:pt x="516" y="42"/>
                  </a:lnTo>
                  <a:lnTo>
                    <a:pt x="528" y="66"/>
                  </a:lnTo>
                  <a:lnTo>
                    <a:pt x="528" y="7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26" name="Freeform 213"/>
            <p:cNvSpPr>
              <a:spLocks/>
            </p:cNvSpPr>
            <p:nvPr/>
          </p:nvSpPr>
          <p:spPr bwMode="auto">
            <a:xfrm>
              <a:off x="4149" y="2196"/>
              <a:ext cx="6" cy="6"/>
            </a:xfrm>
            <a:custGeom>
              <a:avLst/>
              <a:gdLst>
                <a:gd name="T0" fmla="*/ 6 w 6"/>
                <a:gd name="T1" fmla="*/ 0 h 6"/>
                <a:gd name="T2" fmla="*/ 0 w 6"/>
                <a:gd name="T3" fmla="*/ 6 h 6"/>
                <a:gd name="T4" fmla="*/ 6 w 6"/>
                <a:gd name="T5" fmla="*/ 0 h 6"/>
                <a:gd name="T6" fmla="*/ 6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6"/>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27" name="Freeform 214"/>
            <p:cNvSpPr>
              <a:spLocks/>
            </p:cNvSpPr>
            <p:nvPr/>
          </p:nvSpPr>
          <p:spPr bwMode="auto">
            <a:xfrm>
              <a:off x="2475" y="1344"/>
              <a:ext cx="408" cy="252"/>
            </a:xfrm>
            <a:custGeom>
              <a:avLst/>
              <a:gdLst>
                <a:gd name="T0" fmla="*/ 408 w 408"/>
                <a:gd name="T1" fmla="*/ 252 h 252"/>
                <a:gd name="T2" fmla="*/ 0 w 408"/>
                <a:gd name="T3" fmla="*/ 234 h 252"/>
                <a:gd name="T4" fmla="*/ 6 w 408"/>
                <a:gd name="T5" fmla="*/ 204 h 252"/>
                <a:gd name="T6" fmla="*/ 24 w 408"/>
                <a:gd name="T7" fmla="*/ 0 h 252"/>
                <a:gd name="T8" fmla="*/ 378 w 408"/>
                <a:gd name="T9" fmla="*/ 18 h 252"/>
                <a:gd name="T10" fmla="*/ 408 w 408"/>
                <a:gd name="T11" fmla="*/ 246 h 252"/>
                <a:gd name="T12" fmla="*/ 408 w 408"/>
                <a:gd name="T13" fmla="*/ 252 h 252"/>
                <a:gd name="T14" fmla="*/ 0 60000 65536"/>
                <a:gd name="T15" fmla="*/ 0 60000 65536"/>
                <a:gd name="T16" fmla="*/ 0 60000 65536"/>
                <a:gd name="T17" fmla="*/ 0 60000 65536"/>
                <a:gd name="T18" fmla="*/ 0 60000 65536"/>
                <a:gd name="T19" fmla="*/ 0 60000 65536"/>
                <a:gd name="T20" fmla="*/ 0 60000 65536"/>
                <a:gd name="T21" fmla="*/ 0 w 408"/>
                <a:gd name="T22" fmla="*/ 0 h 252"/>
                <a:gd name="T23" fmla="*/ 408 w 408"/>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252">
                  <a:moveTo>
                    <a:pt x="408" y="252"/>
                  </a:moveTo>
                  <a:lnTo>
                    <a:pt x="0" y="234"/>
                  </a:lnTo>
                  <a:lnTo>
                    <a:pt x="6" y="204"/>
                  </a:lnTo>
                  <a:lnTo>
                    <a:pt x="24" y="0"/>
                  </a:lnTo>
                  <a:lnTo>
                    <a:pt x="378" y="18"/>
                  </a:lnTo>
                  <a:lnTo>
                    <a:pt x="408" y="246"/>
                  </a:lnTo>
                  <a:lnTo>
                    <a:pt x="408" y="25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28" name="Freeform 215"/>
            <p:cNvSpPr>
              <a:spLocks/>
            </p:cNvSpPr>
            <p:nvPr/>
          </p:nvSpPr>
          <p:spPr bwMode="auto">
            <a:xfrm>
              <a:off x="2475" y="1344"/>
              <a:ext cx="408" cy="258"/>
            </a:xfrm>
            <a:custGeom>
              <a:avLst/>
              <a:gdLst>
                <a:gd name="T0" fmla="*/ 408 w 408"/>
                <a:gd name="T1" fmla="*/ 252 h 258"/>
                <a:gd name="T2" fmla="*/ 0 w 408"/>
                <a:gd name="T3" fmla="*/ 234 h 258"/>
                <a:gd name="T4" fmla="*/ 6 w 408"/>
                <a:gd name="T5" fmla="*/ 204 h 258"/>
                <a:gd name="T6" fmla="*/ 24 w 408"/>
                <a:gd name="T7" fmla="*/ 0 h 258"/>
                <a:gd name="T8" fmla="*/ 378 w 408"/>
                <a:gd name="T9" fmla="*/ 18 h 258"/>
                <a:gd name="T10" fmla="*/ 408 w 408"/>
                <a:gd name="T11" fmla="*/ 246 h 258"/>
                <a:gd name="T12" fmla="*/ 408 w 408"/>
                <a:gd name="T13" fmla="*/ 252 h 258"/>
                <a:gd name="T14" fmla="*/ 408 w 408"/>
                <a:gd name="T15" fmla="*/ 258 h 258"/>
                <a:gd name="T16" fmla="*/ 0 60000 65536"/>
                <a:gd name="T17" fmla="*/ 0 60000 65536"/>
                <a:gd name="T18" fmla="*/ 0 60000 65536"/>
                <a:gd name="T19" fmla="*/ 0 60000 65536"/>
                <a:gd name="T20" fmla="*/ 0 60000 65536"/>
                <a:gd name="T21" fmla="*/ 0 60000 65536"/>
                <a:gd name="T22" fmla="*/ 0 60000 65536"/>
                <a:gd name="T23" fmla="*/ 0 60000 65536"/>
                <a:gd name="T24" fmla="*/ 0 w 408"/>
                <a:gd name="T25" fmla="*/ 0 h 258"/>
                <a:gd name="T26" fmla="*/ 408 w 408"/>
                <a:gd name="T27" fmla="*/ 258 h 2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8" h="258">
                  <a:moveTo>
                    <a:pt x="408" y="252"/>
                  </a:moveTo>
                  <a:lnTo>
                    <a:pt x="0" y="234"/>
                  </a:lnTo>
                  <a:lnTo>
                    <a:pt x="6" y="204"/>
                  </a:lnTo>
                  <a:lnTo>
                    <a:pt x="24" y="0"/>
                  </a:lnTo>
                  <a:lnTo>
                    <a:pt x="378" y="18"/>
                  </a:lnTo>
                  <a:lnTo>
                    <a:pt x="408" y="246"/>
                  </a:lnTo>
                  <a:lnTo>
                    <a:pt x="408" y="252"/>
                  </a:lnTo>
                  <a:lnTo>
                    <a:pt x="408" y="25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29" name="Freeform 216"/>
            <p:cNvSpPr>
              <a:spLocks/>
            </p:cNvSpPr>
            <p:nvPr/>
          </p:nvSpPr>
          <p:spPr bwMode="auto">
            <a:xfrm>
              <a:off x="3561" y="1830"/>
              <a:ext cx="258" cy="294"/>
            </a:xfrm>
            <a:custGeom>
              <a:avLst/>
              <a:gdLst>
                <a:gd name="T0" fmla="*/ 258 w 258"/>
                <a:gd name="T1" fmla="*/ 102 h 294"/>
                <a:gd name="T2" fmla="*/ 252 w 258"/>
                <a:gd name="T3" fmla="*/ 108 h 294"/>
                <a:gd name="T4" fmla="*/ 258 w 258"/>
                <a:gd name="T5" fmla="*/ 132 h 294"/>
                <a:gd name="T6" fmla="*/ 252 w 258"/>
                <a:gd name="T7" fmla="*/ 186 h 294"/>
                <a:gd name="T8" fmla="*/ 210 w 258"/>
                <a:gd name="T9" fmla="*/ 222 h 294"/>
                <a:gd name="T10" fmla="*/ 204 w 258"/>
                <a:gd name="T11" fmla="*/ 246 h 294"/>
                <a:gd name="T12" fmla="*/ 186 w 258"/>
                <a:gd name="T13" fmla="*/ 246 h 294"/>
                <a:gd name="T14" fmla="*/ 186 w 258"/>
                <a:gd name="T15" fmla="*/ 276 h 294"/>
                <a:gd name="T16" fmla="*/ 168 w 258"/>
                <a:gd name="T17" fmla="*/ 294 h 294"/>
                <a:gd name="T18" fmla="*/ 162 w 258"/>
                <a:gd name="T19" fmla="*/ 294 h 294"/>
                <a:gd name="T20" fmla="*/ 144 w 258"/>
                <a:gd name="T21" fmla="*/ 270 h 294"/>
                <a:gd name="T22" fmla="*/ 96 w 258"/>
                <a:gd name="T23" fmla="*/ 288 h 294"/>
                <a:gd name="T24" fmla="*/ 60 w 258"/>
                <a:gd name="T25" fmla="*/ 276 h 294"/>
                <a:gd name="T26" fmla="*/ 48 w 258"/>
                <a:gd name="T27" fmla="*/ 258 h 294"/>
                <a:gd name="T28" fmla="*/ 24 w 258"/>
                <a:gd name="T29" fmla="*/ 258 h 294"/>
                <a:gd name="T30" fmla="*/ 0 w 258"/>
                <a:gd name="T31" fmla="*/ 54 h 294"/>
                <a:gd name="T32" fmla="*/ 24 w 258"/>
                <a:gd name="T33" fmla="*/ 54 h 294"/>
                <a:gd name="T34" fmla="*/ 78 w 258"/>
                <a:gd name="T35" fmla="*/ 42 h 294"/>
                <a:gd name="T36" fmla="*/ 78 w 258"/>
                <a:gd name="T37" fmla="*/ 48 h 294"/>
                <a:gd name="T38" fmla="*/ 120 w 258"/>
                <a:gd name="T39" fmla="*/ 54 h 294"/>
                <a:gd name="T40" fmla="*/ 108 w 258"/>
                <a:gd name="T41" fmla="*/ 66 h 294"/>
                <a:gd name="T42" fmla="*/ 138 w 258"/>
                <a:gd name="T43" fmla="*/ 66 h 294"/>
                <a:gd name="T44" fmla="*/ 186 w 258"/>
                <a:gd name="T45" fmla="*/ 48 h 294"/>
                <a:gd name="T46" fmla="*/ 198 w 258"/>
                <a:gd name="T47" fmla="*/ 24 h 294"/>
                <a:gd name="T48" fmla="*/ 240 w 258"/>
                <a:gd name="T49" fmla="*/ 0 h 294"/>
                <a:gd name="T50" fmla="*/ 258 w 258"/>
                <a:gd name="T51" fmla="*/ 90 h 294"/>
                <a:gd name="T52" fmla="*/ 258 w 258"/>
                <a:gd name="T53" fmla="*/ 102 h 2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94"/>
                <a:gd name="T83" fmla="*/ 258 w 258"/>
                <a:gd name="T84" fmla="*/ 294 h 2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94">
                  <a:moveTo>
                    <a:pt x="258" y="102"/>
                  </a:moveTo>
                  <a:lnTo>
                    <a:pt x="252" y="108"/>
                  </a:lnTo>
                  <a:lnTo>
                    <a:pt x="258" y="132"/>
                  </a:lnTo>
                  <a:lnTo>
                    <a:pt x="252" y="186"/>
                  </a:lnTo>
                  <a:lnTo>
                    <a:pt x="210" y="222"/>
                  </a:lnTo>
                  <a:lnTo>
                    <a:pt x="204" y="246"/>
                  </a:lnTo>
                  <a:lnTo>
                    <a:pt x="186" y="246"/>
                  </a:lnTo>
                  <a:lnTo>
                    <a:pt x="186" y="276"/>
                  </a:lnTo>
                  <a:lnTo>
                    <a:pt x="168" y="294"/>
                  </a:lnTo>
                  <a:lnTo>
                    <a:pt x="162" y="294"/>
                  </a:lnTo>
                  <a:lnTo>
                    <a:pt x="144" y="270"/>
                  </a:lnTo>
                  <a:lnTo>
                    <a:pt x="96" y="288"/>
                  </a:lnTo>
                  <a:lnTo>
                    <a:pt x="60" y="276"/>
                  </a:lnTo>
                  <a:lnTo>
                    <a:pt x="48" y="258"/>
                  </a:lnTo>
                  <a:lnTo>
                    <a:pt x="24" y="258"/>
                  </a:lnTo>
                  <a:lnTo>
                    <a:pt x="0" y="54"/>
                  </a:lnTo>
                  <a:lnTo>
                    <a:pt x="24" y="54"/>
                  </a:lnTo>
                  <a:lnTo>
                    <a:pt x="78" y="42"/>
                  </a:lnTo>
                  <a:lnTo>
                    <a:pt x="78" y="48"/>
                  </a:lnTo>
                  <a:lnTo>
                    <a:pt x="120" y="54"/>
                  </a:lnTo>
                  <a:lnTo>
                    <a:pt x="108" y="66"/>
                  </a:lnTo>
                  <a:lnTo>
                    <a:pt x="138" y="66"/>
                  </a:lnTo>
                  <a:lnTo>
                    <a:pt x="186" y="48"/>
                  </a:lnTo>
                  <a:lnTo>
                    <a:pt x="198" y="24"/>
                  </a:lnTo>
                  <a:lnTo>
                    <a:pt x="240" y="0"/>
                  </a:lnTo>
                  <a:lnTo>
                    <a:pt x="258" y="90"/>
                  </a:lnTo>
                  <a:lnTo>
                    <a:pt x="258" y="10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30" name="Freeform 217"/>
            <p:cNvSpPr>
              <a:spLocks/>
            </p:cNvSpPr>
            <p:nvPr/>
          </p:nvSpPr>
          <p:spPr bwMode="auto">
            <a:xfrm>
              <a:off x="3561" y="1830"/>
              <a:ext cx="258" cy="294"/>
            </a:xfrm>
            <a:custGeom>
              <a:avLst/>
              <a:gdLst>
                <a:gd name="T0" fmla="*/ 258 w 258"/>
                <a:gd name="T1" fmla="*/ 102 h 294"/>
                <a:gd name="T2" fmla="*/ 252 w 258"/>
                <a:gd name="T3" fmla="*/ 108 h 294"/>
                <a:gd name="T4" fmla="*/ 258 w 258"/>
                <a:gd name="T5" fmla="*/ 132 h 294"/>
                <a:gd name="T6" fmla="*/ 252 w 258"/>
                <a:gd name="T7" fmla="*/ 186 h 294"/>
                <a:gd name="T8" fmla="*/ 210 w 258"/>
                <a:gd name="T9" fmla="*/ 222 h 294"/>
                <a:gd name="T10" fmla="*/ 204 w 258"/>
                <a:gd name="T11" fmla="*/ 246 h 294"/>
                <a:gd name="T12" fmla="*/ 186 w 258"/>
                <a:gd name="T13" fmla="*/ 246 h 294"/>
                <a:gd name="T14" fmla="*/ 186 w 258"/>
                <a:gd name="T15" fmla="*/ 276 h 294"/>
                <a:gd name="T16" fmla="*/ 168 w 258"/>
                <a:gd name="T17" fmla="*/ 294 h 294"/>
                <a:gd name="T18" fmla="*/ 162 w 258"/>
                <a:gd name="T19" fmla="*/ 294 h 294"/>
                <a:gd name="T20" fmla="*/ 144 w 258"/>
                <a:gd name="T21" fmla="*/ 270 h 294"/>
                <a:gd name="T22" fmla="*/ 96 w 258"/>
                <a:gd name="T23" fmla="*/ 288 h 294"/>
                <a:gd name="T24" fmla="*/ 60 w 258"/>
                <a:gd name="T25" fmla="*/ 276 h 294"/>
                <a:gd name="T26" fmla="*/ 48 w 258"/>
                <a:gd name="T27" fmla="*/ 258 h 294"/>
                <a:gd name="T28" fmla="*/ 24 w 258"/>
                <a:gd name="T29" fmla="*/ 258 h 294"/>
                <a:gd name="T30" fmla="*/ 0 w 258"/>
                <a:gd name="T31" fmla="*/ 54 h 294"/>
                <a:gd name="T32" fmla="*/ 24 w 258"/>
                <a:gd name="T33" fmla="*/ 54 h 294"/>
                <a:gd name="T34" fmla="*/ 78 w 258"/>
                <a:gd name="T35" fmla="*/ 42 h 294"/>
                <a:gd name="T36" fmla="*/ 78 w 258"/>
                <a:gd name="T37" fmla="*/ 48 h 294"/>
                <a:gd name="T38" fmla="*/ 120 w 258"/>
                <a:gd name="T39" fmla="*/ 54 h 294"/>
                <a:gd name="T40" fmla="*/ 108 w 258"/>
                <a:gd name="T41" fmla="*/ 66 h 294"/>
                <a:gd name="T42" fmla="*/ 138 w 258"/>
                <a:gd name="T43" fmla="*/ 66 h 294"/>
                <a:gd name="T44" fmla="*/ 186 w 258"/>
                <a:gd name="T45" fmla="*/ 48 h 294"/>
                <a:gd name="T46" fmla="*/ 198 w 258"/>
                <a:gd name="T47" fmla="*/ 24 h 294"/>
                <a:gd name="T48" fmla="*/ 240 w 258"/>
                <a:gd name="T49" fmla="*/ 0 h 294"/>
                <a:gd name="T50" fmla="*/ 258 w 258"/>
                <a:gd name="T51" fmla="*/ 90 h 294"/>
                <a:gd name="T52" fmla="*/ 258 w 258"/>
                <a:gd name="T53" fmla="*/ 102 h 294"/>
                <a:gd name="T54" fmla="*/ 258 w 258"/>
                <a:gd name="T55" fmla="*/ 108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8"/>
                <a:gd name="T85" fmla="*/ 0 h 294"/>
                <a:gd name="T86" fmla="*/ 258 w 258"/>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8" h="294">
                  <a:moveTo>
                    <a:pt x="258" y="102"/>
                  </a:moveTo>
                  <a:lnTo>
                    <a:pt x="252" y="108"/>
                  </a:lnTo>
                  <a:lnTo>
                    <a:pt x="258" y="132"/>
                  </a:lnTo>
                  <a:lnTo>
                    <a:pt x="252" y="186"/>
                  </a:lnTo>
                  <a:lnTo>
                    <a:pt x="210" y="222"/>
                  </a:lnTo>
                  <a:lnTo>
                    <a:pt x="204" y="246"/>
                  </a:lnTo>
                  <a:lnTo>
                    <a:pt x="186" y="246"/>
                  </a:lnTo>
                  <a:lnTo>
                    <a:pt x="186" y="276"/>
                  </a:lnTo>
                  <a:lnTo>
                    <a:pt x="168" y="294"/>
                  </a:lnTo>
                  <a:lnTo>
                    <a:pt x="162" y="294"/>
                  </a:lnTo>
                  <a:lnTo>
                    <a:pt x="144" y="270"/>
                  </a:lnTo>
                  <a:lnTo>
                    <a:pt x="96" y="288"/>
                  </a:lnTo>
                  <a:lnTo>
                    <a:pt x="60" y="276"/>
                  </a:lnTo>
                  <a:lnTo>
                    <a:pt x="48" y="258"/>
                  </a:lnTo>
                  <a:lnTo>
                    <a:pt x="24" y="258"/>
                  </a:lnTo>
                  <a:lnTo>
                    <a:pt x="0" y="54"/>
                  </a:lnTo>
                  <a:lnTo>
                    <a:pt x="24" y="54"/>
                  </a:lnTo>
                  <a:lnTo>
                    <a:pt x="78" y="42"/>
                  </a:lnTo>
                  <a:lnTo>
                    <a:pt x="78" y="48"/>
                  </a:lnTo>
                  <a:lnTo>
                    <a:pt x="120" y="54"/>
                  </a:lnTo>
                  <a:lnTo>
                    <a:pt x="108" y="66"/>
                  </a:lnTo>
                  <a:lnTo>
                    <a:pt x="138" y="66"/>
                  </a:lnTo>
                  <a:lnTo>
                    <a:pt x="186" y="48"/>
                  </a:lnTo>
                  <a:lnTo>
                    <a:pt x="198" y="24"/>
                  </a:lnTo>
                  <a:lnTo>
                    <a:pt x="240" y="0"/>
                  </a:lnTo>
                  <a:lnTo>
                    <a:pt x="258" y="90"/>
                  </a:lnTo>
                  <a:lnTo>
                    <a:pt x="258" y="102"/>
                  </a:lnTo>
                  <a:lnTo>
                    <a:pt x="258" y="10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31" name="Freeform 218"/>
            <p:cNvSpPr>
              <a:spLocks/>
            </p:cNvSpPr>
            <p:nvPr/>
          </p:nvSpPr>
          <p:spPr bwMode="auto">
            <a:xfrm>
              <a:off x="2475" y="2274"/>
              <a:ext cx="534" cy="282"/>
            </a:xfrm>
            <a:custGeom>
              <a:avLst/>
              <a:gdLst>
                <a:gd name="T0" fmla="*/ 522 w 534"/>
                <a:gd name="T1" fmla="*/ 54 h 282"/>
                <a:gd name="T2" fmla="*/ 534 w 534"/>
                <a:gd name="T3" fmla="*/ 144 h 282"/>
                <a:gd name="T4" fmla="*/ 534 w 534"/>
                <a:gd name="T5" fmla="*/ 282 h 282"/>
                <a:gd name="T6" fmla="*/ 486 w 534"/>
                <a:gd name="T7" fmla="*/ 252 h 282"/>
                <a:gd name="T8" fmla="*/ 414 w 534"/>
                <a:gd name="T9" fmla="*/ 276 h 282"/>
                <a:gd name="T10" fmla="*/ 396 w 534"/>
                <a:gd name="T11" fmla="*/ 258 h 282"/>
                <a:gd name="T12" fmla="*/ 384 w 534"/>
                <a:gd name="T13" fmla="*/ 264 h 282"/>
                <a:gd name="T14" fmla="*/ 378 w 534"/>
                <a:gd name="T15" fmla="*/ 258 h 282"/>
                <a:gd name="T16" fmla="*/ 366 w 534"/>
                <a:gd name="T17" fmla="*/ 276 h 282"/>
                <a:gd name="T18" fmla="*/ 360 w 534"/>
                <a:gd name="T19" fmla="*/ 258 h 282"/>
                <a:gd name="T20" fmla="*/ 348 w 534"/>
                <a:gd name="T21" fmla="*/ 270 h 282"/>
                <a:gd name="T22" fmla="*/ 330 w 534"/>
                <a:gd name="T23" fmla="*/ 252 h 282"/>
                <a:gd name="T24" fmla="*/ 318 w 534"/>
                <a:gd name="T25" fmla="*/ 264 h 282"/>
                <a:gd name="T26" fmla="*/ 300 w 534"/>
                <a:gd name="T27" fmla="*/ 240 h 282"/>
                <a:gd name="T28" fmla="*/ 276 w 534"/>
                <a:gd name="T29" fmla="*/ 246 h 282"/>
                <a:gd name="T30" fmla="*/ 234 w 534"/>
                <a:gd name="T31" fmla="*/ 234 h 282"/>
                <a:gd name="T32" fmla="*/ 222 w 534"/>
                <a:gd name="T33" fmla="*/ 216 h 282"/>
                <a:gd name="T34" fmla="*/ 204 w 534"/>
                <a:gd name="T35" fmla="*/ 216 h 282"/>
                <a:gd name="T36" fmla="*/ 180 w 534"/>
                <a:gd name="T37" fmla="*/ 204 h 282"/>
                <a:gd name="T38" fmla="*/ 192 w 534"/>
                <a:gd name="T39" fmla="*/ 54 h 282"/>
                <a:gd name="T40" fmla="*/ 0 w 534"/>
                <a:gd name="T41" fmla="*/ 42 h 282"/>
                <a:gd name="T42" fmla="*/ 6 w 534"/>
                <a:gd name="T43" fmla="*/ 0 h 282"/>
                <a:gd name="T44" fmla="*/ 66 w 534"/>
                <a:gd name="T45" fmla="*/ 6 h 282"/>
                <a:gd name="T46" fmla="*/ 522 w 534"/>
                <a:gd name="T47" fmla="*/ 18 h 282"/>
                <a:gd name="T48" fmla="*/ 522 w 534"/>
                <a:gd name="T49" fmla="*/ 42 h 282"/>
                <a:gd name="T50" fmla="*/ 522 w 534"/>
                <a:gd name="T51" fmla="*/ 54 h 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4"/>
                <a:gd name="T79" fmla="*/ 0 h 282"/>
                <a:gd name="T80" fmla="*/ 534 w 534"/>
                <a:gd name="T81" fmla="*/ 282 h 2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4" h="282">
                  <a:moveTo>
                    <a:pt x="522" y="54"/>
                  </a:moveTo>
                  <a:lnTo>
                    <a:pt x="534" y="144"/>
                  </a:lnTo>
                  <a:lnTo>
                    <a:pt x="534" y="282"/>
                  </a:lnTo>
                  <a:lnTo>
                    <a:pt x="486" y="252"/>
                  </a:lnTo>
                  <a:lnTo>
                    <a:pt x="414" y="276"/>
                  </a:lnTo>
                  <a:lnTo>
                    <a:pt x="396" y="258"/>
                  </a:lnTo>
                  <a:lnTo>
                    <a:pt x="384" y="264"/>
                  </a:lnTo>
                  <a:lnTo>
                    <a:pt x="378" y="258"/>
                  </a:lnTo>
                  <a:lnTo>
                    <a:pt x="366" y="276"/>
                  </a:lnTo>
                  <a:lnTo>
                    <a:pt x="360" y="258"/>
                  </a:lnTo>
                  <a:lnTo>
                    <a:pt x="348" y="270"/>
                  </a:lnTo>
                  <a:lnTo>
                    <a:pt x="330" y="252"/>
                  </a:lnTo>
                  <a:lnTo>
                    <a:pt x="318" y="264"/>
                  </a:lnTo>
                  <a:lnTo>
                    <a:pt x="300" y="240"/>
                  </a:lnTo>
                  <a:lnTo>
                    <a:pt x="276" y="246"/>
                  </a:lnTo>
                  <a:lnTo>
                    <a:pt x="234" y="234"/>
                  </a:lnTo>
                  <a:lnTo>
                    <a:pt x="222" y="216"/>
                  </a:lnTo>
                  <a:lnTo>
                    <a:pt x="204" y="216"/>
                  </a:lnTo>
                  <a:lnTo>
                    <a:pt x="180" y="204"/>
                  </a:lnTo>
                  <a:lnTo>
                    <a:pt x="192" y="54"/>
                  </a:lnTo>
                  <a:lnTo>
                    <a:pt x="0" y="42"/>
                  </a:lnTo>
                  <a:lnTo>
                    <a:pt x="6" y="0"/>
                  </a:lnTo>
                  <a:lnTo>
                    <a:pt x="66" y="6"/>
                  </a:lnTo>
                  <a:lnTo>
                    <a:pt x="522" y="18"/>
                  </a:lnTo>
                  <a:lnTo>
                    <a:pt x="522" y="42"/>
                  </a:lnTo>
                  <a:lnTo>
                    <a:pt x="522" y="5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32" name="Freeform 219"/>
            <p:cNvSpPr>
              <a:spLocks/>
            </p:cNvSpPr>
            <p:nvPr/>
          </p:nvSpPr>
          <p:spPr bwMode="auto">
            <a:xfrm>
              <a:off x="2475" y="2274"/>
              <a:ext cx="534" cy="282"/>
            </a:xfrm>
            <a:custGeom>
              <a:avLst/>
              <a:gdLst>
                <a:gd name="T0" fmla="*/ 522 w 534"/>
                <a:gd name="T1" fmla="*/ 54 h 282"/>
                <a:gd name="T2" fmla="*/ 534 w 534"/>
                <a:gd name="T3" fmla="*/ 144 h 282"/>
                <a:gd name="T4" fmla="*/ 534 w 534"/>
                <a:gd name="T5" fmla="*/ 282 h 282"/>
                <a:gd name="T6" fmla="*/ 486 w 534"/>
                <a:gd name="T7" fmla="*/ 252 h 282"/>
                <a:gd name="T8" fmla="*/ 414 w 534"/>
                <a:gd name="T9" fmla="*/ 276 h 282"/>
                <a:gd name="T10" fmla="*/ 396 w 534"/>
                <a:gd name="T11" fmla="*/ 258 h 282"/>
                <a:gd name="T12" fmla="*/ 384 w 534"/>
                <a:gd name="T13" fmla="*/ 264 h 282"/>
                <a:gd name="T14" fmla="*/ 378 w 534"/>
                <a:gd name="T15" fmla="*/ 258 h 282"/>
                <a:gd name="T16" fmla="*/ 366 w 534"/>
                <a:gd name="T17" fmla="*/ 276 h 282"/>
                <a:gd name="T18" fmla="*/ 360 w 534"/>
                <a:gd name="T19" fmla="*/ 258 h 282"/>
                <a:gd name="T20" fmla="*/ 348 w 534"/>
                <a:gd name="T21" fmla="*/ 270 h 282"/>
                <a:gd name="T22" fmla="*/ 330 w 534"/>
                <a:gd name="T23" fmla="*/ 252 h 282"/>
                <a:gd name="T24" fmla="*/ 318 w 534"/>
                <a:gd name="T25" fmla="*/ 264 h 282"/>
                <a:gd name="T26" fmla="*/ 300 w 534"/>
                <a:gd name="T27" fmla="*/ 240 h 282"/>
                <a:gd name="T28" fmla="*/ 276 w 534"/>
                <a:gd name="T29" fmla="*/ 246 h 282"/>
                <a:gd name="T30" fmla="*/ 234 w 534"/>
                <a:gd name="T31" fmla="*/ 234 h 282"/>
                <a:gd name="T32" fmla="*/ 222 w 534"/>
                <a:gd name="T33" fmla="*/ 216 h 282"/>
                <a:gd name="T34" fmla="*/ 204 w 534"/>
                <a:gd name="T35" fmla="*/ 216 h 282"/>
                <a:gd name="T36" fmla="*/ 180 w 534"/>
                <a:gd name="T37" fmla="*/ 204 h 282"/>
                <a:gd name="T38" fmla="*/ 192 w 534"/>
                <a:gd name="T39" fmla="*/ 54 h 282"/>
                <a:gd name="T40" fmla="*/ 0 w 534"/>
                <a:gd name="T41" fmla="*/ 42 h 282"/>
                <a:gd name="T42" fmla="*/ 6 w 534"/>
                <a:gd name="T43" fmla="*/ 0 h 282"/>
                <a:gd name="T44" fmla="*/ 66 w 534"/>
                <a:gd name="T45" fmla="*/ 6 h 282"/>
                <a:gd name="T46" fmla="*/ 522 w 534"/>
                <a:gd name="T47" fmla="*/ 18 h 282"/>
                <a:gd name="T48" fmla="*/ 522 w 534"/>
                <a:gd name="T49" fmla="*/ 42 h 282"/>
                <a:gd name="T50" fmla="*/ 522 w 534"/>
                <a:gd name="T51" fmla="*/ 54 h 282"/>
                <a:gd name="T52" fmla="*/ 522 w 534"/>
                <a:gd name="T53" fmla="*/ 60 h 2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4"/>
                <a:gd name="T82" fmla="*/ 0 h 282"/>
                <a:gd name="T83" fmla="*/ 534 w 534"/>
                <a:gd name="T84" fmla="*/ 282 h 2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4" h="282">
                  <a:moveTo>
                    <a:pt x="522" y="54"/>
                  </a:moveTo>
                  <a:lnTo>
                    <a:pt x="534" y="144"/>
                  </a:lnTo>
                  <a:lnTo>
                    <a:pt x="534" y="282"/>
                  </a:lnTo>
                  <a:lnTo>
                    <a:pt x="486" y="252"/>
                  </a:lnTo>
                  <a:lnTo>
                    <a:pt x="414" y="276"/>
                  </a:lnTo>
                  <a:lnTo>
                    <a:pt x="396" y="258"/>
                  </a:lnTo>
                  <a:lnTo>
                    <a:pt x="384" y="264"/>
                  </a:lnTo>
                  <a:lnTo>
                    <a:pt x="378" y="258"/>
                  </a:lnTo>
                  <a:lnTo>
                    <a:pt x="366" y="276"/>
                  </a:lnTo>
                  <a:lnTo>
                    <a:pt x="360" y="258"/>
                  </a:lnTo>
                  <a:lnTo>
                    <a:pt x="348" y="270"/>
                  </a:lnTo>
                  <a:lnTo>
                    <a:pt x="330" y="252"/>
                  </a:lnTo>
                  <a:lnTo>
                    <a:pt x="318" y="264"/>
                  </a:lnTo>
                  <a:lnTo>
                    <a:pt x="300" y="240"/>
                  </a:lnTo>
                  <a:lnTo>
                    <a:pt x="276" y="246"/>
                  </a:lnTo>
                  <a:lnTo>
                    <a:pt x="234" y="234"/>
                  </a:lnTo>
                  <a:lnTo>
                    <a:pt x="222" y="216"/>
                  </a:lnTo>
                  <a:lnTo>
                    <a:pt x="204" y="216"/>
                  </a:lnTo>
                  <a:lnTo>
                    <a:pt x="180" y="204"/>
                  </a:lnTo>
                  <a:lnTo>
                    <a:pt x="192" y="54"/>
                  </a:lnTo>
                  <a:lnTo>
                    <a:pt x="0" y="42"/>
                  </a:lnTo>
                  <a:lnTo>
                    <a:pt x="6" y="0"/>
                  </a:lnTo>
                  <a:lnTo>
                    <a:pt x="66" y="6"/>
                  </a:lnTo>
                  <a:lnTo>
                    <a:pt x="522" y="18"/>
                  </a:lnTo>
                  <a:lnTo>
                    <a:pt x="522" y="42"/>
                  </a:lnTo>
                  <a:lnTo>
                    <a:pt x="522" y="54"/>
                  </a:lnTo>
                  <a:lnTo>
                    <a:pt x="522" y="6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33" name="Freeform 220"/>
            <p:cNvSpPr>
              <a:spLocks/>
            </p:cNvSpPr>
            <p:nvPr/>
          </p:nvSpPr>
          <p:spPr bwMode="auto">
            <a:xfrm>
              <a:off x="1311" y="1350"/>
              <a:ext cx="492" cy="414"/>
            </a:xfrm>
            <a:custGeom>
              <a:avLst/>
              <a:gdLst>
                <a:gd name="T0" fmla="*/ 234 w 492"/>
                <a:gd name="T1" fmla="*/ 372 h 414"/>
                <a:gd name="T2" fmla="*/ 0 w 492"/>
                <a:gd name="T3" fmla="*/ 312 h 414"/>
                <a:gd name="T4" fmla="*/ 0 w 492"/>
                <a:gd name="T5" fmla="*/ 240 h 414"/>
                <a:gd name="T6" fmla="*/ 42 w 492"/>
                <a:gd name="T7" fmla="*/ 186 h 414"/>
                <a:gd name="T8" fmla="*/ 96 w 492"/>
                <a:gd name="T9" fmla="*/ 54 h 414"/>
                <a:gd name="T10" fmla="*/ 108 w 492"/>
                <a:gd name="T11" fmla="*/ 0 h 414"/>
                <a:gd name="T12" fmla="*/ 138 w 492"/>
                <a:gd name="T13" fmla="*/ 6 h 414"/>
                <a:gd name="T14" fmla="*/ 132 w 492"/>
                <a:gd name="T15" fmla="*/ 12 h 414"/>
                <a:gd name="T16" fmla="*/ 162 w 492"/>
                <a:gd name="T17" fmla="*/ 30 h 414"/>
                <a:gd name="T18" fmla="*/ 156 w 492"/>
                <a:gd name="T19" fmla="*/ 66 h 414"/>
                <a:gd name="T20" fmla="*/ 180 w 492"/>
                <a:gd name="T21" fmla="*/ 78 h 414"/>
                <a:gd name="T22" fmla="*/ 210 w 492"/>
                <a:gd name="T23" fmla="*/ 72 h 414"/>
                <a:gd name="T24" fmla="*/ 240 w 492"/>
                <a:gd name="T25" fmla="*/ 90 h 414"/>
                <a:gd name="T26" fmla="*/ 366 w 492"/>
                <a:gd name="T27" fmla="*/ 90 h 414"/>
                <a:gd name="T28" fmla="*/ 474 w 492"/>
                <a:gd name="T29" fmla="*/ 114 h 414"/>
                <a:gd name="T30" fmla="*/ 492 w 492"/>
                <a:gd name="T31" fmla="*/ 150 h 414"/>
                <a:gd name="T32" fmla="*/ 432 w 492"/>
                <a:gd name="T33" fmla="*/ 234 h 414"/>
                <a:gd name="T34" fmla="*/ 444 w 492"/>
                <a:gd name="T35" fmla="*/ 252 h 414"/>
                <a:gd name="T36" fmla="*/ 402 w 492"/>
                <a:gd name="T37" fmla="*/ 414 h 414"/>
                <a:gd name="T38" fmla="*/ 270 w 492"/>
                <a:gd name="T39" fmla="*/ 384 h 414"/>
                <a:gd name="T40" fmla="*/ 234 w 492"/>
                <a:gd name="T41" fmla="*/ 372 h 4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2"/>
                <a:gd name="T64" fmla="*/ 0 h 414"/>
                <a:gd name="T65" fmla="*/ 492 w 492"/>
                <a:gd name="T66" fmla="*/ 414 h 4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2" h="414">
                  <a:moveTo>
                    <a:pt x="234" y="372"/>
                  </a:moveTo>
                  <a:lnTo>
                    <a:pt x="0" y="312"/>
                  </a:lnTo>
                  <a:lnTo>
                    <a:pt x="0" y="240"/>
                  </a:lnTo>
                  <a:lnTo>
                    <a:pt x="42" y="186"/>
                  </a:lnTo>
                  <a:lnTo>
                    <a:pt x="96" y="54"/>
                  </a:lnTo>
                  <a:lnTo>
                    <a:pt x="108" y="0"/>
                  </a:lnTo>
                  <a:lnTo>
                    <a:pt x="138" y="6"/>
                  </a:lnTo>
                  <a:lnTo>
                    <a:pt x="132" y="12"/>
                  </a:lnTo>
                  <a:lnTo>
                    <a:pt x="162" y="30"/>
                  </a:lnTo>
                  <a:lnTo>
                    <a:pt x="156" y="66"/>
                  </a:lnTo>
                  <a:lnTo>
                    <a:pt x="180" y="78"/>
                  </a:lnTo>
                  <a:lnTo>
                    <a:pt x="210" y="72"/>
                  </a:lnTo>
                  <a:lnTo>
                    <a:pt x="240" y="90"/>
                  </a:lnTo>
                  <a:lnTo>
                    <a:pt x="366" y="90"/>
                  </a:lnTo>
                  <a:lnTo>
                    <a:pt x="474" y="114"/>
                  </a:lnTo>
                  <a:lnTo>
                    <a:pt x="492" y="150"/>
                  </a:lnTo>
                  <a:lnTo>
                    <a:pt x="432" y="234"/>
                  </a:lnTo>
                  <a:lnTo>
                    <a:pt x="444" y="252"/>
                  </a:lnTo>
                  <a:lnTo>
                    <a:pt x="402" y="414"/>
                  </a:lnTo>
                  <a:lnTo>
                    <a:pt x="270" y="384"/>
                  </a:lnTo>
                  <a:lnTo>
                    <a:pt x="234" y="37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34" name="Freeform 221"/>
            <p:cNvSpPr>
              <a:spLocks/>
            </p:cNvSpPr>
            <p:nvPr/>
          </p:nvSpPr>
          <p:spPr bwMode="auto">
            <a:xfrm>
              <a:off x="1311" y="1350"/>
              <a:ext cx="492" cy="414"/>
            </a:xfrm>
            <a:custGeom>
              <a:avLst/>
              <a:gdLst>
                <a:gd name="T0" fmla="*/ 234 w 492"/>
                <a:gd name="T1" fmla="*/ 372 h 414"/>
                <a:gd name="T2" fmla="*/ 0 w 492"/>
                <a:gd name="T3" fmla="*/ 312 h 414"/>
                <a:gd name="T4" fmla="*/ 0 w 492"/>
                <a:gd name="T5" fmla="*/ 240 h 414"/>
                <a:gd name="T6" fmla="*/ 42 w 492"/>
                <a:gd name="T7" fmla="*/ 186 h 414"/>
                <a:gd name="T8" fmla="*/ 96 w 492"/>
                <a:gd name="T9" fmla="*/ 54 h 414"/>
                <a:gd name="T10" fmla="*/ 108 w 492"/>
                <a:gd name="T11" fmla="*/ 0 h 414"/>
                <a:gd name="T12" fmla="*/ 138 w 492"/>
                <a:gd name="T13" fmla="*/ 6 h 414"/>
                <a:gd name="T14" fmla="*/ 132 w 492"/>
                <a:gd name="T15" fmla="*/ 12 h 414"/>
                <a:gd name="T16" fmla="*/ 162 w 492"/>
                <a:gd name="T17" fmla="*/ 30 h 414"/>
                <a:gd name="T18" fmla="*/ 156 w 492"/>
                <a:gd name="T19" fmla="*/ 66 h 414"/>
                <a:gd name="T20" fmla="*/ 180 w 492"/>
                <a:gd name="T21" fmla="*/ 78 h 414"/>
                <a:gd name="T22" fmla="*/ 210 w 492"/>
                <a:gd name="T23" fmla="*/ 72 h 414"/>
                <a:gd name="T24" fmla="*/ 240 w 492"/>
                <a:gd name="T25" fmla="*/ 90 h 414"/>
                <a:gd name="T26" fmla="*/ 366 w 492"/>
                <a:gd name="T27" fmla="*/ 90 h 414"/>
                <a:gd name="T28" fmla="*/ 474 w 492"/>
                <a:gd name="T29" fmla="*/ 114 h 414"/>
                <a:gd name="T30" fmla="*/ 492 w 492"/>
                <a:gd name="T31" fmla="*/ 150 h 414"/>
                <a:gd name="T32" fmla="*/ 432 w 492"/>
                <a:gd name="T33" fmla="*/ 234 h 414"/>
                <a:gd name="T34" fmla="*/ 444 w 492"/>
                <a:gd name="T35" fmla="*/ 252 h 414"/>
                <a:gd name="T36" fmla="*/ 402 w 492"/>
                <a:gd name="T37" fmla="*/ 414 h 414"/>
                <a:gd name="T38" fmla="*/ 270 w 492"/>
                <a:gd name="T39" fmla="*/ 384 h 414"/>
                <a:gd name="T40" fmla="*/ 234 w 492"/>
                <a:gd name="T41" fmla="*/ 372 h 414"/>
                <a:gd name="T42" fmla="*/ 234 w 492"/>
                <a:gd name="T43" fmla="*/ 378 h 4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2"/>
                <a:gd name="T67" fmla="*/ 0 h 414"/>
                <a:gd name="T68" fmla="*/ 492 w 492"/>
                <a:gd name="T69" fmla="*/ 414 h 4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2" h="414">
                  <a:moveTo>
                    <a:pt x="234" y="372"/>
                  </a:moveTo>
                  <a:lnTo>
                    <a:pt x="0" y="312"/>
                  </a:lnTo>
                  <a:lnTo>
                    <a:pt x="0" y="240"/>
                  </a:lnTo>
                  <a:lnTo>
                    <a:pt x="42" y="186"/>
                  </a:lnTo>
                  <a:lnTo>
                    <a:pt x="96" y="54"/>
                  </a:lnTo>
                  <a:lnTo>
                    <a:pt x="108" y="0"/>
                  </a:lnTo>
                  <a:lnTo>
                    <a:pt x="138" y="6"/>
                  </a:lnTo>
                  <a:lnTo>
                    <a:pt x="132" y="12"/>
                  </a:lnTo>
                  <a:lnTo>
                    <a:pt x="162" y="30"/>
                  </a:lnTo>
                  <a:lnTo>
                    <a:pt x="156" y="66"/>
                  </a:lnTo>
                  <a:lnTo>
                    <a:pt x="180" y="78"/>
                  </a:lnTo>
                  <a:lnTo>
                    <a:pt x="210" y="72"/>
                  </a:lnTo>
                  <a:lnTo>
                    <a:pt x="240" y="90"/>
                  </a:lnTo>
                  <a:lnTo>
                    <a:pt x="366" y="90"/>
                  </a:lnTo>
                  <a:lnTo>
                    <a:pt x="474" y="114"/>
                  </a:lnTo>
                  <a:lnTo>
                    <a:pt x="492" y="150"/>
                  </a:lnTo>
                  <a:lnTo>
                    <a:pt x="432" y="234"/>
                  </a:lnTo>
                  <a:lnTo>
                    <a:pt x="444" y="252"/>
                  </a:lnTo>
                  <a:lnTo>
                    <a:pt x="402" y="414"/>
                  </a:lnTo>
                  <a:lnTo>
                    <a:pt x="270" y="384"/>
                  </a:lnTo>
                  <a:lnTo>
                    <a:pt x="234" y="372"/>
                  </a:lnTo>
                  <a:lnTo>
                    <a:pt x="234" y="37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35" name="Freeform 222"/>
            <p:cNvSpPr>
              <a:spLocks/>
            </p:cNvSpPr>
            <p:nvPr/>
          </p:nvSpPr>
          <p:spPr bwMode="auto">
            <a:xfrm>
              <a:off x="3801" y="1776"/>
              <a:ext cx="360" cy="228"/>
            </a:xfrm>
            <a:custGeom>
              <a:avLst/>
              <a:gdLst>
                <a:gd name="T0" fmla="*/ 42 w 360"/>
                <a:gd name="T1" fmla="*/ 30 h 228"/>
                <a:gd name="T2" fmla="*/ 48 w 360"/>
                <a:gd name="T3" fmla="*/ 48 h 228"/>
                <a:gd name="T4" fmla="*/ 294 w 360"/>
                <a:gd name="T5" fmla="*/ 0 h 228"/>
                <a:gd name="T6" fmla="*/ 324 w 360"/>
                <a:gd name="T7" fmla="*/ 30 h 228"/>
                <a:gd name="T8" fmla="*/ 342 w 360"/>
                <a:gd name="T9" fmla="*/ 42 h 228"/>
                <a:gd name="T10" fmla="*/ 324 w 360"/>
                <a:gd name="T11" fmla="*/ 72 h 228"/>
                <a:gd name="T12" fmla="*/ 330 w 360"/>
                <a:gd name="T13" fmla="*/ 102 h 228"/>
                <a:gd name="T14" fmla="*/ 360 w 360"/>
                <a:gd name="T15" fmla="*/ 132 h 228"/>
                <a:gd name="T16" fmla="*/ 330 w 360"/>
                <a:gd name="T17" fmla="*/ 168 h 228"/>
                <a:gd name="T18" fmla="*/ 306 w 360"/>
                <a:gd name="T19" fmla="*/ 180 h 228"/>
                <a:gd name="T20" fmla="*/ 288 w 360"/>
                <a:gd name="T21" fmla="*/ 180 h 228"/>
                <a:gd name="T22" fmla="*/ 90 w 360"/>
                <a:gd name="T23" fmla="*/ 222 h 228"/>
                <a:gd name="T24" fmla="*/ 78 w 360"/>
                <a:gd name="T25" fmla="*/ 222 h 228"/>
                <a:gd name="T26" fmla="*/ 30 w 360"/>
                <a:gd name="T27" fmla="*/ 228 h 228"/>
                <a:gd name="T28" fmla="*/ 18 w 360"/>
                <a:gd name="T29" fmla="*/ 156 h 228"/>
                <a:gd name="T30" fmla="*/ 18 w 360"/>
                <a:gd name="T31" fmla="*/ 144 h 228"/>
                <a:gd name="T32" fmla="*/ 0 w 360"/>
                <a:gd name="T33" fmla="*/ 54 h 228"/>
                <a:gd name="T34" fmla="*/ 42 w 360"/>
                <a:gd name="T35" fmla="*/ 30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28"/>
                <a:gd name="T56" fmla="*/ 360 w 360"/>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28">
                  <a:moveTo>
                    <a:pt x="42" y="30"/>
                  </a:moveTo>
                  <a:lnTo>
                    <a:pt x="48" y="48"/>
                  </a:lnTo>
                  <a:lnTo>
                    <a:pt x="294" y="0"/>
                  </a:lnTo>
                  <a:lnTo>
                    <a:pt x="324" y="30"/>
                  </a:lnTo>
                  <a:lnTo>
                    <a:pt x="342" y="42"/>
                  </a:lnTo>
                  <a:lnTo>
                    <a:pt x="324" y="72"/>
                  </a:lnTo>
                  <a:lnTo>
                    <a:pt x="330" y="102"/>
                  </a:lnTo>
                  <a:lnTo>
                    <a:pt x="360" y="132"/>
                  </a:lnTo>
                  <a:lnTo>
                    <a:pt x="330" y="168"/>
                  </a:lnTo>
                  <a:lnTo>
                    <a:pt x="306" y="180"/>
                  </a:lnTo>
                  <a:lnTo>
                    <a:pt x="288" y="180"/>
                  </a:lnTo>
                  <a:lnTo>
                    <a:pt x="90" y="222"/>
                  </a:lnTo>
                  <a:lnTo>
                    <a:pt x="78" y="222"/>
                  </a:lnTo>
                  <a:lnTo>
                    <a:pt x="30" y="228"/>
                  </a:lnTo>
                  <a:lnTo>
                    <a:pt x="18" y="156"/>
                  </a:lnTo>
                  <a:lnTo>
                    <a:pt x="18" y="144"/>
                  </a:lnTo>
                  <a:lnTo>
                    <a:pt x="0" y="54"/>
                  </a:lnTo>
                  <a:lnTo>
                    <a:pt x="42" y="3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36" name="Freeform 223"/>
            <p:cNvSpPr>
              <a:spLocks/>
            </p:cNvSpPr>
            <p:nvPr/>
          </p:nvSpPr>
          <p:spPr bwMode="auto">
            <a:xfrm>
              <a:off x="3801" y="1776"/>
              <a:ext cx="360" cy="228"/>
            </a:xfrm>
            <a:custGeom>
              <a:avLst/>
              <a:gdLst>
                <a:gd name="T0" fmla="*/ 42 w 360"/>
                <a:gd name="T1" fmla="*/ 30 h 228"/>
                <a:gd name="T2" fmla="*/ 48 w 360"/>
                <a:gd name="T3" fmla="*/ 48 h 228"/>
                <a:gd name="T4" fmla="*/ 294 w 360"/>
                <a:gd name="T5" fmla="*/ 0 h 228"/>
                <a:gd name="T6" fmla="*/ 324 w 360"/>
                <a:gd name="T7" fmla="*/ 30 h 228"/>
                <a:gd name="T8" fmla="*/ 342 w 360"/>
                <a:gd name="T9" fmla="*/ 42 h 228"/>
                <a:gd name="T10" fmla="*/ 324 w 360"/>
                <a:gd name="T11" fmla="*/ 72 h 228"/>
                <a:gd name="T12" fmla="*/ 330 w 360"/>
                <a:gd name="T13" fmla="*/ 102 h 228"/>
                <a:gd name="T14" fmla="*/ 360 w 360"/>
                <a:gd name="T15" fmla="*/ 132 h 228"/>
                <a:gd name="T16" fmla="*/ 330 w 360"/>
                <a:gd name="T17" fmla="*/ 168 h 228"/>
                <a:gd name="T18" fmla="*/ 306 w 360"/>
                <a:gd name="T19" fmla="*/ 180 h 228"/>
                <a:gd name="T20" fmla="*/ 288 w 360"/>
                <a:gd name="T21" fmla="*/ 180 h 228"/>
                <a:gd name="T22" fmla="*/ 90 w 360"/>
                <a:gd name="T23" fmla="*/ 222 h 228"/>
                <a:gd name="T24" fmla="*/ 78 w 360"/>
                <a:gd name="T25" fmla="*/ 222 h 228"/>
                <a:gd name="T26" fmla="*/ 30 w 360"/>
                <a:gd name="T27" fmla="*/ 228 h 228"/>
                <a:gd name="T28" fmla="*/ 18 w 360"/>
                <a:gd name="T29" fmla="*/ 156 h 228"/>
                <a:gd name="T30" fmla="*/ 18 w 360"/>
                <a:gd name="T31" fmla="*/ 144 h 228"/>
                <a:gd name="T32" fmla="*/ 0 w 360"/>
                <a:gd name="T33" fmla="*/ 54 h 228"/>
                <a:gd name="T34" fmla="*/ 42 w 360"/>
                <a:gd name="T35" fmla="*/ 30 h 228"/>
                <a:gd name="T36" fmla="*/ 42 w 360"/>
                <a:gd name="T37" fmla="*/ 36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28"/>
                <a:gd name="T59" fmla="*/ 360 w 360"/>
                <a:gd name="T60" fmla="*/ 228 h 2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28">
                  <a:moveTo>
                    <a:pt x="42" y="30"/>
                  </a:moveTo>
                  <a:lnTo>
                    <a:pt x="48" y="48"/>
                  </a:lnTo>
                  <a:lnTo>
                    <a:pt x="294" y="0"/>
                  </a:lnTo>
                  <a:lnTo>
                    <a:pt x="324" y="30"/>
                  </a:lnTo>
                  <a:lnTo>
                    <a:pt x="342" y="42"/>
                  </a:lnTo>
                  <a:lnTo>
                    <a:pt x="324" y="72"/>
                  </a:lnTo>
                  <a:lnTo>
                    <a:pt x="330" y="102"/>
                  </a:lnTo>
                  <a:lnTo>
                    <a:pt x="360" y="132"/>
                  </a:lnTo>
                  <a:lnTo>
                    <a:pt x="330" y="168"/>
                  </a:lnTo>
                  <a:lnTo>
                    <a:pt x="306" y="180"/>
                  </a:lnTo>
                  <a:lnTo>
                    <a:pt x="288" y="180"/>
                  </a:lnTo>
                  <a:lnTo>
                    <a:pt x="90" y="222"/>
                  </a:lnTo>
                  <a:lnTo>
                    <a:pt x="78" y="222"/>
                  </a:lnTo>
                  <a:lnTo>
                    <a:pt x="30" y="228"/>
                  </a:lnTo>
                  <a:lnTo>
                    <a:pt x="18" y="156"/>
                  </a:lnTo>
                  <a:lnTo>
                    <a:pt x="18" y="144"/>
                  </a:lnTo>
                  <a:lnTo>
                    <a:pt x="0" y="54"/>
                  </a:lnTo>
                  <a:lnTo>
                    <a:pt x="42" y="30"/>
                  </a:lnTo>
                  <a:lnTo>
                    <a:pt x="42" y="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37" name="Freeform 224"/>
            <p:cNvSpPr>
              <a:spLocks/>
            </p:cNvSpPr>
            <p:nvPr/>
          </p:nvSpPr>
          <p:spPr bwMode="auto">
            <a:xfrm>
              <a:off x="4299" y="1722"/>
              <a:ext cx="48" cy="54"/>
            </a:xfrm>
            <a:custGeom>
              <a:avLst/>
              <a:gdLst>
                <a:gd name="T0" fmla="*/ 48 w 48"/>
                <a:gd name="T1" fmla="*/ 30 h 54"/>
                <a:gd name="T2" fmla="*/ 36 w 48"/>
                <a:gd name="T3" fmla="*/ 42 h 54"/>
                <a:gd name="T4" fmla="*/ 30 w 48"/>
                <a:gd name="T5" fmla="*/ 24 h 54"/>
                <a:gd name="T6" fmla="*/ 30 w 48"/>
                <a:gd name="T7" fmla="*/ 48 h 54"/>
                <a:gd name="T8" fmla="*/ 6 w 48"/>
                <a:gd name="T9" fmla="*/ 54 h 54"/>
                <a:gd name="T10" fmla="*/ 0 w 48"/>
                <a:gd name="T11" fmla="*/ 6 h 54"/>
                <a:gd name="T12" fmla="*/ 18 w 48"/>
                <a:gd name="T13" fmla="*/ 0 h 54"/>
                <a:gd name="T14" fmla="*/ 42 w 48"/>
                <a:gd name="T15" fmla="*/ 24 h 54"/>
                <a:gd name="T16" fmla="*/ 48 w 48"/>
                <a:gd name="T17" fmla="*/ 3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54"/>
                <a:gd name="T29" fmla="*/ 48 w 48"/>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54">
                  <a:moveTo>
                    <a:pt x="48" y="30"/>
                  </a:moveTo>
                  <a:lnTo>
                    <a:pt x="36" y="42"/>
                  </a:lnTo>
                  <a:lnTo>
                    <a:pt x="30" y="24"/>
                  </a:lnTo>
                  <a:lnTo>
                    <a:pt x="30" y="48"/>
                  </a:lnTo>
                  <a:lnTo>
                    <a:pt x="6" y="54"/>
                  </a:lnTo>
                  <a:lnTo>
                    <a:pt x="0" y="6"/>
                  </a:lnTo>
                  <a:lnTo>
                    <a:pt x="18" y="0"/>
                  </a:lnTo>
                  <a:lnTo>
                    <a:pt x="42" y="24"/>
                  </a:lnTo>
                  <a:lnTo>
                    <a:pt x="48" y="3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38" name="Freeform 225"/>
            <p:cNvSpPr>
              <a:spLocks/>
            </p:cNvSpPr>
            <p:nvPr/>
          </p:nvSpPr>
          <p:spPr bwMode="auto">
            <a:xfrm>
              <a:off x="4299" y="1722"/>
              <a:ext cx="48" cy="54"/>
            </a:xfrm>
            <a:custGeom>
              <a:avLst/>
              <a:gdLst>
                <a:gd name="T0" fmla="*/ 48 w 48"/>
                <a:gd name="T1" fmla="*/ 30 h 54"/>
                <a:gd name="T2" fmla="*/ 36 w 48"/>
                <a:gd name="T3" fmla="*/ 42 h 54"/>
                <a:gd name="T4" fmla="*/ 30 w 48"/>
                <a:gd name="T5" fmla="*/ 24 h 54"/>
                <a:gd name="T6" fmla="*/ 30 w 48"/>
                <a:gd name="T7" fmla="*/ 48 h 54"/>
                <a:gd name="T8" fmla="*/ 6 w 48"/>
                <a:gd name="T9" fmla="*/ 54 h 54"/>
                <a:gd name="T10" fmla="*/ 0 w 48"/>
                <a:gd name="T11" fmla="*/ 6 h 54"/>
                <a:gd name="T12" fmla="*/ 18 w 48"/>
                <a:gd name="T13" fmla="*/ 0 h 54"/>
                <a:gd name="T14" fmla="*/ 42 w 48"/>
                <a:gd name="T15" fmla="*/ 24 h 54"/>
                <a:gd name="T16" fmla="*/ 48 w 48"/>
                <a:gd name="T17" fmla="*/ 30 h 54"/>
                <a:gd name="T18" fmla="*/ 48 w 48"/>
                <a:gd name="T19" fmla="*/ 3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4"/>
                <a:gd name="T32" fmla="*/ 48 w 48"/>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4">
                  <a:moveTo>
                    <a:pt x="48" y="30"/>
                  </a:moveTo>
                  <a:lnTo>
                    <a:pt x="36" y="42"/>
                  </a:lnTo>
                  <a:lnTo>
                    <a:pt x="30" y="24"/>
                  </a:lnTo>
                  <a:lnTo>
                    <a:pt x="30" y="48"/>
                  </a:lnTo>
                  <a:lnTo>
                    <a:pt x="6" y="54"/>
                  </a:lnTo>
                  <a:lnTo>
                    <a:pt x="0" y="6"/>
                  </a:lnTo>
                  <a:lnTo>
                    <a:pt x="18" y="0"/>
                  </a:lnTo>
                  <a:lnTo>
                    <a:pt x="42" y="24"/>
                  </a:lnTo>
                  <a:lnTo>
                    <a:pt x="48" y="30"/>
                  </a:lnTo>
                  <a:lnTo>
                    <a:pt x="48" y="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39" name="Freeform 226"/>
            <p:cNvSpPr>
              <a:spLocks/>
            </p:cNvSpPr>
            <p:nvPr/>
          </p:nvSpPr>
          <p:spPr bwMode="auto">
            <a:xfrm>
              <a:off x="3717" y="2364"/>
              <a:ext cx="312" cy="240"/>
            </a:xfrm>
            <a:custGeom>
              <a:avLst/>
              <a:gdLst>
                <a:gd name="T0" fmla="*/ 312 w 312"/>
                <a:gd name="T1" fmla="*/ 72 h 240"/>
                <a:gd name="T2" fmla="*/ 276 w 312"/>
                <a:gd name="T3" fmla="*/ 120 h 240"/>
                <a:gd name="T4" fmla="*/ 282 w 312"/>
                <a:gd name="T5" fmla="*/ 132 h 240"/>
                <a:gd name="T6" fmla="*/ 246 w 312"/>
                <a:gd name="T7" fmla="*/ 174 h 240"/>
                <a:gd name="T8" fmla="*/ 240 w 312"/>
                <a:gd name="T9" fmla="*/ 168 h 240"/>
                <a:gd name="T10" fmla="*/ 240 w 312"/>
                <a:gd name="T11" fmla="*/ 180 h 240"/>
                <a:gd name="T12" fmla="*/ 204 w 312"/>
                <a:gd name="T13" fmla="*/ 198 h 240"/>
                <a:gd name="T14" fmla="*/ 204 w 312"/>
                <a:gd name="T15" fmla="*/ 216 h 240"/>
                <a:gd name="T16" fmla="*/ 186 w 312"/>
                <a:gd name="T17" fmla="*/ 204 h 240"/>
                <a:gd name="T18" fmla="*/ 198 w 312"/>
                <a:gd name="T19" fmla="*/ 222 h 240"/>
                <a:gd name="T20" fmla="*/ 186 w 312"/>
                <a:gd name="T21" fmla="*/ 240 h 240"/>
                <a:gd name="T22" fmla="*/ 168 w 312"/>
                <a:gd name="T23" fmla="*/ 234 h 240"/>
                <a:gd name="T24" fmla="*/ 138 w 312"/>
                <a:gd name="T25" fmla="*/ 168 h 240"/>
                <a:gd name="T26" fmla="*/ 60 w 312"/>
                <a:gd name="T27" fmla="*/ 108 h 240"/>
                <a:gd name="T28" fmla="*/ 30 w 312"/>
                <a:gd name="T29" fmla="*/ 72 h 240"/>
                <a:gd name="T30" fmla="*/ 0 w 312"/>
                <a:gd name="T31" fmla="*/ 54 h 240"/>
                <a:gd name="T32" fmla="*/ 12 w 312"/>
                <a:gd name="T33" fmla="*/ 30 h 240"/>
                <a:gd name="T34" fmla="*/ 54 w 312"/>
                <a:gd name="T35" fmla="*/ 6 h 240"/>
                <a:gd name="T36" fmla="*/ 144 w 312"/>
                <a:gd name="T37" fmla="*/ 0 h 240"/>
                <a:gd name="T38" fmla="*/ 162 w 312"/>
                <a:gd name="T39" fmla="*/ 24 h 240"/>
                <a:gd name="T40" fmla="*/ 228 w 312"/>
                <a:gd name="T41" fmla="*/ 12 h 240"/>
                <a:gd name="T42" fmla="*/ 306 w 312"/>
                <a:gd name="T43" fmla="*/ 66 h 240"/>
                <a:gd name="T44" fmla="*/ 312 w 312"/>
                <a:gd name="T45" fmla="*/ 72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2"/>
                <a:gd name="T70" fmla="*/ 0 h 240"/>
                <a:gd name="T71" fmla="*/ 312 w 312"/>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2" h="240">
                  <a:moveTo>
                    <a:pt x="312" y="72"/>
                  </a:moveTo>
                  <a:lnTo>
                    <a:pt x="276" y="120"/>
                  </a:lnTo>
                  <a:lnTo>
                    <a:pt x="282" y="132"/>
                  </a:lnTo>
                  <a:lnTo>
                    <a:pt x="246" y="174"/>
                  </a:lnTo>
                  <a:lnTo>
                    <a:pt x="240" y="168"/>
                  </a:lnTo>
                  <a:lnTo>
                    <a:pt x="240" y="180"/>
                  </a:lnTo>
                  <a:lnTo>
                    <a:pt x="204" y="198"/>
                  </a:lnTo>
                  <a:lnTo>
                    <a:pt x="204" y="216"/>
                  </a:lnTo>
                  <a:lnTo>
                    <a:pt x="186" y="204"/>
                  </a:lnTo>
                  <a:lnTo>
                    <a:pt x="198" y="222"/>
                  </a:lnTo>
                  <a:lnTo>
                    <a:pt x="186" y="240"/>
                  </a:lnTo>
                  <a:lnTo>
                    <a:pt x="168" y="234"/>
                  </a:lnTo>
                  <a:lnTo>
                    <a:pt x="138" y="168"/>
                  </a:lnTo>
                  <a:lnTo>
                    <a:pt x="60" y="108"/>
                  </a:lnTo>
                  <a:lnTo>
                    <a:pt x="30" y="72"/>
                  </a:lnTo>
                  <a:lnTo>
                    <a:pt x="0" y="54"/>
                  </a:lnTo>
                  <a:lnTo>
                    <a:pt x="12" y="30"/>
                  </a:lnTo>
                  <a:lnTo>
                    <a:pt x="54" y="6"/>
                  </a:lnTo>
                  <a:lnTo>
                    <a:pt x="144" y="0"/>
                  </a:lnTo>
                  <a:lnTo>
                    <a:pt x="162" y="24"/>
                  </a:lnTo>
                  <a:lnTo>
                    <a:pt x="228" y="12"/>
                  </a:lnTo>
                  <a:lnTo>
                    <a:pt x="306" y="66"/>
                  </a:lnTo>
                  <a:lnTo>
                    <a:pt x="312" y="7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40" name="Freeform 227"/>
            <p:cNvSpPr>
              <a:spLocks/>
            </p:cNvSpPr>
            <p:nvPr/>
          </p:nvSpPr>
          <p:spPr bwMode="auto">
            <a:xfrm>
              <a:off x="3717" y="2364"/>
              <a:ext cx="312" cy="240"/>
            </a:xfrm>
            <a:custGeom>
              <a:avLst/>
              <a:gdLst>
                <a:gd name="T0" fmla="*/ 312 w 312"/>
                <a:gd name="T1" fmla="*/ 72 h 240"/>
                <a:gd name="T2" fmla="*/ 276 w 312"/>
                <a:gd name="T3" fmla="*/ 120 h 240"/>
                <a:gd name="T4" fmla="*/ 282 w 312"/>
                <a:gd name="T5" fmla="*/ 132 h 240"/>
                <a:gd name="T6" fmla="*/ 246 w 312"/>
                <a:gd name="T7" fmla="*/ 174 h 240"/>
                <a:gd name="T8" fmla="*/ 240 w 312"/>
                <a:gd name="T9" fmla="*/ 168 h 240"/>
                <a:gd name="T10" fmla="*/ 240 w 312"/>
                <a:gd name="T11" fmla="*/ 180 h 240"/>
                <a:gd name="T12" fmla="*/ 204 w 312"/>
                <a:gd name="T13" fmla="*/ 198 h 240"/>
                <a:gd name="T14" fmla="*/ 204 w 312"/>
                <a:gd name="T15" fmla="*/ 216 h 240"/>
                <a:gd name="T16" fmla="*/ 186 w 312"/>
                <a:gd name="T17" fmla="*/ 204 h 240"/>
                <a:gd name="T18" fmla="*/ 198 w 312"/>
                <a:gd name="T19" fmla="*/ 222 h 240"/>
                <a:gd name="T20" fmla="*/ 186 w 312"/>
                <a:gd name="T21" fmla="*/ 240 h 240"/>
                <a:gd name="T22" fmla="*/ 168 w 312"/>
                <a:gd name="T23" fmla="*/ 234 h 240"/>
                <a:gd name="T24" fmla="*/ 138 w 312"/>
                <a:gd name="T25" fmla="*/ 168 h 240"/>
                <a:gd name="T26" fmla="*/ 60 w 312"/>
                <a:gd name="T27" fmla="*/ 108 h 240"/>
                <a:gd name="T28" fmla="*/ 30 w 312"/>
                <a:gd name="T29" fmla="*/ 72 h 240"/>
                <a:gd name="T30" fmla="*/ 0 w 312"/>
                <a:gd name="T31" fmla="*/ 54 h 240"/>
                <a:gd name="T32" fmla="*/ 12 w 312"/>
                <a:gd name="T33" fmla="*/ 30 h 240"/>
                <a:gd name="T34" fmla="*/ 54 w 312"/>
                <a:gd name="T35" fmla="*/ 6 h 240"/>
                <a:gd name="T36" fmla="*/ 144 w 312"/>
                <a:gd name="T37" fmla="*/ 0 h 240"/>
                <a:gd name="T38" fmla="*/ 162 w 312"/>
                <a:gd name="T39" fmla="*/ 24 h 240"/>
                <a:gd name="T40" fmla="*/ 228 w 312"/>
                <a:gd name="T41" fmla="*/ 12 h 240"/>
                <a:gd name="T42" fmla="*/ 306 w 312"/>
                <a:gd name="T43" fmla="*/ 66 h 240"/>
                <a:gd name="T44" fmla="*/ 312 w 312"/>
                <a:gd name="T45" fmla="*/ 72 h 240"/>
                <a:gd name="T46" fmla="*/ 312 w 312"/>
                <a:gd name="T47" fmla="*/ 78 h 2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2"/>
                <a:gd name="T73" fmla="*/ 0 h 240"/>
                <a:gd name="T74" fmla="*/ 312 w 312"/>
                <a:gd name="T75" fmla="*/ 240 h 2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2" h="240">
                  <a:moveTo>
                    <a:pt x="312" y="72"/>
                  </a:moveTo>
                  <a:lnTo>
                    <a:pt x="276" y="120"/>
                  </a:lnTo>
                  <a:lnTo>
                    <a:pt x="282" y="132"/>
                  </a:lnTo>
                  <a:lnTo>
                    <a:pt x="246" y="174"/>
                  </a:lnTo>
                  <a:lnTo>
                    <a:pt x="240" y="168"/>
                  </a:lnTo>
                  <a:lnTo>
                    <a:pt x="240" y="180"/>
                  </a:lnTo>
                  <a:lnTo>
                    <a:pt x="204" y="198"/>
                  </a:lnTo>
                  <a:lnTo>
                    <a:pt x="204" y="216"/>
                  </a:lnTo>
                  <a:lnTo>
                    <a:pt x="186" y="204"/>
                  </a:lnTo>
                  <a:lnTo>
                    <a:pt x="198" y="222"/>
                  </a:lnTo>
                  <a:lnTo>
                    <a:pt x="186" y="240"/>
                  </a:lnTo>
                  <a:lnTo>
                    <a:pt x="168" y="234"/>
                  </a:lnTo>
                  <a:lnTo>
                    <a:pt x="138" y="168"/>
                  </a:lnTo>
                  <a:lnTo>
                    <a:pt x="60" y="108"/>
                  </a:lnTo>
                  <a:lnTo>
                    <a:pt x="30" y="72"/>
                  </a:lnTo>
                  <a:lnTo>
                    <a:pt x="0" y="54"/>
                  </a:lnTo>
                  <a:lnTo>
                    <a:pt x="12" y="30"/>
                  </a:lnTo>
                  <a:lnTo>
                    <a:pt x="54" y="6"/>
                  </a:lnTo>
                  <a:lnTo>
                    <a:pt x="144" y="0"/>
                  </a:lnTo>
                  <a:lnTo>
                    <a:pt x="162" y="24"/>
                  </a:lnTo>
                  <a:lnTo>
                    <a:pt x="228" y="12"/>
                  </a:lnTo>
                  <a:lnTo>
                    <a:pt x="306" y="66"/>
                  </a:lnTo>
                  <a:lnTo>
                    <a:pt x="312" y="72"/>
                  </a:lnTo>
                  <a:lnTo>
                    <a:pt x="312" y="7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41" name="Freeform 228"/>
            <p:cNvSpPr>
              <a:spLocks/>
            </p:cNvSpPr>
            <p:nvPr/>
          </p:nvSpPr>
          <p:spPr bwMode="auto">
            <a:xfrm>
              <a:off x="2457" y="1578"/>
              <a:ext cx="432" cy="288"/>
            </a:xfrm>
            <a:custGeom>
              <a:avLst/>
              <a:gdLst>
                <a:gd name="T0" fmla="*/ 432 w 432"/>
                <a:gd name="T1" fmla="*/ 204 h 288"/>
                <a:gd name="T2" fmla="*/ 426 w 432"/>
                <a:gd name="T3" fmla="*/ 210 h 288"/>
                <a:gd name="T4" fmla="*/ 432 w 432"/>
                <a:gd name="T5" fmla="*/ 234 h 288"/>
                <a:gd name="T6" fmla="*/ 420 w 432"/>
                <a:gd name="T7" fmla="*/ 264 h 288"/>
                <a:gd name="T8" fmla="*/ 432 w 432"/>
                <a:gd name="T9" fmla="*/ 288 h 288"/>
                <a:gd name="T10" fmla="*/ 384 w 432"/>
                <a:gd name="T11" fmla="*/ 258 h 288"/>
                <a:gd name="T12" fmla="*/ 342 w 432"/>
                <a:gd name="T13" fmla="*/ 264 h 288"/>
                <a:gd name="T14" fmla="*/ 312 w 432"/>
                <a:gd name="T15" fmla="*/ 246 h 288"/>
                <a:gd name="T16" fmla="*/ 0 w 432"/>
                <a:gd name="T17" fmla="*/ 228 h 288"/>
                <a:gd name="T18" fmla="*/ 0 w 432"/>
                <a:gd name="T19" fmla="*/ 186 h 288"/>
                <a:gd name="T20" fmla="*/ 12 w 432"/>
                <a:gd name="T21" fmla="*/ 72 h 288"/>
                <a:gd name="T22" fmla="*/ 18 w 432"/>
                <a:gd name="T23" fmla="*/ 0 h 288"/>
                <a:gd name="T24" fmla="*/ 426 w 432"/>
                <a:gd name="T25" fmla="*/ 18 h 288"/>
                <a:gd name="T26" fmla="*/ 414 w 432"/>
                <a:gd name="T27" fmla="*/ 42 h 288"/>
                <a:gd name="T28" fmla="*/ 432 w 432"/>
                <a:gd name="T29" fmla="*/ 66 h 288"/>
                <a:gd name="T30" fmla="*/ 432 w 432"/>
                <a:gd name="T31" fmla="*/ 180 h 288"/>
                <a:gd name="T32" fmla="*/ 432 w 432"/>
                <a:gd name="T33" fmla="*/ 204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2"/>
                <a:gd name="T52" fmla="*/ 0 h 288"/>
                <a:gd name="T53" fmla="*/ 432 w 432"/>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2" h="288">
                  <a:moveTo>
                    <a:pt x="432" y="204"/>
                  </a:moveTo>
                  <a:lnTo>
                    <a:pt x="426" y="210"/>
                  </a:lnTo>
                  <a:lnTo>
                    <a:pt x="432" y="234"/>
                  </a:lnTo>
                  <a:lnTo>
                    <a:pt x="420" y="264"/>
                  </a:lnTo>
                  <a:lnTo>
                    <a:pt x="432" y="288"/>
                  </a:lnTo>
                  <a:lnTo>
                    <a:pt x="384" y="258"/>
                  </a:lnTo>
                  <a:lnTo>
                    <a:pt x="342" y="264"/>
                  </a:lnTo>
                  <a:lnTo>
                    <a:pt x="312" y="246"/>
                  </a:lnTo>
                  <a:lnTo>
                    <a:pt x="0" y="228"/>
                  </a:lnTo>
                  <a:lnTo>
                    <a:pt x="0" y="186"/>
                  </a:lnTo>
                  <a:lnTo>
                    <a:pt x="12" y="72"/>
                  </a:lnTo>
                  <a:lnTo>
                    <a:pt x="18" y="0"/>
                  </a:lnTo>
                  <a:lnTo>
                    <a:pt x="426" y="18"/>
                  </a:lnTo>
                  <a:lnTo>
                    <a:pt x="414" y="42"/>
                  </a:lnTo>
                  <a:lnTo>
                    <a:pt x="432" y="66"/>
                  </a:lnTo>
                  <a:lnTo>
                    <a:pt x="432" y="180"/>
                  </a:lnTo>
                  <a:lnTo>
                    <a:pt x="432" y="20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42" name="Freeform 229"/>
            <p:cNvSpPr>
              <a:spLocks/>
            </p:cNvSpPr>
            <p:nvPr/>
          </p:nvSpPr>
          <p:spPr bwMode="auto">
            <a:xfrm>
              <a:off x="2457" y="1578"/>
              <a:ext cx="432" cy="288"/>
            </a:xfrm>
            <a:custGeom>
              <a:avLst/>
              <a:gdLst>
                <a:gd name="T0" fmla="*/ 432 w 432"/>
                <a:gd name="T1" fmla="*/ 204 h 288"/>
                <a:gd name="T2" fmla="*/ 426 w 432"/>
                <a:gd name="T3" fmla="*/ 210 h 288"/>
                <a:gd name="T4" fmla="*/ 432 w 432"/>
                <a:gd name="T5" fmla="*/ 234 h 288"/>
                <a:gd name="T6" fmla="*/ 420 w 432"/>
                <a:gd name="T7" fmla="*/ 264 h 288"/>
                <a:gd name="T8" fmla="*/ 432 w 432"/>
                <a:gd name="T9" fmla="*/ 288 h 288"/>
                <a:gd name="T10" fmla="*/ 384 w 432"/>
                <a:gd name="T11" fmla="*/ 258 h 288"/>
                <a:gd name="T12" fmla="*/ 342 w 432"/>
                <a:gd name="T13" fmla="*/ 264 h 288"/>
                <a:gd name="T14" fmla="*/ 312 w 432"/>
                <a:gd name="T15" fmla="*/ 246 h 288"/>
                <a:gd name="T16" fmla="*/ 0 w 432"/>
                <a:gd name="T17" fmla="*/ 228 h 288"/>
                <a:gd name="T18" fmla="*/ 0 w 432"/>
                <a:gd name="T19" fmla="*/ 186 h 288"/>
                <a:gd name="T20" fmla="*/ 12 w 432"/>
                <a:gd name="T21" fmla="*/ 72 h 288"/>
                <a:gd name="T22" fmla="*/ 18 w 432"/>
                <a:gd name="T23" fmla="*/ 0 h 288"/>
                <a:gd name="T24" fmla="*/ 426 w 432"/>
                <a:gd name="T25" fmla="*/ 18 h 288"/>
                <a:gd name="T26" fmla="*/ 414 w 432"/>
                <a:gd name="T27" fmla="*/ 42 h 288"/>
                <a:gd name="T28" fmla="*/ 432 w 432"/>
                <a:gd name="T29" fmla="*/ 66 h 288"/>
                <a:gd name="T30" fmla="*/ 432 w 432"/>
                <a:gd name="T31" fmla="*/ 180 h 288"/>
                <a:gd name="T32" fmla="*/ 432 w 432"/>
                <a:gd name="T33" fmla="*/ 204 h 288"/>
                <a:gd name="T34" fmla="*/ 432 w 432"/>
                <a:gd name="T35" fmla="*/ 210 h 2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2"/>
                <a:gd name="T55" fmla="*/ 0 h 288"/>
                <a:gd name="T56" fmla="*/ 432 w 432"/>
                <a:gd name="T57" fmla="*/ 288 h 2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2" h="288">
                  <a:moveTo>
                    <a:pt x="432" y="204"/>
                  </a:moveTo>
                  <a:lnTo>
                    <a:pt x="426" y="210"/>
                  </a:lnTo>
                  <a:lnTo>
                    <a:pt x="432" y="234"/>
                  </a:lnTo>
                  <a:lnTo>
                    <a:pt x="420" y="264"/>
                  </a:lnTo>
                  <a:lnTo>
                    <a:pt x="432" y="288"/>
                  </a:lnTo>
                  <a:lnTo>
                    <a:pt x="384" y="258"/>
                  </a:lnTo>
                  <a:lnTo>
                    <a:pt x="342" y="264"/>
                  </a:lnTo>
                  <a:lnTo>
                    <a:pt x="312" y="246"/>
                  </a:lnTo>
                  <a:lnTo>
                    <a:pt x="0" y="228"/>
                  </a:lnTo>
                  <a:lnTo>
                    <a:pt x="0" y="186"/>
                  </a:lnTo>
                  <a:lnTo>
                    <a:pt x="12" y="72"/>
                  </a:lnTo>
                  <a:lnTo>
                    <a:pt x="18" y="0"/>
                  </a:lnTo>
                  <a:lnTo>
                    <a:pt x="426" y="18"/>
                  </a:lnTo>
                  <a:lnTo>
                    <a:pt x="414" y="42"/>
                  </a:lnTo>
                  <a:lnTo>
                    <a:pt x="432" y="66"/>
                  </a:lnTo>
                  <a:lnTo>
                    <a:pt x="432" y="180"/>
                  </a:lnTo>
                  <a:lnTo>
                    <a:pt x="432" y="204"/>
                  </a:lnTo>
                  <a:lnTo>
                    <a:pt x="432" y="21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43" name="Freeform 230"/>
            <p:cNvSpPr>
              <a:spLocks/>
            </p:cNvSpPr>
            <p:nvPr/>
          </p:nvSpPr>
          <p:spPr bwMode="auto">
            <a:xfrm>
              <a:off x="3279" y="2256"/>
              <a:ext cx="522" cy="180"/>
            </a:xfrm>
            <a:custGeom>
              <a:avLst/>
              <a:gdLst>
                <a:gd name="T0" fmla="*/ 522 w 522"/>
                <a:gd name="T1" fmla="*/ 0 h 180"/>
                <a:gd name="T2" fmla="*/ 522 w 522"/>
                <a:gd name="T3" fmla="*/ 24 h 180"/>
                <a:gd name="T4" fmla="*/ 504 w 522"/>
                <a:gd name="T5" fmla="*/ 42 h 180"/>
                <a:gd name="T6" fmla="*/ 474 w 522"/>
                <a:gd name="T7" fmla="*/ 60 h 180"/>
                <a:gd name="T8" fmla="*/ 468 w 522"/>
                <a:gd name="T9" fmla="*/ 54 h 180"/>
                <a:gd name="T10" fmla="*/ 450 w 522"/>
                <a:gd name="T11" fmla="*/ 78 h 180"/>
                <a:gd name="T12" fmla="*/ 402 w 522"/>
                <a:gd name="T13" fmla="*/ 102 h 180"/>
                <a:gd name="T14" fmla="*/ 390 w 522"/>
                <a:gd name="T15" fmla="*/ 126 h 180"/>
                <a:gd name="T16" fmla="*/ 372 w 522"/>
                <a:gd name="T17" fmla="*/ 132 h 180"/>
                <a:gd name="T18" fmla="*/ 372 w 522"/>
                <a:gd name="T19" fmla="*/ 150 h 180"/>
                <a:gd name="T20" fmla="*/ 294 w 522"/>
                <a:gd name="T21" fmla="*/ 162 h 180"/>
                <a:gd name="T22" fmla="*/ 132 w 522"/>
                <a:gd name="T23" fmla="*/ 174 h 180"/>
                <a:gd name="T24" fmla="*/ 0 w 522"/>
                <a:gd name="T25" fmla="*/ 180 h 180"/>
                <a:gd name="T26" fmla="*/ 12 w 522"/>
                <a:gd name="T27" fmla="*/ 168 h 180"/>
                <a:gd name="T28" fmla="*/ 0 w 522"/>
                <a:gd name="T29" fmla="*/ 150 h 180"/>
                <a:gd name="T30" fmla="*/ 18 w 522"/>
                <a:gd name="T31" fmla="*/ 138 h 180"/>
                <a:gd name="T32" fmla="*/ 18 w 522"/>
                <a:gd name="T33" fmla="*/ 126 h 180"/>
                <a:gd name="T34" fmla="*/ 30 w 522"/>
                <a:gd name="T35" fmla="*/ 108 h 180"/>
                <a:gd name="T36" fmla="*/ 30 w 522"/>
                <a:gd name="T37" fmla="*/ 102 h 180"/>
                <a:gd name="T38" fmla="*/ 36 w 522"/>
                <a:gd name="T39" fmla="*/ 54 h 180"/>
                <a:gd name="T40" fmla="*/ 42 w 522"/>
                <a:gd name="T41" fmla="*/ 60 h 180"/>
                <a:gd name="T42" fmla="*/ 126 w 522"/>
                <a:gd name="T43" fmla="*/ 54 h 180"/>
                <a:gd name="T44" fmla="*/ 126 w 522"/>
                <a:gd name="T45" fmla="*/ 42 h 180"/>
                <a:gd name="T46" fmla="*/ 402 w 522"/>
                <a:gd name="T47" fmla="*/ 18 h 180"/>
                <a:gd name="T48" fmla="*/ 522 w 522"/>
                <a:gd name="T49" fmla="*/ 0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2"/>
                <a:gd name="T76" fmla="*/ 0 h 180"/>
                <a:gd name="T77" fmla="*/ 522 w 522"/>
                <a:gd name="T78" fmla="*/ 180 h 1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2" h="180">
                  <a:moveTo>
                    <a:pt x="522" y="0"/>
                  </a:moveTo>
                  <a:lnTo>
                    <a:pt x="522" y="24"/>
                  </a:lnTo>
                  <a:lnTo>
                    <a:pt x="504" y="42"/>
                  </a:lnTo>
                  <a:lnTo>
                    <a:pt x="474" y="60"/>
                  </a:lnTo>
                  <a:lnTo>
                    <a:pt x="468" y="54"/>
                  </a:lnTo>
                  <a:lnTo>
                    <a:pt x="450" y="78"/>
                  </a:lnTo>
                  <a:lnTo>
                    <a:pt x="402" y="102"/>
                  </a:lnTo>
                  <a:lnTo>
                    <a:pt x="390" y="126"/>
                  </a:lnTo>
                  <a:lnTo>
                    <a:pt x="372" y="132"/>
                  </a:lnTo>
                  <a:lnTo>
                    <a:pt x="372" y="150"/>
                  </a:lnTo>
                  <a:lnTo>
                    <a:pt x="294" y="162"/>
                  </a:lnTo>
                  <a:lnTo>
                    <a:pt x="132" y="174"/>
                  </a:lnTo>
                  <a:lnTo>
                    <a:pt x="0" y="180"/>
                  </a:lnTo>
                  <a:lnTo>
                    <a:pt x="12" y="168"/>
                  </a:lnTo>
                  <a:lnTo>
                    <a:pt x="0" y="150"/>
                  </a:lnTo>
                  <a:lnTo>
                    <a:pt x="18" y="138"/>
                  </a:lnTo>
                  <a:lnTo>
                    <a:pt x="18" y="126"/>
                  </a:lnTo>
                  <a:lnTo>
                    <a:pt x="30" y="108"/>
                  </a:lnTo>
                  <a:lnTo>
                    <a:pt x="30" y="102"/>
                  </a:lnTo>
                  <a:lnTo>
                    <a:pt x="36" y="54"/>
                  </a:lnTo>
                  <a:lnTo>
                    <a:pt x="42" y="60"/>
                  </a:lnTo>
                  <a:lnTo>
                    <a:pt x="126" y="54"/>
                  </a:lnTo>
                  <a:lnTo>
                    <a:pt x="126" y="42"/>
                  </a:lnTo>
                  <a:lnTo>
                    <a:pt x="402" y="18"/>
                  </a:lnTo>
                  <a:lnTo>
                    <a:pt x="522"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44" name="Freeform 231"/>
            <p:cNvSpPr>
              <a:spLocks/>
            </p:cNvSpPr>
            <p:nvPr/>
          </p:nvSpPr>
          <p:spPr bwMode="auto">
            <a:xfrm>
              <a:off x="3279" y="2256"/>
              <a:ext cx="522" cy="180"/>
            </a:xfrm>
            <a:custGeom>
              <a:avLst/>
              <a:gdLst>
                <a:gd name="T0" fmla="*/ 522 w 522"/>
                <a:gd name="T1" fmla="*/ 0 h 180"/>
                <a:gd name="T2" fmla="*/ 522 w 522"/>
                <a:gd name="T3" fmla="*/ 24 h 180"/>
                <a:gd name="T4" fmla="*/ 504 w 522"/>
                <a:gd name="T5" fmla="*/ 42 h 180"/>
                <a:gd name="T6" fmla="*/ 474 w 522"/>
                <a:gd name="T7" fmla="*/ 60 h 180"/>
                <a:gd name="T8" fmla="*/ 468 w 522"/>
                <a:gd name="T9" fmla="*/ 54 h 180"/>
                <a:gd name="T10" fmla="*/ 450 w 522"/>
                <a:gd name="T11" fmla="*/ 78 h 180"/>
                <a:gd name="T12" fmla="*/ 402 w 522"/>
                <a:gd name="T13" fmla="*/ 102 h 180"/>
                <a:gd name="T14" fmla="*/ 390 w 522"/>
                <a:gd name="T15" fmla="*/ 126 h 180"/>
                <a:gd name="T16" fmla="*/ 372 w 522"/>
                <a:gd name="T17" fmla="*/ 132 h 180"/>
                <a:gd name="T18" fmla="*/ 372 w 522"/>
                <a:gd name="T19" fmla="*/ 150 h 180"/>
                <a:gd name="T20" fmla="*/ 294 w 522"/>
                <a:gd name="T21" fmla="*/ 162 h 180"/>
                <a:gd name="T22" fmla="*/ 132 w 522"/>
                <a:gd name="T23" fmla="*/ 174 h 180"/>
                <a:gd name="T24" fmla="*/ 0 w 522"/>
                <a:gd name="T25" fmla="*/ 180 h 180"/>
                <a:gd name="T26" fmla="*/ 12 w 522"/>
                <a:gd name="T27" fmla="*/ 168 h 180"/>
                <a:gd name="T28" fmla="*/ 0 w 522"/>
                <a:gd name="T29" fmla="*/ 150 h 180"/>
                <a:gd name="T30" fmla="*/ 18 w 522"/>
                <a:gd name="T31" fmla="*/ 138 h 180"/>
                <a:gd name="T32" fmla="*/ 18 w 522"/>
                <a:gd name="T33" fmla="*/ 126 h 180"/>
                <a:gd name="T34" fmla="*/ 30 w 522"/>
                <a:gd name="T35" fmla="*/ 108 h 180"/>
                <a:gd name="T36" fmla="*/ 30 w 522"/>
                <a:gd name="T37" fmla="*/ 102 h 180"/>
                <a:gd name="T38" fmla="*/ 36 w 522"/>
                <a:gd name="T39" fmla="*/ 54 h 180"/>
                <a:gd name="T40" fmla="*/ 42 w 522"/>
                <a:gd name="T41" fmla="*/ 60 h 180"/>
                <a:gd name="T42" fmla="*/ 126 w 522"/>
                <a:gd name="T43" fmla="*/ 54 h 180"/>
                <a:gd name="T44" fmla="*/ 126 w 522"/>
                <a:gd name="T45" fmla="*/ 42 h 180"/>
                <a:gd name="T46" fmla="*/ 402 w 522"/>
                <a:gd name="T47" fmla="*/ 18 h 180"/>
                <a:gd name="T48" fmla="*/ 522 w 522"/>
                <a:gd name="T49" fmla="*/ 0 h 180"/>
                <a:gd name="T50" fmla="*/ 522 w 522"/>
                <a:gd name="T51" fmla="*/ 6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2"/>
                <a:gd name="T79" fmla="*/ 0 h 180"/>
                <a:gd name="T80" fmla="*/ 522 w 522"/>
                <a:gd name="T81" fmla="*/ 180 h 1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2" h="180">
                  <a:moveTo>
                    <a:pt x="522" y="0"/>
                  </a:moveTo>
                  <a:lnTo>
                    <a:pt x="522" y="24"/>
                  </a:lnTo>
                  <a:lnTo>
                    <a:pt x="504" y="42"/>
                  </a:lnTo>
                  <a:lnTo>
                    <a:pt x="474" y="60"/>
                  </a:lnTo>
                  <a:lnTo>
                    <a:pt x="468" y="54"/>
                  </a:lnTo>
                  <a:lnTo>
                    <a:pt x="450" y="78"/>
                  </a:lnTo>
                  <a:lnTo>
                    <a:pt x="402" y="102"/>
                  </a:lnTo>
                  <a:lnTo>
                    <a:pt x="390" y="126"/>
                  </a:lnTo>
                  <a:lnTo>
                    <a:pt x="372" y="132"/>
                  </a:lnTo>
                  <a:lnTo>
                    <a:pt x="372" y="150"/>
                  </a:lnTo>
                  <a:lnTo>
                    <a:pt x="294" y="162"/>
                  </a:lnTo>
                  <a:lnTo>
                    <a:pt x="132" y="174"/>
                  </a:lnTo>
                  <a:lnTo>
                    <a:pt x="0" y="180"/>
                  </a:lnTo>
                  <a:lnTo>
                    <a:pt x="12" y="168"/>
                  </a:lnTo>
                  <a:lnTo>
                    <a:pt x="0" y="150"/>
                  </a:lnTo>
                  <a:lnTo>
                    <a:pt x="18" y="138"/>
                  </a:lnTo>
                  <a:lnTo>
                    <a:pt x="18" y="126"/>
                  </a:lnTo>
                  <a:lnTo>
                    <a:pt x="30" y="108"/>
                  </a:lnTo>
                  <a:lnTo>
                    <a:pt x="30" y="102"/>
                  </a:lnTo>
                  <a:lnTo>
                    <a:pt x="36" y="54"/>
                  </a:lnTo>
                  <a:lnTo>
                    <a:pt x="42" y="60"/>
                  </a:lnTo>
                  <a:lnTo>
                    <a:pt x="126" y="54"/>
                  </a:lnTo>
                  <a:lnTo>
                    <a:pt x="126" y="42"/>
                  </a:lnTo>
                  <a:lnTo>
                    <a:pt x="402" y="18"/>
                  </a:lnTo>
                  <a:lnTo>
                    <a:pt x="522" y="0"/>
                  </a:lnTo>
                  <a:lnTo>
                    <a:pt x="522"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45" name="Freeform 232"/>
            <p:cNvSpPr>
              <a:spLocks/>
            </p:cNvSpPr>
            <p:nvPr/>
          </p:nvSpPr>
          <p:spPr bwMode="auto">
            <a:xfrm>
              <a:off x="2211" y="2316"/>
              <a:ext cx="864" cy="834"/>
            </a:xfrm>
            <a:custGeom>
              <a:avLst/>
              <a:gdLst>
                <a:gd name="T0" fmla="*/ 828 w 864"/>
                <a:gd name="T1" fmla="*/ 246 h 834"/>
                <a:gd name="T2" fmla="*/ 864 w 864"/>
                <a:gd name="T3" fmla="*/ 438 h 834"/>
                <a:gd name="T4" fmla="*/ 858 w 864"/>
                <a:gd name="T5" fmla="*/ 516 h 834"/>
                <a:gd name="T6" fmla="*/ 846 w 864"/>
                <a:gd name="T7" fmla="*/ 540 h 834"/>
                <a:gd name="T8" fmla="*/ 804 w 864"/>
                <a:gd name="T9" fmla="*/ 558 h 834"/>
                <a:gd name="T10" fmla="*/ 792 w 864"/>
                <a:gd name="T11" fmla="*/ 534 h 834"/>
                <a:gd name="T12" fmla="*/ 768 w 864"/>
                <a:gd name="T13" fmla="*/ 540 h 834"/>
                <a:gd name="T14" fmla="*/ 756 w 864"/>
                <a:gd name="T15" fmla="*/ 582 h 834"/>
                <a:gd name="T16" fmla="*/ 678 w 864"/>
                <a:gd name="T17" fmla="*/ 648 h 834"/>
                <a:gd name="T18" fmla="*/ 684 w 864"/>
                <a:gd name="T19" fmla="*/ 630 h 834"/>
                <a:gd name="T20" fmla="*/ 678 w 864"/>
                <a:gd name="T21" fmla="*/ 630 h 834"/>
                <a:gd name="T22" fmla="*/ 666 w 864"/>
                <a:gd name="T23" fmla="*/ 630 h 834"/>
                <a:gd name="T24" fmla="*/ 660 w 864"/>
                <a:gd name="T25" fmla="*/ 642 h 834"/>
                <a:gd name="T26" fmla="*/ 654 w 864"/>
                <a:gd name="T27" fmla="*/ 654 h 834"/>
                <a:gd name="T28" fmla="*/ 642 w 864"/>
                <a:gd name="T29" fmla="*/ 660 h 834"/>
                <a:gd name="T30" fmla="*/ 636 w 864"/>
                <a:gd name="T31" fmla="*/ 654 h 834"/>
                <a:gd name="T32" fmla="*/ 624 w 864"/>
                <a:gd name="T33" fmla="*/ 684 h 834"/>
                <a:gd name="T34" fmla="*/ 606 w 864"/>
                <a:gd name="T35" fmla="*/ 690 h 834"/>
                <a:gd name="T36" fmla="*/ 612 w 864"/>
                <a:gd name="T37" fmla="*/ 702 h 834"/>
                <a:gd name="T38" fmla="*/ 594 w 864"/>
                <a:gd name="T39" fmla="*/ 732 h 834"/>
                <a:gd name="T40" fmla="*/ 588 w 864"/>
                <a:gd name="T41" fmla="*/ 732 h 834"/>
                <a:gd name="T42" fmla="*/ 576 w 864"/>
                <a:gd name="T43" fmla="*/ 732 h 834"/>
                <a:gd name="T44" fmla="*/ 594 w 864"/>
                <a:gd name="T45" fmla="*/ 768 h 834"/>
                <a:gd name="T46" fmla="*/ 546 w 864"/>
                <a:gd name="T47" fmla="*/ 828 h 834"/>
                <a:gd name="T48" fmla="*/ 462 w 864"/>
                <a:gd name="T49" fmla="*/ 750 h 834"/>
                <a:gd name="T50" fmla="*/ 408 w 864"/>
                <a:gd name="T51" fmla="*/ 654 h 834"/>
                <a:gd name="T52" fmla="*/ 336 w 864"/>
                <a:gd name="T53" fmla="*/ 534 h 834"/>
                <a:gd name="T54" fmla="*/ 252 w 864"/>
                <a:gd name="T55" fmla="*/ 528 h 834"/>
                <a:gd name="T56" fmla="*/ 216 w 864"/>
                <a:gd name="T57" fmla="*/ 582 h 834"/>
                <a:gd name="T58" fmla="*/ 126 w 864"/>
                <a:gd name="T59" fmla="*/ 528 h 834"/>
                <a:gd name="T60" fmla="*/ 6 w 864"/>
                <a:gd name="T61" fmla="*/ 342 h 834"/>
                <a:gd name="T62" fmla="*/ 234 w 864"/>
                <a:gd name="T63" fmla="*/ 348 h 834"/>
                <a:gd name="T64" fmla="*/ 456 w 864"/>
                <a:gd name="T65" fmla="*/ 12 h 834"/>
                <a:gd name="T66" fmla="*/ 468 w 864"/>
                <a:gd name="T67" fmla="*/ 174 h 834"/>
                <a:gd name="T68" fmla="*/ 498 w 864"/>
                <a:gd name="T69" fmla="*/ 192 h 834"/>
                <a:gd name="T70" fmla="*/ 564 w 864"/>
                <a:gd name="T71" fmla="*/ 198 h 834"/>
                <a:gd name="T72" fmla="*/ 594 w 864"/>
                <a:gd name="T73" fmla="*/ 210 h 834"/>
                <a:gd name="T74" fmla="*/ 624 w 864"/>
                <a:gd name="T75" fmla="*/ 216 h 834"/>
                <a:gd name="T76" fmla="*/ 642 w 864"/>
                <a:gd name="T77" fmla="*/ 216 h 834"/>
                <a:gd name="T78" fmla="*/ 660 w 864"/>
                <a:gd name="T79" fmla="*/ 216 h 834"/>
                <a:gd name="T80" fmla="*/ 750 w 864"/>
                <a:gd name="T81" fmla="*/ 210 h 834"/>
                <a:gd name="T82" fmla="*/ 798 w 864"/>
                <a:gd name="T83" fmla="*/ 234 h 8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4"/>
                <a:gd name="T127" fmla="*/ 0 h 834"/>
                <a:gd name="T128" fmla="*/ 864 w 864"/>
                <a:gd name="T129" fmla="*/ 834 h 8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4" h="834">
                  <a:moveTo>
                    <a:pt x="798" y="234"/>
                  </a:moveTo>
                  <a:lnTo>
                    <a:pt x="828" y="246"/>
                  </a:lnTo>
                  <a:lnTo>
                    <a:pt x="828" y="366"/>
                  </a:lnTo>
                  <a:lnTo>
                    <a:pt x="864" y="438"/>
                  </a:lnTo>
                  <a:lnTo>
                    <a:pt x="852" y="474"/>
                  </a:lnTo>
                  <a:lnTo>
                    <a:pt x="858" y="516"/>
                  </a:lnTo>
                  <a:lnTo>
                    <a:pt x="840" y="534"/>
                  </a:lnTo>
                  <a:lnTo>
                    <a:pt x="846" y="540"/>
                  </a:lnTo>
                  <a:lnTo>
                    <a:pt x="786" y="570"/>
                  </a:lnTo>
                  <a:lnTo>
                    <a:pt x="804" y="558"/>
                  </a:lnTo>
                  <a:lnTo>
                    <a:pt x="786" y="558"/>
                  </a:lnTo>
                  <a:lnTo>
                    <a:pt x="792" y="534"/>
                  </a:lnTo>
                  <a:lnTo>
                    <a:pt x="774" y="546"/>
                  </a:lnTo>
                  <a:lnTo>
                    <a:pt x="768" y="540"/>
                  </a:lnTo>
                  <a:lnTo>
                    <a:pt x="774" y="576"/>
                  </a:lnTo>
                  <a:lnTo>
                    <a:pt x="756" y="582"/>
                  </a:lnTo>
                  <a:lnTo>
                    <a:pt x="756" y="600"/>
                  </a:lnTo>
                  <a:lnTo>
                    <a:pt x="678" y="648"/>
                  </a:lnTo>
                  <a:lnTo>
                    <a:pt x="720" y="618"/>
                  </a:lnTo>
                  <a:lnTo>
                    <a:pt x="684" y="630"/>
                  </a:lnTo>
                  <a:lnTo>
                    <a:pt x="684" y="618"/>
                  </a:lnTo>
                  <a:lnTo>
                    <a:pt x="678" y="630"/>
                  </a:lnTo>
                  <a:lnTo>
                    <a:pt x="672" y="624"/>
                  </a:lnTo>
                  <a:lnTo>
                    <a:pt x="666" y="630"/>
                  </a:lnTo>
                  <a:lnTo>
                    <a:pt x="654" y="624"/>
                  </a:lnTo>
                  <a:lnTo>
                    <a:pt x="660" y="642"/>
                  </a:lnTo>
                  <a:lnTo>
                    <a:pt x="672" y="642"/>
                  </a:lnTo>
                  <a:lnTo>
                    <a:pt x="654" y="654"/>
                  </a:lnTo>
                  <a:lnTo>
                    <a:pt x="642" y="636"/>
                  </a:lnTo>
                  <a:lnTo>
                    <a:pt x="642" y="660"/>
                  </a:lnTo>
                  <a:lnTo>
                    <a:pt x="636" y="666"/>
                  </a:lnTo>
                  <a:lnTo>
                    <a:pt x="636" y="654"/>
                  </a:lnTo>
                  <a:lnTo>
                    <a:pt x="612" y="672"/>
                  </a:lnTo>
                  <a:lnTo>
                    <a:pt x="624" y="684"/>
                  </a:lnTo>
                  <a:lnTo>
                    <a:pt x="594" y="684"/>
                  </a:lnTo>
                  <a:lnTo>
                    <a:pt x="606" y="690"/>
                  </a:lnTo>
                  <a:lnTo>
                    <a:pt x="606" y="702"/>
                  </a:lnTo>
                  <a:lnTo>
                    <a:pt x="612" y="702"/>
                  </a:lnTo>
                  <a:lnTo>
                    <a:pt x="600" y="732"/>
                  </a:lnTo>
                  <a:lnTo>
                    <a:pt x="594" y="732"/>
                  </a:lnTo>
                  <a:lnTo>
                    <a:pt x="594" y="720"/>
                  </a:lnTo>
                  <a:lnTo>
                    <a:pt x="588" y="732"/>
                  </a:lnTo>
                  <a:lnTo>
                    <a:pt x="576" y="720"/>
                  </a:lnTo>
                  <a:lnTo>
                    <a:pt x="576" y="732"/>
                  </a:lnTo>
                  <a:lnTo>
                    <a:pt x="600" y="732"/>
                  </a:lnTo>
                  <a:lnTo>
                    <a:pt x="594" y="768"/>
                  </a:lnTo>
                  <a:lnTo>
                    <a:pt x="618" y="834"/>
                  </a:lnTo>
                  <a:lnTo>
                    <a:pt x="546" y="828"/>
                  </a:lnTo>
                  <a:lnTo>
                    <a:pt x="480" y="798"/>
                  </a:lnTo>
                  <a:lnTo>
                    <a:pt x="462" y="750"/>
                  </a:lnTo>
                  <a:lnTo>
                    <a:pt x="456" y="702"/>
                  </a:lnTo>
                  <a:lnTo>
                    <a:pt x="408" y="654"/>
                  </a:lnTo>
                  <a:lnTo>
                    <a:pt x="372" y="570"/>
                  </a:lnTo>
                  <a:lnTo>
                    <a:pt x="336" y="534"/>
                  </a:lnTo>
                  <a:lnTo>
                    <a:pt x="276" y="516"/>
                  </a:lnTo>
                  <a:lnTo>
                    <a:pt x="252" y="528"/>
                  </a:lnTo>
                  <a:lnTo>
                    <a:pt x="234" y="564"/>
                  </a:lnTo>
                  <a:lnTo>
                    <a:pt x="216" y="582"/>
                  </a:lnTo>
                  <a:lnTo>
                    <a:pt x="198" y="576"/>
                  </a:lnTo>
                  <a:lnTo>
                    <a:pt x="126" y="528"/>
                  </a:lnTo>
                  <a:lnTo>
                    <a:pt x="108" y="450"/>
                  </a:lnTo>
                  <a:lnTo>
                    <a:pt x="6" y="342"/>
                  </a:lnTo>
                  <a:lnTo>
                    <a:pt x="0" y="330"/>
                  </a:lnTo>
                  <a:lnTo>
                    <a:pt x="234" y="348"/>
                  </a:lnTo>
                  <a:lnTo>
                    <a:pt x="264" y="0"/>
                  </a:lnTo>
                  <a:lnTo>
                    <a:pt x="456" y="12"/>
                  </a:lnTo>
                  <a:lnTo>
                    <a:pt x="444" y="162"/>
                  </a:lnTo>
                  <a:lnTo>
                    <a:pt x="468" y="174"/>
                  </a:lnTo>
                  <a:lnTo>
                    <a:pt x="486" y="174"/>
                  </a:lnTo>
                  <a:lnTo>
                    <a:pt x="498" y="192"/>
                  </a:lnTo>
                  <a:lnTo>
                    <a:pt x="540" y="204"/>
                  </a:lnTo>
                  <a:lnTo>
                    <a:pt x="564" y="198"/>
                  </a:lnTo>
                  <a:lnTo>
                    <a:pt x="582" y="222"/>
                  </a:lnTo>
                  <a:lnTo>
                    <a:pt x="594" y="210"/>
                  </a:lnTo>
                  <a:lnTo>
                    <a:pt x="612" y="228"/>
                  </a:lnTo>
                  <a:lnTo>
                    <a:pt x="624" y="216"/>
                  </a:lnTo>
                  <a:lnTo>
                    <a:pt x="630" y="234"/>
                  </a:lnTo>
                  <a:lnTo>
                    <a:pt x="642" y="216"/>
                  </a:lnTo>
                  <a:lnTo>
                    <a:pt x="648" y="222"/>
                  </a:lnTo>
                  <a:lnTo>
                    <a:pt x="660" y="216"/>
                  </a:lnTo>
                  <a:lnTo>
                    <a:pt x="678" y="234"/>
                  </a:lnTo>
                  <a:lnTo>
                    <a:pt x="750" y="210"/>
                  </a:lnTo>
                  <a:lnTo>
                    <a:pt x="798" y="240"/>
                  </a:lnTo>
                  <a:lnTo>
                    <a:pt x="798" y="23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46" name="Freeform 233"/>
            <p:cNvSpPr>
              <a:spLocks/>
            </p:cNvSpPr>
            <p:nvPr/>
          </p:nvSpPr>
          <p:spPr bwMode="auto">
            <a:xfrm>
              <a:off x="2211" y="2316"/>
              <a:ext cx="864" cy="834"/>
            </a:xfrm>
            <a:custGeom>
              <a:avLst/>
              <a:gdLst>
                <a:gd name="T0" fmla="*/ 828 w 864"/>
                <a:gd name="T1" fmla="*/ 246 h 834"/>
                <a:gd name="T2" fmla="*/ 864 w 864"/>
                <a:gd name="T3" fmla="*/ 438 h 834"/>
                <a:gd name="T4" fmla="*/ 858 w 864"/>
                <a:gd name="T5" fmla="*/ 516 h 834"/>
                <a:gd name="T6" fmla="*/ 846 w 864"/>
                <a:gd name="T7" fmla="*/ 540 h 834"/>
                <a:gd name="T8" fmla="*/ 804 w 864"/>
                <a:gd name="T9" fmla="*/ 558 h 834"/>
                <a:gd name="T10" fmla="*/ 792 w 864"/>
                <a:gd name="T11" fmla="*/ 534 h 834"/>
                <a:gd name="T12" fmla="*/ 768 w 864"/>
                <a:gd name="T13" fmla="*/ 540 h 834"/>
                <a:gd name="T14" fmla="*/ 756 w 864"/>
                <a:gd name="T15" fmla="*/ 582 h 834"/>
                <a:gd name="T16" fmla="*/ 678 w 864"/>
                <a:gd name="T17" fmla="*/ 648 h 834"/>
                <a:gd name="T18" fmla="*/ 684 w 864"/>
                <a:gd name="T19" fmla="*/ 630 h 834"/>
                <a:gd name="T20" fmla="*/ 678 w 864"/>
                <a:gd name="T21" fmla="*/ 630 h 834"/>
                <a:gd name="T22" fmla="*/ 666 w 864"/>
                <a:gd name="T23" fmla="*/ 630 h 834"/>
                <a:gd name="T24" fmla="*/ 660 w 864"/>
                <a:gd name="T25" fmla="*/ 642 h 834"/>
                <a:gd name="T26" fmla="*/ 654 w 864"/>
                <a:gd name="T27" fmla="*/ 654 h 834"/>
                <a:gd name="T28" fmla="*/ 642 w 864"/>
                <a:gd name="T29" fmla="*/ 660 h 834"/>
                <a:gd name="T30" fmla="*/ 636 w 864"/>
                <a:gd name="T31" fmla="*/ 654 h 834"/>
                <a:gd name="T32" fmla="*/ 624 w 864"/>
                <a:gd name="T33" fmla="*/ 684 h 834"/>
                <a:gd name="T34" fmla="*/ 606 w 864"/>
                <a:gd name="T35" fmla="*/ 690 h 834"/>
                <a:gd name="T36" fmla="*/ 612 w 864"/>
                <a:gd name="T37" fmla="*/ 702 h 834"/>
                <a:gd name="T38" fmla="*/ 594 w 864"/>
                <a:gd name="T39" fmla="*/ 732 h 834"/>
                <a:gd name="T40" fmla="*/ 588 w 864"/>
                <a:gd name="T41" fmla="*/ 732 h 834"/>
                <a:gd name="T42" fmla="*/ 576 w 864"/>
                <a:gd name="T43" fmla="*/ 732 h 834"/>
                <a:gd name="T44" fmla="*/ 594 w 864"/>
                <a:gd name="T45" fmla="*/ 768 h 834"/>
                <a:gd name="T46" fmla="*/ 546 w 864"/>
                <a:gd name="T47" fmla="*/ 828 h 834"/>
                <a:gd name="T48" fmla="*/ 462 w 864"/>
                <a:gd name="T49" fmla="*/ 750 h 834"/>
                <a:gd name="T50" fmla="*/ 408 w 864"/>
                <a:gd name="T51" fmla="*/ 654 h 834"/>
                <a:gd name="T52" fmla="*/ 336 w 864"/>
                <a:gd name="T53" fmla="*/ 534 h 834"/>
                <a:gd name="T54" fmla="*/ 252 w 864"/>
                <a:gd name="T55" fmla="*/ 528 h 834"/>
                <a:gd name="T56" fmla="*/ 216 w 864"/>
                <a:gd name="T57" fmla="*/ 582 h 834"/>
                <a:gd name="T58" fmla="*/ 126 w 864"/>
                <a:gd name="T59" fmla="*/ 528 h 834"/>
                <a:gd name="T60" fmla="*/ 6 w 864"/>
                <a:gd name="T61" fmla="*/ 342 h 834"/>
                <a:gd name="T62" fmla="*/ 234 w 864"/>
                <a:gd name="T63" fmla="*/ 348 h 834"/>
                <a:gd name="T64" fmla="*/ 456 w 864"/>
                <a:gd name="T65" fmla="*/ 12 h 834"/>
                <a:gd name="T66" fmla="*/ 468 w 864"/>
                <a:gd name="T67" fmla="*/ 174 h 834"/>
                <a:gd name="T68" fmla="*/ 498 w 864"/>
                <a:gd name="T69" fmla="*/ 192 h 834"/>
                <a:gd name="T70" fmla="*/ 564 w 864"/>
                <a:gd name="T71" fmla="*/ 198 h 834"/>
                <a:gd name="T72" fmla="*/ 594 w 864"/>
                <a:gd name="T73" fmla="*/ 210 h 834"/>
                <a:gd name="T74" fmla="*/ 624 w 864"/>
                <a:gd name="T75" fmla="*/ 216 h 834"/>
                <a:gd name="T76" fmla="*/ 642 w 864"/>
                <a:gd name="T77" fmla="*/ 216 h 834"/>
                <a:gd name="T78" fmla="*/ 660 w 864"/>
                <a:gd name="T79" fmla="*/ 216 h 834"/>
                <a:gd name="T80" fmla="*/ 750 w 864"/>
                <a:gd name="T81" fmla="*/ 210 h 834"/>
                <a:gd name="T82" fmla="*/ 798 w 864"/>
                <a:gd name="T83" fmla="*/ 234 h 8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4"/>
                <a:gd name="T127" fmla="*/ 0 h 834"/>
                <a:gd name="T128" fmla="*/ 864 w 864"/>
                <a:gd name="T129" fmla="*/ 834 h 8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4" h="834">
                  <a:moveTo>
                    <a:pt x="798" y="234"/>
                  </a:moveTo>
                  <a:lnTo>
                    <a:pt x="828" y="246"/>
                  </a:lnTo>
                  <a:lnTo>
                    <a:pt x="828" y="366"/>
                  </a:lnTo>
                  <a:lnTo>
                    <a:pt x="864" y="438"/>
                  </a:lnTo>
                  <a:lnTo>
                    <a:pt x="852" y="474"/>
                  </a:lnTo>
                  <a:lnTo>
                    <a:pt x="858" y="516"/>
                  </a:lnTo>
                  <a:lnTo>
                    <a:pt x="840" y="534"/>
                  </a:lnTo>
                  <a:lnTo>
                    <a:pt x="846" y="540"/>
                  </a:lnTo>
                  <a:lnTo>
                    <a:pt x="786" y="570"/>
                  </a:lnTo>
                  <a:lnTo>
                    <a:pt x="804" y="558"/>
                  </a:lnTo>
                  <a:lnTo>
                    <a:pt x="786" y="558"/>
                  </a:lnTo>
                  <a:lnTo>
                    <a:pt x="792" y="534"/>
                  </a:lnTo>
                  <a:lnTo>
                    <a:pt x="774" y="546"/>
                  </a:lnTo>
                  <a:lnTo>
                    <a:pt x="768" y="540"/>
                  </a:lnTo>
                  <a:lnTo>
                    <a:pt x="774" y="576"/>
                  </a:lnTo>
                  <a:lnTo>
                    <a:pt x="756" y="582"/>
                  </a:lnTo>
                  <a:lnTo>
                    <a:pt x="756" y="600"/>
                  </a:lnTo>
                  <a:lnTo>
                    <a:pt x="678" y="648"/>
                  </a:lnTo>
                  <a:lnTo>
                    <a:pt x="720" y="618"/>
                  </a:lnTo>
                  <a:lnTo>
                    <a:pt x="684" y="630"/>
                  </a:lnTo>
                  <a:lnTo>
                    <a:pt x="684" y="618"/>
                  </a:lnTo>
                  <a:lnTo>
                    <a:pt x="678" y="630"/>
                  </a:lnTo>
                  <a:lnTo>
                    <a:pt x="672" y="624"/>
                  </a:lnTo>
                  <a:lnTo>
                    <a:pt x="666" y="630"/>
                  </a:lnTo>
                  <a:lnTo>
                    <a:pt x="654" y="624"/>
                  </a:lnTo>
                  <a:lnTo>
                    <a:pt x="660" y="642"/>
                  </a:lnTo>
                  <a:lnTo>
                    <a:pt x="672" y="642"/>
                  </a:lnTo>
                  <a:lnTo>
                    <a:pt x="654" y="654"/>
                  </a:lnTo>
                  <a:lnTo>
                    <a:pt x="642" y="636"/>
                  </a:lnTo>
                  <a:lnTo>
                    <a:pt x="642" y="660"/>
                  </a:lnTo>
                  <a:lnTo>
                    <a:pt x="636" y="666"/>
                  </a:lnTo>
                  <a:lnTo>
                    <a:pt x="636" y="654"/>
                  </a:lnTo>
                  <a:lnTo>
                    <a:pt x="612" y="672"/>
                  </a:lnTo>
                  <a:lnTo>
                    <a:pt x="624" y="684"/>
                  </a:lnTo>
                  <a:lnTo>
                    <a:pt x="594" y="684"/>
                  </a:lnTo>
                  <a:lnTo>
                    <a:pt x="606" y="690"/>
                  </a:lnTo>
                  <a:lnTo>
                    <a:pt x="606" y="702"/>
                  </a:lnTo>
                  <a:lnTo>
                    <a:pt x="612" y="702"/>
                  </a:lnTo>
                  <a:lnTo>
                    <a:pt x="600" y="732"/>
                  </a:lnTo>
                  <a:lnTo>
                    <a:pt x="594" y="732"/>
                  </a:lnTo>
                  <a:lnTo>
                    <a:pt x="594" y="720"/>
                  </a:lnTo>
                  <a:lnTo>
                    <a:pt x="588" y="732"/>
                  </a:lnTo>
                  <a:lnTo>
                    <a:pt x="576" y="720"/>
                  </a:lnTo>
                  <a:lnTo>
                    <a:pt x="576" y="732"/>
                  </a:lnTo>
                  <a:lnTo>
                    <a:pt x="600" y="732"/>
                  </a:lnTo>
                  <a:lnTo>
                    <a:pt x="594" y="768"/>
                  </a:lnTo>
                  <a:lnTo>
                    <a:pt x="618" y="834"/>
                  </a:lnTo>
                  <a:lnTo>
                    <a:pt x="546" y="828"/>
                  </a:lnTo>
                  <a:lnTo>
                    <a:pt x="480" y="798"/>
                  </a:lnTo>
                  <a:lnTo>
                    <a:pt x="462" y="750"/>
                  </a:lnTo>
                  <a:lnTo>
                    <a:pt x="456" y="702"/>
                  </a:lnTo>
                  <a:lnTo>
                    <a:pt x="408" y="654"/>
                  </a:lnTo>
                  <a:lnTo>
                    <a:pt x="372" y="570"/>
                  </a:lnTo>
                  <a:lnTo>
                    <a:pt x="336" y="534"/>
                  </a:lnTo>
                  <a:lnTo>
                    <a:pt x="276" y="516"/>
                  </a:lnTo>
                  <a:lnTo>
                    <a:pt x="252" y="528"/>
                  </a:lnTo>
                  <a:lnTo>
                    <a:pt x="234" y="564"/>
                  </a:lnTo>
                  <a:lnTo>
                    <a:pt x="216" y="582"/>
                  </a:lnTo>
                  <a:lnTo>
                    <a:pt x="198" y="576"/>
                  </a:lnTo>
                  <a:lnTo>
                    <a:pt x="126" y="528"/>
                  </a:lnTo>
                  <a:lnTo>
                    <a:pt x="108" y="450"/>
                  </a:lnTo>
                  <a:lnTo>
                    <a:pt x="6" y="342"/>
                  </a:lnTo>
                  <a:lnTo>
                    <a:pt x="0" y="330"/>
                  </a:lnTo>
                  <a:lnTo>
                    <a:pt x="234" y="348"/>
                  </a:lnTo>
                  <a:lnTo>
                    <a:pt x="264" y="0"/>
                  </a:lnTo>
                  <a:lnTo>
                    <a:pt x="456" y="12"/>
                  </a:lnTo>
                  <a:lnTo>
                    <a:pt x="444" y="162"/>
                  </a:lnTo>
                  <a:lnTo>
                    <a:pt x="468" y="174"/>
                  </a:lnTo>
                  <a:lnTo>
                    <a:pt x="486" y="174"/>
                  </a:lnTo>
                  <a:lnTo>
                    <a:pt x="498" y="192"/>
                  </a:lnTo>
                  <a:lnTo>
                    <a:pt x="540" y="204"/>
                  </a:lnTo>
                  <a:lnTo>
                    <a:pt x="564" y="198"/>
                  </a:lnTo>
                  <a:lnTo>
                    <a:pt x="582" y="222"/>
                  </a:lnTo>
                  <a:lnTo>
                    <a:pt x="594" y="210"/>
                  </a:lnTo>
                  <a:lnTo>
                    <a:pt x="612" y="228"/>
                  </a:lnTo>
                  <a:lnTo>
                    <a:pt x="624" y="216"/>
                  </a:lnTo>
                  <a:lnTo>
                    <a:pt x="630" y="234"/>
                  </a:lnTo>
                  <a:lnTo>
                    <a:pt x="642" y="216"/>
                  </a:lnTo>
                  <a:lnTo>
                    <a:pt x="648" y="222"/>
                  </a:lnTo>
                  <a:lnTo>
                    <a:pt x="660" y="216"/>
                  </a:lnTo>
                  <a:lnTo>
                    <a:pt x="678" y="234"/>
                  </a:lnTo>
                  <a:lnTo>
                    <a:pt x="750" y="210"/>
                  </a:lnTo>
                  <a:lnTo>
                    <a:pt x="798" y="240"/>
                  </a:lnTo>
                  <a:lnTo>
                    <a:pt x="798" y="234"/>
                  </a:lnTo>
                  <a:lnTo>
                    <a:pt x="798" y="24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47" name="Freeform 234"/>
            <p:cNvSpPr>
              <a:spLocks/>
            </p:cNvSpPr>
            <p:nvPr/>
          </p:nvSpPr>
          <p:spPr bwMode="auto">
            <a:xfrm>
              <a:off x="1803" y="1800"/>
              <a:ext cx="348" cy="438"/>
            </a:xfrm>
            <a:custGeom>
              <a:avLst/>
              <a:gdLst>
                <a:gd name="T0" fmla="*/ 306 w 348"/>
                <a:gd name="T1" fmla="*/ 438 h 438"/>
                <a:gd name="T2" fmla="*/ 0 w 348"/>
                <a:gd name="T3" fmla="*/ 384 h 438"/>
                <a:gd name="T4" fmla="*/ 78 w 348"/>
                <a:gd name="T5" fmla="*/ 0 h 438"/>
                <a:gd name="T6" fmla="*/ 132 w 348"/>
                <a:gd name="T7" fmla="*/ 12 h 438"/>
                <a:gd name="T8" fmla="*/ 246 w 348"/>
                <a:gd name="T9" fmla="*/ 30 h 438"/>
                <a:gd name="T10" fmla="*/ 234 w 348"/>
                <a:gd name="T11" fmla="*/ 108 h 438"/>
                <a:gd name="T12" fmla="*/ 348 w 348"/>
                <a:gd name="T13" fmla="*/ 126 h 438"/>
                <a:gd name="T14" fmla="*/ 312 w 348"/>
                <a:gd name="T15" fmla="*/ 390 h 438"/>
                <a:gd name="T16" fmla="*/ 306 w 348"/>
                <a:gd name="T17" fmla="*/ 438 h 4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438"/>
                <a:gd name="T29" fmla="*/ 348 w 348"/>
                <a:gd name="T30" fmla="*/ 438 h 4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438">
                  <a:moveTo>
                    <a:pt x="306" y="438"/>
                  </a:moveTo>
                  <a:lnTo>
                    <a:pt x="0" y="384"/>
                  </a:lnTo>
                  <a:lnTo>
                    <a:pt x="78" y="0"/>
                  </a:lnTo>
                  <a:lnTo>
                    <a:pt x="132" y="12"/>
                  </a:lnTo>
                  <a:lnTo>
                    <a:pt x="246" y="30"/>
                  </a:lnTo>
                  <a:lnTo>
                    <a:pt x="234" y="108"/>
                  </a:lnTo>
                  <a:lnTo>
                    <a:pt x="348" y="126"/>
                  </a:lnTo>
                  <a:lnTo>
                    <a:pt x="312" y="390"/>
                  </a:lnTo>
                  <a:lnTo>
                    <a:pt x="306" y="43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48" name="Freeform 235"/>
            <p:cNvSpPr>
              <a:spLocks/>
            </p:cNvSpPr>
            <p:nvPr/>
          </p:nvSpPr>
          <p:spPr bwMode="auto">
            <a:xfrm>
              <a:off x="1803" y="1800"/>
              <a:ext cx="348" cy="444"/>
            </a:xfrm>
            <a:custGeom>
              <a:avLst/>
              <a:gdLst>
                <a:gd name="T0" fmla="*/ 306 w 348"/>
                <a:gd name="T1" fmla="*/ 438 h 444"/>
                <a:gd name="T2" fmla="*/ 0 w 348"/>
                <a:gd name="T3" fmla="*/ 384 h 444"/>
                <a:gd name="T4" fmla="*/ 78 w 348"/>
                <a:gd name="T5" fmla="*/ 0 h 444"/>
                <a:gd name="T6" fmla="*/ 132 w 348"/>
                <a:gd name="T7" fmla="*/ 12 h 444"/>
                <a:gd name="T8" fmla="*/ 246 w 348"/>
                <a:gd name="T9" fmla="*/ 30 h 444"/>
                <a:gd name="T10" fmla="*/ 234 w 348"/>
                <a:gd name="T11" fmla="*/ 108 h 444"/>
                <a:gd name="T12" fmla="*/ 348 w 348"/>
                <a:gd name="T13" fmla="*/ 126 h 444"/>
                <a:gd name="T14" fmla="*/ 312 w 348"/>
                <a:gd name="T15" fmla="*/ 390 h 444"/>
                <a:gd name="T16" fmla="*/ 306 w 348"/>
                <a:gd name="T17" fmla="*/ 438 h 444"/>
                <a:gd name="T18" fmla="*/ 306 w 348"/>
                <a:gd name="T19" fmla="*/ 444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8"/>
                <a:gd name="T31" fmla="*/ 0 h 444"/>
                <a:gd name="T32" fmla="*/ 348 w 348"/>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8" h="444">
                  <a:moveTo>
                    <a:pt x="306" y="438"/>
                  </a:moveTo>
                  <a:lnTo>
                    <a:pt x="0" y="384"/>
                  </a:lnTo>
                  <a:lnTo>
                    <a:pt x="78" y="0"/>
                  </a:lnTo>
                  <a:lnTo>
                    <a:pt x="132" y="12"/>
                  </a:lnTo>
                  <a:lnTo>
                    <a:pt x="246" y="30"/>
                  </a:lnTo>
                  <a:lnTo>
                    <a:pt x="234" y="108"/>
                  </a:lnTo>
                  <a:lnTo>
                    <a:pt x="348" y="126"/>
                  </a:lnTo>
                  <a:lnTo>
                    <a:pt x="312" y="390"/>
                  </a:lnTo>
                  <a:lnTo>
                    <a:pt x="306" y="438"/>
                  </a:lnTo>
                  <a:lnTo>
                    <a:pt x="306" y="44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49" name="Freeform 236"/>
            <p:cNvSpPr>
              <a:spLocks/>
            </p:cNvSpPr>
            <p:nvPr/>
          </p:nvSpPr>
          <p:spPr bwMode="auto">
            <a:xfrm>
              <a:off x="4155" y="1494"/>
              <a:ext cx="102" cy="198"/>
            </a:xfrm>
            <a:custGeom>
              <a:avLst/>
              <a:gdLst>
                <a:gd name="T0" fmla="*/ 90 w 102"/>
                <a:gd name="T1" fmla="*/ 186 h 198"/>
                <a:gd name="T2" fmla="*/ 66 w 102"/>
                <a:gd name="T3" fmla="*/ 192 h 198"/>
                <a:gd name="T4" fmla="*/ 48 w 102"/>
                <a:gd name="T5" fmla="*/ 198 h 198"/>
                <a:gd name="T6" fmla="*/ 42 w 102"/>
                <a:gd name="T7" fmla="*/ 192 h 198"/>
                <a:gd name="T8" fmla="*/ 30 w 102"/>
                <a:gd name="T9" fmla="*/ 138 h 198"/>
                <a:gd name="T10" fmla="*/ 24 w 102"/>
                <a:gd name="T11" fmla="*/ 138 h 198"/>
                <a:gd name="T12" fmla="*/ 12 w 102"/>
                <a:gd name="T13" fmla="*/ 102 h 198"/>
                <a:gd name="T14" fmla="*/ 0 w 102"/>
                <a:gd name="T15" fmla="*/ 30 h 198"/>
                <a:gd name="T16" fmla="*/ 96 w 102"/>
                <a:gd name="T17" fmla="*/ 0 h 198"/>
                <a:gd name="T18" fmla="*/ 102 w 102"/>
                <a:gd name="T19" fmla="*/ 42 h 198"/>
                <a:gd name="T20" fmla="*/ 84 w 102"/>
                <a:gd name="T21" fmla="*/ 66 h 198"/>
                <a:gd name="T22" fmla="*/ 78 w 102"/>
                <a:gd name="T23" fmla="*/ 120 h 198"/>
                <a:gd name="T24" fmla="*/ 90 w 102"/>
                <a:gd name="T25" fmla="*/ 186 h 1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98"/>
                <a:gd name="T41" fmla="*/ 102 w 102"/>
                <a:gd name="T42" fmla="*/ 198 h 1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98">
                  <a:moveTo>
                    <a:pt x="90" y="186"/>
                  </a:moveTo>
                  <a:lnTo>
                    <a:pt x="66" y="192"/>
                  </a:lnTo>
                  <a:lnTo>
                    <a:pt x="48" y="198"/>
                  </a:lnTo>
                  <a:lnTo>
                    <a:pt x="42" y="192"/>
                  </a:lnTo>
                  <a:lnTo>
                    <a:pt x="30" y="138"/>
                  </a:lnTo>
                  <a:lnTo>
                    <a:pt x="24" y="138"/>
                  </a:lnTo>
                  <a:lnTo>
                    <a:pt x="12" y="102"/>
                  </a:lnTo>
                  <a:lnTo>
                    <a:pt x="0" y="30"/>
                  </a:lnTo>
                  <a:lnTo>
                    <a:pt x="96" y="0"/>
                  </a:lnTo>
                  <a:lnTo>
                    <a:pt x="102" y="42"/>
                  </a:lnTo>
                  <a:lnTo>
                    <a:pt x="84" y="66"/>
                  </a:lnTo>
                  <a:lnTo>
                    <a:pt x="78" y="120"/>
                  </a:lnTo>
                  <a:lnTo>
                    <a:pt x="90" y="18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50" name="Freeform 237"/>
            <p:cNvSpPr>
              <a:spLocks/>
            </p:cNvSpPr>
            <p:nvPr/>
          </p:nvSpPr>
          <p:spPr bwMode="auto">
            <a:xfrm>
              <a:off x="4155" y="1494"/>
              <a:ext cx="102" cy="198"/>
            </a:xfrm>
            <a:custGeom>
              <a:avLst/>
              <a:gdLst>
                <a:gd name="T0" fmla="*/ 90 w 102"/>
                <a:gd name="T1" fmla="*/ 186 h 198"/>
                <a:gd name="T2" fmla="*/ 66 w 102"/>
                <a:gd name="T3" fmla="*/ 192 h 198"/>
                <a:gd name="T4" fmla="*/ 48 w 102"/>
                <a:gd name="T5" fmla="*/ 198 h 198"/>
                <a:gd name="T6" fmla="*/ 42 w 102"/>
                <a:gd name="T7" fmla="*/ 192 h 198"/>
                <a:gd name="T8" fmla="*/ 30 w 102"/>
                <a:gd name="T9" fmla="*/ 138 h 198"/>
                <a:gd name="T10" fmla="*/ 24 w 102"/>
                <a:gd name="T11" fmla="*/ 138 h 198"/>
                <a:gd name="T12" fmla="*/ 12 w 102"/>
                <a:gd name="T13" fmla="*/ 102 h 198"/>
                <a:gd name="T14" fmla="*/ 0 w 102"/>
                <a:gd name="T15" fmla="*/ 30 h 198"/>
                <a:gd name="T16" fmla="*/ 96 w 102"/>
                <a:gd name="T17" fmla="*/ 0 h 198"/>
                <a:gd name="T18" fmla="*/ 102 w 102"/>
                <a:gd name="T19" fmla="*/ 42 h 198"/>
                <a:gd name="T20" fmla="*/ 84 w 102"/>
                <a:gd name="T21" fmla="*/ 66 h 198"/>
                <a:gd name="T22" fmla="*/ 78 w 102"/>
                <a:gd name="T23" fmla="*/ 120 h 198"/>
                <a:gd name="T24" fmla="*/ 90 w 102"/>
                <a:gd name="T25" fmla="*/ 186 h 198"/>
                <a:gd name="T26" fmla="*/ 90 w 102"/>
                <a:gd name="T27" fmla="*/ 192 h 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198"/>
                <a:gd name="T44" fmla="*/ 102 w 102"/>
                <a:gd name="T45" fmla="*/ 198 h 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198">
                  <a:moveTo>
                    <a:pt x="90" y="186"/>
                  </a:moveTo>
                  <a:lnTo>
                    <a:pt x="66" y="192"/>
                  </a:lnTo>
                  <a:lnTo>
                    <a:pt x="48" y="198"/>
                  </a:lnTo>
                  <a:lnTo>
                    <a:pt x="42" y="192"/>
                  </a:lnTo>
                  <a:lnTo>
                    <a:pt x="30" y="138"/>
                  </a:lnTo>
                  <a:lnTo>
                    <a:pt x="24" y="138"/>
                  </a:lnTo>
                  <a:lnTo>
                    <a:pt x="12" y="102"/>
                  </a:lnTo>
                  <a:lnTo>
                    <a:pt x="0" y="30"/>
                  </a:lnTo>
                  <a:lnTo>
                    <a:pt x="96" y="0"/>
                  </a:lnTo>
                  <a:lnTo>
                    <a:pt x="102" y="42"/>
                  </a:lnTo>
                  <a:lnTo>
                    <a:pt x="84" y="66"/>
                  </a:lnTo>
                  <a:lnTo>
                    <a:pt x="78" y="120"/>
                  </a:lnTo>
                  <a:lnTo>
                    <a:pt x="90" y="186"/>
                  </a:lnTo>
                  <a:lnTo>
                    <a:pt x="90" y="19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51" name="Freeform 238"/>
            <p:cNvSpPr>
              <a:spLocks/>
            </p:cNvSpPr>
            <p:nvPr/>
          </p:nvSpPr>
          <p:spPr bwMode="auto">
            <a:xfrm>
              <a:off x="4167" y="2076"/>
              <a:ext cx="6" cy="18"/>
            </a:xfrm>
            <a:custGeom>
              <a:avLst/>
              <a:gdLst>
                <a:gd name="T0" fmla="*/ 6 w 6"/>
                <a:gd name="T1" fmla="*/ 0 h 18"/>
                <a:gd name="T2" fmla="*/ 0 w 6"/>
                <a:gd name="T3" fmla="*/ 18 h 18"/>
                <a:gd name="T4" fmla="*/ 0 w 6"/>
                <a:gd name="T5" fmla="*/ 0 h 18"/>
                <a:gd name="T6" fmla="*/ 6 w 6"/>
                <a:gd name="T7" fmla="*/ 0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6" y="0"/>
                  </a:moveTo>
                  <a:lnTo>
                    <a:pt x="0" y="18"/>
                  </a:lnTo>
                  <a:lnTo>
                    <a:pt x="0" y="0"/>
                  </a:lnTo>
                  <a:lnTo>
                    <a:pt x="6"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52" name="Freeform 239"/>
            <p:cNvSpPr>
              <a:spLocks/>
            </p:cNvSpPr>
            <p:nvPr/>
          </p:nvSpPr>
          <p:spPr bwMode="auto">
            <a:xfrm>
              <a:off x="4167" y="2076"/>
              <a:ext cx="6" cy="18"/>
            </a:xfrm>
            <a:custGeom>
              <a:avLst/>
              <a:gdLst>
                <a:gd name="T0" fmla="*/ 6 w 6"/>
                <a:gd name="T1" fmla="*/ 0 h 18"/>
                <a:gd name="T2" fmla="*/ 0 w 6"/>
                <a:gd name="T3" fmla="*/ 18 h 18"/>
                <a:gd name="T4" fmla="*/ 0 w 6"/>
                <a:gd name="T5" fmla="*/ 0 h 18"/>
                <a:gd name="T6" fmla="*/ 6 w 6"/>
                <a:gd name="T7" fmla="*/ 0 h 18"/>
                <a:gd name="T8" fmla="*/ 6 w 6"/>
                <a:gd name="T9" fmla="*/ 6 h 18"/>
                <a:gd name="T10" fmla="*/ 0 60000 65536"/>
                <a:gd name="T11" fmla="*/ 0 60000 65536"/>
                <a:gd name="T12" fmla="*/ 0 60000 65536"/>
                <a:gd name="T13" fmla="*/ 0 60000 65536"/>
                <a:gd name="T14" fmla="*/ 0 60000 65536"/>
                <a:gd name="T15" fmla="*/ 0 w 6"/>
                <a:gd name="T16" fmla="*/ 0 h 18"/>
                <a:gd name="T17" fmla="*/ 6 w 6"/>
                <a:gd name="T18" fmla="*/ 18 h 18"/>
              </a:gdLst>
              <a:ahLst/>
              <a:cxnLst>
                <a:cxn ang="T10">
                  <a:pos x="T0" y="T1"/>
                </a:cxn>
                <a:cxn ang="T11">
                  <a:pos x="T2" y="T3"/>
                </a:cxn>
                <a:cxn ang="T12">
                  <a:pos x="T4" y="T5"/>
                </a:cxn>
                <a:cxn ang="T13">
                  <a:pos x="T6" y="T7"/>
                </a:cxn>
                <a:cxn ang="T14">
                  <a:pos x="T8" y="T9"/>
                </a:cxn>
              </a:cxnLst>
              <a:rect l="T15" t="T16" r="T17" b="T18"/>
              <a:pathLst>
                <a:path w="6" h="18">
                  <a:moveTo>
                    <a:pt x="6" y="0"/>
                  </a:moveTo>
                  <a:lnTo>
                    <a:pt x="0" y="18"/>
                  </a:lnTo>
                  <a:lnTo>
                    <a:pt x="0" y="0"/>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53" name="Freeform 240"/>
            <p:cNvSpPr>
              <a:spLocks/>
            </p:cNvSpPr>
            <p:nvPr/>
          </p:nvSpPr>
          <p:spPr bwMode="auto">
            <a:xfrm>
              <a:off x="4137" y="2076"/>
              <a:ext cx="24" cy="78"/>
            </a:xfrm>
            <a:custGeom>
              <a:avLst/>
              <a:gdLst>
                <a:gd name="T0" fmla="*/ 24 w 24"/>
                <a:gd name="T1" fmla="*/ 0 h 78"/>
                <a:gd name="T2" fmla="*/ 6 w 24"/>
                <a:gd name="T3" fmla="*/ 78 h 78"/>
                <a:gd name="T4" fmla="*/ 0 w 24"/>
                <a:gd name="T5" fmla="*/ 54 h 78"/>
                <a:gd name="T6" fmla="*/ 12 w 24"/>
                <a:gd name="T7" fmla="*/ 12 h 78"/>
                <a:gd name="T8" fmla="*/ 12 w 24"/>
                <a:gd name="T9" fmla="*/ 6 h 78"/>
                <a:gd name="T10" fmla="*/ 24 w 24"/>
                <a:gd name="T11" fmla="*/ 0 h 78"/>
                <a:gd name="T12" fmla="*/ 0 60000 65536"/>
                <a:gd name="T13" fmla="*/ 0 60000 65536"/>
                <a:gd name="T14" fmla="*/ 0 60000 65536"/>
                <a:gd name="T15" fmla="*/ 0 60000 65536"/>
                <a:gd name="T16" fmla="*/ 0 60000 65536"/>
                <a:gd name="T17" fmla="*/ 0 60000 65536"/>
                <a:gd name="T18" fmla="*/ 0 w 24"/>
                <a:gd name="T19" fmla="*/ 0 h 78"/>
                <a:gd name="T20" fmla="*/ 24 w 24"/>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4" h="78">
                  <a:moveTo>
                    <a:pt x="24" y="0"/>
                  </a:moveTo>
                  <a:lnTo>
                    <a:pt x="6" y="78"/>
                  </a:lnTo>
                  <a:lnTo>
                    <a:pt x="0" y="54"/>
                  </a:lnTo>
                  <a:lnTo>
                    <a:pt x="12" y="12"/>
                  </a:lnTo>
                  <a:lnTo>
                    <a:pt x="12" y="6"/>
                  </a:lnTo>
                  <a:lnTo>
                    <a:pt x="24"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54" name="Freeform 241"/>
            <p:cNvSpPr>
              <a:spLocks/>
            </p:cNvSpPr>
            <p:nvPr/>
          </p:nvSpPr>
          <p:spPr bwMode="auto">
            <a:xfrm>
              <a:off x="4137" y="2076"/>
              <a:ext cx="24" cy="78"/>
            </a:xfrm>
            <a:custGeom>
              <a:avLst/>
              <a:gdLst>
                <a:gd name="T0" fmla="*/ 24 w 24"/>
                <a:gd name="T1" fmla="*/ 0 h 78"/>
                <a:gd name="T2" fmla="*/ 6 w 24"/>
                <a:gd name="T3" fmla="*/ 78 h 78"/>
                <a:gd name="T4" fmla="*/ 0 w 24"/>
                <a:gd name="T5" fmla="*/ 54 h 78"/>
                <a:gd name="T6" fmla="*/ 12 w 24"/>
                <a:gd name="T7" fmla="*/ 12 h 78"/>
                <a:gd name="T8" fmla="*/ 12 w 24"/>
                <a:gd name="T9" fmla="*/ 6 h 78"/>
                <a:gd name="T10" fmla="*/ 24 w 24"/>
                <a:gd name="T11" fmla="*/ 0 h 78"/>
                <a:gd name="T12" fmla="*/ 24 w 24"/>
                <a:gd name="T13" fmla="*/ 6 h 78"/>
                <a:gd name="T14" fmla="*/ 0 60000 65536"/>
                <a:gd name="T15" fmla="*/ 0 60000 65536"/>
                <a:gd name="T16" fmla="*/ 0 60000 65536"/>
                <a:gd name="T17" fmla="*/ 0 60000 65536"/>
                <a:gd name="T18" fmla="*/ 0 60000 65536"/>
                <a:gd name="T19" fmla="*/ 0 60000 65536"/>
                <a:gd name="T20" fmla="*/ 0 60000 65536"/>
                <a:gd name="T21" fmla="*/ 0 w 24"/>
                <a:gd name="T22" fmla="*/ 0 h 78"/>
                <a:gd name="T23" fmla="*/ 24 w 24"/>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78">
                  <a:moveTo>
                    <a:pt x="24" y="0"/>
                  </a:moveTo>
                  <a:lnTo>
                    <a:pt x="6" y="78"/>
                  </a:lnTo>
                  <a:lnTo>
                    <a:pt x="0" y="54"/>
                  </a:lnTo>
                  <a:lnTo>
                    <a:pt x="12" y="12"/>
                  </a:lnTo>
                  <a:lnTo>
                    <a:pt x="12" y="6"/>
                  </a:lnTo>
                  <a:lnTo>
                    <a:pt x="24" y="0"/>
                  </a:lnTo>
                  <a:lnTo>
                    <a:pt x="24"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55" name="Freeform 242"/>
            <p:cNvSpPr>
              <a:spLocks/>
            </p:cNvSpPr>
            <p:nvPr/>
          </p:nvSpPr>
          <p:spPr bwMode="auto">
            <a:xfrm>
              <a:off x="3681" y="2004"/>
              <a:ext cx="474" cy="270"/>
            </a:xfrm>
            <a:custGeom>
              <a:avLst/>
              <a:gdLst>
                <a:gd name="T0" fmla="*/ 474 w 474"/>
                <a:gd name="T1" fmla="*/ 192 h 270"/>
                <a:gd name="T2" fmla="*/ 468 w 474"/>
                <a:gd name="T3" fmla="*/ 186 h 270"/>
                <a:gd name="T4" fmla="*/ 474 w 474"/>
                <a:gd name="T5" fmla="*/ 192 h 270"/>
                <a:gd name="T6" fmla="*/ 468 w 474"/>
                <a:gd name="T7" fmla="*/ 198 h 270"/>
                <a:gd name="T8" fmla="*/ 120 w 474"/>
                <a:gd name="T9" fmla="*/ 252 h 270"/>
                <a:gd name="T10" fmla="*/ 0 w 474"/>
                <a:gd name="T11" fmla="*/ 270 h 270"/>
                <a:gd name="T12" fmla="*/ 30 w 474"/>
                <a:gd name="T13" fmla="*/ 258 h 270"/>
                <a:gd name="T14" fmla="*/ 90 w 474"/>
                <a:gd name="T15" fmla="*/ 186 h 270"/>
                <a:gd name="T16" fmla="*/ 96 w 474"/>
                <a:gd name="T17" fmla="*/ 198 h 270"/>
                <a:gd name="T18" fmla="*/ 114 w 474"/>
                <a:gd name="T19" fmla="*/ 210 h 270"/>
                <a:gd name="T20" fmla="*/ 186 w 474"/>
                <a:gd name="T21" fmla="*/ 180 h 270"/>
                <a:gd name="T22" fmla="*/ 198 w 474"/>
                <a:gd name="T23" fmla="*/ 162 h 270"/>
                <a:gd name="T24" fmla="*/ 192 w 474"/>
                <a:gd name="T25" fmla="*/ 156 h 270"/>
                <a:gd name="T26" fmla="*/ 216 w 474"/>
                <a:gd name="T27" fmla="*/ 84 h 270"/>
                <a:gd name="T28" fmla="*/ 240 w 474"/>
                <a:gd name="T29" fmla="*/ 90 h 270"/>
                <a:gd name="T30" fmla="*/ 252 w 474"/>
                <a:gd name="T31" fmla="*/ 60 h 270"/>
                <a:gd name="T32" fmla="*/ 264 w 474"/>
                <a:gd name="T33" fmla="*/ 60 h 270"/>
                <a:gd name="T34" fmla="*/ 282 w 474"/>
                <a:gd name="T35" fmla="*/ 24 h 270"/>
                <a:gd name="T36" fmla="*/ 282 w 474"/>
                <a:gd name="T37" fmla="*/ 0 h 270"/>
                <a:gd name="T38" fmla="*/ 318 w 474"/>
                <a:gd name="T39" fmla="*/ 18 h 270"/>
                <a:gd name="T40" fmla="*/ 324 w 474"/>
                <a:gd name="T41" fmla="*/ 6 h 270"/>
                <a:gd name="T42" fmla="*/ 360 w 474"/>
                <a:gd name="T43" fmla="*/ 24 h 270"/>
                <a:gd name="T44" fmla="*/ 372 w 474"/>
                <a:gd name="T45" fmla="*/ 36 h 270"/>
                <a:gd name="T46" fmla="*/ 360 w 474"/>
                <a:gd name="T47" fmla="*/ 66 h 270"/>
                <a:gd name="T48" fmla="*/ 366 w 474"/>
                <a:gd name="T49" fmla="*/ 78 h 270"/>
                <a:gd name="T50" fmla="*/ 372 w 474"/>
                <a:gd name="T51" fmla="*/ 66 h 270"/>
                <a:gd name="T52" fmla="*/ 384 w 474"/>
                <a:gd name="T53" fmla="*/ 84 h 270"/>
                <a:gd name="T54" fmla="*/ 432 w 474"/>
                <a:gd name="T55" fmla="*/ 96 h 270"/>
                <a:gd name="T56" fmla="*/ 426 w 474"/>
                <a:gd name="T57" fmla="*/ 120 h 270"/>
                <a:gd name="T58" fmla="*/ 390 w 474"/>
                <a:gd name="T59" fmla="*/ 96 h 270"/>
                <a:gd name="T60" fmla="*/ 420 w 474"/>
                <a:gd name="T61" fmla="*/ 120 h 270"/>
                <a:gd name="T62" fmla="*/ 432 w 474"/>
                <a:gd name="T63" fmla="*/ 120 h 270"/>
                <a:gd name="T64" fmla="*/ 426 w 474"/>
                <a:gd name="T65" fmla="*/ 126 h 270"/>
                <a:gd name="T66" fmla="*/ 438 w 474"/>
                <a:gd name="T67" fmla="*/ 132 h 270"/>
                <a:gd name="T68" fmla="*/ 438 w 474"/>
                <a:gd name="T69" fmla="*/ 138 h 270"/>
                <a:gd name="T70" fmla="*/ 426 w 474"/>
                <a:gd name="T71" fmla="*/ 138 h 270"/>
                <a:gd name="T72" fmla="*/ 432 w 474"/>
                <a:gd name="T73" fmla="*/ 150 h 270"/>
                <a:gd name="T74" fmla="*/ 402 w 474"/>
                <a:gd name="T75" fmla="*/ 132 h 270"/>
                <a:gd name="T76" fmla="*/ 444 w 474"/>
                <a:gd name="T77" fmla="*/ 162 h 270"/>
                <a:gd name="T78" fmla="*/ 438 w 474"/>
                <a:gd name="T79" fmla="*/ 168 h 270"/>
                <a:gd name="T80" fmla="*/ 402 w 474"/>
                <a:gd name="T81" fmla="*/ 150 h 270"/>
                <a:gd name="T82" fmla="*/ 396 w 474"/>
                <a:gd name="T83" fmla="*/ 156 h 270"/>
                <a:gd name="T84" fmla="*/ 414 w 474"/>
                <a:gd name="T85" fmla="*/ 156 h 270"/>
                <a:gd name="T86" fmla="*/ 432 w 474"/>
                <a:gd name="T87" fmla="*/ 174 h 270"/>
                <a:gd name="T88" fmla="*/ 462 w 474"/>
                <a:gd name="T89" fmla="*/ 168 h 270"/>
                <a:gd name="T90" fmla="*/ 474 w 474"/>
                <a:gd name="T91" fmla="*/ 192 h 2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4"/>
                <a:gd name="T139" fmla="*/ 0 h 270"/>
                <a:gd name="T140" fmla="*/ 474 w 474"/>
                <a:gd name="T141" fmla="*/ 270 h 2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4" h="270">
                  <a:moveTo>
                    <a:pt x="474" y="192"/>
                  </a:moveTo>
                  <a:lnTo>
                    <a:pt x="468" y="186"/>
                  </a:lnTo>
                  <a:lnTo>
                    <a:pt x="474" y="192"/>
                  </a:lnTo>
                  <a:lnTo>
                    <a:pt x="468" y="198"/>
                  </a:lnTo>
                  <a:lnTo>
                    <a:pt x="120" y="252"/>
                  </a:lnTo>
                  <a:lnTo>
                    <a:pt x="0" y="270"/>
                  </a:lnTo>
                  <a:lnTo>
                    <a:pt x="30" y="258"/>
                  </a:lnTo>
                  <a:lnTo>
                    <a:pt x="90" y="186"/>
                  </a:lnTo>
                  <a:lnTo>
                    <a:pt x="96" y="198"/>
                  </a:lnTo>
                  <a:lnTo>
                    <a:pt x="114" y="210"/>
                  </a:lnTo>
                  <a:lnTo>
                    <a:pt x="186" y="180"/>
                  </a:lnTo>
                  <a:lnTo>
                    <a:pt x="198" y="162"/>
                  </a:lnTo>
                  <a:lnTo>
                    <a:pt x="192" y="156"/>
                  </a:lnTo>
                  <a:lnTo>
                    <a:pt x="216" y="84"/>
                  </a:lnTo>
                  <a:lnTo>
                    <a:pt x="240" y="90"/>
                  </a:lnTo>
                  <a:lnTo>
                    <a:pt x="252" y="60"/>
                  </a:lnTo>
                  <a:lnTo>
                    <a:pt x="264" y="60"/>
                  </a:lnTo>
                  <a:lnTo>
                    <a:pt x="282" y="24"/>
                  </a:lnTo>
                  <a:lnTo>
                    <a:pt x="282" y="0"/>
                  </a:lnTo>
                  <a:lnTo>
                    <a:pt x="318" y="18"/>
                  </a:lnTo>
                  <a:lnTo>
                    <a:pt x="324" y="6"/>
                  </a:lnTo>
                  <a:lnTo>
                    <a:pt x="360" y="24"/>
                  </a:lnTo>
                  <a:lnTo>
                    <a:pt x="372" y="36"/>
                  </a:lnTo>
                  <a:lnTo>
                    <a:pt x="360" y="66"/>
                  </a:lnTo>
                  <a:lnTo>
                    <a:pt x="366" y="78"/>
                  </a:lnTo>
                  <a:lnTo>
                    <a:pt x="372" y="66"/>
                  </a:lnTo>
                  <a:lnTo>
                    <a:pt x="384" y="84"/>
                  </a:lnTo>
                  <a:lnTo>
                    <a:pt x="432" y="96"/>
                  </a:lnTo>
                  <a:lnTo>
                    <a:pt x="426" y="120"/>
                  </a:lnTo>
                  <a:lnTo>
                    <a:pt x="390" y="96"/>
                  </a:lnTo>
                  <a:lnTo>
                    <a:pt x="420" y="120"/>
                  </a:lnTo>
                  <a:lnTo>
                    <a:pt x="432" y="120"/>
                  </a:lnTo>
                  <a:lnTo>
                    <a:pt x="426" y="126"/>
                  </a:lnTo>
                  <a:lnTo>
                    <a:pt x="438" y="132"/>
                  </a:lnTo>
                  <a:lnTo>
                    <a:pt x="438" y="138"/>
                  </a:lnTo>
                  <a:lnTo>
                    <a:pt x="426" y="138"/>
                  </a:lnTo>
                  <a:lnTo>
                    <a:pt x="432" y="150"/>
                  </a:lnTo>
                  <a:lnTo>
                    <a:pt x="402" y="132"/>
                  </a:lnTo>
                  <a:lnTo>
                    <a:pt x="444" y="162"/>
                  </a:lnTo>
                  <a:lnTo>
                    <a:pt x="438" y="168"/>
                  </a:lnTo>
                  <a:lnTo>
                    <a:pt x="402" y="150"/>
                  </a:lnTo>
                  <a:lnTo>
                    <a:pt x="396" y="156"/>
                  </a:lnTo>
                  <a:lnTo>
                    <a:pt x="414" y="156"/>
                  </a:lnTo>
                  <a:lnTo>
                    <a:pt x="432" y="174"/>
                  </a:lnTo>
                  <a:lnTo>
                    <a:pt x="462" y="168"/>
                  </a:lnTo>
                  <a:lnTo>
                    <a:pt x="474" y="19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56" name="Freeform 243"/>
            <p:cNvSpPr>
              <a:spLocks/>
            </p:cNvSpPr>
            <p:nvPr/>
          </p:nvSpPr>
          <p:spPr bwMode="auto">
            <a:xfrm>
              <a:off x="3681" y="2004"/>
              <a:ext cx="474" cy="270"/>
            </a:xfrm>
            <a:custGeom>
              <a:avLst/>
              <a:gdLst>
                <a:gd name="T0" fmla="*/ 474 w 474"/>
                <a:gd name="T1" fmla="*/ 192 h 270"/>
                <a:gd name="T2" fmla="*/ 468 w 474"/>
                <a:gd name="T3" fmla="*/ 186 h 270"/>
                <a:gd name="T4" fmla="*/ 474 w 474"/>
                <a:gd name="T5" fmla="*/ 192 h 270"/>
                <a:gd name="T6" fmla="*/ 468 w 474"/>
                <a:gd name="T7" fmla="*/ 198 h 270"/>
                <a:gd name="T8" fmla="*/ 120 w 474"/>
                <a:gd name="T9" fmla="*/ 252 h 270"/>
                <a:gd name="T10" fmla="*/ 0 w 474"/>
                <a:gd name="T11" fmla="*/ 270 h 270"/>
                <a:gd name="T12" fmla="*/ 30 w 474"/>
                <a:gd name="T13" fmla="*/ 258 h 270"/>
                <a:gd name="T14" fmla="*/ 90 w 474"/>
                <a:gd name="T15" fmla="*/ 186 h 270"/>
                <a:gd name="T16" fmla="*/ 96 w 474"/>
                <a:gd name="T17" fmla="*/ 198 h 270"/>
                <a:gd name="T18" fmla="*/ 114 w 474"/>
                <a:gd name="T19" fmla="*/ 210 h 270"/>
                <a:gd name="T20" fmla="*/ 186 w 474"/>
                <a:gd name="T21" fmla="*/ 180 h 270"/>
                <a:gd name="T22" fmla="*/ 198 w 474"/>
                <a:gd name="T23" fmla="*/ 162 h 270"/>
                <a:gd name="T24" fmla="*/ 192 w 474"/>
                <a:gd name="T25" fmla="*/ 156 h 270"/>
                <a:gd name="T26" fmla="*/ 216 w 474"/>
                <a:gd name="T27" fmla="*/ 84 h 270"/>
                <a:gd name="T28" fmla="*/ 240 w 474"/>
                <a:gd name="T29" fmla="*/ 90 h 270"/>
                <a:gd name="T30" fmla="*/ 252 w 474"/>
                <a:gd name="T31" fmla="*/ 60 h 270"/>
                <a:gd name="T32" fmla="*/ 264 w 474"/>
                <a:gd name="T33" fmla="*/ 60 h 270"/>
                <a:gd name="T34" fmla="*/ 282 w 474"/>
                <a:gd name="T35" fmla="*/ 24 h 270"/>
                <a:gd name="T36" fmla="*/ 282 w 474"/>
                <a:gd name="T37" fmla="*/ 0 h 270"/>
                <a:gd name="T38" fmla="*/ 318 w 474"/>
                <a:gd name="T39" fmla="*/ 18 h 270"/>
                <a:gd name="T40" fmla="*/ 324 w 474"/>
                <a:gd name="T41" fmla="*/ 6 h 270"/>
                <a:gd name="T42" fmla="*/ 360 w 474"/>
                <a:gd name="T43" fmla="*/ 24 h 270"/>
                <a:gd name="T44" fmla="*/ 372 w 474"/>
                <a:gd name="T45" fmla="*/ 36 h 270"/>
                <a:gd name="T46" fmla="*/ 360 w 474"/>
                <a:gd name="T47" fmla="*/ 66 h 270"/>
                <a:gd name="T48" fmla="*/ 366 w 474"/>
                <a:gd name="T49" fmla="*/ 78 h 270"/>
                <a:gd name="T50" fmla="*/ 372 w 474"/>
                <a:gd name="T51" fmla="*/ 66 h 270"/>
                <a:gd name="T52" fmla="*/ 384 w 474"/>
                <a:gd name="T53" fmla="*/ 84 h 270"/>
                <a:gd name="T54" fmla="*/ 432 w 474"/>
                <a:gd name="T55" fmla="*/ 96 h 270"/>
                <a:gd name="T56" fmla="*/ 426 w 474"/>
                <a:gd name="T57" fmla="*/ 120 h 270"/>
                <a:gd name="T58" fmla="*/ 390 w 474"/>
                <a:gd name="T59" fmla="*/ 96 h 270"/>
                <a:gd name="T60" fmla="*/ 420 w 474"/>
                <a:gd name="T61" fmla="*/ 120 h 270"/>
                <a:gd name="T62" fmla="*/ 432 w 474"/>
                <a:gd name="T63" fmla="*/ 120 h 270"/>
                <a:gd name="T64" fmla="*/ 426 w 474"/>
                <a:gd name="T65" fmla="*/ 126 h 270"/>
                <a:gd name="T66" fmla="*/ 438 w 474"/>
                <a:gd name="T67" fmla="*/ 132 h 270"/>
                <a:gd name="T68" fmla="*/ 438 w 474"/>
                <a:gd name="T69" fmla="*/ 138 h 270"/>
                <a:gd name="T70" fmla="*/ 426 w 474"/>
                <a:gd name="T71" fmla="*/ 138 h 270"/>
                <a:gd name="T72" fmla="*/ 432 w 474"/>
                <a:gd name="T73" fmla="*/ 150 h 270"/>
                <a:gd name="T74" fmla="*/ 402 w 474"/>
                <a:gd name="T75" fmla="*/ 132 h 270"/>
                <a:gd name="T76" fmla="*/ 444 w 474"/>
                <a:gd name="T77" fmla="*/ 162 h 270"/>
                <a:gd name="T78" fmla="*/ 438 w 474"/>
                <a:gd name="T79" fmla="*/ 168 h 270"/>
                <a:gd name="T80" fmla="*/ 402 w 474"/>
                <a:gd name="T81" fmla="*/ 150 h 270"/>
                <a:gd name="T82" fmla="*/ 396 w 474"/>
                <a:gd name="T83" fmla="*/ 156 h 270"/>
                <a:gd name="T84" fmla="*/ 414 w 474"/>
                <a:gd name="T85" fmla="*/ 156 h 270"/>
                <a:gd name="T86" fmla="*/ 432 w 474"/>
                <a:gd name="T87" fmla="*/ 174 h 270"/>
                <a:gd name="T88" fmla="*/ 462 w 474"/>
                <a:gd name="T89" fmla="*/ 168 h 270"/>
                <a:gd name="T90" fmla="*/ 474 w 474"/>
                <a:gd name="T91" fmla="*/ 192 h 270"/>
                <a:gd name="T92" fmla="*/ 474 w 474"/>
                <a:gd name="T93" fmla="*/ 198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4"/>
                <a:gd name="T142" fmla="*/ 0 h 270"/>
                <a:gd name="T143" fmla="*/ 474 w 474"/>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4" h="270">
                  <a:moveTo>
                    <a:pt x="474" y="192"/>
                  </a:moveTo>
                  <a:lnTo>
                    <a:pt x="468" y="186"/>
                  </a:lnTo>
                  <a:lnTo>
                    <a:pt x="474" y="192"/>
                  </a:lnTo>
                  <a:lnTo>
                    <a:pt x="468" y="198"/>
                  </a:lnTo>
                  <a:lnTo>
                    <a:pt x="120" y="252"/>
                  </a:lnTo>
                  <a:lnTo>
                    <a:pt x="0" y="270"/>
                  </a:lnTo>
                  <a:lnTo>
                    <a:pt x="30" y="258"/>
                  </a:lnTo>
                  <a:lnTo>
                    <a:pt x="90" y="186"/>
                  </a:lnTo>
                  <a:lnTo>
                    <a:pt x="96" y="198"/>
                  </a:lnTo>
                  <a:lnTo>
                    <a:pt x="114" y="210"/>
                  </a:lnTo>
                  <a:lnTo>
                    <a:pt x="186" y="180"/>
                  </a:lnTo>
                  <a:lnTo>
                    <a:pt x="198" y="162"/>
                  </a:lnTo>
                  <a:lnTo>
                    <a:pt x="192" y="156"/>
                  </a:lnTo>
                  <a:lnTo>
                    <a:pt x="216" y="84"/>
                  </a:lnTo>
                  <a:lnTo>
                    <a:pt x="240" y="90"/>
                  </a:lnTo>
                  <a:lnTo>
                    <a:pt x="252" y="60"/>
                  </a:lnTo>
                  <a:lnTo>
                    <a:pt x="264" y="60"/>
                  </a:lnTo>
                  <a:lnTo>
                    <a:pt x="282" y="24"/>
                  </a:lnTo>
                  <a:lnTo>
                    <a:pt x="282" y="0"/>
                  </a:lnTo>
                  <a:lnTo>
                    <a:pt x="318" y="18"/>
                  </a:lnTo>
                  <a:lnTo>
                    <a:pt x="324" y="6"/>
                  </a:lnTo>
                  <a:lnTo>
                    <a:pt x="360" y="24"/>
                  </a:lnTo>
                  <a:lnTo>
                    <a:pt x="372" y="36"/>
                  </a:lnTo>
                  <a:lnTo>
                    <a:pt x="360" y="66"/>
                  </a:lnTo>
                  <a:lnTo>
                    <a:pt x="366" y="78"/>
                  </a:lnTo>
                  <a:lnTo>
                    <a:pt x="372" y="66"/>
                  </a:lnTo>
                  <a:lnTo>
                    <a:pt x="384" y="84"/>
                  </a:lnTo>
                  <a:lnTo>
                    <a:pt x="432" y="96"/>
                  </a:lnTo>
                  <a:lnTo>
                    <a:pt x="426" y="120"/>
                  </a:lnTo>
                  <a:lnTo>
                    <a:pt x="390" y="96"/>
                  </a:lnTo>
                  <a:lnTo>
                    <a:pt x="420" y="120"/>
                  </a:lnTo>
                  <a:lnTo>
                    <a:pt x="432" y="120"/>
                  </a:lnTo>
                  <a:lnTo>
                    <a:pt x="426" y="126"/>
                  </a:lnTo>
                  <a:lnTo>
                    <a:pt x="438" y="132"/>
                  </a:lnTo>
                  <a:lnTo>
                    <a:pt x="438" y="138"/>
                  </a:lnTo>
                  <a:lnTo>
                    <a:pt x="426" y="138"/>
                  </a:lnTo>
                  <a:lnTo>
                    <a:pt x="432" y="150"/>
                  </a:lnTo>
                  <a:lnTo>
                    <a:pt x="402" y="132"/>
                  </a:lnTo>
                  <a:lnTo>
                    <a:pt x="444" y="162"/>
                  </a:lnTo>
                  <a:lnTo>
                    <a:pt x="438" y="168"/>
                  </a:lnTo>
                  <a:lnTo>
                    <a:pt x="402" y="150"/>
                  </a:lnTo>
                  <a:lnTo>
                    <a:pt x="396" y="156"/>
                  </a:lnTo>
                  <a:lnTo>
                    <a:pt x="414" y="156"/>
                  </a:lnTo>
                  <a:lnTo>
                    <a:pt x="432" y="174"/>
                  </a:lnTo>
                  <a:lnTo>
                    <a:pt x="462" y="168"/>
                  </a:lnTo>
                  <a:lnTo>
                    <a:pt x="474" y="192"/>
                  </a:lnTo>
                  <a:lnTo>
                    <a:pt x="474" y="19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57" name="Freeform 244"/>
            <p:cNvSpPr>
              <a:spLocks/>
            </p:cNvSpPr>
            <p:nvPr/>
          </p:nvSpPr>
          <p:spPr bwMode="auto">
            <a:xfrm>
              <a:off x="1419" y="1164"/>
              <a:ext cx="408" cy="300"/>
            </a:xfrm>
            <a:custGeom>
              <a:avLst/>
              <a:gdLst>
                <a:gd name="T0" fmla="*/ 30 w 408"/>
                <a:gd name="T1" fmla="*/ 192 h 300"/>
                <a:gd name="T2" fmla="*/ 0 w 408"/>
                <a:gd name="T3" fmla="*/ 180 h 300"/>
                <a:gd name="T4" fmla="*/ 6 w 408"/>
                <a:gd name="T5" fmla="*/ 156 h 300"/>
                <a:gd name="T6" fmla="*/ 6 w 408"/>
                <a:gd name="T7" fmla="*/ 174 h 300"/>
                <a:gd name="T8" fmla="*/ 18 w 408"/>
                <a:gd name="T9" fmla="*/ 150 h 300"/>
                <a:gd name="T10" fmla="*/ 6 w 408"/>
                <a:gd name="T11" fmla="*/ 150 h 300"/>
                <a:gd name="T12" fmla="*/ 12 w 408"/>
                <a:gd name="T13" fmla="*/ 132 h 300"/>
                <a:gd name="T14" fmla="*/ 24 w 408"/>
                <a:gd name="T15" fmla="*/ 132 h 300"/>
                <a:gd name="T16" fmla="*/ 12 w 408"/>
                <a:gd name="T17" fmla="*/ 126 h 300"/>
                <a:gd name="T18" fmla="*/ 12 w 408"/>
                <a:gd name="T19" fmla="*/ 66 h 300"/>
                <a:gd name="T20" fmla="*/ 6 w 408"/>
                <a:gd name="T21" fmla="*/ 48 h 300"/>
                <a:gd name="T22" fmla="*/ 12 w 408"/>
                <a:gd name="T23" fmla="*/ 18 h 300"/>
                <a:gd name="T24" fmla="*/ 48 w 408"/>
                <a:gd name="T25" fmla="*/ 42 h 300"/>
                <a:gd name="T26" fmla="*/ 84 w 408"/>
                <a:gd name="T27" fmla="*/ 60 h 300"/>
                <a:gd name="T28" fmla="*/ 96 w 408"/>
                <a:gd name="T29" fmla="*/ 72 h 300"/>
                <a:gd name="T30" fmla="*/ 102 w 408"/>
                <a:gd name="T31" fmla="*/ 66 h 300"/>
                <a:gd name="T32" fmla="*/ 108 w 408"/>
                <a:gd name="T33" fmla="*/ 72 h 300"/>
                <a:gd name="T34" fmla="*/ 108 w 408"/>
                <a:gd name="T35" fmla="*/ 84 h 300"/>
                <a:gd name="T36" fmla="*/ 96 w 408"/>
                <a:gd name="T37" fmla="*/ 84 h 300"/>
                <a:gd name="T38" fmla="*/ 66 w 408"/>
                <a:gd name="T39" fmla="*/ 114 h 300"/>
                <a:gd name="T40" fmla="*/ 72 w 408"/>
                <a:gd name="T41" fmla="*/ 114 h 300"/>
                <a:gd name="T42" fmla="*/ 108 w 408"/>
                <a:gd name="T43" fmla="*/ 90 h 300"/>
                <a:gd name="T44" fmla="*/ 108 w 408"/>
                <a:gd name="T45" fmla="*/ 78 h 300"/>
                <a:gd name="T46" fmla="*/ 114 w 408"/>
                <a:gd name="T47" fmla="*/ 84 h 300"/>
                <a:gd name="T48" fmla="*/ 114 w 408"/>
                <a:gd name="T49" fmla="*/ 96 h 300"/>
                <a:gd name="T50" fmla="*/ 96 w 408"/>
                <a:gd name="T51" fmla="*/ 102 h 300"/>
                <a:gd name="T52" fmla="*/ 102 w 408"/>
                <a:gd name="T53" fmla="*/ 114 h 300"/>
                <a:gd name="T54" fmla="*/ 96 w 408"/>
                <a:gd name="T55" fmla="*/ 132 h 300"/>
                <a:gd name="T56" fmla="*/ 96 w 408"/>
                <a:gd name="T57" fmla="*/ 120 h 300"/>
                <a:gd name="T58" fmla="*/ 84 w 408"/>
                <a:gd name="T59" fmla="*/ 132 h 300"/>
                <a:gd name="T60" fmla="*/ 84 w 408"/>
                <a:gd name="T61" fmla="*/ 120 h 300"/>
                <a:gd name="T62" fmla="*/ 66 w 408"/>
                <a:gd name="T63" fmla="*/ 132 h 300"/>
                <a:gd name="T64" fmla="*/ 78 w 408"/>
                <a:gd name="T65" fmla="*/ 144 h 300"/>
                <a:gd name="T66" fmla="*/ 114 w 408"/>
                <a:gd name="T67" fmla="*/ 126 h 300"/>
                <a:gd name="T68" fmla="*/ 114 w 408"/>
                <a:gd name="T69" fmla="*/ 102 h 300"/>
                <a:gd name="T70" fmla="*/ 132 w 408"/>
                <a:gd name="T71" fmla="*/ 78 h 300"/>
                <a:gd name="T72" fmla="*/ 114 w 408"/>
                <a:gd name="T73" fmla="*/ 42 h 300"/>
                <a:gd name="T74" fmla="*/ 132 w 408"/>
                <a:gd name="T75" fmla="*/ 36 h 300"/>
                <a:gd name="T76" fmla="*/ 126 w 408"/>
                <a:gd name="T77" fmla="*/ 0 h 300"/>
                <a:gd name="T78" fmla="*/ 408 w 408"/>
                <a:gd name="T79" fmla="*/ 72 h 300"/>
                <a:gd name="T80" fmla="*/ 366 w 408"/>
                <a:gd name="T81" fmla="*/ 300 h 300"/>
                <a:gd name="T82" fmla="*/ 258 w 408"/>
                <a:gd name="T83" fmla="*/ 276 h 300"/>
                <a:gd name="T84" fmla="*/ 132 w 408"/>
                <a:gd name="T85" fmla="*/ 276 h 300"/>
                <a:gd name="T86" fmla="*/ 102 w 408"/>
                <a:gd name="T87" fmla="*/ 258 h 300"/>
                <a:gd name="T88" fmla="*/ 72 w 408"/>
                <a:gd name="T89" fmla="*/ 264 h 300"/>
                <a:gd name="T90" fmla="*/ 48 w 408"/>
                <a:gd name="T91" fmla="*/ 252 h 300"/>
                <a:gd name="T92" fmla="*/ 54 w 408"/>
                <a:gd name="T93" fmla="*/ 216 h 300"/>
                <a:gd name="T94" fmla="*/ 24 w 408"/>
                <a:gd name="T95" fmla="*/ 198 h 300"/>
                <a:gd name="T96" fmla="*/ 30 w 408"/>
                <a:gd name="T97" fmla="*/ 192 h 3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8"/>
                <a:gd name="T148" fmla="*/ 0 h 300"/>
                <a:gd name="T149" fmla="*/ 408 w 408"/>
                <a:gd name="T150" fmla="*/ 300 h 3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8" h="300">
                  <a:moveTo>
                    <a:pt x="30" y="192"/>
                  </a:moveTo>
                  <a:lnTo>
                    <a:pt x="0" y="180"/>
                  </a:lnTo>
                  <a:lnTo>
                    <a:pt x="6" y="156"/>
                  </a:lnTo>
                  <a:lnTo>
                    <a:pt x="6" y="174"/>
                  </a:lnTo>
                  <a:lnTo>
                    <a:pt x="18" y="150"/>
                  </a:lnTo>
                  <a:lnTo>
                    <a:pt x="6" y="150"/>
                  </a:lnTo>
                  <a:lnTo>
                    <a:pt x="12" y="132"/>
                  </a:lnTo>
                  <a:lnTo>
                    <a:pt x="24" y="132"/>
                  </a:lnTo>
                  <a:lnTo>
                    <a:pt x="12" y="126"/>
                  </a:lnTo>
                  <a:lnTo>
                    <a:pt x="12" y="66"/>
                  </a:lnTo>
                  <a:lnTo>
                    <a:pt x="6" y="48"/>
                  </a:lnTo>
                  <a:lnTo>
                    <a:pt x="12" y="18"/>
                  </a:lnTo>
                  <a:lnTo>
                    <a:pt x="48" y="42"/>
                  </a:lnTo>
                  <a:lnTo>
                    <a:pt x="84" y="60"/>
                  </a:lnTo>
                  <a:lnTo>
                    <a:pt x="96" y="72"/>
                  </a:lnTo>
                  <a:lnTo>
                    <a:pt x="102" y="66"/>
                  </a:lnTo>
                  <a:lnTo>
                    <a:pt x="108" y="72"/>
                  </a:lnTo>
                  <a:lnTo>
                    <a:pt x="108" y="84"/>
                  </a:lnTo>
                  <a:lnTo>
                    <a:pt x="96" y="84"/>
                  </a:lnTo>
                  <a:lnTo>
                    <a:pt x="66" y="114"/>
                  </a:lnTo>
                  <a:lnTo>
                    <a:pt x="72" y="114"/>
                  </a:lnTo>
                  <a:lnTo>
                    <a:pt x="108" y="90"/>
                  </a:lnTo>
                  <a:lnTo>
                    <a:pt x="108" y="78"/>
                  </a:lnTo>
                  <a:lnTo>
                    <a:pt x="114" y="84"/>
                  </a:lnTo>
                  <a:lnTo>
                    <a:pt x="114" y="96"/>
                  </a:lnTo>
                  <a:lnTo>
                    <a:pt x="96" y="102"/>
                  </a:lnTo>
                  <a:lnTo>
                    <a:pt x="102" y="114"/>
                  </a:lnTo>
                  <a:lnTo>
                    <a:pt x="96" y="132"/>
                  </a:lnTo>
                  <a:lnTo>
                    <a:pt x="96" y="120"/>
                  </a:lnTo>
                  <a:lnTo>
                    <a:pt x="84" y="132"/>
                  </a:lnTo>
                  <a:lnTo>
                    <a:pt x="84" y="120"/>
                  </a:lnTo>
                  <a:lnTo>
                    <a:pt x="66" y="132"/>
                  </a:lnTo>
                  <a:lnTo>
                    <a:pt x="78" y="144"/>
                  </a:lnTo>
                  <a:lnTo>
                    <a:pt x="114" y="126"/>
                  </a:lnTo>
                  <a:lnTo>
                    <a:pt x="114" y="102"/>
                  </a:lnTo>
                  <a:lnTo>
                    <a:pt x="132" y="78"/>
                  </a:lnTo>
                  <a:lnTo>
                    <a:pt x="114" y="42"/>
                  </a:lnTo>
                  <a:lnTo>
                    <a:pt x="132" y="36"/>
                  </a:lnTo>
                  <a:lnTo>
                    <a:pt x="126" y="0"/>
                  </a:lnTo>
                  <a:lnTo>
                    <a:pt x="408" y="72"/>
                  </a:lnTo>
                  <a:lnTo>
                    <a:pt x="366" y="300"/>
                  </a:lnTo>
                  <a:lnTo>
                    <a:pt x="258" y="276"/>
                  </a:lnTo>
                  <a:lnTo>
                    <a:pt x="132" y="276"/>
                  </a:lnTo>
                  <a:lnTo>
                    <a:pt x="102" y="258"/>
                  </a:lnTo>
                  <a:lnTo>
                    <a:pt x="72" y="264"/>
                  </a:lnTo>
                  <a:lnTo>
                    <a:pt x="48" y="252"/>
                  </a:lnTo>
                  <a:lnTo>
                    <a:pt x="54" y="216"/>
                  </a:lnTo>
                  <a:lnTo>
                    <a:pt x="24" y="198"/>
                  </a:lnTo>
                  <a:lnTo>
                    <a:pt x="30" y="19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58" name="Freeform 245"/>
            <p:cNvSpPr>
              <a:spLocks/>
            </p:cNvSpPr>
            <p:nvPr/>
          </p:nvSpPr>
          <p:spPr bwMode="auto">
            <a:xfrm>
              <a:off x="1419" y="1164"/>
              <a:ext cx="408" cy="300"/>
            </a:xfrm>
            <a:custGeom>
              <a:avLst/>
              <a:gdLst>
                <a:gd name="T0" fmla="*/ 30 w 408"/>
                <a:gd name="T1" fmla="*/ 192 h 300"/>
                <a:gd name="T2" fmla="*/ 0 w 408"/>
                <a:gd name="T3" fmla="*/ 180 h 300"/>
                <a:gd name="T4" fmla="*/ 6 w 408"/>
                <a:gd name="T5" fmla="*/ 156 h 300"/>
                <a:gd name="T6" fmla="*/ 6 w 408"/>
                <a:gd name="T7" fmla="*/ 174 h 300"/>
                <a:gd name="T8" fmla="*/ 18 w 408"/>
                <a:gd name="T9" fmla="*/ 150 h 300"/>
                <a:gd name="T10" fmla="*/ 6 w 408"/>
                <a:gd name="T11" fmla="*/ 150 h 300"/>
                <a:gd name="T12" fmla="*/ 12 w 408"/>
                <a:gd name="T13" fmla="*/ 132 h 300"/>
                <a:gd name="T14" fmla="*/ 24 w 408"/>
                <a:gd name="T15" fmla="*/ 132 h 300"/>
                <a:gd name="T16" fmla="*/ 12 w 408"/>
                <a:gd name="T17" fmla="*/ 126 h 300"/>
                <a:gd name="T18" fmla="*/ 12 w 408"/>
                <a:gd name="T19" fmla="*/ 66 h 300"/>
                <a:gd name="T20" fmla="*/ 6 w 408"/>
                <a:gd name="T21" fmla="*/ 48 h 300"/>
                <a:gd name="T22" fmla="*/ 12 w 408"/>
                <a:gd name="T23" fmla="*/ 18 h 300"/>
                <a:gd name="T24" fmla="*/ 48 w 408"/>
                <a:gd name="T25" fmla="*/ 42 h 300"/>
                <a:gd name="T26" fmla="*/ 84 w 408"/>
                <a:gd name="T27" fmla="*/ 60 h 300"/>
                <a:gd name="T28" fmla="*/ 96 w 408"/>
                <a:gd name="T29" fmla="*/ 72 h 300"/>
                <a:gd name="T30" fmla="*/ 102 w 408"/>
                <a:gd name="T31" fmla="*/ 66 h 300"/>
                <a:gd name="T32" fmla="*/ 108 w 408"/>
                <a:gd name="T33" fmla="*/ 72 h 300"/>
                <a:gd name="T34" fmla="*/ 108 w 408"/>
                <a:gd name="T35" fmla="*/ 84 h 300"/>
                <a:gd name="T36" fmla="*/ 96 w 408"/>
                <a:gd name="T37" fmla="*/ 84 h 300"/>
                <a:gd name="T38" fmla="*/ 66 w 408"/>
                <a:gd name="T39" fmla="*/ 114 h 300"/>
                <a:gd name="T40" fmla="*/ 84 w 408"/>
                <a:gd name="T41" fmla="*/ 114 h 300"/>
                <a:gd name="T42" fmla="*/ 72 w 408"/>
                <a:gd name="T43" fmla="*/ 114 h 300"/>
                <a:gd name="T44" fmla="*/ 108 w 408"/>
                <a:gd name="T45" fmla="*/ 90 h 300"/>
                <a:gd name="T46" fmla="*/ 108 w 408"/>
                <a:gd name="T47" fmla="*/ 78 h 300"/>
                <a:gd name="T48" fmla="*/ 114 w 408"/>
                <a:gd name="T49" fmla="*/ 84 h 300"/>
                <a:gd name="T50" fmla="*/ 114 w 408"/>
                <a:gd name="T51" fmla="*/ 96 h 300"/>
                <a:gd name="T52" fmla="*/ 96 w 408"/>
                <a:gd name="T53" fmla="*/ 102 h 300"/>
                <a:gd name="T54" fmla="*/ 102 w 408"/>
                <a:gd name="T55" fmla="*/ 114 h 300"/>
                <a:gd name="T56" fmla="*/ 96 w 408"/>
                <a:gd name="T57" fmla="*/ 132 h 300"/>
                <a:gd name="T58" fmla="*/ 96 w 408"/>
                <a:gd name="T59" fmla="*/ 120 h 300"/>
                <a:gd name="T60" fmla="*/ 84 w 408"/>
                <a:gd name="T61" fmla="*/ 132 h 300"/>
                <a:gd name="T62" fmla="*/ 84 w 408"/>
                <a:gd name="T63" fmla="*/ 120 h 300"/>
                <a:gd name="T64" fmla="*/ 66 w 408"/>
                <a:gd name="T65" fmla="*/ 132 h 300"/>
                <a:gd name="T66" fmla="*/ 78 w 408"/>
                <a:gd name="T67" fmla="*/ 144 h 300"/>
                <a:gd name="T68" fmla="*/ 114 w 408"/>
                <a:gd name="T69" fmla="*/ 126 h 300"/>
                <a:gd name="T70" fmla="*/ 114 w 408"/>
                <a:gd name="T71" fmla="*/ 102 h 300"/>
                <a:gd name="T72" fmla="*/ 132 w 408"/>
                <a:gd name="T73" fmla="*/ 78 h 300"/>
                <a:gd name="T74" fmla="*/ 114 w 408"/>
                <a:gd name="T75" fmla="*/ 42 h 300"/>
                <a:gd name="T76" fmla="*/ 132 w 408"/>
                <a:gd name="T77" fmla="*/ 36 h 300"/>
                <a:gd name="T78" fmla="*/ 126 w 408"/>
                <a:gd name="T79" fmla="*/ 0 h 300"/>
                <a:gd name="T80" fmla="*/ 408 w 408"/>
                <a:gd name="T81" fmla="*/ 72 h 300"/>
                <a:gd name="T82" fmla="*/ 366 w 408"/>
                <a:gd name="T83" fmla="*/ 300 h 300"/>
                <a:gd name="T84" fmla="*/ 258 w 408"/>
                <a:gd name="T85" fmla="*/ 276 h 300"/>
                <a:gd name="T86" fmla="*/ 132 w 408"/>
                <a:gd name="T87" fmla="*/ 276 h 300"/>
                <a:gd name="T88" fmla="*/ 102 w 408"/>
                <a:gd name="T89" fmla="*/ 258 h 300"/>
                <a:gd name="T90" fmla="*/ 72 w 408"/>
                <a:gd name="T91" fmla="*/ 264 h 300"/>
                <a:gd name="T92" fmla="*/ 48 w 408"/>
                <a:gd name="T93" fmla="*/ 252 h 300"/>
                <a:gd name="T94" fmla="*/ 54 w 408"/>
                <a:gd name="T95" fmla="*/ 216 h 300"/>
                <a:gd name="T96" fmla="*/ 24 w 408"/>
                <a:gd name="T97" fmla="*/ 198 h 300"/>
                <a:gd name="T98" fmla="*/ 30 w 408"/>
                <a:gd name="T99" fmla="*/ 192 h 300"/>
                <a:gd name="T100" fmla="*/ 30 w 408"/>
                <a:gd name="T101" fmla="*/ 198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300"/>
                <a:gd name="T155" fmla="*/ 408 w 408"/>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300">
                  <a:moveTo>
                    <a:pt x="30" y="192"/>
                  </a:moveTo>
                  <a:lnTo>
                    <a:pt x="0" y="180"/>
                  </a:lnTo>
                  <a:lnTo>
                    <a:pt x="6" y="156"/>
                  </a:lnTo>
                  <a:lnTo>
                    <a:pt x="6" y="174"/>
                  </a:lnTo>
                  <a:lnTo>
                    <a:pt x="18" y="150"/>
                  </a:lnTo>
                  <a:lnTo>
                    <a:pt x="6" y="150"/>
                  </a:lnTo>
                  <a:lnTo>
                    <a:pt x="12" y="132"/>
                  </a:lnTo>
                  <a:lnTo>
                    <a:pt x="24" y="132"/>
                  </a:lnTo>
                  <a:lnTo>
                    <a:pt x="12" y="126"/>
                  </a:lnTo>
                  <a:lnTo>
                    <a:pt x="12" y="66"/>
                  </a:lnTo>
                  <a:lnTo>
                    <a:pt x="6" y="48"/>
                  </a:lnTo>
                  <a:lnTo>
                    <a:pt x="12" y="18"/>
                  </a:lnTo>
                  <a:lnTo>
                    <a:pt x="48" y="42"/>
                  </a:lnTo>
                  <a:lnTo>
                    <a:pt x="84" y="60"/>
                  </a:lnTo>
                  <a:lnTo>
                    <a:pt x="96" y="72"/>
                  </a:lnTo>
                  <a:lnTo>
                    <a:pt x="102" y="66"/>
                  </a:lnTo>
                  <a:lnTo>
                    <a:pt x="108" y="72"/>
                  </a:lnTo>
                  <a:lnTo>
                    <a:pt x="108" y="84"/>
                  </a:lnTo>
                  <a:lnTo>
                    <a:pt x="96" y="84"/>
                  </a:lnTo>
                  <a:lnTo>
                    <a:pt x="66" y="114"/>
                  </a:lnTo>
                  <a:lnTo>
                    <a:pt x="84" y="114"/>
                  </a:lnTo>
                  <a:lnTo>
                    <a:pt x="72" y="114"/>
                  </a:lnTo>
                  <a:lnTo>
                    <a:pt x="108" y="90"/>
                  </a:lnTo>
                  <a:lnTo>
                    <a:pt x="108" y="78"/>
                  </a:lnTo>
                  <a:lnTo>
                    <a:pt x="114" y="84"/>
                  </a:lnTo>
                  <a:lnTo>
                    <a:pt x="114" y="96"/>
                  </a:lnTo>
                  <a:lnTo>
                    <a:pt x="96" y="102"/>
                  </a:lnTo>
                  <a:lnTo>
                    <a:pt x="102" y="114"/>
                  </a:lnTo>
                  <a:lnTo>
                    <a:pt x="96" y="132"/>
                  </a:lnTo>
                  <a:lnTo>
                    <a:pt x="96" y="120"/>
                  </a:lnTo>
                  <a:lnTo>
                    <a:pt x="84" y="132"/>
                  </a:lnTo>
                  <a:lnTo>
                    <a:pt x="84" y="120"/>
                  </a:lnTo>
                  <a:lnTo>
                    <a:pt x="66" y="132"/>
                  </a:lnTo>
                  <a:lnTo>
                    <a:pt x="78" y="144"/>
                  </a:lnTo>
                  <a:lnTo>
                    <a:pt x="114" y="126"/>
                  </a:lnTo>
                  <a:lnTo>
                    <a:pt x="114" y="102"/>
                  </a:lnTo>
                  <a:lnTo>
                    <a:pt x="132" y="78"/>
                  </a:lnTo>
                  <a:lnTo>
                    <a:pt x="114" y="42"/>
                  </a:lnTo>
                  <a:lnTo>
                    <a:pt x="132" y="36"/>
                  </a:lnTo>
                  <a:lnTo>
                    <a:pt x="126" y="0"/>
                  </a:lnTo>
                  <a:lnTo>
                    <a:pt x="408" y="72"/>
                  </a:lnTo>
                  <a:lnTo>
                    <a:pt x="366" y="300"/>
                  </a:lnTo>
                  <a:lnTo>
                    <a:pt x="258" y="276"/>
                  </a:lnTo>
                  <a:lnTo>
                    <a:pt x="132" y="276"/>
                  </a:lnTo>
                  <a:lnTo>
                    <a:pt x="102" y="258"/>
                  </a:lnTo>
                  <a:lnTo>
                    <a:pt x="72" y="264"/>
                  </a:lnTo>
                  <a:lnTo>
                    <a:pt x="48" y="252"/>
                  </a:lnTo>
                  <a:lnTo>
                    <a:pt x="54" y="216"/>
                  </a:lnTo>
                  <a:lnTo>
                    <a:pt x="24" y="198"/>
                  </a:lnTo>
                  <a:lnTo>
                    <a:pt x="30" y="192"/>
                  </a:lnTo>
                  <a:lnTo>
                    <a:pt x="30" y="19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59" name="Freeform 246"/>
            <p:cNvSpPr>
              <a:spLocks/>
            </p:cNvSpPr>
            <p:nvPr/>
          </p:nvSpPr>
          <p:spPr bwMode="auto">
            <a:xfrm>
              <a:off x="3723" y="1932"/>
              <a:ext cx="282" cy="282"/>
            </a:xfrm>
            <a:custGeom>
              <a:avLst/>
              <a:gdLst>
                <a:gd name="T0" fmla="*/ 168 w 282"/>
                <a:gd name="T1" fmla="*/ 66 h 282"/>
                <a:gd name="T2" fmla="*/ 180 w 282"/>
                <a:gd name="T3" fmla="*/ 102 h 282"/>
                <a:gd name="T4" fmla="*/ 216 w 282"/>
                <a:gd name="T5" fmla="*/ 66 h 282"/>
                <a:gd name="T6" fmla="*/ 234 w 282"/>
                <a:gd name="T7" fmla="*/ 72 h 282"/>
                <a:gd name="T8" fmla="*/ 246 w 282"/>
                <a:gd name="T9" fmla="*/ 54 h 282"/>
                <a:gd name="T10" fmla="*/ 270 w 282"/>
                <a:gd name="T11" fmla="*/ 54 h 282"/>
                <a:gd name="T12" fmla="*/ 282 w 282"/>
                <a:gd name="T13" fmla="*/ 78 h 282"/>
                <a:gd name="T14" fmla="*/ 276 w 282"/>
                <a:gd name="T15" fmla="*/ 90 h 282"/>
                <a:gd name="T16" fmla="*/ 240 w 282"/>
                <a:gd name="T17" fmla="*/ 72 h 282"/>
                <a:gd name="T18" fmla="*/ 240 w 282"/>
                <a:gd name="T19" fmla="*/ 96 h 282"/>
                <a:gd name="T20" fmla="*/ 222 w 282"/>
                <a:gd name="T21" fmla="*/ 132 h 282"/>
                <a:gd name="T22" fmla="*/ 210 w 282"/>
                <a:gd name="T23" fmla="*/ 132 h 282"/>
                <a:gd name="T24" fmla="*/ 198 w 282"/>
                <a:gd name="T25" fmla="*/ 162 h 282"/>
                <a:gd name="T26" fmla="*/ 174 w 282"/>
                <a:gd name="T27" fmla="*/ 156 h 282"/>
                <a:gd name="T28" fmla="*/ 150 w 282"/>
                <a:gd name="T29" fmla="*/ 228 h 282"/>
                <a:gd name="T30" fmla="*/ 156 w 282"/>
                <a:gd name="T31" fmla="*/ 234 h 282"/>
                <a:gd name="T32" fmla="*/ 144 w 282"/>
                <a:gd name="T33" fmla="*/ 252 h 282"/>
                <a:gd name="T34" fmla="*/ 72 w 282"/>
                <a:gd name="T35" fmla="*/ 282 h 282"/>
                <a:gd name="T36" fmla="*/ 54 w 282"/>
                <a:gd name="T37" fmla="*/ 270 h 282"/>
                <a:gd name="T38" fmla="*/ 48 w 282"/>
                <a:gd name="T39" fmla="*/ 258 h 282"/>
                <a:gd name="T40" fmla="*/ 12 w 282"/>
                <a:gd name="T41" fmla="*/ 228 h 282"/>
                <a:gd name="T42" fmla="*/ 0 w 282"/>
                <a:gd name="T43" fmla="*/ 192 h 282"/>
                <a:gd name="T44" fmla="*/ 6 w 282"/>
                <a:gd name="T45" fmla="*/ 192 h 282"/>
                <a:gd name="T46" fmla="*/ 24 w 282"/>
                <a:gd name="T47" fmla="*/ 174 h 282"/>
                <a:gd name="T48" fmla="*/ 24 w 282"/>
                <a:gd name="T49" fmla="*/ 144 h 282"/>
                <a:gd name="T50" fmla="*/ 42 w 282"/>
                <a:gd name="T51" fmla="*/ 144 h 282"/>
                <a:gd name="T52" fmla="*/ 48 w 282"/>
                <a:gd name="T53" fmla="*/ 120 h 282"/>
                <a:gd name="T54" fmla="*/ 90 w 282"/>
                <a:gd name="T55" fmla="*/ 84 h 282"/>
                <a:gd name="T56" fmla="*/ 96 w 282"/>
                <a:gd name="T57" fmla="*/ 30 h 282"/>
                <a:gd name="T58" fmla="*/ 90 w 282"/>
                <a:gd name="T59" fmla="*/ 6 h 282"/>
                <a:gd name="T60" fmla="*/ 96 w 282"/>
                <a:gd name="T61" fmla="*/ 0 h 282"/>
                <a:gd name="T62" fmla="*/ 108 w 282"/>
                <a:gd name="T63" fmla="*/ 72 h 282"/>
                <a:gd name="T64" fmla="*/ 156 w 282"/>
                <a:gd name="T65" fmla="*/ 66 h 282"/>
                <a:gd name="T66" fmla="*/ 168 w 282"/>
                <a:gd name="T67" fmla="*/ 66 h 2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2"/>
                <a:gd name="T103" fmla="*/ 0 h 282"/>
                <a:gd name="T104" fmla="*/ 282 w 282"/>
                <a:gd name="T105" fmla="*/ 282 h 2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2" h="282">
                  <a:moveTo>
                    <a:pt x="168" y="66"/>
                  </a:moveTo>
                  <a:lnTo>
                    <a:pt x="180" y="102"/>
                  </a:lnTo>
                  <a:lnTo>
                    <a:pt x="216" y="66"/>
                  </a:lnTo>
                  <a:lnTo>
                    <a:pt x="234" y="72"/>
                  </a:lnTo>
                  <a:lnTo>
                    <a:pt x="246" y="54"/>
                  </a:lnTo>
                  <a:lnTo>
                    <a:pt x="270" y="54"/>
                  </a:lnTo>
                  <a:lnTo>
                    <a:pt x="282" y="78"/>
                  </a:lnTo>
                  <a:lnTo>
                    <a:pt x="276" y="90"/>
                  </a:lnTo>
                  <a:lnTo>
                    <a:pt x="240" y="72"/>
                  </a:lnTo>
                  <a:lnTo>
                    <a:pt x="240" y="96"/>
                  </a:lnTo>
                  <a:lnTo>
                    <a:pt x="222" y="132"/>
                  </a:lnTo>
                  <a:lnTo>
                    <a:pt x="210" y="132"/>
                  </a:lnTo>
                  <a:lnTo>
                    <a:pt x="198" y="162"/>
                  </a:lnTo>
                  <a:lnTo>
                    <a:pt x="174" y="156"/>
                  </a:lnTo>
                  <a:lnTo>
                    <a:pt x="150" y="228"/>
                  </a:lnTo>
                  <a:lnTo>
                    <a:pt x="156" y="234"/>
                  </a:lnTo>
                  <a:lnTo>
                    <a:pt x="144" y="252"/>
                  </a:lnTo>
                  <a:lnTo>
                    <a:pt x="72" y="282"/>
                  </a:lnTo>
                  <a:lnTo>
                    <a:pt x="54" y="270"/>
                  </a:lnTo>
                  <a:lnTo>
                    <a:pt x="48" y="258"/>
                  </a:lnTo>
                  <a:lnTo>
                    <a:pt x="12" y="228"/>
                  </a:lnTo>
                  <a:lnTo>
                    <a:pt x="0" y="192"/>
                  </a:lnTo>
                  <a:lnTo>
                    <a:pt x="6" y="192"/>
                  </a:lnTo>
                  <a:lnTo>
                    <a:pt x="24" y="174"/>
                  </a:lnTo>
                  <a:lnTo>
                    <a:pt x="24" y="144"/>
                  </a:lnTo>
                  <a:lnTo>
                    <a:pt x="42" y="144"/>
                  </a:lnTo>
                  <a:lnTo>
                    <a:pt x="48" y="120"/>
                  </a:lnTo>
                  <a:lnTo>
                    <a:pt x="90" y="84"/>
                  </a:lnTo>
                  <a:lnTo>
                    <a:pt x="96" y="30"/>
                  </a:lnTo>
                  <a:lnTo>
                    <a:pt x="90" y="6"/>
                  </a:lnTo>
                  <a:lnTo>
                    <a:pt x="96" y="0"/>
                  </a:lnTo>
                  <a:lnTo>
                    <a:pt x="108" y="72"/>
                  </a:lnTo>
                  <a:lnTo>
                    <a:pt x="156" y="66"/>
                  </a:lnTo>
                  <a:lnTo>
                    <a:pt x="168" y="6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60" name="Freeform 247"/>
            <p:cNvSpPr>
              <a:spLocks/>
            </p:cNvSpPr>
            <p:nvPr/>
          </p:nvSpPr>
          <p:spPr bwMode="auto">
            <a:xfrm>
              <a:off x="3723" y="1932"/>
              <a:ext cx="282" cy="282"/>
            </a:xfrm>
            <a:custGeom>
              <a:avLst/>
              <a:gdLst>
                <a:gd name="T0" fmla="*/ 168 w 282"/>
                <a:gd name="T1" fmla="*/ 66 h 282"/>
                <a:gd name="T2" fmla="*/ 180 w 282"/>
                <a:gd name="T3" fmla="*/ 102 h 282"/>
                <a:gd name="T4" fmla="*/ 216 w 282"/>
                <a:gd name="T5" fmla="*/ 66 h 282"/>
                <a:gd name="T6" fmla="*/ 234 w 282"/>
                <a:gd name="T7" fmla="*/ 72 h 282"/>
                <a:gd name="T8" fmla="*/ 246 w 282"/>
                <a:gd name="T9" fmla="*/ 54 h 282"/>
                <a:gd name="T10" fmla="*/ 270 w 282"/>
                <a:gd name="T11" fmla="*/ 54 h 282"/>
                <a:gd name="T12" fmla="*/ 282 w 282"/>
                <a:gd name="T13" fmla="*/ 78 h 282"/>
                <a:gd name="T14" fmla="*/ 276 w 282"/>
                <a:gd name="T15" fmla="*/ 90 h 282"/>
                <a:gd name="T16" fmla="*/ 240 w 282"/>
                <a:gd name="T17" fmla="*/ 72 h 282"/>
                <a:gd name="T18" fmla="*/ 240 w 282"/>
                <a:gd name="T19" fmla="*/ 96 h 282"/>
                <a:gd name="T20" fmla="*/ 222 w 282"/>
                <a:gd name="T21" fmla="*/ 132 h 282"/>
                <a:gd name="T22" fmla="*/ 210 w 282"/>
                <a:gd name="T23" fmla="*/ 132 h 282"/>
                <a:gd name="T24" fmla="*/ 198 w 282"/>
                <a:gd name="T25" fmla="*/ 162 h 282"/>
                <a:gd name="T26" fmla="*/ 174 w 282"/>
                <a:gd name="T27" fmla="*/ 156 h 282"/>
                <a:gd name="T28" fmla="*/ 150 w 282"/>
                <a:gd name="T29" fmla="*/ 228 h 282"/>
                <a:gd name="T30" fmla="*/ 156 w 282"/>
                <a:gd name="T31" fmla="*/ 234 h 282"/>
                <a:gd name="T32" fmla="*/ 144 w 282"/>
                <a:gd name="T33" fmla="*/ 252 h 282"/>
                <a:gd name="T34" fmla="*/ 72 w 282"/>
                <a:gd name="T35" fmla="*/ 282 h 282"/>
                <a:gd name="T36" fmla="*/ 54 w 282"/>
                <a:gd name="T37" fmla="*/ 270 h 282"/>
                <a:gd name="T38" fmla="*/ 48 w 282"/>
                <a:gd name="T39" fmla="*/ 258 h 282"/>
                <a:gd name="T40" fmla="*/ 12 w 282"/>
                <a:gd name="T41" fmla="*/ 228 h 282"/>
                <a:gd name="T42" fmla="*/ 0 w 282"/>
                <a:gd name="T43" fmla="*/ 192 h 282"/>
                <a:gd name="T44" fmla="*/ 6 w 282"/>
                <a:gd name="T45" fmla="*/ 192 h 282"/>
                <a:gd name="T46" fmla="*/ 24 w 282"/>
                <a:gd name="T47" fmla="*/ 174 h 282"/>
                <a:gd name="T48" fmla="*/ 24 w 282"/>
                <a:gd name="T49" fmla="*/ 144 h 282"/>
                <a:gd name="T50" fmla="*/ 42 w 282"/>
                <a:gd name="T51" fmla="*/ 144 h 282"/>
                <a:gd name="T52" fmla="*/ 48 w 282"/>
                <a:gd name="T53" fmla="*/ 120 h 282"/>
                <a:gd name="T54" fmla="*/ 90 w 282"/>
                <a:gd name="T55" fmla="*/ 84 h 282"/>
                <a:gd name="T56" fmla="*/ 96 w 282"/>
                <a:gd name="T57" fmla="*/ 30 h 282"/>
                <a:gd name="T58" fmla="*/ 90 w 282"/>
                <a:gd name="T59" fmla="*/ 6 h 282"/>
                <a:gd name="T60" fmla="*/ 96 w 282"/>
                <a:gd name="T61" fmla="*/ 0 h 282"/>
                <a:gd name="T62" fmla="*/ 108 w 282"/>
                <a:gd name="T63" fmla="*/ 72 h 282"/>
                <a:gd name="T64" fmla="*/ 156 w 282"/>
                <a:gd name="T65" fmla="*/ 66 h 282"/>
                <a:gd name="T66" fmla="*/ 168 w 282"/>
                <a:gd name="T67" fmla="*/ 66 h 282"/>
                <a:gd name="T68" fmla="*/ 168 w 282"/>
                <a:gd name="T69" fmla="*/ 72 h 2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2"/>
                <a:gd name="T106" fmla="*/ 0 h 282"/>
                <a:gd name="T107" fmla="*/ 282 w 282"/>
                <a:gd name="T108" fmla="*/ 282 h 2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2" h="282">
                  <a:moveTo>
                    <a:pt x="168" y="66"/>
                  </a:moveTo>
                  <a:lnTo>
                    <a:pt x="180" y="102"/>
                  </a:lnTo>
                  <a:lnTo>
                    <a:pt x="216" y="66"/>
                  </a:lnTo>
                  <a:lnTo>
                    <a:pt x="234" y="72"/>
                  </a:lnTo>
                  <a:lnTo>
                    <a:pt x="246" y="54"/>
                  </a:lnTo>
                  <a:lnTo>
                    <a:pt x="270" y="54"/>
                  </a:lnTo>
                  <a:lnTo>
                    <a:pt x="282" y="78"/>
                  </a:lnTo>
                  <a:lnTo>
                    <a:pt x="276" y="90"/>
                  </a:lnTo>
                  <a:lnTo>
                    <a:pt x="240" y="72"/>
                  </a:lnTo>
                  <a:lnTo>
                    <a:pt x="240" y="96"/>
                  </a:lnTo>
                  <a:lnTo>
                    <a:pt x="222" y="132"/>
                  </a:lnTo>
                  <a:lnTo>
                    <a:pt x="210" y="132"/>
                  </a:lnTo>
                  <a:lnTo>
                    <a:pt x="198" y="162"/>
                  </a:lnTo>
                  <a:lnTo>
                    <a:pt x="174" y="156"/>
                  </a:lnTo>
                  <a:lnTo>
                    <a:pt x="150" y="228"/>
                  </a:lnTo>
                  <a:lnTo>
                    <a:pt x="156" y="234"/>
                  </a:lnTo>
                  <a:lnTo>
                    <a:pt x="144" y="252"/>
                  </a:lnTo>
                  <a:lnTo>
                    <a:pt x="72" y="282"/>
                  </a:lnTo>
                  <a:lnTo>
                    <a:pt x="54" y="270"/>
                  </a:lnTo>
                  <a:lnTo>
                    <a:pt x="48" y="258"/>
                  </a:lnTo>
                  <a:lnTo>
                    <a:pt x="12" y="228"/>
                  </a:lnTo>
                  <a:lnTo>
                    <a:pt x="0" y="192"/>
                  </a:lnTo>
                  <a:lnTo>
                    <a:pt x="6" y="192"/>
                  </a:lnTo>
                  <a:lnTo>
                    <a:pt x="24" y="174"/>
                  </a:lnTo>
                  <a:lnTo>
                    <a:pt x="24" y="144"/>
                  </a:lnTo>
                  <a:lnTo>
                    <a:pt x="42" y="144"/>
                  </a:lnTo>
                  <a:lnTo>
                    <a:pt x="48" y="120"/>
                  </a:lnTo>
                  <a:lnTo>
                    <a:pt x="90" y="84"/>
                  </a:lnTo>
                  <a:lnTo>
                    <a:pt x="96" y="30"/>
                  </a:lnTo>
                  <a:lnTo>
                    <a:pt x="90" y="6"/>
                  </a:lnTo>
                  <a:lnTo>
                    <a:pt x="96" y="0"/>
                  </a:lnTo>
                  <a:lnTo>
                    <a:pt x="108" y="72"/>
                  </a:lnTo>
                  <a:lnTo>
                    <a:pt x="156" y="66"/>
                  </a:lnTo>
                  <a:lnTo>
                    <a:pt x="168" y="66"/>
                  </a:lnTo>
                  <a:lnTo>
                    <a:pt x="168" y="7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61" name="Freeform 248"/>
            <p:cNvSpPr>
              <a:spLocks/>
            </p:cNvSpPr>
            <p:nvPr/>
          </p:nvSpPr>
          <p:spPr bwMode="auto">
            <a:xfrm>
              <a:off x="3081" y="1512"/>
              <a:ext cx="330" cy="342"/>
            </a:xfrm>
            <a:custGeom>
              <a:avLst/>
              <a:gdLst>
                <a:gd name="T0" fmla="*/ 138 w 330"/>
                <a:gd name="T1" fmla="*/ 342 h 342"/>
                <a:gd name="T2" fmla="*/ 114 w 330"/>
                <a:gd name="T3" fmla="*/ 324 h 342"/>
                <a:gd name="T4" fmla="*/ 108 w 330"/>
                <a:gd name="T5" fmla="*/ 300 h 342"/>
                <a:gd name="T6" fmla="*/ 114 w 330"/>
                <a:gd name="T7" fmla="*/ 282 h 342"/>
                <a:gd name="T8" fmla="*/ 102 w 330"/>
                <a:gd name="T9" fmla="*/ 264 h 342"/>
                <a:gd name="T10" fmla="*/ 90 w 330"/>
                <a:gd name="T11" fmla="*/ 228 h 342"/>
                <a:gd name="T12" fmla="*/ 12 w 330"/>
                <a:gd name="T13" fmla="*/ 174 h 342"/>
                <a:gd name="T14" fmla="*/ 18 w 330"/>
                <a:gd name="T15" fmla="*/ 120 h 342"/>
                <a:gd name="T16" fmla="*/ 0 w 330"/>
                <a:gd name="T17" fmla="*/ 108 h 342"/>
                <a:gd name="T18" fmla="*/ 12 w 330"/>
                <a:gd name="T19" fmla="*/ 84 h 342"/>
                <a:gd name="T20" fmla="*/ 36 w 330"/>
                <a:gd name="T21" fmla="*/ 72 h 342"/>
                <a:gd name="T22" fmla="*/ 36 w 330"/>
                <a:gd name="T23" fmla="*/ 24 h 342"/>
                <a:gd name="T24" fmla="*/ 42 w 330"/>
                <a:gd name="T25" fmla="*/ 18 h 342"/>
                <a:gd name="T26" fmla="*/ 60 w 330"/>
                <a:gd name="T27" fmla="*/ 24 h 342"/>
                <a:gd name="T28" fmla="*/ 114 w 330"/>
                <a:gd name="T29" fmla="*/ 0 h 342"/>
                <a:gd name="T30" fmla="*/ 108 w 330"/>
                <a:gd name="T31" fmla="*/ 24 h 342"/>
                <a:gd name="T32" fmla="*/ 138 w 330"/>
                <a:gd name="T33" fmla="*/ 30 h 342"/>
                <a:gd name="T34" fmla="*/ 150 w 330"/>
                <a:gd name="T35" fmla="*/ 42 h 342"/>
                <a:gd name="T36" fmla="*/ 264 w 330"/>
                <a:gd name="T37" fmla="*/ 66 h 342"/>
                <a:gd name="T38" fmla="*/ 282 w 330"/>
                <a:gd name="T39" fmla="*/ 84 h 342"/>
                <a:gd name="T40" fmla="*/ 276 w 330"/>
                <a:gd name="T41" fmla="*/ 108 h 342"/>
                <a:gd name="T42" fmla="*/ 288 w 330"/>
                <a:gd name="T43" fmla="*/ 108 h 342"/>
                <a:gd name="T44" fmla="*/ 288 w 330"/>
                <a:gd name="T45" fmla="*/ 126 h 342"/>
                <a:gd name="T46" fmla="*/ 300 w 330"/>
                <a:gd name="T47" fmla="*/ 126 h 342"/>
                <a:gd name="T48" fmla="*/ 276 w 330"/>
                <a:gd name="T49" fmla="*/ 162 h 342"/>
                <a:gd name="T50" fmla="*/ 282 w 330"/>
                <a:gd name="T51" fmla="*/ 174 h 342"/>
                <a:gd name="T52" fmla="*/ 330 w 330"/>
                <a:gd name="T53" fmla="*/ 114 h 342"/>
                <a:gd name="T54" fmla="*/ 300 w 330"/>
                <a:gd name="T55" fmla="*/ 210 h 342"/>
                <a:gd name="T56" fmla="*/ 294 w 330"/>
                <a:gd name="T57" fmla="*/ 270 h 342"/>
                <a:gd name="T58" fmla="*/ 300 w 330"/>
                <a:gd name="T59" fmla="*/ 330 h 342"/>
                <a:gd name="T60" fmla="*/ 150 w 330"/>
                <a:gd name="T61" fmla="*/ 342 h 342"/>
                <a:gd name="T62" fmla="*/ 138 w 330"/>
                <a:gd name="T63" fmla="*/ 342 h 3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42"/>
                <a:gd name="T98" fmla="*/ 330 w 330"/>
                <a:gd name="T99" fmla="*/ 342 h 3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42">
                  <a:moveTo>
                    <a:pt x="138" y="342"/>
                  </a:moveTo>
                  <a:lnTo>
                    <a:pt x="114" y="324"/>
                  </a:lnTo>
                  <a:lnTo>
                    <a:pt x="108" y="300"/>
                  </a:lnTo>
                  <a:lnTo>
                    <a:pt x="114" y="282"/>
                  </a:lnTo>
                  <a:lnTo>
                    <a:pt x="102" y="264"/>
                  </a:lnTo>
                  <a:lnTo>
                    <a:pt x="90" y="228"/>
                  </a:lnTo>
                  <a:lnTo>
                    <a:pt x="12" y="174"/>
                  </a:lnTo>
                  <a:lnTo>
                    <a:pt x="18" y="120"/>
                  </a:lnTo>
                  <a:lnTo>
                    <a:pt x="0" y="108"/>
                  </a:lnTo>
                  <a:lnTo>
                    <a:pt x="12" y="84"/>
                  </a:lnTo>
                  <a:lnTo>
                    <a:pt x="36" y="72"/>
                  </a:lnTo>
                  <a:lnTo>
                    <a:pt x="36" y="24"/>
                  </a:lnTo>
                  <a:lnTo>
                    <a:pt x="42" y="18"/>
                  </a:lnTo>
                  <a:lnTo>
                    <a:pt x="60" y="24"/>
                  </a:lnTo>
                  <a:lnTo>
                    <a:pt x="114" y="0"/>
                  </a:lnTo>
                  <a:lnTo>
                    <a:pt x="108" y="24"/>
                  </a:lnTo>
                  <a:lnTo>
                    <a:pt x="138" y="30"/>
                  </a:lnTo>
                  <a:lnTo>
                    <a:pt x="150" y="42"/>
                  </a:lnTo>
                  <a:lnTo>
                    <a:pt x="264" y="66"/>
                  </a:lnTo>
                  <a:lnTo>
                    <a:pt x="282" y="84"/>
                  </a:lnTo>
                  <a:lnTo>
                    <a:pt x="276" y="108"/>
                  </a:lnTo>
                  <a:lnTo>
                    <a:pt x="288" y="108"/>
                  </a:lnTo>
                  <a:lnTo>
                    <a:pt x="288" y="126"/>
                  </a:lnTo>
                  <a:lnTo>
                    <a:pt x="300" y="126"/>
                  </a:lnTo>
                  <a:lnTo>
                    <a:pt x="276" y="162"/>
                  </a:lnTo>
                  <a:lnTo>
                    <a:pt x="282" y="174"/>
                  </a:lnTo>
                  <a:lnTo>
                    <a:pt x="330" y="114"/>
                  </a:lnTo>
                  <a:lnTo>
                    <a:pt x="300" y="210"/>
                  </a:lnTo>
                  <a:lnTo>
                    <a:pt x="294" y="270"/>
                  </a:lnTo>
                  <a:lnTo>
                    <a:pt x="300" y="330"/>
                  </a:lnTo>
                  <a:lnTo>
                    <a:pt x="150" y="342"/>
                  </a:lnTo>
                  <a:lnTo>
                    <a:pt x="138" y="34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62" name="Freeform 249"/>
            <p:cNvSpPr>
              <a:spLocks/>
            </p:cNvSpPr>
            <p:nvPr/>
          </p:nvSpPr>
          <p:spPr bwMode="auto">
            <a:xfrm>
              <a:off x="3081" y="1512"/>
              <a:ext cx="330" cy="348"/>
            </a:xfrm>
            <a:custGeom>
              <a:avLst/>
              <a:gdLst>
                <a:gd name="T0" fmla="*/ 138 w 330"/>
                <a:gd name="T1" fmla="*/ 342 h 348"/>
                <a:gd name="T2" fmla="*/ 114 w 330"/>
                <a:gd name="T3" fmla="*/ 324 h 348"/>
                <a:gd name="T4" fmla="*/ 108 w 330"/>
                <a:gd name="T5" fmla="*/ 300 h 348"/>
                <a:gd name="T6" fmla="*/ 114 w 330"/>
                <a:gd name="T7" fmla="*/ 282 h 348"/>
                <a:gd name="T8" fmla="*/ 102 w 330"/>
                <a:gd name="T9" fmla="*/ 264 h 348"/>
                <a:gd name="T10" fmla="*/ 90 w 330"/>
                <a:gd name="T11" fmla="*/ 228 h 348"/>
                <a:gd name="T12" fmla="*/ 12 w 330"/>
                <a:gd name="T13" fmla="*/ 174 h 348"/>
                <a:gd name="T14" fmla="*/ 18 w 330"/>
                <a:gd name="T15" fmla="*/ 120 h 348"/>
                <a:gd name="T16" fmla="*/ 0 w 330"/>
                <a:gd name="T17" fmla="*/ 108 h 348"/>
                <a:gd name="T18" fmla="*/ 12 w 330"/>
                <a:gd name="T19" fmla="*/ 84 h 348"/>
                <a:gd name="T20" fmla="*/ 36 w 330"/>
                <a:gd name="T21" fmla="*/ 72 h 348"/>
                <a:gd name="T22" fmla="*/ 36 w 330"/>
                <a:gd name="T23" fmla="*/ 24 h 348"/>
                <a:gd name="T24" fmla="*/ 42 w 330"/>
                <a:gd name="T25" fmla="*/ 18 h 348"/>
                <a:gd name="T26" fmla="*/ 60 w 330"/>
                <a:gd name="T27" fmla="*/ 24 h 348"/>
                <a:gd name="T28" fmla="*/ 114 w 330"/>
                <a:gd name="T29" fmla="*/ 0 h 348"/>
                <a:gd name="T30" fmla="*/ 108 w 330"/>
                <a:gd name="T31" fmla="*/ 24 h 348"/>
                <a:gd name="T32" fmla="*/ 138 w 330"/>
                <a:gd name="T33" fmla="*/ 30 h 348"/>
                <a:gd name="T34" fmla="*/ 150 w 330"/>
                <a:gd name="T35" fmla="*/ 42 h 348"/>
                <a:gd name="T36" fmla="*/ 264 w 330"/>
                <a:gd name="T37" fmla="*/ 66 h 348"/>
                <a:gd name="T38" fmla="*/ 282 w 330"/>
                <a:gd name="T39" fmla="*/ 84 h 348"/>
                <a:gd name="T40" fmla="*/ 276 w 330"/>
                <a:gd name="T41" fmla="*/ 108 h 348"/>
                <a:gd name="T42" fmla="*/ 288 w 330"/>
                <a:gd name="T43" fmla="*/ 108 h 348"/>
                <a:gd name="T44" fmla="*/ 288 w 330"/>
                <a:gd name="T45" fmla="*/ 126 h 348"/>
                <a:gd name="T46" fmla="*/ 300 w 330"/>
                <a:gd name="T47" fmla="*/ 126 h 348"/>
                <a:gd name="T48" fmla="*/ 276 w 330"/>
                <a:gd name="T49" fmla="*/ 162 h 348"/>
                <a:gd name="T50" fmla="*/ 282 w 330"/>
                <a:gd name="T51" fmla="*/ 174 h 348"/>
                <a:gd name="T52" fmla="*/ 330 w 330"/>
                <a:gd name="T53" fmla="*/ 114 h 348"/>
                <a:gd name="T54" fmla="*/ 300 w 330"/>
                <a:gd name="T55" fmla="*/ 210 h 348"/>
                <a:gd name="T56" fmla="*/ 294 w 330"/>
                <a:gd name="T57" fmla="*/ 270 h 348"/>
                <a:gd name="T58" fmla="*/ 300 w 330"/>
                <a:gd name="T59" fmla="*/ 330 h 348"/>
                <a:gd name="T60" fmla="*/ 150 w 330"/>
                <a:gd name="T61" fmla="*/ 342 h 348"/>
                <a:gd name="T62" fmla="*/ 138 w 330"/>
                <a:gd name="T63" fmla="*/ 342 h 348"/>
                <a:gd name="T64" fmla="*/ 138 w 330"/>
                <a:gd name="T65" fmla="*/ 348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48"/>
                <a:gd name="T101" fmla="*/ 330 w 330"/>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48">
                  <a:moveTo>
                    <a:pt x="138" y="342"/>
                  </a:moveTo>
                  <a:lnTo>
                    <a:pt x="114" y="324"/>
                  </a:lnTo>
                  <a:lnTo>
                    <a:pt x="108" y="300"/>
                  </a:lnTo>
                  <a:lnTo>
                    <a:pt x="114" y="282"/>
                  </a:lnTo>
                  <a:lnTo>
                    <a:pt x="102" y="264"/>
                  </a:lnTo>
                  <a:lnTo>
                    <a:pt x="90" y="228"/>
                  </a:lnTo>
                  <a:lnTo>
                    <a:pt x="12" y="174"/>
                  </a:lnTo>
                  <a:lnTo>
                    <a:pt x="18" y="120"/>
                  </a:lnTo>
                  <a:lnTo>
                    <a:pt x="0" y="108"/>
                  </a:lnTo>
                  <a:lnTo>
                    <a:pt x="12" y="84"/>
                  </a:lnTo>
                  <a:lnTo>
                    <a:pt x="36" y="72"/>
                  </a:lnTo>
                  <a:lnTo>
                    <a:pt x="36" y="24"/>
                  </a:lnTo>
                  <a:lnTo>
                    <a:pt x="42" y="18"/>
                  </a:lnTo>
                  <a:lnTo>
                    <a:pt x="60" y="24"/>
                  </a:lnTo>
                  <a:lnTo>
                    <a:pt x="114" y="0"/>
                  </a:lnTo>
                  <a:lnTo>
                    <a:pt x="108" y="24"/>
                  </a:lnTo>
                  <a:lnTo>
                    <a:pt x="138" y="30"/>
                  </a:lnTo>
                  <a:lnTo>
                    <a:pt x="150" y="42"/>
                  </a:lnTo>
                  <a:lnTo>
                    <a:pt x="264" y="66"/>
                  </a:lnTo>
                  <a:lnTo>
                    <a:pt x="282" y="84"/>
                  </a:lnTo>
                  <a:lnTo>
                    <a:pt x="276" y="108"/>
                  </a:lnTo>
                  <a:lnTo>
                    <a:pt x="288" y="108"/>
                  </a:lnTo>
                  <a:lnTo>
                    <a:pt x="288" y="126"/>
                  </a:lnTo>
                  <a:lnTo>
                    <a:pt x="300" y="126"/>
                  </a:lnTo>
                  <a:lnTo>
                    <a:pt x="276" y="162"/>
                  </a:lnTo>
                  <a:lnTo>
                    <a:pt x="282" y="174"/>
                  </a:lnTo>
                  <a:lnTo>
                    <a:pt x="330" y="114"/>
                  </a:lnTo>
                  <a:lnTo>
                    <a:pt x="300" y="210"/>
                  </a:lnTo>
                  <a:lnTo>
                    <a:pt x="294" y="270"/>
                  </a:lnTo>
                  <a:lnTo>
                    <a:pt x="300" y="330"/>
                  </a:lnTo>
                  <a:lnTo>
                    <a:pt x="150" y="342"/>
                  </a:lnTo>
                  <a:lnTo>
                    <a:pt x="138" y="342"/>
                  </a:lnTo>
                  <a:lnTo>
                    <a:pt x="138" y="34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63" name="Freeform 250"/>
            <p:cNvSpPr>
              <a:spLocks/>
            </p:cNvSpPr>
            <p:nvPr/>
          </p:nvSpPr>
          <p:spPr bwMode="auto">
            <a:xfrm>
              <a:off x="2037" y="1602"/>
              <a:ext cx="432" cy="354"/>
            </a:xfrm>
            <a:custGeom>
              <a:avLst/>
              <a:gdLst>
                <a:gd name="T0" fmla="*/ 420 w 432"/>
                <a:gd name="T1" fmla="*/ 204 h 354"/>
                <a:gd name="T2" fmla="*/ 408 w 432"/>
                <a:gd name="T3" fmla="*/ 354 h 354"/>
                <a:gd name="T4" fmla="*/ 114 w 432"/>
                <a:gd name="T5" fmla="*/ 324 h 354"/>
                <a:gd name="T6" fmla="*/ 0 w 432"/>
                <a:gd name="T7" fmla="*/ 306 h 354"/>
                <a:gd name="T8" fmla="*/ 12 w 432"/>
                <a:gd name="T9" fmla="*/ 228 h 354"/>
                <a:gd name="T10" fmla="*/ 42 w 432"/>
                <a:gd name="T11" fmla="*/ 36 h 354"/>
                <a:gd name="T12" fmla="*/ 48 w 432"/>
                <a:gd name="T13" fmla="*/ 0 h 354"/>
                <a:gd name="T14" fmla="*/ 432 w 432"/>
                <a:gd name="T15" fmla="*/ 48 h 354"/>
                <a:gd name="T16" fmla="*/ 420 w 432"/>
                <a:gd name="T17" fmla="*/ 162 h 354"/>
                <a:gd name="T18" fmla="*/ 420 w 432"/>
                <a:gd name="T19" fmla="*/ 204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2"/>
                <a:gd name="T31" fmla="*/ 0 h 354"/>
                <a:gd name="T32" fmla="*/ 432 w 432"/>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2" h="354">
                  <a:moveTo>
                    <a:pt x="420" y="204"/>
                  </a:moveTo>
                  <a:lnTo>
                    <a:pt x="408" y="354"/>
                  </a:lnTo>
                  <a:lnTo>
                    <a:pt x="114" y="324"/>
                  </a:lnTo>
                  <a:lnTo>
                    <a:pt x="0" y="306"/>
                  </a:lnTo>
                  <a:lnTo>
                    <a:pt x="12" y="228"/>
                  </a:lnTo>
                  <a:lnTo>
                    <a:pt x="42" y="36"/>
                  </a:lnTo>
                  <a:lnTo>
                    <a:pt x="48" y="0"/>
                  </a:lnTo>
                  <a:lnTo>
                    <a:pt x="432" y="48"/>
                  </a:lnTo>
                  <a:lnTo>
                    <a:pt x="420" y="162"/>
                  </a:lnTo>
                  <a:lnTo>
                    <a:pt x="420" y="20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264" name="Freeform 251"/>
            <p:cNvSpPr>
              <a:spLocks/>
            </p:cNvSpPr>
            <p:nvPr/>
          </p:nvSpPr>
          <p:spPr bwMode="auto">
            <a:xfrm>
              <a:off x="2037" y="1602"/>
              <a:ext cx="432" cy="354"/>
            </a:xfrm>
            <a:custGeom>
              <a:avLst/>
              <a:gdLst>
                <a:gd name="T0" fmla="*/ 420 w 432"/>
                <a:gd name="T1" fmla="*/ 204 h 354"/>
                <a:gd name="T2" fmla="*/ 408 w 432"/>
                <a:gd name="T3" fmla="*/ 354 h 354"/>
                <a:gd name="T4" fmla="*/ 114 w 432"/>
                <a:gd name="T5" fmla="*/ 324 h 354"/>
                <a:gd name="T6" fmla="*/ 0 w 432"/>
                <a:gd name="T7" fmla="*/ 306 h 354"/>
                <a:gd name="T8" fmla="*/ 12 w 432"/>
                <a:gd name="T9" fmla="*/ 228 h 354"/>
                <a:gd name="T10" fmla="*/ 42 w 432"/>
                <a:gd name="T11" fmla="*/ 36 h 354"/>
                <a:gd name="T12" fmla="*/ 48 w 432"/>
                <a:gd name="T13" fmla="*/ 0 h 354"/>
                <a:gd name="T14" fmla="*/ 432 w 432"/>
                <a:gd name="T15" fmla="*/ 48 h 354"/>
                <a:gd name="T16" fmla="*/ 420 w 432"/>
                <a:gd name="T17" fmla="*/ 162 h 354"/>
                <a:gd name="T18" fmla="*/ 420 w 432"/>
                <a:gd name="T19" fmla="*/ 204 h 354"/>
                <a:gd name="T20" fmla="*/ 420 w 432"/>
                <a:gd name="T21" fmla="*/ 210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
                <a:gd name="T34" fmla="*/ 0 h 354"/>
                <a:gd name="T35" fmla="*/ 432 w 432"/>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 h="354">
                  <a:moveTo>
                    <a:pt x="420" y="204"/>
                  </a:moveTo>
                  <a:lnTo>
                    <a:pt x="408" y="354"/>
                  </a:lnTo>
                  <a:lnTo>
                    <a:pt x="114" y="324"/>
                  </a:lnTo>
                  <a:lnTo>
                    <a:pt x="0" y="306"/>
                  </a:lnTo>
                  <a:lnTo>
                    <a:pt x="12" y="228"/>
                  </a:lnTo>
                  <a:lnTo>
                    <a:pt x="42" y="36"/>
                  </a:lnTo>
                  <a:lnTo>
                    <a:pt x="48" y="0"/>
                  </a:lnTo>
                  <a:lnTo>
                    <a:pt x="432" y="48"/>
                  </a:lnTo>
                  <a:lnTo>
                    <a:pt x="420" y="162"/>
                  </a:lnTo>
                  <a:lnTo>
                    <a:pt x="420" y="204"/>
                  </a:lnTo>
                  <a:lnTo>
                    <a:pt x="420" y="21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grpSp>
    </p:spTree>
    <p:extLst>
      <p:ext uri="{BB962C8B-B14F-4D97-AF65-F5344CB8AC3E}">
        <p14:creationId xmlns:p14="http://schemas.microsoft.com/office/powerpoint/2010/main" val="1091952340"/>
      </p:ext>
    </p:extLst>
  </p:cSld>
  <p:clrMapOvr>
    <a:masterClrMapping/>
  </p:clrMapOvr>
  <p:transition spd="slow" advTm="7463">
    <p:zoom/>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6386" name="Group 4"/>
          <p:cNvGrpSpPr>
            <a:grpSpLocks noChangeAspect="1"/>
          </p:cNvGrpSpPr>
          <p:nvPr/>
        </p:nvGrpSpPr>
        <p:grpSpPr bwMode="auto">
          <a:xfrm>
            <a:off x="6205037" y="1621512"/>
            <a:ext cx="5486400" cy="4459288"/>
            <a:chOff x="1160" y="768"/>
            <a:chExt cx="3507" cy="2850"/>
          </a:xfrm>
        </p:grpSpPr>
        <p:sp>
          <p:nvSpPr>
            <p:cNvPr id="16388" name="AutoShape 3"/>
            <p:cNvSpPr>
              <a:spLocks noChangeAspect="1" noChangeArrowheads="1" noTextEdit="1"/>
            </p:cNvSpPr>
            <p:nvPr/>
          </p:nvSpPr>
          <p:spPr bwMode="auto">
            <a:xfrm>
              <a:off x="1160" y="768"/>
              <a:ext cx="3507" cy="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389" name="Rectangle 5"/>
            <p:cNvSpPr>
              <a:spLocks noChangeArrowheads="1"/>
            </p:cNvSpPr>
            <p:nvPr/>
          </p:nvSpPr>
          <p:spPr bwMode="auto">
            <a:xfrm>
              <a:off x="1160" y="768"/>
              <a:ext cx="3515" cy="285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16390" name="Rectangle 6"/>
            <p:cNvSpPr>
              <a:spLocks noChangeArrowheads="1"/>
            </p:cNvSpPr>
            <p:nvPr/>
          </p:nvSpPr>
          <p:spPr bwMode="auto">
            <a:xfrm>
              <a:off x="1213" y="859"/>
              <a:ext cx="3409" cy="267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16391" name="Freeform 7"/>
            <p:cNvSpPr>
              <a:spLocks/>
            </p:cNvSpPr>
            <p:nvPr/>
          </p:nvSpPr>
          <p:spPr bwMode="auto">
            <a:xfrm>
              <a:off x="3448" y="2436"/>
              <a:ext cx="242" cy="386"/>
            </a:xfrm>
            <a:custGeom>
              <a:avLst/>
              <a:gdLst>
                <a:gd name="T0" fmla="*/ 219 w 242"/>
                <a:gd name="T1" fmla="*/ 242 h 386"/>
                <a:gd name="T2" fmla="*/ 242 w 242"/>
                <a:gd name="T3" fmla="*/ 310 h 386"/>
                <a:gd name="T4" fmla="*/ 68 w 242"/>
                <a:gd name="T5" fmla="*/ 326 h 386"/>
                <a:gd name="T6" fmla="*/ 83 w 242"/>
                <a:gd name="T7" fmla="*/ 363 h 386"/>
                <a:gd name="T8" fmla="*/ 83 w 242"/>
                <a:gd name="T9" fmla="*/ 379 h 386"/>
                <a:gd name="T10" fmla="*/ 37 w 242"/>
                <a:gd name="T11" fmla="*/ 386 h 386"/>
                <a:gd name="T12" fmla="*/ 60 w 242"/>
                <a:gd name="T13" fmla="*/ 386 h 386"/>
                <a:gd name="T14" fmla="*/ 37 w 242"/>
                <a:gd name="T15" fmla="*/ 356 h 386"/>
                <a:gd name="T16" fmla="*/ 30 w 242"/>
                <a:gd name="T17" fmla="*/ 386 h 386"/>
                <a:gd name="T18" fmla="*/ 15 w 242"/>
                <a:gd name="T19" fmla="*/ 379 h 386"/>
                <a:gd name="T20" fmla="*/ 0 w 242"/>
                <a:gd name="T21" fmla="*/ 257 h 386"/>
                <a:gd name="T22" fmla="*/ 7 w 242"/>
                <a:gd name="T23" fmla="*/ 22 h 386"/>
                <a:gd name="T24" fmla="*/ 0 w 242"/>
                <a:gd name="T25" fmla="*/ 15 h 386"/>
                <a:gd name="T26" fmla="*/ 166 w 242"/>
                <a:gd name="T27" fmla="*/ 0 h 386"/>
                <a:gd name="T28" fmla="*/ 212 w 242"/>
                <a:gd name="T29" fmla="*/ 166 h 386"/>
                <a:gd name="T30" fmla="*/ 234 w 242"/>
                <a:gd name="T31" fmla="*/ 212 h 386"/>
                <a:gd name="T32" fmla="*/ 219 w 242"/>
                <a:gd name="T33" fmla="*/ 242 h 3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2" h="386">
                  <a:moveTo>
                    <a:pt x="219" y="242"/>
                  </a:moveTo>
                  <a:lnTo>
                    <a:pt x="242" y="310"/>
                  </a:lnTo>
                  <a:lnTo>
                    <a:pt x="68" y="326"/>
                  </a:lnTo>
                  <a:lnTo>
                    <a:pt x="83" y="363"/>
                  </a:lnTo>
                  <a:lnTo>
                    <a:pt x="83" y="379"/>
                  </a:lnTo>
                  <a:lnTo>
                    <a:pt x="37" y="386"/>
                  </a:lnTo>
                  <a:lnTo>
                    <a:pt x="60" y="386"/>
                  </a:lnTo>
                  <a:lnTo>
                    <a:pt x="37" y="356"/>
                  </a:lnTo>
                  <a:lnTo>
                    <a:pt x="30" y="386"/>
                  </a:lnTo>
                  <a:lnTo>
                    <a:pt x="15" y="379"/>
                  </a:lnTo>
                  <a:lnTo>
                    <a:pt x="0" y="257"/>
                  </a:lnTo>
                  <a:lnTo>
                    <a:pt x="7" y="22"/>
                  </a:lnTo>
                  <a:lnTo>
                    <a:pt x="0" y="15"/>
                  </a:lnTo>
                  <a:lnTo>
                    <a:pt x="166" y="0"/>
                  </a:lnTo>
                  <a:lnTo>
                    <a:pt x="212" y="166"/>
                  </a:lnTo>
                  <a:lnTo>
                    <a:pt x="234" y="212"/>
                  </a:lnTo>
                  <a:lnTo>
                    <a:pt x="219" y="242"/>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392" name="Freeform 8"/>
            <p:cNvSpPr>
              <a:spLocks/>
            </p:cNvSpPr>
            <p:nvPr/>
          </p:nvSpPr>
          <p:spPr bwMode="auto">
            <a:xfrm>
              <a:off x="3448" y="2436"/>
              <a:ext cx="242" cy="386"/>
            </a:xfrm>
            <a:custGeom>
              <a:avLst/>
              <a:gdLst>
                <a:gd name="T0" fmla="*/ 219 w 242"/>
                <a:gd name="T1" fmla="*/ 242 h 386"/>
                <a:gd name="T2" fmla="*/ 242 w 242"/>
                <a:gd name="T3" fmla="*/ 310 h 386"/>
                <a:gd name="T4" fmla="*/ 68 w 242"/>
                <a:gd name="T5" fmla="*/ 326 h 386"/>
                <a:gd name="T6" fmla="*/ 83 w 242"/>
                <a:gd name="T7" fmla="*/ 363 h 386"/>
                <a:gd name="T8" fmla="*/ 83 w 242"/>
                <a:gd name="T9" fmla="*/ 379 h 386"/>
                <a:gd name="T10" fmla="*/ 37 w 242"/>
                <a:gd name="T11" fmla="*/ 386 h 386"/>
                <a:gd name="T12" fmla="*/ 60 w 242"/>
                <a:gd name="T13" fmla="*/ 386 h 386"/>
                <a:gd name="T14" fmla="*/ 37 w 242"/>
                <a:gd name="T15" fmla="*/ 356 h 386"/>
                <a:gd name="T16" fmla="*/ 30 w 242"/>
                <a:gd name="T17" fmla="*/ 386 h 386"/>
                <a:gd name="T18" fmla="*/ 15 w 242"/>
                <a:gd name="T19" fmla="*/ 379 h 386"/>
                <a:gd name="T20" fmla="*/ 0 w 242"/>
                <a:gd name="T21" fmla="*/ 257 h 386"/>
                <a:gd name="T22" fmla="*/ 7 w 242"/>
                <a:gd name="T23" fmla="*/ 22 h 386"/>
                <a:gd name="T24" fmla="*/ 0 w 242"/>
                <a:gd name="T25" fmla="*/ 15 h 386"/>
                <a:gd name="T26" fmla="*/ 166 w 242"/>
                <a:gd name="T27" fmla="*/ 0 h 386"/>
                <a:gd name="T28" fmla="*/ 212 w 242"/>
                <a:gd name="T29" fmla="*/ 166 h 386"/>
                <a:gd name="T30" fmla="*/ 234 w 242"/>
                <a:gd name="T31" fmla="*/ 212 h 386"/>
                <a:gd name="T32" fmla="*/ 219 w 242"/>
                <a:gd name="T33" fmla="*/ 242 h 386"/>
                <a:gd name="T34" fmla="*/ 219 w 242"/>
                <a:gd name="T35" fmla="*/ 250 h 3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2" h="386">
                  <a:moveTo>
                    <a:pt x="219" y="242"/>
                  </a:moveTo>
                  <a:lnTo>
                    <a:pt x="242" y="310"/>
                  </a:lnTo>
                  <a:lnTo>
                    <a:pt x="68" y="326"/>
                  </a:lnTo>
                  <a:lnTo>
                    <a:pt x="83" y="363"/>
                  </a:lnTo>
                  <a:lnTo>
                    <a:pt x="83" y="379"/>
                  </a:lnTo>
                  <a:lnTo>
                    <a:pt x="37" y="386"/>
                  </a:lnTo>
                  <a:lnTo>
                    <a:pt x="60" y="386"/>
                  </a:lnTo>
                  <a:lnTo>
                    <a:pt x="37" y="356"/>
                  </a:lnTo>
                  <a:lnTo>
                    <a:pt x="30" y="386"/>
                  </a:lnTo>
                  <a:lnTo>
                    <a:pt x="15" y="379"/>
                  </a:lnTo>
                  <a:lnTo>
                    <a:pt x="0" y="257"/>
                  </a:lnTo>
                  <a:lnTo>
                    <a:pt x="7" y="22"/>
                  </a:lnTo>
                  <a:lnTo>
                    <a:pt x="0" y="15"/>
                  </a:lnTo>
                  <a:lnTo>
                    <a:pt x="166" y="0"/>
                  </a:lnTo>
                  <a:lnTo>
                    <a:pt x="212" y="166"/>
                  </a:lnTo>
                  <a:lnTo>
                    <a:pt x="234" y="212"/>
                  </a:lnTo>
                  <a:lnTo>
                    <a:pt x="219" y="242"/>
                  </a:lnTo>
                  <a:lnTo>
                    <a:pt x="219" y="25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393" name="Freeform 9"/>
            <p:cNvSpPr>
              <a:spLocks/>
            </p:cNvSpPr>
            <p:nvPr/>
          </p:nvSpPr>
          <p:spPr bwMode="auto">
            <a:xfrm>
              <a:off x="1274" y="2633"/>
              <a:ext cx="659" cy="583"/>
            </a:xfrm>
            <a:custGeom>
              <a:avLst/>
              <a:gdLst>
                <a:gd name="T0" fmla="*/ 0 w 659"/>
                <a:gd name="T1" fmla="*/ 333 h 583"/>
                <a:gd name="T2" fmla="*/ 7 w 659"/>
                <a:gd name="T3" fmla="*/ 341 h 583"/>
                <a:gd name="T4" fmla="*/ 37 w 659"/>
                <a:gd name="T5" fmla="*/ 371 h 583"/>
                <a:gd name="T6" fmla="*/ 30 w 659"/>
                <a:gd name="T7" fmla="*/ 409 h 583"/>
                <a:gd name="T8" fmla="*/ 53 w 659"/>
                <a:gd name="T9" fmla="*/ 394 h 583"/>
                <a:gd name="T10" fmla="*/ 53 w 659"/>
                <a:gd name="T11" fmla="*/ 454 h 583"/>
                <a:gd name="T12" fmla="*/ 106 w 659"/>
                <a:gd name="T13" fmla="*/ 470 h 583"/>
                <a:gd name="T14" fmla="*/ 121 w 659"/>
                <a:gd name="T15" fmla="*/ 462 h 583"/>
                <a:gd name="T16" fmla="*/ 121 w 659"/>
                <a:gd name="T17" fmla="*/ 508 h 583"/>
                <a:gd name="T18" fmla="*/ 75 w 659"/>
                <a:gd name="T19" fmla="*/ 561 h 583"/>
                <a:gd name="T20" fmla="*/ 15 w 659"/>
                <a:gd name="T21" fmla="*/ 583 h 583"/>
                <a:gd name="T22" fmla="*/ 83 w 659"/>
                <a:gd name="T23" fmla="*/ 568 h 583"/>
                <a:gd name="T24" fmla="*/ 98 w 659"/>
                <a:gd name="T25" fmla="*/ 538 h 583"/>
                <a:gd name="T26" fmla="*/ 197 w 659"/>
                <a:gd name="T27" fmla="*/ 477 h 583"/>
                <a:gd name="T28" fmla="*/ 197 w 659"/>
                <a:gd name="T29" fmla="*/ 439 h 583"/>
                <a:gd name="T30" fmla="*/ 257 w 659"/>
                <a:gd name="T31" fmla="*/ 326 h 583"/>
                <a:gd name="T32" fmla="*/ 272 w 659"/>
                <a:gd name="T33" fmla="*/ 356 h 583"/>
                <a:gd name="T34" fmla="*/ 280 w 659"/>
                <a:gd name="T35" fmla="*/ 379 h 583"/>
                <a:gd name="T36" fmla="*/ 234 w 659"/>
                <a:gd name="T37" fmla="*/ 447 h 583"/>
                <a:gd name="T38" fmla="*/ 295 w 659"/>
                <a:gd name="T39" fmla="*/ 364 h 583"/>
                <a:gd name="T40" fmla="*/ 325 w 659"/>
                <a:gd name="T41" fmla="*/ 364 h 583"/>
                <a:gd name="T42" fmla="*/ 363 w 659"/>
                <a:gd name="T43" fmla="*/ 401 h 583"/>
                <a:gd name="T44" fmla="*/ 439 w 659"/>
                <a:gd name="T45" fmla="*/ 386 h 583"/>
                <a:gd name="T46" fmla="*/ 439 w 659"/>
                <a:gd name="T47" fmla="*/ 409 h 583"/>
                <a:gd name="T48" fmla="*/ 469 w 659"/>
                <a:gd name="T49" fmla="*/ 394 h 583"/>
                <a:gd name="T50" fmla="*/ 507 w 659"/>
                <a:gd name="T51" fmla="*/ 439 h 583"/>
                <a:gd name="T52" fmla="*/ 492 w 659"/>
                <a:gd name="T53" fmla="*/ 409 h 583"/>
                <a:gd name="T54" fmla="*/ 515 w 659"/>
                <a:gd name="T55" fmla="*/ 394 h 583"/>
                <a:gd name="T56" fmla="*/ 568 w 659"/>
                <a:gd name="T57" fmla="*/ 454 h 583"/>
                <a:gd name="T58" fmla="*/ 613 w 659"/>
                <a:gd name="T59" fmla="*/ 500 h 583"/>
                <a:gd name="T60" fmla="*/ 643 w 659"/>
                <a:gd name="T61" fmla="*/ 523 h 583"/>
                <a:gd name="T62" fmla="*/ 643 w 659"/>
                <a:gd name="T63" fmla="*/ 477 h 583"/>
                <a:gd name="T64" fmla="*/ 515 w 659"/>
                <a:gd name="T65" fmla="*/ 379 h 583"/>
                <a:gd name="T66" fmla="*/ 477 w 659"/>
                <a:gd name="T67" fmla="*/ 394 h 583"/>
                <a:gd name="T68" fmla="*/ 447 w 659"/>
                <a:gd name="T69" fmla="*/ 379 h 583"/>
                <a:gd name="T70" fmla="*/ 356 w 659"/>
                <a:gd name="T71" fmla="*/ 45 h 583"/>
                <a:gd name="T72" fmla="*/ 189 w 659"/>
                <a:gd name="T73" fmla="*/ 7 h 583"/>
                <a:gd name="T74" fmla="*/ 174 w 659"/>
                <a:gd name="T75" fmla="*/ 0 h 583"/>
                <a:gd name="T76" fmla="*/ 128 w 659"/>
                <a:gd name="T77" fmla="*/ 38 h 583"/>
                <a:gd name="T78" fmla="*/ 106 w 659"/>
                <a:gd name="T79" fmla="*/ 30 h 583"/>
                <a:gd name="T80" fmla="*/ 106 w 659"/>
                <a:gd name="T81" fmla="*/ 38 h 583"/>
                <a:gd name="T82" fmla="*/ 53 w 659"/>
                <a:gd name="T83" fmla="*/ 75 h 583"/>
                <a:gd name="T84" fmla="*/ 75 w 659"/>
                <a:gd name="T85" fmla="*/ 144 h 583"/>
                <a:gd name="T86" fmla="*/ 91 w 659"/>
                <a:gd name="T87" fmla="*/ 159 h 583"/>
                <a:gd name="T88" fmla="*/ 91 w 659"/>
                <a:gd name="T89" fmla="*/ 189 h 583"/>
                <a:gd name="T90" fmla="*/ 0 w 659"/>
                <a:gd name="T91" fmla="*/ 182 h 583"/>
                <a:gd name="T92" fmla="*/ 15 w 659"/>
                <a:gd name="T93" fmla="*/ 204 h 583"/>
                <a:gd name="T94" fmla="*/ 68 w 659"/>
                <a:gd name="T95" fmla="*/ 235 h 583"/>
                <a:gd name="T96" fmla="*/ 98 w 659"/>
                <a:gd name="T97" fmla="*/ 235 h 583"/>
                <a:gd name="T98" fmla="*/ 45 w 659"/>
                <a:gd name="T99" fmla="*/ 288 h 5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59" h="583">
                  <a:moveTo>
                    <a:pt x="45" y="288"/>
                  </a:moveTo>
                  <a:lnTo>
                    <a:pt x="0" y="333"/>
                  </a:lnTo>
                  <a:lnTo>
                    <a:pt x="15" y="333"/>
                  </a:lnTo>
                  <a:lnTo>
                    <a:pt x="7" y="341"/>
                  </a:lnTo>
                  <a:lnTo>
                    <a:pt x="15" y="356"/>
                  </a:lnTo>
                  <a:lnTo>
                    <a:pt x="37" y="371"/>
                  </a:lnTo>
                  <a:lnTo>
                    <a:pt x="22" y="386"/>
                  </a:lnTo>
                  <a:lnTo>
                    <a:pt x="30" y="409"/>
                  </a:lnTo>
                  <a:lnTo>
                    <a:pt x="45" y="409"/>
                  </a:lnTo>
                  <a:lnTo>
                    <a:pt x="53" y="394"/>
                  </a:lnTo>
                  <a:lnTo>
                    <a:pt x="60" y="439"/>
                  </a:lnTo>
                  <a:lnTo>
                    <a:pt x="53" y="454"/>
                  </a:lnTo>
                  <a:lnTo>
                    <a:pt x="91" y="432"/>
                  </a:lnTo>
                  <a:lnTo>
                    <a:pt x="106" y="470"/>
                  </a:lnTo>
                  <a:lnTo>
                    <a:pt x="113" y="447"/>
                  </a:lnTo>
                  <a:lnTo>
                    <a:pt x="121" y="462"/>
                  </a:lnTo>
                  <a:lnTo>
                    <a:pt x="151" y="447"/>
                  </a:lnTo>
                  <a:lnTo>
                    <a:pt x="121" y="508"/>
                  </a:lnTo>
                  <a:lnTo>
                    <a:pt x="75" y="538"/>
                  </a:lnTo>
                  <a:lnTo>
                    <a:pt x="75" y="561"/>
                  </a:lnTo>
                  <a:lnTo>
                    <a:pt x="45" y="553"/>
                  </a:lnTo>
                  <a:lnTo>
                    <a:pt x="15" y="583"/>
                  </a:lnTo>
                  <a:lnTo>
                    <a:pt x="45" y="561"/>
                  </a:lnTo>
                  <a:lnTo>
                    <a:pt x="83" y="568"/>
                  </a:lnTo>
                  <a:lnTo>
                    <a:pt x="106" y="553"/>
                  </a:lnTo>
                  <a:lnTo>
                    <a:pt x="98" y="538"/>
                  </a:lnTo>
                  <a:lnTo>
                    <a:pt x="121" y="538"/>
                  </a:lnTo>
                  <a:lnTo>
                    <a:pt x="197" y="477"/>
                  </a:lnTo>
                  <a:lnTo>
                    <a:pt x="204" y="454"/>
                  </a:lnTo>
                  <a:lnTo>
                    <a:pt x="197" y="439"/>
                  </a:lnTo>
                  <a:lnTo>
                    <a:pt x="250" y="364"/>
                  </a:lnTo>
                  <a:lnTo>
                    <a:pt x="257" y="326"/>
                  </a:lnTo>
                  <a:lnTo>
                    <a:pt x="250" y="364"/>
                  </a:lnTo>
                  <a:lnTo>
                    <a:pt x="272" y="356"/>
                  </a:lnTo>
                  <a:lnTo>
                    <a:pt x="265" y="371"/>
                  </a:lnTo>
                  <a:lnTo>
                    <a:pt x="280" y="379"/>
                  </a:lnTo>
                  <a:lnTo>
                    <a:pt x="242" y="386"/>
                  </a:lnTo>
                  <a:lnTo>
                    <a:pt x="234" y="447"/>
                  </a:lnTo>
                  <a:lnTo>
                    <a:pt x="287" y="409"/>
                  </a:lnTo>
                  <a:lnTo>
                    <a:pt x="295" y="364"/>
                  </a:lnTo>
                  <a:lnTo>
                    <a:pt x="295" y="379"/>
                  </a:lnTo>
                  <a:lnTo>
                    <a:pt x="325" y="364"/>
                  </a:lnTo>
                  <a:lnTo>
                    <a:pt x="318" y="379"/>
                  </a:lnTo>
                  <a:lnTo>
                    <a:pt x="363" y="401"/>
                  </a:lnTo>
                  <a:lnTo>
                    <a:pt x="431" y="401"/>
                  </a:lnTo>
                  <a:lnTo>
                    <a:pt x="439" y="386"/>
                  </a:lnTo>
                  <a:lnTo>
                    <a:pt x="447" y="394"/>
                  </a:lnTo>
                  <a:lnTo>
                    <a:pt x="439" y="409"/>
                  </a:lnTo>
                  <a:lnTo>
                    <a:pt x="462" y="417"/>
                  </a:lnTo>
                  <a:lnTo>
                    <a:pt x="469" y="394"/>
                  </a:lnTo>
                  <a:lnTo>
                    <a:pt x="469" y="417"/>
                  </a:lnTo>
                  <a:lnTo>
                    <a:pt x="507" y="439"/>
                  </a:lnTo>
                  <a:lnTo>
                    <a:pt x="515" y="424"/>
                  </a:lnTo>
                  <a:lnTo>
                    <a:pt x="492" y="409"/>
                  </a:lnTo>
                  <a:lnTo>
                    <a:pt x="530" y="432"/>
                  </a:lnTo>
                  <a:lnTo>
                    <a:pt x="515" y="394"/>
                  </a:lnTo>
                  <a:lnTo>
                    <a:pt x="537" y="424"/>
                  </a:lnTo>
                  <a:lnTo>
                    <a:pt x="568" y="454"/>
                  </a:lnTo>
                  <a:lnTo>
                    <a:pt x="613" y="477"/>
                  </a:lnTo>
                  <a:lnTo>
                    <a:pt x="613" y="500"/>
                  </a:lnTo>
                  <a:lnTo>
                    <a:pt x="628" y="477"/>
                  </a:lnTo>
                  <a:lnTo>
                    <a:pt x="643" y="523"/>
                  </a:lnTo>
                  <a:lnTo>
                    <a:pt x="659" y="508"/>
                  </a:lnTo>
                  <a:lnTo>
                    <a:pt x="643" y="477"/>
                  </a:lnTo>
                  <a:lnTo>
                    <a:pt x="606" y="470"/>
                  </a:lnTo>
                  <a:lnTo>
                    <a:pt x="515" y="379"/>
                  </a:lnTo>
                  <a:lnTo>
                    <a:pt x="484" y="417"/>
                  </a:lnTo>
                  <a:lnTo>
                    <a:pt x="477" y="394"/>
                  </a:lnTo>
                  <a:lnTo>
                    <a:pt x="462" y="394"/>
                  </a:lnTo>
                  <a:lnTo>
                    <a:pt x="447" y="379"/>
                  </a:lnTo>
                  <a:lnTo>
                    <a:pt x="416" y="379"/>
                  </a:lnTo>
                  <a:lnTo>
                    <a:pt x="356" y="45"/>
                  </a:lnTo>
                  <a:lnTo>
                    <a:pt x="227" y="30"/>
                  </a:lnTo>
                  <a:lnTo>
                    <a:pt x="189" y="7"/>
                  </a:lnTo>
                  <a:lnTo>
                    <a:pt x="181" y="22"/>
                  </a:lnTo>
                  <a:lnTo>
                    <a:pt x="174" y="0"/>
                  </a:lnTo>
                  <a:lnTo>
                    <a:pt x="136" y="15"/>
                  </a:lnTo>
                  <a:lnTo>
                    <a:pt x="128" y="38"/>
                  </a:lnTo>
                  <a:lnTo>
                    <a:pt x="128" y="22"/>
                  </a:lnTo>
                  <a:lnTo>
                    <a:pt x="106" y="30"/>
                  </a:lnTo>
                  <a:lnTo>
                    <a:pt x="113" y="45"/>
                  </a:lnTo>
                  <a:lnTo>
                    <a:pt x="106" y="38"/>
                  </a:lnTo>
                  <a:lnTo>
                    <a:pt x="75" y="75"/>
                  </a:lnTo>
                  <a:lnTo>
                    <a:pt x="53" y="75"/>
                  </a:lnTo>
                  <a:lnTo>
                    <a:pt x="37" y="91"/>
                  </a:lnTo>
                  <a:lnTo>
                    <a:pt x="75" y="144"/>
                  </a:lnTo>
                  <a:lnTo>
                    <a:pt x="128" y="166"/>
                  </a:lnTo>
                  <a:lnTo>
                    <a:pt x="91" y="159"/>
                  </a:lnTo>
                  <a:lnTo>
                    <a:pt x="106" y="182"/>
                  </a:lnTo>
                  <a:lnTo>
                    <a:pt x="91" y="189"/>
                  </a:lnTo>
                  <a:lnTo>
                    <a:pt x="53" y="159"/>
                  </a:lnTo>
                  <a:lnTo>
                    <a:pt x="0" y="182"/>
                  </a:lnTo>
                  <a:lnTo>
                    <a:pt x="30" y="204"/>
                  </a:lnTo>
                  <a:lnTo>
                    <a:pt x="15" y="204"/>
                  </a:lnTo>
                  <a:lnTo>
                    <a:pt x="22" y="227"/>
                  </a:lnTo>
                  <a:lnTo>
                    <a:pt x="68" y="235"/>
                  </a:lnTo>
                  <a:lnTo>
                    <a:pt x="68" y="250"/>
                  </a:lnTo>
                  <a:lnTo>
                    <a:pt x="98" y="235"/>
                  </a:lnTo>
                  <a:lnTo>
                    <a:pt x="91" y="280"/>
                  </a:lnTo>
                  <a:lnTo>
                    <a:pt x="45" y="288"/>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394" name="Freeform 10"/>
            <p:cNvSpPr>
              <a:spLocks/>
            </p:cNvSpPr>
            <p:nvPr/>
          </p:nvSpPr>
          <p:spPr bwMode="auto">
            <a:xfrm>
              <a:off x="1274" y="2633"/>
              <a:ext cx="659" cy="583"/>
            </a:xfrm>
            <a:custGeom>
              <a:avLst/>
              <a:gdLst>
                <a:gd name="T0" fmla="*/ 0 w 659"/>
                <a:gd name="T1" fmla="*/ 333 h 583"/>
                <a:gd name="T2" fmla="*/ 7 w 659"/>
                <a:gd name="T3" fmla="*/ 341 h 583"/>
                <a:gd name="T4" fmla="*/ 37 w 659"/>
                <a:gd name="T5" fmla="*/ 371 h 583"/>
                <a:gd name="T6" fmla="*/ 30 w 659"/>
                <a:gd name="T7" fmla="*/ 409 h 583"/>
                <a:gd name="T8" fmla="*/ 53 w 659"/>
                <a:gd name="T9" fmla="*/ 394 h 583"/>
                <a:gd name="T10" fmla="*/ 53 w 659"/>
                <a:gd name="T11" fmla="*/ 454 h 583"/>
                <a:gd name="T12" fmla="*/ 106 w 659"/>
                <a:gd name="T13" fmla="*/ 470 h 583"/>
                <a:gd name="T14" fmla="*/ 121 w 659"/>
                <a:gd name="T15" fmla="*/ 462 h 583"/>
                <a:gd name="T16" fmla="*/ 121 w 659"/>
                <a:gd name="T17" fmla="*/ 508 h 583"/>
                <a:gd name="T18" fmla="*/ 75 w 659"/>
                <a:gd name="T19" fmla="*/ 561 h 583"/>
                <a:gd name="T20" fmla="*/ 15 w 659"/>
                <a:gd name="T21" fmla="*/ 583 h 583"/>
                <a:gd name="T22" fmla="*/ 83 w 659"/>
                <a:gd name="T23" fmla="*/ 568 h 583"/>
                <a:gd name="T24" fmla="*/ 98 w 659"/>
                <a:gd name="T25" fmla="*/ 538 h 583"/>
                <a:gd name="T26" fmla="*/ 197 w 659"/>
                <a:gd name="T27" fmla="*/ 477 h 583"/>
                <a:gd name="T28" fmla="*/ 197 w 659"/>
                <a:gd name="T29" fmla="*/ 439 h 583"/>
                <a:gd name="T30" fmla="*/ 257 w 659"/>
                <a:gd name="T31" fmla="*/ 326 h 583"/>
                <a:gd name="T32" fmla="*/ 272 w 659"/>
                <a:gd name="T33" fmla="*/ 356 h 583"/>
                <a:gd name="T34" fmla="*/ 280 w 659"/>
                <a:gd name="T35" fmla="*/ 379 h 583"/>
                <a:gd name="T36" fmla="*/ 234 w 659"/>
                <a:gd name="T37" fmla="*/ 447 h 583"/>
                <a:gd name="T38" fmla="*/ 295 w 659"/>
                <a:gd name="T39" fmla="*/ 364 h 583"/>
                <a:gd name="T40" fmla="*/ 325 w 659"/>
                <a:gd name="T41" fmla="*/ 364 h 583"/>
                <a:gd name="T42" fmla="*/ 363 w 659"/>
                <a:gd name="T43" fmla="*/ 401 h 583"/>
                <a:gd name="T44" fmla="*/ 439 w 659"/>
                <a:gd name="T45" fmla="*/ 386 h 583"/>
                <a:gd name="T46" fmla="*/ 439 w 659"/>
                <a:gd name="T47" fmla="*/ 409 h 583"/>
                <a:gd name="T48" fmla="*/ 469 w 659"/>
                <a:gd name="T49" fmla="*/ 394 h 583"/>
                <a:gd name="T50" fmla="*/ 507 w 659"/>
                <a:gd name="T51" fmla="*/ 439 h 583"/>
                <a:gd name="T52" fmla="*/ 492 w 659"/>
                <a:gd name="T53" fmla="*/ 409 h 583"/>
                <a:gd name="T54" fmla="*/ 515 w 659"/>
                <a:gd name="T55" fmla="*/ 394 h 583"/>
                <a:gd name="T56" fmla="*/ 568 w 659"/>
                <a:gd name="T57" fmla="*/ 454 h 583"/>
                <a:gd name="T58" fmla="*/ 613 w 659"/>
                <a:gd name="T59" fmla="*/ 500 h 583"/>
                <a:gd name="T60" fmla="*/ 643 w 659"/>
                <a:gd name="T61" fmla="*/ 523 h 583"/>
                <a:gd name="T62" fmla="*/ 643 w 659"/>
                <a:gd name="T63" fmla="*/ 477 h 583"/>
                <a:gd name="T64" fmla="*/ 515 w 659"/>
                <a:gd name="T65" fmla="*/ 379 h 583"/>
                <a:gd name="T66" fmla="*/ 477 w 659"/>
                <a:gd name="T67" fmla="*/ 394 h 583"/>
                <a:gd name="T68" fmla="*/ 447 w 659"/>
                <a:gd name="T69" fmla="*/ 379 h 583"/>
                <a:gd name="T70" fmla="*/ 356 w 659"/>
                <a:gd name="T71" fmla="*/ 45 h 583"/>
                <a:gd name="T72" fmla="*/ 189 w 659"/>
                <a:gd name="T73" fmla="*/ 7 h 583"/>
                <a:gd name="T74" fmla="*/ 174 w 659"/>
                <a:gd name="T75" fmla="*/ 0 h 583"/>
                <a:gd name="T76" fmla="*/ 128 w 659"/>
                <a:gd name="T77" fmla="*/ 38 h 583"/>
                <a:gd name="T78" fmla="*/ 106 w 659"/>
                <a:gd name="T79" fmla="*/ 30 h 583"/>
                <a:gd name="T80" fmla="*/ 106 w 659"/>
                <a:gd name="T81" fmla="*/ 38 h 583"/>
                <a:gd name="T82" fmla="*/ 53 w 659"/>
                <a:gd name="T83" fmla="*/ 75 h 583"/>
                <a:gd name="T84" fmla="*/ 75 w 659"/>
                <a:gd name="T85" fmla="*/ 144 h 583"/>
                <a:gd name="T86" fmla="*/ 91 w 659"/>
                <a:gd name="T87" fmla="*/ 159 h 583"/>
                <a:gd name="T88" fmla="*/ 91 w 659"/>
                <a:gd name="T89" fmla="*/ 189 h 583"/>
                <a:gd name="T90" fmla="*/ 0 w 659"/>
                <a:gd name="T91" fmla="*/ 182 h 583"/>
                <a:gd name="T92" fmla="*/ 15 w 659"/>
                <a:gd name="T93" fmla="*/ 204 h 583"/>
                <a:gd name="T94" fmla="*/ 68 w 659"/>
                <a:gd name="T95" fmla="*/ 235 h 583"/>
                <a:gd name="T96" fmla="*/ 98 w 659"/>
                <a:gd name="T97" fmla="*/ 235 h 583"/>
                <a:gd name="T98" fmla="*/ 45 w 659"/>
                <a:gd name="T99" fmla="*/ 288 h 5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59" h="583">
                  <a:moveTo>
                    <a:pt x="45" y="288"/>
                  </a:moveTo>
                  <a:lnTo>
                    <a:pt x="0" y="333"/>
                  </a:lnTo>
                  <a:lnTo>
                    <a:pt x="15" y="333"/>
                  </a:lnTo>
                  <a:lnTo>
                    <a:pt x="7" y="341"/>
                  </a:lnTo>
                  <a:lnTo>
                    <a:pt x="15" y="356"/>
                  </a:lnTo>
                  <a:lnTo>
                    <a:pt x="37" y="371"/>
                  </a:lnTo>
                  <a:lnTo>
                    <a:pt x="22" y="386"/>
                  </a:lnTo>
                  <a:lnTo>
                    <a:pt x="30" y="409"/>
                  </a:lnTo>
                  <a:lnTo>
                    <a:pt x="45" y="409"/>
                  </a:lnTo>
                  <a:lnTo>
                    <a:pt x="53" y="394"/>
                  </a:lnTo>
                  <a:lnTo>
                    <a:pt x="60" y="439"/>
                  </a:lnTo>
                  <a:lnTo>
                    <a:pt x="53" y="454"/>
                  </a:lnTo>
                  <a:lnTo>
                    <a:pt x="91" y="432"/>
                  </a:lnTo>
                  <a:lnTo>
                    <a:pt x="106" y="470"/>
                  </a:lnTo>
                  <a:lnTo>
                    <a:pt x="113" y="447"/>
                  </a:lnTo>
                  <a:lnTo>
                    <a:pt x="121" y="462"/>
                  </a:lnTo>
                  <a:lnTo>
                    <a:pt x="151" y="447"/>
                  </a:lnTo>
                  <a:lnTo>
                    <a:pt x="121" y="508"/>
                  </a:lnTo>
                  <a:lnTo>
                    <a:pt x="75" y="538"/>
                  </a:lnTo>
                  <a:lnTo>
                    <a:pt x="75" y="561"/>
                  </a:lnTo>
                  <a:lnTo>
                    <a:pt x="45" y="553"/>
                  </a:lnTo>
                  <a:lnTo>
                    <a:pt x="15" y="583"/>
                  </a:lnTo>
                  <a:lnTo>
                    <a:pt x="45" y="561"/>
                  </a:lnTo>
                  <a:lnTo>
                    <a:pt x="83" y="568"/>
                  </a:lnTo>
                  <a:lnTo>
                    <a:pt x="106" y="553"/>
                  </a:lnTo>
                  <a:lnTo>
                    <a:pt x="98" y="538"/>
                  </a:lnTo>
                  <a:lnTo>
                    <a:pt x="121" y="538"/>
                  </a:lnTo>
                  <a:lnTo>
                    <a:pt x="197" y="477"/>
                  </a:lnTo>
                  <a:lnTo>
                    <a:pt x="204" y="454"/>
                  </a:lnTo>
                  <a:lnTo>
                    <a:pt x="197" y="439"/>
                  </a:lnTo>
                  <a:lnTo>
                    <a:pt x="250" y="364"/>
                  </a:lnTo>
                  <a:lnTo>
                    <a:pt x="257" y="326"/>
                  </a:lnTo>
                  <a:lnTo>
                    <a:pt x="250" y="364"/>
                  </a:lnTo>
                  <a:lnTo>
                    <a:pt x="272" y="356"/>
                  </a:lnTo>
                  <a:lnTo>
                    <a:pt x="265" y="371"/>
                  </a:lnTo>
                  <a:lnTo>
                    <a:pt x="280" y="379"/>
                  </a:lnTo>
                  <a:lnTo>
                    <a:pt x="242" y="386"/>
                  </a:lnTo>
                  <a:lnTo>
                    <a:pt x="234" y="447"/>
                  </a:lnTo>
                  <a:lnTo>
                    <a:pt x="287" y="409"/>
                  </a:lnTo>
                  <a:lnTo>
                    <a:pt x="295" y="364"/>
                  </a:lnTo>
                  <a:lnTo>
                    <a:pt x="295" y="379"/>
                  </a:lnTo>
                  <a:lnTo>
                    <a:pt x="325" y="364"/>
                  </a:lnTo>
                  <a:lnTo>
                    <a:pt x="318" y="379"/>
                  </a:lnTo>
                  <a:lnTo>
                    <a:pt x="363" y="401"/>
                  </a:lnTo>
                  <a:lnTo>
                    <a:pt x="431" y="401"/>
                  </a:lnTo>
                  <a:lnTo>
                    <a:pt x="439" y="386"/>
                  </a:lnTo>
                  <a:lnTo>
                    <a:pt x="447" y="394"/>
                  </a:lnTo>
                  <a:lnTo>
                    <a:pt x="439" y="409"/>
                  </a:lnTo>
                  <a:lnTo>
                    <a:pt x="462" y="417"/>
                  </a:lnTo>
                  <a:lnTo>
                    <a:pt x="469" y="394"/>
                  </a:lnTo>
                  <a:lnTo>
                    <a:pt x="469" y="417"/>
                  </a:lnTo>
                  <a:lnTo>
                    <a:pt x="507" y="439"/>
                  </a:lnTo>
                  <a:lnTo>
                    <a:pt x="515" y="424"/>
                  </a:lnTo>
                  <a:lnTo>
                    <a:pt x="492" y="409"/>
                  </a:lnTo>
                  <a:lnTo>
                    <a:pt x="530" y="432"/>
                  </a:lnTo>
                  <a:lnTo>
                    <a:pt x="515" y="394"/>
                  </a:lnTo>
                  <a:lnTo>
                    <a:pt x="537" y="424"/>
                  </a:lnTo>
                  <a:lnTo>
                    <a:pt x="568" y="454"/>
                  </a:lnTo>
                  <a:lnTo>
                    <a:pt x="613" y="477"/>
                  </a:lnTo>
                  <a:lnTo>
                    <a:pt x="613" y="500"/>
                  </a:lnTo>
                  <a:lnTo>
                    <a:pt x="628" y="477"/>
                  </a:lnTo>
                  <a:lnTo>
                    <a:pt x="643" y="523"/>
                  </a:lnTo>
                  <a:lnTo>
                    <a:pt x="659" y="508"/>
                  </a:lnTo>
                  <a:lnTo>
                    <a:pt x="643" y="477"/>
                  </a:lnTo>
                  <a:lnTo>
                    <a:pt x="606" y="470"/>
                  </a:lnTo>
                  <a:lnTo>
                    <a:pt x="515" y="379"/>
                  </a:lnTo>
                  <a:lnTo>
                    <a:pt x="484" y="417"/>
                  </a:lnTo>
                  <a:lnTo>
                    <a:pt x="477" y="394"/>
                  </a:lnTo>
                  <a:lnTo>
                    <a:pt x="462" y="394"/>
                  </a:lnTo>
                  <a:lnTo>
                    <a:pt x="447" y="379"/>
                  </a:lnTo>
                  <a:lnTo>
                    <a:pt x="416" y="379"/>
                  </a:lnTo>
                  <a:lnTo>
                    <a:pt x="356" y="45"/>
                  </a:lnTo>
                  <a:lnTo>
                    <a:pt x="227" y="30"/>
                  </a:lnTo>
                  <a:lnTo>
                    <a:pt x="189" y="7"/>
                  </a:lnTo>
                  <a:lnTo>
                    <a:pt x="181" y="22"/>
                  </a:lnTo>
                  <a:lnTo>
                    <a:pt x="174" y="0"/>
                  </a:lnTo>
                  <a:lnTo>
                    <a:pt x="136" y="15"/>
                  </a:lnTo>
                  <a:lnTo>
                    <a:pt x="128" y="38"/>
                  </a:lnTo>
                  <a:lnTo>
                    <a:pt x="128" y="22"/>
                  </a:lnTo>
                  <a:lnTo>
                    <a:pt x="106" y="30"/>
                  </a:lnTo>
                  <a:lnTo>
                    <a:pt x="113" y="45"/>
                  </a:lnTo>
                  <a:lnTo>
                    <a:pt x="106" y="38"/>
                  </a:lnTo>
                  <a:lnTo>
                    <a:pt x="75" y="75"/>
                  </a:lnTo>
                  <a:lnTo>
                    <a:pt x="53" y="75"/>
                  </a:lnTo>
                  <a:lnTo>
                    <a:pt x="37" y="91"/>
                  </a:lnTo>
                  <a:lnTo>
                    <a:pt x="75" y="144"/>
                  </a:lnTo>
                  <a:lnTo>
                    <a:pt x="128" y="166"/>
                  </a:lnTo>
                  <a:lnTo>
                    <a:pt x="91" y="159"/>
                  </a:lnTo>
                  <a:lnTo>
                    <a:pt x="106" y="182"/>
                  </a:lnTo>
                  <a:lnTo>
                    <a:pt x="91" y="189"/>
                  </a:lnTo>
                  <a:lnTo>
                    <a:pt x="53" y="159"/>
                  </a:lnTo>
                  <a:lnTo>
                    <a:pt x="0" y="182"/>
                  </a:lnTo>
                  <a:lnTo>
                    <a:pt x="30" y="204"/>
                  </a:lnTo>
                  <a:lnTo>
                    <a:pt x="15" y="204"/>
                  </a:lnTo>
                  <a:lnTo>
                    <a:pt x="22" y="227"/>
                  </a:lnTo>
                  <a:lnTo>
                    <a:pt x="68" y="235"/>
                  </a:lnTo>
                  <a:lnTo>
                    <a:pt x="68" y="250"/>
                  </a:lnTo>
                  <a:lnTo>
                    <a:pt x="98" y="235"/>
                  </a:lnTo>
                  <a:lnTo>
                    <a:pt x="91" y="280"/>
                  </a:lnTo>
                  <a:lnTo>
                    <a:pt x="45" y="288"/>
                  </a:lnTo>
                  <a:lnTo>
                    <a:pt x="45" y="29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395" name="Freeform 11"/>
            <p:cNvSpPr>
              <a:spLocks/>
            </p:cNvSpPr>
            <p:nvPr/>
          </p:nvSpPr>
          <p:spPr bwMode="auto">
            <a:xfrm>
              <a:off x="1705" y="2201"/>
              <a:ext cx="425" cy="500"/>
            </a:xfrm>
            <a:custGeom>
              <a:avLst/>
              <a:gdLst>
                <a:gd name="T0" fmla="*/ 425 w 425"/>
                <a:gd name="T1" fmla="*/ 53 h 500"/>
                <a:gd name="T2" fmla="*/ 122 w 425"/>
                <a:gd name="T3" fmla="*/ 0 h 500"/>
                <a:gd name="T4" fmla="*/ 99 w 425"/>
                <a:gd name="T5" fmla="*/ 75 h 500"/>
                <a:gd name="T6" fmla="*/ 84 w 425"/>
                <a:gd name="T7" fmla="*/ 68 h 500"/>
                <a:gd name="T8" fmla="*/ 61 w 425"/>
                <a:gd name="T9" fmla="*/ 68 h 500"/>
                <a:gd name="T10" fmla="*/ 53 w 425"/>
                <a:gd name="T11" fmla="*/ 151 h 500"/>
                <a:gd name="T12" fmla="*/ 76 w 425"/>
                <a:gd name="T13" fmla="*/ 212 h 500"/>
                <a:gd name="T14" fmla="*/ 46 w 425"/>
                <a:gd name="T15" fmla="*/ 235 h 500"/>
                <a:gd name="T16" fmla="*/ 38 w 425"/>
                <a:gd name="T17" fmla="*/ 265 h 500"/>
                <a:gd name="T18" fmla="*/ 23 w 425"/>
                <a:gd name="T19" fmla="*/ 280 h 500"/>
                <a:gd name="T20" fmla="*/ 31 w 425"/>
                <a:gd name="T21" fmla="*/ 318 h 500"/>
                <a:gd name="T22" fmla="*/ 16 w 425"/>
                <a:gd name="T23" fmla="*/ 326 h 500"/>
                <a:gd name="T24" fmla="*/ 0 w 425"/>
                <a:gd name="T25" fmla="*/ 341 h 500"/>
                <a:gd name="T26" fmla="*/ 235 w 425"/>
                <a:gd name="T27" fmla="*/ 477 h 500"/>
                <a:gd name="T28" fmla="*/ 364 w 425"/>
                <a:gd name="T29" fmla="*/ 500 h 500"/>
                <a:gd name="T30" fmla="*/ 425 w 425"/>
                <a:gd name="T31" fmla="*/ 53 h 5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5" h="500">
                  <a:moveTo>
                    <a:pt x="425" y="53"/>
                  </a:moveTo>
                  <a:lnTo>
                    <a:pt x="122" y="0"/>
                  </a:lnTo>
                  <a:lnTo>
                    <a:pt x="99" y="75"/>
                  </a:lnTo>
                  <a:lnTo>
                    <a:pt x="84" y="68"/>
                  </a:lnTo>
                  <a:lnTo>
                    <a:pt x="61" y="68"/>
                  </a:lnTo>
                  <a:lnTo>
                    <a:pt x="53" y="151"/>
                  </a:lnTo>
                  <a:lnTo>
                    <a:pt x="76" y="212"/>
                  </a:lnTo>
                  <a:lnTo>
                    <a:pt x="46" y="235"/>
                  </a:lnTo>
                  <a:lnTo>
                    <a:pt x="38" y="265"/>
                  </a:lnTo>
                  <a:lnTo>
                    <a:pt x="23" y="280"/>
                  </a:lnTo>
                  <a:lnTo>
                    <a:pt x="31" y="318"/>
                  </a:lnTo>
                  <a:lnTo>
                    <a:pt x="16" y="326"/>
                  </a:lnTo>
                  <a:lnTo>
                    <a:pt x="0" y="341"/>
                  </a:lnTo>
                  <a:lnTo>
                    <a:pt x="235" y="477"/>
                  </a:lnTo>
                  <a:lnTo>
                    <a:pt x="364" y="500"/>
                  </a:lnTo>
                  <a:lnTo>
                    <a:pt x="425" y="53"/>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396" name="Freeform 12"/>
            <p:cNvSpPr>
              <a:spLocks/>
            </p:cNvSpPr>
            <p:nvPr/>
          </p:nvSpPr>
          <p:spPr bwMode="auto">
            <a:xfrm>
              <a:off x="1705" y="2201"/>
              <a:ext cx="425" cy="500"/>
            </a:xfrm>
            <a:custGeom>
              <a:avLst/>
              <a:gdLst>
                <a:gd name="T0" fmla="*/ 425 w 425"/>
                <a:gd name="T1" fmla="*/ 53 h 500"/>
                <a:gd name="T2" fmla="*/ 122 w 425"/>
                <a:gd name="T3" fmla="*/ 0 h 500"/>
                <a:gd name="T4" fmla="*/ 99 w 425"/>
                <a:gd name="T5" fmla="*/ 75 h 500"/>
                <a:gd name="T6" fmla="*/ 84 w 425"/>
                <a:gd name="T7" fmla="*/ 68 h 500"/>
                <a:gd name="T8" fmla="*/ 61 w 425"/>
                <a:gd name="T9" fmla="*/ 68 h 500"/>
                <a:gd name="T10" fmla="*/ 53 w 425"/>
                <a:gd name="T11" fmla="*/ 151 h 500"/>
                <a:gd name="T12" fmla="*/ 76 w 425"/>
                <a:gd name="T13" fmla="*/ 212 h 500"/>
                <a:gd name="T14" fmla="*/ 46 w 425"/>
                <a:gd name="T15" fmla="*/ 235 h 500"/>
                <a:gd name="T16" fmla="*/ 38 w 425"/>
                <a:gd name="T17" fmla="*/ 265 h 500"/>
                <a:gd name="T18" fmla="*/ 23 w 425"/>
                <a:gd name="T19" fmla="*/ 280 h 500"/>
                <a:gd name="T20" fmla="*/ 31 w 425"/>
                <a:gd name="T21" fmla="*/ 318 h 500"/>
                <a:gd name="T22" fmla="*/ 16 w 425"/>
                <a:gd name="T23" fmla="*/ 326 h 500"/>
                <a:gd name="T24" fmla="*/ 0 w 425"/>
                <a:gd name="T25" fmla="*/ 341 h 500"/>
                <a:gd name="T26" fmla="*/ 235 w 425"/>
                <a:gd name="T27" fmla="*/ 477 h 500"/>
                <a:gd name="T28" fmla="*/ 364 w 425"/>
                <a:gd name="T29" fmla="*/ 500 h 500"/>
                <a:gd name="T30" fmla="*/ 425 w 425"/>
                <a:gd name="T31" fmla="*/ 53 h 500"/>
                <a:gd name="T32" fmla="*/ 425 w 425"/>
                <a:gd name="T33" fmla="*/ 60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5" h="500">
                  <a:moveTo>
                    <a:pt x="425" y="53"/>
                  </a:moveTo>
                  <a:lnTo>
                    <a:pt x="122" y="0"/>
                  </a:lnTo>
                  <a:lnTo>
                    <a:pt x="99" y="75"/>
                  </a:lnTo>
                  <a:lnTo>
                    <a:pt x="84" y="68"/>
                  </a:lnTo>
                  <a:lnTo>
                    <a:pt x="61" y="68"/>
                  </a:lnTo>
                  <a:lnTo>
                    <a:pt x="53" y="151"/>
                  </a:lnTo>
                  <a:lnTo>
                    <a:pt x="76" y="212"/>
                  </a:lnTo>
                  <a:lnTo>
                    <a:pt x="46" y="235"/>
                  </a:lnTo>
                  <a:lnTo>
                    <a:pt x="38" y="265"/>
                  </a:lnTo>
                  <a:lnTo>
                    <a:pt x="23" y="280"/>
                  </a:lnTo>
                  <a:lnTo>
                    <a:pt x="31" y="318"/>
                  </a:lnTo>
                  <a:lnTo>
                    <a:pt x="16" y="326"/>
                  </a:lnTo>
                  <a:lnTo>
                    <a:pt x="0" y="341"/>
                  </a:lnTo>
                  <a:lnTo>
                    <a:pt x="235" y="477"/>
                  </a:lnTo>
                  <a:lnTo>
                    <a:pt x="364" y="500"/>
                  </a:lnTo>
                  <a:lnTo>
                    <a:pt x="425" y="53"/>
                  </a:lnTo>
                  <a:lnTo>
                    <a:pt x="425" y="6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397" name="Freeform 13"/>
            <p:cNvSpPr>
              <a:spLocks/>
            </p:cNvSpPr>
            <p:nvPr/>
          </p:nvSpPr>
          <p:spPr bwMode="auto">
            <a:xfrm>
              <a:off x="3031" y="2337"/>
              <a:ext cx="318" cy="288"/>
            </a:xfrm>
            <a:custGeom>
              <a:avLst/>
              <a:gdLst>
                <a:gd name="T0" fmla="*/ 311 w 318"/>
                <a:gd name="T1" fmla="*/ 38 h 288"/>
                <a:gd name="T2" fmla="*/ 273 w 318"/>
                <a:gd name="T3" fmla="*/ 46 h 288"/>
                <a:gd name="T4" fmla="*/ 288 w 318"/>
                <a:gd name="T5" fmla="*/ 15 h 288"/>
                <a:gd name="T6" fmla="*/ 280 w 318"/>
                <a:gd name="T7" fmla="*/ 0 h 288"/>
                <a:gd name="T8" fmla="*/ 242 w 318"/>
                <a:gd name="T9" fmla="*/ 8 h 288"/>
                <a:gd name="T10" fmla="*/ 0 w 318"/>
                <a:gd name="T11" fmla="*/ 15 h 288"/>
                <a:gd name="T12" fmla="*/ 15 w 318"/>
                <a:gd name="T13" fmla="*/ 99 h 288"/>
                <a:gd name="T14" fmla="*/ 15 w 318"/>
                <a:gd name="T15" fmla="*/ 243 h 288"/>
                <a:gd name="T16" fmla="*/ 45 w 318"/>
                <a:gd name="T17" fmla="*/ 243 h 288"/>
                <a:gd name="T18" fmla="*/ 45 w 318"/>
                <a:gd name="T19" fmla="*/ 288 h 288"/>
                <a:gd name="T20" fmla="*/ 235 w 318"/>
                <a:gd name="T21" fmla="*/ 281 h 288"/>
                <a:gd name="T22" fmla="*/ 242 w 318"/>
                <a:gd name="T23" fmla="*/ 258 h 288"/>
                <a:gd name="T24" fmla="*/ 242 w 318"/>
                <a:gd name="T25" fmla="*/ 250 h 288"/>
                <a:gd name="T26" fmla="*/ 227 w 318"/>
                <a:gd name="T27" fmla="*/ 250 h 288"/>
                <a:gd name="T28" fmla="*/ 227 w 318"/>
                <a:gd name="T29" fmla="*/ 227 h 288"/>
                <a:gd name="T30" fmla="*/ 242 w 318"/>
                <a:gd name="T31" fmla="*/ 227 h 288"/>
                <a:gd name="T32" fmla="*/ 235 w 318"/>
                <a:gd name="T33" fmla="*/ 205 h 288"/>
                <a:gd name="T34" fmla="*/ 250 w 318"/>
                <a:gd name="T35" fmla="*/ 190 h 288"/>
                <a:gd name="T36" fmla="*/ 242 w 318"/>
                <a:gd name="T37" fmla="*/ 182 h 288"/>
                <a:gd name="T38" fmla="*/ 265 w 318"/>
                <a:gd name="T39" fmla="*/ 167 h 288"/>
                <a:gd name="T40" fmla="*/ 265 w 318"/>
                <a:gd name="T41" fmla="*/ 136 h 288"/>
                <a:gd name="T42" fmla="*/ 280 w 318"/>
                <a:gd name="T43" fmla="*/ 136 h 288"/>
                <a:gd name="T44" fmla="*/ 280 w 318"/>
                <a:gd name="T45" fmla="*/ 121 h 288"/>
                <a:gd name="T46" fmla="*/ 295 w 318"/>
                <a:gd name="T47" fmla="*/ 114 h 288"/>
                <a:gd name="T48" fmla="*/ 288 w 318"/>
                <a:gd name="T49" fmla="*/ 91 h 288"/>
                <a:gd name="T50" fmla="*/ 303 w 318"/>
                <a:gd name="T51" fmla="*/ 76 h 288"/>
                <a:gd name="T52" fmla="*/ 303 w 318"/>
                <a:gd name="T53" fmla="*/ 61 h 288"/>
                <a:gd name="T54" fmla="*/ 318 w 318"/>
                <a:gd name="T55" fmla="*/ 46 h 288"/>
                <a:gd name="T56" fmla="*/ 311 w 318"/>
                <a:gd name="T57" fmla="*/ 38 h 2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8" h="288">
                  <a:moveTo>
                    <a:pt x="311" y="38"/>
                  </a:moveTo>
                  <a:lnTo>
                    <a:pt x="273" y="46"/>
                  </a:lnTo>
                  <a:lnTo>
                    <a:pt x="288" y="15"/>
                  </a:lnTo>
                  <a:lnTo>
                    <a:pt x="280" y="0"/>
                  </a:lnTo>
                  <a:lnTo>
                    <a:pt x="242" y="8"/>
                  </a:lnTo>
                  <a:lnTo>
                    <a:pt x="0" y="15"/>
                  </a:lnTo>
                  <a:lnTo>
                    <a:pt x="15" y="99"/>
                  </a:lnTo>
                  <a:lnTo>
                    <a:pt x="15" y="243"/>
                  </a:lnTo>
                  <a:lnTo>
                    <a:pt x="45" y="243"/>
                  </a:lnTo>
                  <a:lnTo>
                    <a:pt x="45" y="288"/>
                  </a:lnTo>
                  <a:lnTo>
                    <a:pt x="235" y="281"/>
                  </a:lnTo>
                  <a:lnTo>
                    <a:pt x="242" y="258"/>
                  </a:lnTo>
                  <a:lnTo>
                    <a:pt x="242" y="250"/>
                  </a:lnTo>
                  <a:lnTo>
                    <a:pt x="227" y="250"/>
                  </a:lnTo>
                  <a:lnTo>
                    <a:pt x="227" y="227"/>
                  </a:lnTo>
                  <a:lnTo>
                    <a:pt x="242" y="227"/>
                  </a:lnTo>
                  <a:lnTo>
                    <a:pt x="235" y="205"/>
                  </a:lnTo>
                  <a:lnTo>
                    <a:pt x="250" y="190"/>
                  </a:lnTo>
                  <a:lnTo>
                    <a:pt x="242" y="182"/>
                  </a:lnTo>
                  <a:lnTo>
                    <a:pt x="265" y="167"/>
                  </a:lnTo>
                  <a:lnTo>
                    <a:pt x="265" y="136"/>
                  </a:lnTo>
                  <a:lnTo>
                    <a:pt x="280" y="136"/>
                  </a:lnTo>
                  <a:lnTo>
                    <a:pt x="280" y="121"/>
                  </a:lnTo>
                  <a:lnTo>
                    <a:pt x="295" y="114"/>
                  </a:lnTo>
                  <a:lnTo>
                    <a:pt x="288" y="91"/>
                  </a:lnTo>
                  <a:lnTo>
                    <a:pt x="303" y="76"/>
                  </a:lnTo>
                  <a:lnTo>
                    <a:pt x="303" y="61"/>
                  </a:lnTo>
                  <a:lnTo>
                    <a:pt x="318" y="46"/>
                  </a:lnTo>
                  <a:lnTo>
                    <a:pt x="311" y="38"/>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398" name="Freeform 14"/>
            <p:cNvSpPr>
              <a:spLocks/>
            </p:cNvSpPr>
            <p:nvPr/>
          </p:nvSpPr>
          <p:spPr bwMode="auto">
            <a:xfrm>
              <a:off x="3031" y="2337"/>
              <a:ext cx="318" cy="288"/>
            </a:xfrm>
            <a:custGeom>
              <a:avLst/>
              <a:gdLst>
                <a:gd name="T0" fmla="*/ 311 w 318"/>
                <a:gd name="T1" fmla="*/ 38 h 288"/>
                <a:gd name="T2" fmla="*/ 273 w 318"/>
                <a:gd name="T3" fmla="*/ 46 h 288"/>
                <a:gd name="T4" fmla="*/ 288 w 318"/>
                <a:gd name="T5" fmla="*/ 15 h 288"/>
                <a:gd name="T6" fmla="*/ 280 w 318"/>
                <a:gd name="T7" fmla="*/ 0 h 288"/>
                <a:gd name="T8" fmla="*/ 242 w 318"/>
                <a:gd name="T9" fmla="*/ 8 h 288"/>
                <a:gd name="T10" fmla="*/ 0 w 318"/>
                <a:gd name="T11" fmla="*/ 15 h 288"/>
                <a:gd name="T12" fmla="*/ 15 w 318"/>
                <a:gd name="T13" fmla="*/ 99 h 288"/>
                <a:gd name="T14" fmla="*/ 15 w 318"/>
                <a:gd name="T15" fmla="*/ 243 h 288"/>
                <a:gd name="T16" fmla="*/ 45 w 318"/>
                <a:gd name="T17" fmla="*/ 243 h 288"/>
                <a:gd name="T18" fmla="*/ 45 w 318"/>
                <a:gd name="T19" fmla="*/ 288 h 288"/>
                <a:gd name="T20" fmla="*/ 235 w 318"/>
                <a:gd name="T21" fmla="*/ 281 h 288"/>
                <a:gd name="T22" fmla="*/ 242 w 318"/>
                <a:gd name="T23" fmla="*/ 258 h 288"/>
                <a:gd name="T24" fmla="*/ 242 w 318"/>
                <a:gd name="T25" fmla="*/ 250 h 288"/>
                <a:gd name="T26" fmla="*/ 227 w 318"/>
                <a:gd name="T27" fmla="*/ 250 h 288"/>
                <a:gd name="T28" fmla="*/ 227 w 318"/>
                <a:gd name="T29" fmla="*/ 227 h 288"/>
                <a:gd name="T30" fmla="*/ 242 w 318"/>
                <a:gd name="T31" fmla="*/ 227 h 288"/>
                <a:gd name="T32" fmla="*/ 235 w 318"/>
                <a:gd name="T33" fmla="*/ 205 h 288"/>
                <a:gd name="T34" fmla="*/ 250 w 318"/>
                <a:gd name="T35" fmla="*/ 190 h 288"/>
                <a:gd name="T36" fmla="*/ 242 w 318"/>
                <a:gd name="T37" fmla="*/ 182 h 288"/>
                <a:gd name="T38" fmla="*/ 265 w 318"/>
                <a:gd name="T39" fmla="*/ 167 h 288"/>
                <a:gd name="T40" fmla="*/ 265 w 318"/>
                <a:gd name="T41" fmla="*/ 136 h 288"/>
                <a:gd name="T42" fmla="*/ 280 w 318"/>
                <a:gd name="T43" fmla="*/ 136 h 288"/>
                <a:gd name="T44" fmla="*/ 280 w 318"/>
                <a:gd name="T45" fmla="*/ 121 h 288"/>
                <a:gd name="T46" fmla="*/ 295 w 318"/>
                <a:gd name="T47" fmla="*/ 114 h 288"/>
                <a:gd name="T48" fmla="*/ 288 w 318"/>
                <a:gd name="T49" fmla="*/ 91 h 288"/>
                <a:gd name="T50" fmla="*/ 303 w 318"/>
                <a:gd name="T51" fmla="*/ 76 h 288"/>
                <a:gd name="T52" fmla="*/ 303 w 318"/>
                <a:gd name="T53" fmla="*/ 61 h 288"/>
                <a:gd name="T54" fmla="*/ 318 w 318"/>
                <a:gd name="T55" fmla="*/ 46 h 288"/>
                <a:gd name="T56" fmla="*/ 311 w 318"/>
                <a:gd name="T57" fmla="*/ 38 h 288"/>
                <a:gd name="T58" fmla="*/ 311 w 318"/>
                <a:gd name="T59" fmla="*/ 46 h 2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18" h="288">
                  <a:moveTo>
                    <a:pt x="311" y="38"/>
                  </a:moveTo>
                  <a:lnTo>
                    <a:pt x="273" y="46"/>
                  </a:lnTo>
                  <a:lnTo>
                    <a:pt x="288" y="15"/>
                  </a:lnTo>
                  <a:lnTo>
                    <a:pt x="280" y="0"/>
                  </a:lnTo>
                  <a:lnTo>
                    <a:pt x="242" y="8"/>
                  </a:lnTo>
                  <a:lnTo>
                    <a:pt x="0" y="15"/>
                  </a:lnTo>
                  <a:lnTo>
                    <a:pt x="15" y="99"/>
                  </a:lnTo>
                  <a:lnTo>
                    <a:pt x="15" y="243"/>
                  </a:lnTo>
                  <a:lnTo>
                    <a:pt x="45" y="243"/>
                  </a:lnTo>
                  <a:lnTo>
                    <a:pt x="45" y="288"/>
                  </a:lnTo>
                  <a:lnTo>
                    <a:pt x="235" y="281"/>
                  </a:lnTo>
                  <a:lnTo>
                    <a:pt x="242" y="258"/>
                  </a:lnTo>
                  <a:lnTo>
                    <a:pt x="242" y="250"/>
                  </a:lnTo>
                  <a:lnTo>
                    <a:pt x="227" y="250"/>
                  </a:lnTo>
                  <a:lnTo>
                    <a:pt x="227" y="227"/>
                  </a:lnTo>
                  <a:lnTo>
                    <a:pt x="242" y="227"/>
                  </a:lnTo>
                  <a:lnTo>
                    <a:pt x="235" y="205"/>
                  </a:lnTo>
                  <a:lnTo>
                    <a:pt x="250" y="190"/>
                  </a:lnTo>
                  <a:lnTo>
                    <a:pt x="242" y="182"/>
                  </a:lnTo>
                  <a:lnTo>
                    <a:pt x="265" y="167"/>
                  </a:lnTo>
                  <a:lnTo>
                    <a:pt x="265" y="136"/>
                  </a:lnTo>
                  <a:lnTo>
                    <a:pt x="280" y="136"/>
                  </a:lnTo>
                  <a:lnTo>
                    <a:pt x="280" y="121"/>
                  </a:lnTo>
                  <a:lnTo>
                    <a:pt x="295" y="114"/>
                  </a:lnTo>
                  <a:lnTo>
                    <a:pt x="288" y="91"/>
                  </a:lnTo>
                  <a:lnTo>
                    <a:pt x="303" y="76"/>
                  </a:lnTo>
                  <a:lnTo>
                    <a:pt x="303" y="61"/>
                  </a:lnTo>
                  <a:lnTo>
                    <a:pt x="318" y="46"/>
                  </a:lnTo>
                  <a:lnTo>
                    <a:pt x="311" y="38"/>
                  </a:lnTo>
                  <a:lnTo>
                    <a:pt x="311" y="4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399" name="Freeform 15"/>
            <p:cNvSpPr>
              <a:spLocks/>
            </p:cNvSpPr>
            <p:nvPr/>
          </p:nvSpPr>
          <p:spPr bwMode="auto">
            <a:xfrm>
              <a:off x="1274" y="1670"/>
              <a:ext cx="507" cy="857"/>
            </a:xfrm>
            <a:custGeom>
              <a:avLst/>
              <a:gdLst>
                <a:gd name="T0" fmla="*/ 484 w 507"/>
                <a:gd name="T1" fmla="*/ 682 h 857"/>
                <a:gd name="T2" fmla="*/ 227 w 507"/>
                <a:gd name="T3" fmla="*/ 296 h 857"/>
                <a:gd name="T4" fmla="*/ 287 w 507"/>
                <a:gd name="T5" fmla="*/ 68 h 857"/>
                <a:gd name="T6" fmla="*/ 45 w 507"/>
                <a:gd name="T7" fmla="*/ 0 h 857"/>
                <a:gd name="T8" fmla="*/ 30 w 507"/>
                <a:gd name="T9" fmla="*/ 76 h 857"/>
                <a:gd name="T10" fmla="*/ 0 w 507"/>
                <a:gd name="T11" fmla="*/ 114 h 857"/>
                <a:gd name="T12" fmla="*/ 22 w 507"/>
                <a:gd name="T13" fmla="*/ 174 h 857"/>
                <a:gd name="T14" fmla="*/ 7 w 507"/>
                <a:gd name="T15" fmla="*/ 243 h 857"/>
                <a:gd name="T16" fmla="*/ 37 w 507"/>
                <a:gd name="T17" fmla="*/ 303 h 857"/>
                <a:gd name="T18" fmla="*/ 30 w 507"/>
                <a:gd name="T19" fmla="*/ 326 h 857"/>
                <a:gd name="T20" fmla="*/ 53 w 507"/>
                <a:gd name="T21" fmla="*/ 349 h 857"/>
                <a:gd name="T22" fmla="*/ 60 w 507"/>
                <a:gd name="T23" fmla="*/ 326 h 857"/>
                <a:gd name="T24" fmla="*/ 75 w 507"/>
                <a:gd name="T25" fmla="*/ 334 h 857"/>
                <a:gd name="T26" fmla="*/ 60 w 507"/>
                <a:gd name="T27" fmla="*/ 341 h 857"/>
                <a:gd name="T28" fmla="*/ 75 w 507"/>
                <a:gd name="T29" fmla="*/ 387 h 857"/>
                <a:gd name="T30" fmla="*/ 60 w 507"/>
                <a:gd name="T31" fmla="*/ 364 h 857"/>
                <a:gd name="T32" fmla="*/ 53 w 507"/>
                <a:gd name="T33" fmla="*/ 349 h 857"/>
                <a:gd name="T34" fmla="*/ 45 w 507"/>
                <a:gd name="T35" fmla="*/ 394 h 857"/>
                <a:gd name="T36" fmla="*/ 75 w 507"/>
                <a:gd name="T37" fmla="*/ 424 h 857"/>
                <a:gd name="T38" fmla="*/ 60 w 507"/>
                <a:gd name="T39" fmla="*/ 478 h 857"/>
                <a:gd name="T40" fmla="*/ 98 w 507"/>
                <a:gd name="T41" fmla="*/ 561 h 857"/>
                <a:gd name="T42" fmla="*/ 98 w 507"/>
                <a:gd name="T43" fmla="*/ 576 h 857"/>
                <a:gd name="T44" fmla="*/ 113 w 507"/>
                <a:gd name="T45" fmla="*/ 584 h 857"/>
                <a:gd name="T46" fmla="*/ 98 w 507"/>
                <a:gd name="T47" fmla="*/ 629 h 857"/>
                <a:gd name="T48" fmla="*/ 106 w 507"/>
                <a:gd name="T49" fmla="*/ 637 h 857"/>
                <a:gd name="T50" fmla="*/ 166 w 507"/>
                <a:gd name="T51" fmla="*/ 659 h 857"/>
                <a:gd name="T52" fmla="*/ 181 w 507"/>
                <a:gd name="T53" fmla="*/ 690 h 857"/>
                <a:gd name="T54" fmla="*/ 219 w 507"/>
                <a:gd name="T55" fmla="*/ 705 h 857"/>
                <a:gd name="T56" fmla="*/ 227 w 507"/>
                <a:gd name="T57" fmla="*/ 728 h 857"/>
                <a:gd name="T58" fmla="*/ 242 w 507"/>
                <a:gd name="T59" fmla="*/ 735 h 857"/>
                <a:gd name="T60" fmla="*/ 272 w 507"/>
                <a:gd name="T61" fmla="*/ 773 h 857"/>
                <a:gd name="T62" fmla="*/ 287 w 507"/>
                <a:gd name="T63" fmla="*/ 841 h 857"/>
                <a:gd name="T64" fmla="*/ 447 w 507"/>
                <a:gd name="T65" fmla="*/ 857 h 857"/>
                <a:gd name="T66" fmla="*/ 462 w 507"/>
                <a:gd name="T67" fmla="*/ 849 h 857"/>
                <a:gd name="T68" fmla="*/ 454 w 507"/>
                <a:gd name="T69" fmla="*/ 811 h 857"/>
                <a:gd name="T70" fmla="*/ 469 w 507"/>
                <a:gd name="T71" fmla="*/ 796 h 857"/>
                <a:gd name="T72" fmla="*/ 477 w 507"/>
                <a:gd name="T73" fmla="*/ 766 h 857"/>
                <a:gd name="T74" fmla="*/ 507 w 507"/>
                <a:gd name="T75" fmla="*/ 743 h 857"/>
                <a:gd name="T76" fmla="*/ 484 w 507"/>
                <a:gd name="T77" fmla="*/ 682 h 8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7" h="857">
                  <a:moveTo>
                    <a:pt x="484" y="682"/>
                  </a:moveTo>
                  <a:lnTo>
                    <a:pt x="227" y="296"/>
                  </a:lnTo>
                  <a:lnTo>
                    <a:pt x="287" y="68"/>
                  </a:lnTo>
                  <a:lnTo>
                    <a:pt x="45" y="0"/>
                  </a:lnTo>
                  <a:lnTo>
                    <a:pt x="30" y="76"/>
                  </a:lnTo>
                  <a:lnTo>
                    <a:pt x="0" y="114"/>
                  </a:lnTo>
                  <a:lnTo>
                    <a:pt x="22" y="174"/>
                  </a:lnTo>
                  <a:lnTo>
                    <a:pt x="7" y="243"/>
                  </a:lnTo>
                  <a:lnTo>
                    <a:pt x="37" y="303"/>
                  </a:lnTo>
                  <a:lnTo>
                    <a:pt x="30" y="326"/>
                  </a:lnTo>
                  <a:lnTo>
                    <a:pt x="53" y="349"/>
                  </a:lnTo>
                  <a:lnTo>
                    <a:pt x="60" y="326"/>
                  </a:lnTo>
                  <a:lnTo>
                    <a:pt x="75" y="334"/>
                  </a:lnTo>
                  <a:lnTo>
                    <a:pt x="60" y="341"/>
                  </a:lnTo>
                  <a:lnTo>
                    <a:pt x="75" y="387"/>
                  </a:lnTo>
                  <a:lnTo>
                    <a:pt x="60" y="364"/>
                  </a:lnTo>
                  <a:lnTo>
                    <a:pt x="53" y="349"/>
                  </a:lnTo>
                  <a:lnTo>
                    <a:pt x="45" y="394"/>
                  </a:lnTo>
                  <a:lnTo>
                    <a:pt x="75" y="424"/>
                  </a:lnTo>
                  <a:lnTo>
                    <a:pt x="60" y="478"/>
                  </a:lnTo>
                  <a:lnTo>
                    <a:pt x="98" y="561"/>
                  </a:lnTo>
                  <a:lnTo>
                    <a:pt x="98" y="576"/>
                  </a:lnTo>
                  <a:lnTo>
                    <a:pt x="113" y="584"/>
                  </a:lnTo>
                  <a:lnTo>
                    <a:pt x="98" y="629"/>
                  </a:lnTo>
                  <a:lnTo>
                    <a:pt x="106" y="637"/>
                  </a:lnTo>
                  <a:lnTo>
                    <a:pt x="166" y="659"/>
                  </a:lnTo>
                  <a:lnTo>
                    <a:pt x="181" y="690"/>
                  </a:lnTo>
                  <a:lnTo>
                    <a:pt x="219" y="705"/>
                  </a:lnTo>
                  <a:lnTo>
                    <a:pt x="227" y="728"/>
                  </a:lnTo>
                  <a:lnTo>
                    <a:pt x="242" y="735"/>
                  </a:lnTo>
                  <a:lnTo>
                    <a:pt x="272" y="773"/>
                  </a:lnTo>
                  <a:lnTo>
                    <a:pt x="287" y="841"/>
                  </a:lnTo>
                  <a:lnTo>
                    <a:pt x="447" y="857"/>
                  </a:lnTo>
                  <a:lnTo>
                    <a:pt x="462" y="849"/>
                  </a:lnTo>
                  <a:lnTo>
                    <a:pt x="454" y="811"/>
                  </a:lnTo>
                  <a:lnTo>
                    <a:pt x="469" y="796"/>
                  </a:lnTo>
                  <a:lnTo>
                    <a:pt x="477" y="766"/>
                  </a:lnTo>
                  <a:lnTo>
                    <a:pt x="507" y="743"/>
                  </a:lnTo>
                  <a:lnTo>
                    <a:pt x="484" y="682"/>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00" name="Freeform 16"/>
            <p:cNvSpPr>
              <a:spLocks/>
            </p:cNvSpPr>
            <p:nvPr/>
          </p:nvSpPr>
          <p:spPr bwMode="auto">
            <a:xfrm>
              <a:off x="1274" y="1670"/>
              <a:ext cx="507" cy="857"/>
            </a:xfrm>
            <a:custGeom>
              <a:avLst/>
              <a:gdLst>
                <a:gd name="T0" fmla="*/ 484 w 507"/>
                <a:gd name="T1" fmla="*/ 682 h 857"/>
                <a:gd name="T2" fmla="*/ 227 w 507"/>
                <a:gd name="T3" fmla="*/ 296 h 857"/>
                <a:gd name="T4" fmla="*/ 287 w 507"/>
                <a:gd name="T5" fmla="*/ 68 h 857"/>
                <a:gd name="T6" fmla="*/ 45 w 507"/>
                <a:gd name="T7" fmla="*/ 0 h 857"/>
                <a:gd name="T8" fmla="*/ 30 w 507"/>
                <a:gd name="T9" fmla="*/ 76 h 857"/>
                <a:gd name="T10" fmla="*/ 0 w 507"/>
                <a:gd name="T11" fmla="*/ 114 h 857"/>
                <a:gd name="T12" fmla="*/ 22 w 507"/>
                <a:gd name="T13" fmla="*/ 174 h 857"/>
                <a:gd name="T14" fmla="*/ 7 w 507"/>
                <a:gd name="T15" fmla="*/ 243 h 857"/>
                <a:gd name="T16" fmla="*/ 37 w 507"/>
                <a:gd name="T17" fmla="*/ 303 h 857"/>
                <a:gd name="T18" fmla="*/ 30 w 507"/>
                <a:gd name="T19" fmla="*/ 326 h 857"/>
                <a:gd name="T20" fmla="*/ 53 w 507"/>
                <a:gd name="T21" fmla="*/ 349 h 857"/>
                <a:gd name="T22" fmla="*/ 60 w 507"/>
                <a:gd name="T23" fmla="*/ 326 h 857"/>
                <a:gd name="T24" fmla="*/ 75 w 507"/>
                <a:gd name="T25" fmla="*/ 334 h 857"/>
                <a:gd name="T26" fmla="*/ 60 w 507"/>
                <a:gd name="T27" fmla="*/ 341 h 857"/>
                <a:gd name="T28" fmla="*/ 75 w 507"/>
                <a:gd name="T29" fmla="*/ 387 h 857"/>
                <a:gd name="T30" fmla="*/ 60 w 507"/>
                <a:gd name="T31" fmla="*/ 364 h 857"/>
                <a:gd name="T32" fmla="*/ 53 w 507"/>
                <a:gd name="T33" fmla="*/ 349 h 857"/>
                <a:gd name="T34" fmla="*/ 45 w 507"/>
                <a:gd name="T35" fmla="*/ 394 h 857"/>
                <a:gd name="T36" fmla="*/ 75 w 507"/>
                <a:gd name="T37" fmla="*/ 424 h 857"/>
                <a:gd name="T38" fmla="*/ 60 w 507"/>
                <a:gd name="T39" fmla="*/ 478 h 857"/>
                <a:gd name="T40" fmla="*/ 98 w 507"/>
                <a:gd name="T41" fmla="*/ 561 h 857"/>
                <a:gd name="T42" fmla="*/ 98 w 507"/>
                <a:gd name="T43" fmla="*/ 576 h 857"/>
                <a:gd name="T44" fmla="*/ 113 w 507"/>
                <a:gd name="T45" fmla="*/ 584 h 857"/>
                <a:gd name="T46" fmla="*/ 98 w 507"/>
                <a:gd name="T47" fmla="*/ 629 h 857"/>
                <a:gd name="T48" fmla="*/ 106 w 507"/>
                <a:gd name="T49" fmla="*/ 637 h 857"/>
                <a:gd name="T50" fmla="*/ 166 w 507"/>
                <a:gd name="T51" fmla="*/ 659 h 857"/>
                <a:gd name="T52" fmla="*/ 181 w 507"/>
                <a:gd name="T53" fmla="*/ 690 h 857"/>
                <a:gd name="T54" fmla="*/ 219 w 507"/>
                <a:gd name="T55" fmla="*/ 705 h 857"/>
                <a:gd name="T56" fmla="*/ 227 w 507"/>
                <a:gd name="T57" fmla="*/ 728 h 857"/>
                <a:gd name="T58" fmla="*/ 242 w 507"/>
                <a:gd name="T59" fmla="*/ 735 h 857"/>
                <a:gd name="T60" fmla="*/ 272 w 507"/>
                <a:gd name="T61" fmla="*/ 773 h 857"/>
                <a:gd name="T62" fmla="*/ 287 w 507"/>
                <a:gd name="T63" fmla="*/ 841 h 857"/>
                <a:gd name="T64" fmla="*/ 447 w 507"/>
                <a:gd name="T65" fmla="*/ 857 h 857"/>
                <a:gd name="T66" fmla="*/ 462 w 507"/>
                <a:gd name="T67" fmla="*/ 849 h 857"/>
                <a:gd name="T68" fmla="*/ 454 w 507"/>
                <a:gd name="T69" fmla="*/ 811 h 857"/>
                <a:gd name="T70" fmla="*/ 469 w 507"/>
                <a:gd name="T71" fmla="*/ 796 h 857"/>
                <a:gd name="T72" fmla="*/ 477 w 507"/>
                <a:gd name="T73" fmla="*/ 766 h 857"/>
                <a:gd name="T74" fmla="*/ 507 w 507"/>
                <a:gd name="T75" fmla="*/ 743 h 857"/>
                <a:gd name="T76" fmla="*/ 484 w 507"/>
                <a:gd name="T77" fmla="*/ 682 h 857"/>
                <a:gd name="T78" fmla="*/ 484 w 507"/>
                <a:gd name="T79" fmla="*/ 690 h 8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07" h="857">
                  <a:moveTo>
                    <a:pt x="484" y="682"/>
                  </a:moveTo>
                  <a:lnTo>
                    <a:pt x="227" y="296"/>
                  </a:lnTo>
                  <a:lnTo>
                    <a:pt x="287" y="68"/>
                  </a:lnTo>
                  <a:lnTo>
                    <a:pt x="45" y="0"/>
                  </a:lnTo>
                  <a:lnTo>
                    <a:pt x="30" y="76"/>
                  </a:lnTo>
                  <a:lnTo>
                    <a:pt x="0" y="114"/>
                  </a:lnTo>
                  <a:lnTo>
                    <a:pt x="22" y="174"/>
                  </a:lnTo>
                  <a:lnTo>
                    <a:pt x="7" y="243"/>
                  </a:lnTo>
                  <a:lnTo>
                    <a:pt x="37" y="303"/>
                  </a:lnTo>
                  <a:lnTo>
                    <a:pt x="30" y="326"/>
                  </a:lnTo>
                  <a:lnTo>
                    <a:pt x="53" y="349"/>
                  </a:lnTo>
                  <a:lnTo>
                    <a:pt x="60" y="326"/>
                  </a:lnTo>
                  <a:lnTo>
                    <a:pt x="75" y="334"/>
                  </a:lnTo>
                  <a:lnTo>
                    <a:pt x="60" y="341"/>
                  </a:lnTo>
                  <a:lnTo>
                    <a:pt x="75" y="387"/>
                  </a:lnTo>
                  <a:lnTo>
                    <a:pt x="60" y="364"/>
                  </a:lnTo>
                  <a:lnTo>
                    <a:pt x="53" y="349"/>
                  </a:lnTo>
                  <a:lnTo>
                    <a:pt x="45" y="394"/>
                  </a:lnTo>
                  <a:lnTo>
                    <a:pt x="75" y="424"/>
                  </a:lnTo>
                  <a:lnTo>
                    <a:pt x="60" y="478"/>
                  </a:lnTo>
                  <a:lnTo>
                    <a:pt x="98" y="561"/>
                  </a:lnTo>
                  <a:lnTo>
                    <a:pt x="98" y="576"/>
                  </a:lnTo>
                  <a:lnTo>
                    <a:pt x="113" y="584"/>
                  </a:lnTo>
                  <a:lnTo>
                    <a:pt x="98" y="629"/>
                  </a:lnTo>
                  <a:lnTo>
                    <a:pt x="106" y="637"/>
                  </a:lnTo>
                  <a:lnTo>
                    <a:pt x="166" y="659"/>
                  </a:lnTo>
                  <a:lnTo>
                    <a:pt x="181" y="690"/>
                  </a:lnTo>
                  <a:lnTo>
                    <a:pt x="219" y="705"/>
                  </a:lnTo>
                  <a:lnTo>
                    <a:pt x="227" y="728"/>
                  </a:lnTo>
                  <a:lnTo>
                    <a:pt x="242" y="735"/>
                  </a:lnTo>
                  <a:lnTo>
                    <a:pt x="272" y="773"/>
                  </a:lnTo>
                  <a:lnTo>
                    <a:pt x="287" y="841"/>
                  </a:lnTo>
                  <a:lnTo>
                    <a:pt x="447" y="857"/>
                  </a:lnTo>
                  <a:lnTo>
                    <a:pt x="462" y="849"/>
                  </a:lnTo>
                  <a:lnTo>
                    <a:pt x="454" y="811"/>
                  </a:lnTo>
                  <a:lnTo>
                    <a:pt x="469" y="796"/>
                  </a:lnTo>
                  <a:lnTo>
                    <a:pt x="477" y="766"/>
                  </a:lnTo>
                  <a:lnTo>
                    <a:pt x="507" y="743"/>
                  </a:lnTo>
                  <a:lnTo>
                    <a:pt x="484" y="682"/>
                  </a:lnTo>
                  <a:lnTo>
                    <a:pt x="484" y="69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01" name="Freeform 17"/>
            <p:cNvSpPr>
              <a:spLocks/>
            </p:cNvSpPr>
            <p:nvPr/>
          </p:nvSpPr>
          <p:spPr bwMode="auto">
            <a:xfrm>
              <a:off x="2130" y="1943"/>
              <a:ext cx="462" cy="356"/>
            </a:xfrm>
            <a:custGeom>
              <a:avLst/>
              <a:gdLst>
                <a:gd name="T0" fmla="*/ 454 w 462"/>
                <a:gd name="T1" fmla="*/ 121 h 356"/>
                <a:gd name="T2" fmla="*/ 462 w 462"/>
                <a:gd name="T3" fmla="*/ 38 h 356"/>
                <a:gd name="T4" fmla="*/ 340 w 462"/>
                <a:gd name="T5" fmla="*/ 30 h 356"/>
                <a:gd name="T6" fmla="*/ 45 w 462"/>
                <a:gd name="T7" fmla="*/ 0 h 356"/>
                <a:gd name="T8" fmla="*/ 0 w 462"/>
                <a:gd name="T9" fmla="*/ 311 h 356"/>
                <a:gd name="T10" fmla="*/ 378 w 462"/>
                <a:gd name="T11" fmla="*/ 349 h 356"/>
                <a:gd name="T12" fmla="*/ 439 w 462"/>
                <a:gd name="T13" fmla="*/ 356 h 356"/>
                <a:gd name="T14" fmla="*/ 454 w 462"/>
                <a:gd name="T15" fmla="*/ 121 h 3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2" h="356">
                  <a:moveTo>
                    <a:pt x="454" y="121"/>
                  </a:moveTo>
                  <a:lnTo>
                    <a:pt x="462" y="38"/>
                  </a:lnTo>
                  <a:lnTo>
                    <a:pt x="340" y="30"/>
                  </a:lnTo>
                  <a:lnTo>
                    <a:pt x="45" y="0"/>
                  </a:lnTo>
                  <a:lnTo>
                    <a:pt x="0" y="311"/>
                  </a:lnTo>
                  <a:lnTo>
                    <a:pt x="378" y="349"/>
                  </a:lnTo>
                  <a:lnTo>
                    <a:pt x="439" y="356"/>
                  </a:lnTo>
                  <a:lnTo>
                    <a:pt x="454" y="121"/>
                  </a:lnTo>
                  <a:close/>
                </a:path>
              </a:pathLst>
            </a:custGeom>
            <a:solidFill>
              <a:srgbClr val="FF8C00"/>
            </a:solidFill>
            <a:ln w="12700">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02" name="Freeform 18"/>
            <p:cNvSpPr>
              <a:spLocks/>
            </p:cNvSpPr>
            <p:nvPr/>
          </p:nvSpPr>
          <p:spPr bwMode="auto">
            <a:xfrm>
              <a:off x="2130" y="1943"/>
              <a:ext cx="462" cy="356"/>
            </a:xfrm>
            <a:custGeom>
              <a:avLst/>
              <a:gdLst>
                <a:gd name="T0" fmla="*/ 454 w 462"/>
                <a:gd name="T1" fmla="*/ 121 h 356"/>
                <a:gd name="T2" fmla="*/ 462 w 462"/>
                <a:gd name="T3" fmla="*/ 38 h 356"/>
                <a:gd name="T4" fmla="*/ 340 w 462"/>
                <a:gd name="T5" fmla="*/ 30 h 356"/>
                <a:gd name="T6" fmla="*/ 45 w 462"/>
                <a:gd name="T7" fmla="*/ 0 h 356"/>
                <a:gd name="T8" fmla="*/ 0 w 462"/>
                <a:gd name="T9" fmla="*/ 311 h 356"/>
                <a:gd name="T10" fmla="*/ 378 w 462"/>
                <a:gd name="T11" fmla="*/ 349 h 356"/>
                <a:gd name="T12" fmla="*/ 439 w 462"/>
                <a:gd name="T13" fmla="*/ 356 h 356"/>
                <a:gd name="T14" fmla="*/ 454 w 462"/>
                <a:gd name="T15" fmla="*/ 121 h 356"/>
                <a:gd name="T16" fmla="*/ 454 w 462"/>
                <a:gd name="T17" fmla="*/ 129 h 3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2" h="356">
                  <a:moveTo>
                    <a:pt x="454" y="121"/>
                  </a:moveTo>
                  <a:lnTo>
                    <a:pt x="462" y="38"/>
                  </a:lnTo>
                  <a:lnTo>
                    <a:pt x="340" y="30"/>
                  </a:lnTo>
                  <a:lnTo>
                    <a:pt x="45" y="0"/>
                  </a:lnTo>
                  <a:lnTo>
                    <a:pt x="0" y="311"/>
                  </a:lnTo>
                  <a:lnTo>
                    <a:pt x="378" y="349"/>
                  </a:lnTo>
                  <a:lnTo>
                    <a:pt x="439" y="356"/>
                  </a:lnTo>
                  <a:lnTo>
                    <a:pt x="454" y="121"/>
                  </a:lnTo>
                  <a:lnTo>
                    <a:pt x="454" y="12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03" name="Freeform 19"/>
            <p:cNvSpPr>
              <a:spLocks/>
            </p:cNvSpPr>
            <p:nvPr/>
          </p:nvSpPr>
          <p:spPr bwMode="auto">
            <a:xfrm>
              <a:off x="4250" y="1738"/>
              <a:ext cx="107" cy="106"/>
            </a:xfrm>
            <a:custGeom>
              <a:avLst/>
              <a:gdLst>
                <a:gd name="T0" fmla="*/ 99 w 107"/>
                <a:gd name="T1" fmla="*/ 0 h 106"/>
                <a:gd name="T2" fmla="*/ 0 w 107"/>
                <a:gd name="T3" fmla="*/ 23 h 106"/>
                <a:gd name="T4" fmla="*/ 16 w 107"/>
                <a:gd name="T5" fmla="*/ 84 h 106"/>
                <a:gd name="T6" fmla="*/ 0 w 107"/>
                <a:gd name="T7" fmla="*/ 99 h 106"/>
                <a:gd name="T8" fmla="*/ 8 w 107"/>
                <a:gd name="T9" fmla="*/ 106 h 106"/>
                <a:gd name="T10" fmla="*/ 46 w 107"/>
                <a:gd name="T11" fmla="*/ 68 h 106"/>
                <a:gd name="T12" fmla="*/ 76 w 107"/>
                <a:gd name="T13" fmla="*/ 68 h 106"/>
                <a:gd name="T14" fmla="*/ 84 w 107"/>
                <a:gd name="T15" fmla="*/ 61 h 106"/>
                <a:gd name="T16" fmla="*/ 107 w 107"/>
                <a:gd name="T17" fmla="*/ 46 h 106"/>
                <a:gd name="T18" fmla="*/ 99 w 107"/>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06">
                  <a:moveTo>
                    <a:pt x="99" y="0"/>
                  </a:moveTo>
                  <a:lnTo>
                    <a:pt x="0" y="23"/>
                  </a:lnTo>
                  <a:lnTo>
                    <a:pt x="16" y="84"/>
                  </a:lnTo>
                  <a:lnTo>
                    <a:pt x="0" y="99"/>
                  </a:lnTo>
                  <a:lnTo>
                    <a:pt x="8" y="106"/>
                  </a:lnTo>
                  <a:lnTo>
                    <a:pt x="46" y="68"/>
                  </a:lnTo>
                  <a:lnTo>
                    <a:pt x="76" y="68"/>
                  </a:lnTo>
                  <a:lnTo>
                    <a:pt x="84" y="61"/>
                  </a:lnTo>
                  <a:lnTo>
                    <a:pt x="107" y="46"/>
                  </a:lnTo>
                  <a:lnTo>
                    <a:pt x="99" y="0"/>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04" name="Freeform 20"/>
            <p:cNvSpPr>
              <a:spLocks/>
            </p:cNvSpPr>
            <p:nvPr/>
          </p:nvSpPr>
          <p:spPr bwMode="auto">
            <a:xfrm>
              <a:off x="4250" y="1738"/>
              <a:ext cx="107" cy="106"/>
            </a:xfrm>
            <a:custGeom>
              <a:avLst/>
              <a:gdLst>
                <a:gd name="T0" fmla="*/ 99 w 107"/>
                <a:gd name="T1" fmla="*/ 0 h 106"/>
                <a:gd name="T2" fmla="*/ 0 w 107"/>
                <a:gd name="T3" fmla="*/ 23 h 106"/>
                <a:gd name="T4" fmla="*/ 16 w 107"/>
                <a:gd name="T5" fmla="*/ 84 h 106"/>
                <a:gd name="T6" fmla="*/ 0 w 107"/>
                <a:gd name="T7" fmla="*/ 99 h 106"/>
                <a:gd name="T8" fmla="*/ 8 w 107"/>
                <a:gd name="T9" fmla="*/ 106 h 106"/>
                <a:gd name="T10" fmla="*/ 46 w 107"/>
                <a:gd name="T11" fmla="*/ 68 h 106"/>
                <a:gd name="T12" fmla="*/ 76 w 107"/>
                <a:gd name="T13" fmla="*/ 68 h 106"/>
                <a:gd name="T14" fmla="*/ 84 w 107"/>
                <a:gd name="T15" fmla="*/ 61 h 106"/>
                <a:gd name="T16" fmla="*/ 107 w 107"/>
                <a:gd name="T17" fmla="*/ 46 h 106"/>
                <a:gd name="T18" fmla="*/ 99 w 107"/>
                <a:gd name="T19" fmla="*/ 0 h 106"/>
                <a:gd name="T20" fmla="*/ 99 w 107"/>
                <a:gd name="T21" fmla="*/ 8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 h="106">
                  <a:moveTo>
                    <a:pt x="99" y="0"/>
                  </a:moveTo>
                  <a:lnTo>
                    <a:pt x="0" y="23"/>
                  </a:lnTo>
                  <a:lnTo>
                    <a:pt x="16" y="84"/>
                  </a:lnTo>
                  <a:lnTo>
                    <a:pt x="0" y="99"/>
                  </a:lnTo>
                  <a:lnTo>
                    <a:pt x="8" y="106"/>
                  </a:lnTo>
                  <a:lnTo>
                    <a:pt x="46" y="68"/>
                  </a:lnTo>
                  <a:lnTo>
                    <a:pt x="76" y="68"/>
                  </a:lnTo>
                  <a:lnTo>
                    <a:pt x="84" y="61"/>
                  </a:lnTo>
                  <a:lnTo>
                    <a:pt x="107" y="46"/>
                  </a:lnTo>
                  <a:lnTo>
                    <a:pt x="99" y="0"/>
                  </a:lnTo>
                  <a:lnTo>
                    <a:pt x="99"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05" name="Freeform 21"/>
            <p:cNvSpPr>
              <a:spLocks/>
            </p:cNvSpPr>
            <p:nvPr/>
          </p:nvSpPr>
          <p:spPr bwMode="auto">
            <a:xfrm>
              <a:off x="4160" y="1958"/>
              <a:ext cx="60" cy="106"/>
            </a:xfrm>
            <a:custGeom>
              <a:avLst/>
              <a:gdLst>
                <a:gd name="T0" fmla="*/ 60 w 60"/>
                <a:gd name="T1" fmla="*/ 91 h 106"/>
                <a:gd name="T2" fmla="*/ 53 w 60"/>
                <a:gd name="T3" fmla="*/ 76 h 106"/>
                <a:gd name="T4" fmla="*/ 15 w 60"/>
                <a:gd name="T5" fmla="*/ 30 h 106"/>
                <a:gd name="T6" fmla="*/ 15 w 60"/>
                <a:gd name="T7" fmla="*/ 0 h 106"/>
                <a:gd name="T8" fmla="*/ 0 w 60"/>
                <a:gd name="T9" fmla="*/ 8 h 106"/>
                <a:gd name="T10" fmla="*/ 22 w 60"/>
                <a:gd name="T11" fmla="*/ 106 h 106"/>
                <a:gd name="T12" fmla="*/ 60 w 60"/>
                <a:gd name="T13" fmla="*/ 99 h 106"/>
                <a:gd name="T14" fmla="*/ 60 w 60"/>
                <a:gd name="T15" fmla="*/ 91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106">
                  <a:moveTo>
                    <a:pt x="60" y="91"/>
                  </a:moveTo>
                  <a:lnTo>
                    <a:pt x="53" y="76"/>
                  </a:lnTo>
                  <a:lnTo>
                    <a:pt x="15" y="30"/>
                  </a:lnTo>
                  <a:lnTo>
                    <a:pt x="15" y="0"/>
                  </a:lnTo>
                  <a:lnTo>
                    <a:pt x="0" y="8"/>
                  </a:lnTo>
                  <a:lnTo>
                    <a:pt x="22" y="106"/>
                  </a:lnTo>
                  <a:lnTo>
                    <a:pt x="60" y="99"/>
                  </a:lnTo>
                  <a:lnTo>
                    <a:pt x="60" y="91"/>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06" name="Freeform 22"/>
            <p:cNvSpPr>
              <a:spLocks/>
            </p:cNvSpPr>
            <p:nvPr/>
          </p:nvSpPr>
          <p:spPr bwMode="auto">
            <a:xfrm>
              <a:off x="4160" y="1958"/>
              <a:ext cx="60" cy="106"/>
            </a:xfrm>
            <a:custGeom>
              <a:avLst/>
              <a:gdLst>
                <a:gd name="T0" fmla="*/ 60 w 60"/>
                <a:gd name="T1" fmla="*/ 91 h 106"/>
                <a:gd name="T2" fmla="*/ 53 w 60"/>
                <a:gd name="T3" fmla="*/ 76 h 106"/>
                <a:gd name="T4" fmla="*/ 15 w 60"/>
                <a:gd name="T5" fmla="*/ 30 h 106"/>
                <a:gd name="T6" fmla="*/ 15 w 60"/>
                <a:gd name="T7" fmla="*/ 0 h 106"/>
                <a:gd name="T8" fmla="*/ 0 w 60"/>
                <a:gd name="T9" fmla="*/ 8 h 106"/>
                <a:gd name="T10" fmla="*/ 22 w 60"/>
                <a:gd name="T11" fmla="*/ 106 h 106"/>
                <a:gd name="T12" fmla="*/ 60 w 60"/>
                <a:gd name="T13" fmla="*/ 99 h 106"/>
                <a:gd name="T14" fmla="*/ 60 w 60"/>
                <a:gd name="T15" fmla="*/ 91 h 106"/>
                <a:gd name="T16" fmla="*/ 60 w 60"/>
                <a:gd name="T17" fmla="*/ 99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106">
                  <a:moveTo>
                    <a:pt x="60" y="91"/>
                  </a:moveTo>
                  <a:lnTo>
                    <a:pt x="53" y="76"/>
                  </a:lnTo>
                  <a:lnTo>
                    <a:pt x="15" y="30"/>
                  </a:lnTo>
                  <a:lnTo>
                    <a:pt x="15" y="0"/>
                  </a:lnTo>
                  <a:lnTo>
                    <a:pt x="0" y="8"/>
                  </a:lnTo>
                  <a:lnTo>
                    <a:pt x="22" y="106"/>
                  </a:lnTo>
                  <a:lnTo>
                    <a:pt x="60" y="99"/>
                  </a:lnTo>
                  <a:lnTo>
                    <a:pt x="60" y="91"/>
                  </a:lnTo>
                  <a:lnTo>
                    <a:pt x="60" y="9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07" name="Freeform 23"/>
            <p:cNvSpPr>
              <a:spLocks/>
            </p:cNvSpPr>
            <p:nvPr/>
          </p:nvSpPr>
          <p:spPr bwMode="auto">
            <a:xfrm>
              <a:off x="4091" y="2049"/>
              <a:ext cx="16" cy="8"/>
            </a:xfrm>
            <a:custGeom>
              <a:avLst/>
              <a:gdLst>
                <a:gd name="T0" fmla="*/ 8 w 16"/>
                <a:gd name="T1" fmla="*/ 8 h 8"/>
                <a:gd name="T2" fmla="*/ 0 w 16"/>
                <a:gd name="T3" fmla="*/ 0 h 8"/>
                <a:gd name="T4" fmla="*/ 16 w 16"/>
                <a:gd name="T5" fmla="*/ 0 h 8"/>
                <a:gd name="T6" fmla="*/ 8 w 16"/>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8">
                  <a:moveTo>
                    <a:pt x="8" y="8"/>
                  </a:moveTo>
                  <a:lnTo>
                    <a:pt x="0" y="0"/>
                  </a:lnTo>
                  <a:lnTo>
                    <a:pt x="16" y="0"/>
                  </a:lnTo>
                  <a:lnTo>
                    <a:pt x="8" y="8"/>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08" name="Freeform 24"/>
            <p:cNvSpPr>
              <a:spLocks/>
            </p:cNvSpPr>
            <p:nvPr/>
          </p:nvSpPr>
          <p:spPr bwMode="auto">
            <a:xfrm>
              <a:off x="4091" y="2049"/>
              <a:ext cx="16" cy="15"/>
            </a:xfrm>
            <a:custGeom>
              <a:avLst/>
              <a:gdLst>
                <a:gd name="T0" fmla="*/ 8 w 16"/>
                <a:gd name="T1" fmla="*/ 8 h 15"/>
                <a:gd name="T2" fmla="*/ 0 w 16"/>
                <a:gd name="T3" fmla="*/ 0 h 15"/>
                <a:gd name="T4" fmla="*/ 16 w 16"/>
                <a:gd name="T5" fmla="*/ 0 h 15"/>
                <a:gd name="T6" fmla="*/ 8 w 16"/>
                <a:gd name="T7" fmla="*/ 8 h 15"/>
                <a:gd name="T8" fmla="*/ 8 w 16"/>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5">
                  <a:moveTo>
                    <a:pt x="8" y="8"/>
                  </a:moveTo>
                  <a:lnTo>
                    <a:pt x="0" y="0"/>
                  </a:lnTo>
                  <a:lnTo>
                    <a:pt x="16" y="0"/>
                  </a:lnTo>
                  <a:lnTo>
                    <a:pt x="8" y="8"/>
                  </a:lnTo>
                  <a:lnTo>
                    <a:pt x="8"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09" name="Freeform 25"/>
            <p:cNvSpPr>
              <a:spLocks/>
            </p:cNvSpPr>
            <p:nvPr/>
          </p:nvSpPr>
          <p:spPr bwMode="auto">
            <a:xfrm>
              <a:off x="3516" y="2731"/>
              <a:ext cx="560" cy="432"/>
            </a:xfrm>
            <a:custGeom>
              <a:avLst/>
              <a:gdLst>
                <a:gd name="T0" fmla="*/ 560 w 560"/>
                <a:gd name="T1" fmla="*/ 288 h 432"/>
                <a:gd name="T2" fmla="*/ 507 w 560"/>
                <a:gd name="T3" fmla="*/ 197 h 432"/>
                <a:gd name="T4" fmla="*/ 500 w 560"/>
                <a:gd name="T5" fmla="*/ 159 h 432"/>
                <a:gd name="T6" fmla="*/ 439 w 560"/>
                <a:gd name="T7" fmla="*/ 84 h 432"/>
                <a:gd name="T8" fmla="*/ 409 w 560"/>
                <a:gd name="T9" fmla="*/ 0 h 432"/>
                <a:gd name="T10" fmla="*/ 371 w 560"/>
                <a:gd name="T11" fmla="*/ 0 h 432"/>
                <a:gd name="T12" fmla="*/ 378 w 560"/>
                <a:gd name="T13" fmla="*/ 38 h 432"/>
                <a:gd name="T14" fmla="*/ 371 w 560"/>
                <a:gd name="T15" fmla="*/ 38 h 432"/>
                <a:gd name="T16" fmla="*/ 363 w 560"/>
                <a:gd name="T17" fmla="*/ 23 h 432"/>
                <a:gd name="T18" fmla="*/ 182 w 560"/>
                <a:gd name="T19" fmla="*/ 38 h 432"/>
                <a:gd name="T20" fmla="*/ 174 w 560"/>
                <a:gd name="T21" fmla="*/ 15 h 432"/>
                <a:gd name="T22" fmla="*/ 0 w 560"/>
                <a:gd name="T23" fmla="*/ 31 h 432"/>
                <a:gd name="T24" fmla="*/ 15 w 560"/>
                <a:gd name="T25" fmla="*/ 68 h 432"/>
                <a:gd name="T26" fmla="*/ 15 w 560"/>
                <a:gd name="T27" fmla="*/ 84 h 432"/>
                <a:gd name="T28" fmla="*/ 22 w 560"/>
                <a:gd name="T29" fmla="*/ 76 h 432"/>
                <a:gd name="T30" fmla="*/ 30 w 560"/>
                <a:gd name="T31" fmla="*/ 61 h 432"/>
                <a:gd name="T32" fmla="*/ 38 w 560"/>
                <a:gd name="T33" fmla="*/ 68 h 432"/>
                <a:gd name="T34" fmla="*/ 38 w 560"/>
                <a:gd name="T35" fmla="*/ 61 h 432"/>
                <a:gd name="T36" fmla="*/ 53 w 560"/>
                <a:gd name="T37" fmla="*/ 68 h 432"/>
                <a:gd name="T38" fmla="*/ 30 w 560"/>
                <a:gd name="T39" fmla="*/ 76 h 432"/>
                <a:gd name="T40" fmla="*/ 98 w 560"/>
                <a:gd name="T41" fmla="*/ 61 h 432"/>
                <a:gd name="T42" fmla="*/ 98 w 560"/>
                <a:gd name="T43" fmla="*/ 68 h 432"/>
                <a:gd name="T44" fmla="*/ 75 w 560"/>
                <a:gd name="T45" fmla="*/ 68 h 432"/>
                <a:gd name="T46" fmla="*/ 128 w 560"/>
                <a:gd name="T47" fmla="*/ 84 h 432"/>
                <a:gd name="T48" fmla="*/ 121 w 560"/>
                <a:gd name="T49" fmla="*/ 76 h 432"/>
                <a:gd name="T50" fmla="*/ 136 w 560"/>
                <a:gd name="T51" fmla="*/ 68 h 432"/>
                <a:gd name="T52" fmla="*/ 128 w 560"/>
                <a:gd name="T53" fmla="*/ 84 h 432"/>
                <a:gd name="T54" fmla="*/ 151 w 560"/>
                <a:gd name="T55" fmla="*/ 91 h 432"/>
                <a:gd name="T56" fmla="*/ 136 w 560"/>
                <a:gd name="T57" fmla="*/ 84 h 432"/>
                <a:gd name="T58" fmla="*/ 159 w 560"/>
                <a:gd name="T59" fmla="*/ 106 h 432"/>
                <a:gd name="T60" fmla="*/ 159 w 560"/>
                <a:gd name="T61" fmla="*/ 121 h 432"/>
                <a:gd name="T62" fmla="*/ 174 w 560"/>
                <a:gd name="T63" fmla="*/ 121 h 432"/>
                <a:gd name="T64" fmla="*/ 227 w 560"/>
                <a:gd name="T65" fmla="*/ 91 h 432"/>
                <a:gd name="T66" fmla="*/ 219 w 560"/>
                <a:gd name="T67" fmla="*/ 84 h 432"/>
                <a:gd name="T68" fmla="*/ 235 w 560"/>
                <a:gd name="T69" fmla="*/ 76 h 432"/>
                <a:gd name="T70" fmla="*/ 272 w 560"/>
                <a:gd name="T71" fmla="*/ 91 h 432"/>
                <a:gd name="T72" fmla="*/ 318 w 560"/>
                <a:gd name="T73" fmla="*/ 144 h 432"/>
                <a:gd name="T74" fmla="*/ 341 w 560"/>
                <a:gd name="T75" fmla="*/ 137 h 432"/>
                <a:gd name="T76" fmla="*/ 356 w 560"/>
                <a:gd name="T77" fmla="*/ 182 h 432"/>
                <a:gd name="T78" fmla="*/ 348 w 560"/>
                <a:gd name="T79" fmla="*/ 243 h 432"/>
                <a:gd name="T80" fmla="*/ 363 w 560"/>
                <a:gd name="T81" fmla="*/ 250 h 432"/>
                <a:gd name="T82" fmla="*/ 371 w 560"/>
                <a:gd name="T83" fmla="*/ 235 h 432"/>
                <a:gd name="T84" fmla="*/ 356 w 560"/>
                <a:gd name="T85" fmla="*/ 228 h 432"/>
                <a:gd name="T86" fmla="*/ 371 w 560"/>
                <a:gd name="T87" fmla="*/ 235 h 432"/>
                <a:gd name="T88" fmla="*/ 378 w 560"/>
                <a:gd name="T89" fmla="*/ 228 h 432"/>
                <a:gd name="T90" fmla="*/ 371 w 560"/>
                <a:gd name="T91" fmla="*/ 266 h 432"/>
                <a:gd name="T92" fmla="*/ 378 w 560"/>
                <a:gd name="T93" fmla="*/ 266 h 432"/>
                <a:gd name="T94" fmla="*/ 363 w 560"/>
                <a:gd name="T95" fmla="*/ 266 h 432"/>
                <a:gd name="T96" fmla="*/ 401 w 560"/>
                <a:gd name="T97" fmla="*/ 311 h 432"/>
                <a:gd name="T98" fmla="*/ 409 w 560"/>
                <a:gd name="T99" fmla="*/ 319 h 432"/>
                <a:gd name="T100" fmla="*/ 401 w 560"/>
                <a:gd name="T101" fmla="*/ 303 h 432"/>
                <a:gd name="T102" fmla="*/ 416 w 560"/>
                <a:gd name="T103" fmla="*/ 296 h 432"/>
                <a:gd name="T104" fmla="*/ 424 w 560"/>
                <a:gd name="T105" fmla="*/ 334 h 432"/>
                <a:gd name="T106" fmla="*/ 439 w 560"/>
                <a:gd name="T107" fmla="*/ 319 h 432"/>
                <a:gd name="T108" fmla="*/ 424 w 560"/>
                <a:gd name="T109" fmla="*/ 341 h 432"/>
                <a:gd name="T110" fmla="*/ 431 w 560"/>
                <a:gd name="T111" fmla="*/ 341 h 432"/>
                <a:gd name="T112" fmla="*/ 454 w 560"/>
                <a:gd name="T113" fmla="*/ 387 h 432"/>
                <a:gd name="T114" fmla="*/ 485 w 560"/>
                <a:gd name="T115" fmla="*/ 394 h 432"/>
                <a:gd name="T116" fmla="*/ 507 w 560"/>
                <a:gd name="T117" fmla="*/ 432 h 432"/>
                <a:gd name="T118" fmla="*/ 553 w 560"/>
                <a:gd name="T119" fmla="*/ 410 h 432"/>
                <a:gd name="T120" fmla="*/ 560 w 560"/>
                <a:gd name="T121" fmla="*/ 372 h 432"/>
                <a:gd name="T122" fmla="*/ 560 w 560"/>
                <a:gd name="T123" fmla="*/ 288 h 4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0" h="432">
                  <a:moveTo>
                    <a:pt x="560" y="288"/>
                  </a:moveTo>
                  <a:lnTo>
                    <a:pt x="507" y="197"/>
                  </a:lnTo>
                  <a:lnTo>
                    <a:pt x="500" y="159"/>
                  </a:lnTo>
                  <a:lnTo>
                    <a:pt x="439" y="84"/>
                  </a:lnTo>
                  <a:lnTo>
                    <a:pt x="409" y="0"/>
                  </a:lnTo>
                  <a:lnTo>
                    <a:pt x="371" y="0"/>
                  </a:lnTo>
                  <a:lnTo>
                    <a:pt x="378" y="38"/>
                  </a:lnTo>
                  <a:lnTo>
                    <a:pt x="371" y="38"/>
                  </a:lnTo>
                  <a:lnTo>
                    <a:pt x="363" y="23"/>
                  </a:lnTo>
                  <a:lnTo>
                    <a:pt x="182" y="38"/>
                  </a:lnTo>
                  <a:lnTo>
                    <a:pt x="174" y="15"/>
                  </a:lnTo>
                  <a:lnTo>
                    <a:pt x="0" y="31"/>
                  </a:lnTo>
                  <a:lnTo>
                    <a:pt x="15" y="68"/>
                  </a:lnTo>
                  <a:lnTo>
                    <a:pt x="15" y="84"/>
                  </a:lnTo>
                  <a:lnTo>
                    <a:pt x="22" y="76"/>
                  </a:lnTo>
                  <a:lnTo>
                    <a:pt x="30" y="61"/>
                  </a:lnTo>
                  <a:lnTo>
                    <a:pt x="38" y="68"/>
                  </a:lnTo>
                  <a:lnTo>
                    <a:pt x="38" y="61"/>
                  </a:lnTo>
                  <a:lnTo>
                    <a:pt x="53" y="68"/>
                  </a:lnTo>
                  <a:lnTo>
                    <a:pt x="30" y="76"/>
                  </a:lnTo>
                  <a:lnTo>
                    <a:pt x="98" y="61"/>
                  </a:lnTo>
                  <a:lnTo>
                    <a:pt x="98" y="68"/>
                  </a:lnTo>
                  <a:lnTo>
                    <a:pt x="75" y="68"/>
                  </a:lnTo>
                  <a:lnTo>
                    <a:pt x="128" y="84"/>
                  </a:lnTo>
                  <a:lnTo>
                    <a:pt x="121" y="76"/>
                  </a:lnTo>
                  <a:lnTo>
                    <a:pt x="136" y="68"/>
                  </a:lnTo>
                  <a:lnTo>
                    <a:pt x="128" y="84"/>
                  </a:lnTo>
                  <a:lnTo>
                    <a:pt x="151" y="91"/>
                  </a:lnTo>
                  <a:lnTo>
                    <a:pt x="136" y="84"/>
                  </a:lnTo>
                  <a:lnTo>
                    <a:pt x="159" y="106"/>
                  </a:lnTo>
                  <a:lnTo>
                    <a:pt x="159" y="121"/>
                  </a:lnTo>
                  <a:lnTo>
                    <a:pt x="174" y="121"/>
                  </a:lnTo>
                  <a:lnTo>
                    <a:pt x="227" y="91"/>
                  </a:lnTo>
                  <a:lnTo>
                    <a:pt x="219" y="84"/>
                  </a:lnTo>
                  <a:lnTo>
                    <a:pt x="235" y="76"/>
                  </a:lnTo>
                  <a:lnTo>
                    <a:pt x="272" y="91"/>
                  </a:lnTo>
                  <a:lnTo>
                    <a:pt x="318" y="144"/>
                  </a:lnTo>
                  <a:lnTo>
                    <a:pt x="341" y="137"/>
                  </a:lnTo>
                  <a:lnTo>
                    <a:pt x="356" y="182"/>
                  </a:lnTo>
                  <a:lnTo>
                    <a:pt x="348" y="243"/>
                  </a:lnTo>
                  <a:lnTo>
                    <a:pt x="363" y="250"/>
                  </a:lnTo>
                  <a:lnTo>
                    <a:pt x="371" y="235"/>
                  </a:lnTo>
                  <a:lnTo>
                    <a:pt x="356" y="228"/>
                  </a:lnTo>
                  <a:lnTo>
                    <a:pt x="371" y="235"/>
                  </a:lnTo>
                  <a:lnTo>
                    <a:pt x="378" y="228"/>
                  </a:lnTo>
                  <a:lnTo>
                    <a:pt x="371" y="266"/>
                  </a:lnTo>
                  <a:lnTo>
                    <a:pt x="378" y="266"/>
                  </a:lnTo>
                  <a:lnTo>
                    <a:pt x="363" y="266"/>
                  </a:lnTo>
                  <a:lnTo>
                    <a:pt x="401" y="311"/>
                  </a:lnTo>
                  <a:lnTo>
                    <a:pt x="409" y="319"/>
                  </a:lnTo>
                  <a:lnTo>
                    <a:pt x="401" y="303"/>
                  </a:lnTo>
                  <a:lnTo>
                    <a:pt x="416" y="296"/>
                  </a:lnTo>
                  <a:lnTo>
                    <a:pt x="424" y="334"/>
                  </a:lnTo>
                  <a:lnTo>
                    <a:pt x="439" y="319"/>
                  </a:lnTo>
                  <a:lnTo>
                    <a:pt x="424" y="341"/>
                  </a:lnTo>
                  <a:lnTo>
                    <a:pt x="431" y="341"/>
                  </a:lnTo>
                  <a:lnTo>
                    <a:pt x="454" y="387"/>
                  </a:lnTo>
                  <a:lnTo>
                    <a:pt x="485" y="394"/>
                  </a:lnTo>
                  <a:lnTo>
                    <a:pt x="507" y="432"/>
                  </a:lnTo>
                  <a:lnTo>
                    <a:pt x="553" y="410"/>
                  </a:lnTo>
                  <a:lnTo>
                    <a:pt x="560" y="372"/>
                  </a:lnTo>
                  <a:lnTo>
                    <a:pt x="560" y="288"/>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10" name="Freeform 26"/>
            <p:cNvSpPr>
              <a:spLocks/>
            </p:cNvSpPr>
            <p:nvPr/>
          </p:nvSpPr>
          <p:spPr bwMode="auto">
            <a:xfrm>
              <a:off x="3516" y="2731"/>
              <a:ext cx="560" cy="432"/>
            </a:xfrm>
            <a:custGeom>
              <a:avLst/>
              <a:gdLst>
                <a:gd name="T0" fmla="*/ 560 w 560"/>
                <a:gd name="T1" fmla="*/ 288 h 432"/>
                <a:gd name="T2" fmla="*/ 507 w 560"/>
                <a:gd name="T3" fmla="*/ 197 h 432"/>
                <a:gd name="T4" fmla="*/ 500 w 560"/>
                <a:gd name="T5" fmla="*/ 159 h 432"/>
                <a:gd name="T6" fmla="*/ 439 w 560"/>
                <a:gd name="T7" fmla="*/ 84 h 432"/>
                <a:gd name="T8" fmla="*/ 409 w 560"/>
                <a:gd name="T9" fmla="*/ 0 h 432"/>
                <a:gd name="T10" fmla="*/ 371 w 560"/>
                <a:gd name="T11" fmla="*/ 0 h 432"/>
                <a:gd name="T12" fmla="*/ 378 w 560"/>
                <a:gd name="T13" fmla="*/ 38 h 432"/>
                <a:gd name="T14" fmla="*/ 371 w 560"/>
                <a:gd name="T15" fmla="*/ 38 h 432"/>
                <a:gd name="T16" fmla="*/ 363 w 560"/>
                <a:gd name="T17" fmla="*/ 23 h 432"/>
                <a:gd name="T18" fmla="*/ 182 w 560"/>
                <a:gd name="T19" fmla="*/ 38 h 432"/>
                <a:gd name="T20" fmla="*/ 174 w 560"/>
                <a:gd name="T21" fmla="*/ 15 h 432"/>
                <a:gd name="T22" fmla="*/ 0 w 560"/>
                <a:gd name="T23" fmla="*/ 31 h 432"/>
                <a:gd name="T24" fmla="*/ 15 w 560"/>
                <a:gd name="T25" fmla="*/ 68 h 432"/>
                <a:gd name="T26" fmla="*/ 15 w 560"/>
                <a:gd name="T27" fmla="*/ 84 h 432"/>
                <a:gd name="T28" fmla="*/ 22 w 560"/>
                <a:gd name="T29" fmla="*/ 76 h 432"/>
                <a:gd name="T30" fmla="*/ 30 w 560"/>
                <a:gd name="T31" fmla="*/ 61 h 432"/>
                <a:gd name="T32" fmla="*/ 38 w 560"/>
                <a:gd name="T33" fmla="*/ 68 h 432"/>
                <a:gd name="T34" fmla="*/ 38 w 560"/>
                <a:gd name="T35" fmla="*/ 61 h 432"/>
                <a:gd name="T36" fmla="*/ 53 w 560"/>
                <a:gd name="T37" fmla="*/ 68 h 432"/>
                <a:gd name="T38" fmla="*/ 30 w 560"/>
                <a:gd name="T39" fmla="*/ 76 h 432"/>
                <a:gd name="T40" fmla="*/ 98 w 560"/>
                <a:gd name="T41" fmla="*/ 61 h 432"/>
                <a:gd name="T42" fmla="*/ 98 w 560"/>
                <a:gd name="T43" fmla="*/ 68 h 432"/>
                <a:gd name="T44" fmla="*/ 75 w 560"/>
                <a:gd name="T45" fmla="*/ 68 h 432"/>
                <a:gd name="T46" fmla="*/ 128 w 560"/>
                <a:gd name="T47" fmla="*/ 84 h 432"/>
                <a:gd name="T48" fmla="*/ 121 w 560"/>
                <a:gd name="T49" fmla="*/ 76 h 432"/>
                <a:gd name="T50" fmla="*/ 136 w 560"/>
                <a:gd name="T51" fmla="*/ 68 h 432"/>
                <a:gd name="T52" fmla="*/ 128 w 560"/>
                <a:gd name="T53" fmla="*/ 84 h 432"/>
                <a:gd name="T54" fmla="*/ 151 w 560"/>
                <a:gd name="T55" fmla="*/ 91 h 432"/>
                <a:gd name="T56" fmla="*/ 136 w 560"/>
                <a:gd name="T57" fmla="*/ 84 h 432"/>
                <a:gd name="T58" fmla="*/ 159 w 560"/>
                <a:gd name="T59" fmla="*/ 106 h 432"/>
                <a:gd name="T60" fmla="*/ 159 w 560"/>
                <a:gd name="T61" fmla="*/ 121 h 432"/>
                <a:gd name="T62" fmla="*/ 174 w 560"/>
                <a:gd name="T63" fmla="*/ 121 h 432"/>
                <a:gd name="T64" fmla="*/ 227 w 560"/>
                <a:gd name="T65" fmla="*/ 91 h 432"/>
                <a:gd name="T66" fmla="*/ 219 w 560"/>
                <a:gd name="T67" fmla="*/ 84 h 432"/>
                <a:gd name="T68" fmla="*/ 235 w 560"/>
                <a:gd name="T69" fmla="*/ 76 h 432"/>
                <a:gd name="T70" fmla="*/ 272 w 560"/>
                <a:gd name="T71" fmla="*/ 91 h 432"/>
                <a:gd name="T72" fmla="*/ 318 w 560"/>
                <a:gd name="T73" fmla="*/ 144 h 432"/>
                <a:gd name="T74" fmla="*/ 341 w 560"/>
                <a:gd name="T75" fmla="*/ 137 h 432"/>
                <a:gd name="T76" fmla="*/ 356 w 560"/>
                <a:gd name="T77" fmla="*/ 182 h 432"/>
                <a:gd name="T78" fmla="*/ 348 w 560"/>
                <a:gd name="T79" fmla="*/ 243 h 432"/>
                <a:gd name="T80" fmla="*/ 363 w 560"/>
                <a:gd name="T81" fmla="*/ 250 h 432"/>
                <a:gd name="T82" fmla="*/ 371 w 560"/>
                <a:gd name="T83" fmla="*/ 235 h 432"/>
                <a:gd name="T84" fmla="*/ 356 w 560"/>
                <a:gd name="T85" fmla="*/ 228 h 432"/>
                <a:gd name="T86" fmla="*/ 371 w 560"/>
                <a:gd name="T87" fmla="*/ 235 h 432"/>
                <a:gd name="T88" fmla="*/ 378 w 560"/>
                <a:gd name="T89" fmla="*/ 228 h 432"/>
                <a:gd name="T90" fmla="*/ 371 w 560"/>
                <a:gd name="T91" fmla="*/ 266 h 432"/>
                <a:gd name="T92" fmla="*/ 378 w 560"/>
                <a:gd name="T93" fmla="*/ 266 h 432"/>
                <a:gd name="T94" fmla="*/ 363 w 560"/>
                <a:gd name="T95" fmla="*/ 266 h 432"/>
                <a:gd name="T96" fmla="*/ 401 w 560"/>
                <a:gd name="T97" fmla="*/ 311 h 432"/>
                <a:gd name="T98" fmla="*/ 409 w 560"/>
                <a:gd name="T99" fmla="*/ 319 h 432"/>
                <a:gd name="T100" fmla="*/ 401 w 560"/>
                <a:gd name="T101" fmla="*/ 303 h 432"/>
                <a:gd name="T102" fmla="*/ 416 w 560"/>
                <a:gd name="T103" fmla="*/ 296 h 432"/>
                <a:gd name="T104" fmla="*/ 424 w 560"/>
                <a:gd name="T105" fmla="*/ 334 h 432"/>
                <a:gd name="T106" fmla="*/ 439 w 560"/>
                <a:gd name="T107" fmla="*/ 319 h 432"/>
                <a:gd name="T108" fmla="*/ 424 w 560"/>
                <a:gd name="T109" fmla="*/ 341 h 432"/>
                <a:gd name="T110" fmla="*/ 431 w 560"/>
                <a:gd name="T111" fmla="*/ 341 h 432"/>
                <a:gd name="T112" fmla="*/ 454 w 560"/>
                <a:gd name="T113" fmla="*/ 387 h 432"/>
                <a:gd name="T114" fmla="*/ 485 w 560"/>
                <a:gd name="T115" fmla="*/ 394 h 432"/>
                <a:gd name="T116" fmla="*/ 507 w 560"/>
                <a:gd name="T117" fmla="*/ 432 h 432"/>
                <a:gd name="T118" fmla="*/ 553 w 560"/>
                <a:gd name="T119" fmla="*/ 410 h 432"/>
                <a:gd name="T120" fmla="*/ 560 w 560"/>
                <a:gd name="T121" fmla="*/ 372 h 432"/>
                <a:gd name="T122" fmla="*/ 560 w 560"/>
                <a:gd name="T123" fmla="*/ 288 h 432"/>
                <a:gd name="T124" fmla="*/ 560 w 560"/>
                <a:gd name="T125" fmla="*/ 296 h 4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0" h="432">
                  <a:moveTo>
                    <a:pt x="560" y="288"/>
                  </a:moveTo>
                  <a:lnTo>
                    <a:pt x="507" y="197"/>
                  </a:lnTo>
                  <a:lnTo>
                    <a:pt x="500" y="159"/>
                  </a:lnTo>
                  <a:lnTo>
                    <a:pt x="439" y="84"/>
                  </a:lnTo>
                  <a:lnTo>
                    <a:pt x="409" y="0"/>
                  </a:lnTo>
                  <a:lnTo>
                    <a:pt x="371" y="0"/>
                  </a:lnTo>
                  <a:lnTo>
                    <a:pt x="378" y="38"/>
                  </a:lnTo>
                  <a:lnTo>
                    <a:pt x="371" y="38"/>
                  </a:lnTo>
                  <a:lnTo>
                    <a:pt x="363" y="23"/>
                  </a:lnTo>
                  <a:lnTo>
                    <a:pt x="182" y="38"/>
                  </a:lnTo>
                  <a:lnTo>
                    <a:pt x="174" y="15"/>
                  </a:lnTo>
                  <a:lnTo>
                    <a:pt x="0" y="31"/>
                  </a:lnTo>
                  <a:lnTo>
                    <a:pt x="15" y="68"/>
                  </a:lnTo>
                  <a:lnTo>
                    <a:pt x="15" y="84"/>
                  </a:lnTo>
                  <a:lnTo>
                    <a:pt x="22" y="76"/>
                  </a:lnTo>
                  <a:lnTo>
                    <a:pt x="30" y="61"/>
                  </a:lnTo>
                  <a:lnTo>
                    <a:pt x="38" y="68"/>
                  </a:lnTo>
                  <a:lnTo>
                    <a:pt x="38" y="61"/>
                  </a:lnTo>
                  <a:lnTo>
                    <a:pt x="53" y="68"/>
                  </a:lnTo>
                  <a:lnTo>
                    <a:pt x="30" y="76"/>
                  </a:lnTo>
                  <a:lnTo>
                    <a:pt x="98" y="61"/>
                  </a:lnTo>
                  <a:lnTo>
                    <a:pt x="98" y="68"/>
                  </a:lnTo>
                  <a:lnTo>
                    <a:pt x="75" y="68"/>
                  </a:lnTo>
                  <a:lnTo>
                    <a:pt x="128" y="84"/>
                  </a:lnTo>
                  <a:lnTo>
                    <a:pt x="121" y="76"/>
                  </a:lnTo>
                  <a:lnTo>
                    <a:pt x="136" y="68"/>
                  </a:lnTo>
                  <a:lnTo>
                    <a:pt x="128" y="84"/>
                  </a:lnTo>
                  <a:lnTo>
                    <a:pt x="151" y="91"/>
                  </a:lnTo>
                  <a:lnTo>
                    <a:pt x="136" y="84"/>
                  </a:lnTo>
                  <a:lnTo>
                    <a:pt x="159" y="106"/>
                  </a:lnTo>
                  <a:lnTo>
                    <a:pt x="159" y="121"/>
                  </a:lnTo>
                  <a:lnTo>
                    <a:pt x="174" y="121"/>
                  </a:lnTo>
                  <a:lnTo>
                    <a:pt x="227" y="91"/>
                  </a:lnTo>
                  <a:lnTo>
                    <a:pt x="219" y="84"/>
                  </a:lnTo>
                  <a:lnTo>
                    <a:pt x="235" y="76"/>
                  </a:lnTo>
                  <a:lnTo>
                    <a:pt x="272" y="91"/>
                  </a:lnTo>
                  <a:lnTo>
                    <a:pt x="318" y="144"/>
                  </a:lnTo>
                  <a:lnTo>
                    <a:pt x="341" y="137"/>
                  </a:lnTo>
                  <a:lnTo>
                    <a:pt x="356" y="182"/>
                  </a:lnTo>
                  <a:lnTo>
                    <a:pt x="348" y="243"/>
                  </a:lnTo>
                  <a:lnTo>
                    <a:pt x="363" y="250"/>
                  </a:lnTo>
                  <a:lnTo>
                    <a:pt x="371" y="235"/>
                  </a:lnTo>
                  <a:lnTo>
                    <a:pt x="356" y="228"/>
                  </a:lnTo>
                  <a:lnTo>
                    <a:pt x="371" y="235"/>
                  </a:lnTo>
                  <a:lnTo>
                    <a:pt x="378" y="228"/>
                  </a:lnTo>
                  <a:lnTo>
                    <a:pt x="371" y="266"/>
                  </a:lnTo>
                  <a:lnTo>
                    <a:pt x="378" y="266"/>
                  </a:lnTo>
                  <a:lnTo>
                    <a:pt x="363" y="266"/>
                  </a:lnTo>
                  <a:lnTo>
                    <a:pt x="401" y="311"/>
                  </a:lnTo>
                  <a:lnTo>
                    <a:pt x="409" y="319"/>
                  </a:lnTo>
                  <a:lnTo>
                    <a:pt x="401" y="303"/>
                  </a:lnTo>
                  <a:lnTo>
                    <a:pt x="416" y="296"/>
                  </a:lnTo>
                  <a:lnTo>
                    <a:pt x="424" y="334"/>
                  </a:lnTo>
                  <a:lnTo>
                    <a:pt x="439" y="319"/>
                  </a:lnTo>
                  <a:lnTo>
                    <a:pt x="424" y="341"/>
                  </a:lnTo>
                  <a:lnTo>
                    <a:pt x="431" y="341"/>
                  </a:lnTo>
                  <a:lnTo>
                    <a:pt x="454" y="387"/>
                  </a:lnTo>
                  <a:lnTo>
                    <a:pt x="485" y="394"/>
                  </a:lnTo>
                  <a:lnTo>
                    <a:pt x="507" y="432"/>
                  </a:lnTo>
                  <a:lnTo>
                    <a:pt x="553" y="410"/>
                  </a:lnTo>
                  <a:lnTo>
                    <a:pt x="560" y="372"/>
                  </a:lnTo>
                  <a:lnTo>
                    <a:pt x="560" y="288"/>
                  </a:lnTo>
                  <a:lnTo>
                    <a:pt x="560" y="29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11" name="Freeform 27"/>
            <p:cNvSpPr>
              <a:spLocks/>
            </p:cNvSpPr>
            <p:nvPr/>
          </p:nvSpPr>
          <p:spPr bwMode="auto">
            <a:xfrm>
              <a:off x="3614" y="2413"/>
              <a:ext cx="333" cy="356"/>
            </a:xfrm>
            <a:custGeom>
              <a:avLst/>
              <a:gdLst>
                <a:gd name="T0" fmla="*/ 318 w 333"/>
                <a:gd name="T1" fmla="*/ 205 h 356"/>
                <a:gd name="T2" fmla="*/ 280 w 333"/>
                <a:gd name="T3" fmla="*/ 144 h 356"/>
                <a:gd name="T4" fmla="*/ 205 w 333"/>
                <a:gd name="T5" fmla="*/ 83 h 356"/>
                <a:gd name="T6" fmla="*/ 182 w 333"/>
                <a:gd name="T7" fmla="*/ 38 h 356"/>
                <a:gd name="T8" fmla="*/ 144 w 333"/>
                <a:gd name="T9" fmla="*/ 30 h 356"/>
                <a:gd name="T10" fmla="*/ 159 w 333"/>
                <a:gd name="T11" fmla="*/ 0 h 356"/>
                <a:gd name="T12" fmla="*/ 84 w 333"/>
                <a:gd name="T13" fmla="*/ 15 h 356"/>
                <a:gd name="T14" fmla="*/ 0 w 333"/>
                <a:gd name="T15" fmla="*/ 23 h 356"/>
                <a:gd name="T16" fmla="*/ 46 w 333"/>
                <a:gd name="T17" fmla="*/ 189 h 356"/>
                <a:gd name="T18" fmla="*/ 68 w 333"/>
                <a:gd name="T19" fmla="*/ 235 h 356"/>
                <a:gd name="T20" fmla="*/ 53 w 333"/>
                <a:gd name="T21" fmla="*/ 265 h 356"/>
                <a:gd name="T22" fmla="*/ 76 w 333"/>
                <a:gd name="T23" fmla="*/ 333 h 356"/>
                <a:gd name="T24" fmla="*/ 84 w 333"/>
                <a:gd name="T25" fmla="*/ 356 h 356"/>
                <a:gd name="T26" fmla="*/ 265 w 333"/>
                <a:gd name="T27" fmla="*/ 341 h 356"/>
                <a:gd name="T28" fmla="*/ 273 w 333"/>
                <a:gd name="T29" fmla="*/ 356 h 356"/>
                <a:gd name="T30" fmla="*/ 280 w 333"/>
                <a:gd name="T31" fmla="*/ 356 h 356"/>
                <a:gd name="T32" fmla="*/ 273 w 333"/>
                <a:gd name="T33" fmla="*/ 318 h 356"/>
                <a:gd name="T34" fmla="*/ 311 w 333"/>
                <a:gd name="T35" fmla="*/ 318 h 356"/>
                <a:gd name="T36" fmla="*/ 311 w 333"/>
                <a:gd name="T37" fmla="*/ 303 h 356"/>
                <a:gd name="T38" fmla="*/ 303 w 333"/>
                <a:gd name="T39" fmla="*/ 303 h 356"/>
                <a:gd name="T40" fmla="*/ 311 w 333"/>
                <a:gd name="T41" fmla="*/ 303 h 356"/>
                <a:gd name="T42" fmla="*/ 303 w 333"/>
                <a:gd name="T43" fmla="*/ 288 h 356"/>
                <a:gd name="T44" fmla="*/ 318 w 333"/>
                <a:gd name="T45" fmla="*/ 250 h 356"/>
                <a:gd name="T46" fmla="*/ 318 w 333"/>
                <a:gd name="T47" fmla="*/ 220 h 356"/>
                <a:gd name="T48" fmla="*/ 333 w 333"/>
                <a:gd name="T49" fmla="*/ 220 h 356"/>
                <a:gd name="T50" fmla="*/ 318 w 333"/>
                <a:gd name="T51" fmla="*/ 205 h 3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3" h="356">
                  <a:moveTo>
                    <a:pt x="318" y="205"/>
                  </a:moveTo>
                  <a:lnTo>
                    <a:pt x="280" y="144"/>
                  </a:lnTo>
                  <a:lnTo>
                    <a:pt x="205" y="83"/>
                  </a:lnTo>
                  <a:lnTo>
                    <a:pt x="182" y="38"/>
                  </a:lnTo>
                  <a:lnTo>
                    <a:pt x="144" y="30"/>
                  </a:lnTo>
                  <a:lnTo>
                    <a:pt x="159" y="0"/>
                  </a:lnTo>
                  <a:lnTo>
                    <a:pt x="84" y="15"/>
                  </a:lnTo>
                  <a:lnTo>
                    <a:pt x="0" y="23"/>
                  </a:lnTo>
                  <a:lnTo>
                    <a:pt x="46" y="189"/>
                  </a:lnTo>
                  <a:lnTo>
                    <a:pt x="68" y="235"/>
                  </a:lnTo>
                  <a:lnTo>
                    <a:pt x="53" y="265"/>
                  </a:lnTo>
                  <a:lnTo>
                    <a:pt x="76" y="333"/>
                  </a:lnTo>
                  <a:lnTo>
                    <a:pt x="84" y="356"/>
                  </a:lnTo>
                  <a:lnTo>
                    <a:pt x="265" y="341"/>
                  </a:lnTo>
                  <a:lnTo>
                    <a:pt x="273" y="356"/>
                  </a:lnTo>
                  <a:lnTo>
                    <a:pt x="280" y="356"/>
                  </a:lnTo>
                  <a:lnTo>
                    <a:pt x="273" y="318"/>
                  </a:lnTo>
                  <a:lnTo>
                    <a:pt x="311" y="318"/>
                  </a:lnTo>
                  <a:lnTo>
                    <a:pt x="311" y="303"/>
                  </a:lnTo>
                  <a:lnTo>
                    <a:pt x="303" y="303"/>
                  </a:lnTo>
                  <a:lnTo>
                    <a:pt x="311" y="303"/>
                  </a:lnTo>
                  <a:lnTo>
                    <a:pt x="303" y="288"/>
                  </a:lnTo>
                  <a:lnTo>
                    <a:pt x="318" y="250"/>
                  </a:lnTo>
                  <a:lnTo>
                    <a:pt x="318" y="220"/>
                  </a:lnTo>
                  <a:lnTo>
                    <a:pt x="333" y="220"/>
                  </a:lnTo>
                  <a:lnTo>
                    <a:pt x="318" y="205"/>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12" name="Freeform 28"/>
            <p:cNvSpPr>
              <a:spLocks/>
            </p:cNvSpPr>
            <p:nvPr/>
          </p:nvSpPr>
          <p:spPr bwMode="auto">
            <a:xfrm>
              <a:off x="3614" y="2413"/>
              <a:ext cx="333" cy="356"/>
            </a:xfrm>
            <a:custGeom>
              <a:avLst/>
              <a:gdLst>
                <a:gd name="T0" fmla="*/ 318 w 333"/>
                <a:gd name="T1" fmla="*/ 205 h 356"/>
                <a:gd name="T2" fmla="*/ 280 w 333"/>
                <a:gd name="T3" fmla="*/ 144 h 356"/>
                <a:gd name="T4" fmla="*/ 205 w 333"/>
                <a:gd name="T5" fmla="*/ 83 h 356"/>
                <a:gd name="T6" fmla="*/ 182 w 333"/>
                <a:gd name="T7" fmla="*/ 38 h 356"/>
                <a:gd name="T8" fmla="*/ 144 w 333"/>
                <a:gd name="T9" fmla="*/ 30 h 356"/>
                <a:gd name="T10" fmla="*/ 159 w 333"/>
                <a:gd name="T11" fmla="*/ 0 h 356"/>
                <a:gd name="T12" fmla="*/ 84 w 333"/>
                <a:gd name="T13" fmla="*/ 15 h 356"/>
                <a:gd name="T14" fmla="*/ 0 w 333"/>
                <a:gd name="T15" fmla="*/ 23 h 356"/>
                <a:gd name="T16" fmla="*/ 46 w 333"/>
                <a:gd name="T17" fmla="*/ 189 h 356"/>
                <a:gd name="T18" fmla="*/ 68 w 333"/>
                <a:gd name="T19" fmla="*/ 235 h 356"/>
                <a:gd name="T20" fmla="*/ 53 w 333"/>
                <a:gd name="T21" fmla="*/ 265 h 356"/>
                <a:gd name="T22" fmla="*/ 76 w 333"/>
                <a:gd name="T23" fmla="*/ 333 h 356"/>
                <a:gd name="T24" fmla="*/ 84 w 333"/>
                <a:gd name="T25" fmla="*/ 356 h 356"/>
                <a:gd name="T26" fmla="*/ 265 w 333"/>
                <a:gd name="T27" fmla="*/ 341 h 356"/>
                <a:gd name="T28" fmla="*/ 273 w 333"/>
                <a:gd name="T29" fmla="*/ 356 h 356"/>
                <a:gd name="T30" fmla="*/ 280 w 333"/>
                <a:gd name="T31" fmla="*/ 356 h 356"/>
                <a:gd name="T32" fmla="*/ 273 w 333"/>
                <a:gd name="T33" fmla="*/ 318 h 356"/>
                <a:gd name="T34" fmla="*/ 311 w 333"/>
                <a:gd name="T35" fmla="*/ 318 h 356"/>
                <a:gd name="T36" fmla="*/ 311 w 333"/>
                <a:gd name="T37" fmla="*/ 303 h 356"/>
                <a:gd name="T38" fmla="*/ 303 w 333"/>
                <a:gd name="T39" fmla="*/ 303 h 356"/>
                <a:gd name="T40" fmla="*/ 311 w 333"/>
                <a:gd name="T41" fmla="*/ 303 h 356"/>
                <a:gd name="T42" fmla="*/ 303 w 333"/>
                <a:gd name="T43" fmla="*/ 288 h 356"/>
                <a:gd name="T44" fmla="*/ 318 w 333"/>
                <a:gd name="T45" fmla="*/ 250 h 356"/>
                <a:gd name="T46" fmla="*/ 318 w 333"/>
                <a:gd name="T47" fmla="*/ 220 h 356"/>
                <a:gd name="T48" fmla="*/ 333 w 333"/>
                <a:gd name="T49" fmla="*/ 220 h 356"/>
                <a:gd name="T50" fmla="*/ 318 w 333"/>
                <a:gd name="T51" fmla="*/ 205 h 356"/>
                <a:gd name="T52" fmla="*/ 318 w 333"/>
                <a:gd name="T53" fmla="*/ 212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3" h="356">
                  <a:moveTo>
                    <a:pt x="318" y="205"/>
                  </a:moveTo>
                  <a:lnTo>
                    <a:pt x="280" y="144"/>
                  </a:lnTo>
                  <a:lnTo>
                    <a:pt x="205" y="83"/>
                  </a:lnTo>
                  <a:lnTo>
                    <a:pt x="182" y="38"/>
                  </a:lnTo>
                  <a:lnTo>
                    <a:pt x="144" y="30"/>
                  </a:lnTo>
                  <a:lnTo>
                    <a:pt x="159" y="0"/>
                  </a:lnTo>
                  <a:lnTo>
                    <a:pt x="84" y="15"/>
                  </a:lnTo>
                  <a:lnTo>
                    <a:pt x="0" y="23"/>
                  </a:lnTo>
                  <a:lnTo>
                    <a:pt x="46" y="189"/>
                  </a:lnTo>
                  <a:lnTo>
                    <a:pt x="68" y="235"/>
                  </a:lnTo>
                  <a:lnTo>
                    <a:pt x="53" y="265"/>
                  </a:lnTo>
                  <a:lnTo>
                    <a:pt x="76" y="333"/>
                  </a:lnTo>
                  <a:lnTo>
                    <a:pt x="84" y="356"/>
                  </a:lnTo>
                  <a:lnTo>
                    <a:pt x="265" y="341"/>
                  </a:lnTo>
                  <a:lnTo>
                    <a:pt x="273" y="356"/>
                  </a:lnTo>
                  <a:lnTo>
                    <a:pt x="280" y="356"/>
                  </a:lnTo>
                  <a:lnTo>
                    <a:pt x="273" y="318"/>
                  </a:lnTo>
                  <a:lnTo>
                    <a:pt x="311" y="318"/>
                  </a:lnTo>
                  <a:lnTo>
                    <a:pt x="311" y="303"/>
                  </a:lnTo>
                  <a:lnTo>
                    <a:pt x="303" y="303"/>
                  </a:lnTo>
                  <a:lnTo>
                    <a:pt x="311" y="303"/>
                  </a:lnTo>
                  <a:lnTo>
                    <a:pt x="303" y="288"/>
                  </a:lnTo>
                  <a:lnTo>
                    <a:pt x="318" y="250"/>
                  </a:lnTo>
                  <a:lnTo>
                    <a:pt x="318" y="220"/>
                  </a:lnTo>
                  <a:lnTo>
                    <a:pt x="333" y="220"/>
                  </a:lnTo>
                  <a:lnTo>
                    <a:pt x="318" y="205"/>
                  </a:lnTo>
                  <a:lnTo>
                    <a:pt x="318" y="2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13" name="Freeform 29"/>
            <p:cNvSpPr>
              <a:spLocks/>
            </p:cNvSpPr>
            <p:nvPr/>
          </p:nvSpPr>
          <p:spPr bwMode="auto">
            <a:xfrm>
              <a:off x="2183" y="3095"/>
              <a:ext cx="75" cy="121"/>
            </a:xfrm>
            <a:custGeom>
              <a:avLst/>
              <a:gdLst>
                <a:gd name="T0" fmla="*/ 75 w 75"/>
                <a:gd name="T1" fmla="*/ 68 h 121"/>
                <a:gd name="T2" fmla="*/ 68 w 75"/>
                <a:gd name="T3" fmla="*/ 83 h 121"/>
                <a:gd name="T4" fmla="*/ 53 w 75"/>
                <a:gd name="T5" fmla="*/ 91 h 121"/>
                <a:gd name="T6" fmla="*/ 45 w 75"/>
                <a:gd name="T7" fmla="*/ 91 h 121"/>
                <a:gd name="T8" fmla="*/ 30 w 75"/>
                <a:gd name="T9" fmla="*/ 99 h 121"/>
                <a:gd name="T10" fmla="*/ 30 w 75"/>
                <a:gd name="T11" fmla="*/ 114 h 121"/>
                <a:gd name="T12" fmla="*/ 22 w 75"/>
                <a:gd name="T13" fmla="*/ 121 h 121"/>
                <a:gd name="T14" fmla="*/ 22 w 75"/>
                <a:gd name="T15" fmla="*/ 114 h 121"/>
                <a:gd name="T16" fmla="*/ 7 w 75"/>
                <a:gd name="T17" fmla="*/ 114 h 121"/>
                <a:gd name="T18" fmla="*/ 7 w 75"/>
                <a:gd name="T19" fmla="*/ 61 h 121"/>
                <a:gd name="T20" fmla="*/ 0 w 75"/>
                <a:gd name="T21" fmla="*/ 53 h 121"/>
                <a:gd name="T22" fmla="*/ 0 w 75"/>
                <a:gd name="T23" fmla="*/ 46 h 121"/>
                <a:gd name="T24" fmla="*/ 7 w 75"/>
                <a:gd name="T25" fmla="*/ 38 h 121"/>
                <a:gd name="T26" fmla="*/ 15 w 75"/>
                <a:gd name="T27" fmla="*/ 30 h 121"/>
                <a:gd name="T28" fmla="*/ 15 w 75"/>
                <a:gd name="T29" fmla="*/ 23 h 121"/>
                <a:gd name="T30" fmla="*/ 7 w 75"/>
                <a:gd name="T31" fmla="*/ 8 h 121"/>
                <a:gd name="T32" fmla="*/ 7 w 75"/>
                <a:gd name="T33" fmla="*/ 0 h 121"/>
                <a:gd name="T34" fmla="*/ 15 w 75"/>
                <a:gd name="T35" fmla="*/ 0 h 121"/>
                <a:gd name="T36" fmla="*/ 15 w 75"/>
                <a:gd name="T37" fmla="*/ 8 h 121"/>
                <a:gd name="T38" fmla="*/ 30 w 75"/>
                <a:gd name="T39" fmla="*/ 15 h 121"/>
                <a:gd name="T40" fmla="*/ 37 w 75"/>
                <a:gd name="T41" fmla="*/ 15 h 121"/>
                <a:gd name="T42" fmla="*/ 45 w 75"/>
                <a:gd name="T43" fmla="*/ 23 h 121"/>
                <a:gd name="T44" fmla="*/ 60 w 75"/>
                <a:gd name="T45" fmla="*/ 38 h 121"/>
                <a:gd name="T46" fmla="*/ 60 w 75"/>
                <a:gd name="T47" fmla="*/ 46 h 121"/>
                <a:gd name="T48" fmla="*/ 68 w 75"/>
                <a:gd name="T49" fmla="*/ 53 h 121"/>
                <a:gd name="T50" fmla="*/ 75 w 75"/>
                <a:gd name="T51" fmla="*/ 68 h 1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5" h="121">
                  <a:moveTo>
                    <a:pt x="75" y="68"/>
                  </a:moveTo>
                  <a:lnTo>
                    <a:pt x="68" y="83"/>
                  </a:lnTo>
                  <a:lnTo>
                    <a:pt x="53" y="91"/>
                  </a:lnTo>
                  <a:lnTo>
                    <a:pt x="45" y="91"/>
                  </a:lnTo>
                  <a:lnTo>
                    <a:pt x="30" y="99"/>
                  </a:lnTo>
                  <a:lnTo>
                    <a:pt x="30" y="114"/>
                  </a:lnTo>
                  <a:lnTo>
                    <a:pt x="22" y="121"/>
                  </a:lnTo>
                  <a:lnTo>
                    <a:pt x="22" y="114"/>
                  </a:lnTo>
                  <a:lnTo>
                    <a:pt x="7" y="114"/>
                  </a:lnTo>
                  <a:lnTo>
                    <a:pt x="7" y="61"/>
                  </a:lnTo>
                  <a:lnTo>
                    <a:pt x="0" y="53"/>
                  </a:lnTo>
                  <a:lnTo>
                    <a:pt x="0" y="46"/>
                  </a:lnTo>
                  <a:lnTo>
                    <a:pt x="7" y="38"/>
                  </a:lnTo>
                  <a:lnTo>
                    <a:pt x="15" y="30"/>
                  </a:lnTo>
                  <a:lnTo>
                    <a:pt x="15" y="23"/>
                  </a:lnTo>
                  <a:lnTo>
                    <a:pt x="7" y="8"/>
                  </a:lnTo>
                  <a:lnTo>
                    <a:pt x="7" y="0"/>
                  </a:lnTo>
                  <a:lnTo>
                    <a:pt x="15" y="0"/>
                  </a:lnTo>
                  <a:lnTo>
                    <a:pt x="15" y="8"/>
                  </a:lnTo>
                  <a:lnTo>
                    <a:pt x="30" y="15"/>
                  </a:lnTo>
                  <a:lnTo>
                    <a:pt x="37" y="15"/>
                  </a:lnTo>
                  <a:lnTo>
                    <a:pt x="45" y="23"/>
                  </a:lnTo>
                  <a:lnTo>
                    <a:pt x="60" y="38"/>
                  </a:lnTo>
                  <a:lnTo>
                    <a:pt x="60" y="46"/>
                  </a:lnTo>
                  <a:lnTo>
                    <a:pt x="68" y="53"/>
                  </a:lnTo>
                  <a:lnTo>
                    <a:pt x="75" y="68"/>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14" name="Freeform 30"/>
            <p:cNvSpPr>
              <a:spLocks/>
            </p:cNvSpPr>
            <p:nvPr/>
          </p:nvSpPr>
          <p:spPr bwMode="auto">
            <a:xfrm>
              <a:off x="2183" y="3095"/>
              <a:ext cx="75" cy="121"/>
            </a:xfrm>
            <a:custGeom>
              <a:avLst/>
              <a:gdLst>
                <a:gd name="T0" fmla="*/ 75 w 75"/>
                <a:gd name="T1" fmla="*/ 68 h 121"/>
                <a:gd name="T2" fmla="*/ 68 w 75"/>
                <a:gd name="T3" fmla="*/ 83 h 121"/>
                <a:gd name="T4" fmla="*/ 53 w 75"/>
                <a:gd name="T5" fmla="*/ 91 h 121"/>
                <a:gd name="T6" fmla="*/ 45 w 75"/>
                <a:gd name="T7" fmla="*/ 91 h 121"/>
                <a:gd name="T8" fmla="*/ 30 w 75"/>
                <a:gd name="T9" fmla="*/ 99 h 121"/>
                <a:gd name="T10" fmla="*/ 30 w 75"/>
                <a:gd name="T11" fmla="*/ 114 h 121"/>
                <a:gd name="T12" fmla="*/ 22 w 75"/>
                <a:gd name="T13" fmla="*/ 121 h 121"/>
                <a:gd name="T14" fmla="*/ 22 w 75"/>
                <a:gd name="T15" fmla="*/ 114 h 121"/>
                <a:gd name="T16" fmla="*/ 7 w 75"/>
                <a:gd name="T17" fmla="*/ 114 h 121"/>
                <a:gd name="T18" fmla="*/ 7 w 75"/>
                <a:gd name="T19" fmla="*/ 61 h 121"/>
                <a:gd name="T20" fmla="*/ 0 w 75"/>
                <a:gd name="T21" fmla="*/ 53 h 121"/>
                <a:gd name="T22" fmla="*/ 0 w 75"/>
                <a:gd name="T23" fmla="*/ 46 h 121"/>
                <a:gd name="T24" fmla="*/ 7 w 75"/>
                <a:gd name="T25" fmla="*/ 38 h 121"/>
                <a:gd name="T26" fmla="*/ 15 w 75"/>
                <a:gd name="T27" fmla="*/ 30 h 121"/>
                <a:gd name="T28" fmla="*/ 15 w 75"/>
                <a:gd name="T29" fmla="*/ 23 h 121"/>
                <a:gd name="T30" fmla="*/ 7 w 75"/>
                <a:gd name="T31" fmla="*/ 8 h 121"/>
                <a:gd name="T32" fmla="*/ 7 w 75"/>
                <a:gd name="T33" fmla="*/ 0 h 121"/>
                <a:gd name="T34" fmla="*/ 15 w 75"/>
                <a:gd name="T35" fmla="*/ 0 h 121"/>
                <a:gd name="T36" fmla="*/ 15 w 75"/>
                <a:gd name="T37" fmla="*/ 8 h 121"/>
                <a:gd name="T38" fmla="*/ 30 w 75"/>
                <a:gd name="T39" fmla="*/ 15 h 121"/>
                <a:gd name="T40" fmla="*/ 37 w 75"/>
                <a:gd name="T41" fmla="*/ 15 h 121"/>
                <a:gd name="T42" fmla="*/ 45 w 75"/>
                <a:gd name="T43" fmla="*/ 23 h 121"/>
                <a:gd name="T44" fmla="*/ 60 w 75"/>
                <a:gd name="T45" fmla="*/ 38 h 121"/>
                <a:gd name="T46" fmla="*/ 60 w 75"/>
                <a:gd name="T47" fmla="*/ 46 h 121"/>
                <a:gd name="T48" fmla="*/ 68 w 75"/>
                <a:gd name="T49" fmla="*/ 53 h 121"/>
                <a:gd name="T50" fmla="*/ 75 w 75"/>
                <a:gd name="T51" fmla="*/ 68 h 121"/>
                <a:gd name="T52" fmla="*/ 75 w 75"/>
                <a:gd name="T53" fmla="*/ 76 h 1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5" h="121">
                  <a:moveTo>
                    <a:pt x="75" y="68"/>
                  </a:moveTo>
                  <a:lnTo>
                    <a:pt x="68" y="83"/>
                  </a:lnTo>
                  <a:lnTo>
                    <a:pt x="53" y="91"/>
                  </a:lnTo>
                  <a:lnTo>
                    <a:pt x="45" y="91"/>
                  </a:lnTo>
                  <a:lnTo>
                    <a:pt x="30" y="99"/>
                  </a:lnTo>
                  <a:lnTo>
                    <a:pt x="30" y="114"/>
                  </a:lnTo>
                  <a:lnTo>
                    <a:pt x="22" y="121"/>
                  </a:lnTo>
                  <a:lnTo>
                    <a:pt x="22" y="114"/>
                  </a:lnTo>
                  <a:lnTo>
                    <a:pt x="7" y="114"/>
                  </a:lnTo>
                  <a:lnTo>
                    <a:pt x="7" y="61"/>
                  </a:lnTo>
                  <a:lnTo>
                    <a:pt x="0" y="53"/>
                  </a:lnTo>
                  <a:lnTo>
                    <a:pt x="0" y="46"/>
                  </a:lnTo>
                  <a:lnTo>
                    <a:pt x="7" y="38"/>
                  </a:lnTo>
                  <a:lnTo>
                    <a:pt x="15" y="30"/>
                  </a:lnTo>
                  <a:lnTo>
                    <a:pt x="15" y="23"/>
                  </a:lnTo>
                  <a:lnTo>
                    <a:pt x="7" y="8"/>
                  </a:lnTo>
                  <a:lnTo>
                    <a:pt x="7" y="0"/>
                  </a:lnTo>
                  <a:lnTo>
                    <a:pt x="15" y="0"/>
                  </a:lnTo>
                  <a:lnTo>
                    <a:pt x="15" y="8"/>
                  </a:lnTo>
                  <a:lnTo>
                    <a:pt x="30" y="15"/>
                  </a:lnTo>
                  <a:lnTo>
                    <a:pt x="37" y="15"/>
                  </a:lnTo>
                  <a:lnTo>
                    <a:pt x="45" y="23"/>
                  </a:lnTo>
                  <a:lnTo>
                    <a:pt x="60" y="38"/>
                  </a:lnTo>
                  <a:lnTo>
                    <a:pt x="60" y="46"/>
                  </a:lnTo>
                  <a:lnTo>
                    <a:pt x="68" y="53"/>
                  </a:lnTo>
                  <a:lnTo>
                    <a:pt x="75" y="68"/>
                  </a:lnTo>
                  <a:lnTo>
                    <a:pt x="75" y="7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15" name="Freeform 31"/>
            <p:cNvSpPr>
              <a:spLocks/>
            </p:cNvSpPr>
            <p:nvPr/>
          </p:nvSpPr>
          <p:spPr bwMode="auto">
            <a:xfrm>
              <a:off x="2145" y="3027"/>
              <a:ext cx="38" cy="45"/>
            </a:xfrm>
            <a:custGeom>
              <a:avLst/>
              <a:gdLst>
                <a:gd name="T0" fmla="*/ 38 w 38"/>
                <a:gd name="T1" fmla="*/ 30 h 45"/>
                <a:gd name="T2" fmla="*/ 38 w 38"/>
                <a:gd name="T3" fmla="*/ 23 h 45"/>
                <a:gd name="T4" fmla="*/ 30 w 38"/>
                <a:gd name="T5" fmla="*/ 23 h 45"/>
                <a:gd name="T6" fmla="*/ 22 w 38"/>
                <a:gd name="T7" fmla="*/ 15 h 45"/>
                <a:gd name="T8" fmla="*/ 22 w 38"/>
                <a:gd name="T9" fmla="*/ 7 h 45"/>
                <a:gd name="T10" fmla="*/ 15 w 38"/>
                <a:gd name="T11" fmla="*/ 15 h 45"/>
                <a:gd name="T12" fmla="*/ 7 w 38"/>
                <a:gd name="T13" fmla="*/ 0 h 45"/>
                <a:gd name="T14" fmla="*/ 0 w 38"/>
                <a:gd name="T15" fmla="*/ 7 h 45"/>
                <a:gd name="T16" fmla="*/ 0 w 38"/>
                <a:gd name="T17" fmla="*/ 23 h 45"/>
                <a:gd name="T18" fmla="*/ 15 w 38"/>
                <a:gd name="T19" fmla="*/ 23 h 45"/>
                <a:gd name="T20" fmla="*/ 15 w 38"/>
                <a:gd name="T21" fmla="*/ 45 h 45"/>
                <a:gd name="T22" fmla="*/ 22 w 38"/>
                <a:gd name="T23" fmla="*/ 45 h 45"/>
                <a:gd name="T24" fmla="*/ 30 w 38"/>
                <a:gd name="T25" fmla="*/ 38 h 45"/>
                <a:gd name="T26" fmla="*/ 38 w 38"/>
                <a:gd name="T27" fmla="*/ 38 h 45"/>
                <a:gd name="T28" fmla="*/ 38 w 38"/>
                <a:gd name="T29" fmla="*/ 3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 h="45">
                  <a:moveTo>
                    <a:pt x="38" y="30"/>
                  </a:moveTo>
                  <a:lnTo>
                    <a:pt x="38" y="23"/>
                  </a:lnTo>
                  <a:lnTo>
                    <a:pt x="30" y="23"/>
                  </a:lnTo>
                  <a:lnTo>
                    <a:pt x="22" y="15"/>
                  </a:lnTo>
                  <a:lnTo>
                    <a:pt x="22" y="7"/>
                  </a:lnTo>
                  <a:lnTo>
                    <a:pt x="15" y="15"/>
                  </a:lnTo>
                  <a:lnTo>
                    <a:pt x="7" y="0"/>
                  </a:lnTo>
                  <a:lnTo>
                    <a:pt x="0" y="7"/>
                  </a:lnTo>
                  <a:lnTo>
                    <a:pt x="0" y="23"/>
                  </a:lnTo>
                  <a:lnTo>
                    <a:pt x="15" y="23"/>
                  </a:lnTo>
                  <a:lnTo>
                    <a:pt x="15" y="45"/>
                  </a:lnTo>
                  <a:lnTo>
                    <a:pt x="22" y="45"/>
                  </a:lnTo>
                  <a:lnTo>
                    <a:pt x="30" y="38"/>
                  </a:lnTo>
                  <a:lnTo>
                    <a:pt x="38" y="38"/>
                  </a:lnTo>
                  <a:lnTo>
                    <a:pt x="38" y="30"/>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16" name="Freeform 32"/>
            <p:cNvSpPr>
              <a:spLocks/>
            </p:cNvSpPr>
            <p:nvPr/>
          </p:nvSpPr>
          <p:spPr bwMode="auto">
            <a:xfrm>
              <a:off x="2145" y="3027"/>
              <a:ext cx="38" cy="45"/>
            </a:xfrm>
            <a:custGeom>
              <a:avLst/>
              <a:gdLst>
                <a:gd name="T0" fmla="*/ 38 w 38"/>
                <a:gd name="T1" fmla="*/ 30 h 45"/>
                <a:gd name="T2" fmla="*/ 38 w 38"/>
                <a:gd name="T3" fmla="*/ 23 h 45"/>
                <a:gd name="T4" fmla="*/ 30 w 38"/>
                <a:gd name="T5" fmla="*/ 23 h 45"/>
                <a:gd name="T6" fmla="*/ 22 w 38"/>
                <a:gd name="T7" fmla="*/ 15 h 45"/>
                <a:gd name="T8" fmla="*/ 22 w 38"/>
                <a:gd name="T9" fmla="*/ 7 h 45"/>
                <a:gd name="T10" fmla="*/ 15 w 38"/>
                <a:gd name="T11" fmla="*/ 15 h 45"/>
                <a:gd name="T12" fmla="*/ 7 w 38"/>
                <a:gd name="T13" fmla="*/ 0 h 45"/>
                <a:gd name="T14" fmla="*/ 0 w 38"/>
                <a:gd name="T15" fmla="*/ 7 h 45"/>
                <a:gd name="T16" fmla="*/ 0 w 38"/>
                <a:gd name="T17" fmla="*/ 23 h 45"/>
                <a:gd name="T18" fmla="*/ 15 w 38"/>
                <a:gd name="T19" fmla="*/ 23 h 45"/>
                <a:gd name="T20" fmla="*/ 15 w 38"/>
                <a:gd name="T21" fmla="*/ 45 h 45"/>
                <a:gd name="T22" fmla="*/ 22 w 38"/>
                <a:gd name="T23" fmla="*/ 45 h 45"/>
                <a:gd name="T24" fmla="*/ 30 w 38"/>
                <a:gd name="T25" fmla="*/ 38 h 45"/>
                <a:gd name="T26" fmla="*/ 38 w 38"/>
                <a:gd name="T27" fmla="*/ 38 h 45"/>
                <a:gd name="T28" fmla="*/ 38 w 38"/>
                <a:gd name="T29" fmla="*/ 30 h 45"/>
                <a:gd name="T30" fmla="*/ 38 w 38"/>
                <a:gd name="T31" fmla="*/ 38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45">
                  <a:moveTo>
                    <a:pt x="38" y="30"/>
                  </a:moveTo>
                  <a:lnTo>
                    <a:pt x="38" y="23"/>
                  </a:lnTo>
                  <a:lnTo>
                    <a:pt x="30" y="23"/>
                  </a:lnTo>
                  <a:lnTo>
                    <a:pt x="22" y="15"/>
                  </a:lnTo>
                  <a:lnTo>
                    <a:pt x="22" y="7"/>
                  </a:lnTo>
                  <a:lnTo>
                    <a:pt x="15" y="15"/>
                  </a:lnTo>
                  <a:lnTo>
                    <a:pt x="7" y="0"/>
                  </a:lnTo>
                  <a:lnTo>
                    <a:pt x="0" y="7"/>
                  </a:lnTo>
                  <a:lnTo>
                    <a:pt x="0" y="23"/>
                  </a:lnTo>
                  <a:lnTo>
                    <a:pt x="15" y="23"/>
                  </a:lnTo>
                  <a:lnTo>
                    <a:pt x="15" y="45"/>
                  </a:lnTo>
                  <a:lnTo>
                    <a:pt x="22" y="45"/>
                  </a:lnTo>
                  <a:lnTo>
                    <a:pt x="30" y="38"/>
                  </a:lnTo>
                  <a:lnTo>
                    <a:pt x="38" y="38"/>
                  </a:lnTo>
                  <a:lnTo>
                    <a:pt x="38" y="30"/>
                  </a:lnTo>
                  <a:lnTo>
                    <a:pt x="38" y="3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17" name="Freeform 33"/>
            <p:cNvSpPr>
              <a:spLocks/>
            </p:cNvSpPr>
            <p:nvPr/>
          </p:nvSpPr>
          <p:spPr bwMode="auto">
            <a:xfrm>
              <a:off x="2046" y="2974"/>
              <a:ext cx="38" cy="38"/>
            </a:xfrm>
            <a:custGeom>
              <a:avLst/>
              <a:gdLst>
                <a:gd name="T0" fmla="*/ 38 w 38"/>
                <a:gd name="T1" fmla="*/ 30 h 38"/>
                <a:gd name="T2" fmla="*/ 31 w 38"/>
                <a:gd name="T3" fmla="*/ 23 h 38"/>
                <a:gd name="T4" fmla="*/ 31 w 38"/>
                <a:gd name="T5" fmla="*/ 15 h 38"/>
                <a:gd name="T6" fmla="*/ 31 w 38"/>
                <a:gd name="T7" fmla="*/ 23 h 38"/>
                <a:gd name="T8" fmla="*/ 31 w 38"/>
                <a:gd name="T9" fmla="*/ 15 h 38"/>
                <a:gd name="T10" fmla="*/ 23 w 38"/>
                <a:gd name="T11" fmla="*/ 0 h 38"/>
                <a:gd name="T12" fmla="*/ 15 w 38"/>
                <a:gd name="T13" fmla="*/ 0 h 38"/>
                <a:gd name="T14" fmla="*/ 8 w 38"/>
                <a:gd name="T15" fmla="*/ 7 h 38"/>
                <a:gd name="T16" fmla="*/ 0 w 38"/>
                <a:gd name="T17" fmla="*/ 7 h 38"/>
                <a:gd name="T18" fmla="*/ 0 w 38"/>
                <a:gd name="T19" fmla="*/ 15 h 38"/>
                <a:gd name="T20" fmla="*/ 8 w 38"/>
                <a:gd name="T21" fmla="*/ 30 h 38"/>
                <a:gd name="T22" fmla="*/ 23 w 38"/>
                <a:gd name="T23" fmla="*/ 30 h 38"/>
                <a:gd name="T24" fmla="*/ 31 w 38"/>
                <a:gd name="T25" fmla="*/ 38 h 38"/>
                <a:gd name="T26" fmla="*/ 38 w 38"/>
                <a:gd name="T27" fmla="*/ 38 h 38"/>
                <a:gd name="T28" fmla="*/ 38 w 38"/>
                <a:gd name="T29" fmla="*/ 3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 h="38">
                  <a:moveTo>
                    <a:pt x="38" y="30"/>
                  </a:moveTo>
                  <a:lnTo>
                    <a:pt x="31" y="23"/>
                  </a:lnTo>
                  <a:lnTo>
                    <a:pt x="31" y="15"/>
                  </a:lnTo>
                  <a:lnTo>
                    <a:pt x="31" y="23"/>
                  </a:lnTo>
                  <a:lnTo>
                    <a:pt x="31" y="15"/>
                  </a:lnTo>
                  <a:lnTo>
                    <a:pt x="23" y="0"/>
                  </a:lnTo>
                  <a:lnTo>
                    <a:pt x="15" y="0"/>
                  </a:lnTo>
                  <a:lnTo>
                    <a:pt x="8" y="7"/>
                  </a:lnTo>
                  <a:lnTo>
                    <a:pt x="0" y="7"/>
                  </a:lnTo>
                  <a:lnTo>
                    <a:pt x="0" y="15"/>
                  </a:lnTo>
                  <a:lnTo>
                    <a:pt x="8" y="30"/>
                  </a:lnTo>
                  <a:lnTo>
                    <a:pt x="23" y="30"/>
                  </a:lnTo>
                  <a:lnTo>
                    <a:pt x="31" y="38"/>
                  </a:lnTo>
                  <a:lnTo>
                    <a:pt x="38" y="38"/>
                  </a:lnTo>
                  <a:lnTo>
                    <a:pt x="38" y="30"/>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18" name="Freeform 34"/>
            <p:cNvSpPr>
              <a:spLocks/>
            </p:cNvSpPr>
            <p:nvPr/>
          </p:nvSpPr>
          <p:spPr bwMode="auto">
            <a:xfrm>
              <a:off x="2046" y="2974"/>
              <a:ext cx="38" cy="38"/>
            </a:xfrm>
            <a:custGeom>
              <a:avLst/>
              <a:gdLst>
                <a:gd name="T0" fmla="*/ 38 w 38"/>
                <a:gd name="T1" fmla="*/ 30 h 38"/>
                <a:gd name="T2" fmla="*/ 31 w 38"/>
                <a:gd name="T3" fmla="*/ 23 h 38"/>
                <a:gd name="T4" fmla="*/ 31 w 38"/>
                <a:gd name="T5" fmla="*/ 15 h 38"/>
                <a:gd name="T6" fmla="*/ 31 w 38"/>
                <a:gd name="T7" fmla="*/ 23 h 38"/>
                <a:gd name="T8" fmla="*/ 31 w 38"/>
                <a:gd name="T9" fmla="*/ 15 h 38"/>
                <a:gd name="T10" fmla="*/ 23 w 38"/>
                <a:gd name="T11" fmla="*/ 0 h 38"/>
                <a:gd name="T12" fmla="*/ 15 w 38"/>
                <a:gd name="T13" fmla="*/ 0 h 38"/>
                <a:gd name="T14" fmla="*/ 8 w 38"/>
                <a:gd name="T15" fmla="*/ 7 h 38"/>
                <a:gd name="T16" fmla="*/ 0 w 38"/>
                <a:gd name="T17" fmla="*/ 7 h 38"/>
                <a:gd name="T18" fmla="*/ 0 w 38"/>
                <a:gd name="T19" fmla="*/ 15 h 38"/>
                <a:gd name="T20" fmla="*/ 8 w 38"/>
                <a:gd name="T21" fmla="*/ 30 h 38"/>
                <a:gd name="T22" fmla="*/ 23 w 38"/>
                <a:gd name="T23" fmla="*/ 30 h 38"/>
                <a:gd name="T24" fmla="*/ 31 w 38"/>
                <a:gd name="T25" fmla="*/ 38 h 38"/>
                <a:gd name="T26" fmla="*/ 38 w 38"/>
                <a:gd name="T27" fmla="*/ 38 h 38"/>
                <a:gd name="T28" fmla="*/ 38 w 38"/>
                <a:gd name="T29" fmla="*/ 30 h 38"/>
                <a:gd name="T30" fmla="*/ 38 w 38"/>
                <a:gd name="T31" fmla="*/ 38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38">
                  <a:moveTo>
                    <a:pt x="38" y="30"/>
                  </a:moveTo>
                  <a:lnTo>
                    <a:pt x="31" y="23"/>
                  </a:lnTo>
                  <a:lnTo>
                    <a:pt x="31" y="15"/>
                  </a:lnTo>
                  <a:lnTo>
                    <a:pt x="31" y="23"/>
                  </a:lnTo>
                  <a:lnTo>
                    <a:pt x="31" y="15"/>
                  </a:lnTo>
                  <a:lnTo>
                    <a:pt x="23" y="0"/>
                  </a:lnTo>
                  <a:lnTo>
                    <a:pt x="15" y="0"/>
                  </a:lnTo>
                  <a:lnTo>
                    <a:pt x="8" y="7"/>
                  </a:lnTo>
                  <a:lnTo>
                    <a:pt x="0" y="7"/>
                  </a:lnTo>
                  <a:lnTo>
                    <a:pt x="0" y="15"/>
                  </a:lnTo>
                  <a:lnTo>
                    <a:pt x="8" y="30"/>
                  </a:lnTo>
                  <a:lnTo>
                    <a:pt x="23" y="30"/>
                  </a:lnTo>
                  <a:lnTo>
                    <a:pt x="31" y="38"/>
                  </a:lnTo>
                  <a:lnTo>
                    <a:pt x="38" y="38"/>
                  </a:lnTo>
                  <a:lnTo>
                    <a:pt x="38" y="30"/>
                  </a:lnTo>
                  <a:lnTo>
                    <a:pt x="38" y="3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19" name="Freeform 35"/>
            <p:cNvSpPr>
              <a:spLocks/>
            </p:cNvSpPr>
            <p:nvPr/>
          </p:nvSpPr>
          <p:spPr bwMode="auto">
            <a:xfrm>
              <a:off x="2107" y="3012"/>
              <a:ext cx="38" cy="15"/>
            </a:xfrm>
            <a:custGeom>
              <a:avLst/>
              <a:gdLst>
                <a:gd name="T0" fmla="*/ 38 w 38"/>
                <a:gd name="T1" fmla="*/ 7 h 15"/>
                <a:gd name="T2" fmla="*/ 30 w 38"/>
                <a:gd name="T3" fmla="*/ 15 h 15"/>
                <a:gd name="T4" fmla="*/ 0 w 38"/>
                <a:gd name="T5" fmla="*/ 15 h 15"/>
                <a:gd name="T6" fmla="*/ 0 w 38"/>
                <a:gd name="T7" fmla="*/ 0 h 15"/>
                <a:gd name="T8" fmla="*/ 15 w 38"/>
                <a:gd name="T9" fmla="*/ 7 h 15"/>
                <a:gd name="T10" fmla="*/ 15 w 38"/>
                <a:gd name="T11" fmla="*/ 0 h 15"/>
                <a:gd name="T12" fmla="*/ 23 w 38"/>
                <a:gd name="T13" fmla="*/ 7 h 15"/>
                <a:gd name="T14" fmla="*/ 30 w 38"/>
                <a:gd name="T15" fmla="*/ 7 h 15"/>
                <a:gd name="T16" fmla="*/ 38 w 38"/>
                <a:gd name="T17" fmla="*/ 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15">
                  <a:moveTo>
                    <a:pt x="38" y="7"/>
                  </a:moveTo>
                  <a:lnTo>
                    <a:pt x="30" y="15"/>
                  </a:lnTo>
                  <a:lnTo>
                    <a:pt x="0" y="15"/>
                  </a:lnTo>
                  <a:lnTo>
                    <a:pt x="0" y="0"/>
                  </a:lnTo>
                  <a:lnTo>
                    <a:pt x="15" y="7"/>
                  </a:lnTo>
                  <a:lnTo>
                    <a:pt x="15" y="0"/>
                  </a:lnTo>
                  <a:lnTo>
                    <a:pt x="23" y="7"/>
                  </a:lnTo>
                  <a:lnTo>
                    <a:pt x="30" y="7"/>
                  </a:lnTo>
                  <a:lnTo>
                    <a:pt x="38" y="7"/>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20" name="Freeform 36"/>
            <p:cNvSpPr>
              <a:spLocks/>
            </p:cNvSpPr>
            <p:nvPr/>
          </p:nvSpPr>
          <p:spPr bwMode="auto">
            <a:xfrm>
              <a:off x="2107" y="3012"/>
              <a:ext cx="38" cy="15"/>
            </a:xfrm>
            <a:custGeom>
              <a:avLst/>
              <a:gdLst>
                <a:gd name="T0" fmla="*/ 38 w 38"/>
                <a:gd name="T1" fmla="*/ 7 h 15"/>
                <a:gd name="T2" fmla="*/ 30 w 38"/>
                <a:gd name="T3" fmla="*/ 15 h 15"/>
                <a:gd name="T4" fmla="*/ 0 w 38"/>
                <a:gd name="T5" fmla="*/ 15 h 15"/>
                <a:gd name="T6" fmla="*/ 0 w 38"/>
                <a:gd name="T7" fmla="*/ 0 h 15"/>
                <a:gd name="T8" fmla="*/ 15 w 38"/>
                <a:gd name="T9" fmla="*/ 7 h 15"/>
                <a:gd name="T10" fmla="*/ 15 w 38"/>
                <a:gd name="T11" fmla="*/ 0 h 15"/>
                <a:gd name="T12" fmla="*/ 23 w 38"/>
                <a:gd name="T13" fmla="*/ 7 h 15"/>
                <a:gd name="T14" fmla="*/ 30 w 38"/>
                <a:gd name="T15" fmla="*/ 7 h 15"/>
                <a:gd name="T16" fmla="*/ 38 w 38"/>
                <a:gd name="T17" fmla="*/ 7 h 15"/>
                <a:gd name="T18" fmla="*/ 38 w 38"/>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5">
                  <a:moveTo>
                    <a:pt x="38" y="7"/>
                  </a:moveTo>
                  <a:lnTo>
                    <a:pt x="30" y="15"/>
                  </a:lnTo>
                  <a:lnTo>
                    <a:pt x="0" y="15"/>
                  </a:lnTo>
                  <a:lnTo>
                    <a:pt x="0" y="0"/>
                  </a:lnTo>
                  <a:lnTo>
                    <a:pt x="15" y="7"/>
                  </a:lnTo>
                  <a:lnTo>
                    <a:pt x="15" y="0"/>
                  </a:lnTo>
                  <a:lnTo>
                    <a:pt x="23" y="7"/>
                  </a:lnTo>
                  <a:lnTo>
                    <a:pt x="30" y="7"/>
                  </a:lnTo>
                  <a:lnTo>
                    <a:pt x="38" y="7"/>
                  </a:lnTo>
                  <a:lnTo>
                    <a:pt x="38"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21" name="Freeform 37"/>
            <p:cNvSpPr>
              <a:spLocks/>
            </p:cNvSpPr>
            <p:nvPr/>
          </p:nvSpPr>
          <p:spPr bwMode="auto">
            <a:xfrm>
              <a:off x="1955" y="2921"/>
              <a:ext cx="31" cy="38"/>
            </a:xfrm>
            <a:custGeom>
              <a:avLst/>
              <a:gdLst>
                <a:gd name="T0" fmla="*/ 31 w 31"/>
                <a:gd name="T1" fmla="*/ 15 h 38"/>
                <a:gd name="T2" fmla="*/ 31 w 31"/>
                <a:gd name="T3" fmla="*/ 30 h 38"/>
                <a:gd name="T4" fmla="*/ 23 w 31"/>
                <a:gd name="T5" fmla="*/ 38 h 38"/>
                <a:gd name="T6" fmla="*/ 15 w 31"/>
                <a:gd name="T7" fmla="*/ 30 h 38"/>
                <a:gd name="T8" fmla="*/ 0 w 31"/>
                <a:gd name="T9" fmla="*/ 22 h 38"/>
                <a:gd name="T10" fmla="*/ 0 w 31"/>
                <a:gd name="T11" fmla="*/ 15 h 38"/>
                <a:gd name="T12" fmla="*/ 8 w 31"/>
                <a:gd name="T13" fmla="*/ 7 h 38"/>
                <a:gd name="T14" fmla="*/ 15 w 31"/>
                <a:gd name="T15" fmla="*/ 0 h 38"/>
                <a:gd name="T16" fmla="*/ 15 w 31"/>
                <a:gd name="T17" fmla="*/ 7 h 38"/>
                <a:gd name="T18" fmla="*/ 23 w 31"/>
                <a:gd name="T19" fmla="*/ 0 h 38"/>
                <a:gd name="T20" fmla="*/ 31 w 31"/>
                <a:gd name="T21" fmla="*/ 7 h 38"/>
                <a:gd name="T22" fmla="*/ 31 w 31"/>
                <a:gd name="T23" fmla="*/ 15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38">
                  <a:moveTo>
                    <a:pt x="31" y="15"/>
                  </a:moveTo>
                  <a:lnTo>
                    <a:pt x="31" y="30"/>
                  </a:lnTo>
                  <a:lnTo>
                    <a:pt x="23" y="38"/>
                  </a:lnTo>
                  <a:lnTo>
                    <a:pt x="15" y="30"/>
                  </a:lnTo>
                  <a:lnTo>
                    <a:pt x="0" y="22"/>
                  </a:lnTo>
                  <a:lnTo>
                    <a:pt x="0" y="15"/>
                  </a:lnTo>
                  <a:lnTo>
                    <a:pt x="8" y="7"/>
                  </a:lnTo>
                  <a:lnTo>
                    <a:pt x="15" y="0"/>
                  </a:lnTo>
                  <a:lnTo>
                    <a:pt x="15" y="7"/>
                  </a:lnTo>
                  <a:lnTo>
                    <a:pt x="23" y="0"/>
                  </a:lnTo>
                  <a:lnTo>
                    <a:pt x="31" y="7"/>
                  </a:lnTo>
                  <a:lnTo>
                    <a:pt x="31" y="15"/>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22" name="Freeform 38"/>
            <p:cNvSpPr>
              <a:spLocks/>
            </p:cNvSpPr>
            <p:nvPr/>
          </p:nvSpPr>
          <p:spPr bwMode="auto">
            <a:xfrm>
              <a:off x="1955" y="2921"/>
              <a:ext cx="31" cy="38"/>
            </a:xfrm>
            <a:custGeom>
              <a:avLst/>
              <a:gdLst>
                <a:gd name="T0" fmla="*/ 31 w 31"/>
                <a:gd name="T1" fmla="*/ 15 h 38"/>
                <a:gd name="T2" fmla="*/ 31 w 31"/>
                <a:gd name="T3" fmla="*/ 30 h 38"/>
                <a:gd name="T4" fmla="*/ 23 w 31"/>
                <a:gd name="T5" fmla="*/ 38 h 38"/>
                <a:gd name="T6" fmla="*/ 15 w 31"/>
                <a:gd name="T7" fmla="*/ 30 h 38"/>
                <a:gd name="T8" fmla="*/ 0 w 31"/>
                <a:gd name="T9" fmla="*/ 22 h 38"/>
                <a:gd name="T10" fmla="*/ 0 w 31"/>
                <a:gd name="T11" fmla="*/ 15 h 38"/>
                <a:gd name="T12" fmla="*/ 8 w 31"/>
                <a:gd name="T13" fmla="*/ 7 h 38"/>
                <a:gd name="T14" fmla="*/ 15 w 31"/>
                <a:gd name="T15" fmla="*/ 0 h 38"/>
                <a:gd name="T16" fmla="*/ 15 w 31"/>
                <a:gd name="T17" fmla="*/ 7 h 38"/>
                <a:gd name="T18" fmla="*/ 23 w 31"/>
                <a:gd name="T19" fmla="*/ 0 h 38"/>
                <a:gd name="T20" fmla="*/ 31 w 31"/>
                <a:gd name="T21" fmla="*/ 7 h 38"/>
                <a:gd name="T22" fmla="*/ 31 w 31"/>
                <a:gd name="T23" fmla="*/ 15 h 38"/>
                <a:gd name="T24" fmla="*/ 31 w 31"/>
                <a:gd name="T25" fmla="*/ 22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38">
                  <a:moveTo>
                    <a:pt x="31" y="15"/>
                  </a:moveTo>
                  <a:lnTo>
                    <a:pt x="31" y="30"/>
                  </a:lnTo>
                  <a:lnTo>
                    <a:pt x="23" y="38"/>
                  </a:lnTo>
                  <a:lnTo>
                    <a:pt x="15" y="30"/>
                  </a:lnTo>
                  <a:lnTo>
                    <a:pt x="0" y="22"/>
                  </a:lnTo>
                  <a:lnTo>
                    <a:pt x="0" y="15"/>
                  </a:lnTo>
                  <a:lnTo>
                    <a:pt x="8" y="7"/>
                  </a:lnTo>
                  <a:lnTo>
                    <a:pt x="15" y="0"/>
                  </a:lnTo>
                  <a:lnTo>
                    <a:pt x="15" y="7"/>
                  </a:lnTo>
                  <a:lnTo>
                    <a:pt x="23" y="0"/>
                  </a:lnTo>
                  <a:lnTo>
                    <a:pt x="31" y="7"/>
                  </a:lnTo>
                  <a:lnTo>
                    <a:pt x="31" y="15"/>
                  </a:lnTo>
                  <a:lnTo>
                    <a:pt x="31" y="2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23" name="Freeform 39"/>
            <p:cNvSpPr>
              <a:spLocks/>
            </p:cNvSpPr>
            <p:nvPr/>
          </p:nvSpPr>
          <p:spPr bwMode="auto">
            <a:xfrm>
              <a:off x="1933" y="2943"/>
              <a:ext cx="7" cy="23"/>
            </a:xfrm>
            <a:custGeom>
              <a:avLst/>
              <a:gdLst>
                <a:gd name="T0" fmla="*/ 7 w 7"/>
                <a:gd name="T1" fmla="*/ 0 h 23"/>
                <a:gd name="T2" fmla="*/ 7 w 7"/>
                <a:gd name="T3" fmla="*/ 8 h 23"/>
                <a:gd name="T4" fmla="*/ 0 w 7"/>
                <a:gd name="T5" fmla="*/ 8 h 23"/>
                <a:gd name="T6" fmla="*/ 0 w 7"/>
                <a:gd name="T7" fmla="*/ 23 h 23"/>
                <a:gd name="T8" fmla="*/ 0 w 7"/>
                <a:gd name="T9" fmla="*/ 16 h 23"/>
                <a:gd name="T10" fmla="*/ 7 w 7"/>
                <a:gd name="T11" fmla="*/ 8 h 23"/>
                <a:gd name="T12" fmla="*/ 7 w 7"/>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3">
                  <a:moveTo>
                    <a:pt x="7" y="0"/>
                  </a:moveTo>
                  <a:lnTo>
                    <a:pt x="7" y="8"/>
                  </a:lnTo>
                  <a:lnTo>
                    <a:pt x="0" y="8"/>
                  </a:lnTo>
                  <a:lnTo>
                    <a:pt x="0" y="23"/>
                  </a:lnTo>
                  <a:lnTo>
                    <a:pt x="0" y="16"/>
                  </a:lnTo>
                  <a:lnTo>
                    <a:pt x="7" y="8"/>
                  </a:lnTo>
                  <a:lnTo>
                    <a:pt x="7" y="0"/>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24" name="Freeform 40"/>
            <p:cNvSpPr>
              <a:spLocks/>
            </p:cNvSpPr>
            <p:nvPr/>
          </p:nvSpPr>
          <p:spPr bwMode="auto">
            <a:xfrm>
              <a:off x="1933" y="2943"/>
              <a:ext cx="7" cy="23"/>
            </a:xfrm>
            <a:custGeom>
              <a:avLst/>
              <a:gdLst>
                <a:gd name="T0" fmla="*/ 7 w 7"/>
                <a:gd name="T1" fmla="*/ 0 h 23"/>
                <a:gd name="T2" fmla="*/ 7 w 7"/>
                <a:gd name="T3" fmla="*/ 8 h 23"/>
                <a:gd name="T4" fmla="*/ 0 w 7"/>
                <a:gd name="T5" fmla="*/ 8 h 23"/>
                <a:gd name="T6" fmla="*/ 0 w 7"/>
                <a:gd name="T7" fmla="*/ 23 h 23"/>
                <a:gd name="T8" fmla="*/ 0 w 7"/>
                <a:gd name="T9" fmla="*/ 16 h 23"/>
                <a:gd name="T10" fmla="*/ 7 w 7"/>
                <a:gd name="T11" fmla="*/ 8 h 23"/>
                <a:gd name="T12" fmla="*/ 7 w 7"/>
                <a:gd name="T13" fmla="*/ 0 h 23"/>
                <a:gd name="T14" fmla="*/ 7 w 7"/>
                <a:gd name="T15" fmla="*/ 8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23">
                  <a:moveTo>
                    <a:pt x="7" y="0"/>
                  </a:moveTo>
                  <a:lnTo>
                    <a:pt x="7" y="8"/>
                  </a:lnTo>
                  <a:lnTo>
                    <a:pt x="0" y="8"/>
                  </a:lnTo>
                  <a:lnTo>
                    <a:pt x="0" y="23"/>
                  </a:lnTo>
                  <a:lnTo>
                    <a:pt x="0" y="16"/>
                  </a:lnTo>
                  <a:lnTo>
                    <a:pt x="7" y="8"/>
                  </a:lnTo>
                  <a:lnTo>
                    <a:pt x="7" y="0"/>
                  </a:lnTo>
                  <a:lnTo>
                    <a:pt x="7"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25" name="Freeform 41"/>
            <p:cNvSpPr>
              <a:spLocks/>
            </p:cNvSpPr>
            <p:nvPr/>
          </p:nvSpPr>
          <p:spPr bwMode="auto">
            <a:xfrm>
              <a:off x="2145" y="3065"/>
              <a:ext cx="7" cy="15"/>
            </a:xfrm>
            <a:custGeom>
              <a:avLst/>
              <a:gdLst>
                <a:gd name="T0" fmla="*/ 7 w 7"/>
                <a:gd name="T1" fmla="*/ 7 h 15"/>
                <a:gd name="T2" fmla="*/ 0 w 7"/>
                <a:gd name="T3" fmla="*/ 15 h 15"/>
                <a:gd name="T4" fmla="*/ 0 w 7"/>
                <a:gd name="T5" fmla="*/ 7 h 15"/>
                <a:gd name="T6" fmla="*/ 7 w 7"/>
                <a:gd name="T7" fmla="*/ 0 h 15"/>
                <a:gd name="T8" fmla="*/ 7 w 7"/>
                <a:gd name="T9" fmla="*/ 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5">
                  <a:moveTo>
                    <a:pt x="7" y="7"/>
                  </a:moveTo>
                  <a:lnTo>
                    <a:pt x="0" y="15"/>
                  </a:lnTo>
                  <a:lnTo>
                    <a:pt x="0" y="7"/>
                  </a:lnTo>
                  <a:lnTo>
                    <a:pt x="7" y="0"/>
                  </a:lnTo>
                  <a:lnTo>
                    <a:pt x="7" y="7"/>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26" name="Freeform 42"/>
            <p:cNvSpPr>
              <a:spLocks/>
            </p:cNvSpPr>
            <p:nvPr/>
          </p:nvSpPr>
          <p:spPr bwMode="auto">
            <a:xfrm>
              <a:off x="2145" y="3065"/>
              <a:ext cx="7" cy="15"/>
            </a:xfrm>
            <a:custGeom>
              <a:avLst/>
              <a:gdLst>
                <a:gd name="T0" fmla="*/ 7 w 7"/>
                <a:gd name="T1" fmla="*/ 7 h 15"/>
                <a:gd name="T2" fmla="*/ 0 w 7"/>
                <a:gd name="T3" fmla="*/ 15 h 15"/>
                <a:gd name="T4" fmla="*/ 0 w 7"/>
                <a:gd name="T5" fmla="*/ 7 h 15"/>
                <a:gd name="T6" fmla="*/ 7 w 7"/>
                <a:gd name="T7" fmla="*/ 0 h 15"/>
                <a:gd name="T8" fmla="*/ 7 w 7"/>
                <a:gd name="T9" fmla="*/ 7 h 15"/>
                <a:gd name="T10" fmla="*/ 7 w 7"/>
                <a:gd name="T11" fmla="*/ 15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5">
                  <a:moveTo>
                    <a:pt x="7" y="7"/>
                  </a:moveTo>
                  <a:lnTo>
                    <a:pt x="0" y="15"/>
                  </a:lnTo>
                  <a:lnTo>
                    <a:pt x="0" y="7"/>
                  </a:lnTo>
                  <a:lnTo>
                    <a:pt x="7" y="0"/>
                  </a:lnTo>
                  <a:lnTo>
                    <a:pt x="7" y="7"/>
                  </a:lnTo>
                  <a:lnTo>
                    <a:pt x="7"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27" name="Freeform 43"/>
            <p:cNvSpPr>
              <a:spLocks/>
            </p:cNvSpPr>
            <p:nvPr/>
          </p:nvSpPr>
          <p:spPr bwMode="auto">
            <a:xfrm>
              <a:off x="2122" y="3042"/>
              <a:ext cx="15" cy="15"/>
            </a:xfrm>
            <a:custGeom>
              <a:avLst/>
              <a:gdLst>
                <a:gd name="T0" fmla="*/ 15 w 15"/>
                <a:gd name="T1" fmla="*/ 8 h 15"/>
                <a:gd name="T2" fmla="*/ 15 w 15"/>
                <a:gd name="T3" fmla="*/ 15 h 15"/>
                <a:gd name="T4" fmla="*/ 8 w 15"/>
                <a:gd name="T5" fmla="*/ 15 h 15"/>
                <a:gd name="T6" fmla="*/ 0 w 15"/>
                <a:gd name="T7" fmla="*/ 0 h 15"/>
                <a:gd name="T8" fmla="*/ 8 w 15"/>
                <a:gd name="T9" fmla="*/ 0 h 15"/>
                <a:gd name="T10" fmla="*/ 15 w 15"/>
                <a:gd name="T11" fmla="*/ 8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5">
                  <a:moveTo>
                    <a:pt x="15" y="8"/>
                  </a:moveTo>
                  <a:lnTo>
                    <a:pt x="15" y="15"/>
                  </a:lnTo>
                  <a:lnTo>
                    <a:pt x="8" y="15"/>
                  </a:lnTo>
                  <a:lnTo>
                    <a:pt x="0" y="0"/>
                  </a:lnTo>
                  <a:lnTo>
                    <a:pt x="8" y="0"/>
                  </a:lnTo>
                  <a:lnTo>
                    <a:pt x="15" y="8"/>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28" name="Freeform 44"/>
            <p:cNvSpPr>
              <a:spLocks/>
            </p:cNvSpPr>
            <p:nvPr/>
          </p:nvSpPr>
          <p:spPr bwMode="auto">
            <a:xfrm>
              <a:off x="2122" y="3042"/>
              <a:ext cx="15" cy="15"/>
            </a:xfrm>
            <a:custGeom>
              <a:avLst/>
              <a:gdLst>
                <a:gd name="T0" fmla="*/ 15 w 15"/>
                <a:gd name="T1" fmla="*/ 8 h 15"/>
                <a:gd name="T2" fmla="*/ 15 w 15"/>
                <a:gd name="T3" fmla="*/ 15 h 15"/>
                <a:gd name="T4" fmla="*/ 8 w 15"/>
                <a:gd name="T5" fmla="*/ 15 h 15"/>
                <a:gd name="T6" fmla="*/ 0 w 15"/>
                <a:gd name="T7" fmla="*/ 0 h 15"/>
                <a:gd name="T8" fmla="*/ 8 w 15"/>
                <a:gd name="T9" fmla="*/ 0 h 15"/>
                <a:gd name="T10" fmla="*/ 15 w 15"/>
                <a:gd name="T11" fmla="*/ 8 h 15"/>
                <a:gd name="T12" fmla="*/ 15 w 15"/>
                <a:gd name="T13" fmla="*/ 15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5">
                  <a:moveTo>
                    <a:pt x="15" y="8"/>
                  </a:moveTo>
                  <a:lnTo>
                    <a:pt x="15" y="15"/>
                  </a:lnTo>
                  <a:lnTo>
                    <a:pt x="8" y="15"/>
                  </a:lnTo>
                  <a:lnTo>
                    <a:pt x="0" y="0"/>
                  </a:lnTo>
                  <a:lnTo>
                    <a:pt x="8" y="0"/>
                  </a:lnTo>
                  <a:lnTo>
                    <a:pt x="15" y="8"/>
                  </a:lnTo>
                  <a:lnTo>
                    <a:pt x="15"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29" name="Freeform 45"/>
            <p:cNvSpPr>
              <a:spLocks/>
            </p:cNvSpPr>
            <p:nvPr/>
          </p:nvSpPr>
          <p:spPr bwMode="auto">
            <a:xfrm>
              <a:off x="1728" y="1246"/>
              <a:ext cx="371" cy="598"/>
            </a:xfrm>
            <a:custGeom>
              <a:avLst/>
              <a:gdLst>
                <a:gd name="T0" fmla="*/ 371 w 371"/>
                <a:gd name="T1" fmla="*/ 409 h 598"/>
                <a:gd name="T2" fmla="*/ 356 w 371"/>
                <a:gd name="T3" fmla="*/ 379 h 598"/>
                <a:gd name="T4" fmla="*/ 349 w 371"/>
                <a:gd name="T5" fmla="*/ 401 h 598"/>
                <a:gd name="T6" fmla="*/ 311 w 371"/>
                <a:gd name="T7" fmla="*/ 386 h 598"/>
                <a:gd name="T8" fmla="*/ 273 w 371"/>
                <a:gd name="T9" fmla="*/ 401 h 598"/>
                <a:gd name="T10" fmla="*/ 265 w 371"/>
                <a:gd name="T11" fmla="*/ 363 h 598"/>
                <a:gd name="T12" fmla="*/ 250 w 371"/>
                <a:gd name="T13" fmla="*/ 356 h 598"/>
                <a:gd name="T14" fmla="*/ 235 w 371"/>
                <a:gd name="T15" fmla="*/ 288 h 598"/>
                <a:gd name="T16" fmla="*/ 205 w 371"/>
                <a:gd name="T17" fmla="*/ 295 h 598"/>
                <a:gd name="T18" fmla="*/ 197 w 371"/>
                <a:gd name="T19" fmla="*/ 288 h 598"/>
                <a:gd name="T20" fmla="*/ 227 w 371"/>
                <a:gd name="T21" fmla="*/ 204 h 598"/>
                <a:gd name="T22" fmla="*/ 205 w 371"/>
                <a:gd name="T23" fmla="*/ 197 h 598"/>
                <a:gd name="T24" fmla="*/ 182 w 371"/>
                <a:gd name="T25" fmla="*/ 151 h 598"/>
                <a:gd name="T26" fmla="*/ 159 w 371"/>
                <a:gd name="T27" fmla="*/ 136 h 598"/>
                <a:gd name="T28" fmla="*/ 167 w 371"/>
                <a:gd name="T29" fmla="*/ 113 h 598"/>
                <a:gd name="T30" fmla="*/ 152 w 371"/>
                <a:gd name="T31" fmla="*/ 90 h 598"/>
                <a:gd name="T32" fmla="*/ 174 w 371"/>
                <a:gd name="T33" fmla="*/ 7 h 598"/>
                <a:gd name="T34" fmla="*/ 121 w 371"/>
                <a:gd name="T35" fmla="*/ 0 h 598"/>
                <a:gd name="T36" fmla="*/ 76 w 371"/>
                <a:gd name="T37" fmla="*/ 197 h 598"/>
                <a:gd name="T38" fmla="*/ 76 w 371"/>
                <a:gd name="T39" fmla="*/ 227 h 598"/>
                <a:gd name="T40" fmla="*/ 91 w 371"/>
                <a:gd name="T41" fmla="*/ 265 h 598"/>
                <a:gd name="T42" fmla="*/ 30 w 371"/>
                <a:gd name="T43" fmla="*/ 348 h 598"/>
                <a:gd name="T44" fmla="*/ 46 w 371"/>
                <a:gd name="T45" fmla="*/ 371 h 598"/>
                <a:gd name="T46" fmla="*/ 0 w 371"/>
                <a:gd name="T47" fmla="*/ 530 h 598"/>
                <a:gd name="T48" fmla="*/ 174 w 371"/>
                <a:gd name="T49" fmla="*/ 568 h 598"/>
                <a:gd name="T50" fmla="*/ 341 w 371"/>
                <a:gd name="T51" fmla="*/ 598 h 598"/>
                <a:gd name="T52" fmla="*/ 371 w 371"/>
                <a:gd name="T53" fmla="*/ 409 h 5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1" h="598">
                  <a:moveTo>
                    <a:pt x="371" y="409"/>
                  </a:moveTo>
                  <a:lnTo>
                    <a:pt x="356" y="379"/>
                  </a:lnTo>
                  <a:lnTo>
                    <a:pt x="349" y="401"/>
                  </a:lnTo>
                  <a:lnTo>
                    <a:pt x="311" y="386"/>
                  </a:lnTo>
                  <a:lnTo>
                    <a:pt x="273" y="401"/>
                  </a:lnTo>
                  <a:lnTo>
                    <a:pt x="265" y="363"/>
                  </a:lnTo>
                  <a:lnTo>
                    <a:pt x="250" y="356"/>
                  </a:lnTo>
                  <a:lnTo>
                    <a:pt x="235" y="288"/>
                  </a:lnTo>
                  <a:lnTo>
                    <a:pt x="205" y="295"/>
                  </a:lnTo>
                  <a:lnTo>
                    <a:pt x="197" y="288"/>
                  </a:lnTo>
                  <a:lnTo>
                    <a:pt x="227" y="204"/>
                  </a:lnTo>
                  <a:lnTo>
                    <a:pt x="205" y="197"/>
                  </a:lnTo>
                  <a:lnTo>
                    <a:pt x="182" y="151"/>
                  </a:lnTo>
                  <a:lnTo>
                    <a:pt x="159" y="136"/>
                  </a:lnTo>
                  <a:lnTo>
                    <a:pt x="167" y="113"/>
                  </a:lnTo>
                  <a:lnTo>
                    <a:pt x="152" y="90"/>
                  </a:lnTo>
                  <a:lnTo>
                    <a:pt x="174" y="7"/>
                  </a:lnTo>
                  <a:lnTo>
                    <a:pt x="121" y="0"/>
                  </a:lnTo>
                  <a:lnTo>
                    <a:pt x="76" y="197"/>
                  </a:lnTo>
                  <a:lnTo>
                    <a:pt x="76" y="227"/>
                  </a:lnTo>
                  <a:lnTo>
                    <a:pt x="91" y="265"/>
                  </a:lnTo>
                  <a:lnTo>
                    <a:pt x="30" y="348"/>
                  </a:lnTo>
                  <a:lnTo>
                    <a:pt x="46" y="371"/>
                  </a:lnTo>
                  <a:lnTo>
                    <a:pt x="0" y="530"/>
                  </a:lnTo>
                  <a:lnTo>
                    <a:pt x="174" y="568"/>
                  </a:lnTo>
                  <a:lnTo>
                    <a:pt x="341" y="598"/>
                  </a:lnTo>
                  <a:lnTo>
                    <a:pt x="371" y="409"/>
                  </a:lnTo>
                  <a:close/>
                </a:path>
              </a:pathLst>
            </a:custGeom>
            <a:solidFill>
              <a:srgbClr val="FF8C00"/>
            </a:solidFill>
            <a:ln w="12700">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30" name="Freeform 46"/>
            <p:cNvSpPr>
              <a:spLocks/>
            </p:cNvSpPr>
            <p:nvPr/>
          </p:nvSpPr>
          <p:spPr bwMode="auto">
            <a:xfrm>
              <a:off x="1728" y="1246"/>
              <a:ext cx="371" cy="598"/>
            </a:xfrm>
            <a:custGeom>
              <a:avLst/>
              <a:gdLst>
                <a:gd name="T0" fmla="*/ 371 w 371"/>
                <a:gd name="T1" fmla="*/ 409 h 598"/>
                <a:gd name="T2" fmla="*/ 356 w 371"/>
                <a:gd name="T3" fmla="*/ 379 h 598"/>
                <a:gd name="T4" fmla="*/ 349 w 371"/>
                <a:gd name="T5" fmla="*/ 401 h 598"/>
                <a:gd name="T6" fmla="*/ 311 w 371"/>
                <a:gd name="T7" fmla="*/ 386 h 598"/>
                <a:gd name="T8" fmla="*/ 273 w 371"/>
                <a:gd name="T9" fmla="*/ 401 h 598"/>
                <a:gd name="T10" fmla="*/ 265 w 371"/>
                <a:gd name="T11" fmla="*/ 363 h 598"/>
                <a:gd name="T12" fmla="*/ 250 w 371"/>
                <a:gd name="T13" fmla="*/ 356 h 598"/>
                <a:gd name="T14" fmla="*/ 235 w 371"/>
                <a:gd name="T15" fmla="*/ 288 h 598"/>
                <a:gd name="T16" fmla="*/ 205 w 371"/>
                <a:gd name="T17" fmla="*/ 295 h 598"/>
                <a:gd name="T18" fmla="*/ 197 w 371"/>
                <a:gd name="T19" fmla="*/ 288 h 598"/>
                <a:gd name="T20" fmla="*/ 227 w 371"/>
                <a:gd name="T21" fmla="*/ 204 h 598"/>
                <a:gd name="T22" fmla="*/ 205 w 371"/>
                <a:gd name="T23" fmla="*/ 197 h 598"/>
                <a:gd name="T24" fmla="*/ 182 w 371"/>
                <a:gd name="T25" fmla="*/ 151 h 598"/>
                <a:gd name="T26" fmla="*/ 159 w 371"/>
                <a:gd name="T27" fmla="*/ 136 h 598"/>
                <a:gd name="T28" fmla="*/ 167 w 371"/>
                <a:gd name="T29" fmla="*/ 113 h 598"/>
                <a:gd name="T30" fmla="*/ 152 w 371"/>
                <a:gd name="T31" fmla="*/ 90 h 598"/>
                <a:gd name="T32" fmla="*/ 174 w 371"/>
                <a:gd name="T33" fmla="*/ 7 h 598"/>
                <a:gd name="T34" fmla="*/ 121 w 371"/>
                <a:gd name="T35" fmla="*/ 0 h 598"/>
                <a:gd name="T36" fmla="*/ 76 w 371"/>
                <a:gd name="T37" fmla="*/ 197 h 598"/>
                <a:gd name="T38" fmla="*/ 76 w 371"/>
                <a:gd name="T39" fmla="*/ 227 h 598"/>
                <a:gd name="T40" fmla="*/ 91 w 371"/>
                <a:gd name="T41" fmla="*/ 265 h 598"/>
                <a:gd name="T42" fmla="*/ 30 w 371"/>
                <a:gd name="T43" fmla="*/ 348 h 598"/>
                <a:gd name="T44" fmla="*/ 46 w 371"/>
                <a:gd name="T45" fmla="*/ 371 h 598"/>
                <a:gd name="T46" fmla="*/ 0 w 371"/>
                <a:gd name="T47" fmla="*/ 530 h 598"/>
                <a:gd name="T48" fmla="*/ 174 w 371"/>
                <a:gd name="T49" fmla="*/ 568 h 598"/>
                <a:gd name="T50" fmla="*/ 341 w 371"/>
                <a:gd name="T51" fmla="*/ 598 h 598"/>
                <a:gd name="T52" fmla="*/ 371 w 371"/>
                <a:gd name="T53" fmla="*/ 409 h 598"/>
                <a:gd name="T54" fmla="*/ 371 w 371"/>
                <a:gd name="T55" fmla="*/ 416 h 5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71" h="598">
                  <a:moveTo>
                    <a:pt x="371" y="409"/>
                  </a:moveTo>
                  <a:lnTo>
                    <a:pt x="356" y="379"/>
                  </a:lnTo>
                  <a:lnTo>
                    <a:pt x="349" y="401"/>
                  </a:lnTo>
                  <a:lnTo>
                    <a:pt x="311" y="386"/>
                  </a:lnTo>
                  <a:lnTo>
                    <a:pt x="273" y="401"/>
                  </a:lnTo>
                  <a:lnTo>
                    <a:pt x="265" y="363"/>
                  </a:lnTo>
                  <a:lnTo>
                    <a:pt x="250" y="356"/>
                  </a:lnTo>
                  <a:lnTo>
                    <a:pt x="235" y="288"/>
                  </a:lnTo>
                  <a:lnTo>
                    <a:pt x="205" y="295"/>
                  </a:lnTo>
                  <a:lnTo>
                    <a:pt x="197" y="288"/>
                  </a:lnTo>
                  <a:lnTo>
                    <a:pt x="227" y="204"/>
                  </a:lnTo>
                  <a:lnTo>
                    <a:pt x="205" y="197"/>
                  </a:lnTo>
                  <a:lnTo>
                    <a:pt x="182" y="151"/>
                  </a:lnTo>
                  <a:lnTo>
                    <a:pt x="159" y="136"/>
                  </a:lnTo>
                  <a:lnTo>
                    <a:pt x="167" y="113"/>
                  </a:lnTo>
                  <a:lnTo>
                    <a:pt x="152" y="90"/>
                  </a:lnTo>
                  <a:lnTo>
                    <a:pt x="174" y="7"/>
                  </a:lnTo>
                  <a:lnTo>
                    <a:pt x="121" y="0"/>
                  </a:lnTo>
                  <a:lnTo>
                    <a:pt x="76" y="197"/>
                  </a:lnTo>
                  <a:lnTo>
                    <a:pt x="76" y="227"/>
                  </a:lnTo>
                  <a:lnTo>
                    <a:pt x="91" y="265"/>
                  </a:lnTo>
                  <a:lnTo>
                    <a:pt x="30" y="348"/>
                  </a:lnTo>
                  <a:lnTo>
                    <a:pt x="46" y="371"/>
                  </a:lnTo>
                  <a:lnTo>
                    <a:pt x="0" y="530"/>
                  </a:lnTo>
                  <a:lnTo>
                    <a:pt x="174" y="568"/>
                  </a:lnTo>
                  <a:lnTo>
                    <a:pt x="341" y="598"/>
                  </a:lnTo>
                  <a:lnTo>
                    <a:pt x="371" y="409"/>
                  </a:lnTo>
                  <a:lnTo>
                    <a:pt x="371" y="41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31" name="Freeform 47"/>
            <p:cNvSpPr>
              <a:spLocks/>
            </p:cNvSpPr>
            <p:nvPr/>
          </p:nvSpPr>
          <p:spPr bwMode="auto">
            <a:xfrm>
              <a:off x="3220" y="1860"/>
              <a:ext cx="243" cy="439"/>
            </a:xfrm>
            <a:custGeom>
              <a:avLst/>
              <a:gdLst>
                <a:gd name="T0" fmla="*/ 235 w 243"/>
                <a:gd name="T1" fmla="*/ 257 h 439"/>
                <a:gd name="T2" fmla="*/ 228 w 243"/>
                <a:gd name="T3" fmla="*/ 60 h 439"/>
                <a:gd name="T4" fmla="*/ 205 w 243"/>
                <a:gd name="T5" fmla="*/ 0 h 439"/>
                <a:gd name="T6" fmla="*/ 38 w 243"/>
                <a:gd name="T7" fmla="*/ 7 h 439"/>
                <a:gd name="T8" fmla="*/ 68 w 243"/>
                <a:gd name="T9" fmla="*/ 37 h 439"/>
                <a:gd name="T10" fmla="*/ 68 w 243"/>
                <a:gd name="T11" fmla="*/ 60 h 439"/>
                <a:gd name="T12" fmla="*/ 53 w 243"/>
                <a:gd name="T13" fmla="*/ 83 h 439"/>
                <a:gd name="T14" fmla="*/ 15 w 243"/>
                <a:gd name="T15" fmla="*/ 98 h 439"/>
                <a:gd name="T16" fmla="*/ 23 w 243"/>
                <a:gd name="T17" fmla="*/ 128 h 439"/>
                <a:gd name="T18" fmla="*/ 0 w 243"/>
                <a:gd name="T19" fmla="*/ 174 h 439"/>
                <a:gd name="T20" fmla="*/ 8 w 243"/>
                <a:gd name="T21" fmla="*/ 227 h 439"/>
                <a:gd name="T22" fmla="*/ 46 w 243"/>
                <a:gd name="T23" fmla="*/ 265 h 439"/>
                <a:gd name="T24" fmla="*/ 53 w 243"/>
                <a:gd name="T25" fmla="*/ 295 h 439"/>
                <a:gd name="T26" fmla="*/ 68 w 243"/>
                <a:gd name="T27" fmla="*/ 288 h 439"/>
                <a:gd name="T28" fmla="*/ 84 w 243"/>
                <a:gd name="T29" fmla="*/ 295 h 439"/>
                <a:gd name="T30" fmla="*/ 76 w 243"/>
                <a:gd name="T31" fmla="*/ 348 h 439"/>
                <a:gd name="T32" fmla="*/ 129 w 243"/>
                <a:gd name="T33" fmla="*/ 386 h 439"/>
                <a:gd name="T34" fmla="*/ 129 w 243"/>
                <a:gd name="T35" fmla="*/ 416 h 439"/>
                <a:gd name="T36" fmla="*/ 159 w 243"/>
                <a:gd name="T37" fmla="*/ 439 h 439"/>
                <a:gd name="T38" fmla="*/ 167 w 243"/>
                <a:gd name="T39" fmla="*/ 416 h 439"/>
                <a:gd name="T40" fmla="*/ 197 w 243"/>
                <a:gd name="T41" fmla="*/ 424 h 439"/>
                <a:gd name="T42" fmla="*/ 197 w 243"/>
                <a:gd name="T43" fmla="*/ 401 h 439"/>
                <a:gd name="T44" fmla="*/ 220 w 243"/>
                <a:gd name="T45" fmla="*/ 394 h 439"/>
                <a:gd name="T46" fmla="*/ 220 w 243"/>
                <a:gd name="T47" fmla="*/ 333 h 439"/>
                <a:gd name="T48" fmla="*/ 243 w 243"/>
                <a:gd name="T49" fmla="*/ 288 h 439"/>
                <a:gd name="T50" fmla="*/ 235 w 243"/>
                <a:gd name="T51" fmla="*/ 257 h 4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3" h="439">
                  <a:moveTo>
                    <a:pt x="235" y="257"/>
                  </a:moveTo>
                  <a:lnTo>
                    <a:pt x="228" y="60"/>
                  </a:lnTo>
                  <a:lnTo>
                    <a:pt x="205" y="0"/>
                  </a:lnTo>
                  <a:lnTo>
                    <a:pt x="38" y="7"/>
                  </a:lnTo>
                  <a:lnTo>
                    <a:pt x="68" y="37"/>
                  </a:lnTo>
                  <a:lnTo>
                    <a:pt x="68" y="60"/>
                  </a:lnTo>
                  <a:lnTo>
                    <a:pt x="53" y="83"/>
                  </a:lnTo>
                  <a:lnTo>
                    <a:pt x="15" y="98"/>
                  </a:lnTo>
                  <a:lnTo>
                    <a:pt x="23" y="128"/>
                  </a:lnTo>
                  <a:lnTo>
                    <a:pt x="0" y="174"/>
                  </a:lnTo>
                  <a:lnTo>
                    <a:pt x="8" y="227"/>
                  </a:lnTo>
                  <a:lnTo>
                    <a:pt x="46" y="265"/>
                  </a:lnTo>
                  <a:lnTo>
                    <a:pt x="53" y="295"/>
                  </a:lnTo>
                  <a:lnTo>
                    <a:pt x="68" y="288"/>
                  </a:lnTo>
                  <a:lnTo>
                    <a:pt x="84" y="295"/>
                  </a:lnTo>
                  <a:lnTo>
                    <a:pt x="76" y="348"/>
                  </a:lnTo>
                  <a:lnTo>
                    <a:pt x="129" y="386"/>
                  </a:lnTo>
                  <a:lnTo>
                    <a:pt x="129" y="416"/>
                  </a:lnTo>
                  <a:lnTo>
                    <a:pt x="159" y="439"/>
                  </a:lnTo>
                  <a:lnTo>
                    <a:pt x="167" y="416"/>
                  </a:lnTo>
                  <a:lnTo>
                    <a:pt x="197" y="424"/>
                  </a:lnTo>
                  <a:lnTo>
                    <a:pt x="197" y="401"/>
                  </a:lnTo>
                  <a:lnTo>
                    <a:pt x="220" y="394"/>
                  </a:lnTo>
                  <a:lnTo>
                    <a:pt x="220" y="333"/>
                  </a:lnTo>
                  <a:lnTo>
                    <a:pt x="243" y="288"/>
                  </a:lnTo>
                  <a:lnTo>
                    <a:pt x="235" y="257"/>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32" name="Freeform 48"/>
            <p:cNvSpPr>
              <a:spLocks/>
            </p:cNvSpPr>
            <p:nvPr/>
          </p:nvSpPr>
          <p:spPr bwMode="auto">
            <a:xfrm>
              <a:off x="3220" y="1860"/>
              <a:ext cx="243" cy="439"/>
            </a:xfrm>
            <a:custGeom>
              <a:avLst/>
              <a:gdLst>
                <a:gd name="T0" fmla="*/ 235 w 243"/>
                <a:gd name="T1" fmla="*/ 257 h 439"/>
                <a:gd name="T2" fmla="*/ 228 w 243"/>
                <a:gd name="T3" fmla="*/ 60 h 439"/>
                <a:gd name="T4" fmla="*/ 205 w 243"/>
                <a:gd name="T5" fmla="*/ 0 h 439"/>
                <a:gd name="T6" fmla="*/ 38 w 243"/>
                <a:gd name="T7" fmla="*/ 7 h 439"/>
                <a:gd name="T8" fmla="*/ 68 w 243"/>
                <a:gd name="T9" fmla="*/ 37 h 439"/>
                <a:gd name="T10" fmla="*/ 68 w 243"/>
                <a:gd name="T11" fmla="*/ 60 h 439"/>
                <a:gd name="T12" fmla="*/ 53 w 243"/>
                <a:gd name="T13" fmla="*/ 83 h 439"/>
                <a:gd name="T14" fmla="*/ 15 w 243"/>
                <a:gd name="T15" fmla="*/ 98 h 439"/>
                <a:gd name="T16" fmla="*/ 23 w 243"/>
                <a:gd name="T17" fmla="*/ 128 h 439"/>
                <a:gd name="T18" fmla="*/ 0 w 243"/>
                <a:gd name="T19" fmla="*/ 174 h 439"/>
                <a:gd name="T20" fmla="*/ 8 w 243"/>
                <a:gd name="T21" fmla="*/ 227 h 439"/>
                <a:gd name="T22" fmla="*/ 46 w 243"/>
                <a:gd name="T23" fmla="*/ 265 h 439"/>
                <a:gd name="T24" fmla="*/ 53 w 243"/>
                <a:gd name="T25" fmla="*/ 295 h 439"/>
                <a:gd name="T26" fmla="*/ 68 w 243"/>
                <a:gd name="T27" fmla="*/ 288 h 439"/>
                <a:gd name="T28" fmla="*/ 84 w 243"/>
                <a:gd name="T29" fmla="*/ 295 h 439"/>
                <a:gd name="T30" fmla="*/ 76 w 243"/>
                <a:gd name="T31" fmla="*/ 348 h 439"/>
                <a:gd name="T32" fmla="*/ 129 w 243"/>
                <a:gd name="T33" fmla="*/ 386 h 439"/>
                <a:gd name="T34" fmla="*/ 129 w 243"/>
                <a:gd name="T35" fmla="*/ 416 h 439"/>
                <a:gd name="T36" fmla="*/ 159 w 243"/>
                <a:gd name="T37" fmla="*/ 439 h 439"/>
                <a:gd name="T38" fmla="*/ 167 w 243"/>
                <a:gd name="T39" fmla="*/ 416 h 439"/>
                <a:gd name="T40" fmla="*/ 197 w 243"/>
                <a:gd name="T41" fmla="*/ 424 h 439"/>
                <a:gd name="T42" fmla="*/ 197 w 243"/>
                <a:gd name="T43" fmla="*/ 401 h 439"/>
                <a:gd name="T44" fmla="*/ 220 w 243"/>
                <a:gd name="T45" fmla="*/ 394 h 439"/>
                <a:gd name="T46" fmla="*/ 220 w 243"/>
                <a:gd name="T47" fmla="*/ 333 h 439"/>
                <a:gd name="T48" fmla="*/ 243 w 243"/>
                <a:gd name="T49" fmla="*/ 288 h 439"/>
                <a:gd name="T50" fmla="*/ 235 w 243"/>
                <a:gd name="T51" fmla="*/ 257 h 439"/>
                <a:gd name="T52" fmla="*/ 235 w 243"/>
                <a:gd name="T53" fmla="*/ 265 h 4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3" h="439">
                  <a:moveTo>
                    <a:pt x="235" y="257"/>
                  </a:moveTo>
                  <a:lnTo>
                    <a:pt x="228" y="60"/>
                  </a:lnTo>
                  <a:lnTo>
                    <a:pt x="205" y="0"/>
                  </a:lnTo>
                  <a:lnTo>
                    <a:pt x="38" y="7"/>
                  </a:lnTo>
                  <a:lnTo>
                    <a:pt x="68" y="37"/>
                  </a:lnTo>
                  <a:lnTo>
                    <a:pt x="68" y="60"/>
                  </a:lnTo>
                  <a:lnTo>
                    <a:pt x="53" y="83"/>
                  </a:lnTo>
                  <a:lnTo>
                    <a:pt x="15" y="98"/>
                  </a:lnTo>
                  <a:lnTo>
                    <a:pt x="23" y="128"/>
                  </a:lnTo>
                  <a:lnTo>
                    <a:pt x="0" y="174"/>
                  </a:lnTo>
                  <a:lnTo>
                    <a:pt x="8" y="227"/>
                  </a:lnTo>
                  <a:lnTo>
                    <a:pt x="46" y="265"/>
                  </a:lnTo>
                  <a:lnTo>
                    <a:pt x="53" y="295"/>
                  </a:lnTo>
                  <a:lnTo>
                    <a:pt x="68" y="288"/>
                  </a:lnTo>
                  <a:lnTo>
                    <a:pt x="84" y="295"/>
                  </a:lnTo>
                  <a:lnTo>
                    <a:pt x="76" y="348"/>
                  </a:lnTo>
                  <a:lnTo>
                    <a:pt x="129" y="386"/>
                  </a:lnTo>
                  <a:lnTo>
                    <a:pt x="129" y="416"/>
                  </a:lnTo>
                  <a:lnTo>
                    <a:pt x="159" y="439"/>
                  </a:lnTo>
                  <a:lnTo>
                    <a:pt x="167" y="416"/>
                  </a:lnTo>
                  <a:lnTo>
                    <a:pt x="197" y="424"/>
                  </a:lnTo>
                  <a:lnTo>
                    <a:pt x="197" y="401"/>
                  </a:lnTo>
                  <a:lnTo>
                    <a:pt x="220" y="394"/>
                  </a:lnTo>
                  <a:lnTo>
                    <a:pt x="220" y="333"/>
                  </a:lnTo>
                  <a:lnTo>
                    <a:pt x="243" y="288"/>
                  </a:lnTo>
                  <a:lnTo>
                    <a:pt x="235" y="257"/>
                  </a:lnTo>
                  <a:lnTo>
                    <a:pt x="235" y="26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33" name="Freeform 49"/>
            <p:cNvSpPr>
              <a:spLocks/>
            </p:cNvSpPr>
            <p:nvPr/>
          </p:nvSpPr>
          <p:spPr bwMode="auto">
            <a:xfrm>
              <a:off x="3440" y="1905"/>
              <a:ext cx="189" cy="326"/>
            </a:xfrm>
            <a:custGeom>
              <a:avLst/>
              <a:gdLst>
                <a:gd name="T0" fmla="*/ 189 w 189"/>
                <a:gd name="T1" fmla="*/ 227 h 326"/>
                <a:gd name="T2" fmla="*/ 151 w 189"/>
                <a:gd name="T3" fmla="*/ 235 h 326"/>
                <a:gd name="T4" fmla="*/ 151 w 189"/>
                <a:gd name="T5" fmla="*/ 250 h 326"/>
                <a:gd name="T6" fmla="*/ 121 w 189"/>
                <a:gd name="T7" fmla="*/ 296 h 326"/>
                <a:gd name="T8" fmla="*/ 98 w 189"/>
                <a:gd name="T9" fmla="*/ 280 h 326"/>
                <a:gd name="T10" fmla="*/ 83 w 189"/>
                <a:gd name="T11" fmla="*/ 311 h 326"/>
                <a:gd name="T12" fmla="*/ 76 w 189"/>
                <a:gd name="T13" fmla="*/ 303 h 326"/>
                <a:gd name="T14" fmla="*/ 53 w 189"/>
                <a:gd name="T15" fmla="*/ 318 h 326"/>
                <a:gd name="T16" fmla="*/ 23 w 189"/>
                <a:gd name="T17" fmla="*/ 303 h 326"/>
                <a:gd name="T18" fmla="*/ 23 w 189"/>
                <a:gd name="T19" fmla="*/ 318 h 326"/>
                <a:gd name="T20" fmla="*/ 8 w 189"/>
                <a:gd name="T21" fmla="*/ 311 h 326"/>
                <a:gd name="T22" fmla="*/ 0 w 189"/>
                <a:gd name="T23" fmla="*/ 326 h 326"/>
                <a:gd name="T24" fmla="*/ 0 w 189"/>
                <a:gd name="T25" fmla="*/ 288 h 326"/>
                <a:gd name="T26" fmla="*/ 23 w 189"/>
                <a:gd name="T27" fmla="*/ 243 h 326"/>
                <a:gd name="T28" fmla="*/ 15 w 189"/>
                <a:gd name="T29" fmla="*/ 212 h 326"/>
                <a:gd name="T30" fmla="*/ 8 w 189"/>
                <a:gd name="T31" fmla="*/ 15 h 326"/>
                <a:gd name="T32" fmla="*/ 15 w 189"/>
                <a:gd name="T33" fmla="*/ 15 h 326"/>
                <a:gd name="T34" fmla="*/ 45 w 189"/>
                <a:gd name="T35" fmla="*/ 8 h 326"/>
                <a:gd name="T36" fmla="*/ 167 w 189"/>
                <a:gd name="T37" fmla="*/ 0 h 326"/>
                <a:gd name="T38" fmla="*/ 189 w 189"/>
                <a:gd name="T39" fmla="*/ 197 h 326"/>
                <a:gd name="T40" fmla="*/ 189 w 189"/>
                <a:gd name="T41" fmla="*/ 227 h 3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9" h="326">
                  <a:moveTo>
                    <a:pt x="189" y="227"/>
                  </a:moveTo>
                  <a:lnTo>
                    <a:pt x="151" y="235"/>
                  </a:lnTo>
                  <a:lnTo>
                    <a:pt x="151" y="250"/>
                  </a:lnTo>
                  <a:lnTo>
                    <a:pt x="121" y="296"/>
                  </a:lnTo>
                  <a:lnTo>
                    <a:pt x="98" y="280"/>
                  </a:lnTo>
                  <a:lnTo>
                    <a:pt x="83" y="311"/>
                  </a:lnTo>
                  <a:lnTo>
                    <a:pt x="76" y="303"/>
                  </a:lnTo>
                  <a:lnTo>
                    <a:pt x="53" y="318"/>
                  </a:lnTo>
                  <a:lnTo>
                    <a:pt x="23" y="303"/>
                  </a:lnTo>
                  <a:lnTo>
                    <a:pt x="23" y="318"/>
                  </a:lnTo>
                  <a:lnTo>
                    <a:pt x="8" y="311"/>
                  </a:lnTo>
                  <a:lnTo>
                    <a:pt x="0" y="326"/>
                  </a:lnTo>
                  <a:lnTo>
                    <a:pt x="0" y="288"/>
                  </a:lnTo>
                  <a:lnTo>
                    <a:pt x="23" y="243"/>
                  </a:lnTo>
                  <a:lnTo>
                    <a:pt x="15" y="212"/>
                  </a:lnTo>
                  <a:lnTo>
                    <a:pt x="8" y="15"/>
                  </a:lnTo>
                  <a:lnTo>
                    <a:pt x="15" y="15"/>
                  </a:lnTo>
                  <a:lnTo>
                    <a:pt x="45" y="8"/>
                  </a:lnTo>
                  <a:lnTo>
                    <a:pt x="167" y="0"/>
                  </a:lnTo>
                  <a:lnTo>
                    <a:pt x="189" y="197"/>
                  </a:lnTo>
                  <a:lnTo>
                    <a:pt x="189" y="227"/>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34" name="Freeform 50"/>
            <p:cNvSpPr>
              <a:spLocks/>
            </p:cNvSpPr>
            <p:nvPr/>
          </p:nvSpPr>
          <p:spPr bwMode="auto">
            <a:xfrm>
              <a:off x="3440" y="1905"/>
              <a:ext cx="189" cy="326"/>
            </a:xfrm>
            <a:custGeom>
              <a:avLst/>
              <a:gdLst>
                <a:gd name="T0" fmla="*/ 189 w 189"/>
                <a:gd name="T1" fmla="*/ 227 h 326"/>
                <a:gd name="T2" fmla="*/ 151 w 189"/>
                <a:gd name="T3" fmla="*/ 235 h 326"/>
                <a:gd name="T4" fmla="*/ 151 w 189"/>
                <a:gd name="T5" fmla="*/ 250 h 326"/>
                <a:gd name="T6" fmla="*/ 121 w 189"/>
                <a:gd name="T7" fmla="*/ 296 h 326"/>
                <a:gd name="T8" fmla="*/ 98 w 189"/>
                <a:gd name="T9" fmla="*/ 280 h 326"/>
                <a:gd name="T10" fmla="*/ 83 w 189"/>
                <a:gd name="T11" fmla="*/ 311 h 326"/>
                <a:gd name="T12" fmla="*/ 76 w 189"/>
                <a:gd name="T13" fmla="*/ 303 h 326"/>
                <a:gd name="T14" fmla="*/ 53 w 189"/>
                <a:gd name="T15" fmla="*/ 318 h 326"/>
                <a:gd name="T16" fmla="*/ 23 w 189"/>
                <a:gd name="T17" fmla="*/ 303 h 326"/>
                <a:gd name="T18" fmla="*/ 23 w 189"/>
                <a:gd name="T19" fmla="*/ 318 h 326"/>
                <a:gd name="T20" fmla="*/ 8 w 189"/>
                <a:gd name="T21" fmla="*/ 311 h 326"/>
                <a:gd name="T22" fmla="*/ 0 w 189"/>
                <a:gd name="T23" fmla="*/ 326 h 326"/>
                <a:gd name="T24" fmla="*/ 0 w 189"/>
                <a:gd name="T25" fmla="*/ 288 h 326"/>
                <a:gd name="T26" fmla="*/ 23 w 189"/>
                <a:gd name="T27" fmla="*/ 243 h 326"/>
                <a:gd name="T28" fmla="*/ 15 w 189"/>
                <a:gd name="T29" fmla="*/ 212 h 326"/>
                <a:gd name="T30" fmla="*/ 8 w 189"/>
                <a:gd name="T31" fmla="*/ 15 h 326"/>
                <a:gd name="T32" fmla="*/ 15 w 189"/>
                <a:gd name="T33" fmla="*/ 15 h 326"/>
                <a:gd name="T34" fmla="*/ 45 w 189"/>
                <a:gd name="T35" fmla="*/ 8 h 326"/>
                <a:gd name="T36" fmla="*/ 167 w 189"/>
                <a:gd name="T37" fmla="*/ 0 h 326"/>
                <a:gd name="T38" fmla="*/ 189 w 189"/>
                <a:gd name="T39" fmla="*/ 197 h 326"/>
                <a:gd name="T40" fmla="*/ 189 w 189"/>
                <a:gd name="T41" fmla="*/ 227 h 326"/>
                <a:gd name="T42" fmla="*/ 189 w 189"/>
                <a:gd name="T43" fmla="*/ 235 h 3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9" h="326">
                  <a:moveTo>
                    <a:pt x="189" y="227"/>
                  </a:moveTo>
                  <a:lnTo>
                    <a:pt x="151" y="235"/>
                  </a:lnTo>
                  <a:lnTo>
                    <a:pt x="151" y="250"/>
                  </a:lnTo>
                  <a:lnTo>
                    <a:pt x="121" y="296"/>
                  </a:lnTo>
                  <a:lnTo>
                    <a:pt x="98" y="280"/>
                  </a:lnTo>
                  <a:lnTo>
                    <a:pt x="83" y="311"/>
                  </a:lnTo>
                  <a:lnTo>
                    <a:pt x="76" y="303"/>
                  </a:lnTo>
                  <a:lnTo>
                    <a:pt x="53" y="318"/>
                  </a:lnTo>
                  <a:lnTo>
                    <a:pt x="23" y="303"/>
                  </a:lnTo>
                  <a:lnTo>
                    <a:pt x="23" y="318"/>
                  </a:lnTo>
                  <a:lnTo>
                    <a:pt x="8" y="311"/>
                  </a:lnTo>
                  <a:lnTo>
                    <a:pt x="0" y="326"/>
                  </a:lnTo>
                  <a:lnTo>
                    <a:pt x="0" y="288"/>
                  </a:lnTo>
                  <a:lnTo>
                    <a:pt x="23" y="243"/>
                  </a:lnTo>
                  <a:lnTo>
                    <a:pt x="15" y="212"/>
                  </a:lnTo>
                  <a:lnTo>
                    <a:pt x="8" y="15"/>
                  </a:lnTo>
                  <a:lnTo>
                    <a:pt x="15" y="15"/>
                  </a:lnTo>
                  <a:lnTo>
                    <a:pt x="45" y="8"/>
                  </a:lnTo>
                  <a:lnTo>
                    <a:pt x="167" y="0"/>
                  </a:lnTo>
                  <a:lnTo>
                    <a:pt x="189" y="197"/>
                  </a:lnTo>
                  <a:lnTo>
                    <a:pt x="189" y="227"/>
                  </a:lnTo>
                  <a:lnTo>
                    <a:pt x="189" y="23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35" name="Freeform 51"/>
            <p:cNvSpPr>
              <a:spLocks/>
            </p:cNvSpPr>
            <p:nvPr/>
          </p:nvSpPr>
          <p:spPr bwMode="auto">
            <a:xfrm>
              <a:off x="2910" y="1791"/>
              <a:ext cx="378" cy="243"/>
            </a:xfrm>
            <a:custGeom>
              <a:avLst/>
              <a:gdLst>
                <a:gd name="T0" fmla="*/ 378 w 378"/>
                <a:gd name="T1" fmla="*/ 106 h 243"/>
                <a:gd name="T2" fmla="*/ 348 w 378"/>
                <a:gd name="T3" fmla="*/ 76 h 243"/>
                <a:gd name="T4" fmla="*/ 325 w 378"/>
                <a:gd name="T5" fmla="*/ 61 h 243"/>
                <a:gd name="T6" fmla="*/ 310 w 378"/>
                <a:gd name="T7" fmla="*/ 0 h 243"/>
                <a:gd name="T8" fmla="*/ 15 w 378"/>
                <a:gd name="T9" fmla="*/ 8 h 243"/>
                <a:gd name="T10" fmla="*/ 0 w 378"/>
                <a:gd name="T11" fmla="*/ 8 h 243"/>
                <a:gd name="T12" fmla="*/ 15 w 378"/>
                <a:gd name="T13" fmla="*/ 38 h 243"/>
                <a:gd name="T14" fmla="*/ 0 w 378"/>
                <a:gd name="T15" fmla="*/ 69 h 243"/>
                <a:gd name="T16" fmla="*/ 15 w 378"/>
                <a:gd name="T17" fmla="*/ 84 h 243"/>
                <a:gd name="T18" fmla="*/ 30 w 378"/>
                <a:gd name="T19" fmla="*/ 159 h 243"/>
                <a:gd name="T20" fmla="*/ 45 w 378"/>
                <a:gd name="T21" fmla="*/ 167 h 243"/>
                <a:gd name="T22" fmla="*/ 53 w 378"/>
                <a:gd name="T23" fmla="*/ 235 h 243"/>
                <a:gd name="T24" fmla="*/ 295 w 378"/>
                <a:gd name="T25" fmla="*/ 228 h 243"/>
                <a:gd name="T26" fmla="*/ 310 w 378"/>
                <a:gd name="T27" fmla="*/ 243 h 243"/>
                <a:gd name="T28" fmla="*/ 333 w 378"/>
                <a:gd name="T29" fmla="*/ 197 h 243"/>
                <a:gd name="T30" fmla="*/ 325 w 378"/>
                <a:gd name="T31" fmla="*/ 167 h 243"/>
                <a:gd name="T32" fmla="*/ 363 w 378"/>
                <a:gd name="T33" fmla="*/ 152 h 243"/>
                <a:gd name="T34" fmla="*/ 378 w 378"/>
                <a:gd name="T35" fmla="*/ 129 h 243"/>
                <a:gd name="T36" fmla="*/ 378 w 378"/>
                <a:gd name="T37" fmla="*/ 106 h 2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8" h="243">
                  <a:moveTo>
                    <a:pt x="378" y="106"/>
                  </a:moveTo>
                  <a:lnTo>
                    <a:pt x="348" y="76"/>
                  </a:lnTo>
                  <a:lnTo>
                    <a:pt x="325" y="61"/>
                  </a:lnTo>
                  <a:lnTo>
                    <a:pt x="310" y="0"/>
                  </a:lnTo>
                  <a:lnTo>
                    <a:pt x="15" y="8"/>
                  </a:lnTo>
                  <a:lnTo>
                    <a:pt x="0" y="8"/>
                  </a:lnTo>
                  <a:lnTo>
                    <a:pt x="15" y="38"/>
                  </a:lnTo>
                  <a:lnTo>
                    <a:pt x="0" y="69"/>
                  </a:lnTo>
                  <a:lnTo>
                    <a:pt x="15" y="84"/>
                  </a:lnTo>
                  <a:lnTo>
                    <a:pt x="30" y="159"/>
                  </a:lnTo>
                  <a:lnTo>
                    <a:pt x="45" y="167"/>
                  </a:lnTo>
                  <a:lnTo>
                    <a:pt x="53" y="235"/>
                  </a:lnTo>
                  <a:lnTo>
                    <a:pt x="295" y="228"/>
                  </a:lnTo>
                  <a:lnTo>
                    <a:pt x="310" y="243"/>
                  </a:lnTo>
                  <a:lnTo>
                    <a:pt x="333" y="197"/>
                  </a:lnTo>
                  <a:lnTo>
                    <a:pt x="325" y="167"/>
                  </a:lnTo>
                  <a:lnTo>
                    <a:pt x="363" y="152"/>
                  </a:lnTo>
                  <a:lnTo>
                    <a:pt x="378" y="129"/>
                  </a:lnTo>
                  <a:lnTo>
                    <a:pt x="378" y="106"/>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36" name="Freeform 52"/>
            <p:cNvSpPr>
              <a:spLocks/>
            </p:cNvSpPr>
            <p:nvPr/>
          </p:nvSpPr>
          <p:spPr bwMode="auto">
            <a:xfrm>
              <a:off x="2910" y="1791"/>
              <a:ext cx="378" cy="243"/>
            </a:xfrm>
            <a:custGeom>
              <a:avLst/>
              <a:gdLst>
                <a:gd name="T0" fmla="*/ 378 w 378"/>
                <a:gd name="T1" fmla="*/ 106 h 243"/>
                <a:gd name="T2" fmla="*/ 348 w 378"/>
                <a:gd name="T3" fmla="*/ 76 h 243"/>
                <a:gd name="T4" fmla="*/ 325 w 378"/>
                <a:gd name="T5" fmla="*/ 61 h 243"/>
                <a:gd name="T6" fmla="*/ 310 w 378"/>
                <a:gd name="T7" fmla="*/ 0 h 243"/>
                <a:gd name="T8" fmla="*/ 15 w 378"/>
                <a:gd name="T9" fmla="*/ 8 h 243"/>
                <a:gd name="T10" fmla="*/ 0 w 378"/>
                <a:gd name="T11" fmla="*/ 8 h 243"/>
                <a:gd name="T12" fmla="*/ 15 w 378"/>
                <a:gd name="T13" fmla="*/ 38 h 243"/>
                <a:gd name="T14" fmla="*/ 0 w 378"/>
                <a:gd name="T15" fmla="*/ 69 h 243"/>
                <a:gd name="T16" fmla="*/ 15 w 378"/>
                <a:gd name="T17" fmla="*/ 84 h 243"/>
                <a:gd name="T18" fmla="*/ 30 w 378"/>
                <a:gd name="T19" fmla="*/ 159 h 243"/>
                <a:gd name="T20" fmla="*/ 45 w 378"/>
                <a:gd name="T21" fmla="*/ 167 h 243"/>
                <a:gd name="T22" fmla="*/ 53 w 378"/>
                <a:gd name="T23" fmla="*/ 235 h 243"/>
                <a:gd name="T24" fmla="*/ 295 w 378"/>
                <a:gd name="T25" fmla="*/ 228 h 243"/>
                <a:gd name="T26" fmla="*/ 310 w 378"/>
                <a:gd name="T27" fmla="*/ 243 h 243"/>
                <a:gd name="T28" fmla="*/ 333 w 378"/>
                <a:gd name="T29" fmla="*/ 197 h 243"/>
                <a:gd name="T30" fmla="*/ 325 w 378"/>
                <a:gd name="T31" fmla="*/ 167 h 243"/>
                <a:gd name="T32" fmla="*/ 363 w 378"/>
                <a:gd name="T33" fmla="*/ 152 h 243"/>
                <a:gd name="T34" fmla="*/ 378 w 378"/>
                <a:gd name="T35" fmla="*/ 129 h 243"/>
                <a:gd name="T36" fmla="*/ 378 w 378"/>
                <a:gd name="T37" fmla="*/ 106 h 243"/>
                <a:gd name="T38" fmla="*/ 378 w 378"/>
                <a:gd name="T39" fmla="*/ 114 h 2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8" h="243">
                  <a:moveTo>
                    <a:pt x="378" y="106"/>
                  </a:moveTo>
                  <a:lnTo>
                    <a:pt x="348" y="76"/>
                  </a:lnTo>
                  <a:lnTo>
                    <a:pt x="325" y="61"/>
                  </a:lnTo>
                  <a:lnTo>
                    <a:pt x="310" y="0"/>
                  </a:lnTo>
                  <a:lnTo>
                    <a:pt x="15" y="8"/>
                  </a:lnTo>
                  <a:lnTo>
                    <a:pt x="0" y="8"/>
                  </a:lnTo>
                  <a:lnTo>
                    <a:pt x="15" y="38"/>
                  </a:lnTo>
                  <a:lnTo>
                    <a:pt x="0" y="69"/>
                  </a:lnTo>
                  <a:lnTo>
                    <a:pt x="15" y="84"/>
                  </a:lnTo>
                  <a:lnTo>
                    <a:pt x="30" y="159"/>
                  </a:lnTo>
                  <a:lnTo>
                    <a:pt x="45" y="167"/>
                  </a:lnTo>
                  <a:lnTo>
                    <a:pt x="53" y="235"/>
                  </a:lnTo>
                  <a:lnTo>
                    <a:pt x="295" y="228"/>
                  </a:lnTo>
                  <a:lnTo>
                    <a:pt x="310" y="243"/>
                  </a:lnTo>
                  <a:lnTo>
                    <a:pt x="333" y="197"/>
                  </a:lnTo>
                  <a:lnTo>
                    <a:pt x="325" y="167"/>
                  </a:lnTo>
                  <a:lnTo>
                    <a:pt x="363" y="152"/>
                  </a:lnTo>
                  <a:lnTo>
                    <a:pt x="378" y="129"/>
                  </a:lnTo>
                  <a:lnTo>
                    <a:pt x="378" y="106"/>
                  </a:lnTo>
                  <a:lnTo>
                    <a:pt x="378" y="1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37" name="Freeform 53"/>
            <p:cNvSpPr>
              <a:spLocks/>
            </p:cNvSpPr>
            <p:nvPr/>
          </p:nvSpPr>
          <p:spPr bwMode="auto">
            <a:xfrm>
              <a:off x="2569" y="2064"/>
              <a:ext cx="462" cy="250"/>
            </a:xfrm>
            <a:custGeom>
              <a:avLst/>
              <a:gdLst>
                <a:gd name="T0" fmla="*/ 462 w 462"/>
                <a:gd name="T1" fmla="*/ 250 h 250"/>
                <a:gd name="T2" fmla="*/ 0 w 462"/>
                <a:gd name="T3" fmla="*/ 235 h 250"/>
                <a:gd name="T4" fmla="*/ 15 w 462"/>
                <a:gd name="T5" fmla="*/ 0 h 250"/>
                <a:gd name="T6" fmla="*/ 416 w 462"/>
                <a:gd name="T7" fmla="*/ 8 h 250"/>
                <a:gd name="T8" fmla="*/ 439 w 462"/>
                <a:gd name="T9" fmla="*/ 15 h 250"/>
                <a:gd name="T10" fmla="*/ 447 w 462"/>
                <a:gd name="T11" fmla="*/ 30 h 250"/>
                <a:gd name="T12" fmla="*/ 432 w 462"/>
                <a:gd name="T13" fmla="*/ 46 h 250"/>
                <a:gd name="T14" fmla="*/ 462 w 462"/>
                <a:gd name="T15" fmla="*/ 76 h 250"/>
                <a:gd name="T16" fmla="*/ 462 w 462"/>
                <a:gd name="T17" fmla="*/ 250 h 2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2" h="250">
                  <a:moveTo>
                    <a:pt x="462" y="250"/>
                  </a:moveTo>
                  <a:lnTo>
                    <a:pt x="0" y="235"/>
                  </a:lnTo>
                  <a:lnTo>
                    <a:pt x="15" y="0"/>
                  </a:lnTo>
                  <a:lnTo>
                    <a:pt x="416" y="8"/>
                  </a:lnTo>
                  <a:lnTo>
                    <a:pt x="439" y="15"/>
                  </a:lnTo>
                  <a:lnTo>
                    <a:pt x="447" y="30"/>
                  </a:lnTo>
                  <a:lnTo>
                    <a:pt x="432" y="46"/>
                  </a:lnTo>
                  <a:lnTo>
                    <a:pt x="462" y="76"/>
                  </a:lnTo>
                  <a:lnTo>
                    <a:pt x="462" y="250"/>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38" name="Freeform 54"/>
            <p:cNvSpPr>
              <a:spLocks/>
            </p:cNvSpPr>
            <p:nvPr/>
          </p:nvSpPr>
          <p:spPr bwMode="auto">
            <a:xfrm>
              <a:off x="2569" y="2064"/>
              <a:ext cx="462" cy="258"/>
            </a:xfrm>
            <a:custGeom>
              <a:avLst/>
              <a:gdLst>
                <a:gd name="T0" fmla="*/ 462 w 462"/>
                <a:gd name="T1" fmla="*/ 250 h 258"/>
                <a:gd name="T2" fmla="*/ 0 w 462"/>
                <a:gd name="T3" fmla="*/ 235 h 258"/>
                <a:gd name="T4" fmla="*/ 15 w 462"/>
                <a:gd name="T5" fmla="*/ 0 h 258"/>
                <a:gd name="T6" fmla="*/ 416 w 462"/>
                <a:gd name="T7" fmla="*/ 8 h 258"/>
                <a:gd name="T8" fmla="*/ 439 w 462"/>
                <a:gd name="T9" fmla="*/ 15 h 258"/>
                <a:gd name="T10" fmla="*/ 447 w 462"/>
                <a:gd name="T11" fmla="*/ 30 h 258"/>
                <a:gd name="T12" fmla="*/ 432 w 462"/>
                <a:gd name="T13" fmla="*/ 46 h 258"/>
                <a:gd name="T14" fmla="*/ 462 w 462"/>
                <a:gd name="T15" fmla="*/ 76 h 258"/>
                <a:gd name="T16" fmla="*/ 462 w 462"/>
                <a:gd name="T17" fmla="*/ 250 h 258"/>
                <a:gd name="T18" fmla="*/ 462 w 462"/>
                <a:gd name="T19" fmla="*/ 258 h 2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2" h="258">
                  <a:moveTo>
                    <a:pt x="462" y="250"/>
                  </a:moveTo>
                  <a:lnTo>
                    <a:pt x="0" y="235"/>
                  </a:lnTo>
                  <a:lnTo>
                    <a:pt x="15" y="0"/>
                  </a:lnTo>
                  <a:lnTo>
                    <a:pt x="416" y="8"/>
                  </a:lnTo>
                  <a:lnTo>
                    <a:pt x="439" y="15"/>
                  </a:lnTo>
                  <a:lnTo>
                    <a:pt x="447" y="30"/>
                  </a:lnTo>
                  <a:lnTo>
                    <a:pt x="432" y="46"/>
                  </a:lnTo>
                  <a:lnTo>
                    <a:pt x="462" y="76"/>
                  </a:lnTo>
                  <a:lnTo>
                    <a:pt x="462" y="250"/>
                  </a:lnTo>
                  <a:lnTo>
                    <a:pt x="462" y="25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39" name="Freeform 55"/>
            <p:cNvSpPr>
              <a:spLocks/>
            </p:cNvSpPr>
            <p:nvPr/>
          </p:nvSpPr>
          <p:spPr bwMode="auto">
            <a:xfrm>
              <a:off x="3364" y="2102"/>
              <a:ext cx="455" cy="235"/>
            </a:xfrm>
            <a:custGeom>
              <a:avLst/>
              <a:gdLst>
                <a:gd name="T0" fmla="*/ 417 w 455"/>
                <a:gd name="T1" fmla="*/ 76 h 235"/>
                <a:gd name="T2" fmla="*/ 402 w 455"/>
                <a:gd name="T3" fmla="*/ 38 h 235"/>
                <a:gd name="T4" fmla="*/ 379 w 455"/>
                <a:gd name="T5" fmla="*/ 15 h 235"/>
                <a:gd name="T6" fmla="*/ 356 w 455"/>
                <a:gd name="T7" fmla="*/ 30 h 235"/>
                <a:gd name="T8" fmla="*/ 334 w 455"/>
                <a:gd name="T9" fmla="*/ 30 h 235"/>
                <a:gd name="T10" fmla="*/ 303 w 455"/>
                <a:gd name="T11" fmla="*/ 23 h 235"/>
                <a:gd name="T12" fmla="*/ 280 w 455"/>
                <a:gd name="T13" fmla="*/ 0 h 235"/>
                <a:gd name="T14" fmla="*/ 265 w 455"/>
                <a:gd name="T15" fmla="*/ 0 h 235"/>
                <a:gd name="T16" fmla="*/ 265 w 455"/>
                <a:gd name="T17" fmla="*/ 30 h 235"/>
                <a:gd name="T18" fmla="*/ 227 w 455"/>
                <a:gd name="T19" fmla="*/ 38 h 235"/>
                <a:gd name="T20" fmla="*/ 227 w 455"/>
                <a:gd name="T21" fmla="*/ 53 h 235"/>
                <a:gd name="T22" fmla="*/ 197 w 455"/>
                <a:gd name="T23" fmla="*/ 99 h 235"/>
                <a:gd name="T24" fmla="*/ 174 w 455"/>
                <a:gd name="T25" fmla="*/ 83 h 235"/>
                <a:gd name="T26" fmla="*/ 159 w 455"/>
                <a:gd name="T27" fmla="*/ 114 h 235"/>
                <a:gd name="T28" fmla="*/ 152 w 455"/>
                <a:gd name="T29" fmla="*/ 106 h 235"/>
                <a:gd name="T30" fmla="*/ 129 w 455"/>
                <a:gd name="T31" fmla="*/ 121 h 235"/>
                <a:gd name="T32" fmla="*/ 99 w 455"/>
                <a:gd name="T33" fmla="*/ 106 h 235"/>
                <a:gd name="T34" fmla="*/ 99 w 455"/>
                <a:gd name="T35" fmla="*/ 121 h 235"/>
                <a:gd name="T36" fmla="*/ 84 w 455"/>
                <a:gd name="T37" fmla="*/ 114 h 235"/>
                <a:gd name="T38" fmla="*/ 76 w 455"/>
                <a:gd name="T39" fmla="*/ 129 h 235"/>
                <a:gd name="T40" fmla="*/ 76 w 455"/>
                <a:gd name="T41" fmla="*/ 152 h 235"/>
                <a:gd name="T42" fmla="*/ 53 w 455"/>
                <a:gd name="T43" fmla="*/ 159 h 235"/>
                <a:gd name="T44" fmla="*/ 53 w 455"/>
                <a:gd name="T45" fmla="*/ 182 h 235"/>
                <a:gd name="T46" fmla="*/ 23 w 455"/>
                <a:gd name="T47" fmla="*/ 174 h 235"/>
                <a:gd name="T48" fmla="*/ 15 w 455"/>
                <a:gd name="T49" fmla="*/ 197 h 235"/>
                <a:gd name="T50" fmla="*/ 15 w 455"/>
                <a:gd name="T51" fmla="*/ 220 h 235"/>
                <a:gd name="T52" fmla="*/ 0 w 455"/>
                <a:gd name="T53" fmla="*/ 235 h 235"/>
                <a:gd name="T54" fmla="*/ 84 w 455"/>
                <a:gd name="T55" fmla="*/ 227 h 235"/>
                <a:gd name="T56" fmla="*/ 84 w 455"/>
                <a:gd name="T57" fmla="*/ 212 h 235"/>
                <a:gd name="T58" fmla="*/ 356 w 455"/>
                <a:gd name="T59" fmla="*/ 190 h 235"/>
                <a:gd name="T60" fmla="*/ 387 w 455"/>
                <a:gd name="T61" fmla="*/ 174 h 235"/>
                <a:gd name="T62" fmla="*/ 455 w 455"/>
                <a:gd name="T63" fmla="*/ 106 h 235"/>
                <a:gd name="T64" fmla="*/ 417 w 455"/>
                <a:gd name="T65" fmla="*/ 76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5" h="235">
                  <a:moveTo>
                    <a:pt x="417" y="76"/>
                  </a:moveTo>
                  <a:lnTo>
                    <a:pt x="402" y="38"/>
                  </a:lnTo>
                  <a:lnTo>
                    <a:pt x="379" y="15"/>
                  </a:lnTo>
                  <a:lnTo>
                    <a:pt x="356" y="30"/>
                  </a:lnTo>
                  <a:lnTo>
                    <a:pt x="334" y="30"/>
                  </a:lnTo>
                  <a:lnTo>
                    <a:pt x="303" y="23"/>
                  </a:lnTo>
                  <a:lnTo>
                    <a:pt x="280" y="0"/>
                  </a:lnTo>
                  <a:lnTo>
                    <a:pt x="265" y="0"/>
                  </a:lnTo>
                  <a:lnTo>
                    <a:pt x="265" y="30"/>
                  </a:lnTo>
                  <a:lnTo>
                    <a:pt x="227" y="38"/>
                  </a:lnTo>
                  <a:lnTo>
                    <a:pt x="227" y="53"/>
                  </a:lnTo>
                  <a:lnTo>
                    <a:pt x="197" y="99"/>
                  </a:lnTo>
                  <a:lnTo>
                    <a:pt x="174" y="83"/>
                  </a:lnTo>
                  <a:lnTo>
                    <a:pt x="159" y="114"/>
                  </a:lnTo>
                  <a:lnTo>
                    <a:pt x="152" y="106"/>
                  </a:lnTo>
                  <a:lnTo>
                    <a:pt x="129" y="121"/>
                  </a:lnTo>
                  <a:lnTo>
                    <a:pt x="99" y="106"/>
                  </a:lnTo>
                  <a:lnTo>
                    <a:pt x="99" y="121"/>
                  </a:lnTo>
                  <a:lnTo>
                    <a:pt x="84" y="114"/>
                  </a:lnTo>
                  <a:lnTo>
                    <a:pt x="76" y="129"/>
                  </a:lnTo>
                  <a:lnTo>
                    <a:pt x="76" y="152"/>
                  </a:lnTo>
                  <a:lnTo>
                    <a:pt x="53" y="159"/>
                  </a:lnTo>
                  <a:lnTo>
                    <a:pt x="53" y="182"/>
                  </a:lnTo>
                  <a:lnTo>
                    <a:pt x="23" y="174"/>
                  </a:lnTo>
                  <a:lnTo>
                    <a:pt x="15" y="197"/>
                  </a:lnTo>
                  <a:lnTo>
                    <a:pt x="15" y="220"/>
                  </a:lnTo>
                  <a:lnTo>
                    <a:pt x="0" y="235"/>
                  </a:lnTo>
                  <a:lnTo>
                    <a:pt x="84" y="227"/>
                  </a:lnTo>
                  <a:lnTo>
                    <a:pt x="84" y="212"/>
                  </a:lnTo>
                  <a:lnTo>
                    <a:pt x="356" y="190"/>
                  </a:lnTo>
                  <a:lnTo>
                    <a:pt x="387" y="174"/>
                  </a:lnTo>
                  <a:lnTo>
                    <a:pt x="455" y="106"/>
                  </a:lnTo>
                  <a:lnTo>
                    <a:pt x="417" y="76"/>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40" name="Freeform 56"/>
            <p:cNvSpPr>
              <a:spLocks/>
            </p:cNvSpPr>
            <p:nvPr/>
          </p:nvSpPr>
          <p:spPr bwMode="auto">
            <a:xfrm>
              <a:off x="3364" y="2102"/>
              <a:ext cx="455" cy="235"/>
            </a:xfrm>
            <a:custGeom>
              <a:avLst/>
              <a:gdLst>
                <a:gd name="T0" fmla="*/ 417 w 455"/>
                <a:gd name="T1" fmla="*/ 76 h 235"/>
                <a:gd name="T2" fmla="*/ 402 w 455"/>
                <a:gd name="T3" fmla="*/ 38 h 235"/>
                <a:gd name="T4" fmla="*/ 379 w 455"/>
                <a:gd name="T5" fmla="*/ 15 h 235"/>
                <a:gd name="T6" fmla="*/ 356 w 455"/>
                <a:gd name="T7" fmla="*/ 30 h 235"/>
                <a:gd name="T8" fmla="*/ 334 w 455"/>
                <a:gd name="T9" fmla="*/ 30 h 235"/>
                <a:gd name="T10" fmla="*/ 303 w 455"/>
                <a:gd name="T11" fmla="*/ 23 h 235"/>
                <a:gd name="T12" fmla="*/ 280 w 455"/>
                <a:gd name="T13" fmla="*/ 0 h 235"/>
                <a:gd name="T14" fmla="*/ 265 w 455"/>
                <a:gd name="T15" fmla="*/ 0 h 235"/>
                <a:gd name="T16" fmla="*/ 265 w 455"/>
                <a:gd name="T17" fmla="*/ 30 h 235"/>
                <a:gd name="T18" fmla="*/ 227 w 455"/>
                <a:gd name="T19" fmla="*/ 38 h 235"/>
                <a:gd name="T20" fmla="*/ 227 w 455"/>
                <a:gd name="T21" fmla="*/ 53 h 235"/>
                <a:gd name="T22" fmla="*/ 197 w 455"/>
                <a:gd name="T23" fmla="*/ 99 h 235"/>
                <a:gd name="T24" fmla="*/ 174 w 455"/>
                <a:gd name="T25" fmla="*/ 83 h 235"/>
                <a:gd name="T26" fmla="*/ 159 w 455"/>
                <a:gd name="T27" fmla="*/ 114 h 235"/>
                <a:gd name="T28" fmla="*/ 152 w 455"/>
                <a:gd name="T29" fmla="*/ 106 h 235"/>
                <a:gd name="T30" fmla="*/ 129 w 455"/>
                <a:gd name="T31" fmla="*/ 121 h 235"/>
                <a:gd name="T32" fmla="*/ 99 w 455"/>
                <a:gd name="T33" fmla="*/ 106 h 235"/>
                <a:gd name="T34" fmla="*/ 99 w 455"/>
                <a:gd name="T35" fmla="*/ 121 h 235"/>
                <a:gd name="T36" fmla="*/ 84 w 455"/>
                <a:gd name="T37" fmla="*/ 114 h 235"/>
                <a:gd name="T38" fmla="*/ 76 w 455"/>
                <a:gd name="T39" fmla="*/ 129 h 235"/>
                <a:gd name="T40" fmla="*/ 76 w 455"/>
                <a:gd name="T41" fmla="*/ 152 h 235"/>
                <a:gd name="T42" fmla="*/ 53 w 455"/>
                <a:gd name="T43" fmla="*/ 159 h 235"/>
                <a:gd name="T44" fmla="*/ 53 w 455"/>
                <a:gd name="T45" fmla="*/ 182 h 235"/>
                <a:gd name="T46" fmla="*/ 23 w 455"/>
                <a:gd name="T47" fmla="*/ 174 h 235"/>
                <a:gd name="T48" fmla="*/ 15 w 455"/>
                <a:gd name="T49" fmla="*/ 197 h 235"/>
                <a:gd name="T50" fmla="*/ 15 w 455"/>
                <a:gd name="T51" fmla="*/ 220 h 235"/>
                <a:gd name="T52" fmla="*/ 0 w 455"/>
                <a:gd name="T53" fmla="*/ 235 h 235"/>
                <a:gd name="T54" fmla="*/ 84 w 455"/>
                <a:gd name="T55" fmla="*/ 227 h 235"/>
                <a:gd name="T56" fmla="*/ 84 w 455"/>
                <a:gd name="T57" fmla="*/ 212 h 235"/>
                <a:gd name="T58" fmla="*/ 356 w 455"/>
                <a:gd name="T59" fmla="*/ 190 h 235"/>
                <a:gd name="T60" fmla="*/ 387 w 455"/>
                <a:gd name="T61" fmla="*/ 174 h 235"/>
                <a:gd name="T62" fmla="*/ 455 w 455"/>
                <a:gd name="T63" fmla="*/ 106 h 235"/>
                <a:gd name="T64" fmla="*/ 417 w 455"/>
                <a:gd name="T65" fmla="*/ 76 h 235"/>
                <a:gd name="T66" fmla="*/ 417 w 455"/>
                <a:gd name="T67" fmla="*/ 83 h 2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55" h="235">
                  <a:moveTo>
                    <a:pt x="417" y="76"/>
                  </a:moveTo>
                  <a:lnTo>
                    <a:pt x="402" y="38"/>
                  </a:lnTo>
                  <a:lnTo>
                    <a:pt x="379" y="15"/>
                  </a:lnTo>
                  <a:lnTo>
                    <a:pt x="356" y="30"/>
                  </a:lnTo>
                  <a:lnTo>
                    <a:pt x="334" y="30"/>
                  </a:lnTo>
                  <a:lnTo>
                    <a:pt x="303" y="23"/>
                  </a:lnTo>
                  <a:lnTo>
                    <a:pt x="280" y="0"/>
                  </a:lnTo>
                  <a:lnTo>
                    <a:pt x="265" y="0"/>
                  </a:lnTo>
                  <a:lnTo>
                    <a:pt x="265" y="30"/>
                  </a:lnTo>
                  <a:lnTo>
                    <a:pt x="227" y="38"/>
                  </a:lnTo>
                  <a:lnTo>
                    <a:pt x="227" y="53"/>
                  </a:lnTo>
                  <a:lnTo>
                    <a:pt x="197" y="99"/>
                  </a:lnTo>
                  <a:lnTo>
                    <a:pt x="174" y="83"/>
                  </a:lnTo>
                  <a:lnTo>
                    <a:pt x="159" y="114"/>
                  </a:lnTo>
                  <a:lnTo>
                    <a:pt x="152" y="106"/>
                  </a:lnTo>
                  <a:lnTo>
                    <a:pt x="129" y="121"/>
                  </a:lnTo>
                  <a:lnTo>
                    <a:pt x="99" y="106"/>
                  </a:lnTo>
                  <a:lnTo>
                    <a:pt x="99" y="121"/>
                  </a:lnTo>
                  <a:lnTo>
                    <a:pt x="84" y="114"/>
                  </a:lnTo>
                  <a:lnTo>
                    <a:pt x="76" y="129"/>
                  </a:lnTo>
                  <a:lnTo>
                    <a:pt x="76" y="152"/>
                  </a:lnTo>
                  <a:lnTo>
                    <a:pt x="53" y="159"/>
                  </a:lnTo>
                  <a:lnTo>
                    <a:pt x="53" y="182"/>
                  </a:lnTo>
                  <a:lnTo>
                    <a:pt x="23" y="174"/>
                  </a:lnTo>
                  <a:lnTo>
                    <a:pt x="15" y="197"/>
                  </a:lnTo>
                  <a:lnTo>
                    <a:pt x="15" y="220"/>
                  </a:lnTo>
                  <a:lnTo>
                    <a:pt x="0" y="235"/>
                  </a:lnTo>
                  <a:lnTo>
                    <a:pt x="84" y="227"/>
                  </a:lnTo>
                  <a:lnTo>
                    <a:pt x="84" y="212"/>
                  </a:lnTo>
                  <a:lnTo>
                    <a:pt x="356" y="190"/>
                  </a:lnTo>
                  <a:lnTo>
                    <a:pt x="387" y="174"/>
                  </a:lnTo>
                  <a:lnTo>
                    <a:pt x="455" y="106"/>
                  </a:lnTo>
                  <a:lnTo>
                    <a:pt x="417" y="76"/>
                  </a:lnTo>
                  <a:lnTo>
                    <a:pt x="417" y="8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41" name="Freeform 57"/>
            <p:cNvSpPr>
              <a:spLocks/>
            </p:cNvSpPr>
            <p:nvPr/>
          </p:nvSpPr>
          <p:spPr bwMode="auto">
            <a:xfrm>
              <a:off x="3076" y="2618"/>
              <a:ext cx="349" cy="310"/>
            </a:xfrm>
            <a:custGeom>
              <a:avLst/>
              <a:gdLst>
                <a:gd name="T0" fmla="*/ 311 w 349"/>
                <a:gd name="T1" fmla="*/ 280 h 310"/>
                <a:gd name="T2" fmla="*/ 319 w 349"/>
                <a:gd name="T3" fmla="*/ 265 h 310"/>
                <a:gd name="T4" fmla="*/ 334 w 349"/>
                <a:gd name="T5" fmla="*/ 219 h 310"/>
                <a:gd name="T6" fmla="*/ 288 w 349"/>
                <a:gd name="T7" fmla="*/ 234 h 310"/>
                <a:gd name="T8" fmla="*/ 296 w 349"/>
                <a:gd name="T9" fmla="*/ 219 h 310"/>
                <a:gd name="T10" fmla="*/ 250 w 349"/>
                <a:gd name="T11" fmla="*/ 227 h 310"/>
                <a:gd name="T12" fmla="*/ 303 w 349"/>
                <a:gd name="T13" fmla="*/ 212 h 310"/>
                <a:gd name="T14" fmla="*/ 296 w 349"/>
                <a:gd name="T15" fmla="*/ 151 h 310"/>
                <a:gd name="T16" fmla="*/ 159 w 349"/>
                <a:gd name="T17" fmla="*/ 144 h 310"/>
                <a:gd name="T18" fmla="*/ 167 w 349"/>
                <a:gd name="T19" fmla="*/ 113 h 310"/>
                <a:gd name="T20" fmla="*/ 182 w 349"/>
                <a:gd name="T21" fmla="*/ 90 h 310"/>
                <a:gd name="T22" fmla="*/ 190 w 349"/>
                <a:gd name="T23" fmla="*/ 68 h 310"/>
                <a:gd name="T24" fmla="*/ 197 w 349"/>
                <a:gd name="T25" fmla="*/ 45 h 310"/>
                <a:gd name="T26" fmla="*/ 197 w 349"/>
                <a:gd name="T27" fmla="*/ 30 h 310"/>
                <a:gd name="T28" fmla="*/ 190 w 349"/>
                <a:gd name="T29" fmla="*/ 0 h 310"/>
                <a:gd name="T30" fmla="*/ 0 w 349"/>
                <a:gd name="T31" fmla="*/ 90 h 310"/>
                <a:gd name="T32" fmla="*/ 23 w 349"/>
                <a:gd name="T33" fmla="*/ 242 h 310"/>
                <a:gd name="T34" fmla="*/ 61 w 349"/>
                <a:gd name="T35" fmla="*/ 265 h 310"/>
                <a:gd name="T36" fmla="*/ 167 w 349"/>
                <a:gd name="T37" fmla="*/ 272 h 310"/>
                <a:gd name="T38" fmla="*/ 152 w 349"/>
                <a:gd name="T39" fmla="*/ 257 h 310"/>
                <a:gd name="T40" fmla="*/ 167 w 349"/>
                <a:gd name="T41" fmla="*/ 257 h 310"/>
                <a:gd name="T42" fmla="*/ 197 w 349"/>
                <a:gd name="T43" fmla="*/ 280 h 310"/>
                <a:gd name="T44" fmla="*/ 197 w 349"/>
                <a:gd name="T45" fmla="*/ 288 h 310"/>
                <a:gd name="T46" fmla="*/ 197 w 349"/>
                <a:gd name="T47" fmla="*/ 295 h 310"/>
                <a:gd name="T48" fmla="*/ 250 w 349"/>
                <a:gd name="T49" fmla="*/ 288 h 310"/>
                <a:gd name="T50" fmla="*/ 281 w 349"/>
                <a:gd name="T51" fmla="*/ 295 h 310"/>
                <a:gd name="T52" fmla="*/ 266 w 349"/>
                <a:gd name="T53" fmla="*/ 272 h 310"/>
                <a:gd name="T54" fmla="*/ 266 w 349"/>
                <a:gd name="T55" fmla="*/ 242 h 310"/>
                <a:gd name="T56" fmla="*/ 281 w 349"/>
                <a:gd name="T57" fmla="*/ 272 h 310"/>
                <a:gd name="T58" fmla="*/ 296 w 349"/>
                <a:gd name="T59" fmla="*/ 288 h 310"/>
                <a:gd name="T60" fmla="*/ 326 w 349"/>
                <a:gd name="T61" fmla="*/ 303 h 310"/>
                <a:gd name="T62" fmla="*/ 334 w 349"/>
                <a:gd name="T63" fmla="*/ 303 h 310"/>
                <a:gd name="T64" fmla="*/ 349 w 349"/>
                <a:gd name="T65" fmla="*/ 295 h 3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9" h="310">
                  <a:moveTo>
                    <a:pt x="349" y="295"/>
                  </a:moveTo>
                  <a:lnTo>
                    <a:pt x="311" y="280"/>
                  </a:lnTo>
                  <a:lnTo>
                    <a:pt x="303" y="257"/>
                  </a:lnTo>
                  <a:lnTo>
                    <a:pt x="319" y="265"/>
                  </a:lnTo>
                  <a:lnTo>
                    <a:pt x="326" y="250"/>
                  </a:lnTo>
                  <a:lnTo>
                    <a:pt x="334" y="219"/>
                  </a:lnTo>
                  <a:lnTo>
                    <a:pt x="303" y="242"/>
                  </a:lnTo>
                  <a:lnTo>
                    <a:pt x="288" y="234"/>
                  </a:lnTo>
                  <a:lnTo>
                    <a:pt x="303" y="219"/>
                  </a:lnTo>
                  <a:lnTo>
                    <a:pt x="296" y="219"/>
                  </a:lnTo>
                  <a:lnTo>
                    <a:pt x="273" y="234"/>
                  </a:lnTo>
                  <a:lnTo>
                    <a:pt x="250" y="227"/>
                  </a:lnTo>
                  <a:lnTo>
                    <a:pt x="266" y="204"/>
                  </a:lnTo>
                  <a:lnTo>
                    <a:pt x="303" y="212"/>
                  </a:lnTo>
                  <a:lnTo>
                    <a:pt x="288" y="181"/>
                  </a:lnTo>
                  <a:lnTo>
                    <a:pt x="296" y="151"/>
                  </a:lnTo>
                  <a:lnTo>
                    <a:pt x="167" y="159"/>
                  </a:lnTo>
                  <a:lnTo>
                    <a:pt x="159" y="144"/>
                  </a:lnTo>
                  <a:lnTo>
                    <a:pt x="175" y="113"/>
                  </a:lnTo>
                  <a:lnTo>
                    <a:pt x="167" y="113"/>
                  </a:lnTo>
                  <a:lnTo>
                    <a:pt x="190" y="98"/>
                  </a:lnTo>
                  <a:lnTo>
                    <a:pt x="182" y="90"/>
                  </a:lnTo>
                  <a:lnTo>
                    <a:pt x="205" y="68"/>
                  </a:lnTo>
                  <a:lnTo>
                    <a:pt x="190" y="68"/>
                  </a:lnTo>
                  <a:lnTo>
                    <a:pt x="212" y="53"/>
                  </a:lnTo>
                  <a:lnTo>
                    <a:pt x="197" y="45"/>
                  </a:lnTo>
                  <a:lnTo>
                    <a:pt x="205" y="45"/>
                  </a:lnTo>
                  <a:lnTo>
                    <a:pt x="197" y="30"/>
                  </a:lnTo>
                  <a:lnTo>
                    <a:pt x="190" y="30"/>
                  </a:lnTo>
                  <a:lnTo>
                    <a:pt x="190" y="0"/>
                  </a:lnTo>
                  <a:lnTo>
                    <a:pt x="0" y="7"/>
                  </a:lnTo>
                  <a:lnTo>
                    <a:pt x="0" y="90"/>
                  </a:lnTo>
                  <a:lnTo>
                    <a:pt x="38" y="166"/>
                  </a:lnTo>
                  <a:lnTo>
                    <a:pt x="23" y="242"/>
                  </a:lnTo>
                  <a:lnTo>
                    <a:pt x="16" y="272"/>
                  </a:lnTo>
                  <a:lnTo>
                    <a:pt x="61" y="265"/>
                  </a:lnTo>
                  <a:lnTo>
                    <a:pt x="159" y="280"/>
                  </a:lnTo>
                  <a:lnTo>
                    <a:pt x="167" y="272"/>
                  </a:lnTo>
                  <a:lnTo>
                    <a:pt x="129" y="265"/>
                  </a:lnTo>
                  <a:lnTo>
                    <a:pt x="152" y="257"/>
                  </a:lnTo>
                  <a:lnTo>
                    <a:pt x="152" y="265"/>
                  </a:lnTo>
                  <a:lnTo>
                    <a:pt x="167" y="257"/>
                  </a:lnTo>
                  <a:lnTo>
                    <a:pt x="175" y="280"/>
                  </a:lnTo>
                  <a:lnTo>
                    <a:pt x="197" y="280"/>
                  </a:lnTo>
                  <a:lnTo>
                    <a:pt x="205" y="295"/>
                  </a:lnTo>
                  <a:lnTo>
                    <a:pt x="197" y="288"/>
                  </a:lnTo>
                  <a:lnTo>
                    <a:pt x="190" y="295"/>
                  </a:lnTo>
                  <a:lnTo>
                    <a:pt x="197" y="295"/>
                  </a:lnTo>
                  <a:lnTo>
                    <a:pt x="228" y="310"/>
                  </a:lnTo>
                  <a:lnTo>
                    <a:pt x="250" y="288"/>
                  </a:lnTo>
                  <a:lnTo>
                    <a:pt x="266" y="303"/>
                  </a:lnTo>
                  <a:lnTo>
                    <a:pt x="281" y="295"/>
                  </a:lnTo>
                  <a:lnTo>
                    <a:pt x="281" y="280"/>
                  </a:lnTo>
                  <a:lnTo>
                    <a:pt x="266" y="272"/>
                  </a:lnTo>
                  <a:lnTo>
                    <a:pt x="258" y="257"/>
                  </a:lnTo>
                  <a:lnTo>
                    <a:pt x="266" y="242"/>
                  </a:lnTo>
                  <a:lnTo>
                    <a:pt x="273" y="272"/>
                  </a:lnTo>
                  <a:lnTo>
                    <a:pt x="281" y="272"/>
                  </a:lnTo>
                  <a:lnTo>
                    <a:pt x="281" y="265"/>
                  </a:lnTo>
                  <a:lnTo>
                    <a:pt x="296" y="288"/>
                  </a:lnTo>
                  <a:lnTo>
                    <a:pt x="311" y="288"/>
                  </a:lnTo>
                  <a:lnTo>
                    <a:pt x="326" y="303"/>
                  </a:lnTo>
                  <a:lnTo>
                    <a:pt x="334" y="295"/>
                  </a:lnTo>
                  <a:lnTo>
                    <a:pt x="334" y="303"/>
                  </a:lnTo>
                  <a:lnTo>
                    <a:pt x="341" y="310"/>
                  </a:lnTo>
                  <a:lnTo>
                    <a:pt x="349" y="295"/>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42" name="Freeform 58"/>
            <p:cNvSpPr>
              <a:spLocks/>
            </p:cNvSpPr>
            <p:nvPr/>
          </p:nvSpPr>
          <p:spPr bwMode="auto">
            <a:xfrm>
              <a:off x="3076" y="2618"/>
              <a:ext cx="349" cy="310"/>
            </a:xfrm>
            <a:custGeom>
              <a:avLst/>
              <a:gdLst>
                <a:gd name="T0" fmla="*/ 311 w 349"/>
                <a:gd name="T1" fmla="*/ 280 h 310"/>
                <a:gd name="T2" fmla="*/ 319 w 349"/>
                <a:gd name="T3" fmla="*/ 265 h 310"/>
                <a:gd name="T4" fmla="*/ 334 w 349"/>
                <a:gd name="T5" fmla="*/ 219 h 310"/>
                <a:gd name="T6" fmla="*/ 288 w 349"/>
                <a:gd name="T7" fmla="*/ 234 h 310"/>
                <a:gd name="T8" fmla="*/ 296 w 349"/>
                <a:gd name="T9" fmla="*/ 219 h 310"/>
                <a:gd name="T10" fmla="*/ 250 w 349"/>
                <a:gd name="T11" fmla="*/ 227 h 310"/>
                <a:gd name="T12" fmla="*/ 303 w 349"/>
                <a:gd name="T13" fmla="*/ 212 h 310"/>
                <a:gd name="T14" fmla="*/ 296 w 349"/>
                <a:gd name="T15" fmla="*/ 151 h 310"/>
                <a:gd name="T16" fmla="*/ 159 w 349"/>
                <a:gd name="T17" fmla="*/ 144 h 310"/>
                <a:gd name="T18" fmla="*/ 167 w 349"/>
                <a:gd name="T19" fmla="*/ 113 h 310"/>
                <a:gd name="T20" fmla="*/ 182 w 349"/>
                <a:gd name="T21" fmla="*/ 90 h 310"/>
                <a:gd name="T22" fmla="*/ 190 w 349"/>
                <a:gd name="T23" fmla="*/ 68 h 310"/>
                <a:gd name="T24" fmla="*/ 197 w 349"/>
                <a:gd name="T25" fmla="*/ 45 h 310"/>
                <a:gd name="T26" fmla="*/ 197 w 349"/>
                <a:gd name="T27" fmla="*/ 30 h 310"/>
                <a:gd name="T28" fmla="*/ 190 w 349"/>
                <a:gd name="T29" fmla="*/ 0 h 310"/>
                <a:gd name="T30" fmla="*/ 0 w 349"/>
                <a:gd name="T31" fmla="*/ 90 h 310"/>
                <a:gd name="T32" fmla="*/ 23 w 349"/>
                <a:gd name="T33" fmla="*/ 242 h 310"/>
                <a:gd name="T34" fmla="*/ 61 w 349"/>
                <a:gd name="T35" fmla="*/ 265 h 310"/>
                <a:gd name="T36" fmla="*/ 167 w 349"/>
                <a:gd name="T37" fmla="*/ 272 h 310"/>
                <a:gd name="T38" fmla="*/ 152 w 349"/>
                <a:gd name="T39" fmla="*/ 257 h 310"/>
                <a:gd name="T40" fmla="*/ 167 w 349"/>
                <a:gd name="T41" fmla="*/ 257 h 310"/>
                <a:gd name="T42" fmla="*/ 197 w 349"/>
                <a:gd name="T43" fmla="*/ 280 h 310"/>
                <a:gd name="T44" fmla="*/ 197 w 349"/>
                <a:gd name="T45" fmla="*/ 288 h 310"/>
                <a:gd name="T46" fmla="*/ 197 w 349"/>
                <a:gd name="T47" fmla="*/ 295 h 310"/>
                <a:gd name="T48" fmla="*/ 250 w 349"/>
                <a:gd name="T49" fmla="*/ 288 h 310"/>
                <a:gd name="T50" fmla="*/ 281 w 349"/>
                <a:gd name="T51" fmla="*/ 295 h 310"/>
                <a:gd name="T52" fmla="*/ 266 w 349"/>
                <a:gd name="T53" fmla="*/ 272 h 310"/>
                <a:gd name="T54" fmla="*/ 266 w 349"/>
                <a:gd name="T55" fmla="*/ 242 h 310"/>
                <a:gd name="T56" fmla="*/ 281 w 349"/>
                <a:gd name="T57" fmla="*/ 272 h 310"/>
                <a:gd name="T58" fmla="*/ 296 w 349"/>
                <a:gd name="T59" fmla="*/ 288 h 310"/>
                <a:gd name="T60" fmla="*/ 326 w 349"/>
                <a:gd name="T61" fmla="*/ 303 h 310"/>
                <a:gd name="T62" fmla="*/ 334 w 349"/>
                <a:gd name="T63" fmla="*/ 303 h 310"/>
                <a:gd name="T64" fmla="*/ 349 w 349"/>
                <a:gd name="T65" fmla="*/ 295 h 3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9" h="310">
                  <a:moveTo>
                    <a:pt x="349" y="295"/>
                  </a:moveTo>
                  <a:lnTo>
                    <a:pt x="311" y="280"/>
                  </a:lnTo>
                  <a:lnTo>
                    <a:pt x="303" y="257"/>
                  </a:lnTo>
                  <a:lnTo>
                    <a:pt x="319" y="265"/>
                  </a:lnTo>
                  <a:lnTo>
                    <a:pt x="326" y="250"/>
                  </a:lnTo>
                  <a:lnTo>
                    <a:pt x="334" y="219"/>
                  </a:lnTo>
                  <a:lnTo>
                    <a:pt x="303" y="242"/>
                  </a:lnTo>
                  <a:lnTo>
                    <a:pt x="288" y="234"/>
                  </a:lnTo>
                  <a:lnTo>
                    <a:pt x="303" y="219"/>
                  </a:lnTo>
                  <a:lnTo>
                    <a:pt x="296" y="219"/>
                  </a:lnTo>
                  <a:lnTo>
                    <a:pt x="273" y="234"/>
                  </a:lnTo>
                  <a:lnTo>
                    <a:pt x="250" y="227"/>
                  </a:lnTo>
                  <a:lnTo>
                    <a:pt x="266" y="204"/>
                  </a:lnTo>
                  <a:lnTo>
                    <a:pt x="303" y="212"/>
                  </a:lnTo>
                  <a:lnTo>
                    <a:pt x="288" y="181"/>
                  </a:lnTo>
                  <a:lnTo>
                    <a:pt x="296" y="151"/>
                  </a:lnTo>
                  <a:lnTo>
                    <a:pt x="167" y="159"/>
                  </a:lnTo>
                  <a:lnTo>
                    <a:pt x="159" y="144"/>
                  </a:lnTo>
                  <a:lnTo>
                    <a:pt x="175" y="113"/>
                  </a:lnTo>
                  <a:lnTo>
                    <a:pt x="167" y="113"/>
                  </a:lnTo>
                  <a:lnTo>
                    <a:pt x="190" y="98"/>
                  </a:lnTo>
                  <a:lnTo>
                    <a:pt x="182" y="90"/>
                  </a:lnTo>
                  <a:lnTo>
                    <a:pt x="205" y="68"/>
                  </a:lnTo>
                  <a:lnTo>
                    <a:pt x="190" y="68"/>
                  </a:lnTo>
                  <a:lnTo>
                    <a:pt x="212" y="53"/>
                  </a:lnTo>
                  <a:lnTo>
                    <a:pt x="197" y="45"/>
                  </a:lnTo>
                  <a:lnTo>
                    <a:pt x="205" y="45"/>
                  </a:lnTo>
                  <a:lnTo>
                    <a:pt x="197" y="30"/>
                  </a:lnTo>
                  <a:lnTo>
                    <a:pt x="190" y="30"/>
                  </a:lnTo>
                  <a:lnTo>
                    <a:pt x="190" y="0"/>
                  </a:lnTo>
                  <a:lnTo>
                    <a:pt x="0" y="7"/>
                  </a:lnTo>
                  <a:lnTo>
                    <a:pt x="0" y="90"/>
                  </a:lnTo>
                  <a:lnTo>
                    <a:pt x="38" y="166"/>
                  </a:lnTo>
                  <a:lnTo>
                    <a:pt x="23" y="242"/>
                  </a:lnTo>
                  <a:lnTo>
                    <a:pt x="16" y="272"/>
                  </a:lnTo>
                  <a:lnTo>
                    <a:pt x="61" y="265"/>
                  </a:lnTo>
                  <a:lnTo>
                    <a:pt x="159" y="280"/>
                  </a:lnTo>
                  <a:lnTo>
                    <a:pt x="167" y="272"/>
                  </a:lnTo>
                  <a:lnTo>
                    <a:pt x="129" y="265"/>
                  </a:lnTo>
                  <a:lnTo>
                    <a:pt x="152" y="257"/>
                  </a:lnTo>
                  <a:lnTo>
                    <a:pt x="152" y="265"/>
                  </a:lnTo>
                  <a:lnTo>
                    <a:pt x="167" y="257"/>
                  </a:lnTo>
                  <a:lnTo>
                    <a:pt x="175" y="280"/>
                  </a:lnTo>
                  <a:lnTo>
                    <a:pt x="197" y="280"/>
                  </a:lnTo>
                  <a:lnTo>
                    <a:pt x="205" y="295"/>
                  </a:lnTo>
                  <a:lnTo>
                    <a:pt x="197" y="288"/>
                  </a:lnTo>
                  <a:lnTo>
                    <a:pt x="190" y="295"/>
                  </a:lnTo>
                  <a:lnTo>
                    <a:pt x="197" y="295"/>
                  </a:lnTo>
                  <a:lnTo>
                    <a:pt x="228" y="310"/>
                  </a:lnTo>
                  <a:lnTo>
                    <a:pt x="250" y="288"/>
                  </a:lnTo>
                  <a:lnTo>
                    <a:pt x="266" y="303"/>
                  </a:lnTo>
                  <a:lnTo>
                    <a:pt x="281" y="295"/>
                  </a:lnTo>
                  <a:lnTo>
                    <a:pt x="281" y="280"/>
                  </a:lnTo>
                  <a:lnTo>
                    <a:pt x="266" y="272"/>
                  </a:lnTo>
                  <a:lnTo>
                    <a:pt x="258" y="257"/>
                  </a:lnTo>
                  <a:lnTo>
                    <a:pt x="266" y="242"/>
                  </a:lnTo>
                  <a:lnTo>
                    <a:pt x="273" y="272"/>
                  </a:lnTo>
                  <a:lnTo>
                    <a:pt x="281" y="272"/>
                  </a:lnTo>
                  <a:lnTo>
                    <a:pt x="281" y="265"/>
                  </a:lnTo>
                  <a:lnTo>
                    <a:pt x="296" y="288"/>
                  </a:lnTo>
                  <a:lnTo>
                    <a:pt x="311" y="288"/>
                  </a:lnTo>
                  <a:lnTo>
                    <a:pt x="326" y="303"/>
                  </a:lnTo>
                  <a:lnTo>
                    <a:pt x="334" y="295"/>
                  </a:lnTo>
                  <a:lnTo>
                    <a:pt x="334" y="303"/>
                  </a:lnTo>
                  <a:lnTo>
                    <a:pt x="341" y="310"/>
                  </a:lnTo>
                  <a:lnTo>
                    <a:pt x="349" y="295"/>
                  </a:lnTo>
                  <a:lnTo>
                    <a:pt x="349" y="30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43" name="Freeform 59"/>
            <p:cNvSpPr>
              <a:spLocks/>
            </p:cNvSpPr>
            <p:nvPr/>
          </p:nvSpPr>
          <p:spPr bwMode="auto">
            <a:xfrm>
              <a:off x="4319" y="1283"/>
              <a:ext cx="234" cy="357"/>
            </a:xfrm>
            <a:custGeom>
              <a:avLst/>
              <a:gdLst>
                <a:gd name="T0" fmla="*/ 227 w 234"/>
                <a:gd name="T1" fmla="*/ 175 h 357"/>
                <a:gd name="T2" fmla="*/ 219 w 234"/>
                <a:gd name="T3" fmla="*/ 160 h 357"/>
                <a:gd name="T4" fmla="*/ 227 w 234"/>
                <a:gd name="T5" fmla="*/ 160 h 357"/>
                <a:gd name="T6" fmla="*/ 219 w 234"/>
                <a:gd name="T7" fmla="*/ 144 h 357"/>
                <a:gd name="T8" fmla="*/ 197 w 234"/>
                <a:gd name="T9" fmla="*/ 144 h 357"/>
                <a:gd name="T10" fmla="*/ 189 w 234"/>
                <a:gd name="T11" fmla="*/ 122 h 357"/>
                <a:gd name="T12" fmla="*/ 166 w 234"/>
                <a:gd name="T13" fmla="*/ 114 h 357"/>
                <a:gd name="T14" fmla="*/ 136 w 234"/>
                <a:gd name="T15" fmla="*/ 16 h 357"/>
                <a:gd name="T16" fmla="*/ 106 w 234"/>
                <a:gd name="T17" fmla="*/ 0 h 357"/>
                <a:gd name="T18" fmla="*/ 75 w 234"/>
                <a:gd name="T19" fmla="*/ 23 h 357"/>
                <a:gd name="T20" fmla="*/ 53 w 234"/>
                <a:gd name="T21" fmla="*/ 8 h 357"/>
                <a:gd name="T22" fmla="*/ 30 w 234"/>
                <a:gd name="T23" fmla="*/ 76 h 357"/>
                <a:gd name="T24" fmla="*/ 38 w 234"/>
                <a:gd name="T25" fmla="*/ 137 h 357"/>
                <a:gd name="T26" fmla="*/ 15 w 234"/>
                <a:gd name="T27" fmla="*/ 175 h 357"/>
                <a:gd name="T28" fmla="*/ 22 w 234"/>
                <a:gd name="T29" fmla="*/ 182 h 357"/>
                <a:gd name="T30" fmla="*/ 15 w 234"/>
                <a:gd name="T31" fmla="*/ 182 h 357"/>
                <a:gd name="T32" fmla="*/ 15 w 234"/>
                <a:gd name="T33" fmla="*/ 198 h 357"/>
                <a:gd name="T34" fmla="*/ 0 w 234"/>
                <a:gd name="T35" fmla="*/ 198 h 357"/>
                <a:gd name="T36" fmla="*/ 45 w 234"/>
                <a:gd name="T37" fmla="*/ 342 h 357"/>
                <a:gd name="T38" fmla="*/ 68 w 234"/>
                <a:gd name="T39" fmla="*/ 357 h 357"/>
                <a:gd name="T40" fmla="*/ 83 w 234"/>
                <a:gd name="T41" fmla="*/ 296 h 357"/>
                <a:gd name="T42" fmla="*/ 91 w 234"/>
                <a:gd name="T43" fmla="*/ 288 h 357"/>
                <a:gd name="T44" fmla="*/ 98 w 234"/>
                <a:gd name="T45" fmla="*/ 281 h 357"/>
                <a:gd name="T46" fmla="*/ 98 w 234"/>
                <a:gd name="T47" fmla="*/ 273 h 357"/>
                <a:gd name="T48" fmla="*/ 113 w 234"/>
                <a:gd name="T49" fmla="*/ 288 h 357"/>
                <a:gd name="T50" fmla="*/ 121 w 234"/>
                <a:gd name="T51" fmla="*/ 266 h 357"/>
                <a:gd name="T52" fmla="*/ 128 w 234"/>
                <a:gd name="T53" fmla="*/ 273 h 357"/>
                <a:gd name="T54" fmla="*/ 128 w 234"/>
                <a:gd name="T55" fmla="*/ 228 h 357"/>
                <a:gd name="T56" fmla="*/ 144 w 234"/>
                <a:gd name="T57" fmla="*/ 220 h 357"/>
                <a:gd name="T58" fmla="*/ 144 w 234"/>
                <a:gd name="T59" fmla="*/ 235 h 357"/>
                <a:gd name="T60" fmla="*/ 166 w 234"/>
                <a:gd name="T61" fmla="*/ 235 h 357"/>
                <a:gd name="T62" fmla="*/ 159 w 234"/>
                <a:gd name="T63" fmla="*/ 220 h 357"/>
                <a:gd name="T64" fmla="*/ 166 w 234"/>
                <a:gd name="T65" fmla="*/ 220 h 357"/>
                <a:gd name="T66" fmla="*/ 174 w 234"/>
                <a:gd name="T67" fmla="*/ 205 h 357"/>
                <a:gd name="T68" fmla="*/ 181 w 234"/>
                <a:gd name="T69" fmla="*/ 220 h 357"/>
                <a:gd name="T70" fmla="*/ 197 w 234"/>
                <a:gd name="T71" fmla="*/ 198 h 357"/>
                <a:gd name="T72" fmla="*/ 204 w 234"/>
                <a:gd name="T73" fmla="*/ 198 h 357"/>
                <a:gd name="T74" fmla="*/ 204 w 234"/>
                <a:gd name="T75" fmla="*/ 190 h 357"/>
                <a:gd name="T76" fmla="*/ 219 w 234"/>
                <a:gd name="T77" fmla="*/ 190 h 357"/>
                <a:gd name="T78" fmla="*/ 234 w 234"/>
                <a:gd name="T79" fmla="*/ 167 h 357"/>
                <a:gd name="T80" fmla="*/ 227 w 234"/>
                <a:gd name="T81" fmla="*/ 175 h 3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4" h="357">
                  <a:moveTo>
                    <a:pt x="227" y="175"/>
                  </a:moveTo>
                  <a:lnTo>
                    <a:pt x="219" y="160"/>
                  </a:lnTo>
                  <a:lnTo>
                    <a:pt x="227" y="160"/>
                  </a:lnTo>
                  <a:lnTo>
                    <a:pt x="219" y="144"/>
                  </a:lnTo>
                  <a:lnTo>
                    <a:pt x="197" y="144"/>
                  </a:lnTo>
                  <a:lnTo>
                    <a:pt x="189" y="122"/>
                  </a:lnTo>
                  <a:lnTo>
                    <a:pt x="166" y="114"/>
                  </a:lnTo>
                  <a:lnTo>
                    <a:pt x="136" y="16"/>
                  </a:lnTo>
                  <a:lnTo>
                    <a:pt x="106" y="0"/>
                  </a:lnTo>
                  <a:lnTo>
                    <a:pt x="75" y="23"/>
                  </a:lnTo>
                  <a:lnTo>
                    <a:pt x="53" y="8"/>
                  </a:lnTo>
                  <a:lnTo>
                    <a:pt x="30" y="76"/>
                  </a:lnTo>
                  <a:lnTo>
                    <a:pt x="38" y="137"/>
                  </a:lnTo>
                  <a:lnTo>
                    <a:pt x="15" y="175"/>
                  </a:lnTo>
                  <a:lnTo>
                    <a:pt x="22" y="182"/>
                  </a:lnTo>
                  <a:lnTo>
                    <a:pt x="15" y="182"/>
                  </a:lnTo>
                  <a:lnTo>
                    <a:pt x="15" y="198"/>
                  </a:lnTo>
                  <a:lnTo>
                    <a:pt x="0" y="198"/>
                  </a:lnTo>
                  <a:lnTo>
                    <a:pt x="45" y="342"/>
                  </a:lnTo>
                  <a:lnTo>
                    <a:pt x="68" y="357"/>
                  </a:lnTo>
                  <a:lnTo>
                    <a:pt x="83" y="296"/>
                  </a:lnTo>
                  <a:lnTo>
                    <a:pt x="91" y="288"/>
                  </a:lnTo>
                  <a:lnTo>
                    <a:pt x="98" y="281"/>
                  </a:lnTo>
                  <a:lnTo>
                    <a:pt x="98" y="273"/>
                  </a:lnTo>
                  <a:lnTo>
                    <a:pt x="113" y="288"/>
                  </a:lnTo>
                  <a:lnTo>
                    <a:pt x="121" y="266"/>
                  </a:lnTo>
                  <a:lnTo>
                    <a:pt x="128" y="273"/>
                  </a:lnTo>
                  <a:lnTo>
                    <a:pt x="128" y="228"/>
                  </a:lnTo>
                  <a:lnTo>
                    <a:pt x="144" y="220"/>
                  </a:lnTo>
                  <a:lnTo>
                    <a:pt x="144" y="235"/>
                  </a:lnTo>
                  <a:lnTo>
                    <a:pt x="166" y="235"/>
                  </a:lnTo>
                  <a:lnTo>
                    <a:pt x="159" y="220"/>
                  </a:lnTo>
                  <a:lnTo>
                    <a:pt x="166" y="220"/>
                  </a:lnTo>
                  <a:lnTo>
                    <a:pt x="174" y="205"/>
                  </a:lnTo>
                  <a:lnTo>
                    <a:pt x="181" y="220"/>
                  </a:lnTo>
                  <a:lnTo>
                    <a:pt x="197" y="198"/>
                  </a:lnTo>
                  <a:lnTo>
                    <a:pt x="204" y="198"/>
                  </a:lnTo>
                  <a:lnTo>
                    <a:pt x="204" y="190"/>
                  </a:lnTo>
                  <a:lnTo>
                    <a:pt x="219" y="190"/>
                  </a:lnTo>
                  <a:lnTo>
                    <a:pt x="234" y="167"/>
                  </a:lnTo>
                  <a:lnTo>
                    <a:pt x="227" y="175"/>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44" name="Freeform 60"/>
            <p:cNvSpPr>
              <a:spLocks/>
            </p:cNvSpPr>
            <p:nvPr/>
          </p:nvSpPr>
          <p:spPr bwMode="auto">
            <a:xfrm>
              <a:off x="4319" y="1283"/>
              <a:ext cx="234" cy="357"/>
            </a:xfrm>
            <a:custGeom>
              <a:avLst/>
              <a:gdLst>
                <a:gd name="T0" fmla="*/ 227 w 234"/>
                <a:gd name="T1" fmla="*/ 175 h 357"/>
                <a:gd name="T2" fmla="*/ 219 w 234"/>
                <a:gd name="T3" fmla="*/ 160 h 357"/>
                <a:gd name="T4" fmla="*/ 227 w 234"/>
                <a:gd name="T5" fmla="*/ 160 h 357"/>
                <a:gd name="T6" fmla="*/ 219 w 234"/>
                <a:gd name="T7" fmla="*/ 144 h 357"/>
                <a:gd name="T8" fmla="*/ 197 w 234"/>
                <a:gd name="T9" fmla="*/ 144 h 357"/>
                <a:gd name="T10" fmla="*/ 189 w 234"/>
                <a:gd name="T11" fmla="*/ 122 h 357"/>
                <a:gd name="T12" fmla="*/ 166 w 234"/>
                <a:gd name="T13" fmla="*/ 114 h 357"/>
                <a:gd name="T14" fmla="*/ 136 w 234"/>
                <a:gd name="T15" fmla="*/ 16 h 357"/>
                <a:gd name="T16" fmla="*/ 106 w 234"/>
                <a:gd name="T17" fmla="*/ 0 h 357"/>
                <a:gd name="T18" fmla="*/ 75 w 234"/>
                <a:gd name="T19" fmla="*/ 23 h 357"/>
                <a:gd name="T20" fmla="*/ 53 w 234"/>
                <a:gd name="T21" fmla="*/ 8 h 357"/>
                <a:gd name="T22" fmla="*/ 30 w 234"/>
                <a:gd name="T23" fmla="*/ 76 h 357"/>
                <a:gd name="T24" fmla="*/ 38 w 234"/>
                <a:gd name="T25" fmla="*/ 137 h 357"/>
                <a:gd name="T26" fmla="*/ 15 w 234"/>
                <a:gd name="T27" fmla="*/ 175 h 357"/>
                <a:gd name="T28" fmla="*/ 22 w 234"/>
                <a:gd name="T29" fmla="*/ 182 h 357"/>
                <a:gd name="T30" fmla="*/ 15 w 234"/>
                <a:gd name="T31" fmla="*/ 182 h 357"/>
                <a:gd name="T32" fmla="*/ 15 w 234"/>
                <a:gd name="T33" fmla="*/ 198 h 357"/>
                <a:gd name="T34" fmla="*/ 0 w 234"/>
                <a:gd name="T35" fmla="*/ 198 h 357"/>
                <a:gd name="T36" fmla="*/ 45 w 234"/>
                <a:gd name="T37" fmla="*/ 342 h 357"/>
                <a:gd name="T38" fmla="*/ 68 w 234"/>
                <a:gd name="T39" fmla="*/ 357 h 357"/>
                <a:gd name="T40" fmla="*/ 83 w 234"/>
                <a:gd name="T41" fmla="*/ 296 h 357"/>
                <a:gd name="T42" fmla="*/ 91 w 234"/>
                <a:gd name="T43" fmla="*/ 288 h 357"/>
                <a:gd name="T44" fmla="*/ 98 w 234"/>
                <a:gd name="T45" fmla="*/ 281 h 357"/>
                <a:gd name="T46" fmla="*/ 98 w 234"/>
                <a:gd name="T47" fmla="*/ 273 h 357"/>
                <a:gd name="T48" fmla="*/ 113 w 234"/>
                <a:gd name="T49" fmla="*/ 288 h 357"/>
                <a:gd name="T50" fmla="*/ 121 w 234"/>
                <a:gd name="T51" fmla="*/ 266 h 357"/>
                <a:gd name="T52" fmla="*/ 128 w 234"/>
                <a:gd name="T53" fmla="*/ 273 h 357"/>
                <a:gd name="T54" fmla="*/ 128 w 234"/>
                <a:gd name="T55" fmla="*/ 228 h 357"/>
                <a:gd name="T56" fmla="*/ 144 w 234"/>
                <a:gd name="T57" fmla="*/ 220 h 357"/>
                <a:gd name="T58" fmla="*/ 144 w 234"/>
                <a:gd name="T59" fmla="*/ 235 h 357"/>
                <a:gd name="T60" fmla="*/ 166 w 234"/>
                <a:gd name="T61" fmla="*/ 235 h 357"/>
                <a:gd name="T62" fmla="*/ 159 w 234"/>
                <a:gd name="T63" fmla="*/ 220 h 357"/>
                <a:gd name="T64" fmla="*/ 166 w 234"/>
                <a:gd name="T65" fmla="*/ 220 h 357"/>
                <a:gd name="T66" fmla="*/ 174 w 234"/>
                <a:gd name="T67" fmla="*/ 205 h 357"/>
                <a:gd name="T68" fmla="*/ 181 w 234"/>
                <a:gd name="T69" fmla="*/ 220 h 357"/>
                <a:gd name="T70" fmla="*/ 197 w 234"/>
                <a:gd name="T71" fmla="*/ 198 h 357"/>
                <a:gd name="T72" fmla="*/ 204 w 234"/>
                <a:gd name="T73" fmla="*/ 198 h 357"/>
                <a:gd name="T74" fmla="*/ 204 w 234"/>
                <a:gd name="T75" fmla="*/ 190 h 357"/>
                <a:gd name="T76" fmla="*/ 219 w 234"/>
                <a:gd name="T77" fmla="*/ 190 h 357"/>
                <a:gd name="T78" fmla="*/ 234 w 234"/>
                <a:gd name="T79" fmla="*/ 167 h 357"/>
                <a:gd name="T80" fmla="*/ 227 w 234"/>
                <a:gd name="T81" fmla="*/ 175 h 357"/>
                <a:gd name="T82" fmla="*/ 227 w 234"/>
                <a:gd name="T83" fmla="*/ 182 h 3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4" h="357">
                  <a:moveTo>
                    <a:pt x="227" y="175"/>
                  </a:moveTo>
                  <a:lnTo>
                    <a:pt x="219" y="160"/>
                  </a:lnTo>
                  <a:lnTo>
                    <a:pt x="227" y="160"/>
                  </a:lnTo>
                  <a:lnTo>
                    <a:pt x="219" y="144"/>
                  </a:lnTo>
                  <a:lnTo>
                    <a:pt x="197" y="144"/>
                  </a:lnTo>
                  <a:lnTo>
                    <a:pt x="189" y="122"/>
                  </a:lnTo>
                  <a:lnTo>
                    <a:pt x="166" y="114"/>
                  </a:lnTo>
                  <a:lnTo>
                    <a:pt x="136" y="16"/>
                  </a:lnTo>
                  <a:lnTo>
                    <a:pt x="106" y="0"/>
                  </a:lnTo>
                  <a:lnTo>
                    <a:pt x="75" y="23"/>
                  </a:lnTo>
                  <a:lnTo>
                    <a:pt x="53" y="8"/>
                  </a:lnTo>
                  <a:lnTo>
                    <a:pt x="30" y="76"/>
                  </a:lnTo>
                  <a:lnTo>
                    <a:pt x="38" y="137"/>
                  </a:lnTo>
                  <a:lnTo>
                    <a:pt x="15" y="175"/>
                  </a:lnTo>
                  <a:lnTo>
                    <a:pt x="22" y="182"/>
                  </a:lnTo>
                  <a:lnTo>
                    <a:pt x="15" y="182"/>
                  </a:lnTo>
                  <a:lnTo>
                    <a:pt x="15" y="198"/>
                  </a:lnTo>
                  <a:lnTo>
                    <a:pt x="0" y="198"/>
                  </a:lnTo>
                  <a:lnTo>
                    <a:pt x="45" y="342"/>
                  </a:lnTo>
                  <a:lnTo>
                    <a:pt x="68" y="357"/>
                  </a:lnTo>
                  <a:lnTo>
                    <a:pt x="83" y="296"/>
                  </a:lnTo>
                  <a:lnTo>
                    <a:pt x="91" y="288"/>
                  </a:lnTo>
                  <a:lnTo>
                    <a:pt x="98" y="281"/>
                  </a:lnTo>
                  <a:lnTo>
                    <a:pt x="98" y="273"/>
                  </a:lnTo>
                  <a:lnTo>
                    <a:pt x="113" y="288"/>
                  </a:lnTo>
                  <a:lnTo>
                    <a:pt x="121" y="266"/>
                  </a:lnTo>
                  <a:lnTo>
                    <a:pt x="128" y="273"/>
                  </a:lnTo>
                  <a:lnTo>
                    <a:pt x="128" y="228"/>
                  </a:lnTo>
                  <a:lnTo>
                    <a:pt x="144" y="220"/>
                  </a:lnTo>
                  <a:lnTo>
                    <a:pt x="144" y="235"/>
                  </a:lnTo>
                  <a:lnTo>
                    <a:pt x="166" y="235"/>
                  </a:lnTo>
                  <a:lnTo>
                    <a:pt x="159" y="220"/>
                  </a:lnTo>
                  <a:lnTo>
                    <a:pt x="166" y="220"/>
                  </a:lnTo>
                  <a:lnTo>
                    <a:pt x="174" y="205"/>
                  </a:lnTo>
                  <a:lnTo>
                    <a:pt x="181" y="220"/>
                  </a:lnTo>
                  <a:lnTo>
                    <a:pt x="197" y="198"/>
                  </a:lnTo>
                  <a:lnTo>
                    <a:pt x="204" y="198"/>
                  </a:lnTo>
                  <a:lnTo>
                    <a:pt x="204" y="190"/>
                  </a:lnTo>
                  <a:lnTo>
                    <a:pt x="219" y="190"/>
                  </a:lnTo>
                  <a:lnTo>
                    <a:pt x="234" y="167"/>
                  </a:lnTo>
                  <a:lnTo>
                    <a:pt x="227" y="175"/>
                  </a:lnTo>
                  <a:lnTo>
                    <a:pt x="227" y="18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45" name="Freeform 61"/>
            <p:cNvSpPr>
              <a:spLocks/>
            </p:cNvSpPr>
            <p:nvPr/>
          </p:nvSpPr>
          <p:spPr bwMode="auto">
            <a:xfrm>
              <a:off x="4485" y="1503"/>
              <a:ext cx="15" cy="15"/>
            </a:xfrm>
            <a:custGeom>
              <a:avLst/>
              <a:gdLst>
                <a:gd name="T0" fmla="*/ 15 w 15"/>
                <a:gd name="T1" fmla="*/ 8 h 15"/>
                <a:gd name="T2" fmla="*/ 8 w 15"/>
                <a:gd name="T3" fmla="*/ 0 h 15"/>
                <a:gd name="T4" fmla="*/ 8 w 15"/>
                <a:gd name="T5" fmla="*/ 15 h 15"/>
                <a:gd name="T6" fmla="*/ 0 w 15"/>
                <a:gd name="T7" fmla="*/ 8 h 15"/>
                <a:gd name="T8" fmla="*/ 0 w 15"/>
                <a:gd name="T9" fmla="*/ 0 h 15"/>
                <a:gd name="T10" fmla="*/ 15 w 15"/>
                <a:gd name="T11" fmla="*/ 8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5">
                  <a:moveTo>
                    <a:pt x="15" y="8"/>
                  </a:moveTo>
                  <a:lnTo>
                    <a:pt x="8" y="0"/>
                  </a:lnTo>
                  <a:lnTo>
                    <a:pt x="8" y="15"/>
                  </a:lnTo>
                  <a:lnTo>
                    <a:pt x="0" y="8"/>
                  </a:lnTo>
                  <a:lnTo>
                    <a:pt x="0" y="0"/>
                  </a:lnTo>
                  <a:lnTo>
                    <a:pt x="15" y="8"/>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46" name="Freeform 62"/>
            <p:cNvSpPr>
              <a:spLocks/>
            </p:cNvSpPr>
            <p:nvPr/>
          </p:nvSpPr>
          <p:spPr bwMode="auto">
            <a:xfrm>
              <a:off x="4485" y="1503"/>
              <a:ext cx="15" cy="15"/>
            </a:xfrm>
            <a:custGeom>
              <a:avLst/>
              <a:gdLst>
                <a:gd name="T0" fmla="*/ 15 w 15"/>
                <a:gd name="T1" fmla="*/ 8 h 15"/>
                <a:gd name="T2" fmla="*/ 8 w 15"/>
                <a:gd name="T3" fmla="*/ 0 h 15"/>
                <a:gd name="T4" fmla="*/ 8 w 15"/>
                <a:gd name="T5" fmla="*/ 15 h 15"/>
                <a:gd name="T6" fmla="*/ 0 w 15"/>
                <a:gd name="T7" fmla="*/ 8 h 15"/>
                <a:gd name="T8" fmla="*/ 0 w 15"/>
                <a:gd name="T9" fmla="*/ 0 h 15"/>
                <a:gd name="T10" fmla="*/ 15 w 15"/>
                <a:gd name="T11" fmla="*/ 8 h 15"/>
                <a:gd name="T12" fmla="*/ 15 w 15"/>
                <a:gd name="T13" fmla="*/ 15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5">
                  <a:moveTo>
                    <a:pt x="15" y="8"/>
                  </a:moveTo>
                  <a:lnTo>
                    <a:pt x="8" y="0"/>
                  </a:lnTo>
                  <a:lnTo>
                    <a:pt x="8" y="15"/>
                  </a:lnTo>
                  <a:lnTo>
                    <a:pt x="0" y="8"/>
                  </a:lnTo>
                  <a:lnTo>
                    <a:pt x="0" y="0"/>
                  </a:lnTo>
                  <a:lnTo>
                    <a:pt x="15" y="8"/>
                  </a:lnTo>
                  <a:lnTo>
                    <a:pt x="15"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47" name="Freeform 63"/>
            <p:cNvSpPr>
              <a:spLocks/>
            </p:cNvSpPr>
            <p:nvPr/>
          </p:nvSpPr>
          <p:spPr bwMode="auto">
            <a:xfrm>
              <a:off x="3940" y="1966"/>
              <a:ext cx="280" cy="144"/>
            </a:xfrm>
            <a:custGeom>
              <a:avLst/>
              <a:gdLst>
                <a:gd name="T0" fmla="*/ 280 w 280"/>
                <a:gd name="T1" fmla="*/ 91 h 144"/>
                <a:gd name="T2" fmla="*/ 242 w 280"/>
                <a:gd name="T3" fmla="*/ 98 h 144"/>
                <a:gd name="T4" fmla="*/ 220 w 280"/>
                <a:gd name="T5" fmla="*/ 0 h 144"/>
                <a:gd name="T6" fmla="*/ 0 w 280"/>
                <a:gd name="T7" fmla="*/ 45 h 144"/>
                <a:gd name="T8" fmla="*/ 7 w 280"/>
                <a:gd name="T9" fmla="*/ 83 h 144"/>
                <a:gd name="T10" fmla="*/ 45 w 280"/>
                <a:gd name="T11" fmla="*/ 45 h 144"/>
                <a:gd name="T12" fmla="*/ 61 w 280"/>
                <a:gd name="T13" fmla="*/ 53 h 144"/>
                <a:gd name="T14" fmla="*/ 76 w 280"/>
                <a:gd name="T15" fmla="*/ 30 h 144"/>
                <a:gd name="T16" fmla="*/ 98 w 280"/>
                <a:gd name="T17" fmla="*/ 38 h 144"/>
                <a:gd name="T18" fmla="*/ 106 w 280"/>
                <a:gd name="T19" fmla="*/ 60 h 144"/>
                <a:gd name="T20" fmla="*/ 151 w 280"/>
                <a:gd name="T21" fmla="*/ 83 h 144"/>
                <a:gd name="T22" fmla="*/ 167 w 280"/>
                <a:gd name="T23" fmla="*/ 83 h 144"/>
                <a:gd name="T24" fmla="*/ 159 w 280"/>
                <a:gd name="T25" fmla="*/ 91 h 144"/>
                <a:gd name="T26" fmla="*/ 151 w 280"/>
                <a:gd name="T27" fmla="*/ 121 h 144"/>
                <a:gd name="T28" fmla="*/ 174 w 280"/>
                <a:gd name="T29" fmla="*/ 128 h 144"/>
                <a:gd name="T30" fmla="*/ 167 w 280"/>
                <a:gd name="T31" fmla="*/ 121 h 144"/>
                <a:gd name="T32" fmla="*/ 212 w 280"/>
                <a:gd name="T33" fmla="*/ 144 h 144"/>
                <a:gd name="T34" fmla="*/ 204 w 280"/>
                <a:gd name="T35" fmla="*/ 121 h 144"/>
                <a:gd name="T36" fmla="*/ 182 w 280"/>
                <a:gd name="T37" fmla="*/ 113 h 144"/>
                <a:gd name="T38" fmla="*/ 182 w 280"/>
                <a:gd name="T39" fmla="*/ 98 h 144"/>
                <a:gd name="T40" fmla="*/ 204 w 280"/>
                <a:gd name="T41" fmla="*/ 113 h 144"/>
                <a:gd name="T42" fmla="*/ 182 w 280"/>
                <a:gd name="T43" fmla="*/ 68 h 144"/>
                <a:gd name="T44" fmla="*/ 189 w 280"/>
                <a:gd name="T45" fmla="*/ 75 h 144"/>
                <a:gd name="T46" fmla="*/ 189 w 280"/>
                <a:gd name="T47" fmla="*/ 68 h 144"/>
                <a:gd name="T48" fmla="*/ 174 w 280"/>
                <a:gd name="T49" fmla="*/ 53 h 144"/>
                <a:gd name="T50" fmla="*/ 189 w 280"/>
                <a:gd name="T51" fmla="*/ 53 h 144"/>
                <a:gd name="T52" fmla="*/ 197 w 280"/>
                <a:gd name="T53" fmla="*/ 30 h 144"/>
                <a:gd name="T54" fmla="*/ 197 w 280"/>
                <a:gd name="T55" fmla="*/ 38 h 144"/>
                <a:gd name="T56" fmla="*/ 197 w 280"/>
                <a:gd name="T57" fmla="*/ 15 h 144"/>
                <a:gd name="T58" fmla="*/ 212 w 280"/>
                <a:gd name="T59" fmla="*/ 15 h 144"/>
                <a:gd name="T60" fmla="*/ 212 w 280"/>
                <a:gd name="T61" fmla="*/ 30 h 144"/>
                <a:gd name="T62" fmla="*/ 204 w 280"/>
                <a:gd name="T63" fmla="*/ 30 h 144"/>
                <a:gd name="T64" fmla="*/ 212 w 280"/>
                <a:gd name="T65" fmla="*/ 30 h 144"/>
                <a:gd name="T66" fmla="*/ 204 w 280"/>
                <a:gd name="T67" fmla="*/ 38 h 144"/>
                <a:gd name="T68" fmla="*/ 197 w 280"/>
                <a:gd name="T69" fmla="*/ 53 h 144"/>
                <a:gd name="T70" fmla="*/ 212 w 280"/>
                <a:gd name="T71" fmla="*/ 53 h 144"/>
                <a:gd name="T72" fmla="*/ 204 w 280"/>
                <a:gd name="T73" fmla="*/ 68 h 144"/>
                <a:gd name="T74" fmla="*/ 212 w 280"/>
                <a:gd name="T75" fmla="*/ 83 h 144"/>
                <a:gd name="T76" fmla="*/ 204 w 280"/>
                <a:gd name="T77" fmla="*/ 75 h 144"/>
                <a:gd name="T78" fmla="*/ 204 w 280"/>
                <a:gd name="T79" fmla="*/ 83 h 144"/>
                <a:gd name="T80" fmla="*/ 212 w 280"/>
                <a:gd name="T81" fmla="*/ 91 h 144"/>
                <a:gd name="T82" fmla="*/ 220 w 280"/>
                <a:gd name="T83" fmla="*/ 83 h 144"/>
                <a:gd name="T84" fmla="*/ 220 w 280"/>
                <a:gd name="T85" fmla="*/ 91 h 144"/>
                <a:gd name="T86" fmla="*/ 204 w 280"/>
                <a:gd name="T87" fmla="*/ 91 h 144"/>
                <a:gd name="T88" fmla="*/ 212 w 280"/>
                <a:gd name="T89" fmla="*/ 98 h 144"/>
                <a:gd name="T90" fmla="*/ 204 w 280"/>
                <a:gd name="T91" fmla="*/ 106 h 144"/>
                <a:gd name="T92" fmla="*/ 212 w 280"/>
                <a:gd name="T93" fmla="*/ 113 h 144"/>
                <a:gd name="T94" fmla="*/ 227 w 280"/>
                <a:gd name="T95" fmla="*/ 113 h 144"/>
                <a:gd name="T96" fmla="*/ 235 w 280"/>
                <a:gd name="T97" fmla="*/ 106 h 144"/>
                <a:gd name="T98" fmla="*/ 242 w 280"/>
                <a:gd name="T99" fmla="*/ 121 h 144"/>
                <a:gd name="T100" fmla="*/ 242 w 280"/>
                <a:gd name="T101" fmla="*/ 136 h 144"/>
                <a:gd name="T102" fmla="*/ 257 w 280"/>
                <a:gd name="T103" fmla="*/ 136 h 144"/>
                <a:gd name="T104" fmla="*/ 273 w 280"/>
                <a:gd name="T105" fmla="*/ 128 h 144"/>
                <a:gd name="T106" fmla="*/ 280 w 280"/>
                <a:gd name="T107" fmla="*/ 91 h 1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80" h="144">
                  <a:moveTo>
                    <a:pt x="280" y="91"/>
                  </a:moveTo>
                  <a:lnTo>
                    <a:pt x="242" y="98"/>
                  </a:lnTo>
                  <a:lnTo>
                    <a:pt x="220" y="0"/>
                  </a:lnTo>
                  <a:lnTo>
                    <a:pt x="0" y="45"/>
                  </a:lnTo>
                  <a:lnTo>
                    <a:pt x="7" y="83"/>
                  </a:lnTo>
                  <a:lnTo>
                    <a:pt x="45" y="45"/>
                  </a:lnTo>
                  <a:lnTo>
                    <a:pt x="61" y="53"/>
                  </a:lnTo>
                  <a:lnTo>
                    <a:pt x="76" y="30"/>
                  </a:lnTo>
                  <a:lnTo>
                    <a:pt x="98" y="38"/>
                  </a:lnTo>
                  <a:lnTo>
                    <a:pt x="106" y="60"/>
                  </a:lnTo>
                  <a:lnTo>
                    <a:pt x="151" y="83"/>
                  </a:lnTo>
                  <a:lnTo>
                    <a:pt x="167" y="83"/>
                  </a:lnTo>
                  <a:lnTo>
                    <a:pt x="159" y="91"/>
                  </a:lnTo>
                  <a:lnTo>
                    <a:pt x="151" y="121"/>
                  </a:lnTo>
                  <a:lnTo>
                    <a:pt x="174" y="128"/>
                  </a:lnTo>
                  <a:lnTo>
                    <a:pt x="167" y="121"/>
                  </a:lnTo>
                  <a:lnTo>
                    <a:pt x="212" y="144"/>
                  </a:lnTo>
                  <a:lnTo>
                    <a:pt x="204" y="121"/>
                  </a:lnTo>
                  <a:lnTo>
                    <a:pt x="182" y="113"/>
                  </a:lnTo>
                  <a:lnTo>
                    <a:pt x="182" y="98"/>
                  </a:lnTo>
                  <a:lnTo>
                    <a:pt x="204" y="113"/>
                  </a:lnTo>
                  <a:lnTo>
                    <a:pt x="182" y="68"/>
                  </a:lnTo>
                  <a:lnTo>
                    <a:pt x="189" y="75"/>
                  </a:lnTo>
                  <a:lnTo>
                    <a:pt x="189" y="68"/>
                  </a:lnTo>
                  <a:lnTo>
                    <a:pt x="174" y="53"/>
                  </a:lnTo>
                  <a:lnTo>
                    <a:pt x="189" y="53"/>
                  </a:lnTo>
                  <a:lnTo>
                    <a:pt x="197" y="30"/>
                  </a:lnTo>
                  <a:lnTo>
                    <a:pt x="197" y="38"/>
                  </a:lnTo>
                  <a:lnTo>
                    <a:pt x="197" y="15"/>
                  </a:lnTo>
                  <a:lnTo>
                    <a:pt x="212" y="15"/>
                  </a:lnTo>
                  <a:lnTo>
                    <a:pt x="212" y="30"/>
                  </a:lnTo>
                  <a:lnTo>
                    <a:pt x="204" y="30"/>
                  </a:lnTo>
                  <a:lnTo>
                    <a:pt x="212" y="30"/>
                  </a:lnTo>
                  <a:lnTo>
                    <a:pt x="204" y="38"/>
                  </a:lnTo>
                  <a:lnTo>
                    <a:pt x="197" y="53"/>
                  </a:lnTo>
                  <a:lnTo>
                    <a:pt x="212" y="53"/>
                  </a:lnTo>
                  <a:lnTo>
                    <a:pt x="204" y="68"/>
                  </a:lnTo>
                  <a:lnTo>
                    <a:pt x="212" y="83"/>
                  </a:lnTo>
                  <a:lnTo>
                    <a:pt x="204" y="75"/>
                  </a:lnTo>
                  <a:lnTo>
                    <a:pt x="204" y="83"/>
                  </a:lnTo>
                  <a:lnTo>
                    <a:pt x="212" y="91"/>
                  </a:lnTo>
                  <a:lnTo>
                    <a:pt x="220" y="83"/>
                  </a:lnTo>
                  <a:lnTo>
                    <a:pt x="220" y="91"/>
                  </a:lnTo>
                  <a:lnTo>
                    <a:pt x="204" y="91"/>
                  </a:lnTo>
                  <a:lnTo>
                    <a:pt x="212" y="98"/>
                  </a:lnTo>
                  <a:lnTo>
                    <a:pt x="204" y="106"/>
                  </a:lnTo>
                  <a:lnTo>
                    <a:pt x="212" y="113"/>
                  </a:lnTo>
                  <a:lnTo>
                    <a:pt x="227" y="113"/>
                  </a:lnTo>
                  <a:lnTo>
                    <a:pt x="235" y="106"/>
                  </a:lnTo>
                  <a:lnTo>
                    <a:pt x="242" y="121"/>
                  </a:lnTo>
                  <a:lnTo>
                    <a:pt x="242" y="136"/>
                  </a:lnTo>
                  <a:lnTo>
                    <a:pt x="257" y="136"/>
                  </a:lnTo>
                  <a:lnTo>
                    <a:pt x="273" y="128"/>
                  </a:lnTo>
                  <a:lnTo>
                    <a:pt x="280" y="91"/>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48" name="Freeform 64"/>
            <p:cNvSpPr>
              <a:spLocks/>
            </p:cNvSpPr>
            <p:nvPr/>
          </p:nvSpPr>
          <p:spPr bwMode="auto">
            <a:xfrm>
              <a:off x="3940" y="1966"/>
              <a:ext cx="280" cy="144"/>
            </a:xfrm>
            <a:custGeom>
              <a:avLst/>
              <a:gdLst>
                <a:gd name="T0" fmla="*/ 280 w 280"/>
                <a:gd name="T1" fmla="*/ 91 h 144"/>
                <a:gd name="T2" fmla="*/ 242 w 280"/>
                <a:gd name="T3" fmla="*/ 98 h 144"/>
                <a:gd name="T4" fmla="*/ 220 w 280"/>
                <a:gd name="T5" fmla="*/ 0 h 144"/>
                <a:gd name="T6" fmla="*/ 0 w 280"/>
                <a:gd name="T7" fmla="*/ 45 h 144"/>
                <a:gd name="T8" fmla="*/ 7 w 280"/>
                <a:gd name="T9" fmla="*/ 83 h 144"/>
                <a:gd name="T10" fmla="*/ 45 w 280"/>
                <a:gd name="T11" fmla="*/ 45 h 144"/>
                <a:gd name="T12" fmla="*/ 61 w 280"/>
                <a:gd name="T13" fmla="*/ 53 h 144"/>
                <a:gd name="T14" fmla="*/ 76 w 280"/>
                <a:gd name="T15" fmla="*/ 30 h 144"/>
                <a:gd name="T16" fmla="*/ 98 w 280"/>
                <a:gd name="T17" fmla="*/ 38 h 144"/>
                <a:gd name="T18" fmla="*/ 106 w 280"/>
                <a:gd name="T19" fmla="*/ 60 h 144"/>
                <a:gd name="T20" fmla="*/ 151 w 280"/>
                <a:gd name="T21" fmla="*/ 83 h 144"/>
                <a:gd name="T22" fmla="*/ 167 w 280"/>
                <a:gd name="T23" fmla="*/ 83 h 144"/>
                <a:gd name="T24" fmla="*/ 159 w 280"/>
                <a:gd name="T25" fmla="*/ 91 h 144"/>
                <a:gd name="T26" fmla="*/ 151 w 280"/>
                <a:gd name="T27" fmla="*/ 121 h 144"/>
                <a:gd name="T28" fmla="*/ 174 w 280"/>
                <a:gd name="T29" fmla="*/ 128 h 144"/>
                <a:gd name="T30" fmla="*/ 167 w 280"/>
                <a:gd name="T31" fmla="*/ 121 h 144"/>
                <a:gd name="T32" fmla="*/ 212 w 280"/>
                <a:gd name="T33" fmla="*/ 144 h 144"/>
                <a:gd name="T34" fmla="*/ 204 w 280"/>
                <a:gd name="T35" fmla="*/ 121 h 144"/>
                <a:gd name="T36" fmla="*/ 182 w 280"/>
                <a:gd name="T37" fmla="*/ 113 h 144"/>
                <a:gd name="T38" fmla="*/ 182 w 280"/>
                <a:gd name="T39" fmla="*/ 98 h 144"/>
                <a:gd name="T40" fmla="*/ 204 w 280"/>
                <a:gd name="T41" fmla="*/ 113 h 144"/>
                <a:gd name="T42" fmla="*/ 182 w 280"/>
                <a:gd name="T43" fmla="*/ 68 h 144"/>
                <a:gd name="T44" fmla="*/ 189 w 280"/>
                <a:gd name="T45" fmla="*/ 75 h 144"/>
                <a:gd name="T46" fmla="*/ 189 w 280"/>
                <a:gd name="T47" fmla="*/ 68 h 144"/>
                <a:gd name="T48" fmla="*/ 174 w 280"/>
                <a:gd name="T49" fmla="*/ 53 h 144"/>
                <a:gd name="T50" fmla="*/ 189 w 280"/>
                <a:gd name="T51" fmla="*/ 53 h 144"/>
                <a:gd name="T52" fmla="*/ 197 w 280"/>
                <a:gd name="T53" fmla="*/ 30 h 144"/>
                <a:gd name="T54" fmla="*/ 197 w 280"/>
                <a:gd name="T55" fmla="*/ 38 h 144"/>
                <a:gd name="T56" fmla="*/ 197 w 280"/>
                <a:gd name="T57" fmla="*/ 15 h 144"/>
                <a:gd name="T58" fmla="*/ 212 w 280"/>
                <a:gd name="T59" fmla="*/ 15 h 144"/>
                <a:gd name="T60" fmla="*/ 212 w 280"/>
                <a:gd name="T61" fmla="*/ 30 h 144"/>
                <a:gd name="T62" fmla="*/ 204 w 280"/>
                <a:gd name="T63" fmla="*/ 30 h 144"/>
                <a:gd name="T64" fmla="*/ 212 w 280"/>
                <a:gd name="T65" fmla="*/ 30 h 144"/>
                <a:gd name="T66" fmla="*/ 204 w 280"/>
                <a:gd name="T67" fmla="*/ 38 h 144"/>
                <a:gd name="T68" fmla="*/ 197 w 280"/>
                <a:gd name="T69" fmla="*/ 53 h 144"/>
                <a:gd name="T70" fmla="*/ 212 w 280"/>
                <a:gd name="T71" fmla="*/ 53 h 144"/>
                <a:gd name="T72" fmla="*/ 204 w 280"/>
                <a:gd name="T73" fmla="*/ 68 h 144"/>
                <a:gd name="T74" fmla="*/ 212 w 280"/>
                <a:gd name="T75" fmla="*/ 83 h 144"/>
                <a:gd name="T76" fmla="*/ 204 w 280"/>
                <a:gd name="T77" fmla="*/ 75 h 144"/>
                <a:gd name="T78" fmla="*/ 204 w 280"/>
                <a:gd name="T79" fmla="*/ 83 h 144"/>
                <a:gd name="T80" fmla="*/ 212 w 280"/>
                <a:gd name="T81" fmla="*/ 91 h 144"/>
                <a:gd name="T82" fmla="*/ 220 w 280"/>
                <a:gd name="T83" fmla="*/ 83 h 144"/>
                <a:gd name="T84" fmla="*/ 220 w 280"/>
                <a:gd name="T85" fmla="*/ 91 h 144"/>
                <a:gd name="T86" fmla="*/ 204 w 280"/>
                <a:gd name="T87" fmla="*/ 91 h 144"/>
                <a:gd name="T88" fmla="*/ 212 w 280"/>
                <a:gd name="T89" fmla="*/ 98 h 144"/>
                <a:gd name="T90" fmla="*/ 204 w 280"/>
                <a:gd name="T91" fmla="*/ 106 h 144"/>
                <a:gd name="T92" fmla="*/ 212 w 280"/>
                <a:gd name="T93" fmla="*/ 113 h 144"/>
                <a:gd name="T94" fmla="*/ 227 w 280"/>
                <a:gd name="T95" fmla="*/ 113 h 144"/>
                <a:gd name="T96" fmla="*/ 235 w 280"/>
                <a:gd name="T97" fmla="*/ 106 h 144"/>
                <a:gd name="T98" fmla="*/ 242 w 280"/>
                <a:gd name="T99" fmla="*/ 121 h 144"/>
                <a:gd name="T100" fmla="*/ 242 w 280"/>
                <a:gd name="T101" fmla="*/ 136 h 144"/>
                <a:gd name="T102" fmla="*/ 257 w 280"/>
                <a:gd name="T103" fmla="*/ 136 h 144"/>
                <a:gd name="T104" fmla="*/ 273 w 280"/>
                <a:gd name="T105" fmla="*/ 128 h 144"/>
                <a:gd name="T106" fmla="*/ 280 w 280"/>
                <a:gd name="T107" fmla="*/ 91 h 144"/>
                <a:gd name="T108" fmla="*/ 280 w 280"/>
                <a:gd name="T109" fmla="*/ 98 h 1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80" h="144">
                  <a:moveTo>
                    <a:pt x="280" y="91"/>
                  </a:moveTo>
                  <a:lnTo>
                    <a:pt x="242" y="98"/>
                  </a:lnTo>
                  <a:lnTo>
                    <a:pt x="220" y="0"/>
                  </a:lnTo>
                  <a:lnTo>
                    <a:pt x="0" y="45"/>
                  </a:lnTo>
                  <a:lnTo>
                    <a:pt x="7" y="83"/>
                  </a:lnTo>
                  <a:lnTo>
                    <a:pt x="45" y="45"/>
                  </a:lnTo>
                  <a:lnTo>
                    <a:pt x="61" y="53"/>
                  </a:lnTo>
                  <a:lnTo>
                    <a:pt x="76" y="30"/>
                  </a:lnTo>
                  <a:lnTo>
                    <a:pt x="98" y="38"/>
                  </a:lnTo>
                  <a:lnTo>
                    <a:pt x="106" y="60"/>
                  </a:lnTo>
                  <a:lnTo>
                    <a:pt x="151" y="83"/>
                  </a:lnTo>
                  <a:lnTo>
                    <a:pt x="167" y="83"/>
                  </a:lnTo>
                  <a:lnTo>
                    <a:pt x="159" y="91"/>
                  </a:lnTo>
                  <a:lnTo>
                    <a:pt x="151" y="121"/>
                  </a:lnTo>
                  <a:lnTo>
                    <a:pt x="174" y="128"/>
                  </a:lnTo>
                  <a:lnTo>
                    <a:pt x="167" y="121"/>
                  </a:lnTo>
                  <a:lnTo>
                    <a:pt x="212" y="144"/>
                  </a:lnTo>
                  <a:lnTo>
                    <a:pt x="204" y="121"/>
                  </a:lnTo>
                  <a:lnTo>
                    <a:pt x="182" y="113"/>
                  </a:lnTo>
                  <a:lnTo>
                    <a:pt x="182" y="98"/>
                  </a:lnTo>
                  <a:lnTo>
                    <a:pt x="204" y="113"/>
                  </a:lnTo>
                  <a:lnTo>
                    <a:pt x="182" y="68"/>
                  </a:lnTo>
                  <a:lnTo>
                    <a:pt x="189" y="75"/>
                  </a:lnTo>
                  <a:lnTo>
                    <a:pt x="189" y="68"/>
                  </a:lnTo>
                  <a:lnTo>
                    <a:pt x="174" y="53"/>
                  </a:lnTo>
                  <a:lnTo>
                    <a:pt x="189" y="53"/>
                  </a:lnTo>
                  <a:lnTo>
                    <a:pt x="197" y="30"/>
                  </a:lnTo>
                  <a:lnTo>
                    <a:pt x="197" y="38"/>
                  </a:lnTo>
                  <a:lnTo>
                    <a:pt x="197" y="15"/>
                  </a:lnTo>
                  <a:lnTo>
                    <a:pt x="212" y="15"/>
                  </a:lnTo>
                  <a:lnTo>
                    <a:pt x="212" y="30"/>
                  </a:lnTo>
                  <a:lnTo>
                    <a:pt x="204" y="30"/>
                  </a:lnTo>
                  <a:lnTo>
                    <a:pt x="212" y="30"/>
                  </a:lnTo>
                  <a:lnTo>
                    <a:pt x="204" y="38"/>
                  </a:lnTo>
                  <a:lnTo>
                    <a:pt x="197" y="53"/>
                  </a:lnTo>
                  <a:lnTo>
                    <a:pt x="212" y="53"/>
                  </a:lnTo>
                  <a:lnTo>
                    <a:pt x="204" y="68"/>
                  </a:lnTo>
                  <a:lnTo>
                    <a:pt x="212" y="83"/>
                  </a:lnTo>
                  <a:lnTo>
                    <a:pt x="204" y="75"/>
                  </a:lnTo>
                  <a:lnTo>
                    <a:pt x="204" y="83"/>
                  </a:lnTo>
                  <a:lnTo>
                    <a:pt x="212" y="91"/>
                  </a:lnTo>
                  <a:lnTo>
                    <a:pt x="220" y="83"/>
                  </a:lnTo>
                  <a:lnTo>
                    <a:pt x="220" y="91"/>
                  </a:lnTo>
                  <a:lnTo>
                    <a:pt x="204" y="91"/>
                  </a:lnTo>
                  <a:lnTo>
                    <a:pt x="212" y="98"/>
                  </a:lnTo>
                  <a:lnTo>
                    <a:pt x="204" y="106"/>
                  </a:lnTo>
                  <a:lnTo>
                    <a:pt x="212" y="113"/>
                  </a:lnTo>
                  <a:lnTo>
                    <a:pt x="227" y="113"/>
                  </a:lnTo>
                  <a:lnTo>
                    <a:pt x="235" y="106"/>
                  </a:lnTo>
                  <a:lnTo>
                    <a:pt x="242" y="121"/>
                  </a:lnTo>
                  <a:lnTo>
                    <a:pt x="242" y="136"/>
                  </a:lnTo>
                  <a:lnTo>
                    <a:pt x="257" y="136"/>
                  </a:lnTo>
                  <a:lnTo>
                    <a:pt x="273" y="128"/>
                  </a:lnTo>
                  <a:lnTo>
                    <a:pt x="280" y="91"/>
                  </a:lnTo>
                  <a:lnTo>
                    <a:pt x="280" y="9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49" name="Freeform 65"/>
            <p:cNvSpPr>
              <a:spLocks/>
            </p:cNvSpPr>
            <p:nvPr/>
          </p:nvSpPr>
          <p:spPr bwMode="auto">
            <a:xfrm>
              <a:off x="4250" y="1662"/>
              <a:ext cx="205" cy="107"/>
            </a:xfrm>
            <a:custGeom>
              <a:avLst/>
              <a:gdLst>
                <a:gd name="T0" fmla="*/ 197 w 205"/>
                <a:gd name="T1" fmla="*/ 46 h 107"/>
                <a:gd name="T2" fmla="*/ 182 w 205"/>
                <a:gd name="T3" fmla="*/ 53 h 107"/>
                <a:gd name="T4" fmla="*/ 205 w 205"/>
                <a:gd name="T5" fmla="*/ 69 h 107"/>
                <a:gd name="T6" fmla="*/ 182 w 205"/>
                <a:gd name="T7" fmla="*/ 76 h 107"/>
                <a:gd name="T8" fmla="*/ 160 w 205"/>
                <a:gd name="T9" fmla="*/ 61 h 107"/>
                <a:gd name="T10" fmla="*/ 152 w 205"/>
                <a:gd name="T11" fmla="*/ 46 h 107"/>
                <a:gd name="T12" fmla="*/ 137 w 205"/>
                <a:gd name="T13" fmla="*/ 46 h 107"/>
                <a:gd name="T14" fmla="*/ 152 w 205"/>
                <a:gd name="T15" fmla="*/ 8 h 107"/>
                <a:gd name="T16" fmla="*/ 137 w 205"/>
                <a:gd name="T17" fmla="*/ 8 h 107"/>
                <a:gd name="T18" fmla="*/ 137 w 205"/>
                <a:gd name="T19" fmla="*/ 0 h 107"/>
                <a:gd name="T20" fmla="*/ 114 w 205"/>
                <a:gd name="T21" fmla="*/ 16 h 107"/>
                <a:gd name="T22" fmla="*/ 46 w 205"/>
                <a:gd name="T23" fmla="*/ 31 h 107"/>
                <a:gd name="T24" fmla="*/ 0 w 205"/>
                <a:gd name="T25" fmla="*/ 38 h 107"/>
                <a:gd name="T26" fmla="*/ 0 w 205"/>
                <a:gd name="T27" fmla="*/ 99 h 107"/>
                <a:gd name="T28" fmla="*/ 99 w 205"/>
                <a:gd name="T29" fmla="*/ 76 h 107"/>
                <a:gd name="T30" fmla="*/ 122 w 205"/>
                <a:gd name="T31" fmla="*/ 69 h 107"/>
                <a:gd name="T32" fmla="*/ 129 w 205"/>
                <a:gd name="T33" fmla="*/ 91 h 107"/>
                <a:gd name="T34" fmla="*/ 144 w 205"/>
                <a:gd name="T35" fmla="*/ 91 h 107"/>
                <a:gd name="T36" fmla="*/ 144 w 205"/>
                <a:gd name="T37" fmla="*/ 107 h 107"/>
                <a:gd name="T38" fmla="*/ 167 w 205"/>
                <a:gd name="T39" fmla="*/ 76 h 107"/>
                <a:gd name="T40" fmla="*/ 167 w 205"/>
                <a:gd name="T41" fmla="*/ 99 h 107"/>
                <a:gd name="T42" fmla="*/ 205 w 205"/>
                <a:gd name="T43" fmla="*/ 76 h 107"/>
                <a:gd name="T44" fmla="*/ 205 w 205"/>
                <a:gd name="T45" fmla="*/ 69 h 107"/>
                <a:gd name="T46" fmla="*/ 197 w 205"/>
                <a:gd name="T47" fmla="*/ 46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5" h="107">
                  <a:moveTo>
                    <a:pt x="197" y="46"/>
                  </a:moveTo>
                  <a:lnTo>
                    <a:pt x="182" y="53"/>
                  </a:lnTo>
                  <a:lnTo>
                    <a:pt x="205" y="69"/>
                  </a:lnTo>
                  <a:lnTo>
                    <a:pt x="182" y="76"/>
                  </a:lnTo>
                  <a:lnTo>
                    <a:pt x="160" y="61"/>
                  </a:lnTo>
                  <a:lnTo>
                    <a:pt x="152" y="46"/>
                  </a:lnTo>
                  <a:lnTo>
                    <a:pt x="137" y="46"/>
                  </a:lnTo>
                  <a:lnTo>
                    <a:pt x="152" y="8"/>
                  </a:lnTo>
                  <a:lnTo>
                    <a:pt x="137" y="8"/>
                  </a:lnTo>
                  <a:lnTo>
                    <a:pt x="137" y="0"/>
                  </a:lnTo>
                  <a:lnTo>
                    <a:pt x="114" y="16"/>
                  </a:lnTo>
                  <a:lnTo>
                    <a:pt x="46" y="31"/>
                  </a:lnTo>
                  <a:lnTo>
                    <a:pt x="0" y="38"/>
                  </a:lnTo>
                  <a:lnTo>
                    <a:pt x="0" y="99"/>
                  </a:lnTo>
                  <a:lnTo>
                    <a:pt x="99" y="76"/>
                  </a:lnTo>
                  <a:lnTo>
                    <a:pt x="122" y="69"/>
                  </a:lnTo>
                  <a:lnTo>
                    <a:pt x="129" y="91"/>
                  </a:lnTo>
                  <a:lnTo>
                    <a:pt x="144" y="91"/>
                  </a:lnTo>
                  <a:lnTo>
                    <a:pt x="144" y="107"/>
                  </a:lnTo>
                  <a:lnTo>
                    <a:pt x="167" y="76"/>
                  </a:lnTo>
                  <a:lnTo>
                    <a:pt x="167" y="99"/>
                  </a:lnTo>
                  <a:lnTo>
                    <a:pt x="205" y="76"/>
                  </a:lnTo>
                  <a:lnTo>
                    <a:pt x="205" y="69"/>
                  </a:lnTo>
                  <a:lnTo>
                    <a:pt x="197" y="46"/>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50" name="Freeform 66"/>
            <p:cNvSpPr>
              <a:spLocks/>
            </p:cNvSpPr>
            <p:nvPr/>
          </p:nvSpPr>
          <p:spPr bwMode="auto">
            <a:xfrm>
              <a:off x="4250" y="1662"/>
              <a:ext cx="205" cy="107"/>
            </a:xfrm>
            <a:custGeom>
              <a:avLst/>
              <a:gdLst>
                <a:gd name="T0" fmla="*/ 197 w 205"/>
                <a:gd name="T1" fmla="*/ 46 h 107"/>
                <a:gd name="T2" fmla="*/ 182 w 205"/>
                <a:gd name="T3" fmla="*/ 53 h 107"/>
                <a:gd name="T4" fmla="*/ 205 w 205"/>
                <a:gd name="T5" fmla="*/ 69 h 107"/>
                <a:gd name="T6" fmla="*/ 182 w 205"/>
                <a:gd name="T7" fmla="*/ 76 h 107"/>
                <a:gd name="T8" fmla="*/ 160 w 205"/>
                <a:gd name="T9" fmla="*/ 61 h 107"/>
                <a:gd name="T10" fmla="*/ 152 w 205"/>
                <a:gd name="T11" fmla="*/ 46 h 107"/>
                <a:gd name="T12" fmla="*/ 137 w 205"/>
                <a:gd name="T13" fmla="*/ 46 h 107"/>
                <a:gd name="T14" fmla="*/ 152 w 205"/>
                <a:gd name="T15" fmla="*/ 8 h 107"/>
                <a:gd name="T16" fmla="*/ 137 w 205"/>
                <a:gd name="T17" fmla="*/ 8 h 107"/>
                <a:gd name="T18" fmla="*/ 137 w 205"/>
                <a:gd name="T19" fmla="*/ 0 h 107"/>
                <a:gd name="T20" fmla="*/ 114 w 205"/>
                <a:gd name="T21" fmla="*/ 16 h 107"/>
                <a:gd name="T22" fmla="*/ 46 w 205"/>
                <a:gd name="T23" fmla="*/ 31 h 107"/>
                <a:gd name="T24" fmla="*/ 0 w 205"/>
                <a:gd name="T25" fmla="*/ 38 h 107"/>
                <a:gd name="T26" fmla="*/ 0 w 205"/>
                <a:gd name="T27" fmla="*/ 99 h 107"/>
                <a:gd name="T28" fmla="*/ 99 w 205"/>
                <a:gd name="T29" fmla="*/ 76 h 107"/>
                <a:gd name="T30" fmla="*/ 122 w 205"/>
                <a:gd name="T31" fmla="*/ 69 h 107"/>
                <a:gd name="T32" fmla="*/ 129 w 205"/>
                <a:gd name="T33" fmla="*/ 91 h 107"/>
                <a:gd name="T34" fmla="*/ 144 w 205"/>
                <a:gd name="T35" fmla="*/ 91 h 107"/>
                <a:gd name="T36" fmla="*/ 144 w 205"/>
                <a:gd name="T37" fmla="*/ 107 h 107"/>
                <a:gd name="T38" fmla="*/ 167 w 205"/>
                <a:gd name="T39" fmla="*/ 76 h 107"/>
                <a:gd name="T40" fmla="*/ 167 w 205"/>
                <a:gd name="T41" fmla="*/ 99 h 107"/>
                <a:gd name="T42" fmla="*/ 205 w 205"/>
                <a:gd name="T43" fmla="*/ 76 h 107"/>
                <a:gd name="T44" fmla="*/ 205 w 205"/>
                <a:gd name="T45" fmla="*/ 69 h 107"/>
                <a:gd name="T46" fmla="*/ 197 w 205"/>
                <a:gd name="T47" fmla="*/ 46 h 107"/>
                <a:gd name="T48" fmla="*/ 197 w 205"/>
                <a:gd name="T49" fmla="*/ 53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5" h="107">
                  <a:moveTo>
                    <a:pt x="197" y="46"/>
                  </a:moveTo>
                  <a:lnTo>
                    <a:pt x="182" y="53"/>
                  </a:lnTo>
                  <a:lnTo>
                    <a:pt x="205" y="69"/>
                  </a:lnTo>
                  <a:lnTo>
                    <a:pt x="182" y="76"/>
                  </a:lnTo>
                  <a:lnTo>
                    <a:pt x="160" y="61"/>
                  </a:lnTo>
                  <a:lnTo>
                    <a:pt x="152" y="46"/>
                  </a:lnTo>
                  <a:lnTo>
                    <a:pt x="137" y="46"/>
                  </a:lnTo>
                  <a:lnTo>
                    <a:pt x="152" y="8"/>
                  </a:lnTo>
                  <a:lnTo>
                    <a:pt x="137" y="8"/>
                  </a:lnTo>
                  <a:lnTo>
                    <a:pt x="137" y="0"/>
                  </a:lnTo>
                  <a:lnTo>
                    <a:pt x="114" y="16"/>
                  </a:lnTo>
                  <a:lnTo>
                    <a:pt x="46" y="31"/>
                  </a:lnTo>
                  <a:lnTo>
                    <a:pt x="0" y="38"/>
                  </a:lnTo>
                  <a:lnTo>
                    <a:pt x="0" y="99"/>
                  </a:lnTo>
                  <a:lnTo>
                    <a:pt x="99" y="76"/>
                  </a:lnTo>
                  <a:lnTo>
                    <a:pt x="122" y="69"/>
                  </a:lnTo>
                  <a:lnTo>
                    <a:pt x="129" y="91"/>
                  </a:lnTo>
                  <a:lnTo>
                    <a:pt x="144" y="91"/>
                  </a:lnTo>
                  <a:lnTo>
                    <a:pt x="144" y="107"/>
                  </a:lnTo>
                  <a:lnTo>
                    <a:pt x="167" y="76"/>
                  </a:lnTo>
                  <a:lnTo>
                    <a:pt x="167" y="99"/>
                  </a:lnTo>
                  <a:lnTo>
                    <a:pt x="205" y="76"/>
                  </a:lnTo>
                  <a:lnTo>
                    <a:pt x="205" y="69"/>
                  </a:lnTo>
                  <a:lnTo>
                    <a:pt x="197" y="46"/>
                  </a:lnTo>
                  <a:lnTo>
                    <a:pt x="197" y="5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51" name="Freeform 67"/>
            <p:cNvSpPr>
              <a:spLocks/>
            </p:cNvSpPr>
            <p:nvPr/>
          </p:nvSpPr>
          <p:spPr bwMode="auto">
            <a:xfrm>
              <a:off x="3251" y="1465"/>
              <a:ext cx="363" cy="190"/>
            </a:xfrm>
            <a:custGeom>
              <a:avLst/>
              <a:gdLst>
                <a:gd name="T0" fmla="*/ 340 w 363"/>
                <a:gd name="T1" fmla="*/ 84 h 190"/>
                <a:gd name="T2" fmla="*/ 333 w 363"/>
                <a:gd name="T3" fmla="*/ 61 h 190"/>
                <a:gd name="T4" fmla="*/ 295 w 363"/>
                <a:gd name="T5" fmla="*/ 61 h 190"/>
                <a:gd name="T6" fmla="*/ 295 w 363"/>
                <a:gd name="T7" fmla="*/ 38 h 190"/>
                <a:gd name="T8" fmla="*/ 234 w 363"/>
                <a:gd name="T9" fmla="*/ 53 h 190"/>
                <a:gd name="T10" fmla="*/ 212 w 363"/>
                <a:gd name="T11" fmla="*/ 76 h 190"/>
                <a:gd name="T12" fmla="*/ 166 w 363"/>
                <a:gd name="T13" fmla="*/ 76 h 190"/>
                <a:gd name="T14" fmla="*/ 144 w 363"/>
                <a:gd name="T15" fmla="*/ 46 h 190"/>
                <a:gd name="T16" fmla="*/ 121 w 363"/>
                <a:gd name="T17" fmla="*/ 46 h 190"/>
                <a:gd name="T18" fmla="*/ 106 w 363"/>
                <a:gd name="T19" fmla="*/ 61 h 190"/>
                <a:gd name="T20" fmla="*/ 121 w 363"/>
                <a:gd name="T21" fmla="*/ 23 h 190"/>
                <a:gd name="T22" fmla="*/ 144 w 363"/>
                <a:gd name="T23" fmla="*/ 8 h 190"/>
                <a:gd name="T24" fmla="*/ 128 w 363"/>
                <a:gd name="T25" fmla="*/ 0 h 190"/>
                <a:gd name="T26" fmla="*/ 75 w 363"/>
                <a:gd name="T27" fmla="*/ 46 h 190"/>
                <a:gd name="T28" fmla="*/ 0 w 363"/>
                <a:gd name="T29" fmla="*/ 84 h 190"/>
                <a:gd name="T30" fmla="*/ 22 w 363"/>
                <a:gd name="T31" fmla="*/ 99 h 190"/>
                <a:gd name="T32" fmla="*/ 136 w 363"/>
                <a:gd name="T33" fmla="*/ 122 h 190"/>
                <a:gd name="T34" fmla="*/ 128 w 363"/>
                <a:gd name="T35" fmla="*/ 137 h 190"/>
                <a:gd name="T36" fmla="*/ 151 w 363"/>
                <a:gd name="T37" fmla="*/ 144 h 190"/>
                <a:gd name="T38" fmla="*/ 151 w 363"/>
                <a:gd name="T39" fmla="*/ 167 h 190"/>
                <a:gd name="T40" fmla="*/ 159 w 363"/>
                <a:gd name="T41" fmla="*/ 167 h 190"/>
                <a:gd name="T42" fmla="*/ 166 w 363"/>
                <a:gd name="T43" fmla="*/ 190 h 190"/>
                <a:gd name="T44" fmla="*/ 197 w 363"/>
                <a:gd name="T45" fmla="*/ 122 h 190"/>
                <a:gd name="T46" fmla="*/ 197 w 363"/>
                <a:gd name="T47" fmla="*/ 137 h 190"/>
                <a:gd name="T48" fmla="*/ 219 w 363"/>
                <a:gd name="T49" fmla="*/ 122 h 190"/>
                <a:gd name="T50" fmla="*/ 219 w 363"/>
                <a:gd name="T51" fmla="*/ 144 h 190"/>
                <a:gd name="T52" fmla="*/ 234 w 363"/>
                <a:gd name="T53" fmla="*/ 114 h 190"/>
                <a:gd name="T54" fmla="*/ 265 w 363"/>
                <a:gd name="T55" fmla="*/ 106 h 190"/>
                <a:gd name="T56" fmla="*/ 272 w 363"/>
                <a:gd name="T57" fmla="*/ 99 h 190"/>
                <a:gd name="T58" fmla="*/ 318 w 363"/>
                <a:gd name="T59" fmla="*/ 114 h 190"/>
                <a:gd name="T60" fmla="*/ 318 w 363"/>
                <a:gd name="T61" fmla="*/ 99 h 190"/>
                <a:gd name="T62" fmla="*/ 363 w 363"/>
                <a:gd name="T63" fmla="*/ 99 h 190"/>
                <a:gd name="T64" fmla="*/ 340 w 363"/>
                <a:gd name="T65" fmla="*/ 84 h 1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3" h="190">
                  <a:moveTo>
                    <a:pt x="340" y="84"/>
                  </a:moveTo>
                  <a:lnTo>
                    <a:pt x="333" y="61"/>
                  </a:lnTo>
                  <a:lnTo>
                    <a:pt x="295" y="61"/>
                  </a:lnTo>
                  <a:lnTo>
                    <a:pt x="295" y="38"/>
                  </a:lnTo>
                  <a:lnTo>
                    <a:pt x="234" y="53"/>
                  </a:lnTo>
                  <a:lnTo>
                    <a:pt x="212" y="76"/>
                  </a:lnTo>
                  <a:lnTo>
                    <a:pt x="166" y="76"/>
                  </a:lnTo>
                  <a:lnTo>
                    <a:pt x="144" y="46"/>
                  </a:lnTo>
                  <a:lnTo>
                    <a:pt x="121" y="46"/>
                  </a:lnTo>
                  <a:lnTo>
                    <a:pt x="106" y="61"/>
                  </a:lnTo>
                  <a:lnTo>
                    <a:pt x="121" y="23"/>
                  </a:lnTo>
                  <a:lnTo>
                    <a:pt x="144" y="8"/>
                  </a:lnTo>
                  <a:lnTo>
                    <a:pt x="128" y="0"/>
                  </a:lnTo>
                  <a:lnTo>
                    <a:pt x="75" y="46"/>
                  </a:lnTo>
                  <a:lnTo>
                    <a:pt x="0" y="84"/>
                  </a:lnTo>
                  <a:lnTo>
                    <a:pt x="22" y="99"/>
                  </a:lnTo>
                  <a:lnTo>
                    <a:pt x="136" y="122"/>
                  </a:lnTo>
                  <a:lnTo>
                    <a:pt x="128" y="137"/>
                  </a:lnTo>
                  <a:lnTo>
                    <a:pt x="151" y="144"/>
                  </a:lnTo>
                  <a:lnTo>
                    <a:pt x="151" y="167"/>
                  </a:lnTo>
                  <a:lnTo>
                    <a:pt x="159" y="167"/>
                  </a:lnTo>
                  <a:lnTo>
                    <a:pt x="166" y="190"/>
                  </a:lnTo>
                  <a:lnTo>
                    <a:pt x="197" y="122"/>
                  </a:lnTo>
                  <a:lnTo>
                    <a:pt x="197" y="137"/>
                  </a:lnTo>
                  <a:lnTo>
                    <a:pt x="219" y="122"/>
                  </a:lnTo>
                  <a:lnTo>
                    <a:pt x="219" y="144"/>
                  </a:lnTo>
                  <a:lnTo>
                    <a:pt x="234" y="114"/>
                  </a:lnTo>
                  <a:lnTo>
                    <a:pt x="265" y="106"/>
                  </a:lnTo>
                  <a:lnTo>
                    <a:pt x="272" y="99"/>
                  </a:lnTo>
                  <a:lnTo>
                    <a:pt x="318" y="114"/>
                  </a:lnTo>
                  <a:lnTo>
                    <a:pt x="318" y="99"/>
                  </a:lnTo>
                  <a:lnTo>
                    <a:pt x="363" y="99"/>
                  </a:lnTo>
                  <a:lnTo>
                    <a:pt x="340" y="84"/>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52" name="Freeform 68"/>
            <p:cNvSpPr>
              <a:spLocks/>
            </p:cNvSpPr>
            <p:nvPr/>
          </p:nvSpPr>
          <p:spPr bwMode="auto">
            <a:xfrm>
              <a:off x="3251" y="1465"/>
              <a:ext cx="363" cy="190"/>
            </a:xfrm>
            <a:custGeom>
              <a:avLst/>
              <a:gdLst>
                <a:gd name="T0" fmla="*/ 340 w 363"/>
                <a:gd name="T1" fmla="*/ 84 h 190"/>
                <a:gd name="T2" fmla="*/ 333 w 363"/>
                <a:gd name="T3" fmla="*/ 61 h 190"/>
                <a:gd name="T4" fmla="*/ 295 w 363"/>
                <a:gd name="T5" fmla="*/ 61 h 190"/>
                <a:gd name="T6" fmla="*/ 295 w 363"/>
                <a:gd name="T7" fmla="*/ 38 h 190"/>
                <a:gd name="T8" fmla="*/ 234 w 363"/>
                <a:gd name="T9" fmla="*/ 53 h 190"/>
                <a:gd name="T10" fmla="*/ 212 w 363"/>
                <a:gd name="T11" fmla="*/ 76 h 190"/>
                <a:gd name="T12" fmla="*/ 166 w 363"/>
                <a:gd name="T13" fmla="*/ 76 h 190"/>
                <a:gd name="T14" fmla="*/ 144 w 363"/>
                <a:gd name="T15" fmla="*/ 46 h 190"/>
                <a:gd name="T16" fmla="*/ 121 w 363"/>
                <a:gd name="T17" fmla="*/ 46 h 190"/>
                <a:gd name="T18" fmla="*/ 106 w 363"/>
                <a:gd name="T19" fmla="*/ 61 h 190"/>
                <a:gd name="T20" fmla="*/ 121 w 363"/>
                <a:gd name="T21" fmla="*/ 23 h 190"/>
                <a:gd name="T22" fmla="*/ 144 w 363"/>
                <a:gd name="T23" fmla="*/ 8 h 190"/>
                <a:gd name="T24" fmla="*/ 128 w 363"/>
                <a:gd name="T25" fmla="*/ 0 h 190"/>
                <a:gd name="T26" fmla="*/ 75 w 363"/>
                <a:gd name="T27" fmla="*/ 46 h 190"/>
                <a:gd name="T28" fmla="*/ 0 w 363"/>
                <a:gd name="T29" fmla="*/ 84 h 190"/>
                <a:gd name="T30" fmla="*/ 22 w 363"/>
                <a:gd name="T31" fmla="*/ 99 h 190"/>
                <a:gd name="T32" fmla="*/ 136 w 363"/>
                <a:gd name="T33" fmla="*/ 122 h 190"/>
                <a:gd name="T34" fmla="*/ 128 w 363"/>
                <a:gd name="T35" fmla="*/ 137 h 190"/>
                <a:gd name="T36" fmla="*/ 151 w 363"/>
                <a:gd name="T37" fmla="*/ 144 h 190"/>
                <a:gd name="T38" fmla="*/ 151 w 363"/>
                <a:gd name="T39" fmla="*/ 167 h 190"/>
                <a:gd name="T40" fmla="*/ 159 w 363"/>
                <a:gd name="T41" fmla="*/ 167 h 190"/>
                <a:gd name="T42" fmla="*/ 166 w 363"/>
                <a:gd name="T43" fmla="*/ 190 h 190"/>
                <a:gd name="T44" fmla="*/ 197 w 363"/>
                <a:gd name="T45" fmla="*/ 122 h 190"/>
                <a:gd name="T46" fmla="*/ 197 w 363"/>
                <a:gd name="T47" fmla="*/ 137 h 190"/>
                <a:gd name="T48" fmla="*/ 219 w 363"/>
                <a:gd name="T49" fmla="*/ 122 h 190"/>
                <a:gd name="T50" fmla="*/ 219 w 363"/>
                <a:gd name="T51" fmla="*/ 144 h 190"/>
                <a:gd name="T52" fmla="*/ 234 w 363"/>
                <a:gd name="T53" fmla="*/ 114 h 190"/>
                <a:gd name="T54" fmla="*/ 265 w 363"/>
                <a:gd name="T55" fmla="*/ 106 h 190"/>
                <a:gd name="T56" fmla="*/ 272 w 363"/>
                <a:gd name="T57" fmla="*/ 99 h 190"/>
                <a:gd name="T58" fmla="*/ 318 w 363"/>
                <a:gd name="T59" fmla="*/ 114 h 190"/>
                <a:gd name="T60" fmla="*/ 318 w 363"/>
                <a:gd name="T61" fmla="*/ 99 h 190"/>
                <a:gd name="T62" fmla="*/ 363 w 363"/>
                <a:gd name="T63" fmla="*/ 99 h 190"/>
                <a:gd name="T64" fmla="*/ 340 w 363"/>
                <a:gd name="T65" fmla="*/ 84 h 190"/>
                <a:gd name="T66" fmla="*/ 340 w 363"/>
                <a:gd name="T67" fmla="*/ 91 h 1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3" h="190">
                  <a:moveTo>
                    <a:pt x="340" y="84"/>
                  </a:moveTo>
                  <a:lnTo>
                    <a:pt x="333" y="61"/>
                  </a:lnTo>
                  <a:lnTo>
                    <a:pt x="295" y="61"/>
                  </a:lnTo>
                  <a:lnTo>
                    <a:pt x="295" y="38"/>
                  </a:lnTo>
                  <a:lnTo>
                    <a:pt x="234" y="53"/>
                  </a:lnTo>
                  <a:lnTo>
                    <a:pt x="212" y="76"/>
                  </a:lnTo>
                  <a:lnTo>
                    <a:pt x="166" y="76"/>
                  </a:lnTo>
                  <a:lnTo>
                    <a:pt x="144" y="46"/>
                  </a:lnTo>
                  <a:lnTo>
                    <a:pt x="121" y="46"/>
                  </a:lnTo>
                  <a:lnTo>
                    <a:pt x="106" y="61"/>
                  </a:lnTo>
                  <a:lnTo>
                    <a:pt x="121" y="23"/>
                  </a:lnTo>
                  <a:lnTo>
                    <a:pt x="144" y="8"/>
                  </a:lnTo>
                  <a:lnTo>
                    <a:pt x="128" y="0"/>
                  </a:lnTo>
                  <a:lnTo>
                    <a:pt x="75" y="46"/>
                  </a:lnTo>
                  <a:lnTo>
                    <a:pt x="0" y="84"/>
                  </a:lnTo>
                  <a:lnTo>
                    <a:pt x="22" y="99"/>
                  </a:lnTo>
                  <a:lnTo>
                    <a:pt x="136" y="122"/>
                  </a:lnTo>
                  <a:lnTo>
                    <a:pt x="128" y="137"/>
                  </a:lnTo>
                  <a:lnTo>
                    <a:pt x="151" y="144"/>
                  </a:lnTo>
                  <a:lnTo>
                    <a:pt x="151" y="167"/>
                  </a:lnTo>
                  <a:lnTo>
                    <a:pt x="159" y="167"/>
                  </a:lnTo>
                  <a:lnTo>
                    <a:pt x="166" y="190"/>
                  </a:lnTo>
                  <a:lnTo>
                    <a:pt x="197" y="122"/>
                  </a:lnTo>
                  <a:lnTo>
                    <a:pt x="197" y="137"/>
                  </a:lnTo>
                  <a:lnTo>
                    <a:pt x="219" y="122"/>
                  </a:lnTo>
                  <a:lnTo>
                    <a:pt x="219" y="144"/>
                  </a:lnTo>
                  <a:lnTo>
                    <a:pt x="234" y="114"/>
                  </a:lnTo>
                  <a:lnTo>
                    <a:pt x="265" y="106"/>
                  </a:lnTo>
                  <a:lnTo>
                    <a:pt x="272" y="99"/>
                  </a:lnTo>
                  <a:lnTo>
                    <a:pt x="318" y="114"/>
                  </a:lnTo>
                  <a:lnTo>
                    <a:pt x="318" y="99"/>
                  </a:lnTo>
                  <a:lnTo>
                    <a:pt x="363" y="99"/>
                  </a:lnTo>
                  <a:lnTo>
                    <a:pt x="340" y="84"/>
                  </a:lnTo>
                  <a:lnTo>
                    <a:pt x="340" y="9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53" name="Freeform 69"/>
            <p:cNvSpPr>
              <a:spLocks/>
            </p:cNvSpPr>
            <p:nvPr/>
          </p:nvSpPr>
          <p:spPr bwMode="auto">
            <a:xfrm>
              <a:off x="3485" y="1579"/>
              <a:ext cx="243" cy="334"/>
            </a:xfrm>
            <a:custGeom>
              <a:avLst/>
              <a:gdLst>
                <a:gd name="T0" fmla="*/ 243 w 243"/>
                <a:gd name="T1" fmla="*/ 235 h 334"/>
                <a:gd name="T2" fmla="*/ 235 w 243"/>
                <a:gd name="T3" fmla="*/ 243 h 334"/>
                <a:gd name="T4" fmla="*/ 235 w 243"/>
                <a:gd name="T5" fmla="*/ 227 h 334"/>
                <a:gd name="T6" fmla="*/ 220 w 243"/>
                <a:gd name="T7" fmla="*/ 235 h 334"/>
                <a:gd name="T8" fmla="*/ 197 w 243"/>
                <a:gd name="T9" fmla="*/ 311 h 334"/>
                <a:gd name="T10" fmla="*/ 122 w 243"/>
                <a:gd name="T11" fmla="*/ 326 h 334"/>
                <a:gd name="T12" fmla="*/ 0 w 243"/>
                <a:gd name="T13" fmla="*/ 334 h 334"/>
                <a:gd name="T14" fmla="*/ 31 w 243"/>
                <a:gd name="T15" fmla="*/ 265 h 334"/>
                <a:gd name="T16" fmla="*/ 0 w 243"/>
                <a:gd name="T17" fmla="*/ 182 h 334"/>
                <a:gd name="T18" fmla="*/ 8 w 243"/>
                <a:gd name="T19" fmla="*/ 99 h 334"/>
                <a:gd name="T20" fmla="*/ 46 w 243"/>
                <a:gd name="T21" fmla="*/ 53 h 334"/>
                <a:gd name="T22" fmla="*/ 53 w 243"/>
                <a:gd name="T23" fmla="*/ 91 h 334"/>
                <a:gd name="T24" fmla="*/ 53 w 243"/>
                <a:gd name="T25" fmla="*/ 46 h 334"/>
                <a:gd name="T26" fmla="*/ 76 w 243"/>
                <a:gd name="T27" fmla="*/ 30 h 334"/>
                <a:gd name="T28" fmla="*/ 69 w 243"/>
                <a:gd name="T29" fmla="*/ 30 h 334"/>
                <a:gd name="T30" fmla="*/ 76 w 243"/>
                <a:gd name="T31" fmla="*/ 8 h 334"/>
                <a:gd name="T32" fmla="*/ 84 w 243"/>
                <a:gd name="T33" fmla="*/ 0 h 334"/>
                <a:gd name="T34" fmla="*/ 159 w 243"/>
                <a:gd name="T35" fmla="*/ 30 h 334"/>
                <a:gd name="T36" fmla="*/ 175 w 243"/>
                <a:gd name="T37" fmla="*/ 53 h 334"/>
                <a:gd name="T38" fmla="*/ 159 w 243"/>
                <a:gd name="T39" fmla="*/ 53 h 334"/>
                <a:gd name="T40" fmla="*/ 175 w 243"/>
                <a:gd name="T41" fmla="*/ 76 h 334"/>
                <a:gd name="T42" fmla="*/ 175 w 243"/>
                <a:gd name="T43" fmla="*/ 106 h 334"/>
                <a:gd name="T44" fmla="*/ 152 w 243"/>
                <a:gd name="T45" fmla="*/ 136 h 334"/>
                <a:gd name="T46" fmla="*/ 152 w 243"/>
                <a:gd name="T47" fmla="*/ 159 h 334"/>
                <a:gd name="T48" fmla="*/ 167 w 243"/>
                <a:gd name="T49" fmla="*/ 167 h 334"/>
                <a:gd name="T50" fmla="*/ 175 w 243"/>
                <a:gd name="T51" fmla="*/ 136 h 334"/>
                <a:gd name="T52" fmla="*/ 197 w 243"/>
                <a:gd name="T53" fmla="*/ 121 h 334"/>
                <a:gd name="T54" fmla="*/ 220 w 243"/>
                <a:gd name="T55" fmla="*/ 136 h 334"/>
                <a:gd name="T56" fmla="*/ 243 w 243"/>
                <a:gd name="T57" fmla="*/ 205 h 334"/>
                <a:gd name="T58" fmla="*/ 243 w 243"/>
                <a:gd name="T59" fmla="*/ 235 h 3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3" h="334">
                  <a:moveTo>
                    <a:pt x="243" y="235"/>
                  </a:moveTo>
                  <a:lnTo>
                    <a:pt x="235" y="243"/>
                  </a:lnTo>
                  <a:lnTo>
                    <a:pt x="235" y="227"/>
                  </a:lnTo>
                  <a:lnTo>
                    <a:pt x="220" y="235"/>
                  </a:lnTo>
                  <a:lnTo>
                    <a:pt x="197" y="311"/>
                  </a:lnTo>
                  <a:lnTo>
                    <a:pt x="122" y="326"/>
                  </a:lnTo>
                  <a:lnTo>
                    <a:pt x="0" y="334"/>
                  </a:lnTo>
                  <a:lnTo>
                    <a:pt x="31" y="265"/>
                  </a:lnTo>
                  <a:lnTo>
                    <a:pt x="0" y="182"/>
                  </a:lnTo>
                  <a:lnTo>
                    <a:pt x="8" y="99"/>
                  </a:lnTo>
                  <a:lnTo>
                    <a:pt x="46" y="53"/>
                  </a:lnTo>
                  <a:lnTo>
                    <a:pt x="53" y="91"/>
                  </a:lnTo>
                  <a:lnTo>
                    <a:pt x="53" y="46"/>
                  </a:lnTo>
                  <a:lnTo>
                    <a:pt x="76" y="30"/>
                  </a:lnTo>
                  <a:lnTo>
                    <a:pt x="69" y="30"/>
                  </a:lnTo>
                  <a:lnTo>
                    <a:pt x="76" y="8"/>
                  </a:lnTo>
                  <a:lnTo>
                    <a:pt x="84" y="0"/>
                  </a:lnTo>
                  <a:lnTo>
                    <a:pt x="159" y="30"/>
                  </a:lnTo>
                  <a:lnTo>
                    <a:pt x="175" y="53"/>
                  </a:lnTo>
                  <a:lnTo>
                    <a:pt x="159" y="53"/>
                  </a:lnTo>
                  <a:lnTo>
                    <a:pt x="175" y="76"/>
                  </a:lnTo>
                  <a:lnTo>
                    <a:pt x="175" y="106"/>
                  </a:lnTo>
                  <a:lnTo>
                    <a:pt x="152" y="136"/>
                  </a:lnTo>
                  <a:lnTo>
                    <a:pt x="152" y="159"/>
                  </a:lnTo>
                  <a:lnTo>
                    <a:pt x="167" y="167"/>
                  </a:lnTo>
                  <a:lnTo>
                    <a:pt x="175" y="136"/>
                  </a:lnTo>
                  <a:lnTo>
                    <a:pt x="197" y="121"/>
                  </a:lnTo>
                  <a:lnTo>
                    <a:pt x="220" y="136"/>
                  </a:lnTo>
                  <a:lnTo>
                    <a:pt x="243" y="205"/>
                  </a:lnTo>
                  <a:lnTo>
                    <a:pt x="243" y="235"/>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54" name="Freeform 70"/>
            <p:cNvSpPr>
              <a:spLocks/>
            </p:cNvSpPr>
            <p:nvPr/>
          </p:nvSpPr>
          <p:spPr bwMode="auto">
            <a:xfrm>
              <a:off x="3485" y="1579"/>
              <a:ext cx="243" cy="334"/>
            </a:xfrm>
            <a:custGeom>
              <a:avLst/>
              <a:gdLst>
                <a:gd name="T0" fmla="*/ 243 w 243"/>
                <a:gd name="T1" fmla="*/ 235 h 334"/>
                <a:gd name="T2" fmla="*/ 235 w 243"/>
                <a:gd name="T3" fmla="*/ 243 h 334"/>
                <a:gd name="T4" fmla="*/ 235 w 243"/>
                <a:gd name="T5" fmla="*/ 227 h 334"/>
                <a:gd name="T6" fmla="*/ 220 w 243"/>
                <a:gd name="T7" fmla="*/ 235 h 334"/>
                <a:gd name="T8" fmla="*/ 197 w 243"/>
                <a:gd name="T9" fmla="*/ 311 h 334"/>
                <a:gd name="T10" fmla="*/ 122 w 243"/>
                <a:gd name="T11" fmla="*/ 326 h 334"/>
                <a:gd name="T12" fmla="*/ 0 w 243"/>
                <a:gd name="T13" fmla="*/ 334 h 334"/>
                <a:gd name="T14" fmla="*/ 31 w 243"/>
                <a:gd name="T15" fmla="*/ 265 h 334"/>
                <a:gd name="T16" fmla="*/ 0 w 243"/>
                <a:gd name="T17" fmla="*/ 182 h 334"/>
                <a:gd name="T18" fmla="*/ 8 w 243"/>
                <a:gd name="T19" fmla="*/ 99 h 334"/>
                <a:gd name="T20" fmla="*/ 46 w 243"/>
                <a:gd name="T21" fmla="*/ 53 h 334"/>
                <a:gd name="T22" fmla="*/ 53 w 243"/>
                <a:gd name="T23" fmla="*/ 91 h 334"/>
                <a:gd name="T24" fmla="*/ 53 w 243"/>
                <a:gd name="T25" fmla="*/ 46 h 334"/>
                <a:gd name="T26" fmla="*/ 76 w 243"/>
                <a:gd name="T27" fmla="*/ 30 h 334"/>
                <a:gd name="T28" fmla="*/ 69 w 243"/>
                <a:gd name="T29" fmla="*/ 30 h 334"/>
                <a:gd name="T30" fmla="*/ 76 w 243"/>
                <a:gd name="T31" fmla="*/ 8 h 334"/>
                <a:gd name="T32" fmla="*/ 84 w 243"/>
                <a:gd name="T33" fmla="*/ 0 h 334"/>
                <a:gd name="T34" fmla="*/ 159 w 243"/>
                <a:gd name="T35" fmla="*/ 30 h 334"/>
                <a:gd name="T36" fmla="*/ 175 w 243"/>
                <a:gd name="T37" fmla="*/ 53 h 334"/>
                <a:gd name="T38" fmla="*/ 159 w 243"/>
                <a:gd name="T39" fmla="*/ 53 h 334"/>
                <a:gd name="T40" fmla="*/ 175 w 243"/>
                <a:gd name="T41" fmla="*/ 76 h 334"/>
                <a:gd name="T42" fmla="*/ 175 w 243"/>
                <a:gd name="T43" fmla="*/ 106 h 334"/>
                <a:gd name="T44" fmla="*/ 152 w 243"/>
                <a:gd name="T45" fmla="*/ 136 h 334"/>
                <a:gd name="T46" fmla="*/ 152 w 243"/>
                <a:gd name="T47" fmla="*/ 159 h 334"/>
                <a:gd name="T48" fmla="*/ 167 w 243"/>
                <a:gd name="T49" fmla="*/ 167 h 334"/>
                <a:gd name="T50" fmla="*/ 175 w 243"/>
                <a:gd name="T51" fmla="*/ 136 h 334"/>
                <a:gd name="T52" fmla="*/ 197 w 243"/>
                <a:gd name="T53" fmla="*/ 121 h 334"/>
                <a:gd name="T54" fmla="*/ 220 w 243"/>
                <a:gd name="T55" fmla="*/ 136 h 334"/>
                <a:gd name="T56" fmla="*/ 243 w 243"/>
                <a:gd name="T57" fmla="*/ 205 h 334"/>
                <a:gd name="T58" fmla="*/ 243 w 243"/>
                <a:gd name="T59" fmla="*/ 235 h 334"/>
                <a:gd name="T60" fmla="*/ 243 w 243"/>
                <a:gd name="T61" fmla="*/ 243 h 3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43" h="334">
                  <a:moveTo>
                    <a:pt x="243" y="235"/>
                  </a:moveTo>
                  <a:lnTo>
                    <a:pt x="235" y="243"/>
                  </a:lnTo>
                  <a:lnTo>
                    <a:pt x="235" y="227"/>
                  </a:lnTo>
                  <a:lnTo>
                    <a:pt x="220" y="235"/>
                  </a:lnTo>
                  <a:lnTo>
                    <a:pt x="197" y="311"/>
                  </a:lnTo>
                  <a:lnTo>
                    <a:pt x="122" y="326"/>
                  </a:lnTo>
                  <a:lnTo>
                    <a:pt x="0" y="334"/>
                  </a:lnTo>
                  <a:lnTo>
                    <a:pt x="31" y="265"/>
                  </a:lnTo>
                  <a:lnTo>
                    <a:pt x="0" y="182"/>
                  </a:lnTo>
                  <a:lnTo>
                    <a:pt x="8" y="99"/>
                  </a:lnTo>
                  <a:lnTo>
                    <a:pt x="46" y="53"/>
                  </a:lnTo>
                  <a:lnTo>
                    <a:pt x="53" y="91"/>
                  </a:lnTo>
                  <a:lnTo>
                    <a:pt x="53" y="46"/>
                  </a:lnTo>
                  <a:lnTo>
                    <a:pt x="76" y="30"/>
                  </a:lnTo>
                  <a:lnTo>
                    <a:pt x="69" y="30"/>
                  </a:lnTo>
                  <a:lnTo>
                    <a:pt x="76" y="8"/>
                  </a:lnTo>
                  <a:lnTo>
                    <a:pt x="84" y="0"/>
                  </a:lnTo>
                  <a:lnTo>
                    <a:pt x="159" y="30"/>
                  </a:lnTo>
                  <a:lnTo>
                    <a:pt x="175" y="53"/>
                  </a:lnTo>
                  <a:lnTo>
                    <a:pt x="159" y="53"/>
                  </a:lnTo>
                  <a:lnTo>
                    <a:pt x="175" y="76"/>
                  </a:lnTo>
                  <a:lnTo>
                    <a:pt x="175" y="106"/>
                  </a:lnTo>
                  <a:lnTo>
                    <a:pt x="152" y="136"/>
                  </a:lnTo>
                  <a:lnTo>
                    <a:pt x="152" y="159"/>
                  </a:lnTo>
                  <a:lnTo>
                    <a:pt x="167" y="167"/>
                  </a:lnTo>
                  <a:lnTo>
                    <a:pt x="175" y="136"/>
                  </a:lnTo>
                  <a:lnTo>
                    <a:pt x="197" y="121"/>
                  </a:lnTo>
                  <a:lnTo>
                    <a:pt x="220" y="136"/>
                  </a:lnTo>
                  <a:lnTo>
                    <a:pt x="243" y="205"/>
                  </a:lnTo>
                  <a:lnTo>
                    <a:pt x="243" y="235"/>
                  </a:lnTo>
                  <a:lnTo>
                    <a:pt x="243" y="24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55" name="Freeform 71"/>
            <p:cNvSpPr>
              <a:spLocks/>
            </p:cNvSpPr>
            <p:nvPr/>
          </p:nvSpPr>
          <p:spPr bwMode="auto">
            <a:xfrm>
              <a:off x="2887" y="1336"/>
              <a:ext cx="409" cy="463"/>
            </a:xfrm>
            <a:custGeom>
              <a:avLst/>
              <a:gdLst>
                <a:gd name="T0" fmla="*/ 341 w 409"/>
                <a:gd name="T1" fmla="*/ 129 h 463"/>
                <a:gd name="T2" fmla="*/ 273 w 409"/>
                <a:gd name="T3" fmla="*/ 198 h 463"/>
                <a:gd name="T4" fmla="*/ 280 w 409"/>
                <a:gd name="T5" fmla="*/ 205 h 463"/>
                <a:gd name="T6" fmla="*/ 265 w 409"/>
                <a:gd name="T7" fmla="*/ 213 h 463"/>
                <a:gd name="T8" fmla="*/ 265 w 409"/>
                <a:gd name="T9" fmla="*/ 258 h 463"/>
                <a:gd name="T10" fmla="*/ 235 w 409"/>
                <a:gd name="T11" fmla="*/ 281 h 463"/>
                <a:gd name="T12" fmla="*/ 250 w 409"/>
                <a:gd name="T13" fmla="*/ 304 h 463"/>
                <a:gd name="T14" fmla="*/ 242 w 409"/>
                <a:gd name="T15" fmla="*/ 319 h 463"/>
                <a:gd name="T16" fmla="*/ 242 w 409"/>
                <a:gd name="T17" fmla="*/ 357 h 463"/>
                <a:gd name="T18" fmla="*/ 318 w 409"/>
                <a:gd name="T19" fmla="*/ 417 h 463"/>
                <a:gd name="T20" fmla="*/ 333 w 409"/>
                <a:gd name="T21" fmla="*/ 455 h 463"/>
                <a:gd name="T22" fmla="*/ 38 w 409"/>
                <a:gd name="T23" fmla="*/ 463 h 463"/>
                <a:gd name="T24" fmla="*/ 38 w 409"/>
                <a:gd name="T25" fmla="*/ 319 h 463"/>
                <a:gd name="T26" fmla="*/ 15 w 409"/>
                <a:gd name="T27" fmla="*/ 296 h 463"/>
                <a:gd name="T28" fmla="*/ 30 w 409"/>
                <a:gd name="T29" fmla="*/ 273 h 463"/>
                <a:gd name="T30" fmla="*/ 0 w 409"/>
                <a:gd name="T31" fmla="*/ 31 h 463"/>
                <a:gd name="T32" fmla="*/ 106 w 409"/>
                <a:gd name="T33" fmla="*/ 31 h 463"/>
                <a:gd name="T34" fmla="*/ 106 w 409"/>
                <a:gd name="T35" fmla="*/ 0 h 463"/>
                <a:gd name="T36" fmla="*/ 114 w 409"/>
                <a:gd name="T37" fmla="*/ 0 h 463"/>
                <a:gd name="T38" fmla="*/ 136 w 409"/>
                <a:gd name="T39" fmla="*/ 54 h 463"/>
                <a:gd name="T40" fmla="*/ 174 w 409"/>
                <a:gd name="T41" fmla="*/ 61 h 463"/>
                <a:gd name="T42" fmla="*/ 182 w 409"/>
                <a:gd name="T43" fmla="*/ 69 h 463"/>
                <a:gd name="T44" fmla="*/ 220 w 409"/>
                <a:gd name="T45" fmla="*/ 61 h 463"/>
                <a:gd name="T46" fmla="*/ 242 w 409"/>
                <a:gd name="T47" fmla="*/ 61 h 463"/>
                <a:gd name="T48" fmla="*/ 258 w 409"/>
                <a:gd name="T49" fmla="*/ 91 h 463"/>
                <a:gd name="T50" fmla="*/ 273 w 409"/>
                <a:gd name="T51" fmla="*/ 76 h 463"/>
                <a:gd name="T52" fmla="*/ 295 w 409"/>
                <a:gd name="T53" fmla="*/ 99 h 463"/>
                <a:gd name="T54" fmla="*/ 333 w 409"/>
                <a:gd name="T55" fmla="*/ 84 h 463"/>
                <a:gd name="T56" fmla="*/ 341 w 409"/>
                <a:gd name="T57" fmla="*/ 91 h 463"/>
                <a:gd name="T58" fmla="*/ 409 w 409"/>
                <a:gd name="T59" fmla="*/ 99 h 463"/>
                <a:gd name="T60" fmla="*/ 341 w 409"/>
                <a:gd name="T61" fmla="*/ 129 h 4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09" h="463">
                  <a:moveTo>
                    <a:pt x="341" y="129"/>
                  </a:moveTo>
                  <a:lnTo>
                    <a:pt x="273" y="198"/>
                  </a:lnTo>
                  <a:lnTo>
                    <a:pt x="280" y="205"/>
                  </a:lnTo>
                  <a:lnTo>
                    <a:pt x="265" y="213"/>
                  </a:lnTo>
                  <a:lnTo>
                    <a:pt x="265" y="258"/>
                  </a:lnTo>
                  <a:lnTo>
                    <a:pt x="235" y="281"/>
                  </a:lnTo>
                  <a:lnTo>
                    <a:pt x="250" y="304"/>
                  </a:lnTo>
                  <a:lnTo>
                    <a:pt x="242" y="319"/>
                  </a:lnTo>
                  <a:lnTo>
                    <a:pt x="242" y="357"/>
                  </a:lnTo>
                  <a:lnTo>
                    <a:pt x="318" y="417"/>
                  </a:lnTo>
                  <a:lnTo>
                    <a:pt x="333" y="455"/>
                  </a:lnTo>
                  <a:lnTo>
                    <a:pt x="38" y="463"/>
                  </a:lnTo>
                  <a:lnTo>
                    <a:pt x="38" y="319"/>
                  </a:lnTo>
                  <a:lnTo>
                    <a:pt x="15" y="296"/>
                  </a:lnTo>
                  <a:lnTo>
                    <a:pt x="30" y="273"/>
                  </a:lnTo>
                  <a:lnTo>
                    <a:pt x="0" y="31"/>
                  </a:lnTo>
                  <a:lnTo>
                    <a:pt x="106" y="31"/>
                  </a:lnTo>
                  <a:lnTo>
                    <a:pt x="106" y="0"/>
                  </a:lnTo>
                  <a:lnTo>
                    <a:pt x="114" y="0"/>
                  </a:lnTo>
                  <a:lnTo>
                    <a:pt x="136" y="54"/>
                  </a:lnTo>
                  <a:lnTo>
                    <a:pt x="174" y="61"/>
                  </a:lnTo>
                  <a:lnTo>
                    <a:pt x="182" y="69"/>
                  </a:lnTo>
                  <a:lnTo>
                    <a:pt x="220" y="61"/>
                  </a:lnTo>
                  <a:lnTo>
                    <a:pt x="242" y="61"/>
                  </a:lnTo>
                  <a:lnTo>
                    <a:pt x="258" y="91"/>
                  </a:lnTo>
                  <a:lnTo>
                    <a:pt x="273" y="76"/>
                  </a:lnTo>
                  <a:lnTo>
                    <a:pt x="295" y="99"/>
                  </a:lnTo>
                  <a:lnTo>
                    <a:pt x="333" y="84"/>
                  </a:lnTo>
                  <a:lnTo>
                    <a:pt x="341" y="91"/>
                  </a:lnTo>
                  <a:lnTo>
                    <a:pt x="409" y="99"/>
                  </a:lnTo>
                  <a:lnTo>
                    <a:pt x="341" y="129"/>
                  </a:lnTo>
                  <a:close/>
                </a:path>
              </a:pathLst>
            </a:custGeom>
            <a:solidFill>
              <a:srgbClr val="FF8C00"/>
            </a:solidFill>
            <a:ln w="12700">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56" name="Freeform 72"/>
            <p:cNvSpPr>
              <a:spLocks/>
            </p:cNvSpPr>
            <p:nvPr/>
          </p:nvSpPr>
          <p:spPr bwMode="auto">
            <a:xfrm>
              <a:off x="2887" y="1336"/>
              <a:ext cx="409" cy="463"/>
            </a:xfrm>
            <a:custGeom>
              <a:avLst/>
              <a:gdLst>
                <a:gd name="T0" fmla="*/ 341 w 409"/>
                <a:gd name="T1" fmla="*/ 129 h 463"/>
                <a:gd name="T2" fmla="*/ 273 w 409"/>
                <a:gd name="T3" fmla="*/ 198 h 463"/>
                <a:gd name="T4" fmla="*/ 280 w 409"/>
                <a:gd name="T5" fmla="*/ 205 h 463"/>
                <a:gd name="T6" fmla="*/ 265 w 409"/>
                <a:gd name="T7" fmla="*/ 213 h 463"/>
                <a:gd name="T8" fmla="*/ 265 w 409"/>
                <a:gd name="T9" fmla="*/ 258 h 463"/>
                <a:gd name="T10" fmla="*/ 235 w 409"/>
                <a:gd name="T11" fmla="*/ 281 h 463"/>
                <a:gd name="T12" fmla="*/ 250 w 409"/>
                <a:gd name="T13" fmla="*/ 304 h 463"/>
                <a:gd name="T14" fmla="*/ 242 w 409"/>
                <a:gd name="T15" fmla="*/ 319 h 463"/>
                <a:gd name="T16" fmla="*/ 242 w 409"/>
                <a:gd name="T17" fmla="*/ 357 h 463"/>
                <a:gd name="T18" fmla="*/ 318 w 409"/>
                <a:gd name="T19" fmla="*/ 417 h 463"/>
                <a:gd name="T20" fmla="*/ 333 w 409"/>
                <a:gd name="T21" fmla="*/ 455 h 463"/>
                <a:gd name="T22" fmla="*/ 38 w 409"/>
                <a:gd name="T23" fmla="*/ 463 h 463"/>
                <a:gd name="T24" fmla="*/ 38 w 409"/>
                <a:gd name="T25" fmla="*/ 319 h 463"/>
                <a:gd name="T26" fmla="*/ 15 w 409"/>
                <a:gd name="T27" fmla="*/ 296 h 463"/>
                <a:gd name="T28" fmla="*/ 30 w 409"/>
                <a:gd name="T29" fmla="*/ 273 h 463"/>
                <a:gd name="T30" fmla="*/ 0 w 409"/>
                <a:gd name="T31" fmla="*/ 31 h 463"/>
                <a:gd name="T32" fmla="*/ 106 w 409"/>
                <a:gd name="T33" fmla="*/ 31 h 463"/>
                <a:gd name="T34" fmla="*/ 106 w 409"/>
                <a:gd name="T35" fmla="*/ 0 h 463"/>
                <a:gd name="T36" fmla="*/ 114 w 409"/>
                <a:gd name="T37" fmla="*/ 0 h 463"/>
                <a:gd name="T38" fmla="*/ 136 w 409"/>
                <a:gd name="T39" fmla="*/ 54 h 463"/>
                <a:gd name="T40" fmla="*/ 174 w 409"/>
                <a:gd name="T41" fmla="*/ 61 h 463"/>
                <a:gd name="T42" fmla="*/ 182 w 409"/>
                <a:gd name="T43" fmla="*/ 69 h 463"/>
                <a:gd name="T44" fmla="*/ 220 w 409"/>
                <a:gd name="T45" fmla="*/ 61 h 463"/>
                <a:gd name="T46" fmla="*/ 242 w 409"/>
                <a:gd name="T47" fmla="*/ 61 h 463"/>
                <a:gd name="T48" fmla="*/ 258 w 409"/>
                <a:gd name="T49" fmla="*/ 91 h 463"/>
                <a:gd name="T50" fmla="*/ 273 w 409"/>
                <a:gd name="T51" fmla="*/ 76 h 463"/>
                <a:gd name="T52" fmla="*/ 295 w 409"/>
                <a:gd name="T53" fmla="*/ 99 h 463"/>
                <a:gd name="T54" fmla="*/ 333 w 409"/>
                <a:gd name="T55" fmla="*/ 84 h 463"/>
                <a:gd name="T56" fmla="*/ 341 w 409"/>
                <a:gd name="T57" fmla="*/ 91 h 463"/>
                <a:gd name="T58" fmla="*/ 409 w 409"/>
                <a:gd name="T59" fmla="*/ 99 h 463"/>
                <a:gd name="T60" fmla="*/ 341 w 409"/>
                <a:gd name="T61" fmla="*/ 129 h 463"/>
                <a:gd name="T62" fmla="*/ 341 w 409"/>
                <a:gd name="T63" fmla="*/ 137 h 4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463">
                  <a:moveTo>
                    <a:pt x="341" y="129"/>
                  </a:moveTo>
                  <a:lnTo>
                    <a:pt x="273" y="198"/>
                  </a:lnTo>
                  <a:lnTo>
                    <a:pt x="280" y="205"/>
                  </a:lnTo>
                  <a:lnTo>
                    <a:pt x="265" y="213"/>
                  </a:lnTo>
                  <a:lnTo>
                    <a:pt x="265" y="258"/>
                  </a:lnTo>
                  <a:lnTo>
                    <a:pt x="235" y="281"/>
                  </a:lnTo>
                  <a:lnTo>
                    <a:pt x="250" y="304"/>
                  </a:lnTo>
                  <a:lnTo>
                    <a:pt x="242" y="319"/>
                  </a:lnTo>
                  <a:lnTo>
                    <a:pt x="242" y="357"/>
                  </a:lnTo>
                  <a:lnTo>
                    <a:pt x="318" y="417"/>
                  </a:lnTo>
                  <a:lnTo>
                    <a:pt x="333" y="455"/>
                  </a:lnTo>
                  <a:lnTo>
                    <a:pt x="38" y="463"/>
                  </a:lnTo>
                  <a:lnTo>
                    <a:pt x="38" y="319"/>
                  </a:lnTo>
                  <a:lnTo>
                    <a:pt x="15" y="296"/>
                  </a:lnTo>
                  <a:lnTo>
                    <a:pt x="30" y="273"/>
                  </a:lnTo>
                  <a:lnTo>
                    <a:pt x="0" y="31"/>
                  </a:lnTo>
                  <a:lnTo>
                    <a:pt x="106" y="31"/>
                  </a:lnTo>
                  <a:lnTo>
                    <a:pt x="106" y="0"/>
                  </a:lnTo>
                  <a:lnTo>
                    <a:pt x="114" y="0"/>
                  </a:lnTo>
                  <a:lnTo>
                    <a:pt x="136" y="54"/>
                  </a:lnTo>
                  <a:lnTo>
                    <a:pt x="174" y="61"/>
                  </a:lnTo>
                  <a:lnTo>
                    <a:pt x="182" y="69"/>
                  </a:lnTo>
                  <a:lnTo>
                    <a:pt x="220" y="61"/>
                  </a:lnTo>
                  <a:lnTo>
                    <a:pt x="242" y="61"/>
                  </a:lnTo>
                  <a:lnTo>
                    <a:pt x="258" y="91"/>
                  </a:lnTo>
                  <a:lnTo>
                    <a:pt x="273" y="76"/>
                  </a:lnTo>
                  <a:lnTo>
                    <a:pt x="295" y="99"/>
                  </a:lnTo>
                  <a:lnTo>
                    <a:pt x="333" y="84"/>
                  </a:lnTo>
                  <a:lnTo>
                    <a:pt x="341" y="91"/>
                  </a:lnTo>
                  <a:lnTo>
                    <a:pt x="409" y="99"/>
                  </a:lnTo>
                  <a:lnTo>
                    <a:pt x="341" y="129"/>
                  </a:lnTo>
                  <a:lnTo>
                    <a:pt x="341" y="13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57" name="Freeform 73"/>
            <p:cNvSpPr>
              <a:spLocks/>
            </p:cNvSpPr>
            <p:nvPr/>
          </p:nvSpPr>
          <p:spPr bwMode="auto">
            <a:xfrm>
              <a:off x="3235" y="2451"/>
              <a:ext cx="228" cy="386"/>
            </a:xfrm>
            <a:custGeom>
              <a:avLst/>
              <a:gdLst>
                <a:gd name="T0" fmla="*/ 213 w 228"/>
                <a:gd name="T1" fmla="*/ 242 h 386"/>
                <a:gd name="T2" fmla="*/ 228 w 228"/>
                <a:gd name="T3" fmla="*/ 364 h 386"/>
                <a:gd name="T4" fmla="*/ 167 w 228"/>
                <a:gd name="T5" fmla="*/ 371 h 386"/>
                <a:gd name="T6" fmla="*/ 160 w 228"/>
                <a:gd name="T7" fmla="*/ 386 h 386"/>
                <a:gd name="T8" fmla="*/ 144 w 228"/>
                <a:gd name="T9" fmla="*/ 379 h 386"/>
                <a:gd name="T10" fmla="*/ 129 w 228"/>
                <a:gd name="T11" fmla="*/ 348 h 386"/>
                <a:gd name="T12" fmla="*/ 137 w 228"/>
                <a:gd name="T13" fmla="*/ 318 h 386"/>
                <a:gd name="T14" fmla="*/ 8 w 228"/>
                <a:gd name="T15" fmla="*/ 326 h 386"/>
                <a:gd name="T16" fmla="*/ 0 w 228"/>
                <a:gd name="T17" fmla="*/ 311 h 386"/>
                <a:gd name="T18" fmla="*/ 16 w 228"/>
                <a:gd name="T19" fmla="*/ 280 h 386"/>
                <a:gd name="T20" fmla="*/ 8 w 228"/>
                <a:gd name="T21" fmla="*/ 280 h 386"/>
                <a:gd name="T22" fmla="*/ 31 w 228"/>
                <a:gd name="T23" fmla="*/ 265 h 386"/>
                <a:gd name="T24" fmla="*/ 23 w 228"/>
                <a:gd name="T25" fmla="*/ 257 h 386"/>
                <a:gd name="T26" fmla="*/ 46 w 228"/>
                <a:gd name="T27" fmla="*/ 235 h 386"/>
                <a:gd name="T28" fmla="*/ 31 w 228"/>
                <a:gd name="T29" fmla="*/ 235 h 386"/>
                <a:gd name="T30" fmla="*/ 53 w 228"/>
                <a:gd name="T31" fmla="*/ 220 h 386"/>
                <a:gd name="T32" fmla="*/ 38 w 228"/>
                <a:gd name="T33" fmla="*/ 212 h 386"/>
                <a:gd name="T34" fmla="*/ 46 w 228"/>
                <a:gd name="T35" fmla="*/ 212 h 386"/>
                <a:gd name="T36" fmla="*/ 38 w 228"/>
                <a:gd name="T37" fmla="*/ 197 h 386"/>
                <a:gd name="T38" fmla="*/ 31 w 228"/>
                <a:gd name="T39" fmla="*/ 197 h 386"/>
                <a:gd name="T40" fmla="*/ 31 w 228"/>
                <a:gd name="T41" fmla="*/ 167 h 386"/>
                <a:gd name="T42" fmla="*/ 38 w 228"/>
                <a:gd name="T43" fmla="*/ 144 h 386"/>
                <a:gd name="T44" fmla="*/ 38 w 228"/>
                <a:gd name="T45" fmla="*/ 136 h 386"/>
                <a:gd name="T46" fmla="*/ 23 w 228"/>
                <a:gd name="T47" fmla="*/ 136 h 386"/>
                <a:gd name="T48" fmla="*/ 23 w 228"/>
                <a:gd name="T49" fmla="*/ 113 h 386"/>
                <a:gd name="T50" fmla="*/ 38 w 228"/>
                <a:gd name="T51" fmla="*/ 113 h 386"/>
                <a:gd name="T52" fmla="*/ 31 w 228"/>
                <a:gd name="T53" fmla="*/ 91 h 386"/>
                <a:gd name="T54" fmla="*/ 46 w 228"/>
                <a:gd name="T55" fmla="*/ 76 h 386"/>
                <a:gd name="T56" fmla="*/ 38 w 228"/>
                <a:gd name="T57" fmla="*/ 68 h 386"/>
                <a:gd name="T58" fmla="*/ 61 w 228"/>
                <a:gd name="T59" fmla="*/ 53 h 386"/>
                <a:gd name="T60" fmla="*/ 61 w 228"/>
                <a:gd name="T61" fmla="*/ 22 h 386"/>
                <a:gd name="T62" fmla="*/ 76 w 228"/>
                <a:gd name="T63" fmla="*/ 22 h 386"/>
                <a:gd name="T64" fmla="*/ 76 w 228"/>
                <a:gd name="T65" fmla="*/ 7 h 386"/>
                <a:gd name="T66" fmla="*/ 213 w 228"/>
                <a:gd name="T67" fmla="*/ 0 h 386"/>
                <a:gd name="T68" fmla="*/ 220 w 228"/>
                <a:gd name="T69" fmla="*/ 7 h 386"/>
                <a:gd name="T70" fmla="*/ 213 w 228"/>
                <a:gd name="T71" fmla="*/ 242 h 3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8" h="386">
                  <a:moveTo>
                    <a:pt x="213" y="242"/>
                  </a:moveTo>
                  <a:lnTo>
                    <a:pt x="228" y="364"/>
                  </a:lnTo>
                  <a:lnTo>
                    <a:pt x="167" y="371"/>
                  </a:lnTo>
                  <a:lnTo>
                    <a:pt x="160" y="386"/>
                  </a:lnTo>
                  <a:lnTo>
                    <a:pt x="144" y="379"/>
                  </a:lnTo>
                  <a:lnTo>
                    <a:pt x="129" y="348"/>
                  </a:lnTo>
                  <a:lnTo>
                    <a:pt x="137" y="318"/>
                  </a:lnTo>
                  <a:lnTo>
                    <a:pt x="8" y="326"/>
                  </a:lnTo>
                  <a:lnTo>
                    <a:pt x="0" y="311"/>
                  </a:lnTo>
                  <a:lnTo>
                    <a:pt x="16" y="280"/>
                  </a:lnTo>
                  <a:lnTo>
                    <a:pt x="8" y="280"/>
                  </a:lnTo>
                  <a:lnTo>
                    <a:pt x="31" y="265"/>
                  </a:lnTo>
                  <a:lnTo>
                    <a:pt x="23" y="257"/>
                  </a:lnTo>
                  <a:lnTo>
                    <a:pt x="46" y="235"/>
                  </a:lnTo>
                  <a:lnTo>
                    <a:pt x="31" y="235"/>
                  </a:lnTo>
                  <a:lnTo>
                    <a:pt x="53" y="220"/>
                  </a:lnTo>
                  <a:lnTo>
                    <a:pt x="38" y="212"/>
                  </a:lnTo>
                  <a:lnTo>
                    <a:pt x="46" y="212"/>
                  </a:lnTo>
                  <a:lnTo>
                    <a:pt x="38" y="197"/>
                  </a:lnTo>
                  <a:lnTo>
                    <a:pt x="31" y="197"/>
                  </a:lnTo>
                  <a:lnTo>
                    <a:pt x="31" y="167"/>
                  </a:lnTo>
                  <a:lnTo>
                    <a:pt x="38" y="144"/>
                  </a:lnTo>
                  <a:lnTo>
                    <a:pt x="38" y="136"/>
                  </a:lnTo>
                  <a:lnTo>
                    <a:pt x="23" y="136"/>
                  </a:lnTo>
                  <a:lnTo>
                    <a:pt x="23" y="113"/>
                  </a:lnTo>
                  <a:lnTo>
                    <a:pt x="38" y="113"/>
                  </a:lnTo>
                  <a:lnTo>
                    <a:pt x="31" y="91"/>
                  </a:lnTo>
                  <a:lnTo>
                    <a:pt x="46" y="76"/>
                  </a:lnTo>
                  <a:lnTo>
                    <a:pt x="38" y="68"/>
                  </a:lnTo>
                  <a:lnTo>
                    <a:pt x="61" y="53"/>
                  </a:lnTo>
                  <a:lnTo>
                    <a:pt x="61" y="22"/>
                  </a:lnTo>
                  <a:lnTo>
                    <a:pt x="76" y="22"/>
                  </a:lnTo>
                  <a:lnTo>
                    <a:pt x="76" y="7"/>
                  </a:lnTo>
                  <a:lnTo>
                    <a:pt x="213" y="0"/>
                  </a:lnTo>
                  <a:lnTo>
                    <a:pt x="220" y="7"/>
                  </a:lnTo>
                  <a:lnTo>
                    <a:pt x="213" y="242"/>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58" name="Freeform 74"/>
            <p:cNvSpPr>
              <a:spLocks/>
            </p:cNvSpPr>
            <p:nvPr/>
          </p:nvSpPr>
          <p:spPr bwMode="auto">
            <a:xfrm>
              <a:off x="3235" y="2451"/>
              <a:ext cx="228" cy="386"/>
            </a:xfrm>
            <a:custGeom>
              <a:avLst/>
              <a:gdLst>
                <a:gd name="T0" fmla="*/ 213 w 228"/>
                <a:gd name="T1" fmla="*/ 242 h 386"/>
                <a:gd name="T2" fmla="*/ 228 w 228"/>
                <a:gd name="T3" fmla="*/ 364 h 386"/>
                <a:gd name="T4" fmla="*/ 167 w 228"/>
                <a:gd name="T5" fmla="*/ 371 h 386"/>
                <a:gd name="T6" fmla="*/ 160 w 228"/>
                <a:gd name="T7" fmla="*/ 386 h 386"/>
                <a:gd name="T8" fmla="*/ 144 w 228"/>
                <a:gd name="T9" fmla="*/ 379 h 386"/>
                <a:gd name="T10" fmla="*/ 129 w 228"/>
                <a:gd name="T11" fmla="*/ 348 h 386"/>
                <a:gd name="T12" fmla="*/ 137 w 228"/>
                <a:gd name="T13" fmla="*/ 318 h 386"/>
                <a:gd name="T14" fmla="*/ 8 w 228"/>
                <a:gd name="T15" fmla="*/ 326 h 386"/>
                <a:gd name="T16" fmla="*/ 0 w 228"/>
                <a:gd name="T17" fmla="*/ 311 h 386"/>
                <a:gd name="T18" fmla="*/ 16 w 228"/>
                <a:gd name="T19" fmla="*/ 280 h 386"/>
                <a:gd name="T20" fmla="*/ 8 w 228"/>
                <a:gd name="T21" fmla="*/ 280 h 386"/>
                <a:gd name="T22" fmla="*/ 31 w 228"/>
                <a:gd name="T23" fmla="*/ 265 h 386"/>
                <a:gd name="T24" fmla="*/ 23 w 228"/>
                <a:gd name="T25" fmla="*/ 257 h 386"/>
                <a:gd name="T26" fmla="*/ 46 w 228"/>
                <a:gd name="T27" fmla="*/ 235 h 386"/>
                <a:gd name="T28" fmla="*/ 31 w 228"/>
                <a:gd name="T29" fmla="*/ 235 h 386"/>
                <a:gd name="T30" fmla="*/ 53 w 228"/>
                <a:gd name="T31" fmla="*/ 220 h 386"/>
                <a:gd name="T32" fmla="*/ 38 w 228"/>
                <a:gd name="T33" fmla="*/ 212 h 386"/>
                <a:gd name="T34" fmla="*/ 46 w 228"/>
                <a:gd name="T35" fmla="*/ 212 h 386"/>
                <a:gd name="T36" fmla="*/ 38 w 228"/>
                <a:gd name="T37" fmla="*/ 197 h 386"/>
                <a:gd name="T38" fmla="*/ 31 w 228"/>
                <a:gd name="T39" fmla="*/ 197 h 386"/>
                <a:gd name="T40" fmla="*/ 31 w 228"/>
                <a:gd name="T41" fmla="*/ 167 h 386"/>
                <a:gd name="T42" fmla="*/ 38 w 228"/>
                <a:gd name="T43" fmla="*/ 144 h 386"/>
                <a:gd name="T44" fmla="*/ 38 w 228"/>
                <a:gd name="T45" fmla="*/ 136 h 386"/>
                <a:gd name="T46" fmla="*/ 23 w 228"/>
                <a:gd name="T47" fmla="*/ 136 h 386"/>
                <a:gd name="T48" fmla="*/ 23 w 228"/>
                <a:gd name="T49" fmla="*/ 113 h 386"/>
                <a:gd name="T50" fmla="*/ 38 w 228"/>
                <a:gd name="T51" fmla="*/ 113 h 386"/>
                <a:gd name="T52" fmla="*/ 31 w 228"/>
                <a:gd name="T53" fmla="*/ 91 h 386"/>
                <a:gd name="T54" fmla="*/ 46 w 228"/>
                <a:gd name="T55" fmla="*/ 76 h 386"/>
                <a:gd name="T56" fmla="*/ 38 w 228"/>
                <a:gd name="T57" fmla="*/ 68 h 386"/>
                <a:gd name="T58" fmla="*/ 61 w 228"/>
                <a:gd name="T59" fmla="*/ 53 h 386"/>
                <a:gd name="T60" fmla="*/ 61 w 228"/>
                <a:gd name="T61" fmla="*/ 22 h 386"/>
                <a:gd name="T62" fmla="*/ 76 w 228"/>
                <a:gd name="T63" fmla="*/ 22 h 386"/>
                <a:gd name="T64" fmla="*/ 76 w 228"/>
                <a:gd name="T65" fmla="*/ 7 h 386"/>
                <a:gd name="T66" fmla="*/ 213 w 228"/>
                <a:gd name="T67" fmla="*/ 0 h 386"/>
                <a:gd name="T68" fmla="*/ 220 w 228"/>
                <a:gd name="T69" fmla="*/ 7 h 386"/>
                <a:gd name="T70" fmla="*/ 213 w 228"/>
                <a:gd name="T71" fmla="*/ 242 h 386"/>
                <a:gd name="T72" fmla="*/ 213 w 228"/>
                <a:gd name="T73" fmla="*/ 250 h 3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8" h="386">
                  <a:moveTo>
                    <a:pt x="213" y="242"/>
                  </a:moveTo>
                  <a:lnTo>
                    <a:pt x="228" y="364"/>
                  </a:lnTo>
                  <a:lnTo>
                    <a:pt x="167" y="371"/>
                  </a:lnTo>
                  <a:lnTo>
                    <a:pt x="160" y="386"/>
                  </a:lnTo>
                  <a:lnTo>
                    <a:pt x="144" y="379"/>
                  </a:lnTo>
                  <a:lnTo>
                    <a:pt x="129" y="348"/>
                  </a:lnTo>
                  <a:lnTo>
                    <a:pt x="137" y="318"/>
                  </a:lnTo>
                  <a:lnTo>
                    <a:pt x="8" y="326"/>
                  </a:lnTo>
                  <a:lnTo>
                    <a:pt x="0" y="311"/>
                  </a:lnTo>
                  <a:lnTo>
                    <a:pt x="16" y="280"/>
                  </a:lnTo>
                  <a:lnTo>
                    <a:pt x="8" y="280"/>
                  </a:lnTo>
                  <a:lnTo>
                    <a:pt x="31" y="265"/>
                  </a:lnTo>
                  <a:lnTo>
                    <a:pt x="23" y="257"/>
                  </a:lnTo>
                  <a:lnTo>
                    <a:pt x="46" y="235"/>
                  </a:lnTo>
                  <a:lnTo>
                    <a:pt x="31" y="235"/>
                  </a:lnTo>
                  <a:lnTo>
                    <a:pt x="53" y="220"/>
                  </a:lnTo>
                  <a:lnTo>
                    <a:pt x="38" y="212"/>
                  </a:lnTo>
                  <a:lnTo>
                    <a:pt x="46" y="212"/>
                  </a:lnTo>
                  <a:lnTo>
                    <a:pt x="38" y="197"/>
                  </a:lnTo>
                  <a:lnTo>
                    <a:pt x="31" y="197"/>
                  </a:lnTo>
                  <a:lnTo>
                    <a:pt x="31" y="167"/>
                  </a:lnTo>
                  <a:lnTo>
                    <a:pt x="38" y="144"/>
                  </a:lnTo>
                  <a:lnTo>
                    <a:pt x="38" y="136"/>
                  </a:lnTo>
                  <a:lnTo>
                    <a:pt x="23" y="136"/>
                  </a:lnTo>
                  <a:lnTo>
                    <a:pt x="23" y="113"/>
                  </a:lnTo>
                  <a:lnTo>
                    <a:pt x="38" y="113"/>
                  </a:lnTo>
                  <a:lnTo>
                    <a:pt x="31" y="91"/>
                  </a:lnTo>
                  <a:lnTo>
                    <a:pt x="46" y="76"/>
                  </a:lnTo>
                  <a:lnTo>
                    <a:pt x="38" y="68"/>
                  </a:lnTo>
                  <a:lnTo>
                    <a:pt x="61" y="53"/>
                  </a:lnTo>
                  <a:lnTo>
                    <a:pt x="61" y="22"/>
                  </a:lnTo>
                  <a:lnTo>
                    <a:pt x="76" y="22"/>
                  </a:lnTo>
                  <a:lnTo>
                    <a:pt x="76" y="7"/>
                  </a:lnTo>
                  <a:lnTo>
                    <a:pt x="213" y="0"/>
                  </a:lnTo>
                  <a:lnTo>
                    <a:pt x="220" y="7"/>
                  </a:lnTo>
                  <a:lnTo>
                    <a:pt x="213" y="242"/>
                  </a:lnTo>
                  <a:lnTo>
                    <a:pt x="213" y="25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59" name="Freeform 75"/>
            <p:cNvSpPr>
              <a:spLocks/>
            </p:cNvSpPr>
            <p:nvPr/>
          </p:nvSpPr>
          <p:spPr bwMode="auto">
            <a:xfrm>
              <a:off x="2963" y="2019"/>
              <a:ext cx="416" cy="364"/>
            </a:xfrm>
            <a:custGeom>
              <a:avLst/>
              <a:gdLst>
                <a:gd name="T0" fmla="*/ 416 w 416"/>
                <a:gd name="T1" fmla="*/ 280 h 364"/>
                <a:gd name="T2" fmla="*/ 386 w 416"/>
                <a:gd name="T3" fmla="*/ 257 h 364"/>
                <a:gd name="T4" fmla="*/ 386 w 416"/>
                <a:gd name="T5" fmla="*/ 227 h 364"/>
                <a:gd name="T6" fmla="*/ 333 w 416"/>
                <a:gd name="T7" fmla="*/ 189 h 364"/>
                <a:gd name="T8" fmla="*/ 341 w 416"/>
                <a:gd name="T9" fmla="*/ 136 h 364"/>
                <a:gd name="T10" fmla="*/ 325 w 416"/>
                <a:gd name="T11" fmla="*/ 129 h 364"/>
                <a:gd name="T12" fmla="*/ 310 w 416"/>
                <a:gd name="T13" fmla="*/ 136 h 364"/>
                <a:gd name="T14" fmla="*/ 303 w 416"/>
                <a:gd name="T15" fmla="*/ 106 h 364"/>
                <a:gd name="T16" fmla="*/ 265 w 416"/>
                <a:gd name="T17" fmla="*/ 68 h 364"/>
                <a:gd name="T18" fmla="*/ 257 w 416"/>
                <a:gd name="T19" fmla="*/ 15 h 364"/>
                <a:gd name="T20" fmla="*/ 242 w 416"/>
                <a:gd name="T21" fmla="*/ 0 h 364"/>
                <a:gd name="T22" fmla="*/ 0 w 416"/>
                <a:gd name="T23" fmla="*/ 7 h 364"/>
                <a:gd name="T24" fmla="*/ 22 w 416"/>
                <a:gd name="T25" fmla="*/ 53 h 364"/>
                <a:gd name="T26" fmla="*/ 45 w 416"/>
                <a:gd name="T27" fmla="*/ 60 h 364"/>
                <a:gd name="T28" fmla="*/ 53 w 416"/>
                <a:gd name="T29" fmla="*/ 75 h 364"/>
                <a:gd name="T30" fmla="*/ 38 w 416"/>
                <a:gd name="T31" fmla="*/ 91 h 364"/>
                <a:gd name="T32" fmla="*/ 68 w 416"/>
                <a:gd name="T33" fmla="*/ 121 h 364"/>
                <a:gd name="T34" fmla="*/ 68 w 416"/>
                <a:gd name="T35" fmla="*/ 333 h 364"/>
                <a:gd name="T36" fmla="*/ 310 w 416"/>
                <a:gd name="T37" fmla="*/ 326 h 364"/>
                <a:gd name="T38" fmla="*/ 348 w 416"/>
                <a:gd name="T39" fmla="*/ 318 h 364"/>
                <a:gd name="T40" fmla="*/ 356 w 416"/>
                <a:gd name="T41" fmla="*/ 333 h 364"/>
                <a:gd name="T42" fmla="*/ 341 w 416"/>
                <a:gd name="T43" fmla="*/ 364 h 364"/>
                <a:gd name="T44" fmla="*/ 379 w 416"/>
                <a:gd name="T45" fmla="*/ 356 h 364"/>
                <a:gd name="T46" fmla="*/ 394 w 416"/>
                <a:gd name="T47" fmla="*/ 318 h 364"/>
                <a:gd name="T48" fmla="*/ 386 w 416"/>
                <a:gd name="T49" fmla="*/ 318 h 364"/>
                <a:gd name="T50" fmla="*/ 394 w 416"/>
                <a:gd name="T51" fmla="*/ 310 h 364"/>
                <a:gd name="T52" fmla="*/ 394 w 416"/>
                <a:gd name="T53" fmla="*/ 318 h 364"/>
                <a:gd name="T54" fmla="*/ 401 w 416"/>
                <a:gd name="T55" fmla="*/ 318 h 364"/>
                <a:gd name="T56" fmla="*/ 416 w 416"/>
                <a:gd name="T57" fmla="*/ 303 h 364"/>
                <a:gd name="T58" fmla="*/ 416 w 416"/>
                <a:gd name="T59" fmla="*/ 280 h 3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16" h="364">
                  <a:moveTo>
                    <a:pt x="416" y="280"/>
                  </a:moveTo>
                  <a:lnTo>
                    <a:pt x="386" y="257"/>
                  </a:lnTo>
                  <a:lnTo>
                    <a:pt x="386" y="227"/>
                  </a:lnTo>
                  <a:lnTo>
                    <a:pt x="333" y="189"/>
                  </a:lnTo>
                  <a:lnTo>
                    <a:pt x="341" y="136"/>
                  </a:lnTo>
                  <a:lnTo>
                    <a:pt x="325" y="129"/>
                  </a:lnTo>
                  <a:lnTo>
                    <a:pt x="310" y="136"/>
                  </a:lnTo>
                  <a:lnTo>
                    <a:pt x="303" y="106"/>
                  </a:lnTo>
                  <a:lnTo>
                    <a:pt x="265" y="68"/>
                  </a:lnTo>
                  <a:lnTo>
                    <a:pt x="257" y="15"/>
                  </a:lnTo>
                  <a:lnTo>
                    <a:pt x="242" y="0"/>
                  </a:lnTo>
                  <a:lnTo>
                    <a:pt x="0" y="7"/>
                  </a:lnTo>
                  <a:lnTo>
                    <a:pt x="22" y="53"/>
                  </a:lnTo>
                  <a:lnTo>
                    <a:pt x="45" y="60"/>
                  </a:lnTo>
                  <a:lnTo>
                    <a:pt x="53" y="75"/>
                  </a:lnTo>
                  <a:lnTo>
                    <a:pt x="38" y="91"/>
                  </a:lnTo>
                  <a:lnTo>
                    <a:pt x="68" y="121"/>
                  </a:lnTo>
                  <a:lnTo>
                    <a:pt x="68" y="333"/>
                  </a:lnTo>
                  <a:lnTo>
                    <a:pt x="310" y="326"/>
                  </a:lnTo>
                  <a:lnTo>
                    <a:pt x="348" y="318"/>
                  </a:lnTo>
                  <a:lnTo>
                    <a:pt x="356" y="333"/>
                  </a:lnTo>
                  <a:lnTo>
                    <a:pt x="341" y="364"/>
                  </a:lnTo>
                  <a:lnTo>
                    <a:pt x="379" y="356"/>
                  </a:lnTo>
                  <a:lnTo>
                    <a:pt x="394" y="318"/>
                  </a:lnTo>
                  <a:lnTo>
                    <a:pt x="386" y="318"/>
                  </a:lnTo>
                  <a:lnTo>
                    <a:pt x="394" y="310"/>
                  </a:lnTo>
                  <a:lnTo>
                    <a:pt x="394" y="318"/>
                  </a:lnTo>
                  <a:lnTo>
                    <a:pt x="401" y="318"/>
                  </a:lnTo>
                  <a:lnTo>
                    <a:pt x="416" y="303"/>
                  </a:lnTo>
                  <a:lnTo>
                    <a:pt x="416" y="28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60" name="Freeform 76"/>
            <p:cNvSpPr>
              <a:spLocks/>
            </p:cNvSpPr>
            <p:nvPr/>
          </p:nvSpPr>
          <p:spPr bwMode="auto">
            <a:xfrm>
              <a:off x="2963" y="2019"/>
              <a:ext cx="416" cy="364"/>
            </a:xfrm>
            <a:custGeom>
              <a:avLst/>
              <a:gdLst>
                <a:gd name="T0" fmla="*/ 416 w 416"/>
                <a:gd name="T1" fmla="*/ 280 h 364"/>
                <a:gd name="T2" fmla="*/ 386 w 416"/>
                <a:gd name="T3" fmla="*/ 257 h 364"/>
                <a:gd name="T4" fmla="*/ 386 w 416"/>
                <a:gd name="T5" fmla="*/ 227 h 364"/>
                <a:gd name="T6" fmla="*/ 333 w 416"/>
                <a:gd name="T7" fmla="*/ 189 h 364"/>
                <a:gd name="T8" fmla="*/ 341 w 416"/>
                <a:gd name="T9" fmla="*/ 136 h 364"/>
                <a:gd name="T10" fmla="*/ 325 w 416"/>
                <a:gd name="T11" fmla="*/ 129 h 364"/>
                <a:gd name="T12" fmla="*/ 310 w 416"/>
                <a:gd name="T13" fmla="*/ 136 h 364"/>
                <a:gd name="T14" fmla="*/ 303 w 416"/>
                <a:gd name="T15" fmla="*/ 106 h 364"/>
                <a:gd name="T16" fmla="*/ 265 w 416"/>
                <a:gd name="T17" fmla="*/ 68 h 364"/>
                <a:gd name="T18" fmla="*/ 257 w 416"/>
                <a:gd name="T19" fmla="*/ 15 h 364"/>
                <a:gd name="T20" fmla="*/ 242 w 416"/>
                <a:gd name="T21" fmla="*/ 0 h 364"/>
                <a:gd name="T22" fmla="*/ 0 w 416"/>
                <a:gd name="T23" fmla="*/ 7 h 364"/>
                <a:gd name="T24" fmla="*/ 22 w 416"/>
                <a:gd name="T25" fmla="*/ 53 h 364"/>
                <a:gd name="T26" fmla="*/ 45 w 416"/>
                <a:gd name="T27" fmla="*/ 60 h 364"/>
                <a:gd name="T28" fmla="*/ 53 w 416"/>
                <a:gd name="T29" fmla="*/ 75 h 364"/>
                <a:gd name="T30" fmla="*/ 38 w 416"/>
                <a:gd name="T31" fmla="*/ 91 h 364"/>
                <a:gd name="T32" fmla="*/ 68 w 416"/>
                <a:gd name="T33" fmla="*/ 121 h 364"/>
                <a:gd name="T34" fmla="*/ 68 w 416"/>
                <a:gd name="T35" fmla="*/ 333 h 364"/>
                <a:gd name="T36" fmla="*/ 310 w 416"/>
                <a:gd name="T37" fmla="*/ 326 h 364"/>
                <a:gd name="T38" fmla="*/ 348 w 416"/>
                <a:gd name="T39" fmla="*/ 318 h 364"/>
                <a:gd name="T40" fmla="*/ 356 w 416"/>
                <a:gd name="T41" fmla="*/ 333 h 364"/>
                <a:gd name="T42" fmla="*/ 341 w 416"/>
                <a:gd name="T43" fmla="*/ 364 h 364"/>
                <a:gd name="T44" fmla="*/ 379 w 416"/>
                <a:gd name="T45" fmla="*/ 356 h 364"/>
                <a:gd name="T46" fmla="*/ 394 w 416"/>
                <a:gd name="T47" fmla="*/ 318 h 364"/>
                <a:gd name="T48" fmla="*/ 386 w 416"/>
                <a:gd name="T49" fmla="*/ 318 h 364"/>
                <a:gd name="T50" fmla="*/ 394 w 416"/>
                <a:gd name="T51" fmla="*/ 310 h 364"/>
                <a:gd name="T52" fmla="*/ 394 w 416"/>
                <a:gd name="T53" fmla="*/ 318 h 364"/>
                <a:gd name="T54" fmla="*/ 401 w 416"/>
                <a:gd name="T55" fmla="*/ 318 h 364"/>
                <a:gd name="T56" fmla="*/ 416 w 416"/>
                <a:gd name="T57" fmla="*/ 303 h 364"/>
                <a:gd name="T58" fmla="*/ 416 w 416"/>
                <a:gd name="T59" fmla="*/ 280 h 364"/>
                <a:gd name="T60" fmla="*/ 416 w 416"/>
                <a:gd name="T61" fmla="*/ 288 h 3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6" h="364">
                  <a:moveTo>
                    <a:pt x="416" y="280"/>
                  </a:moveTo>
                  <a:lnTo>
                    <a:pt x="386" y="257"/>
                  </a:lnTo>
                  <a:lnTo>
                    <a:pt x="386" y="227"/>
                  </a:lnTo>
                  <a:lnTo>
                    <a:pt x="333" y="189"/>
                  </a:lnTo>
                  <a:lnTo>
                    <a:pt x="341" y="136"/>
                  </a:lnTo>
                  <a:lnTo>
                    <a:pt x="325" y="129"/>
                  </a:lnTo>
                  <a:lnTo>
                    <a:pt x="310" y="136"/>
                  </a:lnTo>
                  <a:lnTo>
                    <a:pt x="303" y="106"/>
                  </a:lnTo>
                  <a:lnTo>
                    <a:pt x="265" y="68"/>
                  </a:lnTo>
                  <a:lnTo>
                    <a:pt x="257" y="15"/>
                  </a:lnTo>
                  <a:lnTo>
                    <a:pt x="242" y="0"/>
                  </a:lnTo>
                  <a:lnTo>
                    <a:pt x="0" y="7"/>
                  </a:lnTo>
                  <a:lnTo>
                    <a:pt x="22" y="53"/>
                  </a:lnTo>
                  <a:lnTo>
                    <a:pt x="45" y="60"/>
                  </a:lnTo>
                  <a:lnTo>
                    <a:pt x="53" y="75"/>
                  </a:lnTo>
                  <a:lnTo>
                    <a:pt x="38" y="91"/>
                  </a:lnTo>
                  <a:lnTo>
                    <a:pt x="68" y="121"/>
                  </a:lnTo>
                  <a:lnTo>
                    <a:pt x="68" y="333"/>
                  </a:lnTo>
                  <a:lnTo>
                    <a:pt x="310" y="326"/>
                  </a:lnTo>
                  <a:lnTo>
                    <a:pt x="348" y="318"/>
                  </a:lnTo>
                  <a:lnTo>
                    <a:pt x="356" y="333"/>
                  </a:lnTo>
                  <a:lnTo>
                    <a:pt x="341" y="364"/>
                  </a:lnTo>
                  <a:lnTo>
                    <a:pt x="379" y="356"/>
                  </a:lnTo>
                  <a:lnTo>
                    <a:pt x="394" y="318"/>
                  </a:lnTo>
                  <a:lnTo>
                    <a:pt x="386" y="318"/>
                  </a:lnTo>
                  <a:lnTo>
                    <a:pt x="394" y="310"/>
                  </a:lnTo>
                  <a:lnTo>
                    <a:pt x="394" y="318"/>
                  </a:lnTo>
                  <a:lnTo>
                    <a:pt x="401" y="318"/>
                  </a:lnTo>
                  <a:lnTo>
                    <a:pt x="416" y="303"/>
                  </a:lnTo>
                  <a:lnTo>
                    <a:pt x="416" y="280"/>
                  </a:lnTo>
                  <a:lnTo>
                    <a:pt x="416" y="28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61" name="Freeform 77"/>
            <p:cNvSpPr>
              <a:spLocks/>
            </p:cNvSpPr>
            <p:nvPr/>
          </p:nvSpPr>
          <p:spPr bwMode="auto">
            <a:xfrm>
              <a:off x="1880" y="1253"/>
              <a:ext cx="643" cy="409"/>
            </a:xfrm>
            <a:custGeom>
              <a:avLst/>
              <a:gdLst>
                <a:gd name="T0" fmla="*/ 621 w 643"/>
                <a:gd name="T1" fmla="*/ 334 h 409"/>
                <a:gd name="T2" fmla="*/ 643 w 643"/>
                <a:gd name="T3" fmla="*/ 99 h 409"/>
                <a:gd name="T4" fmla="*/ 265 w 643"/>
                <a:gd name="T5" fmla="*/ 53 h 409"/>
                <a:gd name="T6" fmla="*/ 22 w 643"/>
                <a:gd name="T7" fmla="*/ 0 h 409"/>
                <a:gd name="T8" fmla="*/ 0 w 643"/>
                <a:gd name="T9" fmla="*/ 83 h 409"/>
                <a:gd name="T10" fmla="*/ 15 w 643"/>
                <a:gd name="T11" fmla="*/ 106 h 409"/>
                <a:gd name="T12" fmla="*/ 7 w 643"/>
                <a:gd name="T13" fmla="*/ 129 h 409"/>
                <a:gd name="T14" fmla="*/ 30 w 643"/>
                <a:gd name="T15" fmla="*/ 144 h 409"/>
                <a:gd name="T16" fmla="*/ 53 w 643"/>
                <a:gd name="T17" fmla="*/ 190 h 409"/>
                <a:gd name="T18" fmla="*/ 75 w 643"/>
                <a:gd name="T19" fmla="*/ 197 h 409"/>
                <a:gd name="T20" fmla="*/ 45 w 643"/>
                <a:gd name="T21" fmla="*/ 281 h 409"/>
                <a:gd name="T22" fmla="*/ 53 w 643"/>
                <a:gd name="T23" fmla="*/ 288 h 409"/>
                <a:gd name="T24" fmla="*/ 83 w 643"/>
                <a:gd name="T25" fmla="*/ 281 h 409"/>
                <a:gd name="T26" fmla="*/ 98 w 643"/>
                <a:gd name="T27" fmla="*/ 349 h 409"/>
                <a:gd name="T28" fmla="*/ 113 w 643"/>
                <a:gd name="T29" fmla="*/ 356 h 409"/>
                <a:gd name="T30" fmla="*/ 121 w 643"/>
                <a:gd name="T31" fmla="*/ 394 h 409"/>
                <a:gd name="T32" fmla="*/ 159 w 643"/>
                <a:gd name="T33" fmla="*/ 379 h 409"/>
                <a:gd name="T34" fmla="*/ 197 w 643"/>
                <a:gd name="T35" fmla="*/ 394 h 409"/>
                <a:gd name="T36" fmla="*/ 204 w 643"/>
                <a:gd name="T37" fmla="*/ 372 h 409"/>
                <a:gd name="T38" fmla="*/ 219 w 643"/>
                <a:gd name="T39" fmla="*/ 402 h 409"/>
                <a:gd name="T40" fmla="*/ 227 w 643"/>
                <a:gd name="T41" fmla="*/ 356 h 409"/>
                <a:gd name="T42" fmla="*/ 621 w 643"/>
                <a:gd name="T43" fmla="*/ 409 h 409"/>
                <a:gd name="T44" fmla="*/ 621 w 643"/>
                <a:gd name="T45" fmla="*/ 334 h 4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43" h="409">
                  <a:moveTo>
                    <a:pt x="621" y="334"/>
                  </a:moveTo>
                  <a:lnTo>
                    <a:pt x="643" y="99"/>
                  </a:lnTo>
                  <a:lnTo>
                    <a:pt x="265" y="53"/>
                  </a:lnTo>
                  <a:lnTo>
                    <a:pt x="22" y="0"/>
                  </a:lnTo>
                  <a:lnTo>
                    <a:pt x="0" y="83"/>
                  </a:lnTo>
                  <a:lnTo>
                    <a:pt x="15" y="106"/>
                  </a:lnTo>
                  <a:lnTo>
                    <a:pt x="7" y="129"/>
                  </a:lnTo>
                  <a:lnTo>
                    <a:pt x="30" y="144"/>
                  </a:lnTo>
                  <a:lnTo>
                    <a:pt x="53" y="190"/>
                  </a:lnTo>
                  <a:lnTo>
                    <a:pt x="75" y="197"/>
                  </a:lnTo>
                  <a:lnTo>
                    <a:pt x="45" y="281"/>
                  </a:lnTo>
                  <a:lnTo>
                    <a:pt x="53" y="288"/>
                  </a:lnTo>
                  <a:lnTo>
                    <a:pt x="83" y="281"/>
                  </a:lnTo>
                  <a:lnTo>
                    <a:pt x="98" y="349"/>
                  </a:lnTo>
                  <a:lnTo>
                    <a:pt x="113" y="356"/>
                  </a:lnTo>
                  <a:lnTo>
                    <a:pt x="121" y="394"/>
                  </a:lnTo>
                  <a:lnTo>
                    <a:pt x="159" y="379"/>
                  </a:lnTo>
                  <a:lnTo>
                    <a:pt x="197" y="394"/>
                  </a:lnTo>
                  <a:lnTo>
                    <a:pt x="204" y="372"/>
                  </a:lnTo>
                  <a:lnTo>
                    <a:pt x="219" y="402"/>
                  </a:lnTo>
                  <a:lnTo>
                    <a:pt x="227" y="356"/>
                  </a:lnTo>
                  <a:lnTo>
                    <a:pt x="621" y="409"/>
                  </a:lnTo>
                  <a:lnTo>
                    <a:pt x="621" y="334"/>
                  </a:lnTo>
                  <a:close/>
                </a:path>
              </a:pathLst>
            </a:custGeom>
            <a:solidFill>
              <a:srgbClr val="FF8C00"/>
            </a:solidFill>
            <a:ln w="12700">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62" name="Freeform 78"/>
            <p:cNvSpPr>
              <a:spLocks/>
            </p:cNvSpPr>
            <p:nvPr/>
          </p:nvSpPr>
          <p:spPr bwMode="auto">
            <a:xfrm>
              <a:off x="1880" y="1253"/>
              <a:ext cx="643" cy="409"/>
            </a:xfrm>
            <a:custGeom>
              <a:avLst/>
              <a:gdLst>
                <a:gd name="T0" fmla="*/ 621 w 643"/>
                <a:gd name="T1" fmla="*/ 334 h 409"/>
                <a:gd name="T2" fmla="*/ 643 w 643"/>
                <a:gd name="T3" fmla="*/ 99 h 409"/>
                <a:gd name="T4" fmla="*/ 265 w 643"/>
                <a:gd name="T5" fmla="*/ 53 h 409"/>
                <a:gd name="T6" fmla="*/ 22 w 643"/>
                <a:gd name="T7" fmla="*/ 0 h 409"/>
                <a:gd name="T8" fmla="*/ 0 w 643"/>
                <a:gd name="T9" fmla="*/ 83 h 409"/>
                <a:gd name="T10" fmla="*/ 15 w 643"/>
                <a:gd name="T11" fmla="*/ 106 h 409"/>
                <a:gd name="T12" fmla="*/ 7 w 643"/>
                <a:gd name="T13" fmla="*/ 129 h 409"/>
                <a:gd name="T14" fmla="*/ 30 w 643"/>
                <a:gd name="T15" fmla="*/ 144 h 409"/>
                <a:gd name="T16" fmla="*/ 53 w 643"/>
                <a:gd name="T17" fmla="*/ 190 h 409"/>
                <a:gd name="T18" fmla="*/ 75 w 643"/>
                <a:gd name="T19" fmla="*/ 197 h 409"/>
                <a:gd name="T20" fmla="*/ 45 w 643"/>
                <a:gd name="T21" fmla="*/ 281 h 409"/>
                <a:gd name="T22" fmla="*/ 53 w 643"/>
                <a:gd name="T23" fmla="*/ 288 h 409"/>
                <a:gd name="T24" fmla="*/ 83 w 643"/>
                <a:gd name="T25" fmla="*/ 281 h 409"/>
                <a:gd name="T26" fmla="*/ 98 w 643"/>
                <a:gd name="T27" fmla="*/ 349 h 409"/>
                <a:gd name="T28" fmla="*/ 113 w 643"/>
                <a:gd name="T29" fmla="*/ 356 h 409"/>
                <a:gd name="T30" fmla="*/ 121 w 643"/>
                <a:gd name="T31" fmla="*/ 394 h 409"/>
                <a:gd name="T32" fmla="*/ 159 w 643"/>
                <a:gd name="T33" fmla="*/ 379 h 409"/>
                <a:gd name="T34" fmla="*/ 197 w 643"/>
                <a:gd name="T35" fmla="*/ 394 h 409"/>
                <a:gd name="T36" fmla="*/ 204 w 643"/>
                <a:gd name="T37" fmla="*/ 372 h 409"/>
                <a:gd name="T38" fmla="*/ 219 w 643"/>
                <a:gd name="T39" fmla="*/ 402 h 409"/>
                <a:gd name="T40" fmla="*/ 227 w 643"/>
                <a:gd name="T41" fmla="*/ 356 h 409"/>
                <a:gd name="T42" fmla="*/ 621 w 643"/>
                <a:gd name="T43" fmla="*/ 409 h 409"/>
                <a:gd name="T44" fmla="*/ 621 w 643"/>
                <a:gd name="T45" fmla="*/ 334 h 409"/>
                <a:gd name="T46" fmla="*/ 621 w 643"/>
                <a:gd name="T47" fmla="*/ 341 h 4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43" h="409">
                  <a:moveTo>
                    <a:pt x="621" y="334"/>
                  </a:moveTo>
                  <a:lnTo>
                    <a:pt x="643" y="99"/>
                  </a:lnTo>
                  <a:lnTo>
                    <a:pt x="265" y="53"/>
                  </a:lnTo>
                  <a:lnTo>
                    <a:pt x="22" y="0"/>
                  </a:lnTo>
                  <a:lnTo>
                    <a:pt x="0" y="83"/>
                  </a:lnTo>
                  <a:lnTo>
                    <a:pt x="15" y="106"/>
                  </a:lnTo>
                  <a:lnTo>
                    <a:pt x="7" y="129"/>
                  </a:lnTo>
                  <a:lnTo>
                    <a:pt x="30" y="144"/>
                  </a:lnTo>
                  <a:lnTo>
                    <a:pt x="53" y="190"/>
                  </a:lnTo>
                  <a:lnTo>
                    <a:pt x="75" y="197"/>
                  </a:lnTo>
                  <a:lnTo>
                    <a:pt x="45" y="281"/>
                  </a:lnTo>
                  <a:lnTo>
                    <a:pt x="53" y="288"/>
                  </a:lnTo>
                  <a:lnTo>
                    <a:pt x="83" y="281"/>
                  </a:lnTo>
                  <a:lnTo>
                    <a:pt x="98" y="349"/>
                  </a:lnTo>
                  <a:lnTo>
                    <a:pt x="113" y="356"/>
                  </a:lnTo>
                  <a:lnTo>
                    <a:pt x="121" y="394"/>
                  </a:lnTo>
                  <a:lnTo>
                    <a:pt x="159" y="379"/>
                  </a:lnTo>
                  <a:lnTo>
                    <a:pt x="197" y="394"/>
                  </a:lnTo>
                  <a:lnTo>
                    <a:pt x="204" y="372"/>
                  </a:lnTo>
                  <a:lnTo>
                    <a:pt x="219" y="402"/>
                  </a:lnTo>
                  <a:lnTo>
                    <a:pt x="227" y="356"/>
                  </a:lnTo>
                  <a:lnTo>
                    <a:pt x="621" y="409"/>
                  </a:lnTo>
                  <a:lnTo>
                    <a:pt x="621" y="334"/>
                  </a:lnTo>
                  <a:lnTo>
                    <a:pt x="621" y="34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63" name="Freeform 79"/>
            <p:cNvSpPr>
              <a:spLocks/>
            </p:cNvSpPr>
            <p:nvPr/>
          </p:nvSpPr>
          <p:spPr bwMode="auto">
            <a:xfrm>
              <a:off x="2470" y="1814"/>
              <a:ext cx="515" cy="258"/>
            </a:xfrm>
            <a:custGeom>
              <a:avLst/>
              <a:gdLst>
                <a:gd name="T0" fmla="*/ 515 w 515"/>
                <a:gd name="T1" fmla="*/ 258 h 258"/>
                <a:gd name="T2" fmla="*/ 114 w 515"/>
                <a:gd name="T3" fmla="*/ 250 h 258"/>
                <a:gd name="T4" fmla="*/ 122 w 515"/>
                <a:gd name="T5" fmla="*/ 167 h 258"/>
                <a:gd name="T6" fmla="*/ 0 w 515"/>
                <a:gd name="T7" fmla="*/ 159 h 258"/>
                <a:gd name="T8" fmla="*/ 16 w 515"/>
                <a:gd name="T9" fmla="*/ 0 h 258"/>
                <a:gd name="T10" fmla="*/ 334 w 515"/>
                <a:gd name="T11" fmla="*/ 23 h 258"/>
                <a:gd name="T12" fmla="*/ 364 w 515"/>
                <a:gd name="T13" fmla="*/ 38 h 258"/>
                <a:gd name="T14" fmla="*/ 409 w 515"/>
                <a:gd name="T15" fmla="*/ 30 h 258"/>
                <a:gd name="T16" fmla="*/ 455 w 515"/>
                <a:gd name="T17" fmla="*/ 61 h 258"/>
                <a:gd name="T18" fmla="*/ 470 w 515"/>
                <a:gd name="T19" fmla="*/ 136 h 258"/>
                <a:gd name="T20" fmla="*/ 485 w 515"/>
                <a:gd name="T21" fmla="*/ 144 h 258"/>
                <a:gd name="T22" fmla="*/ 493 w 515"/>
                <a:gd name="T23" fmla="*/ 212 h 258"/>
                <a:gd name="T24" fmla="*/ 515 w 515"/>
                <a:gd name="T25" fmla="*/ 258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5" h="258">
                  <a:moveTo>
                    <a:pt x="515" y="258"/>
                  </a:moveTo>
                  <a:lnTo>
                    <a:pt x="114" y="250"/>
                  </a:lnTo>
                  <a:lnTo>
                    <a:pt x="122" y="167"/>
                  </a:lnTo>
                  <a:lnTo>
                    <a:pt x="0" y="159"/>
                  </a:lnTo>
                  <a:lnTo>
                    <a:pt x="16" y="0"/>
                  </a:lnTo>
                  <a:lnTo>
                    <a:pt x="334" y="23"/>
                  </a:lnTo>
                  <a:lnTo>
                    <a:pt x="364" y="38"/>
                  </a:lnTo>
                  <a:lnTo>
                    <a:pt x="409" y="30"/>
                  </a:lnTo>
                  <a:lnTo>
                    <a:pt x="455" y="61"/>
                  </a:lnTo>
                  <a:lnTo>
                    <a:pt x="470" y="136"/>
                  </a:lnTo>
                  <a:lnTo>
                    <a:pt x="485" y="144"/>
                  </a:lnTo>
                  <a:lnTo>
                    <a:pt x="493" y="212"/>
                  </a:lnTo>
                  <a:lnTo>
                    <a:pt x="515" y="258"/>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64" name="Freeform 80"/>
            <p:cNvSpPr>
              <a:spLocks/>
            </p:cNvSpPr>
            <p:nvPr/>
          </p:nvSpPr>
          <p:spPr bwMode="auto">
            <a:xfrm>
              <a:off x="2470" y="1814"/>
              <a:ext cx="515" cy="265"/>
            </a:xfrm>
            <a:custGeom>
              <a:avLst/>
              <a:gdLst>
                <a:gd name="T0" fmla="*/ 515 w 515"/>
                <a:gd name="T1" fmla="*/ 258 h 265"/>
                <a:gd name="T2" fmla="*/ 114 w 515"/>
                <a:gd name="T3" fmla="*/ 250 h 265"/>
                <a:gd name="T4" fmla="*/ 122 w 515"/>
                <a:gd name="T5" fmla="*/ 167 h 265"/>
                <a:gd name="T6" fmla="*/ 0 w 515"/>
                <a:gd name="T7" fmla="*/ 159 h 265"/>
                <a:gd name="T8" fmla="*/ 16 w 515"/>
                <a:gd name="T9" fmla="*/ 0 h 265"/>
                <a:gd name="T10" fmla="*/ 334 w 515"/>
                <a:gd name="T11" fmla="*/ 23 h 265"/>
                <a:gd name="T12" fmla="*/ 364 w 515"/>
                <a:gd name="T13" fmla="*/ 38 h 265"/>
                <a:gd name="T14" fmla="*/ 409 w 515"/>
                <a:gd name="T15" fmla="*/ 30 h 265"/>
                <a:gd name="T16" fmla="*/ 455 w 515"/>
                <a:gd name="T17" fmla="*/ 61 h 265"/>
                <a:gd name="T18" fmla="*/ 470 w 515"/>
                <a:gd name="T19" fmla="*/ 136 h 265"/>
                <a:gd name="T20" fmla="*/ 485 w 515"/>
                <a:gd name="T21" fmla="*/ 144 h 265"/>
                <a:gd name="T22" fmla="*/ 493 w 515"/>
                <a:gd name="T23" fmla="*/ 212 h 265"/>
                <a:gd name="T24" fmla="*/ 515 w 515"/>
                <a:gd name="T25" fmla="*/ 258 h 265"/>
                <a:gd name="T26" fmla="*/ 515 w 515"/>
                <a:gd name="T27" fmla="*/ 265 h 2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5" h="265">
                  <a:moveTo>
                    <a:pt x="515" y="258"/>
                  </a:moveTo>
                  <a:lnTo>
                    <a:pt x="114" y="250"/>
                  </a:lnTo>
                  <a:lnTo>
                    <a:pt x="122" y="167"/>
                  </a:lnTo>
                  <a:lnTo>
                    <a:pt x="0" y="159"/>
                  </a:lnTo>
                  <a:lnTo>
                    <a:pt x="16" y="0"/>
                  </a:lnTo>
                  <a:lnTo>
                    <a:pt x="334" y="23"/>
                  </a:lnTo>
                  <a:lnTo>
                    <a:pt x="364" y="38"/>
                  </a:lnTo>
                  <a:lnTo>
                    <a:pt x="409" y="30"/>
                  </a:lnTo>
                  <a:lnTo>
                    <a:pt x="455" y="61"/>
                  </a:lnTo>
                  <a:lnTo>
                    <a:pt x="470" y="136"/>
                  </a:lnTo>
                  <a:lnTo>
                    <a:pt x="485" y="144"/>
                  </a:lnTo>
                  <a:lnTo>
                    <a:pt x="493" y="212"/>
                  </a:lnTo>
                  <a:lnTo>
                    <a:pt x="515" y="258"/>
                  </a:lnTo>
                  <a:lnTo>
                    <a:pt x="515" y="26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65" name="Freeform 81"/>
            <p:cNvSpPr>
              <a:spLocks/>
            </p:cNvSpPr>
            <p:nvPr/>
          </p:nvSpPr>
          <p:spPr bwMode="auto">
            <a:xfrm>
              <a:off x="1501" y="1738"/>
              <a:ext cx="401" cy="614"/>
            </a:xfrm>
            <a:custGeom>
              <a:avLst/>
              <a:gdLst>
                <a:gd name="T0" fmla="*/ 326 w 401"/>
                <a:gd name="T1" fmla="*/ 463 h 614"/>
                <a:gd name="T2" fmla="*/ 303 w 401"/>
                <a:gd name="T3" fmla="*/ 538 h 614"/>
                <a:gd name="T4" fmla="*/ 288 w 401"/>
                <a:gd name="T5" fmla="*/ 531 h 614"/>
                <a:gd name="T6" fmla="*/ 265 w 401"/>
                <a:gd name="T7" fmla="*/ 531 h 614"/>
                <a:gd name="T8" fmla="*/ 257 w 401"/>
                <a:gd name="T9" fmla="*/ 614 h 614"/>
                <a:gd name="T10" fmla="*/ 0 w 401"/>
                <a:gd name="T11" fmla="*/ 228 h 614"/>
                <a:gd name="T12" fmla="*/ 60 w 401"/>
                <a:gd name="T13" fmla="*/ 0 h 614"/>
                <a:gd name="T14" fmla="*/ 227 w 401"/>
                <a:gd name="T15" fmla="*/ 38 h 614"/>
                <a:gd name="T16" fmla="*/ 401 w 401"/>
                <a:gd name="T17" fmla="*/ 76 h 614"/>
                <a:gd name="T18" fmla="*/ 326 w 401"/>
                <a:gd name="T19" fmla="*/ 463 h 6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1" h="614">
                  <a:moveTo>
                    <a:pt x="326" y="463"/>
                  </a:moveTo>
                  <a:lnTo>
                    <a:pt x="303" y="538"/>
                  </a:lnTo>
                  <a:lnTo>
                    <a:pt x="288" y="531"/>
                  </a:lnTo>
                  <a:lnTo>
                    <a:pt x="265" y="531"/>
                  </a:lnTo>
                  <a:lnTo>
                    <a:pt x="257" y="614"/>
                  </a:lnTo>
                  <a:lnTo>
                    <a:pt x="0" y="228"/>
                  </a:lnTo>
                  <a:lnTo>
                    <a:pt x="60" y="0"/>
                  </a:lnTo>
                  <a:lnTo>
                    <a:pt x="227" y="38"/>
                  </a:lnTo>
                  <a:lnTo>
                    <a:pt x="401" y="76"/>
                  </a:lnTo>
                  <a:lnTo>
                    <a:pt x="326" y="463"/>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66" name="Freeform 82"/>
            <p:cNvSpPr>
              <a:spLocks/>
            </p:cNvSpPr>
            <p:nvPr/>
          </p:nvSpPr>
          <p:spPr bwMode="auto">
            <a:xfrm>
              <a:off x="1501" y="1738"/>
              <a:ext cx="401" cy="614"/>
            </a:xfrm>
            <a:custGeom>
              <a:avLst/>
              <a:gdLst>
                <a:gd name="T0" fmla="*/ 326 w 401"/>
                <a:gd name="T1" fmla="*/ 463 h 614"/>
                <a:gd name="T2" fmla="*/ 303 w 401"/>
                <a:gd name="T3" fmla="*/ 538 h 614"/>
                <a:gd name="T4" fmla="*/ 288 w 401"/>
                <a:gd name="T5" fmla="*/ 531 h 614"/>
                <a:gd name="T6" fmla="*/ 265 w 401"/>
                <a:gd name="T7" fmla="*/ 531 h 614"/>
                <a:gd name="T8" fmla="*/ 257 w 401"/>
                <a:gd name="T9" fmla="*/ 614 h 614"/>
                <a:gd name="T10" fmla="*/ 0 w 401"/>
                <a:gd name="T11" fmla="*/ 228 h 614"/>
                <a:gd name="T12" fmla="*/ 60 w 401"/>
                <a:gd name="T13" fmla="*/ 0 h 614"/>
                <a:gd name="T14" fmla="*/ 227 w 401"/>
                <a:gd name="T15" fmla="*/ 38 h 614"/>
                <a:gd name="T16" fmla="*/ 401 w 401"/>
                <a:gd name="T17" fmla="*/ 76 h 614"/>
                <a:gd name="T18" fmla="*/ 326 w 401"/>
                <a:gd name="T19" fmla="*/ 463 h 614"/>
                <a:gd name="T20" fmla="*/ 326 w 401"/>
                <a:gd name="T21" fmla="*/ 470 h 6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614">
                  <a:moveTo>
                    <a:pt x="326" y="463"/>
                  </a:moveTo>
                  <a:lnTo>
                    <a:pt x="303" y="538"/>
                  </a:lnTo>
                  <a:lnTo>
                    <a:pt x="288" y="531"/>
                  </a:lnTo>
                  <a:lnTo>
                    <a:pt x="265" y="531"/>
                  </a:lnTo>
                  <a:lnTo>
                    <a:pt x="257" y="614"/>
                  </a:lnTo>
                  <a:lnTo>
                    <a:pt x="0" y="228"/>
                  </a:lnTo>
                  <a:lnTo>
                    <a:pt x="60" y="0"/>
                  </a:lnTo>
                  <a:lnTo>
                    <a:pt x="227" y="38"/>
                  </a:lnTo>
                  <a:lnTo>
                    <a:pt x="401" y="76"/>
                  </a:lnTo>
                  <a:lnTo>
                    <a:pt x="326" y="463"/>
                  </a:lnTo>
                  <a:lnTo>
                    <a:pt x="326" y="47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67" name="Freeform 83"/>
            <p:cNvSpPr>
              <a:spLocks/>
            </p:cNvSpPr>
            <p:nvPr/>
          </p:nvSpPr>
          <p:spPr bwMode="auto">
            <a:xfrm>
              <a:off x="4281" y="1481"/>
              <a:ext cx="106" cy="212"/>
            </a:xfrm>
            <a:custGeom>
              <a:avLst/>
              <a:gdLst>
                <a:gd name="T0" fmla="*/ 83 w 106"/>
                <a:gd name="T1" fmla="*/ 144 h 212"/>
                <a:gd name="T2" fmla="*/ 38 w 106"/>
                <a:gd name="T3" fmla="*/ 0 h 212"/>
                <a:gd name="T4" fmla="*/ 22 w 106"/>
                <a:gd name="T5" fmla="*/ 7 h 212"/>
                <a:gd name="T6" fmla="*/ 22 w 106"/>
                <a:gd name="T7" fmla="*/ 22 h 212"/>
                <a:gd name="T8" fmla="*/ 30 w 106"/>
                <a:gd name="T9" fmla="*/ 68 h 212"/>
                <a:gd name="T10" fmla="*/ 7 w 106"/>
                <a:gd name="T11" fmla="*/ 83 h 212"/>
                <a:gd name="T12" fmla="*/ 0 w 106"/>
                <a:gd name="T13" fmla="*/ 144 h 212"/>
                <a:gd name="T14" fmla="*/ 15 w 106"/>
                <a:gd name="T15" fmla="*/ 212 h 212"/>
                <a:gd name="T16" fmla="*/ 83 w 106"/>
                <a:gd name="T17" fmla="*/ 197 h 212"/>
                <a:gd name="T18" fmla="*/ 106 w 106"/>
                <a:gd name="T19" fmla="*/ 181 h 212"/>
                <a:gd name="T20" fmla="*/ 106 w 106"/>
                <a:gd name="T21" fmla="*/ 159 h 212"/>
                <a:gd name="T22" fmla="*/ 83 w 106"/>
                <a:gd name="T23" fmla="*/ 144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6" h="212">
                  <a:moveTo>
                    <a:pt x="83" y="144"/>
                  </a:moveTo>
                  <a:lnTo>
                    <a:pt x="38" y="0"/>
                  </a:lnTo>
                  <a:lnTo>
                    <a:pt x="22" y="7"/>
                  </a:lnTo>
                  <a:lnTo>
                    <a:pt x="22" y="22"/>
                  </a:lnTo>
                  <a:lnTo>
                    <a:pt x="30" y="68"/>
                  </a:lnTo>
                  <a:lnTo>
                    <a:pt x="7" y="83"/>
                  </a:lnTo>
                  <a:lnTo>
                    <a:pt x="0" y="144"/>
                  </a:lnTo>
                  <a:lnTo>
                    <a:pt x="15" y="212"/>
                  </a:lnTo>
                  <a:lnTo>
                    <a:pt x="83" y="197"/>
                  </a:lnTo>
                  <a:lnTo>
                    <a:pt x="106" y="181"/>
                  </a:lnTo>
                  <a:lnTo>
                    <a:pt x="106" y="159"/>
                  </a:lnTo>
                  <a:lnTo>
                    <a:pt x="83" y="144"/>
                  </a:lnTo>
                  <a:close/>
                </a:path>
              </a:pathLst>
            </a:custGeom>
            <a:solidFill>
              <a:srgbClr val="FF8C00"/>
            </a:solidFill>
            <a:ln w="12700">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68" name="Freeform 84"/>
            <p:cNvSpPr>
              <a:spLocks/>
            </p:cNvSpPr>
            <p:nvPr/>
          </p:nvSpPr>
          <p:spPr bwMode="auto">
            <a:xfrm>
              <a:off x="4281" y="1481"/>
              <a:ext cx="106" cy="212"/>
            </a:xfrm>
            <a:custGeom>
              <a:avLst/>
              <a:gdLst>
                <a:gd name="T0" fmla="*/ 83 w 106"/>
                <a:gd name="T1" fmla="*/ 144 h 212"/>
                <a:gd name="T2" fmla="*/ 38 w 106"/>
                <a:gd name="T3" fmla="*/ 0 h 212"/>
                <a:gd name="T4" fmla="*/ 22 w 106"/>
                <a:gd name="T5" fmla="*/ 7 h 212"/>
                <a:gd name="T6" fmla="*/ 22 w 106"/>
                <a:gd name="T7" fmla="*/ 22 h 212"/>
                <a:gd name="T8" fmla="*/ 30 w 106"/>
                <a:gd name="T9" fmla="*/ 68 h 212"/>
                <a:gd name="T10" fmla="*/ 7 w 106"/>
                <a:gd name="T11" fmla="*/ 83 h 212"/>
                <a:gd name="T12" fmla="*/ 0 w 106"/>
                <a:gd name="T13" fmla="*/ 144 h 212"/>
                <a:gd name="T14" fmla="*/ 15 w 106"/>
                <a:gd name="T15" fmla="*/ 212 h 212"/>
                <a:gd name="T16" fmla="*/ 83 w 106"/>
                <a:gd name="T17" fmla="*/ 197 h 212"/>
                <a:gd name="T18" fmla="*/ 106 w 106"/>
                <a:gd name="T19" fmla="*/ 181 h 212"/>
                <a:gd name="T20" fmla="*/ 106 w 106"/>
                <a:gd name="T21" fmla="*/ 159 h 212"/>
                <a:gd name="T22" fmla="*/ 83 w 106"/>
                <a:gd name="T23" fmla="*/ 144 h 212"/>
                <a:gd name="T24" fmla="*/ 83 w 106"/>
                <a:gd name="T25" fmla="*/ 151 h 2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6" h="212">
                  <a:moveTo>
                    <a:pt x="83" y="144"/>
                  </a:moveTo>
                  <a:lnTo>
                    <a:pt x="38" y="0"/>
                  </a:lnTo>
                  <a:lnTo>
                    <a:pt x="22" y="7"/>
                  </a:lnTo>
                  <a:lnTo>
                    <a:pt x="22" y="22"/>
                  </a:lnTo>
                  <a:lnTo>
                    <a:pt x="30" y="68"/>
                  </a:lnTo>
                  <a:lnTo>
                    <a:pt x="7" y="83"/>
                  </a:lnTo>
                  <a:lnTo>
                    <a:pt x="0" y="144"/>
                  </a:lnTo>
                  <a:lnTo>
                    <a:pt x="15" y="212"/>
                  </a:lnTo>
                  <a:lnTo>
                    <a:pt x="83" y="197"/>
                  </a:lnTo>
                  <a:lnTo>
                    <a:pt x="106" y="181"/>
                  </a:lnTo>
                  <a:lnTo>
                    <a:pt x="106" y="159"/>
                  </a:lnTo>
                  <a:lnTo>
                    <a:pt x="83" y="144"/>
                  </a:lnTo>
                  <a:lnTo>
                    <a:pt x="83" y="15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69" name="Freeform 85"/>
            <p:cNvSpPr>
              <a:spLocks/>
            </p:cNvSpPr>
            <p:nvPr/>
          </p:nvSpPr>
          <p:spPr bwMode="auto">
            <a:xfrm>
              <a:off x="4175" y="1829"/>
              <a:ext cx="83" cy="190"/>
            </a:xfrm>
            <a:custGeom>
              <a:avLst/>
              <a:gdLst>
                <a:gd name="T0" fmla="*/ 68 w 83"/>
                <a:gd name="T1" fmla="*/ 23 h 190"/>
                <a:gd name="T2" fmla="*/ 60 w 83"/>
                <a:gd name="T3" fmla="*/ 61 h 190"/>
                <a:gd name="T4" fmla="*/ 75 w 83"/>
                <a:gd name="T5" fmla="*/ 61 h 190"/>
                <a:gd name="T6" fmla="*/ 83 w 83"/>
                <a:gd name="T7" fmla="*/ 114 h 190"/>
                <a:gd name="T8" fmla="*/ 75 w 83"/>
                <a:gd name="T9" fmla="*/ 91 h 190"/>
                <a:gd name="T10" fmla="*/ 75 w 83"/>
                <a:gd name="T11" fmla="*/ 121 h 190"/>
                <a:gd name="T12" fmla="*/ 53 w 83"/>
                <a:gd name="T13" fmla="*/ 182 h 190"/>
                <a:gd name="T14" fmla="*/ 45 w 83"/>
                <a:gd name="T15" fmla="*/ 190 h 190"/>
                <a:gd name="T16" fmla="*/ 45 w 83"/>
                <a:gd name="T17" fmla="*/ 175 h 190"/>
                <a:gd name="T18" fmla="*/ 0 w 83"/>
                <a:gd name="T19" fmla="*/ 159 h 190"/>
                <a:gd name="T20" fmla="*/ 0 w 83"/>
                <a:gd name="T21" fmla="*/ 129 h 190"/>
                <a:gd name="T22" fmla="*/ 38 w 83"/>
                <a:gd name="T23" fmla="*/ 91 h 190"/>
                <a:gd name="T24" fmla="*/ 0 w 83"/>
                <a:gd name="T25" fmla="*/ 61 h 190"/>
                <a:gd name="T26" fmla="*/ 0 w 83"/>
                <a:gd name="T27" fmla="*/ 31 h 190"/>
                <a:gd name="T28" fmla="*/ 15 w 83"/>
                <a:gd name="T29" fmla="*/ 0 h 190"/>
                <a:gd name="T30" fmla="*/ 68 w 83"/>
                <a:gd name="T31" fmla="*/ 15 h 190"/>
                <a:gd name="T32" fmla="*/ 68 w 83"/>
                <a:gd name="T33" fmla="*/ 23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190">
                  <a:moveTo>
                    <a:pt x="68" y="23"/>
                  </a:moveTo>
                  <a:lnTo>
                    <a:pt x="60" y="61"/>
                  </a:lnTo>
                  <a:lnTo>
                    <a:pt x="75" y="61"/>
                  </a:lnTo>
                  <a:lnTo>
                    <a:pt x="83" y="114"/>
                  </a:lnTo>
                  <a:lnTo>
                    <a:pt x="75" y="91"/>
                  </a:lnTo>
                  <a:lnTo>
                    <a:pt x="75" y="121"/>
                  </a:lnTo>
                  <a:lnTo>
                    <a:pt x="53" y="182"/>
                  </a:lnTo>
                  <a:lnTo>
                    <a:pt x="45" y="190"/>
                  </a:lnTo>
                  <a:lnTo>
                    <a:pt x="45" y="175"/>
                  </a:lnTo>
                  <a:lnTo>
                    <a:pt x="0" y="159"/>
                  </a:lnTo>
                  <a:lnTo>
                    <a:pt x="0" y="129"/>
                  </a:lnTo>
                  <a:lnTo>
                    <a:pt x="38" y="91"/>
                  </a:lnTo>
                  <a:lnTo>
                    <a:pt x="0" y="61"/>
                  </a:lnTo>
                  <a:lnTo>
                    <a:pt x="0" y="31"/>
                  </a:lnTo>
                  <a:lnTo>
                    <a:pt x="15" y="0"/>
                  </a:lnTo>
                  <a:lnTo>
                    <a:pt x="68" y="15"/>
                  </a:lnTo>
                  <a:lnTo>
                    <a:pt x="68" y="23"/>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70" name="Freeform 86"/>
            <p:cNvSpPr>
              <a:spLocks/>
            </p:cNvSpPr>
            <p:nvPr/>
          </p:nvSpPr>
          <p:spPr bwMode="auto">
            <a:xfrm>
              <a:off x="4175" y="1829"/>
              <a:ext cx="83" cy="190"/>
            </a:xfrm>
            <a:custGeom>
              <a:avLst/>
              <a:gdLst>
                <a:gd name="T0" fmla="*/ 68 w 83"/>
                <a:gd name="T1" fmla="*/ 23 h 190"/>
                <a:gd name="T2" fmla="*/ 60 w 83"/>
                <a:gd name="T3" fmla="*/ 61 h 190"/>
                <a:gd name="T4" fmla="*/ 75 w 83"/>
                <a:gd name="T5" fmla="*/ 61 h 190"/>
                <a:gd name="T6" fmla="*/ 83 w 83"/>
                <a:gd name="T7" fmla="*/ 114 h 190"/>
                <a:gd name="T8" fmla="*/ 75 w 83"/>
                <a:gd name="T9" fmla="*/ 91 h 190"/>
                <a:gd name="T10" fmla="*/ 75 w 83"/>
                <a:gd name="T11" fmla="*/ 121 h 190"/>
                <a:gd name="T12" fmla="*/ 53 w 83"/>
                <a:gd name="T13" fmla="*/ 182 h 190"/>
                <a:gd name="T14" fmla="*/ 45 w 83"/>
                <a:gd name="T15" fmla="*/ 190 h 190"/>
                <a:gd name="T16" fmla="*/ 45 w 83"/>
                <a:gd name="T17" fmla="*/ 175 h 190"/>
                <a:gd name="T18" fmla="*/ 0 w 83"/>
                <a:gd name="T19" fmla="*/ 159 h 190"/>
                <a:gd name="T20" fmla="*/ 0 w 83"/>
                <a:gd name="T21" fmla="*/ 129 h 190"/>
                <a:gd name="T22" fmla="*/ 38 w 83"/>
                <a:gd name="T23" fmla="*/ 91 h 190"/>
                <a:gd name="T24" fmla="*/ 0 w 83"/>
                <a:gd name="T25" fmla="*/ 61 h 190"/>
                <a:gd name="T26" fmla="*/ 0 w 83"/>
                <a:gd name="T27" fmla="*/ 31 h 190"/>
                <a:gd name="T28" fmla="*/ 15 w 83"/>
                <a:gd name="T29" fmla="*/ 0 h 190"/>
                <a:gd name="T30" fmla="*/ 68 w 83"/>
                <a:gd name="T31" fmla="*/ 15 h 190"/>
                <a:gd name="T32" fmla="*/ 68 w 83"/>
                <a:gd name="T33" fmla="*/ 23 h 190"/>
                <a:gd name="T34" fmla="*/ 68 w 83"/>
                <a:gd name="T35" fmla="*/ 31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 h="190">
                  <a:moveTo>
                    <a:pt x="68" y="23"/>
                  </a:moveTo>
                  <a:lnTo>
                    <a:pt x="60" y="61"/>
                  </a:lnTo>
                  <a:lnTo>
                    <a:pt x="75" y="61"/>
                  </a:lnTo>
                  <a:lnTo>
                    <a:pt x="83" y="114"/>
                  </a:lnTo>
                  <a:lnTo>
                    <a:pt x="75" y="91"/>
                  </a:lnTo>
                  <a:lnTo>
                    <a:pt x="75" y="121"/>
                  </a:lnTo>
                  <a:lnTo>
                    <a:pt x="53" y="182"/>
                  </a:lnTo>
                  <a:lnTo>
                    <a:pt x="45" y="190"/>
                  </a:lnTo>
                  <a:lnTo>
                    <a:pt x="45" y="175"/>
                  </a:lnTo>
                  <a:lnTo>
                    <a:pt x="0" y="159"/>
                  </a:lnTo>
                  <a:lnTo>
                    <a:pt x="0" y="129"/>
                  </a:lnTo>
                  <a:lnTo>
                    <a:pt x="38" y="91"/>
                  </a:lnTo>
                  <a:lnTo>
                    <a:pt x="0" y="61"/>
                  </a:lnTo>
                  <a:lnTo>
                    <a:pt x="0" y="31"/>
                  </a:lnTo>
                  <a:lnTo>
                    <a:pt x="15" y="0"/>
                  </a:lnTo>
                  <a:lnTo>
                    <a:pt x="68" y="15"/>
                  </a:lnTo>
                  <a:lnTo>
                    <a:pt x="68" y="23"/>
                  </a:lnTo>
                  <a:lnTo>
                    <a:pt x="68" y="3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71" name="Freeform 87"/>
            <p:cNvSpPr>
              <a:spLocks/>
            </p:cNvSpPr>
            <p:nvPr/>
          </p:nvSpPr>
          <p:spPr bwMode="auto">
            <a:xfrm>
              <a:off x="2069" y="2254"/>
              <a:ext cx="439" cy="454"/>
            </a:xfrm>
            <a:custGeom>
              <a:avLst/>
              <a:gdLst>
                <a:gd name="T0" fmla="*/ 439 w 439"/>
                <a:gd name="T1" fmla="*/ 38 h 454"/>
                <a:gd name="T2" fmla="*/ 61 w 439"/>
                <a:gd name="T3" fmla="*/ 0 h 454"/>
                <a:gd name="T4" fmla="*/ 0 w 439"/>
                <a:gd name="T5" fmla="*/ 447 h 454"/>
                <a:gd name="T6" fmla="*/ 61 w 439"/>
                <a:gd name="T7" fmla="*/ 454 h 454"/>
                <a:gd name="T8" fmla="*/ 61 w 439"/>
                <a:gd name="T9" fmla="*/ 417 h 454"/>
                <a:gd name="T10" fmla="*/ 174 w 439"/>
                <a:gd name="T11" fmla="*/ 432 h 454"/>
                <a:gd name="T12" fmla="*/ 174 w 439"/>
                <a:gd name="T13" fmla="*/ 409 h 454"/>
                <a:gd name="T14" fmla="*/ 409 w 439"/>
                <a:gd name="T15" fmla="*/ 432 h 454"/>
                <a:gd name="T16" fmla="*/ 439 w 439"/>
                <a:gd name="T17" fmla="*/ 83 h 454"/>
                <a:gd name="T18" fmla="*/ 439 w 439"/>
                <a:gd name="T19" fmla="*/ 38 h 4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9" h="454">
                  <a:moveTo>
                    <a:pt x="439" y="38"/>
                  </a:moveTo>
                  <a:lnTo>
                    <a:pt x="61" y="0"/>
                  </a:lnTo>
                  <a:lnTo>
                    <a:pt x="0" y="447"/>
                  </a:lnTo>
                  <a:lnTo>
                    <a:pt x="61" y="454"/>
                  </a:lnTo>
                  <a:lnTo>
                    <a:pt x="61" y="417"/>
                  </a:lnTo>
                  <a:lnTo>
                    <a:pt x="174" y="432"/>
                  </a:lnTo>
                  <a:lnTo>
                    <a:pt x="174" y="409"/>
                  </a:lnTo>
                  <a:lnTo>
                    <a:pt x="409" y="432"/>
                  </a:lnTo>
                  <a:lnTo>
                    <a:pt x="439" y="83"/>
                  </a:lnTo>
                  <a:lnTo>
                    <a:pt x="439" y="38"/>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72" name="Freeform 88"/>
            <p:cNvSpPr>
              <a:spLocks/>
            </p:cNvSpPr>
            <p:nvPr/>
          </p:nvSpPr>
          <p:spPr bwMode="auto">
            <a:xfrm>
              <a:off x="2069" y="2254"/>
              <a:ext cx="439" cy="454"/>
            </a:xfrm>
            <a:custGeom>
              <a:avLst/>
              <a:gdLst>
                <a:gd name="T0" fmla="*/ 439 w 439"/>
                <a:gd name="T1" fmla="*/ 38 h 454"/>
                <a:gd name="T2" fmla="*/ 61 w 439"/>
                <a:gd name="T3" fmla="*/ 0 h 454"/>
                <a:gd name="T4" fmla="*/ 0 w 439"/>
                <a:gd name="T5" fmla="*/ 447 h 454"/>
                <a:gd name="T6" fmla="*/ 61 w 439"/>
                <a:gd name="T7" fmla="*/ 454 h 454"/>
                <a:gd name="T8" fmla="*/ 61 w 439"/>
                <a:gd name="T9" fmla="*/ 417 h 454"/>
                <a:gd name="T10" fmla="*/ 174 w 439"/>
                <a:gd name="T11" fmla="*/ 432 h 454"/>
                <a:gd name="T12" fmla="*/ 174 w 439"/>
                <a:gd name="T13" fmla="*/ 409 h 454"/>
                <a:gd name="T14" fmla="*/ 409 w 439"/>
                <a:gd name="T15" fmla="*/ 432 h 454"/>
                <a:gd name="T16" fmla="*/ 439 w 439"/>
                <a:gd name="T17" fmla="*/ 83 h 454"/>
                <a:gd name="T18" fmla="*/ 439 w 439"/>
                <a:gd name="T19" fmla="*/ 38 h 454"/>
                <a:gd name="T20" fmla="*/ 439 w 439"/>
                <a:gd name="T21" fmla="*/ 45 h 4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9" h="454">
                  <a:moveTo>
                    <a:pt x="439" y="38"/>
                  </a:moveTo>
                  <a:lnTo>
                    <a:pt x="61" y="0"/>
                  </a:lnTo>
                  <a:lnTo>
                    <a:pt x="0" y="447"/>
                  </a:lnTo>
                  <a:lnTo>
                    <a:pt x="61" y="454"/>
                  </a:lnTo>
                  <a:lnTo>
                    <a:pt x="61" y="417"/>
                  </a:lnTo>
                  <a:lnTo>
                    <a:pt x="174" y="432"/>
                  </a:lnTo>
                  <a:lnTo>
                    <a:pt x="174" y="409"/>
                  </a:lnTo>
                  <a:lnTo>
                    <a:pt x="409" y="432"/>
                  </a:lnTo>
                  <a:lnTo>
                    <a:pt x="439" y="83"/>
                  </a:lnTo>
                  <a:lnTo>
                    <a:pt x="439" y="38"/>
                  </a:lnTo>
                  <a:lnTo>
                    <a:pt x="439" y="4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73" name="Freeform 89"/>
            <p:cNvSpPr>
              <a:spLocks/>
            </p:cNvSpPr>
            <p:nvPr/>
          </p:nvSpPr>
          <p:spPr bwMode="auto">
            <a:xfrm>
              <a:off x="3887" y="1534"/>
              <a:ext cx="379" cy="333"/>
            </a:xfrm>
            <a:custGeom>
              <a:avLst/>
              <a:gdLst>
                <a:gd name="T0" fmla="*/ 363 w 379"/>
                <a:gd name="T1" fmla="*/ 166 h 333"/>
                <a:gd name="T2" fmla="*/ 363 w 379"/>
                <a:gd name="T3" fmla="*/ 227 h 333"/>
                <a:gd name="T4" fmla="*/ 379 w 379"/>
                <a:gd name="T5" fmla="*/ 288 h 333"/>
                <a:gd name="T6" fmla="*/ 363 w 379"/>
                <a:gd name="T7" fmla="*/ 303 h 333"/>
                <a:gd name="T8" fmla="*/ 371 w 379"/>
                <a:gd name="T9" fmla="*/ 310 h 333"/>
                <a:gd name="T10" fmla="*/ 356 w 379"/>
                <a:gd name="T11" fmla="*/ 333 h 333"/>
                <a:gd name="T12" fmla="*/ 356 w 379"/>
                <a:gd name="T13" fmla="*/ 310 h 333"/>
                <a:gd name="T14" fmla="*/ 303 w 379"/>
                <a:gd name="T15" fmla="*/ 295 h 333"/>
                <a:gd name="T16" fmla="*/ 288 w 379"/>
                <a:gd name="T17" fmla="*/ 288 h 333"/>
                <a:gd name="T18" fmla="*/ 280 w 379"/>
                <a:gd name="T19" fmla="*/ 265 h 333"/>
                <a:gd name="T20" fmla="*/ 257 w 379"/>
                <a:gd name="T21" fmla="*/ 250 h 333"/>
                <a:gd name="T22" fmla="*/ 7 w 379"/>
                <a:gd name="T23" fmla="*/ 303 h 333"/>
                <a:gd name="T24" fmla="*/ 0 w 379"/>
                <a:gd name="T25" fmla="*/ 280 h 333"/>
                <a:gd name="T26" fmla="*/ 45 w 379"/>
                <a:gd name="T27" fmla="*/ 235 h 333"/>
                <a:gd name="T28" fmla="*/ 30 w 379"/>
                <a:gd name="T29" fmla="*/ 197 h 333"/>
                <a:gd name="T30" fmla="*/ 60 w 379"/>
                <a:gd name="T31" fmla="*/ 181 h 333"/>
                <a:gd name="T32" fmla="*/ 144 w 379"/>
                <a:gd name="T33" fmla="*/ 174 h 333"/>
                <a:gd name="T34" fmla="*/ 182 w 379"/>
                <a:gd name="T35" fmla="*/ 144 h 333"/>
                <a:gd name="T36" fmla="*/ 174 w 379"/>
                <a:gd name="T37" fmla="*/ 121 h 333"/>
                <a:gd name="T38" fmla="*/ 182 w 379"/>
                <a:gd name="T39" fmla="*/ 106 h 333"/>
                <a:gd name="T40" fmla="*/ 174 w 379"/>
                <a:gd name="T41" fmla="*/ 106 h 333"/>
                <a:gd name="T42" fmla="*/ 174 w 379"/>
                <a:gd name="T43" fmla="*/ 113 h 333"/>
                <a:gd name="T44" fmla="*/ 167 w 379"/>
                <a:gd name="T45" fmla="*/ 106 h 333"/>
                <a:gd name="T46" fmla="*/ 227 w 379"/>
                <a:gd name="T47" fmla="*/ 22 h 333"/>
                <a:gd name="T48" fmla="*/ 318 w 379"/>
                <a:gd name="T49" fmla="*/ 0 h 333"/>
                <a:gd name="T50" fmla="*/ 341 w 379"/>
                <a:gd name="T51" fmla="*/ 91 h 333"/>
                <a:gd name="T52" fmla="*/ 363 w 379"/>
                <a:gd name="T53" fmla="*/ 166 h 3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9" h="333">
                  <a:moveTo>
                    <a:pt x="363" y="166"/>
                  </a:moveTo>
                  <a:lnTo>
                    <a:pt x="363" y="227"/>
                  </a:lnTo>
                  <a:lnTo>
                    <a:pt x="379" y="288"/>
                  </a:lnTo>
                  <a:lnTo>
                    <a:pt x="363" y="303"/>
                  </a:lnTo>
                  <a:lnTo>
                    <a:pt x="371" y="310"/>
                  </a:lnTo>
                  <a:lnTo>
                    <a:pt x="356" y="333"/>
                  </a:lnTo>
                  <a:lnTo>
                    <a:pt x="356" y="310"/>
                  </a:lnTo>
                  <a:lnTo>
                    <a:pt x="303" y="295"/>
                  </a:lnTo>
                  <a:lnTo>
                    <a:pt x="288" y="288"/>
                  </a:lnTo>
                  <a:lnTo>
                    <a:pt x="280" y="265"/>
                  </a:lnTo>
                  <a:lnTo>
                    <a:pt x="257" y="250"/>
                  </a:lnTo>
                  <a:lnTo>
                    <a:pt x="7" y="303"/>
                  </a:lnTo>
                  <a:lnTo>
                    <a:pt x="0" y="280"/>
                  </a:lnTo>
                  <a:lnTo>
                    <a:pt x="45" y="235"/>
                  </a:lnTo>
                  <a:lnTo>
                    <a:pt x="30" y="197"/>
                  </a:lnTo>
                  <a:lnTo>
                    <a:pt x="60" y="181"/>
                  </a:lnTo>
                  <a:lnTo>
                    <a:pt x="144" y="174"/>
                  </a:lnTo>
                  <a:lnTo>
                    <a:pt x="182" y="144"/>
                  </a:lnTo>
                  <a:lnTo>
                    <a:pt x="174" y="121"/>
                  </a:lnTo>
                  <a:lnTo>
                    <a:pt x="182" y="106"/>
                  </a:lnTo>
                  <a:lnTo>
                    <a:pt x="174" y="106"/>
                  </a:lnTo>
                  <a:lnTo>
                    <a:pt x="174" y="113"/>
                  </a:lnTo>
                  <a:lnTo>
                    <a:pt x="167" y="106"/>
                  </a:lnTo>
                  <a:lnTo>
                    <a:pt x="227" y="22"/>
                  </a:lnTo>
                  <a:lnTo>
                    <a:pt x="318" y="0"/>
                  </a:lnTo>
                  <a:lnTo>
                    <a:pt x="341" y="91"/>
                  </a:lnTo>
                  <a:lnTo>
                    <a:pt x="363" y="166"/>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74" name="Freeform 90"/>
            <p:cNvSpPr>
              <a:spLocks/>
            </p:cNvSpPr>
            <p:nvPr/>
          </p:nvSpPr>
          <p:spPr bwMode="auto">
            <a:xfrm>
              <a:off x="3887" y="1534"/>
              <a:ext cx="379" cy="333"/>
            </a:xfrm>
            <a:custGeom>
              <a:avLst/>
              <a:gdLst>
                <a:gd name="T0" fmla="*/ 363 w 379"/>
                <a:gd name="T1" fmla="*/ 166 h 333"/>
                <a:gd name="T2" fmla="*/ 363 w 379"/>
                <a:gd name="T3" fmla="*/ 227 h 333"/>
                <a:gd name="T4" fmla="*/ 379 w 379"/>
                <a:gd name="T5" fmla="*/ 288 h 333"/>
                <a:gd name="T6" fmla="*/ 363 w 379"/>
                <a:gd name="T7" fmla="*/ 303 h 333"/>
                <a:gd name="T8" fmla="*/ 371 w 379"/>
                <a:gd name="T9" fmla="*/ 310 h 333"/>
                <a:gd name="T10" fmla="*/ 356 w 379"/>
                <a:gd name="T11" fmla="*/ 333 h 333"/>
                <a:gd name="T12" fmla="*/ 356 w 379"/>
                <a:gd name="T13" fmla="*/ 310 h 333"/>
                <a:gd name="T14" fmla="*/ 303 w 379"/>
                <a:gd name="T15" fmla="*/ 295 h 333"/>
                <a:gd name="T16" fmla="*/ 288 w 379"/>
                <a:gd name="T17" fmla="*/ 288 h 333"/>
                <a:gd name="T18" fmla="*/ 280 w 379"/>
                <a:gd name="T19" fmla="*/ 265 h 333"/>
                <a:gd name="T20" fmla="*/ 257 w 379"/>
                <a:gd name="T21" fmla="*/ 250 h 333"/>
                <a:gd name="T22" fmla="*/ 7 w 379"/>
                <a:gd name="T23" fmla="*/ 303 h 333"/>
                <a:gd name="T24" fmla="*/ 0 w 379"/>
                <a:gd name="T25" fmla="*/ 280 h 333"/>
                <a:gd name="T26" fmla="*/ 45 w 379"/>
                <a:gd name="T27" fmla="*/ 235 h 333"/>
                <a:gd name="T28" fmla="*/ 30 w 379"/>
                <a:gd name="T29" fmla="*/ 197 h 333"/>
                <a:gd name="T30" fmla="*/ 60 w 379"/>
                <a:gd name="T31" fmla="*/ 181 h 333"/>
                <a:gd name="T32" fmla="*/ 144 w 379"/>
                <a:gd name="T33" fmla="*/ 174 h 333"/>
                <a:gd name="T34" fmla="*/ 182 w 379"/>
                <a:gd name="T35" fmla="*/ 144 h 333"/>
                <a:gd name="T36" fmla="*/ 174 w 379"/>
                <a:gd name="T37" fmla="*/ 121 h 333"/>
                <a:gd name="T38" fmla="*/ 182 w 379"/>
                <a:gd name="T39" fmla="*/ 106 h 333"/>
                <a:gd name="T40" fmla="*/ 174 w 379"/>
                <a:gd name="T41" fmla="*/ 106 h 333"/>
                <a:gd name="T42" fmla="*/ 174 w 379"/>
                <a:gd name="T43" fmla="*/ 113 h 333"/>
                <a:gd name="T44" fmla="*/ 167 w 379"/>
                <a:gd name="T45" fmla="*/ 106 h 333"/>
                <a:gd name="T46" fmla="*/ 227 w 379"/>
                <a:gd name="T47" fmla="*/ 22 h 333"/>
                <a:gd name="T48" fmla="*/ 318 w 379"/>
                <a:gd name="T49" fmla="*/ 0 h 333"/>
                <a:gd name="T50" fmla="*/ 341 w 379"/>
                <a:gd name="T51" fmla="*/ 91 h 333"/>
                <a:gd name="T52" fmla="*/ 363 w 379"/>
                <a:gd name="T53" fmla="*/ 166 h 333"/>
                <a:gd name="T54" fmla="*/ 363 w 379"/>
                <a:gd name="T55" fmla="*/ 174 h 3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79" h="333">
                  <a:moveTo>
                    <a:pt x="363" y="166"/>
                  </a:moveTo>
                  <a:lnTo>
                    <a:pt x="363" y="227"/>
                  </a:lnTo>
                  <a:lnTo>
                    <a:pt x="379" y="288"/>
                  </a:lnTo>
                  <a:lnTo>
                    <a:pt x="363" y="303"/>
                  </a:lnTo>
                  <a:lnTo>
                    <a:pt x="371" y="310"/>
                  </a:lnTo>
                  <a:lnTo>
                    <a:pt x="356" y="333"/>
                  </a:lnTo>
                  <a:lnTo>
                    <a:pt x="356" y="310"/>
                  </a:lnTo>
                  <a:lnTo>
                    <a:pt x="303" y="295"/>
                  </a:lnTo>
                  <a:lnTo>
                    <a:pt x="288" y="288"/>
                  </a:lnTo>
                  <a:lnTo>
                    <a:pt x="280" y="265"/>
                  </a:lnTo>
                  <a:lnTo>
                    <a:pt x="257" y="250"/>
                  </a:lnTo>
                  <a:lnTo>
                    <a:pt x="7" y="303"/>
                  </a:lnTo>
                  <a:lnTo>
                    <a:pt x="0" y="280"/>
                  </a:lnTo>
                  <a:lnTo>
                    <a:pt x="45" y="235"/>
                  </a:lnTo>
                  <a:lnTo>
                    <a:pt x="30" y="197"/>
                  </a:lnTo>
                  <a:lnTo>
                    <a:pt x="60" y="181"/>
                  </a:lnTo>
                  <a:lnTo>
                    <a:pt x="144" y="174"/>
                  </a:lnTo>
                  <a:lnTo>
                    <a:pt x="182" y="144"/>
                  </a:lnTo>
                  <a:lnTo>
                    <a:pt x="174" y="121"/>
                  </a:lnTo>
                  <a:lnTo>
                    <a:pt x="182" y="106"/>
                  </a:lnTo>
                  <a:lnTo>
                    <a:pt x="174" y="106"/>
                  </a:lnTo>
                  <a:lnTo>
                    <a:pt x="174" y="113"/>
                  </a:lnTo>
                  <a:lnTo>
                    <a:pt x="167" y="106"/>
                  </a:lnTo>
                  <a:lnTo>
                    <a:pt x="227" y="22"/>
                  </a:lnTo>
                  <a:lnTo>
                    <a:pt x="318" y="0"/>
                  </a:lnTo>
                  <a:lnTo>
                    <a:pt x="341" y="91"/>
                  </a:lnTo>
                  <a:lnTo>
                    <a:pt x="363" y="166"/>
                  </a:lnTo>
                  <a:lnTo>
                    <a:pt x="363" y="17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75" name="Freeform 91"/>
            <p:cNvSpPr>
              <a:spLocks/>
            </p:cNvSpPr>
            <p:nvPr/>
          </p:nvSpPr>
          <p:spPr bwMode="auto">
            <a:xfrm>
              <a:off x="3698" y="2216"/>
              <a:ext cx="530" cy="242"/>
            </a:xfrm>
            <a:custGeom>
              <a:avLst/>
              <a:gdLst>
                <a:gd name="T0" fmla="*/ 507 w 530"/>
                <a:gd name="T1" fmla="*/ 68 h 242"/>
                <a:gd name="T2" fmla="*/ 462 w 530"/>
                <a:gd name="T3" fmla="*/ 60 h 242"/>
                <a:gd name="T4" fmla="*/ 469 w 530"/>
                <a:gd name="T5" fmla="*/ 53 h 242"/>
                <a:gd name="T6" fmla="*/ 477 w 530"/>
                <a:gd name="T7" fmla="*/ 38 h 242"/>
                <a:gd name="T8" fmla="*/ 492 w 530"/>
                <a:gd name="T9" fmla="*/ 23 h 242"/>
                <a:gd name="T10" fmla="*/ 499 w 530"/>
                <a:gd name="T11" fmla="*/ 23 h 242"/>
                <a:gd name="T12" fmla="*/ 499 w 530"/>
                <a:gd name="T13" fmla="*/ 0 h 242"/>
                <a:gd name="T14" fmla="*/ 143 w 530"/>
                <a:gd name="T15" fmla="*/ 60 h 242"/>
                <a:gd name="T16" fmla="*/ 128 w 530"/>
                <a:gd name="T17" fmla="*/ 98 h 242"/>
                <a:gd name="T18" fmla="*/ 90 w 530"/>
                <a:gd name="T19" fmla="*/ 113 h 242"/>
                <a:gd name="T20" fmla="*/ 22 w 530"/>
                <a:gd name="T21" fmla="*/ 167 h 242"/>
                <a:gd name="T22" fmla="*/ 0 w 530"/>
                <a:gd name="T23" fmla="*/ 189 h 242"/>
                <a:gd name="T24" fmla="*/ 75 w 530"/>
                <a:gd name="T25" fmla="*/ 197 h 242"/>
                <a:gd name="T26" fmla="*/ 204 w 530"/>
                <a:gd name="T27" fmla="*/ 167 h 242"/>
                <a:gd name="T28" fmla="*/ 295 w 530"/>
                <a:gd name="T29" fmla="*/ 182 h 242"/>
                <a:gd name="T30" fmla="*/ 416 w 530"/>
                <a:gd name="T31" fmla="*/ 235 h 242"/>
                <a:gd name="T32" fmla="*/ 416 w 530"/>
                <a:gd name="T33" fmla="*/ 227 h 242"/>
                <a:gd name="T34" fmla="*/ 446 w 530"/>
                <a:gd name="T35" fmla="*/ 174 h 242"/>
                <a:gd name="T36" fmla="*/ 446 w 530"/>
                <a:gd name="T37" fmla="*/ 174 h 242"/>
                <a:gd name="T38" fmla="*/ 484 w 530"/>
                <a:gd name="T39" fmla="*/ 151 h 242"/>
                <a:gd name="T40" fmla="*/ 492 w 530"/>
                <a:gd name="T41" fmla="*/ 151 h 242"/>
                <a:gd name="T42" fmla="*/ 499 w 530"/>
                <a:gd name="T43" fmla="*/ 151 h 242"/>
                <a:gd name="T44" fmla="*/ 507 w 530"/>
                <a:gd name="T45" fmla="*/ 129 h 242"/>
                <a:gd name="T46" fmla="*/ 492 w 530"/>
                <a:gd name="T47" fmla="*/ 121 h 242"/>
                <a:gd name="T48" fmla="*/ 484 w 530"/>
                <a:gd name="T49" fmla="*/ 129 h 242"/>
                <a:gd name="T50" fmla="*/ 454 w 530"/>
                <a:gd name="T51" fmla="*/ 121 h 242"/>
                <a:gd name="T52" fmla="*/ 492 w 530"/>
                <a:gd name="T53" fmla="*/ 106 h 242"/>
                <a:gd name="T54" fmla="*/ 477 w 530"/>
                <a:gd name="T55" fmla="*/ 106 h 242"/>
                <a:gd name="T56" fmla="*/ 446 w 530"/>
                <a:gd name="T57" fmla="*/ 91 h 242"/>
                <a:gd name="T58" fmla="*/ 469 w 530"/>
                <a:gd name="T59" fmla="*/ 91 h 242"/>
                <a:gd name="T60" fmla="*/ 484 w 530"/>
                <a:gd name="T61" fmla="*/ 98 h 242"/>
                <a:gd name="T62" fmla="*/ 530 w 530"/>
                <a:gd name="T63" fmla="*/ 68 h 2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30" h="242">
                  <a:moveTo>
                    <a:pt x="515" y="45"/>
                  </a:moveTo>
                  <a:lnTo>
                    <a:pt x="507" y="68"/>
                  </a:lnTo>
                  <a:lnTo>
                    <a:pt x="507" y="45"/>
                  </a:lnTo>
                  <a:lnTo>
                    <a:pt x="462" y="60"/>
                  </a:lnTo>
                  <a:lnTo>
                    <a:pt x="462" y="30"/>
                  </a:lnTo>
                  <a:lnTo>
                    <a:pt x="469" y="53"/>
                  </a:lnTo>
                  <a:lnTo>
                    <a:pt x="484" y="38"/>
                  </a:lnTo>
                  <a:lnTo>
                    <a:pt x="477" y="38"/>
                  </a:lnTo>
                  <a:lnTo>
                    <a:pt x="499" y="30"/>
                  </a:lnTo>
                  <a:lnTo>
                    <a:pt x="492" y="23"/>
                  </a:lnTo>
                  <a:lnTo>
                    <a:pt x="507" y="30"/>
                  </a:lnTo>
                  <a:lnTo>
                    <a:pt x="499" y="23"/>
                  </a:lnTo>
                  <a:lnTo>
                    <a:pt x="522" y="38"/>
                  </a:lnTo>
                  <a:lnTo>
                    <a:pt x="499" y="0"/>
                  </a:lnTo>
                  <a:lnTo>
                    <a:pt x="492" y="7"/>
                  </a:lnTo>
                  <a:lnTo>
                    <a:pt x="143" y="60"/>
                  </a:lnTo>
                  <a:lnTo>
                    <a:pt x="151" y="83"/>
                  </a:lnTo>
                  <a:lnTo>
                    <a:pt x="128" y="98"/>
                  </a:lnTo>
                  <a:lnTo>
                    <a:pt x="98" y="121"/>
                  </a:lnTo>
                  <a:lnTo>
                    <a:pt x="90" y="113"/>
                  </a:lnTo>
                  <a:lnTo>
                    <a:pt x="75" y="136"/>
                  </a:lnTo>
                  <a:lnTo>
                    <a:pt x="22" y="167"/>
                  </a:lnTo>
                  <a:lnTo>
                    <a:pt x="15" y="182"/>
                  </a:lnTo>
                  <a:lnTo>
                    <a:pt x="0" y="189"/>
                  </a:lnTo>
                  <a:lnTo>
                    <a:pt x="0" y="212"/>
                  </a:lnTo>
                  <a:lnTo>
                    <a:pt x="75" y="197"/>
                  </a:lnTo>
                  <a:lnTo>
                    <a:pt x="121" y="174"/>
                  </a:lnTo>
                  <a:lnTo>
                    <a:pt x="204" y="167"/>
                  </a:lnTo>
                  <a:lnTo>
                    <a:pt x="227" y="189"/>
                  </a:lnTo>
                  <a:lnTo>
                    <a:pt x="295" y="182"/>
                  </a:lnTo>
                  <a:lnTo>
                    <a:pt x="378" y="242"/>
                  </a:lnTo>
                  <a:lnTo>
                    <a:pt x="416" y="235"/>
                  </a:lnTo>
                  <a:lnTo>
                    <a:pt x="416" y="212"/>
                  </a:lnTo>
                  <a:lnTo>
                    <a:pt x="416" y="227"/>
                  </a:lnTo>
                  <a:lnTo>
                    <a:pt x="424" y="189"/>
                  </a:lnTo>
                  <a:lnTo>
                    <a:pt x="446" y="174"/>
                  </a:lnTo>
                  <a:lnTo>
                    <a:pt x="439" y="159"/>
                  </a:lnTo>
                  <a:lnTo>
                    <a:pt x="446" y="174"/>
                  </a:lnTo>
                  <a:lnTo>
                    <a:pt x="454" y="159"/>
                  </a:lnTo>
                  <a:lnTo>
                    <a:pt x="484" y="151"/>
                  </a:lnTo>
                  <a:lnTo>
                    <a:pt x="484" y="144"/>
                  </a:lnTo>
                  <a:lnTo>
                    <a:pt x="492" y="151"/>
                  </a:lnTo>
                  <a:lnTo>
                    <a:pt x="484" y="144"/>
                  </a:lnTo>
                  <a:lnTo>
                    <a:pt x="499" y="151"/>
                  </a:lnTo>
                  <a:lnTo>
                    <a:pt x="507" y="136"/>
                  </a:lnTo>
                  <a:lnTo>
                    <a:pt x="507" y="129"/>
                  </a:lnTo>
                  <a:lnTo>
                    <a:pt x="499" y="136"/>
                  </a:lnTo>
                  <a:lnTo>
                    <a:pt x="492" y="121"/>
                  </a:lnTo>
                  <a:lnTo>
                    <a:pt x="492" y="136"/>
                  </a:lnTo>
                  <a:lnTo>
                    <a:pt x="484" y="129"/>
                  </a:lnTo>
                  <a:lnTo>
                    <a:pt x="469" y="136"/>
                  </a:lnTo>
                  <a:lnTo>
                    <a:pt x="454" y="121"/>
                  </a:lnTo>
                  <a:lnTo>
                    <a:pt x="477" y="136"/>
                  </a:lnTo>
                  <a:lnTo>
                    <a:pt x="492" y="106"/>
                  </a:lnTo>
                  <a:lnTo>
                    <a:pt x="469" y="113"/>
                  </a:lnTo>
                  <a:lnTo>
                    <a:pt x="477" y="106"/>
                  </a:lnTo>
                  <a:lnTo>
                    <a:pt x="454" y="106"/>
                  </a:lnTo>
                  <a:lnTo>
                    <a:pt x="446" y="91"/>
                  </a:lnTo>
                  <a:lnTo>
                    <a:pt x="484" y="98"/>
                  </a:lnTo>
                  <a:lnTo>
                    <a:pt x="469" y="91"/>
                  </a:lnTo>
                  <a:lnTo>
                    <a:pt x="484" y="83"/>
                  </a:lnTo>
                  <a:lnTo>
                    <a:pt x="484" y="98"/>
                  </a:lnTo>
                  <a:lnTo>
                    <a:pt x="507" y="98"/>
                  </a:lnTo>
                  <a:lnTo>
                    <a:pt x="530" y="68"/>
                  </a:lnTo>
                  <a:lnTo>
                    <a:pt x="515" y="45"/>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76" name="Freeform 92"/>
            <p:cNvSpPr>
              <a:spLocks/>
            </p:cNvSpPr>
            <p:nvPr/>
          </p:nvSpPr>
          <p:spPr bwMode="auto">
            <a:xfrm>
              <a:off x="3698" y="2216"/>
              <a:ext cx="530" cy="242"/>
            </a:xfrm>
            <a:custGeom>
              <a:avLst/>
              <a:gdLst>
                <a:gd name="T0" fmla="*/ 507 w 530"/>
                <a:gd name="T1" fmla="*/ 68 h 242"/>
                <a:gd name="T2" fmla="*/ 462 w 530"/>
                <a:gd name="T3" fmla="*/ 60 h 242"/>
                <a:gd name="T4" fmla="*/ 469 w 530"/>
                <a:gd name="T5" fmla="*/ 53 h 242"/>
                <a:gd name="T6" fmla="*/ 477 w 530"/>
                <a:gd name="T7" fmla="*/ 38 h 242"/>
                <a:gd name="T8" fmla="*/ 492 w 530"/>
                <a:gd name="T9" fmla="*/ 23 h 242"/>
                <a:gd name="T10" fmla="*/ 499 w 530"/>
                <a:gd name="T11" fmla="*/ 23 h 242"/>
                <a:gd name="T12" fmla="*/ 499 w 530"/>
                <a:gd name="T13" fmla="*/ 0 h 242"/>
                <a:gd name="T14" fmla="*/ 143 w 530"/>
                <a:gd name="T15" fmla="*/ 60 h 242"/>
                <a:gd name="T16" fmla="*/ 128 w 530"/>
                <a:gd name="T17" fmla="*/ 98 h 242"/>
                <a:gd name="T18" fmla="*/ 90 w 530"/>
                <a:gd name="T19" fmla="*/ 113 h 242"/>
                <a:gd name="T20" fmla="*/ 22 w 530"/>
                <a:gd name="T21" fmla="*/ 167 h 242"/>
                <a:gd name="T22" fmla="*/ 0 w 530"/>
                <a:gd name="T23" fmla="*/ 189 h 242"/>
                <a:gd name="T24" fmla="*/ 75 w 530"/>
                <a:gd name="T25" fmla="*/ 197 h 242"/>
                <a:gd name="T26" fmla="*/ 204 w 530"/>
                <a:gd name="T27" fmla="*/ 167 h 242"/>
                <a:gd name="T28" fmla="*/ 295 w 530"/>
                <a:gd name="T29" fmla="*/ 182 h 242"/>
                <a:gd name="T30" fmla="*/ 416 w 530"/>
                <a:gd name="T31" fmla="*/ 235 h 242"/>
                <a:gd name="T32" fmla="*/ 416 w 530"/>
                <a:gd name="T33" fmla="*/ 227 h 242"/>
                <a:gd name="T34" fmla="*/ 446 w 530"/>
                <a:gd name="T35" fmla="*/ 174 h 242"/>
                <a:gd name="T36" fmla="*/ 446 w 530"/>
                <a:gd name="T37" fmla="*/ 174 h 242"/>
                <a:gd name="T38" fmla="*/ 484 w 530"/>
                <a:gd name="T39" fmla="*/ 151 h 242"/>
                <a:gd name="T40" fmla="*/ 492 w 530"/>
                <a:gd name="T41" fmla="*/ 151 h 242"/>
                <a:gd name="T42" fmla="*/ 499 w 530"/>
                <a:gd name="T43" fmla="*/ 151 h 242"/>
                <a:gd name="T44" fmla="*/ 507 w 530"/>
                <a:gd name="T45" fmla="*/ 129 h 242"/>
                <a:gd name="T46" fmla="*/ 492 w 530"/>
                <a:gd name="T47" fmla="*/ 121 h 242"/>
                <a:gd name="T48" fmla="*/ 484 w 530"/>
                <a:gd name="T49" fmla="*/ 129 h 242"/>
                <a:gd name="T50" fmla="*/ 454 w 530"/>
                <a:gd name="T51" fmla="*/ 121 h 242"/>
                <a:gd name="T52" fmla="*/ 492 w 530"/>
                <a:gd name="T53" fmla="*/ 106 h 242"/>
                <a:gd name="T54" fmla="*/ 477 w 530"/>
                <a:gd name="T55" fmla="*/ 106 h 242"/>
                <a:gd name="T56" fmla="*/ 446 w 530"/>
                <a:gd name="T57" fmla="*/ 91 h 242"/>
                <a:gd name="T58" fmla="*/ 469 w 530"/>
                <a:gd name="T59" fmla="*/ 91 h 242"/>
                <a:gd name="T60" fmla="*/ 484 w 530"/>
                <a:gd name="T61" fmla="*/ 98 h 242"/>
                <a:gd name="T62" fmla="*/ 530 w 530"/>
                <a:gd name="T63" fmla="*/ 68 h 242"/>
                <a:gd name="T64" fmla="*/ 515 w 530"/>
                <a:gd name="T65" fmla="*/ 53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0" h="242">
                  <a:moveTo>
                    <a:pt x="515" y="45"/>
                  </a:moveTo>
                  <a:lnTo>
                    <a:pt x="507" y="68"/>
                  </a:lnTo>
                  <a:lnTo>
                    <a:pt x="507" y="45"/>
                  </a:lnTo>
                  <a:lnTo>
                    <a:pt x="462" y="60"/>
                  </a:lnTo>
                  <a:lnTo>
                    <a:pt x="462" y="30"/>
                  </a:lnTo>
                  <a:lnTo>
                    <a:pt x="469" y="53"/>
                  </a:lnTo>
                  <a:lnTo>
                    <a:pt x="484" y="38"/>
                  </a:lnTo>
                  <a:lnTo>
                    <a:pt x="477" y="38"/>
                  </a:lnTo>
                  <a:lnTo>
                    <a:pt x="499" y="30"/>
                  </a:lnTo>
                  <a:lnTo>
                    <a:pt x="492" y="23"/>
                  </a:lnTo>
                  <a:lnTo>
                    <a:pt x="507" y="30"/>
                  </a:lnTo>
                  <a:lnTo>
                    <a:pt x="499" y="23"/>
                  </a:lnTo>
                  <a:lnTo>
                    <a:pt x="522" y="38"/>
                  </a:lnTo>
                  <a:lnTo>
                    <a:pt x="499" y="0"/>
                  </a:lnTo>
                  <a:lnTo>
                    <a:pt x="492" y="7"/>
                  </a:lnTo>
                  <a:lnTo>
                    <a:pt x="143" y="60"/>
                  </a:lnTo>
                  <a:lnTo>
                    <a:pt x="151" y="83"/>
                  </a:lnTo>
                  <a:lnTo>
                    <a:pt x="128" y="98"/>
                  </a:lnTo>
                  <a:lnTo>
                    <a:pt x="98" y="121"/>
                  </a:lnTo>
                  <a:lnTo>
                    <a:pt x="90" y="113"/>
                  </a:lnTo>
                  <a:lnTo>
                    <a:pt x="75" y="136"/>
                  </a:lnTo>
                  <a:lnTo>
                    <a:pt x="22" y="167"/>
                  </a:lnTo>
                  <a:lnTo>
                    <a:pt x="15" y="182"/>
                  </a:lnTo>
                  <a:lnTo>
                    <a:pt x="0" y="189"/>
                  </a:lnTo>
                  <a:lnTo>
                    <a:pt x="0" y="212"/>
                  </a:lnTo>
                  <a:lnTo>
                    <a:pt x="75" y="197"/>
                  </a:lnTo>
                  <a:lnTo>
                    <a:pt x="121" y="174"/>
                  </a:lnTo>
                  <a:lnTo>
                    <a:pt x="204" y="167"/>
                  </a:lnTo>
                  <a:lnTo>
                    <a:pt x="227" y="189"/>
                  </a:lnTo>
                  <a:lnTo>
                    <a:pt x="295" y="182"/>
                  </a:lnTo>
                  <a:lnTo>
                    <a:pt x="378" y="242"/>
                  </a:lnTo>
                  <a:lnTo>
                    <a:pt x="416" y="235"/>
                  </a:lnTo>
                  <a:lnTo>
                    <a:pt x="416" y="212"/>
                  </a:lnTo>
                  <a:lnTo>
                    <a:pt x="416" y="227"/>
                  </a:lnTo>
                  <a:lnTo>
                    <a:pt x="424" y="189"/>
                  </a:lnTo>
                  <a:lnTo>
                    <a:pt x="446" y="174"/>
                  </a:lnTo>
                  <a:lnTo>
                    <a:pt x="439" y="159"/>
                  </a:lnTo>
                  <a:lnTo>
                    <a:pt x="446" y="174"/>
                  </a:lnTo>
                  <a:lnTo>
                    <a:pt x="454" y="159"/>
                  </a:lnTo>
                  <a:lnTo>
                    <a:pt x="484" y="151"/>
                  </a:lnTo>
                  <a:lnTo>
                    <a:pt x="484" y="144"/>
                  </a:lnTo>
                  <a:lnTo>
                    <a:pt x="492" y="151"/>
                  </a:lnTo>
                  <a:lnTo>
                    <a:pt x="484" y="144"/>
                  </a:lnTo>
                  <a:lnTo>
                    <a:pt x="499" y="151"/>
                  </a:lnTo>
                  <a:lnTo>
                    <a:pt x="507" y="136"/>
                  </a:lnTo>
                  <a:lnTo>
                    <a:pt x="507" y="129"/>
                  </a:lnTo>
                  <a:lnTo>
                    <a:pt x="499" y="136"/>
                  </a:lnTo>
                  <a:lnTo>
                    <a:pt x="492" y="121"/>
                  </a:lnTo>
                  <a:lnTo>
                    <a:pt x="492" y="136"/>
                  </a:lnTo>
                  <a:lnTo>
                    <a:pt x="484" y="129"/>
                  </a:lnTo>
                  <a:lnTo>
                    <a:pt x="469" y="136"/>
                  </a:lnTo>
                  <a:lnTo>
                    <a:pt x="454" y="121"/>
                  </a:lnTo>
                  <a:lnTo>
                    <a:pt x="477" y="136"/>
                  </a:lnTo>
                  <a:lnTo>
                    <a:pt x="492" y="106"/>
                  </a:lnTo>
                  <a:lnTo>
                    <a:pt x="469" y="113"/>
                  </a:lnTo>
                  <a:lnTo>
                    <a:pt x="477" y="106"/>
                  </a:lnTo>
                  <a:lnTo>
                    <a:pt x="454" y="106"/>
                  </a:lnTo>
                  <a:lnTo>
                    <a:pt x="446" y="91"/>
                  </a:lnTo>
                  <a:lnTo>
                    <a:pt x="484" y="98"/>
                  </a:lnTo>
                  <a:lnTo>
                    <a:pt x="469" y="91"/>
                  </a:lnTo>
                  <a:lnTo>
                    <a:pt x="484" y="83"/>
                  </a:lnTo>
                  <a:lnTo>
                    <a:pt x="484" y="98"/>
                  </a:lnTo>
                  <a:lnTo>
                    <a:pt x="507" y="98"/>
                  </a:lnTo>
                  <a:lnTo>
                    <a:pt x="530" y="68"/>
                  </a:lnTo>
                  <a:lnTo>
                    <a:pt x="515" y="45"/>
                  </a:lnTo>
                  <a:lnTo>
                    <a:pt x="515" y="5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77" name="Line 93"/>
            <p:cNvSpPr>
              <a:spLocks noChangeShapeType="1"/>
            </p:cNvSpPr>
            <p:nvPr/>
          </p:nvSpPr>
          <p:spPr bwMode="auto">
            <a:xfrm>
              <a:off x="4205" y="2216"/>
              <a:ext cx="8"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78" name="Freeform 94"/>
            <p:cNvSpPr>
              <a:spLocks/>
            </p:cNvSpPr>
            <p:nvPr/>
          </p:nvSpPr>
          <p:spPr bwMode="auto">
            <a:xfrm>
              <a:off x="2501" y="1352"/>
              <a:ext cx="416" cy="257"/>
            </a:xfrm>
            <a:custGeom>
              <a:avLst/>
              <a:gdLst>
                <a:gd name="T0" fmla="*/ 416 w 416"/>
                <a:gd name="T1" fmla="*/ 257 h 257"/>
                <a:gd name="T2" fmla="*/ 0 w 416"/>
                <a:gd name="T3" fmla="*/ 235 h 257"/>
                <a:gd name="T4" fmla="*/ 22 w 416"/>
                <a:gd name="T5" fmla="*/ 0 h 257"/>
                <a:gd name="T6" fmla="*/ 386 w 416"/>
                <a:gd name="T7" fmla="*/ 15 h 257"/>
                <a:gd name="T8" fmla="*/ 416 w 416"/>
                <a:gd name="T9" fmla="*/ 257 h 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6" h="257">
                  <a:moveTo>
                    <a:pt x="416" y="257"/>
                  </a:moveTo>
                  <a:lnTo>
                    <a:pt x="0" y="235"/>
                  </a:lnTo>
                  <a:lnTo>
                    <a:pt x="22" y="0"/>
                  </a:lnTo>
                  <a:lnTo>
                    <a:pt x="386" y="15"/>
                  </a:lnTo>
                  <a:lnTo>
                    <a:pt x="416" y="257"/>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79" name="Freeform 95"/>
            <p:cNvSpPr>
              <a:spLocks/>
            </p:cNvSpPr>
            <p:nvPr/>
          </p:nvSpPr>
          <p:spPr bwMode="auto">
            <a:xfrm>
              <a:off x="2501" y="1352"/>
              <a:ext cx="416" cy="265"/>
            </a:xfrm>
            <a:custGeom>
              <a:avLst/>
              <a:gdLst>
                <a:gd name="T0" fmla="*/ 416 w 416"/>
                <a:gd name="T1" fmla="*/ 257 h 265"/>
                <a:gd name="T2" fmla="*/ 0 w 416"/>
                <a:gd name="T3" fmla="*/ 235 h 265"/>
                <a:gd name="T4" fmla="*/ 22 w 416"/>
                <a:gd name="T5" fmla="*/ 0 h 265"/>
                <a:gd name="T6" fmla="*/ 386 w 416"/>
                <a:gd name="T7" fmla="*/ 15 h 265"/>
                <a:gd name="T8" fmla="*/ 416 w 416"/>
                <a:gd name="T9" fmla="*/ 257 h 265"/>
                <a:gd name="T10" fmla="*/ 416 w 416"/>
                <a:gd name="T11" fmla="*/ 265 h 2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6" h="265">
                  <a:moveTo>
                    <a:pt x="416" y="257"/>
                  </a:moveTo>
                  <a:lnTo>
                    <a:pt x="0" y="235"/>
                  </a:lnTo>
                  <a:lnTo>
                    <a:pt x="22" y="0"/>
                  </a:lnTo>
                  <a:lnTo>
                    <a:pt x="386" y="15"/>
                  </a:lnTo>
                  <a:lnTo>
                    <a:pt x="416" y="257"/>
                  </a:lnTo>
                  <a:lnTo>
                    <a:pt x="416" y="26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80" name="Freeform 96"/>
            <p:cNvSpPr>
              <a:spLocks/>
            </p:cNvSpPr>
            <p:nvPr/>
          </p:nvSpPr>
          <p:spPr bwMode="auto">
            <a:xfrm>
              <a:off x="3607" y="1844"/>
              <a:ext cx="257" cy="296"/>
            </a:xfrm>
            <a:custGeom>
              <a:avLst/>
              <a:gdLst>
                <a:gd name="T0" fmla="*/ 242 w 257"/>
                <a:gd name="T1" fmla="*/ 0 h 296"/>
                <a:gd name="T2" fmla="*/ 174 w 257"/>
                <a:gd name="T3" fmla="*/ 53 h 296"/>
                <a:gd name="T4" fmla="*/ 136 w 257"/>
                <a:gd name="T5" fmla="*/ 69 h 296"/>
                <a:gd name="T6" fmla="*/ 106 w 257"/>
                <a:gd name="T7" fmla="*/ 69 h 296"/>
                <a:gd name="T8" fmla="*/ 121 w 257"/>
                <a:gd name="T9" fmla="*/ 53 h 296"/>
                <a:gd name="T10" fmla="*/ 106 w 257"/>
                <a:gd name="T11" fmla="*/ 61 h 296"/>
                <a:gd name="T12" fmla="*/ 75 w 257"/>
                <a:gd name="T13" fmla="*/ 46 h 296"/>
                <a:gd name="T14" fmla="*/ 0 w 257"/>
                <a:gd name="T15" fmla="*/ 61 h 296"/>
                <a:gd name="T16" fmla="*/ 22 w 257"/>
                <a:gd name="T17" fmla="*/ 258 h 296"/>
                <a:gd name="T18" fmla="*/ 37 w 257"/>
                <a:gd name="T19" fmla="*/ 258 h 296"/>
                <a:gd name="T20" fmla="*/ 60 w 257"/>
                <a:gd name="T21" fmla="*/ 281 h 296"/>
                <a:gd name="T22" fmla="*/ 91 w 257"/>
                <a:gd name="T23" fmla="*/ 288 h 296"/>
                <a:gd name="T24" fmla="*/ 113 w 257"/>
                <a:gd name="T25" fmla="*/ 288 h 296"/>
                <a:gd name="T26" fmla="*/ 136 w 257"/>
                <a:gd name="T27" fmla="*/ 273 h 296"/>
                <a:gd name="T28" fmla="*/ 159 w 257"/>
                <a:gd name="T29" fmla="*/ 296 h 296"/>
                <a:gd name="T30" fmla="*/ 181 w 257"/>
                <a:gd name="T31" fmla="*/ 281 h 296"/>
                <a:gd name="T32" fmla="*/ 189 w 257"/>
                <a:gd name="T33" fmla="*/ 243 h 296"/>
                <a:gd name="T34" fmla="*/ 204 w 257"/>
                <a:gd name="T35" fmla="*/ 250 h 296"/>
                <a:gd name="T36" fmla="*/ 204 w 257"/>
                <a:gd name="T37" fmla="*/ 220 h 296"/>
                <a:gd name="T38" fmla="*/ 250 w 257"/>
                <a:gd name="T39" fmla="*/ 190 h 296"/>
                <a:gd name="T40" fmla="*/ 257 w 257"/>
                <a:gd name="T41" fmla="*/ 129 h 296"/>
                <a:gd name="T42" fmla="*/ 250 w 257"/>
                <a:gd name="T43" fmla="*/ 114 h 296"/>
                <a:gd name="T44" fmla="*/ 257 w 257"/>
                <a:gd name="T45" fmla="*/ 106 h 296"/>
                <a:gd name="T46" fmla="*/ 242 w 257"/>
                <a:gd name="T47" fmla="*/ 0 h 2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7" h="296">
                  <a:moveTo>
                    <a:pt x="242" y="0"/>
                  </a:moveTo>
                  <a:lnTo>
                    <a:pt x="174" y="53"/>
                  </a:lnTo>
                  <a:lnTo>
                    <a:pt x="136" y="69"/>
                  </a:lnTo>
                  <a:lnTo>
                    <a:pt x="106" y="69"/>
                  </a:lnTo>
                  <a:lnTo>
                    <a:pt x="121" y="53"/>
                  </a:lnTo>
                  <a:lnTo>
                    <a:pt x="106" y="61"/>
                  </a:lnTo>
                  <a:lnTo>
                    <a:pt x="75" y="46"/>
                  </a:lnTo>
                  <a:lnTo>
                    <a:pt x="0" y="61"/>
                  </a:lnTo>
                  <a:lnTo>
                    <a:pt x="22" y="258"/>
                  </a:lnTo>
                  <a:lnTo>
                    <a:pt x="37" y="258"/>
                  </a:lnTo>
                  <a:lnTo>
                    <a:pt x="60" y="281"/>
                  </a:lnTo>
                  <a:lnTo>
                    <a:pt x="91" y="288"/>
                  </a:lnTo>
                  <a:lnTo>
                    <a:pt x="113" y="288"/>
                  </a:lnTo>
                  <a:lnTo>
                    <a:pt x="136" y="273"/>
                  </a:lnTo>
                  <a:lnTo>
                    <a:pt x="159" y="296"/>
                  </a:lnTo>
                  <a:lnTo>
                    <a:pt x="181" y="281"/>
                  </a:lnTo>
                  <a:lnTo>
                    <a:pt x="189" y="243"/>
                  </a:lnTo>
                  <a:lnTo>
                    <a:pt x="204" y="250"/>
                  </a:lnTo>
                  <a:lnTo>
                    <a:pt x="204" y="220"/>
                  </a:lnTo>
                  <a:lnTo>
                    <a:pt x="250" y="190"/>
                  </a:lnTo>
                  <a:lnTo>
                    <a:pt x="257" y="129"/>
                  </a:lnTo>
                  <a:lnTo>
                    <a:pt x="250" y="114"/>
                  </a:lnTo>
                  <a:lnTo>
                    <a:pt x="257" y="106"/>
                  </a:lnTo>
                  <a:lnTo>
                    <a:pt x="242" y="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81" name="Freeform 97"/>
            <p:cNvSpPr>
              <a:spLocks/>
            </p:cNvSpPr>
            <p:nvPr/>
          </p:nvSpPr>
          <p:spPr bwMode="auto">
            <a:xfrm>
              <a:off x="3607" y="1844"/>
              <a:ext cx="257" cy="296"/>
            </a:xfrm>
            <a:custGeom>
              <a:avLst/>
              <a:gdLst>
                <a:gd name="T0" fmla="*/ 242 w 257"/>
                <a:gd name="T1" fmla="*/ 0 h 296"/>
                <a:gd name="T2" fmla="*/ 174 w 257"/>
                <a:gd name="T3" fmla="*/ 53 h 296"/>
                <a:gd name="T4" fmla="*/ 136 w 257"/>
                <a:gd name="T5" fmla="*/ 69 h 296"/>
                <a:gd name="T6" fmla="*/ 106 w 257"/>
                <a:gd name="T7" fmla="*/ 69 h 296"/>
                <a:gd name="T8" fmla="*/ 121 w 257"/>
                <a:gd name="T9" fmla="*/ 53 h 296"/>
                <a:gd name="T10" fmla="*/ 106 w 257"/>
                <a:gd name="T11" fmla="*/ 61 h 296"/>
                <a:gd name="T12" fmla="*/ 75 w 257"/>
                <a:gd name="T13" fmla="*/ 46 h 296"/>
                <a:gd name="T14" fmla="*/ 0 w 257"/>
                <a:gd name="T15" fmla="*/ 61 h 296"/>
                <a:gd name="T16" fmla="*/ 22 w 257"/>
                <a:gd name="T17" fmla="*/ 258 h 296"/>
                <a:gd name="T18" fmla="*/ 37 w 257"/>
                <a:gd name="T19" fmla="*/ 258 h 296"/>
                <a:gd name="T20" fmla="*/ 60 w 257"/>
                <a:gd name="T21" fmla="*/ 281 h 296"/>
                <a:gd name="T22" fmla="*/ 91 w 257"/>
                <a:gd name="T23" fmla="*/ 288 h 296"/>
                <a:gd name="T24" fmla="*/ 113 w 257"/>
                <a:gd name="T25" fmla="*/ 288 h 296"/>
                <a:gd name="T26" fmla="*/ 136 w 257"/>
                <a:gd name="T27" fmla="*/ 273 h 296"/>
                <a:gd name="T28" fmla="*/ 159 w 257"/>
                <a:gd name="T29" fmla="*/ 296 h 296"/>
                <a:gd name="T30" fmla="*/ 181 w 257"/>
                <a:gd name="T31" fmla="*/ 281 h 296"/>
                <a:gd name="T32" fmla="*/ 189 w 257"/>
                <a:gd name="T33" fmla="*/ 243 h 296"/>
                <a:gd name="T34" fmla="*/ 204 w 257"/>
                <a:gd name="T35" fmla="*/ 250 h 296"/>
                <a:gd name="T36" fmla="*/ 204 w 257"/>
                <a:gd name="T37" fmla="*/ 220 h 296"/>
                <a:gd name="T38" fmla="*/ 250 w 257"/>
                <a:gd name="T39" fmla="*/ 190 h 296"/>
                <a:gd name="T40" fmla="*/ 257 w 257"/>
                <a:gd name="T41" fmla="*/ 129 h 296"/>
                <a:gd name="T42" fmla="*/ 250 w 257"/>
                <a:gd name="T43" fmla="*/ 114 h 296"/>
                <a:gd name="T44" fmla="*/ 257 w 257"/>
                <a:gd name="T45" fmla="*/ 106 h 296"/>
                <a:gd name="T46" fmla="*/ 242 w 257"/>
                <a:gd name="T47" fmla="*/ 0 h 296"/>
                <a:gd name="T48" fmla="*/ 242 w 257"/>
                <a:gd name="T49" fmla="*/ 8 h 2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7" h="296">
                  <a:moveTo>
                    <a:pt x="242" y="0"/>
                  </a:moveTo>
                  <a:lnTo>
                    <a:pt x="174" y="53"/>
                  </a:lnTo>
                  <a:lnTo>
                    <a:pt x="136" y="69"/>
                  </a:lnTo>
                  <a:lnTo>
                    <a:pt x="106" y="69"/>
                  </a:lnTo>
                  <a:lnTo>
                    <a:pt x="121" y="53"/>
                  </a:lnTo>
                  <a:lnTo>
                    <a:pt x="106" y="61"/>
                  </a:lnTo>
                  <a:lnTo>
                    <a:pt x="75" y="46"/>
                  </a:lnTo>
                  <a:lnTo>
                    <a:pt x="0" y="61"/>
                  </a:lnTo>
                  <a:lnTo>
                    <a:pt x="22" y="258"/>
                  </a:lnTo>
                  <a:lnTo>
                    <a:pt x="37" y="258"/>
                  </a:lnTo>
                  <a:lnTo>
                    <a:pt x="60" y="281"/>
                  </a:lnTo>
                  <a:lnTo>
                    <a:pt x="91" y="288"/>
                  </a:lnTo>
                  <a:lnTo>
                    <a:pt x="113" y="288"/>
                  </a:lnTo>
                  <a:lnTo>
                    <a:pt x="136" y="273"/>
                  </a:lnTo>
                  <a:lnTo>
                    <a:pt x="159" y="296"/>
                  </a:lnTo>
                  <a:lnTo>
                    <a:pt x="181" y="281"/>
                  </a:lnTo>
                  <a:lnTo>
                    <a:pt x="189" y="243"/>
                  </a:lnTo>
                  <a:lnTo>
                    <a:pt x="204" y="250"/>
                  </a:lnTo>
                  <a:lnTo>
                    <a:pt x="204" y="220"/>
                  </a:lnTo>
                  <a:lnTo>
                    <a:pt x="250" y="190"/>
                  </a:lnTo>
                  <a:lnTo>
                    <a:pt x="257" y="129"/>
                  </a:lnTo>
                  <a:lnTo>
                    <a:pt x="250" y="114"/>
                  </a:lnTo>
                  <a:lnTo>
                    <a:pt x="257" y="106"/>
                  </a:lnTo>
                  <a:lnTo>
                    <a:pt x="242" y="0"/>
                  </a:lnTo>
                  <a:lnTo>
                    <a:pt x="242"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82" name="Freeform 98"/>
            <p:cNvSpPr>
              <a:spLocks/>
            </p:cNvSpPr>
            <p:nvPr/>
          </p:nvSpPr>
          <p:spPr bwMode="auto">
            <a:xfrm>
              <a:off x="2508" y="2292"/>
              <a:ext cx="538" cy="288"/>
            </a:xfrm>
            <a:custGeom>
              <a:avLst/>
              <a:gdLst>
                <a:gd name="T0" fmla="*/ 538 w 538"/>
                <a:gd name="T1" fmla="*/ 288 h 288"/>
                <a:gd name="T2" fmla="*/ 485 w 538"/>
                <a:gd name="T3" fmla="*/ 257 h 288"/>
                <a:gd name="T4" fmla="*/ 432 w 538"/>
                <a:gd name="T5" fmla="*/ 272 h 288"/>
                <a:gd name="T6" fmla="*/ 417 w 538"/>
                <a:gd name="T7" fmla="*/ 280 h 288"/>
                <a:gd name="T8" fmla="*/ 402 w 538"/>
                <a:gd name="T9" fmla="*/ 265 h 288"/>
                <a:gd name="T10" fmla="*/ 387 w 538"/>
                <a:gd name="T11" fmla="*/ 272 h 288"/>
                <a:gd name="T12" fmla="*/ 371 w 538"/>
                <a:gd name="T13" fmla="*/ 257 h 288"/>
                <a:gd name="T14" fmla="*/ 364 w 538"/>
                <a:gd name="T15" fmla="*/ 280 h 288"/>
                <a:gd name="T16" fmla="*/ 356 w 538"/>
                <a:gd name="T17" fmla="*/ 265 h 288"/>
                <a:gd name="T18" fmla="*/ 349 w 538"/>
                <a:gd name="T19" fmla="*/ 272 h 288"/>
                <a:gd name="T20" fmla="*/ 334 w 538"/>
                <a:gd name="T21" fmla="*/ 257 h 288"/>
                <a:gd name="T22" fmla="*/ 311 w 538"/>
                <a:gd name="T23" fmla="*/ 265 h 288"/>
                <a:gd name="T24" fmla="*/ 303 w 538"/>
                <a:gd name="T25" fmla="*/ 242 h 288"/>
                <a:gd name="T26" fmla="*/ 281 w 538"/>
                <a:gd name="T27" fmla="*/ 250 h 288"/>
                <a:gd name="T28" fmla="*/ 235 w 538"/>
                <a:gd name="T29" fmla="*/ 235 h 288"/>
                <a:gd name="T30" fmla="*/ 220 w 538"/>
                <a:gd name="T31" fmla="*/ 219 h 288"/>
                <a:gd name="T32" fmla="*/ 197 w 538"/>
                <a:gd name="T33" fmla="*/ 219 h 288"/>
                <a:gd name="T34" fmla="*/ 182 w 538"/>
                <a:gd name="T35" fmla="*/ 204 h 288"/>
                <a:gd name="T36" fmla="*/ 190 w 538"/>
                <a:gd name="T37" fmla="*/ 53 h 288"/>
                <a:gd name="T38" fmla="*/ 0 w 538"/>
                <a:gd name="T39" fmla="*/ 45 h 288"/>
                <a:gd name="T40" fmla="*/ 0 w 538"/>
                <a:gd name="T41" fmla="*/ 0 h 288"/>
                <a:gd name="T42" fmla="*/ 61 w 538"/>
                <a:gd name="T43" fmla="*/ 7 h 288"/>
                <a:gd name="T44" fmla="*/ 523 w 538"/>
                <a:gd name="T45" fmla="*/ 22 h 288"/>
                <a:gd name="T46" fmla="*/ 523 w 538"/>
                <a:gd name="T47" fmla="*/ 60 h 288"/>
                <a:gd name="T48" fmla="*/ 538 w 538"/>
                <a:gd name="T49" fmla="*/ 144 h 288"/>
                <a:gd name="T50" fmla="*/ 538 w 538"/>
                <a:gd name="T51" fmla="*/ 288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38" h="288">
                  <a:moveTo>
                    <a:pt x="538" y="288"/>
                  </a:moveTo>
                  <a:lnTo>
                    <a:pt x="485" y="257"/>
                  </a:lnTo>
                  <a:lnTo>
                    <a:pt x="432" y="272"/>
                  </a:lnTo>
                  <a:lnTo>
                    <a:pt x="417" y="280"/>
                  </a:lnTo>
                  <a:lnTo>
                    <a:pt x="402" y="265"/>
                  </a:lnTo>
                  <a:lnTo>
                    <a:pt x="387" y="272"/>
                  </a:lnTo>
                  <a:lnTo>
                    <a:pt x="371" y="257"/>
                  </a:lnTo>
                  <a:lnTo>
                    <a:pt x="364" y="280"/>
                  </a:lnTo>
                  <a:lnTo>
                    <a:pt x="356" y="265"/>
                  </a:lnTo>
                  <a:lnTo>
                    <a:pt x="349" y="272"/>
                  </a:lnTo>
                  <a:lnTo>
                    <a:pt x="334" y="257"/>
                  </a:lnTo>
                  <a:lnTo>
                    <a:pt x="311" y="265"/>
                  </a:lnTo>
                  <a:lnTo>
                    <a:pt x="303" y="242"/>
                  </a:lnTo>
                  <a:lnTo>
                    <a:pt x="281" y="250"/>
                  </a:lnTo>
                  <a:lnTo>
                    <a:pt x="235" y="235"/>
                  </a:lnTo>
                  <a:lnTo>
                    <a:pt x="220" y="219"/>
                  </a:lnTo>
                  <a:lnTo>
                    <a:pt x="197" y="219"/>
                  </a:lnTo>
                  <a:lnTo>
                    <a:pt x="182" y="204"/>
                  </a:lnTo>
                  <a:lnTo>
                    <a:pt x="190" y="53"/>
                  </a:lnTo>
                  <a:lnTo>
                    <a:pt x="0" y="45"/>
                  </a:lnTo>
                  <a:lnTo>
                    <a:pt x="0" y="0"/>
                  </a:lnTo>
                  <a:lnTo>
                    <a:pt x="61" y="7"/>
                  </a:lnTo>
                  <a:lnTo>
                    <a:pt x="523" y="22"/>
                  </a:lnTo>
                  <a:lnTo>
                    <a:pt x="523" y="60"/>
                  </a:lnTo>
                  <a:lnTo>
                    <a:pt x="538" y="144"/>
                  </a:lnTo>
                  <a:lnTo>
                    <a:pt x="538" y="288"/>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83" name="Freeform 99"/>
            <p:cNvSpPr>
              <a:spLocks/>
            </p:cNvSpPr>
            <p:nvPr/>
          </p:nvSpPr>
          <p:spPr bwMode="auto">
            <a:xfrm>
              <a:off x="2508" y="2292"/>
              <a:ext cx="538" cy="295"/>
            </a:xfrm>
            <a:custGeom>
              <a:avLst/>
              <a:gdLst>
                <a:gd name="T0" fmla="*/ 538 w 538"/>
                <a:gd name="T1" fmla="*/ 288 h 295"/>
                <a:gd name="T2" fmla="*/ 485 w 538"/>
                <a:gd name="T3" fmla="*/ 257 h 295"/>
                <a:gd name="T4" fmla="*/ 432 w 538"/>
                <a:gd name="T5" fmla="*/ 272 h 295"/>
                <a:gd name="T6" fmla="*/ 417 w 538"/>
                <a:gd name="T7" fmla="*/ 280 h 295"/>
                <a:gd name="T8" fmla="*/ 402 w 538"/>
                <a:gd name="T9" fmla="*/ 265 h 295"/>
                <a:gd name="T10" fmla="*/ 387 w 538"/>
                <a:gd name="T11" fmla="*/ 272 h 295"/>
                <a:gd name="T12" fmla="*/ 371 w 538"/>
                <a:gd name="T13" fmla="*/ 257 h 295"/>
                <a:gd name="T14" fmla="*/ 364 w 538"/>
                <a:gd name="T15" fmla="*/ 280 h 295"/>
                <a:gd name="T16" fmla="*/ 356 w 538"/>
                <a:gd name="T17" fmla="*/ 265 h 295"/>
                <a:gd name="T18" fmla="*/ 349 w 538"/>
                <a:gd name="T19" fmla="*/ 272 h 295"/>
                <a:gd name="T20" fmla="*/ 334 w 538"/>
                <a:gd name="T21" fmla="*/ 257 h 295"/>
                <a:gd name="T22" fmla="*/ 311 w 538"/>
                <a:gd name="T23" fmla="*/ 265 h 295"/>
                <a:gd name="T24" fmla="*/ 303 w 538"/>
                <a:gd name="T25" fmla="*/ 242 h 295"/>
                <a:gd name="T26" fmla="*/ 281 w 538"/>
                <a:gd name="T27" fmla="*/ 250 h 295"/>
                <a:gd name="T28" fmla="*/ 235 w 538"/>
                <a:gd name="T29" fmla="*/ 235 h 295"/>
                <a:gd name="T30" fmla="*/ 220 w 538"/>
                <a:gd name="T31" fmla="*/ 219 h 295"/>
                <a:gd name="T32" fmla="*/ 197 w 538"/>
                <a:gd name="T33" fmla="*/ 219 h 295"/>
                <a:gd name="T34" fmla="*/ 182 w 538"/>
                <a:gd name="T35" fmla="*/ 204 h 295"/>
                <a:gd name="T36" fmla="*/ 190 w 538"/>
                <a:gd name="T37" fmla="*/ 53 h 295"/>
                <a:gd name="T38" fmla="*/ 0 w 538"/>
                <a:gd name="T39" fmla="*/ 45 h 295"/>
                <a:gd name="T40" fmla="*/ 0 w 538"/>
                <a:gd name="T41" fmla="*/ 0 h 295"/>
                <a:gd name="T42" fmla="*/ 61 w 538"/>
                <a:gd name="T43" fmla="*/ 7 h 295"/>
                <a:gd name="T44" fmla="*/ 523 w 538"/>
                <a:gd name="T45" fmla="*/ 22 h 295"/>
                <a:gd name="T46" fmla="*/ 523 w 538"/>
                <a:gd name="T47" fmla="*/ 60 h 295"/>
                <a:gd name="T48" fmla="*/ 538 w 538"/>
                <a:gd name="T49" fmla="*/ 144 h 295"/>
                <a:gd name="T50" fmla="*/ 538 w 538"/>
                <a:gd name="T51" fmla="*/ 288 h 295"/>
                <a:gd name="T52" fmla="*/ 538 w 538"/>
                <a:gd name="T53" fmla="*/ 295 h 29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38" h="295">
                  <a:moveTo>
                    <a:pt x="538" y="288"/>
                  </a:moveTo>
                  <a:lnTo>
                    <a:pt x="485" y="257"/>
                  </a:lnTo>
                  <a:lnTo>
                    <a:pt x="432" y="272"/>
                  </a:lnTo>
                  <a:lnTo>
                    <a:pt x="417" y="280"/>
                  </a:lnTo>
                  <a:lnTo>
                    <a:pt x="402" y="265"/>
                  </a:lnTo>
                  <a:lnTo>
                    <a:pt x="387" y="272"/>
                  </a:lnTo>
                  <a:lnTo>
                    <a:pt x="371" y="257"/>
                  </a:lnTo>
                  <a:lnTo>
                    <a:pt x="364" y="280"/>
                  </a:lnTo>
                  <a:lnTo>
                    <a:pt x="356" y="265"/>
                  </a:lnTo>
                  <a:lnTo>
                    <a:pt x="349" y="272"/>
                  </a:lnTo>
                  <a:lnTo>
                    <a:pt x="334" y="257"/>
                  </a:lnTo>
                  <a:lnTo>
                    <a:pt x="311" y="265"/>
                  </a:lnTo>
                  <a:lnTo>
                    <a:pt x="303" y="242"/>
                  </a:lnTo>
                  <a:lnTo>
                    <a:pt x="281" y="250"/>
                  </a:lnTo>
                  <a:lnTo>
                    <a:pt x="235" y="235"/>
                  </a:lnTo>
                  <a:lnTo>
                    <a:pt x="220" y="219"/>
                  </a:lnTo>
                  <a:lnTo>
                    <a:pt x="197" y="219"/>
                  </a:lnTo>
                  <a:lnTo>
                    <a:pt x="182" y="204"/>
                  </a:lnTo>
                  <a:lnTo>
                    <a:pt x="190" y="53"/>
                  </a:lnTo>
                  <a:lnTo>
                    <a:pt x="0" y="45"/>
                  </a:lnTo>
                  <a:lnTo>
                    <a:pt x="0" y="0"/>
                  </a:lnTo>
                  <a:lnTo>
                    <a:pt x="61" y="7"/>
                  </a:lnTo>
                  <a:lnTo>
                    <a:pt x="523" y="22"/>
                  </a:lnTo>
                  <a:lnTo>
                    <a:pt x="523" y="60"/>
                  </a:lnTo>
                  <a:lnTo>
                    <a:pt x="538" y="144"/>
                  </a:lnTo>
                  <a:lnTo>
                    <a:pt x="538" y="288"/>
                  </a:lnTo>
                  <a:lnTo>
                    <a:pt x="538" y="29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84" name="Freeform 100"/>
            <p:cNvSpPr>
              <a:spLocks/>
            </p:cNvSpPr>
            <p:nvPr/>
          </p:nvSpPr>
          <p:spPr bwMode="auto">
            <a:xfrm>
              <a:off x="1319" y="1359"/>
              <a:ext cx="500" cy="417"/>
            </a:xfrm>
            <a:custGeom>
              <a:avLst/>
              <a:gdLst>
                <a:gd name="T0" fmla="*/ 485 w 500"/>
                <a:gd name="T1" fmla="*/ 114 h 417"/>
                <a:gd name="T2" fmla="*/ 371 w 500"/>
                <a:gd name="T3" fmla="*/ 91 h 417"/>
                <a:gd name="T4" fmla="*/ 250 w 500"/>
                <a:gd name="T5" fmla="*/ 91 h 417"/>
                <a:gd name="T6" fmla="*/ 220 w 500"/>
                <a:gd name="T7" fmla="*/ 68 h 417"/>
                <a:gd name="T8" fmla="*/ 189 w 500"/>
                <a:gd name="T9" fmla="*/ 76 h 417"/>
                <a:gd name="T10" fmla="*/ 167 w 500"/>
                <a:gd name="T11" fmla="*/ 61 h 417"/>
                <a:gd name="T12" fmla="*/ 167 w 500"/>
                <a:gd name="T13" fmla="*/ 23 h 417"/>
                <a:gd name="T14" fmla="*/ 152 w 500"/>
                <a:gd name="T15" fmla="*/ 15 h 417"/>
                <a:gd name="T16" fmla="*/ 144 w 500"/>
                <a:gd name="T17" fmla="*/ 8 h 417"/>
                <a:gd name="T18" fmla="*/ 129 w 500"/>
                <a:gd name="T19" fmla="*/ 0 h 417"/>
                <a:gd name="T20" fmla="*/ 114 w 500"/>
                <a:gd name="T21" fmla="*/ 0 h 417"/>
                <a:gd name="T22" fmla="*/ 53 w 500"/>
                <a:gd name="T23" fmla="*/ 175 h 417"/>
                <a:gd name="T24" fmla="*/ 0 w 500"/>
                <a:gd name="T25" fmla="*/ 243 h 417"/>
                <a:gd name="T26" fmla="*/ 0 w 500"/>
                <a:gd name="T27" fmla="*/ 311 h 417"/>
                <a:gd name="T28" fmla="*/ 242 w 500"/>
                <a:gd name="T29" fmla="*/ 379 h 417"/>
                <a:gd name="T30" fmla="*/ 409 w 500"/>
                <a:gd name="T31" fmla="*/ 417 h 417"/>
                <a:gd name="T32" fmla="*/ 455 w 500"/>
                <a:gd name="T33" fmla="*/ 258 h 417"/>
                <a:gd name="T34" fmla="*/ 439 w 500"/>
                <a:gd name="T35" fmla="*/ 235 h 417"/>
                <a:gd name="T36" fmla="*/ 500 w 500"/>
                <a:gd name="T37" fmla="*/ 152 h 417"/>
                <a:gd name="T38" fmla="*/ 485 w 500"/>
                <a:gd name="T39" fmla="*/ 114 h 4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0" h="417">
                  <a:moveTo>
                    <a:pt x="485" y="114"/>
                  </a:moveTo>
                  <a:lnTo>
                    <a:pt x="371" y="91"/>
                  </a:lnTo>
                  <a:lnTo>
                    <a:pt x="250" y="91"/>
                  </a:lnTo>
                  <a:lnTo>
                    <a:pt x="220" y="68"/>
                  </a:lnTo>
                  <a:lnTo>
                    <a:pt x="189" y="76"/>
                  </a:lnTo>
                  <a:lnTo>
                    <a:pt x="167" y="61"/>
                  </a:lnTo>
                  <a:lnTo>
                    <a:pt x="167" y="23"/>
                  </a:lnTo>
                  <a:lnTo>
                    <a:pt x="152" y="15"/>
                  </a:lnTo>
                  <a:lnTo>
                    <a:pt x="144" y="8"/>
                  </a:lnTo>
                  <a:lnTo>
                    <a:pt x="129" y="0"/>
                  </a:lnTo>
                  <a:lnTo>
                    <a:pt x="114" y="0"/>
                  </a:lnTo>
                  <a:lnTo>
                    <a:pt x="53" y="175"/>
                  </a:lnTo>
                  <a:lnTo>
                    <a:pt x="0" y="243"/>
                  </a:lnTo>
                  <a:lnTo>
                    <a:pt x="0" y="311"/>
                  </a:lnTo>
                  <a:lnTo>
                    <a:pt x="242" y="379"/>
                  </a:lnTo>
                  <a:lnTo>
                    <a:pt x="409" y="417"/>
                  </a:lnTo>
                  <a:lnTo>
                    <a:pt x="455" y="258"/>
                  </a:lnTo>
                  <a:lnTo>
                    <a:pt x="439" y="235"/>
                  </a:lnTo>
                  <a:lnTo>
                    <a:pt x="500" y="152"/>
                  </a:lnTo>
                  <a:lnTo>
                    <a:pt x="485" y="114"/>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85" name="Freeform 101"/>
            <p:cNvSpPr>
              <a:spLocks/>
            </p:cNvSpPr>
            <p:nvPr/>
          </p:nvSpPr>
          <p:spPr bwMode="auto">
            <a:xfrm>
              <a:off x="1319" y="1359"/>
              <a:ext cx="500" cy="417"/>
            </a:xfrm>
            <a:custGeom>
              <a:avLst/>
              <a:gdLst>
                <a:gd name="T0" fmla="*/ 485 w 500"/>
                <a:gd name="T1" fmla="*/ 114 h 417"/>
                <a:gd name="T2" fmla="*/ 371 w 500"/>
                <a:gd name="T3" fmla="*/ 91 h 417"/>
                <a:gd name="T4" fmla="*/ 250 w 500"/>
                <a:gd name="T5" fmla="*/ 91 h 417"/>
                <a:gd name="T6" fmla="*/ 220 w 500"/>
                <a:gd name="T7" fmla="*/ 68 h 417"/>
                <a:gd name="T8" fmla="*/ 189 w 500"/>
                <a:gd name="T9" fmla="*/ 76 h 417"/>
                <a:gd name="T10" fmla="*/ 167 w 500"/>
                <a:gd name="T11" fmla="*/ 61 h 417"/>
                <a:gd name="T12" fmla="*/ 167 w 500"/>
                <a:gd name="T13" fmla="*/ 23 h 417"/>
                <a:gd name="T14" fmla="*/ 152 w 500"/>
                <a:gd name="T15" fmla="*/ 15 h 417"/>
                <a:gd name="T16" fmla="*/ 144 w 500"/>
                <a:gd name="T17" fmla="*/ 8 h 417"/>
                <a:gd name="T18" fmla="*/ 129 w 500"/>
                <a:gd name="T19" fmla="*/ 0 h 417"/>
                <a:gd name="T20" fmla="*/ 114 w 500"/>
                <a:gd name="T21" fmla="*/ 0 h 417"/>
                <a:gd name="T22" fmla="*/ 53 w 500"/>
                <a:gd name="T23" fmla="*/ 175 h 417"/>
                <a:gd name="T24" fmla="*/ 0 w 500"/>
                <a:gd name="T25" fmla="*/ 243 h 417"/>
                <a:gd name="T26" fmla="*/ 0 w 500"/>
                <a:gd name="T27" fmla="*/ 311 h 417"/>
                <a:gd name="T28" fmla="*/ 242 w 500"/>
                <a:gd name="T29" fmla="*/ 379 h 417"/>
                <a:gd name="T30" fmla="*/ 409 w 500"/>
                <a:gd name="T31" fmla="*/ 417 h 417"/>
                <a:gd name="T32" fmla="*/ 455 w 500"/>
                <a:gd name="T33" fmla="*/ 258 h 417"/>
                <a:gd name="T34" fmla="*/ 439 w 500"/>
                <a:gd name="T35" fmla="*/ 235 h 417"/>
                <a:gd name="T36" fmla="*/ 500 w 500"/>
                <a:gd name="T37" fmla="*/ 152 h 417"/>
                <a:gd name="T38" fmla="*/ 485 w 500"/>
                <a:gd name="T39" fmla="*/ 114 h 417"/>
                <a:gd name="T40" fmla="*/ 485 w 500"/>
                <a:gd name="T41" fmla="*/ 122 h 4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0" h="417">
                  <a:moveTo>
                    <a:pt x="485" y="114"/>
                  </a:moveTo>
                  <a:lnTo>
                    <a:pt x="371" y="91"/>
                  </a:lnTo>
                  <a:lnTo>
                    <a:pt x="250" y="91"/>
                  </a:lnTo>
                  <a:lnTo>
                    <a:pt x="220" y="68"/>
                  </a:lnTo>
                  <a:lnTo>
                    <a:pt x="189" y="76"/>
                  </a:lnTo>
                  <a:lnTo>
                    <a:pt x="167" y="61"/>
                  </a:lnTo>
                  <a:lnTo>
                    <a:pt x="167" y="23"/>
                  </a:lnTo>
                  <a:lnTo>
                    <a:pt x="152" y="15"/>
                  </a:lnTo>
                  <a:lnTo>
                    <a:pt x="144" y="8"/>
                  </a:lnTo>
                  <a:lnTo>
                    <a:pt x="129" y="0"/>
                  </a:lnTo>
                  <a:lnTo>
                    <a:pt x="114" y="0"/>
                  </a:lnTo>
                  <a:lnTo>
                    <a:pt x="53" y="175"/>
                  </a:lnTo>
                  <a:lnTo>
                    <a:pt x="0" y="243"/>
                  </a:lnTo>
                  <a:lnTo>
                    <a:pt x="0" y="311"/>
                  </a:lnTo>
                  <a:lnTo>
                    <a:pt x="242" y="379"/>
                  </a:lnTo>
                  <a:lnTo>
                    <a:pt x="409" y="417"/>
                  </a:lnTo>
                  <a:lnTo>
                    <a:pt x="455" y="258"/>
                  </a:lnTo>
                  <a:lnTo>
                    <a:pt x="439" y="235"/>
                  </a:lnTo>
                  <a:lnTo>
                    <a:pt x="500" y="152"/>
                  </a:lnTo>
                  <a:lnTo>
                    <a:pt x="485" y="114"/>
                  </a:lnTo>
                  <a:lnTo>
                    <a:pt x="485" y="12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86" name="Freeform 102"/>
            <p:cNvSpPr>
              <a:spLocks/>
            </p:cNvSpPr>
            <p:nvPr/>
          </p:nvSpPr>
          <p:spPr bwMode="auto">
            <a:xfrm>
              <a:off x="3849" y="1784"/>
              <a:ext cx="364" cy="235"/>
            </a:xfrm>
            <a:custGeom>
              <a:avLst/>
              <a:gdLst>
                <a:gd name="T0" fmla="*/ 326 w 364"/>
                <a:gd name="T1" fmla="*/ 38 h 235"/>
                <a:gd name="T2" fmla="*/ 318 w 364"/>
                <a:gd name="T3" fmla="*/ 15 h 235"/>
                <a:gd name="T4" fmla="*/ 295 w 364"/>
                <a:gd name="T5" fmla="*/ 0 h 235"/>
                <a:gd name="T6" fmla="*/ 45 w 364"/>
                <a:gd name="T7" fmla="*/ 53 h 235"/>
                <a:gd name="T8" fmla="*/ 38 w 364"/>
                <a:gd name="T9" fmla="*/ 30 h 235"/>
                <a:gd name="T10" fmla="*/ 0 w 364"/>
                <a:gd name="T11" fmla="*/ 60 h 235"/>
                <a:gd name="T12" fmla="*/ 15 w 364"/>
                <a:gd name="T13" fmla="*/ 166 h 235"/>
                <a:gd name="T14" fmla="*/ 30 w 364"/>
                <a:gd name="T15" fmla="*/ 235 h 235"/>
                <a:gd name="T16" fmla="*/ 91 w 364"/>
                <a:gd name="T17" fmla="*/ 227 h 235"/>
                <a:gd name="T18" fmla="*/ 311 w 364"/>
                <a:gd name="T19" fmla="*/ 182 h 235"/>
                <a:gd name="T20" fmla="*/ 326 w 364"/>
                <a:gd name="T21" fmla="*/ 174 h 235"/>
                <a:gd name="T22" fmla="*/ 364 w 364"/>
                <a:gd name="T23" fmla="*/ 136 h 235"/>
                <a:gd name="T24" fmla="*/ 326 w 364"/>
                <a:gd name="T25" fmla="*/ 106 h 235"/>
                <a:gd name="T26" fmla="*/ 326 w 364"/>
                <a:gd name="T27" fmla="*/ 76 h 235"/>
                <a:gd name="T28" fmla="*/ 341 w 364"/>
                <a:gd name="T29" fmla="*/ 45 h 235"/>
                <a:gd name="T30" fmla="*/ 326 w 364"/>
                <a:gd name="T31" fmla="*/ 38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64" h="235">
                  <a:moveTo>
                    <a:pt x="326" y="38"/>
                  </a:moveTo>
                  <a:lnTo>
                    <a:pt x="318" y="15"/>
                  </a:lnTo>
                  <a:lnTo>
                    <a:pt x="295" y="0"/>
                  </a:lnTo>
                  <a:lnTo>
                    <a:pt x="45" y="53"/>
                  </a:lnTo>
                  <a:lnTo>
                    <a:pt x="38" y="30"/>
                  </a:lnTo>
                  <a:lnTo>
                    <a:pt x="0" y="60"/>
                  </a:lnTo>
                  <a:lnTo>
                    <a:pt x="15" y="166"/>
                  </a:lnTo>
                  <a:lnTo>
                    <a:pt x="30" y="235"/>
                  </a:lnTo>
                  <a:lnTo>
                    <a:pt x="91" y="227"/>
                  </a:lnTo>
                  <a:lnTo>
                    <a:pt x="311" y="182"/>
                  </a:lnTo>
                  <a:lnTo>
                    <a:pt x="326" y="174"/>
                  </a:lnTo>
                  <a:lnTo>
                    <a:pt x="364" y="136"/>
                  </a:lnTo>
                  <a:lnTo>
                    <a:pt x="326" y="106"/>
                  </a:lnTo>
                  <a:lnTo>
                    <a:pt x="326" y="76"/>
                  </a:lnTo>
                  <a:lnTo>
                    <a:pt x="341" y="45"/>
                  </a:lnTo>
                  <a:lnTo>
                    <a:pt x="326" y="38"/>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87" name="Freeform 103"/>
            <p:cNvSpPr>
              <a:spLocks/>
            </p:cNvSpPr>
            <p:nvPr/>
          </p:nvSpPr>
          <p:spPr bwMode="auto">
            <a:xfrm>
              <a:off x="3849" y="1784"/>
              <a:ext cx="364" cy="235"/>
            </a:xfrm>
            <a:custGeom>
              <a:avLst/>
              <a:gdLst>
                <a:gd name="T0" fmla="*/ 326 w 364"/>
                <a:gd name="T1" fmla="*/ 38 h 235"/>
                <a:gd name="T2" fmla="*/ 318 w 364"/>
                <a:gd name="T3" fmla="*/ 15 h 235"/>
                <a:gd name="T4" fmla="*/ 295 w 364"/>
                <a:gd name="T5" fmla="*/ 0 h 235"/>
                <a:gd name="T6" fmla="*/ 45 w 364"/>
                <a:gd name="T7" fmla="*/ 53 h 235"/>
                <a:gd name="T8" fmla="*/ 38 w 364"/>
                <a:gd name="T9" fmla="*/ 30 h 235"/>
                <a:gd name="T10" fmla="*/ 0 w 364"/>
                <a:gd name="T11" fmla="*/ 60 h 235"/>
                <a:gd name="T12" fmla="*/ 15 w 364"/>
                <a:gd name="T13" fmla="*/ 166 h 235"/>
                <a:gd name="T14" fmla="*/ 30 w 364"/>
                <a:gd name="T15" fmla="*/ 235 h 235"/>
                <a:gd name="T16" fmla="*/ 91 w 364"/>
                <a:gd name="T17" fmla="*/ 227 h 235"/>
                <a:gd name="T18" fmla="*/ 311 w 364"/>
                <a:gd name="T19" fmla="*/ 182 h 235"/>
                <a:gd name="T20" fmla="*/ 326 w 364"/>
                <a:gd name="T21" fmla="*/ 174 h 235"/>
                <a:gd name="T22" fmla="*/ 364 w 364"/>
                <a:gd name="T23" fmla="*/ 136 h 235"/>
                <a:gd name="T24" fmla="*/ 326 w 364"/>
                <a:gd name="T25" fmla="*/ 106 h 235"/>
                <a:gd name="T26" fmla="*/ 326 w 364"/>
                <a:gd name="T27" fmla="*/ 76 h 235"/>
                <a:gd name="T28" fmla="*/ 341 w 364"/>
                <a:gd name="T29" fmla="*/ 45 h 235"/>
                <a:gd name="T30" fmla="*/ 326 w 364"/>
                <a:gd name="T31" fmla="*/ 38 h 235"/>
                <a:gd name="T32" fmla="*/ 326 w 364"/>
                <a:gd name="T33" fmla="*/ 45 h 2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4" h="235">
                  <a:moveTo>
                    <a:pt x="326" y="38"/>
                  </a:moveTo>
                  <a:lnTo>
                    <a:pt x="318" y="15"/>
                  </a:lnTo>
                  <a:lnTo>
                    <a:pt x="295" y="0"/>
                  </a:lnTo>
                  <a:lnTo>
                    <a:pt x="45" y="53"/>
                  </a:lnTo>
                  <a:lnTo>
                    <a:pt x="38" y="30"/>
                  </a:lnTo>
                  <a:lnTo>
                    <a:pt x="0" y="60"/>
                  </a:lnTo>
                  <a:lnTo>
                    <a:pt x="15" y="166"/>
                  </a:lnTo>
                  <a:lnTo>
                    <a:pt x="30" y="235"/>
                  </a:lnTo>
                  <a:lnTo>
                    <a:pt x="91" y="227"/>
                  </a:lnTo>
                  <a:lnTo>
                    <a:pt x="311" y="182"/>
                  </a:lnTo>
                  <a:lnTo>
                    <a:pt x="326" y="174"/>
                  </a:lnTo>
                  <a:lnTo>
                    <a:pt x="364" y="136"/>
                  </a:lnTo>
                  <a:lnTo>
                    <a:pt x="326" y="106"/>
                  </a:lnTo>
                  <a:lnTo>
                    <a:pt x="326" y="76"/>
                  </a:lnTo>
                  <a:lnTo>
                    <a:pt x="341" y="45"/>
                  </a:lnTo>
                  <a:lnTo>
                    <a:pt x="326" y="38"/>
                  </a:lnTo>
                  <a:lnTo>
                    <a:pt x="326" y="4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88" name="Freeform 104"/>
            <p:cNvSpPr>
              <a:spLocks/>
            </p:cNvSpPr>
            <p:nvPr/>
          </p:nvSpPr>
          <p:spPr bwMode="auto">
            <a:xfrm>
              <a:off x="4349" y="1731"/>
              <a:ext cx="30" cy="60"/>
            </a:xfrm>
            <a:custGeom>
              <a:avLst/>
              <a:gdLst>
                <a:gd name="T0" fmla="*/ 30 w 30"/>
                <a:gd name="T1" fmla="*/ 22 h 60"/>
                <a:gd name="T2" fmla="*/ 23 w 30"/>
                <a:gd name="T3" fmla="*/ 0 h 60"/>
                <a:gd name="T4" fmla="*/ 0 w 30"/>
                <a:gd name="T5" fmla="*/ 7 h 60"/>
                <a:gd name="T6" fmla="*/ 8 w 30"/>
                <a:gd name="T7" fmla="*/ 53 h 60"/>
                <a:gd name="T8" fmla="*/ 8 w 30"/>
                <a:gd name="T9" fmla="*/ 60 h 60"/>
                <a:gd name="T10" fmla="*/ 30 w 30"/>
                <a:gd name="T11" fmla="*/ 53 h 60"/>
                <a:gd name="T12" fmla="*/ 30 w 30"/>
                <a:gd name="T13" fmla="*/ 22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60">
                  <a:moveTo>
                    <a:pt x="30" y="22"/>
                  </a:moveTo>
                  <a:lnTo>
                    <a:pt x="23" y="0"/>
                  </a:lnTo>
                  <a:lnTo>
                    <a:pt x="0" y="7"/>
                  </a:lnTo>
                  <a:lnTo>
                    <a:pt x="8" y="53"/>
                  </a:lnTo>
                  <a:lnTo>
                    <a:pt x="8" y="60"/>
                  </a:lnTo>
                  <a:lnTo>
                    <a:pt x="30" y="53"/>
                  </a:lnTo>
                  <a:lnTo>
                    <a:pt x="30" y="22"/>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89" name="Freeform 105"/>
            <p:cNvSpPr>
              <a:spLocks/>
            </p:cNvSpPr>
            <p:nvPr/>
          </p:nvSpPr>
          <p:spPr bwMode="auto">
            <a:xfrm>
              <a:off x="4349" y="1731"/>
              <a:ext cx="30" cy="60"/>
            </a:xfrm>
            <a:custGeom>
              <a:avLst/>
              <a:gdLst>
                <a:gd name="T0" fmla="*/ 30 w 30"/>
                <a:gd name="T1" fmla="*/ 22 h 60"/>
                <a:gd name="T2" fmla="*/ 23 w 30"/>
                <a:gd name="T3" fmla="*/ 0 h 60"/>
                <a:gd name="T4" fmla="*/ 0 w 30"/>
                <a:gd name="T5" fmla="*/ 7 h 60"/>
                <a:gd name="T6" fmla="*/ 8 w 30"/>
                <a:gd name="T7" fmla="*/ 53 h 60"/>
                <a:gd name="T8" fmla="*/ 8 w 30"/>
                <a:gd name="T9" fmla="*/ 60 h 60"/>
                <a:gd name="T10" fmla="*/ 30 w 30"/>
                <a:gd name="T11" fmla="*/ 53 h 60"/>
                <a:gd name="T12" fmla="*/ 30 w 30"/>
                <a:gd name="T13" fmla="*/ 22 h 60"/>
                <a:gd name="T14" fmla="*/ 30 w 30"/>
                <a:gd name="T15" fmla="*/ 30 h 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0">
                  <a:moveTo>
                    <a:pt x="30" y="22"/>
                  </a:moveTo>
                  <a:lnTo>
                    <a:pt x="23" y="0"/>
                  </a:lnTo>
                  <a:lnTo>
                    <a:pt x="0" y="7"/>
                  </a:lnTo>
                  <a:lnTo>
                    <a:pt x="8" y="53"/>
                  </a:lnTo>
                  <a:lnTo>
                    <a:pt x="8" y="60"/>
                  </a:lnTo>
                  <a:lnTo>
                    <a:pt x="30" y="53"/>
                  </a:lnTo>
                  <a:lnTo>
                    <a:pt x="30" y="22"/>
                  </a:lnTo>
                  <a:lnTo>
                    <a:pt x="30" y="3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90" name="Freeform 106"/>
            <p:cNvSpPr>
              <a:spLocks/>
            </p:cNvSpPr>
            <p:nvPr/>
          </p:nvSpPr>
          <p:spPr bwMode="auto">
            <a:xfrm>
              <a:off x="4387" y="1753"/>
              <a:ext cx="7" cy="16"/>
            </a:xfrm>
            <a:custGeom>
              <a:avLst/>
              <a:gdLst>
                <a:gd name="T0" fmla="*/ 0 w 7"/>
                <a:gd name="T1" fmla="*/ 0 h 16"/>
                <a:gd name="T2" fmla="*/ 7 w 7"/>
                <a:gd name="T3" fmla="*/ 0 h 16"/>
                <a:gd name="T4" fmla="*/ 7 w 7"/>
                <a:gd name="T5" fmla="*/ 16 h 16"/>
                <a:gd name="T6" fmla="*/ 0 w 7"/>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6">
                  <a:moveTo>
                    <a:pt x="0" y="0"/>
                  </a:moveTo>
                  <a:lnTo>
                    <a:pt x="7" y="0"/>
                  </a:lnTo>
                  <a:lnTo>
                    <a:pt x="7" y="16"/>
                  </a:lnTo>
                  <a:lnTo>
                    <a:pt x="0" y="0"/>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91" name="Freeform 107"/>
            <p:cNvSpPr>
              <a:spLocks/>
            </p:cNvSpPr>
            <p:nvPr/>
          </p:nvSpPr>
          <p:spPr bwMode="auto">
            <a:xfrm>
              <a:off x="4387" y="1753"/>
              <a:ext cx="7" cy="16"/>
            </a:xfrm>
            <a:custGeom>
              <a:avLst/>
              <a:gdLst>
                <a:gd name="T0" fmla="*/ 0 w 7"/>
                <a:gd name="T1" fmla="*/ 0 h 16"/>
                <a:gd name="T2" fmla="*/ 7 w 7"/>
                <a:gd name="T3" fmla="*/ 0 h 16"/>
                <a:gd name="T4" fmla="*/ 7 w 7"/>
                <a:gd name="T5" fmla="*/ 16 h 16"/>
                <a:gd name="T6" fmla="*/ 0 w 7"/>
                <a:gd name="T7" fmla="*/ 0 h 16"/>
                <a:gd name="T8" fmla="*/ 0 w 7"/>
                <a:gd name="T9" fmla="*/ 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6">
                  <a:moveTo>
                    <a:pt x="0" y="0"/>
                  </a:moveTo>
                  <a:lnTo>
                    <a:pt x="7" y="0"/>
                  </a:lnTo>
                  <a:lnTo>
                    <a:pt x="7" y="16"/>
                  </a:lnTo>
                  <a:lnTo>
                    <a:pt x="0" y="0"/>
                  </a:lnTo>
                  <a:lnTo>
                    <a:pt x="0"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92" name="Freeform 108"/>
            <p:cNvSpPr>
              <a:spLocks/>
            </p:cNvSpPr>
            <p:nvPr/>
          </p:nvSpPr>
          <p:spPr bwMode="auto">
            <a:xfrm>
              <a:off x="3758" y="2383"/>
              <a:ext cx="318" cy="242"/>
            </a:xfrm>
            <a:custGeom>
              <a:avLst/>
              <a:gdLst>
                <a:gd name="T0" fmla="*/ 318 w 318"/>
                <a:gd name="T1" fmla="*/ 75 h 242"/>
                <a:gd name="T2" fmla="*/ 235 w 318"/>
                <a:gd name="T3" fmla="*/ 15 h 242"/>
                <a:gd name="T4" fmla="*/ 167 w 318"/>
                <a:gd name="T5" fmla="*/ 22 h 242"/>
                <a:gd name="T6" fmla="*/ 144 w 318"/>
                <a:gd name="T7" fmla="*/ 0 h 242"/>
                <a:gd name="T8" fmla="*/ 61 w 318"/>
                <a:gd name="T9" fmla="*/ 7 h 242"/>
                <a:gd name="T10" fmla="*/ 15 w 318"/>
                <a:gd name="T11" fmla="*/ 30 h 242"/>
                <a:gd name="T12" fmla="*/ 0 w 318"/>
                <a:gd name="T13" fmla="*/ 60 h 242"/>
                <a:gd name="T14" fmla="*/ 38 w 318"/>
                <a:gd name="T15" fmla="*/ 68 h 242"/>
                <a:gd name="T16" fmla="*/ 61 w 318"/>
                <a:gd name="T17" fmla="*/ 113 h 242"/>
                <a:gd name="T18" fmla="*/ 136 w 318"/>
                <a:gd name="T19" fmla="*/ 174 h 242"/>
                <a:gd name="T20" fmla="*/ 174 w 318"/>
                <a:gd name="T21" fmla="*/ 235 h 242"/>
                <a:gd name="T22" fmla="*/ 189 w 318"/>
                <a:gd name="T23" fmla="*/ 242 h 242"/>
                <a:gd name="T24" fmla="*/ 189 w 318"/>
                <a:gd name="T25" fmla="*/ 197 h 242"/>
                <a:gd name="T26" fmla="*/ 220 w 318"/>
                <a:gd name="T27" fmla="*/ 204 h 242"/>
                <a:gd name="T28" fmla="*/ 227 w 318"/>
                <a:gd name="T29" fmla="*/ 181 h 242"/>
                <a:gd name="T30" fmla="*/ 227 w 318"/>
                <a:gd name="T31" fmla="*/ 197 h 242"/>
                <a:gd name="T32" fmla="*/ 243 w 318"/>
                <a:gd name="T33" fmla="*/ 189 h 242"/>
                <a:gd name="T34" fmla="*/ 235 w 318"/>
                <a:gd name="T35" fmla="*/ 189 h 242"/>
                <a:gd name="T36" fmla="*/ 250 w 318"/>
                <a:gd name="T37" fmla="*/ 181 h 242"/>
                <a:gd name="T38" fmla="*/ 243 w 318"/>
                <a:gd name="T39" fmla="*/ 174 h 242"/>
                <a:gd name="T40" fmla="*/ 250 w 318"/>
                <a:gd name="T41" fmla="*/ 174 h 242"/>
                <a:gd name="T42" fmla="*/ 288 w 318"/>
                <a:gd name="T43" fmla="*/ 144 h 242"/>
                <a:gd name="T44" fmla="*/ 280 w 318"/>
                <a:gd name="T45" fmla="*/ 121 h 242"/>
                <a:gd name="T46" fmla="*/ 288 w 318"/>
                <a:gd name="T47" fmla="*/ 113 h 242"/>
                <a:gd name="T48" fmla="*/ 288 w 318"/>
                <a:gd name="T49" fmla="*/ 121 h 242"/>
                <a:gd name="T50" fmla="*/ 318 w 318"/>
                <a:gd name="T51" fmla="*/ 75 h 2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8" h="242">
                  <a:moveTo>
                    <a:pt x="318" y="75"/>
                  </a:moveTo>
                  <a:lnTo>
                    <a:pt x="235" y="15"/>
                  </a:lnTo>
                  <a:lnTo>
                    <a:pt x="167" y="22"/>
                  </a:lnTo>
                  <a:lnTo>
                    <a:pt x="144" y="0"/>
                  </a:lnTo>
                  <a:lnTo>
                    <a:pt x="61" y="7"/>
                  </a:lnTo>
                  <a:lnTo>
                    <a:pt x="15" y="30"/>
                  </a:lnTo>
                  <a:lnTo>
                    <a:pt x="0" y="60"/>
                  </a:lnTo>
                  <a:lnTo>
                    <a:pt x="38" y="68"/>
                  </a:lnTo>
                  <a:lnTo>
                    <a:pt x="61" y="113"/>
                  </a:lnTo>
                  <a:lnTo>
                    <a:pt x="136" y="174"/>
                  </a:lnTo>
                  <a:lnTo>
                    <a:pt x="174" y="235"/>
                  </a:lnTo>
                  <a:lnTo>
                    <a:pt x="189" y="242"/>
                  </a:lnTo>
                  <a:lnTo>
                    <a:pt x="189" y="197"/>
                  </a:lnTo>
                  <a:lnTo>
                    <a:pt x="220" y="204"/>
                  </a:lnTo>
                  <a:lnTo>
                    <a:pt x="227" y="181"/>
                  </a:lnTo>
                  <a:lnTo>
                    <a:pt x="227" y="197"/>
                  </a:lnTo>
                  <a:lnTo>
                    <a:pt x="243" y="189"/>
                  </a:lnTo>
                  <a:lnTo>
                    <a:pt x="235" y="189"/>
                  </a:lnTo>
                  <a:lnTo>
                    <a:pt x="250" y="181"/>
                  </a:lnTo>
                  <a:lnTo>
                    <a:pt x="243" y="174"/>
                  </a:lnTo>
                  <a:lnTo>
                    <a:pt x="250" y="174"/>
                  </a:lnTo>
                  <a:lnTo>
                    <a:pt x="288" y="144"/>
                  </a:lnTo>
                  <a:lnTo>
                    <a:pt x="280" y="121"/>
                  </a:lnTo>
                  <a:lnTo>
                    <a:pt x="288" y="113"/>
                  </a:lnTo>
                  <a:lnTo>
                    <a:pt x="288" y="121"/>
                  </a:lnTo>
                  <a:lnTo>
                    <a:pt x="318" y="75"/>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93" name="Freeform 109"/>
            <p:cNvSpPr>
              <a:spLocks/>
            </p:cNvSpPr>
            <p:nvPr/>
          </p:nvSpPr>
          <p:spPr bwMode="auto">
            <a:xfrm>
              <a:off x="3758" y="2383"/>
              <a:ext cx="318" cy="242"/>
            </a:xfrm>
            <a:custGeom>
              <a:avLst/>
              <a:gdLst>
                <a:gd name="T0" fmla="*/ 318 w 318"/>
                <a:gd name="T1" fmla="*/ 75 h 242"/>
                <a:gd name="T2" fmla="*/ 235 w 318"/>
                <a:gd name="T3" fmla="*/ 15 h 242"/>
                <a:gd name="T4" fmla="*/ 167 w 318"/>
                <a:gd name="T5" fmla="*/ 22 h 242"/>
                <a:gd name="T6" fmla="*/ 144 w 318"/>
                <a:gd name="T7" fmla="*/ 0 h 242"/>
                <a:gd name="T8" fmla="*/ 61 w 318"/>
                <a:gd name="T9" fmla="*/ 7 h 242"/>
                <a:gd name="T10" fmla="*/ 15 w 318"/>
                <a:gd name="T11" fmla="*/ 30 h 242"/>
                <a:gd name="T12" fmla="*/ 0 w 318"/>
                <a:gd name="T13" fmla="*/ 60 h 242"/>
                <a:gd name="T14" fmla="*/ 38 w 318"/>
                <a:gd name="T15" fmla="*/ 68 h 242"/>
                <a:gd name="T16" fmla="*/ 61 w 318"/>
                <a:gd name="T17" fmla="*/ 113 h 242"/>
                <a:gd name="T18" fmla="*/ 136 w 318"/>
                <a:gd name="T19" fmla="*/ 174 h 242"/>
                <a:gd name="T20" fmla="*/ 174 w 318"/>
                <a:gd name="T21" fmla="*/ 235 h 242"/>
                <a:gd name="T22" fmla="*/ 189 w 318"/>
                <a:gd name="T23" fmla="*/ 242 h 242"/>
                <a:gd name="T24" fmla="*/ 189 w 318"/>
                <a:gd name="T25" fmla="*/ 197 h 242"/>
                <a:gd name="T26" fmla="*/ 220 w 318"/>
                <a:gd name="T27" fmla="*/ 204 h 242"/>
                <a:gd name="T28" fmla="*/ 227 w 318"/>
                <a:gd name="T29" fmla="*/ 181 h 242"/>
                <a:gd name="T30" fmla="*/ 227 w 318"/>
                <a:gd name="T31" fmla="*/ 197 h 242"/>
                <a:gd name="T32" fmla="*/ 243 w 318"/>
                <a:gd name="T33" fmla="*/ 189 h 242"/>
                <a:gd name="T34" fmla="*/ 235 w 318"/>
                <a:gd name="T35" fmla="*/ 189 h 242"/>
                <a:gd name="T36" fmla="*/ 250 w 318"/>
                <a:gd name="T37" fmla="*/ 181 h 242"/>
                <a:gd name="T38" fmla="*/ 243 w 318"/>
                <a:gd name="T39" fmla="*/ 174 h 242"/>
                <a:gd name="T40" fmla="*/ 250 w 318"/>
                <a:gd name="T41" fmla="*/ 174 h 242"/>
                <a:gd name="T42" fmla="*/ 288 w 318"/>
                <a:gd name="T43" fmla="*/ 144 h 242"/>
                <a:gd name="T44" fmla="*/ 280 w 318"/>
                <a:gd name="T45" fmla="*/ 121 h 242"/>
                <a:gd name="T46" fmla="*/ 288 w 318"/>
                <a:gd name="T47" fmla="*/ 113 h 242"/>
                <a:gd name="T48" fmla="*/ 288 w 318"/>
                <a:gd name="T49" fmla="*/ 121 h 242"/>
                <a:gd name="T50" fmla="*/ 318 w 318"/>
                <a:gd name="T51" fmla="*/ 75 h 242"/>
                <a:gd name="T52" fmla="*/ 318 w 318"/>
                <a:gd name="T53" fmla="*/ 83 h 2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18" h="242">
                  <a:moveTo>
                    <a:pt x="318" y="75"/>
                  </a:moveTo>
                  <a:lnTo>
                    <a:pt x="235" y="15"/>
                  </a:lnTo>
                  <a:lnTo>
                    <a:pt x="167" y="22"/>
                  </a:lnTo>
                  <a:lnTo>
                    <a:pt x="144" y="0"/>
                  </a:lnTo>
                  <a:lnTo>
                    <a:pt x="61" y="7"/>
                  </a:lnTo>
                  <a:lnTo>
                    <a:pt x="15" y="30"/>
                  </a:lnTo>
                  <a:lnTo>
                    <a:pt x="0" y="60"/>
                  </a:lnTo>
                  <a:lnTo>
                    <a:pt x="38" y="68"/>
                  </a:lnTo>
                  <a:lnTo>
                    <a:pt x="61" y="113"/>
                  </a:lnTo>
                  <a:lnTo>
                    <a:pt x="136" y="174"/>
                  </a:lnTo>
                  <a:lnTo>
                    <a:pt x="174" y="235"/>
                  </a:lnTo>
                  <a:lnTo>
                    <a:pt x="189" y="242"/>
                  </a:lnTo>
                  <a:lnTo>
                    <a:pt x="189" y="197"/>
                  </a:lnTo>
                  <a:lnTo>
                    <a:pt x="220" y="204"/>
                  </a:lnTo>
                  <a:lnTo>
                    <a:pt x="227" y="181"/>
                  </a:lnTo>
                  <a:lnTo>
                    <a:pt x="227" y="197"/>
                  </a:lnTo>
                  <a:lnTo>
                    <a:pt x="243" y="189"/>
                  </a:lnTo>
                  <a:lnTo>
                    <a:pt x="235" y="189"/>
                  </a:lnTo>
                  <a:lnTo>
                    <a:pt x="250" y="181"/>
                  </a:lnTo>
                  <a:lnTo>
                    <a:pt x="243" y="174"/>
                  </a:lnTo>
                  <a:lnTo>
                    <a:pt x="250" y="174"/>
                  </a:lnTo>
                  <a:lnTo>
                    <a:pt x="288" y="144"/>
                  </a:lnTo>
                  <a:lnTo>
                    <a:pt x="280" y="121"/>
                  </a:lnTo>
                  <a:lnTo>
                    <a:pt x="288" y="113"/>
                  </a:lnTo>
                  <a:lnTo>
                    <a:pt x="288" y="121"/>
                  </a:lnTo>
                  <a:lnTo>
                    <a:pt x="318" y="75"/>
                  </a:lnTo>
                  <a:lnTo>
                    <a:pt x="318" y="8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94" name="Freeform 110"/>
            <p:cNvSpPr>
              <a:spLocks/>
            </p:cNvSpPr>
            <p:nvPr/>
          </p:nvSpPr>
          <p:spPr bwMode="auto">
            <a:xfrm>
              <a:off x="2486" y="1587"/>
              <a:ext cx="439" cy="288"/>
            </a:xfrm>
            <a:custGeom>
              <a:avLst/>
              <a:gdLst>
                <a:gd name="T0" fmla="*/ 424 w 439"/>
                <a:gd name="T1" fmla="*/ 273 h 288"/>
                <a:gd name="T2" fmla="*/ 439 w 439"/>
                <a:gd name="T3" fmla="*/ 288 h 288"/>
                <a:gd name="T4" fmla="*/ 393 w 439"/>
                <a:gd name="T5" fmla="*/ 257 h 288"/>
                <a:gd name="T6" fmla="*/ 348 w 439"/>
                <a:gd name="T7" fmla="*/ 265 h 288"/>
                <a:gd name="T8" fmla="*/ 318 w 439"/>
                <a:gd name="T9" fmla="*/ 250 h 288"/>
                <a:gd name="T10" fmla="*/ 0 w 439"/>
                <a:gd name="T11" fmla="*/ 227 h 288"/>
                <a:gd name="T12" fmla="*/ 15 w 439"/>
                <a:gd name="T13" fmla="*/ 75 h 288"/>
                <a:gd name="T14" fmla="*/ 15 w 439"/>
                <a:gd name="T15" fmla="*/ 0 h 288"/>
                <a:gd name="T16" fmla="*/ 431 w 439"/>
                <a:gd name="T17" fmla="*/ 22 h 288"/>
                <a:gd name="T18" fmla="*/ 416 w 439"/>
                <a:gd name="T19" fmla="*/ 45 h 288"/>
                <a:gd name="T20" fmla="*/ 439 w 439"/>
                <a:gd name="T21" fmla="*/ 68 h 288"/>
                <a:gd name="T22" fmla="*/ 439 w 439"/>
                <a:gd name="T23" fmla="*/ 212 h 288"/>
                <a:gd name="T24" fmla="*/ 424 w 439"/>
                <a:gd name="T25" fmla="*/ 212 h 288"/>
                <a:gd name="T26" fmla="*/ 439 w 439"/>
                <a:gd name="T27" fmla="*/ 242 h 288"/>
                <a:gd name="T28" fmla="*/ 424 w 439"/>
                <a:gd name="T29" fmla="*/ 273 h 2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9" h="288">
                  <a:moveTo>
                    <a:pt x="424" y="273"/>
                  </a:moveTo>
                  <a:lnTo>
                    <a:pt x="439" y="288"/>
                  </a:lnTo>
                  <a:lnTo>
                    <a:pt x="393" y="257"/>
                  </a:lnTo>
                  <a:lnTo>
                    <a:pt x="348" y="265"/>
                  </a:lnTo>
                  <a:lnTo>
                    <a:pt x="318" y="250"/>
                  </a:lnTo>
                  <a:lnTo>
                    <a:pt x="0" y="227"/>
                  </a:lnTo>
                  <a:lnTo>
                    <a:pt x="15" y="75"/>
                  </a:lnTo>
                  <a:lnTo>
                    <a:pt x="15" y="0"/>
                  </a:lnTo>
                  <a:lnTo>
                    <a:pt x="431" y="22"/>
                  </a:lnTo>
                  <a:lnTo>
                    <a:pt x="416" y="45"/>
                  </a:lnTo>
                  <a:lnTo>
                    <a:pt x="439" y="68"/>
                  </a:lnTo>
                  <a:lnTo>
                    <a:pt x="439" y="212"/>
                  </a:lnTo>
                  <a:lnTo>
                    <a:pt x="424" y="212"/>
                  </a:lnTo>
                  <a:lnTo>
                    <a:pt x="439" y="242"/>
                  </a:lnTo>
                  <a:lnTo>
                    <a:pt x="424" y="273"/>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95" name="Freeform 111"/>
            <p:cNvSpPr>
              <a:spLocks/>
            </p:cNvSpPr>
            <p:nvPr/>
          </p:nvSpPr>
          <p:spPr bwMode="auto">
            <a:xfrm>
              <a:off x="2486" y="1587"/>
              <a:ext cx="439" cy="288"/>
            </a:xfrm>
            <a:custGeom>
              <a:avLst/>
              <a:gdLst>
                <a:gd name="T0" fmla="*/ 424 w 439"/>
                <a:gd name="T1" fmla="*/ 273 h 288"/>
                <a:gd name="T2" fmla="*/ 439 w 439"/>
                <a:gd name="T3" fmla="*/ 288 h 288"/>
                <a:gd name="T4" fmla="*/ 393 w 439"/>
                <a:gd name="T5" fmla="*/ 257 h 288"/>
                <a:gd name="T6" fmla="*/ 348 w 439"/>
                <a:gd name="T7" fmla="*/ 265 h 288"/>
                <a:gd name="T8" fmla="*/ 318 w 439"/>
                <a:gd name="T9" fmla="*/ 250 h 288"/>
                <a:gd name="T10" fmla="*/ 0 w 439"/>
                <a:gd name="T11" fmla="*/ 227 h 288"/>
                <a:gd name="T12" fmla="*/ 15 w 439"/>
                <a:gd name="T13" fmla="*/ 75 h 288"/>
                <a:gd name="T14" fmla="*/ 15 w 439"/>
                <a:gd name="T15" fmla="*/ 0 h 288"/>
                <a:gd name="T16" fmla="*/ 431 w 439"/>
                <a:gd name="T17" fmla="*/ 22 h 288"/>
                <a:gd name="T18" fmla="*/ 416 w 439"/>
                <a:gd name="T19" fmla="*/ 45 h 288"/>
                <a:gd name="T20" fmla="*/ 439 w 439"/>
                <a:gd name="T21" fmla="*/ 68 h 288"/>
                <a:gd name="T22" fmla="*/ 439 w 439"/>
                <a:gd name="T23" fmla="*/ 212 h 288"/>
                <a:gd name="T24" fmla="*/ 424 w 439"/>
                <a:gd name="T25" fmla="*/ 212 h 288"/>
                <a:gd name="T26" fmla="*/ 439 w 439"/>
                <a:gd name="T27" fmla="*/ 242 h 288"/>
                <a:gd name="T28" fmla="*/ 424 w 439"/>
                <a:gd name="T29" fmla="*/ 273 h 288"/>
                <a:gd name="T30" fmla="*/ 424 w 439"/>
                <a:gd name="T31" fmla="*/ 280 h 2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9" h="288">
                  <a:moveTo>
                    <a:pt x="424" y="273"/>
                  </a:moveTo>
                  <a:lnTo>
                    <a:pt x="439" y="288"/>
                  </a:lnTo>
                  <a:lnTo>
                    <a:pt x="393" y="257"/>
                  </a:lnTo>
                  <a:lnTo>
                    <a:pt x="348" y="265"/>
                  </a:lnTo>
                  <a:lnTo>
                    <a:pt x="318" y="250"/>
                  </a:lnTo>
                  <a:lnTo>
                    <a:pt x="0" y="227"/>
                  </a:lnTo>
                  <a:lnTo>
                    <a:pt x="15" y="75"/>
                  </a:lnTo>
                  <a:lnTo>
                    <a:pt x="15" y="0"/>
                  </a:lnTo>
                  <a:lnTo>
                    <a:pt x="431" y="22"/>
                  </a:lnTo>
                  <a:lnTo>
                    <a:pt x="416" y="45"/>
                  </a:lnTo>
                  <a:lnTo>
                    <a:pt x="439" y="68"/>
                  </a:lnTo>
                  <a:lnTo>
                    <a:pt x="439" y="212"/>
                  </a:lnTo>
                  <a:lnTo>
                    <a:pt x="424" y="212"/>
                  </a:lnTo>
                  <a:lnTo>
                    <a:pt x="439" y="242"/>
                  </a:lnTo>
                  <a:lnTo>
                    <a:pt x="424" y="273"/>
                  </a:lnTo>
                  <a:lnTo>
                    <a:pt x="424" y="28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96" name="Freeform 112"/>
            <p:cNvSpPr>
              <a:spLocks/>
            </p:cNvSpPr>
            <p:nvPr/>
          </p:nvSpPr>
          <p:spPr bwMode="auto">
            <a:xfrm>
              <a:off x="3311" y="2276"/>
              <a:ext cx="538" cy="182"/>
            </a:xfrm>
            <a:custGeom>
              <a:avLst/>
              <a:gdLst>
                <a:gd name="T0" fmla="*/ 530 w 538"/>
                <a:gd name="T1" fmla="*/ 0 h 182"/>
                <a:gd name="T2" fmla="*/ 538 w 538"/>
                <a:gd name="T3" fmla="*/ 23 h 182"/>
                <a:gd name="T4" fmla="*/ 515 w 538"/>
                <a:gd name="T5" fmla="*/ 38 h 182"/>
                <a:gd name="T6" fmla="*/ 485 w 538"/>
                <a:gd name="T7" fmla="*/ 61 h 182"/>
                <a:gd name="T8" fmla="*/ 477 w 538"/>
                <a:gd name="T9" fmla="*/ 53 h 182"/>
                <a:gd name="T10" fmla="*/ 462 w 538"/>
                <a:gd name="T11" fmla="*/ 76 h 182"/>
                <a:gd name="T12" fmla="*/ 409 w 538"/>
                <a:gd name="T13" fmla="*/ 107 h 182"/>
                <a:gd name="T14" fmla="*/ 402 w 538"/>
                <a:gd name="T15" fmla="*/ 122 h 182"/>
                <a:gd name="T16" fmla="*/ 387 w 538"/>
                <a:gd name="T17" fmla="*/ 129 h 182"/>
                <a:gd name="T18" fmla="*/ 387 w 538"/>
                <a:gd name="T19" fmla="*/ 152 h 182"/>
                <a:gd name="T20" fmla="*/ 303 w 538"/>
                <a:gd name="T21" fmla="*/ 160 h 182"/>
                <a:gd name="T22" fmla="*/ 137 w 538"/>
                <a:gd name="T23" fmla="*/ 175 h 182"/>
                <a:gd name="T24" fmla="*/ 0 w 538"/>
                <a:gd name="T25" fmla="*/ 182 h 182"/>
                <a:gd name="T26" fmla="*/ 15 w 538"/>
                <a:gd name="T27" fmla="*/ 175 h 182"/>
                <a:gd name="T28" fmla="*/ 8 w 538"/>
                <a:gd name="T29" fmla="*/ 152 h 182"/>
                <a:gd name="T30" fmla="*/ 23 w 538"/>
                <a:gd name="T31" fmla="*/ 137 h 182"/>
                <a:gd name="T32" fmla="*/ 23 w 538"/>
                <a:gd name="T33" fmla="*/ 122 h 182"/>
                <a:gd name="T34" fmla="*/ 38 w 538"/>
                <a:gd name="T35" fmla="*/ 107 h 182"/>
                <a:gd name="T36" fmla="*/ 31 w 538"/>
                <a:gd name="T37" fmla="*/ 99 h 182"/>
                <a:gd name="T38" fmla="*/ 46 w 538"/>
                <a:gd name="T39" fmla="*/ 61 h 182"/>
                <a:gd name="T40" fmla="*/ 53 w 538"/>
                <a:gd name="T41" fmla="*/ 61 h 182"/>
                <a:gd name="T42" fmla="*/ 137 w 538"/>
                <a:gd name="T43" fmla="*/ 53 h 182"/>
                <a:gd name="T44" fmla="*/ 137 w 538"/>
                <a:gd name="T45" fmla="*/ 38 h 182"/>
                <a:gd name="T46" fmla="*/ 409 w 538"/>
                <a:gd name="T47" fmla="*/ 16 h 182"/>
                <a:gd name="T48" fmla="*/ 530 w 538"/>
                <a:gd name="T49" fmla="*/ 0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8" h="182">
                  <a:moveTo>
                    <a:pt x="530" y="0"/>
                  </a:moveTo>
                  <a:lnTo>
                    <a:pt x="538" y="23"/>
                  </a:lnTo>
                  <a:lnTo>
                    <a:pt x="515" y="38"/>
                  </a:lnTo>
                  <a:lnTo>
                    <a:pt x="485" y="61"/>
                  </a:lnTo>
                  <a:lnTo>
                    <a:pt x="477" y="53"/>
                  </a:lnTo>
                  <a:lnTo>
                    <a:pt x="462" y="76"/>
                  </a:lnTo>
                  <a:lnTo>
                    <a:pt x="409" y="107"/>
                  </a:lnTo>
                  <a:lnTo>
                    <a:pt x="402" y="122"/>
                  </a:lnTo>
                  <a:lnTo>
                    <a:pt x="387" y="129"/>
                  </a:lnTo>
                  <a:lnTo>
                    <a:pt x="387" y="152"/>
                  </a:lnTo>
                  <a:lnTo>
                    <a:pt x="303" y="160"/>
                  </a:lnTo>
                  <a:lnTo>
                    <a:pt x="137" y="175"/>
                  </a:lnTo>
                  <a:lnTo>
                    <a:pt x="0" y="182"/>
                  </a:lnTo>
                  <a:lnTo>
                    <a:pt x="15" y="175"/>
                  </a:lnTo>
                  <a:lnTo>
                    <a:pt x="8" y="152"/>
                  </a:lnTo>
                  <a:lnTo>
                    <a:pt x="23" y="137"/>
                  </a:lnTo>
                  <a:lnTo>
                    <a:pt x="23" y="122"/>
                  </a:lnTo>
                  <a:lnTo>
                    <a:pt x="38" y="107"/>
                  </a:lnTo>
                  <a:lnTo>
                    <a:pt x="31" y="99"/>
                  </a:lnTo>
                  <a:lnTo>
                    <a:pt x="46" y="61"/>
                  </a:lnTo>
                  <a:lnTo>
                    <a:pt x="53" y="61"/>
                  </a:lnTo>
                  <a:lnTo>
                    <a:pt x="137" y="53"/>
                  </a:lnTo>
                  <a:lnTo>
                    <a:pt x="137" y="38"/>
                  </a:lnTo>
                  <a:lnTo>
                    <a:pt x="409" y="16"/>
                  </a:lnTo>
                  <a:lnTo>
                    <a:pt x="530" y="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97" name="Freeform 113"/>
            <p:cNvSpPr>
              <a:spLocks/>
            </p:cNvSpPr>
            <p:nvPr/>
          </p:nvSpPr>
          <p:spPr bwMode="auto">
            <a:xfrm>
              <a:off x="3311" y="2276"/>
              <a:ext cx="538" cy="182"/>
            </a:xfrm>
            <a:custGeom>
              <a:avLst/>
              <a:gdLst>
                <a:gd name="T0" fmla="*/ 530 w 538"/>
                <a:gd name="T1" fmla="*/ 0 h 182"/>
                <a:gd name="T2" fmla="*/ 538 w 538"/>
                <a:gd name="T3" fmla="*/ 23 h 182"/>
                <a:gd name="T4" fmla="*/ 515 w 538"/>
                <a:gd name="T5" fmla="*/ 38 h 182"/>
                <a:gd name="T6" fmla="*/ 485 w 538"/>
                <a:gd name="T7" fmla="*/ 61 h 182"/>
                <a:gd name="T8" fmla="*/ 477 w 538"/>
                <a:gd name="T9" fmla="*/ 53 h 182"/>
                <a:gd name="T10" fmla="*/ 462 w 538"/>
                <a:gd name="T11" fmla="*/ 76 h 182"/>
                <a:gd name="T12" fmla="*/ 409 w 538"/>
                <a:gd name="T13" fmla="*/ 107 h 182"/>
                <a:gd name="T14" fmla="*/ 402 w 538"/>
                <a:gd name="T15" fmla="*/ 122 h 182"/>
                <a:gd name="T16" fmla="*/ 387 w 538"/>
                <a:gd name="T17" fmla="*/ 129 h 182"/>
                <a:gd name="T18" fmla="*/ 387 w 538"/>
                <a:gd name="T19" fmla="*/ 152 h 182"/>
                <a:gd name="T20" fmla="*/ 303 w 538"/>
                <a:gd name="T21" fmla="*/ 160 h 182"/>
                <a:gd name="T22" fmla="*/ 137 w 538"/>
                <a:gd name="T23" fmla="*/ 175 h 182"/>
                <a:gd name="T24" fmla="*/ 0 w 538"/>
                <a:gd name="T25" fmla="*/ 182 h 182"/>
                <a:gd name="T26" fmla="*/ 15 w 538"/>
                <a:gd name="T27" fmla="*/ 175 h 182"/>
                <a:gd name="T28" fmla="*/ 8 w 538"/>
                <a:gd name="T29" fmla="*/ 152 h 182"/>
                <a:gd name="T30" fmla="*/ 23 w 538"/>
                <a:gd name="T31" fmla="*/ 137 h 182"/>
                <a:gd name="T32" fmla="*/ 23 w 538"/>
                <a:gd name="T33" fmla="*/ 122 h 182"/>
                <a:gd name="T34" fmla="*/ 38 w 538"/>
                <a:gd name="T35" fmla="*/ 107 h 182"/>
                <a:gd name="T36" fmla="*/ 31 w 538"/>
                <a:gd name="T37" fmla="*/ 99 h 182"/>
                <a:gd name="T38" fmla="*/ 46 w 538"/>
                <a:gd name="T39" fmla="*/ 61 h 182"/>
                <a:gd name="T40" fmla="*/ 53 w 538"/>
                <a:gd name="T41" fmla="*/ 61 h 182"/>
                <a:gd name="T42" fmla="*/ 137 w 538"/>
                <a:gd name="T43" fmla="*/ 53 h 182"/>
                <a:gd name="T44" fmla="*/ 137 w 538"/>
                <a:gd name="T45" fmla="*/ 38 h 182"/>
                <a:gd name="T46" fmla="*/ 409 w 538"/>
                <a:gd name="T47" fmla="*/ 16 h 182"/>
                <a:gd name="T48" fmla="*/ 530 w 538"/>
                <a:gd name="T49" fmla="*/ 0 h 182"/>
                <a:gd name="T50" fmla="*/ 530 w 538"/>
                <a:gd name="T51" fmla="*/ 8 h 1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38" h="182">
                  <a:moveTo>
                    <a:pt x="530" y="0"/>
                  </a:moveTo>
                  <a:lnTo>
                    <a:pt x="538" y="23"/>
                  </a:lnTo>
                  <a:lnTo>
                    <a:pt x="515" y="38"/>
                  </a:lnTo>
                  <a:lnTo>
                    <a:pt x="485" y="61"/>
                  </a:lnTo>
                  <a:lnTo>
                    <a:pt x="477" y="53"/>
                  </a:lnTo>
                  <a:lnTo>
                    <a:pt x="462" y="76"/>
                  </a:lnTo>
                  <a:lnTo>
                    <a:pt x="409" y="107"/>
                  </a:lnTo>
                  <a:lnTo>
                    <a:pt x="402" y="122"/>
                  </a:lnTo>
                  <a:lnTo>
                    <a:pt x="387" y="129"/>
                  </a:lnTo>
                  <a:lnTo>
                    <a:pt x="387" y="152"/>
                  </a:lnTo>
                  <a:lnTo>
                    <a:pt x="303" y="160"/>
                  </a:lnTo>
                  <a:lnTo>
                    <a:pt x="137" y="175"/>
                  </a:lnTo>
                  <a:lnTo>
                    <a:pt x="0" y="182"/>
                  </a:lnTo>
                  <a:lnTo>
                    <a:pt x="15" y="175"/>
                  </a:lnTo>
                  <a:lnTo>
                    <a:pt x="8" y="152"/>
                  </a:lnTo>
                  <a:lnTo>
                    <a:pt x="23" y="137"/>
                  </a:lnTo>
                  <a:lnTo>
                    <a:pt x="23" y="122"/>
                  </a:lnTo>
                  <a:lnTo>
                    <a:pt x="38" y="107"/>
                  </a:lnTo>
                  <a:lnTo>
                    <a:pt x="31" y="99"/>
                  </a:lnTo>
                  <a:lnTo>
                    <a:pt x="46" y="61"/>
                  </a:lnTo>
                  <a:lnTo>
                    <a:pt x="53" y="61"/>
                  </a:lnTo>
                  <a:lnTo>
                    <a:pt x="137" y="53"/>
                  </a:lnTo>
                  <a:lnTo>
                    <a:pt x="137" y="38"/>
                  </a:lnTo>
                  <a:lnTo>
                    <a:pt x="409" y="16"/>
                  </a:lnTo>
                  <a:lnTo>
                    <a:pt x="530" y="0"/>
                  </a:lnTo>
                  <a:lnTo>
                    <a:pt x="530"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98" name="Freeform 114"/>
            <p:cNvSpPr>
              <a:spLocks/>
            </p:cNvSpPr>
            <p:nvPr/>
          </p:nvSpPr>
          <p:spPr bwMode="auto">
            <a:xfrm>
              <a:off x="2243" y="2337"/>
              <a:ext cx="871" cy="849"/>
            </a:xfrm>
            <a:custGeom>
              <a:avLst/>
              <a:gdLst>
                <a:gd name="T0" fmla="*/ 833 w 871"/>
                <a:gd name="T1" fmla="*/ 243 h 849"/>
                <a:gd name="T2" fmla="*/ 750 w 871"/>
                <a:gd name="T3" fmla="*/ 212 h 849"/>
                <a:gd name="T4" fmla="*/ 682 w 871"/>
                <a:gd name="T5" fmla="*/ 235 h 849"/>
                <a:gd name="T6" fmla="*/ 652 w 871"/>
                <a:gd name="T7" fmla="*/ 227 h 849"/>
                <a:gd name="T8" fmla="*/ 629 w 871"/>
                <a:gd name="T9" fmla="*/ 235 h 849"/>
                <a:gd name="T10" fmla="*/ 614 w 871"/>
                <a:gd name="T11" fmla="*/ 227 h 849"/>
                <a:gd name="T12" fmla="*/ 576 w 871"/>
                <a:gd name="T13" fmla="*/ 220 h 849"/>
                <a:gd name="T14" fmla="*/ 546 w 871"/>
                <a:gd name="T15" fmla="*/ 205 h 849"/>
                <a:gd name="T16" fmla="*/ 485 w 871"/>
                <a:gd name="T17" fmla="*/ 174 h 849"/>
                <a:gd name="T18" fmla="*/ 447 w 871"/>
                <a:gd name="T19" fmla="*/ 159 h 849"/>
                <a:gd name="T20" fmla="*/ 265 w 871"/>
                <a:gd name="T21" fmla="*/ 0 h 849"/>
                <a:gd name="T22" fmla="*/ 0 w 871"/>
                <a:gd name="T23" fmla="*/ 326 h 849"/>
                <a:gd name="T24" fmla="*/ 99 w 871"/>
                <a:gd name="T25" fmla="*/ 447 h 849"/>
                <a:gd name="T26" fmla="*/ 197 w 871"/>
                <a:gd name="T27" fmla="*/ 591 h 849"/>
                <a:gd name="T28" fmla="*/ 243 w 871"/>
                <a:gd name="T29" fmla="*/ 531 h 849"/>
                <a:gd name="T30" fmla="*/ 333 w 871"/>
                <a:gd name="T31" fmla="*/ 531 h 849"/>
                <a:gd name="T32" fmla="*/ 402 w 871"/>
                <a:gd name="T33" fmla="*/ 652 h 849"/>
                <a:gd name="T34" fmla="*/ 462 w 871"/>
                <a:gd name="T35" fmla="*/ 758 h 849"/>
                <a:gd name="T36" fmla="*/ 546 w 871"/>
                <a:gd name="T37" fmla="*/ 834 h 849"/>
                <a:gd name="T38" fmla="*/ 599 w 871"/>
                <a:gd name="T39" fmla="*/ 849 h 849"/>
                <a:gd name="T40" fmla="*/ 591 w 871"/>
                <a:gd name="T41" fmla="*/ 773 h 849"/>
                <a:gd name="T42" fmla="*/ 583 w 871"/>
                <a:gd name="T43" fmla="*/ 743 h 849"/>
                <a:gd name="T44" fmla="*/ 591 w 871"/>
                <a:gd name="T45" fmla="*/ 743 h 849"/>
                <a:gd name="T46" fmla="*/ 591 w 871"/>
                <a:gd name="T47" fmla="*/ 735 h 849"/>
                <a:gd name="T48" fmla="*/ 614 w 871"/>
                <a:gd name="T49" fmla="*/ 705 h 849"/>
                <a:gd name="T50" fmla="*/ 599 w 871"/>
                <a:gd name="T51" fmla="*/ 697 h 849"/>
                <a:gd name="T52" fmla="*/ 629 w 871"/>
                <a:gd name="T53" fmla="*/ 675 h 849"/>
                <a:gd name="T54" fmla="*/ 621 w 871"/>
                <a:gd name="T55" fmla="*/ 675 h 849"/>
                <a:gd name="T56" fmla="*/ 644 w 871"/>
                <a:gd name="T57" fmla="*/ 644 h 849"/>
                <a:gd name="T58" fmla="*/ 674 w 871"/>
                <a:gd name="T59" fmla="*/ 652 h 849"/>
                <a:gd name="T60" fmla="*/ 674 w 871"/>
                <a:gd name="T61" fmla="*/ 629 h 849"/>
                <a:gd name="T62" fmla="*/ 689 w 871"/>
                <a:gd name="T63" fmla="*/ 622 h 849"/>
                <a:gd name="T64" fmla="*/ 705 w 871"/>
                <a:gd name="T65" fmla="*/ 637 h 849"/>
                <a:gd name="T66" fmla="*/ 758 w 871"/>
                <a:gd name="T67" fmla="*/ 599 h 849"/>
                <a:gd name="T68" fmla="*/ 758 w 871"/>
                <a:gd name="T69" fmla="*/ 591 h 849"/>
                <a:gd name="T70" fmla="*/ 773 w 871"/>
                <a:gd name="T71" fmla="*/ 553 h 849"/>
                <a:gd name="T72" fmla="*/ 788 w 871"/>
                <a:gd name="T73" fmla="*/ 561 h 849"/>
                <a:gd name="T74" fmla="*/ 788 w 871"/>
                <a:gd name="T75" fmla="*/ 576 h 849"/>
                <a:gd name="T76" fmla="*/ 841 w 871"/>
                <a:gd name="T77" fmla="*/ 538 h 849"/>
                <a:gd name="T78" fmla="*/ 871 w 871"/>
                <a:gd name="T79" fmla="*/ 447 h 8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71" h="849">
                  <a:moveTo>
                    <a:pt x="833" y="371"/>
                  </a:moveTo>
                  <a:lnTo>
                    <a:pt x="833" y="243"/>
                  </a:lnTo>
                  <a:lnTo>
                    <a:pt x="803" y="243"/>
                  </a:lnTo>
                  <a:lnTo>
                    <a:pt x="750" y="212"/>
                  </a:lnTo>
                  <a:lnTo>
                    <a:pt x="697" y="227"/>
                  </a:lnTo>
                  <a:lnTo>
                    <a:pt x="682" y="235"/>
                  </a:lnTo>
                  <a:lnTo>
                    <a:pt x="667" y="220"/>
                  </a:lnTo>
                  <a:lnTo>
                    <a:pt x="652" y="227"/>
                  </a:lnTo>
                  <a:lnTo>
                    <a:pt x="636" y="212"/>
                  </a:lnTo>
                  <a:lnTo>
                    <a:pt x="629" y="235"/>
                  </a:lnTo>
                  <a:lnTo>
                    <a:pt x="621" y="220"/>
                  </a:lnTo>
                  <a:lnTo>
                    <a:pt x="614" y="227"/>
                  </a:lnTo>
                  <a:lnTo>
                    <a:pt x="599" y="212"/>
                  </a:lnTo>
                  <a:lnTo>
                    <a:pt x="576" y="220"/>
                  </a:lnTo>
                  <a:lnTo>
                    <a:pt x="568" y="197"/>
                  </a:lnTo>
                  <a:lnTo>
                    <a:pt x="546" y="205"/>
                  </a:lnTo>
                  <a:lnTo>
                    <a:pt x="500" y="190"/>
                  </a:lnTo>
                  <a:lnTo>
                    <a:pt x="485" y="174"/>
                  </a:lnTo>
                  <a:lnTo>
                    <a:pt x="462" y="174"/>
                  </a:lnTo>
                  <a:lnTo>
                    <a:pt x="447" y="159"/>
                  </a:lnTo>
                  <a:lnTo>
                    <a:pt x="455" y="8"/>
                  </a:lnTo>
                  <a:lnTo>
                    <a:pt x="265" y="0"/>
                  </a:lnTo>
                  <a:lnTo>
                    <a:pt x="235" y="349"/>
                  </a:lnTo>
                  <a:lnTo>
                    <a:pt x="0" y="326"/>
                  </a:lnTo>
                  <a:lnTo>
                    <a:pt x="0" y="349"/>
                  </a:lnTo>
                  <a:lnTo>
                    <a:pt x="99" y="447"/>
                  </a:lnTo>
                  <a:lnTo>
                    <a:pt x="121" y="531"/>
                  </a:lnTo>
                  <a:lnTo>
                    <a:pt x="197" y="591"/>
                  </a:lnTo>
                  <a:lnTo>
                    <a:pt x="227" y="569"/>
                  </a:lnTo>
                  <a:lnTo>
                    <a:pt x="243" y="531"/>
                  </a:lnTo>
                  <a:lnTo>
                    <a:pt x="273" y="523"/>
                  </a:lnTo>
                  <a:lnTo>
                    <a:pt x="333" y="531"/>
                  </a:lnTo>
                  <a:lnTo>
                    <a:pt x="379" y="591"/>
                  </a:lnTo>
                  <a:lnTo>
                    <a:pt x="402" y="652"/>
                  </a:lnTo>
                  <a:lnTo>
                    <a:pt x="455" y="713"/>
                  </a:lnTo>
                  <a:lnTo>
                    <a:pt x="462" y="758"/>
                  </a:lnTo>
                  <a:lnTo>
                    <a:pt x="485" y="804"/>
                  </a:lnTo>
                  <a:lnTo>
                    <a:pt x="546" y="834"/>
                  </a:lnTo>
                  <a:lnTo>
                    <a:pt x="583" y="834"/>
                  </a:lnTo>
                  <a:lnTo>
                    <a:pt x="599" y="849"/>
                  </a:lnTo>
                  <a:lnTo>
                    <a:pt x="621" y="841"/>
                  </a:lnTo>
                  <a:lnTo>
                    <a:pt x="591" y="773"/>
                  </a:lnTo>
                  <a:lnTo>
                    <a:pt x="606" y="743"/>
                  </a:lnTo>
                  <a:lnTo>
                    <a:pt x="583" y="743"/>
                  </a:lnTo>
                  <a:lnTo>
                    <a:pt x="576" y="728"/>
                  </a:lnTo>
                  <a:lnTo>
                    <a:pt x="591" y="743"/>
                  </a:lnTo>
                  <a:lnTo>
                    <a:pt x="591" y="720"/>
                  </a:lnTo>
                  <a:lnTo>
                    <a:pt x="591" y="735"/>
                  </a:lnTo>
                  <a:lnTo>
                    <a:pt x="606" y="735"/>
                  </a:lnTo>
                  <a:lnTo>
                    <a:pt x="614" y="705"/>
                  </a:lnTo>
                  <a:lnTo>
                    <a:pt x="606" y="713"/>
                  </a:lnTo>
                  <a:lnTo>
                    <a:pt x="599" y="697"/>
                  </a:lnTo>
                  <a:lnTo>
                    <a:pt x="621" y="690"/>
                  </a:lnTo>
                  <a:lnTo>
                    <a:pt x="629" y="675"/>
                  </a:lnTo>
                  <a:lnTo>
                    <a:pt x="621" y="682"/>
                  </a:lnTo>
                  <a:lnTo>
                    <a:pt x="621" y="675"/>
                  </a:lnTo>
                  <a:lnTo>
                    <a:pt x="644" y="667"/>
                  </a:lnTo>
                  <a:lnTo>
                    <a:pt x="644" y="644"/>
                  </a:lnTo>
                  <a:lnTo>
                    <a:pt x="652" y="660"/>
                  </a:lnTo>
                  <a:lnTo>
                    <a:pt x="674" y="652"/>
                  </a:lnTo>
                  <a:lnTo>
                    <a:pt x="659" y="629"/>
                  </a:lnTo>
                  <a:lnTo>
                    <a:pt x="674" y="629"/>
                  </a:lnTo>
                  <a:lnTo>
                    <a:pt x="667" y="637"/>
                  </a:lnTo>
                  <a:lnTo>
                    <a:pt x="689" y="622"/>
                  </a:lnTo>
                  <a:lnTo>
                    <a:pt x="689" y="637"/>
                  </a:lnTo>
                  <a:lnTo>
                    <a:pt x="705" y="637"/>
                  </a:lnTo>
                  <a:lnTo>
                    <a:pt x="674" y="652"/>
                  </a:lnTo>
                  <a:lnTo>
                    <a:pt x="758" y="599"/>
                  </a:lnTo>
                  <a:lnTo>
                    <a:pt x="750" y="606"/>
                  </a:lnTo>
                  <a:lnTo>
                    <a:pt x="758" y="591"/>
                  </a:lnTo>
                  <a:lnTo>
                    <a:pt x="780" y="584"/>
                  </a:lnTo>
                  <a:lnTo>
                    <a:pt x="773" y="553"/>
                  </a:lnTo>
                  <a:lnTo>
                    <a:pt x="788" y="546"/>
                  </a:lnTo>
                  <a:lnTo>
                    <a:pt x="788" y="561"/>
                  </a:lnTo>
                  <a:lnTo>
                    <a:pt x="811" y="561"/>
                  </a:lnTo>
                  <a:lnTo>
                    <a:pt x="788" y="576"/>
                  </a:lnTo>
                  <a:lnTo>
                    <a:pt x="849" y="553"/>
                  </a:lnTo>
                  <a:lnTo>
                    <a:pt x="841" y="538"/>
                  </a:lnTo>
                  <a:lnTo>
                    <a:pt x="856" y="523"/>
                  </a:lnTo>
                  <a:lnTo>
                    <a:pt x="871" y="447"/>
                  </a:lnTo>
                  <a:lnTo>
                    <a:pt x="833" y="371"/>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499" name="Freeform 115"/>
            <p:cNvSpPr>
              <a:spLocks/>
            </p:cNvSpPr>
            <p:nvPr/>
          </p:nvSpPr>
          <p:spPr bwMode="auto">
            <a:xfrm>
              <a:off x="2243" y="2337"/>
              <a:ext cx="871" cy="849"/>
            </a:xfrm>
            <a:custGeom>
              <a:avLst/>
              <a:gdLst>
                <a:gd name="T0" fmla="*/ 833 w 871"/>
                <a:gd name="T1" fmla="*/ 243 h 849"/>
                <a:gd name="T2" fmla="*/ 750 w 871"/>
                <a:gd name="T3" fmla="*/ 212 h 849"/>
                <a:gd name="T4" fmla="*/ 682 w 871"/>
                <a:gd name="T5" fmla="*/ 235 h 849"/>
                <a:gd name="T6" fmla="*/ 652 w 871"/>
                <a:gd name="T7" fmla="*/ 227 h 849"/>
                <a:gd name="T8" fmla="*/ 629 w 871"/>
                <a:gd name="T9" fmla="*/ 235 h 849"/>
                <a:gd name="T10" fmla="*/ 614 w 871"/>
                <a:gd name="T11" fmla="*/ 227 h 849"/>
                <a:gd name="T12" fmla="*/ 576 w 871"/>
                <a:gd name="T13" fmla="*/ 220 h 849"/>
                <a:gd name="T14" fmla="*/ 546 w 871"/>
                <a:gd name="T15" fmla="*/ 205 h 849"/>
                <a:gd name="T16" fmla="*/ 485 w 871"/>
                <a:gd name="T17" fmla="*/ 174 h 849"/>
                <a:gd name="T18" fmla="*/ 447 w 871"/>
                <a:gd name="T19" fmla="*/ 159 h 849"/>
                <a:gd name="T20" fmla="*/ 265 w 871"/>
                <a:gd name="T21" fmla="*/ 0 h 849"/>
                <a:gd name="T22" fmla="*/ 0 w 871"/>
                <a:gd name="T23" fmla="*/ 326 h 849"/>
                <a:gd name="T24" fmla="*/ 99 w 871"/>
                <a:gd name="T25" fmla="*/ 447 h 849"/>
                <a:gd name="T26" fmla="*/ 197 w 871"/>
                <a:gd name="T27" fmla="*/ 591 h 849"/>
                <a:gd name="T28" fmla="*/ 243 w 871"/>
                <a:gd name="T29" fmla="*/ 531 h 849"/>
                <a:gd name="T30" fmla="*/ 333 w 871"/>
                <a:gd name="T31" fmla="*/ 531 h 849"/>
                <a:gd name="T32" fmla="*/ 402 w 871"/>
                <a:gd name="T33" fmla="*/ 652 h 849"/>
                <a:gd name="T34" fmla="*/ 462 w 871"/>
                <a:gd name="T35" fmla="*/ 758 h 849"/>
                <a:gd name="T36" fmla="*/ 546 w 871"/>
                <a:gd name="T37" fmla="*/ 834 h 849"/>
                <a:gd name="T38" fmla="*/ 599 w 871"/>
                <a:gd name="T39" fmla="*/ 849 h 849"/>
                <a:gd name="T40" fmla="*/ 591 w 871"/>
                <a:gd name="T41" fmla="*/ 773 h 849"/>
                <a:gd name="T42" fmla="*/ 583 w 871"/>
                <a:gd name="T43" fmla="*/ 743 h 849"/>
                <a:gd name="T44" fmla="*/ 591 w 871"/>
                <a:gd name="T45" fmla="*/ 743 h 849"/>
                <a:gd name="T46" fmla="*/ 591 w 871"/>
                <a:gd name="T47" fmla="*/ 735 h 849"/>
                <a:gd name="T48" fmla="*/ 614 w 871"/>
                <a:gd name="T49" fmla="*/ 705 h 849"/>
                <a:gd name="T50" fmla="*/ 599 w 871"/>
                <a:gd name="T51" fmla="*/ 697 h 849"/>
                <a:gd name="T52" fmla="*/ 629 w 871"/>
                <a:gd name="T53" fmla="*/ 675 h 849"/>
                <a:gd name="T54" fmla="*/ 621 w 871"/>
                <a:gd name="T55" fmla="*/ 675 h 849"/>
                <a:gd name="T56" fmla="*/ 644 w 871"/>
                <a:gd name="T57" fmla="*/ 644 h 849"/>
                <a:gd name="T58" fmla="*/ 674 w 871"/>
                <a:gd name="T59" fmla="*/ 652 h 849"/>
                <a:gd name="T60" fmla="*/ 674 w 871"/>
                <a:gd name="T61" fmla="*/ 629 h 849"/>
                <a:gd name="T62" fmla="*/ 689 w 871"/>
                <a:gd name="T63" fmla="*/ 622 h 849"/>
                <a:gd name="T64" fmla="*/ 705 w 871"/>
                <a:gd name="T65" fmla="*/ 637 h 849"/>
                <a:gd name="T66" fmla="*/ 758 w 871"/>
                <a:gd name="T67" fmla="*/ 599 h 849"/>
                <a:gd name="T68" fmla="*/ 758 w 871"/>
                <a:gd name="T69" fmla="*/ 591 h 849"/>
                <a:gd name="T70" fmla="*/ 773 w 871"/>
                <a:gd name="T71" fmla="*/ 553 h 849"/>
                <a:gd name="T72" fmla="*/ 788 w 871"/>
                <a:gd name="T73" fmla="*/ 561 h 849"/>
                <a:gd name="T74" fmla="*/ 788 w 871"/>
                <a:gd name="T75" fmla="*/ 576 h 849"/>
                <a:gd name="T76" fmla="*/ 841 w 871"/>
                <a:gd name="T77" fmla="*/ 538 h 849"/>
                <a:gd name="T78" fmla="*/ 871 w 871"/>
                <a:gd name="T79" fmla="*/ 447 h 849"/>
                <a:gd name="T80" fmla="*/ 833 w 871"/>
                <a:gd name="T81" fmla="*/ 379 h 8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71" h="849">
                  <a:moveTo>
                    <a:pt x="833" y="371"/>
                  </a:moveTo>
                  <a:lnTo>
                    <a:pt x="833" y="243"/>
                  </a:lnTo>
                  <a:lnTo>
                    <a:pt x="803" y="243"/>
                  </a:lnTo>
                  <a:lnTo>
                    <a:pt x="750" y="212"/>
                  </a:lnTo>
                  <a:lnTo>
                    <a:pt x="697" y="227"/>
                  </a:lnTo>
                  <a:lnTo>
                    <a:pt x="682" y="235"/>
                  </a:lnTo>
                  <a:lnTo>
                    <a:pt x="667" y="220"/>
                  </a:lnTo>
                  <a:lnTo>
                    <a:pt x="652" y="227"/>
                  </a:lnTo>
                  <a:lnTo>
                    <a:pt x="636" y="212"/>
                  </a:lnTo>
                  <a:lnTo>
                    <a:pt x="629" y="235"/>
                  </a:lnTo>
                  <a:lnTo>
                    <a:pt x="621" y="220"/>
                  </a:lnTo>
                  <a:lnTo>
                    <a:pt x="614" y="227"/>
                  </a:lnTo>
                  <a:lnTo>
                    <a:pt x="599" y="212"/>
                  </a:lnTo>
                  <a:lnTo>
                    <a:pt x="576" y="220"/>
                  </a:lnTo>
                  <a:lnTo>
                    <a:pt x="568" y="197"/>
                  </a:lnTo>
                  <a:lnTo>
                    <a:pt x="546" y="205"/>
                  </a:lnTo>
                  <a:lnTo>
                    <a:pt x="500" y="190"/>
                  </a:lnTo>
                  <a:lnTo>
                    <a:pt x="485" y="174"/>
                  </a:lnTo>
                  <a:lnTo>
                    <a:pt x="462" y="174"/>
                  </a:lnTo>
                  <a:lnTo>
                    <a:pt x="447" y="159"/>
                  </a:lnTo>
                  <a:lnTo>
                    <a:pt x="455" y="8"/>
                  </a:lnTo>
                  <a:lnTo>
                    <a:pt x="265" y="0"/>
                  </a:lnTo>
                  <a:lnTo>
                    <a:pt x="235" y="349"/>
                  </a:lnTo>
                  <a:lnTo>
                    <a:pt x="0" y="326"/>
                  </a:lnTo>
                  <a:lnTo>
                    <a:pt x="0" y="349"/>
                  </a:lnTo>
                  <a:lnTo>
                    <a:pt x="99" y="447"/>
                  </a:lnTo>
                  <a:lnTo>
                    <a:pt x="121" y="531"/>
                  </a:lnTo>
                  <a:lnTo>
                    <a:pt x="197" y="591"/>
                  </a:lnTo>
                  <a:lnTo>
                    <a:pt x="227" y="569"/>
                  </a:lnTo>
                  <a:lnTo>
                    <a:pt x="243" y="531"/>
                  </a:lnTo>
                  <a:lnTo>
                    <a:pt x="273" y="523"/>
                  </a:lnTo>
                  <a:lnTo>
                    <a:pt x="333" y="531"/>
                  </a:lnTo>
                  <a:lnTo>
                    <a:pt x="379" y="591"/>
                  </a:lnTo>
                  <a:lnTo>
                    <a:pt x="402" y="652"/>
                  </a:lnTo>
                  <a:lnTo>
                    <a:pt x="455" y="713"/>
                  </a:lnTo>
                  <a:lnTo>
                    <a:pt x="462" y="758"/>
                  </a:lnTo>
                  <a:lnTo>
                    <a:pt x="485" y="804"/>
                  </a:lnTo>
                  <a:lnTo>
                    <a:pt x="546" y="834"/>
                  </a:lnTo>
                  <a:lnTo>
                    <a:pt x="583" y="834"/>
                  </a:lnTo>
                  <a:lnTo>
                    <a:pt x="599" y="849"/>
                  </a:lnTo>
                  <a:lnTo>
                    <a:pt x="621" y="841"/>
                  </a:lnTo>
                  <a:lnTo>
                    <a:pt x="591" y="773"/>
                  </a:lnTo>
                  <a:lnTo>
                    <a:pt x="606" y="743"/>
                  </a:lnTo>
                  <a:lnTo>
                    <a:pt x="583" y="743"/>
                  </a:lnTo>
                  <a:lnTo>
                    <a:pt x="576" y="728"/>
                  </a:lnTo>
                  <a:lnTo>
                    <a:pt x="591" y="743"/>
                  </a:lnTo>
                  <a:lnTo>
                    <a:pt x="591" y="720"/>
                  </a:lnTo>
                  <a:lnTo>
                    <a:pt x="591" y="735"/>
                  </a:lnTo>
                  <a:lnTo>
                    <a:pt x="606" y="735"/>
                  </a:lnTo>
                  <a:lnTo>
                    <a:pt x="614" y="705"/>
                  </a:lnTo>
                  <a:lnTo>
                    <a:pt x="606" y="713"/>
                  </a:lnTo>
                  <a:lnTo>
                    <a:pt x="599" y="697"/>
                  </a:lnTo>
                  <a:lnTo>
                    <a:pt x="621" y="690"/>
                  </a:lnTo>
                  <a:lnTo>
                    <a:pt x="629" y="675"/>
                  </a:lnTo>
                  <a:lnTo>
                    <a:pt x="621" y="682"/>
                  </a:lnTo>
                  <a:lnTo>
                    <a:pt x="621" y="675"/>
                  </a:lnTo>
                  <a:lnTo>
                    <a:pt x="644" y="667"/>
                  </a:lnTo>
                  <a:lnTo>
                    <a:pt x="644" y="644"/>
                  </a:lnTo>
                  <a:lnTo>
                    <a:pt x="652" y="660"/>
                  </a:lnTo>
                  <a:lnTo>
                    <a:pt x="674" y="652"/>
                  </a:lnTo>
                  <a:lnTo>
                    <a:pt x="659" y="629"/>
                  </a:lnTo>
                  <a:lnTo>
                    <a:pt x="674" y="629"/>
                  </a:lnTo>
                  <a:lnTo>
                    <a:pt x="667" y="637"/>
                  </a:lnTo>
                  <a:lnTo>
                    <a:pt x="689" y="622"/>
                  </a:lnTo>
                  <a:lnTo>
                    <a:pt x="689" y="637"/>
                  </a:lnTo>
                  <a:lnTo>
                    <a:pt x="705" y="637"/>
                  </a:lnTo>
                  <a:lnTo>
                    <a:pt x="674" y="652"/>
                  </a:lnTo>
                  <a:lnTo>
                    <a:pt x="758" y="599"/>
                  </a:lnTo>
                  <a:lnTo>
                    <a:pt x="750" y="606"/>
                  </a:lnTo>
                  <a:lnTo>
                    <a:pt x="758" y="591"/>
                  </a:lnTo>
                  <a:lnTo>
                    <a:pt x="780" y="584"/>
                  </a:lnTo>
                  <a:lnTo>
                    <a:pt x="773" y="553"/>
                  </a:lnTo>
                  <a:lnTo>
                    <a:pt x="788" y="546"/>
                  </a:lnTo>
                  <a:lnTo>
                    <a:pt x="788" y="561"/>
                  </a:lnTo>
                  <a:lnTo>
                    <a:pt x="811" y="561"/>
                  </a:lnTo>
                  <a:lnTo>
                    <a:pt x="788" y="576"/>
                  </a:lnTo>
                  <a:lnTo>
                    <a:pt x="849" y="553"/>
                  </a:lnTo>
                  <a:lnTo>
                    <a:pt x="841" y="538"/>
                  </a:lnTo>
                  <a:lnTo>
                    <a:pt x="856" y="523"/>
                  </a:lnTo>
                  <a:lnTo>
                    <a:pt x="871" y="447"/>
                  </a:lnTo>
                  <a:lnTo>
                    <a:pt x="833" y="371"/>
                  </a:lnTo>
                  <a:lnTo>
                    <a:pt x="833" y="37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00" name="Freeform 116"/>
            <p:cNvSpPr>
              <a:spLocks/>
            </p:cNvSpPr>
            <p:nvPr/>
          </p:nvSpPr>
          <p:spPr bwMode="auto">
            <a:xfrm>
              <a:off x="2849" y="3012"/>
              <a:ext cx="38" cy="68"/>
            </a:xfrm>
            <a:custGeom>
              <a:avLst/>
              <a:gdLst>
                <a:gd name="T0" fmla="*/ 38 w 38"/>
                <a:gd name="T1" fmla="*/ 0 h 68"/>
                <a:gd name="T2" fmla="*/ 0 w 38"/>
                <a:gd name="T3" fmla="*/ 68 h 68"/>
                <a:gd name="T4" fmla="*/ 8 w 38"/>
                <a:gd name="T5" fmla="*/ 38 h 68"/>
                <a:gd name="T6" fmla="*/ 38 w 38"/>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68">
                  <a:moveTo>
                    <a:pt x="38" y="0"/>
                  </a:moveTo>
                  <a:lnTo>
                    <a:pt x="0" y="68"/>
                  </a:lnTo>
                  <a:lnTo>
                    <a:pt x="8" y="38"/>
                  </a:lnTo>
                  <a:lnTo>
                    <a:pt x="38" y="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01" name="Freeform 117"/>
            <p:cNvSpPr>
              <a:spLocks/>
            </p:cNvSpPr>
            <p:nvPr/>
          </p:nvSpPr>
          <p:spPr bwMode="auto">
            <a:xfrm>
              <a:off x="2849" y="3012"/>
              <a:ext cx="38" cy="68"/>
            </a:xfrm>
            <a:custGeom>
              <a:avLst/>
              <a:gdLst>
                <a:gd name="T0" fmla="*/ 38 w 38"/>
                <a:gd name="T1" fmla="*/ 0 h 68"/>
                <a:gd name="T2" fmla="*/ 0 w 38"/>
                <a:gd name="T3" fmla="*/ 68 h 68"/>
                <a:gd name="T4" fmla="*/ 8 w 38"/>
                <a:gd name="T5" fmla="*/ 38 h 68"/>
                <a:gd name="T6" fmla="*/ 38 w 38"/>
                <a:gd name="T7" fmla="*/ 0 h 68"/>
                <a:gd name="T8" fmla="*/ 38 w 38"/>
                <a:gd name="T9" fmla="*/ 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8">
                  <a:moveTo>
                    <a:pt x="38" y="0"/>
                  </a:moveTo>
                  <a:lnTo>
                    <a:pt x="0" y="68"/>
                  </a:lnTo>
                  <a:lnTo>
                    <a:pt x="8" y="38"/>
                  </a:lnTo>
                  <a:lnTo>
                    <a:pt x="38" y="0"/>
                  </a:lnTo>
                  <a:lnTo>
                    <a:pt x="38" y="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02" name="Freeform 118"/>
            <p:cNvSpPr>
              <a:spLocks/>
            </p:cNvSpPr>
            <p:nvPr/>
          </p:nvSpPr>
          <p:spPr bwMode="auto">
            <a:xfrm>
              <a:off x="1827" y="1814"/>
              <a:ext cx="348" cy="440"/>
            </a:xfrm>
            <a:custGeom>
              <a:avLst/>
              <a:gdLst>
                <a:gd name="T0" fmla="*/ 348 w 348"/>
                <a:gd name="T1" fmla="*/ 129 h 440"/>
                <a:gd name="T2" fmla="*/ 234 w 348"/>
                <a:gd name="T3" fmla="*/ 106 h 440"/>
                <a:gd name="T4" fmla="*/ 242 w 348"/>
                <a:gd name="T5" fmla="*/ 30 h 440"/>
                <a:gd name="T6" fmla="*/ 75 w 348"/>
                <a:gd name="T7" fmla="*/ 0 h 440"/>
                <a:gd name="T8" fmla="*/ 0 w 348"/>
                <a:gd name="T9" fmla="*/ 387 h 440"/>
                <a:gd name="T10" fmla="*/ 303 w 348"/>
                <a:gd name="T11" fmla="*/ 440 h 440"/>
                <a:gd name="T12" fmla="*/ 348 w 348"/>
                <a:gd name="T13" fmla="*/ 129 h 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8" h="440">
                  <a:moveTo>
                    <a:pt x="348" y="129"/>
                  </a:moveTo>
                  <a:lnTo>
                    <a:pt x="234" y="106"/>
                  </a:lnTo>
                  <a:lnTo>
                    <a:pt x="242" y="30"/>
                  </a:lnTo>
                  <a:lnTo>
                    <a:pt x="75" y="0"/>
                  </a:lnTo>
                  <a:lnTo>
                    <a:pt x="0" y="387"/>
                  </a:lnTo>
                  <a:lnTo>
                    <a:pt x="303" y="440"/>
                  </a:lnTo>
                  <a:lnTo>
                    <a:pt x="348" y="129"/>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03" name="Freeform 119"/>
            <p:cNvSpPr>
              <a:spLocks/>
            </p:cNvSpPr>
            <p:nvPr/>
          </p:nvSpPr>
          <p:spPr bwMode="auto">
            <a:xfrm>
              <a:off x="1827" y="1814"/>
              <a:ext cx="348" cy="440"/>
            </a:xfrm>
            <a:custGeom>
              <a:avLst/>
              <a:gdLst>
                <a:gd name="T0" fmla="*/ 348 w 348"/>
                <a:gd name="T1" fmla="*/ 129 h 440"/>
                <a:gd name="T2" fmla="*/ 234 w 348"/>
                <a:gd name="T3" fmla="*/ 106 h 440"/>
                <a:gd name="T4" fmla="*/ 242 w 348"/>
                <a:gd name="T5" fmla="*/ 30 h 440"/>
                <a:gd name="T6" fmla="*/ 75 w 348"/>
                <a:gd name="T7" fmla="*/ 0 h 440"/>
                <a:gd name="T8" fmla="*/ 0 w 348"/>
                <a:gd name="T9" fmla="*/ 387 h 440"/>
                <a:gd name="T10" fmla="*/ 303 w 348"/>
                <a:gd name="T11" fmla="*/ 440 h 440"/>
                <a:gd name="T12" fmla="*/ 348 w 348"/>
                <a:gd name="T13" fmla="*/ 129 h 440"/>
                <a:gd name="T14" fmla="*/ 348 w 348"/>
                <a:gd name="T15" fmla="*/ 136 h 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8" h="440">
                  <a:moveTo>
                    <a:pt x="348" y="129"/>
                  </a:moveTo>
                  <a:lnTo>
                    <a:pt x="234" y="106"/>
                  </a:lnTo>
                  <a:lnTo>
                    <a:pt x="242" y="30"/>
                  </a:lnTo>
                  <a:lnTo>
                    <a:pt x="75" y="0"/>
                  </a:lnTo>
                  <a:lnTo>
                    <a:pt x="0" y="387"/>
                  </a:lnTo>
                  <a:lnTo>
                    <a:pt x="303" y="440"/>
                  </a:lnTo>
                  <a:lnTo>
                    <a:pt x="348" y="129"/>
                  </a:lnTo>
                  <a:lnTo>
                    <a:pt x="348" y="13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04" name="Freeform 120"/>
            <p:cNvSpPr>
              <a:spLocks/>
            </p:cNvSpPr>
            <p:nvPr/>
          </p:nvSpPr>
          <p:spPr bwMode="auto">
            <a:xfrm>
              <a:off x="4213" y="1503"/>
              <a:ext cx="98" cy="197"/>
            </a:xfrm>
            <a:custGeom>
              <a:avLst/>
              <a:gdLst>
                <a:gd name="T0" fmla="*/ 98 w 98"/>
                <a:gd name="T1" fmla="*/ 46 h 197"/>
                <a:gd name="T2" fmla="*/ 75 w 98"/>
                <a:gd name="T3" fmla="*/ 61 h 197"/>
                <a:gd name="T4" fmla="*/ 68 w 98"/>
                <a:gd name="T5" fmla="*/ 122 h 197"/>
                <a:gd name="T6" fmla="*/ 83 w 98"/>
                <a:gd name="T7" fmla="*/ 190 h 197"/>
                <a:gd name="T8" fmla="*/ 37 w 98"/>
                <a:gd name="T9" fmla="*/ 197 h 197"/>
                <a:gd name="T10" fmla="*/ 15 w 98"/>
                <a:gd name="T11" fmla="*/ 122 h 197"/>
                <a:gd name="T12" fmla="*/ 0 w 98"/>
                <a:gd name="T13" fmla="*/ 53 h 197"/>
                <a:gd name="T14" fmla="*/ 0 w 98"/>
                <a:gd name="T15" fmla="*/ 23 h 197"/>
                <a:gd name="T16" fmla="*/ 90 w 98"/>
                <a:gd name="T17" fmla="*/ 0 h 197"/>
                <a:gd name="T18" fmla="*/ 98 w 98"/>
                <a:gd name="T19" fmla="*/ 46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 h="197">
                  <a:moveTo>
                    <a:pt x="98" y="46"/>
                  </a:moveTo>
                  <a:lnTo>
                    <a:pt x="75" y="61"/>
                  </a:lnTo>
                  <a:lnTo>
                    <a:pt x="68" y="122"/>
                  </a:lnTo>
                  <a:lnTo>
                    <a:pt x="83" y="190"/>
                  </a:lnTo>
                  <a:lnTo>
                    <a:pt x="37" y="197"/>
                  </a:lnTo>
                  <a:lnTo>
                    <a:pt x="15" y="122"/>
                  </a:lnTo>
                  <a:lnTo>
                    <a:pt x="0" y="53"/>
                  </a:lnTo>
                  <a:lnTo>
                    <a:pt x="0" y="23"/>
                  </a:lnTo>
                  <a:lnTo>
                    <a:pt x="90" y="0"/>
                  </a:lnTo>
                  <a:lnTo>
                    <a:pt x="98" y="46"/>
                  </a:lnTo>
                  <a:close/>
                </a:path>
              </a:pathLst>
            </a:custGeom>
            <a:solidFill>
              <a:srgbClr val="FF8C00"/>
            </a:solidFill>
            <a:ln w="12700">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05" name="Freeform 121"/>
            <p:cNvSpPr>
              <a:spLocks/>
            </p:cNvSpPr>
            <p:nvPr/>
          </p:nvSpPr>
          <p:spPr bwMode="auto">
            <a:xfrm>
              <a:off x="4213" y="1503"/>
              <a:ext cx="98" cy="197"/>
            </a:xfrm>
            <a:custGeom>
              <a:avLst/>
              <a:gdLst>
                <a:gd name="T0" fmla="*/ 98 w 98"/>
                <a:gd name="T1" fmla="*/ 46 h 197"/>
                <a:gd name="T2" fmla="*/ 75 w 98"/>
                <a:gd name="T3" fmla="*/ 61 h 197"/>
                <a:gd name="T4" fmla="*/ 68 w 98"/>
                <a:gd name="T5" fmla="*/ 122 h 197"/>
                <a:gd name="T6" fmla="*/ 83 w 98"/>
                <a:gd name="T7" fmla="*/ 190 h 197"/>
                <a:gd name="T8" fmla="*/ 37 w 98"/>
                <a:gd name="T9" fmla="*/ 197 h 197"/>
                <a:gd name="T10" fmla="*/ 15 w 98"/>
                <a:gd name="T11" fmla="*/ 122 h 197"/>
                <a:gd name="T12" fmla="*/ 0 w 98"/>
                <a:gd name="T13" fmla="*/ 53 h 197"/>
                <a:gd name="T14" fmla="*/ 0 w 98"/>
                <a:gd name="T15" fmla="*/ 23 h 197"/>
                <a:gd name="T16" fmla="*/ 90 w 98"/>
                <a:gd name="T17" fmla="*/ 0 h 197"/>
                <a:gd name="T18" fmla="*/ 98 w 98"/>
                <a:gd name="T19" fmla="*/ 46 h 197"/>
                <a:gd name="T20" fmla="*/ 98 w 98"/>
                <a:gd name="T21" fmla="*/ 53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197">
                  <a:moveTo>
                    <a:pt x="98" y="46"/>
                  </a:moveTo>
                  <a:lnTo>
                    <a:pt x="75" y="61"/>
                  </a:lnTo>
                  <a:lnTo>
                    <a:pt x="68" y="122"/>
                  </a:lnTo>
                  <a:lnTo>
                    <a:pt x="83" y="190"/>
                  </a:lnTo>
                  <a:lnTo>
                    <a:pt x="37" y="197"/>
                  </a:lnTo>
                  <a:lnTo>
                    <a:pt x="15" y="122"/>
                  </a:lnTo>
                  <a:lnTo>
                    <a:pt x="0" y="53"/>
                  </a:lnTo>
                  <a:lnTo>
                    <a:pt x="0" y="23"/>
                  </a:lnTo>
                  <a:lnTo>
                    <a:pt x="90" y="0"/>
                  </a:lnTo>
                  <a:lnTo>
                    <a:pt x="98" y="46"/>
                  </a:lnTo>
                  <a:lnTo>
                    <a:pt x="98" y="5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06" name="Freeform 122"/>
            <p:cNvSpPr>
              <a:spLocks/>
            </p:cNvSpPr>
            <p:nvPr/>
          </p:nvSpPr>
          <p:spPr bwMode="auto">
            <a:xfrm>
              <a:off x="3720" y="2019"/>
              <a:ext cx="485" cy="273"/>
            </a:xfrm>
            <a:custGeom>
              <a:avLst/>
              <a:gdLst>
                <a:gd name="T0" fmla="*/ 470 w 485"/>
                <a:gd name="T1" fmla="*/ 166 h 273"/>
                <a:gd name="T2" fmla="*/ 447 w 485"/>
                <a:gd name="T3" fmla="*/ 174 h 273"/>
                <a:gd name="T4" fmla="*/ 440 w 485"/>
                <a:gd name="T5" fmla="*/ 189 h 273"/>
                <a:gd name="T6" fmla="*/ 440 w 485"/>
                <a:gd name="T7" fmla="*/ 174 h 273"/>
                <a:gd name="T8" fmla="*/ 409 w 485"/>
                <a:gd name="T9" fmla="*/ 159 h 273"/>
                <a:gd name="T10" fmla="*/ 409 w 485"/>
                <a:gd name="T11" fmla="*/ 151 h 273"/>
                <a:gd name="T12" fmla="*/ 447 w 485"/>
                <a:gd name="T13" fmla="*/ 174 h 273"/>
                <a:gd name="T14" fmla="*/ 455 w 485"/>
                <a:gd name="T15" fmla="*/ 159 h 273"/>
                <a:gd name="T16" fmla="*/ 432 w 485"/>
                <a:gd name="T17" fmla="*/ 151 h 273"/>
                <a:gd name="T18" fmla="*/ 440 w 485"/>
                <a:gd name="T19" fmla="*/ 144 h 273"/>
                <a:gd name="T20" fmla="*/ 432 w 485"/>
                <a:gd name="T21" fmla="*/ 136 h 273"/>
                <a:gd name="T22" fmla="*/ 447 w 485"/>
                <a:gd name="T23" fmla="*/ 144 h 273"/>
                <a:gd name="T24" fmla="*/ 447 w 485"/>
                <a:gd name="T25" fmla="*/ 129 h 273"/>
                <a:gd name="T26" fmla="*/ 432 w 485"/>
                <a:gd name="T27" fmla="*/ 129 h 273"/>
                <a:gd name="T28" fmla="*/ 440 w 485"/>
                <a:gd name="T29" fmla="*/ 121 h 273"/>
                <a:gd name="T30" fmla="*/ 424 w 485"/>
                <a:gd name="T31" fmla="*/ 121 h 273"/>
                <a:gd name="T32" fmla="*/ 394 w 485"/>
                <a:gd name="T33" fmla="*/ 98 h 273"/>
                <a:gd name="T34" fmla="*/ 440 w 485"/>
                <a:gd name="T35" fmla="*/ 121 h 273"/>
                <a:gd name="T36" fmla="*/ 440 w 485"/>
                <a:gd name="T37" fmla="*/ 98 h 273"/>
                <a:gd name="T38" fmla="*/ 417 w 485"/>
                <a:gd name="T39" fmla="*/ 91 h 273"/>
                <a:gd name="T40" fmla="*/ 417 w 485"/>
                <a:gd name="T41" fmla="*/ 83 h 273"/>
                <a:gd name="T42" fmla="*/ 387 w 485"/>
                <a:gd name="T43" fmla="*/ 83 h 273"/>
                <a:gd name="T44" fmla="*/ 364 w 485"/>
                <a:gd name="T45" fmla="*/ 75 h 273"/>
                <a:gd name="T46" fmla="*/ 364 w 485"/>
                <a:gd name="T47" fmla="*/ 53 h 273"/>
                <a:gd name="T48" fmla="*/ 371 w 485"/>
                <a:gd name="T49" fmla="*/ 30 h 273"/>
                <a:gd name="T50" fmla="*/ 326 w 485"/>
                <a:gd name="T51" fmla="*/ 7 h 273"/>
                <a:gd name="T52" fmla="*/ 326 w 485"/>
                <a:gd name="T53" fmla="*/ 22 h 273"/>
                <a:gd name="T54" fmla="*/ 288 w 485"/>
                <a:gd name="T55" fmla="*/ 0 h 273"/>
                <a:gd name="T56" fmla="*/ 288 w 485"/>
                <a:gd name="T57" fmla="*/ 22 h 273"/>
                <a:gd name="T58" fmla="*/ 265 w 485"/>
                <a:gd name="T59" fmla="*/ 60 h 273"/>
                <a:gd name="T60" fmla="*/ 258 w 485"/>
                <a:gd name="T61" fmla="*/ 53 h 273"/>
                <a:gd name="T62" fmla="*/ 250 w 485"/>
                <a:gd name="T63" fmla="*/ 91 h 273"/>
                <a:gd name="T64" fmla="*/ 227 w 485"/>
                <a:gd name="T65" fmla="*/ 83 h 273"/>
                <a:gd name="T66" fmla="*/ 190 w 485"/>
                <a:gd name="T67" fmla="*/ 182 h 273"/>
                <a:gd name="T68" fmla="*/ 114 w 485"/>
                <a:gd name="T69" fmla="*/ 212 h 273"/>
                <a:gd name="T70" fmla="*/ 99 w 485"/>
                <a:gd name="T71" fmla="*/ 189 h 273"/>
                <a:gd name="T72" fmla="*/ 31 w 485"/>
                <a:gd name="T73" fmla="*/ 257 h 273"/>
                <a:gd name="T74" fmla="*/ 0 w 485"/>
                <a:gd name="T75" fmla="*/ 273 h 273"/>
                <a:gd name="T76" fmla="*/ 121 w 485"/>
                <a:gd name="T77" fmla="*/ 257 h 273"/>
                <a:gd name="T78" fmla="*/ 470 w 485"/>
                <a:gd name="T79" fmla="*/ 204 h 273"/>
                <a:gd name="T80" fmla="*/ 477 w 485"/>
                <a:gd name="T81" fmla="*/ 197 h 273"/>
                <a:gd name="T82" fmla="*/ 470 w 485"/>
                <a:gd name="T83" fmla="*/ 189 h 273"/>
                <a:gd name="T84" fmla="*/ 477 w 485"/>
                <a:gd name="T85" fmla="*/ 197 h 273"/>
                <a:gd name="T86" fmla="*/ 477 w 485"/>
                <a:gd name="T87" fmla="*/ 182 h 273"/>
                <a:gd name="T88" fmla="*/ 485 w 485"/>
                <a:gd name="T89" fmla="*/ 197 h 273"/>
                <a:gd name="T90" fmla="*/ 470 w 485"/>
                <a:gd name="T91" fmla="*/ 166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5" h="273">
                  <a:moveTo>
                    <a:pt x="470" y="166"/>
                  </a:moveTo>
                  <a:lnTo>
                    <a:pt x="447" y="174"/>
                  </a:lnTo>
                  <a:lnTo>
                    <a:pt x="440" y="189"/>
                  </a:lnTo>
                  <a:lnTo>
                    <a:pt x="440" y="174"/>
                  </a:lnTo>
                  <a:lnTo>
                    <a:pt x="409" y="159"/>
                  </a:lnTo>
                  <a:lnTo>
                    <a:pt x="409" y="151"/>
                  </a:lnTo>
                  <a:lnTo>
                    <a:pt x="447" y="174"/>
                  </a:lnTo>
                  <a:lnTo>
                    <a:pt x="455" y="159"/>
                  </a:lnTo>
                  <a:lnTo>
                    <a:pt x="432" y="151"/>
                  </a:lnTo>
                  <a:lnTo>
                    <a:pt x="440" y="144"/>
                  </a:lnTo>
                  <a:lnTo>
                    <a:pt x="432" y="136"/>
                  </a:lnTo>
                  <a:lnTo>
                    <a:pt x="447" y="144"/>
                  </a:lnTo>
                  <a:lnTo>
                    <a:pt x="447" y="129"/>
                  </a:lnTo>
                  <a:lnTo>
                    <a:pt x="432" y="129"/>
                  </a:lnTo>
                  <a:lnTo>
                    <a:pt x="440" y="121"/>
                  </a:lnTo>
                  <a:lnTo>
                    <a:pt x="424" y="121"/>
                  </a:lnTo>
                  <a:lnTo>
                    <a:pt x="394" y="98"/>
                  </a:lnTo>
                  <a:lnTo>
                    <a:pt x="440" y="121"/>
                  </a:lnTo>
                  <a:lnTo>
                    <a:pt x="440" y="98"/>
                  </a:lnTo>
                  <a:lnTo>
                    <a:pt x="417" y="91"/>
                  </a:lnTo>
                  <a:lnTo>
                    <a:pt x="417" y="83"/>
                  </a:lnTo>
                  <a:lnTo>
                    <a:pt x="387" y="83"/>
                  </a:lnTo>
                  <a:lnTo>
                    <a:pt x="364" y="75"/>
                  </a:lnTo>
                  <a:lnTo>
                    <a:pt x="364" y="53"/>
                  </a:lnTo>
                  <a:lnTo>
                    <a:pt x="371" y="30"/>
                  </a:lnTo>
                  <a:lnTo>
                    <a:pt x="326" y="7"/>
                  </a:lnTo>
                  <a:lnTo>
                    <a:pt x="326" y="22"/>
                  </a:lnTo>
                  <a:lnTo>
                    <a:pt x="288" y="0"/>
                  </a:lnTo>
                  <a:lnTo>
                    <a:pt x="288" y="22"/>
                  </a:lnTo>
                  <a:lnTo>
                    <a:pt x="265" y="60"/>
                  </a:lnTo>
                  <a:lnTo>
                    <a:pt x="258" y="53"/>
                  </a:lnTo>
                  <a:lnTo>
                    <a:pt x="250" y="91"/>
                  </a:lnTo>
                  <a:lnTo>
                    <a:pt x="227" y="83"/>
                  </a:lnTo>
                  <a:lnTo>
                    <a:pt x="190" y="182"/>
                  </a:lnTo>
                  <a:lnTo>
                    <a:pt x="114" y="212"/>
                  </a:lnTo>
                  <a:lnTo>
                    <a:pt x="99" y="189"/>
                  </a:lnTo>
                  <a:lnTo>
                    <a:pt x="31" y="257"/>
                  </a:lnTo>
                  <a:lnTo>
                    <a:pt x="0" y="273"/>
                  </a:lnTo>
                  <a:lnTo>
                    <a:pt x="121" y="257"/>
                  </a:lnTo>
                  <a:lnTo>
                    <a:pt x="470" y="204"/>
                  </a:lnTo>
                  <a:lnTo>
                    <a:pt x="477" y="197"/>
                  </a:lnTo>
                  <a:lnTo>
                    <a:pt x="470" y="189"/>
                  </a:lnTo>
                  <a:lnTo>
                    <a:pt x="477" y="197"/>
                  </a:lnTo>
                  <a:lnTo>
                    <a:pt x="477" y="182"/>
                  </a:lnTo>
                  <a:lnTo>
                    <a:pt x="485" y="197"/>
                  </a:lnTo>
                  <a:lnTo>
                    <a:pt x="470" y="166"/>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07" name="Freeform 123"/>
            <p:cNvSpPr>
              <a:spLocks/>
            </p:cNvSpPr>
            <p:nvPr/>
          </p:nvSpPr>
          <p:spPr bwMode="auto">
            <a:xfrm>
              <a:off x="3720" y="2019"/>
              <a:ext cx="485" cy="273"/>
            </a:xfrm>
            <a:custGeom>
              <a:avLst/>
              <a:gdLst>
                <a:gd name="T0" fmla="*/ 470 w 485"/>
                <a:gd name="T1" fmla="*/ 166 h 273"/>
                <a:gd name="T2" fmla="*/ 447 w 485"/>
                <a:gd name="T3" fmla="*/ 174 h 273"/>
                <a:gd name="T4" fmla="*/ 440 w 485"/>
                <a:gd name="T5" fmla="*/ 189 h 273"/>
                <a:gd name="T6" fmla="*/ 440 w 485"/>
                <a:gd name="T7" fmla="*/ 174 h 273"/>
                <a:gd name="T8" fmla="*/ 409 w 485"/>
                <a:gd name="T9" fmla="*/ 159 h 273"/>
                <a:gd name="T10" fmla="*/ 409 w 485"/>
                <a:gd name="T11" fmla="*/ 151 h 273"/>
                <a:gd name="T12" fmla="*/ 447 w 485"/>
                <a:gd name="T13" fmla="*/ 174 h 273"/>
                <a:gd name="T14" fmla="*/ 455 w 485"/>
                <a:gd name="T15" fmla="*/ 159 h 273"/>
                <a:gd name="T16" fmla="*/ 432 w 485"/>
                <a:gd name="T17" fmla="*/ 151 h 273"/>
                <a:gd name="T18" fmla="*/ 440 w 485"/>
                <a:gd name="T19" fmla="*/ 144 h 273"/>
                <a:gd name="T20" fmla="*/ 432 w 485"/>
                <a:gd name="T21" fmla="*/ 136 h 273"/>
                <a:gd name="T22" fmla="*/ 447 w 485"/>
                <a:gd name="T23" fmla="*/ 144 h 273"/>
                <a:gd name="T24" fmla="*/ 447 w 485"/>
                <a:gd name="T25" fmla="*/ 129 h 273"/>
                <a:gd name="T26" fmla="*/ 432 w 485"/>
                <a:gd name="T27" fmla="*/ 129 h 273"/>
                <a:gd name="T28" fmla="*/ 440 w 485"/>
                <a:gd name="T29" fmla="*/ 121 h 273"/>
                <a:gd name="T30" fmla="*/ 424 w 485"/>
                <a:gd name="T31" fmla="*/ 121 h 273"/>
                <a:gd name="T32" fmla="*/ 394 w 485"/>
                <a:gd name="T33" fmla="*/ 98 h 273"/>
                <a:gd name="T34" fmla="*/ 440 w 485"/>
                <a:gd name="T35" fmla="*/ 121 h 273"/>
                <a:gd name="T36" fmla="*/ 440 w 485"/>
                <a:gd name="T37" fmla="*/ 98 h 273"/>
                <a:gd name="T38" fmla="*/ 417 w 485"/>
                <a:gd name="T39" fmla="*/ 91 h 273"/>
                <a:gd name="T40" fmla="*/ 417 w 485"/>
                <a:gd name="T41" fmla="*/ 83 h 273"/>
                <a:gd name="T42" fmla="*/ 387 w 485"/>
                <a:gd name="T43" fmla="*/ 83 h 273"/>
                <a:gd name="T44" fmla="*/ 364 w 485"/>
                <a:gd name="T45" fmla="*/ 75 h 273"/>
                <a:gd name="T46" fmla="*/ 364 w 485"/>
                <a:gd name="T47" fmla="*/ 53 h 273"/>
                <a:gd name="T48" fmla="*/ 371 w 485"/>
                <a:gd name="T49" fmla="*/ 30 h 273"/>
                <a:gd name="T50" fmla="*/ 326 w 485"/>
                <a:gd name="T51" fmla="*/ 7 h 273"/>
                <a:gd name="T52" fmla="*/ 326 w 485"/>
                <a:gd name="T53" fmla="*/ 22 h 273"/>
                <a:gd name="T54" fmla="*/ 288 w 485"/>
                <a:gd name="T55" fmla="*/ 0 h 273"/>
                <a:gd name="T56" fmla="*/ 288 w 485"/>
                <a:gd name="T57" fmla="*/ 22 h 273"/>
                <a:gd name="T58" fmla="*/ 265 w 485"/>
                <a:gd name="T59" fmla="*/ 60 h 273"/>
                <a:gd name="T60" fmla="*/ 258 w 485"/>
                <a:gd name="T61" fmla="*/ 53 h 273"/>
                <a:gd name="T62" fmla="*/ 250 w 485"/>
                <a:gd name="T63" fmla="*/ 91 h 273"/>
                <a:gd name="T64" fmla="*/ 227 w 485"/>
                <a:gd name="T65" fmla="*/ 83 h 273"/>
                <a:gd name="T66" fmla="*/ 190 w 485"/>
                <a:gd name="T67" fmla="*/ 182 h 273"/>
                <a:gd name="T68" fmla="*/ 114 w 485"/>
                <a:gd name="T69" fmla="*/ 212 h 273"/>
                <a:gd name="T70" fmla="*/ 99 w 485"/>
                <a:gd name="T71" fmla="*/ 189 h 273"/>
                <a:gd name="T72" fmla="*/ 31 w 485"/>
                <a:gd name="T73" fmla="*/ 257 h 273"/>
                <a:gd name="T74" fmla="*/ 0 w 485"/>
                <a:gd name="T75" fmla="*/ 273 h 273"/>
                <a:gd name="T76" fmla="*/ 121 w 485"/>
                <a:gd name="T77" fmla="*/ 257 h 273"/>
                <a:gd name="T78" fmla="*/ 470 w 485"/>
                <a:gd name="T79" fmla="*/ 204 h 273"/>
                <a:gd name="T80" fmla="*/ 477 w 485"/>
                <a:gd name="T81" fmla="*/ 197 h 273"/>
                <a:gd name="T82" fmla="*/ 470 w 485"/>
                <a:gd name="T83" fmla="*/ 189 h 273"/>
                <a:gd name="T84" fmla="*/ 477 w 485"/>
                <a:gd name="T85" fmla="*/ 197 h 273"/>
                <a:gd name="T86" fmla="*/ 477 w 485"/>
                <a:gd name="T87" fmla="*/ 182 h 273"/>
                <a:gd name="T88" fmla="*/ 485 w 485"/>
                <a:gd name="T89" fmla="*/ 197 h 273"/>
                <a:gd name="T90" fmla="*/ 470 w 485"/>
                <a:gd name="T91" fmla="*/ 166 h 273"/>
                <a:gd name="T92" fmla="*/ 470 w 485"/>
                <a:gd name="T93" fmla="*/ 174 h 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5" h="273">
                  <a:moveTo>
                    <a:pt x="470" y="166"/>
                  </a:moveTo>
                  <a:lnTo>
                    <a:pt x="447" y="174"/>
                  </a:lnTo>
                  <a:lnTo>
                    <a:pt x="440" y="189"/>
                  </a:lnTo>
                  <a:lnTo>
                    <a:pt x="440" y="174"/>
                  </a:lnTo>
                  <a:lnTo>
                    <a:pt x="409" y="159"/>
                  </a:lnTo>
                  <a:lnTo>
                    <a:pt x="409" y="151"/>
                  </a:lnTo>
                  <a:lnTo>
                    <a:pt x="447" y="174"/>
                  </a:lnTo>
                  <a:lnTo>
                    <a:pt x="455" y="159"/>
                  </a:lnTo>
                  <a:lnTo>
                    <a:pt x="432" y="151"/>
                  </a:lnTo>
                  <a:lnTo>
                    <a:pt x="440" y="144"/>
                  </a:lnTo>
                  <a:lnTo>
                    <a:pt x="432" y="136"/>
                  </a:lnTo>
                  <a:lnTo>
                    <a:pt x="447" y="144"/>
                  </a:lnTo>
                  <a:lnTo>
                    <a:pt x="447" y="129"/>
                  </a:lnTo>
                  <a:lnTo>
                    <a:pt x="432" y="129"/>
                  </a:lnTo>
                  <a:lnTo>
                    <a:pt x="440" y="121"/>
                  </a:lnTo>
                  <a:lnTo>
                    <a:pt x="424" y="121"/>
                  </a:lnTo>
                  <a:lnTo>
                    <a:pt x="394" y="98"/>
                  </a:lnTo>
                  <a:lnTo>
                    <a:pt x="440" y="121"/>
                  </a:lnTo>
                  <a:lnTo>
                    <a:pt x="440" y="98"/>
                  </a:lnTo>
                  <a:lnTo>
                    <a:pt x="417" y="91"/>
                  </a:lnTo>
                  <a:lnTo>
                    <a:pt x="417" y="83"/>
                  </a:lnTo>
                  <a:lnTo>
                    <a:pt x="387" y="83"/>
                  </a:lnTo>
                  <a:lnTo>
                    <a:pt x="364" y="75"/>
                  </a:lnTo>
                  <a:lnTo>
                    <a:pt x="364" y="53"/>
                  </a:lnTo>
                  <a:lnTo>
                    <a:pt x="371" y="30"/>
                  </a:lnTo>
                  <a:lnTo>
                    <a:pt x="326" y="7"/>
                  </a:lnTo>
                  <a:lnTo>
                    <a:pt x="326" y="22"/>
                  </a:lnTo>
                  <a:lnTo>
                    <a:pt x="288" y="0"/>
                  </a:lnTo>
                  <a:lnTo>
                    <a:pt x="288" y="22"/>
                  </a:lnTo>
                  <a:lnTo>
                    <a:pt x="265" y="60"/>
                  </a:lnTo>
                  <a:lnTo>
                    <a:pt x="258" y="53"/>
                  </a:lnTo>
                  <a:lnTo>
                    <a:pt x="250" y="91"/>
                  </a:lnTo>
                  <a:lnTo>
                    <a:pt x="227" y="83"/>
                  </a:lnTo>
                  <a:lnTo>
                    <a:pt x="190" y="182"/>
                  </a:lnTo>
                  <a:lnTo>
                    <a:pt x="114" y="212"/>
                  </a:lnTo>
                  <a:lnTo>
                    <a:pt x="99" y="189"/>
                  </a:lnTo>
                  <a:lnTo>
                    <a:pt x="31" y="257"/>
                  </a:lnTo>
                  <a:lnTo>
                    <a:pt x="0" y="273"/>
                  </a:lnTo>
                  <a:lnTo>
                    <a:pt x="121" y="257"/>
                  </a:lnTo>
                  <a:lnTo>
                    <a:pt x="470" y="204"/>
                  </a:lnTo>
                  <a:lnTo>
                    <a:pt x="477" y="197"/>
                  </a:lnTo>
                  <a:lnTo>
                    <a:pt x="470" y="189"/>
                  </a:lnTo>
                  <a:lnTo>
                    <a:pt x="477" y="197"/>
                  </a:lnTo>
                  <a:lnTo>
                    <a:pt x="477" y="182"/>
                  </a:lnTo>
                  <a:lnTo>
                    <a:pt x="485" y="197"/>
                  </a:lnTo>
                  <a:lnTo>
                    <a:pt x="470" y="166"/>
                  </a:lnTo>
                  <a:lnTo>
                    <a:pt x="470" y="17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08" name="Freeform 124"/>
            <p:cNvSpPr>
              <a:spLocks/>
            </p:cNvSpPr>
            <p:nvPr/>
          </p:nvSpPr>
          <p:spPr bwMode="auto">
            <a:xfrm>
              <a:off x="4182" y="2094"/>
              <a:ext cx="31" cy="76"/>
            </a:xfrm>
            <a:custGeom>
              <a:avLst/>
              <a:gdLst>
                <a:gd name="T0" fmla="*/ 31 w 31"/>
                <a:gd name="T1" fmla="*/ 0 h 76"/>
                <a:gd name="T2" fmla="*/ 15 w 31"/>
                <a:gd name="T3" fmla="*/ 8 h 76"/>
                <a:gd name="T4" fmla="*/ 0 w 31"/>
                <a:gd name="T5" fmla="*/ 46 h 76"/>
                <a:gd name="T6" fmla="*/ 8 w 31"/>
                <a:gd name="T7" fmla="*/ 76 h 76"/>
                <a:gd name="T8" fmla="*/ 31 w 31"/>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76">
                  <a:moveTo>
                    <a:pt x="31" y="0"/>
                  </a:moveTo>
                  <a:lnTo>
                    <a:pt x="15" y="8"/>
                  </a:lnTo>
                  <a:lnTo>
                    <a:pt x="0" y="46"/>
                  </a:lnTo>
                  <a:lnTo>
                    <a:pt x="8" y="76"/>
                  </a:lnTo>
                  <a:lnTo>
                    <a:pt x="31" y="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09" name="Freeform 125"/>
            <p:cNvSpPr>
              <a:spLocks/>
            </p:cNvSpPr>
            <p:nvPr/>
          </p:nvSpPr>
          <p:spPr bwMode="auto">
            <a:xfrm>
              <a:off x="4182" y="2094"/>
              <a:ext cx="31" cy="76"/>
            </a:xfrm>
            <a:custGeom>
              <a:avLst/>
              <a:gdLst>
                <a:gd name="T0" fmla="*/ 31 w 31"/>
                <a:gd name="T1" fmla="*/ 0 h 76"/>
                <a:gd name="T2" fmla="*/ 15 w 31"/>
                <a:gd name="T3" fmla="*/ 8 h 76"/>
                <a:gd name="T4" fmla="*/ 0 w 31"/>
                <a:gd name="T5" fmla="*/ 46 h 76"/>
                <a:gd name="T6" fmla="*/ 8 w 31"/>
                <a:gd name="T7" fmla="*/ 76 h 76"/>
                <a:gd name="T8" fmla="*/ 31 w 31"/>
                <a:gd name="T9" fmla="*/ 0 h 76"/>
                <a:gd name="T10" fmla="*/ 31 w 31"/>
                <a:gd name="T11" fmla="*/ 8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76">
                  <a:moveTo>
                    <a:pt x="31" y="0"/>
                  </a:moveTo>
                  <a:lnTo>
                    <a:pt x="15" y="8"/>
                  </a:lnTo>
                  <a:lnTo>
                    <a:pt x="0" y="46"/>
                  </a:lnTo>
                  <a:lnTo>
                    <a:pt x="8" y="76"/>
                  </a:lnTo>
                  <a:lnTo>
                    <a:pt x="31" y="0"/>
                  </a:lnTo>
                  <a:lnTo>
                    <a:pt x="31"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10" name="Freeform 126"/>
            <p:cNvSpPr>
              <a:spLocks/>
            </p:cNvSpPr>
            <p:nvPr/>
          </p:nvSpPr>
          <p:spPr bwMode="auto">
            <a:xfrm>
              <a:off x="1433" y="1170"/>
              <a:ext cx="416" cy="303"/>
            </a:xfrm>
            <a:custGeom>
              <a:avLst/>
              <a:gdLst>
                <a:gd name="T0" fmla="*/ 371 w 416"/>
                <a:gd name="T1" fmla="*/ 273 h 303"/>
                <a:gd name="T2" fmla="*/ 416 w 416"/>
                <a:gd name="T3" fmla="*/ 76 h 303"/>
                <a:gd name="T4" fmla="*/ 121 w 416"/>
                <a:gd name="T5" fmla="*/ 0 h 303"/>
                <a:gd name="T6" fmla="*/ 128 w 416"/>
                <a:gd name="T7" fmla="*/ 38 h 303"/>
                <a:gd name="T8" fmla="*/ 113 w 416"/>
                <a:gd name="T9" fmla="*/ 45 h 303"/>
                <a:gd name="T10" fmla="*/ 128 w 416"/>
                <a:gd name="T11" fmla="*/ 53 h 303"/>
                <a:gd name="T12" fmla="*/ 121 w 416"/>
                <a:gd name="T13" fmla="*/ 68 h 303"/>
                <a:gd name="T14" fmla="*/ 121 w 416"/>
                <a:gd name="T15" fmla="*/ 76 h 303"/>
                <a:gd name="T16" fmla="*/ 128 w 416"/>
                <a:gd name="T17" fmla="*/ 83 h 303"/>
                <a:gd name="T18" fmla="*/ 113 w 416"/>
                <a:gd name="T19" fmla="*/ 106 h 303"/>
                <a:gd name="T20" fmla="*/ 113 w 416"/>
                <a:gd name="T21" fmla="*/ 129 h 303"/>
                <a:gd name="T22" fmla="*/ 75 w 416"/>
                <a:gd name="T23" fmla="*/ 144 h 303"/>
                <a:gd name="T24" fmla="*/ 68 w 416"/>
                <a:gd name="T25" fmla="*/ 136 h 303"/>
                <a:gd name="T26" fmla="*/ 83 w 416"/>
                <a:gd name="T27" fmla="*/ 121 h 303"/>
                <a:gd name="T28" fmla="*/ 83 w 416"/>
                <a:gd name="T29" fmla="*/ 136 h 303"/>
                <a:gd name="T30" fmla="*/ 98 w 416"/>
                <a:gd name="T31" fmla="*/ 121 h 303"/>
                <a:gd name="T32" fmla="*/ 106 w 416"/>
                <a:gd name="T33" fmla="*/ 113 h 303"/>
                <a:gd name="T34" fmla="*/ 98 w 416"/>
                <a:gd name="T35" fmla="*/ 113 h 303"/>
                <a:gd name="T36" fmla="*/ 98 w 416"/>
                <a:gd name="T37" fmla="*/ 98 h 303"/>
                <a:gd name="T38" fmla="*/ 113 w 416"/>
                <a:gd name="T39" fmla="*/ 98 h 303"/>
                <a:gd name="T40" fmla="*/ 106 w 416"/>
                <a:gd name="T41" fmla="*/ 83 h 303"/>
                <a:gd name="T42" fmla="*/ 68 w 416"/>
                <a:gd name="T43" fmla="*/ 113 h 303"/>
                <a:gd name="T44" fmla="*/ 83 w 416"/>
                <a:gd name="T45" fmla="*/ 113 h 303"/>
                <a:gd name="T46" fmla="*/ 68 w 416"/>
                <a:gd name="T47" fmla="*/ 113 h 303"/>
                <a:gd name="T48" fmla="*/ 91 w 416"/>
                <a:gd name="T49" fmla="*/ 83 h 303"/>
                <a:gd name="T50" fmla="*/ 106 w 416"/>
                <a:gd name="T51" fmla="*/ 68 h 303"/>
                <a:gd name="T52" fmla="*/ 98 w 416"/>
                <a:gd name="T53" fmla="*/ 76 h 303"/>
                <a:gd name="T54" fmla="*/ 91 w 416"/>
                <a:gd name="T55" fmla="*/ 53 h 303"/>
                <a:gd name="T56" fmla="*/ 45 w 416"/>
                <a:gd name="T57" fmla="*/ 45 h 303"/>
                <a:gd name="T58" fmla="*/ 7 w 416"/>
                <a:gd name="T59" fmla="*/ 15 h 303"/>
                <a:gd name="T60" fmla="*/ 7 w 416"/>
                <a:gd name="T61" fmla="*/ 136 h 303"/>
                <a:gd name="T62" fmla="*/ 7 w 416"/>
                <a:gd name="T63" fmla="*/ 129 h 303"/>
                <a:gd name="T64" fmla="*/ 22 w 416"/>
                <a:gd name="T65" fmla="*/ 136 h 303"/>
                <a:gd name="T66" fmla="*/ 7 w 416"/>
                <a:gd name="T67" fmla="*/ 136 h 303"/>
                <a:gd name="T68" fmla="*/ 7 w 416"/>
                <a:gd name="T69" fmla="*/ 151 h 303"/>
                <a:gd name="T70" fmla="*/ 15 w 416"/>
                <a:gd name="T71" fmla="*/ 151 h 303"/>
                <a:gd name="T72" fmla="*/ 7 w 416"/>
                <a:gd name="T73" fmla="*/ 174 h 303"/>
                <a:gd name="T74" fmla="*/ 7 w 416"/>
                <a:gd name="T75" fmla="*/ 159 h 303"/>
                <a:gd name="T76" fmla="*/ 0 w 416"/>
                <a:gd name="T77" fmla="*/ 182 h 303"/>
                <a:gd name="T78" fmla="*/ 0 w 416"/>
                <a:gd name="T79" fmla="*/ 189 h 303"/>
                <a:gd name="T80" fmla="*/ 15 w 416"/>
                <a:gd name="T81" fmla="*/ 189 h 303"/>
                <a:gd name="T82" fmla="*/ 30 w 416"/>
                <a:gd name="T83" fmla="*/ 197 h 303"/>
                <a:gd name="T84" fmla="*/ 38 w 416"/>
                <a:gd name="T85" fmla="*/ 204 h 303"/>
                <a:gd name="T86" fmla="*/ 53 w 416"/>
                <a:gd name="T87" fmla="*/ 212 h 303"/>
                <a:gd name="T88" fmla="*/ 53 w 416"/>
                <a:gd name="T89" fmla="*/ 250 h 303"/>
                <a:gd name="T90" fmla="*/ 75 w 416"/>
                <a:gd name="T91" fmla="*/ 265 h 303"/>
                <a:gd name="T92" fmla="*/ 106 w 416"/>
                <a:gd name="T93" fmla="*/ 257 h 303"/>
                <a:gd name="T94" fmla="*/ 136 w 416"/>
                <a:gd name="T95" fmla="*/ 280 h 303"/>
                <a:gd name="T96" fmla="*/ 257 w 416"/>
                <a:gd name="T97" fmla="*/ 280 h 303"/>
                <a:gd name="T98" fmla="*/ 371 w 416"/>
                <a:gd name="T99" fmla="*/ 303 h 303"/>
                <a:gd name="T100" fmla="*/ 371 w 416"/>
                <a:gd name="T101" fmla="*/ 273 h 3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6" h="303">
                  <a:moveTo>
                    <a:pt x="371" y="273"/>
                  </a:moveTo>
                  <a:lnTo>
                    <a:pt x="416" y="76"/>
                  </a:lnTo>
                  <a:lnTo>
                    <a:pt x="121" y="0"/>
                  </a:lnTo>
                  <a:lnTo>
                    <a:pt x="128" y="38"/>
                  </a:lnTo>
                  <a:lnTo>
                    <a:pt x="113" y="45"/>
                  </a:lnTo>
                  <a:lnTo>
                    <a:pt x="128" y="53"/>
                  </a:lnTo>
                  <a:lnTo>
                    <a:pt x="121" y="68"/>
                  </a:lnTo>
                  <a:lnTo>
                    <a:pt x="121" y="76"/>
                  </a:lnTo>
                  <a:lnTo>
                    <a:pt x="128" y="83"/>
                  </a:lnTo>
                  <a:lnTo>
                    <a:pt x="113" y="106"/>
                  </a:lnTo>
                  <a:lnTo>
                    <a:pt x="113" y="129"/>
                  </a:lnTo>
                  <a:lnTo>
                    <a:pt x="75" y="144"/>
                  </a:lnTo>
                  <a:lnTo>
                    <a:pt x="68" y="136"/>
                  </a:lnTo>
                  <a:lnTo>
                    <a:pt x="83" y="121"/>
                  </a:lnTo>
                  <a:lnTo>
                    <a:pt x="83" y="136"/>
                  </a:lnTo>
                  <a:lnTo>
                    <a:pt x="98" y="121"/>
                  </a:lnTo>
                  <a:lnTo>
                    <a:pt x="106" y="113"/>
                  </a:lnTo>
                  <a:lnTo>
                    <a:pt x="98" y="113"/>
                  </a:lnTo>
                  <a:lnTo>
                    <a:pt x="98" y="98"/>
                  </a:lnTo>
                  <a:lnTo>
                    <a:pt x="113" y="98"/>
                  </a:lnTo>
                  <a:lnTo>
                    <a:pt x="106" y="83"/>
                  </a:lnTo>
                  <a:lnTo>
                    <a:pt x="68" y="113"/>
                  </a:lnTo>
                  <a:lnTo>
                    <a:pt x="83" y="113"/>
                  </a:lnTo>
                  <a:lnTo>
                    <a:pt x="68" y="113"/>
                  </a:lnTo>
                  <a:lnTo>
                    <a:pt x="91" y="83"/>
                  </a:lnTo>
                  <a:lnTo>
                    <a:pt x="106" y="68"/>
                  </a:lnTo>
                  <a:lnTo>
                    <a:pt x="98" y="76"/>
                  </a:lnTo>
                  <a:lnTo>
                    <a:pt x="91" y="53"/>
                  </a:lnTo>
                  <a:lnTo>
                    <a:pt x="45" y="45"/>
                  </a:lnTo>
                  <a:lnTo>
                    <a:pt x="7" y="15"/>
                  </a:lnTo>
                  <a:lnTo>
                    <a:pt x="7" y="136"/>
                  </a:lnTo>
                  <a:lnTo>
                    <a:pt x="7" y="129"/>
                  </a:lnTo>
                  <a:lnTo>
                    <a:pt x="22" y="136"/>
                  </a:lnTo>
                  <a:lnTo>
                    <a:pt x="7" y="136"/>
                  </a:lnTo>
                  <a:lnTo>
                    <a:pt x="7" y="151"/>
                  </a:lnTo>
                  <a:lnTo>
                    <a:pt x="15" y="151"/>
                  </a:lnTo>
                  <a:lnTo>
                    <a:pt x="7" y="174"/>
                  </a:lnTo>
                  <a:lnTo>
                    <a:pt x="7" y="159"/>
                  </a:lnTo>
                  <a:lnTo>
                    <a:pt x="0" y="182"/>
                  </a:lnTo>
                  <a:lnTo>
                    <a:pt x="0" y="189"/>
                  </a:lnTo>
                  <a:lnTo>
                    <a:pt x="15" y="189"/>
                  </a:lnTo>
                  <a:lnTo>
                    <a:pt x="30" y="197"/>
                  </a:lnTo>
                  <a:lnTo>
                    <a:pt x="38" y="204"/>
                  </a:lnTo>
                  <a:lnTo>
                    <a:pt x="53" y="212"/>
                  </a:lnTo>
                  <a:lnTo>
                    <a:pt x="53" y="250"/>
                  </a:lnTo>
                  <a:lnTo>
                    <a:pt x="75" y="265"/>
                  </a:lnTo>
                  <a:lnTo>
                    <a:pt x="106" y="257"/>
                  </a:lnTo>
                  <a:lnTo>
                    <a:pt x="136" y="280"/>
                  </a:lnTo>
                  <a:lnTo>
                    <a:pt x="257" y="280"/>
                  </a:lnTo>
                  <a:lnTo>
                    <a:pt x="371" y="303"/>
                  </a:lnTo>
                  <a:lnTo>
                    <a:pt x="371" y="273"/>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11" name="Freeform 127"/>
            <p:cNvSpPr>
              <a:spLocks/>
            </p:cNvSpPr>
            <p:nvPr/>
          </p:nvSpPr>
          <p:spPr bwMode="auto">
            <a:xfrm>
              <a:off x="1433" y="1170"/>
              <a:ext cx="416" cy="303"/>
            </a:xfrm>
            <a:custGeom>
              <a:avLst/>
              <a:gdLst>
                <a:gd name="T0" fmla="*/ 371 w 416"/>
                <a:gd name="T1" fmla="*/ 273 h 303"/>
                <a:gd name="T2" fmla="*/ 416 w 416"/>
                <a:gd name="T3" fmla="*/ 76 h 303"/>
                <a:gd name="T4" fmla="*/ 121 w 416"/>
                <a:gd name="T5" fmla="*/ 0 h 303"/>
                <a:gd name="T6" fmla="*/ 128 w 416"/>
                <a:gd name="T7" fmla="*/ 38 h 303"/>
                <a:gd name="T8" fmla="*/ 113 w 416"/>
                <a:gd name="T9" fmla="*/ 45 h 303"/>
                <a:gd name="T10" fmla="*/ 128 w 416"/>
                <a:gd name="T11" fmla="*/ 53 h 303"/>
                <a:gd name="T12" fmla="*/ 121 w 416"/>
                <a:gd name="T13" fmla="*/ 68 h 303"/>
                <a:gd name="T14" fmla="*/ 121 w 416"/>
                <a:gd name="T15" fmla="*/ 76 h 303"/>
                <a:gd name="T16" fmla="*/ 128 w 416"/>
                <a:gd name="T17" fmla="*/ 83 h 303"/>
                <a:gd name="T18" fmla="*/ 113 w 416"/>
                <a:gd name="T19" fmla="*/ 106 h 303"/>
                <a:gd name="T20" fmla="*/ 113 w 416"/>
                <a:gd name="T21" fmla="*/ 129 h 303"/>
                <a:gd name="T22" fmla="*/ 75 w 416"/>
                <a:gd name="T23" fmla="*/ 144 h 303"/>
                <a:gd name="T24" fmla="*/ 68 w 416"/>
                <a:gd name="T25" fmla="*/ 136 h 303"/>
                <a:gd name="T26" fmla="*/ 83 w 416"/>
                <a:gd name="T27" fmla="*/ 121 h 303"/>
                <a:gd name="T28" fmla="*/ 83 w 416"/>
                <a:gd name="T29" fmla="*/ 136 h 303"/>
                <a:gd name="T30" fmla="*/ 98 w 416"/>
                <a:gd name="T31" fmla="*/ 121 h 303"/>
                <a:gd name="T32" fmla="*/ 106 w 416"/>
                <a:gd name="T33" fmla="*/ 113 h 303"/>
                <a:gd name="T34" fmla="*/ 98 w 416"/>
                <a:gd name="T35" fmla="*/ 113 h 303"/>
                <a:gd name="T36" fmla="*/ 98 w 416"/>
                <a:gd name="T37" fmla="*/ 98 h 303"/>
                <a:gd name="T38" fmla="*/ 113 w 416"/>
                <a:gd name="T39" fmla="*/ 98 h 303"/>
                <a:gd name="T40" fmla="*/ 106 w 416"/>
                <a:gd name="T41" fmla="*/ 83 h 303"/>
                <a:gd name="T42" fmla="*/ 68 w 416"/>
                <a:gd name="T43" fmla="*/ 113 h 303"/>
                <a:gd name="T44" fmla="*/ 83 w 416"/>
                <a:gd name="T45" fmla="*/ 113 h 303"/>
                <a:gd name="T46" fmla="*/ 68 w 416"/>
                <a:gd name="T47" fmla="*/ 113 h 303"/>
                <a:gd name="T48" fmla="*/ 91 w 416"/>
                <a:gd name="T49" fmla="*/ 83 h 303"/>
                <a:gd name="T50" fmla="*/ 106 w 416"/>
                <a:gd name="T51" fmla="*/ 68 h 303"/>
                <a:gd name="T52" fmla="*/ 98 w 416"/>
                <a:gd name="T53" fmla="*/ 76 h 303"/>
                <a:gd name="T54" fmla="*/ 91 w 416"/>
                <a:gd name="T55" fmla="*/ 53 h 303"/>
                <a:gd name="T56" fmla="*/ 45 w 416"/>
                <a:gd name="T57" fmla="*/ 45 h 303"/>
                <a:gd name="T58" fmla="*/ 7 w 416"/>
                <a:gd name="T59" fmla="*/ 15 h 303"/>
                <a:gd name="T60" fmla="*/ 7 w 416"/>
                <a:gd name="T61" fmla="*/ 136 h 303"/>
                <a:gd name="T62" fmla="*/ 7 w 416"/>
                <a:gd name="T63" fmla="*/ 129 h 303"/>
                <a:gd name="T64" fmla="*/ 22 w 416"/>
                <a:gd name="T65" fmla="*/ 136 h 303"/>
                <a:gd name="T66" fmla="*/ 7 w 416"/>
                <a:gd name="T67" fmla="*/ 136 h 303"/>
                <a:gd name="T68" fmla="*/ 7 w 416"/>
                <a:gd name="T69" fmla="*/ 151 h 303"/>
                <a:gd name="T70" fmla="*/ 15 w 416"/>
                <a:gd name="T71" fmla="*/ 151 h 303"/>
                <a:gd name="T72" fmla="*/ 7 w 416"/>
                <a:gd name="T73" fmla="*/ 174 h 303"/>
                <a:gd name="T74" fmla="*/ 7 w 416"/>
                <a:gd name="T75" fmla="*/ 159 h 303"/>
                <a:gd name="T76" fmla="*/ 0 w 416"/>
                <a:gd name="T77" fmla="*/ 182 h 303"/>
                <a:gd name="T78" fmla="*/ 0 w 416"/>
                <a:gd name="T79" fmla="*/ 189 h 303"/>
                <a:gd name="T80" fmla="*/ 15 w 416"/>
                <a:gd name="T81" fmla="*/ 189 h 303"/>
                <a:gd name="T82" fmla="*/ 30 w 416"/>
                <a:gd name="T83" fmla="*/ 197 h 303"/>
                <a:gd name="T84" fmla="*/ 38 w 416"/>
                <a:gd name="T85" fmla="*/ 204 h 303"/>
                <a:gd name="T86" fmla="*/ 53 w 416"/>
                <a:gd name="T87" fmla="*/ 212 h 303"/>
                <a:gd name="T88" fmla="*/ 53 w 416"/>
                <a:gd name="T89" fmla="*/ 250 h 303"/>
                <a:gd name="T90" fmla="*/ 75 w 416"/>
                <a:gd name="T91" fmla="*/ 265 h 303"/>
                <a:gd name="T92" fmla="*/ 106 w 416"/>
                <a:gd name="T93" fmla="*/ 257 h 303"/>
                <a:gd name="T94" fmla="*/ 136 w 416"/>
                <a:gd name="T95" fmla="*/ 280 h 303"/>
                <a:gd name="T96" fmla="*/ 257 w 416"/>
                <a:gd name="T97" fmla="*/ 280 h 303"/>
                <a:gd name="T98" fmla="*/ 371 w 416"/>
                <a:gd name="T99" fmla="*/ 303 h 303"/>
                <a:gd name="T100" fmla="*/ 371 w 416"/>
                <a:gd name="T101" fmla="*/ 273 h 303"/>
                <a:gd name="T102" fmla="*/ 371 w 416"/>
                <a:gd name="T103" fmla="*/ 280 h 3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6" h="303">
                  <a:moveTo>
                    <a:pt x="371" y="273"/>
                  </a:moveTo>
                  <a:lnTo>
                    <a:pt x="416" y="76"/>
                  </a:lnTo>
                  <a:lnTo>
                    <a:pt x="121" y="0"/>
                  </a:lnTo>
                  <a:lnTo>
                    <a:pt x="128" y="38"/>
                  </a:lnTo>
                  <a:lnTo>
                    <a:pt x="113" y="45"/>
                  </a:lnTo>
                  <a:lnTo>
                    <a:pt x="128" y="53"/>
                  </a:lnTo>
                  <a:lnTo>
                    <a:pt x="121" y="68"/>
                  </a:lnTo>
                  <a:lnTo>
                    <a:pt x="121" y="76"/>
                  </a:lnTo>
                  <a:lnTo>
                    <a:pt x="128" y="83"/>
                  </a:lnTo>
                  <a:lnTo>
                    <a:pt x="113" y="106"/>
                  </a:lnTo>
                  <a:lnTo>
                    <a:pt x="113" y="129"/>
                  </a:lnTo>
                  <a:lnTo>
                    <a:pt x="75" y="144"/>
                  </a:lnTo>
                  <a:lnTo>
                    <a:pt x="68" y="136"/>
                  </a:lnTo>
                  <a:lnTo>
                    <a:pt x="83" y="121"/>
                  </a:lnTo>
                  <a:lnTo>
                    <a:pt x="83" y="136"/>
                  </a:lnTo>
                  <a:lnTo>
                    <a:pt x="98" y="121"/>
                  </a:lnTo>
                  <a:lnTo>
                    <a:pt x="106" y="113"/>
                  </a:lnTo>
                  <a:lnTo>
                    <a:pt x="98" y="113"/>
                  </a:lnTo>
                  <a:lnTo>
                    <a:pt x="98" y="98"/>
                  </a:lnTo>
                  <a:lnTo>
                    <a:pt x="113" y="98"/>
                  </a:lnTo>
                  <a:lnTo>
                    <a:pt x="106" y="83"/>
                  </a:lnTo>
                  <a:lnTo>
                    <a:pt x="68" y="113"/>
                  </a:lnTo>
                  <a:lnTo>
                    <a:pt x="83" y="113"/>
                  </a:lnTo>
                  <a:lnTo>
                    <a:pt x="68" y="113"/>
                  </a:lnTo>
                  <a:lnTo>
                    <a:pt x="91" y="83"/>
                  </a:lnTo>
                  <a:lnTo>
                    <a:pt x="106" y="68"/>
                  </a:lnTo>
                  <a:lnTo>
                    <a:pt x="98" y="76"/>
                  </a:lnTo>
                  <a:lnTo>
                    <a:pt x="91" y="53"/>
                  </a:lnTo>
                  <a:lnTo>
                    <a:pt x="45" y="45"/>
                  </a:lnTo>
                  <a:lnTo>
                    <a:pt x="7" y="15"/>
                  </a:lnTo>
                  <a:lnTo>
                    <a:pt x="7" y="136"/>
                  </a:lnTo>
                  <a:lnTo>
                    <a:pt x="7" y="129"/>
                  </a:lnTo>
                  <a:lnTo>
                    <a:pt x="22" y="136"/>
                  </a:lnTo>
                  <a:lnTo>
                    <a:pt x="7" y="136"/>
                  </a:lnTo>
                  <a:lnTo>
                    <a:pt x="7" y="151"/>
                  </a:lnTo>
                  <a:lnTo>
                    <a:pt x="15" y="151"/>
                  </a:lnTo>
                  <a:lnTo>
                    <a:pt x="7" y="174"/>
                  </a:lnTo>
                  <a:lnTo>
                    <a:pt x="7" y="159"/>
                  </a:lnTo>
                  <a:lnTo>
                    <a:pt x="0" y="182"/>
                  </a:lnTo>
                  <a:lnTo>
                    <a:pt x="0" y="189"/>
                  </a:lnTo>
                  <a:lnTo>
                    <a:pt x="15" y="189"/>
                  </a:lnTo>
                  <a:lnTo>
                    <a:pt x="30" y="197"/>
                  </a:lnTo>
                  <a:lnTo>
                    <a:pt x="38" y="204"/>
                  </a:lnTo>
                  <a:lnTo>
                    <a:pt x="53" y="212"/>
                  </a:lnTo>
                  <a:lnTo>
                    <a:pt x="53" y="250"/>
                  </a:lnTo>
                  <a:lnTo>
                    <a:pt x="75" y="265"/>
                  </a:lnTo>
                  <a:lnTo>
                    <a:pt x="106" y="257"/>
                  </a:lnTo>
                  <a:lnTo>
                    <a:pt x="136" y="280"/>
                  </a:lnTo>
                  <a:lnTo>
                    <a:pt x="257" y="280"/>
                  </a:lnTo>
                  <a:lnTo>
                    <a:pt x="371" y="303"/>
                  </a:lnTo>
                  <a:lnTo>
                    <a:pt x="371" y="273"/>
                  </a:lnTo>
                  <a:lnTo>
                    <a:pt x="371" y="28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12" name="Freeform 128"/>
            <p:cNvSpPr>
              <a:spLocks/>
            </p:cNvSpPr>
            <p:nvPr/>
          </p:nvSpPr>
          <p:spPr bwMode="auto">
            <a:xfrm>
              <a:off x="3766" y="1950"/>
              <a:ext cx="280" cy="281"/>
            </a:xfrm>
            <a:custGeom>
              <a:avLst/>
              <a:gdLst>
                <a:gd name="T0" fmla="*/ 280 w 280"/>
                <a:gd name="T1" fmla="*/ 91 h 281"/>
                <a:gd name="T2" fmla="*/ 242 w 280"/>
                <a:gd name="T3" fmla="*/ 69 h 281"/>
                <a:gd name="T4" fmla="*/ 242 w 280"/>
                <a:gd name="T5" fmla="*/ 91 h 281"/>
                <a:gd name="T6" fmla="*/ 219 w 280"/>
                <a:gd name="T7" fmla="*/ 129 h 281"/>
                <a:gd name="T8" fmla="*/ 212 w 280"/>
                <a:gd name="T9" fmla="*/ 122 h 281"/>
                <a:gd name="T10" fmla="*/ 204 w 280"/>
                <a:gd name="T11" fmla="*/ 160 h 281"/>
                <a:gd name="T12" fmla="*/ 181 w 280"/>
                <a:gd name="T13" fmla="*/ 152 h 281"/>
                <a:gd name="T14" fmla="*/ 144 w 280"/>
                <a:gd name="T15" fmla="*/ 251 h 281"/>
                <a:gd name="T16" fmla="*/ 68 w 280"/>
                <a:gd name="T17" fmla="*/ 281 h 281"/>
                <a:gd name="T18" fmla="*/ 53 w 280"/>
                <a:gd name="T19" fmla="*/ 258 h 281"/>
                <a:gd name="T20" fmla="*/ 15 w 280"/>
                <a:gd name="T21" fmla="*/ 228 h 281"/>
                <a:gd name="T22" fmla="*/ 0 w 280"/>
                <a:gd name="T23" fmla="*/ 190 h 281"/>
                <a:gd name="T24" fmla="*/ 22 w 280"/>
                <a:gd name="T25" fmla="*/ 175 h 281"/>
                <a:gd name="T26" fmla="*/ 30 w 280"/>
                <a:gd name="T27" fmla="*/ 137 h 281"/>
                <a:gd name="T28" fmla="*/ 45 w 280"/>
                <a:gd name="T29" fmla="*/ 144 h 281"/>
                <a:gd name="T30" fmla="*/ 45 w 280"/>
                <a:gd name="T31" fmla="*/ 114 h 281"/>
                <a:gd name="T32" fmla="*/ 91 w 280"/>
                <a:gd name="T33" fmla="*/ 84 h 281"/>
                <a:gd name="T34" fmla="*/ 98 w 280"/>
                <a:gd name="T35" fmla="*/ 23 h 281"/>
                <a:gd name="T36" fmla="*/ 91 w 280"/>
                <a:gd name="T37" fmla="*/ 8 h 281"/>
                <a:gd name="T38" fmla="*/ 98 w 280"/>
                <a:gd name="T39" fmla="*/ 0 h 281"/>
                <a:gd name="T40" fmla="*/ 113 w 280"/>
                <a:gd name="T41" fmla="*/ 69 h 281"/>
                <a:gd name="T42" fmla="*/ 174 w 280"/>
                <a:gd name="T43" fmla="*/ 61 h 281"/>
                <a:gd name="T44" fmla="*/ 181 w 280"/>
                <a:gd name="T45" fmla="*/ 99 h 281"/>
                <a:gd name="T46" fmla="*/ 219 w 280"/>
                <a:gd name="T47" fmla="*/ 61 h 281"/>
                <a:gd name="T48" fmla="*/ 235 w 280"/>
                <a:gd name="T49" fmla="*/ 69 h 281"/>
                <a:gd name="T50" fmla="*/ 250 w 280"/>
                <a:gd name="T51" fmla="*/ 46 h 281"/>
                <a:gd name="T52" fmla="*/ 272 w 280"/>
                <a:gd name="T53" fmla="*/ 54 h 281"/>
                <a:gd name="T54" fmla="*/ 280 w 280"/>
                <a:gd name="T55" fmla="*/ 76 h 281"/>
                <a:gd name="T56" fmla="*/ 280 w 280"/>
                <a:gd name="T57" fmla="*/ 91 h 2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0" h="281">
                  <a:moveTo>
                    <a:pt x="280" y="91"/>
                  </a:moveTo>
                  <a:lnTo>
                    <a:pt x="242" y="69"/>
                  </a:lnTo>
                  <a:lnTo>
                    <a:pt x="242" y="91"/>
                  </a:lnTo>
                  <a:lnTo>
                    <a:pt x="219" y="129"/>
                  </a:lnTo>
                  <a:lnTo>
                    <a:pt x="212" y="122"/>
                  </a:lnTo>
                  <a:lnTo>
                    <a:pt x="204" y="160"/>
                  </a:lnTo>
                  <a:lnTo>
                    <a:pt x="181" y="152"/>
                  </a:lnTo>
                  <a:lnTo>
                    <a:pt x="144" y="251"/>
                  </a:lnTo>
                  <a:lnTo>
                    <a:pt x="68" y="281"/>
                  </a:lnTo>
                  <a:lnTo>
                    <a:pt x="53" y="258"/>
                  </a:lnTo>
                  <a:lnTo>
                    <a:pt x="15" y="228"/>
                  </a:lnTo>
                  <a:lnTo>
                    <a:pt x="0" y="190"/>
                  </a:lnTo>
                  <a:lnTo>
                    <a:pt x="22" y="175"/>
                  </a:lnTo>
                  <a:lnTo>
                    <a:pt x="30" y="137"/>
                  </a:lnTo>
                  <a:lnTo>
                    <a:pt x="45" y="144"/>
                  </a:lnTo>
                  <a:lnTo>
                    <a:pt x="45" y="114"/>
                  </a:lnTo>
                  <a:lnTo>
                    <a:pt x="91" y="84"/>
                  </a:lnTo>
                  <a:lnTo>
                    <a:pt x="98" y="23"/>
                  </a:lnTo>
                  <a:lnTo>
                    <a:pt x="91" y="8"/>
                  </a:lnTo>
                  <a:lnTo>
                    <a:pt x="98" y="0"/>
                  </a:lnTo>
                  <a:lnTo>
                    <a:pt x="113" y="69"/>
                  </a:lnTo>
                  <a:lnTo>
                    <a:pt x="174" y="61"/>
                  </a:lnTo>
                  <a:lnTo>
                    <a:pt x="181" y="99"/>
                  </a:lnTo>
                  <a:lnTo>
                    <a:pt x="219" y="61"/>
                  </a:lnTo>
                  <a:lnTo>
                    <a:pt x="235" y="69"/>
                  </a:lnTo>
                  <a:lnTo>
                    <a:pt x="250" y="46"/>
                  </a:lnTo>
                  <a:lnTo>
                    <a:pt x="272" y="54"/>
                  </a:lnTo>
                  <a:lnTo>
                    <a:pt x="280" y="76"/>
                  </a:lnTo>
                  <a:lnTo>
                    <a:pt x="280" y="91"/>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13" name="Freeform 129"/>
            <p:cNvSpPr>
              <a:spLocks/>
            </p:cNvSpPr>
            <p:nvPr/>
          </p:nvSpPr>
          <p:spPr bwMode="auto">
            <a:xfrm>
              <a:off x="3766" y="1950"/>
              <a:ext cx="280" cy="281"/>
            </a:xfrm>
            <a:custGeom>
              <a:avLst/>
              <a:gdLst>
                <a:gd name="T0" fmla="*/ 280 w 280"/>
                <a:gd name="T1" fmla="*/ 91 h 281"/>
                <a:gd name="T2" fmla="*/ 242 w 280"/>
                <a:gd name="T3" fmla="*/ 69 h 281"/>
                <a:gd name="T4" fmla="*/ 242 w 280"/>
                <a:gd name="T5" fmla="*/ 91 h 281"/>
                <a:gd name="T6" fmla="*/ 219 w 280"/>
                <a:gd name="T7" fmla="*/ 129 h 281"/>
                <a:gd name="T8" fmla="*/ 212 w 280"/>
                <a:gd name="T9" fmla="*/ 122 h 281"/>
                <a:gd name="T10" fmla="*/ 204 w 280"/>
                <a:gd name="T11" fmla="*/ 160 h 281"/>
                <a:gd name="T12" fmla="*/ 181 w 280"/>
                <a:gd name="T13" fmla="*/ 152 h 281"/>
                <a:gd name="T14" fmla="*/ 144 w 280"/>
                <a:gd name="T15" fmla="*/ 251 h 281"/>
                <a:gd name="T16" fmla="*/ 68 w 280"/>
                <a:gd name="T17" fmla="*/ 281 h 281"/>
                <a:gd name="T18" fmla="*/ 53 w 280"/>
                <a:gd name="T19" fmla="*/ 258 h 281"/>
                <a:gd name="T20" fmla="*/ 15 w 280"/>
                <a:gd name="T21" fmla="*/ 228 h 281"/>
                <a:gd name="T22" fmla="*/ 0 w 280"/>
                <a:gd name="T23" fmla="*/ 190 h 281"/>
                <a:gd name="T24" fmla="*/ 22 w 280"/>
                <a:gd name="T25" fmla="*/ 175 h 281"/>
                <a:gd name="T26" fmla="*/ 30 w 280"/>
                <a:gd name="T27" fmla="*/ 137 h 281"/>
                <a:gd name="T28" fmla="*/ 45 w 280"/>
                <a:gd name="T29" fmla="*/ 144 h 281"/>
                <a:gd name="T30" fmla="*/ 45 w 280"/>
                <a:gd name="T31" fmla="*/ 114 h 281"/>
                <a:gd name="T32" fmla="*/ 91 w 280"/>
                <a:gd name="T33" fmla="*/ 84 h 281"/>
                <a:gd name="T34" fmla="*/ 98 w 280"/>
                <a:gd name="T35" fmla="*/ 23 h 281"/>
                <a:gd name="T36" fmla="*/ 91 w 280"/>
                <a:gd name="T37" fmla="*/ 8 h 281"/>
                <a:gd name="T38" fmla="*/ 98 w 280"/>
                <a:gd name="T39" fmla="*/ 0 h 281"/>
                <a:gd name="T40" fmla="*/ 113 w 280"/>
                <a:gd name="T41" fmla="*/ 69 h 281"/>
                <a:gd name="T42" fmla="*/ 174 w 280"/>
                <a:gd name="T43" fmla="*/ 61 h 281"/>
                <a:gd name="T44" fmla="*/ 181 w 280"/>
                <a:gd name="T45" fmla="*/ 99 h 281"/>
                <a:gd name="T46" fmla="*/ 219 w 280"/>
                <a:gd name="T47" fmla="*/ 61 h 281"/>
                <a:gd name="T48" fmla="*/ 235 w 280"/>
                <a:gd name="T49" fmla="*/ 69 h 281"/>
                <a:gd name="T50" fmla="*/ 250 w 280"/>
                <a:gd name="T51" fmla="*/ 46 h 281"/>
                <a:gd name="T52" fmla="*/ 272 w 280"/>
                <a:gd name="T53" fmla="*/ 54 h 281"/>
                <a:gd name="T54" fmla="*/ 280 w 280"/>
                <a:gd name="T55" fmla="*/ 76 h 281"/>
                <a:gd name="T56" fmla="*/ 280 w 280"/>
                <a:gd name="T57" fmla="*/ 91 h 281"/>
                <a:gd name="T58" fmla="*/ 280 w 280"/>
                <a:gd name="T59" fmla="*/ 99 h 2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0" h="281">
                  <a:moveTo>
                    <a:pt x="280" y="91"/>
                  </a:moveTo>
                  <a:lnTo>
                    <a:pt x="242" y="69"/>
                  </a:lnTo>
                  <a:lnTo>
                    <a:pt x="242" y="91"/>
                  </a:lnTo>
                  <a:lnTo>
                    <a:pt x="219" y="129"/>
                  </a:lnTo>
                  <a:lnTo>
                    <a:pt x="212" y="122"/>
                  </a:lnTo>
                  <a:lnTo>
                    <a:pt x="204" y="160"/>
                  </a:lnTo>
                  <a:lnTo>
                    <a:pt x="181" y="152"/>
                  </a:lnTo>
                  <a:lnTo>
                    <a:pt x="144" y="251"/>
                  </a:lnTo>
                  <a:lnTo>
                    <a:pt x="68" y="281"/>
                  </a:lnTo>
                  <a:lnTo>
                    <a:pt x="53" y="258"/>
                  </a:lnTo>
                  <a:lnTo>
                    <a:pt x="15" y="228"/>
                  </a:lnTo>
                  <a:lnTo>
                    <a:pt x="0" y="190"/>
                  </a:lnTo>
                  <a:lnTo>
                    <a:pt x="22" y="175"/>
                  </a:lnTo>
                  <a:lnTo>
                    <a:pt x="30" y="137"/>
                  </a:lnTo>
                  <a:lnTo>
                    <a:pt x="45" y="144"/>
                  </a:lnTo>
                  <a:lnTo>
                    <a:pt x="45" y="114"/>
                  </a:lnTo>
                  <a:lnTo>
                    <a:pt x="91" y="84"/>
                  </a:lnTo>
                  <a:lnTo>
                    <a:pt x="98" y="23"/>
                  </a:lnTo>
                  <a:lnTo>
                    <a:pt x="91" y="8"/>
                  </a:lnTo>
                  <a:lnTo>
                    <a:pt x="98" y="0"/>
                  </a:lnTo>
                  <a:lnTo>
                    <a:pt x="113" y="69"/>
                  </a:lnTo>
                  <a:lnTo>
                    <a:pt x="174" y="61"/>
                  </a:lnTo>
                  <a:lnTo>
                    <a:pt x="181" y="99"/>
                  </a:lnTo>
                  <a:lnTo>
                    <a:pt x="219" y="61"/>
                  </a:lnTo>
                  <a:lnTo>
                    <a:pt x="235" y="69"/>
                  </a:lnTo>
                  <a:lnTo>
                    <a:pt x="250" y="46"/>
                  </a:lnTo>
                  <a:lnTo>
                    <a:pt x="272" y="54"/>
                  </a:lnTo>
                  <a:lnTo>
                    <a:pt x="280" y="76"/>
                  </a:lnTo>
                  <a:lnTo>
                    <a:pt x="280" y="91"/>
                  </a:lnTo>
                  <a:lnTo>
                    <a:pt x="280" y="9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14" name="Freeform 130"/>
            <p:cNvSpPr>
              <a:spLocks/>
            </p:cNvSpPr>
            <p:nvPr/>
          </p:nvSpPr>
          <p:spPr bwMode="auto">
            <a:xfrm>
              <a:off x="3122" y="1518"/>
              <a:ext cx="310" cy="349"/>
            </a:xfrm>
            <a:custGeom>
              <a:avLst/>
              <a:gdLst>
                <a:gd name="T0" fmla="*/ 288 w 310"/>
                <a:gd name="T1" fmla="*/ 281 h 349"/>
                <a:gd name="T2" fmla="*/ 303 w 310"/>
                <a:gd name="T3" fmla="*/ 342 h 349"/>
                <a:gd name="T4" fmla="*/ 136 w 310"/>
                <a:gd name="T5" fmla="*/ 349 h 349"/>
                <a:gd name="T6" fmla="*/ 113 w 310"/>
                <a:gd name="T7" fmla="*/ 334 h 349"/>
                <a:gd name="T8" fmla="*/ 98 w 310"/>
                <a:gd name="T9" fmla="*/ 273 h 349"/>
                <a:gd name="T10" fmla="*/ 83 w 310"/>
                <a:gd name="T11" fmla="*/ 235 h 349"/>
                <a:gd name="T12" fmla="*/ 7 w 310"/>
                <a:gd name="T13" fmla="*/ 175 h 349"/>
                <a:gd name="T14" fmla="*/ 7 w 310"/>
                <a:gd name="T15" fmla="*/ 137 h 349"/>
                <a:gd name="T16" fmla="*/ 15 w 310"/>
                <a:gd name="T17" fmla="*/ 122 h 349"/>
                <a:gd name="T18" fmla="*/ 0 w 310"/>
                <a:gd name="T19" fmla="*/ 99 h 349"/>
                <a:gd name="T20" fmla="*/ 30 w 310"/>
                <a:gd name="T21" fmla="*/ 76 h 349"/>
                <a:gd name="T22" fmla="*/ 30 w 310"/>
                <a:gd name="T23" fmla="*/ 31 h 349"/>
                <a:gd name="T24" fmla="*/ 45 w 310"/>
                <a:gd name="T25" fmla="*/ 23 h 349"/>
                <a:gd name="T26" fmla="*/ 106 w 310"/>
                <a:gd name="T27" fmla="*/ 0 h 349"/>
                <a:gd name="T28" fmla="*/ 106 w 310"/>
                <a:gd name="T29" fmla="*/ 31 h 349"/>
                <a:gd name="T30" fmla="*/ 106 w 310"/>
                <a:gd name="T31" fmla="*/ 16 h 349"/>
                <a:gd name="T32" fmla="*/ 129 w 310"/>
                <a:gd name="T33" fmla="*/ 31 h 349"/>
                <a:gd name="T34" fmla="*/ 151 w 310"/>
                <a:gd name="T35" fmla="*/ 46 h 349"/>
                <a:gd name="T36" fmla="*/ 265 w 310"/>
                <a:gd name="T37" fmla="*/ 69 h 349"/>
                <a:gd name="T38" fmla="*/ 257 w 310"/>
                <a:gd name="T39" fmla="*/ 84 h 349"/>
                <a:gd name="T40" fmla="*/ 280 w 310"/>
                <a:gd name="T41" fmla="*/ 91 h 349"/>
                <a:gd name="T42" fmla="*/ 280 w 310"/>
                <a:gd name="T43" fmla="*/ 114 h 349"/>
                <a:gd name="T44" fmla="*/ 288 w 310"/>
                <a:gd name="T45" fmla="*/ 114 h 349"/>
                <a:gd name="T46" fmla="*/ 295 w 310"/>
                <a:gd name="T47" fmla="*/ 137 h 349"/>
                <a:gd name="T48" fmla="*/ 273 w 310"/>
                <a:gd name="T49" fmla="*/ 175 h 349"/>
                <a:gd name="T50" fmla="*/ 280 w 310"/>
                <a:gd name="T51" fmla="*/ 182 h 349"/>
                <a:gd name="T52" fmla="*/ 303 w 310"/>
                <a:gd name="T53" fmla="*/ 152 h 349"/>
                <a:gd name="T54" fmla="*/ 310 w 310"/>
                <a:gd name="T55" fmla="*/ 160 h 349"/>
                <a:gd name="T56" fmla="*/ 288 w 310"/>
                <a:gd name="T57" fmla="*/ 281 h 3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0" h="349">
                  <a:moveTo>
                    <a:pt x="288" y="281"/>
                  </a:moveTo>
                  <a:lnTo>
                    <a:pt x="303" y="342"/>
                  </a:lnTo>
                  <a:lnTo>
                    <a:pt x="136" y="349"/>
                  </a:lnTo>
                  <a:lnTo>
                    <a:pt x="113" y="334"/>
                  </a:lnTo>
                  <a:lnTo>
                    <a:pt x="98" y="273"/>
                  </a:lnTo>
                  <a:lnTo>
                    <a:pt x="83" y="235"/>
                  </a:lnTo>
                  <a:lnTo>
                    <a:pt x="7" y="175"/>
                  </a:lnTo>
                  <a:lnTo>
                    <a:pt x="7" y="137"/>
                  </a:lnTo>
                  <a:lnTo>
                    <a:pt x="15" y="122"/>
                  </a:lnTo>
                  <a:lnTo>
                    <a:pt x="0" y="99"/>
                  </a:lnTo>
                  <a:lnTo>
                    <a:pt x="30" y="76"/>
                  </a:lnTo>
                  <a:lnTo>
                    <a:pt x="30" y="31"/>
                  </a:lnTo>
                  <a:lnTo>
                    <a:pt x="45" y="23"/>
                  </a:lnTo>
                  <a:lnTo>
                    <a:pt x="106" y="0"/>
                  </a:lnTo>
                  <a:lnTo>
                    <a:pt x="106" y="31"/>
                  </a:lnTo>
                  <a:lnTo>
                    <a:pt x="106" y="16"/>
                  </a:lnTo>
                  <a:lnTo>
                    <a:pt x="129" y="31"/>
                  </a:lnTo>
                  <a:lnTo>
                    <a:pt x="151" y="46"/>
                  </a:lnTo>
                  <a:lnTo>
                    <a:pt x="265" y="69"/>
                  </a:lnTo>
                  <a:lnTo>
                    <a:pt x="257" y="84"/>
                  </a:lnTo>
                  <a:lnTo>
                    <a:pt x="280" y="91"/>
                  </a:lnTo>
                  <a:lnTo>
                    <a:pt x="280" y="114"/>
                  </a:lnTo>
                  <a:lnTo>
                    <a:pt x="288" y="114"/>
                  </a:lnTo>
                  <a:lnTo>
                    <a:pt x="295" y="137"/>
                  </a:lnTo>
                  <a:lnTo>
                    <a:pt x="273" y="175"/>
                  </a:lnTo>
                  <a:lnTo>
                    <a:pt x="280" y="182"/>
                  </a:lnTo>
                  <a:lnTo>
                    <a:pt x="303" y="152"/>
                  </a:lnTo>
                  <a:lnTo>
                    <a:pt x="310" y="160"/>
                  </a:lnTo>
                  <a:lnTo>
                    <a:pt x="288" y="281"/>
                  </a:lnTo>
                  <a:close/>
                </a:path>
              </a:pathLst>
            </a:custGeom>
            <a:solidFill>
              <a:srgbClr val="FF8C00"/>
            </a:solidFill>
            <a:ln w="12700">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15" name="Freeform 131"/>
            <p:cNvSpPr>
              <a:spLocks/>
            </p:cNvSpPr>
            <p:nvPr/>
          </p:nvSpPr>
          <p:spPr bwMode="auto">
            <a:xfrm>
              <a:off x="3122" y="1518"/>
              <a:ext cx="310" cy="349"/>
            </a:xfrm>
            <a:custGeom>
              <a:avLst/>
              <a:gdLst>
                <a:gd name="T0" fmla="*/ 288 w 310"/>
                <a:gd name="T1" fmla="*/ 281 h 349"/>
                <a:gd name="T2" fmla="*/ 303 w 310"/>
                <a:gd name="T3" fmla="*/ 342 h 349"/>
                <a:gd name="T4" fmla="*/ 136 w 310"/>
                <a:gd name="T5" fmla="*/ 349 h 349"/>
                <a:gd name="T6" fmla="*/ 113 w 310"/>
                <a:gd name="T7" fmla="*/ 334 h 349"/>
                <a:gd name="T8" fmla="*/ 98 w 310"/>
                <a:gd name="T9" fmla="*/ 273 h 349"/>
                <a:gd name="T10" fmla="*/ 83 w 310"/>
                <a:gd name="T11" fmla="*/ 235 h 349"/>
                <a:gd name="T12" fmla="*/ 7 w 310"/>
                <a:gd name="T13" fmla="*/ 175 h 349"/>
                <a:gd name="T14" fmla="*/ 7 w 310"/>
                <a:gd name="T15" fmla="*/ 137 h 349"/>
                <a:gd name="T16" fmla="*/ 15 w 310"/>
                <a:gd name="T17" fmla="*/ 122 h 349"/>
                <a:gd name="T18" fmla="*/ 0 w 310"/>
                <a:gd name="T19" fmla="*/ 99 h 349"/>
                <a:gd name="T20" fmla="*/ 30 w 310"/>
                <a:gd name="T21" fmla="*/ 76 h 349"/>
                <a:gd name="T22" fmla="*/ 30 w 310"/>
                <a:gd name="T23" fmla="*/ 31 h 349"/>
                <a:gd name="T24" fmla="*/ 45 w 310"/>
                <a:gd name="T25" fmla="*/ 23 h 349"/>
                <a:gd name="T26" fmla="*/ 106 w 310"/>
                <a:gd name="T27" fmla="*/ 0 h 349"/>
                <a:gd name="T28" fmla="*/ 106 w 310"/>
                <a:gd name="T29" fmla="*/ 31 h 349"/>
                <a:gd name="T30" fmla="*/ 106 w 310"/>
                <a:gd name="T31" fmla="*/ 16 h 349"/>
                <a:gd name="T32" fmla="*/ 129 w 310"/>
                <a:gd name="T33" fmla="*/ 31 h 349"/>
                <a:gd name="T34" fmla="*/ 151 w 310"/>
                <a:gd name="T35" fmla="*/ 46 h 349"/>
                <a:gd name="T36" fmla="*/ 265 w 310"/>
                <a:gd name="T37" fmla="*/ 69 h 349"/>
                <a:gd name="T38" fmla="*/ 257 w 310"/>
                <a:gd name="T39" fmla="*/ 84 h 349"/>
                <a:gd name="T40" fmla="*/ 280 w 310"/>
                <a:gd name="T41" fmla="*/ 91 h 349"/>
                <a:gd name="T42" fmla="*/ 280 w 310"/>
                <a:gd name="T43" fmla="*/ 114 h 349"/>
                <a:gd name="T44" fmla="*/ 288 w 310"/>
                <a:gd name="T45" fmla="*/ 114 h 349"/>
                <a:gd name="T46" fmla="*/ 295 w 310"/>
                <a:gd name="T47" fmla="*/ 137 h 349"/>
                <a:gd name="T48" fmla="*/ 273 w 310"/>
                <a:gd name="T49" fmla="*/ 175 h 349"/>
                <a:gd name="T50" fmla="*/ 280 w 310"/>
                <a:gd name="T51" fmla="*/ 182 h 349"/>
                <a:gd name="T52" fmla="*/ 303 w 310"/>
                <a:gd name="T53" fmla="*/ 152 h 349"/>
                <a:gd name="T54" fmla="*/ 310 w 310"/>
                <a:gd name="T55" fmla="*/ 160 h 349"/>
                <a:gd name="T56" fmla="*/ 288 w 310"/>
                <a:gd name="T57" fmla="*/ 281 h 349"/>
                <a:gd name="T58" fmla="*/ 288 w 310"/>
                <a:gd name="T59" fmla="*/ 288 h 3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10" h="349">
                  <a:moveTo>
                    <a:pt x="288" y="281"/>
                  </a:moveTo>
                  <a:lnTo>
                    <a:pt x="303" y="342"/>
                  </a:lnTo>
                  <a:lnTo>
                    <a:pt x="136" y="349"/>
                  </a:lnTo>
                  <a:lnTo>
                    <a:pt x="113" y="334"/>
                  </a:lnTo>
                  <a:lnTo>
                    <a:pt x="98" y="273"/>
                  </a:lnTo>
                  <a:lnTo>
                    <a:pt x="83" y="235"/>
                  </a:lnTo>
                  <a:lnTo>
                    <a:pt x="7" y="175"/>
                  </a:lnTo>
                  <a:lnTo>
                    <a:pt x="7" y="137"/>
                  </a:lnTo>
                  <a:lnTo>
                    <a:pt x="15" y="122"/>
                  </a:lnTo>
                  <a:lnTo>
                    <a:pt x="0" y="99"/>
                  </a:lnTo>
                  <a:lnTo>
                    <a:pt x="30" y="76"/>
                  </a:lnTo>
                  <a:lnTo>
                    <a:pt x="30" y="31"/>
                  </a:lnTo>
                  <a:lnTo>
                    <a:pt x="45" y="23"/>
                  </a:lnTo>
                  <a:lnTo>
                    <a:pt x="106" y="0"/>
                  </a:lnTo>
                  <a:lnTo>
                    <a:pt x="106" y="31"/>
                  </a:lnTo>
                  <a:lnTo>
                    <a:pt x="106" y="16"/>
                  </a:lnTo>
                  <a:lnTo>
                    <a:pt x="129" y="31"/>
                  </a:lnTo>
                  <a:lnTo>
                    <a:pt x="151" y="46"/>
                  </a:lnTo>
                  <a:lnTo>
                    <a:pt x="265" y="69"/>
                  </a:lnTo>
                  <a:lnTo>
                    <a:pt x="257" y="84"/>
                  </a:lnTo>
                  <a:lnTo>
                    <a:pt x="280" y="91"/>
                  </a:lnTo>
                  <a:lnTo>
                    <a:pt x="280" y="114"/>
                  </a:lnTo>
                  <a:lnTo>
                    <a:pt x="288" y="114"/>
                  </a:lnTo>
                  <a:lnTo>
                    <a:pt x="295" y="137"/>
                  </a:lnTo>
                  <a:lnTo>
                    <a:pt x="273" y="175"/>
                  </a:lnTo>
                  <a:lnTo>
                    <a:pt x="280" y="182"/>
                  </a:lnTo>
                  <a:lnTo>
                    <a:pt x="303" y="152"/>
                  </a:lnTo>
                  <a:lnTo>
                    <a:pt x="310" y="160"/>
                  </a:lnTo>
                  <a:lnTo>
                    <a:pt x="288" y="281"/>
                  </a:lnTo>
                  <a:lnTo>
                    <a:pt x="288" y="28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16" name="Freeform 132"/>
            <p:cNvSpPr>
              <a:spLocks/>
            </p:cNvSpPr>
            <p:nvPr/>
          </p:nvSpPr>
          <p:spPr bwMode="auto">
            <a:xfrm>
              <a:off x="3432" y="1632"/>
              <a:ext cx="16" cy="30"/>
            </a:xfrm>
            <a:custGeom>
              <a:avLst/>
              <a:gdLst>
                <a:gd name="T0" fmla="*/ 16 w 16"/>
                <a:gd name="T1" fmla="*/ 0 h 30"/>
                <a:gd name="T2" fmla="*/ 0 w 16"/>
                <a:gd name="T3" fmla="*/ 30 h 30"/>
                <a:gd name="T4" fmla="*/ 16 w 16"/>
                <a:gd name="T5" fmla="*/ 0 h 30"/>
                <a:gd name="T6" fmla="*/ 16 w 16"/>
                <a:gd name="T7" fmla="*/ 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30">
                  <a:moveTo>
                    <a:pt x="16" y="0"/>
                  </a:moveTo>
                  <a:lnTo>
                    <a:pt x="0" y="30"/>
                  </a:lnTo>
                  <a:lnTo>
                    <a:pt x="16" y="0"/>
                  </a:lnTo>
                  <a:lnTo>
                    <a:pt x="16"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17" name="Freeform 133"/>
            <p:cNvSpPr>
              <a:spLocks/>
            </p:cNvSpPr>
            <p:nvPr/>
          </p:nvSpPr>
          <p:spPr bwMode="auto">
            <a:xfrm>
              <a:off x="2061" y="1609"/>
              <a:ext cx="440" cy="364"/>
            </a:xfrm>
            <a:custGeom>
              <a:avLst/>
              <a:gdLst>
                <a:gd name="T0" fmla="*/ 425 w 440"/>
                <a:gd name="T1" fmla="*/ 205 h 364"/>
                <a:gd name="T2" fmla="*/ 440 w 440"/>
                <a:gd name="T3" fmla="*/ 53 h 364"/>
                <a:gd name="T4" fmla="*/ 46 w 440"/>
                <a:gd name="T5" fmla="*/ 0 h 364"/>
                <a:gd name="T6" fmla="*/ 38 w 440"/>
                <a:gd name="T7" fmla="*/ 46 h 364"/>
                <a:gd name="T8" fmla="*/ 8 w 440"/>
                <a:gd name="T9" fmla="*/ 235 h 364"/>
                <a:gd name="T10" fmla="*/ 0 w 440"/>
                <a:gd name="T11" fmla="*/ 311 h 364"/>
                <a:gd name="T12" fmla="*/ 114 w 440"/>
                <a:gd name="T13" fmla="*/ 334 h 364"/>
                <a:gd name="T14" fmla="*/ 409 w 440"/>
                <a:gd name="T15" fmla="*/ 364 h 364"/>
                <a:gd name="T16" fmla="*/ 425 w 440"/>
                <a:gd name="T17" fmla="*/ 205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 h="364">
                  <a:moveTo>
                    <a:pt x="425" y="205"/>
                  </a:moveTo>
                  <a:lnTo>
                    <a:pt x="440" y="53"/>
                  </a:lnTo>
                  <a:lnTo>
                    <a:pt x="46" y="0"/>
                  </a:lnTo>
                  <a:lnTo>
                    <a:pt x="38" y="46"/>
                  </a:lnTo>
                  <a:lnTo>
                    <a:pt x="8" y="235"/>
                  </a:lnTo>
                  <a:lnTo>
                    <a:pt x="0" y="311"/>
                  </a:lnTo>
                  <a:lnTo>
                    <a:pt x="114" y="334"/>
                  </a:lnTo>
                  <a:lnTo>
                    <a:pt x="409" y="364"/>
                  </a:lnTo>
                  <a:lnTo>
                    <a:pt x="425" y="205"/>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6518" name="Freeform 134"/>
            <p:cNvSpPr>
              <a:spLocks/>
            </p:cNvSpPr>
            <p:nvPr/>
          </p:nvSpPr>
          <p:spPr bwMode="auto">
            <a:xfrm>
              <a:off x="2061" y="1609"/>
              <a:ext cx="440" cy="364"/>
            </a:xfrm>
            <a:custGeom>
              <a:avLst/>
              <a:gdLst>
                <a:gd name="T0" fmla="*/ 425 w 440"/>
                <a:gd name="T1" fmla="*/ 205 h 364"/>
                <a:gd name="T2" fmla="*/ 440 w 440"/>
                <a:gd name="T3" fmla="*/ 53 h 364"/>
                <a:gd name="T4" fmla="*/ 46 w 440"/>
                <a:gd name="T5" fmla="*/ 0 h 364"/>
                <a:gd name="T6" fmla="*/ 38 w 440"/>
                <a:gd name="T7" fmla="*/ 46 h 364"/>
                <a:gd name="T8" fmla="*/ 8 w 440"/>
                <a:gd name="T9" fmla="*/ 235 h 364"/>
                <a:gd name="T10" fmla="*/ 0 w 440"/>
                <a:gd name="T11" fmla="*/ 311 h 364"/>
                <a:gd name="T12" fmla="*/ 114 w 440"/>
                <a:gd name="T13" fmla="*/ 334 h 364"/>
                <a:gd name="T14" fmla="*/ 409 w 440"/>
                <a:gd name="T15" fmla="*/ 364 h 364"/>
                <a:gd name="T16" fmla="*/ 425 w 440"/>
                <a:gd name="T17" fmla="*/ 205 h 364"/>
                <a:gd name="T18" fmla="*/ 425 w 440"/>
                <a:gd name="T19" fmla="*/ 213 h 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0" h="364">
                  <a:moveTo>
                    <a:pt x="425" y="205"/>
                  </a:moveTo>
                  <a:lnTo>
                    <a:pt x="440" y="53"/>
                  </a:lnTo>
                  <a:lnTo>
                    <a:pt x="46" y="0"/>
                  </a:lnTo>
                  <a:lnTo>
                    <a:pt x="38" y="46"/>
                  </a:lnTo>
                  <a:lnTo>
                    <a:pt x="8" y="235"/>
                  </a:lnTo>
                  <a:lnTo>
                    <a:pt x="0" y="311"/>
                  </a:lnTo>
                  <a:lnTo>
                    <a:pt x="114" y="334"/>
                  </a:lnTo>
                  <a:lnTo>
                    <a:pt x="409" y="364"/>
                  </a:lnTo>
                  <a:lnTo>
                    <a:pt x="425" y="205"/>
                  </a:lnTo>
                  <a:lnTo>
                    <a:pt x="425" y="21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grpSp>
      <p:sp>
        <p:nvSpPr>
          <p:cNvPr id="16387" name="Text Box 126"/>
          <p:cNvSpPr txBox="1">
            <a:spLocks noChangeArrowheads="1"/>
          </p:cNvSpPr>
          <p:nvPr/>
        </p:nvSpPr>
        <p:spPr bwMode="auto">
          <a:xfrm>
            <a:off x="8607213" y="1681902"/>
            <a:ext cx="1063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dirty="0">
                <a:solidFill>
                  <a:srgbClr val="FF9900"/>
                </a:solidFill>
                <a:latin typeface="Verdana" panose="020B0604030504040204" pitchFamily="34" charset="0"/>
              </a:rPr>
              <a:t>2015</a:t>
            </a:r>
          </a:p>
        </p:txBody>
      </p:sp>
      <p:sp>
        <p:nvSpPr>
          <p:cNvPr id="4" name="Title 3"/>
          <p:cNvSpPr>
            <a:spLocks noGrp="1"/>
          </p:cNvSpPr>
          <p:nvPr>
            <p:ph type="title"/>
          </p:nvPr>
        </p:nvSpPr>
        <p:spPr>
          <a:xfrm>
            <a:off x="383060" y="365125"/>
            <a:ext cx="9447412" cy="1023036"/>
          </a:xfrm>
        </p:spPr>
        <p:txBody>
          <a:bodyPr/>
          <a:lstStyle/>
          <a:p>
            <a:r>
              <a:rPr lang="en-US" dirty="0"/>
              <a:t>Age-adjusted Prevalence of Diagnosed Diabetes Among US Adults</a:t>
            </a:r>
          </a:p>
        </p:txBody>
      </p:sp>
      <p:pic>
        <p:nvPicPr>
          <p:cNvPr id="6" name="Picture 5" descr="Diabetes-1 [Read-Only] [Compatibility Mode] - PowerPoint (Product Activation Failed)"/>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45682" y="3155472"/>
            <a:ext cx="5206364" cy="1037755"/>
          </a:xfrm>
          <a:prstGeom prst="rect">
            <a:avLst/>
          </a:prstGeom>
        </p:spPr>
      </p:pic>
      <p:sp>
        <p:nvSpPr>
          <p:cNvPr id="7" name="TextBox 6"/>
          <p:cNvSpPr txBox="1"/>
          <p:nvPr/>
        </p:nvSpPr>
        <p:spPr>
          <a:xfrm>
            <a:off x="1600971" y="5993055"/>
            <a:ext cx="8502451"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CDC’s Division of Diabetes Translation. United States Surveillance System available at http://www.cdc.gov/diabetes/data</a:t>
            </a:r>
          </a:p>
        </p:txBody>
      </p:sp>
    </p:spTree>
    <p:extLst>
      <p:ext uri="{BB962C8B-B14F-4D97-AF65-F5344CB8AC3E}">
        <p14:creationId xmlns:p14="http://schemas.microsoft.com/office/powerpoint/2010/main" val="2869771411"/>
      </p:ext>
    </p:extLst>
  </p:cSld>
  <p:clrMapOvr>
    <a:masterClrMapping/>
  </p:clrMapOvr>
  <p:transition spd="slow" advTm="7463">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nvSpPr>
        <p:spPr bwMode="auto">
          <a:xfrm>
            <a:off x="2590800" y="228601"/>
            <a:ext cx="72390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algn="ctr" eaLnBrk="0" fontAlgn="base" hangingPunct="0">
              <a:spcBef>
                <a:spcPct val="0"/>
              </a:spcBef>
              <a:spcAft>
                <a:spcPct val="0"/>
              </a:spcAft>
              <a:buNone/>
            </a:pPr>
            <a:r>
              <a:rPr lang="en-US" altLang="en-US" sz="2000" b="1">
                <a:solidFill>
                  <a:srgbClr val="FFFFFF"/>
                </a:solidFill>
                <a:latin typeface="Times New Roman" panose="02020603050405020304" pitchFamily="18" charset="0"/>
              </a:rPr>
              <a:t>Age-adjusted Prevalence of Obesity and Diagnosed Diabetes Among US Adults</a:t>
            </a:r>
            <a:endParaRPr lang="en-US" altLang="en-US" sz="2200" b="1">
              <a:solidFill>
                <a:srgbClr val="FFFFFF"/>
              </a:solidFill>
              <a:latin typeface="Times New Roman" panose="02020603050405020304" pitchFamily="18" charset="0"/>
            </a:endParaRPr>
          </a:p>
        </p:txBody>
      </p:sp>
      <p:sp>
        <p:nvSpPr>
          <p:cNvPr id="17411" name="Text Box 3"/>
          <p:cNvSpPr txBox="1">
            <a:spLocks noChangeArrowheads="1"/>
          </p:cNvSpPr>
          <p:nvPr/>
        </p:nvSpPr>
        <p:spPr bwMode="auto">
          <a:xfrm>
            <a:off x="500222" y="1975363"/>
            <a:ext cx="16674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r>
              <a:rPr lang="en-US" altLang="en-US" sz="1600" b="1" u="sng" dirty="0">
                <a:solidFill>
                  <a:schemeClr val="tx1"/>
                </a:solidFill>
                <a:latin typeface="Times New Roman" panose="02020603050405020304" pitchFamily="18" charset="0"/>
              </a:rPr>
              <a:t>Obesity </a:t>
            </a:r>
          </a:p>
          <a:p>
            <a:pPr eaLnBrk="0" fontAlgn="base" hangingPunct="0">
              <a:spcBef>
                <a:spcPct val="0"/>
              </a:spcBef>
              <a:spcAft>
                <a:spcPct val="0"/>
              </a:spcAft>
              <a:buNone/>
            </a:pPr>
            <a:r>
              <a:rPr lang="en-US" altLang="en-US" sz="1600" b="1" u="sng" dirty="0">
                <a:solidFill>
                  <a:schemeClr val="tx1"/>
                </a:solidFill>
                <a:latin typeface="Times New Roman" panose="02020603050405020304" pitchFamily="18" charset="0"/>
              </a:rPr>
              <a:t>(BMI ≥30 kg/m</a:t>
            </a:r>
            <a:r>
              <a:rPr lang="en-US" altLang="en-US" sz="1600" b="1" u="sng" baseline="30000" dirty="0">
                <a:solidFill>
                  <a:schemeClr val="tx1"/>
                </a:solidFill>
                <a:latin typeface="Times New Roman" panose="02020603050405020304" pitchFamily="18" charset="0"/>
              </a:rPr>
              <a:t>2</a:t>
            </a:r>
            <a:r>
              <a:rPr lang="en-US" altLang="en-US" sz="1600" b="1" u="sng" dirty="0">
                <a:solidFill>
                  <a:schemeClr val="tx1"/>
                </a:solidFill>
                <a:latin typeface="Times New Roman" panose="02020603050405020304" pitchFamily="18" charset="0"/>
              </a:rPr>
              <a:t>)</a:t>
            </a:r>
          </a:p>
        </p:txBody>
      </p:sp>
      <p:sp>
        <p:nvSpPr>
          <p:cNvPr id="17412" name="Text Box 4"/>
          <p:cNvSpPr txBox="1">
            <a:spLocks noChangeArrowheads="1"/>
          </p:cNvSpPr>
          <p:nvPr/>
        </p:nvSpPr>
        <p:spPr bwMode="auto">
          <a:xfrm>
            <a:off x="590665" y="4629703"/>
            <a:ext cx="938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r>
              <a:rPr lang="en-US" altLang="en-US" sz="1600" b="1" u="sng" dirty="0">
                <a:solidFill>
                  <a:schemeClr val="tx1"/>
                </a:solidFill>
                <a:latin typeface="Times New Roman" panose="02020603050405020304" pitchFamily="18" charset="0"/>
              </a:rPr>
              <a:t>Diabetes</a:t>
            </a:r>
          </a:p>
        </p:txBody>
      </p:sp>
      <p:grpSp>
        <p:nvGrpSpPr>
          <p:cNvPr id="2" name="Group 5"/>
          <p:cNvGrpSpPr>
            <a:grpSpLocks/>
          </p:cNvGrpSpPr>
          <p:nvPr/>
        </p:nvGrpSpPr>
        <p:grpSpPr bwMode="auto">
          <a:xfrm>
            <a:off x="2343150" y="1371600"/>
            <a:ext cx="2209800" cy="1981200"/>
            <a:chOff x="516" y="912"/>
            <a:chExt cx="1392" cy="1248"/>
          </a:xfrm>
        </p:grpSpPr>
        <p:grpSp>
          <p:nvGrpSpPr>
            <p:cNvPr id="18077" name="Group 6"/>
            <p:cNvGrpSpPr>
              <a:grpSpLocks noChangeAspect="1"/>
            </p:cNvGrpSpPr>
            <p:nvPr/>
          </p:nvGrpSpPr>
          <p:grpSpPr bwMode="auto">
            <a:xfrm>
              <a:off x="516" y="980"/>
              <a:ext cx="1392" cy="1180"/>
              <a:chOff x="432" y="720"/>
              <a:chExt cx="2160" cy="1632"/>
            </a:xfrm>
          </p:grpSpPr>
          <p:sp>
            <p:nvSpPr>
              <p:cNvPr id="18079" name="AutoShape 7"/>
              <p:cNvSpPr>
                <a:spLocks noChangeAspect="1" noChangeArrowheads="1"/>
              </p:cNvSpPr>
              <p:nvPr/>
            </p:nvSpPr>
            <p:spPr bwMode="auto">
              <a:xfrm>
                <a:off x="432" y="720"/>
                <a:ext cx="2155" cy="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8080" name="Rectangle 8"/>
              <p:cNvSpPr>
                <a:spLocks noChangeAspect="1" noChangeArrowheads="1"/>
              </p:cNvSpPr>
              <p:nvPr/>
            </p:nvSpPr>
            <p:spPr bwMode="auto">
              <a:xfrm>
                <a:off x="432" y="720"/>
                <a:ext cx="2160" cy="163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8081" name="Rectangle 9"/>
              <p:cNvSpPr>
                <a:spLocks noChangeAspect="1" noChangeArrowheads="1"/>
              </p:cNvSpPr>
              <p:nvPr/>
            </p:nvSpPr>
            <p:spPr bwMode="auto">
              <a:xfrm>
                <a:off x="459" y="746"/>
                <a:ext cx="2106" cy="157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8082" name="Freeform 10"/>
              <p:cNvSpPr>
                <a:spLocks noChangeAspect="1"/>
              </p:cNvSpPr>
              <p:nvPr/>
            </p:nvSpPr>
            <p:spPr bwMode="auto">
              <a:xfrm>
                <a:off x="1841" y="1685"/>
                <a:ext cx="147" cy="225"/>
              </a:xfrm>
              <a:custGeom>
                <a:avLst/>
                <a:gdLst>
                  <a:gd name="T0" fmla="*/ 23 w 192"/>
                  <a:gd name="T1" fmla="*/ 18 h 312"/>
                  <a:gd name="T2" fmla="*/ 6 w 192"/>
                  <a:gd name="T3" fmla="*/ 19 h 312"/>
                  <a:gd name="T4" fmla="*/ 6 w 192"/>
                  <a:gd name="T5" fmla="*/ 19 h 312"/>
                  <a:gd name="T6" fmla="*/ 8 w 192"/>
                  <a:gd name="T7" fmla="*/ 21 h 312"/>
                  <a:gd name="T8" fmla="*/ 8 w 192"/>
                  <a:gd name="T9" fmla="*/ 22 h 312"/>
                  <a:gd name="T10" fmla="*/ 4 w 192"/>
                  <a:gd name="T11" fmla="*/ 23 h 312"/>
                  <a:gd name="T12" fmla="*/ 5 w 192"/>
                  <a:gd name="T13" fmla="*/ 22 h 312"/>
                  <a:gd name="T14" fmla="*/ 4 w 192"/>
                  <a:gd name="T15" fmla="*/ 20 h 312"/>
                  <a:gd name="T16" fmla="*/ 3 w 192"/>
                  <a:gd name="T17" fmla="*/ 22 h 312"/>
                  <a:gd name="T18" fmla="*/ 2 w 192"/>
                  <a:gd name="T19" fmla="*/ 22 h 312"/>
                  <a:gd name="T20" fmla="*/ 2 w 192"/>
                  <a:gd name="T21" fmla="*/ 21 h 312"/>
                  <a:gd name="T22" fmla="*/ 0 w 192"/>
                  <a:gd name="T23" fmla="*/ 16 h 312"/>
                  <a:gd name="T24" fmla="*/ 0 w 192"/>
                  <a:gd name="T25" fmla="*/ 1 h 312"/>
                  <a:gd name="T26" fmla="*/ 15 w 192"/>
                  <a:gd name="T27" fmla="*/ 0 h 312"/>
                  <a:gd name="T28" fmla="*/ 20 w 192"/>
                  <a:gd name="T29" fmla="*/ 10 h 312"/>
                  <a:gd name="T30" fmla="*/ 23 w 192"/>
                  <a:gd name="T31" fmla="*/ 12 h 312"/>
                  <a:gd name="T32" fmla="*/ 21 w 192"/>
                  <a:gd name="T33" fmla="*/ 14 h 312"/>
                  <a:gd name="T34" fmla="*/ 23 w 192"/>
                  <a:gd name="T35" fmla="*/ 18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312"/>
                  <a:gd name="T56" fmla="*/ 192 w 192"/>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83" name="Freeform 11"/>
              <p:cNvSpPr>
                <a:spLocks noChangeAspect="1"/>
              </p:cNvSpPr>
              <p:nvPr/>
            </p:nvSpPr>
            <p:spPr bwMode="auto">
              <a:xfrm>
                <a:off x="1841" y="1685"/>
                <a:ext cx="147" cy="225"/>
              </a:xfrm>
              <a:custGeom>
                <a:avLst/>
                <a:gdLst>
                  <a:gd name="T0" fmla="*/ 23 w 192"/>
                  <a:gd name="T1" fmla="*/ 18 h 312"/>
                  <a:gd name="T2" fmla="*/ 6 w 192"/>
                  <a:gd name="T3" fmla="*/ 19 h 312"/>
                  <a:gd name="T4" fmla="*/ 6 w 192"/>
                  <a:gd name="T5" fmla="*/ 19 h 312"/>
                  <a:gd name="T6" fmla="*/ 8 w 192"/>
                  <a:gd name="T7" fmla="*/ 21 h 312"/>
                  <a:gd name="T8" fmla="*/ 8 w 192"/>
                  <a:gd name="T9" fmla="*/ 22 h 312"/>
                  <a:gd name="T10" fmla="*/ 4 w 192"/>
                  <a:gd name="T11" fmla="*/ 23 h 312"/>
                  <a:gd name="T12" fmla="*/ 5 w 192"/>
                  <a:gd name="T13" fmla="*/ 22 h 312"/>
                  <a:gd name="T14" fmla="*/ 4 w 192"/>
                  <a:gd name="T15" fmla="*/ 20 h 312"/>
                  <a:gd name="T16" fmla="*/ 3 w 192"/>
                  <a:gd name="T17" fmla="*/ 22 h 312"/>
                  <a:gd name="T18" fmla="*/ 2 w 192"/>
                  <a:gd name="T19" fmla="*/ 22 h 312"/>
                  <a:gd name="T20" fmla="*/ 2 w 192"/>
                  <a:gd name="T21" fmla="*/ 21 h 312"/>
                  <a:gd name="T22" fmla="*/ 0 w 192"/>
                  <a:gd name="T23" fmla="*/ 16 h 312"/>
                  <a:gd name="T24" fmla="*/ 0 w 192"/>
                  <a:gd name="T25" fmla="*/ 1 h 312"/>
                  <a:gd name="T26" fmla="*/ 15 w 192"/>
                  <a:gd name="T27" fmla="*/ 0 h 312"/>
                  <a:gd name="T28" fmla="*/ 20 w 192"/>
                  <a:gd name="T29" fmla="*/ 10 h 312"/>
                  <a:gd name="T30" fmla="*/ 23 w 192"/>
                  <a:gd name="T31" fmla="*/ 12 h 312"/>
                  <a:gd name="T32" fmla="*/ 21 w 192"/>
                  <a:gd name="T33" fmla="*/ 14 h 312"/>
                  <a:gd name="T34" fmla="*/ 23 w 192"/>
                  <a:gd name="T35" fmla="*/ 18 h 312"/>
                  <a:gd name="T36" fmla="*/ 23 w 192"/>
                  <a:gd name="T37" fmla="*/ 18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312"/>
                  <a:gd name="T59" fmla="*/ 192 w 192"/>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84" name="Freeform 12"/>
              <p:cNvSpPr>
                <a:spLocks noChangeAspect="1"/>
              </p:cNvSpPr>
              <p:nvPr/>
            </p:nvSpPr>
            <p:spPr bwMode="auto">
              <a:xfrm>
                <a:off x="496" y="1785"/>
                <a:ext cx="407" cy="338"/>
              </a:xfrm>
              <a:custGeom>
                <a:avLst/>
                <a:gdLst>
                  <a:gd name="T0" fmla="*/ 2 w 534"/>
                  <a:gd name="T1" fmla="*/ 20 h 468"/>
                  <a:gd name="T2" fmla="*/ 2 w 534"/>
                  <a:gd name="T3" fmla="*/ 20 h 468"/>
                  <a:gd name="T4" fmla="*/ 4 w 534"/>
                  <a:gd name="T5" fmla="*/ 22 h 468"/>
                  <a:gd name="T6" fmla="*/ 3 w 534"/>
                  <a:gd name="T7" fmla="*/ 24 h 468"/>
                  <a:gd name="T8" fmla="*/ 7 w 534"/>
                  <a:gd name="T9" fmla="*/ 22 h 468"/>
                  <a:gd name="T10" fmla="*/ 5 w 534"/>
                  <a:gd name="T11" fmla="*/ 27 h 468"/>
                  <a:gd name="T12" fmla="*/ 9 w 534"/>
                  <a:gd name="T13" fmla="*/ 27 h 468"/>
                  <a:gd name="T14" fmla="*/ 11 w 534"/>
                  <a:gd name="T15" fmla="*/ 27 h 468"/>
                  <a:gd name="T16" fmla="*/ 11 w 534"/>
                  <a:gd name="T17" fmla="*/ 30 h 468"/>
                  <a:gd name="T18" fmla="*/ 6 w 534"/>
                  <a:gd name="T19" fmla="*/ 33 h 468"/>
                  <a:gd name="T20" fmla="*/ 0 w 534"/>
                  <a:gd name="T21" fmla="*/ 35 h 468"/>
                  <a:gd name="T22" fmla="*/ 7 w 534"/>
                  <a:gd name="T23" fmla="*/ 33 h 468"/>
                  <a:gd name="T24" fmla="*/ 8 w 534"/>
                  <a:gd name="T25" fmla="*/ 33 h 468"/>
                  <a:gd name="T26" fmla="*/ 11 w 534"/>
                  <a:gd name="T27" fmla="*/ 33 h 468"/>
                  <a:gd name="T28" fmla="*/ 19 w 534"/>
                  <a:gd name="T29" fmla="*/ 27 h 468"/>
                  <a:gd name="T30" fmla="*/ 23 w 534"/>
                  <a:gd name="T31" fmla="*/ 23 h 468"/>
                  <a:gd name="T32" fmla="*/ 24 w 534"/>
                  <a:gd name="T33" fmla="*/ 22 h 468"/>
                  <a:gd name="T34" fmla="*/ 25 w 534"/>
                  <a:gd name="T35" fmla="*/ 23 h 468"/>
                  <a:gd name="T36" fmla="*/ 23 w 534"/>
                  <a:gd name="T37" fmla="*/ 24 h 468"/>
                  <a:gd name="T38" fmla="*/ 23 w 534"/>
                  <a:gd name="T39" fmla="*/ 26 h 468"/>
                  <a:gd name="T40" fmla="*/ 24 w 534"/>
                  <a:gd name="T41" fmla="*/ 27 h 468"/>
                  <a:gd name="T42" fmla="*/ 27 w 534"/>
                  <a:gd name="T43" fmla="*/ 25 h 468"/>
                  <a:gd name="T44" fmla="*/ 28 w 534"/>
                  <a:gd name="T45" fmla="*/ 24 h 468"/>
                  <a:gd name="T46" fmla="*/ 29 w 534"/>
                  <a:gd name="T47" fmla="*/ 24 h 468"/>
                  <a:gd name="T48" fmla="*/ 40 w 534"/>
                  <a:gd name="T49" fmla="*/ 25 h 468"/>
                  <a:gd name="T50" fmla="*/ 43 w 534"/>
                  <a:gd name="T51" fmla="*/ 25 h 468"/>
                  <a:gd name="T52" fmla="*/ 43 w 534"/>
                  <a:gd name="T53" fmla="*/ 27 h 468"/>
                  <a:gd name="T54" fmla="*/ 43 w 534"/>
                  <a:gd name="T55" fmla="*/ 27 h 468"/>
                  <a:gd name="T56" fmla="*/ 47 w 534"/>
                  <a:gd name="T57" fmla="*/ 27 h 468"/>
                  <a:gd name="T58" fmla="*/ 50 w 534"/>
                  <a:gd name="T59" fmla="*/ 27 h 468"/>
                  <a:gd name="T60" fmla="*/ 50 w 534"/>
                  <a:gd name="T61" fmla="*/ 27 h 468"/>
                  <a:gd name="T62" fmla="*/ 57 w 534"/>
                  <a:gd name="T63" fmla="*/ 31 h 468"/>
                  <a:gd name="T64" fmla="*/ 58 w 534"/>
                  <a:gd name="T65" fmla="*/ 31 h 468"/>
                  <a:gd name="T66" fmla="*/ 60 w 534"/>
                  <a:gd name="T67" fmla="*/ 33 h 468"/>
                  <a:gd name="T68" fmla="*/ 56 w 534"/>
                  <a:gd name="T69" fmla="*/ 30 h 468"/>
                  <a:gd name="T70" fmla="*/ 45 w 534"/>
                  <a:gd name="T71" fmla="*/ 27 h 468"/>
                  <a:gd name="T72" fmla="*/ 43 w 534"/>
                  <a:gd name="T73" fmla="*/ 25 h 468"/>
                  <a:gd name="T74" fmla="*/ 39 w 534"/>
                  <a:gd name="T75" fmla="*/ 24 h 468"/>
                  <a:gd name="T76" fmla="*/ 23 w 534"/>
                  <a:gd name="T77" fmla="*/ 3 h 468"/>
                  <a:gd name="T78" fmla="*/ 20 w 534"/>
                  <a:gd name="T79" fmla="*/ 1 h 468"/>
                  <a:gd name="T80" fmla="*/ 5 w 534"/>
                  <a:gd name="T81" fmla="*/ 5 h 468"/>
                  <a:gd name="T82" fmla="*/ 11 w 534"/>
                  <a:gd name="T83" fmla="*/ 9 h 468"/>
                  <a:gd name="T84" fmla="*/ 11 w 534"/>
                  <a:gd name="T85" fmla="*/ 9 h 468"/>
                  <a:gd name="T86" fmla="*/ 9 w 534"/>
                  <a:gd name="T87" fmla="*/ 11 h 468"/>
                  <a:gd name="T88" fmla="*/ 8 w 534"/>
                  <a:gd name="T89" fmla="*/ 9 h 468"/>
                  <a:gd name="T90" fmla="*/ 2 w 534"/>
                  <a:gd name="T91" fmla="*/ 10 h 468"/>
                  <a:gd name="T92" fmla="*/ 3 w 534"/>
                  <a:gd name="T93" fmla="*/ 12 h 468"/>
                  <a:gd name="T94" fmla="*/ 8 w 534"/>
                  <a:gd name="T95" fmla="*/ 14 h 468"/>
                  <a:gd name="T96" fmla="*/ 11 w 534"/>
                  <a:gd name="T97" fmla="*/ 14 h 468"/>
                  <a:gd name="T98" fmla="*/ 9 w 534"/>
                  <a:gd name="T99" fmla="*/ 17 h 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468"/>
                  <a:gd name="T152" fmla="*/ 534 w 534"/>
                  <a:gd name="T153" fmla="*/ 468 h 4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85" name="Freeform 13"/>
              <p:cNvSpPr>
                <a:spLocks noChangeAspect="1"/>
              </p:cNvSpPr>
              <p:nvPr/>
            </p:nvSpPr>
            <p:spPr bwMode="auto">
              <a:xfrm>
                <a:off x="496" y="1785"/>
                <a:ext cx="407" cy="338"/>
              </a:xfrm>
              <a:custGeom>
                <a:avLst/>
                <a:gdLst>
                  <a:gd name="T0" fmla="*/ 2 w 534"/>
                  <a:gd name="T1" fmla="*/ 20 h 468"/>
                  <a:gd name="T2" fmla="*/ 2 w 534"/>
                  <a:gd name="T3" fmla="*/ 20 h 468"/>
                  <a:gd name="T4" fmla="*/ 4 w 534"/>
                  <a:gd name="T5" fmla="*/ 22 h 468"/>
                  <a:gd name="T6" fmla="*/ 3 w 534"/>
                  <a:gd name="T7" fmla="*/ 24 h 468"/>
                  <a:gd name="T8" fmla="*/ 7 w 534"/>
                  <a:gd name="T9" fmla="*/ 22 h 468"/>
                  <a:gd name="T10" fmla="*/ 5 w 534"/>
                  <a:gd name="T11" fmla="*/ 27 h 468"/>
                  <a:gd name="T12" fmla="*/ 9 w 534"/>
                  <a:gd name="T13" fmla="*/ 27 h 468"/>
                  <a:gd name="T14" fmla="*/ 11 w 534"/>
                  <a:gd name="T15" fmla="*/ 27 h 468"/>
                  <a:gd name="T16" fmla="*/ 11 w 534"/>
                  <a:gd name="T17" fmla="*/ 30 h 468"/>
                  <a:gd name="T18" fmla="*/ 6 w 534"/>
                  <a:gd name="T19" fmla="*/ 33 h 468"/>
                  <a:gd name="T20" fmla="*/ 0 w 534"/>
                  <a:gd name="T21" fmla="*/ 35 h 468"/>
                  <a:gd name="T22" fmla="*/ 7 w 534"/>
                  <a:gd name="T23" fmla="*/ 33 h 468"/>
                  <a:gd name="T24" fmla="*/ 8 w 534"/>
                  <a:gd name="T25" fmla="*/ 33 h 468"/>
                  <a:gd name="T26" fmla="*/ 11 w 534"/>
                  <a:gd name="T27" fmla="*/ 33 h 468"/>
                  <a:gd name="T28" fmla="*/ 19 w 534"/>
                  <a:gd name="T29" fmla="*/ 27 h 468"/>
                  <a:gd name="T30" fmla="*/ 23 w 534"/>
                  <a:gd name="T31" fmla="*/ 23 h 468"/>
                  <a:gd name="T32" fmla="*/ 24 w 534"/>
                  <a:gd name="T33" fmla="*/ 22 h 468"/>
                  <a:gd name="T34" fmla="*/ 25 w 534"/>
                  <a:gd name="T35" fmla="*/ 23 h 468"/>
                  <a:gd name="T36" fmla="*/ 23 w 534"/>
                  <a:gd name="T37" fmla="*/ 24 h 468"/>
                  <a:gd name="T38" fmla="*/ 23 w 534"/>
                  <a:gd name="T39" fmla="*/ 26 h 468"/>
                  <a:gd name="T40" fmla="*/ 24 w 534"/>
                  <a:gd name="T41" fmla="*/ 27 h 468"/>
                  <a:gd name="T42" fmla="*/ 27 w 534"/>
                  <a:gd name="T43" fmla="*/ 25 h 468"/>
                  <a:gd name="T44" fmla="*/ 28 w 534"/>
                  <a:gd name="T45" fmla="*/ 24 h 468"/>
                  <a:gd name="T46" fmla="*/ 29 w 534"/>
                  <a:gd name="T47" fmla="*/ 24 h 468"/>
                  <a:gd name="T48" fmla="*/ 40 w 534"/>
                  <a:gd name="T49" fmla="*/ 25 h 468"/>
                  <a:gd name="T50" fmla="*/ 43 w 534"/>
                  <a:gd name="T51" fmla="*/ 25 h 468"/>
                  <a:gd name="T52" fmla="*/ 43 w 534"/>
                  <a:gd name="T53" fmla="*/ 27 h 468"/>
                  <a:gd name="T54" fmla="*/ 43 w 534"/>
                  <a:gd name="T55" fmla="*/ 27 h 468"/>
                  <a:gd name="T56" fmla="*/ 47 w 534"/>
                  <a:gd name="T57" fmla="*/ 27 h 468"/>
                  <a:gd name="T58" fmla="*/ 50 w 534"/>
                  <a:gd name="T59" fmla="*/ 27 h 468"/>
                  <a:gd name="T60" fmla="*/ 50 w 534"/>
                  <a:gd name="T61" fmla="*/ 27 h 468"/>
                  <a:gd name="T62" fmla="*/ 57 w 534"/>
                  <a:gd name="T63" fmla="*/ 31 h 468"/>
                  <a:gd name="T64" fmla="*/ 58 w 534"/>
                  <a:gd name="T65" fmla="*/ 31 h 468"/>
                  <a:gd name="T66" fmla="*/ 60 w 534"/>
                  <a:gd name="T67" fmla="*/ 33 h 468"/>
                  <a:gd name="T68" fmla="*/ 56 w 534"/>
                  <a:gd name="T69" fmla="*/ 30 h 468"/>
                  <a:gd name="T70" fmla="*/ 45 w 534"/>
                  <a:gd name="T71" fmla="*/ 27 h 468"/>
                  <a:gd name="T72" fmla="*/ 43 w 534"/>
                  <a:gd name="T73" fmla="*/ 25 h 468"/>
                  <a:gd name="T74" fmla="*/ 39 w 534"/>
                  <a:gd name="T75" fmla="*/ 24 h 468"/>
                  <a:gd name="T76" fmla="*/ 23 w 534"/>
                  <a:gd name="T77" fmla="*/ 3 h 468"/>
                  <a:gd name="T78" fmla="*/ 20 w 534"/>
                  <a:gd name="T79" fmla="*/ 1 h 468"/>
                  <a:gd name="T80" fmla="*/ 5 w 534"/>
                  <a:gd name="T81" fmla="*/ 5 h 468"/>
                  <a:gd name="T82" fmla="*/ 11 w 534"/>
                  <a:gd name="T83" fmla="*/ 9 h 468"/>
                  <a:gd name="T84" fmla="*/ 11 w 534"/>
                  <a:gd name="T85" fmla="*/ 9 h 468"/>
                  <a:gd name="T86" fmla="*/ 9 w 534"/>
                  <a:gd name="T87" fmla="*/ 11 h 468"/>
                  <a:gd name="T88" fmla="*/ 8 w 534"/>
                  <a:gd name="T89" fmla="*/ 9 h 468"/>
                  <a:gd name="T90" fmla="*/ 2 w 534"/>
                  <a:gd name="T91" fmla="*/ 10 h 468"/>
                  <a:gd name="T92" fmla="*/ 3 w 534"/>
                  <a:gd name="T93" fmla="*/ 12 h 468"/>
                  <a:gd name="T94" fmla="*/ 8 w 534"/>
                  <a:gd name="T95" fmla="*/ 14 h 468"/>
                  <a:gd name="T96" fmla="*/ 11 w 534"/>
                  <a:gd name="T97" fmla="*/ 14 h 468"/>
                  <a:gd name="T98" fmla="*/ 9 w 534"/>
                  <a:gd name="T99" fmla="*/ 17 h 468"/>
                  <a:gd name="T100" fmla="*/ 5 w 534"/>
                  <a:gd name="T101" fmla="*/ 17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68"/>
                  <a:gd name="T155" fmla="*/ 534 w 534"/>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86" name="Freeform 14"/>
              <p:cNvSpPr>
                <a:spLocks noChangeAspect="1"/>
              </p:cNvSpPr>
              <p:nvPr/>
            </p:nvSpPr>
            <p:spPr bwMode="auto">
              <a:xfrm>
                <a:off x="761" y="1547"/>
                <a:ext cx="266" cy="290"/>
              </a:xfrm>
              <a:custGeom>
                <a:avLst/>
                <a:gdLst>
                  <a:gd name="T0" fmla="*/ 34 w 348"/>
                  <a:gd name="T1" fmla="*/ 30 h 402"/>
                  <a:gd name="T2" fmla="*/ 21 w 348"/>
                  <a:gd name="T3" fmla="*/ 28 h 402"/>
                  <a:gd name="T4" fmla="*/ 0 w 348"/>
                  <a:gd name="T5" fmla="*/ 20 h 402"/>
                  <a:gd name="T6" fmla="*/ 2 w 348"/>
                  <a:gd name="T7" fmla="*/ 19 h 402"/>
                  <a:gd name="T8" fmla="*/ 2 w 348"/>
                  <a:gd name="T9" fmla="*/ 19 h 402"/>
                  <a:gd name="T10" fmla="*/ 3 w 348"/>
                  <a:gd name="T11" fmla="*/ 19 h 402"/>
                  <a:gd name="T12" fmla="*/ 2 w 348"/>
                  <a:gd name="T13" fmla="*/ 17 h 402"/>
                  <a:gd name="T14" fmla="*/ 4 w 348"/>
                  <a:gd name="T15" fmla="*/ 16 h 402"/>
                  <a:gd name="T16" fmla="*/ 4 w 348"/>
                  <a:gd name="T17" fmla="*/ 14 h 402"/>
                  <a:gd name="T18" fmla="*/ 7 w 348"/>
                  <a:gd name="T19" fmla="*/ 13 h 402"/>
                  <a:gd name="T20" fmla="*/ 5 w 348"/>
                  <a:gd name="T21" fmla="*/ 9 h 402"/>
                  <a:gd name="T22" fmla="*/ 5 w 348"/>
                  <a:gd name="T23" fmla="*/ 9 h 402"/>
                  <a:gd name="T24" fmla="*/ 5 w 348"/>
                  <a:gd name="T25" fmla="*/ 4 h 402"/>
                  <a:gd name="T26" fmla="*/ 7 w 348"/>
                  <a:gd name="T27" fmla="*/ 3 h 402"/>
                  <a:gd name="T28" fmla="*/ 9 w 348"/>
                  <a:gd name="T29" fmla="*/ 4 h 402"/>
                  <a:gd name="T30" fmla="*/ 11 w 348"/>
                  <a:gd name="T31" fmla="*/ 0 h 402"/>
                  <a:gd name="T32" fmla="*/ 41 w 348"/>
                  <a:gd name="T33" fmla="*/ 3 h 402"/>
                  <a:gd name="T34" fmla="*/ 36 w 348"/>
                  <a:gd name="T35" fmla="*/ 24 h 402"/>
                  <a:gd name="T36" fmla="*/ 34 w 348"/>
                  <a:gd name="T37" fmla="*/ 30 h 4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8"/>
                  <a:gd name="T58" fmla="*/ 0 h 402"/>
                  <a:gd name="T59" fmla="*/ 348 w 348"/>
                  <a:gd name="T60" fmla="*/ 402 h 4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87" name="Freeform 15"/>
              <p:cNvSpPr>
                <a:spLocks noChangeAspect="1"/>
              </p:cNvSpPr>
              <p:nvPr/>
            </p:nvSpPr>
            <p:spPr bwMode="auto">
              <a:xfrm>
                <a:off x="761" y="1547"/>
                <a:ext cx="266" cy="294"/>
              </a:xfrm>
              <a:custGeom>
                <a:avLst/>
                <a:gdLst>
                  <a:gd name="T0" fmla="*/ 34 w 348"/>
                  <a:gd name="T1" fmla="*/ 30 h 408"/>
                  <a:gd name="T2" fmla="*/ 21 w 348"/>
                  <a:gd name="T3" fmla="*/ 28 h 408"/>
                  <a:gd name="T4" fmla="*/ 0 w 348"/>
                  <a:gd name="T5" fmla="*/ 19 h 408"/>
                  <a:gd name="T6" fmla="*/ 2 w 348"/>
                  <a:gd name="T7" fmla="*/ 19 h 408"/>
                  <a:gd name="T8" fmla="*/ 2 w 348"/>
                  <a:gd name="T9" fmla="*/ 19 h 408"/>
                  <a:gd name="T10" fmla="*/ 3 w 348"/>
                  <a:gd name="T11" fmla="*/ 19 h 408"/>
                  <a:gd name="T12" fmla="*/ 2 w 348"/>
                  <a:gd name="T13" fmla="*/ 17 h 408"/>
                  <a:gd name="T14" fmla="*/ 4 w 348"/>
                  <a:gd name="T15" fmla="*/ 16 h 408"/>
                  <a:gd name="T16" fmla="*/ 4 w 348"/>
                  <a:gd name="T17" fmla="*/ 14 h 408"/>
                  <a:gd name="T18" fmla="*/ 7 w 348"/>
                  <a:gd name="T19" fmla="*/ 13 h 408"/>
                  <a:gd name="T20" fmla="*/ 5 w 348"/>
                  <a:gd name="T21" fmla="*/ 9 h 408"/>
                  <a:gd name="T22" fmla="*/ 5 w 348"/>
                  <a:gd name="T23" fmla="*/ 9 h 408"/>
                  <a:gd name="T24" fmla="*/ 5 w 348"/>
                  <a:gd name="T25" fmla="*/ 4 h 408"/>
                  <a:gd name="T26" fmla="*/ 7 w 348"/>
                  <a:gd name="T27" fmla="*/ 3 h 408"/>
                  <a:gd name="T28" fmla="*/ 9 w 348"/>
                  <a:gd name="T29" fmla="*/ 4 h 408"/>
                  <a:gd name="T30" fmla="*/ 11 w 348"/>
                  <a:gd name="T31" fmla="*/ 0 h 408"/>
                  <a:gd name="T32" fmla="*/ 41 w 348"/>
                  <a:gd name="T33" fmla="*/ 3 h 408"/>
                  <a:gd name="T34" fmla="*/ 36 w 348"/>
                  <a:gd name="T35" fmla="*/ 24 h 408"/>
                  <a:gd name="T36" fmla="*/ 34 w 348"/>
                  <a:gd name="T37" fmla="*/ 30 h 408"/>
                  <a:gd name="T38" fmla="*/ 34 w 348"/>
                  <a:gd name="T39" fmla="*/ 30 h 4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408"/>
                  <a:gd name="T62" fmla="*/ 348 w 348"/>
                  <a:gd name="T63" fmla="*/ 408 h 4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88" name="Freeform 16"/>
              <p:cNvSpPr>
                <a:spLocks noChangeAspect="1"/>
              </p:cNvSpPr>
              <p:nvPr/>
            </p:nvSpPr>
            <p:spPr bwMode="auto">
              <a:xfrm>
                <a:off x="1585" y="1629"/>
                <a:ext cx="197" cy="165"/>
              </a:xfrm>
              <a:custGeom>
                <a:avLst/>
                <a:gdLst>
                  <a:gd name="T0" fmla="*/ 21 w 258"/>
                  <a:gd name="T1" fmla="*/ 17 h 228"/>
                  <a:gd name="T2" fmla="*/ 4 w 258"/>
                  <a:gd name="T3" fmla="*/ 17 h 228"/>
                  <a:gd name="T4" fmla="*/ 4 w 258"/>
                  <a:gd name="T5" fmla="*/ 14 h 228"/>
                  <a:gd name="T6" fmla="*/ 2 w 258"/>
                  <a:gd name="T7" fmla="*/ 14 h 228"/>
                  <a:gd name="T8" fmla="*/ 2 w 258"/>
                  <a:gd name="T9" fmla="*/ 7 h 228"/>
                  <a:gd name="T10" fmla="*/ 0 w 258"/>
                  <a:gd name="T11" fmla="*/ 1 h 228"/>
                  <a:gd name="T12" fmla="*/ 27 w 258"/>
                  <a:gd name="T13" fmla="*/ 0 h 228"/>
                  <a:gd name="T14" fmla="*/ 27 w 258"/>
                  <a:gd name="T15" fmla="*/ 1 h 228"/>
                  <a:gd name="T16" fmla="*/ 25 w 258"/>
                  <a:gd name="T17" fmla="*/ 3 h 228"/>
                  <a:gd name="T18" fmla="*/ 30 w 258"/>
                  <a:gd name="T19" fmla="*/ 3 h 228"/>
                  <a:gd name="T20" fmla="*/ 28 w 258"/>
                  <a:gd name="T21" fmla="*/ 4 h 228"/>
                  <a:gd name="T22" fmla="*/ 28 w 258"/>
                  <a:gd name="T23" fmla="*/ 5 h 228"/>
                  <a:gd name="T24" fmla="*/ 27 w 258"/>
                  <a:gd name="T25" fmla="*/ 5 h 228"/>
                  <a:gd name="T26" fmla="*/ 28 w 258"/>
                  <a:gd name="T27" fmla="*/ 7 h 228"/>
                  <a:gd name="T28" fmla="*/ 27 w 258"/>
                  <a:gd name="T29" fmla="*/ 7 h 228"/>
                  <a:gd name="T30" fmla="*/ 25 w 258"/>
                  <a:gd name="T31" fmla="*/ 9 h 228"/>
                  <a:gd name="T32" fmla="*/ 25 w 258"/>
                  <a:gd name="T33" fmla="*/ 10 h 228"/>
                  <a:gd name="T34" fmla="*/ 21 w 258"/>
                  <a:gd name="T35" fmla="*/ 12 h 228"/>
                  <a:gd name="T36" fmla="*/ 22 w 258"/>
                  <a:gd name="T37" fmla="*/ 13 h 228"/>
                  <a:gd name="T38" fmla="*/ 21 w 258"/>
                  <a:gd name="T39" fmla="*/ 13 h 228"/>
                  <a:gd name="T40" fmla="*/ 21 w 258"/>
                  <a:gd name="T41" fmla="*/ 14 h 228"/>
                  <a:gd name="T42" fmla="*/ 22 w 258"/>
                  <a:gd name="T43" fmla="*/ 14 h 228"/>
                  <a:gd name="T44" fmla="*/ 21 w 258"/>
                  <a:gd name="T45" fmla="*/ 16 h 228"/>
                  <a:gd name="T46" fmla="*/ 22 w 258"/>
                  <a:gd name="T47" fmla="*/ 16 h 228"/>
                  <a:gd name="T48" fmla="*/ 21 w 258"/>
                  <a:gd name="T49" fmla="*/ 17 h 228"/>
                  <a:gd name="T50" fmla="*/ 21 w 258"/>
                  <a:gd name="T51" fmla="*/ 17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8"/>
                  <a:gd name="T79" fmla="*/ 0 h 228"/>
                  <a:gd name="T80" fmla="*/ 258 w 258"/>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89" name="Freeform 17"/>
              <p:cNvSpPr>
                <a:spLocks noChangeAspect="1"/>
              </p:cNvSpPr>
              <p:nvPr/>
            </p:nvSpPr>
            <p:spPr bwMode="auto">
              <a:xfrm>
                <a:off x="1585" y="1629"/>
                <a:ext cx="197" cy="169"/>
              </a:xfrm>
              <a:custGeom>
                <a:avLst/>
                <a:gdLst>
                  <a:gd name="T0" fmla="*/ 21 w 258"/>
                  <a:gd name="T1" fmla="*/ 17 h 234"/>
                  <a:gd name="T2" fmla="*/ 4 w 258"/>
                  <a:gd name="T3" fmla="*/ 17 h 234"/>
                  <a:gd name="T4" fmla="*/ 4 w 258"/>
                  <a:gd name="T5" fmla="*/ 14 h 234"/>
                  <a:gd name="T6" fmla="*/ 2 w 258"/>
                  <a:gd name="T7" fmla="*/ 14 h 234"/>
                  <a:gd name="T8" fmla="*/ 2 w 258"/>
                  <a:gd name="T9" fmla="*/ 6 h 234"/>
                  <a:gd name="T10" fmla="*/ 0 w 258"/>
                  <a:gd name="T11" fmla="*/ 1 h 234"/>
                  <a:gd name="T12" fmla="*/ 27 w 258"/>
                  <a:gd name="T13" fmla="*/ 0 h 234"/>
                  <a:gd name="T14" fmla="*/ 27 w 258"/>
                  <a:gd name="T15" fmla="*/ 1 h 234"/>
                  <a:gd name="T16" fmla="*/ 25 w 258"/>
                  <a:gd name="T17" fmla="*/ 3 h 234"/>
                  <a:gd name="T18" fmla="*/ 30 w 258"/>
                  <a:gd name="T19" fmla="*/ 3 h 234"/>
                  <a:gd name="T20" fmla="*/ 28 w 258"/>
                  <a:gd name="T21" fmla="*/ 4 h 234"/>
                  <a:gd name="T22" fmla="*/ 28 w 258"/>
                  <a:gd name="T23" fmla="*/ 5 h 234"/>
                  <a:gd name="T24" fmla="*/ 27 w 258"/>
                  <a:gd name="T25" fmla="*/ 5 h 234"/>
                  <a:gd name="T26" fmla="*/ 28 w 258"/>
                  <a:gd name="T27" fmla="*/ 7 h 234"/>
                  <a:gd name="T28" fmla="*/ 27 w 258"/>
                  <a:gd name="T29" fmla="*/ 7 h 234"/>
                  <a:gd name="T30" fmla="*/ 25 w 258"/>
                  <a:gd name="T31" fmla="*/ 8 h 234"/>
                  <a:gd name="T32" fmla="*/ 25 w 258"/>
                  <a:gd name="T33" fmla="*/ 10 h 234"/>
                  <a:gd name="T34" fmla="*/ 21 w 258"/>
                  <a:gd name="T35" fmla="*/ 12 h 234"/>
                  <a:gd name="T36" fmla="*/ 22 w 258"/>
                  <a:gd name="T37" fmla="*/ 13 h 234"/>
                  <a:gd name="T38" fmla="*/ 21 w 258"/>
                  <a:gd name="T39" fmla="*/ 13 h 234"/>
                  <a:gd name="T40" fmla="*/ 21 w 258"/>
                  <a:gd name="T41" fmla="*/ 14 h 234"/>
                  <a:gd name="T42" fmla="*/ 22 w 258"/>
                  <a:gd name="T43" fmla="*/ 14 h 234"/>
                  <a:gd name="T44" fmla="*/ 21 w 258"/>
                  <a:gd name="T45" fmla="*/ 15 h 234"/>
                  <a:gd name="T46" fmla="*/ 22 w 258"/>
                  <a:gd name="T47" fmla="*/ 16 h 234"/>
                  <a:gd name="T48" fmla="*/ 21 w 258"/>
                  <a:gd name="T49" fmla="*/ 17 h 234"/>
                  <a:gd name="T50" fmla="*/ 21 w 258"/>
                  <a:gd name="T51" fmla="*/ 17 h 234"/>
                  <a:gd name="T52" fmla="*/ 21 w 258"/>
                  <a:gd name="T53" fmla="*/ 17 h 2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34"/>
                  <a:gd name="T83" fmla="*/ 258 w 258"/>
                  <a:gd name="T84" fmla="*/ 234 h 2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90" name="Freeform 18"/>
              <p:cNvSpPr>
                <a:spLocks noChangeAspect="1"/>
              </p:cNvSpPr>
              <p:nvPr/>
            </p:nvSpPr>
            <p:spPr bwMode="auto">
              <a:xfrm>
                <a:off x="496" y="1235"/>
                <a:ext cx="311" cy="502"/>
              </a:xfrm>
              <a:custGeom>
                <a:avLst/>
                <a:gdLst>
                  <a:gd name="T0" fmla="*/ 40 w 408"/>
                  <a:gd name="T1" fmla="*/ 51 h 696"/>
                  <a:gd name="T2" fmla="*/ 26 w 408"/>
                  <a:gd name="T3" fmla="*/ 50 h 696"/>
                  <a:gd name="T4" fmla="*/ 25 w 408"/>
                  <a:gd name="T5" fmla="*/ 46 h 696"/>
                  <a:gd name="T6" fmla="*/ 23 w 408"/>
                  <a:gd name="T7" fmla="*/ 43 h 696"/>
                  <a:gd name="T8" fmla="*/ 21 w 408"/>
                  <a:gd name="T9" fmla="*/ 43 h 696"/>
                  <a:gd name="T10" fmla="*/ 21 w 408"/>
                  <a:gd name="T11" fmla="*/ 42 h 696"/>
                  <a:gd name="T12" fmla="*/ 17 w 408"/>
                  <a:gd name="T13" fmla="*/ 41 h 696"/>
                  <a:gd name="T14" fmla="*/ 15 w 408"/>
                  <a:gd name="T15" fmla="*/ 38 h 696"/>
                  <a:gd name="T16" fmla="*/ 11 w 408"/>
                  <a:gd name="T17" fmla="*/ 38 h 696"/>
                  <a:gd name="T18" fmla="*/ 8 w 408"/>
                  <a:gd name="T19" fmla="*/ 38 h 696"/>
                  <a:gd name="T20" fmla="*/ 11 w 408"/>
                  <a:gd name="T21" fmla="*/ 35 h 696"/>
                  <a:gd name="T22" fmla="*/ 8 w 408"/>
                  <a:gd name="T23" fmla="*/ 34 h 696"/>
                  <a:gd name="T24" fmla="*/ 9 w 408"/>
                  <a:gd name="T25" fmla="*/ 32 h 696"/>
                  <a:gd name="T26" fmla="*/ 5 w 408"/>
                  <a:gd name="T27" fmla="*/ 28 h 696"/>
                  <a:gd name="T28" fmla="*/ 5 w 408"/>
                  <a:gd name="T29" fmla="*/ 27 h 696"/>
                  <a:gd name="T30" fmla="*/ 7 w 408"/>
                  <a:gd name="T31" fmla="*/ 25 h 696"/>
                  <a:gd name="T32" fmla="*/ 4 w 408"/>
                  <a:gd name="T33" fmla="*/ 23 h 696"/>
                  <a:gd name="T34" fmla="*/ 5 w 408"/>
                  <a:gd name="T35" fmla="*/ 21 h 696"/>
                  <a:gd name="T36" fmla="*/ 7 w 408"/>
                  <a:gd name="T37" fmla="*/ 23 h 696"/>
                  <a:gd name="T38" fmla="*/ 5 w 408"/>
                  <a:gd name="T39" fmla="*/ 20 h 696"/>
                  <a:gd name="T40" fmla="*/ 8 w 408"/>
                  <a:gd name="T41" fmla="*/ 19 h 696"/>
                  <a:gd name="T42" fmla="*/ 5 w 408"/>
                  <a:gd name="T43" fmla="*/ 19 h 696"/>
                  <a:gd name="T44" fmla="*/ 5 w 408"/>
                  <a:gd name="T45" fmla="*/ 21 h 696"/>
                  <a:gd name="T46" fmla="*/ 4 w 408"/>
                  <a:gd name="T47" fmla="*/ 19 h 696"/>
                  <a:gd name="T48" fmla="*/ 3 w 408"/>
                  <a:gd name="T49" fmla="*/ 19 h 696"/>
                  <a:gd name="T50" fmla="*/ 4 w 408"/>
                  <a:gd name="T51" fmla="*/ 18 h 696"/>
                  <a:gd name="T52" fmla="*/ 2 w 408"/>
                  <a:gd name="T53" fmla="*/ 14 h 696"/>
                  <a:gd name="T54" fmla="*/ 2 w 408"/>
                  <a:gd name="T55" fmla="*/ 10 h 696"/>
                  <a:gd name="T56" fmla="*/ 0 w 408"/>
                  <a:gd name="T57" fmla="*/ 6 h 696"/>
                  <a:gd name="T58" fmla="*/ 3 w 408"/>
                  <a:gd name="T59" fmla="*/ 4 h 696"/>
                  <a:gd name="T60" fmla="*/ 5 w 408"/>
                  <a:gd name="T61" fmla="*/ 0 h 696"/>
                  <a:gd name="T62" fmla="*/ 26 w 408"/>
                  <a:gd name="T63" fmla="*/ 4 h 696"/>
                  <a:gd name="T64" fmla="*/ 21 w 408"/>
                  <a:gd name="T65" fmla="*/ 18 h 696"/>
                  <a:gd name="T66" fmla="*/ 44 w 408"/>
                  <a:gd name="T67" fmla="*/ 40 h 696"/>
                  <a:gd name="T68" fmla="*/ 46 w 408"/>
                  <a:gd name="T69" fmla="*/ 44 h 696"/>
                  <a:gd name="T70" fmla="*/ 43 w 408"/>
                  <a:gd name="T71" fmla="*/ 45 h 696"/>
                  <a:gd name="T72" fmla="*/ 43 w 408"/>
                  <a:gd name="T73" fmla="*/ 48 h 696"/>
                  <a:gd name="T74" fmla="*/ 42 w 408"/>
                  <a:gd name="T75" fmla="*/ 48 h 696"/>
                  <a:gd name="T76" fmla="*/ 43 w 408"/>
                  <a:gd name="T77" fmla="*/ 50 h 696"/>
                  <a:gd name="T78" fmla="*/ 40 w 408"/>
                  <a:gd name="T79" fmla="*/ 51 h 696"/>
                  <a:gd name="T80" fmla="*/ 40 w 408"/>
                  <a:gd name="T81" fmla="*/ 51 h 6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96"/>
                  <a:gd name="T125" fmla="*/ 408 w 408"/>
                  <a:gd name="T126" fmla="*/ 696 h 6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91" name="Freeform 19"/>
              <p:cNvSpPr>
                <a:spLocks noChangeAspect="1"/>
              </p:cNvSpPr>
              <p:nvPr/>
            </p:nvSpPr>
            <p:spPr bwMode="auto">
              <a:xfrm>
                <a:off x="496" y="1235"/>
                <a:ext cx="311" cy="507"/>
              </a:xfrm>
              <a:custGeom>
                <a:avLst/>
                <a:gdLst>
                  <a:gd name="T0" fmla="*/ 40 w 408"/>
                  <a:gd name="T1" fmla="*/ 52 h 702"/>
                  <a:gd name="T2" fmla="*/ 26 w 408"/>
                  <a:gd name="T3" fmla="*/ 51 h 702"/>
                  <a:gd name="T4" fmla="*/ 25 w 408"/>
                  <a:gd name="T5" fmla="*/ 47 h 702"/>
                  <a:gd name="T6" fmla="*/ 23 w 408"/>
                  <a:gd name="T7" fmla="*/ 44 h 702"/>
                  <a:gd name="T8" fmla="*/ 21 w 408"/>
                  <a:gd name="T9" fmla="*/ 44 h 702"/>
                  <a:gd name="T10" fmla="*/ 21 w 408"/>
                  <a:gd name="T11" fmla="*/ 43 h 702"/>
                  <a:gd name="T12" fmla="*/ 17 w 408"/>
                  <a:gd name="T13" fmla="*/ 41 h 702"/>
                  <a:gd name="T14" fmla="*/ 15 w 408"/>
                  <a:gd name="T15" fmla="*/ 39 h 702"/>
                  <a:gd name="T16" fmla="*/ 11 w 408"/>
                  <a:gd name="T17" fmla="*/ 38 h 702"/>
                  <a:gd name="T18" fmla="*/ 8 w 408"/>
                  <a:gd name="T19" fmla="*/ 38 h 702"/>
                  <a:gd name="T20" fmla="*/ 11 w 408"/>
                  <a:gd name="T21" fmla="*/ 35 h 702"/>
                  <a:gd name="T22" fmla="*/ 8 w 408"/>
                  <a:gd name="T23" fmla="*/ 35 h 702"/>
                  <a:gd name="T24" fmla="*/ 9 w 408"/>
                  <a:gd name="T25" fmla="*/ 33 h 702"/>
                  <a:gd name="T26" fmla="*/ 5 w 408"/>
                  <a:gd name="T27" fmla="*/ 28 h 702"/>
                  <a:gd name="T28" fmla="*/ 5 w 408"/>
                  <a:gd name="T29" fmla="*/ 27 h 702"/>
                  <a:gd name="T30" fmla="*/ 7 w 408"/>
                  <a:gd name="T31" fmla="*/ 26 h 702"/>
                  <a:gd name="T32" fmla="*/ 4 w 408"/>
                  <a:gd name="T33" fmla="*/ 24 h 702"/>
                  <a:gd name="T34" fmla="*/ 5 w 408"/>
                  <a:gd name="T35" fmla="*/ 21 h 702"/>
                  <a:gd name="T36" fmla="*/ 7 w 408"/>
                  <a:gd name="T37" fmla="*/ 23 h 702"/>
                  <a:gd name="T38" fmla="*/ 5 w 408"/>
                  <a:gd name="T39" fmla="*/ 20 h 702"/>
                  <a:gd name="T40" fmla="*/ 8 w 408"/>
                  <a:gd name="T41" fmla="*/ 20 h 702"/>
                  <a:gd name="T42" fmla="*/ 5 w 408"/>
                  <a:gd name="T43" fmla="*/ 20 h 702"/>
                  <a:gd name="T44" fmla="*/ 5 w 408"/>
                  <a:gd name="T45" fmla="*/ 21 h 702"/>
                  <a:gd name="T46" fmla="*/ 4 w 408"/>
                  <a:gd name="T47" fmla="*/ 20 h 702"/>
                  <a:gd name="T48" fmla="*/ 3 w 408"/>
                  <a:gd name="T49" fmla="*/ 20 h 702"/>
                  <a:gd name="T50" fmla="*/ 4 w 408"/>
                  <a:gd name="T51" fmla="*/ 19 h 702"/>
                  <a:gd name="T52" fmla="*/ 2 w 408"/>
                  <a:gd name="T53" fmla="*/ 14 h 702"/>
                  <a:gd name="T54" fmla="*/ 2 w 408"/>
                  <a:gd name="T55" fmla="*/ 10 h 702"/>
                  <a:gd name="T56" fmla="*/ 0 w 408"/>
                  <a:gd name="T57" fmla="*/ 7 h 702"/>
                  <a:gd name="T58" fmla="*/ 3 w 408"/>
                  <a:gd name="T59" fmla="*/ 5 h 702"/>
                  <a:gd name="T60" fmla="*/ 5 w 408"/>
                  <a:gd name="T61" fmla="*/ 0 h 702"/>
                  <a:gd name="T62" fmla="*/ 26 w 408"/>
                  <a:gd name="T63" fmla="*/ 4 h 702"/>
                  <a:gd name="T64" fmla="*/ 21 w 408"/>
                  <a:gd name="T65" fmla="*/ 18 h 702"/>
                  <a:gd name="T66" fmla="*/ 44 w 408"/>
                  <a:gd name="T67" fmla="*/ 40 h 702"/>
                  <a:gd name="T68" fmla="*/ 46 w 408"/>
                  <a:gd name="T69" fmla="*/ 45 h 702"/>
                  <a:gd name="T70" fmla="*/ 43 w 408"/>
                  <a:gd name="T71" fmla="*/ 46 h 702"/>
                  <a:gd name="T72" fmla="*/ 43 w 408"/>
                  <a:gd name="T73" fmla="*/ 48 h 702"/>
                  <a:gd name="T74" fmla="*/ 42 w 408"/>
                  <a:gd name="T75" fmla="*/ 48 h 702"/>
                  <a:gd name="T76" fmla="*/ 43 w 408"/>
                  <a:gd name="T77" fmla="*/ 51 h 702"/>
                  <a:gd name="T78" fmla="*/ 40 w 408"/>
                  <a:gd name="T79" fmla="*/ 52 h 702"/>
                  <a:gd name="T80" fmla="*/ 40 w 408"/>
                  <a:gd name="T81" fmla="*/ 52 h 702"/>
                  <a:gd name="T82" fmla="*/ 40 w 408"/>
                  <a:gd name="T83" fmla="*/ 52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702"/>
                  <a:gd name="T128" fmla="*/ 408 w 408"/>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92" name="Freeform 20"/>
              <p:cNvSpPr>
                <a:spLocks noChangeAspect="1"/>
              </p:cNvSpPr>
              <p:nvPr/>
            </p:nvSpPr>
            <p:spPr bwMode="auto">
              <a:xfrm>
                <a:off x="1027" y="1395"/>
                <a:ext cx="284" cy="208"/>
              </a:xfrm>
              <a:custGeom>
                <a:avLst/>
                <a:gdLst>
                  <a:gd name="T0" fmla="*/ 43 w 372"/>
                  <a:gd name="T1" fmla="*/ 7 h 288"/>
                  <a:gd name="T2" fmla="*/ 40 w 372"/>
                  <a:gd name="T3" fmla="*/ 21 h 288"/>
                  <a:gd name="T4" fmla="*/ 36 w 372"/>
                  <a:gd name="T5" fmla="*/ 21 h 288"/>
                  <a:gd name="T6" fmla="*/ 0 w 372"/>
                  <a:gd name="T7" fmla="*/ 19 h 288"/>
                  <a:gd name="T8" fmla="*/ 2 w 372"/>
                  <a:gd name="T9" fmla="*/ 16 h 288"/>
                  <a:gd name="T10" fmla="*/ 4 w 372"/>
                  <a:gd name="T11" fmla="*/ 0 h 288"/>
                  <a:gd name="T12" fmla="*/ 32 w 372"/>
                  <a:gd name="T13" fmla="*/ 2 h 288"/>
                  <a:gd name="T14" fmla="*/ 43 w 372"/>
                  <a:gd name="T15" fmla="*/ 3 h 288"/>
                  <a:gd name="T16" fmla="*/ 43 w 372"/>
                  <a:gd name="T17" fmla="*/ 5 h 288"/>
                  <a:gd name="T18" fmla="*/ 43 w 372"/>
                  <a:gd name="T19" fmla="*/ 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288"/>
                  <a:gd name="T32" fmla="*/ 372 w 372"/>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93" name="Freeform 21"/>
              <p:cNvSpPr>
                <a:spLocks noChangeAspect="1"/>
              </p:cNvSpPr>
              <p:nvPr/>
            </p:nvSpPr>
            <p:spPr bwMode="auto">
              <a:xfrm>
                <a:off x="1027" y="1395"/>
                <a:ext cx="284" cy="208"/>
              </a:xfrm>
              <a:custGeom>
                <a:avLst/>
                <a:gdLst>
                  <a:gd name="T0" fmla="*/ 43 w 372"/>
                  <a:gd name="T1" fmla="*/ 7 h 288"/>
                  <a:gd name="T2" fmla="*/ 40 w 372"/>
                  <a:gd name="T3" fmla="*/ 21 h 288"/>
                  <a:gd name="T4" fmla="*/ 36 w 372"/>
                  <a:gd name="T5" fmla="*/ 21 h 288"/>
                  <a:gd name="T6" fmla="*/ 0 w 372"/>
                  <a:gd name="T7" fmla="*/ 19 h 288"/>
                  <a:gd name="T8" fmla="*/ 2 w 372"/>
                  <a:gd name="T9" fmla="*/ 16 h 288"/>
                  <a:gd name="T10" fmla="*/ 4 w 372"/>
                  <a:gd name="T11" fmla="*/ 0 h 288"/>
                  <a:gd name="T12" fmla="*/ 32 w 372"/>
                  <a:gd name="T13" fmla="*/ 2 h 288"/>
                  <a:gd name="T14" fmla="*/ 43 w 372"/>
                  <a:gd name="T15" fmla="*/ 3 h 288"/>
                  <a:gd name="T16" fmla="*/ 43 w 372"/>
                  <a:gd name="T17" fmla="*/ 5 h 288"/>
                  <a:gd name="T18" fmla="*/ 43 w 372"/>
                  <a:gd name="T19" fmla="*/ 7 h 288"/>
                  <a:gd name="T20" fmla="*/ 43 w 372"/>
                  <a:gd name="T21" fmla="*/ 7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288"/>
                  <a:gd name="T35" fmla="*/ 372 w 372"/>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94" name="Freeform 22"/>
              <p:cNvSpPr>
                <a:spLocks noChangeAspect="1"/>
              </p:cNvSpPr>
              <p:nvPr/>
            </p:nvSpPr>
            <p:spPr bwMode="auto">
              <a:xfrm>
                <a:off x="2336" y="1274"/>
                <a:ext cx="68" cy="61"/>
              </a:xfrm>
              <a:custGeom>
                <a:avLst/>
                <a:gdLst>
                  <a:gd name="T0" fmla="*/ 8 w 90"/>
                  <a:gd name="T1" fmla="*/ 0 h 84"/>
                  <a:gd name="T2" fmla="*/ 10 w 90"/>
                  <a:gd name="T3" fmla="*/ 4 h 84"/>
                  <a:gd name="T4" fmla="*/ 5 w 90"/>
                  <a:gd name="T5" fmla="*/ 5 h 84"/>
                  <a:gd name="T6" fmla="*/ 2 w 90"/>
                  <a:gd name="T7" fmla="*/ 7 h 84"/>
                  <a:gd name="T8" fmla="*/ 2 w 90"/>
                  <a:gd name="T9" fmla="*/ 6 h 84"/>
                  <a:gd name="T10" fmla="*/ 0 w 90"/>
                  <a:gd name="T11" fmla="*/ 1 h 84"/>
                  <a:gd name="T12" fmla="*/ 8 w 90"/>
                  <a:gd name="T13" fmla="*/ 0 h 84"/>
                  <a:gd name="T14" fmla="*/ 8 w 90"/>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84"/>
                  <a:gd name="T26" fmla="*/ 90 w 90"/>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84">
                    <a:moveTo>
                      <a:pt x="84" y="0"/>
                    </a:moveTo>
                    <a:lnTo>
                      <a:pt x="90" y="42"/>
                    </a:lnTo>
                    <a:lnTo>
                      <a:pt x="42" y="60"/>
                    </a:lnTo>
                    <a:lnTo>
                      <a:pt x="12" y="84"/>
                    </a:lnTo>
                    <a:lnTo>
                      <a:pt x="12" y="72"/>
                    </a:lnTo>
                    <a:lnTo>
                      <a:pt x="0" y="18"/>
                    </a:lnTo>
                    <a:lnTo>
                      <a:pt x="78" y="0"/>
                    </a:lnTo>
                    <a:lnTo>
                      <a:pt x="84" y="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95" name="Freeform 23"/>
              <p:cNvSpPr>
                <a:spLocks noChangeAspect="1"/>
              </p:cNvSpPr>
              <p:nvPr/>
            </p:nvSpPr>
            <p:spPr bwMode="auto">
              <a:xfrm>
                <a:off x="2336" y="1274"/>
                <a:ext cx="68" cy="61"/>
              </a:xfrm>
              <a:custGeom>
                <a:avLst/>
                <a:gdLst>
                  <a:gd name="T0" fmla="*/ 8 w 90"/>
                  <a:gd name="T1" fmla="*/ 0 h 84"/>
                  <a:gd name="T2" fmla="*/ 10 w 90"/>
                  <a:gd name="T3" fmla="*/ 4 h 84"/>
                  <a:gd name="T4" fmla="*/ 5 w 90"/>
                  <a:gd name="T5" fmla="*/ 5 h 84"/>
                  <a:gd name="T6" fmla="*/ 2 w 90"/>
                  <a:gd name="T7" fmla="*/ 7 h 84"/>
                  <a:gd name="T8" fmla="*/ 2 w 90"/>
                  <a:gd name="T9" fmla="*/ 6 h 84"/>
                  <a:gd name="T10" fmla="*/ 0 w 90"/>
                  <a:gd name="T11" fmla="*/ 1 h 84"/>
                  <a:gd name="T12" fmla="*/ 8 w 90"/>
                  <a:gd name="T13" fmla="*/ 0 h 84"/>
                  <a:gd name="T14" fmla="*/ 8 w 90"/>
                  <a:gd name="T15" fmla="*/ 0 h 84"/>
                  <a:gd name="T16" fmla="*/ 8 w 90"/>
                  <a:gd name="T17" fmla="*/ 1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4"/>
                  <a:gd name="T29" fmla="*/ 90 w 90"/>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96" name="Freeform 24"/>
              <p:cNvSpPr>
                <a:spLocks noChangeAspect="1"/>
              </p:cNvSpPr>
              <p:nvPr/>
            </p:nvSpPr>
            <p:spPr bwMode="auto">
              <a:xfrm>
                <a:off x="2281" y="1404"/>
                <a:ext cx="41" cy="61"/>
              </a:xfrm>
              <a:custGeom>
                <a:avLst/>
                <a:gdLst>
                  <a:gd name="T0" fmla="*/ 2 w 54"/>
                  <a:gd name="T1" fmla="*/ 0 h 84"/>
                  <a:gd name="T2" fmla="*/ 2 w 54"/>
                  <a:gd name="T3" fmla="*/ 1 h 84"/>
                  <a:gd name="T4" fmla="*/ 2 w 54"/>
                  <a:gd name="T5" fmla="*/ 2 h 84"/>
                  <a:gd name="T6" fmla="*/ 4 w 54"/>
                  <a:gd name="T7" fmla="*/ 4 h 84"/>
                  <a:gd name="T8" fmla="*/ 5 w 54"/>
                  <a:gd name="T9" fmla="*/ 5 h 84"/>
                  <a:gd name="T10" fmla="*/ 5 w 54"/>
                  <a:gd name="T11" fmla="*/ 6 h 84"/>
                  <a:gd name="T12" fmla="*/ 6 w 54"/>
                  <a:gd name="T13" fmla="*/ 7 h 84"/>
                  <a:gd name="T14" fmla="*/ 3 w 54"/>
                  <a:gd name="T15" fmla="*/ 7 h 84"/>
                  <a:gd name="T16" fmla="*/ 0 w 54"/>
                  <a:gd name="T17" fmla="*/ 1 h 84"/>
                  <a:gd name="T18" fmla="*/ 2 w 54"/>
                  <a:gd name="T19" fmla="*/ 0 h 84"/>
                  <a:gd name="T20" fmla="*/ 2 w 54"/>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4"/>
                  <a:gd name="T35" fmla="*/ 54 w 54"/>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97" name="Freeform 25"/>
              <p:cNvSpPr>
                <a:spLocks noChangeAspect="1"/>
              </p:cNvSpPr>
              <p:nvPr/>
            </p:nvSpPr>
            <p:spPr bwMode="auto">
              <a:xfrm>
                <a:off x="2281" y="1404"/>
                <a:ext cx="41" cy="61"/>
              </a:xfrm>
              <a:custGeom>
                <a:avLst/>
                <a:gdLst>
                  <a:gd name="T0" fmla="*/ 2 w 54"/>
                  <a:gd name="T1" fmla="*/ 0 h 84"/>
                  <a:gd name="T2" fmla="*/ 2 w 54"/>
                  <a:gd name="T3" fmla="*/ 1 h 84"/>
                  <a:gd name="T4" fmla="*/ 2 w 54"/>
                  <a:gd name="T5" fmla="*/ 2 h 84"/>
                  <a:gd name="T6" fmla="*/ 4 w 54"/>
                  <a:gd name="T7" fmla="*/ 4 h 84"/>
                  <a:gd name="T8" fmla="*/ 5 w 54"/>
                  <a:gd name="T9" fmla="*/ 5 h 84"/>
                  <a:gd name="T10" fmla="*/ 5 w 54"/>
                  <a:gd name="T11" fmla="*/ 6 h 84"/>
                  <a:gd name="T12" fmla="*/ 6 w 54"/>
                  <a:gd name="T13" fmla="*/ 7 h 84"/>
                  <a:gd name="T14" fmla="*/ 3 w 54"/>
                  <a:gd name="T15" fmla="*/ 7 h 84"/>
                  <a:gd name="T16" fmla="*/ 0 w 54"/>
                  <a:gd name="T17" fmla="*/ 1 h 84"/>
                  <a:gd name="T18" fmla="*/ 2 w 54"/>
                  <a:gd name="T19" fmla="*/ 0 h 84"/>
                  <a:gd name="T20" fmla="*/ 2 w 54"/>
                  <a:gd name="T21" fmla="*/ 0 h 84"/>
                  <a:gd name="T22" fmla="*/ 2 w 54"/>
                  <a:gd name="T23" fmla="*/ 1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84"/>
                  <a:gd name="T38" fmla="*/ 54 w 54"/>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98" name="Freeform 26"/>
              <p:cNvSpPr>
                <a:spLocks noChangeAspect="1"/>
              </p:cNvSpPr>
              <p:nvPr/>
            </p:nvSpPr>
            <p:spPr bwMode="auto">
              <a:xfrm>
                <a:off x="2240" y="1456"/>
                <a:ext cx="9" cy="4"/>
              </a:xfrm>
              <a:custGeom>
                <a:avLst/>
                <a:gdLst>
                  <a:gd name="T0" fmla="*/ 2 w 12"/>
                  <a:gd name="T1" fmla="*/ 1 h 6"/>
                  <a:gd name="T2" fmla="*/ 0 w 12"/>
                  <a:gd name="T3" fmla="*/ 0 h 6"/>
                  <a:gd name="T4" fmla="*/ 2 w 12"/>
                  <a:gd name="T5" fmla="*/ 0 h 6"/>
                  <a:gd name="T6" fmla="*/ 2 w 12"/>
                  <a:gd name="T7" fmla="*/ 1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6" y="6"/>
                    </a:moveTo>
                    <a:lnTo>
                      <a:pt x="0" y="0"/>
                    </a:lnTo>
                    <a:lnTo>
                      <a:pt x="12" y="0"/>
                    </a:lnTo>
                    <a:lnTo>
                      <a:pt x="6"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99" name="Freeform 27"/>
              <p:cNvSpPr>
                <a:spLocks noChangeAspect="1"/>
              </p:cNvSpPr>
              <p:nvPr/>
            </p:nvSpPr>
            <p:spPr bwMode="auto">
              <a:xfrm>
                <a:off x="2240" y="1456"/>
                <a:ext cx="9" cy="9"/>
              </a:xfrm>
              <a:custGeom>
                <a:avLst/>
                <a:gdLst>
                  <a:gd name="T0" fmla="*/ 2 w 12"/>
                  <a:gd name="T1" fmla="*/ 2 h 12"/>
                  <a:gd name="T2" fmla="*/ 0 w 12"/>
                  <a:gd name="T3" fmla="*/ 0 h 12"/>
                  <a:gd name="T4" fmla="*/ 2 w 12"/>
                  <a:gd name="T5" fmla="*/ 0 h 12"/>
                  <a:gd name="T6" fmla="*/ 2 w 12"/>
                  <a:gd name="T7" fmla="*/ 2 h 12"/>
                  <a:gd name="T8" fmla="*/ 2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6" y="6"/>
                    </a:moveTo>
                    <a:lnTo>
                      <a:pt x="0" y="0"/>
                    </a:lnTo>
                    <a:lnTo>
                      <a:pt x="12" y="0"/>
                    </a:lnTo>
                    <a:lnTo>
                      <a:pt x="6" y="6"/>
                    </a:lnTo>
                    <a:lnTo>
                      <a:pt x="6"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00" name="Freeform 28"/>
              <p:cNvSpPr>
                <a:spLocks noChangeAspect="1"/>
              </p:cNvSpPr>
              <p:nvPr/>
            </p:nvSpPr>
            <p:spPr bwMode="auto">
              <a:xfrm>
                <a:off x="1883" y="1859"/>
                <a:ext cx="352" cy="251"/>
              </a:xfrm>
              <a:custGeom>
                <a:avLst/>
                <a:gdLst>
                  <a:gd name="T0" fmla="*/ 38 w 462"/>
                  <a:gd name="T1" fmla="*/ 0 h 348"/>
                  <a:gd name="T2" fmla="*/ 52 w 462"/>
                  <a:gd name="T3" fmla="*/ 17 h 348"/>
                  <a:gd name="T4" fmla="*/ 53 w 462"/>
                  <a:gd name="T5" fmla="*/ 22 h 348"/>
                  <a:gd name="T6" fmla="*/ 51 w 462"/>
                  <a:gd name="T7" fmla="*/ 23 h 348"/>
                  <a:gd name="T8" fmla="*/ 51 w 462"/>
                  <a:gd name="T9" fmla="*/ 23 h 348"/>
                  <a:gd name="T10" fmla="*/ 50 w 462"/>
                  <a:gd name="T11" fmla="*/ 25 h 348"/>
                  <a:gd name="T12" fmla="*/ 46 w 462"/>
                  <a:gd name="T13" fmla="*/ 25 h 348"/>
                  <a:gd name="T14" fmla="*/ 46 w 462"/>
                  <a:gd name="T15" fmla="*/ 25 h 348"/>
                  <a:gd name="T16" fmla="*/ 47 w 462"/>
                  <a:gd name="T17" fmla="*/ 25 h 348"/>
                  <a:gd name="T18" fmla="*/ 47 w 462"/>
                  <a:gd name="T19" fmla="*/ 24 h 348"/>
                  <a:gd name="T20" fmla="*/ 46 w 462"/>
                  <a:gd name="T21" fmla="*/ 24 h 348"/>
                  <a:gd name="T22" fmla="*/ 43 w 462"/>
                  <a:gd name="T23" fmla="*/ 22 h 348"/>
                  <a:gd name="T24" fmla="*/ 42 w 462"/>
                  <a:gd name="T25" fmla="*/ 22 h 348"/>
                  <a:gd name="T26" fmla="*/ 40 w 462"/>
                  <a:gd name="T27" fmla="*/ 19 h 348"/>
                  <a:gd name="T28" fmla="*/ 38 w 462"/>
                  <a:gd name="T29" fmla="*/ 19 h 348"/>
                  <a:gd name="T30" fmla="*/ 38 w 462"/>
                  <a:gd name="T31" fmla="*/ 18 h 348"/>
                  <a:gd name="T32" fmla="*/ 37 w 462"/>
                  <a:gd name="T33" fmla="*/ 18 h 348"/>
                  <a:gd name="T34" fmla="*/ 38 w 462"/>
                  <a:gd name="T35" fmla="*/ 18 h 348"/>
                  <a:gd name="T36" fmla="*/ 37 w 462"/>
                  <a:gd name="T37" fmla="*/ 18 h 348"/>
                  <a:gd name="T38" fmla="*/ 34 w 462"/>
                  <a:gd name="T39" fmla="*/ 16 h 348"/>
                  <a:gd name="T40" fmla="*/ 35 w 462"/>
                  <a:gd name="T41" fmla="*/ 14 h 348"/>
                  <a:gd name="T42" fmla="*/ 33 w 462"/>
                  <a:gd name="T43" fmla="*/ 13 h 348"/>
                  <a:gd name="T44" fmla="*/ 34 w 462"/>
                  <a:gd name="T45" fmla="*/ 14 h 348"/>
                  <a:gd name="T46" fmla="*/ 32 w 462"/>
                  <a:gd name="T47" fmla="*/ 14 h 348"/>
                  <a:gd name="T48" fmla="*/ 33 w 462"/>
                  <a:gd name="T49" fmla="*/ 9 h 348"/>
                  <a:gd name="T50" fmla="*/ 25 w 462"/>
                  <a:gd name="T51" fmla="*/ 4 h 348"/>
                  <a:gd name="T52" fmla="*/ 21 w 462"/>
                  <a:gd name="T53" fmla="*/ 4 h 348"/>
                  <a:gd name="T54" fmla="*/ 21 w 462"/>
                  <a:gd name="T55" fmla="*/ 5 h 348"/>
                  <a:gd name="T56" fmla="*/ 14 w 462"/>
                  <a:gd name="T57" fmla="*/ 6 h 348"/>
                  <a:gd name="T58" fmla="*/ 14 w 462"/>
                  <a:gd name="T59" fmla="*/ 6 h 348"/>
                  <a:gd name="T60" fmla="*/ 15 w 462"/>
                  <a:gd name="T61" fmla="*/ 6 h 348"/>
                  <a:gd name="T62" fmla="*/ 15 w 462"/>
                  <a:gd name="T63" fmla="*/ 6 h 348"/>
                  <a:gd name="T64" fmla="*/ 11 w 462"/>
                  <a:gd name="T65" fmla="*/ 4 h 348"/>
                  <a:gd name="T66" fmla="*/ 11 w 462"/>
                  <a:gd name="T67" fmla="*/ 4 h 348"/>
                  <a:gd name="T68" fmla="*/ 11 w 462"/>
                  <a:gd name="T69" fmla="*/ 4 h 348"/>
                  <a:gd name="T70" fmla="*/ 7 w 462"/>
                  <a:gd name="T71" fmla="*/ 4 h 348"/>
                  <a:gd name="T72" fmla="*/ 9 w 462"/>
                  <a:gd name="T73" fmla="*/ 3 h 348"/>
                  <a:gd name="T74" fmla="*/ 8 w 462"/>
                  <a:gd name="T75" fmla="*/ 3 h 348"/>
                  <a:gd name="T76" fmla="*/ 3 w 462"/>
                  <a:gd name="T77" fmla="*/ 4 h 348"/>
                  <a:gd name="T78" fmla="*/ 4 w 462"/>
                  <a:gd name="T79" fmla="*/ 4 h 348"/>
                  <a:gd name="T80" fmla="*/ 3 w 462"/>
                  <a:gd name="T81" fmla="*/ 3 h 348"/>
                  <a:gd name="T82" fmla="*/ 3 w 462"/>
                  <a:gd name="T83" fmla="*/ 4 h 348"/>
                  <a:gd name="T84" fmla="*/ 2 w 462"/>
                  <a:gd name="T85" fmla="*/ 4 h 348"/>
                  <a:gd name="T86" fmla="*/ 2 w 462"/>
                  <a:gd name="T87" fmla="*/ 3 h 348"/>
                  <a:gd name="T88" fmla="*/ 0 w 462"/>
                  <a:gd name="T89" fmla="*/ 2 h 348"/>
                  <a:gd name="T90" fmla="*/ 0 w 462"/>
                  <a:gd name="T91" fmla="*/ 1 h 348"/>
                  <a:gd name="T92" fmla="*/ 16 w 462"/>
                  <a:gd name="T93" fmla="*/ 1 h 348"/>
                  <a:gd name="T94" fmla="*/ 17 w 462"/>
                  <a:gd name="T95" fmla="*/ 1 h 348"/>
                  <a:gd name="T96" fmla="*/ 33 w 462"/>
                  <a:gd name="T97" fmla="*/ 1 h 348"/>
                  <a:gd name="T98" fmla="*/ 34 w 462"/>
                  <a:gd name="T99" fmla="*/ 2 h 348"/>
                  <a:gd name="T100" fmla="*/ 35 w 462"/>
                  <a:gd name="T101" fmla="*/ 1 h 348"/>
                  <a:gd name="T102" fmla="*/ 35 w 462"/>
                  <a:gd name="T103" fmla="*/ 0 h 348"/>
                  <a:gd name="T104" fmla="*/ 38 w 462"/>
                  <a:gd name="T105" fmla="*/ 0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348"/>
                  <a:gd name="T161" fmla="*/ 462 w 462"/>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01" name="Freeform 29"/>
              <p:cNvSpPr>
                <a:spLocks noChangeAspect="1"/>
              </p:cNvSpPr>
              <p:nvPr/>
            </p:nvSpPr>
            <p:spPr bwMode="auto">
              <a:xfrm>
                <a:off x="1883" y="1859"/>
                <a:ext cx="352" cy="251"/>
              </a:xfrm>
              <a:custGeom>
                <a:avLst/>
                <a:gdLst>
                  <a:gd name="T0" fmla="*/ 38 w 462"/>
                  <a:gd name="T1" fmla="*/ 0 h 348"/>
                  <a:gd name="T2" fmla="*/ 52 w 462"/>
                  <a:gd name="T3" fmla="*/ 17 h 348"/>
                  <a:gd name="T4" fmla="*/ 53 w 462"/>
                  <a:gd name="T5" fmla="*/ 22 h 348"/>
                  <a:gd name="T6" fmla="*/ 51 w 462"/>
                  <a:gd name="T7" fmla="*/ 23 h 348"/>
                  <a:gd name="T8" fmla="*/ 51 w 462"/>
                  <a:gd name="T9" fmla="*/ 23 h 348"/>
                  <a:gd name="T10" fmla="*/ 50 w 462"/>
                  <a:gd name="T11" fmla="*/ 25 h 348"/>
                  <a:gd name="T12" fmla="*/ 46 w 462"/>
                  <a:gd name="T13" fmla="*/ 25 h 348"/>
                  <a:gd name="T14" fmla="*/ 46 w 462"/>
                  <a:gd name="T15" fmla="*/ 25 h 348"/>
                  <a:gd name="T16" fmla="*/ 47 w 462"/>
                  <a:gd name="T17" fmla="*/ 25 h 348"/>
                  <a:gd name="T18" fmla="*/ 47 w 462"/>
                  <a:gd name="T19" fmla="*/ 24 h 348"/>
                  <a:gd name="T20" fmla="*/ 46 w 462"/>
                  <a:gd name="T21" fmla="*/ 24 h 348"/>
                  <a:gd name="T22" fmla="*/ 43 w 462"/>
                  <a:gd name="T23" fmla="*/ 22 h 348"/>
                  <a:gd name="T24" fmla="*/ 42 w 462"/>
                  <a:gd name="T25" fmla="*/ 22 h 348"/>
                  <a:gd name="T26" fmla="*/ 40 w 462"/>
                  <a:gd name="T27" fmla="*/ 19 h 348"/>
                  <a:gd name="T28" fmla="*/ 38 w 462"/>
                  <a:gd name="T29" fmla="*/ 19 h 348"/>
                  <a:gd name="T30" fmla="*/ 38 w 462"/>
                  <a:gd name="T31" fmla="*/ 18 h 348"/>
                  <a:gd name="T32" fmla="*/ 37 w 462"/>
                  <a:gd name="T33" fmla="*/ 18 h 348"/>
                  <a:gd name="T34" fmla="*/ 38 w 462"/>
                  <a:gd name="T35" fmla="*/ 18 h 348"/>
                  <a:gd name="T36" fmla="*/ 37 w 462"/>
                  <a:gd name="T37" fmla="*/ 18 h 348"/>
                  <a:gd name="T38" fmla="*/ 34 w 462"/>
                  <a:gd name="T39" fmla="*/ 16 h 348"/>
                  <a:gd name="T40" fmla="*/ 35 w 462"/>
                  <a:gd name="T41" fmla="*/ 14 h 348"/>
                  <a:gd name="T42" fmla="*/ 33 w 462"/>
                  <a:gd name="T43" fmla="*/ 13 h 348"/>
                  <a:gd name="T44" fmla="*/ 34 w 462"/>
                  <a:gd name="T45" fmla="*/ 14 h 348"/>
                  <a:gd name="T46" fmla="*/ 32 w 462"/>
                  <a:gd name="T47" fmla="*/ 14 h 348"/>
                  <a:gd name="T48" fmla="*/ 33 w 462"/>
                  <a:gd name="T49" fmla="*/ 9 h 348"/>
                  <a:gd name="T50" fmla="*/ 25 w 462"/>
                  <a:gd name="T51" fmla="*/ 4 h 348"/>
                  <a:gd name="T52" fmla="*/ 21 w 462"/>
                  <a:gd name="T53" fmla="*/ 4 h 348"/>
                  <a:gd name="T54" fmla="*/ 21 w 462"/>
                  <a:gd name="T55" fmla="*/ 5 h 348"/>
                  <a:gd name="T56" fmla="*/ 14 w 462"/>
                  <a:gd name="T57" fmla="*/ 6 h 348"/>
                  <a:gd name="T58" fmla="*/ 14 w 462"/>
                  <a:gd name="T59" fmla="*/ 6 h 348"/>
                  <a:gd name="T60" fmla="*/ 15 w 462"/>
                  <a:gd name="T61" fmla="*/ 6 h 348"/>
                  <a:gd name="T62" fmla="*/ 15 w 462"/>
                  <a:gd name="T63" fmla="*/ 6 h 348"/>
                  <a:gd name="T64" fmla="*/ 11 w 462"/>
                  <a:gd name="T65" fmla="*/ 4 h 348"/>
                  <a:gd name="T66" fmla="*/ 11 w 462"/>
                  <a:gd name="T67" fmla="*/ 4 h 348"/>
                  <a:gd name="T68" fmla="*/ 11 w 462"/>
                  <a:gd name="T69" fmla="*/ 4 h 348"/>
                  <a:gd name="T70" fmla="*/ 7 w 462"/>
                  <a:gd name="T71" fmla="*/ 4 h 348"/>
                  <a:gd name="T72" fmla="*/ 9 w 462"/>
                  <a:gd name="T73" fmla="*/ 3 h 348"/>
                  <a:gd name="T74" fmla="*/ 8 w 462"/>
                  <a:gd name="T75" fmla="*/ 3 h 348"/>
                  <a:gd name="T76" fmla="*/ 3 w 462"/>
                  <a:gd name="T77" fmla="*/ 4 h 348"/>
                  <a:gd name="T78" fmla="*/ 4 w 462"/>
                  <a:gd name="T79" fmla="*/ 4 h 348"/>
                  <a:gd name="T80" fmla="*/ 3 w 462"/>
                  <a:gd name="T81" fmla="*/ 3 h 348"/>
                  <a:gd name="T82" fmla="*/ 3 w 462"/>
                  <a:gd name="T83" fmla="*/ 4 h 348"/>
                  <a:gd name="T84" fmla="*/ 2 w 462"/>
                  <a:gd name="T85" fmla="*/ 4 h 348"/>
                  <a:gd name="T86" fmla="*/ 2 w 462"/>
                  <a:gd name="T87" fmla="*/ 3 h 348"/>
                  <a:gd name="T88" fmla="*/ 0 w 462"/>
                  <a:gd name="T89" fmla="*/ 2 h 348"/>
                  <a:gd name="T90" fmla="*/ 0 w 462"/>
                  <a:gd name="T91" fmla="*/ 1 h 348"/>
                  <a:gd name="T92" fmla="*/ 16 w 462"/>
                  <a:gd name="T93" fmla="*/ 1 h 348"/>
                  <a:gd name="T94" fmla="*/ 17 w 462"/>
                  <a:gd name="T95" fmla="*/ 1 h 348"/>
                  <a:gd name="T96" fmla="*/ 33 w 462"/>
                  <a:gd name="T97" fmla="*/ 1 h 348"/>
                  <a:gd name="T98" fmla="*/ 34 w 462"/>
                  <a:gd name="T99" fmla="*/ 2 h 348"/>
                  <a:gd name="T100" fmla="*/ 35 w 462"/>
                  <a:gd name="T101" fmla="*/ 1 h 348"/>
                  <a:gd name="T102" fmla="*/ 35 w 462"/>
                  <a:gd name="T103" fmla="*/ 0 h 348"/>
                  <a:gd name="T104" fmla="*/ 38 w 462"/>
                  <a:gd name="T105" fmla="*/ 0 h 348"/>
                  <a:gd name="T106" fmla="*/ 38 w 462"/>
                  <a:gd name="T107" fmla="*/ 1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2"/>
                  <a:gd name="T163" fmla="*/ 0 h 348"/>
                  <a:gd name="T164" fmla="*/ 462 w 462"/>
                  <a:gd name="T165" fmla="*/ 348 h 3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02" name="Freeform 30"/>
              <p:cNvSpPr>
                <a:spLocks noChangeAspect="1"/>
              </p:cNvSpPr>
              <p:nvPr/>
            </p:nvSpPr>
            <p:spPr bwMode="auto">
              <a:xfrm>
                <a:off x="1942" y="1672"/>
                <a:ext cx="211" cy="208"/>
              </a:xfrm>
              <a:custGeom>
                <a:avLst/>
                <a:gdLst>
                  <a:gd name="T0" fmla="*/ 8 w 276"/>
                  <a:gd name="T1" fmla="*/ 1 h 288"/>
                  <a:gd name="T2" fmla="*/ 15 w 276"/>
                  <a:gd name="T3" fmla="*/ 0 h 288"/>
                  <a:gd name="T4" fmla="*/ 14 w 276"/>
                  <a:gd name="T5" fmla="*/ 1 h 288"/>
                  <a:gd name="T6" fmla="*/ 18 w 276"/>
                  <a:gd name="T7" fmla="*/ 3 h 288"/>
                  <a:gd name="T8" fmla="*/ 20 w 276"/>
                  <a:gd name="T9" fmla="*/ 5 h 288"/>
                  <a:gd name="T10" fmla="*/ 28 w 276"/>
                  <a:gd name="T11" fmla="*/ 9 h 288"/>
                  <a:gd name="T12" fmla="*/ 30 w 276"/>
                  <a:gd name="T13" fmla="*/ 12 h 288"/>
                  <a:gd name="T14" fmla="*/ 32 w 276"/>
                  <a:gd name="T15" fmla="*/ 12 h 288"/>
                  <a:gd name="T16" fmla="*/ 31 w 276"/>
                  <a:gd name="T17" fmla="*/ 14 h 288"/>
                  <a:gd name="T18" fmla="*/ 31 w 276"/>
                  <a:gd name="T19" fmla="*/ 14 h 288"/>
                  <a:gd name="T20" fmla="*/ 29 w 276"/>
                  <a:gd name="T21" fmla="*/ 16 h 288"/>
                  <a:gd name="T22" fmla="*/ 29 w 276"/>
                  <a:gd name="T23" fmla="*/ 17 h 288"/>
                  <a:gd name="T24" fmla="*/ 28 w 276"/>
                  <a:gd name="T25" fmla="*/ 17 h 288"/>
                  <a:gd name="T26" fmla="*/ 30 w 276"/>
                  <a:gd name="T27" fmla="*/ 17 h 288"/>
                  <a:gd name="T28" fmla="*/ 29 w 276"/>
                  <a:gd name="T29" fmla="*/ 20 h 288"/>
                  <a:gd name="T30" fmla="*/ 27 w 276"/>
                  <a:gd name="T31" fmla="*/ 20 h 288"/>
                  <a:gd name="T32" fmla="*/ 27 w 276"/>
                  <a:gd name="T33" fmla="*/ 21 h 288"/>
                  <a:gd name="T34" fmla="*/ 26 w 276"/>
                  <a:gd name="T35" fmla="*/ 21 h 288"/>
                  <a:gd name="T36" fmla="*/ 25 w 276"/>
                  <a:gd name="T37" fmla="*/ 20 h 288"/>
                  <a:gd name="T38" fmla="*/ 8 w 276"/>
                  <a:gd name="T39" fmla="*/ 21 h 288"/>
                  <a:gd name="T40" fmla="*/ 7 w 276"/>
                  <a:gd name="T41" fmla="*/ 20 h 288"/>
                  <a:gd name="T42" fmla="*/ 5 w 276"/>
                  <a:gd name="T43" fmla="*/ 16 h 288"/>
                  <a:gd name="T44" fmla="*/ 7 w 276"/>
                  <a:gd name="T45" fmla="*/ 14 h 288"/>
                  <a:gd name="T46" fmla="*/ 4 w 276"/>
                  <a:gd name="T47" fmla="*/ 11 h 288"/>
                  <a:gd name="T48" fmla="*/ 0 w 276"/>
                  <a:gd name="T49" fmla="*/ 1 h 288"/>
                  <a:gd name="T50" fmla="*/ 8 w 276"/>
                  <a:gd name="T51" fmla="*/ 1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6"/>
                  <a:gd name="T79" fmla="*/ 0 h 288"/>
                  <a:gd name="T80" fmla="*/ 276 w 276"/>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03" name="Freeform 31"/>
              <p:cNvSpPr>
                <a:spLocks noChangeAspect="1"/>
              </p:cNvSpPr>
              <p:nvPr/>
            </p:nvSpPr>
            <p:spPr bwMode="auto">
              <a:xfrm>
                <a:off x="1942" y="1672"/>
                <a:ext cx="211" cy="208"/>
              </a:xfrm>
              <a:custGeom>
                <a:avLst/>
                <a:gdLst>
                  <a:gd name="T0" fmla="*/ 8 w 276"/>
                  <a:gd name="T1" fmla="*/ 1 h 288"/>
                  <a:gd name="T2" fmla="*/ 15 w 276"/>
                  <a:gd name="T3" fmla="*/ 0 h 288"/>
                  <a:gd name="T4" fmla="*/ 14 w 276"/>
                  <a:gd name="T5" fmla="*/ 1 h 288"/>
                  <a:gd name="T6" fmla="*/ 18 w 276"/>
                  <a:gd name="T7" fmla="*/ 3 h 288"/>
                  <a:gd name="T8" fmla="*/ 20 w 276"/>
                  <a:gd name="T9" fmla="*/ 5 h 288"/>
                  <a:gd name="T10" fmla="*/ 28 w 276"/>
                  <a:gd name="T11" fmla="*/ 9 h 288"/>
                  <a:gd name="T12" fmla="*/ 30 w 276"/>
                  <a:gd name="T13" fmla="*/ 12 h 288"/>
                  <a:gd name="T14" fmla="*/ 32 w 276"/>
                  <a:gd name="T15" fmla="*/ 12 h 288"/>
                  <a:gd name="T16" fmla="*/ 31 w 276"/>
                  <a:gd name="T17" fmla="*/ 14 h 288"/>
                  <a:gd name="T18" fmla="*/ 31 w 276"/>
                  <a:gd name="T19" fmla="*/ 14 h 288"/>
                  <a:gd name="T20" fmla="*/ 29 w 276"/>
                  <a:gd name="T21" fmla="*/ 16 h 288"/>
                  <a:gd name="T22" fmla="*/ 29 w 276"/>
                  <a:gd name="T23" fmla="*/ 17 h 288"/>
                  <a:gd name="T24" fmla="*/ 28 w 276"/>
                  <a:gd name="T25" fmla="*/ 17 h 288"/>
                  <a:gd name="T26" fmla="*/ 30 w 276"/>
                  <a:gd name="T27" fmla="*/ 17 h 288"/>
                  <a:gd name="T28" fmla="*/ 29 w 276"/>
                  <a:gd name="T29" fmla="*/ 20 h 288"/>
                  <a:gd name="T30" fmla="*/ 27 w 276"/>
                  <a:gd name="T31" fmla="*/ 20 h 288"/>
                  <a:gd name="T32" fmla="*/ 27 w 276"/>
                  <a:gd name="T33" fmla="*/ 21 h 288"/>
                  <a:gd name="T34" fmla="*/ 26 w 276"/>
                  <a:gd name="T35" fmla="*/ 21 h 288"/>
                  <a:gd name="T36" fmla="*/ 25 w 276"/>
                  <a:gd name="T37" fmla="*/ 20 h 288"/>
                  <a:gd name="T38" fmla="*/ 8 w 276"/>
                  <a:gd name="T39" fmla="*/ 21 h 288"/>
                  <a:gd name="T40" fmla="*/ 7 w 276"/>
                  <a:gd name="T41" fmla="*/ 20 h 288"/>
                  <a:gd name="T42" fmla="*/ 5 w 276"/>
                  <a:gd name="T43" fmla="*/ 16 h 288"/>
                  <a:gd name="T44" fmla="*/ 7 w 276"/>
                  <a:gd name="T45" fmla="*/ 14 h 288"/>
                  <a:gd name="T46" fmla="*/ 4 w 276"/>
                  <a:gd name="T47" fmla="*/ 11 h 288"/>
                  <a:gd name="T48" fmla="*/ 0 w 276"/>
                  <a:gd name="T49" fmla="*/ 1 h 288"/>
                  <a:gd name="T50" fmla="*/ 8 w 276"/>
                  <a:gd name="T51" fmla="*/ 1 h 288"/>
                  <a:gd name="T52" fmla="*/ 8 w 276"/>
                  <a:gd name="T53" fmla="*/ 1 h 2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288"/>
                  <a:gd name="T83" fmla="*/ 276 w 276"/>
                  <a:gd name="T84" fmla="*/ 288 h 2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04" name="Freeform 32"/>
              <p:cNvSpPr>
                <a:spLocks noChangeAspect="1"/>
              </p:cNvSpPr>
              <p:nvPr/>
            </p:nvSpPr>
            <p:spPr bwMode="auto">
              <a:xfrm>
                <a:off x="903" y="1954"/>
                <a:ext cx="19" cy="17"/>
              </a:xfrm>
              <a:custGeom>
                <a:avLst/>
                <a:gdLst>
                  <a:gd name="T0" fmla="*/ 2 w 24"/>
                  <a:gd name="T1" fmla="*/ 0 h 24"/>
                  <a:gd name="T2" fmla="*/ 3 w 24"/>
                  <a:gd name="T3" fmla="*/ 0 h 24"/>
                  <a:gd name="T4" fmla="*/ 4 w 24"/>
                  <a:gd name="T5" fmla="*/ 1 h 24"/>
                  <a:gd name="T6" fmla="*/ 3 w 24"/>
                  <a:gd name="T7" fmla="*/ 1 h 24"/>
                  <a:gd name="T8" fmla="*/ 3 w 24"/>
                  <a:gd name="T9" fmla="*/ 1 h 24"/>
                  <a:gd name="T10" fmla="*/ 2 w 24"/>
                  <a:gd name="T11" fmla="*/ 1 h 24"/>
                  <a:gd name="T12" fmla="*/ 2 w 24"/>
                  <a:gd name="T13" fmla="*/ 1 h 24"/>
                  <a:gd name="T14" fmla="*/ 2 w 24"/>
                  <a:gd name="T15" fmla="*/ 1 h 24"/>
                  <a:gd name="T16" fmla="*/ 0 w 24"/>
                  <a:gd name="T17" fmla="*/ 1 h 24"/>
                  <a:gd name="T18" fmla="*/ 0 w 24"/>
                  <a:gd name="T19" fmla="*/ 1 h 24"/>
                  <a:gd name="T20" fmla="*/ 2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4"/>
                  <a:gd name="T35" fmla="*/ 24 w 2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05" name="Freeform 33"/>
              <p:cNvSpPr>
                <a:spLocks noChangeAspect="1"/>
              </p:cNvSpPr>
              <p:nvPr/>
            </p:nvSpPr>
            <p:spPr bwMode="auto">
              <a:xfrm>
                <a:off x="903" y="1954"/>
                <a:ext cx="19" cy="17"/>
              </a:xfrm>
              <a:custGeom>
                <a:avLst/>
                <a:gdLst>
                  <a:gd name="T0" fmla="*/ 2 w 24"/>
                  <a:gd name="T1" fmla="*/ 0 h 24"/>
                  <a:gd name="T2" fmla="*/ 3 w 24"/>
                  <a:gd name="T3" fmla="*/ 0 h 24"/>
                  <a:gd name="T4" fmla="*/ 4 w 24"/>
                  <a:gd name="T5" fmla="*/ 1 h 24"/>
                  <a:gd name="T6" fmla="*/ 3 w 24"/>
                  <a:gd name="T7" fmla="*/ 1 h 24"/>
                  <a:gd name="T8" fmla="*/ 3 w 24"/>
                  <a:gd name="T9" fmla="*/ 1 h 24"/>
                  <a:gd name="T10" fmla="*/ 2 w 24"/>
                  <a:gd name="T11" fmla="*/ 1 h 24"/>
                  <a:gd name="T12" fmla="*/ 2 w 24"/>
                  <a:gd name="T13" fmla="*/ 1 h 24"/>
                  <a:gd name="T14" fmla="*/ 2 w 24"/>
                  <a:gd name="T15" fmla="*/ 1 h 24"/>
                  <a:gd name="T16" fmla="*/ 0 w 24"/>
                  <a:gd name="T17" fmla="*/ 1 h 24"/>
                  <a:gd name="T18" fmla="*/ 0 w 24"/>
                  <a:gd name="T19" fmla="*/ 1 h 24"/>
                  <a:gd name="T20" fmla="*/ 2 w 24"/>
                  <a:gd name="T21" fmla="*/ 0 h 24"/>
                  <a:gd name="T22" fmla="*/ 2 w 24"/>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4"/>
                  <a:gd name="T38" fmla="*/ 24 w 2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06" name="Freeform 34"/>
              <p:cNvSpPr>
                <a:spLocks noChangeAspect="1"/>
              </p:cNvSpPr>
              <p:nvPr/>
            </p:nvSpPr>
            <p:spPr bwMode="auto">
              <a:xfrm>
                <a:off x="963" y="1984"/>
                <a:ext cx="23" cy="17"/>
              </a:xfrm>
              <a:custGeom>
                <a:avLst/>
                <a:gdLst>
                  <a:gd name="T0" fmla="*/ 2 w 30"/>
                  <a:gd name="T1" fmla="*/ 1 h 24"/>
                  <a:gd name="T2" fmla="*/ 2 w 30"/>
                  <a:gd name="T3" fmla="*/ 0 h 24"/>
                  <a:gd name="T4" fmla="*/ 2 w 30"/>
                  <a:gd name="T5" fmla="*/ 0 h 24"/>
                  <a:gd name="T6" fmla="*/ 2 w 30"/>
                  <a:gd name="T7" fmla="*/ 1 h 24"/>
                  <a:gd name="T8" fmla="*/ 3 w 30"/>
                  <a:gd name="T9" fmla="*/ 1 h 24"/>
                  <a:gd name="T10" fmla="*/ 4 w 30"/>
                  <a:gd name="T11" fmla="*/ 1 h 24"/>
                  <a:gd name="T12" fmla="*/ 2 w 30"/>
                  <a:gd name="T13" fmla="*/ 1 h 24"/>
                  <a:gd name="T14" fmla="*/ 2 w 30"/>
                  <a:gd name="T15" fmla="*/ 1 h 24"/>
                  <a:gd name="T16" fmla="*/ 2 w 30"/>
                  <a:gd name="T17" fmla="*/ 1 h 24"/>
                  <a:gd name="T18" fmla="*/ 0 w 30"/>
                  <a:gd name="T19" fmla="*/ 1 h 24"/>
                  <a:gd name="T20" fmla="*/ 2 w 30"/>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4"/>
                  <a:gd name="T35" fmla="*/ 30 w 3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07" name="Freeform 35"/>
              <p:cNvSpPr>
                <a:spLocks noChangeAspect="1"/>
              </p:cNvSpPr>
              <p:nvPr/>
            </p:nvSpPr>
            <p:spPr bwMode="auto">
              <a:xfrm>
                <a:off x="963" y="1984"/>
                <a:ext cx="23" cy="17"/>
              </a:xfrm>
              <a:custGeom>
                <a:avLst/>
                <a:gdLst>
                  <a:gd name="T0" fmla="*/ 2 w 30"/>
                  <a:gd name="T1" fmla="*/ 1 h 24"/>
                  <a:gd name="T2" fmla="*/ 2 w 30"/>
                  <a:gd name="T3" fmla="*/ 0 h 24"/>
                  <a:gd name="T4" fmla="*/ 2 w 30"/>
                  <a:gd name="T5" fmla="*/ 0 h 24"/>
                  <a:gd name="T6" fmla="*/ 2 w 30"/>
                  <a:gd name="T7" fmla="*/ 1 h 24"/>
                  <a:gd name="T8" fmla="*/ 3 w 30"/>
                  <a:gd name="T9" fmla="*/ 1 h 24"/>
                  <a:gd name="T10" fmla="*/ 4 w 30"/>
                  <a:gd name="T11" fmla="*/ 1 h 24"/>
                  <a:gd name="T12" fmla="*/ 2 w 30"/>
                  <a:gd name="T13" fmla="*/ 1 h 24"/>
                  <a:gd name="T14" fmla="*/ 2 w 30"/>
                  <a:gd name="T15" fmla="*/ 1 h 24"/>
                  <a:gd name="T16" fmla="*/ 2 w 30"/>
                  <a:gd name="T17" fmla="*/ 1 h 24"/>
                  <a:gd name="T18" fmla="*/ 0 w 30"/>
                  <a:gd name="T19" fmla="*/ 1 h 24"/>
                  <a:gd name="T20" fmla="*/ 2 w 30"/>
                  <a:gd name="T21" fmla="*/ 1 h 24"/>
                  <a:gd name="T22" fmla="*/ 2 w 30"/>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4"/>
                  <a:gd name="T38" fmla="*/ 30 w 3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08" name="Freeform 36"/>
              <p:cNvSpPr>
                <a:spLocks noChangeAspect="1"/>
              </p:cNvSpPr>
              <p:nvPr/>
            </p:nvSpPr>
            <p:spPr bwMode="auto">
              <a:xfrm>
                <a:off x="999" y="2006"/>
                <a:ext cx="23" cy="8"/>
              </a:xfrm>
              <a:custGeom>
                <a:avLst/>
                <a:gdLst>
                  <a:gd name="T0" fmla="*/ 0 w 30"/>
                  <a:gd name="T1" fmla="*/ 1 h 12"/>
                  <a:gd name="T2" fmla="*/ 2 w 30"/>
                  <a:gd name="T3" fmla="*/ 0 h 12"/>
                  <a:gd name="T4" fmla="*/ 4 w 30"/>
                  <a:gd name="T5" fmla="*/ 0 h 12"/>
                  <a:gd name="T6" fmla="*/ 4 w 30"/>
                  <a:gd name="T7" fmla="*/ 1 h 12"/>
                  <a:gd name="T8" fmla="*/ 3 w 30"/>
                  <a:gd name="T9" fmla="*/ 1 h 12"/>
                  <a:gd name="T10" fmla="*/ 2 w 30"/>
                  <a:gd name="T11" fmla="*/ 1 h 12"/>
                  <a:gd name="T12" fmla="*/ 2 w 30"/>
                  <a:gd name="T13" fmla="*/ 1 h 12"/>
                  <a:gd name="T14" fmla="*/ 0 w 30"/>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2"/>
                  <a:gd name="T26" fmla="*/ 30 w 3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2">
                    <a:moveTo>
                      <a:pt x="0" y="6"/>
                    </a:moveTo>
                    <a:lnTo>
                      <a:pt x="6" y="0"/>
                    </a:lnTo>
                    <a:lnTo>
                      <a:pt x="30" y="0"/>
                    </a:lnTo>
                    <a:lnTo>
                      <a:pt x="30" y="6"/>
                    </a:lnTo>
                    <a:lnTo>
                      <a:pt x="24" y="12"/>
                    </a:lnTo>
                    <a:lnTo>
                      <a:pt x="12" y="6"/>
                    </a:lnTo>
                    <a:lnTo>
                      <a:pt x="6" y="6"/>
                    </a:lnTo>
                    <a:lnTo>
                      <a:pt x="0"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09" name="Freeform 37"/>
              <p:cNvSpPr>
                <a:spLocks noChangeAspect="1"/>
              </p:cNvSpPr>
              <p:nvPr/>
            </p:nvSpPr>
            <p:spPr bwMode="auto">
              <a:xfrm>
                <a:off x="999" y="2006"/>
                <a:ext cx="23" cy="8"/>
              </a:xfrm>
              <a:custGeom>
                <a:avLst/>
                <a:gdLst>
                  <a:gd name="T0" fmla="*/ 0 w 30"/>
                  <a:gd name="T1" fmla="*/ 1 h 12"/>
                  <a:gd name="T2" fmla="*/ 2 w 30"/>
                  <a:gd name="T3" fmla="*/ 0 h 12"/>
                  <a:gd name="T4" fmla="*/ 4 w 30"/>
                  <a:gd name="T5" fmla="*/ 0 h 12"/>
                  <a:gd name="T6" fmla="*/ 4 w 30"/>
                  <a:gd name="T7" fmla="*/ 1 h 12"/>
                  <a:gd name="T8" fmla="*/ 3 w 30"/>
                  <a:gd name="T9" fmla="*/ 1 h 12"/>
                  <a:gd name="T10" fmla="*/ 2 w 30"/>
                  <a:gd name="T11" fmla="*/ 1 h 12"/>
                  <a:gd name="T12" fmla="*/ 2 w 30"/>
                  <a:gd name="T13" fmla="*/ 1 h 12"/>
                  <a:gd name="T14" fmla="*/ 0 w 30"/>
                  <a:gd name="T15" fmla="*/ 1 h 12"/>
                  <a:gd name="T16" fmla="*/ 0 w 30"/>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2"/>
                  <a:gd name="T29" fmla="*/ 30 w 3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10" name="Freeform 38"/>
              <p:cNvSpPr>
                <a:spLocks noChangeAspect="1"/>
              </p:cNvSpPr>
              <p:nvPr/>
            </p:nvSpPr>
            <p:spPr bwMode="auto">
              <a:xfrm>
                <a:off x="1027" y="2014"/>
                <a:ext cx="27" cy="22"/>
              </a:xfrm>
              <a:custGeom>
                <a:avLst/>
                <a:gdLst>
                  <a:gd name="T0" fmla="*/ 2 w 36"/>
                  <a:gd name="T1" fmla="*/ 1 h 30"/>
                  <a:gd name="T2" fmla="*/ 3 w 36"/>
                  <a:gd name="T3" fmla="*/ 1 h 30"/>
                  <a:gd name="T4" fmla="*/ 4 w 36"/>
                  <a:gd name="T5" fmla="*/ 1 h 30"/>
                  <a:gd name="T6" fmla="*/ 4 w 36"/>
                  <a:gd name="T7" fmla="*/ 2 h 30"/>
                  <a:gd name="T8" fmla="*/ 3 w 36"/>
                  <a:gd name="T9" fmla="*/ 3 h 30"/>
                  <a:gd name="T10" fmla="*/ 2 w 36"/>
                  <a:gd name="T11" fmla="*/ 3 h 30"/>
                  <a:gd name="T12" fmla="*/ 2 w 36"/>
                  <a:gd name="T13" fmla="*/ 1 h 30"/>
                  <a:gd name="T14" fmla="*/ 2 w 36"/>
                  <a:gd name="T15" fmla="*/ 1 h 30"/>
                  <a:gd name="T16" fmla="*/ 0 w 36"/>
                  <a:gd name="T17" fmla="*/ 1 h 30"/>
                  <a:gd name="T18" fmla="*/ 0 w 36"/>
                  <a:gd name="T19" fmla="*/ 0 h 30"/>
                  <a:gd name="T20" fmla="*/ 2 w 36"/>
                  <a:gd name="T21" fmla="*/ 0 h 30"/>
                  <a:gd name="T22" fmla="*/ 2 w 36"/>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11" name="Freeform 39"/>
              <p:cNvSpPr>
                <a:spLocks noChangeAspect="1"/>
              </p:cNvSpPr>
              <p:nvPr/>
            </p:nvSpPr>
            <p:spPr bwMode="auto">
              <a:xfrm>
                <a:off x="1027" y="2014"/>
                <a:ext cx="27" cy="22"/>
              </a:xfrm>
              <a:custGeom>
                <a:avLst/>
                <a:gdLst>
                  <a:gd name="T0" fmla="*/ 2 w 36"/>
                  <a:gd name="T1" fmla="*/ 1 h 30"/>
                  <a:gd name="T2" fmla="*/ 3 w 36"/>
                  <a:gd name="T3" fmla="*/ 1 h 30"/>
                  <a:gd name="T4" fmla="*/ 4 w 36"/>
                  <a:gd name="T5" fmla="*/ 1 h 30"/>
                  <a:gd name="T6" fmla="*/ 4 w 36"/>
                  <a:gd name="T7" fmla="*/ 2 h 30"/>
                  <a:gd name="T8" fmla="*/ 3 w 36"/>
                  <a:gd name="T9" fmla="*/ 3 h 30"/>
                  <a:gd name="T10" fmla="*/ 2 w 36"/>
                  <a:gd name="T11" fmla="*/ 3 h 30"/>
                  <a:gd name="T12" fmla="*/ 2 w 36"/>
                  <a:gd name="T13" fmla="*/ 1 h 30"/>
                  <a:gd name="T14" fmla="*/ 2 w 36"/>
                  <a:gd name="T15" fmla="*/ 1 h 30"/>
                  <a:gd name="T16" fmla="*/ 0 w 36"/>
                  <a:gd name="T17" fmla="*/ 1 h 30"/>
                  <a:gd name="T18" fmla="*/ 0 w 36"/>
                  <a:gd name="T19" fmla="*/ 0 h 30"/>
                  <a:gd name="T20" fmla="*/ 2 w 36"/>
                  <a:gd name="T21" fmla="*/ 0 h 30"/>
                  <a:gd name="T22" fmla="*/ 2 w 36"/>
                  <a:gd name="T23" fmla="*/ 1 h 30"/>
                  <a:gd name="T24" fmla="*/ 2 w 36"/>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0"/>
                  <a:gd name="T41" fmla="*/ 36 w 3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12" name="Freeform 40"/>
              <p:cNvSpPr>
                <a:spLocks noChangeAspect="1"/>
              </p:cNvSpPr>
              <p:nvPr/>
            </p:nvSpPr>
            <p:spPr bwMode="auto">
              <a:xfrm>
                <a:off x="1054" y="2058"/>
                <a:ext cx="51" cy="65"/>
              </a:xfrm>
              <a:custGeom>
                <a:avLst/>
                <a:gdLst>
                  <a:gd name="T0" fmla="*/ 2 w 66"/>
                  <a:gd name="T1" fmla="*/ 0 h 90"/>
                  <a:gd name="T2" fmla="*/ 2 w 66"/>
                  <a:gd name="T3" fmla="*/ 0 h 90"/>
                  <a:gd name="T4" fmla="*/ 2 w 66"/>
                  <a:gd name="T5" fmla="*/ 1 h 90"/>
                  <a:gd name="T6" fmla="*/ 5 w 66"/>
                  <a:gd name="T7" fmla="*/ 1 h 90"/>
                  <a:gd name="T8" fmla="*/ 5 w 66"/>
                  <a:gd name="T9" fmla="*/ 1 h 90"/>
                  <a:gd name="T10" fmla="*/ 6 w 66"/>
                  <a:gd name="T11" fmla="*/ 1 h 90"/>
                  <a:gd name="T12" fmla="*/ 6 w 66"/>
                  <a:gd name="T13" fmla="*/ 2 h 90"/>
                  <a:gd name="T14" fmla="*/ 7 w 66"/>
                  <a:gd name="T15" fmla="*/ 3 h 90"/>
                  <a:gd name="T16" fmla="*/ 8 w 66"/>
                  <a:gd name="T17" fmla="*/ 3 h 90"/>
                  <a:gd name="T18" fmla="*/ 9 w 66"/>
                  <a:gd name="T19" fmla="*/ 4 h 90"/>
                  <a:gd name="T20" fmla="*/ 9 w 66"/>
                  <a:gd name="T21" fmla="*/ 4 h 90"/>
                  <a:gd name="T22" fmla="*/ 8 w 66"/>
                  <a:gd name="T23" fmla="*/ 5 h 90"/>
                  <a:gd name="T24" fmla="*/ 5 w 66"/>
                  <a:gd name="T25" fmla="*/ 5 h 90"/>
                  <a:gd name="T26" fmla="*/ 5 w 66"/>
                  <a:gd name="T27" fmla="*/ 5 h 90"/>
                  <a:gd name="T28" fmla="*/ 4 w 66"/>
                  <a:gd name="T29" fmla="*/ 5 h 90"/>
                  <a:gd name="T30" fmla="*/ 4 w 66"/>
                  <a:gd name="T31" fmla="*/ 6 h 90"/>
                  <a:gd name="T32" fmla="*/ 3 w 66"/>
                  <a:gd name="T33" fmla="*/ 7 h 90"/>
                  <a:gd name="T34" fmla="*/ 2 w 66"/>
                  <a:gd name="T35" fmla="*/ 7 h 90"/>
                  <a:gd name="T36" fmla="*/ 2 w 66"/>
                  <a:gd name="T37" fmla="*/ 7 h 90"/>
                  <a:gd name="T38" fmla="*/ 2 w 66"/>
                  <a:gd name="T39" fmla="*/ 5 h 90"/>
                  <a:gd name="T40" fmla="*/ 2 w 66"/>
                  <a:gd name="T41" fmla="*/ 5 h 90"/>
                  <a:gd name="T42" fmla="*/ 2 w 66"/>
                  <a:gd name="T43" fmla="*/ 4 h 90"/>
                  <a:gd name="T44" fmla="*/ 0 w 66"/>
                  <a:gd name="T45" fmla="*/ 3 h 90"/>
                  <a:gd name="T46" fmla="*/ 0 w 66"/>
                  <a:gd name="T47" fmla="*/ 3 h 90"/>
                  <a:gd name="T48" fmla="*/ 2 w 66"/>
                  <a:gd name="T49" fmla="*/ 1 h 90"/>
                  <a:gd name="T50" fmla="*/ 2 w 66"/>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90"/>
                  <a:gd name="T80" fmla="*/ 66 w 66"/>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13" name="Freeform 41"/>
              <p:cNvSpPr>
                <a:spLocks noChangeAspect="1"/>
              </p:cNvSpPr>
              <p:nvPr/>
            </p:nvSpPr>
            <p:spPr bwMode="auto">
              <a:xfrm>
                <a:off x="1054" y="2058"/>
                <a:ext cx="51" cy="65"/>
              </a:xfrm>
              <a:custGeom>
                <a:avLst/>
                <a:gdLst>
                  <a:gd name="T0" fmla="*/ 2 w 66"/>
                  <a:gd name="T1" fmla="*/ 0 h 90"/>
                  <a:gd name="T2" fmla="*/ 2 w 66"/>
                  <a:gd name="T3" fmla="*/ 0 h 90"/>
                  <a:gd name="T4" fmla="*/ 2 w 66"/>
                  <a:gd name="T5" fmla="*/ 1 h 90"/>
                  <a:gd name="T6" fmla="*/ 5 w 66"/>
                  <a:gd name="T7" fmla="*/ 1 h 90"/>
                  <a:gd name="T8" fmla="*/ 5 w 66"/>
                  <a:gd name="T9" fmla="*/ 1 h 90"/>
                  <a:gd name="T10" fmla="*/ 6 w 66"/>
                  <a:gd name="T11" fmla="*/ 1 h 90"/>
                  <a:gd name="T12" fmla="*/ 6 w 66"/>
                  <a:gd name="T13" fmla="*/ 2 h 90"/>
                  <a:gd name="T14" fmla="*/ 7 w 66"/>
                  <a:gd name="T15" fmla="*/ 3 h 90"/>
                  <a:gd name="T16" fmla="*/ 8 w 66"/>
                  <a:gd name="T17" fmla="*/ 3 h 90"/>
                  <a:gd name="T18" fmla="*/ 9 w 66"/>
                  <a:gd name="T19" fmla="*/ 4 h 90"/>
                  <a:gd name="T20" fmla="*/ 9 w 66"/>
                  <a:gd name="T21" fmla="*/ 4 h 90"/>
                  <a:gd name="T22" fmla="*/ 8 w 66"/>
                  <a:gd name="T23" fmla="*/ 5 h 90"/>
                  <a:gd name="T24" fmla="*/ 5 w 66"/>
                  <a:gd name="T25" fmla="*/ 5 h 90"/>
                  <a:gd name="T26" fmla="*/ 5 w 66"/>
                  <a:gd name="T27" fmla="*/ 5 h 90"/>
                  <a:gd name="T28" fmla="*/ 4 w 66"/>
                  <a:gd name="T29" fmla="*/ 5 h 90"/>
                  <a:gd name="T30" fmla="*/ 4 w 66"/>
                  <a:gd name="T31" fmla="*/ 6 h 90"/>
                  <a:gd name="T32" fmla="*/ 3 w 66"/>
                  <a:gd name="T33" fmla="*/ 7 h 90"/>
                  <a:gd name="T34" fmla="*/ 2 w 66"/>
                  <a:gd name="T35" fmla="*/ 7 h 90"/>
                  <a:gd name="T36" fmla="*/ 2 w 66"/>
                  <a:gd name="T37" fmla="*/ 7 h 90"/>
                  <a:gd name="T38" fmla="*/ 2 w 66"/>
                  <a:gd name="T39" fmla="*/ 5 h 90"/>
                  <a:gd name="T40" fmla="*/ 2 w 66"/>
                  <a:gd name="T41" fmla="*/ 5 h 90"/>
                  <a:gd name="T42" fmla="*/ 2 w 66"/>
                  <a:gd name="T43" fmla="*/ 4 h 90"/>
                  <a:gd name="T44" fmla="*/ 0 w 66"/>
                  <a:gd name="T45" fmla="*/ 3 h 90"/>
                  <a:gd name="T46" fmla="*/ 0 w 66"/>
                  <a:gd name="T47" fmla="*/ 3 h 90"/>
                  <a:gd name="T48" fmla="*/ 2 w 66"/>
                  <a:gd name="T49" fmla="*/ 1 h 90"/>
                  <a:gd name="T50" fmla="*/ 2 w 66"/>
                  <a:gd name="T51" fmla="*/ 0 h 90"/>
                  <a:gd name="T52" fmla="*/ 2 w 66"/>
                  <a:gd name="T53" fmla="*/ 1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14" name="Freeform 42"/>
              <p:cNvSpPr>
                <a:spLocks noChangeAspect="1"/>
              </p:cNvSpPr>
              <p:nvPr/>
            </p:nvSpPr>
            <p:spPr bwMode="auto">
              <a:xfrm>
                <a:off x="1013" y="2019"/>
                <a:ext cx="9" cy="8"/>
              </a:xfrm>
              <a:custGeom>
                <a:avLst/>
                <a:gdLst>
                  <a:gd name="T0" fmla="*/ 0 w 12"/>
                  <a:gd name="T1" fmla="*/ 1 h 12"/>
                  <a:gd name="T2" fmla="*/ 0 w 12"/>
                  <a:gd name="T3" fmla="*/ 0 h 12"/>
                  <a:gd name="T4" fmla="*/ 2 w 12"/>
                  <a:gd name="T5" fmla="*/ 0 h 12"/>
                  <a:gd name="T6" fmla="*/ 2 w 12"/>
                  <a:gd name="T7" fmla="*/ 1 h 12"/>
                  <a:gd name="T8" fmla="*/ 2 w 12"/>
                  <a:gd name="T9" fmla="*/ 1 h 12"/>
                  <a:gd name="T10" fmla="*/ 2 w 12"/>
                  <a:gd name="T11" fmla="*/ 1 h 12"/>
                  <a:gd name="T12" fmla="*/ 0 w 12"/>
                  <a:gd name="T13" fmla="*/ 1 h 12"/>
                  <a:gd name="T14" fmla="*/ 0 w 12"/>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6"/>
                    </a:moveTo>
                    <a:lnTo>
                      <a:pt x="0" y="0"/>
                    </a:lnTo>
                    <a:lnTo>
                      <a:pt x="6" y="0"/>
                    </a:lnTo>
                    <a:lnTo>
                      <a:pt x="6" y="6"/>
                    </a:lnTo>
                    <a:lnTo>
                      <a:pt x="12" y="6"/>
                    </a:lnTo>
                    <a:lnTo>
                      <a:pt x="6" y="12"/>
                    </a:lnTo>
                    <a:lnTo>
                      <a:pt x="0" y="12"/>
                    </a:lnTo>
                    <a:lnTo>
                      <a:pt x="0"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15" name="Freeform 43"/>
              <p:cNvSpPr>
                <a:spLocks noChangeAspect="1"/>
              </p:cNvSpPr>
              <p:nvPr/>
            </p:nvSpPr>
            <p:spPr bwMode="auto">
              <a:xfrm>
                <a:off x="1013" y="2019"/>
                <a:ext cx="9" cy="8"/>
              </a:xfrm>
              <a:custGeom>
                <a:avLst/>
                <a:gdLst>
                  <a:gd name="T0" fmla="*/ 0 w 12"/>
                  <a:gd name="T1" fmla="*/ 1 h 12"/>
                  <a:gd name="T2" fmla="*/ 0 w 12"/>
                  <a:gd name="T3" fmla="*/ 0 h 12"/>
                  <a:gd name="T4" fmla="*/ 2 w 12"/>
                  <a:gd name="T5" fmla="*/ 0 h 12"/>
                  <a:gd name="T6" fmla="*/ 2 w 12"/>
                  <a:gd name="T7" fmla="*/ 1 h 12"/>
                  <a:gd name="T8" fmla="*/ 2 w 12"/>
                  <a:gd name="T9" fmla="*/ 1 h 12"/>
                  <a:gd name="T10" fmla="*/ 2 w 12"/>
                  <a:gd name="T11" fmla="*/ 1 h 12"/>
                  <a:gd name="T12" fmla="*/ 0 w 12"/>
                  <a:gd name="T13" fmla="*/ 1 h 12"/>
                  <a:gd name="T14" fmla="*/ 0 w 12"/>
                  <a:gd name="T15" fmla="*/ 1 h 12"/>
                  <a:gd name="T16" fmla="*/ 0 w 12"/>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16" name="Freeform 44"/>
              <p:cNvSpPr>
                <a:spLocks noChangeAspect="1"/>
              </p:cNvSpPr>
              <p:nvPr/>
            </p:nvSpPr>
            <p:spPr bwMode="auto">
              <a:xfrm>
                <a:off x="775" y="984"/>
                <a:ext cx="234" cy="355"/>
              </a:xfrm>
              <a:custGeom>
                <a:avLst/>
                <a:gdLst>
                  <a:gd name="T0" fmla="*/ 16 w 306"/>
                  <a:gd name="T1" fmla="*/ 34 h 492"/>
                  <a:gd name="T2" fmla="*/ 0 w 306"/>
                  <a:gd name="T3" fmla="*/ 32 h 492"/>
                  <a:gd name="T4" fmla="*/ 4 w 306"/>
                  <a:gd name="T5" fmla="*/ 22 h 492"/>
                  <a:gd name="T6" fmla="*/ 3 w 306"/>
                  <a:gd name="T7" fmla="*/ 21 h 492"/>
                  <a:gd name="T8" fmla="*/ 9 w 306"/>
                  <a:gd name="T9" fmla="*/ 16 h 492"/>
                  <a:gd name="T10" fmla="*/ 7 w 306"/>
                  <a:gd name="T11" fmla="*/ 14 h 492"/>
                  <a:gd name="T12" fmla="*/ 12 w 306"/>
                  <a:gd name="T13" fmla="*/ 0 h 492"/>
                  <a:gd name="T14" fmla="*/ 16 w 306"/>
                  <a:gd name="T15" fmla="*/ 1 h 492"/>
                  <a:gd name="T16" fmla="*/ 15 w 306"/>
                  <a:gd name="T17" fmla="*/ 5 h 492"/>
                  <a:gd name="T18" fmla="*/ 16 w 306"/>
                  <a:gd name="T19" fmla="*/ 7 h 492"/>
                  <a:gd name="T20" fmla="*/ 15 w 306"/>
                  <a:gd name="T21" fmla="*/ 8 h 492"/>
                  <a:gd name="T22" fmla="*/ 18 w 306"/>
                  <a:gd name="T23" fmla="*/ 9 h 492"/>
                  <a:gd name="T24" fmla="*/ 19 w 306"/>
                  <a:gd name="T25" fmla="*/ 12 h 492"/>
                  <a:gd name="T26" fmla="*/ 21 w 306"/>
                  <a:gd name="T27" fmla="*/ 13 h 492"/>
                  <a:gd name="T28" fmla="*/ 19 w 306"/>
                  <a:gd name="T29" fmla="*/ 17 h 492"/>
                  <a:gd name="T30" fmla="*/ 20 w 306"/>
                  <a:gd name="T31" fmla="*/ 18 h 492"/>
                  <a:gd name="T32" fmla="*/ 21 w 306"/>
                  <a:gd name="T33" fmla="*/ 17 h 492"/>
                  <a:gd name="T34" fmla="*/ 22 w 306"/>
                  <a:gd name="T35" fmla="*/ 18 h 492"/>
                  <a:gd name="T36" fmla="*/ 24 w 306"/>
                  <a:gd name="T37" fmla="*/ 21 h 492"/>
                  <a:gd name="T38" fmla="*/ 25 w 306"/>
                  <a:gd name="T39" fmla="*/ 22 h 492"/>
                  <a:gd name="T40" fmla="*/ 26 w 306"/>
                  <a:gd name="T41" fmla="*/ 23 h 492"/>
                  <a:gd name="T42" fmla="*/ 27 w 306"/>
                  <a:gd name="T43" fmla="*/ 23 h 492"/>
                  <a:gd name="T44" fmla="*/ 28 w 306"/>
                  <a:gd name="T45" fmla="*/ 23 h 492"/>
                  <a:gd name="T46" fmla="*/ 29 w 306"/>
                  <a:gd name="T47" fmla="*/ 23 h 492"/>
                  <a:gd name="T48" fmla="*/ 34 w 306"/>
                  <a:gd name="T49" fmla="*/ 23 h 492"/>
                  <a:gd name="T50" fmla="*/ 34 w 306"/>
                  <a:gd name="T51" fmla="*/ 23 h 492"/>
                  <a:gd name="T52" fmla="*/ 36 w 306"/>
                  <a:gd name="T53" fmla="*/ 24 h 492"/>
                  <a:gd name="T54" fmla="*/ 33 w 306"/>
                  <a:gd name="T55" fmla="*/ 36 h 492"/>
                  <a:gd name="T56" fmla="*/ 21 w 306"/>
                  <a:gd name="T57" fmla="*/ 35 h 492"/>
                  <a:gd name="T58" fmla="*/ 16 w 306"/>
                  <a:gd name="T59" fmla="*/ 34 h 4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6"/>
                  <a:gd name="T91" fmla="*/ 0 h 492"/>
                  <a:gd name="T92" fmla="*/ 306 w 306"/>
                  <a:gd name="T93" fmla="*/ 492 h 4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17" name="Freeform 45"/>
              <p:cNvSpPr>
                <a:spLocks noChangeAspect="1"/>
              </p:cNvSpPr>
              <p:nvPr/>
            </p:nvSpPr>
            <p:spPr bwMode="auto">
              <a:xfrm>
                <a:off x="775" y="984"/>
                <a:ext cx="234" cy="355"/>
              </a:xfrm>
              <a:custGeom>
                <a:avLst/>
                <a:gdLst>
                  <a:gd name="T0" fmla="*/ 16 w 306"/>
                  <a:gd name="T1" fmla="*/ 34 h 492"/>
                  <a:gd name="T2" fmla="*/ 0 w 306"/>
                  <a:gd name="T3" fmla="*/ 32 h 492"/>
                  <a:gd name="T4" fmla="*/ 4 w 306"/>
                  <a:gd name="T5" fmla="*/ 22 h 492"/>
                  <a:gd name="T6" fmla="*/ 3 w 306"/>
                  <a:gd name="T7" fmla="*/ 21 h 492"/>
                  <a:gd name="T8" fmla="*/ 9 w 306"/>
                  <a:gd name="T9" fmla="*/ 16 h 492"/>
                  <a:gd name="T10" fmla="*/ 7 w 306"/>
                  <a:gd name="T11" fmla="*/ 14 h 492"/>
                  <a:gd name="T12" fmla="*/ 12 w 306"/>
                  <a:gd name="T13" fmla="*/ 0 h 492"/>
                  <a:gd name="T14" fmla="*/ 16 w 306"/>
                  <a:gd name="T15" fmla="*/ 1 h 492"/>
                  <a:gd name="T16" fmla="*/ 15 w 306"/>
                  <a:gd name="T17" fmla="*/ 5 h 492"/>
                  <a:gd name="T18" fmla="*/ 16 w 306"/>
                  <a:gd name="T19" fmla="*/ 7 h 492"/>
                  <a:gd name="T20" fmla="*/ 15 w 306"/>
                  <a:gd name="T21" fmla="*/ 8 h 492"/>
                  <a:gd name="T22" fmla="*/ 18 w 306"/>
                  <a:gd name="T23" fmla="*/ 9 h 492"/>
                  <a:gd name="T24" fmla="*/ 19 w 306"/>
                  <a:gd name="T25" fmla="*/ 12 h 492"/>
                  <a:gd name="T26" fmla="*/ 21 w 306"/>
                  <a:gd name="T27" fmla="*/ 13 h 492"/>
                  <a:gd name="T28" fmla="*/ 19 w 306"/>
                  <a:gd name="T29" fmla="*/ 17 h 492"/>
                  <a:gd name="T30" fmla="*/ 20 w 306"/>
                  <a:gd name="T31" fmla="*/ 18 h 492"/>
                  <a:gd name="T32" fmla="*/ 21 w 306"/>
                  <a:gd name="T33" fmla="*/ 17 h 492"/>
                  <a:gd name="T34" fmla="*/ 22 w 306"/>
                  <a:gd name="T35" fmla="*/ 18 h 492"/>
                  <a:gd name="T36" fmla="*/ 24 w 306"/>
                  <a:gd name="T37" fmla="*/ 21 h 492"/>
                  <a:gd name="T38" fmla="*/ 25 w 306"/>
                  <a:gd name="T39" fmla="*/ 22 h 492"/>
                  <a:gd name="T40" fmla="*/ 26 w 306"/>
                  <a:gd name="T41" fmla="*/ 23 h 492"/>
                  <a:gd name="T42" fmla="*/ 27 w 306"/>
                  <a:gd name="T43" fmla="*/ 23 h 492"/>
                  <a:gd name="T44" fmla="*/ 28 w 306"/>
                  <a:gd name="T45" fmla="*/ 23 h 492"/>
                  <a:gd name="T46" fmla="*/ 29 w 306"/>
                  <a:gd name="T47" fmla="*/ 23 h 492"/>
                  <a:gd name="T48" fmla="*/ 34 w 306"/>
                  <a:gd name="T49" fmla="*/ 23 h 492"/>
                  <a:gd name="T50" fmla="*/ 34 w 306"/>
                  <a:gd name="T51" fmla="*/ 23 h 492"/>
                  <a:gd name="T52" fmla="*/ 36 w 306"/>
                  <a:gd name="T53" fmla="*/ 24 h 492"/>
                  <a:gd name="T54" fmla="*/ 33 w 306"/>
                  <a:gd name="T55" fmla="*/ 36 h 492"/>
                  <a:gd name="T56" fmla="*/ 21 w 306"/>
                  <a:gd name="T57" fmla="*/ 35 h 492"/>
                  <a:gd name="T58" fmla="*/ 16 w 306"/>
                  <a:gd name="T59" fmla="*/ 34 h 492"/>
                  <a:gd name="T60" fmla="*/ 16 w 306"/>
                  <a:gd name="T61" fmla="*/ 35 h 4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6"/>
                  <a:gd name="T94" fmla="*/ 0 h 492"/>
                  <a:gd name="T95" fmla="*/ 306 w 306"/>
                  <a:gd name="T96" fmla="*/ 492 h 4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18" name="Freeform 46"/>
              <p:cNvSpPr>
                <a:spLocks noChangeAspect="1"/>
              </p:cNvSpPr>
              <p:nvPr/>
            </p:nvSpPr>
            <p:spPr bwMode="auto">
              <a:xfrm>
                <a:off x="1700" y="1343"/>
                <a:ext cx="151" cy="260"/>
              </a:xfrm>
              <a:custGeom>
                <a:avLst/>
                <a:gdLst>
                  <a:gd name="T0" fmla="*/ 14 w 198"/>
                  <a:gd name="T1" fmla="*/ 27 h 360"/>
                  <a:gd name="T2" fmla="*/ 12 w 198"/>
                  <a:gd name="T3" fmla="*/ 25 h 360"/>
                  <a:gd name="T4" fmla="*/ 12 w 198"/>
                  <a:gd name="T5" fmla="*/ 24 h 360"/>
                  <a:gd name="T6" fmla="*/ 7 w 198"/>
                  <a:gd name="T7" fmla="*/ 21 h 360"/>
                  <a:gd name="T8" fmla="*/ 8 w 198"/>
                  <a:gd name="T9" fmla="*/ 18 h 360"/>
                  <a:gd name="T10" fmla="*/ 6 w 198"/>
                  <a:gd name="T11" fmla="*/ 17 h 360"/>
                  <a:gd name="T12" fmla="*/ 5 w 198"/>
                  <a:gd name="T13" fmla="*/ 18 h 360"/>
                  <a:gd name="T14" fmla="*/ 4 w 198"/>
                  <a:gd name="T15" fmla="*/ 16 h 360"/>
                  <a:gd name="T16" fmla="*/ 2 w 198"/>
                  <a:gd name="T17" fmla="*/ 14 h 360"/>
                  <a:gd name="T18" fmla="*/ 0 w 198"/>
                  <a:gd name="T19" fmla="*/ 13 h 360"/>
                  <a:gd name="T20" fmla="*/ 0 w 198"/>
                  <a:gd name="T21" fmla="*/ 10 h 360"/>
                  <a:gd name="T22" fmla="*/ 2 w 198"/>
                  <a:gd name="T23" fmla="*/ 9 h 360"/>
                  <a:gd name="T24" fmla="*/ 3 w 198"/>
                  <a:gd name="T25" fmla="*/ 8 h 360"/>
                  <a:gd name="T26" fmla="*/ 2 w 198"/>
                  <a:gd name="T27" fmla="*/ 6 h 360"/>
                  <a:gd name="T28" fmla="*/ 5 w 198"/>
                  <a:gd name="T29" fmla="*/ 5 h 360"/>
                  <a:gd name="T30" fmla="*/ 6 w 198"/>
                  <a:gd name="T31" fmla="*/ 4 h 360"/>
                  <a:gd name="T32" fmla="*/ 6 w 198"/>
                  <a:gd name="T33" fmla="*/ 3 h 360"/>
                  <a:gd name="T34" fmla="*/ 4 w 198"/>
                  <a:gd name="T35" fmla="*/ 1 h 360"/>
                  <a:gd name="T36" fmla="*/ 5 w 198"/>
                  <a:gd name="T37" fmla="*/ 1 h 360"/>
                  <a:gd name="T38" fmla="*/ 19 w 198"/>
                  <a:gd name="T39" fmla="*/ 0 h 360"/>
                  <a:gd name="T40" fmla="*/ 21 w 198"/>
                  <a:gd name="T41" fmla="*/ 4 h 360"/>
                  <a:gd name="T42" fmla="*/ 22 w 198"/>
                  <a:gd name="T43" fmla="*/ 14 h 360"/>
                  <a:gd name="T44" fmla="*/ 22 w 198"/>
                  <a:gd name="T45" fmla="*/ 16 h 360"/>
                  <a:gd name="T46" fmla="*/ 23 w 198"/>
                  <a:gd name="T47" fmla="*/ 18 h 360"/>
                  <a:gd name="T48" fmla="*/ 21 w 198"/>
                  <a:gd name="T49" fmla="*/ 20 h 360"/>
                  <a:gd name="T50" fmla="*/ 21 w 198"/>
                  <a:gd name="T51" fmla="*/ 22 h 360"/>
                  <a:gd name="T52" fmla="*/ 20 w 198"/>
                  <a:gd name="T53" fmla="*/ 23 h 360"/>
                  <a:gd name="T54" fmla="*/ 21 w 198"/>
                  <a:gd name="T55" fmla="*/ 24 h 360"/>
                  <a:gd name="T56" fmla="*/ 18 w 198"/>
                  <a:gd name="T57" fmla="*/ 25 h 360"/>
                  <a:gd name="T58" fmla="*/ 18 w 198"/>
                  <a:gd name="T59" fmla="*/ 26 h 360"/>
                  <a:gd name="T60" fmla="*/ 15 w 198"/>
                  <a:gd name="T61" fmla="*/ 25 h 360"/>
                  <a:gd name="T62" fmla="*/ 14 w 198"/>
                  <a:gd name="T63" fmla="*/ 27 h 360"/>
                  <a:gd name="T64" fmla="*/ 14 w 198"/>
                  <a:gd name="T65" fmla="*/ 27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360"/>
                  <a:gd name="T101" fmla="*/ 198 w 198"/>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19" name="Freeform 47"/>
              <p:cNvSpPr>
                <a:spLocks noChangeAspect="1"/>
              </p:cNvSpPr>
              <p:nvPr/>
            </p:nvSpPr>
            <p:spPr bwMode="auto">
              <a:xfrm>
                <a:off x="1700" y="1343"/>
                <a:ext cx="151" cy="264"/>
              </a:xfrm>
              <a:custGeom>
                <a:avLst/>
                <a:gdLst>
                  <a:gd name="T0" fmla="*/ 14 w 198"/>
                  <a:gd name="T1" fmla="*/ 27 h 366"/>
                  <a:gd name="T2" fmla="*/ 12 w 198"/>
                  <a:gd name="T3" fmla="*/ 25 h 366"/>
                  <a:gd name="T4" fmla="*/ 12 w 198"/>
                  <a:gd name="T5" fmla="*/ 23 h 366"/>
                  <a:gd name="T6" fmla="*/ 7 w 198"/>
                  <a:gd name="T7" fmla="*/ 21 h 366"/>
                  <a:gd name="T8" fmla="*/ 8 w 198"/>
                  <a:gd name="T9" fmla="*/ 18 h 366"/>
                  <a:gd name="T10" fmla="*/ 6 w 198"/>
                  <a:gd name="T11" fmla="*/ 17 h 366"/>
                  <a:gd name="T12" fmla="*/ 5 w 198"/>
                  <a:gd name="T13" fmla="*/ 18 h 366"/>
                  <a:gd name="T14" fmla="*/ 4 w 198"/>
                  <a:gd name="T15" fmla="*/ 16 h 366"/>
                  <a:gd name="T16" fmla="*/ 2 w 198"/>
                  <a:gd name="T17" fmla="*/ 14 h 366"/>
                  <a:gd name="T18" fmla="*/ 0 w 198"/>
                  <a:gd name="T19" fmla="*/ 13 h 366"/>
                  <a:gd name="T20" fmla="*/ 0 w 198"/>
                  <a:gd name="T21" fmla="*/ 10 h 366"/>
                  <a:gd name="T22" fmla="*/ 2 w 198"/>
                  <a:gd name="T23" fmla="*/ 9 h 366"/>
                  <a:gd name="T24" fmla="*/ 3 w 198"/>
                  <a:gd name="T25" fmla="*/ 8 h 366"/>
                  <a:gd name="T26" fmla="*/ 2 w 198"/>
                  <a:gd name="T27" fmla="*/ 6 h 366"/>
                  <a:gd name="T28" fmla="*/ 5 w 198"/>
                  <a:gd name="T29" fmla="*/ 5 h 366"/>
                  <a:gd name="T30" fmla="*/ 6 w 198"/>
                  <a:gd name="T31" fmla="*/ 4 h 366"/>
                  <a:gd name="T32" fmla="*/ 6 w 198"/>
                  <a:gd name="T33" fmla="*/ 2 h 366"/>
                  <a:gd name="T34" fmla="*/ 4 w 198"/>
                  <a:gd name="T35" fmla="*/ 1 h 366"/>
                  <a:gd name="T36" fmla="*/ 5 w 198"/>
                  <a:gd name="T37" fmla="*/ 1 h 366"/>
                  <a:gd name="T38" fmla="*/ 19 w 198"/>
                  <a:gd name="T39" fmla="*/ 0 h 366"/>
                  <a:gd name="T40" fmla="*/ 21 w 198"/>
                  <a:gd name="T41" fmla="*/ 3 h 366"/>
                  <a:gd name="T42" fmla="*/ 22 w 198"/>
                  <a:gd name="T43" fmla="*/ 14 h 366"/>
                  <a:gd name="T44" fmla="*/ 22 w 198"/>
                  <a:gd name="T45" fmla="*/ 16 h 366"/>
                  <a:gd name="T46" fmla="*/ 23 w 198"/>
                  <a:gd name="T47" fmla="*/ 18 h 366"/>
                  <a:gd name="T48" fmla="*/ 21 w 198"/>
                  <a:gd name="T49" fmla="*/ 20 h 366"/>
                  <a:gd name="T50" fmla="*/ 21 w 198"/>
                  <a:gd name="T51" fmla="*/ 22 h 366"/>
                  <a:gd name="T52" fmla="*/ 20 w 198"/>
                  <a:gd name="T53" fmla="*/ 23 h 366"/>
                  <a:gd name="T54" fmla="*/ 21 w 198"/>
                  <a:gd name="T55" fmla="*/ 23 h 366"/>
                  <a:gd name="T56" fmla="*/ 18 w 198"/>
                  <a:gd name="T57" fmla="*/ 24 h 366"/>
                  <a:gd name="T58" fmla="*/ 18 w 198"/>
                  <a:gd name="T59" fmla="*/ 25 h 366"/>
                  <a:gd name="T60" fmla="*/ 15 w 198"/>
                  <a:gd name="T61" fmla="*/ 25 h 366"/>
                  <a:gd name="T62" fmla="*/ 14 w 198"/>
                  <a:gd name="T63" fmla="*/ 26 h 366"/>
                  <a:gd name="T64" fmla="*/ 14 w 198"/>
                  <a:gd name="T65" fmla="*/ 27 h 366"/>
                  <a:gd name="T66" fmla="*/ 14 w 198"/>
                  <a:gd name="T67" fmla="*/ 27 h 3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8"/>
                  <a:gd name="T103" fmla="*/ 0 h 366"/>
                  <a:gd name="T104" fmla="*/ 198 w 198"/>
                  <a:gd name="T105" fmla="*/ 366 h 3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20" name="Freeform 48"/>
              <p:cNvSpPr>
                <a:spLocks noChangeAspect="1"/>
              </p:cNvSpPr>
              <p:nvPr/>
            </p:nvSpPr>
            <p:spPr bwMode="auto">
              <a:xfrm>
                <a:off x="1837" y="1369"/>
                <a:ext cx="114" cy="191"/>
              </a:xfrm>
              <a:custGeom>
                <a:avLst/>
                <a:gdLst>
                  <a:gd name="T0" fmla="*/ 0 w 150"/>
                  <a:gd name="T1" fmla="*/ 20 h 264"/>
                  <a:gd name="T2" fmla="*/ 0 w 150"/>
                  <a:gd name="T3" fmla="*/ 18 h 264"/>
                  <a:gd name="T4" fmla="*/ 2 w 150"/>
                  <a:gd name="T5" fmla="*/ 16 h 264"/>
                  <a:gd name="T6" fmla="*/ 2 w 150"/>
                  <a:gd name="T7" fmla="*/ 13 h 264"/>
                  <a:gd name="T8" fmla="*/ 2 w 150"/>
                  <a:gd name="T9" fmla="*/ 12 h 264"/>
                  <a:gd name="T10" fmla="*/ 0 w 150"/>
                  <a:gd name="T11" fmla="*/ 1 h 264"/>
                  <a:gd name="T12" fmla="*/ 2 w 150"/>
                  <a:gd name="T13" fmla="*/ 1 h 264"/>
                  <a:gd name="T14" fmla="*/ 4 w 150"/>
                  <a:gd name="T15" fmla="*/ 1 h 264"/>
                  <a:gd name="T16" fmla="*/ 14 w 150"/>
                  <a:gd name="T17" fmla="*/ 0 h 264"/>
                  <a:gd name="T18" fmla="*/ 17 w 150"/>
                  <a:gd name="T19" fmla="*/ 12 h 264"/>
                  <a:gd name="T20" fmla="*/ 17 w 150"/>
                  <a:gd name="T21" fmla="*/ 14 h 264"/>
                  <a:gd name="T22" fmla="*/ 13 w 150"/>
                  <a:gd name="T23" fmla="*/ 14 h 264"/>
                  <a:gd name="T24" fmla="*/ 14 w 150"/>
                  <a:gd name="T25" fmla="*/ 16 h 264"/>
                  <a:gd name="T26" fmla="*/ 11 w 150"/>
                  <a:gd name="T27" fmla="*/ 18 h 264"/>
                  <a:gd name="T28" fmla="*/ 10 w 150"/>
                  <a:gd name="T29" fmla="*/ 18 h 264"/>
                  <a:gd name="T30" fmla="*/ 9 w 150"/>
                  <a:gd name="T31" fmla="*/ 17 h 264"/>
                  <a:gd name="T32" fmla="*/ 8 w 150"/>
                  <a:gd name="T33" fmla="*/ 20 h 264"/>
                  <a:gd name="T34" fmla="*/ 7 w 150"/>
                  <a:gd name="T35" fmla="*/ 18 h 264"/>
                  <a:gd name="T36" fmla="*/ 5 w 150"/>
                  <a:gd name="T37" fmla="*/ 20 h 264"/>
                  <a:gd name="T38" fmla="*/ 2 w 150"/>
                  <a:gd name="T39" fmla="*/ 19 h 264"/>
                  <a:gd name="T40" fmla="*/ 2 w 150"/>
                  <a:gd name="T41" fmla="*/ 20 h 264"/>
                  <a:gd name="T42" fmla="*/ 2 w 150"/>
                  <a:gd name="T43" fmla="*/ 20 h 264"/>
                  <a:gd name="T44" fmla="*/ 0 w 150"/>
                  <a:gd name="T45" fmla="*/ 20 h 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264"/>
                  <a:gd name="T71" fmla="*/ 150 w 150"/>
                  <a:gd name="T72" fmla="*/ 264 h 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21" name="Freeform 49"/>
              <p:cNvSpPr>
                <a:spLocks noChangeAspect="1"/>
              </p:cNvSpPr>
              <p:nvPr/>
            </p:nvSpPr>
            <p:spPr bwMode="auto">
              <a:xfrm>
                <a:off x="1837" y="1369"/>
                <a:ext cx="114" cy="195"/>
              </a:xfrm>
              <a:custGeom>
                <a:avLst/>
                <a:gdLst>
                  <a:gd name="T0" fmla="*/ 0 w 150"/>
                  <a:gd name="T1" fmla="*/ 20 h 270"/>
                  <a:gd name="T2" fmla="*/ 0 w 150"/>
                  <a:gd name="T3" fmla="*/ 18 h 270"/>
                  <a:gd name="T4" fmla="*/ 2 w 150"/>
                  <a:gd name="T5" fmla="*/ 15 h 270"/>
                  <a:gd name="T6" fmla="*/ 2 w 150"/>
                  <a:gd name="T7" fmla="*/ 13 h 270"/>
                  <a:gd name="T8" fmla="*/ 2 w 150"/>
                  <a:gd name="T9" fmla="*/ 12 h 270"/>
                  <a:gd name="T10" fmla="*/ 0 w 150"/>
                  <a:gd name="T11" fmla="*/ 1 h 270"/>
                  <a:gd name="T12" fmla="*/ 2 w 150"/>
                  <a:gd name="T13" fmla="*/ 1 h 270"/>
                  <a:gd name="T14" fmla="*/ 4 w 150"/>
                  <a:gd name="T15" fmla="*/ 1 h 270"/>
                  <a:gd name="T16" fmla="*/ 14 w 150"/>
                  <a:gd name="T17" fmla="*/ 0 h 270"/>
                  <a:gd name="T18" fmla="*/ 17 w 150"/>
                  <a:gd name="T19" fmla="*/ 12 h 270"/>
                  <a:gd name="T20" fmla="*/ 17 w 150"/>
                  <a:gd name="T21" fmla="*/ 14 h 270"/>
                  <a:gd name="T22" fmla="*/ 13 w 150"/>
                  <a:gd name="T23" fmla="*/ 14 h 270"/>
                  <a:gd name="T24" fmla="*/ 14 w 150"/>
                  <a:gd name="T25" fmla="*/ 15 h 270"/>
                  <a:gd name="T26" fmla="*/ 11 w 150"/>
                  <a:gd name="T27" fmla="*/ 18 h 270"/>
                  <a:gd name="T28" fmla="*/ 10 w 150"/>
                  <a:gd name="T29" fmla="*/ 18 h 270"/>
                  <a:gd name="T30" fmla="*/ 9 w 150"/>
                  <a:gd name="T31" fmla="*/ 17 h 270"/>
                  <a:gd name="T32" fmla="*/ 8 w 150"/>
                  <a:gd name="T33" fmla="*/ 20 h 270"/>
                  <a:gd name="T34" fmla="*/ 7 w 150"/>
                  <a:gd name="T35" fmla="*/ 18 h 270"/>
                  <a:gd name="T36" fmla="*/ 5 w 150"/>
                  <a:gd name="T37" fmla="*/ 20 h 270"/>
                  <a:gd name="T38" fmla="*/ 2 w 150"/>
                  <a:gd name="T39" fmla="*/ 19 h 270"/>
                  <a:gd name="T40" fmla="*/ 2 w 150"/>
                  <a:gd name="T41" fmla="*/ 20 h 270"/>
                  <a:gd name="T42" fmla="*/ 2 w 150"/>
                  <a:gd name="T43" fmla="*/ 20 h 270"/>
                  <a:gd name="T44" fmla="*/ 0 w 150"/>
                  <a:gd name="T45" fmla="*/ 20 h 270"/>
                  <a:gd name="T46" fmla="*/ 0 w 150"/>
                  <a:gd name="T47" fmla="*/ 20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270"/>
                  <a:gd name="T74" fmla="*/ 150 w 150"/>
                  <a:gd name="T75" fmla="*/ 270 h 2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22" name="Freeform 50"/>
              <p:cNvSpPr>
                <a:spLocks noChangeAspect="1"/>
              </p:cNvSpPr>
              <p:nvPr/>
            </p:nvSpPr>
            <p:spPr bwMode="auto">
              <a:xfrm>
                <a:off x="1507" y="1304"/>
                <a:ext cx="234" cy="148"/>
              </a:xfrm>
              <a:custGeom>
                <a:avLst/>
                <a:gdLst>
                  <a:gd name="T0" fmla="*/ 29 w 306"/>
                  <a:gd name="T1" fmla="*/ 16 h 204"/>
                  <a:gd name="T2" fmla="*/ 28 w 306"/>
                  <a:gd name="T3" fmla="*/ 15 h 204"/>
                  <a:gd name="T4" fmla="*/ 5 w 306"/>
                  <a:gd name="T5" fmla="*/ 15 h 204"/>
                  <a:gd name="T6" fmla="*/ 4 w 306"/>
                  <a:gd name="T7" fmla="*/ 12 h 204"/>
                  <a:gd name="T8" fmla="*/ 2 w 306"/>
                  <a:gd name="T9" fmla="*/ 6 h 204"/>
                  <a:gd name="T10" fmla="*/ 0 w 306"/>
                  <a:gd name="T11" fmla="*/ 4 h 204"/>
                  <a:gd name="T12" fmla="*/ 2 w 306"/>
                  <a:gd name="T13" fmla="*/ 3 h 204"/>
                  <a:gd name="T14" fmla="*/ 2 w 306"/>
                  <a:gd name="T15" fmla="*/ 1 h 204"/>
                  <a:gd name="T16" fmla="*/ 2 w 306"/>
                  <a:gd name="T17" fmla="*/ 1 h 204"/>
                  <a:gd name="T18" fmla="*/ 29 w 306"/>
                  <a:gd name="T19" fmla="*/ 0 h 204"/>
                  <a:gd name="T20" fmla="*/ 31 w 306"/>
                  <a:gd name="T21" fmla="*/ 1 h 204"/>
                  <a:gd name="T22" fmla="*/ 30 w 306"/>
                  <a:gd name="T23" fmla="*/ 3 h 204"/>
                  <a:gd name="T24" fmla="*/ 31 w 306"/>
                  <a:gd name="T25" fmla="*/ 4 h 204"/>
                  <a:gd name="T26" fmla="*/ 33 w 306"/>
                  <a:gd name="T27" fmla="*/ 5 h 204"/>
                  <a:gd name="T28" fmla="*/ 36 w 306"/>
                  <a:gd name="T29" fmla="*/ 7 h 204"/>
                  <a:gd name="T30" fmla="*/ 36 w 306"/>
                  <a:gd name="T31" fmla="*/ 9 h 204"/>
                  <a:gd name="T32" fmla="*/ 34 w 306"/>
                  <a:gd name="T33" fmla="*/ 9 h 204"/>
                  <a:gd name="T34" fmla="*/ 31 w 306"/>
                  <a:gd name="T35" fmla="*/ 11 h 204"/>
                  <a:gd name="T36" fmla="*/ 32 w 306"/>
                  <a:gd name="T37" fmla="*/ 12 h 204"/>
                  <a:gd name="T38" fmla="*/ 31 w 306"/>
                  <a:gd name="T39" fmla="*/ 14 h 204"/>
                  <a:gd name="T40" fmla="*/ 29 w 306"/>
                  <a:gd name="T41" fmla="*/ 15 h 204"/>
                  <a:gd name="T42" fmla="*/ 29 w 306"/>
                  <a:gd name="T43" fmla="*/ 16 h 2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204"/>
                  <a:gd name="T68" fmla="*/ 306 w 306"/>
                  <a:gd name="T69" fmla="*/ 204 h 2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23" name="Freeform 51"/>
              <p:cNvSpPr>
                <a:spLocks noChangeAspect="1"/>
              </p:cNvSpPr>
              <p:nvPr/>
            </p:nvSpPr>
            <p:spPr bwMode="auto">
              <a:xfrm>
                <a:off x="1507" y="1304"/>
                <a:ext cx="234" cy="152"/>
              </a:xfrm>
              <a:custGeom>
                <a:avLst/>
                <a:gdLst>
                  <a:gd name="T0" fmla="*/ 29 w 306"/>
                  <a:gd name="T1" fmla="*/ 16 h 210"/>
                  <a:gd name="T2" fmla="*/ 28 w 306"/>
                  <a:gd name="T3" fmla="*/ 14 h 210"/>
                  <a:gd name="T4" fmla="*/ 5 w 306"/>
                  <a:gd name="T5" fmla="*/ 14 h 210"/>
                  <a:gd name="T6" fmla="*/ 4 w 306"/>
                  <a:gd name="T7" fmla="*/ 12 h 210"/>
                  <a:gd name="T8" fmla="*/ 2 w 306"/>
                  <a:gd name="T9" fmla="*/ 5 h 210"/>
                  <a:gd name="T10" fmla="*/ 0 w 306"/>
                  <a:gd name="T11" fmla="*/ 4 h 210"/>
                  <a:gd name="T12" fmla="*/ 2 w 306"/>
                  <a:gd name="T13" fmla="*/ 3 h 210"/>
                  <a:gd name="T14" fmla="*/ 2 w 306"/>
                  <a:gd name="T15" fmla="*/ 1 h 210"/>
                  <a:gd name="T16" fmla="*/ 2 w 306"/>
                  <a:gd name="T17" fmla="*/ 1 h 210"/>
                  <a:gd name="T18" fmla="*/ 29 w 306"/>
                  <a:gd name="T19" fmla="*/ 0 h 210"/>
                  <a:gd name="T20" fmla="*/ 31 w 306"/>
                  <a:gd name="T21" fmla="*/ 1 h 210"/>
                  <a:gd name="T22" fmla="*/ 30 w 306"/>
                  <a:gd name="T23" fmla="*/ 3 h 210"/>
                  <a:gd name="T24" fmla="*/ 31 w 306"/>
                  <a:gd name="T25" fmla="*/ 4 h 210"/>
                  <a:gd name="T26" fmla="*/ 33 w 306"/>
                  <a:gd name="T27" fmla="*/ 5 h 210"/>
                  <a:gd name="T28" fmla="*/ 36 w 306"/>
                  <a:gd name="T29" fmla="*/ 7 h 210"/>
                  <a:gd name="T30" fmla="*/ 36 w 306"/>
                  <a:gd name="T31" fmla="*/ 9 h 210"/>
                  <a:gd name="T32" fmla="*/ 34 w 306"/>
                  <a:gd name="T33" fmla="*/ 9 h 210"/>
                  <a:gd name="T34" fmla="*/ 31 w 306"/>
                  <a:gd name="T35" fmla="*/ 10 h 210"/>
                  <a:gd name="T36" fmla="*/ 32 w 306"/>
                  <a:gd name="T37" fmla="*/ 12 h 210"/>
                  <a:gd name="T38" fmla="*/ 31 w 306"/>
                  <a:gd name="T39" fmla="*/ 13 h 210"/>
                  <a:gd name="T40" fmla="*/ 29 w 306"/>
                  <a:gd name="T41" fmla="*/ 14 h 210"/>
                  <a:gd name="T42" fmla="*/ 29 w 306"/>
                  <a:gd name="T43" fmla="*/ 16 h 210"/>
                  <a:gd name="T44" fmla="*/ 29 w 306"/>
                  <a:gd name="T45" fmla="*/ 16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210"/>
                  <a:gd name="T71" fmla="*/ 306 w 306"/>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24" name="Freeform 52"/>
              <p:cNvSpPr>
                <a:spLocks noChangeAspect="1"/>
              </p:cNvSpPr>
              <p:nvPr/>
            </p:nvSpPr>
            <p:spPr bwMode="auto">
              <a:xfrm>
                <a:off x="1297" y="1465"/>
                <a:ext cx="288" cy="142"/>
              </a:xfrm>
              <a:custGeom>
                <a:avLst/>
                <a:gdLst>
                  <a:gd name="T0" fmla="*/ 39 w 378"/>
                  <a:gd name="T1" fmla="*/ 1 h 198"/>
                  <a:gd name="T2" fmla="*/ 40 w 378"/>
                  <a:gd name="T3" fmla="*/ 1 h 198"/>
                  <a:gd name="T4" fmla="*/ 40 w 378"/>
                  <a:gd name="T5" fmla="*/ 3 h 198"/>
                  <a:gd name="T6" fmla="*/ 43 w 378"/>
                  <a:gd name="T7" fmla="*/ 4 h 198"/>
                  <a:gd name="T8" fmla="*/ 43 w 378"/>
                  <a:gd name="T9" fmla="*/ 14 h 198"/>
                  <a:gd name="T10" fmla="*/ 0 w 378"/>
                  <a:gd name="T11" fmla="*/ 14 h 198"/>
                  <a:gd name="T12" fmla="*/ 2 w 378"/>
                  <a:gd name="T13" fmla="*/ 0 h 198"/>
                  <a:gd name="T14" fmla="*/ 38 w 378"/>
                  <a:gd name="T15" fmla="*/ 1 h 198"/>
                  <a:gd name="T16" fmla="*/ 39 w 378"/>
                  <a:gd name="T17" fmla="*/ 1 h 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198"/>
                  <a:gd name="T29" fmla="*/ 378 w 378"/>
                  <a:gd name="T30" fmla="*/ 198 h 1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25" name="Freeform 53"/>
              <p:cNvSpPr>
                <a:spLocks noChangeAspect="1"/>
              </p:cNvSpPr>
              <p:nvPr/>
            </p:nvSpPr>
            <p:spPr bwMode="auto">
              <a:xfrm>
                <a:off x="1297" y="1465"/>
                <a:ext cx="288" cy="142"/>
              </a:xfrm>
              <a:custGeom>
                <a:avLst/>
                <a:gdLst>
                  <a:gd name="T0" fmla="*/ 39 w 378"/>
                  <a:gd name="T1" fmla="*/ 1 h 198"/>
                  <a:gd name="T2" fmla="*/ 40 w 378"/>
                  <a:gd name="T3" fmla="*/ 1 h 198"/>
                  <a:gd name="T4" fmla="*/ 40 w 378"/>
                  <a:gd name="T5" fmla="*/ 3 h 198"/>
                  <a:gd name="T6" fmla="*/ 43 w 378"/>
                  <a:gd name="T7" fmla="*/ 4 h 198"/>
                  <a:gd name="T8" fmla="*/ 43 w 378"/>
                  <a:gd name="T9" fmla="*/ 14 h 198"/>
                  <a:gd name="T10" fmla="*/ 0 w 378"/>
                  <a:gd name="T11" fmla="*/ 14 h 198"/>
                  <a:gd name="T12" fmla="*/ 2 w 378"/>
                  <a:gd name="T13" fmla="*/ 0 h 198"/>
                  <a:gd name="T14" fmla="*/ 38 w 378"/>
                  <a:gd name="T15" fmla="*/ 1 h 198"/>
                  <a:gd name="T16" fmla="*/ 39 w 378"/>
                  <a:gd name="T17" fmla="*/ 1 h 198"/>
                  <a:gd name="T18" fmla="*/ 39 w 378"/>
                  <a:gd name="T19" fmla="*/ 1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198"/>
                  <a:gd name="T32" fmla="*/ 378 w 378"/>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26" name="Freeform 54"/>
              <p:cNvSpPr>
                <a:spLocks noChangeAspect="1"/>
              </p:cNvSpPr>
              <p:nvPr/>
            </p:nvSpPr>
            <p:spPr bwMode="auto">
              <a:xfrm>
                <a:off x="1787" y="1486"/>
                <a:ext cx="283" cy="139"/>
              </a:xfrm>
              <a:custGeom>
                <a:avLst/>
                <a:gdLst>
                  <a:gd name="T0" fmla="*/ 33 w 372"/>
                  <a:gd name="T1" fmla="*/ 12 h 192"/>
                  <a:gd name="T2" fmla="*/ 8 w 372"/>
                  <a:gd name="T3" fmla="*/ 13 h 192"/>
                  <a:gd name="T4" fmla="*/ 8 w 372"/>
                  <a:gd name="T5" fmla="*/ 14 h 192"/>
                  <a:gd name="T6" fmla="*/ 0 w 372"/>
                  <a:gd name="T7" fmla="*/ 14 h 192"/>
                  <a:gd name="T8" fmla="*/ 2 w 372"/>
                  <a:gd name="T9" fmla="*/ 14 h 192"/>
                  <a:gd name="T10" fmla="*/ 2 w 372"/>
                  <a:gd name="T11" fmla="*/ 14 h 192"/>
                  <a:gd name="T12" fmla="*/ 2 w 372"/>
                  <a:gd name="T13" fmla="*/ 12 h 192"/>
                  <a:gd name="T14" fmla="*/ 2 w 372"/>
                  <a:gd name="T15" fmla="*/ 10 h 192"/>
                  <a:gd name="T16" fmla="*/ 5 w 372"/>
                  <a:gd name="T17" fmla="*/ 12 h 192"/>
                  <a:gd name="T18" fmla="*/ 5 w 372"/>
                  <a:gd name="T19" fmla="*/ 10 h 192"/>
                  <a:gd name="T20" fmla="*/ 8 w 372"/>
                  <a:gd name="T21" fmla="*/ 9 h 192"/>
                  <a:gd name="T22" fmla="*/ 7 w 372"/>
                  <a:gd name="T23" fmla="*/ 9 h 192"/>
                  <a:gd name="T24" fmla="*/ 8 w 372"/>
                  <a:gd name="T25" fmla="*/ 7 h 192"/>
                  <a:gd name="T26" fmla="*/ 8 w 372"/>
                  <a:gd name="T27" fmla="*/ 7 h 192"/>
                  <a:gd name="T28" fmla="*/ 9 w 372"/>
                  <a:gd name="T29" fmla="*/ 7 h 192"/>
                  <a:gd name="T30" fmla="*/ 9 w 372"/>
                  <a:gd name="T31" fmla="*/ 7 h 192"/>
                  <a:gd name="T32" fmla="*/ 13 w 372"/>
                  <a:gd name="T33" fmla="*/ 7 h 192"/>
                  <a:gd name="T34" fmla="*/ 14 w 372"/>
                  <a:gd name="T35" fmla="*/ 7 h 192"/>
                  <a:gd name="T36" fmla="*/ 14 w 372"/>
                  <a:gd name="T37" fmla="*/ 7 h 192"/>
                  <a:gd name="T38" fmla="*/ 17 w 372"/>
                  <a:gd name="T39" fmla="*/ 5 h 192"/>
                  <a:gd name="T40" fmla="*/ 17 w 372"/>
                  <a:gd name="T41" fmla="*/ 7 h 192"/>
                  <a:gd name="T42" fmla="*/ 19 w 372"/>
                  <a:gd name="T43" fmla="*/ 7 h 192"/>
                  <a:gd name="T44" fmla="*/ 21 w 372"/>
                  <a:gd name="T45" fmla="*/ 4 h 192"/>
                  <a:gd name="T46" fmla="*/ 21 w 372"/>
                  <a:gd name="T47" fmla="*/ 3 h 192"/>
                  <a:gd name="T48" fmla="*/ 24 w 372"/>
                  <a:gd name="T49" fmla="*/ 2 h 192"/>
                  <a:gd name="T50" fmla="*/ 24 w 372"/>
                  <a:gd name="T51" fmla="*/ 1 h 192"/>
                  <a:gd name="T52" fmla="*/ 26 w 372"/>
                  <a:gd name="T53" fmla="*/ 0 h 192"/>
                  <a:gd name="T54" fmla="*/ 27 w 372"/>
                  <a:gd name="T55" fmla="*/ 1 h 192"/>
                  <a:gd name="T56" fmla="*/ 31 w 372"/>
                  <a:gd name="T57" fmla="*/ 3 h 192"/>
                  <a:gd name="T58" fmla="*/ 35 w 372"/>
                  <a:gd name="T59" fmla="*/ 1 h 192"/>
                  <a:gd name="T60" fmla="*/ 37 w 372"/>
                  <a:gd name="T61" fmla="*/ 3 h 192"/>
                  <a:gd name="T62" fmla="*/ 38 w 372"/>
                  <a:gd name="T63" fmla="*/ 5 h 192"/>
                  <a:gd name="T64" fmla="*/ 42 w 372"/>
                  <a:gd name="T65" fmla="*/ 7 h 192"/>
                  <a:gd name="T66" fmla="*/ 36 w 372"/>
                  <a:gd name="T67" fmla="*/ 10 h 192"/>
                  <a:gd name="T68" fmla="*/ 33 w 372"/>
                  <a:gd name="T69" fmla="*/ 12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192"/>
                  <a:gd name="T107" fmla="*/ 372 w 37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27" name="Freeform 55"/>
              <p:cNvSpPr>
                <a:spLocks noChangeAspect="1"/>
              </p:cNvSpPr>
              <p:nvPr/>
            </p:nvSpPr>
            <p:spPr bwMode="auto">
              <a:xfrm>
                <a:off x="1787" y="1486"/>
                <a:ext cx="283" cy="139"/>
              </a:xfrm>
              <a:custGeom>
                <a:avLst/>
                <a:gdLst>
                  <a:gd name="T0" fmla="*/ 33 w 372"/>
                  <a:gd name="T1" fmla="*/ 12 h 192"/>
                  <a:gd name="T2" fmla="*/ 8 w 372"/>
                  <a:gd name="T3" fmla="*/ 13 h 192"/>
                  <a:gd name="T4" fmla="*/ 8 w 372"/>
                  <a:gd name="T5" fmla="*/ 14 h 192"/>
                  <a:gd name="T6" fmla="*/ 0 w 372"/>
                  <a:gd name="T7" fmla="*/ 14 h 192"/>
                  <a:gd name="T8" fmla="*/ 2 w 372"/>
                  <a:gd name="T9" fmla="*/ 14 h 192"/>
                  <a:gd name="T10" fmla="*/ 2 w 372"/>
                  <a:gd name="T11" fmla="*/ 14 h 192"/>
                  <a:gd name="T12" fmla="*/ 2 w 372"/>
                  <a:gd name="T13" fmla="*/ 12 h 192"/>
                  <a:gd name="T14" fmla="*/ 2 w 372"/>
                  <a:gd name="T15" fmla="*/ 10 h 192"/>
                  <a:gd name="T16" fmla="*/ 5 w 372"/>
                  <a:gd name="T17" fmla="*/ 12 h 192"/>
                  <a:gd name="T18" fmla="*/ 5 w 372"/>
                  <a:gd name="T19" fmla="*/ 10 h 192"/>
                  <a:gd name="T20" fmla="*/ 8 w 372"/>
                  <a:gd name="T21" fmla="*/ 9 h 192"/>
                  <a:gd name="T22" fmla="*/ 7 w 372"/>
                  <a:gd name="T23" fmla="*/ 9 h 192"/>
                  <a:gd name="T24" fmla="*/ 8 w 372"/>
                  <a:gd name="T25" fmla="*/ 7 h 192"/>
                  <a:gd name="T26" fmla="*/ 8 w 372"/>
                  <a:gd name="T27" fmla="*/ 7 h 192"/>
                  <a:gd name="T28" fmla="*/ 9 w 372"/>
                  <a:gd name="T29" fmla="*/ 7 h 192"/>
                  <a:gd name="T30" fmla="*/ 9 w 372"/>
                  <a:gd name="T31" fmla="*/ 7 h 192"/>
                  <a:gd name="T32" fmla="*/ 13 w 372"/>
                  <a:gd name="T33" fmla="*/ 7 h 192"/>
                  <a:gd name="T34" fmla="*/ 14 w 372"/>
                  <a:gd name="T35" fmla="*/ 7 h 192"/>
                  <a:gd name="T36" fmla="*/ 14 w 372"/>
                  <a:gd name="T37" fmla="*/ 7 h 192"/>
                  <a:gd name="T38" fmla="*/ 17 w 372"/>
                  <a:gd name="T39" fmla="*/ 5 h 192"/>
                  <a:gd name="T40" fmla="*/ 17 w 372"/>
                  <a:gd name="T41" fmla="*/ 7 h 192"/>
                  <a:gd name="T42" fmla="*/ 19 w 372"/>
                  <a:gd name="T43" fmla="*/ 7 h 192"/>
                  <a:gd name="T44" fmla="*/ 21 w 372"/>
                  <a:gd name="T45" fmla="*/ 4 h 192"/>
                  <a:gd name="T46" fmla="*/ 21 w 372"/>
                  <a:gd name="T47" fmla="*/ 3 h 192"/>
                  <a:gd name="T48" fmla="*/ 24 w 372"/>
                  <a:gd name="T49" fmla="*/ 2 h 192"/>
                  <a:gd name="T50" fmla="*/ 24 w 372"/>
                  <a:gd name="T51" fmla="*/ 1 h 192"/>
                  <a:gd name="T52" fmla="*/ 26 w 372"/>
                  <a:gd name="T53" fmla="*/ 0 h 192"/>
                  <a:gd name="T54" fmla="*/ 27 w 372"/>
                  <a:gd name="T55" fmla="*/ 1 h 192"/>
                  <a:gd name="T56" fmla="*/ 31 w 372"/>
                  <a:gd name="T57" fmla="*/ 3 h 192"/>
                  <a:gd name="T58" fmla="*/ 35 w 372"/>
                  <a:gd name="T59" fmla="*/ 1 h 192"/>
                  <a:gd name="T60" fmla="*/ 37 w 372"/>
                  <a:gd name="T61" fmla="*/ 3 h 192"/>
                  <a:gd name="T62" fmla="*/ 38 w 372"/>
                  <a:gd name="T63" fmla="*/ 5 h 192"/>
                  <a:gd name="T64" fmla="*/ 42 w 372"/>
                  <a:gd name="T65" fmla="*/ 7 h 192"/>
                  <a:gd name="T66" fmla="*/ 36 w 372"/>
                  <a:gd name="T67" fmla="*/ 10 h 192"/>
                  <a:gd name="T68" fmla="*/ 33 w 372"/>
                  <a:gd name="T69" fmla="*/ 12 h 192"/>
                  <a:gd name="T70" fmla="*/ 33 w 372"/>
                  <a:gd name="T71" fmla="*/ 12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2"/>
                  <a:gd name="T109" fmla="*/ 0 h 192"/>
                  <a:gd name="T110" fmla="*/ 372 w 372"/>
                  <a:gd name="T111" fmla="*/ 192 h 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28" name="Freeform 56"/>
              <p:cNvSpPr>
                <a:spLocks noChangeAspect="1"/>
              </p:cNvSpPr>
              <p:nvPr/>
            </p:nvSpPr>
            <p:spPr bwMode="auto">
              <a:xfrm>
                <a:off x="1608" y="1794"/>
                <a:ext cx="220" cy="177"/>
              </a:xfrm>
              <a:custGeom>
                <a:avLst/>
                <a:gdLst>
                  <a:gd name="T0" fmla="*/ 30 w 288"/>
                  <a:gd name="T1" fmla="*/ 12 h 246"/>
                  <a:gd name="T2" fmla="*/ 25 w 288"/>
                  <a:gd name="T3" fmla="*/ 12 h 246"/>
                  <a:gd name="T4" fmla="*/ 24 w 288"/>
                  <a:gd name="T5" fmla="*/ 12 h 246"/>
                  <a:gd name="T6" fmla="*/ 27 w 288"/>
                  <a:gd name="T7" fmla="*/ 13 h 246"/>
                  <a:gd name="T8" fmla="*/ 28 w 288"/>
                  <a:gd name="T9" fmla="*/ 12 h 246"/>
                  <a:gd name="T10" fmla="*/ 28 w 288"/>
                  <a:gd name="T11" fmla="*/ 14 h 246"/>
                  <a:gd name="T12" fmla="*/ 29 w 288"/>
                  <a:gd name="T13" fmla="*/ 14 h 246"/>
                  <a:gd name="T14" fmla="*/ 30 w 288"/>
                  <a:gd name="T15" fmla="*/ 13 h 246"/>
                  <a:gd name="T16" fmla="*/ 32 w 288"/>
                  <a:gd name="T17" fmla="*/ 12 h 246"/>
                  <a:gd name="T18" fmla="*/ 32 w 288"/>
                  <a:gd name="T19" fmla="*/ 14 h 246"/>
                  <a:gd name="T20" fmla="*/ 29 w 288"/>
                  <a:gd name="T21" fmla="*/ 15 h 246"/>
                  <a:gd name="T22" fmla="*/ 30 w 288"/>
                  <a:gd name="T23" fmla="*/ 16 h 246"/>
                  <a:gd name="T24" fmla="*/ 34 w 288"/>
                  <a:gd name="T25" fmla="*/ 17 h 246"/>
                  <a:gd name="T26" fmla="*/ 33 w 288"/>
                  <a:gd name="T27" fmla="*/ 17 h 246"/>
                  <a:gd name="T28" fmla="*/ 32 w 288"/>
                  <a:gd name="T29" fmla="*/ 17 h 246"/>
                  <a:gd name="T30" fmla="*/ 31 w 288"/>
                  <a:gd name="T31" fmla="*/ 17 h 246"/>
                  <a:gd name="T32" fmla="*/ 31 w 288"/>
                  <a:gd name="T33" fmla="*/ 17 h 246"/>
                  <a:gd name="T34" fmla="*/ 27 w 288"/>
                  <a:gd name="T35" fmla="*/ 16 h 246"/>
                  <a:gd name="T36" fmla="*/ 28 w 288"/>
                  <a:gd name="T37" fmla="*/ 17 h 246"/>
                  <a:gd name="T38" fmla="*/ 26 w 288"/>
                  <a:gd name="T39" fmla="*/ 17 h 246"/>
                  <a:gd name="T40" fmla="*/ 25 w 288"/>
                  <a:gd name="T41" fmla="*/ 17 h 246"/>
                  <a:gd name="T42" fmla="*/ 24 w 288"/>
                  <a:gd name="T43" fmla="*/ 17 h 246"/>
                  <a:gd name="T44" fmla="*/ 24 w 288"/>
                  <a:gd name="T45" fmla="*/ 17 h 246"/>
                  <a:gd name="T46" fmla="*/ 23 w 288"/>
                  <a:gd name="T47" fmla="*/ 17 h 246"/>
                  <a:gd name="T48" fmla="*/ 21 w 288"/>
                  <a:gd name="T49" fmla="*/ 17 h 246"/>
                  <a:gd name="T50" fmla="*/ 21 w 288"/>
                  <a:gd name="T51" fmla="*/ 17 h 246"/>
                  <a:gd name="T52" fmla="*/ 19 w 288"/>
                  <a:gd name="T53" fmla="*/ 16 h 246"/>
                  <a:gd name="T54" fmla="*/ 16 w 288"/>
                  <a:gd name="T55" fmla="*/ 16 h 246"/>
                  <a:gd name="T56" fmla="*/ 16 w 288"/>
                  <a:gd name="T57" fmla="*/ 15 h 246"/>
                  <a:gd name="T58" fmla="*/ 15 w 288"/>
                  <a:gd name="T59" fmla="*/ 15 h 246"/>
                  <a:gd name="T60" fmla="*/ 15 w 288"/>
                  <a:gd name="T61" fmla="*/ 14 h 246"/>
                  <a:gd name="T62" fmla="*/ 12 w 288"/>
                  <a:gd name="T63" fmla="*/ 15 h 246"/>
                  <a:gd name="T64" fmla="*/ 14 w 288"/>
                  <a:gd name="T65" fmla="*/ 16 h 246"/>
                  <a:gd name="T66" fmla="*/ 12 w 288"/>
                  <a:gd name="T67" fmla="*/ 16 h 246"/>
                  <a:gd name="T68" fmla="*/ 6 w 288"/>
                  <a:gd name="T69" fmla="*/ 15 h 246"/>
                  <a:gd name="T70" fmla="*/ 2 w 288"/>
                  <a:gd name="T71" fmla="*/ 15 h 246"/>
                  <a:gd name="T72" fmla="*/ 2 w 288"/>
                  <a:gd name="T73" fmla="*/ 15 h 246"/>
                  <a:gd name="T74" fmla="*/ 3 w 288"/>
                  <a:gd name="T75" fmla="*/ 14 h 246"/>
                  <a:gd name="T76" fmla="*/ 3 w 288"/>
                  <a:gd name="T77" fmla="*/ 12 h 246"/>
                  <a:gd name="T78" fmla="*/ 4 w 288"/>
                  <a:gd name="T79" fmla="*/ 9 h 246"/>
                  <a:gd name="T80" fmla="*/ 2 w 288"/>
                  <a:gd name="T81" fmla="*/ 4 h 246"/>
                  <a:gd name="T82" fmla="*/ 0 w 288"/>
                  <a:gd name="T83" fmla="*/ 0 h 246"/>
                  <a:gd name="T84" fmla="*/ 19 w 288"/>
                  <a:gd name="T85" fmla="*/ 0 h 246"/>
                  <a:gd name="T86" fmla="*/ 19 w 288"/>
                  <a:gd name="T87" fmla="*/ 1 h 246"/>
                  <a:gd name="T88" fmla="*/ 20 w 288"/>
                  <a:gd name="T89" fmla="*/ 1 h 246"/>
                  <a:gd name="T90" fmla="*/ 19 w 288"/>
                  <a:gd name="T91" fmla="*/ 2 h 246"/>
                  <a:gd name="T92" fmla="*/ 21 w 288"/>
                  <a:gd name="T93" fmla="*/ 3 h 246"/>
                  <a:gd name="T94" fmla="*/ 19 w 288"/>
                  <a:gd name="T95" fmla="*/ 3 h 246"/>
                  <a:gd name="T96" fmla="*/ 20 w 288"/>
                  <a:gd name="T97" fmla="*/ 3 h 246"/>
                  <a:gd name="T98" fmla="*/ 16 w 288"/>
                  <a:gd name="T99" fmla="*/ 6 h 246"/>
                  <a:gd name="T100" fmla="*/ 16 w 288"/>
                  <a:gd name="T101" fmla="*/ 9 h 246"/>
                  <a:gd name="T102" fmla="*/ 28 w 288"/>
                  <a:gd name="T103" fmla="*/ 9 h 246"/>
                  <a:gd name="T104" fmla="*/ 28 w 288"/>
                  <a:gd name="T105" fmla="*/ 10 h 246"/>
                  <a:gd name="T106" fmla="*/ 29 w 288"/>
                  <a:gd name="T107" fmla="*/ 12 h 246"/>
                  <a:gd name="T108" fmla="*/ 30 w 288"/>
                  <a:gd name="T109" fmla="*/ 12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8"/>
                  <a:gd name="T166" fmla="*/ 0 h 246"/>
                  <a:gd name="T167" fmla="*/ 288 w 288"/>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29" name="Freeform 57"/>
              <p:cNvSpPr>
                <a:spLocks noChangeAspect="1"/>
              </p:cNvSpPr>
              <p:nvPr/>
            </p:nvSpPr>
            <p:spPr bwMode="auto">
              <a:xfrm>
                <a:off x="1608" y="1794"/>
                <a:ext cx="220" cy="177"/>
              </a:xfrm>
              <a:custGeom>
                <a:avLst/>
                <a:gdLst>
                  <a:gd name="T0" fmla="*/ 30 w 288"/>
                  <a:gd name="T1" fmla="*/ 12 h 246"/>
                  <a:gd name="T2" fmla="*/ 25 w 288"/>
                  <a:gd name="T3" fmla="*/ 12 h 246"/>
                  <a:gd name="T4" fmla="*/ 24 w 288"/>
                  <a:gd name="T5" fmla="*/ 12 h 246"/>
                  <a:gd name="T6" fmla="*/ 27 w 288"/>
                  <a:gd name="T7" fmla="*/ 13 h 246"/>
                  <a:gd name="T8" fmla="*/ 28 w 288"/>
                  <a:gd name="T9" fmla="*/ 12 h 246"/>
                  <a:gd name="T10" fmla="*/ 28 w 288"/>
                  <a:gd name="T11" fmla="*/ 14 h 246"/>
                  <a:gd name="T12" fmla="*/ 29 w 288"/>
                  <a:gd name="T13" fmla="*/ 14 h 246"/>
                  <a:gd name="T14" fmla="*/ 30 w 288"/>
                  <a:gd name="T15" fmla="*/ 13 h 246"/>
                  <a:gd name="T16" fmla="*/ 32 w 288"/>
                  <a:gd name="T17" fmla="*/ 12 h 246"/>
                  <a:gd name="T18" fmla="*/ 32 w 288"/>
                  <a:gd name="T19" fmla="*/ 14 h 246"/>
                  <a:gd name="T20" fmla="*/ 29 w 288"/>
                  <a:gd name="T21" fmla="*/ 15 h 246"/>
                  <a:gd name="T22" fmla="*/ 30 w 288"/>
                  <a:gd name="T23" fmla="*/ 16 h 246"/>
                  <a:gd name="T24" fmla="*/ 34 w 288"/>
                  <a:gd name="T25" fmla="*/ 17 h 246"/>
                  <a:gd name="T26" fmla="*/ 33 w 288"/>
                  <a:gd name="T27" fmla="*/ 17 h 246"/>
                  <a:gd name="T28" fmla="*/ 32 w 288"/>
                  <a:gd name="T29" fmla="*/ 17 h 246"/>
                  <a:gd name="T30" fmla="*/ 31 w 288"/>
                  <a:gd name="T31" fmla="*/ 17 h 246"/>
                  <a:gd name="T32" fmla="*/ 31 w 288"/>
                  <a:gd name="T33" fmla="*/ 17 h 246"/>
                  <a:gd name="T34" fmla="*/ 27 w 288"/>
                  <a:gd name="T35" fmla="*/ 16 h 246"/>
                  <a:gd name="T36" fmla="*/ 28 w 288"/>
                  <a:gd name="T37" fmla="*/ 17 h 246"/>
                  <a:gd name="T38" fmla="*/ 26 w 288"/>
                  <a:gd name="T39" fmla="*/ 17 h 246"/>
                  <a:gd name="T40" fmla="*/ 25 w 288"/>
                  <a:gd name="T41" fmla="*/ 17 h 246"/>
                  <a:gd name="T42" fmla="*/ 24 w 288"/>
                  <a:gd name="T43" fmla="*/ 17 h 246"/>
                  <a:gd name="T44" fmla="*/ 24 w 288"/>
                  <a:gd name="T45" fmla="*/ 17 h 246"/>
                  <a:gd name="T46" fmla="*/ 23 w 288"/>
                  <a:gd name="T47" fmla="*/ 17 h 246"/>
                  <a:gd name="T48" fmla="*/ 21 w 288"/>
                  <a:gd name="T49" fmla="*/ 17 h 246"/>
                  <a:gd name="T50" fmla="*/ 21 w 288"/>
                  <a:gd name="T51" fmla="*/ 17 h 246"/>
                  <a:gd name="T52" fmla="*/ 19 w 288"/>
                  <a:gd name="T53" fmla="*/ 16 h 246"/>
                  <a:gd name="T54" fmla="*/ 16 w 288"/>
                  <a:gd name="T55" fmla="*/ 16 h 246"/>
                  <a:gd name="T56" fmla="*/ 16 w 288"/>
                  <a:gd name="T57" fmla="*/ 15 h 246"/>
                  <a:gd name="T58" fmla="*/ 15 w 288"/>
                  <a:gd name="T59" fmla="*/ 15 h 246"/>
                  <a:gd name="T60" fmla="*/ 15 w 288"/>
                  <a:gd name="T61" fmla="*/ 14 h 246"/>
                  <a:gd name="T62" fmla="*/ 12 w 288"/>
                  <a:gd name="T63" fmla="*/ 15 h 246"/>
                  <a:gd name="T64" fmla="*/ 14 w 288"/>
                  <a:gd name="T65" fmla="*/ 16 h 246"/>
                  <a:gd name="T66" fmla="*/ 12 w 288"/>
                  <a:gd name="T67" fmla="*/ 16 h 246"/>
                  <a:gd name="T68" fmla="*/ 6 w 288"/>
                  <a:gd name="T69" fmla="*/ 15 h 246"/>
                  <a:gd name="T70" fmla="*/ 2 w 288"/>
                  <a:gd name="T71" fmla="*/ 15 h 246"/>
                  <a:gd name="T72" fmla="*/ 2 w 288"/>
                  <a:gd name="T73" fmla="*/ 15 h 246"/>
                  <a:gd name="T74" fmla="*/ 3 w 288"/>
                  <a:gd name="T75" fmla="*/ 14 h 246"/>
                  <a:gd name="T76" fmla="*/ 3 w 288"/>
                  <a:gd name="T77" fmla="*/ 12 h 246"/>
                  <a:gd name="T78" fmla="*/ 4 w 288"/>
                  <a:gd name="T79" fmla="*/ 9 h 246"/>
                  <a:gd name="T80" fmla="*/ 2 w 288"/>
                  <a:gd name="T81" fmla="*/ 4 h 246"/>
                  <a:gd name="T82" fmla="*/ 0 w 288"/>
                  <a:gd name="T83" fmla="*/ 0 h 246"/>
                  <a:gd name="T84" fmla="*/ 19 w 288"/>
                  <a:gd name="T85" fmla="*/ 0 h 246"/>
                  <a:gd name="T86" fmla="*/ 19 w 288"/>
                  <a:gd name="T87" fmla="*/ 1 h 246"/>
                  <a:gd name="T88" fmla="*/ 20 w 288"/>
                  <a:gd name="T89" fmla="*/ 1 h 246"/>
                  <a:gd name="T90" fmla="*/ 19 w 288"/>
                  <a:gd name="T91" fmla="*/ 2 h 246"/>
                  <a:gd name="T92" fmla="*/ 21 w 288"/>
                  <a:gd name="T93" fmla="*/ 3 h 246"/>
                  <a:gd name="T94" fmla="*/ 19 w 288"/>
                  <a:gd name="T95" fmla="*/ 3 h 246"/>
                  <a:gd name="T96" fmla="*/ 20 w 288"/>
                  <a:gd name="T97" fmla="*/ 3 h 246"/>
                  <a:gd name="T98" fmla="*/ 16 w 288"/>
                  <a:gd name="T99" fmla="*/ 6 h 246"/>
                  <a:gd name="T100" fmla="*/ 16 w 288"/>
                  <a:gd name="T101" fmla="*/ 9 h 246"/>
                  <a:gd name="T102" fmla="*/ 28 w 288"/>
                  <a:gd name="T103" fmla="*/ 9 h 246"/>
                  <a:gd name="T104" fmla="*/ 28 w 288"/>
                  <a:gd name="T105" fmla="*/ 10 h 246"/>
                  <a:gd name="T106" fmla="*/ 29 w 288"/>
                  <a:gd name="T107" fmla="*/ 12 h 246"/>
                  <a:gd name="T108" fmla="*/ 30 w 288"/>
                  <a:gd name="T109" fmla="*/ 12 h 246"/>
                  <a:gd name="T110" fmla="*/ 30 w 288"/>
                  <a:gd name="T111" fmla="*/ 13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246"/>
                  <a:gd name="T170" fmla="*/ 288 w 288"/>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30" name="Freeform 58"/>
              <p:cNvSpPr>
                <a:spLocks noChangeAspect="1"/>
              </p:cNvSpPr>
              <p:nvPr/>
            </p:nvSpPr>
            <p:spPr bwMode="auto">
              <a:xfrm>
                <a:off x="2381" y="1006"/>
                <a:ext cx="142" cy="212"/>
              </a:xfrm>
              <a:custGeom>
                <a:avLst/>
                <a:gdLst>
                  <a:gd name="T0" fmla="*/ 6 w 186"/>
                  <a:gd name="T1" fmla="*/ 22 h 294"/>
                  <a:gd name="T2" fmla="*/ 5 w 186"/>
                  <a:gd name="T3" fmla="*/ 22 h 294"/>
                  <a:gd name="T4" fmla="*/ 4 w 186"/>
                  <a:gd name="T5" fmla="*/ 19 h 294"/>
                  <a:gd name="T6" fmla="*/ 0 w 186"/>
                  <a:gd name="T7" fmla="*/ 12 h 294"/>
                  <a:gd name="T8" fmla="*/ 2 w 186"/>
                  <a:gd name="T9" fmla="*/ 12 h 294"/>
                  <a:gd name="T10" fmla="*/ 2 w 186"/>
                  <a:gd name="T11" fmla="*/ 11 h 294"/>
                  <a:gd name="T12" fmla="*/ 2 w 186"/>
                  <a:gd name="T13" fmla="*/ 11 h 294"/>
                  <a:gd name="T14" fmla="*/ 2 w 186"/>
                  <a:gd name="T15" fmla="*/ 10 h 294"/>
                  <a:gd name="T16" fmla="*/ 3 w 186"/>
                  <a:gd name="T17" fmla="*/ 9 h 294"/>
                  <a:gd name="T18" fmla="*/ 3 w 186"/>
                  <a:gd name="T19" fmla="*/ 4 h 294"/>
                  <a:gd name="T20" fmla="*/ 5 w 186"/>
                  <a:gd name="T21" fmla="*/ 1 h 294"/>
                  <a:gd name="T22" fmla="*/ 5 w 186"/>
                  <a:gd name="T23" fmla="*/ 1 h 294"/>
                  <a:gd name="T24" fmla="*/ 7 w 186"/>
                  <a:gd name="T25" fmla="*/ 1 h 294"/>
                  <a:gd name="T26" fmla="*/ 11 w 186"/>
                  <a:gd name="T27" fmla="*/ 0 h 294"/>
                  <a:gd name="T28" fmla="*/ 13 w 186"/>
                  <a:gd name="T29" fmla="*/ 1 h 294"/>
                  <a:gd name="T30" fmla="*/ 16 w 186"/>
                  <a:gd name="T31" fmla="*/ 7 h 294"/>
                  <a:gd name="T32" fmla="*/ 18 w 186"/>
                  <a:gd name="T33" fmla="*/ 7 h 294"/>
                  <a:gd name="T34" fmla="*/ 18 w 186"/>
                  <a:gd name="T35" fmla="*/ 9 h 294"/>
                  <a:gd name="T36" fmla="*/ 21 w 186"/>
                  <a:gd name="T37" fmla="*/ 9 h 294"/>
                  <a:gd name="T38" fmla="*/ 21 w 186"/>
                  <a:gd name="T39" fmla="*/ 10 h 294"/>
                  <a:gd name="T40" fmla="*/ 21 w 186"/>
                  <a:gd name="T41" fmla="*/ 10 h 294"/>
                  <a:gd name="T42" fmla="*/ 21 w 186"/>
                  <a:gd name="T43" fmla="*/ 12 h 294"/>
                  <a:gd name="T44" fmla="*/ 18 w 186"/>
                  <a:gd name="T45" fmla="*/ 12 h 294"/>
                  <a:gd name="T46" fmla="*/ 18 w 186"/>
                  <a:gd name="T47" fmla="*/ 14 h 294"/>
                  <a:gd name="T48" fmla="*/ 16 w 186"/>
                  <a:gd name="T49" fmla="*/ 13 h 294"/>
                  <a:gd name="T50" fmla="*/ 15 w 186"/>
                  <a:gd name="T51" fmla="*/ 14 h 294"/>
                  <a:gd name="T52" fmla="*/ 15 w 186"/>
                  <a:gd name="T53" fmla="*/ 13 h 294"/>
                  <a:gd name="T54" fmla="*/ 15 w 186"/>
                  <a:gd name="T55" fmla="*/ 14 h 294"/>
                  <a:gd name="T56" fmla="*/ 13 w 186"/>
                  <a:gd name="T57" fmla="*/ 14 h 294"/>
                  <a:gd name="T58" fmla="*/ 14 w 186"/>
                  <a:gd name="T59" fmla="*/ 14 h 294"/>
                  <a:gd name="T60" fmla="*/ 13 w 186"/>
                  <a:gd name="T61" fmla="*/ 13 h 294"/>
                  <a:gd name="T62" fmla="*/ 12 w 186"/>
                  <a:gd name="T63" fmla="*/ 16 h 294"/>
                  <a:gd name="T64" fmla="*/ 11 w 186"/>
                  <a:gd name="T65" fmla="*/ 16 h 294"/>
                  <a:gd name="T66" fmla="*/ 11 w 186"/>
                  <a:gd name="T67" fmla="*/ 17 h 294"/>
                  <a:gd name="T68" fmla="*/ 9 w 186"/>
                  <a:gd name="T69" fmla="*/ 17 h 294"/>
                  <a:gd name="T70" fmla="*/ 9 w 186"/>
                  <a:gd name="T71" fmla="*/ 18 h 294"/>
                  <a:gd name="T72" fmla="*/ 9 w 186"/>
                  <a:gd name="T73" fmla="*/ 17 h 294"/>
                  <a:gd name="T74" fmla="*/ 8 w 186"/>
                  <a:gd name="T75" fmla="*/ 18 h 294"/>
                  <a:gd name="T76" fmla="*/ 6 w 186"/>
                  <a:gd name="T77" fmla="*/ 22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294"/>
                  <a:gd name="T119" fmla="*/ 186 w 186"/>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31" name="Freeform 59"/>
              <p:cNvSpPr>
                <a:spLocks noChangeAspect="1"/>
              </p:cNvSpPr>
              <p:nvPr/>
            </p:nvSpPr>
            <p:spPr bwMode="auto">
              <a:xfrm>
                <a:off x="2381" y="1006"/>
                <a:ext cx="142" cy="216"/>
              </a:xfrm>
              <a:custGeom>
                <a:avLst/>
                <a:gdLst>
                  <a:gd name="T0" fmla="*/ 6 w 186"/>
                  <a:gd name="T1" fmla="*/ 22 h 300"/>
                  <a:gd name="T2" fmla="*/ 5 w 186"/>
                  <a:gd name="T3" fmla="*/ 22 h 300"/>
                  <a:gd name="T4" fmla="*/ 4 w 186"/>
                  <a:gd name="T5" fmla="*/ 19 h 300"/>
                  <a:gd name="T6" fmla="*/ 0 w 186"/>
                  <a:gd name="T7" fmla="*/ 12 h 300"/>
                  <a:gd name="T8" fmla="*/ 2 w 186"/>
                  <a:gd name="T9" fmla="*/ 12 h 300"/>
                  <a:gd name="T10" fmla="*/ 2 w 186"/>
                  <a:gd name="T11" fmla="*/ 11 h 300"/>
                  <a:gd name="T12" fmla="*/ 2 w 186"/>
                  <a:gd name="T13" fmla="*/ 11 h 300"/>
                  <a:gd name="T14" fmla="*/ 2 w 186"/>
                  <a:gd name="T15" fmla="*/ 10 h 300"/>
                  <a:gd name="T16" fmla="*/ 3 w 186"/>
                  <a:gd name="T17" fmla="*/ 9 h 300"/>
                  <a:gd name="T18" fmla="*/ 3 w 186"/>
                  <a:gd name="T19" fmla="*/ 4 h 300"/>
                  <a:gd name="T20" fmla="*/ 5 w 186"/>
                  <a:gd name="T21" fmla="*/ 1 h 300"/>
                  <a:gd name="T22" fmla="*/ 5 w 186"/>
                  <a:gd name="T23" fmla="*/ 1 h 300"/>
                  <a:gd name="T24" fmla="*/ 7 w 186"/>
                  <a:gd name="T25" fmla="*/ 1 h 300"/>
                  <a:gd name="T26" fmla="*/ 11 w 186"/>
                  <a:gd name="T27" fmla="*/ 0 h 300"/>
                  <a:gd name="T28" fmla="*/ 13 w 186"/>
                  <a:gd name="T29" fmla="*/ 1 h 300"/>
                  <a:gd name="T30" fmla="*/ 16 w 186"/>
                  <a:gd name="T31" fmla="*/ 7 h 300"/>
                  <a:gd name="T32" fmla="*/ 18 w 186"/>
                  <a:gd name="T33" fmla="*/ 7 h 300"/>
                  <a:gd name="T34" fmla="*/ 18 w 186"/>
                  <a:gd name="T35" fmla="*/ 9 h 300"/>
                  <a:gd name="T36" fmla="*/ 21 w 186"/>
                  <a:gd name="T37" fmla="*/ 9 h 300"/>
                  <a:gd name="T38" fmla="*/ 21 w 186"/>
                  <a:gd name="T39" fmla="*/ 10 h 300"/>
                  <a:gd name="T40" fmla="*/ 21 w 186"/>
                  <a:gd name="T41" fmla="*/ 10 h 300"/>
                  <a:gd name="T42" fmla="*/ 21 w 186"/>
                  <a:gd name="T43" fmla="*/ 12 h 300"/>
                  <a:gd name="T44" fmla="*/ 18 w 186"/>
                  <a:gd name="T45" fmla="*/ 12 h 300"/>
                  <a:gd name="T46" fmla="*/ 18 w 186"/>
                  <a:gd name="T47" fmla="*/ 14 h 300"/>
                  <a:gd name="T48" fmla="*/ 16 w 186"/>
                  <a:gd name="T49" fmla="*/ 12 h 300"/>
                  <a:gd name="T50" fmla="*/ 15 w 186"/>
                  <a:gd name="T51" fmla="*/ 14 h 300"/>
                  <a:gd name="T52" fmla="*/ 15 w 186"/>
                  <a:gd name="T53" fmla="*/ 13 h 300"/>
                  <a:gd name="T54" fmla="*/ 15 w 186"/>
                  <a:gd name="T55" fmla="*/ 14 h 300"/>
                  <a:gd name="T56" fmla="*/ 13 w 186"/>
                  <a:gd name="T57" fmla="*/ 14 h 300"/>
                  <a:gd name="T58" fmla="*/ 14 w 186"/>
                  <a:gd name="T59" fmla="*/ 14 h 300"/>
                  <a:gd name="T60" fmla="*/ 13 w 186"/>
                  <a:gd name="T61" fmla="*/ 13 h 300"/>
                  <a:gd name="T62" fmla="*/ 12 w 186"/>
                  <a:gd name="T63" fmla="*/ 16 h 300"/>
                  <a:gd name="T64" fmla="*/ 11 w 186"/>
                  <a:gd name="T65" fmla="*/ 16 h 300"/>
                  <a:gd name="T66" fmla="*/ 11 w 186"/>
                  <a:gd name="T67" fmla="*/ 17 h 300"/>
                  <a:gd name="T68" fmla="*/ 9 w 186"/>
                  <a:gd name="T69" fmla="*/ 17 h 300"/>
                  <a:gd name="T70" fmla="*/ 9 w 186"/>
                  <a:gd name="T71" fmla="*/ 18 h 300"/>
                  <a:gd name="T72" fmla="*/ 9 w 186"/>
                  <a:gd name="T73" fmla="*/ 17 h 300"/>
                  <a:gd name="T74" fmla="*/ 8 w 186"/>
                  <a:gd name="T75" fmla="*/ 17 h 300"/>
                  <a:gd name="T76" fmla="*/ 6 w 186"/>
                  <a:gd name="T77" fmla="*/ 22 h 300"/>
                  <a:gd name="T78" fmla="*/ 6 w 186"/>
                  <a:gd name="T79" fmla="*/ 22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300"/>
                  <a:gd name="T122" fmla="*/ 186 w 186"/>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32" name="Freeform 60"/>
              <p:cNvSpPr>
                <a:spLocks noChangeAspect="1"/>
              </p:cNvSpPr>
              <p:nvPr/>
            </p:nvSpPr>
            <p:spPr bwMode="auto">
              <a:xfrm>
                <a:off x="2144" y="1408"/>
                <a:ext cx="178" cy="83"/>
              </a:xfrm>
              <a:custGeom>
                <a:avLst/>
                <a:gdLst>
                  <a:gd name="T0" fmla="*/ 21 w 234"/>
                  <a:gd name="T1" fmla="*/ 0 h 114"/>
                  <a:gd name="T2" fmla="*/ 23 w 234"/>
                  <a:gd name="T3" fmla="*/ 7 h 114"/>
                  <a:gd name="T4" fmla="*/ 26 w 234"/>
                  <a:gd name="T5" fmla="*/ 6 h 114"/>
                  <a:gd name="T6" fmla="*/ 25 w 234"/>
                  <a:gd name="T7" fmla="*/ 8 h 114"/>
                  <a:gd name="T8" fmla="*/ 25 w 234"/>
                  <a:gd name="T9" fmla="*/ 7 h 114"/>
                  <a:gd name="T10" fmla="*/ 25 w 234"/>
                  <a:gd name="T11" fmla="*/ 8 h 114"/>
                  <a:gd name="T12" fmla="*/ 24 w 234"/>
                  <a:gd name="T13" fmla="*/ 9 h 114"/>
                  <a:gd name="T14" fmla="*/ 22 w 234"/>
                  <a:gd name="T15" fmla="*/ 9 h 114"/>
                  <a:gd name="T16" fmla="*/ 21 w 234"/>
                  <a:gd name="T17" fmla="*/ 7 h 114"/>
                  <a:gd name="T18" fmla="*/ 21 w 234"/>
                  <a:gd name="T19" fmla="*/ 8 h 114"/>
                  <a:gd name="T20" fmla="*/ 19 w 234"/>
                  <a:gd name="T21" fmla="*/ 7 h 114"/>
                  <a:gd name="T22" fmla="*/ 19 w 234"/>
                  <a:gd name="T23" fmla="*/ 7 h 114"/>
                  <a:gd name="T24" fmla="*/ 21 w 234"/>
                  <a:gd name="T25" fmla="*/ 7 h 114"/>
                  <a:gd name="T26" fmla="*/ 19 w 234"/>
                  <a:gd name="T27" fmla="*/ 5 h 114"/>
                  <a:gd name="T28" fmla="*/ 19 w 234"/>
                  <a:gd name="T29" fmla="*/ 5 h 114"/>
                  <a:gd name="T30" fmla="*/ 19 w 234"/>
                  <a:gd name="T31" fmla="*/ 4 h 114"/>
                  <a:gd name="T32" fmla="*/ 18 w 234"/>
                  <a:gd name="T33" fmla="*/ 4 h 114"/>
                  <a:gd name="T34" fmla="*/ 21 w 234"/>
                  <a:gd name="T35" fmla="*/ 1 h 114"/>
                  <a:gd name="T36" fmla="*/ 19 w 234"/>
                  <a:gd name="T37" fmla="*/ 1 h 114"/>
                  <a:gd name="T38" fmla="*/ 17 w 234"/>
                  <a:gd name="T39" fmla="*/ 4 h 114"/>
                  <a:gd name="T40" fmla="*/ 16 w 234"/>
                  <a:gd name="T41" fmla="*/ 4 h 114"/>
                  <a:gd name="T42" fmla="*/ 17 w 234"/>
                  <a:gd name="T43" fmla="*/ 4 h 114"/>
                  <a:gd name="T44" fmla="*/ 17 w 234"/>
                  <a:gd name="T45" fmla="*/ 6 h 114"/>
                  <a:gd name="T46" fmla="*/ 19 w 234"/>
                  <a:gd name="T47" fmla="*/ 8 h 114"/>
                  <a:gd name="T48" fmla="*/ 17 w 234"/>
                  <a:gd name="T49" fmla="*/ 7 h 114"/>
                  <a:gd name="T50" fmla="*/ 19 w 234"/>
                  <a:gd name="T51" fmla="*/ 8 h 114"/>
                  <a:gd name="T52" fmla="*/ 19 w 234"/>
                  <a:gd name="T53" fmla="*/ 9 h 114"/>
                  <a:gd name="T54" fmla="*/ 14 w 234"/>
                  <a:gd name="T55" fmla="*/ 8 h 114"/>
                  <a:gd name="T56" fmla="*/ 14 w 234"/>
                  <a:gd name="T57" fmla="*/ 8 h 114"/>
                  <a:gd name="T58" fmla="*/ 13 w 234"/>
                  <a:gd name="T59" fmla="*/ 8 h 114"/>
                  <a:gd name="T60" fmla="*/ 14 w 234"/>
                  <a:gd name="T61" fmla="*/ 6 h 114"/>
                  <a:gd name="T62" fmla="*/ 16 w 234"/>
                  <a:gd name="T63" fmla="*/ 5 h 114"/>
                  <a:gd name="T64" fmla="*/ 14 w 234"/>
                  <a:gd name="T65" fmla="*/ 5 h 114"/>
                  <a:gd name="T66" fmla="*/ 10 w 234"/>
                  <a:gd name="T67" fmla="*/ 4 h 114"/>
                  <a:gd name="T68" fmla="*/ 9 w 234"/>
                  <a:gd name="T69" fmla="*/ 3 h 114"/>
                  <a:gd name="T70" fmla="*/ 8 w 234"/>
                  <a:gd name="T71" fmla="*/ 3 h 114"/>
                  <a:gd name="T72" fmla="*/ 6 w 234"/>
                  <a:gd name="T73" fmla="*/ 4 h 114"/>
                  <a:gd name="T74" fmla="*/ 4 w 234"/>
                  <a:gd name="T75" fmla="*/ 3 h 114"/>
                  <a:gd name="T76" fmla="*/ 2 w 234"/>
                  <a:gd name="T77" fmla="*/ 5 h 114"/>
                  <a:gd name="T78" fmla="*/ 0 w 234"/>
                  <a:gd name="T79" fmla="*/ 3 h 114"/>
                  <a:gd name="T80" fmla="*/ 18 w 234"/>
                  <a:gd name="T81" fmla="*/ 1 h 114"/>
                  <a:gd name="T82" fmla="*/ 21 w 234"/>
                  <a:gd name="T83" fmla="*/ 0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4"/>
                  <a:gd name="T127" fmla="*/ 0 h 114"/>
                  <a:gd name="T128" fmla="*/ 234 w 234"/>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33" name="Freeform 61"/>
              <p:cNvSpPr>
                <a:spLocks noChangeAspect="1"/>
              </p:cNvSpPr>
              <p:nvPr/>
            </p:nvSpPr>
            <p:spPr bwMode="auto">
              <a:xfrm>
                <a:off x="2144" y="1408"/>
                <a:ext cx="178" cy="83"/>
              </a:xfrm>
              <a:custGeom>
                <a:avLst/>
                <a:gdLst>
                  <a:gd name="T0" fmla="*/ 21 w 234"/>
                  <a:gd name="T1" fmla="*/ 0 h 114"/>
                  <a:gd name="T2" fmla="*/ 23 w 234"/>
                  <a:gd name="T3" fmla="*/ 7 h 114"/>
                  <a:gd name="T4" fmla="*/ 26 w 234"/>
                  <a:gd name="T5" fmla="*/ 6 h 114"/>
                  <a:gd name="T6" fmla="*/ 25 w 234"/>
                  <a:gd name="T7" fmla="*/ 8 h 114"/>
                  <a:gd name="T8" fmla="*/ 25 w 234"/>
                  <a:gd name="T9" fmla="*/ 7 h 114"/>
                  <a:gd name="T10" fmla="*/ 25 w 234"/>
                  <a:gd name="T11" fmla="*/ 8 h 114"/>
                  <a:gd name="T12" fmla="*/ 24 w 234"/>
                  <a:gd name="T13" fmla="*/ 9 h 114"/>
                  <a:gd name="T14" fmla="*/ 22 w 234"/>
                  <a:gd name="T15" fmla="*/ 9 h 114"/>
                  <a:gd name="T16" fmla="*/ 21 w 234"/>
                  <a:gd name="T17" fmla="*/ 7 h 114"/>
                  <a:gd name="T18" fmla="*/ 21 w 234"/>
                  <a:gd name="T19" fmla="*/ 8 h 114"/>
                  <a:gd name="T20" fmla="*/ 19 w 234"/>
                  <a:gd name="T21" fmla="*/ 7 h 114"/>
                  <a:gd name="T22" fmla="*/ 19 w 234"/>
                  <a:gd name="T23" fmla="*/ 7 h 114"/>
                  <a:gd name="T24" fmla="*/ 21 w 234"/>
                  <a:gd name="T25" fmla="*/ 7 h 114"/>
                  <a:gd name="T26" fmla="*/ 19 w 234"/>
                  <a:gd name="T27" fmla="*/ 5 h 114"/>
                  <a:gd name="T28" fmla="*/ 19 w 234"/>
                  <a:gd name="T29" fmla="*/ 5 h 114"/>
                  <a:gd name="T30" fmla="*/ 19 w 234"/>
                  <a:gd name="T31" fmla="*/ 5 h 114"/>
                  <a:gd name="T32" fmla="*/ 19 w 234"/>
                  <a:gd name="T33" fmla="*/ 4 h 114"/>
                  <a:gd name="T34" fmla="*/ 18 w 234"/>
                  <a:gd name="T35" fmla="*/ 4 h 114"/>
                  <a:gd name="T36" fmla="*/ 21 w 234"/>
                  <a:gd name="T37" fmla="*/ 1 h 114"/>
                  <a:gd name="T38" fmla="*/ 19 w 234"/>
                  <a:gd name="T39" fmla="*/ 1 h 114"/>
                  <a:gd name="T40" fmla="*/ 17 w 234"/>
                  <a:gd name="T41" fmla="*/ 4 h 114"/>
                  <a:gd name="T42" fmla="*/ 16 w 234"/>
                  <a:gd name="T43" fmla="*/ 4 h 114"/>
                  <a:gd name="T44" fmla="*/ 17 w 234"/>
                  <a:gd name="T45" fmla="*/ 4 h 114"/>
                  <a:gd name="T46" fmla="*/ 17 w 234"/>
                  <a:gd name="T47" fmla="*/ 6 h 114"/>
                  <a:gd name="T48" fmla="*/ 19 w 234"/>
                  <a:gd name="T49" fmla="*/ 8 h 114"/>
                  <a:gd name="T50" fmla="*/ 17 w 234"/>
                  <a:gd name="T51" fmla="*/ 7 h 114"/>
                  <a:gd name="T52" fmla="*/ 19 w 234"/>
                  <a:gd name="T53" fmla="*/ 8 h 114"/>
                  <a:gd name="T54" fmla="*/ 19 w 234"/>
                  <a:gd name="T55" fmla="*/ 9 h 114"/>
                  <a:gd name="T56" fmla="*/ 14 w 234"/>
                  <a:gd name="T57" fmla="*/ 8 h 114"/>
                  <a:gd name="T58" fmla="*/ 14 w 234"/>
                  <a:gd name="T59" fmla="*/ 8 h 114"/>
                  <a:gd name="T60" fmla="*/ 13 w 234"/>
                  <a:gd name="T61" fmla="*/ 8 h 114"/>
                  <a:gd name="T62" fmla="*/ 14 w 234"/>
                  <a:gd name="T63" fmla="*/ 6 h 114"/>
                  <a:gd name="T64" fmla="*/ 16 w 234"/>
                  <a:gd name="T65" fmla="*/ 5 h 114"/>
                  <a:gd name="T66" fmla="*/ 14 w 234"/>
                  <a:gd name="T67" fmla="*/ 5 h 114"/>
                  <a:gd name="T68" fmla="*/ 10 w 234"/>
                  <a:gd name="T69" fmla="*/ 4 h 114"/>
                  <a:gd name="T70" fmla="*/ 9 w 234"/>
                  <a:gd name="T71" fmla="*/ 3 h 114"/>
                  <a:gd name="T72" fmla="*/ 8 w 234"/>
                  <a:gd name="T73" fmla="*/ 3 h 114"/>
                  <a:gd name="T74" fmla="*/ 6 w 234"/>
                  <a:gd name="T75" fmla="*/ 4 h 114"/>
                  <a:gd name="T76" fmla="*/ 4 w 234"/>
                  <a:gd name="T77" fmla="*/ 3 h 114"/>
                  <a:gd name="T78" fmla="*/ 2 w 234"/>
                  <a:gd name="T79" fmla="*/ 5 h 114"/>
                  <a:gd name="T80" fmla="*/ 0 w 234"/>
                  <a:gd name="T81" fmla="*/ 3 h 114"/>
                  <a:gd name="T82" fmla="*/ 18 w 234"/>
                  <a:gd name="T83" fmla="*/ 1 h 114"/>
                  <a:gd name="T84" fmla="*/ 21 w 234"/>
                  <a:gd name="T85" fmla="*/ 0 h 114"/>
                  <a:gd name="T86" fmla="*/ 21 w 234"/>
                  <a:gd name="T87" fmla="*/ 1 h 1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
                  <a:gd name="T133" fmla="*/ 0 h 114"/>
                  <a:gd name="T134" fmla="*/ 234 w 234"/>
                  <a:gd name="T135" fmla="*/ 114 h 1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34" name="Freeform 62"/>
              <p:cNvSpPr>
                <a:spLocks noChangeAspect="1"/>
              </p:cNvSpPr>
              <p:nvPr/>
            </p:nvSpPr>
            <p:spPr bwMode="auto">
              <a:xfrm>
                <a:off x="2336" y="1226"/>
                <a:ext cx="132" cy="65"/>
              </a:xfrm>
              <a:custGeom>
                <a:avLst/>
                <a:gdLst>
                  <a:gd name="T0" fmla="*/ 4 w 174"/>
                  <a:gd name="T1" fmla="*/ 3 h 90"/>
                  <a:gd name="T2" fmla="*/ 10 w 174"/>
                  <a:gd name="T3" fmla="*/ 1 h 90"/>
                  <a:gd name="T4" fmla="*/ 11 w 174"/>
                  <a:gd name="T5" fmla="*/ 0 h 90"/>
                  <a:gd name="T6" fmla="*/ 13 w 174"/>
                  <a:gd name="T7" fmla="*/ 1 h 90"/>
                  <a:gd name="T8" fmla="*/ 12 w 174"/>
                  <a:gd name="T9" fmla="*/ 4 h 90"/>
                  <a:gd name="T10" fmla="*/ 14 w 174"/>
                  <a:gd name="T11" fmla="*/ 4 h 90"/>
                  <a:gd name="T12" fmla="*/ 16 w 174"/>
                  <a:gd name="T13" fmla="*/ 5 h 90"/>
                  <a:gd name="T14" fmla="*/ 18 w 174"/>
                  <a:gd name="T15" fmla="*/ 5 h 90"/>
                  <a:gd name="T16" fmla="*/ 16 w 174"/>
                  <a:gd name="T17" fmla="*/ 4 h 90"/>
                  <a:gd name="T18" fmla="*/ 18 w 174"/>
                  <a:gd name="T19" fmla="*/ 4 h 90"/>
                  <a:gd name="T20" fmla="*/ 19 w 174"/>
                  <a:gd name="T21" fmla="*/ 5 h 90"/>
                  <a:gd name="T22" fmla="*/ 15 w 174"/>
                  <a:gd name="T23" fmla="*/ 7 h 90"/>
                  <a:gd name="T24" fmla="*/ 15 w 174"/>
                  <a:gd name="T25" fmla="*/ 5 h 90"/>
                  <a:gd name="T26" fmla="*/ 13 w 174"/>
                  <a:gd name="T27" fmla="*/ 7 h 90"/>
                  <a:gd name="T28" fmla="*/ 13 w 174"/>
                  <a:gd name="T29" fmla="*/ 7 h 90"/>
                  <a:gd name="T30" fmla="*/ 11 w 174"/>
                  <a:gd name="T31" fmla="*/ 5 h 90"/>
                  <a:gd name="T32" fmla="*/ 9 w 174"/>
                  <a:gd name="T33" fmla="*/ 5 h 90"/>
                  <a:gd name="T34" fmla="*/ 8 w 174"/>
                  <a:gd name="T35" fmla="*/ 5 h 90"/>
                  <a:gd name="T36" fmla="*/ 0 w 174"/>
                  <a:gd name="T37" fmla="*/ 7 h 90"/>
                  <a:gd name="T38" fmla="*/ 0 w 174"/>
                  <a:gd name="T39" fmla="*/ 3 h 90"/>
                  <a:gd name="T40" fmla="*/ 2 w 174"/>
                  <a:gd name="T41" fmla="*/ 3 h 90"/>
                  <a:gd name="T42" fmla="*/ 4 w 174"/>
                  <a:gd name="T43" fmla="*/ 3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90"/>
                  <a:gd name="T68" fmla="*/ 174 w 174"/>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35" name="Freeform 63"/>
              <p:cNvSpPr>
                <a:spLocks noChangeAspect="1"/>
              </p:cNvSpPr>
              <p:nvPr/>
            </p:nvSpPr>
            <p:spPr bwMode="auto">
              <a:xfrm>
                <a:off x="2336" y="1226"/>
                <a:ext cx="132" cy="65"/>
              </a:xfrm>
              <a:custGeom>
                <a:avLst/>
                <a:gdLst>
                  <a:gd name="T0" fmla="*/ 4 w 174"/>
                  <a:gd name="T1" fmla="*/ 3 h 90"/>
                  <a:gd name="T2" fmla="*/ 10 w 174"/>
                  <a:gd name="T3" fmla="*/ 1 h 90"/>
                  <a:gd name="T4" fmla="*/ 11 w 174"/>
                  <a:gd name="T5" fmla="*/ 0 h 90"/>
                  <a:gd name="T6" fmla="*/ 13 w 174"/>
                  <a:gd name="T7" fmla="*/ 1 h 90"/>
                  <a:gd name="T8" fmla="*/ 12 w 174"/>
                  <a:gd name="T9" fmla="*/ 4 h 90"/>
                  <a:gd name="T10" fmla="*/ 14 w 174"/>
                  <a:gd name="T11" fmla="*/ 4 h 90"/>
                  <a:gd name="T12" fmla="*/ 16 w 174"/>
                  <a:gd name="T13" fmla="*/ 5 h 90"/>
                  <a:gd name="T14" fmla="*/ 18 w 174"/>
                  <a:gd name="T15" fmla="*/ 5 h 90"/>
                  <a:gd name="T16" fmla="*/ 16 w 174"/>
                  <a:gd name="T17" fmla="*/ 4 h 90"/>
                  <a:gd name="T18" fmla="*/ 18 w 174"/>
                  <a:gd name="T19" fmla="*/ 4 h 90"/>
                  <a:gd name="T20" fmla="*/ 19 w 174"/>
                  <a:gd name="T21" fmla="*/ 5 h 90"/>
                  <a:gd name="T22" fmla="*/ 15 w 174"/>
                  <a:gd name="T23" fmla="*/ 7 h 90"/>
                  <a:gd name="T24" fmla="*/ 15 w 174"/>
                  <a:gd name="T25" fmla="*/ 5 h 90"/>
                  <a:gd name="T26" fmla="*/ 13 w 174"/>
                  <a:gd name="T27" fmla="*/ 7 h 90"/>
                  <a:gd name="T28" fmla="*/ 13 w 174"/>
                  <a:gd name="T29" fmla="*/ 7 h 90"/>
                  <a:gd name="T30" fmla="*/ 11 w 174"/>
                  <a:gd name="T31" fmla="*/ 5 h 90"/>
                  <a:gd name="T32" fmla="*/ 9 w 174"/>
                  <a:gd name="T33" fmla="*/ 5 h 90"/>
                  <a:gd name="T34" fmla="*/ 8 w 174"/>
                  <a:gd name="T35" fmla="*/ 5 h 90"/>
                  <a:gd name="T36" fmla="*/ 0 w 174"/>
                  <a:gd name="T37" fmla="*/ 7 h 90"/>
                  <a:gd name="T38" fmla="*/ 0 w 174"/>
                  <a:gd name="T39" fmla="*/ 3 h 90"/>
                  <a:gd name="T40" fmla="*/ 2 w 174"/>
                  <a:gd name="T41" fmla="*/ 3 h 90"/>
                  <a:gd name="T42" fmla="*/ 4 w 174"/>
                  <a:gd name="T43" fmla="*/ 3 h 90"/>
                  <a:gd name="T44" fmla="*/ 4 w 174"/>
                  <a:gd name="T45" fmla="*/ 3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90"/>
                  <a:gd name="T71" fmla="*/ 174 w 174"/>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36" name="Freeform 64"/>
              <p:cNvSpPr>
                <a:spLocks noChangeAspect="1"/>
              </p:cNvSpPr>
              <p:nvPr/>
            </p:nvSpPr>
            <p:spPr bwMode="auto">
              <a:xfrm>
                <a:off x="1864" y="1183"/>
                <a:ext cx="151" cy="191"/>
              </a:xfrm>
              <a:custGeom>
                <a:avLst/>
                <a:gdLst>
                  <a:gd name="T0" fmla="*/ 11 w 198"/>
                  <a:gd name="T1" fmla="*/ 20 h 264"/>
                  <a:gd name="T2" fmla="*/ 0 w 198"/>
                  <a:gd name="T3" fmla="*/ 20 h 264"/>
                  <a:gd name="T4" fmla="*/ 3 w 198"/>
                  <a:gd name="T5" fmla="*/ 16 h 264"/>
                  <a:gd name="T6" fmla="*/ 0 w 198"/>
                  <a:gd name="T7" fmla="*/ 10 h 264"/>
                  <a:gd name="T8" fmla="*/ 2 w 198"/>
                  <a:gd name="T9" fmla="*/ 7 h 264"/>
                  <a:gd name="T10" fmla="*/ 4 w 198"/>
                  <a:gd name="T11" fmla="*/ 4 h 264"/>
                  <a:gd name="T12" fmla="*/ 4 w 198"/>
                  <a:gd name="T13" fmla="*/ 5 h 264"/>
                  <a:gd name="T14" fmla="*/ 5 w 198"/>
                  <a:gd name="T15" fmla="*/ 4 h 264"/>
                  <a:gd name="T16" fmla="*/ 5 w 198"/>
                  <a:gd name="T17" fmla="*/ 3 h 264"/>
                  <a:gd name="T18" fmla="*/ 7 w 198"/>
                  <a:gd name="T19" fmla="*/ 2 h 264"/>
                  <a:gd name="T20" fmla="*/ 6 w 198"/>
                  <a:gd name="T21" fmla="*/ 1 h 264"/>
                  <a:gd name="T22" fmla="*/ 8 w 198"/>
                  <a:gd name="T23" fmla="*/ 0 h 264"/>
                  <a:gd name="T24" fmla="*/ 14 w 198"/>
                  <a:gd name="T25" fmla="*/ 1 h 264"/>
                  <a:gd name="T26" fmla="*/ 16 w 198"/>
                  <a:gd name="T27" fmla="*/ 3 h 264"/>
                  <a:gd name="T28" fmla="*/ 15 w 198"/>
                  <a:gd name="T29" fmla="*/ 4 h 264"/>
                  <a:gd name="T30" fmla="*/ 16 w 198"/>
                  <a:gd name="T31" fmla="*/ 5 h 264"/>
                  <a:gd name="T32" fmla="*/ 16 w 198"/>
                  <a:gd name="T33" fmla="*/ 7 h 264"/>
                  <a:gd name="T34" fmla="*/ 14 w 198"/>
                  <a:gd name="T35" fmla="*/ 9 h 264"/>
                  <a:gd name="T36" fmla="*/ 14 w 198"/>
                  <a:gd name="T37" fmla="*/ 9 h 264"/>
                  <a:gd name="T38" fmla="*/ 15 w 198"/>
                  <a:gd name="T39" fmla="*/ 10 h 264"/>
                  <a:gd name="T40" fmla="*/ 18 w 198"/>
                  <a:gd name="T41" fmla="*/ 7 h 264"/>
                  <a:gd name="T42" fmla="*/ 21 w 198"/>
                  <a:gd name="T43" fmla="*/ 9 h 264"/>
                  <a:gd name="T44" fmla="*/ 23 w 198"/>
                  <a:gd name="T45" fmla="*/ 12 h 264"/>
                  <a:gd name="T46" fmla="*/ 22 w 198"/>
                  <a:gd name="T47" fmla="*/ 14 h 264"/>
                  <a:gd name="T48" fmla="*/ 22 w 198"/>
                  <a:gd name="T49" fmla="*/ 14 h 264"/>
                  <a:gd name="T50" fmla="*/ 21 w 198"/>
                  <a:gd name="T51" fmla="*/ 14 h 264"/>
                  <a:gd name="T52" fmla="*/ 21 w 198"/>
                  <a:gd name="T53" fmla="*/ 14 h 264"/>
                  <a:gd name="T54" fmla="*/ 18 w 198"/>
                  <a:gd name="T55" fmla="*/ 18 h 264"/>
                  <a:gd name="T56" fmla="*/ 13 w 198"/>
                  <a:gd name="T57" fmla="*/ 20 h 264"/>
                  <a:gd name="T58" fmla="*/ 11 w 198"/>
                  <a:gd name="T59" fmla="*/ 20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
                  <a:gd name="T91" fmla="*/ 0 h 264"/>
                  <a:gd name="T92" fmla="*/ 198 w 198"/>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37" name="Freeform 65"/>
              <p:cNvSpPr>
                <a:spLocks noChangeAspect="1"/>
              </p:cNvSpPr>
              <p:nvPr/>
            </p:nvSpPr>
            <p:spPr bwMode="auto">
              <a:xfrm>
                <a:off x="1864" y="1183"/>
                <a:ext cx="151" cy="191"/>
              </a:xfrm>
              <a:custGeom>
                <a:avLst/>
                <a:gdLst>
                  <a:gd name="T0" fmla="*/ 11 w 198"/>
                  <a:gd name="T1" fmla="*/ 20 h 264"/>
                  <a:gd name="T2" fmla="*/ 0 w 198"/>
                  <a:gd name="T3" fmla="*/ 20 h 264"/>
                  <a:gd name="T4" fmla="*/ 3 w 198"/>
                  <a:gd name="T5" fmla="*/ 16 h 264"/>
                  <a:gd name="T6" fmla="*/ 0 w 198"/>
                  <a:gd name="T7" fmla="*/ 10 h 264"/>
                  <a:gd name="T8" fmla="*/ 2 w 198"/>
                  <a:gd name="T9" fmla="*/ 7 h 264"/>
                  <a:gd name="T10" fmla="*/ 4 w 198"/>
                  <a:gd name="T11" fmla="*/ 4 h 264"/>
                  <a:gd name="T12" fmla="*/ 4 w 198"/>
                  <a:gd name="T13" fmla="*/ 5 h 264"/>
                  <a:gd name="T14" fmla="*/ 5 w 198"/>
                  <a:gd name="T15" fmla="*/ 4 h 264"/>
                  <a:gd name="T16" fmla="*/ 5 w 198"/>
                  <a:gd name="T17" fmla="*/ 5 h 264"/>
                  <a:gd name="T18" fmla="*/ 5 w 198"/>
                  <a:gd name="T19" fmla="*/ 3 h 264"/>
                  <a:gd name="T20" fmla="*/ 7 w 198"/>
                  <a:gd name="T21" fmla="*/ 2 h 264"/>
                  <a:gd name="T22" fmla="*/ 6 w 198"/>
                  <a:gd name="T23" fmla="*/ 1 h 264"/>
                  <a:gd name="T24" fmla="*/ 8 w 198"/>
                  <a:gd name="T25" fmla="*/ 0 h 264"/>
                  <a:gd name="T26" fmla="*/ 14 w 198"/>
                  <a:gd name="T27" fmla="*/ 1 h 264"/>
                  <a:gd name="T28" fmla="*/ 16 w 198"/>
                  <a:gd name="T29" fmla="*/ 3 h 264"/>
                  <a:gd name="T30" fmla="*/ 15 w 198"/>
                  <a:gd name="T31" fmla="*/ 4 h 264"/>
                  <a:gd name="T32" fmla="*/ 16 w 198"/>
                  <a:gd name="T33" fmla="*/ 5 h 264"/>
                  <a:gd name="T34" fmla="*/ 16 w 198"/>
                  <a:gd name="T35" fmla="*/ 7 h 264"/>
                  <a:gd name="T36" fmla="*/ 14 w 198"/>
                  <a:gd name="T37" fmla="*/ 9 h 264"/>
                  <a:gd name="T38" fmla="*/ 14 w 198"/>
                  <a:gd name="T39" fmla="*/ 9 h 264"/>
                  <a:gd name="T40" fmla="*/ 15 w 198"/>
                  <a:gd name="T41" fmla="*/ 10 h 264"/>
                  <a:gd name="T42" fmla="*/ 18 w 198"/>
                  <a:gd name="T43" fmla="*/ 7 h 264"/>
                  <a:gd name="T44" fmla="*/ 21 w 198"/>
                  <a:gd name="T45" fmla="*/ 9 h 264"/>
                  <a:gd name="T46" fmla="*/ 23 w 198"/>
                  <a:gd name="T47" fmla="*/ 12 h 264"/>
                  <a:gd name="T48" fmla="*/ 22 w 198"/>
                  <a:gd name="T49" fmla="*/ 14 h 264"/>
                  <a:gd name="T50" fmla="*/ 22 w 198"/>
                  <a:gd name="T51" fmla="*/ 14 h 264"/>
                  <a:gd name="T52" fmla="*/ 21 w 198"/>
                  <a:gd name="T53" fmla="*/ 14 h 264"/>
                  <a:gd name="T54" fmla="*/ 21 w 198"/>
                  <a:gd name="T55" fmla="*/ 14 h 264"/>
                  <a:gd name="T56" fmla="*/ 18 w 198"/>
                  <a:gd name="T57" fmla="*/ 18 h 264"/>
                  <a:gd name="T58" fmla="*/ 13 w 198"/>
                  <a:gd name="T59" fmla="*/ 20 h 264"/>
                  <a:gd name="T60" fmla="*/ 11 w 198"/>
                  <a:gd name="T61" fmla="*/ 20 h 264"/>
                  <a:gd name="T62" fmla="*/ 11 w 198"/>
                  <a:gd name="T63" fmla="*/ 20 h 2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64"/>
                  <a:gd name="T98" fmla="*/ 198 w 198"/>
                  <a:gd name="T99" fmla="*/ 264 h 2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38" name="Freeform 66"/>
              <p:cNvSpPr>
                <a:spLocks noChangeAspect="1"/>
              </p:cNvSpPr>
              <p:nvPr/>
            </p:nvSpPr>
            <p:spPr bwMode="auto">
              <a:xfrm>
                <a:off x="1723" y="1118"/>
                <a:ext cx="219" cy="104"/>
              </a:xfrm>
              <a:custGeom>
                <a:avLst/>
                <a:gdLst>
                  <a:gd name="T0" fmla="*/ 33 w 288"/>
                  <a:gd name="T1" fmla="*/ 5 h 144"/>
                  <a:gd name="T2" fmla="*/ 28 w 288"/>
                  <a:gd name="T3" fmla="*/ 5 h 144"/>
                  <a:gd name="T4" fmla="*/ 28 w 288"/>
                  <a:gd name="T5" fmla="*/ 7 h 144"/>
                  <a:gd name="T6" fmla="*/ 24 w 288"/>
                  <a:gd name="T7" fmla="*/ 5 h 144"/>
                  <a:gd name="T8" fmla="*/ 21 w 288"/>
                  <a:gd name="T9" fmla="*/ 7 h 144"/>
                  <a:gd name="T10" fmla="*/ 19 w 288"/>
                  <a:gd name="T11" fmla="*/ 8 h 144"/>
                  <a:gd name="T12" fmla="*/ 19 w 288"/>
                  <a:gd name="T13" fmla="*/ 7 h 144"/>
                  <a:gd name="T14" fmla="*/ 17 w 288"/>
                  <a:gd name="T15" fmla="*/ 8 h 144"/>
                  <a:gd name="T16" fmla="*/ 17 w 288"/>
                  <a:gd name="T17" fmla="*/ 7 h 144"/>
                  <a:gd name="T18" fmla="*/ 14 w 288"/>
                  <a:gd name="T19" fmla="*/ 10 h 144"/>
                  <a:gd name="T20" fmla="*/ 13 w 288"/>
                  <a:gd name="T21" fmla="*/ 10 h 144"/>
                  <a:gd name="T22" fmla="*/ 14 w 288"/>
                  <a:gd name="T23" fmla="*/ 10 h 144"/>
                  <a:gd name="T24" fmla="*/ 13 w 288"/>
                  <a:gd name="T25" fmla="*/ 10 h 144"/>
                  <a:gd name="T26" fmla="*/ 13 w 288"/>
                  <a:gd name="T27" fmla="*/ 8 h 144"/>
                  <a:gd name="T28" fmla="*/ 11 w 288"/>
                  <a:gd name="T29" fmla="*/ 7 h 144"/>
                  <a:gd name="T30" fmla="*/ 2 w 288"/>
                  <a:gd name="T31" fmla="*/ 6 h 144"/>
                  <a:gd name="T32" fmla="*/ 0 w 288"/>
                  <a:gd name="T33" fmla="*/ 5 h 144"/>
                  <a:gd name="T34" fmla="*/ 12 w 288"/>
                  <a:gd name="T35" fmla="*/ 0 h 144"/>
                  <a:gd name="T36" fmla="*/ 13 w 288"/>
                  <a:gd name="T37" fmla="*/ 0 h 144"/>
                  <a:gd name="T38" fmla="*/ 9 w 288"/>
                  <a:gd name="T39" fmla="*/ 3 h 144"/>
                  <a:gd name="T40" fmla="*/ 9 w 288"/>
                  <a:gd name="T41" fmla="*/ 4 h 144"/>
                  <a:gd name="T42" fmla="*/ 11 w 288"/>
                  <a:gd name="T43" fmla="*/ 3 h 144"/>
                  <a:gd name="T44" fmla="*/ 10 w 288"/>
                  <a:gd name="T45" fmla="*/ 4 h 144"/>
                  <a:gd name="T46" fmla="*/ 12 w 288"/>
                  <a:gd name="T47" fmla="*/ 3 h 144"/>
                  <a:gd name="T48" fmla="*/ 14 w 288"/>
                  <a:gd name="T49" fmla="*/ 4 h 144"/>
                  <a:gd name="T50" fmla="*/ 18 w 288"/>
                  <a:gd name="T51" fmla="*/ 5 h 144"/>
                  <a:gd name="T52" fmla="*/ 21 w 288"/>
                  <a:gd name="T53" fmla="*/ 4 h 144"/>
                  <a:gd name="T54" fmla="*/ 26 w 288"/>
                  <a:gd name="T55" fmla="*/ 3 h 144"/>
                  <a:gd name="T56" fmla="*/ 27 w 288"/>
                  <a:gd name="T57" fmla="*/ 4 h 144"/>
                  <a:gd name="T58" fmla="*/ 30 w 288"/>
                  <a:gd name="T59" fmla="*/ 4 h 144"/>
                  <a:gd name="T60" fmla="*/ 30 w 288"/>
                  <a:gd name="T61" fmla="*/ 5 h 144"/>
                  <a:gd name="T62" fmla="*/ 33 w 288"/>
                  <a:gd name="T63" fmla="*/ 5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
                  <a:gd name="T97" fmla="*/ 0 h 144"/>
                  <a:gd name="T98" fmla="*/ 288 w 2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39" name="Freeform 67"/>
              <p:cNvSpPr>
                <a:spLocks noChangeAspect="1"/>
              </p:cNvSpPr>
              <p:nvPr/>
            </p:nvSpPr>
            <p:spPr bwMode="auto">
              <a:xfrm>
                <a:off x="1723" y="1118"/>
                <a:ext cx="219" cy="104"/>
              </a:xfrm>
              <a:custGeom>
                <a:avLst/>
                <a:gdLst>
                  <a:gd name="T0" fmla="*/ 33 w 288"/>
                  <a:gd name="T1" fmla="*/ 5 h 144"/>
                  <a:gd name="T2" fmla="*/ 28 w 288"/>
                  <a:gd name="T3" fmla="*/ 5 h 144"/>
                  <a:gd name="T4" fmla="*/ 28 w 288"/>
                  <a:gd name="T5" fmla="*/ 7 h 144"/>
                  <a:gd name="T6" fmla="*/ 24 w 288"/>
                  <a:gd name="T7" fmla="*/ 5 h 144"/>
                  <a:gd name="T8" fmla="*/ 21 w 288"/>
                  <a:gd name="T9" fmla="*/ 7 h 144"/>
                  <a:gd name="T10" fmla="*/ 19 w 288"/>
                  <a:gd name="T11" fmla="*/ 8 h 144"/>
                  <a:gd name="T12" fmla="*/ 19 w 288"/>
                  <a:gd name="T13" fmla="*/ 7 h 144"/>
                  <a:gd name="T14" fmla="*/ 17 w 288"/>
                  <a:gd name="T15" fmla="*/ 8 h 144"/>
                  <a:gd name="T16" fmla="*/ 17 w 288"/>
                  <a:gd name="T17" fmla="*/ 7 h 144"/>
                  <a:gd name="T18" fmla="*/ 14 w 288"/>
                  <a:gd name="T19" fmla="*/ 10 h 144"/>
                  <a:gd name="T20" fmla="*/ 13 w 288"/>
                  <a:gd name="T21" fmla="*/ 10 h 144"/>
                  <a:gd name="T22" fmla="*/ 14 w 288"/>
                  <a:gd name="T23" fmla="*/ 10 h 144"/>
                  <a:gd name="T24" fmla="*/ 13 w 288"/>
                  <a:gd name="T25" fmla="*/ 10 h 144"/>
                  <a:gd name="T26" fmla="*/ 13 w 288"/>
                  <a:gd name="T27" fmla="*/ 8 h 144"/>
                  <a:gd name="T28" fmla="*/ 11 w 288"/>
                  <a:gd name="T29" fmla="*/ 7 h 144"/>
                  <a:gd name="T30" fmla="*/ 2 w 288"/>
                  <a:gd name="T31" fmla="*/ 6 h 144"/>
                  <a:gd name="T32" fmla="*/ 0 w 288"/>
                  <a:gd name="T33" fmla="*/ 5 h 144"/>
                  <a:gd name="T34" fmla="*/ 12 w 288"/>
                  <a:gd name="T35" fmla="*/ 0 h 144"/>
                  <a:gd name="T36" fmla="*/ 13 w 288"/>
                  <a:gd name="T37" fmla="*/ 0 h 144"/>
                  <a:gd name="T38" fmla="*/ 9 w 288"/>
                  <a:gd name="T39" fmla="*/ 3 h 144"/>
                  <a:gd name="T40" fmla="*/ 9 w 288"/>
                  <a:gd name="T41" fmla="*/ 4 h 144"/>
                  <a:gd name="T42" fmla="*/ 11 w 288"/>
                  <a:gd name="T43" fmla="*/ 3 h 144"/>
                  <a:gd name="T44" fmla="*/ 10 w 288"/>
                  <a:gd name="T45" fmla="*/ 4 h 144"/>
                  <a:gd name="T46" fmla="*/ 12 w 288"/>
                  <a:gd name="T47" fmla="*/ 3 h 144"/>
                  <a:gd name="T48" fmla="*/ 14 w 288"/>
                  <a:gd name="T49" fmla="*/ 4 h 144"/>
                  <a:gd name="T50" fmla="*/ 18 w 288"/>
                  <a:gd name="T51" fmla="*/ 5 h 144"/>
                  <a:gd name="T52" fmla="*/ 21 w 288"/>
                  <a:gd name="T53" fmla="*/ 4 h 144"/>
                  <a:gd name="T54" fmla="*/ 26 w 288"/>
                  <a:gd name="T55" fmla="*/ 3 h 144"/>
                  <a:gd name="T56" fmla="*/ 27 w 288"/>
                  <a:gd name="T57" fmla="*/ 4 h 144"/>
                  <a:gd name="T58" fmla="*/ 30 w 288"/>
                  <a:gd name="T59" fmla="*/ 4 h 144"/>
                  <a:gd name="T60" fmla="*/ 30 w 288"/>
                  <a:gd name="T61" fmla="*/ 5 h 144"/>
                  <a:gd name="T62" fmla="*/ 33 w 288"/>
                  <a:gd name="T63" fmla="*/ 5 h 144"/>
                  <a:gd name="T64" fmla="*/ 33 w 288"/>
                  <a:gd name="T65" fmla="*/ 6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144"/>
                  <a:gd name="T101" fmla="*/ 288 w 288"/>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40" name="Freeform 68"/>
              <p:cNvSpPr>
                <a:spLocks noChangeAspect="1"/>
              </p:cNvSpPr>
              <p:nvPr/>
            </p:nvSpPr>
            <p:spPr bwMode="auto">
              <a:xfrm>
                <a:off x="1494" y="1040"/>
                <a:ext cx="251" cy="269"/>
              </a:xfrm>
              <a:custGeom>
                <a:avLst/>
                <a:gdLst>
                  <a:gd name="T0" fmla="*/ 30 w 330"/>
                  <a:gd name="T1" fmla="*/ 27 h 372"/>
                  <a:gd name="T2" fmla="*/ 4 w 330"/>
                  <a:gd name="T3" fmla="*/ 28 h 372"/>
                  <a:gd name="T4" fmla="*/ 4 w 330"/>
                  <a:gd name="T5" fmla="*/ 20 h 372"/>
                  <a:gd name="T6" fmla="*/ 2 w 330"/>
                  <a:gd name="T7" fmla="*/ 17 h 372"/>
                  <a:gd name="T8" fmla="*/ 3 w 330"/>
                  <a:gd name="T9" fmla="*/ 16 h 372"/>
                  <a:gd name="T10" fmla="*/ 0 w 330"/>
                  <a:gd name="T11" fmla="*/ 2 h 372"/>
                  <a:gd name="T12" fmla="*/ 9 w 330"/>
                  <a:gd name="T13" fmla="*/ 2 h 372"/>
                  <a:gd name="T14" fmla="*/ 9 w 330"/>
                  <a:gd name="T15" fmla="*/ 0 h 372"/>
                  <a:gd name="T16" fmla="*/ 11 w 330"/>
                  <a:gd name="T17" fmla="*/ 0 h 372"/>
                  <a:gd name="T18" fmla="*/ 12 w 330"/>
                  <a:gd name="T19" fmla="*/ 3 h 372"/>
                  <a:gd name="T20" fmla="*/ 16 w 330"/>
                  <a:gd name="T21" fmla="*/ 4 h 372"/>
                  <a:gd name="T22" fmla="*/ 16 w 330"/>
                  <a:gd name="T23" fmla="*/ 4 h 372"/>
                  <a:gd name="T24" fmla="*/ 21 w 330"/>
                  <a:gd name="T25" fmla="*/ 4 h 372"/>
                  <a:gd name="T26" fmla="*/ 22 w 330"/>
                  <a:gd name="T27" fmla="*/ 4 h 372"/>
                  <a:gd name="T28" fmla="*/ 21 w 330"/>
                  <a:gd name="T29" fmla="*/ 4 h 372"/>
                  <a:gd name="T30" fmla="*/ 22 w 330"/>
                  <a:gd name="T31" fmla="*/ 4 h 372"/>
                  <a:gd name="T32" fmla="*/ 23 w 330"/>
                  <a:gd name="T33" fmla="*/ 5 h 372"/>
                  <a:gd name="T34" fmla="*/ 25 w 330"/>
                  <a:gd name="T35" fmla="*/ 5 h 372"/>
                  <a:gd name="T36" fmla="*/ 27 w 330"/>
                  <a:gd name="T37" fmla="*/ 6 h 372"/>
                  <a:gd name="T38" fmla="*/ 30 w 330"/>
                  <a:gd name="T39" fmla="*/ 5 h 372"/>
                  <a:gd name="T40" fmla="*/ 31 w 330"/>
                  <a:gd name="T41" fmla="*/ 5 h 372"/>
                  <a:gd name="T42" fmla="*/ 37 w 330"/>
                  <a:gd name="T43" fmla="*/ 6 h 372"/>
                  <a:gd name="T44" fmla="*/ 31 w 330"/>
                  <a:gd name="T45" fmla="*/ 8 h 372"/>
                  <a:gd name="T46" fmla="*/ 25 w 330"/>
                  <a:gd name="T47" fmla="*/ 12 h 372"/>
                  <a:gd name="T48" fmla="*/ 24 w 330"/>
                  <a:gd name="T49" fmla="*/ 12 h 372"/>
                  <a:gd name="T50" fmla="*/ 24 w 330"/>
                  <a:gd name="T51" fmla="*/ 15 h 372"/>
                  <a:gd name="T52" fmla="*/ 22 w 330"/>
                  <a:gd name="T53" fmla="*/ 16 h 372"/>
                  <a:gd name="T54" fmla="*/ 21 w 330"/>
                  <a:gd name="T55" fmla="*/ 17 h 372"/>
                  <a:gd name="T56" fmla="*/ 22 w 330"/>
                  <a:gd name="T57" fmla="*/ 18 h 372"/>
                  <a:gd name="T58" fmla="*/ 22 w 330"/>
                  <a:gd name="T59" fmla="*/ 21 h 372"/>
                  <a:gd name="T60" fmla="*/ 30 w 330"/>
                  <a:gd name="T61" fmla="*/ 25 h 372"/>
                  <a:gd name="T62" fmla="*/ 30 w 330"/>
                  <a:gd name="T63" fmla="*/ 27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72"/>
                  <a:gd name="T98" fmla="*/ 330 w 330"/>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41" name="Freeform 69"/>
              <p:cNvSpPr>
                <a:spLocks noChangeAspect="1"/>
              </p:cNvSpPr>
              <p:nvPr/>
            </p:nvSpPr>
            <p:spPr bwMode="auto">
              <a:xfrm>
                <a:off x="1494" y="1040"/>
                <a:ext cx="251" cy="269"/>
              </a:xfrm>
              <a:custGeom>
                <a:avLst/>
                <a:gdLst>
                  <a:gd name="T0" fmla="*/ 30 w 330"/>
                  <a:gd name="T1" fmla="*/ 27 h 372"/>
                  <a:gd name="T2" fmla="*/ 4 w 330"/>
                  <a:gd name="T3" fmla="*/ 28 h 372"/>
                  <a:gd name="T4" fmla="*/ 4 w 330"/>
                  <a:gd name="T5" fmla="*/ 20 h 372"/>
                  <a:gd name="T6" fmla="*/ 2 w 330"/>
                  <a:gd name="T7" fmla="*/ 17 h 372"/>
                  <a:gd name="T8" fmla="*/ 3 w 330"/>
                  <a:gd name="T9" fmla="*/ 16 h 372"/>
                  <a:gd name="T10" fmla="*/ 0 w 330"/>
                  <a:gd name="T11" fmla="*/ 2 h 372"/>
                  <a:gd name="T12" fmla="*/ 9 w 330"/>
                  <a:gd name="T13" fmla="*/ 2 h 372"/>
                  <a:gd name="T14" fmla="*/ 9 w 330"/>
                  <a:gd name="T15" fmla="*/ 0 h 372"/>
                  <a:gd name="T16" fmla="*/ 11 w 330"/>
                  <a:gd name="T17" fmla="*/ 0 h 372"/>
                  <a:gd name="T18" fmla="*/ 12 w 330"/>
                  <a:gd name="T19" fmla="*/ 3 h 372"/>
                  <a:gd name="T20" fmla="*/ 16 w 330"/>
                  <a:gd name="T21" fmla="*/ 4 h 372"/>
                  <a:gd name="T22" fmla="*/ 16 w 330"/>
                  <a:gd name="T23" fmla="*/ 4 h 372"/>
                  <a:gd name="T24" fmla="*/ 21 w 330"/>
                  <a:gd name="T25" fmla="*/ 4 h 372"/>
                  <a:gd name="T26" fmla="*/ 22 w 330"/>
                  <a:gd name="T27" fmla="*/ 4 h 372"/>
                  <a:gd name="T28" fmla="*/ 21 w 330"/>
                  <a:gd name="T29" fmla="*/ 4 h 372"/>
                  <a:gd name="T30" fmla="*/ 22 w 330"/>
                  <a:gd name="T31" fmla="*/ 4 h 372"/>
                  <a:gd name="T32" fmla="*/ 23 w 330"/>
                  <a:gd name="T33" fmla="*/ 5 h 372"/>
                  <a:gd name="T34" fmla="*/ 25 w 330"/>
                  <a:gd name="T35" fmla="*/ 5 h 372"/>
                  <a:gd name="T36" fmla="*/ 27 w 330"/>
                  <a:gd name="T37" fmla="*/ 6 h 372"/>
                  <a:gd name="T38" fmla="*/ 30 w 330"/>
                  <a:gd name="T39" fmla="*/ 5 h 372"/>
                  <a:gd name="T40" fmla="*/ 31 w 330"/>
                  <a:gd name="T41" fmla="*/ 5 h 372"/>
                  <a:gd name="T42" fmla="*/ 37 w 330"/>
                  <a:gd name="T43" fmla="*/ 6 h 372"/>
                  <a:gd name="T44" fmla="*/ 31 w 330"/>
                  <a:gd name="T45" fmla="*/ 8 h 372"/>
                  <a:gd name="T46" fmla="*/ 25 w 330"/>
                  <a:gd name="T47" fmla="*/ 12 h 372"/>
                  <a:gd name="T48" fmla="*/ 24 w 330"/>
                  <a:gd name="T49" fmla="*/ 12 h 372"/>
                  <a:gd name="T50" fmla="*/ 24 w 330"/>
                  <a:gd name="T51" fmla="*/ 15 h 372"/>
                  <a:gd name="T52" fmla="*/ 22 w 330"/>
                  <a:gd name="T53" fmla="*/ 16 h 372"/>
                  <a:gd name="T54" fmla="*/ 21 w 330"/>
                  <a:gd name="T55" fmla="*/ 17 h 372"/>
                  <a:gd name="T56" fmla="*/ 22 w 330"/>
                  <a:gd name="T57" fmla="*/ 18 h 372"/>
                  <a:gd name="T58" fmla="*/ 22 w 330"/>
                  <a:gd name="T59" fmla="*/ 21 h 372"/>
                  <a:gd name="T60" fmla="*/ 30 w 330"/>
                  <a:gd name="T61" fmla="*/ 25 h 372"/>
                  <a:gd name="T62" fmla="*/ 30 w 330"/>
                  <a:gd name="T63" fmla="*/ 27 h 372"/>
                  <a:gd name="T64" fmla="*/ 30 w 330"/>
                  <a:gd name="T65" fmla="*/ 28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72"/>
                  <a:gd name="T101" fmla="*/ 330 w 330"/>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42" name="Freeform 70"/>
              <p:cNvSpPr>
                <a:spLocks noChangeAspect="1"/>
              </p:cNvSpPr>
              <p:nvPr/>
            </p:nvSpPr>
            <p:spPr bwMode="auto">
              <a:xfrm>
                <a:off x="1713" y="1690"/>
                <a:ext cx="138" cy="229"/>
              </a:xfrm>
              <a:custGeom>
                <a:avLst/>
                <a:gdLst>
                  <a:gd name="T0" fmla="*/ 21 w 180"/>
                  <a:gd name="T1" fmla="*/ 22 h 318"/>
                  <a:gd name="T2" fmla="*/ 15 w 180"/>
                  <a:gd name="T3" fmla="*/ 22 h 318"/>
                  <a:gd name="T4" fmla="*/ 14 w 180"/>
                  <a:gd name="T5" fmla="*/ 23 h 318"/>
                  <a:gd name="T6" fmla="*/ 14 w 180"/>
                  <a:gd name="T7" fmla="*/ 22 h 318"/>
                  <a:gd name="T8" fmla="*/ 12 w 180"/>
                  <a:gd name="T9" fmla="*/ 21 h 318"/>
                  <a:gd name="T10" fmla="*/ 12 w 180"/>
                  <a:gd name="T11" fmla="*/ 19 h 318"/>
                  <a:gd name="T12" fmla="*/ 0 w 180"/>
                  <a:gd name="T13" fmla="*/ 19 h 318"/>
                  <a:gd name="T14" fmla="*/ 2 w 180"/>
                  <a:gd name="T15" fmla="*/ 17 h 318"/>
                  <a:gd name="T16" fmla="*/ 4 w 180"/>
                  <a:gd name="T17" fmla="*/ 14 h 318"/>
                  <a:gd name="T18" fmla="*/ 3 w 180"/>
                  <a:gd name="T19" fmla="*/ 14 h 318"/>
                  <a:gd name="T20" fmla="*/ 4 w 180"/>
                  <a:gd name="T21" fmla="*/ 13 h 318"/>
                  <a:gd name="T22" fmla="*/ 3 w 180"/>
                  <a:gd name="T23" fmla="*/ 12 h 318"/>
                  <a:gd name="T24" fmla="*/ 4 w 180"/>
                  <a:gd name="T25" fmla="*/ 12 h 318"/>
                  <a:gd name="T26" fmla="*/ 3 w 180"/>
                  <a:gd name="T27" fmla="*/ 12 h 318"/>
                  <a:gd name="T28" fmla="*/ 3 w 180"/>
                  <a:gd name="T29" fmla="*/ 10 h 318"/>
                  <a:gd name="T30" fmla="*/ 2 w 180"/>
                  <a:gd name="T31" fmla="*/ 10 h 318"/>
                  <a:gd name="T32" fmla="*/ 2 w 180"/>
                  <a:gd name="T33" fmla="*/ 10 h 318"/>
                  <a:gd name="T34" fmla="*/ 3 w 180"/>
                  <a:gd name="T35" fmla="*/ 9 h 318"/>
                  <a:gd name="T36" fmla="*/ 2 w 180"/>
                  <a:gd name="T37" fmla="*/ 9 h 318"/>
                  <a:gd name="T38" fmla="*/ 3 w 180"/>
                  <a:gd name="T39" fmla="*/ 9 h 318"/>
                  <a:gd name="T40" fmla="*/ 2 w 180"/>
                  <a:gd name="T41" fmla="*/ 9 h 318"/>
                  <a:gd name="T42" fmla="*/ 2 w 180"/>
                  <a:gd name="T43" fmla="*/ 7 h 318"/>
                  <a:gd name="T44" fmla="*/ 3 w 180"/>
                  <a:gd name="T45" fmla="*/ 7 h 318"/>
                  <a:gd name="T46" fmla="*/ 2 w 180"/>
                  <a:gd name="T47" fmla="*/ 6 h 318"/>
                  <a:gd name="T48" fmla="*/ 5 w 180"/>
                  <a:gd name="T49" fmla="*/ 3 h 318"/>
                  <a:gd name="T50" fmla="*/ 5 w 180"/>
                  <a:gd name="T51" fmla="*/ 1 h 318"/>
                  <a:gd name="T52" fmla="*/ 7 w 180"/>
                  <a:gd name="T53" fmla="*/ 1 h 318"/>
                  <a:gd name="T54" fmla="*/ 20 w 180"/>
                  <a:gd name="T55" fmla="*/ 0 h 318"/>
                  <a:gd name="T56" fmla="*/ 20 w 180"/>
                  <a:gd name="T57" fmla="*/ 15 h 318"/>
                  <a:gd name="T58" fmla="*/ 21 w 180"/>
                  <a:gd name="T59" fmla="*/ 19 h 318"/>
                  <a:gd name="T60" fmla="*/ 21 w 180"/>
                  <a:gd name="T61" fmla="*/ 22 h 3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318"/>
                  <a:gd name="T95" fmla="*/ 180 w 180"/>
                  <a:gd name="T96" fmla="*/ 318 h 3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43" name="Freeform 71"/>
              <p:cNvSpPr>
                <a:spLocks noChangeAspect="1"/>
              </p:cNvSpPr>
              <p:nvPr/>
            </p:nvSpPr>
            <p:spPr bwMode="auto">
              <a:xfrm>
                <a:off x="1713" y="1690"/>
                <a:ext cx="138" cy="229"/>
              </a:xfrm>
              <a:custGeom>
                <a:avLst/>
                <a:gdLst>
                  <a:gd name="T0" fmla="*/ 21 w 180"/>
                  <a:gd name="T1" fmla="*/ 22 h 318"/>
                  <a:gd name="T2" fmla="*/ 15 w 180"/>
                  <a:gd name="T3" fmla="*/ 22 h 318"/>
                  <a:gd name="T4" fmla="*/ 14 w 180"/>
                  <a:gd name="T5" fmla="*/ 23 h 318"/>
                  <a:gd name="T6" fmla="*/ 14 w 180"/>
                  <a:gd name="T7" fmla="*/ 22 h 318"/>
                  <a:gd name="T8" fmla="*/ 12 w 180"/>
                  <a:gd name="T9" fmla="*/ 21 h 318"/>
                  <a:gd name="T10" fmla="*/ 12 w 180"/>
                  <a:gd name="T11" fmla="*/ 19 h 318"/>
                  <a:gd name="T12" fmla="*/ 0 w 180"/>
                  <a:gd name="T13" fmla="*/ 19 h 318"/>
                  <a:gd name="T14" fmla="*/ 2 w 180"/>
                  <a:gd name="T15" fmla="*/ 17 h 318"/>
                  <a:gd name="T16" fmla="*/ 4 w 180"/>
                  <a:gd name="T17" fmla="*/ 14 h 318"/>
                  <a:gd name="T18" fmla="*/ 3 w 180"/>
                  <a:gd name="T19" fmla="*/ 14 h 318"/>
                  <a:gd name="T20" fmla="*/ 4 w 180"/>
                  <a:gd name="T21" fmla="*/ 13 h 318"/>
                  <a:gd name="T22" fmla="*/ 3 w 180"/>
                  <a:gd name="T23" fmla="*/ 12 h 318"/>
                  <a:gd name="T24" fmla="*/ 4 w 180"/>
                  <a:gd name="T25" fmla="*/ 12 h 318"/>
                  <a:gd name="T26" fmla="*/ 3 w 180"/>
                  <a:gd name="T27" fmla="*/ 12 h 318"/>
                  <a:gd name="T28" fmla="*/ 3 w 180"/>
                  <a:gd name="T29" fmla="*/ 10 h 318"/>
                  <a:gd name="T30" fmla="*/ 2 w 180"/>
                  <a:gd name="T31" fmla="*/ 10 h 318"/>
                  <a:gd name="T32" fmla="*/ 2 w 180"/>
                  <a:gd name="T33" fmla="*/ 10 h 318"/>
                  <a:gd name="T34" fmla="*/ 3 w 180"/>
                  <a:gd name="T35" fmla="*/ 9 h 318"/>
                  <a:gd name="T36" fmla="*/ 2 w 180"/>
                  <a:gd name="T37" fmla="*/ 9 h 318"/>
                  <a:gd name="T38" fmla="*/ 3 w 180"/>
                  <a:gd name="T39" fmla="*/ 9 h 318"/>
                  <a:gd name="T40" fmla="*/ 2 w 180"/>
                  <a:gd name="T41" fmla="*/ 9 h 318"/>
                  <a:gd name="T42" fmla="*/ 2 w 180"/>
                  <a:gd name="T43" fmla="*/ 7 h 318"/>
                  <a:gd name="T44" fmla="*/ 3 w 180"/>
                  <a:gd name="T45" fmla="*/ 7 h 318"/>
                  <a:gd name="T46" fmla="*/ 2 w 180"/>
                  <a:gd name="T47" fmla="*/ 6 h 318"/>
                  <a:gd name="T48" fmla="*/ 5 w 180"/>
                  <a:gd name="T49" fmla="*/ 3 h 318"/>
                  <a:gd name="T50" fmla="*/ 5 w 180"/>
                  <a:gd name="T51" fmla="*/ 1 h 318"/>
                  <a:gd name="T52" fmla="*/ 7 w 180"/>
                  <a:gd name="T53" fmla="*/ 1 h 318"/>
                  <a:gd name="T54" fmla="*/ 20 w 180"/>
                  <a:gd name="T55" fmla="*/ 0 h 318"/>
                  <a:gd name="T56" fmla="*/ 20 w 180"/>
                  <a:gd name="T57" fmla="*/ 15 h 318"/>
                  <a:gd name="T58" fmla="*/ 21 w 180"/>
                  <a:gd name="T59" fmla="*/ 19 h 318"/>
                  <a:gd name="T60" fmla="*/ 21 w 180"/>
                  <a:gd name="T61" fmla="*/ 22 h 318"/>
                  <a:gd name="T62" fmla="*/ 21 w 180"/>
                  <a:gd name="T63" fmla="*/ 22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318"/>
                  <a:gd name="T98" fmla="*/ 180 w 180"/>
                  <a:gd name="T99" fmla="*/ 318 h 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44" name="Freeform 72"/>
              <p:cNvSpPr>
                <a:spLocks noChangeAspect="1"/>
              </p:cNvSpPr>
              <p:nvPr/>
            </p:nvSpPr>
            <p:spPr bwMode="auto">
              <a:xfrm>
                <a:off x="1539" y="1439"/>
                <a:ext cx="257" cy="212"/>
              </a:xfrm>
              <a:custGeom>
                <a:avLst/>
                <a:gdLst>
                  <a:gd name="T0" fmla="*/ 37 w 336"/>
                  <a:gd name="T1" fmla="*/ 22 h 294"/>
                  <a:gd name="T2" fmla="*/ 32 w 336"/>
                  <a:gd name="T3" fmla="*/ 22 h 294"/>
                  <a:gd name="T4" fmla="*/ 34 w 336"/>
                  <a:gd name="T5" fmla="*/ 19 h 294"/>
                  <a:gd name="T6" fmla="*/ 34 w 336"/>
                  <a:gd name="T7" fmla="*/ 19 h 294"/>
                  <a:gd name="T8" fmla="*/ 7 w 336"/>
                  <a:gd name="T9" fmla="*/ 19 h 294"/>
                  <a:gd name="T10" fmla="*/ 7 w 336"/>
                  <a:gd name="T11" fmla="*/ 7 h 294"/>
                  <a:gd name="T12" fmla="*/ 4 w 336"/>
                  <a:gd name="T13" fmla="*/ 5 h 294"/>
                  <a:gd name="T14" fmla="*/ 5 w 336"/>
                  <a:gd name="T15" fmla="*/ 4 h 294"/>
                  <a:gd name="T16" fmla="*/ 3 w 336"/>
                  <a:gd name="T17" fmla="*/ 3 h 294"/>
                  <a:gd name="T18" fmla="*/ 0 w 336"/>
                  <a:gd name="T19" fmla="*/ 1 h 294"/>
                  <a:gd name="T20" fmla="*/ 23 w 336"/>
                  <a:gd name="T21" fmla="*/ 0 h 294"/>
                  <a:gd name="T22" fmla="*/ 24 w 336"/>
                  <a:gd name="T23" fmla="*/ 1 h 294"/>
                  <a:gd name="T24" fmla="*/ 24 w 336"/>
                  <a:gd name="T25" fmla="*/ 3 h 294"/>
                  <a:gd name="T26" fmla="*/ 26 w 336"/>
                  <a:gd name="T27" fmla="*/ 4 h 294"/>
                  <a:gd name="T28" fmla="*/ 28 w 336"/>
                  <a:gd name="T29" fmla="*/ 6 h 294"/>
                  <a:gd name="T30" fmla="*/ 29 w 336"/>
                  <a:gd name="T31" fmla="*/ 8 h 294"/>
                  <a:gd name="T32" fmla="*/ 31 w 336"/>
                  <a:gd name="T33" fmla="*/ 7 h 294"/>
                  <a:gd name="T34" fmla="*/ 33 w 336"/>
                  <a:gd name="T35" fmla="*/ 9 h 294"/>
                  <a:gd name="T36" fmla="*/ 31 w 336"/>
                  <a:gd name="T37" fmla="*/ 11 h 294"/>
                  <a:gd name="T38" fmla="*/ 37 w 336"/>
                  <a:gd name="T39" fmla="*/ 14 h 294"/>
                  <a:gd name="T40" fmla="*/ 37 w 336"/>
                  <a:gd name="T41" fmla="*/ 16 h 294"/>
                  <a:gd name="T42" fmla="*/ 39 w 336"/>
                  <a:gd name="T43" fmla="*/ 17 h 294"/>
                  <a:gd name="T44" fmla="*/ 39 w 336"/>
                  <a:gd name="T45" fmla="*/ 18 h 294"/>
                  <a:gd name="T46" fmla="*/ 38 w 336"/>
                  <a:gd name="T47" fmla="*/ 18 h 294"/>
                  <a:gd name="T48" fmla="*/ 38 w 336"/>
                  <a:gd name="T49" fmla="*/ 19 h 294"/>
                  <a:gd name="T50" fmla="*/ 37 w 336"/>
                  <a:gd name="T51" fmla="*/ 18 h 294"/>
                  <a:gd name="T52" fmla="*/ 37 w 336"/>
                  <a:gd name="T53" fmla="*/ 21 h 294"/>
                  <a:gd name="T54" fmla="*/ 37 w 336"/>
                  <a:gd name="T55" fmla="*/ 22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
                  <a:gd name="T85" fmla="*/ 0 h 294"/>
                  <a:gd name="T86" fmla="*/ 336 w 336"/>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45" name="Freeform 73"/>
              <p:cNvSpPr>
                <a:spLocks noChangeAspect="1"/>
              </p:cNvSpPr>
              <p:nvPr/>
            </p:nvSpPr>
            <p:spPr bwMode="auto">
              <a:xfrm>
                <a:off x="1539" y="1439"/>
                <a:ext cx="257" cy="216"/>
              </a:xfrm>
              <a:custGeom>
                <a:avLst/>
                <a:gdLst>
                  <a:gd name="T0" fmla="*/ 37 w 336"/>
                  <a:gd name="T1" fmla="*/ 22 h 300"/>
                  <a:gd name="T2" fmla="*/ 32 w 336"/>
                  <a:gd name="T3" fmla="*/ 22 h 300"/>
                  <a:gd name="T4" fmla="*/ 34 w 336"/>
                  <a:gd name="T5" fmla="*/ 19 h 300"/>
                  <a:gd name="T6" fmla="*/ 34 w 336"/>
                  <a:gd name="T7" fmla="*/ 19 h 300"/>
                  <a:gd name="T8" fmla="*/ 7 w 336"/>
                  <a:gd name="T9" fmla="*/ 19 h 300"/>
                  <a:gd name="T10" fmla="*/ 7 w 336"/>
                  <a:gd name="T11" fmla="*/ 7 h 300"/>
                  <a:gd name="T12" fmla="*/ 4 w 336"/>
                  <a:gd name="T13" fmla="*/ 5 h 300"/>
                  <a:gd name="T14" fmla="*/ 5 w 336"/>
                  <a:gd name="T15" fmla="*/ 4 h 300"/>
                  <a:gd name="T16" fmla="*/ 3 w 336"/>
                  <a:gd name="T17" fmla="*/ 3 h 300"/>
                  <a:gd name="T18" fmla="*/ 0 w 336"/>
                  <a:gd name="T19" fmla="*/ 1 h 300"/>
                  <a:gd name="T20" fmla="*/ 23 w 336"/>
                  <a:gd name="T21" fmla="*/ 0 h 300"/>
                  <a:gd name="T22" fmla="*/ 24 w 336"/>
                  <a:gd name="T23" fmla="*/ 1 h 300"/>
                  <a:gd name="T24" fmla="*/ 24 w 336"/>
                  <a:gd name="T25" fmla="*/ 3 h 300"/>
                  <a:gd name="T26" fmla="*/ 26 w 336"/>
                  <a:gd name="T27" fmla="*/ 4 h 300"/>
                  <a:gd name="T28" fmla="*/ 28 w 336"/>
                  <a:gd name="T29" fmla="*/ 6 h 300"/>
                  <a:gd name="T30" fmla="*/ 29 w 336"/>
                  <a:gd name="T31" fmla="*/ 8 h 300"/>
                  <a:gd name="T32" fmla="*/ 31 w 336"/>
                  <a:gd name="T33" fmla="*/ 7 h 300"/>
                  <a:gd name="T34" fmla="*/ 33 w 336"/>
                  <a:gd name="T35" fmla="*/ 9 h 300"/>
                  <a:gd name="T36" fmla="*/ 31 w 336"/>
                  <a:gd name="T37" fmla="*/ 11 h 300"/>
                  <a:gd name="T38" fmla="*/ 37 w 336"/>
                  <a:gd name="T39" fmla="*/ 14 h 300"/>
                  <a:gd name="T40" fmla="*/ 37 w 336"/>
                  <a:gd name="T41" fmla="*/ 15 h 300"/>
                  <a:gd name="T42" fmla="*/ 39 w 336"/>
                  <a:gd name="T43" fmla="*/ 17 h 300"/>
                  <a:gd name="T44" fmla="*/ 39 w 336"/>
                  <a:gd name="T45" fmla="*/ 18 h 300"/>
                  <a:gd name="T46" fmla="*/ 38 w 336"/>
                  <a:gd name="T47" fmla="*/ 18 h 300"/>
                  <a:gd name="T48" fmla="*/ 38 w 336"/>
                  <a:gd name="T49" fmla="*/ 19 h 300"/>
                  <a:gd name="T50" fmla="*/ 37 w 336"/>
                  <a:gd name="T51" fmla="*/ 18 h 300"/>
                  <a:gd name="T52" fmla="*/ 37 w 336"/>
                  <a:gd name="T53" fmla="*/ 21 h 300"/>
                  <a:gd name="T54" fmla="*/ 37 w 336"/>
                  <a:gd name="T55" fmla="*/ 22 h 300"/>
                  <a:gd name="T56" fmla="*/ 37 w 336"/>
                  <a:gd name="T57" fmla="*/ 22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6"/>
                  <a:gd name="T88" fmla="*/ 0 h 300"/>
                  <a:gd name="T89" fmla="*/ 336 w 336"/>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46" name="Freeform 74"/>
              <p:cNvSpPr>
                <a:spLocks noChangeAspect="1"/>
              </p:cNvSpPr>
              <p:nvPr/>
            </p:nvSpPr>
            <p:spPr bwMode="auto">
              <a:xfrm>
                <a:off x="871" y="993"/>
                <a:ext cx="398" cy="233"/>
              </a:xfrm>
              <a:custGeom>
                <a:avLst/>
                <a:gdLst>
                  <a:gd name="T0" fmla="*/ 57 w 522"/>
                  <a:gd name="T1" fmla="*/ 19 h 324"/>
                  <a:gd name="T2" fmla="*/ 57 w 522"/>
                  <a:gd name="T3" fmla="*/ 23 h 324"/>
                  <a:gd name="T4" fmla="*/ 21 w 522"/>
                  <a:gd name="T5" fmla="*/ 21 h 324"/>
                  <a:gd name="T6" fmla="*/ 21 w 522"/>
                  <a:gd name="T7" fmla="*/ 23 h 324"/>
                  <a:gd name="T8" fmla="*/ 19 w 522"/>
                  <a:gd name="T9" fmla="*/ 22 h 324"/>
                  <a:gd name="T10" fmla="*/ 18 w 522"/>
                  <a:gd name="T11" fmla="*/ 22 h 324"/>
                  <a:gd name="T12" fmla="*/ 14 w 522"/>
                  <a:gd name="T13" fmla="*/ 22 h 324"/>
                  <a:gd name="T14" fmla="*/ 14 w 522"/>
                  <a:gd name="T15" fmla="*/ 22 h 324"/>
                  <a:gd name="T16" fmla="*/ 11 w 522"/>
                  <a:gd name="T17" fmla="*/ 22 h 324"/>
                  <a:gd name="T18" fmla="*/ 11 w 522"/>
                  <a:gd name="T19" fmla="*/ 22 h 324"/>
                  <a:gd name="T20" fmla="*/ 11 w 522"/>
                  <a:gd name="T21" fmla="*/ 21 h 324"/>
                  <a:gd name="T22" fmla="*/ 8 w 522"/>
                  <a:gd name="T23" fmla="*/ 19 h 324"/>
                  <a:gd name="T24" fmla="*/ 8 w 522"/>
                  <a:gd name="T25" fmla="*/ 17 h 324"/>
                  <a:gd name="T26" fmla="*/ 7 w 522"/>
                  <a:gd name="T27" fmla="*/ 16 h 324"/>
                  <a:gd name="T28" fmla="*/ 5 w 522"/>
                  <a:gd name="T29" fmla="*/ 17 h 324"/>
                  <a:gd name="T30" fmla="*/ 4 w 522"/>
                  <a:gd name="T31" fmla="*/ 16 h 324"/>
                  <a:gd name="T32" fmla="*/ 7 w 522"/>
                  <a:gd name="T33" fmla="*/ 12 h 324"/>
                  <a:gd name="T34" fmla="*/ 4 w 522"/>
                  <a:gd name="T35" fmla="*/ 11 h 324"/>
                  <a:gd name="T36" fmla="*/ 3 w 522"/>
                  <a:gd name="T37" fmla="*/ 9 h 324"/>
                  <a:gd name="T38" fmla="*/ 2 w 522"/>
                  <a:gd name="T39" fmla="*/ 7 h 324"/>
                  <a:gd name="T40" fmla="*/ 2 w 522"/>
                  <a:gd name="T41" fmla="*/ 6 h 324"/>
                  <a:gd name="T42" fmla="*/ 0 w 522"/>
                  <a:gd name="T43" fmla="*/ 4 h 324"/>
                  <a:gd name="T44" fmla="*/ 2 w 522"/>
                  <a:gd name="T45" fmla="*/ 0 h 324"/>
                  <a:gd name="T46" fmla="*/ 32 w 522"/>
                  <a:gd name="T47" fmla="*/ 3 h 324"/>
                  <a:gd name="T48" fmla="*/ 59 w 522"/>
                  <a:gd name="T49" fmla="*/ 5 h 324"/>
                  <a:gd name="T50" fmla="*/ 58 w 522"/>
                  <a:gd name="T51" fmla="*/ 17 h 324"/>
                  <a:gd name="T52" fmla="*/ 57 w 522"/>
                  <a:gd name="T53" fmla="*/ 19 h 3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2"/>
                  <a:gd name="T82" fmla="*/ 0 h 324"/>
                  <a:gd name="T83" fmla="*/ 522 w 522"/>
                  <a:gd name="T84" fmla="*/ 324 h 3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47" name="Freeform 75"/>
              <p:cNvSpPr>
                <a:spLocks noChangeAspect="1"/>
              </p:cNvSpPr>
              <p:nvPr/>
            </p:nvSpPr>
            <p:spPr bwMode="auto">
              <a:xfrm>
                <a:off x="871" y="993"/>
                <a:ext cx="398" cy="233"/>
              </a:xfrm>
              <a:custGeom>
                <a:avLst/>
                <a:gdLst>
                  <a:gd name="T0" fmla="*/ 57 w 522"/>
                  <a:gd name="T1" fmla="*/ 19 h 324"/>
                  <a:gd name="T2" fmla="*/ 57 w 522"/>
                  <a:gd name="T3" fmla="*/ 23 h 324"/>
                  <a:gd name="T4" fmla="*/ 21 w 522"/>
                  <a:gd name="T5" fmla="*/ 21 h 324"/>
                  <a:gd name="T6" fmla="*/ 21 w 522"/>
                  <a:gd name="T7" fmla="*/ 23 h 324"/>
                  <a:gd name="T8" fmla="*/ 19 w 522"/>
                  <a:gd name="T9" fmla="*/ 22 h 324"/>
                  <a:gd name="T10" fmla="*/ 18 w 522"/>
                  <a:gd name="T11" fmla="*/ 22 h 324"/>
                  <a:gd name="T12" fmla="*/ 14 w 522"/>
                  <a:gd name="T13" fmla="*/ 22 h 324"/>
                  <a:gd name="T14" fmla="*/ 14 w 522"/>
                  <a:gd name="T15" fmla="*/ 22 h 324"/>
                  <a:gd name="T16" fmla="*/ 11 w 522"/>
                  <a:gd name="T17" fmla="*/ 22 h 324"/>
                  <a:gd name="T18" fmla="*/ 11 w 522"/>
                  <a:gd name="T19" fmla="*/ 22 h 324"/>
                  <a:gd name="T20" fmla="*/ 11 w 522"/>
                  <a:gd name="T21" fmla="*/ 21 h 324"/>
                  <a:gd name="T22" fmla="*/ 8 w 522"/>
                  <a:gd name="T23" fmla="*/ 19 h 324"/>
                  <a:gd name="T24" fmla="*/ 8 w 522"/>
                  <a:gd name="T25" fmla="*/ 17 h 324"/>
                  <a:gd name="T26" fmla="*/ 7 w 522"/>
                  <a:gd name="T27" fmla="*/ 16 h 324"/>
                  <a:gd name="T28" fmla="*/ 5 w 522"/>
                  <a:gd name="T29" fmla="*/ 17 h 324"/>
                  <a:gd name="T30" fmla="*/ 4 w 522"/>
                  <a:gd name="T31" fmla="*/ 16 h 324"/>
                  <a:gd name="T32" fmla="*/ 7 w 522"/>
                  <a:gd name="T33" fmla="*/ 12 h 324"/>
                  <a:gd name="T34" fmla="*/ 4 w 522"/>
                  <a:gd name="T35" fmla="*/ 11 h 324"/>
                  <a:gd name="T36" fmla="*/ 3 w 522"/>
                  <a:gd name="T37" fmla="*/ 9 h 324"/>
                  <a:gd name="T38" fmla="*/ 2 w 522"/>
                  <a:gd name="T39" fmla="*/ 7 h 324"/>
                  <a:gd name="T40" fmla="*/ 2 w 522"/>
                  <a:gd name="T41" fmla="*/ 6 h 324"/>
                  <a:gd name="T42" fmla="*/ 0 w 522"/>
                  <a:gd name="T43" fmla="*/ 4 h 324"/>
                  <a:gd name="T44" fmla="*/ 2 w 522"/>
                  <a:gd name="T45" fmla="*/ 0 h 324"/>
                  <a:gd name="T46" fmla="*/ 32 w 522"/>
                  <a:gd name="T47" fmla="*/ 3 h 324"/>
                  <a:gd name="T48" fmla="*/ 59 w 522"/>
                  <a:gd name="T49" fmla="*/ 5 h 324"/>
                  <a:gd name="T50" fmla="*/ 58 w 522"/>
                  <a:gd name="T51" fmla="*/ 17 h 324"/>
                  <a:gd name="T52" fmla="*/ 57 w 522"/>
                  <a:gd name="T53" fmla="*/ 19 h 324"/>
                  <a:gd name="T54" fmla="*/ 57 w 522"/>
                  <a:gd name="T55" fmla="*/ 19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324"/>
                  <a:gd name="T86" fmla="*/ 522 w 522"/>
                  <a:gd name="T87" fmla="*/ 324 h 3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48" name="Freeform 76"/>
              <p:cNvSpPr>
                <a:spLocks noChangeAspect="1"/>
              </p:cNvSpPr>
              <p:nvPr/>
            </p:nvSpPr>
            <p:spPr bwMode="auto">
              <a:xfrm>
                <a:off x="1237" y="1322"/>
                <a:ext cx="321" cy="147"/>
              </a:xfrm>
              <a:custGeom>
                <a:avLst/>
                <a:gdLst>
                  <a:gd name="T0" fmla="*/ 43 w 420"/>
                  <a:gd name="T1" fmla="*/ 3 h 204"/>
                  <a:gd name="T2" fmla="*/ 46 w 420"/>
                  <a:gd name="T3" fmla="*/ 9 h 204"/>
                  <a:gd name="T4" fmla="*/ 46 w 420"/>
                  <a:gd name="T5" fmla="*/ 12 h 204"/>
                  <a:gd name="T6" fmla="*/ 48 w 420"/>
                  <a:gd name="T7" fmla="*/ 15 h 204"/>
                  <a:gd name="T8" fmla="*/ 48 w 420"/>
                  <a:gd name="T9" fmla="*/ 15 h 204"/>
                  <a:gd name="T10" fmla="*/ 11 w 420"/>
                  <a:gd name="T11" fmla="*/ 14 h 204"/>
                  <a:gd name="T12" fmla="*/ 11 w 420"/>
                  <a:gd name="T13" fmla="*/ 13 h 204"/>
                  <a:gd name="T14" fmla="*/ 11 w 420"/>
                  <a:gd name="T15" fmla="*/ 9 h 204"/>
                  <a:gd name="T16" fmla="*/ 0 w 420"/>
                  <a:gd name="T17" fmla="*/ 9 h 204"/>
                  <a:gd name="T18" fmla="*/ 2 w 420"/>
                  <a:gd name="T19" fmla="*/ 0 h 204"/>
                  <a:gd name="T20" fmla="*/ 31 w 420"/>
                  <a:gd name="T21" fmla="*/ 1 h 204"/>
                  <a:gd name="T22" fmla="*/ 34 w 420"/>
                  <a:gd name="T23" fmla="*/ 2 h 204"/>
                  <a:gd name="T24" fmla="*/ 38 w 420"/>
                  <a:gd name="T25" fmla="*/ 1 h 204"/>
                  <a:gd name="T26" fmla="*/ 42 w 420"/>
                  <a:gd name="T27" fmla="*/ 3 h 204"/>
                  <a:gd name="T28" fmla="*/ 43 w 420"/>
                  <a:gd name="T29" fmla="*/ 3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0"/>
                  <a:gd name="T46" fmla="*/ 0 h 204"/>
                  <a:gd name="T47" fmla="*/ 420 w 420"/>
                  <a:gd name="T48" fmla="*/ 204 h 2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49" name="Freeform 77"/>
              <p:cNvSpPr>
                <a:spLocks noChangeAspect="1"/>
              </p:cNvSpPr>
              <p:nvPr/>
            </p:nvSpPr>
            <p:spPr bwMode="auto">
              <a:xfrm>
                <a:off x="1237" y="1322"/>
                <a:ext cx="321" cy="147"/>
              </a:xfrm>
              <a:custGeom>
                <a:avLst/>
                <a:gdLst>
                  <a:gd name="T0" fmla="*/ 43 w 420"/>
                  <a:gd name="T1" fmla="*/ 3 h 204"/>
                  <a:gd name="T2" fmla="*/ 46 w 420"/>
                  <a:gd name="T3" fmla="*/ 9 h 204"/>
                  <a:gd name="T4" fmla="*/ 46 w 420"/>
                  <a:gd name="T5" fmla="*/ 12 h 204"/>
                  <a:gd name="T6" fmla="*/ 48 w 420"/>
                  <a:gd name="T7" fmla="*/ 15 h 204"/>
                  <a:gd name="T8" fmla="*/ 48 w 420"/>
                  <a:gd name="T9" fmla="*/ 15 h 204"/>
                  <a:gd name="T10" fmla="*/ 11 w 420"/>
                  <a:gd name="T11" fmla="*/ 14 h 204"/>
                  <a:gd name="T12" fmla="*/ 11 w 420"/>
                  <a:gd name="T13" fmla="*/ 13 h 204"/>
                  <a:gd name="T14" fmla="*/ 11 w 420"/>
                  <a:gd name="T15" fmla="*/ 9 h 204"/>
                  <a:gd name="T16" fmla="*/ 0 w 420"/>
                  <a:gd name="T17" fmla="*/ 9 h 204"/>
                  <a:gd name="T18" fmla="*/ 2 w 420"/>
                  <a:gd name="T19" fmla="*/ 0 h 204"/>
                  <a:gd name="T20" fmla="*/ 31 w 420"/>
                  <a:gd name="T21" fmla="*/ 1 h 204"/>
                  <a:gd name="T22" fmla="*/ 34 w 420"/>
                  <a:gd name="T23" fmla="*/ 2 h 204"/>
                  <a:gd name="T24" fmla="*/ 38 w 420"/>
                  <a:gd name="T25" fmla="*/ 1 h 204"/>
                  <a:gd name="T26" fmla="*/ 42 w 420"/>
                  <a:gd name="T27" fmla="*/ 3 h 204"/>
                  <a:gd name="T28" fmla="*/ 43 w 420"/>
                  <a:gd name="T29" fmla="*/ 3 h 204"/>
                  <a:gd name="T30" fmla="*/ 43 w 420"/>
                  <a:gd name="T31" fmla="*/ 4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0"/>
                  <a:gd name="T49" fmla="*/ 0 h 204"/>
                  <a:gd name="T50" fmla="*/ 420 w 420"/>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50" name="Freeform 78"/>
              <p:cNvSpPr>
                <a:spLocks noChangeAspect="1"/>
              </p:cNvSpPr>
              <p:nvPr/>
            </p:nvSpPr>
            <p:spPr bwMode="auto">
              <a:xfrm>
                <a:off x="633" y="1274"/>
                <a:ext cx="247" cy="359"/>
              </a:xfrm>
              <a:custGeom>
                <a:avLst/>
                <a:gdLst>
                  <a:gd name="T0" fmla="*/ 24 w 324"/>
                  <a:gd name="T1" fmla="*/ 36 h 498"/>
                  <a:gd name="T2" fmla="*/ 0 w 324"/>
                  <a:gd name="T3" fmla="*/ 14 h 498"/>
                  <a:gd name="T4" fmla="*/ 5 w 324"/>
                  <a:gd name="T5" fmla="*/ 0 h 498"/>
                  <a:gd name="T6" fmla="*/ 8 w 324"/>
                  <a:gd name="T7" fmla="*/ 1 h 498"/>
                  <a:gd name="T8" fmla="*/ 21 w 324"/>
                  <a:gd name="T9" fmla="*/ 3 h 498"/>
                  <a:gd name="T10" fmla="*/ 37 w 324"/>
                  <a:gd name="T11" fmla="*/ 4 h 498"/>
                  <a:gd name="T12" fmla="*/ 30 w 324"/>
                  <a:gd name="T13" fmla="*/ 27 h 498"/>
                  <a:gd name="T14" fmla="*/ 28 w 324"/>
                  <a:gd name="T15" fmla="*/ 32 h 498"/>
                  <a:gd name="T16" fmla="*/ 26 w 324"/>
                  <a:gd name="T17" fmla="*/ 31 h 498"/>
                  <a:gd name="T18" fmla="*/ 25 w 324"/>
                  <a:gd name="T19" fmla="*/ 32 h 498"/>
                  <a:gd name="T20" fmla="*/ 24 w 324"/>
                  <a:gd name="T21" fmla="*/ 36 h 498"/>
                  <a:gd name="T22" fmla="*/ 24 w 324"/>
                  <a:gd name="T23" fmla="*/ 36 h 4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498"/>
                  <a:gd name="T38" fmla="*/ 324 w 324"/>
                  <a:gd name="T39" fmla="*/ 498 h 4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51" name="Freeform 79"/>
              <p:cNvSpPr>
                <a:spLocks noChangeAspect="1"/>
              </p:cNvSpPr>
              <p:nvPr/>
            </p:nvSpPr>
            <p:spPr bwMode="auto">
              <a:xfrm>
                <a:off x="633" y="1274"/>
                <a:ext cx="247" cy="364"/>
              </a:xfrm>
              <a:custGeom>
                <a:avLst/>
                <a:gdLst>
                  <a:gd name="T0" fmla="*/ 24 w 324"/>
                  <a:gd name="T1" fmla="*/ 37 h 504"/>
                  <a:gd name="T2" fmla="*/ 0 w 324"/>
                  <a:gd name="T3" fmla="*/ 14 h 504"/>
                  <a:gd name="T4" fmla="*/ 5 w 324"/>
                  <a:gd name="T5" fmla="*/ 0 h 504"/>
                  <a:gd name="T6" fmla="*/ 8 w 324"/>
                  <a:gd name="T7" fmla="*/ 1 h 504"/>
                  <a:gd name="T8" fmla="*/ 21 w 324"/>
                  <a:gd name="T9" fmla="*/ 3 h 504"/>
                  <a:gd name="T10" fmla="*/ 37 w 324"/>
                  <a:gd name="T11" fmla="*/ 5 h 504"/>
                  <a:gd name="T12" fmla="*/ 30 w 324"/>
                  <a:gd name="T13" fmla="*/ 27 h 504"/>
                  <a:gd name="T14" fmla="*/ 28 w 324"/>
                  <a:gd name="T15" fmla="*/ 33 h 504"/>
                  <a:gd name="T16" fmla="*/ 26 w 324"/>
                  <a:gd name="T17" fmla="*/ 32 h 504"/>
                  <a:gd name="T18" fmla="*/ 25 w 324"/>
                  <a:gd name="T19" fmla="*/ 32 h 504"/>
                  <a:gd name="T20" fmla="*/ 24 w 324"/>
                  <a:gd name="T21" fmla="*/ 37 h 504"/>
                  <a:gd name="T22" fmla="*/ 24 w 324"/>
                  <a:gd name="T23" fmla="*/ 37 h 504"/>
                  <a:gd name="T24" fmla="*/ 24 w 324"/>
                  <a:gd name="T25" fmla="*/ 38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504"/>
                  <a:gd name="T41" fmla="*/ 324 w 324"/>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52" name="Freeform 80"/>
              <p:cNvSpPr>
                <a:spLocks noChangeAspect="1"/>
              </p:cNvSpPr>
              <p:nvPr/>
            </p:nvSpPr>
            <p:spPr bwMode="auto">
              <a:xfrm>
                <a:off x="2359" y="1123"/>
                <a:ext cx="64" cy="125"/>
              </a:xfrm>
              <a:custGeom>
                <a:avLst/>
                <a:gdLst>
                  <a:gd name="T0" fmla="*/ 9 w 84"/>
                  <a:gd name="T1" fmla="*/ 9 h 174"/>
                  <a:gd name="T2" fmla="*/ 8 w 84"/>
                  <a:gd name="T3" fmla="*/ 10 h 174"/>
                  <a:gd name="T4" fmla="*/ 7 w 84"/>
                  <a:gd name="T5" fmla="*/ 11 h 174"/>
                  <a:gd name="T6" fmla="*/ 2 w 84"/>
                  <a:gd name="T7" fmla="*/ 12 h 174"/>
                  <a:gd name="T8" fmla="*/ 0 w 84"/>
                  <a:gd name="T9" fmla="*/ 9 h 174"/>
                  <a:gd name="T10" fmla="*/ 2 w 84"/>
                  <a:gd name="T11" fmla="*/ 5 h 174"/>
                  <a:gd name="T12" fmla="*/ 2 w 84"/>
                  <a:gd name="T13" fmla="*/ 4 h 174"/>
                  <a:gd name="T14" fmla="*/ 2 w 84"/>
                  <a:gd name="T15" fmla="*/ 1 h 174"/>
                  <a:gd name="T16" fmla="*/ 4 w 84"/>
                  <a:gd name="T17" fmla="*/ 0 h 174"/>
                  <a:gd name="T18" fmla="*/ 8 w 84"/>
                  <a:gd name="T19" fmla="*/ 8 h 174"/>
                  <a:gd name="T20" fmla="*/ 8 w 84"/>
                  <a:gd name="T21" fmla="*/ 9 h 174"/>
                  <a:gd name="T22" fmla="*/ 9 w 84"/>
                  <a:gd name="T23" fmla="*/ 9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74"/>
                  <a:gd name="T38" fmla="*/ 84 w 8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53" name="Freeform 81"/>
              <p:cNvSpPr>
                <a:spLocks noChangeAspect="1"/>
              </p:cNvSpPr>
              <p:nvPr/>
            </p:nvSpPr>
            <p:spPr bwMode="auto">
              <a:xfrm>
                <a:off x="2359" y="1123"/>
                <a:ext cx="64" cy="125"/>
              </a:xfrm>
              <a:custGeom>
                <a:avLst/>
                <a:gdLst>
                  <a:gd name="T0" fmla="*/ 9 w 84"/>
                  <a:gd name="T1" fmla="*/ 9 h 174"/>
                  <a:gd name="T2" fmla="*/ 8 w 84"/>
                  <a:gd name="T3" fmla="*/ 10 h 174"/>
                  <a:gd name="T4" fmla="*/ 7 w 84"/>
                  <a:gd name="T5" fmla="*/ 11 h 174"/>
                  <a:gd name="T6" fmla="*/ 2 w 84"/>
                  <a:gd name="T7" fmla="*/ 12 h 174"/>
                  <a:gd name="T8" fmla="*/ 0 w 84"/>
                  <a:gd name="T9" fmla="*/ 9 h 174"/>
                  <a:gd name="T10" fmla="*/ 2 w 84"/>
                  <a:gd name="T11" fmla="*/ 5 h 174"/>
                  <a:gd name="T12" fmla="*/ 2 w 84"/>
                  <a:gd name="T13" fmla="*/ 4 h 174"/>
                  <a:gd name="T14" fmla="*/ 2 w 84"/>
                  <a:gd name="T15" fmla="*/ 1 h 174"/>
                  <a:gd name="T16" fmla="*/ 4 w 84"/>
                  <a:gd name="T17" fmla="*/ 0 h 174"/>
                  <a:gd name="T18" fmla="*/ 8 w 84"/>
                  <a:gd name="T19" fmla="*/ 8 h 174"/>
                  <a:gd name="T20" fmla="*/ 8 w 84"/>
                  <a:gd name="T21" fmla="*/ 9 h 174"/>
                  <a:gd name="T22" fmla="*/ 9 w 84"/>
                  <a:gd name="T23" fmla="*/ 9 h 174"/>
                  <a:gd name="T24" fmla="*/ 9 w 84"/>
                  <a:gd name="T25" fmla="*/ 10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74"/>
                  <a:gd name="T41" fmla="*/ 84 w 84"/>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54" name="Freeform 82"/>
              <p:cNvSpPr>
                <a:spLocks noChangeAspect="1"/>
              </p:cNvSpPr>
              <p:nvPr/>
            </p:nvSpPr>
            <p:spPr bwMode="auto">
              <a:xfrm>
                <a:off x="2290" y="1326"/>
                <a:ext cx="50" cy="113"/>
              </a:xfrm>
              <a:custGeom>
                <a:avLst/>
                <a:gdLst>
                  <a:gd name="T0" fmla="*/ 6 w 66"/>
                  <a:gd name="T1" fmla="*/ 2 h 156"/>
                  <a:gd name="T2" fmla="*/ 5 w 66"/>
                  <a:gd name="T3" fmla="*/ 4 h 156"/>
                  <a:gd name="T4" fmla="*/ 8 w 66"/>
                  <a:gd name="T5" fmla="*/ 4 h 156"/>
                  <a:gd name="T6" fmla="*/ 8 w 66"/>
                  <a:gd name="T7" fmla="*/ 7 h 156"/>
                  <a:gd name="T8" fmla="*/ 5 w 66"/>
                  <a:gd name="T9" fmla="*/ 12 h 156"/>
                  <a:gd name="T10" fmla="*/ 4 w 66"/>
                  <a:gd name="T11" fmla="*/ 12 h 156"/>
                  <a:gd name="T12" fmla="*/ 5 w 66"/>
                  <a:gd name="T13" fmla="*/ 10 h 156"/>
                  <a:gd name="T14" fmla="*/ 2 w 66"/>
                  <a:gd name="T15" fmla="*/ 10 h 156"/>
                  <a:gd name="T16" fmla="*/ 0 w 66"/>
                  <a:gd name="T17" fmla="*/ 9 h 156"/>
                  <a:gd name="T18" fmla="*/ 2 w 66"/>
                  <a:gd name="T19" fmla="*/ 9 h 156"/>
                  <a:gd name="T20" fmla="*/ 4 w 66"/>
                  <a:gd name="T21" fmla="*/ 7 h 156"/>
                  <a:gd name="T22" fmla="*/ 2 w 66"/>
                  <a:gd name="T23" fmla="*/ 4 h 156"/>
                  <a:gd name="T24" fmla="*/ 0 w 66"/>
                  <a:gd name="T25" fmla="*/ 3 h 156"/>
                  <a:gd name="T26" fmla="*/ 2 w 66"/>
                  <a:gd name="T27" fmla="*/ 0 h 156"/>
                  <a:gd name="T28" fmla="*/ 6 w 66"/>
                  <a:gd name="T29" fmla="*/ 2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56"/>
                  <a:gd name="T47" fmla="*/ 66 w 6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55" name="Freeform 83"/>
              <p:cNvSpPr>
                <a:spLocks noChangeAspect="1"/>
              </p:cNvSpPr>
              <p:nvPr/>
            </p:nvSpPr>
            <p:spPr bwMode="auto">
              <a:xfrm>
                <a:off x="2290" y="1326"/>
                <a:ext cx="50" cy="113"/>
              </a:xfrm>
              <a:custGeom>
                <a:avLst/>
                <a:gdLst>
                  <a:gd name="T0" fmla="*/ 6 w 66"/>
                  <a:gd name="T1" fmla="*/ 2 h 156"/>
                  <a:gd name="T2" fmla="*/ 5 w 66"/>
                  <a:gd name="T3" fmla="*/ 4 h 156"/>
                  <a:gd name="T4" fmla="*/ 8 w 66"/>
                  <a:gd name="T5" fmla="*/ 4 h 156"/>
                  <a:gd name="T6" fmla="*/ 8 w 66"/>
                  <a:gd name="T7" fmla="*/ 7 h 156"/>
                  <a:gd name="T8" fmla="*/ 8 w 66"/>
                  <a:gd name="T9" fmla="*/ 7 h 156"/>
                  <a:gd name="T10" fmla="*/ 8 w 66"/>
                  <a:gd name="T11" fmla="*/ 7 h 156"/>
                  <a:gd name="T12" fmla="*/ 5 w 66"/>
                  <a:gd name="T13" fmla="*/ 12 h 156"/>
                  <a:gd name="T14" fmla="*/ 4 w 66"/>
                  <a:gd name="T15" fmla="*/ 12 h 156"/>
                  <a:gd name="T16" fmla="*/ 5 w 66"/>
                  <a:gd name="T17" fmla="*/ 10 h 156"/>
                  <a:gd name="T18" fmla="*/ 2 w 66"/>
                  <a:gd name="T19" fmla="*/ 10 h 156"/>
                  <a:gd name="T20" fmla="*/ 0 w 66"/>
                  <a:gd name="T21" fmla="*/ 9 h 156"/>
                  <a:gd name="T22" fmla="*/ 2 w 66"/>
                  <a:gd name="T23" fmla="*/ 9 h 156"/>
                  <a:gd name="T24" fmla="*/ 4 w 66"/>
                  <a:gd name="T25" fmla="*/ 7 h 156"/>
                  <a:gd name="T26" fmla="*/ 2 w 66"/>
                  <a:gd name="T27" fmla="*/ 4 h 156"/>
                  <a:gd name="T28" fmla="*/ 0 w 66"/>
                  <a:gd name="T29" fmla="*/ 3 h 156"/>
                  <a:gd name="T30" fmla="*/ 2 w 66"/>
                  <a:gd name="T31" fmla="*/ 0 h 156"/>
                  <a:gd name="T32" fmla="*/ 6 w 66"/>
                  <a:gd name="T33" fmla="*/ 2 h 156"/>
                  <a:gd name="T34" fmla="*/ 6 w 66"/>
                  <a:gd name="T35" fmla="*/ 3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56"/>
                  <a:gd name="T56" fmla="*/ 66 w 6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56" name="Freeform 84"/>
              <p:cNvSpPr>
                <a:spLocks noChangeAspect="1"/>
              </p:cNvSpPr>
              <p:nvPr/>
            </p:nvSpPr>
            <p:spPr bwMode="auto">
              <a:xfrm>
                <a:off x="986" y="1577"/>
                <a:ext cx="274" cy="264"/>
              </a:xfrm>
              <a:custGeom>
                <a:avLst/>
                <a:gdLst>
                  <a:gd name="T0" fmla="*/ 40 w 360"/>
                  <a:gd name="T1" fmla="*/ 4 h 366"/>
                  <a:gd name="T2" fmla="*/ 37 w 360"/>
                  <a:gd name="T3" fmla="*/ 26 h 366"/>
                  <a:gd name="T4" fmla="*/ 16 w 360"/>
                  <a:gd name="T5" fmla="*/ 25 h 366"/>
                  <a:gd name="T6" fmla="*/ 16 w 360"/>
                  <a:gd name="T7" fmla="*/ 25 h 366"/>
                  <a:gd name="T8" fmla="*/ 6 w 360"/>
                  <a:gd name="T9" fmla="*/ 25 h 366"/>
                  <a:gd name="T10" fmla="*/ 5 w 360"/>
                  <a:gd name="T11" fmla="*/ 27 h 366"/>
                  <a:gd name="T12" fmla="*/ 0 w 360"/>
                  <a:gd name="T13" fmla="*/ 27 h 366"/>
                  <a:gd name="T14" fmla="*/ 2 w 360"/>
                  <a:gd name="T15" fmla="*/ 21 h 366"/>
                  <a:gd name="T16" fmla="*/ 6 w 360"/>
                  <a:gd name="T17" fmla="*/ 0 h 366"/>
                  <a:gd name="T18" fmla="*/ 40 w 360"/>
                  <a:gd name="T19" fmla="*/ 2 h 366"/>
                  <a:gd name="T20" fmla="*/ 40 w 360"/>
                  <a:gd name="T21" fmla="*/ 4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
                  <a:gd name="T34" fmla="*/ 0 h 366"/>
                  <a:gd name="T35" fmla="*/ 360 w 360"/>
                  <a:gd name="T36" fmla="*/ 366 h 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57" name="Freeform 85"/>
              <p:cNvSpPr>
                <a:spLocks noChangeAspect="1"/>
              </p:cNvSpPr>
              <p:nvPr/>
            </p:nvSpPr>
            <p:spPr bwMode="auto">
              <a:xfrm>
                <a:off x="986" y="1577"/>
                <a:ext cx="274" cy="264"/>
              </a:xfrm>
              <a:custGeom>
                <a:avLst/>
                <a:gdLst>
                  <a:gd name="T0" fmla="*/ 40 w 360"/>
                  <a:gd name="T1" fmla="*/ 4 h 366"/>
                  <a:gd name="T2" fmla="*/ 37 w 360"/>
                  <a:gd name="T3" fmla="*/ 26 h 366"/>
                  <a:gd name="T4" fmla="*/ 16 w 360"/>
                  <a:gd name="T5" fmla="*/ 25 h 366"/>
                  <a:gd name="T6" fmla="*/ 16 w 360"/>
                  <a:gd name="T7" fmla="*/ 25 h 366"/>
                  <a:gd name="T8" fmla="*/ 6 w 360"/>
                  <a:gd name="T9" fmla="*/ 25 h 366"/>
                  <a:gd name="T10" fmla="*/ 5 w 360"/>
                  <a:gd name="T11" fmla="*/ 27 h 366"/>
                  <a:gd name="T12" fmla="*/ 0 w 360"/>
                  <a:gd name="T13" fmla="*/ 27 h 366"/>
                  <a:gd name="T14" fmla="*/ 2 w 360"/>
                  <a:gd name="T15" fmla="*/ 21 h 366"/>
                  <a:gd name="T16" fmla="*/ 6 w 360"/>
                  <a:gd name="T17" fmla="*/ 0 h 366"/>
                  <a:gd name="T18" fmla="*/ 40 w 360"/>
                  <a:gd name="T19" fmla="*/ 2 h 366"/>
                  <a:gd name="T20" fmla="*/ 40 w 360"/>
                  <a:gd name="T21" fmla="*/ 4 h 366"/>
                  <a:gd name="T22" fmla="*/ 40 w 360"/>
                  <a:gd name="T23" fmla="*/ 5 h 3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0"/>
                  <a:gd name="T37" fmla="*/ 0 h 366"/>
                  <a:gd name="T38" fmla="*/ 360 w 360"/>
                  <a:gd name="T39" fmla="*/ 366 h 3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58" name="Freeform 86"/>
              <p:cNvSpPr>
                <a:spLocks noChangeAspect="1"/>
              </p:cNvSpPr>
              <p:nvPr/>
            </p:nvSpPr>
            <p:spPr bwMode="auto">
              <a:xfrm>
                <a:off x="2111" y="1153"/>
                <a:ext cx="234" cy="190"/>
              </a:xfrm>
              <a:custGeom>
                <a:avLst/>
                <a:gdLst>
                  <a:gd name="T0" fmla="*/ 34 w 306"/>
                  <a:gd name="T1" fmla="*/ 10 h 264"/>
                  <a:gd name="T2" fmla="*/ 34 w 306"/>
                  <a:gd name="T3" fmla="*/ 14 h 264"/>
                  <a:gd name="T4" fmla="*/ 36 w 306"/>
                  <a:gd name="T5" fmla="*/ 17 h 264"/>
                  <a:gd name="T6" fmla="*/ 36 w 306"/>
                  <a:gd name="T7" fmla="*/ 18 h 264"/>
                  <a:gd name="T8" fmla="*/ 35 w 306"/>
                  <a:gd name="T9" fmla="*/ 19 h 264"/>
                  <a:gd name="T10" fmla="*/ 34 w 306"/>
                  <a:gd name="T11" fmla="*/ 19 h 264"/>
                  <a:gd name="T12" fmla="*/ 29 w 306"/>
                  <a:gd name="T13" fmla="*/ 17 h 264"/>
                  <a:gd name="T14" fmla="*/ 28 w 306"/>
                  <a:gd name="T15" fmla="*/ 17 h 264"/>
                  <a:gd name="T16" fmla="*/ 24 w 306"/>
                  <a:gd name="T17" fmla="*/ 15 h 264"/>
                  <a:gd name="T18" fmla="*/ 2 w 306"/>
                  <a:gd name="T19" fmla="*/ 17 h 264"/>
                  <a:gd name="T20" fmla="*/ 0 w 306"/>
                  <a:gd name="T21" fmla="*/ 17 h 264"/>
                  <a:gd name="T22" fmla="*/ 4 w 306"/>
                  <a:gd name="T23" fmla="*/ 14 h 264"/>
                  <a:gd name="T24" fmla="*/ 3 w 306"/>
                  <a:gd name="T25" fmla="*/ 12 h 264"/>
                  <a:gd name="T26" fmla="*/ 8 w 306"/>
                  <a:gd name="T27" fmla="*/ 11 h 264"/>
                  <a:gd name="T28" fmla="*/ 11 w 306"/>
                  <a:gd name="T29" fmla="*/ 11 h 264"/>
                  <a:gd name="T30" fmla="*/ 15 w 306"/>
                  <a:gd name="T31" fmla="*/ 10 h 264"/>
                  <a:gd name="T32" fmla="*/ 18 w 306"/>
                  <a:gd name="T33" fmla="*/ 9 h 264"/>
                  <a:gd name="T34" fmla="*/ 16 w 306"/>
                  <a:gd name="T35" fmla="*/ 7 h 264"/>
                  <a:gd name="T36" fmla="*/ 18 w 306"/>
                  <a:gd name="T37" fmla="*/ 6 h 264"/>
                  <a:gd name="T38" fmla="*/ 16 w 306"/>
                  <a:gd name="T39" fmla="*/ 7 h 264"/>
                  <a:gd name="T40" fmla="*/ 16 w 306"/>
                  <a:gd name="T41" fmla="*/ 6 h 264"/>
                  <a:gd name="T42" fmla="*/ 21 w 306"/>
                  <a:gd name="T43" fmla="*/ 2 h 264"/>
                  <a:gd name="T44" fmla="*/ 22 w 306"/>
                  <a:gd name="T45" fmla="*/ 1 h 264"/>
                  <a:gd name="T46" fmla="*/ 30 w 306"/>
                  <a:gd name="T47" fmla="*/ 0 h 264"/>
                  <a:gd name="T48" fmla="*/ 31 w 306"/>
                  <a:gd name="T49" fmla="*/ 4 h 264"/>
                  <a:gd name="T50" fmla="*/ 32 w 306"/>
                  <a:gd name="T51" fmla="*/ 6 h 264"/>
                  <a:gd name="T52" fmla="*/ 33 w 306"/>
                  <a:gd name="T53" fmla="*/ 6 h 264"/>
                  <a:gd name="T54" fmla="*/ 34 w 306"/>
                  <a:gd name="T55" fmla="*/ 10 h 2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
                  <a:gd name="T85" fmla="*/ 0 h 264"/>
                  <a:gd name="T86" fmla="*/ 306 w 306"/>
                  <a:gd name="T87" fmla="*/ 264 h 2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59" name="Freeform 87"/>
              <p:cNvSpPr>
                <a:spLocks noChangeAspect="1"/>
              </p:cNvSpPr>
              <p:nvPr/>
            </p:nvSpPr>
            <p:spPr bwMode="auto">
              <a:xfrm>
                <a:off x="2111" y="1153"/>
                <a:ext cx="234" cy="190"/>
              </a:xfrm>
              <a:custGeom>
                <a:avLst/>
                <a:gdLst>
                  <a:gd name="T0" fmla="*/ 34 w 306"/>
                  <a:gd name="T1" fmla="*/ 10 h 264"/>
                  <a:gd name="T2" fmla="*/ 34 w 306"/>
                  <a:gd name="T3" fmla="*/ 14 h 264"/>
                  <a:gd name="T4" fmla="*/ 36 w 306"/>
                  <a:gd name="T5" fmla="*/ 17 h 264"/>
                  <a:gd name="T6" fmla="*/ 36 w 306"/>
                  <a:gd name="T7" fmla="*/ 18 h 264"/>
                  <a:gd name="T8" fmla="*/ 35 w 306"/>
                  <a:gd name="T9" fmla="*/ 19 h 264"/>
                  <a:gd name="T10" fmla="*/ 34 w 306"/>
                  <a:gd name="T11" fmla="*/ 19 h 264"/>
                  <a:gd name="T12" fmla="*/ 29 w 306"/>
                  <a:gd name="T13" fmla="*/ 17 h 264"/>
                  <a:gd name="T14" fmla="*/ 28 w 306"/>
                  <a:gd name="T15" fmla="*/ 17 h 264"/>
                  <a:gd name="T16" fmla="*/ 24 w 306"/>
                  <a:gd name="T17" fmla="*/ 15 h 264"/>
                  <a:gd name="T18" fmla="*/ 2 w 306"/>
                  <a:gd name="T19" fmla="*/ 17 h 264"/>
                  <a:gd name="T20" fmla="*/ 0 w 306"/>
                  <a:gd name="T21" fmla="*/ 17 h 264"/>
                  <a:gd name="T22" fmla="*/ 4 w 306"/>
                  <a:gd name="T23" fmla="*/ 14 h 264"/>
                  <a:gd name="T24" fmla="*/ 3 w 306"/>
                  <a:gd name="T25" fmla="*/ 12 h 264"/>
                  <a:gd name="T26" fmla="*/ 8 w 306"/>
                  <a:gd name="T27" fmla="*/ 11 h 264"/>
                  <a:gd name="T28" fmla="*/ 11 w 306"/>
                  <a:gd name="T29" fmla="*/ 11 h 264"/>
                  <a:gd name="T30" fmla="*/ 15 w 306"/>
                  <a:gd name="T31" fmla="*/ 10 h 264"/>
                  <a:gd name="T32" fmla="*/ 18 w 306"/>
                  <a:gd name="T33" fmla="*/ 9 h 264"/>
                  <a:gd name="T34" fmla="*/ 16 w 306"/>
                  <a:gd name="T35" fmla="*/ 7 h 264"/>
                  <a:gd name="T36" fmla="*/ 18 w 306"/>
                  <a:gd name="T37" fmla="*/ 6 h 264"/>
                  <a:gd name="T38" fmla="*/ 16 w 306"/>
                  <a:gd name="T39" fmla="*/ 7 h 264"/>
                  <a:gd name="T40" fmla="*/ 16 w 306"/>
                  <a:gd name="T41" fmla="*/ 6 h 264"/>
                  <a:gd name="T42" fmla="*/ 21 w 306"/>
                  <a:gd name="T43" fmla="*/ 2 h 264"/>
                  <a:gd name="T44" fmla="*/ 22 w 306"/>
                  <a:gd name="T45" fmla="*/ 1 h 264"/>
                  <a:gd name="T46" fmla="*/ 30 w 306"/>
                  <a:gd name="T47" fmla="*/ 0 h 264"/>
                  <a:gd name="T48" fmla="*/ 31 w 306"/>
                  <a:gd name="T49" fmla="*/ 4 h 264"/>
                  <a:gd name="T50" fmla="*/ 32 w 306"/>
                  <a:gd name="T51" fmla="*/ 6 h 264"/>
                  <a:gd name="T52" fmla="*/ 33 w 306"/>
                  <a:gd name="T53" fmla="*/ 6 h 264"/>
                  <a:gd name="T54" fmla="*/ 34 w 306"/>
                  <a:gd name="T55" fmla="*/ 10 h 264"/>
                  <a:gd name="T56" fmla="*/ 34 w 306"/>
                  <a:gd name="T57" fmla="*/ 10 h 2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6"/>
                  <a:gd name="T88" fmla="*/ 0 h 264"/>
                  <a:gd name="T89" fmla="*/ 306 w 306"/>
                  <a:gd name="T90" fmla="*/ 264 h 2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60" name="Freeform 88"/>
              <p:cNvSpPr>
                <a:spLocks noChangeAspect="1"/>
              </p:cNvSpPr>
              <p:nvPr/>
            </p:nvSpPr>
            <p:spPr bwMode="auto">
              <a:xfrm>
                <a:off x="2308" y="1555"/>
                <a:ext cx="23" cy="31"/>
              </a:xfrm>
              <a:custGeom>
                <a:avLst/>
                <a:gdLst>
                  <a:gd name="T0" fmla="*/ 0 w 30"/>
                  <a:gd name="T1" fmla="*/ 0 h 42"/>
                  <a:gd name="T2" fmla="*/ 4 w 30"/>
                  <a:gd name="T3" fmla="*/ 4 h 42"/>
                  <a:gd name="T4" fmla="*/ 0 w 30"/>
                  <a:gd name="T5" fmla="*/ 0 h 42"/>
                  <a:gd name="T6" fmla="*/ 0 w 30"/>
                  <a:gd name="T7" fmla="*/ 1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0"/>
                    </a:moveTo>
                    <a:lnTo>
                      <a:pt x="30" y="42"/>
                    </a:lnTo>
                    <a:lnTo>
                      <a:pt x="0" y="0"/>
                    </a:lnTo>
                    <a:lnTo>
                      <a:pt x="0"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61" name="Freeform 89"/>
              <p:cNvSpPr>
                <a:spLocks noChangeAspect="1"/>
              </p:cNvSpPr>
              <p:nvPr/>
            </p:nvSpPr>
            <p:spPr bwMode="auto">
              <a:xfrm>
                <a:off x="1993" y="1555"/>
                <a:ext cx="334" cy="139"/>
              </a:xfrm>
              <a:custGeom>
                <a:avLst/>
                <a:gdLst>
                  <a:gd name="T0" fmla="*/ 50 w 438"/>
                  <a:gd name="T1" fmla="*/ 4 h 192"/>
                  <a:gd name="T2" fmla="*/ 48 w 438"/>
                  <a:gd name="T3" fmla="*/ 7 h 192"/>
                  <a:gd name="T4" fmla="*/ 46 w 438"/>
                  <a:gd name="T5" fmla="*/ 7 h 192"/>
                  <a:gd name="T6" fmla="*/ 45 w 438"/>
                  <a:gd name="T7" fmla="*/ 5 h 192"/>
                  <a:gd name="T8" fmla="*/ 44 w 438"/>
                  <a:gd name="T9" fmla="*/ 5 h 192"/>
                  <a:gd name="T10" fmla="*/ 45 w 438"/>
                  <a:gd name="T11" fmla="*/ 7 h 192"/>
                  <a:gd name="T12" fmla="*/ 43 w 438"/>
                  <a:gd name="T13" fmla="*/ 7 h 192"/>
                  <a:gd name="T14" fmla="*/ 46 w 438"/>
                  <a:gd name="T15" fmla="*/ 7 h 192"/>
                  <a:gd name="T16" fmla="*/ 44 w 438"/>
                  <a:gd name="T17" fmla="*/ 9 h 192"/>
                  <a:gd name="T18" fmla="*/ 43 w 438"/>
                  <a:gd name="T19" fmla="*/ 7 h 192"/>
                  <a:gd name="T20" fmla="*/ 44 w 438"/>
                  <a:gd name="T21" fmla="*/ 9 h 192"/>
                  <a:gd name="T22" fmla="*/ 47 w 438"/>
                  <a:gd name="T23" fmla="*/ 7 h 192"/>
                  <a:gd name="T24" fmla="*/ 48 w 438"/>
                  <a:gd name="T25" fmla="*/ 9 h 192"/>
                  <a:gd name="T26" fmla="*/ 47 w 438"/>
                  <a:gd name="T27" fmla="*/ 9 h 192"/>
                  <a:gd name="T28" fmla="*/ 45 w 438"/>
                  <a:gd name="T29" fmla="*/ 9 h 192"/>
                  <a:gd name="T30" fmla="*/ 43 w 438"/>
                  <a:gd name="T31" fmla="*/ 9 h 192"/>
                  <a:gd name="T32" fmla="*/ 43 w 438"/>
                  <a:gd name="T33" fmla="*/ 9 h 192"/>
                  <a:gd name="T34" fmla="*/ 43 w 438"/>
                  <a:gd name="T35" fmla="*/ 10 h 192"/>
                  <a:gd name="T36" fmla="*/ 41 w 438"/>
                  <a:gd name="T37" fmla="*/ 9 h 192"/>
                  <a:gd name="T38" fmla="*/ 42 w 438"/>
                  <a:gd name="T39" fmla="*/ 10 h 192"/>
                  <a:gd name="T40" fmla="*/ 40 w 438"/>
                  <a:gd name="T41" fmla="*/ 12 h 192"/>
                  <a:gd name="T42" fmla="*/ 40 w 438"/>
                  <a:gd name="T43" fmla="*/ 13 h 192"/>
                  <a:gd name="T44" fmla="*/ 39 w 438"/>
                  <a:gd name="T45" fmla="*/ 13 h 192"/>
                  <a:gd name="T46" fmla="*/ 38 w 438"/>
                  <a:gd name="T47" fmla="*/ 14 h 192"/>
                  <a:gd name="T48" fmla="*/ 36 w 438"/>
                  <a:gd name="T49" fmla="*/ 14 h 192"/>
                  <a:gd name="T50" fmla="*/ 35 w 438"/>
                  <a:gd name="T51" fmla="*/ 14 h 192"/>
                  <a:gd name="T52" fmla="*/ 28 w 438"/>
                  <a:gd name="T53" fmla="*/ 10 h 192"/>
                  <a:gd name="T54" fmla="*/ 21 w 438"/>
                  <a:gd name="T55" fmla="*/ 12 h 192"/>
                  <a:gd name="T56" fmla="*/ 19 w 438"/>
                  <a:gd name="T57" fmla="*/ 10 h 192"/>
                  <a:gd name="T58" fmla="*/ 11 w 438"/>
                  <a:gd name="T59" fmla="*/ 10 h 192"/>
                  <a:gd name="T60" fmla="*/ 8 w 438"/>
                  <a:gd name="T61" fmla="*/ 12 h 192"/>
                  <a:gd name="T62" fmla="*/ 0 w 438"/>
                  <a:gd name="T63" fmla="*/ 12 h 192"/>
                  <a:gd name="T64" fmla="*/ 0 w 438"/>
                  <a:gd name="T65" fmla="*/ 12 h 192"/>
                  <a:gd name="T66" fmla="*/ 2 w 438"/>
                  <a:gd name="T67" fmla="*/ 12 h 192"/>
                  <a:gd name="T68" fmla="*/ 3 w 438"/>
                  <a:gd name="T69" fmla="*/ 10 h 192"/>
                  <a:gd name="T70" fmla="*/ 8 w 438"/>
                  <a:gd name="T71" fmla="*/ 9 h 192"/>
                  <a:gd name="T72" fmla="*/ 8 w 438"/>
                  <a:gd name="T73" fmla="*/ 7 h 192"/>
                  <a:gd name="T74" fmla="*/ 9 w 438"/>
                  <a:gd name="T75" fmla="*/ 7 h 192"/>
                  <a:gd name="T76" fmla="*/ 13 w 438"/>
                  <a:gd name="T77" fmla="*/ 7 h 192"/>
                  <a:gd name="T78" fmla="*/ 14 w 438"/>
                  <a:gd name="T79" fmla="*/ 5 h 192"/>
                  <a:gd name="T80" fmla="*/ 14 w 438"/>
                  <a:gd name="T81" fmla="*/ 4 h 192"/>
                  <a:gd name="T82" fmla="*/ 47 w 438"/>
                  <a:gd name="T83" fmla="*/ 0 h 192"/>
                  <a:gd name="T84" fmla="*/ 49 w 438"/>
                  <a:gd name="T85" fmla="*/ 2 h 192"/>
                  <a:gd name="T86" fmla="*/ 48 w 438"/>
                  <a:gd name="T87" fmla="*/ 1 h 192"/>
                  <a:gd name="T88" fmla="*/ 48 w 438"/>
                  <a:gd name="T89" fmla="*/ 2 h 192"/>
                  <a:gd name="T90" fmla="*/ 47 w 438"/>
                  <a:gd name="T91" fmla="*/ 1 h 192"/>
                  <a:gd name="T92" fmla="*/ 48 w 438"/>
                  <a:gd name="T93" fmla="*/ 2 h 192"/>
                  <a:gd name="T94" fmla="*/ 46 w 438"/>
                  <a:gd name="T95" fmla="*/ 2 h 192"/>
                  <a:gd name="T96" fmla="*/ 46 w 438"/>
                  <a:gd name="T97" fmla="*/ 3 h 192"/>
                  <a:gd name="T98" fmla="*/ 45 w 438"/>
                  <a:gd name="T99" fmla="*/ 3 h 192"/>
                  <a:gd name="T100" fmla="*/ 45 w 438"/>
                  <a:gd name="T101" fmla="*/ 3 h 192"/>
                  <a:gd name="T102" fmla="*/ 43 w 438"/>
                  <a:gd name="T103" fmla="*/ 3 h 192"/>
                  <a:gd name="T104" fmla="*/ 43 w 438"/>
                  <a:gd name="T105" fmla="*/ 1 h 192"/>
                  <a:gd name="T106" fmla="*/ 43 w 438"/>
                  <a:gd name="T107" fmla="*/ 4 h 192"/>
                  <a:gd name="T108" fmla="*/ 48 w 438"/>
                  <a:gd name="T109" fmla="*/ 3 h 192"/>
                  <a:gd name="T110" fmla="*/ 48 w 438"/>
                  <a:gd name="T111" fmla="*/ 4 h 192"/>
                  <a:gd name="T112" fmla="*/ 48 w 438"/>
                  <a:gd name="T113" fmla="*/ 4 h 192"/>
                  <a:gd name="T114" fmla="*/ 49 w 438"/>
                  <a:gd name="T115" fmla="*/ 3 h 192"/>
                  <a:gd name="T116" fmla="*/ 50 w 438"/>
                  <a:gd name="T117" fmla="*/ 4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8"/>
                  <a:gd name="T178" fmla="*/ 0 h 192"/>
                  <a:gd name="T179" fmla="*/ 438 w 438"/>
                  <a:gd name="T180" fmla="*/ 192 h 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62" name="Freeform 90"/>
              <p:cNvSpPr>
                <a:spLocks noChangeAspect="1"/>
              </p:cNvSpPr>
              <p:nvPr/>
            </p:nvSpPr>
            <p:spPr bwMode="auto">
              <a:xfrm>
                <a:off x="1993" y="1555"/>
                <a:ext cx="334" cy="139"/>
              </a:xfrm>
              <a:custGeom>
                <a:avLst/>
                <a:gdLst>
                  <a:gd name="T0" fmla="*/ 50 w 438"/>
                  <a:gd name="T1" fmla="*/ 4 h 192"/>
                  <a:gd name="T2" fmla="*/ 48 w 438"/>
                  <a:gd name="T3" fmla="*/ 7 h 192"/>
                  <a:gd name="T4" fmla="*/ 46 w 438"/>
                  <a:gd name="T5" fmla="*/ 7 h 192"/>
                  <a:gd name="T6" fmla="*/ 45 w 438"/>
                  <a:gd name="T7" fmla="*/ 5 h 192"/>
                  <a:gd name="T8" fmla="*/ 44 w 438"/>
                  <a:gd name="T9" fmla="*/ 5 h 192"/>
                  <a:gd name="T10" fmla="*/ 45 w 438"/>
                  <a:gd name="T11" fmla="*/ 7 h 192"/>
                  <a:gd name="T12" fmla="*/ 43 w 438"/>
                  <a:gd name="T13" fmla="*/ 7 h 192"/>
                  <a:gd name="T14" fmla="*/ 46 w 438"/>
                  <a:gd name="T15" fmla="*/ 7 h 192"/>
                  <a:gd name="T16" fmla="*/ 44 w 438"/>
                  <a:gd name="T17" fmla="*/ 9 h 192"/>
                  <a:gd name="T18" fmla="*/ 43 w 438"/>
                  <a:gd name="T19" fmla="*/ 7 h 192"/>
                  <a:gd name="T20" fmla="*/ 44 w 438"/>
                  <a:gd name="T21" fmla="*/ 9 h 192"/>
                  <a:gd name="T22" fmla="*/ 47 w 438"/>
                  <a:gd name="T23" fmla="*/ 7 h 192"/>
                  <a:gd name="T24" fmla="*/ 48 w 438"/>
                  <a:gd name="T25" fmla="*/ 9 h 192"/>
                  <a:gd name="T26" fmla="*/ 47 w 438"/>
                  <a:gd name="T27" fmla="*/ 9 h 192"/>
                  <a:gd name="T28" fmla="*/ 45 w 438"/>
                  <a:gd name="T29" fmla="*/ 9 h 192"/>
                  <a:gd name="T30" fmla="*/ 43 w 438"/>
                  <a:gd name="T31" fmla="*/ 9 h 192"/>
                  <a:gd name="T32" fmla="*/ 43 w 438"/>
                  <a:gd name="T33" fmla="*/ 9 h 192"/>
                  <a:gd name="T34" fmla="*/ 43 w 438"/>
                  <a:gd name="T35" fmla="*/ 10 h 192"/>
                  <a:gd name="T36" fmla="*/ 41 w 438"/>
                  <a:gd name="T37" fmla="*/ 9 h 192"/>
                  <a:gd name="T38" fmla="*/ 42 w 438"/>
                  <a:gd name="T39" fmla="*/ 10 h 192"/>
                  <a:gd name="T40" fmla="*/ 40 w 438"/>
                  <a:gd name="T41" fmla="*/ 12 h 192"/>
                  <a:gd name="T42" fmla="*/ 40 w 438"/>
                  <a:gd name="T43" fmla="*/ 13 h 192"/>
                  <a:gd name="T44" fmla="*/ 39 w 438"/>
                  <a:gd name="T45" fmla="*/ 13 h 192"/>
                  <a:gd name="T46" fmla="*/ 38 w 438"/>
                  <a:gd name="T47" fmla="*/ 14 h 192"/>
                  <a:gd name="T48" fmla="*/ 36 w 438"/>
                  <a:gd name="T49" fmla="*/ 14 h 192"/>
                  <a:gd name="T50" fmla="*/ 35 w 438"/>
                  <a:gd name="T51" fmla="*/ 14 h 192"/>
                  <a:gd name="T52" fmla="*/ 28 w 438"/>
                  <a:gd name="T53" fmla="*/ 10 h 192"/>
                  <a:gd name="T54" fmla="*/ 21 w 438"/>
                  <a:gd name="T55" fmla="*/ 12 h 192"/>
                  <a:gd name="T56" fmla="*/ 19 w 438"/>
                  <a:gd name="T57" fmla="*/ 10 h 192"/>
                  <a:gd name="T58" fmla="*/ 11 w 438"/>
                  <a:gd name="T59" fmla="*/ 10 h 192"/>
                  <a:gd name="T60" fmla="*/ 8 w 438"/>
                  <a:gd name="T61" fmla="*/ 12 h 192"/>
                  <a:gd name="T62" fmla="*/ 0 w 438"/>
                  <a:gd name="T63" fmla="*/ 12 h 192"/>
                  <a:gd name="T64" fmla="*/ 0 w 438"/>
                  <a:gd name="T65" fmla="*/ 12 h 192"/>
                  <a:gd name="T66" fmla="*/ 2 w 438"/>
                  <a:gd name="T67" fmla="*/ 12 h 192"/>
                  <a:gd name="T68" fmla="*/ 3 w 438"/>
                  <a:gd name="T69" fmla="*/ 10 h 192"/>
                  <a:gd name="T70" fmla="*/ 8 w 438"/>
                  <a:gd name="T71" fmla="*/ 9 h 192"/>
                  <a:gd name="T72" fmla="*/ 8 w 438"/>
                  <a:gd name="T73" fmla="*/ 7 h 192"/>
                  <a:gd name="T74" fmla="*/ 9 w 438"/>
                  <a:gd name="T75" fmla="*/ 7 h 192"/>
                  <a:gd name="T76" fmla="*/ 13 w 438"/>
                  <a:gd name="T77" fmla="*/ 7 h 192"/>
                  <a:gd name="T78" fmla="*/ 14 w 438"/>
                  <a:gd name="T79" fmla="*/ 5 h 192"/>
                  <a:gd name="T80" fmla="*/ 14 w 438"/>
                  <a:gd name="T81" fmla="*/ 4 h 192"/>
                  <a:gd name="T82" fmla="*/ 47 w 438"/>
                  <a:gd name="T83" fmla="*/ 0 h 192"/>
                  <a:gd name="T84" fmla="*/ 49 w 438"/>
                  <a:gd name="T85" fmla="*/ 2 h 192"/>
                  <a:gd name="T86" fmla="*/ 48 w 438"/>
                  <a:gd name="T87" fmla="*/ 1 h 192"/>
                  <a:gd name="T88" fmla="*/ 48 w 438"/>
                  <a:gd name="T89" fmla="*/ 2 h 192"/>
                  <a:gd name="T90" fmla="*/ 47 w 438"/>
                  <a:gd name="T91" fmla="*/ 1 h 192"/>
                  <a:gd name="T92" fmla="*/ 48 w 438"/>
                  <a:gd name="T93" fmla="*/ 2 h 192"/>
                  <a:gd name="T94" fmla="*/ 46 w 438"/>
                  <a:gd name="T95" fmla="*/ 2 h 192"/>
                  <a:gd name="T96" fmla="*/ 46 w 438"/>
                  <a:gd name="T97" fmla="*/ 3 h 192"/>
                  <a:gd name="T98" fmla="*/ 45 w 438"/>
                  <a:gd name="T99" fmla="*/ 3 h 192"/>
                  <a:gd name="T100" fmla="*/ 45 w 438"/>
                  <a:gd name="T101" fmla="*/ 3 h 192"/>
                  <a:gd name="T102" fmla="*/ 43 w 438"/>
                  <a:gd name="T103" fmla="*/ 3 h 192"/>
                  <a:gd name="T104" fmla="*/ 43 w 438"/>
                  <a:gd name="T105" fmla="*/ 1 h 192"/>
                  <a:gd name="T106" fmla="*/ 43 w 438"/>
                  <a:gd name="T107" fmla="*/ 4 h 192"/>
                  <a:gd name="T108" fmla="*/ 48 w 438"/>
                  <a:gd name="T109" fmla="*/ 3 h 192"/>
                  <a:gd name="T110" fmla="*/ 48 w 438"/>
                  <a:gd name="T111" fmla="*/ 4 h 192"/>
                  <a:gd name="T112" fmla="*/ 48 w 438"/>
                  <a:gd name="T113" fmla="*/ 4 h 192"/>
                  <a:gd name="T114" fmla="*/ 49 w 438"/>
                  <a:gd name="T115" fmla="*/ 3 h 192"/>
                  <a:gd name="T116" fmla="*/ 50 w 438"/>
                  <a:gd name="T117" fmla="*/ 4 h 192"/>
                  <a:gd name="T118" fmla="*/ 50 w 438"/>
                  <a:gd name="T119" fmla="*/ 5 h 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192"/>
                  <a:gd name="T182" fmla="*/ 438 w 438"/>
                  <a:gd name="T183" fmla="*/ 192 h 1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63" name="Freeform 91"/>
              <p:cNvSpPr>
                <a:spLocks noChangeAspect="1"/>
              </p:cNvSpPr>
              <p:nvPr/>
            </p:nvSpPr>
            <p:spPr bwMode="auto">
              <a:xfrm>
                <a:off x="2304" y="1555"/>
                <a:ext cx="4" cy="5"/>
              </a:xfrm>
              <a:custGeom>
                <a:avLst/>
                <a:gdLst>
                  <a:gd name="T0" fmla="*/ 1 w 6"/>
                  <a:gd name="T1" fmla="*/ 0 h 6"/>
                  <a:gd name="T2" fmla="*/ 0 w 6"/>
                  <a:gd name="T3" fmla="*/ 0 h 6"/>
                  <a:gd name="T4" fmla="*/ 1 w 6"/>
                  <a:gd name="T5" fmla="*/ 0 h 6"/>
                  <a:gd name="T6" fmla="*/ 1 w 6"/>
                  <a:gd name="T7" fmla="*/ 3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64" name="Freeform 92"/>
              <p:cNvSpPr>
                <a:spLocks noChangeAspect="1"/>
              </p:cNvSpPr>
              <p:nvPr/>
            </p:nvSpPr>
            <p:spPr bwMode="auto">
              <a:xfrm>
                <a:off x="1256" y="1045"/>
                <a:ext cx="256" cy="151"/>
              </a:xfrm>
              <a:custGeom>
                <a:avLst/>
                <a:gdLst>
                  <a:gd name="T0" fmla="*/ 38 w 336"/>
                  <a:gd name="T1" fmla="*/ 15 h 210"/>
                  <a:gd name="T2" fmla="*/ 0 w 336"/>
                  <a:gd name="T3" fmla="*/ 14 h 210"/>
                  <a:gd name="T4" fmla="*/ 2 w 336"/>
                  <a:gd name="T5" fmla="*/ 12 h 210"/>
                  <a:gd name="T6" fmla="*/ 2 w 336"/>
                  <a:gd name="T7" fmla="*/ 0 h 210"/>
                  <a:gd name="T8" fmla="*/ 35 w 336"/>
                  <a:gd name="T9" fmla="*/ 1 h 210"/>
                  <a:gd name="T10" fmla="*/ 38 w 336"/>
                  <a:gd name="T11" fmla="*/ 15 h 210"/>
                  <a:gd name="T12" fmla="*/ 0 60000 65536"/>
                  <a:gd name="T13" fmla="*/ 0 60000 65536"/>
                  <a:gd name="T14" fmla="*/ 0 60000 65536"/>
                  <a:gd name="T15" fmla="*/ 0 60000 65536"/>
                  <a:gd name="T16" fmla="*/ 0 60000 65536"/>
                  <a:gd name="T17" fmla="*/ 0 60000 65536"/>
                  <a:gd name="T18" fmla="*/ 0 w 336"/>
                  <a:gd name="T19" fmla="*/ 0 h 210"/>
                  <a:gd name="T20" fmla="*/ 336 w 336"/>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336" h="210">
                    <a:moveTo>
                      <a:pt x="336" y="210"/>
                    </a:moveTo>
                    <a:lnTo>
                      <a:pt x="0" y="198"/>
                    </a:lnTo>
                    <a:lnTo>
                      <a:pt x="6" y="174"/>
                    </a:lnTo>
                    <a:lnTo>
                      <a:pt x="18" y="0"/>
                    </a:lnTo>
                    <a:lnTo>
                      <a:pt x="312" y="18"/>
                    </a:lnTo>
                    <a:lnTo>
                      <a:pt x="336" y="21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65" name="Freeform 93"/>
              <p:cNvSpPr>
                <a:spLocks noChangeAspect="1"/>
              </p:cNvSpPr>
              <p:nvPr/>
            </p:nvSpPr>
            <p:spPr bwMode="auto">
              <a:xfrm>
                <a:off x="1256" y="1045"/>
                <a:ext cx="256" cy="156"/>
              </a:xfrm>
              <a:custGeom>
                <a:avLst/>
                <a:gdLst>
                  <a:gd name="T0" fmla="*/ 38 w 336"/>
                  <a:gd name="T1" fmla="*/ 16 h 216"/>
                  <a:gd name="T2" fmla="*/ 0 w 336"/>
                  <a:gd name="T3" fmla="*/ 14 h 216"/>
                  <a:gd name="T4" fmla="*/ 2 w 336"/>
                  <a:gd name="T5" fmla="*/ 13 h 216"/>
                  <a:gd name="T6" fmla="*/ 2 w 336"/>
                  <a:gd name="T7" fmla="*/ 0 h 216"/>
                  <a:gd name="T8" fmla="*/ 35 w 336"/>
                  <a:gd name="T9" fmla="*/ 1 h 216"/>
                  <a:gd name="T10" fmla="*/ 38 w 336"/>
                  <a:gd name="T11" fmla="*/ 16 h 216"/>
                  <a:gd name="T12" fmla="*/ 38 w 336"/>
                  <a:gd name="T13" fmla="*/ 16 h 216"/>
                  <a:gd name="T14" fmla="*/ 0 60000 65536"/>
                  <a:gd name="T15" fmla="*/ 0 60000 65536"/>
                  <a:gd name="T16" fmla="*/ 0 60000 65536"/>
                  <a:gd name="T17" fmla="*/ 0 60000 65536"/>
                  <a:gd name="T18" fmla="*/ 0 60000 65536"/>
                  <a:gd name="T19" fmla="*/ 0 60000 65536"/>
                  <a:gd name="T20" fmla="*/ 0 60000 65536"/>
                  <a:gd name="T21" fmla="*/ 0 w 336"/>
                  <a:gd name="T22" fmla="*/ 0 h 216"/>
                  <a:gd name="T23" fmla="*/ 336 w 336"/>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66" name="Freeform 94"/>
              <p:cNvSpPr>
                <a:spLocks noChangeAspect="1"/>
              </p:cNvSpPr>
              <p:nvPr/>
            </p:nvSpPr>
            <p:spPr bwMode="auto">
              <a:xfrm>
                <a:off x="1938" y="1339"/>
                <a:ext cx="160" cy="173"/>
              </a:xfrm>
              <a:custGeom>
                <a:avLst/>
                <a:gdLst>
                  <a:gd name="T0" fmla="*/ 24 w 210"/>
                  <a:gd name="T1" fmla="*/ 6 h 240"/>
                  <a:gd name="T2" fmla="*/ 23 w 210"/>
                  <a:gd name="T3" fmla="*/ 6 h 240"/>
                  <a:gd name="T4" fmla="*/ 24 w 210"/>
                  <a:gd name="T5" fmla="*/ 7 h 240"/>
                  <a:gd name="T6" fmla="*/ 23 w 210"/>
                  <a:gd name="T7" fmla="*/ 11 h 240"/>
                  <a:gd name="T8" fmla="*/ 19 w 210"/>
                  <a:gd name="T9" fmla="*/ 13 h 240"/>
                  <a:gd name="T10" fmla="*/ 19 w 210"/>
                  <a:gd name="T11" fmla="*/ 14 h 240"/>
                  <a:gd name="T12" fmla="*/ 18 w 210"/>
                  <a:gd name="T13" fmla="*/ 14 h 240"/>
                  <a:gd name="T14" fmla="*/ 17 w 210"/>
                  <a:gd name="T15" fmla="*/ 16 h 240"/>
                  <a:gd name="T16" fmla="*/ 15 w 210"/>
                  <a:gd name="T17" fmla="*/ 18 h 240"/>
                  <a:gd name="T18" fmla="*/ 13 w 210"/>
                  <a:gd name="T19" fmla="*/ 16 h 240"/>
                  <a:gd name="T20" fmla="*/ 8 w 210"/>
                  <a:gd name="T21" fmla="*/ 17 h 240"/>
                  <a:gd name="T22" fmla="*/ 5 w 210"/>
                  <a:gd name="T23" fmla="*/ 16 h 240"/>
                  <a:gd name="T24" fmla="*/ 4 w 210"/>
                  <a:gd name="T25" fmla="*/ 15 h 240"/>
                  <a:gd name="T26" fmla="*/ 2 w 210"/>
                  <a:gd name="T27" fmla="*/ 16 h 240"/>
                  <a:gd name="T28" fmla="*/ 0 w 210"/>
                  <a:gd name="T29" fmla="*/ 3 h 240"/>
                  <a:gd name="T30" fmla="*/ 2 w 210"/>
                  <a:gd name="T31" fmla="*/ 3 h 240"/>
                  <a:gd name="T32" fmla="*/ 7 w 210"/>
                  <a:gd name="T33" fmla="*/ 2 h 240"/>
                  <a:gd name="T34" fmla="*/ 7 w 210"/>
                  <a:gd name="T35" fmla="*/ 3 h 240"/>
                  <a:gd name="T36" fmla="*/ 11 w 210"/>
                  <a:gd name="T37" fmla="*/ 3 h 240"/>
                  <a:gd name="T38" fmla="*/ 11 w 210"/>
                  <a:gd name="T39" fmla="*/ 3 h 240"/>
                  <a:gd name="T40" fmla="*/ 13 w 210"/>
                  <a:gd name="T41" fmla="*/ 3 h 240"/>
                  <a:gd name="T42" fmla="*/ 17 w 210"/>
                  <a:gd name="T43" fmla="*/ 3 h 240"/>
                  <a:gd name="T44" fmla="*/ 18 w 210"/>
                  <a:gd name="T45" fmla="*/ 1 h 240"/>
                  <a:gd name="T46" fmla="*/ 23 w 210"/>
                  <a:gd name="T47" fmla="*/ 0 h 240"/>
                  <a:gd name="T48" fmla="*/ 24 w 210"/>
                  <a:gd name="T49" fmla="*/ 4 h 240"/>
                  <a:gd name="T50" fmla="*/ 24 w 210"/>
                  <a:gd name="T51" fmla="*/ 6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240"/>
                  <a:gd name="T80" fmla="*/ 210 w 210"/>
                  <a:gd name="T81" fmla="*/ 240 h 2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67" name="Freeform 95"/>
              <p:cNvSpPr>
                <a:spLocks noChangeAspect="1"/>
              </p:cNvSpPr>
              <p:nvPr/>
            </p:nvSpPr>
            <p:spPr bwMode="auto">
              <a:xfrm>
                <a:off x="1938" y="1339"/>
                <a:ext cx="160" cy="173"/>
              </a:xfrm>
              <a:custGeom>
                <a:avLst/>
                <a:gdLst>
                  <a:gd name="T0" fmla="*/ 24 w 210"/>
                  <a:gd name="T1" fmla="*/ 6 h 240"/>
                  <a:gd name="T2" fmla="*/ 23 w 210"/>
                  <a:gd name="T3" fmla="*/ 6 h 240"/>
                  <a:gd name="T4" fmla="*/ 24 w 210"/>
                  <a:gd name="T5" fmla="*/ 7 h 240"/>
                  <a:gd name="T6" fmla="*/ 23 w 210"/>
                  <a:gd name="T7" fmla="*/ 11 h 240"/>
                  <a:gd name="T8" fmla="*/ 19 w 210"/>
                  <a:gd name="T9" fmla="*/ 13 h 240"/>
                  <a:gd name="T10" fmla="*/ 19 w 210"/>
                  <a:gd name="T11" fmla="*/ 14 h 240"/>
                  <a:gd name="T12" fmla="*/ 18 w 210"/>
                  <a:gd name="T13" fmla="*/ 14 h 240"/>
                  <a:gd name="T14" fmla="*/ 17 w 210"/>
                  <a:gd name="T15" fmla="*/ 16 h 240"/>
                  <a:gd name="T16" fmla="*/ 15 w 210"/>
                  <a:gd name="T17" fmla="*/ 18 h 240"/>
                  <a:gd name="T18" fmla="*/ 13 w 210"/>
                  <a:gd name="T19" fmla="*/ 16 h 240"/>
                  <a:gd name="T20" fmla="*/ 8 w 210"/>
                  <a:gd name="T21" fmla="*/ 17 h 240"/>
                  <a:gd name="T22" fmla="*/ 5 w 210"/>
                  <a:gd name="T23" fmla="*/ 16 h 240"/>
                  <a:gd name="T24" fmla="*/ 4 w 210"/>
                  <a:gd name="T25" fmla="*/ 15 h 240"/>
                  <a:gd name="T26" fmla="*/ 2 w 210"/>
                  <a:gd name="T27" fmla="*/ 16 h 240"/>
                  <a:gd name="T28" fmla="*/ 0 w 210"/>
                  <a:gd name="T29" fmla="*/ 3 h 240"/>
                  <a:gd name="T30" fmla="*/ 2 w 210"/>
                  <a:gd name="T31" fmla="*/ 3 h 240"/>
                  <a:gd name="T32" fmla="*/ 7 w 210"/>
                  <a:gd name="T33" fmla="*/ 2 h 240"/>
                  <a:gd name="T34" fmla="*/ 7 w 210"/>
                  <a:gd name="T35" fmla="*/ 3 h 240"/>
                  <a:gd name="T36" fmla="*/ 11 w 210"/>
                  <a:gd name="T37" fmla="*/ 3 h 240"/>
                  <a:gd name="T38" fmla="*/ 11 w 210"/>
                  <a:gd name="T39" fmla="*/ 3 h 240"/>
                  <a:gd name="T40" fmla="*/ 13 w 210"/>
                  <a:gd name="T41" fmla="*/ 3 h 240"/>
                  <a:gd name="T42" fmla="*/ 17 w 210"/>
                  <a:gd name="T43" fmla="*/ 3 h 240"/>
                  <a:gd name="T44" fmla="*/ 18 w 210"/>
                  <a:gd name="T45" fmla="*/ 1 h 240"/>
                  <a:gd name="T46" fmla="*/ 23 w 210"/>
                  <a:gd name="T47" fmla="*/ 0 h 240"/>
                  <a:gd name="T48" fmla="*/ 24 w 210"/>
                  <a:gd name="T49" fmla="*/ 4 h 240"/>
                  <a:gd name="T50" fmla="*/ 24 w 210"/>
                  <a:gd name="T51" fmla="*/ 6 h 240"/>
                  <a:gd name="T52" fmla="*/ 24 w 210"/>
                  <a:gd name="T53" fmla="*/ 6 h 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240"/>
                  <a:gd name="T83" fmla="*/ 210 w 210"/>
                  <a:gd name="T84" fmla="*/ 240 h 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68" name="Freeform 96"/>
              <p:cNvSpPr>
                <a:spLocks noChangeAspect="1"/>
              </p:cNvSpPr>
              <p:nvPr/>
            </p:nvSpPr>
            <p:spPr bwMode="auto">
              <a:xfrm>
                <a:off x="1256" y="1599"/>
                <a:ext cx="338" cy="164"/>
              </a:xfrm>
              <a:custGeom>
                <a:avLst/>
                <a:gdLst>
                  <a:gd name="T0" fmla="*/ 49 w 444"/>
                  <a:gd name="T1" fmla="*/ 3 h 228"/>
                  <a:gd name="T2" fmla="*/ 49 w 444"/>
                  <a:gd name="T3" fmla="*/ 9 h 228"/>
                  <a:gd name="T4" fmla="*/ 49 w 444"/>
                  <a:gd name="T5" fmla="*/ 17 h 228"/>
                  <a:gd name="T6" fmla="*/ 45 w 444"/>
                  <a:gd name="T7" fmla="*/ 15 h 228"/>
                  <a:gd name="T8" fmla="*/ 39 w 444"/>
                  <a:gd name="T9" fmla="*/ 17 h 228"/>
                  <a:gd name="T10" fmla="*/ 37 w 444"/>
                  <a:gd name="T11" fmla="*/ 16 h 228"/>
                  <a:gd name="T12" fmla="*/ 35 w 444"/>
                  <a:gd name="T13" fmla="*/ 16 h 228"/>
                  <a:gd name="T14" fmla="*/ 35 w 444"/>
                  <a:gd name="T15" fmla="*/ 15 h 228"/>
                  <a:gd name="T16" fmla="*/ 33 w 444"/>
                  <a:gd name="T17" fmla="*/ 17 h 228"/>
                  <a:gd name="T18" fmla="*/ 33 w 444"/>
                  <a:gd name="T19" fmla="*/ 16 h 228"/>
                  <a:gd name="T20" fmla="*/ 33 w 444"/>
                  <a:gd name="T21" fmla="*/ 16 h 228"/>
                  <a:gd name="T22" fmla="*/ 30 w 444"/>
                  <a:gd name="T23" fmla="*/ 15 h 228"/>
                  <a:gd name="T24" fmla="*/ 28 w 444"/>
                  <a:gd name="T25" fmla="*/ 16 h 228"/>
                  <a:gd name="T26" fmla="*/ 27 w 444"/>
                  <a:gd name="T27" fmla="*/ 14 h 228"/>
                  <a:gd name="T28" fmla="*/ 25 w 444"/>
                  <a:gd name="T29" fmla="*/ 15 h 228"/>
                  <a:gd name="T30" fmla="*/ 21 w 444"/>
                  <a:gd name="T31" fmla="*/ 14 h 228"/>
                  <a:gd name="T32" fmla="*/ 21 w 444"/>
                  <a:gd name="T33" fmla="*/ 12 h 228"/>
                  <a:gd name="T34" fmla="*/ 19 w 444"/>
                  <a:gd name="T35" fmla="*/ 13 h 228"/>
                  <a:gd name="T36" fmla="*/ 17 w 444"/>
                  <a:gd name="T37" fmla="*/ 12 h 228"/>
                  <a:gd name="T38" fmla="*/ 18 w 444"/>
                  <a:gd name="T39" fmla="*/ 3 h 228"/>
                  <a:gd name="T40" fmla="*/ 0 w 444"/>
                  <a:gd name="T41" fmla="*/ 3 h 228"/>
                  <a:gd name="T42" fmla="*/ 2 w 444"/>
                  <a:gd name="T43" fmla="*/ 0 h 228"/>
                  <a:gd name="T44" fmla="*/ 6 w 444"/>
                  <a:gd name="T45" fmla="*/ 1 h 228"/>
                  <a:gd name="T46" fmla="*/ 49 w 444"/>
                  <a:gd name="T47" fmla="*/ 1 h 228"/>
                  <a:gd name="T48" fmla="*/ 49 w 444"/>
                  <a:gd name="T49" fmla="*/ 3 h 228"/>
                  <a:gd name="T50" fmla="*/ 49 w 444"/>
                  <a:gd name="T51" fmla="*/ 3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4"/>
                  <a:gd name="T79" fmla="*/ 0 h 228"/>
                  <a:gd name="T80" fmla="*/ 444 w 444"/>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69" name="Freeform 97"/>
              <p:cNvSpPr>
                <a:spLocks noChangeAspect="1"/>
              </p:cNvSpPr>
              <p:nvPr/>
            </p:nvSpPr>
            <p:spPr bwMode="auto">
              <a:xfrm>
                <a:off x="1256" y="1599"/>
                <a:ext cx="338" cy="164"/>
              </a:xfrm>
              <a:custGeom>
                <a:avLst/>
                <a:gdLst>
                  <a:gd name="T0" fmla="*/ 49 w 444"/>
                  <a:gd name="T1" fmla="*/ 3 h 228"/>
                  <a:gd name="T2" fmla="*/ 49 w 444"/>
                  <a:gd name="T3" fmla="*/ 9 h 228"/>
                  <a:gd name="T4" fmla="*/ 49 w 444"/>
                  <a:gd name="T5" fmla="*/ 17 h 228"/>
                  <a:gd name="T6" fmla="*/ 45 w 444"/>
                  <a:gd name="T7" fmla="*/ 15 h 228"/>
                  <a:gd name="T8" fmla="*/ 39 w 444"/>
                  <a:gd name="T9" fmla="*/ 17 h 228"/>
                  <a:gd name="T10" fmla="*/ 37 w 444"/>
                  <a:gd name="T11" fmla="*/ 16 h 228"/>
                  <a:gd name="T12" fmla="*/ 35 w 444"/>
                  <a:gd name="T13" fmla="*/ 16 h 228"/>
                  <a:gd name="T14" fmla="*/ 35 w 444"/>
                  <a:gd name="T15" fmla="*/ 15 h 228"/>
                  <a:gd name="T16" fmla="*/ 33 w 444"/>
                  <a:gd name="T17" fmla="*/ 17 h 228"/>
                  <a:gd name="T18" fmla="*/ 33 w 444"/>
                  <a:gd name="T19" fmla="*/ 16 h 228"/>
                  <a:gd name="T20" fmla="*/ 33 w 444"/>
                  <a:gd name="T21" fmla="*/ 16 h 228"/>
                  <a:gd name="T22" fmla="*/ 30 w 444"/>
                  <a:gd name="T23" fmla="*/ 15 h 228"/>
                  <a:gd name="T24" fmla="*/ 28 w 444"/>
                  <a:gd name="T25" fmla="*/ 16 h 228"/>
                  <a:gd name="T26" fmla="*/ 27 w 444"/>
                  <a:gd name="T27" fmla="*/ 14 h 228"/>
                  <a:gd name="T28" fmla="*/ 25 w 444"/>
                  <a:gd name="T29" fmla="*/ 15 h 228"/>
                  <a:gd name="T30" fmla="*/ 21 w 444"/>
                  <a:gd name="T31" fmla="*/ 14 h 228"/>
                  <a:gd name="T32" fmla="*/ 21 w 444"/>
                  <a:gd name="T33" fmla="*/ 12 h 228"/>
                  <a:gd name="T34" fmla="*/ 19 w 444"/>
                  <a:gd name="T35" fmla="*/ 13 h 228"/>
                  <a:gd name="T36" fmla="*/ 17 w 444"/>
                  <a:gd name="T37" fmla="*/ 12 h 228"/>
                  <a:gd name="T38" fmla="*/ 18 w 444"/>
                  <a:gd name="T39" fmla="*/ 3 h 228"/>
                  <a:gd name="T40" fmla="*/ 0 w 444"/>
                  <a:gd name="T41" fmla="*/ 3 h 228"/>
                  <a:gd name="T42" fmla="*/ 2 w 444"/>
                  <a:gd name="T43" fmla="*/ 0 h 228"/>
                  <a:gd name="T44" fmla="*/ 6 w 444"/>
                  <a:gd name="T45" fmla="*/ 1 h 228"/>
                  <a:gd name="T46" fmla="*/ 49 w 444"/>
                  <a:gd name="T47" fmla="*/ 1 h 228"/>
                  <a:gd name="T48" fmla="*/ 49 w 444"/>
                  <a:gd name="T49" fmla="*/ 3 h 228"/>
                  <a:gd name="T50" fmla="*/ 49 w 444"/>
                  <a:gd name="T51" fmla="*/ 3 h 228"/>
                  <a:gd name="T52" fmla="*/ 49 w 444"/>
                  <a:gd name="T53" fmla="*/ 4 h 2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228"/>
                  <a:gd name="T83" fmla="*/ 444 w 444"/>
                  <a:gd name="T84" fmla="*/ 228 h 2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70" name="Freeform 98"/>
              <p:cNvSpPr>
                <a:spLocks noChangeAspect="1"/>
              </p:cNvSpPr>
              <p:nvPr/>
            </p:nvSpPr>
            <p:spPr bwMode="auto">
              <a:xfrm>
                <a:off x="528" y="1053"/>
                <a:ext cx="307" cy="247"/>
              </a:xfrm>
              <a:custGeom>
                <a:avLst/>
                <a:gdLst>
                  <a:gd name="T0" fmla="*/ 21 w 402"/>
                  <a:gd name="T1" fmla="*/ 23 h 342"/>
                  <a:gd name="T2" fmla="*/ 0 w 402"/>
                  <a:gd name="T3" fmla="*/ 19 h 342"/>
                  <a:gd name="T4" fmla="*/ 0 w 402"/>
                  <a:gd name="T5" fmla="*/ 14 h 342"/>
                  <a:gd name="T6" fmla="*/ 4 w 402"/>
                  <a:gd name="T7" fmla="*/ 11 h 342"/>
                  <a:gd name="T8" fmla="*/ 9 w 402"/>
                  <a:gd name="T9" fmla="*/ 4 h 342"/>
                  <a:gd name="T10" fmla="*/ 9 w 402"/>
                  <a:gd name="T11" fmla="*/ 0 h 342"/>
                  <a:gd name="T12" fmla="*/ 12 w 402"/>
                  <a:gd name="T13" fmla="*/ 1 h 342"/>
                  <a:gd name="T14" fmla="*/ 15 w 402"/>
                  <a:gd name="T15" fmla="*/ 1 h 342"/>
                  <a:gd name="T16" fmla="*/ 15 w 402"/>
                  <a:gd name="T17" fmla="*/ 4 h 342"/>
                  <a:gd name="T18" fmla="*/ 16 w 402"/>
                  <a:gd name="T19" fmla="*/ 5 h 342"/>
                  <a:gd name="T20" fmla="*/ 20 w 402"/>
                  <a:gd name="T21" fmla="*/ 4 h 342"/>
                  <a:gd name="T22" fmla="*/ 23 w 402"/>
                  <a:gd name="T23" fmla="*/ 5 h 342"/>
                  <a:gd name="T24" fmla="*/ 35 w 402"/>
                  <a:gd name="T25" fmla="*/ 5 h 342"/>
                  <a:gd name="T26" fmla="*/ 44 w 402"/>
                  <a:gd name="T27" fmla="*/ 7 h 342"/>
                  <a:gd name="T28" fmla="*/ 47 w 402"/>
                  <a:gd name="T29" fmla="*/ 9 h 342"/>
                  <a:gd name="T30" fmla="*/ 40 w 402"/>
                  <a:gd name="T31" fmla="*/ 14 h 342"/>
                  <a:gd name="T32" fmla="*/ 41 w 402"/>
                  <a:gd name="T33" fmla="*/ 15 h 342"/>
                  <a:gd name="T34" fmla="*/ 37 w 402"/>
                  <a:gd name="T35" fmla="*/ 25 h 342"/>
                  <a:gd name="T36" fmla="*/ 25 w 402"/>
                  <a:gd name="T37" fmla="*/ 23 h 342"/>
                  <a:gd name="T38" fmla="*/ 21 w 402"/>
                  <a:gd name="T39" fmla="*/ 23 h 3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2"/>
                  <a:gd name="T61" fmla="*/ 0 h 342"/>
                  <a:gd name="T62" fmla="*/ 402 w 402"/>
                  <a:gd name="T63" fmla="*/ 342 h 3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71" name="Freeform 99"/>
              <p:cNvSpPr>
                <a:spLocks noChangeAspect="1"/>
              </p:cNvSpPr>
              <p:nvPr/>
            </p:nvSpPr>
            <p:spPr bwMode="auto">
              <a:xfrm>
                <a:off x="528" y="1053"/>
                <a:ext cx="307" cy="247"/>
              </a:xfrm>
              <a:custGeom>
                <a:avLst/>
                <a:gdLst>
                  <a:gd name="T0" fmla="*/ 21 w 402"/>
                  <a:gd name="T1" fmla="*/ 23 h 342"/>
                  <a:gd name="T2" fmla="*/ 0 w 402"/>
                  <a:gd name="T3" fmla="*/ 19 h 342"/>
                  <a:gd name="T4" fmla="*/ 0 w 402"/>
                  <a:gd name="T5" fmla="*/ 14 h 342"/>
                  <a:gd name="T6" fmla="*/ 4 w 402"/>
                  <a:gd name="T7" fmla="*/ 11 h 342"/>
                  <a:gd name="T8" fmla="*/ 9 w 402"/>
                  <a:gd name="T9" fmla="*/ 4 h 342"/>
                  <a:gd name="T10" fmla="*/ 9 w 402"/>
                  <a:gd name="T11" fmla="*/ 0 h 342"/>
                  <a:gd name="T12" fmla="*/ 12 w 402"/>
                  <a:gd name="T13" fmla="*/ 1 h 342"/>
                  <a:gd name="T14" fmla="*/ 15 w 402"/>
                  <a:gd name="T15" fmla="*/ 1 h 342"/>
                  <a:gd name="T16" fmla="*/ 15 w 402"/>
                  <a:gd name="T17" fmla="*/ 4 h 342"/>
                  <a:gd name="T18" fmla="*/ 16 w 402"/>
                  <a:gd name="T19" fmla="*/ 5 h 342"/>
                  <a:gd name="T20" fmla="*/ 20 w 402"/>
                  <a:gd name="T21" fmla="*/ 4 h 342"/>
                  <a:gd name="T22" fmla="*/ 23 w 402"/>
                  <a:gd name="T23" fmla="*/ 5 h 342"/>
                  <a:gd name="T24" fmla="*/ 35 w 402"/>
                  <a:gd name="T25" fmla="*/ 5 h 342"/>
                  <a:gd name="T26" fmla="*/ 44 w 402"/>
                  <a:gd name="T27" fmla="*/ 7 h 342"/>
                  <a:gd name="T28" fmla="*/ 47 w 402"/>
                  <a:gd name="T29" fmla="*/ 9 h 342"/>
                  <a:gd name="T30" fmla="*/ 40 w 402"/>
                  <a:gd name="T31" fmla="*/ 14 h 342"/>
                  <a:gd name="T32" fmla="*/ 41 w 402"/>
                  <a:gd name="T33" fmla="*/ 15 h 342"/>
                  <a:gd name="T34" fmla="*/ 37 w 402"/>
                  <a:gd name="T35" fmla="*/ 25 h 342"/>
                  <a:gd name="T36" fmla="*/ 25 w 402"/>
                  <a:gd name="T37" fmla="*/ 23 h 342"/>
                  <a:gd name="T38" fmla="*/ 21 w 402"/>
                  <a:gd name="T39" fmla="*/ 23 h 342"/>
                  <a:gd name="T40" fmla="*/ 21 w 402"/>
                  <a:gd name="T41" fmla="*/ 23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2"/>
                  <a:gd name="T64" fmla="*/ 0 h 342"/>
                  <a:gd name="T65" fmla="*/ 402 w 402"/>
                  <a:gd name="T66" fmla="*/ 342 h 3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72" name="Freeform 100"/>
              <p:cNvSpPr>
                <a:spLocks noChangeAspect="1"/>
              </p:cNvSpPr>
              <p:nvPr/>
            </p:nvSpPr>
            <p:spPr bwMode="auto">
              <a:xfrm>
                <a:off x="2089" y="1304"/>
                <a:ext cx="224" cy="135"/>
              </a:xfrm>
              <a:custGeom>
                <a:avLst/>
                <a:gdLst>
                  <a:gd name="T0" fmla="*/ 4 w 294"/>
                  <a:gd name="T1" fmla="*/ 2 h 186"/>
                  <a:gd name="T2" fmla="*/ 4 w 294"/>
                  <a:gd name="T3" fmla="*/ 3 h 186"/>
                  <a:gd name="T4" fmla="*/ 27 w 294"/>
                  <a:gd name="T5" fmla="*/ 0 h 186"/>
                  <a:gd name="T6" fmla="*/ 30 w 294"/>
                  <a:gd name="T7" fmla="*/ 2 h 186"/>
                  <a:gd name="T8" fmla="*/ 32 w 294"/>
                  <a:gd name="T9" fmla="*/ 3 h 186"/>
                  <a:gd name="T10" fmla="*/ 30 w 294"/>
                  <a:gd name="T11" fmla="*/ 5 h 186"/>
                  <a:gd name="T12" fmla="*/ 30 w 294"/>
                  <a:gd name="T13" fmla="*/ 7 h 186"/>
                  <a:gd name="T14" fmla="*/ 33 w 294"/>
                  <a:gd name="T15" fmla="*/ 9 h 186"/>
                  <a:gd name="T16" fmla="*/ 30 w 294"/>
                  <a:gd name="T17" fmla="*/ 11 h 186"/>
                  <a:gd name="T18" fmla="*/ 30 w 294"/>
                  <a:gd name="T19" fmla="*/ 11 h 186"/>
                  <a:gd name="T20" fmla="*/ 29 w 294"/>
                  <a:gd name="T21" fmla="*/ 11 h 186"/>
                  <a:gd name="T22" fmla="*/ 27 w 294"/>
                  <a:gd name="T23" fmla="*/ 12 h 186"/>
                  <a:gd name="T24" fmla="*/ 8 w 294"/>
                  <a:gd name="T25" fmla="*/ 14 h 186"/>
                  <a:gd name="T26" fmla="*/ 7 w 294"/>
                  <a:gd name="T27" fmla="*/ 14 h 186"/>
                  <a:gd name="T28" fmla="*/ 3 w 294"/>
                  <a:gd name="T29" fmla="*/ 15 h 186"/>
                  <a:gd name="T30" fmla="*/ 2 w 294"/>
                  <a:gd name="T31" fmla="*/ 11 h 186"/>
                  <a:gd name="T32" fmla="*/ 2 w 294"/>
                  <a:gd name="T33" fmla="*/ 9 h 186"/>
                  <a:gd name="T34" fmla="*/ 0 w 294"/>
                  <a:gd name="T35" fmla="*/ 4 h 186"/>
                  <a:gd name="T36" fmla="*/ 4 w 294"/>
                  <a:gd name="T37" fmla="*/ 2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4"/>
                  <a:gd name="T58" fmla="*/ 0 h 186"/>
                  <a:gd name="T59" fmla="*/ 294 w 294"/>
                  <a:gd name="T60" fmla="*/ 186 h 1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73" name="Freeform 101"/>
              <p:cNvSpPr>
                <a:spLocks noChangeAspect="1"/>
              </p:cNvSpPr>
              <p:nvPr/>
            </p:nvSpPr>
            <p:spPr bwMode="auto">
              <a:xfrm>
                <a:off x="2089" y="1304"/>
                <a:ext cx="224" cy="135"/>
              </a:xfrm>
              <a:custGeom>
                <a:avLst/>
                <a:gdLst>
                  <a:gd name="T0" fmla="*/ 4 w 294"/>
                  <a:gd name="T1" fmla="*/ 2 h 186"/>
                  <a:gd name="T2" fmla="*/ 4 w 294"/>
                  <a:gd name="T3" fmla="*/ 3 h 186"/>
                  <a:gd name="T4" fmla="*/ 27 w 294"/>
                  <a:gd name="T5" fmla="*/ 0 h 186"/>
                  <a:gd name="T6" fmla="*/ 30 w 294"/>
                  <a:gd name="T7" fmla="*/ 2 h 186"/>
                  <a:gd name="T8" fmla="*/ 32 w 294"/>
                  <a:gd name="T9" fmla="*/ 3 h 186"/>
                  <a:gd name="T10" fmla="*/ 30 w 294"/>
                  <a:gd name="T11" fmla="*/ 5 h 186"/>
                  <a:gd name="T12" fmla="*/ 30 w 294"/>
                  <a:gd name="T13" fmla="*/ 7 h 186"/>
                  <a:gd name="T14" fmla="*/ 33 w 294"/>
                  <a:gd name="T15" fmla="*/ 9 h 186"/>
                  <a:gd name="T16" fmla="*/ 30 w 294"/>
                  <a:gd name="T17" fmla="*/ 11 h 186"/>
                  <a:gd name="T18" fmla="*/ 30 w 294"/>
                  <a:gd name="T19" fmla="*/ 11 h 186"/>
                  <a:gd name="T20" fmla="*/ 29 w 294"/>
                  <a:gd name="T21" fmla="*/ 11 h 186"/>
                  <a:gd name="T22" fmla="*/ 27 w 294"/>
                  <a:gd name="T23" fmla="*/ 12 h 186"/>
                  <a:gd name="T24" fmla="*/ 8 w 294"/>
                  <a:gd name="T25" fmla="*/ 14 h 186"/>
                  <a:gd name="T26" fmla="*/ 7 w 294"/>
                  <a:gd name="T27" fmla="*/ 14 h 186"/>
                  <a:gd name="T28" fmla="*/ 3 w 294"/>
                  <a:gd name="T29" fmla="*/ 15 h 186"/>
                  <a:gd name="T30" fmla="*/ 2 w 294"/>
                  <a:gd name="T31" fmla="*/ 11 h 186"/>
                  <a:gd name="T32" fmla="*/ 2 w 294"/>
                  <a:gd name="T33" fmla="*/ 9 h 186"/>
                  <a:gd name="T34" fmla="*/ 0 w 294"/>
                  <a:gd name="T35" fmla="*/ 4 h 186"/>
                  <a:gd name="T36" fmla="*/ 4 w 294"/>
                  <a:gd name="T37" fmla="*/ 2 h 186"/>
                  <a:gd name="T38" fmla="*/ 4 w 294"/>
                  <a:gd name="T39" fmla="*/ 3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4"/>
                  <a:gd name="T61" fmla="*/ 0 h 186"/>
                  <a:gd name="T62" fmla="*/ 294 w 294"/>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74" name="Freeform 102"/>
              <p:cNvSpPr>
                <a:spLocks noChangeAspect="1"/>
              </p:cNvSpPr>
              <p:nvPr/>
            </p:nvSpPr>
            <p:spPr bwMode="auto">
              <a:xfrm>
                <a:off x="2400" y="1270"/>
                <a:ext cx="27" cy="34"/>
              </a:xfrm>
              <a:custGeom>
                <a:avLst/>
                <a:gdLst>
                  <a:gd name="T0" fmla="*/ 4 w 36"/>
                  <a:gd name="T1" fmla="*/ 2 h 48"/>
                  <a:gd name="T2" fmla="*/ 3 w 36"/>
                  <a:gd name="T3" fmla="*/ 2 h 48"/>
                  <a:gd name="T4" fmla="*/ 3 w 36"/>
                  <a:gd name="T5" fmla="*/ 1 h 48"/>
                  <a:gd name="T6" fmla="*/ 3 w 36"/>
                  <a:gd name="T7" fmla="*/ 3 h 48"/>
                  <a:gd name="T8" fmla="*/ 2 w 36"/>
                  <a:gd name="T9" fmla="*/ 3 h 48"/>
                  <a:gd name="T10" fmla="*/ 0 w 36"/>
                  <a:gd name="T11" fmla="*/ 1 h 48"/>
                  <a:gd name="T12" fmla="*/ 2 w 36"/>
                  <a:gd name="T13" fmla="*/ 0 h 48"/>
                  <a:gd name="T14" fmla="*/ 4 w 36"/>
                  <a:gd name="T15" fmla="*/ 1 h 48"/>
                  <a:gd name="T16" fmla="*/ 4 w 36"/>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8"/>
                  <a:gd name="T29" fmla="*/ 36 w 3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FFFF"/>
              </a:solidFill>
              <a:ln w="9525">
                <a:solidFill>
                  <a:srgbClr val="FFFFFF"/>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75" name="Freeform 103"/>
              <p:cNvSpPr>
                <a:spLocks noChangeAspect="1"/>
              </p:cNvSpPr>
              <p:nvPr/>
            </p:nvSpPr>
            <p:spPr bwMode="auto">
              <a:xfrm>
                <a:off x="2400" y="1270"/>
                <a:ext cx="27" cy="34"/>
              </a:xfrm>
              <a:custGeom>
                <a:avLst/>
                <a:gdLst>
                  <a:gd name="T0" fmla="*/ 4 w 36"/>
                  <a:gd name="T1" fmla="*/ 2 h 48"/>
                  <a:gd name="T2" fmla="*/ 3 w 36"/>
                  <a:gd name="T3" fmla="*/ 2 h 48"/>
                  <a:gd name="T4" fmla="*/ 3 w 36"/>
                  <a:gd name="T5" fmla="*/ 1 h 48"/>
                  <a:gd name="T6" fmla="*/ 3 w 36"/>
                  <a:gd name="T7" fmla="*/ 3 h 48"/>
                  <a:gd name="T8" fmla="*/ 2 w 36"/>
                  <a:gd name="T9" fmla="*/ 3 h 48"/>
                  <a:gd name="T10" fmla="*/ 0 w 36"/>
                  <a:gd name="T11" fmla="*/ 1 h 48"/>
                  <a:gd name="T12" fmla="*/ 2 w 36"/>
                  <a:gd name="T13" fmla="*/ 0 h 48"/>
                  <a:gd name="T14" fmla="*/ 4 w 36"/>
                  <a:gd name="T15" fmla="*/ 1 h 48"/>
                  <a:gd name="T16" fmla="*/ 4 w 36"/>
                  <a:gd name="T17" fmla="*/ 2 h 48"/>
                  <a:gd name="T18" fmla="*/ 4 w 36"/>
                  <a:gd name="T19" fmla="*/ 2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8"/>
                  <a:gd name="T32" fmla="*/ 36 w 3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76" name="Freeform 104"/>
              <p:cNvSpPr>
                <a:spLocks noChangeAspect="1"/>
              </p:cNvSpPr>
              <p:nvPr/>
            </p:nvSpPr>
            <p:spPr bwMode="auto">
              <a:xfrm>
                <a:off x="2034" y="1651"/>
                <a:ext cx="196" cy="143"/>
              </a:xfrm>
              <a:custGeom>
                <a:avLst/>
                <a:gdLst>
                  <a:gd name="T0" fmla="*/ 28 w 258"/>
                  <a:gd name="T1" fmla="*/ 5 h 198"/>
                  <a:gd name="T2" fmla="*/ 25 w 258"/>
                  <a:gd name="T3" fmla="*/ 7 h 198"/>
                  <a:gd name="T4" fmla="*/ 26 w 258"/>
                  <a:gd name="T5" fmla="*/ 9 h 198"/>
                  <a:gd name="T6" fmla="*/ 23 w 258"/>
                  <a:gd name="T7" fmla="*/ 10 h 198"/>
                  <a:gd name="T8" fmla="*/ 22 w 258"/>
                  <a:gd name="T9" fmla="*/ 10 h 198"/>
                  <a:gd name="T10" fmla="*/ 22 w 258"/>
                  <a:gd name="T11" fmla="*/ 11 h 198"/>
                  <a:gd name="T12" fmla="*/ 19 w 258"/>
                  <a:gd name="T13" fmla="*/ 12 h 198"/>
                  <a:gd name="T14" fmla="*/ 19 w 258"/>
                  <a:gd name="T15" fmla="*/ 13 h 198"/>
                  <a:gd name="T16" fmla="*/ 17 w 258"/>
                  <a:gd name="T17" fmla="*/ 13 h 198"/>
                  <a:gd name="T18" fmla="*/ 18 w 258"/>
                  <a:gd name="T19" fmla="*/ 14 h 198"/>
                  <a:gd name="T20" fmla="*/ 17 w 258"/>
                  <a:gd name="T21" fmla="*/ 14 h 198"/>
                  <a:gd name="T22" fmla="*/ 16 w 258"/>
                  <a:gd name="T23" fmla="*/ 14 h 198"/>
                  <a:gd name="T24" fmla="*/ 13 w 258"/>
                  <a:gd name="T25" fmla="*/ 10 h 198"/>
                  <a:gd name="T26" fmla="*/ 5 w 258"/>
                  <a:gd name="T27" fmla="*/ 7 h 198"/>
                  <a:gd name="T28" fmla="*/ 4 w 258"/>
                  <a:gd name="T29" fmla="*/ 5 h 198"/>
                  <a:gd name="T30" fmla="*/ 0 w 258"/>
                  <a:gd name="T31" fmla="*/ 4 h 198"/>
                  <a:gd name="T32" fmla="*/ 2 w 258"/>
                  <a:gd name="T33" fmla="*/ 3 h 198"/>
                  <a:gd name="T34" fmla="*/ 5 w 258"/>
                  <a:gd name="T35" fmla="*/ 1 h 198"/>
                  <a:gd name="T36" fmla="*/ 13 w 258"/>
                  <a:gd name="T37" fmla="*/ 0 h 198"/>
                  <a:gd name="T38" fmla="*/ 14 w 258"/>
                  <a:gd name="T39" fmla="*/ 2 h 198"/>
                  <a:gd name="T40" fmla="*/ 21 w 258"/>
                  <a:gd name="T41" fmla="*/ 1 h 198"/>
                  <a:gd name="T42" fmla="*/ 28 w 258"/>
                  <a:gd name="T43" fmla="*/ 5 h 198"/>
                  <a:gd name="T44" fmla="*/ 28 w 258"/>
                  <a:gd name="T45" fmla="*/ 5 h 1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8"/>
                  <a:gd name="T70" fmla="*/ 0 h 198"/>
                  <a:gd name="T71" fmla="*/ 258 w 258"/>
                  <a:gd name="T72" fmla="*/ 198 h 1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77" name="Freeform 105"/>
              <p:cNvSpPr>
                <a:spLocks noChangeAspect="1"/>
              </p:cNvSpPr>
              <p:nvPr/>
            </p:nvSpPr>
            <p:spPr bwMode="auto">
              <a:xfrm>
                <a:off x="2034" y="1651"/>
                <a:ext cx="196" cy="143"/>
              </a:xfrm>
              <a:custGeom>
                <a:avLst/>
                <a:gdLst>
                  <a:gd name="T0" fmla="*/ 28 w 258"/>
                  <a:gd name="T1" fmla="*/ 5 h 198"/>
                  <a:gd name="T2" fmla="*/ 25 w 258"/>
                  <a:gd name="T3" fmla="*/ 7 h 198"/>
                  <a:gd name="T4" fmla="*/ 26 w 258"/>
                  <a:gd name="T5" fmla="*/ 9 h 198"/>
                  <a:gd name="T6" fmla="*/ 23 w 258"/>
                  <a:gd name="T7" fmla="*/ 10 h 198"/>
                  <a:gd name="T8" fmla="*/ 22 w 258"/>
                  <a:gd name="T9" fmla="*/ 10 h 198"/>
                  <a:gd name="T10" fmla="*/ 22 w 258"/>
                  <a:gd name="T11" fmla="*/ 11 h 198"/>
                  <a:gd name="T12" fmla="*/ 19 w 258"/>
                  <a:gd name="T13" fmla="*/ 12 h 198"/>
                  <a:gd name="T14" fmla="*/ 19 w 258"/>
                  <a:gd name="T15" fmla="*/ 13 h 198"/>
                  <a:gd name="T16" fmla="*/ 17 w 258"/>
                  <a:gd name="T17" fmla="*/ 13 h 198"/>
                  <a:gd name="T18" fmla="*/ 18 w 258"/>
                  <a:gd name="T19" fmla="*/ 14 h 198"/>
                  <a:gd name="T20" fmla="*/ 17 w 258"/>
                  <a:gd name="T21" fmla="*/ 14 h 198"/>
                  <a:gd name="T22" fmla="*/ 16 w 258"/>
                  <a:gd name="T23" fmla="*/ 14 h 198"/>
                  <a:gd name="T24" fmla="*/ 13 w 258"/>
                  <a:gd name="T25" fmla="*/ 10 h 198"/>
                  <a:gd name="T26" fmla="*/ 5 w 258"/>
                  <a:gd name="T27" fmla="*/ 7 h 198"/>
                  <a:gd name="T28" fmla="*/ 4 w 258"/>
                  <a:gd name="T29" fmla="*/ 5 h 198"/>
                  <a:gd name="T30" fmla="*/ 0 w 258"/>
                  <a:gd name="T31" fmla="*/ 4 h 198"/>
                  <a:gd name="T32" fmla="*/ 2 w 258"/>
                  <a:gd name="T33" fmla="*/ 3 h 198"/>
                  <a:gd name="T34" fmla="*/ 5 w 258"/>
                  <a:gd name="T35" fmla="*/ 1 h 198"/>
                  <a:gd name="T36" fmla="*/ 13 w 258"/>
                  <a:gd name="T37" fmla="*/ 0 h 198"/>
                  <a:gd name="T38" fmla="*/ 14 w 258"/>
                  <a:gd name="T39" fmla="*/ 2 h 198"/>
                  <a:gd name="T40" fmla="*/ 21 w 258"/>
                  <a:gd name="T41" fmla="*/ 1 h 198"/>
                  <a:gd name="T42" fmla="*/ 28 w 258"/>
                  <a:gd name="T43" fmla="*/ 5 h 198"/>
                  <a:gd name="T44" fmla="*/ 28 w 258"/>
                  <a:gd name="T45" fmla="*/ 5 h 198"/>
                  <a:gd name="T46" fmla="*/ 28 w 258"/>
                  <a:gd name="T47" fmla="*/ 5 h 1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98"/>
                  <a:gd name="T74" fmla="*/ 258 w 258"/>
                  <a:gd name="T75" fmla="*/ 198 h 1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78" name="Freeform 106"/>
              <p:cNvSpPr>
                <a:spLocks noChangeAspect="1"/>
              </p:cNvSpPr>
              <p:nvPr/>
            </p:nvSpPr>
            <p:spPr bwMode="auto">
              <a:xfrm>
                <a:off x="1242" y="1188"/>
                <a:ext cx="275" cy="168"/>
              </a:xfrm>
              <a:custGeom>
                <a:avLst/>
                <a:gdLst>
                  <a:gd name="T0" fmla="*/ 41 w 360"/>
                  <a:gd name="T1" fmla="*/ 12 h 234"/>
                  <a:gd name="T2" fmla="*/ 40 w 360"/>
                  <a:gd name="T3" fmla="*/ 12 h 234"/>
                  <a:gd name="T4" fmla="*/ 41 w 360"/>
                  <a:gd name="T5" fmla="*/ 14 h 234"/>
                  <a:gd name="T6" fmla="*/ 40 w 360"/>
                  <a:gd name="T7" fmla="*/ 15 h 234"/>
                  <a:gd name="T8" fmla="*/ 41 w 360"/>
                  <a:gd name="T9" fmla="*/ 17 h 234"/>
                  <a:gd name="T10" fmla="*/ 40 w 360"/>
                  <a:gd name="T11" fmla="*/ 17 h 234"/>
                  <a:gd name="T12" fmla="*/ 37 w 360"/>
                  <a:gd name="T13" fmla="*/ 15 h 234"/>
                  <a:gd name="T14" fmla="*/ 34 w 360"/>
                  <a:gd name="T15" fmla="*/ 15 h 234"/>
                  <a:gd name="T16" fmla="*/ 31 w 360"/>
                  <a:gd name="T17" fmla="*/ 14 h 234"/>
                  <a:gd name="T18" fmla="*/ 0 w 360"/>
                  <a:gd name="T19" fmla="*/ 14 h 234"/>
                  <a:gd name="T20" fmla="*/ 2 w 360"/>
                  <a:gd name="T21" fmla="*/ 11 h 234"/>
                  <a:gd name="T22" fmla="*/ 2 w 360"/>
                  <a:gd name="T23" fmla="*/ 4 h 234"/>
                  <a:gd name="T24" fmla="*/ 2 w 360"/>
                  <a:gd name="T25" fmla="*/ 0 h 234"/>
                  <a:gd name="T26" fmla="*/ 40 w 360"/>
                  <a:gd name="T27" fmla="*/ 1 h 234"/>
                  <a:gd name="T28" fmla="*/ 40 w 360"/>
                  <a:gd name="T29" fmla="*/ 2 h 234"/>
                  <a:gd name="T30" fmla="*/ 41 w 360"/>
                  <a:gd name="T31" fmla="*/ 4 h 234"/>
                  <a:gd name="T32" fmla="*/ 41 w 360"/>
                  <a:gd name="T33" fmla="*/ 10 h 234"/>
                  <a:gd name="T34" fmla="*/ 41 w 360"/>
                  <a:gd name="T35" fmla="*/ 12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34"/>
                  <a:gd name="T56" fmla="*/ 360 w 360"/>
                  <a:gd name="T57" fmla="*/ 234 h 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79" name="Freeform 107"/>
              <p:cNvSpPr>
                <a:spLocks noChangeAspect="1"/>
              </p:cNvSpPr>
              <p:nvPr/>
            </p:nvSpPr>
            <p:spPr bwMode="auto">
              <a:xfrm>
                <a:off x="1242" y="1188"/>
                <a:ext cx="275" cy="168"/>
              </a:xfrm>
              <a:custGeom>
                <a:avLst/>
                <a:gdLst>
                  <a:gd name="T0" fmla="*/ 41 w 360"/>
                  <a:gd name="T1" fmla="*/ 12 h 234"/>
                  <a:gd name="T2" fmla="*/ 40 w 360"/>
                  <a:gd name="T3" fmla="*/ 12 h 234"/>
                  <a:gd name="T4" fmla="*/ 41 w 360"/>
                  <a:gd name="T5" fmla="*/ 14 h 234"/>
                  <a:gd name="T6" fmla="*/ 40 w 360"/>
                  <a:gd name="T7" fmla="*/ 15 h 234"/>
                  <a:gd name="T8" fmla="*/ 41 w 360"/>
                  <a:gd name="T9" fmla="*/ 17 h 234"/>
                  <a:gd name="T10" fmla="*/ 40 w 360"/>
                  <a:gd name="T11" fmla="*/ 17 h 234"/>
                  <a:gd name="T12" fmla="*/ 37 w 360"/>
                  <a:gd name="T13" fmla="*/ 15 h 234"/>
                  <a:gd name="T14" fmla="*/ 34 w 360"/>
                  <a:gd name="T15" fmla="*/ 15 h 234"/>
                  <a:gd name="T16" fmla="*/ 31 w 360"/>
                  <a:gd name="T17" fmla="*/ 14 h 234"/>
                  <a:gd name="T18" fmla="*/ 0 w 360"/>
                  <a:gd name="T19" fmla="*/ 14 h 234"/>
                  <a:gd name="T20" fmla="*/ 2 w 360"/>
                  <a:gd name="T21" fmla="*/ 11 h 234"/>
                  <a:gd name="T22" fmla="*/ 2 w 360"/>
                  <a:gd name="T23" fmla="*/ 4 h 234"/>
                  <a:gd name="T24" fmla="*/ 2 w 360"/>
                  <a:gd name="T25" fmla="*/ 0 h 234"/>
                  <a:gd name="T26" fmla="*/ 40 w 360"/>
                  <a:gd name="T27" fmla="*/ 1 h 234"/>
                  <a:gd name="T28" fmla="*/ 40 w 360"/>
                  <a:gd name="T29" fmla="*/ 2 h 234"/>
                  <a:gd name="T30" fmla="*/ 41 w 360"/>
                  <a:gd name="T31" fmla="*/ 4 h 234"/>
                  <a:gd name="T32" fmla="*/ 41 w 360"/>
                  <a:gd name="T33" fmla="*/ 10 h 234"/>
                  <a:gd name="T34" fmla="*/ 41 w 360"/>
                  <a:gd name="T35" fmla="*/ 12 h 234"/>
                  <a:gd name="T36" fmla="*/ 41 w 360"/>
                  <a:gd name="T37" fmla="*/ 1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34"/>
                  <a:gd name="T59" fmla="*/ 360 w 360"/>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80" name="Freeform 108"/>
              <p:cNvSpPr>
                <a:spLocks noChangeAspect="1"/>
              </p:cNvSpPr>
              <p:nvPr/>
            </p:nvSpPr>
            <p:spPr bwMode="auto">
              <a:xfrm>
                <a:off x="1759" y="1590"/>
                <a:ext cx="330" cy="108"/>
              </a:xfrm>
              <a:custGeom>
                <a:avLst/>
                <a:gdLst>
                  <a:gd name="T0" fmla="*/ 50 w 432"/>
                  <a:gd name="T1" fmla="*/ 0 h 150"/>
                  <a:gd name="T2" fmla="*/ 50 w 432"/>
                  <a:gd name="T3" fmla="*/ 1 h 150"/>
                  <a:gd name="T4" fmla="*/ 48 w 432"/>
                  <a:gd name="T5" fmla="*/ 2 h 150"/>
                  <a:gd name="T6" fmla="*/ 46 w 432"/>
                  <a:gd name="T7" fmla="*/ 3 h 150"/>
                  <a:gd name="T8" fmla="*/ 44 w 432"/>
                  <a:gd name="T9" fmla="*/ 3 h 150"/>
                  <a:gd name="T10" fmla="*/ 44 w 432"/>
                  <a:gd name="T11" fmla="*/ 4 h 150"/>
                  <a:gd name="T12" fmla="*/ 38 w 432"/>
                  <a:gd name="T13" fmla="*/ 6 h 150"/>
                  <a:gd name="T14" fmla="*/ 37 w 432"/>
                  <a:gd name="T15" fmla="*/ 7 h 150"/>
                  <a:gd name="T16" fmla="*/ 36 w 432"/>
                  <a:gd name="T17" fmla="*/ 7 h 150"/>
                  <a:gd name="T18" fmla="*/ 36 w 432"/>
                  <a:gd name="T19" fmla="*/ 9 h 150"/>
                  <a:gd name="T20" fmla="*/ 28 w 432"/>
                  <a:gd name="T21" fmla="*/ 9 h 150"/>
                  <a:gd name="T22" fmla="*/ 12 w 432"/>
                  <a:gd name="T23" fmla="*/ 10 h 150"/>
                  <a:gd name="T24" fmla="*/ 0 w 432"/>
                  <a:gd name="T25" fmla="*/ 11 h 150"/>
                  <a:gd name="T26" fmla="*/ 2 w 432"/>
                  <a:gd name="T27" fmla="*/ 10 h 150"/>
                  <a:gd name="T28" fmla="*/ 0 w 432"/>
                  <a:gd name="T29" fmla="*/ 9 h 150"/>
                  <a:gd name="T30" fmla="*/ 2 w 432"/>
                  <a:gd name="T31" fmla="*/ 9 h 150"/>
                  <a:gd name="T32" fmla="*/ 2 w 432"/>
                  <a:gd name="T33" fmla="*/ 7 h 150"/>
                  <a:gd name="T34" fmla="*/ 4 w 432"/>
                  <a:gd name="T35" fmla="*/ 6 h 150"/>
                  <a:gd name="T36" fmla="*/ 3 w 432"/>
                  <a:gd name="T37" fmla="*/ 6 h 150"/>
                  <a:gd name="T38" fmla="*/ 3 w 432"/>
                  <a:gd name="T39" fmla="*/ 6 h 150"/>
                  <a:gd name="T40" fmla="*/ 4 w 432"/>
                  <a:gd name="T41" fmla="*/ 3 h 150"/>
                  <a:gd name="T42" fmla="*/ 4 w 432"/>
                  <a:gd name="T43" fmla="*/ 3 h 150"/>
                  <a:gd name="T44" fmla="*/ 12 w 432"/>
                  <a:gd name="T45" fmla="*/ 3 h 150"/>
                  <a:gd name="T46" fmla="*/ 12 w 432"/>
                  <a:gd name="T47" fmla="*/ 2 h 150"/>
                  <a:gd name="T48" fmla="*/ 38 w 432"/>
                  <a:gd name="T49" fmla="*/ 1 h 150"/>
                  <a:gd name="T50" fmla="*/ 50 w 432"/>
                  <a:gd name="T51" fmla="*/ 0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2"/>
                  <a:gd name="T79" fmla="*/ 0 h 150"/>
                  <a:gd name="T80" fmla="*/ 432 w 432"/>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81" name="Freeform 109"/>
              <p:cNvSpPr>
                <a:spLocks noChangeAspect="1"/>
              </p:cNvSpPr>
              <p:nvPr/>
            </p:nvSpPr>
            <p:spPr bwMode="auto">
              <a:xfrm>
                <a:off x="1759" y="1590"/>
                <a:ext cx="330" cy="108"/>
              </a:xfrm>
              <a:custGeom>
                <a:avLst/>
                <a:gdLst>
                  <a:gd name="T0" fmla="*/ 50 w 432"/>
                  <a:gd name="T1" fmla="*/ 0 h 150"/>
                  <a:gd name="T2" fmla="*/ 50 w 432"/>
                  <a:gd name="T3" fmla="*/ 1 h 150"/>
                  <a:gd name="T4" fmla="*/ 48 w 432"/>
                  <a:gd name="T5" fmla="*/ 2 h 150"/>
                  <a:gd name="T6" fmla="*/ 46 w 432"/>
                  <a:gd name="T7" fmla="*/ 3 h 150"/>
                  <a:gd name="T8" fmla="*/ 44 w 432"/>
                  <a:gd name="T9" fmla="*/ 3 h 150"/>
                  <a:gd name="T10" fmla="*/ 44 w 432"/>
                  <a:gd name="T11" fmla="*/ 4 h 150"/>
                  <a:gd name="T12" fmla="*/ 38 w 432"/>
                  <a:gd name="T13" fmla="*/ 6 h 150"/>
                  <a:gd name="T14" fmla="*/ 37 w 432"/>
                  <a:gd name="T15" fmla="*/ 7 h 150"/>
                  <a:gd name="T16" fmla="*/ 36 w 432"/>
                  <a:gd name="T17" fmla="*/ 7 h 150"/>
                  <a:gd name="T18" fmla="*/ 36 w 432"/>
                  <a:gd name="T19" fmla="*/ 9 h 150"/>
                  <a:gd name="T20" fmla="*/ 28 w 432"/>
                  <a:gd name="T21" fmla="*/ 9 h 150"/>
                  <a:gd name="T22" fmla="*/ 12 w 432"/>
                  <a:gd name="T23" fmla="*/ 10 h 150"/>
                  <a:gd name="T24" fmla="*/ 0 w 432"/>
                  <a:gd name="T25" fmla="*/ 11 h 150"/>
                  <a:gd name="T26" fmla="*/ 2 w 432"/>
                  <a:gd name="T27" fmla="*/ 10 h 150"/>
                  <a:gd name="T28" fmla="*/ 0 w 432"/>
                  <a:gd name="T29" fmla="*/ 9 h 150"/>
                  <a:gd name="T30" fmla="*/ 2 w 432"/>
                  <a:gd name="T31" fmla="*/ 9 h 150"/>
                  <a:gd name="T32" fmla="*/ 2 w 432"/>
                  <a:gd name="T33" fmla="*/ 7 h 150"/>
                  <a:gd name="T34" fmla="*/ 4 w 432"/>
                  <a:gd name="T35" fmla="*/ 6 h 150"/>
                  <a:gd name="T36" fmla="*/ 3 w 432"/>
                  <a:gd name="T37" fmla="*/ 6 h 150"/>
                  <a:gd name="T38" fmla="*/ 3 w 432"/>
                  <a:gd name="T39" fmla="*/ 6 h 150"/>
                  <a:gd name="T40" fmla="*/ 4 w 432"/>
                  <a:gd name="T41" fmla="*/ 3 h 150"/>
                  <a:gd name="T42" fmla="*/ 4 w 432"/>
                  <a:gd name="T43" fmla="*/ 3 h 150"/>
                  <a:gd name="T44" fmla="*/ 12 w 432"/>
                  <a:gd name="T45" fmla="*/ 3 h 150"/>
                  <a:gd name="T46" fmla="*/ 12 w 432"/>
                  <a:gd name="T47" fmla="*/ 2 h 150"/>
                  <a:gd name="T48" fmla="*/ 38 w 432"/>
                  <a:gd name="T49" fmla="*/ 1 h 150"/>
                  <a:gd name="T50" fmla="*/ 50 w 432"/>
                  <a:gd name="T51" fmla="*/ 0 h 150"/>
                  <a:gd name="T52" fmla="*/ 50 w 432"/>
                  <a:gd name="T53" fmla="*/ 1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2"/>
                  <a:gd name="T82" fmla="*/ 0 h 150"/>
                  <a:gd name="T83" fmla="*/ 432 w 432"/>
                  <a:gd name="T84" fmla="*/ 150 h 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82" name="Freeform 110"/>
              <p:cNvSpPr>
                <a:spLocks noChangeAspect="1"/>
              </p:cNvSpPr>
              <p:nvPr/>
            </p:nvSpPr>
            <p:spPr bwMode="auto">
              <a:xfrm>
                <a:off x="1091" y="1625"/>
                <a:ext cx="545" cy="493"/>
              </a:xfrm>
              <a:custGeom>
                <a:avLst/>
                <a:gdLst>
                  <a:gd name="T0" fmla="*/ 78 w 714"/>
                  <a:gd name="T1" fmla="*/ 14 h 684"/>
                  <a:gd name="T2" fmla="*/ 79 w 714"/>
                  <a:gd name="T3" fmla="*/ 22 h 684"/>
                  <a:gd name="T4" fmla="*/ 81 w 714"/>
                  <a:gd name="T5" fmla="*/ 29 h 684"/>
                  <a:gd name="T6" fmla="*/ 80 w 714"/>
                  <a:gd name="T7" fmla="*/ 32 h 684"/>
                  <a:gd name="T8" fmla="*/ 74 w 714"/>
                  <a:gd name="T9" fmla="*/ 35 h 684"/>
                  <a:gd name="T10" fmla="*/ 74 w 714"/>
                  <a:gd name="T11" fmla="*/ 33 h 684"/>
                  <a:gd name="T12" fmla="*/ 73 w 714"/>
                  <a:gd name="T13" fmla="*/ 32 h 684"/>
                  <a:gd name="T14" fmla="*/ 73 w 714"/>
                  <a:gd name="T15" fmla="*/ 35 h 684"/>
                  <a:gd name="T16" fmla="*/ 71 w 714"/>
                  <a:gd name="T17" fmla="*/ 36 h 684"/>
                  <a:gd name="T18" fmla="*/ 68 w 714"/>
                  <a:gd name="T19" fmla="*/ 37 h 684"/>
                  <a:gd name="T20" fmla="*/ 65 w 714"/>
                  <a:gd name="T21" fmla="*/ 37 h 684"/>
                  <a:gd name="T22" fmla="*/ 63 w 714"/>
                  <a:gd name="T23" fmla="*/ 37 h 684"/>
                  <a:gd name="T24" fmla="*/ 63 w 714"/>
                  <a:gd name="T25" fmla="*/ 37 h 684"/>
                  <a:gd name="T26" fmla="*/ 63 w 714"/>
                  <a:gd name="T27" fmla="*/ 38 h 684"/>
                  <a:gd name="T28" fmla="*/ 61 w 714"/>
                  <a:gd name="T29" fmla="*/ 38 h 684"/>
                  <a:gd name="T30" fmla="*/ 60 w 714"/>
                  <a:gd name="T31" fmla="*/ 40 h 684"/>
                  <a:gd name="T32" fmla="*/ 58 w 714"/>
                  <a:gd name="T33" fmla="*/ 40 h 684"/>
                  <a:gd name="T34" fmla="*/ 57 w 714"/>
                  <a:gd name="T35" fmla="*/ 41 h 684"/>
                  <a:gd name="T36" fmla="*/ 58 w 714"/>
                  <a:gd name="T37" fmla="*/ 42 h 684"/>
                  <a:gd name="T38" fmla="*/ 56 w 714"/>
                  <a:gd name="T39" fmla="*/ 44 h 684"/>
                  <a:gd name="T40" fmla="*/ 56 w 714"/>
                  <a:gd name="T41" fmla="*/ 44 h 684"/>
                  <a:gd name="T42" fmla="*/ 55 w 714"/>
                  <a:gd name="T43" fmla="*/ 44 h 684"/>
                  <a:gd name="T44" fmla="*/ 56 w 714"/>
                  <a:gd name="T45" fmla="*/ 46 h 684"/>
                  <a:gd name="T46" fmla="*/ 52 w 714"/>
                  <a:gd name="T47" fmla="*/ 49 h 684"/>
                  <a:gd name="T48" fmla="*/ 44 w 714"/>
                  <a:gd name="T49" fmla="*/ 45 h 684"/>
                  <a:gd name="T50" fmla="*/ 38 w 714"/>
                  <a:gd name="T51" fmla="*/ 39 h 684"/>
                  <a:gd name="T52" fmla="*/ 32 w 714"/>
                  <a:gd name="T53" fmla="*/ 32 h 684"/>
                  <a:gd name="T54" fmla="*/ 24 w 714"/>
                  <a:gd name="T55" fmla="*/ 32 h 684"/>
                  <a:gd name="T56" fmla="*/ 21 w 714"/>
                  <a:gd name="T57" fmla="*/ 35 h 684"/>
                  <a:gd name="T58" fmla="*/ 12 w 714"/>
                  <a:gd name="T59" fmla="*/ 32 h 684"/>
                  <a:gd name="T60" fmla="*/ 2 w 714"/>
                  <a:gd name="T61" fmla="*/ 21 h 684"/>
                  <a:gd name="T62" fmla="*/ 22 w 714"/>
                  <a:gd name="T63" fmla="*/ 21 h 684"/>
                  <a:gd name="T64" fmla="*/ 43 w 714"/>
                  <a:gd name="T65" fmla="*/ 1 h 684"/>
                  <a:gd name="T66" fmla="*/ 44 w 714"/>
                  <a:gd name="T67" fmla="*/ 10 h 684"/>
                  <a:gd name="T68" fmla="*/ 47 w 714"/>
                  <a:gd name="T69" fmla="*/ 12 h 684"/>
                  <a:gd name="T70" fmla="*/ 53 w 714"/>
                  <a:gd name="T71" fmla="*/ 12 h 684"/>
                  <a:gd name="T72" fmla="*/ 56 w 714"/>
                  <a:gd name="T73" fmla="*/ 13 h 684"/>
                  <a:gd name="T74" fmla="*/ 59 w 714"/>
                  <a:gd name="T75" fmla="*/ 13 h 684"/>
                  <a:gd name="T76" fmla="*/ 61 w 714"/>
                  <a:gd name="T77" fmla="*/ 13 h 684"/>
                  <a:gd name="T78" fmla="*/ 63 w 714"/>
                  <a:gd name="T79" fmla="*/ 13 h 684"/>
                  <a:gd name="T80" fmla="*/ 71 w 714"/>
                  <a:gd name="T81" fmla="*/ 13 h 6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4"/>
                  <a:gd name="T124" fmla="*/ 0 h 684"/>
                  <a:gd name="T125" fmla="*/ 714 w 714"/>
                  <a:gd name="T126" fmla="*/ 684 h 6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83" name="Freeform 111"/>
              <p:cNvSpPr>
                <a:spLocks noChangeAspect="1"/>
              </p:cNvSpPr>
              <p:nvPr/>
            </p:nvSpPr>
            <p:spPr bwMode="auto">
              <a:xfrm>
                <a:off x="1091" y="1625"/>
                <a:ext cx="545" cy="493"/>
              </a:xfrm>
              <a:custGeom>
                <a:avLst/>
                <a:gdLst>
                  <a:gd name="T0" fmla="*/ 78 w 714"/>
                  <a:gd name="T1" fmla="*/ 14 h 684"/>
                  <a:gd name="T2" fmla="*/ 79 w 714"/>
                  <a:gd name="T3" fmla="*/ 22 h 684"/>
                  <a:gd name="T4" fmla="*/ 81 w 714"/>
                  <a:gd name="T5" fmla="*/ 29 h 684"/>
                  <a:gd name="T6" fmla="*/ 80 w 714"/>
                  <a:gd name="T7" fmla="*/ 32 h 684"/>
                  <a:gd name="T8" fmla="*/ 74 w 714"/>
                  <a:gd name="T9" fmla="*/ 35 h 684"/>
                  <a:gd name="T10" fmla="*/ 74 w 714"/>
                  <a:gd name="T11" fmla="*/ 33 h 684"/>
                  <a:gd name="T12" fmla="*/ 73 w 714"/>
                  <a:gd name="T13" fmla="*/ 32 h 684"/>
                  <a:gd name="T14" fmla="*/ 73 w 714"/>
                  <a:gd name="T15" fmla="*/ 35 h 684"/>
                  <a:gd name="T16" fmla="*/ 71 w 714"/>
                  <a:gd name="T17" fmla="*/ 36 h 684"/>
                  <a:gd name="T18" fmla="*/ 68 w 714"/>
                  <a:gd name="T19" fmla="*/ 37 h 684"/>
                  <a:gd name="T20" fmla="*/ 65 w 714"/>
                  <a:gd name="T21" fmla="*/ 37 h 684"/>
                  <a:gd name="T22" fmla="*/ 63 w 714"/>
                  <a:gd name="T23" fmla="*/ 37 h 684"/>
                  <a:gd name="T24" fmla="*/ 63 w 714"/>
                  <a:gd name="T25" fmla="*/ 37 h 684"/>
                  <a:gd name="T26" fmla="*/ 63 w 714"/>
                  <a:gd name="T27" fmla="*/ 38 h 684"/>
                  <a:gd name="T28" fmla="*/ 61 w 714"/>
                  <a:gd name="T29" fmla="*/ 38 h 684"/>
                  <a:gd name="T30" fmla="*/ 60 w 714"/>
                  <a:gd name="T31" fmla="*/ 40 h 684"/>
                  <a:gd name="T32" fmla="*/ 58 w 714"/>
                  <a:gd name="T33" fmla="*/ 40 h 684"/>
                  <a:gd name="T34" fmla="*/ 56 w 714"/>
                  <a:gd name="T35" fmla="*/ 41 h 684"/>
                  <a:gd name="T36" fmla="*/ 57 w 714"/>
                  <a:gd name="T37" fmla="*/ 42 h 684"/>
                  <a:gd name="T38" fmla="*/ 56 w 714"/>
                  <a:gd name="T39" fmla="*/ 44 h 684"/>
                  <a:gd name="T40" fmla="*/ 56 w 714"/>
                  <a:gd name="T41" fmla="*/ 43 h 684"/>
                  <a:gd name="T42" fmla="*/ 55 w 714"/>
                  <a:gd name="T43" fmla="*/ 43 h 684"/>
                  <a:gd name="T44" fmla="*/ 56 w 714"/>
                  <a:gd name="T45" fmla="*/ 44 h 684"/>
                  <a:gd name="T46" fmla="*/ 59 w 714"/>
                  <a:gd name="T47" fmla="*/ 50 h 684"/>
                  <a:gd name="T48" fmla="*/ 46 w 714"/>
                  <a:gd name="T49" fmla="*/ 48 h 684"/>
                  <a:gd name="T50" fmla="*/ 43 w 714"/>
                  <a:gd name="T51" fmla="*/ 42 h 684"/>
                  <a:gd name="T52" fmla="*/ 36 w 714"/>
                  <a:gd name="T53" fmla="*/ 35 h 684"/>
                  <a:gd name="T54" fmla="*/ 26 w 714"/>
                  <a:gd name="T55" fmla="*/ 31 h 684"/>
                  <a:gd name="T56" fmla="*/ 22 w 714"/>
                  <a:gd name="T57" fmla="*/ 34 h 684"/>
                  <a:gd name="T58" fmla="*/ 19 w 714"/>
                  <a:gd name="T59" fmla="*/ 35 h 684"/>
                  <a:gd name="T60" fmla="*/ 9 w 714"/>
                  <a:gd name="T61" fmla="*/ 27 h 684"/>
                  <a:gd name="T62" fmla="*/ 0 w 714"/>
                  <a:gd name="T63" fmla="*/ 19 h 684"/>
                  <a:gd name="T64" fmla="*/ 25 w 714"/>
                  <a:gd name="T65" fmla="*/ 0 h 684"/>
                  <a:gd name="T66" fmla="*/ 43 w 714"/>
                  <a:gd name="T67" fmla="*/ 9 h 684"/>
                  <a:gd name="T68" fmla="*/ 47 w 714"/>
                  <a:gd name="T69" fmla="*/ 10 h 684"/>
                  <a:gd name="T70" fmla="*/ 51 w 714"/>
                  <a:gd name="T71" fmla="*/ 12 h 684"/>
                  <a:gd name="T72" fmla="*/ 55 w 714"/>
                  <a:gd name="T73" fmla="*/ 13 h 684"/>
                  <a:gd name="T74" fmla="*/ 58 w 714"/>
                  <a:gd name="T75" fmla="*/ 14 h 684"/>
                  <a:gd name="T76" fmla="*/ 60 w 714"/>
                  <a:gd name="T77" fmla="*/ 14 h 684"/>
                  <a:gd name="T78" fmla="*/ 61 w 714"/>
                  <a:gd name="T79" fmla="*/ 13 h 684"/>
                  <a:gd name="T80" fmla="*/ 64 w 714"/>
                  <a:gd name="T81" fmla="*/ 14 h 684"/>
                  <a:gd name="T82" fmla="*/ 75 w 714"/>
                  <a:gd name="T83" fmla="*/ 14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4"/>
                  <a:gd name="T127" fmla="*/ 0 h 684"/>
                  <a:gd name="T128" fmla="*/ 714 w 714"/>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84" name="Freeform 112"/>
              <p:cNvSpPr>
                <a:spLocks noChangeAspect="1"/>
              </p:cNvSpPr>
              <p:nvPr/>
            </p:nvSpPr>
            <p:spPr bwMode="auto">
              <a:xfrm>
                <a:off x="835" y="1317"/>
                <a:ext cx="219" cy="260"/>
              </a:xfrm>
              <a:custGeom>
                <a:avLst/>
                <a:gdLst>
                  <a:gd name="T0" fmla="*/ 28 w 288"/>
                  <a:gd name="T1" fmla="*/ 27 h 360"/>
                  <a:gd name="T2" fmla="*/ 0 w 288"/>
                  <a:gd name="T3" fmla="*/ 24 h 360"/>
                  <a:gd name="T4" fmla="*/ 7 w 288"/>
                  <a:gd name="T5" fmla="*/ 0 h 360"/>
                  <a:gd name="T6" fmla="*/ 12 w 288"/>
                  <a:gd name="T7" fmla="*/ 1 h 360"/>
                  <a:gd name="T8" fmla="*/ 23 w 288"/>
                  <a:gd name="T9" fmla="*/ 3 h 360"/>
                  <a:gd name="T10" fmla="*/ 21 w 288"/>
                  <a:gd name="T11" fmla="*/ 7 h 360"/>
                  <a:gd name="T12" fmla="*/ 33 w 288"/>
                  <a:gd name="T13" fmla="*/ 8 h 360"/>
                  <a:gd name="T14" fmla="*/ 28 w 288"/>
                  <a:gd name="T15" fmla="*/ 24 h 360"/>
                  <a:gd name="T16" fmla="*/ 28 w 288"/>
                  <a:gd name="T17" fmla="*/ 27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360"/>
                  <a:gd name="T29" fmla="*/ 288 w 288"/>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85" name="Freeform 113"/>
              <p:cNvSpPr>
                <a:spLocks noChangeAspect="1"/>
              </p:cNvSpPr>
              <p:nvPr/>
            </p:nvSpPr>
            <p:spPr bwMode="auto">
              <a:xfrm>
                <a:off x="835" y="1317"/>
                <a:ext cx="219" cy="264"/>
              </a:xfrm>
              <a:custGeom>
                <a:avLst/>
                <a:gdLst>
                  <a:gd name="T0" fmla="*/ 28 w 288"/>
                  <a:gd name="T1" fmla="*/ 27 h 366"/>
                  <a:gd name="T2" fmla="*/ 0 w 288"/>
                  <a:gd name="T3" fmla="*/ 23 h 366"/>
                  <a:gd name="T4" fmla="*/ 7 w 288"/>
                  <a:gd name="T5" fmla="*/ 0 h 366"/>
                  <a:gd name="T6" fmla="*/ 12 w 288"/>
                  <a:gd name="T7" fmla="*/ 1 h 366"/>
                  <a:gd name="T8" fmla="*/ 23 w 288"/>
                  <a:gd name="T9" fmla="*/ 2 h 366"/>
                  <a:gd name="T10" fmla="*/ 21 w 288"/>
                  <a:gd name="T11" fmla="*/ 6 h 366"/>
                  <a:gd name="T12" fmla="*/ 33 w 288"/>
                  <a:gd name="T13" fmla="*/ 8 h 366"/>
                  <a:gd name="T14" fmla="*/ 28 w 288"/>
                  <a:gd name="T15" fmla="*/ 23 h 366"/>
                  <a:gd name="T16" fmla="*/ 28 w 288"/>
                  <a:gd name="T17" fmla="*/ 27 h 366"/>
                  <a:gd name="T18" fmla="*/ 28 w 288"/>
                  <a:gd name="T19" fmla="*/ 27 h 3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366"/>
                  <a:gd name="T32" fmla="*/ 288 w 288"/>
                  <a:gd name="T33" fmla="*/ 366 h 3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86" name="Freeform 114"/>
              <p:cNvSpPr>
                <a:spLocks noChangeAspect="1"/>
              </p:cNvSpPr>
              <p:nvPr/>
            </p:nvSpPr>
            <p:spPr bwMode="auto">
              <a:xfrm>
                <a:off x="2308" y="1140"/>
                <a:ext cx="64" cy="112"/>
              </a:xfrm>
              <a:custGeom>
                <a:avLst/>
                <a:gdLst>
                  <a:gd name="T0" fmla="*/ 8 w 84"/>
                  <a:gd name="T1" fmla="*/ 11 h 156"/>
                  <a:gd name="T2" fmla="*/ 6 w 84"/>
                  <a:gd name="T3" fmla="*/ 11 h 156"/>
                  <a:gd name="T4" fmla="*/ 4 w 84"/>
                  <a:gd name="T5" fmla="*/ 11 h 156"/>
                  <a:gd name="T6" fmla="*/ 3 w 84"/>
                  <a:gd name="T7" fmla="*/ 8 h 156"/>
                  <a:gd name="T8" fmla="*/ 2 w 84"/>
                  <a:gd name="T9" fmla="*/ 8 h 156"/>
                  <a:gd name="T10" fmla="*/ 2 w 84"/>
                  <a:gd name="T11" fmla="*/ 6 h 156"/>
                  <a:gd name="T12" fmla="*/ 0 w 84"/>
                  <a:gd name="T13" fmla="*/ 1 h 156"/>
                  <a:gd name="T14" fmla="*/ 9 w 84"/>
                  <a:gd name="T15" fmla="*/ 0 h 156"/>
                  <a:gd name="T16" fmla="*/ 9 w 84"/>
                  <a:gd name="T17" fmla="*/ 2 h 156"/>
                  <a:gd name="T18" fmla="*/ 8 w 84"/>
                  <a:gd name="T19" fmla="*/ 3 h 156"/>
                  <a:gd name="T20" fmla="*/ 8 w 84"/>
                  <a:gd name="T21" fmla="*/ 7 h 156"/>
                  <a:gd name="T22" fmla="*/ 8 w 84"/>
                  <a:gd name="T23" fmla="*/ 11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56"/>
                  <a:gd name="T38" fmla="*/ 84 w 84"/>
                  <a:gd name="T39" fmla="*/ 156 h 1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87" name="Freeform 115"/>
              <p:cNvSpPr>
                <a:spLocks noChangeAspect="1"/>
              </p:cNvSpPr>
              <p:nvPr/>
            </p:nvSpPr>
            <p:spPr bwMode="auto">
              <a:xfrm>
                <a:off x="2308" y="1140"/>
                <a:ext cx="64" cy="112"/>
              </a:xfrm>
              <a:custGeom>
                <a:avLst/>
                <a:gdLst>
                  <a:gd name="T0" fmla="*/ 8 w 84"/>
                  <a:gd name="T1" fmla="*/ 11 h 156"/>
                  <a:gd name="T2" fmla="*/ 6 w 84"/>
                  <a:gd name="T3" fmla="*/ 11 h 156"/>
                  <a:gd name="T4" fmla="*/ 4 w 84"/>
                  <a:gd name="T5" fmla="*/ 11 h 156"/>
                  <a:gd name="T6" fmla="*/ 3 w 84"/>
                  <a:gd name="T7" fmla="*/ 8 h 156"/>
                  <a:gd name="T8" fmla="*/ 2 w 84"/>
                  <a:gd name="T9" fmla="*/ 8 h 156"/>
                  <a:gd name="T10" fmla="*/ 2 w 84"/>
                  <a:gd name="T11" fmla="*/ 6 h 156"/>
                  <a:gd name="T12" fmla="*/ 0 w 84"/>
                  <a:gd name="T13" fmla="*/ 1 h 156"/>
                  <a:gd name="T14" fmla="*/ 9 w 84"/>
                  <a:gd name="T15" fmla="*/ 0 h 156"/>
                  <a:gd name="T16" fmla="*/ 9 w 84"/>
                  <a:gd name="T17" fmla="*/ 2 h 156"/>
                  <a:gd name="T18" fmla="*/ 8 w 84"/>
                  <a:gd name="T19" fmla="*/ 3 h 156"/>
                  <a:gd name="T20" fmla="*/ 8 w 84"/>
                  <a:gd name="T21" fmla="*/ 7 h 156"/>
                  <a:gd name="T22" fmla="*/ 8 w 84"/>
                  <a:gd name="T23" fmla="*/ 11 h 156"/>
                  <a:gd name="T24" fmla="*/ 8 w 84"/>
                  <a:gd name="T25" fmla="*/ 11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56"/>
                  <a:gd name="T41" fmla="*/ 84 w 8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88" name="Freeform 116"/>
              <p:cNvSpPr>
                <a:spLocks noChangeAspect="1"/>
              </p:cNvSpPr>
              <p:nvPr/>
            </p:nvSpPr>
            <p:spPr bwMode="auto">
              <a:xfrm>
                <a:off x="2317" y="1482"/>
                <a:ext cx="0" cy="9"/>
              </a:xfrm>
              <a:custGeom>
                <a:avLst/>
                <a:gdLst>
                  <a:gd name="T0" fmla="*/ 0 h 12"/>
                  <a:gd name="T1" fmla="*/ 2 h 12"/>
                  <a:gd name="T2" fmla="*/ 0 h 12"/>
                  <a:gd name="T3" fmla="*/ 2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0"/>
                    </a:moveTo>
                    <a:lnTo>
                      <a:pt x="0" y="12"/>
                    </a:lnTo>
                    <a:lnTo>
                      <a:pt x="0" y="0"/>
                    </a:lnTo>
                    <a:lnTo>
                      <a:pt x="0"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89" name="Freeform 117"/>
              <p:cNvSpPr>
                <a:spLocks noChangeAspect="1"/>
              </p:cNvSpPr>
              <p:nvPr/>
            </p:nvSpPr>
            <p:spPr bwMode="auto">
              <a:xfrm>
                <a:off x="2299" y="1482"/>
                <a:ext cx="14" cy="48"/>
              </a:xfrm>
              <a:custGeom>
                <a:avLst/>
                <a:gdLst>
                  <a:gd name="T0" fmla="*/ 2 w 18"/>
                  <a:gd name="T1" fmla="*/ 0 h 66"/>
                  <a:gd name="T2" fmla="*/ 2 w 18"/>
                  <a:gd name="T3" fmla="*/ 5 h 66"/>
                  <a:gd name="T4" fmla="*/ 0 w 18"/>
                  <a:gd name="T5" fmla="*/ 4 h 66"/>
                  <a:gd name="T6" fmla="*/ 2 w 18"/>
                  <a:gd name="T7" fmla="*/ 1 h 66"/>
                  <a:gd name="T8" fmla="*/ 2 w 18"/>
                  <a:gd name="T9" fmla="*/ 0 h 66"/>
                  <a:gd name="T10" fmla="*/ 0 60000 65536"/>
                  <a:gd name="T11" fmla="*/ 0 60000 65536"/>
                  <a:gd name="T12" fmla="*/ 0 60000 65536"/>
                  <a:gd name="T13" fmla="*/ 0 60000 65536"/>
                  <a:gd name="T14" fmla="*/ 0 60000 65536"/>
                  <a:gd name="T15" fmla="*/ 0 w 18"/>
                  <a:gd name="T16" fmla="*/ 0 h 66"/>
                  <a:gd name="T17" fmla="*/ 18 w 18"/>
                  <a:gd name="T18" fmla="*/ 66 h 66"/>
                </a:gdLst>
                <a:ahLst/>
                <a:cxnLst>
                  <a:cxn ang="T10">
                    <a:pos x="T0" y="T1"/>
                  </a:cxn>
                  <a:cxn ang="T11">
                    <a:pos x="T2" y="T3"/>
                  </a:cxn>
                  <a:cxn ang="T12">
                    <a:pos x="T4" y="T5"/>
                  </a:cxn>
                  <a:cxn ang="T13">
                    <a:pos x="T6" y="T7"/>
                  </a:cxn>
                  <a:cxn ang="T14">
                    <a:pos x="T8" y="T9"/>
                  </a:cxn>
                </a:cxnLst>
                <a:rect l="T15" t="T16" r="T17" b="T18"/>
                <a:pathLst>
                  <a:path w="18" h="66">
                    <a:moveTo>
                      <a:pt x="18" y="0"/>
                    </a:moveTo>
                    <a:lnTo>
                      <a:pt x="6" y="66"/>
                    </a:lnTo>
                    <a:lnTo>
                      <a:pt x="0" y="48"/>
                    </a:lnTo>
                    <a:lnTo>
                      <a:pt x="6" y="6"/>
                    </a:lnTo>
                    <a:lnTo>
                      <a:pt x="18" y="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90" name="Freeform 118"/>
              <p:cNvSpPr>
                <a:spLocks noChangeAspect="1"/>
              </p:cNvSpPr>
              <p:nvPr/>
            </p:nvSpPr>
            <p:spPr bwMode="auto">
              <a:xfrm>
                <a:off x="2299" y="1482"/>
                <a:ext cx="14" cy="48"/>
              </a:xfrm>
              <a:custGeom>
                <a:avLst/>
                <a:gdLst>
                  <a:gd name="T0" fmla="*/ 2 w 18"/>
                  <a:gd name="T1" fmla="*/ 0 h 66"/>
                  <a:gd name="T2" fmla="*/ 2 w 18"/>
                  <a:gd name="T3" fmla="*/ 5 h 66"/>
                  <a:gd name="T4" fmla="*/ 0 w 18"/>
                  <a:gd name="T5" fmla="*/ 4 h 66"/>
                  <a:gd name="T6" fmla="*/ 2 w 18"/>
                  <a:gd name="T7" fmla="*/ 1 h 66"/>
                  <a:gd name="T8" fmla="*/ 2 w 18"/>
                  <a:gd name="T9" fmla="*/ 0 h 66"/>
                  <a:gd name="T10" fmla="*/ 2 w 18"/>
                  <a:gd name="T11" fmla="*/ 1 h 66"/>
                  <a:gd name="T12" fmla="*/ 0 60000 65536"/>
                  <a:gd name="T13" fmla="*/ 0 60000 65536"/>
                  <a:gd name="T14" fmla="*/ 0 60000 65536"/>
                  <a:gd name="T15" fmla="*/ 0 60000 65536"/>
                  <a:gd name="T16" fmla="*/ 0 60000 65536"/>
                  <a:gd name="T17" fmla="*/ 0 60000 65536"/>
                  <a:gd name="T18" fmla="*/ 0 w 18"/>
                  <a:gd name="T19" fmla="*/ 0 h 66"/>
                  <a:gd name="T20" fmla="*/ 18 w 1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8" h="66">
                    <a:moveTo>
                      <a:pt x="18" y="0"/>
                    </a:moveTo>
                    <a:lnTo>
                      <a:pt x="6" y="66"/>
                    </a:lnTo>
                    <a:lnTo>
                      <a:pt x="0" y="48"/>
                    </a:lnTo>
                    <a:lnTo>
                      <a:pt x="6" y="6"/>
                    </a:lnTo>
                    <a:lnTo>
                      <a:pt x="18" y="0"/>
                    </a:lnTo>
                    <a:lnTo>
                      <a:pt x="18"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91" name="Freeform 119"/>
              <p:cNvSpPr>
                <a:spLocks noChangeAspect="1"/>
              </p:cNvSpPr>
              <p:nvPr/>
            </p:nvSpPr>
            <p:spPr bwMode="auto">
              <a:xfrm>
                <a:off x="2011" y="1439"/>
                <a:ext cx="297" cy="160"/>
              </a:xfrm>
              <a:custGeom>
                <a:avLst/>
                <a:gdLst>
                  <a:gd name="T0" fmla="*/ 44 w 390"/>
                  <a:gd name="T1" fmla="*/ 12 h 222"/>
                  <a:gd name="T2" fmla="*/ 43 w 390"/>
                  <a:gd name="T3" fmla="*/ 12 h 222"/>
                  <a:gd name="T4" fmla="*/ 44 w 390"/>
                  <a:gd name="T5" fmla="*/ 12 h 222"/>
                  <a:gd name="T6" fmla="*/ 43 w 390"/>
                  <a:gd name="T7" fmla="*/ 12 h 222"/>
                  <a:gd name="T8" fmla="*/ 11 w 390"/>
                  <a:gd name="T9" fmla="*/ 16 h 222"/>
                  <a:gd name="T10" fmla="*/ 0 w 390"/>
                  <a:gd name="T11" fmla="*/ 16 h 222"/>
                  <a:gd name="T12" fmla="*/ 3 w 390"/>
                  <a:gd name="T13" fmla="*/ 16 h 222"/>
                  <a:gd name="T14" fmla="*/ 8 w 390"/>
                  <a:gd name="T15" fmla="*/ 11 h 222"/>
                  <a:gd name="T16" fmla="*/ 9 w 390"/>
                  <a:gd name="T17" fmla="*/ 12 h 222"/>
                  <a:gd name="T18" fmla="*/ 11 w 390"/>
                  <a:gd name="T19" fmla="*/ 13 h 222"/>
                  <a:gd name="T20" fmla="*/ 18 w 390"/>
                  <a:gd name="T21" fmla="*/ 11 h 222"/>
                  <a:gd name="T22" fmla="*/ 18 w 390"/>
                  <a:gd name="T23" fmla="*/ 9 h 222"/>
                  <a:gd name="T24" fmla="*/ 18 w 390"/>
                  <a:gd name="T25" fmla="*/ 9 h 222"/>
                  <a:gd name="T26" fmla="*/ 21 w 390"/>
                  <a:gd name="T27" fmla="*/ 4 h 222"/>
                  <a:gd name="T28" fmla="*/ 23 w 390"/>
                  <a:gd name="T29" fmla="*/ 5 h 222"/>
                  <a:gd name="T30" fmla="*/ 23 w 390"/>
                  <a:gd name="T31" fmla="*/ 3 h 222"/>
                  <a:gd name="T32" fmla="*/ 24 w 390"/>
                  <a:gd name="T33" fmla="*/ 3 h 222"/>
                  <a:gd name="T34" fmla="*/ 27 w 390"/>
                  <a:gd name="T35" fmla="*/ 1 h 222"/>
                  <a:gd name="T36" fmla="*/ 27 w 390"/>
                  <a:gd name="T37" fmla="*/ 0 h 222"/>
                  <a:gd name="T38" fmla="*/ 30 w 390"/>
                  <a:gd name="T39" fmla="*/ 1 h 222"/>
                  <a:gd name="T40" fmla="*/ 30 w 390"/>
                  <a:gd name="T41" fmla="*/ 1 h 222"/>
                  <a:gd name="T42" fmla="*/ 34 w 390"/>
                  <a:gd name="T43" fmla="*/ 1 h 222"/>
                  <a:gd name="T44" fmla="*/ 34 w 390"/>
                  <a:gd name="T45" fmla="*/ 2 h 222"/>
                  <a:gd name="T46" fmla="*/ 33 w 390"/>
                  <a:gd name="T47" fmla="*/ 4 h 222"/>
                  <a:gd name="T48" fmla="*/ 34 w 390"/>
                  <a:gd name="T49" fmla="*/ 4 h 222"/>
                  <a:gd name="T50" fmla="*/ 34 w 390"/>
                  <a:gd name="T51" fmla="*/ 4 h 222"/>
                  <a:gd name="T52" fmla="*/ 36 w 390"/>
                  <a:gd name="T53" fmla="*/ 4 h 222"/>
                  <a:gd name="T54" fmla="*/ 40 w 390"/>
                  <a:gd name="T55" fmla="*/ 6 h 222"/>
                  <a:gd name="T56" fmla="*/ 40 w 390"/>
                  <a:gd name="T57" fmla="*/ 7 h 222"/>
                  <a:gd name="T58" fmla="*/ 36 w 390"/>
                  <a:gd name="T59" fmla="*/ 6 h 222"/>
                  <a:gd name="T60" fmla="*/ 39 w 390"/>
                  <a:gd name="T61" fmla="*/ 7 h 222"/>
                  <a:gd name="T62" fmla="*/ 40 w 390"/>
                  <a:gd name="T63" fmla="*/ 7 h 222"/>
                  <a:gd name="T64" fmla="*/ 40 w 390"/>
                  <a:gd name="T65" fmla="*/ 8 h 222"/>
                  <a:gd name="T66" fmla="*/ 40 w 390"/>
                  <a:gd name="T67" fmla="*/ 8 h 222"/>
                  <a:gd name="T68" fmla="*/ 40 w 390"/>
                  <a:gd name="T69" fmla="*/ 9 h 222"/>
                  <a:gd name="T70" fmla="*/ 40 w 390"/>
                  <a:gd name="T71" fmla="*/ 9 h 222"/>
                  <a:gd name="T72" fmla="*/ 40 w 390"/>
                  <a:gd name="T73" fmla="*/ 9 h 222"/>
                  <a:gd name="T74" fmla="*/ 37 w 390"/>
                  <a:gd name="T75" fmla="*/ 8 h 222"/>
                  <a:gd name="T76" fmla="*/ 42 w 390"/>
                  <a:gd name="T77" fmla="*/ 10 h 222"/>
                  <a:gd name="T78" fmla="*/ 40 w 390"/>
                  <a:gd name="T79" fmla="*/ 10 h 222"/>
                  <a:gd name="T80" fmla="*/ 37 w 390"/>
                  <a:gd name="T81" fmla="*/ 9 h 222"/>
                  <a:gd name="T82" fmla="*/ 37 w 390"/>
                  <a:gd name="T83" fmla="*/ 9 h 222"/>
                  <a:gd name="T84" fmla="*/ 39 w 390"/>
                  <a:gd name="T85" fmla="*/ 9 h 222"/>
                  <a:gd name="T86" fmla="*/ 40 w 390"/>
                  <a:gd name="T87" fmla="*/ 10 h 222"/>
                  <a:gd name="T88" fmla="*/ 43 w 390"/>
                  <a:gd name="T89" fmla="*/ 10 h 222"/>
                  <a:gd name="T90" fmla="*/ 44 w 390"/>
                  <a:gd name="T91" fmla="*/ 12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0"/>
                  <a:gd name="T139" fmla="*/ 0 h 222"/>
                  <a:gd name="T140" fmla="*/ 390 w 390"/>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92" name="Freeform 120"/>
              <p:cNvSpPr>
                <a:spLocks noChangeAspect="1"/>
              </p:cNvSpPr>
              <p:nvPr/>
            </p:nvSpPr>
            <p:spPr bwMode="auto">
              <a:xfrm>
                <a:off x="2011" y="1439"/>
                <a:ext cx="297" cy="160"/>
              </a:xfrm>
              <a:custGeom>
                <a:avLst/>
                <a:gdLst>
                  <a:gd name="T0" fmla="*/ 44 w 390"/>
                  <a:gd name="T1" fmla="*/ 12 h 222"/>
                  <a:gd name="T2" fmla="*/ 43 w 390"/>
                  <a:gd name="T3" fmla="*/ 12 h 222"/>
                  <a:gd name="T4" fmla="*/ 44 w 390"/>
                  <a:gd name="T5" fmla="*/ 12 h 222"/>
                  <a:gd name="T6" fmla="*/ 43 w 390"/>
                  <a:gd name="T7" fmla="*/ 12 h 222"/>
                  <a:gd name="T8" fmla="*/ 11 w 390"/>
                  <a:gd name="T9" fmla="*/ 16 h 222"/>
                  <a:gd name="T10" fmla="*/ 0 w 390"/>
                  <a:gd name="T11" fmla="*/ 16 h 222"/>
                  <a:gd name="T12" fmla="*/ 3 w 390"/>
                  <a:gd name="T13" fmla="*/ 16 h 222"/>
                  <a:gd name="T14" fmla="*/ 8 w 390"/>
                  <a:gd name="T15" fmla="*/ 11 h 222"/>
                  <a:gd name="T16" fmla="*/ 9 w 390"/>
                  <a:gd name="T17" fmla="*/ 12 h 222"/>
                  <a:gd name="T18" fmla="*/ 11 w 390"/>
                  <a:gd name="T19" fmla="*/ 13 h 222"/>
                  <a:gd name="T20" fmla="*/ 18 w 390"/>
                  <a:gd name="T21" fmla="*/ 11 h 222"/>
                  <a:gd name="T22" fmla="*/ 18 w 390"/>
                  <a:gd name="T23" fmla="*/ 9 h 222"/>
                  <a:gd name="T24" fmla="*/ 18 w 390"/>
                  <a:gd name="T25" fmla="*/ 9 h 222"/>
                  <a:gd name="T26" fmla="*/ 21 w 390"/>
                  <a:gd name="T27" fmla="*/ 4 h 222"/>
                  <a:gd name="T28" fmla="*/ 23 w 390"/>
                  <a:gd name="T29" fmla="*/ 5 h 222"/>
                  <a:gd name="T30" fmla="*/ 23 w 390"/>
                  <a:gd name="T31" fmla="*/ 3 h 222"/>
                  <a:gd name="T32" fmla="*/ 24 w 390"/>
                  <a:gd name="T33" fmla="*/ 3 h 222"/>
                  <a:gd name="T34" fmla="*/ 27 w 390"/>
                  <a:gd name="T35" fmla="*/ 1 h 222"/>
                  <a:gd name="T36" fmla="*/ 27 w 390"/>
                  <a:gd name="T37" fmla="*/ 0 h 222"/>
                  <a:gd name="T38" fmla="*/ 30 w 390"/>
                  <a:gd name="T39" fmla="*/ 1 h 222"/>
                  <a:gd name="T40" fmla="*/ 30 w 390"/>
                  <a:gd name="T41" fmla="*/ 1 h 222"/>
                  <a:gd name="T42" fmla="*/ 34 w 390"/>
                  <a:gd name="T43" fmla="*/ 1 h 222"/>
                  <a:gd name="T44" fmla="*/ 34 w 390"/>
                  <a:gd name="T45" fmla="*/ 2 h 222"/>
                  <a:gd name="T46" fmla="*/ 33 w 390"/>
                  <a:gd name="T47" fmla="*/ 4 h 222"/>
                  <a:gd name="T48" fmla="*/ 34 w 390"/>
                  <a:gd name="T49" fmla="*/ 4 h 222"/>
                  <a:gd name="T50" fmla="*/ 34 w 390"/>
                  <a:gd name="T51" fmla="*/ 4 h 222"/>
                  <a:gd name="T52" fmla="*/ 36 w 390"/>
                  <a:gd name="T53" fmla="*/ 4 h 222"/>
                  <a:gd name="T54" fmla="*/ 40 w 390"/>
                  <a:gd name="T55" fmla="*/ 6 h 222"/>
                  <a:gd name="T56" fmla="*/ 40 w 390"/>
                  <a:gd name="T57" fmla="*/ 7 h 222"/>
                  <a:gd name="T58" fmla="*/ 36 w 390"/>
                  <a:gd name="T59" fmla="*/ 6 h 222"/>
                  <a:gd name="T60" fmla="*/ 39 w 390"/>
                  <a:gd name="T61" fmla="*/ 7 h 222"/>
                  <a:gd name="T62" fmla="*/ 40 w 390"/>
                  <a:gd name="T63" fmla="*/ 7 h 222"/>
                  <a:gd name="T64" fmla="*/ 40 w 390"/>
                  <a:gd name="T65" fmla="*/ 8 h 222"/>
                  <a:gd name="T66" fmla="*/ 40 w 390"/>
                  <a:gd name="T67" fmla="*/ 8 h 222"/>
                  <a:gd name="T68" fmla="*/ 40 w 390"/>
                  <a:gd name="T69" fmla="*/ 9 h 222"/>
                  <a:gd name="T70" fmla="*/ 40 w 390"/>
                  <a:gd name="T71" fmla="*/ 9 h 222"/>
                  <a:gd name="T72" fmla="*/ 40 w 390"/>
                  <a:gd name="T73" fmla="*/ 9 h 222"/>
                  <a:gd name="T74" fmla="*/ 37 w 390"/>
                  <a:gd name="T75" fmla="*/ 8 h 222"/>
                  <a:gd name="T76" fmla="*/ 42 w 390"/>
                  <a:gd name="T77" fmla="*/ 10 h 222"/>
                  <a:gd name="T78" fmla="*/ 40 w 390"/>
                  <a:gd name="T79" fmla="*/ 10 h 222"/>
                  <a:gd name="T80" fmla="*/ 37 w 390"/>
                  <a:gd name="T81" fmla="*/ 9 h 222"/>
                  <a:gd name="T82" fmla="*/ 37 w 390"/>
                  <a:gd name="T83" fmla="*/ 9 h 222"/>
                  <a:gd name="T84" fmla="*/ 39 w 390"/>
                  <a:gd name="T85" fmla="*/ 9 h 222"/>
                  <a:gd name="T86" fmla="*/ 40 w 390"/>
                  <a:gd name="T87" fmla="*/ 10 h 222"/>
                  <a:gd name="T88" fmla="*/ 43 w 390"/>
                  <a:gd name="T89" fmla="*/ 10 h 222"/>
                  <a:gd name="T90" fmla="*/ 44 w 390"/>
                  <a:gd name="T91" fmla="*/ 12 h 222"/>
                  <a:gd name="T92" fmla="*/ 44 w 390"/>
                  <a:gd name="T93" fmla="*/ 12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0"/>
                  <a:gd name="T142" fmla="*/ 0 h 222"/>
                  <a:gd name="T143" fmla="*/ 390 w 39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93" name="Freeform 121"/>
              <p:cNvSpPr>
                <a:spLocks noChangeAspect="1"/>
              </p:cNvSpPr>
              <p:nvPr/>
            </p:nvSpPr>
            <p:spPr bwMode="auto">
              <a:xfrm>
                <a:off x="592" y="941"/>
                <a:ext cx="261" cy="177"/>
              </a:xfrm>
              <a:custGeom>
                <a:avLst/>
                <a:gdLst>
                  <a:gd name="T0" fmla="*/ 3 w 342"/>
                  <a:gd name="T1" fmla="*/ 12 h 246"/>
                  <a:gd name="T2" fmla="*/ 0 w 342"/>
                  <a:gd name="T3" fmla="*/ 11 h 246"/>
                  <a:gd name="T4" fmla="*/ 2 w 342"/>
                  <a:gd name="T5" fmla="*/ 9 h 246"/>
                  <a:gd name="T6" fmla="*/ 2 w 342"/>
                  <a:gd name="T7" fmla="*/ 10 h 246"/>
                  <a:gd name="T8" fmla="*/ 2 w 342"/>
                  <a:gd name="T9" fmla="*/ 9 h 246"/>
                  <a:gd name="T10" fmla="*/ 2 w 342"/>
                  <a:gd name="T11" fmla="*/ 9 h 246"/>
                  <a:gd name="T12" fmla="*/ 2 w 342"/>
                  <a:gd name="T13" fmla="*/ 8 h 246"/>
                  <a:gd name="T14" fmla="*/ 2 w 342"/>
                  <a:gd name="T15" fmla="*/ 8 h 246"/>
                  <a:gd name="T16" fmla="*/ 2 w 342"/>
                  <a:gd name="T17" fmla="*/ 4 h 246"/>
                  <a:gd name="T18" fmla="*/ 2 w 342"/>
                  <a:gd name="T19" fmla="*/ 3 h 246"/>
                  <a:gd name="T20" fmla="*/ 2 w 342"/>
                  <a:gd name="T21" fmla="*/ 1 h 246"/>
                  <a:gd name="T22" fmla="*/ 5 w 342"/>
                  <a:gd name="T23" fmla="*/ 3 h 246"/>
                  <a:gd name="T24" fmla="*/ 8 w 342"/>
                  <a:gd name="T25" fmla="*/ 3 h 246"/>
                  <a:gd name="T26" fmla="*/ 9 w 342"/>
                  <a:gd name="T27" fmla="*/ 4 h 246"/>
                  <a:gd name="T28" fmla="*/ 9 w 342"/>
                  <a:gd name="T29" fmla="*/ 4 h 246"/>
                  <a:gd name="T30" fmla="*/ 11 w 342"/>
                  <a:gd name="T31" fmla="*/ 4 h 246"/>
                  <a:gd name="T32" fmla="*/ 11 w 342"/>
                  <a:gd name="T33" fmla="*/ 5 h 246"/>
                  <a:gd name="T34" fmla="*/ 9 w 342"/>
                  <a:gd name="T35" fmla="*/ 5 h 246"/>
                  <a:gd name="T36" fmla="*/ 7 w 342"/>
                  <a:gd name="T37" fmla="*/ 7 h 246"/>
                  <a:gd name="T38" fmla="*/ 7 w 342"/>
                  <a:gd name="T39" fmla="*/ 7 h 246"/>
                  <a:gd name="T40" fmla="*/ 11 w 342"/>
                  <a:gd name="T41" fmla="*/ 5 h 246"/>
                  <a:gd name="T42" fmla="*/ 11 w 342"/>
                  <a:gd name="T43" fmla="*/ 4 h 246"/>
                  <a:gd name="T44" fmla="*/ 11 w 342"/>
                  <a:gd name="T45" fmla="*/ 5 h 246"/>
                  <a:gd name="T46" fmla="*/ 11 w 342"/>
                  <a:gd name="T47" fmla="*/ 6 h 246"/>
                  <a:gd name="T48" fmla="*/ 9 w 342"/>
                  <a:gd name="T49" fmla="*/ 6 h 246"/>
                  <a:gd name="T50" fmla="*/ 11 w 342"/>
                  <a:gd name="T51" fmla="*/ 7 h 246"/>
                  <a:gd name="T52" fmla="*/ 9 w 342"/>
                  <a:gd name="T53" fmla="*/ 8 h 246"/>
                  <a:gd name="T54" fmla="*/ 9 w 342"/>
                  <a:gd name="T55" fmla="*/ 7 h 246"/>
                  <a:gd name="T56" fmla="*/ 8 w 342"/>
                  <a:gd name="T57" fmla="*/ 9 h 246"/>
                  <a:gd name="T58" fmla="*/ 8 w 342"/>
                  <a:gd name="T59" fmla="*/ 7 h 246"/>
                  <a:gd name="T60" fmla="*/ 7 w 342"/>
                  <a:gd name="T61" fmla="*/ 8 h 246"/>
                  <a:gd name="T62" fmla="*/ 8 w 342"/>
                  <a:gd name="T63" fmla="*/ 9 h 246"/>
                  <a:gd name="T64" fmla="*/ 11 w 342"/>
                  <a:gd name="T65" fmla="*/ 8 h 246"/>
                  <a:gd name="T66" fmla="*/ 11 w 342"/>
                  <a:gd name="T67" fmla="*/ 6 h 246"/>
                  <a:gd name="T68" fmla="*/ 12 w 342"/>
                  <a:gd name="T69" fmla="*/ 4 h 246"/>
                  <a:gd name="T70" fmla="*/ 11 w 342"/>
                  <a:gd name="T71" fmla="*/ 3 h 246"/>
                  <a:gd name="T72" fmla="*/ 12 w 342"/>
                  <a:gd name="T73" fmla="*/ 2 h 246"/>
                  <a:gd name="T74" fmla="*/ 12 w 342"/>
                  <a:gd name="T75" fmla="*/ 0 h 246"/>
                  <a:gd name="T76" fmla="*/ 40 w 342"/>
                  <a:gd name="T77" fmla="*/ 4 h 246"/>
                  <a:gd name="T78" fmla="*/ 35 w 342"/>
                  <a:gd name="T79" fmla="*/ 17 h 246"/>
                  <a:gd name="T80" fmla="*/ 25 w 342"/>
                  <a:gd name="T81" fmla="*/ 17 h 246"/>
                  <a:gd name="T82" fmla="*/ 13 w 342"/>
                  <a:gd name="T83" fmla="*/ 17 h 246"/>
                  <a:gd name="T84" fmla="*/ 9 w 342"/>
                  <a:gd name="T85" fmla="*/ 15 h 246"/>
                  <a:gd name="T86" fmla="*/ 7 w 342"/>
                  <a:gd name="T87" fmla="*/ 16 h 246"/>
                  <a:gd name="T88" fmla="*/ 5 w 342"/>
                  <a:gd name="T89" fmla="*/ 15 h 246"/>
                  <a:gd name="T90" fmla="*/ 5 w 342"/>
                  <a:gd name="T91" fmla="*/ 12 h 246"/>
                  <a:gd name="T92" fmla="*/ 3 w 342"/>
                  <a:gd name="T93" fmla="*/ 12 h 2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246"/>
                  <a:gd name="T143" fmla="*/ 342 w 342"/>
                  <a:gd name="T144" fmla="*/ 246 h 2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246">
                    <a:moveTo>
                      <a:pt x="24" y="162"/>
                    </a:moveTo>
                    <a:lnTo>
                      <a:pt x="0" y="150"/>
                    </a:lnTo>
                    <a:lnTo>
                      <a:pt x="6" y="126"/>
                    </a:lnTo>
                    <a:lnTo>
                      <a:pt x="6" y="144"/>
                    </a:lnTo>
                    <a:lnTo>
                      <a:pt x="18" y="126"/>
                    </a:lnTo>
                    <a:lnTo>
                      <a:pt x="6" y="126"/>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94" name="Freeform 122"/>
              <p:cNvSpPr>
                <a:spLocks noChangeAspect="1"/>
              </p:cNvSpPr>
              <p:nvPr/>
            </p:nvSpPr>
            <p:spPr bwMode="auto">
              <a:xfrm>
                <a:off x="592" y="941"/>
                <a:ext cx="261" cy="177"/>
              </a:xfrm>
              <a:custGeom>
                <a:avLst/>
                <a:gdLst>
                  <a:gd name="T0" fmla="*/ 3 w 342"/>
                  <a:gd name="T1" fmla="*/ 12 h 246"/>
                  <a:gd name="T2" fmla="*/ 0 w 342"/>
                  <a:gd name="T3" fmla="*/ 11 h 246"/>
                  <a:gd name="T4" fmla="*/ 2 w 342"/>
                  <a:gd name="T5" fmla="*/ 9 h 246"/>
                  <a:gd name="T6" fmla="*/ 2 w 342"/>
                  <a:gd name="T7" fmla="*/ 10 h 246"/>
                  <a:gd name="T8" fmla="*/ 2 w 342"/>
                  <a:gd name="T9" fmla="*/ 9 h 246"/>
                  <a:gd name="T10" fmla="*/ 2 w 342"/>
                  <a:gd name="T11" fmla="*/ 9 h 246"/>
                  <a:gd name="T12" fmla="*/ 2 w 342"/>
                  <a:gd name="T13" fmla="*/ 8 h 246"/>
                  <a:gd name="T14" fmla="*/ 3 w 342"/>
                  <a:gd name="T15" fmla="*/ 8 h 246"/>
                  <a:gd name="T16" fmla="*/ 2 w 342"/>
                  <a:gd name="T17" fmla="*/ 8 h 246"/>
                  <a:gd name="T18" fmla="*/ 2 w 342"/>
                  <a:gd name="T19" fmla="*/ 4 h 246"/>
                  <a:gd name="T20" fmla="*/ 2 w 342"/>
                  <a:gd name="T21" fmla="*/ 3 h 246"/>
                  <a:gd name="T22" fmla="*/ 2 w 342"/>
                  <a:gd name="T23" fmla="*/ 1 h 246"/>
                  <a:gd name="T24" fmla="*/ 5 w 342"/>
                  <a:gd name="T25" fmla="*/ 3 h 246"/>
                  <a:gd name="T26" fmla="*/ 8 w 342"/>
                  <a:gd name="T27" fmla="*/ 3 h 246"/>
                  <a:gd name="T28" fmla="*/ 9 w 342"/>
                  <a:gd name="T29" fmla="*/ 4 h 246"/>
                  <a:gd name="T30" fmla="*/ 9 w 342"/>
                  <a:gd name="T31" fmla="*/ 4 h 246"/>
                  <a:gd name="T32" fmla="*/ 11 w 342"/>
                  <a:gd name="T33" fmla="*/ 4 h 246"/>
                  <a:gd name="T34" fmla="*/ 11 w 342"/>
                  <a:gd name="T35" fmla="*/ 5 h 246"/>
                  <a:gd name="T36" fmla="*/ 9 w 342"/>
                  <a:gd name="T37" fmla="*/ 5 h 246"/>
                  <a:gd name="T38" fmla="*/ 7 w 342"/>
                  <a:gd name="T39" fmla="*/ 7 h 246"/>
                  <a:gd name="T40" fmla="*/ 8 w 342"/>
                  <a:gd name="T41" fmla="*/ 7 h 246"/>
                  <a:gd name="T42" fmla="*/ 7 w 342"/>
                  <a:gd name="T43" fmla="*/ 7 h 246"/>
                  <a:gd name="T44" fmla="*/ 11 w 342"/>
                  <a:gd name="T45" fmla="*/ 5 h 246"/>
                  <a:gd name="T46" fmla="*/ 11 w 342"/>
                  <a:gd name="T47" fmla="*/ 4 h 246"/>
                  <a:gd name="T48" fmla="*/ 11 w 342"/>
                  <a:gd name="T49" fmla="*/ 5 h 246"/>
                  <a:gd name="T50" fmla="*/ 11 w 342"/>
                  <a:gd name="T51" fmla="*/ 6 h 246"/>
                  <a:gd name="T52" fmla="*/ 9 w 342"/>
                  <a:gd name="T53" fmla="*/ 6 h 246"/>
                  <a:gd name="T54" fmla="*/ 11 w 342"/>
                  <a:gd name="T55" fmla="*/ 7 h 246"/>
                  <a:gd name="T56" fmla="*/ 9 w 342"/>
                  <a:gd name="T57" fmla="*/ 8 h 246"/>
                  <a:gd name="T58" fmla="*/ 9 w 342"/>
                  <a:gd name="T59" fmla="*/ 7 h 246"/>
                  <a:gd name="T60" fmla="*/ 8 w 342"/>
                  <a:gd name="T61" fmla="*/ 9 h 246"/>
                  <a:gd name="T62" fmla="*/ 8 w 342"/>
                  <a:gd name="T63" fmla="*/ 7 h 246"/>
                  <a:gd name="T64" fmla="*/ 7 w 342"/>
                  <a:gd name="T65" fmla="*/ 8 h 246"/>
                  <a:gd name="T66" fmla="*/ 8 w 342"/>
                  <a:gd name="T67" fmla="*/ 9 h 246"/>
                  <a:gd name="T68" fmla="*/ 11 w 342"/>
                  <a:gd name="T69" fmla="*/ 8 h 246"/>
                  <a:gd name="T70" fmla="*/ 11 w 342"/>
                  <a:gd name="T71" fmla="*/ 6 h 246"/>
                  <a:gd name="T72" fmla="*/ 12 w 342"/>
                  <a:gd name="T73" fmla="*/ 4 h 246"/>
                  <a:gd name="T74" fmla="*/ 11 w 342"/>
                  <a:gd name="T75" fmla="*/ 3 h 246"/>
                  <a:gd name="T76" fmla="*/ 12 w 342"/>
                  <a:gd name="T77" fmla="*/ 2 h 246"/>
                  <a:gd name="T78" fmla="*/ 12 w 342"/>
                  <a:gd name="T79" fmla="*/ 0 h 246"/>
                  <a:gd name="T80" fmla="*/ 40 w 342"/>
                  <a:gd name="T81" fmla="*/ 4 h 246"/>
                  <a:gd name="T82" fmla="*/ 35 w 342"/>
                  <a:gd name="T83" fmla="*/ 17 h 246"/>
                  <a:gd name="T84" fmla="*/ 25 w 342"/>
                  <a:gd name="T85" fmla="*/ 17 h 246"/>
                  <a:gd name="T86" fmla="*/ 13 w 342"/>
                  <a:gd name="T87" fmla="*/ 17 h 246"/>
                  <a:gd name="T88" fmla="*/ 9 w 342"/>
                  <a:gd name="T89" fmla="*/ 15 h 246"/>
                  <a:gd name="T90" fmla="*/ 7 w 342"/>
                  <a:gd name="T91" fmla="*/ 16 h 246"/>
                  <a:gd name="T92" fmla="*/ 5 w 342"/>
                  <a:gd name="T93" fmla="*/ 15 h 246"/>
                  <a:gd name="T94" fmla="*/ 5 w 342"/>
                  <a:gd name="T95" fmla="*/ 12 h 246"/>
                  <a:gd name="T96" fmla="*/ 3 w 342"/>
                  <a:gd name="T97" fmla="*/ 12 h 246"/>
                  <a:gd name="T98" fmla="*/ 3 w 342"/>
                  <a:gd name="T99" fmla="*/ 12 h 2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2"/>
                  <a:gd name="T151" fmla="*/ 0 h 246"/>
                  <a:gd name="T152" fmla="*/ 342 w 342"/>
                  <a:gd name="T153" fmla="*/ 246 h 2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95" name="Freeform 123"/>
              <p:cNvSpPr>
                <a:spLocks noChangeAspect="1"/>
              </p:cNvSpPr>
              <p:nvPr/>
            </p:nvSpPr>
            <p:spPr bwMode="auto">
              <a:xfrm>
                <a:off x="2038" y="1400"/>
                <a:ext cx="174" cy="164"/>
              </a:xfrm>
              <a:custGeom>
                <a:avLst/>
                <a:gdLst>
                  <a:gd name="T0" fmla="*/ 16 w 228"/>
                  <a:gd name="T1" fmla="*/ 3 h 228"/>
                  <a:gd name="T2" fmla="*/ 16 w 228"/>
                  <a:gd name="T3" fmla="*/ 6 h 228"/>
                  <a:gd name="T4" fmla="*/ 21 w 228"/>
                  <a:gd name="T5" fmla="*/ 3 h 228"/>
                  <a:gd name="T6" fmla="*/ 22 w 228"/>
                  <a:gd name="T7" fmla="*/ 4 h 228"/>
                  <a:gd name="T8" fmla="*/ 24 w 228"/>
                  <a:gd name="T9" fmla="*/ 3 h 228"/>
                  <a:gd name="T10" fmla="*/ 26 w 228"/>
                  <a:gd name="T11" fmla="*/ 3 h 228"/>
                  <a:gd name="T12" fmla="*/ 27 w 228"/>
                  <a:gd name="T13" fmla="*/ 4 h 228"/>
                  <a:gd name="T14" fmla="*/ 27 w 228"/>
                  <a:gd name="T15" fmla="*/ 5 h 228"/>
                  <a:gd name="T16" fmla="*/ 23 w 228"/>
                  <a:gd name="T17" fmla="*/ 4 h 228"/>
                  <a:gd name="T18" fmla="*/ 23 w 228"/>
                  <a:gd name="T19" fmla="*/ 5 h 228"/>
                  <a:gd name="T20" fmla="*/ 21 w 228"/>
                  <a:gd name="T21" fmla="*/ 7 h 228"/>
                  <a:gd name="T22" fmla="*/ 20 w 228"/>
                  <a:gd name="T23" fmla="*/ 7 h 228"/>
                  <a:gd name="T24" fmla="*/ 19 w 228"/>
                  <a:gd name="T25" fmla="*/ 9 h 228"/>
                  <a:gd name="T26" fmla="*/ 16 w 228"/>
                  <a:gd name="T27" fmla="*/ 9 h 228"/>
                  <a:gd name="T28" fmla="*/ 14 w 228"/>
                  <a:gd name="T29" fmla="*/ 14 h 228"/>
                  <a:gd name="T30" fmla="*/ 15 w 228"/>
                  <a:gd name="T31" fmla="*/ 14 h 228"/>
                  <a:gd name="T32" fmla="*/ 14 w 228"/>
                  <a:gd name="T33" fmla="*/ 15 h 228"/>
                  <a:gd name="T34" fmla="*/ 7 w 228"/>
                  <a:gd name="T35" fmla="*/ 17 h 228"/>
                  <a:gd name="T36" fmla="*/ 5 w 228"/>
                  <a:gd name="T37" fmla="*/ 16 h 228"/>
                  <a:gd name="T38" fmla="*/ 5 w 228"/>
                  <a:gd name="T39" fmla="*/ 15 h 228"/>
                  <a:gd name="T40" fmla="*/ 2 w 228"/>
                  <a:gd name="T41" fmla="*/ 14 h 228"/>
                  <a:gd name="T42" fmla="*/ 0 w 228"/>
                  <a:gd name="T43" fmla="*/ 12 h 228"/>
                  <a:gd name="T44" fmla="*/ 2 w 228"/>
                  <a:gd name="T45" fmla="*/ 10 h 228"/>
                  <a:gd name="T46" fmla="*/ 3 w 228"/>
                  <a:gd name="T47" fmla="*/ 9 h 228"/>
                  <a:gd name="T48" fmla="*/ 4 w 228"/>
                  <a:gd name="T49" fmla="*/ 9 h 228"/>
                  <a:gd name="T50" fmla="*/ 4 w 228"/>
                  <a:gd name="T51" fmla="*/ 7 h 228"/>
                  <a:gd name="T52" fmla="*/ 8 w 228"/>
                  <a:gd name="T53" fmla="*/ 4 h 228"/>
                  <a:gd name="T54" fmla="*/ 9 w 228"/>
                  <a:gd name="T55" fmla="*/ 1 h 228"/>
                  <a:gd name="T56" fmla="*/ 8 w 228"/>
                  <a:gd name="T57" fmla="*/ 1 h 228"/>
                  <a:gd name="T58" fmla="*/ 9 w 228"/>
                  <a:gd name="T59" fmla="*/ 0 h 228"/>
                  <a:gd name="T60" fmla="*/ 11 w 228"/>
                  <a:gd name="T61" fmla="*/ 4 h 228"/>
                  <a:gd name="T62" fmla="*/ 15 w 228"/>
                  <a:gd name="T63" fmla="*/ 3 h 228"/>
                  <a:gd name="T64" fmla="*/ 16 w 228"/>
                  <a:gd name="T65" fmla="*/ 3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228"/>
                  <a:gd name="T101" fmla="*/ 228 w 228"/>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96" name="Freeform 124"/>
              <p:cNvSpPr>
                <a:spLocks noChangeAspect="1"/>
              </p:cNvSpPr>
              <p:nvPr/>
            </p:nvSpPr>
            <p:spPr bwMode="auto">
              <a:xfrm>
                <a:off x="2038" y="1400"/>
                <a:ext cx="174" cy="164"/>
              </a:xfrm>
              <a:custGeom>
                <a:avLst/>
                <a:gdLst>
                  <a:gd name="T0" fmla="*/ 16 w 228"/>
                  <a:gd name="T1" fmla="*/ 3 h 228"/>
                  <a:gd name="T2" fmla="*/ 16 w 228"/>
                  <a:gd name="T3" fmla="*/ 6 h 228"/>
                  <a:gd name="T4" fmla="*/ 21 w 228"/>
                  <a:gd name="T5" fmla="*/ 3 h 228"/>
                  <a:gd name="T6" fmla="*/ 22 w 228"/>
                  <a:gd name="T7" fmla="*/ 4 h 228"/>
                  <a:gd name="T8" fmla="*/ 24 w 228"/>
                  <a:gd name="T9" fmla="*/ 3 h 228"/>
                  <a:gd name="T10" fmla="*/ 26 w 228"/>
                  <a:gd name="T11" fmla="*/ 3 h 228"/>
                  <a:gd name="T12" fmla="*/ 27 w 228"/>
                  <a:gd name="T13" fmla="*/ 4 h 228"/>
                  <a:gd name="T14" fmla="*/ 27 w 228"/>
                  <a:gd name="T15" fmla="*/ 5 h 228"/>
                  <a:gd name="T16" fmla="*/ 23 w 228"/>
                  <a:gd name="T17" fmla="*/ 4 h 228"/>
                  <a:gd name="T18" fmla="*/ 23 w 228"/>
                  <a:gd name="T19" fmla="*/ 5 h 228"/>
                  <a:gd name="T20" fmla="*/ 21 w 228"/>
                  <a:gd name="T21" fmla="*/ 7 h 228"/>
                  <a:gd name="T22" fmla="*/ 20 w 228"/>
                  <a:gd name="T23" fmla="*/ 7 h 228"/>
                  <a:gd name="T24" fmla="*/ 19 w 228"/>
                  <a:gd name="T25" fmla="*/ 9 h 228"/>
                  <a:gd name="T26" fmla="*/ 16 w 228"/>
                  <a:gd name="T27" fmla="*/ 9 h 228"/>
                  <a:gd name="T28" fmla="*/ 14 w 228"/>
                  <a:gd name="T29" fmla="*/ 14 h 228"/>
                  <a:gd name="T30" fmla="*/ 15 w 228"/>
                  <a:gd name="T31" fmla="*/ 14 h 228"/>
                  <a:gd name="T32" fmla="*/ 14 w 228"/>
                  <a:gd name="T33" fmla="*/ 15 h 228"/>
                  <a:gd name="T34" fmla="*/ 7 w 228"/>
                  <a:gd name="T35" fmla="*/ 17 h 228"/>
                  <a:gd name="T36" fmla="*/ 5 w 228"/>
                  <a:gd name="T37" fmla="*/ 16 h 228"/>
                  <a:gd name="T38" fmla="*/ 5 w 228"/>
                  <a:gd name="T39" fmla="*/ 15 h 228"/>
                  <a:gd name="T40" fmla="*/ 2 w 228"/>
                  <a:gd name="T41" fmla="*/ 14 h 228"/>
                  <a:gd name="T42" fmla="*/ 0 w 228"/>
                  <a:gd name="T43" fmla="*/ 12 h 228"/>
                  <a:gd name="T44" fmla="*/ 2 w 228"/>
                  <a:gd name="T45" fmla="*/ 10 h 228"/>
                  <a:gd name="T46" fmla="*/ 3 w 228"/>
                  <a:gd name="T47" fmla="*/ 9 h 228"/>
                  <a:gd name="T48" fmla="*/ 4 w 228"/>
                  <a:gd name="T49" fmla="*/ 9 h 228"/>
                  <a:gd name="T50" fmla="*/ 4 w 228"/>
                  <a:gd name="T51" fmla="*/ 7 h 228"/>
                  <a:gd name="T52" fmla="*/ 8 w 228"/>
                  <a:gd name="T53" fmla="*/ 4 h 228"/>
                  <a:gd name="T54" fmla="*/ 9 w 228"/>
                  <a:gd name="T55" fmla="*/ 1 h 228"/>
                  <a:gd name="T56" fmla="*/ 8 w 228"/>
                  <a:gd name="T57" fmla="*/ 1 h 228"/>
                  <a:gd name="T58" fmla="*/ 9 w 228"/>
                  <a:gd name="T59" fmla="*/ 0 h 228"/>
                  <a:gd name="T60" fmla="*/ 11 w 228"/>
                  <a:gd name="T61" fmla="*/ 4 h 228"/>
                  <a:gd name="T62" fmla="*/ 15 w 228"/>
                  <a:gd name="T63" fmla="*/ 3 h 228"/>
                  <a:gd name="T64" fmla="*/ 16 w 228"/>
                  <a:gd name="T65" fmla="*/ 3 h 228"/>
                  <a:gd name="T66" fmla="*/ 16 w 228"/>
                  <a:gd name="T67" fmla="*/ 4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8"/>
                  <a:gd name="T103" fmla="*/ 0 h 228"/>
                  <a:gd name="T104" fmla="*/ 228 w 228"/>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97" name="Freeform 125"/>
              <p:cNvSpPr>
                <a:spLocks noChangeAspect="1"/>
              </p:cNvSpPr>
              <p:nvPr/>
            </p:nvSpPr>
            <p:spPr bwMode="auto">
              <a:xfrm>
                <a:off x="1636" y="1149"/>
                <a:ext cx="205" cy="203"/>
              </a:xfrm>
              <a:custGeom>
                <a:avLst/>
                <a:gdLst>
                  <a:gd name="T0" fmla="*/ 13 w 270"/>
                  <a:gd name="T1" fmla="*/ 21 h 282"/>
                  <a:gd name="T2" fmla="*/ 11 w 270"/>
                  <a:gd name="T3" fmla="*/ 19 h 282"/>
                  <a:gd name="T4" fmla="*/ 10 w 270"/>
                  <a:gd name="T5" fmla="*/ 18 h 282"/>
                  <a:gd name="T6" fmla="*/ 11 w 270"/>
                  <a:gd name="T7" fmla="*/ 17 h 282"/>
                  <a:gd name="T8" fmla="*/ 9 w 270"/>
                  <a:gd name="T9" fmla="*/ 16 h 282"/>
                  <a:gd name="T10" fmla="*/ 8 w 270"/>
                  <a:gd name="T11" fmla="*/ 14 h 282"/>
                  <a:gd name="T12" fmla="*/ 2 w 270"/>
                  <a:gd name="T13" fmla="*/ 10 h 282"/>
                  <a:gd name="T14" fmla="*/ 2 w 270"/>
                  <a:gd name="T15" fmla="*/ 7 h 282"/>
                  <a:gd name="T16" fmla="*/ 0 w 270"/>
                  <a:gd name="T17" fmla="*/ 6 h 282"/>
                  <a:gd name="T18" fmla="*/ 2 w 270"/>
                  <a:gd name="T19" fmla="*/ 4 h 282"/>
                  <a:gd name="T20" fmla="*/ 4 w 270"/>
                  <a:gd name="T21" fmla="*/ 4 h 282"/>
                  <a:gd name="T22" fmla="*/ 4 w 270"/>
                  <a:gd name="T23" fmla="*/ 1 h 282"/>
                  <a:gd name="T24" fmla="*/ 4 w 270"/>
                  <a:gd name="T25" fmla="*/ 1 h 282"/>
                  <a:gd name="T26" fmla="*/ 5 w 270"/>
                  <a:gd name="T27" fmla="*/ 1 h 282"/>
                  <a:gd name="T28" fmla="*/ 10 w 270"/>
                  <a:gd name="T29" fmla="*/ 0 h 282"/>
                  <a:gd name="T30" fmla="*/ 10 w 270"/>
                  <a:gd name="T31" fmla="*/ 1 h 282"/>
                  <a:gd name="T32" fmla="*/ 13 w 270"/>
                  <a:gd name="T33" fmla="*/ 1 h 282"/>
                  <a:gd name="T34" fmla="*/ 14 w 270"/>
                  <a:gd name="T35" fmla="*/ 3 h 282"/>
                  <a:gd name="T36" fmla="*/ 24 w 270"/>
                  <a:gd name="T37" fmla="*/ 4 h 282"/>
                  <a:gd name="T38" fmla="*/ 26 w 270"/>
                  <a:gd name="T39" fmla="*/ 4 h 282"/>
                  <a:gd name="T40" fmla="*/ 25 w 270"/>
                  <a:gd name="T41" fmla="*/ 6 h 282"/>
                  <a:gd name="T42" fmla="*/ 27 w 270"/>
                  <a:gd name="T43" fmla="*/ 6 h 282"/>
                  <a:gd name="T44" fmla="*/ 26 w 270"/>
                  <a:gd name="T45" fmla="*/ 7 h 282"/>
                  <a:gd name="T46" fmla="*/ 27 w 270"/>
                  <a:gd name="T47" fmla="*/ 7 h 282"/>
                  <a:gd name="T48" fmla="*/ 25 w 270"/>
                  <a:gd name="T49" fmla="*/ 9 h 282"/>
                  <a:gd name="T50" fmla="*/ 26 w 270"/>
                  <a:gd name="T51" fmla="*/ 10 h 282"/>
                  <a:gd name="T52" fmla="*/ 30 w 270"/>
                  <a:gd name="T53" fmla="*/ 6 h 282"/>
                  <a:gd name="T54" fmla="*/ 27 w 270"/>
                  <a:gd name="T55" fmla="*/ 12 h 282"/>
                  <a:gd name="T56" fmla="*/ 27 w 270"/>
                  <a:gd name="T57" fmla="*/ 16 h 282"/>
                  <a:gd name="T58" fmla="*/ 28 w 270"/>
                  <a:gd name="T59" fmla="*/ 19 h 282"/>
                  <a:gd name="T60" fmla="*/ 14 w 270"/>
                  <a:gd name="T61" fmla="*/ 19 h 282"/>
                  <a:gd name="T62" fmla="*/ 13 w 270"/>
                  <a:gd name="T63" fmla="*/ 21 h 2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282"/>
                  <a:gd name="T98" fmla="*/ 270 w 270"/>
                  <a:gd name="T99" fmla="*/ 282 h 2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98" name="Freeform 126"/>
              <p:cNvSpPr>
                <a:spLocks noChangeAspect="1"/>
              </p:cNvSpPr>
              <p:nvPr/>
            </p:nvSpPr>
            <p:spPr bwMode="auto">
              <a:xfrm>
                <a:off x="1636" y="1149"/>
                <a:ext cx="205" cy="207"/>
              </a:xfrm>
              <a:custGeom>
                <a:avLst/>
                <a:gdLst>
                  <a:gd name="T0" fmla="*/ 13 w 270"/>
                  <a:gd name="T1" fmla="*/ 20 h 288"/>
                  <a:gd name="T2" fmla="*/ 11 w 270"/>
                  <a:gd name="T3" fmla="*/ 19 h 288"/>
                  <a:gd name="T4" fmla="*/ 10 w 270"/>
                  <a:gd name="T5" fmla="*/ 17 h 288"/>
                  <a:gd name="T6" fmla="*/ 11 w 270"/>
                  <a:gd name="T7" fmla="*/ 17 h 288"/>
                  <a:gd name="T8" fmla="*/ 9 w 270"/>
                  <a:gd name="T9" fmla="*/ 16 h 288"/>
                  <a:gd name="T10" fmla="*/ 8 w 270"/>
                  <a:gd name="T11" fmla="*/ 14 h 288"/>
                  <a:gd name="T12" fmla="*/ 2 w 270"/>
                  <a:gd name="T13" fmla="*/ 10 h 288"/>
                  <a:gd name="T14" fmla="*/ 2 w 270"/>
                  <a:gd name="T15" fmla="*/ 7 h 288"/>
                  <a:gd name="T16" fmla="*/ 0 w 270"/>
                  <a:gd name="T17" fmla="*/ 6 h 288"/>
                  <a:gd name="T18" fmla="*/ 2 w 270"/>
                  <a:gd name="T19" fmla="*/ 4 h 288"/>
                  <a:gd name="T20" fmla="*/ 4 w 270"/>
                  <a:gd name="T21" fmla="*/ 4 h 288"/>
                  <a:gd name="T22" fmla="*/ 4 w 270"/>
                  <a:gd name="T23" fmla="*/ 1 h 288"/>
                  <a:gd name="T24" fmla="*/ 4 w 270"/>
                  <a:gd name="T25" fmla="*/ 1 h 288"/>
                  <a:gd name="T26" fmla="*/ 5 w 270"/>
                  <a:gd name="T27" fmla="*/ 1 h 288"/>
                  <a:gd name="T28" fmla="*/ 10 w 270"/>
                  <a:gd name="T29" fmla="*/ 0 h 288"/>
                  <a:gd name="T30" fmla="*/ 10 w 270"/>
                  <a:gd name="T31" fmla="*/ 1 h 288"/>
                  <a:gd name="T32" fmla="*/ 13 w 270"/>
                  <a:gd name="T33" fmla="*/ 1 h 288"/>
                  <a:gd name="T34" fmla="*/ 14 w 270"/>
                  <a:gd name="T35" fmla="*/ 3 h 288"/>
                  <a:gd name="T36" fmla="*/ 24 w 270"/>
                  <a:gd name="T37" fmla="*/ 4 h 288"/>
                  <a:gd name="T38" fmla="*/ 26 w 270"/>
                  <a:gd name="T39" fmla="*/ 4 h 288"/>
                  <a:gd name="T40" fmla="*/ 25 w 270"/>
                  <a:gd name="T41" fmla="*/ 6 h 288"/>
                  <a:gd name="T42" fmla="*/ 27 w 270"/>
                  <a:gd name="T43" fmla="*/ 6 h 288"/>
                  <a:gd name="T44" fmla="*/ 26 w 270"/>
                  <a:gd name="T45" fmla="*/ 7 h 288"/>
                  <a:gd name="T46" fmla="*/ 27 w 270"/>
                  <a:gd name="T47" fmla="*/ 7 h 288"/>
                  <a:gd name="T48" fmla="*/ 25 w 270"/>
                  <a:gd name="T49" fmla="*/ 9 h 288"/>
                  <a:gd name="T50" fmla="*/ 26 w 270"/>
                  <a:gd name="T51" fmla="*/ 10 h 288"/>
                  <a:gd name="T52" fmla="*/ 30 w 270"/>
                  <a:gd name="T53" fmla="*/ 6 h 288"/>
                  <a:gd name="T54" fmla="*/ 27 w 270"/>
                  <a:gd name="T55" fmla="*/ 12 h 288"/>
                  <a:gd name="T56" fmla="*/ 27 w 270"/>
                  <a:gd name="T57" fmla="*/ 16 h 288"/>
                  <a:gd name="T58" fmla="*/ 28 w 270"/>
                  <a:gd name="T59" fmla="*/ 19 h 288"/>
                  <a:gd name="T60" fmla="*/ 14 w 270"/>
                  <a:gd name="T61" fmla="*/ 19 h 288"/>
                  <a:gd name="T62" fmla="*/ 13 w 270"/>
                  <a:gd name="T63" fmla="*/ 20 h 288"/>
                  <a:gd name="T64" fmla="*/ 13 w 270"/>
                  <a:gd name="T65" fmla="*/ 21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88"/>
                  <a:gd name="T101" fmla="*/ 270 w 270"/>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199" name="Freeform 127"/>
              <p:cNvSpPr>
                <a:spLocks noChangeAspect="1"/>
              </p:cNvSpPr>
              <p:nvPr/>
            </p:nvSpPr>
            <p:spPr bwMode="auto">
              <a:xfrm>
                <a:off x="981" y="1201"/>
                <a:ext cx="270" cy="212"/>
              </a:xfrm>
              <a:custGeom>
                <a:avLst/>
                <a:gdLst>
                  <a:gd name="T0" fmla="*/ 39 w 354"/>
                  <a:gd name="T1" fmla="*/ 12 h 294"/>
                  <a:gd name="T2" fmla="*/ 38 w 354"/>
                  <a:gd name="T3" fmla="*/ 22 h 294"/>
                  <a:gd name="T4" fmla="*/ 11 w 354"/>
                  <a:gd name="T5" fmla="*/ 19 h 294"/>
                  <a:gd name="T6" fmla="*/ 0 w 354"/>
                  <a:gd name="T7" fmla="*/ 18 h 294"/>
                  <a:gd name="T8" fmla="*/ 2 w 354"/>
                  <a:gd name="T9" fmla="*/ 14 h 294"/>
                  <a:gd name="T10" fmla="*/ 4 w 354"/>
                  <a:gd name="T11" fmla="*/ 2 h 294"/>
                  <a:gd name="T12" fmla="*/ 5 w 354"/>
                  <a:gd name="T13" fmla="*/ 0 h 294"/>
                  <a:gd name="T14" fmla="*/ 40 w 354"/>
                  <a:gd name="T15" fmla="*/ 3 h 294"/>
                  <a:gd name="T16" fmla="*/ 40 w 354"/>
                  <a:gd name="T17" fmla="*/ 10 h 294"/>
                  <a:gd name="T18" fmla="*/ 39 w 354"/>
                  <a:gd name="T19" fmla="*/ 12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294"/>
                  <a:gd name="T32" fmla="*/ 354 w 354"/>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200" name="Freeform 128"/>
              <p:cNvSpPr>
                <a:spLocks noChangeAspect="1"/>
              </p:cNvSpPr>
              <p:nvPr/>
            </p:nvSpPr>
            <p:spPr bwMode="auto">
              <a:xfrm>
                <a:off x="981" y="1201"/>
                <a:ext cx="270" cy="212"/>
              </a:xfrm>
              <a:custGeom>
                <a:avLst/>
                <a:gdLst>
                  <a:gd name="T0" fmla="*/ 39 w 354"/>
                  <a:gd name="T1" fmla="*/ 12 h 294"/>
                  <a:gd name="T2" fmla="*/ 38 w 354"/>
                  <a:gd name="T3" fmla="*/ 22 h 294"/>
                  <a:gd name="T4" fmla="*/ 11 w 354"/>
                  <a:gd name="T5" fmla="*/ 19 h 294"/>
                  <a:gd name="T6" fmla="*/ 0 w 354"/>
                  <a:gd name="T7" fmla="*/ 18 h 294"/>
                  <a:gd name="T8" fmla="*/ 2 w 354"/>
                  <a:gd name="T9" fmla="*/ 14 h 294"/>
                  <a:gd name="T10" fmla="*/ 4 w 354"/>
                  <a:gd name="T11" fmla="*/ 2 h 294"/>
                  <a:gd name="T12" fmla="*/ 5 w 354"/>
                  <a:gd name="T13" fmla="*/ 0 h 294"/>
                  <a:gd name="T14" fmla="*/ 40 w 354"/>
                  <a:gd name="T15" fmla="*/ 3 h 294"/>
                  <a:gd name="T16" fmla="*/ 40 w 354"/>
                  <a:gd name="T17" fmla="*/ 10 h 294"/>
                  <a:gd name="T18" fmla="*/ 39 w 354"/>
                  <a:gd name="T19" fmla="*/ 12 h 294"/>
                  <a:gd name="T20" fmla="*/ 39 w 354"/>
                  <a:gd name="T21" fmla="*/ 13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4"/>
                  <a:gd name="T34" fmla="*/ 0 h 294"/>
                  <a:gd name="T35" fmla="*/ 354 w 354"/>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grpSp>
        <p:sp>
          <p:nvSpPr>
            <p:cNvPr id="18078" name="Rectangle 129"/>
            <p:cNvSpPr>
              <a:spLocks noChangeArrowheads="1"/>
            </p:cNvSpPr>
            <p:nvPr/>
          </p:nvSpPr>
          <p:spPr bwMode="auto">
            <a:xfrm>
              <a:off x="928" y="912"/>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algn="ctr" eaLnBrk="0" fontAlgn="base" hangingPunct="0">
                <a:spcBef>
                  <a:spcPct val="0"/>
                </a:spcBef>
                <a:spcAft>
                  <a:spcPct val="0"/>
                </a:spcAft>
                <a:buNone/>
              </a:pPr>
              <a:r>
                <a:rPr lang="en-US" altLang="en-US" sz="1600" b="1" dirty="0">
                  <a:solidFill>
                    <a:schemeClr val="tx1"/>
                  </a:solidFill>
                  <a:latin typeface="Times New Roman" panose="02020603050405020304" pitchFamily="18" charset="0"/>
                </a:rPr>
                <a:t>1994</a:t>
              </a:r>
            </a:p>
          </p:txBody>
        </p:sp>
      </p:grpSp>
      <p:grpSp>
        <p:nvGrpSpPr>
          <p:cNvPr id="4" name="Group 130"/>
          <p:cNvGrpSpPr>
            <a:grpSpLocks/>
          </p:cNvGrpSpPr>
          <p:nvPr/>
        </p:nvGrpSpPr>
        <p:grpSpPr bwMode="auto">
          <a:xfrm>
            <a:off x="2324100" y="3962400"/>
            <a:ext cx="2209800" cy="1866900"/>
            <a:chOff x="504" y="2592"/>
            <a:chExt cx="1392" cy="1176"/>
          </a:xfrm>
        </p:grpSpPr>
        <p:grpSp>
          <p:nvGrpSpPr>
            <p:cNvPr id="17953" name="Group 131"/>
            <p:cNvGrpSpPr>
              <a:grpSpLocks noChangeAspect="1"/>
            </p:cNvGrpSpPr>
            <p:nvPr/>
          </p:nvGrpSpPr>
          <p:grpSpPr bwMode="auto">
            <a:xfrm>
              <a:off x="504" y="2645"/>
              <a:ext cx="1392" cy="1123"/>
              <a:chOff x="3264" y="768"/>
              <a:chExt cx="2160" cy="1536"/>
            </a:xfrm>
          </p:grpSpPr>
          <p:sp>
            <p:nvSpPr>
              <p:cNvPr id="17955" name="AutoShape 132"/>
              <p:cNvSpPr>
                <a:spLocks noChangeAspect="1" noChangeArrowheads="1"/>
              </p:cNvSpPr>
              <p:nvPr/>
            </p:nvSpPr>
            <p:spPr bwMode="auto">
              <a:xfrm>
                <a:off x="3264" y="768"/>
                <a:ext cx="2155" cy="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956" name="Rectangle 133"/>
              <p:cNvSpPr>
                <a:spLocks noChangeAspect="1" noChangeArrowheads="1"/>
              </p:cNvSpPr>
              <p:nvPr/>
            </p:nvSpPr>
            <p:spPr bwMode="auto">
              <a:xfrm>
                <a:off x="3264" y="768"/>
                <a:ext cx="2160" cy="153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957" name="Rectangle 134"/>
              <p:cNvSpPr>
                <a:spLocks noChangeAspect="1" noChangeArrowheads="1"/>
              </p:cNvSpPr>
              <p:nvPr/>
            </p:nvSpPr>
            <p:spPr bwMode="auto">
              <a:xfrm>
                <a:off x="3291" y="792"/>
                <a:ext cx="2106" cy="148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958" name="Freeform 135"/>
              <p:cNvSpPr>
                <a:spLocks noChangeAspect="1"/>
              </p:cNvSpPr>
              <p:nvPr/>
            </p:nvSpPr>
            <p:spPr bwMode="auto">
              <a:xfrm>
                <a:off x="4673" y="1677"/>
                <a:ext cx="147" cy="211"/>
              </a:xfrm>
              <a:custGeom>
                <a:avLst/>
                <a:gdLst>
                  <a:gd name="T0" fmla="*/ 23 w 192"/>
                  <a:gd name="T1" fmla="*/ 11 h 312"/>
                  <a:gd name="T2" fmla="*/ 6 w 192"/>
                  <a:gd name="T3" fmla="*/ 11 h 312"/>
                  <a:gd name="T4" fmla="*/ 6 w 192"/>
                  <a:gd name="T5" fmla="*/ 12 h 312"/>
                  <a:gd name="T6" fmla="*/ 8 w 192"/>
                  <a:gd name="T7" fmla="*/ 12 h 312"/>
                  <a:gd name="T8" fmla="*/ 8 w 192"/>
                  <a:gd name="T9" fmla="*/ 14 h 312"/>
                  <a:gd name="T10" fmla="*/ 4 w 192"/>
                  <a:gd name="T11" fmla="*/ 14 h 312"/>
                  <a:gd name="T12" fmla="*/ 5 w 192"/>
                  <a:gd name="T13" fmla="*/ 14 h 312"/>
                  <a:gd name="T14" fmla="*/ 4 w 192"/>
                  <a:gd name="T15" fmla="*/ 12 h 312"/>
                  <a:gd name="T16" fmla="*/ 3 w 192"/>
                  <a:gd name="T17" fmla="*/ 14 h 312"/>
                  <a:gd name="T18" fmla="*/ 2 w 192"/>
                  <a:gd name="T19" fmla="*/ 14 h 312"/>
                  <a:gd name="T20" fmla="*/ 2 w 192"/>
                  <a:gd name="T21" fmla="*/ 12 h 312"/>
                  <a:gd name="T22" fmla="*/ 0 w 192"/>
                  <a:gd name="T23" fmla="*/ 9 h 312"/>
                  <a:gd name="T24" fmla="*/ 0 w 192"/>
                  <a:gd name="T25" fmla="*/ 1 h 312"/>
                  <a:gd name="T26" fmla="*/ 15 w 192"/>
                  <a:gd name="T27" fmla="*/ 0 h 312"/>
                  <a:gd name="T28" fmla="*/ 20 w 192"/>
                  <a:gd name="T29" fmla="*/ 6 h 312"/>
                  <a:gd name="T30" fmla="*/ 23 w 192"/>
                  <a:gd name="T31" fmla="*/ 7 h 312"/>
                  <a:gd name="T32" fmla="*/ 21 w 192"/>
                  <a:gd name="T33" fmla="*/ 9 h 312"/>
                  <a:gd name="T34" fmla="*/ 23 w 192"/>
                  <a:gd name="T35" fmla="*/ 11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312"/>
                  <a:gd name="T56" fmla="*/ 192 w 192"/>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59" name="Freeform 136"/>
              <p:cNvSpPr>
                <a:spLocks noChangeAspect="1"/>
              </p:cNvSpPr>
              <p:nvPr/>
            </p:nvSpPr>
            <p:spPr bwMode="auto">
              <a:xfrm>
                <a:off x="4673" y="1677"/>
                <a:ext cx="147" cy="211"/>
              </a:xfrm>
              <a:custGeom>
                <a:avLst/>
                <a:gdLst>
                  <a:gd name="T0" fmla="*/ 23 w 192"/>
                  <a:gd name="T1" fmla="*/ 11 h 312"/>
                  <a:gd name="T2" fmla="*/ 6 w 192"/>
                  <a:gd name="T3" fmla="*/ 11 h 312"/>
                  <a:gd name="T4" fmla="*/ 6 w 192"/>
                  <a:gd name="T5" fmla="*/ 12 h 312"/>
                  <a:gd name="T6" fmla="*/ 8 w 192"/>
                  <a:gd name="T7" fmla="*/ 12 h 312"/>
                  <a:gd name="T8" fmla="*/ 8 w 192"/>
                  <a:gd name="T9" fmla="*/ 14 h 312"/>
                  <a:gd name="T10" fmla="*/ 4 w 192"/>
                  <a:gd name="T11" fmla="*/ 14 h 312"/>
                  <a:gd name="T12" fmla="*/ 5 w 192"/>
                  <a:gd name="T13" fmla="*/ 14 h 312"/>
                  <a:gd name="T14" fmla="*/ 4 w 192"/>
                  <a:gd name="T15" fmla="*/ 12 h 312"/>
                  <a:gd name="T16" fmla="*/ 3 w 192"/>
                  <a:gd name="T17" fmla="*/ 14 h 312"/>
                  <a:gd name="T18" fmla="*/ 2 w 192"/>
                  <a:gd name="T19" fmla="*/ 14 h 312"/>
                  <a:gd name="T20" fmla="*/ 2 w 192"/>
                  <a:gd name="T21" fmla="*/ 12 h 312"/>
                  <a:gd name="T22" fmla="*/ 0 w 192"/>
                  <a:gd name="T23" fmla="*/ 9 h 312"/>
                  <a:gd name="T24" fmla="*/ 0 w 192"/>
                  <a:gd name="T25" fmla="*/ 1 h 312"/>
                  <a:gd name="T26" fmla="*/ 15 w 192"/>
                  <a:gd name="T27" fmla="*/ 0 h 312"/>
                  <a:gd name="T28" fmla="*/ 20 w 192"/>
                  <a:gd name="T29" fmla="*/ 6 h 312"/>
                  <a:gd name="T30" fmla="*/ 23 w 192"/>
                  <a:gd name="T31" fmla="*/ 7 h 312"/>
                  <a:gd name="T32" fmla="*/ 21 w 192"/>
                  <a:gd name="T33" fmla="*/ 9 h 312"/>
                  <a:gd name="T34" fmla="*/ 23 w 192"/>
                  <a:gd name="T35" fmla="*/ 11 h 312"/>
                  <a:gd name="T36" fmla="*/ 23 w 192"/>
                  <a:gd name="T37" fmla="*/ 11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312"/>
                  <a:gd name="T59" fmla="*/ 192 w 192"/>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60" name="Freeform 137"/>
              <p:cNvSpPr>
                <a:spLocks noChangeAspect="1"/>
              </p:cNvSpPr>
              <p:nvPr/>
            </p:nvSpPr>
            <p:spPr bwMode="auto">
              <a:xfrm>
                <a:off x="3328" y="1770"/>
                <a:ext cx="407" cy="318"/>
              </a:xfrm>
              <a:custGeom>
                <a:avLst/>
                <a:gdLst>
                  <a:gd name="T0" fmla="*/ 2 w 534"/>
                  <a:gd name="T1" fmla="*/ 12 h 468"/>
                  <a:gd name="T2" fmla="*/ 2 w 534"/>
                  <a:gd name="T3" fmla="*/ 12 h 468"/>
                  <a:gd name="T4" fmla="*/ 4 w 534"/>
                  <a:gd name="T5" fmla="*/ 14 h 468"/>
                  <a:gd name="T6" fmla="*/ 3 w 534"/>
                  <a:gd name="T7" fmla="*/ 15 h 468"/>
                  <a:gd name="T8" fmla="*/ 7 w 534"/>
                  <a:gd name="T9" fmla="*/ 14 h 468"/>
                  <a:gd name="T10" fmla="*/ 5 w 534"/>
                  <a:gd name="T11" fmla="*/ 16 h 468"/>
                  <a:gd name="T12" fmla="*/ 9 w 534"/>
                  <a:gd name="T13" fmla="*/ 17 h 468"/>
                  <a:gd name="T14" fmla="*/ 11 w 534"/>
                  <a:gd name="T15" fmla="*/ 17 h 468"/>
                  <a:gd name="T16" fmla="*/ 11 w 534"/>
                  <a:gd name="T17" fmla="*/ 18 h 468"/>
                  <a:gd name="T18" fmla="*/ 6 w 534"/>
                  <a:gd name="T19" fmla="*/ 20 h 468"/>
                  <a:gd name="T20" fmla="*/ 0 w 534"/>
                  <a:gd name="T21" fmla="*/ 21 h 468"/>
                  <a:gd name="T22" fmla="*/ 7 w 534"/>
                  <a:gd name="T23" fmla="*/ 20 h 468"/>
                  <a:gd name="T24" fmla="*/ 8 w 534"/>
                  <a:gd name="T25" fmla="*/ 20 h 468"/>
                  <a:gd name="T26" fmla="*/ 11 w 534"/>
                  <a:gd name="T27" fmla="*/ 20 h 468"/>
                  <a:gd name="T28" fmla="*/ 19 w 534"/>
                  <a:gd name="T29" fmla="*/ 17 h 468"/>
                  <a:gd name="T30" fmla="*/ 23 w 534"/>
                  <a:gd name="T31" fmla="*/ 14 h 468"/>
                  <a:gd name="T32" fmla="*/ 24 w 534"/>
                  <a:gd name="T33" fmla="*/ 14 h 468"/>
                  <a:gd name="T34" fmla="*/ 25 w 534"/>
                  <a:gd name="T35" fmla="*/ 14 h 468"/>
                  <a:gd name="T36" fmla="*/ 23 w 534"/>
                  <a:gd name="T37" fmla="*/ 14 h 468"/>
                  <a:gd name="T38" fmla="*/ 23 w 534"/>
                  <a:gd name="T39" fmla="*/ 16 h 468"/>
                  <a:gd name="T40" fmla="*/ 24 w 534"/>
                  <a:gd name="T41" fmla="*/ 16 h 468"/>
                  <a:gd name="T42" fmla="*/ 27 w 534"/>
                  <a:gd name="T43" fmla="*/ 16 h 468"/>
                  <a:gd name="T44" fmla="*/ 28 w 534"/>
                  <a:gd name="T45" fmla="*/ 14 h 468"/>
                  <a:gd name="T46" fmla="*/ 29 w 534"/>
                  <a:gd name="T47" fmla="*/ 14 h 468"/>
                  <a:gd name="T48" fmla="*/ 40 w 534"/>
                  <a:gd name="T49" fmla="*/ 16 h 468"/>
                  <a:gd name="T50" fmla="*/ 43 w 534"/>
                  <a:gd name="T51" fmla="*/ 15 h 468"/>
                  <a:gd name="T52" fmla="*/ 43 w 534"/>
                  <a:gd name="T53" fmla="*/ 16 h 468"/>
                  <a:gd name="T54" fmla="*/ 43 w 534"/>
                  <a:gd name="T55" fmla="*/ 16 h 468"/>
                  <a:gd name="T56" fmla="*/ 47 w 534"/>
                  <a:gd name="T57" fmla="*/ 16 h 468"/>
                  <a:gd name="T58" fmla="*/ 50 w 534"/>
                  <a:gd name="T59" fmla="*/ 17 h 468"/>
                  <a:gd name="T60" fmla="*/ 50 w 534"/>
                  <a:gd name="T61" fmla="*/ 16 h 468"/>
                  <a:gd name="T62" fmla="*/ 57 w 534"/>
                  <a:gd name="T63" fmla="*/ 19 h 468"/>
                  <a:gd name="T64" fmla="*/ 58 w 534"/>
                  <a:gd name="T65" fmla="*/ 19 h 468"/>
                  <a:gd name="T66" fmla="*/ 60 w 534"/>
                  <a:gd name="T67" fmla="*/ 20 h 468"/>
                  <a:gd name="T68" fmla="*/ 56 w 534"/>
                  <a:gd name="T69" fmla="*/ 18 h 468"/>
                  <a:gd name="T70" fmla="*/ 45 w 534"/>
                  <a:gd name="T71" fmla="*/ 16 h 468"/>
                  <a:gd name="T72" fmla="*/ 43 w 534"/>
                  <a:gd name="T73" fmla="*/ 15 h 468"/>
                  <a:gd name="T74" fmla="*/ 39 w 534"/>
                  <a:gd name="T75" fmla="*/ 15 h 468"/>
                  <a:gd name="T76" fmla="*/ 23 w 534"/>
                  <a:gd name="T77" fmla="*/ 1 h 468"/>
                  <a:gd name="T78" fmla="*/ 20 w 534"/>
                  <a:gd name="T79" fmla="*/ 1 h 468"/>
                  <a:gd name="T80" fmla="*/ 5 w 534"/>
                  <a:gd name="T81" fmla="*/ 3 h 468"/>
                  <a:gd name="T82" fmla="*/ 11 w 534"/>
                  <a:gd name="T83" fmla="*/ 5 h 468"/>
                  <a:gd name="T84" fmla="*/ 11 w 534"/>
                  <a:gd name="T85" fmla="*/ 5 h 468"/>
                  <a:gd name="T86" fmla="*/ 9 w 534"/>
                  <a:gd name="T87" fmla="*/ 7 h 468"/>
                  <a:gd name="T88" fmla="*/ 8 w 534"/>
                  <a:gd name="T89" fmla="*/ 5 h 468"/>
                  <a:gd name="T90" fmla="*/ 2 w 534"/>
                  <a:gd name="T91" fmla="*/ 7 h 468"/>
                  <a:gd name="T92" fmla="*/ 3 w 534"/>
                  <a:gd name="T93" fmla="*/ 7 h 468"/>
                  <a:gd name="T94" fmla="*/ 8 w 534"/>
                  <a:gd name="T95" fmla="*/ 8 h 468"/>
                  <a:gd name="T96" fmla="*/ 11 w 534"/>
                  <a:gd name="T97" fmla="*/ 8 h 468"/>
                  <a:gd name="T98" fmla="*/ 9 w 534"/>
                  <a:gd name="T99" fmla="*/ 10 h 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468"/>
                  <a:gd name="T152" fmla="*/ 534 w 534"/>
                  <a:gd name="T153" fmla="*/ 468 h 4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61" name="Freeform 138"/>
              <p:cNvSpPr>
                <a:spLocks noChangeAspect="1"/>
              </p:cNvSpPr>
              <p:nvPr/>
            </p:nvSpPr>
            <p:spPr bwMode="auto">
              <a:xfrm>
                <a:off x="3328" y="1770"/>
                <a:ext cx="407" cy="318"/>
              </a:xfrm>
              <a:custGeom>
                <a:avLst/>
                <a:gdLst>
                  <a:gd name="T0" fmla="*/ 2 w 534"/>
                  <a:gd name="T1" fmla="*/ 12 h 468"/>
                  <a:gd name="T2" fmla="*/ 2 w 534"/>
                  <a:gd name="T3" fmla="*/ 12 h 468"/>
                  <a:gd name="T4" fmla="*/ 4 w 534"/>
                  <a:gd name="T5" fmla="*/ 14 h 468"/>
                  <a:gd name="T6" fmla="*/ 3 w 534"/>
                  <a:gd name="T7" fmla="*/ 15 h 468"/>
                  <a:gd name="T8" fmla="*/ 7 w 534"/>
                  <a:gd name="T9" fmla="*/ 14 h 468"/>
                  <a:gd name="T10" fmla="*/ 5 w 534"/>
                  <a:gd name="T11" fmla="*/ 16 h 468"/>
                  <a:gd name="T12" fmla="*/ 9 w 534"/>
                  <a:gd name="T13" fmla="*/ 17 h 468"/>
                  <a:gd name="T14" fmla="*/ 11 w 534"/>
                  <a:gd name="T15" fmla="*/ 17 h 468"/>
                  <a:gd name="T16" fmla="*/ 11 w 534"/>
                  <a:gd name="T17" fmla="*/ 18 h 468"/>
                  <a:gd name="T18" fmla="*/ 6 w 534"/>
                  <a:gd name="T19" fmla="*/ 20 h 468"/>
                  <a:gd name="T20" fmla="*/ 0 w 534"/>
                  <a:gd name="T21" fmla="*/ 21 h 468"/>
                  <a:gd name="T22" fmla="*/ 7 w 534"/>
                  <a:gd name="T23" fmla="*/ 20 h 468"/>
                  <a:gd name="T24" fmla="*/ 8 w 534"/>
                  <a:gd name="T25" fmla="*/ 20 h 468"/>
                  <a:gd name="T26" fmla="*/ 11 w 534"/>
                  <a:gd name="T27" fmla="*/ 20 h 468"/>
                  <a:gd name="T28" fmla="*/ 19 w 534"/>
                  <a:gd name="T29" fmla="*/ 17 h 468"/>
                  <a:gd name="T30" fmla="*/ 23 w 534"/>
                  <a:gd name="T31" fmla="*/ 14 h 468"/>
                  <a:gd name="T32" fmla="*/ 24 w 534"/>
                  <a:gd name="T33" fmla="*/ 14 h 468"/>
                  <a:gd name="T34" fmla="*/ 25 w 534"/>
                  <a:gd name="T35" fmla="*/ 14 h 468"/>
                  <a:gd name="T36" fmla="*/ 23 w 534"/>
                  <a:gd name="T37" fmla="*/ 14 h 468"/>
                  <a:gd name="T38" fmla="*/ 23 w 534"/>
                  <a:gd name="T39" fmla="*/ 16 h 468"/>
                  <a:gd name="T40" fmla="*/ 24 w 534"/>
                  <a:gd name="T41" fmla="*/ 16 h 468"/>
                  <a:gd name="T42" fmla="*/ 27 w 534"/>
                  <a:gd name="T43" fmla="*/ 16 h 468"/>
                  <a:gd name="T44" fmla="*/ 28 w 534"/>
                  <a:gd name="T45" fmla="*/ 14 h 468"/>
                  <a:gd name="T46" fmla="*/ 29 w 534"/>
                  <a:gd name="T47" fmla="*/ 14 h 468"/>
                  <a:gd name="T48" fmla="*/ 40 w 534"/>
                  <a:gd name="T49" fmla="*/ 16 h 468"/>
                  <a:gd name="T50" fmla="*/ 43 w 534"/>
                  <a:gd name="T51" fmla="*/ 15 h 468"/>
                  <a:gd name="T52" fmla="*/ 43 w 534"/>
                  <a:gd name="T53" fmla="*/ 16 h 468"/>
                  <a:gd name="T54" fmla="*/ 43 w 534"/>
                  <a:gd name="T55" fmla="*/ 16 h 468"/>
                  <a:gd name="T56" fmla="*/ 47 w 534"/>
                  <a:gd name="T57" fmla="*/ 16 h 468"/>
                  <a:gd name="T58" fmla="*/ 50 w 534"/>
                  <a:gd name="T59" fmla="*/ 17 h 468"/>
                  <a:gd name="T60" fmla="*/ 50 w 534"/>
                  <a:gd name="T61" fmla="*/ 16 h 468"/>
                  <a:gd name="T62" fmla="*/ 57 w 534"/>
                  <a:gd name="T63" fmla="*/ 19 h 468"/>
                  <a:gd name="T64" fmla="*/ 58 w 534"/>
                  <a:gd name="T65" fmla="*/ 19 h 468"/>
                  <a:gd name="T66" fmla="*/ 60 w 534"/>
                  <a:gd name="T67" fmla="*/ 20 h 468"/>
                  <a:gd name="T68" fmla="*/ 56 w 534"/>
                  <a:gd name="T69" fmla="*/ 18 h 468"/>
                  <a:gd name="T70" fmla="*/ 45 w 534"/>
                  <a:gd name="T71" fmla="*/ 16 h 468"/>
                  <a:gd name="T72" fmla="*/ 43 w 534"/>
                  <a:gd name="T73" fmla="*/ 15 h 468"/>
                  <a:gd name="T74" fmla="*/ 39 w 534"/>
                  <a:gd name="T75" fmla="*/ 15 h 468"/>
                  <a:gd name="T76" fmla="*/ 23 w 534"/>
                  <a:gd name="T77" fmla="*/ 1 h 468"/>
                  <a:gd name="T78" fmla="*/ 20 w 534"/>
                  <a:gd name="T79" fmla="*/ 1 h 468"/>
                  <a:gd name="T80" fmla="*/ 5 w 534"/>
                  <a:gd name="T81" fmla="*/ 3 h 468"/>
                  <a:gd name="T82" fmla="*/ 11 w 534"/>
                  <a:gd name="T83" fmla="*/ 5 h 468"/>
                  <a:gd name="T84" fmla="*/ 11 w 534"/>
                  <a:gd name="T85" fmla="*/ 5 h 468"/>
                  <a:gd name="T86" fmla="*/ 9 w 534"/>
                  <a:gd name="T87" fmla="*/ 7 h 468"/>
                  <a:gd name="T88" fmla="*/ 8 w 534"/>
                  <a:gd name="T89" fmla="*/ 5 h 468"/>
                  <a:gd name="T90" fmla="*/ 2 w 534"/>
                  <a:gd name="T91" fmla="*/ 7 h 468"/>
                  <a:gd name="T92" fmla="*/ 3 w 534"/>
                  <a:gd name="T93" fmla="*/ 7 h 468"/>
                  <a:gd name="T94" fmla="*/ 8 w 534"/>
                  <a:gd name="T95" fmla="*/ 8 h 468"/>
                  <a:gd name="T96" fmla="*/ 11 w 534"/>
                  <a:gd name="T97" fmla="*/ 8 h 468"/>
                  <a:gd name="T98" fmla="*/ 9 w 534"/>
                  <a:gd name="T99" fmla="*/ 10 h 468"/>
                  <a:gd name="T100" fmla="*/ 5 w 534"/>
                  <a:gd name="T101" fmla="*/ 11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68"/>
                  <a:gd name="T155" fmla="*/ 534 w 534"/>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62" name="Freeform 139"/>
              <p:cNvSpPr>
                <a:spLocks noChangeAspect="1"/>
              </p:cNvSpPr>
              <p:nvPr/>
            </p:nvSpPr>
            <p:spPr bwMode="auto">
              <a:xfrm>
                <a:off x="3593" y="1546"/>
                <a:ext cx="266" cy="273"/>
              </a:xfrm>
              <a:custGeom>
                <a:avLst/>
                <a:gdLst>
                  <a:gd name="T0" fmla="*/ 34 w 348"/>
                  <a:gd name="T1" fmla="*/ 18 h 402"/>
                  <a:gd name="T2" fmla="*/ 21 w 348"/>
                  <a:gd name="T3" fmla="*/ 17 h 402"/>
                  <a:gd name="T4" fmla="*/ 0 w 348"/>
                  <a:gd name="T5" fmla="*/ 12 h 402"/>
                  <a:gd name="T6" fmla="*/ 2 w 348"/>
                  <a:gd name="T7" fmla="*/ 12 h 402"/>
                  <a:gd name="T8" fmla="*/ 2 w 348"/>
                  <a:gd name="T9" fmla="*/ 12 h 402"/>
                  <a:gd name="T10" fmla="*/ 3 w 348"/>
                  <a:gd name="T11" fmla="*/ 12 h 402"/>
                  <a:gd name="T12" fmla="*/ 2 w 348"/>
                  <a:gd name="T13" fmla="*/ 10 h 402"/>
                  <a:gd name="T14" fmla="*/ 4 w 348"/>
                  <a:gd name="T15" fmla="*/ 10 h 402"/>
                  <a:gd name="T16" fmla="*/ 4 w 348"/>
                  <a:gd name="T17" fmla="*/ 8 h 402"/>
                  <a:gd name="T18" fmla="*/ 7 w 348"/>
                  <a:gd name="T19" fmla="*/ 8 h 402"/>
                  <a:gd name="T20" fmla="*/ 5 w 348"/>
                  <a:gd name="T21" fmla="*/ 5 h 402"/>
                  <a:gd name="T22" fmla="*/ 5 w 348"/>
                  <a:gd name="T23" fmla="*/ 5 h 402"/>
                  <a:gd name="T24" fmla="*/ 5 w 348"/>
                  <a:gd name="T25" fmla="*/ 2 h 402"/>
                  <a:gd name="T26" fmla="*/ 7 w 348"/>
                  <a:gd name="T27" fmla="*/ 2 h 402"/>
                  <a:gd name="T28" fmla="*/ 9 w 348"/>
                  <a:gd name="T29" fmla="*/ 3 h 402"/>
                  <a:gd name="T30" fmla="*/ 11 w 348"/>
                  <a:gd name="T31" fmla="*/ 0 h 402"/>
                  <a:gd name="T32" fmla="*/ 41 w 348"/>
                  <a:gd name="T33" fmla="*/ 2 h 402"/>
                  <a:gd name="T34" fmla="*/ 36 w 348"/>
                  <a:gd name="T35" fmla="*/ 15 h 402"/>
                  <a:gd name="T36" fmla="*/ 34 w 348"/>
                  <a:gd name="T37" fmla="*/ 18 h 4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8"/>
                  <a:gd name="T58" fmla="*/ 0 h 402"/>
                  <a:gd name="T59" fmla="*/ 348 w 348"/>
                  <a:gd name="T60" fmla="*/ 402 h 4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63" name="Freeform 140"/>
              <p:cNvSpPr>
                <a:spLocks noChangeAspect="1"/>
              </p:cNvSpPr>
              <p:nvPr/>
            </p:nvSpPr>
            <p:spPr bwMode="auto">
              <a:xfrm>
                <a:off x="3593" y="1546"/>
                <a:ext cx="266" cy="277"/>
              </a:xfrm>
              <a:custGeom>
                <a:avLst/>
                <a:gdLst>
                  <a:gd name="T0" fmla="*/ 34 w 348"/>
                  <a:gd name="T1" fmla="*/ 18 h 408"/>
                  <a:gd name="T2" fmla="*/ 21 w 348"/>
                  <a:gd name="T3" fmla="*/ 17 h 408"/>
                  <a:gd name="T4" fmla="*/ 0 w 348"/>
                  <a:gd name="T5" fmla="*/ 12 h 408"/>
                  <a:gd name="T6" fmla="*/ 2 w 348"/>
                  <a:gd name="T7" fmla="*/ 12 h 408"/>
                  <a:gd name="T8" fmla="*/ 2 w 348"/>
                  <a:gd name="T9" fmla="*/ 12 h 408"/>
                  <a:gd name="T10" fmla="*/ 3 w 348"/>
                  <a:gd name="T11" fmla="*/ 12 h 408"/>
                  <a:gd name="T12" fmla="*/ 2 w 348"/>
                  <a:gd name="T13" fmla="*/ 10 h 408"/>
                  <a:gd name="T14" fmla="*/ 4 w 348"/>
                  <a:gd name="T15" fmla="*/ 10 h 408"/>
                  <a:gd name="T16" fmla="*/ 4 w 348"/>
                  <a:gd name="T17" fmla="*/ 8 h 408"/>
                  <a:gd name="T18" fmla="*/ 7 w 348"/>
                  <a:gd name="T19" fmla="*/ 8 h 408"/>
                  <a:gd name="T20" fmla="*/ 5 w 348"/>
                  <a:gd name="T21" fmla="*/ 5 h 408"/>
                  <a:gd name="T22" fmla="*/ 5 w 348"/>
                  <a:gd name="T23" fmla="*/ 5 h 408"/>
                  <a:gd name="T24" fmla="*/ 5 w 348"/>
                  <a:gd name="T25" fmla="*/ 2 h 408"/>
                  <a:gd name="T26" fmla="*/ 7 w 348"/>
                  <a:gd name="T27" fmla="*/ 2 h 408"/>
                  <a:gd name="T28" fmla="*/ 9 w 348"/>
                  <a:gd name="T29" fmla="*/ 3 h 408"/>
                  <a:gd name="T30" fmla="*/ 11 w 348"/>
                  <a:gd name="T31" fmla="*/ 0 h 408"/>
                  <a:gd name="T32" fmla="*/ 41 w 348"/>
                  <a:gd name="T33" fmla="*/ 2 h 408"/>
                  <a:gd name="T34" fmla="*/ 36 w 348"/>
                  <a:gd name="T35" fmla="*/ 15 h 408"/>
                  <a:gd name="T36" fmla="*/ 34 w 348"/>
                  <a:gd name="T37" fmla="*/ 18 h 408"/>
                  <a:gd name="T38" fmla="*/ 34 w 348"/>
                  <a:gd name="T39" fmla="*/ 18 h 4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408"/>
                  <a:gd name="T62" fmla="*/ 348 w 348"/>
                  <a:gd name="T63" fmla="*/ 408 h 4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64" name="Freeform 141"/>
              <p:cNvSpPr>
                <a:spLocks noChangeAspect="1"/>
              </p:cNvSpPr>
              <p:nvPr/>
            </p:nvSpPr>
            <p:spPr bwMode="auto">
              <a:xfrm>
                <a:off x="4417" y="1624"/>
                <a:ext cx="197" cy="154"/>
              </a:xfrm>
              <a:custGeom>
                <a:avLst/>
                <a:gdLst>
                  <a:gd name="T0" fmla="*/ 21 w 258"/>
                  <a:gd name="T1" fmla="*/ 10 h 228"/>
                  <a:gd name="T2" fmla="*/ 4 w 258"/>
                  <a:gd name="T3" fmla="*/ 10 h 228"/>
                  <a:gd name="T4" fmla="*/ 4 w 258"/>
                  <a:gd name="T5" fmla="*/ 8 h 228"/>
                  <a:gd name="T6" fmla="*/ 2 w 258"/>
                  <a:gd name="T7" fmla="*/ 8 h 228"/>
                  <a:gd name="T8" fmla="*/ 2 w 258"/>
                  <a:gd name="T9" fmla="*/ 3 h 228"/>
                  <a:gd name="T10" fmla="*/ 0 w 258"/>
                  <a:gd name="T11" fmla="*/ 1 h 228"/>
                  <a:gd name="T12" fmla="*/ 27 w 258"/>
                  <a:gd name="T13" fmla="*/ 0 h 228"/>
                  <a:gd name="T14" fmla="*/ 27 w 258"/>
                  <a:gd name="T15" fmla="*/ 1 h 228"/>
                  <a:gd name="T16" fmla="*/ 25 w 258"/>
                  <a:gd name="T17" fmla="*/ 1 h 228"/>
                  <a:gd name="T18" fmla="*/ 30 w 258"/>
                  <a:gd name="T19" fmla="*/ 1 h 228"/>
                  <a:gd name="T20" fmla="*/ 28 w 258"/>
                  <a:gd name="T21" fmla="*/ 2 h 228"/>
                  <a:gd name="T22" fmla="*/ 28 w 258"/>
                  <a:gd name="T23" fmla="*/ 3 h 228"/>
                  <a:gd name="T24" fmla="*/ 27 w 258"/>
                  <a:gd name="T25" fmla="*/ 3 h 228"/>
                  <a:gd name="T26" fmla="*/ 28 w 258"/>
                  <a:gd name="T27" fmla="*/ 3 h 228"/>
                  <a:gd name="T28" fmla="*/ 27 w 258"/>
                  <a:gd name="T29" fmla="*/ 4 h 228"/>
                  <a:gd name="T30" fmla="*/ 25 w 258"/>
                  <a:gd name="T31" fmla="*/ 5 h 228"/>
                  <a:gd name="T32" fmla="*/ 25 w 258"/>
                  <a:gd name="T33" fmla="*/ 6 h 228"/>
                  <a:gd name="T34" fmla="*/ 21 w 258"/>
                  <a:gd name="T35" fmla="*/ 7 h 228"/>
                  <a:gd name="T36" fmla="*/ 22 w 258"/>
                  <a:gd name="T37" fmla="*/ 7 h 228"/>
                  <a:gd name="T38" fmla="*/ 21 w 258"/>
                  <a:gd name="T39" fmla="*/ 7 h 228"/>
                  <a:gd name="T40" fmla="*/ 21 w 258"/>
                  <a:gd name="T41" fmla="*/ 9 h 228"/>
                  <a:gd name="T42" fmla="*/ 22 w 258"/>
                  <a:gd name="T43" fmla="*/ 9 h 228"/>
                  <a:gd name="T44" fmla="*/ 21 w 258"/>
                  <a:gd name="T45" fmla="*/ 9 h 228"/>
                  <a:gd name="T46" fmla="*/ 22 w 258"/>
                  <a:gd name="T47" fmla="*/ 9 h 228"/>
                  <a:gd name="T48" fmla="*/ 21 w 258"/>
                  <a:gd name="T49" fmla="*/ 9 h 228"/>
                  <a:gd name="T50" fmla="*/ 21 w 258"/>
                  <a:gd name="T51" fmla="*/ 10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8"/>
                  <a:gd name="T79" fmla="*/ 0 h 228"/>
                  <a:gd name="T80" fmla="*/ 258 w 258"/>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65" name="Freeform 142"/>
              <p:cNvSpPr>
                <a:spLocks noChangeAspect="1"/>
              </p:cNvSpPr>
              <p:nvPr/>
            </p:nvSpPr>
            <p:spPr bwMode="auto">
              <a:xfrm>
                <a:off x="4417" y="1624"/>
                <a:ext cx="197" cy="158"/>
              </a:xfrm>
              <a:custGeom>
                <a:avLst/>
                <a:gdLst>
                  <a:gd name="T0" fmla="*/ 21 w 258"/>
                  <a:gd name="T1" fmla="*/ 10 h 234"/>
                  <a:gd name="T2" fmla="*/ 4 w 258"/>
                  <a:gd name="T3" fmla="*/ 10 h 234"/>
                  <a:gd name="T4" fmla="*/ 4 w 258"/>
                  <a:gd name="T5" fmla="*/ 8 h 234"/>
                  <a:gd name="T6" fmla="*/ 2 w 258"/>
                  <a:gd name="T7" fmla="*/ 8 h 234"/>
                  <a:gd name="T8" fmla="*/ 2 w 258"/>
                  <a:gd name="T9" fmla="*/ 3 h 234"/>
                  <a:gd name="T10" fmla="*/ 0 w 258"/>
                  <a:gd name="T11" fmla="*/ 1 h 234"/>
                  <a:gd name="T12" fmla="*/ 27 w 258"/>
                  <a:gd name="T13" fmla="*/ 0 h 234"/>
                  <a:gd name="T14" fmla="*/ 27 w 258"/>
                  <a:gd name="T15" fmla="*/ 1 h 234"/>
                  <a:gd name="T16" fmla="*/ 25 w 258"/>
                  <a:gd name="T17" fmla="*/ 1 h 234"/>
                  <a:gd name="T18" fmla="*/ 30 w 258"/>
                  <a:gd name="T19" fmla="*/ 1 h 234"/>
                  <a:gd name="T20" fmla="*/ 28 w 258"/>
                  <a:gd name="T21" fmla="*/ 2 h 234"/>
                  <a:gd name="T22" fmla="*/ 28 w 258"/>
                  <a:gd name="T23" fmla="*/ 3 h 234"/>
                  <a:gd name="T24" fmla="*/ 27 w 258"/>
                  <a:gd name="T25" fmla="*/ 3 h 234"/>
                  <a:gd name="T26" fmla="*/ 28 w 258"/>
                  <a:gd name="T27" fmla="*/ 3 h 234"/>
                  <a:gd name="T28" fmla="*/ 27 w 258"/>
                  <a:gd name="T29" fmla="*/ 4 h 234"/>
                  <a:gd name="T30" fmla="*/ 25 w 258"/>
                  <a:gd name="T31" fmla="*/ 5 h 234"/>
                  <a:gd name="T32" fmla="*/ 25 w 258"/>
                  <a:gd name="T33" fmla="*/ 6 h 234"/>
                  <a:gd name="T34" fmla="*/ 21 w 258"/>
                  <a:gd name="T35" fmla="*/ 7 h 234"/>
                  <a:gd name="T36" fmla="*/ 22 w 258"/>
                  <a:gd name="T37" fmla="*/ 7 h 234"/>
                  <a:gd name="T38" fmla="*/ 21 w 258"/>
                  <a:gd name="T39" fmla="*/ 7 h 234"/>
                  <a:gd name="T40" fmla="*/ 21 w 258"/>
                  <a:gd name="T41" fmla="*/ 9 h 234"/>
                  <a:gd name="T42" fmla="*/ 22 w 258"/>
                  <a:gd name="T43" fmla="*/ 9 h 234"/>
                  <a:gd name="T44" fmla="*/ 21 w 258"/>
                  <a:gd name="T45" fmla="*/ 9 h 234"/>
                  <a:gd name="T46" fmla="*/ 22 w 258"/>
                  <a:gd name="T47" fmla="*/ 9 h 234"/>
                  <a:gd name="T48" fmla="*/ 21 w 258"/>
                  <a:gd name="T49" fmla="*/ 9 h 234"/>
                  <a:gd name="T50" fmla="*/ 21 w 258"/>
                  <a:gd name="T51" fmla="*/ 10 h 234"/>
                  <a:gd name="T52" fmla="*/ 21 w 258"/>
                  <a:gd name="T53" fmla="*/ 10 h 2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34"/>
                  <a:gd name="T83" fmla="*/ 258 w 258"/>
                  <a:gd name="T84" fmla="*/ 234 h 2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66" name="Freeform 143"/>
              <p:cNvSpPr>
                <a:spLocks noChangeAspect="1"/>
              </p:cNvSpPr>
              <p:nvPr/>
            </p:nvSpPr>
            <p:spPr bwMode="auto">
              <a:xfrm>
                <a:off x="3328" y="1253"/>
                <a:ext cx="311" cy="472"/>
              </a:xfrm>
              <a:custGeom>
                <a:avLst/>
                <a:gdLst>
                  <a:gd name="T0" fmla="*/ 40 w 408"/>
                  <a:gd name="T1" fmla="*/ 31 h 696"/>
                  <a:gd name="T2" fmla="*/ 26 w 408"/>
                  <a:gd name="T3" fmla="*/ 31 h 696"/>
                  <a:gd name="T4" fmla="*/ 25 w 408"/>
                  <a:gd name="T5" fmla="*/ 28 h 696"/>
                  <a:gd name="T6" fmla="*/ 23 w 408"/>
                  <a:gd name="T7" fmla="*/ 26 h 696"/>
                  <a:gd name="T8" fmla="*/ 21 w 408"/>
                  <a:gd name="T9" fmla="*/ 26 h 696"/>
                  <a:gd name="T10" fmla="*/ 21 w 408"/>
                  <a:gd name="T11" fmla="*/ 26 h 696"/>
                  <a:gd name="T12" fmla="*/ 17 w 408"/>
                  <a:gd name="T13" fmla="*/ 25 h 696"/>
                  <a:gd name="T14" fmla="*/ 15 w 408"/>
                  <a:gd name="T15" fmla="*/ 24 h 696"/>
                  <a:gd name="T16" fmla="*/ 11 w 408"/>
                  <a:gd name="T17" fmla="*/ 23 h 696"/>
                  <a:gd name="T18" fmla="*/ 8 w 408"/>
                  <a:gd name="T19" fmla="*/ 23 h 696"/>
                  <a:gd name="T20" fmla="*/ 11 w 408"/>
                  <a:gd name="T21" fmla="*/ 21 h 696"/>
                  <a:gd name="T22" fmla="*/ 8 w 408"/>
                  <a:gd name="T23" fmla="*/ 21 h 696"/>
                  <a:gd name="T24" fmla="*/ 9 w 408"/>
                  <a:gd name="T25" fmla="*/ 20 h 696"/>
                  <a:gd name="T26" fmla="*/ 5 w 408"/>
                  <a:gd name="T27" fmla="*/ 17 h 696"/>
                  <a:gd name="T28" fmla="*/ 5 w 408"/>
                  <a:gd name="T29" fmla="*/ 16 h 696"/>
                  <a:gd name="T30" fmla="*/ 7 w 408"/>
                  <a:gd name="T31" fmla="*/ 16 h 696"/>
                  <a:gd name="T32" fmla="*/ 4 w 408"/>
                  <a:gd name="T33" fmla="*/ 14 h 696"/>
                  <a:gd name="T34" fmla="*/ 5 w 408"/>
                  <a:gd name="T35" fmla="*/ 13 h 696"/>
                  <a:gd name="T36" fmla="*/ 7 w 408"/>
                  <a:gd name="T37" fmla="*/ 14 h 696"/>
                  <a:gd name="T38" fmla="*/ 5 w 408"/>
                  <a:gd name="T39" fmla="*/ 12 h 696"/>
                  <a:gd name="T40" fmla="*/ 8 w 408"/>
                  <a:gd name="T41" fmla="*/ 12 h 696"/>
                  <a:gd name="T42" fmla="*/ 5 w 408"/>
                  <a:gd name="T43" fmla="*/ 12 h 696"/>
                  <a:gd name="T44" fmla="*/ 5 w 408"/>
                  <a:gd name="T45" fmla="*/ 13 h 696"/>
                  <a:gd name="T46" fmla="*/ 4 w 408"/>
                  <a:gd name="T47" fmla="*/ 12 h 696"/>
                  <a:gd name="T48" fmla="*/ 3 w 408"/>
                  <a:gd name="T49" fmla="*/ 12 h 696"/>
                  <a:gd name="T50" fmla="*/ 4 w 408"/>
                  <a:gd name="T51" fmla="*/ 12 h 696"/>
                  <a:gd name="T52" fmla="*/ 2 w 408"/>
                  <a:gd name="T53" fmla="*/ 9 h 696"/>
                  <a:gd name="T54" fmla="*/ 2 w 408"/>
                  <a:gd name="T55" fmla="*/ 6 h 696"/>
                  <a:gd name="T56" fmla="*/ 0 w 408"/>
                  <a:gd name="T57" fmla="*/ 4 h 696"/>
                  <a:gd name="T58" fmla="*/ 3 w 408"/>
                  <a:gd name="T59" fmla="*/ 3 h 696"/>
                  <a:gd name="T60" fmla="*/ 5 w 408"/>
                  <a:gd name="T61" fmla="*/ 0 h 696"/>
                  <a:gd name="T62" fmla="*/ 26 w 408"/>
                  <a:gd name="T63" fmla="*/ 2 h 696"/>
                  <a:gd name="T64" fmla="*/ 21 w 408"/>
                  <a:gd name="T65" fmla="*/ 11 h 696"/>
                  <a:gd name="T66" fmla="*/ 44 w 408"/>
                  <a:gd name="T67" fmla="*/ 25 h 696"/>
                  <a:gd name="T68" fmla="*/ 46 w 408"/>
                  <a:gd name="T69" fmla="*/ 27 h 696"/>
                  <a:gd name="T70" fmla="*/ 43 w 408"/>
                  <a:gd name="T71" fmla="*/ 28 h 696"/>
                  <a:gd name="T72" fmla="*/ 43 w 408"/>
                  <a:gd name="T73" fmla="*/ 28 h 696"/>
                  <a:gd name="T74" fmla="*/ 42 w 408"/>
                  <a:gd name="T75" fmla="*/ 29 h 696"/>
                  <a:gd name="T76" fmla="*/ 43 w 408"/>
                  <a:gd name="T77" fmla="*/ 31 h 696"/>
                  <a:gd name="T78" fmla="*/ 40 w 408"/>
                  <a:gd name="T79" fmla="*/ 31 h 696"/>
                  <a:gd name="T80" fmla="*/ 40 w 408"/>
                  <a:gd name="T81" fmla="*/ 31 h 6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96"/>
                  <a:gd name="T125" fmla="*/ 408 w 408"/>
                  <a:gd name="T126" fmla="*/ 696 h 6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67" name="Freeform 144"/>
              <p:cNvSpPr>
                <a:spLocks noChangeAspect="1"/>
              </p:cNvSpPr>
              <p:nvPr/>
            </p:nvSpPr>
            <p:spPr bwMode="auto">
              <a:xfrm>
                <a:off x="3328" y="1253"/>
                <a:ext cx="311" cy="477"/>
              </a:xfrm>
              <a:custGeom>
                <a:avLst/>
                <a:gdLst>
                  <a:gd name="T0" fmla="*/ 40 w 408"/>
                  <a:gd name="T1" fmla="*/ 32 h 702"/>
                  <a:gd name="T2" fmla="*/ 26 w 408"/>
                  <a:gd name="T3" fmla="*/ 31 h 702"/>
                  <a:gd name="T4" fmla="*/ 25 w 408"/>
                  <a:gd name="T5" fmla="*/ 29 h 702"/>
                  <a:gd name="T6" fmla="*/ 23 w 408"/>
                  <a:gd name="T7" fmla="*/ 27 h 702"/>
                  <a:gd name="T8" fmla="*/ 21 w 408"/>
                  <a:gd name="T9" fmla="*/ 27 h 702"/>
                  <a:gd name="T10" fmla="*/ 21 w 408"/>
                  <a:gd name="T11" fmla="*/ 26 h 702"/>
                  <a:gd name="T12" fmla="*/ 17 w 408"/>
                  <a:gd name="T13" fmla="*/ 25 h 702"/>
                  <a:gd name="T14" fmla="*/ 15 w 408"/>
                  <a:gd name="T15" fmla="*/ 24 h 702"/>
                  <a:gd name="T16" fmla="*/ 11 w 408"/>
                  <a:gd name="T17" fmla="*/ 24 h 702"/>
                  <a:gd name="T18" fmla="*/ 8 w 408"/>
                  <a:gd name="T19" fmla="*/ 23 h 702"/>
                  <a:gd name="T20" fmla="*/ 11 w 408"/>
                  <a:gd name="T21" fmla="*/ 21 h 702"/>
                  <a:gd name="T22" fmla="*/ 8 w 408"/>
                  <a:gd name="T23" fmla="*/ 21 h 702"/>
                  <a:gd name="T24" fmla="*/ 9 w 408"/>
                  <a:gd name="T25" fmla="*/ 20 h 702"/>
                  <a:gd name="T26" fmla="*/ 5 w 408"/>
                  <a:gd name="T27" fmla="*/ 18 h 702"/>
                  <a:gd name="T28" fmla="*/ 5 w 408"/>
                  <a:gd name="T29" fmla="*/ 16 h 702"/>
                  <a:gd name="T30" fmla="*/ 7 w 408"/>
                  <a:gd name="T31" fmla="*/ 16 h 702"/>
                  <a:gd name="T32" fmla="*/ 4 w 408"/>
                  <a:gd name="T33" fmla="*/ 14 h 702"/>
                  <a:gd name="T34" fmla="*/ 5 w 408"/>
                  <a:gd name="T35" fmla="*/ 13 h 702"/>
                  <a:gd name="T36" fmla="*/ 7 w 408"/>
                  <a:gd name="T37" fmla="*/ 14 h 702"/>
                  <a:gd name="T38" fmla="*/ 5 w 408"/>
                  <a:gd name="T39" fmla="*/ 12 h 702"/>
                  <a:gd name="T40" fmla="*/ 8 w 408"/>
                  <a:gd name="T41" fmla="*/ 12 h 702"/>
                  <a:gd name="T42" fmla="*/ 5 w 408"/>
                  <a:gd name="T43" fmla="*/ 12 h 702"/>
                  <a:gd name="T44" fmla="*/ 5 w 408"/>
                  <a:gd name="T45" fmla="*/ 13 h 702"/>
                  <a:gd name="T46" fmla="*/ 4 w 408"/>
                  <a:gd name="T47" fmla="*/ 12 h 702"/>
                  <a:gd name="T48" fmla="*/ 3 w 408"/>
                  <a:gd name="T49" fmla="*/ 12 h 702"/>
                  <a:gd name="T50" fmla="*/ 4 w 408"/>
                  <a:gd name="T51" fmla="*/ 12 h 702"/>
                  <a:gd name="T52" fmla="*/ 2 w 408"/>
                  <a:gd name="T53" fmla="*/ 9 h 702"/>
                  <a:gd name="T54" fmla="*/ 2 w 408"/>
                  <a:gd name="T55" fmla="*/ 7 h 702"/>
                  <a:gd name="T56" fmla="*/ 0 w 408"/>
                  <a:gd name="T57" fmla="*/ 4 h 702"/>
                  <a:gd name="T58" fmla="*/ 3 w 408"/>
                  <a:gd name="T59" fmla="*/ 3 h 702"/>
                  <a:gd name="T60" fmla="*/ 5 w 408"/>
                  <a:gd name="T61" fmla="*/ 0 h 702"/>
                  <a:gd name="T62" fmla="*/ 26 w 408"/>
                  <a:gd name="T63" fmla="*/ 2 h 702"/>
                  <a:gd name="T64" fmla="*/ 21 w 408"/>
                  <a:gd name="T65" fmla="*/ 11 h 702"/>
                  <a:gd name="T66" fmla="*/ 44 w 408"/>
                  <a:gd name="T67" fmla="*/ 25 h 702"/>
                  <a:gd name="T68" fmla="*/ 46 w 408"/>
                  <a:gd name="T69" fmla="*/ 28 h 702"/>
                  <a:gd name="T70" fmla="*/ 43 w 408"/>
                  <a:gd name="T71" fmla="*/ 28 h 702"/>
                  <a:gd name="T72" fmla="*/ 43 w 408"/>
                  <a:gd name="T73" fmla="*/ 29 h 702"/>
                  <a:gd name="T74" fmla="*/ 42 w 408"/>
                  <a:gd name="T75" fmla="*/ 30 h 702"/>
                  <a:gd name="T76" fmla="*/ 43 w 408"/>
                  <a:gd name="T77" fmla="*/ 31 h 702"/>
                  <a:gd name="T78" fmla="*/ 40 w 408"/>
                  <a:gd name="T79" fmla="*/ 32 h 702"/>
                  <a:gd name="T80" fmla="*/ 40 w 408"/>
                  <a:gd name="T81" fmla="*/ 32 h 702"/>
                  <a:gd name="T82" fmla="*/ 40 w 408"/>
                  <a:gd name="T83" fmla="*/ 32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702"/>
                  <a:gd name="T128" fmla="*/ 408 w 408"/>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68" name="Freeform 145"/>
              <p:cNvSpPr>
                <a:spLocks noChangeAspect="1"/>
              </p:cNvSpPr>
              <p:nvPr/>
            </p:nvSpPr>
            <p:spPr bwMode="auto">
              <a:xfrm>
                <a:off x="3859" y="1404"/>
                <a:ext cx="284" cy="195"/>
              </a:xfrm>
              <a:custGeom>
                <a:avLst/>
                <a:gdLst>
                  <a:gd name="T0" fmla="*/ 43 w 372"/>
                  <a:gd name="T1" fmla="*/ 4 h 288"/>
                  <a:gd name="T2" fmla="*/ 40 w 372"/>
                  <a:gd name="T3" fmla="*/ 13 h 288"/>
                  <a:gd name="T4" fmla="*/ 36 w 372"/>
                  <a:gd name="T5" fmla="*/ 12 h 288"/>
                  <a:gd name="T6" fmla="*/ 0 w 372"/>
                  <a:gd name="T7" fmla="*/ 11 h 288"/>
                  <a:gd name="T8" fmla="*/ 2 w 372"/>
                  <a:gd name="T9" fmla="*/ 9 h 288"/>
                  <a:gd name="T10" fmla="*/ 4 w 372"/>
                  <a:gd name="T11" fmla="*/ 0 h 288"/>
                  <a:gd name="T12" fmla="*/ 32 w 372"/>
                  <a:gd name="T13" fmla="*/ 1 h 288"/>
                  <a:gd name="T14" fmla="*/ 43 w 372"/>
                  <a:gd name="T15" fmla="*/ 1 h 288"/>
                  <a:gd name="T16" fmla="*/ 43 w 372"/>
                  <a:gd name="T17" fmla="*/ 3 h 288"/>
                  <a:gd name="T18" fmla="*/ 43 w 372"/>
                  <a:gd name="T19" fmla="*/ 4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288"/>
                  <a:gd name="T32" fmla="*/ 372 w 372"/>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69" name="Freeform 146"/>
              <p:cNvSpPr>
                <a:spLocks noChangeAspect="1"/>
              </p:cNvSpPr>
              <p:nvPr/>
            </p:nvSpPr>
            <p:spPr bwMode="auto">
              <a:xfrm>
                <a:off x="3859" y="1404"/>
                <a:ext cx="284" cy="195"/>
              </a:xfrm>
              <a:custGeom>
                <a:avLst/>
                <a:gdLst>
                  <a:gd name="T0" fmla="*/ 43 w 372"/>
                  <a:gd name="T1" fmla="*/ 4 h 288"/>
                  <a:gd name="T2" fmla="*/ 40 w 372"/>
                  <a:gd name="T3" fmla="*/ 13 h 288"/>
                  <a:gd name="T4" fmla="*/ 36 w 372"/>
                  <a:gd name="T5" fmla="*/ 12 h 288"/>
                  <a:gd name="T6" fmla="*/ 0 w 372"/>
                  <a:gd name="T7" fmla="*/ 11 h 288"/>
                  <a:gd name="T8" fmla="*/ 2 w 372"/>
                  <a:gd name="T9" fmla="*/ 9 h 288"/>
                  <a:gd name="T10" fmla="*/ 4 w 372"/>
                  <a:gd name="T11" fmla="*/ 0 h 288"/>
                  <a:gd name="T12" fmla="*/ 32 w 372"/>
                  <a:gd name="T13" fmla="*/ 1 h 288"/>
                  <a:gd name="T14" fmla="*/ 43 w 372"/>
                  <a:gd name="T15" fmla="*/ 1 h 288"/>
                  <a:gd name="T16" fmla="*/ 43 w 372"/>
                  <a:gd name="T17" fmla="*/ 3 h 288"/>
                  <a:gd name="T18" fmla="*/ 43 w 372"/>
                  <a:gd name="T19" fmla="*/ 4 h 288"/>
                  <a:gd name="T20" fmla="*/ 43 w 372"/>
                  <a:gd name="T21" fmla="*/ 5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288"/>
                  <a:gd name="T35" fmla="*/ 372 w 372"/>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70" name="Freeform 147"/>
              <p:cNvSpPr>
                <a:spLocks noChangeAspect="1"/>
              </p:cNvSpPr>
              <p:nvPr/>
            </p:nvSpPr>
            <p:spPr bwMode="auto">
              <a:xfrm>
                <a:off x="5168" y="1290"/>
                <a:ext cx="68" cy="57"/>
              </a:xfrm>
              <a:custGeom>
                <a:avLst/>
                <a:gdLst>
                  <a:gd name="T0" fmla="*/ 8 w 90"/>
                  <a:gd name="T1" fmla="*/ 0 h 84"/>
                  <a:gd name="T2" fmla="*/ 10 w 90"/>
                  <a:gd name="T3" fmla="*/ 2 h 84"/>
                  <a:gd name="T4" fmla="*/ 5 w 90"/>
                  <a:gd name="T5" fmla="*/ 3 h 84"/>
                  <a:gd name="T6" fmla="*/ 2 w 90"/>
                  <a:gd name="T7" fmla="*/ 3 h 84"/>
                  <a:gd name="T8" fmla="*/ 2 w 90"/>
                  <a:gd name="T9" fmla="*/ 3 h 84"/>
                  <a:gd name="T10" fmla="*/ 0 w 90"/>
                  <a:gd name="T11" fmla="*/ 1 h 84"/>
                  <a:gd name="T12" fmla="*/ 8 w 90"/>
                  <a:gd name="T13" fmla="*/ 0 h 84"/>
                  <a:gd name="T14" fmla="*/ 8 w 90"/>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84"/>
                  <a:gd name="T26" fmla="*/ 90 w 90"/>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84">
                    <a:moveTo>
                      <a:pt x="84" y="0"/>
                    </a:moveTo>
                    <a:lnTo>
                      <a:pt x="90" y="42"/>
                    </a:lnTo>
                    <a:lnTo>
                      <a:pt x="42" y="60"/>
                    </a:lnTo>
                    <a:lnTo>
                      <a:pt x="12" y="84"/>
                    </a:lnTo>
                    <a:lnTo>
                      <a:pt x="12" y="72"/>
                    </a:lnTo>
                    <a:lnTo>
                      <a:pt x="0" y="18"/>
                    </a:lnTo>
                    <a:lnTo>
                      <a:pt x="78" y="0"/>
                    </a:lnTo>
                    <a:lnTo>
                      <a:pt x="84"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71" name="Freeform 148"/>
              <p:cNvSpPr>
                <a:spLocks noChangeAspect="1"/>
              </p:cNvSpPr>
              <p:nvPr/>
            </p:nvSpPr>
            <p:spPr bwMode="auto">
              <a:xfrm>
                <a:off x="5168" y="1290"/>
                <a:ext cx="68" cy="57"/>
              </a:xfrm>
              <a:custGeom>
                <a:avLst/>
                <a:gdLst>
                  <a:gd name="T0" fmla="*/ 8 w 90"/>
                  <a:gd name="T1" fmla="*/ 0 h 84"/>
                  <a:gd name="T2" fmla="*/ 10 w 90"/>
                  <a:gd name="T3" fmla="*/ 2 h 84"/>
                  <a:gd name="T4" fmla="*/ 5 w 90"/>
                  <a:gd name="T5" fmla="*/ 3 h 84"/>
                  <a:gd name="T6" fmla="*/ 2 w 90"/>
                  <a:gd name="T7" fmla="*/ 3 h 84"/>
                  <a:gd name="T8" fmla="*/ 2 w 90"/>
                  <a:gd name="T9" fmla="*/ 3 h 84"/>
                  <a:gd name="T10" fmla="*/ 0 w 90"/>
                  <a:gd name="T11" fmla="*/ 1 h 84"/>
                  <a:gd name="T12" fmla="*/ 8 w 90"/>
                  <a:gd name="T13" fmla="*/ 0 h 84"/>
                  <a:gd name="T14" fmla="*/ 8 w 90"/>
                  <a:gd name="T15" fmla="*/ 0 h 84"/>
                  <a:gd name="T16" fmla="*/ 8 w 90"/>
                  <a:gd name="T17" fmla="*/ 1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4"/>
                  <a:gd name="T29" fmla="*/ 90 w 90"/>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72" name="Freeform 149"/>
              <p:cNvSpPr>
                <a:spLocks noChangeAspect="1"/>
              </p:cNvSpPr>
              <p:nvPr/>
            </p:nvSpPr>
            <p:spPr bwMode="auto">
              <a:xfrm>
                <a:off x="5113" y="1412"/>
                <a:ext cx="41" cy="57"/>
              </a:xfrm>
              <a:custGeom>
                <a:avLst/>
                <a:gdLst>
                  <a:gd name="T0" fmla="*/ 2 w 54"/>
                  <a:gd name="T1" fmla="*/ 0 h 84"/>
                  <a:gd name="T2" fmla="*/ 2 w 54"/>
                  <a:gd name="T3" fmla="*/ 1 h 84"/>
                  <a:gd name="T4" fmla="*/ 2 w 54"/>
                  <a:gd name="T5" fmla="*/ 1 h 84"/>
                  <a:gd name="T6" fmla="*/ 4 w 54"/>
                  <a:gd name="T7" fmla="*/ 2 h 84"/>
                  <a:gd name="T8" fmla="*/ 5 w 54"/>
                  <a:gd name="T9" fmla="*/ 3 h 84"/>
                  <a:gd name="T10" fmla="*/ 5 w 54"/>
                  <a:gd name="T11" fmla="*/ 3 h 84"/>
                  <a:gd name="T12" fmla="*/ 6 w 54"/>
                  <a:gd name="T13" fmla="*/ 3 h 84"/>
                  <a:gd name="T14" fmla="*/ 3 w 54"/>
                  <a:gd name="T15" fmla="*/ 3 h 84"/>
                  <a:gd name="T16" fmla="*/ 0 w 54"/>
                  <a:gd name="T17" fmla="*/ 1 h 84"/>
                  <a:gd name="T18" fmla="*/ 2 w 54"/>
                  <a:gd name="T19" fmla="*/ 0 h 84"/>
                  <a:gd name="T20" fmla="*/ 2 w 54"/>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4"/>
                  <a:gd name="T35" fmla="*/ 54 w 54"/>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73" name="Freeform 150"/>
              <p:cNvSpPr>
                <a:spLocks noChangeAspect="1"/>
              </p:cNvSpPr>
              <p:nvPr/>
            </p:nvSpPr>
            <p:spPr bwMode="auto">
              <a:xfrm>
                <a:off x="5113" y="1412"/>
                <a:ext cx="41" cy="57"/>
              </a:xfrm>
              <a:custGeom>
                <a:avLst/>
                <a:gdLst>
                  <a:gd name="T0" fmla="*/ 2 w 54"/>
                  <a:gd name="T1" fmla="*/ 0 h 84"/>
                  <a:gd name="T2" fmla="*/ 2 w 54"/>
                  <a:gd name="T3" fmla="*/ 1 h 84"/>
                  <a:gd name="T4" fmla="*/ 2 w 54"/>
                  <a:gd name="T5" fmla="*/ 1 h 84"/>
                  <a:gd name="T6" fmla="*/ 4 w 54"/>
                  <a:gd name="T7" fmla="*/ 2 h 84"/>
                  <a:gd name="T8" fmla="*/ 5 w 54"/>
                  <a:gd name="T9" fmla="*/ 3 h 84"/>
                  <a:gd name="T10" fmla="*/ 5 w 54"/>
                  <a:gd name="T11" fmla="*/ 3 h 84"/>
                  <a:gd name="T12" fmla="*/ 6 w 54"/>
                  <a:gd name="T13" fmla="*/ 3 h 84"/>
                  <a:gd name="T14" fmla="*/ 3 w 54"/>
                  <a:gd name="T15" fmla="*/ 3 h 84"/>
                  <a:gd name="T16" fmla="*/ 0 w 54"/>
                  <a:gd name="T17" fmla="*/ 1 h 84"/>
                  <a:gd name="T18" fmla="*/ 2 w 54"/>
                  <a:gd name="T19" fmla="*/ 0 h 84"/>
                  <a:gd name="T20" fmla="*/ 2 w 54"/>
                  <a:gd name="T21" fmla="*/ 0 h 84"/>
                  <a:gd name="T22" fmla="*/ 2 w 54"/>
                  <a:gd name="T23" fmla="*/ 1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84"/>
                  <a:gd name="T38" fmla="*/ 54 w 54"/>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74" name="Freeform 151"/>
              <p:cNvSpPr>
                <a:spLocks noChangeAspect="1"/>
              </p:cNvSpPr>
              <p:nvPr/>
            </p:nvSpPr>
            <p:spPr bwMode="auto">
              <a:xfrm>
                <a:off x="5072" y="1461"/>
                <a:ext cx="9" cy="4"/>
              </a:xfrm>
              <a:custGeom>
                <a:avLst/>
                <a:gdLst>
                  <a:gd name="T0" fmla="*/ 2 w 12"/>
                  <a:gd name="T1" fmla="*/ 1 h 6"/>
                  <a:gd name="T2" fmla="*/ 0 w 12"/>
                  <a:gd name="T3" fmla="*/ 0 h 6"/>
                  <a:gd name="T4" fmla="*/ 2 w 12"/>
                  <a:gd name="T5" fmla="*/ 0 h 6"/>
                  <a:gd name="T6" fmla="*/ 2 w 12"/>
                  <a:gd name="T7" fmla="*/ 1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6" y="6"/>
                    </a:moveTo>
                    <a:lnTo>
                      <a:pt x="0" y="0"/>
                    </a:lnTo>
                    <a:lnTo>
                      <a:pt x="12" y="0"/>
                    </a:lnTo>
                    <a:lnTo>
                      <a:pt x="6"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75" name="Freeform 152"/>
              <p:cNvSpPr>
                <a:spLocks noChangeAspect="1"/>
              </p:cNvSpPr>
              <p:nvPr/>
            </p:nvSpPr>
            <p:spPr bwMode="auto">
              <a:xfrm>
                <a:off x="5072" y="1461"/>
                <a:ext cx="9" cy="8"/>
              </a:xfrm>
              <a:custGeom>
                <a:avLst/>
                <a:gdLst>
                  <a:gd name="T0" fmla="*/ 2 w 12"/>
                  <a:gd name="T1" fmla="*/ 1 h 12"/>
                  <a:gd name="T2" fmla="*/ 0 w 12"/>
                  <a:gd name="T3" fmla="*/ 0 h 12"/>
                  <a:gd name="T4" fmla="*/ 2 w 12"/>
                  <a:gd name="T5" fmla="*/ 0 h 12"/>
                  <a:gd name="T6" fmla="*/ 2 w 12"/>
                  <a:gd name="T7" fmla="*/ 1 h 12"/>
                  <a:gd name="T8" fmla="*/ 2 w 12"/>
                  <a:gd name="T9" fmla="*/ 1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6" y="6"/>
                    </a:moveTo>
                    <a:lnTo>
                      <a:pt x="0" y="0"/>
                    </a:lnTo>
                    <a:lnTo>
                      <a:pt x="12" y="0"/>
                    </a:lnTo>
                    <a:lnTo>
                      <a:pt x="6" y="6"/>
                    </a:lnTo>
                    <a:lnTo>
                      <a:pt x="6"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76" name="Freeform 153"/>
              <p:cNvSpPr>
                <a:spLocks noChangeAspect="1"/>
              </p:cNvSpPr>
              <p:nvPr/>
            </p:nvSpPr>
            <p:spPr bwMode="auto">
              <a:xfrm>
                <a:off x="4715" y="1840"/>
                <a:ext cx="352" cy="236"/>
              </a:xfrm>
              <a:custGeom>
                <a:avLst/>
                <a:gdLst>
                  <a:gd name="T0" fmla="*/ 38 w 462"/>
                  <a:gd name="T1" fmla="*/ 0 h 348"/>
                  <a:gd name="T2" fmla="*/ 52 w 462"/>
                  <a:gd name="T3" fmla="*/ 11 h 348"/>
                  <a:gd name="T4" fmla="*/ 53 w 462"/>
                  <a:gd name="T5" fmla="*/ 13 h 348"/>
                  <a:gd name="T6" fmla="*/ 51 w 462"/>
                  <a:gd name="T7" fmla="*/ 14 h 348"/>
                  <a:gd name="T8" fmla="*/ 51 w 462"/>
                  <a:gd name="T9" fmla="*/ 14 h 348"/>
                  <a:gd name="T10" fmla="*/ 50 w 462"/>
                  <a:gd name="T11" fmla="*/ 15 h 348"/>
                  <a:gd name="T12" fmla="*/ 46 w 462"/>
                  <a:gd name="T13" fmla="*/ 16 h 348"/>
                  <a:gd name="T14" fmla="*/ 46 w 462"/>
                  <a:gd name="T15" fmla="*/ 15 h 348"/>
                  <a:gd name="T16" fmla="*/ 47 w 462"/>
                  <a:gd name="T17" fmla="*/ 15 h 348"/>
                  <a:gd name="T18" fmla="*/ 47 w 462"/>
                  <a:gd name="T19" fmla="*/ 15 h 348"/>
                  <a:gd name="T20" fmla="*/ 46 w 462"/>
                  <a:gd name="T21" fmla="*/ 15 h 348"/>
                  <a:gd name="T22" fmla="*/ 43 w 462"/>
                  <a:gd name="T23" fmla="*/ 14 h 348"/>
                  <a:gd name="T24" fmla="*/ 42 w 462"/>
                  <a:gd name="T25" fmla="*/ 14 h 348"/>
                  <a:gd name="T26" fmla="*/ 40 w 462"/>
                  <a:gd name="T27" fmla="*/ 12 h 348"/>
                  <a:gd name="T28" fmla="*/ 38 w 462"/>
                  <a:gd name="T29" fmla="*/ 12 h 348"/>
                  <a:gd name="T30" fmla="*/ 38 w 462"/>
                  <a:gd name="T31" fmla="*/ 11 h 348"/>
                  <a:gd name="T32" fmla="*/ 37 w 462"/>
                  <a:gd name="T33" fmla="*/ 11 h 348"/>
                  <a:gd name="T34" fmla="*/ 38 w 462"/>
                  <a:gd name="T35" fmla="*/ 12 h 348"/>
                  <a:gd name="T36" fmla="*/ 37 w 462"/>
                  <a:gd name="T37" fmla="*/ 12 h 348"/>
                  <a:gd name="T38" fmla="*/ 34 w 462"/>
                  <a:gd name="T39" fmla="*/ 9 h 348"/>
                  <a:gd name="T40" fmla="*/ 35 w 462"/>
                  <a:gd name="T41" fmla="*/ 8 h 348"/>
                  <a:gd name="T42" fmla="*/ 33 w 462"/>
                  <a:gd name="T43" fmla="*/ 8 h 348"/>
                  <a:gd name="T44" fmla="*/ 34 w 462"/>
                  <a:gd name="T45" fmla="*/ 9 h 348"/>
                  <a:gd name="T46" fmla="*/ 32 w 462"/>
                  <a:gd name="T47" fmla="*/ 8 h 348"/>
                  <a:gd name="T48" fmla="*/ 33 w 462"/>
                  <a:gd name="T49" fmla="*/ 5 h 348"/>
                  <a:gd name="T50" fmla="*/ 25 w 462"/>
                  <a:gd name="T51" fmla="*/ 3 h 348"/>
                  <a:gd name="T52" fmla="*/ 21 w 462"/>
                  <a:gd name="T53" fmla="*/ 3 h 348"/>
                  <a:gd name="T54" fmla="*/ 21 w 462"/>
                  <a:gd name="T55" fmla="*/ 3 h 348"/>
                  <a:gd name="T56" fmla="*/ 14 w 462"/>
                  <a:gd name="T57" fmla="*/ 4 h 348"/>
                  <a:gd name="T58" fmla="*/ 14 w 462"/>
                  <a:gd name="T59" fmla="*/ 3 h 348"/>
                  <a:gd name="T60" fmla="*/ 15 w 462"/>
                  <a:gd name="T61" fmla="*/ 4 h 348"/>
                  <a:gd name="T62" fmla="*/ 15 w 462"/>
                  <a:gd name="T63" fmla="*/ 3 h 348"/>
                  <a:gd name="T64" fmla="*/ 11 w 462"/>
                  <a:gd name="T65" fmla="*/ 2 h 348"/>
                  <a:gd name="T66" fmla="*/ 11 w 462"/>
                  <a:gd name="T67" fmla="*/ 3 h 348"/>
                  <a:gd name="T68" fmla="*/ 11 w 462"/>
                  <a:gd name="T69" fmla="*/ 3 h 348"/>
                  <a:gd name="T70" fmla="*/ 7 w 462"/>
                  <a:gd name="T71" fmla="*/ 2 h 348"/>
                  <a:gd name="T72" fmla="*/ 9 w 462"/>
                  <a:gd name="T73" fmla="*/ 2 h 348"/>
                  <a:gd name="T74" fmla="*/ 8 w 462"/>
                  <a:gd name="T75" fmla="*/ 2 h 348"/>
                  <a:gd name="T76" fmla="*/ 3 w 462"/>
                  <a:gd name="T77" fmla="*/ 3 h 348"/>
                  <a:gd name="T78" fmla="*/ 4 w 462"/>
                  <a:gd name="T79" fmla="*/ 2 h 348"/>
                  <a:gd name="T80" fmla="*/ 3 w 462"/>
                  <a:gd name="T81" fmla="*/ 2 h 348"/>
                  <a:gd name="T82" fmla="*/ 3 w 462"/>
                  <a:gd name="T83" fmla="*/ 2 h 348"/>
                  <a:gd name="T84" fmla="*/ 2 w 462"/>
                  <a:gd name="T85" fmla="*/ 3 h 348"/>
                  <a:gd name="T86" fmla="*/ 2 w 462"/>
                  <a:gd name="T87" fmla="*/ 2 h 348"/>
                  <a:gd name="T88" fmla="*/ 0 w 462"/>
                  <a:gd name="T89" fmla="*/ 1 h 348"/>
                  <a:gd name="T90" fmla="*/ 0 w 462"/>
                  <a:gd name="T91" fmla="*/ 1 h 348"/>
                  <a:gd name="T92" fmla="*/ 16 w 462"/>
                  <a:gd name="T93" fmla="*/ 1 h 348"/>
                  <a:gd name="T94" fmla="*/ 17 w 462"/>
                  <a:gd name="T95" fmla="*/ 1 h 348"/>
                  <a:gd name="T96" fmla="*/ 33 w 462"/>
                  <a:gd name="T97" fmla="*/ 1 h 348"/>
                  <a:gd name="T98" fmla="*/ 34 w 462"/>
                  <a:gd name="T99" fmla="*/ 1 h 348"/>
                  <a:gd name="T100" fmla="*/ 35 w 462"/>
                  <a:gd name="T101" fmla="*/ 1 h 348"/>
                  <a:gd name="T102" fmla="*/ 35 w 462"/>
                  <a:gd name="T103" fmla="*/ 0 h 348"/>
                  <a:gd name="T104" fmla="*/ 38 w 462"/>
                  <a:gd name="T105" fmla="*/ 0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348"/>
                  <a:gd name="T161" fmla="*/ 462 w 462"/>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77" name="Freeform 154"/>
              <p:cNvSpPr>
                <a:spLocks noChangeAspect="1"/>
              </p:cNvSpPr>
              <p:nvPr/>
            </p:nvSpPr>
            <p:spPr bwMode="auto">
              <a:xfrm>
                <a:off x="4715" y="1840"/>
                <a:ext cx="352" cy="236"/>
              </a:xfrm>
              <a:custGeom>
                <a:avLst/>
                <a:gdLst>
                  <a:gd name="T0" fmla="*/ 38 w 462"/>
                  <a:gd name="T1" fmla="*/ 0 h 348"/>
                  <a:gd name="T2" fmla="*/ 52 w 462"/>
                  <a:gd name="T3" fmla="*/ 11 h 348"/>
                  <a:gd name="T4" fmla="*/ 53 w 462"/>
                  <a:gd name="T5" fmla="*/ 13 h 348"/>
                  <a:gd name="T6" fmla="*/ 51 w 462"/>
                  <a:gd name="T7" fmla="*/ 14 h 348"/>
                  <a:gd name="T8" fmla="*/ 51 w 462"/>
                  <a:gd name="T9" fmla="*/ 14 h 348"/>
                  <a:gd name="T10" fmla="*/ 50 w 462"/>
                  <a:gd name="T11" fmla="*/ 15 h 348"/>
                  <a:gd name="T12" fmla="*/ 46 w 462"/>
                  <a:gd name="T13" fmla="*/ 16 h 348"/>
                  <a:gd name="T14" fmla="*/ 46 w 462"/>
                  <a:gd name="T15" fmla="*/ 15 h 348"/>
                  <a:gd name="T16" fmla="*/ 47 w 462"/>
                  <a:gd name="T17" fmla="*/ 15 h 348"/>
                  <a:gd name="T18" fmla="*/ 47 w 462"/>
                  <a:gd name="T19" fmla="*/ 15 h 348"/>
                  <a:gd name="T20" fmla="*/ 46 w 462"/>
                  <a:gd name="T21" fmla="*/ 15 h 348"/>
                  <a:gd name="T22" fmla="*/ 43 w 462"/>
                  <a:gd name="T23" fmla="*/ 14 h 348"/>
                  <a:gd name="T24" fmla="*/ 42 w 462"/>
                  <a:gd name="T25" fmla="*/ 14 h 348"/>
                  <a:gd name="T26" fmla="*/ 40 w 462"/>
                  <a:gd name="T27" fmla="*/ 12 h 348"/>
                  <a:gd name="T28" fmla="*/ 38 w 462"/>
                  <a:gd name="T29" fmla="*/ 12 h 348"/>
                  <a:gd name="T30" fmla="*/ 38 w 462"/>
                  <a:gd name="T31" fmla="*/ 11 h 348"/>
                  <a:gd name="T32" fmla="*/ 37 w 462"/>
                  <a:gd name="T33" fmla="*/ 11 h 348"/>
                  <a:gd name="T34" fmla="*/ 38 w 462"/>
                  <a:gd name="T35" fmla="*/ 12 h 348"/>
                  <a:gd name="T36" fmla="*/ 37 w 462"/>
                  <a:gd name="T37" fmla="*/ 12 h 348"/>
                  <a:gd name="T38" fmla="*/ 34 w 462"/>
                  <a:gd name="T39" fmla="*/ 9 h 348"/>
                  <a:gd name="T40" fmla="*/ 35 w 462"/>
                  <a:gd name="T41" fmla="*/ 8 h 348"/>
                  <a:gd name="T42" fmla="*/ 33 w 462"/>
                  <a:gd name="T43" fmla="*/ 8 h 348"/>
                  <a:gd name="T44" fmla="*/ 34 w 462"/>
                  <a:gd name="T45" fmla="*/ 9 h 348"/>
                  <a:gd name="T46" fmla="*/ 32 w 462"/>
                  <a:gd name="T47" fmla="*/ 8 h 348"/>
                  <a:gd name="T48" fmla="*/ 33 w 462"/>
                  <a:gd name="T49" fmla="*/ 5 h 348"/>
                  <a:gd name="T50" fmla="*/ 25 w 462"/>
                  <a:gd name="T51" fmla="*/ 3 h 348"/>
                  <a:gd name="T52" fmla="*/ 21 w 462"/>
                  <a:gd name="T53" fmla="*/ 3 h 348"/>
                  <a:gd name="T54" fmla="*/ 21 w 462"/>
                  <a:gd name="T55" fmla="*/ 3 h 348"/>
                  <a:gd name="T56" fmla="*/ 14 w 462"/>
                  <a:gd name="T57" fmla="*/ 4 h 348"/>
                  <a:gd name="T58" fmla="*/ 14 w 462"/>
                  <a:gd name="T59" fmla="*/ 3 h 348"/>
                  <a:gd name="T60" fmla="*/ 15 w 462"/>
                  <a:gd name="T61" fmla="*/ 4 h 348"/>
                  <a:gd name="T62" fmla="*/ 15 w 462"/>
                  <a:gd name="T63" fmla="*/ 3 h 348"/>
                  <a:gd name="T64" fmla="*/ 11 w 462"/>
                  <a:gd name="T65" fmla="*/ 2 h 348"/>
                  <a:gd name="T66" fmla="*/ 11 w 462"/>
                  <a:gd name="T67" fmla="*/ 3 h 348"/>
                  <a:gd name="T68" fmla="*/ 11 w 462"/>
                  <a:gd name="T69" fmla="*/ 3 h 348"/>
                  <a:gd name="T70" fmla="*/ 7 w 462"/>
                  <a:gd name="T71" fmla="*/ 2 h 348"/>
                  <a:gd name="T72" fmla="*/ 9 w 462"/>
                  <a:gd name="T73" fmla="*/ 2 h 348"/>
                  <a:gd name="T74" fmla="*/ 8 w 462"/>
                  <a:gd name="T75" fmla="*/ 2 h 348"/>
                  <a:gd name="T76" fmla="*/ 3 w 462"/>
                  <a:gd name="T77" fmla="*/ 3 h 348"/>
                  <a:gd name="T78" fmla="*/ 4 w 462"/>
                  <a:gd name="T79" fmla="*/ 2 h 348"/>
                  <a:gd name="T80" fmla="*/ 3 w 462"/>
                  <a:gd name="T81" fmla="*/ 2 h 348"/>
                  <a:gd name="T82" fmla="*/ 3 w 462"/>
                  <a:gd name="T83" fmla="*/ 2 h 348"/>
                  <a:gd name="T84" fmla="*/ 2 w 462"/>
                  <a:gd name="T85" fmla="*/ 3 h 348"/>
                  <a:gd name="T86" fmla="*/ 2 w 462"/>
                  <a:gd name="T87" fmla="*/ 2 h 348"/>
                  <a:gd name="T88" fmla="*/ 0 w 462"/>
                  <a:gd name="T89" fmla="*/ 1 h 348"/>
                  <a:gd name="T90" fmla="*/ 0 w 462"/>
                  <a:gd name="T91" fmla="*/ 1 h 348"/>
                  <a:gd name="T92" fmla="*/ 16 w 462"/>
                  <a:gd name="T93" fmla="*/ 1 h 348"/>
                  <a:gd name="T94" fmla="*/ 17 w 462"/>
                  <a:gd name="T95" fmla="*/ 1 h 348"/>
                  <a:gd name="T96" fmla="*/ 33 w 462"/>
                  <a:gd name="T97" fmla="*/ 1 h 348"/>
                  <a:gd name="T98" fmla="*/ 34 w 462"/>
                  <a:gd name="T99" fmla="*/ 1 h 348"/>
                  <a:gd name="T100" fmla="*/ 35 w 462"/>
                  <a:gd name="T101" fmla="*/ 1 h 348"/>
                  <a:gd name="T102" fmla="*/ 35 w 462"/>
                  <a:gd name="T103" fmla="*/ 0 h 348"/>
                  <a:gd name="T104" fmla="*/ 38 w 462"/>
                  <a:gd name="T105" fmla="*/ 0 h 348"/>
                  <a:gd name="T106" fmla="*/ 38 w 462"/>
                  <a:gd name="T107" fmla="*/ 1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2"/>
                  <a:gd name="T163" fmla="*/ 0 h 348"/>
                  <a:gd name="T164" fmla="*/ 462 w 462"/>
                  <a:gd name="T165" fmla="*/ 348 h 3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78" name="Freeform 155"/>
              <p:cNvSpPr>
                <a:spLocks noChangeAspect="1"/>
              </p:cNvSpPr>
              <p:nvPr/>
            </p:nvSpPr>
            <p:spPr bwMode="auto">
              <a:xfrm>
                <a:off x="4774" y="1664"/>
                <a:ext cx="211" cy="196"/>
              </a:xfrm>
              <a:custGeom>
                <a:avLst/>
                <a:gdLst>
                  <a:gd name="T0" fmla="*/ 8 w 276"/>
                  <a:gd name="T1" fmla="*/ 1 h 288"/>
                  <a:gd name="T2" fmla="*/ 15 w 276"/>
                  <a:gd name="T3" fmla="*/ 0 h 288"/>
                  <a:gd name="T4" fmla="*/ 14 w 276"/>
                  <a:gd name="T5" fmla="*/ 1 h 288"/>
                  <a:gd name="T6" fmla="*/ 18 w 276"/>
                  <a:gd name="T7" fmla="*/ 1 h 288"/>
                  <a:gd name="T8" fmla="*/ 20 w 276"/>
                  <a:gd name="T9" fmla="*/ 3 h 288"/>
                  <a:gd name="T10" fmla="*/ 28 w 276"/>
                  <a:gd name="T11" fmla="*/ 5 h 288"/>
                  <a:gd name="T12" fmla="*/ 30 w 276"/>
                  <a:gd name="T13" fmla="*/ 7 h 288"/>
                  <a:gd name="T14" fmla="*/ 32 w 276"/>
                  <a:gd name="T15" fmla="*/ 8 h 288"/>
                  <a:gd name="T16" fmla="*/ 31 w 276"/>
                  <a:gd name="T17" fmla="*/ 10 h 288"/>
                  <a:gd name="T18" fmla="*/ 31 w 276"/>
                  <a:gd name="T19" fmla="*/ 10 h 288"/>
                  <a:gd name="T20" fmla="*/ 29 w 276"/>
                  <a:gd name="T21" fmla="*/ 10 h 288"/>
                  <a:gd name="T22" fmla="*/ 29 w 276"/>
                  <a:gd name="T23" fmla="*/ 10 h 288"/>
                  <a:gd name="T24" fmla="*/ 28 w 276"/>
                  <a:gd name="T25" fmla="*/ 10 h 288"/>
                  <a:gd name="T26" fmla="*/ 30 w 276"/>
                  <a:gd name="T27" fmla="*/ 11 h 288"/>
                  <a:gd name="T28" fmla="*/ 29 w 276"/>
                  <a:gd name="T29" fmla="*/ 12 h 288"/>
                  <a:gd name="T30" fmla="*/ 27 w 276"/>
                  <a:gd name="T31" fmla="*/ 12 h 288"/>
                  <a:gd name="T32" fmla="*/ 27 w 276"/>
                  <a:gd name="T33" fmla="*/ 14 h 288"/>
                  <a:gd name="T34" fmla="*/ 26 w 276"/>
                  <a:gd name="T35" fmla="*/ 14 h 288"/>
                  <a:gd name="T36" fmla="*/ 25 w 276"/>
                  <a:gd name="T37" fmla="*/ 12 h 288"/>
                  <a:gd name="T38" fmla="*/ 8 w 276"/>
                  <a:gd name="T39" fmla="*/ 14 h 288"/>
                  <a:gd name="T40" fmla="*/ 7 w 276"/>
                  <a:gd name="T41" fmla="*/ 12 h 288"/>
                  <a:gd name="T42" fmla="*/ 5 w 276"/>
                  <a:gd name="T43" fmla="*/ 10 h 288"/>
                  <a:gd name="T44" fmla="*/ 7 w 276"/>
                  <a:gd name="T45" fmla="*/ 8 h 288"/>
                  <a:gd name="T46" fmla="*/ 4 w 276"/>
                  <a:gd name="T47" fmla="*/ 7 h 288"/>
                  <a:gd name="T48" fmla="*/ 0 w 276"/>
                  <a:gd name="T49" fmla="*/ 1 h 288"/>
                  <a:gd name="T50" fmla="*/ 8 w 276"/>
                  <a:gd name="T51" fmla="*/ 1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6"/>
                  <a:gd name="T79" fmla="*/ 0 h 288"/>
                  <a:gd name="T80" fmla="*/ 276 w 276"/>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79" name="Freeform 156"/>
              <p:cNvSpPr>
                <a:spLocks noChangeAspect="1"/>
              </p:cNvSpPr>
              <p:nvPr/>
            </p:nvSpPr>
            <p:spPr bwMode="auto">
              <a:xfrm>
                <a:off x="4774" y="1664"/>
                <a:ext cx="211" cy="196"/>
              </a:xfrm>
              <a:custGeom>
                <a:avLst/>
                <a:gdLst>
                  <a:gd name="T0" fmla="*/ 8 w 276"/>
                  <a:gd name="T1" fmla="*/ 1 h 288"/>
                  <a:gd name="T2" fmla="*/ 15 w 276"/>
                  <a:gd name="T3" fmla="*/ 0 h 288"/>
                  <a:gd name="T4" fmla="*/ 14 w 276"/>
                  <a:gd name="T5" fmla="*/ 1 h 288"/>
                  <a:gd name="T6" fmla="*/ 18 w 276"/>
                  <a:gd name="T7" fmla="*/ 1 h 288"/>
                  <a:gd name="T8" fmla="*/ 20 w 276"/>
                  <a:gd name="T9" fmla="*/ 3 h 288"/>
                  <a:gd name="T10" fmla="*/ 28 w 276"/>
                  <a:gd name="T11" fmla="*/ 5 h 288"/>
                  <a:gd name="T12" fmla="*/ 30 w 276"/>
                  <a:gd name="T13" fmla="*/ 7 h 288"/>
                  <a:gd name="T14" fmla="*/ 32 w 276"/>
                  <a:gd name="T15" fmla="*/ 8 h 288"/>
                  <a:gd name="T16" fmla="*/ 31 w 276"/>
                  <a:gd name="T17" fmla="*/ 10 h 288"/>
                  <a:gd name="T18" fmla="*/ 31 w 276"/>
                  <a:gd name="T19" fmla="*/ 10 h 288"/>
                  <a:gd name="T20" fmla="*/ 29 w 276"/>
                  <a:gd name="T21" fmla="*/ 10 h 288"/>
                  <a:gd name="T22" fmla="*/ 29 w 276"/>
                  <a:gd name="T23" fmla="*/ 10 h 288"/>
                  <a:gd name="T24" fmla="*/ 28 w 276"/>
                  <a:gd name="T25" fmla="*/ 10 h 288"/>
                  <a:gd name="T26" fmla="*/ 30 w 276"/>
                  <a:gd name="T27" fmla="*/ 11 h 288"/>
                  <a:gd name="T28" fmla="*/ 29 w 276"/>
                  <a:gd name="T29" fmla="*/ 12 h 288"/>
                  <a:gd name="T30" fmla="*/ 27 w 276"/>
                  <a:gd name="T31" fmla="*/ 12 h 288"/>
                  <a:gd name="T32" fmla="*/ 27 w 276"/>
                  <a:gd name="T33" fmla="*/ 14 h 288"/>
                  <a:gd name="T34" fmla="*/ 26 w 276"/>
                  <a:gd name="T35" fmla="*/ 14 h 288"/>
                  <a:gd name="T36" fmla="*/ 25 w 276"/>
                  <a:gd name="T37" fmla="*/ 12 h 288"/>
                  <a:gd name="T38" fmla="*/ 8 w 276"/>
                  <a:gd name="T39" fmla="*/ 14 h 288"/>
                  <a:gd name="T40" fmla="*/ 7 w 276"/>
                  <a:gd name="T41" fmla="*/ 12 h 288"/>
                  <a:gd name="T42" fmla="*/ 5 w 276"/>
                  <a:gd name="T43" fmla="*/ 10 h 288"/>
                  <a:gd name="T44" fmla="*/ 7 w 276"/>
                  <a:gd name="T45" fmla="*/ 8 h 288"/>
                  <a:gd name="T46" fmla="*/ 4 w 276"/>
                  <a:gd name="T47" fmla="*/ 7 h 288"/>
                  <a:gd name="T48" fmla="*/ 0 w 276"/>
                  <a:gd name="T49" fmla="*/ 1 h 288"/>
                  <a:gd name="T50" fmla="*/ 8 w 276"/>
                  <a:gd name="T51" fmla="*/ 1 h 288"/>
                  <a:gd name="T52" fmla="*/ 8 w 276"/>
                  <a:gd name="T53" fmla="*/ 1 h 2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288"/>
                  <a:gd name="T83" fmla="*/ 276 w 276"/>
                  <a:gd name="T84" fmla="*/ 288 h 2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80" name="Freeform 157"/>
              <p:cNvSpPr>
                <a:spLocks noChangeAspect="1"/>
              </p:cNvSpPr>
              <p:nvPr/>
            </p:nvSpPr>
            <p:spPr bwMode="auto">
              <a:xfrm>
                <a:off x="3735" y="1929"/>
                <a:ext cx="19" cy="16"/>
              </a:xfrm>
              <a:custGeom>
                <a:avLst/>
                <a:gdLst>
                  <a:gd name="T0" fmla="*/ 2 w 24"/>
                  <a:gd name="T1" fmla="*/ 0 h 24"/>
                  <a:gd name="T2" fmla="*/ 3 w 24"/>
                  <a:gd name="T3" fmla="*/ 0 h 24"/>
                  <a:gd name="T4" fmla="*/ 4 w 24"/>
                  <a:gd name="T5" fmla="*/ 1 h 24"/>
                  <a:gd name="T6" fmla="*/ 3 w 24"/>
                  <a:gd name="T7" fmla="*/ 1 h 24"/>
                  <a:gd name="T8" fmla="*/ 3 w 24"/>
                  <a:gd name="T9" fmla="*/ 1 h 24"/>
                  <a:gd name="T10" fmla="*/ 2 w 24"/>
                  <a:gd name="T11" fmla="*/ 1 h 24"/>
                  <a:gd name="T12" fmla="*/ 2 w 24"/>
                  <a:gd name="T13" fmla="*/ 1 h 24"/>
                  <a:gd name="T14" fmla="*/ 2 w 24"/>
                  <a:gd name="T15" fmla="*/ 1 h 24"/>
                  <a:gd name="T16" fmla="*/ 0 w 24"/>
                  <a:gd name="T17" fmla="*/ 1 h 24"/>
                  <a:gd name="T18" fmla="*/ 0 w 24"/>
                  <a:gd name="T19" fmla="*/ 1 h 24"/>
                  <a:gd name="T20" fmla="*/ 2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4"/>
                  <a:gd name="T35" fmla="*/ 24 w 2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81" name="Freeform 158"/>
              <p:cNvSpPr>
                <a:spLocks noChangeAspect="1"/>
              </p:cNvSpPr>
              <p:nvPr/>
            </p:nvSpPr>
            <p:spPr bwMode="auto">
              <a:xfrm>
                <a:off x="3735" y="1929"/>
                <a:ext cx="19" cy="16"/>
              </a:xfrm>
              <a:custGeom>
                <a:avLst/>
                <a:gdLst>
                  <a:gd name="T0" fmla="*/ 2 w 24"/>
                  <a:gd name="T1" fmla="*/ 0 h 24"/>
                  <a:gd name="T2" fmla="*/ 3 w 24"/>
                  <a:gd name="T3" fmla="*/ 0 h 24"/>
                  <a:gd name="T4" fmla="*/ 4 w 24"/>
                  <a:gd name="T5" fmla="*/ 1 h 24"/>
                  <a:gd name="T6" fmla="*/ 3 w 24"/>
                  <a:gd name="T7" fmla="*/ 1 h 24"/>
                  <a:gd name="T8" fmla="*/ 3 w 24"/>
                  <a:gd name="T9" fmla="*/ 1 h 24"/>
                  <a:gd name="T10" fmla="*/ 2 w 24"/>
                  <a:gd name="T11" fmla="*/ 1 h 24"/>
                  <a:gd name="T12" fmla="*/ 2 w 24"/>
                  <a:gd name="T13" fmla="*/ 1 h 24"/>
                  <a:gd name="T14" fmla="*/ 2 w 24"/>
                  <a:gd name="T15" fmla="*/ 1 h 24"/>
                  <a:gd name="T16" fmla="*/ 0 w 24"/>
                  <a:gd name="T17" fmla="*/ 1 h 24"/>
                  <a:gd name="T18" fmla="*/ 0 w 24"/>
                  <a:gd name="T19" fmla="*/ 1 h 24"/>
                  <a:gd name="T20" fmla="*/ 2 w 24"/>
                  <a:gd name="T21" fmla="*/ 0 h 24"/>
                  <a:gd name="T22" fmla="*/ 2 w 24"/>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4"/>
                  <a:gd name="T38" fmla="*/ 24 w 2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82" name="Freeform 159"/>
              <p:cNvSpPr>
                <a:spLocks noChangeAspect="1"/>
              </p:cNvSpPr>
              <p:nvPr/>
            </p:nvSpPr>
            <p:spPr bwMode="auto">
              <a:xfrm>
                <a:off x="3795" y="1958"/>
                <a:ext cx="23" cy="16"/>
              </a:xfrm>
              <a:custGeom>
                <a:avLst/>
                <a:gdLst>
                  <a:gd name="T0" fmla="*/ 2 w 30"/>
                  <a:gd name="T1" fmla="*/ 1 h 24"/>
                  <a:gd name="T2" fmla="*/ 2 w 30"/>
                  <a:gd name="T3" fmla="*/ 0 h 24"/>
                  <a:gd name="T4" fmla="*/ 2 w 30"/>
                  <a:gd name="T5" fmla="*/ 0 h 24"/>
                  <a:gd name="T6" fmla="*/ 2 w 30"/>
                  <a:gd name="T7" fmla="*/ 1 h 24"/>
                  <a:gd name="T8" fmla="*/ 3 w 30"/>
                  <a:gd name="T9" fmla="*/ 1 h 24"/>
                  <a:gd name="T10" fmla="*/ 4 w 30"/>
                  <a:gd name="T11" fmla="*/ 1 h 24"/>
                  <a:gd name="T12" fmla="*/ 2 w 30"/>
                  <a:gd name="T13" fmla="*/ 1 h 24"/>
                  <a:gd name="T14" fmla="*/ 2 w 30"/>
                  <a:gd name="T15" fmla="*/ 1 h 24"/>
                  <a:gd name="T16" fmla="*/ 2 w 30"/>
                  <a:gd name="T17" fmla="*/ 1 h 24"/>
                  <a:gd name="T18" fmla="*/ 0 w 30"/>
                  <a:gd name="T19" fmla="*/ 1 h 24"/>
                  <a:gd name="T20" fmla="*/ 2 w 30"/>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4"/>
                  <a:gd name="T35" fmla="*/ 30 w 3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83" name="Freeform 160"/>
              <p:cNvSpPr>
                <a:spLocks noChangeAspect="1"/>
              </p:cNvSpPr>
              <p:nvPr/>
            </p:nvSpPr>
            <p:spPr bwMode="auto">
              <a:xfrm>
                <a:off x="3795" y="1958"/>
                <a:ext cx="23" cy="16"/>
              </a:xfrm>
              <a:custGeom>
                <a:avLst/>
                <a:gdLst>
                  <a:gd name="T0" fmla="*/ 2 w 30"/>
                  <a:gd name="T1" fmla="*/ 1 h 24"/>
                  <a:gd name="T2" fmla="*/ 2 w 30"/>
                  <a:gd name="T3" fmla="*/ 0 h 24"/>
                  <a:gd name="T4" fmla="*/ 2 w 30"/>
                  <a:gd name="T5" fmla="*/ 0 h 24"/>
                  <a:gd name="T6" fmla="*/ 2 w 30"/>
                  <a:gd name="T7" fmla="*/ 1 h 24"/>
                  <a:gd name="T8" fmla="*/ 3 w 30"/>
                  <a:gd name="T9" fmla="*/ 1 h 24"/>
                  <a:gd name="T10" fmla="*/ 4 w 30"/>
                  <a:gd name="T11" fmla="*/ 1 h 24"/>
                  <a:gd name="T12" fmla="*/ 2 w 30"/>
                  <a:gd name="T13" fmla="*/ 1 h 24"/>
                  <a:gd name="T14" fmla="*/ 2 w 30"/>
                  <a:gd name="T15" fmla="*/ 1 h 24"/>
                  <a:gd name="T16" fmla="*/ 2 w 30"/>
                  <a:gd name="T17" fmla="*/ 1 h 24"/>
                  <a:gd name="T18" fmla="*/ 0 w 30"/>
                  <a:gd name="T19" fmla="*/ 1 h 24"/>
                  <a:gd name="T20" fmla="*/ 2 w 30"/>
                  <a:gd name="T21" fmla="*/ 1 h 24"/>
                  <a:gd name="T22" fmla="*/ 2 w 30"/>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4"/>
                  <a:gd name="T38" fmla="*/ 30 w 3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84" name="Freeform 161"/>
              <p:cNvSpPr>
                <a:spLocks noChangeAspect="1"/>
              </p:cNvSpPr>
              <p:nvPr/>
            </p:nvSpPr>
            <p:spPr bwMode="auto">
              <a:xfrm>
                <a:off x="3831" y="1978"/>
                <a:ext cx="23" cy="8"/>
              </a:xfrm>
              <a:custGeom>
                <a:avLst/>
                <a:gdLst>
                  <a:gd name="T0" fmla="*/ 0 w 30"/>
                  <a:gd name="T1" fmla="*/ 1 h 12"/>
                  <a:gd name="T2" fmla="*/ 2 w 30"/>
                  <a:gd name="T3" fmla="*/ 0 h 12"/>
                  <a:gd name="T4" fmla="*/ 4 w 30"/>
                  <a:gd name="T5" fmla="*/ 0 h 12"/>
                  <a:gd name="T6" fmla="*/ 4 w 30"/>
                  <a:gd name="T7" fmla="*/ 1 h 12"/>
                  <a:gd name="T8" fmla="*/ 3 w 30"/>
                  <a:gd name="T9" fmla="*/ 1 h 12"/>
                  <a:gd name="T10" fmla="*/ 2 w 30"/>
                  <a:gd name="T11" fmla="*/ 1 h 12"/>
                  <a:gd name="T12" fmla="*/ 2 w 30"/>
                  <a:gd name="T13" fmla="*/ 1 h 12"/>
                  <a:gd name="T14" fmla="*/ 0 w 30"/>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2"/>
                  <a:gd name="T26" fmla="*/ 30 w 3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2">
                    <a:moveTo>
                      <a:pt x="0" y="6"/>
                    </a:moveTo>
                    <a:lnTo>
                      <a:pt x="6" y="0"/>
                    </a:lnTo>
                    <a:lnTo>
                      <a:pt x="30" y="0"/>
                    </a:lnTo>
                    <a:lnTo>
                      <a:pt x="30" y="6"/>
                    </a:lnTo>
                    <a:lnTo>
                      <a:pt x="24" y="12"/>
                    </a:lnTo>
                    <a:lnTo>
                      <a:pt x="12" y="6"/>
                    </a:lnTo>
                    <a:lnTo>
                      <a:pt x="6" y="6"/>
                    </a:lnTo>
                    <a:lnTo>
                      <a:pt x="0"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85" name="Freeform 162"/>
              <p:cNvSpPr>
                <a:spLocks noChangeAspect="1"/>
              </p:cNvSpPr>
              <p:nvPr/>
            </p:nvSpPr>
            <p:spPr bwMode="auto">
              <a:xfrm>
                <a:off x="3831" y="1978"/>
                <a:ext cx="23" cy="8"/>
              </a:xfrm>
              <a:custGeom>
                <a:avLst/>
                <a:gdLst>
                  <a:gd name="T0" fmla="*/ 0 w 30"/>
                  <a:gd name="T1" fmla="*/ 1 h 12"/>
                  <a:gd name="T2" fmla="*/ 2 w 30"/>
                  <a:gd name="T3" fmla="*/ 0 h 12"/>
                  <a:gd name="T4" fmla="*/ 4 w 30"/>
                  <a:gd name="T5" fmla="*/ 0 h 12"/>
                  <a:gd name="T6" fmla="*/ 4 w 30"/>
                  <a:gd name="T7" fmla="*/ 1 h 12"/>
                  <a:gd name="T8" fmla="*/ 3 w 30"/>
                  <a:gd name="T9" fmla="*/ 1 h 12"/>
                  <a:gd name="T10" fmla="*/ 2 w 30"/>
                  <a:gd name="T11" fmla="*/ 1 h 12"/>
                  <a:gd name="T12" fmla="*/ 2 w 30"/>
                  <a:gd name="T13" fmla="*/ 1 h 12"/>
                  <a:gd name="T14" fmla="*/ 0 w 30"/>
                  <a:gd name="T15" fmla="*/ 1 h 12"/>
                  <a:gd name="T16" fmla="*/ 0 w 30"/>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2"/>
                  <a:gd name="T29" fmla="*/ 30 w 3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86" name="Freeform 163"/>
              <p:cNvSpPr>
                <a:spLocks noChangeAspect="1"/>
              </p:cNvSpPr>
              <p:nvPr/>
            </p:nvSpPr>
            <p:spPr bwMode="auto">
              <a:xfrm>
                <a:off x="3859" y="1986"/>
                <a:ext cx="27" cy="21"/>
              </a:xfrm>
              <a:custGeom>
                <a:avLst/>
                <a:gdLst>
                  <a:gd name="T0" fmla="*/ 2 w 36"/>
                  <a:gd name="T1" fmla="*/ 1 h 30"/>
                  <a:gd name="T2" fmla="*/ 3 w 36"/>
                  <a:gd name="T3" fmla="*/ 1 h 30"/>
                  <a:gd name="T4" fmla="*/ 4 w 36"/>
                  <a:gd name="T5" fmla="*/ 1 h 30"/>
                  <a:gd name="T6" fmla="*/ 4 w 36"/>
                  <a:gd name="T7" fmla="*/ 1 h 30"/>
                  <a:gd name="T8" fmla="*/ 3 w 36"/>
                  <a:gd name="T9" fmla="*/ 2 h 30"/>
                  <a:gd name="T10" fmla="*/ 2 w 36"/>
                  <a:gd name="T11" fmla="*/ 2 h 30"/>
                  <a:gd name="T12" fmla="*/ 2 w 36"/>
                  <a:gd name="T13" fmla="*/ 1 h 30"/>
                  <a:gd name="T14" fmla="*/ 2 w 36"/>
                  <a:gd name="T15" fmla="*/ 1 h 30"/>
                  <a:gd name="T16" fmla="*/ 0 w 36"/>
                  <a:gd name="T17" fmla="*/ 1 h 30"/>
                  <a:gd name="T18" fmla="*/ 0 w 36"/>
                  <a:gd name="T19" fmla="*/ 0 h 30"/>
                  <a:gd name="T20" fmla="*/ 2 w 36"/>
                  <a:gd name="T21" fmla="*/ 0 h 30"/>
                  <a:gd name="T22" fmla="*/ 2 w 36"/>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87" name="Freeform 164"/>
              <p:cNvSpPr>
                <a:spLocks noChangeAspect="1"/>
              </p:cNvSpPr>
              <p:nvPr/>
            </p:nvSpPr>
            <p:spPr bwMode="auto">
              <a:xfrm>
                <a:off x="3859" y="1986"/>
                <a:ext cx="27" cy="21"/>
              </a:xfrm>
              <a:custGeom>
                <a:avLst/>
                <a:gdLst>
                  <a:gd name="T0" fmla="*/ 2 w 36"/>
                  <a:gd name="T1" fmla="*/ 1 h 30"/>
                  <a:gd name="T2" fmla="*/ 3 w 36"/>
                  <a:gd name="T3" fmla="*/ 1 h 30"/>
                  <a:gd name="T4" fmla="*/ 4 w 36"/>
                  <a:gd name="T5" fmla="*/ 1 h 30"/>
                  <a:gd name="T6" fmla="*/ 4 w 36"/>
                  <a:gd name="T7" fmla="*/ 1 h 30"/>
                  <a:gd name="T8" fmla="*/ 3 w 36"/>
                  <a:gd name="T9" fmla="*/ 2 h 30"/>
                  <a:gd name="T10" fmla="*/ 2 w 36"/>
                  <a:gd name="T11" fmla="*/ 2 h 30"/>
                  <a:gd name="T12" fmla="*/ 2 w 36"/>
                  <a:gd name="T13" fmla="*/ 1 h 30"/>
                  <a:gd name="T14" fmla="*/ 2 w 36"/>
                  <a:gd name="T15" fmla="*/ 1 h 30"/>
                  <a:gd name="T16" fmla="*/ 0 w 36"/>
                  <a:gd name="T17" fmla="*/ 1 h 30"/>
                  <a:gd name="T18" fmla="*/ 0 w 36"/>
                  <a:gd name="T19" fmla="*/ 0 h 30"/>
                  <a:gd name="T20" fmla="*/ 2 w 36"/>
                  <a:gd name="T21" fmla="*/ 0 h 30"/>
                  <a:gd name="T22" fmla="*/ 2 w 36"/>
                  <a:gd name="T23" fmla="*/ 1 h 30"/>
                  <a:gd name="T24" fmla="*/ 2 w 36"/>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0"/>
                  <a:gd name="T41" fmla="*/ 36 w 3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88" name="Freeform 165"/>
              <p:cNvSpPr>
                <a:spLocks noChangeAspect="1"/>
              </p:cNvSpPr>
              <p:nvPr/>
            </p:nvSpPr>
            <p:spPr bwMode="auto">
              <a:xfrm>
                <a:off x="3886" y="2027"/>
                <a:ext cx="51" cy="61"/>
              </a:xfrm>
              <a:custGeom>
                <a:avLst/>
                <a:gdLst>
                  <a:gd name="T0" fmla="*/ 2 w 66"/>
                  <a:gd name="T1" fmla="*/ 0 h 90"/>
                  <a:gd name="T2" fmla="*/ 2 w 66"/>
                  <a:gd name="T3" fmla="*/ 0 h 90"/>
                  <a:gd name="T4" fmla="*/ 2 w 66"/>
                  <a:gd name="T5" fmla="*/ 1 h 90"/>
                  <a:gd name="T6" fmla="*/ 5 w 66"/>
                  <a:gd name="T7" fmla="*/ 1 h 90"/>
                  <a:gd name="T8" fmla="*/ 5 w 66"/>
                  <a:gd name="T9" fmla="*/ 1 h 90"/>
                  <a:gd name="T10" fmla="*/ 6 w 66"/>
                  <a:gd name="T11" fmla="*/ 1 h 90"/>
                  <a:gd name="T12" fmla="*/ 6 w 66"/>
                  <a:gd name="T13" fmla="*/ 1 h 90"/>
                  <a:gd name="T14" fmla="*/ 7 w 66"/>
                  <a:gd name="T15" fmla="*/ 1 h 90"/>
                  <a:gd name="T16" fmla="*/ 8 w 66"/>
                  <a:gd name="T17" fmla="*/ 1 h 90"/>
                  <a:gd name="T18" fmla="*/ 9 w 66"/>
                  <a:gd name="T19" fmla="*/ 2 h 90"/>
                  <a:gd name="T20" fmla="*/ 9 w 66"/>
                  <a:gd name="T21" fmla="*/ 2 h 90"/>
                  <a:gd name="T22" fmla="*/ 8 w 66"/>
                  <a:gd name="T23" fmla="*/ 3 h 90"/>
                  <a:gd name="T24" fmla="*/ 5 w 66"/>
                  <a:gd name="T25" fmla="*/ 3 h 90"/>
                  <a:gd name="T26" fmla="*/ 5 w 66"/>
                  <a:gd name="T27" fmla="*/ 3 h 90"/>
                  <a:gd name="T28" fmla="*/ 4 w 66"/>
                  <a:gd name="T29" fmla="*/ 3 h 90"/>
                  <a:gd name="T30" fmla="*/ 4 w 66"/>
                  <a:gd name="T31" fmla="*/ 3 h 90"/>
                  <a:gd name="T32" fmla="*/ 3 w 66"/>
                  <a:gd name="T33" fmla="*/ 3 h 90"/>
                  <a:gd name="T34" fmla="*/ 2 w 66"/>
                  <a:gd name="T35" fmla="*/ 4 h 90"/>
                  <a:gd name="T36" fmla="*/ 2 w 66"/>
                  <a:gd name="T37" fmla="*/ 3 h 90"/>
                  <a:gd name="T38" fmla="*/ 2 w 66"/>
                  <a:gd name="T39" fmla="*/ 3 h 90"/>
                  <a:gd name="T40" fmla="*/ 2 w 66"/>
                  <a:gd name="T41" fmla="*/ 3 h 90"/>
                  <a:gd name="T42" fmla="*/ 2 w 66"/>
                  <a:gd name="T43" fmla="*/ 2 h 90"/>
                  <a:gd name="T44" fmla="*/ 0 w 66"/>
                  <a:gd name="T45" fmla="*/ 1 h 90"/>
                  <a:gd name="T46" fmla="*/ 0 w 66"/>
                  <a:gd name="T47" fmla="*/ 1 h 90"/>
                  <a:gd name="T48" fmla="*/ 2 w 66"/>
                  <a:gd name="T49" fmla="*/ 1 h 90"/>
                  <a:gd name="T50" fmla="*/ 2 w 66"/>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90"/>
                  <a:gd name="T80" fmla="*/ 66 w 66"/>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89" name="Freeform 166"/>
              <p:cNvSpPr>
                <a:spLocks noChangeAspect="1"/>
              </p:cNvSpPr>
              <p:nvPr/>
            </p:nvSpPr>
            <p:spPr bwMode="auto">
              <a:xfrm>
                <a:off x="3886" y="2027"/>
                <a:ext cx="51" cy="61"/>
              </a:xfrm>
              <a:custGeom>
                <a:avLst/>
                <a:gdLst>
                  <a:gd name="T0" fmla="*/ 2 w 66"/>
                  <a:gd name="T1" fmla="*/ 0 h 90"/>
                  <a:gd name="T2" fmla="*/ 2 w 66"/>
                  <a:gd name="T3" fmla="*/ 0 h 90"/>
                  <a:gd name="T4" fmla="*/ 2 w 66"/>
                  <a:gd name="T5" fmla="*/ 1 h 90"/>
                  <a:gd name="T6" fmla="*/ 5 w 66"/>
                  <a:gd name="T7" fmla="*/ 1 h 90"/>
                  <a:gd name="T8" fmla="*/ 5 w 66"/>
                  <a:gd name="T9" fmla="*/ 1 h 90"/>
                  <a:gd name="T10" fmla="*/ 6 w 66"/>
                  <a:gd name="T11" fmla="*/ 1 h 90"/>
                  <a:gd name="T12" fmla="*/ 6 w 66"/>
                  <a:gd name="T13" fmla="*/ 1 h 90"/>
                  <a:gd name="T14" fmla="*/ 7 w 66"/>
                  <a:gd name="T15" fmla="*/ 1 h 90"/>
                  <a:gd name="T16" fmla="*/ 8 w 66"/>
                  <a:gd name="T17" fmla="*/ 1 h 90"/>
                  <a:gd name="T18" fmla="*/ 9 w 66"/>
                  <a:gd name="T19" fmla="*/ 2 h 90"/>
                  <a:gd name="T20" fmla="*/ 9 w 66"/>
                  <a:gd name="T21" fmla="*/ 2 h 90"/>
                  <a:gd name="T22" fmla="*/ 8 w 66"/>
                  <a:gd name="T23" fmla="*/ 3 h 90"/>
                  <a:gd name="T24" fmla="*/ 5 w 66"/>
                  <a:gd name="T25" fmla="*/ 3 h 90"/>
                  <a:gd name="T26" fmla="*/ 5 w 66"/>
                  <a:gd name="T27" fmla="*/ 3 h 90"/>
                  <a:gd name="T28" fmla="*/ 4 w 66"/>
                  <a:gd name="T29" fmla="*/ 3 h 90"/>
                  <a:gd name="T30" fmla="*/ 4 w 66"/>
                  <a:gd name="T31" fmla="*/ 3 h 90"/>
                  <a:gd name="T32" fmla="*/ 3 w 66"/>
                  <a:gd name="T33" fmla="*/ 3 h 90"/>
                  <a:gd name="T34" fmla="*/ 2 w 66"/>
                  <a:gd name="T35" fmla="*/ 4 h 90"/>
                  <a:gd name="T36" fmla="*/ 2 w 66"/>
                  <a:gd name="T37" fmla="*/ 3 h 90"/>
                  <a:gd name="T38" fmla="*/ 2 w 66"/>
                  <a:gd name="T39" fmla="*/ 3 h 90"/>
                  <a:gd name="T40" fmla="*/ 2 w 66"/>
                  <a:gd name="T41" fmla="*/ 3 h 90"/>
                  <a:gd name="T42" fmla="*/ 2 w 66"/>
                  <a:gd name="T43" fmla="*/ 2 h 90"/>
                  <a:gd name="T44" fmla="*/ 0 w 66"/>
                  <a:gd name="T45" fmla="*/ 1 h 90"/>
                  <a:gd name="T46" fmla="*/ 0 w 66"/>
                  <a:gd name="T47" fmla="*/ 1 h 90"/>
                  <a:gd name="T48" fmla="*/ 2 w 66"/>
                  <a:gd name="T49" fmla="*/ 1 h 90"/>
                  <a:gd name="T50" fmla="*/ 2 w 66"/>
                  <a:gd name="T51" fmla="*/ 0 h 90"/>
                  <a:gd name="T52" fmla="*/ 2 w 66"/>
                  <a:gd name="T53" fmla="*/ 1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90" name="Freeform 167"/>
              <p:cNvSpPr>
                <a:spLocks noChangeAspect="1"/>
              </p:cNvSpPr>
              <p:nvPr/>
            </p:nvSpPr>
            <p:spPr bwMode="auto">
              <a:xfrm>
                <a:off x="3845" y="1990"/>
                <a:ext cx="9" cy="8"/>
              </a:xfrm>
              <a:custGeom>
                <a:avLst/>
                <a:gdLst>
                  <a:gd name="T0" fmla="*/ 0 w 12"/>
                  <a:gd name="T1" fmla="*/ 1 h 12"/>
                  <a:gd name="T2" fmla="*/ 0 w 12"/>
                  <a:gd name="T3" fmla="*/ 0 h 12"/>
                  <a:gd name="T4" fmla="*/ 2 w 12"/>
                  <a:gd name="T5" fmla="*/ 0 h 12"/>
                  <a:gd name="T6" fmla="*/ 2 w 12"/>
                  <a:gd name="T7" fmla="*/ 1 h 12"/>
                  <a:gd name="T8" fmla="*/ 2 w 12"/>
                  <a:gd name="T9" fmla="*/ 1 h 12"/>
                  <a:gd name="T10" fmla="*/ 2 w 12"/>
                  <a:gd name="T11" fmla="*/ 1 h 12"/>
                  <a:gd name="T12" fmla="*/ 0 w 12"/>
                  <a:gd name="T13" fmla="*/ 1 h 12"/>
                  <a:gd name="T14" fmla="*/ 0 w 12"/>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6"/>
                    </a:moveTo>
                    <a:lnTo>
                      <a:pt x="0" y="0"/>
                    </a:lnTo>
                    <a:lnTo>
                      <a:pt x="6" y="0"/>
                    </a:lnTo>
                    <a:lnTo>
                      <a:pt x="6" y="6"/>
                    </a:lnTo>
                    <a:lnTo>
                      <a:pt x="12" y="6"/>
                    </a:lnTo>
                    <a:lnTo>
                      <a:pt x="6" y="12"/>
                    </a:lnTo>
                    <a:lnTo>
                      <a:pt x="0" y="12"/>
                    </a:lnTo>
                    <a:lnTo>
                      <a:pt x="0"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91" name="Freeform 168"/>
              <p:cNvSpPr>
                <a:spLocks noChangeAspect="1"/>
              </p:cNvSpPr>
              <p:nvPr/>
            </p:nvSpPr>
            <p:spPr bwMode="auto">
              <a:xfrm>
                <a:off x="3845" y="1990"/>
                <a:ext cx="9" cy="8"/>
              </a:xfrm>
              <a:custGeom>
                <a:avLst/>
                <a:gdLst>
                  <a:gd name="T0" fmla="*/ 0 w 12"/>
                  <a:gd name="T1" fmla="*/ 1 h 12"/>
                  <a:gd name="T2" fmla="*/ 0 w 12"/>
                  <a:gd name="T3" fmla="*/ 0 h 12"/>
                  <a:gd name="T4" fmla="*/ 2 w 12"/>
                  <a:gd name="T5" fmla="*/ 0 h 12"/>
                  <a:gd name="T6" fmla="*/ 2 w 12"/>
                  <a:gd name="T7" fmla="*/ 1 h 12"/>
                  <a:gd name="T8" fmla="*/ 2 w 12"/>
                  <a:gd name="T9" fmla="*/ 1 h 12"/>
                  <a:gd name="T10" fmla="*/ 2 w 12"/>
                  <a:gd name="T11" fmla="*/ 1 h 12"/>
                  <a:gd name="T12" fmla="*/ 0 w 12"/>
                  <a:gd name="T13" fmla="*/ 1 h 12"/>
                  <a:gd name="T14" fmla="*/ 0 w 12"/>
                  <a:gd name="T15" fmla="*/ 1 h 12"/>
                  <a:gd name="T16" fmla="*/ 0 w 12"/>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92" name="Freeform 169"/>
              <p:cNvSpPr>
                <a:spLocks noChangeAspect="1"/>
              </p:cNvSpPr>
              <p:nvPr/>
            </p:nvSpPr>
            <p:spPr bwMode="auto">
              <a:xfrm>
                <a:off x="3607" y="1017"/>
                <a:ext cx="234" cy="334"/>
              </a:xfrm>
              <a:custGeom>
                <a:avLst/>
                <a:gdLst>
                  <a:gd name="T0" fmla="*/ 16 w 306"/>
                  <a:gd name="T1" fmla="*/ 21 h 492"/>
                  <a:gd name="T2" fmla="*/ 0 w 306"/>
                  <a:gd name="T3" fmla="*/ 20 h 492"/>
                  <a:gd name="T4" fmla="*/ 4 w 306"/>
                  <a:gd name="T5" fmla="*/ 14 h 492"/>
                  <a:gd name="T6" fmla="*/ 3 w 306"/>
                  <a:gd name="T7" fmla="*/ 13 h 492"/>
                  <a:gd name="T8" fmla="*/ 9 w 306"/>
                  <a:gd name="T9" fmla="*/ 10 h 492"/>
                  <a:gd name="T10" fmla="*/ 7 w 306"/>
                  <a:gd name="T11" fmla="*/ 8 h 492"/>
                  <a:gd name="T12" fmla="*/ 12 w 306"/>
                  <a:gd name="T13" fmla="*/ 0 h 492"/>
                  <a:gd name="T14" fmla="*/ 16 w 306"/>
                  <a:gd name="T15" fmla="*/ 1 h 492"/>
                  <a:gd name="T16" fmla="*/ 15 w 306"/>
                  <a:gd name="T17" fmla="*/ 3 h 492"/>
                  <a:gd name="T18" fmla="*/ 16 w 306"/>
                  <a:gd name="T19" fmla="*/ 5 h 492"/>
                  <a:gd name="T20" fmla="*/ 15 w 306"/>
                  <a:gd name="T21" fmla="*/ 5 h 492"/>
                  <a:gd name="T22" fmla="*/ 18 w 306"/>
                  <a:gd name="T23" fmla="*/ 5 h 492"/>
                  <a:gd name="T24" fmla="*/ 19 w 306"/>
                  <a:gd name="T25" fmla="*/ 7 h 492"/>
                  <a:gd name="T26" fmla="*/ 21 w 306"/>
                  <a:gd name="T27" fmla="*/ 8 h 492"/>
                  <a:gd name="T28" fmla="*/ 19 w 306"/>
                  <a:gd name="T29" fmla="*/ 11 h 492"/>
                  <a:gd name="T30" fmla="*/ 20 w 306"/>
                  <a:gd name="T31" fmla="*/ 11 h 492"/>
                  <a:gd name="T32" fmla="*/ 21 w 306"/>
                  <a:gd name="T33" fmla="*/ 11 h 492"/>
                  <a:gd name="T34" fmla="*/ 22 w 306"/>
                  <a:gd name="T35" fmla="*/ 11 h 492"/>
                  <a:gd name="T36" fmla="*/ 24 w 306"/>
                  <a:gd name="T37" fmla="*/ 13 h 492"/>
                  <a:gd name="T38" fmla="*/ 25 w 306"/>
                  <a:gd name="T39" fmla="*/ 14 h 492"/>
                  <a:gd name="T40" fmla="*/ 26 w 306"/>
                  <a:gd name="T41" fmla="*/ 15 h 492"/>
                  <a:gd name="T42" fmla="*/ 27 w 306"/>
                  <a:gd name="T43" fmla="*/ 14 h 492"/>
                  <a:gd name="T44" fmla="*/ 28 w 306"/>
                  <a:gd name="T45" fmla="*/ 15 h 492"/>
                  <a:gd name="T46" fmla="*/ 29 w 306"/>
                  <a:gd name="T47" fmla="*/ 14 h 492"/>
                  <a:gd name="T48" fmla="*/ 34 w 306"/>
                  <a:gd name="T49" fmla="*/ 15 h 492"/>
                  <a:gd name="T50" fmla="*/ 34 w 306"/>
                  <a:gd name="T51" fmla="*/ 14 h 492"/>
                  <a:gd name="T52" fmla="*/ 36 w 306"/>
                  <a:gd name="T53" fmla="*/ 15 h 492"/>
                  <a:gd name="T54" fmla="*/ 33 w 306"/>
                  <a:gd name="T55" fmla="*/ 22 h 492"/>
                  <a:gd name="T56" fmla="*/ 21 w 306"/>
                  <a:gd name="T57" fmla="*/ 22 h 492"/>
                  <a:gd name="T58" fmla="*/ 16 w 306"/>
                  <a:gd name="T59" fmla="*/ 21 h 4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6"/>
                  <a:gd name="T91" fmla="*/ 0 h 492"/>
                  <a:gd name="T92" fmla="*/ 306 w 306"/>
                  <a:gd name="T93" fmla="*/ 492 h 4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93" name="Freeform 170"/>
              <p:cNvSpPr>
                <a:spLocks noChangeAspect="1"/>
              </p:cNvSpPr>
              <p:nvPr/>
            </p:nvSpPr>
            <p:spPr bwMode="auto">
              <a:xfrm>
                <a:off x="3607" y="1017"/>
                <a:ext cx="234" cy="334"/>
              </a:xfrm>
              <a:custGeom>
                <a:avLst/>
                <a:gdLst>
                  <a:gd name="T0" fmla="*/ 16 w 306"/>
                  <a:gd name="T1" fmla="*/ 21 h 492"/>
                  <a:gd name="T2" fmla="*/ 0 w 306"/>
                  <a:gd name="T3" fmla="*/ 20 h 492"/>
                  <a:gd name="T4" fmla="*/ 4 w 306"/>
                  <a:gd name="T5" fmla="*/ 14 h 492"/>
                  <a:gd name="T6" fmla="*/ 3 w 306"/>
                  <a:gd name="T7" fmla="*/ 13 h 492"/>
                  <a:gd name="T8" fmla="*/ 9 w 306"/>
                  <a:gd name="T9" fmla="*/ 10 h 492"/>
                  <a:gd name="T10" fmla="*/ 7 w 306"/>
                  <a:gd name="T11" fmla="*/ 8 h 492"/>
                  <a:gd name="T12" fmla="*/ 12 w 306"/>
                  <a:gd name="T13" fmla="*/ 0 h 492"/>
                  <a:gd name="T14" fmla="*/ 16 w 306"/>
                  <a:gd name="T15" fmla="*/ 1 h 492"/>
                  <a:gd name="T16" fmla="*/ 15 w 306"/>
                  <a:gd name="T17" fmla="*/ 3 h 492"/>
                  <a:gd name="T18" fmla="*/ 16 w 306"/>
                  <a:gd name="T19" fmla="*/ 5 h 492"/>
                  <a:gd name="T20" fmla="*/ 15 w 306"/>
                  <a:gd name="T21" fmla="*/ 5 h 492"/>
                  <a:gd name="T22" fmla="*/ 18 w 306"/>
                  <a:gd name="T23" fmla="*/ 5 h 492"/>
                  <a:gd name="T24" fmla="*/ 19 w 306"/>
                  <a:gd name="T25" fmla="*/ 7 h 492"/>
                  <a:gd name="T26" fmla="*/ 21 w 306"/>
                  <a:gd name="T27" fmla="*/ 8 h 492"/>
                  <a:gd name="T28" fmla="*/ 19 w 306"/>
                  <a:gd name="T29" fmla="*/ 11 h 492"/>
                  <a:gd name="T30" fmla="*/ 20 w 306"/>
                  <a:gd name="T31" fmla="*/ 11 h 492"/>
                  <a:gd name="T32" fmla="*/ 21 w 306"/>
                  <a:gd name="T33" fmla="*/ 11 h 492"/>
                  <a:gd name="T34" fmla="*/ 22 w 306"/>
                  <a:gd name="T35" fmla="*/ 11 h 492"/>
                  <a:gd name="T36" fmla="*/ 24 w 306"/>
                  <a:gd name="T37" fmla="*/ 13 h 492"/>
                  <a:gd name="T38" fmla="*/ 25 w 306"/>
                  <a:gd name="T39" fmla="*/ 14 h 492"/>
                  <a:gd name="T40" fmla="*/ 26 w 306"/>
                  <a:gd name="T41" fmla="*/ 15 h 492"/>
                  <a:gd name="T42" fmla="*/ 27 w 306"/>
                  <a:gd name="T43" fmla="*/ 14 h 492"/>
                  <a:gd name="T44" fmla="*/ 28 w 306"/>
                  <a:gd name="T45" fmla="*/ 15 h 492"/>
                  <a:gd name="T46" fmla="*/ 29 w 306"/>
                  <a:gd name="T47" fmla="*/ 14 h 492"/>
                  <a:gd name="T48" fmla="*/ 34 w 306"/>
                  <a:gd name="T49" fmla="*/ 15 h 492"/>
                  <a:gd name="T50" fmla="*/ 34 w 306"/>
                  <a:gd name="T51" fmla="*/ 14 h 492"/>
                  <a:gd name="T52" fmla="*/ 36 w 306"/>
                  <a:gd name="T53" fmla="*/ 15 h 492"/>
                  <a:gd name="T54" fmla="*/ 33 w 306"/>
                  <a:gd name="T55" fmla="*/ 22 h 492"/>
                  <a:gd name="T56" fmla="*/ 21 w 306"/>
                  <a:gd name="T57" fmla="*/ 22 h 492"/>
                  <a:gd name="T58" fmla="*/ 16 w 306"/>
                  <a:gd name="T59" fmla="*/ 21 h 492"/>
                  <a:gd name="T60" fmla="*/ 16 w 306"/>
                  <a:gd name="T61" fmla="*/ 21 h 4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6"/>
                  <a:gd name="T94" fmla="*/ 0 h 492"/>
                  <a:gd name="T95" fmla="*/ 306 w 306"/>
                  <a:gd name="T96" fmla="*/ 492 h 4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94" name="Freeform 171"/>
              <p:cNvSpPr>
                <a:spLocks noChangeAspect="1"/>
              </p:cNvSpPr>
              <p:nvPr/>
            </p:nvSpPr>
            <p:spPr bwMode="auto">
              <a:xfrm>
                <a:off x="4532" y="1355"/>
                <a:ext cx="151" cy="244"/>
              </a:xfrm>
              <a:custGeom>
                <a:avLst/>
                <a:gdLst>
                  <a:gd name="T0" fmla="*/ 14 w 198"/>
                  <a:gd name="T1" fmla="*/ 16 h 360"/>
                  <a:gd name="T2" fmla="*/ 12 w 198"/>
                  <a:gd name="T3" fmla="*/ 15 h 360"/>
                  <a:gd name="T4" fmla="*/ 12 w 198"/>
                  <a:gd name="T5" fmla="*/ 14 h 360"/>
                  <a:gd name="T6" fmla="*/ 7 w 198"/>
                  <a:gd name="T7" fmla="*/ 12 h 360"/>
                  <a:gd name="T8" fmla="*/ 8 w 198"/>
                  <a:gd name="T9" fmla="*/ 11 h 360"/>
                  <a:gd name="T10" fmla="*/ 6 w 198"/>
                  <a:gd name="T11" fmla="*/ 10 h 360"/>
                  <a:gd name="T12" fmla="*/ 5 w 198"/>
                  <a:gd name="T13" fmla="*/ 11 h 360"/>
                  <a:gd name="T14" fmla="*/ 4 w 198"/>
                  <a:gd name="T15" fmla="*/ 9 h 360"/>
                  <a:gd name="T16" fmla="*/ 2 w 198"/>
                  <a:gd name="T17" fmla="*/ 9 h 360"/>
                  <a:gd name="T18" fmla="*/ 0 w 198"/>
                  <a:gd name="T19" fmla="*/ 8 h 360"/>
                  <a:gd name="T20" fmla="*/ 0 w 198"/>
                  <a:gd name="T21" fmla="*/ 6 h 360"/>
                  <a:gd name="T22" fmla="*/ 2 w 198"/>
                  <a:gd name="T23" fmla="*/ 5 h 360"/>
                  <a:gd name="T24" fmla="*/ 3 w 198"/>
                  <a:gd name="T25" fmla="*/ 5 h 360"/>
                  <a:gd name="T26" fmla="*/ 2 w 198"/>
                  <a:gd name="T27" fmla="*/ 3 h 360"/>
                  <a:gd name="T28" fmla="*/ 5 w 198"/>
                  <a:gd name="T29" fmla="*/ 3 h 360"/>
                  <a:gd name="T30" fmla="*/ 6 w 198"/>
                  <a:gd name="T31" fmla="*/ 2 h 360"/>
                  <a:gd name="T32" fmla="*/ 6 w 198"/>
                  <a:gd name="T33" fmla="*/ 1 h 360"/>
                  <a:gd name="T34" fmla="*/ 4 w 198"/>
                  <a:gd name="T35" fmla="*/ 1 h 360"/>
                  <a:gd name="T36" fmla="*/ 5 w 198"/>
                  <a:gd name="T37" fmla="*/ 1 h 360"/>
                  <a:gd name="T38" fmla="*/ 19 w 198"/>
                  <a:gd name="T39" fmla="*/ 0 h 360"/>
                  <a:gd name="T40" fmla="*/ 21 w 198"/>
                  <a:gd name="T41" fmla="*/ 2 h 360"/>
                  <a:gd name="T42" fmla="*/ 22 w 198"/>
                  <a:gd name="T43" fmla="*/ 9 h 360"/>
                  <a:gd name="T44" fmla="*/ 22 w 198"/>
                  <a:gd name="T45" fmla="*/ 9 h 360"/>
                  <a:gd name="T46" fmla="*/ 23 w 198"/>
                  <a:gd name="T47" fmla="*/ 11 h 360"/>
                  <a:gd name="T48" fmla="*/ 21 w 198"/>
                  <a:gd name="T49" fmla="*/ 12 h 360"/>
                  <a:gd name="T50" fmla="*/ 21 w 198"/>
                  <a:gd name="T51" fmla="*/ 14 h 360"/>
                  <a:gd name="T52" fmla="*/ 20 w 198"/>
                  <a:gd name="T53" fmla="*/ 14 h 360"/>
                  <a:gd name="T54" fmla="*/ 21 w 198"/>
                  <a:gd name="T55" fmla="*/ 14 h 360"/>
                  <a:gd name="T56" fmla="*/ 18 w 198"/>
                  <a:gd name="T57" fmla="*/ 15 h 360"/>
                  <a:gd name="T58" fmla="*/ 18 w 198"/>
                  <a:gd name="T59" fmla="*/ 15 h 360"/>
                  <a:gd name="T60" fmla="*/ 15 w 198"/>
                  <a:gd name="T61" fmla="*/ 15 h 360"/>
                  <a:gd name="T62" fmla="*/ 14 w 198"/>
                  <a:gd name="T63" fmla="*/ 16 h 360"/>
                  <a:gd name="T64" fmla="*/ 14 w 198"/>
                  <a:gd name="T65" fmla="*/ 16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360"/>
                  <a:gd name="T101" fmla="*/ 198 w 198"/>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95" name="Freeform 172"/>
              <p:cNvSpPr>
                <a:spLocks noChangeAspect="1"/>
              </p:cNvSpPr>
              <p:nvPr/>
            </p:nvSpPr>
            <p:spPr bwMode="auto">
              <a:xfrm>
                <a:off x="4532" y="1355"/>
                <a:ext cx="151" cy="248"/>
              </a:xfrm>
              <a:custGeom>
                <a:avLst/>
                <a:gdLst>
                  <a:gd name="T0" fmla="*/ 14 w 198"/>
                  <a:gd name="T1" fmla="*/ 16 h 366"/>
                  <a:gd name="T2" fmla="*/ 12 w 198"/>
                  <a:gd name="T3" fmla="*/ 15 h 366"/>
                  <a:gd name="T4" fmla="*/ 12 w 198"/>
                  <a:gd name="T5" fmla="*/ 14 h 366"/>
                  <a:gd name="T6" fmla="*/ 7 w 198"/>
                  <a:gd name="T7" fmla="*/ 12 h 366"/>
                  <a:gd name="T8" fmla="*/ 8 w 198"/>
                  <a:gd name="T9" fmla="*/ 11 h 366"/>
                  <a:gd name="T10" fmla="*/ 6 w 198"/>
                  <a:gd name="T11" fmla="*/ 10 h 366"/>
                  <a:gd name="T12" fmla="*/ 5 w 198"/>
                  <a:gd name="T13" fmla="*/ 11 h 366"/>
                  <a:gd name="T14" fmla="*/ 4 w 198"/>
                  <a:gd name="T15" fmla="*/ 9 h 366"/>
                  <a:gd name="T16" fmla="*/ 2 w 198"/>
                  <a:gd name="T17" fmla="*/ 9 h 366"/>
                  <a:gd name="T18" fmla="*/ 0 w 198"/>
                  <a:gd name="T19" fmla="*/ 8 h 366"/>
                  <a:gd name="T20" fmla="*/ 0 w 198"/>
                  <a:gd name="T21" fmla="*/ 6 h 366"/>
                  <a:gd name="T22" fmla="*/ 2 w 198"/>
                  <a:gd name="T23" fmla="*/ 5 h 366"/>
                  <a:gd name="T24" fmla="*/ 3 w 198"/>
                  <a:gd name="T25" fmla="*/ 5 h 366"/>
                  <a:gd name="T26" fmla="*/ 2 w 198"/>
                  <a:gd name="T27" fmla="*/ 3 h 366"/>
                  <a:gd name="T28" fmla="*/ 5 w 198"/>
                  <a:gd name="T29" fmla="*/ 3 h 366"/>
                  <a:gd name="T30" fmla="*/ 6 w 198"/>
                  <a:gd name="T31" fmla="*/ 2 h 366"/>
                  <a:gd name="T32" fmla="*/ 6 w 198"/>
                  <a:gd name="T33" fmla="*/ 1 h 366"/>
                  <a:gd name="T34" fmla="*/ 4 w 198"/>
                  <a:gd name="T35" fmla="*/ 1 h 366"/>
                  <a:gd name="T36" fmla="*/ 5 w 198"/>
                  <a:gd name="T37" fmla="*/ 1 h 366"/>
                  <a:gd name="T38" fmla="*/ 19 w 198"/>
                  <a:gd name="T39" fmla="*/ 0 h 366"/>
                  <a:gd name="T40" fmla="*/ 21 w 198"/>
                  <a:gd name="T41" fmla="*/ 2 h 366"/>
                  <a:gd name="T42" fmla="*/ 22 w 198"/>
                  <a:gd name="T43" fmla="*/ 9 h 366"/>
                  <a:gd name="T44" fmla="*/ 22 w 198"/>
                  <a:gd name="T45" fmla="*/ 9 h 366"/>
                  <a:gd name="T46" fmla="*/ 23 w 198"/>
                  <a:gd name="T47" fmla="*/ 11 h 366"/>
                  <a:gd name="T48" fmla="*/ 21 w 198"/>
                  <a:gd name="T49" fmla="*/ 12 h 366"/>
                  <a:gd name="T50" fmla="*/ 21 w 198"/>
                  <a:gd name="T51" fmla="*/ 14 h 366"/>
                  <a:gd name="T52" fmla="*/ 20 w 198"/>
                  <a:gd name="T53" fmla="*/ 14 h 366"/>
                  <a:gd name="T54" fmla="*/ 21 w 198"/>
                  <a:gd name="T55" fmla="*/ 14 h 366"/>
                  <a:gd name="T56" fmla="*/ 18 w 198"/>
                  <a:gd name="T57" fmla="*/ 15 h 366"/>
                  <a:gd name="T58" fmla="*/ 18 w 198"/>
                  <a:gd name="T59" fmla="*/ 15 h 366"/>
                  <a:gd name="T60" fmla="*/ 15 w 198"/>
                  <a:gd name="T61" fmla="*/ 15 h 366"/>
                  <a:gd name="T62" fmla="*/ 14 w 198"/>
                  <a:gd name="T63" fmla="*/ 16 h 366"/>
                  <a:gd name="T64" fmla="*/ 14 w 198"/>
                  <a:gd name="T65" fmla="*/ 16 h 366"/>
                  <a:gd name="T66" fmla="*/ 14 w 198"/>
                  <a:gd name="T67" fmla="*/ 16 h 3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8"/>
                  <a:gd name="T103" fmla="*/ 0 h 366"/>
                  <a:gd name="T104" fmla="*/ 198 w 198"/>
                  <a:gd name="T105" fmla="*/ 366 h 3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96" name="Freeform 173"/>
              <p:cNvSpPr>
                <a:spLocks noChangeAspect="1"/>
              </p:cNvSpPr>
              <p:nvPr/>
            </p:nvSpPr>
            <p:spPr bwMode="auto">
              <a:xfrm>
                <a:off x="4669" y="1379"/>
                <a:ext cx="114" cy="179"/>
              </a:xfrm>
              <a:custGeom>
                <a:avLst/>
                <a:gdLst>
                  <a:gd name="T0" fmla="*/ 0 w 150"/>
                  <a:gd name="T1" fmla="*/ 12 h 264"/>
                  <a:gd name="T2" fmla="*/ 0 w 150"/>
                  <a:gd name="T3" fmla="*/ 11 h 264"/>
                  <a:gd name="T4" fmla="*/ 2 w 150"/>
                  <a:gd name="T5" fmla="*/ 9 h 264"/>
                  <a:gd name="T6" fmla="*/ 2 w 150"/>
                  <a:gd name="T7" fmla="*/ 8 h 264"/>
                  <a:gd name="T8" fmla="*/ 2 w 150"/>
                  <a:gd name="T9" fmla="*/ 7 h 264"/>
                  <a:gd name="T10" fmla="*/ 0 w 150"/>
                  <a:gd name="T11" fmla="*/ 1 h 264"/>
                  <a:gd name="T12" fmla="*/ 2 w 150"/>
                  <a:gd name="T13" fmla="*/ 1 h 264"/>
                  <a:gd name="T14" fmla="*/ 4 w 150"/>
                  <a:gd name="T15" fmla="*/ 1 h 264"/>
                  <a:gd name="T16" fmla="*/ 14 w 150"/>
                  <a:gd name="T17" fmla="*/ 0 h 264"/>
                  <a:gd name="T18" fmla="*/ 17 w 150"/>
                  <a:gd name="T19" fmla="*/ 7 h 264"/>
                  <a:gd name="T20" fmla="*/ 17 w 150"/>
                  <a:gd name="T21" fmla="*/ 8 h 264"/>
                  <a:gd name="T22" fmla="*/ 13 w 150"/>
                  <a:gd name="T23" fmla="*/ 9 h 264"/>
                  <a:gd name="T24" fmla="*/ 14 w 150"/>
                  <a:gd name="T25" fmla="*/ 9 h 264"/>
                  <a:gd name="T26" fmla="*/ 11 w 150"/>
                  <a:gd name="T27" fmla="*/ 11 h 264"/>
                  <a:gd name="T28" fmla="*/ 10 w 150"/>
                  <a:gd name="T29" fmla="*/ 11 h 264"/>
                  <a:gd name="T30" fmla="*/ 9 w 150"/>
                  <a:gd name="T31" fmla="*/ 10 h 264"/>
                  <a:gd name="T32" fmla="*/ 8 w 150"/>
                  <a:gd name="T33" fmla="*/ 12 h 264"/>
                  <a:gd name="T34" fmla="*/ 7 w 150"/>
                  <a:gd name="T35" fmla="*/ 11 h 264"/>
                  <a:gd name="T36" fmla="*/ 5 w 150"/>
                  <a:gd name="T37" fmla="*/ 12 h 264"/>
                  <a:gd name="T38" fmla="*/ 2 w 150"/>
                  <a:gd name="T39" fmla="*/ 12 h 264"/>
                  <a:gd name="T40" fmla="*/ 2 w 150"/>
                  <a:gd name="T41" fmla="*/ 12 h 264"/>
                  <a:gd name="T42" fmla="*/ 2 w 150"/>
                  <a:gd name="T43" fmla="*/ 12 h 264"/>
                  <a:gd name="T44" fmla="*/ 0 w 150"/>
                  <a:gd name="T45" fmla="*/ 12 h 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264"/>
                  <a:gd name="T71" fmla="*/ 150 w 150"/>
                  <a:gd name="T72" fmla="*/ 264 h 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97" name="Freeform 174"/>
              <p:cNvSpPr>
                <a:spLocks noChangeAspect="1"/>
              </p:cNvSpPr>
              <p:nvPr/>
            </p:nvSpPr>
            <p:spPr bwMode="auto">
              <a:xfrm>
                <a:off x="4669" y="1379"/>
                <a:ext cx="114" cy="183"/>
              </a:xfrm>
              <a:custGeom>
                <a:avLst/>
                <a:gdLst>
                  <a:gd name="T0" fmla="*/ 0 w 150"/>
                  <a:gd name="T1" fmla="*/ 12 h 270"/>
                  <a:gd name="T2" fmla="*/ 0 w 150"/>
                  <a:gd name="T3" fmla="*/ 11 h 270"/>
                  <a:gd name="T4" fmla="*/ 2 w 150"/>
                  <a:gd name="T5" fmla="*/ 9 h 270"/>
                  <a:gd name="T6" fmla="*/ 2 w 150"/>
                  <a:gd name="T7" fmla="*/ 8 h 270"/>
                  <a:gd name="T8" fmla="*/ 2 w 150"/>
                  <a:gd name="T9" fmla="*/ 7 h 270"/>
                  <a:gd name="T10" fmla="*/ 0 w 150"/>
                  <a:gd name="T11" fmla="*/ 1 h 270"/>
                  <a:gd name="T12" fmla="*/ 2 w 150"/>
                  <a:gd name="T13" fmla="*/ 1 h 270"/>
                  <a:gd name="T14" fmla="*/ 4 w 150"/>
                  <a:gd name="T15" fmla="*/ 1 h 270"/>
                  <a:gd name="T16" fmla="*/ 14 w 150"/>
                  <a:gd name="T17" fmla="*/ 0 h 270"/>
                  <a:gd name="T18" fmla="*/ 17 w 150"/>
                  <a:gd name="T19" fmla="*/ 7 h 270"/>
                  <a:gd name="T20" fmla="*/ 17 w 150"/>
                  <a:gd name="T21" fmla="*/ 8 h 270"/>
                  <a:gd name="T22" fmla="*/ 13 w 150"/>
                  <a:gd name="T23" fmla="*/ 9 h 270"/>
                  <a:gd name="T24" fmla="*/ 14 w 150"/>
                  <a:gd name="T25" fmla="*/ 9 h 270"/>
                  <a:gd name="T26" fmla="*/ 11 w 150"/>
                  <a:gd name="T27" fmla="*/ 11 h 270"/>
                  <a:gd name="T28" fmla="*/ 10 w 150"/>
                  <a:gd name="T29" fmla="*/ 11 h 270"/>
                  <a:gd name="T30" fmla="*/ 9 w 150"/>
                  <a:gd name="T31" fmla="*/ 10 h 270"/>
                  <a:gd name="T32" fmla="*/ 8 w 150"/>
                  <a:gd name="T33" fmla="*/ 12 h 270"/>
                  <a:gd name="T34" fmla="*/ 7 w 150"/>
                  <a:gd name="T35" fmla="*/ 11 h 270"/>
                  <a:gd name="T36" fmla="*/ 5 w 150"/>
                  <a:gd name="T37" fmla="*/ 12 h 270"/>
                  <a:gd name="T38" fmla="*/ 2 w 150"/>
                  <a:gd name="T39" fmla="*/ 12 h 270"/>
                  <a:gd name="T40" fmla="*/ 2 w 150"/>
                  <a:gd name="T41" fmla="*/ 12 h 270"/>
                  <a:gd name="T42" fmla="*/ 2 w 150"/>
                  <a:gd name="T43" fmla="*/ 12 h 270"/>
                  <a:gd name="T44" fmla="*/ 0 w 150"/>
                  <a:gd name="T45" fmla="*/ 12 h 270"/>
                  <a:gd name="T46" fmla="*/ 0 w 150"/>
                  <a:gd name="T47" fmla="*/ 12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270"/>
                  <a:gd name="T74" fmla="*/ 150 w 150"/>
                  <a:gd name="T75" fmla="*/ 270 h 2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98" name="Freeform 175"/>
              <p:cNvSpPr>
                <a:spLocks noChangeAspect="1"/>
              </p:cNvSpPr>
              <p:nvPr/>
            </p:nvSpPr>
            <p:spPr bwMode="auto">
              <a:xfrm>
                <a:off x="4339" y="1318"/>
                <a:ext cx="234" cy="139"/>
              </a:xfrm>
              <a:custGeom>
                <a:avLst/>
                <a:gdLst>
                  <a:gd name="T0" fmla="*/ 29 w 306"/>
                  <a:gd name="T1" fmla="*/ 10 h 204"/>
                  <a:gd name="T2" fmla="*/ 28 w 306"/>
                  <a:gd name="T3" fmla="*/ 8 h 204"/>
                  <a:gd name="T4" fmla="*/ 5 w 306"/>
                  <a:gd name="T5" fmla="*/ 10 h 204"/>
                  <a:gd name="T6" fmla="*/ 4 w 306"/>
                  <a:gd name="T7" fmla="*/ 7 h 204"/>
                  <a:gd name="T8" fmla="*/ 2 w 306"/>
                  <a:gd name="T9" fmla="*/ 3 h 204"/>
                  <a:gd name="T10" fmla="*/ 0 w 306"/>
                  <a:gd name="T11" fmla="*/ 2 h 204"/>
                  <a:gd name="T12" fmla="*/ 2 w 306"/>
                  <a:gd name="T13" fmla="*/ 1 h 204"/>
                  <a:gd name="T14" fmla="*/ 2 w 306"/>
                  <a:gd name="T15" fmla="*/ 1 h 204"/>
                  <a:gd name="T16" fmla="*/ 2 w 306"/>
                  <a:gd name="T17" fmla="*/ 1 h 204"/>
                  <a:gd name="T18" fmla="*/ 29 w 306"/>
                  <a:gd name="T19" fmla="*/ 0 h 204"/>
                  <a:gd name="T20" fmla="*/ 31 w 306"/>
                  <a:gd name="T21" fmla="*/ 1 h 204"/>
                  <a:gd name="T22" fmla="*/ 30 w 306"/>
                  <a:gd name="T23" fmla="*/ 1 h 204"/>
                  <a:gd name="T24" fmla="*/ 31 w 306"/>
                  <a:gd name="T25" fmla="*/ 2 h 204"/>
                  <a:gd name="T26" fmla="*/ 33 w 306"/>
                  <a:gd name="T27" fmla="*/ 3 h 204"/>
                  <a:gd name="T28" fmla="*/ 36 w 306"/>
                  <a:gd name="T29" fmla="*/ 3 h 204"/>
                  <a:gd name="T30" fmla="*/ 36 w 306"/>
                  <a:gd name="T31" fmla="*/ 5 h 204"/>
                  <a:gd name="T32" fmla="*/ 34 w 306"/>
                  <a:gd name="T33" fmla="*/ 5 h 204"/>
                  <a:gd name="T34" fmla="*/ 31 w 306"/>
                  <a:gd name="T35" fmla="*/ 7 h 204"/>
                  <a:gd name="T36" fmla="*/ 32 w 306"/>
                  <a:gd name="T37" fmla="*/ 7 h 204"/>
                  <a:gd name="T38" fmla="*/ 31 w 306"/>
                  <a:gd name="T39" fmla="*/ 8 h 204"/>
                  <a:gd name="T40" fmla="*/ 29 w 306"/>
                  <a:gd name="T41" fmla="*/ 10 h 204"/>
                  <a:gd name="T42" fmla="*/ 29 w 306"/>
                  <a:gd name="T43" fmla="*/ 10 h 2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204"/>
                  <a:gd name="T68" fmla="*/ 306 w 306"/>
                  <a:gd name="T69" fmla="*/ 204 h 2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99" name="Freeform 176"/>
              <p:cNvSpPr>
                <a:spLocks noChangeAspect="1"/>
              </p:cNvSpPr>
              <p:nvPr/>
            </p:nvSpPr>
            <p:spPr bwMode="auto">
              <a:xfrm>
                <a:off x="4339" y="1318"/>
                <a:ext cx="234" cy="143"/>
              </a:xfrm>
              <a:custGeom>
                <a:avLst/>
                <a:gdLst>
                  <a:gd name="T0" fmla="*/ 29 w 306"/>
                  <a:gd name="T1" fmla="*/ 10 h 210"/>
                  <a:gd name="T2" fmla="*/ 28 w 306"/>
                  <a:gd name="T3" fmla="*/ 8 h 210"/>
                  <a:gd name="T4" fmla="*/ 5 w 306"/>
                  <a:gd name="T5" fmla="*/ 10 h 210"/>
                  <a:gd name="T6" fmla="*/ 4 w 306"/>
                  <a:gd name="T7" fmla="*/ 7 h 210"/>
                  <a:gd name="T8" fmla="*/ 2 w 306"/>
                  <a:gd name="T9" fmla="*/ 3 h 210"/>
                  <a:gd name="T10" fmla="*/ 0 w 306"/>
                  <a:gd name="T11" fmla="*/ 2 h 210"/>
                  <a:gd name="T12" fmla="*/ 2 w 306"/>
                  <a:gd name="T13" fmla="*/ 1 h 210"/>
                  <a:gd name="T14" fmla="*/ 2 w 306"/>
                  <a:gd name="T15" fmla="*/ 1 h 210"/>
                  <a:gd name="T16" fmla="*/ 2 w 306"/>
                  <a:gd name="T17" fmla="*/ 1 h 210"/>
                  <a:gd name="T18" fmla="*/ 29 w 306"/>
                  <a:gd name="T19" fmla="*/ 0 h 210"/>
                  <a:gd name="T20" fmla="*/ 31 w 306"/>
                  <a:gd name="T21" fmla="*/ 1 h 210"/>
                  <a:gd name="T22" fmla="*/ 30 w 306"/>
                  <a:gd name="T23" fmla="*/ 1 h 210"/>
                  <a:gd name="T24" fmla="*/ 31 w 306"/>
                  <a:gd name="T25" fmla="*/ 2 h 210"/>
                  <a:gd name="T26" fmla="*/ 33 w 306"/>
                  <a:gd name="T27" fmla="*/ 3 h 210"/>
                  <a:gd name="T28" fmla="*/ 36 w 306"/>
                  <a:gd name="T29" fmla="*/ 3 h 210"/>
                  <a:gd name="T30" fmla="*/ 36 w 306"/>
                  <a:gd name="T31" fmla="*/ 5 h 210"/>
                  <a:gd name="T32" fmla="*/ 34 w 306"/>
                  <a:gd name="T33" fmla="*/ 5 h 210"/>
                  <a:gd name="T34" fmla="*/ 31 w 306"/>
                  <a:gd name="T35" fmla="*/ 7 h 210"/>
                  <a:gd name="T36" fmla="*/ 32 w 306"/>
                  <a:gd name="T37" fmla="*/ 7 h 210"/>
                  <a:gd name="T38" fmla="*/ 31 w 306"/>
                  <a:gd name="T39" fmla="*/ 8 h 210"/>
                  <a:gd name="T40" fmla="*/ 29 w 306"/>
                  <a:gd name="T41" fmla="*/ 10 h 210"/>
                  <a:gd name="T42" fmla="*/ 29 w 306"/>
                  <a:gd name="T43" fmla="*/ 10 h 210"/>
                  <a:gd name="T44" fmla="*/ 29 w 306"/>
                  <a:gd name="T45" fmla="*/ 10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210"/>
                  <a:gd name="T71" fmla="*/ 306 w 306"/>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00" name="Freeform 177"/>
              <p:cNvSpPr>
                <a:spLocks noChangeAspect="1"/>
              </p:cNvSpPr>
              <p:nvPr/>
            </p:nvSpPr>
            <p:spPr bwMode="auto">
              <a:xfrm>
                <a:off x="4129" y="1469"/>
                <a:ext cx="288" cy="134"/>
              </a:xfrm>
              <a:custGeom>
                <a:avLst/>
                <a:gdLst>
                  <a:gd name="T0" fmla="*/ 39 w 378"/>
                  <a:gd name="T1" fmla="*/ 1 h 198"/>
                  <a:gd name="T2" fmla="*/ 40 w 378"/>
                  <a:gd name="T3" fmla="*/ 1 h 198"/>
                  <a:gd name="T4" fmla="*/ 40 w 378"/>
                  <a:gd name="T5" fmla="*/ 1 h 198"/>
                  <a:gd name="T6" fmla="*/ 43 w 378"/>
                  <a:gd name="T7" fmla="*/ 3 h 198"/>
                  <a:gd name="T8" fmla="*/ 43 w 378"/>
                  <a:gd name="T9" fmla="*/ 9 h 198"/>
                  <a:gd name="T10" fmla="*/ 0 w 378"/>
                  <a:gd name="T11" fmla="*/ 9 h 198"/>
                  <a:gd name="T12" fmla="*/ 2 w 378"/>
                  <a:gd name="T13" fmla="*/ 0 h 198"/>
                  <a:gd name="T14" fmla="*/ 38 w 378"/>
                  <a:gd name="T15" fmla="*/ 1 h 198"/>
                  <a:gd name="T16" fmla="*/ 39 w 378"/>
                  <a:gd name="T17" fmla="*/ 1 h 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198"/>
                  <a:gd name="T29" fmla="*/ 378 w 378"/>
                  <a:gd name="T30" fmla="*/ 198 h 1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01" name="Freeform 178"/>
              <p:cNvSpPr>
                <a:spLocks noChangeAspect="1"/>
              </p:cNvSpPr>
              <p:nvPr/>
            </p:nvSpPr>
            <p:spPr bwMode="auto">
              <a:xfrm>
                <a:off x="4129" y="1469"/>
                <a:ext cx="288" cy="134"/>
              </a:xfrm>
              <a:custGeom>
                <a:avLst/>
                <a:gdLst>
                  <a:gd name="T0" fmla="*/ 39 w 378"/>
                  <a:gd name="T1" fmla="*/ 1 h 198"/>
                  <a:gd name="T2" fmla="*/ 40 w 378"/>
                  <a:gd name="T3" fmla="*/ 1 h 198"/>
                  <a:gd name="T4" fmla="*/ 40 w 378"/>
                  <a:gd name="T5" fmla="*/ 1 h 198"/>
                  <a:gd name="T6" fmla="*/ 43 w 378"/>
                  <a:gd name="T7" fmla="*/ 3 h 198"/>
                  <a:gd name="T8" fmla="*/ 43 w 378"/>
                  <a:gd name="T9" fmla="*/ 9 h 198"/>
                  <a:gd name="T10" fmla="*/ 0 w 378"/>
                  <a:gd name="T11" fmla="*/ 9 h 198"/>
                  <a:gd name="T12" fmla="*/ 2 w 378"/>
                  <a:gd name="T13" fmla="*/ 0 h 198"/>
                  <a:gd name="T14" fmla="*/ 38 w 378"/>
                  <a:gd name="T15" fmla="*/ 1 h 198"/>
                  <a:gd name="T16" fmla="*/ 39 w 378"/>
                  <a:gd name="T17" fmla="*/ 1 h 198"/>
                  <a:gd name="T18" fmla="*/ 39 w 378"/>
                  <a:gd name="T19" fmla="*/ 1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198"/>
                  <a:gd name="T32" fmla="*/ 378 w 378"/>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02" name="Freeform 179"/>
              <p:cNvSpPr>
                <a:spLocks noChangeAspect="1"/>
              </p:cNvSpPr>
              <p:nvPr/>
            </p:nvSpPr>
            <p:spPr bwMode="auto">
              <a:xfrm>
                <a:off x="4619" y="1489"/>
                <a:ext cx="283" cy="131"/>
              </a:xfrm>
              <a:custGeom>
                <a:avLst/>
                <a:gdLst>
                  <a:gd name="T0" fmla="*/ 33 w 372"/>
                  <a:gd name="T1" fmla="*/ 8 h 192"/>
                  <a:gd name="T2" fmla="*/ 8 w 372"/>
                  <a:gd name="T3" fmla="*/ 8 h 192"/>
                  <a:gd name="T4" fmla="*/ 8 w 372"/>
                  <a:gd name="T5" fmla="*/ 8 h 192"/>
                  <a:gd name="T6" fmla="*/ 0 w 372"/>
                  <a:gd name="T7" fmla="*/ 10 h 192"/>
                  <a:gd name="T8" fmla="*/ 2 w 372"/>
                  <a:gd name="T9" fmla="*/ 8 h 192"/>
                  <a:gd name="T10" fmla="*/ 2 w 372"/>
                  <a:gd name="T11" fmla="*/ 8 h 192"/>
                  <a:gd name="T12" fmla="*/ 2 w 372"/>
                  <a:gd name="T13" fmla="*/ 8 h 192"/>
                  <a:gd name="T14" fmla="*/ 2 w 372"/>
                  <a:gd name="T15" fmla="*/ 7 h 192"/>
                  <a:gd name="T16" fmla="*/ 5 w 372"/>
                  <a:gd name="T17" fmla="*/ 8 h 192"/>
                  <a:gd name="T18" fmla="*/ 5 w 372"/>
                  <a:gd name="T19" fmla="*/ 7 h 192"/>
                  <a:gd name="T20" fmla="*/ 8 w 372"/>
                  <a:gd name="T21" fmla="*/ 5 h 192"/>
                  <a:gd name="T22" fmla="*/ 7 w 372"/>
                  <a:gd name="T23" fmla="*/ 5 h 192"/>
                  <a:gd name="T24" fmla="*/ 8 w 372"/>
                  <a:gd name="T25" fmla="*/ 5 h 192"/>
                  <a:gd name="T26" fmla="*/ 8 w 372"/>
                  <a:gd name="T27" fmla="*/ 5 h 192"/>
                  <a:gd name="T28" fmla="*/ 9 w 372"/>
                  <a:gd name="T29" fmla="*/ 5 h 192"/>
                  <a:gd name="T30" fmla="*/ 9 w 372"/>
                  <a:gd name="T31" fmla="*/ 5 h 192"/>
                  <a:gd name="T32" fmla="*/ 13 w 372"/>
                  <a:gd name="T33" fmla="*/ 5 h 192"/>
                  <a:gd name="T34" fmla="*/ 14 w 372"/>
                  <a:gd name="T35" fmla="*/ 3 h 192"/>
                  <a:gd name="T36" fmla="*/ 14 w 372"/>
                  <a:gd name="T37" fmla="*/ 5 h 192"/>
                  <a:gd name="T38" fmla="*/ 17 w 372"/>
                  <a:gd name="T39" fmla="*/ 3 h 192"/>
                  <a:gd name="T40" fmla="*/ 17 w 372"/>
                  <a:gd name="T41" fmla="*/ 3 h 192"/>
                  <a:gd name="T42" fmla="*/ 19 w 372"/>
                  <a:gd name="T43" fmla="*/ 3 h 192"/>
                  <a:gd name="T44" fmla="*/ 21 w 372"/>
                  <a:gd name="T45" fmla="*/ 2 h 192"/>
                  <a:gd name="T46" fmla="*/ 21 w 372"/>
                  <a:gd name="T47" fmla="*/ 1 h 192"/>
                  <a:gd name="T48" fmla="*/ 24 w 372"/>
                  <a:gd name="T49" fmla="*/ 1 h 192"/>
                  <a:gd name="T50" fmla="*/ 24 w 372"/>
                  <a:gd name="T51" fmla="*/ 1 h 192"/>
                  <a:gd name="T52" fmla="*/ 26 w 372"/>
                  <a:gd name="T53" fmla="*/ 0 h 192"/>
                  <a:gd name="T54" fmla="*/ 27 w 372"/>
                  <a:gd name="T55" fmla="*/ 1 h 192"/>
                  <a:gd name="T56" fmla="*/ 31 w 372"/>
                  <a:gd name="T57" fmla="*/ 1 h 192"/>
                  <a:gd name="T58" fmla="*/ 35 w 372"/>
                  <a:gd name="T59" fmla="*/ 1 h 192"/>
                  <a:gd name="T60" fmla="*/ 37 w 372"/>
                  <a:gd name="T61" fmla="*/ 1 h 192"/>
                  <a:gd name="T62" fmla="*/ 38 w 372"/>
                  <a:gd name="T63" fmla="*/ 3 h 192"/>
                  <a:gd name="T64" fmla="*/ 42 w 372"/>
                  <a:gd name="T65" fmla="*/ 3 h 192"/>
                  <a:gd name="T66" fmla="*/ 36 w 372"/>
                  <a:gd name="T67" fmla="*/ 7 h 192"/>
                  <a:gd name="T68" fmla="*/ 33 w 372"/>
                  <a:gd name="T69" fmla="*/ 8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192"/>
                  <a:gd name="T107" fmla="*/ 372 w 37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03" name="Freeform 180"/>
              <p:cNvSpPr>
                <a:spLocks noChangeAspect="1"/>
              </p:cNvSpPr>
              <p:nvPr/>
            </p:nvSpPr>
            <p:spPr bwMode="auto">
              <a:xfrm>
                <a:off x="4619" y="1489"/>
                <a:ext cx="283" cy="131"/>
              </a:xfrm>
              <a:custGeom>
                <a:avLst/>
                <a:gdLst>
                  <a:gd name="T0" fmla="*/ 33 w 372"/>
                  <a:gd name="T1" fmla="*/ 8 h 192"/>
                  <a:gd name="T2" fmla="*/ 8 w 372"/>
                  <a:gd name="T3" fmla="*/ 8 h 192"/>
                  <a:gd name="T4" fmla="*/ 8 w 372"/>
                  <a:gd name="T5" fmla="*/ 8 h 192"/>
                  <a:gd name="T6" fmla="*/ 0 w 372"/>
                  <a:gd name="T7" fmla="*/ 10 h 192"/>
                  <a:gd name="T8" fmla="*/ 2 w 372"/>
                  <a:gd name="T9" fmla="*/ 8 h 192"/>
                  <a:gd name="T10" fmla="*/ 2 w 372"/>
                  <a:gd name="T11" fmla="*/ 8 h 192"/>
                  <a:gd name="T12" fmla="*/ 2 w 372"/>
                  <a:gd name="T13" fmla="*/ 8 h 192"/>
                  <a:gd name="T14" fmla="*/ 2 w 372"/>
                  <a:gd name="T15" fmla="*/ 7 h 192"/>
                  <a:gd name="T16" fmla="*/ 5 w 372"/>
                  <a:gd name="T17" fmla="*/ 8 h 192"/>
                  <a:gd name="T18" fmla="*/ 5 w 372"/>
                  <a:gd name="T19" fmla="*/ 7 h 192"/>
                  <a:gd name="T20" fmla="*/ 8 w 372"/>
                  <a:gd name="T21" fmla="*/ 5 h 192"/>
                  <a:gd name="T22" fmla="*/ 7 w 372"/>
                  <a:gd name="T23" fmla="*/ 5 h 192"/>
                  <a:gd name="T24" fmla="*/ 8 w 372"/>
                  <a:gd name="T25" fmla="*/ 5 h 192"/>
                  <a:gd name="T26" fmla="*/ 8 w 372"/>
                  <a:gd name="T27" fmla="*/ 5 h 192"/>
                  <a:gd name="T28" fmla="*/ 9 w 372"/>
                  <a:gd name="T29" fmla="*/ 5 h 192"/>
                  <a:gd name="T30" fmla="*/ 9 w 372"/>
                  <a:gd name="T31" fmla="*/ 5 h 192"/>
                  <a:gd name="T32" fmla="*/ 13 w 372"/>
                  <a:gd name="T33" fmla="*/ 5 h 192"/>
                  <a:gd name="T34" fmla="*/ 14 w 372"/>
                  <a:gd name="T35" fmla="*/ 3 h 192"/>
                  <a:gd name="T36" fmla="*/ 14 w 372"/>
                  <a:gd name="T37" fmla="*/ 5 h 192"/>
                  <a:gd name="T38" fmla="*/ 17 w 372"/>
                  <a:gd name="T39" fmla="*/ 3 h 192"/>
                  <a:gd name="T40" fmla="*/ 17 w 372"/>
                  <a:gd name="T41" fmla="*/ 3 h 192"/>
                  <a:gd name="T42" fmla="*/ 19 w 372"/>
                  <a:gd name="T43" fmla="*/ 3 h 192"/>
                  <a:gd name="T44" fmla="*/ 21 w 372"/>
                  <a:gd name="T45" fmla="*/ 2 h 192"/>
                  <a:gd name="T46" fmla="*/ 21 w 372"/>
                  <a:gd name="T47" fmla="*/ 1 h 192"/>
                  <a:gd name="T48" fmla="*/ 24 w 372"/>
                  <a:gd name="T49" fmla="*/ 1 h 192"/>
                  <a:gd name="T50" fmla="*/ 24 w 372"/>
                  <a:gd name="T51" fmla="*/ 1 h 192"/>
                  <a:gd name="T52" fmla="*/ 26 w 372"/>
                  <a:gd name="T53" fmla="*/ 0 h 192"/>
                  <a:gd name="T54" fmla="*/ 27 w 372"/>
                  <a:gd name="T55" fmla="*/ 1 h 192"/>
                  <a:gd name="T56" fmla="*/ 31 w 372"/>
                  <a:gd name="T57" fmla="*/ 1 h 192"/>
                  <a:gd name="T58" fmla="*/ 35 w 372"/>
                  <a:gd name="T59" fmla="*/ 1 h 192"/>
                  <a:gd name="T60" fmla="*/ 37 w 372"/>
                  <a:gd name="T61" fmla="*/ 1 h 192"/>
                  <a:gd name="T62" fmla="*/ 38 w 372"/>
                  <a:gd name="T63" fmla="*/ 3 h 192"/>
                  <a:gd name="T64" fmla="*/ 42 w 372"/>
                  <a:gd name="T65" fmla="*/ 3 h 192"/>
                  <a:gd name="T66" fmla="*/ 36 w 372"/>
                  <a:gd name="T67" fmla="*/ 7 h 192"/>
                  <a:gd name="T68" fmla="*/ 33 w 372"/>
                  <a:gd name="T69" fmla="*/ 8 h 192"/>
                  <a:gd name="T70" fmla="*/ 33 w 372"/>
                  <a:gd name="T71" fmla="*/ 8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2"/>
                  <a:gd name="T109" fmla="*/ 0 h 192"/>
                  <a:gd name="T110" fmla="*/ 372 w 372"/>
                  <a:gd name="T111" fmla="*/ 192 h 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04" name="Freeform 181"/>
              <p:cNvSpPr>
                <a:spLocks noChangeAspect="1"/>
              </p:cNvSpPr>
              <p:nvPr/>
            </p:nvSpPr>
            <p:spPr bwMode="auto">
              <a:xfrm>
                <a:off x="4440" y="1778"/>
                <a:ext cx="220" cy="167"/>
              </a:xfrm>
              <a:custGeom>
                <a:avLst/>
                <a:gdLst>
                  <a:gd name="T0" fmla="*/ 30 w 288"/>
                  <a:gd name="T1" fmla="*/ 8 h 246"/>
                  <a:gd name="T2" fmla="*/ 25 w 288"/>
                  <a:gd name="T3" fmla="*/ 7 h 246"/>
                  <a:gd name="T4" fmla="*/ 24 w 288"/>
                  <a:gd name="T5" fmla="*/ 8 h 246"/>
                  <a:gd name="T6" fmla="*/ 27 w 288"/>
                  <a:gd name="T7" fmla="*/ 8 h 246"/>
                  <a:gd name="T8" fmla="*/ 28 w 288"/>
                  <a:gd name="T9" fmla="*/ 8 h 246"/>
                  <a:gd name="T10" fmla="*/ 28 w 288"/>
                  <a:gd name="T11" fmla="*/ 8 h 246"/>
                  <a:gd name="T12" fmla="*/ 29 w 288"/>
                  <a:gd name="T13" fmla="*/ 9 h 246"/>
                  <a:gd name="T14" fmla="*/ 30 w 288"/>
                  <a:gd name="T15" fmla="*/ 8 h 246"/>
                  <a:gd name="T16" fmla="*/ 32 w 288"/>
                  <a:gd name="T17" fmla="*/ 8 h 246"/>
                  <a:gd name="T18" fmla="*/ 32 w 288"/>
                  <a:gd name="T19" fmla="*/ 8 h 246"/>
                  <a:gd name="T20" fmla="*/ 29 w 288"/>
                  <a:gd name="T21" fmla="*/ 10 h 246"/>
                  <a:gd name="T22" fmla="*/ 30 w 288"/>
                  <a:gd name="T23" fmla="*/ 10 h 246"/>
                  <a:gd name="T24" fmla="*/ 34 w 288"/>
                  <a:gd name="T25" fmla="*/ 11 h 246"/>
                  <a:gd name="T26" fmla="*/ 33 w 288"/>
                  <a:gd name="T27" fmla="*/ 11 h 246"/>
                  <a:gd name="T28" fmla="*/ 32 w 288"/>
                  <a:gd name="T29" fmla="*/ 11 h 246"/>
                  <a:gd name="T30" fmla="*/ 31 w 288"/>
                  <a:gd name="T31" fmla="*/ 11 h 246"/>
                  <a:gd name="T32" fmla="*/ 31 w 288"/>
                  <a:gd name="T33" fmla="*/ 10 h 246"/>
                  <a:gd name="T34" fmla="*/ 27 w 288"/>
                  <a:gd name="T35" fmla="*/ 10 h 246"/>
                  <a:gd name="T36" fmla="*/ 28 w 288"/>
                  <a:gd name="T37" fmla="*/ 11 h 246"/>
                  <a:gd name="T38" fmla="*/ 26 w 288"/>
                  <a:gd name="T39" fmla="*/ 11 h 246"/>
                  <a:gd name="T40" fmla="*/ 25 w 288"/>
                  <a:gd name="T41" fmla="*/ 10 h 246"/>
                  <a:gd name="T42" fmla="*/ 24 w 288"/>
                  <a:gd name="T43" fmla="*/ 11 h 246"/>
                  <a:gd name="T44" fmla="*/ 24 w 288"/>
                  <a:gd name="T45" fmla="*/ 10 h 246"/>
                  <a:gd name="T46" fmla="*/ 23 w 288"/>
                  <a:gd name="T47" fmla="*/ 11 h 246"/>
                  <a:gd name="T48" fmla="*/ 21 w 288"/>
                  <a:gd name="T49" fmla="*/ 11 h 246"/>
                  <a:gd name="T50" fmla="*/ 21 w 288"/>
                  <a:gd name="T51" fmla="*/ 11 h 246"/>
                  <a:gd name="T52" fmla="*/ 19 w 288"/>
                  <a:gd name="T53" fmla="*/ 10 h 246"/>
                  <a:gd name="T54" fmla="*/ 16 w 288"/>
                  <a:gd name="T55" fmla="*/ 10 h 246"/>
                  <a:gd name="T56" fmla="*/ 16 w 288"/>
                  <a:gd name="T57" fmla="*/ 10 h 246"/>
                  <a:gd name="T58" fmla="*/ 15 w 288"/>
                  <a:gd name="T59" fmla="*/ 10 h 246"/>
                  <a:gd name="T60" fmla="*/ 15 w 288"/>
                  <a:gd name="T61" fmla="*/ 10 h 246"/>
                  <a:gd name="T62" fmla="*/ 12 w 288"/>
                  <a:gd name="T63" fmla="*/ 10 h 246"/>
                  <a:gd name="T64" fmla="*/ 14 w 288"/>
                  <a:gd name="T65" fmla="*/ 10 h 246"/>
                  <a:gd name="T66" fmla="*/ 12 w 288"/>
                  <a:gd name="T67" fmla="*/ 10 h 246"/>
                  <a:gd name="T68" fmla="*/ 6 w 288"/>
                  <a:gd name="T69" fmla="*/ 10 h 246"/>
                  <a:gd name="T70" fmla="*/ 2 w 288"/>
                  <a:gd name="T71" fmla="*/ 10 h 246"/>
                  <a:gd name="T72" fmla="*/ 2 w 288"/>
                  <a:gd name="T73" fmla="*/ 10 h 246"/>
                  <a:gd name="T74" fmla="*/ 3 w 288"/>
                  <a:gd name="T75" fmla="*/ 9 h 246"/>
                  <a:gd name="T76" fmla="*/ 3 w 288"/>
                  <a:gd name="T77" fmla="*/ 7 h 246"/>
                  <a:gd name="T78" fmla="*/ 4 w 288"/>
                  <a:gd name="T79" fmla="*/ 5 h 246"/>
                  <a:gd name="T80" fmla="*/ 2 w 288"/>
                  <a:gd name="T81" fmla="*/ 3 h 246"/>
                  <a:gd name="T82" fmla="*/ 0 w 288"/>
                  <a:gd name="T83" fmla="*/ 0 h 246"/>
                  <a:gd name="T84" fmla="*/ 19 w 288"/>
                  <a:gd name="T85" fmla="*/ 0 h 246"/>
                  <a:gd name="T86" fmla="*/ 19 w 288"/>
                  <a:gd name="T87" fmla="*/ 1 h 246"/>
                  <a:gd name="T88" fmla="*/ 20 w 288"/>
                  <a:gd name="T89" fmla="*/ 1 h 246"/>
                  <a:gd name="T90" fmla="*/ 19 w 288"/>
                  <a:gd name="T91" fmla="*/ 1 h 246"/>
                  <a:gd name="T92" fmla="*/ 21 w 288"/>
                  <a:gd name="T93" fmla="*/ 1 h 246"/>
                  <a:gd name="T94" fmla="*/ 19 w 288"/>
                  <a:gd name="T95" fmla="*/ 2 h 246"/>
                  <a:gd name="T96" fmla="*/ 20 w 288"/>
                  <a:gd name="T97" fmla="*/ 2 h 246"/>
                  <a:gd name="T98" fmla="*/ 16 w 288"/>
                  <a:gd name="T99" fmla="*/ 3 h 246"/>
                  <a:gd name="T100" fmla="*/ 16 w 288"/>
                  <a:gd name="T101" fmla="*/ 5 h 246"/>
                  <a:gd name="T102" fmla="*/ 28 w 288"/>
                  <a:gd name="T103" fmla="*/ 5 h 246"/>
                  <a:gd name="T104" fmla="*/ 28 w 288"/>
                  <a:gd name="T105" fmla="*/ 7 h 246"/>
                  <a:gd name="T106" fmla="*/ 29 w 288"/>
                  <a:gd name="T107" fmla="*/ 7 h 246"/>
                  <a:gd name="T108" fmla="*/ 30 w 288"/>
                  <a:gd name="T109" fmla="*/ 8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8"/>
                  <a:gd name="T166" fmla="*/ 0 h 246"/>
                  <a:gd name="T167" fmla="*/ 288 w 288"/>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05" name="Freeform 182"/>
              <p:cNvSpPr>
                <a:spLocks noChangeAspect="1"/>
              </p:cNvSpPr>
              <p:nvPr/>
            </p:nvSpPr>
            <p:spPr bwMode="auto">
              <a:xfrm>
                <a:off x="4440" y="1778"/>
                <a:ext cx="220" cy="167"/>
              </a:xfrm>
              <a:custGeom>
                <a:avLst/>
                <a:gdLst>
                  <a:gd name="T0" fmla="*/ 30 w 288"/>
                  <a:gd name="T1" fmla="*/ 8 h 246"/>
                  <a:gd name="T2" fmla="*/ 25 w 288"/>
                  <a:gd name="T3" fmla="*/ 7 h 246"/>
                  <a:gd name="T4" fmla="*/ 24 w 288"/>
                  <a:gd name="T5" fmla="*/ 8 h 246"/>
                  <a:gd name="T6" fmla="*/ 27 w 288"/>
                  <a:gd name="T7" fmla="*/ 8 h 246"/>
                  <a:gd name="T8" fmla="*/ 28 w 288"/>
                  <a:gd name="T9" fmla="*/ 8 h 246"/>
                  <a:gd name="T10" fmla="*/ 28 w 288"/>
                  <a:gd name="T11" fmla="*/ 8 h 246"/>
                  <a:gd name="T12" fmla="*/ 29 w 288"/>
                  <a:gd name="T13" fmla="*/ 9 h 246"/>
                  <a:gd name="T14" fmla="*/ 30 w 288"/>
                  <a:gd name="T15" fmla="*/ 8 h 246"/>
                  <a:gd name="T16" fmla="*/ 32 w 288"/>
                  <a:gd name="T17" fmla="*/ 8 h 246"/>
                  <a:gd name="T18" fmla="*/ 32 w 288"/>
                  <a:gd name="T19" fmla="*/ 8 h 246"/>
                  <a:gd name="T20" fmla="*/ 29 w 288"/>
                  <a:gd name="T21" fmla="*/ 10 h 246"/>
                  <a:gd name="T22" fmla="*/ 30 w 288"/>
                  <a:gd name="T23" fmla="*/ 10 h 246"/>
                  <a:gd name="T24" fmla="*/ 34 w 288"/>
                  <a:gd name="T25" fmla="*/ 11 h 246"/>
                  <a:gd name="T26" fmla="*/ 33 w 288"/>
                  <a:gd name="T27" fmla="*/ 11 h 246"/>
                  <a:gd name="T28" fmla="*/ 32 w 288"/>
                  <a:gd name="T29" fmla="*/ 11 h 246"/>
                  <a:gd name="T30" fmla="*/ 31 w 288"/>
                  <a:gd name="T31" fmla="*/ 11 h 246"/>
                  <a:gd name="T32" fmla="*/ 31 w 288"/>
                  <a:gd name="T33" fmla="*/ 10 h 246"/>
                  <a:gd name="T34" fmla="*/ 27 w 288"/>
                  <a:gd name="T35" fmla="*/ 10 h 246"/>
                  <a:gd name="T36" fmla="*/ 28 w 288"/>
                  <a:gd name="T37" fmla="*/ 11 h 246"/>
                  <a:gd name="T38" fmla="*/ 26 w 288"/>
                  <a:gd name="T39" fmla="*/ 11 h 246"/>
                  <a:gd name="T40" fmla="*/ 25 w 288"/>
                  <a:gd name="T41" fmla="*/ 10 h 246"/>
                  <a:gd name="T42" fmla="*/ 24 w 288"/>
                  <a:gd name="T43" fmla="*/ 11 h 246"/>
                  <a:gd name="T44" fmla="*/ 24 w 288"/>
                  <a:gd name="T45" fmla="*/ 10 h 246"/>
                  <a:gd name="T46" fmla="*/ 23 w 288"/>
                  <a:gd name="T47" fmla="*/ 11 h 246"/>
                  <a:gd name="T48" fmla="*/ 21 w 288"/>
                  <a:gd name="T49" fmla="*/ 11 h 246"/>
                  <a:gd name="T50" fmla="*/ 21 w 288"/>
                  <a:gd name="T51" fmla="*/ 11 h 246"/>
                  <a:gd name="T52" fmla="*/ 19 w 288"/>
                  <a:gd name="T53" fmla="*/ 10 h 246"/>
                  <a:gd name="T54" fmla="*/ 16 w 288"/>
                  <a:gd name="T55" fmla="*/ 10 h 246"/>
                  <a:gd name="T56" fmla="*/ 16 w 288"/>
                  <a:gd name="T57" fmla="*/ 10 h 246"/>
                  <a:gd name="T58" fmla="*/ 15 w 288"/>
                  <a:gd name="T59" fmla="*/ 10 h 246"/>
                  <a:gd name="T60" fmla="*/ 15 w 288"/>
                  <a:gd name="T61" fmla="*/ 10 h 246"/>
                  <a:gd name="T62" fmla="*/ 12 w 288"/>
                  <a:gd name="T63" fmla="*/ 10 h 246"/>
                  <a:gd name="T64" fmla="*/ 14 w 288"/>
                  <a:gd name="T65" fmla="*/ 10 h 246"/>
                  <a:gd name="T66" fmla="*/ 12 w 288"/>
                  <a:gd name="T67" fmla="*/ 10 h 246"/>
                  <a:gd name="T68" fmla="*/ 6 w 288"/>
                  <a:gd name="T69" fmla="*/ 10 h 246"/>
                  <a:gd name="T70" fmla="*/ 2 w 288"/>
                  <a:gd name="T71" fmla="*/ 10 h 246"/>
                  <a:gd name="T72" fmla="*/ 2 w 288"/>
                  <a:gd name="T73" fmla="*/ 10 h 246"/>
                  <a:gd name="T74" fmla="*/ 3 w 288"/>
                  <a:gd name="T75" fmla="*/ 9 h 246"/>
                  <a:gd name="T76" fmla="*/ 3 w 288"/>
                  <a:gd name="T77" fmla="*/ 7 h 246"/>
                  <a:gd name="T78" fmla="*/ 4 w 288"/>
                  <a:gd name="T79" fmla="*/ 5 h 246"/>
                  <a:gd name="T80" fmla="*/ 2 w 288"/>
                  <a:gd name="T81" fmla="*/ 3 h 246"/>
                  <a:gd name="T82" fmla="*/ 0 w 288"/>
                  <a:gd name="T83" fmla="*/ 0 h 246"/>
                  <a:gd name="T84" fmla="*/ 19 w 288"/>
                  <a:gd name="T85" fmla="*/ 0 h 246"/>
                  <a:gd name="T86" fmla="*/ 19 w 288"/>
                  <a:gd name="T87" fmla="*/ 1 h 246"/>
                  <a:gd name="T88" fmla="*/ 20 w 288"/>
                  <a:gd name="T89" fmla="*/ 1 h 246"/>
                  <a:gd name="T90" fmla="*/ 19 w 288"/>
                  <a:gd name="T91" fmla="*/ 1 h 246"/>
                  <a:gd name="T92" fmla="*/ 21 w 288"/>
                  <a:gd name="T93" fmla="*/ 1 h 246"/>
                  <a:gd name="T94" fmla="*/ 19 w 288"/>
                  <a:gd name="T95" fmla="*/ 2 h 246"/>
                  <a:gd name="T96" fmla="*/ 20 w 288"/>
                  <a:gd name="T97" fmla="*/ 2 h 246"/>
                  <a:gd name="T98" fmla="*/ 16 w 288"/>
                  <a:gd name="T99" fmla="*/ 3 h 246"/>
                  <a:gd name="T100" fmla="*/ 16 w 288"/>
                  <a:gd name="T101" fmla="*/ 5 h 246"/>
                  <a:gd name="T102" fmla="*/ 28 w 288"/>
                  <a:gd name="T103" fmla="*/ 5 h 246"/>
                  <a:gd name="T104" fmla="*/ 28 w 288"/>
                  <a:gd name="T105" fmla="*/ 7 h 246"/>
                  <a:gd name="T106" fmla="*/ 29 w 288"/>
                  <a:gd name="T107" fmla="*/ 7 h 246"/>
                  <a:gd name="T108" fmla="*/ 30 w 288"/>
                  <a:gd name="T109" fmla="*/ 8 h 246"/>
                  <a:gd name="T110" fmla="*/ 30 w 288"/>
                  <a:gd name="T111" fmla="*/ 8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246"/>
                  <a:gd name="T170" fmla="*/ 288 w 288"/>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06" name="Freeform 183"/>
              <p:cNvSpPr>
                <a:spLocks noChangeAspect="1"/>
              </p:cNvSpPr>
              <p:nvPr/>
            </p:nvSpPr>
            <p:spPr bwMode="auto">
              <a:xfrm>
                <a:off x="5213" y="1037"/>
                <a:ext cx="142" cy="200"/>
              </a:xfrm>
              <a:custGeom>
                <a:avLst/>
                <a:gdLst>
                  <a:gd name="T0" fmla="*/ 6 w 186"/>
                  <a:gd name="T1" fmla="*/ 14 h 294"/>
                  <a:gd name="T2" fmla="*/ 5 w 186"/>
                  <a:gd name="T3" fmla="*/ 14 h 294"/>
                  <a:gd name="T4" fmla="*/ 4 w 186"/>
                  <a:gd name="T5" fmla="*/ 12 h 294"/>
                  <a:gd name="T6" fmla="*/ 0 w 186"/>
                  <a:gd name="T7" fmla="*/ 7 h 294"/>
                  <a:gd name="T8" fmla="*/ 2 w 186"/>
                  <a:gd name="T9" fmla="*/ 7 h 294"/>
                  <a:gd name="T10" fmla="*/ 2 w 186"/>
                  <a:gd name="T11" fmla="*/ 7 h 294"/>
                  <a:gd name="T12" fmla="*/ 2 w 186"/>
                  <a:gd name="T13" fmla="*/ 7 h 294"/>
                  <a:gd name="T14" fmla="*/ 2 w 186"/>
                  <a:gd name="T15" fmla="*/ 7 h 294"/>
                  <a:gd name="T16" fmla="*/ 3 w 186"/>
                  <a:gd name="T17" fmla="*/ 5 h 294"/>
                  <a:gd name="T18" fmla="*/ 3 w 186"/>
                  <a:gd name="T19" fmla="*/ 3 h 294"/>
                  <a:gd name="T20" fmla="*/ 5 w 186"/>
                  <a:gd name="T21" fmla="*/ 1 h 294"/>
                  <a:gd name="T22" fmla="*/ 5 w 186"/>
                  <a:gd name="T23" fmla="*/ 1 h 294"/>
                  <a:gd name="T24" fmla="*/ 7 w 186"/>
                  <a:gd name="T25" fmla="*/ 1 h 294"/>
                  <a:gd name="T26" fmla="*/ 11 w 186"/>
                  <a:gd name="T27" fmla="*/ 0 h 294"/>
                  <a:gd name="T28" fmla="*/ 13 w 186"/>
                  <a:gd name="T29" fmla="*/ 1 h 294"/>
                  <a:gd name="T30" fmla="*/ 16 w 186"/>
                  <a:gd name="T31" fmla="*/ 5 h 294"/>
                  <a:gd name="T32" fmla="*/ 18 w 186"/>
                  <a:gd name="T33" fmla="*/ 5 h 294"/>
                  <a:gd name="T34" fmla="*/ 18 w 186"/>
                  <a:gd name="T35" fmla="*/ 5 h 294"/>
                  <a:gd name="T36" fmla="*/ 21 w 186"/>
                  <a:gd name="T37" fmla="*/ 5 h 294"/>
                  <a:gd name="T38" fmla="*/ 21 w 186"/>
                  <a:gd name="T39" fmla="*/ 7 h 294"/>
                  <a:gd name="T40" fmla="*/ 21 w 186"/>
                  <a:gd name="T41" fmla="*/ 7 h 294"/>
                  <a:gd name="T42" fmla="*/ 21 w 186"/>
                  <a:gd name="T43" fmla="*/ 7 h 294"/>
                  <a:gd name="T44" fmla="*/ 18 w 186"/>
                  <a:gd name="T45" fmla="*/ 7 h 294"/>
                  <a:gd name="T46" fmla="*/ 18 w 186"/>
                  <a:gd name="T47" fmla="*/ 8 h 294"/>
                  <a:gd name="T48" fmla="*/ 16 w 186"/>
                  <a:gd name="T49" fmla="*/ 8 h 294"/>
                  <a:gd name="T50" fmla="*/ 15 w 186"/>
                  <a:gd name="T51" fmla="*/ 8 h 294"/>
                  <a:gd name="T52" fmla="*/ 15 w 186"/>
                  <a:gd name="T53" fmla="*/ 8 h 294"/>
                  <a:gd name="T54" fmla="*/ 15 w 186"/>
                  <a:gd name="T55" fmla="*/ 9 h 294"/>
                  <a:gd name="T56" fmla="*/ 13 w 186"/>
                  <a:gd name="T57" fmla="*/ 9 h 294"/>
                  <a:gd name="T58" fmla="*/ 14 w 186"/>
                  <a:gd name="T59" fmla="*/ 8 h 294"/>
                  <a:gd name="T60" fmla="*/ 13 w 186"/>
                  <a:gd name="T61" fmla="*/ 8 h 294"/>
                  <a:gd name="T62" fmla="*/ 12 w 186"/>
                  <a:gd name="T63" fmla="*/ 10 h 294"/>
                  <a:gd name="T64" fmla="*/ 11 w 186"/>
                  <a:gd name="T65" fmla="*/ 10 h 294"/>
                  <a:gd name="T66" fmla="*/ 11 w 186"/>
                  <a:gd name="T67" fmla="*/ 11 h 294"/>
                  <a:gd name="T68" fmla="*/ 9 w 186"/>
                  <a:gd name="T69" fmla="*/ 11 h 294"/>
                  <a:gd name="T70" fmla="*/ 9 w 186"/>
                  <a:gd name="T71" fmla="*/ 11 h 294"/>
                  <a:gd name="T72" fmla="*/ 9 w 186"/>
                  <a:gd name="T73" fmla="*/ 11 h 294"/>
                  <a:gd name="T74" fmla="*/ 8 w 186"/>
                  <a:gd name="T75" fmla="*/ 11 h 294"/>
                  <a:gd name="T76" fmla="*/ 6 w 186"/>
                  <a:gd name="T77" fmla="*/ 14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294"/>
                  <a:gd name="T119" fmla="*/ 186 w 186"/>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07" name="Freeform 184"/>
              <p:cNvSpPr>
                <a:spLocks noChangeAspect="1"/>
              </p:cNvSpPr>
              <p:nvPr/>
            </p:nvSpPr>
            <p:spPr bwMode="auto">
              <a:xfrm>
                <a:off x="5213" y="1037"/>
                <a:ext cx="142" cy="204"/>
              </a:xfrm>
              <a:custGeom>
                <a:avLst/>
                <a:gdLst>
                  <a:gd name="T0" fmla="*/ 6 w 186"/>
                  <a:gd name="T1" fmla="*/ 14 h 300"/>
                  <a:gd name="T2" fmla="*/ 5 w 186"/>
                  <a:gd name="T3" fmla="*/ 14 h 300"/>
                  <a:gd name="T4" fmla="*/ 4 w 186"/>
                  <a:gd name="T5" fmla="*/ 12 h 300"/>
                  <a:gd name="T6" fmla="*/ 0 w 186"/>
                  <a:gd name="T7" fmla="*/ 7 h 300"/>
                  <a:gd name="T8" fmla="*/ 2 w 186"/>
                  <a:gd name="T9" fmla="*/ 7 h 300"/>
                  <a:gd name="T10" fmla="*/ 2 w 186"/>
                  <a:gd name="T11" fmla="*/ 7 h 300"/>
                  <a:gd name="T12" fmla="*/ 2 w 186"/>
                  <a:gd name="T13" fmla="*/ 7 h 300"/>
                  <a:gd name="T14" fmla="*/ 2 w 186"/>
                  <a:gd name="T15" fmla="*/ 7 h 300"/>
                  <a:gd name="T16" fmla="*/ 3 w 186"/>
                  <a:gd name="T17" fmla="*/ 5 h 300"/>
                  <a:gd name="T18" fmla="*/ 3 w 186"/>
                  <a:gd name="T19" fmla="*/ 3 h 300"/>
                  <a:gd name="T20" fmla="*/ 5 w 186"/>
                  <a:gd name="T21" fmla="*/ 1 h 300"/>
                  <a:gd name="T22" fmla="*/ 5 w 186"/>
                  <a:gd name="T23" fmla="*/ 1 h 300"/>
                  <a:gd name="T24" fmla="*/ 7 w 186"/>
                  <a:gd name="T25" fmla="*/ 1 h 300"/>
                  <a:gd name="T26" fmla="*/ 11 w 186"/>
                  <a:gd name="T27" fmla="*/ 0 h 300"/>
                  <a:gd name="T28" fmla="*/ 13 w 186"/>
                  <a:gd name="T29" fmla="*/ 1 h 300"/>
                  <a:gd name="T30" fmla="*/ 16 w 186"/>
                  <a:gd name="T31" fmla="*/ 5 h 300"/>
                  <a:gd name="T32" fmla="*/ 18 w 186"/>
                  <a:gd name="T33" fmla="*/ 5 h 300"/>
                  <a:gd name="T34" fmla="*/ 18 w 186"/>
                  <a:gd name="T35" fmla="*/ 5 h 300"/>
                  <a:gd name="T36" fmla="*/ 21 w 186"/>
                  <a:gd name="T37" fmla="*/ 5 h 300"/>
                  <a:gd name="T38" fmla="*/ 21 w 186"/>
                  <a:gd name="T39" fmla="*/ 7 h 300"/>
                  <a:gd name="T40" fmla="*/ 21 w 186"/>
                  <a:gd name="T41" fmla="*/ 7 h 300"/>
                  <a:gd name="T42" fmla="*/ 21 w 186"/>
                  <a:gd name="T43" fmla="*/ 7 h 300"/>
                  <a:gd name="T44" fmla="*/ 18 w 186"/>
                  <a:gd name="T45" fmla="*/ 7 h 300"/>
                  <a:gd name="T46" fmla="*/ 18 w 186"/>
                  <a:gd name="T47" fmla="*/ 8 h 300"/>
                  <a:gd name="T48" fmla="*/ 16 w 186"/>
                  <a:gd name="T49" fmla="*/ 8 h 300"/>
                  <a:gd name="T50" fmla="*/ 15 w 186"/>
                  <a:gd name="T51" fmla="*/ 8 h 300"/>
                  <a:gd name="T52" fmla="*/ 15 w 186"/>
                  <a:gd name="T53" fmla="*/ 8 h 300"/>
                  <a:gd name="T54" fmla="*/ 15 w 186"/>
                  <a:gd name="T55" fmla="*/ 9 h 300"/>
                  <a:gd name="T56" fmla="*/ 13 w 186"/>
                  <a:gd name="T57" fmla="*/ 9 h 300"/>
                  <a:gd name="T58" fmla="*/ 14 w 186"/>
                  <a:gd name="T59" fmla="*/ 8 h 300"/>
                  <a:gd name="T60" fmla="*/ 13 w 186"/>
                  <a:gd name="T61" fmla="*/ 8 h 300"/>
                  <a:gd name="T62" fmla="*/ 12 w 186"/>
                  <a:gd name="T63" fmla="*/ 10 h 300"/>
                  <a:gd name="T64" fmla="*/ 11 w 186"/>
                  <a:gd name="T65" fmla="*/ 10 h 300"/>
                  <a:gd name="T66" fmla="*/ 11 w 186"/>
                  <a:gd name="T67" fmla="*/ 11 h 300"/>
                  <a:gd name="T68" fmla="*/ 9 w 186"/>
                  <a:gd name="T69" fmla="*/ 11 h 300"/>
                  <a:gd name="T70" fmla="*/ 9 w 186"/>
                  <a:gd name="T71" fmla="*/ 11 h 300"/>
                  <a:gd name="T72" fmla="*/ 9 w 186"/>
                  <a:gd name="T73" fmla="*/ 11 h 300"/>
                  <a:gd name="T74" fmla="*/ 8 w 186"/>
                  <a:gd name="T75" fmla="*/ 11 h 300"/>
                  <a:gd name="T76" fmla="*/ 6 w 186"/>
                  <a:gd name="T77" fmla="*/ 14 h 300"/>
                  <a:gd name="T78" fmla="*/ 6 w 186"/>
                  <a:gd name="T79" fmla="*/ 14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300"/>
                  <a:gd name="T122" fmla="*/ 186 w 186"/>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08" name="Freeform 185"/>
              <p:cNvSpPr>
                <a:spLocks noChangeAspect="1"/>
              </p:cNvSpPr>
              <p:nvPr/>
            </p:nvSpPr>
            <p:spPr bwMode="auto">
              <a:xfrm>
                <a:off x="4976" y="1416"/>
                <a:ext cx="178" cy="77"/>
              </a:xfrm>
              <a:custGeom>
                <a:avLst/>
                <a:gdLst>
                  <a:gd name="T0" fmla="*/ 21 w 234"/>
                  <a:gd name="T1" fmla="*/ 0 h 114"/>
                  <a:gd name="T2" fmla="*/ 23 w 234"/>
                  <a:gd name="T3" fmla="*/ 3 h 114"/>
                  <a:gd name="T4" fmla="*/ 26 w 234"/>
                  <a:gd name="T5" fmla="*/ 3 h 114"/>
                  <a:gd name="T6" fmla="*/ 25 w 234"/>
                  <a:gd name="T7" fmla="*/ 5 h 114"/>
                  <a:gd name="T8" fmla="*/ 25 w 234"/>
                  <a:gd name="T9" fmla="*/ 4 h 114"/>
                  <a:gd name="T10" fmla="*/ 25 w 234"/>
                  <a:gd name="T11" fmla="*/ 5 h 114"/>
                  <a:gd name="T12" fmla="*/ 24 w 234"/>
                  <a:gd name="T13" fmla="*/ 5 h 114"/>
                  <a:gd name="T14" fmla="*/ 22 w 234"/>
                  <a:gd name="T15" fmla="*/ 5 h 114"/>
                  <a:gd name="T16" fmla="*/ 21 w 234"/>
                  <a:gd name="T17" fmla="*/ 4 h 114"/>
                  <a:gd name="T18" fmla="*/ 21 w 234"/>
                  <a:gd name="T19" fmla="*/ 4 h 114"/>
                  <a:gd name="T20" fmla="*/ 19 w 234"/>
                  <a:gd name="T21" fmla="*/ 4 h 114"/>
                  <a:gd name="T22" fmla="*/ 19 w 234"/>
                  <a:gd name="T23" fmla="*/ 3 h 114"/>
                  <a:gd name="T24" fmla="*/ 21 w 234"/>
                  <a:gd name="T25" fmla="*/ 3 h 114"/>
                  <a:gd name="T26" fmla="*/ 19 w 234"/>
                  <a:gd name="T27" fmla="*/ 3 h 114"/>
                  <a:gd name="T28" fmla="*/ 19 w 234"/>
                  <a:gd name="T29" fmla="*/ 3 h 114"/>
                  <a:gd name="T30" fmla="*/ 19 w 234"/>
                  <a:gd name="T31" fmla="*/ 2 h 114"/>
                  <a:gd name="T32" fmla="*/ 18 w 234"/>
                  <a:gd name="T33" fmla="*/ 2 h 114"/>
                  <a:gd name="T34" fmla="*/ 21 w 234"/>
                  <a:gd name="T35" fmla="*/ 1 h 114"/>
                  <a:gd name="T36" fmla="*/ 19 w 234"/>
                  <a:gd name="T37" fmla="*/ 1 h 114"/>
                  <a:gd name="T38" fmla="*/ 17 w 234"/>
                  <a:gd name="T39" fmla="*/ 2 h 114"/>
                  <a:gd name="T40" fmla="*/ 16 w 234"/>
                  <a:gd name="T41" fmla="*/ 2 h 114"/>
                  <a:gd name="T42" fmla="*/ 17 w 234"/>
                  <a:gd name="T43" fmla="*/ 2 h 114"/>
                  <a:gd name="T44" fmla="*/ 17 w 234"/>
                  <a:gd name="T45" fmla="*/ 3 h 114"/>
                  <a:gd name="T46" fmla="*/ 19 w 234"/>
                  <a:gd name="T47" fmla="*/ 4 h 114"/>
                  <a:gd name="T48" fmla="*/ 17 w 234"/>
                  <a:gd name="T49" fmla="*/ 4 h 114"/>
                  <a:gd name="T50" fmla="*/ 19 w 234"/>
                  <a:gd name="T51" fmla="*/ 4 h 114"/>
                  <a:gd name="T52" fmla="*/ 19 w 234"/>
                  <a:gd name="T53" fmla="*/ 5 h 114"/>
                  <a:gd name="T54" fmla="*/ 14 w 234"/>
                  <a:gd name="T55" fmla="*/ 5 h 114"/>
                  <a:gd name="T56" fmla="*/ 14 w 234"/>
                  <a:gd name="T57" fmla="*/ 5 h 114"/>
                  <a:gd name="T58" fmla="*/ 13 w 234"/>
                  <a:gd name="T59" fmla="*/ 4 h 114"/>
                  <a:gd name="T60" fmla="*/ 14 w 234"/>
                  <a:gd name="T61" fmla="*/ 3 h 114"/>
                  <a:gd name="T62" fmla="*/ 16 w 234"/>
                  <a:gd name="T63" fmla="*/ 3 h 114"/>
                  <a:gd name="T64" fmla="*/ 14 w 234"/>
                  <a:gd name="T65" fmla="*/ 3 h 114"/>
                  <a:gd name="T66" fmla="*/ 10 w 234"/>
                  <a:gd name="T67" fmla="*/ 2 h 114"/>
                  <a:gd name="T68" fmla="*/ 9 w 234"/>
                  <a:gd name="T69" fmla="*/ 1 h 114"/>
                  <a:gd name="T70" fmla="*/ 8 w 234"/>
                  <a:gd name="T71" fmla="*/ 1 h 114"/>
                  <a:gd name="T72" fmla="*/ 6 w 234"/>
                  <a:gd name="T73" fmla="*/ 2 h 114"/>
                  <a:gd name="T74" fmla="*/ 4 w 234"/>
                  <a:gd name="T75" fmla="*/ 1 h 114"/>
                  <a:gd name="T76" fmla="*/ 2 w 234"/>
                  <a:gd name="T77" fmla="*/ 3 h 114"/>
                  <a:gd name="T78" fmla="*/ 0 w 234"/>
                  <a:gd name="T79" fmla="*/ 1 h 114"/>
                  <a:gd name="T80" fmla="*/ 18 w 234"/>
                  <a:gd name="T81" fmla="*/ 1 h 114"/>
                  <a:gd name="T82" fmla="*/ 21 w 234"/>
                  <a:gd name="T83" fmla="*/ 0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4"/>
                  <a:gd name="T127" fmla="*/ 0 h 114"/>
                  <a:gd name="T128" fmla="*/ 234 w 234"/>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09" name="Freeform 186"/>
              <p:cNvSpPr>
                <a:spLocks noChangeAspect="1"/>
              </p:cNvSpPr>
              <p:nvPr/>
            </p:nvSpPr>
            <p:spPr bwMode="auto">
              <a:xfrm>
                <a:off x="4976" y="1416"/>
                <a:ext cx="178" cy="77"/>
              </a:xfrm>
              <a:custGeom>
                <a:avLst/>
                <a:gdLst>
                  <a:gd name="T0" fmla="*/ 21 w 234"/>
                  <a:gd name="T1" fmla="*/ 0 h 114"/>
                  <a:gd name="T2" fmla="*/ 23 w 234"/>
                  <a:gd name="T3" fmla="*/ 3 h 114"/>
                  <a:gd name="T4" fmla="*/ 26 w 234"/>
                  <a:gd name="T5" fmla="*/ 3 h 114"/>
                  <a:gd name="T6" fmla="*/ 25 w 234"/>
                  <a:gd name="T7" fmla="*/ 5 h 114"/>
                  <a:gd name="T8" fmla="*/ 25 w 234"/>
                  <a:gd name="T9" fmla="*/ 4 h 114"/>
                  <a:gd name="T10" fmla="*/ 25 w 234"/>
                  <a:gd name="T11" fmla="*/ 5 h 114"/>
                  <a:gd name="T12" fmla="*/ 24 w 234"/>
                  <a:gd name="T13" fmla="*/ 5 h 114"/>
                  <a:gd name="T14" fmla="*/ 22 w 234"/>
                  <a:gd name="T15" fmla="*/ 5 h 114"/>
                  <a:gd name="T16" fmla="*/ 21 w 234"/>
                  <a:gd name="T17" fmla="*/ 4 h 114"/>
                  <a:gd name="T18" fmla="*/ 21 w 234"/>
                  <a:gd name="T19" fmla="*/ 4 h 114"/>
                  <a:gd name="T20" fmla="*/ 19 w 234"/>
                  <a:gd name="T21" fmla="*/ 4 h 114"/>
                  <a:gd name="T22" fmla="*/ 19 w 234"/>
                  <a:gd name="T23" fmla="*/ 3 h 114"/>
                  <a:gd name="T24" fmla="*/ 21 w 234"/>
                  <a:gd name="T25" fmla="*/ 3 h 114"/>
                  <a:gd name="T26" fmla="*/ 19 w 234"/>
                  <a:gd name="T27" fmla="*/ 3 h 114"/>
                  <a:gd name="T28" fmla="*/ 19 w 234"/>
                  <a:gd name="T29" fmla="*/ 3 h 114"/>
                  <a:gd name="T30" fmla="*/ 19 w 234"/>
                  <a:gd name="T31" fmla="*/ 3 h 114"/>
                  <a:gd name="T32" fmla="*/ 19 w 234"/>
                  <a:gd name="T33" fmla="*/ 2 h 114"/>
                  <a:gd name="T34" fmla="*/ 18 w 234"/>
                  <a:gd name="T35" fmla="*/ 2 h 114"/>
                  <a:gd name="T36" fmla="*/ 21 w 234"/>
                  <a:gd name="T37" fmla="*/ 1 h 114"/>
                  <a:gd name="T38" fmla="*/ 19 w 234"/>
                  <a:gd name="T39" fmla="*/ 1 h 114"/>
                  <a:gd name="T40" fmla="*/ 17 w 234"/>
                  <a:gd name="T41" fmla="*/ 2 h 114"/>
                  <a:gd name="T42" fmla="*/ 16 w 234"/>
                  <a:gd name="T43" fmla="*/ 2 h 114"/>
                  <a:gd name="T44" fmla="*/ 17 w 234"/>
                  <a:gd name="T45" fmla="*/ 2 h 114"/>
                  <a:gd name="T46" fmla="*/ 17 w 234"/>
                  <a:gd name="T47" fmla="*/ 3 h 114"/>
                  <a:gd name="T48" fmla="*/ 19 w 234"/>
                  <a:gd name="T49" fmla="*/ 4 h 114"/>
                  <a:gd name="T50" fmla="*/ 17 w 234"/>
                  <a:gd name="T51" fmla="*/ 4 h 114"/>
                  <a:gd name="T52" fmla="*/ 19 w 234"/>
                  <a:gd name="T53" fmla="*/ 4 h 114"/>
                  <a:gd name="T54" fmla="*/ 19 w 234"/>
                  <a:gd name="T55" fmla="*/ 5 h 114"/>
                  <a:gd name="T56" fmla="*/ 14 w 234"/>
                  <a:gd name="T57" fmla="*/ 5 h 114"/>
                  <a:gd name="T58" fmla="*/ 14 w 234"/>
                  <a:gd name="T59" fmla="*/ 5 h 114"/>
                  <a:gd name="T60" fmla="*/ 13 w 234"/>
                  <a:gd name="T61" fmla="*/ 4 h 114"/>
                  <a:gd name="T62" fmla="*/ 14 w 234"/>
                  <a:gd name="T63" fmla="*/ 3 h 114"/>
                  <a:gd name="T64" fmla="*/ 16 w 234"/>
                  <a:gd name="T65" fmla="*/ 3 h 114"/>
                  <a:gd name="T66" fmla="*/ 14 w 234"/>
                  <a:gd name="T67" fmla="*/ 3 h 114"/>
                  <a:gd name="T68" fmla="*/ 10 w 234"/>
                  <a:gd name="T69" fmla="*/ 2 h 114"/>
                  <a:gd name="T70" fmla="*/ 9 w 234"/>
                  <a:gd name="T71" fmla="*/ 1 h 114"/>
                  <a:gd name="T72" fmla="*/ 8 w 234"/>
                  <a:gd name="T73" fmla="*/ 1 h 114"/>
                  <a:gd name="T74" fmla="*/ 6 w 234"/>
                  <a:gd name="T75" fmla="*/ 2 h 114"/>
                  <a:gd name="T76" fmla="*/ 4 w 234"/>
                  <a:gd name="T77" fmla="*/ 1 h 114"/>
                  <a:gd name="T78" fmla="*/ 2 w 234"/>
                  <a:gd name="T79" fmla="*/ 3 h 114"/>
                  <a:gd name="T80" fmla="*/ 0 w 234"/>
                  <a:gd name="T81" fmla="*/ 1 h 114"/>
                  <a:gd name="T82" fmla="*/ 18 w 234"/>
                  <a:gd name="T83" fmla="*/ 1 h 114"/>
                  <a:gd name="T84" fmla="*/ 21 w 234"/>
                  <a:gd name="T85" fmla="*/ 0 h 114"/>
                  <a:gd name="T86" fmla="*/ 21 w 234"/>
                  <a:gd name="T87" fmla="*/ 1 h 1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
                  <a:gd name="T133" fmla="*/ 0 h 114"/>
                  <a:gd name="T134" fmla="*/ 234 w 234"/>
                  <a:gd name="T135" fmla="*/ 114 h 1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10" name="Freeform 187"/>
              <p:cNvSpPr>
                <a:spLocks noChangeAspect="1"/>
              </p:cNvSpPr>
              <p:nvPr/>
            </p:nvSpPr>
            <p:spPr bwMode="auto">
              <a:xfrm>
                <a:off x="5168" y="1245"/>
                <a:ext cx="132" cy="61"/>
              </a:xfrm>
              <a:custGeom>
                <a:avLst/>
                <a:gdLst>
                  <a:gd name="T0" fmla="*/ 4 w 174"/>
                  <a:gd name="T1" fmla="*/ 1 h 90"/>
                  <a:gd name="T2" fmla="*/ 10 w 174"/>
                  <a:gd name="T3" fmla="*/ 1 h 90"/>
                  <a:gd name="T4" fmla="*/ 11 w 174"/>
                  <a:gd name="T5" fmla="*/ 0 h 90"/>
                  <a:gd name="T6" fmla="*/ 13 w 174"/>
                  <a:gd name="T7" fmla="*/ 1 h 90"/>
                  <a:gd name="T8" fmla="*/ 12 w 174"/>
                  <a:gd name="T9" fmla="*/ 2 h 90"/>
                  <a:gd name="T10" fmla="*/ 14 w 174"/>
                  <a:gd name="T11" fmla="*/ 2 h 90"/>
                  <a:gd name="T12" fmla="*/ 16 w 174"/>
                  <a:gd name="T13" fmla="*/ 3 h 90"/>
                  <a:gd name="T14" fmla="*/ 18 w 174"/>
                  <a:gd name="T15" fmla="*/ 3 h 90"/>
                  <a:gd name="T16" fmla="*/ 16 w 174"/>
                  <a:gd name="T17" fmla="*/ 2 h 90"/>
                  <a:gd name="T18" fmla="*/ 18 w 174"/>
                  <a:gd name="T19" fmla="*/ 2 h 90"/>
                  <a:gd name="T20" fmla="*/ 19 w 174"/>
                  <a:gd name="T21" fmla="*/ 3 h 90"/>
                  <a:gd name="T22" fmla="*/ 15 w 174"/>
                  <a:gd name="T23" fmla="*/ 3 h 90"/>
                  <a:gd name="T24" fmla="*/ 15 w 174"/>
                  <a:gd name="T25" fmla="*/ 3 h 90"/>
                  <a:gd name="T26" fmla="*/ 13 w 174"/>
                  <a:gd name="T27" fmla="*/ 4 h 90"/>
                  <a:gd name="T28" fmla="*/ 13 w 174"/>
                  <a:gd name="T29" fmla="*/ 3 h 90"/>
                  <a:gd name="T30" fmla="*/ 11 w 174"/>
                  <a:gd name="T31" fmla="*/ 3 h 90"/>
                  <a:gd name="T32" fmla="*/ 9 w 174"/>
                  <a:gd name="T33" fmla="*/ 3 h 90"/>
                  <a:gd name="T34" fmla="*/ 8 w 174"/>
                  <a:gd name="T35" fmla="*/ 3 h 90"/>
                  <a:gd name="T36" fmla="*/ 0 w 174"/>
                  <a:gd name="T37" fmla="*/ 3 h 90"/>
                  <a:gd name="T38" fmla="*/ 0 w 174"/>
                  <a:gd name="T39" fmla="*/ 1 h 90"/>
                  <a:gd name="T40" fmla="*/ 2 w 174"/>
                  <a:gd name="T41" fmla="*/ 1 h 90"/>
                  <a:gd name="T42" fmla="*/ 4 w 174"/>
                  <a:gd name="T43" fmla="*/ 1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90"/>
                  <a:gd name="T68" fmla="*/ 174 w 174"/>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11" name="Freeform 188"/>
              <p:cNvSpPr>
                <a:spLocks noChangeAspect="1"/>
              </p:cNvSpPr>
              <p:nvPr/>
            </p:nvSpPr>
            <p:spPr bwMode="auto">
              <a:xfrm>
                <a:off x="5168" y="1245"/>
                <a:ext cx="132" cy="61"/>
              </a:xfrm>
              <a:custGeom>
                <a:avLst/>
                <a:gdLst>
                  <a:gd name="T0" fmla="*/ 4 w 174"/>
                  <a:gd name="T1" fmla="*/ 1 h 90"/>
                  <a:gd name="T2" fmla="*/ 10 w 174"/>
                  <a:gd name="T3" fmla="*/ 1 h 90"/>
                  <a:gd name="T4" fmla="*/ 11 w 174"/>
                  <a:gd name="T5" fmla="*/ 0 h 90"/>
                  <a:gd name="T6" fmla="*/ 13 w 174"/>
                  <a:gd name="T7" fmla="*/ 1 h 90"/>
                  <a:gd name="T8" fmla="*/ 12 w 174"/>
                  <a:gd name="T9" fmla="*/ 2 h 90"/>
                  <a:gd name="T10" fmla="*/ 14 w 174"/>
                  <a:gd name="T11" fmla="*/ 2 h 90"/>
                  <a:gd name="T12" fmla="*/ 16 w 174"/>
                  <a:gd name="T13" fmla="*/ 3 h 90"/>
                  <a:gd name="T14" fmla="*/ 18 w 174"/>
                  <a:gd name="T15" fmla="*/ 3 h 90"/>
                  <a:gd name="T16" fmla="*/ 16 w 174"/>
                  <a:gd name="T17" fmla="*/ 2 h 90"/>
                  <a:gd name="T18" fmla="*/ 18 w 174"/>
                  <a:gd name="T19" fmla="*/ 2 h 90"/>
                  <a:gd name="T20" fmla="*/ 19 w 174"/>
                  <a:gd name="T21" fmla="*/ 3 h 90"/>
                  <a:gd name="T22" fmla="*/ 15 w 174"/>
                  <a:gd name="T23" fmla="*/ 3 h 90"/>
                  <a:gd name="T24" fmla="*/ 15 w 174"/>
                  <a:gd name="T25" fmla="*/ 3 h 90"/>
                  <a:gd name="T26" fmla="*/ 13 w 174"/>
                  <a:gd name="T27" fmla="*/ 4 h 90"/>
                  <a:gd name="T28" fmla="*/ 13 w 174"/>
                  <a:gd name="T29" fmla="*/ 3 h 90"/>
                  <a:gd name="T30" fmla="*/ 11 w 174"/>
                  <a:gd name="T31" fmla="*/ 3 h 90"/>
                  <a:gd name="T32" fmla="*/ 9 w 174"/>
                  <a:gd name="T33" fmla="*/ 3 h 90"/>
                  <a:gd name="T34" fmla="*/ 8 w 174"/>
                  <a:gd name="T35" fmla="*/ 3 h 90"/>
                  <a:gd name="T36" fmla="*/ 0 w 174"/>
                  <a:gd name="T37" fmla="*/ 3 h 90"/>
                  <a:gd name="T38" fmla="*/ 0 w 174"/>
                  <a:gd name="T39" fmla="*/ 1 h 90"/>
                  <a:gd name="T40" fmla="*/ 2 w 174"/>
                  <a:gd name="T41" fmla="*/ 1 h 90"/>
                  <a:gd name="T42" fmla="*/ 4 w 174"/>
                  <a:gd name="T43" fmla="*/ 1 h 90"/>
                  <a:gd name="T44" fmla="*/ 4 w 174"/>
                  <a:gd name="T45" fmla="*/ 1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90"/>
                  <a:gd name="T71" fmla="*/ 174 w 174"/>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12" name="Freeform 189"/>
              <p:cNvSpPr>
                <a:spLocks noChangeAspect="1"/>
              </p:cNvSpPr>
              <p:nvPr/>
            </p:nvSpPr>
            <p:spPr bwMode="auto">
              <a:xfrm>
                <a:off x="4696" y="1204"/>
                <a:ext cx="151" cy="179"/>
              </a:xfrm>
              <a:custGeom>
                <a:avLst/>
                <a:gdLst>
                  <a:gd name="T0" fmla="*/ 11 w 198"/>
                  <a:gd name="T1" fmla="*/ 12 h 264"/>
                  <a:gd name="T2" fmla="*/ 0 w 198"/>
                  <a:gd name="T3" fmla="*/ 12 h 264"/>
                  <a:gd name="T4" fmla="*/ 3 w 198"/>
                  <a:gd name="T5" fmla="*/ 9 h 264"/>
                  <a:gd name="T6" fmla="*/ 0 w 198"/>
                  <a:gd name="T7" fmla="*/ 6 h 264"/>
                  <a:gd name="T8" fmla="*/ 2 w 198"/>
                  <a:gd name="T9" fmla="*/ 3 h 264"/>
                  <a:gd name="T10" fmla="*/ 4 w 198"/>
                  <a:gd name="T11" fmla="*/ 2 h 264"/>
                  <a:gd name="T12" fmla="*/ 4 w 198"/>
                  <a:gd name="T13" fmla="*/ 3 h 264"/>
                  <a:gd name="T14" fmla="*/ 5 w 198"/>
                  <a:gd name="T15" fmla="*/ 2 h 264"/>
                  <a:gd name="T16" fmla="*/ 5 w 198"/>
                  <a:gd name="T17" fmla="*/ 1 h 264"/>
                  <a:gd name="T18" fmla="*/ 7 w 198"/>
                  <a:gd name="T19" fmla="*/ 1 h 264"/>
                  <a:gd name="T20" fmla="*/ 6 w 198"/>
                  <a:gd name="T21" fmla="*/ 1 h 264"/>
                  <a:gd name="T22" fmla="*/ 8 w 198"/>
                  <a:gd name="T23" fmla="*/ 0 h 264"/>
                  <a:gd name="T24" fmla="*/ 14 w 198"/>
                  <a:gd name="T25" fmla="*/ 1 h 264"/>
                  <a:gd name="T26" fmla="*/ 16 w 198"/>
                  <a:gd name="T27" fmla="*/ 1 h 264"/>
                  <a:gd name="T28" fmla="*/ 15 w 198"/>
                  <a:gd name="T29" fmla="*/ 2 h 264"/>
                  <a:gd name="T30" fmla="*/ 16 w 198"/>
                  <a:gd name="T31" fmla="*/ 3 h 264"/>
                  <a:gd name="T32" fmla="*/ 16 w 198"/>
                  <a:gd name="T33" fmla="*/ 3 h 264"/>
                  <a:gd name="T34" fmla="*/ 14 w 198"/>
                  <a:gd name="T35" fmla="*/ 5 h 264"/>
                  <a:gd name="T36" fmla="*/ 14 w 198"/>
                  <a:gd name="T37" fmla="*/ 5 h 264"/>
                  <a:gd name="T38" fmla="*/ 15 w 198"/>
                  <a:gd name="T39" fmla="*/ 6 h 264"/>
                  <a:gd name="T40" fmla="*/ 18 w 198"/>
                  <a:gd name="T41" fmla="*/ 4 h 264"/>
                  <a:gd name="T42" fmla="*/ 21 w 198"/>
                  <a:gd name="T43" fmla="*/ 5 h 264"/>
                  <a:gd name="T44" fmla="*/ 23 w 198"/>
                  <a:gd name="T45" fmla="*/ 7 h 264"/>
                  <a:gd name="T46" fmla="*/ 22 w 198"/>
                  <a:gd name="T47" fmla="*/ 8 h 264"/>
                  <a:gd name="T48" fmla="*/ 22 w 198"/>
                  <a:gd name="T49" fmla="*/ 9 h 264"/>
                  <a:gd name="T50" fmla="*/ 21 w 198"/>
                  <a:gd name="T51" fmla="*/ 8 h 264"/>
                  <a:gd name="T52" fmla="*/ 21 w 198"/>
                  <a:gd name="T53" fmla="*/ 8 h 264"/>
                  <a:gd name="T54" fmla="*/ 18 w 198"/>
                  <a:gd name="T55" fmla="*/ 11 h 264"/>
                  <a:gd name="T56" fmla="*/ 13 w 198"/>
                  <a:gd name="T57" fmla="*/ 12 h 264"/>
                  <a:gd name="T58" fmla="*/ 11 w 198"/>
                  <a:gd name="T59" fmla="*/ 12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
                  <a:gd name="T91" fmla="*/ 0 h 264"/>
                  <a:gd name="T92" fmla="*/ 198 w 198"/>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13" name="Freeform 190"/>
              <p:cNvSpPr>
                <a:spLocks noChangeAspect="1"/>
              </p:cNvSpPr>
              <p:nvPr/>
            </p:nvSpPr>
            <p:spPr bwMode="auto">
              <a:xfrm>
                <a:off x="4696" y="1204"/>
                <a:ext cx="151" cy="179"/>
              </a:xfrm>
              <a:custGeom>
                <a:avLst/>
                <a:gdLst>
                  <a:gd name="T0" fmla="*/ 11 w 198"/>
                  <a:gd name="T1" fmla="*/ 12 h 264"/>
                  <a:gd name="T2" fmla="*/ 0 w 198"/>
                  <a:gd name="T3" fmla="*/ 12 h 264"/>
                  <a:gd name="T4" fmla="*/ 3 w 198"/>
                  <a:gd name="T5" fmla="*/ 9 h 264"/>
                  <a:gd name="T6" fmla="*/ 0 w 198"/>
                  <a:gd name="T7" fmla="*/ 6 h 264"/>
                  <a:gd name="T8" fmla="*/ 2 w 198"/>
                  <a:gd name="T9" fmla="*/ 3 h 264"/>
                  <a:gd name="T10" fmla="*/ 4 w 198"/>
                  <a:gd name="T11" fmla="*/ 2 h 264"/>
                  <a:gd name="T12" fmla="*/ 4 w 198"/>
                  <a:gd name="T13" fmla="*/ 3 h 264"/>
                  <a:gd name="T14" fmla="*/ 5 w 198"/>
                  <a:gd name="T15" fmla="*/ 2 h 264"/>
                  <a:gd name="T16" fmla="*/ 5 w 198"/>
                  <a:gd name="T17" fmla="*/ 3 h 264"/>
                  <a:gd name="T18" fmla="*/ 5 w 198"/>
                  <a:gd name="T19" fmla="*/ 1 h 264"/>
                  <a:gd name="T20" fmla="*/ 7 w 198"/>
                  <a:gd name="T21" fmla="*/ 1 h 264"/>
                  <a:gd name="T22" fmla="*/ 6 w 198"/>
                  <a:gd name="T23" fmla="*/ 1 h 264"/>
                  <a:gd name="T24" fmla="*/ 8 w 198"/>
                  <a:gd name="T25" fmla="*/ 0 h 264"/>
                  <a:gd name="T26" fmla="*/ 14 w 198"/>
                  <a:gd name="T27" fmla="*/ 1 h 264"/>
                  <a:gd name="T28" fmla="*/ 16 w 198"/>
                  <a:gd name="T29" fmla="*/ 1 h 264"/>
                  <a:gd name="T30" fmla="*/ 15 w 198"/>
                  <a:gd name="T31" fmla="*/ 2 h 264"/>
                  <a:gd name="T32" fmla="*/ 16 w 198"/>
                  <a:gd name="T33" fmla="*/ 3 h 264"/>
                  <a:gd name="T34" fmla="*/ 16 w 198"/>
                  <a:gd name="T35" fmla="*/ 3 h 264"/>
                  <a:gd name="T36" fmla="*/ 14 w 198"/>
                  <a:gd name="T37" fmla="*/ 5 h 264"/>
                  <a:gd name="T38" fmla="*/ 14 w 198"/>
                  <a:gd name="T39" fmla="*/ 5 h 264"/>
                  <a:gd name="T40" fmla="*/ 15 w 198"/>
                  <a:gd name="T41" fmla="*/ 6 h 264"/>
                  <a:gd name="T42" fmla="*/ 18 w 198"/>
                  <a:gd name="T43" fmla="*/ 4 h 264"/>
                  <a:gd name="T44" fmla="*/ 21 w 198"/>
                  <a:gd name="T45" fmla="*/ 5 h 264"/>
                  <a:gd name="T46" fmla="*/ 23 w 198"/>
                  <a:gd name="T47" fmla="*/ 7 h 264"/>
                  <a:gd name="T48" fmla="*/ 22 w 198"/>
                  <a:gd name="T49" fmla="*/ 8 h 264"/>
                  <a:gd name="T50" fmla="*/ 22 w 198"/>
                  <a:gd name="T51" fmla="*/ 9 h 264"/>
                  <a:gd name="T52" fmla="*/ 21 w 198"/>
                  <a:gd name="T53" fmla="*/ 8 h 264"/>
                  <a:gd name="T54" fmla="*/ 21 w 198"/>
                  <a:gd name="T55" fmla="*/ 8 h 264"/>
                  <a:gd name="T56" fmla="*/ 18 w 198"/>
                  <a:gd name="T57" fmla="*/ 11 h 264"/>
                  <a:gd name="T58" fmla="*/ 13 w 198"/>
                  <a:gd name="T59" fmla="*/ 12 h 264"/>
                  <a:gd name="T60" fmla="*/ 11 w 198"/>
                  <a:gd name="T61" fmla="*/ 12 h 264"/>
                  <a:gd name="T62" fmla="*/ 11 w 198"/>
                  <a:gd name="T63" fmla="*/ 12 h 2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64"/>
                  <a:gd name="T98" fmla="*/ 198 w 198"/>
                  <a:gd name="T99" fmla="*/ 264 h 2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14" name="Freeform 191"/>
              <p:cNvSpPr>
                <a:spLocks noChangeAspect="1"/>
              </p:cNvSpPr>
              <p:nvPr/>
            </p:nvSpPr>
            <p:spPr bwMode="auto">
              <a:xfrm>
                <a:off x="4555" y="1143"/>
                <a:ext cx="219" cy="98"/>
              </a:xfrm>
              <a:custGeom>
                <a:avLst/>
                <a:gdLst>
                  <a:gd name="T0" fmla="*/ 33 w 288"/>
                  <a:gd name="T1" fmla="*/ 3 h 144"/>
                  <a:gd name="T2" fmla="*/ 28 w 288"/>
                  <a:gd name="T3" fmla="*/ 3 h 144"/>
                  <a:gd name="T4" fmla="*/ 28 w 288"/>
                  <a:gd name="T5" fmla="*/ 3 h 144"/>
                  <a:gd name="T6" fmla="*/ 24 w 288"/>
                  <a:gd name="T7" fmla="*/ 3 h 144"/>
                  <a:gd name="T8" fmla="*/ 21 w 288"/>
                  <a:gd name="T9" fmla="*/ 5 h 144"/>
                  <a:gd name="T10" fmla="*/ 19 w 288"/>
                  <a:gd name="T11" fmla="*/ 5 h 144"/>
                  <a:gd name="T12" fmla="*/ 19 w 288"/>
                  <a:gd name="T13" fmla="*/ 5 h 144"/>
                  <a:gd name="T14" fmla="*/ 17 w 288"/>
                  <a:gd name="T15" fmla="*/ 5 h 144"/>
                  <a:gd name="T16" fmla="*/ 17 w 288"/>
                  <a:gd name="T17" fmla="*/ 5 h 144"/>
                  <a:gd name="T18" fmla="*/ 14 w 288"/>
                  <a:gd name="T19" fmla="*/ 7 h 144"/>
                  <a:gd name="T20" fmla="*/ 13 w 288"/>
                  <a:gd name="T21" fmla="*/ 7 h 144"/>
                  <a:gd name="T22" fmla="*/ 14 w 288"/>
                  <a:gd name="T23" fmla="*/ 7 h 144"/>
                  <a:gd name="T24" fmla="*/ 13 w 288"/>
                  <a:gd name="T25" fmla="*/ 7 h 144"/>
                  <a:gd name="T26" fmla="*/ 13 w 288"/>
                  <a:gd name="T27" fmla="*/ 5 h 144"/>
                  <a:gd name="T28" fmla="*/ 11 w 288"/>
                  <a:gd name="T29" fmla="*/ 5 h 144"/>
                  <a:gd name="T30" fmla="*/ 2 w 288"/>
                  <a:gd name="T31" fmla="*/ 3 h 144"/>
                  <a:gd name="T32" fmla="*/ 0 w 288"/>
                  <a:gd name="T33" fmla="*/ 3 h 144"/>
                  <a:gd name="T34" fmla="*/ 12 w 288"/>
                  <a:gd name="T35" fmla="*/ 0 h 144"/>
                  <a:gd name="T36" fmla="*/ 13 w 288"/>
                  <a:gd name="T37" fmla="*/ 0 h 144"/>
                  <a:gd name="T38" fmla="*/ 9 w 288"/>
                  <a:gd name="T39" fmla="*/ 1 h 144"/>
                  <a:gd name="T40" fmla="*/ 9 w 288"/>
                  <a:gd name="T41" fmla="*/ 2 h 144"/>
                  <a:gd name="T42" fmla="*/ 11 w 288"/>
                  <a:gd name="T43" fmla="*/ 1 h 144"/>
                  <a:gd name="T44" fmla="*/ 10 w 288"/>
                  <a:gd name="T45" fmla="*/ 2 h 144"/>
                  <a:gd name="T46" fmla="*/ 12 w 288"/>
                  <a:gd name="T47" fmla="*/ 1 h 144"/>
                  <a:gd name="T48" fmla="*/ 14 w 288"/>
                  <a:gd name="T49" fmla="*/ 2 h 144"/>
                  <a:gd name="T50" fmla="*/ 18 w 288"/>
                  <a:gd name="T51" fmla="*/ 3 h 144"/>
                  <a:gd name="T52" fmla="*/ 21 w 288"/>
                  <a:gd name="T53" fmla="*/ 2 h 144"/>
                  <a:gd name="T54" fmla="*/ 26 w 288"/>
                  <a:gd name="T55" fmla="*/ 1 h 144"/>
                  <a:gd name="T56" fmla="*/ 27 w 288"/>
                  <a:gd name="T57" fmla="*/ 2 h 144"/>
                  <a:gd name="T58" fmla="*/ 30 w 288"/>
                  <a:gd name="T59" fmla="*/ 2 h 144"/>
                  <a:gd name="T60" fmla="*/ 30 w 288"/>
                  <a:gd name="T61" fmla="*/ 3 h 144"/>
                  <a:gd name="T62" fmla="*/ 33 w 288"/>
                  <a:gd name="T63" fmla="*/ 3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
                  <a:gd name="T97" fmla="*/ 0 h 144"/>
                  <a:gd name="T98" fmla="*/ 288 w 2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15" name="Freeform 192"/>
              <p:cNvSpPr>
                <a:spLocks noChangeAspect="1"/>
              </p:cNvSpPr>
              <p:nvPr/>
            </p:nvSpPr>
            <p:spPr bwMode="auto">
              <a:xfrm>
                <a:off x="4555" y="1143"/>
                <a:ext cx="219" cy="98"/>
              </a:xfrm>
              <a:custGeom>
                <a:avLst/>
                <a:gdLst>
                  <a:gd name="T0" fmla="*/ 33 w 288"/>
                  <a:gd name="T1" fmla="*/ 3 h 144"/>
                  <a:gd name="T2" fmla="*/ 28 w 288"/>
                  <a:gd name="T3" fmla="*/ 3 h 144"/>
                  <a:gd name="T4" fmla="*/ 28 w 288"/>
                  <a:gd name="T5" fmla="*/ 3 h 144"/>
                  <a:gd name="T6" fmla="*/ 24 w 288"/>
                  <a:gd name="T7" fmla="*/ 3 h 144"/>
                  <a:gd name="T8" fmla="*/ 21 w 288"/>
                  <a:gd name="T9" fmla="*/ 5 h 144"/>
                  <a:gd name="T10" fmla="*/ 19 w 288"/>
                  <a:gd name="T11" fmla="*/ 5 h 144"/>
                  <a:gd name="T12" fmla="*/ 19 w 288"/>
                  <a:gd name="T13" fmla="*/ 5 h 144"/>
                  <a:gd name="T14" fmla="*/ 17 w 288"/>
                  <a:gd name="T15" fmla="*/ 5 h 144"/>
                  <a:gd name="T16" fmla="*/ 17 w 288"/>
                  <a:gd name="T17" fmla="*/ 5 h 144"/>
                  <a:gd name="T18" fmla="*/ 14 w 288"/>
                  <a:gd name="T19" fmla="*/ 7 h 144"/>
                  <a:gd name="T20" fmla="*/ 13 w 288"/>
                  <a:gd name="T21" fmla="*/ 7 h 144"/>
                  <a:gd name="T22" fmla="*/ 14 w 288"/>
                  <a:gd name="T23" fmla="*/ 7 h 144"/>
                  <a:gd name="T24" fmla="*/ 13 w 288"/>
                  <a:gd name="T25" fmla="*/ 7 h 144"/>
                  <a:gd name="T26" fmla="*/ 13 w 288"/>
                  <a:gd name="T27" fmla="*/ 5 h 144"/>
                  <a:gd name="T28" fmla="*/ 11 w 288"/>
                  <a:gd name="T29" fmla="*/ 5 h 144"/>
                  <a:gd name="T30" fmla="*/ 2 w 288"/>
                  <a:gd name="T31" fmla="*/ 3 h 144"/>
                  <a:gd name="T32" fmla="*/ 0 w 288"/>
                  <a:gd name="T33" fmla="*/ 3 h 144"/>
                  <a:gd name="T34" fmla="*/ 12 w 288"/>
                  <a:gd name="T35" fmla="*/ 0 h 144"/>
                  <a:gd name="T36" fmla="*/ 13 w 288"/>
                  <a:gd name="T37" fmla="*/ 0 h 144"/>
                  <a:gd name="T38" fmla="*/ 9 w 288"/>
                  <a:gd name="T39" fmla="*/ 1 h 144"/>
                  <a:gd name="T40" fmla="*/ 9 w 288"/>
                  <a:gd name="T41" fmla="*/ 2 h 144"/>
                  <a:gd name="T42" fmla="*/ 11 w 288"/>
                  <a:gd name="T43" fmla="*/ 1 h 144"/>
                  <a:gd name="T44" fmla="*/ 10 w 288"/>
                  <a:gd name="T45" fmla="*/ 2 h 144"/>
                  <a:gd name="T46" fmla="*/ 12 w 288"/>
                  <a:gd name="T47" fmla="*/ 1 h 144"/>
                  <a:gd name="T48" fmla="*/ 14 w 288"/>
                  <a:gd name="T49" fmla="*/ 2 h 144"/>
                  <a:gd name="T50" fmla="*/ 18 w 288"/>
                  <a:gd name="T51" fmla="*/ 3 h 144"/>
                  <a:gd name="T52" fmla="*/ 21 w 288"/>
                  <a:gd name="T53" fmla="*/ 2 h 144"/>
                  <a:gd name="T54" fmla="*/ 26 w 288"/>
                  <a:gd name="T55" fmla="*/ 1 h 144"/>
                  <a:gd name="T56" fmla="*/ 27 w 288"/>
                  <a:gd name="T57" fmla="*/ 2 h 144"/>
                  <a:gd name="T58" fmla="*/ 30 w 288"/>
                  <a:gd name="T59" fmla="*/ 2 h 144"/>
                  <a:gd name="T60" fmla="*/ 30 w 288"/>
                  <a:gd name="T61" fmla="*/ 3 h 144"/>
                  <a:gd name="T62" fmla="*/ 33 w 288"/>
                  <a:gd name="T63" fmla="*/ 3 h 144"/>
                  <a:gd name="T64" fmla="*/ 33 w 288"/>
                  <a:gd name="T65" fmla="*/ 3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144"/>
                  <a:gd name="T101" fmla="*/ 288 w 288"/>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16" name="Freeform 193"/>
              <p:cNvSpPr>
                <a:spLocks noChangeAspect="1"/>
              </p:cNvSpPr>
              <p:nvPr/>
            </p:nvSpPr>
            <p:spPr bwMode="auto">
              <a:xfrm>
                <a:off x="4326" y="1069"/>
                <a:ext cx="251" cy="253"/>
              </a:xfrm>
              <a:custGeom>
                <a:avLst/>
                <a:gdLst>
                  <a:gd name="T0" fmla="*/ 30 w 330"/>
                  <a:gd name="T1" fmla="*/ 16 h 372"/>
                  <a:gd name="T2" fmla="*/ 4 w 330"/>
                  <a:gd name="T3" fmla="*/ 17 h 372"/>
                  <a:gd name="T4" fmla="*/ 4 w 330"/>
                  <a:gd name="T5" fmla="*/ 12 h 372"/>
                  <a:gd name="T6" fmla="*/ 2 w 330"/>
                  <a:gd name="T7" fmla="*/ 11 h 372"/>
                  <a:gd name="T8" fmla="*/ 3 w 330"/>
                  <a:gd name="T9" fmla="*/ 10 h 372"/>
                  <a:gd name="T10" fmla="*/ 0 w 330"/>
                  <a:gd name="T11" fmla="*/ 1 h 372"/>
                  <a:gd name="T12" fmla="*/ 9 w 330"/>
                  <a:gd name="T13" fmla="*/ 1 h 372"/>
                  <a:gd name="T14" fmla="*/ 9 w 330"/>
                  <a:gd name="T15" fmla="*/ 0 h 372"/>
                  <a:gd name="T16" fmla="*/ 11 w 330"/>
                  <a:gd name="T17" fmla="*/ 0 h 372"/>
                  <a:gd name="T18" fmla="*/ 12 w 330"/>
                  <a:gd name="T19" fmla="*/ 1 h 372"/>
                  <a:gd name="T20" fmla="*/ 16 w 330"/>
                  <a:gd name="T21" fmla="*/ 2 h 372"/>
                  <a:gd name="T22" fmla="*/ 16 w 330"/>
                  <a:gd name="T23" fmla="*/ 2 h 372"/>
                  <a:gd name="T24" fmla="*/ 21 w 330"/>
                  <a:gd name="T25" fmla="*/ 2 h 372"/>
                  <a:gd name="T26" fmla="*/ 22 w 330"/>
                  <a:gd name="T27" fmla="*/ 2 h 372"/>
                  <a:gd name="T28" fmla="*/ 21 w 330"/>
                  <a:gd name="T29" fmla="*/ 2 h 372"/>
                  <a:gd name="T30" fmla="*/ 22 w 330"/>
                  <a:gd name="T31" fmla="*/ 2 h 372"/>
                  <a:gd name="T32" fmla="*/ 23 w 330"/>
                  <a:gd name="T33" fmla="*/ 3 h 372"/>
                  <a:gd name="T34" fmla="*/ 25 w 330"/>
                  <a:gd name="T35" fmla="*/ 3 h 372"/>
                  <a:gd name="T36" fmla="*/ 27 w 330"/>
                  <a:gd name="T37" fmla="*/ 3 h 372"/>
                  <a:gd name="T38" fmla="*/ 30 w 330"/>
                  <a:gd name="T39" fmla="*/ 3 h 372"/>
                  <a:gd name="T40" fmla="*/ 31 w 330"/>
                  <a:gd name="T41" fmla="*/ 3 h 372"/>
                  <a:gd name="T42" fmla="*/ 37 w 330"/>
                  <a:gd name="T43" fmla="*/ 3 h 372"/>
                  <a:gd name="T44" fmla="*/ 31 w 330"/>
                  <a:gd name="T45" fmla="*/ 5 h 372"/>
                  <a:gd name="T46" fmla="*/ 25 w 330"/>
                  <a:gd name="T47" fmla="*/ 7 h 372"/>
                  <a:gd name="T48" fmla="*/ 24 w 330"/>
                  <a:gd name="T49" fmla="*/ 7 h 372"/>
                  <a:gd name="T50" fmla="*/ 24 w 330"/>
                  <a:gd name="T51" fmla="*/ 10 h 372"/>
                  <a:gd name="T52" fmla="*/ 22 w 330"/>
                  <a:gd name="T53" fmla="*/ 10 h 372"/>
                  <a:gd name="T54" fmla="*/ 21 w 330"/>
                  <a:gd name="T55" fmla="*/ 11 h 372"/>
                  <a:gd name="T56" fmla="*/ 22 w 330"/>
                  <a:gd name="T57" fmla="*/ 11 h 372"/>
                  <a:gd name="T58" fmla="*/ 22 w 330"/>
                  <a:gd name="T59" fmla="*/ 13 h 372"/>
                  <a:gd name="T60" fmla="*/ 30 w 330"/>
                  <a:gd name="T61" fmla="*/ 15 h 372"/>
                  <a:gd name="T62" fmla="*/ 30 w 330"/>
                  <a:gd name="T63" fmla="*/ 16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72"/>
                  <a:gd name="T98" fmla="*/ 330 w 330"/>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17" name="Freeform 194"/>
              <p:cNvSpPr>
                <a:spLocks noChangeAspect="1"/>
              </p:cNvSpPr>
              <p:nvPr/>
            </p:nvSpPr>
            <p:spPr bwMode="auto">
              <a:xfrm>
                <a:off x="4326" y="1069"/>
                <a:ext cx="251" cy="253"/>
              </a:xfrm>
              <a:custGeom>
                <a:avLst/>
                <a:gdLst>
                  <a:gd name="T0" fmla="*/ 30 w 330"/>
                  <a:gd name="T1" fmla="*/ 16 h 372"/>
                  <a:gd name="T2" fmla="*/ 4 w 330"/>
                  <a:gd name="T3" fmla="*/ 17 h 372"/>
                  <a:gd name="T4" fmla="*/ 4 w 330"/>
                  <a:gd name="T5" fmla="*/ 12 h 372"/>
                  <a:gd name="T6" fmla="*/ 2 w 330"/>
                  <a:gd name="T7" fmla="*/ 11 h 372"/>
                  <a:gd name="T8" fmla="*/ 3 w 330"/>
                  <a:gd name="T9" fmla="*/ 10 h 372"/>
                  <a:gd name="T10" fmla="*/ 0 w 330"/>
                  <a:gd name="T11" fmla="*/ 1 h 372"/>
                  <a:gd name="T12" fmla="*/ 9 w 330"/>
                  <a:gd name="T13" fmla="*/ 1 h 372"/>
                  <a:gd name="T14" fmla="*/ 9 w 330"/>
                  <a:gd name="T15" fmla="*/ 0 h 372"/>
                  <a:gd name="T16" fmla="*/ 11 w 330"/>
                  <a:gd name="T17" fmla="*/ 0 h 372"/>
                  <a:gd name="T18" fmla="*/ 12 w 330"/>
                  <a:gd name="T19" fmla="*/ 1 h 372"/>
                  <a:gd name="T20" fmla="*/ 16 w 330"/>
                  <a:gd name="T21" fmla="*/ 2 h 372"/>
                  <a:gd name="T22" fmla="*/ 16 w 330"/>
                  <a:gd name="T23" fmla="*/ 2 h 372"/>
                  <a:gd name="T24" fmla="*/ 21 w 330"/>
                  <a:gd name="T25" fmla="*/ 2 h 372"/>
                  <a:gd name="T26" fmla="*/ 22 w 330"/>
                  <a:gd name="T27" fmla="*/ 2 h 372"/>
                  <a:gd name="T28" fmla="*/ 21 w 330"/>
                  <a:gd name="T29" fmla="*/ 2 h 372"/>
                  <a:gd name="T30" fmla="*/ 22 w 330"/>
                  <a:gd name="T31" fmla="*/ 2 h 372"/>
                  <a:gd name="T32" fmla="*/ 23 w 330"/>
                  <a:gd name="T33" fmla="*/ 3 h 372"/>
                  <a:gd name="T34" fmla="*/ 25 w 330"/>
                  <a:gd name="T35" fmla="*/ 3 h 372"/>
                  <a:gd name="T36" fmla="*/ 27 w 330"/>
                  <a:gd name="T37" fmla="*/ 3 h 372"/>
                  <a:gd name="T38" fmla="*/ 30 w 330"/>
                  <a:gd name="T39" fmla="*/ 3 h 372"/>
                  <a:gd name="T40" fmla="*/ 31 w 330"/>
                  <a:gd name="T41" fmla="*/ 3 h 372"/>
                  <a:gd name="T42" fmla="*/ 37 w 330"/>
                  <a:gd name="T43" fmla="*/ 3 h 372"/>
                  <a:gd name="T44" fmla="*/ 31 w 330"/>
                  <a:gd name="T45" fmla="*/ 5 h 372"/>
                  <a:gd name="T46" fmla="*/ 25 w 330"/>
                  <a:gd name="T47" fmla="*/ 7 h 372"/>
                  <a:gd name="T48" fmla="*/ 24 w 330"/>
                  <a:gd name="T49" fmla="*/ 7 h 372"/>
                  <a:gd name="T50" fmla="*/ 24 w 330"/>
                  <a:gd name="T51" fmla="*/ 10 h 372"/>
                  <a:gd name="T52" fmla="*/ 22 w 330"/>
                  <a:gd name="T53" fmla="*/ 10 h 372"/>
                  <a:gd name="T54" fmla="*/ 21 w 330"/>
                  <a:gd name="T55" fmla="*/ 11 h 372"/>
                  <a:gd name="T56" fmla="*/ 22 w 330"/>
                  <a:gd name="T57" fmla="*/ 11 h 372"/>
                  <a:gd name="T58" fmla="*/ 22 w 330"/>
                  <a:gd name="T59" fmla="*/ 13 h 372"/>
                  <a:gd name="T60" fmla="*/ 30 w 330"/>
                  <a:gd name="T61" fmla="*/ 15 h 372"/>
                  <a:gd name="T62" fmla="*/ 30 w 330"/>
                  <a:gd name="T63" fmla="*/ 16 h 372"/>
                  <a:gd name="T64" fmla="*/ 30 w 330"/>
                  <a:gd name="T65" fmla="*/ 17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72"/>
                  <a:gd name="T101" fmla="*/ 330 w 330"/>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18" name="Freeform 195"/>
              <p:cNvSpPr>
                <a:spLocks noChangeAspect="1"/>
              </p:cNvSpPr>
              <p:nvPr/>
            </p:nvSpPr>
            <p:spPr bwMode="auto">
              <a:xfrm>
                <a:off x="4545" y="1681"/>
                <a:ext cx="138" cy="216"/>
              </a:xfrm>
              <a:custGeom>
                <a:avLst/>
                <a:gdLst>
                  <a:gd name="T0" fmla="*/ 21 w 180"/>
                  <a:gd name="T1" fmla="*/ 14 h 318"/>
                  <a:gd name="T2" fmla="*/ 15 w 180"/>
                  <a:gd name="T3" fmla="*/ 14 h 318"/>
                  <a:gd name="T4" fmla="*/ 14 w 180"/>
                  <a:gd name="T5" fmla="*/ 14 h 318"/>
                  <a:gd name="T6" fmla="*/ 14 w 180"/>
                  <a:gd name="T7" fmla="*/ 14 h 318"/>
                  <a:gd name="T8" fmla="*/ 12 w 180"/>
                  <a:gd name="T9" fmla="*/ 13 h 318"/>
                  <a:gd name="T10" fmla="*/ 12 w 180"/>
                  <a:gd name="T11" fmla="*/ 12 h 318"/>
                  <a:gd name="T12" fmla="*/ 0 w 180"/>
                  <a:gd name="T13" fmla="*/ 12 h 318"/>
                  <a:gd name="T14" fmla="*/ 2 w 180"/>
                  <a:gd name="T15" fmla="*/ 10 h 318"/>
                  <a:gd name="T16" fmla="*/ 4 w 180"/>
                  <a:gd name="T17" fmla="*/ 9 h 318"/>
                  <a:gd name="T18" fmla="*/ 3 w 180"/>
                  <a:gd name="T19" fmla="*/ 9 h 318"/>
                  <a:gd name="T20" fmla="*/ 4 w 180"/>
                  <a:gd name="T21" fmla="*/ 8 h 318"/>
                  <a:gd name="T22" fmla="*/ 3 w 180"/>
                  <a:gd name="T23" fmla="*/ 8 h 318"/>
                  <a:gd name="T24" fmla="*/ 4 w 180"/>
                  <a:gd name="T25" fmla="*/ 7 h 318"/>
                  <a:gd name="T26" fmla="*/ 3 w 180"/>
                  <a:gd name="T27" fmla="*/ 7 h 318"/>
                  <a:gd name="T28" fmla="*/ 3 w 180"/>
                  <a:gd name="T29" fmla="*/ 7 h 318"/>
                  <a:gd name="T30" fmla="*/ 2 w 180"/>
                  <a:gd name="T31" fmla="*/ 7 h 318"/>
                  <a:gd name="T32" fmla="*/ 2 w 180"/>
                  <a:gd name="T33" fmla="*/ 7 h 318"/>
                  <a:gd name="T34" fmla="*/ 3 w 180"/>
                  <a:gd name="T35" fmla="*/ 5 h 318"/>
                  <a:gd name="T36" fmla="*/ 2 w 180"/>
                  <a:gd name="T37" fmla="*/ 5 h 318"/>
                  <a:gd name="T38" fmla="*/ 3 w 180"/>
                  <a:gd name="T39" fmla="*/ 5 h 318"/>
                  <a:gd name="T40" fmla="*/ 2 w 180"/>
                  <a:gd name="T41" fmla="*/ 5 h 318"/>
                  <a:gd name="T42" fmla="*/ 2 w 180"/>
                  <a:gd name="T43" fmla="*/ 5 h 318"/>
                  <a:gd name="T44" fmla="*/ 3 w 180"/>
                  <a:gd name="T45" fmla="*/ 5 h 318"/>
                  <a:gd name="T46" fmla="*/ 2 w 180"/>
                  <a:gd name="T47" fmla="*/ 3 h 318"/>
                  <a:gd name="T48" fmla="*/ 5 w 180"/>
                  <a:gd name="T49" fmla="*/ 2 h 318"/>
                  <a:gd name="T50" fmla="*/ 5 w 180"/>
                  <a:gd name="T51" fmla="*/ 1 h 318"/>
                  <a:gd name="T52" fmla="*/ 7 w 180"/>
                  <a:gd name="T53" fmla="*/ 1 h 318"/>
                  <a:gd name="T54" fmla="*/ 20 w 180"/>
                  <a:gd name="T55" fmla="*/ 0 h 318"/>
                  <a:gd name="T56" fmla="*/ 20 w 180"/>
                  <a:gd name="T57" fmla="*/ 10 h 318"/>
                  <a:gd name="T58" fmla="*/ 21 w 180"/>
                  <a:gd name="T59" fmla="*/ 12 h 318"/>
                  <a:gd name="T60" fmla="*/ 21 w 180"/>
                  <a:gd name="T61" fmla="*/ 14 h 3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318"/>
                  <a:gd name="T95" fmla="*/ 180 w 180"/>
                  <a:gd name="T96" fmla="*/ 318 h 3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19" name="Freeform 196"/>
              <p:cNvSpPr>
                <a:spLocks noChangeAspect="1"/>
              </p:cNvSpPr>
              <p:nvPr/>
            </p:nvSpPr>
            <p:spPr bwMode="auto">
              <a:xfrm>
                <a:off x="4545" y="1681"/>
                <a:ext cx="138" cy="216"/>
              </a:xfrm>
              <a:custGeom>
                <a:avLst/>
                <a:gdLst>
                  <a:gd name="T0" fmla="*/ 21 w 180"/>
                  <a:gd name="T1" fmla="*/ 14 h 318"/>
                  <a:gd name="T2" fmla="*/ 15 w 180"/>
                  <a:gd name="T3" fmla="*/ 14 h 318"/>
                  <a:gd name="T4" fmla="*/ 14 w 180"/>
                  <a:gd name="T5" fmla="*/ 14 h 318"/>
                  <a:gd name="T6" fmla="*/ 14 w 180"/>
                  <a:gd name="T7" fmla="*/ 14 h 318"/>
                  <a:gd name="T8" fmla="*/ 12 w 180"/>
                  <a:gd name="T9" fmla="*/ 13 h 318"/>
                  <a:gd name="T10" fmla="*/ 12 w 180"/>
                  <a:gd name="T11" fmla="*/ 12 h 318"/>
                  <a:gd name="T12" fmla="*/ 0 w 180"/>
                  <a:gd name="T13" fmla="*/ 12 h 318"/>
                  <a:gd name="T14" fmla="*/ 2 w 180"/>
                  <a:gd name="T15" fmla="*/ 10 h 318"/>
                  <a:gd name="T16" fmla="*/ 4 w 180"/>
                  <a:gd name="T17" fmla="*/ 9 h 318"/>
                  <a:gd name="T18" fmla="*/ 3 w 180"/>
                  <a:gd name="T19" fmla="*/ 9 h 318"/>
                  <a:gd name="T20" fmla="*/ 4 w 180"/>
                  <a:gd name="T21" fmla="*/ 8 h 318"/>
                  <a:gd name="T22" fmla="*/ 3 w 180"/>
                  <a:gd name="T23" fmla="*/ 8 h 318"/>
                  <a:gd name="T24" fmla="*/ 4 w 180"/>
                  <a:gd name="T25" fmla="*/ 7 h 318"/>
                  <a:gd name="T26" fmla="*/ 3 w 180"/>
                  <a:gd name="T27" fmla="*/ 7 h 318"/>
                  <a:gd name="T28" fmla="*/ 3 w 180"/>
                  <a:gd name="T29" fmla="*/ 7 h 318"/>
                  <a:gd name="T30" fmla="*/ 2 w 180"/>
                  <a:gd name="T31" fmla="*/ 7 h 318"/>
                  <a:gd name="T32" fmla="*/ 2 w 180"/>
                  <a:gd name="T33" fmla="*/ 7 h 318"/>
                  <a:gd name="T34" fmla="*/ 3 w 180"/>
                  <a:gd name="T35" fmla="*/ 5 h 318"/>
                  <a:gd name="T36" fmla="*/ 2 w 180"/>
                  <a:gd name="T37" fmla="*/ 5 h 318"/>
                  <a:gd name="T38" fmla="*/ 3 w 180"/>
                  <a:gd name="T39" fmla="*/ 5 h 318"/>
                  <a:gd name="T40" fmla="*/ 2 w 180"/>
                  <a:gd name="T41" fmla="*/ 5 h 318"/>
                  <a:gd name="T42" fmla="*/ 2 w 180"/>
                  <a:gd name="T43" fmla="*/ 5 h 318"/>
                  <a:gd name="T44" fmla="*/ 3 w 180"/>
                  <a:gd name="T45" fmla="*/ 5 h 318"/>
                  <a:gd name="T46" fmla="*/ 2 w 180"/>
                  <a:gd name="T47" fmla="*/ 3 h 318"/>
                  <a:gd name="T48" fmla="*/ 5 w 180"/>
                  <a:gd name="T49" fmla="*/ 2 h 318"/>
                  <a:gd name="T50" fmla="*/ 5 w 180"/>
                  <a:gd name="T51" fmla="*/ 1 h 318"/>
                  <a:gd name="T52" fmla="*/ 7 w 180"/>
                  <a:gd name="T53" fmla="*/ 1 h 318"/>
                  <a:gd name="T54" fmla="*/ 20 w 180"/>
                  <a:gd name="T55" fmla="*/ 0 h 318"/>
                  <a:gd name="T56" fmla="*/ 20 w 180"/>
                  <a:gd name="T57" fmla="*/ 10 h 318"/>
                  <a:gd name="T58" fmla="*/ 21 w 180"/>
                  <a:gd name="T59" fmla="*/ 12 h 318"/>
                  <a:gd name="T60" fmla="*/ 21 w 180"/>
                  <a:gd name="T61" fmla="*/ 14 h 318"/>
                  <a:gd name="T62" fmla="*/ 21 w 180"/>
                  <a:gd name="T63" fmla="*/ 14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318"/>
                  <a:gd name="T98" fmla="*/ 180 w 180"/>
                  <a:gd name="T99" fmla="*/ 318 h 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20" name="Freeform 197"/>
              <p:cNvSpPr>
                <a:spLocks noChangeAspect="1"/>
              </p:cNvSpPr>
              <p:nvPr/>
            </p:nvSpPr>
            <p:spPr bwMode="auto">
              <a:xfrm>
                <a:off x="4371" y="1444"/>
                <a:ext cx="257" cy="200"/>
              </a:xfrm>
              <a:custGeom>
                <a:avLst/>
                <a:gdLst>
                  <a:gd name="T0" fmla="*/ 37 w 336"/>
                  <a:gd name="T1" fmla="*/ 14 h 294"/>
                  <a:gd name="T2" fmla="*/ 32 w 336"/>
                  <a:gd name="T3" fmla="*/ 14 h 294"/>
                  <a:gd name="T4" fmla="*/ 34 w 336"/>
                  <a:gd name="T5" fmla="*/ 12 h 294"/>
                  <a:gd name="T6" fmla="*/ 34 w 336"/>
                  <a:gd name="T7" fmla="*/ 12 h 294"/>
                  <a:gd name="T8" fmla="*/ 7 w 336"/>
                  <a:gd name="T9" fmla="*/ 12 h 294"/>
                  <a:gd name="T10" fmla="*/ 7 w 336"/>
                  <a:gd name="T11" fmla="*/ 5 h 294"/>
                  <a:gd name="T12" fmla="*/ 4 w 336"/>
                  <a:gd name="T13" fmla="*/ 3 h 294"/>
                  <a:gd name="T14" fmla="*/ 5 w 336"/>
                  <a:gd name="T15" fmla="*/ 2 h 294"/>
                  <a:gd name="T16" fmla="*/ 3 w 336"/>
                  <a:gd name="T17" fmla="*/ 2 h 294"/>
                  <a:gd name="T18" fmla="*/ 0 w 336"/>
                  <a:gd name="T19" fmla="*/ 1 h 294"/>
                  <a:gd name="T20" fmla="*/ 23 w 336"/>
                  <a:gd name="T21" fmla="*/ 0 h 294"/>
                  <a:gd name="T22" fmla="*/ 24 w 336"/>
                  <a:gd name="T23" fmla="*/ 1 h 294"/>
                  <a:gd name="T24" fmla="*/ 24 w 336"/>
                  <a:gd name="T25" fmla="*/ 2 h 294"/>
                  <a:gd name="T26" fmla="*/ 26 w 336"/>
                  <a:gd name="T27" fmla="*/ 3 h 294"/>
                  <a:gd name="T28" fmla="*/ 28 w 336"/>
                  <a:gd name="T29" fmla="*/ 3 h 294"/>
                  <a:gd name="T30" fmla="*/ 29 w 336"/>
                  <a:gd name="T31" fmla="*/ 5 h 294"/>
                  <a:gd name="T32" fmla="*/ 31 w 336"/>
                  <a:gd name="T33" fmla="*/ 5 h 294"/>
                  <a:gd name="T34" fmla="*/ 33 w 336"/>
                  <a:gd name="T35" fmla="*/ 5 h 294"/>
                  <a:gd name="T36" fmla="*/ 31 w 336"/>
                  <a:gd name="T37" fmla="*/ 7 h 294"/>
                  <a:gd name="T38" fmla="*/ 37 w 336"/>
                  <a:gd name="T39" fmla="*/ 8 h 294"/>
                  <a:gd name="T40" fmla="*/ 37 w 336"/>
                  <a:gd name="T41" fmla="*/ 10 h 294"/>
                  <a:gd name="T42" fmla="*/ 39 w 336"/>
                  <a:gd name="T43" fmla="*/ 10 h 294"/>
                  <a:gd name="T44" fmla="*/ 39 w 336"/>
                  <a:gd name="T45" fmla="*/ 12 h 294"/>
                  <a:gd name="T46" fmla="*/ 38 w 336"/>
                  <a:gd name="T47" fmla="*/ 12 h 294"/>
                  <a:gd name="T48" fmla="*/ 38 w 336"/>
                  <a:gd name="T49" fmla="*/ 12 h 294"/>
                  <a:gd name="T50" fmla="*/ 37 w 336"/>
                  <a:gd name="T51" fmla="*/ 12 h 294"/>
                  <a:gd name="T52" fmla="*/ 37 w 336"/>
                  <a:gd name="T53" fmla="*/ 13 h 294"/>
                  <a:gd name="T54" fmla="*/ 37 w 336"/>
                  <a:gd name="T55" fmla="*/ 14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
                  <a:gd name="T85" fmla="*/ 0 h 294"/>
                  <a:gd name="T86" fmla="*/ 336 w 336"/>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21" name="Freeform 198"/>
              <p:cNvSpPr>
                <a:spLocks noChangeAspect="1"/>
              </p:cNvSpPr>
              <p:nvPr/>
            </p:nvSpPr>
            <p:spPr bwMode="auto">
              <a:xfrm>
                <a:off x="4371" y="1444"/>
                <a:ext cx="257" cy="204"/>
              </a:xfrm>
              <a:custGeom>
                <a:avLst/>
                <a:gdLst>
                  <a:gd name="T0" fmla="*/ 37 w 336"/>
                  <a:gd name="T1" fmla="*/ 14 h 300"/>
                  <a:gd name="T2" fmla="*/ 32 w 336"/>
                  <a:gd name="T3" fmla="*/ 14 h 300"/>
                  <a:gd name="T4" fmla="*/ 34 w 336"/>
                  <a:gd name="T5" fmla="*/ 12 h 300"/>
                  <a:gd name="T6" fmla="*/ 34 w 336"/>
                  <a:gd name="T7" fmla="*/ 12 h 300"/>
                  <a:gd name="T8" fmla="*/ 7 w 336"/>
                  <a:gd name="T9" fmla="*/ 12 h 300"/>
                  <a:gd name="T10" fmla="*/ 7 w 336"/>
                  <a:gd name="T11" fmla="*/ 5 h 300"/>
                  <a:gd name="T12" fmla="*/ 4 w 336"/>
                  <a:gd name="T13" fmla="*/ 3 h 300"/>
                  <a:gd name="T14" fmla="*/ 5 w 336"/>
                  <a:gd name="T15" fmla="*/ 2 h 300"/>
                  <a:gd name="T16" fmla="*/ 3 w 336"/>
                  <a:gd name="T17" fmla="*/ 2 h 300"/>
                  <a:gd name="T18" fmla="*/ 0 w 336"/>
                  <a:gd name="T19" fmla="*/ 1 h 300"/>
                  <a:gd name="T20" fmla="*/ 23 w 336"/>
                  <a:gd name="T21" fmla="*/ 0 h 300"/>
                  <a:gd name="T22" fmla="*/ 24 w 336"/>
                  <a:gd name="T23" fmla="*/ 1 h 300"/>
                  <a:gd name="T24" fmla="*/ 24 w 336"/>
                  <a:gd name="T25" fmla="*/ 2 h 300"/>
                  <a:gd name="T26" fmla="*/ 26 w 336"/>
                  <a:gd name="T27" fmla="*/ 3 h 300"/>
                  <a:gd name="T28" fmla="*/ 28 w 336"/>
                  <a:gd name="T29" fmla="*/ 3 h 300"/>
                  <a:gd name="T30" fmla="*/ 29 w 336"/>
                  <a:gd name="T31" fmla="*/ 5 h 300"/>
                  <a:gd name="T32" fmla="*/ 31 w 336"/>
                  <a:gd name="T33" fmla="*/ 5 h 300"/>
                  <a:gd name="T34" fmla="*/ 33 w 336"/>
                  <a:gd name="T35" fmla="*/ 5 h 300"/>
                  <a:gd name="T36" fmla="*/ 31 w 336"/>
                  <a:gd name="T37" fmla="*/ 7 h 300"/>
                  <a:gd name="T38" fmla="*/ 37 w 336"/>
                  <a:gd name="T39" fmla="*/ 8 h 300"/>
                  <a:gd name="T40" fmla="*/ 37 w 336"/>
                  <a:gd name="T41" fmla="*/ 10 h 300"/>
                  <a:gd name="T42" fmla="*/ 39 w 336"/>
                  <a:gd name="T43" fmla="*/ 10 h 300"/>
                  <a:gd name="T44" fmla="*/ 39 w 336"/>
                  <a:gd name="T45" fmla="*/ 12 h 300"/>
                  <a:gd name="T46" fmla="*/ 38 w 336"/>
                  <a:gd name="T47" fmla="*/ 12 h 300"/>
                  <a:gd name="T48" fmla="*/ 38 w 336"/>
                  <a:gd name="T49" fmla="*/ 12 h 300"/>
                  <a:gd name="T50" fmla="*/ 37 w 336"/>
                  <a:gd name="T51" fmla="*/ 12 h 300"/>
                  <a:gd name="T52" fmla="*/ 37 w 336"/>
                  <a:gd name="T53" fmla="*/ 13 h 300"/>
                  <a:gd name="T54" fmla="*/ 37 w 336"/>
                  <a:gd name="T55" fmla="*/ 14 h 300"/>
                  <a:gd name="T56" fmla="*/ 37 w 336"/>
                  <a:gd name="T57" fmla="*/ 14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6"/>
                  <a:gd name="T88" fmla="*/ 0 h 300"/>
                  <a:gd name="T89" fmla="*/ 336 w 336"/>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22" name="Freeform 199"/>
              <p:cNvSpPr>
                <a:spLocks noChangeAspect="1"/>
              </p:cNvSpPr>
              <p:nvPr/>
            </p:nvSpPr>
            <p:spPr bwMode="auto">
              <a:xfrm>
                <a:off x="3703" y="1025"/>
                <a:ext cx="398" cy="220"/>
              </a:xfrm>
              <a:custGeom>
                <a:avLst/>
                <a:gdLst>
                  <a:gd name="T0" fmla="*/ 57 w 522"/>
                  <a:gd name="T1" fmla="*/ 12 h 324"/>
                  <a:gd name="T2" fmla="*/ 57 w 522"/>
                  <a:gd name="T3" fmla="*/ 15 h 324"/>
                  <a:gd name="T4" fmla="*/ 21 w 522"/>
                  <a:gd name="T5" fmla="*/ 13 h 324"/>
                  <a:gd name="T6" fmla="*/ 21 w 522"/>
                  <a:gd name="T7" fmla="*/ 14 h 324"/>
                  <a:gd name="T8" fmla="*/ 19 w 522"/>
                  <a:gd name="T9" fmla="*/ 14 h 324"/>
                  <a:gd name="T10" fmla="*/ 18 w 522"/>
                  <a:gd name="T11" fmla="*/ 14 h 324"/>
                  <a:gd name="T12" fmla="*/ 14 w 522"/>
                  <a:gd name="T13" fmla="*/ 14 h 324"/>
                  <a:gd name="T14" fmla="*/ 14 w 522"/>
                  <a:gd name="T15" fmla="*/ 14 h 324"/>
                  <a:gd name="T16" fmla="*/ 11 w 522"/>
                  <a:gd name="T17" fmla="*/ 14 h 324"/>
                  <a:gd name="T18" fmla="*/ 11 w 522"/>
                  <a:gd name="T19" fmla="*/ 14 h 324"/>
                  <a:gd name="T20" fmla="*/ 11 w 522"/>
                  <a:gd name="T21" fmla="*/ 13 h 324"/>
                  <a:gd name="T22" fmla="*/ 8 w 522"/>
                  <a:gd name="T23" fmla="*/ 12 h 324"/>
                  <a:gd name="T24" fmla="*/ 8 w 522"/>
                  <a:gd name="T25" fmla="*/ 10 h 324"/>
                  <a:gd name="T26" fmla="*/ 7 w 522"/>
                  <a:gd name="T27" fmla="*/ 10 h 324"/>
                  <a:gd name="T28" fmla="*/ 5 w 522"/>
                  <a:gd name="T29" fmla="*/ 11 h 324"/>
                  <a:gd name="T30" fmla="*/ 4 w 522"/>
                  <a:gd name="T31" fmla="*/ 10 h 324"/>
                  <a:gd name="T32" fmla="*/ 7 w 522"/>
                  <a:gd name="T33" fmla="*/ 7 h 324"/>
                  <a:gd name="T34" fmla="*/ 4 w 522"/>
                  <a:gd name="T35" fmla="*/ 7 h 324"/>
                  <a:gd name="T36" fmla="*/ 3 w 522"/>
                  <a:gd name="T37" fmla="*/ 5 h 324"/>
                  <a:gd name="T38" fmla="*/ 2 w 522"/>
                  <a:gd name="T39" fmla="*/ 5 h 324"/>
                  <a:gd name="T40" fmla="*/ 2 w 522"/>
                  <a:gd name="T41" fmla="*/ 4 h 324"/>
                  <a:gd name="T42" fmla="*/ 0 w 522"/>
                  <a:gd name="T43" fmla="*/ 3 h 324"/>
                  <a:gd name="T44" fmla="*/ 2 w 522"/>
                  <a:gd name="T45" fmla="*/ 0 h 324"/>
                  <a:gd name="T46" fmla="*/ 32 w 522"/>
                  <a:gd name="T47" fmla="*/ 2 h 324"/>
                  <a:gd name="T48" fmla="*/ 59 w 522"/>
                  <a:gd name="T49" fmla="*/ 3 h 324"/>
                  <a:gd name="T50" fmla="*/ 58 w 522"/>
                  <a:gd name="T51" fmla="*/ 11 h 324"/>
                  <a:gd name="T52" fmla="*/ 57 w 522"/>
                  <a:gd name="T53" fmla="*/ 12 h 3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2"/>
                  <a:gd name="T82" fmla="*/ 0 h 324"/>
                  <a:gd name="T83" fmla="*/ 522 w 522"/>
                  <a:gd name="T84" fmla="*/ 324 h 3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23" name="Freeform 200"/>
              <p:cNvSpPr>
                <a:spLocks noChangeAspect="1"/>
              </p:cNvSpPr>
              <p:nvPr/>
            </p:nvSpPr>
            <p:spPr bwMode="auto">
              <a:xfrm>
                <a:off x="3703" y="1025"/>
                <a:ext cx="398" cy="220"/>
              </a:xfrm>
              <a:custGeom>
                <a:avLst/>
                <a:gdLst>
                  <a:gd name="T0" fmla="*/ 57 w 522"/>
                  <a:gd name="T1" fmla="*/ 12 h 324"/>
                  <a:gd name="T2" fmla="*/ 57 w 522"/>
                  <a:gd name="T3" fmla="*/ 15 h 324"/>
                  <a:gd name="T4" fmla="*/ 21 w 522"/>
                  <a:gd name="T5" fmla="*/ 13 h 324"/>
                  <a:gd name="T6" fmla="*/ 21 w 522"/>
                  <a:gd name="T7" fmla="*/ 14 h 324"/>
                  <a:gd name="T8" fmla="*/ 19 w 522"/>
                  <a:gd name="T9" fmla="*/ 14 h 324"/>
                  <a:gd name="T10" fmla="*/ 18 w 522"/>
                  <a:gd name="T11" fmla="*/ 14 h 324"/>
                  <a:gd name="T12" fmla="*/ 14 w 522"/>
                  <a:gd name="T13" fmla="*/ 14 h 324"/>
                  <a:gd name="T14" fmla="*/ 14 w 522"/>
                  <a:gd name="T15" fmla="*/ 14 h 324"/>
                  <a:gd name="T16" fmla="*/ 11 w 522"/>
                  <a:gd name="T17" fmla="*/ 14 h 324"/>
                  <a:gd name="T18" fmla="*/ 11 w 522"/>
                  <a:gd name="T19" fmla="*/ 14 h 324"/>
                  <a:gd name="T20" fmla="*/ 11 w 522"/>
                  <a:gd name="T21" fmla="*/ 13 h 324"/>
                  <a:gd name="T22" fmla="*/ 8 w 522"/>
                  <a:gd name="T23" fmla="*/ 12 h 324"/>
                  <a:gd name="T24" fmla="*/ 8 w 522"/>
                  <a:gd name="T25" fmla="*/ 10 h 324"/>
                  <a:gd name="T26" fmla="*/ 7 w 522"/>
                  <a:gd name="T27" fmla="*/ 10 h 324"/>
                  <a:gd name="T28" fmla="*/ 5 w 522"/>
                  <a:gd name="T29" fmla="*/ 11 h 324"/>
                  <a:gd name="T30" fmla="*/ 4 w 522"/>
                  <a:gd name="T31" fmla="*/ 10 h 324"/>
                  <a:gd name="T32" fmla="*/ 7 w 522"/>
                  <a:gd name="T33" fmla="*/ 7 h 324"/>
                  <a:gd name="T34" fmla="*/ 4 w 522"/>
                  <a:gd name="T35" fmla="*/ 7 h 324"/>
                  <a:gd name="T36" fmla="*/ 3 w 522"/>
                  <a:gd name="T37" fmla="*/ 5 h 324"/>
                  <a:gd name="T38" fmla="*/ 2 w 522"/>
                  <a:gd name="T39" fmla="*/ 5 h 324"/>
                  <a:gd name="T40" fmla="*/ 2 w 522"/>
                  <a:gd name="T41" fmla="*/ 4 h 324"/>
                  <a:gd name="T42" fmla="*/ 0 w 522"/>
                  <a:gd name="T43" fmla="*/ 3 h 324"/>
                  <a:gd name="T44" fmla="*/ 2 w 522"/>
                  <a:gd name="T45" fmla="*/ 0 h 324"/>
                  <a:gd name="T46" fmla="*/ 32 w 522"/>
                  <a:gd name="T47" fmla="*/ 2 h 324"/>
                  <a:gd name="T48" fmla="*/ 59 w 522"/>
                  <a:gd name="T49" fmla="*/ 3 h 324"/>
                  <a:gd name="T50" fmla="*/ 58 w 522"/>
                  <a:gd name="T51" fmla="*/ 11 h 324"/>
                  <a:gd name="T52" fmla="*/ 57 w 522"/>
                  <a:gd name="T53" fmla="*/ 12 h 324"/>
                  <a:gd name="T54" fmla="*/ 57 w 522"/>
                  <a:gd name="T55" fmla="*/ 12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324"/>
                  <a:gd name="T86" fmla="*/ 522 w 522"/>
                  <a:gd name="T87" fmla="*/ 324 h 3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24" name="Freeform 201"/>
              <p:cNvSpPr>
                <a:spLocks noChangeAspect="1"/>
              </p:cNvSpPr>
              <p:nvPr/>
            </p:nvSpPr>
            <p:spPr bwMode="auto">
              <a:xfrm>
                <a:off x="4069" y="1334"/>
                <a:ext cx="321" cy="139"/>
              </a:xfrm>
              <a:custGeom>
                <a:avLst/>
                <a:gdLst>
                  <a:gd name="T0" fmla="*/ 43 w 420"/>
                  <a:gd name="T1" fmla="*/ 2 h 204"/>
                  <a:gd name="T2" fmla="*/ 46 w 420"/>
                  <a:gd name="T3" fmla="*/ 5 h 204"/>
                  <a:gd name="T4" fmla="*/ 46 w 420"/>
                  <a:gd name="T5" fmla="*/ 8 h 204"/>
                  <a:gd name="T6" fmla="*/ 48 w 420"/>
                  <a:gd name="T7" fmla="*/ 10 h 204"/>
                  <a:gd name="T8" fmla="*/ 48 w 420"/>
                  <a:gd name="T9" fmla="*/ 10 h 204"/>
                  <a:gd name="T10" fmla="*/ 11 w 420"/>
                  <a:gd name="T11" fmla="*/ 10 h 204"/>
                  <a:gd name="T12" fmla="*/ 11 w 420"/>
                  <a:gd name="T13" fmla="*/ 8 h 204"/>
                  <a:gd name="T14" fmla="*/ 11 w 420"/>
                  <a:gd name="T15" fmla="*/ 7 h 204"/>
                  <a:gd name="T16" fmla="*/ 0 w 420"/>
                  <a:gd name="T17" fmla="*/ 5 h 204"/>
                  <a:gd name="T18" fmla="*/ 2 w 420"/>
                  <a:gd name="T19" fmla="*/ 0 h 204"/>
                  <a:gd name="T20" fmla="*/ 31 w 420"/>
                  <a:gd name="T21" fmla="*/ 1 h 204"/>
                  <a:gd name="T22" fmla="*/ 34 w 420"/>
                  <a:gd name="T23" fmla="*/ 1 h 204"/>
                  <a:gd name="T24" fmla="*/ 38 w 420"/>
                  <a:gd name="T25" fmla="*/ 1 h 204"/>
                  <a:gd name="T26" fmla="*/ 42 w 420"/>
                  <a:gd name="T27" fmla="*/ 2 h 204"/>
                  <a:gd name="T28" fmla="*/ 43 w 420"/>
                  <a:gd name="T29" fmla="*/ 2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0"/>
                  <a:gd name="T46" fmla="*/ 0 h 204"/>
                  <a:gd name="T47" fmla="*/ 420 w 420"/>
                  <a:gd name="T48" fmla="*/ 204 h 2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25" name="Freeform 202"/>
              <p:cNvSpPr>
                <a:spLocks noChangeAspect="1"/>
              </p:cNvSpPr>
              <p:nvPr/>
            </p:nvSpPr>
            <p:spPr bwMode="auto">
              <a:xfrm>
                <a:off x="4069" y="1334"/>
                <a:ext cx="321" cy="139"/>
              </a:xfrm>
              <a:custGeom>
                <a:avLst/>
                <a:gdLst>
                  <a:gd name="T0" fmla="*/ 43 w 420"/>
                  <a:gd name="T1" fmla="*/ 2 h 204"/>
                  <a:gd name="T2" fmla="*/ 46 w 420"/>
                  <a:gd name="T3" fmla="*/ 5 h 204"/>
                  <a:gd name="T4" fmla="*/ 46 w 420"/>
                  <a:gd name="T5" fmla="*/ 8 h 204"/>
                  <a:gd name="T6" fmla="*/ 48 w 420"/>
                  <a:gd name="T7" fmla="*/ 10 h 204"/>
                  <a:gd name="T8" fmla="*/ 48 w 420"/>
                  <a:gd name="T9" fmla="*/ 10 h 204"/>
                  <a:gd name="T10" fmla="*/ 11 w 420"/>
                  <a:gd name="T11" fmla="*/ 10 h 204"/>
                  <a:gd name="T12" fmla="*/ 11 w 420"/>
                  <a:gd name="T13" fmla="*/ 8 h 204"/>
                  <a:gd name="T14" fmla="*/ 11 w 420"/>
                  <a:gd name="T15" fmla="*/ 7 h 204"/>
                  <a:gd name="T16" fmla="*/ 0 w 420"/>
                  <a:gd name="T17" fmla="*/ 5 h 204"/>
                  <a:gd name="T18" fmla="*/ 2 w 420"/>
                  <a:gd name="T19" fmla="*/ 0 h 204"/>
                  <a:gd name="T20" fmla="*/ 31 w 420"/>
                  <a:gd name="T21" fmla="*/ 1 h 204"/>
                  <a:gd name="T22" fmla="*/ 34 w 420"/>
                  <a:gd name="T23" fmla="*/ 1 h 204"/>
                  <a:gd name="T24" fmla="*/ 38 w 420"/>
                  <a:gd name="T25" fmla="*/ 1 h 204"/>
                  <a:gd name="T26" fmla="*/ 42 w 420"/>
                  <a:gd name="T27" fmla="*/ 2 h 204"/>
                  <a:gd name="T28" fmla="*/ 43 w 420"/>
                  <a:gd name="T29" fmla="*/ 2 h 204"/>
                  <a:gd name="T30" fmla="*/ 43 w 420"/>
                  <a:gd name="T31" fmla="*/ 2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0"/>
                  <a:gd name="T49" fmla="*/ 0 h 204"/>
                  <a:gd name="T50" fmla="*/ 420 w 420"/>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26" name="Freeform 203"/>
              <p:cNvSpPr>
                <a:spLocks noChangeAspect="1"/>
              </p:cNvSpPr>
              <p:nvPr/>
            </p:nvSpPr>
            <p:spPr bwMode="auto">
              <a:xfrm>
                <a:off x="3465" y="1290"/>
                <a:ext cx="247" cy="338"/>
              </a:xfrm>
              <a:custGeom>
                <a:avLst/>
                <a:gdLst>
                  <a:gd name="T0" fmla="*/ 24 w 324"/>
                  <a:gd name="T1" fmla="*/ 22 h 498"/>
                  <a:gd name="T2" fmla="*/ 0 w 324"/>
                  <a:gd name="T3" fmla="*/ 8 h 498"/>
                  <a:gd name="T4" fmla="*/ 5 w 324"/>
                  <a:gd name="T5" fmla="*/ 0 h 498"/>
                  <a:gd name="T6" fmla="*/ 8 w 324"/>
                  <a:gd name="T7" fmla="*/ 1 h 498"/>
                  <a:gd name="T8" fmla="*/ 21 w 324"/>
                  <a:gd name="T9" fmla="*/ 1 h 498"/>
                  <a:gd name="T10" fmla="*/ 37 w 324"/>
                  <a:gd name="T11" fmla="*/ 3 h 498"/>
                  <a:gd name="T12" fmla="*/ 30 w 324"/>
                  <a:gd name="T13" fmla="*/ 17 h 498"/>
                  <a:gd name="T14" fmla="*/ 28 w 324"/>
                  <a:gd name="T15" fmla="*/ 20 h 498"/>
                  <a:gd name="T16" fmla="*/ 26 w 324"/>
                  <a:gd name="T17" fmla="*/ 19 h 498"/>
                  <a:gd name="T18" fmla="*/ 25 w 324"/>
                  <a:gd name="T19" fmla="*/ 20 h 498"/>
                  <a:gd name="T20" fmla="*/ 24 w 324"/>
                  <a:gd name="T21" fmla="*/ 22 h 498"/>
                  <a:gd name="T22" fmla="*/ 24 w 324"/>
                  <a:gd name="T23" fmla="*/ 22 h 4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498"/>
                  <a:gd name="T38" fmla="*/ 324 w 324"/>
                  <a:gd name="T39" fmla="*/ 498 h 4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27" name="Freeform 204"/>
              <p:cNvSpPr>
                <a:spLocks noChangeAspect="1"/>
              </p:cNvSpPr>
              <p:nvPr/>
            </p:nvSpPr>
            <p:spPr bwMode="auto">
              <a:xfrm>
                <a:off x="3465" y="1290"/>
                <a:ext cx="247" cy="342"/>
              </a:xfrm>
              <a:custGeom>
                <a:avLst/>
                <a:gdLst>
                  <a:gd name="T0" fmla="*/ 24 w 324"/>
                  <a:gd name="T1" fmla="*/ 22 h 504"/>
                  <a:gd name="T2" fmla="*/ 0 w 324"/>
                  <a:gd name="T3" fmla="*/ 8 h 504"/>
                  <a:gd name="T4" fmla="*/ 5 w 324"/>
                  <a:gd name="T5" fmla="*/ 0 h 504"/>
                  <a:gd name="T6" fmla="*/ 8 w 324"/>
                  <a:gd name="T7" fmla="*/ 1 h 504"/>
                  <a:gd name="T8" fmla="*/ 21 w 324"/>
                  <a:gd name="T9" fmla="*/ 1 h 504"/>
                  <a:gd name="T10" fmla="*/ 37 w 324"/>
                  <a:gd name="T11" fmla="*/ 3 h 504"/>
                  <a:gd name="T12" fmla="*/ 30 w 324"/>
                  <a:gd name="T13" fmla="*/ 17 h 504"/>
                  <a:gd name="T14" fmla="*/ 28 w 324"/>
                  <a:gd name="T15" fmla="*/ 20 h 504"/>
                  <a:gd name="T16" fmla="*/ 26 w 324"/>
                  <a:gd name="T17" fmla="*/ 19 h 504"/>
                  <a:gd name="T18" fmla="*/ 25 w 324"/>
                  <a:gd name="T19" fmla="*/ 20 h 504"/>
                  <a:gd name="T20" fmla="*/ 24 w 324"/>
                  <a:gd name="T21" fmla="*/ 22 h 504"/>
                  <a:gd name="T22" fmla="*/ 24 w 324"/>
                  <a:gd name="T23" fmla="*/ 22 h 504"/>
                  <a:gd name="T24" fmla="*/ 24 w 324"/>
                  <a:gd name="T25" fmla="*/ 23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504"/>
                  <a:gd name="T41" fmla="*/ 324 w 324"/>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28" name="Freeform 205"/>
              <p:cNvSpPr>
                <a:spLocks noChangeAspect="1"/>
              </p:cNvSpPr>
              <p:nvPr/>
            </p:nvSpPr>
            <p:spPr bwMode="auto">
              <a:xfrm>
                <a:off x="5191" y="1147"/>
                <a:ext cx="64" cy="118"/>
              </a:xfrm>
              <a:custGeom>
                <a:avLst/>
                <a:gdLst>
                  <a:gd name="T0" fmla="*/ 9 w 84"/>
                  <a:gd name="T1" fmla="*/ 6 h 174"/>
                  <a:gd name="T2" fmla="*/ 8 w 84"/>
                  <a:gd name="T3" fmla="*/ 6 h 174"/>
                  <a:gd name="T4" fmla="*/ 7 w 84"/>
                  <a:gd name="T5" fmla="*/ 7 h 174"/>
                  <a:gd name="T6" fmla="*/ 2 w 84"/>
                  <a:gd name="T7" fmla="*/ 8 h 174"/>
                  <a:gd name="T8" fmla="*/ 0 w 84"/>
                  <a:gd name="T9" fmla="*/ 5 h 174"/>
                  <a:gd name="T10" fmla="*/ 2 w 84"/>
                  <a:gd name="T11" fmla="*/ 3 h 174"/>
                  <a:gd name="T12" fmla="*/ 2 w 84"/>
                  <a:gd name="T13" fmla="*/ 2 h 174"/>
                  <a:gd name="T14" fmla="*/ 2 w 84"/>
                  <a:gd name="T15" fmla="*/ 1 h 174"/>
                  <a:gd name="T16" fmla="*/ 4 w 84"/>
                  <a:gd name="T17" fmla="*/ 0 h 174"/>
                  <a:gd name="T18" fmla="*/ 8 w 84"/>
                  <a:gd name="T19" fmla="*/ 5 h 174"/>
                  <a:gd name="T20" fmla="*/ 8 w 84"/>
                  <a:gd name="T21" fmla="*/ 6 h 174"/>
                  <a:gd name="T22" fmla="*/ 9 w 84"/>
                  <a:gd name="T23" fmla="*/ 6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74"/>
                  <a:gd name="T38" fmla="*/ 84 w 8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29" name="Freeform 206"/>
              <p:cNvSpPr>
                <a:spLocks noChangeAspect="1"/>
              </p:cNvSpPr>
              <p:nvPr/>
            </p:nvSpPr>
            <p:spPr bwMode="auto">
              <a:xfrm>
                <a:off x="5191" y="1147"/>
                <a:ext cx="64" cy="118"/>
              </a:xfrm>
              <a:custGeom>
                <a:avLst/>
                <a:gdLst>
                  <a:gd name="T0" fmla="*/ 9 w 84"/>
                  <a:gd name="T1" fmla="*/ 6 h 174"/>
                  <a:gd name="T2" fmla="*/ 8 w 84"/>
                  <a:gd name="T3" fmla="*/ 6 h 174"/>
                  <a:gd name="T4" fmla="*/ 7 w 84"/>
                  <a:gd name="T5" fmla="*/ 7 h 174"/>
                  <a:gd name="T6" fmla="*/ 2 w 84"/>
                  <a:gd name="T7" fmla="*/ 8 h 174"/>
                  <a:gd name="T8" fmla="*/ 0 w 84"/>
                  <a:gd name="T9" fmla="*/ 5 h 174"/>
                  <a:gd name="T10" fmla="*/ 2 w 84"/>
                  <a:gd name="T11" fmla="*/ 3 h 174"/>
                  <a:gd name="T12" fmla="*/ 2 w 84"/>
                  <a:gd name="T13" fmla="*/ 2 h 174"/>
                  <a:gd name="T14" fmla="*/ 2 w 84"/>
                  <a:gd name="T15" fmla="*/ 1 h 174"/>
                  <a:gd name="T16" fmla="*/ 4 w 84"/>
                  <a:gd name="T17" fmla="*/ 0 h 174"/>
                  <a:gd name="T18" fmla="*/ 8 w 84"/>
                  <a:gd name="T19" fmla="*/ 5 h 174"/>
                  <a:gd name="T20" fmla="*/ 8 w 84"/>
                  <a:gd name="T21" fmla="*/ 6 h 174"/>
                  <a:gd name="T22" fmla="*/ 9 w 84"/>
                  <a:gd name="T23" fmla="*/ 6 h 174"/>
                  <a:gd name="T24" fmla="*/ 9 w 84"/>
                  <a:gd name="T25" fmla="*/ 6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74"/>
                  <a:gd name="T41" fmla="*/ 84 w 84"/>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30" name="Freeform 207"/>
              <p:cNvSpPr>
                <a:spLocks noChangeAspect="1"/>
              </p:cNvSpPr>
              <p:nvPr/>
            </p:nvSpPr>
            <p:spPr bwMode="auto">
              <a:xfrm>
                <a:off x="5122" y="1338"/>
                <a:ext cx="50" cy="106"/>
              </a:xfrm>
              <a:custGeom>
                <a:avLst/>
                <a:gdLst>
                  <a:gd name="T0" fmla="*/ 6 w 66"/>
                  <a:gd name="T1" fmla="*/ 1 h 156"/>
                  <a:gd name="T2" fmla="*/ 5 w 66"/>
                  <a:gd name="T3" fmla="*/ 2 h 156"/>
                  <a:gd name="T4" fmla="*/ 8 w 66"/>
                  <a:gd name="T5" fmla="*/ 2 h 156"/>
                  <a:gd name="T6" fmla="*/ 8 w 66"/>
                  <a:gd name="T7" fmla="*/ 5 h 156"/>
                  <a:gd name="T8" fmla="*/ 5 w 66"/>
                  <a:gd name="T9" fmla="*/ 7 h 156"/>
                  <a:gd name="T10" fmla="*/ 4 w 66"/>
                  <a:gd name="T11" fmla="*/ 7 h 156"/>
                  <a:gd name="T12" fmla="*/ 5 w 66"/>
                  <a:gd name="T13" fmla="*/ 7 h 156"/>
                  <a:gd name="T14" fmla="*/ 2 w 66"/>
                  <a:gd name="T15" fmla="*/ 6 h 156"/>
                  <a:gd name="T16" fmla="*/ 0 w 66"/>
                  <a:gd name="T17" fmla="*/ 5 h 156"/>
                  <a:gd name="T18" fmla="*/ 2 w 66"/>
                  <a:gd name="T19" fmla="*/ 5 h 156"/>
                  <a:gd name="T20" fmla="*/ 4 w 66"/>
                  <a:gd name="T21" fmla="*/ 3 h 156"/>
                  <a:gd name="T22" fmla="*/ 2 w 66"/>
                  <a:gd name="T23" fmla="*/ 2 h 156"/>
                  <a:gd name="T24" fmla="*/ 0 w 66"/>
                  <a:gd name="T25" fmla="*/ 1 h 156"/>
                  <a:gd name="T26" fmla="*/ 2 w 66"/>
                  <a:gd name="T27" fmla="*/ 0 h 156"/>
                  <a:gd name="T28" fmla="*/ 6 w 66"/>
                  <a:gd name="T29" fmla="*/ 1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56"/>
                  <a:gd name="T47" fmla="*/ 66 w 6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31" name="Freeform 208"/>
              <p:cNvSpPr>
                <a:spLocks noChangeAspect="1"/>
              </p:cNvSpPr>
              <p:nvPr/>
            </p:nvSpPr>
            <p:spPr bwMode="auto">
              <a:xfrm>
                <a:off x="5122" y="1338"/>
                <a:ext cx="50" cy="106"/>
              </a:xfrm>
              <a:custGeom>
                <a:avLst/>
                <a:gdLst>
                  <a:gd name="T0" fmla="*/ 6 w 66"/>
                  <a:gd name="T1" fmla="*/ 1 h 156"/>
                  <a:gd name="T2" fmla="*/ 5 w 66"/>
                  <a:gd name="T3" fmla="*/ 2 h 156"/>
                  <a:gd name="T4" fmla="*/ 8 w 66"/>
                  <a:gd name="T5" fmla="*/ 2 h 156"/>
                  <a:gd name="T6" fmla="*/ 8 w 66"/>
                  <a:gd name="T7" fmla="*/ 5 h 156"/>
                  <a:gd name="T8" fmla="*/ 8 w 66"/>
                  <a:gd name="T9" fmla="*/ 3 h 156"/>
                  <a:gd name="T10" fmla="*/ 8 w 66"/>
                  <a:gd name="T11" fmla="*/ 5 h 156"/>
                  <a:gd name="T12" fmla="*/ 5 w 66"/>
                  <a:gd name="T13" fmla="*/ 7 h 156"/>
                  <a:gd name="T14" fmla="*/ 4 w 66"/>
                  <a:gd name="T15" fmla="*/ 7 h 156"/>
                  <a:gd name="T16" fmla="*/ 5 w 66"/>
                  <a:gd name="T17" fmla="*/ 7 h 156"/>
                  <a:gd name="T18" fmla="*/ 2 w 66"/>
                  <a:gd name="T19" fmla="*/ 6 h 156"/>
                  <a:gd name="T20" fmla="*/ 0 w 66"/>
                  <a:gd name="T21" fmla="*/ 5 h 156"/>
                  <a:gd name="T22" fmla="*/ 2 w 66"/>
                  <a:gd name="T23" fmla="*/ 5 h 156"/>
                  <a:gd name="T24" fmla="*/ 4 w 66"/>
                  <a:gd name="T25" fmla="*/ 3 h 156"/>
                  <a:gd name="T26" fmla="*/ 2 w 66"/>
                  <a:gd name="T27" fmla="*/ 2 h 156"/>
                  <a:gd name="T28" fmla="*/ 0 w 66"/>
                  <a:gd name="T29" fmla="*/ 1 h 156"/>
                  <a:gd name="T30" fmla="*/ 2 w 66"/>
                  <a:gd name="T31" fmla="*/ 0 h 156"/>
                  <a:gd name="T32" fmla="*/ 6 w 66"/>
                  <a:gd name="T33" fmla="*/ 1 h 156"/>
                  <a:gd name="T34" fmla="*/ 6 w 66"/>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56"/>
                  <a:gd name="T56" fmla="*/ 66 w 6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32" name="Freeform 209"/>
              <p:cNvSpPr>
                <a:spLocks noChangeAspect="1"/>
              </p:cNvSpPr>
              <p:nvPr/>
            </p:nvSpPr>
            <p:spPr bwMode="auto">
              <a:xfrm>
                <a:off x="3818" y="1575"/>
                <a:ext cx="274" cy="248"/>
              </a:xfrm>
              <a:custGeom>
                <a:avLst/>
                <a:gdLst>
                  <a:gd name="T0" fmla="*/ 40 w 360"/>
                  <a:gd name="T1" fmla="*/ 3 h 366"/>
                  <a:gd name="T2" fmla="*/ 37 w 360"/>
                  <a:gd name="T3" fmla="*/ 16 h 366"/>
                  <a:gd name="T4" fmla="*/ 16 w 360"/>
                  <a:gd name="T5" fmla="*/ 15 h 366"/>
                  <a:gd name="T6" fmla="*/ 16 w 360"/>
                  <a:gd name="T7" fmla="*/ 15 h 366"/>
                  <a:gd name="T8" fmla="*/ 6 w 360"/>
                  <a:gd name="T9" fmla="*/ 15 h 366"/>
                  <a:gd name="T10" fmla="*/ 5 w 360"/>
                  <a:gd name="T11" fmla="*/ 16 h 366"/>
                  <a:gd name="T12" fmla="*/ 0 w 360"/>
                  <a:gd name="T13" fmla="*/ 16 h 366"/>
                  <a:gd name="T14" fmla="*/ 2 w 360"/>
                  <a:gd name="T15" fmla="*/ 13 h 366"/>
                  <a:gd name="T16" fmla="*/ 6 w 360"/>
                  <a:gd name="T17" fmla="*/ 0 h 366"/>
                  <a:gd name="T18" fmla="*/ 40 w 360"/>
                  <a:gd name="T19" fmla="*/ 1 h 366"/>
                  <a:gd name="T20" fmla="*/ 40 w 360"/>
                  <a:gd name="T21" fmla="*/ 3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
                  <a:gd name="T34" fmla="*/ 0 h 366"/>
                  <a:gd name="T35" fmla="*/ 360 w 360"/>
                  <a:gd name="T36" fmla="*/ 366 h 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33" name="Freeform 210"/>
              <p:cNvSpPr>
                <a:spLocks noChangeAspect="1"/>
              </p:cNvSpPr>
              <p:nvPr/>
            </p:nvSpPr>
            <p:spPr bwMode="auto">
              <a:xfrm>
                <a:off x="3818" y="1575"/>
                <a:ext cx="274" cy="248"/>
              </a:xfrm>
              <a:custGeom>
                <a:avLst/>
                <a:gdLst>
                  <a:gd name="T0" fmla="*/ 40 w 360"/>
                  <a:gd name="T1" fmla="*/ 3 h 366"/>
                  <a:gd name="T2" fmla="*/ 37 w 360"/>
                  <a:gd name="T3" fmla="*/ 16 h 366"/>
                  <a:gd name="T4" fmla="*/ 16 w 360"/>
                  <a:gd name="T5" fmla="*/ 15 h 366"/>
                  <a:gd name="T6" fmla="*/ 16 w 360"/>
                  <a:gd name="T7" fmla="*/ 15 h 366"/>
                  <a:gd name="T8" fmla="*/ 6 w 360"/>
                  <a:gd name="T9" fmla="*/ 15 h 366"/>
                  <a:gd name="T10" fmla="*/ 5 w 360"/>
                  <a:gd name="T11" fmla="*/ 16 h 366"/>
                  <a:gd name="T12" fmla="*/ 0 w 360"/>
                  <a:gd name="T13" fmla="*/ 16 h 366"/>
                  <a:gd name="T14" fmla="*/ 2 w 360"/>
                  <a:gd name="T15" fmla="*/ 13 h 366"/>
                  <a:gd name="T16" fmla="*/ 6 w 360"/>
                  <a:gd name="T17" fmla="*/ 0 h 366"/>
                  <a:gd name="T18" fmla="*/ 40 w 360"/>
                  <a:gd name="T19" fmla="*/ 1 h 366"/>
                  <a:gd name="T20" fmla="*/ 40 w 360"/>
                  <a:gd name="T21" fmla="*/ 3 h 366"/>
                  <a:gd name="T22" fmla="*/ 40 w 360"/>
                  <a:gd name="T23" fmla="*/ 3 h 3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0"/>
                  <a:gd name="T37" fmla="*/ 0 h 366"/>
                  <a:gd name="T38" fmla="*/ 360 w 360"/>
                  <a:gd name="T39" fmla="*/ 366 h 3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34" name="Freeform 211"/>
              <p:cNvSpPr>
                <a:spLocks noChangeAspect="1"/>
              </p:cNvSpPr>
              <p:nvPr/>
            </p:nvSpPr>
            <p:spPr bwMode="auto">
              <a:xfrm>
                <a:off x="4943" y="1175"/>
                <a:ext cx="234" cy="180"/>
              </a:xfrm>
              <a:custGeom>
                <a:avLst/>
                <a:gdLst>
                  <a:gd name="T0" fmla="*/ 34 w 306"/>
                  <a:gd name="T1" fmla="*/ 7 h 264"/>
                  <a:gd name="T2" fmla="*/ 34 w 306"/>
                  <a:gd name="T3" fmla="*/ 8 h 264"/>
                  <a:gd name="T4" fmla="*/ 36 w 306"/>
                  <a:gd name="T5" fmla="*/ 11 h 264"/>
                  <a:gd name="T6" fmla="*/ 36 w 306"/>
                  <a:gd name="T7" fmla="*/ 12 h 264"/>
                  <a:gd name="T8" fmla="*/ 35 w 306"/>
                  <a:gd name="T9" fmla="*/ 12 h 264"/>
                  <a:gd name="T10" fmla="*/ 34 w 306"/>
                  <a:gd name="T11" fmla="*/ 12 h 264"/>
                  <a:gd name="T12" fmla="*/ 29 w 306"/>
                  <a:gd name="T13" fmla="*/ 11 h 264"/>
                  <a:gd name="T14" fmla="*/ 28 w 306"/>
                  <a:gd name="T15" fmla="*/ 11 h 264"/>
                  <a:gd name="T16" fmla="*/ 24 w 306"/>
                  <a:gd name="T17" fmla="*/ 10 h 264"/>
                  <a:gd name="T18" fmla="*/ 2 w 306"/>
                  <a:gd name="T19" fmla="*/ 12 h 264"/>
                  <a:gd name="T20" fmla="*/ 0 w 306"/>
                  <a:gd name="T21" fmla="*/ 11 h 264"/>
                  <a:gd name="T22" fmla="*/ 4 w 306"/>
                  <a:gd name="T23" fmla="*/ 10 h 264"/>
                  <a:gd name="T24" fmla="*/ 3 w 306"/>
                  <a:gd name="T25" fmla="*/ 7 h 264"/>
                  <a:gd name="T26" fmla="*/ 8 w 306"/>
                  <a:gd name="T27" fmla="*/ 7 h 264"/>
                  <a:gd name="T28" fmla="*/ 11 w 306"/>
                  <a:gd name="T29" fmla="*/ 7 h 264"/>
                  <a:gd name="T30" fmla="*/ 15 w 306"/>
                  <a:gd name="T31" fmla="*/ 7 h 264"/>
                  <a:gd name="T32" fmla="*/ 18 w 306"/>
                  <a:gd name="T33" fmla="*/ 5 h 264"/>
                  <a:gd name="T34" fmla="*/ 16 w 306"/>
                  <a:gd name="T35" fmla="*/ 5 h 264"/>
                  <a:gd name="T36" fmla="*/ 18 w 306"/>
                  <a:gd name="T37" fmla="*/ 5 h 264"/>
                  <a:gd name="T38" fmla="*/ 16 w 306"/>
                  <a:gd name="T39" fmla="*/ 5 h 264"/>
                  <a:gd name="T40" fmla="*/ 16 w 306"/>
                  <a:gd name="T41" fmla="*/ 3 h 264"/>
                  <a:gd name="T42" fmla="*/ 21 w 306"/>
                  <a:gd name="T43" fmla="*/ 1 h 264"/>
                  <a:gd name="T44" fmla="*/ 22 w 306"/>
                  <a:gd name="T45" fmla="*/ 1 h 264"/>
                  <a:gd name="T46" fmla="*/ 30 w 306"/>
                  <a:gd name="T47" fmla="*/ 0 h 264"/>
                  <a:gd name="T48" fmla="*/ 31 w 306"/>
                  <a:gd name="T49" fmla="*/ 3 h 264"/>
                  <a:gd name="T50" fmla="*/ 32 w 306"/>
                  <a:gd name="T51" fmla="*/ 5 h 264"/>
                  <a:gd name="T52" fmla="*/ 33 w 306"/>
                  <a:gd name="T53" fmla="*/ 5 h 264"/>
                  <a:gd name="T54" fmla="*/ 34 w 306"/>
                  <a:gd name="T55" fmla="*/ 7 h 2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
                  <a:gd name="T85" fmla="*/ 0 h 264"/>
                  <a:gd name="T86" fmla="*/ 306 w 306"/>
                  <a:gd name="T87" fmla="*/ 264 h 2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35" name="Freeform 212"/>
              <p:cNvSpPr>
                <a:spLocks noChangeAspect="1"/>
              </p:cNvSpPr>
              <p:nvPr/>
            </p:nvSpPr>
            <p:spPr bwMode="auto">
              <a:xfrm>
                <a:off x="4943" y="1175"/>
                <a:ext cx="234" cy="180"/>
              </a:xfrm>
              <a:custGeom>
                <a:avLst/>
                <a:gdLst>
                  <a:gd name="T0" fmla="*/ 34 w 306"/>
                  <a:gd name="T1" fmla="*/ 7 h 264"/>
                  <a:gd name="T2" fmla="*/ 34 w 306"/>
                  <a:gd name="T3" fmla="*/ 8 h 264"/>
                  <a:gd name="T4" fmla="*/ 36 w 306"/>
                  <a:gd name="T5" fmla="*/ 11 h 264"/>
                  <a:gd name="T6" fmla="*/ 36 w 306"/>
                  <a:gd name="T7" fmla="*/ 12 h 264"/>
                  <a:gd name="T8" fmla="*/ 35 w 306"/>
                  <a:gd name="T9" fmla="*/ 12 h 264"/>
                  <a:gd name="T10" fmla="*/ 34 w 306"/>
                  <a:gd name="T11" fmla="*/ 12 h 264"/>
                  <a:gd name="T12" fmla="*/ 29 w 306"/>
                  <a:gd name="T13" fmla="*/ 11 h 264"/>
                  <a:gd name="T14" fmla="*/ 28 w 306"/>
                  <a:gd name="T15" fmla="*/ 11 h 264"/>
                  <a:gd name="T16" fmla="*/ 24 w 306"/>
                  <a:gd name="T17" fmla="*/ 10 h 264"/>
                  <a:gd name="T18" fmla="*/ 2 w 306"/>
                  <a:gd name="T19" fmla="*/ 12 h 264"/>
                  <a:gd name="T20" fmla="*/ 0 w 306"/>
                  <a:gd name="T21" fmla="*/ 11 h 264"/>
                  <a:gd name="T22" fmla="*/ 4 w 306"/>
                  <a:gd name="T23" fmla="*/ 10 h 264"/>
                  <a:gd name="T24" fmla="*/ 3 w 306"/>
                  <a:gd name="T25" fmla="*/ 7 h 264"/>
                  <a:gd name="T26" fmla="*/ 8 w 306"/>
                  <a:gd name="T27" fmla="*/ 7 h 264"/>
                  <a:gd name="T28" fmla="*/ 11 w 306"/>
                  <a:gd name="T29" fmla="*/ 7 h 264"/>
                  <a:gd name="T30" fmla="*/ 15 w 306"/>
                  <a:gd name="T31" fmla="*/ 7 h 264"/>
                  <a:gd name="T32" fmla="*/ 18 w 306"/>
                  <a:gd name="T33" fmla="*/ 5 h 264"/>
                  <a:gd name="T34" fmla="*/ 16 w 306"/>
                  <a:gd name="T35" fmla="*/ 5 h 264"/>
                  <a:gd name="T36" fmla="*/ 18 w 306"/>
                  <a:gd name="T37" fmla="*/ 5 h 264"/>
                  <a:gd name="T38" fmla="*/ 16 w 306"/>
                  <a:gd name="T39" fmla="*/ 5 h 264"/>
                  <a:gd name="T40" fmla="*/ 16 w 306"/>
                  <a:gd name="T41" fmla="*/ 3 h 264"/>
                  <a:gd name="T42" fmla="*/ 21 w 306"/>
                  <a:gd name="T43" fmla="*/ 1 h 264"/>
                  <a:gd name="T44" fmla="*/ 22 w 306"/>
                  <a:gd name="T45" fmla="*/ 1 h 264"/>
                  <a:gd name="T46" fmla="*/ 30 w 306"/>
                  <a:gd name="T47" fmla="*/ 0 h 264"/>
                  <a:gd name="T48" fmla="*/ 31 w 306"/>
                  <a:gd name="T49" fmla="*/ 3 h 264"/>
                  <a:gd name="T50" fmla="*/ 32 w 306"/>
                  <a:gd name="T51" fmla="*/ 5 h 264"/>
                  <a:gd name="T52" fmla="*/ 33 w 306"/>
                  <a:gd name="T53" fmla="*/ 5 h 264"/>
                  <a:gd name="T54" fmla="*/ 34 w 306"/>
                  <a:gd name="T55" fmla="*/ 7 h 264"/>
                  <a:gd name="T56" fmla="*/ 34 w 306"/>
                  <a:gd name="T57" fmla="*/ 7 h 2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6"/>
                  <a:gd name="T88" fmla="*/ 0 h 264"/>
                  <a:gd name="T89" fmla="*/ 306 w 306"/>
                  <a:gd name="T90" fmla="*/ 264 h 2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36" name="Freeform 213"/>
              <p:cNvSpPr>
                <a:spLocks noChangeAspect="1"/>
              </p:cNvSpPr>
              <p:nvPr/>
            </p:nvSpPr>
            <p:spPr bwMode="auto">
              <a:xfrm>
                <a:off x="5140" y="1554"/>
                <a:ext cx="23" cy="29"/>
              </a:xfrm>
              <a:custGeom>
                <a:avLst/>
                <a:gdLst>
                  <a:gd name="T0" fmla="*/ 0 w 30"/>
                  <a:gd name="T1" fmla="*/ 0 h 42"/>
                  <a:gd name="T2" fmla="*/ 4 w 30"/>
                  <a:gd name="T3" fmla="*/ 2 h 42"/>
                  <a:gd name="T4" fmla="*/ 0 w 30"/>
                  <a:gd name="T5" fmla="*/ 0 h 42"/>
                  <a:gd name="T6" fmla="*/ 0 w 30"/>
                  <a:gd name="T7" fmla="*/ 1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0"/>
                    </a:moveTo>
                    <a:lnTo>
                      <a:pt x="30" y="42"/>
                    </a:lnTo>
                    <a:lnTo>
                      <a:pt x="0" y="0"/>
                    </a:lnTo>
                    <a:lnTo>
                      <a:pt x="0"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37" name="Freeform 214"/>
              <p:cNvSpPr>
                <a:spLocks noChangeAspect="1"/>
              </p:cNvSpPr>
              <p:nvPr/>
            </p:nvSpPr>
            <p:spPr bwMode="auto">
              <a:xfrm>
                <a:off x="4825" y="1554"/>
                <a:ext cx="334" cy="131"/>
              </a:xfrm>
              <a:custGeom>
                <a:avLst/>
                <a:gdLst>
                  <a:gd name="T0" fmla="*/ 50 w 438"/>
                  <a:gd name="T1" fmla="*/ 2 h 192"/>
                  <a:gd name="T2" fmla="*/ 48 w 438"/>
                  <a:gd name="T3" fmla="*/ 3 h 192"/>
                  <a:gd name="T4" fmla="*/ 46 w 438"/>
                  <a:gd name="T5" fmla="*/ 3 h 192"/>
                  <a:gd name="T6" fmla="*/ 45 w 438"/>
                  <a:gd name="T7" fmla="*/ 3 h 192"/>
                  <a:gd name="T8" fmla="*/ 44 w 438"/>
                  <a:gd name="T9" fmla="*/ 3 h 192"/>
                  <a:gd name="T10" fmla="*/ 45 w 438"/>
                  <a:gd name="T11" fmla="*/ 3 h 192"/>
                  <a:gd name="T12" fmla="*/ 43 w 438"/>
                  <a:gd name="T13" fmla="*/ 3 h 192"/>
                  <a:gd name="T14" fmla="*/ 46 w 438"/>
                  <a:gd name="T15" fmla="*/ 3 h 192"/>
                  <a:gd name="T16" fmla="*/ 44 w 438"/>
                  <a:gd name="T17" fmla="*/ 5 h 192"/>
                  <a:gd name="T18" fmla="*/ 43 w 438"/>
                  <a:gd name="T19" fmla="*/ 5 h 192"/>
                  <a:gd name="T20" fmla="*/ 44 w 438"/>
                  <a:gd name="T21" fmla="*/ 5 h 192"/>
                  <a:gd name="T22" fmla="*/ 47 w 438"/>
                  <a:gd name="T23" fmla="*/ 5 h 192"/>
                  <a:gd name="T24" fmla="*/ 48 w 438"/>
                  <a:gd name="T25" fmla="*/ 5 h 192"/>
                  <a:gd name="T26" fmla="*/ 47 w 438"/>
                  <a:gd name="T27" fmla="*/ 5 h 192"/>
                  <a:gd name="T28" fmla="*/ 45 w 438"/>
                  <a:gd name="T29" fmla="*/ 5 h 192"/>
                  <a:gd name="T30" fmla="*/ 43 w 438"/>
                  <a:gd name="T31" fmla="*/ 5 h 192"/>
                  <a:gd name="T32" fmla="*/ 43 w 438"/>
                  <a:gd name="T33" fmla="*/ 5 h 192"/>
                  <a:gd name="T34" fmla="*/ 43 w 438"/>
                  <a:gd name="T35" fmla="*/ 7 h 192"/>
                  <a:gd name="T36" fmla="*/ 41 w 438"/>
                  <a:gd name="T37" fmla="*/ 5 h 192"/>
                  <a:gd name="T38" fmla="*/ 42 w 438"/>
                  <a:gd name="T39" fmla="*/ 7 h 192"/>
                  <a:gd name="T40" fmla="*/ 40 w 438"/>
                  <a:gd name="T41" fmla="*/ 8 h 192"/>
                  <a:gd name="T42" fmla="*/ 40 w 438"/>
                  <a:gd name="T43" fmla="*/ 8 h 192"/>
                  <a:gd name="T44" fmla="*/ 39 w 438"/>
                  <a:gd name="T45" fmla="*/ 8 h 192"/>
                  <a:gd name="T46" fmla="*/ 38 w 438"/>
                  <a:gd name="T47" fmla="*/ 8 h 192"/>
                  <a:gd name="T48" fmla="*/ 36 w 438"/>
                  <a:gd name="T49" fmla="*/ 10 h 192"/>
                  <a:gd name="T50" fmla="*/ 35 w 438"/>
                  <a:gd name="T51" fmla="*/ 10 h 192"/>
                  <a:gd name="T52" fmla="*/ 28 w 438"/>
                  <a:gd name="T53" fmla="*/ 7 h 192"/>
                  <a:gd name="T54" fmla="*/ 21 w 438"/>
                  <a:gd name="T55" fmla="*/ 8 h 192"/>
                  <a:gd name="T56" fmla="*/ 19 w 438"/>
                  <a:gd name="T57" fmla="*/ 7 h 192"/>
                  <a:gd name="T58" fmla="*/ 11 w 438"/>
                  <a:gd name="T59" fmla="*/ 7 h 192"/>
                  <a:gd name="T60" fmla="*/ 8 w 438"/>
                  <a:gd name="T61" fmla="*/ 8 h 192"/>
                  <a:gd name="T62" fmla="*/ 0 w 438"/>
                  <a:gd name="T63" fmla="*/ 8 h 192"/>
                  <a:gd name="T64" fmla="*/ 0 w 438"/>
                  <a:gd name="T65" fmla="*/ 8 h 192"/>
                  <a:gd name="T66" fmla="*/ 2 w 438"/>
                  <a:gd name="T67" fmla="*/ 8 h 192"/>
                  <a:gd name="T68" fmla="*/ 3 w 438"/>
                  <a:gd name="T69" fmla="*/ 7 h 192"/>
                  <a:gd name="T70" fmla="*/ 8 w 438"/>
                  <a:gd name="T71" fmla="*/ 5 h 192"/>
                  <a:gd name="T72" fmla="*/ 8 w 438"/>
                  <a:gd name="T73" fmla="*/ 5 h 192"/>
                  <a:gd name="T74" fmla="*/ 9 w 438"/>
                  <a:gd name="T75" fmla="*/ 5 h 192"/>
                  <a:gd name="T76" fmla="*/ 13 w 438"/>
                  <a:gd name="T77" fmla="*/ 3 h 192"/>
                  <a:gd name="T78" fmla="*/ 14 w 438"/>
                  <a:gd name="T79" fmla="*/ 3 h 192"/>
                  <a:gd name="T80" fmla="*/ 14 w 438"/>
                  <a:gd name="T81" fmla="*/ 2 h 192"/>
                  <a:gd name="T82" fmla="*/ 47 w 438"/>
                  <a:gd name="T83" fmla="*/ 0 h 192"/>
                  <a:gd name="T84" fmla="*/ 49 w 438"/>
                  <a:gd name="T85" fmla="*/ 1 h 192"/>
                  <a:gd name="T86" fmla="*/ 48 w 438"/>
                  <a:gd name="T87" fmla="*/ 1 h 192"/>
                  <a:gd name="T88" fmla="*/ 48 w 438"/>
                  <a:gd name="T89" fmla="*/ 1 h 192"/>
                  <a:gd name="T90" fmla="*/ 47 w 438"/>
                  <a:gd name="T91" fmla="*/ 1 h 192"/>
                  <a:gd name="T92" fmla="*/ 48 w 438"/>
                  <a:gd name="T93" fmla="*/ 1 h 192"/>
                  <a:gd name="T94" fmla="*/ 46 w 438"/>
                  <a:gd name="T95" fmla="*/ 1 h 192"/>
                  <a:gd name="T96" fmla="*/ 46 w 438"/>
                  <a:gd name="T97" fmla="*/ 1 h 192"/>
                  <a:gd name="T98" fmla="*/ 45 w 438"/>
                  <a:gd name="T99" fmla="*/ 1 h 192"/>
                  <a:gd name="T100" fmla="*/ 45 w 438"/>
                  <a:gd name="T101" fmla="*/ 1 h 192"/>
                  <a:gd name="T102" fmla="*/ 43 w 438"/>
                  <a:gd name="T103" fmla="*/ 1 h 192"/>
                  <a:gd name="T104" fmla="*/ 43 w 438"/>
                  <a:gd name="T105" fmla="*/ 1 h 192"/>
                  <a:gd name="T106" fmla="*/ 43 w 438"/>
                  <a:gd name="T107" fmla="*/ 2 h 192"/>
                  <a:gd name="T108" fmla="*/ 48 w 438"/>
                  <a:gd name="T109" fmla="*/ 1 h 192"/>
                  <a:gd name="T110" fmla="*/ 48 w 438"/>
                  <a:gd name="T111" fmla="*/ 2 h 192"/>
                  <a:gd name="T112" fmla="*/ 48 w 438"/>
                  <a:gd name="T113" fmla="*/ 2 h 192"/>
                  <a:gd name="T114" fmla="*/ 49 w 438"/>
                  <a:gd name="T115" fmla="*/ 1 h 192"/>
                  <a:gd name="T116" fmla="*/ 50 w 438"/>
                  <a:gd name="T117" fmla="*/ 2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8"/>
                  <a:gd name="T178" fmla="*/ 0 h 192"/>
                  <a:gd name="T179" fmla="*/ 438 w 438"/>
                  <a:gd name="T180" fmla="*/ 192 h 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38" name="Freeform 215"/>
              <p:cNvSpPr>
                <a:spLocks noChangeAspect="1"/>
              </p:cNvSpPr>
              <p:nvPr/>
            </p:nvSpPr>
            <p:spPr bwMode="auto">
              <a:xfrm>
                <a:off x="4825" y="1554"/>
                <a:ext cx="334" cy="131"/>
              </a:xfrm>
              <a:custGeom>
                <a:avLst/>
                <a:gdLst>
                  <a:gd name="T0" fmla="*/ 50 w 438"/>
                  <a:gd name="T1" fmla="*/ 2 h 192"/>
                  <a:gd name="T2" fmla="*/ 48 w 438"/>
                  <a:gd name="T3" fmla="*/ 3 h 192"/>
                  <a:gd name="T4" fmla="*/ 46 w 438"/>
                  <a:gd name="T5" fmla="*/ 3 h 192"/>
                  <a:gd name="T6" fmla="*/ 45 w 438"/>
                  <a:gd name="T7" fmla="*/ 3 h 192"/>
                  <a:gd name="T8" fmla="*/ 44 w 438"/>
                  <a:gd name="T9" fmla="*/ 3 h 192"/>
                  <a:gd name="T10" fmla="*/ 45 w 438"/>
                  <a:gd name="T11" fmla="*/ 3 h 192"/>
                  <a:gd name="T12" fmla="*/ 43 w 438"/>
                  <a:gd name="T13" fmla="*/ 3 h 192"/>
                  <a:gd name="T14" fmla="*/ 46 w 438"/>
                  <a:gd name="T15" fmla="*/ 3 h 192"/>
                  <a:gd name="T16" fmla="*/ 44 w 438"/>
                  <a:gd name="T17" fmla="*/ 5 h 192"/>
                  <a:gd name="T18" fmla="*/ 43 w 438"/>
                  <a:gd name="T19" fmla="*/ 5 h 192"/>
                  <a:gd name="T20" fmla="*/ 44 w 438"/>
                  <a:gd name="T21" fmla="*/ 5 h 192"/>
                  <a:gd name="T22" fmla="*/ 47 w 438"/>
                  <a:gd name="T23" fmla="*/ 5 h 192"/>
                  <a:gd name="T24" fmla="*/ 48 w 438"/>
                  <a:gd name="T25" fmla="*/ 5 h 192"/>
                  <a:gd name="T26" fmla="*/ 47 w 438"/>
                  <a:gd name="T27" fmla="*/ 5 h 192"/>
                  <a:gd name="T28" fmla="*/ 45 w 438"/>
                  <a:gd name="T29" fmla="*/ 5 h 192"/>
                  <a:gd name="T30" fmla="*/ 43 w 438"/>
                  <a:gd name="T31" fmla="*/ 5 h 192"/>
                  <a:gd name="T32" fmla="*/ 43 w 438"/>
                  <a:gd name="T33" fmla="*/ 5 h 192"/>
                  <a:gd name="T34" fmla="*/ 43 w 438"/>
                  <a:gd name="T35" fmla="*/ 7 h 192"/>
                  <a:gd name="T36" fmla="*/ 41 w 438"/>
                  <a:gd name="T37" fmla="*/ 5 h 192"/>
                  <a:gd name="T38" fmla="*/ 42 w 438"/>
                  <a:gd name="T39" fmla="*/ 7 h 192"/>
                  <a:gd name="T40" fmla="*/ 40 w 438"/>
                  <a:gd name="T41" fmla="*/ 8 h 192"/>
                  <a:gd name="T42" fmla="*/ 40 w 438"/>
                  <a:gd name="T43" fmla="*/ 8 h 192"/>
                  <a:gd name="T44" fmla="*/ 39 w 438"/>
                  <a:gd name="T45" fmla="*/ 8 h 192"/>
                  <a:gd name="T46" fmla="*/ 38 w 438"/>
                  <a:gd name="T47" fmla="*/ 8 h 192"/>
                  <a:gd name="T48" fmla="*/ 36 w 438"/>
                  <a:gd name="T49" fmla="*/ 10 h 192"/>
                  <a:gd name="T50" fmla="*/ 35 w 438"/>
                  <a:gd name="T51" fmla="*/ 10 h 192"/>
                  <a:gd name="T52" fmla="*/ 28 w 438"/>
                  <a:gd name="T53" fmla="*/ 7 h 192"/>
                  <a:gd name="T54" fmla="*/ 21 w 438"/>
                  <a:gd name="T55" fmla="*/ 8 h 192"/>
                  <a:gd name="T56" fmla="*/ 19 w 438"/>
                  <a:gd name="T57" fmla="*/ 7 h 192"/>
                  <a:gd name="T58" fmla="*/ 11 w 438"/>
                  <a:gd name="T59" fmla="*/ 7 h 192"/>
                  <a:gd name="T60" fmla="*/ 8 w 438"/>
                  <a:gd name="T61" fmla="*/ 8 h 192"/>
                  <a:gd name="T62" fmla="*/ 0 w 438"/>
                  <a:gd name="T63" fmla="*/ 8 h 192"/>
                  <a:gd name="T64" fmla="*/ 0 w 438"/>
                  <a:gd name="T65" fmla="*/ 8 h 192"/>
                  <a:gd name="T66" fmla="*/ 2 w 438"/>
                  <a:gd name="T67" fmla="*/ 8 h 192"/>
                  <a:gd name="T68" fmla="*/ 3 w 438"/>
                  <a:gd name="T69" fmla="*/ 7 h 192"/>
                  <a:gd name="T70" fmla="*/ 8 w 438"/>
                  <a:gd name="T71" fmla="*/ 5 h 192"/>
                  <a:gd name="T72" fmla="*/ 8 w 438"/>
                  <a:gd name="T73" fmla="*/ 5 h 192"/>
                  <a:gd name="T74" fmla="*/ 9 w 438"/>
                  <a:gd name="T75" fmla="*/ 5 h 192"/>
                  <a:gd name="T76" fmla="*/ 13 w 438"/>
                  <a:gd name="T77" fmla="*/ 3 h 192"/>
                  <a:gd name="T78" fmla="*/ 14 w 438"/>
                  <a:gd name="T79" fmla="*/ 3 h 192"/>
                  <a:gd name="T80" fmla="*/ 14 w 438"/>
                  <a:gd name="T81" fmla="*/ 2 h 192"/>
                  <a:gd name="T82" fmla="*/ 47 w 438"/>
                  <a:gd name="T83" fmla="*/ 0 h 192"/>
                  <a:gd name="T84" fmla="*/ 49 w 438"/>
                  <a:gd name="T85" fmla="*/ 1 h 192"/>
                  <a:gd name="T86" fmla="*/ 48 w 438"/>
                  <a:gd name="T87" fmla="*/ 1 h 192"/>
                  <a:gd name="T88" fmla="*/ 48 w 438"/>
                  <a:gd name="T89" fmla="*/ 1 h 192"/>
                  <a:gd name="T90" fmla="*/ 47 w 438"/>
                  <a:gd name="T91" fmla="*/ 1 h 192"/>
                  <a:gd name="T92" fmla="*/ 48 w 438"/>
                  <a:gd name="T93" fmla="*/ 1 h 192"/>
                  <a:gd name="T94" fmla="*/ 46 w 438"/>
                  <a:gd name="T95" fmla="*/ 1 h 192"/>
                  <a:gd name="T96" fmla="*/ 46 w 438"/>
                  <a:gd name="T97" fmla="*/ 1 h 192"/>
                  <a:gd name="T98" fmla="*/ 45 w 438"/>
                  <a:gd name="T99" fmla="*/ 1 h 192"/>
                  <a:gd name="T100" fmla="*/ 45 w 438"/>
                  <a:gd name="T101" fmla="*/ 1 h 192"/>
                  <a:gd name="T102" fmla="*/ 43 w 438"/>
                  <a:gd name="T103" fmla="*/ 1 h 192"/>
                  <a:gd name="T104" fmla="*/ 43 w 438"/>
                  <a:gd name="T105" fmla="*/ 1 h 192"/>
                  <a:gd name="T106" fmla="*/ 43 w 438"/>
                  <a:gd name="T107" fmla="*/ 2 h 192"/>
                  <a:gd name="T108" fmla="*/ 48 w 438"/>
                  <a:gd name="T109" fmla="*/ 1 h 192"/>
                  <a:gd name="T110" fmla="*/ 48 w 438"/>
                  <a:gd name="T111" fmla="*/ 2 h 192"/>
                  <a:gd name="T112" fmla="*/ 48 w 438"/>
                  <a:gd name="T113" fmla="*/ 2 h 192"/>
                  <a:gd name="T114" fmla="*/ 49 w 438"/>
                  <a:gd name="T115" fmla="*/ 1 h 192"/>
                  <a:gd name="T116" fmla="*/ 50 w 438"/>
                  <a:gd name="T117" fmla="*/ 2 h 192"/>
                  <a:gd name="T118" fmla="*/ 50 w 438"/>
                  <a:gd name="T119" fmla="*/ 3 h 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192"/>
                  <a:gd name="T182" fmla="*/ 438 w 438"/>
                  <a:gd name="T183" fmla="*/ 192 h 1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39" name="Freeform 216"/>
              <p:cNvSpPr>
                <a:spLocks noChangeAspect="1"/>
              </p:cNvSpPr>
              <p:nvPr/>
            </p:nvSpPr>
            <p:spPr bwMode="auto">
              <a:xfrm>
                <a:off x="5136" y="1554"/>
                <a:ext cx="4" cy="4"/>
              </a:xfrm>
              <a:custGeom>
                <a:avLst/>
                <a:gdLst>
                  <a:gd name="T0" fmla="*/ 1 w 6"/>
                  <a:gd name="T1" fmla="*/ 0 h 6"/>
                  <a:gd name="T2" fmla="*/ 0 w 6"/>
                  <a:gd name="T3" fmla="*/ 0 h 6"/>
                  <a:gd name="T4" fmla="*/ 1 w 6"/>
                  <a:gd name="T5" fmla="*/ 0 h 6"/>
                  <a:gd name="T6" fmla="*/ 1 w 6"/>
                  <a:gd name="T7" fmla="*/ 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40" name="Freeform 217"/>
              <p:cNvSpPr>
                <a:spLocks noChangeAspect="1"/>
              </p:cNvSpPr>
              <p:nvPr/>
            </p:nvSpPr>
            <p:spPr bwMode="auto">
              <a:xfrm>
                <a:off x="4088" y="1074"/>
                <a:ext cx="256" cy="142"/>
              </a:xfrm>
              <a:custGeom>
                <a:avLst/>
                <a:gdLst>
                  <a:gd name="T0" fmla="*/ 38 w 336"/>
                  <a:gd name="T1" fmla="*/ 9 h 210"/>
                  <a:gd name="T2" fmla="*/ 0 w 336"/>
                  <a:gd name="T3" fmla="*/ 9 h 210"/>
                  <a:gd name="T4" fmla="*/ 2 w 336"/>
                  <a:gd name="T5" fmla="*/ 7 h 210"/>
                  <a:gd name="T6" fmla="*/ 2 w 336"/>
                  <a:gd name="T7" fmla="*/ 0 h 210"/>
                  <a:gd name="T8" fmla="*/ 35 w 336"/>
                  <a:gd name="T9" fmla="*/ 1 h 210"/>
                  <a:gd name="T10" fmla="*/ 38 w 336"/>
                  <a:gd name="T11" fmla="*/ 9 h 210"/>
                  <a:gd name="T12" fmla="*/ 0 60000 65536"/>
                  <a:gd name="T13" fmla="*/ 0 60000 65536"/>
                  <a:gd name="T14" fmla="*/ 0 60000 65536"/>
                  <a:gd name="T15" fmla="*/ 0 60000 65536"/>
                  <a:gd name="T16" fmla="*/ 0 60000 65536"/>
                  <a:gd name="T17" fmla="*/ 0 60000 65536"/>
                  <a:gd name="T18" fmla="*/ 0 w 336"/>
                  <a:gd name="T19" fmla="*/ 0 h 210"/>
                  <a:gd name="T20" fmla="*/ 336 w 336"/>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336" h="210">
                    <a:moveTo>
                      <a:pt x="336" y="210"/>
                    </a:moveTo>
                    <a:lnTo>
                      <a:pt x="0" y="198"/>
                    </a:lnTo>
                    <a:lnTo>
                      <a:pt x="6" y="174"/>
                    </a:lnTo>
                    <a:lnTo>
                      <a:pt x="18" y="0"/>
                    </a:lnTo>
                    <a:lnTo>
                      <a:pt x="312" y="18"/>
                    </a:lnTo>
                    <a:lnTo>
                      <a:pt x="336" y="21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41" name="Freeform 218"/>
              <p:cNvSpPr>
                <a:spLocks noChangeAspect="1"/>
              </p:cNvSpPr>
              <p:nvPr/>
            </p:nvSpPr>
            <p:spPr bwMode="auto">
              <a:xfrm>
                <a:off x="4088" y="1074"/>
                <a:ext cx="256" cy="146"/>
              </a:xfrm>
              <a:custGeom>
                <a:avLst/>
                <a:gdLst>
                  <a:gd name="T0" fmla="*/ 38 w 336"/>
                  <a:gd name="T1" fmla="*/ 9 h 216"/>
                  <a:gd name="T2" fmla="*/ 0 w 336"/>
                  <a:gd name="T3" fmla="*/ 9 h 216"/>
                  <a:gd name="T4" fmla="*/ 2 w 336"/>
                  <a:gd name="T5" fmla="*/ 7 h 216"/>
                  <a:gd name="T6" fmla="*/ 2 w 336"/>
                  <a:gd name="T7" fmla="*/ 0 h 216"/>
                  <a:gd name="T8" fmla="*/ 35 w 336"/>
                  <a:gd name="T9" fmla="*/ 1 h 216"/>
                  <a:gd name="T10" fmla="*/ 38 w 336"/>
                  <a:gd name="T11" fmla="*/ 9 h 216"/>
                  <a:gd name="T12" fmla="*/ 38 w 336"/>
                  <a:gd name="T13" fmla="*/ 9 h 216"/>
                  <a:gd name="T14" fmla="*/ 0 60000 65536"/>
                  <a:gd name="T15" fmla="*/ 0 60000 65536"/>
                  <a:gd name="T16" fmla="*/ 0 60000 65536"/>
                  <a:gd name="T17" fmla="*/ 0 60000 65536"/>
                  <a:gd name="T18" fmla="*/ 0 60000 65536"/>
                  <a:gd name="T19" fmla="*/ 0 60000 65536"/>
                  <a:gd name="T20" fmla="*/ 0 60000 65536"/>
                  <a:gd name="T21" fmla="*/ 0 w 336"/>
                  <a:gd name="T22" fmla="*/ 0 h 216"/>
                  <a:gd name="T23" fmla="*/ 336 w 336"/>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42" name="Freeform 219"/>
              <p:cNvSpPr>
                <a:spLocks noChangeAspect="1"/>
              </p:cNvSpPr>
              <p:nvPr/>
            </p:nvSpPr>
            <p:spPr bwMode="auto">
              <a:xfrm>
                <a:off x="4770" y="1351"/>
                <a:ext cx="160" cy="163"/>
              </a:xfrm>
              <a:custGeom>
                <a:avLst/>
                <a:gdLst>
                  <a:gd name="T0" fmla="*/ 24 w 210"/>
                  <a:gd name="T1" fmla="*/ 3 h 240"/>
                  <a:gd name="T2" fmla="*/ 23 w 210"/>
                  <a:gd name="T3" fmla="*/ 4 h 240"/>
                  <a:gd name="T4" fmla="*/ 24 w 210"/>
                  <a:gd name="T5" fmla="*/ 5 h 240"/>
                  <a:gd name="T6" fmla="*/ 23 w 210"/>
                  <a:gd name="T7" fmla="*/ 7 h 240"/>
                  <a:gd name="T8" fmla="*/ 19 w 210"/>
                  <a:gd name="T9" fmla="*/ 8 h 240"/>
                  <a:gd name="T10" fmla="*/ 19 w 210"/>
                  <a:gd name="T11" fmla="*/ 10 h 240"/>
                  <a:gd name="T12" fmla="*/ 18 w 210"/>
                  <a:gd name="T13" fmla="*/ 10 h 240"/>
                  <a:gd name="T14" fmla="*/ 17 w 210"/>
                  <a:gd name="T15" fmla="*/ 10 h 240"/>
                  <a:gd name="T16" fmla="*/ 15 w 210"/>
                  <a:gd name="T17" fmla="*/ 11 h 240"/>
                  <a:gd name="T18" fmla="*/ 13 w 210"/>
                  <a:gd name="T19" fmla="*/ 10 h 240"/>
                  <a:gd name="T20" fmla="*/ 8 w 210"/>
                  <a:gd name="T21" fmla="*/ 11 h 240"/>
                  <a:gd name="T22" fmla="*/ 5 w 210"/>
                  <a:gd name="T23" fmla="*/ 10 h 240"/>
                  <a:gd name="T24" fmla="*/ 4 w 210"/>
                  <a:gd name="T25" fmla="*/ 10 h 240"/>
                  <a:gd name="T26" fmla="*/ 2 w 210"/>
                  <a:gd name="T27" fmla="*/ 10 h 240"/>
                  <a:gd name="T28" fmla="*/ 0 w 210"/>
                  <a:gd name="T29" fmla="*/ 2 h 240"/>
                  <a:gd name="T30" fmla="*/ 2 w 210"/>
                  <a:gd name="T31" fmla="*/ 2 h 240"/>
                  <a:gd name="T32" fmla="*/ 7 w 210"/>
                  <a:gd name="T33" fmla="*/ 1 h 240"/>
                  <a:gd name="T34" fmla="*/ 7 w 210"/>
                  <a:gd name="T35" fmla="*/ 1 h 240"/>
                  <a:gd name="T36" fmla="*/ 11 w 210"/>
                  <a:gd name="T37" fmla="*/ 2 h 240"/>
                  <a:gd name="T38" fmla="*/ 11 w 210"/>
                  <a:gd name="T39" fmla="*/ 2 h 240"/>
                  <a:gd name="T40" fmla="*/ 13 w 210"/>
                  <a:gd name="T41" fmla="*/ 2 h 240"/>
                  <a:gd name="T42" fmla="*/ 17 w 210"/>
                  <a:gd name="T43" fmla="*/ 1 h 240"/>
                  <a:gd name="T44" fmla="*/ 18 w 210"/>
                  <a:gd name="T45" fmla="*/ 1 h 240"/>
                  <a:gd name="T46" fmla="*/ 23 w 210"/>
                  <a:gd name="T47" fmla="*/ 0 h 240"/>
                  <a:gd name="T48" fmla="*/ 24 w 210"/>
                  <a:gd name="T49" fmla="*/ 3 h 240"/>
                  <a:gd name="T50" fmla="*/ 24 w 210"/>
                  <a:gd name="T51" fmla="*/ 3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240"/>
                  <a:gd name="T80" fmla="*/ 210 w 210"/>
                  <a:gd name="T81" fmla="*/ 240 h 2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43" name="Freeform 220"/>
              <p:cNvSpPr>
                <a:spLocks noChangeAspect="1"/>
              </p:cNvSpPr>
              <p:nvPr/>
            </p:nvSpPr>
            <p:spPr bwMode="auto">
              <a:xfrm>
                <a:off x="4770" y="1351"/>
                <a:ext cx="160" cy="163"/>
              </a:xfrm>
              <a:custGeom>
                <a:avLst/>
                <a:gdLst>
                  <a:gd name="T0" fmla="*/ 24 w 210"/>
                  <a:gd name="T1" fmla="*/ 3 h 240"/>
                  <a:gd name="T2" fmla="*/ 23 w 210"/>
                  <a:gd name="T3" fmla="*/ 4 h 240"/>
                  <a:gd name="T4" fmla="*/ 24 w 210"/>
                  <a:gd name="T5" fmla="*/ 5 h 240"/>
                  <a:gd name="T6" fmla="*/ 23 w 210"/>
                  <a:gd name="T7" fmla="*/ 7 h 240"/>
                  <a:gd name="T8" fmla="*/ 19 w 210"/>
                  <a:gd name="T9" fmla="*/ 8 h 240"/>
                  <a:gd name="T10" fmla="*/ 19 w 210"/>
                  <a:gd name="T11" fmla="*/ 10 h 240"/>
                  <a:gd name="T12" fmla="*/ 18 w 210"/>
                  <a:gd name="T13" fmla="*/ 10 h 240"/>
                  <a:gd name="T14" fmla="*/ 17 w 210"/>
                  <a:gd name="T15" fmla="*/ 10 h 240"/>
                  <a:gd name="T16" fmla="*/ 15 w 210"/>
                  <a:gd name="T17" fmla="*/ 11 h 240"/>
                  <a:gd name="T18" fmla="*/ 13 w 210"/>
                  <a:gd name="T19" fmla="*/ 10 h 240"/>
                  <a:gd name="T20" fmla="*/ 8 w 210"/>
                  <a:gd name="T21" fmla="*/ 11 h 240"/>
                  <a:gd name="T22" fmla="*/ 5 w 210"/>
                  <a:gd name="T23" fmla="*/ 10 h 240"/>
                  <a:gd name="T24" fmla="*/ 4 w 210"/>
                  <a:gd name="T25" fmla="*/ 10 h 240"/>
                  <a:gd name="T26" fmla="*/ 2 w 210"/>
                  <a:gd name="T27" fmla="*/ 10 h 240"/>
                  <a:gd name="T28" fmla="*/ 0 w 210"/>
                  <a:gd name="T29" fmla="*/ 2 h 240"/>
                  <a:gd name="T30" fmla="*/ 2 w 210"/>
                  <a:gd name="T31" fmla="*/ 2 h 240"/>
                  <a:gd name="T32" fmla="*/ 7 w 210"/>
                  <a:gd name="T33" fmla="*/ 1 h 240"/>
                  <a:gd name="T34" fmla="*/ 7 w 210"/>
                  <a:gd name="T35" fmla="*/ 1 h 240"/>
                  <a:gd name="T36" fmla="*/ 11 w 210"/>
                  <a:gd name="T37" fmla="*/ 2 h 240"/>
                  <a:gd name="T38" fmla="*/ 11 w 210"/>
                  <a:gd name="T39" fmla="*/ 2 h 240"/>
                  <a:gd name="T40" fmla="*/ 13 w 210"/>
                  <a:gd name="T41" fmla="*/ 2 h 240"/>
                  <a:gd name="T42" fmla="*/ 17 w 210"/>
                  <a:gd name="T43" fmla="*/ 1 h 240"/>
                  <a:gd name="T44" fmla="*/ 18 w 210"/>
                  <a:gd name="T45" fmla="*/ 1 h 240"/>
                  <a:gd name="T46" fmla="*/ 23 w 210"/>
                  <a:gd name="T47" fmla="*/ 0 h 240"/>
                  <a:gd name="T48" fmla="*/ 24 w 210"/>
                  <a:gd name="T49" fmla="*/ 3 h 240"/>
                  <a:gd name="T50" fmla="*/ 24 w 210"/>
                  <a:gd name="T51" fmla="*/ 3 h 240"/>
                  <a:gd name="T52" fmla="*/ 24 w 210"/>
                  <a:gd name="T53" fmla="*/ 4 h 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240"/>
                  <a:gd name="T83" fmla="*/ 210 w 210"/>
                  <a:gd name="T84" fmla="*/ 240 h 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44" name="Freeform 221"/>
              <p:cNvSpPr>
                <a:spLocks noChangeAspect="1"/>
              </p:cNvSpPr>
              <p:nvPr/>
            </p:nvSpPr>
            <p:spPr bwMode="auto">
              <a:xfrm>
                <a:off x="4088" y="1595"/>
                <a:ext cx="338" cy="155"/>
              </a:xfrm>
              <a:custGeom>
                <a:avLst/>
                <a:gdLst>
                  <a:gd name="T0" fmla="*/ 49 w 444"/>
                  <a:gd name="T1" fmla="*/ 2 h 228"/>
                  <a:gd name="T2" fmla="*/ 49 w 444"/>
                  <a:gd name="T3" fmla="*/ 5 h 228"/>
                  <a:gd name="T4" fmla="*/ 49 w 444"/>
                  <a:gd name="T5" fmla="*/ 10 h 228"/>
                  <a:gd name="T6" fmla="*/ 45 w 444"/>
                  <a:gd name="T7" fmla="*/ 10 h 228"/>
                  <a:gd name="T8" fmla="*/ 39 w 444"/>
                  <a:gd name="T9" fmla="*/ 10 h 228"/>
                  <a:gd name="T10" fmla="*/ 37 w 444"/>
                  <a:gd name="T11" fmla="*/ 10 h 228"/>
                  <a:gd name="T12" fmla="*/ 35 w 444"/>
                  <a:gd name="T13" fmla="*/ 10 h 228"/>
                  <a:gd name="T14" fmla="*/ 35 w 444"/>
                  <a:gd name="T15" fmla="*/ 10 h 228"/>
                  <a:gd name="T16" fmla="*/ 33 w 444"/>
                  <a:gd name="T17" fmla="*/ 10 h 228"/>
                  <a:gd name="T18" fmla="*/ 33 w 444"/>
                  <a:gd name="T19" fmla="*/ 10 h 228"/>
                  <a:gd name="T20" fmla="*/ 33 w 444"/>
                  <a:gd name="T21" fmla="*/ 10 h 228"/>
                  <a:gd name="T22" fmla="*/ 30 w 444"/>
                  <a:gd name="T23" fmla="*/ 10 h 228"/>
                  <a:gd name="T24" fmla="*/ 28 w 444"/>
                  <a:gd name="T25" fmla="*/ 10 h 228"/>
                  <a:gd name="T26" fmla="*/ 27 w 444"/>
                  <a:gd name="T27" fmla="*/ 10 h 228"/>
                  <a:gd name="T28" fmla="*/ 25 w 444"/>
                  <a:gd name="T29" fmla="*/ 10 h 228"/>
                  <a:gd name="T30" fmla="*/ 21 w 444"/>
                  <a:gd name="T31" fmla="*/ 9 h 228"/>
                  <a:gd name="T32" fmla="*/ 21 w 444"/>
                  <a:gd name="T33" fmla="*/ 8 h 228"/>
                  <a:gd name="T34" fmla="*/ 19 w 444"/>
                  <a:gd name="T35" fmla="*/ 8 h 228"/>
                  <a:gd name="T36" fmla="*/ 17 w 444"/>
                  <a:gd name="T37" fmla="*/ 7 h 228"/>
                  <a:gd name="T38" fmla="*/ 18 w 444"/>
                  <a:gd name="T39" fmla="*/ 2 h 228"/>
                  <a:gd name="T40" fmla="*/ 0 w 444"/>
                  <a:gd name="T41" fmla="*/ 1 h 228"/>
                  <a:gd name="T42" fmla="*/ 2 w 444"/>
                  <a:gd name="T43" fmla="*/ 0 h 228"/>
                  <a:gd name="T44" fmla="*/ 6 w 444"/>
                  <a:gd name="T45" fmla="*/ 1 h 228"/>
                  <a:gd name="T46" fmla="*/ 49 w 444"/>
                  <a:gd name="T47" fmla="*/ 1 h 228"/>
                  <a:gd name="T48" fmla="*/ 49 w 444"/>
                  <a:gd name="T49" fmla="*/ 1 h 228"/>
                  <a:gd name="T50" fmla="*/ 49 w 444"/>
                  <a:gd name="T51" fmla="*/ 2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4"/>
                  <a:gd name="T79" fmla="*/ 0 h 228"/>
                  <a:gd name="T80" fmla="*/ 444 w 444"/>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45" name="Freeform 222"/>
              <p:cNvSpPr>
                <a:spLocks noChangeAspect="1"/>
              </p:cNvSpPr>
              <p:nvPr/>
            </p:nvSpPr>
            <p:spPr bwMode="auto">
              <a:xfrm>
                <a:off x="4088" y="1595"/>
                <a:ext cx="338" cy="155"/>
              </a:xfrm>
              <a:custGeom>
                <a:avLst/>
                <a:gdLst>
                  <a:gd name="T0" fmla="*/ 49 w 444"/>
                  <a:gd name="T1" fmla="*/ 2 h 228"/>
                  <a:gd name="T2" fmla="*/ 49 w 444"/>
                  <a:gd name="T3" fmla="*/ 5 h 228"/>
                  <a:gd name="T4" fmla="*/ 49 w 444"/>
                  <a:gd name="T5" fmla="*/ 10 h 228"/>
                  <a:gd name="T6" fmla="*/ 45 w 444"/>
                  <a:gd name="T7" fmla="*/ 10 h 228"/>
                  <a:gd name="T8" fmla="*/ 39 w 444"/>
                  <a:gd name="T9" fmla="*/ 10 h 228"/>
                  <a:gd name="T10" fmla="*/ 37 w 444"/>
                  <a:gd name="T11" fmla="*/ 10 h 228"/>
                  <a:gd name="T12" fmla="*/ 35 w 444"/>
                  <a:gd name="T13" fmla="*/ 10 h 228"/>
                  <a:gd name="T14" fmla="*/ 35 w 444"/>
                  <a:gd name="T15" fmla="*/ 10 h 228"/>
                  <a:gd name="T16" fmla="*/ 33 w 444"/>
                  <a:gd name="T17" fmla="*/ 10 h 228"/>
                  <a:gd name="T18" fmla="*/ 33 w 444"/>
                  <a:gd name="T19" fmla="*/ 10 h 228"/>
                  <a:gd name="T20" fmla="*/ 33 w 444"/>
                  <a:gd name="T21" fmla="*/ 10 h 228"/>
                  <a:gd name="T22" fmla="*/ 30 w 444"/>
                  <a:gd name="T23" fmla="*/ 10 h 228"/>
                  <a:gd name="T24" fmla="*/ 28 w 444"/>
                  <a:gd name="T25" fmla="*/ 10 h 228"/>
                  <a:gd name="T26" fmla="*/ 27 w 444"/>
                  <a:gd name="T27" fmla="*/ 10 h 228"/>
                  <a:gd name="T28" fmla="*/ 25 w 444"/>
                  <a:gd name="T29" fmla="*/ 10 h 228"/>
                  <a:gd name="T30" fmla="*/ 21 w 444"/>
                  <a:gd name="T31" fmla="*/ 9 h 228"/>
                  <a:gd name="T32" fmla="*/ 21 w 444"/>
                  <a:gd name="T33" fmla="*/ 8 h 228"/>
                  <a:gd name="T34" fmla="*/ 19 w 444"/>
                  <a:gd name="T35" fmla="*/ 8 h 228"/>
                  <a:gd name="T36" fmla="*/ 17 w 444"/>
                  <a:gd name="T37" fmla="*/ 7 h 228"/>
                  <a:gd name="T38" fmla="*/ 18 w 444"/>
                  <a:gd name="T39" fmla="*/ 2 h 228"/>
                  <a:gd name="T40" fmla="*/ 0 w 444"/>
                  <a:gd name="T41" fmla="*/ 1 h 228"/>
                  <a:gd name="T42" fmla="*/ 2 w 444"/>
                  <a:gd name="T43" fmla="*/ 0 h 228"/>
                  <a:gd name="T44" fmla="*/ 6 w 444"/>
                  <a:gd name="T45" fmla="*/ 1 h 228"/>
                  <a:gd name="T46" fmla="*/ 49 w 444"/>
                  <a:gd name="T47" fmla="*/ 1 h 228"/>
                  <a:gd name="T48" fmla="*/ 49 w 444"/>
                  <a:gd name="T49" fmla="*/ 1 h 228"/>
                  <a:gd name="T50" fmla="*/ 49 w 444"/>
                  <a:gd name="T51" fmla="*/ 2 h 228"/>
                  <a:gd name="T52" fmla="*/ 49 w 444"/>
                  <a:gd name="T53" fmla="*/ 2 h 2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228"/>
                  <a:gd name="T83" fmla="*/ 444 w 444"/>
                  <a:gd name="T84" fmla="*/ 228 h 2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46" name="Freeform 223"/>
              <p:cNvSpPr>
                <a:spLocks noChangeAspect="1"/>
              </p:cNvSpPr>
              <p:nvPr/>
            </p:nvSpPr>
            <p:spPr bwMode="auto">
              <a:xfrm>
                <a:off x="3360" y="1082"/>
                <a:ext cx="307" cy="232"/>
              </a:xfrm>
              <a:custGeom>
                <a:avLst/>
                <a:gdLst>
                  <a:gd name="T0" fmla="*/ 21 w 402"/>
                  <a:gd name="T1" fmla="*/ 14 h 342"/>
                  <a:gd name="T2" fmla="*/ 0 w 402"/>
                  <a:gd name="T3" fmla="*/ 12 h 342"/>
                  <a:gd name="T4" fmla="*/ 0 w 402"/>
                  <a:gd name="T5" fmla="*/ 9 h 342"/>
                  <a:gd name="T6" fmla="*/ 4 w 402"/>
                  <a:gd name="T7" fmla="*/ 7 h 342"/>
                  <a:gd name="T8" fmla="*/ 9 w 402"/>
                  <a:gd name="T9" fmla="*/ 2 h 342"/>
                  <a:gd name="T10" fmla="*/ 9 w 402"/>
                  <a:gd name="T11" fmla="*/ 0 h 342"/>
                  <a:gd name="T12" fmla="*/ 12 w 402"/>
                  <a:gd name="T13" fmla="*/ 1 h 342"/>
                  <a:gd name="T14" fmla="*/ 15 w 402"/>
                  <a:gd name="T15" fmla="*/ 1 h 342"/>
                  <a:gd name="T16" fmla="*/ 15 w 402"/>
                  <a:gd name="T17" fmla="*/ 2 h 342"/>
                  <a:gd name="T18" fmla="*/ 16 w 402"/>
                  <a:gd name="T19" fmla="*/ 3 h 342"/>
                  <a:gd name="T20" fmla="*/ 20 w 402"/>
                  <a:gd name="T21" fmla="*/ 2 h 342"/>
                  <a:gd name="T22" fmla="*/ 23 w 402"/>
                  <a:gd name="T23" fmla="*/ 3 h 342"/>
                  <a:gd name="T24" fmla="*/ 35 w 402"/>
                  <a:gd name="T25" fmla="*/ 3 h 342"/>
                  <a:gd name="T26" fmla="*/ 44 w 402"/>
                  <a:gd name="T27" fmla="*/ 4 h 342"/>
                  <a:gd name="T28" fmla="*/ 47 w 402"/>
                  <a:gd name="T29" fmla="*/ 5 h 342"/>
                  <a:gd name="T30" fmla="*/ 40 w 402"/>
                  <a:gd name="T31" fmla="*/ 8 h 342"/>
                  <a:gd name="T32" fmla="*/ 41 w 402"/>
                  <a:gd name="T33" fmla="*/ 9 h 342"/>
                  <a:gd name="T34" fmla="*/ 37 w 402"/>
                  <a:gd name="T35" fmla="*/ 16 h 342"/>
                  <a:gd name="T36" fmla="*/ 25 w 402"/>
                  <a:gd name="T37" fmla="*/ 14 h 342"/>
                  <a:gd name="T38" fmla="*/ 21 w 402"/>
                  <a:gd name="T39" fmla="*/ 14 h 3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2"/>
                  <a:gd name="T61" fmla="*/ 0 h 342"/>
                  <a:gd name="T62" fmla="*/ 402 w 402"/>
                  <a:gd name="T63" fmla="*/ 342 h 3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47" name="Freeform 224"/>
              <p:cNvSpPr>
                <a:spLocks noChangeAspect="1"/>
              </p:cNvSpPr>
              <p:nvPr/>
            </p:nvSpPr>
            <p:spPr bwMode="auto">
              <a:xfrm>
                <a:off x="3360" y="1082"/>
                <a:ext cx="307" cy="232"/>
              </a:xfrm>
              <a:custGeom>
                <a:avLst/>
                <a:gdLst>
                  <a:gd name="T0" fmla="*/ 21 w 402"/>
                  <a:gd name="T1" fmla="*/ 14 h 342"/>
                  <a:gd name="T2" fmla="*/ 0 w 402"/>
                  <a:gd name="T3" fmla="*/ 12 h 342"/>
                  <a:gd name="T4" fmla="*/ 0 w 402"/>
                  <a:gd name="T5" fmla="*/ 9 h 342"/>
                  <a:gd name="T6" fmla="*/ 4 w 402"/>
                  <a:gd name="T7" fmla="*/ 7 h 342"/>
                  <a:gd name="T8" fmla="*/ 9 w 402"/>
                  <a:gd name="T9" fmla="*/ 2 h 342"/>
                  <a:gd name="T10" fmla="*/ 9 w 402"/>
                  <a:gd name="T11" fmla="*/ 0 h 342"/>
                  <a:gd name="T12" fmla="*/ 12 w 402"/>
                  <a:gd name="T13" fmla="*/ 1 h 342"/>
                  <a:gd name="T14" fmla="*/ 15 w 402"/>
                  <a:gd name="T15" fmla="*/ 1 h 342"/>
                  <a:gd name="T16" fmla="*/ 15 w 402"/>
                  <a:gd name="T17" fmla="*/ 2 h 342"/>
                  <a:gd name="T18" fmla="*/ 16 w 402"/>
                  <a:gd name="T19" fmla="*/ 3 h 342"/>
                  <a:gd name="T20" fmla="*/ 20 w 402"/>
                  <a:gd name="T21" fmla="*/ 2 h 342"/>
                  <a:gd name="T22" fmla="*/ 23 w 402"/>
                  <a:gd name="T23" fmla="*/ 3 h 342"/>
                  <a:gd name="T24" fmla="*/ 35 w 402"/>
                  <a:gd name="T25" fmla="*/ 3 h 342"/>
                  <a:gd name="T26" fmla="*/ 44 w 402"/>
                  <a:gd name="T27" fmla="*/ 4 h 342"/>
                  <a:gd name="T28" fmla="*/ 47 w 402"/>
                  <a:gd name="T29" fmla="*/ 5 h 342"/>
                  <a:gd name="T30" fmla="*/ 40 w 402"/>
                  <a:gd name="T31" fmla="*/ 8 h 342"/>
                  <a:gd name="T32" fmla="*/ 41 w 402"/>
                  <a:gd name="T33" fmla="*/ 9 h 342"/>
                  <a:gd name="T34" fmla="*/ 37 w 402"/>
                  <a:gd name="T35" fmla="*/ 16 h 342"/>
                  <a:gd name="T36" fmla="*/ 25 w 402"/>
                  <a:gd name="T37" fmla="*/ 14 h 342"/>
                  <a:gd name="T38" fmla="*/ 21 w 402"/>
                  <a:gd name="T39" fmla="*/ 14 h 342"/>
                  <a:gd name="T40" fmla="*/ 21 w 402"/>
                  <a:gd name="T41" fmla="*/ 14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2"/>
                  <a:gd name="T64" fmla="*/ 0 h 342"/>
                  <a:gd name="T65" fmla="*/ 402 w 402"/>
                  <a:gd name="T66" fmla="*/ 342 h 3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48" name="Freeform 225"/>
              <p:cNvSpPr>
                <a:spLocks noChangeAspect="1"/>
              </p:cNvSpPr>
              <p:nvPr/>
            </p:nvSpPr>
            <p:spPr bwMode="auto">
              <a:xfrm>
                <a:off x="4921" y="1318"/>
                <a:ext cx="224" cy="126"/>
              </a:xfrm>
              <a:custGeom>
                <a:avLst/>
                <a:gdLst>
                  <a:gd name="T0" fmla="*/ 4 w 294"/>
                  <a:gd name="T1" fmla="*/ 1 h 186"/>
                  <a:gd name="T2" fmla="*/ 4 w 294"/>
                  <a:gd name="T3" fmla="*/ 1 h 186"/>
                  <a:gd name="T4" fmla="*/ 27 w 294"/>
                  <a:gd name="T5" fmla="*/ 0 h 186"/>
                  <a:gd name="T6" fmla="*/ 30 w 294"/>
                  <a:gd name="T7" fmla="*/ 1 h 186"/>
                  <a:gd name="T8" fmla="*/ 32 w 294"/>
                  <a:gd name="T9" fmla="*/ 1 h 186"/>
                  <a:gd name="T10" fmla="*/ 30 w 294"/>
                  <a:gd name="T11" fmla="*/ 3 h 186"/>
                  <a:gd name="T12" fmla="*/ 30 w 294"/>
                  <a:gd name="T13" fmla="*/ 3 h 186"/>
                  <a:gd name="T14" fmla="*/ 33 w 294"/>
                  <a:gd name="T15" fmla="*/ 5 h 186"/>
                  <a:gd name="T16" fmla="*/ 30 w 294"/>
                  <a:gd name="T17" fmla="*/ 6 h 186"/>
                  <a:gd name="T18" fmla="*/ 30 w 294"/>
                  <a:gd name="T19" fmla="*/ 6 h 186"/>
                  <a:gd name="T20" fmla="*/ 29 w 294"/>
                  <a:gd name="T21" fmla="*/ 6 h 186"/>
                  <a:gd name="T22" fmla="*/ 27 w 294"/>
                  <a:gd name="T23" fmla="*/ 7 h 186"/>
                  <a:gd name="T24" fmla="*/ 8 w 294"/>
                  <a:gd name="T25" fmla="*/ 8 h 186"/>
                  <a:gd name="T26" fmla="*/ 7 w 294"/>
                  <a:gd name="T27" fmla="*/ 8 h 186"/>
                  <a:gd name="T28" fmla="*/ 3 w 294"/>
                  <a:gd name="T29" fmla="*/ 8 h 186"/>
                  <a:gd name="T30" fmla="*/ 2 w 294"/>
                  <a:gd name="T31" fmla="*/ 6 h 186"/>
                  <a:gd name="T32" fmla="*/ 2 w 294"/>
                  <a:gd name="T33" fmla="*/ 5 h 186"/>
                  <a:gd name="T34" fmla="*/ 0 w 294"/>
                  <a:gd name="T35" fmla="*/ 2 h 186"/>
                  <a:gd name="T36" fmla="*/ 4 w 294"/>
                  <a:gd name="T37" fmla="*/ 1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4"/>
                  <a:gd name="T58" fmla="*/ 0 h 186"/>
                  <a:gd name="T59" fmla="*/ 294 w 294"/>
                  <a:gd name="T60" fmla="*/ 186 h 1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49" name="Freeform 226"/>
              <p:cNvSpPr>
                <a:spLocks noChangeAspect="1"/>
              </p:cNvSpPr>
              <p:nvPr/>
            </p:nvSpPr>
            <p:spPr bwMode="auto">
              <a:xfrm>
                <a:off x="4921" y="1318"/>
                <a:ext cx="224" cy="126"/>
              </a:xfrm>
              <a:custGeom>
                <a:avLst/>
                <a:gdLst>
                  <a:gd name="T0" fmla="*/ 4 w 294"/>
                  <a:gd name="T1" fmla="*/ 1 h 186"/>
                  <a:gd name="T2" fmla="*/ 4 w 294"/>
                  <a:gd name="T3" fmla="*/ 1 h 186"/>
                  <a:gd name="T4" fmla="*/ 27 w 294"/>
                  <a:gd name="T5" fmla="*/ 0 h 186"/>
                  <a:gd name="T6" fmla="*/ 30 w 294"/>
                  <a:gd name="T7" fmla="*/ 1 h 186"/>
                  <a:gd name="T8" fmla="*/ 32 w 294"/>
                  <a:gd name="T9" fmla="*/ 1 h 186"/>
                  <a:gd name="T10" fmla="*/ 30 w 294"/>
                  <a:gd name="T11" fmla="*/ 3 h 186"/>
                  <a:gd name="T12" fmla="*/ 30 w 294"/>
                  <a:gd name="T13" fmla="*/ 3 h 186"/>
                  <a:gd name="T14" fmla="*/ 33 w 294"/>
                  <a:gd name="T15" fmla="*/ 5 h 186"/>
                  <a:gd name="T16" fmla="*/ 30 w 294"/>
                  <a:gd name="T17" fmla="*/ 6 h 186"/>
                  <a:gd name="T18" fmla="*/ 30 w 294"/>
                  <a:gd name="T19" fmla="*/ 6 h 186"/>
                  <a:gd name="T20" fmla="*/ 29 w 294"/>
                  <a:gd name="T21" fmla="*/ 6 h 186"/>
                  <a:gd name="T22" fmla="*/ 27 w 294"/>
                  <a:gd name="T23" fmla="*/ 7 h 186"/>
                  <a:gd name="T24" fmla="*/ 8 w 294"/>
                  <a:gd name="T25" fmla="*/ 8 h 186"/>
                  <a:gd name="T26" fmla="*/ 7 w 294"/>
                  <a:gd name="T27" fmla="*/ 8 h 186"/>
                  <a:gd name="T28" fmla="*/ 3 w 294"/>
                  <a:gd name="T29" fmla="*/ 8 h 186"/>
                  <a:gd name="T30" fmla="*/ 2 w 294"/>
                  <a:gd name="T31" fmla="*/ 6 h 186"/>
                  <a:gd name="T32" fmla="*/ 2 w 294"/>
                  <a:gd name="T33" fmla="*/ 5 h 186"/>
                  <a:gd name="T34" fmla="*/ 0 w 294"/>
                  <a:gd name="T35" fmla="*/ 2 h 186"/>
                  <a:gd name="T36" fmla="*/ 4 w 294"/>
                  <a:gd name="T37" fmla="*/ 1 h 186"/>
                  <a:gd name="T38" fmla="*/ 4 w 294"/>
                  <a:gd name="T39" fmla="*/ 1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4"/>
                  <a:gd name="T61" fmla="*/ 0 h 186"/>
                  <a:gd name="T62" fmla="*/ 294 w 294"/>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50" name="Freeform 227"/>
              <p:cNvSpPr>
                <a:spLocks noChangeAspect="1"/>
              </p:cNvSpPr>
              <p:nvPr/>
            </p:nvSpPr>
            <p:spPr bwMode="auto">
              <a:xfrm>
                <a:off x="5232" y="1285"/>
                <a:ext cx="27" cy="33"/>
              </a:xfrm>
              <a:custGeom>
                <a:avLst/>
                <a:gdLst>
                  <a:gd name="T0" fmla="*/ 4 w 36"/>
                  <a:gd name="T1" fmla="*/ 1 h 48"/>
                  <a:gd name="T2" fmla="*/ 3 w 36"/>
                  <a:gd name="T3" fmla="*/ 2 h 48"/>
                  <a:gd name="T4" fmla="*/ 3 w 36"/>
                  <a:gd name="T5" fmla="*/ 1 h 48"/>
                  <a:gd name="T6" fmla="*/ 3 w 36"/>
                  <a:gd name="T7" fmla="*/ 2 h 48"/>
                  <a:gd name="T8" fmla="*/ 2 w 36"/>
                  <a:gd name="T9" fmla="*/ 3 h 48"/>
                  <a:gd name="T10" fmla="*/ 0 w 36"/>
                  <a:gd name="T11" fmla="*/ 1 h 48"/>
                  <a:gd name="T12" fmla="*/ 2 w 36"/>
                  <a:gd name="T13" fmla="*/ 0 h 48"/>
                  <a:gd name="T14" fmla="*/ 4 w 36"/>
                  <a:gd name="T15" fmla="*/ 1 h 48"/>
                  <a:gd name="T16" fmla="*/ 4 w 36"/>
                  <a:gd name="T17" fmla="*/ 1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8"/>
                  <a:gd name="T29" fmla="*/ 36 w 3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FFFF"/>
              </a:solidFill>
              <a:ln w="9525">
                <a:solidFill>
                  <a:srgbClr val="FFFFFF"/>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51" name="Freeform 228"/>
              <p:cNvSpPr>
                <a:spLocks noChangeAspect="1"/>
              </p:cNvSpPr>
              <p:nvPr/>
            </p:nvSpPr>
            <p:spPr bwMode="auto">
              <a:xfrm>
                <a:off x="5232" y="1285"/>
                <a:ext cx="27" cy="33"/>
              </a:xfrm>
              <a:custGeom>
                <a:avLst/>
                <a:gdLst>
                  <a:gd name="T0" fmla="*/ 4 w 36"/>
                  <a:gd name="T1" fmla="*/ 1 h 48"/>
                  <a:gd name="T2" fmla="*/ 3 w 36"/>
                  <a:gd name="T3" fmla="*/ 2 h 48"/>
                  <a:gd name="T4" fmla="*/ 3 w 36"/>
                  <a:gd name="T5" fmla="*/ 1 h 48"/>
                  <a:gd name="T6" fmla="*/ 3 w 36"/>
                  <a:gd name="T7" fmla="*/ 2 h 48"/>
                  <a:gd name="T8" fmla="*/ 2 w 36"/>
                  <a:gd name="T9" fmla="*/ 3 h 48"/>
                  <a:gd name="T10" fmla="*/ 0 w 36"/>
                  <a:gd name="T11" fmla="*/ 1 h 48"/>
                  <a:gd name="T12" fmla="*/ 2 w 36"/>
                  <a:gd name="T13" fmla="*/ 0 h 48"/>
                  <a:gd name="T14" fmla="*/ 4 w 36"/>
                  <a:gd name="T15" fmla="*/ 1 h 48"/>
                  <a:gd name="T16" fmla="*/ 4 w 36"/>
                  <a:gd name="T17" fmla="*/ 1 h 48"/>
                  <a:gd name="T18" fmla="*/ 4 w 36"/>
                  <a:gd name="T19" fmla="*/ 2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8"/>
                  <a:gd name="T32" fmla="*/ 36 w 3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52" name="Freeform 229"/>
              <p:cNvSpPr>
                <a:spLocks noChangeAspect="1"/>
              </p:cNvSpPr>
              <p:nvPr/>
            </p:nvSpPr>
            <p:spPr bwMode="auto">
              <a:xfrm>
                <a:off x="4866" y="1644"/>
                <a:ext cx="196" cy="134"/>
              </a:xfrm>
              <a:custGeom>
                <a:avLst/>
                <a:gdLst>
                  <a:gd name="T0" fmla="*/ 28 w 258"/>
                  <a:gd name="T1" fmla="*/ 3 h 198"/>
                  <a:gd name="T2" fmla="*/ 25 w 258"/>
                  <a:gd name="T3" fmla="*/ 5 h 198"/>
                  <a:gd name="T4" fmla="*/ 26 w 258"/>
                  <a:gd name="T5" fmla="*/ 5 h 198"/>
                  <a:gd name="T6" fmla="*/ 23 w 258"/>
                  <a:gd name="T7" fmla="*/ 6 h 198"/>
                  <a:gd name="T8" fmla="*/ 22 w 258"/>
                  <a:gd name="T9" fmla="*/ 6 h 198"/>
                  <a:gd name="T10" fmla="*/ 22 w 258"/>
                  <a:gd name="T11" fmla="*/ 7 h 198"/>
                  <a:gd name="T12" fmla="*/ 19 w 258"/>
                  <a:gd name="T13" fmla="*/ 7 h 198"/>
                  <a:gd name="T14" fmla="*/ 19 w 258"/>
                  <a:gd name="T15" fmla="*/ 8 h 198"/>
                  <a:gd name="T16" fmla="*/ 17 w 258"/>
                  <a:gd name="T17" fmla="*/ 8 h 198"/>
                  <a:gd name="T18" fmla="*/ 18 w 258"/>
                  <a:gd name="T19" fmla="*/ 8 h 198"/>
                  <a:gd name="T20" fmla="*/ 17 w 258"/>
                  <a:gd name="T21" fmla="*/ 9 h 198"/>
                  <a:gd name="T22" fmla="*/ 16 w 258"/>
                  <a:gd name="T23" fmla="*/ 9 h 198"/>
                  <a:gd name="T24" fmla="*/ 13 w 258"/>
                  <a:gd name="T25" fmla="*/ 6 h 198"/>
                  <a:gd name="T26" fmla="*/ 5 w 258"/>
                  <a:gd name="T27" fmla="*/ 4 h 198"/>
                  <a:gd name="T28" fmla="*/ 4 w 258"/>
                  <a:gd name="T29" fmla="*/ 3 h 198"/>
                  <a:gd name="T30" fmla="*/ 0 w 258"/>
                  <a:gd name="T31" fmla="*/ 2 h 198"/>
                  <a:gd name="T32" fmla="*/ 2 w 258"/>
                  <a:gd name="T33" fmla="*/ 1 h 198"/>
                  <a:gd name="T34" fmla="*/ 5 w 258"/>
                  <a:gd name="T35" fmla="*/ 1 h 198"/>
                  <a:gd name="T36" fmla="*/ 13 w 258"/>
                  <a:gd name="T37" fmla="*/ 0 h 198"/>
                  <a:gd name="T38" fmla="*/ 14 w 258"/>
                  <a:gd name="T39" fmla="*/ 1 h 198"/>
                  <a:gd name="T40" fmla="*/ 21 w 258"/>
                  <a:gd name="T41" fmla="*/ 1 h 198"/>
                  <a:gd name="T42" fmla="*/ 28 w 258"/>
                  <a:gd name="T43" fmla="*/ 3 h 198"/>
                  <a:gd name="T44" fmla="*/ 28 w 258"/>
                  <a:gd name="T45" fmla="*/ 3 h 1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8"/>
                  <a:gd name="T70" fmla="*/ 0 h 198"/>
                  <a:gd name="T71" fmla="*/ 258 w 258"/>
                  <a:gd name="T72" fmla="*/ 198 h 1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53" name="Freeform 230"/>
              <p:cNvSpPr>
                <a:spLocks noChangeAspect="1"/>
              </p:cNvSpPr>
              <p:nvPr/>
            </p:nvSpPr>
            <p:spPr bwMode="auto">
              <a:xfrm>
                <a:off x="4866" y="1644"/>
                <a:ext cx="196" cy="134"/>
              </a:xfrm>
              <a:custGeom>
                <a:avLst/>
                <a:gdLst>
                  <a:gd name="T0" fmla="*/ 28 w 258"/>
                  <a:gd name="T1" fmla="*/ 3 h 198"/>
                  <a:gd name="T2" fmla="*/ 25 w 258"/>
                  <a:gd name="T3" fmla="*/ 5 h 198"/>
                  <a:gd name="T4" fmla="*/ 26 w 258"/>
                  <a:gd name="T5" fmla="*/ 5 h 198"/>
                  <a:gd name="T6" fmla="*/ 23 w 258"/>
                  <a:gd name="T7" fmla="*/ 6 h 198"/>
                  <a:gd name="T8" fmla="*/ 22 w 258"/>
                  <a:gd name="T9" fmla="*/ 6 h 198"/>
                  <a:gd name="T10" fmla="*/ 22 w 258"/>
                  <a:gd name="T11" fmla="*/ 7 h 198"/>
                  <a:gd name="T12" fmla="*/ 19 w 258"/>
                  <a:gd name="T13" fmla="*/ 7 h 198"/>
                  <a:gd name="T14" fmla="*/ 19 w 258"/>
                  <a:gd name="T15" fmla="*/ 8 h 198"/>
                  <a:gd name="T16" fmla="*/ 17 w 258"/>
                  <a:gd name="T17" fmla="*/ 8 h 198"/>
                  <a:gd name="T18" fmla="*/ 18 w 258"/>
                  <a:gd name="T19" fmla="*/ 8 h 198"/>
                  <a:gd name="T20" fmla="*/ 17 w 258"/>
                  <a:gd name="T21" fmla="*/ 9 h 198"/>
                  <a:gd name="T22" fmla="*/ 16 w 258"/>
                  <a:gd name="T23" fmla="*/ 9 h 198"/>
                  <a:gd name="T24" fmla="*/ 13 w 258"/>
                  <a:gd name="T25" fmla="*/ 6 h 198"/>
                  <a:gd name="T26" fmla="*/ 5 w 258"/>
                  <a:gd name="T27" fmla="*/ 4 h 198"/>
                  <a:gd name="T28" fmla="*/ 4 w 258"/>
                  <a:gd name="T29" fmla="*/ 3 h 198"/>
                  <a:gd name="T30" fmla="*/ 0 w 258"/>
                  <a:gd name="T31" fmla="*/ 2 h 198"/>
                  <a:gd name="T32" fmla="*/ 2 w 258"/>
                  <a:gd name="T33" fmla="*/ 1 h 198"/>
                  <a:gd name="T34" fmla="*/ 5 w 258"/>
                  <a:gd name="T35" fmla="*/ 1 h 198"/>
                  <a:gd name="T36" fmla="*/ 13 w 258"/>
                  <a:gd name="T37" fmla="*/ 0 h 198"/>
                  <a:gd name="T38" fmla="*/ 14 w 258"/>
                  <a:gd name="T39" fmla="*/ 1 h 198"/>
                  <a:gd name="T40" fmla="*/ 21 w 258"/>
                  <a:gd name="T41" fmla="*/ 1 h 198"/>
                  <a:gd name="T42" fmla="*/ 28 w 258"/>
                  <a:gd name="T43" fmla="*/ 3 h 198"/>
                  <a:gd name="T44" fmla="*/ 28 w 258"/>
                  <a:gd name="T45" fmla="*/ 3 h 198"/>
                  <a:gd name="T46" fmla="*/ 28 w 258"/>
                  <a:gd name="T47" fmla="*/ 3 h 1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98"/>
                  <a:gd name="T74" fmla="*/ 258 w 258"/>
                  <a:gd name="T75" fmla="*/ 198 h 1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54" name="Freeform 231"/>
              <p:cNvSpPr>
                <a:spLocks noChangeAspect="1"/>
              </p:cNvSpPr>
              <p:nvPr/>
            </p:nvSpPr>
            <p:spPr bwMode="auto">
              <a:xfrm>
                <a:off x="4074" y="1208"/>
                <a:ext cx="275" cy="159"/>
              </a:xfrm>
              <a:custGeom>
                <a:avLst/>
                <a:gdLst>
                  <a:gd name="T0" fmla="*/ 41 w 360"/>
                  <a:gd name="T1" fmla="*/ 7 h 234"/>
                  <a:gd name="T2" fmla="*/ 40 w 360"/>
                  <a:gd name="T3" fmla="*/ 8 h 234"/>
                  <a:gd name="T4" fmla="*/ 41 w 360"/>
                  <a:gd name="T5" fmla="*/ 9 h 234"/>
                  <a:gd name="T6" fmla="*/ 40 w 360"/>
                  <a:gd name="T7" fmla="*/ 10 h 234"/>
                  <a:gd name="T8" fmla="*/ 41 w 360"/>
                  <a:gd name="T9" fmla="*/ 11 h 234"/>
                  <a:gd name="T10" fmla="*/ 40 w 360"/>
                  <a:gd name="T11" fmla="*/ 11 h 234"/>
                  <a:gd name="T12" fmla="*/ 37 w 360"/>
                  <a:gd name="T13" fmla="*/ 10 h 234"/>
                  <a:gd name="T14" fmla="*/ 34 w 360"/>
                  <a:gd name="T15" fmla="*/ 10 h 234"/>
                  <a:gd name="T16" fmla="*/ 31 w 360"/>
                  <a:gd name="T17" fmla="*/ 10 h 234"/>
                  <a:gd name="T18" fmla="*/ 0 w 360"/>
                  <a:gd name="T19" fmla="*/ 8 h 234"/>
                  <a:gd name="T20" fmla="*/ 2 w 360"/>
                  <a:gd name="T21" fmla="*/ 7 h 234"/>
                  <a:gd name="T22" fmla="*/ 2 w 360"/>
                  <a:gd name="T23" fmla="*/ 2 h 234"/>
                  <a:gd name="T24" fmla="*/ 2 w 360"/>
                  <a:gd name="T25" fmla="*/ 0 h 234"/>
                  <a:gd name="T26" fmla="*/ 40 w 360"/>
                  <a:gd name="T27" fmla="*/ 1 h 234"/>
                  <a:gd name="T28" fmla="*/ 40 w 360"/>
                  <a:gd name="T29" fmla="*/ 1 h 234"/>
                  <a:gd name="T30" fmla="*/ 41 w 360"/>
                  <a:gd name="T31" fmla="*/ 2 h 234"/>
                  <a:gd name="T32" fmla="*/ 41 w 360"/>
                  <a:gd name="T33" fmla="*/ 7 h 234"/>
                  <a:gd name="T34" fmla="*/ 41 w 360"/>
                  <a:gd name="T35" fmla="*/ 7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34"/>
                  <a:gd name="T56" fmla="*/ 360 w 360"/>
                  <a:gd name="T57" fmla="*/ 234 h 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55" name="Freeform 232"/>
              <p:cNvSpPr>
                <a:spLocks noChangeAspect="1"/>
              </p:cNvSpPr>
              <p:nvPr/>
            </p:nvSpPr>
            <p:spPr bwMode="auto">
              <a:xfrm>
                <a:off x="4074" y="1208"/>
                <a:ext cx="275" cy="159"/>
              </a:xfrm>
              <a:custGeom>
                <a:avLst/>
                <a:gdLst>
                  <a:gd name="T0" fmla="*/ 41 w 360"/>
                  <a:gd name="T1" fmla="*/ 7 h 234"/>
                  <a:gd name="T2" fmla="*/ 40 w 360"/>
                  <a:gd name="T3" fmla="*/ 8 h 234"/>
                  <a:gd name="T4" fmla="*/ 41 w 360"/>
                  <a:gd name="T5" fmla="*/ 9 h 234"/>
                  <a:gd name="T6" fmla="*/ 40 w 360"/>
                  <a:gd name="T7" fmla="*/ 10 h 234"/>
                  <a:gd name="T8" fmla="*/ 41 w 360"/>
                  <a:gd name="T9" fmla="*/ 11 h 234"/>
                  <a:gd name="T10" fmla="*/ 40 w 360"/>
                  <a:gd name="T11" fmla="*/ 11 h 234"/>
                  <a:gd name="T12" fmla="*/ 37 w 360"/>
                  <a:gd name="T13" fmla="*/ 10 h 234"/>
                  <a:gd name="T14" fmla="*/ 34 w 360"/>
                  <a:gd name="T15" fmla="*/ 10 h 234"/>
                  <a:gd name="T16" fmla="*/ 31 w 360"/>
                  <a:gd name="T17" fmla="*/ 10 h 234"/>
                  <a:gd name="T18" fmla="*/ 0 w 360"/>
                  <a:gd name="T19" fmla="*/ 8 h 234"/>
                  <a:gd name="T20" fmla="*/ 2 w 360"/>
                  <a:gd name="T21" fmla="*/ 7 h 234"/>
                  <a:gd name="T22" fmla="*/ 2 w 360"/>
                  <a:gd name="T23" fmla="*/ 2 h 234"/>
                  <a:gd name="T24" fmla="*/ 2 w 360"/>
                  <a:gd name="T25" fmla="*/ 0 h 234"/>
                  <a:gd name="T26" fmla="*/ 40 w 360"/>
                  <a:gd name="T27" fmla="*/ 1 h 234"/>
                  <a:gd name="T28" fmla="*/ 40 w 360"/>
                  <a:gd name="T29" fmla="*/ 1 h 234"/>
                  <a:gd name="T30" fmla="*/ 41 w 360"/>
                  <a:gd name="T31" fmla="*/ 2 h 234"/>
                  <a:gd name="T32" fmla="*/ 41 w 360"/>
                  <a:gd name="T33" fmla="*/ 7 h 234"/>
                  <a:gd name="T34" fmla="*/ 41 w 360"/>
                  <a:gd name="T35" fmla="*/ 7 h 234"/>
                  <a:gd name="T36" fmla="*/ 41 w 360"/>
                  <a:gd name="T37" fmla="*/ 8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34"/>
                  <a:gd name="T59" fmla="*/ 360 w 360"/>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56" name="Freeform 233"/>
              <p:cNvSpPr>
                <a:spLocks noChangeAspect="1"/>
              </p:cNvSpPr>
              <p:nvPr/>
            </p:nvSpPr>
            <p:spPr bwMode="auto">
              <a:xfrm>
                <a:off x="4591" y="1587"/>
                <a:ext cx="330" cy="102"/>
              </a:xfrm>
              <a:custGeom>
                <a:avLst/>
                <a:gdLst>
                  <a:gd name="T0" fmla="*/ 50 w 432"/>
                  <a:gd name="T1" fmla="*/ 0 h 150"/>
                  <a:gd name="T2" fmla="*/ 50 w 432"/>
                  <a:gd name="T3" fmla="*/ 1 h 150"/>
                  <a:gd name="T4" fmla="*/ 48 w 432"/>
                  <a:gd name="T5" fmla="*/ 1 h 150"/>
                  <a:gd name="T6" fmla="*/ 46 w 432"/>
                  <a:gd name="T7" fmla="*/ 2 h 150"/>
                  <a:gd name="T8" fmla="*/ 44 w 432"/>
                  <a:gd name="T9" fmla="*/ 2 h 150"/>
                  <a:gd name="T10" fmla="*/ 44 w 432"/>
                  <a:gd name="T11" fmla="*/ 3 h 150"/>
                  <a:gd name="T12" fmla="*/ 38 w 432"/>
                  <a:gd name="T13" fmla="*/ 3 h 150"/>
                  <a:gd name="T14" fmla="*/ 37 w 432"/>
                  <a:gd name="T15" fmla="*/ 5 h 150"/>
                  <a:gd name="T16" fmla="*/ 36 w 432"/>
                  <a:gd name="T17" fmla="*/ 5 h 150"/>
                  <a:gd name="T18" fmla="*/ 36 w 432"/>
                  <a:gd name="T19" fmla="*/ 5 h 150"/>
                  <a:gd name="T20" fmla="*/ 28 w 432"/>
                  <a:gd name="T21" fmla="*/ 6 h 150"/>
                  <a:gd name="T22" fmla="*/ 12 w 432"/>
                  <a:gd name="T23" fmla="*/ 7 h 150"/>
                  <a:gd name="T24" fmla="*/ 0 w 432"/>
                  <a:gd name="T25" fmla="*/ 7 h 150"/>
                  <a:gd name="T26" fmla="*/ 2 w 432"/>
                  <a:gd name="T27" fmla="*/ 7 h 150"/>
                  <a:gd name="T28" fmla="*/ 0 w 432"/>
                  <a:gd name="T29" fmla="*/ 5 h 150"/>
                  <a:gd name="T30" fmla="*/ 2 w 432"/>
                  <a:gd name="T31" fmla="*/ 5 h 150"/>
                  <a:gd name="T32" fmla="*/ 2 w 432"/>
                  <a:gd name="T33" fmla="*/ 5 h 150"/>
                  <a:gd name="T34" fmla="*/ 4 w 432"/>
                  <a:gd name="T35" fmla="*/ 3 h 150"/>
                  <a:gd name="T36" fmla="*/ 3 w 432"/>
                  <a:gd name="T37" fmla="*/ 3 h 150"/>
                  <a:gd name="T38" fmla="*/ 3 w 432"/>
                  <a:gd name="T39" fmla="*/ 3 h 150"/>
                  <a:gd name="T40" fmla="*/ 4 w 432"/>
                  <a:gd name="T41" fmla="*/ 2 h 150"/>
                  <a:gd name="T42" fmla="*/ 4 w 432"/>
                  <a:gd name="T43" fmla="*/ 2 h 150"/>
                  <a:gd name="T44" fmla="*/ 12 w 432"/>
                  <a:gd name="T45" fmla="*/ 2 h 150"/>
                  <a:gd name="T46" fmla="*/ 12 w 432"/>
                  <a:gd name="T47" fmla="*/ 1 h 150"/>
                  <a:gd name="T48" fmla="*/ 38 w 432"/>
                  <a:gd name="T49" fmla="*/ 1 h 150"/>
                  <a:gd name="T50" fmla="*/ 50 w 432"/>
                  <a:gd name="T51" fmla="*/ 0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2"/>
                  <a:gd name="T79" fmla="*/ 0 h 150"/>
                  <a:gd name="T80" fmla="*/ 432 w 432"/>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57" name="Freeform 234"/>
              <p:cNvSpPr>
                <a:spLocks noChangeAspect="1"/>
              </p:cNvSpPr>
              <p:nvPr/>
            </p:nvSpPr>
            <p:spPr bwMode="auto">
              <a:xfrm>
                <a:off x="4591" y="1587"/>
                <a:ext cx="330" cy="102"/>
              </a:xfrm>
              <a:custGeom>
                <a:avLst/>
                <a:gdLst>
                  <a:gd name="T0" fmla="*/ 50 w 432"/>
                  <a:gd name="T1" fmla="*/ 0 h 150"/>
                  <a:gd name="T2" fmla="*/ 50 w 432"/>
                  <a:gd name="T3" fmla="*/ 1 h 150"/>
                  <a:gd name="T4" fmla="*/ 48 w 432"/>
                  <a:gd name="T5" fmla="*/ 1 h 150"/>
                  <a:gd name="T6" fmla="*/ 46 w 432"/>
                  <a:gd name="T7" fmla="*/ 2 h 150"/>
                  <a:gd name="T8" fmla="*/ 44 w 432"/>
                  <a:gd name="T9" fmla="*/ 2 h 150"/>
                  <a:gd name="T10" fmla="*/ 44 w 432"/>
                  <a:gd name="T11" fmla="*/ 3 h 150"/>
                  <a:gd name="T12" fmla="*/ 38 w 432"/>
                  <a:gd name="T13" fmla="*/ 3 h 150"/>
                  <a:gd name="T14" fmla="*/ 37 w 432"/>
                  <a:gd name="T15" fmla="*/ 5 h 150"/>
                  <a:gd name="T16" fmla="*/ 36 w 432"/>
                  <a:gd name="T17" fmla="*/ 5 h 150"/>
                  <a:gd name="T18" fmla="*/ 36 w 432"/>
                  <a:gd name="T19" fmla="*/ 5 h 150"/>
                  <a:gd name="T20" fmla="*/ 28 w 432"/>
                  <a:gd name="T21" fmla="*/ 6 h 150"/>
                  <a:gd name="T22" fmla="*/ 12 w 432"/>
                  <a:gd name="T23" fmla="*/ 7 h 150"/>
                  <a:gd name="T24" fmla="*/ 0 w 432"/>
                  <a:gd name="T25" fmla="*/ 7 h 150"/>
                  <a:gd name="T26" fmla="*/ 2 w 432"/>
                  <a:gd name="T27" fmla="*/ 7 h 150"/>
                  <a:gd name="T28" fmla="*/ 0 w 432"/>
                  <a:gd name="T29" fmla="*/ 5 h 150"/>
                  <a:gd name="T30" fmla="*/ 2 w 432"/>
                  <a:gd name="T31" fmla="*/ 5 h 150"/>
                  <a:gd name="T32" fmla="*/ 2 w 432"/>
                  <a:gd name="T33" fmla="*/ 5 h 150"/>
                  <a:gd name="T34" fmla="*/ 4 w 432"/>
                  <a:gd name="T35" fmla="*/ 3 h 150"/>
                  <a:gd name="T36" fmla="*/ 3 w 432"/>
                  <a:gd name="T37" fmla="*/ 3 h 150"/>
                  <a:gd name="T38" fmla="*/ 3 w 432"/>
                  <a:gd name="T39" fmla="*/ 3 h 150"/>
                  <a:gd name="T40" fmla="*/ 4 w 432"/>
                  <a:gd name="T41" fmla="*/ 2 h 150"/>
                  <a:gd name="T42" fmla="*/ 4 w 432"/>
                  <a:gd name="T43" fmla="*/ 2 h 150"/>
                  <a:gd name="T44" fmla="*/ 12 w 432"/>
                  <a:gd name="T45" fmla="*/ 2 h 150"/>
                  <a:gd name="T46" fmla="*/ 12 w 432"/>
                  <a:gd name="T47" fmla="*/ 1 h 150"/>
                  <a:gd name="T48" fmla="*/ 38 w 432"/>
                  <a:gd name="T49" fmla="*/ 1 h 150"/>
                  <a:gd name="T50" fmla="*/ 50 w 432"/>
                  <a:gd name="T51" fmla="*/ 0 h 150"/>
                  <a:gd name="T52" fmla="*/ 50 w 432"/>
                  <a:gd name="T53" fmla="*/ 1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2"/>
                  <a:gd name="T82" fmla="*/ 0 h 150"/>
                  <a:gd name="T83" fmla="*/ 432 w 432"/>
                  <a:gd name="T84" fmla="*/ 150 h 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58" name="Freeform 235"/>
              <p:cNvSpPr>
                <a:spLocks noChangeAspect="1"/>
              </p:cNvSpPr>
              <p:nvPr/>
            </p:nvSpPr>
            <p:spPr bwMode="auto">
              <a:xfrm>
                <a:off x="3923" y="1620"/>
                <a:ext cx="545" cy="464"/>
              </a:xfrm>
              <a:custGeom>
                <a:avLst/>
                <a:gdLst>
                  <a:gd name="T0" fmla="*/ 78 w 714"/>
                  <a:gd name="T1" fmla="*/ 9 h 684"/>
                  <a:gd name="T2" fmla="*/ 79 w 714"/>
                  <a:gd name="T3" fmla="*/ 14 h 684"/>
                  <a:gd name="T4" fmla="*/ 81 w 714"/>
                  <a:gd name="T5" fmla="*/ 18 h 684"/>
                  <a:gd name="T6" fmla="*/ 80 w 714"/>
                  <a:gd name="T7" fmla="*/ 19 h 684"/>
                  <a:gd name="T8" fmla="*/ 74 w 714"/>
                  <a:gd name="T9" fmla="*/ 21 h 684"/>
                  <a:gd name="T10" fmla="*/ 74 w 714"/>
                  <a:gd name="T11" fmla="*/ 20 h 684"/>
                  <a:gd name="T12" fmla="*/ 73 w 714"/>
                  <a:gd name="T13" fmla="*/ 20 h 684"/>
                  <a:gd name="T14" fmla="*/ 73 w 714"/>
                  <a:gd name="T15" fmla="*/ 21 h 684"/>
                  <a:gd name="T16" fmla="*/ 71 w 714"/>
                  <a:gd name="T17" fmla="*/ 22 h 684"/>
                  <a:gd name="T18" fmla="*/ 68 w 714"/>
                  <a:gd name="T19" fmla="*/ 23 h 684"/>
                  <a:gd name="T20" fmla="*/ 65 w 714"/>
                  <a:gd name="T21" fmla="*/ 23 h 684"/>
                  <a:gd name="T22" fmla="*/ 63 w 714"/>
                  <a:gd name="T23" fmla="*/ 23 h 684"/>
                  <a:gd name="T24" fmla="*/ 63 w 714"/>
                  <a:gd name="T25" fmla="*/ 23 h 684"/>
                  <a:gd name="T26" fmla="*/ 63 w 714"/>
                  <a:gd name="T27" fmla="*/ 24 h 684"/>
                  <a:gd name="T28" fmla="*/ 61 w 714"/>
                  <a:gd name="T29" fmla="*/ 24 h 684"/>
                  <a:gd name="T30" fmla="*/ 60 w 714"/>
                  <a:gd name="T31" fmla="*/ 24 h 684"/>
                  <a:gd name="T32" fmla="*/ 58 w 714"/>
                  <a:gd name="T33" fmla="*/ 25 h 684"/>
                  <a:gd name="T34" fmla="*/ 57 w 714"/>
                  <a:gd name="T35" fmla="*/ 25 h 684"/>
                  <a:gd name="T36" fmla="*/ 58 w 714"/>
                  <a:gd name="T37" fmla="*/ 26 h 684"/>
                  <a:gd name="T38" fmla="*/ 56 w 714"/>
                  <a:gd name="T39" fmla="*/ 26 h 684"/>
                  <a:gd name="T40" fmla="*/ 56 w 714"/>
                  <a:gd name="T41" fmla="*/ 26 h 684"/>
                  <a:gd name="T42" fmla="*/ 55 w 714"/>
                  <a:gd name="T43" fmla="*/ 26 h 684"/>
                  <a:gd name="T44" fmla="*/ 56 w 714"/>
                  <a:gd name="T45" fmla="*/ 28 h 684"/>
                  <a:gd name="T46" fmla="*/ 52 w 714"/>
                  <a:gd name="T47" fmla="*/ 31 h 684"/>
                  <a:gd name="T48" fmla="*/ 44 w 714"/>
                  <a:gd name="T49" fmla="*/ 28 h 684"/>
                  <a:gd name="T50" fmla="*/ 38 w 714"/>
                  <a:gd name="T51" fmla="*/ 24 h 684"/>
                  <a:gd name="T52" fmla="*/ 32 w 714"/>
                  <a:gd name="T53" fmla="*/ 19 h 684"/>
                  <a:gd name="T54" fmla="*/ 24 w 714"/>
                  <a:gd name="T55" fmla="*/ 19 h 684"/>
                  <a:gd name="T56" fmla="*/ 21 w 714"/>
                  <a:gd name="T57" fmla="*/ 22 h 684"/>
                  <a:gd name="T58" fmla="*/ 12 w 714"/>
                  <a:gd name="T59" fmla="*/ 19 h 684"/>
                  <a:gd name="T60" fmla="*/ 2 w 714"/>
                  <a:gd name="T61" fmla="*/ 13 h 684"/>
                  <a:gd name="T62" fmla="*/ 22 w 714"/>
                  <a:gd name="T63" fmla="*/ 13 h 684"/>
                  <a:gd name="T64" fmla="*/ 43 w 714"/>
                  <a:gd name="T65" fmla="*/ 1 h 684"/>
                  <a:gd name="T66" fmla="*/ 44 w 714"/>
                  <a:gd name="T67" fmla="*/ 6 h 684"/>
                  <a:gd name="T68" fmla="*/ 47 w 714"/>
                  <a:gd name="T69" fmla="*/ 7 h 684"/>
                  <a:gd name="T70" fmla="*/ 53 w 714"/>
                  <a:gd name="T71" fmla="*/ 7 h 684"/>
                  <a:gd name="T72" fmla="*/ 56 w 714"/>
                  <a:gd name="T73" fmla="*/ 8 h 684"/>
                  <a:gd name="T74" fmla="*/ 59 w 714"/>
                  <a:gd name="T75" fmla="*/ 8 h 684"/>
                  <a:gd name="T76" fmla="*/ 61 w 714"/>
                  <a:gd name="T77" fmla="*/ 8 h 684"/>
                  <a:gd name="T78" fmla="*/ 63 w 714"/>
                  <a:gd name="T79" fmla="*/ 8 h 684"/>
                  <a:gd name="T80" fmla="*/ 71 w 714"/>
                  <a:gd name="T81" fmla="*/ 8 h 6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4"/>
                  <a:gd name="T124" fmla="*/ 0 h 684"/>
                  <a:gd name="T125" fmla="*/ 714 w 714"/>
                  <a:gd name="T126" fmla="*/ 684 h 6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59" name="Freeform 236"/>
              <p:cNvSpPr>
                <a:spLocks noChangeAspect="1"/>
              </p:cNvSpPr>
              <p:nvPr/>
            </p:nvSpPr>
            <p:spPr bwMode="auto">
              <a:xfrm>
                <a:off x="3923" y="1620"/>
                <a:ext cx="545" cy="464"/>
              </a:xfrm>
              <a:custGeom>
                <a:avLst/>
                <a:gdLst>
                  <a:gd name="T0" fmla="*/ 78 w 714"/>
                  <a:gd name="T1" fmla="*/ 9 h 684"/>
                  <a:gd name="T2" fmla="*/ 79 w 714"/>
                  <a:gd name="T3" fmla="*/ 14 h 684"/>
                  <a:gd name="T4" fmla="*/ 81 w 714"/>
                  <a:gd name="T5" fmla="*/ 18 h 684"/>
                  <a:gd name="T6" fmla="*/ 80 w 714"/>
                  <a:gd name="T7" fmla="*/ 19 h 684"/>
                  <a:gd name="T8" fmla="*/ 74 w 714"/>
                  <a:gd name="T9" fmla="*/ 21 h 684"/>
                  <a:gd name="T10" fmla="*/ 74 w 714"/>
                  <a:gd name="T11" fmla="*/ 20 h 684"/>
                  <a:gd name="T12" fmla="*/ 73 w 714"/>
                  <a:gd name="T13" fmla="*/ 20 h 684"/>
                  <a:gd name="T14" fmla="*/ 73 w 714"/>
                  <a:gd name="T15" fmla="*/ 21 h 684"/>
                  <a:gd name="T16" fmla="*/ 71 w 714"/>
                  <a:gd name="T17" fmla="*/ 22 h 684"/>
                  <a:gd name="T18" fmla="*/ 68 w 714"/>
                  <a:gd name="T19" fmla="*/ 23 h 684"/>
                  <a:gd name="T20" fmla="*/ 65 w 714"/>
                  <a:gd name="T21" fmla="*/ 23 h 684"/>
                  <a:gd name="T22" fmla="*/ 63 w 714"/>
                  <a:gd name="T23" fmla="*/ 23 h 684"/>
                  <a:gd name="T24" fmla="*/ 63 w 714"/>
                  <a:gd name="T25" fmla="*/ 23 h 684"/>
                  <a:gd name="T26" fmla="*/ 63 w 714"/>
                  <a:gd name="T27" fmla="*/ 24 h 684"/>
                  <a:gd name="T28" fmla="*/ 61 w 714"/>
                  <a:gd name="T29" fmla="*/ 24 h 684"/>
                  <a:gd name="T30" fmla="*/ 60 w 714"/>
                  <a:gd name="T31" fmla="*/ 24 h 684"/>
                  <a:gd name="T32" fmla="*/ 58 w 714"/>
                  <a:gd name="T33" fmla="*/ 25 h 684"/>
                  <a:gd name="T34" fmla="*/ 56 w 714"/>
                  <a:gd name="T35" fmla="*/ 25 h 684"/>
                  <a:gd name="T36" fmla="*/ 57 w 714"/>
                  <a:gd name="T37" fmla="*/ 26 h 684"/>
                  <a:gd name="T38" fmla="*/ 56 w 714"/>
                  <a:gd name="T39" fmla="*/ 26 h 684"/>
                  <a:gd name="T40" fmla="*/ 56 w 714"/>
                  <a:gd name="T41" fmla="*/ 26 h 684"/>
                  <a:gd name="T42" fmla="*/ 55 w 714"/>
                  <a:gd name="T43" fmla="*/ 26 h 684"/>
                  <a:gd name="T44" fmla="*/ 56 w 714"/>
                  <a:gd name="T45" fmla="*/ 26 h 684"/>
                  <a:gd name="T46" fmla="*/ 59 w 714"/>
                  <a:gd name="T47" fmla="*/ 31 h 684"/>
                  <a:gd name="T48" fmla="*/ 46 w 714"/>
                  <a:gd name="T49" fmla="*/ 29 h 684"/>
                  <a:gd name="T50" fmla="*/ 43 w 714"/>
                  <a:gd name="T51" fmla="*/ 26 h 684"/>
                  <a:gd name="T52" fmla="*/ 36 w 714"/>
                  <a:gd name="T53" fmla="*/ 21 h 684"/>
                  <a:gd name="T54" fmla="*/ 26 w 714"/>
                  <a:gd name="T55" fmla="*/ 19 h 684"/>
                  <a:gd name="T56" fmla="*/ 22 w 714"/>
                  <a:gd name="T57" fmla="*/ 21 h 684"/>
                  <a:gd name="T58" fmla="*/ 19 w 714"/>
                  <a:gd name="T59" fmla="*/ 21 h 684"/>
                  <a:gd name="T60" fmla="*/ 9 w 714"/>
                  <a:gd name="T61" fmla="*/ 17 h 684"/>
                  <a:gd name="T62" fmla="*/ 0 w 714"/>
                  <a:gd name="T63" fmla="*/ 12 h 684"/>
                  <a:gd name="T64" fmla="*/ 25 w 714"/>
                  <a:gd name="T65" fmla="*/ 0 h 684"/>
                  <a:gd name="T66" fmla="*/ 43 w 714"/>
                  <a:gd name="T67" fmla="*/ 6 h 684"/>
                  <a:gd name="T68" fmla="*/ 47 w 714"/>
                  <a:gd name="T69" fmla="*/ 6 h 684"/>
                  <a:gd name="T70" fmla="*/ 51 w 714"/>
                  <a:gd name="T71" fmla="*/ 7 h 684"/>
                  <a:gd name="T72" fmla="*/ 55 w 714"/>
                  <a:gd name="T73" fmla="*/ 8 h 684"/>
                  <a:gd name="T74" fmla="*/ 58 w 714"/>
                  <a:gd name="T75" fmla="*/ 8 h 684"/>
                  <a:gd name="T76" fmla="*/ 60 w 714"/>
                  <a:gd name="T77" fmla="*/ 9 h 684"/>
                  <a:gd name="T78" fmla="*/ 61 w 714"/>
                  <a:gd name="T79" fmla="*/ 8 h 684"/>
                  <a:gd name="T80" fmla="*/ 64 w 714"/>
                  <a:gd name="T81" fmla="*/ 9 h 684"/>
                  <a:gd name="T82" fmla="*/ 75 w 714"/>
                  <a:gd name="T83" fmla="*/ 9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4"/>
                  <a:gd name="T127" fmla="*/ 0 h 684"/>
                  <a:gd name="T128" fmla="*/ 714 w 714"/>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60" name="Freeform 237"/>
              <p:cNvSpPr>
                <a:spLocks noChangeAspect="1"/>
              </p:cNvSpPr>
              <p:nvPr/>
            </p:nvSpPr>
            <p:spPr bwMode="auto">
              <a:xfrm>
                <a:off x="3667" y="1330"/>
                <a:ext cx="219" cy="245"/>
              </a:xfrm>
              <a:custGeom>
                <a:avLst/>
                <a:gdLst>
                  <a:gd name="T0" fmla="*/ 28 w 288"/>
                  <a:gd name="T1" fmla="*/ 17 h 360"/>
                  <a:gd name="T2" fmla="*/ 0 w 288"/>
                  <a:gd name="T3" fmla="*/ 14 h 360"/>
                  <a:gd name="T4" fmla="*/ 7 w 288"/>
                  <a:gd name="T5" fmla="*/ 0 h 360"/>
                  <a:gd name="T6" fmla="*/ 12 w 288"/>
                  <a:gd name="T7" fmla="*/ 1 h 360"/>
                  <a:gd name="T8" fmla="*/ 23 w 288"/>
                  <a:gd name="T9" fmla="*/ 1 h 360"/>
                  <a:gd name="T10" fmla="*/ 21 w 288"/>
                  <a:gd name="T11" fmla="*/ 5 h 360"/>
                  <a:gd name="T12" fmla="*/ 33 w 288"/>
                  <a:gd name="T13" fmla="*/ 5 h 360"/>
                  <a:gd name="T14" fmla="*/ 28 w 288"/>
                  <a:gd name="T15" fmla="*/ 14 h 360"/>
                  <a:gd name="T16" fmla="*/ 28 w 288"/>
                  <a:gd name="T17" fmla="*/ 17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360"/>
                  <a:gd name="T29" fmla="*/ 288 w 288"/>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61" name="Freeform 238"/>
              <p:cNvSpPr>
                <a:spLocks noChangeAspect="1"/>
              </p:cNvSpPr>
              <p:nvPr/>
            </p:nvSpPr>
            <p:spPr bwMode="auto">
              <a:xfrm>
                <a:off x="3667" y="1330"/>
                <a:ext cx="219" cy="249"/>
              </a:xfrm>
              <a:custGeom>
                <a:avLst/>
                <a:gdLst>
                  <a:gd name="T0" fmla="*/ 28 w 288"/>
                  <a:gd name="T1" fmla="*/ 16 h 366"/>
                  <a:gd name="T2" fmla="*/ 0 w 288"/>
                  <a:gd name="T3" fmla="*/ 14 h 366"/>
                  <a:gd name="T4" fmla="*/ 7 w 288"/>
                  <a:gd name="T5" fmla="*/ 0 h 366"/>
                  <a:gd name="T6" fmla="*/ 12 w 288"/>
                  <a:gd name="T7" fmla="*/ 1 h 366"/>
                  <a:gd name="T8" fmla="*/ 23 w 288"/>
                  <a:gd name="T9" fmla="*/ 1 h 366"/>
                  <a:gd name="T10" fmla="*/ 21 w 288"/>
                  <a:gd name="T11" fmla="*/ 4 h 366"/>
                  <a:gd name="T12" fmla="*/ 33 w 288"/>
                  <a:gd name="T13" fmla="*/ 5 h 366"/>
                  <a:gd name="T14" fmla="*/ 28 w 288"/>
                  <a:gd name="T15" fmla="*/ 14 h 366"/>
                  <a:gd name="T16" fmla="*/ 28 w 288"/>
                  <a:gd name="T17" fmla="*/ 16 h 366"/>
                  <a:gd name="T18" fmla="*/ 28 w 288"/>
                  <a:gd name="T19" fmla="*/ 16 h 3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366"/>
                  <a:gd name="T32" fmla="*/ 288 w 288"/>
                  <a:gd name="T33" fmla="*/ 366 h 3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62" name="Freeform 239"/>
              <p:cNvSpPr>
                <a:spLocks noChangeAspect="1"/>
              </p:cNvSpPr>
              <p:nvPr/>
            </p:nvSpPr>
            <p:spPr bwMode="auto">
              <a:xfrm>
                <a:off x="5140" y="1163"/>
                <a:ext cx="64" cy="106"/>
              </a:xfrm>
              <a:custGeom>
                <a:avLst/>
                <a:gdLst>
                  <a:gd name="T0" fmla="*/ 8 w 84"/>
                  <a:gd name="T1" fmla="*/ 7 h 156"/>
                  <a:gd name="T2" fmla="*/ 6 w 84"/>
                  <a:gd name="T3" fmla="*/ 7 h 156"/>
                  <a:gd name="T4" fmla="*/ 4 w 84"/>
                  <a:gd name="T5" fmla="*/ 7 h 156"/>
                  <a:gd name="T6" fmla="*/ 3 w 84"/>
                  <a:gd name="T7" fmla="*/ 5 h 156"/>
                  <a:gd name="T8" fmla="*/ 2 w 84"/>
                  <a:gd name="T9" fmla="*/ 5 h 156"/>
                  <a:gd name="T10" fmla="*/ 2 w 84"/>
                  <a:gd name="T11" fmla="*/ 3 h 156"/>
                  <a:gd name="T12" fmla="*/ 0 w 84"/>
                  <a:gd name="T13" fmla="*/ 1 h 156"/>
                  <a:gd name="T14" fmla="*/ 9 w 84"/>
                  <a:gd name="T15" fmla="*/ 0 h 156"/>
                  <a:gd name="T16" fmla="*/ 9 w 84"/>
                  <a:gd name="T17" fmla="*/ 1 h 156"/>
                  <a:gd name="T18" fmla="*/ 8 w 84"/>
                  <a:gd name="T19" fmla="*/ 2 h 156"/>
                  <a:gd name="T20" fmla="*/ 8 w 84"/>
                  <a:gd name="T21" fmla="*/ 5 h 156"/>
                  <a:gd name="T22" fmla="*/ 8 w 84"/>
                  <a:gd name="T23" fmla="*/ 7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56"/>
                  <a:gd name="T38" fmla="*/ 84 w 84"/>
                  <a:gd name="T39" fmla="*/ 156 h 1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63" name="Freeform 240"/>
              <p:cNvSpPr>
                <a:spLocks noChangeAspect="1"/>
              </p:cNvSpPr>
              <p:nvPr/>
            </p:nvSpPr>
            <p:spPr bwMode="auto">
              <a:xfrm>
                <a:off x="5140" y="1163"/>
                <a:ext cx="64" cy="106"/>
              </a:xfrm>
              <a:custGeom>
                <a:avLst/>
                <a:gdLst>
                  <a:gd name="T0" fmla="*/ 8 w 84"/>
                  <a:gd name="T1" fmla="*/ 7 h 156"/>
                  <a:gd name="T2" fmla="*/ 6 w 84"/>
                  <a:gd name="T3" fmla="*/ 7 h 156"/>
                  <a:gd name="T4" fmla="*/ 4 w 84"/>
                  <a:gd name="T5" fmla="*/ 7 h 156"/>
                  <a:gd name="T6" fmla="*/ 3 w 84"/>
                  <a:gd name="T7" fmla="*/ 5 h 156"/>
                  <a:gd name="T8" fmla="*/ 2 w 84"/>
                  <a:gd name="T9" fmla="*/ 5 h 156"/>
                  <a:gd name="T10" fmla="*/ 2 w 84"/>
                  <a:gd name="T11" fmla="*/ 3 h 156"/>
                  <a:gd name="T12" fmla="*/ 0 w 84"/>
                  <a:gd name="T13" fmla="*/ 1 h 156"/>
                  <a:gd name="T14" fmla="*/ 9 w 84"/>
                  <a:gd name="T15" fmla="*/ 0 h 156"/>
                  <a:gd name="T16" fmla="*/ 9 w 84"/>
                  <a:gd name="T17" fmla="*/ 1 h 156"/>
                  <a:gd name="T18" fmla="*/ 8 w 84"/>
                  <a:gd name="T19" fmla="*/ 2 h 156"/>
                  <a:gd name="T20" fmla="*/ 8 w 84"/>
                  <a:gd name="T21" fmla="*/ 5 h 156"/>
                  <a:gd name="T22" fmla="*/ 8 w 84"/>
                  <a:gd name="T23" fmla="*/ 7 h 156"/>
                  <a:gd name="T24" fmla="*/ 8 w 84"/>
                  <a:gd name="T25" fmla="*/ 7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56"/>
                  <a:gd name="T41" fmla="*/ 84 w 8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64" name="Freeform 241"/>
              <p:cNvSpPr>
                <a:spLocks noChangeAspect="1"/>
              </p:cNvSpPr>
              <p:nvPr/>
            </p:nvSpPr>
            <p:spPr bwMode="auto">
              <a:xfrm>
                <a:off x="5149" y="1485"/>
                <a:ext cx="0" cy="8"/>
              </a:xfrm>
              <a:custGeom>
                <a:avLst/>
                <a:gdLst>
                  <a:gd name="T0" fmla="*/ 0 h 12"/>
                  <a:gd name="T1" fmla="*/ 1 h 12"/>
                  <a:gd name="T2" fmla="*/ 0 h 12"/>
                  <a:gd name="T3" fmla="*/ 1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0"/>
                    </a:moveTo>
                    <a:lnTo>
                      <a:pt x="0" y="12"/>
                    </a:lnTo>
                    <a:lnTo>
                      <a:pt x="0" y="0"/>
                    </a:lnTo>
                    <a:lnTo>
                      <a:pt x="0"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65" name="Freeform 242"/>
              <p:cNvSpPr>
                <a:spLocks noChangeAspect="1"/>
              </p:cNvSpPr>
              <p:nvPr/>
            </p:nvSpPr>
            <p:spPr bwMode="auto">
              <a:xfrm>
                <a:off x="5131" y="1485"/>
                <a:ext cx="14" cy="45"/>
              </a:xfrm>
              <a:custGeom>
                <a:avLst/>
                <a:gdLst>
                  <a:gd name="T0" fmla="*/ 2 w 18"/>
                  <a:gd name="T1" fmla="*/ 0 h 66"/>
                  <a:gd name="T2" fmla="*/ 2 w 18"/>
                  <a:gd name="T3" fmla="*/ 3 h 66"/>
                  <a:gd name="T4" fmla="*/ 0 w 18"/>
                  <a:gd name="T5" fmla="*/ 2 h 66"/>
                  <a:gd name="T6" fmla="*/ 2 w 18"/>
                  <a:gd name="T7" fmla="*/ 1 h 66"/>
                  <a:gd name="T8" fmla="*/ 2 w 18"/>
                  <a:gd name="T9" fmla="*/ 0 h 66"/>
                  <a:gd name="T10" fmla="*/ 0 60000 65536"/>
                  <a:gd name="T11" fmla="*/ 0 60000 65536"/>
                  <a:gd name="T12" fmla="*/ 0 60000 65536"/>
                  <a:gd name="T13" fmla="*/ 0 60000 65536"/>
                  <a:gd name="T14" fmla="*/ 0 60000 65536"/>
                  <a:gd name="T15" fmla="*/ 0 w 18"/>
                  <a:gd name="T16" fmla="*/ 0 h 66"/>
                  <a:gd name="T17" fmla="*/ 18 w 18"/>
                  <a:gd name="T18" fmla="*/ 66 h 66"/>
                </a:gdLst>
                <a:ahLst/>
                <a:cxnLst>
                  <a:cxn ang="T10">
                    <a:pos x="T0" y="T1"/>
                  </a:cxn>
                  <a:cxn ang="T11">
                    <a:pos x="T2" y="T3"/>
                  </a:cxn>
                  <a:cxn ang="T12">
                    <a:pos x="T4" y="T5"/>
                  </a:cxn>
                  <a:cxn ang="T13">
                    <a:pos x="T6" y="T7"/>
                  </a:cxn>
                  <a:cxn ang="T14">
                    <a:pos x="T8" y="T9"/>
                  </a:cxn>
                </a:cxnLst>
                <a:rect l="T15" t="T16" r="T17" b="T18"/>
                <a:pathLst>
                  <a:path w="18" h="66">
                    <a:moveTo>
                      <a:pt x="18" y="0"/>
                    </a:moveTo>
                    <a:lnTo>
                      <a:pt x="6" y="66"/>
                    </a:lnTo>
                    <a:lnTo>
                      <a:pt x="0" y="48"/>
                    </a:lnTo>
                    <a:lnTo>
                      <a:pt x="6" y="6"/>
                    </a:lnTo>
                    <a:lnTo>
                      <a:pt x="18"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66" name="Freeform 243"/>
              <p:cNvSpPr>
                <a:spLocks noChangeAspect="1"/>
              </p:cNvSpPr>
              <p:nvPr/>
            </p:nvSpPr>
            <p:spPr bwMode="auto">
              <a:xfrm>
                <a:off x="5131" y="1485"/>
                <a:ext cx="14" cy="45"/>
              </a:xfrm>
              <a:custGeom>
                <a:avLst/>
                <a:gdLst>
                  <a:gd name="T0" fmla="*/ 2 w 18"/>
                  <a:gd name="T1" fmla="*/ 0 h 66"/>
                  <a:gd name="T2" fmla="*/ 2 w 18"/>
                  <a:gd name="T3" fmla="*/ 3 h 66"/>
                  <a:gd name="T4" fmla="*/ 0 w 18"/>
                  <a:gd name="T5" fmla="*/ 2 h 66"/>
                  <a:gd name="T6" fmla="*/ 2 w 18"/>
                  <a:gd name="T7" fmla="*/ 1 h 66"/>
                  <a:gd name="T8" fmla="*/ 2 w 18"/>
                  <a:gd name="T9" fmla="*/ 0 h 66"/>
                  <a:gd name="T10" fmla="*/ 2 w 18"/>
                  <a:gd name="T11" fmla="*/ 1 h 66"/>
                  <a:gd name="T12" fmla="*/ 0 60000 65536"/>
                  <a:gd name="T13" fmla="*/ 0 60000 65536"/>
                  <a:gd name="T14" fmla="*/ 0 60000 65536"/>
                  <a:gd name="T15" fmla="*/ 0 60000 65536"/>
                  <a:gd name="T16" fmla="*/ 0 60000 65536"/>
                  <a:gd name="T17" fmla="*/ 0 60000 65536"/>
                  <a:gd name="T18" fmla="*/ 0 w 18"/>
                  <a:gd name="T19" fmla="*/ 0 h 66"/>
                  <a:gd name="T20" fmla="*/ 18 w 1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8" h="66">
                    <a:moveTo>
                      <a:pt x="18" y="0"/>
                    </a:moveTo>
                    <a:lnTo>
                      <a:pt x="6" y="66"/>
                    </a:lnTo>
                    <a:lnTo>
                      <a:pt x="0" y="48"/>
                    </a:lnTo>
                    <a:lnTo>
                      <a:pt x="6" y="6"/>
                    </a:lnTo>
                    <a:lnTo>
                      <a:pt x="18" y="0"/>
                    </a:lnTo>
                    <a:lnTo>
                      <a:pt x="18"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67" name="Freeform 244"/>
              <p:cNvSpPr>
                <a:spLocks noChangeAspect="1"/>
              </p:cNvSpPr>
              <p:nvPr/>
            </p:nvSpPr>
            <p:spPr bwMode="auto">
              <a:xfrm>
                <a:off x="4843" y="1444"/>
                <a:ext cx="297" cy="151"/>
              </a:xfrm>
              <a:custGeom>
                <a:avLst/>
                <a:gdLst>
                  <a:gd name="T0" fmla="*/ 44 w 390"/>
                  <a:gd name="T1" fmla="*/ 7 h 222"/>
                  <a:gd name="T2" fmla="*/ 43 w 390"/>
                  <a:gd name="T3" fmla="*/ 7 h 222"/>
                  <a:gd name="T4" fmla="*/ 44 w 390"/>
                  <a:gd name="T5" fmla="*/ 7 h 222"/>
                  <a:gd name="T6" fmla="*/ 43 w 390"/>
                  <a:gd name="T7" fmla="*/ 7 h 222"/>
                  <a:gd name="T8" fmla="*/ 11 w 390"/>
                  <a:gd name="T9" fmla="*/ 10 h 222"/>
                  <a:gd name="T10" fmla="*/ 0 w 390"/>
                  <a:gd name="T11" fmla="*/ 10 h 222"/>
                  <a:gd name="T12" fmla="*/ 3 w 390"/>
                  <a:gd name="T13" fmla="*/ 10 h 222"/>
                  <a:gd name="T14" fmla="*/ 8 w 390"/>
                  <a:gd name="T15" fmla="*/ 7 h 222"/>
                  <a:gd name="T16" fmla="*/ 9 w 390"/>
                  <a:gd name="T17" fmla="*/ 7 h 222"/>
                  <a:gd name="T18" fmla="*/ 11 w 390"/>
                  <a:gd name="T19" fmla="*/ 8 h 222"/>
                  <a:gd name="T20" fmla="*/ 18 w 390"/>
                  <a:gd name="T21" fmla="*/ 7 h 222"/>
                  <a:gd name="T22" fmla="*/ 18 w 390"/>
                  <a:gd name="T23" fmla="*/ 6 h 222"/>
                  <a:gd name="T24" fmla="*/ 18 w 390"/>
                  <a:gd name="T25" fmla="*/ 6 h 222"/>
                  <a:gd name="T26" fmla="*/ 21 w 390"/>
                  <a:gd name="T27" fmla="*/ 3 h 222"/>
                  <a:gd name="T28" fmla="*/ 23 w 390"/>
                  <a:gd name="T29" fmla="*/ 3 h 222"/>
                  <a:gd name="T30" fmla="*/ 23 w 390"/>
                  <a:gd name="T31" fmla="*/ 2 h 222"/>
                  <a:gd name="T32" fmla="*/ 24 w 390"/>
                  <a:gd name="T33" fmla="*/ 2 h 222"/>
                  <a:gd name="T34" fmla="*/ 27 w 390"/>
                  <a:gd name="T35" fmla="*/ 1 h 222"/>
                  <a:gd name="T36" fmla="*/ 27 w 390"/>
                  <a:gd name="T37" fmla="*/ 0 h 222"/>
                  <a:gd name="T38" fmla="*/ 30 w 390"/>
                  <a:gd name="T39" fmla="*/ 1 h 222"/>
                  <a:gd name="T40" fmla="*/ 30 w 390"/>
                  <a:gd name="T41" fmla="*/ 1 h 222"/>
                  <a:gd name="T42" fmla="*/ 34 w 390"/>
                  <a:gd name="T43" fmla="*/ 1 h 222"/>
                  <a:gd name="T44" fmla="*/ 34 w 390"/>
                  <a:gd name="T45" fmla="*/ 1 h 222"/>
                  <a:gd name="T46" fmla="*/ 33 w 390"/>
                  <a:gd name="T47" fmla="*/ 2 h 222"/>
                  <a:gd name="T48" fmla="*/ 34 w 390"/>
                  <a:gd name="T49" fmla="*/ 3 h 222"/>
                  <a:gd name="T50" fmla="*/ 34 w 390"/>
                  <a:gd name="T51" fmla="*/ 3 h 222"/>
                  <a:gd name="T52" fmla="*/ 36 w 390"/>
                  <a:gd name="T53" fmla="*/ 3 h 222"/>
                  <a:gd name="T54" fmla="*/ 40 w 390"/>
                  <a:gd name="T55" fmla="*/ 3 h 222"/>
                  <a:gd name="T56" fmla="*/ 40 w 390"/>
                  <a:gd name="T57" fmla="*/ 5 h 222"/>
                  <a:gd name="T58" fmla="*/ 36 w 390"/>
                  <a:gd name="T59" fmla="*/ 3 h 222"/>
                  <a:gd name="T60" fmla="*/ 39 w 390"/>
                  <a:gd name="T61" fmla="*/ 5 h 222"/>
                  <a:gd name="T62" fmla="*/ 40 w 390"/>
                  <a:gd name="T63" fmla="*/ 5 h 222"/>
                  <a:gd name="T64" fmla="*/ 40 w 390"/>
                  <a:gd name="T65" fmla="*/ 5 h 222"/>
                  <a:gd name="T66" fmla="*/ 40 w 390"/>
                  <a:gd name="T67" fmla="*/ 5 h 222"/>
                  <a:gd name="T68" fmla="*/ 40 w 390"/>
                  <a:gd name="T69" fmla="*/ 5 h 222"/>
                  <a:gd name="T70" fmla="*/ 40 w 390"/>
                  <a:gd name="T71" fmla="*/ 5 h 222"/>
                  <a:gd name="T72" fmla="*/ 40 w 390"/>
                  <a:gd name="T73" fmla="*/ 5 h 222"/>
                  <a:gd name="T74" fmla="*/ 37 w 390"/>
                  <a:gd name="T75" fmla="*/ 5 h 222"/>
                  <a:gd name="T76" fmla="*/ 42 w 390"/>
                  <a:gd name="T77" fmla="*/ 7 h 222"/>
                  <a:gd name="T78" fmla="*/ 40 w 390"/>
                  <a:gd name="T79" fmla="*/ 7 h 222"/>
                  <a:gd name="T80" fmla="*/ 37 w 390"/>
                  <a:gd name="T81" fmla="*/ 5 h 222"/>
                  <a:gd name="T82" fmla="*/ 37 w 390"/>
                  <a:gd name="T83" fmla="*/ 5 h 222"/>
                  <a:gd name="T84" fmla="*/ 39 w 390"/>
                  <a:gd name="T85" fmla="*/ 6 h 222"/>
                  <a:gd name="T86" fmla="*/ 40 w 390"/>
                  <a:gd name="T87" fmla="*/ 7 h 222"/>
                  <a:gd name="T88" fmla="*/ 43 w 390"/>
                  <a:gd name="T89" fmla="*/ 7 h 222"/>
                  <a:gd name="T90" fmla="*/ 44 w 390"/>
                  <a:gd name="T91" fmla="*/ 7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0"/>
                  <a:gd name="T139" fmla="*/ 0 h 222"/>
                  <a:gd name="T140" fmla="*/ 390 w 390"/>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68" name="Freeform 245"/>
              <p:cNvSpPr>
                <a:spLocks noChangeAspect="1"/>
              </p:cNvSpPr>
              <p:nvPr/>
            </p:nvSpPr>
            <p:spPr bwMode="auto">
              <a:xfrm>
                <a:off x="4843" y="1444"/>
                <a:ext cx="297" cy="151"/>
              </a:xfrm>
              <a:custGeom>
                <a:avLst/>
                <a:gdLst>
                  <a:gd name="T0" fmla="*/ 44 w 390"/>
                  <a:gd name="T1" fmla="*/ 7 h 222"/>
                  <a:gd name="T2" fmla="*/ 43 w 390"/>
                  <a:gd name="T3" fmla="*/ 7 h 222"/>
                  <a:gd name="T4" fmla="*/ 44 w 390"/>
                  <a:gd name="T5" fmla="*/ 7 h 222"/>
                  <a:gd name="T6" fmla="*/ 43 w 390"/>
                  <a:gd name="T7" fmla="*/ 7 h 222"/>
                  <a:gd name="T8" fmla="*/ 11 w 390"/>
                  <a:gd name="T9" fmla="*/ 10 h 222"/>
                  <a:gd name="T10" fmla="*/ 0 w 390"/>
                  <a:gd name="T11" fmla="*/ 10 h 222"/>
                  <a:gd name="T12" fmla="*/ 3 w 390"/>
                  <a:gd name="T13" fmla="*/ 10 h 222"/>
                  <a:gd name="T14" fmla="*/ 8 w 390"/>
                  <a:gd name="T15" fmla="*/ 7 h 222"/>
                  <a:gd name="T16" fmla="*/ 9 w 390"/>
                  <a:gd name="T17" fmla="*/ 7 h 222"/>
                  <a:gd name="T18" fmla="*/ 11 w 390"/>
                  <a:gd name="T19" fmla="*/ 8 h 222"/>
                  <a:gd name="T20" fmla="*/ 18 w 390"/>
                  <a:gd name="T21" fmla="*/ 7 h 222"/>
                  <a:gd name="T22" fmla="*/ 18 w 390"/>
                  <a:gd name="T23" fmla="*/ 6 h 222"/>
                  <a:gd name="T24" fmla="*/ 18 w 390"/>
                  <a:gd name="T25" fmla="*/ 6 h 222"/>
                  <a:gd name="T26" fmla="*/ 21 w 390"/>
                  <a:gd name="T27" fmla="*/ 3 h 222"/>
                  <a:gd name="T28" fmla="*/ 23 w 390"/>
                  <a:gd name="T29" fmla="*/ 3 h 222"/>
                  <a:gd name="T30" fmla="*/ 23 w 390"/>
                  <a:gd name="T31" fmla="*/ 2 h 222"/>
                  <a:gd name="T32" fmla="*/ 24 w 390"/>
                  <a:gd name="T33" fmla="*/ 2 h 222"/>
                  <a:gd name="T34" fmla="*/ 27 w 390"/>
                  <a:gd name="T35" fmla="*/ 1 h 222"/>
                  <a:gd name="T36" fmla="*/ 27 w 390"/>
                  <a:gd name="T37" fmla="*/ 0 h 222"/>
                  <a:gd name="T38" fmla="*/ 30 w 390"/>
                  <a:gd name="T39" fmla="*/ 1 h 222"/>
                  <a:gd name="T40" fmla="*/ 30 w 390"/>
                  <a:gd name="T41" fmla="*/ 1 h 222"/>
                  <a:gd name="T42" fmla="*/ 34 w 390"/>
                  <a:gd name="T43" fmla="*/ 1 h 222"/>
                  <a:gd name="T44" fmla="*/ 34 w 390"/>
                  <a:gd name="T45" fmla="*/ 1 h 222"/>
                  <a:gd name="T46" fmla="*/ 33 w 390"/>
                  <a:gd name="T47" fmla="*/ 2 h 222"/>
                  <a:gd name="T48" fmla="*/ 34 w 390"/>
                  <a:gd name="T49" fmla="*/ 3 h 222"/>
                  <a:gd name="T50" fmla="*/ 34 w 390"/>
                  <a:gd name="T51" fmla="*/ 3 h 222"/>
                  <a:gd name="T52" fmla="*/ 36 w 390"/>
                  <a:gd name="T53" fmla="*/ 3 h 222"/>
                  <a:gd name="T54" fmla="*/ 40 w 390"/>
                  <a:gd name="T55" fmla="*/ 3 h 222"/>
                  <a:gd name="T56" fmla="*/ 40 w 390"/>
                  <a:gd name="T57" fmla="*/ 5 h 222"/>
                  <a:gd name="T58" fmla="*/ 36 w 390"/>
                  <a:gd name="T59" fmla="*/ 3 h 222"/>
                  <a:gd name="T60" fmla="*/ 39 w 390"/>
                  <a:gd name="T61" fmla="*/ 5 h 222"/>
                  <a:gd name="T62" fmla="*/ 40 w 390"/>
                  <a:gd name="T63" fmla="*/ 5 h 222"/>
                  <a:gd name="T64" fmla="*/ 40 w 390"/>
                  <a:gd name="T65" fmla="*/ 5 h 222"/>
                  <a:gd name="T66" fmla="*/ 40 w 390"/>
                  <a:gd name="T67" fmla="*/ 5 h 222"/>
                  <a:gd name="T68" fmla="*/ 40 w 390"/>
                  <a:gd name="T69" fmla="*/ 5 h 222"/>
                  <a:gd name="T70" fmla="*/ 40 w 390"/>
                  <a:gd name="T71" fmla="*/ 5 h 222"/>
                  <a:gd name="T72" fmla="*/ 40 w 390"/>
                  <a:gd name="T73" fmla="*/ 5 h 222"/>
                  <a:gd name="T74" fmla="*/ 37 w 390"/>
                  <a:gd name="T75" fmla="*/ 5 h 222"/>
                  <a:gd name="T76" fmla="*/ 42 w 390"/>
                  <a:gd name="T77" fmla="*/ 7 h 222"/>
                  <a:gd name="T78" fmla="*/ 40 w 390"/>
                  <a:gd name="T79" fmla="*/ 7 h 222"/>
                  <a:gd name="T80" fmla="*/ 37 w 390"/>
                  <a:gd name="T81" fmla="*/ 5 h 222"/>
                  <a:gd name="T82" fmla="*/ 37 w 390"/>
                  <a:gd name="T83" fmla="*/ 5 h 222"/>
                  <a:gd name="T84" fmla="*/ 39 w 390"/>
                  <a:gd name="T85" fmla="*/ 6 h 222"/>
                  <a:gd name="T86" fmla="*/ 40 w 390"/>
                  <a:gd name="T87" fmla="*/ 7 h 222"/>
                  <a:gd name="T88" fmla="*/ 43 w 390"/>
                  <a:gd name="T89" fmla="*/ 7 h 222"/>
                  <a:gd name="T90" fmla="*/ 44 w 390"/>
                  <a:gd name="T91" fmla="*/ 7 h 222"/>
                  <a:gd name="T92" fmla="*/ 44 w 390"/>
                  <a:gd name="T93" fmla="*/ 7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0"/>
                  <a:gd name="T142" fmla="*/ 0 h 222"/>
                  <a:gd name="T143" fmla="*/ 390 w 39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69" name="Freeform 246"/>
              <p:cNvSpPr>
                <a:spLocks noChangeAspect="1"/>
              </p:cNvSpPr>
              <p:nvPr/>
            </p:nvSpPr>
            <p:spPr bwMode="auto">
              <a:xfrm>
                <a:off x="3424" y="976"/>
                <a:ext cx="261" cy="167"/>
              </a:xfrm>
              <a:custGeom>
                <a:avLst/>
                <a:gdLst>
                  <a:gd name="T0" fmla="*/ 3 w 342"/>
                  <a:gd name="T1" fmla="*/ 7 h 246"/>
                  <a:gd name="T2" fmla="*/ 0 w 342"/>
                  <a:gd name="T3" fmla="*/ 7 h 246"/>
                  <a:gd name="T4" fmla="*/ 2 w 342"/>
                  <a:gd name="T5" fmla="*/ 5 h 246"/>
                  <a:gd name="T6" fmla="*/ 2 w 342"/>
                  <a:gd name="T7" fmla="*/ 7 h 246"/>
                  <a:gd name="T8" fmla="*/ 2 w 342"/>
                  <a:gd name="T9" fmla="*/ 5 h 246"/>
                  <a:gd name="T10" fmla="*/ 2 w 342"/>
                  <a:gd name="T11" fmla="*/ 5 h 246"/>
                  <a:gd name="T12" fmla="*/ 2 w 342"/>
                  <a:gd name="T13" fmla="*/ 5 h 246"/>
                  <a:gd name="T14" fmla="*/ 2 w 342"/>
                  <a:gd name="T15" fmla="*/ 5 h 246"/>
                  <a:gd name="T16" fmla="*/ 2 w 342"/>
                  <a:gd name="T17" fmla="*/ 2 h 246"/>
                  <a:gd name="T18" fmla="*/ 2 w 342"/>
                  <a:gd name="T19" fmla="*/ 1 h 246"/>
                  <a:gd name="T20" fmla="*/ 2 w 342"/>
                  <a:gd name="T21" fmla="*/ 1 h 246"/>
                  <a:gd name="T22" fmla="*/ 5 w 342"/>
                  <a:gd name="T23" fmla="*/ 1 h 246"/>
                  <a:gd name="T24" fmla="*/ 8 w 342"/>
                  <a:gd name="T25" fmla="*/ 2 h 246"/>
                  <a:gd name="T26" fmla="*/ 9 w 342"/>
                  <a:gd name="T27" fmla="*/ 3 h 246"/>
                  <a:gd name="T28" fmla="*/ 9 w 342"/>
                  <a:gd name="T29" fmla="*/ 2 h 246"/>
                  <a:gd name="T30" fmla="*/ 11 w 342"/>
                  <a:gd name="T31" fmla="*/ 3 h 246"/>
                  <a:gd name="T32" fmla="*/ 11 w 342"/>
                  <a:gd name="T33" fmla="*/ 3 h 246"/>
                  <a:gd name="T34" fmla="*/ 9 w 342"/>
                  <a:gd name="T35" fmla="*/ 3 h 246"/>
                  <a:gd name="T36" fmla="*/ 7 w 342"/>
                  <a:gd name="T37" fmla="*/ 5 h 246"/>
                  <a:gd name="T38" fmla="*/ 7 w 342"/>
                  <a:gd name="T39" fmla="*/ 5 h 246"/>
                  <a:gd name="T40" fmla="*/ 11 w 342"/>
                  <a:gd name="T41" fmla="*/ 3 h 246"/>
                  <a:gd name="T42" fmla="*/ 11 w 342"/>
                  <a:gd name="T43" fmla="*/ 3 h 246"/>
                  <a:gd name="T44" fmla="*/ 11 w 342"/>
                  <a:gd name="T45" fmla="*/ 3 h 246"/>
                  <a:gd name="T46" fmla="*/ 11 w 342"/>
                  <a:gd name="T47" fmla="*/ 3 h 246"/>
                  <a:gd name="T48" fmla="*/ 9 w 342"/>
                  <a:gd name="T49" fmla="*/ 3 h 246"/>
                  <a:gd name="T50" fmla="*/ 11 w 342"/>
                  <a:gd name="T51" fmla="*/ 5 h 246"/>
                  <a:gd name="T52" fmla="*/ 9 w 342"/>
                  <a:gd name="T53" fmla="*/ 5 h 246"/>
                  <a:gd name="T54" fmla="*/ 9 w 342"/>
                  <a:gd name="T55" fmla="*/ 5 h 246"/>
                  <a:gd name="T56" fmla="*/ 8 w 342"/>
                  <a:gd name="T57" fmla="*/ 5 h 246"/>
                  <a:gd name="T58" fmla="*/ 8 w 342"/>
                  <a:gd name="T59" fmla="*/ 5 h 246"/>
                  <a:gd name="T60" fmla="*/ 7 w 342"/>
                  <a:gd name="T61" fmla="*/ 5 h 246"/>
                  <a:gd name="T62" fmla="*/ 8 w 342"/>
                  <a:gd name="T63" fmla="*/ 5 h 246"/>
                  <a:gd name="T64" fmla="*/ 11 w 342"/>
                  <a:gd name="T65" fmla="*/ 5 h 246"/>
                  <a:gd name="T66" fmla="*/ 11 w 342"/>
                  <a:gd name="T67" fmla="*/ 3 h 246"/>
                  <a:gd name="T68" fmla="*/ 12 w 342"/>
                  <a:gd name="T69" fmla="*/ 3 h 246"/>
                  <a:gd name="T70" fmla="*/ 11 w 342"/>
                  <a:gd name="T71" fmla="*/ 1 h 246"/>
                  <a:gd name="T72" fmla="*/ 12 w 342"/>
                  <a:gd name="T73" fmla="*/ 1 h 246"/>
                  <a:gd name="T74" fmla="*/ 12 w 342"/>
                  <a:gd name="T75" fmla="*/ 0 h 246"/>
                  <a:gd name="T76" fmla="*/ 40 w 342"/>
                  <a:gd name="T77" fmla="*/ 3 h 246"/>
                  <a:gd name="T78" fmla="*/ 35 w 342"/>
                  <a:gd name="T79" fmla="*/ 11 h 246"/>
                  <a:gd name="T80" fmla="*/ 25 w 342"/>
                  <a:gd name="T81" fmla="*/ 10 h 246"/>
                  <a:gd name="T82" fmla="*/ 13 w 342"/>
                  <a:gd name="T83" fmla="*/ 10 h 246"/>
                  <a:gd name="T84" fmla="*/ 9 w 342"/>
                  <a:gd name="T85" fmla="*/ 10 h 246"/>
                  <a:gd name="T86" fmla="*/ 7 w 342"/>
                  <a:gd name="T87" fmla="*/ 10 h 246"/>
                  <a:gd name="T88" fmla="*/ 5 w 342"/>
                  <a:gd name="T89" fmla="*/ 10 h 246"/>
                  <a:gd name="T90" fmla="*/ 5 w 342"/>
                  <a:gd name="T91" fmla="*/ 8 h 246"/>
                  <a:gd name="T92" fmla="*/ 3 w 342"/>
                  <a:gd name="T93" fmla="*/ 7 h 2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246"/>
                  <a:gd name="T143" fmla="*/ 342 w 342"/>
                  <a:gd name="T144" fmla="*/ 246 h 2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246">
                    <a:moveTo>
                      <a:pt x="24" y="162"/>
                    </a:moveTo>
                    <a:lnTo>
                      <a:pt x="0" y="150"/>
                    </a:lnTo>
                    <a:lnTo>
                      <a:pt x="6" y="126"/>
                    </a:lnTo>
                    <a:lnTo>
                      <a:pt x="6" y="144"/>
                    </a:lnTo>
                    <a:lnTo>
                      <a:pt x="18" y="126"/>
                    </a:lnTo>
                    <a:lnTo>
                      <a:pt x="6" y="126"/>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70" name="Freeform 247"/>
              <p:cNvSpPr>
                <a:spLocks noChangeAspect="1"/>
              </p:cNvSpPr>
              <p:nvPr/>
            </p:nvSpPr>
            <p:spPr bwMode="auto">
              <a:xfrm>
                <a:off x="3424" y="976"/>
                <a:ext cx="261" cy="167"/>
              </a:xfrm>
              <a:custGeom>
                <a:avLst/>
                <a:gdLst>
                  <a:gd name="T0" fmla="*/ 3 w 342"/>
                  <a:gd name="T1" fmla="*/ 7 h 246"/>
                  <a:gd name="T2" fmla="*/ 0 w 342"/>
                  <a:gd name="T3" fmla="*/ 7 h 246"/>
                  <a:gd name="T4" fmla="*/ 2 w 342"/>
                  <a:gd name="T5" fmla="*/ 5 h 246"/>
                  <a:gd name="T6" fmla="*/ 2 w 342"/>
                  <a:gd name="T7" fmla="*/ 7 h 246"/>
                  <a:gd name="T8" fmla="*/ 2 w 342"/>
                  <a:gd name="T9" fmla="*/ 5 h 246"/>
                  <a:gd name="T10" fmla="*/ 2 w 342"/>
                  <a:gd name="T11" fmla="*/ 5 h 246"/>
                  <a:gd name="T12" fmla="*/ 2 w 342"/>
                  <a:gd name="T13" fmla="*/ 5 h 246"/>
                  <a:gd name="T14" fmla="*/ 3 w 342"/>
                  <a:gd name="T15" fmla="*/ 5 h 246"/>
                  <a:gd name="T16" fmla="*/ 2 w 342"/>
                  <a:gd name="T17" fmla="*/ 5 h 246"/>
                  <a:gd name="T18" fmla="*/ 2 w 342"/>
                  <a:gd name="T19" fmla="*/ 2 h 246"/>
                  <a:gd name="T20" fmla="*/ 2 w 342"/>
                  <a:gd name="T21" fmla="*/ 1 h 246"/>
                  <a:gd name="T22" fmla="*/ 2 w 342"/>
                  <a:gd name="T23" fmla="*/ 1 h 246"/>
                  <a:gd name="T24" fmla="*/ 5 w 342"/>
                  <a:gd name="T25" fmla="*/ 1 h 246"/>
                  <a:gd name="T26" fmla="*/ 8 w 342"/>
                  <a:gd name="T27" fmla="*/ 2 h 246"/>
                  <a:gd name="T28" fmla="*/ 9 w 342"/>
                  <a:gd name="T29" fmla="*/ 3 h 246"/>
                  <a:gd name="T30" fmla="*/ 9 w 342"/>
                  <a:gd name="T31" fmla="*/ 2 h 246"/>
                  <a:gd name="T32" fmla="*/ 11 w 342"/>
                  <a:gd name="T33" fmla="*/ 3 h 246"/>
                  <a:gd name="T34" fmla="*/ 11 w 342"/>
                  <a:gd name="T35" fmla="*/ 3 h 246"/>
                  <a:gd name="T36" fmla="*/ 9 w 342"/>
                  <a:gd name="T37" fmla="*/ 3 h 246"/>
                  <a:gd name="T38" fmla="*/ 7 w 342"/>
                  <a:gd name="T39" fmla="*/ 5 h 246"/>
                  <a:gd name="T40" fmla="*/ 8 w 342"/>
                  <a:gd name="T41" fmla="*/ 5 h 246"/>
                  <a:gd name="T42" fmla="*/ 7 w 342"/>
                  <a:gd name="T43" fmla="*/ 5 h 246"/>
                  <a:gd name="T44" fmla="*/ 11 w 342"/>
                  <a:gd name="T45" fmla="*/ 3 h 246"/>
                  <a:gd name="T46" fmla="*/ 11 w 342"/>
                  <a:gd name="T47" fmla="*/ 3 h 246"/>
                  <a:gd name="T48" fmla="*/ 11 w 342"/>
                  <a:gd name="T49" fmla="*/ 3 h 246"/>
                  <a:gd name="T50" fmla="*/ 11 w 342"/>
                  <a:gd name="T51" fmla="*/ 3 h 246"/>
                  <a:gd name="T52" fmla="*/ 9 w 342"/>
                  <a:gd name="T53" fmla="*/ 3 h 246"/>
                  <a:gd name="T54" fmla="*/ 11 w 342"/>
                  <a:gd name="T55" fmla="*/ 5 h 246"/>
                  <a:gd name="T56" fmla="*/ 9 w 342"/>
                  <a:gd name="T57" fmla="*/ 5 h 246"/>
                  <a:gd name="T58" fmla="*/ 9 w 342"/>
                  <a:gd name="T59" fmla="*/ 5 h 246"/>
                  <a:gd name="T60" fmla="*/ 8 w 342"/>
                  <a:gd name="T61" fmla="*/ 5 h 246"/>
                  <a:gd name="T62" fmla="*/ 8 w 342"/>
                  <a:gd name="T63" fmla="*/ 5 h 246"/>
                  <a:gd name="T64" fmla="*/ 7 w 342"/>
                  <a:gd name="T65" fmla="*/ 5 h 246"/>
                  <a:gd name="T66" fmla="*/ 8 w 342"/>
                  <a:gd name="T67" fmla="*/ 5 h 246"/>
                  <a:gd name="T68" fmla="*/ 11 w 342"/>
                  <a:gd name="T69" fmla="*/ 5 h 246"/>
                  <a:gd name="T70" fmla="*/ 11 w 342"/>
                  <a:gd name="T71" fmla="*/ 3 h 246"/>
                  <a:gd name="T72" fmla="*/ 12 w 342"/>
                  <a:gd name="T73" fmla="*/ 3 h 246"/>
                  <a:gd name="T74" fmla="*/ 11 w 342"/>
                  <a:gd name="T75" fmla="*/ 1 h 246"/>
                  <a:gd name="T76" fmla="*/ 12 w 342"/>
                  <a:gd name="T77" fmla="*/ 1 h 246"/>
                  <a:gd name="T78" fmla="*/ 12 w 342"/>
                  <a:gd name="T79" fmla="*/ 0 h 246"/>
                  <a:gd name="T80" fmla="*/ 40 w 342"/>
                  <a:gd name="T81" fmla="*/ 3 h 246"/>
                  <a:gd name="T82" fmla="*/ 35 w 342"/>
                  <a:gd name="T83" fmla="*/ 11 h 246"/>
                  <a:gd name="T84" fmla="*/ 25 w 342"/>
                  <a:gd name="T85" fmla="*/ 10 h 246"/>
                  <a:gd name="T86" fmla="*/ 13 w 342"/>
                  <a:gd name="T87" fmla="*/ 10 h 246"/>
                  <a:gd name="T88" fmla="*/ 9 w 342"/>
                  <a:gd name="T89" fmla="*/ 10 h 246"/>
                  <a:gd name="T90" fmla="*/ 7 w 342"/>
                  <a:gd name="T91" fmla="*/ 10 h 246"/>
                  <a:gd name="T92" fmla="*/ 5 w 342"/>
                  <a:gd name="T93" fmla="*/ 10 h 246"/>
                  <a:gd name="T94" fmla="*/ 5 w 342"/>
                  <a:gd name="T95" fmla="*/ 8 h 246"/>
                  <a:gd name="T96" fmla="*/ 3 w 342"/>
                  <a:gd name="T97" fmla="*/ 7 h 246"/>
                  <a:gd name="T98" fmla="*/ 3 w 342"/>
                  <a:gd name="T99" fmla="*/ 7 h 2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2"/>
                  <a:gd name="T151" fmla="*/ 0 h 246"/>
                  <a:gd name="T152" fmla="*/ 342 w 342"/>
                  <a:gd name="T153" fmla="*/ 246 h 2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71" name="Freeform 248"/>
              <p:cNvSpPr>
                <a:spLocks noChangeAspect="1"/>
              </p:cNvSpPr>
              <p:nvPr/>
            </p:nvSpPr>
            <p:spPr bwMode="auto">
              <a:xfrm>
                <a:off x="4870" y="1408"/>
                <a:ext cx="174" cy="154"/>
              </a:xfrm>
              <a:custGeom>
                <a:avLst/>
                <a:gdLst>
                  <a:gd name="T0" fmla="*/ 16 w 228"/>
                  <a:gd name="T1" fmla="*/ 2 h 228"/>
                  <a:gd name="T2" fmla="*/ 16 w 228"/>
                  <a:gd name="T3" fmla="*/ 3 h 228"/>
                  <a:gd name="T4" fmla="*/ 21 w 228"/>
                  <a:gd name="T5" fmla="*/ 2 h 228"/>
                  <a:gd name="T6" fmla="*/ 22 w 228"/>
                  <a:gd name="T7" fmla="*/ 2 h 228"/>
                  <a:gd name="T8" fmla="*/ 24 w 228"/>
                  <a:gd name="T9" fmla="*/ 2 h 228"/>
                  <a:gd name="T10" fmla="*/ 26 w 228"/>
                  <a:gd name="T11" fmla="*/ 2 h 228"/>
                  <a:gd name="T12" fmla="*/ 27 w 228"/>
                  <a:gd name="T13" fmla="*/ 3 h 228"/>
                  <a:gd name="T14" fmla="*/ 27 w 228"/>
                  <a:gd name="T15" fmla="*/ 3 h 228"/>
                  <a:gd name="T16" fmla="*/ 23 w 228"/>
                  <a:gd name="T17" fmla="*/ 2 h 228"/>
                  <a:gd name="T18" fmla="*/ 23 w 228"/>
                  <a:gd name="T19" fmla="*/ 3 h 228"/>
                  <a:gd name="T20" fmla="*/ 21 w 228"/>
                  <a:gd name="T21" fmla="*/ 5 h 228"/>
                  <a:gd name="T22" fmla="*/ 20 w 228"/>
                  <a:gd name="T23" fmla="*/ 5 h 228"/>
                  <a:gd name="T24" fmla="*/ 19 w 228"/>
                  <a:gd name="T25" fmla="*/ 5 h 228"/>
                  <a:gd name="T26" fmla="*/ 16 w 228"/>
                  <a:gd name="T27" fmla="*/ 5 h 228"/>
                  <a:gd name="T28" fmla="*/ 14 w 228"/>
                  <a:gd name="T29" fmla="*/ 8 h 228"/>
                  <a:gd name="T30" fmla="*/ 15 w 228"/>
                  <a:gd name="T31" fmla="*/ 8 h 228"/>
                  <a:gd name="T32" fmla="*/ 14 w 228"/>
                  <a:gd name="T33" fmla="*/ 9 h 228"/>
                  <a:gd name="T34" fmla="*/ 7 w 228"/>
                  <a:gd name="T35" fmla="*/ 10 h 228"/>
                  <a:gd name="T36" fmla="*/ 5 w 228"/>
                  <a:gd name="T37" fmla="*/ 9 h 228"/>
                  <a:gd name="T38" fmla="*/ 5 w 228"/>
                  <a:gd name="T39" fmla="*/ 9 h 228"/>
                  <a:gd name="T40" fmla="*/ 2 w 228"/>
                  <a:gd name="T41" fmla="*/ 8 h 228"/>
                  <a:gd name="T42" fmla="*/ 0 w 228"/>
                  <a:gd name="T43" fmla="*/ 7 h 228"/>
                  <a:gd name="T44" fmla="*/ 2 w 228"/>
                  <a:gd name="T45" fmla="*/ 6 h 228"/>
                  <a:gd name="T46" fmla="*/ 3 w 228"/>
                  <a:gd name="T47" fmla="*/ 5 h 228"/>
                  <a:gd name="T48" fmla="*/ 4 w 228"/>
                  <a:gd name="T49" fmla="*/ 5 h 228"/>
                  <a:gd name="T50" fmla="*/ 4 w 228"/>
                  <a:gd name="T51" fmla="*/ 4 h 228"/>
                  <a:gd name="T52" fmla="*/ 8 w 228"/>
                  <a:gd name="T53" fmla="*/ 3 h 228"/>
                  <a:gd name="T54" fmla="*/ 9 w 228"/>
                  <a:gd name="T55" fmla="*/ 1 h 228"/>
                  <a:gd name="T56" fmla="*/ 8 w 228"/>
                  <a:gd name="T57" fmla="*/ 1 h 228"/>
                  <a:gd name="T58" fmla="*/ 9 w 228"/>
                  <a:gd name="T59" fmla="*/ 0 h 228"/>
                  <a:gd name="T60" fmla="*/ 11 w 228"/>
                  <a:gd name="T61" fmla="*/ 2 h 228"/>
                  <a:gd name="T62" fmla="*/ 15 w 228"/>
                  <a:gd name="T63" fmla="*/ 2 h 228"/>
                  <a:gd name="T64" fmla="*/ 16 w 228"/>
                  <a:gd name="T65" fmla="*/ 2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228"/>
                  <a:gd name="T101" fmla="*/ 228 w 228"/>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72" name="Freeform 249"/>
              <p:cNvSpPr>
                <a:spLocks noChangeAspect="1"/>
              </p:cNvSpPr>
              <p:nvPr/>
            </p:nvSpPr>
            <p:spPr bwMode="auto">
              <a:xfrm>
                <a:off x="4870" y="1408"/>
                <a:ext cx="174" cy="154"/>
              </a:xfrm>
              <a:custGeom>
                <a:avLst/>
                <a:gdLst>
                  <a:gd name="T0" fmla="*/ 16 w 228"/>
                  <a:gd name="T1" fmla="*/ 2 h 228"/>
                  <a:gd name="T2" fmla="*/ 16 w 228"/>
                  <a:gd name="T3" fmla="*/ 3 h 228"/>
                  <a:gd name="T4" fmla="*/ 21 w 228"/>
                  <a:gd name="T5" fmla="*/ 2 h 228"/>
                  <a:gd name="T6" fmla="*/ 22 w 228"/>
                  <a:gd name="T7" fmla="*/ 2 h 228"/>
                  <a:gd name="T8" fmla="*/ 24 w 228"/>
                  <a:gd name="T9" fmla="*/ 2 h 228"/>
                  <a:gd name="T10" fmla="*/ 26 w 228"/>
                  <a:gd name="T11" fmla="*/ 2 h 228"/>
                  <a:gd name="T12" fmla="*/ 27 w 228"/>
                  <a:gd name="T13" fmla="*/ 3 h 228"/>
                  <a:gd name="T14" fmla="*/ 27 w 228"/>
                  <a:gd name="T15" fmla="*/ 3 h 228"/>
                  <a:gd name="T16" fmla="*/ 23 w 228"/>
                  <a:gd name="T17" fmla="*/ 2 h 228"/>
                  <a:gd name="T18" fmla="*/ 23 w 228"/>
                  <a:gd name="T19" fmla="*/ 3 h 228"/>
                  <a:gd name="T20" fmla="*/ 21 w 228"/>
                  <a:gd name="T21" fmla="*/ 5 h 228"/>
                  <a:gd name="T22" fmla="*/ 20 w 228"/>
                  <a:gd name="T23" fmla="*/ 5 h 228"/>
                  <a:gd name="T24" fmla="*/ 19 w 228"/>
                  <a:gd name="T25" fmla="*/ 5 h 228"/>
                  <a:gd name="T26" fmla="*/ 16 w 228"/>
                  <a:gd name="T27" fmla="*/ 5 h 228"/>
                  <a:gd name="T28" fmla="*/ 14 w 228"/>
                  <a:gd name="T29" fmla="*/ 8 h 228"/>
                  <a:gd name="T30" fmla="*/ 15 w 228"/>
                  <a:gd name="T31" fmla="*/ 8 h 228"/>
                  <a:gd name="T32" fmla="*/ 14 w 228"/>
                  <a:gd name="T33" fmla="*/ 9 h 228"/>
                  <a:gd name="T34" fmla="*/ 7 w 228"/>
                  <a:gd name="T35" fmla="*/ 10 h 228"/>
                  <a:gd name="T36" fmla="*/ 5 w 228"/>
                  <a:gd name="T37" fmla="*/ 9 h 228"/>
                  <a:gd name="T38" fmla="*/ 5 w 228"/>
                  <a:gd name="T39" fmla="*/ 9 h 228"/>
                  <a:gd name="T40" fmla="*/ 2 w 228"/>
                  <a:gd name="T41" fmla="*/ 8 h 228"/>
                  <a:gd name="T42" fmla="*/ 0 w 228"/>
                  <a:gd name="T43" fmla="*/ 7 h 228"/>
                  <a:gd name="T44" fmla="*/ 2 w 228"/>
                  <a:gd name="T45" fmla="*/ 6 h 228"/>
                  <a:gd name="T46" fmla="*/ 3 w 228"/>
                  <a:gd name="T47" fmla="*/ 5 h 228"/>
                  <a:gd name="T48" fmla="*/ 4 w 228"/>
                  <a:gd name="T49" fmla="*/ 5 h 228"/>
                  <a:gd name="T50" fmla="*/ 4 w 228"/>
                  <a:gd name="T51" fmla="*/ 4 h 228"/>
                  <a:gd name="T52" fmla="*/ 8 w 228"/>
                  <a:gd name="T53" fmla="*/ 3 h 228"/>
                  <a:gd name="T54" fmla="*/ 9 w 228"/>
                  <a:gd name="T55" fmla="*/ 1 h 228"/>
                  <a:gd name="T56" fmla="*/ 8 w 228"/>
                  <a:gd name="T57" fmla="*/ 1 h 228"/>
                  <a:gd name="T58" fmla="*/ 9 w 228"/>
                  <a:gd name="T59" fmla="*/ 0 h 228"/>
                  <a:gd name="T60" fmla="*/ 11 w 228"/>
                  <a:gd name="T61" fmla="*/ 2 h 228"/>
                  <a:gd name="T62" fmla="*/ 15 w 228"/>
                  <a:gd name="T63" fmla="*/ 2 h 228"/>
                  <a:gd name="T64" fmla="*/ 16 w 228"/>
                  <a:gd name="T65" fmla="*/ 2 h 228"/>
                  <a:gd name="T66" fmla="*/ 16 w 228"/>
                  <a:gd name="T67" fmla="*/ 2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8"/>
                  <a:gd name="T103" fmla="*/ 0 h 228"/>
                  <a:gd name="T104" fmla="*/ 228 w 228"/>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73" name="Freeform 250"/>
              <p:cNvSpPr>
                <a:spLocks noChangeAspect="1"/>
              </p:cNvSpPr>
              <p:nvPr/>
            </p:nvSpPr>
            <p:spPr bwMode="auto">
              <a:xfrm>
                <a:off x="4468" y="1171"/>
                <a:ext cx="205" cy="192"/>
              </a:xfrm>
              <a:custGeom>
                <a:avLst/>
                <a:gdLst>
                  <a:gd name="T0" fmla="*/ 13 w 270"/>
                  <a:gd name="T1" fmla="*/ 14 h 282"/>
                  <a:gd name="T2" fmla="*/ 11 w 270"/>
                  <a:gd name="T3" fmla="*/ 12 h 282"/>
                  <a:gd name="T4" fmla="*/ 10 w 270"/>
                  <a:gd name="T5" fmla="*/ 12 h 282"/>
                  <a:gd name="T6" fmla="*/ 11 w 270"/>
                  <a:gd name="T7" fmla="*/ 11 h 282"/>
                  <a:gd name="T8" fmla="*/ 9 w 270"/>
                  <a:gd name="T9" fmla="*/ 10 h 282"/>
                  <a:gd name="T10" fmla="*/ 8 w 270"/>
                  <a:gd name="T11" fmla="*/ 8 h 282"/>
                  <a:gd name="T12" fmla="*/ 2 w 270"/>
                  <a:gd name="T13" fmla="*/ 7 h 282"/>
                  <a:gd name="T14" fmla="*/ 2 w 270"/>
                  <a:gd name="T15" fmla="*/ 5 h 282"/>
                  <a:gd name="T16" fmla="*/ 0 w 270"/>
                  <a:gd name="T17" fmla="*/ 3 h 282"/>
                  <a:gd name="T18" fmla="*/ 2 w 270"/>
                  <a:gd name="T19" fmla="*/ 3 h 282"/>
                  <a:gd name="T20" fmla="*/ 4 w 270"/>
                  <a:gd name="T21" fmla="*/ 2 h 282"/>
                  <a:gd name="T22" fmla="*/ 4 w 270"/>
                  <a:gd name="T23" fmla="*/ 1 h 282"/>
                  <a:gd name="T24" fmla="*/ 4 w 270"/>
                  <a:gd name="T25" fmla="*/ 1 h 282"/>
                  <a:gd name="T26" fmla="*/ 5 w 270"/>
                  <a:gd name="T27" fmla="*/ 1 h 282"/>
                  <a:gd name="T28" fmla="*/ 10 w 270"/>
                  <a:gd name="T29" fmla="*/ 0 h 282"/>
                  <a:gd name="T30" fmla="*/ 10 w 270"/>
                  <a:gd name="T31" fmla="*/ 1 h 282"/>
                  <a:gd name="T32" fmla="*/ 13 w 270"/>
                  <a:gd name="T33" fmla="*/ 1 h 282"/>
                  <a:gd name="T34" fmla="*/ 14 w 270"/>
                  <a:gd name="T35" fmla="*/ 1 h 282"/>
                  <a:gd name="T36" fmla="*/ 24 w 270"/>
                  <a:gd name="T37" fmla="*/ 2 h 282"/>
                  <a:gd name="T38" fmla="*/ 26 w 270"/>
                  <a:gd name="T39" fmla="*/ 3 h 282"/>
                  <a:gd name="T40" fmla="*/ 25 w 270"/>
                  <a:gd name="T41" fmla="*/ 5 h 282"/>
                  <a:gd name="T42" fmla="*/ 27 w 270"/>
                  <a:gd name="T43" fmla="*/ 5 h 282"/>
                  <a:gd name="T44" fmla="*/ 26 w 270"/>
                  <a:gd name="T45" fmla="*/ 5 h 282"/>
                  <a:gd name="T46" fmla="*/ 27 w 270"/>
                  <a:gd name="T47" fmla="*/ 5 h 282"/>
                  <a:gd name="T48" fmla="*/ 25 w 270"/>
                  <a:gd name="T49" fmla="*/ 7 h 282"/>
                  <a:gd name="T50" fmla="*/ 26 w 270"/>
                  <a:gd name="T51" fmla="*/ 7 h 282"/>
                  <a:gd name="T52" fmla="*/ 30 w 270"/>
                  <a:gd name="T53" fmla="*/ 5 h 282"/>
                  <a:gd name="T54" fmla="*/ 27 w 270"/>
                  <a:gd name="T55" fmla="*/ 8 h 282"/>
                  <a:gd name="T56" fmla="*/ 27 w 270"/>
                  <a:gd name="T57" fmla="*/ 10 h 282"/>
                  <a:gd name="T58" fmla="*/ 28 w 270"/>
                  <a:gd name="T59" fmla="*/ 12 h 282"/>
                  <a:gd name="T60" fmla="*/ 14 w 270"/>
                  <a:gd name="T61" fmla="*/ 12 h 282"/>
                  <a:gd name="T62" fmla="*/ 13 w 270"/>
                  <a:gd name="T63" fmla="*/ 14 h 2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282"/>
                  <a:gd name="T98" fmla="*/ 270 w 270"/>
                  <a:gd name="T99" fmla="*/ 282 h 2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74" name="Freeform 251"/>
              <p:cNvSpPr>
                <a:spLocks noChangeAspect="1"/>
              </p:cNvSpPr>
              <p:nvPr/>
            </p:nvSpPr>
            <p:spPr bwMode="auto">
              <a:xfrm>
                <a:off x="4468" y="1171"/>
                <a:ext cx="205" cy="196"/>
              </a:xfrm>
              <a:custGeom>
                <a:avLst/>
                <a:gdLst>
                  <a:gd name="T0" fmla="*/ 13 w 270"/>
                  <a:gd name="T1" fmla="*/ 14 h 288"/>
                  <a:gd name="T2" fmla="*/ 11 w 270"/>
                  <a:gd name="T3" fmla="*/ 12 h 288"/>
                  <a:gd name="T4" fmla="*/ 10 w 270"/>
                  <a:gd name="T5" fmla="*/ 12 h 288"/>
                  <a:gd name="T6" fmla="*/ 11 w 270"/>
                  <a:gd name="T7" fmla="*/ 11 h 288"/>
                  <a:gd name="T8" fmla="*/ 9 w 270"/>
                  <a:gd name="T9" fmla="*/ 10 h 288"/>
                  <a:gd name="T10" fmla="*/ 8 w 270"/>
                  <a:gd name="T11" fmla="*/ 8 h 288"/>
                  <a:gd name="T12" fmla="*/ 2 w 270"/>
                  <a:gd name="T13" fmla="*/ 7 h 288"/>
                  <a:gd name="T14" fmla="*/ 2 w 270"/>
                  <a:gd name="T15" fmla="*/ 5 h 288"/>
                  <a:gd name="T16" fmla="*/ 0 w 270"/>
                  <a:gd name="T17" fmla="*/ 3 h 288"/>
                  <a:gd name="T18" fmla="*/ 2 w 270"/>
                  <a:gd name="T19" fmla="*/ 3 h 288"/>
                  <a:gd name="T20" fmla="*/ 4 w 270"/>
                  <a:gd name="T21" fmla="*/ 2 h 288"/>
                  <a:gd name="T22" fmla="*/ 4 w 270"/>
                  <a:gd name="T23" fmla="*/ 1 h 288"/>
                  <a:gd name="T24" fmla="*/ 4 w 270"/>
                  <a:gd name="T25" fmla="*/ 1 h 288"/>
                  <a:gd name="T26" fmla="*/ 5 w 270"/>
                  <a:gd name="T27" fmla="*/ 1 h 288"/>
                  <a:gd name="T28" fmla="*/ 10 w 270"/>
                  <a:gd name="T29" fmla="*/ 0 h 288"/>
                  <a:gd name="T30" fmla="*/ 10 w 270"/>
                  <a:gd name="T31" fmla="*/ 1 h 288"/>
                  <a:gd name="T32" fmla="*/ 13 w 270"/>
                  <a:gd name="T33" fmla="*/ 1 h 288"/>
                  <a:gd name="T34" fmla="*/ 14 w 270"/>
                  <a:gd name="T35" fmla="*/ 1 h 288"/>
                  <a:gd name="T36" fmla="*/ 24 w 270"/>
                  <a:gd name="T37" fmla="*/ 2 h 288"/>
                  <a:gd name="T38" fmla="*/ 26 w 270"/>
                  <a:gd name="T39" fmla="*/ 3 h 288"/>
                  <a:gd name="T40" fmla="*/ 25 w 270"/>
                  <a:gd name="T41" fmla="*/ 5 h 288"/>
                  <a:gd name="T42" fmla="*/ 27 w 270"/>
                  <a:gd name="T43" fmla="*/ 5 h 288"/>
                  <a:gd name="T44" fmla="*/ 26 w 270"/>
                  <a:gd name="T45" fmla="*/ 5 h 288"/>
                  <a:gd name="T46" fmla="*/ 27 w 270"/>
                  <a:gd name="T47" fmla="*/ 5 h 288"/>
                  <a:gd name="T48" fmla="*/ 25 w 270"/>
                  <a:gd name="T49" fmla="*/ 7 h 288"/>
                  <a:gd name="T50" fmla="*/ 26 w 270"/>
                  <a:gd name="T51" fmla="*/ 7 h 288"/>
                  <a:gd name="T52" fmla="*/ 30 w 270"/>
                  <a:gd name="T53" fmla="*/ 5 h 288"/>
                  <a:gd name="T54" fmla="*/ 27 w 270"/>
                  <a:gd name="T55" fmla="*/ 8 h 288"/>
                  <a:gd name="T56" fmla="*/ 27 w 270"/>
                  <a:gd name="T57" fmla="*/ 10 h 288"/>
                  <a:gd name="T58" fmla="*/ 28 w 270"/>
                  <a:gd name="T59" fmla="*/ 12 h 288"/>
                  <a:gd name="T60" fmla="*/ 14 w 270"/>
                  <a:gd name="T61" fmla="*/ 12 h 288"/>
                  <a:gd name="T62" fmla="*/ 13 w 270"/>
                  <a:gd name="T63" fmla="*/ 14 h 288"/>
                  <a:gd name="T64" fmla="*/ 13 w 270"/>
                  <a:gd name="T65" fmla="*/ 14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88"/>
                  <a:gd name="T101" fmla="*/ 270 w 270"/>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75" name="Freeform 252"/>
              <p:cNvSpPr>
                <a:spLocks noChangeAspect="1"/>
              </p:cNvSpPr>
              <p:nvPr/>
            </p:nvSpPr>
            <p:spPr bwMode="auto">
              <a:xfrm>
                <a:off x="3813" y="1220"/>
                <a:ext cx="270" cy="200"/>
              </a:xfrm>
              <a:custGeom>
                <a:avLst/>
                <a:gdLst>
                  <a:gd name="T0" fmla="*/ 39 w 354"/>
                  <a:gd name="T1" fmla="*/ 7 h 294"/>
                  <a:gd name="T2" fmla="*/ 38 w 354"/>
                  <a:gd name="T3" fmla="*/ 14 h 294"/>
                  <a:gd name="T4" fmla="*/ 11 w 354"/>
                  <a:gd name="T5" fmla="*/ 12 h 294"/>
                  <a:gd name="T6" fmla="*/ 0 w 354"/>
                  <a:gd name="T7" fmla="*/ 12 h 294"/>
                  <a:gd name="T8" fmla="*/ 2 w 354"/>
                  <a:gd name="T9" fmla="*/ 9 h 294"/>
                  <a:gd name="T10" fmla="*/ 4 w 354"/>
                  <a:gd name="T11" fmla="*/ 1 h 294"/>
                  <a:gd name="T12" fmla="*/ 5 w 354"/>
                  <a:gd name="T13" fmla="*/ 0 h 294"/>
                  <a:gd name="T14" fmla="*/ 40 w 354"/>
                  <a:gd name="T15" fmla="*/ 1 h 294"/>
                  <a:gd name="T16" fmla="*/ 40 w 354"/>
                  <a:gd name="T17" fmla="*/ 7 h 294"/>
                  <a:gd name="T18" fmla="*/ 39 w 354"/>
                  <a:gd name="T19" fmla="*/ 7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294"/>
                  <a:gd name="T32" fmla="*/ 354 w 354"/>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8076" name="Freeform 253"/>
              <p:cNvSpPr>
                <a:spLocks noChangeAspect="1"/>
              </p:cNvSpPr>
              <p:nvPr/>
            </p:nvSpPr>
            <p:spPr bwMode="auto">
              <a:xfrm>
                <a:off x="3813" y="1220"/>
                <a:ext cx="270" cy="200"/>
              </a:xfrm>
              <a:custGeom>
                <a:avLst/>
                <a:gdLst>
                  <a:gd name="T0" fmla="*/ 39 w 354"/>
                  <a:gd name="T1" fmla="*/ 7 h 294"/>
                  <a:gd name="T2" fmla="*/ 38 w 354"/>
                  <a:gd name="T3" fmla="*/ 14 h 294"/>
                  <a:gd name="T4" fmla="*/ 11 w 354"/>
                  <a:gd name="T5" fmla="*/ 12 h 294"/>
                  <a:gd name="T6" fmla="*/ 0 w 354"/>
                  <a:gd name="T7" fmla="*/ 12 h 294"/>
                  <a:gd name="T8" fmla="*/ 2 w 354"/>
                  <a:gd name="T9" fmla="*/ 9 h 294"/>
                  <a:gd name="T10" fmla="*/ 4 w 354"/>
                  <a:gd name="T11" fmla="*/ 1 h 294"/>
                  <a:gd name="T12" fmla="*/ 5 w 354"/>
                  <a:gd name="T13" fmla="*/ 0 h 294"/>
                  <a:gd name="T14" fmla="*/ 40 w 354"/>
                  <a:gd name="T15" fmla="*/ 1 h 294"/>
                  <a:gd name="T16" fmla="*/ 40 w 354"/>
                  <a:gd name="T17" fmla="*/ 7 h 294"/>
                  <a:gd name="T18" fmla="*/ 39 w 354"/>
                  <a:gd name="T19" fmla="*/ 7 h 294"/>
                  <a:gd name="T20" fmla="*/ 39 w 354"/>
                  <a:gd name="T21" fmla="*/ 8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4"/>
                  <a:gd name="T34" fmla="*/ 0 h 294"/>
                  <a:gd name="T35" fmla="*/ 354 w 354"/>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grpSp>
        <p:sp>
          <p:nvSpPr>
            <p:cNvPr id="17954" name="Rectangle 254"/>
            <p:cNvSpPr>
              <a:spLocks noChangeArrowheads="1"/>
            </p:cNvSpPr>
            <p:nvPr/>
          </p:nvSpPr>
          <p:spPr bwMode="auto">
            <a:xfrm>
              <a:off x="916" y="2592"/>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algn="ctr" eaLnBrk="0" fontAlgn="base" hangingPunct="0">
                <a:spcBef>
                  <a:spcPct val="0"/>
                </a:spcBef>
                <a:spcAft>
                  <a:spcPct val="0"/>
                </a:spcAft>
                <a:buNone/>
              </a:pPr>
              <a:r>
                <a:rPr lang="en-US" altLang="en-US" sz="1600" b="1" dirty="0">
                  <a:solidFill>
                    <a:schemeClr val="tx1"/>
                  </a:solidFill>
                  <a:latin typeface="Times New Roman" panose="02020603050405020304" pitchFamily="18" charset="0"/>
                </a:rPr>
                <a:t>1994</a:t>
              </a:r>
            </a:p>
          </p:txBody>
        </p:sp>
      </p:grpSp>
      <p:grpSp>
        <p:nvGrpSpPr>
          <p:cNvPr id="6" name="Group 255"/>
          <p:cNvGrpSpPr>
            <a:grpSpLocks/>
          </p:cNvGrpSpPr>
          <p:nvPr/>
        </p:nvGrpSpPr>
        <p:grpSpPr bwMode="auto">
          <a:xfrm>
            <a:off x="5086351" y="1371600"/>
            <a:ext cx="2100263" cy="1981200"/>
            <a:chOff x="2244" y="912"/>
            <a:chExt cx="1323" cy="1248"/>
          </a:xfrm>
        </p:grpSpPr>
        <p:grpSp>
          <p:nvGrpSpPr>
            <p:cNvPr id="17829" name="Group 256"/>
            <p:cNvGrpSpPr>
              <a:grpSpLocks noChangeAspect="1"/>
            </p:cNvGrpSpPr>
            <p:nvPr/>
          </p:nvGrpSpPr>
          <p:grpSpPr bwMode="auto">
            <a:xfrm>
              <a:off x="2244" y="980"/>
              <a:ext cx="1323" cy="1180"/>
              <a:chOff x="0" y="1152"/>
              <a:chExt cx="2832" cy="2262"/>
            </a:xfrm>
          </p:grpSpPr>
          <p:sp>
            <p:nvSpPr>
              <p:cNvPr id="17831" name="AutoShape 257"/>
              <p:cNvSpPr>
                <a:spLocks noChangeAspect="1" noChangeArrowheads="1"/>
              </p:cNvSpPr>
              <p:nvPr/>
            </p:nvSpPr>
            <p:spPr bwMode="auto">
              <a:xfrm>
                <a:off x="0" y="1152"/>
                <a:ext cx="2826"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832" name="Rectangle 258"/>
              <p:cNvSpPr>
                <a:spLocks noChangeAspect="1" noChangeArrowheads="1"/>
              </p:cNvSpPr>
              <p:nvPr/>
            </p:nvSpPr>
            <p:spPr bwMode="auto">
              <a:xfrm>
                <a:off x="0" y="1152"/>
                <a:ext cx="2832" cy="22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833" name="Rectangle 259"/>
              <p:cNvSpPr>
                <a:spLocks noChangeAspect="1" noChangeArrowheads="1"/>
              </p:cNvSpPr>
              <p:nvPr/>
            </p:nvSpPr>
            <p:spPr bwMode="auto">
              <a:xfrm>
                <a:off x="36" y="1188"/>
                <a:ext cx="2760" cy="218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834" name="Freeform 260"/>
              <p:cNvSpPr>
                <a:spLocks noChangeAspect="1"/>
              </p:cNvSpPr>
              <p:nvPr/>
            </p:nvSpPr>
            <p:spPr bwMode="auto">
              <a:xfrm>
                <a:off x="1848" y="2490"/>
                <a:ext cx="192" cy="312"/>
              </a:xfrm>
              <a:custGeom>
                <a:avLst/>
                <a:gdLst>
                  <a:gd name="T0" fmla="*/ 192 w 192"/>
                  <a:gd name="T1" fmla="*/ 246 h 312"/>
                  <a:gd name="T2" fmla="*/ 54 w 192"/>
                  <a:gd name="T3" fmla="*/ 258 h 312"/>
                  <a:gd name="T4" fmla="*/ 54 w 192"/>
                  <a:gd name="T5" fmla="*/ 270 h 312"/>
                  <a:gd name="T6" fmla="*/ 66 w 192"/>
                  <a:gd name="T7" fmla="*/ 282 h 312"/>
                  <a:gd name="T8" fmla="*/ 66 w 192"/>
                  <a:gd name="T9" fmla="*/ 300 h 312"/>
                  <a:gd name="T10" fmla="*/ 36 w 192"/>
                  <a:gd name="T11" fmla="*/ 312 h 312"/>
                  <a:gd name="T12" fmla="*/ 48 w 192"/>
                  <a:gd name="T13" fmla="*/ 306 h 312"/>
                  <a:gd name="T14" fmla="*/ 30 w 192"/>
                  <a:gd name="T15" fmla="*/ 276 h 312"/>
                  <a:gd name="T16" fmla="*/ 24 w 192"/>
                  <a:gd name="T17" fmla="*/ 306 h 312"/>
                  <a:gd name="T18" fmla="*/ 12 w 192"/>
                  <a:gd name="T19" fmla="*/ 300 h 312"/>
                  <a:gd name="T20" fmla="*/ 12 w 192"/>
                  <a:gd name="T21" fmla="*/ 282 h 312"/>
                  <a:gd name="T22" fmla="*/ 0 w 192"/>
                  <a:gd name="T23" fmla="*/ 210 h 312"/>
                  <a:gd name="T24" fmla="*/ 0 w 192"/>
                  <a:gd name="T25" fmla="*/ 6 h 312"/>
                  <a:gd name="T26" fmla="*/ 132 w 192"/>
                  <a:gd name="T27" fmla="*/ 0 h 312"/>
                  <a:gd name="T28" fmla="*/ 168 w 192"/>
                  <a:gd name="T29" fmla="*/ 132 h 312"/>
                  <a:gd name="T30" fmla="*/ 192 w 192"/>
                  <a:gd name="T31" fmla="*/ 168 h 312"/>
                  <a:gd name="T32" fmla="*/ 180 w 192"/>
                  <a:gd name="T33" fmla="*/ 192 h 312"/>
                  <a:gd name="T34" fmla="*/ 192 w 192"/>
                  <a:gd name="T35" fmla="*/ 246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312"/>
                  <a:gd name="T56" fmla="*/ 192 w 192"/>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35" name="Freeform 261"/>
              <p:cNvSpPr>
                <a:spLocks noChangeAspect="1"/>
              </p:cNvSpPr>
              <p:nvPr/>
            </p:nvSpPr>
            <p:spPr bwMode="auto">
              <a:xfrm>
                <a:off x="1848" y="2490"/>
                <a:ext cx="192" cy="312"/>
              </a:xfrm>
              <a:custGeom>
                <a:avLst/>
                <a:gdLst>
                  <a:gd name="T0" fmla="*/ 192 w 192"/>
                  <a:gd name="T1" fmla="*/ 246 h 312"/>
                  <a:gd name="T2" fmla="*/ 54 w 192"/>
                  <a:gd name="T3" fmla="*/ 258 h 312"/>
                  <a:gd name="T4" fmla="*/ 54 w 192"/>
                  <a:gd name="T5" fmla="*/ 270 h 312"/>
                  <a:gd name="T6" fmla="*/ 66 w 192"/>
                  <a:gd name="T7" fmla="*/ 282 h 312"/>
                  <a:gd name="T8" fmla="*/ 66 w 192"/>
                  <a:gd name="T9" fmla="*/ 300 h 312"/>
                  <a:gd name="T10" fmla="*/ 36 w 192"/>
                  <a:gd name="T11" fmla="*/ 312 h 312"/>
                  <a:gd name="T12" fmla="*/ 48 w 192"/>
                  <a:gd name="T13" fmla="*/ 306 h 312"/>
                  <a:gd name="T14" fmla="*/ 30 w 192"/>
                  <a:gd name="T15" fmla="*/ 276 h 312"/>
                  <a:gd name="T16" fmla="*/ 24 w 192"/>
                  <a:gd name="T17" fmla="*/ 306 h 312"/>
                  <a:gd name="T18" fmla="*/ 12 w 192"/>
                  <a:gd name="T19" fmla="*/ 300 h 312"/>
                  <a:gd name="T20" fmla="*/ 12 w 192"/>
                  <a:gd name="T21" fmla="*/ 282 h 312"/>
                  <a:gd name="T22" fmla="*/ 0 w 192"/>
                  <a:gd name="T23" fmla="*/ 210 h 312"/>
                  <a:gd name="T24" fmla="*/ 0 w 192"/>
                  <a:gd name="T25" fmla="*/ 6 h 312"/>
                  <a:gd name="T26" fmla="*/ 132 w 192"/>
                  <a:gd name="T27" fmla="*/ 0 h 312"/>
                  <a:gd name="T28" fmla="*/ 168 w 192"/>
                  <a:gd name="T29" fmla="*/ 132 h 312"/>
                  <a:gd name="T30" fmla="*/ 192 w 192"/>
                  <a:gd name="T31" fmla="*/ 168 h 312"/>
                  <a:gd name="T32" fmla="*/ 180 w 192"/>
                  <a:gd name="T33" fmla="*/ 192 h 312"/>
                  <a:gd name="T34" fmla="*/ 192 w 192"/>
                  <a:gd name="T35" fmla="*/ 246 h 312"/>
                  <a:gd name="T36" fmla="*/ 192 w 192"/>
                  <a:gd name="T37" fmla="*/ 252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312"/>
                  <a:gd name="T59" fmla="*/ 192 w 192"/>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36" name="Freeform 262"/>
              <p:cNvSpPr>
                <a:spLocks noChangeAspect="1"/>
              </p:cNvSpPr>
              <p:nvPr/>
            </p:nvSpPr>
            <p:spPr bwMode="auto">
              <a:xfrm>
                <a:off x="84" y="2628"/>
                <a:ext cx="534" cy="468"/>
              </a:xfrm>
              <a:custGeom>
                <a:avLst/>
                <a:gdLst>
                  <a:gd name="T0" fmla="*/ 6 w 534"/>
                  <a:gd name="T1" fmla="*/ 264 h 468"/>
                  <a:gd name="T2" fmla="*/ 6 w 534"/>
                  <a:gd name="T3" fmla="*/ 270 h 468"/>
                  <a:gd name="T4" fmla="*/ 30 w 534"/>
                  <a:gd name="T5" fmla="*/ 294 h 468"/>
                  <a:gd name="T6" fmla="*/ 24 w 534"/>
                  <a:gd name="T7" fmla="*/ 324 h 468"/>
                  <a:gd name="T8" fmla="*/ 60 w 534"/>
                  <a:gd name="T9" fmla="*/ 300 h 468"/>
                  <a:gd name="T10" fmla="*/ 42 w 534"/>
                  <a:gd name="T11" fmla="*/ 360 h 468"/>
                  <a:gd name="T12" fmla="*/ 84 w 534"/>
                  <a:gd name="T13" fmla="*/ 378 h 468"/>
                  <a:gd name="T14" fmla="*/ 96 w 534"/>
                  <a:gd name="T15" fmla="*/ 372 h 468"/>
                  <a:gd name="T16" fmla="*/ 96 w 534"/>
                  <a:gd name="T17" fmla="*/ 408 h 468"/>
                  <a:gd name="T18" fmla="*/ 54 w 534"/>
                  <a:gd name="T19" fmla="*/ 450 h 468"/>
                  <a:gd name="T20" fmla="*/ 0 w 534"/>
                  <a:gd name="T21" fmla="*/ 468 h 468"/>
                  <a:gd name="T22" fmla="*/ 60 w 534"/>
                  <a:gd name="T23" fmla="*/ 450 h 468"/>
                  <a:gd name="T24" fmla="*/ 78 w 534"/>
                  <a:gd name="T25" fmla="*/ 444 h 468"/>
                  <a:gd name="T26" fmla="*/ 90 w 534"/>
                  <a:gd name="T27" fmla="*/ 438 h 468"/>
                  <a:gd name="T28" fmla="*/ 168 w 534"/>
                  <a:gd name="T29" fmla="*/ 372 h 468"/>
                  <a:gd name="T30" fmla="*/ 204 w 534"/>
                  <a:gd name="T31" fmla="*/ 306 h 468"/>
                  <a:gd name="T32" fmla="*/ 210 w 534"/>
                  <a:gd name="T33" fmla="*/ 300 h 468"/>
                  <a:gd name="T34" fmla="*/ 216 w 534"/>
                  <a:gd name="T35" fmla="*/ 306 h 468"/>
                  <a:gd name="T36" fmla="*/ 198 w 534"/>
                  <a:gd name="T37" fmla="*/ 318 h 468"/>
                  <a:gd name="T38" fmla="*/ 204 w 534"/>
                  <a:gd name="T39" fmla="*/ 348 h 468"/>
                  <a:gd name="T40" fmla="*/ 210 w 534"/>
                  <a:gd name="T41" fmla="*/ 360 h 468"/>
                  <a:gd name="T42" fmla="*/ 234 w 534"/>
                  <a:gd name="T43" fmla="*/ 342 h 468"/>
                  <a:gd name="T44" fmla="*/ 246 w 534"/>
                  <a:gd name="T45" fmla="*/ 318 h 468"/>
                  <a:gd name="T46" fmla="*/ 258 w 534"/>
                  <a:gd name="T47" fmla="*/ 318 h 468"/>
                  <a:gd name="T48" fmla="*/ 354 w 534"/>
                  <a:gd name="T49" fmla="*/ 342 h 468"/>
                  <a:gd name="T50" fmla="*/ 372 w 534"/>
                  <a:gd name="T51" fmla="*/ 336 h 468"/>
                  <a:gd name="T52" fmla="*/ 378 w 534"/>
                  <a:gd name="T53" fmla="*/ 354 h 468"/>
                  <a:gd name="T54" fmla="*/ 384 w 534"/>
                  <a:gd name="T55" fmla="*/ 360 h 468"/>
                  <a:gd name="T56" fmla="*/ 420 w 534"/>
                  <a:gd name="T57" fmla="*/ 366 h 468"/>
                  <a:gd name="T58" fmla="*/ 432 w 534"/>
                  <a:gd name="T59" fmla="*/ 372 h 468"/>
                  <a:gd name="T60" fmla="*/ 438 w 534"/>
                  <a:gd name="T61" fmla="*/ 366 h 468"/>
                  <a:gd name="T62" fmla="*/ 498 w 534"/>
                  <a:gd name="T63" fmla="*/ 414 h 468"/>
                  <a:gd name="T64" fmla="*/ 510 w 534"/>
                  <a:gd name="T65" fmla="*/ 414 h 468"/>
                  <a:gd name="T66" fmla="*/ 534 w 534"/>
                  <a:gd name="T67" fmla="*/ 444 h 468"/>
                  <a:gd name="T68" fmla="*/ 492 w 534"/>
                  <a:gd name="T69" fmla="*/ 408 h 468"/>
                  <a:gd name="T70" fmla="*/ 396 w 534"/>
                  <a:gd name="T71" fmla="*/ 360 h 468"/>
                  <a:gd name="T72" fmla="*/ 378 w 534"/>
                  <a:gd name="T73" fmla="*/ 336 h 468"/>
                  <a:gd name="T74" fmla="*/ 342 w 534"/>
                  <a:gd name="T75" fmla="*/ 324 h 468"/>
                  <a:gd name="T76" fmla="*/ 204 w 534"/>
                  <a:gd name="T77" fmla="*/ 30 h 468"/>
                  <a:gd name="T78" fmla="*/ 174 w 534"/>
                  <a:gd name="T79" fmla="*/ 18 h 468"/>
                  <a:gd name="T80" fmla="*/ 48 w 534"/>
                  <a:gd name="T81" fmla="*/ 66 h 468"/>
                  <a:gd name="T82" fmla="*/ 96 w 534"/>
                  <a:gd name="T83" fmla="*/ 120 h 468"/>
                  <a:gd name="T84" fmla="*/ 90 w 534"/>
                  <a:gd name="T85" fmla="*/ 126 h 468"/>
                  <a:gd name="T86" fmla="*/ 84 w 534"/>
                  <a:gd name="T87" fmla="*/ 150 h 468"/>
                  <a:gd name="T88" fmla="*/ 72 w 534"/>
                  <a:gd name="T89" fmla="*/ 126 h 468"/>
                  <a:gd name="T90" fmla="*/ 12 w 534"/>
                  <a:gd name="T91" fmla="*/ 138 h 468"/>
                  <a:gd name="T92" fmla="*/ 24 w 534"/>
                  <a:gd name="T93" fmla="*/ 156 h 468"/>
                  <a:gd name="T94" fmla="*/ 66 w 534"/>
                  <a:gd name="T95" fmla="*/ 186 h 468"/>
                  <a:gd name="T96" fmla="*/ 90 w 534"/>
                  <a:gd name="T97" fmla="*/ 186 h 468"/>
                  <a:gd name="T98" fmla="*/ 84 w 534"/>
                  <a:gd name="T99" fmla="*/ 222 h 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468"/>
                  <a:gd name="T152" fmla="*/ 534 w 534"/>
                  <a:gd name="T153" fmla="*/ 468 h 4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37" name="Freeform 263"/>
              <p:cNvSpPr>
                <a:spLocks noChangeAspect="1"/>
              </p:cNvSpPr>
              <p:nvPr/>
            </p:nvSpPr>
            <p:spPr bwMode="auto">
              <a:xfrm>
                <a:off x="84" y="2628"/>
                <a:ext cx="534" cy="468"/>
              </a:xfrm>
              <a:custGeom>
                <a:avLst/>
                <a:gdLst>
                  <a:gd name="T0" fmla="*/ 6 w 534"/>
                  <a:gd name="T1" fmla="*/ 264 h 468"/>
                  <a:gd name="T2" fmla="*/ 6 w 534"/>
                  <a:gd name="T3" fmla="*/ 270 h 468"/>
                  <a:gd name="T4" fmla="*/ 30 w 534"/>
                  <a:gd name="T5" fmla="*/ 294 h 468"/>
                  <a:gd name="T6" fmla="*/ 24 w 534"/>
                  <a:gd name="T7" fmla="*/ 324 h 468"/>
                  <a:gd name="T8" fmla="*/ 60 w 534"/>
                  <a:gd name="T9" fmla="*/ 300 h 468"/>
                  <a:gd name="T10" fmla="*/ 42 w 534"/>
                  <a:gd name="T11" fmla="*/ 360 h 468"/>
                  <a:gd name="T12" fmla="*/ 84 w 534"/>
                  <a:gd name="T13" fmla="*/ 378 h 468"/>
                  <a:gd name="T14" fmla="*/ 96 w 534"/>
                  <a:gd name="T15" fmla="*/ 372 h 468"/>
                  <a:gd name="T16" fmla="*/ 96 w 534"/>
                  <a:gd name="T17" fmla="*/ 408 h 468"/>
                  <a:gd name="T18" fmla="*/ 54 w 534"/>
                  <a:gd name="T19" fmla="*/ 450 h 468"/>
                  <a:gd name="T20" fmla="*/ 0 w 534"/>
                  <a:gd name="T21" fmla="*/ 468 h 468"/>
                  <a:gd name="T22" fmla="*/ 60 w 534"/>
                  <a:gd name="T23" fmla="*/ 450 h 468"/>
                  <a:gd name="T24" fmla="*/ 78 w 534"/>
                  <a:gd name="T25" fmla="*/ 444 h 468"/>
                  <a:gd name="T26" fmla="*/ 90 w 534"/>
                  <a:gd name="T27" fmla="*/ 438 h 468"/>
                  <a:gd name="T28" fmla="*/ 168 w 534"/>
                  <a:gd name="T29" fmla="*/ 372 h 468"/>
                  <a:gd name="T30" fmla="*/ 204 w 534"/>
                  <a:gd name="T31" fmla="*/ 306 h 468"/>
                  <a:gd name="T32" fmla="*/ 210 w 534"/>
                  <a:gd name="T33" fmla="*/ 300 h 468"/>
                  <a:gd name="T34" fmla="*/ 216 w 534"/>
                  <a:gd name="T35" fmla="*/ 306 h 468"/>
                  <a:gd name="T36" fmla="*/ 198 w 534"/>
                  <a:gd name="T37" fmla="*/ 318 h 468"/>
                  <a:gd name="T38" fmla="*/ 204 w 534"/>
                  <a:gd name="T39" fmla="*/ 348 h 468"/>
                  <a:gd name="T40" fmla="*/ 210 w 534"/>
                  <a:gd name="T41" fmla="*/ 360 h 468"/>
                  <a:gd name="T42" fmla="*/ 234 w 534"/>
                  <a:gd name="T43" fmla="*/ 342 h 468"/>
                  <a:gd name="T44" fmla="*/ 246 w 534"/>
                  <a:gd name="T45" fmla="*/ 318 h 468"/>
                  <a:gd name="T46" fmla="*/ 258 w 534"/>
                  <a:gd name="T47" fmla="*/ 318 h 468"/>
                  <a:gd name="T48" fmla="*/ 354 w 534"/>
                  <a:gd name="T49" fmla="*/ 342 h 468"/>
                  <a:gd name="T50" fmla="*/ 372 w 534"/>
                  <a:gd name="T51" fmla="*/ 336 h 468"/>
                  <a:gd name="T52" fmla="*/ 378 w 534"/>
                  <a:gd name="T53" fmla="*/ 354 h 468"/>
                  <a:gd name="T54" fmla="*/ 384 w 534"/>
                  <a:gd name="T55" fmla="*/ 360 h 468"/>
                  <a:gd name="T56" fmla="*/ 420 w 534"/>
                  <a:gd name="T57" fmla="*/ 366 h 468"/>
                  <a:gd name="T58" fmla="*/ 432 w 534"/>
                  <a:gd name="T59" fmla="*/ 372 h 468"/>
                  <a:gd name="T60" fmla="*/ 438 w 534"/>
                  <a:gd name="T61" fmla="*/ 366 h 468"/>
                  <a:gd name="T62" fmla="*/ 498 w 534"/>
                  <a:gd name="T63" fmla="*/ 414 h 468"/>
                  <a:gd name="T64" fmla="*/ 510 w 534"/>
                  <a:gd name="T65" fmla="*/ 414 h 468"/>
                  <a:gd name="T66" fmla="*/ 534 w 534"/>
                  <a:gd name="T67" fmla="*/ 444 h 468"/>
                  <a:gd name="T68" fmla="*/ 492 w 534"/>
                  <a:gd name="T69" fmla="*/ 408 h 468"/>
                  <a:gd name="T70" fmla="*/ 396 w 534"/>
                  <a:gd name="T71" fmla="*/ 360 h 468"/>
                  <a:gd name="T72" fmla="*/ 378 w 534"/>
                  <a:gd name="T73" fmla="*/ 336 h 468"/>
                  <a:gd name="T74" fmla="*/ 342 w 534"/>
                  <a:gd name="T75" fmla="*/ 324 h 468"/>
                  <a:gd name="T76" fmla="*/ 204 w 534"/>
                  <a:gd name="T77" fmla="*/ 30 h 468"/>
                  <a:gd name="T78" fmla="*/ 174 w 534"/>
                  <a:gd name="T79" fmla="*/ 18 h 468"/>
                  <a:gd name="T80" fmla="*/ 48 w 534"/>
                  <a:gd name="T81" fmla="*/ 66 h 468"/>
                  <a:gd name="T82" fmla="*/ 96 w 534"/>
                  <a:gd name="T83" fmla="*/ 120 h 468"/>
                  <a:gd name="T84" fmla="*/ 90 w 534"/>
                  <a:gd name="T85" fmla="*/ 126 h 468"/>
                  <a:gd name="T86" fmla="*/ 84 w 534"/>
                  <a:gd name="T87" fmla="*/ 150 h 468"/>
                  <a:gd name="T88" fmla="*/ 72 w 534"/>
                  <a:gd name="T89" fmla="*/ 126 h 468"/>
                  <a:gd name="T90" fmla="*/ 12 w 534"/>
                  <a:gd name="T91" fmla="*/ 138 h 468"/>
                  <a:gd name="T92" fmla="*/ 24 w 534"/>
                  <a:gd name="T93" fmla="*/ 156 h 468"/>
                  <a:gd name="T94" fmla="*/ 66 w 534"/>
                  <a:gd name="T95" fmla="*/ 186 h 468"/>
                  <a:gd name="T96" fmla="*/ 90 w 534"/>
                  <a:gd name="T97" fmla="*/ 186 h 468"/>
                  <a:gd name="T98" fmla="*/ 84 w 534"/>
                  <a:gd name="T99" fmla="*/ 222 h 468"/>
                  <a:gd name="T100" fmla="*/ 48 w 534"/>
                  <a:gd name="T101" fmla="*/ 234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68"/>
                  <a:gd name="T155" fmla="*/ 534 w 534"/>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38" name="Freeform 264"/>
              <p:cNvSpPr>
                <a:spLocks noChangeAspect="1"/>
              </p:cNvSpPr>
              <p:nvPr/>
            </p:nvSpPr>
            <p:spPr bwMode="auto">
              <a:xfrm>
                <a:off x="432" y="2298"/>
                <a:ext cx="348" cy="402"/>
              </a:xfrm>
              <a:custGeom>
                <a:avLst/>
                <a:gdLst>
                  <a:gd name="T0" fmla="*/ 294 w 348"/>
                  <a:gd name="T1" fmla="*/ 402 h 402"/>
                  <a:gd name="T2" fmla="*/ 186 w 348"/>
                  <a:gd name="T3" fmla="*/ 384 h 402"/>
                  <a:gd name="T4" fmla="*/ 0 w 348"/>
                  <a:gd name="T5" fmla="*/ 276 h 402"/>
                  <a:gd name="T6" fmla="*/ 6 w 348"/>
                  <a:gd name="T7" fmla="*/ 264 h 402"/>
                  <a:gd name="T8" fmla="*/ 12 w 348"/>
                  <a:gd name="T9" fmla="*/ 264 h 402"/>
                  <a:gd name="T10" fmla="*/ 24 w 348"/>
                  <a:gd name="T11" fmla="*/ 258 h 402"/>
                  <a:gd name="T12" fmla="*/ 18 w 348"/>
                  <a:gd name="T13" fmla="*/ 228 h 402"/>
                  <a:gd name="T14" fmla="*/ 30 w 348"/>
                  <a:gd name="T15" fmla="*/ 210 h 402"/>
                  <a:gd name="T16" fmla="*/ 36 w 348"/>
                  <a:gd name="T17" fmla="*/ 186 h 402"/>
                  <a:gd name="T18" fmla="*/ 60 w 348"/>
                  <a:gd name="T19" fmla="*/ 174 h 402"/>
                  <a:gd name="T20" fmla="*/ 42 w 348"/>
                  <a:gd name="T21" fmla="*/ 120 h 402"/>
                  <a:gd name="T22" fmla="*/ 42 w 348"/>
                  <a:gd name="T23" fmla="*/ 114 h 402"/>
                  <a:gd name="T24" fmla="*/ 48 w 348"/>
                  <a:gd name="T25" fmla="*/ 54 h 402"/>
                  <a:gd name="T26" fmla="*/ 60 w 348"/>
                  <a:gd name="T27" fmla="*/ 48 h 402"/>
                  <a:gd name="T28" fmla="*/ 78 w 348"/>
                  <a:gd name="T29" fmla="*/ 60 h 402"/>
                  <a:gd name="T30" fmla="*/ 96 w 348"/>
                  <a:gd name="T31" fmla="*/ 0 h 402"/>
                  <a:gd name="T32" fmla="*/ 348 w 348"/>
                  <a:gd name="T33" fmla="*/ 42 h 402"/>
                  <a:gd name="T34" fmla="*/ 306 w 348"/>
                  <a:gd name="T35" fmla="*/ 330 h 402"/>
                  <a:gd name="T36" fmla="*/ 294 w 348"/>
                  <a:gd name="T37" fmla="*/ 402 h 4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8"/>
                  <a:gd name="T58" fmla="*/ 0 h 402"/>
                  <a:gd name="T59" fmla="*/ 348 w 348"/>
                  <a:gd name="T60" fmla="*/ 402 h 4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39" name="Freeform 265"/>
              <p:cNvSpPr>
                <a:spLocks noChangeAspect="1"/>
              </p:cNvSpPr>
              <p:nvPr/>
            </p:nvSpPr>
            <p:spPr bwMode="auto">
              <a:xfrm>
                <a:off x="432" y="2298"/>
                <a:ext cx="348" cy="408"/>
              </a:xfrm>
              <a:custGeom>
                <a:avLst/>
                <a:gdLst>
                  <a:gd name="T0" fmla="*/ 294 w 348"/>
                  <a:gd name="T1" fmla="*/ 402 h 408"/>
                  <a:gd name="T2" fmla="*/ 186 w 348"/>
                  <a:gd name="T3" fmla="*/ 384 h 408"/>
                  <a:gd name="T4" fmla="*/ 0 w 348"/>
                  <a:gd name="T5" fmla="*/ 276 h 408"/>
                  <a:gd name="T6" fmla="*/ 6 w 348"/>
                  <a:gd name="T7" fmla="*/ 264 h 408"/>
                  <a:gd name="T8" fmla="*/ 12 w 348"/>
                  <a:gd name="T9" fmla="*/ 264 h 408"/>
                  <a:gd name="T10" fmla="*/ 24 w 348"/>
                  <a:gd name="T11" fmla="*/ 258 h 408"/>
                  <a:gd name="T12" fmla="*/ 18 w 348"/>
                  <a:gd name="T13" fmla="*/ 228 h 408"/>
                  <a:gd name="T14" fmla="*/ 30 w 348"/>
                  <a:gd name="T15" fmla="*/ 210 h 408"/>
                  <a:gd name="T16" fmla="*/ 36 w 348"/>
                  <a:gd name="T17" fmla="*/ 186 h 408"/>
                  <a:gd name="T18" fmla="*/ 60 w 348"/>
                  <a:gd name="T19" fmla="*/ 174 h 408"/>
                  <a:gd name="T20" fmla="*/ 42 w 348"/>
                  <a:gd name="T21" fmla="*/ 120 h 408"/>
                  <a:gd name="T22" fmla="*/ 42 w 348"/>
                  <a:gd name="T23" fmla="*/ 114 h 408"/>
                  <a:gd name="T24" fmla="*/ 48 w 348"/>
                  <a:gd name="T25" fmla="*/ 54 h 408"/>
                  <a:gd name="T26" fmla="*/ 60 w 348"/>
                  <a:gd name="T27" fmla="*/ 48 h 408"/>
                  <a:gd name="T28" fmla="*/ 78 w 348"/>
                  <a:gd name="T29" fmla="*/ 60 h 408"/>
                  <a:gd name="T30" fmla="*/ 96 w 348"/>
                  <a:gd name="T31" fmla="*/ 0 h 408"/>
                  <a:gd name="T32" fmla="*/ 348 w 348"/>
                  <a:gd name="T33" fmla="*/ 42 h 408"/>
                  <a:gd name="T34" fmla="*/ 306 w 348"/>
                  <a:gd name="T35" fmla="*/ 330 h 408"/>
                  <a:gd name="T36" fmla="*/ 294 w 348"/>
                  <a:gd name="T37" fmla="*/ 402 h 408"/>
                  <a:gd name="T38" fmla="*/ 294 w 348"/>
                  <a:gd name="T39" fmla="*/ 408 h 4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408"/>
                  <a:gd name="T62" fmla="*/ 348 w 348"/>
                  <a:gd name="T63" fmla="*/ 408 h 4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40" name="Freeform 266"/>
              <p:cNvSpPr>
                <a:spLocks noChangeAspect="1"/>
              </p:cNvSpPr>
              <p:nvPr/>
            </p:nvSpPr>
            <p:spPr bwMode="auto">
              <a:xfrm>
                <a:off x="1512" y="2412"/>
                <a:ext cx="258" cy="228"/>
              </a:xfrm>
              <a:custGeom>
                <a:avLst/>
                <a:gdLst>
                  <a:gd name="T0" fmla="*/ 186 w 258"/>
                  <a:gd name="T1" fmla="*/ 228 h 228"/>
                  <a:gd name="T2" fmla="*/ 30 w 258"/>
                  <a:gd name="T3" fmla="*/ 228 h 228"/>
                  <a:gd name="T4" fmla="*/ 30 w 258"/>
                  <a:gd name="T5" fmla="*/ 192 h 228"/>
                  <a:gd name="T6" fmla="*/ 6 w 258"/>
                  <a:gd name="T7" fmla="*/ 186 h 228"/>
                  <a:gd name="T8" fmla="*/ 12 w 258"/>
                  <a:gd name="T9" fmla="*/ 78 h 228"/>
                  <a:gd name="T10" fmla="*/ 0 w 258"/>
                  <a:gd name="T11" fmla="*/ 6 h 228"/>
                  <a:gd name="T12" fmla="*/ 228 w 258"/>
                  <a:gd name="T13" fmla="*/ 0 h 228"/>
                  <a:gd name="T14" fmla="*/ 234 w 258"/>
                  <a:gd name="T15" fmla="*/ 12 h 228"/>
                  <a:gd name="T16" fmla="*/ 216 w 258"/>
                  <a:gd name="T17" fmla="*/ 30 h 228"/>
                  <a:gd name="T18" fmla="*/ 258 w 258"/>
                  <a:gd name="T19" fmla="*/ 30 h 228"/>
                  <a:gd name="T20" fmla="*/ 240 w 258"/>
                  <a:gd name="T21" fmla="*/ 48 h 228"/>
                  <a:gd name="T22" fmla="*/ 246 w 258"/>
                  <a:gd name="T23" fmla="*/ 60 h 228"/>
                  <a:gd name="T24" fmla="*/ 228 w 258"/>
                  <a:gd name="T25" fmla="*/ 66 h 228"/>
                  <a:gd name="T26" fmla="*/ 240 w 258"/>
                  <a:gd name="T27" fmla="*/ 84 h 228"/>
                  <a:gd name="T28" fmla="*/ 228 w 258"/>
                  <a:gd name="T29" fmla="*/ 96 h 228"/>
                  <a:gd name="T30" fmla="*/ 216 w 258"/>
                  <a:gd name="T31" fmla="*/ 108 h 228"/>
                  <a:gd name="T32" fmla="*/ 216 w 258"/>
                  <a:gd name="T33" fmla="*/ 132 h 228"/>
                  <a:gd name="T34" fmla="*/ 186 w 258"/>
                  <a:gd name="T35" fmla="*/ 162 h 228"/>
                  <a:gd name="T36" fmla="*/ 192 w 258"/>
                  <a:gd name="T37" fmla="*/ 180 h 228"/>
                  <a:gd name="T38" fmla="*/ 180 w 258"/>
                  <a:gd name="T39" fmla="*/ 180 h 228"/>
                  <a:gd name="T40" fmla="*/ 180 w 258"/>
                  <a:gd name="T41" fmla="*/ 198 h 228"/>
                  <a:gd name="T42" fmla="*/ 192 w 258"/>
                  <a:gd name="T43" fmla="*/ 198 h 228"/>
                  <a:gd name="T44" fmla="*/ 186 w 258"/>
                  <a:gd name="T45" fmla="*/ 204 h 228"/>
                  <a:gd name="T46" fmla="*/ 192 w 258"/>
                  <a:gd name="T47" fmla="*/ 210 h 228"/>
                  <a:gd name="T48" fmla="*/ 186 w 258"/>
                  <a:gd name="T49" fmla="*/ 222 h 228"/>
                  <a:gd name="T50" fmla="*/ 186 w 258"/>
                  <a:gd name="T51" fmla="*/ 228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8"/>
                  <a:gd name="T79" fmla="*/ 0 h 228"/>
                  <a:gd name="T80" fmla="*/ 258 w 258"/>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41" name="Freeform 267"/>
              <p:cNvSpPr>
                <a:spLocks noChangeAspect="1"/>
              </p:cNvSpPr>
              <p:nvPr/>
            </p:nvSpPr>
            <p:spPr bwMode="auto">
              <a:xfrm>
                <a:off x="1512" y="2412"/>
                <a:ext cx="258" cy="234"/>
              </a:xfrm>
              <a:custGeom>
                <a:avLst/>
                <a:gdLst>
                  <a:gd name="T0" fmla="*/ 186 w 258"/>
                  <a:gd name="T1" fmla="*/ 228 h 234"/>
                  <a:gd name="T2" fmla="*/ 30 w 258"/>
                  <a:gd name="T3" fmla="*/ 228 h 234"/>
                  <a:gd name="T4" fmla="*/ 30 w 258"/>
                  <a:gd name="T5" fmla="*/ 192 h 234"/>
                  <a:gd name="T6" fmla="*/ 6 w 258"/>
                  <a:gd name="T7" fmla="*/ 186 h 234"/>
                  <a:gd name="T8" fmla="*/ 12 w 258"/>
                  <a:gd name="T9" fmla="*/ 78 h 234"/>
                  <a:gd name="T10" fmla="*/ 0 w 258"/>
                  <a:gd name="T11" fmla="*/ 6 h 234"/>
                  <a:gd name="T12" fmla="*/ 228 w 258"/>
                  <a:gd name="T13" fmla="*/ 0 h 234"/>
                  <a:gd name="T14" fmla="*/ 234 w 258"/>
                  <a:gd name="T15" fmla="*/ 12 h 234"/>
                  <a:gd name="T16" fmla="*/ 216 w 258"/>
                  <a:gd name="T17" fmla="*/ 30 h 234"/>
                  <a:gd name="T18" fmla="*/ 258 w 258"/>
                  <a:gd name="T19" fmla="*/ 30 h 234"/>
                  <a:gd name="T20" fmla="*/ 240 w 258"/>
                  <a:gd name="T21" fmla="*/ 48 h 234"/>
                  <a:gd name="T22" fmla="*/ 246 w 258"/>
                  <a:gd name="T23" fmla="*/ 60 h 234"/>
                  <a:gd name="T24" fmla="*/ 228 w 258"/>
                  <a:gd name="T25" fmla="*/ 66 h 234"/>
                  <a:gd name="T26" fmla="*/ 240 w 258"/>
                  <a:gd name="T27" fmla="*/ 84 h 234"/>
                  <a:gd name="T28" fmla="*/ 228 w 258"/>
                  <a:gd name="T29" fmla="*/ 96 h 234"/>
                  <a:gd name="T30" fmla="*/ 216 w 258"/>
                  <a:gd name="T31" fmla="*/ 108 h 234"/>
                  <a:gd name="T32" fmla="*/ 216 w 258"/>
                  <a:gd name="T33" fmla="*/ 132 h 234"/>
                  <a:gd name="T34" fmla="*/ 186 w 258"/>
                  <a:gd name="T35" fmla="*/ 162 h 234"/>
                  <a:gd name="T36" fmla="*/ 192 w 258"/>
                  <a:gd name="T37" fmla="*/ 180 h 234"/>
                  <a:gd name="T38" fmla="*/ 180 w 258"/>
                  <a:gd name="T39" fmla="*/ 180 h 234"/>
                  <a:gd name="T40" fmla="*/ 180 w 258"/>
                  <a:gd name="T41" fmla="*/ 198 h 234"/>
                  <a:gd name="T42" fmla="*/ 192 w 258"/>
                  <a:gd name="T43" fmla="*/ 198 h 234"/>
                  <a:gd name="T44" fmla="*/ 186 w 258"/>
                  <a:gd name="T45" fmla="*/ 204 h 234"/>
                  <a:gd name="T46" fmla="*/ 192 w 258"/>
                  <a:gd name="T47" fmla="*/ 210 h 234"/>
                  <a:gd name="T48" fmla="*/ 186 w 258"/>
                  <a:gd name="T49" fmla="*/ 222 h 234"/>
                  <a:gd name="T50" fmla="*/ 186 w 258"/>
                  <a:gd name="T51" fmla="*/ 228 h 234"/>
                  <a:gd name="T52" fmla="*/ 186 w 258"/>
                  <a:gd name="T53" fmla="*/ 234 h 2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34"/>
                  <a:gd name="T83" fmla="*/ 258 w 258"/>
                  <a:gd name="T84" fmla="*/ 234 h 2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42" name="Freeform 268"/>
              <p:cNvSpPr>
                <a:spLocks noChangeAspect="1"/>
              </p:cNvSpPr>
              <p:nvPr/>
            </p:nvSpPr>
            <p:spPr bwMode="auto">
              <a:xfrm>
                <a:off x="84" y="1866"/>
                <a:ext cx="408" cy="696"/>
              </a:xfrm>
              <a:custGeom>
                <a:avLst/>
                <a:gdLst>
                  <a:gd name="T0" fmla="*/ 354 w 408"/>
                  <a:gd name="T1" fmla="*/ 696 h 696"/>
                  <a:gd name="T2" fmla="*/ 228 w 408"/>
                  <a:gd name="T3" fmla="*/ 678 h 696"/>
                  <a:gd name="T4" fmla="*/ 222 w 408"/>
                  <a:gd name="T5" fmla="*/ 630 h 696"/>
                  <a:gd name="T6" fmla="*/ 198 w 408"/>
                  <a:gd name="T7" fmla="*/ 588 h 696"/>
                  <a:gd name="T8" fmla="*/ 180 w 408"/>
                  <a:gd name="T9" fmla="*/ 588 h 696"/>
                  <a:gd name="T10" fmla="*/ 180 w 408"/>
                  <a:gd name="T11" fmla="*/ 570 h 696"/>
                  <a:gd name="T12" fmla="*/ 150 w 408"/>
                  <a:gd name="T13" fmla="*/ 558 h 696"/>
                  <a:gd name="T14" fmla="*/ 132 w 408"/>
                  <a:gd name="T15" fmla="*/ 528 h 696"/>
                  <a:gd name="T16" fmla="*/ 90 w 408"/>
                  <a:gd name="T17" fmla="*/ 516 h 696"/>
                  <a:gd name="T18" fmla="*/ 78 w 408"/>
                  <a:gd name="T19" fmla="*/ 510 h 696"/>
                  <a:gd name="T20" fmla="*/ 90 w 408"/>
                  <a:gd name="T21" fmla="*/ 468 h 696"/>
                  <a:gd name="T22" fmla="*/ 78 w 408"/>
                  <a:gd name="T23" fmla="*/ 462 h 696"/>
                  <a:gd name="T24" fmla="*/ 84 w 408"/>
                  <a:gd name="T25" fmla="*/ 450 h 696"/>
                  <a:gd name="T26" fmla="*/ 48 w 408"/>
                  <a:gd name="T27" fmla="*/ 384 h 696"/>
                  <a:gd name="T28" fmla="*/ 48 w 408"/>
                  <a:gd name="T29" fmla="*/ 366 h 696"/>
                  <a:gd name="T30" fmla="*/ 60 w 408"/>
                  <a:gd name="T31" fmla="*/ 348 h 696"/>
                  <a:gd name="T32" fmla="*/ 36 w 408"/>
                  <a:gd name="T33" fmla="*/ 318 h 696"/>
                  <a:gd name="T34" fmla="*/ 42 w 408"/>
                  <a:gd name="T35" fmla="*/ 282 h 696"/>
                  <a:gd name="T36" fmla="*/ 60 w 408"/>
                  <a:gd name="T37" fmla="*/ 312 h 696"/>
                  <a:gd name="T38" fmla="*/ 48 w 408"/>
                  <a:gd name="T39" fmla="*/ 276 h 696"/>
                  <a:gd name="T40" fmla="*/ 66 w 408"/>
                  <a:gd name="T41" fmla="*/ 270 h 696"/>
                  <a:gd name="T42" fmla="*/ 48 w 408"/>
                  <a:gd name="T43" fmla="*/ 258 h 696"/>
                  <a:gd name="T44" fmla="*/ 42 w 408"/>
                  <a:gd name="T45" fmla="*/ 282 h 696"/>
                  <a:gd name="T46" fmla="*/ 30 w 408"/>
                  <a:gd name="T47" fmla="*/ 258 h 696"/>
                  <a:gd name="T48" fmla="*/ 24 w 408"/>
                  <a:gd name="T49" fmla="*/ 264 h 696"/>
                  <a:gd name="T50" fmla="*/ 30 w 408"/>
                  <a:gd name="T51" fmla="*/ 252 h 696"/>
                  <a:gd name="T52" fmla="*/ 6 w 408"/>
                  <a:gd name="T53" fmla="*/ 192 h 696"/>
                  <a:gd name="T54" fmla="*/ 18 w 408"/>
                  <a:gd name="T55" fmla="*/ 138 h 696"/>
                  <a:gd name="T56" fmla="*/ 0 w 408"/>
                  <a:gd name="T57" fmla="*/ 90 h 696"/>
                  <a:gd name="T58" fmla="*/ 24 w 408"/>
                  <a:gd name="T59" fmla="*/ 60 h 696"/>
                  <a:gd name="T60" fmla="*/ 42 w 408"/>
                  <a:gd name="T61" fmla="*/ 0 h 696"/>
                  <a:gd name="T62" fmla="*/ 228 w 408"/>
                  <a:gd name="T63" fmla="*/ 54 h 696"/>
                  <a:gd name="T64" fmla="*/ 180 w 408"/>
                  <a:gd name="T65" fmla="*/ 240 h 696"/>
                  <a:gd name="T66" fmla="*/ 390 w 408"/>
                  <a:gd name="T67" fmla="*/ 552 h 696"/>
                  <a:gd name="T68" fmla="*/ 408 w 408"/>
                  <a:gd name="T69" fmla="*/ 606 h 696"/>
                  <a:gd name="T70" fmla="*/ 384 w 408"/>
                  <a:gd name="T71" fmla="*/ 618 h 696"/>
                  <a:gd name="T72" fmla="*/ 378 w 408"/>
                  <a:gd name="T73" fmla="*/ 642 h 696"/>
                  <a:gd name="T74" fmla="*/ 366 w 408"/>
                  <a:gd name="T75" fmla="*/ 660 h 696"/>
                  <a:gd name="T76" fmla="*/ 372 w 408"/>
                  <a:gd name="T77" fmla="*/ 690 h 696"/>
                  <a:gd name="T78" fmla="*/ 360 w 408"/>
                  <a:gd name="T79" fmla="*/ 696 h 696"/>
                  <a:gd name="T80" fmla="*/ 354 w 408"/>
                  <a:gd name="T81" fmla="*/ 696 h 6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96"/>
                  <a:gd name="T125" fmla="*/ 408 w 408"/>
                  <a:gd name="T126" fmla="*/ 696 h 6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43" name="Freeform 269"/>
              <p:cNvSpPr>
                <a:spLocks noChangeAspect="1"/>
              </p:cNvSpPr>
              <p:nvPr/>
            </p:nvSpPr>
            <p:spPr bwMode="auto">
              <a:xfrm>
                <a:off x="84" y="1866"/>
                <a:ext cx="408" cy="702"/>
              </a:xfrm>
              <a:custGeom>
                <a:avLst/>
                <a:gdLst>
                  <a:gd name="T0" fmla="*/ 354 w 408"/>
                  <a:gd name="T1" fmla="*/ 696 h 702"/>
                  <a:gd name="T2" fmla="*/ 228 w 408"/>
                  <a:gd name="T3" fmla="*/ 678 h 702"/>
                  <a:gd name="T4" fmla="*/ 222 w 408"/>
                  <a:gd name="T5" fmla="*/ 630 h 702"/>
                  <a:gd name="T6" fmla="*/ 198 w 408"/>
                  <a:gd name="T7" fmla="*/ 588 h 702"/>
                  <a:gd name="T8" fmla="*/ 180 w 408"/>
                  <a:gd name="T9" fmla="*/ 588 h 702"/>
                  <a:gd name="T10" fmla="*/ 180 w 408"/>
                  <a:gd name="T11" fmla="*/ 570 h 702"/>
                  <a:gd name="T12" fmla="*/ 150 w 408"/>
                  <a:gd name="T13" fmla="*/ 558 h 702"/>
                  <a:gd name="T14" fmla="*/ 132 w 408"/>
                  <a:gd name="T15" fmla="*/ 528 h 702"/>
                  <a:gd name="T16" fmla="*/ 90 w 408"/>
                  <a:gd name="T17" fmla="*/ 516 h 702"/>
                  <a:gd name="T18" fmla="*/ 78 w 408"/>
                  <a:gd name="T19" fmla="*/ 510 h 702"/>
                  <a:gd name="T20" fmla="*/ 90 w 408"/>
                  <a:gd name="T21" fmla="*/ 468 h 702"/>
                  <a:gd name="T22" fmla="*/ 78 w 408"/>
                  <a:gd name="T23" fmla="*/ 462 h 702"/>
                  <a:gd name="T24" fmla="*/ 84 w 408"/>
                  <a:gd name="T25" fmla="*/ 450 h 702"/>
                  <a:gd name="T26" fmla="*/ 48 w 408"/>
                  <a:gd name="T27" fmla="*/ 384 h 702"/>
                  <a:gd name="T28" fmla="*/ 48 w 408"/>
                  <a:gd name="T29" fmla="*/ 366 h 702"/>
                  <a:gd name="T30" fmla="*/ 60 w 408"/>
                  <a:gd name="T31" fmla="*/ 348 h 702"/>
                  <a:gd name="T32" fmla="*/ 36 w 408"/>
                  <a:gd name="T33" fmla="*/ 318 h 702"/>
                  <a:gd name="T34" fmla="*/ 42 w 408"/>
                  <a:gd name="T35" fmla="*/ 282 h 702"/>
                  <a:gd name="T36" fmla="*/ 60 w 408"/>
                  <a:gd name="T37" fmla="*/ 312 h 702"/>
                  <a:gd name="T38" fmla="*/ 48 w 408"/>
                  <a:gd name="T39" fmla="*/ 276 h 702"/>
                  <a:gd name="T40" fmla="*/ 66 w 408"/>
                  <a:gd name="T41" fmla="*/ 270 h 702"/>
                  <a:gd name="T42" fmla="*/ 48 w 408"/>
                  <a:gd name="T43" fmla="*/ 258 h 702"/>
                  <a:gd name="T44" fmla="*/ 42 w 408"/>
                  <a:gd name="T45" fmla="*/ 282 h 702"/>
                  <a:gd name="T46" fmla="*/ 30 w 408"/>
                  <a:gd name="T47" fmla="*/ 258 h 702"/>
                  <a:gd name="T48" fmla="*/ 24 w 408"/>
                  <a:gd name="T49" fmla="*/ 264 h 702"/>
                  <a:gd name="T50" fmla="*/ 30 w 408"/>
                  <a:gd name="T51" fmla="*/ 252 h 702"/>
                  <a:gd name="T52" fmla="*/ 6 w 408"/>
                  <a:gd name="T53" fmla="*/ 192 h 702"/>
                  <a:gd name="T54" fmla="*/ 18 w 408"/>
                  <a:gd name="T55" fmla="*/ 138 h 702"/>
                  <a:gd name="T56" fmla="*/ 0 w 408"/>
                  <a:gd name="T57" fmla="*/ 90 h 702"/>
                  <a:gd name="T58" fmla="*/ 24 w 408"/>
                  <a:gd name="T59" fmla="*/ 60 h 702"/>
                  <a:gd name="T60" fmla="*/ 42 w 408"/>
                  <a:gd name="T61" fmla="*/ 0 h 702"/>
                  <a:gd name="T62" fmla="*/ 228 w 408"/>
                  <a:gd name="T63" fmla="*/ 54 h 702"/>
                  <a:gd name="T64" fmla="*/ 180 w 408"/>
                  <a:gd name="T65" fmla="*/ 240 h 702"/>
                  <a:gd name="T66" fmla="*/ 390 w 408"/>
                  <a:gd name="T67" fmla="*/ 552 h 702"/>
                  <a:gd name="T68" fmla="*/ 408 w 408"/>
                  <a:gd name="T69" fmla="*/ 606 h 702"/>
                  <a:gd name="T70" fmla="*/ 384 w 408"/>
                  <a:gd name="T71" fmla="*/ 618 h 702"/>
                  <a:gd name="T72" fmla="*/ 378 w 408"/>
                  <a:gd name="T73" fmla="*/ 642 h 702"/>
                  <a:gd name="T74" fmla="*/ 366 w 408"/>
                  <a:gd name="T75" fmla="*/ 660 h 702"/>
                  <a:gd name="T76" fmla="*/ 372 w 408"/>
                  <a:gd name="T77" fmla="*/ 690 h 702"/>
                  <a:gd name="T78" fmla="*/ 360 w 408"/>
                  <a:gd name="T79" fmla="*/ 696 h 702"/>
                  <a:gd name="T80" fmla="*/ 354 w 408"/>
                  <a:gd name="T81" fmla="*/ 696 h 702"/>
                  <a:gd name="T82" fmla="*/ 354 w 408"/>
                  <a:gd name="T83" fmla="*/ 702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702"/>
                  <a:gd name="T128" fmla="*/ 408 w 408"/>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44" name="Freeform 270"/>
              <p:cNvSpPr>
                <a:spLocks noChangeAspect="1"/>
              </p:cNvSpPr>
              <p:nvPr/>
            </p:nvSpPr>
            <p:spPr bwMode="auto">
              <a:xfrm>
                <a:off x="780" y="2088"/>
                <a:ext cx="372" cy="288"/>
              </a:xfrm>
              <a:custGeom>
                <a:avLst/>
                <a:gdLst>
                  <a:gd name="T0" fmla="*/ 366 w 372"/>
                  <a:gd name="T1" fmla="*/ 96 h 288"/>
                  <a:gd name="T2" fmla="*/ 354 w 372"/>
                  <a:gd name="T3" fmla="*/ 288 h 288"/>
                  <a:gd name="T4" fmla="*/ 306 w 372"/>
                  <a:gd name="T5" fmla="*/ 282 h 288"/>
                  <a:gd name="T6" fmla="*/ 0 w 372"/>
                  <a:gd name="T7" fmla="*/ 252 h 288"/>
                  <a:gd name="T8" fmla="*/ 6 w 372"/>
                  <a:gd name="T9" fmla="*/ 210 h 288"/>
                  <a:gd name="T10" fmla="*/ 36 w 372"/>
                  <a:gd name="T11" fmla="*/ 0 h 288"/>
                  <a:gd name="T12" fmla="*/ 276 w 372"/>
                  <a:gd name="T13" fmla="*/ 24 h 288"/>
                  <a:gd name="T14" fmla="*/ 372 w 372"/>
                  <a:gd name="T15" fmla="*/ 30 h 288"/>
                  <a:gd name="T16" fmla="*/ 366 w 372"/>
                  <a:gd name="T17" fmla="*/ 72 h 288"/>
                  <a:gd name="T18" fmla="*/ 366 w 372"/>
                  <a:gd name="T19" fmla="*/ 96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288"/>
                  <a:gd name="T32" fmla="*/ 372 w 372"/>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45" name="Freeform 271"/>
              <p:cNvSpPr>
                <a:spLocks noChangeAspect="1"/>
              </p:cNvSpPr>
              <p:nvPr/>
            </p:nvSpPr>
            <p:spPr bwMode="auto">
              <a:xfrm>
                <a:off x="780" y="2088"/>
                <a:ext cx="372" cy="288"/>
              </a:xfrm>
              <a:custGeom>
                <a:avLst/>
                <a:gdLst>
                  <a:gd name="T0" fmla="*/ 366 w 372"/>
                  <a:gd name="T1" fmla="*/ 96 h 288"/>
                  <a:gd name="T2" fmla="*/ 354 w 372"/>
                  <a:gd name="T3" fmla="*/ 288 h 288"/>
                  <a:gd name="T4" fmla="*/ 306 w 372"/>
                  <a:gd name="T5" fmla="*/ 282 h 288"/>
                  <a:gd name="T6" fmla="*/ 0 w 372"/>
                  <a:gd name="T7" fmla="*/ 252 h 288"/>
                  <a:gd name="T8" fmla="*/ 6 w 372"/>
                  <a:gd name="T9" fmla="*/ 210 h 288"/>
                  <a:gd name="T10" fmla="*/ 36 w 372"/>
                  <a:gd name="T11" fmla="*/ 0 h 288"/>
                  <a:gd name="T12" fmla="*/ 276 w 372"/>
                  <a:gd name="T13" fmla="*/ 24 h 288"/>
                  <a:gd name="T14" fmla="*/ 372 w 372"/>
                  <a:gd name="T15" fmla="*/ 30 h 288"/>
                  <a:gd name="T16" fmla="*/ 366 w 372"/>
                  <a:gd name="T17" fmla="*/ 72 h 288"/>
                  <a:gd name="T18" fmla="*/ 366 w 372"/>
                  <a:gd name="T19" fmla="*/ 96 h 288"/>
                  <a:gd name="T20" fmla="*/ 366 w 372"/>
                  <a:gd name="T21" fmla="*/ 102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288"/>
                  <a:gd name="T35" fmla="*/ 372 w 372"/>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46" name="Freeform 272"/>
              <p:cNvSpPr>
                <a:spLocks noChangeAspect="1"/>
              </p:cNvSpPr>
              <p:nvPr/>
            </p:nvSpPr>
            <p:spPr bwMode="auto">
              <a:xfrm>
                <a:off x="2496" y="1920"/>
                <a:ext cx="90" cy="84"/>
              </a:xfrm>
              <a:custGeom>
                <a:avLst/>
                <a:gdLst>
                  <a:gd name="T0" fmla="*/ 84 w 90"/>
                  <a:gd name="T1" fmla="*/ 0 h 84"/>
                  <a:gd name="T2" fmla="*/ 90 w 90"/>
                  <a:gd name="T3" fmla="*/ 42 h 84"/>
                  <a:gd name="T4" fmla="*/ 42 w 90"/>
                  <a:gd name="T5" fmla="*/ 60 h 84"/>
                  <a:gd name="T6" fmla="*/ 12 w 90"/>
                  <a:gd name="T7" fmla="*/ 84 h 84"/>
                  <a:gd name="T8" fmla="*/ 12 w 90"/>
                  <a:gd name="T9" fmla="*/ 72 h 84"/>
                  <a:gd name="T10" fmla="*/ 0 w 90"/>
                  <a:gd name="T11" fmla="*/ 18 h 84"/>
                  <a:gd name="T12" fmla="*/ 78 w 90"/>
                  <a:gd name="T13" fmla="*/ 0 h 84"/>
                  <a:gd name="T14" fmla="*/ 84 w 90"/>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84"/>
                  <a:gd name="T26" fmla="*/ 90 w 90"/>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84">
                    <a:moveTo>
                      <a:pt x="84" y="0"/>
                    </a:moveTo>
                    <a:lnTo>
                      <a:pt x="90" y="42"/>
                    </a:lnTo>
                    <a:lnTo>
                      <a:pt x="42" y="60"/>
                    </a:lnTo>
                    <a:lnTo>
                      <a:pt x="12" y="84"/>
                    </a:lnTo>
                    <a:lnTo>
                      <a:pt x="12" y="72"/>
                    </a:lnTo>
                    <a:lnTo>
                      <a:pt x="0" y="18"/>
                    </a:lnTo>
                    <a:lnTo>
                      <a:pt x="78" y="0"/>
                    </a:lnTo>
                    <a:lnTo>
                      <a:pt x="84"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47" name="Freeform 273"/>
              <p:cNvSpPr>
                <a:spLocks noChangeAspect="1"/>
              </p:cNvSpPr>
              <p:nvPr/>
            </p:nvSpPr>
            <p:spPr bwMode="auto">
              <a:xfrm>
                <a:off x="2496" y="1920"/>
                <a:ext cx="90" cy="84"/>
              </a:xfrm>
              <a:custGeom>
                <a:avLst/>
                <a:gdLst>
                  <a:gd name="T0" fmla="*/ 84 w 90"/>
                  <a:gd name="T1" fmla="*/ 0 h 84"/>
                  <a:gd name="T2" fmla="*/ 90 w 90"/>
                  <a:gd name="T3" fmla="*/ 42 h 84"/>
                  <a:gd name="T4" fmla="*/ 42 w 90"/>
                  <a:gd name="T5" fmla="*/ 60 h 84"/>
                  <a:gd name="T6" fmla="*/ 12 w 90"/>
                  <a:gd name="T7" fmla="*/ 84 h 84"/>
                  <a:gd name="T8" fmla="*/ 12 w 90"/>
                  <a:gd name="T9" fmla="*/ 72 h 84"/>
                  <a:gd name="T10" fmla="*/ 0 w 90"/>
                  <a:gd name="T11" fmla="*/ 18 h 84"/>
                  <a:gd name="T12" fmla="*/ 78 w 90"/>
                  <a:gd name="T13" fmla="*/ 0 h 84"/>
                  <a:gd name="T14" fmla="*/ 84 w 90"/>
                  <a:gd name="T15" fmla="*/ 0 h 84"/>
                  <a:gd name="T16" fmla="*/ 84 w 90"/>
                  <a:gd name="T17" fmla="*/ 6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4"/>
                  <a:gd name="T29" fmla="*/ 90 w 90"/>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48" name="Freeform 274"/>
              <p:cNvSpPr>
                <a:spLocks noChangeAspect="1"/>
              </p:cNvSpPr>
              <p:nvPr/>
            </p:nvSpPr>
            <p:spPr bwMode="auto">
              <a:xfrm>
                <a:off x="2424" y="2100"/>
                <a:ext cx="54" cy="84"/>
              </a:xfrm>
              <a:custGeom>
                <a:avLst/>
                <a:gdLst>
                  <a:gd name="T0" fmla="*/ 18 w 54"/>
                  <a:gd name="T1" fmla="*/ 0 h 84"/>
                  <a:gd name="T2" fmla="*/ 12 w 54"/>
                  <a:gd name="T3" fmla="*/ 6 h 84"/>
                  <a:gd name="T4" fmla="*/ 12 w 54"/>
                  <a:gd name="T5" fmla="*/ 24 h 84"/>
                  <a:gd name="T6" fmla="*/ 36 w 54"/>
                  <a:gd name="T7" fmla="*/ 54 h 84"/>
                  <a:gd name="T8" fmla="*/ 48 w 54"/>
                  <a:gd name="T9" fmla="*/ 60 h 84"/>
                  <a:gd name="T10" fmla="*/ 42 w 54"/>
                  <a:gd name="T11" fmla="*/ 72 h 84"/>
                  <a:gd name="T12" fmla="*/ 54 w 54"/>
                  <a:gd name="T13" fmla="*/ 78 h 84"/>
                  <a:gd name="T14" fmla="*/ 24 w 54"/>
                  <a:gd name="T15" fmla="*/ 84 h 84"/>
                  <a:gd name="T16" fmla="*/ 0 w 54"/>
                  <a:gd name="T17" fmla="*/ 6 h 84"/>
                  <a:gd name="T18" fmla="*/ 12 w 54"/>
                  <a:gd name="T19" fmla="*/ 0 h 84"/>
                  <a:gd name="T20" fmla="*/ 18 w 54"/>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4"/>
                  <a:gd name="T35" fmla="*/ 54 w 54"/>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49" name="Freeform 275"/>
              <p:cNvSpPr>
                <a:spLocks noChangeAspect="1"/>
              </p:cNvSpPr>
              <p:nvPr/>
            </p:nvSpPr>
            <p:spPr bwMode="auto">
              <a:xfrm>
                <a:off x="2424" y="2100"/>
                <a:ext cx="54" cy="84"/>
              </a:xfrm>
              <a:custGeom>
                <a:avLst/>
                <a:gdLst>
                  <a:gd name="T0" fmla="*/ 18 w 54"/>
                  <a:gd name="T1" fmla="*/ 0 h 84"/>
                  <a:gd name="T2" fmla="*/ 12 w 54"/>
                  <a:gd name="T3" fmla="*/ 6 h 84"/>
                  <a:gd name="T4" fmla="*/ 12 w 54"/>
                  <a:gd name="T5" fmla="*/ 24 h 84"/>
                  <a:gd name="T6" fmla="*/ 36 w 54"/>
                  <a:gd name="T7" fmla="*/ 54 h 84"/>
                  <a:gd name="T8" fmla="*/ 48 w 54"/>
                  <a:gd name="T9" fmla="*/ 60 h 84"/>
                  <a:gd name="T10" fmla="*/ 42 w 54"/>
                  <a:gd name="T11" fmla="*/ 72 h 84"/>
                  <a:gd name="T12" fmla="*/ 54 w 54"/>
                  <a:gd name="T13" fmla="*/ 78 h 84"/>
                  <a:gd name="T14" fmla="*/ 24 w 54"/>
                  <a:gd name="T15" fmla="*/ 84 h 84"/>
                  <a:gd name="T16" fmla="*/ 0 w 54"/>
                  <a:gd name="T17" fmla="*/ 6 h 84"/>
                  <a:gd name="T18" fmla="*/ 12 w 54"/>
                  <a:gd name="T19" fmla="*/ 0 h 84"/>
                  <a:gd name="T20" fmla="*/ 18 w 54"/>
                  <a:gd name="T21" fmla="*/ 0 h 84"/>
                  <a:gd name="T22" fmla="*/ 18 w 54"/>
                  <a:gd name="T23" fmla="*/ 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84"/>
                  <a:gd name="T38" fmla="*/ 54 w 54"/>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50" name="Freeform 276"/>
              <p:cNvSpPr>
                <a:spLocks noChangeAspect="1"/>
              </p:cNvSpPr>
              <p:nvPr/>
            </p:nvSpPr>
            <p:spPr bwMode="auto">
              <a:xfrm>
                <a:off x="2370" y="2172"/>
                <a:ext cx="12" cy="6"/>
              </a:xfrm>
              <a:custGeom>
                <a:avLst/>
                <a:gdLst>
                  <a:gd name="T0" fmla="*/ 6 w 12"/>
                  <a:gd name="T1" fmla="*/ 6 h 6"/>
                  <a:gd name="T2" fmla="*/ 0 w 12"/>
                  <a:gd name="T3" fmla="*/ 0 h 6"/>
                  <a:gd name="T4" fmla="*/ 12 w 12"/>
                  <a:gd name="T5" fmla="*/ 0 h 6"/>
                  <a:gd name="T6" fmla="*/ 6 w 12"/>
                  <a:gd name="T7" fmla="*/ 6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6" y="6"/>
                    </a:moveTo>
                    <a:lnTo>
                      <a:pt x="0" y="0"/>
                    </a:lnTo>
                    <a:lnTo>
                      <a:pt x="12" y="0"/>
                    </a:lnTo>
                    <a:lnTo>
                      <a:pt x="6" y="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51" name="Freeform 277"/>
              <p:cNvSpPr>
                <a:spLocks noChangeAspect="1"/>
              </p:cNvSpPr>
              <p:nvPr/>
            </p:nvSpPr>
            <p:spPr bwMode="auto">
              <a:xfrm>
                <a:off x="2370" y="2172"/>
                <a:ext cx="12" cy="12"/>
              </a:xfrm>
              <a:custGeom>
                <a:avLst/>
                <a:gdLst>
                  <a:gd name="T0" fmla="*/ 6 w 12"/>
                  <a:gd name="T1" fmla="*/ 6 h 12"/>
                  <a:gd name="T2" fmla="*/ 0 w 12"/>
                  <a:gd name="T3" fmla="*/ 0 h 12"/>
                  <a:gd name="T4" fmla="*/ 12 w 12"/>
                  <a:gd name="T5" fmla="*/ 0 h 12"/>
                  <a:gd name="T6" fmla="*/ 6 w 12"/>
                  <a:gd name="T7" fmla="*/ 6 h 12"/>
                  <a:gd name="T8" fmla="*/ 6 w 12"/>
                  <a:gd name="T9" fmla="*/ 1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6" y="6"/>
                    </a:moveTo>
                    <a:lnTo>
                      <a:pt x="0" y="0"/>
                    </a:lnTo>
                    <a:lnTo>
                      <a:pt x="12" y="0"/>
                    </a:lnTo>
                    <a:lnTo>
                      <a:pt x="6" y="6"/>
                    </a:lnTo>
                    <a:lnTo>
                      <a:pt x="6"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52" name="Freeform 278"/>
              <p:cNvSpPr>
                <a:spLocks noChangeAspect="1"/>
              </p:cNvSpPr>
              <p:nvPr/>
            </p:nvSpPr>
            <p:spPr bwMode="auto">
              <a:xfrm>
                <a:off x="1902" y="2730"/>
                <a:ext cx="462" cy="348"/>
              </a:xfrm>
              <a:custGeom>
                <a:avLst/>
                <a:gdLst>
                  <a:gd name="T0" fmla="*/ 330 w 462"/>
                  <a:gd name="T1" fmla="*/ 0 h 348"/>
                  <a:gd name="T2" fmla="*/ 456 w 462"/>
                  <a:gd name="T3" fmla="*/ 234 h 348"/>
                  <a:gd name="T4" fmla="*/ 462 w 462"/>
                  <a:gd name="T5" fmla="*/ 294 h 348"/>
                  <a:gd name="T6" fmla="*/ 450 w 462"/>
                  <a:gd name="T7" fmla="*/ 312 h 348"/>
                  <a:gd name="T8" fmla="*/ 450 w 462"/>
                  <a:gd name="T9" fmla="*/ 324 h 348"/>
                  <a:gd name="T10" fmla="*/ 444 w 462"/>
                  <a:gd name="T11" fmla="*/ 336 h 348"/>
                  <a:gd name="T12" fmla="*/ 408 w 462"/>
                  <a:gd name="T13" fmla="*/ 348 h 348"/>
                  <a:gd name="T14" fmla="*/ 402 w 462"/>
                  <a:gd name="T15" fmla="*/ 336 h 348"/>
                  <a:gd name="T16" fmla="*/ 414 w 462"/>
                  <a:gd name="T17" fmla="*/ 342 h 348"/>
                  <a:gd name="T18" fmla="*/ 420 w 462"/>
                  <a:gd name="T19" fmla="*/ 330 h 348"/>
                  <a:gd name="T20" fmla="*/ 402 w 462"/>
                  <a:gd name="T21" fmla="*/ 330 h 348"/>
                  <a:gd name="T22" fmla="*/ 384 w 462"/>
                  <a:gd name="T23" fmla="*/ 306 h 348"/>
                  <a:gd name="T24" fmla="*/ 366 w 462"/>
                  <a:gd name="T25" fmla="*/ 300 h 348"/>
                  <a:gd name="T26" fmla="*/ 354 w 462"/>
                  <a:gd name="T27" fmla="*/ 270 h 348"/>
                  <a:gd name="T28" fmla="*/ 336 w 462"/>
                  <a:gd name="T29" fmla="*/ 258 h 348"/>
                  <a:gd name="T30" fmla="*/ 336 w 462"/>
                  <a:gd name="T31" fmla="*/ 240 h 348"/>
                  <a:gd name="T32" fmla="*/ 324 w 462"/>
                  <a:gd name="T33" fmla="*/ 240 h 348"/>
                  <a:gd name="T34" fmla="*/ 330 w 462"/>
                  <a:gd name="T35" fmla="*/ 252 h 348"/>
                  <a:gd name="T36" fmla="*/ 324 w 462"/>
                  <a:gd name="T37" fmla="*/ 252 h 348"/>
                  <a:gd name="T38" fmla="*/ 300 w 462"/>
                  <a:gd name="T39" fmla="*/ 216 h 348"/>
                  <a:gd name="T40" fmla="*/ 312 w 462"/>
                  <a:gd name="T41" fmla="*/ 186 h 348"/>
                  <a:gd name="T42" fmla="*/ 294 w 462"/>
                  <a:gd name="T43" fmla="*/ 180 h 348"/>
                  <a:gd name="T44" fmla="*/ 300 w 462"/>
                  <a:gd name="T45" fmla="*/ 198 h 348"/>
                  <a:gd name="T46" fmla="*/ 282 w 462"/>
                  <a:gd name="T47" fmla="*/ 186 h 348"/>
                  <a:gd name="T48" fmla="*/ 288 w 462"/>
                  <a:gd name="T49" fmla="*/ 126 h 348"/>
                  <a:gd name="T50" fmla="*/ 222 w 462"/>
                  <a:gd name="T51" fmla="*/ 66 h 348"/>
                  <a:gd name="T52" fmla="*/ 186 w 462"/>
                  <a:gd name="T53" fmla="*/ 60 h 348"/>
                  <a:gd name="T54" fmla="*/ 186 w 462"/>
                  <a:gd name="T55" fmla="*/ 72 h 348"/>
                  <a:gd name="T56" fmla="*/ 126 w 462"/>
                  <a:gd name="T57" fmla="*/ 90 h 348"/>
                  <a:gd name="T58" fmla="*/ 126 w 462"/>
                  <a:gd name="T59" fmla="*/ 84 h 348"/>
                  <a:gd name="T60" fmla="*/ 132 w 462"/>
                  <a:gd name="T61" fmla="*/ 90 h 348"/>
                  <a:gd name="T62" fmla="*/ 132 w 462"/>
                  <a:gd name="T63" fmla="*/ 84 h 348"/>
                  <a:gd name="T64" fmla="*/ 102 w 462"/>
                  <a:gd name="T65" fmla="*/ 54 h 348"/>
                  <a:gd name="T66" fmla="*/ 96 w 462"/>
                  <a:gd name="T67" fmla="*/ 60 h 348"/>
                  <a:gd name="T68" fmla="*/ 102 w 462"/>
                  <a:gd name="T69" fmla="*/ 66 h 348"/>
                  <a:gd name="T70" fmla="*/ 60 w 462"/>
                  <a:gd name="T71" fmla="*/ 54 h 348"/>
                  <a:gd name="T72" fmla="*/ 84 w 462"/>
                  <a:gd name="T73" fmla="*/ 48 h 348"/>
                  <a:gd name="T74" fmla="*/ 78 w 462"/>
                  <a:gd name="T75" fmla="*/ 48 h 348"/>
                  <a:gd name="T76" fmla="*/ 24 w 462"/>
                  <a:gd name="T77" fmla="*/ 60 h 348"/>
                  <a:gd name="T78" fmla="*/ 36 w 462"/>
                  <a:gd name="T79" fmla="*/ 54 h 348"/>
                  <a:gd name="T80" fmla="*/ 24 w 462"/>
                  <a:gd name="T81" fmla="*/ 48 h 348"/>
                  <a:gd name="T82" fmla="*/ 24 w 462"/>
                  <a:gd name="T83" fmla="*/ 54 h 348"/>
                  <a:gd name="T84" fmla="*/ 12 w 462"/>
                  <a:gd name="T85" fmla="*/ 60 h 348"/>
                  <a:gd name="T86" fmla="*/ 12 w 462"/>
                  <a:gd name="T87" fmla="*/ 42 h 348"/>
                  <a:gd name="T88" fmla="*/ 0 w 462"/>
                  <a:gd name="T89" fmla="*/ 30 h 348"/>
                  <a:gd name="T90" fmla="*/ 0 w 462"/>
                  <a:gd name="T91" fmla="*/ 18 h 348"/>
                  <a:gd name="T92" fmla="*/ 138 w 462"/>
                  <a:gd name="T93" fmla="*/ 6 h 348"/>
                  <a:gd name="T94" fmla="*/ 150 w 462"/>
                  <a:gd name="T95" fmla="*/ 24 h 348"/>
                  <a:gd name="T96" fmla="*/ 294 w 462"/>
                  <a:gd name="T97" fmla="*/ 18 h 348"/>
                  <a:gd name="T98" fmla="*/ 300 w 462"/>
                  <a:gd name="T99" fmla="*/ 30 h 348"/>
                  <a:gd name="T100" fmla="*/ 306 w 462"/>
                  <a:gd name="T101" fmla="*/ 24 h 348"/>
                  <a:gd name="T102" fmla="*/ 306 w 462"/>
                  <a:gd name="T103" fmla="*/ 0 h 348"/>
                  <a:gd name="T104" fmla="*/ 330 w 462"/>
                  <a:gd name="T105" fmla="*/ 0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348"/>
                  <a:gd name="T161" fmla="*/ 462 w 462"/>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53" name="Freeform 279"/>
              <p:cNvSpPr>
                <a:spLocks noChangeAspect="1"/>
              </p:cNvSpPr>
              <p:nvPr/>
            </p:nvSpPr>
            <p:spPr bwMode="auto">
              <a:xfrm>
                <a:off x="1902" y="2730"/>
                <a:ext cx="462" cy="348"/>
              </a:xfrm>
              <a:custGeom>
                <a:avLst/>
                <a:gdLst>
                  <a:gd name="T0" fmla="*/ 330 w 462"/>
                  <a:gd name="T1" fmla="*/ 0 h 348"/>
                  <a:gd name="T2" fmla="*/ 456 w 462"/>
                  <a:gd name="T3" fmla="*/ 234 h 348"/>
                  <a:gd name="T4" fmla="*/ 462 w 462"/>
                  <a:gd name="T5" fmla="*/ 294 h 348"/>
                  <a:gd name="T6" fmla="*/ 450 w 462"/>
                  <a:gd name="T7" fmla="*/ 312 h 348"/>
                  <a:gd name="T8" fmla="*/ 450 w 462"/>
                  <a:gd name="T9" fmla="*/ 324 h 348"/>
                  <a:gd name="T10" fmla="*/ 444 w 462"/>
                  <a:gd name="T11" fmla="*/ 336 h 348"/>
                  <a:gd name="T12" fmla="*/ 408 w 462"/>
                  <a:gd name="T13" fmla="*/ 348 h 348"/>
                  <a:gd name="T14" fmla="*/ 402 w 462"/>
                  <a:gd name="T15" fmla="*/ 336 h 348"/>
                  <a:gd name="T16" fmla="*/ 414 w 462"/>
                  <a:gd name="T17" fmla="*/ 342 h 348"/>
                  <a:gd name="T18" fmla="*/ 420 w 462"/>
                  <a:gd name="T19" fmla="*/ 330 h 348"/>
                  <a:gd name="T20" fmla="*/ 402 w 462"/>
                  <a:gd name="T21" fmla="*/ 330 h 348"/>
                  <a:gd name="T22" fmla="*/ 384 w 462"/>
                  <a:gd name="T23" fmla="*/ 306 h 348"/>
                  <a:gd name="T24" fmla="*/ 366 w 462"/>
                  <a:gd name="T25" fmla="*/ 300 h 348"/>
                  <a:gd name="T26" fmla="*/ 354 w 462"/>
                  <a:gd name="T27" fmla="*/ 270 h 348"/>
                  <a:gd name="T28" fmla="*/ 336 w 462"/>
                  <a:gd name="T29" fmla="*/ 258 h 348"/>
                  <a:gd name="T30" fmla="*/ 336 w 462"/>
                  <a:gd name="T31" fmla="*/ 240 h 348"/>
                  <a:gd name="T32" fmla="*/ 324 w 462"/>
                  <a:gd name="T33" fmla="*/ 240 h 348"/>
                  <a:gd name="T34" fmla="*/ 330 w 462"/>
                  <a:gd name="T35" fmla="*/ 252 h 348"/>
                  <a:gd name="T36" fmla="*/ 324 w 462"/>
                  <a:gd name="T37" fmla="*/ 252 h 348"/>
                  <a:gd name="T38" fmla="*/ 300 w 462"/>
                  <a:gd name="T39" fmla="*/ 216 h 348"/>
                  <a:gd name="T40" fmla="*/ 312 w 462"/>
                  <a:gd name="T41" fmla="*/ 186 h 348"/>
                  <a:gd name="T42" fmla="*/ 294 w 462"/>
                  <a:gd name="T43" fmla="*/ 180 h 348"/>
                  <a:gd name="T44" fmla="*/ 300 w 462"/>
                  <a:gd name="T45" fmla="*/ 198 h 348"/>
                  <a:gd name="T46" fmla="*/ 282 w 462"/>
                  <a:gd name="T47" fmla="*/ 186 h 348"/>
                  <a:gd name="T48" fmla="*/ 288 w 462"/>
                  <a:gd name="T49" fmla="*/ 126 h 348"/>
                  <a:gd name="T50" fmla="*/ 222 w 462"/>
                  <a:gd name="T51" fmla="*/ 66 h 348"/>
                  <a:gd name="T52" fmla="*/ 186 w 462"/>
                  <a:gd name="T53" fmla="*/ 60 h 348"/>
                  <a:gd name="T54" fmla="*/ 186 w 462"/>
                  <a:gd name="T55" fmla="*/ 72 h 348"/>
                  <a:gd name="T56" fmla="*/ 126 w 462"/>
                  <a:gd name="T57" fmla="*/ 90 h 348"/>
                  <a:gd name="T58" fmla="*/ 126 w 462"/>
                  <a:gd name="T59" fmla="*/ 84 h 348"/>
                  <a:gd name="T60" fmla="*/ 132 w 462"/>
                  <a:gd name="T61" fmla="*/ 90 h 348"/>
                  <a:gd name="T62" fmla="*/ 132 w 462"/>
                  <a:gd name="T63" fmla="*/ 84 h 348"/>
                  <a:gd name="T64" fmla="*/ 102 w 462"/>
                  <a:gd name="T65" fmla="*/ 54 h 348"/>
                  <a:gd name="T66" fmla="*/ 96 w 462"/>
                  <a:gd name="T67" fmla="*/ 60 h 348"/>
                  <a:gd name="T68" fmla="*/ 102 w 462"/>
                  <a:gd name="T69" fmla="*/ 66 h 348"/>
                  <a:gd name="T70" fmla="*/ 60 w 462"/>
                  <a:gd name="T71" fmla="*/ 54 h 348"/>
                  <a:gd name="T72" fmla="*/ 84 w 462"/>
                  <a:gd name="T73" fmla="*/ 48 h 348"/>
                  <a:gd name="T74" fmla="*/ 78 w 462"/>
                  <a:gd name="T75" fmla="*/ 48 h 348"/>
                  <a:gd name="T76" fmla="*/ 24 w 462"/>
                  <a:gd name="T77" fmla="*/ 60 h 348"/>
                  <a:gd name="T78" fmla="*/ 36 w 462"/>
                  <a:gd name="T79" fmla="*/ 54 h 348"/>
                  <a:gd name="T80" fmla="*/ 24 w 462"/>
                  <a:gd name="T81" fmla="*/ 48 h 348"/>
                  <a:gd name="T82" fmla="*/ 24 w 462"/>
                  <a:gd name="T83" fmla="*/ 54 h 348"/>
                  <a:gd name="T84" fmla="*/ 12 w 462"/>
                  <a:gd name="T85" fmla="*/ 60 h 348"/>
                  <a:gd name="T86" fmla="*/ 12 w 462"/>
                  <a:gd name="T87" fmla="*/ 42 h 348"/>
                  <a:gd name="T88" fmla="*/ 0 w 462"/>
                  <a:gd name="T89" fmla="*/ 30 h 348"/>
                  <a:gd name="T90" fmla="*/ 0 w 462"/>
                  <a:gd name="T91" fmla="*/ 18 h 348"/>
                  <a:gd name="T92" fmla="*/ 138 w 462"/>
                  <a:gd name="T93" fmla="*/ 6 h 348"/>
                  <a:gd name="T94" fmla="*/ 150 w 462"/>
                  <a:gd name="T95" fmla="*/ 24 h 348"/>
                  <a:gd name="T96" fmla="*/ 294 w 462"/>
                  <a:gd name="T97" fmla="*/ 18 h 348"/>
                  <a:gd name="T98" fmla="*/ 300 w 462"/>
                  <a:gd name="T99" fmla="*/ 30 h 348"/>
                  <a:gd name="T100" fmla="*/ 306 w 462"/>
                  <a:gd name="T101" fmla="*/ 24 h 348"/>
                  <a:gd name="T102" fmla="*/ 306 w 462"/>
                  <a:gd name="T103" fmla="*/ 0 h 348"/>
                  <a:gd name="T104" fmla="*/ 330 w 462"/>
                  <a:gd name="T105" fmla="*/ 0 h 348"/>
                  <a:gd name="T106" fmla="*/ 330 w 462"/>
                  <a:gd name="T107" fmla="*/ 6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2"/>
                  <a:gd name="T163" fmla="*/ 0 h 348"/>
                  <a:gd name="T164" fmla="*/ 462 w 462"/>
                  <a:gd name="T165" fmla="*/ 348 h 3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54" name="Freeform 280"/>
              <p:cNvSpPr>
                <a:spLocks noChangeAspect="1"/>
              </p:cNvSpPr>
              <p:nvPr/>
            </p:nvSpPr>
            <p:spPr bwMode="auto">
              <a:xfrm>
                <a:off x="1980" y="2472"/>
                <a:ext cx="276" cy="288"/>
              </a:xfrm>
              <a:custGeom>
                <a:avLst/>
                <a:gdLst>
                  <a:gd name="T0" fmla="*/ 66 w 276"/>
                  <a:gd name="T1" fmla="*/ 6 h 288"/>
                  <a:gd name="T2" fmla="*/ 132 w 276"/>
                  <a:gd name="T3" fmla="*/ 0 h 288"/>
                  <a:gd name="T4" fmla="*/ 120 w 276"/>
                  <a:gd name="T5" fmla="*/ 18 h 288"/>
                  <a:gd name="T6" fmla="*/ 150 w 276"/>
                  <a:gd name="T7" fmla="*/ 30 h 288"/>
                  <a:gd name="T8" fmla="*/ 168 w 276"/>
                  <a:gd name="T9" fmla="*/ 60 h 288"/>
                  <a:gd name="T10" fmla="*/ 234 w 276"/>
                  <a:gd name="T11" fmla="*/ 114 h 288"/>
                  <a:gd name="T12" fmla="*/ 258 w 276"/>
                  <a:gd name="T13" fmla="*/ 162 h 288"/>
                  <a:gd name="T14" fmla="*/ 276 w 276"/>
                  <a:gd name="T15" fmla="*/ 168 h 288"/>
                  <a:gd name="T16" fmla="*/ 264 w 276"/>
                  <a:gd name="T17" fmla="*/ 192 h 288"/>
                  <a:gd name="T18" fmla="*/ 264 w 276"/>
                  <a:gd name="T19" fmla="*/ 198 h 288"/>
                  <a:gd name="T20" fmla="*/ 252 w 276"/>
                  <a:gd name="T21" fmla="*/ 216 h 288"/>
                  <a:gd name="T22" fmla="*/ 252 w 276"/>
                  <a:gd name="T23" fmla="*/ 228 h 288"/>
                  <a:gd name="T24" fmla="*/ 246 w 276"/>
                  <a:gd name="T25" fmla="*/ 228 h 288"/>
                  <a:gd name="T26" fmla="*/ 258 w 276"/>
                  <a:gd name="T27" fmla="*/ 234 h 288"/>
                  <a:gd name="T28" fmla="*/ 252 w 276"/>
                  <a:gd name="T29" fmla="*/ 258 h 288"/>
                  <a:gd name="T30" fmla="*/ 228 w 276"/>
                  <a:gd name="T31" fmla="*/ 258 h 288"/>
                  <a:gd name="T32" fmla="*/ 228 w 276"/>
                  <a:gd name="T33" fmla="*/ 282 h 288"/>
                  <a:gd name="T34" fmla="*/ 222 w 276"/>
                  <a:gd name="T35" fmla="*/ 288 h 288"/>
                  <a:gd name="T36" fmla="*/ 216 w 276"/>
                  <a:gd name="T37" fmla="*/ 276 h 288"/>
                  <a:gd name="T38" fmla="*/ 72 w 276"/>
                  <a:gd name="T39" fmla="*/ 282 h 288"/>
                  <a:gd name="T40" fmla="*/ 60 w 276"/>
                  <a:gd name="T41" fmla="*/ 264 h 288"/>
                  <a:gd name="T42" fmla="*/ 48 w 276"/>
                  <a:gd name="T43" fmla="*/ 210 h 288"/>
                  <a:gd name="T44" fmla="*/ 60 w 276"/>
                  <a:gd name="T45" fmla="*/ 186 h 288"/>
                  <a:gd name="T46" fmla="*/ 36 w 276"/>
                  <a:gd name="T47" fmla="*/ 150 h 288"/>
                  <a:gd name="T48" fmla="*/ 0 w 276"/>
                  <a:gd name="T49" fmla="*/ 18 h 288"/>
                  <a:gd name="T50" fmla="*/ 66 w 276"/>
                  <a:gd name="T51" fmla="*/ 6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6"/>
                  <a:gd name="T79" fmla="*/ 0 h 288"/>
                  <a:gd name="T80" fmla="*/ 276 w 276"/>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55" name="Freeform 281"/>
              <p:cNvSpPr>
                <a:spLocks noChangeAspect="1"/>
              </p:cNvSpPr>
              <p:nvPr/>
            </p:nvSpPr>
            <p:spPr bwMode="auto">
              <a:xfrm>
                <a:off x="1980" y="2472"/>
                <a:ext cx="276" cy="288"/>
              </a:xfrm>
              <a:custGeom>
                <a:avLst/>
                <a:gdLst>
                  <a:gd name="T0" fmla="*/ 66 w 276"/>
                  <a:gd name="T1" fmla="*/ 6 h 288"/>
                  <a:gd name="T2" fmla="*/ 132 w 276"/>
                  <a:gd name="T3" fmla="*/ 0 h 288"/>
                  <a:gd name="T4" fmla="*/ 120 w 276"/>
                  <a:gd name="T5" fmla="*/ 18 h 288"/>
                  <a:gd name="T6" fmla="*/ 150 w 276"/>
                  <a:gd name="T7" fmla="*/ 30 h 288"/>
                  <a:gd name="T8" fmla="*/ 168 w 276"/>
                  <a:gd name="T9" fmla="*/ 60 h 288"/>
                  <a:gd name="T10" fmla="*/ 234 w 276"/>
                  <a:gd name="T11" fmla="*/ 114 h 288"/>
                  <a:gd name="T12" fmla="*/ 258 w 276"/>
                  <a:gd name="T13" fmla="*/ 162 h 288"/>
                  <a:gd name="T14" fmla="*/ 276 w 276"/>
                  <a:gd name="T15" fmla="*/ 168 h 288"/>
                  <a:gd name="T16" fmla="*/ 264 w 276"/>
                  <a:gd name="T17" fmla="*/ 192 h 288"/>
                  <a:gd name="T18" fmla="*/ 264 w 276"/>
                  <a:gd name="T19" fmla="*/ 198 h 288"/>
                  <a:gd name="T20" fmla="*/ 252 w 276"/>
                  <a:gd name="T21" fmla="*/ 216 h 288"/>
                  <a:gd name="T22" fmla="*/ 252 w 276"/>
                  <a:gd name="T23" fmla="*/ 228 h 288"/>
                  <a:gd name="T24" fmla="*/ 246 w 276"/>
                  <a:gd name="T25" fmla="*/ 228 h 288"/>
                  <a:gd name="T26" fmla="*/ 258 w 276"/>
                  <a:gd name="T27" fmla="*/ 234 h 288"/>
                  <a:gd name="T28" fmla="*/ 252 w 276"/>
                  <a:gd name="T29" fmla="*/ 258 h 288"/>
                  <a:gd name="T30" fmla="*/ 228 w 276"/>
                  <a:gd name="T31" fmla="*/ 258 h 288"/>
                  <a:gd name="T32" fmla="*/ 228 w 276"/>
                  <a:gd name="T33" fmla="*/ 282 h 288"/>
                  <a:gd name="T34" fmla="*/ 222 w 276"/>
                  <a:gd name="T35" fmla="*/ 288 h 288"/>
                  <a:gd name="T36" fmla="*/ 216 w 276"/>
                  <a:gd name="T37" fmla="*/ 276 h 288"/>
                  <a:gd name="T38" fmla="*/ 72 w 276"/>
                  <a:gd name="T39" fmla="*/ 282 h 288"/>
                  <a:gd name="T40" fmla="*/ 60 w 276"/>
                  <a:gd name="T41" fmla="*/ 264 h 288"/>
                  <a:gd name="T42" fmla="*/ 48 w 276"/>
                  <a:gd name="T43" fmla="*/ 210 h 288"/>
                  <a:gd name="T44" fmla="*/ 60 w 276"/>
                  <a:gd name="T45" fmla="*/ 186 h 288"/>
                  <a:gd name="T46" fmla="*/ 36 w 276"/>
                  <a:gd name="T47" fmla="*/ 150 h 288"/>
                  <a:gd name="T48" fmla="*/ 0 w 276"/>
                  <a:gd name="T49" fmla="*/ 18 h 288"/>
                  <a:gd name="T50" fmla="*/ 66 w 276"/>
                  <a:gd name="T51" fmla="*/ 6 h 288"/>
                  <a:gd name="T52" fmla="*/ 66 w 276"/>
                  <a:gd name="T53" fmla="*/ 12 h 2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288"/>
                  <a:gd name="T83" fmla="*/ 276 w 276"/>
                  <a:gd name="T84" fmla="*/ 288 h 2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56" name="Freeform 282"/>
              <p:cNvSpPr>
                <a:spLocks noChangeAspect="1"/>
              </p:cNvSpPr>
              <p:nvPr/>
            </p:nvSpPr>
            <p:spPr bwMode="auto">
              <a:xfrm>
                <a:off x="618" y="2862"/>
                <a:ext cx="24" cy="24"/>
              </a:xfrm>
              <a:custGeom>
                <a:avLst/>
                <a:gdLst>
                  <a:gd name="T0" fmla="*/ 6 w 24"/>
                  <a:gd name="T1" fmla="*/ 0 h 24"/>
                  <a:gd name="T2" fmla="*/ 18 w 24"/>
                  <a:gd name="T3" fmla="*/ 0 h 24"/>
                  <a:gd name="T4" fmla="*/ 24 w 24"/>
                  <a:gd name="T5" fmla="*/ 6 h 24"/>
                  <a:gd name="T6" fmla="*/ 18 w 24"/>
                  <a:gd name="T7" fmla="*/ 12 h 24"/>
                  <a:gd name="T8" fmla="*/ 18 w 24"/>
                  <a:gd name="T9" fmla="*/ 18 h 24"/>
                  <a:gd name="T10" fmla="*/ 12 w 24"/>
                  <a:gd name="T11" fmla="*/ 24 h 24"/>
                  <a:gd name="T12" fmla="*/ 6 w 24"/>
                  <a:gd name="T13" fmla="*/ 24 h 24"/>
                  <a:gd name="T14" fmla="*/ 6 w 24"/>
                  <a:gd name="T15" fmla="*/ 18 h 24"/>
                  <a:gd name="T16" fmla="*/ 0 w 24"/>
                  <a:gd name="T17" fmla="*/ 18 h 24"/>
                  <a:gd name="T18" fmla="*/ 0 w 24"/>
                  <a:gd name="T19" fmla="*/ 6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4"/>
                  <a:gd name="T35" fmla="*/ 24 w 2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57" name="Freeform 283"/>
              <p:cNvSpPr>
                <a:spLocks noChangeAspect="1"/>
              </p:cNvSpPr>
              <p:nvPr/>
            </p:nvSpPr>
            <p:spPr bwMode="auto">
              <a:xfrm>
                <a:off x="618" y="2862"/>
                <a:ext cx="24" cy="24"/>
              </a:xfrm>
              <a:custGeom>
                <a:avLst/>
                <a:gdLst>
                  <a:gd name="T0" fmla="*/ 6 w 24"/>
                  <a:gd name="T1" fmla="*/ 0 h 24"/>
                  <a:gd name="T2" fmla="*/ 18 w 24"/>
                  <a:gd name="T3" fmla="*/ 0 h 24"/>
                  <a:gd name="T4" fmla="*/ 24 w 24"/>
                  <a:gd name="T5" fmla="*/ 6 h 24"/>
                  <a:gd name="T6" fmla="*/ 18 w 24"/>
                  <a:gd name="T7" fmla="*/ 12 h 24"/>
                  <a:gd name="T8" fmla="*/ 18 w 24"/>
                  <a:gd name="T9" fmla="*/ 18 h 24"/>
                  <a:gd name="T10" fmla="*/ 12 w 24"/>
                  <a:gd name="T11" fmla="*/ 24 h 24"/>
                  <a:gd name="T12" fmla="*/ 6 w 24"/>
                  <a:gd name="T13" fmla="*/ 24 h 24"/>
                  <a:gd name="T14" fmla="*/ 6 w 24"/>
                  <a:gd name="T15" fmla="*/ 18 h 24"/>
                  <a:gd name="T16" fmla="*/ 0 w 24"/>
                  <a:gd name="T17" fmla="*/ 18 h 24"/>
                  <a:gd name="T18" fmla="*/ 0 w 24"/>
                  <a:gd name="T19" fmla="*/ 6 h 24"/>
                  <a:gd name="T20" fmla="*/ 6 w 24"/>
                  <a:gd name="T21" fmla="*/ 0 h 24"/>
                  <a:gd name="T22" fmla="*/ 6 w 24"/>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4"/>
                  <a:gd name="T38" fmla="*/ 24 w 2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58" name="Freeform 284"/>
              <p:cNvSpPr>
                <a:spLocks noChangeAspect="1"/>
              </p:cNvSpPr>
              <p:nvPr/>
            </p:nvSpPr>
            <p:spPr bwMode="auto">
              <a:xfrm>
                <a:off x="696" y="2904"/>
                <a:ext cx="30" cy="24"/>
              </a:xfrm>
              <a:custGeom>
                <a:avLst/>
                <a:gdLst>
                  <a:gd name="T0" fmla="*/ 6 w 30"/>
                  <a:gd name="T1" fmla="*/ 6 h 24"/>
                  <a:gd name="T2" fmla="*/ 6 w 30"/>
                  <a:gd name="T3" fmla="*/ 0 h 24"/>
                  <a:gd name="T4" fmla="*/ 12 w 30"/>
                  <a:gd name="T5" fmla="*/ 0 h 24"/>
                  <a:gd name="T6" fmla="*/ 18 w 30"/>
                  <a:gd name="T7" fmla="*/ 6 h 24"/>
                  <a:gd name="T8" fmla="*/ 24 w 30"/>
                  <a:gd name="T9" fmla="*/ 12 h 24"/>
                  <a:gd name="T10" fmla="*/ 30 w 30"/>
                  <a:gd name="T11" fmla="*/ 18 h 24"/>
                  <a:gd name="T12" fmla="*/ 18 w 30"/>
                  <a:gd name="T13" fmla="*/ 18 h 24"/>
                  <a:gd name="T14" fmla="*/ 12 w 30"/>
                  <a:gd name="T15" fmla="*/ 24 h 24"/>
                  <a:gd name="T16" fmla="*/ 6 w 30"/>
                  <a:gd name="T17" fmla="*/ 18 h 24"/>
                  <a:gd name="T18" fmla="*/ 0 w 30"/>
                  <a:gd name="T19" fmla="*/ 6 h 24"/>
                  <a:gd name="T20" fmla="*/ 6 w 30"/>
                  <a:gd name="T21" fmla="*/ 6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4"/>
                  <a:gd name="T35" fmla="*/ 30 w 3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59" name="Freeform 285"/>
              <p:cNvSpPr>
                <a:spLocks noChangeAspect="1"/>
              </p:cNvSpPr>
              <p:nvPr/>
            </p:nvSpPr>
            <p:spPr bwMode="auto">
              <a:xfrm>
                <a:off x="696" y="2904"/>
                <a:ext cx="30" cy="24"/>
              </a:xfrm>
              <a:custGeom>
                <a:avLst/>
                <a:gdLst>
                  <a:gd name="T0" fmla="*/ 6 w 30"/>
                  <a:gd name="T1" fmla="*/ 6 h 24"/>
                  <a:gd name="T2" fmla="*/ 6 w 30"/>
                  <a:gd name="T3" fmla="*/ 0 h 24"/>
                  <a:gd name="T4" fmla="*/ 12 w 30"/>
                  <a:gd name="T5" fmla="*/ 0 h 24"/>
                  <a:gd name="T6" fmla="*/ 18 w 30"/>
                  <a:gd name="T7" fmla="*/ 6 h 24"/>
                  <a:gd name="T8" fmla="*/ 24 w 30"/>
                  <a:gd name="T9" fmla="*/ 12 h 24"/>
                  <a:gd name="T10" fmla="*/ 30 w 30"/>
                  <a:gd name="T11" fmla="*/ 18 h 24"/>
                  <a:gd name="T12" fmla="*/ 18 w 30"/>
                  <a:gd name="T13" fmla="*/ 18 h 24"/>
                  <a:gd name="T14" fmla="*/ 12 w 30"/>
                  <a:gd name="T15" fmla="*/ 24 h 24"/>
                  <a:gd name="T16" fmla="*/ 6 w 30"/>
                  <a:gd name="T17" fmla="*/ 18 h 24"/>
                  <a:gd name="T18" fmla="*/ 0 w 30"/>
                  <a:gd name="T19" fmla="*/ 6 h 24"/>
                  <a:gd name="T20" fmla="*/ 6 w 30"/>
                  <a:gd name="T21" fmla="*/ 6 h 24"/>
                  <a:gd name="T22" fmla="*/ 6 w 30"/>
                  <a:gd name="T23" fmla="*/ 12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4"/>
                  <a:gd name="T38" fmla="*/ 30 w 3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60" name="Freeform 286"/>
              <p:cNvSpPr>
                <a:spLocks noChangeAspect="1"/>
              </p:cNvSpPr>
              <p:nvPr/>
            </p:nvSpPr>
            <p:spPr bwMode="auto">
              <a:xfrm>
                <a:off x="744" y="2934"/>
                <a:ext cx="30" cy="12"/>
              </a:xfrm>
              <a:custGeom>
                <a:avLst/>
                <a:gdLst>
                  <a:gd name="T0" fmla="*/ 0 w 30"/>
                  <a:gd name="T1" fmla="*/ 6 h 12"/>
                  <a:gd name="T2" fmla="*/ 6 w 30"/>
                  <a:gd name="T3" fmla="*/ 0 h 12"/>
                  <a:gd name="T4" fmla="*/ 30 w 30"/>
                  <a:gd name="T5" fmla="*/ 0 h 12"/>
                  <a:gd name="T6" fmla="*/ 30 w 30"/>
                  <a:gd name="T7" fmla="*/ 6 h 12"/>
                  <a:gd name="T8" fmla="*/ 24 w 30"/>
                  <a:gd name="T9" fmla="*/ 12 h 12"/>
                  <a:gd name="T10" fmla="*/ 12 w 30"/>
                  <a:gd name="T11" fmla="*/ 6 h 12"/>
                  <a:gd name="T12" fmla="*/ 6 w 30"/>
                  <a:gd name="T13" fmla="*/ 6 h 12"/>
                  <a:gd name="T14" fmla="*/ 0 w 30"/>
                  <a:gd name="T15" fmla="*/ 6 h 1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2"/>
                  <a:gd name="T26" fmla="*/ 30 w 3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2">
                    <a:moveTo>
                      <a:pt x="0" y="6"/>
                    </a:moveTo>
                    <a:lnTo>
                      <a:pt x="6" y="0"/>
                    </a:lnTo>
                    <a:lnTo>
                      <a:pt x="30" y="0"/>
                    </a:lnTo>
                    <a:lnTo>
                      <a:pt x="30" y="6"/>
                    </a:lnTo>
                    <a:lnTo>
                      <a:pt x="24" y="12"/>
                    </a:lnTo>
                    <a:lnTo>
                      <a:pt x="12" y="6"/>
                    </a:lnTo>
                    <a:lnTo>
                      <a:pt x="6" y="6"/>
                    </a:lnTo>
                    <a:lnTo>
                      <a:pt x="0"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61" name="Freeform 287"/>
              <p:cNvSpPr>
                <a:spLocks noChangeAspect="1"/>
              </p:cNvSpPr>
              <p:nvPr/>
            </p:nvSpPr>
            <p:spPr bwMode="auto">
              <a:xfrm>
                <a:off x="744" y="2934"/>
                <a:ext cx="30" cy="12"/>
              </a:xfrm>
              <a:custGeom>
                <a:avLst/>
                <a:gdLst>
                  <a:gd name="T0" fmla="*/ 0 w 30"/>
                  <a:gd name="T1" fmla="*/ 6 h 12"/>
                  <a:gd name="T2" fmla="*/ 6 w 30"/>
                  <a:gd name="T3" fmla="*/ 0 h 12"/>
                  <a:gd name="T4" fmla="*/ 30 w 30"/>
                  <a:gd name="T5" fmla="*/ 0 h 12"/>
                  <a:gd name="T6" fmla="*/ 30 w 30"/>
                  <a:gd name="T7" fmla="*/ 6 h 12"/>
                  <a:gd name="T8" fmla="*/ 24 w 30"/>
                  <a:gd name="T9" fmla="*/ 12 h 12"/>
                  <a:gd name="T10" fmla="*/ 12 w 30"/>
                  <a:gd name="T11" fmla="*/ 6 h 12"/>
                  <a:gd name="T12" fmla="*/ 6 w 30"/>
                  <a:gd name="T13" fmla="*/ 6 h 12"/>
                  <a:gd name="T14" fmla="*/ 0 w 30"/>
                  <a:gd name="T15" fmla="*/ 6 h 12"/>
                  <a:gd name="T16" fmla="*/ 0 w 30"/>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2"/>
                  <a:gd name="T29" fmla="*/ 30 w 3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62" name="Freeform 288"/>
              <p:cNvSpPr>
                <a:spLocks noChangeAspect="1"/>
              </p:cNvSpPr>
              <p:nvPr/>
            </p:nvSpPr>
            <p:spPr bwMode="auto">
              <a:xfrm>
                <a:off x="780" y="2946"/>
                <a:ext cx="36" cy="30"/>
              </a:xfrm>
              <a:custGeom>
                <a:avLst/>
                <a:gdLst>
                  <a:gd name="T0" fmla="*/ 12 w 36"/>
                  <a:gd name="T1" fmla="*/ 6 h 30"/>
                  <a:gd name="T2" fmla="*/ 24 w 36"/>
                  <a:gd name="T3" fmla="*/ 6 h 30"/>
                  <a:gd name="T4" fmla="*/ 36 w 36"/>
                  <a:gd name="T5" fmla="*/ 18 h 30"/>
                  <a:gd name="T6" fmla="*/ 36 w 36"/>
                  <a:gd name="T7" fmla="*/ 24 h 30"/>
                  <a:gd name="T8" fmla="*/ 24 w 36"/>
                  <a:gd name="T9" fmla="*/ 30 h 30"/>
                  <a:gd name="T10" fmla="*/ 18 w 36"/>
                  <a:gd name="T11" fmla="*/ 30 h 30"/>
                  <a:gd name="T12" fmla="*/ 12 w 36"/>
                  <a:gd name="T13" fmla="*/ 18 h 30"/>
                  <a:gd name="T14" fmla="*/ 6 w 36"/>
                  <a:gd name="T15" fmla="*/ 12 h 30"/>
                  <a:gd name="T16" fmla="*/ 0 w 36"/>
                  <a:gd name="T17" fmla="*/ 6 h 30"/>
                  <a:gd name="T18" fmla="*/ 0 w 36"/>
                  <a:gd name="T19" fmla="*/ 0 h 30"/>
                  <a:gd name="T20" fmla="*/ 6 w 36"/>
                  <a:gd name="T21" fmla="*/ 0 h 30"/>
                  <a:gd name="T22" fmla="*/ 12 w 36"/>
                  <a:gd name="T23" fmla="*/ 6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63" name="Freeform 289"/>
              <p:cNvSpPr>
                <a:spLocks noChangeAspect="1"/>
              </p:cNvSpPr>
              <p:nvPr/>
            </p:nvSpPr>
            <p:spPr bwMode="auto">
              <a:xfrm>
                <a:off x="780" y="2946"/>
                <a:ext cx="36" cy="30"/>
              </a:xfrm>
              <a:custGeom>
                <a:avLst/>
                <a:gdLst>
                  <a:gd name="T0" fmla="*/ 12 w 36"/>
                  <a:gd name="T1" fmla="*/ 6 h 30"/>
                  <a:gd name="T2" fmla="*/ 24 w 36"/>
                  <a:gd name="T3" fmla="*/ 6 h 30"/>
                  <a:gd name="T4" fmla="*/ 36 w 36"/>
                  <a:gd name="T5" fmla="*/ 18 h 30"/>
                  <a:gd name="T6" fmla="*/ 36 w 36"/>
                  <a:gd name="T7" fmla="*/ 24 h 30"/>
                  <a:gd name="T8" fmla="*/ 24 w 36"/>
                  <a:gd name="T9" fmla="*/ 30 h 30"/>
                  <a:gd name="T10" fmla="*/ 18 w 36"/>
                  <a:gd name="T11" fmla="*/ 30 h 30"/>
                  <a:gd name="T12" fmla="*/ 12 w 36"/>
                  <a:gd name="T13" fmla="*/ 18 h 30"/>
                  <a:gd name="T14" fmla="*/ 6 w 36"/>
                  <a:gd name="T15" fmla="*/ 12 h 30"/>
                  <a:gd name="T16" fmla="*/ 0 w 36"/>
                  <a:gd name="T17" fmla="*/ 6 h 30"/>
                  <a:gd name="T18" fmla="*/ 0 w 36"/>
                  <a:gd name="T19" fmla="*/ 0 h 30"/>
                  <a:gd name="T20" fmla="*/ 6 w 36"/>
                  <a:gd name="T21" fmla="*/ 0 h 30"/>
                  <a:gd name="T22" fmla="*/ 12 w 36"/>
                  <a:gd name="T23" fmla="*/ 6 h 30"/>
                  <a:gd name="T24" fmla="*/ 12 w 36"/>
                  <a:gd name="T25" fmla="*/ 1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0"/>
                  <a:gd name="T41" fmla="*/ 36 w 3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64" name="Freeform 290"/>
              <p:cNvSpPr>
                <a:spLocks noChangeAspect="1"/>
              </p:cNvSpPr>
              <p:nvPr/>
            </p:nvSpPr>
            <p:spPr bwMode="auto">
              <a:xfrm>
                <a:off x="816" y="3006"/>
                <a:ext cx="66" cy="90"/>
              </a:xfrm>
              <a:custGeom>
                <a:avLst/>
                <a:gdLst>
                  <a:gd name="T0" fmla="*/ 6 w 66"/>
                  <a:gd name="T1" fmla="*/ 0 h 90"/>
                  <a:gd name="T2" fmla="*/ 12 w 66"/>
                  <a:gd name="T3" fmla="*/ 0 h 90"/>
                  <a:gd name="T4" fmla="*/ 18 w 66"/>
                  <a:gd name="T5" fmla="*/ 6 h 90"/>
                  <a:gd name="T6" fmla="*/ 36 w 66"/>
                  <a:gd name="T7" fmla="*/ 6 h 90"/>
                  <a:gd name="T8" fmla="*/ 42 w 66"/>
                  <a:gd name="T9" fmla="*/ 12 h 90"/>
                  <a:gd name="T10" fmla="*/ 48 w 66"/>
                  <a:gd name="T11" fmla="*/ 18 h 90"/>
                  <a:gd name="T12" fmla="*/ 48 w 66"/>
                  <a:gd name="T13" fmla="*/ 24 h 90"/>
                  <a:gd name="T14" fmla="*/ 54 w 66"/>
                  <a:gd name="T15" fmla="*/ 30 h 90"/>
                  <a:gd name="T16" fmla="*/ 60 w 66"/>
                  <a:gd name="T17" fmla="*/ 36 h 90"/>
                  <a:gd name="T18" fmla="*/ 66 w 66"/>
                  <a:gd name="T19" fmla="*/ 42 h 90"/>
                  <a:gd name="T20" fmla="*/ 66 w 66"/>
                  <a:gd name="T21" fmla="*/ 54 h 90"/>
                  <a:gd name="T22" fmla="*/ 60 w 66"/>
                  <a:gd name="T23" fmla="*/ 60 h 90"/>
                  <a:gd name="T24" fmla="*/ 42 w 66"/>
                  <a:gd name="T25" fmla="*/ 60 h 90"/>
                  <a:gd name="T26" fmla="*/ 36 w 66"/>
                  <a:gd name="T27" fmla="*/ 66 h 90"/>
                  <a:gd name="T28" fmla="*/ 30 w 66"/>
                  <a:gd name="T29" fmla="*/ 66 h 90"/>
                  <a:gd name="T30" fmla="*/ 30 w 66"/>
                  <a:gd name="T31" fmla="*/ 78 h 90"/>
                  <a:gd name="T32" fmla="*/ 24 w 66"/>
                  <a:gd name="T33" fmla="*/ 84 h 90"/>
                  <a:gd name="T34" fmla="*/ 18 w 66"/>
                  <a:gd name="T35" fmla="*/ 90 h 90"/>
                  <a:gd name="T36" fmla="*/ 12 w 66"/>
                  <a:gd name="T37" fmla="*/ 84 h 90"/>
                  <a:gd name="T38" fmla="*/ 12 w 66"/>
                  <a:gd name="T39" fmla="*/ 72 h 90"/>
                  <a:gd name="T40" fmla="*/ 6 w 66"/>
                  <a:gd name="T41" fmla="*/ 66 h 90"/>
                  <a:gd name="T42" fmla="*/ 6 w 66"/>
                  <a:gd name="T43" fmla="*/ 48 h 90"/>
                  <a:gd name="T44" fmla="*/ 0 w 66"/>
                  <a:gd name="T45" fmla="*/ 36 h 90"/>
                  <a:gd name="T46" fmla="*/ 0 w 66"/>
                  <a:gd name="T47" fmla="*/ 30 h 90"/>
                  <a:gd name="T48" fmla="*/ 6 w 66"/>
                  <a:gd name="T49" fmla="*/ 18 h 90"/>
                  <a:gd name="T50" fmla="*/ 6 w 66"/>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90"/>
                  <a:gd name="T80" fmla="*/ 66 w 66"/>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65" name="Freeform 291"/>
              <p:cNvSpPr>
                <a:spLocks noChangeAspect="1"/>
              </p:cNvSpPr>
              <p:nvPr/>
            </p:nvSpPr>
            <p:spPr bwMode="auto">
              <a:xfrm>
                <a:off x="816" y="3006"/>
                <a:ext cx="66" cy="90"/>
              </a:xfrm>
              <a:custGeom>
                <a:avLst/>
                <a:gdLst>
                  <a:gd name="T0" fmla="*/ 6 w 66"/>
                  <a:gd name="T1" fmla="*/ 0 h 90"/>
                  <a:gd name="T2" fmla="*/ 12 w 66"/>
                  <a:gd name="T3" fmla="*/ 0 h 90"/>
                  <a:gd name="T4" fmla="*/ 18 w 66"/>
                  <a:gd name="T5" fmla="*/ 6 h 90"/>
                  <a:gd name="T6" fmla="*/ 36 w 66"/>
                  <a:gd name="T7" fmla="*/ 6 h 90"/>
                  <a:gd name="T8" fmla="*/ 42 w 66"/>
                  <a:gd name="T9" fmla="*/ 12 h 90"/>
                  <a:gd name="T10" fmla="*/ 48 w 66"/>
                  <a:gd name="T11" fmla="*/ 18 h 90"/>
                  <a:gd name="T12" fmla="*/ 48 w 66"/>
                  <a:gd name="T13" fmla="*/ 24 h 90"/>
                  <a:gd name="T14" fmla="*/ 54 w 66"/>
                  <a:gd name="T15" fmla="*/ 30 h 90"/>
                  <a:gd name="T16" fmla="*/ 60 w 66"/>
                  <a:gd name="T17" fmla="*/ 36 h 90"/>
                  <a:gd name="T18" fmla="*/ 66 w 66"/>
                  <a:gd name="T19" fmla="*/ 42 h 90"/>
                  <a:gd name="T20" fmla="*/ 66 w 66"/>
                  <a:gd name="T21" fmla="*/ 54 h 90"/>
                  <a:gd name="T22" fmla="*/ 60 w 66"/>
                  <a:gd name="T23" fmla="*/ 60 h 90"/>
                  <a:gd name="T24" fmla="*/ 42 w 66"/>
                  <a:gd name="T25" fmla="*/ 60 h 90"/>
                  <a:gd name="T26" fmla="*/ 36 w 66"/>
                  <a:gd name="T27" fmla="*/ 66 h 90"/>
                  <a:gd name="T28" fmla="*/ 30 w 66"/>
                  <a:gd name="T29" fmla="*/ 66 h 90"/>
                  <a:gd name="T30" fmla="*/ 30 w 66"/>
                  <a:gd name="T31" fmla="*/ 78 h 90"/>
                  <a:gd name="T32" fmla="*/ 24 w 66"/>
                  <a:gd name="T33" fmla="*/ 84 h 90"/>
                  <a:gd name="T34" fmla="*/ 18 w 66"/>
                  <a:gd name="T35" fmla="*/ 90 h 90"/>
                  <a:gd name="T36" fmla="*/ 12 w 66"/>
                  <a:gd name="T37" fmla="*/ 84 h 90"/>
                  <a:gd name="T38" fmla="*/ 12 w 66"/>
                  <a:gd name="T39" fmla="*/ 72 h 90"/>
                  <a:gd name="T40" fmla="*/ 6 w 66"/>
                  <a:gd name="T41" fmla="*/ 66 h 90"/>
                  <a:gd name="T42" fmla="*/ 6 w 66"/>
                  <a:gd name="T43" fmla="*/ 48 h 90"/>
                  <a:gd name="T44" fmla="*/ 0 w 66"/>
                  <a:gd name="T45" fmla="*/ 36 h 90"/>
                  <a:gd name="T46" fmla="*/ 0 w 66"/>
                  <a:gd name="T47" fmla="*/ 30 h 90"/>
                  <a:gd name="T48" fmla="*/ 6 w 66"/>
                  <a:gd name="T49" fmla="*/ 18 h 90"/>
                  <a:gd name="T50" fmla="*/ 6 w 66"/>
                  <a:gd name="T51" fmla="*/ 0 h 90"/>
                  <a:gd name="T52" fmla="*/ 6 w 66"/>
                  <a:gd name="T53" fmla="*/ 6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66" name="Freeform 292"/>
              <p:cNvSpPr>
                <a:spLocks noChangeAspect="1"/>
              </p:cNvSpPr>
              <p:nvPr/>
            </p:nvSpPr>
            <p:spPr bwMode="auto">
              <a:xfrm>
                <a:off x="762" y="2952"/>
                <a:ext cx="12" cy="12"/>
              </a:xfrm>
              <a:custGeom>
                <a:avLst/>
                <a:gdLst>
                  <a:gd name="T0" fmla="*/ 0 w 12"/>
                  <a:gd name="T1" fmla="*/ 6 h 12"/>
                  <a:gd name="T2" fmla="*/ 0 w 12"/>
                  <a:gd name="T3" fmla="*/ 0 h 12"/>
                  <a:gd name="T4" fmla="*/ 6 w 12"/>
                  <a:gd name="T5" fmla="*/ 0 h 12"/>
                  <a:gd name="T6" fmla="*/ 6 w 12"/>
                  <a:gd name="T7" fmla="*/ 6 h 12"/>
                  <a:gd name="T8" fmla="*/ 12 w 12"/>
                  <a:gd name="T9" fmla="*/ 6 h 12"/>
                  <a:gd name="T10" fmla="*/ 6 w 12"/>
                  <a:gd name="T11" fmla="*/ 12 h 12"/>
                  <a:gd name="T12" fmla="*/ 0 w 12"/>
                  <a:gd name="T13" fmla="*/ 12 h 12"/>
                  <a:gd name="T14" fmla="*/ 0 w 12"/>
                  <a:gd name="T15" fmla="*/ 6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6"/>
                    </a:moveTo>
                    <a:lnTo>
                      <a:pt x="0" y="0"/>
                    </a:lnTo>
                    <a:lnTo>
                      <a:pt x="6" y="0"/>
                    </a:lnTo>
                    <a:lnTo>
                      <a:pt x="6" y="6"/>
                    </a:lnTo>
                    <a:lnTo>
                      <a:pt x="12" y="6"/>
                    </a:lnTo>
                    <a:lnTo>
                      <a:pt x="6" y="12"/>
                    </a:lnTo>
                    <a:lnTo>
                      <a:pt x="0" y="12"/>
                    </a:lnTo>
                    <a:lnTo>
                      <a:pt x="0"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67" name="Freeform 293"/>
              <p:cNvSpPr>
                <a:spLocks noChangeAspect="1"/>
              </p:cNvSpPr>
              <p:nvPr/>
            </p:nvSpPr>
            <p:spPr bwMode="auto">
              <a:xfrm>
                <a:off x="762" y="2952"/>
                <a:ext cx="12" cy="12"/>
              </a:xfrm>
              <a:custGeom>
                <a:avLst/>
                <a:gdLst>
                  <a:gd name="T0" fmla="*/ 0 w 12"/>
                  <a:gd name="T1" fmla="*/ 6 h 12"/>
                  <a:gd name="T2" fmla="*/ 0 w 12"/>
                  <a:gd name="T3" fmla="*/ 0 h 12"/>
                  <a:gd name="T4" fmla="*/ 6 w 12"/>
                  <a:gd name="T5" fmla="*/ 0 h 12"/>
                  <a:gd name="T6" fmla="*/ 6 w 12"/>
                  <a:gd name="T7" fmla="*/ 6 h 12"/>
                  <a:gd name="T8" fmla="*/ 12 w 12"/>
                  <a:gd name="T9" fmla="*/ 6 h 12"/>
                  <a:gd name="T10" fmla="*/ 6 w 12"/>
                  <a:gd name="T11" fmla="*/ 12 h 12"/>
                  <a:gd name="T12" fmla="*/ 0 w 12"/>
                  <a:gd name="T13" fmla="*/ 12 h 12"/>
                  <a:gd name="T14" fmla="*/ 0 w 12"/>
                  <a:gd name="T15" fmla="*/ 6 h 12"/>
                  <a:gd name="T16" fmla="*/ 0 w 12"/>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68" name="Freeform 294"/>
              <p:cNvSpPr>
                <a:spLocks noChangeAspect="1"/>
              </p:cNvSpPr>
              <p:nvPr/>
            </p:nvSpPr>
            <p:spPr bwMode="auto">
              <a:xfrm>
                <a:off x="450" y="1518"/>
                <a:ext cx="306" cy="492"/>
              </a:xfrm>
              <a:custGeom>
                <a:avLst/>
                <a:gdLst>
                  <a:gd name="T0" fmla="*/ 138 w 306"/>
                  <a:gd name="T1" fmla="*/ 462 h 492"/>
                  <a:gd name="T2" fmla="*/ 0 w 306"/>
                  <a:gd name="T3" fmla="*/ 438 h 492"/>
                  <a:gd name="T4" fmla="*/ 36 w 306"/>
                  <a:gd name="T5" fmla="*/ 300 h 492"/>
                  <a:gd name="T6" fmla="*/ 24 w 306"/>
                  <a:gd name="T7" fmla="*/ 282 h 492"/>
                  <a:gd name="T8" fmla="*/ 78 w 306"/>
                  <a:gd name="T9" fmla="*/ 216 h 492"/>
                  <a:gd name="T10" fmla="*/ 60 w 306"/>
                  <a:gd name="T11" fmla="*/ 186 h 492"/>
                  <a:gd name="T12" fmla="*/ 102 w 306"/>
                  <a:gd name="T13" fmla="*/ 0 h 492"/>
                  <a:gd name="T14" fmla="*/ 138 w 306"/>
                  <a:gd name="T15" fmla="*/ 12 h 492"/>
                  <a:gd name="T16" fmla="*/ 126 w 306"/>
                  <a:gd name="T17" fmla="*/ 72 h 492"/>
                  <a:gd name="T18" fmla="*/ 138 w 306"/>
                  <a:gd name="T19" fmla="*/ 102 h 492"/>
                  <a:gd name="T20" fmla="*/ 132 w 306"/>
                  <a:gd name="T21" fmla="*/ 108 h 492"/>
                  <a:gd name="T22" fmla="*/ 150 w 306"/>
                  <a:gd name="T23" fmla="*/ 126 h 492"/>
                  <a:gd name="T24" fmla="*/ 162 w 306"/>
                  <a:gd name="T25" fmla="*/ 162 h 492"/>
                  <a:gd name="T26" fmla="*/ 186 w 306"/>
                  <a:gd name="T27" fmla="*/ 174 h 492"/>
                  <a:gd name="T28" fmla="*/ 162 w 306"/>
                  <a:gd name="T29" fmla="*/ 234 h 492"/>
                  <a:gd name="T30" fmla="*/ 168 w 306"/>
                  <a:gd name="T31" fmla="*/ 246 h 492"/>
                  <a:gd name="T32" fmla="*/ 186 w 306"/>
                  <a:gd name="T33" fmla="*/ 234 h 492"/>
                  <a:gd name="T34" fmla="*/ 192 w 306"/>
                  <a:gd name="T35" fmla="*/ 240 h 492"/>
                  <a:gd name="T36" fmla="*/ 204 w 306"/>
                  <a:gd name="T37" fmla="*/ 288 h 492"/>
                  <a:gd name="T38" fmla="*/ 216 w 306"/>
                  <a:gd name="T39" fmla="*/ 300 h 492"/>
                  <a:gd name="T40" fmla="*/ 222 w 306"/>
                  <a:gd name="T41" fmla="*/ 324 h 492"/>
                  <a:gd name="T42" fmla="*/ 228 w 306"/>
                  <a:gd name="T43" fmla="*/ 318 h 492"/>
                  <a:gd name="T44" fmla="*/ 246 w 306"/>
                  <a:gd name="T45" fmla="*/ 324 h 492"/>
                  <a:gd name="T46" fmla="*/ 252 w 306"/>
                  <a:gd name="T47" fmla="*/ 318 h 492"/>
                  <a:gd name="T48" fmla="*/ 288 w 306"/>
                  <a:gd name="T49" fmla="*/ 324 h 492"/>
                  <a:gd name="T50" fmla="*/ 294 w 306"/>
                  <a:gd name="T51" fmla="*/ 312 h 492"/>
                  <a:gd name="T52" fmla="*/ 306 w 306"/>
                  <a:gd name="T53" fmla="*/ 330 h 492"/>
                  <a:gd name="T54" fmla="*/ 282 w 306"/>
                  <a:gd name="T55" fmla="*/ 492 h 492"/>
                  <a:gd name="T56" fmla="*/ 186 w 306"/>
                  <a:gd name="T57" fmla="*/ 474 h 492"/>
                  <a:gd name="T58" fmla="*/ 138 w 306"/>
                  <a:gd name="T59" fmla="*/ 462 h 4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6"/>
                  <a:gd name="T91" fmla="*/ 0 h 492"/>
                  <a:gd name="T92" fmla="*/ 306 w 306"/>
                  <a:gd name="T93" fmla="*/ 492 h 4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69" name="Freeform 295"/>
              <p:cNvSpPr>
                <a:spLocks noChangeAspect="1"/>
              </p:cNvSpPr>
              <p:nvPr/>
            </p:nvSpPr>
            <p:spPr bwMode="auto">
              <a:xfrm>
                <a:off x="450" y="1518"/>
                <a:ext cx="306" cy="492"/>
              </a:xfrm>
              <a:custGeom>
                <a:avLst/>
                <a:gdLst>
                  <a:gd name="T0" fmla="*/ 138 w 306"/>
                  <a:gd name="T1" fmla="*/ 462 h 492"/>
                  <a:gd name="T2" fmla="*/ 0 w 306"/>
                  <a:gd name="T3" fmla="*/ 438 h 492"/>
                  <a:gd name="T4" fmla="*/ 36 w 306"/>
                  <a:gd name="T5" fmla="*/ 300 h 492"/>
                  <a:gd name="T6" fmla="*/ 24 w 306"/>
                  <a:gd name="T7" fmla="*/ 282 h 492"/>
                  <a:gd name="T8" fmla="*/ 78 w 306"/>
                  <a:gd name="T9" fmla="*/ 216 h 492"/>
                  <a:gd name="T10" fmla="*/ 60 w 306"/>
                  <a:gd name="T11" fmla="*/ 186 h 492"/>
                  <a:gd name="T12" fmla="*/ 102 w 306"/>
                  <a:gd name="T13" fmla="*/ 0 h 492"/>
                  <a:gd name="T14" fmla="*/ 138 w 306"/>
                  <a:gd name="T15" fmla="*/ 12 h 492"/>
                  <a:gd name="T16" fmla="*/ 126 w 306"/>
                  <a:gd name="T17" fmla="*/ 72 h 492"/>
                  <a:gd name="T18" fmla="*/ 138 w 306"/>
                  <a:gd name="T19" fmla="*/ 102 h 492"/>
                  <a:gd name="T20" fmla="*/ 132 w 306"/>
                  <a:gd name="T21" fmla="*/ 108 h 492"/>
                  <a:gd name="T22" fmla="*/ 150 w 306"/>
                  <a:gd name="T23" fmla="*/ 126 h 492"/>
                  <a:gd name="T24" fmla="*/ 162 w 306"/>
                  <a:gd name="T25" fmla="*/ 162 h 492"/>
                  <a:gd name="T26" fmla="*/ 186 w 306"/>
                  <a:gd name="T27" fmla="*/ 174 h 492"/>
                  <a:gd name="T28" fmla="*/ 162 w 306"/>
                  <a:gd name="T29" fmla="*/ 234 h 492"/>
                  <a:gd name="T30" fmla="*/ 168 w 306"/>
                  <a:gd name="T31" fmla="*/ 246 h 492"/>
                  <a:gd name="T32" fmla="*/ 186 w 306"/>
                  <a:gd name="T33" fmla="*/ 234 h 492"/>
                  <a:gd name="T34" fmla="*/ 192 w 306"/>
                  <a:gd name="T35" fmla="*/ 240 h 492"/>
                  <a:gd name="T36" fmla="*/ 204 w 306"/>
                  <a:gd name="T37" fmla="*/ 288 h 492"/>
                  <a:gd name="T38" fmla="*/ 216 w 306"/>
                  <a:gd name="T39" fmla="*/ 300 h 492"/>
                  <a:gd name="T40" fmla="*/ 222 w 306"/>
                  <a:gd name="T41" fmla="*/ 324 h 492"/>
                  <a:gd name="T42" fmla="*/ 228 w 306"/>
                  <a:gd name="T43" fmla="*/ 318 h 492"/>
                  <a:gd name="T44" fmla="*/ 246 w 306"/>
                  <a:gd name="T45" fmla="*/ 324 h 492"/>
                  <a:gd name="T46" fmla="*/ 252 w 306"/>
                  <a:gd name="T47" fmla="*/ 318 h 492"/>
                  <a:gd name="T48" fmla="*/ 288 w 306"/>
                  <a:gd name="T49" fmla="*/ 324 h 492"/>
                  <a:gd name="T50" fmla="*/ 294 w 306"/>
                  <a:gd name="T51" fmla="*/ 312 h 492"/>
                  <a:gd name="T52" fmla="*/ 306 w 306"/>
                  <a:gd name="T53" fmla="*/ 330 h 492"/>
                  <a:gd name="T54" fmla="*/ 282 w 306"/>
                  <a:gd name="T55" fmla="*/ 492 h 492"/>
                  <a:gd name="T56" fmla="*/ 186 w 306"/>
                  <a:gd name="T57" fmla="*/ 474 h 492"/>
                  <a:gd name="T58" fmla="*/ 138 w 306"/>
                  <a:gd name="T59" fmla="*/ 462 h 492"/>
                  <a:gd name="T60" fmla="*/ 138 w 306"/>
                  <a:gd name="T61" fmla="*/ 468 h 4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6"/>
                  <a:gd name="T94" fmla="*/ 0 h 492"/>
                  <a:gd name="T95" fmla="*/ 306 w 306"/>
                  <a:gd name="T96" fmla="*/ 492 h 4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70" name="Freeform 296"/>
              <p:cNvSpPr>
                <a:spLocks noChangeAspect="1"/>
              </p:cNvSpPr>
              <p:nvPr/>
            </p:nvSpPr>
            <p:spPr bwMode="auto">
              <a:xfrm>
                <a:off x="1662" y="2016"/>
                <a:ext cx="198" cy="360"/>
              </a:xfrm>
              <a:custGeom>
                <a:avLst/>
                <a:gdLst>
                  <a:gd name="T0" fmla="*/ 126 w 198"/>
                  <a:gd name="T1" fmla="*/ 360 h 360"/>
                  <a:gd name="T2" fmla="*/ 108 w 198"/>
                  <a:gd name="T3" fmla="*/ 342 h 360"/>
                  <a:gd name="T4" fmla="*/ 108 w 198"/>
                  <a:gd name="T5" fmla="*/ 318 h 360"/>
                  <a:gd name="T6" fmla="*/ 60 w 198"/>
                  <a:gd name="T7" fmla="*/ 282 h 360"/>
                  <a:gd name="T8" fmla="*/ 72 w 198"/>
                  <a:gd name="T9" fmla="*/ 246 h 360"/>
                  <a:gd name="T10" fmla="*/ 54 w 198"/>
                  <a:gd name="T11" fmla="*/ 234 h 360"/>
                  <a:gd name="T12" fmla="*/ 42 w 198"/>
                  <a:gd name="T13" fmla="*/ 240 h 360"/>
                  <a:gd name="T14" fmla="*/ 36 w 198"/>
                  <a:gd name="T15" fmla="*/ 216 h 360"/>
                  <a:gd name="T16" fmla="*/ 12 w 198"/>
                  <a:gd name="T17" fmla="*/ 198 h 360"/>
                  <a:gd name="T18" fmla="*/ 0 w 198"/>
                  <a:gd name="T19" fmla="*/ 180 h 360"/>
                  <a:gd name="T20" fmla="*/ 0 w 198"/>
                  <a:gd name="T21" fmla="*/ 138 h 360"/>
                  <a:gd name="T22" fmla="*/ 18 w 198"/>
                  <a:gd name="T23" fmla="*/ 126 h 360"/>
                  <a:gd name="T24" fmla="*/ 24 w 198"/>
                  <a:gd name="T25" fmla="*/ 108 h 360"/>
                  <a:gd name="T26" fmla="*/ 18 w 198"/>
                  <a:gd name="T27" fmla="*/ 78 h 360"/>
                  <a:gd name="T28" fmla="*/ 42 w 198"/>
                  <a:gd name="T29" fmla="*/ 72 h 360"/>
                  <a:gd name="T30" fmla="*/ 54 w 198"/>
                  <a:gd name="T31" fmla="*/ 54 h 360"/>
                  <a:gd name="T32" fmla="*/ 54 w 198"/>
                  <a:gd name="T33" fmla="*/ 30 h 360"/>
                  <a:gd name="T34" fmla="*/ 30 w 198"/>
                  <a:gd name="T35" fmla="*/ 12 h 360"/>
                  <a:gd name="T36" fmla="*/ 42 w 198"/>
                  <a:gd name="T37" fmla="*/ 6 h 360"/>
                  <a:gd name="T38" fmla="*/ 168 w 198"/>
                  <a:gd name="T39" fmla="*/ 0 h 360"/>
                  <a:gd name="T40" fmla="*/ 180 w 198"/>
                  <a:gd name="T41" fmla="*/ 48 h 360"/>
                  <a:gd name="T42" fmla="*/ 192 w 198"/>
                  <a:gd name="T43" fmla="*/ 198 h 360"/>
                  <a:gd name="T44" fmla="*/ 192 w 198"/>
                  <a:gd name="T45" fmla="*/ 216 h 360"/>
                  <a:gd name="T46" fmla="*/ 198 w 198"/>
                  <a:gd name="T47" fmla="*/ 240 h 360"/>
                  <a:gd name="T48" fmla="*/ 180 w 198"/>
                  <a:gd name="T49" fmla="*/ 276 h 360"/>
                  <a:gd name="T50" fmla="*/ 180 w 198"/>
                  <a:gd name="T51" fmla="*/ 300 h 360"/>
                  <a:gd name="T52" fmla="*/ 174 w 198"/>
                  <a:gd name="T53" fmla="*/ 312 h 360"/>
                  <a:gd name="T54" fmla="*/ 180 w 198"/>
                  <a:gd name="T55" fmla="*/ 324 h 360"/>
                  <a:gd name="T56" fmla="*/ 156 w 198"/>
                  <a:gd name="T57" fmla="*/ 330 h 360"/>
                  <a:gd name="T58" fmla="*/ 162 w 198"/>
                  <a:gd name="T59" fmla="*/ 348 h 360"/>
                  <a:gd name="T60" fmla="*/ 132 w 198"/>
                  <a:gd name="T61" fmla="*/ 342 h 360"/>
                  <a:gd name="T62" fmla="*/ 126 w 198"/>
                  <a:gd name="T63" fmla="*/ 354 h 360"/>
                  <a:gd name="T64" fmla="*/ 126 w 198"/>
                  <a:gd name="T65" fmla="*/ 360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360"/>
                  <a:gd name="T101" fmla="*/ 198 w 198"/>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71" name="Freeform 297"/>
              <p:cNvSpPr>
                <a:spLocks noChangeAspect="1"/>
              </p:cNvSpPr>
              <p:nvPr/>
            </p:nvSpPr>
            <p:spPr bwMode="auto">
              <a:xfrm>
                <a:off x="1662" y="2016"/>
                <a:ext cx="198" cy="366"/>
              </a:xfrm>
              <a:custGeom>
                <a:avLst/>
                <a:gdLst>
                  <a:gd name="T0" fmla="*/ 126 w 198"/>
                  <a:gd name="T1" fmla="*/ 360 h 366"/>
                  <a:gd name="T2" fmla="*/ 108 w 198"/>
                  <a:gd name="T3" fmla="*/ 342 h 366"/>
                  <a:gd name="T4" fmla="*/ 108 w 198"/>
                  <a:gd name="T5" fmla="*/ 318 h 366"/>
                  <a:gd name="T6" fmla="*/ 60 w 198"/>
                  <a:gd name="T7" fmla="*/ 282 h 366"/>
                  <a:gd name="T8" fmla="*/ 72 w 198"/>
                  <a:gd name="T9" fmla="*/ 246 h 366"/>
                  <a:gd name="T10" fmla="*/ 54 w 198"/>
                  <a:gd name="T11" fmla="*/ 234 h 366"/>
                  <a:gd name="T12" fmla="*/ 42 w 198"/>
                  <a:gd name="T13" fmla="*/ 240 h 366"/>
                  <a:gd name="T14" fmla="*/ 36 w 198"/>
                  <a:gd name="T15" fmla="*/ 216 h 366"/>
                  <a:gd name="T16" fmla="*/ 12 w 198"/>
                  <a:gd name="T17" fmla="*/ 198 h 366"/>
                  <a:gd name="T18" fmla="*/ 0 w 198"/>
                  <a:gd name="T19" fmla="*/ 180 h 366"/>
                  <a:gd name="T20" fmla="*/ 0 w 198"/>
                  <a:gd name="T21" fmla="*/ 138 h 366"/>
                  <a:gd name="T22" fmla="*/ 18 w 198"/>
                  <a:gd name="T23" fmla="*/ 126 h 366"/>
                  <a:gd name="T24" fmla="*/ 24 w 198"/>
                  <a:gd name="T25" fmla="*/ 108 h 366"/>
                  <a:gd name="T26" fmla="*/ 18 w 198"/>
                  <a:gd name="T27" fmla="*/ 78 h 366"/>
                  <a:gd name="T28" fmla="*/ 42 w 198"/>
                  <a:gd name="T29" fmla="*/ 72 h 366"/>
                  <a:gd name="T30" fmla="*/ 54 w 198"/>
                  <a:gd name="T31" fmla="*/ 54 h 366"/>
                  <a:gd name="T32" fmla="*/ 54 w 198"/>
                  <a:gd name="T33" fmla="*/ 30 h 366"/>
                  <a:gd name="T34" fmla="*/ 30 w 198"/>
                  <a:gd name="T35" fmla="*/ 12 h 366"/>
                  <a:gd name="T36" fmla="*/ 42 w 198"/>
                  <a:gd name="T37" fmla="*/ 6 h 366"/>
                  <a:gd name="T38" fmla="*/ 168 w 198"/>
                  <a:gd name="T39" fmla="*/ 0 h 366"/>
                  <a:gd name="T40" fmla="*/ 180 w 198"/>
                  <a:gd name="T41" fmla="*/ 48 h 366"/>
                  <a:gd name="T42" fmla="*/ 192 w 198"/>
                  <a:gd name="T43" fmla="*/ 198 h 366"/>
                  <a:gd name="T44" fmla="*/ 192 w 198"/>
                  <a:gd name="T45" fmla="*/ 216 h 366"/>
                  <a:gd name="T46" fmla="*/ 198 w 198"/>
                  <a:gd name="T47" fmla="*/ 240 h 366"/>
                  <a:gd name="T48" fmla="*/ 180 w 198"/>
                  <a:gd name="T49" fmla="*/ 276 h 366"/>
                  <a:gd name="T50" fmla="*/ 180 w 198"/>
                  <a:gd name="T51" fmla="*/ 300 h 366"/>
                  <a:gd name="T52" fmla="*/ 174 w 198"/>
                  <a:gd name="T53" fmla="*/ 312 h 366"/>
                  <a:gd name="T54" fmla="*/ 180 w 198"/>
                  <a:gd name="T55" fmla="*/ 324 h 366"/>
                  <a:gd name="T56" fmla="*/ 156 w 198"/>
                  <a:gd name="T57" fmla="*/ 330 h 366"/>
                  <a:gd name="T58" fmla="*/ 162 w 198"/>
                  <a:gd name="T59" fmla="*/ 348 h 366"/>
                  <a:gd name="T60" fmla="*/ 132 w 198"/>
                  <a:gd name="T61" fmla="*/ 342 h 366"/>
                  <a:gd name="T62" fmla="*/ 126 w 198"/>
                  <a:gd name="T63" fmla="*/ 354 h 366"/>
                  <a:gd name="T64" fmla="*/ 126 w 198"/>
                  <a:gd name="T65" fmla="*/ 360 h 366"/>
                  <a:gd name="T66" fmla="*/ 126 w 198"/>
                  <a:gd name="T67" fmla="*/ 366 h 3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8"/>
                  <a:gd name="T103" fmla="*/ 0 h 366"/>
                  <a:gd name="T104" fmla="*/ 198 w 198"/>
                  <a:gd name="T105" fmla="*/ 366 h 3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72" name="Freeform 298"/>
              <p:cNvSpPr>
                <a:spLocks noChangeAspect="1"/>
              </p:cNvSpPr>
              <p:nvPr/>
            </p:nvSpPr>
            <p:spPr bwMode="auto">
              <a:xfrm>
                <a:off x="1842" y="2052"/>
                <a:ext cx="150" cy="264"/>
              </a:xfrm>
              <a:custGeom>
                <a:avLst/>
                <a:gdLst>
                  <a:gd name="T0" fmla="*/ 0 w 150"/>
                  <a:gd name="T1" fmla="*/ 264 h 264"/>
                  <a:gd name="T2" fmla="*/ 0 w 150"/>
                  <a:gd name="T3" fmla="*/ 240 h 264"/>
                  <a:gd name="T4" fmla="*/ 18 w 150"/>
                  <a:gd name="T5" fmla="*/ 204 h 264"/>
                  <a:gd name="T6" fmla="*/ 12 w 150"/>
                  <a:gd name="T7" fmla="*/ 180 h 264"/>
                  <a:gd name="T8" fmla="*/ 12 w 150"/>
                  <a:gd name="T9" fmla="*/ 162 h 264"/>
                  <a:gd name="T10" fmla="*/ 0 w 150"/>
                  <a:gd name="T11" fmla="*/ 12 h 264"/>
                  <a:gd name="T12" fmla="*/ 18 w 150"/>
                  <a:gd name="T13" fmla="*/ 18 h 264"/>
                  <a:gd name="T14" fmla="*/ 36 w 150"/>
                  <a:gd name="T15" fmla="*/ 6 h 264"/>
                  <a:gd name="T16" fmla="*/ 132 w 150"/>
                  <a:gd name="T17" fmla="*/ 0 h 264"/>
                  <a:gd name="T18" fmla="*/ 150 w 150"/>
                  <a:gd name="T19" fmla="*/ 168 h 264"/>
                  <a:gd name="T20" fmla="*/ 150 w 150"/>
                  <a:gd name="T21" fmla="*/ 186 h 264"/>
                  <a:gd name="T22" fmla="*/ 120 w 150"/>
                  <a:gd name="T23" fmla="*/ 198 h 264"/>
                  <a:gd name="T24" fmla="*/ 126 w 150"/>
                  <a:gd name="T25" fmla="*/ 204 h 264"/>
                  <a:gd name="T26" fmla="*/ 102 w 150"/>
                  <a:gd name="T27" fmla="*/ 246 h 264"/>
                  <a:gd name="T28" fmla="*/ 90 w 150"/>
                  <a:gd name="T29" fmla="*/ 240 h 264"/>
                  <a:gd name="T30" fmla="*/ 84 w 150"/>
                  <a:gd name="T31" fmla="*/ 234 h 264"/>
                  <a:gd name="T32" fmla="*/ 66 w 150"/>
                  <a:gd name="T33" fmla="*/ 258 h 264"/>
                  <a:gd name="T34" fmla="*/ 60 w 150"/>
                  <a:gd name="T35" fmla="*/ 246 h 264"/>
                  <a:gd name="T36" fmla="*/ 48 w 150"/>
                  <a:gd name="T37" fmla="*/ 264 h 264"/>
                  <a:gd name="T38" fmla="*/ 18 w 150"/>
                  <a:gd name="T39" fmla="*/ 252 h 264"/>
                  <a:gd name="T40" fmla="*/ 18 w 150"/>
                  <a:gd name="T41" fmla="*/ 264 h 264"/>
                  <a:gd name="T42" fmla="*/ 6 w 150"/>
                  <a:gd name="T43" fmla="*/ 258 h 264"/>
                  <a:gd name="T44" fmla="*/ 0 w 150"/>
                  <a:gd name="T45" fmla="*/ 264 h 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264"/>
                  <a:gd name="T71" fmla="*/ 150 w 150"/>
                  <a:gd name="T72" fmla="*/ 264 h 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73" name="Freeform 299"/>
              <p:cNvSpPr>
                <a:spLocks noChangeAspect="1"/>
              </p:cNvSpPr>
              <p:nvPr/>
            </p:nvSpPr>
            <p:spPr bwMode="auto">
              <a:xfrm>
                <a:off x="1842" y="2052"/>
                <a:ext cx="150" cy="270"/>
              </a:xfrm>
              <a:custGeom>
                <a:avLst/>
                <a:gdLst>
                  <a:gd name="T0" fmla="*/ 0 w 150"/>
                  <a:gd name="T1" fmla="*/ 264 h 270"/>
                  <a:gd name="T2" fmla="*/ 0 w 150"/>
                  <a:gd name="T3" fmla="*/ 240 h 270"/>
                  <a:gd name="T4" fmla="*/ 18 w 150"/>
                  <a:gd name="T5" fmla="*/ 204 h 270"/>
                  <a:gd name="T6" fmla="*/ 12 w 150"/>
                  <a:gd name="T7" fmla="*/ 180 h 270"/>
                  <a:gd name="T8" fmla="*/ 12 w 150"/>
                  <a:gd name="T9" fmla="*/ 162 h 270"/>
                  <a:gd name="T10" fmla="*/ 0 w 150"/>
                  <a:gd name="T11" fmla="*/ 12 h 270"/>
                  <a:gd name="T12" fmla="*/ 18 w 150"/>
                  <a:gd name="T13" fmla="*/ 18 h 270"/>
                  <a:gd name="T14" fmla="*/ 36 w 150"/>
                  <a:gd name="T15" fmla="*/ 6 h 270"/>
                  <a:gd name="T16" fmla="*/ 132 w 150"/>
                  <a:gd name="T17" fmla="*/ 0 h 270"/>
                  <a:gd name="T18" fmla="*/ 150 w 150"/>
                  <a:gd name="T19" fmla="*/ 168 h 270"/>
                  <a:gd name="T20" fmla="*/ 150 w 150"/>
                  <a:gd name="T21" fmla="*/ 186 h 270"/>
                  <a:gd name="T22" fmla="*/ 120 w 150"/>
                  <a:gd name="T23" fmla="*/ 198 h 270"/>
                  <a:gd name="T24" fmla="*/ 126 w 150"/>
                  <a:gd name="T25" fmla="*/ 204 h 270"/>
                  <a:gd name="T26" fmla="*/ 102 w 150"/>
                  <a:gd name="T27" fmla="*/ 246 h 270"/>
                  <a:gd name="T28" fmla="*/ 90 w 150"/>
                  <a:gd name="T29" fmla="*/ 240 h 270"/>
                  <a:gd name="T30" fmla="*/ 84 w 150"/>
                  <a:gd name="T31" fmla="*/ 234 h 270"/>
                  <a:gd name="T32" fmla="*/ 66 w 150"/>
                  <a:gd name="T33" fmla="*/ 258 h 270"/>
                  <a:gd name="T34" fmla="*/ 60 w 150"/>
                  <a:gd name="T35" fmla="*/ 246 h 270"/>
                  <a:gd name="T36" fmla="*/ 48 w 150"/>
                  <a:gd name="T37" fmla="*/ 264 h 270"/>
                  <a:gd name="T38" fmla="*/ 18 w 150"/>
                  <a:gd name="T39" fmla="*/ 252 h 270"/>
                  <a:gd name="T40" fmla="*/ 18 w 150"/>
                  <a:gd name="T41" fmla="*/ 264 h 270"/>
                  <a:gd name="T42" fmla="*/ 6 w 150"/>
                  <a:gd name="T43" fmla="*/ 258 h 270"/>
                  <a:gd name="T44" fmla="*/ 0 w 150"/>
                  <a:gd name="T45" fmla="*/ 264 h 270"/>
                  <a:gd name="T46" fmla="*/ 0 w 150"/>
                  <a:gd name="T47" fmla="*/ 270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270"/>
                  <a:gd name="T74" fmla="*/ 150 w 150"/>
                  <a:gd name="T75" fmla="*/ 270 h 2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74" name="Freeform 300"/>
              <p:cNvSpPr>
                <a:spLocks noChangeAspect="1"/>
              </p:cNvSpPr>
              <p:nvPr/>
            </p:nvSpPr>
            <p:spPr bwMode="auto">
              <a:xfrm>
                <a:off x="1410" y="1962"/>
                <a:ext cx="306" cy="204"/>
              </a:xfrm>
              <a:custGeom>
                <a:avLst/>
                <a:gdLst>
                  <a:gd name="T0" fmla="*/ 252 w 306"/>
                  <a:gd name="T1" fmla="*/ 204 h 204"/>
                  <a:gd name="T2" fmla="*/ 240 w 306"/>
                  <a:gd name="T3" fmla="*/ 186 h 204"/>
                  <a:gd name="T4" fmla="*/ 42 w 306"/>
                  <a:gd name="T5" fmla="*/ 192 h 204"/>
                  <a:gd name="T6" fmla="*/ 36 w 306"/>
                  <a:gd name="T7" fmla="*/ 150 h 204"/>
                  <a:gd name="T8" fmla="*/ 12 w 306"/>
                  <a:gd name="T9" fmla="*/ 72 h 204"/>
                  <a:gd name="T10" fmla="*/ 0 w 306"/>
                  <a:gd name="T11" fmla="*/ 54 h 204"/>
                  <a:gd name="T12" fmla="*/ 12 w 306"/>
                  <a:gd name="T13" fmla="*/ 30 h 204"/>
                  <a:gd name="T14" fmla="*/ 6 w 306"/>
                  <a:gd name="T15" fmla="*/ 12 h 204"/>
                  <a:gd name="T16" fmla="*/ 12 w 306"/>
                  <a:gd name="T17" fmla="*/ 6 h 204"/>
                  <a:gd name="T18" fmla="*/ 252 w 306"/>
                  <a:gd name="T19" fmla="*/ 0 h 204"/>
                  <a:gd name="T20" fmla="*/ 264 w 306"/>
                  <a:gd name="T21" fmla="*/ 18 h 204"/>
                  <a:gd name="T22" fmla="*/ 258 w 306"/>
                  <a:gd name="T23" fmla="*/ 30 h 204"/>
                  <a:gd name="T24" fmla="*/ 264 w 306"/>
                  <a:gd name="T25" fmla="*/ 48 h 204"/>
                  <a:gd name="T26" fmla="*/ 282 w 306"/>
                  <a:gd name="T27" fmla="*/ 66 h 204"/>
                  <a:gd name="T28" fmla="*/ 306 w 306"/>
                  <a:gd name="T29" fmla="*/ 84 h 204"/>
                  <a:gd name="T30" fmla="*/ 306 w 306"/>
                  <a:gd name="T31" fmla="*/ 108 h 204"/>
                  <a:gd name="T32" fmla="*/ 294 w 306"/>
                  <a:gd name="T33" fmla="*/ 126 h 204"/>
                  <a:gd name="T34" fmla="*/ 270 w 306"/>
                  <a:gd name="T35" fmla="*/ 132 h 204"/>
                  <a:gd name="T36" fmla="*/ 276 w 306"/>
                  <a:gd name="T37" fmla="*/ 162 h 204"/>
                  <a:gd name="T38" fmla="*/ 270 w 306"/>
                  <a:gd name="T39" fmla="*/ 180 h 204"/>
                  <a:gd name="T40" fmla="*/ 252 w 306"/>
                  <a:gd name="T41" fmla="*/ 192 h 204"/>
                  <a:gd name="T42" fmla="*/ 252 w 306"/>
                  <a:gd name="T43" fmla="*/ 204 h 2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204"/>
                  <a:gd name="T68" fmla="*/ 306 w 306"/>
                  <a:gd name="T69" fmla="*/ 204 h 2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75" name="Freeform 301"/>
              <p:cNvSpPr>
                <a:spLocks noChangeAspect="1"/>
              </p:cNvSpPr>
              <p:nvPr/>
            </p:nvSpPr>
            <p:spPr bwMode="auto">
              <a:xfrm>
                <a:off x="1410" y="1962"/>
                <a:ext cx="306" cy="210"/>
              </a:xfrm>
              <a:custGeom>
                <a:avLst/>
                <a:gdLst>
                  <a:gd name="T0" fmla="*/ 252 w 306"/>
                  <a:gd name="T1" fmla="*/ 204 h 210"/>
                  <a:gd name="T2" fmla="*/ 240 w 306"/>
                  <a:gd name="T3" fmla="*/ 186 h 210"/>
                  <a:gd name="T4" fmla="*/ 42 w 306"/>
                  <a:gd name="T5" fmla="*/ 192 h 210"/>
                  <a:gd name="T6" fmla="*/ 36 w 306"/>
                  <a:gd name="T7" fmla="*/ 150 h 210"/>
                  <a:gd name="T8" fmla="*/ 12 w 306"/>
                  <a:gd name="T9" fmla="*/ 72 h 210"/>
                  <a:gd name="T10" fmla="*/ 0 w 306"/>
                  <a:gd name="T11" fmla="*/ 54 h 210"/>
                  <a:gd name="T12" fmla="*/ 12 w 306"/>
                  <a:gd name="T13" fmla="*/ 30 h 210"/>
                  <a:gd name="T14" fmla="*/ 6 w 306"/>
                  <a:gd name="T15" fmla="*/ 12 h 210"/>
                  <a:gd name="T16" fmla="*/ 12 w 306"/>
                  <a:gd name="T17" fmla="*/ 6 h 210"/>
                  <a:gd name="T18" fmla="*/ 252 w 306"/>
                  <a:gd name="T19" fmla="*/ 0 h 210"/>
                  <a:gd name="T20" fmla="*/ 264 w 306"/>
                  <a:gd name="T21" fmla="*/ 18 h 210"/>
                  <a:gd name="T22" fmla="*/ 258 w 306"/>
                  <a:gd name="T23" fmla="*/ 30 h 210"/>
                  <a:gd name="T24" fmla="*/ 264 w 306"/>
                  <a:gd name="T25" fmla="*/ 48 h 210"/>
                  <a:gd name="T26" fmla="*/ 282 w 306"/>
                  <a:gd name="T27" fmla="*/ 66 h 210"/>
                  <a:gd name="T28" fmla="*/ 306 w 306"/>
                  <a:gd name="T29" fmla="*/ 84 h 210"/>
                  <a:gd name="T30" fmla="*/ 306 w 306"/>
                  <a:gd name="T31" fmla="*/ 108 h 210"/>
                  <a:gd name="T32" fmla="*/ 294 w 306"/>
                  <a:gd name="T33" fmla="*/ 126 h 210"/>
                  <a:gd name="T34" fmla="*/ 270 w 306"/>
                  <a:gd name="T35" fmla="*/ 132 h 210"/>
                  <a:gd name="T36" fmla="*/ 276 w 306"/>
                  <a:gd name="T37" fmla="*/ 162 h 210"/>
                  <a:gd name="T38" fmla="*/ 270 w 306"/>
                  <a:gd name="T39" fmla="*/ 180 h 210"/>
                  <a:gd name="T40" fmla="*/ 252 w 306"/>
                  <a:gd name="T41" fmla="*/ 192 h 210"/>
                  <a:gd name="T42" fmla="*/ 252 w 306"/>
                  <a:gd name="T43" fmla="*/ 204 h 210"/>
                  <a:gd name="T44" fmla="*/ 252 w 306"/>
                  <a:gd name="T45" fmla="*/ 210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210"/>
                  <a:gd name="T71" fmla="*/ 306 w 306"/>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76" name="Freeform 302"/>
              <p:cNvSpPr>
                <a:spLocks noChangeAspect="1"/>
              </p:cNvSpPr>
              <p:nvPr/>
            </p:nvSpPr>
            <p:spPr bwMode="auto">
              <a:xfrm>
                <a:off x="1134" y="2184"/>
                <a:ext cx="378" cy="198"/>
              </a:xfrm>
              <a:custGeom>
                <a:avLst/>
                <a:gdLst>
                  <a:gd name="T0" fmla="*/ 342 w 378"/>
                  <a:gd name="T1" fmla="*/ 6 h 198"/>
                  <a:gd name="T2" fmla="*/ 360 w 378"/>
                  <a:gd name="T3" fmla="*/ 18 h 198"/>
                  <a:gd name="T4" fmla="*/ 348 w 378"/>
                  <a:gd name="T5" fmla="*/ 36 h 198"/>
                  <a:gd name="T6" fmla="*/ 378 w 378"/>
                  <a:gd name="T7" fmla="*/ 60 h 198"/>
                  <a:gd name="T8" fmla="*/ 378 w 378"/>
                  <a:gd name="T9" fmla="*/ 198 h 198"/>
                  <a:gd name="T10" fmla="*/ 0 w 378"/>
                  <a:gd name="T11" fmla="*/ 192 h 198"/>
                  <a:gd name="T12" fmla="*/ 12 w 378"/>
                  <a:gd name="T13" fmla="*/ 0 h 198"/>
                  <a:gd name="T14" fmla="*/ 336 w 378"/>
                  <a:gd name="T15" fmla="*/ 6 h 198"/>
                  <a:gd name="T16" fmla="*/ 342 w 378"/>
                  <a:gd name="T17" fmla="*/ 6 h 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198"/>
                  <a:gd name="T29" fmla="*/ 378 w 378"/>
                  <a:gd name="T30" fmla="*/ 198 h 1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77" name="Freeform 303"/>
              <p:cNvSpPr>
                <a:spLocks noChangeAspect="1"/>
              </p:cNvSpPr>
              <p:nvPr/>
            </p:nvSpPr>
            <p:spPr bwMode="auto">
              <a:xfrm>
                <a:off x="1134" y="2184"/>
                <a:ext cx="378" cy="198"/>
              </a:xfrm>
              <a:custGeom>
                <a:avLst/>
                <a:gdLst>
                  <a:gd name="T0" fmla="*/ 342 w 378"/>
                  <a:gd name="T1" fmla="*/ 6 h 198"/>
                  <a:gd name="T2" fmla="*/ 360 w 378"/>
                  <a:gd name="T3" fmla="*/ 18 h 198"/>
                  <a:gd name="T4" fmla="*/ 348 w 378"/>
                  <a:gd name="T5" fmla="*/ 36 h 198"/>
                  <a:gd name="T6" fmla="*/ 378 w 378"/>
                  <a:gd name="T7" fmla="*/ 60 h 198"/>
                  <a:gd name="T8" fmla="*/ 378 w 378"/>
                  <a:gd name="T9" fmla="*/ 198 h 198"/>
                  <a:gd name="T10" fmla="*/ 0 w 378"/>
                  <a:gd name="T11" fmla="*/ 192 h 198"/>
                  <a:gd name="T12" fmla="*/ 12 w 378"/>
                  <a:gd name="T13" fmla="*/ 0 h 198"/>
                  <a:gd name="T14" fmla="*/ 336 w 378"/>
                  <a:gd name="T15" fmla="*/ 6 h 198"/>
                  <a:gd name="T16" fmla="*/ 342 w 378"/>
                  <a:gd name="T17" fmla="*/ 6 h 198"/>
                  <a:gd name="T18" fmla="*/ 342 w 378"/>
                  <a:gd name="T19" fmla="*/ 12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198"/>
                  <a:gd name="T32" fmla="*/ 378 w 378"/>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78" name="Freeform 304"/>
              <p:cNvSpPr>
                <a:spLocks noChangeAspect="1"/>
              </p:cNvSpPr>
              <p:nvPr/>
            </p:nvSpPr>
            <p:spPr bwMode="auto">
              <a:xfrm>
                <a:off x="1776" y="2214"/>
                <a:ext cx="372" cy="192"/>
              </a:xfrm>
              <a:custGeom>
                <a:avLst/>
                <a:gdLst>
                  <a:gd name="T0" fmla="*/ 294 w 372"/>
                  <a:gd name="T1" fmla="*/ 156 h 192"/>
                  <a:gd name="T2" fmla="*/ 72 w 372"/>
                  <a:gd name="T3" fmla="*/ 174 h 192"/>
                  <a:gd name="T4" fmla="*/ 72 w 372"/>
                  <a:gd name="T5" fmla="*/ 186 h 192"/>
                  <a:gd name="T6" fmla="*/ 0 w 372"/>
                  <a:gd name="T7" fmla="*/ 192 h 192"/>
                  <a:gd name="T8" fmla="*/ 6 w 372"/>
                  <a:gd name="T9" fmla="*/ 186 h 192"/>
                  <a:gd name="T10" fmla="*/ 12 w 372"/>
                  <a:gd name="T11" fmla="*/ 186 h 192"/>
                  <a:gd name="T12" fmla="*/ 12 w 372"/>
                  <a:gd name="T13" fmla="*/ 156 h 192"/>
                  <a:gd name="T14" fmla="*/ 18 w 372"/>
                  <a:gd name="T15" fmla="*/ 144 h 192"/>
                  <a:gd name="T16" fmla="*/ 48 w 372"/>
                  <a:gd name="T17" fmla="*/ 150 h 192"/>
                  <a:gd name="T18" fmla="*/ 42 w 372"/>
                  <a:gd name="T19" fmla="*/ 132 h 192"/>
                  <a:gd name="T20" fmla="*/ 66 w 372"/>
                  <a:gd name="T21" fmla="*/ 126 h 192"/>
                  <a:gd name="T22" fmla="*/ 60 w 372"/>
                  <a:gd name="T23" fmla="*/ 114 h 192"/>
                  <a:gd name="T24" fmla="*/ 66 w 372"/>
                  <a:gd name="T25" fmla="*/ 102 h 192"/>
                  <a:gd name="T26" fmla="*/ 72 w 372"/>
                  <a:gd name="T27" fmla="*/ 96 h 192"/>
                  <a:gd name="T28" fmla="*/ 84 w 372"/>
                  <a:gd name="T29" fmla="*/ 102 h 192"/>
                  <a:gd name="T30" fmla="*/ 84 w 372"/>
                  <a:gd name="T31" fmla="*/ 90 h 192"/>
                  <a:gd name="T32" fmla="*/ 114 w 372"/>
                  <a:gd name="T33" fmla="*/ 102 h 192"/>
                  <a:gd name="T34" fmla="*/ 126 w 372"/>
                  <a:gd name="T35" fmla="*/ 84 h 192"/>
                  <a:gd name="T36" fmla="*/ 132 w 372"/>
                  <a:gd name="T37" fmla="*/ 96 h 192"/>
                  <a:gd name="T38" fmla="*/ 150 w 372"/>
                  <a:gd name="T39" fmla="*/ 72 h 192"/>
                  <a:gd name="T40" fmla="*/ 156 w 372"/>
                  <a:gd name="T41" fmla="*/ 78 h 192"/>
                  <a:gd name="T42" fmla="*/ 168 w 372"/>
                  <a:gd name="T43" fmla="*/ 84 h 192"/>
                  <a:gd name="T44" fmla="*/ 192 w 372"/>
                  <a:gd name="T45" fmla="*/ 42 h 192"/>
                  <a:gd name="T46" fmla="*/ 186 w 372"/>
                  <a:gd name="T47" fmla="*/ 36 h 192"/>
                  <a:gd name="T48" fmla="*/ 216 w 372"/>
                  <a:gd name="T49" fmla="*/ 24 h 192"/>
                  <a:gd name="T50" fmla="*/ 216 w 372"/>
                  <a:gd name="T51" fmla="*/ 6 h 192"/>
                  <a:gd name="T52" fmla="*/ 234 w 372"/>
                  <a:gd name="T53" fmla="*/ 0 h 192"/>
                  <a:gd name="T54" fmla="*/ 246 w 372"/>
                  <a:gd name="T55" fmla="*/ 18 h 192"/>
                  <a:gd name="T56" fmla="*/ 276 w 372"/>
                  <a:gd name="T57" fmla="*/ 30 h 192"/>
                  <a:gd name="T58" fmla="*/ 312 w 372"/>
                  <a:gd name="T59" fmla="*/ 18 h 192"/>
                  <a:gd name="T60" fmla="*/ 330 w 372"/>
                  <a:gd name="T61" fmla="*/ 36 h 192"/>
                  <a:gd name="T62" fmla="*/ 342 w 372"/>
                  <a:gd name="T63" fmla="*/ 66 h 192"/>
                  <a:gd name="T64" fmla="*/ 372 w 372"/>
                  <a:gd name="T65" fmla="*/ 84 h 192"/>
                  <a:gd name="T66" fmla="*/ 318 w 372"/>
                  <a:gd name="T67" fmla="*/ 144 h 192"/>
                  <a:gd name="T68" fmla="*/ 294 w 372"/>
                  <a:gd name="T69" fmla="*/ 156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192"/>
                  <a:gd name="T107" fmla="*/ 372 w 37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79" name="Freeform 305"/>
              <p:cNvSpPr>
                <a:spLocks noChangeAspect="1"/>
              </p:cNvSpPr>
              <p:nvPr/>
            </p:nvSpPr>
            <p:spPr bwMode="auto">
              <a:xfrm>
                <a:off x="1776" y="2214"/>
                <a:ext cx="372" cy="192"/>
              </a:xfrm>
              <a:custGeom>
                <a:avLst/>
                <a:gdLst>
                  <a:gd name="T0" fmla="*/ 294 w 372"/>
                  <a:gd name="T1" fmla="*/ 156 h 192"/>
                  <a:gd name="T2" fmla="*/ 72 w 372"/>
                  <a:gd name="T3" fmla="*/ 174 h 192"/>
                  <a:gd name="T4" fmla="*/ 72 w 372"/>
                  <a:gd name="T5" fmla="*/ 186 h 192"/>
                  <a:gd name="T6" fmla="*/ 0 w 372"/>
                  <a:gd name="T7" fmla="*/ 192 h 192"/>
                  <a:gd name="T8" fmla="*/ 6 w 372"/>
                  <a:gd name="T9" fmla="*/ 186 h 192"/>
                  <a:gd name="T10" fmla="*/ 12 w 372"/>
                  <a:gd name="T11" fmla="*/ 186 h 192"/>
                  <a:gd name="T12" fmla="*/ 12 w 372"/>
                  <a:gd name="T13" fmla="*/ 156 h 192"/>
                  <a:gd name="T14" fmla="*/ 18 w 372"/>
                  <a:gd name="T15" fmla="*/ 144 h 192"/>
                  <a:gd name="T16" fmla="*/ 48 w 372"/>
                  <a:gd name="T17" fmla="*/ 150 h 192"/>
                  <a:gd name="T18" fmla="*/ 42 w 372"/>
                  <a:gd name="T19" fmla="*/ 132 h 192"/>
                  <a:gd name="T20" fmla="*/ 66 w 372"/>
                  <a:gd name="T21" fmla="*/ 126 h 192"/>
                  <a:gd name="T22" fmla="*/ 60 w 372"/>
                  <a:gd name="T23" fmla="*/ 114 h 192"/>
                  <a:gd name="T24" fmla="*/ 66 w 372"/>
                  <a:gd name="T25" fmla="*/ 102 h 192"/>
                  <a:gd name="T26" fmla="*/ 72 w 372"/>
                  <a:gd name="T27" fmla="*/ 96 h 192"/>
                  <a:gd name="T28" fmla="*/ 84 w 372"/>
                  <a:gd name="T29" fmla="*/ 102 h 192"/>
                  <a:gd name="T30" fmla="*/ 84 w 372"/>
                  <a:gd name="T31" fmla="*/ 90 h 192"/>
                  <a:gd name="T32" fmla="*/ 114 w 372"/>
                  <a:gd name="T33" fmla="*/ 102 h 192"/>
                  <a:gd name="T34" fmla="*/ 126 w 372"/>
                  <a:gd name="T35" fmla="*/ 84 h 192"/>
                  <a:gd name="T36" fmla="*/ 132 w 372"/>
                  <a:gd name="T37" fmla="*/ 96 h 192"/>
                  <a:gd name="T38" fmla="*/ 150 w 372"/>
                  <a:gd name="T39" fmla="*/ 72 h 192"/>
                  <a:gd name="T40" fmla="*/ 156 w 372"/>
                  <a:gd name="T41" fmla="*/ 78 h 192"/>
                  <a:gd name="T42" fmla="*/ 168 w 372"/>
                  <a:gd name="T43" fmla="*/ 84 h 192"/>
                  <a:gd name="T44" fmla="*/ 192 w 372"/>
                  <a:gd name="T45" fmla="*/ 42 h 192"/>
                  <a:gd name="T46" fmla="*/ 186 w 372"/>
                  <a:gd name="T47" fmla="*/ 36 h 192"/>
                  <a:gd name="T48" fmla="*/ 216 w 372"/>
                  <a:gd name="T49" fmla="*/ 24 h 192"/>
                  <a:gd name="T50" fmla="*/ 216 w 372"/>
                  <a:gd name="T51" fmla="*/ 6 h 192"/>
                  <a:gd name="T52" fmla="*/ 234 w 372"/>
                  <a:gd name="T53" fmla="*/ 0 h 192"/>
                  <a:gd name="T54" fmla="*/ 246 w 372"/>
                  <a:gd name="T55" fmla="*/ 18 h 192"/>
                  <a:gd name="T56" fmla="*/ 276 w 372"/>
                  <a:gd name="T57" fmla="*/ 30 h 192"/>
                  <a:gd name="T58" fmla="*/ 312 w 372"/>
                  <a:gd name="T59" fmla="*/ 18 h 192"/>
                  <a:gd name="T60" fmla="*/ 330 w 372"/>
                  <a:gd name="T61" fmla="*/ 36 h 192"/>
                  <a:gd name="T62" fmla="*/ 342 w 372"/>
                  <a:gd name="T63" fmla="*/ 66 h 192"/>
                  <a:gd name="T64" fmla="*/ 372 w 372"/>
                  <a:gd name="T65" fmla="*/ 84 h 192"/>
                  <a:gd name="T66" fmla="*/ 318 w 372"/>
                  <a:gd name="T67" fmla="*/ 144 h 192"/>
                  <a:gd name="T68" fmla="*/ 294 w 372"/>
                  <a:gd name="T69" fmla="*/ 156 h 192"/>
                  <a:gd name="T70" fmla="*/ 294 w 372"/>
                  <a:gd name="T71" fmla="*/ 162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2"/>
                  <a:gd name="T109" fmla="*/ 0 h 192"/>
                  <a:gd name="T110" fmla="*/ 372 w 372"/>
                  <a:gd name="T111" fmla="*/ 192 h 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80" name="Freeform 306"/>
              <p:cNvSpPr>
                <a:spLocks noChangeAspect="1"/>
              </p:cNvSpPr>
              <p:nvPr/>
            </p:nvSpPr>
            <p:spPr bwMode="auto">
              <a:xfrm>
                <a:off x="1542" y="2640"/>
                <a:ext cx="288" cy="246"/>
              </a:xfrm>
              <a:custGeom>
                <a:avLst/>
                <a:gdLst>
                  <a:gd name="T0" fmla="*/ 258 w 288"/>
                  <a:gd name="T1" fmla="*/ 174 h 246"/>
                  <a:gd name="T2" fmla="*/ 216 w 288"/>
                  <a:gd name="T3" fmla="*/ 162 h 246"/>
                  <a:gd name="T4" fmla="*/ 204 w 288"/>
                  <a:gd name="T5" fmla="*/ 174 h 246"/>
                  <a:gd name="T6" fmla="*/ 228 w 288"/>
                  <a:gd name="T7" fmla="*/ 180 h 246"/>
                  <a:gd name="T8" fmla="*/ 246 w 288"/>
                  <a:gd name="T9" fmla="*/ 174 h 246"/>
                  <a:gd name="T10" fmla="*/ 240 w 288"/>
                  <a:gd name="T11" fmla="*/ 186 h 246"/>
                  <a:gd name="T12" fmla="*/ 252 w 288"/>
                  <a:gd name="T13" fmla="*/ 192 h 246"/>
                  <a:gd name="T14" fmla="*/ 258 w 288"/>
                  <a:gd name="T15" fmla="*/ 180 h 246"/>
                  <a:gd name="T16" fmla="*/ 276 w 288"/>
                  <a:gd name="T17" fmla="*/ 174 h 246"/>
                  <a:gd name="T18" fmla="*/ 276 w 288"/>
                  <a:gd name="T19" fmla="*/ 186 h 246"/>
                  <a:gd name="T20" fmla="*/ 252 w 288"/>
                  <a:gd name="T21" fmla="*/ 210 h 246"/>
                  <a:gd name="T22" fmla="*/ 258 w 288"/>
                  <a:gd name="T23" fmla="*/ 222 h 246"/>
                  <a:gd name="T24" fmla="*/ 288 w 288"/>
                  <a:gd name="T25" fmla="*/ 234 h 246"/>
                  <a:gd name="T26" fmla="*/ 282 w 288"/>
                  <a:gd name="T27" fmla="*/ 246 h 246"/>
                  <a:gd name="T28" fmla="*/ 276 w 288"/>
                  <a:gd name="T29" fmla="*/ 240 h 246"/>
                  <a:gd name="T30" fmla="*/ 270 w 288"/>
                  <a:gd name="T31" fmla="*/ 246 h 246"/>
                  <a:gd name="T32" fmla="*/ 264 w 288"/>
                  <a:gd name="T33" fmla="*/ 228 h 246"/>
                  <a:gd name="T34" fmla="*/ 228 w 288"/>
                  <a:gd name="T35" fmla="*/ 216 h 246"/>
                  <a:gd name="T36" fmla="*/ 234 w 288"/>
                  <a:gd name="T37" fmla="*/ 234 h 246"/>
                  <a:gd name="T38" fmla="*/ 222 w 288"/>
                  <a:gd name="T39" fmla="*/ 240 h 246"/>
                  <a:gd name="T40" fmla="*/ 216 w 288"/>
                  <a:gd name="T41" fmla="*/ 228 h 246"/>
                  <a:gd name="T42" fmla="*/ 210 w 288"/>
                  <a:gd name="T43" fmla="*/ 234 h 246"/>
                  <a:gd name="T44" fmla="*/ 204 w 288"/>
                  <a:gd name="T45" fmla="*/ 228 h 246"/>
                  <a:gd name="T46" fmla="*/ 198 w 288"/>
                  <a:gd name="T47" fmla="*/ 240 h 246"/>
                  <a:gd name="T48" fmla="*/ 186 w 288"/>
                  <a:gd name="T49" fmla="*/ 246 h 246"/>
                  <a:gd name="T50" fmla="*/ 174 w 288"/>
                  <a:gd name="T51" fmla="*/ 240 h 246"/>
                  <a:gd name="T52" fmla="*/ 162 w 288"/>
                  <a:gd name="T53" fmla="*/ 222 h 246"/>
                  <a:gd name="T54" fmla="*/ 144 w 288"/>
                  <a:gd name="T55" fmla="*/ 216 h 246"/>
                  <a:gd name="T56" fmla="*/ 144 w 288"/>
                  <a:gd name="T57" fmla="*/ 204 h 246"/>
                  <a:gd name="T58" fmla="*/ 126 w 288"/>
                  <a:gd name="T59" fmla="*/ 204 h 246"/>
                  <a:gd name="T60" fmla="*/ 126 w 288"/>
                  <a:gd name="T61" fmla="*/ 198 h 246"/>
                  <a:gd name="T62" fmla="*/ 108 w 288"/>
                  <a:gd name="T63" fmla="*/ 204 h 246"/>
                  <a:gd name="T64" fmla="*/ 120 w 288"/>
                  <a:gd name="T65" fmla="*/ 216 h 246"/>
                  <a:gd name="T66" fmla="*/ 102 w 288"/>
                  <a:gd name="T67" fmla="*/ 222 h 246"/>
                  <a:gd name="T68" fmla="*/ 54 w 288"/>
                  <a:gd name="T69" fmla="*/ 204 h 246"/>
                  <a:gd name="T70" fmla="*/ 18 w 288"/>
                  <a:gd name="T71" fmla="*/ 210 h 246"/>
                  <a:gd name="T72" fmla="*/ 12 w 288"/>
                  <a:gd name="T73" fmla="*/ 204 h 246"/>
                  <a:gd name="T74" fmla="*/ 24 w 288"/>
                  <a:gd name="T75" fmla="*/ 192 h 246"/>
                  <a:gd name="T76" fmla="*/ 24 w 288"/>
                  <a:gd name="T77" fmla="*/ 156 h 246"/>
                  <a:gd name="T78" fmla="*/ 36 w 288"/>
                  <a:gd name="T79" fmla="*/ 126 h 246"/>
                  <a:gd name="T80" fmla="*/ 6 w 288"/>
                  <a:gd name="T81" fmla="*/ 66 h 246"/>
                  <a:gd name="T82" fmla="*/ 0 w 288"/>
                  <a:gd name="T83" fmla="*/ 0 h 246"/>
                  <a:gd name="T84" fmla="*/ 162 w 288"/>
                  <a:gd name="T85" fmla="*/ 0 h 246"/>
                  <a:gd name="T86" fmla="*/ 162 w 288"/>
                  <a:gd name="T87" fmla="*/ 24 h 246"/>
                  <a:gd name="T88" fmla="*/ 168 w 288"/>
                  <a:gd name="T89" fmla="*/ 18 h 246"/>
                  <a:gd name="T90" fmla="*/ 162 w 288"/>
                  <a:gd name="T91" fmla="*/ 30 h 246"/>
                  <a:gd name="T92" fmla="*/ 174 w 288"/>
                  <a:gd name="T93" fmla="*/ 36 h 246"/>
                  <a:gd name="T94" fmla="*/ 162 w 288"/>
                  <a:gd name="T95" fmla="*/ 48 h 246"/>
                  <a:gd name="T96" fmla="*/ 168 w 288"/>
                  <a:gd name="T97" fmla="*/ 48 h 246"/>
                  <a:gd name="T98" fmla="*/ 144 w 288"/>
                  <a:gd name="T99" fmla="*/ 84 h 246"/>
                  <a:gd name="T100" fmla="*/ 138 w 288"/>
                  <a:gd name="T101" fmla="*/ 126 h 246"/>
                  <a:gd name="T102" fmla="*/ 240 w 288"/>
                  <a:gd name="T103" fmla="*/ 120 h 246"/>
                  <a:gd name="T104" fmla="*/ 240 w 288"/>
                  <a:gd name="T105" fmla="*/ 144 h 246"/>
                  <a:gd name="T106" fmla="*/ 252 w 288"/>
                  <a:gd name="T107" fmla="*/ 168 h 246"/>
                  <a:gd name="T108" fmla="*/ 258 w 288"/>
                  <a:gd name="T109" fmla="*/ 17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8"/>
                  <a:gd name="T166" fmla="*/ 0 h 246"/>
                  <a:gd name="T167" fmla="*/ 288 w 288"/>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81" name="Freeform 307"/>
              <p:cNvSpPr>
                <a:spLocks noChangeAspect="1"/>
              </p:cNvSpPr>
              <p:nvPr/>
            </p:nvSpPr>
            <p:spPr bwMode="auto">
              <a:xfrm>
                <a:off x="1542" y="2640"/>
                <a:ext cx="288" cy="246"/>
              </a:xfrm>
              <a:custGeom>
                <a:avLst/>
                <a:gdLst>
                  <a:gd name="T0" fmla="*/ 258 w 288"/>
                  <a:gd name="T1" fmla="*/ 174 h 246"/>
                  <a:gd name="T2" fmla="*/ 216 w 288"/>
                  <a:gd name="T3" fmla="*/ 162 h 246"/>
                  <a:gd name="T4" fmla="*/ 204 w 288"/>
                  <a:gd name="T5" fmla="*/ 174 h 246"/>
                  <a:gd name="T6" fmla="*/ 228 w 288"/>
                  <a:gd name="T7" fmla="*/ 180 h 246"/>
                  <a:gd name="T8" fmla="*/ 246 w 288"/>
                  <a:gd name="T9" fmla="*/ 174 h 246"/>
                  <a:gd name="T10" fmla="*/ 240 w 288"/>
                  <a:gd name="T11" fmla="*/ 186 h 246"/>
                  <a:gd name="T12" fmla="*/ 252 w 288"/>
                  <a:gd name="T13" fmla="*/ 192 h 246"/>
                  <a:gd name="T14" fmla="*/ 258 w 288"/>
                  <a:gd name="T15" fmla="*/ 180 h 246"/>
                  <a:gd name="T16" fmla="*/ 276 w 288"/>
                  <a:gd name="T17" fmla="*/ 174 h 246"/>
                  <a:gd name="T18" fmla="*/ 276 w 288"/>
                  <a:gd name="T19" fmla="*/ 186 h 246"/>
                  <a:gd name="T20" fmla="*/ 252 w 288"/>
                  <a:gd name="T21" fmla="*/ 210 h 246"/>
                  <a:gd name="T22" fmla="*/ 258 w 288"/>
                  <a:gd name="T23" fmla="*/ 222 h 246"/>
                  <a:gd name="T24" fmla="*/ 288 w 288"/>
                  <a:gd name="T25" fmla="*/ 234 h 246"/>
                  <a:gd name="T26" fmla="*/ 282 w 288"/>
                  <a:gd name="T27" fmla="*/ 246 h 246"/>
                  <a:gd name="T28" fmla="*/ 276 w 288"/>
                  <a:gd name="T29" fmla="*/ 240 h 246"/>
                  <a:gd name="T30" fmla="*/ 270 w 288"/>
                  <a:gd name="T31" fmla="*/ 246 h 246"/>
                  <a:gd name="T32" fmla="*/ 264 w 288"/>
                  <a:gd name="T33" fmla="*/ 228 h 246"/>
                  <a:gd name="T34" fmla="*/ 228 w 288"/>
                  <a:gd name="T35" fmla="*/ 216 h 246"/>
                  <a:gd name="T36" fmla="*/ 234 w 288"/>
                  <a:gd name="T37" fmla="*/ 234 h 246"/>
                  <a:gd name="T38" fmla="*/ 222 w 288"/>
                  <a:gd name="T39" fmla="*/ 240 h 246"/>
                  <a:gd name="T40" fmla="*/ 216 w 288"/>
                  <a:gd name="T41" fmla="*/ 228 h 246"/>
                  <a:gd name="T42" fmla="*/ 210 w 288"/>
                  <a:gd name="T43" fmla="*/ 234 h 246"/>
                  <a:gd name="T44" fmla="*/ 204 w 288"/>
                  <a:gd name="T45" fmla="*/ 228 h 246"/>
                  <a:gd name="T46" fmla="*/ 198 w 288"/>
                  <a:gd name="T47" fmla="*/ 240 h 246"/>
                  <a:gd name="T48" fmla="*/ 186 w 288"/>
                  <a:gd name="T49" fmla="*/ 246 h 246"/>
                  <a:gd name="T50" fmla="*/ 174 w 288"/>
                  <a:gd name="T51" fmla="*/ 240 h 246"/>
                  <a:gd name="T52" fmla="*/ 162 w 288"/>
                  <a:gd name="T53" fmla="*/ 222 h 246"/>
                  <a:gd name="T54" fmla="*/ 144 w 288"/>
                  <a:gd name="T55" fmla="*/ 216 h 246"/>
                  <a:gd name="T56" fmla="*/ 144 w 288"/>
                  <a:gd name="T57" fmla="*/ 204 h 246"/>
                  <a:gd name="T58" fmla="*/ 126 w 288"/>
                  <a:gd name="T59" fmla="*/ 204 h 246"/>
                  <a:gd name="T60" fmla="*/ 126 w 288"/>
                  <a:gd name="T61" fmla="*/ 198 h 246"/>
                  <a:gd name="T62" fmla="*/ 108 w 288"/>
                  <a:gd name="T63" fmla="*/ 204 h 246"/>
                  <a:gd name="T64" fmla="*/ 120 w 288"/>
                  <a:gd name="T65" fmla="*/ 216 h 246"/>
                  <a:gd name="T66" fmla="*/ 102 w 288"/>
                  <a:gd name="T67" fmla="*/ 222 h 246"/>
                  <a:gd name="T68" fmla="*/ 54 w 288"/>
                  <a:gd name="T69" fmla="*/ 204 h 246"/>
                  <a:gd name="T70" fmla="*/ 18 w 288"/>
                  <a:gd name="T71" fmla="*/ 210 h 246"/>
                  <a:gd name="T72" fmla="*/ 12 w 288"/>
                  <a:gd name="T73" fmla="*/ 204 h 246"/>
                  <a:gd name="T74" fmla="*/ 24 w 288"/>
                  <a:gd name="T75" fmla="*/ 192 h 246"/>
                  <a:gd name="T76" fmla="*/ 24 w 288"/>
                  <a:gd name="T77" fmla="*/ 156 h 246"/>
                  <a:gd name="T78" fmla="*/ 36 w 288"/>
                  <a:gd name="T79" fmla="*/ 126 h 246"/>
                  <a:gd name="T80" fmla="*/ 6 w 288"/>
                  <a:gd name="T81" fmla="*/ 66 h 246"/>
                  <a:gd name="T82" fmla="*/ 0 w 288"/>
                  <a:gd name="T83" fmla="*/ 0 h 246"/>
                  <a:gd name="T84" fmla="*/ 162 w 288"/>
                  <a:gd name="T85" fmla="*/ 0 h 246"/>
                  <a:gd name="T86" fmla="*/ 162 w 288"/>
                  <a:gd name="T87" fmla="*/ 24 h 246"/>
                  <a:gd name="T88" fmla="*/ 168 w 288"/>
                  <a:gd name="T89" fmla="*/ 18 h 246"/>
                  <a:gd name="T90" fmla="*/ 162 w 288"/>
                  <a:gd name="T91" fmla="*/ 30 h 246"/>
                  <a:gd name="T92" fmla="*/ 174 w 288"/>
                  <a:gd name="T93" fmla="*/ 36 h 246"/>
                  <a:gd name="T94" fmla="*/ 162 w 288"/>
                  <a:gd name="T95" fmla="*/ 48 h 246"/>
                  <a:gd name="T96" fmla="*/ 168 w 288"/>
                  <a:gd name="T97" fmla="*/ 48 h 246"/>
                  <a:gd name="T98" fmla="*/ 144 w 288"/>
                  <a:gd name="T99" fmla="*/ 84 h 246"/>
                  <a:gd name="T100" fmla="*/ 138 w 288"/>
                  <a:gd name="T101" fmla="*/ 126 h 246"/>
                  <a:gd name="T102" fmla="*/ 240 w 288"/>
                  <a:gd name="T103" fmla="*/ 120 h 246"/>
                  <a:gd name="T104" fmla="*/ 240 w 288"/>
                  <a:gd name="T105" fmla="*/ 144 h 246"/>
                  <a:gd name="T106" fmla="*/ 252 w 288"/>
                  <a:gd name="T107" fmla="*/ 168 h 246"/>
                  <a:gd name="T108" fmla="*/ 258 w 288"/>
                  <a:gd name="T109" fmla="*/ 174 h 246"/>
                  <a:gd name="T110" fmla="*/ 258 w 288"/>
                  <a:gd name="T111" fmla="*/ 18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246"/>
                  <a:gd name="T170" fmla="*/ 288 w 288"/>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82" name="Freeform 308"/>
              <p:cNvSpPr>
                <a:spLocks noChangeAspect="1"/>
              </p:cNvSpPr>
              <p:nvPr/>
            </p:nvSpPr>
            <p:spPr bwMode="auto">
              <a:xfrm>
                <a:off x="2556" y="1548"/>
                <a:ext cx="186" cy="294"/>
              </a:xfrm>
              <a:custGeom>
                <a:avLst/>
                <a:gdLst>
                  <a:gd name="T0" fmla="*/ 54 w 186"/>
                  <a:gd name="T1" fmla="*/ 294 h 294"/>
                  <a:gd name="T2" fmla="*/ 48 w 186"/>
                  <a:gd name="T3" fmla="*/ 294 h 294"/>
                  <a:gd name="T4" fmla="*/ 36 w 186"/>
                  <a:gd name="T5" fmla="*/ 276 h 294"/>
                  <a:gd name="T6" fmla="*/ 0 w 186"/>
                  <a:gd name="T7" fmla="*/ 162 h 294"/>
                  <a:gd name="T8" fmla="*/ 12 w 186"/>
                  <a:gd name="T9" fmla="*/ 162 h 294"/>
                  <a:gd name="T10" fmla="*/ 12 w 186"/>
                  <a:gd name="T11" fmla="*/ 150 h 294"/>
                  <a:gd name="T12" fmla="*/ 18 w 186"/>
                  <a:gd name="T13" fmla="*/ 150 h 294"/>
                  <a:gd name="T14" fmla="*/ 12 w 186"/>
                  <a:gd name="T15" fmla="*/ 144 h 294"/>
                  <a:gd name="T16" fmla="*/ 24 w 186"/>
                  <a:gd name="T17" fmla="*/ 114 h 294"/>
                  <a:gd name="T18" fmla="*/ 24 w 186"/>
                  <a:gd name="T19" fmla="*/ 60 h 294"/>
                  <a:gd name="T20" fmla="*/ 42 w 186"/>
                  <a:gd name="T21" fmla="*/ 6 h 294"/>
                  <a:gd name="T22" fmla="*/ 48 w 186"/>
                  <a:gd name="T23" fmla="*/ 6 h 294"/>
                  <a:gd name="T24" fmla="*/ 60 w 186"/>
                  <a:gd name="T25" fmla="*/ 18 h 294"/>
                  <a:gd name="T26" fmla="*/ 90 w 186"/>
                  <a:gd name="T27" fmla="*/ 0 h 294"/>
                  <a:gd name="T28" fmla="*/ 114 w 186"/>
                  <a:gd name="T29" fmla="*/ 18 h 294"/>
                  <a:gd name="T30" fmla="*/ 138 w 186"/>
                  <a:gd name="T31" fmla="*/ 96 h 294"/>
                  <a:gd name="T32" fmla="*/ 150 w 186"/>
                  <a:gd name="T33" fmla="*/ 96 h 294"/>
                  <a:gd name="T34" fmla="*/ 156 w 186"/>
                  <a:gd name="T35" fmla="*/ 120 h 294"/>
                  <a:gd name="T36" fmla="*/ 174 w 186"/>
                  <a:gd name="T37" fmla="*/ 120 h 294"/>
                  <a:gd name="T38" fmla="*/ 180 w 186"/>
                  <a:gd name="T39" fmla="*/ 138 h 294"/>
                  <a:gd name="T40" fmla="*/ 186 w 186"/>
                  <a:gd name="T41" fmla="*/ 138 h 294"/>
                  <a:gd name="T42" fmla="*/ 180 w 186"/>
                  <a:gd name="T43" fmla="*/ 156 h 294"/>
                  <a:gd name="T44" fmla="*/ 156 w 186"/>
                  <a:gd name="T45" fmla="*/ 168 h 294"/>
                  <a:gd name="T46" fmla="*/ 150 w 186"/>
                  <a:gd name="T47" fmla="*/ 186 h 294"/>
                  <a:gd name="T48" fmla="*/ 138 w 186"/>
                  <a:gd name="T49" fmla="*/ 174 h 294"/>
                  <a:gd name="T50" fmla="*/ 132 w 186"/>
                  <a:gd name="T51" fmla="*/ 186 h 294"/>
                  <a:gd name="T52" fmla="*/ 126 w 186"/>
                  <a:gd name="T53" fmla="*/ 180 h 294"/>
                  <a:gd name="T54" fmla="*/ 126 w 186"/>
                  <a:gd name="T55" fmla="*/ 192 h 294"/>
                  <a:gd name="T56" fmla="*/ 114 w 186"/>
                  <a:gd name="T57" fmla="*/ 192 h 294"/>
                  <a:gd name="T58" fmla="*/ 120 w 186"/>
                  <a:gd name="T59" fmla="*/ 186 h 294"/>
                  <a:gd name="T60" fmla="*/ 114 w 186"/>
                  <a:gd name="T61" fmla="*/ 180 h 294"/>
                  <a:gd name="T62" fmla="*/ 102 w 186"/>
                  <a:gd name="T63" fmla="*/ 222 h 294"/>
                  <a:gd name="T64" fmla="*/ 96 w 186"/>
                  <a:gd name="T65" fmla="*/ 216 h 294"/>
                  <a:gd name="T66" fmla="*/ 96 w 186"/>
                  <a:gd name="T67" fmla="*/ 234 h 294"/>
                  <a:gd name="T68" fmla="*/ 78 w 186"/>
                  <a:gd name="T69" fmla="*/ 234 h 294"/>
                  <a:gd name="T70" fmla="*/ 84 w 186"/>
                  <a:gd name="T71" fmla="*/ 246 h 294"/>
                  <a:gd name="T72" fmla="*/ 78 w 186"/>
                  <a:gd name="T73" fmla="*/ 234 h 294"/>
                  <a:gd name="T74" fmla="*/ 66 w 186"/>
                  <a:gd name="T75" fmla="*/ 240 h 294"/>
                  <a:gd name="T76" fmla="*/ 54 w 186"/>
                  <a:gd name="T77" fmla="*/ 294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294"/>
                  <a:gd name="T119" fmla="*/ 186 w 186"/>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83" name="Freeform 309"/>
              <p:cNvSpPr>
                <a:spLocks noChangeAspect="1"/>
              </p:cNvSpPr>
              <p:nvPr/>
            </p:nvSpPr>
            <p:spPr bwMode="auto">
              <a:xfrm>
                <a:off x="2556" y="1548"/>
                <a:ext cx="186" cy="300"/>
              </a:xfrm>
              <a:custGeom>
                <a:avLst/>
                <a:gdLst>
                  <a:gd name="T0" fmla="*/ 54 w 186"/>
                  <a:gd name="T1" fmla="*/ 294 h 300"/>
                  <a:gd name="T2" fmla="*/ 48 w 186"/>
                  <a:gd name="T3" fmla="*/ 294 h 300"/>
                  <a:gd name="T4" fmla="*/ 36 w 186"/>
                  <a:gd name="T5" fmla="*/ 276 h 300"/>
                  <a:gd name="T6" fmla="*/ 0 w 186"/>
                  <a:gd name="T7" fmla="*/ 162 h 300"/>
                  <a:gd name="T8" fmla="*/ 12 w 186"/>
                  <a:gd name="T9" fmla="*/ 162 h 300"/>
                  <a:gd name="T10" fmla="*/ 12 w 186"/>
                  <a:gd name="T11" fmla="*/ 150 h 300"/>
                  <a:gd name="T12" fmla="*/ 18 w 186"/>
                  <a:gd name="T13" fmla="*/ 150 h 300"/>
                  <a:gd name="T14" fmla="*/ 12 w 186"/>
                  <a:gd name="T15" fmla="*/ 144 h 300"/>
                  <a:gd name="T16" fmla="*/ 24 w 186"/>
                  <a:gd name="T17" fmla="*/ 114 h 300"/>
                  <a:gd name="T18" fmla="*/ 24 w 186"/>
                  <a:gd name="T19" fmla="*/ 60 h 300"/>
                  <a:gd name="T20" fmla="*/ 42 w 186"/>
                  <a:gd name="T21" fmla="*/ 6 h 300"/>
                  <a:gd name="T22" fmla="*/ 48 w 186"/>
                  <a:gd name="T23" fmla="*/ 6 h 300"/>
                  <a:gd name="T24" fmla="*/ 60 w 186"/>
                  <a:gd name="T25" fmla="*/ 18 h 300"/>
                  <a:gd name="T26" fmla="*/ 90 w 186"/>
                  <a:gd name="T27" fmla="*/ 0 h 300"/>
                  <a:gd name="T28" fmla="*/ 114 w 186"/>
                  <a:gd name="T29" fmla="*/ 18 h 300"/>
                  <a:gd name="T30" fmla="*/ 138 w 186"/>
                  <a:gd name="T31" fmla="*/ 96 h 300"/>
                  <a:gd name="T32" fmla="*/ 150 w 186"/>
                  <a:gd name="T33" fmla="*/ 96 h 300"/>
                  <a:gd name="T34" fmla="*/ 156 w 186"/>
                  <a:gd name="T35" fmla="*/ 120 h 300"/>
                  <a:gd name="T36" fmla="*/ 174 w 186"/>
                  <a:gd name="T37" fmla="*/ 120 h 300"/>
                  <a:gd name="T38" fmla="*/ 180 w 186"/>
                  <a:gd name="T39" fmla="*/ 138 h 300"/>
                  <a:gd name="T40" fmla="*/ 186 w 186"/>
                  <a:gd name="T41" fmla="*/ 138 h 300"/>
                  <a:gd name="T42" fmla="*/ 180 w 186"/>
                  <a:gd name="T43" fmla="*/ 156 h 300"/>
                  <a:gd name="T44" fmla="*/ 156 w 186"/>
                  <a:gd name="T45" fmla="*/ 168 h 300"/>
                  <a:gd name="T46" fmla="*/ 150 w 186"/>
                  <a:gd name="T47" fmla="*/ 186 h 300"/>
                  <a:gd name="T48" fmla="*/ 138 w 186"/>
                  <a:gd name="T49" fmla="*/ 174 h 300"/>
                  <a:gd name="T50" fmla="*/ 132 w 186"/>
                  <a:gd name="T51" fmla="*/ 186 h 300"/>
                  <a:gd name="T52" fmla="*/ 126 w 186"/>
                  <a:gd name="T53" fmla="*/ 180 h 300"/>
                  <a:gd name="T54" fmla="*/ 126 w 186"/>
                  <a:gd name="T55" fmla="*/ 192 h 300"/>
                  <a:gd name="T56" fmla="*/ 114 w 186"/>
                  <a:gd name="T57" fmla="*/ 192 h 300"/>
                  <a:gd name="T58" fmla="*/ 120 w 186"/>
                  <a:gd name="T59" fmla="*/ 186 h 300"/>
                  <a:gd name="T60" fmla="*/ 114 w 186"/>
                  <a:gd name="T61" fmla="*/ 180 h 300"/>
                  <a:gd name="T62" fmla="*/ 102 w 186"/>
                  <a:gd name="T63" fmla="*/ 222 h 300"/>
                  <a:gd name="T64" fmla="*/ 96 w 186"/>
                  <a:gd name="T65" fmla="*/ 216 h 300"/>
                  <a:gd name="T66" fmla="*/ 96 w 186"/>
                  <a:gd name="T67" fmla="*/ 234 h 300"/>
                  <a:gd name="T68" fmla="*/ 78 w 186"/>
                  <a:gd name="T69" fmla="*/ 234 h 300"/>
                  <a:gd name="T70" fmla="*/ 84 w 186"/>
                  <a:gd name="T71" fmla="*/ 246 h 300"/>
                  <a:gd name="T72" fmla="*/ 78 w 186"/>
                  <a:gd name="T73" fmla="*/ 234 h 300"/>
                  <a:gd name="T74" fmla="*/ 66 w 186"/>
                  <a:gd name="T75" fmla="*/ 240 h 300"/>
                  <a:gd name="T76" fmla="*/ 54 w 186"/>
                  <a:gd name="T77" fmla="*/ 294 h 300"/>
                  <a:gd name="T78" fmla="*/ 54 w 186"/>
                  <a:gd name="T79" fmla="*/ 300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300"/>
                  <a:gd name="T122" fmla="*/ 186 w 186"/>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84" name="Freeform 310"/>
              <p:cNvSpPr>
                <a:spLocks noChangeAspect="1"/>
              </p:cNvSpPr>
              <p:nvPr/>
            </p:nvSpPr>
            <p:spPr bwMode="auto">
              <a:xfrm>
                <a:off x="2244" y="2106"/>
                <a:ext cx="234" cy="114"/>
              </a:xfrm>
              <a:custGeom>
                <a:avLst/>
                <a:gdLst>
                  <a:gd name="T0" fmla="*/ 180 w 234"/>
                  <a:gd name="T1" fmla="*/ 0 h 114"/>
                  <a:gd name="T2" fmla="*/ 204 w 234"/>
                  <a:gd name="T3" fmla="*/ 78 h 114"/>
                  <a:gd name="T4" fmla="*/ 234 w 234"/>
                  <a:gd name="T5" fmla="*/ 72 h 114"/>
                  <a:gd name="T6" fmla="*/ 228 w 234"/>
                  <a:gd name="T7" fmla="*/ 102 h 114"/>
                  <a:gd name="T8" fmla="*/ 228 w 234"/>
                  <a:gd name="T9" fmla="*/ 90 h 114"/>
                  <a:gd name="T10" fmla="*/ 222 w 234"/>
                  <a:gd name="T11" fmla="*/ 102 h 114"/>
                  <a:gd name="T12" fmla="*/ 210 w 234"/>
                  <a:gd name="T13" fmla="*/ 108 h 114"/>
                  <a:gd name="T14" fmla="*/ 198 w 234"/>
                  <a:gd name="T15" fmla="*/ 114 h 114"/>
                  <a:gd name="T16" fmla="*/ 192 w 234"/>
                  <a:gd name="T17" fmla="*/ 90 h 114"/>
                  <a:gd name="T18" fmla="*/ 186 w 234"/>
                  <a:gd name="T19" fmla="*/ 96 h 114"/>
                  <a:gd name="T20" fmla="*/ 174 w 234"/>
                  <a:gd name="T21" fmla="*/ 90 h 114"/>
                  <a:gd name="T22" fmla="*/ 174 w 234"/>
                  <a:gd name="T23" fmla="*/ 78 h 114"/>
                  <a:gd name="T24" fmla="*/ 180 w 234"/>
                  <a:gd name="T25" fmla="*/ 78 h 114"/>
                  <a:gd name="T26" fmla="*/ 174 w 234"/>
                  <a:gd name="T27" fmla="*/ 66 h 114"/>
                  <a:gd name="T28" fmla="*/ 174 w 234"/>
                  <a:gd name="T29" fmla="*/ 66 h 114"/>
                  <a:gd name="T30" fmla="*/ 174 w 234"/>
                  <a:gd name="T31" fmla="*/ 42 h 114"/>
                  <a:gd name="T32" fmla="*/ 162 w 234"/>
                  <a:gd name="T33" fmla="*/ 42 h 114"/>
                  <a:gd name="T34" fmla="*/ 180 w 234"/>
                  <a:gd name="T35" fmla="*/ 18 h 114"/>
                  <a:gd name="T36" fmla="*/ 174 w 234"/>
                  <a:gd name="T37" fmla="*/ 12 h 114"/>
                  <a:gd name="T38" fmla="*/ 156 w 234"/>
                  <a:gd name="T39" fmla="*/ 42 h 114"/>
                  <a:gd name="T40" fmla="*/ 144 w 234"/>
                  <a:gd name="T41" fmla="*/ 42 h 114"/>
                  <a:gd name="T42" fmla="*/ 156 w 234"/>
                  <a:gd name="T43" fmla="*/ 48 h 114"/>
                  <a:gd name="T44" fmla="*/ 156 w 234"/>
                  <a:gd name="T45" fmla="*/ 72 h 114"/>
                  <a:gd name="T46" fmla="*/ 168 w 234"/>
                  <a:gd name="T47" fmla="*/ 96 h 114"/>
                  <a:gd name="T48" fmla="*/ 156 w 234"/>
                  <a:gd name="T49" fmla="*/ 90 h 114"/>
                  <a:gd name="T50" fmla="*/ 168 w 234"/>
                  <a:gd name="T51" fmla="*/ 96 h 114"/>
                  <a:gd name="T52" fmla="*/ 174 w 234"/>
                  <a:gd name="T53" fmla="*/ 114 h 114"/>
                  <a:gd name="T54" fmla="*/ 132 w 234"/>
                  <a:gd name="T55" fmla="*/ 102 h 114"/>
                  <a:gd name="T56" fmla="*/ 126 w 234"/>
                  <a:gd name="T57" fmla="*/ 102 h 114"/>
                  <a:gd name="T58" fmla="*/ 120 w 234"/>
                  <a:gd name="T59" fmla="*/ 96 h 114"/>
                  <a:gd name="T60" fmla="*/ 132 w 234"/>
                  <a:gd name="T61" fmla="*/ 72 h 114"/>
                  <a:gd name="T62" fmla="*/ 138 w 234"/>
                  <a:gd name="T63" fmla="*/ 66 h 114"/>
                  <a:gd name="T64" fmla="*/ 126 w 234"/>
                  <a:gd name="T65" fmla="*/ 66 h 114"/>
                  <a:gd name="T66" fmla="*/ 90 w 234"/>
                  <a:gd name="T67" fmla="*/ 48 h 114"/>
                  <a:gd name="T68" fmla="*/ 84 w 234"/>
                  <a:gd name="T69" fmla="*/ 30 h 114"/>
                  <a:gd name="T70" fmla="*/ 66 w 234"/>
                  <a:gd name="T71" fmla="*/ 30 h 114"/>
                  <a:gd name="T72" fmla="*/ 54 w 234"/>
                  <a:gd name="T73" fmla="*/ 42 h 114"/>
                  <a:gd name="T74" fmla="*/ 36 w 234"/>
                  <a:gd name="T75" fmla="*/ 36 h 114"/>
                  <a:gd name="T76" fmla="*/ 6 w 234"/>
                  <a:gd name="T77" fmla="*/ 66 h 114"/>
                  <a:gd name="T78" fmla="*/ 0 w 234"/>
                  <a:gd name="T79" fmla="*/ 36 h 114"/>
                  <a:gd name="T80" fmla="*/ 162 w 234"/>
                  <a:gd name="T81" fmla="*/ 6 h 114"/>
                  <a:gd name="T82" fmla="*/ 180 w 234"/>
                  <a:gd name="T83" fmla="*/ 0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4"/>
                  <a:gd name="T127" fmla="*/ 0 h 114"/>
                  <a:gd name="T128" fmla="*/ 234 w 234"/>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85" name="Freeform 311"/>
              <p:cNvSpPr>
                <a:spLocks noChangeAspect="1"/>
              </p:cNvSpPr>
              <p:nvPr/>
            </p:nvSpPr>
            <p:spPr bwMode="auto">
              <a:xfrm>
                <a:off x="2244" y="2106"/>
                <a:ext cx="234" cy="114"/>
              </a:xfrm>
              <a:custGeom>
                <a:avLst/>
                <a:gdLst>
                  <a:gd name="T0" fmla="*/ 180 w 234"/>
                  <a:gd name="T1" fmla="*/ 0 h 114"/>
                  <a:gd name="T2" fmla="*/ 204 w 234"/>
                  <a:gd name="T3" fmla="*/ 78 h 114"/>
                  <a:gd name="T4" fmla="*/ 234 w 234"/>
                  <a:gd name="T5" fmla="*/ 72 h 114"/>
                  <a:gd name="T6" fmla="*/ 228 w 234"/>
                  <a:gd name="T7" fmla="*/ 102 h 114"/>
                  <a:gd name="T8" fmla="*/ 228 w 234"/>
                  <a:gd name="T9" fmla="*/ 90 h 114"/>
                  <a:gd name="T10" fmla="*/ 222 w 234"/>
                  <a:gd name="T11" fmla="*/ 102 h 114"/>
                  <a:gd name="T12" fmla="*/ 210 w 234"/>
                  <a:gd name="T13" fmla="*/ 108 h 114"/>
                  <a:gd name="T14" fmla="*/ 198 w 234"/>
                  <a:gd name="T15" fmla="*/ 114 h 114"/>
                  <a:gd name="T16" fmla="*/ 192 w 234"/>
                  <a:gd name="T17" fmla="*/ 90 h 114"/>
                  <a:gd name="T18" fmla="*/ 186 w 234"/>
                  <a:gd name="T19" fmla="*/ 96 h 114"/>
                  <a:gd name="T20" fmla="*/ 174 w 234"/>
                  <a:gd name="T21" fmla="*/ 90 h 114"/>
                  <a:gd name="T22" fmla="*/ 174 w 234"/>
                  <a:gd name="T23" fmla="*/ 78 h 114"/>
                  <a:gd name="T24" fmla="*/ 180 w 234"/>
                  <a:gd name="T25" fmla="*/ 78 h 114"/>
                  <a:gd name="T26" fmla="*/ 174 w 234"/>
                  <a:gd name="T27" fmla="*/ 66 h 114"/>
                  <a:gd name="T28" fmla="*/ 168 w 234"/>
                  <a:gd name="T29" fmla="*/ 66 h 114"/>
                  <a:gd name="T30" fmla="*/ 174 w 234"/>
                  <a:gd name="T31" fmla="*/ 66 h 114"/>
                  <a:gd name="T32" fmla="*/ 174 w 234"/>
                  <a:gd name="T33" fmla="*/ 42 h 114"/>
                  <a:gd name="T34" fmla="*/ 162 w 234"/>
                  <a:gd name="T35" fmla="*/ 42 h 114"/>
                  <a:gd name="T36" fmla="*/ 180 w 234"/>
                  <a:gd name="T37" fmla="*/ 18 h 114"/>
                  <a:gd name="T38" fmla="*/ 174 w 234"/>
                  <a:gd name="T39" fmla="*/ 12 h 114"/>
                  <a:gd name="T40" fmla="*/ 156 w 234"/>
                  <a:gd name="T41" fmla="*/ 42 h 114"/>
                  <a:gd name="T42" fmla="*/ 144 w 234"/>
                  <a:gd name="T43" fmla="*/ 42 h 114"/>
                  <a:gd name="T44" fmla="*/ 156 w 234"/>
                  <a:gd name="T45" fmla="*/ 48 h 114"/>
                  <a:gd name="T46" fmla="*/ 156 w 234"/>
                  <a:gd name="T47" fmla="*/ 72 h 114"/>
                  <a:gd name="T48" fmla="*/ 168 w 234"/>
                  <a:gd name="T49" fmla="*/ 96 h 114"/>
                  <a:gd name="T50" fmla="*/ 156 w 234"/>
                  <a:gd name="T51" fmla="*/ 90 h 114"/>
                  <a:gd name="T52" fmla="*/ 168 w 234"/>
                  <a:gd name="T53" fmla="*/ 96 h 114"/>
                  <a:gd name="T54" fmla="*/ 174 w 234"/>
                  <a:gd name="T55" fmla="*/ 114 h 114"/>
                  <a:gd name="T56" fmla="*/ 132 w 234"/>
                  <a:gd name="T57" fmla="*/ 102 h 114"/>
                  <a:gd name="T58" fmla="*/ 126 w 234"/>
                  <a:gd name="T59" fmla="*/ 102 h 114"/>
                  <a:gd name="T60" fmla="*/ 120 w 234"/>
                  <a:gd name="T61" fmla="*/ 96 h 114"/>
                  <a:gd name="T62" fmla="*/ 132 w 234"/>
                  <a:gd name="T63" fmla="*/ 72 h 114"/>
                  <a:gd name="T64" fmla="*/ 138 w 234"/>
                  <a:gd name="T65" fmla="*/ 66 h 114"/>
                  <a:gd name="T66" fmla="*/ 126 w 234"/>
                  <a:gd name="T67" fmla="*/ 66 h 114"/>
                  <a:gd name="T68" fmla="*/ 90 w 234"/>
                  <a:gd name="T69" fmla="*/ 48 h 114"/>
                  <a:gd name="T70" fmla="*/ 84 w 234"/>
                  <a:gd name="T71" fmla="*/ 30 h 114"/>
                  <a:gd name="T72" fmla="*/ 66 w 234"/>
                  <a:gd name="T73" fmla="*/ 30 h 114"/>
                  <a:gd name="T74" fmla="*/ 54 w 234"/>
                  <a:gd name="T75" fmla="*/ 42 h 114"/>
                  <a:gd name="T76" fmla="*/ 36 w 234"/>
                  <a:gd name="T77" fmla="*/ 36 h 114"/>
                  <a:gd name="T78" fmla="*/ 6 w 234"/>
                  <a:gd name="T79" fmla="*/ 66 h 114"/>
                  <a:gd name="T80" fmla="*/ 0 w 234"/>
                  <a:gd name="T81" fmla="*/ 36 h 114"/>
                  <a:gd name="T82" fmla="*/ 162 w 234"/>
                  <a:gd name="T83" fmla="*/ 6 h 114"/>
                  <a:gd name="T84" fmla="*/ 180 w 234"/>
                  <a:gd name="T85" fmla="*/ 0 h 114"/>
                  <a:gd name="T86" fmla="*/ 180 w 234"/>
                  <a:gd name="T87" fmla="*/ 6 h 1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
                  <a:gd name="T133" fmla="*/ 0 h 114"/>
                  <a:gd name="T134" fmla="*/ 234 w 234"/>
                  <a:gd name="T135" fmla="*/ 114 h 1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86" name="Freeform 312"/>
              <p:cNvSpPr>
                <a:spLocks noChangeAspect="1"/>
              </p:cNvSpPr>
              <p:nvPr/>
            </p:nvSpPr>
            <p:spPr bwMode="auto">
              <a:xfrm>
                <a:off x="2496" y="1854"/>
                <a:ext cx="174" cy="90"/>
              </a:xfrm>
              <a:custGeom>
                <a:avLst/>
                <a:gdLst>
                  <a:gd name="T0" fmla="*/ 36 w 174"/>
                  <a:gd name="T1" fmla="*/ 30 h 90"/>
                  <a:gd name="T2" fmla="*/ 90 w 174"/>
                  <a:gd name="T3" fmla="*/ 18 h 90"/>
                  <a:gd name="T4" fmla="*/ 108 w 174"/>
                  <a:gd name="T5" fmla="*/ 0 h 90"/>
                  <a:gd name="T6" fmla="*/ 120 w 174"/>
                  <a:gd name="T7" fmla="*/ 18 h 90"/>
                  <a:gd name="T8" fmla="*/ 114 w 174"/>
                  <a:gd name="T9" fmla="*/ 42 h 90"/>
                  <a:gd name="T10" fmla="*/ 126 w 174"/>
                  <a:gd name="T11" fmla="*/ 42 h 90"/>
                  <a:gd name="T12" fmla="*/ 150 w 174"/>
                  <a:gd name="T13" fmla="*/ 66 h 90"/>
                  <a:gd name="T14" fmla="*/ 168 w 174"/>
                  <a:gd name="T15" fmla="*/ 60 h 90"/>
                  <a:gd name="T16" fmla="*/ 150 w 174"/>
                  <a:gd name="T17" fmla="*/ 48 h 90"/>
                  <a:gd name="T18" fmla="*/ 162 w 174"/>
                  <a:gd name="T19" fmla="*/ 42 h 90"/>
                  <a:gd name="T20" fmla="*/ 174 w 174"/>
                  <a:gd name="T21" fmla="*/ 66 h 90"/>
                  <a:gd name="T22" fmla="*/ 138 w 174"/>
                  <a:gd name="T23" fmla="*/ 84 h 90"/>
                  <a:gd name="T24" fmla="*/ 138 w 174"/>
                  <a:gd name="T25" fmla="*/ 72 h 90"/>
                  <a:gd name="T26" fmla="*/ 120 w 174"/>
                  <a:gd name="T27" fmla="*/ 90 h 90"/>
                  <a:gd name="T28" fmla="*/ 120 w 174"/>
                  <a:gd name="T29" fmla="*/ 84 h 90"/>
                  <a:gd name="T30" fmla="*/ 102 w 174"/>
                  <a:gd name="T31" fmla="*/ 60 h 90"/>
                  <a:gd name="T32" fmla="*/ 84 w 174"/>
                  <a:gd name="T33" fmla="*/ 66 h 90"/>
                  <a:gd name="T34" fmla="*/ 78 w 174"/>
                  <a:gd name="T35" fmla="*/ 66 h 90"/>
                  <a:gd name="T36" fmla="*/ 0 w 174"/>
                  <a:gd name="T37" fmla="*/ 84 h 90"/>
                  <a:gd name="T38" fmla="*/ 0 w 174"/>
                  <a:gd name="T39" fmla="*/ 36 h 90"/>
                  <a:gd name="T40" fmla="*/ 18 w 174"/>
                  <a:gd name="T41" fmla="*/ 36 h 90"/>
                  <a:gd name="T42" fmla="*/ 36 w 174"/>
                  <a:gd name="T43" fmla="*/ 30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90"/>
                  <a:gd name="T68" fmla="*/ 174 w 174"/>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87" name="Freeform 313"/>
              <p:cNvSpPr>
                <a:spLocks noChangeAspect="1"/>
              </p:cNvSpPr>
              <p:nvPr/>
            </p:nvSpPr>
            <p:spPr bwMode="auto">
              <a:xfrm>
                <a:off x="2496" y="1854"/>
                <a:ext cx="174" cy="90"/>
              </a:xfrm>
              <a:custGeom>
                <a:avLst/>
                <a:gdLst>
                  <a:gd name="T0" fmla="*/ 36 w 174"/>
                  <a:gd name="T1" fmla="*/ 30 h 90"/>
                  <a:gd name="T2" fmla="*/ 90 w 174"/>
                  <a:gd name="T3" fmla="*/ 18 h 90"/>
                  <a:gd name="T4" fmla="*/ 108 w 174"/>
                  <a:gd name="T5" fmla="*/ 0 h 90"/>
                  <a:gd name="T6" fmla="*/ 120 w 174"/>
                  <a:gd name="T7" fmla="*/ 18 h 90"/>
                  <a:gd name="T8" fmla="*/ 114 w 174"/>
                  <a:gd name="T9" fmla="*/ 42 h 90"/>
                  <a:gd name="T10" fmla="*/ 126 w 174"/>
                  <a:gd name="T11" fmla="*/ 42 h 90"/>
                  <a:gd name="T12" fmla="*/ 150 w 174"/>
                  <a:gd name="T13" fmla="*/ 66 h 90"/>
                  <a:gd name="T14" fmla="*/ 168 w 174"/>
                  <a:gd name="T15" fmla="*/ 60 h 90"/>
                  <a:gd name="T16" fmla="*/ 150 w 174"/>
                  <a:gd name="T17" fmla="*/ 48 h 90"/>
                  <a:gd name="T18" fmla="*/ 162 w 174"/>
                  <a:gd name="T19" fmla="*/ 42 h 90"/>
                  <a:gd name="T20" fmla="*/ 174 w 174"/>
                  <a:gd name="T21" fmla="*/ 66 h 90"/>
                  <a:gd name="T22" fmla="*/ 138 w 174"/>
                  <a:gd name="T23" fmla="*/ 84 h 90"/>
                  <a:gd name="T24" fmla="*/ 138 w 174"/>
                  <a:gd name="T25" fmla="*/ 72 h 90"/>
                  <a:gd name="T26" fmla="*/ 120 w 174"/>
                  <a:gd name="T27" fmla="*/ 90 h 90"/>
                  <a:gd name="T28" fmla="*/ 120 w 174"/>
                  <a:gd name="T29" fmla="*/ 84 h 90"/>
                  <a:gd name="T30" fmla="*/ 102 w 174"/>
                  <a:gd name="T31" fmla="*/ 60 h 90"/>
                  <a:gd name="T32" fmla="*/ 84 w 174"/>
                  <a:gd name="T33" fmla="*/ 66 h 90"/>
                  <a:gd name="T34" fmla="*/ 78 w 174"/>
                  <a:gd name="T35" fmla="*/ 66 h 90"/>
                  <a:gd name="T36" fmla="*/ 0 w 174"/>
                  <a:gd name="T37" fmla="*/ 84 h 90"/>
                  <a:gd name="T38" fmla="*/ 0 w 174"/>
                  <a:gd name="T39" fmla="*/ 36 h 90"/>
                  <a:gd name="T40" fmla="*/ 18 w 174"/>
                  <a:gd name="T41" fmla="*/ 36 h 90"/>
                  <a:gd name="T42" fmla="*/ 36 w 174"/>
                  <a:gd name="T43" fmla="*/ 30 h 90"/>
                  <a:gd name="T44" fmla="*/ 36 w 174"/>
                  <a:gd name="T45" fmla="*/ 36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90"/>
                  <a:gd name="T71" fmla="*/ 174 w 174"/>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88" name="Freeform 314"/>
              <p:cNvSpPr>
                <a:spLocks noChangeAspect="1"/>
              </p:cNvSpPr>
              <p:nvPr/>
            </p:nvSpPr>
            <p:spPr bwMode="auto">
              <a:xfrm>
                <a:off x="1878" y="1794"/>
                <a:ext cx="198" cy="264"/>
              </a:xfrm>
              <a:custGeom>
                <a:avLst/>
                <a:gdLst>
                  <a:gd name="T0" fmla="*/ 96 w 198"/>
                  <a:gd name="T1" fmla="*/ 258 h 264"/>
                  <a:gd name="T2" fmla="*/ 0 w 198"/>
                  <a:gd name="T3" fmla="*/ 264 h 264"/>
                  <a:gd name="T4" fmla="*/ 24 w 198"/>
                  <a:gd name="T5" fmla="*/ 204 h 264"/>
                  <a:gd name="T6" fmla="*/ 0 w 198"/>
                  <a:gd name="T7" fmla="*/ 144 h 264"/>
                  <a:gd name="T8" fmla="*/ 6 w 198"/>
                  <a:gd name="T9" fmla="*/ 78 h 264"/>
                  <a:gd name="T10" fmla="*/ 36 w 198"/>
                  <a:gd name="T11" fmla="*/ 42 h 264"/>
                  <a:gd name="T12" fmla="*/ 36 w 198"/>
                  <a:gd name="T13" fmla="*/ 66 h 264"/>
                  <a:gd name="T14" fmla="*/ 42 w 198"/>
                  <a:gd name="T15" fmla="*/ 54 h 264"/>
                  <a:gd name="T16" fmla="*/ 42 w 198"/>
                  <a:gd name="T17" fmla="*/ 36 h 264"/>
                  <a:gd name="T18" fmla="*/ 60 w 198"/>
                  <a:gd name="T19" fmla="*/ 24 h 264"/>
                  <a:gd name="T20" fmla="*/ 54 w 198"/>
                  <a:gd name="T21" fmla="*/ 12 h 264"/>
                  <a:gd name="T22" fmla="*/ 66 w 198"/>
                  <a:gd name="T23" fmla="*/ 0 h 264"/>
                  <a:gd name="T24" fmla="*/ 126 w 198"/>
                  <a:gd name="T25" fmla="*/ 18 h 264"/>
                  <a:gd name="T26" fmla="*/ 138 w 198"/>
                  <a:gd name="T27" fmla="*/ 36 h 264"/>
                  <a:gd name="T28" fmla="*/ 132 w 198"/>
                  <a:gd name="T29" fmla="*/ 42 h 264"/>
                  <a:gd name="T30" fmla="*/ 144 w 198"/>
                  <a:gd name="T31" fmla="*/ 60 h 264"/>
                  <a:gd name="T32" fmla="*/ 144 w 198"/>
                  <a:gd name="T33" fmla="*/ 84 h 264"/>
                  <a:gd name="T34" fmla="*/ 120 w 198"/>
                  <a:gd name="T35" fmla="*/ 108 h 264"/>
                  <a:gd name="T36" fmla="*/ 120 w 198"/>
                  <a:gd name="T37" fmla="*/ 126 h 264"/>
                  <a:gd name="T38" fmla="*/ 132 w 198"/>
                  <a:gd name="T39" fmla="*/ 132 h 264"/>
                  <a:gd name="T40" fmla="*/ 162 w 198"/>
                  <a:gd name="T41" fmla="*/ 96 h 264"/>
                  <a:gd name="T42" fmla="*/ 180 w 198"/>
                  <a:gd name="T43" fmla="*/ 114 h 264"/>
                  <a:gd name="T44" fmla="*/ 198 w 198"/>
                  <a:gd name="T45" fmla="*/ 162 h 264"/>
                  <a:gd name="T46" fmla="*/ 192 w 198"/>
                  <a:gd name="T47" fmla="*/ 186 h 264"/>
                  <a:gd name="T48" fmla="*/ 192 w 198"/>
                  <a:gd name="T49" fmla="*/ 192 h 264"/>
                  <a:gd name="T50" fmla="*/ 186 w 198"/>
                  <a:gd name="T51" fmla="*/ 186 h 264"/>
                  <a:gd name="T52" fmla="*/ 180 w 198"/>
                  <a:gd name="T53" fmla="*/ 186 h 264"/>
                  <a:gd name="T54" fmla="*/ 156 w 198"/>
                  <a:gd name="T55" fmla="*/ 246 h 264"/>
                  <a:gd name="T56" fmla="*/ 114 w 198"/>
                  <a:gd name="T57" fmla="*/ 258 h 264"/>
                  <a:gd name="T58" fmla="*/ 96 w 198"/>
                  <a:gd name="T59" fmla="*/ 258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
                  <a:gd name="T91" fmla="*/ 0 h 264"/>
                  <a:gd name="T92" fmla="*/ 198 w 198"/>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89" name="Freeform 315"/>
              <p:cNvSpPr>
                <a:spLocks noChangeAspect="1"/>
              </p:cNvSpPr>
              <p:nvPr/>
            </p:nvSpPr>
            <p:spPr bwMode="auto">
              <a:xfrm>
                <a:off x="1878" y="1794"/>
                <a:ext cx="198" cy="264"/>
              </a:xfrm>
              <a:custGeom>
                <a:avLst/>
                <a:gdLst>
                  <a:gd name="T0" fmla="*/ 96 w 198"/>
                  <a:gd name="T1" fmla="*/ 258 h 264"/>
                  <a:gd name="T2" fmla="*/ 0 w 198"/>
                  <a:gd name="T3" fmla="*/ 264 h 264"/>
                  <a:gd name="T4" fmla="*/ 24 w 198"/>
                  <a:gd name="T5" fmla="*/ 204 h 264"/>
                  <a:gd name="T6" fmla="*/ 0 w 198"/>
                  <a:gd name="T7" fmla="*/ 144 h 264"/>
                  <a:gd name="T8" fmla="*/ 6 w 198"/>
                  <a:gd name="T9" fmla="*/ 78 h 264"/>
                  <a:gd name="T10" fmla="*/ 36 w 198"/>
                  <a:gd name="T11" fmla="*/ 42 h 264"/>
                  <a:gd name="T12" fmla="*/ 36 w 198"/>
                  <a:gd name="T13" fmla="*/ 66 h 264"/>
                  <a:gd name="T14" fmla="*/ 42 w 198"/>
                  <a:gd name="T15" fmla="*/ 54 h 264"/>
                  <a:gd name="T16" fmla="*/ 42 w 198"/>
                  <a:gd name="T17" fmla="*/ 66 h 264"/>
                  <a:gd name="T18" fmla="*/ 42 w 198"/>
                  <a:gd name="T19" fmla="*/ 36 h 264"/>
                  <a:gd name="T20" fmla="*/ 60 w 198"/>
                  <a:gd name="T21" fmla="*/ 24 h 264"/>
                  <a:gd name="T22" fmla="*/ 54 w 198"/>
                  <a:gd name="T23" fmla="*/ 12 h 264"/>
                  <a:gd name="T24" fmla="*/ 66 w 198"/>
                  <a:gd name="T25" fmla="*/ 0 h 264"/>
                  <a:gd name="T26" fmla="*/ 126 w 198"/>
                  <a:gd name="T27" fmla="*/ 18 h 264"/>
                  <a:gd name="T28" fmla="*/ 138 w 198"/>
                  <a:gd name="T29" fmla="*/ 36 h 264"/>
                  <a:gd name="T30" fmla="*/ 132 w 198"/>
                  <a:gd name="T31" fmla="*/ 42 h 264"/>
                  <a:gd name="T32" fmla="*/ 144 w 198"/>
                  <a:gd name="T33" fmla="*/ 60 h 264"/>
                  <a:gd name="T34" fmla="*/ 144 w 198"/>
                  <a:gd name="T35" fmla="*/ 84 h 264"/>
                  <a:gd name="T36" fmla="*/ 120 w 198"/>
                  <a:gd name="T37" fmla="*/ 108 h 264"/>
                  <a:gd name="T38" fmla="*/ 120 w 198"/>
                  <a:gd name="T39" fmla="*/ 126 h 264"/>
                  <a:gd name="T40" fmla="*/ 132 w 198"/>
                  <a:gd name="T41" fmla="*/ 132 h 264"/>
                  <a:gd name="T42" fmla="*/ 162 w 198"/>
                  <a:gd name="T43" fmla="*/ 96 h 264"/>
                  <a:gd name="T44" fmla="*/ 180 w 198"/>
                  <a:gd name="T45" fmla="*/ 114 h 264"/>
                  <a:gd name="T46" fmla="*/ 198 w 198"/>
                  <a:gd name="T47" fmla="*/ 162 h 264"/>
                  <a:gd name="T48" fmla="*/ 192 w 198"/>
                  <a:gd name="T49" fmla="*/ 186 h 264"/>
                  <a:gd name="T50" fmla="*/ 192 w 198"/>
                  <a:gd name="T51" fmla="*/ 192 h 264"/>
                  <a:gd name="T52" fmla="*/ 186 w 198"/>
                  <a:gd name="T53" fmla="*/ 186 h 264"/>
                  <a:gd name="T54" fmla="*/ 180 w 198"/>
                  <a:gd name="T55" fmla="*/ 186 h 264"/>
                  <a:gd name="T56" fmla="*/ 156 w 198"/>
                  <a:gd name="T57" fmla="*/ 246 h 264"/>
                  <a:gd name="T58" fmla="*/ 114 w 198"/>
                  <a:gd name="T59" fmla="*/ 258 h 264"/>
                  <a:gd name="T60" fmla="*/ 96 w 198"/>
                  <a:gd name="T61" fmla="*/ 258 h 264"/>
                  <a:gd name="T62" fmla="*/ 96 w 198"/>
                  <a:gd name="T63" fmla="*/ 264 h 2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64"/>
                  <a:gd name="T98" fmla="*/ 198 w 198"/>
                  <a:gd name="T99" fmla="*/ 264 h 2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90" name="Freeform 316"/>
              <p:cNvSpPr>
                <a:spLocks noChangeAspect="1"/>
              </p:cNvSpPr>
              <p:nvPr/>
            </p:nvSpPr>
            <p:spPr bwMode="auto">
              <a:xfrm>
                <a:off x="1692" y="1704"/>
                <a:ext cx="288" cy="144"/>
              </a:xfrm>
              <a:custGeom>
                <a:avLst/>
                <a:gdLst>
                  <a:gd name="T0" fmla="*/ 288 w 288"/>
                  <a:gd name="T1" fmla="*/ 72 h 144"/>
                  <a:gd name="T2" fmla="*/ 258 w 288"/>
                  <a:gd name="T3" fmla="*/ 72 h 144"/>
                  <a:gd name="T4" fmla="*/ 252 w 288"/>
                  <a:gd name="T5" fmla="*/ 84 h 144"/>
                  <a:gd name="T6" fmla="*/ 216 w 288"/>
                  <a:gd name="T7" fmla="*/ 72 h 144"/>
                  <a:gd name="T8" fmla="*/ 186 w 288"/>
                  <a:gd name="T9" fmla="*/ 90 h 144"/>
                  <a:gd name="T10" fmla="*/ 174 w 288"/>
                  <a:gd name="T11" fmla="*/ 108 h 144"/>
                  <a:gd name="T12" fmla="*/ 174 w 288"/>
                  <a:gd name="T13" fmla="*/ 90 h 144"/>
                  <a:gd name="T14" fmla="*/ 156 w 288"/>
                  <a:gd name="T15" fmla="*/ 108 h 144"/>
                  <a:gd name="T16" fmla="*/ 156 w 288"/>
                  <a:gd name="T17" fmla="*/ 90 h 144"/>
                  <a:gd name="T18" fmla="*/ 132 w 288"/>
                  <a:gd name="T19" fmla="*/ 144 h 144"/>
                  <a:gd name="T20" fmla="*/ 120 w 288"/>
                  <a:gd name="T21" fmla="*/ 144 h 144"/>
                  <a:gd name="T22" fmla="*/ 126 w 288"/>
                  <a:gd name="T23" fmla="*/ 132 h 144"/>
                  <a:gd name="T24" fmla="*/ 114 w 288"/>
                  <a:gd name="T25" fmla="*/ 132 h 144"/>
                  <a:gd name="T26" fmla="*/ 120 w 288"/>
                  <a:gd name="T27" fmla="*/ 108 h 144"/>
                  <a:gd name="T28" fmla="*/ 102 w 288"/>
                  <a:gd name="T29" fmla="*/ 96 h 144"/>
                  <a:gd name="T30" fmla="*/ 12 w 288"/>
                  <a:gd name="T31" fmla="*/ 78 h 144"/>
                  <a:gd name="T32" fmla="*/ 0 w 288"/>
                  <a:gd name="T33" fmla="*/ 66 h 144"/>
                  <a:gd name="T34" fmla="*/ 108 w 288"/>
                  <a:gd name="T35" fmla="*/ 0 h 144"/>
                  <a:gd name="T36" fmla="*/ 114 w 288"/>
                  <a:gd name="T37" fmla="*/ 0 h 144"/>
                  <a:gd name="T38" fmla="*/ 84 w 288"/>
                  <a:gd name="T39" fmla="*/ 30 h 144"/>
                  <a:gd name="T40" fmla="*/ 84 w 288"/>
                  <a:gd name="T41" fmla="*/ 42 h 144"/>
                  <a:gd name="T42" fmla="*/ 96 w 288"/>
                  <a:gd name="T43" fmla="*/ 30 h 144"/>
                  <a:gd name="T44" fmla="*/ 90 w 288"/>
                  <a:gd name="T45" fmla="*/ 42 h 144"/>
                  <a:gd name="T46" fmla="*/ 108 w 288"/>
                  <a:gd name="T47" fmla="*/ 36 h 144"/>
                  <a:gd name="T48" fmla="*/ 132 w 288"/>
                  <a:gd name="T49" fmla="*/ 54 h 144"/>
                  <a:gd name="T50" fmla="*/ 162 w 288"/>
                  <a:gd name="T51" fmla="*/ 60 h 144"/>
                  <a:gd name="T52" fmla="*/ 186 w 288"/>
                  <a:gd name="T53" fmla="*/ 42 h 144"/>
                  <a:gd name="T54" fmla="*/ 234 w 288"/>
                  <a:gd name="T55" fmla="*/ 30 h 144"/>
                  <a:gd name="T56" fmla="*/ 240 w 288"/>
                  <a:gd name="T57" fmla="*/ 48 h 144"/>
                  <a:gd name="T58" fmla="*/ 270 w 288"/>
                  <a:gd name="T59" fmla="*/ 48 h 144"/>
                  <a:gd name="T60" fmla="*/ 270 w 288"/>
                  <a:gd name="T61" fmla="*/ 60 h 144"/>
                  <a:gd name="T62" fmla="*/ 288 w 288"/>
                  <a:gd name="T63" fmla="*/ 72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
                  <a:gd name="T97" fmla="*/ 0 h 144"/>
                  <a:gd name="T98" fmla="*/ 288 w 2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91" name="Freeform 317"/>
              <p:cNvSpPr>
                <a:spLocks noChangeAspect="1"/>
              </p:cNvSpPr>
              <p:nvPr/>
            </p:nvSpPr>
            <p:spPr bwMode="auto">
              <a:xfrm>
                <a:off x="1692" y="1704"/>
                <a:ext cx="288" cy="144"/>
              </a:xfrm>
              <a:custGeom>
                <a:avLst/>
                <a:gdLst>
                  <a:gd name="T0" fmla="*/ 288 w 288"/>
                  <a:gd name="T1" fmla="*/ 72 h 144"/>
                  <a:gd name="T2" fmla="*/ 258 w 288"/>
                  <a:gd name="T3" fmla="*/ 72 h 144"/>
                  <a:gd name="T4" fmla="*/ 252 w 288"/>
                  <a:gd name="T5" fmla="*/ 84 h 144"/>
                  <a:gd name="T6" fmla="*/ 216 w 288"/>
                  <a:gd name="T7" fmla="*/ 72 h 144"/>
                  <a:gd name="T8" fmla="*/ 186 w 288"/>
                  <a:gd name="T9" fmla="*/ 90 h 144"/>
                  <a:gd name="T10" fmla="*/ 174 w 288"/>
                  <a:gd name="T11" fmla="*/ 108 h 144"/>
                  <a:gd name="T12" fmla="*/ 174 w 288"/>
                  <a:gd name="T13" fmla="*/ 90 h 144"/>
                  <a:gd name="T14" fmla="*/ 156 w 288"/>
                  <a:gd name="T15" fmla="*/ 108 h 144"/>
                  <a:gd name="T16" fmla="*/ 156 w 288"/>
                  <a:gd name="T17" fmla="*/ 90 h 144"/>
                  <a:gd name="T18" fmla="*/ 132 w 288"/>
                  <a:gd name="T19" fmla="*/ 144 h 144"/>
                  <a:gd name="T20" fmla="*/ 120 w 288"/>
                  <a:gd name="T21" fmla="*/ 144 h 144"/>
                  <a:gd name="T22" fmla="*/ 126 w 288"/>
                  <a:gd name="T23" fmla="*/ 132 h 144"/>
                  <a:gd name="T24" fmla="*/ 114 w 288"/>
                  <a:gd name="T25" fmla="*/ 132 h 144"/>
                  <a:gd name="T26" fmla="*/ 120 w 288"/>
                  <a:gd name="T27" fmla="*/ 108 h 144"/>
                  <a:gd name="T28" fmla="*/ 102 w 288"/>
                  <a:gd name="T29" fmla="*/ 96 h 144"/>
                  <a:gd name="T30" fmla="*/ 12 w 288"/>
                  <a:gd name="T31" fmla="*/ 78 h 144"/>
                  <a:gd name="T32" fmla="*/ 0 w 288"/>
                  <a:gd name="T33" fmla="*/ 66 h 144"/>
                  <a:gd name="T34" fmla="*/ 108 w 288"/>
                  <a:gd name="T35" fmla="*/ 0 h 144"/>
                  <a:gd name="T36" fmla="*/ 114 w 288"/>
                  <a:gd name="T37" fmla="*/ 0 h 144"/>
                  <a:gd name="T38" fmla="*/ 84 w 288"/>
                  <a:gd name="T39" fmla="*/ 30 h 144"/>
                  <a:gd name="T40" fmla="*/ 84 w 288"/>
                  <a:gd name="T41" fmla="*/ 42 h 144"/>
                  <a:gd name="T42" fmla="*/ 96 w 288"/>
                  <a:gd name="T43" fmla="*/ 30 h 144"/>
                  <a:gd name="T44" fmla="*/ 90 w 288"/>
                  <a:gd name="T45" fmla="*/ 42 h 144"/>
                  <a:gd name="T46" fmla="*/ 108 w 288"/>
                  <a:gd name="T47" fmla="*/ 36 h 144"/>
                  <a:gd name="T48" fmla="*/ 132 w 288"/>
                  <a:gd name="T49" fmla="*/ 54 h 144"/>
                  <a:gd name="T50" fmla="*/ 162 w 288"/>
                  <a:gd name="T51" fmla="*/ 60 h 144"/>
                  <a:gd name="T52" fmla="*/ 186 w 288"/>
                  <a:gd name="T53" fmla="*/ 42 h 144"/>
                  <a:gd name="T54" fmla="*/ 234 w 288"/>
                  <a:gd name="T55" fmla="*/ 30 h 144"/>
                  <a:gd name="T56" fmla="*/ 240 w 288"/>
                  <a:gd name="T57" fmla="*/ 48 h 144"/>
                  <a:gd name="T58" fmla="*/ 270 w 288"/>
                  <a:gd name="T59" fmla="*/ 48 h 144"/>
                  <a:gd name="T60" fmla="*/ 270 w 288"/>
                  <a:gd name="T61" fmla="*/ 60 h 144"/>
                  <a:gd name="T62" fmla="*/ 288 w 288"/>
                  <a:gd name="T63" fmla="*/ 72 h 144"/>
                  <a:gd name="T64" fmla="*/ 288 w 288"/>
                  <a:gd name="T65" fmla="*/ 78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144"/>
                  <a:gd name="T101" fmla="*/ 288 w 288"/>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92" name="Freeform 318"/>
              <p:cNvSpPr>
                <a:spLocks noChangeAspect="1"/>
              </p:cNvSpPr>
              <p:nvPr/>
            </p:nvSpPr>
            <p:spPr bwMode="auto">
              <a:xfrm>
                <a:off x="1392" y="1596"/>
                <a:ext cx="330" cy="372"/>
              </a:xfrm>
              <a:custGeom>
                <a:avLst/>
                <a:gdLst>
                  <a:gd name="T0" fmla="*/ 270 w 330"/>
                  <a:gd name="T1" fmla="*/ 366 h 372"/>
                  <a:gd name="T2" fmla="*/ 30 w 330"/>
                  <a:gd name="T3" fmla="*/ 372 h 372"/>
                  <a:gd name="T4" fmla="*/ 30 w 330"/>
                  <a:gd name="T5" fmla="*/ 258 h 372"/>
                  <a:gd name="T6" fmla="*/ 12 w 330"/>
                  <a:gd name="T7" fmla="*/ 234 h 372"/>
                  <a:gd name="T8" fmla="*/ 24 w 330"/>
                  <a:gd name="T9" fmla="*/ 216 h 372"/>
                  <a:gd name="T10" fmla="*/ 0 w 330"/>
                  <a:gd name="T11" fmla="*/ 24 h 372"/>
                  <a:gd name="T12" fmla="*/ 84 w 330"/>
                  <a:gd name="T13" fmla="*/ 24 h 372"/>
                  <a:gd name="T14" fmla="*/ 84 w 330"/>
                  <a:gd name="T15" fmla="*/ 0 h 372"/>
                  <a:gd name="T16" fmla="*/ 96 w 330"/>
                  <a:gd name="T17" fmla="*/ 0 h 372"/>
                  <a:gd name="T18" fmla="*/ 108 w 330"/>
                  <a:gd name="T19" fmla="*/ 36 h 372"/>
                  <a:gd name="T20" fmla="*/ 144 w 330"/>
                  <a:gd name="T21" fmla="*/ 48 h 372"/>
                  <a:gd name="T22" fmla="*/ 144 w 330"/>
                  <a:gd name="T23" fmla="*/ 54 h 372"/>
                  <a:gd name="T24" fmla="*/ 180 w 330"/>
                  <a:gd name="T25" fmla="*/ 48 h 372"/>
                  <a:gd name="T26" fmla="*/ 198 w 330"/>
                  <a:gd name="T27" fmla="*/ 48 h 372"/>
                  <a:gd name="T28" fmla="*/ 192 w 330"/>
                  <a:gd name="T29" fmla="*/ 54 h 372"/>
                  <a:gd name="T30" fmla="*/ 198 w 330"/>
                  <a:gd name="T31" fmla="*/ 54 h 372"/>
                  <a:gd name="T32" fmla="*/ 204 w 330"/>
                  <a:gd name="T33" fmla="*/ 72 h 372"/>
                  <a:gd name="T34" fmla="*/ 222 w 330"/>
                  <a:gd name="T35" fmla="*/ 60 h 372"/>
                  <a:gd name="T36" fmla="*/ 240 w 330"/>
                  <a:gd name="T37" fmla="*/ 78 h 372"/>
                  <a:gd name="T38" fmla="*/ 270 w 330"/>
                  <a:gd name="T39" fmla="*/ 66 h 372"/>
                  <a:gd name="T40" fmla="*/ 276 w 330"/>
                  <a:gd name="T41" fmla="*/ 72 h 372"/>
                  <a:gd name="T42" fmla="*/ 330 w 330"/>
                  <a:gd name="T43" fmla="*/ 78 h 372"/>
                  <a:gd name="T44" fmla="*/ 276 w 330"/>
                  <a:gd name="T45" fmla="*/ 108 h 372"/>
                  <a:gd name="T46" fmla="*/ 222 w 330"/>
                  <a:gd name="T47" fmla="*/ 162 h 372"/>
                  <a:gd name="T48" fmla="*/ 216 w 330"/>
                  <a:gd name="T49" fmla="*/ 168 h 372"/>
                  <a:gd name="T50" fmla="*/ 216 w 330"/>
                  <a:gd name="T51" fmla="*/ 204 h 372"/>
                  <a:gd name="T52" fmla="*/ 198 w 330"/>
                  <a:gd name="T53" fmla="*/ 216 h 372"/>
                  <a:gd name="T54" fmla="*/ 186 w 330"/>
                  <a:gd name="T55" fmla="*/ 234 h 372"/>
                  <a:gd name="T56" fmla="*/ 198 w 330"/>
                  <a:gd name="T57" fmla="*/ 246 h 372"/>
                  <a:gd name="T58" fmla="*/ 198 w 330"/>
                  <a:gd name="T59" fmla="*/ 288 h 372"/>
                  <a:gd name="T60" fmla="*/ 264 w 330"/>
                  <a:gd name="T61" fmla="*/ 336 h 372"/>
                  <a:gd name="T62" fmla="*/ 270 w 330"/>
                  <a:gd name="T63" fmla="*/ 366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72"/>
                  <a:gd name="T98" fmla="*/ 330 w 330"/>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93" name="Freeform 319"/>
              <p:cNvSpPr>
                <a:spLocks noChangeAspect="1"/>
              </p:cNvSpPr>
              <p:nvPr/>
            </p:nvSpPr>
            <p:spPr bwMode="auto">
              <a:xfrm>
                <a:off x="1392" y="1596"/>
                <a:ext cx="330" cy="372"/>
              </a:xfrm>
              <a:custGeom>
                <a:avLst/>
                <a:gdLst>
                  <a:gd name="T0" fmla="*/ 270 w 330"/>
                  <a:gd name="T1" fmla="*/ 366 h 372"/>
                  <a:gd name="T2" fmla="*/ 30 w 330"/>
                  <a:gd name="T3" fmla="*/ 372 h 372"/>
                  <a:gd name="T4" fmla="*/ 30 w 330"/>
                  <a:gd name="T5" fmla="*/ 258 h 372"/>
                  <a:gd name="T6" fmla="*/ 12 w 330"/>
                  <a:gd name="T7" fmla="*/ 234 h 372"/>
                  <a:gd name="T8" fmla="*/ 24 w 330"/>
                  <a:gd name="T9" fmla="*/ 216 h 372"/>
                  <a:gd name="T10" fmla="*/ 0 w 330"/>
                  <a:gd name="T11" fmla="*/ 24 h 372"/>
                  <a:gd name="T12" fmla="*/ 84 w 330"/>
                  <a:gd name="T13" fmla="*/ 24 h 372"/>
                  <a:gd name="T14" fmla="*/ 84 w 330"/>
                  <a:gd name="T15" fmla="*/ 0 h 372"/>
                  <a:gd name="T16" fmla="*/ 96 w 330"/>
                  <a:gd name="T17" fmla="*/ 0 h 372"/>
                  <a:gd name="T18" fmla="*/ 108 w 330"/>
                  <a:gd name="T19" fmla="*/ 36 h 372"/>
                  <a:gd name="T20" fmla="*/ 144 w 330"/>
                  <a:gd name="T21" fmla="*/ 48 h 372"/>
                  <a:gd name="T22" fmla="*/ 144 w 330"/>
                  <a:gd name="T23" fmla="*/ 54 h 372"/>
                  <a:gd name="T24" fmla="*/ 180 w 330"/>
                  <a:gd name="T25" fmla="*/ 48 h 372"/>
                  <a:gd name="T26" fmla="*/ 198 w 330"/>
                  <a:gd name="T27" fmla="*/ 48 h 372"/>
                  <a:gd name="T28" fmla="*/ 192 w 330"/>
                  <a:gd name="T29" fmla="*/ 54 h 372"/>
                  <a:gd name="T30" fmla="*/ 198 w 330"/>
                  <a:gd name="T31" fmla="*/ 54 h 372"/>
                  <a:gd name="T32" fmla="*/ 204 w 330"/>
                  <a:gd name="T33" fmla="*/ 72 h 372"/>
                  <a:gd name="T34" fmla="*/ 222 w 330"/>
                  <a:gd name="T35" fmla="*/ 60 h 372"/>
                  <a:gd name="T36" fmla="*/ 240 w 330"/>
                  <a:gd name="T37" fmla="*/ 78 h 372"/>
                  <a:gd name="T38" fmla="*/ 270 w 330"/>
                  <a:gd name="T39" fmla="*/ 66 h 372"/>
                  <a:gd name="T40" fmla="*/ 276 w 330"/>
                  <a:gd name="T41" fmla="*/ 72 h 372"/>
                  <a:gd name="T42" fmla="*/ 330 w 330"/>
                  <a:gd name="T43" fmla="*/ 78 h 372"/>
                  <a:gd name="T44" fmla="*/ 276 w 330"/>
                  <a:gd name="T45" fmla="*/ 108 h 372"/>
                  <a:gd name="T46" fmla="*/ 222 w 330"/>
                  <a:gd name="T47" fmla="*/ 162 h 372"/>
                  <a:gd name="T48" fmla="*/ 216 w 330"/>
                  <a:gd name="T49" fmla="*/ 168 h 372"/>
                  <a:gd name="T50" fmla="*/ 216 w 330"/>
                  <a:gd name="T51" fmla="*/ 204 h 372"/>
                  <a:gd name="T52" fmla="*/ 198 w 330"/>
                  <a:gd name="T53" fmla="*/ 216 h 372"/>
                  <a:gd name="T54" fmla="*/ 186 w 330"/>
                  <a:gd name="T55" fmla="*/ 234 h 372"/>
                  <a:gd name="T56" fmla="*/ 198 w 330"/>
                  <a:gd name="T57" fmla="*/ 246 h 372"/>
                  <a:gd name="T58" fmla="*/ 198 w 330"/>
                  <a:gd name="T59" fmla="*/ 288 h 372"/>
                  <a:gd name="T60" fmla="*/ 264 w 330"/>
                  <a:gd name="T61" fmla="*/ 336 h 372"/>
                  <a:gd name="T62" fmla="*/ 270 w 330"/>
                  <a:gd name="T63" fmla="*/ 366 h 372"/>
                  <a:gd name="T64" fmla="*/ 270 w 330"/>
                  <a:gd name="T65" fmla="*/ 372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72"/>
                  <a:gd name="T101" fmla="*/ 330 w 330"/>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94" name="Freeform 320"/>
              <p:cNvSpPr>
                <a:spLocks noChangeAspect="1"/>
              </p:cNvSpPr>
              <p:nvPr/>
            </p:nvSpPr>
            <p:spPr bwMode="auto">
              <a:xfrm>
                <a:off x="1680" y="2496"/>
                <a:ext cx="180" cy="318"/>
              </a:xfrm>
              <a:custGeom>
                <a:avLst/>
                <a:gdLst>
                  <a:gd name="T0" fmla="*/ 180 w 180"/>
                  <a:gd name="T1" fmla="*/ 294 h 318"/>
                  <a:gd name="T2" fmla="*/ 126 w 180"/>
                  <a:gd name="T3" fmla="*/ 300 h 318"/>
                  <a:gd name="T4" fmla="*/ 120 w 180"/>
                  <a:gd name="T5" fmla="*/ 318 h 318"/>
                  <a:gd name="T6" fmla="*/ 114 w 180"/>
                  <a:gd name="T7" fmla="*/ 312 h 318"/>
                  <a:gd name="T8" fmla="*/ 102 w 180"/>
                  <a:gd name="T9" fmla="*/ 288 h 318"/>
                  <a:gd name="T10" fmla="*/ 102 w 180"/>
                  <a:gd name="T11" fmla="*/ 264 h 318"/>
                  <a:gd name="T12" fmla="*/ 0 w 180"/>
                  <a:gd name="T13" fmla="*/ 270 h 318"/>
                  <a:gd name="T14" fmla="*/ 6 w 180"/>
                  <a:gd name="T15" fmla="*/ 228 h 318"/>
                  <a:gd name="T16" fmla="*/ 30 w 180"/>
                  <a:gd name="T17" fmla="*/ 192 h 318"/>
                  <a:gd name="T18" fmla="*/ 24 w 180"/>
                  <a:gd name="T19" fmla="*/ 192 h 318"/>
                  <a:gd name="T20" fmla="*/ 36 w 180"/>
                  <a:gd name="T21" fmla="*/ 180 h 318"/>
                  <a:gd name="T22" fmla="*/ 24 w 180"/>
                  <a:gd name="T23" fmla="*/ 174 h 318"/>
                  <a:gd name="T24" fmla="*/ 30 w 180"/>
                  <a:gd name="T25" fmla="*/ 162 h 318"/>
                  <a:gd name="T26" fmla="*/ 24 w 180"/>
                  <a:gd name="T27" fmla="*/ 168 h 318"/>
                  <a:gd name="T28" fmla="*/ 24 w 180"/>
                  <a:gd name="T29" fmla="*/ 144 h 318"/>
                  <a:gd name="T30" fmla="*/ 18 w 180"/>
                  <a:gd name="T31" fmla="*/ 144 h 318"/>
                  <a:gd name="T32" fmla="*/ 18 w 180"/>
                  <a:gd name="T33" fmla="*/ 138 h 318"/>
                  <a:gd name="T34" fmla="*/ 24 w 180"/>
                  <a:gd name="T35" fmla="*/ 126 h 318"/>
                  <a:gd name="T36" fmla="*/ 18 w 180"/>
                  <a:gd name="T37" fmla="*/ 120 h 318"/>
                  <a:gd name="T38" fmla="*/ 24 w 180"/>
                  <a:gd name="T39" fmla="*/ 114 h 318"/>
                  <a:gd name="T40" fmla="*/ 12 w 180"/>
                  <a:gd name="T41" fmla="*/ 114 h 318"/>
                  <a:gd name="T42" fmla="*/ 12 w 180"/>
                  <a:gd name="T43" fmla="*/ 96 h 318"/>
                  <a:gd name="T44" fmla="*/ 24 w 180"/>
                  <a:gd name="T45" fmla="*/ 96 h 318"/>
                  <a:gd name="T46" fmla="*/ 18 w 180"/>
                  <a:gd name="T47" fmla="*/ 78 h 318"/>
                  <a:gd name="T48" fmla="*/ 48 w 180"/>
                  <a:gd name="T49" fmla="*/ 48 h 318"/>
                  <a:gd name="T50" fmla="*/ 48 w 180"/>
                  <a:gd name="T51" fmla="*/ 24 h 318"/>
                  <a:gd name="T52" fmla="*/ 60 w 180"/>
                  <a:gd name="T53" fmla="*/ 12 h 318"/>
                  <a:gd name="T54" fmla="*/ 168 w 180"/>
                  <a:gd name="T55" fmla="*/ 0 h 318"/>
                  <a:gd name="T56" fmla="*/ 168 w 180"/>
                  <a:gd name="T57" fmla="*/ 204 h 318"/>
                  <a:gd name="T58" fmla="*/ 180 w 180"/>
                  <a:gd name="T59" fmla="*/ 276 h 318"/>
                  <a:gd name="T60" fmla="*/ 180 w 180"/>
                  <a:gd name="T61" fmla="*/ 294 h 3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318"/>
                  <a:gd name="T95" fmla="*/ 180 w 180"/>
                  <a:gd name="T96" fmla="*/ 318 h 3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95" name="Freeform 321"/>
              <p:cNvSpPr>
                <a:spLocks noChangeAspect="1"/>
              </p:cNvSpPr>
              <p:nvPr/>
            </p:nvSpPr>
            <p:spPr bwMode="auto">
              <a:xfrm>
                <a:off x="1680" y="2496"/>
                <a:ext cx="180" cy="318"/>
              </a:xfrm>
              <a:custGeom>
                <a:avLst/>
                <a:gdLst>
                  <a:gd name="T0" fmla="*/ 180 w 180"/>
                  <a:gd name="T1" fmla="*/ 294 h 318"/>
                  <a:gd name="T2" fmla="*/ 126 w 180"/>
                  <a:gd name="T3" fmla="*/ 300 h 318"/>
                  <a:gd name="T4" fmla="*/ 120 w 180"/>
                  <a:gd name="T5" fmla="*/ 318 h 318"/>
                  <a:gd name="T6" fmla="*/ 114 w 180"/>
                  <a:gd name="T7" fmla="*/ 312 h 318"/>
                  <a:gd name="T8" fmla="*/ 102 w 180"/>
                  <a:gd name="T9" fmla="*/ 288 h 318"/>
                  <a:gd name="T10" fmla="*/ 102 w 180"/>
                  <a:gd name="T11" fmla="*/ 264 h 318"/>
                  <a:gd name="T12" fmla="*/ 0 w 180"/>
                  <a:gd name="T13" fmla="*/ 270 h 318"/>
                  <a:gd name="T14" fmla="*/ 6 w 180"/>
                  <a:gd name="T15" fmla="*/ 228 h 318"/>
                  <a:gd name="T16" fmla="*/ 30 w 180"/>
                  <a:gd name="T17" fmla="*/ 192 h 318"/>
                  <a:gd name="T18" fmla="*/ 24 w 180"/>
                  <a:gd name="T19" fmla="*/ 192 h 318"/>
                  <a:gd name="T20" fmla="*/ 36 w 180"/>
                  <a:gd name="T21" fmla="*/ 180 h 318"/>
                  <a:gd name="T22" fmla="*/ 24 w 180"/>
                  <a:gd name="T23" fmla="*/ 174 h 318"/>
                  <a:gd name="T24" fmla="*/ 30 w 180"/>
                  <a:gd name="T25" fmla="*/ 162 h 318"/>
                  <a:gd name="T26" fmla="*/ 24 w 180"/>
                  <a:gd name="T27" fmla="*/ 168 h 318"/>
                  <a:gd name="T28" fmla="*/ 24 w 180"/>
                  <a:gd name="T29" fmla="*/ 144 h 318"/>
                  <a:gd name="T30" fmla="*/ 18 w 180"/>
                  <a:gd name="T31" fmla="*/ 144 h 318"/>
                  <a:gd name="T32" fmla="*/ 18 w 180"/>
                  <a:gd name="T33" fmla="*/ 138 h 318"/>
                  <a:gd name="T34" fmla="*/ 24 w 180"/>
                  <a:gd name="T35" fmla="*/ 126 h 318"/>
                  <a:gd name="T36" fmla="*/ 18 w 180"/>
                  <a:gd name="T37" fmla="*/ 120 h 318"/>
                  <a:gd name="T38" fmla="*/ 24 w 180"/>
                  <a:gd name="T39" fmla="*/ 114 h 318"/>
                  <a:gd name="T40" fmla="*/ 12 w 180"/>
                  <a:gd name="T41" fmla="*/ 114 h 318"/>
                  <a:gd name="T42" fmla="*/ 12 w 180"/>
                  <a:gd name="T43" fmla="*/ 96 h 318"/>
                  <a:gd name="T44" fmla="*/ 24 w 180"/>
                  <a:gd name="T45" fmla="*/ 96 h 318"/>
                  <a:gd name="T46" fmla="*/ 18 w 180"/>
                  <a:gd name="T47" fmla="*/ 78 h 318"/>
                  <a:gd name="T48" fmla="*/ 48 w 180"/>
                  <a:gd name="T49" fmla="*/ 48 h 318"/>
                  <a:gd name="T50" fmla="*/ 48 w 180"/>
                  <a:gd name="T51" fmla="*/ 24 h 318"/>
                  <a:gd name="T52" fmla="*/ 60 w 180"/>
                  <a:gd name="T53" fmla="*/ 12 h 318"/>
                  <a:gd name="T54" fmla="*/ 168 w 180"/>
                  <a:gd name="T55" fmla="*/ 0 h 318"/>
                  <a:gd name="T56" fmla="*/ 168 w 180"/>
                  <a:gd name="T57" fmla="*/ 204 h 318"/>
                  <a:gd name="T58" fmla="*/ 180 w 180"/>
                  <a:gd name="T59" fmla="*/ 276 h 318"/>
                  <a:gd name="T60" fmla="*/ 180 w 180"/>
                  <a:gd name="T61" fmla="*/ 294 h 318"/>
                  <a:gd name="T62" fmla="*/ 180 w 180"/>
                  <a:gd name="T63" fmla="*/ 300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318"/>
                  <a:gd name="T98" fmla="*/ 180 w 180"/>
                  <a:gd name="T99" fmla="*/ 318 h 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96" name="Freeform 322"/>
              <p:cNvSpPr>
                <a:spLocks noChangeAspect="1"/>
              </p:cNvSpPr>
              <p:nvPr/>
            </p:nvSpPr>
            <p:spPr bwMode="auto">
              <a:xfrm>
                <a:off x="1452" y="2148"/>
                <a:ext cx="336" cy="294"/>
              </a:xfrm>
              <a:custGeom>
                <a:avLst/>
                <a:gdLst>
                  <a:gd name="T0" fmla="*/ 312 w 336"/>
                  <a:gd name="T1" fmla="*/ 294 h 294"/>
                  <a:gd name="T2" fmla="*/ 276 w 336"/>
                  <a:gd name="T3" fmla="*/ 294 h 294"/>
                  <a:gd name="T4" fmla="*/ 294 w 336"/>
                  <a:gd name="T5" fmla="*/ 276 h 294"/>
                  <a:gd name="T6" fmla="*/ 288 w 336"/>
                  <a:gd name="T7" fmla="*/ 264 h 294"/>
                  <a:gd name="T8" fmla="*/ 60 w 336"/>
                  <a:gd name="T9" fmla="*/ 270 h 294"/>
                  <a:gd name="T10" fmla="*/ 60 w 336"/>
                  <a:gd name="T11" fmla="*/ 96 h 294"/>
                  <a:gd name="T12" fmla="*/ 30 w 336"/>
                  <a:gd name="T13" fmla="*/ 72 h 294"/>
                  <a:gd name="T14" fmla="*/ 42 w 336"/>
                  <a:gd name="T15" fmla="*/ 54 h 294"/>
                  <a:gd name="T16" fmla="*/ 24 w 336"/>
                  <a:gd name="T17" fmla="*/ 42 h 294"/>
                  <a:gd name="T18" fmla="*/ 0 w 336"/>
                  <a:gd name="T19" fmla="*/ 6 h 294"/>
                  <a:gd name="T20" fmla="*/ 198 w 336"/>
                  <a:gd name="T21" fmla="*/ 0 h 294"/>
                  <a:gd name="T22" fmla="*/ 210 w 336"/>
                  <a:gd name="T23" fmla="*/ 18 h 294"/>
                  <a:gd name="T24" fmla="*/ 210 w 336"/>
                  <a:gd name="T25" fmla="*/ 48 h 294"/>
                  <a:gd name="T26" fmla="*/ 222 w 336"/>
                  <a:gd name="T27" fmla="*/ 66 h 294"/>
                  <a:gd name="T28" fmla="*/ 246 w 336"/>
                  <a:gd name="T29" fmla="*/ 84 h 294"/>
                  <a:gd name="T30" fmla="*/ 252 w 336"/>
                  <a:gd name="T31" fmla="*/ 108 h 294"/>
                  <a:gd name="T32" fmla="*/ 264 w 336"/>
                  <a:gd name="T33" fmla="*/ 102 h 294"/>
                  <a:gd name="T34" fmla="*/ 282 w 336"/>
                  <a:gd name="T35" fmla="*/ 114 h 294"/>
                  <a:gd name="T36" fmla="*/ 270 w 336"/>
                  <a:gd name="T37" fmla="*/ 150 h 294"/>
                  <a:gd name="T38" fmla="*/ 318 w 336"/>
                  <a:gd name="T39" fmla="*/ 186 h 294"/>
                  <a:gd name="T40" fmla="*/ 318 w 336"/>
                  <a:gd name="T41" fmla="*/ 210 h 294"/>
                  <a:gd name="T42" fmla="*/ 336 w 336"/>
                  <a:gd name="T43" fmla="*/ 228 h 294"/>
                  <a:gd name="T44" fmla="*/ 336 w 336"/>
                  <a:gd name="T45" fmla="*/ 252 h 294"/>
                  <a:gd name="T46" fmla="*/ 330 w 336"/>
                  <a:gd name="T47" fmla="*/ 252 h 294"/>
                  <a:gd name="T48" fmla="*/ 324 w 336"/>
                  <a:gd name="T49" fmla="*/ 258 h 294"/>
                  <a:gd name="T50" fmla="*/ 318 w 336"/>
                  <a:gd name="T51" fmla="*/ 252 h 294"/>
                  <a:gd name="T52" fmla="*/ 312 w 336"/>
                  <a:gd name="T53" fmla="*/ 288 h 294"/>
                  <a:gd name="T54" fmla="*/ 312 w 336"/>
                  <a:gd name="T55" fmla="*/ 294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
                  <a:gd name="T85" fmla="*/ 0 h 294"/>
                  <a:gd name="T86" fmla="*/ 336 w 336"/>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97" name="Freeform 323"/>
              <p:cNvSpPr>
                <a:spLocks noChangeAspect="1"/>
              </p:cNvSpPr>
              <p:nvPr/>
            </p:nvSpPr>
            <p:spPr bwMode="auto">
              <a:xfrm>
                <a:off x="1452" y="2148"/>
                <a:ext cx="336" cy="300"/>
              </a:xfrm>
              <a:custGeom>
                <a:avLst/>
                <a:gdLst>
                  <a:gd name="T0" fmla="*/ 312 w 336"/>
                  <a:gd name="T1" fmla="*/ 294 h 300"/>
                  <a:gd name="T2" fmla="*/ 276 w 336"/>
                  <a:gd name="T3" fmla="*/ 294 h 300"/>
                  <a:gd name="T4" fmla="*/ 294 w 336"/>
                  <a:gd name="T5" fmla="*/ 276 h 300"/>
                  <a:gd name="T6" fmla="*/ 288 w 336"/>
                  <a:gd name="T7" fmla="*/ 264 h 300"/>
                  <a:gd name="T8" fmla="*/ 60 w 336"/>
                  <a:gd name="T9" fmla="*/ 270 h 300"/>
                  <a:gd name="T10" fmla="*/ 60 w 336"/>
                  <a:gd name="T11" fmla="*/ 96 h 300"/>
                  <a:gd name="T12" fmla="*/ 30 w 336"/>
                  <a:gd name="T13" fmla="*/ 72 h 300"/>
                  <a:gd name="T14" fmla="*/ 42 w 336"/>
                  <a:gd name="T15" fmla="*/ 54 h 300"/>
                  <a:gd name="T16" fmla="*/ 24 w 336"/>
                  <a:gd name="T17" fmla="*/ 42 h 300"/>
                  <a:gd name="T18" fmla="*/ 0 w 336"/>
                  <a:gd name="T19" fmla="*/ 6 h 300"/>
                  <a:gd name="T20" fmla="*/ 198 w 336"/>
                  <a:gd name="T21" fmla="*/ 0 h 300"/>
                  <a:gd name="T22" fmla="*/ 210 w 336"/>
                  <a:gd name="T23" fmla="*/ 18 h 300"/>
                  <a:gd name="T24" fmla="*/ 210 w 336"/>
                  <a:gd name="T25" fmla="*/ 48 h 300"/>
                  <a:gd name="T26" fmla="*/ 222 w 336"/>
                  <a:gd name="T27" fmla="*/ 66 h 300"/>
                  <a:gd name="T28" fmla="*/ 246 w 336"/>
                  <a:gd name="T29" fmla="*/ 84 h 300"/>
                  <a:gd name="T30" fmla="*/ 252 w 336"/>
                  <a:gd name="T31" fmla="*/ 108 h 300"/>
                  <a:gd name="T32" fmla="*/ 264 w 336"/>
                  <a:gd name="T33" fmla="*/ 102 h 300"/>
                  <a:gd name="T34" fmla="*/ 282 w 336"/>
                  <a:gd name="T35" fmla="*/ 114 h 300"/>
                  <a:gd name="T36" fmla="*/ 270 w 336"/>
                  <a:gd name="T37" fmla="*/ 150 h 300"/>
                  <a:gd name="T38" fmla="*/ 318 w 336"/>
                  <a:gd name="T39" fmla="*/ 186 h 300"/>
                  <a:gd name="T40" fmla="*/ 318 w 336"/>
                  <a:gd name="T41" fmla="*/ 210 h 300"/>
                  <a:gd name="T42" fmla="*/ 336 w 336"/>
                  <a:gd name="T43" fmla="*/ 228 h 300"/>
                  <a:gd name="T44" fmla="*/ 336 w 336"/>
                  <a:gd name="T45" fmla="*/ 252 h 300"/>
                  <a:gd name="T46" fmla="*/ 330 w 336"/>
                  <a:gd name="T47" fmla="*/ 252 h 300"/>
                  <a:gd name="T48" fmla="*/ 324 w 336"/>
                  <a:gd name="T49" fmla="*/ 258 h 300"/>
                  <a:gd name="T50" fmla="*/ 318 w 336"/>
                  <a:gd name="T51" fmla="*/ 252 h 300"/>
                  <a:gd name="T52" fmla="*/ 312 w 336"/>
                  <a:gd name="T53" fmla="*/ 288 h 300"/>
                  <a:gd name="T54" fmla="*/ 312 w 336"/>
                  <a:gd name="T55" fmla="*/ 294 h 300"/>
                  <a:gd name="T56" fmla="*/ 312 w 336"/>
                  <a:gd name="T57" fmla="*/ 300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6"/>
                  <a:gd name="T88" fmla="*/ 0 h 300"/>
                  <a:gd name="T89" fmla="*/ 336 w 336"/>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98" name="Freeform 324"/>
              <p:cNvSpPr>
                <a:spLocks noChangeAspect="1"/>
              </p:cNvSpPr>
              <p:nvPr/>
            </p:nvSpPr>
            <p:spPr bwMode="auto">
              <a:xfrm>
                <a:off x="576" y="1530"/>
                <a:ext cx="522" cy="324"/>
              </a:xfrm>
              <a:custGeom>
                <a:avLst/>
                <a:gdLst>
                  <a:gd name="T0" fmla="*/ 504 w 522"/>
                  <a:gd name="T1" fmla="*/ 270 h 324"/>
                  <a:gd name="T2" fmla="*/ 498 w 522"/>
                  <a:gd name="T3" fmla="*/ 324 h 324"/>
                  <a:gd name="T4" fmla="*/ 186 w 522"/>
                  <a:gd name="T5" fmla="*/ 288 h 324"/>
                  <a:gd name="T6" fmla="*/ 180 w 522"/>
                  <a:gd name="T7" fmla="*/ 318 h 324"/>
                  <a:gd name="T8" fmla="*/ 168 w 522"/>
                  <a:gd name="T9" fmla="*/ 300 h 324"/>
                  <a:gd name="T10" fmla="*/ 162 w 522"/>
                  <a:gd name="T11" fmla="*/ 312 h 324"/>
                  <a:gd name="T12" fmla="*/ 126 w 522"/>
                  <a:gd name="T13" fmla="*/ 306 h 324"/>
                  <a:gd name="T14" fmla="*/ 120 w 522"/>
                  <a:gd name="T15" fmla="*/ 312 h 324"/>
                  <a:gd name="T16" fmla="*/ 102 w 522"/>
                  <a:gd name="T17" fmla="*/ 306 h 324"/>
                  <a:gd name="T18" fmla="*/ 96 w 522"/>
                  <a:gd name="T19" fmla="*/ 312 h 324"/>
                  <a:gd name="T20" fmla="*/ 90 w 522"/>
                  <a:gd name="T21" fmla="*/ 288 h 324"/>
                  <a:gd name="T22" fmla="*/ 78 w 522"/>
                  <a:gd name="T23" fmla="*/ 276 h 324"/>
                  <a:gd name="T24" fmla="*/ 66 w 522"/>
                  <a:gd name="T25" fmla="*/ 228 h 324"/>
                  <a:gd name="T26" fmla="*/ 60 w 522"/>
                  <a:gd name="T27" fmla="*/ 222 h 324"/>
                  <a:gd name="T28" fmla="*/ 42 w 522"/>
                  <a:gd name="T29" fmla="*/ 234 h 324"/>
                  <a:gd name="T30" fmla="*/ 36 w 522"/>
                  <a:gd name="T31" fmla="*/ 222 h 324"/>
                  <a:gd name="T32" fmla="*/ 60 w 522"/>
                  <a:gd name="T33" fmla="*/ 162 h 324"/>
                  <a:gd name="T34" fmla="*/ 36 w 522"/>
                  <a:gd name="T35" fmla="*/ 150 h 324"/>
                  <a:gd name="T36" fmla="*/ 24 w 522"/>
                  <a:gd name="T37" fmla="*/ 114 h 324"/>
                  <a:gd name="T38" fmla="*/ 6 w 522"/>
                  <a:gd name="T39" fmla="*/ 96 h 324"/>
                  <a:gd name="T40" fmla="*/ 12 w 522"/>
                  <a:gd name="T41" fmla="*/ 90 h 324"/>
                  <a:gd name="T42" fmla="*/ 0 w 522"/>
                  <a:gd name="T43" fmla="*/ 60 h 324"/>
                  <a:gd name="T44" fmla="*/ 12 w 522"/>
                  <a:gd name="T45" fmla="*/ 0 h 324"/>
                  <a:gd name="T46" fmla="*/ 282 w 522"/>
                  <a:gd name="T47" fmla="*/ 48 h 324"/>
                  <a:gd name="T48" fmla="*/ 522 w 522"/>
                  <a:gd name="T49" fmla="*/ 72 h 324"/>
                  <a:gd name="T50" fmla="*/ 510 w 522"/>
                  <a:gd name="T51" fmla="*/ 246 h 324"/>
                  <a:gd name="T52" fmla="*/ 504 w 522"/>
                  <a:gd name="T53" fmla="*/ 270 h 3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2"/>
                  <a:gd name="T82" fmla="*/ 0 h 324"/>
                  <a:gd name="T83" fmla="*/ 522 w 522"/>
                  <a:gd name="T84" fmla="*/ 324 h 3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99" name="Freeform 325"/>
              <p:cNvSpPr>
                <a:spLocks noChangeAspect="1"/>
              </p:cNvSpPr>
              <p:nvPr/>
            </p:nvSpPr>
            <p:spPr bwMode="auto">
              <a:xfrm>
                <a:off x="576" y="1530"/>
                <a:ext cx="522" cy="324"/>
              </a:xfrm>
              <a:custGeom>
                <a:avLst/>
                <a:gdLst>
                  <a:gd name="T0" fmla="*/ 504 w 522"/>
                  <a:gd name="T1" fmla="*/ 270 h 324"/>
                  <a:gd name="T2" fmla="*/ 498 w 522"/>
                  <a:gd name="T3" fmla="*/ 324 h 324"/>
                  <a:gd name="T4" fmla="*/ 186 w 522"/>
                  <a:gd name="T5" fmla="*/ 288 h 324"/>
                  <a:gd name="T6" fmla="*/ 180 w 522"/>
                  <a:gd name="T7" fmla="*/ 318 h 324"/>
                  <a:gd name="T8" fmla="*/ 168 w 522"/>
                  <a:gd name="T9" fmla="*/ 300 h 324"/>
                  <a:gd name="T10" fmla="*/ 162 w 522"/>
                  <a:gd name="T11" fmla="*/ 312 h 324"/>
                  <a:gd name="T12" fmla="*/ 126 w 522"/>
                  <a:gd name="T13" fmla="*/ 306 h 324"/>
                  <a:gd name="T14" fmla="*/ 120 w 522"/>
                  <a:gd name="T15" fmla="*/ 312 h 324"/>
                  <a:gd name="T16" fmla="*/ 102 w 522"/>
                  <a:gd name="T17" fmla="*/ 306 h 324"/>
                  <a:gd name="T18" fmla="*/ 96 w 522"/>
                  <a:gd name="T19" fmla="*/ 312 h 324"/>
                  <a:gd name="T20" fmla="*/ 90 w 522"/>
                  <a:gd name="T21" fmla="*/ 288 h 324"/>
                  <a:gd name="T22" fmla="*/ 78 w 522"/>
                  <a:gd name="T23" fmla="*/ 276 h 324"/>
                  <a:gd name="T24" fmla="*/ 66 w 522"/>
                  <a:gd name="T25" fmla="*/ 228 h 324"/>
                  <a:gd name="T26" fmla="*/ 60 w 522"/>
                  <a:gd name="T27" fmla="*/ 222 h 324"/>
                  <a:gd name="T28" fmla="*/ 42 w 522"/>
                  <a:gd name="T29" fmla="*/ 234 h 324"/>
                  <a:gd name="T30" fmla="*/ 36 w 522"/>
                  <a:gd name="T31" fmla="*/ 222 h 324"/>
                  <a:gd name="T32" fmla="*/ 60 w 522"/>
                  <a:gd name="T33" fmla="*/ 162 h 324"/>
                  <a:gd name="T34" fmla="*/ 36 w 522"/>
                  <a:gd name="T35" fmla="*/ 150 h 324"/>
                  <a:gd name="T36" fmla="*/ 24 w 522"/>
                  <a:gd name="T37" fmla="*/ 114 h 324"/>
                  <a:gd name="T38" fmla="*/ 6 w 522"/>
                  <a:gd name="T39" fmla="*/ 96 h 324"/>
                  <a:gd name="T40" fmla="*/ 12 w 522"/>
                  <a:gd name="T41" fmla="*/ 90 h 324"/>
                  <a:gd name="T42" fmla="*/ 0 w 522"/>
                  <a:gd name="T43" fmla="*/ 60 h 324"/>
                  <a:gd name="T44" fmla="*/ 12 w 522"/>
                  <a:gd name="T45" fmla="*/ 0 h 324"/>
                  <a:gd name="T46" fmla="*/ 282 w 522"/>
                  <a:gd name="T47" fmla="*/ 48 h 324"/>
                  <a:gd name="T48" fmla="*/ 522 w 522"/>
                  <a:gd name="T49" fmla="*/ 72 h 324"/>
                  <a:gd name="T50" fmla="*/ 510 w 522"/>
                  <a:gd name="T51" fmla="*/ 246 h 324"/>
                  <a:gd name="T52" fmla="*/ 504 w 522"/>
                  <a:gd name="T53" fmla="*/ 270 h 324"/>
                  <a:gd name="T54" fmla="*/ 504 w 522"/>
                  <a:gd name="T55" fmla="*/ 276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324"/>
                  <a:gd name="T86" fmla="*/ 522 w 522"/>
                  <a:gd name="T87" fmla="*/ 324 h 3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00" name="Freeform 326"/>
              <p:cNvSpPr>
                <a:spLocks noChangeAspect="1"/>
              </p:cNvSpPr>
              <p:nvPr/>
            </p:nvSpPr>
            <p:spPr bwMode="auto">
              <a:xfrm>
                <a:off x="1056" y="1986"/>
                <a:ext cx="420" cy="204"/>
              </a:xfrm>
              <a:custGeom>
                <a:avLst/>
                <a:gdLst>
                  <a:gd name="T0" fmla="*/ 366 w 420"/>
                  <a:gd name="T1" fmla="*/ 48 h 204"/>
                  <a:gd name="T2" fmla="*/ 390 w 420"/>
                  <a:gd name="T3" fmla="*/ 126 h 204"/>
                  <a:gd name="T4" fmla="*/ 396 w 420"/>
                  <a:gd name="T5" fmla="*/ 168 h 204"/>
                  <a:gd name="T6" fmla="*/ 420 w 420"/>
                  <a:gd name="T7" fmla="*/ 204 h 204"/>
                  <a:gd name="T8" fmla="*/ 414 w 420"/>
                  <a:gd name="T9" fmla="*/ 204 h 204"/>
                  <a:gd name="T10" fmla="*/ 90 w 420"/>
                  <a:gd name="T11" fmla="*/ 198 h 204"/>
                  <a:gd name="T12" fmla="*/ 90 w 420"/>
                  <a:gd name="T13" fmla="*/ 174 h 204"/>
                  <a:gd name="T14" fmla="*/ 96 w 420"/>
                  <a:gd name="T15" fmla="*/ 132 h 204"/>
                  <a:gd name="T16" fmla="*/ 0 w 420"/>
                  <a:gd name="T17" fmla="*/ 126 h 204"/>
                  <a:gd name="T18" fmla="*/ 6 w 420"/>
                  <a:gd name="T19" fmla="*/ 0 h 204"/>
                  <a:gd name="T20" fmla="*/ 270 w 420"/>
                  <a:gd name="T21" fmla="*/ 12 h 204"/>
                  <a:gd name="T22" fmla="*/ 294 w 420"/>
                  <a:gd name="T23" fmla="*/ 30 h 204"/>
                  <a:gd name="T24" fmla="*/ 330 w 420"/>
                  <a:gd name="T25" fmla="*/ 24 h 204"/>
                  <a:gd name="T26" fmla="*/ 360 w 420"/>
                  <a:gd name="T27" fmla="*/ 48 h 204"/>
                  <a:gd name="T28" fmla="*/ 366 w 420"/>
                  <a:gd name="T29" fmla="*/ 48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0"/>
                  <a:gd name="T46" fmla="*/ 0 h 204"/>
                  <a:gd name="T47" fmla="*/ 420 w 420"/>
                  <a:gd name="T48" fmla="*/ 204 h 2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01" name="Freeform 327"/>
              <p:cNvSpPr>
                <a:spLocks noChangeAspect="1"/>
              </p:cNvSpPr>
              <p:nvPr/>
            </p:nvSpPr>
            <p:spPr bwMode="auto">
              <a:xfrm>
                <a:off x="1056" y="1986"/>
                <a:ext cx="420" cy="204"/>
              </a:xfrm>
              <a:custGeom>
                <a:avLst/>
                <a:gdLst>
                  <a:gd name="T0" fmla="*/ 366 w 420"/>
                  <a:gd name="T1" fmla="*/ 48 h 204"/>
                  <a:gd name="T2" fmla="*/ 390 w 420"/>
                  <a:gd name="T3" fmla="*/ 126 h 204"/>
                  <a:gd name="T4" fmla="*/ 396 w 420"/>
                  <a:gd name="T5" fmla="*/ 168 h 204"/>
                  <a:gd name="T6" fmla="*/ 420 w 420"/>
                  <a:gd name="T7" fmla="*/ 204 h 204"/>
                  <a:gd name="T8" fmla="*/ 414 w 420"/>
                  <a:gd name="T9" fmla="*/ 204 h 204"/>
                  <a:gd name="T10" fmla="*/ 90 w 420"/>
                  <a:gd name="T11" fmla="*/ 198 h 204"/>
                  <a:gd name="T12" fmla="*/ 90 w 420"/>
                  <a:gd name="T13" fmla="*/ 174 h 204"/>
                  <a:gd name="T14" fmla="*/ 96 w 420"/>
                  <a:gd name="T15" fmla="*/ 132 h 204"/>
                  <a:gd name="T16" fmla="*/ 0 w 420"/>
                  <a:gd name="T17" fmla="*/ 126 h 204"/>
                  <a:gd name="T18" fmla="*/ 6 w 420"/>
                  <a:gd name="T19" fmla="*/ 0 h 204"/>
                  <a:gd name="T20" fmla="*/ 270 w 420"/>
                  <a:gd name="T21" fmla="*/ 12 h 204"/>
                  <a:gd name="T22" fmla="*/ 294 w 420"/>
                  <a:gd name="T23" fmla="*/ 30 h 204"/>
                  <a:gd name="T24" fmla="*/ 330 w 420"/>
                  <a:gd name="T25" fmla="*/ 24 h 204"/>
                  <a:gd name="T26" fmla="*/ 360 w 420"/>
                  <a:gd name="T27" fmla="*/ 48 h 204"/>
                  <a:gd name="T28" fmla="*/ 366 w 420"/>
                  <a:gd name="T29" fmla="*/ 48 h 204"/>
                  <a:gd name="T30" fmla="*/ 366 w 420"/>
                  <a:gd name="T31" fmla="*/ 54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0"/>
                  <a:gd name="T49" fmla="*/ 0 h 204"/>
                  <a:gd name="T50" fmla="*/ 420 w 420"/>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02" name="Freeform 328"/>
              <p:cNvSpPr>
                <a:spLocks noChangeAspect="1"/>
              </p:cNvSpPr>
              <p:nvPr/>
            </p:nvSpPr>
            <p:spPr bwMode="auto">
              <a:xfrm>
                <a:off x="264" y="1920"/>
                <a:ext cx="324" cy="498"/>
              </a:xfrm>
              <a:custGeom>
                <a:avLst/>
                <a:gdLst>
                  <a:gd name="T0" fmla="*/ 210 w 324"/>
                  <a:gd name="T1" fmla="*/ 498 h 498"/>
                  <a:gd name="T2" fmla="*/ 0 w 324"/>
                  <a:gd name="T3" fmla="*/ 186 h 498"/>
                  <a:gd name="T4" fmla="*/ 48 w 324"/>
                  <a:gd name="T5" fmla="*/ 0 h 498"/>
                  <a:gd name="T6" fmla="*/ 78 w 324"/>
                  <a:gd name="T7" fmla="*/ 6 h 498"/>
                  <a:gd name="T8" fmla="*/ 186 w 324"/>
                  <a:gd name="T9" fmla="*/ 36 h 498"/>
                  <a:gd name="T10" fmla="*/ 324 w 324"/>
                  <a:gd name="T11" fmla="*/ 60 h 498"/>
                  <a:gd name="T12" fmla="*/ 264 w 324"/>
                  <a:gd name="T13" fmla="*/ 378 h 498"/>
                  <a:gd name="T14" fmla="*/ 246 w 324"/>
                  <a:gd name="T15" fmla="*/ 438 h 498"/>
                  <a:gd name="T16" fmla="*/ 228 w 324"/>
                  <a:gd name="T17" fmla="*/ 426 h 498"/>
                  <a:gd name="T18" fmla="*/ 216 w 324"/>
                  <a:gd name="T19" fmla="*/ 432 h 498"/>
                  <a:gd name="T20" fmla="*/ 210 w 324"/>
                  <a:gd name="T21" fmla="*/ 492 h 498"/>
                  <a:gd name="T22" fmla="*/ 210 w 324"/>
                  <a:gd name="T23" fmla="*/ 498 h 4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498"/>
                  <a:gd name="T38" fmla="*/ 324 w 324"/>
                  <a:gd name="T39" fmla="*/ 498 h 4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03" name="Freeform 329"/>
              <p:cNvSpPr>
                <a:spLocks noChangeAspect="1"/>
              </p:cNvSpPr>
              <p:nvPr/>
            </p:nvSpPr>
            <p:spPr bwMode="auto">
              <a:xfrm>
                <a:off x="264" y="1920"/>
                <a:ext cx="324" cy="504"/>
              </a:xfrm>
              <a:custGeom>
                <a:avLst/>
                <a:gdLst>
                  <a:gd name="T0" fmla="*/ 210 w 324"/>
                  <a:gd name="T1" fmla="*/ 498 h 504"/>
                  <a:gd name="T2" fmla="*/ 0 w 324"/>
                  <a:gd name="T3" fmla="*/ 186 h 504"/>
                  <a:gd name="T4" fmla="*/ 48 w 324"/>
                  <a:gd name="T5" fmla="*/ 0 h 504"/>
                  <a:gd name="T6" fmla="*/ 78 w 324"/>
                  <a:gd name="T7" fmla="*/ 6 h 504"/>
                  <a:gd name="T8" fmla="*/ 186 w 324"/>
                  <a:gd name="T9" fmla="*/ 36 h 504"/>
                  <a:gd name="T10" fmla="*/ 324 w 324"/>
                  <a:gd name="T11" fmla="*/ 60 h 504"/>
                  <a:gd name="T12" fmla="*/ 264 w 324"/>
                  <a:gd name="T13" fmla="*/ 378 h 504"/>
                  <a:gd name="T14" fmla="*/ 246 w 324"/>
                  <a:gd name="T15" fmla="*/ 438 h 504"/>
                  <a:gd name="T16" fmla="*/ 228 w 324"/>
                  <a:gd name="T17" fmla="*/ 426 h 504"/>
                  <a:gd name="T18" fmla="*/ 216 w 324"/>
                  <a:gd name="T19" fmla="*/ 432 h 504"/>
                  <a:gd name="T20" fmla="*/ 210 w 324"/>
                  <a:gd name="T21" fmla="*/ 492 h 504"/>
                  <a:gd name="T22" fmla="*/ 210 w 324"/>
                  <a:gd name="T23" fmla="*/ 498 h 504"/>
                  <a:gd name="T24" fmla="*/ 210 w 324"/>
                  <a:gd name="T25" fmla="*/ 504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504"/>
                  <a:gd name="T41" fmla="*/ 324 w 324"/>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04" name="Freeform 330"/>
              <p:cNvSpPr>
                <a:spLocks noChangeAspect="1"/>
              </p:cNvSpPr>
              <p:nvPr/>
            </p:nvSpPr>
            <p:spPr bwMode="auto">
              <a:xfrm>
                <a:off x="2526" y="1710"/>
                <a:ext cx="84" cy="174"/>
              </a:xfrm>
              <a:custGeom>
                <a:avLst/>
                <a:gdLst>
                  <a:gd name="T0" fmla="*/ 84 w 84"/>
                  <a:gd name="T1" fmla="*/ 132 h 174"/>
                  <a:gd name="T2" fmla="*/ 78 w 84"/>
                  <a:gd name="T3" fmla="*/ 144 h 174"/>
                  <a:gd name="T4" fmla="*/ 60 w 84"/>
                  <a:gd name="T5" fmla="*/ 162 h 174"/>
                  <a:gd name="T6" fmla="*/ 6 w 84"/>
                  <a:gd name="T7" fmla="*/ 174 h 174"/>
                  <a:gd name="T8" fmla="*/ 0 w 84"/>
                  <a:gd name="T9" fmla="*/ 120 h 174"/>
                  <a:gd name="T10" fmla="*/ 6 w 84"/>
                  <a:gd name="T11" fmla="*/ 72 h 174"/>
                  <a:gd name="T12" fmla="*/ 18 w 84"/>
                  <a:gd name="T13" fmla="*/ 54 h 174"/>
                  <a:gd name="T14" fmla="*/ 18 w 84"/>
                  <a:gd name="T15" fmla="*/ 6 h 174"/>
                  <a:gd name="T16" fmla="*/ 30 w 84"/>
                  <a:gd name="T17" fmla="*/ 0 h 174"/>
                  <a:gd name="T18" fmla="*/ 66 w 84"/>
                  <a:gd name="T19" fmla="*/ 114 h 174"/>
                  <a:gd name="T20" fmla="*/ 78 w 84"/>
                  <a:gd name="T21" fmla="*/ 132 h 174"/>
                  <a:gd name="T22" fmla="*/ 84 w 84"/>
                  <a:gd name="T23" fmla="*/ 132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74"/>
                  <a:gd name="T38" fmla="*/ 84 w 8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05" name="Freeform 331"/>
              <p:cNvSpPr>
                <a:spLocks noChangeAspect="1"/>
              </p:cNvSpPr>
              <p:nvPr/>
            </p:nvSpPr>
            <p:spPr bwMode="auto">
              <a:xfrm>
                <a:off x="2526" y="1710"/>
                <a:ext cx="84" cy="174"/>
              </a:xfrm>
              <a:custGeom>
                <a:avLst/>
                <a:gdLst>
                  <a:gd name="T0" fmla="*/ 84 w 84"/>
                  <a:gd name="T1" fmla="*/ 132 h 174"/>
                  <a:gd name="T2" fmla="*/ 78 w 84"/>
                  <a:gd name="T3" fmla="*/ 144 h 174"/>
                  <a:gd name="T4" fmla="*/ 60 w 84"/>
                  <a:gd name="T5" fmla="*/ 162 h 174"/>
                  <a:gd name="T6" fmla="*/ 6 w 84"/>
                  <a:gd name="T7" fmla="*/ 174 h 174"/>
                  <a:gd name="T8" fmla="*/ 0 w 84"/>
                  <a:gd name="T9" fmla="*/ 120 h 174"/>
                  <a:gd name="T10" fmla="*/ 6 w 84"/>
                  <a:gd name="T11" fmla="*/ 72 h 174"/>
                  <a:gd name="T12" fmla="*/ 18 w 84"/>
                  <a:gd name="T13" fmla="*/ 54 h 174"/>
                  <a:gd name="T14" fmla="*/ 18 w 84"/>
                  <a:gd name="T15" fmla="*/ 6 h 174"/>
                  <a:gd name="T16" fmla="*/ 30 w 84"/>
                  <a:gd name="T17" fmla="*/ 0 h 174"/>
                  <a:gd name="T18" fmla="*/ 66 w 84"/>
                  <a:gd name="T19" fmla="*/ 114 h 174"/>
                  <a:gd name="T20" fmla="*/ 78 w 84"/>
                  <a:gd name="T21" fmla="*/ 132 h 174"/>
                  <a:gd name="T22" fmla="*/ 84 w 84"/>
                  <a:gd name="T23" fmla="*/ 132 h 174"/>
                  <a:gd name="T24" fmla="*/ 84 w 84"/>
                  <a:gd name="T25" fmla="*/ 138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74"/>
                  <a:gd name="T41" fmla="*/ 84 w 84"/>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06" name="Freeform 332"/>
              <p:cNvSpPr>
                <a:spLocks noChangeAspect="1"/>
              </p:cNvSpPr>
              <p:nvPr/>
            </p:nvSpPr>
            <p:spPr bwMode="auto">
              <a:xfrm>
                <a:off x="2436" y="1992"/>
                <a:ext cx="66" cy="156"/>
              </a:xfrm>
              <a:custGeom>
                <a:avLst/>
                <a:gdLst>
                  <a:gd name="T0" fmla="*/ 60 w 66"/>
                  <a:gd name="T1" fmla="*/ 24 h 156"/>
                  <a:gd name="T2" fmla="*/ 48 w 66"/>
                  <a:gd name="T3" fmla="*/ 48 h 156"/>
                  <a:gd name="T4" fmla="*/ 66 w 66"/>
                  <a:gd name="T5" fmla="*/ 54 h 156"/>
                  <a:gd name="T6" fmla="*/ 66 w 66"/>
                  <a:gd name="T7" fmla="*/ 102 h 156"/>
                  <a:gd name="T8" fmla="*/ 42 w 66"/>
                  <a:gd name="T9" fmla="*/ 156 h 156"/>
                  <a:gd name="T10" fmla="*/ 36 w 66"/>
                  <a:gd name="T11" fmla="*/ 156 h 156"/>
                  <a:gd name="T12" fmla="*/ 42 w 66"/>
                  <a:gd name="T13" fmla="*/ 144 h 156"/>
                  <a:gd name="T14" fmla="*/ 6 w 66"/>
                  <a:gd name="T15" fmla="*/ 132 h 156"/>
                  <a:gd name="T16" fmla="*/ 0 w 66"/>
                  <a:gd name="T17" fmla="*/ 114 h 156"/>
                  <a:gd name="T18" fmla="*/ 6 w 66"/>
                  <a:gd name="T19" fmla="*/ 108 h 156"/>
                  <a:gd name="T20" fmla="*/ 30 w 66"/>
                  <a:gd name="T21" fmla="*/ 78 h 156"/>
                  <a:gd name="T22" fmla="*/ 6 w 66"/>
                  <a:gd name="T23" fmla="*/ 54 h 156"/>
                  <a:gd name="T24" fmla="*/ 0 w 66"/>
                  <a:gd name="T25" fmla="*/ 30 h 156"/>
                  <a:gd name="T26" fmla="*/ 18 w 66"/>
                  <a:gd name="T27" fmla="*/ 0 h 156"/>
                  <a:gd name="T28" fmla="*/ 60 w 66"/>
                  <a:gd name="T29" fmla="*/ 24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56"/>
                  <a:gd name="T47" fmla="*/ 66 w 6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07" name="Freeform 333"/>
              <p:cNvSpPr>
                <a:spLocks noChangeAspect="1"/>
              </p:cNvSpPr>
              <p:nvPr/>
            </p:nvSpPr>
            <p:spPr bwMode="auto">
              <a:xfrm>
                <a:off x="2436" y="1992"/>
                <a:ext cx="66" cy="156"/>
              </a:xfrm>
              <a:custGeom>
                <a:avLst/>
                <a:gdLst>
                  <a:gd name="T0" fmla="*/ 60 w 66"/>
                  <a:gd name="T1" fmla="*/ 24 h 156"/>
                  <a:gd name="T2" fmla="*/ 48 w 66"/>
                  <a:gd name="T3" fmla="*/ 48 h 156"/>
                  <a:gd name="T4" fmla="*/ 66 w 66"/>
                  <a:gd name="T5" fmla="*/ 54 h 156"/>
                  <a:gd name="T6" fmla="*/ 66 w 66"/>
                  <a:gd name="T7" fmla="*/ 96 h 156"/>
                  <a:gd name="T8" fmla="*/ 66 w 66"/>
                  <a:gd name="T9" fmla="*/ 78 h 156"/>
                  <a:gd name="T10" fmla="*/ 66 w 66"/>
                  <a:gd name="T11" fmla="*/ 102 h 156"/>
                  <a:gd name="T12" fmla="*/ 42 w 66"/>
                  <a:gd name="T13" fmla="*/ 156 h 156"/>
                  <a:gd name="T14" fmla="*/ 36 w 66"/>
                  <a:gd name="T15" fmla="*/ 156 h 156"/>
                  <a:gd name="T16" fmla="*/ 42 w 66"/>
                  <a:gd name="T17" fmla="*/ 144 h 156"/>
                  <a:gd name="T18" fmla="*/ 6 w 66"/>
                  <a:gd name="T19" fmla="*/ 132 h 156"/>
                  <a:gd name="T20" fmla="*/ 0 w 66"/>
                  <a:gd name="T21" fmla="*/ 114 h 156"/>
                  <a:gd name="T22" fmla="*/ 6 w 66"/>
                  <a:gd name="T23" fmla="*/ 108 h 156"/>
                  <a:gd name="T24" fmla="*/ 30 w 66"/>
                  <a:gd name="T25" fmla="*/ 78 h 156"/>
                  <a:gd name="T26" fmla="*/ 6 w 66"/>
                  <a:gd name="T27" fmla="*/ 54 h 156"/>
                  <a:gd name="T28" fmla="*/ 0 w 66"/>
                  <a:gd name="T29" fmla="*/ 30 h 156"/>
                  <a:gd name="T30" fmla="*/ 18 w 66"/>
                  <a:gd name="T31" fmla="*/ 0 h 156"/>
                  <a:gd name="T32" fmla="*/ 60 w 66"/>
                  <a:gd name="T33" fmla="*/ 24 h 156"/>
                  <a:gd name="T34" fmla="*/ 60 w 66"/>
                  <a:gd name="T35" fmla="*/ 3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56"/>
                  <a:gd name="T56" fmla="*/ 66 w 6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08" name="Freeform 334"/>
              <p:cNvSpPr>
                <a:spLocks noChangeAspect="1"/>
              </p:cNvSpPr>
              <p:nvPr/>
            </p:nvSpPr>
            <p:spPr bwMode="auto">
              <a:xfrm>
                <a:off x="726" y="2340"/>
                <a:ext cx="360" cy="366"/>
              </a:xfrm>
              <a:custGeom>
                <a:avLst/>
                <a:gdLst>
                  <a:gd name="T0" fmla="*/ 354 w 360"/>
                  <a:gd name="T1" fmla="*/ 66 h 366"/>
                  <a:gd name="T2" fmla="*/ 330 w 360"/>
                  <a:gd name="T3" fmla="*/ 354 h 366"/>
                  <a:gd name="T4" fmla="*/ 138 w 360"/>
                  <a:gd name="T5" fmla="*/ 336 h 366"/>
                  <a:gd name="T6" fmla="*/ 144 w 360"/>
                  <a:gd name="T7" fmla="*/ 348 h 366"/>
                  <a:gd name="T8" fmla="*/ 54 w 360"/>
                  <a:gd name="T9" fmla="*/ 336 h 366"/>
                  <a:gd name="T10" fmla="*/ 48 w 360"/>
                  <a:gd name="T11" fmla="*/ 366 h 366"/>
                  <a:gd name="T12" fmla="*/ 0 w 360"/>
                  <a:gd name="T13" fmla="*/ 360 h 366"/>
                  <a:gd name="T14" fmla="*/ 12 w 360"/>
                  <a:gd name="T15" fmla="*/ 288 h 366"/>
                  <a:gd name="T16" fmla="*/ 54 w 360"/>
                  <a:gd name="T17" fmla="*/ 0 h 366"/>
                  <a:gd name="T18" fmla="*/ 360 w 360"/>
                  <a:gd name="T19" fmla="*/ 30 h 366"/>
                  <a:gd name="T20" fmla="*/ 354 w 360"/>
                  <a:gd name="T21" fmla="*/ 66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
                  <a:gd name="T34" fmla="*/ 0 h 366"/>
                  <a:gd name="T35" fmla="*/ 360 w 360"/>
                  <a:gd name="T36" fmla="*/ 366 h 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09" name="Freeform 335"/>
              <p:cNvSpPr>
                <a:spLocks noChangeAspect="1"/>
              </p:cNvSpPr>
              <p:nvPr/>
            </p:nvSpPr>
            <p:spPr bwMode="auto">
              <a:xfrm>
                <a:off x="726" y="2340"/>
                <a:ext cx="360" cy="366"/>
              </a:xfrm>
              <a:custGeom>
                <a:avLst/>
                <a:gdLst>
                  <a:gd name="T0" fmla="*/ 354 w 360"/>
                  <a:gd name="T1" fmla="*/ 66 h 366"/>
                  <a:gd name="T2" fmla="*/ 330 w 360"/>
                  <a:gd name="T3" fmla="*/ 354 h 366"/>
                  <a:gd name="T4" fmla="*/ 138 w 360"/>
                  <a:gd name="T5" fmla="*/ 336 h 366"/>
                  <a:gd name="T6" fmla="*/ 144 w 360"/>
                  <a:gd name="T7" fmla="*/ 348 h 366"/>
                  <a:gd name="T8" fmla="*/ 54 w 360"/>
                  <a:gd name="T9" fmla="*/ 336 h 366"/>
                  <a:gd name="T10" fmla="*/ 48 w 360"/>
                  <a:gd name="T11" fmla="*/ 366 h 366"/>
                  <a:gd name="T12" fmla="*/ 0 w 360"/>
                  <a:gd name="T13" fmla="*/ 360 h 366"/>
                  <a:gd name="T14" fmla="*/ 12 w 360"/>
                  <a:gd name="T15" fmla="*/ 288 h 366"/>
                  <a:gd name="T16" fmla="*/ 54 w 360"/>
                  <a:gd name="T17" fmla="*/ 0 h 366"/>
                  <a:gd name="T18" fmla="*/ 360 w 360"/>
                  <a:gd name="T19" fmla="*/ 30 h 366"/>
                  <a:gd name="T20" fmla="*/ 354 w 360"/>
                  <a:gd name="T21" fmla="*/ 66 h 366"/>
                  <a:gd name="T22" fmla="*/ 354 w 360"/>
                  <a:gd name="T23" fmla="*/ 72 h 3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0"/>
                  <a:gd name="T37" fmla="*/ 0 h 366"/>
                  <a:gd name="T38" fmla="*/ 360 w 360"/>
                  <a:gd name="T39" fmla="*/ 366 h 3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10" name="Freeform 336"/>
              <p:cNvSpPr>
                <a:spLocks noChangeAspect="1"/>
              </p:cNvSpPr>
              <p:nvPr/>
            </p:nvSpPr>
            <p:spPr bwMode="auto">
              <a:xfrm>
                <a:off x="2202" y="1752"/>
                <a:ext cx="306" cy="264"/>
              </a:xfrm>
              <a:custGeom>
                <a:avLst/>
                <a:gdLst>
                  <a:gd name="T0" fmla="*/ 294 w 306"/>
                  <a:gd name="T1" fmla="*/ 138 h 264"/>
                  <a:gd name="T2" fmla="*/ 294 w 306"/>
                  <a:gd name="T3" fmla="*/ 186 h 264"/>
                  <a:gd name="T4" fmla="*/ 306 w 306"/>
                  <a:gd name="T5" fmla="*/ 240 h 264"/>
                  <a:gd name="T6" fmla="*/ 306 w 306"/>
                  <a:gd name="T7" fmla="*/ 252 h 264"/>
                  <a:gd name="T8" fmla="*/ 300 w 306"/>
                  <a:gd name="T9" fmla="*/ 264 h 264"/>
                  <a:gd name="T10" fmla="*/ 294 w 306"/>
                  <a:gd name="T11" fmla="*/ 264 h 264"/>
                  <a:gd name="T12" fmla="*/ 252 w 306"/>
                  <a:gd name="T13" fmla="*/ 240 h 264"/>
                  <a:gd name="T14" fmla="*/ 234 w 306"/>
                  <a:gd name="T15" fmla="*/ 234 h 264"/>
                  <a:gd name="T16" fmla="*/ 210 w 306"/>
                  <a:gd name="T17" fmla="*/ 210 h 264"/>
                  <a:gd name="T18" fmla="*/ 6 w 306"/>
                  <a:gd name="T19" fmla="*/ 246 h 264"/>
                  <a:gd name="T20" fmla="*/ 0 w 306"/>
                  <a:gd name="T21" fmla="*/ 234 h 264"/>
                  <a:gd name="T22" fmla="*/ 36 w 306"/>
                  <a:gd name="T23" fmla="*/ 192 h 264"/>
                  <a:gd name="T24" fmla="*/ 24 w 306"/>
                  <a:gd name="T25" fmla="*/ 162 h 264"/>
                  <a:gd name="T26" fmla="*/ 66 w 306"/>
                  <a:gd name="T27" fmla="*/ 150 h 264"/>
                  <a:gd name="T28" fmla="*/ 96 w 306"/>
                  <a:gd name="T29" fmla="*/ 150 h 264"/>
                  <a:gd name="T30" fmla="*/ 132 w 306"/>
                  <a:gd name="T31" fmla="*/ 138 h 264"/>
                  <a:gd name="T32" fmla="*/ 150 w 306"/>
                  <a:gd name="T33" fmla="*/ 120 h 264"/>
                  <a:gd name="T34" fmla="*/ 144 w 306"/>
                  <a:gd name="T35" fmla="*/ 102 h 264"/>
                  <a:gd name="T36" fmla="*/ 150 w 306"/>
                  <a:gd name="T37" fmla="*/ 90 h 264"/>
                  <a:gd name="T38" fmla="*/ 144 w 306"/>
                  <a:gd name="T39" fmla="*/ 96 h 264"/>
                  <a:gd name="T40" fmla="*/ 138 w 306"/>
                  <a:gd name="T41" fmla="*/ 84 h 264"/>
                  <a:gd name="T42" fmla="*/ 174 w 306"/>
                  <a:gd name="T43" fmla="*/ 30 h 264"/>
                  <a:gd name="T44" fmla="*/ 192 w 306"/>
                  <a:gd name="T45" fmla="*/ 12 h 264"/>
                  <a:gd name="T46" fmla="*/ 258 w 306"/>
                  <a:gd name="T47" fmla="*/ 0 h 264"/>
                  <a:gd name="T48" fmla="*/ 270 w 306"/>
                  <a:gd name="T49" fmla="*/ 60 h 264"/>
                  <a:gd name="T50" fmla="*/ 276 w 306"/>
                  <a:gd name="T51" fmla="*/ 90 h 264"/>
                  <a:gd name="T52" fmla="*/ 282 w 306"/>
                  <a:gd name="T53" fmla="*/ 90 h 264"/>
                  <a:gd name="T54" fmla="*/ 294 w 306"/>
                  <a:gd name="T55" fmla="*/ 138 h 2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
                  <a:gd name="T85" fmla="*/ 0 h 264"/>
                  <a:gd name="T86" fmla="*/ 306 w 306"/>
                  <a:gd name="T87" fmla="*/ 264 h 2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11" name="Freeform 337"/>
              <p:cNvSpPr>
                <a:spLocks noChangeAspect="1"/>
              </p:cNvSpPr>
              <p:nvPr/>
            </p:nvSpPr>
            <p:spPr bwMode="auto">
              <a:xfrm>
                <a:off x="2202" y="1752"/>
                <a:ext cx="306" cy="264"/>
              </a:xfrm>
              <a:custGeom>
                <a:avLst/>
                <a:gdLst>
                  <a:gd name="T0" fmla="*/ 294 w 306"/>
                  <a:gd name="T1" fmla="*/ 138 h 264"/>
                  <a:gd name="T2" fmla="*/ 294 w 306"/>
                  <a:gd name="T3" fmla="*/ 186 h 264"/>
                  <a:gd name="T4" fmla="*/ 306 w 306"/>
                  <a:gd name="T5" fmla="*/ 240 h 264"/>
                  <a:gd name="T6" fmla="*/ 306 w 306"/>
                  <a:gd name="T7" fmla="*/ 252 h 264"/>
                  <a:gd name="T8" fmla="*/ 300 w 306"/>
                  <a:gd name="T9" fmla="*/ 264 h 264"/>
                  <a:gd name="T10" fmla="*/ 294 w 306"/>
                  <a:gd name="T11" fmla="*/ 264 h 264"/>
                  <a:gd name="T12" fmla="*/ 252 w 306"/>
                  <a:gd name="T13" fmla="*/ 240 h 264"/>
                  <a:gd name="T14" fmla="*/ 234 w 306"/>
                  <a:gd name="T15" fmla="*/ 234 h 264"/>
                  <a:gd name="T16" fmla="*/ 210 w 306"/>
                  <a:gd name="T17" fmla="*/ 210 h 264"/>
                  <a:gd name="T18" fmla="*/ 6 w 306"/>
                  <a:gd name="T19" fmla="*/ 246 h 264"/>
                  <a:gd name="T20" fmla="*/ 0 w 306"/>
                  <a:gd name="T21" fmla="*/ 234 h 264"/>
                  <a:gd name="T22" fmla="*/ 36 w 306"/>
                  <a:gd name="T23" fmla="*/ 192 h 264"/>
                  <a:gd name="T24" fmla="*/ 24 w 306"/>
                  <a:gd name="T25" fmla="*/ 162 h 264"/>
                  <a:gd name="T26" fmla="*/ 66 w 306"/>
                  <a:gd name="T27" fmla="*/ 150 h 264"/>
                  <a:gd name="T28" fmla="*/ 96 w 306"/>
                  <a:gd name="T29" fmla="*/ 150 h 264"/>
                  <a:gd name="T30" fmla="*/ 132 w 306"/>
                  <a:gd name="T31" fmla="*/ 138 h 264"/>
                  <a:gd name="T32" fmla="*/ 150 w 306"/>
                  <a:gd name="T33" fmla="*/ 120 h 264"/>
                  <a:gd name="T34" fmla="*/ 144 w 306"/>
                  <a:gd name="T35" fmla="*/ 102 h 264"/>
                  <a:gd name="T36" fmla="*/ 150 w 306"/>
                  <a:gd name="T37" fmla="*/ 90 h 264"/>
                  <a:gd name="T38" fmla="*/ 144 w 306"/>
                  <a:gd name="T39" fmla="*/ 96 h 264"/>
                  <a:gd name="T40" fmla="*/ 138 w 306"/>
                  <a:gd name="T41" fmla="*/ 84 h 264"/>
                  <a:gd name="T42" fmla="*/ 174 w 306"/>
                  <a:gd name="T43" fmla="*/ 30 h 264"/>
                  <a:gd name="T44" fmla="*/ 192 w 306"/>
                  <a:gd name="T45" fmla="*/ 12 h 264"/>
                  <a:gd name="T46" fmla="*/ 258 w 306"/>
                  <a:gd name="T47" fmla="*/ 0 h 264"/>
                  <a:gd name="T48" fmla="*/ 270 w 306"/>
                  <a:gd name="T49" fmla="*/ 60 h 264"/>
                  <a:gd name="T50" fmla="*/ 276 w 306"/>
                  <a:gd name="T51" fmla="*/ 90 h 264"/>
                  <a:gd name="T52" fmla="*/ 282 w 306"/>
                  <a:gd name="T53" fmla="*/ 90 h 264"/>
                  <a:gd name="T54" fmla="*/ 294 w 306"/>
                  <a:gd name="T55" fmla="*/ 138 h 264"/>
                  <a:gd name="T56" fmla="*/ 294 w 306"/>
                  <a:gd name="T57" fmla="*/ 144 h 2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6"/>
                  <a:gd name="T88" fmla="*/ 0 h 264"/>
                  <a:gd name="T89" fmla="*/ 306 w 306"/>
                  <a:gd name="T90" fmla="*/ 264 h 2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12" name="Freeform 338"/>
              <p:cNvSpPr>
                <a:spLocks noChangeAspect="1"/>
              </p:cNvSpPr>
              <p:nvPr/>
            </p:nvSpPr>
            <p:spPr bwMode="auto">
              <a:xfrm>
                <a:off x="2460" y="2310"/>
                <a:ext cx="30" cy="42"/>
              </a:xfrm>
              <a:custGeom>
                <a:avLst/>
                <a:gdLst>
                  <a:gd name="T0" fmla="*/ 0 w 30"/>
                  <a:gd name="T1" fmla="*/ 0 h 42"/>
                  <a:gd name="T2" fmla="*/ 30 w 30"/>
                  <a:gd name="T3" fmla="*/ 42 h 42"/>
                  <a:gd name="T4" fmla="*/ 0 w 30"/>
                  <a:gd name="T5" fmla="*/ 0 h 42"/>
                  <a:gd name="T6" fmla="*/ 0 w 30"/>
                  <a:gd name="T7" fmla="*/ 6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0"/>
                    </a:moveTo>
                    <a:lnTo>
                      <a:pt x="30" y="42"/>
                    </a:lnTo>
                    <a:lnTo>
                      <a:pt x="0" y="0"/>
                    </a:lnTo>
                    <a:lnTo>
                      <a:pt x="0"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13" name="Freeform 339"/>
              <p:cNvSpPr>
                <a:spLocks noChangeAspect="1"/>
              </p:cNvSpPr>
              <p:nvPr/>
            </p:nvSpPr>
            <p:spPr bwMode="auto">
              <a:xfrm>
                <a:off x="2046" y="2310"/>
                <a:ext cx="438" cy="192"/>
              </a:xfrm>
              <a:custGeom>
                <a:avLst/>
                <a:gdLst>
                  <a:gd name="T0" fmla="*/ 438 w 438"/>
                  <a:gd name="T1" fmla="*/ 54 h 192"/>
                  <a:gd name="T2" fmla="*/ 420 w 438"/>
                  <a:gd name="T3" fmla="*/ 78 h 192"/>
                  <a:gd name="T4" fmla="*/ 402 w 438"/>
                  <a:gd name="T5" fmla="*/ 78 h 192"/>
                  <a:gd name="T6" fmla="*/ 396 w 438"/>
                  <a:gd name="T7" fmla="*/ 66 h 192"/>
                  <a:gd name="T8" fmla="*/ 390 w 438"/>
                  <a:gd name="T9" fmla="*/ 72 h 192"/>
                  <a:gd name="T10" fmla="*/ 396 w 438"/>
                  <a:gd name="T11" fmla="*/ 78 h 192"/>
                  <a:gd name="T12" fmla="*/ 372 w 438"/>
                  <a:gd name="T13" fmla="*/ 78 h 192"/>
                  <a:gd name="T14" fmla="*/ 402 w 438"/>
                  <a:gd name="T15" fmla="*/ 84 h 192"/>
                  <a:gd name="T16" fmla="*/ 390 w 438"/>
                  <a:gd name="T17" fmla="*/ 108 h 192"/>
                  <a:gd name="T18" fmla="*/ 372 w 438"/>
                  <a:gd name="T19" fmla="*/ 102 h 192"/>
                  <a:gd name="T20" fmla="*/ 390 w 438"/>
                  <a:gd name="T21" fmla="*/ 108 h 192"/>
                  <a:gd name="T22" fmla="*/ 408 w 438"/>
                  <a:gd name="T23" fmla="*/ 96 h 192"/>
                  <a:gd name="T24" fmla="*/ 414 w 438"/>
                  <a:gd name="T25" fmla="*/ 108 h 192"/>
                  <a:gd name="T26" fmla="*/ 408 w 438"/>
                  <a:gd name="T27" fmla="*/ 120 h 192"/>
                  <a:gd name="T28" fmla="*/ 396 w 438"/>
                  <a:gd name="T29" fmla="*/ 114 h 192"/>
                  <a:gd name="T30" fmla="*/ 378 w 438"/>
                  <a:gd name="T31" fmla="*/ 126 h 192"/>
                  <a:gd name="T32" fmla="*/ 372 w 438"/>
                  <a:gd name="T33" fmla="*/ 126 h 192"/>
                  <a:gd name="T34" fmla="*/ 372 w 438"/>
                  <a:gd name="T35" fmla="*/ 138 h 192"/>
                  <a:gd name="T36" fmla="*/ 360 w 438"/>
                  <a:gd name="T37" fmla="*/ 126 h 192"/>
                  <a:gd name="T38" fmla="*/ 366 w 438"/>
                  <a:gd name="T39" fmla="*/ 144 h 192"/>
                  <a:gd name="T40" fmla="*/ 348 w 438"/>
                  <a:gd name="T41" fmla="*/ 162 h 192"/>
                  <a:gd name="T42" fmla="*/ 348 w 438"/>
                  <a:gd name="T43" fmla="*/ 180 h 192"/>
                  <a:gd name="T44" fmla="*/ 342 w 438"/>
                  <a:gd name="T45" fmla="*/ 174 h 192"/>
                  <a:gd name="T46" fmla="*/ 336 w 438"/>
                  <a:gd name="T47" fmla="*/ 186 h 192"/>
                  <a:gd name="T48" fmla="*/ 312 w 438"/>
                  <a:gd name="T49" fmla="*/ 192 h 192"/>
                  <a:gd name="T50" fmla="*/ 306 w 438"/>
                  <a:gd name="T51" fmla="*/ 192 h 192"/>
                  <a:gd name="T52" fmla="*/ 246 w 438"/>
                  <a:gd name="T53" fmla="*/ 144 h 192"/>
                  <a:gd name="T54" fmla="*/ 186 w 438"/>
                  <a:gd name="T55" fmla="*/ 156 h 192"/>
                  <a:gd name="T56" fmla="*/ 168 w 438"/>
                  <a:gd name="T57" fmla="*/ 132 h 192"/>
                  <a:gd name="T58" fmla="*/ 102 w 438"/>
                  <a:gd name="T59" fmla="*/ 144 h 192"/>
                  <a:gd name="T60" fmla="*/ 66 w 438"/>
                  <a:gd name="T61" fmla="*/ 162 h 192"/>
                  <a:gd name="T62" fmla="*/ 0 w 438"/>
                  <a:gd name="T63" fmla="*/ 168 h 192"/>
                  <a:gd name="T64" fmla="*/ 0 w 438"/>
                  <a:gd name="T65" fmla="*/ 150 h 192"/>
                  <a:gd name="T66" fmla="*/ 18 w 438"/>
                  <a:gd name="T67" fmla="*/ 150 h 192"/>
                  <a:gd name="T68" fmla="*/ 24 w 438"/>
                  <a:gd name="T69" fmla="*/ 132 h 192"/>
                  <a:gd name="T70" fmla="*/ 66 w 438"/>
                  <a:gd name="T71" fmla="*/ 108 h 192"/>
                  <a:gd name="T72" fmla="*/ 78 w 438"/>
                  <a:gd name="T73" fmla="*/ 90 h 192"/>
                  <a:gd name="T74" fmla="*/ 84 w 438"/>
                  <a:gd name="T75" fmla="*/ 96 h 192"/>
                  <a:gd name="T76" fmla="*/ 114 w 438"/>
                  <a:gd name="T77" fmla="*/ 78 h 192"/>
                  <a:gd name="T78" fmla="*/ 126 w 438"/>
                  <a:gd name="T79" fmla="*/ 66 h 192"/>
                  <a:gd name="T80" fmla="*/ 126 w 438"/>
                  <a:gd name="T81" fmla="*/ 48 h 192"/>
                  <a:gd name="T82" fmla="*/ 408 w 438"/>
                  <a:gd name="T83" fmla="*/ 0 h 192"/>
                  <a:gd name="T84" fmla="*/ 426 w 438"/>
                  <a:gd name="T85" fmla="*/ 24 h 192"/>
                  <a:gd name="T86" fmla="*/ 414 w 438"/>
                  <a:gd name="T87" fmla="*/ 12 h 192"/>
                  <a:gd name="T88" fmla="*/ 420 w 438"/>
                  <a:gd name="T89" fmla="*/ 24 h 192"/>
                  <a:gd name="T90" fmla="*/ 408 w 438"/>
                  <a:gd name="T91" fmla="*/ 18 h 192"/>
                  <a:gd name="T92" fmla="*/ 414 w 438"/>
                  <a:gd name="T93" fmla="*/ 24 h 192"/>
                  <a:gd name="T94" fmla="*/ 402 w 438"/>
                  <a:gd name="T95" fmla="*/ 24 h 192"/>
                  <a:gd name="T96" fmla="*/ 402 w 438"/>
                  <a:gd name="T97" fmla="*/ 30 h 192"/>
                  <a:gd name="T98" fmla="*/ 396 w 438"/>
                  <a:gd name="T99" fmla="*/ 30 h 192"/>
                  <a:gd name="T100" fmla="*/ 396 w 438"/>
                  <a:gd name="T101" fmla="*/ 36 h 192"/>
                  <a:gd name="T102" fmla="*/ 384 w 438"/>
                  <a:gd name="T103" fmla="*/ 36 h 192"/>
                  <a:gd name="T104" fmla="*/ 372 w 438"/>
                  <a:gd name="T105" fmla="*/ 18 h 192"/>
                  <a:gd name="T106" fmla="*/ 384 w 438"/>
                  <a:gd name="T107" fmla="*/ 48 h 192"/>
                  <a:gd name="T108" fmla="*/ 414 w 438"/>
                  <a:gd name="T109" fmla="*/ 36 h 192"/>
                  <a:gd name="T110" fmla="*/ 414 w 438"/>
                  <a:gd name="T111" fmla="*/ 54 h 192"/>
                  <a:gd name="T112" fmla="*/ 420 w 438"/>
                  <a:gd name="T113" fmla="*/ 54 h 192"/>
                  <a:gd name="T114" fmla="*/ 426 w 438"/>
                  <a:gd name="T115" fmla="*/ 36 h 192"/>
                  <a:gd name="T116" fmla="*/ 438 w 438"/>
                  <a:gd name="T117" fmla="*/ 54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8"/>
                  <a:gd name="T178" fmla="*/ 0 h 192"/>
                  <a:gd name="T179" fmla="*/ 438 w 438"/>
                  <a:gd name="T180" fmla="*/ 192 h 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14" name="Freeform 340"/>
              <p:cNvSpPr>
                <a:spLocks noChangeAspect="1"/>
              </p:cNvSpPr>
              <p:nvPr/>
            </p:nvSpPr>
            <p:spPr bwMode="auto">
              <a:xfrm>
                <a:off x="2046" y="2310"/>
                <a:ext cx="438" cy="192"/>
              </a:xfrm>
              <a:custGeom>
                <a:avLst/>
                <a:gdLst>
                  <a:gd name="T0" fmla="*/ 438 w 438"/>
                  <a:gd name="T1" fmla="*/ 54 h 192"/>
                  <a:gd name="T2" fmla="*/ 420 w 438"/>
                  <a:gd name="T3" fmla="*/ 78 h 192"/>
                  <a:gd name="T4" fmla="*/ 402 w 438"/>
                  <a:gd name="T5" fmla="*/ 78 h 192"/>
                  <a:gd name="T6" fmla="*/ 396 w 438"/>
                  <a:gd name="T7" fmla="*/ 66 h 192"/>
                  <a:gd name="T8" fmla="*/ 390 w 438"/>
                  <a:gd name="T9" fmla="*/ 72 h 192"/>
                  <a:gd name="T10" fmla="*/ 396 w 438"/>
                  <a:gd name="T11" fmla="*/ 78 h 192"/>
                  <a:gd name="T12" fmla="*/ 372 w 438"/>
                  <a:gd name="T13" fmla="*/ 78 h 192"/>
                  <a:gd name="T14" fmla="*/ 402 w 438"/>
                  <a:gd name="T15" fmla="*/ 84 h 192"/>
                  <a:gd name="T16" fmla="*/ 390 w 438"/>
                  <a:gd name="T17" fmla="*/ 108 h 192"/>
                  <a:gd name="T18" fmla="*/ 372 w 438"/>
                  <a:gd name="T19" fmla="*/ 102 h 192"/>
                  <a:gd name="T20" fmla="*/ 390 w 438"/>
                  <a:gd name="T21" fmla="*/ 108 h 192"/>
                  <a:gd name="T22" fmla="*/ 408 w 438"/>
                  <a:gd name="T23" fmla="*/ 96 h 192"/>
                  <a:gd name="T24" fmla="*/ 414 w 438"/>
                  <a:gd name="T25" fmla="*/ 108 h 192"/>
                  <a:gd name="T26" fmla="*/ 408 w 438"/>
                  <a:gd name="T27" fmla="*/ 120 h 192"/>
                  <a:gd name="T28" fmla="*/ 396 w 438"/>
                  <a:gd name="T29" fmla="*/ 114 h 192"/>
                  <a:gd name="T30" fmla="*/ 378 w 438"/>
                  <a:gd name="T31" fmla="*/ 126 h 192"/>
                  <a:gd name="T32" fmla="*/ 372 w 438"/>
                  <a:gd name="T33" fmla="*/ 126 h 192"/>
                  <a:gd name="T34" fmla="*/ 372 w 438"/>
                  <a:gd name="T35" fmla="*/ 138 h 192"/>
                  <a:gd name="T36" fmla="*/ 360 w 438"/>
                  <a:gd name="T37" fmla="*/ 126 h 192"/>
                  <a:gd name="T38" fmla="*/ 366 w 438"/>
                  <a:gd name="T39" fmla="*/ 144 h 192"/>
                  <a:gd name="T40" fmla="*/ 348 w 438"/>
                  <a:gd name="T41" fmla="*/ 162 h 192"/>
                  <a:gd name="T42" fmla="*/ 348 w 438"/>
                  <a:gd name="T43" fmla="*/ 180 h 192"/>
                  <a:gd name="T44" fmla="*/ 342 w 438"/>
                  <a:gd name="T45" fmla="*/ 174 h 192"/>
                  <a:gd name="T46" fmla="*/ 336 w 438"/>
                  <a:gd name="T47" fmla="*/ 186 h 192"/>
                  <a:gd name="T48" fmla="*/ 312 w 438"/>
                  <a:gd name="T49" fmla="*/ 192 h 192"/>
                  <a:gd name="T50" fmla="*/ 306 w 438"/>
                  <a:gd name="T51" fmla="*/ 192 h 192"/>
                  <a:gd name="T52" fmla="*/ 246 w 438"/>
                  <a:gd name="T53" fmla="*/ 144 h 192"/>
                  <a:gd name="T54" fmla="*/ 186 w 438"/>
                  <a:gd name="T55" fmla="*/ 156 h 192"/>
                  <a:gd name="T56" fmla="*/ 168 w 438"/>
                  <a:gd name="T57" fmla="*/ 132 h 192"/>
                  <a:gd name="T58" fmla="*/ 102 w 438"/>
                  <a:gd name="T59" fmla="*/ 144 h 192"/>
                  <a:gd name="T60" fmla="*/ 66 w 438"/>
                  <a:gd name="T61" fmla="*/ 162 h 192"/>
                  <a:gd name="T62" fmla="*/ 0 w 438"/>
                  <a:gd name="T63" fmla="*/ 168 h 192"/>
                  <a:gd name="T64" fmla="*/ 0 w 438"/>
                  <a:gd name="T65" fmla="*/ 150 h 192"/>
                  <a:gd name="T66" fmla="*/ 18 w 438"/>
                  <a:gd name="T67" fmla="*/ 150 h 192"/>
                  <a:gd name="T68" fmla="*/ 24 w 438"/>
                  <a:gd name="T69" fmla="*/ 132 h 192"/>
                  <a:gd name="T70" fmla="*/ 66 w 438"/>
                  <a:gd name="T71" fmla="*/ 108 h 192"/>
                  <a:gd name="T72" fmla="*/ 78 w 438"/>
                  <a:gd name="T73" fmla="*/ 90 h 192"/>
                  <a:gd name="T74" fmla="*/ 84 w 438"/>
                  <a:gd name="T75" fmla="*/ 96 h 192"/>
                  <a:gd name="T76" fmla="*/ 114 w 438"/>
                  <a:gd name="T77" fmla="*/ 78 h 192"/>
                  <a:gd name="T78" fmla="*/ 126 w 438"/>
                  <a:gd name="T79" fmla="*/ 66 h 192"/>
                  <a:gd name="T80" fmla="*/ 126 w 438"/>
                  <a:gd name="T81" fmla="*/ 48 h 192"/>
                  <a:gd name="T82" fmla="*/ 408 w 438"/>
                  <a:gd name="T83" fmla="*/ 0 h 192"/>
                  <a:gd name="T84" fmla="*/ 426 w 438"/>
                  <a:gd name="T85" fmla="*/ 24 h 192"/>
                  <a:gd name="T86" fmla="*/ 414 w 438"/>
                  <a:gd name="T87" fmla="*/ 12 h 192"/>
                  <a:gd name="T88" fmla="*/ 420 w 438"/>
                  <a:gd name="T89" fmla="*/ 24 h 192"/>
                  <a:gd name="T90" fmla="*/ 408 w 438"/>
                  <a:gd name="T91" fmla="*/ 18 h 192"/>
                  <a:gd name="T92" fmla="*/ 414 w 438"/>
                  <a:gd name="T93" fmla="*/ 24 h 192"/>
                  <a:gd name="T94" fmla="*/ 402 w 438"/>
                  <a:gd name="T95" fmla="*/ 24 h 192"/>
                  <a:gd name="T96" fmla="*/ 402 w 438"/>
                  <a:gd name="T97" fmla="*/ 30 h 192"/>
                  <a:gd name="T98" fmla="*/ 396 w 438"/>
                  <a:gd name="T99" fmla="*/ 30 h 192"/>
                  <a:gd name="T100" fmla="*/ 396 w 438"/>
                  <a:gd name="T101" fmla="*/ 36 h 192"/>
                  <a:gd name="T102" fmla="*/ 384 w 438"/>
                  <a:gd name="T103" fmla="*/ 36 h 192"/>
                  <a:gd name="T104" fmla="*/ 372 w 438"/>
                  <a:gd name="T105" fmla="*/ 18 h 192"/>
                  <a:gd name="T106" fmla="*/ 384 w 438"/>
                  <a:gd name="T107" fmla="*/ 48 h 192"/>
                  <a:gd name="T108" fmla="*/ 414 w 438"/>
                  <a:gd name="T109" fmla="*/ 36 h 192"/>
                  <a:gd name="T110" fmla="*/ 414 w 438"/>
                  <a:gd name="T111" fmla="*/ 54 h 192"/>
                  <a:gd name="T112" fmla="*/ 420 w 438"/>
                  <a:gd name="T113" fmla="*/ 54 h 192"/>
                  <a:gd name="T114" fmla="*/ 426 w 438"/>
                  <a:gd name="T115" fmla="*/ 36 h 192"/>
                  <a:gd name="T116" fmla="*/ 438 w 438"/>
                  <a:gd name="T117" fmla="*/ 54 h 192"/>
                  <a:gd name="T118" fmla="*/ 438 w 438"/>
                  <a:gd name="T119" fmla="*/ 60 h 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192"/>
                  <a:gd name="T182" fmla="*/ 438 w 438"/>
                  <a:gd name="T183" fmla="*/ 192 h 1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15" name="Freeform 341"/>
              <p:cNvSpPr>
                <a:spLocks noChangeAspect="1"/>
              </p:cNvSpPr>
              <p:nvPr/>
            </p:nvSpPr>
            <p:spPr bwMode="auto">
              <a:xfrm>
                <a:off x="2454" y="2310"/>
                <a:ext cx="6" cy="6"/>
              </a:xfrm>
              <a:custGeom>
                <a:avLst/>
                <a:gdLst>
                  <a:gd name="T0" fmla="*/ 6 w 6"/>
                  <a:gd name="T1" fmla="*/ 0 h 6"/>
                  <a:gd name="T2" fmla="*/ 0 w 6"/>
                  <a:gd name="T3" fmla="*/ 0 h 6"/>
                  <a:gd name="T4" fmla="*/ 6 w 6"/>
                  <a:gd name="T5" fmla="*/ 0 h 6"/>
                  <a:gd name="T6" fmla="*/ 6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16" name="Freeform 342"/>
              <p:cNvSpPr>
                <a:spLocks noChangeAspect="1"/>
              </p:cNvSpPr>
              <p:nvPr/>
            </p:nvSpPr>
            <p:spPr bwMode="auto">
              <a:xfrm>
                <a:off x="1080" y="1602"/>
                <a:ext cx="336" cy="210"/>
              </a:xfrm>
              <a:custGeom>
                <a:avLst/>
                <a:gdLst>
                  <a:gd name="T0" fmla="*/ 336 w 336"/>
                  <a:gd name="T1" fmla="*/ 210 h 210"/>
                  <a:gd name="T2" fmla="*/ 0 w 336"/>
                  <a:gd name="T3" fmla="*/ 198 h 210"/>
                  <a:gd name="T4" fmla="*/ 6 w 336"/>
                  <a:gd name="T5" fmla="*/ 174 h 210"/>
                  <a:gd name="T6" fmla="*/ 18 w 336"/>
                  <a:gd name="T7" fmla="*/ 0 h 210"/>
                  <a:gd name="T8" fmla="*/ 312 w 336"/>
                  <a:gd name="T9" fmla="*/ 18 h 210"/>
                  <a:gd name="T10" fmla="*/ 336 w 336"/>
                  <a:gd name="T11" fmla="*/ 210 h 210"/>
                  <a:gd name="T12" fmla="*/ 0 60000 65536"/>
                  <a:gd name="T13" fmla="*/ 0 60000 65536"/>
                  <a:gd name="T14" fmla="*/ 0 60000 65536"/>
                  <a:gd name="T15" fmla="*/ 0 60000 65536"/>
                  <a:gd name="T16" fmla="*/ 0 60000 65536"/>
                  <a:gd name="T17" fmla="*/ 0 60000 65536"/>
                  <a:gd name="T18" fmla="*/ 0 w 336"/>
                  <a:gd name="T19" fmla="*/ 0 h 210"/>
                  <a:gd name="T20" fmla="*/ 336 w 336"/>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336" h="210">
                    <a:moveTo>
                      <a:pt x="336" y="210"/>
                    </a:moveTo>
                    <a:lnTo>
                      <a:pt x="0" y="198"/>
                    </a:lnTo>
                    <a:lnTo>
                      <a:pt x="6" y="174"/>
                    </a:lnTo>
                    <a:lnTo>
                      <a:pt x="18" y="0"/>
                    </a:lnTo>
                    <a:lnTo>
                      <a:pt x="312" y="18"/>
                    </a:lnTo>
                    <a:lnTo>
                      <a:pt x="336" y="21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17" name="Freeform 343"/>
              <p:cNvSpPr>
                <a:spLocks noChangeAspect="1"/>
              </p:cNvSpPr>
              <p:nvPr/>
            </p:nvSpPr>
            <p:spPr bwMode="auto">
              <a:xfrm>
                <a:off x="1080" y="1602"/>
                <a:ext cx="336" cy="216"/>
              </a:xfrm>
              <a:custGeom>
                <a:avLst/>
                <a:gdLst>
                  <a:gd name="T0" fmla="*/ 336 w 336"/>
                  <a:gd name="T1" fmla="*/ 210 h 216"/>
                  <a:gd name="T2" fmla="*/ 0 w 336"/>
                  <a:gd name="T3" fmla="*/ 198 h 216"/>
                  <a:gd name="T4" fmla="*/ 6 w 336"/>
                  <a:gd name="T5" fmla="*/ 174 h 216"/>
                  <a:gd name="T6" fmla="*/ 18 w 336"/>
                  <a:gd name="T7" fmla="*/ 0 h 216"/>
                  <a:gd name="T8" fmla="*/ 312 w 336"/>
                  <a:gd name="T9" fmla="*/ 18 h 216"/>
                  <a:gd name="T10" fmla="*/ 336 w 336"/>
                  <a:gd name="T11" fmla="*/ 210 h 216"/>
                  <a:gd name="T12" fmla="*/ 336 w 336"/>
                  <a:gd name="T13" fmla="*/ 216 h 216"/>
                  <a:gd name="T14" fmla="*/ 0 60000 65536"/>
                  <a:gd name="T15" fmla="*/ 0 60000 65536"/>
                  <a:gd name="T16" fmla="*/ 0 60000 65536"/>
                  <a:gd name="T17" fmla="*/ 0 60000 65536"/>
                  <a:gd name="T18" fmla="*/ 0 60000 65536"/>
                  <a:gd name="T19" fmla="*/ 0 60000 65536"/>
                  <a:gd name="T20" fmla="*/ 0 60000 65536"/>
                  <a:gd name="T21" fmla="*/ 0 w 336"/>
                  <a:gd name="T22" fmla="*/ 0 h 216"/>
                  <a:gd name="T23" fmla="*/ 336 w 336"/>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18" name="Freeform 344"/>
              <p:cNvSpPr>
                <a:spLocks noChangeAspect="1"/>
              </p:cNvSpPr>
              <p:nvPr/>
            </p:nvSpPr>
            <p:spPr bwMode="auto">
              <a:xfrm>
                <a:off x="1974" y="2010"/>
                <a:ext cx="210" cy="240"/>
              </a:xfrm>
              <a:custGeom>
                <a:avLst/>
                <a:gdLst>
                  <a:gd name="T0" fmla="*/ 210 w 210"/>
                  <a:gd name="T1" fmla="*/ 84 h 240"/>
                  <a:gd name="T2" fmla="*/ 204 w 210"/>
                  <a:gd name="T3" fmla="*/ 90 h 240"/>
                  <a:gd name="T4" fmla="*/ 210 w 210"/>
                  <a:gd name="T5" fmla="*/ 102 h 240"/>
                  <a:gd name="T6" fmla="*/ 204 w 210"/>
                  <a:gd name="T7" fmla="*/ 150 h 240"/>
                  <a:gd name="T8" fmla="*/ 168 w 210"/>
                  <a:gd name="T9" fmla="*/ 180 h 240"/>
                  <a:gd name="T10" fmla="*/ 168 w 210"/>
                  <a:gd name="T11" fmla="*/ 198 h 240"/>
                  <a:gd name="T12" fmla="*/ 156 w 210"/>
                  <a:gd name="T13" fmla="*/ 198 h 240"/>
                  <a:gd name="T14" fmla="*/ 150 w 210"/>
                  <a:gd name="T15" fmla="*/ 222 h 240"/>
                  <a:gd name="T16" fmla="*/ 132 w 210"/>
                  <a:gd name="T17" fmla="*/ 240 h 240"/>
                  <a:gd name="T18" fmla="*/ 114 w 210"/>
                  <a:gd name="T19" fmla="*/ 222 h 240"/>
                  <a:gd name="T20" fmla="*/ 78 w 210"/>
                  <a:gd name="T21" fmla="*/ 234 h 240"/>
                  <a:gd name="T22" fmla="*/ 48 w 210"/>
                  <a:gd name="T23" fmla="*/ 222 h 240"/>
                  <a:gd name="T24" fmla="*/ 36 w 210"/>
                  <a:gd name="T25" fmla="*/ 204 h 240"/>
                  <a:gd name="T26" fmla="*/ 18 w 210"/>
                  <a:gd name="T27" fmla="*/ 210 h 240"/>
                  <a:gd name="T28" fmla="*/ 0 w 210"/>
                  <a:gd name="T29" fmla="*/ 42 h 240"/>
                  <a:gd name="T30" fmla="*/ 18 w 210"/>
                  <a:gd name="T31" fmla="*/ 42 h 240"/>
                  <a:gd name="T32" fmla="*/ 60 w 210"/>
                  <a:gd name="T33" fmla="*/ 30 h 240"/>
                  <a:gd name="T34" fmla="*/ 60 w 210"/>
                  <a:gd name="T35" fmla="*/ 36 h 240"/>
                  <a:gd name="T36" fmla="*/ 96 w 210"/>
                  <a:gd name="T37" fmla="*/ 42 h 240"/>
                  <a:gd name="T38" fmla="*/ 90 w 210"/>
                  <a:gd name="T39" fmla="*/ 48 h 240"/>
                  <a:gd name="T40" fmla="*/ 114 w 210"/>
                  <a:gd name="T41" fmla="*/ 48 h 240"/>
                  <a:gd name="T42" fmla="*/ 150 w 210"/>
                  <a:gd name="T43" fmla="*/ 36 h 240"/>
                  <a:gd name="T44" fmla="*/ 162 w 210"/>
                  <a:gd name="T45" fmla="*/ 18 h 240"/>
                  <a:gd name="T46" fmla="*/ 198 w 210"/>
                  <a:gd name="T47" fmla="*/ 0 h 240"/>
                  <a:gd name="T48" fmla="*/ 210 w 210"/>
                  <a:gd name="T49" fmla="*/ 66 h 240"/>
                  <a:gd name="T50" fmla="*/ 210 w 210"/>
                  <a:gd name="T51" fmla="*/ 84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240"/>
                  <a:gd name="T80" fmla="*/ 210 w 210"/>
                  <a:gd name="T81" fmla="*/ 240 h 2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19" name="Freeform 345"/>
              <p:cNvSpPr>
                <a:spLocks noChangeAspect="1"/>
              </p:cNvSpPr>
              <p:nvPr/>
            </p:nvSpPr>
            <p:spPr bwMode="auto">
              <a:xfrm>
                <a:off x="1974" y="2010"/>
                <a:ext cx="210" cy="240"/>
              </a:xfrm>
              <a:custGeom>
                <a:avLst/>
                <a:gdLst>
                  <a:gd name="T0" fmla="*/ 210 w 210"/>
                  <a:gd name="T1" fmla="*/ 84 h 240"/>
                  <a:gd name="T2" fmla="*/ 204 w 210"/>
                  <a:gd name="T3" fmla="*/ 90 h 240"/>
                  <a:gd name="T4" fmla="*/ 210 w 210"/>
                  <a:gd name="T5" fmla="*/ 102 h 240"/>
                  <a:gd name="T6" fmla="*/ 204 w 210"/>
                  <a:gd name="T7" fmla="*/ 150 h 240"/>
                  <a:gd name="T8" fmla="*/ 168 w 210"/>
                  <a:gd name="T9" fmla="*/ 180 h 240"/>
                  <a:gd name="T10" fmla="*/ 168 w 210"/>
                  <a:gd name="T11" fmla="*/ 198 h 240"/>
                  <a:gd name="T12" fmla="*/ 156 w 210"/>
                  <a:gd name="T13" fmla="*/ 198 h 240"/>
                  <a:gd name="T14" fmla="*/ 150 w 210"/>
                  <a:gd name="T15" fmla="*/ 222 h 240"/>
                  <a:gd name="T16" fmla="*/ 132 w 210"/>
                  <a:gd name="T17" fmla="*/ 240 h 240"/>
                  <a:gd name="T18" fmla="*/ 114 w 210"/>
                  <a:gd name="T19" fmla="*/ 222 h 240"/>
                  <a:gd name="T20" fmla="*/ 78 w 210"/>
                  <a:gd name="T21" fmla="*/ 234 h 240"/>
                  <a:gd name="T22" fmla="*/ 48 w 210"/>
                  <a:gd name="T23" fmla="*/ 222 h 240"/>
                  <a:gd name="T24" fmla="*/ 36 w 210"/>
                  <a:gd name="T25" fmla="*/ 204 h 240"/>
                  <a:gd name="T26" fmla="*/ 18 w 210"/>
                  <a:gd name="T27" fmla="*/ 210 h 240"/>
                  <a:gd name="T28" fmla="*/ 0 w 210"/>
                  <a:gd name="T29" fmla="*/ 42 h 240"/>
                  <a:gd name="T30" fmla="*/ 18 w 210"/>
                  <a:gd name="T31" fmla="*/ 42 h 240"/>
                  <a:gd name="T32" fmla="*/ 60 w 210"/>
                  <a:gd name="T33" fmla="*/ 30 h 240"/>
                  <a:gd name="T34" fmla="*/ 60 w 210"/>
                  <a:gd name="T35" fmla="*/ 36 h 240"/>
                  <a:gd name="T36" fmla="*/ 96 w 210"/>
                  <a:gd name="T37" fmla="*/ 42 h 240"/>
                  <a:gd name="T38" fmla="*/ 90 w 210"/>
                  <a:gd name="T39" fmla="*/ 48 h 240"/>
                  <a:gd name="T40" fmla="*/ 114 w 210"/>
                  <a:gd name="T41" fmla="*/ 48 h 240"/>
                  <a:gd name="T42" fmla="*/ 150 w 210"/>
                  <a:gd name="T43" fmla="*/ 36 h 240"/>
                  <a:gd name="T44" fmla="*/ 162 w 210"/>
                  <a:gd name="T45" fmla="*/ 18 h 240"/>
                  <a:gd name="T46" fmla="*/ 198 w 210"/>
                  <a:gd name="T47" fmla="*/ 0 h 240"/>
                  <a:gd name="T48" fmla="*/ 210 w 210"/>
                  <a:gd name="T49" fmla="*/ 66 h 240"/>
                  <a:gd name="T50" fmla="*/ 210 w 210"/>
                  <a:gd name="T51" fmla="*/ 84 h 240"/>
                  <a:gd name="T52" fmla="*/ 210 w 210"/>
                  <a:gd name="T53" fmla="*/ 90 h 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240"/>
                  <a:gd name="T83" fmla="*/ 210 w 210"/>
                  <a:gd name="T84" fmla="*/ 240 h 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20" name="Freeform 346"/>
              <p:cNvSpPr>
                <a:spLocks noChangeAspect="1"/>
              </p:cNvSpPr>
              <p:nvPr/>
            </p:nvSpPr>
            <p:spPr bwMode="auto">
              <a:xfrm>
                <a:off x="1080" y="2370"/>
                <a:ext cx="444" cy="228"/>
              </a:xfrm>
              <a:custGeom>
                <a:avLst/>
                <a:gdLst>
                  <a:gd name="T0" fmla="*/ 432 w 444"/>
                  <a:gd name="T1" fmla="*/ 48 h 228"/>
                  <a:gd name="T2" fmla="*/ 444 w 444"/>
                  <a:gd name="T3" fmla="*/ 120 h 228"/>
                  <a:gd name="T4" fmla="*/ 438 w 444"/>
                  <a:gd name="T5" fmla="*/ 228 h 228"/>
                  <a:gd name="T6" fmla="*/ 402 w 444"/>
                  <a:gd name="T7" fmla="*/ 210 h 228"/>
                  <a:gd name="T8" fmla="*/ 342 w 444"/>
                  <a:gd name="T9" fmla="*/ 228 h 228"/>
                  <a:gd name="T10" fmla="*/ 324 w 444"/>
                  <a:gd name="T11" fmla="*/ 216 h 228"/>
                  <a:gd name="T12" fmla="*/ 312 w 444"/>
                  <a:gd name="T13" fmla="*/ 216 h 228"/>
                  <a:gd name="T14" fmla="*/ 312 w 444"/>
                  <a:gd name="T15" fmla="*/ 210 h 228"/>
                  <a:gd name="T16" fmla="*/ 300 w 444"/>
                  <a:gd name="T17" fmla="*/ 228 h 228"/>
                  <a:gd name="T18" fmla="*/ 294 w 444"/>
                  <a:gd name="T19" fmla="*/ 216 h 228"/>
                  <a:gd name="T20" fmla="*/ 288 w 444"/>
                  <a:gd name="T21" fmla="*/ 222 h 228"/>
                  <a:gd name="T22" fmla="*/ 270 w 444"/>
                  <a:gd name="T23" fmla="*/ 210 h 228"/>
                  <a:gd name="T24" fmla="*/ 258 w 444"/>
                  <a:gd name="T25" fmla="*/ 216 h 228"/>
                  <a:gd name="T26" fmla="*/ 246 w 444"/>
                  <a:gd name="T27" fmla="*/ 198 h 228"/>
                  <a:gd name="T28" fmla="*/ 228 w 444"/>
                  <a:gd name="T29" fmla="*/ 204 h 228"/>
                  <a:gd name="T30" fmla="*/ 192 w 444"/>
                  <a:gd name="T31" fmla="*/ 192 h 228"/>
                  <a:gd name="T32" fmla="*/ 186 w 444"/>
                  <a:gd name="T33" fmla="*/ 174 h 228"/>
                  <a:gd name="T34" fmla="*/ 168 w 444"/>
                  <a:gd name="T35" fmla="*/ 180 h 228"/>
                  <a:gd name="T36" fmla="*/ 150 w 444"/>
                  <a:gd name="T37" fmla="*/ 168 h 228"/>
                  <a:gd name="T38" fmla="*/ 156 w 444"/>
                  <a:gd name="T39" fmla="*/ 42 h 228"/>
                  <a:gd name="T40" fmla="*/ 0 w 444"/>
                  <a:gd name="T41" fmla="*/ 36 h 228"/>
                  <a:gd name="T42" fmla="*/ 6 w 444"/>
                  <a:gd name="T43" fmla="*/ 0 h 228"/>
                  <a:gd name="T44" fmla="*/ 54 w 444"/>
                  <a:gd name="T45" fmla="*/ 6 h 228"/>
                  <a:gd name="T46" fmla="*/ 432 w 444"/>
                  <a:gd name="T47" fmla="*/ 12 h 228"/>
                  <a:gd name="T48" fmla="*/ 432 w 444"/>
                  <a:gd name="T49" fmla="*/ 36 h 228"/>
                  <a:gd name="T50" fmla="*/ 432 w 444"/>
                  <a:gd name="T51" fmla="*/ 48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4"/>
                  <a:gd name="T79" fmla="*/ 0 h 228"/>
                  <a:gd name="T80" fmla="*/ 444 w 444"/>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21" name="Freeform 347"/>
              <p:cNvSpPr>
                <a:spLocks noChangeAspect="1"/>
              </p:cNvSpPr>
              <p:nvPr/>
            </p:nvSpPr>
            <p:spPr bwMode="auto">
              <a:xfrm>
                <a:off x="1080" y="2370"/>
                <a:ext cx="444" cy="228"/>
              </a:xfrm>
              <a:custGeom>
                <a:avLst/>
                <a:gdLst>
                  <a:gd name="T0" fmla="*/ 432 w 444"/>
                  <a:gd name="T1" fmla="*/ 48 h 228"/>
                  <a:gd name="T2" fmla="*/ 444 w 444"/>
                  <a:gd name="T3" fmla="*/ 120 h 228"/>
                  <a:gd name="T4" fmla="*/ 438 w 444"/>
                  <a:gd name="T5" fmla="*/ 228 h 228"/>
                  <a:gd name="T6" fmla="*/ 402 w 444"/>
                  <a:gd name="T7" fmla="*/ 210 h 228"/>
                  <a:gd name="T8" fmla="*/ 342 w 444"/>
                  <a:gd name="T9" fmla="*/ 228 h 228"/>
                  <a:gd name="T10" fmla="*/ 324 w 444"/>
                  <a:gd name="T11" fmla="*/ 216 h 228"/>
                  <a:gd name="T12" fmla="*/ 312 w 444"/>
                  <a:gd name="T13" fmla="*/ 216 h 228"/>
                  <a:gd name="T14" fmla="*/ 312 w 444"/>
                  <a:gd name="T15" fmla="*/ 210 h 228"/>
                  <a:gd name="T16" fmla="*/ 300 w 444"/>
                  <a:gd name="T17" fmla="*/ 228 h 228"/>
                  <a:gd name="T18" fmla="*/ 294 w 444"/>
                  <a:gd name="T19" fmla="*/ 216 h 228"/>
                  <a:gd name="T20" fmla="*/ 288 w 444"/>
                  <a:gd name="T21" fmla="*/ 222 h 228"/>
                  <a:gd name="T22" fmla="*/ 270 w 444"/>
                  <a:gd name="T23" fmla="*/ 210 h 228"/>
                  <a:gd name="T24" fmla="*/ 258 w 444"/>
                  <a:gd name="T25" fmla="*/ 216 h 228"/>
                  <a:gd name="T26" fmla="*/ 246 w 444"/>
                  <a:gd name="T27" fmla="*/ 198 h 228"/>
                  <a:gd name="T28" fmla="*/ 228 w 444"/>
                  <a:gd name="T29" fmla="*/ 204 h 228"/>
                  <a:gd name="T30" fmla="*/ 192 w 444"/>
                  <a:gd name="T31" fmla="*/ 192 h 228"/>
                  <a:gd name="T32" fmla="*/ 186 w 444"/>
                  <a:gd name="T33" fmla="*/ 174 h 228"/>
                  <a:gd name="T34" fmla="*/ 168 w 444"/>
                  <a:gd name="T35" fmla="*/ 180 h 228"/>
                  <a:gd name="T36" fmla="*/ 150 w 444"/>
                  <a:gd name="T37" fmla="*/ 168 h 228"/>
                  <a:gd name="T38" fmla="*/ 156 w 444"/>
                  <a:gd name="T39" fmla="*/ 42 h 228"/>
                  <a:gd name="T40" fmla="*/ 0 w 444"/>
                  <a:gd name="T41" fmla="*/ 36 h 228"/>
                  <a:gd name="T42" fmla="*/ 6 w 444"/>
                  <a:gd name="T43" fmla="*/ 0 h 228"/>
                  <a:gd name="T44" fmla="*/ 54 w 444"/>
                  <a:gd name="T45" fmla="*/ 6 h 228"/>
                  <a:gd name="T46" fmla="*/ 432 w 444"/>
                  <a:gd name="T47" fmla="*/ 12 h 228"/>
                  <a:gd name="T48" fmla="*/ 432 w 444"/>
                  <a:gd name="T49" fmla="*/ 36 h 228"/>
                  <a:gd name="T50" fmla="*/ 432 w 444"/>
                  <a:gd name="T51" fmla="*/ 48 h 228"/>
                  <a:gd name="T52" fmla="*/ 432 w 444"/>
                  <a:gd name="T53" fmla="*/ 54 h 2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228"/>
                  <a:gd name="T83" fmla="*/ 444 w 444"/>
                  <a:gd name="T84" fmla="*/ 228 h 2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22" name="Freeform 348"/>
              <p:cNvSpPr>
                <a:spLocks noChangeAspect="1"/>
              </p:cNvSpPr>
              <p:nvPr/>
            </p:nvSpPr>
            <p:spPr bwMode="auto">
              <a:xfrm>
                <a:off x="126" y="1614"/>
                <a:ext cx="402" cy="342"/>
              </a:xfrm>
              <a:custGeom>
                <a:avLst/>
                <a:gdLst>
                  <a:gd name="T0" fmla="*/ 186 w 402"/>
                  <a:gd name="T1" fmla="*/ 306 h 342"/>
                  <a:gd name="T2" fmla="*/ 0 w 402"/>
                  <a:gd name="T3" fmla="*/ 252 h 342"/>
                  <a:gd name="T4" fmla="*/ 0 w 402"/>
                  <a:gd name="T5" fmla="*/ 198 h 342"/>
                  <a:gd name="T6" fmla="*/ 30 w 402"/>
                  <a:gd name="T7" fmla="*/ 150 h 342"/>
                  <a:gd name="T8" fmla="*/ 78 w 402"/>
                  <a:gd name="T9" fmla="*/ 42 h 342"/>
                  <a:gd name="T10" fmla="*/ 84 w 402"/>
                  <a:gd name="T11" fmla="*/ 0 h 342"/>
                  <a:gd name="T12" fmla="*/ 108 w 402"/>
                  <a:gd name="T13" fmla="*/ 6 h 342"/>
                  <a:gd name="T14" fmla="*/ 126 w 402"/>
                  <a:gd name="T15" fmla="*/ 18 h 342"/>
                  <a:gd name="T16" fmla="*/ 126 w 402"/>
                  <a:gd name="T17" fmla="*/ 48 h 342"/>
                  <a:gd name="T18" fmla="*/ 144 w 402"/>
                  <a:gd name="T19" fmla="*/ 60 h 342"/>
                  <a:gd name="T20" fmla="*/ 168 w 402"/>
                  <a:gd name="T21" fmla="*/ 54 h 342"/>
                  <a:gd name="T22" fmla="*/ 198 w 402"/>
                  <a:gd name="T23" fmla="*/ 72 h 342"/>
                  <a:gd name="T24" fmla="*/ 300 w 402"/>
                  <a:gd name="T25" fmla="*/ 72 h 342"/>
                  <a:gd name="T26" fmla="*/ 384 w 402"/>
                  <a:gd name="T27" fmla="*/ 90 h 342"/>
                  <a:gd name="T28" fmla="*/ 402 w 402"/>
                  <a:gd name="T29" fmla="*/ 120 h 342"/>
                  <a:gd name="T30" fmla="*/ 348 w 402"/>
                  <a:gd name="T31" fmla="*/ 186 h 342"/>
                  <a:gd name="T32" fmla="*/ 360 w 402"/>
                  <a:gd name="T33" fmla="*/ 204 h 342"/>
                  <a:gd name="T34" fmla="*/ 324 w 402"/>
                  <a:gd name="T35" fmla="*/ 342 h 342"/>
                  <a:gd name="T36" fmla="*/ 216 w 402"/>
                  <a:gd name="T37" fmla="*/ 312 h 342"/>
                  <a:gd name="T38" fmla="*/ 186 w 402"/>
                  <a:gd name="T39" fmla="*/ 306 h 3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2"/>
                  <a:gd name="T61" fmla="*/ 0 h 342"/>
                  <a:gd name="T62" fmla="*/ 402 w 402"/>
                  <a:gd name="T63" fmla="*/ 342 h 3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23" name="Freeform 349"/>
              <p:cNvSpPr>
                <a:spLocks noChangeAspect="1"/>
              </p:cNvSpPr>
              <p:nvPr/>
            </p:nvSpPr>
            <p:spPr bwMode="auto">
              <a:xfrm>
                <a:off x="126" y="1614"/>
                <a:ext cx="402" cy="342"/>
              </a:xfrm>
              <a:custGeom>
                <a:avLst/>
                <a:gdLst>
                  <a:gd name="T0" fmla="*/ 186 w 402"/>
                  <a:gd name="T1" fmla="*/ 306 h 342"/>
                  <a:gd name="T2" fmla="*/ 0 w 402"/>
                  <a:gd name="T3" fmla="*/ 252 h 342"/>
                  <a:gd name="T4" fmla="*/ 0 w 402"/>
                  <a:gd name="T5" fmla="*/ 198 h 342"/>
                  <a:gd name="T6" fmla="*/ 30 w 402"/>
                  <a:gd name="T7" fmla="*/ 150 h 342"/>
                  <a:gd name="T8" fmla="*/ 78 w 402"/>
                  <a:gd name="T9" fmla="*/ 42 h 342"/>
                  <a:gd name="T10" fmla="*/ 84 w 402"/>
                  <a:gd name="T11" fmla="*/ 0 h 342"/>
                  <a:gd name="T12" fmla="*/ 108 w 402"/>
                  <a:gd name="T13" fmla="*/ 6 h 342"/>
                  <a:gd name="T14" fmla="*/ 126 w 402"/>
                  <a:gd name="T15" fmla="*/ 18 h 342"/>
                  <a:gd name="T16" fmla="*/ 126 w 402"/>
                  <a:gd name="T17" fmla="*/ 48 h 342"/>
                  <a:gd name="T18" fmla="*/ 144 w 402"/>
                  <a:gd name="T19" fmla="*/ 60 h 342"/>
                  <a:gd name="T20" fmla="*/ 168 w 402"/>
                  <a:gd name="T21" fmla="*/ 54 h 342"/>
                  <a:gd name="T22" fmla="*/ 198 w 402"/>
                  <a:gd name="T23" fmla="*/ 72 h 342"/>
                  <a:gd name="T24" fmla="*/ 300 w 402"/>
                  <a:gd name="T25" fmla="*/ 72 h 342"/>
                  <a:gd name="T26" fmla="*/ 384 w 402"/>
                  <a:gd name="T27" fmla="*/ 90 h 342"/>
                  <a:gd name="T28" fmla="*/ 402 w 402"/>
                  <a:gd name="T29" fmla="*/ 120 h 342"/>
                  <a:gd name="T30" fmla="*/ 348 w 402"/>
                  <a:gd name="T31" fmla="*/ 186 h 342"/>
                  <a:gd name="T32" fmla="*/ 360 w 402"/>
                  <a:gd name="T33" fmla="*/ 204 h 342"/>
                  <a:gd name="T34" fmla="*/ 324 w 402"/>
                  <a:gd name="T35" fmla="*/ 342 h 342"/>
                  <a:gd name="T36" fmla="*/ 216 w 402"/>
                  <a:gd name="T37" fmla="*/ 312 h 342"/>
                  <a:gd name="T38" fmla="*/ 186 w 402"/>
                  <a:gd name="T39" fmla="*/ 306 h 342"/>
                  <a:gd name="T40" fmla="*/ 186 w 402"/>
                  <a:gd name="T41" fmla="*/ 312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2"/>
                  <a:gd name="T64" fmla="*/ 0 h 342"/>
                  <a:gd name="T65" fmla="*/ 402 w 402"/>
                  <a:gd name="T66" fmla="*/ 342 h 3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24" name="Freeform 350"/>
              <p:cNvSpPr>
                <a:spLocks noChangeAspect="1"/>
              </p:cNvSpPr>
              <p:nvPr/>
            </p:nvSpPr>
            <p:spPr bwMode="auto">
              <a:xfrm>
                <a:off x="2172" y="1962"/>
                <a:ext cx="294" cy="186"/>
              </a:xfrm>
              <a:custGeom>
                <a:avLst/>
                <a:gdLst>
                  <a:gd name="T0" fmla="*/ 30 w 294"/>
                  <a:gd name="T1" fmla="*/ 24 h 186"/>
                  <a:gd name="T2" fmla="*/ 36 w 294"/>
                  <a:gd name="T3" fmla="*/ 36 h 186"/>
                  <a:gd name="T4" fmla="*/ 240 w 294"/>
                  <a:gd name="T5" fmla="*/ 0 h 186"/>
                  <a:gd name="T6" fmla="*/ 264 w 294"/>
                  <a:gd name="T7" fmla="*/ 24 h 186"/>
                  <a:gd name="T8" fmla="*/ 282 w 294"/>
                  <a:gd name="T9" fmla="*/ 30 h 186"/>
                  <a:gd name="T10" fmla="*/ 264 w 294"/>
                  <a:gd name="T11" fmla="*/ 60 h 186"/>
                  <a:gd name="T12" fmla="*/ 270 w 294"/>
                  <a:gd name="T13" fmla="*/ 84 h 186"/>
                  <a:gd name="T14" fmla="*/ 294 w 294"/>
                  <a:gd name="T15" fmla="*/ 108 h 186"/>
                  <a:gd name="T16" fmla="*/ 270 w 294"/>
                  <a:gd name="T17" fmla="*/ 138 h 186"/>
                  <a:gd name="T18" fmla="*/ 264 w 294"/>
                  <a:gd name="T19" fmla="*/ 138 h 186"/>
                  <a:gd name="T20" fmla="*/ 252 w 294"/>
                  <a:gd name="T21" fmla="*/ 144 h 186"/>
                  <a:gd name="T22" fmla="*/ 234 w 294"/>
                  <a:gd name="T23" fmla="*/ 150 h 186"/>
                  <a:gd name="T24" fmla="*/ 72 w 294"/>
                  <a:gd name="T25" fmla="*/ 180 h 186"/>
                  <a:gd name="T26" fmla="*/ 60 w 294"/>
                  <a:gd name="T27" fmla="*/ 180 h 186"/>
                  <a:gd name="T28" fmla="*/ 24 w 294"/>
                  <a:gd name="T29" fmla="*/ 186 h 186"/>
                  <a:gd name="T30" fmla="*/ 12 w 294"/>
                  <a:gd name="T31" fmla="*/ 132 h 186"/>
                  <a:gd name="T32" fmla="*/ 12 w 294"/>
                  <a:gd name="T33" fmla="*/ 114 h 186"/>
                  <a:gd name="T34" fmla="*/ 0 w 294"/>
                  <a:gd name="T35" fmla="*/ 48 h 186"/>
                  <a:gd name="T36" fmla="*/ 30 w 294"/>
                  <a:gd name="T37" fmla="*/ 24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4"/>
                  <a:gd name="T58" fmla="*/ 0 h 186"/>
                  <a:gd name="T59" fmla="*/ 294 w 294"/>
                  <a:gd name="T60" fmla="*/ 186 h 1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25" name="Freeform 351"/>
              <p:cNvSpPr>
                <a:spLocks noChangeAspect="1"/>
              </p:cNvSpPr>
              <p:nvPr/>
            </p:nvSpPr>
            <p:spPr bwMode="auto">
              <a:xfrm>
                <a:off x="2172" y="1962"/>
                <a:ext cx="294" cy="186"/>
              </a:xfrm>
              <a:custGeom>
                <a:avLst/>
                <a:gdLst>
                  <a:gd name="T0" fmla="*/ 30 w 294"/>
                  <a:gd name="T1" fmla="*/ 24 h 186"/>
                  <a:gd name="T2" fmla="*/ 36 w 294"/>
                  <a:gd name="T3" fmla="*/ 36 h 186"/>
                  <a:gd name="T4" fmla="*/ 240 w 294"/>
                  <a:gd name="T5" fmla="*/ 0 h 186"/>
                  <a:gd name="T6" fmla="*/ 264 w 294"/>
                  <a:gd name="T7" fmla="*/ 24 h 186"/>
                  <a:gd name="T8" fmla="*/ 282 w 294"/>
                  <a:gd name="T9" fmla="*/ 30 h 186"/>
                  <a:gd name="T10" fmla="*/ 264 w 294"/>
                  <a:gd name="T11" fmla="*/ 60 h 186"/>
                  <a:gd name="T12" fmla="*/ 270 w 294"/>
                  <a:gd name="T13" fmla="*/ 84 h 186"/>
                  <a:gd name="T14" fmla="*/ 294 w 294"/>
                  <a:gd name="T15" fmla="*/ 108 h 186"/>
                  <a:gd name="T16" fmla="*/ 270 w 294"/>
                  <a:gd name="T17" fmla="*/ 138 h 186"/>
                  <a:gd name="T18" fmla="*/ 264 w 294"/>
                  <a:gd name="T19" fmla="*/ 138 h 186"/>
                  <a:gd name="T20" fmla="*/ 252 w 294"/>
                  <a:gd name="T21" fmla="*/ 144 h 186"/>
                  <a:gd name="T22" fmla="*/ 234 w 294"/>
                  <a:gd name="T23" fmla="*/ 150 h 186"/>
                  <a:gd name="T24" fmla="*/ 72 w 294"/>
                  <a:gd name="T25" fmla="*/ 180 h 186"/>
                  <a:gd name="T26" fmla="*/ 60 w 294"/>
                  <a:gd name="T27" fmla="*/ 180 h 186"/>
                  <a:gd name="T28" fmla="*/ 24 w 294"/>
                  <a:gd name="T29" fmla="*/ 186 h 186"/>
                  <a:gd name="T30" fmla="*/ 12 w 294"/>
                  <a:gd name="T31" fmla="*/ 132 h 186"/>
                  <a:gd name="T32" fmla="*/ 12 w 294"/>
                  <a:gd name="T33" fmla="*/ 114 h 186"/>
                  <a:gd name="T34" fmla="*/ 0 w 294"/>
                  <a:gd name="T35" fmla="*/ 48 h 186"/>
                  <a:gd name="T36" fmla="*/ 30 w 294"/>
                  <a:gd name="T37" fmla="*/ 24 h 186"/>
                  <a:gd name="T38" fmla="*/ 30 w 294"/>
                  <a:gd name="T39" fmla="*/ 30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4"/>
                  <a:gd name="T61" fmla="*/ 0 h 186"/>
                  <a:gd name="T62" fmla="*/ 294 w 294"/>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26" name="Freeform 352"/>
              <p:cNvSpPr>
                <a:spLocks noChangeAspect="1"/>
              </p:cNvSpPr>
              <p:nvPr/>
            </p:nvSpPr>
            <p:spPr bwMode="auto">
              <a:xfrm>
                <a:off x="2580" y="1914"/>
                <a:ext cx="36" cy="48"/>
              </a:xfrm>
              <a:custGeom>
                <a:avLst/>
                <a:gdLst>
                  <a:gd name="T0" fmla="*/ 36 w 36"/>
                  <a:gd name="T1" fmla="*/ 30 h 48"/>
                  <a:gd name="T2" fmla="*/ 30 w 36"/>
                  <a:gd name="T3" fmla="*/ 36 h 48"/>
                  <a:gd name="T4" fmla="*/ 24 w 36"/>
                  <a:gd name="T5" fmla="*/ 24 h 48"/>
                  <a:gd name="T6" fmla="*/ 24 w 36"/>
                  <a:gd name="T7" fmla="*/ 42 h 48"/>
                  <a:gd name="T8" fmla="*/ 6 w 36"/>
                  <a:gd name="T9" fmla="*/ 48 h 48"/>
                  <a:gd name="T10" fmla="*/ 0 w 36"/>
                  <a:gd name="T11" fmla="*/ 6 h 48"/>
                  <a:gd name="T12" fmla="*/ 18 w 36"/>
                  <a:gd name="T13" fmla="*/ 0 h 48"/>
                  <a:gd name="T14" fmla="*/ 36 w 36"/>
                  <a:gd name="T15" fmla="*/ 24 h 48"/>
                  <a:gd name="T16" fmla="*/ 36 w 36"/>
                  <a:gd name="T17" fmla="*/ 3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8"/>
                  <a:gd name="T29" fmla="*/ 36 w 3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27" name="Freeform 353"/>
              <p:cNvSpPr>
                <a:spLocks noChangeAspect="1"/>
              </p:cNvSpPr>
              <p:nvPr/>
            </p:nvSpPr>
            <p:spPr bwMode="auto">
              <a:xfrm>
                <a:off x="2580" y="1914"/>
                <a:ext cx="36" cy="48"/>
              </a:xfrm>
              <a:custGeom>
                <a:avLst/>
                <a:gdLst>
                  <a:gd name="T0" fmla="*/ 36 w 36"/>
                  <a:gd name="T1" fmla="*/ 30 h 48"/>
                  <a:gd name="T2" fmla="*/ 30 w 36"/>
                  <a:gd name="T3" fmla="*/ 36 h 48"/>
                  <a:gd name="T4" fmla="*/ 24 w 36"/>
                  <a:gd name="T5" fmla="*/ 24 h 48"/>
                  <a:gd name="T6" fmla="*/ 24 w 36"/>
                  <a:gd name="T7" fmla="*/ 42 h 48"/>
                  <a:gd name="T8" fmla="*/ 6 w 36"/>
                  <a:gd name="T9" fmla="*/ 48 h 48"/>
                  <a:gd name="T10" fmla="*/ 0 w 36"/>
                  <a:gd name="T11" fmla="*/ 6 h 48"/>
                  <a:gd name="T12" fmla="*/ 18 w 36"/>
                  <a:gd name="T13" fmla="*/ 0 h 48"/>
                  <a:gd name="T14" fmla="*/ 36 w 36"/>
                  <a:gd name="T15" fmla="*/ 24 h 48"/>
                  <a:gd name="T16" fmla="*/ 36 w 36"/>
                  <a:gd name="T17" fmla="*/ 30 h 48"/>
                  <a:gd name="T18" fmla="*/ 36 w 36"/>
                  <a:gd name="T19" fmla="*/ 3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8"/>
                  <a:gd name="T32" fmla="*/ 36 w 3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28" name="Freeform 354"/>
              <p:cNvSpPr>
                <a:spLocks noChangeAspect="1"/>
              </p:cNvSpPr>
              <p:nvPr/>
            </p:nvSpPr>
            <p:spPr bwMode="auto">
              <a:xfrm>
                <a:off x="2100" y="2442"/>
                <a:ext cx="258" cy="198"/>
              </a:xfrm>
              <a:custGeom>
                <a:avLst/>
                <a:gdLst>
                  <a:gd name="T0" fmla="*/ 258 w 258"/>
                  <a:gd name="T1" fmla="*/ 60 h 198"/>
                  <a:gd name="T2" fmla="*/ 228 w 258"/>
                  <a:gd name="T3" fmla="*/ 102 h 198"/>
                  <a:gd name="T4" fmla="*/ 234 w 258"/>
                  <a:gd name="T5" fmla="*/ 114 h 198"/>
                  <a:gd name="T6" fmla="*/ 204 w 258"/>
                  <a:gd name="T7" fmla="*/ 144 h 198"/>
                  <a:gd name="T8" fmla="*/ 198 w 258"/>
                  <a:gd name="T9" fmla="*/ 138 h 198"/>
                  <a:gd name="T10" fmla="*/ 198 w 258"/>
                  <a:gd name="T11" fmla="*/ 150 h 198"/>
                  <a:gd name="T12" fmla="*/ 168 w 258"/>
                  <a:gd name="T13" fmla="*/ 168 h 198"/>
                  <a:gd name="T14" fmla="*/ 168 w 258"/>
                  <a:gd name="T15" fmla="*/ 180 h 198"/>
                  <a:gd name="T16" fmla="*/ 156 w 258"/>
                  <a:gd name="T17" fmla="*/ 174 h 198"/>
                  <a:gd name="T18" fmla="*/ 162 w 258"/>
                  <a:gd name="T19" fmla="*/ 186 h 198"/>
                  <a:gd name="T20" fmla="*/ 156 w 258"/>
                  <a:gd name="T21" fmla="*/ 198 h 198"/>
                  <a:gd name="T22" fmla="*/ 138 w 258"/>
                  <a:gd name="T23" fmla="*/ 192 h 198"/>
                  <a:gd name="T24" fmla="*/ 114 w 258"/>
                  <a:gd name="T25" fmla="*/ 144 h 198"/>
                  <a:gd name="T26" fmla="*/ 48 w 258"/>
                  <a:gd name="T27" fmla="*/ 90 h 198"/>
                  <a:gd name="T28" fmla="*/ 30 w 258"/>
                  <a:gd name="T29" fmla="*/ 60 h 198"/>
                  <a:gd name="T30" fmla="*/ 0 w 258"/>
                  <a:gd name="T31" fmla="*/ 48 h 198"/>
                  <a:gd name="T32" fmla="*/ 12 w 258"/>
                  <a:gd name="T33" fmla="*/ 30 h 198"/>
                  <a:gd name="T34" fmla="*/ 48 w 258"/>
                  <a:gd name="T35" fmla="*/ 12 h 198"/>
                  <a:gd name="T36" fmla="*/ 114 w 258"/>
                  <a:gd name="T37" fmla="*/ 0 h 198"/>
                  <a:gd name="T38" fmla="*/ 132 w 258"/>
                  <a:gd name="T39" fmla="*/ 24 h 198"/>
                  <a:gd name="T40" fmla="*/ 192 w 258"/>
                  <a:gd name="T41" fmla="*/ 12 h 198"/>
                  <a:gd name="T42" fmla="*/ 252 w 258"/>
                  <a:gd name="T43" fmla="*/ 60 h 198"/>
                  <a:gd name="T44" fmla="*/ 258 w 258"/>
                  <a:gd name="T45" fmla="*/ 60 h 1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8"/>
                  <a:gd name="T70" fmla="*/ 0 h 198"/>
                  <a:gd name="T71" fmla="*/ 258 w 258"/>
                  <a:gd name="T72" fmla="*/ 198 h 1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29" name="Freeform 355"/>
              <p:cNvSpPr>
                <a:spLocks noChangeAspect="1"/>
              </p:cNvSpPr>
              <p:nvPr/>
            </p:nvSpPr>
            <p:spPr bwMode="auto">
              <a:xfrm>
                <a:off x="2100" y="2442"/>
                <a:ext cx="258" cy="198"/>
              </a:xfrm>
              <a:custGeom>
                <a:avLst/>
                <a:gdLst>
                  <a:gd name="T0" fmla="*/ 258 w 258"/>
                  <a:gd name="T1" fmla="*/ 60 h 198"/>
                  <a:gd name="T2" fmla="*/ 228 w 258"/>
                  <a:gd name="T3" fmla="*/ 102 h 198"/>
                  <a:gd name="T4" fmla="*/ 234 w 258"/>
                  <a:gd name="T5" fmla="*/ 114 h 198"/>
                  <a:gd name="T6" fmla="*/ 204 w 258"/>
                  <a:gd name="T7" fmla="*/ 144 h 198"/>
                  <a:gd name="T8" fmla="*/ 198 w 258"/>
                  <a:gd name="T9" fmla="*/ 138 h 198"/>
                  <a:gd name="T10" fmla="*/ 198 w 258"/>
                  <a:gd name="T11" fmla="*/ 150 h 198"/>
                  <a:gd name="T12" fmla="*/ 168 w 258"/>
                  <a:gd name="T13" fmla="*/ 168 h 198"/>
                  <a:gd name="T14" fmla="*/ 168 w 258"/>
                  <a:gd name="T15" fmla="*/ 180 h 198"/>
                  <a:gd name="T16" fmla="*/ 156 w 258"/>
                  <a:gd name="T17" fmla="*/ 174 h 198"/>
                  <a:gd name="T18" fmla="*/ 162 w 258"/>
                  <a:gd name="T19" fmla="*/ 186 h 198"/>
                  <a:gd name="T20" fmla="*/ 156 w 258"/>
                  <a:gd name="T21" fmla="*/ 198 h 198"/>
                  <a:gd name="T22" fmla="*/ 138 w 258"/>
                  <a:gd name="T23" fmla="*/ 192 h 198"/>
                  <a:gd name="T24" fmla="*/ 114 w 258"/>
                  <a:gd name="T25" fmla="*/ 144 h 198"/>
                  <a:gd name="T26" fmla="*/ 48 w 258"/>
                  <a:gd name="T27" fmla="*/ 90 h 198"/>
                  <a:gd name="T28" fmla="*/ 30 w 258"/>
                  <a:gd name="T29" fmla="*/ 60 h 198"/>
                  <a:gd name="T30" fmla="*/ 0 w 258"/>
                  <a:gd name="T31" fmla="*/ 48 h 198"/>
                  <a:gd name="T32" fmla="*/ 12 w 258"/>
                  <a:gd name="T33" fmla="*/ 30 h 198"/>
                  <a:gd name="T34" fmla="*/ 48 w 258"/>
                  <a:gd name="T35" fmla="*/ 12 h 198"/>
                  <a:gd name="T36" fmla="*/ 114 w 258"/>
                  <a:gd name="T37" fmla="*/ 0 h 198"/>
                  <a:gd name="T38" fmla="*/ 132 w 258"/>
                  <a:gd name="T39" fmla="*/ 24 h 198"/>
                  <a:gd name="T40" fmla="*/ 192 w 258"/>
                  <a:gd name="T41" fmla="*/ 12 h 198"/>
                  <a:gd name="T42" fmla="*/ 252 w 258"/>
                  <a:gd name="T43" fmla="*/ 60 h 198"/>
                  <a:gd name="T44" fmla="*/ 258 w 258"/>
                  <a:gd name="T45" fmla="*/ 60 h 198"/>
                  <a:gd name="T46" fmla="*/ 258 w 258"/>
                  <a:gd name="T47" fmla="*/ 66 h 1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98"/>
                  <a:gd name="T74" fmla="*/ 258 w 258"/>
                  <a:gd name="T75" fmla="*/ 198 h 1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30" name="Freeform 356"/>
              <p:cNvSpPr>
                <a:spLocks noChangeAspect="1"/>
              </p:cNvSpPr>
              <p:nvPr/>
            </p:nvSpPr>
            <p:spPr bwMode="auto">
              <a:xfrm>
                <a:off x="1062" y="1800"/>
                <a:ext cx="360" cy="234"/>
              </a:xfrm>
              <a:custGeom>
                <a:avLst/>
                <a:gdLst>
                  <a:gd name="T0" fmla="*/ 360 w 360"/>
                  <a:gd name="T1" fmla="*/ 168 h 234"/>
                  <a:gd name="T2" fmla="*/ 354 w 360"/>
                  <a:gd name="T3" fmla="*/ 174 h 234"/>
                  <a:gd name="T4" fmla="*/ 360 w 360"/>
                  <a:gd name="T5" fmla="*/ 192 h 234"/>
                  <a:gd name="T6" fmla="*/ 348 w 360"/>
                  <a:gd name="T7" fmla="*/ 216 h 234"/>
                  <a:gd name="T8" fmla="*/ 360 w 360"/>
                  <a:gd name="T9" fmla="*/ 234 h 234"/>
                  <a:gd name="T10" fmla="*/ 354 w 360"/>
                  <a:gd name="T11" fmla="*/ 234 h 234"/>
                  <a:gd name="T12" fmla="*/ 324 w 360"/>
                  <a:gd name="T13" fmla="*/ 210 h 234"/>
                  <a:gd name="T14" fmla="*/ 288 w 360"/>
                  <a:gd name="T15" fmla="*/ 216 h 234"/>
                  <a:gd name="T16" fmla="*/ 264 w 360"/>
                  <a:gd name="T17" fmla="*/ 198 h 234"/>
                  <a:gd name="T18" fmla="*/ 0 w 360"/>
                  <a:gd name="T19" fmla="*/ 186 h 234"/>
                  <a:gd name="T20" fmla="*/ 6 w 360"/>
                  <a:gd name="T21" fmla="*/ 156 h 234"/>
                  <a:gd name="T22" fmla="*/ 12 w 360"/>
                  <a:gd name="T23" fmla="*/ 54 h 234"/>
                  <a:gd name="T24" fmla="*/ 18 w 360"/>
                  <a:gd name="T25" fmla="*/ 0 h 234"/>
                  <a:gd name="T26" fmla="*/ 354 w 360"/>
                  <a:gd name="T27" fmla="*/ 12 h 234"/>
                  <a:gd name="T28" fmla="*/ 342 w 360"/>
                  <a:gd name="T29" fmla="*/ 30 h 234"/>
                  <a:gd name="T30" fmla="*/ 360 w 360"/>
                  <a:gd name="T31" fmla="*/ 54 h 234"/>
                  <a:gd name="T32" fmla="*/ 360 w 360"/>
                  <a:gd name="T33" fmla="*/ 144 h 234"/>
                  <a:gd name="T34" fmla="*/ 360 w 360"/>
                  <a:gd name="T35" fmla="*/ 168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34"/>
                  <a:gd name="T56" fmla="*/ 360 w 360"/>
                  <a:gd name="T57" fmla="*/ 234 h 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31" name="Freeform 357"/>
              <p:cNvSpPr>
                <a:spLocks noChangeAspect="1"/>
              </p:cNvSpPr>
              <p:nvPr/>
            </p:nvSpPr>
            <p:spPr bwMode="auto">
              <a:xfrm>
                <a:off x="1062" y="1800"/>
                <a:ext cx="360" cy="234"/>
              </a:xfrm>
              <a:custGeom>
                <a:avLst/>
                <a:gdLst>
                  <a:gd name="T0" fmla="*/ 360 w 360"/>
                  <a:gd name="T1" fmla="*/ 168 h 234"/>
                  <a:gd name="T2" fmla="*/ 354 w 360"/>
                  <a:gd name="T3" fmla="*/ 174 h 234"/>
                  <a:gd name="T4" fmla="*/ 360 w 360"/>
                  <a:gd name="T5" fmla="*/ 192 h 234"/>
                  <a:gd name="T6" fmla="*/ 348 w 360"/>
                  <a:gd name="T7" fmla="*/ 216 h 234"/>
                  <a:gd name="T8" fmla="*/ 360 w 360"/>
                  <a:gd name="T9" fmla="*/ 234 h 234"/>
                  <a:gd name="T10" fmla="*/ 354 w 360"/>
                  <a:gd name="T11" fmla="*/ 234 h 234"/>
                  <a:gd name="T12" fmla="*/ 324 w 360"/>
                  <a:gd name="T13" fmla="*/ 210 h 234"/>
                  <a:gd name="T14" fmla="*/ 288 w 360"/>
                  <a:gd name="T15" fmla="*/ 216 h 234"/>
                  <a:gd name="T16" fmla="*/ 264 w 360"/>
                  <a:gd name="T17" fmla="*/ 198 h 234"/>
                  <a:gd name="T18" fmla="*/ 0 w 360"/>
                  <a:gd name="T19" fmla="*/ 186 h 234"/>
                  <a:gd name="T20" fmla="*/ 6 w 360"/>
                  <a:gd name="T21" fmla="*/ 156 h 234"/>
                  <a:gd name="T22" fmla="*/ 12 w 360"/>
                  <a:gd name="T23" fmla="*/ 54 h 234"/>
                  <a:gd name="T24" fmla="*/ 18 w 360"/>
                  <a:gd name="T25" fmla="*/ 0 h 234"/>
                  <a:gd name="T26" fmla="*/ 354 w 360"/>
                  <a:gd name="T27" fmla="*/ 12 h 234"/>
                  <a:gd name="T28" fmla="*/ 342 w 360"/>
                  <a:gd name="T29" fmla="*/ 30 h 234"/>
                  <a:gd name="T30" fmla="*/ 360 w 360"/>
                  <a:gd name="T31" fmla="*/ 54 h 234"/>
                  <a:gd name="T32" fmla="*/ 360 w 360"/>
                  <a:gd name="T33" fmla="*/ 144 h 234"/>
                  <a:gd name="T34" fmla="*/ 360 w 360"/>
                  <a:gd name="T35" fmla="*/ 168 h 234"/>
                  <a:gd name="T36" fmla="*/ 360 w 360"/>
                  <a:gd name="T37" fmla="*/ 174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34"/>
                  <a:gd name="T59" fmla="*/ 360 w 360"/>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32" name="Freeform 358"/>
              <p:cNvSpPr>
                <a:spLocks noChangeAspect="1"/>
              </p:cNvSpPr>
              <p:nvPr/>
            </p:nvSpPr>
            <p:spPr bwMode="auto">
              <a:xfrm>
                <a:off x="1740" y="2358"/>
                <a:ext cx="432" cy="150"/>
              </a:xfrm>
              <a:custGeom>
                <a:avLst/>
                <a:gdLst>
                  <a:gd name="T0" fmla="*/ 432 w 432"/>
                  <a:gd name="T1" fmla="*/ 0 h 150"/>
                  <a:gd name="T2" fmla="*/ 432 w 432"/>
                  <a:gd name="T3" fmla="*/ 18 h 150"/>
                  <a:gd name="T4" fmla="*/ 420 w 432"/>
                  <a:gd name="T5" fmla="*/ 30 h 150"/>
                  <a:gd name="T6" fmla="*/ 390 w 432"/>
                  <a:gd name="T7" fmla="*/ 48 h 150"/>
                  <a:gd name="T8" fmla="*/ 384 w 432"/>
                  <a:gd name="T9" fmla="*/ 42 h 150"/>
                  <a:gd name="T10" fmla="*/ 372 w 432"/>
                  <a:gd name="T11" fmla="*/ 60 h 150"/>
                  <a:gd name="T12" fmla="*/ 330 w 432"/>
                  <a:gd name="T13" fmla="*/ 84 h 150"/>
                  <a:gd name="T14" fmla="*/ 324 w 432"/>
                  <a:gd name="T15" fmla="*/ 102 h 150"/>
                  <a:gd name="T16" fmla="*/ 306 w 432"/>
                  <a:gd name="T17" fmla="*/ 102 h 150"/>
                  <a:gd name="T18" fmla="*/ 306 w 432"/>
                  <a:gd name="T19" fmla="*/ 120 h 150"/>
                  <a:gd name="T20" fmla="*/ 240 w 432"/>
                  <a:gd name="T21" fmla="*/ 132 h 150"/>
                  <a:gd name="T22" fmla="*/ 108 w 432"/>
                  <a:gd name="T23" fmla="*/ 138 h 150"/>
                  <a:gd name="T24" fmla="*/ 0 w 432"/>
                  <a:gd name="T25" fmla="*/ 150 h 150"/>
                  <a:gd name="T26" fmla="*/ 12 w 432"/>
                  <a:gd name="T27" fmla="*/ 138 h 150"/>
                  <a:gd name="T28" fmla="*/ 0 w 432"/>
                  <a:gd name="T29" fmla="*/ 120 h 150"/>
                  <a:gd name="T30" fmla="*/ 18 w 432"/>
                  <a:gd name="T31" fmla="*/ 114 h 150"/>
                  <a:gd name="T32" fmla="*/ 12 w 432"/>
                  <a:gd name="T33" fmla="*/ 102 h 150"/>
                  <a:gd name="T34" fmla="*/ 30 w 432"/>
                  <a:gd name="T35" fmla="*/ 84 h 150"/>
                  <a:gd name="T36" fmla="*/ 24 w 432"/>
                  <a:gd name="T37" fmla="*/ 84 h 150"/>
                  <a:gd name="T38" fmla="*/ 24 w 432"/>
                  <a:gd name="T39" fmla="*/ 78 h 150"/>
                  <a:gd name="T40" fmla="*/ 30 w 432"/>
                  <a:gd name="T41" fmla="*/ 42 h 150"/>
                  <a:gd name="T42" fmla="*/ 36 w 432"/>
                  <a:gd name="T43" fmla="*/ 48 h 150"/>
                  <a:gd name="T44" fmla="*/ 108 w 432"/>
                  <a:gd name="T45" fmla="*/ 42 h 150"/>
                  <a:gd name="T46" fmla="*/ 108 w 432"/>
                  <a:gd name="T47" fmla="*/ 30 h 150"/>
                  <a:gd name="T48" fmla="*/ 330 w 432"/>
                  <a:gd name="T49" fmla="*/ 12 h 150"/>
                  <a:gd name="T50" fmla="*/ 432 w 432"/>
                  <a:gd name="T51" fmla="*/ 0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2"/>
                  <a:gd name="T79" fmla="*/ 0 h 150"/>
                  <a:gd name="T80" fmla="*/ 432 w 432"/>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33" name="Freeform 359"/>
              <p:cNvSpPr>
                <a:spLocks noChangeAspect="1"/>
              </p:cNvSpPr>
              <p:nvPr/>
            </p:nvSpPr>
            <p:spPr bwMode="auto">
              <a:xfrm>
                <a:off x="1740" y="2358"/>
                <a:ext cx="432" cy="150"/>
              </a:xfrm>
              <a:custGeom>
                <a:avLst/>
                <a:gdLst>
                  <a:gd name="T0" fmla="*/ 432 w 432"/>
                  <a:gd name="T1" fmla="*/ 0 h 150"/>
                  <a:gd name="T2" fmla="*/ 432 w 432"/>
                  <a:gd name="T3" fmla="*/ 18 h 150"/>
                  <a:gd name="T4" fmla="*/ 420 w 432"/>
                  <a:gd name="T5" fmla="*/ 30 h 150"/>
                  <a:gd name="T6" fmla="*/ 390 w 432"/>
                  <a:gd name="T7" fmla="*/ 48 h 150"/>
                  <a:gd name="T8" fmla="*/ 384 w 432"/>
                  <a:gd name="T9" fmla="*/ 42 h 150"/>
                  <a:gd name="T10" fmla="*/ 372 w 432"/>
                  <a:gd name="T11" fmla="*/ 60 h 150"/>
                  <a:gd name="T12" fmla="*/ 330 w 432"/>
                  <a:gd name="T13" fmla="*/ 84 h 150"/>
                  <a:gd name="T14" fmla="*/ 324 w 432"/>
                  <a:gd name="T15" fmla="*/ 102 h 150"/>
                  <a:gd name="T16" fmla="*/ 306 w 432"/>
                  <a:gd name="T17" fmla="*/ 102 h 150"/>
                  <a:gd name="T18" fmla="*/ 306 w 432"/>
                  <a:gd name="T19" fmla="*/ 120 h 150"/>
                  <a:gd name="T20" fmla="*/ 240 w 432"/>
                  <a:gd name="T21" fmla="*/ 132 h 150"/>
                  <a:gd name="T22" fmla="*/ 108 w 432"/>
                  <a:gd name="T23" fmla="*/ 138 h 150"/>
                  <a:gd name="T24" fmla="*/ 0 w 432"/>
                  <a:gd name="T25" fmla="*/ 150 h 150"/>
                  <a:gd name="T26" fmla="*/ 12 w 432"/>
                  <a:gd name="T27" fmla="*/ 138 h 150"/>
                  <a:gd name="T28" fmla="*/ 0 w 432"/>
                  <a:gd name="T29" fmla="*/ 120 h 150"/>
                  <a:gd name="T30" fmla="*/ 18 w 432"/>
                  <a:gd name="T31" fmla="*/ 114 h 150"/>
                  <a:gd name="T32" fmla="*/ 12 w 432"/>
                  <a:gd name="T33" fmla="*/ 102 h 150"/>
                  <a:gd name="T34" fmla="*/ 30 w 432"/>
                  <a:gd name="T35" fmla="*/ 84 h 150"/>
                  <a:gd name="T36" fmla="*/ 24 w 432"/>
                  <a:gd name="T37" fmla="*/ 84 h 150"/>
                  <a:gd name="T38" fmla="*/ 24 w 432"/>
                  <a:gd name="T39" fmla="*/ 78 h 150"/>
                  <a:gd name="T40" fmla="*/ 30 w 432"/>
                  <a:gd name="T41" fmla="*/ 42 h 150"/>
                  <a:gd name="T42" fmla="*/ 36 w 432"/>
                  <a:gd name="T43" fmla="*/ 48 h 150"/>
                  <a:gd name="T44" fmla="*/ 108 w 432"/>
                  <a:gd name="T45" fmla="*/ 42 h 150"/>
                  <a:gd name="T46" fmla="*/ 108 w 432"/>
                  <a:gd name="T47" fmla="*/ 30 h 150"/>
                  <a:gd name="T48" fmla="*/ 330 w 432"/>
                  <a:gd name="T49" fmla="*/ 12 h 150"/>
                  <a:gd name="T50" fmla="*/ 432 w 432"/>
                  <a:gd name="T51" fmla="*/ 0 h 150"/>
                  <a:gd name="T52" fmla="*/ 432 w 432"/>
                  <a:gd name="T53" fmla="*/ 6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2"/>
                  <a:gd name="T82" fmla="*/ 0 h 150"/>
                  <a:gd name="T83" fmla="*/ 432 w 432"/>
                  <a:gd name="T84" fmla="*/ 150 h 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34" name="Freeform 360"/>
              <p:cNvSpPr>
                <a:spLocks noChangeAspect="1"/>
              </p:cNvSpPr>
              <p:nvPr/>
            </p:nvSpPr>
            <p:spPr bwMode="auto">
              <a:xfrm>
                <a:off x="864" y="2406"/>
                <a:ext cx="714" cy="684"/>
              </a:xfrm>
              <a:custGeom>
                <a:avLst/>
                <a:gdLst>
                  <a:gd name="T0" fmla="*/ 678 w 714"/>
                  <a:gd name="T1" fmla="*/ 198 h 684"/>
                  <a:gd name="T2" fmla="*/ 684 w 714"/>
                  <a:gd name="T3" fmla="*/ 300 h 684"/>
                  <a:gd name="T4" fmla="*/ 702 w 714"/>
                  <a:gd name="T5" fmla="*/ 390 h 684"/>
                  <a:gd name="T6" fmla="*/ 690 w 714"/>
                  <a:gd name="T7" fmla="*/ 438 h 684"/>
                  <a:gd name="T8" fmla="*/ 642 w 714"/>
                  <a:gd name="T9" fmla="*/ 468 h 684"/>
                  <a:gd name="T10" fmla="*/ 642 w 714"/>
                  <a:gd name="T11" fmla="*/ 456 h 684"/>
                  <a:gd name="T12" fmla="*/ 636 w 714"/>
                  <a:gd name="T13" fmla="*/ 450 h 684"/>
                  <a:gd name="T14" fmla="*/ 636 w 714"/>
                  <a:gd name="T15" fmla="*/ 468 h 684"/>
                  <a:gd name="T16" fmla="*/ 618 w 714"/>
                  <a:gd name="T17" fmla="*/ 492 h 684"/>
                  <a:gd name="T18" fmla="*/ 588 w 714"/>
                  <a:gd name="T19" fmla="*/ 504 h 684"/>
                  <a:gd name="T20" fmla="*/ 564 w 714"/>
                  <a:gd name="T21" fmla="*/ 510 h 684"/>
                  <a:gd name="T22" fmla="*/ 552 w 714"/>
                  <a:gd name="T23" fmla="*/ 510 h 684"/>
                  <a:gd name="T24" fmla="*/ 540 w 714"/>
                  <a:gd name="T25" fmla="*/ 510 h 684"/>
                  <a:gd name="T26" fmla="*/ 552 w 714"/>
                  <a:gd name="T27" fmla="*/ 528 h 684"/>
                  <a:gd name="T28" fmla="*/ 528 w 714"/>
                  <a:gd name="T29" fmla="*/ 522 h 684"/>
                  <a:gd name="T30" fmla="*/ 522 w 714"/>
                  <a:gd name="T31" fmla="*/ 546 h 684"/>
                  <a:gd name="T32" fmla="*/ 504 w 714"/>
                  <a:gd name="T33" fmla="*/ 552 h 684"/>
                  <a:gd name="T34" fmla="*/ 498 w 714"/>
                  <a:gd name="T35" fmla="*/ 564 h 684"/>
                  <a:gd name="T36" fmla="*/ 504 w 714"/>
                  <a:gd name="T37" fmla="*/ 576 h 684"/>
                  <a:gd name="T38" fmla="*/ 486 w 714"/>
                  <a:gd name="T39" fmla="*/ 600 h 684"/>
                  <a:gd name="T40" fmla="*/ 480 w 714"/>
                  <a:gd name="T41" fmla="*/ 600 h 684"/>
                  <a:gd name="T42" fmla="*/ 474 w 714"/>
                  <a:gd name="T43" fmla="*/ 600 h 684"/>
                  <a:gd name="T44" fmla="*/ 486 w 714"/>
                  <a:gd name="T45" fmla="*/ 630 h 684"/>
                  <a:gd name="T46" fmla="*/ 450 w 714"/>
                  <a:gd name="T47" fmla="*/ 678 h 684"/>
                  <a:gd name="T48" fmla="*/ 378 w 714"/>
                  <a:gd name="T49" fmla="*/ 612 h 684"/>
                  <a:gd name="T50" fmla="*/ 336 w 714"/>
                  <a:gd name="T51" fmla="*/ 534 h 684"/>
                  <a:gd name="T52" fmla="*/ 276 w 714"/>
                  <a:gd name="T53" fmla="*/ 438 h 684"/>
                  <a:gd name="T54" fmla="*/ 204 w 714"/>
                  <a:gd name="T55" fmla="*/ 432 h 684"/>
                  <a:gd name="T56" fmla="*/ 174 w 714"/>
                  <a:gd name="T57" fmla="*/ 480 h 684"/>
                  <a:gd name="T58" fmla="*/ 102 w 714"/>
                  <a:gd name="T59" fmla="*/ 432 h 684"/>
                  <a:gd name="T60" fmla="*/ 6 w 714"/>
                  <a:gd name="T61" fmla="*/ 282 h 684"/>
                  <a:gd name="T62" fmla="*/ 192 w 714"/>
                  <a:gd name="T63" fmla="*/ 288 h 684"/>
                  <a:gd name="T64" fmla="*/ 372 w 714"/>
                  <a:gd name="T65" fmla="*/ 6 h 684"/>
                  <a:gd name="T66" fmla="*/ 384 w 714"/>
                  <a:gd name="T67" fmla="*/ 144 h 684"/>
                  <a:gd name="T68" fmla="*/ 408 w 714"/>
                  <a:gd name="T69" fmla="*/ 156 h 684"/>
                  <a:gd name="T70" fmla="*/ 462 w 714"/>
                  <a:gd name="T71" fmla="*/ 162 h 684"/>
                  <a:gd name="T72" fmla="*/ 486 w 714"/>
                  <a:gd name="T73" fmla="*/ 174 h 684"/>
                  <a:gd name="T74" fmla="*/ 510 w 714"/>
                  <a:gd name="T75" fmla="*/ 180 h 684"/>
                  <a:gd name="T76" fmla="*/ 528 w 714"/>
                  <a:gd name="T77" fmla="*/ 174 h 684"/>
                  <a:gd name="T78" fmla="*/ 540 w 714"/>
                  <a:gd name="T79" fmla="*/ 180 h 684"/>
                  <a:gd name="T80" fmla="*/ 618 w 714"/>
                  <a:gd name="T81" fmla="*/ 174 h 6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4"/>
                  <a:gd name="T124" fmla="*/ 0 h 684"/>
                  <a:gd name="T125" fmla="*/ 714 w 714"/>
                  <a:gd name="T126" fmla="*/ 684 h 6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35" name="Freeform 361"/>
              <p:cNvSpPr>
                <a:spLocks noChangeAspect="1"/>
              </p:cNvSpPr>
              <p:nvPr/>
            </p:nvSpPr>
            <p:spPr bwMode="auto">
              <a:xfrm>
                <a:off x="864" y="2406"/>
                <a:ext cx="714" cy="684"/>
              </a:xfrm>
              <a:custGeom>
                <a:avLst/>
                <a:gdLst>
                  <a:gd name="T0" fmla="*/ 678 w 714"/>
                  <a:gd name="T1" fmla="*/ 198 h 684"/>
                  <a:gd name="T2" fmla="*/ 684 w 714"/>
                  <a:gd name="T3" fmla="*/ 300 h 684"/>
                  <a:gd name="T4" fmla="*/ 702 w 714"/>
                  <a:gd name="T5" fmla="*/ 390 h 684"/>
                  <a:gd name="T6" fmla="*/ 690 w 714"/>
                  <a:gd name="T7" fmla="*/ 438 h 684"/>
                  <a:gd name="T8" fmla="*/ 642 w 714"/>
                  <a:gd name="T9" fmla="*/ 468 h 684"/>
                  <a:gd name="T10" fmla="*/ 642 w 714"/>
                  <a:gd name="T11" fmla="*/ 456 h 684"/>
                  <a:gd name="T12" fmla="*/ 636 w 714"/>
                  <a:gd name="T13" fmla="*/ 450 h 684"/>
                  <a:gd name="T14" fmla="*/ 636 w 714"/>
                  <a:gd name="T15" fmla="*/ 468 h 684"/>
                  <a:gd name="T16" fmla="*/ 618 w 714"/>
                  <a:gd name="T17" fmla="*/ 492 h 684"/>
                  <a:gd name="T18" fmla="*/ 588 w 714"/>
                  <a:gd name="T19" fmla="*/ 504 h 684"/>
                  <a:gd name="T20" fmla="*/ 564 w 714"/>
                  <a:gd name="T21" fmla="*/ 510 h 684"/>
                  <a:gd name="T22" fmla="*/ 552 w 714"/>
                  <a:gd name="T23" fmla="*/ 510 h 684"/>
                  <a:gd name="T24" fmla="*/ 540 w 714"/>
                  <a:gd name="T25" fmla="*/ 510 h 684"/>
                  <a:gd name="T26" fmla="*/ 552 w 714"/>
                  <a:gd name="T27" fmla="*/ 528 h 684"/>
                  <a:gd name="T28" fmla="*/ 528 w 714"/>
                  <a:gd name="T29" fmla="*/ 522 h 684"/>
                  <a:gd name="T30" fmla="*/ 522 w 714"/>
                  <a:gd name="T31" fmla="*/ 546 h 684"/>
                  <a:gd name="T32" fmla="*/ 504 w 714"/>
                  <a:gd name="T33" fmla="*/ 552 h 684"/>
                  <a:gd name="T34" fmla="*/ 486 w 714"/>
                  <a:gd name="T35" fmla="*/ 564 h 684"/>
                  <a:gd name="T36" fmla="*/ 498 w 714"/>
                  <a:gd name="T37" fmla="*/ 576 h 684"/>
                  <a:gd name="T38" fmla="*/ 492 w 714"/>
                  <a:gd name="T39" fmla="*/ 600 h 684"/>
                  <a:gd name="T40" fmla="*/ 486 w 714"/>
                  <a:gd name="T41" fmla="*/ 594 h 684"/>
                  <a:gd name="T42" fmla="*/ 474 w 714"/>
                  <a:gd name="T43" fmla="*/ 588 h 684"/>
                  <a:gd name="T44" fmla="*/ 492 w 714"/>
                  <a:gd name="T45" fmla="*/ 600 h 684"/>
                  <a:gd name="T46" fmla="*/ 510 w 714"/>
                  <a:gd name="T47" fmla="*/ 684 h 684"/>
                  <a:gd name="T48" fmla="*/ 396 w 714"/>
                  <a:gd name="T49" fmla="*/ 654 h 684"/>
                  <a:gd name="T50" fmla="*/ 372 w 714"/>
                  <a:gd name="T51" fmla="*/ 576 h 684"/>
                  <a:gd name="T52" fmla="*/ 306 w 714"/>
                  <a:gd name="T53" fmla="*/ 468 h 684"/>
                  <a:gd name="T54" fmla="*/ 222 w 714"/>
                  <a:gd name="T55" fmla="*/ 426 h 684"/>
                  <a:gd name="T56" fmla="*/ 192 w 714"/>
                  <a:gd name="T57" fmla="*/ 462 h 684"/>
                  <a:gd name="T58" fmla="*/ 162 w 714"/>
                  <a:gd name="T59" fmla="*/ 474 h 684"/>
                  <a:gd name="T60" fmla="*/ 84 w 714"/>
                  <a:gd name="T61" fmla="*/ 372 h 684"/>
                  <a:gd name="T62" fmla="*/ 0 w 714"/>
                  <a:gd name="T63" fmla="*/ 270 h 684"/>
                  <a:gd name="T64" fmla="*/ 216 w 714"/>
                  <a:gd name="T65" fmla="*/ 0 h 684"/>
                  <a:gd name="T66" fmla="*/ 366 w 714"/>
                  <a:gd name="T67" fmla="*/ 132 h 684"/>
                  <a:gd name="T68" fmla="*/ 402 w 714"/>
                  <a:gd name="T69" fmla="*/ 138 h 684"/>
                  <a:gd name="T70" fmla="*/ 444 w 714"/>
                  <a:gd name="T71" fmla="*/ 168 h 684"/>
                  <a:gd name="T72" fmla="*/ 474 w 714"/>
                  <a:gd name="T73" fmla="*/ 180 h 684"/>
                  <a:gd name="T74" fmla="*/ 504 w 714"/>
                  <a:gd name="T75" fmla="*/ 186 h 684"/>
                  <a:gd name="T76" fmla="*/ 516 w 714"/>
                  <a:gd name="T77" fmla="*/ 192 h 684"/>
                  <a:gd name="T78" fmla="*/ 528 w 714"/>
                  <a:gd name="T79" fmla="*/ 180 h 684"/>
                  <a:gd name="T80" fmla="*/ 558 w 714"/>
                  <a:gd name="T81" fmla="*/ 192 h 684"/>
                  <a:gd name="T82" fmla="*/ 654 w 714"/>
                  <a:gd name="T83" fmla="*/ 192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4"/>
                  <a:gd name="T127" fmla="*/ 0 h 684"/>
                  <a:gd name="T128" fmla="*/ 714 w 714"/>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36" name="Freeform 362"/>
              <p:cNvSpPr>
                <a:spLocks noChangeAspect="1"/>
              </p:cNvSpPr>
              <p:nvPr/>
            </p:nvSpPr>
            <p:spPr bwMode="auto">
              <a:xfrm>
                <a:off x="528" y="1980"/>
                <a:ext cx="288" cy="360"/>
              </a:xfrm>
              <a:custGeom>
                <a:avLst/>
                <a:gdLst>
                  <a:gd name="T0" fmla="*/ 252 w 288"/>
                  <a:gd name="T1" fmla="*/ 360 h 360"/>
                  <a:gd name="T2" fmla="*/ 0 w 288"/>
                  <a:gd name="T3" fmla="*/ 318 h 360"/>
                  <a:gd name="T4" fmla="*/ 60 w 288"/>
                  <a:gd name="T5" fmla="*/ 0 h 360"/>
                  <a:gd name="T6" fmla="*/ 108 w 288"/>
                  <a:gd name="T7" fmla="*/ 12 h 360"/>
                  <a:gd name="T8" fmla="*/ 204 w 288"/>
                  <a:gd name="T9" fmla="*/ 30 h 360"/>
                  <a:gd name="T10" fmla="*/ 192 w 288"/>
                  <a:gd name="T11" fmla="*/ 90 h 360"/>
                  <a:gd name="T12" fmla="*/ 288 w 288"/>
                  <a:gd name="T13" fmla="*/ 108 h 360"/>
                  <a:gd name="T14" fmla="*/ 258 w 288"/>
                  <a:gd name="T15" fmla="*/ 318 h 360"/>
                  <a:gd name="T16" fmla="*/ 252 w 288"/>
                  <a:gd name="T17" fmla="*/ 36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360"/>
                  <a:gd name="T29" fmla="*/ 288 w 288"/>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37" name="Freeform 363"/>
              <p:cNvSpPr>
                <a:spLocks noChangeAspect="1"/>
              </p:cNvSpPr>
              <p:nvPr/>
            </p:nvSpPr>
            <p:spPr bwMode="auto">
              <a:xfrm>
                <a:off x="528" y="1980"/>
                <a:ext cx="288" cy="366"/>
              </a:xfrm>
              <a:custGeom>
                <a:avLst/>
                <a:gdLst>
                  <a:gd name="T0" fmla="*/ 252 w 288"/>
                  <a:gd name="T1" fmla="*/ 360 h 366"/>
                  <a:gd name="T2" fmla="*/ 0 w 288"/>
                  <a:gd name="T3" fmla="*/ 318 h 366"/>
                  <a:gd name="T4" fmla="*/ 60 w 288"/>
                  <a:gd name="T5" fmla="*/ 0 h 366"/>
                  <a:gd name="T6" fmla="*/ 108 w 288"/>
                  <a:gd name="T7" fmla="*/ 12 h 366"/>
                  <a:gd name="T8" fmla="*/ 204 w 288"/>
                  <a:gd name="T9" fmla="*/ 30 h 366"/>
                  <a:gd name="T10" fmla="*/ 192 w 288"/>
                  <a:gd name="T11" fmla="*/ 90 h 366"/>
                  <a:gd name="T12" fmla="*/ 288 w 288"/>
                  <a:gd name="T13" fmla="*/ 108 h 366"/>
                  <a:gd name="T14" fmla="*/ 258 w 288"/>
                  <a:gd name="T15" fmla="*/ 318 h 366"/>
                  <a:gd name="T16" fmla="*/ 252 w 288"/>
                  <a:gd name="T17" fmla="*/ 360 h 366"/>
                  <a:gd name="T18" fmla="*/ 252 w 288"/>
                  <a:gd name="T19" fmla="*/ 366 h 3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366"/>
                  <a:gd name="T32" fmla="*/ 288 w 288"/>
                  <a:gd name="T33" fmla="*/ 366 h 3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38" name="Freeform 364"/>
              <p:cNvSpPr>
                <a:spLocks noChangeAspect="1"/>
              </p:cNvSpPr>
              <p:nvPr/>
            </p:nvSpPr>
            <p:spPr bwMode="auto">
              <a:xfrm>
                <a:off x="2460" y="1734"/>
                <a:ext cx="84" cy="156"/>
              </a:xfrm>
              <a:custGeom>
                <a:avLst/>
                <a:gdLst>
                  <a:gd name="T0" fmla="*/ 72 w 84"/>
                  <a:gd name="T1" fmla="*/ 150 h 156"/>
                  <a:gd name="T2" fmla="*/ 54 w 84"/>
                  <a:gd name="T3" fmla="*/ 156 h 156"/>
                  <a:gd name="T4" fmla="*/ 36 w 84"/>
                  <a:gd name="T5" fmla="*/ 156 h 156"/>
                  <a:gd name="T6" fmla="*/ 24 w 84"/>
                  <a:gd name="T7" fmla="*/ 108 h 156"/>
                  <a:gd name="T8" fmla="*/ 18 w 84"/>
                  <a:gd name="T9" fmla="*/ 108 h 156"/>
                  <a:gd name="T10" fmla="*/ 12 w 84"/>
                  <a:gd name="T11" fmla="*/ 78 h 156"/>
                  <a:gd name="T12" fmla="*/ 0 w 84"/>
                  <a:gd name="T13" fmla="*/ 18 h 156"/>
                  <a:gd name="T14" fmla="*/ 84 w 84"/>
                  <a:gd name="T15" fmla="*/ 0 h 156"/>
                  <a:gd name="T16" fmla="*/ 84 w 84"/>
                  <a:gd name="T17" fmla="*/ 30 h 156"/>
                  <a:gd name="T18" fmla="*/ 72 w 84"/>
                  <a:gd name="T19" fmla="*/ 48 h 156"/>
                  <a:gd name="T20" fmla="*/ 66 w 84"/>
                  <a:gd name="T21" fmla="*/ 96 h 156"/>
                  <a:gd name="T22" fmla="*/ 72 w 84"/>
                  <a:gd name="T23" fmla="*/ 150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56"/>
                  <a:gd name="T38" fmla="*/ 84 w 84"/>
                  <a:gd name="T39" fmla="*/ 156 h 1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39" name="Freeform 365"/>
              <p:cNvSpPr>
                <a:spLocks noChangeAspect="1"/>
              </p:cNvSpPr>
              <p:nvPr/>
            </p:nvSpPr>
            <p:spPr bwMode="auto">
              <a:xfrm>
                <a:off x="2460" y="1734"/>
                <a:ext cx="84" cy="156"/>
              </a:xfrm>
              <a:custGeom>
                <a:avLst/>
                <a:gdLst>
                  <a:gd name="T0" fmla="*/ 72 w 84"/>
                  <a:gd name="T1" fmla="*/ 150 h 156"/>
                  <a:gd name="T2" fmla="*/ 54 w 84"/>
                  <a:gd name="T3" fmla="*/ 156 h 156"/>
                  <a:gd name="T4" fmla="*/ 36 w 84"/>
                  <a:gd name="T5" fmla="*/ 156 h 156"/>
                  <a:gd name="T6" fmla="*/ 24 w 84"/>
                  <a:gd name="T7" fmla="*/ 108 h 156"/>
                  <a:gd name="T8" fmla="*/ 18 w 84"/>
                  <a:gd name="T9" fmla="*/ 108 h 156"/>
                  <a:gd name="T10" fmla="*/ 12 w 84"/>
                  <a:gd name="T11" fmla="*/ 78 h 156"/>
                  <a:gd name="T12" fmla="*/ 0 w 84"/>
                  <a:gd name="T13" fmla="*/ 18 h 156"/>
                  <a:gd name="T14" fmla="*/ 84 w 84"/>
                  <a:gd name="T15" fmla="*/ 0 h 156"/>
                  <a:gd name="T16" fmla="*/ 84 w 84"/>
                  <a:gd name="T17" fmla="*/ 30 h 156"/>
                  <a:gd name="T18" fmla="*/ 72 w 84"/>
                  <a:gd name="T19" fmla="*/ 48 h 156"/>
                  <a:gd name="T20" fmla="*/ 66 w 84"/>
                  <a:gd name="T21" fmla="*/ 96 h 156"/>
                  <a:gd name="T22" fmla="*/ 72 w 84"/>
                  <a:gd name="T23" fmla="*/ 150 h 156"/>
                  <a:gd name="T24" fmla="*/ 72 w 84"/>
                  <a:gd name="T25" fmla="*/ 156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56"/>
                  <a:gd name="T41" fmla="*/ 84 w 8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40" name="Freeform 366"/>
              <p:cNvSpPr>
                <a:spLocks noChangeAspect="1"/>
              </p:cNvSpPr>
              <p:nvPr/>
            </p:nvSpPr>
            <p:spPr bwMode="auto">
              <a:xfrm>
                <a:off x="2472" y="2208"/>
                <a:ext cx="0" cy="12"/>
              </a:xfrm>
              <a:custGeom>
                <a:avLst/>
                <a:gdLst>
                  <a:gd name="T0" fmla="*/ 0 h 12"/>
                  <a:gd name="T1" fmla="*/ 12 h 12"/>
                  <a:gd name="T2" fmla="*/ 0 h 12"/>
                  <a:gd name="T3" fmla="*/ 6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0"/>
                    </a:moveTo>
                    <a:lnTo>
                      <a:pt x="0" y="12"/>
                    </a:lnTo>
                    <a:lnTo>
                      <a:pt x="0" y="0"/>
                    </a:lnTo>
                    <a:lnTo>
                      <a:pt x="0"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41" name="Freeform 367"/>
              <p:cNvSpPr>
                <a:spLocks noChangeAspect="1"/>
              </p:cNvSpPr>
              <p:nvPr/>
            </p:nvSpPr>
            <p:spPr bwMode="auto">
              <a:xfrm>
                <a:off x="2448" y="2208"/>
                <a:ext cx="18" cy="66"/>
              </a:xfrm>
              <a:custGeom>
                <a:avLst/>
                <a:gdLst>
                  <a:gd name="T0" fmla="*/ 18 w 18"/>
                  <a:gd name="T1" fmla="*/ 0 h 66"/>
                  <a:gd name="T2" fmla="*/ 6 w 18"/>
                  <a:gd name="T3" fmla="*/ 66 h 66"/>
                  <a:gd name="T4" fmla="*/ 0 w 18"/>
                  <a:gd name="T5" fmla="*/ 48 h 66"/>
                  <a:gd name="T6" fmla="*/ 6 w 18"/>
                  <a:gd name="T7" fmla="*/ 6 h 66"/>
                  <a:gd name="T8" fmla="*/ 18 w 18"/>
                  <a:gd name="T9" fmla="*/ 0 h 66"/>
                  <a:gd name="T10" fmla="*/ 0 60000 65536"/>
                  <a:gd name="T11" fmla="*/ 0 60000 65536"/>
                  <a:gd name="T12" fmla="*/ 0 60000 65536"/>
                  <a:gd name="T13" fmla="*/ 0 60000 65536"/>
                  <a:gd name="T14" fmla="*/ 0 60000 65536"/>
                  <a:gd name="T15" fmla="*/ 0 w 18"/>
                  <a:gd name="T16" fmla="*/ 0 h 66"/>
                  <a:gd name="T17" fmla="*/ 18 w 18"/>
                  <a:gd name="T18" fmla="*/ 66 h 66"/>
                </a:gdLst>
                <a:ahLst/>
                <a:cxnLst>
                  <a:cxn ang="T10">
                    <a:pos x="T0" y="T1"/>
                  </a:cxn>
                  <a:cxn ang="T11">
                    <a:pos x="T2" y="T3"/>
                  </a:cxn>
                  <a:cxn ang="T12">
                    <a:pos x="T4" y="T5"/>
                  </a:cxn>
                  <a:cxn ang="T13">
                    <a:pos x="T6" y="T7"/>
                  </a:cxn>
                  <a:cxn ang="T14">
                    <a:pos x="T8" y="T9"/>
                  </a:cxn>
                </a:cxnLst>
                <a:rect l="T15" t="T16" r="T17" b="T18"/>
                <a:pathLst>
                  <a:path w="18" h="66">
                    <a:moveTo>
                      <a:pt x="18" y="0"/>
                    </a:moveTo>
                    <a:lnTo>
                      <a:pt x="6" y="66"/>
                    </a:lnTo>
                    <a:lnTo>
                      <a:pt x="0" y="48"/>
                    </a:lnTo>
                    <a:lnTo>
                      <a:pt x="6" y="6"/>
                    </a:lnTo>
                    <a:lnTo>
                      <a:pt x="18"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42" name="Freeform 368"/>
              <p:cNvSpPr>
                <a:spLocks noChangeAspect="1"/>
              </p:cNvSpPr>
              <p:nvPr/>
            </p:nvSpPr>
            <p:spPr bwMode="auto">
              <a:xfrm>
                <a:off x="2448" y="2208"/>
                <a:ext cx="18" cy="66"/>
              </a:xfrm>
              <a:custGeom>
                <a:avLst/>
                <a:gdLst>
                  <a:gd name="T0" fmla="*/ 18 w 18"/>
                  <a:gd name="T1" fmla="*/ 0 h 66"/>
                  <a:gd name="T2" fmla="*/ 6 w 18"/>
                  <a:gd name="T3" fmla="*/ 66 h 66"/>
                  <a:gd name="T4" fmla="*/ 0 w 18"/>
                  <a:gd name="T5" fmla="*/ 48 h 66"/>
                  <a:gd name="T6" fmla="*/ 6 w 18"/>
                  <a:gd name="T7" fmla="*/ 6 h 66"/>
                  <a:gd name="T8" fmla="*/ 18 w 18"/>
                  <a:gd name="T9" fmla="*/ 0 h 66"/>
                  <a:gd name="T10" fmla="*/ 18 w 18"/>
                  <a:gd name="T11" fmla="*/ 6 h 66"/>
                  <a:gd name="T12" fmla="*/ 0 60000 65536"/>
                  <a:gd name="T13" fmla="*/ 0 60000 65536"/>
                  <a:gd name="T14" fmla="*/ 0 60000 65536"/>
                  <a:gd name="T15" fmla="*/ 0 60000 65536"/>
                  <a:gd name="T16" fmla="*/ 0 60000 65536"/>
                  <a:gd name="T17" fmla="*/ 0 60000 65536"/>
                  <a:gd name="T18" fmla="*/ 0 w 18"/>
                  <a:gd name="T19" fmla="*/ 0 h 66"/>
                  <a:gd name="T20" fmla="*/ 18 w 1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8" h="66">
                    <a:moveTo>
                      <a:pt x="18" y="0"/>
                    </a:moveTo>
                    <a:lnTo>
                      <a:pt x="6" y="66"/>
                    </a:lnTo>
                    <a:lnTo>
                      <a:pt x="0" y="48"/>
                    </a:lnTo>
                    <a:lnTo>
                      <a:pt x="6" y="6"/>
                    </a:lnTo>
                    <a:lnTo>
                      <a:pt x="18" y="0"/>
                    </a:lnTo>
                    <a:lnTo>
                      <a:pt x="18"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43" name="Freeform 369"/>
              <p:cNvSpPr>
                <a:spLocks noChangeAspect="1"/>
              </p:cNvSpPr>
              <p:nvPr/>
            </p:nvSpPr>
            <p:spPr bwMode="auto">
              <a:xfrm>
                <a:off x="2070" y="2148"/>
                <a:ext cx="390" cy="222"/>
              </a:xfrm>
              <a:custGeom>
                <a:avLst/>
                <a:gdLst>
                  <a:gd name="T0" fmla="*/ 390 w 390"/>
                  <a:gd name="T1" fmla="*/ 162 h 222"/>
                  <a:gd name="T2" fmla="*/ 384 w 390"/>
                  <a:gd name="T3" fmla="*/ 156 h 222"/>
                  <a:gd name="T4" fmla="*/ 390 w 390"/>
                  <a:gd name="T5" fmla="*/ 162 h 222"/>
                  <a:gd name="T6" fmla="*/ 384 w 390"/>
                  <a:gd name="T7" fmla="*/ 162 h 222"/>
                  <a:gd name="T8" fmla="*/ 102 w 390"/>
                  <a:gd name="T9" fmla="*/ 210 h 222"/>
                  <a:gd name="T10" fmla="*/ 0 w 390"/>
                  <a:gd name="T11" fmla="*/ 222 h 222"/>
                  <a:gd name="T12" fmla="*/ 24 w 390"/>
                  <a:gd name="T13" fmla="*/ 210 h 222"/>
                  <a:gd name="T14" fmla="*/ 78 w 390"/>
                  <a:gd name="T15" fmla="*/ 150 h 222"/>
                  <a:gd name="T16" fmla="*/ 84 w 390"/>
                  <a:gd name="T17" fmla="*/ 168 h 222"/>
                  <a:gd name="T18" fmla="*/ 96 w 390"/>
                  <a:gd name="T19" fmla="*/ 174 h 222"/>
                  <a:gd name="T20" fmla="*/ 156 w 390"/>
                  <a:gd name="T21" fmla="*/ 150 h 222"/>
                  <a:gd name="T22" fmla="*/ 162 w 390"/>
                  <a:gd name="T23" fmla="*/ 132 h 222"/>
                  <a:gd name="T24" fmla="*/ 156 w 390"/>
                  <a:gd name="T25" fmla="*/ 132 h 222"/>
                  <a:gd name="T26" fmla="*/ 180 w 390"/>
                  <a:gd name="T27" fmla="*/ 66 h 222"/>
                  <a:gd name="T28" fmla="*/ 198 w 390"/>
                  <a:gd name="T29" fmla="*/ 72 h 222"/>
                  <a:gd name="T30" fmla="*/ 204 w 390"/>
                  <a:gd name="T31" fmla="*/ 48 h 222"/>
                  <a:gd name="T32" fmla="*/ 216 w 390"/>
                  <a:gd name="T33" fmla="*/ 48 h 222"/>
                  <a:gd name="T34" fmla="*/ 234 w 390"/>
                  <a:gd name="T35" fmla="*/ 18 h 222"/>
                  <a:gd name="T36" fmla="*/ 234 w 390"/>
                  <a:gd name="T37" fmla="*/ 0 h 222"/>
                  <a:gd name="T38" fmla="*/ 264 w 390"/>
                  <a:gd name="T39" fmla="*/ 18 h 222"/>
                  <a:gd name="T40" fmla="*/ 264 w 390"/>
                  <a:gd name="T41" fmla="*/ 6 h 222"/>
                  <a:gd name="T42" fmla="*/ 300 w 390"/>
                  <a:gd name="T43" fmla="*/ 24 h 222"/>
                  <a:gd name="T44" fmla="*/ 306 w 390"/>
                  <a:gd name="T45" fmla="*/ 30 h 222"/>
                  <a:gd name="T46" fmla="*/ 294 w 390"/>
                  <a:gd name="T47" fmla="*/ 54 h 222"/>
                  <a:gd name="T48" fmla="*/ 300 w 390"/>
                  <a:gd name="T49" fmla="*/ 60 h 222"/>
                  <a:gd name="T50" fmla="*/ 306 w 390"/>
                  <a:gd name="T51" fmla="*/ 60 h 222"/>
                  <a:gd name="T52" fmla="*/ 318 w 390"/>
                  <a:gd name="T53" fmla="*/ 66 h 222"/>
                  <a:gd name="T54" fmla="*/ 354 w 390"/>
                  <a:gd name="T55" fmla="*/ 78 h 222"/>
                  <a:gd name="T56" fmla="*/ 354 w 390"/>
                  <a:gd name="T57" fmla="*/ 96 h 222"/>
                  <a:gd name="T58" fmla="*/ 318 w 390"/>
                  <a:gd name="T59" fmla="*/ 78 h 222"/>
                  <a:gd name="T60" fmla="*/ 342 w 390"/>
                  <a:gd name="T61" fmla="*/ 102 h 222"/>
                  <a:gd name="T62" fmla="*/ 360 w 390"/>
                  <a:gd name="T63" fmla="*/ 102 h 222"/>
                  <a:gd name="T64" fmla="*/ 348 w 390"/>
                  <a:gd name="T65" fmla="*/ 108 h 222"/>
                  <a:gd name="T66" fmla="*/ 360 w 390"/>
                  <a:gd name="T67" fmla="*/ 108 h 222"/>
                  <a:gd name="T68" fmla="*/ 360 w 390"/>
                  <a:gd name="T69" fmla="*/ 114 h 222"/>
                  <a:gd name="T70" fmla="*/ 354 w 390"/>
                  <a:gd name="T71" fmla="*/ 114 h 222"/>
                  <a:gd name="T72" fmla="*/ 354 w 390"/>
                  <a:gd name="T73" fmla="*/ 120 h 222"/>
                  <a:gd name="T74" fmla="*/ 330 w 390"/>
                  <a:gd name="T75" fmla="*/ 108 h 222"/>
                  <a:gd name="T76" fmla="*/ 366 w 390"/>
                  <a:gd name="T77" fmla="*/ 138 h 222"/>
                  <a:gd name="T78" fmla="*/ 360 w 390"/>
                  <a:gd name="T79" fmla="*/ 138 h 222"/>
                  <a:gd name="T80" fmla="*/ 330 w 390"/>
                  <a:gd name="T81" fmla="*/ 120 h 222"/>
                  <a:gd name="T82" fmla="*/ 330 w 390"/>
                  <a:gd name="T83" fmla="*/ 126 h 222"/>
                  <a:gd name="T84" fmla="*/ 342 w 390"/>
                  <a:gd name="T85" fmla="*/ 132 h 222"/>
                  <a:gd name="T86" fmla="*/ 360 w 390"/>
                  <a:gd name="T87" fmla="*/ 144 h 222"/>
                  <a:gd name="T88" fmla="*/ 384 w 390"/>
                  <a:gd name="T89" fmla="*/ 138 h 222"/>
                  <a:gd name="T90" fmla="*/ 390 w 390"/>
                  <a:gd name="T91" fmla="*/ 162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0"/>
                  <a:gd name="T139" fmla="*/ 0 h 222"/>
                  <a:gd name="T140" fmla="*/ 390 w 390"/>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44" name="Freeform 370"/>
              <p:cNvSpPr>
                <a:spLocks noChangeAspect="1"/>
              </p:cNvSpPr>
              <p:nvPr/>
            </p:nvSpPr>
            <p:spPr bwMode="auto">
              <a:xfrm>
                <a:off x="2070" y="2148"/>
                <a:ext cx="390" cy="222"/>
              </a:xfrm>
              <a:custGeom>
                <a:avLst/>
                <a:gdLst>
                  <a:gd name="T0" fmla="*/ 390 w 390"/>
                  <a:gd name="T1" fmla="*/ 162 h 222"/>
                  <a:gd name="T2" fmla="*/ 384 w 390"/>
                  <a:gd name="T3" fmla="*/ 156 h 222"/>
                  <a:gd name="T4" fmla="*/ 390 w 390"/>
                  <a:gd name="T5" fmla="*/ 162 h 222"/>
                  <a:gd name="T6" fmla="*/ 384 w 390"/>
                  <a:gd name="T7" fmla="*/ 162 h 222"/>
                  <a:gd name="T8" fmla="*/ 102 w 390"/>
                  <a:gd name="T9" fmla="*/ 210 h 222"/>
                  <a:gd name="T10" fmla="*/ 0 w 390"/>
                  <a:gd name="T11" fmla="*/ 222 h 222"/>
                  <a:gd name="T12" fmla="*/ 24 w 390"/>
                  <a:gd name="T13" fmla="*/ 210 h 222"/>
                  <a:gd name="T14" fmla="*/ 78 w 390"/>
                  <a:gd name="T15" fmla="*/ 150 h 222"/>
                  <a:gd name="T16" fmla="*/ 84 w 390"/>
                  <a:gd name="T17" fmla="*/ 168 h 222"/>
                  <a:gd name="T18" fmla="*/ 96 w 390"/>
                  <a:gd name="T19" fmla="*/ 174 h 222"/>
                  <a:gd name="T20" fmla="*/ 156 w 390"/>
                  <a:gd name="T21" fmla="*/ 150 h 222"/>
                  <a:gd name="T22" fmla="*/ 162 w 390"/>
                  <a:gd name="T23" fmla="*/ 132 h 222"/>
                  <a:gd name="T24" fmla="*/ 156 w 390"/>
                  <a:gd name="T25" fmla="*/ 132 h 222"/>
                  <a:gd name="T26" fmla="*/ 180 w 390"/>
                  <a:gd name="T27" fmla="*/ 66 h 222"/>
                  <a:gd name="T28" fmla="*/ 198 w 390"/>
                  <a:gd name="T29" fmla="*/ 72 h 222"/>
                  <a:gd name="T30" fmla="*/ 204 w 390"/>
                  <a:gd name="T31" fmla="*/ 48 h 222"/>
                  <a:gd name="T32" fmla="*/ 216 w 390"/>
                  <a:gd name="T33" fmla="*/ 48 h 222"/>
                  <a:gd name="T34" fmla="*/ 234 w 390"/>
                  <a:gd name="T35" fmla="*/ 18 h 222"/>
                  <a:gd name="T36" fmla="*/ 234 w 390"/>
                  <a:gd name="T37" fmla="*/ 0 h 222"/>
                  <a:gd name="T38" fmla="*/ 264 w 390"/>
                  <a:gd name="T39" fmla="*/ 18 h 222"/>
                  <a:gd name="T40" fmla="*/ 264 w 390"/>
                  <a:gd name="T41" fmla="*/ 6 h 222"/>
                  <a:gd name="T42" fmla="*/ 300 w 390"/>
                  <a:gd name="T43" fmla="*/ 24 h 222"/>
                  <a:gd name="T44" fmla="*/ 306 w 390"/>
                  <a:gd name="T45" fmla="*/ 30 h 222"/>
                  <a:gd name="T46" fmla="*/ 294 w 390"/>
                  <a:gd name="T47" fmla="*/ 54 h 222"/>
                  <a:gd name="T48" fmla="*/ 300 w 390"/>
                  <a:gd name="T49" fmla="*/ 60 h 222"/>
                  <a:gd name="T50" fmla="*/ 306 w 390"/>
                  <a:gd name="T51" fmla="*/ 60 h 222"/>
                  <a:gd name="T52" fmla="*/ 318 w 390"/>
                  <a:gd name="T53" fmla="*/ 66 h 222"/>
                  <a:gd name="T54" fmla="*/ 354 w 390"/>
                  <a:gd name="T55" fmla="*/ 78 h 222"/>
                  <a:gd name="T56" fmla="*/ 354 w 390"/>
                  <a:gd name="T57" fmla="*/ 96 h 222"/>
                  <a:gd name="T58" fmla="*/ 318 w 390"/>
                  <a:gd name="T59" fmla="*/ 78 h 222"/>
                  <a:gd name="T60" fmla="*/ 342 w 390"/>
                  <a:gd name="T61" fmla="*/ 102 h 222"/>
                  <a:gd name="T62" fmla="*/ 360 w 390"/>
                  <a:gd name="T63" fmla="*/ 102 h 222"/>
                  <a:gd name="T64" fmla="*/ 348 w 390"/>
                  <a:gd name="T65" fmla="*/ 108 h 222"/>
                  <a:gd name="T66" fmla="*/ 360 w 390"/>
                  <a:gd name="T67" fmla="*/ 108 h 222"/>
                  <a:gd name="T68" fmla="*/ 360 w 390"/>
                  <a:gd name="T69" fmla="*/ 114 h 222"/>
                  <a:gd name="T70" fmla="*/ 354 w 390"/>
                  <a:gd name="T71" fmla="*/ 114 h 222"/>
                  <a:gd name="T72" fmla="*/ 354 w 390"/>
                  <a:gd name="T73" fmla="*/ 120 h 222"/>
                  <a:gd name="T74" fmla="*/ 330 w 390"/>
                  <a:gd name="T75" fmla="*/ 108 h 222"/>
                  <a:gd name="T76" fmla="*/ 366 w 390"/>
                  <a:gd name="T77" fmla="*/ 138 h 222"/>
                  <a:gd name="T78" fmla="*/ 360 w 390"/>
                  <a:gd name="T79" fmla="*/ 138 h 222"/>
                  <a:gd name="T80" fmla="*/ 330 w 390"/>
                  <a:gd name="T81" fmla="*/ 120 h 222"/>
                  <a:gd name="T82" fmla="*/ 330 w 390"/>
                  <a:gd name="T83" fmla="*/ 126 h 222"/>
                  <a:gd name="T84" fmla="*/ 342 w 390"/>
                  <a:gd name="T85" fmla="*/ 132 h 222"/>
                  <a:gd name="T86" fmla="*/ 360 w 390"/>
                  <a:gd name="T87" fmla="*/ 144 h 222"/>
                  <a:gd name="T88" fmla="*/ 384 w 390"/>
                  <a:gd name="T89" fmla="*/ 138 h 222"/>
                  <a:gd name="T90" fmla="*/ 390 w 390"/>
                  <a:gd name="T91" fmla="*/ 162 h 222"/>
                  <a:gd name="T92" fmla="*/ 390 w 390"/>
                  <a:gd name="T93" fmla="*/ 168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0"/>
                  <a:gd name="T142" fmla="*/ 0 h 222"/>
                  <a:gd name="T143" fmla="*/ 390 w 39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45" name="Freeform 371"/>
              <p:cNvSpPr>
                <a:spLocks noChangeAspect="1"/>
              </p:cNvSpPr>
              <p:nvPr/>
            </p:nvSpPr>
            <p:spPr bwMode="auto">
              <a:xfrm>
                <a:off x="210" y="1458"/>
                <a:ext cx="342" cy="246"/>
              </a:xfrm>
              <a:custGeom>
                <a:avLst/>
                <a:gdLst>
                  <a:gd name="T0" fmla="*/ 24 w 342"/>
                  <a:gd name="T1" fmla="*/ 162 h 246"/>
                  <a:gd name="T2" fmla="*/ 0 w 342"/>
                  <a:gd name="T3" fmla="*/ 150 h 246"/>
                  <a:gd name="T4" fmla="*/ 6 w 342"/>
                  <a:gd name="T5" fmla="*/ 126 h 246"/>
                  <a:gd name="T6" fmla="*/ 6 w 342"/>
                  <a:gd name="T7" fmla="*/ 144 h 246"/>
                  <a:gd name="T8" fmla="*/ 18 w 342"/>
                  <a:gd name="T9" fmla="*/ 126 h 246"/>
                  <a:gd name="T10" fmla="*/ 6 w 342"/>
                  <a:gd name="T11" fmla="*/ 126 h 246"/>
                  <a:gd name="T12" fmla="*/ 12 w 342"/>
                  <a:gd name="T13" fmla="*/ 108 h 246"/>
                  <a:gd name="T14" fmla="*/ 12 w 342"/>
                  <a:gd name="T15" fmla="*/ 108 h 246"/>
                  <a:gd name="T16" fmla="*/ 12 w 342"/>
                  <a:gd name="T17" fmla="*/ 54 h 246"/>
                  <a:gd name="T18" fmla="*/ 6 w 342"/>
                  <a:gd name="T19" fmla="*/ 36 h 246"/>
                  <a:gd name="T20" fmla="*/ 12 w 342"/>
                  <a:gd name="T21" fmla="*/ 12 h 246"/>
                  <a:gd name="T22" fmla="*/ 42 w 342"/>
                  <a:gd name="T23" fmla="*/ 36 h 246"/>
                  <a:gd name="T24" fmla="*/ 72 w 342"/>
                  <a:gd name="T25" fmla="*/ 48 h 246"/>
                  <a:gd name="T26" fmla="*/ 84 w 342"/>
                  <a:gd name="T27" fmla="*/ 60 h 246"/>
                  <a:gd name="T28" fmla="*/ 84 w 342"/>
                  <a:gd name="T29" fmla="*/ 54 h 246"/>
                  <a:gd name="T30" fmla="*/ 90 w 342"/>
                  <a:gd name="T31" fmla="*/ 60 h 246"/>
                  <a:gd name="T32" fmla="*/ 90 w 342"/>
                  <a:gd name="T33" fmla="*/ 72 h 246"/>
                  <a:gd name="T34" fmla="*/ 78 w 342"/>
                  <a:gd name="T35" fmla="*/ 72 h 246"/>
                  <a:gd name="T36" fmla="*/ 60 w 342"/>
                  <a:gd name="T37" fmla="*/ 96 h 246"/>
                  <a:gd name="T38" fmla="*/ 60 w 342"/>
                  <a:gd name="T39" fmla="*/ 96 h 246"/>
                  <a:gd name="T40" fmla="*/ 90 w 342"/>
                  <a:gd name="T41" fmla="*/ 72 h 246"/>
                  <a:gd name="T42" fmla="*/ 90 w 342"/>
                  <a:gd name="T43" fmla="*/ 66 h 246"/>
                  <a:gd name="T44" fmla="*/ 96 w 342"/>
                  <a:gd name="T45" fmla="*/ 72 h 246"/>
                  <a:gd name="T46" fmla="*/ 96 w 342"/>
                  <a:gd name="T47" fmla="*/ 78 h 246"/>
                  <a:gd name="T48" fmla="*/ 84 w 342"/>
                  <a:gd name="T49" fmla="*/ 84 h 246"/>
                  <a:gd name="T50" fmla="*/ 90 w 342"/>
                  <a:gd name="T51" fmla="*/ 96 h 246"/>
                  <a:gd name="T52" fmla="*/ 84 w 342"/>
                  <a:gd name="T53" fmla="*/ 108 h 246"/>
                  <a:gd name="T54" fmla="*/ 84 w 342"/>
                  <a:gd name="T55" fmla="*/ 102 h 246"/>
                  <a:gd name="T56" fmla="*/ 72 w 342"/>
                  <a:gd name="T57" fmla="*/ 114 h 246"/>
                  <a:gd name="T58" fmla="*/ 72 w 342"/>
                  <a:gd name="T59" fmla="*/ 96 h 246"/>
                  <a:gd name="T60" fmla="*/ 60 w 342"/>
                  <a:gd name="T61" fmla="*/ 108 h 246"/>
                  <a:gd name="T62" fmla="*/ 66 w 342"/>
                  <a:gd name="T63" fmla="*/ 120 h 246"/>
                  <a:gd name="T64" fmla="*/ 96 w 342"/>
                  <a:gd name="T65" fmla="*/ 108 h 246"/>
                  <a:gd name="T66" fmla="*/ 96 w 342"/>
                  <a:gd name="T67" fmla="*/ 84 h 246"/>
                  <a:gd name="T68" fmla="*/ 108 w 342"/>
                  <a:gd name="T69" fmla="*/ 66 h 246"/>
                  <a:gd name="T70" fmla="*/ 96 w 342"/>
                  <a:gd name="T71" fmla="*/ 36 h 246"/>
                  <a:gd name="T72" fmla="*/ 108 w 342"/>
                  <a:gd name="T73" fmla="*/ 30 h 246"/>
                  <a:gd name="T74" fmla="*/ 102 w 342"/>
                  <a:gd name="T75" fmla="*/ 0 h 246"/>
                  <a:gd name="T76" fmla="*/ 342 w 342"/>
                  <a:gd name="T77" fmla="*/ 60 h 246"/>
                  <a:gd name="T78" fmla="*/ 300 w 342"/>
                  <a:gd name="T79" fmla="*/ 246 h 246"/>
                  <a:gd name="T80" fmla="*/ 216 w 342"/>
                  <a:gd name="T81" fmla="*/ 228 h 246"/>
                  <a:gd name="T82" fmla="*/ 114 w 342"/>
                  <a:gd name="T83" fmla="*/ 228 h 246"/>
                  <a:gd name="T84" fmla="*/ 84 w 342"/>
                  <a:gd name="T85" fmla="*/ 210 h 246"/>
                  <a:gd name="T86" fmla="*/ 60 w 342"/>
                  <a:gd name="T87" fmla="*/ 216 h 246"/>
                  <a:gd name="T88" fmla="*/ 42 w 342"/>
                  <a:gd name="T89" fmla="*/ 204 h 246"/>
                  <a:gd name="T90" fmla="*/ 42 w 342"/>
                  <a:gd name="T91" fmla="*/ 174 h 246"/>
                  <a:gd name="T92" fmla="*/ 24 w 342"/>
                  <a:gd name="T93" fmla="*/ 162 h 2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246"/>
                  <a:gd name="T143" fmla="*/ 342 w 342"/>
                  <a:gd name="T144" fmla="*/ 246 h 2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246">
                    <a:moveTo>
                      <a:pt x="24" y="162"/>
                    </a:moveTo>
                    <a:lnTo>
                      <a:pt x="0" y="150"/>
                    </a:lnTo>
                    <a:lnTo>
                      <a:pt x="6" y="126"/>
                    </a:lnTo>
                    <a:lnTo>
                      <a:pt x="6" y="144"/>
                    </a:lnTo>
                    <a:lnTo>
                      <a:pt x="18" y="126"/>
                    </a:lnTo>
                    <a:lnTo>
                      <a:pt x="6" y="126"/>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46" name="Freeform 372"/>
              <p:cNvSpPr>
                <a:spLocks noChangeAspect="1"/>
              </p:cNvSpPr>
              <p:nvPr/>
            </p:nvSpPr>
            <p:spPr bwMode="auto">
              <a:xfrm>
                <a:off x="210" y="1458"/>
                <a:ext cx="342" cy="246"/>
              </a:xfrm>
              <a:custGeom>
                <a:avLst/>
                <a:gdLst>
                  <a:gd name="T0" fmla="*/ 24 w 342"/>
                  <a:gd name="T1" fmla="*/ 162 h 246"/>
                  <a:gd name="T2" fmla="*/ 0 w 342"/>
                  <a:gd name="T3" fmla="*/ 150 h 246"/>
                  <a:gd name="T4" fmla="*/ 6 w 342"/>
                  <a:gd name="T5" fmla="*/ 126 h 246"/>
                  <a:gd name="T6" fmla="*/ 6 w 342"/>
                  <a:gd name="T7" fmla="*/ 144 h 246"/>
                  <a:gd name="T8" fmla="*/ 18 w 342"/>
                  <a:gd name="T9" fmla="*/ 126 h 246"/>
                  <a:gd name="T10" fmla="*/ 6 w 342"/>
                  <a:gd name="T11" fmla="*/ 126 h 246"/>
                  <a:gd name="T12" fmla="*/ 12 w 342"/>
                  <a:gd name="T13" fmla="*/ 108 h 246"/>
                  <a:gd name="T14" fmla="*/ 24 w 342"/>
                  <a:gd name="T15" fmla="*/ 108 h 246"/>
                  <a:gd name="T16" fmla="*/ 12 w 342"/>
                  <a:gd name="T17" fmla="*/ 108 h 246"/>
                  <a:gd name="T18" fmla="*/ 12 w 342"/>
                  <a:gd name="T19" fmla="*/ 54 h 246"/>
                  <a:gd name="T20" fmla="*/ 6 w 342"/>
                  <a:gd name="T21" fmla="*/ 36 h 246"/>
                  <a:gd name="T22" fmla="*/ 12 w 342"/>
                  <a:gd name="T23" fmla="*/ 12 h 246"/>
                  <a:gd name="T24" fmla="*/ 42 w 342"/>
                  <a:gd name="T25" fmla="*/ 36 h 246"/>
                  <a:gd name="T26" fmla="*/ 72 w 342"/>
                  <a:gd name="T27" fmla="*/ 48 h 246"/>
                  <a:gd name="T28" fmla="*/ 84 w 342"/>
                  <a:gd name="T29" fmla="*/ 60 h 246"/>
                  <a:gd name="T30" fmla="*/ 84 w 342"/>
                  <a:gd name="T31" fmla="*/ 54 h 246"/>
                  <a:gd name="T32" fmla="*/ 90 w 342"/>
                  <a:gd name="T33" fmla="*/ 60 h 246"/>
                  <a:gd name="T34" fmla="*/ 90 w 342"/>
                  <a:gd name="T35" fmla="*/ 72 h 246"/>
                  <a:gd name="T36" fmla="*/ 78 w 342"/>
                  <a:gd name="T37" fmla="*/ 72 h 246"/>
                  <a:gd name="T38" fmla="*/ 60 w 342"/>
                  <a:gd name="T39" fmla="*/ 96 h 246"/>
                  <a:gd name="T40" fmla="*/ 72 w 342"/>
                  <a:gd name="T41" fmla="*/ 96 h 246"/>
                  <a:gd name="T42" fmla="*/ 60 w 342"/>
                  <a:gd name="T43" fmla="*/ 96 h 246"/>
                  <a:gd name="T44" fmla="*/ 90 w 342"/>
                  <a:gd name="T45" fmla="*/ 72 h 246"/>
                  <a:gd name="T46" fmla="*/ 90 w 342"/>
                  <a:gd name="T47" fmla="*/ 66 h 246"/>
                  <a:gd name="T48" fmla="*/ 96 w 342"/>
                  <a:gd name="T49" fmla="*/ 72 h 246"/>
                  <a:gd name="T50" fmla="*/ 96 w 342"/>
                  <a:gd name="T51" fmla="*/ 78 h 246"/>
                  <a:gd name="T52" fmla="*/ 84 w 342"/>
                  <a:gd name="T53" fmla="*/ 84 h 246"/>
                  <a:gd name="T54" fmla="*/ 90 w 342"/>
                  <a:gd name="T55" fmla="*/ 96 h 246"/>
                  <a:gd name="T56" fmla="*/ 84 w 342"/>
                  <a:gd name="T57" fmla="*/ 108 h 246"/>
                  <a:gd name="T58" fmla="*/ 84 w 342"/>
                  <a:gd name="T59" fmla="*/ 102 h 246"/>
                  <a:gd name="T60" fmla="*/ 72 w 342"/>
                  <a:gd name="T61" fmla="*/ 114 h 246"/>
                  <a:gd name="T62" fmla="*/ 72 w 342"/>
                  <a:gd name="T63" fmla="*/ 96 h 246"/>
                  <a:gd name="T64" fmla="*/ 60 w 342"/>
                  <a:gd name="T65" fmla="*/ 108 h 246"/>
                  <a:gd name="T66" fmla="*/ 66 w 342"/>
                  <a:gd name="T67" fmla="*/ 120 h 246"/>
                  <a:gd name="T68" fmla="*/ 96 w 342"/>
                  <a:gd name="T69" fmla="*/ 108 h 246"/>
                  <a:gd name="T70" fmla="*/ 96 w 342"/>
                  <a:gd name="T71" fmla="*/ 84 h 246"/>
                  <a:gd name="T72" fmla="*/ 108 w 342"/>
                  <a:gd name="T73" fmla="*/ 66 h 246"/>
                  <a:gd name="T74" fmla="*/ 96 w 342"/>
                  <a:gd name="T75" fmla="*/ 36 h 246"/>
                  <a:gd name="T76" fmla="*/ 108 w 342"/>
                  <a:gd name="T77" fmla="*/ 30 h 246"/>
                  <a:gd name="T78" fmla="*/ 102 w 342"/>
                  <a:gd name="T79" fmla="*/ 0 h 246"/>
                  <a:gd name="T80" fmla="*/ 342 w 342"/>
                  <a:gd name="T81" fmla="*/ 60 h 246"/>
                  <a:gd name="T82" fmla="*/ 300 w 342"/>
                  <a:gd name="T83" fmla="*/ 246 h 246"/>
                  <a:gd name="T84" fmla="*/ 216 w 342"/>
                  <a:gd name="T85" fmla="*/ 228 h 246"/>
                  <a:gd name="T86" fmla="*/ 114 w 342"/>
                  <a:gd name="T87" fmla="*/ 228 h 246"/>
                  <a:gd name="T88" fmla="*/ 84 w 342"/>
                  <a:gd name="T89" fmla="*/ 210 h 246"/>
                  <a:gd name="T90" fmla="*/ 60 w 342"/>
                  <a:gd name="T91" fmla="*/ 216 h 246"/>
                  <a:gd name="T92" fmla="*/ 42 w 342"/>
                  <a:gd name="T93" fmla="*/ 204 h 246"/>
                  <a:gd name="T94" fmla="*/ 42 w 342"/>
                  <a:gd name="T95" fmla="*/ 174 h 246"/>
                  <a:gd name="T96" fmla="*/ 24 w 342"/>
                  <a:gd name="T97" fmla="*/ 162 h 246"/>
                  <a:gd name="T98" fmla="*/ 24 w 342"/>
                  <a:gd name="T99" fmla="*/ 168 h 2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2"/>
                  <a:gd name="T151" fmla="*/ 0 h 246"/>
                  <a:gd name="T152" fmla="*/ 342 w 342"/>
                  <a:gd name="T153" fmla="*/ 246 h 2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47" name="Freeform 373"/>
              <p:cNvSpPr>
                <a:spLocks noChangeAspect="1"/>
              </p:cNvSpPr>
              <p:nvPr/>
            </p:nvSpPr>
            <p:spPr bwMode="auto">
              <a:xfrm>
                <a:off x="2106" y="2094"/>
                <a:ext cx="228" cy="228"/>
              </a:xfrm>
              <a:custGeom>
                <a:avLst/>
                <a:gdLst>
                  <a:gd name="T0" fmla="*/ 138 w 228"/>
                  <a:gd name="T1" fmla="*/ 48 h 228"/>
                  <a:gd name="T2" fmla="*/ 144 w 228"/>
                  <a:gd name="T3" fmla="*/ 78 h 228"/>
                  <a:gd name="T4" fmla="*/ 174 w 228"/>
                  <a:gd name="T5" fmla="*/ 48 h 228"/>
                  <a:gd name="T6" fmla="*/ 192 w 228"/>
                  <a:gd name="T7" fmla="*/ 54 h 228"/>
                  <a:gd name="T8" fmla="*/ 204 w 228"/>
                  <a:gd name="T9" fmla="*/ 42 h 228"/>
                  <a:gd name="T10" fmla="*/ 222 w 228"/>
                  <a:gd name="T11" fmla="*/ 42 h 228"/>
                  <a:gd name="T12" fmla="*/ 228 w 228"/>
                  <a:gd name="T13" fmla="*/ 60 h 228"/>
                  <a:gd name="T14" fmla="*/ 228 w 228"/>
                  <a:gd name="T15" fmla="*/ 72 h 228"/>
                  <a:gd name="T16" fmla="*/ 198 w 228"/>
                  <a:gd name="T17" fmla="*/ 54 h 228"/>
                  <a:gd name="T18" fmla="*/ 198 w 228"/>
                  <a:gd name="T19" fmla="*/ 72 h 228"/>
                  <a:gd name="T20" fmla="*/ 180 w 228"/>
                  <a:gd name="T21" fmla="*/ 102 h 228"/>
                  <a:gd name="T22" fmla="*/ 168 w 228"/>
                  <a:gd name="T23" fmla="*/ 102 h 228"/>
                  <a:gd name="T24" fmla="*/ 162 w 228"/>
                  <a:gd name="T25" fmla="*/ 126 h 228"/>
                  <a:gd name="T26" fmla="*/ 144 w 228"/>
                  <a:gd name="T27" fmla="*/ 120 h 228"/>
                  <a:gd name="T28" fmla="*/ 120 w 228"/>
                  <a:gd name="T29" fmla="*/ 186 h 228"/>
                  <a:gd name="T30" fmla="*/ 126 w 228"/>
                  <a:gd name="T31" fmla="*/ 186 h 228"/>
                  <a:gd name="T32" fmla="*/ 120 w 228"/>
                  <a:gd name="T33" fmla="*/ 204 h 228"/>
                  <a:gd name="T34" fmla="*/ 60 w 228"/>
                  <a:gd name="T35" fmla="*/ 228 h 228"/>
                  <a:gd name="T36" fmla="*/ 48 w 228"/>
                  <a:gd name="T37" fmla="*/ 222 h 228"/>
                  <a:gd name="T38" fmla="*/ 42 w 228"/>
                  <a:gd name="T39" fmla="*/ 204 h 228"/>
                  <a:gd name="T40" fmla="*/ 12 w 228"/>
                  <a:gd name="T41" fmla="*/ 186 h 228"/>
                  <a:gd name="T42" fmla="*/ 0 w 228"/>
                  <a:gd name="T43" fmla="*/ 156 h 228"/>
                  <a:gd name="T44" fmla="*/ 18 w 228"/>
                  <a:gd name="T45" fmla="*/ 138 h 228"/>
                  <a:gd name="T46" fmla="*/ 24 w 228"/>
                  <a:gd name="T47" fmla="*/ 114 h 228"/>
                  <a:gd name="T48" fmla="*/ 36 w 228"/>
                  <a:gd name="T49" fmla="*/ 114 h 228"/>
                  <a:gd name="T50" fmla="*/ 36 w 228"/>
                  <a:gd name="T51" fmla="*/ 96 h 228"/>
                  <a:gd name="T52" fmla="*/ 72 w 228"/>
                  <a:gd name="T53" fmla="*/ 66 h 228"/>
                  <a:gd name="T54" fmla="*/ 78 w 228"/>
                  <a:gd name="T55" fmla="*/ 18 h 228"/>
                  <a:gd name="T56" fmla="*/ 72 w 228"/>
                  <a:gd name="T57" fmla="*/ 6 h 228"/>
                  <a:gd name="T58" fmla="*/ 78 w 228"/>
                  <a:gd name="T59" fmla="*/ 0 h 228"/>
                  <a:gd name="T60" fmla="*/ 90 w 228"/>
                  <a:gd name="T61" fmla="*/ 54 h 228"/>
                  <a:gd name="T62" fmla="*/ 126 w 228"/>
                  <a:gd name="T63" fmla="*/ 48 h 228"/>
                  <a:gd name="T64" fmla="*/ 138 w 228"/>
                  <a:gd name="T65" fmla="*/ 48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228"/>
                  <a:gd name="T101" fmla="*/ 228 w 228"/>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48" name="Freeform 374"/>
              <p:cNvSpPr>
                <a:spLocks noChangeAspect="1"/>
              </p:cNvSpPr>
              <p:nvPr/>
            </p:nvSpPr>
            <p:spPr bwMode="auto">
              <a:xfrm>
                <a:off x="2106" y="2094"/>
                <a:ext cx="228" cy="228"/>
              </a:xfrm>
              <a:custGeom>
                <a:avLst/>
                <a:gdLst>
                  <a:gd name="T0" fmla="*/ 138 w 228"/>
                  <a:gd name="T1" fmla="*/ 48 h 228"/>
                  <a:gd name="T2" fmla="*/ 144 w 228"/>
                  <a:gd name="T3" fmla="*/ 78 h 228"/>
                  <a:gd name="T4" fmla="*/ 174 w 228"/>
                  <a:gd name="T5" fmla="*/ 48 h 228"/>
                  <a:gd name="T6" fmla="*/ 192 w 228"/>
                  <a:gd name="T7" fmla="*/ 54 h 228"/>
                  <a:gd name="T8" fmla="*/ 204 w 228"/>
                  <a:gd name="T9" fmla="*/ 42 h 228"/>
                  <a:gd name="T10" fmla="*/ 222 w 228"/>
                  <a:gd name="T11" fmla="*/ 42 h 228"/>
                  <a:gd name="T12" fmla="*/ 228 w 228"/>
                  <a:gd name="T13" fmla="*/ 60 h 228"/>
                  <a:gd name="T14" fmla="*/ 228 w 228"/>
                  <a:gd name="T15" fmla="*/ 72 h 228"/>
                  <a:gd name="T16" fmla="*/ 198 w 228"/>
                  <a:gd name="T17" fmla="*/ 54 h 228"/>
                  <a:gd name="T18" fmla="*/ 198 w 228"/>
                  <a:gd name="T19" fmla="*/ 72 h 228"/>
                  <a:gd name="T20" fmla="*/ 180 w 228"/>
                  <a:gd name="T21" fmla="*/ 102 h 228"/>
                  <a:gd name="T22" fmla="*/ 168 w 228"/>
                  <a:gd name="T23" fmla="*/ 102 h 228"/>
                  <a:gd name="T24" fmla="*/ 162 w 228"/>
                  <a:gd name="T25" fmla="*/ 126 h 228"/>
                  <a:gd name="T26" fmla="*/ 144 w 228"/>
                  <a:gd name="T27" fmla="*/ 120 h 228"/>
                  <a:gd name="T28" fmla="*/ 120 w 228"/>
                  <a:gd name="T29" fmla="*/ 186 h 228"/>
                  <a:gd name="T30" fmla="*/ 126 w 228"/>
                  <a:gd name="T31" fmla="*/ 186 h 228"/>
                  <a:gd name="T32" fmla="*/ 120 w 228"/>
                  <a:gd name="T33" fmla="*/ 204 h 228"/>
                  <a:gd name="T34" fmla="*/ 60 w 228"/>
                  <a:gd name="T35" fmla="*/ 228 h 228"/>
                  <a:gd name="T36" fmla="*/ 48 w 228"/>
                  <a:gd name="T37" fmla="*/ 222 h 228"/>
                  <a:gd name="T38" fmla="*/ 42 w 228"/>
                  <a:gd name="T39" fmla="*/ 204 h 228"/>
                  <a:gd name="T40" fmla="*/ 12 w 228"/>
                  <a:gd name="T41" fmla="*/ 186 h 228"/>
                  <a:gd name="T42" fmla="*/ 0 w 228"/>
                  <a:gd name="T43" fmla="*/ 156 h 228"/>
                  <a:gd name="T44" fmla="*/ 18 w 228"/>
                  <a:gd name="T45" fmla="*/ 138 h 228"/>
                  <a:gd name="T46" fmla="*/ 24 w 228"/>
                  <a:gd name="T47" fmla="*/ 114 h 228"/>
                  <a:gd name="T48" fmla="*/ 36 w 228"/>
                  <a:gd name="T49" fmla="*/ 114 h 228"/>
                  <a:gd name="T50" fmla="*/ 36 w 228"/>
                  <a:gd name="T51" fmla="*/ 96 h 228"/>
                  <a:gd name="T52" fmla="*/ 72 w 228"/>
                  <a:gd name="T53" fmla="*/ 66 h 228"/>
                  <a:gd name="T54" fmla="*/ 78 w 228"/>
                  <a:gd name="T55" fmla="*/ 18 h 228"/>
                  <a:gd name="T56" fmla="*/ 72 w 228"/>
                  <a:gd name="T57" fmla="*/ 6 h 228"/>
                  <a:gd name="T58" fmla="*/ 78 w 228"/>
                  <a:gd name="T59" fmla="*/ 0 h 228"/>
                  <a:gd name="T60" fmla="*/ 90 w 228"/>
                  <a:gd name="T61" fmla="*/ 54 h 228"/>
                  <a:gd name="T62" fmla="*/ 126 w 228"/>
                  <a:gd name="T63" fmla="*/ 48 h 228"/>
                  <a:gd name="T64" fmla="*/ 138 w 228"/>
                  <a:gd name="T65" fmla="*/ 48 h 228"/>
                  <a:gd name="T66" fmla="*/ 138 w 228"/>
                  <a:gd name="T67" fmla="*/ 54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8"/>
                  <a:gd name="T103" fmla="*/ 0 h 228"/>
                  <a:gd name="T104" fmla="*/ 228 w 228"/>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49" name="Freeform 375"/>
              <p:cNvSpPr>
                <a:spLocks noChangeAspect="1"/>
              </p:cNvSpPr>
              <p:nvPr/>
            </p:nvSpPr>
            <p:spPr bwMode="auto">
              <a:xfrm>
                <a:off x="1578" y="1746"/>
                <a:ext cx="270" cy="282"/>
              </a:xfrm>
              <a:custGeom>
                <a:avLst/>
                <a:gdLst>
                  <a:gd name="T0" fmla="*/ 114 w 270"/>
                  <a:gd name="T1" fmla="*/ 282 h 282"/>
                  <a:gd name="T2" fmla="*/ 96 w 270"/>
                  <a:gd name="T3" fmla="*/ 264 h 282"/>
                  <a:gd name="T4" fmla="*/ 90 w 270"/>
                  <a:gd name="T5" fmla="*/ 246 h 282"/>
                  <a:gd name="T6" fmla="*/ 96 w 270"/>
                  <a:gd name="T7" fmla="*/ 234 h 282"/>
                  <a:gd name="T8" fmla="*/ 84 w 270"/>
                  <a:gd name="T9" fmla="*/ 216 h 282"/>
                  <a:gd name="T10" fmla="*/ 78 w 270"/>
                  <a:gd name="T11" fmla="*/ 186 h 282"/>
                  <a:gd name="T12" fmla="*/ 12 w 270"/>
                  <a:gd name="T13" fmla="*/ 138 h 282"/>
                  <a:gd name="T14" fmla="*/ 12 w 270"/>
                  <a:gd name="T15" fmla="*/ 96 h 282"/>
                  <a:gd name="T16" fmla="*/ 0 w 270"/>
                  <a:gd name="T17" fmla="*/ 84 h 282"/>
                  <a:gd name="T18" fmla="*/ 12 w 270"/>
                  <a:gd name="T19" fmla="*/ 66 h 282"/>
                  <a:gd name="T20" fmla="*/ 30 w 270"/>
                  <a:gd name="T21" fmla="*/ 54 h 282"/>
                  <a:gd name="T22" fmla="*/ 30 w 270"/>
                  <a:gd name="T23" fmla="*/ 18 h 282"/>
                  <a:gd name="T24" fmla="*/ 36 w 270"/>
                  <a:gd name="T25" fmla="*/ 12 h 282"/>
                  <a:gd name="T26" fmla="*/ 48 w 270"/>
                  <a:gd name="T27" fmla="*/ 18 h 282"/>
                  <a:gd name="T28" fmla="*/ 90 w 270"/>
                  <a:gd name="T29" fmla="*/ 0 h 282"/>
                  <a:gd name="T30" fmla="*/ 90 w 270"/>
                  <a:gd name="T31" fmla="*/ 18 h 282"/>
                  <a:gd name="T32" fmla="*/ 114 w 270"/>
                  <a:gd name="T33" fmla="*/ 24 h 282"/>
                  <a:gd name="T34" fmla="*/ 126 w 270"/>
                  <a:gd name="T35" fmla="*/ 36 h 282"/>
                  <a:gd name="T36" fmla="*/ 216 w 270"/>
                  <a:gd name="T37" fmla="*/ 54 h 282"/>
                  <a:gd name="T38" fmla="*/ 234 w 270"/>
                  <a:gd name="T39" fmla="*/ 66 h 282"/>
                  <a:gd name="T40" fmla="*/ 228 w 270"/>
                  <a:gd name="T41" fmla="*/ 90 h 282"/>
                  <a:gd name="T42" fmla="*/ 240 w 270"/>
                  <a:gd name="T43" fmla="*/ 90 h 282"/>
                  <a:gd name="T44" fmla="*/ 234 w 270"/>
                  <a:gd name="T45" fmla="*/ 102 h 282"/>
                  <a:gd name="T46" fmla="*/ 246 w 270"/>
                  <a:gd name="T47" fmla="*/ 102 h 282"/>
                  <a:gd name="T48" fmla="*/ 228 w 270"/>
                  <a:gd name="T49" fmla="*/ 132 h 282"/>
                  <a:gd name="T50" fmla="*/ 234 w 270"/>
                  <a:gd name="T51" fmla="*/ 144 h 282"/>
                  <a:gd name="T52" fmla="*/ 270 w 270"/>
                  <a:gd name="T53" fmla="*/ 90 h 282"/>
                  <a:gd name="T54" fmla="*/ 246 w 270"/>
                  <a:gd name="T55" fmla="*/ 174 h 282"/>
                  <a:gd name="T56" fmla="*/ 240 w 270"/>
                  <a:gd name="T57" fmla="*/ 222 h 282"/>
                  <a:gd name="T58" fmla="*/ 252 w 270"/>
                  <a:gd name="T59" fmla="*/ 270 h 282"/>
                  <a:gd name="T60" fmla="*/ 126 w 270"/>
                  <a:gd name="T61" fmla="*/ 276 h 282"/>
                  <a:gd name="T62" fmla="*/ 114 w 270"/>
                  <a:gd name="T63" fmla="*/ 282 h 2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282"/>
                  <a:gd name="T98" fmla="*/ 270 w 270"/>
                  <a:gd name="T99" fmla="*/ 282 h 2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50" name="Freeform 376"/>
              <p:cNvSpPr>
                <a:spLocks noChangeAspect="1"/>
              </p:cNvSpPr>
              <p:nvPr/>
            </p:nvSpPr>
            <p:spPr bwMode="auto">
              <a:xfrm>
                <a:off x="1578" y="1746"/>
                <a:ext cx="270" cy="288"/>
              </a:xfrm>
              <a:custGeom>
                <a:avLst/>
                <a:gdLst>
                  <a:gd name="T0" fmla="*/ 114 w 270"/>
                  <a:gd name="T1" fmla="*/ 282 h 288"/>
                  <a:gd name="T2" fmla="*/ 96 w 270"/>
                  <a:gd name="T3" fmla="*/ 264 h 288"/>
                  <a:gd name="T4" fmla="*/ 90 w 270"/>
                  <a:gd name="T5" fmla="*/ 246 h 288"/>
                  <a:gd name="T6" fmla="*/ 96 w 270"/>
                  <a:gd name="T7" fmla="*/ 234 h 288"/>
                  <a:gd name="T8" fmla="*/ 84 w 270"/>
                  <a:gd name="T9" fmla="*/ 216 h 288"/>
                  <a:gd name="T10" fmla="*/ 78 w 270"/>
                  <a:gd name="T11" fmla="*/ 186 h 288"/>
                  <a:gd name="T12" fmla="*/ 12 w 270"/>
                  <a:gd name="T13" fmla="*/ 138 h 288"/>
                  <a:gd name="T14" fmla="*/ 12 w 270"/>
                  <a:gd name="T15" fmla="*/ 96 h 288"/>
                  <a:gd name="T16" fmla="*/ 0 w 270"/>
                  <a:gd name="T17" fmla="*/ 84 h 288"/>
                  <a:gd name="T18" fmla="*/ 12 w 270"/>
                  <a:gd name="T19" fmla="*/ 66 h 288"/>
                  <a:gd name="T20" fmla="*/ 30 w 270"/>
                  <a:gd name="T21" fmla="*/ 54 h 288"/>
                  <a:gd name="T22" fmla="*/ 30 w 270"/>
                  <a:gd name="T23" fmla="*/ 18 h 288"/>
                  <a:gd name="T24" fmla="*/ 36 w 270"/>
                  <a:gd name="T25" fmla="*/ 12 h 288"/>
                  <a:gd name="T26" fmla="*/ 48 w 270"/>
                  <a:gd name="T27" fmla="*/ 18 h 288"/>
                  <a:gd name="T28" fmla="*/ 90 w 270"/>
                  <a:gd name="T29" fmla="*/ 0 h 288"/>
                  <a:gd name="T30" fmla="*/ 90 w 270"/>
                  <a:gd name="T31" fmla="*/ 18 h 288"/>
                  <a:gd name="T32" fmla="*/ 114 w 270"/>
                  <a:gd name="T33" fmla="*/ 24 h 288"/>
                  <a:gd name="T34" fmla="*/ 126 w 270"/>
                  <a:gd name="T35" fmla="*/ 36 h 288"/>
                  <a:gd name="T36" fmla="*/ 216 w 270"/>
                  <a:gd name="T37" fmla="*/ 54 h 288"/>
                  <a:gd name="T38" fmla="*/ 234 w 270"/>
                  <a:gd name="T39" fmla="*/ 66 h 288"/>
                  <a:gd name="T40" fmla="*/ 228 w 270"/>
                  <a:gd name="T41" fmla="*/ 90 h 288"/>
                  <a:gd name="T42" fmla="*/ 240 w 270"/>
                  <a:gd name="T43" fmla="*/ 90 h 288"/>
                  <a:gd name="T44" fmla="*/ 234 w 270"/>
                  <a:gd name="T45" fmla="*/ 102 h 288"/>
                  <a:gd name="T46" fmla="*/ 246 w 270"/>
                  <a:gd name="T47" fmla="*/ 102 h 288"/>
                  <a:gd name="T48" fmla="*/ 228 w 270"/>
                  <a:gd name="T49" fmla="*/ 132 h 288"/>
                  <a:gd name="T50" fmla="*/ 234 w 270"/>
                  <a:gd name="T51" fmla="*/ 144 h 288"/>
                  <a:gd name="T52" fmla="*/ 270 w 270"/>
                  <a:gd name="T53" fmla="*/ 90 h 288"/>
                  <a:gd name="T54" fmla="*/ 246 w 270"/>
                  <a:gd name="T55" fmla="*/ 174 h 288"/>
                  <a:gd name="T56" fmla="*/ 240 w 270"/>
                  <a:gd name="T57" fmla="*/ 222 h 288"/>
                  <a:gd name="T58" fmla="*/ 252 w 270"/>
                  <a:gd name="T59" fmla="*/ 270 h 288"/>
                  <a:gd name="T60" fmla="*/ 126 w 270"/>
                  <a:gd name="T61" fmla="*/ 276 h 288"/>
                  <a:gd name="T62" fmla="*/ 114 w 270"/>
                  <a:gd name="T63" fmla="*/ 282 h 288"/>
                  <a:gd name="T64" fmla="*/ 114 w 270"/>
                  <a:gd name="T65" fmla="*/ 288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88"/>
                  <a:gd name="T101" fmla="*/ 270 w 270"/>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51" name="Freeform 377"/>
              <p:cNvSpPr>
                <a:spLocks noChangeAspect="1"/>
              </p:cNvSpPr>
              <p:nvPr/>
            </p:nvSpPr>
            <p:spPr bwMode="auto">
              <a:xfrm>
                <a:off x="720" y="1818"/>
                <a:ext cx="354" cy="294"/>
              </a:xfrm>
              <a:custGeom>
                <a:avLst/>
                <a:gdLst>
                  <a:gd name="T0" fmla="*/ 342 w 354"/>
                  <a:gd name="T1" fmla="*/ 168 h 294"/>
                  <a:gd name="T2" fmla="*/ 336 w 354"/>
                  <a:gd name="T3" fmla="*/ 294 h 294"/>
                  <a:gd name="T4" fmla="*/ 96 w 354"/>
                  <a:gd name="T5" fmla="*/ 270 h 294"/>
                  <a:gd name="T6" fmla="*/ 0 w 354"/>
                  <a:gd name="T7" fmla="*/ 252 h 294"/>
                  <a:gd name="T8" fmla="*/ 12 w 354"/>
                  <a:gd name="T9" fmla="*/ 192 h 294"/>
                  <a:gd name="T10" fmla="*/ 36 w 354"/>
                  <a:gd name="T11" fmla="*/ 30 h 294"/>
                  <a:gd name="T12" fmla="*/ 42 w 354"/>
                  <a:gd name="T13" fmla="*/ 0 h 294"/>
                  <a:gd name="T14" fmla="*/ 354 w 354"/>
                  <a:gd name="T15" fmla="*/ 36 h 294"/>
                  <a:gd name="T16" fmla="*/ 348 w 354"/>
                  <a:gd name="T17" fmla="*/ 138 h 294"/>
                  <a:gd name="T18" fmla="*/ 342 w 354"/>
                  <a:gd name="T19" fmla="*/ 168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294"/>
                  <a:gd name="T32" fmla="*/ 354 w 354"/>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952" name="Freeform 378"/>
              <p:cNvSpPr>
                <a:spLocks noChangeAspect="1"/>
              </p:cNvSpPr>
              <p:nvPr/>
            </p:nvSpPr>
            <p:spPr bwMode="auto">
              <a:xfrm>
                <a:off x="720" y="1818"/>
                <a:ext cx="354" cy="294"/>
              </a:xfrm>
              <a:custGeom>
                <a:avLst/>
                <a:gdLst>
                  <a:gd name="T0" fmla="*/ 342 w 354"/>
                  <a:gd name="T1" fmla="*/ 168 h 294"/>
                  <a:gd name="T2" fmla="*/ 336 w 354"/>
                  <a:gd name="T3" fmla="*/ 294 h 294"/>
                  <a:gd name="T4" fmla="*/ 96 w 354"/>
                  <a:gd name="T5" fmla="*/ 270 h 294"/>
                  <a:gd name="T6" fmla="*/ 0 w 354"/>
                  <a:gd name="T7" fmla="*/ 252 h 294"/>
                  <a:gd name="T8" fmla="*/ 12 w 354"/>
                  <a:gd name="T9" fmla="*/ 192 h 294"/>
                  <a:gd name="T10" fmla="*/ 36 w 354"/>
                  <a:gd name="T11" fmla="*/ 30 h 294"/>
                  <a:gd name="T12" fmla="*/ 42 w 354"/>
                  <a:gd name="T13" fmla="*/ 0 h 294"/>
                  <a:gd name="T14" fmla="*/ 354 w 354"/>
                  <a:gd name="T15" fmla="*/ 36 h 294"/>
                  <a:gd name="T16" fmla="*/ 348 w 354"/>
                  <a:gd name="T17" fmla="*/ 138 h 294"/>
                  <a:gd name="T18" fmla="*/ 342 w 354"/>
                  <a:gd name="T19" fmla="*/ 168 h 294"/>
                  <a:gd name="T20" fmla="*/ 342 w 354"/>
                  <a:gd name="T21" fmla="*/ 174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4"/>
                  <a:gd name="T34" fmla="*/ 0 h 294"/>
                  <a:gd name="T35" fmla="*/ 354 w 354"/>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grpSp>
        <p:sp>
          <p:nvSpPr>
            <p:cNvPr id="17830" name="Rectangle 379"/>
            <p:cNvSpPr>
              <a:spLocks noChangeArrowheads="1"/>
            </p:cNvSpPr>
            <p:nvPr/>
          </p:nvSpPr>
          <p:spPr bwMode="auto">
            <a:xfrm>
              <a:off x="2618" y="912"/>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algn="ctr" eaLnBrk="0" fontAlgn="base" hangingPunct="0">
                <a:spcBef>
                  <a:spcPct val="0"/>
                </a:spcBef>
                <a:spcAft>
                  <a:spcPct val="0"/>
                </a:spcAft>
                <a:buNone/>
              </a:pPr>
              <a:r>
                <a:rPr lang="en-US" altLang="en-US" sz="1600" b="1" dirty="0">
                  <a:solidFill>
                    <a:schemeClr val="tx1"/>
                  </a:solidFill>
                  <a:latin typeface="Times New Roman" panose="02020603050405020304" pitchFamily="18" charset="0"/>
                </a:rPr>
                <a:t>2000</a:t>
              </a:r>
            </a:p>
          </p:txBody>
        </p:sp>
      </p:grpSp>
      <p:grpSp>
        <p:nvGrpSpPr>
          <p:cNvPr id="8" name="Group 380"/>
          <p:cNvGrpSpPr>
            <a:grpSpLocks/>
          </p:cNvGrpSpPr>
          <p:nvPr/>
        </p:nvGrpSpPr>
        <p:grpSpPr bwMode="auto">
          <a:xfrm>
            <a:off x="5105401" y="3962400"/>
            <a:ext cx="2130425" cy="1962150"/>
            <a:chOff x="2256" y="2592"/>
            <a:chExt cx="1342" cy="1236"/>
          </a:xfrm>
        </p:grpSpPr>
        <p:grpSp>
          <p:nvGrpSpPr>
            <p:cNvPr id="17704" name="Group 381"/>
            <p:cNvGrpSpPr>
              <a:grpSpLocks noChangeAspect="1"/>
            </p:cNvGrpSpPr>
            <p:nvPr/>
          </p:nvGrpSpPr>
          <p:grpSpPr bwMode="auto">
            <a:xfrm>
              <a:off x="2256" y="2637"/>
              <a:ext cx="1342" cy="1191"/>
              <a:chOff x="1179" y="774"/>
              <a:chExt cx="3408" cy="2730"/>
            </a:xfrm>
          </p:grpSpPr>
          <p:sp>
            <p:nvSpPr>
              <p:cNvPr id="17706" name="AutoShape 382"/>
              <p:cNvSpPr>
                <a:spLocks noChangeAspect="1" noChangeArrowheads="1"/>
              </p:cNvSpPr>
              <p:nvPr/>
            </p:nvSpPr>
            <p:spPr bwMode="auto">
              <a:xfrm>
                <a:off x="1179" y="774"/>
                <a:ext cx="3402" cy="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707" name="Rectangle 383"/>
              <p:cNvSpPr>
                <a:spLocks noChangeAspect="1" noChangeArrowheads="1"/>
              </p:cNvSpPr>
              <p:nvPr/>
            </p:nvSpPr>
            <p:spPr bwMode="auto">
              <a:xfrm>
                <a:off x="1179" y="774"/>
                <a:ext cx="3408" cy="273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708" name="Rectangle 384"/>
              <p:cNvSpPr>
                <a:spLocks noChangeAspect="1" noChangeArrowheads="1"/>
              </p:cNvSpPr>
              <p:nvPr/>
            </p:nvSpPr>
            <p:spPr bwMode="auto">
              <a:xfrm>
                <a:off x="1215" y="816"/>
                <a:ext cx="3336" cy="264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709" name="Freeform 385"/>
              <p:cNvSpPr>
                <a:spLocks noChangeAspect="1"/>
              </p:cNvSpPr>
              <p:nvPr/>
            </p:nvSpPr>
            <p:spPr bwMode="auto">
              <a:xfrm>
                <a:off x="3411" y="2394"/>
                <a:ext cx="234" cy="378"/>
              </a:xfrm>
              <a:custGeom>
                <a:avLst/>
                <a:gdLst>
                  <a:gd name="T0" fmla="*/ 234 w 234"/>
                  <a:gd name="T1" fmla="*/ 300 h 378"/>
                  <a:gd name="T2" fmla="*/ 60 w 234"/>
                  <a:gd name="T3" fmla="*/ 318 h 378"/>
                  <a:gd name="T4" fmla="*/ 60 w 234"/>
                  <a:gd name="T5" fmla="*/ 330 h 378"/>
                  <a:gd name="T6" fmla="*/ 78 w 234"/>
                  <a:gd name="T7" fmla="*/ 348 h 378"/>
                  <a:gd name="T8" fmla="*/ 78 w 234"/>
                  <a:gd name="T9" fmla="*/ 366 h 378"/>
                  <a:gd name="T10" fmla="*/ 42 w 234"/>
                  <a:gd name="T11" fmla="*/ 378 h 378"/>
                  <a:gd name="T12" fmla="*/ 54 w 234"/>
                  <a:gd name="T13" fmla="*/ 372 h 378"/>
                  <a:gd name="T14" fmla="*/ 36 w 234"/>
                  <a:gd name="T15" fmla="*/ 336 h 378"/>
                  <a:gd name="T16" fmla="*/ 30 w 234"/>
                  <a:gd name="T17" fmla="*/ 372 h 378"/>
                  <a:gd name="T18" fmla="*/ 12 w 234"/>
                  <a:gd name="T19" fmla="*/ 372 h 378"/>
                  <a:gd name="T20" fmla="*/ 12 w 234"/>
                  <a:gd name="T21" fmla="*/ 342 h 378"/>
                  <a:gd name="T22" fmla="*/ 0 w 234"/>
                  <a:gd name="T23" fmla="*/ 258 h 378"/>
                  <a:gd name="T24" fmla="*/ 0 w 234"/>
                  <a:gd name="T25" fmla="*/ 12 h 378"/>
                  <a:gd name="T26" fmla="*/ 162 w 234"/>
                  <a:gd name="T27" fmla="*/ 0 h 378"/>
                  <a:gd name="T28" fmla="*/ 204 w 234"/>
                  <a:gd name="T29" fmla="*/ 162 h 378"/>
                  <a:gd name="T30" fmla="*/ 228 w 234"/>
                  <a:gd name="T31" fmla="*/ 204 h 378"/>
                  <a:gd name="T32" fmla="*/ 216 w 234"/>
                  <a:gd name="T33" fmla="*/ 234 h 378"/>
                  <a:gd name="T34" fmla="*/ 234 w 234"/>
                  <a:gd name="T35" fmla="*/ 300 h 3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4"/>
                  <a:gd name="T55" fmla="*/ 0 h 378"/>
                  <a:gd name="T56" fmla="*/ 234 w 234"/>
                  <a:gd name="T57" fmla="*/ 378 h 3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4" h="378">
                    <a:moveTo>
                      <a:pt x="234" y="300"/>
                    </a:moveTo>
                    <a:lnTo>
                      <a:pt x="60" y="318"/>
                    </a:lnTo>
                    <a:lnTo>
                      <a:pt x="60" y="330"/>
                    </a:lnTo>
                    <a:lnTo>
                      <a:pt x="78" y="348"/>
                    </a:lnTo>
                    <a:lnTo>
                      <a:pt x="78" y="366"/>
                    </a:lnTo>
                    <a:lnTo>
                      <a:pt x="42" y="378"/>
                    </a:lnTo>
                    <a:lnTo>
                      <a:pt x="54" y="372"/>
                    </a:lnTo>
                    <a:lnTo>
                      <a:pt x="36" y="336"/>
                    </a:lnTo>
                    <a:lnTo>
                      <a:pt x="30" y="372"/>
                    </a:lnTo>
                    <a:lnTo>
                      <a:pt x="12" y="372"/>
                    </a:lnTo>
                    <a:lnTo>
                      <a:pt x="12" y="342"/>
                    </a:lnTo>
                    <a:lnTo>
                      <a:pt x="0" y="258"/>
                    </a:lnTo>
                    <a:lnTo>
                      <a:pt x="0" y="12"/>
                    </a:lnTo>
                    <a:lnTo>
                      <a:pt x="162" y="0"/>
                    </a:lnTo>
                    <a:lnTo>
                      <a:pt x="204" y="162"/>
                    </a:lnTo>
                    <a:lnTo>
                      <a:pt x="228" y="204"/>
                    </a:lnTo>
                    <a:lnTo>
                      <a:pt x="216" y="234"/>
                    </a:lnTo>
                    <a:lnTo>
                      <a:pt x="234" y="30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10" name="Freeform 386"/>
              <p:cNvSpPr>
                <a:spLocks noChangeAspect="1"/>
              </p:cNvSpPr>
              <p:nvPr/>
            </p:nvSpPr>
            <p:spPr bwMode="auto">
              <a:xfrm>
                <a:off x="3411" y="2394"/>
                <a:ext cx="234" cy="378"/>
              </a:xfrm>
              <a:custGeom>
                <a:avLst/>
                <a:gdLst>
                  <a:gd name="T0" fmla="*/ 234 w 234"/>
                  <a:gd name="T1" fmla="*/ 300 h 378"/>
                  <a:gd name="T2" fmla="*/ 60 w 234"/>
                  <a:gd name="T3" fmla="*/ 318 h 378"/>
                  <a:gd name="T4" fmla="*/ 60 w 234"/>
                  <a:gd name="T5" fmla="*/ 330 h 378"/>
                  <a:gd name="T6" fmla="*/ 78 w 234"/>
                  <a:gd name="T7" fmla="*/ 348 h 378"/>
                  <a:gd name="T8" fmla="*/ 78 w 234"/>
                  <a:gd name="T9" fmla="*/ 366 h 378"/>
                  <a:gd name="T10" fmla="*/ 42 w 234"/>
                  <a:gd name="T11" fmla="*/ 378 h 378"/>
                  <a:gd name="T12" fmla="*/ 54 w 234"/>
                  <a:gd name="T13" fmla="*/ 372 h 378"/>
                  <a:gd name="T14" fmla="*/ 36 w 234"/>
                  <a:gd name="T15" fmla="*/ 336 h 378"/>
                  <a:gd name="T16" fmla="*/ 30 w 234"/>
                  <a:gd name="T17" fmla="*/ 372 h 378"/>
                  <a:gd name="T18" fmla="*/ 12 w 234"/>
                  <a:gd name="T19" fmla="*/ 372 h 378"/>
                  <a:gd name="T20" fmla="*/ 12 w 234"/>
                  <a:gd name="T21" fmla="*/ 342 h 378"/>
                  <a:gd name="T22" fmla="*/ 0 w 234"/>
                  <a:gd name="T23" fmla="*/ 258 h 378"/>
                  <a:gd name="T24" fmla="*/ 0 w 234"/>
                  <a:gd name="T25" fmla="*/ 12 h 378"/>
                  <a:gd name="T26" fmla="*/ 162 w 234"/>
                  <a:gd name="T27" fmla="*/ 0 h 378"/>
                  <a:gd name="T28" fmla="*/ 204 w 234"/>
                  <a:gd name="T29" fmla="*/ 162 h 378"/>
                  <a:gd name="T30" fmla="*/ 228 w 234"/>
                  <a:gd name="T31" fmla="*/ 204 h 378"/>
                  <a:gd name="T32" fmla="*/ 216 w 234"/>
                  <a:gd name="T33" fmla="*/ 234 h 378"/>
                  <a:gd name="T34" fmla="*/ 234 w 234"/>
                  <a:gd name="T35" fmla="*/ 300 h 378"/>
                  <a:gd name="T36" fmla="*/ 234 w 234"/>
                  <a:gd name="T37" fmla="*/ 306 h 3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378"/>
                  <a:gd name="T59" fmla="*/ 234 w 234"/>
                  <a:gd name="T60" fmla="*/ 378 h 3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378">
                    <a:moveTo>
                      <a:pt x="234" y="300"/>
                    </a:moveTo>
                    <a:lnTo>
                      <a:pt x="60" y="318"/>
                    </a:lnTo>
                    <a:lnTo>
                      <a:pt x="60" y="330"/>
                    </a:lnTo>
                    <a:lnTo>
                      <a:pt x="78" y="348"/>
                    </a:lnTo>
                    <a:lnTo>
                      <a:pt x="78" y="366"/>
                    </a:lnTo>
                    <a:lnTo>
                      <a:pt x="42" y="378"/>
                    </a:lnTo>
                    <a:lnTo>
                      <a:pt x="54" y="372"/>
                    </a:lnTo>
                    <a:lnTo>
                      <a:pt x="36" y="336"/>
                    </a:lnTo>
                    <a:lnTo>
                      <a:pt x="30" y="372"/>
                    </a:lnTo>
                    <a:lnTo>
                      <a:pt x="12" y="372"/>
                    </a:lnTo>
                    <a:lnTo>
                      <a:pt x="12" y="342"/>
                    </a:lnTo>
                    <a:lnTo>
                      <a:pt x="0" y="258"/>
                    </a:lnTo>
                    <a:lnTo>
                      <a:pt x="0" y="12"/>
                    </a:lnTo>
                    <a:lnTo>
                      <a:pt x="162" y="0"/>
                    </a:lnTo>
                    <a:lnTo>
                      <a:pt x="204" y="162"/>
                    </a:lnTo>
                    <a:lnTo>
                      <a:pt x="228" y="204"/>
                    </a:lnTo>
                    <a:lnTo>
                      <a:pt x="216" y="234"/>
                    </a:lnTo>
                    <a:lnTo>
                      <a:pt x="234" y="300"/>
                    </a:lnTo>
                    <a:lnTo>
                      <a:pt x="234" y="30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11" name="Freeform 387"/>
              <p:cNvSpPr>
                <a:spLocks noChangeAspect="1"/>
              </p:cNvSpPr>
              <p:nvPr/>
            </p:nvSpPr>
            <p:spPr bwMode="auto">
              <a:xfrm>
                <a:off x="1263" y="2562"/>
                <a:ext cx="648" cy="570"/>
              </a:xfrm>
              <a:custGeom>
                <a:avLst/>
                <a:gdLst>
                  <a:gd name="T0" fmla="*/ 6 w 648"/>
                  <a:gd name="T1" fmla="*/ 324 h 570"/>
                  <a:gd name="T2" fmla="*/ 6 w 648"/>
                  <a:gd name="T3" fmla="*/ 330 h 570"/>
                  <a:gd name="T4" fmla="*/ 42 w 648"/>
                  <a:gd name="T5" fmla="*/ 360 h 570"/>
                  <a:gd name="T6" fmla="*/ 30 w 648"/>
                  <a:gd name="T7" fmla="*/ 396 h 570"/>
                  <a:gd name="T8" fmla="*/ 72 w 648"/>
                  <a:gd name="T9" fmla="*/ 366 h 570"/>
                  <a:gd name="T10" fmla="*/ 48 w 648"/>
                  <a:gd name="T11" fmla="*/ 444 h 570"/>
                  <a:gd name="T12" fmla="*/ 102 w 648"/>
                  <a:gd name="T13" fmla="*/ 462 h 570"/>
                  <a:gd name="T14" fmla="*/ 120 w 648"/>
                  <a:gd name="T15" fmla="*/ 456 h 570"/>
                  <a:gd name="T16" fmla="*/ 114 w 648"/>
                  <a:gd name="T17" fmla="*/ 504 h 570"/>
                  <a:gd name="T18" fmla="*/ 66 w 648"/>
                  <a:gd name="T19" fmla="*/ 546 h 570"/>
                  <a:gd name="T20" fmla="*/ 0 w 648"/>
                  <a:gd name="T21" fmla="*/ 570 h 570"/>
                  <a:gd name="T22" fmla="*/ 78 w 648"/>
                  <a:gd name="T23" fmla="*/ 546 h 570"/>
                  <a:gd name="T24" fmla="*/ 96 w 648"/>
                  <a:gd name="T25" fmla="*/ 546 h 570"/>
                  <a:gd name="T26" fmla="*/ 114 w 648"/>
                  <a:gd name="T27" fmla="*/ 534 h 570"/>
                  <a:gd name="T28" fmla="*/ 204 w 648"/>
                  <a:gd name="T29" fmla="*/ 456 h 570"/>
                  <a:gd name="T30" fmla="*/ 252 w 648"/>
                  <a:gd name="T31" fmla="*/ 372 h 570"/>
                  <a:gd name="T32" fmla="*/ 252 w 648"/>
                  <a:gd name="T33" fmla="*/ 372 h 570"/>
                  <a:gd name="T34" fmla="*/ 264 w 648"/>
                  <a:gd name="T35" fmla="*/ 378 h 570"/>
                  <a:gd name="T36" fmla="*/ 240 w 648"/>
                  <a:gd name="T37" fmla="*/ 390 h 570"/>
                  <a:gd name="T38" fmla="*/ 246 w 648"/>
                  <a:gd name="T39" fmla="*/ 426 h 570"/>
                  <a:gd name="T40" fmla="*/ 258 w 648"/>
                  <a:gd name="T41" fmla="*/ 438 h 570"/>
                  <a:gd name="T42" fmla="*/ 288 w 648"/>
                  <a:gd name="T43" fmla="*/ 420 h 570"/>
                  <a:gd name="T44" fmla="*/ 300 w 648"/>
                  <a:gd name="T45" fmla="*/ 384 h 570"/>
                  <a:gd name="T46" fmla="*/ 318 w 648"/>
                  <a:gd name="T47" fmla="*/ 390 h 570"/>
                  <a:gd name="T48" fmla="*/ 426 w 648"/>
                  <a:gd name="T49" fmla="*/ 414 h 570"/>
                  <a:gd name="T50" fmla="*/ 450 w 648"/>
                  <a:gd name="T51" fmla="*/ 408 h 570"/>
                  <a:gd name="T52" fmla="*/ 462 w 648"/>
                  <a:gd name="T53" fmla="*/ 432 h 570"/>
                  <a:gd name="T54" fmla="*/ 468 w 648"/>
                  <a:gd name="T55" fmla="*/ 438 h 570"/>
                  <a:gd name="T56" fmla="*/ 510 w 648"/>
                  <a:gd name="T57" fmla="*/ 450 h 570"/>
                  <a:gd name="T58" fmla="*/ 528 w 648"/>
                  <a:gd name="T59" fmla="*/ 450 h 570"/>
                  <a:gd name="T60" fmla="*/ 534 w 648"/>
                  <a:gd name="T61" fmla="*/ 444 h 570"/>
                  <a:gd name="T62" fmla="*/ 606 w 648"/>
                  <a:gd name="T63" fmla="*/ 504 h 570"/>
                  <a:gd name="T64" fmla="*/ 618 w 648"/>
                  <a:gd name="T65" fmla="*/ 510 h 570"/>
                  <a:gd name="T66" fmla="*/ 648 w 648"/>
                  <a:gd name="T67" fmla="*/ 540 h 570"/>
                  <a:gd name="T68" fmla="*/ 600 w 648"/>
                  <a:gd name="T69" fmla="*/ 498 h 570"/>
                  <a:gd name="T70" fmla="*/ 480 w 648"/>
                  <a:gd name="T71" fmla="*/ 438 h 570"/>
                  <a:gd name="T72" fmla="*/ 456 w 648"/>
                  <a:gd name="T73" fmla="*/ 414 h 570"/>
                  <a:gd name="T74" fmla="*/ 414 w 648"/>
                  <a:gd name="T75" fmla="*/ 396 h 570"/>
                  <a:gd name="T76" fmla="*/ 252 w 648"/>
                  <a:gd name="T77" fmla="*/ 36 h 570"/>
                  <a:gd name="T78" fmla="*/ 210 w 648"/>
                  <a:gd name="T79" fmla="*/ 24 h 570"/>
                  <a:gd name="T80" fmla="*/ 60 w 648"/>
                  <a:gd name="T81" fmla="*/ 84 h 570"/>
                  <a:gd name="T82" fmla="*/ 114 w 648"/>
                  <a:gd name="T83" fmla="*/ 144 h 570"/>
                  <a:gd name="T84" fmla="*/ 108 w 648"/>
                  <a:gd name="T85" fmla="*/ 156 h 570"/>
                  <a:gd name="T86" fmla="*/ 102 w 648"/>
                  <a:gd name="T87" fmla="*/ 180 h 570"/>
                  <a:gd name="T88" fmla="*/ 84 w 648"/>
                  <a:gd name="T89" fmla="*/ 156 h 570"/>
                  <a:gd name="T90" fmla="*/ 18 w 648"/>
                  <a:gd name="T91" fmla="*/ 168 h 570"/>
                  <a:gd name="T92" fmla="*/ 30 w 648"/>
                  <a:gd name="T93" fmla="*/ 192 h 570"/>
                  <a:gd name="T94" fmla="*/ 78 w 648"/>
                  <a:gd name="T95" fmla="*/ 228 h 570"/>
                  <a:gd name="T96" fmla="*/ 114 w 648"/>
                  <a:gd name="T97" fmla="*/ 228 h 570"/>
                  <a:gd name="T98" fmla="*/ 102 w 648"/>
                  <a:gd name="T99" fmla="*/ 270 h 5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8"/>
                  <a:gd name="T151" fmla="*/ 0 h 570"/>
                  <a:gd name="T152" fmla="*/ 648 w 648"/>
                  <a:gd name="T153" fmla="*/ 570 h 5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8" h="570">
                    <a:moveTo>
                      <a:pt x="54" y="282"/>
                    </a:moveTo>
                    <a:lnTo>
                      <a:pt x="6" y="324"/>
                    </a:lnTo>
                    <a:lnTo>
                      <a:pt x="24" y="324"/>
                    </a:lnTo>
                    <a:lnTo>
                      <a:pt x="6" y="330"/>
                    </a:lnTo>
                    <a:lnTo>
                      <a:pt x="18" y="348"/>
                    </a:lnTo>
                    <a:lnTo>
                      <a:pt x="42" y="360"/>
                    </a:lnTo>
                    <a:lnTo>
                      <a:pt x="24" y="372"/>
                    </a:lnTo>
                    <a:lnTo>
                      <a:pt x="30" y="396"/>
                    </a:lnTo>
                    <a:lnTo>
                      <a:pt x="42" y="402"/>
                    </a:lnTo>
                    <a:lnTo>
                      <a:pt x="72" y="366"/>
                    </a:lnTo>
                    <a:lnTo>
                      <a:pt x="60" y="426"/>
                    </a:lnTo>
                    <a:lnTo>
                      <a:pt x="48" y="444"/>
                    </a:lnTo>
                    <a:lnTo>
                      <a:pt x="84" y="426"/>
                    </a:lnTo>
                    <a:lnTo>
                      <a:pt x="102" y="462"/>
                    </a:lnTo>
                    <a:lnTo>
                      <a:pt x="114" y="438"/>
                    </a:lnTo>
                    <a:lnTo>
                      <a:pt x="120" y="456"/>
                    </a:lnTo>
                    <a:lnTo>
                      <a:pt x="144" y="444"/>
                    </a:lnTo>
                    <a:lnTo>
                      <a:pt x="114" y="504"/>
                    </a:lnTo>
                    <a:lnTo>
                      <a:pt x="72" y="528"/>
                    </a:lnTo>
                    <a:lnTo>
                      <a:pt x="66" y="546"/>
                    </a:lnTo>
                    <a:lnTo>
                      <a:pt x="36" y="540"/>
                    </a:lnTo>
                    <a:lnTo>
                      <a:pt x="0" y="570"/>
                    </a:lnTo>
                    <a:lnTo>
                      <a:pt x="42" y="552"/>
                    </a:lnTo>
                    <a:lnTo>
                      <a:pt x="78" y="546"/>
                    </a:lnTo>
                    <a:lnTo>
                      <a:pt x="72" y="558"/>
                    </a:lnTo>
                    <a:lnTo>
                      <a:pt x="96" y="546"/>
                    </a:lnTo>
                    <a:lnTo>
                      <a:pt x="90" y="528"/>
                    </a:lnTo>
                    <a:lnTo>
                      <a:pt x="114" y="534"/>
                    </a:lnTo>
                    <a:lnTo>
                      <a:pt x="186" y="480"/>
                    </a:lnTo>
                    <a:lnTo>
                      <a:pt x="204" y="456"/>
                    </a:lnTo>
                    <a:lnTo>
                      <a:pt x="192" y="438"/>
                    </a:lnTo>
                    <a:lnTo>
                      <a:pt x="252" y="372"/>
                    </a:lnTo>
                    <a:lnTo>
                      <a:pt x="258" y="336"/>
                    </a:lnTo>
                    <a:lnTo>
                      <a:pt x="252" y="372"/>
                    </a:lnTo>
                    <a:lnTo>
                      <a:pt x="276" y="360"/>
                    </a:lnTo>
                    <a:lnTo>
                      <a:pt x="264" y="378"/>
                    </a:lnTo>
                    <a:lnTo>
                      <a:pt x="282" y="384"/>
                    </a:lnTo>
                    <a:lnTo>
                      <a:pt x="240" y="390"/>
                    </a:lnTo>
                    <a:lnTo>
                      <a:pt x="234" y="426"/>
                    </a:lnTo>
                    <a:lnTo>
                      <a:pt x="246" y="426"/>
                    </a:lnTo>
                    <a:lnTo>
                      <a:pt x="234" y="444"/>
                    </a:lnTo>
                    <a:lnTo>
                      <a:pt x="258" y="438"/>
                    </a:lnTo>
                    <a:lnTo>
                      <a:pt x="270" y="414"/>
                    </a:lnTo>
                    <a:lnTo>
                      <a:pt x="288" y="420"/>
                    </a:lnTo>
                    <a:lnTo>
                      <a:pt x="300" y="372"/>
                    </a:lnTo>
                    <a:lnTo>
                      <a:pt x="300" y="384"/>
                    </a:lnTo>
                    <a:lnTo>
                      <a:pt x="324" y="378"/>
                    </a:lnTo>
                    <a:lnTo>
                      <a:pt x="318" y="390"/>
                    </a:lnTo>
                    <a:lnTo>
                      <a:pt x="366" y="414"/>
                    </a:lnTo>
                    <a:lnTo>
                      <a:pt x="426" y="414"/>
                    </a:lnTo>
                    <a:lnTo>
                      <a:pt x="438" y="402"/>
                    </a:lnTo>
                    <a:lnTo>
                      <a:pt x="450" y="408"/>
                    </a:lnTo>
                    <a:lnTo>
                      <a:pt x="438" y="426"/>
                    </a:lnTo>
                    <a:lnTo>
                      <a:pt x="462" y="432"/>
                    </a:lnTo>
                    <a:lnTo>
                      <a:pt x="468" y="414"/>
                    </a:lnTo>
                    <a:lnTo>
                      <a:pt x="468" y="438"/>
                    </a:lnTo>
                    <a:lnTo>
                      <a:pt x="498" y="456"/>
                    </a:lnTo>
                    <a:lnTo>
                      <a:pt x="510" y="450"/>
                    </a:lnTo>
                    <a:lnTo>
                      <a:pt x="492" y="432"/>
                    </a:lnTo>
                    <a:lnTo>
                      <a:pt x="528" y="450"/>
                    </a:lnTo>
                    <a:lnTo>
                      <a:pt x="510" y="414"/>
                    </a:lnTo>
                    <a:lnTo>
                      <a:pt x="534" y="444"/>
                    </a:lnTo>
                    <a:lnTo>
                      <a:pt x="564" y="480"/>
                    </a:lnTo>
                    <a:lnTo>
                      <a:pt x="606" y="504"/>
                    </a:lnTo>
                    <a:lnTo>
                      <a:pt x="606" y="534"/>
                    </a:lnTo>
                    <a:lnTo>
                      <a:pt x="618" y="510"/>
                    </a:lnTo>
                    <a:lnTo>
                      <a:pt x="636" y="552"/>
                    </a:lnTo>
                    <a:lnTo>
                      <a:pt x="648" y="540"/>
                    </a:lnTo>
                    <a:lnTo>
                      <a:pt x="642" y="510"/>
                    </a:lnTo>
                    <a:lnTo>
                      <a:pt x="600" y="498"/>
                    </a:lnTo>
                    <a:lnTo>
                      <a:pt x="510" y="402"/>
                    </a:lnTo>
                    <a:lnTo>
                      <a:pt x="480" y="438"/>
                    </a:lnTo>
                    <a:lnTo>
                      <a:pt x="474" y="408"/>
                    </a:lnTo>
                    <a:lnTo>
                      <a:pt x="456" y="414"/>
                    </a:lnTo>
                    <a:lnTo>
                      <a:pt x="444" y="390"/>
                    </a:lnTo>
                    <a:lnTo>
                      <a:pt x="414" y="396"/>
                    </a:lnTo>
                    <a:lnTo>
                      <a:pt x="378" y="60"/>
                    </a:lnTo>
                    <a:lnTo>
                      <a:pt x="252" y="36"/>
                    </a:lnTo>
                    <a:lnTo>
                      <a:pt x="216" y="12"/>
                    </a:lnTo>
                    <a:lnTo>
                      <a:pt x="210" y="24"/>
                    </a:lnTo>
                    <a:lnTo>
                      <a:pt x="198" y="0"/>
                    </a:lnTo>
                    <a:lnTo>
                      <a:pt x="60" y="84"/>
                    </a:lnTo>
                    <a:lnTo>
                      <a:pt x="90" y="138"/>
                    </a:lnTo>
                    <a:lnTo>
                      <a:pt x="114" y="144"/>
                    </a:lnTo>
                    <a:lnTo>
                      <a:pt x="138" y="168"/>
                    </a:lnTo>
                    <a:lnTo>
                      <a:pt x="108" y="156"/>
                    </a:lnTo>
                    <a:lnTo>
                      <a:pt x="120" y="174"/>
                    </a:lnTo>
                    <a:lnTo>
                      <a:pt x="102" y="180"/>
                    </a:lnTo>
                    <a:lnTo>
                      <a:pt x="78" y="174"/>
                    </a:lnTo>
                    <a:lnTo>
                      <a:pt x="84" y="156"/>
                    </a:lnTo>
                    <a:lnTo>
                      <a:pt x="72" y="150"/>
                    </a:lnTo>
                    <a:lnTo>
                      <a:pt x="18" y="168"/>
                    </a:lnTo>
                    <a:lnTo>
                      <a:pt x="42" y="192"/>
                    </a:lnTo>
                    <a:lnTo>
                      <a:pt x="30" y="192"/>
                    </a:lnTo>
                    <a:lnTo>
                      <a:pt x="36" y="216"/>
                    </a:lnTo>
                    <a:lnTo>
                      <a:pt x="78" y="228"/>
                    </a:lnTo>
                    <a:lnTo>
                      <a:pt x="78" y="240"/>
                    </a:lnTo>
                    <a:lnTo>
                      <a:pt x="114" y="228"/>
                    </a:lnTo>
                    <a:lnTo>
                      <a:pt x="102" y="234"/>
                    </a:lnTo>
                    <a:lnTo>
                      <a:pt x="102" y="270"/>
                    </a:lnTo>
                    <a:lnTo>
                      <a:pt x="54" y="282"/>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12" name="Freeform 388"/>
              <p:cNvSpPr>
                <a:spLocks noChangeAspect="1"/>
              </p:cNvSpPr>
              <p:nvPr/>
            </p:nvSpPr>
            <p:spPr bwMode="auto">
              <a:xfrm>
                <a:off x="1263" y="2562"/>
                <a:ext cx="648" cy="570"/>
              </a:xfrm>
              <a:custGeom>
                <a:avLst/>
                <a:gdLst>
                  <a:gd name="T0" fmla="*/ 6 w 648"/>
                  <a:gd name="T1" fmla="*/ 324 h 570"/>
                  <a:gd name="T2" fmla="*/ 6 w 648"/>
                  <a:gd name="T3" fmla="*/ 330 h 570"/>
                  <a:gd name="T4" fmla="*/ 42 w 648"/>
                  <a:gd name="T5" fmla="*/ 360 h 570"/>
                  <a:gd name="T6" fmla="*/ 30 w 648"/>
                  <a:gd name="T7" fmla="*/ 396 h 570"/>
                  <a:gd name="T8" fmla="*/ 72 w 648"/>
                  <a:gd name="T9" fmla="*/ 366 h 570"/>
                  <a:gd name="T10" fmla="*/ 48 w 648"/>
                  <a:gd name="T11" fmla="*/ 444 h 570"/>
                  <a:gd name="T12" fmla="*/ 102 w 648"/>
                  <a:gd name="T13" fmla="*/ 462 h 570"/>
                  <a:gd name="T14" fmla="*/ 120 w 648"/>
                  <a:gd name="T15" fmla="*/ 456 h 570"/>
                  <a:gd name="T16" fmla="*/ 114 w 648"/>
                  <a:gd name="T17" fmla="*/ 504 h 570"/>
                  <a:gd name="T18" fmla="*/ 66 w 648"/>
                  <a:gd name="T19" fmla="*/ 546 h 570"/>
                  <a:gd name="T20" fmla="*/ 0 w 648"/>
                  <a:gd name="T21" fmla="*/ 570 h 570"/>
                  <a:gd name="T22" fmla="*/ 78 w 648"/>
                  <a:gd name="T23" fmla="*/ 546 h 570"/>
                  <a:gd name="T24" fmla="*/ 96 w 648"/>
                  <a:gd name="T25" fmla="*/ 546 h 570"/>
                  <a:gd name="T26" fmla="*/ 114 w 648"/>
                  <a:gd name="T27" fmla="*/ 534 h 570"/>
                  <a:gd name="T28" fmla="*/ 204 w 648"/>
                  <a:gd name="T29" fmla="*/ 456 h 570"/>
                  <a:gd name="T30" fmla="*/ 252 w 648"/>
                  <a:gd name="T31" fmla="*/ 372 h 570"/>
                  <a:gd name="T32" fmla="*/ 252 w 648"/>
                  <a:gd name="T33" fmla="*/ 372 h 570"/>
                  <a:gd name="T34" fmla="*/ 264 w 648"/>
                  <a:gd name="T35" fmla="*/ 378 h 570"/>
                  <a:gd name="T36" fmla="*/ 240 w 648"/>
                  <a:gd name="T37" fmla="*/ 390 h 570"/>
                  <a:gd name="T38" fmla="*/ 246 w 648"/>
                  <a:gd name="T39" fmla="*/ 426 h 570"/>
                  <a:gd name="T40" fmla="*/ 258 w 648"/>
                  <a:gd name="T41" fmla="*/ 438 h 570"/>
                  <a:gd name="T42" fmla="*/ 288 w 648"/>
                  <a:gd name="T43" fmla="*/ 420 h 570"/>
                  <a:gd name="T44" fmla="*/ 300 w 648"/>
                  <a:gd name="T45" fmla="*/ 384 h 570"/>
                  <a:gd name="T46" fmla="*/ 318 w 648"/>
                  <a:gd name="T47" fmla="*/ 390 h 570"/>
                  <a:gd name="T48" fmla="*/ 426 w 648"/>
                  <a:gd name="T49" fmla="*/ 414 h 570"/>
                  <a:gd name="T50" fmla="*/ 450 w 648"/>
                  <a:gd name="T51" fmla="*/ 408 h 570"/>
                  <a:gd name="T52" fmla="*/ 462 w 648"/>
                  <a:gd name="T53" fmla="*/ 432 h 570"/>
                  <a:gd name="T54" fmla="*/ 468 w 648"/>
                  <a:gd name="T55" fmla="*/ 438 h 570"/>
                  <a:gd name="T56" fmla="*/ 510 w 648"/>
                  <a:gd name="T57" fmla="*/ 450 h 570"/>
                  <a:gd name="T58" fmla="*/ 528 w 648"/>
                  <a:gd name="T59" fmla="*/ 450 h 570"/>
                  <a:gd name="T60" fmla="*/ 534 w 648"/>
                  <a:gd name="T61" fmla="*/ 444 h 570"/>
                  <a:gd name="T62" fmla="*/ 606 w 648"/>
                  <a:gd name="T63" fmla="*/ 504 h 570"/>
                  <a:gd name="T64" fmla="*/ 618 w 648"/>
                  <a:gd name="T65" fmla="*/ 510 h 570"/>
                  <a:gd name="T66" fmla="*/ 648 w 648"/>
                  <a:gd name="T67" fmla="*/ 540 h 570"/>
                  <a:gd name="T68" fmla="*/ 600 w 648"/>
                  <a:gd name="T69" fmla="*/ 498 h 570"/>
                  <a:gd name="T70" fmla="*/ 480 w 648"/>
                  <a:gd name="T71" fmla="*/ 438 h 570"/>
                  <a:gd name="T72" fmla="*/ 456 w 648"/>
                  <a:gd name="T73" fmla="*/ 414 h 570"/>
                  <a:gd name="T74" fmla="*/ 414 w 648"/>
                  <a:gd name="T75" fmla="*/ 396 h 570"/>
                  <a:gd name="T76" fmla="*/ 252 w 648"/>
                  <a:gd name="T77" fmla="*/ 36 h 570"/>
                  <a:gd name="T78" fmla="*/ 210 w 648"/>
                  <a:gd name="T79" fmla="*/ 24 h 570"/>
                  <a:gd name="T80" fmla="*/ 60 w 648"/>
                  <a:gd name="T81" fmla="*/ 84 h 570"/>
                  <a:gd name="T82" fmla="*/ 114 w 648"/>
                  <a:gd name="T83" fmla="*/ 144 h 570"/>
                  <a:gd name="T84" fmla="*/ 108 w 648"/>
                  <a:gd name="T85" fmla="*/ 156 h 570"/>
                  <a:gd name="T86" fmla="*/ 102 w 648"/>
                  <a:gd name="T87" fmla="*/ 180 h 570"/>
                  <a:gd name="T88" fmla="*/ 84 w 648"/>
                  <a:gd name="T89" fmla="*/ 156 h 570"/>
                  <a:gd name="T90" fmla="*/ 18 w 648"/>
                  <a:gd name="T91" fmla="*/ 168 h 570"/>
                  <a:gd name="T92" fmla="*/ 30 w 648"/>
                  <a:gd name="T93" fmla="*/ 192 h 570"/>
                  <a:gd name="T94" fmla="*/ 78 w 648"/>
                  <a:gd name="T95" fmla="*/ 228 h 570"/>
                  <a:gd name="T96" fmla="*/ 114 w 648"/>
                  <a:gd name="T97" fmla="*/ 228 h 570"/>
                  <a:gd name="T98" fmla="*/ 102 w 648"/>
                  <a:gd name="T99" fmla="*/ 270 h 570"/>
                  <a:gd name="T100" fmla="*/ 54 w 648"/>
                  <a:gd name="T101" fmla="*/ 288 h 5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570"/>
                  <a:gd name="T155" fmla="*/ 648 w 648"/>
                  <a:gd name="T156" fmla="*/ 570 h 5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570">
                    <a:moveTo>
                      <a:pt x="54" y="282"/>
                    </a:moveTo>
                    <a:lnTo>
                      <a:pt x="6" y="324"/>
                    </a:lnTo>
                    <a:lnTo>
                      <a:pt x="24" y="324"/>
                    </a:lnTo>
                    <a:lnTo>
                      <a:pt x="6" y="330"/>
                    </a:lnTo>
                    <a:lnTo>
                      <a:pt x="18" y="348"/>
                    </a:lnTo>
                    <a:lnTo>
                      <a:pt x="42" y="360"/>
                    </a:lnTo>
                    <a:lnTo>
                      <a:pt x="24" y="372"/>
                    </a:lnTo>
                    <a:lnTo>
                      <a:pt x="30" y="396"/>
                    </a:lnTo>
                    <a:lnTo>
                      <a:pt x="42" y="402"/>
                    </a:lnTo>
                    <a:lnTo>
                      <a:pt x="72" y="366"/>
                    </a:lnTo>
                    <a:lnTo>
                      <a:pt x="60" y="426"/>
                    </a:lnTo>
                    <a:lnTo>
                      <a:pt x="48" y="444"/>
                    </a:lnTo>
                    <a:lnTo>
                      <a:pt x="84" y="426"/>
                    </a:lnTo>
                    <a:lnTo>
                      <a:pt x="102" y="462"/>
                    </a:lnTo>
                    <a:lnTo>
                      <a:pt x="114" y="438"/>
                    </a:lnTo>
                    <a:lnTo>
                      <a:pt x="120" y="456"/>
                    </a:lnTo>
                    <a:lnTo>
                      <a:pt x="144" y="444"/>
                    </a:lnTo>
                    <a:lnTo>
                      <a:pt x="114" y="504"/>
                    </a:lnTo>
                    <a:lnTo>
                      <a:pt x="72" y="528"/>
                    </a:lnTo>
                    <a:lnTo>
                      <a:pt x="66" y="546"/>
                    </a:lnTo>
                    <a:lnTo>
                      <a:pt x="36" y="540"/>
                    </a:lnTo>
                    <a:lnTo>
                      <a:pt x="0" y="570"/>
                    </a:lnTo>
                    <a:lnTo>
                      <a:pt x="42" y="552"/>
                    </a:lnTo>
                    <a:lnTo>
                      <a:pt x="78" y="546"/>
                    </a:lnTo>
                    <a:lnTo>
                      <a:pt x="72" y="558"/>
                    </a:lnTo>
                    <a:lnTo>
                      <a:pt x="96" y="546"/>
                    </a:lnTo>
                    <a:lnTo>
                      <a:pt x="90" y="528"/>
                    </a:lnTo>
                    <a:lnTo>
                      <a:pt x="114" y="534"/>
                    </a:lnTo>
                    <a:lnTo>
                      <a:pt x="186" y="480"/>
                    </a:lnTo>
                    <a:lnTo>
                      <a:pt x="204" y="456"/>
                    </a:lnTo>
                    <a:lnTo>
                      <a:pt x="192" y="438"/>
                    </a:lnTo>
                    <a:lnTo>
                      <a:pt x="252" y="372"/>
                    </a:lnTo>
                    <a:lnTo>
                      <a:pt x="258" y="336"/>
                    </a:lnTo>
                    <a:lnTo>
                      <a:pt x="252" y="372"/>
                    </a:lnTo>
                    <a:lnTo>
                      <a:pt x="276" y="360"/>
                    </a:lnTo>
                    <a:lnTo>
                      <a:pt x="264" y="378"/>
                    </a:lnTo>
                    <a:lnTo>
                      <a:pt x="282" y="384"/>
                    </a:lnTo>
                    <a:lnTo>
                      <a:pt x="240" y="390"/>
                    </a:lnTo>
                    <a:lnTo>
                      <a:pt x="234" y="426"/>
                    </a:lnTo>
                    <a:lnTo>
                      <a:pt x="246" y="426"/>
                    </a:lnTo>
                    <a:lnTo>
                      <a:pt x="234" y="444"/>
                    </a:lnTo>
                    <a:lnTo>
                      <a:pt x="258" y="438"/>
                    </a:lnTo>
                    <a:lnTo>
                      <a:pt x="270" y="414"/>
                    </a:lnTo>
                    <a:lnTo>
                      <a:pt x="288" y="420"/>
                    </a:lnTo>
                    <a:lnTo>
                      <a:pt x="300" y="372"/>
                    </a:lnTo>
                    <a:lnTo>
                      <a:pt x="300" y="384"/>
                    </a:lnTo>
                    <a:lnTo>
                      <a:pt x="324" y="378"/>
                    </a:lnTo>
                    <a:lnTo>
                      <a:pt x="318" y="390"/>
                    </a:lnTo>
                    <a:lnTo>
                      <a:pt x="366" y="414"/>
                    </a:lnTo>
                    <a:lnTo>
                      <a:pt x="426" y="414"/>
                    </a:lnTo>
                    <a:lnTo>
                      <a:pt x="438" y="402"/>
                    </a:lnTo>
                    <a:lnTo>
                      <a:pt x="450" y="408"/>
                    </a:lnTo>
                    <a:lnTo>
                      <a:pt x="438" y="426"/>
                    </a:lnTo>
                    <a:lnTo>
                      <a:pt x="462" y="432"/>
                    </a:lnTo>
                    <a:lnTo>
                      <a:pt x="468" y="414"/>
                    </a:lnTo>
                    <a:lnTo>
                      <a:pt x="468" y="438"/>
                    </a:lnTo>
                    <a:lnTo>
                      <a:pt x="498" y="456"/>
                    </a:lnTo>
                    <a:lnTo>
                      <a:pt x="510" y="450"/>
                    </a:lnTo>
                    <a:lnTo>
                      <a:pt x="492" y="432"/>
                    </a:lnTo>
                    <a:lnTo>
                      <a:pt x="528" y="450"/>
                    </a:lnTo>
                    <a:lnTo>
                      <a:pt x="510" y="414"/>
                    </a:lnTo>
                    <a:lnTo>
                      <a:pt x="534" y="444"/>
                    </a:lnTo>
                    <a:lnTo>
                      <a:pt x="564" y="480"/>
                    </a:lnTo>
                    <a:lnTo>
                      <a:pt x="606" y="504"/>
                    </a:lnTo>
                    <a:lnTo>
                      <a:pt x="606" y="534"/>
                    </a:lnTo>
                    <a:lnTo>
                      <a:pt x="618" y="510"/>
                    </a:lnTo>
                    <a:lnTo>
                      <a:pt x="636" y="552"/>
                    </a:lnTo>
                    <a:lnTo>
                      <a:pt x="648" y="540"/>
                    </a:lnTo>
                    <a:lnTo>
                      <a:pt x="642" y="510"/>
                    </a:lnTo>
                    <a:lnTo>
                      <a:pt x="600" y="498"/>
                    </a:lnTo>
                    <a:lnTo>
                      <a:pt x="510" y="402"/>
                    </a:lnTo>
                    <a:lnTo>
                      <a:pt x="480" y="438"/>
                    </a:lnTo>
                    <a:lnTo>
                      <a:pt x="474" y="408"/>
                    </a:lnTo>
                    <a:lnTo>
                      <a:pt x="456" y="414"/>
                    </a:lnTo>
                    <a:lnTo>
                      <a:pt x="444" y="390"/>
                    </a:lnTo>
                    <a:lnTo>
                      <a:pt x="414" y="396"/>
                    </a:lnTo>
                    <a:lnTo>
                      <a:pt x="378" y="60"/>
                    </a:lnTo>
                    <a:lnTo>
                      <a:pt x="252" y="36"/>
                    </a:lnTo>
                    <a:lnTo>
                      <a:pt x="216" y="12"/>
                    </a:lnTo>
                    <a:lnTo>
                      <a:pt x="210" y="24"/>
                    </a:lnTo>
                    <a:lnTo>
                      <a:pt x="198" y="0"/>
                    </a:lnTo>
                    <a:lnTo>
                      <a:pt x="60" y="84"/>
                    </a:lnTo>
                    <a:lnTo>
                      <a:pt x="90" y="138"/>
                    </a:lnTo>
                    <a:lnTo>
                      <a:pt x="114" y="144"/>
                    </a:lnTo>
                    <a:lnTo>
                      <a:pt x="138" y="168"/>
                    </a:lnTo>
                    <a:lnTo>
                      <a:pt x="108" y="156"/>
                    </a:lnTo>
                    <a:lnTo>
                      <a:pt x="120" y="174"/>
                    </a:lnTo>
                    <a:lnTo>
                      <a:pt x="102" y="180"/>
                    </a:lnTo>
                    <a:lnTo>
                      <a:pt x="78" y="174"/>
                    </a:lnTo>
                    <a:lnTo>
                      <a:pt x="84" y="156"/>
                    </a:lnTo>
                    <a:lnTo>
                      <a:pt x="72" y="150"/>
                    </a:lnTo>
                    <a:lnTo>
                      <a:pt x="18" y="168"/>
                    </a:lnTo>
                    <a:lnTo>
                      <a:pt x="42" y="192"/>
                    </a:lnTo>
                    <a:lnTo>
                      <a:pt x="30" y="192"/>
                    </a:lnTo>
                    <a:lnTo>
                      <a:pt x="36" y="216"/>
                    </a:lnTo>
                    <a:lnTo>
                      <a:pt x="78" y="228"/>
                    </a:lnTo>
                    <a:lnTo>
                      <a:pt x="78" y="240"/>
                    </a:lnTo>
                    <a:lnTo>
                      <a:pt x="114" y="228"/>
                    </a:lnTo>
                    <a:lnTo>
                      <a:pt x="102" y="234"/>
                    </a:lnTo>
                    <a:lnTo>
                      <a:pt x="102" y="270"/>
                    </a:lnTo>
                    <a:lnTo>
                      <a:pt x="54" y="282"/>
                    </a:lnTo>
                    <a:lnTo>
                      <a:pt x="54" y="28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13" name="Freeform 389"/>
              <p:cNvSpPr>
                <a:spLocks noChangeAspect="1"/>
              </p:cNvSpPr>
              <p:nvPr/>
            </p:nvSpPr>
            <p:spPr bwMode="auto">
              <a:xfrm>
                <a:off x="1689" y="2160"/>
                <a:ext cx="420" cy="492"/>
              </a:xfrm>
              <a:custGeom>
                <a:avLst/>
                <a:gdLst>
                  <a:gd name="T0" fmla="*/ 360 w 420"/>
                  <a:gd name="T1" fmla="*/ 492 h 492"/>
                  <a:gd name="T2" fmla="*/ 222 w 420"/>
                  <a:gd name="T3" fmla="*/ 468 h 492"/>
                  <a:gd name="T4" fmla="*/ 0 w 420"/>
                  <a:gd name="T5" fmla="*/ 336 h 492"/>
                  <a:gd name="T6" fmla="*/ 6 w 420"/>
                  <a:gd name="T7" fmla="*/ 318 h 492"/>
                  <a:gd name="T8" fmla="*/ 12 w 420"/>
                  <a:gd name="T9" fmla="*/ 318 h 492"/>
                  <a:gd name="T10" fmla="*/ 24 w 420"/>
                  <a:gd name="T11" fmla="*/ 312 h 492"/>
                  <a:gd name="T12" fmla="*/ 18 w 420"/>
                  <a:gd name="T13" fmla="*/ 276 h 492"/>
                  <a:gd name="T14" fmla="*/ 36 w 420"/>
                  <a:gd name="T15" fmla="*/ 252 h 492"/>
                  <a:gd name="T16" fmla="*/ 36 w 420"/>
                  <a:gd name="T17" fmla="*/ 234 h 492"/>
                  <a:gd name="T18" fmla="*/ 72 w 420"/>
                  <a:gd name="T19" fmla="*/ 210 h 492"/>
                  <a:gd name="T20" fmla="*/ 48 w 420"/>
                  <a:gd name="T21" fmla="*/ 144 h 492"/>
                  <a:gd name="T22" fmla="*/ 48 w 420"/>
                  <a:gd name="T23" fmla="*/ 138 h 492"/>
                  <a:gd name="T24" fmla="*/ 60 w 420"/>
                  <a:gd name="T25" fmla="*/ 66 h 492"/>
                  <a:gd name="T26" fmla="*/ 72 w 420"/>
                  <a:gd name="T27" fmla="*/ 60 h 492"/>
                  <a:gd name="T28" fmla="*/ 96 w 420"/>
                  <a:gd name="T29" fmla="*/ 72 h 492"/>
                  <a:gd name="T30" fmla="*/ 114 w 420"/>
                  <a:gd name="T31" fmla="*/ 0 h 492"/>
                  <a:gd name="T32" fmla="*/ 420 w 420"/>
                  <a:gd name="T33" fmla="*/ 54 h 492"/>
                  <a:gd name="T34" fmla="*/ 372 w 420"/>
                  <a:gd name="T35" fmla="*/ 408 h 492"/>
                  <a:gd name="T36" fmla="*/ 360 w 420"/>
                  <a:gd name="T37" fmla="*/ 492 h 4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0"/>
                  <a:gd name="T58" fmla="*/ 0 h 492"/>
                  <a:gd name="T59" fmla="*/ 420 w 420"/>
                  <a:gd name="T60" fmla="*/ 492 h 4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0" h="492">
                    <a:moveTo>
                      <a:pt x="360" y="492"/>
                    </a:moveTo>
                    <a:lnTo>
                      <a:pt x="222" y="468"/>
                    </a:lnTo>
                    <a:lnTo>
                      <a:pt x="0" y="336"/>
                    </a:lnTo>
                    <a:lnTo>
                      <a:pt x="6" y="318"/>
                    </a:lnTo>
                    <a:lnTo>
                      <a:pt x="12" y="318"/>
                    </a:lnTo>
                    <a:lnTo>
                      <a:pt x="24" y="312"/>
                    </a:lnTo>
                    <a:lnTo>
                      <a:pt x="18" y="276"/>
                    </a:lnTo>
                    <a:lnTo>
                      <a:pt x="36" y="252"/>
                    </a:lnTo>
                    <a:lnTo>
                      <a:pt x="36" y="234"/>
                    </a:lnTo>
                    <a:lnTo>
                      <a:pt x="72" y="210"/>
                    </a:lnTo>
                    <a:lnTo>
                      <a:pt x="48" y="144"/>
                    </a:lnTo>
                    <a:lnTo>
                      <a:pt x="48" y="138"/>
                    </a:lnTo>
                    <a:lnTo>
                      <a:pt x="60" y="66"/>
                    </a:lnTo>
                    <a:lnTo>
                      <a:pt x="72" y="60"/>
                    </a:lnTo>
                    <a:lnTo>
                      <a:pt x="96" y="72"/>
                    </a:lnTo>
                    <a:lnTo>
                      <a:pt x="114" y="0"/>
                    </a:lnTo>
                    <a:lnTo>
                      <a:pt x="420" y="54"/>
                    </a:lnTo>
                    <a:lnTo>
                      <a:pt x="372" y="408"/>
                    </a:lnTo>
                    <a:lnTo>
                      <a:pt x="360" y="49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14" name="Freeform 390"/>
              <p:cNvSpPr>
                <a:spLocks noChangeAspect="1"/>
              </p:cNvSpPr>
              <p:nvPr/>
            </p:nvSpPr>
            <p:spPr bwMode="auto">
              <a:xfrm>
                <a:off x="1689" y="2160"/>
                <a:ext cx="420" cy="498"/>
              </a:xfrm>
              <a:custGeom>
                <a:avLst/>
                <a:gdLst>
                  <a:gd name="T0" fmla="*/ 360 w 420"/>
                  <a:gd name="T1" fmla="*/ 492 h 498"/>
                  <a:gd name="T2" fmla="*/ 222 w 420"/>
                  <a:gd name="T3" fmla="*/ 468 h 498"/>
                  <a:gd name="T4" fmla="*/ 0 w 420"/>
                  <a:gd name="T5" fmla="*/ 336 h 498"/>
                  <a:gd name="T6" fmla="*/ 6 w 420"/>
                  <a:gd name="T7" fmla="*/ 318 h 498"/>
                  <a:gd name="T8" fmla="*/ 12 w 420"/>
                  <a:gd name="T9" fmla="*/ 318 h 498"/>
                  <a:gd name="T10" fmla="*/ 24 w 420"/>
                  <a:gd name="T11" fmla="*/ 312 h 498"/>
                  <a:gd name="T12" fmla="*/ 18 w 420"/>
                  <a:gd name="T13" fmla="*/ 276 h 498"/>
                  <a:gd name="T14" fmla="*/ 36 w 420"/>
                  <a:gd name="T15" fmla="*/ 252 h 498"/>
                  <a:gd name="T16" fmla="*/ 36 w 420"/>
                  <a:gd name="T17" fmla="*/ 234 h 498"/>
                  <a:gd name="T18" fmla="*/ 72 w 420"/>
                  <a:gd name="T19" fmla="*/ 210 h 498"/>
                  <a:gd name="T20" fmla="*/ 48 w 420"/>
                  <a:gd name="T21" fmla="*/ 144 h 498"/>
                  <a:gd name="T22" fmla="*/ 48 w 420"/>
                  <a:gd name="T23" fmla="*/ 138 h 498"/>
                  <a:gd name="T24" fmla="*/ 60 w 420"/>
                  <a:gd name="T25" fmla="*/ 66 h 498"/>
                  <a:gd name="T26" fmla="*/ 72 w 420"/>
                  <a:gd name="T27" fmla="*/ 60 h 498"/>
                  <a:gd name="T28" fmla="*/ 96 w 420"/>
                  <a:gd name="T29" fmla="*/ 72 h 498"/>
                  <a:gd name="T30" fmla="*/ 114 w 420"/>
                  <a:gd name="T31" fmla="*/ 0 h 498"/>
                  <a:gd name="T32" fmla="*/ 420 w 420"/>
                  <a:gd name="T33" fmla="*/ 54 h 498"/>
                  <a:gd name="T34" fmla="*/ 372 w 420"/>
                  <a:gd name="T35" fmla="*/ 408 h 498"/>
                  <a:gd name="T36" fmla="*/ 360 w 420"/>
                  <a:gd name="T37" fmla="*/ 492 h 498"/>
                  <a:gd name="T38" fmla="*/ 360 w 420"/>
                  <a:gd name="T39" fmla="*/ 498 h 4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0"/>
                  <a:gd name="T61" fmla="*/ 0 h 498"/>
                  <a:gd name="T62" fmla="*/ 420 w 420"/>
                  <a:gd name="T63" fmla="*/ 498 h 4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0" h="498">
                    <a:moveTo>
                      <a:pt x="360" y="492"/>
                    </a:moveTo>
                    <a:lnTo>
                      <a:pt x="222" y="468"/>
                    </a:lnTo>
                    <a:lnTo>
                      <a:pt x="0" y="336"/>
                    </a:lnTo>
                    <a:lnTo>
                      <a:pt x="6" y="318"/>
                    </a:lnTo>
                    <a:lnTo>
                      <a:pt x="12" y="318"/>
                    </a:lnTo>
                    <a:lnTo>
                      <a:pt x="24" y="312"/>
                    </a:lnTo>
                    <a:lnTo>
                      <a:pt x="18" y="276"/>
                    </a:lnTo>
                    <a:lnTo>
                      <a:pt x="36" y="252"/>
                    </a:lnTo>
                    <a:lnTo>
                      <a:pt x="36" y="234"/>
                    </a:lnTo>
                    <a:lnTo>
                      <a:pt x="72" y="210"/>
                    </a:lnTo>
                    <a:lnTo>
                      <a:pt x="48" y="144"/>
                    </a:lnTo>
                    <a:lnTo>
                      <a:pt x="48" y="138"/>
                    </a:lnTo>
                    <a:lnTo>
                      <a:pt x="60" y="66"/>
                    </a:lnTo>
                    <a:lnTo>
                      <a:pt x="72" y="60"/>
                    </a:lnTo>
                    <a:lnTo>
                      <a:pt x="96" y="72"/>
                    </a:lnTo>
                    <a:lnTo>
                      <a:pt x="114" y="0"/>
                    </a:lnTo>
                    <a:lnTo>
                      <a:pt x="420" y="54"/>
                    </a:lnTo>
                    <a:lnTo>
                      <a:pt x="372" y="408"/>
                    </a:lnTo>
                    <a:lnTo>
                      <a:pt x="360" y="492"/>
                    </a:lnTo>
                    <a:lnTo>
                      <a:pt x="360" y="49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15" name="Freeform 391"/>
              <p:cNvSpPr>
                <a:spLocks noChangeAspect="1"/>
              </p:cNvSpPr>
              <p:nvPr/>
            </p:nvSpPr>
            <p:spPr bwMode="auto">
              <a:xfrm>
                <a:off x="2997" y="2298"/>
                <a:ext cx="312" cy="282"/>
              </a:xfrm>
              <a:custGeom>
                <a:avLst/>
                <a:gdLst>
                  <a:gd name="T0" fmla="*/ 228 w 312"/>
                  <a:gd name="T1" fmla="*/ 276 h 282"/>
                  <a:gd name="T2" fmla="*/ 42 w 312"/>
                  <a:gd name="T3" fmla="*/ 282 h 282"/>
                  <a:gd name="T4" fmla="*/ 42 w 312"/>
                  <a:gd name="T5" fmla="*/ 240 h 282"/>
                  <a:gd name="T6" fmla="*/ 12 w 312"/>
                  <a:gd name="T7" fmla="*/ 228 h 282"/>
                  <a:gd name="T8" fmla="*/ 12 w 312"/>
                  <a:gd name="T9" fmla="*/ 96 h 282"/>
                  <a:gd name="T10" fmla="*/ 0 w 312"/>
                  <a:gd name="T11" fmla="*/ 6 h 282"/>
                  <a:gd name="T12" fmla="*/ 282 w 312"/>
                  <a:gd name="T13" fmla="*/ 0 h 282"/>
                  <a:gd name="T14" fmla="*/ 288 w 312"/>
                  <a:gd name="T15" fmla="*/ 18 h 282"/>
                  <a:gd name="T16" fmla="*/ 270 w 312"/>
                  <a:gd name="T17" fmla="*/ 36 h 282"/>
                  <a:gd name="T18" fmla="*/ 312 w 312"/>
                  <a:gd name="T19" fmla="*/ 36 h 282"/>
                  <a:gd name="T20" fmla="*/ 312 w 312"/>
                  <a:gd name="T21" fmla="*/ 42 h 282"/>
                  <a:gd name="T22" fmla="*/ 300 w 312"/>
                  <a:gd name="T23" fmla="*/ 60 h 282"/>
                  <a:gd name="T24" fmla="*/ 300 w 312"/>
                  <a:gd name="T25" fmla="*/ 72 h 282"/>
                  <a:gd name="T26" fmla="*/ 282 w 312"/>
                  <a:gd name="T27" fmla="*/ 84 h 282"/>
                  <a:gd name="T28" fmla="*/ 294 w 312"/>
                  <a:gd name="T29" fmla="*/ 102 h 282"/>
                  <a:gd name="T30" fmla="*/ 282 w 312"/>
                  <a:gd name="T31" fmla="*/ 114 h 282"/>
                  <a:gd name="T32" fmla="*/ 264 w 312"/>
                  <a:gd name="T33" fmla="*/ 138 h 282"/>
                  <a:gd name="T34" fmla="*/ 264 w 312"/>
                  <a:gd name="T35" fmla="*/ 162 h 282"/>
                  <a:gd name="T36" fmla="*/ 234 w 312"/>
                  <a:gd name="T37" fmla="*/ 198 h 282"/>
                  <a:gd name="T38" fmla="*/ 234 w 312"/>
                  <a:gd name="T39" fmla="*/ 222 h 282"/>
                  <a:gd name="T40" fmla="*/ 222 w 312"/>
                  <a:gd name="T41" fmla="*/ 222 h 282"/>
                  <a:gd name="T42" fmla="*/ 228 w 312"/>
                  <a:gd name="T43" fmla="*/ 240 h 282"/>
                  <a:gd name="T44" fmla="*/ 234 w 312"/>
                  <a:gd name="T45" fmla="*/ 240 h 282"/>
                  <a:gd name="T46" fmla="*/ 228 w 312"/>
                  <a:gd name="T47" fmla="*/ 252 h 282"/>
                  <a:gd name="T48" fmla="*/ 240 w 312"/>
                  <a:gd name="T49" fmla="*/ 258 h 282"/>
                  <a:gd name="T50" fmla="*/ 228 w 312"/>
                  <a:gd name="T51" fmla="*/ 276 h 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2"/>
                  <a:gd name="T79" fmla="*/ 0 h 282"/>
                  <a:gd name="T80" fmla="*/ 312 w 312"/>
                  <a:gd name="T81" fmla="*/ 282 h 2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2" h="282">
                    <a:moveTo>
                      <a:pt x="228" y="276"/>
                    </a:moveTo>
                    <a:lnTo>
                      <a:pt x="42" y="282"/>
                    </a:lnTo>
                    <a:lnTo>
                      <a:pt x="42" y="240"/>
                    </a:lnTo>
                    <a:lnTo>
                      <a:pt x="12" y="228"/>
                    </a:lnTo>
                    <a:lnTo>
                      <a:pt x="12" y="96"/>
                    </a:lnTo>
                    <a:lnTo>
                      <a:pt x="0" y="6"/>
                    </a:lnTo>
                    <a:lnTo>
                      <a:pt x="282" y="0"/>
                    </a:lnTo>
                    <a:lnTo>
                      <a:pt x="288" y="18"/>
                    </a:lnTo>
                    <a:lnTo>
                      <a:pt x="270" y="36"/>
                    </a:lnTo>
                    <a:lnTo>
                      <a:pt x="312" y="36"/>
                    </a:lnTo>
                    <a:lnTo>
                      <a:pt x="312" y="42"/>
                    </a:lnTo>
                    <a:lnTo>
                      <a:pt x="300" y="60"/>
                    </a:lnTo>
                    <a:lnTo>
                      <a:pt x="300" y="72"/>
                    </a:lnTo>
                    <a:lnTo>
                      <a:pt x="282" y="84"/>
                    </a:lnTo>
                    <a:lnTo>
                      <a:pt x="294" y="102"/>
                    </a:lnTo>
                    <a:lnTo>
                      <a:pt x="282" y="114"/>
                    </a:lnTo>
                    <a:lnTo>
                      <a:pt x="264" y="138"/>
                    </a:lnTo>
                    <a:lnTo>
                      <a:pt x="264" y="162"/>
                    </a:lnTo>
                    <a:lnTo>
                      <a:pt x="234" y="198"/>
                    </a:lnTo>
                    <a:lnTo>
                      <a:pt x="234" y="222"/>
                    </a:lnTo>
                    <a:lnTo>
                      <a:pt x="222" y="222"/>
                    </a:lnTo>
                    <a:lnTo>
                      <a:pt x="228" y="240"/>
                    </a:lnTo>
                    <a:lnTo>
                      <a:pt x="234" y="240"/>
                    </a:lnTo>
                    <a:lnTo>
                      <a:pt x="228" y="252"/>
                    </a:lnTo>
                    <a:lnTo>
                      <a:pt x="240" y="258"/>
                    </a:lnTo>
                    <a:lnTo>
                      <a:pt x="228" y="27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16" name="Freeform 392"/>
              <p:cNvSpPr>
                <a:spLocks noChangeAspect="1"/>
              </p:cNvSpPr>
              <p:nvPr/>
            </p:nvSpPr>
            <p:spPr bwMode="auto">
              <a:xfrm>
                <a:off x="2997" y="2298"/>
                <a:ext cx="312" cy="282"/>
              </a:xfrm>
              <a:custGeom>
                <a:avLst/>
                <a:gdLst>
                  <a:gd name="T0" fmla="*/ 228 w 312"/>
                  <a:gd name="T1" fmla="*/ 276 h 282"/>
                  <a:gd name="T2" fmla="*/ 42 w 312"/>
                  <a:gd name="T3" fmla="*/ 282 h 282"/>
                  <a:gd name="T4" fmla="*/ 42 w 312"/>
                  <a:gd name="T5" fmla="*/ 240 h 282"/>
                  <a:gd name="T6" fmla="*/ 12 w 312"/>
                  <a:gd name="T7" fmla="*/ 228 h 282"/>
                  <a:gd name="T8" fmla="*/ 12 w 312"/>
                  <a:gd name="T9" fmla="*/ 96 h 282"/>
                  <a:gd name="T10" fmla="*/ 0 w 312"/>
                  <a:gd name="T11" fmla="*/ 6 h 282"/>
                  <a:gd name="T12" fmla="*/ 282 w 312"/>
                  <a:gd name="T13" fmla="*/ 0 h 282"/>
                  <a:gd name="T14" fmla="*/ 288 w 312"/>
                  <a:gd name="T15" fmla="*/ 18 h 282"/>
                  <a:gd name="T16" fmla="*/ 270 w 312"/>
                  <a:gd name="T17" fmla="*/ 36 h 282"/>
                  <a:gd name="T18" fmla="*/ 312 w 312"/>
                  <a:gd name="T19" fmla="*/ 36 h 282"/>
                  <a:gd name="T20" fmla="*/ 312 w 312"/>
                  <a:gd name="T21" fmla="*/ 42 h 282"/>
                  <a:gd name="T22" fmla="*/ 300 w 312"/>
                  <a:gd name="T23" fmla="*/ 60 h 282"/>
                  <a:gd name="T24" fmla="*/ 300 w 312"/>
                  <a:gd name="T25" fmla="*/ 72 h 282"/>
                  <a:gd name="T26" fmla="*/ 282 w 312"/>
                  <a:gd name="T27" fmla="*/ 84 h 282"/>
                  <a:gd name="T28" fmla="*/ 294 w 312"/>
                  <a:gd name="T29" fmla="*/ 102 h 282"/>
                  <a:gd name="T30" fmla="*/ 282 w 312"/>
                  <a:gd name="T31" fmla="*/ 114 h 282"/>
                  <a:gd name="T32" fmla="*/ 264 w 312"/>
                  <a:gd name="T33" fmla="*/ 138 h 282"/>
                  <a:gd name="T34" fmla="*/ 264 w 312"/>
                  <a:gd name="T35" fmla="*/ 162 h 282"/>
                  <a:gd name="T36" fmla="*/ 234 w 312"/>
                  <a:gd name="T37" fmla="*/ 198 h 282"/>
                  <a:gd name="T38" fmla="*/ 234 w 312"/>
                  <a:gd name="T39" fmla="*/ 222 h 282"/>
                  <a:gd name="T40" fmla="*/ 222 w 312"/>
                  <a:gd name="T41" fmla="*/ 222 h 282"/>
                  <a:gd name="T42" fmla="*/ 228 w 312"/>
                  <a:gd name="T43" fmla="*/ 240 h 282"/>
                  <a:gd name="T44" fmla="*/ 234 w 312"/>
                  <a:gd name="T45" fmla="*/ 240 h 282"/>
                  <a:gd name="T46" fmla="*/ 228 w 312"/>
                  <a:gd name="T47" fmla="*/ 252 h 282"/>
                  <a:gd name="T48" fmla="*/ 240 w 312"/>
                  <a:gd name="T49" fmla="*/ 258 h 282"/>
                  <a:gd name="T50" fmla="*/ 228 w 312"/>
                  <a:gd name="T51" fmla="*/ 276 h 282"/>
                  <a:gd name="T52" fmla="*/ 228 w 312"/>
                  <a:gd name="T53" fmla="*/ 282 h 2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2"/>
                  <a:gd name="T82" fmla="*/ 0 h 282"/>
                  <a:gd name="T83" fmla="*/ 312 w 312"/>
                  <a:gd name="T84" fmla="*/ 282 h 2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2" h="282">
                    <a:moveTo>
                      <a:pt x="228" y="276"/>
                    </a:moveTo>
                    <a:lnTo>
                      <a:pt x="42" y="282"/>
                    </a:lnTo>
                    <a:lnTo>
                      <a:pt x="42" y="240"/>
                    </a:lnTo>
                    <a:lnTo>
                      <a:pt x="12" y="228"/>
                    </a:lnTo>
                    <a:lnTo>
                      <a:pt x="12" y="96"/>
                    </a:lnTo>
                    <a:lnTo>
                      <a:pt x="0" y="6"/>
                    </a:lnTo>
                    <a:lnTo>
                      <a:pt x="282" y="0"/>
                    </a:lnTo>
                    <a:lnTo>
                      <a:pt x="288" y="18"/>
                    </a:lnTo>
                    <a:lnTo>
                      <a:pt x="270" y="36"/>
                    </a:lnTo>
                    <a:lnTo>
                      <a:pt x="312" y="36"/>
                    </a:lnTo>
                    <a:lnTo>
                      <a:pt x="312" y="42"/>
                    </a:lnTo>
                    <a:lnTo>
                      <a:pt x="300" y="60"/>
                    </a:lnTo>
                    <a:lnTo>
                      <a:pt x="300" y="72"/>
                    </a:lnTo>
                    <a:lnTo>
                      <a:pt x="282" y="84"/>
                    </a:lnTo>
                    <a:lnTo>
                      <a:pt x="294" y="102"/>
                    </a:lnTo>
                    <a:lnTo>
                      <a:pt x="282" y="114"/>
                    </a:lnTo>
                    <a:lnTo>
                      <a:pt x="264" y="138"/>
                    </a:lnTo>
                    <a:lnTo>
                      <a:pt x="264" y="162"/>
                    </a:lnTo>
                    <a:lnTo>
                      <a:pt x="234" y="198"/>
                    </a:lnTo>
                    <a:lnTo>
                      <a:pt x="234" y="222"/>
                    </a:lnTo>
                    <a:lnTo>
                      <a:pt x="222" y="222"/>
                    </a:lnTo>
                    <a:lnTo>
                      <a:pt x="228" y="240"/>
                    </a:lnTo>
                    <a:lnTo>
                      <a:pt x="234" y="240"/>
                    </a:lnTo>
                    <a:lnTo>
                      <a:pt x="228" y="252"/>
                    </a:lnTo>
                    <a:lnTo>
                      <a:pt x="240" y="258"/>
                    </a:lnTo>
                    <a:lnTo>
                      <a:pt x="228" y="276"/>
                    </a:lnTo>
                    <a:lnTo>
                      <a:pt x="228" y="28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17" name="Freeform 393"/>
              <p:cNvSpPr>
                <a:spLocks noChangeAspect="1"/>
              </p:cNvSpPr>
              <p:nvPr/>
            </p:nvSpPr>
            <p:spPr bwMode="auto">
              <a:xfrm>
                <a:off x="1263" y="1638"/>
                <a:ext cx="498" cy="840"/>
              </a:xfrm>
              <a:custGeom>
                <a:avLst/>
                <a:gdLst>
                  <a:gd name="T0" fmla="*/ 432 w 498"/>
                  <a:gd name="T1" fmla="*/ 840 h 840"/>
                  <a:gd name="T2" fmla="*/ 276 w 498"/>
                  <a:gd name="T3" fmla="*/ 822 h 840"/>
                  <a:gd name="T4" fmla="*/ 270 w 498"/>
                  <a:gd name="T5" fmla="*/ 762 h 840"/>
                  <a:gd name="T6" fmla="*/ 240 w 498"/>
                  <a:gd name="T7" fmla="*/ 714 h 840"/>
                  <a:gd name="T8" fmla="*/ 222 w 498"/>
                  <a:gd name="T9" fmla="*/ 708 h 840"/>
                  <a:gd name="T10" fmla="*/ 222 w 498"/>
                  <a:gd name="T11" fmla="*/ 690 h 840"/>
                  <a:gd name="T12" fmla="*/ 180 w 498"/>
                  <a:gd name="T13" fmla="*/ 672 h 840"/>
                  <a:gd name="T14" fmla="*/ 162 w 498"/>
                  <a:gd name="T15" fmla="*/ 642 h 840"/>
                  <a:gd name="T16" fmla="*/ 108 w 498"/>
                  <a:gd name="T17" fmla="*/ 630 h 840"/>
                  <a:gd name="T18" fmla="*/ 96 w 498"/>
                  <a:gd name="T19" fmla="*/ 618 h 840"/>
                  <a:gd name="T20" fmla="*/ 108 w 498"/>
                  <a:gd name="T21" fmla="*/ 570 h 840"/>
                  <a:gd name="T22" fmla="*/ 96 w 498"/>
                  <a:gd name="T23" fmla="*/ 564 h 840"/>
                  <a:gd name="T24" fmla="*/ 102 w 498"/>
                  <a:gd name="T25" fmla="*/ 546 h 840"/>
                  <a:gd name="T26" fmla="*/ 54 w 498"/>
                  <a:gd name="T27" fmla="*/ 462 h 840"/>
                  <a:gd name="T28" fmla="*/ 60 w 498"/>
                  <a:gd name="T29" fmla="*/ 444 h 840"/>
                  <a:gd name="T30" fmla="*/ 72 w 498"/>
                  <a:gd name="T31" fmla="*/ 420 h 840"/>
                  <a:gd name="T32" fmla="*/ 48 w 498"/>
                  <a:gd name="T33" fmla="*/ 384 h 840"/>
                  <a:gd name="T34" fmla="*/ 48 w 498"/>
                  <a:gd name="T35" fmla="*/ 342 h 840"/>
                  <a:gd name="T36" fmla="*/ 78 w 498"/>
                  <a:gd name="T37" fmla="*/ 372 h 840"/>
                  <a:gd name="T38" fmla="*/ 60 w 498"/>
                  <a:gd name="T39" fmla="*/ 330 h 840"/>
                  <a:gd name="T40" fmla="*/ 78 w 498"/>
                  <a:gd name="T41" fmla="*/ 330 h 840"/>
                  <a:gd name="T42" fmla="*/ 60 w 498"/>
                  <a:gd name="T43" fmla="*/ 312 h 840"/>
                  <a:gd name="T44" fmla="*/ 54 w 498"/>
                  <a:gd name="T45" fmla="*/ 342 h 840"/>
                  <a:gd name="T46" fmla="*/ 36 w 498"/>
                  <a:gd name="T47" fmla="*/ 312 h 840"/>
                  <a:gd name="T48" fmla="*/ 30 w 498"/>
                  <a:gd name="T49" fmla="*/ 318 h 840"/>
                  <a:gd name="T50" fmla="*/ 36 w 498"/>
                  <a:gd name="T51" fmla="*/ 300 h 840"/>
                  <a:gd name="T52" fmla="*/ 6 w 498"/>
                  <a:gd name="T53" fmla="*/ 234 h 840"/>
                  <a:gd name="T54" fmla="*/ 18 w 498"/>
                  <a:gd name="T55" fmla="*/ 168 h 840"/>
                  <a:gd name="T56" fmla="*/ 0 w 498"/>
                  <a:gd name="T57" fmla="*/ 108 h 840"/>
                  <a:gd name="T58" fmla="*/ 30 w 498"/>
                  <a:gd name="T59" fmla="*/ 72 h 840"/>
                  <a:gd name="T60" fmla="*/ 48 w 498"/>
                  <a:gd name="T61" fmla="*/ 0 h 840"/>
                  <a:gd name="T62" fmla="*/ 282 w 498"/>
                  <a:gd name="T63" fmla="*/ 60 h 840"/>
                  <a:gd name="T64" fmla="*/ 222 w 498"/>
                  <a:gd name="T65" fmla="*/ 294 h 840"/>
                  <a:gd name="T66" fmla="*/ 474 w 498"/>
                  <a:gd name="T67" fmla="*/ 666 h 840"/>
                  <a:gd name="T68" fmla="*/ 498 w 498"/>
                  <a:gd name="T69" fmla="*/ 732 h 840"/>
                  <a:gd name="T70" fmla="*/ 462 w 498"/>
                  <a:gd name="T71" fmla="*/ 756 h 840"/>
                  <a:gd name="T72" fmla="*/ 462 w 498"/>
                  <a:gd name="T73" fmla="*/ 774 h 840"/>
                  <a:gd name="T74" fmla="*/ 444 w 498"/>
                  <a:gd name="T75" fmla="*/ 798 h 840"/>
                  <a:gd name="T76" fmla="*/ 450 w 498"/>
                  <a:gd name="T77" fmla="*/ 834 h 840"/>
                  <a:gd name="T78" fmla="*/ 438 w 498"/>
                  <a:gd name="T79" fmla="*/ 840 h 840"/>
                  <a:gd name="T80" fmla="*/ 432 w 498"/>
                  <a:gd name="T81" fmla="*/ 840 h 8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8"/>
                  <a:gd name="T124" fmla="*/ 0 h 840"/>
                  <a:gd name="T125" fmla="*/ 498 w 498"/>
                  <a:gd name="T126" fmla="*/ 840 h 8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8" h="840">
                    <a:moveTo>
                      <a:pt x="432" y="840"/>
                    </a:moveTo>
                    <a:lnTo>
                      <a:pt x="276" y="822"/>
                    </a:lnTo>
                    <a:lnTo>
                      <a:pt x="270" y="762"/>
                    </a:lnTo>
                    <a:lnTo>
                      <a:pt x="240" y="714"/>
                    </a:lnTo>
                    <a:lnTo>
                      <a:pt x="222" y="708"/>
                    </a:lnTo>
                    <a:lnTo>
                      <a:pt x="222" y="690"/>
                    </a:lnTo>
                    <a:lnTo>
                      <a:pt x="180" y="672"/>
                    </a:lnTo>
                    <a:lnTo>
                      <a:pt x="162" y="642"/>
                    </a:lnTo>
                    <a:lnTo>
                      <a:pt x="108" y="630"/>
                    </a:lnTo>
                    <a:lnTo>
                      <a:pt x="96" y="618"/>
                    </a:lnTo>
                    <a:lnTo>
                      <a:pt x="108" y="570"/>
                    </a:lnTo>
                    <a:lnTo>
                      <a:pt x="96" y="564"/>
                    </a:lnTo>
                    <a:lnTo>
                      <a:pt x="102" y="546"/>
                    </a:lnTo>
                    <a:lnTo>
                      <a:pt x="54" y="462"/>
                    </a:lnTo>
                    <a:lnTo>
                      <a:pt x="60" y="444"/>
                    </a:lnTo>
                    <a:lnTo>
                      <a:pt x="72" y="420"/>
                    </a:lnTo>
                    <a:lnTo>
                      <a:pt x="48" y="384"/>
                    </a:lnTo>
                    <a:lnTo>
                      <a:pt x="48" y="342"/>
                    </a:lnTo>
                    <a:lnTo>
                      <a:pt x="78" y="372"/>
                    </a:lnTo>
                    <a:lnTo>
                      <a:pt x="60" y="330"/>
                    </a:lnTo>
                    <a:lnTo>
                      <a:pt x="78" y="330"/>
                    </a:lnTo>
                    <a:lnTo>
                      <a:pt x="60" y="312"/>
                    </a:lnTo>
                    <a:lnTo>
                      <a:pt x="54" y="342"/>
                    </a:lnTo>
                    <a:lnTo>
                      <a:pt x="36" y="312"/>
                    </a:lnTo>
                    <a:lnTo>
                      <a:pt x="30" y="318"/>
                    </a:lnTo>
                    <a:lnTo>
                      <a:pt x="36" y="300"/>
                    </a:lnTo>
                    <a:lnTo>
                      <a:pt x="6" y="234"/>
                    </a:lnTo>
                    <a:lnTo>
                      <a:pt x="18" y="168"/>
                    </a:lnTo>
                    <a:lnTo>
                      <a:pt x="0" y="108"/>
                    </a:lnTo>
                    <a:lnTo>
                      <a:pt x="30" y="72"/>
                    </a:lnTo>
                    <a:lnTo>
                      <a:pt x="48" y="0"/>
                    </a:lnTo>
                    <a:lnTo>
                      <a:pt x="282" y="60"/>
                    </a:lnTo>
                    <a:lnTo>
                      <a:pt x="222" y="294"/>
                    </a:lnTo>
                    <a:lnTo>
                      <a:pt x="474" y="666"/>
                    </a:lnTo>
                    <a:lnTo>
                      <a:pt x="498" y="732"/>
                    </a:lnTo>
                    <a:lnTo>
                      <a:pt x="462" y="756"/>
                    </a:lnTo>
                    <a:lnTo>
                      <a:pt x="462" y="774"/>
                    </a:lnTo>
                    <a:lnTo>
                      <a:pt x="444" y="798"/>
                    </a:lnTo>
                    <a:lnTo>
                      <a:pt x="450" y="834"/>
                    </a:lnTo>
                    <a:lnTo>
                      <a:pt x="438" y="840"/>
                    </a:lnTo>
                    <a:lnTo>
                      <a:pt x="432" y="84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18" name="Freeform 394"/>
              <p:cNvSpPr>
                <a:spLocks noChangeAspect="1"/>
              </p:cNvSpPr>
              <p:nvPr/>
            </p:nvSpPr>
            <p:spPr bwMode="auto">
              <a:xfrm>
                <a:off x="1263" y="1638"/>
                <a:ext cx="498" cy="846"/>
              </a:xfrm>
              <a:custGeom>
                <a:avLst/>
                <a:gdLst>
                  <a:gd name="T0" fmla="*/ 432 w 498"/>
                  <a:gd name="T1" fmla="*/ 840 h 846"/>
                  <a:gd name="T2" fmla="*/ 276 w 498"/>
                  <a:gd name="T3" fmla="*/ 822 h 846"/>
                  <a:gd name="T4" fmla="*/ 270 w 498"/>
                  <a:gd name="T5" fmla="*/ 762 h 846"/>
                  <a:gd name="T6" fmla="*/ 240 w 498"/>
                  <a:gd name="T7" fmla="*/ 714 h 846"/>
                  <a:gd name="T8" fmla="*/ 222 w 498"/>
                  <a:gd name="T9" fmla="*/ 708 h 846"/>
                  <a:gd name="T10" fmla="*/ 222 w 498"/>
                  <a:gd name="T11" fmla="*/ 690 h 846"/>
                  <a:gd name="T12" fmla="*/ 180 w 498"/>
                  <a:gd name="T13" fmla="*/ 672 h 846"/>
                  <a:gd name="T14" fmla="*/ 162 w 498"/>
                  <a:gd name="T15" fmla="*/ 642 h 846"/>
                  <a:gd name="T16" fmla="*/ 108 w 498"/>
                  <a:gd name="T17" fmla="*/ 630 h 846"/>
                  <a:gd name="T18" fmla="*/ 96 w 498"/>
                  <a:gd name="T19" fmla="*/ 618 h 846"/>
                  <a:gd name="T20" fmla="*/ 108 w 498"/>
                  <a:gd name="T21" fmla="*/ 570 h 846"/>
                  <a:gd name="T22" fmla="*/ 96 w 498"/>
                  <a:gd name="T23" fmla="*/ 564 h 846"/>
                  <a:gd name="T24" fmla="*/ 102 w 498"/>
                  <a:gd name="T25" fmla="*/ 546 h 846"/>
                  <a:gd name="T26" fmla="*/ 54 w 498"/>
                  <a:gd name="T27" fmla="*/ 462 h 846"/>
                  <a:gd name="T28" fmla="*/ 60 w 498"/>
                  <a:gd name="T29" fmla="*/ 444 h 846"/>
                  <a:gd name="T30" fmla="*/ 72 w 498"/>
                  <a:gd name="T31" fmla="*/ 420 h 846"/>
                  <a:gd name="T32" fmla="*/ 48 w 498"/>
                  <a:gd name="T33" fmla="*/ 384 h 846"/>
                  <a:gd name="T34" fmla="*/ 48 w 498"/>
                  <a:gd name="T35" fmla="*/ 342 h 846"/>
                  <a:gd name="T36" fmla="*/ 78 w 498"/>
                  <a:gd name="T37" fmla="*/ 372 h 846"/>
                  <a:gd name="T38" fmla="*/ 60 w 498"/>
                  <a:gd name="T39" fmla="*/ 330 h 846"/>
                  <a:gd name="T40" fmla="*/ 78 w 498"/>
                  <a:gd name="T41" fmla="*/ 330 h 846"/>
                  <a:gd name="T42" fmla="*/ 60 w 498"/>
                  <a:gd name="T43" fmla="*/ 312 h 846"/>
                  <a:gd name="T44" fmla="*/ 54 w 498"/>
                  <a:gd name="T45" fmla="*/ 342 h 846"/>
                  <a:gd name="T46" fmla="*/ 36 w 498"/>
                  <a:gd name="T47" fmla="*/ 312 h 846"/>
                  <a:gd name="T48" fmla="*/ 30 w 498"/>
                  <a:gd name="T49" fmla="*/ 318 h 846"/>
                  <a:gd name="T50" fmla="*/ 36 w 498"/>
                  <a:gd name="T51" fmla="*/ 300 h 846"/>
                  <a:gd name="T52" fmla="*/ 6 w 498"/>
                  <a:gd name="T53" fmla="*/ 234 h 846"/>
                  <a:gd name="T54" fmla="*/ 18 w 498"/>
                  <a:gd name="T55" fmla="*/ 168 h 846"/>
                  <a:gd name="T56" fmla="*/ 0 w 498"/>
                  <a:gd name="T57" fmla="*/ 108 h 846"/>
                  <a:gd name="T58" fmla="*/ 30 w 498"/>
                  <a:gd name="T59" fmla="*/ 72 h 846"/>
                  <a:gd name="T60" fmla="*/ 48 w 498"/>
                  <a:gd name="T61" fmla="*/ 0 h 846"/>
                  <a:gd name="T62" fmla="*/ 282 w 498"/>
                  <a:gd name="T63" fmla="*/ 60 h 846"/>
                  <a:gd name="T64" fmla="*/ 222 w 498"/>
                  <a:gd name="T65" fmla="*/ 294 h 846"/>
                  <a:gd name="T66" fmla="*/ 474 w 498"/>
                  <a:gd name="T67" fmla="*/ 666 h 846"/>
                  <a:gd name="T68" fmla="*/ 498 w 498"/>
                  <a:gd name="T69" fmla="*/ 732 h 846"/>
                  <a:gd name="T70" fmla="*/ 462 w 498"/>
                  <a:gd name="T71" fmla="*/ 756 h 846"/>
                  <a:gd name="T72" fmla="*/ 462 w 498"/>
                  <a:gd name="T73" fmla="*/ 774 h 846"/>
                  <a:gd name="T74" fmla="*/ 444 w 498"/>
                  <a:gd name="T75" fmla="*/ 798 h 846"/>
                  <a:gd name="T76" fmla="*/ 450 w 498"/>
                  <a:gd name="T77" fmla="*/ 834 h 846"/>
                  <a:gd name="T78" fmla="*/ 438 w 498"/>
                  <a:gd name="T79" fmla="*/ 840 h 846"/>
                  <a:gd name="T80" fmla="*/ 432 w 498"/>
                  <a:gd name="T81" fmla="*/ 840 h 846"/>
                  <a:gd name="T82" fmla="*/ 432 w 498"/>
                  <a:gd name="T83" fmla="*/ 846 h 8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8"/>
                  <a:gd name="T127" fmla="*/ 0 h 846"/>
                  <a:gd name="T128" fmla="*/ 498 w 498"/>
                  <a:gd name="T129" fmla="*/ 846 h 8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8" h="846">
                    <a:moveTo>
                      <a:pt x="432" y="840"/>
                    </a:moveTo>
                    <a:lnTo>
                      <a:pt x="276" y="822"/>
                    </a:lnTo>
                    <a:lnTo>
                      <a:pt x="270" y="762"/>
                    </a:lnTo>
                    <a:lnTo>
                      <a:pt x="240" y="714"/>
                    </a:lnTo>
                    <a:lnTo>
                      <a:pt x="222" y="708"/>
                    </a:lnTo>
                    <a:lnTo>
                      <a:pt x="222" y="690"/>
                    </a:lnTo>
                    <a:lnTo>
                      <a:pt x="180" y="672"/>
                    </a:lnTo>
                    <a:lnTo>
                      <a:pt x="162" y="642"/>
                    </a:lnTo>
                    <a:lnTo>
                      <a:pt x="108" y="630"/>
                    </a:lnTo>
                    <a:lnTo>
                      <a:pt x="96" y="618"/>
                    </a:lnTo>
                    <a:lnTo>
                      <a:pt x="108" y="570"/>
                    </a:lnTo>
                    <a:lnTo>
                      <a:pt x="96" y="564"/>
                    </a:lnTo>
                    <a:lnTo>
                      <a:pt x="102" y="546"/>
                    </a:lnTo>
                    <a:lnTo>
                      <a:pt x="54" y="462"/>
                    </a:lnTo>
                    <a:lnTo>
                      <a:pt x="60" y="444"/>
                    </a:lnTo>
                    <a:lnTo>
                      <a:pt x="72" y="420"/>
                    </a:lnTo>
                    <a:lnTo>
                      <a:pt x="48" y="384"/>
                    </a:lnTo>
                    <a:lnTo>
                      <a:pt x="48" y="342"/>
                    </a:lnTo>
                    <a:lnTo>
                      <a:pt x="78" y="372"/>
                    </a:lnTo>
                    <a:lnTo>
                      <a:pt x="60" y="330"/>
                    </a:lnTo>
                    <a:lnTo>
                      <a:pt x="78" y="330"/>
                    </a:lnTo>
                    <a:lnTo>
                      <a:pt x="60" y="312"/>
                    </a:lnTo>
                    <a:lnTo>
                      <a:pt x="54" y="342"/>
                    </a:lnTo>
                    <a:lnTo>
                      <a:pt x="36" y="312"/>
                    </a:lnTo>
                    <a:lnTo>
                      <a:pt x="30" y="318"/>
                    </a:lnTo>
                    <a:lnTo>
                      <a:pt x="36" y="300"/>
                    </a:lnTo>
                    <a:lnTo>
                      <a:pt x="6" y="234"/>
                    </a:lnTo>
                    <a:lnTo>
                      <a:pt x="18" y="168"/>
                    </a:lnTo>
                    <a:lnTo>
                      <a:pt x="0" y="108"/>
                    </a:lnTo>
                    <a:lnTo>
                      <a:pt x="30" y="72"/>
                    </a:lnTo>
                    <a:lnTo>
                      <a:pt x="48" y="0"/>
                    </a:lnTo>
                    <a:lnTo>
                      <a:pt x="282" y="60"/>
                    </a:lnTo>
                    <a:lnTo>
                      <a:pt x="222" y="294"/>
                    </a:lnTo>
                    <a:lnTo>
                      <a:pt x="474" y="666"/>
                    </a:lnTo>
                    <a:lnTo>
                      <a:pt x="498" y="732"/>
                    </a:lnTo>
                    <a:lnTo>
                      <a:pt x="462" y="756"/>
                    </a:lnTo>
                    <a:lnTo>
                      <a:pt x="462" y="774"/>
                    </a:lnTo>
                    <a:lnTo>
                      <a:pt x="444" y="798"/>
                    </a:lnTo>
                    <a:lnTo>
                      <a:pt x="450" y="834"/>
                    </a:lnTo>
                    <a:lnTo>
                      <a:pt x="438" y="840"/>
                    </a:lnTo>
                    <a:lnTo>
                      <a:pt x="432" y="840"/>
                    </a:lnTo>
                    <a:lnTo>
                      <a:pt x="432" y="84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19" name="Freeform 395"/>
              <p:cNvSpPr>
                <a:spLocks noChangeAspect="1"/>
              </p:cNvSpPr>
              <p:nvPr/>
            </p:nvSpPr>
            <p:spPr bwMode="auto">
              <a:xfrm>
                <a:off x="2109" y="1902"/>
                <a:ext cx="450" cy="354"/>
              </a:xfrm>
              <a:custGeom>
                <a:avLst/>
                <a:gdLst>
                  <a:gd name="T0" fmla="*/ 444 w 450"/>
                  <a:gd name="T1" fmla="*/ 120 h 354"/>
                  <a:gd name="T2" fmla="*/ 432 w 450"/>
                  <a:gd name="T3" fmla="*/ 354 h 354"/>
                  <a:gd name="T4" fmla="*/ 372 w 450"/>
                  <a:gd name="T5" fmla="*/ 348 h 354"/>
                  <a:gd name="T6" fmla="*/ 0 w 450"/>
                  <a:gd name="T7" fmla="*/ 312 h 354"/>
                  <a:gd name="T8" fmla="*/ 6 w 450"/>
                  <a:gd name="T9" fmla="*/ 264 h 354"/>
                  <a:gd name="T10" fmla="*/ 42 w 450"/>
                  <a:gd name="T11" fmla="*/ 0 h 354"/>
                  <a:gd name="T12" fmla="*/ 336 w 450"/>
                  <a:gd name="T13" fmla="*/ 30 h 354"/>
                  <a:gd name="T14" fmla="*/ 450 w 450"/>
                  <a:gd name="T15" fmla="*/ 42 h 354"/>
                  <a:gd name="T16" fmla="*/ 444 w 450"/>
                  <a:gd name="T17" fmla="*/ 90 h 354"/>
                  <a:gd name="T18" fmla="*/ 444 w 450"/>
                  <a:gd name="T19" fmla="*/ 120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0"/>
                  <a:gd name="T31" fmla="*/ 0 h 354"/>
                  <a:gd name="T32" fmla="*/ 450 w 450"/>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0" h="354">
                    <a:moveTo>
                      <a:pt x="444" y="120"/>
                    </a:moveTo>
                    <a:lnTo>
                      <a:pt x="432" y="354"/>
                    </a:lnTo>
                    <a:lnTo>
                      <a:pt x="372" y="348"/>
                    </a:lnTo>
                    <a:lnTo>
                      <a:pt x="0" y="312"/>
                    </a:lnTo>
                    <a:lnTo>
                      <a:pt x="6" y="264"/>
                    </a:lnTo>
                    <a:lnTo>
                      <a:pt x="42" y="0"/>
                    </a:lnTo>
                    <a:lnTo>
                      <a:pt x="336" y="30"/>
                    </a:lnTo>
                    <a:lnTo>
                      <a:pt x="450" y="42"/>
                    </a:lnTo>
                    <a:lnTo>
                      <a:pt x="444" y="90"/>
                    </a:lnTo>
                    <a:lnTo>
                      <a:pt x="444" y="12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20" name="Freeform 396"/>
              <p:cNvSpPr>
                <a:spLocks noChangeAspect="1"/>
              </p:cNvSpPr>
              <p:nvPr/>
            </p:nvSpPr>
            <p:spPr bwMode="auto">
              <a:xfrm>
                <a:off x="2109" y="1902"/>
                <a:ext cx="450" cy="354"/>
              </a:xfrm>
              <a:custGeom>
                <a:avLst/>
                <a:gdLst>
                  <a:gd name="T0" fmla="*/ 444 w 450"/>
                  <a:gd name="T1" fmla="*/ 120 h 354"/>
                  <a:gd name="T2" fmla="*/ 432 w 450"/>
                  <a:gd name="T3" fmla="*/ 354 h 354"/>
                  <a:gd name="T4" fmla="*/ 372 w 450"/>
                  <a:gd name="T5" fmla="*/ 348 h 354"/>
                  <a:gd name="T6" fmla="*/ 0 w 450"/>
                  <a:gd name="T7" fmla="*/ 312 h 354"/>
                  <a:gd name="T8" fmla="*/ 6 w 450"/>
                  <a:gd name="T9" fmla="*/ 264 h 354"/>
                  <a:gd name="T10" fmla="*/ 42 w 450"/>
                  <a:gd name="T11" fmla="*/ 0 h 354"/>
                  <a:gd name="T12" fmla="*/ 336 w 450"/>
                  <a:gd name="T13" fmla="*/ 30 h 354"/>
                  <a:gd name="T14" fmla="*/ 450 w 450"/>
                  <a:gd name="T15" fmla="*/ 42 h 354"/>
                  <a:gd name="T16" fmla="*/ 444 w 450"/>
                  <a:gd name="T17" fmla="*/ 90 h 354"/>
                  <a:gd name="T18" fmla="*/ 444 w 450"/>
                  <a:gd name="T19" fmla="*/ 120 h 354"/>
                  <a:gd name="T20" fmla="*/ 444 w 450"/>
                  <a:gd name="T21" fmla="*/ 126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0"/>
                  <a:gd name="T34" fmla="*/ 0 h 354"/>
                  <a:gd name="T35" fmla="*/ 450 w 450"/>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0" h="354">
                    <a:moveTo>
                      <a:pt x="444" y="120"/>
                    </a:moveTo>
                    <a:lnTo>
                      <a:pt x="432" y="354"/>
                    </a:lnTo>
                    <a:lnTo>
                      <a:pt x="372" y="348"/>
                    </a:lnTo>
                    <a:lnTo>
                      <a:pt x="0" y="312"/>
                    </a:lnTo>
                    <a:lnTo>
                      <a:pt x="6" y="264"/>
                    </a:lnTo>
                    <a:lnTo>
                      <a:pt x="42" y="0"/>
                    </a:lnTo>
                    <a:lnTo>
                      <a:pt x="336" y="30"/>
                    </a:lnTo>
                    <a:lnTo>
                      <a:pt x="450" y="42"/>
                    </a:lnTo>
                    <a:lnTo>
                      <a:pt x="444" y="90"/>
                    </a:lnTo>
                    <a:lnTo>
                      <a:pt x="444" y="120"/>
                    </a:lnTo>
                    <a:lnTo>
                      <a:pt x="444" y="12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21" name="Freeform 397"/>
              <p:cNvSpPr>
                <a:spLocks noChangeAspect="1"/>
              </p:cNvSpPr>
              <p:nvPr/>
            </p:nvSpPr>
            <p:spPr bwMode="auto">
              <a:xfrm>
                <a:off x="4203" y="1698"/>
                <a:ext cx="102" cy="108"/>
              </a:xfrm>
              <a:custGeom>
                <a:avLst/>
                <a:gdLst>
                  <a:gd name="T0" fmla="*/ 96 w 102"/>
                  <a:gd name="T1" fmla="*/ 6 h 108"/>
                  <a:gd name="T2" fmla="*/ 102 w 102"/>
                  <a:gd name="T3" fmla="*/ 54 h 108"/>
                  <a:gd name="T4" fmla="*/ 42 w 102"/>
                  <a:gd name="T5" fmla="*/ 72 h 108"/>
                  <a:gd name="T6" fmla="*/ 6 w 102"/>
                  <a:gd name="T7" fmla="*/ 108 h 108"/>
                  <a:gd name="T8" fmla="*/ 12 w 102"/>
                  <a:gd name="T9" fmla="*/ 90 h 108"/>
                  <a:gd name="T10" fmla="*/ 0 w 102"/>
                  <a:gd name="T11" fmla="*/ 24 h 108"/>
                  <a:gd name="T12" fmla="*/ 90 w 102"/>
                  <a:gd name="T13" fmla="*/ 0 h 108"/>
                  <a:gd name="T14" fmla="*/ 96 w 102"/>
                  <a:gd name="T15" fmla="*/ 6 h 108"/>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08"/>
                  <a:gd name="T26" fmla="*/ 102 w 102"/>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08">
                    <a:moveTo>
                      <a:pt x="96" y="6"/>
                    </a:moveTo>
                    <a:lnTo>
                      <a:pt x="102" y="54"/>
                    </a:lnTo>
                    <a:lnTo>
                      <a:pt x="42" y="72"/>
                    </a:lnTo>
                    <a:lnTo>
                      <a:pt x="6" y="108"/>
                    </a:lnTo>
                    <a:lnTo>
                      <a:pt x="12" y="90"/>
                    </a:lnTo>
                    <a:lnTo>
                      <a:pt x="0" y="24"/>
                    </a:lnTo>
                    <a:lnTo>
                      <a:pt x="90" y="0"/>
                    </a:lnTo>
                    <a:lnTo>
                      <a:pt x="96"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22" name="Freeform 398"/>
              <p:cNvSpPr>
                <a:spLocks noChangeAspect="1"/>
              </p:cNvSpPr>
              <p:nvPr/>
            </p:nvSpPr>
            <p:spPr bwMode="auto">
              <a:xfrm>
                <a:off x="4203" y="1698"/>
                <a:ext cx="102" cy="108"/>
              </a:xfrm>
              <a:custGeom>
                <a:avLst/>
                <a:gdLst>
                  <a:gd name="T0" fmla="*/ 96 w 102"/>
                  <a:gd name="T1" fmla="*/ 6 h 108"/>
                  <a:gd name="T2" fmla="*/ 102 w 102"/>
                  <a:gd name="T3" fmla="*/ 54 h 108"/>
                  <a:gd name="T4" fmla="*/ 42 w 102"/>
                  <a:gd name="T5" fmla="*/ 72 h 108"/>
                  <a:gd name="T6" fmla="*/ 6 w 102"/>
                  <a:gd name="T7" fmla="*/ 108 h 108"/>
                  <a:gd name="T8" fmla="*/ 12 w 102"/>
                  <a:gd name="T9" fmla="*/ 90 h 108"/>
                  <a:gd name="T10" fmla="*/ 0 w 102"/>
                  <a:gd name="T11" fmla="*/ 24 h 108"/>
                  <a:gd name="T12" fmla="*/ 90 w 102"/>
                  <a:gd name="T13" fmla="*/ 0 h 108"/>
                  <a:gd name="T14" fmla="*/ 96 w 102"/>
                  <a:gd name="T15" fmla="*/ 6 h 108"/>
                  <a:gd name="T16" fmla="*/ 96 w 102"/>
                  <a:gd name="T17" fmla="*/ 12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108"/>
                  <a:gd name="T29" fmla="*/ 102 w 102"/>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108">
                    <a:moveTo>
                      <a:pt x="96" y="6"/>
                    </a:moveTo>
                    <a:lnTo>
                      <a:pt x="102" y="54"/>
                    </a:lnTo>
                    <a:lnTo>
                      <a:pt x="42" y="72"/>
                    </a:lnTo>
                    <a:lnTo>
                      <a:pt x="6" y="108"/>
                    </a:lnTo>
                    <a:lnTo>
                      <a:pt x="12" y="90"/>
                    </a:lnTo>
                    <a:lnTo>
                      <a:pt x="0" y="24"/>
                    </a:lnTo>
                    <a:lnTo>
                      <a:pt x="90" y="0"/>
                    </a:lnTo>
                    <a:lnTo>
                      <a:pt x="96" y="6"/>
                    </a:lnTo>
                    <a:lnTo>
                      <a:pt x="96"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23" name="Freeform 399"/>
              <p:cNvSpPr>
                <a:spLocks noChangeAspect="1"/>
              </p:cNvSpPr>
              <p:nvPr/>
            </p:nvSpPr>
            <p:spPr bwMode="auto">
              <a:xfrm>
                <a:off x="4107" y="1920"/>
                <a:ext cx="66" cy="108"/>
              </a:xfrm>
              <a:custGeom>
                <a:avLst/>
                <a:gdLst>
                  <a:gd name="T0" fmla="*/ 24 w 66"/>
                  <a:gd name="T1" fmla="*/ 0 h 108"/>
                  <a:gd name="T2" fmla="*/ 18 w 66"/>
                  <a:gd name="T3" fmla="*/ 12 h 108"/>
                  <a:gd name="T4" fmla="*/ 18 w 66"/>
                  <a:gd name="T5" fmla="*/ 30 h 108"/>
                  <a:gd name="T6" fmla="*/ 48 w 66"/>
                  <a:gd name="T7" fmla="*/ 66 h 108"/>
                  <a:gd name="T8" fmla="*/ 60 w 66"/>
                  <a:gd name="T9" fmla="*/ 72 h 108"/>
                  <a:gd name="T10" fmla="*/ 54 w 66"/>
                  <a:gd name="T11" fmla="*/ 90 h 108"/>
                  <a:gd name="T12" fmla="*/ 66 w 66"/>
                  <a:gd name="T13" fmla="*/ 96 h 108"/>
                  <a:gd name="T14" fmla="*/ 30 w 66"/>
                  <a:gd name="T15" fmla="*/ 108 h 108"/>
                  <a:gd name="T16" fmla="*/ 0 w 66"/>
                  <a:gd name="T17" fmla="*/ 12 h 108"/>
                  <a:gd name="T18" fmla="*/ 24 w 6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08"/>
                  <a:gd name="T32" fmla="*/ 66 w 6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08">
                    <a:moveTo>
                      <a:pt x="24" y="0"/>
                    </a:moveTo>
                    <a:lnTo>
                      <a:pt x="18" y="12"/>
                    </a:lnTo>
                    <a:lnTo>
                      <a:pt x="18" y="30"/>
                    </a:lnTo>
                    <a:lnTo>
                      <a:pt x="48" y="66"/>
                    </a:lnTo>
                    <a:lnTo>
                      <a:pt x="60" y="72"/>
                    </a:lnTo>
                    <a:lnTo>
                      <a:pt x="54" y="90"/>
                    </a:lnTo>
                    <a:lnTo>
                      <a:pt x="66" y="96"/>
                    </a:lnTo>
                    <a:lnTo>
                      <a:pt x="30" y="108"/>
                    </a:lnTo>
                    <a:lnTo>
                      <a:pt x="0" y="12"/>
                    </a:lnTo>
                    <a:lnTo>
                      <a:pt x="24"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24" name="Freeform 400"/>
              <p:cNvSpPr>
                <a:spLocks noChangeAspect="1"/>
              </p:cNvSpPr>
              <p:nvPr/>
            </p:nvSpPr>
            <p:spPr bwMode="auto">
              <a:xfrm>
                <a:off x="4107" y="1920"/>
                <a:ext cx="66" cy="108"/>
              </a:xfrm>
              <a:custGeom>
                <a:avLst/>
                <a:gdLst>
                  <a:gd name="T0" fmla="*/ 24 w 66"/>
                  <a:gd name="T1" fmla="*/ 0 h 108"/>
                  <a:gd name="T2" fmla="*/ 18 w 66"/>
                  <a:gd name="T3" fmla="*/ 12 h 108"/>
                  <a:gd name="T4" fmla="*/ 18 w 66"/>
                  <a:gd name="T5" fmla="*/ 30 h 108"/>
                  <a:gd name="T6" fmla="*/ 48 w 66"/>
                  <a:gd name="T7" fmla="*/ 66 h 108"/>
                  <a:gd name="T8" fmla="*/ 60 w 66"/>
                  <a:gd name="T9" fmla="*/ 72 h 108"/>
                  <a:gd name="T10" fmla="*/ 54 w 66"/>
                  <a:gd name="T11" fmla="*/ 90 h 108"/>
                  <a:gd name="T12" fmla="*/ 66 w 66"/>
                  <a:gd name="T13" fmla="*/ 96 h 108"/>
                  <a:gd name="T14" fmla="*/ 30 w 66"/>
                  <a:gd name="T15" fmla="*/ 108 h 108"/>
                  <a:gd name="T16" fmla="*/ 0 w 66"/>
                  <a:gd name="T17" fmla="*/ 12 h 108"/>
                  <a:gd name="T18" fmla="*/ 24 w 66"/>
                  <a:gd name="T19" fmla="*/ 0 h 108"/>
                  <a:gd name="T20" fmla="*/ 24 w 66"/>
                  <a:gd name="T21" fmla="*/ 6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108"/>
                  <a:gd name="T35" fmla="*/ 66 w 66"/>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108">
                    <a:moveTo>
                      <a:pt x="24" y="0"/>
                    </a:moveTo>
                    <a:lnTo>
                      <a:pt x="18" y="12"/>
                    </a:lnTo>
                    <a:lnTo>
                      <a:pt x="18" y="30"/>
                    </a:lnTo>
                    <a:lnTo>
                      <a:pt x="48" y="66"/>
                    </a:lnTo>
                    <a:lnTo>
                      <a:pt x="60" y="72"/>
                    </a:lnTo>
                    <a:lnTo>
                      <a:pt x="54" y="90"/>
                    </a:lnTo>
                    <a:lnTo>
                      <a:pt x="66" y="96"/>
                    </a:lnTo>
                    <a:lnTo>
                      <a:pt x="30" y="108"/>
                    </a:lnTo>
                    <a:lnTo>
                      <a:pt x="0" y="12"/>
                    </a:lnTo>
                    <a:lnTo>
                      <a:pt x="24" y="0"/>
                    </a:lnTo>
                    <a:lnTo>
                      <a:pt x="24"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25" name="Freeform 401"/>
              <p:cNvSpPr>
                <a:spLocks noChangeAspect="1"/>
              </p:cNvSpPr>
              <p:nvPr/>
            </p:nvSpPr>
            <p:spPr bwMode="auto">
              <a:xfrm>
                <a:off x="4041" y="2004"/>
                <a:ext cx="12" cy="12"/>
              </a:xfrm>
              <a:custGeom>
                <a:avLst/>
                <a:gdLst>
                  <a:gd name="T0" fmla="*/ 12 w 12"/>
                  <a:gd name="T1" fmla="*/ 12 h 12"/>
                  <a:gd name="T2" fmla="*/ 0 w 12"/>
                  <a:gd name="T3" fmla="*/ 0 h 12"/>
                  <a:gd name="T4" fmla="*/ 12 w 12"/>
                  <a:gd name="T5" fmla="*/ 6 h 12"/>
                  <a:gd name="T6" fmla="*/ 12 w 12"/>
                  <a:gd name="T7" fmla="*/ 12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12" y="12"/>
                    </a:moveTo>
                    <a:lnTo>
                      <a:pt x="0" y="0"/>
                    </a:lnTo>
                    <a:lnTo>
                      <a:pt x="12" y="6"/>
                    </a:lnTo>
                    <a:lnTo>
                      <a:pt x="12" y="1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26" name="Freeform 402"/>
              <p:cNvSpPr>
                <a:spLocks noChangeAspect="1"/>
              </p:cNvSpPr>
              <p:nvPr/>
            </p:nvSpPr>
            <p:spPr bwMode="auto">
              <a:xfrm>
                <a:off x="4041" y="2004"/>
                <a:ext cx="12" cy="18"/>
              </a:xfrm>
              <a:custGeom>
                <a:avLst/>
                <a:gdLst>
                  <a:gd name="T0" fmla="*/ 12 w 12"/>
                  <a:gd name="T1" fmla="*/ 12 h 18"/>
                  <a:gd name="T2" fmla="*/ 0 w 12"/>
                  <a:gd name="T3" fmla="*/ 0 h 18"/>
                  <a:gd name="T4" fmla="*/ 12 w 12"/>
                  <a:gd name="T5" fmla="*/ 6 h 18"/>
                  <a:gd name="T6" fmla="*/ 12 w 12"/>
                  <a:gd name="T7" fmla="*/ 12 h 18"/>
                  <a:gd name="T8" fmla="*/ 12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2"/>
                    </a:moveTo>
                    <a:lnTo>
                      <a:pt x="0" y="0"/>
                    </a:lnTo>
                    <a:lnTo>
                      <a:pt x="12" y="6"/>
                    </a:lnTo>
                    <a:lnTo>
                      <a:pt x="12" y="12"/>
                    </a:lnTo>
                    <a:lnTo>
                      <a:pt x="12" y="1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27" name="Freeform 403"/>
              <p:cNvSpPr>
                <a:spLocks noChangeAspect="1"/>
              </p:cNvSpPr>
              <p:nvPr/>
            </p:nvSpPr>
            <p:spPr bwMode="auto">
              <a:xfrm>
                <a:off x="3471" y="2688"/>
                <a:ext cx="564" cy="420"/>
              </a:xfrm>
              <a:custGeom>
                <a:avLst/>
                <a:gdLst>
                  <a:gd name="T0" fmla="*/ 408 w 564"/>
                  <a:gd name="T1" fmla="*/ 0 h 420"/>
                  <a:gd name="T2" fmla="*/ 558 w 564"/>
                  <a:gd name="T3" fmla="*/ 288 h 420"/>
                  <a:gd name="T4" fmla="*/ 564 w 564"/>
                  <a:gd name="T5" fmla="*/ 360 h 420"/>
                  <a:gd name="T6" fmla="*/ 552 w 564"/>
                  <a:gd name="T7" fmla="*/ 378 h 420"/>
                  <a:gd name="T8" fmla="*/ 552 w 564"/>
                  <a:gd name="T9" fmla="*/ 396 h 420"/>
                  <a:gd name="T10" fmla="*/ 546 w 564"/>
                  <a:gd name="T11" fmla="*/ 408 h 420"/>
                  <a:gd name="T12" fmla="*/ 504 w 564"/>
                  <a:gd name="T13" fmla="*/ 420 h 420"/>
                  <a:gd name="T14" fmla="*/ 498 w 564"/>
                  <a:gd name="T15" fmla="*/ 408 h 420"/>
                  <a:gd name="T16" fmla="*/ 510 w 564"/>
                  <a:gd name="T17" fmla="*/ 414 h 420"/>
                  <a:gd name="T18" fmla="*/ 516 w 564"/>
                  <a:gd name="T19" fmla="*/ 402 h 420"/>
                  <a:gd name="T20" fmla="*/ 498 w 564"/>
                  <a:gd name="T21" fmla="*/ 402 h 420"/>
                  <a:gd name="T22" fmla="*/ 474 w 564"/>
                  <a:gd name="T23" fmla="*/ 372 h 420"/>
                  <a:gd name="T24" fmla="*/ 450 w 564"/>
                  <a:gd name="T25" fmla="*/ 366 h 420"/>
                  <a:gd name="T26" fmla="*/ 432 w 564"/>
                  <a:gd name="T27" fmla="*/ 330 h 420"/>
                  <a:gd name="T28" fmla="*/ 414 w 564"/>
                  <a:gd name="T29" fmla="*/ 318 h 420"/>
                  <a:gd name="T30" fmla="*/ 414 w 564"/>
                  <a:gd name="T31" fmla="*/ 294 h 420"/>
                  <a:gd name="T32" fmla="*/ 402 w 564"/>
                  <a:gd name="T33" fmla="*/ 294 h 420"/>
                  <a:gd name="T34" fmla="*/ 408 w 564"/>
                  <a:gd name="T35" fmla="*/ 306 h 420"/>
                  <a:gd name="T36" fmla="*/ 402 w 564"/>
                  <a:gd name="T37" fmla="*/ 306 h 420"/>
                  <a:gd name="T38" fmla="*/ 366 w 564"/>
                  <a:gd name="T39" fmla="*/ 258 h 420"/>
                  <a:gd name="T40" fmla="*/ 384 w 564"/>
                  <a:gd name="T41" fmla="*/ 228 h 420"/>
                  <a:gd name="T42" fmla="*/ 360 w 564"/>
                  <a:gd name="T43" fmla="*/ 216 h 420"/>
                  <a:gd name="T44" fmla="*/ 366 w 564"/>
                  <a:gd name="T45" fmla="*/ 240 h 420"/>
                  <a:gd name="T46" fmla="*/ 348 w 564"/>
                  <a:gd name="T47" fmla="*/ 228 h 420"/>
                  <a:gd name="T48" fmla="*/ 354 w 564"/>
                  <a:gd name="T49" fmla="*/ 150 h 420"/>
                  <a:gd name="T50" fmla="*/ 270 w 564"/>
                  <a:gd name="T51" fmla="*/ 78 h 420"/>
                  <a:gd name="T52" fmla="*/ 234 w 564"/>
                  <a:gd name="T53" fmla="*/ 72 h 420"/>
                  <a:gd name="T54" fmla="*/ 228 w 564"/>
                  <a:gd name="T55" fmla="*/ 90 h 420"/>
                  <a:gd name="T56" fmla="*/ 162 w 564"/>
                  <a:gd name="T57" fmla="*/ 114 h 420"/>
                  <a:gd name="T58" fmla="*/ 156 w 564"/>
                  <a:gd name="T59" fmla="*/ 102 h 420"/>
                  <a:gd name="T60" fmla="*/ 162 w 564"/>
                  <a:gd name="T61" fmla="*/ 108 h 420"/>
                  <a:gd name="T62" fmla="*/ 162 w 564"/>
                  <a:gd name="T63" fmla="*/ 102 h 420"/>
                  <a:gd name="T64" fmla="*/ 132 w 564"/>
                  <a:gd name="T65" fmla="*/ 66 h 420"/>
                  <a:gd name="T66" fmla="*/ 120 w 564"/>
                  <a:gd name="T67" fmla="*/ 72 h 420"/>
                  <a:gd name="T68" fmla="*/ 132 w 564"/>
                  <a:gd name="T69" fmla="*/ 78 h 420"/>
                  <a:gd name="T70" fmla="*/ 78 w 564"/>
                  <a:gd name="T71" fmla="*/ 66 h 420"/>
                  <a:gd name="T72" fmla="*/ 102 w 564"/>
                  <a:gd name="T73" fmla="*/ 60 h 420"/>
                  <a:gd name="T74" fmla="*/ 96 w 564"/>
                  <a:gd name="T75" fmla="*/ 54 h 420"/>
                  <a:gd name="T76" fmla="*/ 36 w 564"/>
                  <a:gd name="T77" fmla="*/ 72 h 420"/>
                  <a:gd name="T78" fmla="*/ 48 w 564"/>
                  <a:gd name="T79" fmla="*/ 60 h 420"/>
                  <a:gd name="T80" fmla="*/ 30 w 564"/>
                  <a:gd name="T81" fmla="*/ 54 h 420"/>
                  <a:gd name="T82" fmla="*/ 30 w 564"/>
                  <a:gd name="T83" fmla="*/ 66 h 420"/>
                  <a:gd name="T84" fmla="*/ 18 w 564"/>
                  <a:gd name="T85" fmla="*/ 72 h 420"/>
                  <a:gd name="T86" fmla="*/ 18 w 564"/>
                  <a:gd name="T87" fmla="*/ 54 h 420"/>
                  <a:gd name="T88" fmla="*/ 0 w 564"/>
                  <a:gd name="T89" fmla="*/ 36 h 420"/>
                  <a:gd name="T90" fmla="*/ 0 w 564"/>
                  <a:gd name="T91" fmla="*/ 24 h 420"/>
                  <a:gd name="T92" fmla="*/ 174 w 564"/>
                  <a:gd name="T93" fmla="*/ 6 h 420"/>
                  <a:gd name="T94" fmla="*/ 186 w 564"/>
                  <a:gd name="T95" fmla="*/ 30 h 420"/>
                  <a:gd name="T96" fmla="*/ 366 w 564"/>
                  <a:gd name="T97" fmla="*/ 18 h 420"/>
                  <a:gd name="T98" fmla="*/ 372 w 564"/>
                  <a:gd name="T99" fmla="*/ 36 h 420"/>
                  <a:gd name="T100" fmla="*/ 378 w 564"/>
                  <a:gd name="T101" fmla="*/ 30 h 420"/>
                  <a:gd name="T102" fmla="*/ 372 w 564"/>
                  <a:gd name="T103" fmla="*/ 0 h 420"/>
                  <a:gd name="T104" fmla="*/ 402 w 564"/>
                  <a:gd name="T105" fmla="*/ 0 h 420"/>
                  <a:gd name="T106" fmla="*/ 408 w 564"/>
                  <a:gd name="T107" fmla="*/ 0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4"/>
                  <a:gd name="T163" fmla="*/ 0 h 420"/>
                  <a:gd name="T164" fmla="*/ 564 w 564"/>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4" h="420">
                    <a:moveTo>
                      <a:pt x="408" y="0"/>
                    </a:moveTo>
                    <a:lnTo>
                      <a:pt x="558" y="288"/>
                    </a:lnTo>
                    <a:lnTo>
                      <a:pt x="564" y="360"/>
                    </a:lnTo>
                    <a:lnTo>
                      <a:pt x="552" y="378"/>
                    </a:lnTo>
                    <a:lnTo>
                      <a:pt x="552" y="396"/>
                    </a:lnTo>
                    <a:lnTo>
                      <a:pt x="546" y="408"/>
                    </a:lnTo>
                    <a:lnTo>
                      <a:pt x="504" y="420"/>
                    </a:lnTo>
                    <a:lnTo>
                      <a:pt x="498" y="408"/>
                    </a:lnTo>
                    <a:lnTo>
                      <a:pt x="510" y="414"/>
                    </a:lnTo>
                    <a:lnTo>
                      <a:pt x="516" y="402"/>
                    </a:lnTo>
                    <a:lnTo>
                      <a:pt x="498" y="402"/>
                    </a:lnTo>
                    <a:lnTo>
                      <a:pt x="474" y="372"/>
                    </a:lnTo>
                    <a:lnTo>
                      <a:pt x="450" y="366"/>
                    </a:lnTo>
                    <a:lnTo>
                      <a:pt x="432" y="330"/>
                    </a:lnTo>
                    <a:lnTo>
                      <a:pt x="414" y="318"/>
                    </a:lnTo>
                    <a:lnTo>
                      <a:pt x="414" y="294"/>
                    </a:lnTo>
                    <a:lnTo>
                      <a:pt x="402" y="294"/>
                    </a:lnTo>
                    <a:lnTo>
                      <a:pt x="408" y="306"/>
                    </a:lnTo>
                    <a:lnTo>
                      <a:pt x="402" y="306"/>
                    </a:lnTo>
                    <a:lnTo>
                      <a:pt x="366" y="258"/>
                    </a:lnTo>
                    <a:lnTo>
                      <a:pt x="384" y="228"/>
                    </a:lnTo>
                    <a:lnTo>
                      <a:pt x="360" y="216"/>
                    </a:lnTo>
                    <a:lnTo>
                      <a:pt x="366" y="240"/>
                    </a:lnTo>
                    <a:lnTo>
                      <a:pt x="348" y="228"/>
                    </a:lnTo>
                    <a:lnTo>
                      <a:pt x="354" y="150"/>
                    </a:lnTo>
                    <a:lnTo>
                      <a:pt x="270" y="78"/>
                    </a:lnTo>
                    <a:lnTo>
                      <a:pt x="234" y="72"/>
                    </a:lnTo>
                    <a:lnTo>
                      <a:pt x="228" y="90"/>
                    </a:lnTo>
                    <a:lnTo>
                      <a:pt x="162" y="114"/>
                    </a:lnTo>
                    <a:lnTo>
                      <a:pt x="156" y="102"/>
                    </a:lnTo>
                    <a:lnTo>
                      <a:pt x="162" y="108"/>
                    </a:lnTo>
                    <a:lnTo>
                      <a:pt x="162" y="102"/>
                    </a:lnTo>
                    <a:lnTo>
                      <a:pt x="132" y="66"/>
                    </a:lnTo>
                    <a:lnTo>
                      <a:pt x="120" y="72"/>
                    </a:lnTo>
                    <a:lnTo>
                      <a:pt x="132" y="78"/>
                    </a:lnTo>
                    <a:lnTo>
                      <a:pt x="78" y="66"/>
                    </a:lnTo>
                    <a:lnTo>
                      <a:pt x="102" y="60"/>
                    </a:lnTo>
                    <a:lnTo>
                      <a:pt x="96" y="54"/>
                    </a:lnTo>
                    <a:lnTo>
                      <a:pt x="36" y="72"/>
                    </a:lnTo>
                    <a:lnTo>
                      <a:pt x="48" y="60"/>
                    </a:lnTo>
                    <a:lnTo>
                      <a:pt x="30" y="54"/>
                    </a:lnTo>
                    <a:lnTo>
                      <a:pt x="30" y="66"/>
                    </a:lnTo>
                    <a:lnTo>
                      <a:pt x="18" y="72"/>
                    </a:lnTo>
                    <a:lnTo>
                      <a:pt x="18" y="54"/>
                    </a:lnTo>
                    <a:lnTo>
                      <a:pt x="0" y="36"/>
                    </a:lnTo>
                    <a:lnTo>
                      <a:pt x="0" y="24"/>
                    </a:lnTo>
                    <a:lnTo>
                      <a:pt x="174" y="6"/>
                    </a:lnTo>
                    <a:lnTo>
                      <a:pt x="186" y="30"/>
                    </a:lnTo>
                    <a:lnTo>
                      <a:pt x="366" y="18"/>
                    </a:lnTo>
                    <a:lnTo>
                      <a:pt x="372" y="36"/>
                    </a:lnTo>
                    <a:lnTo>
                      <a:pt x="378" y="30"/>
                    </a:lnTo>
                    <a:lnTo>
                      <a:pt x="372" y="0"/>
                    </a:lnTo>
                    <a:lnTo>
                      <a:pt x="402" y="0"/>
                    </a:lnTo>
                    <a:lnTo>
                      <a:pt x="408"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28" name="Freeform 404"/>
              <p:cNvSpPr>
                <a:spLocks noChangeAspect="1"/>
              </p:cNvSpPr>
              <p:nvPr/>
            </p:nvSpPr>
            <p:spPr bwMode="auto">
              <a:xfrm>
                <a:off x="3471" y="2688"/>
                <a:ext cx="564" cy="420"/>
              </a:xfrm>
              <a:custGeom>
                <a:avLst/>
                <a:gdLst>
                  <a:gd name="T0" fmla="*/ 408 w 564"/>
                  <a:gd name="T1" fmla="*/ 0 h 420"/>
                  <a:gd name="T2" fmla="*/ 558 w 564"/>
                  <a:gd name="T3" fmla="*/ 288 h 420"/>
                  <a:gd name="T4" fmla="*/ 564 w 564"/>
                  <a:gd name="T5" fmla="*/ 360 h 420"/>
                  <a:gd name="T6" fmla="*/ 552 w 564"/>
                  <a:gd name="T7" fmla="*/ 378 h 420"/>
                  <a:gd name="T8" fmla="*/ 552 w 564"/>
                  <a:gd name="T9" fmla="*/ 396 h 420"/>
                  <a:gd name="T10" fmla="*/ 546 w 564"/>
                  <a:gd name="T11" fmla="*/ 408 h 420"/>
                  <a:gd name="T12" fmla="*/ 504 w 564"/>
                  <a:gd name="T13" fmla="*/ 420 h 420"/>
                  <a:gd name="T14" fmla="*/ 498 w 564"/>
                  <a:gd name="T15" fmla="*/ 408 h 420"/>
                  <a:gd name="T16" fmla="*/ 510 w 564"/>
                  <a:gd name="T17" fmla="*/ 414 h 420"/>
                  <a:gd name="T18" fmla="*/ 516 w 564"/>
                  <a:gd name="T19" fmla="*/ 402 h 420"/>
                  <a:gd name="T20" fmla="*/ 498 w 564"/>
                  <a:gd name="T21" fmla="*/ 402 h 420"/>
                  <a:gd name="T22" fmla="*/ 474 w 564"/>
                  <a:gd name="T23" fmla="*/ 372 h 420"/>
                  <a:gd name="T24" fmla="*/ 450 w 564"/>
                  <a:gd name="T25" fmla="*/ 366 h 420"/>
                  <a:gd name="T26" fmla="*/ 432 w 564"/>
                  <a:gd name="T27" fmla="*/ 330 h 420"/>
                  <a:gd name="T28" fmla="*/ 414 w 564"/>
                  <a:gd name="T29" fmla="*/ 318 h 420"/>
                  <a:gd name="T30" fmla="*/ 414 w 564"/>
                  <a:gd name="T31" fmla="*/ 294 h 420"/>
                  <a:gd name="T32" fmla="*/ 402 w 564"/>
                  <a:gd name="T33" fmla="*/ 294 h 420"/>
                  <a:gd name="T34" fmla="*/ 408 w 564"/>
                  <a:gd name="T35" fmla="*/ 306 h 420"/>
                  <a:gd name="T36" fmla="*/ 402 w 564"/>
                  <a:gd name="T37" fmla="*/ 306 h 420"/>
                  <a:gd name="T38" fmla="*/ 366 w 564"/>
                  <a:gd name="T39" fmla="*/ 258 h 420"/>
                  <a:gd name="T40" fmla="*/ 384 w 564"/>
                  <a:gd name="T41" fmla="*/ 228 h 420"/>
                  <a:gd name="T42" fmla="*/ 360 w 564"/>
                  <a:gd name="T43" fmla="*/ 216 h 420"/>
                  <a:gd name="T44" fmla="*/ 366 w 564"/>
                  <a:gd name="T45" fmla="*/ 240 h 420"/>
                  <a:gd name="T46" fmla="*/ 348 w 564"/>
                  <a:gd name="T47" fmla="*/ 228 h 420"/>
                  <a:gd name="T48" fmla="*/ 354 w 564"/>
                  <a:gd name="T49" fmla="*/ 150 h 420"/>
                  <a:gd name="T50" fmla="*/ 270 w 564"/>
                  <a:gd name="T51" fmla="*/ 78 h 420"/>
                  <a:gd name="T52" fmla="*/ 234 w 564"/>
                  <a:gd name="T53" fmla="*/ 72 h 420"/>
                  <a:gd name="T54" fmla="*/ 228 w 564"/>
                  <a:gd name="T55" fmla="*/ 90 h 420"/>
                  <a:gd name="T56" fmla="*/ 162 w 564"/>
                  <a:gd name="T57" fmla="*/ 114 h 420"/>
                  <a:gd name="T58" fmla="*/ 156 w 564"/>
                  <a:gd name="T59" fmla="*/ 102 h 420"/>
                  <a:gd name="T60" fmla="*/ 162 w 564"/>
                  <a:gd name="T61" fmla="*/ 108 h 420"/>
                  <a:gd name="T62" fmla="*/ 162 w 564"/>
                  <a:gd name="T63" fmla="*/ 102 h 420"/>
                  <a:gd name="T64" fmla="*/ 132 w 564"/>
                  <a:gd name="T65" fmla="*/ 66 h 420"/>
                  <a:gd name="T66" fmla="*/ 120 w 564"/>
                  <a:gd name="T67" fmla="*/ 72 h 420"/>
                  <a:gd name="T68" fmla="*/ 132 w 564"/>
                  <a:gd name="T69" fmla="*/ 78 h 420"/>
                  <a:gd name="T70" fmla="*/ 78 w 564"/>
                  <a:gd name="T71" fmla="*/ 66 h 420"/>
                  <a:gd name="T72" fmla="*/ 102 w 564"/>
                  <a:gd name="T73" fmla="*/ 60 h 420"/>
                  <a:gd name="T74" fmla="*/ 96 w 564"/>
                  <a:gd name="T75" fmla="*/ 54 h 420"/>
                  <a:gd name="T76" fmla="*/ 36 w 564"/>
                  <a:gd name="T77" fmla="*/ 72 h 420"/>
                  <a:gd name="T78" fmla="*/ 48 w 564"/>
                  <a:gd name="T79" fmla="*/ 60 h 420"/>
                  <a:gd name="T80" fmla="*/ 30 w 564"/>
                  <a:gd name="T81" fmla="*/ 54 h 420"/>
                  <a:gd name="T82" fmla="*/ 30 w 564"/>
                  <a:gd name="T83" fmla="*/ 66 h 420"/>
                  <a:gd name="T84" fmla="*/ 18 w 564"/>
                  <a:gd name="T85" fmla="*/ 72 h 420"/>
                  <a:gd name="T86" fmla="*/ 18 w 564"/>
                  <a:gd name="T87" fmla="*/ 54 h 420"/>
                  <a:gd name="T88" fmla="*/ 0 w 564"/>
                  <a:gd name="T89" fmla="*/ 36 h 420"/>
                  <a:gd name="T90" fmla="*/ 0 w 564"/>
                  <a:gd name="T91" fmla="*/ 24 h 420"/>
                  <a:gd name="T92" fmla="*/ 174 w 564"/>
                  <a:gd name="T93" fmla="*/ 6 h 420"/>
                  <a:gd name="T94" fmla="*/ 186 w 564"/>
                  <a:gd name="T95" fmla="*/ 30 h 420"/>
                  <a:gd name="T96" fmla="*/ 366 w 564"/>
                  <a:gd name="T97" fmla="*/ 18 h 420"/>
                  <a:gd name="T98" fmla="*/ 372 w 564"/>
                  <a:gd name="T99" fmla="*/ 36 h 420"/>
                  <a:gd name="T100" fmla="*/ 378 w 564"/>
                  <a:gd name="T101" fmla="*/ 30 h 420"/>
                  <a:gd name="T102" fmla="*/ 372 w 564"/>
                  <a:gd name="T103" fmla="*/ 0 h 420"/>
                  <a:gd name="T104" fmla="*/ 402 w 564"/>
                  <a:gd name="T105" fmla="*/ 0 h 420"/>
                  <a:gd name="T106" fmla="*/ 408 w 564"/>
                  <a:gd name="T107" fmla="*/ 0 h 420"/>
                  <a:gd name="T108" fmla="*/ 408 w 564"/>
                  <a:gd name="T109" fmla="*/ 6 h 4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4"/>
                  <a:gd name="T166" fmla="*/ 0 h 420"/>
                  <a:gd name="T167" fmla="*/ 564 w 564"/>
                  <a:gd name="T168" fmla="*/ 420 h 4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4" h="420">
                    <a:moveTo>
                      <a:pt x="408" y="0"/>
                    </a:moveTo>
                    <a:lnTo>
                      <a:pt x="558" y="288"/>
                    </a:lnTo>
                    <a:lnTo>
                      <a:pt x="564" y="360"/>
                    </a:lnTo>
                    <a:lnTo>
                      <a:pt x="552" y="378"/>
                    </a:lnTo>
                    <a:lnTo>
                      <a:pt x="552" y="396"/>
                    </a:lnTo>
                    <a:lnTo>
                      <a:pt x="546" y="408"/>
                    </a:lnTo>
                    <a:lnTo>
                      <a:pt x="504" y="420"/>
                    </a:lnTo>
                    <a:lnTo>
                      <a:pt x="498" y="408"/>
                    </a:lnTo>
                    <a:lnTo>
                      <a:pt x="510" y="414"/>
                    </a:lnTo>
                    <a:lnTo>
                      <a:pt x="516" y="402"/>
                    </a:lnTo>
                    <a:lnTo>
                      <a:pt x="498" y="402"/>
                    </a:lnTo>
                    <a:lnTo>
                      <a:pt x="474" y="372"/>
                    </a:lnTo>
                    <a:lnTo>
                      <a:pt x="450" y="366"/>
                    </a:lnTo>
                    <a:lnTo>
                      <a:pt x="432" y="330"/>
                    </a:lnTo>
                    <a:lnTo>
                      <a:pt x="414" y="318"/>
                    </a:lnTo>
                    <a:lnTo>
                      <a:pt x="414" y="294"/>
                    </a:lnTo>
                    <a:lnTo>
                      <a:pt x="402" y="294"/>
                    </a:lnTo>
                    <a:lnTo>
                      <a:pt x="408" y="306"/>
                    </a:lnTo>
                    <a:lnTo>
                      <a:pt x="402" y="306"/>
                    </a:lnTo>
                    <a:lnTo>
                      <a:pt x="366" y="258"/>
                    </a:lnTo>
                    <a:lnTo>
                      <a:pt x="384" y="228"/>
                    </a:lnTo>
                    <a:lnTo>
                      <a:pt x="360" y="216"/>
                    </a:lnTo>
                    <a:lnTo>
                      <a:pt x="366" y="240"/>
                    </a:lnTo>
                    <a:lnTo>
                      <a:pt x="348" y="228"/>
                    </a:lnTo>
                    <a:lnTo>
                      <a:pt x="354" y="150"/>
                    </a:lnTo>
                    <a:lnTo>
                      <a:pt x="270" y="78"/>
                    </a:lnTo>
                    <a:lnTo>
                      <a:pt x="234" y="72"/>
                    </a:lnTo>
                    <a:lnTo>
                      <a:pt x="228" y="90"/>
                    </a:lnTo>
                    <a:lnTo>
                      <a:pt x="162" y="114"/>
                    </a:lnTo>
                    <a:lnTo>
                      <a:pt x="156" y="102"/>
                    </a:lnTo>
                    <a:lnTo>
                      <a:pt x="162" y="108"/>
                    </a:lnTo>
                    <a:lnTo>
                      <a:pt x="162" y="102"/>
                    </a:lnTo>
                    <a:lnTo>
                      <a:pt x="132" y="66"/>
                    </a:lnTo>
                    <a:lnTo>
                      <a:pt x="120" y="72"/>
                    </a:lnTo>
                    <a:lnTo>
                      <a:pt x="132" y="78"/>
                    </a:lnTo>
                    <a:lnTo>
                      <a:pt x="78" y="66"/>
                    </a:lnTo>
                    <a:lnTo>
                      <a:pt x="102" y="60"/>
                    </a:lnTo>
                    <a:lnTo>
                      <a:pt x="96" y="54"/>
                    </a:lnTo>
                    <a:lnTo>
                      <a:pt x="36" y="72"/>
                    </a:lnTo>
                    <a:lnTo>
                      <a:pt x="48" y="60"/>
                    </a:lnTo>
                    <a:lnTo>
                      <a:pt x="30" y="54"/>
                    </a:lnTo>
                    <a:lnTo>
                      <a:pt x="30" y="66"/>
                    </a:lnTo>
                    <a:lnTo>
                      <a:pt x="18" y="72"/>
                    </a:lnTo>
                    <a:lnTo>
                      <a:pt x="18" y="54"/>
                    </a:lnTo>
                    <a:lnTo>
                      <a:pt x="0" y="36"/>
                    </a:lnTo>
                    <a:lnTo>
                      <a:pt x="0" y="24"/>
                    </a:lnTo>
                    <a:lnTo>
                      <a:pt x="174" y="6"/>
                    </a:lnTo>
                    <a:lnTo>
                      <a:pt x="186" y="30"/>
                    </a:lnTo>
                    <a:lnTo>
                      <a:pt x="366" y="18"/>
                    </a:lnTo>
                    <a:lnTo>
                      <a:pt x="372" y="36"/>
                    </a:lnTo>
                    <a:lnTo>
                      <a:pt x="378" y="30"/>
                    </a:lnTo>
                    <a:lnTo>
                      <a:pt x="372" y="0"/>
                    </a:lnTo>
                    <a:lnTo>
                      <a:pt x="402" y="0"/>
                    </a:lnTo>
                    <a:lnTo>
                      <a:pt x="408" y="0"/>
                    </a:lnTo>
                    <a:lnTo>
                      <a:pt x="408"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29" name="Freeform 405"/>
              <p:cNvSpPr>
                <a:spLocks noChangeAspect="1"/>
              </p:cNvSpPr>
              <p:nvPr/>
            </p:nvSpPr>
            <p:spPr bwMode="auto">
              <a:xfrm>
                <a:off x="3573" y="2370"/>
                <a:ext cx="330" cy="354"/>
              </a:xfrm>
              <a:custGeom>
                <a:avLst/>
                <a:gdLst>
                  <a:gd name="T0" fmla="*/ 78 w 330"/>
                  <a:gd name="T1" fmla="*/ 12 h 354"/>
                  <a:gd name="T2" fmla="*/ 156 w 330"/>
                  <a:gd name="T3" fmla="*/ 0 h 354"/>
                  <a:gd name="T4" fmla="*/ 144 w 330"/>
                  <a:gd name="T5" fmla="*/ 24 h 354"/>
                  <a:gd name="T6" fmla="*/ 174 w 330"/>
                  <a:gd name="T7" fmla="*/ 42 h 354"/>
                  <a:gd name="T8" fmla="*/ 204 w 330"/>
                  <a:gd name="T9" fmla="*/ 78 h 354"/>
                  <a:gd name="T10" fmla="*/ 282 w 330"/>
                  <a:gd name="T11" fmla="*/ 138 h 354"/>
                  <a:gd name="T12" fmla="*/ 312 w 330"/>
                  <a:gd name="T13" fmla="*/ 204 h 354"/>
                  <a:gd name="T14" fmla="*/ 330 w 330"/>
                  <a:gd name="T15" fmla="*/ 210 h 354"/>
                  <a:gd name="T16" fmla="*/ 318 w 330"/>
                  <a:gd name="T17" fmla="*/ 234 h 354"/>
                  <a:gd name="T18" fmla="*/ 318 w 330"/>
                  <a:gd name="T19" fmla="*/ 246 h 354"/>
                  <a:gd name="T20" fmla="*/ 306 w 330"/>
                  <a:gd name="T21" fmla="*/ 270 h 354"/>
                  <a:gd name="T22" fmla="*/ 306 w 330"/>
                  <a:gd name="T23" fmla="*/ 282 h 354"/>
                  <a:gd name="T24" fmla="*/ 300 w 330"/>
                  <a:gd name="T25" fmla="*/ 282 h 354"/>
                  <a:gd name="T26" fmla="*/ 312 w 330"/>
                  <a:gd name="T27" fmla="*/ 288 h 354"/>
                  <a:gd name="T28" fmla="*/ 306 w 330"/>
                  <a:gd name="T29" fmla="*/ 318 h 354"/>
                  <a:gd name="T30" fmla="*/ 270 w 330"/>
                  <a:gd name="T31" fmla="*/ 318 h 354"/>
                  <a:gd name="T32" fmla="*/ 276 w 330"/>
                  <a:gd name="T33" fmla="*/ 348 h 354"/>
                  <a:gd name="T34" fmla="*/ 270 w 330"/>
                  <a:gd name="T35" fmla="*/ 354 h 354"/>
                  <a:gd name="T36" fmla="*/ 264 w 330"/>
                  <a:gd name="T37" fmla="*/ 336 h 354"/>
                  <a:gd name="T38" fmla="*/ 84 w 330"/>
                  <a:gd name="T39" fmla="*/ 348 h 354"/>
                  <a:gd name="T40" fmla="*/ 72 w 330"/>
                  <a:gd name="T41" fmla="*/ 324 h 354"/>
                  <a:gd name="T42" fmla="*/ 54 w 330"/>
                  <a:gd name="T43" fmla="*/ 258 h 354"/>
                  <a:gd name="T44" fmla="*/ 66 w 330"/>
                  <a:gd name="T45" fmla="*/ 228 h 354"/>
                  <a:gd name="T46" fmla="*/ 42 w 330"/>
                  <a:gd name="T47" fmla="*/ 186 h 354"/>
                  <a:gd name="T48" fmla="*/ 0 w 330"/>
                  <a:gd name="T49" fmla="*/ 24 h 354"/>
                  <a:gd name="T50" fmla="*/ 78 w 330"/>
                  <a:gd name="T51" fmla="*/ 12 h 3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0"/>
                  <a:gd name="T79" fmla="*/ 0 h 354"/>
                  <a:gd name="T80" fmla="*/ 330 w 330"/>
                  <a:gd name="T81" fmla="*/ 354 h 3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0" h="354">
                    <a:moveTo>
                      <a:pt x="78" y="12"/>
                    </a:moveTo>
                    <a:lnTo>
                      <a:pt x="156" y="0"/>
                    </a:lnTo>
                    <a:lnTo>
                      <a:pt x="144" y="24"/>
                    </a:lnTo>
                    <a:lnTo>
                      <a:pt x="174" y="42"/>
                    </a:lnTo>
                    <a:lnTo>
                      <a:pt x="204" y="78"/>
                    </a:lnTo>
                    <a:lnTo>
                      <a:pt x="282" y="138"/>
                    </a:lnTo>
                    <a:lnTo>
                      <a:pt x="312" y="204"/>
                    </a:lnTo>
                    <a:lnTo>
                      <a:pt x="330" y="210"/>
                    </a:lnTo>
                    <a:lnTo>
                      <a:pt x="318" y="234"/>
                    </a:lnTo>
                    <a:lnTo>
                      <a:pt x="318" y="246"/>
                    </a:lnTo>
                    <a:lnTo>
                      <a:pt x="306" y="270"/>
                    </a:lnTo>
                    <a:lnTo>
                      <a:pt x="306" y="282"/>
                    </a:lnTo>
                    <a:lnTo>
                      <a:pt x="300" y="282"/>
                    </a:lnTo>
                    <a:lnTo>
                      <a:pt x="312" y="288"/>
                    </a:lnTo>
                    <a:lnTo>
                      <a:pt x="306" y="318"/>
                    </a:lnTo>
                    <a:lnTo>
                      <a:pt x="270" y="318"/>
                    </a:lnTo>
                    <a:lnTo>
                      <a:pt x="276" y="348"/>
                    </a:lnTo>
                    <a:lnTo>
                      <a:pt x="270" y="354"/>
                    </a:lnTo>
                    <a:lnTo>
                      <a:pt x="264" y="336"/>
                    </a:lnTo>
                    <a:lnTo>
                      <a:pt x="84" y="348"/>
                    </a:lnTo>
                    <a:lnTo>
                      <a:pt x="72" y="324"/>
                    </a:lnTo>
                    <a:lnTo>
                      <a:pt x="54" y="258"/>
                    </a:lnTo>
                    <a:lnTo>
                      <a:pt x="66" y="228"/>
                    </a:lnTo>
                    <a:lnTo>
                      <a:pt x="42" y="186"/>
                    </a:lnTo>
                    <a:lnTo>
                      <a:pt x="0" y="24"/>
                    </a:lnTo>
                    <a:lnTo>
                      <a:pt x="78" y="1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30" name="Freeform 406"/>
              <p:cNvSpPr>
                <a:spLocks noChangeAspect="1"/>
              </p:cNvSpPr>
              <p:nvPr/>
            </p:nvSpPr>
            <p:spPr bwMode="auto">
              <a:xfrm>
                <a:off x="3573" y="2370"/>
                <a:ext cx="330" cy="354"/>
              </a:xfrm>
              <a:custGeom>
                <a:avLst/>
                <a:gdLst>
                  <a:gd name="T0" fmla="*/ 78 w 330"/>
                  <a:gd name="T1" fmla="*/ 12 h 354"/>
                  <a:gd name="T2" fmla="*/ 156 w 330"/>
                  <a:gd name="T3" fmla="*/ 0 h 354"/>
                  <a:gd name="T4" fmla="*/ 144 w 330"/>
                  <a:gd name="T5" fmla="*/ 24 h 354"/>
                  <a:gd name="T6" fmla="*/ 174 w 330"/>
                  <a:gd name="T7" fmla="*/ 42 h 354"/>
                  <a:gd name="T8" fmla="*/ 204 w 330"/>
                  <a:gd name="T9" fmla="*/ 78 h 354"/>
                  <a:gd name="T10" fmla="*/ 282 w 330"/>
                  <a:gd name="T11" fmla="*/ 138 h 354"/>
                  <a:gd name="T12" fmla="*/ 312 w 330"/>
                  <a:gd name="T13" fmla="*/ 204 h 354"/>
                  <a:gd name="T14" fmla="*/ 330 w 330"/>
                  <a:gd name="T15" fmla="*/ 210 h 354"/>
                  <a:gd name="T16" fmla="*/ 318 w 330"/>
                  <a:gd name="T17" fmla="*/ 234 h 354"/>
                  <a:gd name="T18" fmla="*/ 318 w 330"/>
                  <a:gd name="T19" fmla="*/ 246 h 354"/>
                  <a:gd name="T20" fmla="*/ 306 w 330"/>
                  <a:gd name="T21" fmla="*/ 270 h 354"/>
                  <a:gd name="T22" fmla="*/ 306 w 330"/>
                  <a:gd name="T23" fmla="*/ 282 h 354"/>
                  <a:gd name="T24" fmla="*/ 300 w 330"/>
                  <a:gd name="T25" fmla="*/ 282 h 354"/>
                  <a:gd name="T26" fmla="*/ 312 w 330"/>
                  <a:gd name="T27" fmla="*/ 288 h 354"/>
                  <a:gd name="T28" fmla="*/ 306 w 330"/>
                  <a:gd name="T29" fmla="*/ 318 h 354"/>
                  <a:gd name="T30" fmla="*/ 270 w 330"/>
                  <a:gd name="T31" fmla="*/ 318 h 354"/>
                  <a:gd name="T32" fmla="*/ 276 w 330"/>
                  <a:gd name="T33" fmla="*/ 348 h 354"/>
                  <a:gd name="T34" fmla="*/ 270 w 330"/>
                  <a:gd name="T35" fmla="*/ 354 h 354"/>
                  <a:gd name="T36" fmla="*/ 264 w 330"/>
                  <a:gd name="T37" fmla="*/ 336 h 354"/>
                  <a:gd name="T38" fmla="*/ 84 w 330"/>
                  <a:gd name="T39" fmla="*/ 348 h 354"/>
                  <a:gd name="T40" fmla="*/ 72 w 330"/>
                  <a:gd name="T41" fmla="*/ 324 h 354"/>
                  <a:gd name="T42" fmla="*/ 54 w 330"/>
                  <a:gd name="T43" fmla="*/ 258 h 354"/>
                  <a:gd name="T44" fmla="*/ 66 w 330"/>
                  <a:gd name="T45" fmla="*/ 228 h 354"/>
                  <a:gd name="T46" fmla="*/ 42 w 330"/>
                  <a:gd name="T47" fmla="*/ 186 h 354"/>
                  <a:gd name="T48" fmla="*/ 0 w 330"/>
                  <a:gd name="T49" fmla="*/ 24 h 354"/>
                  <a:gd name="T50" fmla="*/ 78 w 330"/>
                  <a:gd name="T51" fmla="*/ 12 h 354"/>
                  <a:gd name="T52" fmla="*/ 78 w 330"/>
                  <a:gd name="T53" fmla="*/ 18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0"/>
                  <a:gd name="T82" fmla="*/ 0 h 354"/>
                  <a:gd name="T83" fmla="*/ 330 w 330"/>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0" h="354">
                    <a:moveTo>
                      <a:pt x="78" y="12"/>
                    </a:moveTo>
                    <a:lnTo>
                      <a:pt x="156" y="0"/>
                    </a:lnTo>
                    <a:lnTo>
                      <a:pt x="144" y="24"/>
                    </a:lnTo>
                    <a:lnTo>
                      <a:pt x="174" y="42"/>
                    </a:lnTo>
                    <a:lnTo>
                      <a:pt x="204" y="78"/>
                    </a:lnTo>
                    <a:lnTo>
                      <a:pt x="282" y="138"/>
                    </a:lnTo>
                    <a:lnTo>
                      <a:pt x="312" y="204"/>
                    </a:lnTo>
                    <a:lnTo>
                      <a:pt x="330" y="210"/>
                    </a:lnTo>
                    <a:lnTo>
                      <a:pt x="318" y="234"/>
                    </a:lnTo>
                    <a:lnTo>
                      <a:pt x="318" y="246"/>
                    </a:lnTo>
                    <a:lnTo>
                      <a:pt x="306" y="270"/>
                    </a:lnTo>
                    <a:lnTo>
                      <a:pt x="306" y="282"/>
                    </a:lnTo>
                    <a:lnTo>
                      <a:pt x="300" y="282"/>
                    </a:lnTo>
                    <a:lnTo>
                      <a:pt x="312" y="288"/>
                    </a:lnTo>
                    <a:lnTo>
                      <a:pt x="306" y="318"/>
                    </a:lnTo>
                    <a:lnTo>
                      <a:pt x="270" y="318"/>
                    </a:lnTo>
                    <a:lnTo>
                      <a:pt x="276" y="348"/>
                    </a:lnTo>
                    <a:lnTo>
                      <a:pt x="270" y="354"/>
                    </a:lnTo>
                    <a:lnTo>
                      <a:pt x="264" y="336"/>
                    </a:lnTo>
                    <a:lnTo>
                      <a:pt x="84" y="348"/>
                    </a:lnTo>
                    <a:lnTo>
                      <a:pt x="72" y="324"/>
                    </a:lnTo>
                    <a:lnTo>
                      <a:pt x="54" y="258"/>
                    </a:lnTo>
                    <a:lnTo>
                      <a:pt x="66" y="228"/>
                    </a:lnTo>
                    <a:lnTo>
                      <a:pt x="42" y="186"/>
                    </a:lnTo>
                    <a:lnTo>
                      <a:pt x="0" y="24"/>
                    </a:lnTo>
                    <a:lnTo>
                      <a:pt x="78" y="12"/>
                    </a:lnTo>
                    <a:lnTo>
                      <a:pt x="78" y="1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31" name="Freeform 407"/>
              <p:cNvSpPr>
                <a:spLocks noChangeAspect="1"/>
              </p:cNvSpPr>
              <p:nvPr/>
            </p:nvSpPr>
            <p:spPr bwMode="auto">
              <a:xfrm>
                <a:off x="1911" y="2844"/>
                <a:ext cx="30" cy="36"/>
              </a:xfrm>
              <a:custGeom>
                <a:avLst/>
                <a:gdLst>
                  <a:gd name="T0" fmla="*/ 6 w 30"/>
                  <a:gd name="T1" fmla="*/ 0 h 36"/>
                  <a:gd name="T2" fmla="*/ 6 w 30"/>
                  <a:gd name="T3" fmla="*/ 6 h 36"/>
                  <a:gd name="T4" fmla="*/ 18 w 30"/>
                  <a:gd name="T5" fmla="*/ 6 h 36"/>
                  <a:gd name="T6" fmla="*/ 18 w 30"/>
                  <a:gd name="T7" fmla="*/ 0 h 36"/>
                  <a:gd name="T8" fmla="*/ 24 w 30"/>
                  <a:gd name="T9" fmla="*/ 0 h 36"/>
                  <a:gd name="T10" fmla="*/ 30 w 30"/>
                  <a:gd name="T11" fmla="*/ 12 h 36"/>
                  <a:gd name="T12" fmla="*/ 30 w 30"/>
                  <a:gd name="T13" fmla="*/ 18 h 36"/>
                  <a:gd name="T14" fmla="*/ 24 w 30"/>
                  <a:gd name="T15" fmla="*/ 30 h 36"/>
                  <a:gd name="T16" fmla="*/ 12 w 30"/>
                  <a:gd name="T17" fmla="*/ 36 h 36"/>
                  <a:gd name="T18" fmla="*/ 6 w 30"/>
                  <a:gd name="T19" fmla="*/ 30 h 36"/>
                  <a:gd name="T20" fmla="*/ 0 w 30"/>
                  <a:gd name="T21" fmla="*/ 24 h 36"/>
                  <a:gd name="T22" fmla="*/ 0 w 30"/>
                  <a:gd name="T23" fmla="*/ 12 h 36"/>
                  <a:gd name="T24" fmla="*/ 6 w 30"/>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6"/>
                  <a:gd name="T41" fmla="*/ 30 w 30"/>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6">
                    <a:moveTo>
                      <a:pt x="6" y="0"/>
                    </a:moveTo>
                    <a:lnTo>
                      <a:pt x="6" y="6"/>
                    </a:lnTo>
                    <a:lnTo>
                      <a:pt x="18" y="6"/>
                    </a:lnTo>
                    <a:lnTo>
                      <a:pt x="18" y="0"/>
                    </a:lnTo>
                    <a:lnTo>
                      <a:pt x="24" y="0"/>
                    </a:lnTo>
                    <a:lnTo>
                      <a:pt x="30" y="12"/>
                    </a:lnTo>
                    <a:lnTo>
                      <a:pt x="30" y="18"/>
                    </a:lnTo>
                    <a:lnTo>
                      <a:pt x="24" y="30"/>
                    </a:lnTo>
                    <a:lnTo>
                      <a:pt x="12" y="36"/>
                    </a:lnTo>
                    <a:lnTo>
                      <a:pt x="6" y="30"/>
                    </a:lnTo>
                    <a:lnTo>
                      <a:pt x="0" y="24"/>
                    </a:lnTo>
                    <a:lnTo>
                      <a:pt x="0" y="12"/>
                    </a:lnTo>
                    <a:lnTo>
                      <a:pt x="6"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32" name="Freeform 408"/>
              <p:cNvSpPr>
                <a:spLocks noChangeAspect="1"/>
              </p:cNvSpPr>
              <p:nvPr/>
            </p:nvSpPr>
            <p:spPr bwMode="auto">
              <a:xfrm>
                <a:off x="1911" y="2844"/>
                <a:ext cx="30" cy="36"/>
              </a:xfrm>
              <a:custGeom>
                <a:avLst/>
                <a:gdLst>
                  <a:gd name="T0" fmla="*/ 6 w 30"/>
                  <a:gd name="T1" fmla="*/ 0 h 36"/>
                  <a:gd name="T2" fmla="*/ 6 w 30"/>
                  <a:gd name="T3" fmla="*/ 6 h 36"/>
                  <a:gd name="T4" fmla="*/ 18 w 30"/>
                  <a:gd name="T5" fmla="*/ 6 h 36"/>
                  <a:gd name="T6" fmla="*/ 18 w 30"/>
                  <a:gd name="T7" fmla="*/ 0 h 36"/>
                  <a:gd name="T8" fmla="*/ 24 w 30"/>
                  <a:gd name="T9" fmla="*/ 0 h 36"/>
                  <a:gd name="T10" fmla="*/ 30 w 30"/>
                  <a:gd name="T11" fmla="*/ 12 h 36"/>
                  <a:gd name="T12" fmla="*/ 30 w 30"/>
                  <a:gd name="T13" fmla="*/ 18 h 36"/>
                  <a:gd name="T14" fmla="*/ 24 w 30"/>
                  <a:gd name="T15" fmla="*/ 30 h 36"/>
                  <a:gd name="T16" fmla="*/ 12 w 30"/>
                  <a:gd name="T17" fmla="*/ 36 h 36"/>
                  <a:gd name="T18" fmla="*/ 6 w 30"/>
                  <a:gd name="T19" fmla="*/ 30 h 36"/>
                  <a:gd name="T20" fmla="*/ 0 w 30"/>
                  <a:gd name="T21" fmla="*/ 24 h 36"/>
                  <a:gd name="T22" fmla="*/ 0 w 30"/>
                  <a:gd name="T23" fmla="*/ 12 h 36"/>
                  <a:gd name="T24" fmla="*/ 6 w 30"/>
                  <a:gd name="T25" fmla="*/ 0 h 36"/>
                  <a:gd name="T26" fmla="*/ 6 w 30"/>
                  <a:gd name="T27" fmla="*/ 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6"/>
                  <a:gd name="T44" fmla="*/ 30 w 30"/>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6">
                    <a:moveTo>
                      <a:pt x="6" y="0"/>
                    </a:moveTo>
                    <a:lnTo>
                      <a:pt x="6" y="6"/>
                    </a:lnTo>
                    <a:lnTo>
                      <a:pt x="18" y="6"/>
                    </a:lnTo>
                    <a:lnTo>
                      <a:pt x="18" y="0"/>
                    </a:lnTo>
                    <a:lnTo>
                      <a:pt x="24" y="0"/>
                    </a:lnTo>
                    <a:lnTo>
                      <a:pt x="30" y="12"/>
                    </a:lnTo>
                    <a:lnTo>
                      <a:pt x="30" y="18"/>
                    </a:lnTo>
                    <a:lnTo>
                      <a:pt x="24" y="30"/>
                    </a:lnTo>
                    <a:lnTo>
                      <a:pt x="12" y="36"/>
                    </a:lnTo>
                    <a:lnTo>
                      <a:pt x="6" y="30"/>
                    </a:lnTo>
                    <a:lnTo>
                      <a:pt x="0" y="24"/>
                    </a:lnTo>
                    <a:lnTo>
                      <a:pt x="0" y="12"/>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33" name="Freeform 409"/>
              <p:cNvSpPr>
                <a:spLocks noChangeAspect="1"/>
              </p:cNvSpPr>
              <p:nvPr/>
            </p:nvSpPr>
            <p:spPr bwMode="auto">
              <a:xfrm>
                <a:off x="2013" y="2898"/>
                <a:ext cx="30" cy="30"/>
              </a:xfrm>
              <a:custGeom>
                <a:avLst/>
                <a:gdLst>
                  <a:gd name="T0" fmla="*/ 0 w 30"/>
                  <a:gd name="T1" fmla="*/ 12 h 30"/>
                  <a:gd name="T2" fmla="*/ 0 w 30"/>
                  <a:gd name="T3" fmla="*/ 6 h 30"/>
                  <a:gd name="T4" fmla="*/ 6 w 30"/>
                  <a:gd name="T5" fmla="*/ 0 h 30"/>
                  <a:gd name="T6" fmla="*/ 12 w 30"/>
                  <a:gd name="T7" fmla="*/ 6 h 30"/>
                  <a:gd name="T8" fmla="*/ 24 w 30"/>
                  <a:gd name="T9" fmla="*/ 18 h 30"/>
                  <a:gd name="T10" fmla="*/ 30 w 30"/>
                  <a:gd name="T11" fmla="*/ 24 h 30"/>
                  <a:gd name="T12" fmla="*/ 18 w 30"/>
                  <a:gd name="T13" fmla="*/ 24 h 30"/>
                  <a:gd name="T14" fmla="*/ 12 w 30"/>
                  <a:gd name="T15" fmla="*/ 30 h 30"/>
                  <a:gd name="T16" fmla="*/ 6 w 30"/>
                  <a:gd name="T17" fmla="*/ 24 h 30"/>
                  <a:gd name="T18" fmla="*/ 0 w 30"/>
                  <a:gd name="T19" fmla="*/ 1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0" y="12"/>
                    </a:moveTo>
                    <a:lnTo>
                      <a:pt x="0" y="6"/>
                    </a:lnTo>
                    <a:lnTo>
                      <a:pt x="6" y="0"/>
                    </a:lnTo>
                    <a:lnTo>
                      <a:pt x="12" y="6"/>
                    </a:lnTo>
                    <a:lnTo>
                      <a:pt x="24" y="18"/>
                    </a:lnTo>
                    <a:lnTo>
                      <a:pt x="30" y="24"/>
                    </a:lnTo>
                    <a:lnTo>
                      <a:pt x="18" y="24"/>
                    </a:lnTo>
                    <a:lnTo>
                      <a:pt x="12" y="30"/>
                    </a:lnTo>
                    <a:lnTo>
                      <a:pt x="6" y="24"/>
                    </a:lnTo>
                    <a:lnTo>
                      <a:pt x="0" y="1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34" name="Freeform 410"/>
              <p:cNvSpPr>
                <a:spLocks noChangeAspect="1"/>
              </p:cNvSpPr>
              <p:nvPr/>
            </p:nvSpPr>
            <p:spPr bwMode="auto">
              <a:xfrm>
                <a:off x="2013" y="2898"/>
                <a:ext cx="30" cy="30"/>
              </a:xfrm>
              <a:custGeom>
                <a:avLst/>
                <a:gdLst>
                  <a:gd name="T0" fmla="*/ 0 w 30"/>
                  <a:gd name="T1" fmla="*/ 12 h 30"/>
                  <a:gd name="T2" fmla="*/ 0 w 30"/>
                  <a:gd name="T3" fmla="*/ 6 h 30"/>
                  <a:gd name="T4" fmla="*/ 6 w 30"/>
                  <a:gd name="T5" fmla="*/ 0 h 30"/>
                  <a:gd name="T6" fmla="*/ 12 w 30"/>
                  <a:gd name="T7" fmla="*/ 6 h 30"/>
                  <a:gd name="T8" fmla="*/ 24 w 30"/>
                  <a:gd name="T9" fmla="*/ 18 h 30"/>
                  <a:gd name="T10" fmla="*/ 30 w 30"/>
                  <a:gd name="T11" fmla="*/ 24 h 30"/>
                  <a:gd name="T12" fmla="*/ 18 w 30"/>
                  <a:gd name="T13" fmla="*/ 24 h 30"/>
                  <a:gd name="T14" fmla="*/ 12 w 30"/>
                  <a:gd name="T15" fmla="*/ 30 h 30"/>
                  <a:gd name="T16" fmla="*/ 6 w 30"/>
                  <a:gd name="T17" fmla="*/ 24 h 30"/>
                  <a:gd name="T18" fmla="*/ 0 w 30"/>
                  <a:gd name="T19" fmla="*/ 12 h 30"/>
                  <a:gd name="T20" fmla="*/ 0 w 30"/>
                  <a:gd name="T21" fmla="*/ 18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0"/>
                  <a:gd name="T35" fmla="*/ 30 w 30"/>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0">
                    <a:moveTo>
                      <a:pt x="0" y="12"/>
                    </a:moveTo>
                    <a:lnTo>
                      <a:pt x="0" y="6"/>
                    </a:lnTo>
                    <a:lnTo>
                      <a:pt x="6" y="0"/>
                    </a:lnTo>
                    <a:lnTo>
                      <a:pt x="12" y="6"/>
                    </a:lnTo>
                    <a:lnTo>
                      <a:pt x="24" y="18"/>
                    </a:lnTo>
                    <a:lnTo>
                      <a:pt x="30" y="24"/>
                    </a:lnTo>
                    <a:lnTo>
                      <a:pt x="18" y="24"/>
                    </a:lnTo>
                    <a:lnTo>
                      <a:pt x="12" y="30"/>
                    </a:lnTo>
                    <a:lnTo>
                      <a:pt x="6" y="24"/>
                    </a:lnTo>
                    <a:lnTo>
                      <a:pt x="0" y="12"/>
                    </a:lnTo>
                    <a:lnTo>
                      <a:pt x="0" y="1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35" name="Freeform 411"/>
              <p:cNvSpPr>
                <a:spLocks noChangeAspect="1"/>
              </p:cNvSpPr>
              <p:nvPr/>
            </p:nvSpPr>
            <p:spPr bwMode="auto">
              <a:xfrm>
                <a:off x="2067" y="2934"/>
                <a:ext cx="36" cy="12"/>
              </a:xfrm>
              <a:custGeom>
                <a:avLst/>
                <a:gdLst>
                  <a:gd name="T0" fmla="*/ 0 w 36"/>
                  <a:gd name="T1" fmla="*/ 6 h 12"/>
                  <a:gd name="T2" fmla="*/ 24 w 36"/>
                  <a:gd name="T3" fmla="*/ 6 h 12"/>
                  <a:gd name="T4" fmla="*/ 30 w 36"/>
                  <a:gd name="T5" fmla="*/ 0 h 12"/>
                  <a:gd name="T6" fmla="*/ 36 w 36"/>
                  <a:gd name="T7" fmla="*/ 0 h 12"/>
                  <a:gd name="T8" fmla="*/ 36 w 36"/>
                  <a:gd name="T9" fmla="*/ 12 h 12"/>
                  <a:gd name="T10" fmla="*/ 6 w 36"/>
                  <a:gd name="T11" fmla="*/ 12 h 12"/>
                  <a:gd name="T12" fmla="*/ 0 w 36"/>
                  <a:gd name="T13" fmla="*/ 6 h 12"/>
                  <a:gd name="T14" fmla="*/ 0 60000 65536"/>
                  <a:gd name="T15" fmla="*/ 0 60000 65536"/>
                  <a:gd name="T16" fmla="*/ 0 60000 65536"/>
                  <a:gd name="T17" fmla="*/ 0 60000 65536"/>
                  <a:gd name="T18" fmla="*/ 0 60000 65536"/>
                  <a:gd name="T19" fmla="*/ 0 60000 65536"/>
                  <a:gd name="T20" fmla="*/ 0 60000 65536"/>
                  <a:gd name="T21" fmla="*/ 0 w 36"/>
                  <a:gd name="T22" fmla="*/ 0 h 12"/>
                  <a:gd name="T23" fmla="*/ 36 w 3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2">
                    <a:moveTo>
                      <a:pt x="0" y="6"/>
                    </a:moveTo>
                    <a:lnTo>
                      <a:pt x="24" y="6"/>
                    </a:lnTo>
                    <a:lnTo>
                      <a:pt x="30" y="0"/>
                    </a:lnTo>
                    <a:lnTo>
                      <a:pt x="36" y="0"/>
                    </a:lnTo>
                    <a:lnTo>
                      <a:pt x="36" y="12"/>
                    </a:lnTo>
                    <a:lnTo>
                      <a:pt x="6" y="12"/>
                    </a:lnTo>
                    <a:lnTo>
                      <a:pt x="0"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36" name="Freeform 412"/>
              <p:cNvSpPr>
                <a:spLocks noChangeAspect="1"/>
              </p:cNvSpPr>
              <p:nvPr/>
            </p:nvSpPr>
            <p:spPr bwMode="auto">
              <a:xfrm>
                <a:off x="2067" y="2934"/>
                <a:ext cx="36" cy="12"/>
              </a:xfrm>
              <a:custGeom>
                <a:avLst/>
                <a:gdLst>
                  <a:gd name="T0" fmla="*/ 0 w 36"/>
                  <a:gd name="T1" fmla="*/ 6 h 12"/>
                  <a:gd name="T2" fmla="*/ 24 w 36"/>
                  <a:gd name="T3" fmla="*/ 6 h 12"/>
                  <a:gd name="T4" fmla="*/ 30 w 36"/>
                  <a:gd name="T5" fmla="*/ 0 h 12"/>
                  <a:gd name="T6" fmla="*/ 36 w 36"/>
                  <a:gd name="T7" fmla="*/ 0 h 12"/>
                  <a:gd name="T8" fmla="*/ 36 w 36"/>
                  <a:gd name="T9" fmla="*/ 12 h 12"/>
                  <a:gd name="T10" fmla="*/ 6 w 36"/>
                  <a:gd name="T11" fmla="*/ 12 h 12"/>
                  <a:gd name="T12" fmla="*/ 0 w 36"/>
                  <a:gd name="T13" fmla="*/ 6 h 12"/>
                  <a:gd name="T14" fmla="*/ 0 w 36"/>
                  <a:gd name="T15" fmla="*/ 12 h 1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2"/>
                  <a:gd name="T26" fmla="*/ 36 w 3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2">
                    <a:moveTo>
                      <a:pt x="0" y="6"/>
                    </a:moveTo>
                    <a:lnTo>
                      <a:pt x="24" y="6"/>
                    </a:lnTo>
                    <a:lnTo>
                      <a:pt x="30" y="0"/>
                    </a:lnTo>
                    <a:lnTo>
                      <a:pt x="36" y="0"/>
                    </a:lnTo>
                    <a:lnTo>
                      <a:pt x="36" y="12"/>
                    </a:lnTo>
                    <a:lnTo>
                      <a:pt x="6" y="12"/>
                    </a:lnTo>
                    <a:lnTo>
                      <a:pt x="0" y="6"/>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37" name="Freeform 413"/>
              <p:cNvSpPr>
                <a:spLocks noChangeAspect="1"/>
              </p:cNvSpPr>
              <p:nvPr/>
            </p:nvSpPr>
            <p:spPr bwMode="auto">
              <a:xfrm>
                <a:off x="2109" y="2952"/>
                <a:ext cx="42" cy="36"/>
              </a:xfrm>
              <a:custGeom>
                <a:avLst/>
                <a:gdLst>
                  <a:gd name="T0" fmla="*/ 18 w 42"/>
                  <a:gd name="T1" fmla="*/ 6 h 36"/>
                  <a:gd name="T2" fmla="*/ 24 w 42"/>
                  <a:gd name="T3" fmla="*/ 6 h 36"/>
                  <a:gd name="T4" fmla="*/ 30 w 42"/>
                  <a:gd name="T5" fmla="*/ 12 h 36"/>
                  <a:gd name="T6" fmla="*/ 42 w 42"/>
                  <a:gd name="T7" fmla="*/ 18 h 36"/>
                  <a:gd name="T8" fmla="*/ 42 w 42"/>
                  <a:gd name="T9" fmla="*/ 30 h 36"/>
                  <a:gd name="T10" fmla="*/ 30 w 42"/>
                  <a:gd name="T11" fmla="*/ 36 h 36"/>
                  <a:gd name="T12" fmla="*/ 18 w 42"/>
                  <a:gd name="T13" fmla="*/ 36 h 36"/>
                  <a:gd name="T14" fmla="*/ 18 w 42"/>
                  <a:gd name="T15" fmla="*/ 24 h 36"/>
                  <a:gd name="T16" fmla="*/ 12 w 42"/>
                  <a:gd name="T17" fmla="*/ 18 h 36"/>
                  <a:gd name="T18" fmla="*/ 6 w 42"/>
                  <a:gd name="T19" fmla="*/ 12 h 36"/>
                  <a:gd name="T20" fmla="*/ 0 w 42"/>
                  <a:gd name="T21" fmla="*/ 6 h 36"/>
                  <a:gd name="T22" fmla="*/ 0 w 42"/>
                  <a:gd name="T23" fmla="*/ 0 h 36"/>
                  <a:gd name="T24" fmla="*/ 6 w 42"/>
                  <a:gd name="T25" fmla="*/ 0 h 36"/>
                  <a:gd name="T26" fmla="*/ 18 w 42"/>
                  <a:gd name="T27" fmla="*/ 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36"/>
                  <a:gd name="T44" fmla="*/ 42 w 4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36">
                    <a:moveTo>
                      <a:pt x="18" y="6"/>
                    </a:moveTo>
                    <a:lnTo>
                      <a:pt x="24" y="6"/>
                    </a:lnTo>
                    <a:lnTo>
                      <a:pt x="30" y="12"/>
                    </a:lnTo>
                    <a:lnTo>
                      <a:pt x="42" y="18"/>
                    </a:lnTo>
                    <a:lnTo>
                      <a:pt x="42" y="30"/>
                    </a:lnTo>
                    <a:lnTo>
                      <a:pt x="30" y="36"/>
                    </a:lnTo>
                    <a:lnTo>
                      <a:pt x="18" y="36"/>
                    </a:lnTo>
                    <a:lnTo>
                      <a:pt x="18" y="24"/>
                    </a:lnTo>
                    <a:lnTo>
                      <a:pt x="12" y="18"/>
                    </a:lnTo>
                    <a:lnTo>
                      <a:pt x="6" y="12"/>
                    </a:lnTo>
                    <a:lnTo>
                      <a:pt x="0" y="6"/>
                    </a:lnTo>
                    <a:lnTo>
                      <a:pt x="0" y="0"/>
                    </a:lnTo>
                    <a:lnTo>
                      <a:pt x="6" y="0"/>
                    </a:lnTo>
                    <a:lnTo>
                      <a:pt x="18"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38" name="Freeform 414"/>
              <p:cNvSpPr>
                <a:spLocks noChangeAspect="1"/>
              </p:cNvSpPr>
              <p:nvPr/>
            </p:nvSpPr>
            <p:spPr bwMode="auto">
              <a:xfrm>
                <a:off x="2109" y="2952"/>
                <a:ext cx="42" cy="36"/>
              </a:xfrm>
              <a:custGeom>
                <a:avLst/>
                <a:gdLst>
                  <a:gd name="T0" fmla="*/ 18 w 42"/>
                  <a:gd name="T1" fmla="*/ 6 h 36"/>
                  <a:gd name="T2" fmla="*/ 24 w 42"/>
                  <a:gd name="T3" fmla="*/ 6 h 36"/>
                  <a:gd name="T4" fmla="*/ 30 w 42"/>
                  <a:gd name="T5" fmla="*/ 12 h 36"/>
                  <a:gd name="T6" fmla="*/ 42 w 42"/>
                  <a:gd name="T7" fmla="*/ 18 h 36"/>
                  <a:gd name="T8" fmla="*/ 42 w 42"/>
                  <a:gd name="T9" fmla="*/ 30 h 36"/>
                  <a:gd name="T10" fmla="*/ 30 w 42"/>
                  <a:gd name="T11" fmla="*/ 36 h 36"/>
                  <a:gd name="T12" fmla="*/ 18 w 42"/>
                  <a:gd name="T13" fmla="*/ 36 h 36"/>
                  <a:gd name="T14" fmla="*/ 18 w 42"/>
                  <a:gd name="T15" fmla="*/ 24 h 36"/>
                  <a:gd name="T16" fmla="*/ 12 w 42"/>
                  <a:gd name="T17" fmla="*/ 18 h 36"/>
                  <a:gd name="T18" fmla="*/ 6 w 42"/>
                  <a:gd name="T19" fmla="*/ 12 h 36"/>
                  <a:gd name="T20" fmla="*/ 0 w 42"/>
                  <a:gd name="T21" fmla="*/ 6 h 36"/>
                  <a:gd name="T22" fmla="*/ 0 w 42"/>
                  <a:gd name="T23" fmla="*/ 0 h 36"/>
                  <a:gd name="T24" fmla="*/ 6 w 42"/>
                  <a:gd name="T25" fmla="*/ 0 h 36"/>
                  <a:gd name="T26" fmla="*/ 18 w 42"/>
                  <a:gd name="T27" fmla="*/ 6 h 36"/>
                  <a:gd name="T28" fmla="*/ 18 w 42"/>
                  <a:gd name="T29" fmla="*/ 12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6"/>
                  <a:gd name="T47" fmla="*/ 42 w 42"/>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6">
                    <a:moveTo>
                      <a:pt x="18" y="6"/>
                    </a:moveTo>
                    <a:lnTo>
                      <a:pt x="24" y="6"/>
                    </a:lnTo>
                    <a:lnTo>
                      <a:pt x="30" y="12"/>
                    </a:lnTo>
                    <a:lnTo>
                      <a:pt x="42" y="18"/>
                    </a:lnTo>
                    <a:lnTo>
                      <a:pt x="42" y="30"/>
                    </a:lnTo>
                    <a:lnTo>
                      <a:pt x="30" y="36"/>
                    </a:lnTo>
                    <a:lnTo>
                      <a:pt x="18" y="36"/>
                    </a:lnTo>
                    <a:lnTo>
                      <a:pt x="18" y="24"/>
                    </a:lnTo>
                    <a:lnTo>
                      <a:pt x="12" y="18"/>
                    </a:lnTo>
                    <a:lnTo>
                      <a:pt x="6" y="12"/>
                    </a:lnTo>
                    <a:lnTo>
                      <a:pt x="0" y="6"/>
                    </a:lnTo>
                    <a:lnTo>
                      <a:pt x="0" y="0"/>
                    </a:lnTo>
                    <a:lnTo>
                      <a:pt x="6" y="0"/>
                    </a:lnTo>
                    <a:lnTo>
                      <a:pt x="18" y="6"/>
                    </a:lnTo>
                    <a:lnTo>
                      <a:pt x="18"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39" name="Freeform 415"/>
              <p:cNvSpPr>
                <a:spLocks noChangeAspect="1"/>
              </p:cNvSpPr>
              <p:nvPr/>
            </p:nvSpPr>
            <p:spPr bwMode="auto">
              <a:xfrm>
                <a:off x="2157" y="3024"/>
                <a:ext cx="78" cy="108"/>
              </a:xfrm>
              <a:custGeom>
                <a:avLst/>
                <a:gdLst>
                  <a:gd name="T0" fmla="*/ 6 w 78"/>
                  <a:gd name="T1" fmla="*/ 0 h 108"/>
                  <a:gd name="T2" fmla="*/ 12 w 78"/>
                  <a:gd name="T3" fmla="*/ 0 h 108"/>
                  <a:gd name="T4" fmla="*/ 18 w 78"/>
                  <a:gd name="T5" fmla="*/ 6 h 108"/>
                  <a:gd name="T6" fmla="*/ 30 w 78"/>
                  <a:gd name="T7" fmla="*/ 6 h 108"/>
                  <a:gd name="T8" fmla="*/ 36 w 78"/>
                  <a:gd name="T9" fmla="*/ 12 h 108"/>
                  <a:gd name="T10" fmla="*/ 48 w 78"/>
                  <a:gd name="T11" fmla="*/ 12 h 108"/>
                  <a:gd name="T12" fmla="*/ 48 w 78"/>
                  <a:gd name="T13" fmla="*/ 18 h 108"/>
                  <a:gd name="T14" fmla="*/ 54 w 78"/>
                  <a:gd name="T15" fmla="*/ 24 h 108"/>
                  <a:gd name="T16" fmla="*/ 54 w 78"/>
                  <a:gd name="T17" fmla="*/ 30 h 108"/>
                  <a:gd name="T18" fmla="*/ 60 w 78"/>
                  <a:gd name="T19" fmla="*/ 36 h 108"/>
                  <a:gd name="T20" fmla="*/ 66 w 78"/>
                  <a:gd name="T21" fmla="*/ 42 h 108"/>
                  <a:gd name="T22" fmla="*/ 72 w 78"/>
                  <a:gd name="T23" fmla="*/ 48 h 108"/>
                  <a:gd name="T24" fmla="*/ 78 w 78"/>
                  <a:gd name="T25" fmla="*/ 60 h 108"/>
                  <a:gd name="T26" fmla="*/ 72 w 78"/>
                  <a:gd name="T27" fmla="*/ 72 h 108"/>
                  <a:gd name="T28" fmla="*/ 54 w 78"/>
                  <a:gd name="T29" fmla="*/ 72 h 108"/>
                  <a:gd name="T30" fmla="*/ 42 w 78"/>
                  <a:gd name="T31" fmla="*/ 78 h 108"/>
                  <a:gd name="T32" fmla="*/ 36 w 78"/>
                  <a:gd name="T33" fmla="*/ 84 h 108"/>
                  <a:gd name="T34" fmla="*/ 30 w 78"/>
                  <a:gd name="T35" fmla="*/ 96 h 108"/>
                  <a:gd name="T36" fmla="*/ 30 w 78"/>
                  <a:gd name="T37" fmla="*/ 102 h 108"/>
                  <a:gd name="T38" fmla="*/ 24 w 78"/>
                  <a:gd name="T39" fmla="*/ 108 h 108"/>
                  <a:gd name="T40" fmla="*/ 12 w 78"/>
                  <a:gd name="T41" fmla="*/ 102 h 108"/>
                  <a:gd name="T42" fmla="*/ 6 w 78"/>
                  <a:gd name="T43" fmla="*/ 90 h 108"/>
                  <a:gd name="T44" fmla="*/ 6 w 78"/>
                  <a:gd name="T45" fmla="*/ 60 h 108"/>
                  <a:gd name="T46" fmla="*/ 0 w 78"/>
                  <a:gd name="T47" fmla="*/ 48 h 108"/>
                  <a:gd name="T48" fmla="*/ 0 w 78"/>
                  <a:gd name="T49" fmla="*/ 36 h 108"/>
                  <a:gd name="T50" fmla="*/ 6 w 78"/>
                  <a:gd name="T51" fmla="*/ 18 h 108"/>
                  <a:gd name="T52" fmla="*/ 6 w 78"/>
                  <a:gd name="T53" fmla="*/ 0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
                  <a:gd name="T82" fmla="*/ 0 h 108"/>
                  <a:gd name="T83" fmla="*/ 78 w 78"/>
                  <a:gd name="T84" fmla="*/ 108 h 1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 h="108">
                    <a:moveTo>
                      <a:pt x="6" y="0"/>
                    </a:moveTo>
                    <a:lnTo>
                      <a:pt x="12" y="0"/>
                    </a:lnTo>
                    <a:lnTo>
                      <a:pt x="18" y="6"/>
                    </a:lnTo>
                    <a:lnTo>
                      <a:pt x="30" y="6"/>
                    </a:lnTo>
                    <a:lnTo>
                      <a:pt x="36" y="12"/>
                    </a:lnTo>
                    <a:lnTo>
                      <a:pt x="48" y="12"/>
                    </a:lnTo>
                    <a:lnTo>
                      <a:pt x="48" y="18"/>
                    </a:lnTo>
                    <a:lnTo>
                      <a:pt x="54" y="24"/>
                    </a:lnTo>
                    <a:lnTo>
                      <a:pt x="54" y="30"/>
                    </a:lnTo>
                    <a:lnTo>
                      <a:pt x="60" y="36"/>
                    </a:lnTo>
                    <a:lnTo>
                      <a:pt x="66" y="42"/>
                    </a:lnTo>
                    <a:lnTo>
                      <a:pt x="72" y="48"/>
                    </a:lnTo>
                    <a:lnTo>
                      <a:pt x="78" y="60"/>
                    </a:lnTo>
                    <a:lnTo>
                      <a:pt x="72" y="72"/>
                    </a:lnTo>
                    <a:lnTo>
                      <a:pt x="54" y="72"/>
                    </a:lnTo>
                    <a:lnTo>
                      <a:pt x="42" y="78"/>
                    </a:lnTo>
                    <a:lnTo>
                      <a:pt x="36" y="84"/>
                    </a:lnTo>
                    <a:lnTo>
                      <a:pt x="30" y="96"/>
                    </a:lnTo>
                    <a:lnTo>
                      <a:pt x="30" y="102"/>
                    </a:lnTo>
                    <a:lnTo>
                      <a:pt x="24" y="108"/>
                    </a:lnTo>
                    <a:lnTo>
                      <a:pt x="12" y="102"/>
                    </a:lnTo>
                    <a:lnTo>
                      <a:pt x="6" y="90"/>
                    </a:lnTo>
                    <a:lnTo>
                      <a:pt x="6" y="60"/>
                    </a:lnTo>
                    <a:lnTo>
                      <a:pt x="0" y="48"/>
                    </a:lnTo>
                    <a:lnTo>
                      <a:pt x="0" y="36"/>
                    </a:lnTo>
                    <a:lnTo>
                      <a:pt x="6" y="18"/>
                    </a:lnTo>
                    <a:lnTo>
                      <a:pt x="6"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40" name="Freeform 416"/>
              <p:cNvSpPr>
                <a:spLocks noChangeAspect="1"/>
              </p:cNvSpPr>
              <p:nvPr/>
            </p:nvSpPr>
            <p:spPr bwMode="auto">
              <a:xfrm>
                <a:off x="2157" y="3024"/>
                <a:ext cx="78" cy="108"/>
              </a:xfrm>
              <a:custGeom>
                <a:avLst/>
                <a:gdLst>
                  <a:gd name="T0" fmla="*/ 6 w 78"/>
                  <a:gd name="T1" fmla="*/ 0 h 108"/>
                  <a:gd name="T2" fmla="*/ 12 w 78"/>
                  <a:gd name="T3" fmla="*/ 0 h 108"/>
                  <a:gd name="T4" fmla="*/ 18 w 78"/>
                  <a:gd name="T5" fmla="*/ 6 h 108"/>
                  <a:gd name="T6" fmla="*/ 30 w 78"/>
                  <a:gd name="T7" fmla="*/ 6 h 108"/>
                  <a:gd name="T8" fmla="*/ 36 w 78"/>
                  <a:gd name="T9" fmla="*/ 12 h 108"/>
                  <a:gd name="T10" fmla="*/ 48 w 78"/>
                  <a:gd name="T11" fmla="*/ 12 h 108"/>
                  <a:gd name="T12" fmla="*/ 48 w 78"/>
                  <a:gd name="T13" fmla="*/ 18 h 108"/>
                  <a:gd name="T14" fmla="*/ 54 w 78"/>
                  <a:gd name="T15" fmla="*/ 24 h 108"/>
                  <a:gd name="T16" fmla="*/ 54 w 78"/>
                  <a:gd name="T17" fmla="*/ 30 h 108"/>
                  <a:gd name="T18" fmla="*/ 60 w 78"/>
                  <a:gd name="T19" fmla="*/ 36 h 108"/>
                  <a:gd name="T20" fmla="*/ 66 w 78"/>
                  <a:gd name="T21" fmla="*/ 42 h 108"/>
                  <a:gd name="T22" fmla="*/ 72 w 78"/>
                  <a:gd name="T23" fmla="*/ 48 h 108"/>
                  <a:gd name="T24" fmla="*/ 78 w 78"/>
                  <a:gd name="T25" fmla="*/ 60 h 108"/>
                  <a:gd name="T26" fmla="*/ 72 w 78"/>
                  <a:gd name="T27" fmla="*/ 72 h 108"/>
                  <a:gd name="T28" fmla="*/ 54 w 78"/>
                  <a:gd name="T29" fmla="*/ 72 h 108"/>
                  <a:gd name="T30" fmla="*/ 42 w 78"/>
                  <a:gd name="T31" fmla="*/ 78 h 108"/>
                  <a:gd name="T32" fmla="*/ 36 w 78"/>
                  <a:gd name="T33" fmla="*/ 84 h 108"/>
                  <a:gd name="T34" fmla="*/ 30 w 78"/>
                  <a:gd name="T35" fmla="*/ 96 h 108"/>
                  <a:gd name="T36" fmla="*/ 30 w 78"/>
                  <a:gd name="T37" fmla="*/ 102 h 108"/>
                  <a:gd name="T38" fmla="*/ 24 w 78"/>
                  <a:gd name="T39" fmla="*/ 108 h 108"/>
                  <a:gd name="T40" fmla="*/ 12 w 78"/>
                  <a:gd name="T41" fmla="*/ 102 h 108"/>
                  <a:gd name="T42" fmla="*/ 6 w 78"/>
                  <a:gd name="T43" fmla="*/ 90 h 108"/>
                  <a:gd name="T44" fmla="*/ 6 w 78"/>
                  <a:gd name="T45" fmla="*/ 60 h 108"/>
                  <a:gd name="T46" fmla="*/ 0 w 78"/>
                  <a:gd name="T47" fmla="*/ 48 h 108"/>
                  <a:gd name="T48" fmla="*/ 0 w 78"/>
                  <a:gd name="T49" fmla="*/ 36 h 108"/>
                  <a:gd name="T50" fmla="*/ 6 w 78"/>
                  <a:gd name="T51" fmla="*/ 18 h 108"/>
                  <a:gd name="T52" fmla="*/ 6 w 78"/>
                  <a:gd name="T53" fmla="*/ 0 h 108"/>
                  <a:gd name="T54" fmla="*/ 6 w 78"/>
                  <a:gd name="T55" fmla="*/ 6 h 1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
                  <a:gd name="T85" fmla="*/ 0 h 108"/>
                  <a:gd name="T86" fmla="*/ 78 w 78"/>
                  <a:gd name="T87" fmla="*/ 108 h 1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 h="108">
                    <a:moveTo>
                      <a:pt x="6" y="0"/>
                    </a:moveTo>
                    <a:lnTo>
                      <a:pt x="12" y="0"/>
                    </a:lnTo>
                    <a:lnTo>
                      <a:pt x="18" y="6"/>
                    </a:lnTo>
                    <a:lnTo>
                      <a:pt x="30" y="6"/>
                    </a:lnTo>
                    <a:lnTo>
                      <a:pt x="36" y="12"/>
                    </a:lnTo>
                    <a:lnTo>
                      <a:pt x="48" y="12"/>
                    </a:lnTo>
                    <a:lnTo>
                      <a:pt x="48" y="18"/>
                    </a:lnTo>
                    <a:lnTo>
                      <a:pt x="54" y="24"/>
                    </a:lnTo>
                    <a:lnTo>
                      <a:pt x="54" y="30"/>
                    </a:lnTo>
                    <a:lnTo>
                      <a:pt x="60" y="36"/>
                    </a:lnTo>
                    <a:lnTo>
                      <a:pt x="66" y="42"/>
                    </a:lnTo>
                    <a:lnTo>
                      <a:pt x="72" y="48"/>
                    </a:lnTo>
                    <a:lnTo>
                      <a:pt x="78" y="60"/>
                    </a:lnTo>
                    <a:lnTo>
                      <a:pt x="72" y="72"/>
                    </a:lnTo>
                    <a:lnTo>
                      <a:pt x="54" y="72"/>
                    </a:lnTo>
                    <a:lnTo>
                      <a:pt x="42" y="78"/>
                    </a:lnTo>
                    <a:lnTo>
                      <a:pt x="36" y="84"/>
                    </a:lnTo>
                    <a:lnTo>
                      <a:pt x="30" y="96"/>
                    </a:lnTo>
                    <a:lnTo>
                      <a:pt x="30" y="102"/>
                    </a:lnTo>
                    <a:lnTo>
                      <a:pt x="24" y="108"/>
                    </a:lnTo>
                    <a:lnTo>
                      <a:pt x="12" y="102"/>
                    </a:lnTo>
                    <a:lnTo>
                      <a:pt x="6" y="90"/>
                    </a:lnTo>
                    <a:lnTo>
                      <a:pt x="6" y="60"/>
                    </a:lnTo>
                    <a:lnTo>
                      <a:pt x="0" y="48"/>
                    </a:lnTo>
                    <a:lnTo>
                      <a:pt x="0" y="36"/>
                    </a:lnTo>
                    <a:lnTo>
                      <a:pt x="6" y="18"/>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41" name="Freeform 417"/>
              <p:cNvSpPr>
                <a:spLocks noChangeAspect="1"/>
              </p:cNvSpPr>
              <p:nvPr/>
            </p:nvSpPr>
            <p:spPr bwMode="auto">
              <a:xfrm>
                <a:off x="2085" y="2958"/>
                <a:ext cx="12" cy="18"/>
              </a:xfrm>
              <a:custGeom>
                <a:avLst/>
                <a:gdLst>
                  <a:gd name="T0" fmla="*/ 0 w 12"/>
                  <a:gd name="T1" fmla="*/ 6 h 18"/>
                  <a:gd name="T2" fmla="*/ 0 w 12"/>
                  <a:gd name="T3" fmla="*/ 0 h 18"/>
                  <a:gd name="T4" fmla="*/ 6 w 12"/>
                  <a:gd name="T5" fmla="*/ 0 h 18"/>
                  <a:gd name="T6" fmla="*/ 12 w 12"/>
                  <a:gd name="T7" fmla="*/ 6 h 18"/>
                  <a:gd name="T8" fmla="*/ 12 w 12"/>
                  <a:gd name="T9" fmla="*/ 18 h 18"/>
                  <a:gd name="T10" fmla="*/ 6 w 12"/>
                  <a:gd name="T11" fmla="*/ 18 h 18"/>
                  <a:gd name="T12" fmla="*/ 6 w 12"/>
                  <a:gd name="T13" fmla="*/ 12 h 18"/>
                  <a:gd name="T14" fmla="*/ 0 w 12"/>
                  <a:gd name="T15" fmla="*/ 6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0" y="6"/>
                    </a:moveTo>
                    <a:lnTo>
                      <a:pt x="0" y="0"/>
                    </a:lnTo>
                    <a:lnTo>
                      <a:pt x="6" y="0"/>
                    </a:lnTo>
                    <a:lnTo>
                      <a:pt x="12" y="6"/>
                    </a:lnTo>
                    <a:lnTo>
                      <a:pt x="12" y="18"/>
                    </a:lnTo>
                    <a:lnTo>
                      <a:pt x="6" y="18"/>
                    </a:lnTo>
                    <a:lnTo>
                      <a:pt x="6" y="12"/>
                    </a:lnTo>
                    <a:lnTo>
                      <a:pt x="0"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42" name="Freeform 418"/>
              <p:cNvSpPr>
                <a:spLocks noChangeAspect="1"/>
              </p:cNvSpPr>
              <p:nvPr/>
            </p:nvSpPr>
            <p:spPr bwMode="auto">
              <a:xfrm>
                <a:off x="2085" y="2958"/>
                <a:ext cx="12" cy="18"/>
              </a:xfrm>
              <a:custGeom>
                <a:avLst/>
                <a:gdLst>
                  <a:gd name="T0" fmla="*/ 0 w 12"/>
                  <a:gd name="T1" fmla="*/ 6 h 18"/>
                  <a:gd name="T2" fmla="*/ 0 w 12"/>
                  <a:gd name="T3" fmla="*/ 0 h 18"/>
                  <a:gd name="T4" fmla="*/ 6 w 12"/>
                  <a:gd name="T5" fmla="*/ 0 h 18"/>
                  <a:gd name="T6" fmla="*/ 12 w 12"/>
                  <a:gd name="T7" fmla="*/ 6 h 18"/>
                  <a:gd name="T8" fmla="*/ 12 w 12"/>
                  <a:gd name="T9" fmla="*/ 18 h 18"/>
                  <a:gd name="T10" fmla="*/ 6 w 12"/>
                  <a:gd name="T11" fmla="*/ 18 h 18"/>
                  <a:gd name="T12" fmla="*/ 6 w 12"/>
                  <a:gd name="T13" fmla="*/ 12 h 18"/>
                  <a:gd name="T14" fmla="*/ 0 w 12"/>
                  <a:gd name="T15" fmla="*/ 6 h 18"/>
                  <a:gd name="T16" fmla="*/ 0 w 12"/>
                  <a:gd name="T17" fmla="*/ 1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0" y="6"/>
                    </a:moveTo>
                    <a:lnTo>
                      <a:pt x="0" y="0"/>
                    </a:lnTo>
                    <a:lnTo>
                      <a:pt x="6" y="0"/>
                    </a:lnTo>
                    <a:lnTo>
                      <a:pt x="12" y="6"/>
                    </a:lnTo>
                    <a:lnTo>
                      <a:pt x="12" y="18"/>
                    </a:lnTo>
                    <a:lnTo>
                      <a:pt x="6" y="18"/>
                    </a:lnTo>
                    <a:lnTo>
                      <a:pt x="6" y="12"/>
                    </a:lnTo>
                    <a:lnTo>
                      <a:pt x="0" y="6"/>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43" name="Freeform 419"/>
              <p:cNvSpPr>
                <a:spLocks noChangeAspect="1"/>
              </p:cNvSpPr>
              <p:nvPr/>
            </p:nvSpPr>
            <p:spPr bwMode="auto">
              <a:xfrm>
                <a:off x="1713" y="1212"/>
                <a:ext cx="366" cy="594"/>
              </a:xfrm>
              <a:custGeom>
                <a:avLst/>
                <a:gdLst>
                  <a:gd name="T0" fmla="*/ 168 w 366"/>
                  <a:gd name="T1" fmla="*/ 564 h 594"/>
                  <a:gd name="T2" fmla="*/ 0 w 366"/>
                  <a:gd name="T3" fmla="*/ 528 h 594"/>
                  <a:gd name="T4" fmla="*/ 42 w 366"/>
                  <a:gd name="T5" fmla="*/ 366 h 594"/>
                  <a:gd name="T6" fmla="*/ 30 w 366"/>
                  <a:gd name="T7" fmla="*/ 348 h 594"/>
                  <a:gd name="T8" fmla="*/ 90 w 366"/>
                  <a:gd name="T9" fmla="*/ 264 h 594"/>
                  <a:gd name="T10" fmla="*/ 72 w 366"/>
                  <a:gd name="T11" fmla="*/ 228 h 594"/>
                  <a:gd name="T12" fmla="*/ 114 w 366"/>
                  <a:gd name="T13" fmla="*/ 0 h 594"/>
                  <a:gd name="T14" fmla="*/ 168 w 366"/>
                  <a:gd name="T15" fmla="*/ 12 h 594"/>
                  <a:gd name="T16" fmla="*/ 150 w 366"/>
                  <a:gd name="T17" fmla="*/ 90 h 594"/>
                  <a:gd name="T18" fmla="*/ 162 w 366"/>
                  <a:gd name="T19" fmla="*/ 120 h 594"/>
                  <a:gd name="T20" fmla="*/ 156 w 366"/>
                  <a:gd name="T21" fmla="*/ 132 h 594"/>
                  <a:gd name="T22" fmla="*/ 174 w 366"/>
                  <a:gd name="T23" fmla="*/ 150 h 594"/>
                  <a:gd name="T24" fmla="*/ 198 w 366"/>
                  <a:gd name="T25" fmla="*/ 198 h 594"/>
                  <a:gd name="T26" fmla="*/ 222 w 366"/>
                  <a:gd name="T27" fmla="*/ 210 h 594"/>
                  <a:gd name="T28" fmla="*/ 192 w 366"/>
                  <a:gd name="T29" fmla="*/ 288 h 594"/>
                  <a:gd name="T30" fmla="*/ 204 w 366"/>
                  <a:gd name="T31" fmla="*/ 300 h 594"/>
                  <a:gd name="T32" fmla="*/ 222 w 366"/>
                  <a:gd name="T33" fmla="*/ 282 h 594"/>
                  <a:gd name="T34" fmla="*/ 234 w 366"/>
                  <a:gd name="T35" fmla="*/ 294 h 594"/>
                  <a:gd name="T36" fmla="*/ 240 w 366"/>
                  <a:gd name="T37" fmla="*/ 354 h 594"/>
                  <a:gd name="T38" fmla="*/ 258 w 366"/>
                  <a:gd name="T39" fmla="*/ 366 h 594"/>
                  <a:gd name="T40" fmla="*/ 264 w 366"/>
                  <a:gd name="T41" fmla="*/ 396 h 594"/>
                  <a:gd name="T42" fmla="*/ 276 w 366"/>
                  <a:gd name="T43" fmla="*/ 390 h 594"/>
                  <a:gd name="T44" fmla="*/ 294 w 366"/>
                  <a:gd name="T45" fmla="*/ 396 h 594"/>
                  <a:gd name="T46" fmla="*/ 300 w 366"/>
                  <a:gd name="T47" fmla="*/ 384 h 594"/>
                  <a:gd name="T48" fmla="*/ 342 w 366"/>
                  <a:gd name="T49" fmla="*/ 396 h 594"/>
                  <a:gd name="T50" fmla="*/ 354 w 366"/>
                  <a:gd name="T51" fmla="*/ 378 h 594"/>
                  <a:gd name="T52" fmla="*/ 366 w 366"/>
                  <a:gd name="T53" fmla="*/ 402 h 594"/>
                  <a:gd name="T54" fmla="*/ 336 w 366"/>
                  <a:gd name="T55" fmla="*/ 594 h 594"/>
                  <a:gd name="T56" fmla="*/ 222 w 366"/>
                  <a:gd name="T57" fmla="*/ 576 h 594"/>
                  <a:gd name="T58" fmla="*/ 168 w 366"/>
                  <a:gd name="T59" fmla="*/ 564 h 5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
                  <a:gd name="T91" fmla="*/ 0 h 594"/>
                  <a:gd name="T92" fmla="*/ 366 w 366"/>
                  <a:gd name="T93" fmla="*/ 594 h 5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 h="594">
                    <a:moveTo>
                      <a:pt x="168" y="564"/>
                    </a:moveTo>
                    <a:lnTo>
                      <a:pt x="0" y="528"/>
                    </a:lnTo>
                    <a:lnTo>
                      <a:pt x="42" y="366"/>
                    </a:lnTo>
                    <a:lnTo>
                      <a:pt x="30" y="348"/>
                    </a:lnTo>
                    <a:lnTo>
                      <a:pt x="90" y="264"/>
                    </a:lnTo>
                    <a:lnTo>
                      <a:pt x="72" y="228"/>
                    </a:lnTo>
                    <a:lnTo>
                      <a:pt x="114" y="0"/>
                    </a:lnTo>
                    <a:lnTo>
                      <a:pt x="168" y="12"/>
                    </a:lnTo>
                    <a:lnTo>
                      <a:pt x="150" y="90"/>
                    </a:lnTo>
                    <a:lnTo>
                      <a:pt x="162" y="120"/>
                    </a:lnTo>
                    <a:lnTo>
                      <a:pt x="156" y="132"/>
                    </a:lnTo>
                    <a:lnTo>
                      <a:pt x="174" y="150"/>
                    </a:lnTo>
                    <a:lnTo>
                      <a:pt x="198" y="198"/>
                    </a:lnTo>
                    <a:lnTo>
                      <a:pt x="222" y="210"/>
                    </a:lnTo>
                    <a:lnTo>
                      <a:pt x="192" y="288"/>
                    </a:lnTo>
                    <a:lnTo>
                      <a:pt x="204" y="300"/>
                    </a:lnTo>
                    <a:lnTo>
                      <a:pt x="222" y="282"/>
                    </a:lnTo>
                    <a:lnTo>
                      <a:pt x="234" y="294"/>
                    </a:lnTo>
                    <a:lnTo>
                      <a:pt x="240" y="354"/>
                    </a:lnTo>
                    <a:lnTo>
                      <a:pt x="258" y="366"/>
                    </a:lnTo>
                    <a:lnTo>
                      <a:pt x="264" y="396"/>
                    </a:lnTo>
                    <a:lnTo>
                      <a:pt x="276" y="390"/>
                    </a:lnTo>
                    <a:lnTo>
                      <a:pt x="294" y="396"/>
                    </a:lnTo>
                    <a:lnTo>
                      <a:pt x="300" y="384"/>
                    </a:lnTo>
                    <a:lnTo>
                      <a:pt x="342" y="396"/>
                    </a:lnTo>
                    <a:lnTo>
                      <a:pt x="354" y="378"/>
                    </a:lnTo>
                    <a:lnTo>
                      <a:pt x="366" y="402"/>
                    </a:lnTo>
                    <a:lnTo>
                      <a:pt x="336" y="594"/>
                    </a:lnTo>
                    <a:lnTo>
                      <a:pt x="222" y="576"/>
                    </a:lnTo>
                    <a:lnTo>
                      <a:pt x="168" y="56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44" name="Freeform 420"/>
              <p:cNvSpPr>
                <a:spLocks noChangeAspect="1"/>
              </p:cNvSpPr>
              <p:nvPr/>
            </p:nvSpPr>
            <p:spPr bwMode="auto">
              <a:xfrm>
                <a:off x="1713" y="1212"/>
                <a:ext cx="366" cy="594"/>
              </a:xfrm>
              <a:custGeom>
                <a:avLst/>
                <a:gdLst>
                  <a:gd name="T0" fmla="*/ 168 w 366"/>
                  <a:gd name="T1" fmla="*/ 564 h 594"/>
                  <a:gd name="T2" fmla="*/ 0 w 366"/>
                  <a:gd name="T3" fmla="*/ 528 h 594"/>
                  <a:gd name="T4" fmla="*/ 42 w 366"/>
                  <a:gd name="T5" fmla="*/ 366 h 594"/>
                  <a:gd name="T6" fmla="*/ 30 w 366"/>
                  <a:gd name="T7" fmla="*/ 348 h 594"/>
                  <a:gd name="T8" fmla="*/ 90 w 366"/>
                  <a:gd name="T9" fmla="*/ 264 h 594"/>
                  <a:gd name="T10" fmla="*/ 72 w 366"/>
                  <a:gd name="T11" fmla="*/ 228 h 594"/>
                  <a:gd name="T12" fmla="*/ 114 w 366"/>
                  <a:gd name="T13" fmla="*/ 0 h 594"/>
                  <a:gd name="T14" fmla="*/ 168 w 366"/>
                  <a:gd name="T15" fmla="*/ 12 h 594"/>
                  <a:gd name="T16" fmla="*/ 150 w 366"/>
                  <a:gd name="T17" fmla="*/ 90 h 594"/>
                  <a:gd name="T18" fmla="*/ 162 w 366"/>
                  <a:gd name="T19" fmla="*/ 120 h 594"/>
                  <a:gd name="T20" fmla="*/ 156 w 366"/>
                  <a:gd name="T21" fmla="*/ 132 h 594"/>
                  <a:gd name="T22" fmla="*/ 174 w 366"/>
                  <a:gd name="T23" fmla="*/ 150 h 594"/>
                  <a:gd name="T24" fmla="*/ 198 w 366"/>
                  <a:gd name="T25" fmla="*/ 198 h 594"/>
                  <a:gd name="T26" fmla="*/ 222 w 366"/>
                  <a:gd name="T27" fmla="*/ 210 h 594"/>
                  <a:gd name="T28" fmla="*/ 192 w 366"/>
                  <a:gd name="T29" fmla="*/ 288 h 594"/>
                  <a:gd name="T30" fmla="*/ 204 w 366"/>
                  <a:gd name="T31" fmla="*/ 300 h 594"/>
                  <a:gd name="T32" fmla="*/ 222 w 366"/>
                  <a:gd name="T33" fmla="*/ 282 h 594"/>
                  <a:gd name="T34" fmla="*/ 234 w 366"/>
                  <a:gd name="T35" fmla="*/ 294 h 594"/>
                  <a:gd name="T36" fmla="*/ 240 w 366"/>
                  <a:gd name="T37" fmla="*/ 354 h 594"/>
                  <a:gd name="T38" fmla="*/ 258 w 366"/>
                  <a:gd name="T39" fmla="*/ 366 h 594"/>
                  <a:gd name="T40" fmla="*/ 264 w 366"/>
                  <a:gd name="T41" fmla="*/ 396 h 594"/>
                  <a:gd name="T42" fmla="*/ 276 w 366"/>
                  <a:gd name="T43" fmla="*/ 390 h 594"/>
                  <a:gd name="T44" fmla="*/ 294 w 366"/>
                  <a:gd name="T45" fmla="*/ 396 h 594"/>
                  <a:gd name="T46" fmla="*/ 300 w 366"/>
                  <a:gd name="T47" fmla="*/ 384 h 594"/>
                  <a:gd name="T48" fmla="*/ 342 w 366"/>
                  <a:gd name="T49" fmla="*/ 396 h 594"/>
                  <a:gd name="T50" fmla="*/ 354 w 366"/>
                  <a:gd name="T51" fmla="*/ 378 h 594"/>
                  <a:gd name="T52" fmla="*/ 366 w 366"/>
                  <a:gd name="T53" fmla="*/ 402 h 594"/>
                  <a:gd name="T54" fmla="*/ 336 w 366"/>
                  <a:gd name="T55" fmla="*/ 594 h 594"/>
                  <a:gd name="T56" fmla="*/ 222 w 366"/>
                  <a:gd name="T57" fmla="*/ 576 h 594"/>
                  <a:gd name="T58" fmla="*/ 168 w 366"/>
                  <a:gd name="T59" fmla="*/ 564 h 594"/>
                  <a:gd name="T60" fmla="*/ 168 w 366"/>
                  <a:gd name="T61" fmla="*/ 570 h 5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594"/>
                  <a:gd name="T95" fmla="*/ 366 w 366"/>
                  <a:gd name="T96" fmla="*/ 594 h 5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594">
                    <a:moveTo>
                      <a:pt x="168" y="564"/>
                    </a:moveTo>
                    <a:lnTo>
                      <a:pt x="0" y="528"/>
                    </a:lnTo>
                    <a:lnTo>
                      <a:pt x="42" y="366"/>
                    </a:lnTo>
                    <a:lnTo>
                      <a:pt x="30" y="348"/>
                    </a:lnTo>
                    <a:lnTo>
                      <a:pt x="90" y="264"/>
                    </a:lnTo>
                    <a:lnTo>
                      <a:pt x="72" y="228"/>
                    </a:lnTo>
                    <a:lnTo>
                      <a:pt x="114" y="0"/>
                    </a:lnTo>
                    <a:lnTo>
                      <a:pt x="168" y="12"/>
                    </a:lnTo>
                    <a:lnTo>
                      <a:pt x="150" y="90"/>
                    </a:lnTo>
                    <a:lnTo>
                      <a:pt x="162" y="120"/>
                    </a:lnTo>
                    <a:lnTo>
                      <a:pt x="156" y="132"/>
                    </a:lnTo>
                    <a:lnTo>
                      <a:pt x="174" y="150"/>
                    </a:lnTo>
                    <a:lnTo>
                      <a:pt x="198" y="198"/>
                    </a:lnTo>
                    <a:lnTo>
                      <a:pt x="222" y="210"/>
                    </a:lnTo>
                    <a:lnTo>
                      <a:pt x="192" y="288"/>
                    </a:lnTo>
                    <a:lnTo>
                      <a:pt x="204" y="300"/>
                    </a:lnTo>
                    <a:lnTo>
                      <a:pt x="222" y="282"/>
                    </a:lnTo>
                    <a:lnTo>
                      <a:pt x="234" y="294"/>
                    </a:lnTo>
                    <a:lnTo>
                      <a:pt x="240" y="354"/>
                    </a:lnTo>
                    <a:lnTo>
                      <a:pt x="258" y="366"/>
                    </a:lnTo>
                    <a:lnTo>
                      <a:pt x="264" y="396"/>
                    </a:lnTo>
                    <a:lnTo>
                      <a:pt x="276" y="390"/>
                    </a:lnTo>
                    <a:lnTo>
                      <a:pt x="294" y="396"/>
                    </a:lnTo>
                    <a:lnTo>
                      <a:pt x="300" y="384"/>
                    </a:lnTo>
                    <a:lnTo>
                      <a:pt x="342" y="396"/>
                    </a:lnTo>
                    <a:lnTo>
                      <a:pt x="354" y="378"/>
                    </a:lnTo>
                    <a:lnTo>
                      <a:pt x="366" y="402"/>
                    </a:lnTo>
                    <a:lnTo>
                      <a:pt x="336" y="594"/>
                    </a:lnTo>
                    <a:lnTo>
                      <a:pt x="222" y="576"/>
                    </a:lnTo>
                    <a:lnTo>
                      <a:pt x="168" y="564"/>
                    </a:lnTo>
                    <a:lnTo>
                      <a:pt x="168" y="57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45" name="Freeform 421"/>
              <p:cNvSpPr>
                <a:spLocks noChangeAspect="1"/>
              </p:cNvSpPr>
              <p:nvPr/>
            </p:nvSpPr>
            <p:spPr bwMode="auto">
              <a:xfrm>
                <a:off x="3183" y="1818"/>
                <a:ext cx="246" cy="438"/>
              </a:xfrm>
              <a:custGeom>
                <a:avLst/>
                <a:gdLst>
                  <a:gd name="T0" fmla="*/ 150 w 246"/>
                  <a:gd name="T1" fmla="*/ 438 h 438"/>
                  <a:gd name="T2" fmla="*/ 132 w 246"/>
                  <a:gd name="T3" fmla="*/ 414 h 438"/>
                  <a:gd name="T4" fmla="*/ 126 w 246"/>
                  <a:gd name="T5" fmla="*/ 384 h 438"/>
                  <a:gd name="T6" fmla="*/ 72 w 246"/>
                  <a:gd name="T7" fmla="*/ 348 h 438"/>
                  <a:gd name="T8" fmla="*/ 84 w 246"/>
                  <a:gd name="T9" fmla="*/ 294 h 438"/>
                  <a:gd name="T10" fmla="*/ 66 w 246"/>
                  <a:gd name="T11" fmla="*/ 288 h 438"/>
                  <a:gd name="T12" fmla="*/ 54 w 246"/>
                  <a:gd name="T13" fmla="*/ 294 h 438"/>
                  <a:gd name="T14" fmla="*/ 42 w 246"/>
                  <a:gd name="T15" fmla="*/ 264 h 438"/>
                  <a:gd name="T16" fmla="*/ 18 w 246"/>
                  <a:gd name="T17" fmla="*/ 240 h 438"/>
                  <a:gd name="T18" fmla="*/ 0 w 246"/>
                  <a:gd name="T19" fmla="*/ 222 h 438"/>
                  <a:gd name="T20" fmla="*/ 0 w 246"/>
                  <a:gd name="T21" fmla="*/ 168 h 438"/>
                  <a:gd name="T22" fmla="*/ 18 w 246"/>
                  <a:gd name="T23" fmla="*/ 156 h 438"/>
                  <a:gd name="T24" fmla="*/ 24 w 246"/>
                  <a:gd name="T25" fmla="*/ 132 h 438"/>
                  <a:gd name="T26" fmla="*/ 18 w 246"/>
                  <a:gd name="T27" fmla="*/ 96 h 438"/>
                  <a:gd name="T28" fmla="*/ 54 w 246"/>
                  <a:gd name="T29" fmla="*/ 84 h 438"/>
                  <a:gd name="T30" fmla="*/ 66 w 246"/>
                  <a:gd name="T31" fmla="*/ 60 h 438"/>
                  <a:gd name="T32" fmla="*/ 66 w 246"/>
                  <a:gd name="T33" fmla="*/ 42 h 438"/>
                  <a:gd name="T34" fmla="*/ 36 w 246"/>
                  <a:gd name="T35" fmla="*/ 12 h 438"/>
                  <a:gd name="T36" fmla="*/ 48 w 246"/>
                  <a:gd name="T37" fmla="*/ 12 h 438"/>
                  <a:gd name="T38" fmla="*/ 198 w 246"/>
                  <a:gd name="T39" fmla="*/ 0 h 438"/>
                  <a:gd name="T40" fmla="*/ 222 w 246"/>
                  <a:gd name="T41" fmla="*/ 60 h 438"/>
                  <a:gd name="T42" fmla="*/ 240 w 246"/>
                  <a:gd name="T43" fmla="*/ 246 h 438"/>
                  <a:gd name="T44" fmla="*/ 228 w 246"/>
                  <a:gd name="T45" fmla="*/ 264 h 438"/>
                  <a:gd name="T46" fmla="*/ 246 w 246"/>
                  <a:gd name="T47" fmla="*/ 294 h 438"/>
                  <a:gd name="T48" fmla="*/ 216 w 246"/>
                  <a:gd name="T49" fmla="*/ 336 h 438"/>
                  <a:gd name="T50" fmla="*/ 216 w 246"/>
                  <a:gd name="T51" fmla="*/ 366 h 438"/>
                  <a:gd name="T52" fmla="*/ 210 w 246"/>
                  <a:gd name="T53" fmla="*/ 378 h 438"/>
                  <a:gd name="T54" fmla="*/ 216 w 246"/>
                  <a:gd name="T55" fmla="*/ 390 h 438"/>
                  <a:gd name="T56" fmla="*/ 192 w 246"/>
                  <a:gd name="T57" fmla="*/ 402 h 438"/>
                  <a:gd name="T58" fmla="*/ 198 w 246"/>
                  <a:gd name="T59" fmla="*/ 426 h 438"/>
                  <a:gd name="T60" fmla="*/ 162 w 246"/>
                  <a:gd name="T61" fmla="*/ 414 h 438"/>
                  <a:gd name="T62" fmla="*/ 150 w 246"/>
                  <a:gd name="T63" fmla="*/ 432 h 438"/>
                  <a:gd name="T64" fmla="*/ 150 w 246"/>
                  <a:gd name="T65" fmla="*/ 438 h 4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6"/>
                  <a:gd name="T100" fmla="*/ 0 h 438"/>
                  <a:gd name="T101" fmla="*/ 246 w 246"/>
                  <a:gd name="T102" fmla="*/ 438 h 4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6" h="438">
                    <a:moveTo>
                      <a:pt x="150" y="438"/>
                    </a:moveTo>
                    <a:lnTo>
                      <a:pt x="132" y="414"/>
                    </a:lnTo>
                    <a:lnTo>
                      <a:pt x="126" y="384"/>
                    </a:lnTo>
                    <a:lnTo>
                      <a:pt x="72" y="348"/>
                    </a:lnTo>
                    <a:lnTo>
                      <a:pt x="84" y="294"/>
                    </a:lnTo>
                    <a:lnTo>
                      <a:pt x="66" y="288"/>
                    </a:lnTo>
                    <a:lnTo>
                      <a:pt x="54" y="294"/>
                    </a:lnTo>
                    <a:lnTo>
                      <a:pt x="42" y="264"/>
                    </a:lnTo>
                    <a:lnTo>
                      <a:pt x="18" y="240"/>
                    </a:lnTo>
                    <a:lnTo>
                      <a:pt x="0" y="222"/>
                    </a:lnTo>
                    <a:lnTo>
                      <a:pt x="0" y="168"/>
                    </a:lnTo>
                    <a:lnTo>
                      <a:pt x="18" y="156"/>
                    </a:lnTo>
                    <a:lnTo>
                      <a:pt x="24" y="132"/>
                    </a:lnTo>
                    <a:lnTo>
                      <a:pt x="18" y="96"/>
                    </a:lnTo>
                    <a:lnTo>
                      <a:pt x="54" y="84"/>
                    </a:lnTo>
                    <a:lnTo>
                      <a:pt x="66" y="60"/>
                    </a:lnTo>
                    <a:lnTo>
                      <a:pt x="66" y="42"/>
                    </a:lnTo>
                    <a:lnTo>
                      <a:pt x="36" y="12"/>
                    </a:lnTo>
                    <a:lnTo>
                      <a:pt x="48" y="12"/>
                    </a:lnTo>
                    <a:lnTo>
                      <a:pt x="198" y="0"/>
                    </a:lnTo>
                    <a:lnTo>
                      <a:pt x="222" y="60"/>
                    </a:lnTo>
                    <a:lnTo>
                      <a:pt x="240" y="246"/>
                    </a:lnTo>
                    <a:lnTo>
                      <a:pt x="228" y="264"/>
                    </a:lnTo>
                    <a:lnTo>
                      <a:pt x="246" y="294"/>
                    </a:lnTo>
                    <a:lnTo>
                      <a:pt x="216" y="336"/>
                    </a:lnTo>
                    <a:lnTo>
                      <a:pt x="216" y="366"/>
                    </a:lnTo>
                    <a:lnTo>
                      <a:pt x="210" y="378"/>
                    </a:lnTo>
                    <a:lnTo>
                      <a:pt x="216" y="390"/>
                    </a:lnTo>
                    <a:lnTo>
                      <a:pt x="192" y="402"/>
                    </a:lnTo>
                    <a:lnTo>
                      <a:pt x="198" y="426"/>
                    </a:lnTo>
                    <a:lnTo>
                      <a:pt x="162" y="414"/>
                    </a:lnTo>
                    <a:lnTo>
                      <a:pt x="150" y="432"/>
                    </a:lnTo>
                    <a:lnTo>
                      <a:pt x="150" y="438"/>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46" name="Freeform 422"/>
              <p:cNvSpPr>
                <a:spLocks noChangeAspect="1"/>
              </p:cNvSpPr>
              <p:nvPr/>
            </p:nvSpPr>
            <p:spPr bwMode="auto">
              <a:xfrm>
                <a:off x="3183" y="1818"/>
                <a:ext cx="246" cy="444"/>
              </a:xfrm>
              <a:custGeom>
                <a:avLst/>
                <a:gdLst>
                  <a:gd name="T0" fmla="*/ 150 w 246"/>
                  <a:gd name="T1" fmla="*/ 438 h 444"/>
                  <a:gd name="T2" fmla="*/ 132 w 246"/>
                  <a:gd name="T3" fmla="*/ 414 h 444"/>
                  <a:gd name="T4" fmla="*/ 126 w 246"/>
                  <a:gd name="T5" fmla="*/ 384 h 444"/>
                  <a:gd name="T6" fmla="*/ 72 w 246"/>
                  <a:gd name="T7" fmla="*/ 348 h 444"/>
                  <a:gd name="T8" fmla="*/ 84 w 246"/>
                  <a:gd name="T9" fmla="*/ 294 h 444"/>
                  <a:gd name="T10" fmla="*/ 66 w 246"/>
                  <a:gd name="T11" fmla="*/ 288 h 444"/>
                  <a:gd name="T12" fmla="*/ 54 w 246"/>
                  <a:gd name="T13" fmla="*/ 294 h 444"/>
                  <a:gd name="T14" fmla="*/ 42 w 246"/>
                  <a:gd name="T15" fmla="*/ 264 h 444"/>
                  <a:gd name="T16" fmla="*/ 18 w 246"/>
                  <a:gd name="T17" fmla="*/ 240 h 444"/>
                  <a:gd name="T18" fmla="*/ 0 w 246"/>
                  <a:gd name="T19" fmla="*/ 222 h 444"/>
                  <a:gd name="T20" fmla="*/ 0 w 246"/>
                  <a:gd name="T21" fmla="*/ 168 h 444"/>
                  <a:gd name="T22" fmla="*/ 18 w 246"/>
                  <a:gd name="T23" fmla="*/ 156 h 444"/>
                  <a:gd name="T24" fmla="*/ 24 w 246"/>
                  <a:gd name="T25" fmla="*/ 132 h 444"/>
                  <a:gd name="T26" fmla="*/ 18 w 246"/>
                  <a:gd name="T27" fmla="*/ 96 h 444"/>
                  <a:gd name="T28" fmla="*/ 54 w 246"/>
                  <a:gd name="T29" fmla="*/ 84 h 444"/>
                  <a:gd name="T30" fmla="*/ 66 w 246"/>
                  <a:gd name="T31" fmla="*/ 60 h 444"/>
                  <a:gd name="T32" fmla="*/ 66 w 246"/>
                  <a:gd name="T33" fmla="*/ 42 h 444"/>
                  <a:gd name="T34" fmla="*/ 36 w 246"/>
                  <a:gd name="T35" fmla="*/ 12 h 444"/>
                  <a:gd name="T36" fmla="*/ 48 w 246"/>
                  <a:gd name="T37" fmla="*/ 12 h 444"/>
                  <a:gd name="T38" fmla="*/ 198 w 246"/>
                  <a:gd name="T39" fmla="*/ 0 h 444"/>
                  <a:gd name="T40" fmla="*/ 222 w 246"/>
                  <a:gd name="T41" fmla="*/ 60 h 444"/>
                  <a:gd name="T42" fmla="*/ 240 w 246"/>
                  <a:gd name="T43" fmla="*/ 246 h 444"/>
                  <a:gd name="T44" fmla="*/ 228 w 246"/>
                  <a:gd name="T45" fmla="*/ 264 h 444"/>
                  <a:gd name="T46" fmla="*/ 246 w 246"/>
                  <a:gd name="T47" fmla="*/ 294 h 444"/>
                  <a:gd name="T48" fmla="*/ 216 w 246"/>
                  <a:gd name="T49" fmla="*/ 336 h 444"/>
                  <a:gd name="T50" fmla="*/ 216 w 246"/>
                  <a:gd name="T51" fmla="*/ 366 h 444"/>
                  <a:gd name="T52" fmla="*/ 210 w 246"/>
                  <a:gd name="T53" fmla="*/ 378 h 444"/>
                  <a:gd name="T54" fmla="*/ 216 w 246"/>
                  <a:gd name="T55" fmla="*/ 390 h 444"/>
                  <a:gd name="T56" fmla="*/ 192 w 246"/>
                  <a:gd name="T57" fmla="*/ 402 h 444"/>
                  <a:gd name="T58" fmla="*/ 198 w 246"/>
                  <a:gd name="T59" fmla="*/ 426 h 444"/>
                  <a:gd name="T60" fmla="*/ 162 w 246"/>
                  <a:gd name="T61" fmla="*/ 414 h 444"/>
                  <a:gd name="T62" fmla="*/ 150 w 246"/>
                  <a:gd name="T63" fmla="*/ 432 h 444"/>
                  <a:gd name="T64" fmla="*/ 150 w 246"/>
                  <a:gd name="T65" fmla="*/ 438 h 444"/>
                  <a:gd name="T66" fmla="*/ 150 w 246"/>
                  <a:gd name="T67" fmla="*/ 444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444"/>
                  <a:gd name="T104" fmla="*/ 246 w 246"/>
                  <a:gd name="T105" fmla="*/ 444 h 4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444">
                    <a:moveTo>
                      <a:pt x="150" y="438"/>
                    </a:moveTo>
                    <a:lnTo>
                      <a:pt x="132" y="414"/>
                    </a:lnTo>
                    <a:lnTo>
                      <a:pt x="126" y="384"/>
                    </a:lnTo>
                    <a:lnTo>
                      <a:pt x="72" y="348"/>
                    </a:lnTo>
                    <a:lnTo>
                      <a:pt x="84" y="294"/>
                    </a:lnTo>
                    <a:lnTo>
                      <a:pt x="66" y="288"/>
                    </a:lnTo>
                    <a:lnTo>
                      <a:pt x="54" y="294"/>
                    </a:lnTo>
                    <a:lnTo>
                      <a:pt x="42" y="264"/>
                    </a:lnTo>
                    <a:lnTo>
                      <a:pt x="18" y="240"/>
                    </a:lnTo>
                    <a:lnTo>
                      <a:pt x="0" y="222"/>
                    </a:lnTo>
                    <a:lnTo>
                      <a:pt x="0" y="168"/>
                    </a:lnTo>
                    <a:lnTo>
                      <a:pt x="18" y="156"/>
                    </a:lnTo>
                    <a:lnTo>
                      <a:pt x="24" y="132"/>
                    </a:lnTo>
                    <a:lnTo>
                      <a:pt x="18" y="96"/>
                    </a:lnTo>
                    <a:lnTo>
                      <a:pt x="54" y="84"/>
                    </a:lnTo>
                    <a:lnTo>
                      <a:pt x="66" y="60"/>
                    </a:lnTo>
                    <a:lnTo>
                      <a:pt x="66" y="42"/>
                    </a:lnTo>
                    <a:lnTo>
                      <a:pt x="36" y="12"/>
                    </a:lnTo>
                    <a:lnTo>
                      <a:pt x="48" y="12"/>
                    </a:lnTo>
                    <a:lnTo>
                      <a:pt x="198" y="0"/>
                    </a:lnTo>
                    <a:lnTo>
                      <a:pt x="222" y="60"/>
                    </a:lnTo>
                    <a:lnTo>
                      <a:pt x="240" y="246"/>
                    </a:lnTo>
                    <a:lnTo>
                      <a:pt x="228" y="264"/>
                    </a:lnTo>
                    <a:lnTo>
                      <a:pt x="246" y="294"/>
                    </a:lnTo>
                    <a:lnTo>
                      <a:pt x="216" y="336"/>
                    </a:lnTo>
                    <a:lnTo>
                      <a:pt x="216" y="366"/>
                    </a:lnTo>
                    <a:lnTo>
                      <a:pt x="210" y="378"/>
                    </a:lnTo>
                    <a:lnTo>
                      <a:pt x="216" y="390"/>
                    </a:lnTo>
                    <a:lnTo>
                      <a:pt x="192" y="402"/>
                    </a:lnTo>
                    <a:lnTo>
                      <a:pt x="198" y="426"/>
                    </a:lnTo>
                    <a:lnTo>
                      <a:pt x="162" y="414"/>
                    </a:lnTo>
                    <a:lnTo>
                      <a:pt x="150" y="432"/>
                    </a:lnTo>
                    <a:lnTo>
                      <a:pt x="150" y="438"/>
                    </a:lnTo>
                    <a:lnTo>
                      <a:pt x="150" y="44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47" name="Freeform 423"/>
              <p:cNvSpPr>
                <a:spLocks noChangeAspect="1"/>
              </p:cNvSpPr>
              <p:nvPr/>
            </p:nvSpPr>
            <p:spPr bwMode="auto">
              <a:xfrm>
                <a:off x="3399" y="1860"/>
                <a:ext cx="186" cy="324"/>
              </a:xfrm>
              <a:custGeom>
                <a:avLst/>
                <a:gdLst>
                  <a:gd name="T0" fmla="*/ 0 w 186"/>
                  <a:gd name="T1" fmla="*/ 324 h 324"/>
                  <a:gd name="T2" fmla="*/ 0 w 186"/>
                  <a:gd name="T3" fmla="*/ 294 h 324"/>
                  <a:gd name="T4" fmla="*/ 30 w 186"/>
                  <a:gd name="T5" fmla="*/ 252 h 324"/>
                  <a:gd name="T6" fmla="*/ 12 w 186"/>
                  <a:gd name="T7" fmla="*/ 222 h 324"/>
                  <a:gd name="T8" fmla="*/ 24 w 186"/>
                  <a:gd name="T9" fmla="*/ 204 h 324"/>
                  <a:gd name="T10" fmla="*/ 6 w 186"/>
                  <a:gd name="T11" fmla="*/ 18 h 324"/>
                  <a:gd name="T12" fmla="*/ 24 w 186"/>
                  <a:gd name="T13" fmla="*/ 24 h 324"/>
                  <a:gd name="T14" fmla="*/ 48 w 186"/>
                  <a:gd name="T15" fmla="*/ 12 h 324"/>
                  <a:gd name="T16" fmla="*/ 162 w 186"/>
                  <a:gd name="T17" fmla="*/ 0 h 324"/>
                  <a:gd name="T18" fmla="*/ 186 w 186"/>
                  <a:gd name="T19" fmla="*/ 204 h 324"/>
                  <a:gd name="T20" fmla="*/ 186 w 186"/>
                  <a:gd name="T21" fmla="*/ 228 h 324"/>
                  <a:gd name="T22" fmla="*/ 150 w 186"/>
                  <a:gd name="T23" fmla="*/ 240 h 324"/>
                  <a:gd name="T24" fmla="*/ 156 w 186"/>
                  <a:gd name="T25" fmla="*/ 252 h 324"/>
                  <a:gd name="T26" fmla="*/ 126 w 186"/>
                  <a:gd name="T27" fmla="*/ 300 h 324"/>
                  <a:gd name="T28" fmla="*/ 108 w 186"/>
                  <a:gd name="T29" fmla="*/ 300 h 324"/>
                  <a:gd name="T30" fmla="*/ 102 w 186"/>
                  <a:gd name="T31" fmla="*/ 288 h 324"/>
                  <a:gd name="T32" fmla="*/ 84 w 186"/>
                  <a:gd name="T33" fmla="*/ 312 h 324"/>
                  <a:gd name="T34" fmla="*/ 72 w 186"/>
                  <a:gd name="T35" fmla="*/ 306 h 324"/>
                  <a:gd name="T36" fmla="*/ 60 w 186"/>
                  <a:gd name="T37" fmla="*/ 324 h 324"/>
                  <a:gd name="T38" fmla="*/ 24 w 186"/>
                  <a:gd name="T39" fmla="*/ 312 h 324"/>
                  <a:gd name="T40" fmla="*/ 24 w 186"/>
                  <a:gd name="T41" fmla="*/ 324 h 324"/>
                  <a:gd name="T42" fmla="*/ 12 w 186"/>
                  <a:gd name="T43" fmla="*/ 318 h 324"/>
                  <a:gd name="T44" fmla="*/ 6 w 186"/>
                  <a:gd name="T45" fmla="*/ 324 h 324"/>
                  <a:gd name="T46" fmla="*/ 0 w 186"/>
                  <a:gd name="T47" fmla="*/ 324 h 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6"/>
                  <a:gd name="T73" fmla="*/ 0 h 324"/>
                  <a:gd name="T74" fmla="*/ 186 w 186"/>
                  <a:gd name="T75" fmla="*/ 324 h 3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6" h="324">
                    <a:moveTo>
                      <a:pt x="0" y="324"/>
                    </a:moveTo>
                    <a:lnTo>
                      <a:pt x="0" y="294"/>
                    </a:lnTo>
                    <a:lnTo>
                      <a:pt x="30" y="252"/>
                    </a:lnTo>
                    <a:lnTo>
                      <a:pt x="12" y="222"/>
                    </a:lnTo>
                    <a:lnTo>
                      <a:pt x="24" y="204"/>
                    </a:lnTo>
                    <a:lnTo>
                      <a:pt x="6" y="18"/>
                    </a:lnTo>
                    <a:lnTo>
                      <a:pt x="24" y="24"/>
                    </a:lnTo>
                    <a:lnTo>
                      <a:pt x="48" y="12"/>
                    </a:lnTo>
                    <a:lnTo>
                      <a:pt x="162" y="0"/>
                    </a:lnTo>
                    <a:lnTo>
                      <a:pt x="186" y="204"/>
                    </a:lnTo>
                    <a:lnTo>
                      <a:pt x="186" y="228"/>
                    </a:lnTo>
                    <a:lnTo>
                      <a:pt x="150" y="240"/>
                    </a:lnTo>
                    <a:lnTo>
                      <a:pt x="156" y="252"/>
                    </a:lnTo>
                    <a:lnTo>
                      <a:pt x="126" y="300"/>
                    </a:lnTo>
                    <a:lnTo>
                      <a:pt x="108" y="300"/>
                    </a:lnTo>
                    <a:lnTo>
                      <a:pt x="102" y="288"/>
                    </a:lnTo>
                    <a:lnTo>
                      <a:pt x="84" y="312"/>
                    </a:lnTo>
                    <a:lnTo>
                      <a:pt x="72" y="306"/>
                    </a:lnTo>
                    <a:lnTo>
                      <a:pt x="60" y="324"/>
                    </a:lnTo>
                    <a:lnTo>
                      <a:pt x="24" y="312"/>
                    </a:lnTo>
                    <a:lnTo>
                      <a:pt x="24" y="324"/>
                    </a:lnTo>
                    <a:lnTo>
                      <a:pt x="12" y="318"/>
                    </a:lnTo>
                    <a:lnTo>
                      <a:pt x="6" y="324"/>
                    </a:lnTo>
                    <a:lnTo>
                      <a:pt x="0" y="32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48" name="Freeform 424"/>
              <p:cNvSpPr>
                <a:spLocks noChangeAspect="1"/>
              </p:cNvSpPr>
              <p:nvPr/>
            </p:nvSpPr>
            <p:spPr bwMode="auto">
              <a:xfrm>
                <a:off x="3399" y="1860"/>
                <a:ext cx="186" cy="330"/>
              </a:xfrm>
              <a:custGeom>
                <a:avLst/>
                <a:gdLst>
                  <a:gd name="T0" fmla="*/ 0 w 186"/>
                  <a:gd name="T1" fmla="*/ 324 h 330"/>
                  <a:gd name="T2" fmla="*/ 0 w 186"/>
                  <a:gd name="T3" fmla="*/ 294 h 330"/>
                  <a:gd name="T4" fmla="*/ 30 w 186"/>
                  <a:gd name="T5" fmla="*/ 252 h 330"/>
                  <a:gd name="T6" fmla="*/ 12 w 186"/>
                  <a:gd name="T7" fmla="*/ 222 h 330"/>
                  <a:gd name="T8" fmla="*/ 24 w 186"/>
                  <a:gd name="T9" fmla="*/ 204 h 330"/>
                  <a:gd name="T10" fmla="*/ 6 w 186"/>
                  <a:gd name="T11" fmla="*/ 18 h 330"/>
                  <a:gd name="T12" fmla="*/ 24 w 186"/>
                  <a:gd name="T13" fmla="*/ 24 h 330"/>
                  <a:gd name="T14" fmla="*/ 48 w 186"/>
                  <a:gd name="T15" fmla="*/ 12 h 330"/>
                  <a:gd name="T16" fmla="*/ 162 w 186"/>
                  <a:gd name="T17" fmla="*/ 0 h 330"/>
                  <a:gd name="T18" fmla="*/ 186 w 186"/>
                  <a:gd name="T19" fmla="*/ 204 h 330"/>
                  <a:gd name="T20" fmla="*/ 186 w 186"/>
                  <a:gd name="T21" fmla="*/ 228 h 330"/>
                  <a:gd name="T22" fmla="*/ 150 w 186"/>
                  <a:gd name="T23" fmla="*/ 240 h 330"/>
                  <a:gd name="T24" fmla="*/ 156 w 186"/>
                  <a:gd name="T25" fmla="*/ 252 h 330"/>
                  <a:gd name="T26" fmla="*/ 126 w 186"/>
                  <a:gd name="T27" fmla="*/ 300 h 330"/>
                  <a:gd name="T28" fmla="*/ 108 w 186"/>
                  <a:gd name="T29" fmla="*/ 300 h 330"/>
                  <a:gd name="T30" fmla="*/ 102 w 186"/>
                  <a:gd name="T31" fmla="*/ 288 h 330"/>
                  <a:gd name="T32" fmla="*/ 84 w 186"/>
                  <a:gd name="T33" fmla="*/ 312 h 330"/>
                  <a:gd name="T34" fmla="*/ 72 w 186"/>
                  <a:gd name="T35" fmla="*/ 306 h 330"/>
                  <a:gd name="T36" fmla="*/ 60 w 186"/>
                  <a:gd name="T37" fmla="*/ 324 h 330"/>
                  <a:gd name="T38" fmla="*/ 24 w 186"/>
                  <a:gd name="T39" fmla="*/ 312 h 330"/>
                  <a:gd name="T40" fmla="*/ 24 w 186"/>
                  <a:gd name="T41" fmla="*/ 324 h 330"/>
                  <a:gd name="T42" fmla="*/ 12 w 186"/>
                  <a:gd name="T43" fmla="*/ 318 h 330"/>
                  <a:gd name="T44" fmla="*/ 6 w 186"/>
                  <a:gd name="T45" fmla="*/ 324 h 330"/>
                  <a:gd name="T46" fmla="*/ 0 w 186"/>
                  <a:gd name="T47" fmla="*/ 324 h 330"/>
                  <a:gd name="T48" fmla="*/ 0 w 186"/>
                  <a:gd name="T49" fmla="*/ 330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330"/>
                  <a:gd name="T77" fmla="*/ 186 w 186"/>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330">
                    <a:moveTo>
                      <a:pt x="0" y="324"/>
                    </a:moveTo>
                    <a:lnTo>
                      <a:pt x="0" y="294"/>
                    </a:lnTo>
                    <a:lnTo>
                      <a:pt x="30" y="252"/>
                    </a:lnTo>
                    <a:lnTo>
                      <a:pt x="12" y="222"/>
                    </a:lnTo>
                    <a:lnTo>
                      <a:pt x="24" y="204"/>
                    </a:lnTo>
                    <a:lnTo>
                      <a:pt x="6" y="18"/>
                    </a:lnTo>
                    <a:lnTo>
                      <a:pt x="24" y="24"/>
                    </a:lnTo>
                    <a:lnTo>
                      <a:pt x="48" y="12"/>
                    </a:lnTo>
                    <a:lnTo>
                      <a:pt x="162" y="0"/>
                    </a:lnTo>
                    <a:lnTo>
                      <a:pt x="186" y="204"/>
                    </a:lnTo>
                    <a:lnTo>
                      <a:pt x="186" y="228"/>
                    </a:lnTo>
                    <a:lnTo>
                      <a:pt x="150" y="240"/>
                    </a:lnTo>
                    <a:lnTo>
                      <a:pt x="156" y="252"/>
                    </a:lnTo>
                    <a:lnTo>
                      <a:pt x="126" y="300"/>
                    </a:lnTo>
                    <a:lnTo>
                      <a:pt x="108" y="300"/>
                    </a:lnTo>
                    <a:lnTo>
                      <a:pt x="102" y="288"/>
                    </a:lnTo>
                    <a:lnTo>
                      <a:pt x="84" y="312"/>
                    </a:lnTo>
                    <a:lnTo>
                      <a:pt x="72" y="306"/>
                    </a:lnTo>
                    <a:lnTo>
                      <a:pt x="60" y="324"/>
                    </a:lnTo>
                    <a:lnTo>
                      <a:pt x="24" y="312"/>
                    </a:lnTo>
                    <a:lnTo>
                      <a:pt x="24" y="324"/>
                    </a:lnTo>
                    <a:lnTo>
                      <a:pt x="12" y="318"/>
                    </a:lnTo>
                    <a:lnTo>
                      <a:pt x="6" y="324"/>
                    </a:lnTo>
                    <a:lnTo>
                      <a:pt x="0" y="324"/>
                    </a:lnTo>
                    <a:lnTo>
                      <a:pt x="0" y="33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49" name="Freeform 425"/>
              <p:cNvSpPr>
                <a:spLocks noChangeAspect="1"/>
              </p:cNvSpPr>
              <p:nvPr/>
            </p:nvSpPr>
            <p:spPr bwMode="auto">
              <a:xfrm>
                <a:off x="2877" y="1752"/>
                <a:ext cx="372" cy="246"/>
              </a:xfrm>
              <a:custGeom>
                <a:avLst/>
                <a:gdLst>
                  <a:gd name="T0" fmla="*/ 306 w 372"/>
                  <a:gd name="T1" fmla="*/ 246 h 246"/>
                  <a:gd name="T2" fmla="*/ 288 w 372"/>
                  <a:gd name="T3" fmla="*/ 228 h 246"/>
                  <a:gd name="T4" fmla="*/ 54 w 372"/>
                  <a:gd name="T5" fmla="*/ 234 h 246"/>
                  <a:gd name="T6" fmla="*/ 42 w 372"/>
                  <a:gd name="T7" fmla="*/ 180 h 246"/>
                  <a:gd name="T8" fmla="*/ 12 w 372"/>
                  <a:gd name="T9" fmla="*/ 90 h 246"/>
                  <a:gd name="T10" fmla="*/ 0 w 372"/>
                  <a:gd name="T11" fmla="*/ 66 h 246"/>
                  <a:gd name="T12" fmla="*/ 12 w 372"/>
                  <a:gd name="T13" fmla="*/ 36 h 246"/>
                  <a:gd name="T14" fmla="*/ 6 w 372"/>
                  <a:gd name="T15" fmla="*/ 12 h 246"/>
                  <a:gd name="T16" fmla="*/ 12 w 372"/>
                  <a:gd name="T17" fmla="*/ 6 h 246"/>
                  <a:gd name="T18" fmla="*/ 306 w 372"/>
                  <a:gd name="T19" fmla="*/ 0 h 246"/>
                  <a:gd name="T20" fmla="*/ 318 w 372"/>
                  <a:gd name="T21" fmla="*/ 18 h 246"/>
                  <a:gd name="T22" fmla="*/ 312 w 372"/>
                  <a:gd name="T23" fmla="*/ 36 h 246"/>
                  <a:gd name="T24" fmla="*/ 318 w 372"/>
                  <a:gd name="T25" fmla="*/ 60 h 246"/>
                  <a:gd name="T26" fmla="*/ 342 w 372"/>
                  <a:gd name="T27" fmla="*/ 78 h 246"/>
                  <a:gd name="T28" fmla="*/ 372 w 372"/>
                  <a:gd name="T29" fmla="*/ 108 h 246"/>
                  <a:gd name="T30" fmla="*/ 372 w 372"/>
                  <a:gd name="T31" fmla="*/ 126 h 246"/>
                  <a:gd name="T32" fmla="*/ 360 w 372"/>
                  <a:gd name="T33" fmla="*/ 150 h 246"/>
                  <a:gd name="T34" fmla="*/ 324 w 372"/>
                  <a:gd name="T35" fmla="*/ 162 h 246"/>
                  <a:gd name="T36" fmla="*/ 330 w 372"/>
                  <a:gd name="T37" fmla="*/ 198 h 246"/>
                  <a:gd name="T38" fmla="*/ 324 w 372"/>
                  <a:gd name="T39" fmla="*/ 222 h 246"/>
                  <a:gd name="T40" fmla="*/ 306 w 372"/>
                  <a:gd name="T41" fmla="*/ 234 h 246"/>
                  <a:gd name="T42" fmla="*/ 306 w 372"/>
                  <a:gd name="T43" fmla="*/ 2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2"/>
                  <a:gd name="T67" fmla="*/ 0 h 246"/>
                  <a:gd name="T68" fmla="*/ 372 w 372"/>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2" h="246">
                    <a:moveTo>
                      <a:pt x="306" y="246"/>
                    </a:moveTo>
                    <a:lnTo>
                      <a:pt x="288" y="228"/>
                    </a:lnTo>
                    <a:lnTo>
                      <a:pt x="54" y="234"/>
                    </a:lnTo>
                    <a:lnTo>
                      <a:pt x="42" y="180"/>
                    </a:lnTo>
                    <a:lnTo>
                      <a:pt x="12" y="90"/>
                    </a:lnTo>
                    <a:lnTo>
                      <a:pt x="0" y="66"/>
                    </a:lnTo>
                    <a:lnTo>
                      <a:pt x="12" y="36"/>
                    </a:lnTo>
                    <a:lnTo>
                      <a:pt x="6" y="12"/>
                    </a:lnTo>
                    <a:lnTo>
                      <a:pt x="12" y="6"/>
                    </a:lnTo>
                    <a:lnTo>
                      <a:pt x="306" y="0"/>
                    </a:lnTo>
                    <a:lnTo>
                      <a:pt x="318" y="18"/>
                    </a:lnTo>
                    <a:lnTo>
                      <a:pt x="312" y="36"/>
                    </a:lnTo>
                    <a:lnTo>
                      <a:pt x="318" y="60"/>
                    </a:lnTo>
                    <a:lnTo>
                      <a:pt x="342" y="78"/>
                    </a:lnTo>
                    <a:lnTo>
                      <a:pt x="372" y="108"/>
                    </a:lnTo>
                    <a:lnTo>
                      <a:pt x="372" y="126"/>
                    </a:lnTo>
                    <a:lnTo>
                      <a:pt x="360" y="150"/>
                    </a:lnTo>
                    <a:lnTo>
                      <a:pt x="324" y="162"/>
                    </a:lnTo>
                    <a:lnTo>
                      <a:pt x="330" y="198"/>
                    </a:lnTo>
                    <a:lnTo>
                      <a:pt x="324" y="222"/>
                    </a:lnTo>
                    <a:lnTo>
                      <a:pt x="306" y="234"/>
                    </a:lnTo>
                    <a:lnTo>
                      <a:pt x="306" y="24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50" name="Freeform 426"/>
              <p:cNvSpPr>
                <a:spLocks noChangeAspect="1"/>
              </p:cNvSpPr>
              <p:nvPr/>
            </p:nvSpPr>
            <p:spPr bwMode="auto">
              <a:xfrm>
                <a:off x="2877" y="1752"/>
                <a:ext cx="372" cy="252"/>
              </a:xfrm>
              <a:custGeom>
                <a:avLst/>
                <a:gdLst>
                  <a:gd name="T0" fmla="*/ 306 w 372"/>
                  <a:gd name="T1" fmla="*/ 246 h 252"/>
                  <a:gd name="T2" fmla="*/ 288 w 372"/>
                  <a:gd name="T3" fmla="*/ 228 h 252"/>
                  <a:gd name="T4" fmla="*/ 54 w 372"/>
                  <a:gd name="T5" fmla="*/ 234 h 252"/>
                  <a:gd name="T6" fmla="*/ 42 w 372"/>
                  <a:gd name="T7" fmla="*/ 180 h 252"/>
                  <a:gd name="T8" fmla="*/ 12 w 372"/>
                  <a:gd name="T9" fmla="*/ 90 h 252"/>
                  <a:gd name="T10" fmla="*/ 0 w 372"/>
                  <a:gd name="T11" fmla="*/ 66 h 252"/>
                  <a:gd name="T12" fmla="*/ 12 w 372"/>
                  <a:gd name="T13" fmla="*/ 36 h 252"/>
                  <a:gd name="T14" fmla="*/ 6 w 372"/>
                  <a:gd name="T15" fmla="*/ 12 h 252"/>
                  <a:gd name="T16" fmla="*/ 12 w 372"/>
                  <a:gd name="T17" fmla="*/ 6 h 252"/>
                  <a:gd name="T18" fmla="*/ 306 w 372"/>
                  <a:gd name="T19" fmla="*/ 0 h 252"/>
                  <a:gd name="T20" fmla="*/ 318 w 372"/>
                  <a:gd name="T21" fmla="*/ 18 h 252"/>
                  <a:gd name="T22" fmla="*/ 312 w 372"/>
                  <a:gd name="T23" fmla="*/ 36 h 252"/>
                  <a:gd name="T24" fmla="*/ 318 w 372"/>
                  <a:gd name="T25" fmla="*/ 60 h 252"/>
                  <a:gd name="T26" fmla="*/ 342 w 372"/>
                  <a:gd name="T27" fmla="*/ 78 h 252"/>
                  <a:gd name="T28" fmla="*/ 372 w 372"/>
                  <a:gd name="T29" fmla="*/ 108 h 252"/>
                  <a:gd name="T30" fmla="*/ 372 w 372"/>
                  <a:gd name="T31" fmla="*/ 126 h 252"/>
                  <a:gd name="T32" fmla="*/ 360 w 372"/>
                  <a:gd name="T33" fmla="*/ 150 h 252"/>
                  <a:gd name="T34" fmla="*/ 324 w 372"/>
                  <a:gd name="T35" fmla="*/ 162 h 252"/>
                  <a:gd name="T36" fmla="*/ 330 w 372"/>
                  <a:gd name="T37" fmla="*/ 198 h 252"/>
                  <a:gd name="T38" fmla="*/ 324 w 372"/>
                  <a:gd name="T39" fmla="*/ 222 h 252"/>
                  <a:gd name="T40" fmla="*/ 306 w 372"/>
                  <a:gd name="T41" fmla="*/ 234 h 252"/>
                  <a:gd name="T42" fmla="*/ 306 w 372"/>
                  <a:gd name="T43" fmla="*/ 246 h 252"/>
                  <a:gd name="T44" fmla="*/ 306 w 372"/>
                  <a:gd name="T45" fmla="*/ 252 h 2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2"/>
                  <a:gd name="T70" fmla="*/ 0 h 252"/>
                  <a:gd name="T71" fmla="*/ 372 w 372"/>
                  <a:gd name="T72" fmla="*/ 252 h 2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2" h="252">
                    <a:moveTo>
                      <a:pt x="306" y="246"/>
                    </a:moveTo>
                    <a:lnTo>
                      <a:pt x="288" y="228"/>
                    </a:lnTo>
                    <a:lnTo>
                      <a:pt x="54" y="234"/>
                    </a:lnTo>
                    <a:lnTo>
                      <a:pt x="42" y="180"/>
                    </a:lnTo>
                    <a:lnTo>
                      <a:pt x="12" y="90"/>
                    </a:lnTo>
                    <a:lnTo>
                      <a:pt x="0" y="66"/>
                    </a:lnTo>
                    <a:lnTo>
                      <a:pt x="12" y="36"/>
                    </a:lnTo>
                    <a:lnTo>
                      <a:pt x="6" y="12"/>
                    </a:lnTo>
                    <a:lnTo>
                      <a:pt x="12" y="6"/>
                    </a:lnTo>
                    <a:lnTo>
                      <a:pt x="306" y="0"/>
                    </a:lnTo>
                    <a:lnTo>
                      <a:pt x="318" y="18"/>
                    </a:lnTo>
                    <a:lnTo>
                      <a:pt x="312" y="36"/>
                    </a:lnTo>
                    <a:lnTo>
                      <a:pt x="318" y="60"/>
                    </a:lnTo>
                    <a:lnTo>
                      <a:pt x="342" y="78"/>
                    </a:lnTo>
                    <a:lnTo>
                      <a:pt x="372" y="108"/>
                    </a:lnTo>
                    <a:lnTo>
                      <a:pt x="372" y="126"/>
                    </a:lnTo>
                    <a:lnTo>
                      <a:pt x="360" y="150"/>
                    </a:lnTo>
                    <a:lnTo>
                      <a:pt x="324" y="162"/>
                    </a:lnTo>
                    <a:lnTo>
                      <a:pt x="330" y="198"/>
                    </a:lnTo>
                    <a:lnTo>
                      <a:pt x="324" y="222"/>
                    </a:lnTo>
                    <a:lnTo>
                      <a:pt x="306" y="234"/>
                    </a:lnTo>
                    <a:lnTo>
                      <a:pt x="306" y="246"/>
                    </a:lnTo>
                    <a:lnTo>
                      <a:pt x="306" y="25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51" name="Freeform 427"/>
              <p:cNvSpPr>
                <a:spLocks noChangeAspect="1"/>
              </p:cNvSpPr>
              <p:nvPr/>
            </p:nvSpPr>
            <p:spPr bwMode="auto">
              <a:xfrm>
                <a:off x="2541" y="2022"/>
                <a:ext cx="456" cy="246"/>
              </a:xfrm>
              <a:custGeom>
                <a:avLst/>
                <a:gdLst>
                  <a:gd name="T0" fmla="*/ 414 w 456"/>
                  <a:gd name="T1" fmla="*/ 12 h 246"/>
                  <a:gd name="T2" fmla="*/ 438 w 456"/>
                  <a:gd name="T3" fmla="*/ 24 h 246"/>
                  <a:gd name="T4" fmla="*/ 426 w 456"/>
                  <a:gd name="T5" fmla="*/ 48 h 246"/>
                  <a:gd name="T6" fmla="*/ 456 w 456"/>
                  <a:gd name="T7" fmla="*/ 78 h 246"/>
                  <a:gd name="T8" fmla="*/ 456 w 456"/>
                  <a:gd name="T9" fmla="*/ 246 h 246"/>
                  <a:gd name="T10" fmla="*/ 0 w 456"/>
                  <a:gd name="T11" fmla="*/ 234 h 246"/>
                  <a:gd name="T12" fmla="*/ 12 w 456"/>
                  <a:gd name="T13" fmla="*/ 0 h 246"/>
                  <a:gd name="T14" fmla="*/ 414 w 456"/>
                  <a:gd name="T15" fmla="*/ 12 h 246"/>
                  <a:gd name="T16" fmla="*/ 0 60000 65536"/>
                  <a:gd name="T17" fmla="*/ 0 60000 65536"/>
                  <a:gd name="T18" fmla="*/ 0 60000 65536"/>
                  <a:gd name="T19" fmla="*/ 0 60000 65536"/>
                  <a:gd name="T20" fmla="*/ 0 60000 65536"/>
                  <a:gd name="T21" fmla="*/ 0 60000 65536"/>
                  <a:gd name="T22" fmla="*/ 0 60000 65536"/>
                  <a:gd name="T23" fmla="*/ 0 60000 65536"/>
                  <a:gd name="T24" fmla="*/ 0 w 456"/>
                  <a:gd name="T25" fmla="*/ 0 h 246"/>
                  <a:gd name="T26" fmla="*/ 456 w 456"/>
                  <a:gd name="T27" fmla="*/ 246 h 2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6" h="246">
                    <a:moveTo>
                      <a:pt x="414" y="12"/>
                    </a:moveTo>
                    <a:lnTo>
                      <a:pt x="438" y="24"/>
                    </a:lnTo>
                    <a:lnTo>
                      <a:pt x="426" y="48"/>
                    </a:lnTo>
                    <a:lnTo>
                      <a:pt x="456" y="78"/>
                    </a:lnTo>
                    <a:lnTo>
                      <a:pt x="456" y="246"/>
                    </a:lnTo>
                    <a:lnTo>
                      <a:pt x="0" y="234"/>
                    </a:lnTo>
                    <a:lnTo>
                      <a:pt x="12" y="0"/>
                    </a:lnTo>
                    <a:lnTo>
                      <a:pt x="414" y="1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52" name="Freeform 428"/>
              <p:cNvSpPr>
                <a:spLocks noChangeAspect="1"/>
              </p:cNvSpPr>
              <p:nvPr/>
            </p:nvSpPr>
            <p:spPr bwMode="auto">
              <a:xfrm>
                <a:off x="2541" y="2022"/>
                <a:ext cx="456" cy="246"/>
              </a:xfrm>
              <a:custGeom>
                <a:avLst/>
                <a:gdLst>
                  <a:gd name="T0" fmla="*/ 414 w 456"/>
                  <a:gd name="T1" fmla="*/ 12 h 246"/>
                  <a:gd name="T2" fmla="*/ 438 w 456"/>
                  <a:gd name="T3" fmla="*/ 24 h 246"/>
                  <a:gd name="T4" fmla="*/ 426 w 456"/>
                  <a:gd name="T5" fmla="*/ 48 h 246"/>
                  <a:gd name="T6" fmla="*/ 456 w 456"/>
                  <a:gd name="T7" fmla="*/ 78 h 246"/>
                  <a:gd name="T8" fmla="*/ 456 w 456"/>
                  <a:gd name="T9" fmla="*/ 246 h 246"/>
                  <a:gd name="T10" fmla="*/ 0 w 456"/>
                  <a:gd name="T11" fmla="*/ 234 h 246"/>
                  <a:gd name="T12" fmla="*/ 12 w 456"/>
                  <a:gd name="T13" fmla="*/ 0 h 246"/>
                  <a:gd name="T14" fmla="*/ 414 w 456"/>
                  <a:gd name="T15" fmla="*/ 12 h 246"/>
                  <a:gd name="T16" fmla="*/ 414 w 456"/>
                  <a:gd name="T17" fmla="*/ 18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
                  <a:gd name="T28" fmla="*/ 0 h 246"/>
                  <a:gd name="T29" fmla="*/ 456 w 456"/>
                  <a:gd name="T30" fmla="*/ 246 h 2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 h="246">
                    <a:moveTo>
                      <a:pt x="414" y="12"/>
                    </a:moveTo>
                    <a:lnTo>
                      <a:pt x="438" y="24"/>
                    </a:lnTo>
                    <a:lnTo>
                      <a:pt x="426" y="48"/>
                    </a:lnTo>
                    <a:lnTo>
                      <a:pt x="456" y="78"/>
                    </a:lnTo>
                    <a:lnTo>
                      <a:pt x="456" y="246"/>
                    </a:lnTo>
                    <a:lnTo>
                      <a:pt x="0" y="234"/>
                    </a:lnTo>
                    <a:lnTo>
                      <a:pt x="12" y="0"/>
                    </a:lnTo>
                    <a:lnTo>
                      <a:pt x="414" y="12"/>
                    </a:lnTo>
                    <a:lnTo>
                      <a:pt x="414" y="1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53" name="Freeform 429"/>
              <p:cNvSpPr>
                <a:spLocks noChangeAspect="1"/>
              </p:cNvSpPr>
              <p:nvPr/>
            </p:nvSpPr>
            <p:spPr bwMode="auto">
              <a:xfrm>
                <a:off x="3321" y="2064"/>
                <a:ext cx="450" cy="228"/>
              </a:xfrm>
              <a:custGeom>
                <a:avLst/>
                <a:gdLst>
                  <a:gd name="T0" fmla="*/ 360 w 450"/>
                  <a:gd name="T1" fmla="*/ 186 h 228"/>
                  <a:gd name="T2" fmla="*/ 84 w 450"/>
                  <a:gd name="T3" fmla="*/ 210 h 228"/>
                  <a:gd name="T4" fmla="*/ 84 w 450"/>
                  <a:gd name="T5" fmla="*/ 222 h 228"/>
                  <a:gd name="T6" fmla="*/ 0 w 450"/>
                  <a:gd name="T7" fmla="*/ 228 h 228"/>
                  <a:gd name="T8" fmla="*/ 6 w 450"/>
                  <a:gd name="T9" fmla="*/ 222 h 228"/>
                  <a:gd name="T10" fmla="*/ 18 w 450"/>
                  <a:gd name="T11" fmla="*/ 222 h 228"/>
                  <a:gd name="T12" fmla="*/ 12 w 450"/>
                  <a:gd name="T13" fmla="*/ 192 h 228"/>
                  <a:gd name="T14" fmla="*/ 12 w 450"/>
                  <a:gd name="T15" fmla="*/ 186 h 228"/>
                  <a:gd name="T16" fmla="*/ 24 w 450"/>
                  <a:gd name="T17" fmla="*/ 168 h 228"/>
                  <a:gd name="T18" fmla="*/ 60 w 450"/>
                  <a:gd name="T19" fmla="*/ 180 h 228"/>
                  <a:gd name="T20" fmla="*/ 54 w 450"/>
                  <a:gd name="T21" fmla="*/ 156 h 228"/>
                  <a:gd name="T22" fmla="*/ 78 w 450"/>
                  <a:gd name="T23" fmla="*/ 144 h 228"/>
                  <a:gd name="T24" fmla="*/ 72 w 450"/>
                  <a:gd name="T25" fmla="*/ 132 h 228"/>
                  <a:gd name="T26" fmla="*/ 78 w 450"/>
                  <a:gd name="T27" fmla="*/ 120 h 228"/>
                  <a:gd name="T28" fmla="*/ 84 w 450"/>
                  <a:gd name="T29" fmla="*/ 120 h 228"/>
                  <a:gd name="T30" fmla="*/ 90 w 450"/>
                  <a:gd name="T31" fmla="*/ 114 h 228"/>
                  <a:gd name="T32" fmla="*/ 102 w 450"/>
                  <a:gd name="T33" fmla="*/ 120 h 228"/>
                  <a:gd name="T34" fmla="*/ 102 w 450"/>
                  <a:gd name="T35" fmla="*/ 108 h 228"/>
                  <a:gd name="T36" fmla="*/ 138 w 450"/>
                  <a:gd name="T37" fmla="*/ 120 h 228"/>
                  <a:gd name="T38" fmla="*/ 150 w 450"/>
                  <a:gd name="T39" fmla="*/ 102 h 228"/>
                  <a:gd name="T40" fmla="*/ 162 w 450"/>
                  <a:gd name="T41" fmla="*/ 108 h 228"/>
                  <a:gd name="T42" fmla="*/ 180 w 450"/>
                  <a:gd name="T43" fmla="*/ 84 h 228"/>
                  <a:gd name="T44" fmla="*/ 186 w 450"/>
                  <a:gd name="T45" fmla="*/ 96 h 228"/>
                  <a:gd name="T46" fmla="*/ 204 w 450"/>
                  <a:gd name="T47" fmla="*/ 96 h 228"/>
                  <a:gd name="T48" fmla="*/ 234 w 450"/>
                  <a:gd name="T49" fmla="*/ 48 h 228"/>
                  <a:gd name="T50" fmla="*/ 228 w 450"/>
                  <a:gd name="T51" fmla="*/ 36 h 228"/>
                  <a:gd name="T52" fmla="*/ 264 w 450"/>
                  <a:gd name="T53" fmla="*/ 24 h 228"/>
                  <a:gd name="T54" fmla="*/ 264 w 450"/>
                  <a:gd name="T55" fmla="*/ 0 h 228"/>
                  <a:gd name="T56" fmla="*/ 288 w 450"/>
                  <a:gd name="T57" fmla="*/ 0 h 228"/>
                  <a:gd name="T58" fmla="*/ 300 w 450"/>
                  <a:gd name="T59" fmla="*/ 18 h 228"/>
                  <a:gd name="T60" fmla="*/ 336 w 450"/>
                  <a:gd name="T61" fmla="*/ 30 h 228"/>
                  <a:gd name="T62" fmla="*/ 384 w 450"/>
                  <a:gd name="T63" fmla="*/ 12 h 228"/>
                  <a:gd name="T64" fmla="*/ 402 w 450"/>
                  <a:gd name="T65" fmla="*/ 36 h 228"/>
                  <a:gd name="T66" fmla="*/ 402 w 450"/>
                  <a:gd name="T67" fmla="*/ 36 h 228"/>
                  <a:gd name="T68" fmla="*/ 414 w 450"/>
                  <a:gd name="T69" fmla="*/ 72 h 228"/>
                  <a:gd name="T70" fmla="*/ 450 w 450"/>
                  <a:gd name="T71" fmla="*/ 102 h 228"/>
                  <a:gd name="T72" fmla="*/ 390 w 450"/>
                  <a:gd name="T73" fmla="*/ 174 h 228"/>
                  <a:gd name="T74" fmla="*/ 360 w 450"/>
                  <a:gd name="T75" fmla="*/ 186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0"/>
                  <a:gd name="T115" fmla="*/ 0 h 228"/>
                  <a:gd name="T116" fmla="*/ 450 w 45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0" h="228">
                    <a:moveTo>
                      <a:pt x="360" y="186"/>
                    </a:moveTo>
                    <a:lnTo>
                      <a:pt x="84" y="210"/>
                    </a:lnTo>
                    <a:lnTo>
                      <a:pt x="84" y="222"/>
                    </a:lnTo>
                    <a:lnTo>
                      <a:pt x="0" y="228"/>
                    </a:lnTo>
                    <a:lnTo>
                      <a:pt x="6" y="222"/>
                    </a:lnTo>
                    <a:lnTo>
                      <a:pt x="18" y="222"/>
                    </a:lnTo>
                    <a:lnTo>
                      <a:pt x="12" y="192"/>
                    </a:lnTo>
                    <a:lnTo>
                      <a:pt x="12" y="186"/>
                    </a:lnTo>
                    <a:lnTo>
                      <a:pt x="24" y="168"/>
                    </a:lnTo>
                    <a:lnTo>
                      <a:pt x="60" y="180"/>
                    </a:lnTo>
                    <a:lnTo>
                      <a:pt x="54" y="156"/>
                    </a:lnTo>
                    <a:lnTo>
                      <a:pt x="78" y="144"/>
                    </a:lnTo>
                    <a:lnTo>
                      <a:pt x="72" y="132"/>
                    </a:lnTo>
                    <a:lnTo>
                      <a:pt x="78" y="120"/>
                    </a:lnTo>
                    <a:lnTo>
                      <a:pt x="84" y="120"/>
                    </a:lnTo>
                    <a:lnTo>
                      <a:pt x="90" y="114"/>
                    </a:lnTo>
                    <a:lnTo>
                      <a:pt x="102" y="120"/>
                    </a:lnTo>
                    <a:lnTo>
                      <a:pt x="102" y="108"/>
                    </a:lnTo>
                    <a:lnTo>
                      <a:pt x="138" y="120"/>
                    </a:lnTo>
                    <a:lnTo>
                      <a:pt x="150" y="102"/>
                    </a:lnTo>
                    <a:lnTo>
                      <a:pt x="162" y="108"/>
                    </a:lnTo>
                    <a:lnTo>
                      <a:pt x="180" y="84"/>
                    </a:lnTo>
                    <a:lnTo>
                      <a:pt x="186" y="96"/>
                    </a:lnTo>
                    <a:lnTo>
                      <a:pt x="204" y="96"/>
                    </a:lnTo>
                    <a:lnTo>
                      <a:pt x="234" y="48"/>
                    </a:lnTo>
                    <a:lnTo>
                      <a:pt x="228" y="36"/>
                    </a:lnTo>
                    <a:lnTo>
                      <a:pt x="264" y="24"/>
                    </a:lnTo>
                    <a:lnTo>
                      <a:pt x="264" y="0"/>
                    </a:lnTo>
                    <a:lnTo>
                      <a:pt x="288" y="0"/>
                    </a:lnTo>
                    <a:lnTo>
                      <a:pt x="300" y="18"/>
                    </a:lnTo>
                    <a:lnTo>
                      <a:pt x="336" y="30"/>
                    </a:lnTo>
                    <a:lnTo>
                      <a:pt x="384" y="12"/>
                    </a:lnTo>
                    <a:lnTo>
                      <a:pt x="402" y="36"/>
                    </a:lnTo>
                    <a:lnTo>
                      <a:pt x="414" y="72"/>
                    </a:lnTo>
                    <a:lnTo>
                      <a:pt x="450" y="102"/>
                    </a:lnTo>
                    <a:lnTo>
                      <a:pt x="390" y="174"/>
                    </a:lnTo>
                    <a:lnTo>
                      <a:pt x="360" y="18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54" name="Freeform 430"/>
              <p:cNvSpPr>
                <a:spLocks noChangeAspect="1"/>
              </p:cNvSpPr>
              <p:nvPr/>
            </p:nvSpPr>
            <p:spPr bwMode="auto">
              <a:xfrm>
                <a:off x="3321" y="2064"/>
                <a:ext cx="450" cy="228"/>
              </a:xfrm>
              <a:custGeom>
                <a:avLst/>
                <a:gdLst>
                  <a:gd name="T0" fmla="*/ 360 w 450"/>
                  <a:gd name="T1" fmla="*/ 186 h 228"/>
                  <a:gd name="T2" fmla="*/ 84 w 450"/>
                  <a:gd name="T3" fmla="*/ 210 h 228"/>
                  <a:gd name="T4" fmla="*/ 84 w 450"/>
                  <a:gd name="T5" fmla="*/ 222 h 228"/>
                  <a:gd name="T6" fmla="*/ 0 w 450"/>
                  <a:gd name="T7" fmla="*/ 228 h 228"/>
                  <a:gd name="T8" fmla="*/ 6 w 450"/>
                  <a:gd name="T9" fmla="*/ 222 h 228"/>
                  <a:gd name="T10" fmla="*/ 18 w 450"/>
                  <a:gd name="T11" fmla="*/ 222 h 228"/>
                  <a:gd name="T12" fmla="*/ 12 w 450"/>
                  <a:gd name="T13" fmla="*/ 192 h 228"/>
                  <a:gd name="T14" fmla="*/ 12 w 450"/>
                  <a:gd name="T15" fmla="*/ 186 h 228"/>
                  <a:gd name="T16" fmla="*/ 24 w 450"/>
                  <a:gd name="T17" fmla="*/ 168 h 228"/>
                  <a:gd name="T18" fmla="*/ 60 w 450"/>
                  <a:gd name="T19" fmla="*/ 180 h 228"/>
                  <a:gd name="T20" fmla="*/ 54 w 450"/>
                  <a:gd name="T21" fmla="*/ 156 h 228"/>
                  <a:gd name="T22" fmla="*/ 78 w 450"/>
                  <a:gd name="T23" fmla="*/ 144 h 228"/>
                  <a:gd name="T24" fmla="*/ 72 w 450"/>
                  <a:gd name="T25" fmla="*/ 132 h 228"/>
                  <a:gd name="T26" fmla="*/ 78 w 450"/>
                  <a:gd name="T27" fmla="*/ 120 h 228"/>
                  <a:gd name="T28" fmla="*/ 84 w 450"/>
                  <a:gd name="T29" fmla="*/ 120 h 228"/>
                  <a:gd name="T30" fmla="*/ 90 w 450"/>
                  <a:gd name="T31" fmla="*/ 114 h 228"/>
                  <a:gd name="T32" fmla="*/ 102 w 450"/>
                  <a:gd name="T33" fmla="*/ 120 h 228"/>
                  <a:gd name="T34" fmla="*/ 102 w 450"/>
                  <a:gd name="T35" fmla="*/ 108 h 228"/>
                  <a:gd name="T36" fmla="*/ 138 w 450"/>
                  <a:gd name="T37" fmla="*/ 120 h 228"/>
                  <a:gd name="T38" fmla="*/ 150 w 450"/>
                  <a:gd name="T39" fmla="*/ 102 h 228"/>
                  <a:gd name="T40" fmla="*/ 162 w 450"/>
                  <a:gd name="T41" fmla="*/ 108 h 228"/>
                  <a:gd name="T42" fmla="*/ 180 w 450"/>
                  <a:gd name="T43" fmla="*/ 84 h 228"/>
                  <a:gd name="T44" fmla="*/ 186 w 450"/>
                  <a:gd name="T45" fmla="*/ 96 h 228"/>
                  <a:gd name="T46" fmla="*/ 204 w 450"/>
                  <a:gd name="T47" fmla="*/ 96 h 228"/>
                  <a:gd name="T48" fmla="*/ 234 w 450"/>
                  <a:gd name="T49" fmla="*/ 48 h 228"/>
                  <a:gd name="T50" fmla="*/ 228 w 450"/>
                  <a:gd name="T51" fmla="*/ 36 h 228"/>
                  <a:gd name="T52" fmla="*/ 264 w 450"/>
                  <a:gd name="T53" fmla="*/ 24 h 228"/>
                  <a:gd name="T54" fmla="*/ 264 w 450"/>
                  <a:gd name="T55" fmla="*/ 0 h 228"/>
                  <a:gd name="T56" fmla="*/ 288 w 450"/>
                  <a:gd name="T57" fmla="*/ 0 h 228"/>
                  <a:gd name="T58" fmla="*/ 300 w 450"/>
                  <a:gd name="T59" fmla="*/ 18 h 228"/>
                  <a:gd name="T60" fmla="*/ 336 w 450"/>
                  <a:gd name="T61" fmla="*/ 30 h 228"/>
                  <a:gd name="T62" fmla="*/ 384 w 450"/>
                  <a:gd name="T63" fmla="*/ 12 h 228"/>
                  <a:gd name="T64" fmla="*/ 402 w 450"/>
                  <a:gd name="T65" fmla="*/ 36 h 228"/>
                  <a:gd name="T66" fmla="*/ 408 w 450"/>
                  <a:gd name="T67" fmla="*/ 36 h 228"/>
                  <a:gd name="T68" fmla="*/ 402 w 450"/>
                  <a:gd name="T69" fmla="*/ 36 h 228"/>
                  <a:gd name="T70" fmla="*/ 414 w 450"/>
                  <a:gd name="T71" fmla="*/ 72 h 228"/>
                  <a:gd name="T72" fmla="*/ 450 w 450"/>
                  <a:gd name="T73" fmla="*/ 102 h 228"/>
                  <a:gd name="T74" fmla="*/ 390 w 450"/>
                  <a:gd name="T75" fmla="*/ 174 h 228"/>
                  <a:gd name="T76" fmla="*/ 360 w 450"/>
                  <a:gd name="T77" fmla="*/ 186 h 228"/>
                  <a:gd name="T78" fmla="*/ 360 w 450"/>
                  <a:gd name="T79" fmla="*/ 192 h 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0"/>
                  <a:gd name="T121" fmla="*/ 0 h 228"/>
                  <a:gd name="T122" fmla="*/ 450 w 450"/>
                  <a:gd name="T123" fmla="*/ 228 h 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0" h="228">
                    <a:moveTo>
                      <a:pt x="360" y="186"/>
                    </a:moveTo>
                    <a:lnTo>
                      <a:pt x="84" y="210"/>
                    </a:lnTo>
                    <a:lnTo>
                      <a:pt x="84" y="222"/>
                    </a:lnTo>
                    <a:lnTo>
                      <a:pt x="0" y="228"/>
                    </a:lnTo>
                    <a:lnTo>
                      <a:pt x="6" y="222"/>
                    </a:lnTo>
                    <a:lnTo>
                      <a:pt x="18" y="222"/>
                    </a:lnTo>
                    <a:lnTo>
                      <a:pt x="12" y="192"/>
                    </a:lnTo>
                    <a:lnTo>
                      <a:pt x="12" y="186"/>
                    </a:lnTo>
                    <a:lnTo>
                      <a:pt x="24" y="168"/>
                    </a:lnTo>
                    <a:lnTo>
                      <a:pt x="60" y="180"/>
                    </a:lnTo>
                    <a:lnTo>
                      <a:pt x="54" y="156"/>
                    </a:lnTo>
                    <a:lnTo>
                      <a:pt x="78" y="144"/>
                    </a:lnTo>
                    <a:lnTo>
                      <a:pt x="72" y="132"/>
                    </a:lnTo>
                    <a:lnTo>
                      <a:pt x="78" y="120"/>
                    </a:lnTo>
                    <a:lnTo>
                      <a:pt x="84" y="120"/>
                    </a:lnTo>
                    <a:lnTo>
                      <a:pt x="90" y="114"/>
                    </a:lnTo>
                    <a:lnTo>
                      <a:pt x="102" y="120"/>
                    </a:lnTo>
                    <a:lnTo>
                      <a:pt x="102" y="108"/>
                    </a:lnTo>
                    <a:lnTo>
                      <a:pt x="138" y="120"/>
                    </a:lnTo>
                    <a:lnTo>
                      <a:pt x="150" y="102"/>
                    </a:lnTo>
                    <a:lnTo>
                      <a:pt x="162" y="108"/>
                    </a:lnTo>
                    <a:lnTo>
                      <a:pt x="180" y="84"/>
                    </a:lnTo>
                    <a:lnTo>
                      <a:pt x="186" y="96"/>
                    </a:lnTo>
                    <a:lnTo>
                      <a:pt x="204" y="96"/>
                    </a:lnTo>
                    <a:lnTo>
                      <a:pt x="234" y="48"/>
                    </a:lnTo>
                    <a:lnTo>
                      <a:pt x="228" y="36"/>
                    </a:lnTo>
                    <a:lnTo>
                      <a:pt x="264" y="24"/>
                    </a:lnTo>
                    <a:lnTo>
                      <a:pt x="264" y="0"/>
                    </a:lnTo>
                    <a:lnTo>
                      <a:pt x="288" y="0"/>
                    </a:lnTo>
                    <a:lnTo>
                      <a:pt x="300" y="18"/>
                    </a:lnTo>
                    <a:lnTo>
                      <a:pt x="336" y="30"/>
                    </a:lnTo>
                    <a:lnTo>
                      <a:pt x="384" y="12"/>
                    </a:lnTo>
                    <a:lnTo>
                      <a:pt x="402" y="36"/>
                    </a:lnTo>
                    <a:lnTo>
                      <a:pt x="408" y="36"/>
                    </a:lnTo>
                    <a:lnTo>
                      <a:pt x="402" y="36"/>
                    </a:lnTo>
                    <a:lnTo>
                      <a:pt x="414" y="72"/>
                    </a:lnTo>
                    <a:lnTo>
                      <a:pt x="450" y="102"/>
                    </a:lnTo>
                    <a:lnTo>
                      <a:pt x="390" y="174"/>
                    </a:lnTo>
                    <a:lnTo>
                      <a:pt x="360" y="186"/>
                    </a:lnTo>
                    <a:lnTo>
                      <a:pt x="360" y="19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55" name="Freeform 431"/>
              <p:cNvSpPr>
                <a:spLocks noChangeAspect="1"/>
              </p:cNvSpPr>
              <p:nvPr/>
            </p:nvSpPr>
            <p:spPr bwMode="auto">
              <a:xfrm>
                <a:off x="3039" y="2574"/>
                <a:ext cx="348" cy="306"/>
              </a:xfrm>
              <a:custGeom>
                <a:avLst/>
                <a:gdLst>
                  <a:gd name="T0" fmla="*/ 306 w 348"/>
                  <a:gd name="T1" fmla="*/ 210 h 306"/>
                  <a:gd name="T2" fmla="*/ 264 w 348"/>
                  <a:gd name="T3" fmla="*/ 198 h 306"/>
                  <a:gd name="T4" fmla="*/ 246 w 348"/>
                  <a:gd name="T5" fmla="*/ 216 h 306"/>
                  <a:gd name="T6" fmla="*/ 270 w 348"/>
                  <a:gd name="T7" fmla="*/ 228 h 306"/>
                  <a:gd name="T8" fmla="*/ 300 w 348"/>
                  <a:gd name="T9" fmla="*/ 216 h 306"/>
                  <a:gd name="T10" fmla="*/ 288 w 348"/>
                  <a:gd name="T11" fmla="*/ 228 h 306"/>
                  <a:gd name="T12" fmla="*/ 306 w 348"/>
                  <a:gd name="T13" fmla="*/ 234 h 306"/>
                  <a:gd name="T14" fmla="*/ 312 w 348"/>
                  <a:gd name="T15" fmla="*/ 222 h 306"/>
                  <a:gd name="T16" fmla="*/ 330 w 348"/>
                  <a:gd name="T17" fmla="*/ 210 h 306"/>
                  <a:gd name="T18" fmla="*/ 336 w 348"/>
                  <a:gd name="T19" fmla="*/ 234 h 306"/>
                  <a:gd name="T20" fmla="*/ 306 w 348"/>
                  <a:gd name="T21" fmla="*/ 258 h 306"/>
                  <a:gd name="T22" fmla="*/ 312 w 348"/>
                  <a:gd name="T23" fmla="*/ 270 h 306"/>
                  <a:gd name="T24" fmla="*/ 348 w 348"/>
                  <a:gd name="T25" fmla="*/ 288 h 306"/>
                  <a:gd name="T26" fmla="*/ 342 w 348"/>
                  <a:gd name="T27" fmla="*/ 300 h 306"/>
                  <a:gd name="T28" fmla="*/ 336 w 348"/>
                  <a:gd name="T29" fmla="*/ 294 h 306"/>
                  <a:gd name="T30" fmla="*/ 324 w 348"/>
                  <a:gd name="T31" fmla="*/ 306 h 306"/>
                  <a:gd name="T32" fmla="*/ 318 w 348"/>
                  <a:gd name="T33" fmla="*/ 282 h 306"/>
                  <a:gd name="T34" fmla="*/ 276 w 348"/>
                  <a:gd name="T35" fmla="*/ 270 h 306"/>
                  <a:gd name="T36" fmla="*/ 282 w 348"/>
                  <a:gd name="T37" fmla="*/ 288 h 306"/>
                  <a:gd name="T38" fmla="*/ 270 w 348"/>
                  <a:gd name="T39" fmla="*/ 300 h 306"/>
                  <a:gd name="T40" fmla="*/ 258 w 348"/>
                  <a:gd name="T41" fmla="*/ 282 h 306"/>
                  <a:gd name="T42" fmla="*/ 252 w 348"/>
                  <a:gd name="T43" fmla="*/ 294 h 306"/>
                  <a:gd name="T44" fmla="*/ 240 w 348"/>
                  <a:gd name="T45" fmla="*/ 282 h 306"/>
                  <a:gd name="T46" fmla="*/ 234 w 348"/>
                  <a:gd name="T47" fmla="*/ 300 h 306"/>
                  <a:gd name="T48" fmla="*/ 222 w 348"/>
                  <a:gd name="T49" fmla="*/ 300 h 306"/>
                  <a:gd name="T50" fmla="*/ 204 w 348"/>
                  <a:gd name="T51" fmla="*/ 294 h 306"/>
                  <a:gd name="T52" fmla="*/ 192 w 348"/>
                  <a:gd name="T53" fmla="*/ 270 h 306"/>
                  <a:gd name="T54" fmla="*/ 174 w 348"/>
                  <a:gd name="T55" fmla="*/ 270 h 306"/>
                  <a:gd name="T56" fmla="*/ 174 w 348"/>
                  <a:gd name="T57" fmla="*/ 252 h 306"/>
                  <a:gd name="T58" fmla="*/ 156 w 348"/>
                  <a:gd name="T59" fmla="*/ 258 h 306"/>
                  <a:gd name="T60" fmla="*/ 156 w 348"/>
                  <a:gd name="T61" fmla="*/ 246 h 306"/>
                  <a:gd name="T62" fmla="*/ 132 w 348"/>
                  <a:gd name="T63" fmla="*/ 252 h 306"/>
                  <a:gd name="T64" fmla="*/ 144 w 348"/>
                  <a:gd name="T65" fmla="*/ 264 h 306"/>
                  <a:gd name="T66" fmla="*/ 126 w 348"/>
                  <a:gd name="T67" fmla="*/ 270 h 306"/>
                  <a:gd name="T68" fmla="*/ 66 w 348"/>
                  <a:gd name="T69" fmla="*/ 252 h 306"/>
                  <a:gd name="T70" fmla="*/ 18 w 348"/>
                  <a:gd name="T71" fmla="*/ 258 h 306"/>
                  <a:gd name="T72" fmla="*/ 12 w 348"/>
                  <a:gd name="T73" fmla="*/ 252 h 306"/>
                  <a:gd name="T74" fmla="*/ 30 w 348"/>
                  <a:gd name="T75" fmla="*/ 234 h 306"/>
                  <a:gd name="T76" fmla="*/ 24 w 348"/>
                  <a:gd name="T77" fmla="*/ 192 h 306"/>
                  <a:gd name="T78" fmla="*/ 36 w 348"/>
                  <a:gd name="T79" fmla="*/ 156 h 306"/>
                  <a:gd name="T80" fmla="*/ 0 w 348"/>
                  <a:gd name="T81" fmla="*/ 84 h 306"/>
                  <a:gd name="T82" fmla="*/ 0 w 348"/>
                  <a:gd name="T83" fmla="*/ 6 h 306"/>
                  <a:gd name="T84" fmla="*/ 186 w 348"/>
                  <a:gd name="T85" fmla="*/ 0 h 306"/>
                  <a:gd name="T86" fmla="*/ 192 w 348"/>
                  <a:gd name="T87" fmla="*/ 6 h 306"/>
                  <a:gd name="T88" fmla="*/ 192 w 348"/>
                  <a:gd name="T89" fmla="*/ 30 h 306"/>
                  <a:gd name="T90" fmla="*/ 198 w 348"/>
                  <a:gd name="T91" fmla="*/ 30 h 306"/>
                  <a:gd name="T92" fmla="*/ 192 w 348"/>
                  <a:gd name="T93" fmla="*/ 36 h 306"/>
                  <a:gd name="T94" fmla="*/ 210 w 348"/>
                  <a:gd name="T95" fmla="*/ 54 h 306"/>
                  <a:gd name="T96" fmla="*/ 192 w 348"/>
                  <a:gd name="T97" fmla="*/ 60 h 306"/>
                  <a:gd name="T98" fmla="*/ 204 w 348"/>
                  <a:gd name="T99" fmla="*/ 66 h 306"/>
                  <a:gd name="T100" fmla="*/ 174 w 348"/>
                  <a:gd name="T101" fmla="*/ 108 h 306"/>
                  <a:gd name="T102" fmla="*/ 168 w 348"/>
                  <a:gd name="T103" fmla="*/ 156 h 306"/>
                  <a:gd name="T104" fmla="*/ 288 w 348"/>
                  <a:gd name="T105" fmla="*/ 150 h 306"/>
                  <a:gd name="T106" fmla="*/ 288 w 348"/>
                  <a:gd name="T107" fmla="*/ 174 h 306"/>
                  <a:gd name="T108" fmla="*/ 306 w 348"/>
                  <a:gd name="T109" fmla="*/ 210 h 3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8"/>
                  <a:gd name="T166" fmla="*/ 0 h 306"/>
                  <a:gd name="T167" fmla="*/ 348 w 348"/>
                  <a:gd name="T168" fmla="*/ 306 h 3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8" h="306">
                    <a:moveTo>
                      <a:pt x="306" y="210"/>
                    </a:moveTo>
                    <a:lnTo>
                      <a:pt x="264" y="198"/>
                    </a:lnTo>
                    <a:lnTo>
                      <a:pt x="246" y="216"/>
                    </a:lnTo>
                    <a:lnTo>
                      <a:pt x="270" y="228"/>
                    </a:lnTo>
                    <a:lnTo>
                      <a:pt x="300" y="216"/>
                    </a:lnTo>
                    <a:lnTo>
                      <a:pt x="288" y="228"/>
                    </a:lnTo>
                    <a:lnTo>
                      <a:pt x="306" y="234"/>
                    </a:lnTo>
                    <a:lnTo>
                      <a:pt x="312" y="222"/>
                    </a:lnTo>
                    <a:lnTo>
                      <a:pt x="330" y="210"/>
                    </a:lnTo>
                    <a:lnTo>
                      <a:pt x="336" y="234"/>
                    </a:lnTo>
                    <a:lnTo>
                      <a:pt x="306" y="258"/>
                    </a:lnTo>
                    <a:lnTo>
                      <a:pt x="312" y="270"/>
                    </a:lnTo>
                    <a:lnTo>
                      <a:pt x="348" y="288"/>
                    </a:lnTo>
                    <a:lnTo>
                      <a:pt x="342" y="300"/>
                    </a:lnTo>
                    <a:lnTo>
                      <a:pt x="336" y="294"/>
                    </a:lnTo>
                    <a:lnTo>
                      <a:pt x="324" y="306"/>
                    </a:lnTo>
                    <a:lnTo>
                      <a:pt x="318" y="282"/>
                    </a:lnTo>
                    <a:lnTo>
                      <a:pt x="276" y="270"/>
                    </a:lnTo>
                    <a:lnTo>
                      <a:pt x="282" y="288"/>
                    </a:lnTo>
                    <a:lnTo>
                      <a:pt x="270" y="300"/>
                    </a:lnTo>
                    <a:lnTo>
                      <a:pt x="258" y="282"/>
                    </a:lnTo>
                    <a:lnTo>
                      <a:pt x="252" y="294"/>
                    </a:lnTo>
                    <a:lnTo>
                      <a:pt x="240" y="282"/>
                    </a:lnTo>
                    <a:lnTo>
                      <a:pt x="234" y="300"/>
                    </a:lnTo>
                    <a:lnTo>
                      <a:pt x="222" y="300"/>
                    </a:lnTo>
                    <a:lnTo>
                      <a:pt x="204" y="294"/>
                    </a:lnTo>
                    <a:lnTo>
                      <a:pt x="192" y="270"/>
                    </a:lnTo>
                    <a:lnTo>
                      <a:pt x="174" y="270"/>
                    </a:lnTo>
                    <a:lnTo>
                      <a:pt x="174" y="252"/>
                    </a:lnTo>
                    <a:lnTo>
                      <a:pt x="156" y="258"/>
                    </a:lnTo>
                    <a:lnTo>
                      <a:pt x="156" y="246"/>
                    </a:lnTo>
                    <a:lnTo>
                      <a:pt x="132" y="252"/>
                    </a:lnTo>
                    <a:lnTo>
                      <a:pt x="144" y="264"/>
                    </a:lnTo>
                    <a:lnTo>
                      <a:pt x="126" y="270"/>
                    </a:lnTo>
                    <a:lnTo>
                      <a:pt x="66" y="252"/>
                    </a:lnTo>
                    <a:lnTo>
                      <a:pt x="18" y="258"/>
                    </a:lnTo>
                    <a:lnTo>
                      <a:pt x="12" y="252"/>
                    </a:lnTo>
                    <a:lnTo>
                      <a:pt x="30" y="234"/>
                    </a:lnTo>
                    <a:lnTo>
                      <a:pt x="24" y="192"/>
                    </a:lnTo>
                    <a:lnTo>
                      <a:pt x="36" y="156"/>
                    </a:lnTo>
                    <a:lnTo>
                      <a:pt x="0" y="84"/>
                    </a:lnTo>
                    <a:lnTo>
                      <a:pt x="0" y="6"/>
                    </a:lnTo>
                    <a:lnTo>
                      <a:pt x="186" y="0"/>
                    </a:lnTo>
                    <a:lnTo>
                      <a:pt x="192" y="6"/>
                    </a:lnTo>
                    <a:lnTo>
                      <a:pt x="192" y="30"/>
                    </a:lnTo>
                    <a:lnTo>
                      <a:pt x="198" y="30"/>
                    </a:lnTo>
                    <a:lnTo>
                      <a:pt x="192" y="36"/>
                    </a:lnTo>
                    <a:lnTo>
                      <a:pt x="210" y="54"/>
                    </a:lnTo>
                    <a:lnTo>
                      <a:pt x="192" y="60"/>
                    </a:lnTo>
                    <a:lnTo>
                      <a:pt x="204" y="66"/>
                    </a:lnTo>
                    <a:lnTo>
                      <a:pt x="174" y="108"/>
                    </a:lnTo>
                    <a:lnTo>
                      <a:pt x="168" y="156"/>
                    </a:lnTo>
                    <a:lnTo>
                      <a:pt x="288" y="150"/>
                    </a:lnTo>
                    <a:lnTo>
                      <a:pt x="288" y="174"/>
                    </a:lnTo>
                    <a:lnTo>
                      <a:pt x="306" y="21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56" name="Freeform 432"/>
              <p:cNvSpPr>
                <a:spLocks noChangeAspect="1"/>
              </p:cNvSpPr>
              <p:nvPr/>
            </p:nvSpPr>
            <p:spPr bwMode="auto">
              <a:xfrm>
                <a:off x="3039" y="2574"/>
                <a:ext cx="348" cy="306"/>
              </a:xfrm>
              <a:custGeom>
                <a:avLst/>
                <a:gdLst>
                  <a:gd name="T0" fmla="*/ 306 w 348"/>
                  <a:gd name="T1" fmla="*/ 210 h 306"/>
                  <a:gd name="T2" fmla="*/ 264 w 348"/>
                  <a:gd name="T3" fmla="*/ 198 h 306"/>
                  <a:gd name="T4" fmla="*/ 246 w 348"/>
                  <a:gd name="T5" fmla="*/ 216 h 306"/>
                  <a:gd name="T6" fmla="*/ 270 w 348"/>
                  <a:gd name="T7" fmla="*/ 228 h 306"/>
                  <a:gd name="T8" fmla="*/ 300 w 348"/>
                  <a:gd name="T9" fmla="*/ 216 h 306"/>
                  <a:gd name="T10" fmla="*/ 288 w 348"/>
                  <a:gd name="T11" fmla="*/ 228 h 306"/>
                  <a:gd name="T12" fmla="*/ 306 w 348"/>
                  <a:gd name="T13" fmla="*/ 234 h 306"/>
                  <a:gd name="T14" fmla="*/ 312 w 348"/>
                  <a:gd name="T15" fmla="*/ 222 h 306"/>
                  <a:gd name="T16" fmla="*/ 330 w 348"/>
                  <a:gd name="T17" fmla="*/ 210 h 306"/>
                  <a:gd name="T18" fmla="*/ 336 w 348"/>
                  <a:gd name="T19" fmla="*/ 234 h 306"/>
                  <a:gd name="T20" fmla="*/ 306 w 348"/>
                  <a:gd name="T21" fmla="*/ 258 h 306"/>
                  <a:gd name="T22" fmla="*/ 312 w 348"/>
                  <a:gd name="T23" fmla="*/ 270 h 306"/>
                  <a:gd name="T24" fmla="*/ 348 w 348"/>
                  <a:gd name="T25" fmla="*/ 288 h 306"/>
                  <a:gd name="T26" fmla="*/ 342 w 348"/>
                  <a:gd name="T27" fmla="*/ 300 h 306"/>
                  <a:gd name="T28" fmla="*/ 336 w 348"/>
                  <a:gd name="T29" fmla="*/ 294 h 306"/>
                  <a:gd name="T30" fmla="*/ 324 w 348"/>
                  <a:gd name="T31" fmla="*/ 306 h 306"/>
                  <a:gd name="T32" fmla="*/ 318 w 348"/>
                  <a:gd name="T33" fmla="*/ 282 h 306"/>
                  <a:gd name="T34" fmla="*/ 276 w 348"/>
                  <a:gd name="T35" fmla="*/ 270 h 306"/>
                  <a:gd name="T36" fmla="*/ 282 w 348"/>
                  <a:gd name="T37" fmla="*/ 288 h 306"/>
                  <a:gd name="T38" fmla="*/ 270 w 348"/>
                  <a:gd name="T39" fmla="*/ 300 h 306"/>
                  <a:gd name="T40" fmla="*/ 258 w 348"/>
                  <a:gd name="T41" fmla="*/ 282 h 306"/>
                  <a:gd name="T42" fmla="*/ 252 w 348"/>
                  <a:gd name="T43" fmla="*/ 294 h 306"/>
                  <a:gd name="T44" fmla="*/ 240 w 348"/>
                  <a:gd name="T45" fmla="*/ 282 h 306"/>
                  <a:gd name="T46" fmla="*/ 234 w 348"/>
                  <a:gd name="T47" fmla="*/ 300 h 306"/>
                  <a:gd name="T48" fmla="*/ 222 w 348"/>
                  <a:gd name="T49" fmla="*/ 300 h 306"/>
                  <a:gd name="T50" fmla="*/ 204 w 348"/>
                  <a:gd name="T51" fmla="*/ 294 h 306"/>
                  <a:gd name="T52" fmla="*/ 192 w 348"/>
                  <a:gd name="T53" fmla="*/ 270 h 306"/>
                  <a:gd name="T54" fmla="*/ 174 w 348"/>
                  <a:gd name="T55" fmla="*/ 270 h 306"/>
                  <a:gd name="T56" fmla="*/ 174 w 348"/>
                  <a:gd name="T57" fmla="*/ 252 h 306"/>
                  <a:gd name="T58" fmla="*/ 156 w 348"/>
                  <a:gd name="T59" fmla="*/ 258 h 306"/>
                  <a:gd name="T60" fmla="*/ 156 w 348"/>
                  <a:gd name="T61" fmla="*/ 246 h 306"/>
                  <a:gd name="T62" fmla="*/ 132 w 348"/>
                  <a:gd name="T63" fmla="*/ 252 h 306"/>
                  <a:gd name="T64" fmla="*/ 144 w 348"/>
                  <a:gd name="T65" fmla="*/ 264 h 306"/>
                  <a:gd name="T66" fmla="*/ 126 w 348"/>
                  <a:gd name="T67" fmla="*/ 270 h 306"/>
                  <a:gd name="T68" fmla="*/ 66 w 348"/>
                  <a:gd name="T69" fmla="*/ 252 h 306"/>
                  <a:gd name="T70" fmla="*/ 18 w 348"/>
                  <a:gd name="T71" fmla="*/ 258 h 306"/>
                  <a:gd name="T72" fmla="*/ 12 w 348"/>
                  <a:gd name="T73" fmla="*/ 252 h 306"/>
                  <a:gd name="T74" fmla="*/ 30 w 348"/>
                  <a:gd name="T75" fmla="*/ 234 h 306"/>
                  <a:gd name="T76" fmla="*/ 24 w 348"/>
                  <a:gd name="T77" fmla="*/ 192 h 306"/>
                  <a:gd name="T78" fmla="*/ 36 w 348"/>
                  <a:gd name="T79" fmla="*/ 156 h 306"/>
                  <a:gd name="T80" fmla="*/ 0 w 348"/>
                  <a:gd name="T81" fmla="*/ 84 h 306"/>
                  <a:gd name="T82" fmla="*/ 0 w 348"/>
                  <a:gd name="T83" fmla="*/ 6 h 306"/>
                  <a:gd name="T84" fmla="*/ 186 w 348"/>
                  <a:gd name="T85" fmla="*/ 0 h 306"/>
                  <a:gd name="T86" fmla="*/ 192 w 348"/>
                  <a:gd name="T87" fmla="*/ 6 h 306"/>
                  <a:gd name="T88" fmla="*/ 192 w 348"/>
                  <a:gd name="T89" fmla="*/ 30 h 306"/>
                  <a:gd name="T90" fmla="*/ 198 w 348"/>
                  <a:gd name="T91" fmla="*/ 30 h 306"/>
                  <a:gd name="T92" fmla="*/ 192 w 348"/>
                  <a:gd name="T93" fmla="*/ 36 h 306"/>
                  <a:gd name="T94" fmla="*/ 210 w 348"/>
                  <a:gd name="T95" fmla="*/ 54 h 306"/>
                  <a:gd name="T96" fmla="*/ 192 w 348"/>
                  <a:gd name="T97" fmla="*/ 60 h 306"/>
                  <a:gd name="T98" fmla="*/ 204 w 348"/>
                  <a:gd name="T99" fmla="*/ 66 h 306"/>
                  <a:gd name="T100" fmla="*/ 174 w 348"/>
                  <a:gd name="T101" fmla="*/ 108 h 306"/>
                  <a:gd name="T102" fmla="*/ 168 w 348"/>
                  <a:gd name="T103" fmla="*/ 156 h 306"/>
                  <a:gd name="T104" fmla="*/ 288 w 348"/>
                  <a:gd name="T105" fmla="*/ 150 h 306"/>
                  <a:gd name="T106" fmla="*/ 288 w 348"/>
                  <a:gd name="T107" fmla="*/ 174 h 306"/>
                  <a:gd name="T108" fmla="*/ 306 w 348"/>
                  <a:gd name="T109" fmla="*/ 210 h 306"/>
                  <a:gd name="T110" fmla="*/ 306 w 348"/>
                  <a:gd name="T111" fmla="*/ 216 h 3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8"/>
                  <a:gd name="T169" fmla="*/ 0 h 306"/>
                  <a:gd name="T170" fmla="*/ 348 w 348"/>
                  <a:gd name="T171" fmla="*/ 306 h 3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8" h="306">
                    <a:moveTo>
                      <a:pt x="306" y="210"/>
                    </a:moveTo>
                    <a:lnTo>
                      <a:pt x="264" y="198"/>
                    </a:lnTo>
                    <a:lnTo>
                      <a:pt x="246" y="216"/>
                    </a:lnTo>
                    <a:lnTo>
                      <a:pt x="270" y="228"/>
                    </a:lnTo>
                    <a:lnTo>
                      <a:pt x="300" y="216"/>
                    </a:lnTo>
                    <a:lnTo>
                      <a:pt x="288" y="228"/>
                    </a:lnTo>
                    <a:lnTo>
                      <a:pt x="306" y="234"/>
                    </a:lnTo>
                    <a:lnTo>
                      <a:pt x="312" y="222"/>
                    </a:lnTo>
                    <a:lnTo>
                      <a:pt x="330" y="210"/>
                    </a:lnTo>
                    <a:lnTo>
                      <a:pt x="336" y="234"/>
                    </a:lnTo>
                    <a:lnTo>
                      <a:pt x="306" y="258"/>
                    </a:lnTo>
                    <a:lnTo>
                      <a:pt x="312" y="270"/>
                    </a:lnTo>
                    <a:lnTo>
                      <a:pt x="348" y="288"/>
                    </a:lnTo>
                    <a:lnTo>
                      <a:pt x="342" y="300"/>
                    </a:lnTo>
                    <a:lnTo>
                      <a:pt x="336" y="294"/>
                    </a:lnTo>
                    <a:lnTo>
                      <a:pt x="324" y="306"/>
                    </a:lnTo>
                    <a:lnTo>
                      <a:pt x="318" y="282"/>
                    </a:lnTo>
                    <a:lnTo>
                      <a:pt x="276" y="270"/>
                    </a:lnTo>
                    <a:lnTo>
                      <a:pt x="282" y="288"/>
                    </a:lnTo>
                    <a:lnTo>
                      <a:pt x="270" y="300"/>
                    </a:lnTo>
                    <a:lnTo>
                      <a:pt x="258" y="282"/>
                    </a:lnTo>
                    <a:lnTo>
                      <a:pt x="252" y="294"/>
                    </a:lnTo>
                    <a:lnTo>
                      <a:pt x="240" y="282"/>
                    </a:lnTo>
                    <a:lnTo>
                      <a:pt x="234" y="300"/>
                    </a:lnTo>
                    <a:lnTo>
                      <a:pt x="222" y="300"/>
                    </a:lnTo>
                    <a:lnTo>
                      <a:pt x="204" y="294"/>
                    </a:lnTo>
                    <a:lnTo>
                      <a:pt x="192" y="270"/>
                    </a:lnTo>
                    <a:lnTo>
                      <a:pt x="174" y="270"/>
                    </a:lnTo>
                    <a:lnTo>
                      <a:pt x="174" y="252"/>
                    </a:lnTo>
                    <a:lnTo>
                      <a:pt x="156" y="258"/>
                    </a:lnTo>
                    <a:lnTo>
                      <a:pt x="156" y="246"/>
                    </a:lnTo>
                    <a:lnTo>
                      <a:pt x="132" y="252"/>
                    </a:lnTo>
                    <a:lnTo>
                      <a:pt x="144" y="264"/>
                    </a:lnTo>
                    <a:lnTo>
                      <a:pt x="126" y="270"/>
                    </a:lnTo>
                    <a:lnTo>
                      <a:pt x="66" y="252"/>
                    </a:lnTo>
                    <a:lnTo>
                      <a:pt x="18" y="258"/>
                    </a:lnTo>
                    <a:lnTo>
                      <a:pt x="12" y="252"/>
                    </a:lnTo>
                    <a:lnTo>
                      <a:pt x="30" y="234"/>
                    </a:lnTo>
                    <a:lnTo>
                      <a:pt x="24" y="192"/>
                    </a:lnTo>
                    <a:lnTo>
                      <a:pt x="36" y="156"/>
                    </a:lnTo>
                    <a:lnTo>
                      <a:pt x="0" y="84"/>
                    </a:lnTo>
                    <a:lnTo>
                      <a:pt x="0" y="6"/>
                    </a:lnTo>
                    <a:lnTo>
                      <a:pt x="186" y="0"/>
                    </a:lnTo>
                    <a:lnTo>
                      <a:pt x="192" y="6"/>
                    </a:lnTo>
                    <a:lnTo>
                      <a:pt x="192" y="30"/>
                    </a:lnTo>
                    <a:lnTo>
                      <a:pt x="198" y="30"/>
                    </a:lnTo>
                    <a:lnTo>
                      <a:pt x="192" y="36"/>
                    </a:lnTo>
                    <a:lnTo>
                      <a:pt x="210" y="54"/>
                    </a:lnTo>
                    <a:lnTo>
                      <a:pt x="192" y="60"/>
                    </a:lnTo>
                    <a:lnTo>
                      <a:pt x="204" y="66"/>
                    </a:lnTo>
                    <a:lnTo>
                      <a:pt x="174" y="108"/>
                    </a:lnTo>
                    <a:lnTo>
                      <a:pt x="168" y="156"/>
                    </a:lnTo>
                    <a:lnTo>
                      <a:pt x="288" y="150"/>
                    </a:lnTo>
                    <a:lnTo>
                      <a:pt x="288" y="174"/>
                    </a:lnTo>
                    <a:lnTo>
                      <a:pt x="306" y="210"/>
                    </a:lnTo>
                    <a:lnTo>
                      <a:pt x="306" y="21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57" name="Freeform 433"/>
              <p:cNvSpPr>
                <a:spLocks noChangeAspect="1"/>
              </p:cNvSpPr>
              <p:nvPr/>
            </p:nvSpPr>
            <p:spPr bwMode="auto">
              <a:xfrm>
                <a:off x="4269" y="1248"/>
                <a:ext cx="228" cy="360"/>
              </a:xfrm>
              <a:custGeom>
                <a:avLst/>
                <a:gdLst>
                  <a:gd name="T0" fmla="*/ 66 w 228"/>
                  <a:gd name="T1" fmla="*/ 360 h 360"/>
                  <a:gd name="T2" fmla="*/ 60 w 228"/>
                  <a:gd name="T3" fmla="*/ 360 h 360"/>
                  <a:gd name="T4" fmla="*/ 42 w 228"/>
                  <a:gd name="T5" fmla="*/ 336 h 360"/>
                  <a:gd name="T6" fmla="*/ 0 w 228"/>
                  <a:gd name="T7" fmla="*/ 198 h 360"/>
                  <a:gd name="T8" fmla="*/ 18 w 228"/>
                  <a:gd name="T9" fmla="*/ 198 h 360"/>
                  <a:gd name="T10" fmla="*/ 12 w 228"/>
                  <a:gd name="T11" fmla="*/ 180 h 360"/>
                  <a:gd name="T12" fmla="*/ 24 w 228"/>
                  <a:gd name="T13" fmla="*/ 180 h 360"/>
                  <a:gd name="T14" fmla="*/ 18 w 228"/>
                  <a:gd name="T15" fmla="*/ 174 h 360"/>
                  <a:gd name="T16" fmla="*/ 30 w 228"/>
                  <a:gd name="T17" fmla="*/ 138 h 360"/>
                  <a:gd name="T18" fmla="*/ 30 w 228"/>
                  <a:gd name="T19" fmla="*/ 78 h 360"/>
                  <a:gd name="T20" fmla="*/ 54 w 228"/>
                  <a:gd name="T21" fmla="*/ 12 h 360"/>
                  <a:gd name="T22" fmla="*/ 66 w 228"/>
                  <a:gd name="T23" fmla="*/ 6 h 360"/>
                  <a:gd name="T24" fmla="*/ 78 w 228"/>
                  <a:gd name="T25" fmla="*/ 24 h 360"/>
                  <a:gd name="T26" fmla="*/ 108 w 228"/>
                  <a:gd name="T27" fmla="*/ 0 h 360"/>
                  <a:gd name="T28" fmla="*/ 138 w 228"/>
                  <a:gd name="T29" fmla="*/ 18 h 360"/>
                  <a:gd name="T30" fmla="*/ 168 w 228"/>
                  <a:gd name="T31" fmla="*/ 120 h 360"/>
                  <a:gd name="T32" fmla="*/ 186 w 228"/>
                  <a:gd name="T33" fmla="*/ 120 h 360"/>
                  <a:gd name="T34" fmla="*/ 192 w 228"/>
                  <a:gd name="T35" fmla="*/ 144 h 360"/>
                  <a:gd name="T36" fmla="*/ 216 w 228"/>
                  <a:gd name="T37" fmla="*/ 150 h 360"/>
                  <a:gd name="T38" fmla="*/ 216 w 228"/>
                  <a:gd name="T39" fmla="*/ 168 h 360"/>
                  <a:gd name="T40" fmla="*/ 228 w 228"/>
                  <a:gd name="T41" fmla="*/ 168 h 360"/>
                  <a:gd name="T42" fmla="*/ 222 w 228"/>
                  <a:gd name="T43" fmla="*/ 186 h 360"/>
                  <a:gd name="T44" fmla="*/ 192 w 228"/>
                  <a:gd name="T45" fmla="*/ 204 h 360"/>
                  <a:gd name="T46" fmla="*/ 180 w 228"/>
                  <a:gd name="T47" fmla="*/ 222 h 360"/>
                  <a:gd name="T48" fmla="*/ 174 w 228"/>
                  <a:gd name="T49" fmla="*/ 210 h 360"/>
                  <a:gd name="T50" fmla="*/ 162 w 228"/>
                  <a:gd name="T51" fmla="*/ 222 h 360"/>
                  <a:gd name="T52" fmla="*/ 156 w 228"/>
                  <a:gd name="T53" fmla="*/ 216 h 360"/>
                  <a:gd name="T54" fmla="*/ 156 w 228"/>
                  <a:gd name="T55" fmla="*/ 234 h 360"/>
                  <a:gd name="T56" fmla="*/ 144 w 228"/>
                  <a:gd name="T57" fmla="*/ 234 h 360"/>
                  <a:gd name="T58" fmla="*/ 150 w 228"/>
                  <a:gd name="T59" fmla="*/ 228 h 360"/>
                  <a:gd name="T60" fmla="*/ 138 w 228"/>
                  <a:gd name="T61" fmla="*/ 216 h 360"/>
                  <a:gd name="T62" fmla="*/ 126 w 228"/>
                  <a:gd name="T63" fmla="*/ 270 h 360"/>
                  <a:gd name="T64" fmla="*/ 120 w 228"/>
                  <a:gd name="T65" fmla="*/ 264 h 360"/>
                  <a:gd name="T66" fmla="*/ 114 w 228"/>
                  <a:gd name="T67" fmla="*/ 282 h 360"/>
                  <a:gd name="T68" fmla="*/ 102 w 228"/>
                  <a:gd name="T69" fmla="*/ 282 h 360"/>
                  <a:gd name="T70" fmla="*/ 102 w 228"/>
                  <a:gd name="T71" fmla="*/ 300 h 360"/>
                  <a:gd name="T72" fmla="*/ 96 w 228"/>
                  <a:gd name="T73" fmla="*/ 288 h 360"/>
                  <a:gd name="T74" fmla="*/ 84 w 228"/>
                  <a:gd name="T75" fmla="*/ 294 h 360"/>
                  <a:gd name="T76" fmla="*/ 66 w 228"/>
                  <a:gd name="T77" fmla="*/ 360 h 3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8"/>
                  <a:gd name="T118" fmla="*/ 0 h 360"/>
                  <a:gd name="T119" fmla="*/ 228 w 228"/>
                  <a:gd name="T120" fmla="*/ 360 h 3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8" h="360">
                    <a:moveTo>
                      <a:pt x="66" y="360"/>
                    </a:moveTo>
                    <a:lnTo>
                      <a:pt x="60" y="360"/>
                    </a:lnTo>
                    <a:lnTo>
                      <a:pt x="42" y="336"/>
                    </a:lnTo>
                    <a:lnTo>
                      <a:pt x="0" y="198"/>
                    </a:lnTo>
                    <a:lnTo>
                      <a:pt x="18" y="198"/>
                    </a:lnTo>
                    <a:lnTo>
                      <a:pt x="12" y="180"/>
                    </a:lnTo>
                    <a:lnTo>
                      <a:pt x="24" y="180"/>
                    </a:lnTo>
                    <a:lnTo>
                      <a:pt x="18" y="174"/>
                    </a:lnTo>
                    <a:lnTo>
                      <a:pt x="30" y="138"/>
                    </a:lnTo>
                    <a:lnTo>
                      <a:pt x="30" y="78"/>
                    </a:lnTo>
                    <a:lnTo>
                      <a:pt x="54" y="12"/>
                    </a:lnTo>
                    <a:lnTo>
                      <a:pt x="66" y="6"/>
                    </a:lnTo>
                    <a:lnTo>
                      <a:pt x="78" y="24"/>
                    </a:lnTo>
                    <a:lnTo>
                      <a:pt x="108" y="0"/>
                    </a:lnTo>
                    <a:lnTo>
                      <a:pt x="138" y="18"/>
                    </a:lnTo>
                    <a:lnTo>
                      <a:pt x="168" y="120"/>
                    </a:lnTo>
                    <a:lnTo>
                      <a:pt x="186" y="120"/>
                    </a:lnTo>
                    <a:lnTo>
                      <a:pt x="192" y="144"/>
                    </a:lnTo>
                    <a:lnTo>
                      <a:pt x="216" y="150"/>
                    </a:lnTo>
                    <a:lnTo>
                      <a:pt x="216" y="168"/>
                    </a:lnTo>
                    <a:lnTo>
                      <a:pt x="228" y="168"/>
                    </a:lnTo>
                    <a:lnTo>
                      <a:pt x="222" y="186"/>
                    </a:lnTo>
                    <a:lnTo>
                      <a:pt x="192" y="204"/>
                    </a:lnTo>
                    <a:lnTo>
                      <a:pt x="180" y="222"/>
                    </a:lnTo>
                    <a:lnTo>
                      <a:pt x="174" y="210"/>
                    </a:lnTo>
                    <a:lnTo>
                      <a:pt x="162" y="222"/>
                    </a:lnTo>
                    <a:lnTo>
                      <a:pt x="156" y="216"/>
                    </a:lnTo>
                    <a:lnTo>
                      <a:pt x="156" y="234"/>
                    </a:lnTo>
                    <a:lnTo>
                      <a:pt x="144" y="234"/>
                    </a:lnTo>
                    <a:lnTo>
                      <a:pt x="150" y="228"/>
                    </a:lnTo>
                    <a:lnTo>
                      <a:pt x="138" y="216"/>
                    </a:lnTo>
                    <a:lnTo>
                      <a:pt x="126" y="270"/>
                    </a:lnTo>
                    <a:lnTo>
                      <a:pt x="120" y="264"/>
                    </a:lnTo>
                    <a:lnTo>
                      <a:pt x="114" y="282"/>
                    </a:lnTo>
                    <a:lnTo>
                      <a:pt x="102" y="282"/>
                    </a:lnTo>
                    <a:lnTo>
                      <a:pt x="102" y="300"/>
                    </a:lnTo>
                    <a:lnTo>
                      <a:pt x="96" y="288"/>
                    </a:lnTo>
                    <a:lnTo>
                      <a:pt x="84" y="294"/>
                    </a:lnTo>
                    <a:lnTo>
                      <a:pt x="66" y="36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58" name="Freeform 434"/>
              <p:cNvSpPr>
                <a:spLocks noChangeAspect="1"/>
              </p:cNvSpPr>
              <p:nvPr/>
            </p:nvSpPr>
            <p:spPr bwMode="auto">
              <a:xfrm>
                <a:off x="4269" y="1248"/>
                <a:ext cx="228" cy="366"/>
              </a:xfrm>
              <a:custGeom>
                <a:avLst/>
                <a:gdLst>
                  <a:gd name="T0" fmla="*/ 66 w 228"/>
                  <a:gd name="T1" fmla="*/ 360 h 366"/>
                  <a:gd name="T2" fmla="*/ 60 w 228"/>
                  <a:gd name="T3" fmla="*/ 360 h 366"/>
                  <a:gd name="T4" fmla="*/ 42 w 228"/>
                  <a:gd name="T5" fmla="*/ 336 h 366"/>
                  <a:gd name="T6" fmla="*/ 0 w 228"/>
                  <a:gd name="T7" fmla="*/ 198 h 366"/>
                  <a:gd name="T8" fmla="*/ 18 w 228"/>
                  <a:gd name="T9" fmla="*/ 198 h 366"/>
                  <a:gd name="T10" fmla="*/ 12 w 228"/>
                  <a:gd name="T11" fmla="*/ 180 h 366"/>
                  <a:gd name="T12" fmla="*/ 24 w 228"/>
                  <a:gd name="T13" fmla="*/ 180 h 366"/>
                  <a:gd name="T14" fmla="*/ 18 w 228"/>
                  <a:gd name="T15" fmla="*/ 174 h 366"/>
                  <a:gd name="T16" fmla="*/ 30 w 228"/>
                  <a:gd name="T17" fmla="*/ 138 h 366"/>
                  <a:gd name="T18" fmla="*/ 30 w 228"/>
                  <a:gd name="T19" fmla="*/ 78 h 366"/>
                  <a:gd name="T20" fmla="*/ 54 w 228"/>
                  <a:gd name="T21" fmla="*/ 12 h 366"/>
                  <a:gd name="T22" fmla="*/ 66 w 228"/>
                  <a:gd name="T23" fmla="*/ 6 h 366"/>
                  <a:gd name="T24" fmla="*/ 78 w 228"/>
                  <a:gd name="T25" fmla="*/ 24 h 366"/>
                  <a:gd name="T26" fmla="*/ 108 w 228"/>
                  <a:gd name="T27" fmla="*/ 0 h 366"/>
                  <a:gd name="T28" fmla="*/ 138 w 228"/>
                  <a:gd name="T29" fmla="*/ 18 h 366"/>
                  <a:gd name="T30" fmla="*/ 168 w 228"/>
                  <a:gd name="T31" fmla="*/ 120 h 366"/>
                  <a:gd name="T32" fmla="*/ 186 w 228"/>
                  <a:gd name="T33" fmla="*/ 120 h 366"/>
                  <a:gd name="T34" fmla="*/ 192 w 228"/>
                  <a:gd name="T35" fmla="*/ 144 h 366"/>
                  <a:gd name="T36" fmla="*/ 216 w 228"/>
                  <a:gd name="T37" fmla="*/ 150 h 366"/>
                  <a:gd name="T38" fmla="*/ 216 w 228"/>
                  <a:gd name="T39" fmla="*/ 168 h 366"/>
                  <a:gd name="T40" fmla="*/ 228 w 228"/>
                  <a:gd name="T41" fmla="*/ 168 h 366"/>
                  <a:gd name="T42" fmla="*/ 222 w 228"/>
                  <a:gd name="T43" fmla="*/ 186 h 366"/>
                  <a:gd name="T44" fmla="*/ 192 w 228"/>
                  <a:gd name="T45" fmla="*/ 204 h 366"/>
                  <a:gd name="T46" fmla="*/ 180 w 228"/>
                  <a:gd name="T47" fmla="*/ 222 h 366"/>
                  <a:gd name="T48" fmla="*/ 174 w 228"/>
                  <a:gd name="T49" fmla="*/ 210 h 366"/>
                  <a:gd name="T50" fmla="*/ 162 w 228"/>
                  <a:gd name="T51" fmla="*/ 222 h 366"/>
                  <a:gd name="T52" fmla="*/ 156 w 228"/>
                  <a:gd name="T53" fmla="*/ 216 h 366"/>
                  <a:gd name="T54" fmla="*/ 156 w 228"/>
                  <a:gd name="T55" fmla="*/ 234 h 366"/>
                  <a:gd name="T56" fmla="*/ 144 w 228"/>
                  <a:gd name="T57" fmla="*/ 234 h 366"/>
                  <a:gd name="T58" fmla="*/ 150 w 228"/>
                  <a:gd name="T59" fmla="*/ 228 h 366"/>
                  <a:gd name="T60" fmla="*/ 138 w 228"/>
                  <a:gd name="T61" fmla="*/ 216 h 366"/>
                  <a:gd name="T62" fmla="*/ 126 w 228"/>
                  <a:gd name="T63" fmla="*/ 270 h 366"/>
                  <a:gd name="T64" fmla="*/ 120 w 228"/>
                  <a:gd name="T65" fmla="*/ 264 h 366"/>
                  <a:gd name="T66" fmla="*/ 114 w 228"/>
                  <a:gd name="T67" fmla="*/ 282 h 366"/>
                  <a:gd name="T68" fmla="*/ 102 w 228"/>
                  <a:gd name="T69" fmla="*/ 282 h 366"/>
                  <a:gd name="T70" fmla="*/ 102 w 228"/>
                  <a:gd name="T71" fmla="*/ 300 h 366"/>
                  <a:gd name="T72" fmla="*/ 96 w 228"/>
                  <a:gd name="T73" fmla="*/ 288 h 366"/>
                  <a:gd name="T74" fmla="*/ 84 w 228"/>
                  <a:gd name="T75" fmla="*/ 294 h 366"/>
                  <a:gd name="T76" fmla="*/ 66 w 228"/>
                  <a:gd name="T77" fmla="*/ 360 h 366"/>
                  <a:gd name="T78" fmla="*/ 66 w 228"/>
                  <a:gd name="T79" fmla="*/ 366 h 3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8"/>
                  <a:gd name="T121" fmla="*/ 0 h 366"/>
                  <a:gd name="T122" fmla="*/ 228 w 228"/>
                  <a:gd name="T123" fmla="*/ 366 h 3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8" h="366">
                    <a:moveTo>
                      <a:pt x="66" y="360"/>
                    </a:moveTo>
                    <a:lnTo>
                      <a:pt x="60" y="360"/>
                    </a:lnTo>
                    <a:lnTo>
                      <a:pt x="42" y="336"/>
                    </a:lnTo>
                    <a:lnTo>
                      <a:pt x="0" y="198"/>
                    </a:lnTo>
                    <a:lnTo>
                      <a:pt x="18" y="198"/>
                    </a:lnTo>
                    <a:lnTo>
                      <a:pt x="12" y="180"/>
                    </a:lnTo>
                    <a:lnTo>
                      <a:pt x="24" y="180"/>
                    </a:lnTo>
                    <a:lnTo>
                      <a:pt x="18" y="174"/>
                    </a:lnTo>
                    <a:lnTo>
                      <a:pt x="30" y="138"/>
                    </a:lnTo>
                    <a:lnTo>
                      <a:pt x="30" y="78"/>
                    </a:lnTo>
                    <a:lnTo>
                      <a:pt x="54" y="12"/>
                    </a:lnTo>
                    <a:lnTo>
                      <a:pt x="66" y="6"/>
                    </a:lnTo>
                    <a:lnTo>
                      <a:pt x="78" y="24"/>
                    </a:lnTo>
                    <a:lnTo>
                      <a:pt x="108" y="0"/>
                    </a:lnTo>
                    <a:lnTo>
                      <a:pt x="138" y="18"/>
                    </a:lnTo>
                    <a:lnTo>
                      <a:pt x="168" y="120"/>
                    </a:lnTo>
                    <a:lnTo>
                      <a:pt x="186" y="120"/>
                    </a:lnTo>
                    <a:lnTo>
                      <a:pt x="192" y="144"/>
                    </a:lnTo>
                    <a:lnTo>
                      <a:pt x="216" y="150"/>
                    </a:lnTo>
                    <a:lnTo>
                      <a:pt x="216" y="168"/>
                    </a:lnTo>
                    <a:lnTo>
                      <a:pt x="228" y="168"/>
                    </a:lnTo>
                    <a:lnTo>
                      <a:pt x="222" y="186"/>
                    </a:lnTo>
                    <a:lnTo>
                      <a:pt x="192" y="204"/>
                    </a:lnTo>
                    <a:lnTo>
                      <a:pt x="180" y="222"/>
                    </a:lnTo>
                    <a:lnTo>
                      <a:pt x="174" y="210"/>
                    </a:lnTo>
                    <a:lnTo>
                      <a:pt x="162" y="222"/>
                    </a:lnTo>
                    <a:lnTo>
                      <a:pt x="156" y="216"/>
                    </a:lnTo>
                    <a:lnTo>
                      <a:pt x="156" y="234"/>
                    </a:lnTo>
                    <a:lnTo>
                      <a:pt x="144" y="234"/>
                    </a:lnTo>
                    <a:lnTo>
                      <a:pt x="150" y="228"/>
                    </a:lnTo>
                    <a:lnTo>
                      <a:pt x="138" y="216"/>
                    </a:lnTo>
                    <a:lnTo>
                      <a:pt x="126" y="270"/>
                    </a:lnTo>
                    <a:lnTo>
                      <a:pt x="120" y="264"/>
                    </a:lnTo>
                    <a:lnTo>
                      <a:pt x="114" y="282"/>
                    </a:lnTo>
                    <a:lnTo>
                      <a:pt x="102" y="282"/>
                    </a:lnTo>
                    <a:lnTo>
                      <a:pt x="102" y="300"/>
                    </a:lnTo>
                    <a:lnTo>
                      <a:pt x="96" y="288"/>
                    </a:lnTo>
                    <a:lnTo>
                      <a:pt x="84" y="294"/>
                    </a:lnTo>
                    <a:lnTo>
                      <a:pt x="66" y="360"/>
                    </a:lnTo>
                    <a:lnTo>
                      <a:pt x="66" y="3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59" name="Freeform 435"/>
              <p:cNvSpPr>
                <a:spLocks noChangeAspect="1"/>
              </p:cNvSpPr>
              <p:nvPr/>
            </p:nvSpPr>
            <p:spPr bwMode="auto">
              <a:xfrm>
                <a:off x="3891" y="1932"/>
                <a:ext cx="282" cy="138"/>
              </a:xfrm>
              <a:custGeom>
                <a:avLst/>
                <a:gdLst>
                  <a:gd name="T0" fmla="*/ 216 w 282"/>
                  <a:gd name="T1" fmla="*/ 0 h 138"/>
                  <a:gd name="T2" fmla="*/ 246 w 282"/>
                  <a:gd name="T3" fmla="*/ 96 h 138"/>
                  <a:gd name="T4" fmla="*/ 282 w 282"/>
                  <a:gd name="T5" fmla="*/ 84 h 138"/>
                  <a:gd name="T6" fmla="*/ 282 w 282"/>
                  <a:gd name="T7" fmla="*/ 120 h 138"/>
                  <a:gd name="T8" fmla="*/ 276 w 282"/>
                  <a:gd name="T9" fmla="*/ 120 h 138"/>
                  <a:gd name="T10" fmla="*/ 276 w 282"/>
                  <a:gd name="T11" fmla="*/ 102 h 138"/>
                  <a:gd name="T12" fmla="*/ 270 w 282"/>
                  <a:gd name="T13" fmla="*/ 120 h 138"/>
                  <a:gd name="T14" fmla="*/ 258 w 282"/>
                  <a:gd name="T15" fmla="*/ 126 h 138"/>
                  <a:gd name="T16" fmla="*/ 258 w 282"/>
                  <a:gd name="T17" fmla="*/ 132 h 138"/>
                  <a:gd name="T18" fmla="*/ 246 w 282"/>
                  <a:gd name="T19" fmla="*/ 138 h 138"/>
                  <a:gd name="T20" fmla="*/ 234 w 282"/>
                  <a:gd name="T21" fmla="*/ 108 h 138"/>
                  <a:gd name="T22" fmla="*/ 228 w 282"/>
                  <a:gd name="T23" fmla="*/ 114 h 138"/>
                  <a:gd name="T24" fmla="*/ 210 w 282"/>
                  <a:gd name="T25" fmla="*/ 102 h 138"/>
                  <a:gd name="T26" fmla="*/ 216 w 282"/>
                  <a:gd name="T27" fmla="*/ 96 h 138"/>
                  <a:gd name="T28" fmla="*/ 210 w 282"/>
                  <a:gd name="T29" fmla="*/ 90 h 138"/>
                  <a:gd name="T30" fmla="*/ 222 w 282"/>
                  <a:gd name="T31" fmla="*/ 90 h 138"/>
                  <a:gd name="T32" fmla="*/ 216 w 282"/>
                  <a:gd name="T33" fmla="*/ 78 h 138"/>
                  <a:gd name="T34" fmla="*/ 204 w 282"/>
                  <a:gd name="T35" fmla="*/ 78 h 138"/>
                  <a:gd name="T36" fmla="*/ 210 w 282"/>
                  <a:gd name="T37" fmla="*/ 72 h 138"/>
                  <a:gd name="T38" fmla="*/ 210 w 282"/>
                  <a:gd name="T39" fmla="*/ 48 h 138"/>
                  <a:gd name="T40" fmla="*/ 198 w 282"/>
                  <a:gd name="T41" fmla="*/ 48 h 138"/>
                  <a:gd name="T42" fmla="*/ 216 w 282"/>
                  <a:gd name="T43" fmla="*/ 18 h 138"/>
                  <a:gd name="T44" fmla="*/ 210 w 282"/>
                  <a:gd name="T45" fmla="*/ 12 h 138"/>
                  <a:gd name="T46" fmla="*/ 186 w 282"/>
                  <a:gd name="T47" fmla="*/ 48 h 138"/>
                  <a:gd name="T48" fmla="*/ 180 w 282"/>
                  <a:gd name="T49" fmla="*/ 42 h 138"/>
                  <a:gd name="T50" fmla="*/ 192 w 282"/>
                  <a:gd name="T51" fmla="*/ 54 h 138"/>
                  <a:gd name="T52" fmla="*/ 186 w 282"/>
                  <a:gd name="T53" fmla="*/ 84 h 138"/>
                  <a:gd name="T54" fmla="*/ 204 w 282"/>
                  <a:gd name="T55" fmla="*/ 108 h 138"/>
                  <a:gd name="T56" fmla="*/ 186 w 282"/>
                  <a:gd name="T57" fmla="*/ 108 h 138"/>
                  <a:gd name="T58" fmla="*/ 204 w 282"/>
                  <a:gd name="T59" fmla="*/ 114 h 138"/>
                  <a:gd name="T60" fmla="*/ 216 w 282"/>
                  <a:gd name="T61" fmla="*/ 132 h 138"/>
                  <a:gd name="T62" fmla="*/ 162 w 282"/>
                  <a:gd name="T63" fmla="*/ 114 h 138"/>
                  <a:gd name="T64" fmla="*/ 156 w 282"/>
                  <a:gd name="T65" fmla="*/ 126 h 138"/>
                  <a:gd name="T66" fmla="*/ 150 w 282"/>
                  <a:gd name="T67" fmla="*/ 114 h 138"/>
                  <a:gd name="T68" fmla="*/ 162 w 282"/>
                  <a:gd name="T69" fmla="*/ 84 h 138"/>
                  <a:gd name="T70" fmla="*/ 162 w 282"/>
                  <a:gd name="T71" fmla="*/ 78 h 138"/>
                  <a:gd name="T72" fmla="*/ 150 w 282"/>
                  <a:gd name="T73" fmla="*/ 72 h 138"/>
                  <a:gd name="T74" fmla="*/ 114 w 282"/>
                  <a:gd name="T75" fmla="*/ 54 h 138"/>
                  <a:gd name="T76" fmla="*/ 102 w 282"/>
                  <a:gd name="T77" fmla="*/ 30 h 138"/>
                  <a:gd name="T78" fmla="*/ 78 w 282"/>
                  <a:gd name="T79" fmla="*/ 30 h 138"/>
                  <a:gd name="T80" fmla="*/ 66 w 282"/>
                  <a:gd name="T81" fmla="*/ 48 h 138"/>
                  <a:gd name="T82" fmla="*/ 48 w 282"/>
                  <a:gd name="T83" fmla="*/ 42 h 138"/>
                  <a:gd name="T84" fmla="*/ 12 w 282"/>
                  <a:gd name="T85" fmla="*/ 78 h 138"/>
                  <a:gd name="T86" fmla="*/ 0 w 282"/>
                  <a:gd name="T87" fmla="*/ 42 h 138"/>
                  <a:gd name="T88" fmla="*/ 198 w 282"/>
                  <a:gd name="T89" fmla="*/ 0 h 138"/>
                  <a:gd name="T90" fmla="*/ 216 w 282"/>
                  <a:gd name="T91" fmla="*/ 0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2"/>
                  <a:gd name="T139" fmla="*/ 0 h 138"/>
                  <a:gd name="T140" fmla="*/ 282 w 282"/>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2" h="138">
                    <a:moveTo>
                      <a:pt x="216" y="0"/>
                    </a:moveTo>
                    <a:lnTo>
                      <a:pt x="246" y="96"/>
                    </a:lnTo>
                    <a:lnTo>
                      <a:pt x="282" y="84"/>
                    </a:lnTo>
                    <a:lnTo>
                      <a:pt x="282" y="120"/>
                    </a:lnTo>
                    <a:lnTo>
                      <a:pt x="276" y="120"/>
                    </a:lnTo>
                    <a:lnTo>
                      <a:pt x="276" y="102"/>
                    </a:lnTo>
                    <a:lnTo>
                      <a:pt x="270" y="120"/>
                    </a:lnTo>
                    <a:lnTo>
                      <a:pt x="258" y="126"/>
                    </a:lnTo>
                    <a:lnTo>
                      <a:pt x="258" y="132"/>
                    </a:lnTo>
                    <a:lnTo>
                      <a:pt x="246" y="138"/>
                    </a:lnTo>
                    <a:lnTo>
                      <a:pt x="234" y="108"/>
                    </a:lnTo>
                    <a:lnTo>
                      <a:pt x="228" y="114"/>
                    </a:lnTo>
                    <a:lnTo>
                      <a:pt x="210" y="102"/>
                    </a:lnTo>
                    <a:lnTo>
                      <a:pt x="216" y="96"/>
                    </a:lnTo>
                    <a:lnTo>
                      <a:pt x="210" y="90"/>
                    </a:lnTo>
                    <a:lnTo>
                      <a:pt x="222" y="90"/>
                    </a:lnTo>
                    <a:lnTo>
                      <a:pt x="216" y="78"/>
                    </a:lnTo>
                    <a:lnTo>
                      <a:pt x="204" y="78"/>
                    </a:lnTo>
                    <a:lnTo>
                      <a:pt x="210" y="72"/>
                    </a:lnTo>
                    <a:lnTo>
                      <a:pt x="210" y="48"/>
                    </a:lnTo>
                    <a:lnTo>
                      <a:pt x="198" y="48"/>
                    </a:lnTo>
                    <a:lnTo>
                      <a:pt x="216" y="18"/>
                    </a:lnTo>
                    <a:lnTo>
                      <a:pt x="210" y="12"/>
                    </a:lnTo>
                    <a:lnTo>
                      <a:pt x="186" y="48"/>
                    </a:lnTo>
                    <a:lnTo>
                      <a:pt x="180" y="42"/>
                    </a:lnTo>
                    <a:lnTo>
                      <a:pt x="192" y="54"/>
                    </a:lnTo>
                    <a:lnTo>
                      <a:pt x="186" y="84"/>
                    </a:lnTo>
                    <a:lnTo>
                      <a:pt x="204" y="108"/>
                    </a:lnTo>
                    <a:lnTo>
                      <a:pt x="186" y="108"/>
                    </a:lnTo>
                    <a:lnTo>
                      <a:pt x="204" y="114"/>
                    </a:lnTo>
                    <a:lnTo>
                      <a:pt x="216" y="132"/>
                    </a:lnTo>
                    <a:lnTo>
                      <a:pt x="162" y="114"/>
                    </a:lnTo>
                    <a:lnTo>
                      <a:pt x="156" y="126"/>
                    </a:lnTo>
                    <a:lnTo>
                      <a:pt x="150" y="114"/>
                    </a:lnTo>
                    <a:lnTo>
                      <a:pt x="162" y="84"/>
                    </a:lnTo>
                    <a:lnTo>
                      <a:pt x="162" y="78"/>
                    </a:lnTo>
                    <a:lnTo>
                      <a:pt x="150" y="72"/>
                    </a:lnTo>
                    <a:lnTo>
                      <a:pt x="114" y="54"/>
                    </a:lnTo>
                    <a:lnTo>
                      <a:pt x="102" y="30"/>
                    </a:lnTo>
                    <a:lnTo>
                      <a:pt x="78" y="30"/>
                    </a:lnTo>
                    <a:lnTo>
                      <a:pt x="66" y="48"/>
                    </a:lnTo>
                    <a:lnTo>
                      <a:pt x="48" y="42"/>
                    </a:lnTo>
                    <a:lnTo>
                      <a:pt x="12" y="78"/>
                    </a:lnTo>
                    <a:lnTo>
                      <a:pt x="0" y="42"/>
                    </a:lnTo>
                    <a:lnTo>
                      <a:pt x="198" y="0"/>
                    </a:lnTo>
                    <a:lnTo>
                      <a:pt x="216"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60" name="Freeform 436"/>
              <p:cNvSpPr>
                <a:spLocks noChangeAspect="1"/>
              </p:cNvSpPr>
              <p:nvPr/>
            </p:nvSpPr>
            <p:spPr bwMode="auto">
              <a:xfrm>
                <a:off x="3891" y="1932"/>
                <a:ext cx="282" cy="138"/>
              </a:xfrm>
              <a:custGeom>
                <a:avLst/>
                <a:gdLst>
                  <a:gd name="T0" fmla="*/ 216 w 282"/>
                  <a:gd name="T1" fmla="*/ 0 h 138"/>
                  <a:gd name="T2" fmla="*/ 246 w 282"/>
                  <a:gd name="T3" fmla="*/ 96 h 138"/>
                  <a:gd name="T4" fmla="*/ 282 w 282"/>
                  <a:gd name="T5" fmla="*/ 84 h 138"/>
                  <a:gd name="T6" fmla="*/ 282 w 282"/>
                  <a:gd name="T7" fmla="*/ 120 h 138"/>
                  <a:gd name="T8" fmla="*/ 276 w 282"/>
                  <a:gd name="T9" fmla="*/ 120 h 138"/>
                  <a:gd name="T10" fmla="*/ 276 w 282"/>
                  <a:gd name="T11" fmla="*/ 102 h 138"/>
                  <a:gd name="T12" fmla="*/ 270 w 282"/>
                  <a:gd name="T13" fmla="*/ 120 h 138"/>
                  <a:gd name="T14" fmla="*/ 258 w 282"/>
                  <a:gd name="T15" fmla="*/ 126 h 138"/>
                  <a:gd name="T16" fmla="*/ 258 w 282"/>
                  <a:gd name="T17" fmla="*/ 132 h 138"/>
                  <a:gd name="T18" fmla="*/ 246 w 282"/>
                  <a:gd name="T19" fmla="*/ 138 h 138"/>
                  <a:gd name="T20" fmla="*/ 234 w 282"/>
                  <a:gd name="T21" fmla="*/ 108 h 138"/>
                  <a:gd name="T22" fmla="*/ 228 w 282"/>
                  <a:gd name="T23" fmla="*/ 114 h 138"/>
                  <a:gd name="T24" fmla="*/ 210 w 282"/>
                  <a:gd name="T25" fmla="*/ 102 h 138"/>
                  <a:gd name="T26" fmla="*/ 216 w 282"/>
                  <a:gd name="T27" fmla="*/ 96 h 138"/>
                  <a:gd name="T28" fmla="*/ 210 w 282"/>
                  <a:gd name="T29" fmla="*/ 90 h 138"/>
                  <a:gd name="T30" fmla="*/ 222 w 282"/>
                  <a:gd name="T31" fmla="*/ 90 h 138"/>
                  <a:gd name="T32" fmla="*/ 216 w 282"/>
                  <a:gd name="T33" fmla="*/ 78 h 138"/>
                  <a:gd name="T34" fmla="*/ 204 w 282"/>
                  <a:gd name="T35" fmla="*/ 78 h 138"/>
                  <a:gd name="T36" fmla="*/ 210 w 282"/>
                  <a:gd name="T37" fmla="*/ 72 h 138"/>
                  <a:gd name="T38" fmla="*/ 210 w 282"/>
                  <a:gd name="T39" fmla="*/ 48 h 138"/>
                  <a:gd name="T40" fmla="*/ 198 w 282"/>
                  <a:gd name="T41" fmla="*/ 48 h 138"/>
                  <a:gd name="T42" fmla="*/ 216 w 282"/>
                  <a:gd name="T43" fmla="*/ 18 h 138"/>
                  <a:gd name="T44" fmla="*/ 210 w 282"/>
                  <a:gd name="T45" fmla="*/ 12 h 138"/>
                  <a:gd name="T46" fmla="*/ 186 w 282"/>
                  <a:gd name="T47" fmla="*/ 48 h 138"/>
                  <a:gd name="T48" fmla="*/ 180 w 282"/>
                  <a:gd name="T49" fmla="*/ 42 h 138"/>
                  <a:gd name="T50" fmla="*/ 192 w 282"/>
                  <a:gd name="T51" fmla="*/ 54 h 138"/>
                  <a:gd name="T52" fmla="*/ 186 w 282"/>
                  <a:gd name="T53" fmla="*/ 84 h 138"/>
                  <a:gd name="T54" fmla="*/ 204 w 282"/>
                  <a:gd name="T55" fmla="*/ 108 h 138"/>
                  <a:gd name="T56" fmla="*/ 186 w 282"/>
                  <a:gd name="T57" fmla="*/ 108 h 138"/>
                  <a:gd name="T58" fmla="*/ 204 w 282"/>
                  <a:gd name="T59" fmla="*/ 114 h 138"/>
                  <a:gd name="T60" fmla="*/ 216 w 282"/>
                  <a:gd name="T61" fmla="*/ 132 h 138"/>
                  <a:gd name="T62" fmla="*/ 162 w 282"/>
                  <a:gd name="T63" fmla="*/ 114 h 138"/>
                  <a:gd name="T64" fmla="*/ 156 w 282"/>
                  <a:gd name="T65" fmla="*/ 126 h 138"/>
                  <a:gd name="T66" fmla="*/ 150 w 282"/>
                  <a:gd name="T67" fmla="*/ 114 h 138"/>
                  <a:gd name="T68" fmla="*/ 162 w 282"/>
                  <a:gd name="T69" fmla="*/ 84 h 138"/>
                  <a:gd name="T70" fmla="*/ 162 w 282"/>
                  <a:gd name="T71" fmla="*/ 78 h 138"/>
                  <a:gd name="T72" fmla="*/ 150 w 282"/>
                  <a:gd name="T73" fmla="*/ 72 h 138"/>
                  <a:gd name="T74" fmla="*/ 114 w 282"/>
                  <a:gd name="T75" fmla="*/ 54 h 138"/>
                  <a:gd name="T76" fmla="*/ 102 w 282"/>
                  <a:gd name="T77" fmla="*/ 30 h 138"/>
                  <a:gd name="T78" fmla="*/ 78 w 282"/>
                  <a:gd name="T79" fmla="*/ 30 h 138"/>
                  <a:gd name="T80" fmla="*/ 66 w 282"/>
                  <a:gd name="T81" fmla="*/ 48 h 138"/>
                  <a:gd name="T82" fmla="*/ 48 w 282"/>
                  <a:gd name="T83" fmla="*/ 42 h 138"/>
                  <a:gd name="T84" fmla="*/ 12 w 282"/>
                  <a:gd name="T85" fmla="*/ 78 h 138"/>
                  <a:gd name="T86" fmla="*/ 0 w 282"/>
                  <a:gd name="T87" fmla="*/ 42 h 138"/>
                  <a:gd name="T88" fmla="*/ 198 w 282"/>
                  <a:gd name="T89" fmla="*/ 0 h 138"/>
                  <a:gd name="T90" fmla="*/ 216 w 282"/>
                  <a:gd name="T91" fmla="*/ 0 h 138"/>
                  <a:gd name="T92" fmla="*/ 216 w 282"/>
                  <a:gd name="T93" fmla="*/ 6 h 1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2"/>
                  <a:gd name="T142" fmla="*/ 0 h 138"/>
                  <a:gd name="T143" fmla="*/ 282 w 282"/>
                  <a:gd name="T144" fmla="*/ 138 h 1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2" h="138">
                    <a:moveTo>
                      <a:pt x="216" y="0"/>
                    </a:moveTo>
                    <a:lnTo>
                      <a:pt x="246" y="96"/>
                    </a:lnTo>
                    <a:lnTo>
                      <a:pt x="282" y="84"/>
                    </a:lnTo>
                    <a:lnTo>
                      <a:pt x="282" y="120"/>
                    </a:lnTo>
                    <a:lnTo>
                      <a:pt x="276" y="120"/>
                    </a:lnTo>
                    <a:lnTo>
                      <a:pt x="276" y="102"/>
                    </a:lnTo>
                    <a:lnTo>
                      <a:pt x="270" y="120"/>
                    </a:lnTo>
                    <a:lnTo>
                      <a:pt x="258" y="126"/>
                    </a:lnTo>
                    <a:lnTo>
                      <a:pt x="258" y="132"/>
                    </a:lnTo>
                    <a:lnTo>
                      <a:pt x="246" y="138"/>
                    </a:lnTo>
                    <a:lnTo>
                      <a:pt x="234" y="108"/>
                    </a:lnTo>
                    <a:lnTo>
                      <a:pt x="228" y="114"/>
                    </a:lnTo>
                    <a:lnTo>
                      <a:pt x="210" y="102"/>
                    </a:lnTo>
                    <a:lnTo>
                      <a:pt x="216" y="96"/>
                    </a:lnTo>
                    <a:lnTo>
                      <a:pt x="210" y="90"/>
                    </a:lnTo>
                    <a:lnTo>
                      <a:pt x="222" y="90"/>
                    </a:lnTo>
                    <a:lnTo>
                      <a:pt x="216" y="78"/>
                    </a:lnTo>
                    <a:lnTo>
                      <a:pt x="204" y="78"/>
                    </a:lnTo>
                    <a:lnTo>
                      <a:pt x="210" y="72"/>
                    </a:lnTo>
                    <a:lnTo>
                      <a:pt x="210" y="48"/>
                    </a:lnTo>
                    <a:lnTo>
                      <a:pt x="198" y="48"/>
                    </a:lnTo>
                    <a:lnTo>
                      <a:pt x="216" y="18"/>
                    </a:lnTo>
                    <a:lnTo>
                      <a:pt x="210" y="12"/>
                    </a:lnTo>
                    <a:lnTo>
                      <a:pt x="186" y="48"/>
                    </a:lnTo>
                    <a:lnTo>
                      <a:pt x="180" y="42"/>
                    </a:lnTo>
                    <a:lnTo>
                      <a:pt x="192" y="54"/>
                    </a:lnTo>
                    <a:lnTo>
                      <a:pt x="186" y="84"/>
                    </a:lnTo>
                    <a:lnTo>
                      <a:pt x="204" y="108"/>
                    </a:lnTo>
                    <a:lnTo>
                      <a:pt x="186" y="108"/>
                    </a:lnTo>
                    <a:lnTo>
                      <a:pt x="204" y="114"/>
                    </a:lnTo>
                    <a:lnTo>
                      <a:pt x="216" y="132"/>
                    </a:lnTo>
                    <a:lnTo>
                      <a:pt x="162" y="114"/>
                    </a:lnTo>
                    <a:lnTo>
                      <a:pt x="156" y="126"/>
                    </a:lnTo>
                    <a:lnTo>
                      <a:pt x="150" y="114"/>
                    </a:lnTo>
                    <a:lnTo>
                      <a:pt x="162" y="84"/>
                    </a:lnTo>
                    <a:lnTo>
                      <a:pt x="162" y="78"/>
                    </a:lnTo>
                    <a:lnTo>
                      <a:pt x="150" y="72"/>
                    </a:lnTo>
                    <a:lnTo>
                      <a:pt x="114" y="54"/>
                    </a:lnTo>
                    <a:lnTo>
                      <a:pt x="102" y="30"/>
                    </a:lnTo>
                    <a:lnTo>
                      <a:pt x="78" y="30"/>
                    </a:lnTo>
                    <a:lnTo>
                      <a:pt x="66" y="48"/>
                    </a:lnTo>
                    <a:lnTo>
                      <a:pt x="48" y="42"/>
                    </a:lnTo>
                    <a:lnTo>
                      <a:pt x="12" y="78"/>
                    </a:lnTo>
                    <a:lnTo>
                      <a:pt x="0" y="42"/>
                    </a:lnTo>
                    <a:lnTo>
                      <a:pt x="198" y="0"/>
                    </a:lnTo>
                    <a:lnTo>
                      <a:pt x="216" y="0"/>
                    </a:lnTo>
                    <a:lnTo>
                      <a:pt x="21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61" name="Freeform 437"/>
              <p:cNvSpPr>
                <a:spLocks noChangeAspect="1"/>
              </p:cNvSpPr>
              <p:nvPr/>
            </p:nvSpPr>
            <p:spPr bwMode="auto">
              <a:xfrm>
                <a:off x="4203" y="1626"/>
                <a:ext cx="204" cy="102"/>
              </a:xfrm>
              <a:custGeom>
                <a:avLst/>
                <a:gdLst>
                  <a:gd name="T0" fmla="*/ 42 w 204"/>
                  <a:gd name="T1" fmla="*/ 30 h 102"/>
                  <a:gd name="T2" fmla="*/ 108 w 204"/>
                  <a:gd name="T3" fmla="*/ 18 h 102"/>
                  <a:gd name="T4" fmla="*/ 132 w 204"/>
                  <a:gd name="T5" fmla="*/ 0 h 102"/>
                  <a:gd name="T6" fmla="*/ 144 w 204"/>
                  <a:gd name="T7" fmla="*/ 18 h 102"/>
                  <a:gd name="T8" fmla="*/ 132 w 204"/>
                  <a:gd name="T9" fmla="*/ 42 h 102"/>
                  <a:gd name="T10" fmla="*/ 150 w 204"/>
                  <a:gd name="T11" fmla="*/ 48 h 102"/>
                  <a:gd name="T12" fmla="*/ 174 w 204"/>
                  <a:gd name="T13" fmla="*/ 78 h 102"/>
                  <a:gd name="T14" fmla="*/ 198 w 204"/>
                  <a:gd name="T15" fmla="*/ 66 h 102"/>
                  <a:gd name="T16" fmla="*/ 180 w 204"/>
                  <a:gd name="T17" fmla="*/ 48 h 102"/>
                  <a:gd name="T18" fmla="*/ 186 w 204"/>
                  <a:gd name="T19" fmla="*/ 48 h 102"/>
                  <a:gd name="T20" fmla="*/ 204 w 204"/>
                  <a:gd name="T21" fmla="*/ 78 h 102"/>
                  <a:gd name="T22" fmla="*/ 168 w 204"/>
                  <a:gd name="T23" fmla="*/ 96 h 102"/>
                  <a:gd name="T24" fmla="*/ 162 w 204"/>
                  <a:gd name="T25" fmla="*/ 78 h 102"/>
                  <a:gd name="T26" fmla="*/ 144 w 204"/>
                  <a:gd name="T27" fmla="*/ 102 h 102"/>
                  <a:gd name="T28" fmla="*/ 138 w 204"/>
                  <a:gd name="T29" fmla="*/ 96 h 102"/>
                  <a:gd name="T30" fmla="*/ 114 w 204"/>
                  <a:gd name="T31" fmla="*/ 72 h 102"/>
                  <a:gd name="T32" fmla="*/ 96 w 204"/>
                  <a:gd name="T33" fmla="*/ 78 h 102"/>
                  <a:gd name="T34" fmla="*/ 90 w 204"/>
                  <a:gd name="T35" fmla="*/ 72 h 102"/>
                  <a:gd name="T36" fmla="*/ 0 w 204"/>
                  <a:gd name="T37" fmla="*/ 96 h 102"/>
                  <a:gd name="T38" fmla="*/ 0 w 204"/>
                  <a:gd name="T39" fmla="*/ 42 h 102"/>
                  <a:gd name="T40" fmla="*/ 18 w 204"/>
                  <a:gd name="T41" fmla="*/ 36 h 102"/>
                  <a:gd name="T42" fmla="*/ 42 w 204"/>
                  <a:gd name="T43" fmla="*/ 30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102"/>
                  <a:gd name="T68" fmla="*/ 204 w 20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102">
                    <a:moveTo>
                      <a:pt x="42" y="30"/>
                    </a:moveTo>
                    <a:lnTo>
                      <a:pt x="108" y="18"/>
                    </a:lnTo>
                    <a:lnTo>
                      <a:pt x="132" y="0"/>
                    </a:lnTo>
                    <a:lnTo>
                      <a:pt x="144" y="18"/>
                    </a:lnTo>
                    <a:lnTo>
                      <a:pt x="132" y="42"/>
                    </a:lnTo>
                    <a:lnTo>
                      <a:pt x="150" y="48"/>
                    </a:lnTo>
                    <a:lnTo>
                      <a:pt x="174" y="78"/>
                    </a:lnTo>
                    <a:lnTo>
                      <a:pt x="198" y="66"/>
                    </a:lnTo>
                    <a:lnTo>
                      <a:pt x="180" y="48"/>
                    </a:lnTo>
                    <a:lnTo>
                      <a:pt x="186" y="48"/>
                    </a:lnTo>
                    <a:lnTo>
                      <a:pt x="204" y="78"/>
                    </a:lnTo>
                    <a:lnTo>
                      <a:pt x="168" y="96"/>
                    </a:lnTo>
                    <a:lnTo>
                      <a:pt x="162" y="78"/>
                    </a:lnTo>
                    <a:lnTo>
                      <a:pt x="144" y="102"/>
                    </a:lnTo>
                    <a:lnTo>
                      <a:pt x="138" y="96"/>
                    </a:lnTo>
                    <a:lnTo>
                      <a:pt x="114" y="72"/>
                    </a:lnTo>
                    <a:lnTo>
                      <a:pt x="96" y="78"/>
                    </a:lnTo>
                    <a:lnTo>
                      <a:pt x="90" y="72"/>
                    </a:lnTo>
                    <a:lnTo>
                      <a:pt x="0" y="96"/>
                    </a:lnTo>
                    <a:lnTo>
                      <a:pt x="0" y="42"/>
                    </a:lnTo>
                    <a:lnTo>
                      <a:pt x="18" y="36"/>
                    </a:lnTo>
                    <a:lnTo>
                      <a:pt x="42" y="3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62" name="Freeform 438"/>
              <p:cNvSpPr>
                <a:spLocks noChangeAspect="1"/>
              </p:cNvSpPr>
              <p:nvPr/>
            </p:nvSpPr>
            <p:spPr bwMode="auto">
              <a:xfrm>
                <a:off x="4203" y="1626"/>
                <a:ext cx="204" cy="102"/>
              </a:xfrm>
              <a:custGeom>
                <a:avLst/>
                <a:gdLst>
                  <a:gd name="T0" fmla="*/ 42 w 204"/>
                  <a:gd name="T1" fmla="*/ 30 h 102"/>
                  <a:gd name="T2" fmla="*/ 108 w 204"/>
                  <a:gd name="T3" fmla="*/ 18 h 102"/>
                  <a:gd name="T4" fmla="*/ 132 w 204"/>
                  <a:gd name="T5" fmla="*/ 0 h 102"/>
                  <a:gd name="T6" fmla="*/ 144 w 204"/>
                  <a:gd name="T7" fmla="*/ 18 h 102"/>
                  <a:gd name="T8" fmla="*/ 132 w 204"/>
                  <a:gd name="T9" fmla="*/ 42 h 102"/>
                  <a:gd name="T10" fmla="*/ 150 w 204"/>
                  <a:gd name="T11" fmla="*/ 48 h 102"/>
                  <a:gd name="T12" fmla="*/ 174 w 204"/>
                  <a:gd name="T13" fmla="*/ 78 h 102"/>
                  <a:gd name="T14" fmla="*/ 198 w 204"/>
                  <a:gd name="T15" fmla="*/ 66 h 102"/>
                  <a:gd name="T16" fmla="*/ 180 w 204"/>
                  <a:gd name="T17" fmla="*/ 48 h 102"/>
                  <a:gd name="T18" fmla="*/ 186 w 204"/>
                  <a:gd name="T19" fmla="*/ 48 h 102"/>
                  <a:gd name="T20" fmla="*/ 204 w 204"/>
                  <a:gd name="T21" fmla="*/ 78 h 102"/>
                  <a:gd name="T22" fmla="*/ 168 w 204"/>
                  <a:gd name="T23" fmla="*/ 96 h 102"/>
                  <a:gd name="T24" fmla="*/ 162 w 204"/>
                  <a:gd name="T25" fmla="*/ 78 h 102"/>
                  <a:gd name="T26" fmla="*/ 144 w 204"/>
                  <a:gd name="T27" fmla="*/ 102 h 102"/>
                  <a:gd name="T28" fmla="*/ 138 w 204"/>
                  <a:gd name="T29" fmla="*/ 96 h 102"/>
                  <a:gd name="T30" fmla="*/ 114 w 204"/>
                  <a:gd name="T31" fmla="*/ 72 h 102"/>
                  <a:gd name="T32" fmla="*/ 96 w 204"/>
                  <a:gd name="T33" fmla="*/ 78 h 102"/>
                  <a:gd name="T34" fmla="*/ 90 w 204"/>
                  <a:gd name="T35" fmla="*/ 72 h 102"/>
                  <a:gd name="T36" fmla="*/ 0 w 204"/>
                  <a:gd name="T37" fmla="*/ 96 h 102"/>
                  <a:gd name="T38" fmla="*/ 0 w 204"/>
                  <a:gd name="T39" fmla="*/ 42 h 102"/>
                  <a:gd name="T40" fmla="*/ 18 w 204"/>
                  <a:gd name="T41" fmla="*/ 36 h 102"/>
                  <a:gd name="T42" fmla="*/ 42 w 204"/>
                  <a:gd name="T43" fmla="*/ 30 h 102"/>
                  <a:gd name="T44" fmla="*/ 42 w 204"/>
                  <a:gd name="T45" fmla="*/ 36 h 1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02"/>
                  <a:gd name="T71" fmla="*/ 204 w 204"/>
                  <a:gd name="T72" fmla="*/ 102 h 1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02">
                    <a:moveTo>
                      <a:pt x="42" y="30"/>
                    </a:moveTo>
                    <a:lnTo>
                      <a:pt x="108" y="18"/>
                    </a:lnTo>
                    <a:lnTo>
                      <a:pt x="132" y="0"/>
                    </a:lnTo>
                    <a:lnTo>
                      <a:pt x="144" y="18"/>
                    </a:lnTo>
                    <a:lnTo>
                      <a:pt x="132" y="42"/>
                    </a:lnTo>
                    <a:lnTo>
                      <a:pt x="150" y="48"/>
                    </a:lnTo>
                    <a:lnTo>
                      <a:pt x="174" y="78"/>
                    </a:lnTo>
                    <a:lnTo>
                      <a:pt x="198" y="66"/>
                    </a:lnTo>
                    <a:lnTo>
                      <a:pt x="180" y="48"/>
                    </a:lnTo>
                    <a:lnTo>
                      <a:pt x="186" y="48"/>
                    </a:lnTo>
                    <a:lnTo>
                      <a:pt x="204" y="78"/>
                    </a:lnTo>
                    <a:lnTo>
                      <a:pt x="168" y="96"/>
                    </a:lnTo>
                    <a:lnTo>
                      <a:pt x="162" y="78"/>
                    </a:lnTo>
                    <a:lnTo>
                      <a:pt x="144" y="102"/>
                    </a:lnTo>
                    <a:lnTo>
                      <a:pt x="138" y="96"/>
                    </a:lnTo>
                    <a:lnTo>
                      <a:pt x="114" y="72"/>
                    </a:lnTo>
                    <a:lnTo>
                      <a:pt x="96" y="78"/>
                    </a:lnTo>
                    <a:lnTo>
                      <a:pt x="90" y="72"/>
                    </a:lnTo>
                    <a:lnTo>
                      <a:pt x="0" y="96"/>
                    </a:lnTo>
                    <a:lnTo>
                      <a:pt x="0" y="42"/>
                    </a:lnTo>
                    <a:lnTo>
                      <a:pt x="18" y="36"/>
                    </a:lnTo>
                    <a:lnTo>
                      <a:pt x="42" y="30"/>
                    </a:lnTo>
                    <a:lnTo>
                      <a:pt x="42" y="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63" name="Freeform 439"/>
              <p:cNvSpPr>
                <a:spLocks noChangeAspect="1"/>
              </p:cNvSpPr>
              <p:nvPr/>
            </p:nvSpPr>
            <p:spPr bwMode="auto">
              <a:xfrm>
                <a:off x="3447" y="1548"/>
                <a:ext cx="234" cy="324"/>
              </a:xfrm>
              <a:custGeom>
                <a:avLst/>
                <a:gdLst>
                  <a:gd name="T0" fmla="*/ 114 w 234"/>
                  <a:gd name="T1" fmla="*/ 312 h 324"/>
                  <a:gd name="T2" fmla="*/ 0 w 234"/>
                  <a:gd name="T3" fmla="*/ 324 h 324"/>
                  <a:gd name="T4" fmla="*/ 30 w 234"/>
                  <a:gd name="T5" fmla="*/ 252 h 324"/>
                  <a:gd name="T6" fmla="*/ 0 w 234"/>
                  <a:gd name="T7" fmla="*/ 174 h 324"/>
                  <a:gd name="T8" fmla="*/ 6 w 234"/>
                  <a:gd name="T9" fmla="*/ 96 h 324"/>
                  <a:gd name="T10" fmla="*/ 42 w 234"/>
                  <a:gd name="T11" fmla="*/ 48 h 324"/>
                  <a:gd name="T12" fmla="*/ 42 w 234"/>
                  <a:gd name="T13" fmla="*/ 78 h 324"/>
                  <a:gd name="T14" fmla="*/ 48 w 234"/>
                  <a:gd name="T15" fmla="*/ 66 h 324"/>
                  <a:gd name="T16" fmla="*/ 48 w 234"/>
                  <a:gd name="T17" fmla="*/ 84 h 324"/>
                  <a:gd name="T18" fmla="*/ 54 w 234"/>
                  <a:gd name="T19" fmla="*/ 42 h 324"/>
                  <a:gd name="T20" fmla="*/ 72 w 234"/>
                  <a:gd name="T21" fmla="*/ 30 h 324"/>
                  <a:gd name="T22" fmla="*/ 66 w 234"/>
                  <a:gd name="T23" fmla="*/ 18 h 324"/>
                  <a:gd name="T24" fmla="*/ 84 w 234"/>
                  <a:gd name="T25" fmla="*/ 0 h 324"/>
                  <a:gd name="T26" fmla="*/ 156 w 234"/>
                  <a:gd name="T27" fmla="*/ 24 h 324"/>
                  <a:gd name="T28" fmla="*/ 168 w 234"/>
                  <a:gd name="T29" fmla="*/ 48 h 324"/>
                  <a:gd name="T30" fmla="*/ 156 w 234"/>
                  <a:gd name="T31" fmla="*/ 48 h 324"/>
                  <a:gd name="T32" fmla="*/ 174 w 234"/>
                  <a:gd name="T33" fmla="*/ 72 h 324"/>
                  <a:gd name="T34" fmla="*/ 174 w 234"/>
                  <a:gd name="T35" fmla="*/ 102 h 324"/>
                  <a:gd name="T36" fmla="*/ 144 w 234"/>
                  <a:gd name="T37" fmla="*/ 132 h 324"/>
                  <a:gd name="T38" fmla="*/ 144 w 234"/>
                  <a:gd name="T39" fmla="*/ 156 h 324"/>
                  <a:gd name="T40" fmla="*/ 162 w 234"/>
                  <a:gd name="T41" fmla="*/ 162 h 324"/>
                  <a:gd name="T42" fmla="*/ 192 w 234"/>
                  <a:gd name="T43" fmla="*/ 120 h 324"/>
                  <a:gd name="T44" fmla="*/ 216 w 234"/>
                  <a:gd name="T45" fmla="*/ 138 h 324"/>
                  <a:gd name="T46" fmla="*/ 234 w 234"/>
                  <a:gd name="T47" fmla="*/ 198 h 324"/>
                  <a:gd name="T48" fmla="*/ 234 w 234"/>
                  <a:gd name="T49" fmla="*/ 222 h 324"/>
                  <a:gd name="T50" fmla="*/ 228 w 234"/>
                  <a:gd name="T51" fmla="*/ 234 h 324"/>
                  <a:gd name="T52" fmla="*/ 228 w 234"/>
                  <a:gd name="T53" fmla="*/ 222 h 324"/>
                  <a:gd name="T54" fmla="*/ 222 w 234"/>
                  <a:gd name="T55" fmla="*/ 228 h 324"/>
                  <a:gd name="T56" fmla="*/ 192 w 234"/>
                  <a:gd name="T57" fmla="*/ 300 h 324"/>
                  <a:gd name="T58" fmla="*/ 138 w 234"/>
                  <a:gd name="T59" fmla="*/ 312 h 324"/>
                  <a:gd name="T60" fmla="*/ 114 w 234"/>
                  <a:gd name="T61" fmla="*/ 312 h 3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4"/>
                  <a:gd name="T94" fmla="*/ 0 h 324"/>
                  <a:gd name="T95" fmla="*/ 234 w 234"/>
                  <a:gd name="T96" fmla="*/ 324 h 3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4" h="324">
                    <a:moveTo>
                      <a:pt x="114" y="312"/>
                    </a:moveTo>
                    <a:lnTo>
                      <a:pt x="0" y="324"/>
                    </a:lnTo>
                    <a:lnTo>
                      <a:pt x="30" y="252"/>
                    </a:lnTo>
                    <a:lnTo>
                      <a:pt x="0" y="174"/>
                    </a:lnTo>
                    <a:lnTo>
                      <a:pt x="6" y="96"/>
                    </a:lnTo>
                    <a:lnTo>
                      <a:pt x="42" y="48"/>
                    </a:lnTo>
                    <a:lnTo>
                      <a:pt x="42" y="78"/>
                    </a:lnTo>
                    <a:lnTo>
                      <a:pt x="48" y="66"/>
                    </a:lnTo>
                    <a:lnTo>
                      <a:pt x="48" y="84"/>
                    </a:lnTo>
                    <a:lnTo>
                      <a:pt x="54" y="42"/>
                    </a:lnTo>
                    <a:lnTo>
                      <a:pt x="72" y="30"/>
                    </a:lnTo>
                    <a:lnTo>
                      <a:pt x="66" y="18"/>
                    </a:lnTo>
                    <a:lnTo>
                      <a:pt x="84" y="0"/>
                    </a:lnTo>
                    <a:lnTo>
                      <a:pt x="156" y="24"/>
                    </a:lnTo>
                    <a:lnTo>
                      <a:pt x="168" y="48"/>
                    </a:lnTo>
                    <a:lnTo>
                      <a:pt x="156" y="48"/>
                    </a:lnTo>
                    <a:lnTo>
                      <a:pt x="174" y="72"/>
                    </a:lnTo>
                    <a:lnTo>
                      <a:pt x="174" y="102"/>
                    </a:lnTo>
                    <a:lnTo>
                      <a:pt x="144" y="132"/>
                    </a:lnTo>
                    <a:lnTo>
                      <a:pt x="144" y="156"/>
                    </a:lnTo>
                    <a:lnTo>
                      <a:pt x="162" y="162"/>
                    </a:lnTo>
                    <a:lnTo>
                      <a:pt x="192" y="120"/>
                    </a:lnTo>
                    <a:lnTo>
                      <a:pt x="216" y="138"/>
                    </a:lnTo>
                    <a:lnTo>
                      <a:pt x="234" y="198"/>
                    </a:lnTo>
                    <a:lnTo>
                      <a:pt x="234" y="222"/>
                    </a:lnTo>
                    <a:lnTo>
                      <a:pt x="228" y="234"/>
                    </a:lnTo>
                    <a:lnTo>
                      <a:pt x="228" y="222"/>
                    </a:lnTo>
                    <a:lnTo>
                      <a:pt x="222" y="228"/>
                    </a:lnTo>
                    <a:lnTo>
                      <a:pt x="192" y="300"/>
                    </a:lnTo>
                    <a:lnTo>
                      <a:pt x="138" y="312"/>
                    </a:lnTo>
                    <a:lnTo>
                      <a:pt x="114" y="31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64" name="Freeform 440"/>
              <p:cNvSpPr>
                <a:spLocks noChangeAspect="1"/>
              </p:cNvSpPr>
              <p:nvPr/>
            </p:nvSpPr>
            <p:spPr bwMode="auto">
              <a:xfrm>
                <a:off x="3447" y="1548"/>
                <a:ext cx="234" cy="324"/>
              </a:xfrm>
              <a:custGeom>
                <a:avLst/>
                <a:gdLst>
                  <a:gd name="T0" fmla="*/ 114 w 234"/>
                  <a:gd name="T1" fmla="*/ 312 h 324"/>
                  <a:gd name="T2" fmla="*/ 0 w 234"/>
                  <a:gd name="T3" fmla="*/ 324 h 324"/>
                  <a:gd name="T4" fmla="*/ 30 w 234"/>
                  <a:gd name="T5" fmla="*/ 252 h 324"/>
                  <a:gd name="T6" fmla="*/ 0 w 234"/>
                  <a:gd name="T7" fmla="*/ 174 h 324"/>
                  <a:gd name="T8" fmla="*/ 6 w 234"/>
                  <a:gd name="T9" fmla="*/ 96 h 324"/>
                  <a:gd name="T10" fmla="*/ 42 w 234"/>
                  <a:gd name="T11" fmla="*/ 48 h 324"/>
                  <a:gd name="T12" fmla="*/ 42 w 234"/>
                  <a:gd name="T13" fmla="*/ 78 h 324"/>
                  <a:gd name="T14" fmla="*/ 48 w 234"/>
                  <a:gd name="T15" fmla="*/ 66 h 324"/>
                  <a:gd name="T16" fmla="*/ 48 w 234"/>
                  <a:gd name="T17" fmla="*/ 84 h 324"/>
                  <a:gd name="T18" fmla="*/ 54 w 234"/>
                  <a:gd name="T19" fmla="*/ 42 h 324"/>
                  <a:gd name="T20" fmla="*/ 72 w 234"/>
                  <a:gd name="T21" fmla="*/ 30 h 324"/>
                  <a:gd name="T22" fmla="*/ 66 w 234"/>
                  <a:gd name="T23" fmla="*/ 18 h 324"/>
                  <a:gd name="T24" fmla="*/ 84 w 234"/>
                  <a:gd name="T25" fmla="*/ 0 h 324"/>
                  <a:gd name="T26" fmla="*/ 156 w 234"/>
                  <a:gd name="T27" fmla="*/ 24 h 324"/>
                  <a:gd name="T28" fmla="*/ 168 w 234"/>
                  <a:gd name="T29" fmla="*/ 48 h 324"/>
                  <a:gd name="T30" fmla="*/ 156 w 234"/>
                  <a:gd name="T31" fmla="*/ 48 h 324"/>
                  <a:gd name="T32" fmla="*/ 174 w 234"/>
                  <a:gd name="T33" fmla="*/ 72 h 324"/>
                  <a:gd name="T34" fmla="*/ 174 w 234"/>
                  <a:gd name="T35" fmla="*/ 102 h 324"/>
                  <a:gd name="T36" fmla="*/ 144 w 234"/>
                  <a:gd name="T37" fmla="*/ 132 h 324"/>
                  <a:gd name="T38" fmla="*/ 144 w 234"/>
                  <a:gd name="T39" fmla="*/ 156 h 324"/>
                  <a:gd name="T40" fmla="*/ 162 w 234"/>
                  <a:gd name="T41" fmla="*/ 162 h 324"/>
                  <a:gd name="T42" fmla="*/ 192 w 234"/>
                  <a:gd name="T43" fmla="*/ 120 h 324"/>
                  <a:gd name="T44" fmla="*/ 216 w 234"/>
                  <a:gd name="T45" fmla="*/ 138 h 324"/>
                  <a:gd name="T46" fmla="*/ 234 w 234"/>
                  <a:gd name="T47" fmla="*/ 198 h 324"/>
                  <a:gd name="T48" fmla="*/ 234 w 234"/>
                  <a:gd name="T49" fmla="*/ 222 h 324"/>
                  <a:gd name="T50" fmla="*/ 228 w 234"/>
                  <a:gd name="T51" fmla="*/ 234 h 324"/>
                  <a:gd name="T52" fmla="*/ 228 w 234"/>
                  <a:gd name="T53" fmla="*/ 222 h 324"/>
                  <a:gd name="T54" fmla="*/ 222 w 234"/>
                  <a:gd name="T55" fmla="*/ 228 h 324"/>
                  <a:gd name="T56" fmla="*/ 192 w 234"/>
                  <a:gd name="T57" fmla="*/ 300 h 324"/>
                  <a:gd name="T58" fmla="*/ 138 w 234"/>
                  <a:gd name="T59" fmla="*/ 312 h 324"/>
                  <a:gd name="T60" fmla="*/ 114 w 234"/>
                  <a:gd name="T61" fmla="*/ 312 h 324"/>
                  <a:gd name="T62" fmla="*/ 114 w 234"/>
                  <a:gd name="T63" fmla="*/ 318 h 3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
                  <a:gd name="T97" fmla="*/ 0 h 324"/>
                  <a:gd name="T98" fmla="*/ 234 w 234"/>
                  <a:gd name="T99" fmla="*/ 324 h 3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 h="324">
                    <a:moveTo>
                      <a:pt x="114" y="312"/>
                    </a:moveTo>
                    <a:lnTo>
                      <a:pt x="0" y="324"/>
                    </a:lnTo>
                    <a:lnTo>
                      <a:pt x="30" y="252"/>
                    </a:lnTo>
                    <a:lnTo>
                      <a:pt x="0" y="174"/>
                    </a:lnTo>
                    <a:lnTo>
                      <a:pt x="6" y="96"/>
                    </a:lnTo>
                    <a:lnTo>
                      <a:pt x="42" y="48"/>
                    </a:lnTo>
                    <a:lnTo>
                      <a:pt x="42" y="78"/>
                    </a:lnTo>
                    <a:lnTo>
                      <a:pt x="48" y="66"/>
                    </a:lnTo>
                    <a:lnTo>
                      <a:pt x="48" y="84"/>
                    </a:lnTo>
                    <a:lnTo>
                      <a:pt x="54" y="42"/>
                    </a:lnTo>
                    <a:lnTo>
                      <a:pt x="72" y="30"/>
                    </a:lnTo>
                    <a:lnTo>
                      <a:pt x="66" y="18"/>
                    </a:lnTo>
                    <a:lnTo>
                      <a:pt x="84" y="0"/>
                    </a:lnTo>
                    <a:lnTo>
                      <a:pt x="156" y="24"/>
                    </a:lnTo>
                    <a:lnTo>
                      <a:pt x="168" y="48"/>
                    </a:lnTo>
                    <a:lnTo>
                      <a:pt x="156" y="48"/>
                    </a:lnTo>
                    <a:lnTo>
                      <a:pt x="174" y="72"/>
                    </a:lnTo>
                    <a:lnTo>
                      <a:pt x="174" y="102"/>
                    </a:lnTo>
                    <a:lnTo>
                      <a:pt x="144" y="132"/>
                    </a:lnTo>
                    <a:lnTo>
                      <a:pt x="144" y="156"/>
                    </a:lnTo>
                    <a:lnTo>
                      <a:pt x="162" y="162"/>
                    </a:lnTo>
                    <a:lnTo>
                      <a:pt x="192" y="120"/>
                    </a:lnTo>
                    <a:lnTo>
                      <a:pt x="216" y="138"/>
                    </a:lnTo>
                    <a:lnTo>
                      <a:pt x="234" y="198"/>
                    </a:lnTo>
                    <a:lnTo>
                      <a:pt x="234" y="222"/>
                    </a:lnTo>
                    <a:lnTo>
                      <a:pt x="228" y="234"/>
                    </a:lnTo>
                    <a:lnTo>
                      <a:pt x="228" y="222"/>
                    </a:lnTo>
                    <a:lnTo>
                      <a:pt x="222" y="228"/>
                    </a:lnTo>
                    <a:lnTo>
                      <a:pt x="192" y="300"/>
                    </a:lnTo>
                    <a:lnTo>
                      <a:pt x="138" y="312"/>
                    </a:lnTo>
                    <a:lnTo>
                      <a:pt x="114" y="312"/>
                    </a:lnTo>
                    <a:lnTo>
                      <a:pt x="114" y="31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65" name="Freeform 441"/>
              <p:cNvSpPr>
                <a:spLocks noChangeAspect="1"/>
              </p:cNvSpPr>
              <p:nvPr/>
            </p:nvSpPr>
            <p:spPr bwMode="auto">
              <a:xfrm>
                <a:off x="3219" y="1434"/>
                <a:ext cx="354" cy="180"/>
              </a:xfrm>
              <a:custGeom>
                <a:avLst/>
                <a:gdLst>
                  <a:gd name="T0" fmla="*/ 354 w 354"/>
                  <a:gd name="T1" fmla="*/ 96 h 180"/>
                  <a:gd name="T2" fmla="*/ 312 w 354"/>
                  <a:gd name="T3" fmla="*/ 96 h 180"/>
                  <a:gd name="T4" fmla="*/ 306 w 354"/>
                  <a:gd name="T5" fmla="*/ 108 h 180"/>
                  <a:gd name="T6" fmla="*/ 264 w 354"/>
                  <a:gd name="T7" fmla="*/ 96 h 180"/>
                  <a:gd name="T8" fmla="*/ 228 w 354"/>
                  <a:gd name="T9" fmla="*/ 108 h 180"/>
                  <a:gd name="T10" fmla="*/ 210 w 354"/>
                  <a:gd name="T11" fmla="*/ 138 h 180"/>
                  <a:gd name="T12" fmla="*/ 210 w 354"/>
                  <a:gd name="T13" fmla="*/ 114 h 180"/>
                  <a:gd name="T14" fmla="*/ 186 w 354"/>
                  <a:gd name="T15" fmla="*/ 132 h 180"/>
                  <a:gd name="T16" fmla="*/ 186 w 354"/>
                  <a:gd name="T17" fmla="*/ 114 h 180"/>
                  <a:gd name="T18" fmla="*/ 162 w 354"/>
                  <a:gd name="T19" fmla="*/ 180 h 180"/>
                  <a:gd name="T20" fmla="*/ 150 w 354"/>
                  <a:gd name="T21" fmla="*/ 180 h 180"/>
                  <a:gd name="T22" fmla="*/ 150 w 354"/>
                  <a:gd name="T23" fmla="*/ 162 h 180"/>
                  <a:gd name="T24" fmla="*/ 138 w 354"/>
                  <a:gd name="T25" fmla="*/ 162 h 180"/>
                  <a:gd name="T26" fmla="*/ 144 w 354"/>
                  <a:gd name="T27" fmla="*/ 138 h 180"/>
                  <a:gd name="T28" fmla="*/ 126 w 354"/>
                  <a:gd name="T29" fmla="*/ 120 h 180"/>
                  <a:gd name="T30" fmla="*/ 12 w 354"/>
                  <a:gd name="T31" fmla="*/ 96 h 180"/>
                  <a:gd name="T32" fmla="*/ 0 w 354"/>
                  <a:gd name="T33" fmla="*/ 84 h 180"/>
                  <a:gd name="T34" fmla="*/ 132 w 354"/>
                  <a:gd name="T35" fmla="*/ 0 h 180"/>
                  <a:gd name="T36" fmla="*/ 138 w 354"/>
                  <a:gd name="T37" fmla="*/ 6 h 180"/>
                  <a:gd name="T38" fmla="*/ 102 w 354"/>
                  <a:gd name="T39" fmla="*/ 42 h 180"/>
                  <a:gd name="T40" fmla="*/ 102 w 354"/>
                  <a:gd name="T41" fmla="*/ 60 h 180"/>
                  <a:gd name="T42" fmla="*/ 120 w 354"/>
                  <a:gd name="T43" fmla="*/ 42 h 180"/>
                  <a:gd name="T44" fmla="*/ 114 w 354"/>
                  <a:gd name="T45" fmla="*/ 54 h 180"/>
                  <a:gd name="T46" fmla="*/ 138 w 354"/>
                  <a:gd name="T47" fmla="*/ 48 h 180"/>
                  <a:gd name="T48" fmla="*/ 162 w 354"/>
                  <a:gd name="T49" fmla="*/ 72 h 180"/>
                  <a:gd name="T50" fmla="*/ 198 w 354"/>
                  <a:gd name="T51" fmla="*/ 78 h 180"/>
                  <a:gd name="T52" fmla="*/ 228 w 354"/>
                  <a:gd name="T53" fmla="*/ 54 h 180"/>
                  <a:gd name="T54" fmla="*/ 288 w 354"/>
                  <a:gd name="T55" fmla="*/ 42 h 180"/>
                  <a:gd name="T56" fmla="*/ 288 w 354"/>
                  <a:gd name="T57" fmla="*/ 66 h 180"/>
                  <a:gd name="T58" fmla="*/ 330 w 354"/>
                  <a:gd name="T59" fmla="*/ 60 h 180"/>
                  <a:gd name="T60" fmla="*/ 330 w 354"/>
                  <a:gd name="T61" fmla="*/ 78 h 180"/>
                  <a:gd name="T62" fmla="*/ 354 w 354"/>
                  <a:gd name="T63" fmla="*/ 96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
                  <a:gd name="T97" fmla="*/ 0 h 180"/>
                  <a:gd name="T98" fmla="*/ 354 w 354"/>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 h="180">
                    <a:moveTo>
                      <a:pt x="354" y="96"/>
                    </a:moveTo>
                    <a:lnTo>
                      <a:pt x="312" y="96"/>
                    </a:lnTo>
                    <a:lnTo>
                      <a:pt x="306" y="108"/>
                    </a:lnTo>
                    <a:lnTo>
                      <a:pt x="264" y="96"/>
                    </a:lnTo>
                    <a:lnTo>
                      <a:pt x="228" y="108"/>
                    </a:lnTo>
                    <a:lnTo>
                      <a:pt x="210" y="138"/>
                    </a:lnTo>
                    <a:lnTo>
                      <a:pt x="210" y="114"/>
                    </a:lnTo>
                    <a:lnTo>
                      <a:pt x="186" y="132"/>
                    </a:lnTo>
                    <a:lnTo>
                      <a:pt x="186" y="114"/>
                    </a:lnTo>
                    <a:lnTo>
                      <a:pt x="162" y="180"/>
                    </a:lnTo>
                    <a:lnTo>
                      <a:pt x="150" y="180"/>
                    </a:lnTo>
                    <a:lnTo>
                      <a:pt x="150" y="162"/>
                    </a:lnTo>
                    <a:lnTo>
                      <a:pt x="138" y="162"/>
                    </a:lnTo>
                    <a:lnTo>
                      <a:pt x="144" y="138"/>
                    </a:lnTo>
                    <a:lnTo>
                      <a:pt x="126" y="120"/>
                    </a:lnTo>
                    <a:lnTo>
                      <a:pt x="12" y="96"/>
                    </a:lnTo>
                    <a:lnTo>
                      <a:pt x="0" y="84"/>
                    </a:lnTo>
                    <a:lnTo>
                      <a:pt x="132" y="0"/>
                    </a:lnTo>
                    <a:lnTo>
                      <a:pt x="138" y="6"/>
                    </a:lnTo>
                    <a:lnTo>
                      <a:pt x="102" y="42"/>
                    </a:lnTo>
                    <a:lnTo>
                      <a:pt x="102" y="60"/>
                    </a:lnTo>
                    <a:lnTo>
                      <a:pt x="120" y="42"/>
                    </a:lnTo>
                    <a:lnTo>
                      <a:pt x="114" y="54"/>
                    </a:lnTo>
                    <a:lnTo>
                      <a:pt x="138" y="48"/>
                    </a:lnTo>
                    <a:lnTo>
                      <a:pt x="162" y="72"/>
                    </a:lnTo>
                    <a:lnTo>
                      <a:pt x="198" y="78"/>
                    </a:lnTo>
                    <a:lnTo>
                      <a:pt x="228" y="54"/>
                    </a:lnTo>
                    <a:lnTo>
                      <a:pt x="288" y="42"/>
                    </a:lnTo>
                    <a:lnTo>
                      <a:pt x="288" y="66"/>
                    </a:lnTo>
                    <a:lnTo>
                      <a:pt x="330" y="60"/>
                    </a:lnTo>
                    <a:lnTo>
                      <a:pt x="330" y="78"/>
                    </a:lnTo>
                    <a:lnTo>
                      <a:pt x="354" y="9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66" name="Freeform 442"/>
              <p:cNvSpPr>
                <a:spLocks noChangeAspect="1"/>
              </p:cNvSpPr>
              <p:nvPr/>
            </p:nvSpPr>
            <p:spPr bwMode="auto">
              <a:xfrm>
                <a:off x="3219" y="1434"/>
                <a:ext cx="354" cy="180"/>
              </a:xfrm>
              <a:custGeom>
                <a:avLst/>
                <a:gdLst>
                  <a:gd name="T0" fmla="*/ 354 w 354"/>
                  <a:gd name="T1" fmla="*/ 96 h 180"/>
                  <a:gd name="T2" fmla="*/ 312 w 354"/>
                  <a:gd name="T3" fmla="*/ 96 h 180"/>
                  <a:gd name="T4" fmla="*/ 306 w 354"/>
                  <a:gd name="T5" fmla="*/ 108 h 180"/>
                  <a:gd name="T6" fmla="*/ 264 w 354"/>
                  <a:gd name="T7" fmla="*/ 96 h 180"/>
                  <a:gd name="T8" fmla="*/ 228 w 354"/>
                  <a:gd name="T9" fmla="*/ 108 h 180"/>
                  <a:gd name="T10" fmla="*/ 210 w 354"/>
                  <a:gd name="T11" fmla="*/ 138 h 180"/>
                  <a:gd name="T12" fmla="*/ 210 w 354"/>
                  <a:gd name="T13" fmla="*/ 114 h 180"/>
                  <a:gd name="T14" fmla="*/ 186 w 354"/>
                  <a:gd name="T15" fmla="*/ 132 h 180"/>
                  <a:gd name="T16" fmla="*/ 186 w 354"/>
                  <a:gd name="T17" fmla="*/ 114 h 180"/>
                  <a:gd name="T18" fmla="*/ 162 w 354"/>
                  <a:gd name="T19" fmla="*/ 180 h 180"/>
                  <a:gd name="T20" fmla="*/ 150 w 354"/>
                  <a:gd name="T21" fmla="*/ 180 h 180"/>
                  <a:gd name="T22" fmla="*/ 150 w 354"/>
                  <a:gd name="T23" fmla="*/ 162 h 180"/>
                  <a:gd name="T24" fmla="*/ 138 w 354"/>
                  <a:gd name="T25" fmla="*/ 162 h 180"/>
                  <a:gd name="T26" fmla="*/ 144 w 354"/>
                  <a:gd name="T27" fmla="*/ 138 h 180"/>
                  <a:gd name="T28" fmla="*/ 126 w 354"/>
                  <a:gd name="T29" fmla="*/ 120 h 180"/>
                  <a:gd name="T30" fmla="*/ 12 w 354"/>
                  <a:gd name="T31" fmla="*/ 96 h 180"/>
                  <a:gd name="T32" fmla="*/ 0 w 354"/>
                  <a:gd name="T33" fmla="*/ 84 h 180"/>
                  <a:gd name="T34" fmla="*/ 132 w 354"/>
                  <a:gd name="T35" fmla="*/ 0 h 180"/>
                  <a:gd name="T36" fmla="*/ 138 w 354"/>
                  <a:gd name="T37" fmla="*/ 6 h 180"/>
                  <a:gd name="T38" fmla="*/ 102 w 354"/>
                  <a:gd name="T39" fmla="*/ 42 h 180"/>
                  <a:gd name="T40" fmla="*/ 102 w 354"/>
                  <a:gd name="T41" fmla="*/ 60 h 180"/>
                  <a:gd name="T42" fmla="*/ 120 w 354"/>
                  <a:gd name="T43" fmla="*/ 42 h 180"/>
                  <a:gd name="T44" fmla="*/ 114 w 354"/>
                  <a:gd name="T45" fmla="*/ 54 h 180"/>
                  <a:gd name="T46" fmla="*/ 138 w 354"/>
                  <a:gd name="T47" fmla="*/ 48 h 180"/>
                  <a:gd name="T48" fmla="*/ 162 w 354"/>
                  <a:gd name="T49" fmla="*/ 72 h 180"/>
                  <a:gd name="T50" fmla="*/ 198 w 354"/>
                  <a:gd name="T51" fmla="*/ 78 h 180"/>
                  <a:gd name="T52" fmla="*/ 228 w 354"/>
                  <a:gd name="T53" fmla="*/ 54 h 180"/>
                  <a:gd name="T54" fmla="*/ 288 w 354"/>
                  <a:gd name="T55" fmla="*/ 42 h 180"/>
                  <a:gd name="T56" fmla="*/ 288 w 354"/>
                  <a:gd name="T57" fmla="*/ 66 h 180"/>
                  <a:gd name="T58" fmla="*/ 330 w 354"/>
                  <a:gd name="T59" fmla="*/ 60 h 180"/>
                  <a:gd name="T60" fmla="*/ 330 w 354"/>
                  <a:gd name="T61" fmla="*/ 78 h 180"/>
                  <a:gd name="T62" fmla="*/ 354 w 354"/>
                  <a:gd name="T63" fmla="*/ 96 h 180"/>
                  <a:gd name="T64" fmla="*/ 354 w 354"/>
                  <a:gd name="T65" fmla="*/ 102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4"/>
                  <a:gd name="T100" fmla="*/ 0 h 180"/>
                  <a:gd name="T101" fmla="*/ 354 w 354"/>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4" h="180">
                    <a:moveTo>
                      <a:pt x="354" y="96"/>
                    </a:moveTo>
                    <a:lnTo>
                      <a:pt x="312" y="96"/>
                    </a:lnTo>
                    <a:lnTo>
                      <a:pt x="306" y="108"/>
                    </a:lnTo>
                    <a:lnTo>
                      <a:pt x="264" y="96"/>
                    </a:lnTo>
                    <a:lnTo>
                      <a:pt x="228" y="108"/>
                    </a:lnTo>
                    <a:lnTo>
                      <a:pt x="210" y="138"/>
                    </a:lnTo>
                    <a:lnTo>
                      <a:pt x="210" y="114"/>
                    </a:lnTo>
                    <a:lnTo>
                      <a:pt x="186" y="132"/>
                    </a:lnTo>
                    <a:lnTo>
                      <a:pt x="186" y="114"/>
                    </a:lnTo>
                    <a:lnTo>
                      <a:pt x="162" y="180"/>
                    </a:lnTo>
                    <a:lnTo>
                      <a:pt x="150" y="180"/>
                    </a:lnTo>
                    <a:lnTo>
                      <a:pt x="150" y="162"/>
                    </a:lnTo>
                    <a:lnTo>
                      <a:pt x="138" y="162"/>
                    </a:lnTo>
                    <a:lnTo>
                      <a:pt x="144" y="138"/>
                    </a:lnTo>
                    <a:lnTo>
                      <a:pt x="126" y="120"/>
                    </a:lnTo>
                    <a:lnTo>
                      <a:pt x="12" y="96"/>
                    </a:lnTo>
                    <a:lnTo>
                      <a:pt x="0" y="84"/>
                    </a:lnTo>
                    <a:lnTo>
                      <a:pt x="132" y="0"/>
                    </a:lnTo>
                    <a:lnTo>
                      <a:pt x="138" y="6"/>
                    </a:lnTo>
                    <a:lnTo>
                      <a:pt x="102" y="42"/>
                    </a:lnTo>
                    <a:lnTo>
                      <a:pt x="102" y="60"/>
                    </a:lnTo>
                    <a:lnTo>
                      <a:pt x="120" y="42"/>
                    </a:lnTo>
                    <a:lnTo>
                      <a:pt x="114" y="54"/>
                    </a:lnTo>
                    <a:lnTo>
                      <a:pt x="138" y="48"/>
                    </a:lnTo>
                    <a:lnTo>
                      <a:pt x="162" y="72"/>
                    </a:lnTo>
                    <a:lnTo>
                      <a:pt x="198" y="78"/>
                    </a:lnTo>
                    <a:lnTo>
                      <a:pt x="228" y="54"/>
                    </a:lnTo>
                    <a:lnTo>
                      <a:pt x="288" y="42"/>
                    </a:lnTo>
                    <a:lnTo>
                      <a:pt x="288" y="66"/>
                    </a:lnTo>
                    <a:lnTo>
                      <a:pt x="330" y="60"/>
                    </a:lnTo>
                    <a:lnTo>
                      <a:pt x="330" y="78"/>
                    </a:lnTo>
                    <a:lnTo>
                      <a:pt x="354" y="96"/>
                    </a:lnTo>
                    <a:lnTo>
                      <a:pt x="354" y="10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67" name="Freeform 443"/>
              <p:cNvSpPr>
                <a:spLocks noChangeAspect="1"/>
              </p:cNvSpPr>
              <p:nvPr/>
            </p:nvSpPr>
            <p:spPr bwMode="auto">
              <a:xfrm>
                <a:off x="2853" y="1308"/>
                <a:ext cx="408" cy="450"/>
              </a:xfrm>
              <a:custGeom>
                <a:avLst/>
                <a:gdLst>
                  <a:gd name="T0" fmla="*/ 330 w 408"/>
                  <a:gd name="T1" fmla="*/ 444 h 450"/>
                  <a:gd name="T2" fmla="*/ 36 w 408"/>
                  <a:gd name="T3" fmla="*/ 450 h 450"/>
                  <a:gd name="T4" fmla="*/ 36 w 408"/>
                  <a:gd name="T5" fmla="*/ 312 h 450"/>
                  <a:gd name="T6" fmla="*/ 18 w 408"/>
                  <a:gd name="T7" fmla="*/ 288 h 450"/>
                  <a:gd name="T8" fmla="*/ 30 w 408"/>
                  <a:gd name="T9" fmla="*/ 264 h 450"/>
                  <a:gd name="T10" fmla="*/ 30 w 408"/>
                  <a:gd name="T11" fmla="*/ 258 h 450"/>
                  <a:gd name="T12" fmla="*/ 0 w 408"/>
                  <a:gd name="T13" fmla="*/ 30 h 450"/>
                  <a:gd name="T14" fmla="*/ 108 w 408"/>
                  <a:gd name="T15" fmla="*/ 30 h 450"/>
                  <a:gd name="T16" fmla="*/ 108 w 408"/>
                  <a:gd name="T17" fmla="*/ 0 h 450"/>
                  <a:gd name="T18" fmla="*/ 120 w 408"/>
                  <a:gd name="T19" fmla="*/ 0 h 450"/>
                  <a:gd name="T20" fmla="*/ 132 w 408"/>
                  <a:gd name="T21" fmla="*/ 48 h 450"/>
                  <a:gd name="T22" fmla="*/ 174 w 408"/>
                  <a:gd name="T23" fmla="*/ 54 h 450"/>
                  <a:gd name="T24" fmla="*/ 180 w 408"/>
                  <a:gd name="T25" fmla="*/ 66 h 450"/>
                  <a:gd name="T26" fmla="*/ 222 w 408"/>
                  <a:gd name="T27" fmla="*/ 54 h 450"/>
                  <a:gd name="T28" fmla="*/ 240 w 408"/>
                  <a:gd name="T29" fmla="*/ 60 h 450"/>
                  <a:gd name="T30" fmla="*/ 234 w 408"/>
                  <a:gd name="T31" fmla="*/ 66 h 450"/>
                  <a:gd name="T32" fmla="*/ 246 w 408"/>
                  <a:gd name="T33" fmla="*/ 66 h 450"/>
                  <a:gd name="T34" fmla="*/ 252 w 408"/>
                  <a:gd name="T35" fmla="*/ 84 h 450"/>
                  <a:gd name="T36" fmla="*/ 270 w 408"/>
                  <a:gd name="T37" fmla="*/ 72 h 450"/>
                  <a:gd name="T38" fmla="*/ 294 w 408"/>
                  <a:gd name="T39" fmla="*/ 96 h 450"/>
                  <a:gd name="T40" fmla="*/ 330 w 408"/>
                  <a:gd name="T41" fmla="*/ 78 h 450"/>
                  <a:gd name="T42" fmla="*/ 342 w 408"/>
                  <a:gd name="T43" fmla="*/ 90 h 450"/>
                  <a:gd name="T44" fmla="*/ 408 w 408"/>
                  <a:gd name="T45" fmla="*/ 90 h 450"/>
                  <a:gd name="T46" fmla="*/ 342 w 408"/>
                  <a:gd name="T47" fmla="*/ 132 h 450"/>
                  <a:gd name="T48" fmla="*/ 270 w 408"/>
                  <a:gd name="T49" fmla="*/ 198 h 450"/>
                  <a:gd name="T50" fmla="*/ 264 w 408"/>
                  <a:gd name="T51" fmla="*/ 204 h 450"/>
                  <a:gd name="T52" fmla="*/ 264 w 408"/>
                  <a:gd name="T53" fmla="*/ 252 h 450"/>
                  <a:gd name="T54" fmla="*/ 240 w 408"/>
                  <a:gd name="T55" fmla="*/ 264 h 450"/>
                  <a:gd name="T56" fmla="*/ 228 w 408"/>
                  <a:gd name="T57" fmla="*/ 288 h 450"/>
                  <a:gd name="T58" fmla="*/ 246 w 408"/>
                  <a:gd name="T59" fmla="*/ 300 h 450"/>
                  <a:gd name="T60" fmla="*/ 240 w 408"/>
                  <a:gd name="T61" fmla="*/ 354 h 450"/>
                  <a:gd name="T62" fmla="*/ 318 w 408"/>
                  <a:gd name="T63" fmla="*/ 408 h 450"/>
                  <a:gd name="T64" fmla="*/ 330 w 408"/>
                  <a:gd name="T65" fmla="*/ 444 h 4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8"/>
                  <a:gd name="T100" fmla="*/ 0 h 450"/>
                  <a:gd name="T101" fmla="*/ 408 w 408"/>
                  <a:gd name="T102" fmla="*/ 450 h 4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8" h="450">
                    <a:moveTo>
                      <a:pt x="330" y="444"/>
                    </a:moveTo>
                    <a:lnTo>
                      <a:pt x="36" y="450"/>
                    </a:lnTo>
                    <a:lnTo>
                      <a:pt x="36" y="312"/>
                    </a:lnTo>
                    <a:lnTo>
                      <a:pt x="18" y="288"/>
                    </a:lnTo>
                    <a:lnTo>
                      <a:pt x="30" y="264"/>
                    </a:lnTo>
                    <a:lnTo>
                      <a:pt x="30" y="258"/>
                    </a:lnTo>
                    <a:lnTo>
                      <a:pt x="0" y="30"/>
                    </a:lnTo>
                    <a:lnTo>
                      <a:pt x="108" y="30"/>
                    </a:lnTo>
                    <a:lnTo>
                      <a:pt x="108" y="0"/>
                    </a:lnTo>
                    <a:lnTo>
                      <a:pt x="120" y="0"/>
                    </a:lnTo>
                    <a:lnTo>
                      <a:pt x="132" y="48"/>
                    </a:lnTo>
                    <a:lnTo>
                      <a:pt x="174" y="54"/>
                    </a:lnTo>
                    <a:lnTo>
                      <a:pt x="180" y="66"/>
                    </a:lnTo>
                    <a:lnTo>
                      <a:pt x="222" y="54"/>
                    </a:lnTo>
                    <a:lnTo>
                      <a:pt x="240" y="60"/>
                    </a:lnTo>
                    <a:lnTo>
                      <a:pt x="234" y="66"/>
                    </a:lnTo>
                    <a:lnTo>
                      <a:pt x="246" y="66"/>
                    </a:lnTo>
                    <a:lnTo>
                      <a:pt x="252" y="84"/>
                    </a:lnTo>
                    <a:lnTo>
                      <a:pt x="270" y="72"/>
                    </a:lnTo>
                    <a:lnTo>
                      <a:pt x="294" y="96"/>
                    </a:lnTo>
                    <a:lnTo>
                      <a:pt x="330" y="78"/>
                    </a:lnTo>
                    <a:lnTo>
                      <a:pt x="342" y="90"/>
                    </a:lnTo>
                    <a:lnTo>
                      <a:pt x="408" y="90"/>
                    </a:lnTo>
                    <a:lnTo>
                      <a:pt x="342" y="132"/>
                    </a:lnTo>
                    <a:lnTo>
                      <a:pt x="270" y="198"/>
                    </a:lnTo>
                    <a:lnTo>
                      <a:pt x="264" y="204"/>
                    </a:lnTo>
                    <a:lnTo>
                      <a:pt x="264" y="252"/>
                    </a:lnTo>
                    <a:lnTo>
                      <a:pt x="240" y="264"/>
                    </a:lnTo>
                    <a:lnTo>
                      <a:pt x="228" y="288"/>
                    </a:lnTo>
                    <a:lnTo>
                      <a:pt x="246" y="300"/>
                    </a:lnTo>
                    <a:lnTo>
                      <a:pt x="240" y="354"/>
                    </a:lnTo>
                    <a:lnTo>
                      <a:pt x="318" y="408"/>
                    </a:lnTo>
                    <a:lnTo>
                      <a:pt x="330" y="44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68" name="Freeform 444"/>
              <p:cNvSpPr>
                <a:spLocks noChangeAspect="1"/>
              </p:cNvSpPr>
              <p:nvPr/>
            </p:nvSpPr>
            <p:spPr bwMode="auto">
              <a:xfrm>
                <a:off x="2853" y="1308"/>
                <a:ext cx="408" cy="450"/>
              </a:xfrm>
              <a:custGeom>
                <a:avLst/>
                <a:gdLst>
                  <a:gd name="T0" fmla="*/ 330 w 408"/>
                  <a:gd name="T1" fmla="*/ 444 h 450"/>
                  <a:gd name="T2" fmla="*/ 36 w 408"/>
                  <a:gd name="T3" fmla="*/ 450 h 450"/>
                  <a:gd name="T4" fmla="*/ 36 w 408"/>
                  <a:gd name="T5" fmla="*/ 312 h 450"/>
                  <a:gd name="T6" fmla="*/ 18 w 408"/>
                  <a:gd name="T7" fmla="*/ 288 h 450"/>
                  <a:gd name="T8" fmla="*/ 30 w 408"/>
                  <a:gd name="T9" fmla="*/ 264 h 450"/>
                  <a:gd name="T10" fmla="*/ 30 w 408"/>
                  <a:gd name="T11" fmla="*/ 258 h 450"/>
                  <a:gd name="T12" fmla="*/ 0 w 408"/>
                  <a:gd name="T13" fmla="*/ 30 h 450"/>
                  <a:gd name="T14" fmla="*/ 108 w 408"/>
                  <a:gd name="T15" fmla="*/ 30 h 450"/>
                  <a:gd name="T16" fmla="*/ 108 w 408"/>
                  <a:gd name="T17" fmla="*/ 0 h 450"/>
                  <a:gd name="T18" fmla="*/ 120 w 408"/>
                  <a:gd name="T19" fmla="*/ 0 h 450"/>
                  <a:gd name="T20" fmla="*/ 132 w 408"/>
                  <a:gd name="T21" fmla="*/ 48 h 450"/>
                  <a:gd name="T22" fmla="*/ 174 w 408"/>
                  <a:gd name="T23" fmla="*/ 54 h 450"/>
                  <a:gd name="T24" fmla="*/ 180 w 408"/>
                  <a:gd name="T25" fmla="*/ 66 h 450"/>
                  <a:gd name="T26" fmla="*/ 222 w 408"/>
                  <a:gd name="T27" fmla="*/ 54 h 450"/>
                  <a:gd name="T28" fmla="*/ 240 w 408"/>
                  <a:gd name="T29" fmla="*/ 60 h 450"/>
                  <a:gd name="T30" fmla="*/ 234 w 408"/>
                  <a:gd name="T31" fmla="*/ 66 h 450"/>
                  <a:gd name="T32" fmla="*/ 246 w 408"/>
                  <a:gd name="T33" fmla="*/ 66 h 450"/>
                  <a:gd name="T34" fmla="*/ 252 w 408"/>
                  <a:gd name="T35" fmla="*/ 84 h 450"/>
                  <a:gd name="T36" fmla="*/ 270 w 408"/>
                  <a:gd name="T37" fmla="*/ 72 h 450"/>
                  <a:gd name="T38" fmla="*/ 294 w 408"/>
                  <a:gd name="T39" fmla="*/ 96 h 450"/>
                  <a:gd name="T40" fmla="*/ 330 w 408"/>
                  <a:gd name="T41" fmla="*/ 78 h 450"/>
                  <a:gd name="T42" fmla="*/ 342 w 408"/>
                  <a:gd name="T43" fmla="*/ 90 h 450"/>
                  <a:gd name="T44" fmla="*/ 408 w 408"/>
                  <a:gd name="T45" fmla="*/ 90 h 450"/>
                  <a:gd name="T46" fmla="*/ 342 w 408"/>
                  <a:gd name="T47" fmla="*/ 132 h 450"/>
                  <a:gd name="T48" fmla="*/ 270 w 408"/>
                  <a:gd name="T49" fmla="*/ 198 h 450"/>
                  <a:gd name="T50" fmla="*/ 264 w 408"/>
                  <a:gd name="T51" fmla="*/ 204 h 450"/>
                  <a:gd name="T52" fmla="*/ 264 w 408"/>
                  <a:gd name="T53" fmla="*/ 252 h 450"/>
                  <a:gd name="T54" fmla="*/ 240 w 408"/>
                  <a:gd name="T55" fmla="*/ 264 h 450"/>
                  <a:gd name="T56" fmla="*/ 228 w 408"/>
                  <a:gd name="T57" fmla="*/ 288 h 450"/>
                  <a:gd name="T58" fmla="*/ 246 w 408"/>
                  <a:gd name="T59" fmla="*/ 300 h 450"/>
                  <a:gd name="T60" fmla="*/ 240 w 408"/>
                  <a:gd name="T61" fmla="*/ 354 h 450"/>
                  <a:gd name="T62" fmla="*/ 318 w 408"/>
                  <a:gd name="T63" fmla="*/ 408 h 450"/>
                  <a:gd name="T64" fmla="*/ 330 w 408"/>
                  <a:gd name="T65" fmla="*/ 444 h 450"/>
                  <a:gd name="T66" fmla="*/ 330 w 408"/>
                  <a:gd name="T67" fmla="*/ 450 h 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8"/>
                  <a:gd name="T103" fmla="*/ 0 h 450"/>
                  <a:gd name="T104" fmla="*/ 408 w 408"/>
                  <a:gd name="T105" fmla="*/ 450 h 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8" h="450">
                    <a:moveTo>
                      <a:pt x="330" y="444"/>
                    </a:moveTo>
                    <a:lnTo>
                      <a:pt x="36" y="450"/>
                    </a:lnTo>
                    <a:lnTo>
                      <a:pt x="36" y="312"/>
                    </a:lnTo>
                    <a:lnTo>
                      <a:pt x="18" y="288"/>
                    </a:lnTo>
                    <a:lnTo>
                      <a:pt x="30" y="264"/>
                    </a:lnTo>
                    <a:lnTo>
                      <a:pt x="30" y="258"/>
                    </a:lnTo>
                    <a:lnTo>
                      <a:pt x="0" y="30"/>
                    </a:lnTo>
                    <a:lnTo>
                      <a:pt x="108" y="30"/>
                    </a:lnTo>
                    <a:lnTo>
                      <a:pt x="108" y="0"/>
                    </a:lnTo>
                    <a:lnTo>
                      <a:pt x="120" y="0"/>
                    </a:lnTo>
                    <a:lnTo>
                      <a:pt x="132" y="48"/>
                    </a:lnTo>
                    <a:lnTo>
                      <a:pt x="174" y="54"/>
                    </a:lnTo>
                    <a:lnTo>
                      <a:pt x="180" y="66"/>
                    </a:lnTo>
                    <a:lnTo>
                      <a:pt x="222" y="54"/>
                    </a:lnTo>
                    <a:lnTo>
                      <a:pt x="240" y="60"/>
                    </a:lnTo>
                    <a:lnTo>
                      <a:pt x="234" y="66"/>
                    </a:lnTo>
                    <a:lnTo>
                      <a:pt x="246" y="66"/>
                    </a:lnTo>
                    <a:lnTo>
                      <a:pt x="252" y="84"/>
                    </a:lnTo>
                    <a:lnTo>
                      <a:pt x="270" y="72"/>
                    </a:lnTo>
                    <a:lnTo>
                      <a:pt x="294" y="96"/>
                    </a:lnTo>
                    <a:lnTo>
                      <a:pt x="330" y="78"/>
                    </a:lnTo>
                    <a:lnTo>
                      <a:pt x="342" y="90"/>
                    </a:lnTo>
                    <a:lnTo>
                      <a:pt x="408" y="90"/>
                    </a:lnTo>
                    <a:lnTo>
                      <a:pt x="342" y="132"/>
                    </a:lnTo>
                    <a:lnTo>
                      <a:pt x="270" y="198"/>
                    </a:lnTo>
                    <a:lnTo>
                      <a:pt x="264" y="204"/>
                    </a:lnTo>
                    <a:lnTo>
                      <a:pt x="264" y="252"/>
                    </a:lnTo>
                    <a:lnTo>
                      <a:pt x="240" y="264"/>
                    </a:lnTo>
                    <a:lnTo>
                      <a:pt x="228" y="288"/>
                    </a:lnTo>
                    <a:lnTo>
                      <a:pt x="246" y="300"/>
                    </a:lnTo>
                    <a:lnTo>
                      <a:pt x="240" y="354"/>
                    </a:lnTo>
                    <a:lnTo>
                      <a:pt x="318" y="408"/>
                    </a:lnTo>
                    <a:lnTo>
                      <a:pt x="330" y="444"/>
                    </a:lnTo>
                    <a:lnTo>
                      <a:pt x="330" y="45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69" name="Freeform 445"/>
              <p:cNvSpPr>
                <a:spLocks noChangeAspect="1"/>
              </p:cNvSpPr>
              <p:nvPr/>
            </p:nvSpPr>
            <p:spPr bwMode="auto">
              <a:xfrm>
                <a:off x="3207" y="2406"/>
                <a:ext cx="216" cy="378"/>
              </a:xfrm>
              <a:custGeom>
                <a:avLst/>
                <a:gdLst>
                  <a:gd name="T0" fmla="*/ 216 w 216"/>
                  <a:gd name="T1" fmla="*/ 360 h 378"/>
                  <a:gd name="T2" fmla="*/ 156 w 216"/>
                  <a:gd name="T3" fmla="*/ 366 h 378"/>
                  <a:gd name="T4" fmla="*/ 138 w 216"/>
                  <a:gd name="T5" fmla="*/ 378 h 378"/>
                  <a:gd name="T6" fmla="*/ 120 w 216"/>
                  <a:gd name="T7" fmla="*/ 342 h 378"/>
                  <a:gd name="T8" fmla="*/ 120 w 216"/>
                  <a:gd name="T9" fmla="*/ 318 h 378"/>
                  <a:gd name="T10" fmla="*/ 0 w 216"/>
                  <a:gd name="T11" fmla="*/ 324 h 378"/>
                  <a:gd name="T12" fmla="*/ 6 w 216"/>
                  <a:gd name="T13" fmla="*/ 276 h 378"/>
                  <a:gd name="T14" fmla="*/ 36 w 216"/>
                  <a:gd name="T15" fmla="*/ 234 h 378"/>
                  <a:gd name="T16" fmla="*/ 24 w 216"/>
                  <a:gd name="T17" fmla="*/ 228 h 378"/>
                  <a:gd name="T18" fmla="*/ 42 w 216"/>
                  <a:gd name="T19" fmla="*/ 222 h 378"/>
                  <a:gd name="T20" fmla="*/ 24 w 216"/>
                  <a:gd name="T21" fmla="*/ 204 h 378"/>
                  <a:gd name="T22" fmla="*/ 30 w 216"/>
                  <a:gd name="T23" fmla="*/ 198 h 378"/>
                  <a:gd name="T24" fmla="*/ 24 w 216"/>
                  <a:gd name="T25" fmla="*/ 198 h 378"/>
                  <a:gd name="T26" fmla="*/ 24 w 216"/>
                  <a:gd name="T27" fmla="*/ 174 h 378"/>
                  <a:gd name="T28" fmla="*/ 18 w 216"/>
                  <a:gd name="T29" fmla="*/ 168 h 378"/>
                  <a:gd name="T30" fmla="*/ 30 w 216"/>
                  <a:gd name="T31" fmla="*/ 150 h 378"/>
                  <a:gd name="T32" fmla="*/ 18 w 216"/>
                  <a:gd name="T33" fmla="*/ 144 h 378"/>
                  <a:gd name="T34" fmla="*/ 24 w 216"/>
                  <a:gd name="T35" fmla="*/ 132 h 378"/>
                  <a:gd name="T36" fmla="*/ 18 w 216"/>
                  <a:gd name="T37" fmla="*/ 132 h 378"/>
                  <a:gd name="T38" fmla="*/ 12 w 216"/>
                  <a:gd name="T39" fmla="*/ 114 h 378"/>
                  <a:gd name="T40" fmla="*/ 24 w 216"/>
                  <a:gd name="T41" fmla="*/ 114 h 378"/>
                  <a:gd name="T42" fmla="*/ 24 w 216"/>
                  <a:gd name="T43" fmla="*/ 90 h 378"/>
                  <a:gd name="T44" fmla="*/ 54 w 216"/>
                  <a:gd name="T45" fmla="*/ 54 h 378"/>
                  <a:gd name="T46" fmla="*/ 54 w 216"/>
                  <a:gd name="T47" fmla="*/ 30 h 378"/>
                  <a:gd name="T48" fmla="*/ 72 w 216"/>
                  <a:gd name="T49" fmla="*/ 6 h 378"/>
                  <a:gd name="T50" fmla="*/ 204 w 216"/>
                  <a:gd name="T51" fmla="*/ 0 h 378"/>
                  <a:gd name="T52" fmla="*/ 204 w 216"/>
                  <a:gd name="T53" fmla="*/ 246 h 378"/>
                  <a:gd name="T54" fmla="*/ 216 w 216"/>
                  <a:gd name="T55" fmla="*/ 330 h 378"/>
                  <a:gd name="T56" fmla="*/ 216 w 216"/>
                  <a:gd name="T57" fmla="*/ 360 h 3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
                  <a:gd name="T88" fmla="*/ 0 h 378"/>
                  <a:gd name="T89" fmla="*/ 216 w 216"/>
                  <a:gd name="T90" fmla="*/ 378 h 3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 h="378">
                    <a:moveTo>
                      <a:pt x="216" y="360"/>
                    </a:moveTo>
                    <a:lnTo>
                      <a:pt x="156" y="366"/>
                    </a:lnTo>
                    <a:lnTo>
                      <a:pt x="138" y="378"/>
                    </a:lnTo>
                    <a:lnTo>
                      <a:pt x="120" y="342"/>
                    </a:lnTo>
                    <a:lnTo>
                      <a:pt x="120" y="318"/>
                    </a:lnTo>
                    <a:lnTo>
                      <a:pt x="0" y="324"/>
                    </a:lnTo>
                    <a:lnTo>
                      <a:pt x="6" y="276"/>
                    </a:lnTo>
                    <a:lnTo>
                      <a:pt x="36" y="234"/>
                    </a:lnTo>
                    <a:lnTo>
                      <a:pt x="24" y="228"/>
                    </a:lnTo>
                    <a:lnTo>
                      <a:pt x="42" y="222"/>
                    </a:lnTo>
                    <a:lnTo>
                      <a:pt x="24" y="204"/>
                    </a:lnTo>
                    <a:lnTo>
                      <a:pt x="30" y="198"/>
                    </a:lnTo>
                    <a:lnTo>
                      <a:pt x="24" y="198"/>
                    </a:lnTo>
                    <a:lnTo>
                      <a:pt x="24" y="174"/>
                    </a:lnTo>
                    <a:lnTo>
                      <a:pt x="18" y="168"/>
                    </a:lnTo>
                    <a:lnTo>
                      <a:pt x="30" y="150"/>
                    </a:lnTo>
                    <a:lnTo>
                      <a:pt x="18" y="144"/>
                    </a:lnTo>
                    <a:lnTo>
                      <a:pt x="24" y="132"/>
                    </a:lnTo>
                    <a:lnTo>
                      <a:pt x="18" y="132"/>
                    </a:lnTo>
                    <a:lnTo>
                      <a:pt x="12" y="114"/>
                    </a:lnTo>
                    <a:lnTo>
                      <a:pt x="24" y="114"/>
                    </a:lnTo>
                    <a:lnTo>
                      <a:pt x="24" y="90"/>
                    </a:lnTo>
                    <a:lnTo>
                      <a:pt x="54" y="54"/>
                    </a:lnTo>
                    <a:lnTo>
                      <a:pt x="54" y="30"/>
                    </a:lnTo>
                    <a:lnTo>
                      <a:pt x="72" y="6"/>
                    </a:lnTo>
                    <a:lnTo>
                      <a:pt x="204" y="0"/>
                    </a:lnTo>
                    <a:lnTo>
                      <a:pt x="204" y="246"/>
                    </a:lnTo>
                    <a:lnTo>
                      <a:pt x="216" y="330"/>
                    </a:lnTo>
                    <a:lnTo>
                      <a:pt x="216" y="360"/>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70" name="Freeform 446"/>
              <p:cNvSpPr>
                <a:spLocks noChangeAspect="1"/>
              </p:cNvSpPr>
              <p:nvPr/>
            </p:nvSpPr>
            <p:spPr bwMode="auto">
              <a:xfrm>
                <a:off x="3207" y="2406"/>
                <a:ext cx="216" cy="378"/>
              </a:xfrm>
              <a:custGeom>
                <a:avLst/>
                <a:gdLst>
                  <a:gd name="T0" fmla="*/ 216 w 216"/>
                  <a:gd name="T1" fmla="*/ 360 h 378"/>
                  <a:gd name="T2" fmla="*/ 156 w 216"/>
                  <a:gd name="T3" fmla="*/ 366 h 378"/>
                  <a:gd name="T4" fmla="*/ 138 w 216"/>
                  <a:gd name="T5" fmla="*/ 378 h 378"/>
                  <a:gd name="T6" fmla="*/ 120 w 216"/>
                  <a:gd name="T7" fmla="*/ 342 h 378"/>
                  <a:gd name="T8" fmla="*/ 120 w 216"/>
                  <a:gd name="T9" fmla="*/ 318 h 378"/>
                  <a:gd name="T10" fmla="*/ 0 w 216"/>
                  <a:gd name="T11" fmla="*/ 324 h 378"/>
                  <a:gd name="T12" fmla="*/ 6 w 216"/>
                  <a:gd name="T13" fmla="*/ 276 h 378"/>
                  <a:gd name="T14" fmla="*/ 36 w 216"/>
                  <a:gd name="T15" fmla="*/ 234 h 378"/>
                  <a:gd name="T16" fmla="*/ 24 w 216"/>
                  <a:gd name="T17" fmla="*/ 228 h 378"/>
                  <a:gd name="T18" fmla="*/ 42 w 216"/>
                  <a:gd name="T19" fmla="*/ 222 h 378"/>
                  <a:gd name="T20" fmla="*/ 24 w 216"/>
                  <a:gd name="T21" fmla="*/ 204 h 378"/>
                  <a:gd name="T22" fmla="*/ 30 w 216"/>
                  <a:gd name="T23" fmla="*/ 198 h 378"/>
                  <a:gd name="T24" fmla="*/ 24 w 216"/>
                  <a:gd name="T25" fmla="*/ 198 h 378"/>
                  <a:gd name="T26" fmla="*/ 24 w 216"/>
                  <a:gd name="T27" fmla="*/ 174 h 378"/>
                  <a:gd name="T28" fmla="*/ 18 w 216"/>
                  <a:gd name="T29" fmla="*/ 168 h 378"/>
                  <a:gd name="T30" fmla="*/ 30 w 216"/>
                  <a:gd name="T31" fmla="*/ 150 h 378"/>
                  <a:gd name="T32" fmla="*/ 18 w 216"/>
                  <a:gd name="T33" fmla="*/ 144 h 378"/>
                  <a:gd name="T34" fmla="*/ 24 w 216"/>
                  <a:gd name="T35" fmla="*/ 132 h 378"/>
                  <a:gd name="T36" fmla="*/ 18 w 216"/>
                  <a:gd name="T37" fmla="*/ 132 h 378"/>
                  <a:gd name="T38" fmla="*/ 12 w 216"/>
                  <a:gd name="T39" fmla="*/ 114 h 378"/>
                  <a:gd name="T40" fmla="*/ 24 w 216"/>
                  <a:gd name="T41" fmla="*/ 114 h 378"/>
                  <a:gd name="T42" fmla="*/ 24 w 216"/>
                  <a:gd name="T43" fmla="*/ 90 h 378"/>
                  <a:gd name="T44" fmla="*/ 54 w 216"/>
                  <a:gd name="T45" fmla="*/ 54 h 378"/>
                  <a:gd name="T46" fmla="*/ 54 w 216"/>
                  <a:gd name="T47" fmla="*/ 30 h 378"/>
                  <a:gd name="T48" fmla="*/ 72 w 216"/>
                  <a:gd name="T49" fmla="*/ 6 h 378"/>
                  <a:gd name="T50" fmla="*/ 204 w 216"/>
                  <a:gd name="T51" fmla="*/ 0 h 378"/>
                  <a:gd name="T52" fmla="*/ 204 w 216"/>
                  <a:gd name="T53" fmla="*/ 246 h 378"/>
                  <a:gd name="T54" fmla="*/ 216 w 216"/>
                  <a:gd name="T55" fmla="*/ 330 h 378"/>
                  <a:gd name="T56" fmla="*/ 216 w 216"/>
                  <a:gd name="T57" fmla="*/ 360 h 378"/>
                  <a:gd name="T58" fmla="*/ 216 w 216"/>
                  <a:gd name="T59" fmla="*/ 366 h 3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
                  <a:gd name="T91" fmla="*/ 0 h 378"/>
                  <a:gd name="T92" fmla="*/ 216 w 216"/>
                  <a:gd name="T93" fmla="*/ 378 h 3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 h="378">
                    <a:moveTo>
                      <a:pt x="216" y="360"/>
                    </a:moveTo>
                    <a:lnTo>
                      <a:pt x="156" y="366"/>
                    </a:lnTo>
                    <a:lnTo>
                      <a:pt x="138" y="378"/>
                    </a:lnTo>
                    <a:lnTo>
                      <a:pt x="120" y="342"/>
                    </a:lnTo>
                    <a:lnTo>
                      <a:pt x="120" y="318"/>
                    </a:lnTo>
                    <a:lnTo>
                      <a:pt x="0" y="324"/>
                    </a:lnTo>
                    <a:lnTo>
                      <a:pt x="6" y="276"/>
                    </a:lnTo>
                    <a:lnTo>
                      <a:pt x="36" y="234"/>
                    </a:lnTo>
                    <a:lnTo>
                      <a:pt x="24" y="228"/>
                    </a:lnTo>
                    <a:lnTo>
                      <a:pt x="42" y="222"/>
                    </a:lnTo>
                    <a:lnTo>
                      <a:pt x="24" y="204"/>
                    </a:lnTo>
                    <a:lnTo>
                      <a:pt x="30" y="198"/>
                    </a:lnTo>
                    <a:lnTo>
                      <a:pt x="24" y="198"/>
                    </a:lnTo>
                    <a:lnTo>
                      <a:pt x="24" y="174"/>
                    </a:lnTo>
                    <a:lnTo>
                      <a:pt x="18" y="168"/>
                    </a:lnTo>
                    <a:lnTo>
                      <a:pt x="30" y="150"/>
                    </a:lnTo>
                    <a:lnTo>
                      <a:pt x="18" y="144"/>
                    </a:lnTo>
                    <a:lnTo>
                      <a:pt x="24" y="132"/>
                    </a:lnTo>
                    <a:lnTo>
                      <a:pt x="18" y="132"/>
                    </a:lnTo>
                    <a:lnTo>
                      <a:pt x="12" y="114"/>
                    </a:lnTo>
                    <a:lnTo>
                      <a:pt x="24" y="114"/>
                    </a:lnTo>
                    <a:lnTo>
                      <a:pt x="24" y="90"/>
                    </a:lnTo>
                    <a:lnTo>
                      <a:pt x="54" y="54"/>
                    </a:lnTo>
                    <a:lnTo>
                      <a:pt x="54" y="30"/>
                    </a:lnTo>
                    <a:lnTo>
                      <a:pt x="72" y="6"/>
                    </a:lnTo>
                    <a:lnTo>
                      <a:pt x="204" y="0"/>
                    </a:lnTo>
                    <a:lnTo>
                      <a:pt x="204" y="246"/>
                    </a:lnTo>
                    <a:lnTo>
                      <a:pt x="216" y="330"/>
                    </a:lnTo>
                    <a:lnTo>
                      <a:pt x="216" y="360"/>
                    </a:lnTo>
                    <a:lnTo>
                      <a:pt x="216" y="3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71" name="Freeform 447"/>
              <p:cNvSpPr>
                <a:spLocks noChangeAspect="1"/>
              </p:cNvSpPr>
              <p:nvPr/>
            </p:nvSpPr>
            <p:spPr bwMode="auto">
              <a:xfrm>
                <a:off x="2931" y="1980"/>
                <a:ext cx="408" cy="354"/>
              </a:xfrm>
              <a:custGeom>
                <a:avLst/>
                <a:gdLst>
                  <a:gd name="T0" fmla="*/ 378 w 408"/>
                  <a:gd name="T1" fmla="*/ 354 h 354"/>
                  <a:gd name="T2" fmla="*/ 336 w 408"/>
                  <a:gd name="T3" fmla="*/ 354 h 354"/>
                  <a:gd name="T4" fmla="*/ 354 w 408"/>
                  <a:gd name="T5" fmla="*/ 336 h 354"/>
                  <a:gd name="T6" fmla="*/ 348 w 408"/>
                  <a:gd name="T7" fmla="*/ 318 h 354"/>
                  <a:gd name="T8" fmla="*/ 66 w 408"/>
                  <a:gd name="T9" fmla="*/ 324 h 354"/>
                  <a:gd name="T10" fmla="*/ 66 w 408"/>
                  <a:gd name="T11" fmla="*/ 120 h 354"/>
                  <a:gd name="T12" fmla="*/ 36 w 408"/>
                  <a:gd name="T13" fmla="*/ 90 h 354"/>
                  <a:gd name="T14" fmla="*/ 48 w 408"/>
                  <a:gd name="T15" fmla="*/ 66 h 354"/>
                  <a:gd name="T16" fmla="*/ 24 w 408"/>
                  <a:gd name="T17" fmla="*/ 54 h 354"/>
                  <a:gd name="T18" fmla="*/ 0 w 408"/>
                  <a:gd name="T19" fmla="*/ 6 h 354"/>
                  <a:gd name="T20" fmla="*/ 234 w 408"/>
                  <a:gd name="T21" fmla="*/ 0 h 354"/>
                  <a:gd name="T22" fmla="*/ 252 w 408"/>
                  <a:gd name="T23" fmla="*/ 18 h 354"/>
                  <a:gd name="T24" fmla="*/ 252 w 408"/>
                  <a:gd name="T25" fmla="*/ 60 h 354"/>
                  <a:gd name="T26" fmla="*/ 270 w 408"/>
                  <a:gd name="T27" fmla="*/ 78 h 354"/>
                  <a:gd name="T28" fmla="*/ 294 w 408"/>
                  <a:gd name="T29" fmla="*/ 102 h 354"/>
                  <a:gd name="T30" fmla="*/ 306 w 408"/>
                  <a:gd name="T31" fmla="*/ 132 h 354"/>
                  <a:gd name="T32" fmla="*/ 318 w 408"/>
                  <a:gd name="T33" fmla="*/ 126 h 354"/>
                  <a:gd name="T34" fmla="*/ 336 w 408"/>
                  <a:gd name="T35" fmla="*/ 132 h 354"/>
                  <a:gd name="T36" fmla="*/ 324 w 408"/>
                  <a:gd name="T37" fmla="*/ 186 h 354"/>
                  <a:gd name="T38" fmla="*/ 378 w 408"/>
                  <a:gd name="T39" fmla="*/ 222 h 354"/>
                  <a:gd name="T40" fmla="*/ 384 w 408"/>
                  <a:gd name="T41" fmla="*/ 252 h 354"/>
                  <a:gd name="T42" fmla="*/ 402 w 408"/>
                  <a:gd name="T43" fmla="*/ 276 h 354"/>
                  <a:gd name="T44" fmla="*/ 408 w 408"/>
                  <a:gd name="T45" fmla="*/ 306 h 354"/>
                  <a:gd name="T46" fmla="*/ 396 w 408"/>
                  <a:gd name="T47" fmla="*/ 306 h 354"/>
                  <a:gd name="T48" fmla="*/ 390 w 408"/>
                  <a:gd name="T49" fmla="*/ 312 h 354"/>
                  <a:gd name="T50" fmla="*/ 384 w 408"/>
                  <a:gd name="T51" fmla="*/ 306 h 354"/>
                  <a:gd name="T52" fmla="*/ 378 w 408"/>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8"/>
                  <a:gd name="T82" fmla="*/ 0 h 354"/>
                  <a:gd name="T83" fmla="*/ 408 w 408"/>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8" h="354">
                    <a:moveTo>
                      <a:pt x="378" y="354"/>
                    </a:moveTo>
                    <a:lnTo>
                      <a:pt x="336" y="354"/>
                    </a:lnTo>
                    <a:lnTo>
                      <a:pt x="354" y="336"/>
                    </a:lnTo>
                    <a:lnTo>
                      <a:pt x="348" y="318"/>
                    </a:lnTo>
                    <a:lnTo>
                      <a:pt x="66" y="324"/>
                    </a:lnTo>
                    <a:lnTo>
                      <a:pt x="66" y="120"/>
                    </a:lnTo>
                    <a:lnTo>
                      <a:pt x="36" y="90"/>
                    </a:lnTo>
                    <a:lnTo>
                      <a:pt x="48" y="66"/>
                    </a:lnTo>
                    <a:lnTo>
                      <a:pt x="24" y="54"/>
                    </a:lnTo>
                    <a:lnTo>
                      <a:pt x="0" y="6"/>
                    </a:lnTo>
                    <a:lnTo>
                      <a:pt x="234" y="0"/>
                    </a:lnTo>
                    <a:lnTo>
                      <a:pt x="252" y="18"/>
                    </a:lnTo>
                    <a:lnTo>
                      <a:pt x="252" y="60"/>
                    </a:lnTo>
                    <a:lnTo>
                      <a:pt x="270" y="78"/>
                    </a:lnTo>
                    <a:lnTo>
                      <a:pt x="294" y="102"/>
                    </a:lnTo>
                    <a:lnTo>
                      <a:pt x="306" y="132"/>
                    </a:lnTo>
                    <a:lnTo>
                      <a:pt x="318" y="126"/>
                    </a:lnTo>
                    <a:lnTo>
                      <a:pt x="336" y="132"/>
                    </a:lnTo>
                    <a:lnTo>
                      <a:pt x="324" y="186"/>
                    </a:lnTo>
                    <a:lnTo>
                      <a:pt x="378" y="222"/>
                    </a:lnTo>
                    <a:lnTo>
                      <a:pt x="384" y="252"/>
                    </a:lnTo>
                    <a:lnTo>
                      <a:pt x="402" y="276"/>
                    </a:lnTo>
                    <a:lnTo>
                      <a:pt x="408" y="306"/>
                    </a:lnTo>
                    <a:lnTo>
                      <a:pt x="396" y="306"/>
                    </a:lnTo>
                    <a:lnTo>
                      <a:pt x="390" y="312"/>
                    </a:lnTo>
                    <a:lnTo>
                      <a:pt x="384" y="306"/>
                    </a:lnTo>
                    <a:lnTo>
                      <a:pt x="378" y="35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72" name="Freeform 448"/>
              <p:cNvSpPr>
                <a:spLocks noChangeAspect="1"/>
              </p:cNvSpPr>
              <p:nvPr/>
            </p:nvSpPr>
            <p:spPr bwMode="auto">
              <a:xfrm>
                <a:off x="2931" y="1980"/>
                <a:ext cx="408" cy="360"/>
              </a:xfrm>
              <a:custGeom>
                <a:avLst/>
                <a:gdLst>
                  <a:gd name="T0" fmla="*/ 378 w 408"/>
                  <a:gd name="T1" fmla="*/ 354 h 360"/>
                  <a:gd name="T2" fmla="*/ 336 w 408"/>
                  <a:gd name="T3" fmla="*/ 354 h 360"/>
                  <a:gd name="T4" fmla="*/ 354 w 408"/>
                  <a:gd name="T5" fmla="*/ 336 h 360"/>
                  <a:gd name="T6" fmla="*/ 348 w 408"/>
                  <a:gd name="T7" fmla="*/ 318 h 360"/>
                  <a:gd name="T8" fmla="*/ 66 w 408"/>
                  <a:gd name="T9" fmla="*/ 324 h 360"/>
                  <a:gd name="T10" fmla="*/ 66 w 408"/>
                  <a:gd name="T11" fmla="*/ 120 h 360"/>
                  <a:gd name="T12" fmla="*/ 36 w 408"/>
                  <a:gd name="T13" fmla="*/ 90 h 360"/>
                  <a:gd name="T14" fmla="*/ 48 w 408"/>
                  <a:gd name="T15" fmla="*/ 66 h 360"/>
                  <a:gd name="T16" fmla="*/ 24 w 408"/>
                  <a:gd name="T17" fmla="*/ 54 h 360"/>
                  <a:gd name="T18" fmla="*/ 0 w 408"/>
                  <a:gd name="T19" fmla="*/ 6 h 360"/>
                  <a:gd name="T20" fmla="*/ 234 w 408"/>
                  <a:gd name="T21" fmla="*/ 0 h 360"/>
                  <a:gd name="T22" fmla="*/ 252 w 408"/>
                  <a:gd name="T23" fmla="*/ 18 h 360"/>
                  <a:gd name="T24" fmla="*/ 252 w 408"/>
                  <a:gd name="T25" fmla="*/ 60 h 360"/>
                  <a:gd name="T26" fmla="*/ 270 w 408"/>
                  <a:gd name="T27" fmla="*/ 78 h 360"/>
                  <a:gd name="T28" fmla="*/ 294 w 408"/>
                  <a:gd name="T29" fmla="*/ 102 h 360"/>
                  <a:gd name="T30" fmla="*/ 306 w 408"/>
                  <a:gd name="T31" fmla="*/ 132 h 360"/>
                  <a:gd name="T32" fmla="*/ 318 w 408"/>
                  <a:gd name="T33" fmla="*/ 126 h 360"/>
                  <a:gd name="T34" fmla="*/ 336 w 408"/>
                  <a:gd name="T35" fmla="*/ 132 h 360"/>
                  <a:gd name="T36" fmla="*/ 324 w 408"/>
                  <a:gd name="T37" fmla="*/ 186 h 360"/>
                  <a:gd name="T38" fmla="*/ 378 w 408"/>
                  <a:gd name="T39" fmla="*/ 222 h 360"/>
                  <a:gd name="T40" fmla="*/ 384 w 408"/>
                  <a:gd name="T41" fmla="*/ 252 h 360"/>
                  <a:gd name="T42" fmla="*/ 402 w 408"/>
                  <a:gd name="T43" fmla="*/ 276 h 360"/>
                  <a:gd name="T44" fmla="*/ 408 w 408"/>
                  <a:gd name="T45" fmla="*/ 306 h 360"/>
                  <a:gd name="T46" fmla="*/ 396 w 408"/>
                  <a:gd name="T47" fmla="*/ 306 h 360"/>
                  <a:gd name="T48" fmla="*/ 390 w 408"/>
                  <a:gd name="T49" fmla="*/ 312 h 360"/>
                  <a:gd name="T50" fmla="*/ 384 w 408"/>
                  <a:gd name="T51" fmla="*/ 306 h 360"/>
                  <a:gd name="T52" fmla="*/ 378 w 408"/>
                  <a:gd name="T53" fmla="*/ 354 h 360"/>
                  <a:gd name="T54" fmla="*/ 378 w 408"/>
                  <a:gd name="T55" fmla="*/ 360 h 3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8"/>
                  <a:gd name="T85" fmla="*/ 0 h 360"/>
                  <a:gd name="T86" fmla="*/ 408 w 408"/>
                  <a:gd name="T87" fmla="*/ 360 h 3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8" h="360">
                    <a:moveTo>
                      <a:pt x="378" y="354"/>
                    </a:moveTo>
                    <a:lnTo>
                      <a:pt x="336" y="354"/>
                    </a:lnTo>
                    <a:lnTo>
                      <a:pt x="354" y="336"/>
                    </a:lnTo>
                    <a:lnTo>
                      <a:pt x="348" y="318"/>
                    </a:lnTo>
                    <a:lnTo>
                      <a:pt x="66" y="324"/>
                    </a:lnTo>
                    <a:lnTo>
                      <a:pt x="66" y="120"/>
                    </a:lnTo>
                    <a:lnTo>
                      <a:pt x="36" y="90"/>
                    </a:lnTo>
                    <a:lnTo>
                      <a:pt x="48" y="66"/>
                    </a:lnTo>
                    <a:lnTo>
                      <a:pt x="24" y="54"/>
                    </a:lnTo>
                    <a:lnTo>
                      <a:pt x="0" y="6"/>
                    </a:lnTo>
                    <a:lnTo>
                      <a:pt x="234" y="0"/>
                    </a:lnTo>
                    <a:lnTo>
                      <a:pt x="252" y="18"/>
                    </a:lnTo>
                    <a:lnTo>
                      <a:pt x="252" y="60"/>
                    </a:lnTo>
                    <a:lnTo>
                      <a:pt x="270" y="78"/>
                    </a:lnTo>
                    <a:lnTo>
                      <a:pt x="294" y="102"/>
                    </a:lnTo>
                    <a:lnTo>
                      <a:pt x="306" y="132"/>
                    </a:lnTo>
                    <a:lnTo>
                      <a:pt x="318" y="126"/>
                    </a:lnTo>
                    <a:lnTo>
                      <a:pt x="336" y="132"/>
                    </a:lnTo>
                    <a:lnTo>
                      <a:pt x="324" y="186"/>
                    </a:lnTo>
                    <a:lnTo>
                      <a:pt x="378" y="222"/>
                    </a:lnTo>
                    <a:lnTo>
                      <a:pt x="384" y="252"/>
                    </a:lnTo>
                    <a:lnTo>
                      <a:pt x="402" y="276"/>
                    </a:lnTo>
                    <a:lnTo>
                      <a:pt x="408" y="306"/>
                    </a:lnTo>
                    <a:lnTo>
                      <a:pt x="396" y="306"/>
                    </a:lnTo>
                    <a:lnTo>
                      <a:pt x="390" y="312"/>
                    </a:lnTo>
                    <a:lnTo>
                      <a:pt x="384" y="306"/>
                    </a:lnTo>
                    <a:lnTo>
                      <a:pt x="378" y="354"/>
                    </a:lnTo>
                    <a:lnTo>
                      <a:pt x="378" y="36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73" name="Freeform 449"/>
              <p:cNvSpPr>
                <a:spLocks noChangeAspect="1"/>
              </p:cNvSpPr>
              <p:nvPr/>
            </p:nvSpPr>
            <p:spPr bwMode="auto">
              <a:xfrm>
                <a:off x="1863" y="1224"/>
                <a:ext cx="636" cy="402"/>
              </a:xfrm>
              <a:custGeom>
                <a:avLst/>
                <a:gdLst>
                  <a:gd name="T0" fmla="*/ 612 w 636"/>
                  <a:gd name="T1" fmla="*/ 330 h 402"/>
                  <a:gd name="T2" fmla="*/ 606 w 636"/>
                  <a:gd name="T3" fmla="*/ 402 h 402"/>
                  <a:gd name="T4" fmla="*/ 222 w 636"/>
                  <a:gd name="T5" fmla="*/ 354 h 402"/>
                  <a:gd name="T6" fmla="*/ 216 w 636"/>
                  <a:gd name="T7" fmla="*/ 390 h 402"/>
                  <a:gd name="T8" fmla="*/ 204 w 636"/>
                  <a:gd name="T9" fmla="*/ 366 h 402"/>
                  <a:gd name="T10" fmla="*/ 192 w 636"/>
                  <a:gd name="T11" fmla="*/ 384 h 402"/>
                  <a:gd name="T12" fmla="*/ 150 w 636"/>
                  <a:gd name="T13" fmla="*/ 372 h 402"/>
                  <a:gd name="T14" fmla="*/ 144 w 636"/>
                  <a:gd name="T15" fmla="*/ 384 h 402"/>
                  <a:gd name="T16" fmla="*/ 126 w 636"/>
                  <a:gd name="T17" fmla="*/ 378 h 402"/>
                  <a:gd name="T18" fmla="*/ 114 w 636"/>
                  <a:gd name="T19" fmla="*/ 384 h 402"/>
                  <a:gd name="T20" fmla="*/ 108 w 636"/>
                  <a:gd name="T21" fmla="*/ 354 h 402"/>
                  <a:gd name="T22" fmla="*/ 90 w 636"/>
                  <a:gd name="T23" fmla="*/ 342 h 402"/>
                  <a:gd name="T24" fmla="*/ 84 w 636"/>
                  <a:gd name="T25" fmla="*/ 282 h 402"/>
                  <a:gd name="T26" fmla="*/ 72 w 636"/>
                  <a:gd name="T27" fmla="*/ 270 h 402"/>
                  <a:gd name="T28" fmla="*/ 54 w 636"/>
                  <a:gd name="T29" fmla="*/ 288 h 402"/>
                  <a:gd name="T30" fmla="*/ 42 w 636"/>
                  <a:gd name="T31" fmla="*/ 276 h 402"/>
                  <a:gd name="T32" fmla="*/ 72 w 636"/>
                  <a:gd name="T33" fmla="*/ 198 h 402"/>
                  <a:gd name="T34" fmla="*/ 48 w 636"/>
                  <a:gd name="T35" fmla="*/ 186 h 402"/>
                  <a:gd name="T36" fmla="*/ 24 w 636"/>
                  <a:gd name="T37" fmla="*/ 138 h 402"/>
                  <a:gd name="T38" fmla="*/ 6 w 636"/>
                  <a:gd name="T39" fmla="*/ 120 h 402"/>
                  <a:gd name="T40" fmla="*/ 12 w 636"/>
                  <a:gd name="T41" fmla="*/ 108 h 402"/>
                  <a:gd name="T42" fmla="*/ 0 w 636"/>
                  <a:gd name="T43" fmla="*/ 78 h 402"/>
                  <a:gd name="T44" fmla="*/ 18 w 636"/>
                  <a:gd name="T45" fmla="*/ 0 h 402"/>
                  <a:gd name="T46" fmla="*/ 342 w 636"/>
                  <a:gd name="T47" fmla="*/ 60 h 402"/>
                  <a:gd name="T48" fmla="*/ 636 w 636"/>
                  <a:gd name="T49" fmla="*/ 96 h 402"/>
                  <a:gd name="T50" fmla="*/ 618 w 636"/>
                  <a:gd name="T51" fmla="*/ 300 h 402"/>
                  <a:gd name="T52" fmla="*/ 612 w 636"/>
                  <a:gd name="T53" fmla="*/ 330 h 40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6"/>
                  <a:gd name="T82" fmla="*/ 0 h 402"/>
                  <a:gd name="T83" fmla="*/ 636 w 636"/>
                  <a:gd name="T84" fmla="*/ 402 h 40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6" h="402">
                    <a:moveTo>
                      <a:pt x="612" y="330"/>
                    </a:moveTo>
                    <a:lnTo>
                      <a:pt x="606" y="402"/>
                    </a:lnTo>
                    <a:lnTo>
                      <a:pt x="222" y="354"/>
                    </a:lnTo>
                    <a:lnTo>
                      <a:pt x="216" y="390"/>
                    </a:lnTo>
                    <a:lnTo>
                      <a:pt x="204" y="366"/>
                    </a:lnTo>
                    <a:lnTo>
                      <a:pt x="192" y="384"/>
                    </a:lnTo>
                    <a:lnTo>
                      <a:pt x="150" y="372"/>
                    </a:lnTo>
                    <a:lnTo>
                      <a:pt x="144" y="384"/>
                    </a:lnTo>
                    <a:lnTo>
                      <a:pt x="126" y="378"/>
                    </a:lnTo>
                    <a:lnTo>
                      <a:pt x="114" y="384"/>
                    </a:lnTo>
                    <a:lnTo>
                      <a:pt x="108" y="354"/>
                    </a:lnTo>
                    <a:lnTo>
                      <a:pt x="90" y="342"/>
                    </a:lnTo>
                    <a:lnTo>
                      <a:pt x="84" y="282"/>
                    </a:lnTo>
                    <a:lnTo>
                      <a:pt x="72" y="270"/>
                    </a:lnTo>
                    <a:lnTo>
                      <a:pt x="54" y="288"/>
                    </a:lnTo>
                    <a:lnTo>
                      <a:pt x="42" y="276"/>
                    </a:lnTo>
                    <a:lnTo>
                      <a:pt x="72" y="198"/>
                    </a:lnTo>
                    <a:lnTo>
                      <a:pt x="48" y="186"/>
                    </a:lnTo>
                    <a:lnTo>
                      <a:pt x="24" y="138"/>
                    </a:lnTo>
                    <a:lnTo>
                      <a:pt x="6" y="120"/>
                    </a:lnTo>
                    <a:lnTo>
                      <a:pt x="12" y="108"/>
                    </a:lnTo>
                    <a:lnTo>
                      <a:pt x="0" y="78"/>
                    </a:lnTo>
                    <a:lnTo>
                      <a:pt x="18" y="0"/>
                    </a:lnTo>
                    <a:lnTo>
                      <a:pt x="342" y="60"/>
                    </a:lnTo>
                    <a:lnTo>
                      <a:pt x="636" y="96"/>
                    </a:lnTo>
                    <a:lnTo>
                      <a:pt x="618" y="300"/>
                    </a:lnTo>
                    <a:lnTo>
                      <a:pt x="612" y="33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74" name="Freeform 450"/>
              <p:cNvSpPr>
                <a:spLocks noChangeAspect="1"/>
              </p:cNvSpPr>
              <p:nvPr/>
            </p:nvSpPr>
            <p:spPr bwMode="auto">
              <a:xfrm>
                <a:off x="1863" y="1224"/>
                <a:ext cx="636" cy="402"/>
              </a:xfrm>
              <a:custGeom>
                <a:avLst/>
                <a:gdLst>
                  <a:gd name="T0" fmla="*/ 612 w 636"/>
                  <a:gd name="T1" fmla="*/ 330 h 402"/>
                  <a:gd name="T2" fmla="*/ 606 w 636"/>
                  <a:gd name="T3" fmla="*/ 402 h 402"/>
                  <a:gd name="T4" fmla="*/ 222 w 636"/>
                  <a:gd name="T5" fmla="*/ 354 h 402"/>
                  <a:gd name="T6" fmla="*/ 216 w 636"/>
                  <a:gd name="T7" fmla="*/ 390 h 402"/>
                  <a:gd name="T8" fmla="*/ 204 w 636"/>
                  <a:gd name="T9" fmla="*/ 366 h 402"/>
                  <a:gd name="T10" fmla="*/ 192 w 636"/>
                  <a:gd name="T11" fmla="*/ 384 h 402"/>
                  <a:gd name="T12" fmla="*/ 150 w 636"/>
                  <a:gd name="T13" fmla="*/ 372 h 402"/>
                  <a:gd name="T14" fmla="*/ 144 w 636"/>
                  <a:gd name="T15" fmla="*/ 384 h 402"/>
                  <a:gd name="T16" fmla="*/ 126 w 636"/>
                  <a:gd name="T17" fmla="*/ 378 h 402"/>
                  <a:gd name="T18" fmla="*/ 114 w 636"/>
                  <a:gd name="T19" fmla="*/ 384 h 402"/>
                  <a:gd name="T20" fmla="*/ 108 w 636"/>
                  <a:gd name="T21" fmla="*/ 354 h 402"/>
                  <a:gd name="T22" fmla="*/ 90 w 636"/>
                  <a:gd name="T23" fmla="*/ 342 h 402"/>
                  <a:gd name="T24" fmla="*/ 84 w 636"/>
                  <a:gd name="T25" fmla="*/ 282 h 402"/>
                  <a:gd name="T26" fmla="*/ 72 w 636"/>
                  <a:gd name="T27" fmla="*/ 270 h 402"/>
                  <a:gd name="T28" fmla="*/ 54 w 636"/>
                  <a:gd name="T29" fmla="*/ 288 h 402"/>
                  <a:gd name="T30" fmla="*/ 42 w 636"/>
                  <a:gd name="T31" fmla="*/ 276 h 402"/>
                  <a:gd name="T32" fmla="*/ 72 w 636"/>
                  <a:gd name="T33" fmla="*/ 198 h 402"/>
                  <a:gd name="T34" fmla="*/ 48 w 636"/>
                  <a:gd name="T35" fmla="*/ 186 h 402"/>
                  <a:gd name="T36" fmla="*/ 24 w 636"/>
                  <a:gd name="T37" fmla="*/ 138 h 402"/>
                  <a:gd name="T38" fmla="*/ 6 w 636"/>
                  <a:gd name="T39" fmla="*/ 120 h 402"/>
                  <a:gd name="T40" fmla="*/ 12 w 636"/>
                  <a:gd name="T41" fmla="*/ 108 h 402"/>
                  <a:gd name="T42" fmla="*/ 0 w 636"/>
                  <a:gd name="T43" fmla="*/ 78 h 402"/>
                  <a:gd name="T44" fmla="*/ 18 w 636"/>
                  <a:gd name="T45" fmla="*/ 0 h 402"/>
                  <a:gd name="T46" fmla="*/ 342 w 636"/>
                  <a:gd name="T47" fmla="*/ 60 h 402"/>
                  <a:gd name="T48" fmla="*/ 636 w 636"/>
                  <a:gd name="T49" fmla="*/ 96 h 402"/>
                  <a:gd name="T50" fmla="*/ 618 w 636"/>
                  <a:gd name="T51" fmla="*/ 300 h 402"/>
                  <a:gd name="T52" fmla="*/ 612 w 636"/>
                  <a:gd name="T53" fmla="*/ 330 h 402"/>
                  <a:gd name="T54" fmla="*/ 612 w 636"/>
                  <a:gd name="T55" fmla="*/ 336 h 4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6"/>
                  <a:gd name="T85" fmla="*/ 0 h 402"/>
                  <a:gd name="T86" fmla="*/ 636 w 636"/>
                  <a:gd name="T87" fmla="*/ 402 h 4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6" h="402">
                    <a:moveTo>
                      <a:pt x="612" y="330"/>
                    </a:moveTo>
                    <a:lnTo>
                      <a:pt x="606" y="402"/>
                    </a:lnTo>
                    <a:lnTo>
                      <a:pt x="222" y="354"/>
                    </a:lnTo>
                    <a:lnTo>
                      <a:pt x="216" y="390"/>
                    </a:lnTo>
                    <a:lnTo>
                      <a:pt x="204" y="366"/>
                    </a:lnTo>
                    <a:lnTo>
                      <a:pt x="192" y="384"/>
                    </a:lnTo>
                    <a:lnTo>
                      <a:pt x="150" y="372"/>
                    </a:lnTo>
                    <a:lnTo>
                      <a:pt x="144" y="384"/>
                    </a:lnTo>
                    <a:lnTo>
                      <a:pt x="126" y="378"/>
                    </a:lnTo>
                    <a:lnTo>
                      <a:pt x="114" y="384"/>
                    </a:lnTo>
                    <a:lnTo>
                      <a:pt x="108" y="354"/>
                    </a:lnTo>
                    <a:lnTo>
                      <a:pt x="90" y="342"/>
                    </a:lnTo>
                    <a:lnTo>
                      <a:pt x="84" y="282"/>
                    </a:lnTo>
                    <a:lnTo>
                      <a:pt x="72" y="270"/>
                    </a:lnTo>
                    <a:lnTo>
                      <a:pt x="54" y="288"/>
                    </a:lnTo>
                    <a:lnTo>
                      <a:pt x="42" y="276"/>
                    </a:lnTo>
                    <a:lnTo>
                      <a:pt x="72" y="198"/>
                    </a:lnTo>
                    <a:lnTo>
                      <a:pt x="48" y="186"/>
                    </a:lnTo>
                    <a:lnTo>
                      <a:pt x="24" y="138"/>
                    </a:lnTo>
                    <a:lnTo>
                      <a:pt x="6" y="120"/>
                    </a:lnTo>
                    <a:lnTo>
                      <a:pt x="12" y="108"/>
                    </a:lnTo>
                    <a:lnTo>
                      <a:pt x="0" y="78"/>
                    </a:lnTo>
                    <a:lnTo>
                      <a:pt x="18" y="0"/>
                    </a:lnTo>
                    <a:lnTo>
                      <a:pt x="342" y="60"/>
                    </a:lnTo>
                    <a:lnTo>
                      <a:pt x="636" y="96"/>
                    </a:lnTo>
                    <a:lnTo>
                      <a:pt x="618" y="300"/>
                    </a:lnTo>
                    <a:lnTo>
                      <a:pt x="612" y="330"/>
                    </a:lnTo>
                    <a:lnTo>
                      <a:pt x="612" y="3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75" name="Freeform 451"/>
              <p:cNvSpPr>
                <a:spLocks noChangeAspect="1"/>
              </p:cNvSpPr>
              <p:nvPr/>
            </p:nvSpPr>
            <p:spPr bwMode="auto">
              <a:xfrm>
                <a:off x="2445" y="1782"/>
                <a:ext cx="510" cy="252"/>
              </a:xfrm>
              <a:custGeom>
                <a:avLst/>
                <a:gdLst>
                  <a:gd name="T0" fmla="*/ 444 w 510"/>
                  <a:gd name="T1" fmla="*/ 60 h 252"/>
                  <a:gd name="T2" fmla="*/ 474 w 510"/>
                  <a:gd name="T3" fmla="*/ 150 h 252"/>
                  <a:gd name="T4" fmla="*/ 486 w 510"/>
                  <a:gd name="T5" fmla="*/ 204 h 252"/>
                  <a:gd name="T6" fmla="*/ 510 w 510"/>
                  <a:gd name="T7" fmla="*/ 252 h 252"/>
                  <a:gd name="T8" fmla="*/ 108 w 510"/>
                  <a:gd name="T9" fmla="*/ 240 h 252"/>
                  <a:gd name="T10" fmla="*/ 108 w 510"/>
                  <a:gd name="T11" fmla="*/ 210 h 252"/>
                  <a:gd name="T12" fmla="*/ 114 w 510"/>
                  <a:gd name="T13" fmla="*/ 162 h 252"/>
                  <a:gd name="T14" fmla="*/ 0 w 510"/>
                  <a:gd name="T15" fmla="*/ 150 h 252"/>
                  <a:gd name="T16" fmla="*/ 12 w 510"/>
                  <a:gd name="T17" fmla="*/ 0 h 252"/>
                  <a:gd name="T18" fmla="*/ 324 w 510"/>
                  <a:gd name="T19" fmla="*/ 18 h 252"/>
                  <a:gd name="T20" fmla="*/ 354 w 510"/>
                  <a:gd name="T21" fmla="*/ 36 h 252"/>
                  <a:gd name="T22" fmla="*/ 396 w 510"/>
                  <a:gd name="T23" fmla="*/ 30 h 252"/>
                  <a:gd name="T24" fmla="*/ 444 w 510"/>
                  <a:gd name="T25" fmla="*/ 60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
                  <a:gd name="T40" fmla="*/ 0 h 252"/>
                  <a:gd name="T41" fmla="*/ 510 w 510"/>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 h="252">
                    <a:moveTo>
                      <a:pt x="444" y="60"/>
                    </a:moveTo>
                    <a:lnTo>
                      <a:pt x="474" y="150"/>
                    </a:lnTo>
                    <a:lnTo>
                      <a:pt x="486" y="204"/>
                    </a:lnTo>
                    <a:lnTo>
                      <a:pt x="510" y="252"/>
                    </a:lnTo>
                    <a:lnTo>
                      <a:pt x="108" y="240"/>
                    </a:lnTo>
                    <a:lnTo>
                      <a:pt x="108" y="210"/>
                    </a:lnTo>
                    <a:lnTo>
                      <a:pt x="114" y="162"/>
                    </a:lnTo>
                    <a:lnTo>
                      <a:pt x="0" y="150"/>
                    </a:lnTo>
                    <a:lnTo>
                      <a:pt x="12" y="0"/>
                    </a:lnTo>
                    <a:lnTo>
                      <a:pt x="324" y="18"/>
                    </a:lnTo>
                    <a:lnTo>
                      <a:pt x="354" y="36"/>
                    </a:lnTo>
                    <a:lnTo>
                      <a:pt x="396" y="30"/>
                    </a:lnTo>
                    <a:lnTo>
                      <a:pt x="444" y="6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76" name="Freeform 452"/>
              <p:cNvSpPr>
                <a:spLocks noChangeAspect="1"/>
              </p:cNvSpPr>
              <p:nvPr/>
            </p:nvSpPr>
            <p:spPr bwMode="auto">
              <a:xfrm>
                <a:off x="2445" y="1782"/>
                <a:ext cx="510" cy="252"/>
              </a:xfrm>
              <a:custGeom>
                <a:avLst/>
                <a:gdLst>
                  <a:gd name="T0" fmla="*/ 444 w 510"/>
                  <a:gd name="T1" fmla="*/ 60 h 252"/>
                  <a:gd name="T2" fmla="*/ 474 w 510"/>
                  <a:gd name="T3" fmla="*/ 150 h 252"/>
                  <a:gd name="T4" fmla="*/ 486 w 510"/>
                  <a:gd name="T5" fmla="*/ 204 h 252"/>
                  <a:gd name="T6" fmla="*/ 510 w 510"/>
                  <a:gd name="T7" fmla="*/ 252 h 252"/>
                  <a:gd name="T8" fmla="*/ 108 w 510"/>
                  <a:gd name="T9" fmla="*/ 240 h 252"/>
                  <a:gd name="T10" fmla="*/ 108 w 510"/>
                  <a:gd name="T11" fmla="*/ 210 h 252"/>
                  <a:gd name="T12" fmla="*/ 114 w 510"/>
                  <a:gd name="T13" fmla="*/ 162 h 252"/>
                  <a:gd name="T14" fmla="*/ 0 w 510"/>
                  <a:gd name="T15" fmla="*/ 150 h 252"/>
                  <a:gd name="T16" fmla="*/ 12 w 510"/>
                  <a:gd name="T17" fmla="*/ 0 h 252"/>
                  <a:gd name="T18" fmla="*/ 324 w 510"/>
                  <a:gd name="T19" fmla="*/ 18 h 252"/>
                  <a:gd name="T20" fmla="*/ 354 w 510"/>
                  <a:gd name="T21" fmla="*/ 36 h 252"/>
                  <a:gd name="T22" fmla="*/ 396 w 510"/>
                  <a:gd name="T23" fmla="*/ 30 h 252"/>
                  <a:gd name="T24" fmla="*/ 444 w 510"/>
                  <a:gd name="T25" fmla="*/ 60 h 252"/>
                  <a:gd name="T26" fmla="*/ 444 w 510"/>
                  <a:gd name="T27" fmla="*/ 66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0"/>
                  <a:gd name="T43" fmla="*/ 0 h 252"/>
                  <a:gd name="T44" fmla="*/ 510 w 510"/>
                  <a:gd name="T45" fmla="*/ 252 h 2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0" h="252">
                    <a:moveTo>
                      <a:pt x="444" y="60"/>
                    </a:moveTo>
                    <a:lnTo>
                      <a:pt x="474" y="150"/>
                    </a:lnTo>
                    <a:lnTo>
                      <a:pt x="486" y="204"/>
                    </a:lnTo>
                    <a:lnTo>
                      <a:pt x="510" y="252"/>
                    </a:lnTo>
                    <a:lnTo>
                      <a:pt x="108" y="240"/>
                    </a:lnTo>
                    <a:lnTo>
                      <a:pt x="108" y="210"/>
                    </a:lnTo>
                    <a:lnTo>
                      <a:pt x="114" y="162"/>
                    </a:lnTo>
                    <a:lnTo>
                      <a:pt x="0" y="150"/>
                    </a:lnTo>
                    <a:lnTo>
                      <a:pt x="12" y="0"/>
                    </a:lnTo>
                    <a:lnTo>
                      <a:pt x="324" y="18"/>
                    </a:lnTo>
                    <a:lnTo>
                      <a:pt x="354" y="36"/>
                    </a:lnTo>
                    <a:lnTo>
                      <a:pt x="396" y="30"/>
                    </a:lnTo>
                    <a:lnTo>
                      <a:pt x="444" y="60"/>
                    </a:lnTo>
                    <a:lnTo>
                      <a:pt x="444"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77" name="Freeform 453"/>
              <p:cNvSpPr>
                <a:spLocks noChangeAspect="1"/>
              </p:cNvSpPr>
              <p:nvPr/>
            </p:nvSpPr>
            <p:spPr bwMode="auto">
              <a:xfrm>
                <a:off x="1485" y="1698"/>
                <a:ext cx="396" cy="606"/>
              </a:xfrm>
              <a:custGeom>
                <a:avLst/>
                <a:gdLst>
                  <a:gd name="T0" fmla="*/ 252 w 396"/>
                  <a:gd name="T1" fmla="*/ 606 h 606"/>
                  <a:gd name="T2" fmla="*/ 0 w 396"/>
                  <a:gd name="T3" fmla="*/ 234 h 606"/>
                  <a:gd name="T4" fmla="*/ 60 w 396"/>
                  <a:gd name="T5" fmla="*/ 0 h 606"/>
                  <a:gd name="T6" fmla="*/ 96 w 396"/>
                  <a:gd name="T7" fmla="*/ 12 h 606"/>
                  <a:gd name="T8" fmla="*/ 228 w 396"/>
                  <a:gd name="T9" fmla="*/ 42 h 606"/>
                  <a:gd name="T10" fmla="*/ 396 w 396"/>
                  <a:gd name="T11" fmla="*/ 78 h 606"/>
                  <a:gd name="T12" fmla="*/ 318 w 396"/>
                  <a:gd name="T13" fmla="*/ 462 h 606"/>
                  <a:gd name="T14" fmla="*/ 300 w 396"/>
                  <a:gd name="T15" fmla="*/ 534 h 606"/>
                  <a:gd name="T16" fmla="*/ 276 w 396"/>
                  <a:gd name="T17" fmla="*/ 522 h 606"/>
                  <a:gd name="T18" fmla="*/ 264 w 396"/>
                  <a:gd name="T19" fmla="*/ 528 h 606"/>
                  <a:gd name="T20" fmla="*/ 252 w 396"/>
                  <a:gd name="T21" fmla="*/ 600 h 606"/>
                  <a:gd name="T22" fmla="*/ 252 w 396"/>
                  <a:gd name="T23" fmla="*/ 606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6"/>
                  <a:gd name="T37" fmla="*/ 0 h 606"/>
                  <a:gd name="T38" fmla="*/ 396 w 39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6" h="606">
                    <a:moveTo>
                      <a:pt x="252" y="606"/>
                    </a:moveTo>
                    <a:lnTo>
                      <a:pt x="0" y="234"/>
                    </a:lnTo>
                    <a:lnTo>
                      <a:pt x="60" y="0"/>
                    </a:lnTo>
                    <a:lnTo>
                      <a:pt x="96" y="12"/>
                    </a:lnTo>
                    <a:lnTo>
                      <a:pt x="228" y="42"/>
                    </a:lnTo>
                    <a:lnTo>
                      <a:pt x="396" y="78"/>
                    </a:lnTo>
                    <a:lnTo>
                      <a:pt x="318" y="462"/>
                    </a:lnTo>
                    <a:lnTo>
                      <a:pt x="300" y="534"/>
                    </a:lnTo>
                    <a:lnTo>
                      <a:pt x="276" y="522"/>
                    </a:lnTo>
                    <a:lnTo>
                      <a:pt x="264" y="528"/>
                    </a:lnTo>
                    <a:lnTo>
                      <a:pt x="252" y="600"/>
                    </a:lnTo>
                    <a:lnTo>
                      <a:pt x="252" y="60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78" name="Freeform 454"/>
              <p:cNvSpPr>
                <a:spLocks noChangeAspect="1"/>
              </p:cNvSpPr>
              <p:nvPr/>
            </p:nvSpPr>
            <p:spPr bwMode="auto">
              <a:xfrm>
                <a:off x="1485" y="1698"/>
                <a:ext cx="396" cy="612"/>
              </a:xfrm>
              <a:custGeom>
                <a:avLst/>
                <a:gdLst>
                  <a:gd name="T0" fmla="*/ 252 w 396"/>
                  <a:gd name="T1" fmla="*/ 606 h 612"/>
                  <a:gd name="T2" fmla="*/ 0 w 396"/>
                  <a:gd name="T3" fmla="*/ 234 h 612"/>
                  <a:gd name="T4" fmla="*/ 60 w 396"/>
                  <a:gd name="T5" fmla="*/ 0 h 612"/>
                  <a:gd name="T6" fmla="*/ 96 w 396"/>
                  <a:gd name="T7" fmla="*/ 12 h 612"/>
                  <a:gd name="T8" fmla="*/ 228 w 396"/>
                  <a:gd name="T9" fmla="*/ 42 h 612"/>
                  <a:gd name="T10" fmla="*/ 396 w 396"/>
                  <a:gd name="T11" fmla="*/ 78 h 612"/>
                  <a:gd name="T12" fmla="*/ 318 w 396"/>
                  <a:gd name="T13" fmla="*/ 462 h 612"/>
                  <a:gd name="T14" fmla="*/ 300 w 396"/>
                  <a:gd name="T15" fmla="*/ 534 h 612"/>
                  <a:gd name="T16" fmla="*/ 276 w 396"/>
                  <a:gd name="T17" fmla="*/ 522 h 612"/>
                  <a:gd name="T18" fmla="*/ 264 w 396"/>
                  <a:gd name="T19" fmla="*/ 528 h 612"/>
                  <a:gd name="T20" fmla="*/ 252 w 396"/>
                  <a:gd name="T21" fmla="*/ 600 h 612"/>
                  <a:gd name="T22" fmla="*/ 252 w 396"/>
                  <a:gd name="T23" fmla="*/ 606 h 612"/>
                  <a:gd name="T24" fmla="*/ 252 w 396"/>
                  <a:gd name="T25" fmla="*/ 612 h 6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6"/>
                  <a:gd name="T40" fmla="*/ 0 h 612"/>
                  <a:gd name="T41" fmla="*/ 396 w 396"/>
                  <a:gd name="T42" fmla="*/ 612 h 6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6" h="612">
                    <a:moveTo>
                      <a:pt x="252" y="606"/>
                    </a:moveTo>
                    <a:lnTo>
                      <a:pt x="0" y="234"/>
                    </a:lnTo>
                    <a:lnTo>
                      <a:pt x="60" y="0"/>
                    </a:lnTo>
                    <a:lnTo>
                      <a:pt x="96" y="12"/>
                    </a:lnTo>
                    <a:lnTo>
                      <a:pt x="228" y="42"/>
                    </a:lnTo>
                    <a:lnTo>
                      <a:pt x="396" y="78"/>
                    </a:lnTo>
                    <a:lnTo>
                      <a:pt x="318" y="462"/>
                    </a:lnTo>
                    <a:lnTo>
                      <a:pt x="300" y="534"/>
                    </a:lnTo>
                    <a:lnTo>
                      <a:pt x="276" y="522"/>
                    </a:lnTo>
                    <a:lnTo>
                      <a:pt x="264" y="528"/>
                    </a:lnTo>
                    <a:lnTo>
                      <a:pt x="252" y="600"/>
                    </a:lnTo>
                    <a:lnTo>
                      <a:pt x="252" y="606"/>
                    </a:lnTo>
                    <a:lnTo>
                      <a:pt x="252" y="6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79" name="Freeform 455"/>
              <p:cNvSpPr>
                <a:spLocks noChangeAspect="1"/>
              </p:cNvSpPr>
              <p:nvPr/>
            </p:nvSpPr>
            <p:spPr bwMode="auto">
              <a:xfrm>
                <a:off x="4233" y="1446"/>
                <a:ext cx="102" cy="210"/>
              </a:xfrm>
              <a:custGeom>
                <a:avLst/>
                <a:gdLst>
                  <a:gd name="T0" fmla="*/ 102 w 102"/>
                  <a:gd name="T1" fmla="*/ 162 h 210"/>
                  <a:gd name="T2" fmla="*/ 102 w 102"/>
                  <a:gd name="T3" fmla="*/ 180 h 210"/>
                  <a:gd name="T4" fmla="*/ 78 w 102"/>
                  <a:gd name="T5" fmla="*/ 198 h 210"/>
                  <a:gd name="T6" fmla="*/ 12 w 102"/>
                  <a:gd name="T7" fmla="*/ 210 h 210"/>
                  <a:gd name="T8" fmla="*/ 0 w 102"/>
                  <a:gd name="T9" fmla="*/ 144 h 210"/>
                  <a:gd name="T10" fmla="*/ 6 w 102"/>
                  <a:gd name="T11" fmla="*/ 90 h 210"/>
                  <a:gd name="T12" fmla="*/ 24 w 102"/>
                  <a:gd name="T13" fmla="*/ 66 h 210"/>
                  <a:gd name="T14" fmla="*/ 18 w 102"/>
                  <a:gd name="T15" fmla="*/ 24 h 210"/>
                  <a:gd name="T16" fmla="*/ 18 w 102"/>
                  <a:gd name="T17" fmla="*/ 6 h 210"/>
                  <a:gd name="T18" fmla="*/ 36 w 102"/>
                  <a:gd name="T19" fmla="*/ 0 h 210"/>
                  <a:gd name="T20" fmla="*/ 78 w 102"/>
                  <a:gd name="T21" fmla="*/ 138 h 210"/>
                  <a:gd name="T22" fmla="*/ 96 w 102"/>
                  <a:gd name="T23" fmla="*/ 162 h 210"/>
                  <a:gd name="T24" fmla="*/ 102 w 102"/>
                  <a:gd name="T25" fmla="*/ 162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210"/>
                  <a:gd name="T41" fmla="*/ 102 w 102"/>
                  <a:gd name="T42" fmla="*/ 210 h 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210">
                    <a:moveTo>
                      <a:pt x="102" y="162"/>
                    </a:moveTo>
                    <a:lnTo>
                      <a:pt x="102" y="180"/>
                    </a:lnTo>
                    <a:lnTo>
                      <a:pt x="78" y="198"/>
                    </a:lnTo>
                    <a:lnTo>
                      <a:pt x="12" y="210"/>
                    </a:lnTo>
                    <a:lnTo>
                      <a:pt x="0" y="144"/>
                    </a:lnTo>
                    <a:lnTo>
                      <a:pt x="6" y="90"/>
                    </a:lnTo>
                    <a:lnTo>
                      <a:pt x="24" y="66"/>
                    </a:lnTo>
                    <a:lnTo>
                      <a:pt x="18" y="24"/>
                    </a:lnTo>
                    <a:lnTo>
                      <a:pt x="18" y="6"/>
                    </a:lnTo>
                    <a:lnTo>
                      <a:pt x="36" y="0"/>
                    </a:lnTo>
                    <a:lnTo>
                      <a:pt x="78" y="138"/>
                    </a:lnTo>
                    <a:lnTo>
                      <a:pt x="96" y="162"/>
                    </a:lnTo>
                    <a:lnTo>
                      <a:pt x="102" y="16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80" name="Freeform 456"/>
              <p:cNvSpPr>
                <a:spLocks noChangeAspect="1"/>
              </p:cNvSpPr>
              <p:nvPr/>
            </p:nvSpPr>
            <p:spPr bwMode="auto">
              <a:xfrm>
                <a:off x="4233" y="1446"/>
                <a:ext cx="102" cy="210"/>
              </a:xfrm>
              <a:custGeom>
                <a:avLst/>
                <a:gdLst>
                  <a:gd name="T0" fmla="*/ 102 w 102"/>
                  <a:gd name="T1" fmla="*/ 162 h 210"/>
                  <a:gd name="T2" fmla="*/ 102 w 102"/>
                  <a:gd name="T3" fmla="*/ 180 h 210"/>
                  <a:gd name="T4" fmla="*/ 78 w 102"/>
                  <a:gd name="T5" fmla="*/ 198 h 210"/>
                  <a:gd name="T6" fmla="*/ 12 w 102"/>
                  <a:gd name="T7" fmla="*/ 210 h 210"/>
                  <a:gd name="T8" fmla="*/ 0 w 102"/>
                  <a:gd name="T9" fmla="*/ 144 h 210"/>
                  <a:gd name="T10" fmla="*/ 6 w 102"/>
                  <a:gd name="T11" fmla="*/ 90 h 210"/>
                  <a:gd name="T12" fmla="*/ 24 w 102"/>
                  <a:gd name="T13" fmla="*/ 66 h 210"/>
                  <a:gd name="T14" fmla="*/ 18 w 102"/>
                  <a:gd name="T15" fmla="*/ 24 h 210"/>
                  <a:gd name="T16" fmla="*/ 18 w 102"/>
                  <a:gd name="T17" fmla="*/ 6 h 210"/>
                  <a:gd name="T18" fmla="*/ 36 w 102"/>
                  <a:gd name="T19" fmla="*/ 0 h 210"/>
                  <a:gd name="T20" fmla="*/ 78 w 102"/>
                  <a:gd name="T21" fmla="*/ 138 h 210"/>
                  <a:gd name="T22" fmla="*/ 96 w 102"/>
                  <a:gd name="T23" fmla="*/ 162 h 210"/>
                  <a:gd name="T24" fmla="*/ 102 w 102"/>
                  <a:gd name="T25" fmla="*/ 162 h 210"/>
                  <a:gd name="T26" fmla="*/ 102 w 102"/>
                  <a:gd name="T27" fmla="*/ 168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210"/>
                  <a:gd name="T44" fmla="*/ 102 w 102"/>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210">
                    <a:moveTo>
                      <a:pt x="102" y="162"/>
                    </a:moveTo>
                    <a:lnTo>
                      <a:pt x="102" y="180"/>
                    </a:lnTo>
                    <a:lnTo>
                      <a:pt x="78" y="198"/>
                    </a:lnTo>
                    <a:lnTo>
                      <a:pt x="12" y="210"/>
                    </a:lnTo>
                    <a:lnTo>
                      <a:pt x="0" y="144"/>
                    </a:lnTo>
                    <a:lnTo>
                      <a:pt x="6" y="90"/>
                    </a:lnTo>
                    <a:lnTo>
                      <a:pt x="24" y="66"/>
                    </a:lnTo>
                    <a:lnTo>
                      <a:pt x="18" y="24"/>
                    </a:lnTo>
                    <a:lnTo>
                      <a:pt x="18" y="6"/>
                    </a:lnTo>
                    <a:lnTo>
                      <a:pt x="36" y="0"/>
                    </a:lnTo>
                    <a:lnTo>
                      <a:pt x="78" y="138"/>
                    </a:lnTo>
                    <a:lnTo>
                      <a:pt x="96" y="162"/>
                    </a:lnTo>
                    <a:lnTo>
                      <a:pt x="102" y="162"/>
                    </a:lnTo>
                    <a:lnTo>
                      <a:pt x="102" y="16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81" name="Freeform 457"/>
              <p:cNvSpPr>
                <a:spLocks noChangeAspect="1"/>
              </p:cNvSpPr>
              <p:nvPr/>
            </p:nvSpPr>
            <p:spPr bwMode="auto">
              <a:xfrm>
                <a:off x="4125" y="1794"/>
                <a:ext cx="84" cy="186"/>
              </a:xfrm>
              <a:custGeom>
                <a:avLst/>
                <a:gdLst>
                  <a:gd name="T0" fmla="*/ 72 w 84"/>
                  <a:gd name="T1" fmla="*/ 24 h 186"/>
                  <a:gd name="T2" fmla="*/ 60 w 84"/>
                  <a:gd name="T3" fmla="*/ 54 h 186"/>
                  <a:gd name="T4" fmla="*/ 78 w 84"/>
                  <a:gd name="T5" fmla="*/ 60 h 186"/>
                  <a:gd name="T6" fmla="*/ 84 w 84"/>
                  <a:gd name="T7" fmla="*/ 108 h 186"/>
                  <a:gd name="T8" fmla="*/ 78 w 84"/>
                  <a:gd name="T9" fmla="*/ 90 h 186"/>
                  <a:gd name="T10" fmla="*/ 78 w 84"/>
                  <a:gd name="T11" fmla="*/ 114 h 186"/>
                  <a:gd name="T12" fmla="*/ 54 w 84"/>
                  <a:gd name="T13" fmla="*/ 180 h 186"/>
                  <a:gd name="T14" fmla="*/ 48 w 84"/>
                  <a:gd name="T15" fmla="*/ 186 h 186"/>
                  <a:gd name="T16" fmla="*/ 48 w 84"/>
                  <a:gd name="T17" fmla="*/ 168 h 186"/>
                  <a:gd name="T18" fmla="*/ 6 w 84"/>
                  <a:gd name="T19" fmla="*/ 156 h 186"/>
                  <a:gd name="T20" fmla="*/ 0 w 84"/>
                  <a:gd name="T21" fmla="*/ 138 h 186"/>
                  <a:gd name="T22" fmla="*/ 6 w 84"/>
                  <a:gd name="T23" fmla="*/ 126 h 186"/>
                  <a:gd name="T24" fmla="*/ 36 w 84"/>
                  <a:gd name="T25" fmla="*/ 90 h 186"/>
                  <a:gd name="T26" fmla="*/ 6 w 84"/>
                  <a:gd name="T27" fmla="*/ 60 h 186"/>
                  <a:gd name="T28" fmla="*/ 0 w 84"/>
                  <a:gd name="T29" fmla="*/ 30 h 186"/>
                  <a:gd name="T30" fmla="*/ 18 w 84"/>
                  <a:gd name="T31" fmla="*/ 0 h 186"/>
                  <a:gd name="T32" fmla="*/ 72 w 84"/>
                  <a:gd name="T33" fmla="*/ 24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186"/>
                  <a:gd name="T53" fmla="*/ 84 w 84"/>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186">
                    <a:moveTo>
                      <a:pt x="72" y="24"/>
                    </a:moveTo>
                    <a:lnTo>
                      <a:pt x="60" y="54"/>
                    </a:lnTo>
                    <a:lnTo>
                      <a:pt x="78" y="60"/>
                    </a:lnTo>
                    <a:lnTo>
                      <a:pt x="84" y="108"/>
                    </a:lnTo>
                    <a:lnTo>
                      <a:pt x="78" y="90"/>
                    </a:lnTo>
                    <a:lnTo>
                      <a:pt x="78" y="114"/>
                    </a:lnTo>
                    <a:lnTo>
                      <a:pt x="54" y="180"/>
                    </a:lnTo>
                    <a:lnTo>
                      <a:pt x="48" y="186"/>
                    </a:lnTo>
                    <a:lnTo>
                      <a:pt x="48" y="168"/>
                    </a:lnTo>
                    <a:lnTo>
                      <a:pt x="6" y="156"/>
                    </a:lnTo>
                    <a:lnTo>
                      <a:pt x="0" y="138"/>
                    </a:lnTo>
                    <a:lnTo>
                      <a:pt x="6" y="126"/>
                    </a:lnTo>
                    <a:lnTo>
                      <a:pt x="36" y="90"/>
                    </a:lnTo>
                    <a:lnTo>
                      <a:pt x="6" y="60"/>
                    </a:lnTo>
                    <a:lnTo>
                      <a:pt x="0" y="30"/>
                    </a:lnTo>
                    <a:lnTo>
                      <a:pt x="18" y="0"/>
                    </a:lnTo>
                    <a:lnTo>
                      <a:pt x="72" y="2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82" name="Freeform 458"/>
              <p:cNvSpPr>
                <a:spLocks noChangeAspect="1"/>
              </p:cNvSpPr>
              <p:nvPr/>
            </p:nvSpPr>
            <p:spPr bwMode="auto">
              <a:xfrm>
                <a:off x="4125" y="1794"/>
                <a:ext cx="84" cy="186"/>
              </a:xfrm>
              <a:custGeom>
                <a:avLst/>
                <a:gdLst>
                  <a:gd name="T0" fmla="*/ 72 w 84"/>
                  <a:gd name="T1" fmla="*/ 24 h 186"/>
                  <a:gd name="T2" fmla="*/ 60 w 84"/>
                  <a:gd name="T3" fmla="*/ 54 h 186"/>
                  <a:gd name="T4" fmla="*/ 78 w 84"/>
                  <a:gd name="T5" fmla="*/ 60 h 186"/>
                  <a:gd name="T6" fmla="*/ 84 w 84"/>
                  <a:gd name="T7" fmla="*/ 108 h 186"/>
                  <a:gd name="T8" fmla="*/ 78 w 84"/>
                  <a:gd name="T9" fmla="*/ 90 h 186"/>
                  <a:gd name="T10" fmla="*/ 78 w 84"/>
                  <a:gd name="T11" fmla="*/ 114 h 186"/>
                  <a:gd name="T12" fmla="*/ 54 w 84"/>
                  <a:gd name="T13" fmla="*/ 180 h 186"/>
                  <a:gd name="T14" fmla="*/ 48 w 84"/>
                  <a:gd name="T15" fmla="*/ 186 h 186"/>
                  <a:gd name="T16" fmla="*/ 48 w 84"/>
                  <a:gd name="T17" fmla="*/ 168 h 186"/>
                  <a:gd name="T18" fmla="*/ 6 w 84"/>
                  <a:gd name="T19" fmla="*/ 156 h 186"/>
                  <a:gd name="T20" fmla="*/ 0 w 84"/>
                  <a:gd name="T21" fmla="*/ 138 h 186"/>
                  <a:gd name="T22" fmla="*/ 6 w 84"/>
                  <a:gd name="T23" fmla="*/ 126 h 186"/>
                  <a:gd name="T24" fmla="*/ 36 w 84"/>
                  <a:gd name="T25" fmla="*/ 90 h 186"/>
                  <a:gd name="T26" fmla="*/ 6 w 84"/>
                  <a:gd name="T27" fmla="*/ 60 h 186"/>
                  <a:gd name="T28" fmla="*/ 0 w 84"/>
                  <a:gd name="T29" fmla="*/ 30 h 186"/>
                  <a:gd name="T30" fmla="*/ 18 w 84"/>
                  <a:gd name="T31" fmla="*/ 0 h 186"/>
                  <a:gd name="T32" fmla="*/ 72 w 84"/>
                  <a:gd name="T33" fmla="*/ 24 h 186"/>
                  <a:gd name="T34" fmla="*/ 72 w 84"/>
                  <a:gd name="T35" fmla="*/ 30 h 1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186"/>
                  <a:gd name="T56" fmla="*/ 84 w 84"/>
                  <a:gd name="T57" fmla="*/ 186 h 1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186">
                    <a:moveTo>
                      <a:pt x="72" y="24"/>
                    </a:moveTo>
                    <a:lnTo>
                      <a:pt x="60" y="54"/>
                    </a:lnTo>
                    <a:lnTo>
                      <a:pt x="78" y="60"/>
                    </a:lnTo>
                    <a:lnTo>
                      <a:pt x="84" y="108"/>
                    </a:lnTo>
                    <a:lnTo>
                      <a:pt x="78" y="90"/>
                    </a:lnTo>
                    <a:lnTo>
                      <a:pt x="78" y="114"/>
                    </a:lnTo>
                    <a:lnTo>
                      <a:pt x="54" y="180"/>
                    </a:lnTo>
                    <a:lnTo>
                      <a:pt x="48" y="186"/>
                    </a:lnTo>
                    <a:lnTo>
                      <a:pt x="48" y="168"/>
                    </a:lnTo>
                    <a:lnTo>
                      <a:pt x="6" y="156"/>
                    </a:lnTo>
                    <a:lnTo>
                      <a:pt x="0" y="138"/>
                    </a:lnTo>
                    <a:lnTo>
                      <a:pt x="6" y="126"/>
                    </a:lnTo>
                    <a:lnTo>
                      <a:pt x="36" y="90"/>
                    </a:lnTo>
                    <a:lnTo>
                      <a:pt x="6" y="60"/>
                    </a:lnTo>
                    <a:lnTo>
                      <a:pt x="0" y="30"/>
                    </a:lnTo>
                    <a:lnTo>
                      <a:pt x="18" y="0"/>
                    </a:lnTo>
                    <a:lnTo>
                      <a:pt x="72" y="24"/>
                    </a:lnTo>
                    <a:lnTo>
                      <a:pt x="72" y="3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83" name="Freeform 459"/>
              <p:cNvSpPr>
                <a:spLocks noChangeAspect="1"/>
              </p:cNvSpPr>
              <p:nvPr/>
            </p:nvSpPr>
            <p:spPr bwMode="auto">
              <a:xfrm>
                <a:off x="2049" y="2214"/>
                <a:ext cx="432" cy="444"/>
              </a:xfrm>
              <a:custGeom>
                <a:avLst/>
                <a:gdLst>
                  <a:gd name="T0" fmla="*/ 426 w 432"/>
                  <a:gd name="T1" fmla="*/ 78 h 444"/>
                  <a:gd name="T2" fmla="*/ 396 w 432"/>
                  <a:gd name="T3" fmla="*/ 426 h 444"/>
                  <a:gd name="T4" fmla="*/ 162 w 432"/>
                  <a:gd name="T5" fmla="*/ 408 h 444"/>
                  <a:gd name="T6" fmla="*/ 168 w 432"/>
                  <a:gd name="T7" fmla="*/ 420 h 444"/>
                  <a:gd name="T8" fmla="*/ 60 w 432"/>
                  <a:gd name="T9" fmla="*/ 408 h 444"/>
                  <a:gd name="T10" fmla="*/ 54 w 432"/>
                  <a:gd name="T11" fmla="*/ 444 h 444"/>
                  <a:gd name="T12" fmla="*/ 0 w 432"/>
                  <a:gd name="T13" fmla="*/ 438 h 444"/>
                  <a:gd name="T14" fmla="*/ 12 w 432"/>
                  <a:gd name="T15" fmla="*/ 354 h 444"/>
                  <a:gd name="T16" fmla="*/ 60 w 432"/>
                  <a:gd name="T17" fmla="*/ 0 h 444"/>
                  <a:gd name="T18" fmla="*/ 432 w 432"/>
                  <a:gd name="T19" fmla="*/ 36 h 444"/>
                  <a:gd name="T20" fmla="*/ 426 w 432"/>
                  <a:gd name="T21" fmla="*/ 78 h 4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
                  <a:gd name="T34" fmla="*/ 0 h 444"/>
                  <a:gd name="T35" fmla="*/ 432 w 432"/>
                  <a:gd name="T36" fmla="*/ 444 h 4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 h="444">
                    <a:moveTo>
                      <a:pt x="426" y="78"/>
                    </a:moveTo>
                    <a:lnTo>
                      <a:pt x="396" y="426"/>
                    </a:lnTo>
                    <a:lnTo>
                      <a:pt x="162" y="408"/>
                    </a:lnTo>
                    <a:lnTo>
                      <a:pt x="168" y="420"/>
                    </a:lnTo>
                    <a:lnTo>
                      <a:pt x="60" y="408"/>
                    </a:lnTo>
                    <a:lnTo>
                      <a:pt x="54" y="444"/>
                    </a:lnTo>
                    <a:lnTo>
                      <a:pt x="0" y="438"/>
                    </a:lnTo>
                    <a:lnTo>
                      <a:pt x="12" y="354"/>
                    </a:lnTo>
                    <a:lnTo>
                      <a:pt x="60" y="0"/>
                    </a:lnTo>
                    <a:lnTo>
                      <a:pt x="432" y="36"/>
                    </a:lnTo>
                    <a:lnTo>
                      <a:pt x="426" y="78"/>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84" name="Freeform 460"/>
              <p:cNvSpPr>
                <a:spLocks noChangeAspect="1"/>
              </p:cNvSpPr>
              <p:nvPr/>
            </p:nvSpPr>
            <p:spPr bwMode="auto">
              <a:xfrm>
                <a:off x="2049" y="2214"/>
                <a:ext cx="432" cy="444"/>
              </a:xfrm>
              <a:custGeom>
                <a:avLst/>
                <a:gdLst>
                  <a:gd name="T0" fmla="*/ 426 w 432"/>
                  <a:gd name="T1" fmla="*/ 78 h 444"/>
                  <a:gd name="T2" fmla="*/ 396 w 432"/>
                  <a:gd name="T3" fmla="*/ 426 h 444"/>
                  <a:gd name="T4" fmla="*/ 162 w 432"/>
                  <a:gd name="T5" fmla="*/ 408 h 444"/>
                  <a:gd name="T6" fmla="*/ 168 w 432"/>
                  <a:gd name="T7" fmla="*/ 420 h 444"/>
                  <a:gd name="T8" fmla="*/ 60 w 432"/>
                  <a:gd name="T9" fmla="*/ 408 h 444"/>
                  <a:gd name="T10" fmla="*/ 54 w 432"/>
                  <a:gd name="T11" fmla="*/ 444 h 444"/>
                  <a:gd name="T12" fmla="*/ 0 w 432"/>
                  <a:gd name="T13" fmla="*/ 438 h 444"/>
                  <a:gd name="T14" fmla="*/ 12 w 432"/>
                  <a:gd name="T15" fmla="*/ 354 h 444"/>
                  <a:gd name="T16" fmla="*/ 60 w 432"/>
                  <a:gd name="T17" fmla="*/ 0 h 444"/>
                  <a:gd name="T18" fmla="*/ 432 w 432"/>
                  <a:gd name="T19" fmla="*/ 36 h 444"/>
                  <a:gd name="T20" fmla="*/ 426 w 432"/>
                  <a:gd name="T21" fmla="*/ 78 h 444"/>
                  <a:gd name="T22" fmla="*/ 426 w 432"/>
                  <a:gd name="T23" fmla="*/ 84 h 4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2"/>
                  <a:gd name="T37" fmla="*/ 0 h 444"/>
                  <a:gd name="T38" fmla="*/ 432 w 432"/>
                  <a:gd name="T39" fmla="*/ 444 h 4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2" h="444">
                    <a:moveTo>
                      <a:pt x="426" y="78"/>
                    </a:moveTo>
                    <a:lnTo>
                      <a:pt x="396" y="426"/>
                    </a:lnTo>
                    <a:lnTo>
                      <a:pt x="162" y="408"/>
                    </a:lnTo>
                    <a:lnTo>
                      <a:pt x="168" y="420"/>
                    </a:lnTo>
                    <a:lnTo>
                      <a:pt x="60" y="408"/>
                    </a:lnTo>
                    <a:lnTo>
                      <a:pt x="54" y="444"/>
                    </a:lnTo>
                    <a:lnTo>
                      <a:pt x="0" y="438"/>
                    </a:lnTo>
                    <a:lnTo>
                      <a:pt x="12" y="354"/>
                    </a:lnTo>
                    <a:lnTo>
                      <a:pt x="60" y="0"/>
                    </a:lnTo>
                    <a:lnTo>
                      <a:pt x="432" y="36"/>
                    </a:lnTo>
                    <a:lnTo>
                      <a:pt x="426" y="78"/>
                    </a:lnTo>
                    <a:lnTo>
                      <a:pt x="426"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85" name="Freeform 461"/>
              <p:cNvSpPr>
                <a:spLocks noChangeAspect="1"/>
              </p:cNvSpPr>
              <p:nvPr/>
            </p:nvSpPr>
            <p:spPr bwMode="auto">
              <a:xfrm>
                <a:off x="3843" y="1500"/>
                <a:ext cx="372" cy="324"/>
              </a:xfrm>
              <a:custGeom>
                <a:avLst/>
                <a:gdLst>
                  <a:gd name="T0" fmla="*/ 360 w 372"/>
                  <a:gd name="T1" fmla="*/ 168 h 324"/>
                  <a:gd name="T2" fmla="*/ 360 w 372"/>
                  <a:gd name="T3" fmla="*/ 222 h 324"/>
                  <a:gd name="T4" fmla="*/ 372 w 372"/>
                  <a:gd name="T5" fmla="*/ 288 h 324"/>
                  <a:gd name="T6" fmla="*/ 366 w 372"/>
                  <a:gd name="T7" fmla="*/ 306 h 324"/>
                  <a:gd name="T8" fmla="*/ 360 w 372"/>
                  <a:gd name="T9" fmla="*/ 324 h 324"/>
                  <a:gd name="T10" fmla="*/ 354 w 372"/>
                  <a:gd name="T11" fmla="*/ 318 h 324"/>
                  <a:gd name="T12" fmla="*/ 300 w 372"/>
                  <a:gd name="T13" fmla="*/ 294 h 324"/>
                  <a:gd name="T14" fmla="*/ 282 w 372"/>
                  <a:gd name="T15" fmla="*/ 282 h 324"/>
                  <a:gd name="T16" fmla="*/ 252 w 372"/>
                  <a:gd name="T17" fmla="*/ 252 h 324"/>
                  <a:gd name="T18" fmla="*/ 6 w 372"/>
                  <a:gd name="T19" fmla="*/ 300 h 324"/>
                  <a:gd name="T20" fmla="*/ 0 w 372"/>
                  <a:gd name="T21" fmla="*/ 282 h 324"/>
                  <a:gd name="T22" fmla="*/ 42 w 372"/>
                  <a:gd name="T23" fmla="*/ 234 h 324"/>
                  <a:gd name="T24" fmla="*/ 30 w 372"/>
                  <a:gd name="T25" fmla="*/ 192 h 324"/>
                  <a:gd name="T26" fmla="*/ 78 w 372"/>
                  <a:gd name="T27" fmla="*/ 180 h 324"/>
                  <a:gd name="T28" fmla="*/ 114 w 372"/>
                  <a:gd name="T29" fmla="*/ 180 h 324"/>
                  <a:gd name="T30" fmla="*/ 156 w 372"/>
                  <a:gd name="T31" fmla="*/ 168 h 324"/>
                  <a:gd name="T32" fmla="*/ 180 w 372"/>
                  <a:gd name="T33" fmla="*/ 144 h 324"/>
                  <a:gd name="T34" fmla="*/ 174 w 372"/>
                  <a:gd name="T35" fmla="*/ 120 h 324"/>
                  <a:gd name="T36" fmla="*/ 174 w 372"/>
                  <a:gd name="T37" fmla="*/ 108 h 324"/>
                  <a:gd name="T38" fmla="*/ 168 w 372"/>
                  <a:gd name="T39" fmla="*/ 114 h 324"/>
                  <a:gd name="T40" fmla="*/ 162 w 372"/>
                  <a:gd name="T41" fmla="*/ 102 h 324"/>
                  <a:gd name="T42" fmla="*/ 210 w 372"/>
                  <a:gd name="T43" fmla="*/ 36 h 324"/>
                  <a:gd name="T44" fmla="*/ 234 w 372"/>
                  <a:gd name="T45" fmla="*/ 12 h 324"/>
                  <a:gd name="T46" fmla="*/ 312 w 372"/>
                  <a:gd name="T47" fmla="*/ 0 h 324"/>
                  <a:gd name="T48" fmla="*/ 324 w 372"/>
                  <a:gd name="T49" fmla="*/ 72 h 324"/>
                  <a:gd name="T50" fmla="*/ 336 w 372"/>
                  <a:gd name="T51" fmla="*/ 108 h 324"/>
                  <a:gd name="T52" fmla="*/ 342 w 372"/>
                  <a:gd name="T53" fmla="*/ 108 h 324"/>
                  <a:gd name="T54" fmla="*/ 354 w 372"/>
                  <a:gd name="T55" fmla="*/ 162 h 324"/>
                  <a:gd name="T56" fmla="*/ 360 w 372"/>
                  <a:gd name="T57" fmla="*/ 168 h 3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2"/>
                  <a:gd name="T88" fmla="*/ 0 h 324"/>
                  <a:gd name="T89" fmla="*/ 372 w 372"/>
                  <a:gd name="T90" fmla="*/ 324 h 3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2" h="324">
                    <a:moveTo>
                      <a:pt x="360" y="168"/>
                    </a:moveTo>
                    <a:lnTo>
                      <a:pt x="360" y="222"/>
                    </a:lnTo>
                    <a:lnTo>
                      <a:pt x="372" y="288"/>
                    </a:lnTo>
                    <a:lnTo>
                      <a:pt x="366" y="306"/>
                    </a:lnTo>
                    <a:lnTo>
                      <a:pt x="360" y="324"/>
                    </a:lnTo>
                    <a:lnTo>
                      <a:pt x="354" y="318"/>
                    </a:lnTo>
                    <a:lnTo>
                      <a:pt x="300" y="294"/>
                    </a:lnTo>
                    <a:lnTo>
                      <a:pt x="282" y="282"/>
                    </a:lnTo>
                    <a:lnTo>
                      <a:pt x="252" y="252"/>
                    </a:lnTo>
                    <a:lnTo>
                      <a:pt x="6" y="300"/>
                    </a:lnTo>
                    <a:lnTo>
                      <a:pt x="0" y="282"/>
                    </a:lnTo>
                    <a:lnTo>
                      <a:pt x="42" y="234"/>
                    </a:lnTo>
                    <a:lnTo>
                      <a:pt x="30" y="192"/>
                    </a:lnTo>
                    <a:lnTo>
                      <a:pt x="78" y="180"/>
                    </a:lnTo>
                    <a:lnTo>
                      <a:pt x="114" y="180"/>
                    </a:lnTo>
                    <a:lnTo>
                      <a:pt x="156" y="168"/>
                    </a:lnTo>
                    <a:lnTo>
                      <a:pt x="180" y="144"/>
                    </a:lnTo>
                    <a:lnTo>
                      <a:pt x="174" y="120"/>
                    </a:lnTo>
                    <a:lnTo>
                      <a:pt x="174" y="108"/>
                    </a:lnTo>
                    <a:lnTo>
                      <a:pt x="168" y="114"/>
                    </a:lnTo>
                    <a:lnTo>
                      <a:pt x="162" y="102"/>
                    </a:lnTo>
                    <a:lnTo>
                      <a:pt x="210" y="36"/>
                    </a:lnTo>
                    <a:lnTo>
                      <a:pt x="234" y="12"/>
                    </a:lnTo>
                    <a:lnTo>
                      <a:pt x="312" y="0"/>
                    </a:lnTo>
                    <a:lnTo>
                      <a:pt x="324" y="72"/>
                    </a:lnTo>
                    <a:lnTo>
                      <a:pt x="336" y="108"/>
                    </a:lnTo>
                    <a:lnTo>
                      <a:pt x="342" y="108"/>
                    </a:lnTo>
                    <a:lnTo>
                      <a:pt x="354" y="162"/>
                    </a:lnTo>
                    <a:lnTo>
                      <a:pt x="360" y="168"/>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86" name="Freeform 462"/>
              <p:cNvSpPr>
                <a:spLocks noChangeAspect="1"/>
              </p:cNvSpPr>
              <p:nvPr/>
            </p:nvSpPr>
            <p:spPr bwMode="auto">
              <a:xfrm>
                <a:off x="3843" y="1500"/>
                <a:ext cx="372" cy="324"/>
              </a:xfrm>
              <a:custGeom>
                <a:avLst/>
                <a:gdLst>
                  <a:gd name="T0" fmla="*/ 360 w 372"/>
                  <a:gd name="T1" fmla="*/ 168 h 324"/>
                  <a:gd name="T2" fmla="*/ 360 w 372"/>
                  <a:gd name="T3" fmla="*/ 222 h 324"/>
                  <a:gd name="T4" fmla="*/ 372 w 372"/>
                  <a:gd name="T5" fmla="*/ 288 h 324"/>
                  <a:gd name="T6" fmla="*/ 366 w 372"/>
                  <a:gd name="T7" fmla="*/ 306 h 324"/>
                  <a:gd name="T8" fmla="*/ 360 w 372"/>
                  <a:gd name="T9" fmla="*/ 324 h 324"/>
                  <a:gd name="T10" fmla="*/ 354 w 372"/>
                  <a:gd name="T11" fmla="*/ 318 h 324"/>
                  <a:gd name="T12" fmla="*/ 300 w 372"/>
                  <a:gd name="T13" fmla="*/ 294 h 324"/>
                  <a:gd name="T14" fmla="*/ 282 w 372"/>
                  <a:gd name="T15" fmla="*/ 282 h 324"/>
                  <a:gd name="T16" fmla="*/ 252 w 372"/>
                  <a:gd name="T17" fmla="*/ 252 h 324"/>
                  <a:gd name="T18" fmla="*/ 6 w 372"/>
                  <a:gd name="T19" fmla="*/ 300 h 324"/>
                  <a:gd name="T20" fmla="*/ 0 w 372"/>
                  <a:gd name="T21" fmla="*/ 282 h 324"/>
                  <a:gd name="T22" fmla="*/ 42 w 372"/>
                  <a:gd name="T23" fmla="*/ 234 h 324"/>
                  <a:gd name="T24" fmla="*/ 30 w 372"/>
                  <a:gd name="T25" fmla="*/ 192 h 324"/>
                  <a:gd name="T26" fmla="*/ 78 w 372"/>
                  <a:gd name="T27" fmla="*/ 180 h 324"/>
                  <a:gd name="T28" fmla="*/ 114 w 372"/>
                  <a:gd name="T29" fmla="*/ 180 h 324"/>
                  <a:gd name="T30" fmla="*/ 156 w 372"/>
                  <a:gd name="T31" fmla="*/ 168 h 324"/>
                  <a:gd name="T32" fmla="*/ 180 w 372"/>
                  <a:gd name="T33" fmla="*/ 144 h 324"/>
                  <a:gd name="T34" fmla="*/ 174 w 372"/>
                  <a:gd name="T35" fmla="*/ 120 h 324"/>
                  <a:gd name="T36" fmla="*/ 174 w 372"/>
                  <a:gd name="T37" fmla="*/ 108 h 324"/>
                  <a:gd name="T38" fmla="*/ 168 w 372"/>
                  <a:gd name="T39" fmla="*/ 114 h 324"/>
                  <a:gd name="T40" fmla="*/ 162 w 372"/>
                  <a:gd name="T41" fmla="*/ 102 h 324"/>
                  <a:gd name="T42" fmla="*/ 210 w 372"/>
                  <a:gd name="T43" fmla="*/ 36 h 324"/>
                  <a:gd name="T44" fmla="*/ 234 w 372"/>
                  <a:gd name="T45" fmla="*/ 12 h 324"/>
                  <a:gd name="T46" fmla="*/ 312 w 372"/>
                  <a:gd name="T47" fmla="*/ 0 h 324"/>
                  <a:gd name="T48" fmla="*/ 324 w 372"/>
                  <a:gd name="T49" fmla="*/ 72 h 324"/>
                  <a:gd name="T50" fmla="*/ 336 w 372"/>
                  <a:gd name="T51" fmla="*/ 108 h 324"/>
                  <a:gd name="T52" fmla="*/ 342 w 372"/>
                  <a:gd name="T53" fmla="*/ 108 h 324"/>
                  <a:gd name="T54" fmla="*/ 354 w 372"/>
                  <a:gd name="T55" fmla="*/ 162 h 324"/>
                  <a:gd name="T56" fmla="*/ 360 w 372"/>
                  <a:gd name="T57" fmla="*/ 168 h 324"/>
                  <a:gd name="T58" fmla="*/ 360 w 372"/>
                  <a:gd name="T59" fmla="*/ 174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2"/>
                  <a:gd name="T91" fmla="*/ 0 h 324"/>
                  <a:gd name="T92" fmla="*/ 372 w 372"/>
                  <a:gd name="T93" fmla="*/ 324 h 3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2" h="324">
                    <a:moveTo>
                      <a:pt x="360" y="168"/>
                    </a:moveTo>
                    <a:lnTo>
                      <a:pt x="360" y="222"/>
                    </a:lnTo>
                    <a:lnTo>
                      <a:pt x="372" y="288"/>
                    </a:lnTo>
                    <a:lnTo>
                      <a:pt x="366" y="306"/>
                    </a:lnTo>
                    <a:lnTo>
                      <a:pt x="360" y="324"/>
                    </a:lnTo>
                    <a:lnTo>
                      <a:pt x="354" y="318"/>
                    </a:lnTo>
                    <a:lnTo>
                      <a:pt x="300" y="294"/>
                    </a:lnTo>
                    <a:lnTo>
                      <a:pt x="282" y="282"/>
                    </a:lnTo>
                    <a:lnTo>
                      <a:pt x="252" y="252"/>
                    </a:lnTo>
                    <a:lnTo>
                      <a:pt x="6" y="300"/>
                    </a:lnTo>
                    <a:lnTo>
                      <a:pt x="0" y="282"/>
                    </a:lnTo>
                    <a:lnTo>
                      <a:pt x="42" y="234"/>
                    </a:lnTo>
                    <a:lnTo>
                      <a:pt x="30" y="192"/>
                    </a:lnTo>
                    <a:lnTo>
                      <a:pt x="78" y="180"/>
                    </a:lnTo>
                    <a:lnTo>
                      <a:pt x="114" y="180"/>
                    </a:lnTo>
                    <a:lnTo>
                      <a:pt x="156" y="168"/>
                    </a:lnTo>
                    <a:lnTo>
                      <a:pt x="180" y="144"/>
                    </a:lnTo>
                    <a:lnTo>
                      <a:pt x="174" y="120"/>
                    </a:lnTo>
                    <a:lnTo>
                      <a:pt x="174" y="108"/>
                    </a:lnTo>
                    <a:lnTo>
                      <a:pt x="168" y="114"/>
                    </a:lnTo>
                    <a:lnTo>
                      <a:pt x="162" y="102"/>
                    </a:lnTo>
                    <a:lnTo>
                      <a:pt x="210" y="36"/>
                    </a:lnTo>
                    <a:lnTo>
                      <a:pt x="234" y="12"/>
                    </a:lnTo>
                    <a:lnTo>
                      <a:pt x="312" y="0"/>
                    </a:lnTo>
                    <a:lnTo>
                      <a:pt x="324" y="72"/>
                    </a:lnTo>
                    <a:lnTo>
                      <a:pt x="336" y="108"/>
                    </a:lnTo>
                    <a:lnTo>
                      <a:pt x="342" y="108"/>
                    </a:lnTo>
                    <a:lnTo>
                      <a:pt x="354" y="162"/>
                    </a:lnTo>
                    <a:lnTo>
                      <a:pt x="360" y="168"/>
                    </a:lnTo>
                    <a:lnTo>
                      <a:pt x="360" y="17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87" name="Freeform 463"/>
              <p:cNvSpPr>
                <a:spLocks noChangeAspect="1"/>
              </p:cNvSpPr>
              <p:nvPr/>
            </p:nvSpPr>
            <p:spPr bwMode="auto">
              <a:xfrm>
                <a:off x="4155" y="2172"/>
                <a:ext cx="36" cy="54"/>
              </a:xfrm>
              <a:custGeom>
                <a:avLst/>
                <a:gdLst>
                  <a:gd name="T0" fmla="*/ 0 w 36"/>
                  <a:gd name="T1" fmla="*/ 0 h 54"/>
                  <a:gd name="T2" fmla="*/ 36 w 36"/>
                  <a:gd name="T3" fmla="*/ 54 h 54"/>
                  <a:gd name="T4" fmla="*/ 0 w 36"/>
                  <a:gd name="T5" fmla="*/ 0 h 54"/>
                  <a:gd name="T6" fmla="*/ 0 w 36"/>
                  <a:gd name="T7" fmla="*/ 6 h 54"/>
                  <a:gd name="T8" fmla="*/ 0 60000 65536"/>
                  <a:gd name="T9" fmla="*/ 0 60000 65536"/>
                  <a:gd name="T10" fmla="*/ 0 60000 65536"/>
                  <a:gd name="T11" fmla="*/ 0 60000 65536"/>
                  <a:gd name="T12" fmla="*/ 0 w 36"/>
                  <a:gd name="T13" fmla="*/ 0 h 54"/>
                  <a:gd name="T14" fmla="*/ 36 w 36"/>
                  <a:gd name="T15" fmla="*/ 54 h 54"/>
                </a:gdLst>
                <a:ahLst/>
                <a:cxnLst>
                  <a:cxn ang="T8">
                    <a:pos x="T0" y="T1"/>
                  </a:cxn>
                  <a:cxn ang="T9">
                    <a:pos x="T2" y="T3"/>
                  </a:cxn>
                  <a:cxn ang="T10">
                    <a:pos x="T4" y="T5"/>
                  </a:cxn>
                  <a:cxn ang="T11">
                    <a:pos x="T6" y="T7"/>
                  </a:cxn>
                </a:cxnLst>
                <a:rect l="T12" t="T13" r="T14" b="T15"/>
                <a:pathLst>
                  <a:path w="36" h="54">
                    <a:moveTo>
                      <a:pt x="0" y="0"/>
                    </a:moveTo>
                    <a:lnTo>
                      <a:pt x="36" y="54"/>
                    </a:lnTo>
                    <a:lnTo>
                      <a:pt x="0" y="0"/>
                    </a:lnTo>
                    <a:lnTo>
                      <a:pt x="0"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88" name="Freeform 464"/>
              <p:cNvSpPr>
                <a:spLocks noChangeAspect="1"/>
              </p:cNvSpPr>
              <p:nvPr/>
            </p:nvSpPr>
            <p:spPr bwMode="auto">
              <a:xfrm>
                <a:off x="3651" y="2178"/>
                <a:ext cx="528" cy="234"/>
              </a:xfrm>
              <a:custGeom>
                <a:avLst/>
                <a:gdLst>
                  <a:gd name="T0" fmla="*/ 528 w 528"/>
                  <a:gd name="T1" fmla="*/ 66 h 234"/>
                  <a:gd name="T2" fmla="*/ 510 w 528"/>
                  <a:gd name="T3" fmla="*/ 90 h 234"/>
                  <a:gd name="T4" fmla="*/ 486 w 528"/>
                  <a:gd name="T5" fmla="*/ 96 h 234"/>
                  <a:gd name="T6" fmla="*/ 486 w 528"/>
                  <a:gd name="T7" fmla="*/ 78 h 234"/>
                  <a:gd name="T8" fmla="*/ 474 w 528"/>
                  <a:gd name="T9" fmla="*/ 84 h 234"/>
                  <a:gd name="T10" fmla="*/ 480 w 528"/>
                  <a:gd name="T11" fmla="*/ 96 h 234"/>
                  <a:gd name="T12" fmla="*/ 450 w 528"/>
                  <a:gd name="T13" fmla="*/ 90 h 234"/>
                  <a:gd name="T14" fmla="*/ 486 w 528"/>
                  <a:gd name="T15" fmla="*/ 102 h 234"/>
                  <a:gd name="T16" fmla="*/ 474 w 528"/>
                  <a:gd name="T17" fmla="*/ 126 h 234"/>
                  <a:gd name="T18" fmla="*/ 456 w 528"/>
                  <a:gd name="T19" fmla="*/ 126 h 234"/>
                  <a:gd name="T20" fmla="*/ 474 w 528"/>
                  <a:gd name="T21" fmla="*/ 132 h 234"/>
                  <a:gd name="T22" fmla="*/ 492 w 528"/>
                  <a:gd name="T23" fmla="*/ 120 h 234"/>
                  <a:gd name="T24" fmla="*/ 504 w 528"/>
                  <a:gd name="T25" fmla="*/ 126 h 234"/>
                  <a:gd name="T26" fmla="*/ 492 w 528"/>
                  <a:gd name="T27" fmla="*/ 144 h 234"/>
                  <a:gd name="T28" fmla="*/ 486 w 528"/>
                  <a:gd name="T29" fmla="*/ 138 h 234"/>
                  <a:gd name="T30" fmla="*/ 462 w 528"/>
                  <a:gd name="T31" fmla="*/ 156 h 234"/>
                  <a:gd name="T32" fmla="*/ 456 w 528"/>
                  <a:gd name="T33" fmla="*/ 150 h 234"/>
                  <a:gd name="T34" fmla="*/ 450 w 528"/>
                  <a:gd name="T35" fmla="*/ 168 h 234"/>
                  <a:gd name="T36" fmla="*/ 438 w 528"/>
                  <a:gd name="T37" fmla="*/ 150 h 234"/>
                  <a:gd name="T38" fmla="*/ 444 w 528"/>
                  <a:gd name="T39" fmla="*/ 168 h 234"/>
                  <a:gd name="T40" fmla="*/ 426 w 528"/>
                  <a:gd name="T41" fmla="*/ 192 h 234"/>
                  <a:gd name="T42" fmla="*/ 420 w 528"/>
                  <a:gd name="T43" fmla="*/ 222 h 234"/>
                  <a:gd name="T44" fmla="*/ 414 w 528"/>
                  <a:gd name="T45" fmla="*/ 210 h 234"/>
                  <a:gd name="T46" fmla="*/ 414 w 528"/>
                  <a:gd name="T47" fmla="*/ 228 h 234"/>
                  <a:gd name="T48" fmla="*/ 378 w 528"/>
                  <a:gd name="T49" fmla="*/ 234 h 234"/>
                  <a:gd name="T50" fmla="*/ 372 w 528"/>
                  <a:gd name="T51" fmla="*/ 228 h 234"/>
                  <a:gd name="T52" fmla="*/ 294 w 528"/>
                  <a:gd name="T53" fmla="*/ 174 h 234"/>
                  <a:gd name="T54" fmla="*/ 228 w 528"/>
                  <a:gd name="T55" fmla="*/ 186 h 234"/>
                  <a:gd name="T56" fmla="*/ 210 w 528"/>
                  <a:gd name="T57" fmla="*/ 162 h 234"/>
                  <a:gd name="T58" fmla="*/ 120 w 528"/>
                  <a:gd name="T59" fmla="*/ 168 h 234"/>
                  <a:gd name="T60" fmla="*/ 78 w 528"/>
                  <a:gd name="T61" fmla="*/ 192 h 234"/>
                  <a:gd name="T62" fmla="*/ 0 w 528"/>
                  <a:gd name="T63" fmla="*/ 204 h 234"/>
                  <a:gd name="T64" fmla="*/ 0 w 528"/>
                  <a:gd name="T65" fmla="*/ 186 h 234"/>
                  <a:gd name="T66" fmla="*/ 18 w 528"/>
                  <a:gd name="T67" fmla="*/ 180 h 234"/>
                  <a:gd name="T68" fmla="*/ 30 w 528"/>
                  <a:gd name="T69" fmla="*/ 156 h 234"/>
                  <a:gd name="T70" fmla="*/ 78 w 528"/>
                  <a:gd name="T71" fmla="*/ 132 h 234"/>
                  <a:gd name="T72" fmla="*/ 96 w 528"/>
                  <a:gd name="T73" fmla="*/ 108 h 234"/>
                  <a:gd name="T74" fmla="*/ 102 w 528"/>
                  <a:gd name="T75" fmla="*/ 114 h 234"/>
                  <a:gd name="T76" fmla="*/ 132 w 528"/>
                  <a:gd name="T77" fmla="*/ 96 h 234"/>
                  <a:gd name="T78" fmla="*/ 150 w 528"/>
                  <a:gd name="T79" fmla="*/ 78 h 234"/>
                  <a:gd name="T80" fmla="*/ 150 w 528"/>
                  <a:gd name="T81" fmla="*/ 54 h 234"/>
                  <a:gd name="T82" fmla="*/ 498 w 528"/>
                  <a:gd name="T83" fmla="*/ 0 h 234"/>
                  <a:gd name="T84" fmla="*/ 516 w 528"/>
                  <a:gd name="T85" fmla="*/ 30 h 234"/>
                  <a:gd name="T86" fmla="*/ 504 w 528"/>
                  <a:gd name="T87" fmla="*/ 18 h 234"/>
                  <a:gd name="T88" fmla="*/ 510 w 528"/>
                  <a:gd name="T89" fmla="*/ 24 h 234"/>
                  <a:gd name="T90" fmla="*/ 492 w 528"/>
                  <a:gd name="T91" fmla="*/ 18 h 234"/>
                  <a:gd name="T92" fmla="*/ 498 w 528"/>
                  <a:gd name="T93" fmla="*/ 30 h 234"/>
                  <a:gd name="T94" fmla="*/ 486 w 528"/>
                  <a:gd name="T95" fmla="*/ 30 h 234"/>
                  <a:gd name="T96" fmla="*/ 492 w 528"/>
                  <a:gd name="T97" fmla="*/ 36 h 234"/>
                  <a:gd name="T98" fmla="*/ 480 w 528"/>
                  <a:gd name="T99" fmla="*/ 30 h 234"/>
                  <a:gd name="T100" fmla="*/ 480 w 528"/>
                  <a:gd name="T101" fmla="*/ 42 h 234"/>
                  <a:gd name="T102" fmla="*/ 468 w 528"/>
                  <a:gd name="T103" fmla="*/ 48 h 234"/>
                  <a:gd name="T104" fmla="*/ 456 w 528"/>
                  <a:gd name="T105" fmla="*/ 24 h 234"/>
                  <a:gd name="T106" fmla="*/ 462 w 528"/>
                  <a:gd name="T107" fmla="*/ 54 h 234"/>
                  <a:gd name="T108" fmla="*/ 504 w 528"/>
                  <a:gd name="T109" fmla="*/ 42 h 234"/>
                  <a:gd name="T110" fmla="*/ 504 w 528"/>
                  <a:gd name="T111" fmla="*/ 66 h 234"/>
                  <a:gd name="T112" fmla="*/ 510 w 528"/>
                  <a:gd name="T113" fmla="*/ 66 h 234"/>
                  <a:gd name="T114" fmla="*/ 516 w 528"/>
                  <a:gd name="T115" fmla="*/ 42 h 234"/>
                  <a:gd name="T116" fmla="*/ 528 w 528"/>
                  <a:gd name="T117" fmla="*/ 66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8"/>
                  <a:gd name="T178" fmla="*/ 0 h 234"/>
                  <a:gd name="T179" fmla="*/ 528 w 528"/>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8" h="234">
                    <a:moveTo>
                      <a:pt x="528" y="66"/>
                    </a:moveTo>
                    <a:lnTo>
                      <a:pt x="510" y="90"/>
                    </a:lnTo>
                    <a:lnTo>
                      <a:pt x="486" y="96"/>
                    </a:lnTo>
                    <a:lnTo>
                      <a:pt x="486" y="78"/>
                    </a:lnTo>
                    <a:lnTo>
                      <a:pt x="474" y="84"/>
                    </a:lnTo>
                    <a:lnTo>
                      <a:pt x="480" y="96"/>
                    </a:lnTo>
                    <a:lnTo>
                      <a:pt x="450" y="90"/>
                    </a:lnTo>
                    <a:lnTo>
                      <a:pt x="486" y="102"/>
                    </a:lnTo>
                    <a:lnTo>
                      <a:pt x="474" y="126"/>
                    </a:lnTo>
                    <a:lnTo>
                      <a:pt x="456" y="126"/>
                    </a:lnTo>
                    <a:lnTo>
                      <a:pt x="474" y="132"/>
                    </a:lnTo>
                    <a:lnTo>
                      <a:pt x="492" y="120"/>
                    </a:lnTo>
                    <a:lnTo>
                      <a:pt x="504" y="126"/>
                    </a:lnTo>
                    <a:lnTo>
                      <a:pt x="492" y="144"/>
                    </a:lnTo>
                    <a:lnTo>
                      <a:pt x="486" y="138"/>
                    </a:lnTo>
                    <a:lnTo>
                      <a:pt x="462" y="156"/>
                    </a:lnTo>
                    <a:lnTo>
                      <a:pt x="456" y="150"/>
                    </a:lnTo>
                    <a:lnTo>
                      <a:pt x="450" y="168"/>
                    </a:lnTo>
                    <a:lnTo>
                      <a:pt x="438" y="150"/>
                    </a:lnTo>
                    <a:lnTo>
                      <a:pt x="444" y="168"/>
                    </a:lnTo>
                    <a:lnTo>
                      <a:pt x="426" y="192"/>
                    </a:lnTo>
                    <a:lnTo>
                      <a:pt x="420" y="222"/>
                    </a:lnTo>
                    <a:lnTo>
                      <a:pt x="414" y="210"/>
                    </a:lnTo>
                    <a:lnTo>
                      <a:pt x="414" y="228"/>
                    </a:lnTo>
                    <a:lnTo>
                      <a:pt x="378" y="234"/>
                    </a:lnTo>
                    <a:lnTo>
                      <a:pt x="372" y="228"/>
                    </a:lnTo>
                    <a:lnTo>
                      <a:pt x="294" y="174"/>
                    </a:lnTo>
                    <a:lnTo>
                      <a:pt x="228" y="186"/>
                    </a:lnTo>
                    <a:lnTo>
                      <a:pt x="210" y="162"/>
                    </a:lnTo>
                    <a:lnTo>
                      <a:pt x="120" y="168"/>
                    </a:lnTo>
                    <a:lnTo>
                      <a:pt x="78" y="192"/>
                    </a:lnTo>
                    <a:lnTo>
                      <a:pt x="0" y="204"/>
                    </a:lnTo>
                    <a:lnTo>
                      <a:pt x="0" y="186"/>
                    </a:lnTo>
                    <a:lnTo>
                      <a:pt x="18" y="180"/>
                    </a:lnTo>
                    <a:lnTo>
                      <a:pt x="30" y="156"/>
                    </a:lnTo>
                    <a:lnTo>
                      <a:pt x="78" y="132"/>
                    </a:lnTo>
                    <a:lnTo>
                      <a:pt x="96" y="108"/>
                    </a:lnTo>
                    <a:lnTo>
                      <a:pt x="102" y="114"/>
                    </a:lnTo>
                    <a:lnTo>
                      <a:pt x="132" y="96"/>
                    </a:lnTo>
                    <a:lnTo>
                      <a:pt x="150" y="78"/>
                    </a:lnTo>
                    <a:lnTo>
                      <a:pt x="150" y="54"/>
                    </a:lnTo>
                    <a:lnTo>
                      <a:pt x="498" y="0"/>
                    </a:lnTo>
                    <a:lnTo>
                      <a:pt x="516" y="30"/>
                    </a:lnTo>
                    <a:lnTo>
                      <a:pt x="504" y="18"/>
                    </a:lnTo>
                    <a:lnTo>
                      <a:pt x="510" y="24"/>
                    </a:lnTo>
                    <a:lnTo>
                      <a:pt x="492" y="18"/>
                    </a:lnTo>
                    <a:lnTo>
                      <a:pt x="498" y="30"/>
                    </a:lnTo>
                    <a:lnTo>
                      <a:pt x="486" y="30"/>
                    </a:lnTo>
                    <a:lnTo>
                      <a:pt x="492" y="36"/>
                    </a:lnTo>
                    <a:lnTo>
                      <a:pt x="480" y="30"/>
                    </a:lnTo>
                    <a:lnTo>
                      <a:pt x="480" y="42"/>
                    </a:lnTo>
                    <a:lnTo>
                      <a:pt x="468" y="48"/>
                    </a:lnTo>
                    <a:lnTo>
                      <a:pt x="456" y="24"/>
                    </a:lnTo>
                    <a:lnTo>
                      <a:pt x="462" y="54"/>
                    </a:lnTo>
                    <a:lnTo>
                      <a:pt x="504" y="42"/>
                    </a:lnTo>
                    <a:lnTo>
                      <a:pt x="504" y="66"/>
                    </a:lnTo>
                    <a:lnTo>
                      <a:pt x="510" y="66"/>
                    </a:lnTo>
                    <a:lnTo>
                      <a:pt x="516" y="42"/>
                    </a:lnTo>
                    <a:lnTo>
                      <a:pt x="528" y="6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89" name="Freeform 465"/>
              <p:cNvSpPr>
                <a:spLocks noChangeAspect="1"/>
              </p:cNvSpPr>
              <p:nvPr/>
            </p:nvSpPr>
            <p:spPr bwMode="auto">
              <a:xfrm>
                <a:off x="3651" y="2178"/>
                <a:ext cx="528" cy="234"/>
              </a:xfrm>
              <a:custGeom>
                <a:avLst/>
                <a:gdLst>
                  <a:gd name="T0" fmla="*/ 528 w 528"/>
                  <a:gd name="T1" fmla="*/ 66 h 234"/>
                  <a:gd name="T2" fmla="*/ 510 w 528"/>
                  <a:gd name="T3" fmla="*/ 90 h 234"/>
                  <a:gd name="T4" fmla="*/ 486 w 528"/>
                  <a:gd name="T5" fmla="*/ 96 h 234"/>
                  <a:gd name="T6" fmla="*/ 486 w 528"/>
                  <a:gd name="T7" fmla="*/ 78 h 234"/>
                  <a:gd name="T8" fmla="*/ 474 w 528"/>
                  <a:gd name="T9" fmla="*/ 84 h 234"/>
                  <a:gd name="T10" fmla="*/ 480 w 528"/>
                  <a:gd name="T11" fmla="*/ 96 h 234"/>
                  <a:gd name="T12" fmla="*/ 450 w 528"/>
                  <a:gd name="T13" fmla="*/ 90 h 234"/>
                  <a:gd name="T14" fmla="*/ 486 w 528"/>
                  <a:gd name="T15" fmla="*/ 102 h 234"/>
                  <a:gd name="T16" fmla="*/ 474 w 528"/>
                  <a:gd name="T17" fmla="*/ 126 h 234"/>
                  <a:gd name="T18" fmla="*/ 456 w 528"/>
                  <a:gd name="T19" fmla="*/ 126 h 234"/>
                  <a:gd name="T20" fmla="*/ 474 w 528"/>
                  <a:gd name="T21" fmla="*/ 132 h 234"/>
                  <a:gd name="T22" fmla="*/ 492 w 528"/>
                  <a:gd name="T23" fmla="*/ 120 h 234"/>
                  <a:gd name="T24" fmla="*/ 504 w 528"/>
                  <a:gd name="T25" fmla="*/ 126 h 234"/>
                  <a:gd name="T26" fmla="*/ 492 w 528"/>
                  <a:gd name="T27" fmla="*/ 144 h 234"/>
                  <a:gd name="T28" fmla="*/ 486 w 528"/>
                  <a:gd name="T29" fmla="*/ 138 h 234"/>
                  <a:gd name="T30" fmla="*/ 462 w 528"/>
                  <a:gd name="T31" fmla="*/ 156 h 234"/>
                  <a:gd name="T32" fmla="*/ 456 w 528"/>
                  <a:gd name="T33" fmla="*/ 150 h 234"/>
                  <a:gd name="T34" fmla="*/ 450 w 528"/>
                  <a:gd name="T35" fmla="*/ 168 h 234"/>
                  <a:gd name="T36" fmla="*/ 438 w 528"/>
                  <a:gd name="T37" fmla="*/ 150 h 234"/>
                  <a:gd name="T38" fmla="*/ 444 w 528"/>
                  <a:gd name="T39" fmla="*/ 168 h 234"/>
                  <a:gd name="T40" fmla="*/ 426 w 528"/>
                  <a:gd name="T41" fmla="*/ 192 h 234"/>
                  <a:gd name="T42" fmla="*/ 420 w 528"/>
                  <a:gd name="T43" fmla="*/ 222 h 234"/>
                  <a:gd name="T44" fmla="*/ 414 w 528"/>
                  <a:gd name="T45" fmla="*/ 210 h 234"/>
                  <a:gd name="T46" fmla="*/ 414 w 528"/>
                  <a:gd name="T47" fmla="*/ 228 h 234"/>
                  <a:gd name="T48" fmla="*/ 378 w 528"/>
                  <a:gd name="T49" fmla="*/ 234 h 234"/>
                  <a:gd name="T50" fmla="*/ 372 w 528"/>
                  <a:gd name="T51" fmla="*/ 228 h 234"/>
                  <a:gd name="T52" fmla="*/ 294 w 528"/>
                  <a:gd name="T53" fmla="*/ 174 h 234"/>
                  <a:gd name="T54" fmla="*/ 228 w 528"/>
                  <a:gd name="T55" fmla="*/ 186 h 234"/>
                  <a:gd name="T56" fmla="*/ 210 w 528"/>
                  <a:gd name="T57" fmla="*/ 162 h 234"/>
                  <a:gd name="T58" fmla="*/ 120 w 528"/>
                  <a:gd name="T59" fmla="*/ 168 h 234"/>
                  <a:gd name="T60" fmla="*/ 78 w 528"/>
                  <a:gd name="T61" fmla="*/ 192 h 234"/>
                  <a:gd name="T62" fmla="*/ 0 w 528"/>
                  <a:gd name="T63" fmla="*/ 204 h 234"/>
                  <a:gd name="T64" fmla="*/ 0 w 528"/>
                  <a:gd name="T65" fmla="*/ 186 h 234"/>
                  <a:gd name="T66" fmla="*/ 18 w 528"/>
                  <a:gd name="T67" fmla="*/ 180 h 234"/>
                  <a:gd name="T68" fmla="*/ 30 w 528"/>
                  <a:gd name="T69" fmla="*/ 156 h 234"/>
                  <a:gd name="T70" fmla="*/ 78 w 528"/>
                  <a:gd name="T71" fmla="*/ 132 h 234"/>
                  <a:gd name="T72" fmla="*/ 96 w 528"/>
                  <a:gd name="T73" fmla="*/ 108 h 234"/>
                  <a:gd name="T74" fmla="*/ 102 w 528"/>
                  <a:gd name="T75" fmla="*/ 114 h 234"/>
                  <a:gd name="T76" fmla="*/ 132 w 528"/>
                  <a:gd name="T77" fmla="*/ 96 h 234"/>
                  <a:gd name="T78" fmla="*/ 150 w 528"/>
                  <a:gd name="T79" fmla="*/ 78 h 234"/>
                  <a:gd name="T80" fmla="*/ 150 w 528"/>
                  <a:gd name="T81" fmla="*/ 54 h 234"/>
                  <a:gd name="T82" fmla="*/ 498 w 528"/>
                  <a:gd name="T83" fmla="*/ 0 h 234"/>
                  <a:gd name="T84" fmla="*/ 516 w 528"/>
                  <a:gd name="T85" fmla="*/ 30 h 234"/>
                  <a:gd name="T86" fmla="*/ 504 w 528"/>
                  <a:gd name="T87" fmla="*/ 18 h 234"/>
                  <a:gd name="T88" fmla="*/ 510 w 528"/>
                  <a:gd name="T89" fmla="*/ 24 h 234"/>
                  <a:gd name="T90" fmla="*/ 492 w 528"/>
                  <a:gd name="T91" fmla="*/ 18 h 234"/>
                  <a:gd name="T92" fmla="*/ 498 w 528"/>
                  <a:gd name="T93" fmla="*/ 30 h 234"/>
                  <a:gd name="T94" fmla="*/ 486 w 528"/>
                  <a:gd name="T95" fmla="*/ 30 h 234"/>
                  <a:gd name="T96" fmla="*/ 492 w 528"/>
                  <a:gd name="T97" fmla="*/ 36 h 234"/>
                  <a:gd name="T98" fmla="*/ 480 w 528"/>
                  <a:gd name="T99" fmla="*/ 30 h 234"/>
                  <a:gd name="T100" fmla="*/ 480 w 528"/>
                  <a:gd name="T101" fmla="*/ 42 h 234"/>
                  <a:gd name="T102" fmla="*/ 468 w 528"/>
                  <a:gd name="T103" fmla="*/ 48 h 234"/>
                  <a:gd name="T104" fmla="*/ 456 w 528"/>
                  <a:gd name="T105" fmla="*/ 24 h 234"/>
                  <a:gd name="T106" fmla="*/ 462 w 528"/>
                  <a:gd name="T107" fmla="*/ 54 h 234"/>
                  <a:gd name="T108" fmla="*/ 504 w 528"/>
                  <a:gd name="T109" fmla="*/ 42 h 234"/>
                  <a:gd name="T110" fmla="*/ 504 w 528"/>
                  <a:gd name="T111" fmla="*/ 66 h 234"/>
                  <a:gd name="T112" fmla="*/ 510 w 528"/>
                  <a:gd name="T113" fmla="*/ 66 h 234"/>
                  <a:gd name="T114" fmla="*/ 516 w 528"/>
                  <a:gd name="T115" fmla="*/ 42 h 234"/>
                  <a:gd name="T116" fmla="*/ 528 w 528"/>
                  <a:gd name="T117" fmla="*/ 66 h 234"/>
                  <a:gd name="T118" fmla="*/ 528 w 528"/>
                  <a:gd name="T119" fmla="*/ 72 h 2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8"/>
                  <a:gd name="T181" fmla="*/ 0 h 234"/>
                  <a:gd name="T182" fmla="*/ 528 w 528"/>
                  <a:gd name="T183" fmla="*/ 234 h 2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8" h="234">
                    <a:moveTo>
                      <a:pt x="528" y="66"/>
                    </a:moveTo>
                    <a:lnTo>
                      <a:pt x="510" y="90"/>
                    </a:lnTo>
                    <a:lnTo>
                      <a:pt x="486" y="96"/>
                    </a:lnTo>
                    <a:lnTo>
                      <a:pt x="486" y="78"/>
                    </a:lnTo>
                    <a:lnTo>
                      <a:pt x="474" y="84"/>
                    </a:lnTo>
                    <a:lnTo>
                      <a:pt x="480" y="96"/>
                    </a:lnTo>
                    <a:lnTo>
                      <a:pt x="450" y="90"/>
                    </a:lnTo>
                    <a:lnTo>
                      <a:pt x="486" y="102"/>
                    </a:lnTo>
                    <a:lnTo>
                      <a:pt x="474" y="126"/>
                    </a:lnTo>
                    <a:lnTo>
                      <a:pt x="456" y="126"/>
                    </a:lnTo>
                    <a:lnTo>
                      <a:pt x="474" y="132"/>
                    </a:lnTo>
                    <a:lnTo>
                      <a:pt x="492" y="120"/>
                    </a:lnTo>
                    <a:lnTo>
                      <a:pt x="504" y="126"/>
                    </a:lnTo>
                    <a:lnTo>
                      <a:pt x="492" y="144"/>
                    </a:lnTo>
                    <a:lnTo>
                      <a:pt x="486" y="138"/>
                    </a:lnTo>
                    <a:lnTo>
                      <a:pt x="462" y="156"/>
                    </a:lnTo>
                    <a:lnTo>
                      <a:pt x="456" y="150"/>
                    </a:lnTo>
                    <a:lnTo>
                      <a:pt x="450" y="168"/>
                    </a:lnTo>
                    <a:lnTo>
                      <a:pt x="438" y="150"/>
                    </a:lnTo>
                    <a:lnTo>
                      <a:pt x="444" y="168"/>
                    </a:lnTo>
                    <a:lnTo>
                      <a:pt x="426" y="192"/>
                    </a:lnTo>
                    <a:lnTo>
                      <a:pt x="420" y="222"/>
                    </a:lnTo>
                    <a:lnTo>
                      <a:pt x="414" y="210"/>
                    </a:lnTo>
                    <a:lnTo>
                      <a:pt x="414" y="228"/>
                    </a:lnTo>
                    <a:lnTo>
                      <a:pt x="378" y="234"/>
                    </a:lnTo>
                    <a:lnTo>
                      <a:pt x="372" y="228"/>
                    </a:lnTo>
                    <a:lnTo>
                      <a:pt x="294" y="174"/>
                    </a:lnTo>
                    <a:lnTo>
                      <a:pt x="228" y="186"/>
                    </a:lnTo>
                    <a:lnTo>
                      <a:pt x="210" y="162"/>
                    </a:lnTo>
                    <a:lnTo>
                      <a:pt x="120" y="168"/>
                    </a:lnTo>
                    <a:lnTo>
                      <a:pt x="78" y="192"/>
                    </a:lnTo>
                    <a:lnTo>
                      <a:pt x="0" y="204"/>
                    </a:lnTo>
                    <a:lnTo>
                      <a:pt x="0" y="186"/>
                    </a:lnTo>
                    <a:lnTo>
                      <a:pt x="18" y="180"/>
                    </a:lnTo>
                    <a:lnTo>
                      <a:pt x="30" y="156"/>
                    </a:lnTo>
                    <a:lnTo>
                      <a:pt x="78" y="132"/>
                    </a:lnTo>
                    <a:lnTo>
                      <a:pt x="96" y="108"/>
                    </a:lnTo>
                    <a:lnTo>
                      <a:pt x="102" y="114"/>
                    </a:lnTo>
                    <a:lnTo>
                      <a:pt x="132" y="96"/>
                    </a:lnTo>
                    <a:lnTo>
                      <a:pt x="150" y="78"/>
                    </a:lnTo>
                    <a:lnTo>
                      <a:pt x="150" y="54"/>
                    </a:lnTo>
                    <a:lnTo>
                      <a:pt x="498" y="0"/>
                    </a:lnTo>
                    <a:lnTo>
                      <a:pt x="516" y="30"/>
                    </a:lnTo>
                    <a:lnTo>
                      <a:pt x="504" y="18"/>
                    </a:lnTo>
                    <a:lnTo>
                      <a:pt x="510" y="24"/>
                    </a:lnTo>
                    <a:lnTo>
                      <a:pt x="492" y="18"/>
                    </a:lnTo>
                    <a:lnTo>
                      <a:pt x="498" y="30"/>
                    </a:lnTo>
                    <a:lnTo>
                      <a:pt x="486" y="30"/>
                    </a:lnTo>
                    <a:lnTo>
                      <a:pt x="492" y="36"/>
                    </a:lnTo>
                    <a:lnTo>
                      <a:pt x="480" y="30"/>
                    </a:lnTo>
                    <a:lnTo>
                      <a:pt x="480" y="42"/>
                    </a:lnTo>
                    <a:lnTo>
                      <a:pt x="468" y="48"/>
                    </a:lnTo>
                    <a:lnTo>
                      <a:pt x="456" y="24"/>
                    </a:lnTo>
                    <a:lnTo>
                      <a:pt x="462" y="54"/>
                    </a:lnTo>
                    <a:lnTo>
                      <a:pt x="504" y="42"/>
                    </a:lnTo>
                    <a:lnTo>
                      <a:pt x="504" y="66"/>
                    </a:lnTo>
                    <a:lnTo>
                      <a:pt x="510" y="66"/>
                    </a:lnTo>
                    <a:lnTo>
                      <a:pt x="516" y="42"/>
                    </a:lnTo>
                    <a:lnTo>
                      <a:pt x="528" y="66"/>
                    </a:lnTo>
                    <a:lnTo>
                      <a:pt x="528" y="7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90" name="Freeform 466"/>
              <p:cNvSpPr>
                <a:spLocks noChangeAspect="1"/>
              </p:cNvSpPr>
              <p:nvPr/>
            </p:nvSpPr>
            <p:spPr bwMode="auto">
              <a:xfrm>
                <a:off x="4149" y="2172"/>
                <a:ext cx="6" cy="6"/>
              </a:xfrm>
              <a:custGeom>
                <a:avLst/>
                <a:gdLst>
                  <a:gd name="T0" fmla="*/ 6 w 6"/>
                  <a:gd name="T1" fmla="*/ 0 h 6"/>
                  <a:gd name="T2" fmla="*/ 0 w 6"/>
                  <a:gd name="T3" fmla="*/ 6 h 6"/>
                  <a:gd name="T4" fmla="*/ 6 w 6"/>
                  <a:gd name="T5" fmla="*/ 0 h 6"/>
                  <a:gd name="T6" fmla="*/ 6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6"/>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91" name="Freeform 467"/>
              <p:cNvSpPr>
                <a:spLocks noChangeAspect="1"/>
              </p:cNvSpPr>
              <p:nvPr/>
            </p:nvSpPr>
            <p:spPr bwMode="auto">
              <a:xfrm>
                <a:off x="2475" y="1320"/>
                <a:ext cx="408" cy="252"/>
              </a:xfrm>
              <a:custGeom>
                <a:avLst/>
                <a:gdLst>
                  <a:gd name="T0" fmla="*/ 408 w 408"/>
                  <a:gd name="T1" fmla="*/ 252 h 252"/>
                  <a:gd name="T2" fmla="*/ 0 w 408"/>
                  <a:gd name="T3" fmla="*/ 234 h 252"/>
                  <a:gd name="T4" fmla="*/ 6 w 408"/>
                  <a:gd name="T5" fmla="*/ 204 h 252"/>
                  <a:gd name="T6" fmla="*/ 24 w 408"/>
                  <a:gd name="T7" fmla="*/ 0 h 252"/>
                  <a:gd name="T8" fmla="*/ 378 w 408"/>
                  <a:gd name="T9" fmla="*/ 18 h 252"/>
                  <a:gd name="T10" fmla="*/ 408 w 408"/>
                  <a:gd name="T11" fmla="*/ 246 h 252"/>
                  <a:gd name="T12" fmla="*/ 408 w 408"/>
                  <a:gd name="T13" fmla="*/ 252 h 252"/>
                  <a:gd name="T14" fmla="*/ 0 60000 65536"/>
                  <a:gd name="T15" fmla="*/ 0 60000 65536"/>
                  <a:gd name="T16" fmla="*/ 0 60000 65536"/>
                  <a:gd name="T17" fmla="*/ 0 60000 65536"/>
                  <a:gd name="T18" fmla="*/ 0 60000 65536"/>
                  <a:gd name="T19" fmla="*/ 0 60000 65536"/>
                  <a:gd name="T20" fmla="*/ 0 60000 65536"/>
                  <a:gd name="T21" fmla="*/ 0 w 408"/>
                  <a:gd name="T22" fmla="*/ 0 h 252"/>
                  <a:gd name="T23" fmla="*/ 408 w 408"/>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252">
                    <a:moveTo>
                      <a:pt x="408" y="252"/>
                    </a:moveTo>
                    <a:lnTo>
                      <a:pt x="0" y="234"/>
                    </a:lnTo>
                    <a:lnTo>
                      <a:pt x="6" y="204"/>
                    </a:lnTo>
                    <a:lnTo>
                      <a:pt x="24" y="0"/>
                    </a:lnTo>
                    <a:lnTo>
                      <a:pt x="378" y="18"/>
                    </a:lnTo>
                    <a:lnTo>
                      <a:pt x="408" y="246"/>
                    </a:lnTo>
                    <a:lnTo>
                      <a:pt x="408" y="25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92" name="Freeform 468"/>
              <p:cNvSpPr>
                <a:spLocks noChangeAspect="1"/>
              </p:cNvSpPr>
              <p:nvPr/>
            </p:nvSpPr>
            <p:spPr bwMode="auto">
              <a:xfrm>
                <a:off x="2475" y="1320"/>
                <a:ext cx="408" cy="258"/>
              </a:xfrm>
              <a:custGeom>
                <a:avLst/>
                <a:gdLst>
                  <a:gd name="T0" fmla="*/ 408 w 408"/>
                  <a:gd name="T1" fmla="*/ 252 h 258"/>
                  <a:gd name="T2" fmla="*/ 0 w 408"/>
                  <a:gd name="T3" fmla="*/ 234 h 258"/>
                  <a:gd name="T4" fmla="*/ 6 w 408"/>
                  <a:gd name="T5" fmla="*/ 204 h 258"/>
                  <a:gd name="T6" fmla="*/ 24 w 408"/>
                  <a:gd name="T7" fmla="*/ 0 h 258"/>
                  <a:gd name="T8" fmla="*/ 378 w 408"/>
                  <a:gd name="T9" fmla="*/ 18 h 258"/>
                  <a:gd name="T10" fmla="*/ 408 w 408"/>
                  <a:gd name="T11" fmla="*/ 246 h 258"/>
                  <a:gd name="T12" fmla="*/ 408 w 408"/>
                  <a:gd name="T13" fmla="*/ 252 h 258"/>
                  <a:gd name="T14" fmla="*/ 408 w 408"/>
                  <a:gd name="T15" fmla="*/ 258 h 258"/>
                  <a:gd name="T16" fmla="*/ 0 60000 65536"/>
                  <a:gd name="T17" fmla="*/ 0 60000 65536"/>
                  <a:gd name="T18" fmla="*/ 0 60000 65536"/>
                  <a:gd name="T19" fmla="*/ 0 60000 65536"/>
                  <a:gd name="T20" fmla="*/ 0 60000 65536"/>
                  <a:gd name="T21" fmla="*/ 0 60000 65536"/>
                  <a:gd name="T22" fmla="*/ 0 60000 65536"/>
                  <a:gd name="T23" fmla="*/ 0 60000 65536"/>
                  <a:gd name="T24" fmla="*/ 0 w 408"/>
                  <a:gd name="T25" fmla="*/ 0 h 258"/>
                  <a:gd name="T26" fmla="*/ 408 w 408"/>
                  <a:gd name="T27" fmla="*/ 258 h 2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8" h="258">
                    <a:moveTo>
                      <a:pt x="408" y="252"/>
                    </a:moveTo>
                    <a:lnTo>
                      <a:pt x="0" y="234"/>
                    </a:lnTo>
                    <a:lnTo>
                      <a:pt x="6" y="204"/>
                    </a:lnTo>
                    <a:lnTo>
                      <a:pt x="24" y="0"/>
                    </a:lnTo>
                    <a:lnTo>
                      <a:pt x="378" y="18"/>
                    </a:lnTo>
                    <a:lnTo>
                      <a:pt x="408" y="246"/>
                    </a:lnTo>
                    <a:lnTo>
                      <a:pt x="408" y="252"/>
                    </a:lnTo>
                    <a:lnTo>
                      <a:pt x="408" y="25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93" name="Freeform 469"/>
              <p:cNvSpPr>
                <a:spLocks noChangeAspect="1"/>
              </p:cNvSpPr>
              <p:nvPr/>
            </p:nvSpPr>
            <p:spPr bwMode="auto">
              <a:xfrm>
                <a:off x="3561" y="1806"/>
                <a:ext cx="258" cy="294"/>
              </a:xfrm>
              <a:custGeom>
                <a:avLst/>
                <a:gdLst>
                  <a:gd name="T0" fmla="*/ 258 w 258"/>
                  <a:gd name="T1" fmla="*/ 102 h 294"/>
                  <a:gd name="T2" fmla="*/ 252 w 258"/>
                  <a:gd name="T3" fmla="*/ 108 h 294"/>
                  <a:gd name="T4" fmla="*/ 258 w 258"/>
                  <a:gd name="T5" fmla="*/ 132 h 294"/>
                  <a:gd name="T6" fmla="*/ 252 w 258"/>
                  <a:gd name="T7" fmla="*/ 186 h 294"/>
                  <a:gd name="T8" fmla="*/ 210 w 258"/>
                  <a:gd name="T9" fmla="*/ 222 h 294"/>
                  <a:gd name="T10" fmla="*/ 204 w 258"/>
                  <a:gd name="T11" fmla="*/ 246 h 294"/>
                  <a:gd name="T12" fmla="*/ 186 w 258"/>
                  <a:gd name="T13" fmla="*/ 246 h 294"/>
                  <a:gd name="T14" fmla="*/ 186 w 258"/>
                  <a:gd name="T15" fmla="*/ 276 h 294"/>
                  <a:gd name="T16" fmla="*/ 168 w 258"/>
                  <a:gd name="T17" fmla="*/ 294 h 294"/>
                  <a:gd name="T18" fmla="*/ 162 w 258"/>
                  <a:gd name="T19" fmla="*/ 294 h 294"/>
                  <a:gd name="T20" fmla="*/ 144 w 258"/>
                  <a:gd name="T21" fmla="*/ 270 h 294"/>
                  <a:gd name="T22" fmla="*/ 96 w 258"/>
                  <a:gd name="T23" fmla="*/ 288 h 294"/>
                  <a:gd name="T24" fmla="*/ 60 w 258"/>
                  <a:gd name="T25" fmla="*/ 276 h 294"/>
                  <a:gd name="T26" fmla="*/ 48 w 258"/>
                  <a:gd name="T27" fmla="*/ 258 h 294"/>
                  <a:gd name="T28" fmla="*/ 24 w 258"/>
                  <a:gd name="T29" fmla="*/ 258 h 294"/>
                  <a:gd name="T30" fmla="*/ 0 w 258"/>
                  <a:gd name="T31" fmla="*/ 54 h 294"/>
                  <a:gd name="T32" fmla="*/ 24 w 258"/>
                  <a:gd name="T33" fmla="*/ 54 h 294"/>
                  <a:gd name="T34" fmla="*/ 78 w 258"/>
                  <a:gd name="T35" fmla="*/ 42 h 294"/>
                  <a:gd name="T36" fmla="*/ 78 w 258"/>
                  <a:gd name="T37" fmla="*/ 48 h 294"/>
                  <a:gd name="T38" fmla="*/ 120 w 258"/>
                  <a:gd name="T39" fmla="*/ 54 h 294"/>
                  <a:gd name="T40" fmla="*/ 108 w 258"/>
                  <a:gd name="T41" fmla="*/ 66 h 294"/>
                  <a:gd name="T42" fmla="*/ 138 w 258"/>
                  <a:gd name="T43" fmla="*/ 66 h 294"/>
                  <a:gd name="T44" fmla="*/ 186 w 258"/>
                  <a:gd name="T45" fmla="*/ 48 h 294"/>
                  <a:gd name="T46" fmla="*/ 198 w 258"/>
                  <a:gd name="T47" fmla="*/ 24 h 294"/>
                  <a:gd name="T48" fmla="*/ 240 w 258"/>
                  <a:gd name="T49" fmla="*/ 0 h 294"/>
                  <a:gd name="T50" fmla="*/ 258 w 258"/>
                  <a:gd name="T51" fmla="*/ 90 h 294"/>
                  <a:gd name="T52" fmla="*/ 258 w 258"/>
                  <a:gd name="T53" fmla="*/ 102 h 2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94"/>
                  <a:gd name="T83" fmla="*/ 258 w 258"/>
                  <a:gd name="T84" fmla="*/ 294 h 2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94">
                    <a:moveTo>
                      <a:pt x="258" y="102"/>
                    </a:moveTo>
                    <a:lnTo>
                      <a:pt x="252" y="108"/>
                    </a:lnTo>
                    <a:lnTo>
                      <a:pt x="258" y="132"/>
                    </a:lnTo>
                    <a:lnTo>
                      <a:pt x="252" y="186"/>
                    </a:lnTo>
                    <a:lnTo>
                      <a:pt x="210" y="222"/>
                    </a:lnTo>
                    <a:lnTo>
                      <a:pt x="204" y="246"/>
                    </a:lnTo>
                    <a:lnTo>
                      <a:pt x="186" y="246"/>
                    </a:lnTo>
                    <a:lnTo>
                      <a:pt x="186" y="276"/>
                    </a:lnTo>
                    <a:lnTo>
                      <a:pt x="168" y="294"/>
                    </a:lnTo>
                    <a:lnTo>
                      <a:pt x="162" y="294"/>
                    </a:lnTo>
                    <a:lnTo>
                      <a:pt x="144" y="270"/>
                    </a:lnTo>
                    <a:lnTo>
                      <a:pt x="96" y="288"/>
                    </a:lnTo>
                    <a:lnTo>
                      <a:pt x="60" y="276"/>
                    </a:lnTo>
                    <a:lnTo>
                      <a:pt x="48" y="258"/>
                    </a:lnTo>
                    <a:lnTo>
                      <a:pt x="24" y="258"/>
                    </a:lnTo>
                    <a:lnTo>
                      <a:pt x="0" y="54"/>
                    </a:lnTo>
                    <a:lnTo>
                      <a:pt x="24" y="54"/>
                    </a:lnTo>
                    <a:lnTo>
                      <a:pt x="78" y="42"/>
                    </a:lnTo>
                    <a:lnTo>
                      <a:pt x="78" y="48"/>
                    </a:lnTo>
                    <a:lnTo>
                      <a:pt x="120" y="54"/>
                    </a:lnTo>
                    <a:lnTo>
                      <a:pt x="108" y="66"/>
                    </a:lnTo>
                    <a:lnTo>
                      <a:pt x="138" y="66"/>
                    </a:lnTo>
                    <a:lnTo>
                      <a:pt x="186" y="48"/>
                    </a:lnTo>
                    <a:lnTo>
                      <a:pt x="198" y="24"/>
                    </a:lnTo>
                    <a:lnTo>
                      <a:pt x="240" y="0"/>
                    </a:lnTo>
                    <a:lnTo>
                      <a:pt x="258" y="90"/>
                    </a:lnTo>
                    <a:lnTo>
                      <a:pt x="258" y="10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94" name="Freeform 470"/>
              <p:cNvSpPr>
                <a:spLocks noChangeAspect="1"/>
              </p:cNvSpPr>
              <p:nvPr/>
            </p:nvSpPr>
            <p:spPr bwMode="auto">
              <a:xfrm>
                <a:off x="3561" y="1806"/>
                <a:ext cx="258" cy="294"/>
              </a:xfrm>
              <a:custGeom>
                <a:avLst/>
                <a:gdLst>
                  <a:gd name="T0" fmla="*/ 258 w 258"/>
                  <a:gd name="T1" fmla="*/ 102 h 294"/>
                  <a:gd name="T2" fmla="*/ 252 w 258"/>
                  <a:gd name="T3" fmla="*/ 108 h 294"/>
                  <a:gd name="T4" fmla="*/ 258 w 258"/>
                  <a:gd name="T5" fmla="*/ 132 h 294"/>
                  <a:gd name="T6" fmla="*/ 252 w 258"/>
                  <a:gd name="T7" fmla="*/ 186 h 294"/>
                  <a:gd name="T8" fmla="*/ 210 w 258"/>
                  <a:gd name="T9" fmla="*/ 222 h 294"/>
                  <a:gd name="T10" fmla="*/ 204 w 258"/>
                  <a:gd name="T11" fmla="*/ 246 h 294"/>
                  <a:gd name="T12" fmla="*/ 186 w 258"/>
                  <a:gd name="T13" fmla="*/ 246 h 294"/>
                  <a:gd name="T14" fmla="*/ 186 w 258"/>
                  <a:gd name="T15" fmla="*/ 276 h 294"/>
                  <a:gd name="T16" fmla="*/ 168 w 258"/>
                  <a:gd name="T17" fmla="*/ 294 h 294"/>
                  <a:gd name="T18" fmla="*/ 162 w 258"/>
                  <a:gd name="T19" fmla="*/ 294 h 294"/>
                  <a:gd name="T20" fmla="*/ 144 w 258"/>
                  <a:gd name="T21" fmla="*/ 270 h 294"/>
                  <a:gd name="T22" fmla="*/ 96 w 258"/>
                  <a:gd name="T23" fmla="*/ 288 h 294"/>
                  <a:gd name="T24" fmla="*/ 60 w 258"/>
                  <a:gd name="T25" fmla="*/ 276 h 294"/>
                  <a:gd name="T26" fmla="*/ 48 w 258"/>
                  <a:gd name="T27" fmla="*/ 258 h 294"/>
                  <a:gd name="T28" fmla="*/ 24 w 258"/>
                  <a:gd name="T29" fmla="*/ 258 h 294"/>
                  <a:gd name="T30" fmla="*/ 0 w 258"/>
                  <a:gd name="T31" fmla="*/ 54 h 294"/>
                  <a:gd name="T32" fmla="*/ 24 w 258"/>
                  <a:gd name="T33" fmla="*/ 54 h 294"/>
                  <a:gd name="T34" fmla="*/ 78 w 258"/>
                  <a:gd name="T35" fmla="*/ 42 h 294"/>
                  <a:gd name="T36" fmla="*/ 78 w 258"/>
                  <a:gd name="T37" fmla="*/ 48 h 294"/>
                  <a:gd name="T38" fmla="*/ 120 w 258"/>
                  <a:gd name="T39" fmla="*/ 54 h 294"/>
                  <a:gd name="T40" fmla="*/ 108 w 258"/>
                  <a:gd name="T41" fmla="*/ 66 h 294"/>
                  <a:gd name="T42" fmla="*/ 138 w 258"/>
                  <a:gd name="T43" fmla="*/ 66 h 294"/>
                  <a:gd name="T44" fmla="*/ 186 w 258"/>
                  <a:gd name="T45" fmla="*/ 48 h 294"/>
                  <a:gd name="T46" fmla="*/ 198 w 258"/>
                  <a:gd name="T47" fmla="*/ 24 h 294"/>
                  <a:gd name="T48" fmla="*/ 240 w 258"/>
                  <a:gd name="T49" fmla="*/ 0 h 294"/>
                  <a:gd name="T50" fmla="*/ 258 w 258"/>
                  <a:gd name="T51" fmla="*/ 90 h 294"/>
                  <a:gd name="T52" fmla="*/ 258 w 258"/>
                  <a:gd name="T53" fmla="*/ 102 h 294"/>
                  <a:gd name="T54" fmla="*/ 258 w 258"/>
                  <a:gd name="T55" fmla="*/ 108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8"/>
                  <a:gd name="T85" fmla="*/ 0 h 294"/>
                  <a:gd name="T86" fmla="*/ 258 w 258"/>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8" h="294">
                    <a:moveTo>
                      <a:pt x="258" y="102"/>
                    </a:moveTo>
                    <a:lnTo>
                      <a:pt x="252" y="108"/>
                    </a:lnTo>
                    <a:lnTo>
                      <a:pt x="258" y="132"/>
                    </a:lnTo>
                    <a:lnTo>
                      <a:pt x="252" y="186"/>
                    </a:lnTo>
                    <a:lnTo>
                      <a:pt x="210" y="222"/>
                    </a:lnTo>
                    <a:lnTo>
                      <a:pt x="204" y="246"/>
                    </a:lnTo>
                    <a:lnTo>
                      <a:pt x="186" y="246"/>
                    </a:lnTo>
                    <a:lnTo>
                      <a:pt x="186" y="276"/>
                    </a:lnTo>
                    <a:lnTo>
                      <a:pt x="168" y="294"/>
                    </a:lnTo>
                    <a:lnTo>
                      <a:pt x="162" y="294"/>
                    </a:lnTo>
                    <a:lnTo>
                      <a:pt x="144" y="270"/>
                    </a:lnTo>
                    <a:lnTo>
                      <a:pt x="96" y="288"/>
                    </a:lnTo>
                    <a:lnTo>
                      <a:pt x="60" y="276"/>
                    </a:lnTo>
                    <a:lnTo>
                      <a:pt x="48" y="258"/>
                    </a:lnTo>
                    <a:lnTo>
                      <a:pt x="24" y="258"/>
                    </a:lnTo>
                    <a:lnTo>
                      <a:pt x="0" y="54"/>
                    </a:lnTo>
                    <a:lnTo>
                      <a:pt x="24" y="54"/>
                    </a:lnTo>
                    <a:lnTo>
                      <a:pt x="78" y="42"/>
                    </a:lnTo>
                    <a:lnTo>
                      <a:pt x="78" y="48"/>
                    </a:lnTo>
                    <a:lnTo>
                      <a:pt x="120" y="54"/>
                    </a:lnTo>
                    <a:lnTo>
                      <a:pt x="108" y="66"/>
                    </a:lnTo>
                    <a:lnTo>
                      <a:pt x="138" y="66"/>
                    </a:lnTo>
                    <a:lnTo>
                      <a:pt x="186" y="48"/>
                    </a:lnTo>
                    <a:lnTo>
                      <a:pt x="198" y="24"/>
                    </a:lnTo>
                    <a:lnTo>
                      <a:pt x="240" y="0"/>
                    </a:lnTo>
                    <a:lnTo>
                      <a:pt x="258" y="90"/>
                    </a:lnTo>
                    <a:lnTo>
                      <a:pt x="258" y="102"/>
                    </a:lnTo>
                    <a:lnTo>
                      <a:pt x="258" y="10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95" name="Freeform 471"/>
              <p:cNvSpPr>
                <a:spLocks noChangeAspect="1"/>
              </p:cNvSpPr>
              <p:nvPr/>
            </p:nvSpPr>
            <p:spPr bwMode="auto">
              <a:xfrm>
                <a:off x="2475" y="2250"/>
                <a:ext cx="534" cy="282"/>
              </a:xfrm>
              <a:custGeom>
                <a:avLst/>
                <a:gdLst>
                  <a:gd name="T0" fmla="*/ 522 w 534"/>
                  <a:gd name="T1" fmla="*/ 54 h 282"/>
                  <a:gd name="T2" fmla="*/ 534 w 534"/>
                  <a:gd name="T3" fmla="*/ 144 h 282"/>
                  <a:gd name="T4" fmla="*/ 534 w 534"/>
                  <a:gd name="T5" fmla="*/ 282 h 282"/>
                  <a:gd name="T6" fmla="*/ 486 w 534"/>
                  <a:gd name="T7" fmla="*/ 252 h 282"/>
                  <a:gd name="T8" fmla="*/ 414 w 534"/>
                  <a:gd name="T9" fmla="*/ 276 h 282"/>
                  <a:gd name="T10" fmla="*/ 396 w 534"/>
                  <a:gd name="T11" fmla="*/ 258 h 282"/>
                  <a:gd name="T12" fmla="*/ 384 w 534"/>
                  <a:gd name="T13" fmla="*/ 264 h 282"/>
                  <a:gd name="T14" fmla="*/ 378 w 534"/>
                  <a:gd name="T15" fmla="*/ 258 h 282"/>
                  <a:gd name="T16" fmla="*/ 366 w 534"/>
                  <a:gd name="T17" fmla="*/ 276 h 282"/>
                  <a:gd name="T18" fmla="*/ 360 w 534"/>
                  <a:gd name="T19" fmla="*/ 258 h 282"/>
                  <a:gd name="T20" fmla="*/ 348 w 534"/>
                  <a:gd name="T21" fmla="*/ 270 h 282"/>
                  <a:gd name="T22" fmla="*/ 330 w 534"/>
                  <a:gd name="T23" fmla="*/ 252 h 282"/>
                  <a:gd name="T24" fmla="*/ 318 w 534"/>
                  <a:gd name="T25" fmla="*/ 264 h 282"/>
                  <a:gd name="T26" fmla="*/ 300 w 534"/>
                  <a:gd name="T27" fmla="*/ 240 h 282"/>
                  <a:gd name="T28" fmla="*/ 276 w 534"/>
                  <a:gd name="T29" fmla="*/ 246 h 282"/>
                  <a:gd name="T30" fmla="*/ 234 w 534"/>
                  <a:gd name="T31" fmla="*/ 234 h 282"/>
                  <a:gd name="T32" fmla="*/ 222 w 534"/>
                  <a:gd name="T33" fmla="*/ 216 h 282"/>
                  <a:gd name="T34" fmla="*/ 204 w 534"/>
                  <a:gd name="T35" fmla="*/ 216 h 282"/>
                  <a:gd name="T36" fmla="*/ 180 w 534"/>
                  <a:gd name="T37" fmla="*/ 204 h 282"/>
                  <a:gd name="T38" fmla="*/ 192 w 534"/>
                  <a:gd name="T39" fmla="*/ 54 h 282"/>
                  <a:gd name="T40" fmla="*/ 0 w 534"/>
                  <a:gd name="T41" fmla="*/ 42 h 282"/>
                  <a:gd name="T42" fmla="*/ 6 w 534"/>
                  <a:gd name="T43" fmla="*/ 0 h 282"/>
                  <a:gd name="T44" fmla="*/ 66 w 534"/>
                  <a:gd name="T45" fmla="*/ 6 h 282"/>
                  <a:gd name="T46" fmla="*/ 522 w 534"/>
                  <a:gd name="T47" fmla="*/ 18 h 282"/>
                  <a:gd name="T48" fmla="*/ 522 w 534"/>
                  <a:gd name="T49" fmla="*/ 42 h 282"/>
                  <a:gd name="T50" fmla="*/ 522 w 534"/>
                  <a:gd name="T51" fmla="*/ 54 h 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4"/>
                  <a:gd name="T79" fmla="*/ 0 h 282"/>
                  <a:gd name="T80" fmla="*/ 534 w 534"/>
                  <a:gd name="T81" fmla="*/ 282 h 2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4" h="282">
                    <a:moveTo>
                      <a:pt x="522" y="54"/>
                    </a:moveTo>
                    <a:lnTo>
                      <a:pt x="534" y="144"/>
                    </a:lnTo>
                    <a:lnTo>
                      <a:pt x="534" y="282"/>
                    </a:lnTo>
                    <a:lnTo>
                      <a:pt x="486" y="252"/>
                    </a:lnTo>
                    <a:lnTo>
                      <a:pt x="414" y="276"/>
                    </a:lnTo>
                    <a:lnTo>
                      <a:pt x="396" y="258"/>
                    </a:lnTo>
                    <a:lnTo>
                      <a:pt x="384" y="264"/>
                    </a:lnTo>
                    <a:lnTo>
                      <a:pt x="378" y="258"/>
                    </a:lnTo>
                    <a:lnTo>
                      <a:pt x="366" y="276"/>
                    </a:lnTo>
                    <a:lnTo>
                      <a:pt x="360" y="258"/>
                    </a:lnTo>
                    <a:lnTo>
                      <a:pt x="348" y="270"/>
                    </a:lnTo>
                    <a:lnTo>
                      <a:pt x="330" y="252"/>
                    </a:lnTo>
                    <a:lnTo>
                      <a:pt x="318" y="264"/>
                    </a:lnTo>
                    <a:lnTo>
                      <a:pt x="300" y="240"/>
                    </a:lnTo>
                    <a:lnTo>
                      <a:pt x="276" y="246"/>
                    </a:lnTo>
                    <a:lnTo>
                      <a:pt x="234" y="234"/>
                    </a:lnTo>
                    <a:lnTo>
                      <a:pt x="222" y="216"/>
                    </a:lnTo>
                    <a:lnTo>
                      <a:pt x="204" y="216"/>
                    </a:lnTo>
                    <a:lnTo>
                      <a:pt x="180" y="204"/>
                    </a:lnTo>
                    <a:lnTo>
                      <a:pt x="192" y="54"/>
                    </a:lnTo>
                    <a:lnTo>
                      <a:pt x="0" y="42"/>
                    </a:lnTo>
                    <a:lnTo>
                      <a:pt x="6" y="0"/>
                    </a:lnTo>
                    <a:lnTo>
                      <a:pt x="66" y="6"/>
                    </a:lnTo>
                    <a:lnTo>
                      <a:pt x="522" y="18"/>
                    </a:lnTo>
                    <a:lnTo>
                      <a:pt x="522" y="42"/>
                    </a:lnTo>
                    <a:lnTo>
                      <a:pt x="522" y="5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96" name="Freeform 472"/>
              <p:cNvSpPr>
                <a:spLocks noChangeAspect="1"/>
              </p:cNvSpPr>
              <p:nvPr/>
            </p:nvSpPr>
            <p:spPr bwMode="auto">
              <a:xfrm>
                <a:off x="2475" y="2250"/>
                <a:ext cx="534" cy="282"/>
              </a:xfrm>
              <a:custGeom>
                <a:avLst/>
                <a:gdLst>
                  <a:gd name="T0" fmla="*/ 522 w 534"/>
                  <a:gd name="T1" fmla="*/ 54 h 282"/>
                  <a:gd name="T2" fmla="*/ 534 w 534"/>
                  <a:gd name="T3" fmla="*/ 144 h 282"/>
                  <a:gd name="T4" fmla="*/ 534 w 534"/>
                  <a:gd name="T5" fmla="*/ 282 h 282"/>
                  <a:gd name="T6" fmla="*/ 486 w 534"/>
                  <a:gd name="T7" fmla="*/ 252 h 282"/>
                  <a:gd name="T8" fmla="*/ 414 w 534"/>
                  <a:gd name="T9" fmla="*/ 276 h 282"/>
                  <a:gd name="T10" fmla="*/ 396 w 534"/>
                  <a:gd name="T11" fmla="*/ 258 h 282"/>
                  <a:gd name="T12" fmla="*/ 384 w 534"/>
                  <a:gd name="T13" fmla="*/ 264 h 282"/>
                  <a:gd name="T14" fmla="*/ 378 w 534"/>
                  <a:gd name="T15" fmla="*/ 258 h 282"/>
                  <a:gd name="T16" fmla="*/ 366 w 534"/>
                  <a:gd name="T17" fmla="*/ 276 h 282"/>
                  <a:gd name="T18" fmla="*/ 360 w 534"/>
                  <a:gd name="T19" fmla="*/ 258 h 282"/>
                  <a:gd name="T20" fmla="*/ 348 w 534"/>
                  <a:gd name="T21" fmla="*/ 270 h 282"/>
                  <a:gd name="T22" fmla="*/ 330 w 534"/>
                  <a:gd name="T23" fmla="*/ 252 h 282"/>
                  <a:gd name="T24" fmla="*/ 318 w 534"/>
                  <a:gd name="T25" fmla="*/ 264 h 282"/>
                  <a:gd name="T26" fmla="*/ 300 w 534"/>
                  <a:gd name="T27" fmla="*/ 240 h 282"/>
                  <a:gd name="T28" fmla="*/ 276 w 534"/>
                  <a:gd name="T29" fmla="*/ 246 h 282"/>
                  <a:gd name="T30" fmla="*/ 234 w 534"/>
                  <a:gd name="T31" fmla="*/ 234 h 282"/>
                  <a:gd name="T32" fmla="*/ 222 w 534"/>
                  <a:gd name="T33" fmla="*/ 216 h 282"/>
                  <a:gd name="T34" fmla="*/ 204 w 534"/>
                  <a:gd name="T35" fmla="*/ 216 h 282"/>
                  <a:gd name="T36" fmla="*/ 180 w 534"/>
                  <a:gd name="T37" fmla="*/ 204 h 282"/>
                  <a:gd name="T38" fmla="*/ 192 w 534"/>
                  <a:gd name="T39" fmla="*/ 54 h 282"/>
                  <a:gd name="T40" fmla="*/ 0 w 534"/>
                  <a:gd name="T41" fmla="*/ 42 h 282"/>
                  <a:gd name="T42" fmla="*/ 6 w 534"/>
                  <a:gd name="T43" fmla="*/ 0 h 282"/>
                  <a:gd name="T44" fmla="*/ 66 w 534"/>
                  <a:gd name="T45" fmla="*/ 6 h 282"/>
                  <a:gd name="T46" fmla="*/ 522 w 534"/>
                  <a:gd name="T47" fmla="*/ 18 h 282"/>
                  <a:gd name="T48" fmla="*/ 522 w 534"/>
                  <a:gd name="T49" fmla="*/ 42 h 282"/>
                  <a:gd name="T50" fmla="*/ 522 w 534"/>
                  <a:gd name="T51" fmla="*/ 54 h 282"/>
                  <a:gd name="T52" fmla="*/ 522 w 534"/>
                  <a:gd name="T53" fmla="*/ 60 h 2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4"/>
                  <a:gd name="T82" fmla="*/ 0 h 282"/>
                  <a:gd name="T83" fmla="*/ 534 w 534"/>
                  <a:gd name="T84" fmla="*/ 282 h 2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4" h="282">
                    <a:moveTo>
                      <a:pt x="522" y="54"/>
                    </a:moveTo>
                    <a:lnTo>
                      <a:pt x="534" y="144"/>
                    </a:lnTo>
                    <a:lnTo>
                      <a:pt x="534" y="282"/>
                    </a:lnTo>
                    <a:lnTo>
                      <a:pt x="486" y="252"/>
                    </a:lnTo>
                    <a:lnTo>
                      <a:pt x="414" y="276"/>
                    </a:lnTo>
                    <a:lnTo>
                      <a:pt x="396" y="258"/>
                    </a:lnTo>
                    <a:lnTo>
                      <a:pt x="384" y="264"/>
                    </a:lnTo>
                    <a:lnTo>
                      <a:pt x="378" y="258"/>
                    </a:lnTo>
                    <a:lnTo>
                      <a:pt x="366" y="276"/>
                    </a:lnTo>
                    <a:lnTo>
                      <a:pt x="360" y="258"/>
                    </a:lnTo>
                    <a:lnTo>
                      <a:pt x="348" y="270"/>
                    </a:lnTo>
                    <a:lnTo>
                      <a:pt x="330" y="252"/>
                    </a:lnTo>
                    <a:lnTo>
                      <a:pt x="318" y="264"/>
                    </a:lnTo>
                    <a:lnTo>
                      <a:pt x="300" y="240"/>
                    </a:lnTo>
                    <a:lnTo>
                      <a:pt x="276" y="246"/>
                    </a:lnTo>
                    <a:lnTo>
                      <a:pt x="234" y="234"/>
                    </a:lnTo>
                    <a:lnTo>
                      <a:pt x="222" y="216"/>
                    </a:lnTo>
                    <a:lnTo>
                      <a:pt x="204" y="216"/>
                    </a:lnTo>
                    <a:lnTo>
                      <a:pt x="180" y="204"/>
                    </a:lnTo>
                    <a:lnTo>
                      <a:pt x="192" y="54"/>
                    </a:lnTo>
                    <a:lnTo>
                      <a:pt x="0" y="42"/>
                    </a:lnTo>
                    <a:lnTo>
                      <a:pt x="6" y="0"/>
                    </a:lnTo>
                    <a:lnTo>
                      <a:pt x="66" y="6"/>
                    </a:lnTo>
                    <a:lnTo>
                      <a:pt x="522" y="18"/>
                    </a:lnTo>
                    <a:lnTo>
                      <a:pt x="522" y="42"/>
                    </a:lnTo>
                    <a:lnTo>
                      <a:pt x="522" y="54"/>
                    </a:lnTo>
                    <a:lnTo>
                      <a:pt x="522" y="6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97" name="Freeform 473"/>
              <p:cNvSpPr>
                <a:spLocks noChangeAspect="1"/>
              </p:cNvSpPr>
              <p:nvPr/>
            </p:nvSpPr>
            <p:spPr bwMode="auto">
              <a:xfrm>
                <a:off x="1311" y="1326"/>
                <a:ext cx="492" cy="414"/>
              </a:xfrm>
              <a:custGeom>
                <a:avLst/>
                <a:gdLst>
                  <a:gd name="T0" fmla="*/ 234 w 492"/>
                  <a:gd name="T1" fmla="*/ 372 h 414"/>
                  <a:gd name="T2" fmla="*/ 0 w 492"/>
                  <a:gd name="T3" fmla="*/ 312 h 414"/>
                  <a:gd name="T4" fmla="*/ 0 w 492"/>
                  <a:gd name="T5" fmla="*/ 240 h 414"/>
                  <a:gd name="T6" fmla="*/ 42 w 492"/>
                  <a:gd name="T7" fmla="*/ 186 h 414"/>
                  <a:gd name="T8" fmla="*/ 96 w 492"/>
                  <a:gd name="T9" fmla="*/ 54 h 414"/>
                  <a:gd name="T10" fmla="*/ 108 w 492"/>
                  <a:gd name="T11" fmla="*/ 0 h 414"/>
                  <a:gd name="T12" fmla="*/ 138 w 492"/>
                  <a:gd name="T13" fmla="*/ 6 h 414"/>
                  <a:gd name="T14" fmla="*/ 132 w 492"/>
                  <a:gd name="T15" fmla="*/ 12 h 414"/>
                  <a:gd name="T16" fmla="*/ 162 w 492"/>
                  <a:gd name="T17" fmla="*/ 30 h 414"/>
                  <a:gd name="T18" fmla="*/ 156 w 492"/>
                  <a:gd name="T19" fmla="*/ 66 h 414"/>
                  <a:gd name="T20" fmla="*/ 180 w 492"/>
                  <a:gd name="T21" fmla="*/ 78 h 414"/>
                  <a:gd name="T22" fmla="*/ 210 w 492"/>
                  <a:gd name="T23" fmla="*/ 72 h 414"/>
                  <a:gd name="T24" fmla="*/ 240 w 492"/>
                  <a:gd name="T25" fmla="*/ 90 h 414"/>
                  <a:gd name="T26" fmla="*/ 366 w 492"/>
                  <a:gd name="T27" fmla="*/ 90 h 414"/>
                  <a:gd name="T28" fmla="*/ 474 w 492"/>
                  <a:gd name="T29" fmla="*/ 114 h 414"/>
                  <a:gd name="T30" fmla="*/ 492 w 492"/>
                  <a:gd name="T31" fmla="*/ 150 h 414"/>
                  <a:gd name="T32" fmla="*/ 432 w 492"/>
                  <a:gd name="T33" fmla="*/ 234 h 414"/>
                  <a:gd name="T34" fmla="*/ 444 w 492"/>
                  <a:gd name="T35" fmla="*/ 252 h 414"/>
                  <a:gd name="T36" fmla="*/ 402 w 492"/>
                  <a:gd name="T37" fmla="*/ 414 h 414"/>
                  <a:gd name="T38" fmla="*/ 270 w 492"/>
                  <a:gd name="T39" fmla="*/ 384 h 414"/>
                  <a:gd name="T40" fmla="*/ 234 w 492"/>
                  <a:gd name="T41" fmla="*/ 372 h 4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2"/>
                  <a:gd name="T64" fmla="*/ 0 h 414"/>
                  <a:gd name="T65" fmla="*/ 492 w 492"/>
                  <a:gd name="T66" fmla="*/ 414 h 4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2" h="414">
                    <a:moveTo>
                      <a:pt x="234" y="372"/>
                    </a:moveTo>
                    <a:lnTo>
                      <a:pt x="0" y="312"/>
                    </a:lnTo>
                    <a:lnTo>
                      <a:pt x="0" y="240"/>
                    </a:lnTo>
                    <a:lnTo>
                      <a:pt x="42" y="186"/>
                    </a:lnTo>
                    <a:lnTo>
                      <a:pt x="96" y="54"/>
                    </a:lnTo>
                    <a:lnTo>
                      <a:pt x="108" y="0"/>
                    </a:lnTo>
                    <a:lnTo>
                      <a:pt x="138" y="6"/>
                    </a:lnTo>
                    <a:lnTo>
                      <a:pt x="132" y="12"/>
                    </a:lnTo>
                    <a:lnTo>
                      <a:pt x="162" y="30"/>
                    </a:lnTo>
                    <a:lnTo>
                      <a:pt x="156" y="66"/>
                    </a:lnTo>
                    <a:lnTo>
                      <a:pt x="180" y="78"/>
                    </a:lnTo>
                    <a:lnTo>
                      <a:pt x="210" y="72"/>
                    </a:lnTo>
                    <a:lnTo>
                      <a:pt x="240" y="90"/>
                    </a:lnTo>
                    <a:lnTo>
                      <a:pt x="366" y="90"/>
                    </a:lnTo>
                    <a:lnTo>
                      <a:pt x="474" y="114"/>
                    </a:lnTo>
                    <a:lnTo>
                      <a:pt x="492" y="150"/>
                    </a:lnTo>
                    <a:lnTo>
                      <a:pt x="432" y="234"/>
                    </a:lnTo>
                    <a:lnTo>
                      <a:pt x="444" y="252"/>
                    </a:lnTo>
                    <a:lnTo>
                      <a:pt x="402" y="414"/>
                    </a:lnTo>
                    <a:lnTo>
                      <a:pt x="270" y="384"/>
                    </a:lnTo>
                    <a:lnTo>
                      <a:pt x="234" y="37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98" name="Freeform 474"/>
              <p:cNvSpPr>
                <a:spLocks noChangeAspect="1"/>
              </p:cNvSpPr>
              <p:nvPr/>
            </p:nvSpPr>
            <p:spPr bwMode="auto">
              <a:xfrm>
                <a:off x="1311" y="1326"/>
                <a:ext cx="492" cy="414"/>
              </a:xfrm>
              <a:custGeom>
                <a:avLst/>
                <a:gdLst>
                  <a:gd name="T0" fmla="*/ 234 w 492"/>
                  <a:gd name="T1" fmla="*/ 372 h 414"/>
                  <a:gd name="T2" fmla="*/ 0 w 492"/>
                  <a:gd name="T3" fmla="*/ 312 h 414"/>
                  <a:gd name="T4" fmla="*/ 0 w 492"/>
                  <a:gd name="T5" fmla="*/ 240 h 414"/>
                  <a:gd name="T6" fmla="*/ 42 w 492"/>
                  <a:gd name="T7" fmla="*/ 186 h 414"/>
                  <a:gd name="T8" fmla="*/ 96 w 492"/>
                  <a:gd name="T9" fmla="*/ 54 h 414"/>
                  <a:gd name="T10" fmla="*/ 108 w 492"/>
                  <a:gd name="T11" fmla="*/ 0 h 414"/>
                  <a:gd name="T12" fmla="*/ 138 w 492"/>
                  <a:gd name="T13" fmla="*/ 6 h 414"/>
                  <a:gd name="T14" fmla="*/ 132 w 492"/>
                  <a:gd name="T15" fmla="*/ 12 h 414"/>
                  <a:gd name="T16" fmla="*/ 162 w 492"/>
                  <a:gd name="T17" fmla="*/ 30 h 414"/>
                  <a:gd name="T18" fmla="*/ 156 w 492"/>
                  <a:gd name="T19" fmla="*/ 66 h 414"/>
                  <a:gd name="T20" fmla="*/ 180 w 492"/>
                  <a:gd name="T21" fmla="*/ 78 h 414"/>
                  <a:gd name="T22" fmla="*/ 210 w 492"/>
                  <a:gd name="T23" fmla="*/ 72 h 414"/>
                  <a:gd name="T24" fmla="*/ 240 w 492"/>
                  <a:gd name="T25" fmla="*/ 90 h 414"/>
                  <a:gd name="T26" fmla="*/ 366 w 492"/>
                  <a:gd name="T27" fmla="*/ 90 h 414"/>
                  <a:gd name="T28" fmla="*/ 474 w 492"/>
                  <a:gd name="T29" fmla="*/ 114 h 414"/>
                  <a:gd name="T30" fmla="*/ 492 w 492"/>
                  <a:gd name="T31" fmla="*/ 150 h 414"/>
                  <a:gd name="T32" fmla="*/ 432 w 492"/>
                  <a:gd name="T33" fmla="*/ 234 h 414"/>
                  <a:gd name="T34" fmla="*/ 444 w 492"/>
                  <a:gd name="T35" fmla="*/ 252 h 414"/>
                  <a:gd name="T36" fmla="*/ 402 w 492"/>
                  <a:gd name="T37" fmla="*/ 414 h 414"/>
                  <a:gd name="T38" fmla="*/ 270 w 492"/>
                  <a:gd name="T39" fmla="*/ 384 h 414"/>
                  <a:gd name="T40" fmla="*/ 234 w 492"/>
                  <a:gd name="T41" fmla="*/ 372 h 414"/>
                  <a:gd name="T42" fmla="*/ 234 w 492"/>
                  <a:gd name="T43" fmla="*/ 378 h 4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2"/>
                  <a:gd name="T67" fmla="*/ 0 h 414"/>
                  <a:gd name="T68" fmla="*/ 492 w 492"/>
                  <a:gd name="T69" fmla="*/ 414 h 4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2" h="414">
                    <a:moveTo>
                      <a:pt x="234" y="372"/>
                    </a:moveTo>
                    <a:lnTo>
                      <a:pt x="0" y="312"/>
                    </a:lnTo>
                    <a:lnTo>
                      <a:pt x="0" y="240"/>
                    </a:lnTo>
                    <a:lnTo>
                      <a:pt x="42" y="186"/>
                    </a:lnTo>
                    <a:lnTo>
                      <a:pt x="96" y="54"/>
                    </a:lnTo>
                    <a:lnTo>
                      <a:pt x="108" y="0"/>
                    </a:lnTo>
                    <a:lnTo>
                      <a:pt x="138" y="6"/>
                    </a:lnTo>
                    <a:lnTo>
                      <a:pt x="132" y="12"/>
                    </a:lnTo>
                    <a:lnTo>
                      <a:pt x="162" y="30"/>
                    </a:lnTo>
                    <a:lnTo>
                      <a:pt x="156" y="66"/>
                    </a:lnTo>
                    <a:lnTo>
                      <a:pt x="180" y="78"/>
                    </a:lnTo>
                    <a:lnTo>
                      <a:pt x="210" y="72"/>
                    </a:lnTo>
                    <a:lnTo>
                      <a:pt x="240" y="90"/>
                    </a:lnTo>
                    <a:lnTo>
                      <a:pt x="366" y="90"/>
                    </a:lnTo>
                    <a:lnTo>
                      <a:pt x="474" y="114"/>
                    </a:lnTo>
                    <a:lnTo>
                      <a:pt x="492" y="150"/>
                    </a:lnTo>
                    <a:lnTo>
                      <a:pt x="432" y="234"/>
                    </a:lnTo>
                    <a:lnTo>
                      <a:pt x="444" y="252"/>
                    </a:lnTo>
                    <a:lnTo>
                      <a:pt x="402" y="414"/>
                    </a:lnTo>
                    <a:lnTo>
                      <a:pt x="270" y="384"/>
                    </a:lnTo>
                    <a:lnTo>
                      <a:pt x="234" y="372"/>
                    </a:lnTo>
                    <a:lnTo>
                      <a:pt x="234" y="37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799" name="Freeform 475"/>
              <p:cNvSpPr>
                <a:spLocks noChangeAspect="1"/>
              </p:cNvSpPr>
              <p:nvPr/>
            </p:nvSpPr>
            <p:spPr bwMode="auto">
              <a:xfrm>
                <a:off x="3801" y="1752"/>
                <a:ext cx="360" cy="228"/>
              </a:xfrm>
              <a:custGeom>
                <a:avLst/>
                <a:gdLst>
                  <a:gd name="T0" fmla="*/ 42 w 360"/>
                  <a:gd name="T1" fmla="*/ 30 h 228"/>
                  <a:gd name="T2" fmla="*/ 48 w 360"/>
                  <a:gd name="T3" fmla="*/ 48 h 228"/>
                  <a:gd name="T4" fmla="*/ 294 w 360"/>
                  <a:gd name="T5" fmla="*/ 0 h 228"/>
                  <a:gd name="T6" fmla="*/ 324 w 360"/>
                  <a:gd name="T7" fmla="*/ 30 h 228"/>
                  <a:gd name="T8" fmla="*/ 342 w 360"/>
                  <a:gd name="T9" fmla="*/ 42 h 228"/>
                  <a:gd name="T10" fmla="*/ 324 w 360"/>
                  <a:gd name="T11" fmla="*/ 72 h 228"/>
                  <a:gd name="T12" fmla="*/ 330 w 360"/>
                  <a:gd name="T13" fmla="*/ 102 h 228"/>
                  <a:gd name="T14" fmla="*/ 360 w 360"/>
                  <a:gd name="T15" fmla="*/ 132 h 228"/>
                  <a:gd name="T16" fmla="*/ 330 w 360"/>
                  <a:gd name="T17" fmla="*/ 168 h 228"/>
                  <a:gd name="T18" fmla="*/ 306 w 360"/>
                  <a:gd name="T19" fmla="*/ 180 h 228"/>
                  <a:gd name="T20" fmla="*/ 288 w 360"/>
                  <a:gd name="T21" fmla="*/ 180 h 228"/>
                  <a:gd name="T22" fmla="*/ 90 w 360"/>
                  <a:gd name="T23" fmla="*/ 222 h 228"/>
                  <a:gd name="T24" fmla="*/ 78 w 360"/>
                  <a:gd name="T25" fmla="*/ 222 h 228"/>
                  <a:gd name="T26" fmla="*/ 30 w 360"/>
                  <a:gd name="T27" fmla="*/ 228 h 228"/>
                  <a:gd name="T28" fmla="*/ 18 w 360"/>
                  <a:gd name="T29" fmla="*/ 156 h 228"/>
                  <a:gd name="T30" fmla="*/ 18 w 360"/>
                  <a:gd name="T31" fmla="*/ 144 h 228"/>
                  <a:gd name="T32" fmla="*/ 0 w 360"/>
                  <a:gd name="T33" fmla="*/ 54 h 228"/>
                  <a:gd name="T34" fmla="*/ 42 w 360"/>
                  <a:gd name="T35" fmla="*/ 30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28"/>
                  <a:gd name="T56" fmla="*/ 360 w 360"/>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28">
                    <a:moveTo>
                      <a:pt x="42" y="30"/>
                    </a:moveTo>
                    <a:lnTo>
                      <a:pt x="48" y="48"/>
                    </a:lnTo>
                    <a:lnTo>
                      <a:pt x="294" y="0"/>
                    </a:lnTo>
                    <a:lnTo>
                      <a:pt x="324" y="30"/>
                    </a:lnTo>
                    <a:lnTo>
                      <a:pt x="342" y="42"/>
                    </a:lnTo>
                    <a:lnTo>
                      <a:pt x="324" y="72"/>
                    </a:lnTo>
                    <a:lnTo>
                      <a:pt x="330" y="102"/>
                    </a:lnTo>
                    <a:lnTo>
                      <a:pt x="360" y="132"/>
                    </a:lnTo>
                    <a:lnTo>
                      <a:pt x="330" y="168"/>
                    </a:lnTo>
                    <a:lnTo>
                      <a:pt x="306" y="180"/>
                    </a:lnTo>
                    <a:lnTo>
                      <a:pt x="288" y="180"/>
                    </a:lnTo>
                    <a:lnTo>
                      <a:pt x="90" y="222"/>
                    </a:lnTo>
                    <a:lnTo>
                      <a:pt x="78" y="222"/>
                    </a:lnTo>
                    <a:lnTo>
                      <a:pt x="30" y="228"/>
                    </a:lnTo>
                    <a:lnTo>
                      <a:pt x="18" y="156"/>
                    </a:lnTo>
                    <a:lnTo>
                      <a:pt x="18" y="144"/>
                    </a:lnTo>
                    <a:lnTo>
                      <a:pt x="0" y="54"/>
                    </a:lnTo>
                    <a:lnTo>
                      <a:pt x="42" y="3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00" name="Freeform 476"/>
              <p:cNvSpPr>
                <a:spLocks noChangeAspect="1"/>
              </p:cNvSpPr>
              <p:nvPr/>
            </p:nvSpPr>
            <p:spPr bwMode="auto">
              <a:xfrm>
                <a:off x="3801" y="1752"/>
                <a:ext cx="360" cy="228"/>
              </a:xfrm>
              <a:custGeom>
                <a:avLst/>
                <a:gdLst>
                  <a:gd name="T0" fmla="*/ 42 w 360"/>
                  <a:gd name="T1" fmla="*/ 30 h 228"/>
                  <a:gd name="T2" fmla="*/ 48 w 360"/>
                  <a:gd name="T3" fmla="*/ 48 h 228"/>
                  <a:gd name="T4" fmla="*/ 294 w 360"/>
                  <a:gd name="T5" fmla="*/ 0 h 228"/>
                  <a:gd name="T6" fmla="*/ 324 w 360"/>
                  <a:gd name="T7" fmla="*/ 30 h 228"/>
                  <a:gd name="T8" fmla="*/ 342 w 360"/>
                  <a:gd name="T9" fmla="*/ 42 h 228"/>
                  <a:gd name="T10" fmla="*/ 324 w 360"/>
                  <a:gd name="T11" fmla="*/ 72 h 228"/>
                  <a:gd name="T12" fmla="*/ 330 w 360"/>
                  <a:gd name="T13" fmla="*/ 102 h 228"/>
                  <a:gd name="T14" fmla="*/ 360 w 360"/>
                  <a:gd name="T15" fmla="*/ 132 h 228"/>
                  <a:gd name="T16" fmla="*/ 330 w 360"/>
                  <a:gd name="T17" fmla="*/ 168 h 228"/>
                  <a:gd name="T18" fmla="*/ 306 w 360"/>
                  <a:gd name="T19" fmla="*/ 180 h 228"/>
                  <a:gd name="T20" fmla="*/ 288 w 360"/>
                  <a:gd name="T21" fmla="*/ 180 h 228"/>
                  <a:gd name="T22" fmla="*/ 90 w 360"/>
                  <a:gd name="T23" fmla="*/ 222 h 228"/>
                  <a:gd name="T24" fmla="*/ 78 w 360"/>
                  <a:gd name="T25" fmla="*/ 222 h 228"/>
                  <a:gd name="T26" fmla="*/ 30 w 360"/>
                  <a:gd name="T27" fmla="*/ 228 h 228"/>
                  <a:gd name="T28" fmla="*/ 18 w 360"/>
                  <a:gd name="T29" fmla="*/ 156 h 228"/>
                  <a:gd name="T30" fmla="*/ 18 w 360"/>
                  <a:gd name="T31" fmla="*/ 144 h 228"/>
                  <a:gd name="T32" fmla="*/ 0 w 360"/>
                  <a:gd name="T33" fmla="*/ 54 h 228"/>
                  <a:gd name="T34" fmla="*/ 42 w 360"/>
                  <a:gd name="T35" fmla="*/ 30 h 228"/>
                  <a:gd name="T36" fmla="*/ 42 w 360"/>
                  <a:gd name="T37" fmla="*/ 36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28"/>
                  <a:gd name="T59" fmla="*/ 360 w 360"/>
                  <a:gd name="T60" fmla="*/ 228 h 2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28">
                    <a:moveTo>
                      <a:pt x="42" y="30"/>
                    </a:moveTo>
                    <a:lnTo>
                      <a:pt x="48" y="48"/>
                    </a:lnTo>
                    <a:lnTo>
                      <a:pt x="294" y="0"/>
                    </a:lnTo>
                    <a:lnTo>
                      <a:pt x="324" y="30"/>
                    </a:lnTo>
                    <a:lnTo>
                      <a:pt x="342" y="42"/>
                    </a:lnTo>
                    <a:lnTo>
                      <a:pt x="324" y="72"/>
                    </a:lnTo>
                    <a:lnTo>
                      <a:pt x="330" y="102"/>
                    </a:lnTo>
                    <a:lnTo>
                      <a:pt x="360" y="132"/>
                    </a:lnTo>
                    <a:lnTo>
                      <a:pt x="330" y="168"/>
                    </a:lnTo>
                    <a:lnTo>
                      <a:pt x="306" y="180"/>
                    </a:lnTo>
                    <a:lnTo>
                      <a:pt x="288" y="180"/>
                    </a:lnTo>
                    <a:lnTo>
                      <a:pt x="90" y="222"/>
                    </a:lnTo>
                    <a:lnTo>
                      <a:pt x="78" y="222"/>
                    </a:lnTo>
                    <a:lnTo>
                      <a:pt x="30" y="228"/>
                    </a:lnTo>
                    <a:lnTo>
                      <a:pt x="18" y="156"/>
                    </a:lnTo>
                    <a:lnTo>
                      <a:pt x="18" y="144"/>
                    </a:lnTo>
                    <a:lnTo>
                      <a:pt x="0" y="54"/>
                    </a:lnTo>
                    <a:lnTo>
                      <a:pt x="42" y="30"/>
                    </a:lnTo>
                    <a:lnTo>
                      <a:pt x="42" y="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01" name="Freeform 477"/>
              <p:cNvSpPr>
                <a:spLocks noChangeAspect="1"/>
              </p:cNvSpPr>
              <p:nvPr/>
            </p:nvSpPr>
            <p:spPr bwMode="auto">
              <a:xfrm>
                <a:off x="4299" y="1698"/>
                <a:ext cx="48" cy="54"/>
              </a:xfrm>
              <a:custGeom>
                <a:avLst/>
                <a:gdLst>
                  <a:gd name="T0" fmla="*/ 48 w 48"/>
                  <a:gd name="T1" fmla="*/ 30 h 54"/>
                  <a:gd name="T2" fmla="*/ 36 w 48"/>
                  <a:gd name="T3" fmla="*/ 42 h 54"/>
                  <a:gd name="T4" fmla="*/ 30 w 48"/>
                  <a:gd name="T5" fmla="*/ 24 h 54"/>
                  <a:gd name="T6" fmla="*/ 30 w 48"/>
                  <a:gd name="T7" fmla="*/ 48 h 54"/>
                  <a:gd name="T8" fmla="*/ 6 w 48"/>
                  <a:gd name="T9" fmla="*/ 54 h 54"/>
                  <a:gd name="T10" fmla="*/ 0 w 48"/>
                  <a:gd name="T11" fmla="*/ 6 h 54"/>
                  <a:gd name="T12" fmla="*/ 18 w 48"/>
                  <a:gd name="T13" fmla="*/ 0 h 54"/>
                  <a:gd name="T14" fmla="*/ 42 w 48"/>
                  <a:gd name="T15" fmla="*/ 24 h 54"/>
                  <a:gd name="T16" fmla="*/ 48 w 48"/>
                  <a:gd name="T17" fmla="*/ 3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54"/>
                  <a:gd name="T29" fmla="*/ 48 w 48"/>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54">
                    <a:moveTo>
                      <a:pt x="48" y="30"/>
                    </a:moveTo>
                    <a:lnTo>
                      <a:pt x="36" y="42"/>
                    </a:lnTo>
                    <a:lnTo>
                      <a:pt x="30" y="24"/>
                    </a:lnTo>
                    <a:lnTo>
                      <a:pt x="30" y="48"/>
                    </a:lnTo>
                    <a:lnTo>
                      <a:pt x="6" y="54"/>
                    </a:lnTo>
                    <a:lnTo>
                      <a:pt x="0" y="6"/>
                    </a:lnTo>
                    <a:lnTo>
                      <a:pt x="18" y="0"/>
                    </a:lnTo>
                    <a:lnTo>
                      <a:pt x="42" y="24"/>
                    </a:lnTo>
                    <a:lnTo>
                      <a:pt x="48" y="3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02" name="Freeform 478"/>
              <p:cNvSpPr>
                <a:spLocks noChangeAspect="1"/>
              </p:cNvSpPr>
              <p:nvPr/>
            </p:nvSpPr>
            <p:spPr bwMode="auto">
              <a:xfrm>
                <a:off x="4299" y="1698"/>
                <a:ext cx="48" cy="54"/>
              </a:xfrm>
              <a:custGeom>
                <a:avLst/>
                <a:gdLst>
                  <a:gd name="T0" fmla="*/ 48 w 48"/>
                  <a:gd name="T1" fmla="*/ 30 h 54"/>
                  <a:gd name="T2" fmla="*/ 36 w 48"/>
                  <a:gd name="T3" fmla="*/ 42 h 54"/>
                  <a:gd name="T4" fmla="*/ 30 w 48"/>
                  <a:gd name="T5" fmla="*/ 24 h 54"/>
                  <a:gd name="T6" fmla="*/ 30 w 48"/>
                  <a:gd name="T7" fmla="*/ 48 h 54"/>
                  <a:gd name="T8" fmla="*/ 6 w 48"/>
                  <a:gd name="T9" fmla="*/ 54 h 54"/>
                  <a:gd name="T10" fmla="*/ 0 w 48"/>
                  <a:gd name="T11" fmla="*/ 6 h 54"/>
                  <a:gd name="T12" fmla="*/ 18 w 48"/>
                  <a:gd name="T13" fmla="*/ 0 h 54"/>
                  <a:gd name="T14" fmla="*/ 42 w 48"/>
                  <a:gd name="T15" fmla="*/ 24 h 54"/>
                  <a:gd name="T16" fmla="*/ 48 w 48"/>
                  <a:gd name="T17" fmla="*/ 30 h 54"/>
                  <a:gd name="T18" fmla="*/ 48 w 48"/>
                  <a:gd name="T19" fmla="*/ 3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4"/>
                  <a:gd name="T32" fmla="*/ 48 w 48"/>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4">
                    <a:moveTo>
                      <a:pt x="48" y="30"/>
                    </a:moveTo>
                    <a:lnTo>
                      <a:pt x="36" y="42"/>
                    </a:lnTo>
                    <a:lnTo>
                      <a:pt x="30" y="24"/>
                    </a:lnTo>
                    <a:lnTo>
                      <a:pt x="30" y="48"/>
                    </a:lnTo>
                    <a:lnTo>
                      <a:pt x="6" y="54"/>
                    </a:lnTo>
                    <a:lnTo>
                      <a:pt x="0" y="6"/>
                    </a:lnTo>
                    <a:lnTo>
                      <a:pt x="18" y="0"/>
                    </a:lnTo>
                    <a:lnTo>
                      <a:pt x="42" y="24"/>
                    </a:lnTo>
                    <a:lnTo>
                      <a:pt x="48" y="30"/>
                    </a:lnTo>
                    <a:lnTo>
                      <a:pt x="48" y="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03" name="Freeform 479"/>
              <p:cNvSpPr>
                <a:spLocks noChangeAspect="1"/>
              </p:cNvSpPr>
              <p:nvPr/>
            </p:nvSpPr>
            <p:spPr bwMode="auto">
              <a:xfrm>
                <a:off x="3717" y="2340"/>
                <a:ext cx="312" cy="240"/>
              </a:xfrm>
              <a:custGeom>
                <a:avLst/>
                <a:gdLst>
                  <a:gd name="T0" fmla="*/ 312 w 312"/>
                  <a:gd name="T1" fmla="*/ 72 h 240"/>
                  <a:gd name="T2" fmla="*/ 276 w 312"/>
                  <a:gd name="T3" fmla="*/ 120 h 240"/>
                  <a:gd name="T4" fmla="*/ 282 w 312"/>
                  <a:gd name="T5" fmla="*/ 132 h 240"/>
                  <a:gd name="T6" fmla="*/ 246 w 312"/>
                  <a:gd name="T7" fmla="*/ 174 h 240"/>
                  <a:gd name="T8" fmla="*/ 240 w 312"/>
                  <a:gd name="T9" fmla="*/ 168 h 240"/>
                  <a:gd name="T10" fmla="*/ 240 w 312"/>
                  <a:gd name="T11" fmla="*/ 180 h 240"/>
                  <a:gd name="T12" fmla="*/ 204 w 312"/>
                  <a:gd name="T13" fmla="*/ 198 h 240"/>
                  <a:gd name="T14" fmla="*/ 204 w 312"/>
                  <a:gd name="T15" fmla="*/ 216 h 240"/>
                  <a:gd name="T16" fmla="*/ 186 w 312"/>
                  <a:gd name="T17" fmla="*/ 204 h 240"/>
                  <a:gd name="T18" fmla="*/ 198 w 312"/>
                  <a:gd name="T19" fmla="*/ 222 h 240"/>
                  <a:gd name="T20" fmla="*/ 186 w 312"/>
                  <a:gd name="T21" fmla="*/ 240 h 240"/>
                  <a:gd name="T22" fmla="*/ 168 w 312"/>
                  <a:gd name="T23" fmla="*/ 234 h 240"/>
                  <a:gd name="T24" fmla="*/ 138 w 312"/>
                  <a:gd name="T25" fmla="*/ 168 h 240"/>
                  <a:gd name="T26" fmla="*/ 60 w 312"/>
                  <a:gd name="T27" fmla="*/ 108 h 240"/>
                  <a:gd name="T28" fmla="*/ 30 w 312"/>
                  <a:gd name="T29" fmla="*/ 72 h 240"/>
                  <a:gd name="T30" fmla="*/ 0 w 312"/>
                  <a:gd name="T31" fmla="*/ 54 h 240"/>
                  <a:gd name="T32" fmla="*/ 12 w 312"/>
                  <a:gd name="T33" fmla="*/ 30 h 240"/>
                  <a:gd name="T34" fmla="*/ 54 w 312"/>
                  <a:gd name="T35" fmla="*/ 6 h 240"/>
                  <a:gd name="T36" fmla="*/ 144 w 312"/>
                  <a:gd name="T37" fmla="*/ 0 h 240"/>
                  <a:gd name="T38" fmla="*/ 162 w 312"/>
                  <a:gd name="T39" fmla="*/ 24 h 240"/>
                  <a:gd name="T40" fmla="*/ 228 w 312"/>
                  <a:gd name="T41" fmla="*/ 12 h 240"/>
                  <a:gd name="T42" fmla="*/ 306 w 312"/>
                  <a:gd name="T43" fmla="*/ 66 h 240"/>
                  <a:gd name="T44" fmla="*/ 312 w 312"/>
                  <a:gd name="T45" fmla="*/ 72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2"/>
                  <a:gd name="T70" fmla="*/ 0 h 240"/>
                  <a:gd name="T71" fmla="*/ 312 w 312"/>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2" h="240">
                    <a:moveTo>
                      <a:pt x="312" y="72"/>
                    </a:moveTo>
                    <a:lnTo>
                      <a:pt x="276" y="120"/>
                    </a:lnTo>
                    <a:lnTo>
                      <a:pt x="282" y="132"/>
                    </a:lnTo>
                    <a:lnTo>
                      <a:pt x="246" y="174"/>
                    </a:lnTo>
                    <a:lnTo>
                      <a:pt x="240" y="168"/>
                    </a:lnTo>
                    <a:lnTo>
                      <a:pt x="240" y="180"/>
                    </a:lnTo>
                    <a:lnTo>
                      <a:pt x="204" y="198"/>
                    </a:lnTo>
                    <a:lnTo>
                      <a:pt x="204" y="216"/>
                    </a:lnTo>
                    <a:lnTo>
                      <a:pt x="186" y="204"/>
                    </a:lnTo>
                    <a:lnTo>
                      <a:pt x="198" y="222"/>
                    </a:lnTo>
                    <a:lnTo>
                      <a:pt x="186" y="240"/>
                    </a:lnTo>
                    <a:lnTo>
                      <a:pt x="168" y="234"/>
                    </a:lnTo>
                    <a:lnTo>
                      <a:pt x="138" y="168"/>
                    </a:lnTo>
                    <a:lnTo>
                      <a:pt x="60" y="108"/>
                    </a:lnTo>
                    <a:lnTo>
                      <a:pt x="30" y="72"/>
                    </a:lnTo>
                    <a:lnTo>
                      <a:pt x="0" y="54"/>
                    </a:lnTo>
                    <a:lnTo>
                      <a:pt x="12" y="30"/>
                    </a:lnTo>
                    <a:lnTo>
                      <a:pt x="54" y="6"/>
                    </a:lnTo>
                    <a:lnTo>
                      <a:pt x="144" y="0"/>
                    </a:lnTo>
                    <a:lnTo>
                      <a:pt x="162" y="24"/>
                    </a:lnTo>
                    <a:lnTo>
                      <a:pt x="228" y="12"/>
                    </a:lnTo>
                    <a:lnTo>
                      <a:pt x="306" y="66"/>
                    </a:lnTo>
                    <a:lnTo>
                      <a:pt x="312" y="7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04" name="Freeform 480"/>
              <p:cNvSpPr>
                <a:spLocks noChangeAspect="1"/>
              </p:cNvSpPr>
              <p:nvPr/>
            </p:nvSpPr>
            <p:spPr bwMode="auto">
              <a:xfrm>
                <a:off x="3717" y="2340"/>
                <a:ext cx="312" cy="240"/>
              </a:xfrm>
              <a:custGeom>
                <a:avLst/>
                <a:gdLst>
                  <a:gd name="T0" fmla="*/ 312 w 312"/>
                  <a:gd name="T1" fmla="*/ 72 h 240"/>
                  <a:gd name="T2" fmla="*/ 276 w 312"/>
                  <a:gd name="T3" fmla="*/ 120 h 240"/>
                  <a:gd name="T4" fmla="*/ 282 w 312"/>
                  <a:gd name="T5" fmla="*/ 132 h 240"/>
                  <a:gd name="T6" fmla="*/ 246 w 312"/>
                  <a:gd name="T7" fmla="*/ 174 h 240"/>
                  <a:gd name="T8" fmla="*/ 240 w 312"/>
                  <a:gd name="T9" fmla="*/ 168 h 240"/>
                  <a:gd name="T10" fmla="*/ 240 w 312"/>
                  <a:gd name="T11" fmla="*/ 180 h 240"/>
                  <a:gd name="T12" fmla="*/ 204 w 312"/>
                  <a:gd name="T13" fmla="*/ 198 h 240"/>
                  <a:gd name="T14" fmla="*/ 204 w 312"/>
                  <a:gd name="T15" fmla="*/ 216 h 240"/>
                  <a:gd name="T16" fmla="*/ 186 w 312"/>
                  <a:gd name="T17" fmla="*/ 204 h 240"/>
                  <a:gd name="T18" fmla="*/ 198 w 312"/>
                  <a:gd name="T19" fmla="*/ 222 h 240"/>
                  <a:gd name="T20" fmla="*/ 186 w 312"/>
                  <a:gd name="T21" fmla="*/ 240 h 240"/>
                  <a:gd name="T22" fmla="*/ 168 w 312"/>
                  <a:gd name="T23" fmla="*/ 234 h 240"/>
                  <a:gd name="T24" fmla="*/ 138 w 312"/>
                  <a:gd name="T25" fmla="*/ 168 h 240"/>
                  <a:gd name="T26" fmla="*/ 60 w 312"/>
                  <a:gd name="T27" fmla="*/ 108 h 240"/>
                  <a:gd name="T28" fmla="*/ 30 w 312"/>
                  <a:gd name="T29" fmla="*/ 72 h 240"/>
                  <a:gd name="T30" fmla="*/ 0 w 312"/>
                  <a:gd name="T31" fmla="*/ 54 h 240"/>
                  <a:gd name="T32" fmla="*/ 12 w 312"/>
                  <a:gd name="T33" fmla="*/ 30 h 240"/>
                  <a:gd name="T34" fmla="*/ 54 w 312"/>
                  <a:gd name="T35" fmla="*/ 6 h 240"/>
                  <a:gd name="T36" fmla="*/ 144 w 312"/>
                  <a:gd name="T37" fmla="*/ 0 h 240"/>
                  <a:gd name="T38" fmla="*/ 162 w 312"/>
                  <a:gd name="T39" fmla="*/ 24 h 240"/>
                  <a:gd name="T40" fmla="*/ 228 w 312"/>
                  <a:gd name="T41" fmla="*/ 12 h 240"/>
                  <a:gd name="T42" fmla="*/ 306 w 312"/>
                  <a:gd name="T43" fmla="*/ 66 h 240"/>
                  <a:gd name="T44" fmla="*/ 312 w 312"/>
                  <a:gd name="T45" fmla="*/ 72 h 240"/>
                  <a:gd name="T46" fmla="*/ 312 w 312"/>
                  <a:gd name="T47" fmla="*/ 78 h 2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2"/>
                  <a:gd name="T73" fmla="*/ 0 h 240"/>
                  <a:gd name="T74" fmla="*/ 312 w 312"/>
                  <a:gd name="T75" fmla="*/ 240 h 2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2" h="240">
                    <a:moveTo>
                      <a:pt x="312" y="72"/>
                    </a:moveTo>
                    <a:lnTo>
                      <a:pt x="276" y="120"/>
                    </a:lnTo>
                    <a:lnTo>
                      <a:pt x="282" y="132"/>
                    </a:lnTo>
                    <a:lnTo>
                      <a:pt x="246" y="174"/>
                    </a:lnTo>
                    <a:lnTo>
                      <a:pt x="240" y="168"/>
                    </a:lnTo>
                    <a:lnTo>
                      <a:pt x="240" y="180"/>
                    </a:lnTo>
                    <a:lnTo>
                      <a:pt x="204" y="198"/>
                    </a:lnTo>
                    <a:lnTo>
                      <a:pt x="204" y="216"/>
                    </a:lnTo>
                    <a:lnTo>
                      <a:pt x="186" y="204"/>
                    </a:lnTo>
                    <a:lnTo>
                      <a:pt x="198" y="222"/>
                    </a:lnTo>
                    <a:lnTo>
                      <a:pt x="186" y="240"/>
                    </a:lnTo>
                    <a:lnTo>
                      <a:pt x="168" y="234"/>
                    </a:lnTo>
                    <a:lnTo>
                      <a:pt x="138" y="168"/>
                    </a:lnTo>
                    <a:lnTo>
                      <a:pt x="60" y="108"/>
                    </a:lnTo>
                    <a:lnTo>
                      <a:pt x="30" y="72"/>
                    </a:lnTo>
                    <a:lnTo>
                      <a:pt x="0" y="54"/>
                    </a:lnTo>
                    <a:lnTo>
                      <a:pt x="12" y="30"/>
                    </a:lnTo>
                    <a:lnTo>
                      <a:pt x="54" y="6"/>
                    </a:lnTo>
                    <a:lnTo>
                      <a:pt x="144" y="0"/>
                    </a:lnTo>
                    <a:lnTo>
                      <a:pt x="162" y="24"/>
                    </a:lnTo>
                    <a:lnTo>
                      <a:pt x="228" y="12"/>
                    </a:lnTo>
                    <a:lnTo>
                      <a:pt x="306" y="66"/>
                    </a:lnTo>
                    <a:lnTo>
                      <a:pt x="312" y="72"/>
                    </a:lnTo>
                    <a:lnTo>
                      <a:pt x="312" y="7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05" name="Freeform 481"/>
              <p:cNvSpPr>
                <a:spLocks noChangeAspect="1"/>
              </p:cNvSpPr>
              <p:nvPr/>
            </p:nvSpPr>
            <p:spPr bwMode="auto">
              <a:xfrm>
                <a:off x="2457" y="1554"/>
                <a:ext cx="432" cy="288"/>
              </a:xfrm>
              <a:custGeom>
                <a:avLst/>
                <a:gdLst>
                  <a:gd name="T0" fmla="*/ 432 w 432"/>
                  <a:gd name="T1" fmla="*/ 204 h 288"/>
                  <a:gd name="T2" fmla="*/ 426 w 432"/>
                  <a:gd name="T3" fmla="*/ 210 h 288"/>
                  <a:gd name="T4" fmla="*/ 432 w 432"/>
                  <a:gd name="T5" fmla="*/ 234 h 288"/>
                  <a:gd name="T6" fmla="*/ 420 w 432"/>
                  <a:gd name="T7" fmla="*/ 264 h 288"/>
                  <a:gd name="T8" fmla="*/ 432 w 432"/>
                  <a:gd name="T9" fmla="*/ 288 h 288"/>
                  <a:gd name="T10" fmla="*/ 384 w 432"/>
                  <a:gd name="T11" fmla="*/ 258 h 288"/>
                  <a:gd name="T12" fmla="*/ 342 w 432"/>
                  <a:gd name="T13" fmla="*/ 264 h 288"/>
                  <a:gd name="T14" fmla="*/ 312 w 432"/>
                  <a:gd name="T15" fmla="*/ 246 h 288"/>
                  <a:gd name="T16" fmla="*/ 0 w 432"/>
                  <a:gd name="T17" fmla="*/ 228 h 288"/>
                  <a:gd name="T18" fmla="*/ 0 w 432"/>
                  <a:gd name="T19" fmla="*/ 186 h 288"/>
                  <a:gd name="T20" fmla="*/ 12 w 432"/>
                  <a:gd name="T21" fmla="*/ 72 h 288"/>
                  <a:gd name="T22" fmla="*/ 18 w 432"/>
                  <a:gd name="T23" fmla="*/ 0 h 288"/>
                  <a:gd name="T24" fmla="*/ 426 w 432"/>
                  <a:gd name="T25" fmla="*/ 18 h 288"/>
                  <a:gd name="T26" fmla="*/ 414 w 432"/>
                  <a:gd name="T27" fmla="*/ 42 h 288"/>
                  <a:gd name="T28" fmla="*/ 432 w 432"/>
                  <a:gd name="T29" fmla="*/ 66 h 288"/>
                  <a:gd name="T30" fmla="*/ 432 w 432"/>
                  <a:gd name="T31" fmla="*/ 180 h 288"/>
                  <a:gd name="T32" fmla="*/ 432 w 432"/>
                  <a:gd name="T33" fmla="*/ 204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2"/>
                  <a:gd name="T52" fmla="*/ 0 h 288"/>
                  <a:gd name="T53" fmla="*/ 432 w 432"/>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2" h="288">
                    <a:moveTo>
                      <a:pt x="432" y="204"/>
                    </a:moveTo>
                    <a:lnTo>
                      <a:pt x="426" y="210"/>
                    </a:lnTo>
                    <a:lnTo>
                      <a:pt x="432" y="234"/>
                    </a:lnTo>
                    <a:lnTo>
                      <a:pt x="420" y="264"/>
                    </a:lnTo>
                    <a:lnTo>
                      <a:pt x="432" y="288"/>
                    </a:lnTo>
                    <a:lnTo>
                      <a:pt x="384" y="258"/>
                    </a:lnTo>
                    <a:lnTo>
                      <a:pt x="342" y="264"/>
                    </a:lnTo>
                    <a:lnTo>
                      <a:pt x="312" y="246"/>
                    </a:lnTo>
                    <a:lnTo>
                      <a:pt x="0" y="228"/>
                    </a:lnTo>
                    <a:lnTo>
                      <a:pt x="0" y="186"/>
                    </a:lnTo>
                    <a:lnTo>
                      <a:pt x="12" y="72"/>
                    </a:lnTo>
                    <a:lnTo>
                      <a:pt x="18" y="0"/>
                    </a:lnTo>
                    <a:lnTo>
                      <a:pt x="426" y="18"/>
                    </a:lnTo>
                    <a:lnTo>
                      <a:pt x="414" y="42"/>
                    </a:lnTo>
                    <a:lnTo>
                      <a:pt x="432" y="66"/>
                    </a:lnTo>
                    <a:lnTo>
                      <a:pt x="432" y="180"/>
                    </a:lnTo>
                    <a:lnTo>
                      <a:pt x="432" y="20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06" name="Freeform 482"/>
              <p:cNvSpPr>
                <a:spLocks noChangeAspect="1"/>
              </p:cNvSpPr>
              <p:nvPr/>
            </p:nvSpPr>
            <p:spPr bwMode="auto">
              <a:xfrm>
                <a:off x="2457" y="1554"/>
                <a:ext cx="432" cy="288"/>
              </a:xfrm>
              <a:custGeom>
                <a:avLst/>
                <a:gdLst>
                  <a:gd name="T0" fmla="*/ 432 w 432"/>
                  <a:gd name="T1" fmla="*/ 204 h 288"/>
                  <a:gd name="T2" fmla="*/ 426 w 432"/>
                  <a:gd name="T3" fmla="*/ 210 h 288"/>
                  <a:gd name="T4" fmla="*/ 432 w 432"/>
                  <a:gd name="T5" fmla="*/ 234 h 288"/>
                  <a:gd name="T6" fmla="*/ 420 w 432"/>
                  <a:gd name="T7" fmla="*/ 264 h 288"/>
                  <a:gd name="T8" fmla="*/ 432 w 432"/>
                  <a:gd name="T9" fmla="*/ 288 h 288"/>
                  <a:gd name="T10" fmla="*/ 384 w 432"/>
                  <a:gd name="T11" fmla="*/ 258 h 288"/>
                  <a:gd name="T12" fmla="*/ 342 w 432"/>
                  <a:gd name="T13" fmla="*/ 264 h 288"/>
                  <a:gd name="T14" fmla="*/ 312 w 432"/>
                  <a:gd name="T15" fmla="*/ 246 h 288"/>
                  <a:gd name="T16" fmla="*/ 0 w 432"/>
                  <a:gd name="T17" fmla="*/ 228 h 288"/>
                  <a:gd name="T18" fmla="*/ 0 w 432"/>
                  <a:gd name="T19" fmla="*/ 186 h 288"/>
                  <a:gd name="T20" fmla="*/ 12 w 432"/>
                  <a:gd name="T21" fmla="*/ 72 h 288"/>
                  <a:gd name="T22" fmla="*/ 18 w 432"/>
                  <a:gd name="T23" fmla="*/ 0 h 288"/>
                  <a:gd name="T24" fmla="*/ 426 w 432"/>
                  <a:gd name="T25" fmla="*/ 18 h 288"/>
                  <a:gd name="T26" fmla="*/ 414 w 432"/>
                  <a:gd name="T27" fmla="*/ 42 h 288"/>
                  <a:gd name="T28" fmla="*/ 432 w 432"/>
                  <a:gd name="T29" fmla="*/ 66 h 288"/>
                  <a:gd name="T30" fmla="*/ 432 w 432"/>
                  <a:gd name="T31" fmla="*/ 180 h 288"/>
                  <a:gd name="T32" fmla="*/ 432 w 432"/>
                  <a:gd name="T33" fmla="*/ 204 h 288"/>
                  <a:gd name="T34" fmla="*/ 432 w 432"/>
                  <a:gd name="T35" fmla="*/ 210 h 2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2"/>
                  <a:gd name="T55" fmla="*/ 0 h 288"/>
                  <a:gd name="T56" fmla="*/ 432 w 432"/>
                  <a:gd name="T57" fmla="*/ 288 h 2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2" h="288">
                    <a:moveTo>
                      <a:pt x="432" y="204"/>
                    </a:moveTo>
                    <a:lnTo>
                      <a:pt x="426" y="210"/>
                    </a:lnTo>
                    <a:lnTo>
                      <a:pt x="432" y="234"/>
                    </a:lnTo>
                    <a:lnTo>
                      <a:pt x="420" y="264"/>
                    </a:lnTo>
                    <a:lnTo>
                      <a:pt x="432" y="288"/>
                    </a:lnTo>
                    <a:lnTo>
                      <a:pt x="384" y="258"/>
                    </a:lnTo>
                    <a:lnTo>
                      <a:pt x="342" y="264"/>
                    </a:lnTo>
                    <a:lnTo>
                      <a:pt x="312" y="246"/>
                    </a:lnTo>
                    <a:lnTo>
                      <a:pt x="0" y="228"/>
                    </a:lnTo>
                    <a:lnTo>
                      <a:pt x="0" y="186"/>
                    </a:lnTo>
                    <a:lnTo>
                      <a:pt x="12" y="72"/>
                    </a:lnTo>
                    <a:lnTo>
                      <a:pt x="18" y="0"/>
                    </a:lnTo>
                    <a:lnTo>
                      <a:pt x="426" y="18"/>
                    </a:lnTo>
                    <a:lnTo>
                      <a:pt x="414" y="42"/>
                    </a:lnTo>
                    <a:lnTo>
                      <a:pt x="432" y="66"/>
                    </a:lnTo>
                    <a:lnTo>
                      <a:pt x="432" y="180"/>
                    </a:lnTo>
                    <a:lnTo>
                      <a:pt x="432" y="204"/>
                    </a:lnTo>
                    <a:lnTo>
                      <a:pt x="432" y="21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07" name="Freeform 483"/>
              <p:cNvSpPr>
                <a:spLocks noChangeAspect="1"/>
              </p:cNvSpPr>
              <p:nvPr/>
            </p:nvSpPr>
            <p:spPr bwMode="auto">
              <a:xfrm>
                <a:off x="3279" y="2232"/>
                <a:ext cx="522" cy="180"/>
              </a:xfrm>
              <a:custGeom>
                <a:avLst/>
                <a:gdLst>
                  <a:gd name="T0" fmla="*/ 522 w 522"/>
                  <a:gd name="T1" fmla="*/ 0 h 180"/>
                  <a:gd name="T2" fmla="*/ 522 w 522"/>
                  <a:gd name="T3" fmla="*/ 24 h 180"/>
                  <a:gd name="T4" fmla="*/ 504 w 522"/>
                  <a:gd name="T5" fmla="*/ 42 h 180"/>
                  <a:gd name="T6" fmla="*/ 474 w 522"/>
                  <a:gd name="T7" fmla="*/ 60 h 180"/>
                  <a:gd name="T8" fmla="*/ 468 w 522"/>
                  <a:gd name="T9" fmla="*/ 54 h 180"/>
                  <a:gd name="T10" fmla="*/ 450 w 522"/>
                  <a:gd name="T11" fmla="*/ 78 h 180"/>
                  <a:gd name="T12" fmla="*/ 402 w 522"/>
                  <a:gd name="T13" fmla="*/ 102 h 180"/>
                  <a:gd name="T14" fmla="*/ 390 w 522"/>
                  <a:gd name="T15" fmla="*/ 126 h 180"/>
                  <a:gd name="T16" fmla="*/ 372 w 522"/>
                  <a:gd name="T17" fmla="*/ 132 h 180"/>
                  <a:gd name="T18" fmla="*/ 372 w 522"/>
                  <a:gd name="T19" fmla="*/ 150 h 180"/>
                  <a:gd name="T20" fmla="*/ 294 w 522"/>
                  <a:gd name="T21" fmla="*/ 162 h 180"/>
                  <a:gd name="T22" fmla="*/ 132 w 522"/>
                  <a:gd name="T23" fmla="*/ 174 h 180"/>
                  <a:gd name="T24" fmla="*/ 0 w 522"/>
                  <a:gd name="T25" fmla="*/ 180 h 180"/>
                  <a:gd name="T26" fmla="*/ 12 w 522"/>
                  <a:gd name="T27" fmla="*/ 168 h 180"/>
                  <a:gd name="T28" fmla="*/ 0 w 522"/>
                  <a:gd name="T29" fmla="*/ 150 h 180"/>
                  <a:gd name="T30" fmla="*/ 18 w 522"/>
                  <a:gd name="T31" fmla="*/ 138 h 180"/>
                  <a:gd name="T32" fmla="*/ 18 w 522"/>
                  <a:gd name="T33" fmla="*/ 126 h 180"/>
                  <a:gd name="T34" fmla="*/ 30 w 522"/>
                  <a:gd name="T35" fmla="*/ 108 h 180"/>
                  <a:gd name="T36" fmla="*/ 30 w 522"/>
                  <a:gd name="T37" fmla="*/ 102 h 180"/>
                  <a:gd name="T38" fmla="*/ 36 w 522"/>
                  <a:gd name="T39" fmla="*/ 54 h 180"/>
                  <a:gd name="T40" fmla="*/ 42 w 522"/>
                  <a:gd name="T41" fmla="*/ 60 h 180"/>
                  <a:gd name="T42" fmla="*/ 126 w 522"/>
                  <a:gd name="T43" fmla="*/ 54 h 180"/>
                  <a:gd name="T44" fmla="*/ 126 w 522"/>
                  <a:gd name="T45" fmla="*/ 42 h 180"/>
                  <a:gd name="T46" fmla="*/ 402 w 522"/>
                  <a:gd name="T47" fmla="*/ 18 h 180"/>
                  <a:gd name="T48" fmla="*/ 522 w 522"/>
                  <a:gd name="T49" fmla="*/ 0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2"/>
                  <a:gd name="T76" fmla="*/ 0 h 180"/>
                  <a:gd name="T77" fmla="*/ 522 w 522"/>
                  <a:gd name="T78" fmla="*/ 180 h 1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2" h="180">
                    <a:moveTo>
                      <a:pt x="522" y="0"/>
                    </a:moveTo>
                    <a:lnTo>
                      <a:pt x="522" y="24"/>
                    </a:lnTo>
                    <a:lnTo>
                      <a:pt x="504" y="42"/>
                    </a:lnTo>
                    <a:lnTo>
                      <a:pt x="474" y="60"/>
                    </a:lnTo>
                    <a:lnTo>
                      <a:pt x="468" y="54"/>
                    </a:lnTo>
                    <a:lnTo>
                      <a:pt x="450" y="78"/>
                    </a:lnTo>
                    <a:lnTo>
                      <a:pt x="402" y="102"/>
                    </a:lnTo>
                    <a:lnTo>
                      <a:pt x="390" y="126"/>
                    </a:lnTo>
                    <a:lnTo>
                      <a:pt x="372" y="132"/>
                    </a:lnTo>
                    <a:lnTo>
                      <a:pt x="372" y="150"/>
                    </a:lnTo>
                    <a:lnTo>
                      <a:pt x="294" y="162"/>
                    </a:lnTo>
                    <a:lnTo>
                      <a:pt x="132" y="174"/>
                    </a:lnTo>
                    <a:lnTo>
                      <a:pt x="0" y="180"/>
                    </a:lnTo>
                    <a:lnTo>
                      <a:pt x="12" y="168"/>
                    </a:lnTo>
                    <a:lnTo>
                      <a:pt x="0" y="150"/>
                    </a:lnTo>
                    <a:lnTo>
                      <a:pt x="18" y="138"/>
                    </a:lnTo>
                    <a:lnTo>
                      <a:pt x="18" y="126"/>
                    </a:lnTo>
                    <a:lnTo>
                      <a:pt x="30" y="108"/>
                    </a:lnTo>
                    <a:lnTo>
                      <a:pt x="30" y="102"/>
                    </a:lnTo>
                    <a:lnTo>
                      <a:pt x="36" y="54"/>
                    </a:lnTo>
                    <a:lnTo>
                      <a:pt x="42" y="60"/>
                    </a:lnTo>
                    <a:lnTo>
                      <a:pt x="126" y="54"/>
                    </a:lnTo>
                    <a:lnTo>
                      <a:pt x="126" y="42"/>
                    </a:lnTo>
                    <a:lnTo>
                      <a:pt x="402" y="18"/>
                    </a:lnTo>
                    <a:lnTo>
                      <a:pt x="522"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08" name="Freeform 484"/>
              <p:cNvSpPr>
                <a:spLocks noChangeAspect="1"/>
              </p:cNvSpPr>
              <p:nvPr/>
            </p:nvSpPr>
            <p:spPr bwMode="auto">
              <a:xfrm>
                <a:off x="3279" y="2232"/>
                <a:ext cx="522" cy="180"/>
              </a:xfrm>
              <a:custGeom>
                <a:avLst/>
                <a:gdLst>
                  <a:gd name="T0" fmla="*/ 522 w 522"/>
                  <a:gd name="T1" fmla="*/ 0 h 180"/>
                  <a:gd name="T2" fmla="*/ 522 w 522"/>
                  <a:gd name="T3" fmla="*/ 24 h 180"/>
                  <a:gd name="T4" fmla="*/ 504 w 522"/>
                  <a:gd name="T5" fmla="*/ 42 h 180"/>
                  <a:gd name="T6" fmla="*/ 474 w 522"/>
                  <a:gd name="T7" fmla="*/ 60 h 180"/>
                  <a:gd name="T8" fmla="*/ 468 w 522"/>
                  <a:gd name="T9" fmla="*/ 54 h 180"/>
                  <a:gd name="T10" fmla="*/ 450 w 522"/>
                  <a:gd name="T11" fmla="*/ 78 h 180"/>
                  <a:gd name="T12" fmla="*/ 402 w 522"/>
                  <a:gd name="T13" fmla="*/ 102 h 180"/>
                  <a:gd name="T14" fmla="*/ 390 w 522"/>
                  <a:gd name="T15" fmla="*/ 126 h 180"/>
                  <a:gd name="T16" fmla="*/ 372 w 522"/>
                  <a:gd name="T17" fmla="*/ 132 h 180"/>
                  <a:gd name="T18" fmla="*/ 372 w 522"/>
                  <a:gd name="T19" fmla="*/ 150 h 180"/>
                  <a:gd name="T20" fmla="*/ 294 w 522"/>
                  <a:gd name="T21" fmla="*/ 162 h 180"/>
                  <a:gd name="T22" fmla="*/ 132 w 522"/>
                  <a:gd name="T23" fmla="*/ 174 h 180"/>
                  <a:gd name="T24" fmla="*/ 0 w 522"/>
                  <a:gd name="T25" fmla="*/ 180 h 180"/>
                  <a:gd name="T26" fmla="*/ 12 w 522"/>
                  <a:gd name="T27" fmla="*/ 168 h 180"/>
                  <a:gd name="T28" fmla="*/ 0 w 522"/>
                  <a:gd name="T29" fmla="*/ 150 h 180"/>
                  <a:gd name="T30" fmla="*/ 18 w 522"/>
                  <a:gd name="T31" fmla="*/ 138 h 180"/>
                  <a:gd name="T32" fmla="*/ 18 w 522"/>
                  <a:gd name="T33" fmla="*/ 126 h 180"/>
                  <a:gd name="T34" fmla="*/ 30 w 522"/>
                  <a:gd name="T35" fmla="*/ 108 h 180"/>
                  <a:gd name="T36" fmla="*/ 30 w 522"/>
                  <a:gd name="T37" fmla="*/ 102 h 180"/>
                  <a:gd name="T38" fmla="*/ 36 w 522"/>
                  <a:gd name="T39" fmla="*/ 54 h 180"/>
                  <a:gd name="T40" fmla="*/ 42 w 522"/>
                  <a:gd name="T41" fmla="*/ 60 h 180"/>
                  <a:gd name="T42" fmla="*/ 126 w 522"/>
                  <a:gd name="T43" fmla="*/ 54 h 180"/>
                  <a:gd name="T44" fmla="*/ 126 w 522"/>
                  <a:gd name="T45" fmla="*/ 42 h 180"/>
                  <a:gd name="T46" fmla="*/ 402 w 522"/>
                  <a:gd name="T47" fmla="*/ 18 h 180"/>
                  <a:gd name="T48" fmla="*/ 522 w 522"/>
                  <a:gd name="T49" fmla="*/ 0 h 180"/>
                  <a:gd name="T50" fmla="*/ 522 w 522"/>
                  <a:gd name="T51" fmla="*/ 6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2"/>
                  <a:gd name="T79" fmla="*/ 0 h 180"/>
                  <a:gd name="T80" fmla="*/ 522 w 522"/>
                  <a:gd name="T81" fmla="*/ 180 h 1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2" h="180">
                    <a:moveTo>
                      <a:pt x="522" y="0"/>
                    </a:moveTo>
                    <a:lnTo>
                      <a:pt x="522" y="24"/>
                    </a:lnTo>
                    <a:lnTo>
                      <a:pt x="504" y="42"/>
                    </a:lnTo>
                    <a:lnTo>
                      <a:pt x="474" y="60"/>
                    </a:lnTo>
                    <a:lnTo>
                      <a:pt x="468" y="54"/>
                    </a:lnTo>
                    <a:lnTo>
                      <a:pt x="450" y="78"/>
                    </a:lnTo>
                    <a:lnTo>
                      <a:pt x="402" y="102"/>
                    </a:lnTo>
                    <a:lnTo>
                      <a:pt x="390" y="126"/>
                    </a:lnTo>
                    <a:lnTo>
                      <a:pt x="372" y="132"/>
                    </a:lnTo>
                    <a:lnTo>
                      <a:pt x="372" y="150"/>
                    </a:lnTo>
                    <a:lnTo>
                      <a:pt x="294" y="162"/>
                    </a:lnTo>
                    <a:lnTo>
                      <a:pt x="132" y="174"/>
                    </a:lnTo>
                    <a:lnTo>
                      <a:pt x="0" y="180"/>
                    </a:lnTo>
                    <a:lnTo>
                      <a:pt x="12" y="168"/>
                    </a:lnTo>
                    <a:lnTo>
                      <a:pt x="0" y="150"/>
                    </a:lnTo>
                    <a:lnTo>
                      <a:pt x="18" y="138"/>
                    </a:lnTo>
                    <a:lnTo>
                      <a:pt x="18" y="126"/>
                    </a:lnTo>
                    <a:lnTo>
                      <a:pt x="30" y="108"/>
                    </a:lnTo>
                    <a:lnTo>
                      <a:pt x="30" y="102"/>
                    </a:lnTo>
                    <a:lnTo>
                      <a:pt x="36" y="54"/>
                    </a:lnTo>
                    <a:lnTo>
                      <a:pt x="42" y="60"/>
                    </a:lnTo>
                    <a:lnTo>
                      <a:pt x="126" y="54"/>
                    </a:lnTo>
                    <a:lnTo>
                      <a:pt x="126" y="42"/>
                    </a:lnTo>
                    <a:lnTo>
                      <a:pt x="402" y="18"/>
                    </a:lnTo>
                    <a:lnTo>
                      <a:pt x="522" y="0"/>
                    </a:lnTo>
                    <a:lnTo>
                      <a:pt x="522"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09" name="Freeform 485"/>
              <p:cNvSpPr>
                <a:spLocks noChangeAspect="1"/>
              </p:cNvSpPr>
              <p:nvPr/>
            </p:nvSpPr>
            <p:spPr bwMode="auto">
              <a:xfrm>
                <a:off x="2211" y="2292"/>
                <a:ext cx="864" cy="834"/>
              </a:xfrm>
              <a:custGeom>
                <a:avLst/>
                <a:gdLst>
                  <a:gd name="T0" fmla="*/ 828 w 864"/>
                  <a:gd name="T1" fmla="*/ 246 h 834"/>
                  <a:gd name="T2" fmla="*/ 864 w 864"/>
                  <a:gd name="T3" fmla="*/ 438 h 834"/>
                  <a:gd name="T4" fmla="*/ 858 w 864"/>
                  <a:gd name="T5" fmla="*/ 516 h 834"/>
                  <a:gd name="T6" fmla="*/ 846 w 864"/>
                  <a:gd name="T7" fmla="*/ 540 h 834"/>
                  <a:gd name="T8" fmla="*/ 804 w 864"/>
                  <a:gd name="T9" fmla="*/ 558 h 834"/>
                  <a:gd name="T10" fmla="*/ 792 w 864"/>
                  <a:gd name="T11" fmla="*/ 534 h 834"/>
                  <a:gd name="T12" fmla="*/ 768 w 864"/>
                  <a:gd name="T13" fmla="*/ 540 h 834"/>
                  <a:gd name="T14" fmla="*/ 756 w 864"/>
                  <a:gd name="T15" fmla="*/ 582 h 834"/>
                  <a:gd name="T16" fmla="*/ 678 w 864"/>
                  <a:gd name="T17" fmla="*/ 648 h 834"/>
                  <a:gd name="T18" fmla="*/ 684 w 864"/>
                  <a:gd name="T19" fmla="*/ 630 h 834"/>
                  <a:gd name="T20" fmla="*/ 678 w 864"/>
                  <a:gd name="T21" fmla="*/ 630 h 834"/>
                  <a:gd name="T22" fmla="*/ 666 w 864"/>
                  <a:gd name="T23" fmla="*/ 630 h 834"/>
                  <a:gd name="T24" fmla="*/ 660 w 864"/>
                  <a:gd name="T25" fmla="*/ 642 h 834"/>
                  <a:gd name="T26" fmla="*/ 654 w 864"/>
                  <a:gd name="T27" fmla="*/ 654 h 834"/>
                  <a:gd name="T28" fmla="*/ 642 w 864"/>
                  <a:gd name="T29" fmla="*/ 660 h 834"/>
                  <a:gd name="T30" fmla="*/ 636 w 864"/>
                  <a:gd name="T31" fmla="*/ 654 h 834"/>
                  <a:gd name="T32" fmla="*/ 624 w 864"/>
                  <a:gd name="T33" fmla="*/ 684 h 834"/>
                  <a:gd name="T34" fmla="*/ 606 w 864"/>
                  <a:gd name="T35" fmla="*/ 690 h 834"/>
                  <a:gd name="T36" fmla="*/ 612 w 864"/>
                  <a:gd name="T37" fmla="*/ 702 h 834"/>
                  <a:gd name="T38" fmla="*/ 594 w 864"/>
                  <a:gd name="T39" fmla="*/ 732 h 834"/>
                  <a:gd name="T40" fmla="*/ 588 w 864"/>
                  <a:gd name="T41" fmla="*/ 732 h 834"/>
                  <a:gd name="T42" fmla="*/ 576 w 864"/>
                  <a:gd name="T43" fmla="*/ 732 h 834"/>
                  <a:gd name="T44" fmla="*/ 594 w 864"/>
                  <a:gd name="T45" fmla="*/ 768 h 834"/>
                  <a:gd name="T46" fmla="*/ 546 w 864"/>
                  <a:gd name="T47" fmla="*/ 828 h 834"/>
                  <a:gd name="T48" fmla="*/ 462 w 864"/>
                  <a:gd name="T49" fmla="*/ 750 h 834"/>
                  <a:gd name="T50" fmla="*/ 408 w 864"/>
                  <a:gd name="T51" fmla="*/ 654 h 834"/>
                  <a:gd name="T52" fmla="*/ 336 w 864"/>
                  <a:gd name="T53" fmla="*/ 534 h 834"/>
                  <a:gd name="T54" fmla="*/ 252 w 864"/>
                  <a:gd name="T55" fmla="*/ 528 h 834"/>
                  <a:gd name="T56" fmla="*/ 216 w 864"/>
                  <a:gd name="T57" fmla="*/ 582 h 834"/>
                  <a:gd name="T58" fmla="*/ 126 w 864"/>
                  <a:gd name="T59" fmla="*/ 528 h 834"/>
                  <a:gd name="T60" fmla="*/ 6 w 864"/>
                  <a:gd name="T61" fmla="*/ 342 h 834"/>
                  <a:gd name="T62" fmla="*/ 234 w 864"/>
                  <a:gd name="T63" fmla="*/ 348 h 834"/>
                  <a:gd name="T64" fmla="*/ 456 w 864"/>
                  <a:gd name="T65" fmla="*/ 12 h 834"/>
                  <a:gd name="T66" fmla="*/ 468 w 864"/>
                  <a:gd name="T67" fmla="*/ 174 h 834"/>
                  <a:gd name="T68" fmla="*/ 498 w 864"/>
                  <a:gd name="T69" fmla="*/ 192 h 834"/>
                  <a:gd name="T70" fmla="*/ 564 w 864"/>
                  <a:gd name="T71" fmla="*/ 198 h 834"/>
                  <a:gd name="T72" fmla="*/ 594 w 864"/>
                  <a:gd name="T73" fmla="*/ 210 h 834"/>
                  <a:gd name="T74" fmla="*/ 624 w 864"/>
                  <a:gd name="T75" fmla="*/ 216 h 834"/>
                  <a:gd name="T76" fmla="*/ 642 w 864"/>
                  <a:gd name="T77" fmla="*/ 216 h 834"/>
                  <a:gd name="T78" fmla="*/ 660 w 864"/>
                  <a:gd name="T79" fmla="*/ 216 h 834"/>
                  <a:gd name="T80" fmla="*/ 750 w 864"/>
                  <a:gd name="T81" fmla="*/ 210 h 834"/>
                  <a:gd name="T82" fmla="*/ 798 w 864"/>
                  <a:gd name="T83" fmla="*/ 234 h 8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4"/>
                  <a:gd name="T127" fmla="*/ 0 h 834"/>
                  <a:gd name="T128" fmla="*/ 864 w 864"/>
                  <a:gd name="T129" fmla="*/ 834 h 8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4" h="834">
                    <a:moveTo>
                      <a:pt x="798" y="234"/>
                    </a:moveTo>
                    <a:lnTo>
                      <a:pt x="828" y="246"/>
                    </a:lnTo>
                    <a:lnTo>
                      <a:pt x="828" y="366"/>
                    </a:lnTo>
                    <a:lnTo>
                      <a:pt x="864" y="438"/>
                    </a:lnTo>
                    <a:lnTo>
                      <a:pt x="852" y="474"/>
                    </a:lnTo>
                    <a:lnTo>
                      <a:pt x="858" y="516"/>
                    </a:lnTo>
                    <a:lnTo>
                      <a:pt x="840" y="534"/>
                    </a:lnTo>
                    <a:lnTo>
                      <a:pt x="846" y="540"/>
                    </a:lnTo>
                    <a:lnTo>
                      <a:pt x="786" y="570"/>
                    </a:lnTo>
                    <a:lnTo>
                      <a:pt x="804" y="558"/>
                    </a:lnTo>
                    <a:lnTo>
                      <a:pt x="786" y="558"/>
                    </a:lnTo>
                    <a:lnTo>
                      <a:pt x="792" y="534"/>
                    </a:lnTo>
                    <a:lnTo>
                      <a:pt x="774" y="546"/>
                    </a:lnTo>
                    <a:lnTo>
                      <a:pt x="768" y="540"/>
                    </a:lnTo>
                    <a:lnTo>
                      <a:pt x="774" y="576"/>
                    </a:lnTo>
                    <a:lnTo>
                      <a:pt x="756" y="582"/>
                    </a:lnTo>
                    <a:lnTo>
                      <a:pt x="756" y="600"/>
                    </a:lnTo>
                    <a:lnTo>
                      <a:pt x="678" y="648"/>
                    </a:lnTo>
                    <a:lnTo>
                      <a:pt x="720" y="618"/>
                    </a:lnTo>
                    <a:lnTo>
                      <a:pt x="684" y="630"/>
                    </a:lnTo>
                    <a:lnTo>
                      <a:pt x="684" y="618"/>
                    </a:lnTo>
                    <a:lnTo>
                      <a:pt x="678" y="630"/>
                    </a:lnTo>
                    <a:lnTo>
                      <a:pt x="672" y="624"/>
                    </a:lnTo>
                    <a:lnTo>
                      <a:pt x="666" y="630"/>
                    </a:lnTo>
                    <a:lnTo>
                      <a:pt x="654" y="624"/>
                    </a:lnTo>
                    <a:lnTo>
                      <a:pt x="660" y="642"/>
                    </a:lnTo>
                    <a:lnTo>
                      <a:pt x="672" y="642"/>
                    </a:lnTo>
                    <a:lnTo>
                      <a:pt x="654" y="654"/>
                    </a:lnTo>
                    <a:lnTo>
                      <a:pt x="642" y="636"/>
                    </a:lnTo>
                    <a:lnTo>
                      <a:pt x="642" y="660"/>
                    </a:lnTo>
                    <a:lnTo>
                      <a:pt x="636" y="666"/>
                    </a:lnTo>
                    <a:lnTo>
                      <a:pt x="636" y="654"/>
                    </a:lnTo>
                    <a:lnTo>
                      <a:pt x="612" y="672"/>
                    </a:lnTo>
                    <a:lnTo>
                      <a:pt x="624" y="684"/>
                    </a:lnTo>
                    <a:lnTo>
                      <a:pt x="594" y="684"/>
                    </a:lnTo>
                    <a:lnTo>
                      <a:pt x="606" y="690"/>
                    </a:lnTo>
                    <a:lnTo>
                      <a:pt x="606" y="702"/>
                    </a:lnTo>
                    <a:lnTo>
                      <a:pt x="612" y="702"/>
                    </a:lnTo>
                    <a:lnTo>
                      <a:pt x="600" y="732"/>
                    </a:lnTo>
                    <a:lnTo>
                      <a:pt x="594" y="732"/>
                    </a:lnTo>
                    <a:lnTo>
                      <a:pt x="594" y="720"/>
                    </a:lnTo>
                    <a:lnTo>
                      <a:pt x="588" y="732"/>
                    </a:lnTo>
                    <a:lnTo>
                      <a:pt x="576" y="720"/>
                    </a:lnTo>
                    <a:lnTo>
                      <a:pt x="576" y="732"/>
                    </a:lnTo>
                    <a:lnTo>
                      <a:pt x="600" y="732"/>
                    </a:lnTo>
                    <a:lnTo>
                      <a:pt x="594" y="768"/>
                    </a:lnTo>
                    <a:lnTo>
                      <a:pt x="618" y="834"/>
                    </a:lnTo>
                    <a:lnTo>
                      <a:pt x="546" y="828"/>
                    </a:lnTo>
                    <a:lnTo>
                      <a:pt x="480" y="798"/>
                    </a:lnTo>
                    <a:lnTo>
                      <a:pt x="462" y="750"/>
                    </a:lnTo>
                    <a:lnTo>
                      <a:pt x="456" y="702"/>
                    </a:lnTo>
                    <a:lnTo>
                      <a:pt x="408" y="654"/>
                    </a:lnTo>
                    <a:lnTo>
                      <a:pt x="372" y="570"/>
                    </a:lnTo>
                    <a:lnTo>
                      <a:pt x="336" y="534"/>
                    </a:lnTo>
                    <a:lnTo>
                      <a:pt x="276" y="516"/>
                    </a:lnTo>
                    <a:lnTo>
                      <a:pt x="252" y="528"/>
                    </a:lnTo>
                    <a:lnTo>
                      <a:pt x="234" y="564"/>
                    </a:lnTo>
                    <a:lnTo>
                      <a:pt x="216" y="582"/>
                    </a:lnTo>
                    <a:lnTo>
                      <a:pt x="198" y="576"/>
                    </a:lnTo>
                    <a:lnTo>
                      <a:pt x="126" y="528"/>
                    </a:lnTo>
                    <a:lnTo>
                      <a:pt x="108" y="450"/>
                    </a:lnTo>
                    <a:lnTo>
                      <a:pt x="6" y="342"/>
                    </a:lnTo>
                    <a:lnTo>
                      <a:pt x="0" y="330"/>
                    </a:lnTo>
                    <a:lnTo>
                      <a:pt x="234" y="348"/>
                    </a:lnTo>
                    <a:lnTo>
                      <a:pt x="264" y="0"/>
                    </a:lnTo>
                    <a:lnTo>
                      <a:pt x="456" y="12"/>
                    </a:lnTo>
                    <a:lnTo>
                      <a:pt x="444" y="162"/>
                    </a:lnTo>
                    <a:lnTo>
                      <a:pt x="468" y="174"/>
                    </a:lnTo>
                    <a:lnTo>
                      <a:pt x="486" y="174"/>
                    </a:lnTo>
                    <a:lnTo>
                      <a:pt x="498" y="192"/>
                    </a:lnTo>
                    <a:lnTo>
                      <a:pt x="540" y="204"/>
                    </a:lnTo>
                    <a:lnTo>
                      <a:pt x="564" y="198"/>
                    </a:lnTo>
                    <a:lnTo>
                      <a:pt x="582" y="222"/>
                    </a:lnTo>
                    <a:lnTo>
                      <a:pt x="594" y="210"/>
                    </a:lnTo>
                    <a:lnTo>
                      <a:pt x="612" y="228"/>
                    </a:lnTo>
                    <a:lnTo>
                      <a:pt x="624" y="216"/>
                    </a:lnTo>
                    <a:lnTo>
                      <a:pt x="630" y="234"/>
                    </a:lnTo>
                    <a:lnTo>
                      <a:pt x="642" y="216"/>
                    </a:lnTo>
                    <a:lnTo>
                      <a:pt x="648" y="222"/>
                    </a:lnTo>
                    <a:lnTo>
                      <a:pt x="660" y="216"/>
                    </a:lnTo>
                    <a:lnTo>
                      <a:pt x="678" y="234"/>
                    </a:lnTo>
                    <a:lnTo>
                      <a:pt x="750" y="210"/>
                    </a:lnTo>
                    <a:lnTo>
                      <a:pt x="798" y="240"/>
                    </a:lnTo>
                    <a:lnTo>
                      <a:pt x="798" y="23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10" name="Freeform 486"/>
              <p:cNvSpPr>
                <a:spLocks noChangeAspect="1"/>
              </p:cNvSpPr>
              <p:nvPr/>
            </p:nvSpPr>
            <p:spPr bwMode="auto">
              <a:xfrm>
                <a:off x="2211" y="2292"/>
                <a:ext cx="864" cy="834"/>
              </a:xfrm>
              <a:custGeom>
                <a:avLst/>
                <a:gdLst>
                  <a:gd name="T0" fmla="*/ 828 w 864"/>
                  <a:gd name="T1" fmla="*/ 246 h 834"/>
                  <a:gd name="T2" fmla="*/ 864 w 864"/>
                  <a:gd name="T3" fmla="*/ 438 h 834"/>
                  <a:gd name="T4" fmla="*/ 858 w 864"/>
                  <a:gd name="T5" fmla="*/ 516 h 834"/>
                  <a:gd name="T6" fmla="*/ 846 w 864"/>
                  <a:gd name="T7" fmla="*/ 540 h 834"/>
                  <a:gd name="T8" fmla="*/ 804 w 864"/>
                  <a:gd name="T9" fmla="*/ 558 h 834"/>
                  <a:gd name="T10" fmla="*/ 792 w 864"/>
                  <a:gd name="T11" fmla="*/ 534 h 834"/>
                  <a:gd name="T12" fmla="*/ 768 w 864"/>
                  <a:gd name="T13" fmla="*/ 540 h 834"/>
                  <a:gd name="T14" fmla="*/ 756 w 864"/>
                  <a:gd name="T15" fmla="*/ 582 h 834"/>
                  <a:gd name="T16" fmla="*/ 678 w 864"/>
                  <a:gd name="T17" fmla="*/ 648 h 834"/>
                  <a:gd name="T18" fmla="*/ 684 w 864"/>
                  <a:gd name="T19" fmla="*/ 630 h 834"/>
                  <a:gd name="T20" fmla="*/ 678 w 864"/>
                  <a:gd name="T21" fmla="*/ 630 h 834"/>
                  <a:gd name="T22" fmla="*/ 666 w 864"/>
                  <a:gd name="T23" fmla="*/ 630 h 834"/>
                  <a:gd name="T24" fmla="*/ 660 w 864"/>
                  <a:gd name="T25" fmla="*/ 642 h 834"/>
                  <a:gd name="T26" fmla="*/ 654 w 864"/>
                  <a:gd name="T27" fmla="*/ 654 h 834"/>
                  <a:gd name="T28" fmla="*/ 642 w 864"/>
                  <a:gd name="T29" fmla="*/ 660 h 834"/>
                  <a:gd name="T30" fmla="*/ 636 w 864"/>
                  <a:gd name="T31" fmla="*/ 654 h 834"/>
                  <a:gd name="T32" fmla="*/ 624 w 864"/>
                  <a:gd name="T33" fmla="*/ 684 h 834"/>
                  <a:gd name="T34" fmla="*/ 606 w 864"/>
                  <a:gd name="T35" fmla="*/ 690 h 834"/>
                  <a:gd name="T36" fmla="*/ 612 w 864"/>
                  <a:gd name="T37" fmla="*/ 702 h 834"/>
                  <a:gd name="T38" fmla="*/ 594 w 864"/>
                  <a:gd name="T39" fmla="*/ 732 h 834"/>
                  <a:gd name="T40" fmla="*/ 588 w 864"/>
                  <a:gd name="T41" fmla="*/ 732 h 834"/>
                  <a:gd name="T42" fmla="*/ 576 w 864"/>
                  <a:gd name="T43" fmla="*/ 732 h 834"/>
                  <a:gd name="T44" fmla="*/ 594 w 864"/>
                  <a:gd name="T45" fmla="*/ 768 h 834"/>
                  <a:gd name="T46" fmla="*/ 546 w 864"/>
                  <a:gd name="T47" fmla="*/ 828 h 834"/>
                  <a:gd name="T48" fmla="*/ 462 w 864"/>
                  <a:gd name="T49" fmla="*/ 750 h 834"/>
                  <a:gd name="T50" fmla="*/ 408 w 864"/>
                  <a:gd name="T51" fmla="*/ 654 h 834"/>
                  <a:gd name="T52" fmla="*/ 336 w 864"/>
                  <a:gd name="T53" fmla="*/ 534 h 834"/>
                  <a:gd name="T54" fmla="*/ 252 w 864"/>
                  <a:gd name="T55" fmla="*/ 528 h 834"/>
                  <a:gd name="T56" fmla="*/ 216 w 864"/>
                  <a:gd name="T57" fmla="*/ 582 h 834"/>
                  <a:gd name="T58" fmla="*/ 126 w 864"/>
                  <a:gd name="T59" fmla="*/ 528 h 834"/>
                  <a:gd name="T60" fmla="*/ 6 w 864"/>
                  <a:gd name="T61" fmla="*/ 342 h 834"/>
                  <a:gd name="T62" fmla="*/ 234 w 864"/>
                  <a:gd name="T63" fmla="*/ 348 h 834"/>
                  <a:gd name="T64" fmla="*/ 456 w 864"/>
                  <a:gd name="T65" fmla="*/ 12 h 834"/>
                  <a:gd name="T66" fmla="*/ 468 w 864"/>
                  <a:gd name="T67" fmla="*/ 174 h 834"/>
                  <a:gd name="T68" fmla="*/ 498 w 864"/>
                  <a:gd name="T69" fmla="*/ 192 h 834"/>
                  <a:gd name="T70" fmla="*/ 564 w 864"/>
                  <a:gd name="T71" fmla="*/ 198 h 834"/>
                  <a:gd name="T72" fmla="*/ 594 w 864"/>
                  <a:gd name="T73" fmla="*/ 210 h 834"/>
                  <a:gd name="T74" fmla="*/ 624 w 864"/>
                  <a:gd name="T75" fmla="*/ 216 h 834"/>
                  <a:gd name="T76" fmla="*/ 642 w 864"/>
                  <a:gd name="T77" fmla="*/ 216 h 834"/>
                  <a:gd name="T78" fmla="*/ 660 w 864"/>
                  <a:gd name="T79" fmla="*/ 216 h 834"/>
                  <a:gd name="T80" fmla="*/ 750 w 864"/>
                  <a:gd name="T81" fmla="*/ 210 h 834"/>
                  <a:gd name="T82" fmla="*/ 798 w 864"/>
                  <a:gd name="T83" fmla="*/ 234 h 8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4"/>
                  <a:gd name="T127" fmla="*/ 0 h 834"/>
                  <a:gd name="T128" fmla="*/ 864 w 864"/>
                  <a:gd name="T129" fmla="*/ 834 h 8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4" h="834">
                    <a:moveTo>
                      <a:pt x="798" y="234"/>
                    </a:moveTo>
                    <a:lnTo>
                      <a:pt x="828" y="246"/>
                    </a:lnTo>
                    <a:lnTo>
                      <a:pt x="828" y="366"/>
                    </a:lnTo>
                    <a:lnTo>
                      <a:pt x="864" y="438"/>
                    </a:lnTo>
                    <a:lnTo>
                      <a:pt x="852" y="474"/>
                    </a:lnTo>
                    <a:lnTo>
                      <a:pt x="858" y="516"/>
                    </a:lnTo>
                    <a:lnTo>
                      <a:pt x="840" y="534"/>
                    </a:lnTo>
                    <a:lnTo>
                      <a:pt x="846" y="540"/>
                    </a:lnTo>
                    <a:lnTo>
                      <a:pt x="786" y="570"/>
                    </a:lnTo>
                    <a:lnTo>
                      <a:pt x="804" y="558"/>
                    </a:lnTo>
                    <a:lnTo>
                      <a:pt x="786" y="558"/>
                    </a:lnTo>
                    <a:lnTo>
                      <a:pt x="792" y="534"/>
                    </a:lnTo>
                    <a:lnTo>
                      <a:pt x="774" y="546"/>
                    </a:lnTo>
                    <a:lnTo>
                      <a:pt x="768" y="540"/>
                    </a:lnTo>
                    <a:lnTo>
                      <a:pt x="774" y="576"/>
                    </a:lnTo>
                    <a:lnTo>
                      <a:pt x="756" y="582"/>
                    </a:lnTo>
                    <a:lnTo>
                      <a:pt x="756" y="600"/>
                    </a:lnTo>
                    <a:lnTo>
                      <a:pt x="678" y="648"/>
                    </a:lnTo>
                    <a:lnTo>
                      <a:pt x="720" y="618"/>
                    </a:lnTo>
                    <a:lnTo>
                      <a:pt x="684" y="630"/>
                    </a:lnTo>
                    <a:lnTo>
                      <a:pt x="684" y="618"/>
                    </a:lnTo>
                    <a:lnTo>
                      <a:pt x="678" y="630"/>
                    </a:lnTo>
                    <a:lnTo>
                      <a:pt x="672" y="624"/>
                    </a:lnTo>
                    <a:lnTo>
                      <a:pt x="666" y="630"/>
                    </a:lnTo>
                    <a:lnTo>
                      <a:pt x="654" y="624"/>
                    </a:lnTo>
                    <a:lnTo>
                      <a:pt x="660" y="642"/>
                    </a:lnTo>
                    <a:lnTo>
                      <a:pt x="672" y="642"/>
                    </a:lnTo>
                    <a:lnTo>
                      <a:pt x="654" y="654"/>
                    </a:lnTo>
                    <a:lnTo>
                      <a:pt x="642" y="636"/>
                    </a:lnTo>
                    <a:lnTo>
                      <a:pt x="642" y="660"/>
                    </a:lnTo>
                    <a:lnTo>
                      <a:pt x="636" y="666"/>
                    </a:lnTo>
                    <a:lnTo>
                      <a:pt x="636" y="654"/>
                    </a:lnTo>
                    <a:lnTo>
                      <a:pt x="612" y="672"/>
                    </a:lnTo>
                    <a:lnTo>
                      <a:pt x="624" y="684"/>
                    </a:lnTo>
                    <a:lnTo>
                      <a:pt x="594" y="684"/>
                    </a:lnTo>
                    <a:lnTo>
                      <a:pt x="606" y="690"/>
                    </a:lnTo>
                    <a:lnTo>
                      <a:pt x="606" y="702"/>
                    </a:lnTo>
                    <a:lnTo>
                      <a:pt x="612" y="702"/>
                    </a:lnTo>
                    <a:lnTo>
                      <a:pt x="600" y="732"/>
                    </a:lnTo>
                    <a:lnTo>
                      <a:pt x="594" y="732"/>
                    </a:lnTo>
                    <a:lnTo>
                      <a:pt x="594" y="720"/>
                    </a:lnTo>
                    <a:lnTo>
                      <a:pt x="588" y="732"/>
                    </a:lnTo>
                    <a:lnTo>
                      <a:pt x="576" y="720"/>
                    </a:lnTo>
                    <a:lnTo>
                      <a:pt x="576" y="732"/>
                    </a:lnTo>
                    <a:lnTo>
                      <a:pt x="600" y="732"/>
                    </a:lnTo>
                    <a:lnTo>
                      <a:pt x="594" y="768"/>
                    </a:lnTo>
                    <a:lnTo>
                      <a:pt x="618" y="834"/>
                    </a:lnTo>
                    <a:lnTo>
                      <a:pt x="546" y="828"/>
                    </a:lnTo>
                    <a:lnTo>
                      <a:pt x="480" y="798"/>
                    </a:lnTo>
                    <a:lnTo>
                      <a:pt x="462" y="750"/>
                    </a:lnTo>
                    <a:lnTo>
                      <a:pt x="456" y="702"/>
                    </a:lnTo>
                    <a:lnTo>
                      <a:pt x="408" y="654"/>
                    </a:lnTo>
                    <a:lnTo>
                      <a:pt x="372" y="570"/>
                    </a:lnTo>
                    <a:lnTo>
                      <a:pt x="336" y="534"/>
                    </a:lnTo>
                    <a:lnTo>
                      <a:pt x="276" y="516"/>
                    </a:lnTo>
                    <a:lnTo>
                      <a:pt x="252" y="528"/>
                    </a:lnTo>
                    <a:lnTo>
                      <a:pt x="234" y="564"/>
                    </a:lnTo>
                    <a:lnTo>
                      <a:pt x="216" y="582"/>
                    </a:lnTo>
                    <a:lnTo>
                      <a:pt x="198" y="576"/>
                    </a:lnTo>
                    <a:lnTo>
                      <a:pt x="126" y="528"/>
                    </a:lnTo>
                    <a:lnTo>
                      <a:pt x="108" y="450"/>
                    </a:lnTo>
                    <a:lnTo>
                      <a:pt x="6" y="342"/>
                    </a:lnTo>
                    <a:lnTo>
                      <a:pt x="0" y="330"/>
                    </a:lnTo>
                    <a:lnTo>
                      <a:pt x="234" y="348"/>
                    </a:lnTo>
                    <a:lnTo>
                      <a:pt x="264" y="0"/>
                    </a:lnTo>
                    <a:lnTo>
                      <a:pt x="456" y="12"/>
                    </a:lnTo>
                    <a:lnTo>
                      <a:pt x="444" y="162"/>
                    </a:lnTo>
                    <a:lnTo>
                      <a:pt x="468" y="174"/>
                    </a:lnTo>
                    <a:lnTo>
                      <a:pt x="486" y="174"/>
                    </a:lnTo>
                    <a:lnTo>
                      <a:pt x="498" y="192"/>
                    </a:lnTo>
                    <a:lnTo>
                      <a:pt x="540" y="204"/>
                    </a:lnTo>
                    <a:lnTo>
                      <a:pt x="564" y="198"/>
                    </a:lnTo>
                    <a:lnTo>
                      <a:pt x="582" y="222"/>
                    </a:lnTo>
                    <a:lnTo>
                      <a:pt x="594" y="210"/>
                    </a:lnTo>
                    <a:lnTo>
                      <a:pt x="612" y="228"/>
                    </a:lnTo>
                    <a:lnTo>
                      <a:pt x="624" y="216"/>
                    </a:lnTo>
                    <a:lnTo>
                      <a:pt x="630" y="234"/>
                    </a:lnTo>
                    <a:lnTo>
                      <a:pt x="642" y="216"/>
                    </a:lnTo>
                    <a:lnTo>
                      <a:pt x="648" y="222"/>
                    </a:lnTo>
                    <a:lnTo>
                      <a:pt x="660" y="216"/>
                    </a:lnTo>
                    <a:lnTo>
                      <a:pt x="678" y="234"/>
                    </a:lnTo>
                    <a:lnTo>
                      <a:pt x="750" y="210"/>
                    </a:lnTo>
                    <a:lnTo>
                      <a:pt x="798" y="240"/>
                    </a:lnTo>
                    <a:lnTo>
                      <a:pt x="798" y="234"/>
                    </a:lnTo>
                    <a:lnTo>
                      <a:pt x="798" y="24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11" name="Freeform 487"/>
              <p:cNvSpPr>
                <a:spLocks noChangeAspect="1"/>
              </p:cNvSpPr>
              <p:nvPr/>
            </p:nvSpPr>
            <p:spPr bwMode="auto">
              <a:xfrm>
                <a:off x="1803" y="1776"/>
                <a:ext cx="348" cy="438"/>
              </a:xfrm>
              <a:custGeom>
                <a:avLst/>
                <a:gdLst>
                  <a:gd name="T0" fmla="*/ 306 w 348"/>
                  <a:gd name="T1" fmla="*/ 438 h 438"/>
                  <a:gd name="T2" fmla="*/ 0 w 348"/>
                  <a:gd name="T3" fmla="*/ 384 h 438"/>
                  <a:gd name="T4" fmla="*/ 78 w 348"/>
                  <a:gd name="T5" fmla="*/ 0 h 438"/>
                  <a:gd name="T6" fmla="*/ 132 w 348"/>
                  <a:gd name="T7" fmla="*/ 12 h 438"/>
                  <a:gd name="T8" fmla="*/ 246 w 348"/>
                  <a:gd name="T9" fmla="*/ 30 h 438"/>
                  <a:gd name="T10" fmla="*/ 234 w 348"/>
                  <a:gd name="T11" fmla="*/ 108 h 438"/>
                  <a:gd name="T12" fmla="*/ 348 w 348"/>
                  <a:gd name="T13" fmla="*/ 126 h 438"/>
                  <a:gd name="T14" fmla="*/ 312 w 348"/>
                  <a:gd name="T15" fmla="*/ 390 h 438"/>
                  <a:gd name="T16" fmla="*/ 306 w 348"/>
                  <a:gd name="T17" fmla="*/ 438 h 4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438"/>
                  <a:gd name="T29" fmla="*/ 348 w 348"/>
                  <a:gd name="T30" fmla="*/ 438 h 4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438">
                    <a:moveTo>
                      <a:pt x="306" y="438"/>
                    </a:moveTo>
                    <a:lnTo>
                      <a:pt x="0" y="384"/>
                    </a:lnTo>
                    <a:lnTo>
                      <a:pt x="78" y="0"/>
                    </a:lnTo>
                    <a:lnTo>
                      <a:pt x="132" y="12"/>
                    </a:lnTo>
                    <a:lnTo>
                      <a:pt x="246" y="30"/>
                    </a:lnTo>
                    <a:lnTo>
                      <a:pt x="234" y="108"/>
                    </a:lnTo>
                    <a:lnTo>
                      <a:pt x="348" y="126"/>
                    </a:lnTo>
                    <a:lnTo>
                      <a:pt x="312" y="390"/>
                    </a:lnTo>
                    <a:lnTo>
                      <a:pt x="306" y="43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12" name="Freeform 488"/>
              <p:cNvSpPr>
                <a:spLocks noChangeAspect="1"/>
              </p:cNvSpPr>
              <p:nvPr/>
            </p:nvSpPr>
            <p:spPr bwMode="auto">
              <a:xfrm>
                <a:off x="1803" y="1776"/>
                <a:ext cx="348" cy="444"/>
              </a:xfrm>
              <a:custGeom>
                <a:avLst/>
                <a:gdLst>
                  <a:gd name="T0" fmla="*/ 306 w 348"/>
                  <a:gd name="T1" fmla="*/ 438 h 444"/>
                  <a:gd name="T2" fmla="*/ 0 w 348"/>
                  <a:gd name="T3" fmla="*/ 384 h 444"/>
                  <a:gd name="T4" fmla="*/ 78 w 348"/>
                  <a:gd name="T5" fmla="*/ 0 h 444"/>
                  <a:gd name="T6" fmla="*/ 132 w 348"/>
                  <a:gd name="T7" fmla="*/ 12 h 444"/>
                  <a:gd name="T8" fmla="*/ 246 w 348"/>
                  <a:gd name="T9" fmla="*/ 30 h 444"/>
                  <a:gd name="T10" fmla="*/ 234 w 348"/>
                  <a:gd name="T11" fmla="*/ 108 h 444"/>
                  <a:gd name="T12" fmla="*/ 348 w 348"/>
                  <a:gd name="T13" fmla="*/ 126 h 444"/>
                  <a:gd name="T14" fmla="*/ 312 w 348"/>
                  <a:gd name="T15" fmla="*/ 390 h 444"/>
                  <a:gd name="T16" fmla="*/ 306 w 348"/>
                  <a:gd name="T17" fmla="*/ 438 h 444"/>
                  <a:gd name="T18" fmla="*/ 306 w 348"/>
                  <a:gd name="T19" fmla="*/ 444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8"/>
                  <a:gd name="T31" fmla="*/ 0 h 444"/>
                  <a:gd name="T32" fmla="*/ 348 w 348"/>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8" h="444">
                    <a:moveTo>
                      <a:pt x="306" y="438"/>
                    </a:moveTo>
                    <a:lnTo>
                      <a:pt x="0" y="384"/>
                    </a:lnTo>
                    <a:lnTo>
                      <a:pt x="78" y="0"/>
                    </a:lnTo>
                    <a:lnTo>
                      <a:pt x="132" y="12"/>
                    </a:lnTo>
                    <a:lnTo>
                      <a:pt x="246" y="30"/>
                    </a:lnTo>
                    <a:lnTo>
                      <a:pt x="234" y="108"/>
                    </a:lnTo>
                    <a:lnTo>
                      <a:pt x="348" y="126"/>
                    </a:lnTo>
                    <a:lnTo>
                      <a:pt x="312" y="390"/>
                    </a:lnTo>
                    <a:lnTo>
                      <a:pt x="306" y="438"/>
                    </a:lnTo>
                    <a:lnTo>
                      <a:pt x="306" y="44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13" name="Freeform 489"/>
              <p:cNvSpPr>
                <a:spLocks noChangeAspect="1"/>
              </p:cNvSpPr>
              <p:nvPr/>
            </p:nvSpPr>
            <p:spPr bwMode="auto">
              <a:xfrm>
                <a:off x="4155" y="1470"/>
                <a:ext cx="102" cy="198"/>
              </a:xfrm>
              <a:custGeom>
                <a:avLst/>
                <a:gdLst>
                  <a:gd name="T0" fmla="*/ 90 w 102"/>
                  <a:gd name="T1" fmla="*/ 186 h 198"/>
                  <a:gd name="T2" fmla="*/ 66 w 102"/>
                  <a:gd name="T3" fmla="*/ 192 h 198"/>
                  <a:gd name="T4" fmla="*/ 48 w 102"/>
                  <a:gd name="T5" fmla="*/ 198 h 198"/>
                  <a:gd name="T6" fmla="*/ 42 w 102"/>
                  <a:gd name="T7" fmla="*/ 192 h 198"/>
                  <a:gd name="T8" fmla="*/ 30 w 102"/>
                  <a:gd name="T9" fmla="*/ 138 h 198"/>
                  <a:gd name="T10" fmla="*/ 24 w 102"/>
                  <a:gd name="T11" fmla="*/ 138 h 198"/>
                  <a:gd name="T12" fmla="*/ 12 w 102"/>
                  <a:gd name="T13" fmla="*/ 102 h 198"/>
                  <a:gd name="T14" fmla="*/ 0 w 102"/>
                  <a:gd name="T15" fmla="*/ 30 h 198"/>
                  <a:gd name="T16" fmla="*/ 96 w 102"/>
                  <a:gd name="T17" fmla="*/ 0 h 198"/>
                  <a:gd name="T18" fmla="*/ 102 w 102"/>
                  <a:gd name="T19" fmla="*/ 42 h 198"/>
                  <a:gd name="T20" fmla="*/ 84 w 102"/>
                  <a:gd name="T21" fmla="*/ 66 h 198"/>
                  <a:gd name="T22" fmla="*/ 78 w 102"/>
                  <a:gd name="T23" fmla="*/ 120 h 198"/>
                  <a:gd name="T24" fmla="*/ 90 w 102"/>
                  <a:gd name="T25" fmla="*/ 186 h 1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98"/>
                  <a:gd name="T41" fmla="*/ 102 w 102"/>
                  <a:gd name="T42" fmla="*/ 198 h 1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98">
                    <a:moveTo>
                      <a:pt x="90" y="186"/>
                    </a:moveTo>
                    <a:lnTo>
                      <a:pt x="66" y="192"/>
                    </a:lnTo>
                    <a:lnTo>
                      <a:pt x="48" y="198"/>
                    </a:lnTo>
                    <a:lnTo>
                      <a:pt x="42" y="192"/>
                    </a:lnTo>
                    <a:lnTo>
                      <a:pt x="30" y="138"/>
                    </a:lnTo>
                    <a:lnTo>
                      <a:pt x="24" y="138"/>
                    </a:lnTo>
                    <a:lnTo>
                      <a:pt x="12" y="102"/>
                    </a:lnTo>
                    <a:lnTo>
                      <a:pt x="0" y="30"/>
                    </a:lnTo>
                    <a:lnTo>
                      <a:pt x="96" y="0"/>
                    </a:lnTo>
                    <a:lnTo>
                      <a:pt x="102" y="42"/>
                    </a:lnTo>
                    <a:lnTo>
                      <a:pt x="84" y="66"/>
                    </a:lnTo>
                    <a:lnTo>
                      <a:pt x="78" y="120"/>
                    </a:lnTo>
                    <a:lnTo>
                      <a:pt x="90" y="18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14" name="Freeform 490"/>
              <p:cNvSpPr>
                <a:spLocks noChangeAspect="1"/>
              </p:cNvSpPr>
              <p:nvPr/>
            </p:nvSpPr>
            <p:spPr bwMode="auto">
              <a:xfrm>
                <a:off x="4155" y="1470"/>
                <a:ext cx="102" cy="198"/>
              </a:xfrm>
              <a:custGeom>
                <a:avLst/>
                <a:gdLst>
                  <a:gd name="T0" fmla="*/ 90 w 102"/>
                  <a:gd name="T1" fmla="*/ 186 h 198"/>
                  <a:gd name="T2" fmla="*/ 66 w 102"/>
                  <a:gd name="T3" fmla="*/ 192 h 198"/>
                  <a:gd name="T4" fmla="*/ 48 w 102"/>
                  <a:gd name="T5" fmla="*/ 198 h 198"/>
                  <a:gd name="T6" fmla="*/ 42 w 102"/>
                  <a:gd name="T7" fmla="*/ 192 h 198"/>
                  <a:gd name="T8" fmla="*/ 30 w 102"/>
                  <a:gd name="T9" fmla="*/ 138 h 198"/>
                  <a:gd name="T10" fmla="*/ 24 w 102"/>
                  <a:gd name="T11" fmla="*/ 138 h 198"/>
                  <a:gd name="T12" fmla="*/ 12 w 102"/>
                  <a:gd name="T13" fmla="*/ 102 h 198"/>
                  <a:gd name="T14" fmla="*/ 0 w 102"/>
                  <a:gd name="T15" fmla="*/ 30 h 198"/>
                  <a:gd name="T16" fmla="*/ 96 w 102"/>
                  <a:gd name="T17" fmla="*/ 0 h 198"/>
                  <a:gd name="T18" fmla="*/ 102 w 102"/>
                  <a:gd name="T19" fmla="*/ 42 h 198"/>
                  <a:gd name="T20" fmla="*/ 84 w 102"/>
                  <a:gd name="T21" fmla="*/ 66 h 198"/>
                  <a:gd name="T22" fmla="*/ 78 w 102"/>
                  <a:gd name="T23" fmla="*/ 120 h 198"/>
                  <a:gd name="T24" fmla="*/ 90 w 102"/>
                  <a:gd name="T25" fmla="*/ 186 h 198"/>
                  <a:gd name="T26" fmla="*/ 90 w 102"/>
                  <a:gd name="T27" fmla="*/ 192 h 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198"/>
                  <a:gd name="T44" fmla="*/ 102 w 102"/>
                  <a:gd name="T45" fmla="*/ 198 h 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198">
                    <a:moveTo>
                      <a:pt x="90" y="186"/>
                    </a:moveTo>
                    <a:lnTo>
                      <a:pt x="66" y="192"/>
                    </a:lnTo>
                    <a:lnTo>
                      <a:pt x="48" y="198"/>
                    </a:lnTo>
                    <a:lnTo>
                      <a:pt x="42" y="192"/>
                    </a:lnTo>
                    <a:lnTo>
                      <a:pt x="30" y="138"/>
                    </a:lnTo>
                    <a:lnTo>
                      <a:pt x="24" y="138"/>
                    </a:lnTo>
                    <a:lnTo>
                      <a:pt x="12" y="102"/>
                    </a:lnTo>
                    <a:lnTo>
                      <a:pt x="0" y="30"/>
                    </a:lnTo>
                    <a:lnTo>
                      <a:pt x="96" y="0"/>
                    </a:lnTo>
                    <a:lnTo>
                      <a:pt x="102" y="42"/>
                    </a:lnTo>
                    <a:lnTo>
                      <a:pt x="84" y="66"/>
                    </a:lnTo>
                    <a:lnTo>
                      <a:pt x="78" y="120"/>
                    </a:lnTo>
                    <a:lnTo>
                      <a:pt x="90" y="186"/>
                    </a:lnTo>
                    <a:lnTo>
                      <a:pt x="90" y="19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15" name="Freeform 491"/>
              <p:cNvSpPr>
                <a:spLocks noChangeAspect="1"/>
              </p:cNvSpPr>
              <p:nvPr/>
            </p:nvSpPr>
            <p:spPr bwMode="auto">
              <a:xfrm>
                <a:off x="4167" y="2052"/>
                <a:ext cx="6" cy="18"/>
              </a:xfrm>
              <a:custGeom>
                <a:avLst/>
                <a:gdLst>
                  <a:gd name="T0" fmla="*/ 6 w 6"/>
                  <a:gd name="T1" fmla="*/ 0 h 18"/>
                  <a:gd name="T2" fmla="*/ 0 w 6"/>
                  <a:gd name="T3" fmla="*/ 18 h 18"/>
                  <a:gd name="T4" fmla="*/ 0 w 6"/>
                  <a:gd name="T5" fmla="*/ 0 h 18"/>
                  <a:gd name="T6" fmla="*/ 6 w 6"/>
                  <a:gd name="T7" fmla="*/ 0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6" y="0"/>
                    </a:moveTo>
                    <a:lnTo>
                      <a:pt x="0" y="18"/>
                    </a:lnTo>
                    <a:lnTo>
                      <a:pt x="0" y="0"/>
                    </a:lnTo>
                    <a:lnTo>
                      <a:pt x="6"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16" name="Freeform 492"/>
              <p:cNvSpPr>
                <a:spLocks noChangeAspect="1"/>
              </p:cNvSpPr>
              <p:nvPr/>
            </p:nvSpPr>
            <p:spPr bwMode="auto">
              <a:xfrm>
                <a:off x="4167" y="2052"/>
                <a:ext cx="6" cy="18"/>
              </a:xfrm>
              <a:custGeom>
                <a:avLst/>
                <a:gdLst>
                  <a:gd name="T0" fmla="*/ 6 w 6"/>
                  <a:gd name="T1" fmla="*/ 0 h 18"/>
                  <a:gd name="T2" fmla="*/ 0 w 6"/>
                  <a:gd name="T3" fmla="*/ 18 h 18"/>
                  <a:gd name="T4" fmla="*/ 0 w 6"/>
                  <a:gd name="T5" fmla="*/ 0 h 18"/>
                  <a:gd name="T6" fmla="*/ 6 w 6"/>
                  <a:gd name="T7" fmla="*/ 0 h 18"/>
                  <a:gd name="T8" fmla="*/ 6 w 6"/>
                  <a:gd name="T9" fmla="*/ 6 h 18"/>
                  <a:gd name="T10" fmla="*/ 0 60000 65536"/>
                  <a:gd name="T11" fmla="*/ 0 60000 65536"/>
                  <a:gd name="T12" fmla="*/ 0 60000 65536"/>
                  <a:gd name="T13" fmla="*/ 0 60000 65536"/>
                  <a:gd name="T14" fmla="*/ 0 60000 65536"/>
                  <a:gd name="T15" fmla="*/ 0 w 6"/>
                  <a:gd name="T16" fmla="*/ 0 h 18"/>
                  <a:gd name="T17" fmla="*/ 6 w 6"/>
                  <a:gd name="T18" fmla="*/ 18 h 18"/>
                </a:gdLst>
                <a:ahLst/>
                <a:cxnLst>
                  <a:cxn ang="T10">
                    <a:pos x="T0" y="T1"/>
                  </a:cxn>
                  <a:cxn ang="T11">
                    <a:pos x="T2" y="T3"/>
                  </a:cxn>
                  <a:cxn ang="T12">
                    <a:pos x="T4" y="T5"/>
                  </a:cxn>
                  <a:cxn ang="T13">
                    <a:pos x="T6" y="T7"/>
                  </a:cxn>
                  <a:cxn ang="T14">
                    <a:pos x="T8" y="T9"/>
                  </a:cxn>
                </a:cxnLst>
                <a:rect l="T15" t="T16" r="T17" b="T18"/>
                <a:pathLst>
                  <a:path w="6" h="18">
                    <a:moveTo>
                      <a:pt x="6" y="0"/>
                    </a:moveTo>
                    <a:lnTo>
                      <a:pt x="0" y="18"/>
                    </a:lnTo>
                    <a:lnTo>
                      <a:pt x="0" y="0"/>
                    </a:lnTo>
                    <a:lnTo>
                      <a:pt x="6" y="0"/>
                    </a:lnTo>
                    <a:lnTo>
                      <a:pt x="6"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17" name="Freeform 493"/>
              <p:cNvSpPr>
                <a:spLocks noChangeAspect="1"/>
              </p:cNvSpPr>
              <p:nvPr/>
            </p:nvSpPr>
            <p:spPr bwMode="auto">
              <a:xfrm>
                <a:off x="4137" y="2052"/>
                <a:ext cx="24" cy="78"/>
              </a:xfrm>
              <a:custGeom>
                <a:avLst/>
                <a:gdLst>
                  <a:gd name="T0" fmla="*/ 24 w 24"/>
                  <a:gd name="T1" fmla="*/ 0 h 78"/>
                  <a:gd name="T2" fmla="*/ 6 w 24"/>
                  <a:gd name="T3" fmla="*/ 78 h 78"/>
                  <a:gd name="T4" fmla="*/ 0 w 24"/>
                  <a:gd name="T5" fmla="*/ 54 h 78"/>
                  <a:gd name="T6" fmla="*/ 12 w 24"/>
                  <a:gd name="T7" fmla="*/ 12 h 78"/>
                  <a:gd name="T8" fmla="*/ 12 w 24"/>
                  <a:gd name="T9" fmla="*/ 6 h 78"/>
                  <a:gd name="T10" fmla="*/ 24 w 24"/>
                  <a:gd name="T11" fmla="*/ 0 h 78"/>
                  <a:gd name="T12" fmla="*/ 0 60000 65536"/>
                  <a:gd name="T13" fmla="*/ 0 60000 65536"/>
                  <a:gd name="T14" fmla="*/ 0 60000 65536"/>
                  <a:gd name="T15" fmla="*/ 0 60000 65536"/>
                  <a:gd name="T16" fmla="*/ 0 60000 65536"/>
                  <a:gd name="T17" fmla="*/ 0 60000 65536"/>
                  <a:gd name="T18" fmla="*/ 0 w 24"/>
                  <a:gd name="T19" fmla="*/ 0 h 78"/>
                  <a:gd name="T20" fmla="*/ 24 w 24"/>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4" h="78">
                    <a:moveTo>
                      <a:pt x="24" y="0"/>
                    </a:moveTo>
                    <a:lnTo>
                      <a:pt x="6" y="78"/>
                    </a:lnTo>
                    <a:lnTo>
                      <a:pt x="0" y="54"/>
                    </a:lnTo>
                    <a:lnTo>
                      <a:pt x="12" y="12"/>
                    </a:lnTo>
                    <a:lnTo>
                      <a:pt x="12" y="6"/>
                    </a:lnTo>
                    <a:lnTo>
                      <a:pt x="24"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18" name="Freeform 494"/>
              <p:cNvSpPr>
                <a:spLocks noChangeAspect="1"/>
              </p:cNvSpPr>
              <p:nvPr/>
            </p:nvSpPr>
            <p:spPr bwMode="auto">
              <a:xfrm>
                <a:off x="4137" y="2052"/>
                <a:ext cx="24" cy="78"/>
              </a:xfrm>
              <a:custGeom>
                <a:avLst/>
                <a:gdLst>
                  <a:gd name="T0" fmla="*/ 24 w 24"/>
                  <a:gd name="T1" fmla="*/ 0 h 78"/>
                  <a:gd name="T2" fmla="*/ 6 w 24"/>
                  <a:gd name="T3" fmla="*/ 78 h 78"/>
                  <a:gd name="T4" fmla="*/ 0 w 24"/>
                  <a:gd name="T5" fmla="*/ 54 h 78"/>
                  <a:gd name="T6" fmla="*/ 12 w 24"/>
                  <a:gd name="T7" fmla="*/ 12 h 78"/>
                  <a:gd name="T8" fmla="*/ 12 w 24"/>
                  <a:gd name="T9" fmla="*/ 6 h 78"/>
                  <a:gd name="T10" fmla="*/ 24 w 24"/>
                  <a:gd name="T11" fmla="*/ 0 h 78"/>
                  <a:gd name="T12" fmla="*/ 24 w 24"/>
                  <a:gd name="T13" fmla="*/ 6 h 78"/>
                  <a:gd name="T14" fmla="*/ 0 60000 65536"/>
                  <a:gd name="T15" fmla="*/ 0 60000 65536"/>
                  <a:gd name="T16" fmla="*/ 0 60000 65536"/>
                  <a:gd name="T17" fmla="*/ 0 60000 65536"/>
                  <a:gd name="T18" fmla="*/ 0 60000 65536"/>
                  <a:gd name="T19" fmla="*/ 0 60000 65536"/>
                  <a:gd name="T20" fmla="*/ 0 60000 65536"/>
                  <a:gd name="T21" fmla="*/ 0 w 24"/>
                  <a:gd name="T22" fmla="*/ 0 h 78"/>
                  <a:gd name="T23" fmla="*/ 24 w 24"/>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78">
                    <a:moveTo>
                      <a:pt x="24" y="0"/>
                    </a:moveTo>
                    <a:lnTo>
                      <a:pt x="6" y="78"/>
                    </a:lnTo>
                    <a:lnTo>
                      <a:pt x="0" y="54"/>
                    </a:lnTo>
                    <a:lnTo>
                      <a:pt x="12" y="12"/>
                    </a:lnTo>
                    <a:lnTo>
                      <a:pt x="12" y="6"/>
                    </a:lnTo>
                    <a:lnTo>
                      <a:pt x="24" y="0"/>
                    </a:lnTo>
                    <a:lnTo>
                      <a:pt x="24" y="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19" name="Freeform 495"/>
              <p:cNvSpPr>
                <a:spLocks noChangeAspect="1"/>
              </p:cNvSpPr>
              <p:nvPr/>
            </p:nvSpPr>
            <p:spPr bwMode="auto">
              <a:xfrm>
                <a:off x="3681" y="1980"/>
                <a:ext cx="474" cy="270"/>
              </a:xfrm>
              <a:custGeom>
                <a:avLst/>
                <a:gdLst>
                  <a:gd name="T0" fmla="*/ 474 w 474"/>
                  <a:gd name="T1" fmla="*/ 192 h 270"/>
                  <a:gd name="T2" fmla="*/ 468 w 474"/>
                  <a:gd name="T3" fmla="*/ 186 h 270"/>
                  <a:gd name="T4" fmla="*/ 474 w 474"/>
                  <a:gd name="T5" fmla="*/ 192 h 270"/>
                  <a:gd name="T6" fmla="*/ 468 w 474"/>
                  <a:gd name="T7" fmla="*/ 198 h 270"/>
                  <a:gd name="T8" fmla="*/ 120 w 474"/>
                  <a:gd name="T9" fmla="*/ 252 h 270"/>
                  <a:gd name="T10" fmla="*/ 0 w 474"/>
                  <a:gd name="T11" fmla="*/ 270 h 270"/>
                  <a:gd name="T12" fmla="*/ 30 w 474"/>
                  <a:gd name="T13" fmla="*/ 258 h 270"/>
                  <a:gd name="T14" fmla="*/ 90 w 474"/>
                  <a:gd name="T15" fmla="*/ 186 h 270"/>
                  <a:gd name="T16" fmla="*/ 96 w 474"/>
                  <a:gd name="T17" fmla="*/ 198 h 270"/>
                  <a:gd name="T18" fmla="*/ 114 w 474"/>
                  <a:gd name="T19" fmla="*/ 210 h 270"/>
                  <a:gd name="T20" fmla="*/ 186 w 474"/>
                  <a:gd name="T21" fmla="*/ 180 h 270"/>
                  <a:gd name="T22" fmla="*/ 198 w 474"/>
                  <a:gd name="T23" fmla="*/ 162 h 270"/>
                  <a:gd name="T24" fmla="*/ 192 w 474"/>
                  <a:gd name="T25" fmla="*/ 156 h 270"/>
                  <a:gd name="T26" fmla="*/ 216 w 474"/>
                  <a:gd name="T27" fmla="*/ 84 h 270"/>
                  <a:gd name="T28" fmla="*/ 240 w 474"/>
                  <a:gd name="T29" fmla="*/ 90 h 270"/>
                  <a:gd name="T30" fmla="*/ 252 w 474"/>
                  <a:gd name="T31" fmla="*/ 60 h 270"/>
                  <a:gd name="T32" fmla="*/ 264 w 474"/>
                  <a:gd name="T33" fmla="*/ 60 h 270"/>
                  <a:gd name="T34" fmla="*/ 282 w 474"/>
                  <a:gd name="T35" fmla="*/ 24 h 270"/>
                  <a:gd name="T36" fmla="*/ 282 w 474"/>
                  <a:gd name="T37" fmla="*/ 0 h 270"/>
                  <a:gd name="T38" fmla="*/ 318 w 474"/>
                  <a:gd name="T39" fmla="*/ 18 h 270"/>
                  <a:gd name="T40" fmla="*/ 324 w 474"/>
                  <a:gd name="T41" fmla="*/ 6 h 270"/>
                  <a:gd name="T42" fmla="*/ 360 w 474"/>
                  <a:gd name="T43" fmla="*/ 24 h 270"/>
                  <a:gd name="T44" fmla="*/ 372 w 474"/>
                  <a:gd name="T45" fmla="*/ 36 h 270"/>
                  <a:gd name="T46" fmla="*/ 360 w 474"/>
                  <a:gd name="T47" fmla="*/ 66 h 270"/>
                  <a:gd name="T48" fmla="*/ 366 w 474"/>
                  <a:gd name="T49" fmla="*/ 78 h 270"/>
                  <a:gd name="T50" fmla="*/ 372 w 474"/>
                  <a:gd name="T51" fmla="*/ 66 h 270"/>
                  <a:gd name="T52" fmla="*/ 384 w 474"/>
                  <a:gd name="T53" fmla="*/ 84 h 270"/>
                  <a:gd name="T54" fmla="*/ 432 w 474"/>
                  <a:gd name="T55" fmla="*/ 96 h 270"/>
                  <a:gd name="T56" fmla="*/ 426 w 474"/>
                  <a:gd name="T57" fmla="*/ 120 h 270"/>
                  <a:gd name="T58" fmla="*/ 390 w 474"/>
                  <a:gd name="T59" fmla="*/ 96 h 270"/>
                  <a:gd name="T60" fmla="*/ 420 w 474"/>
                  <a:gd name="T61" fmla="*/ 120 h 270"/>
                  <a:gd name="T62" fmla="*/ 432 w 474"/>
                  <a:gd name="T63" fmla="*/ 120 h 270"/>
                  <a:gd name="T64" fmla="*/ 426 w 474"/>
                  <a:gd name="T65" fmla="*/ 126 h 270"/>
                  <a:gd name="T66" fmla="*/ 438 w 474"/>
                  <a:gd name="T67" fmla="*/ 132 h 270"/>
                  <a:gd name="T68" fmla="*/ 438 w 474"/>
                  <a:gd name="T69" fmla="*/ 138 h 270"/>
                  <a:gd name="T70" fmla="*/ 426 w 474"/>
                  <a:gd name="T71" fmla="*/ 138 h 270"/>
                  <a:gd name="T72" fmla="*/ 432 w 474"/>
                  <a:gd name="T73" fmla="*/ 150 h 270"/>
                  <a:gd name="T74" fmla="*/ 402 w 474"/>
                  <a:gd name="T75" fmla="*/ 132 h 270"/>
                  <a:gd name="T76" fmla="*/ 444 w 474"/>
                  <a:gd name="T77" fmla="*/ 162 h 270"/>
                  <a:gd name="T78" fmla="*/ 438 w 474"/>
                  <a:gd name="T79" fmla="*/ 168 h 270"/>
                  <a:gd name="T80" fmla="*/ 402 w 474"/>
                  <a:gd name="T81" fmla="*/ 150 h 270"/>
                  <a:gd name="T82" fmla="*/ 396 w 474"/>
                  <a:gd name="T83" fmla="*/ 156 h 270"/>
                  <a:gd name="T84" fmla="*/ 414 w 474"/>
                  <a:gd name="T85" fmla="*/ 156 h 270"/>
                  <a:gd name="T86" fmla="*/ 432 w 474"/>
                  <a:gd name="T87" fmla="*/ 174 h 270"/>
                  <a:gd name="T88" fmla="*/ 462 w 474"/>
                  <a:gd name="T89" fmla="*/ 168 h 270"/>
                  <a:gd name="T90" fmla="*/ 474 w 474"/>
                  <a:gd name="T91" fmla="*/ 192 h 2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4"/>
                  <a:gd name="T139" fmla="*/ 0 h 270"/>
                  <a:gd name="T140" fmla="*/ 474 w 474"/>
                  <a:gd name="T141" fmla="*/ 270 h 2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4" h="270">
                    <a:moveTo>
                      <a:pt x="474" y="192"/>
                    </a:moveTo>
                    <a:lnTo>
                      <a:pt x="468" y="186"/>
                    </a:lnTo>
                    <a:lnTo>
                      <a:pt x="474" y="192"/>
                    </a:lnTo>
                    <a:lnTo>
                      <a:pt x="468" y="198"/>
                    </a:lnTo>
                    <a:lnTo>
                      <a:pt x="120" y="252"/>
                    </a:lnTo>
                    <a:lnTo>
                      <a:pt x="0" y="270"/>
                    </a:lnTo>
                    <a:lnTo>
                      <a:pt x="30" y="258"/>
                    </a:lnTo>
                    <a:lnTo>
                      <a:pt x="90" y="186"/>
                    </a:lnTo>
                    <a:lnTo>
                      <a:pt x="96" y="198"/>
                    </a:lnTo>
                    <a:lnTo>
                      <a:pt x="114" y="210"/>
                    </a:lnTo>
                    <a:lnTo>
                      <a:pt x="186" y="180"/>
                    </a:lnTo>
                    <a:lnTo>
                      <a:pt x="198" y="162"/>
                    </a:lnTo>
                    <a:lnTo>
                      <a:pt x="192" y="156"/>
                    </a:lnTo>
                    <a:lnTo>
                      <a:pt x="216" y="84"/>
                    </a:lnTo>
                    <a:lnTo>
                      <a:pt x="240" y="90"/>
                    </a:lnTo>
                    <a:lnTo>
                      <a:pt x="252" y="60"/>
                    </a:lnTo>
                    <a:lnTo>
                      <a:pt x="264" y="60"/>
                    </a:lnTo>
                    <a:lnTo>
                      <a:pt x="282" y="24"/>
                    </a:lnTo>
                    <a:lnTo>
                      <a:pt x="282" y="0"/>
                    </a:lnTo>
                    <a:lnTo>
                      <a:pt x="318" y="18"/>
                    </a:lnTo>
                    <a:lnTo>
                      <a:pt x="324" y="6"/>
                    </a:lnTo>
                    <a:lnTo>
                      <a:pt x="360" y="24"/>
                    </a:lnTo>
                    <a:lnTo>
                      <a:pt x="372" y="36"/>
                    </a:lnTo>
                    <a:lnTo>
                      <a:pt x="360" y="66"/>
                    </a:lnTo>
                    <a:lnTo>
                      <a:pt x="366" y="78"/>
                    </a:lnTo>
                    <a:lnTo>
                      <a:pt x="372" y="66"/>
                    </a:lnTo>
                    <a:lnTo>
                      <a:pt x="384" y="84"/>
                    </a:lnTo>
                    <a:lnTo>
                      <a:pt x="432" y="96"/>
                    </a:lnTo>
                    <a:lnTo>
                      <a:pt x="426" y="120"/>
                    </a:lnTo>
                    <a:lnTo>
                      <a:pt x="390" y="96"/>
                    </a:lnTo>
                    <a:lnTo>
                      <a:pt x="420" y="120"/>
                    </a:lnTo>
                    <a:lnTo>
                      <a:pt x="432" y="120"/>
                    </a:lnTo>
                    <a:lnTo>
                      <a:pt x="426" y="126"/>
                    </a:lnTo>
                    <a:lnTo>
                      <a:pt x="438" y="132"/>
                    </a:lnTo>
                    <a:lnTo>
                      <a:pt x="438" y="138"/>
                    </a:lnTo>
                    <a:lnTo>
                      <a:pt x="426" y="138"/>
                    </a:lnTo>
                    <a:lnTo>
                      <a:pt x="432" y="150"/>
                    </a:lnTo>
                    <a:lnTo>
                      <a:pt x="402" y="132"/>
                    </a:lnTo>
                    <a:lnTo>
                      <a:pt x="444" y="162"/>
                    </a:lnTo>
                    <a:lnTo>
                      <a:pt x="438" y="168"/>
                    </a:lnTo>
                    <a:lnTo>
                      <a:pt x="402" y="150"/>
                    </a:lnTo>
                    <a:lnTo>
                      <a:pt x="396" y="156"/>
                    </a:lnTo>
                    <a:lnTo>
                      <a:pt x="414" y="156"/>
                    </a:lnTo>
                    <a:lnTo>
                      <a:pt x="432" y="174"/>
                    </a:lnTo>
                    <a:lnTo>
                      <a:pt x="462" y="168"/>
                    </a:lnTo>
                    <a:lnTo>
                      <a:pt x="474" y="19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20" name="Freeform 496"/>
              <p:cNvSpPr>
                <a:spLocks noChangeAspect="1"/>
              </p:cNvSpPr>
              <p:nvPr/>
            </p:nvSpPr>
            <p:spPr bwMode="auto">
              <a:xfrm>
                <a:off x="3681" y="1980"/>
                <a:ext cx="474" cy="270"/>
              </a:xfrm>
              <a:custGeom>
                <a:avLst/>
                <a:gdLst>
                  <a:gd name="T0" fmla="*/ 474 w 474"/>
                  <a:gd name="T1" fmla="*/ 192 h 270"/>
                  <a:gd name="T2" fmla="*/ 468 w 474"/>
                  <a:gd name="T3" fmla="*/ 186 h 270"/>
                  <a:gd name="T4" fmla="*/ 474 w 474"/>
                  <a:gd name="T5" fmla="*/ 192 h 270"/>
                  <a:gd name="T6" fmla="*/ 468 w 474"/>
                  <a:gd name="T7" fmla="*/ 198 h 270"/>
                  <a:gd name="T8" fmla="*/ 120 w 474"/>
                  <a:gd name="T9" fmla="*/ 252 h 270"/>
                  <a:gd name="T10" fmla="*/ 0 w 474"/>
                  <a:gd name="T11" fmla="*/ 270 h 270"/>
                  <a:gd name="T12" fmla="*/ 30 w 474"/>
                  <a:gd name="T13" fmla="*/ 258 h 270"/>
                  <a:gd name="T14" fmla="*/ 90 w 474"/>
                  <a:gd name="T15" fmla="*/ 186 h 270"/>
                  <a:gd name="T16" fmla="*/ 96 w 474"/>
                  <a:gd name="T17" fmla="*/ 198 h 270"/>
                  <a:gd name="T18" fmla="*/ 114 w 474"/>
                  <a:gd name="T19" fmla="*/ 210 h 270"/>
                  <a:gd name="T20" fmla="*/ 186 w 474"/>
                  <a:gd name="T21" fmla="*/ 180 h 270"/>
                  <a:gd name="T22" fmla="*/ 198 w 474"/>
                  <a:gd name="T23" fmla="*/ 162 h 270"/>
                  <a:gd name="T24" fmla="*/ 192 w 474"/>
                  <a:gd name="T25" fmla="*/ 156 h 270"/>
                  <a:gd name="T26" fmla="*/ 216 w 474"/>
                  <a:gd name="T27" fmla="*/ 84 h 270"/>
                  <a:gd name="T28" fmla="*/ 240 w 474"/>
                  <a:gd name="T29" fmla="*/ 90 h 270"/>
                  <a:gd name="T30" fmla="*/ 252 w 474"/>
                  <a:gd name="T31" fmla="*/ 60 h 270"/>
                  <a:gd name="T32" fmla="*/ 264 w 474"/>
                  <a:gd name="T33" fmla="*/ 60 h 270"/>
                  <a:gd name="T34" fmla="*/ 282 w 474"/>
                  <a:gd name="T35" fmla="*/ 24 h 270"/>
                  <a:gd name="T36" fmla="*/ 282 w 474"/>
                  <a:gd name="T37" fmla="*/ 0 h 270"/>
                  <a:gd name="T38" fmla="*/ 318 w 474"/>
                  <a:gd name="T39" fmla="*/ 18 h 270"/>
                  <a:gd name="T40" fmla="*/ 324 w 474"/>
                  <a:gd name="T41" fmla="*/ 6 h 270"/>
                  <a:gd name="T42" fmla="*/ 360 w 474"/>
                  <a:gd name="T43" fmla="*/ 24 h 270"/>
                  <a:gd name="T44" fmla="*/ 372 w 474"/>
                  <a:gd name="T45" fmla="*/ 36 h 270"/>
                  <a:gd name="T46" fmla="*/ 360 w 474"/>
                  <a:gd name="T47" fmla="*/ 66 h 270"/>
                  <a:gd name="T48" fmla="*/ 366 w 474"/>
                  <a:gd name="T49" fmla="*/ 78 h 270"/>
                  <a:gd name="T50" fmla="*/ 372 w 474"/>
                  <a:gd name="T51" fmla="*/ 66 h 270"/>
                  <a:gd name="T52" fmla="*/ 384 w 474"/>
                  <a:gd name="T53" fmla="*/ 84 h 270"/>
                  <a:gd name="T54" fmla="*/ 432 w 474"/>
                  <a:gd name="T55" fmla="*/ 96 h 270"/>
                  <a:gd name="T56" fmla="*/ 426 w 474"/>
                  <a:gd name="T57" fmla="*/ 120 h 270"/>
                  <a:gd name="T58" fmla="*/ 390 w 474"/>
                  <a:gd name="T59" fmla="*/ 96 h 270"/>
                  <a:gd name="T60" fmla="*/ 420 w 474"/>
                  <a:gd name="T61" fmla="*/ 120 h 270"/>
                  <a:gd name="T62" fmla="*/ 432 w 474"/>
                  <a:gd name="T63" fmla="*/ 120 h 270"/>
                  <a:gd name="T64" fmla="*/ 426 w 474"/>
                  <a:gd name="T65" fmla="*/ 126 h 270"/>
                  <a:gd name="T66" fmla="*/ 438 w 474"/>
                  <a:gd name="T67" fmla="*/ 132 h 270"/>
                  <a:gd name="T68" fmla="*/ 438 w 474"/>
                  <a:gd name="T69" fmla="*/ 138 h 270"/>
                  <a:gd name="T70" fmla="*/ 426 w 474"/>
                  <a:gd name="T71" fmla="*/ 138 h 270"/>
                  <a:gd name="T72" fmla="*/ 432 w 474"/>
                  <a:gd name="T73" fmla="*/ 150 h 270"/>
                  <a:gd name="T74" fmla="*/ 402 w 474"/>
                  <a:gd name="T75" fmla="*/ 132 h 270"/>
                  <a:gd name="T76" fmla="*/ 444 w 474"/>
                  <a:gd name="T77" fmla="*/ 162 h 270"/>
                  <a:gd name="T78" fmla="*/ 438 w 474"/>
                  <a:gd name="T79" fmla="*/ 168 h 270"/>
                  <a:gd name="T80" fmla="*/ 402 w 474"/>
                  <a:gd name="T81" fmla="*/ 150 h 270"/>
                  <a:gd name="T82" fmla="*/ 396 w 474"/>
                  <a:gd name="T83" fmla="*/ 156 h 270"/>
                  <a:gd name="T84" fmla="*/ 414 w 474"/>
                  <a:gd name="T85" fmla="*/ 156 h 270"/>
                  <a:gd name="T86" fmla="*/ 432 w 474"/>
                  <a:gd name="T87" fmla="*/ 174 h 270"/>
                  <a:gd name="T88" fmla="*/ 462 w 474"/>
                  <a:gd name="T89" fmla="*/ 168 h 270"/>
                  <a:gd name="T90" fmla="*/ 474 w 474"/>
                  <a:gd name="T91" fmla="*/ 192 h 270"/>
                  <a:gd name="T92" fmla="*/ 474 w 474"/>
                  <a:gd name="T93" fmla="*/ 198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4"/>
                  <a:gd name="T142" fmla="*/ 0 h 270"/>
                  <a:gd name="T143" fmla="*/ 474 w 474"/>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4" h="270">
                    <a:moveTo>
                      <a:pt x="474" y="192"/>
                    </a:moveTo>
                    <a:lnTo>
                      <a:pt x="468" y="186"/>
                    </a:lnTo>
                    <a:lnTo>
                      <a:pt x="474" y="192"/>
                    </a:lnTo>
                    <a:lnTo>
                      <a:pt x="468" y="198"/>
                    </a:lnTo>
                    <a:lnTo>
                      <a:pt x="120" y="252"/>
                    </a:lnTo>
                    <a:lnTo>
                      <a:pt x="0" y="270"/>
                    </a:lnTo>
                    <a:lnTo>
                      <a:pt x="30" y="258"/>
                    </a:lnTo>
                    <a:lnTo>
                      <a:pt x="90" y="186"/>
                    </a:lnTo>
                    <a:lnTo>
                      <a:pt x="96" y="198"/>
                    </a:lnTo>
                    <a:lnTo>
                      <a:pt x="114" y="210"/>
                    </a:lnTo>
                    <a:lnTo>
                      <a:pt x="186" y="180"/>
                    </a:lnTo>
                    <a:lnTo>
                      <a:pt x="198" y="162"/>
                    </a:lnTo>
                    <a:lnTo>
                      <a:pt x="192" y="156"/>
                    </a:lnTo>
                    <a:lnTo>
                      <a:pt x="216" y="84"/>
                    </a:lnTo>
                    <a:lnTo>
                      <a:pt x="240" y="90"/>
                    </a:lnTo>
                    <a:lnTo>
                      <a:pt x="252" y="60"/>
                    </a:lnTo>
                    <a:lnTo>
                      <a:pt x="264" y="60"/>
                    </a:lnTo>
                    <a:lnTo>
                      <a:pt x="282" y="24"/>
                    </a:lnTo>
                    <a:lnTo>
                      <a:pt x="282" y="0"/>
                    </a:lnTo>
                    <a:lnTo>
                      <a:pt x="318" y="18"/>
                    </a:lnTo>
                    <a:lnTo>
                      <a:pt x="324" y="6"/>
                    </a:lnTo>
                    <a:lnTo>
                      <a:pt x="360" y="24"/>
                    </a:lnTo>
                    <a:lnTo>
                      <a:pt x="372" y="36"/>
                    </a:lnTo>
                    <a:lnTo>
                      <a:pt x="360" y="66"/>
                    </a:lnTo>
                    <a:lnTo>
                      <a:pt x="366" y="78"/>
                    </a:lnTo>
                    <a:lnTo>
                      <a:pt x="372" y="66"/>
                    </a:lnTo>
                    <a:lnTo>
                      <a:pt x="384" y="84"/>
                    </a:lnTo>
                    <a:lnTo>
                      <a:pt x="432" y="96"/>
                    </a:lnTo>
                    <a:lnTo>
                      <a:pt x="426" y="120"/>
                    </a:lnTo>
                    <a:lnTo>
                      <a:pt x="390" y="96"/>
                    </a:lnTo>
                    <a:lnTo>
                      <a:pt x="420" y="120"/>
                    </a:lnTo>
                    <a:lnTo>
                      <a:pt x="432" y="120"/>
                    </a:lnTo>
                    <a:lnTo>
                      <a:pt x="426" y="126"/>
                    </a:lnTo>
                    <a:lnTo>
                      <a:pt x="438" y="132"/>
                    </a:lnTo>
                    <a:lnTo>
                      <a:pt x="438" y="138"/>
                    </a:lnTo>
                    <a:lnTo>
                      <a:pt x="426" y="138"/>
                    </a:lnTo>
                    <a:lnTo>
                      <a:pt x="432" y="150"/>
                    </a:lnTo>
                    <a:lnTo>
                      <a:pt x="402" y="132"/>
                    </a:lnTo>
                    <a:lnTo>
                      <a:pt x="444" y="162"/>
                    </a:lnTo>
                    <a:lnTo>
                      <a:pt x="438" y="168"/>
                    </a:lnTo>
                    <a:lnTo>
                      <a:pt x="402" y="150"/>
                    </a:lnTo>
                    <a:lnTo>
                      <a:pt x="396" y="156"/>
                    </a:lnTo>
                    <a:lnTo>
                      <a:pt x="414" y="156"/>
                    </a:lnTo>
                    <a:lnTo>
                      <a:pt x="432" y="174"/>
                    </a:lnTo>
                    <a:lnTo>
                      <a:pt x="462" y="168"/>
                    </a:lnTo>
                    <a:lnTo>
                      <a:pt x="474" y="192"/>
                    </a:lnTo>
                    <a:lnTo>
                      <a:pt x="474" y="19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21" name="Freeform 497"/>
              <p:cNvSpPr>
                <a:spLocks noChangeAspect="1"/>
              </p:cNvSpPr>
              <p:nvPr/>
            </p:nvSpPr>
            <p:spPr bwMode="auto">
              <a:xfrm>
                <a:off x="1419" y="1140"/>
                <a:ext cx="408" cy="300"/>
              </a:xfrm>
              <a:custGeom>
                <a:avLst/>
                <a:gdLst>
                  <a:gd name="T0" fmla="*/ 30 w 408"/>
                  <a:gd name="T1" fmla="*/ 192 h 300"/>
                  <a:gd name="T2" fmla="*/ 0 w 408"/>
                  <a:gd name="T3" fmla="*/ 180 h 300"/>
                  <a:gd name="T4" fmla="*/ 6 w 408"/>
                  <a:gd name="T5" fmla="*/ 156 h 300"/>
                  <a:gd name="T6" fmla="*/ 6 w 408"/>
                  <a:gd name="T7" fmla="*/ 174 h 300"/>
                  <a:gd name="T8" fmla="*/ 18 w 408"/>
                  <a:gd name="T9" fmla="*/ 150 h 300"/>
                  <a:gd name="T10" fmla="*/ 6 w 408"/>
                  <a:gd name="T11" fmla="*/ 150 h 300"/>
                  <a:gd name="T12" fmla="*/ 12 w 408"/>
                  <a:gd name="T13" fmla="*/ 132 h 300"/>
                  <a:gd name="T14" fmla="*/ 24 w 408"/>
                  <a:gd name="T15" fmla="*/ 132 h 300"/>
                  <a:gd name="T16" fmla="*/ 12 w 408"/>
                  <a:gd name="T17" fmla="*/ 126 h 300"/>
                  <a:gd name="T18" fmla="*/ 12 w 408"/>
                  <a:gd name="T19" fmla="*/ 66 h 300"/>
                  <a:gd name="T20" fmla="*/ 6 w 408"/>
                  <a:gd name="T21" fmla="*/ 48 h 300"/>
                  <a:gd name="T22" fmla="*/ 12 w 408"/>
                  <a:gd name="T23" fmla="*/ 18 h 300"/>
                  <a:gd name="T24" fmla="*/ 48 w 408"/>
                  <a:gd name="T25" fmla="*/ 42 h 300"/>
                  <a:gd name="T26" fmla="*/ 84 w 408"/>
                  <a:gd name="T27" fmla="*/ 60 h 300"/>
                  <a:gd name="T28" fmla="*/ 96 w 408"/>
                  <a:gd name="T29" fmla="*/ 72 h 300"/>
                  <a:gd name="T30" fmla="*/ 102 w 408"/>
                  <a:gd name="T31" fmla="*/ 66 h 300"/>
                  <a:gd name="T32" fmla="*/ 108 w 408"/>
                  <a:gd name="T33" fmla="*/ 72 h 300"/>
                  <a:gd name="T34" fmla="*/ 108 w 408"/>
                  <a:gd name="T35" fmla="*/ 84 h 300"/>
                  <a:gd name="T36" fmla="*/ 96 w 408"/>
                  <a:gd name="T37" fmla="*/ 84 h 300"/>
                  <a:gd name="T38" fmla="*/ 66 w 408"/>
                  <a:gd name="T39" fmla="*/ 114 h 300"/>
                  <a:gd name="T40" fmla="*/ 72 w 408"/>
                  <a:gd name="T41" fmla="*/ 114 h 300"/>
                  <a:gd name="T42" fmla="*/ 108 w 408"/>
                  <a:gd name="T43" fmla="*/ 90 h 300"/>
                  <a:gd name="T44" fmla="*/ 108 w 408"/>
                  <a:gd name="T45" fmla="*/ 78 h 300"/>
                  <a:gd name="T46" fmla="*/ 114 w 408"/>
                  <a:gd name="T47" fmla="*/ 84 h 300"/>
                  <a:gd name="T48" fmla="*/ 114 w 408"/>
                  <a:gd name="T49" fmla="*/ 96 h 300"/>
                  <a:gd name="T50" fmla="*/ 96 w 408"/>
                  <a:gd name="T51" fmla="*/ 102 h 300"/>
                  <a:gd name="T52" fmla="*/ 102 w 408"/>
                  <a:gd name="T53" fmla="*/ 114 h 300"/>
                  <a:gd name="T54" fmla="*/ 96 w 408"/>
                  <a:gd name="T55" fmla="*/ 132 h 300"/>
                  <a:gd name="T56" fmla="*/ 96 w 408"/>
                  <a:gd name="T57" fmla="*/ 120 h 300"/>
                  <a:gd name="T58" fmla="*/ 84 w 408"/>
                  <a:gd name="T59" fmla="*/ 132 h 300"/>
                  <a:gd name="T60" fmla="*/ 84 w 408"/>
                  <a:gd name="T61" fmla="*/ 120 h 300"/>
                  <a:gd name="T62" fmla="*/ 66 w 408"/>
                  <a:gd name="T63" fmla="*/ 132 h 300"/>
                  <a:gd name="T64" fmla="*/ 78 w 408"/>
                  <a:gd name="T65" fmla="*/ 144 h 300"/>
                  <a:gd name="T66" fmla="*/ 114 w 408"/>
                  <a:gd name="T67" fmla="*/ 126 h 300"/>
                  <a:gd name="T68" fmla="*/ 114 w 408"/>
                  <a:gd name="T69" fmla="*/ 102 h 300"/>
                  <a:gd name="T70" fmla="*/ 132 w 408"/>
                  <a:gd name="T71" fmla="*/ 78 h 300"/>
                  <a:gd name="T72" fmla="*/ 114 w 408"/>
                  <a:gd name="T73" fmla="*/ 42 h 300"/>
                  <a:gd name="T74" fmla="*/ 132 w 408"/>
                  <a:gd name="T75" fmla="*/ 36 h 300"/>
                  <a:gd name="T76" fmla="*/ 126 w 408"/>
                  <a:gd name="T77" fmla="*/ 0 h 300"/>
                  <a:gd name="T78" fmla="*/ 408 w 408"/>
                  <a:gd name="T79" fmla="*/ 72 h 300"/>
                  <a:gd name="T80" fmla="*/ 366 w 408"/>
                  <a:gd name="T81" fmla="*/ 300 h 300"/>
                  <a:gd name="T82" fmla="*/ 258 w 408"/>
                  <a:gd name="T83" fmla="*/ 276 h 300"/>
                  <a:gd name="T84" fmla="*/ 132 w 408"/>
                  <a:gd name="T85" fmla="*/ 276 h 300"/>
                  <a:gd name="T86" fmla="*/ 102 w 408"/>
                  <a:gd name="T87" fmla="*/ 258 h 300"/>
                  <a:gd name="T88" fmla="*/ 72 w 408"/>
                  <a:gd name="T89" fmla="*/ 264 h 300"/>
                  <a:gd name="T90" fmla="*/ 48 w 408"/>
                  <a:gd name="T91" fmla="*/ 252 h 300"/>
                  <a:gd name="T92" fmla="*/ 54 w 408"/>
                  <a:gd name="T93" fmla="*/ 216 h 300"/>
                  <a:gd name="T94" fmla="*/ 24 w 408"/>
                  <a:gd name="T95" fmla="*/ 198 h 300"/>
                  <a:gd name="T96" fmla="*/ 30 w 408"/>
                  <a:gd name="T97" fmla="*/ 192 h 3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8"/>
                  <a:gd name="T148" fmla="*/ 0 h 300"/>
                  <a:gd name="T149" fmla="*/ 408 w 408"/>
                  <a:gd name="T150" fmla="*/ 300 h 3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8" h="300">
                    <a:moveTo>
                      <a:pt x="30" y="192"/>
                    </a:moveTo>
                    <a:lnTo>
                      <a:pt x="0" y="180"/>
                    </a:lnTo>
                    <a:lnTo>
                      <a:pt x="6" y="156"/>
                    </a:lnTo>
                    <a:lnTo>
                      <a:pt x="6" y="174"/>
                    </a:lnTo>
                    <a:lnTo>
                      <a:pt x="18" y="150"/>
                    </a:lnTo>
                    <a:lnTo>
                      <a:pt x="6" y="150"/>
                    </a:lnTo>
                    <a:lnTo>
                      <a:pt x="12" y="132"/>
                    </a:lnTo>
                    <a:lnTo>
                      <a:pt x="24" y="132"/>
                    </a:lnTo>
                    <a:lnTo>
                      <a:pt x="12" y="126"/>
                    </a:lnTo>
                    <a:lnTo>
                      <a:pt x="12" y="66"/>
                    </a:lnTo>
                    <a:lnTo>
                      <a:pt x="6" y="48"/>
                    </a:lnTo>
                    <a:lnTo>
                      <a:pt x="12" y="18"/>
                    </a:lnTo>
                    <a:lnTo>
                      <a:pt x="48" y="42"/>
                    </a:lnTo>
                    <a:lnTo>
                      <a:pt x="84" y="60"/>
                    </a:lnTo>
                    <a:lnTo>
                      <a:pt x="96" y="72"/>
                    </a:lnTo>
                    <a:lnTo>
                      <a:pt x="102" y="66"/>
                    </a:lnTo>
                    <a:lnTo>
                      <a:pt x="108" y="72"/>
                    </a:lnTo>
                    <a:lnTo>
                      <a:pt x="108" y="84"/>
                    </a:lnTo>
                    <a:lnTo>
                      <a:pt x="96" y="84"/>
                    </a:lnTo>
                    <a:lnTo>
                      <a:pt x="66" y="114"/>
                    </a:lnTo>
                    <a:lnTo>
                      <a:pt x="72" y="114"/>
                    </a:lnTo>
                    <a:lnTo>
                      <a:pt x="108" y="90"/>
                    </a:lnTo>
                    <a:lnTo>
                      <a:pt x="108" y="78"/>
                    </a:lnTo>
                    <a:lnTo>
                      <a:pt x="114" y="84"/>
                    </a:lnTo>
                    <a:lnTo>
                      <a:pt x="114" y="96"/>
                    </a:lnTo>
                    <a:lnTo>
                      <a:pt x="96" y="102"/>
                    </a:lnTo>
                    <a:lnTo>
                      <a:pt x="102" y="114"/>
                    </a:lnTo>
                    <a:lnTo>
                      <a:pt x="96" y="132"/>
                    </a:lnTo>
                    <a:lnTo>
                      <a:pt x="96" y="120"/>
                    </a:lnTo>
                    <a:lnTo>
                      <a:pt x="84" y="132"/>
                    </a:lnTo>
                    <a:lnTo>
                      <a:pt x="84" y="120"/>
                    </a:lnTo>
                    <a:lnTo>
                      <a:pt x="66" y="132"/>
                    </a:lnTo>
                    <a:lnTo>
                      <a:pt x="78" y="144"/>
                    </a:lnTo>
                    <a:lnTo>
                      <a:pt x="114" y="126"/>
                    </a:lnTo>
                    <a:lnTo>
                      <a:pt x="114" y="102"/>
                    </a:lnTo>
                    <a:lnTo>
                      <a:pt x="132" y="78"/>
                    </a:lnTo>
                    <a:lnTo>
                      <a:pt x="114" y="42"/>
                    </a:lnTo>
                    <a:lnTo>
                      <a:pt x="132" y="36"/>
                    </a:lnTo>
                    <a:lnTo>
                      <a:pt x="126" y="0"/>
                    </a:lnTo>
                    <a:lnTo>
                      <a:pt x="408" y="72"/>
                    </a:lnTo>
                    <a:lnTo>
                      <a:pt x="366" y="300"/>
                    </a:lnTo>
                    <a:lnTo>
                      <a:pt x="258" y="276"/>
                    </a:lnTo>
                    <a:lnTo>
                      <a:pt x="132" y="276"/>
                    </a:lnTo>
                    <a:lnTo>
                      <a:pt x="102" y="258"/>
                    </a:lnTo>
                    <a:lnTo>
                      <a:pt x="72" y="264"/>
                    </a:lnTo>
                    <a:lnTo>
                      <a:pt x="48" y="252"/>
                    </a:lnTo>
                    <a:lnTo>
                      <a:pt x="54" y="216"/>
                    </a:lnTo>
                    <a:lnTo>
                      <a:pt x="24" y="198"/>
                    </a:lnTo>
                    <a:lnTo>
                      <a:pt x="30" y="19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22" name="Freeform 498"/>
              <p:cNvSpPr>
                <a:spLocks noChangeAspect="1"/>
              </p:cNvSpPr>
              <p:nvPr/>
            </p:nvSpPr>
            <p:spPr bwMode="auto">
              <a:xfrm>
                <a:off x="1419" y="1140"/>
                <a:ext cx="408" cy="300"/>
              </a:xfrm>
              <a:custGeom>
                <a:avLst/>
                <a:gdLst>
                  <a:gd name="T0" fmla="*/ 30 w 408"/>
                  <a:gd name="T1" fmla="*/ 192 h 300"/>
                  <a:gd name="T2" fmla="*/ 0 w 408"/>
                  <a:gd name="T3" fmla="*/ 180 h 300"/>
                  <a:gd name="T4" fmla="*/ 6 w 408"/>
                  <a:gd name="T5" fmla="*/ 156 h 300"/>
                  <a:gd name="T6" fmla="*/ 6 w 408"/>
                  <a:gd name="T7" fmla="*/ 174 h 300"/>
                  <a:gd name="T8" fmla="*/ 18 w 408"/>
                  <a:gd name="T9" fmla="*/ 150 h 300"/>
                  <a:gd name="T10" fmla="*/ 6 w 408"/>
                  <a:gd name="T11" fmla="*/ 150 h 300"/>
                  <a:gd name="T12" fmla="*/ 12 w 408"/>
                  <a:gd name="T13" fmla="*/ 132 h 300"/>
                  <a:gd name="T14" fmla="*/ 24 w 408"/>
                  <a:gd name="T15" fmla="*/ 132 h 300"/>
                  <a:gd name="T16" fmla="*/ 12 w 408"/>
                  <a:gd name="T17" fmla="*/ 126 h 300"/>
                  <a:gd name="T18" fmla="*/ 12 w 408"/>
                  <a:gd name="T19" fmla="*/ 66 h 300"/>
                  <a:gd name="T20" fmla="*/ 6 w 408"/>
                  <a:gd name="T21" fmla="*/ 48 h 300"/>
                  <a:gd name="T22" fmla="*/ 12 w 408"/>
                  <a:gd name="T23" fmla="*/ 18 h 300"/>
                  <a:gd name="T24" fmla="*/ 48 w 408"/>
                  <a:gd name="T25" fmla="*/ 42 h 300"/>
                  <a:gd name="T26" fmla="*/ 84 w 408"/>
                  <a:gd name="T27" fmla="*/ 60 h 300"/>
                  <a:gd name="T28" fmla="*/ 96 w 408"/>
                  <a:gd name="T29" fmla="*/ 72 h 300"/>
                  <a:gd name="T30" fmla="*/ 102 w 408"/>
                  <a:gd name="T31" fmla="*/ 66 h 300"/>
                  <a:gd name="T32" fmla="*/ 108 w 408"/>
                  <a:gd name="T33" fmla="*/ 72 h 300"/>
                  <a:gd name="T34" fmla="*/ 108 w 408"/>
                  <a:gd name="T35" fmla="*/ 84 h 300"/>
                  <a:gd name="T36" fmla="*/ 96 w 408"/>
                  <a:gd name="T37" fmla="*/ 84 h 300"/>
                  <a:gd name="T38" fmla="*/ 66 w 408"/>
                  <a:gd name="T39" fmla="*/ 114 h 300"/>
                  <a:gd name="T40" fmla="*/ 84 w 408"/>
                  <a:gd name="T41" fmla="*/ 114 h 300"/>
                  <a:gd name="T42" fmla="*/ 72 w 408"/>
                  <a:gd name="T43" fmla="*/ 114 h 300"/>
                  <a:gd name="T44" fmla="*/ 108 w 408"/>
                  <a:gd name="T45" fmla="*/ 90 h 300"/>
                  <a:gd name="T46" fmla="*/ 108 w 408"/>
                  <a:gd name="T47" fmla="*/ 78 h 300"/>
                  <a:gd name="T48" fmla="*/ 114 w 408"/>
                  <a:gd name="T49" fmla="*/ 84 h 300"/>
                  <a:gd name="T50" fmla="*/ 114 w 408"/>
                  <a:gd name="T51" fmla="*/ 96 h 300"/>
                  <a:gd name="T52" fmla="*/ 96 w 408"/>
                  <a:gd name="T53" fmla="*/ 102 h 300"/>
                  <a:gd name="T54" fmla="*/ 102 w 408"/>
                  <a:gd name="T55" fmla="*/ 114 h 300"/>
                  <a:gd name="T56" fmla="*/ 96 w 408"/>
                  <a:gd name="T57" fmla="*/ 132 h 300"/>
                  <a:gd name="T58" fmla="*/ 96 w 408"/>
                  <a:gd name="T59" fmla="*/ 120 h 300"/>
                  <a:gd name="T60" fmla="*/ 84 w 408"/>
                  <a:gd name="T61" fmla="*/ 132 h 300"/>
                  <a:gd name="T62" fmla="*/ 84 w 408"/>
                  <a:gd name="T63" fmla="*/ 120 h 300"/>
                  <a:gd name="T64" fmla="*/ 66 w 408"/>
                  <a:gd name="T65" fmla="*/ 132 h 300"/>
                  <a:gd name="T66" fmla="*/ 78 w 408"/>
                  <a:gd name="T67" fmla="*/ 144 h 300"/>
                  <a:gd name="T68" fmla="*/ 114 w 408"/>
                  <a:gd name="T69" fmla="*/ 126 h 300"/>
                  <a:gd name="T70" fmla="*/ 114 w 408"/>
                  <a:gd name="T71" fmla="*/ 102 h 300"/>
                  <a:gd name="T72" fmla="*/ 132 w 408"/>
                  <a:gd name="T73" fmla="*/ 78 h 300"/>
                  <a:gd name="T74" fmla="*/ 114 w 408"/>
                  <a:gd name="T75" fmla="*/ 42 h 300"/>
                  <a:gd name="T76" fmla="*/ 132 w 408"/>
                  <a:gd name="T77" fmla="*/ 36 h 300"/>
                  <a:gd name="T78" fmla="*/ 126 w 408"/>
                  <a:gd name="T79" fmla="*/ 0 h 300"/>
                  <a:gd name="T80" fmla="*/ 408 w 408"/>
                  <a:gd name="T81" fmla="*/ 72 h 300"/>
                  <a:gd name="T82" fmla="*/ 366 w 408"/>
                  <a:gd name="T83" fmla="*/ 300 h 300"/>
                  <a:gd name="T84" fmla="*/ 258 w 408"/>
                  <a:gd name="T85" fmla="*/ 276 h 300"/>
                  <a:gd name="T86" fmla="*/ 132 w 408"/>
                  <a:gd name="T87" fmla="*/ 276 h 300"/>
                  <a:gd name="T88" fmla="*/ 102 w 408"/>
                  <a:gd name="T89" fmla="*/ 258 h 300"/>
                  <a:gd name="T90" fmla="*/ 72 w 408"/>
                  <a:gd name="T91" fmla="*/ 264 h 300"/>
                  <a:gd name="T92" fmla="*/ 48 w 408"/>
                  <a:gd name="T93" fmla="*/ 252 h 300"/>
                  <a:gd name="T94" fmla="*/ 54 w 408"/>
                  <a:gd name="T95" fmla="*/ 216 h 300"/>
                  <a:gd name="T96" fmla="*/ 24 w 408"/>
                  <a:gd name="T97" fmla="*/ 198 h 300"/>
                  <a:gd name="T98" fmla="*/ 30 w 408"/>
                  <a:gd name="T99" fmla="*/ 192 h 300"/>
                  <a:gd name="T100" fmla="*/ 30 w 408"/>
                  <a:gd name="T101" fmla="*/ 198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300"/>
                  <a:gd name="T155" fmla="*/ 408 w 408"/>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300">
                    <a:moveTo>
                      <a:pt x="30" y="192"/>
                    </a:moveTo>
                    <a:lnTo>
                      <a:pt x="0" y="180"/>
                    </a:lnTo>
                    <a:lnTo>
                      <a:pt x="6" y="156"/>
                    </a:lnTo>
                    <a:lnTo>
                      <a:pt x="6" y="174"/>
                    </a:lnTo>
                    <a:lnTo>
                      <a:pt x="18" y="150"/>
                    </a:lnTo>
                    <a:lnTo>
                      <a:pt x="6" y="150"/>
                    </a:lnTo>
                    <a:lnTo>
                      <a:pt x="12" y="132"/>
                    </a:lnTo>
                    <a:lnTo>
                      <a:pt x="24" y="132"/>
                    </a:lnTo>
                    <a:lnTo>
                      <a:pt x="12" y="126"/>
                    </a:lnTo>
                    <a:lnTo>
                      <a:pt x="12" y="66"/>
                    </a:lnTo>
                    <a:lnTo>
                      <a:pt x="6" y="48"/>
                    </a:lnTo>
                    <a:lnTo>
                      <a:pt x="12" y="18"/>
                    </a:lnTo>
                    <a:lnTo>
                      <a:pt x="48" y="42"/>
                    </a:lnTo>
                    <a:lnTo>
                      <a:pt x="84" y="60"/>
                    </a:lnTo>
                    <a:lnTo>
                      <a:pt x="96" y="72"/>
                    </a:lnTo>
                    <a:lnTo>
                      <a:pt x="102" y="66"/>
                    </a:lnTo>
                    <a:lnTo>
                      <a:pt x="108" y="72"/>
                    </a:lnTo>
                    <a:lnTo>
                      <a:pt x="108" y="84"/>
                    </a:lnTo>
                    <a:lnTo>
                      <a:pt x="96" y="84"/>
                    </a:lnTo>
                    <a:lnTo>
                      <a:pt x="66" y="114"/>
                    </a:lnTo>
                    <a:lnTo>
                      <a:pt x="84" y="114"/>
                    </a:lnTo>
                    <a:lnTo>
                      <a:pt x="72" y="114"/>
                    </a:lnTo>
                    <a:lnTo>
                      <a:pt x="108" y="90"/>
                    </a:lnTo>
                    <a:lnTo>
                      <a:pt x="108" y="78"/>
                    </a:lnTo>
                    <a:lnTo>
                      <a:pt x="114" y="84"/>
                    </a:lnTo>
                    <a:lnTo>
                      <a:pt x="114" y="96"/>
                    </a:lnTo>
                    <a:lnTo>
                      <a:pt x="96" y="102"/>
                    </a:lnTo>
                    <a:lnTo>
                      <a:pt x="102" y="114"/>
                    </a:lnTo>
                    <a:lnTo>
                      <a:pt x="96" y="132"/>
                    </a:lnTo>
                    <a:lnTo>
                      <a:pt x="96" y="120"/>
                    </a:lnTo>
                    <a:lnTo>
                      <a:pt x="84" y="132"/>
                    </a:lnTo>
                    <a:lnTo>
                      <a:pt x="84" y="120"/>
                    </a:lnTo>
                    <a:lnTo>
                      <a:pt x="66" y="132"/>
                    </a:lnTo>
                    <a:lnTo>
                      <a:pt x="78" y="144"/>
                    </a:lnTo>
                    <a:lnTo>
                      <a:pt x="114" y="126"/>
                    </a:lnTo>
                    <a:lnTo>
                      <a:pt x="114" y="102"/>
                    </a:lnTo>
                    <a:lnTo>
                      <a:pt x="132" y="78"/>
                    </a:lnTo>
                    <a:lnTo>
                      <a:pt x="114" y="42"/>
                    </a:lnTo>
                    <a:lnTo>
                      <a:pt x="132" y="36"/>
                    </a:lnTo>
                    <a:lnTo>
                      <a:pt x="126" y="0"/>
                    </a:lnTo>
                    <a:lnTo>
                      <a:pt x="408" y="72"/>
                    </a:lnTo>
                    <a:lnTo>
                      <a:pt x="366" y="300"/>
                    </a:lnTo>
                    <a:lnTo>
                      <a:pt x="258" y="276"/>
                    </a:lnTo>
                    <a:lnTo>
                      <a:pt x="132" y="276"/>
                    </a:lnTo>
                    <a:lnTo>
                      <a:pt x="102" y="258"/>
                    </a:lnTo>
                    <a:lnTo>
                      <a:pt x="72" y="264"/>
                    </a:lnTo>
                    <a:lnTo>
                      <a:pt x="48" y="252"/>
                    </a:lnTo>
                    <a:lnTo>
                      <a:pt x="54" y="216"/>
                    </a:lnTo>
                    <a:lnTo>
                      <a:pt x="24" y="198"/>
                    </a:lnTo>
                    <a:lnTo>
                      <a:pt x="30" y="192"/>
                    </a:lnTo>
                    <a:lnTo>
                      <a:pt x="30" y="19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23" name="Freeform 499"/>
              <p:cNvSpPr>
                <a:spLocks noChangeAspect="1"/>
              </p:cNvSpPr>
              <p:nvPr/>
            </p:nvSpPr>
            <p:spPr bwMode="auto">
              <a:xfrm>
                <a:off x="3723" y="1908"/>
                <a:ext cx="282" cy="282"/>
              </a:xfrm>
              <a:custGeom>
                <a:avLst/>
                <a:gdLst>
                  <a:gd name="T0" fmla="*/ 168 w 282"/>
                  <a:gd name="T1" fmla="*/ 66 h 282"/>
                  <a:gd name="T2" fmla="*/ 180 w 282"/>
                  <a:gd name="T3" fmla="*/ 102 h 282"/>
                  <a:gd name="T4" fmla="*/ 216 w 282"/>
                  <a:gd name="T5" fmla="*/ 66 h 282"/>
                  <a:gd name="T6" fmla="*/ 234 w 282"/>
                  <a:gd name="T7" fmla="*/ 72 h 282"/>
                  <a:gd name="T8" fmla="*/ 246 w 282"/>
                  <a:gd name="T9" fmla="*/ 54 h 282"/>
                  <a:gd name="T10" fmla="*/ 270 w 282"/>
                  <a:gd name="T11" fmla="*/ 54 h 282"/>
                  <a:gd name="T12" fmla="*/ 282 w 282"/>
                  <a:gd name="T13" fmla="*/ 78 h 282"/>
                  <a:gd name="T14" fmla="*/ 276 w 282"/>
                  <a:gd name="T15" fmla="*/ 90 h 282"/>
                  <a:gd name="T16" fmla="*/ 240 w 282"/>
                  <a:gd name="T17" fmla="*/ 72 h 282"/>
                  <a:gd name="T18" fmla="*/ 240 w 282"/>
                  <a:gd name="T19" fmla="*/ 96 h 282"/>
                  <a:gd name="T20" fmla="*/ 222 w 282"/>
                  <a:gd name="T21" fmla="*/ 132 h 282"/>
                  <a:gd name="T22" fmla="*/ 210 w 282"/>
                  <a:gd name="T23" fmla="*/ 132 h 282"/>
                  <a:gd name="T24" fmla="*/ 198 w 282"/>
                  <a:gd name="T25" fmla="*/ 162 h 282"/>
                  <a:gd name="T26" fmla="*/ 174 w 282"/>
                  <a:gd name="T27" fmla="*/ 156 h 282"/>
                  <a:gd name="T28" fmla="*/ 150 w 282"/>
                  <a:gd name="T29" fmla="*/ 228 h 282"/>
                  <a:gd name="T30" fmla="*/ 156 w 282"/>
                  <a:gd name="T31" fmla="*/ 234 h 282"/>
                  <a:gd name="T32" fmla="*/ 144 w 282"/>
                  <a:gd name="T33" fmla="*/ 252 h 282"/>
                  <a:gd name="T34" fmla="*/ 72 w 282"/>
                  <a:gd name="T35" fmla="*/ 282 h 282"/>
                  <a:gd name="T36" fmla="*/ 54 w 282"/>
                  <a:gd name="T37" fmla="*/ 270 h 282"/>
                  <a:gd name="T38" fmla="*/ 48 w 282"/>
                  <a:gd name="T39" fmla="*/ 258 h 282"/>
                  <a:gd name="T40" fmla="*/ 12 w 282"/>
                  <a:gd name="T41" fmla="*/ 228 h 282"/>
                  <a:gd name="T42" fmla="*/ 0 w 282"/>
                  <a:gd name="T43" fmla="*/ 192 h 282"/>
                  <a:gd name="T44" fmla="*/ 6 w 282"/>
                  <a:gd name="T45" fmla="*/ 192 h 282"/>
                  <a:gd name="T46" fmla="*/ 24 w 282"/>
                  <a:gd name="T47" fmla="*/ 174 h 282"/>
                  <a:gd name="T48" fmla="*/ 24 w 282"/>
                  <a:gd name="T49" fmla="*/ 144 h 282"/>
                  <a:gd name="T50" fmla="*/ 42 w 282"/>
                  <a:gd name="T51" fmla="*/ 144 h 282"/>
                  <a:gd name="T52" fmla="*/ 48 w 282"/>
                  <a:gd name="T53" fmla="*/ 120 h 282"/>
                  <a:gd name="T54" fmla="*/ 90 w 282"/>
                  <a:gd name="T55" fmla="*/ 84 h 282"/>
                  <a:gd name="T56" fmla="*/ 96 w 282"/>
                  <a:gd name="T57" fmla="*/ 30 h 282"/>
                  <a:gd name="T58" fmla="*/ 90 w 282"/>
                  <a:gd name="T59" fmla="*/ 6 h 282"/>
                  <a:gd name="T60" fmla="*/ 96 w 282"/>
                  <a:gd name="T61" fmla="*/ 0 h 282"/>
                  <a:gd name="T62" fmla="*/ 108 w 282"/>
                  <a:gd name="T63" fmla="*/ 72 h 282"/>
                  <a:gd name="T64" fmla="*/ 156 w 282"/>
                  <a:gd name="T65" fmla="*/ 66 h 282"/>
                  <a:gd name="T66" fmla="*/ 168 w 282"/>
                  <a:gd name="T67" fmla="*/ 66 h 2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2"/>
                  <a:gd name="T103" fmla="*/ 0 h 282"/>
                  <a:gd name="T104" fmla="*/ 282 w 282"/>
                  <a:gd name="T105" fmla="*/ 282 h 2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2" h="282">
                    <a:moveTo>
                      <a:pt x="168" y="66"/>
                    </a:moveTo>
                    <a:lnTo>
                      <a:pt x="180" y="102"/>
                    </a:lnTo>
                    <a:lnTo>
                      <a:pt x="216" y="66"/>
                    </a:lnTo>
                    <a:lnTo>
                      <a:pt x="234" y="72"/>
                    </a:lnTo>
                    <a:lnTo>
                      <a:pt x="246" y="54"/>
                    </a:lnTo>
                    <a:lnTo>
                      <a:pt x="270" y="54"/>
                    </a:lnTo>
                    <a:lnTo>
                      <a:pt x="282" y="78"/>
                    </a:lnTo>
                    <a:lnTo>
                      <a:pt x="276" y="90"/>
                    </a:lnTo>
                    <a:lnTo>
                      <a:pt x="240" y="72"/>
                    </a:lnTo>
                    <a:lnTo>
                      <a:pt x="240" y="96"/>
                    </a:lnTo>
                    <a:lnTo>
                      <a:pt x="222" y="132"/>
                    </a:lnTo>
                    <a:lnTo>
                      <a:pt x="210" y="132"/>
                    </a:lnTo>
                    <a:lnTo>
                      <a:pt x="198" y="162"/>
                    </a:lnTo>
                    <a:lnTo>
                      <a:pt x="174" y="156"/>
                    </a:lnTo>
                    <a:lnTo>
                      <a:pt x="150" y="228"/>
                    </a:lnTo>
                    <a:lnTo>
                      <a:pt x="156" y="234"/>
                    </a:lnTo>
                    <a:lnTo>
                      <a:pt x="144" y="252"/>
                    </a:lnTo>
                    <a:lnTo>
                      <a:pt x="72" y="282"/>
                    </a:lnTo>
                    <a:lnTo>
                      <a:pt x="54" y="270"/>
                    </a:lnTo>
                    <a:lnTo>
                      <a:pt x="48" y="258"/>
                    </a:lnTo>
                    <a:lnTo>
                      <a:pt x="12" y="228"/>
                    </a:lnTo>
                    <a:lnTo>
                      <a:pt x="0" y="192"/>
                    </a:lnTo>
                    <a:lnTo>
                      <a:pt x="6" y="192"/>
                    </a:lnTo>
                    <a:lnTo>
                      <a:pt x="24" y="174"/>
                    </a:lnTo>
                    <a:lnTo>
                      <a:pt x="24" y="144"/>
                    </a:lnTo>
                    <a:lnTo>
                      <a:pt x="42" y="144"/>
                    </a:lnTo>
                    <a:lnTo>
                      <a:pt x="48" y="120"/>
                    </a:lnTo>
                    <a:lnTo>
                      <a:pt x="90" y="84"/>
                    </a:lnTo>
                    <a:lnTo>
                      <a:pt x="96" y="30"/>
                    </a:lnTo>
                    <a:lnTo>
                      <a:pt x="90" y="6"/>
                    </a:lnTo>
                    <a:lnTo>
                      <a:pt x="96" y="0"/>
                    </a:lnTo>
                    <a:lnTo>
                      <a:pt x="108" y="72"/>
                    </a:lnTo>
                    <a:lnTo>
                      <a:pt x="156" y="66"/>
                    </a:lnTo>
                    <a:lnTo>
                      <a:pt x="168" y="6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24" name="Freeform 500"/>
              <p:cNvSpPr>
                <a:spLocks noChangeAspect="1"/>
              </p:cNvSpPr>
              <p:nvPr/>
            </p:nvSpPr>
            <p:spPr bwMode="auto">
              <a:xfrm>
                <a:off x="3723" y="1908"/>
                <a:ext cx="282" cy="282"/>
              </a:xfrm>
              <a:custGeom>
                <a:avLst/>
                <a:gdLst>
                  <a:gd name="T0" fmla="*/ 168 w 282"/>
                  <a:gd name="T1" fmla="*/ 66 h 282"/>
                  <a:gd name="T2" fmla="*/ 180 w 282"/>
                  <a:gd name="T3" fmla="*/ 102 h 282"/>
                  <a:gd name="T4" fmla="*/ 216 w 282"/>
                  <a:gd name="T5" fmla="*/ 66 h 282"/>
                  <a:gd name="T6" fmla="*/ 234 w 282"/>
                  <a:gd name="T7" fmla="*/ 72 h 282"/>
                  <a:gd name="T8" fmla="*/ 246 w 282"/>
                  <a:gd name="T9" fmla="*/ 54 h 282"/>
                  <a:gd name="T10" fmla="*/ 270 w 282"/>
                  <a:gd name="T11" fmla="*/ 54 h 282"/>
                  <a:gd name="T12" fmla="*/ 282 w 282"/>
                  <a:gd name="T13" fmla="*/ 78 h 282"/>
                  <a:gd name="T14" fmla="*/ 276 w 282"/>
                  <a:gd name="T15" fmla="*/ 90 h 282"/>
                  <a:gd name="T16" fmla="*/ 240 w 282"/>
                  <a:gd name="T17" fmla="*/ 72 h 282"/>
                  <a:gd name="T18" fmla="*/ 240 w 282"/>
                  <a:gd name="T19" fmla="*/ 96 h 282"/>
                  <a:gd name="T20" fmla="*/ 222 w 282"/>
                  <a:gd name="T21" fmla="*/ 132 h 282"/>
                  <a:gd name="T22" fmla="*/ 210 w 282"/>
                  <a:gd name="T23" fmla="*/ 132 h 282"/>
                  <a:gd name="T24" fmla="*/ 198 w 282"/>
                  <a:gd name="T25" fmla="*/ 162 h 282"/>
                  <a:gd name="T26" fmla="*/ 174 w 282"/>
                  <a:gd name="T27" fmla="*/ 156 h 282"/>
                  <a:gd name="T28" fmla="*/ 150 w 282"/>
                  <a:gd name="T29" fmla="*/ 228 h 282"/>
                  <a:gd name="T30" fmla="*/ 156 w 282"/>
                  <a:gd name="T31" fmla="*/ 234 h 282"/>
                  <a:gd name="T32" fmla="*/ 144 w 282"/>
                  <a:gd name="T33" fmla="*/ 252 h 282"/>
                  <a:gd name="T34" fmla="*/ 72 w 282"/>
                  <a:gd name="T35" fmla="*/ 282 h 282"/>
                  <a:gd name="T36" fmla="*/ 54 w 282"/>
                  <a:gd name="T37" fmla="*/ 270 h 282"/>
                  <a:gd name="T38" fmla="*/ 48 w 282"/>
                  <a:gd name="T39" fmla="*/ 258 h 282"/>
                  <a:gd name="T40" fmla="*/ 12 w 282"/>
                  <a:gd name="T41" fmla="*/ 228 h 282"/>
                  <a:gd name="T42" fmla="*/ 0 w 282"/>
                  <a:gd name="T43" fmla="*/ 192 h 282"/>
                  <a:gd name="T44" fmla="*/ 6 w 282"/>
                  <a:gd name="T45" fmla="*/ 192 h 282"/>
                  <a:gd name="T46" fmla="*/ 24 w 282"/>
                  <a:gd name="T47" fmla="*/ 174 h 282"/>
                  <a:gd name="T48" fmla="*/ 24 w 282"/>
                  <a:gd name="T49" fmla="*/ 144 h 282"/>
                  <a:gd name="T50" fmla="*/ 42 w 282"/>
                  <a:gd name="T51" fmla="*/ 144 h 282"/>
                  <a:gd name="T52" fmla="*/ 48 w 282"/>
                  <a:gd name="T53" fmla="*/ 120 h 282"/>
                  <a:gd name="T54" fmla="*/ 90 w 282"/>
                  <a:gd name="T55" fmla="*/ 84 h 282"/>
                  <a:gd name="T56" fmla="*/ 96 w 282"/>
                  <a:gd name="T57" fmla="*/ 30 h 282"/>
                  <a:gd name="T58" fmla="*/ 90 w 282"/>
                  <a:gd name="T59" fmla="*/ 6 h 282"/>
                  <a:gd name="T60" fmla="*/ 96 w 282"/>
                  <a:gd name="T61" fmla="*/ 0 h 282"/>
                  <a:gd name="T62" fmla="*/ 108 w 282"/>
                  <a:gd name="T63" fmla="*/ 72 h 282"/>
                  <a:gd name="T64" fmla="*/ 156 w 282"/>
                  <a:gd name="T65" fmla="*/ 66 h 282"/>
                  <a:gd name="T66" fmla="*/ 168 w 282"/>
                  <a:gd name="T67" fmla="*/ 66 h 282"/>
                  <a:gd name="T68" fmla="*/ 168 w 282"/>
                  <a:gd name="T69" fmla="*/ 72 h 2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2"/>
                  <a:gd name="T106" fmla="*/ 0 h 282"/>
                  <a:gd name="T107" fmla="*/ 282 w 282"/>
                  <a:gd name="T108" fmla="*/ 282 h 2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2" h="282">
                    <a:moveTo>
                      <a:pt x="168" y="66"/>
                    </a:moveTo>
                    <a:lnTo>
                      <a:pt x="180" y="102"/>
                    </a:lnTo>
                    <a:lnTo>
                      <a:pt x="216" y="66"/>
                    </a:lnTo>
                    <a:lnTo>
                      <a:pt x="234" y="72"/>
                    </a:lnTo>
                    <a:lnTo>
                      <a:pt x="246" y="54"/>
                    </a:lnTo>
                    <a:lnTo>
                      <a:pt x="270" y="54"/>
                    </a:lnTo>
                    <a:lnTo>
                      <a:pt x="282" y="78"/>
                    </a:lnTo>
                    <a:lnTo>
                      <a:pt x="276" y="90"/>
                    </a:lnTo>
                    <a:lnTo>
                      <a:pt x="240" y="72"/>
                    </a:lnTo>
                    <a:lnTo>
                      <a:pt x="240" y="96"/>
                    </a:lnTo>
                    <a:lnTo>
                      <a:pt x="222" y="132"/>
                    </a:lnTo>
                    <a:lnTo>
                      <a:pt x="210" y="132"/>
                    </a:lnTo>
                    <a:lnTo>
                      <a:pt x="198" y="162"/>
                    </a:lnTo>
                    <a:lnTo>
                      <a:pt x="174" y="156"/>
                    </a:lnTo>
                    <a:lnTo>
                      <a:pt x="150" y="228"/>
                    </a:lnTo>
                    <a:lnTo>
                      <a:pt x="156" y="234"/>
                    </a:lnTo>
                    <a:lnTo>
                      <a:pt x="144" y="252"/>
                    </a:lnTo>
                    <a:lnTo>
                      <a:pt x="72" y="282"/>
                    </a:lnTo>
                    <a:lnTo>
                      <a:pt x="54" y="270"/>
                    </a:lnTo>
                    <a:lnTo>
                      <a:pt x="48" y="258"/>
                    </a:lnTo>
                    <a:lnTo>
                      <a:pt x="12" y="228"/>
                    </a:lnTo>
                    <a:lnTo>
                      <a:pt x="0" y="192"/>
                    </a:lnTo>
                    <a:lnTo>
                      <a:pt x="6" y="192"/>
                    </a:lnTo>
                    <a:lnTo>
                      <a:pt x="24" y="174"/>
                    </a:lnTo>
                    <a:lnTo>
                      <a:pt x="24" y="144"/>
                    </a:lnTo>
                    <a:lnTo>
                      <a:pt x="42" y="144"/>
                    </a:lnTo>
                    <a:lnTo>
                      <a:pt x="48" y="120"/>
                    </a:lnTo>
                    <a:lnTo>
                      <a:pt x="90" y="84"/>
                    </a:lnTo>
                    <a:lnTo>
                      <a:pt x="96" y="30"/>
                    </a:lnTo>
                    <a:lnTo>
                      <a:pt x="90" y="6"/>
                    </a:lnTo>
                    <a:lnTo>
                      <a:pt x="96" y="0"/>
                    </a:lnTo>
                    <a:lnTo>
                      <a:pt x="108" y="72"/>
                    </a:lnTo>
                    <a:lnTo>
                      <a:pt x="156" y="66"/>
                    </a:lnTo>
                    <a:lnTo>
                      <a:pt x="168" y="66"/>
                    </a:lnTo>
                    <a:lnTo>
                      <a:pt x="168" y="7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25" name="Freeform 501"/>
              <p:cNvSpPr>
                <a:spLocks noChangeAspect="1"/>
              </p:cNvSpPr>
              <p:nvPr/>
            </p:nvSpPr>
            <p:spPr bwMode="auto">
              <a:xfrm>
                <a:off x="3081" y="1488"/>
                <a:ext cx="330" cy="342"/>
              </a:xfrm>
              <a:custGeom>
                <a:avLst/>
                <a:gdLst>
                  <a:gd name="T0" fmla="*/ 138 w 330"/>
                  <a:gd name="T1" fmla="*/ 342 h 342"/>
                  <a:gd name="T2" fmla="*/ 114 w 330"/>
                  <a:gd name="T3" fmla="*/ 324 h 342"/>
                  <a:gd name="T4" fmla="*/ 108 w 330"/>
                  <a:gd name="T5" fmla="*/ 300 h 342"/>
                  <a:gd name="T6" fmla="*/ 114 w 330"/>
                  <a:gd name="T7" fmla="*/ 282 h 342"/>
                  <a:gd name="T8" fmla="*/ 102 w 330"/>
                  <a:gd name="T9" fmla="*/ 264 h 342"/>
                  <a:gd name="T10" fmla="*/ 90 w 330"/>
                  <a:gd name="T11" fmla="*/ 228 h 342"/>
                  <a:gd name="T12" fmla="*/ 12 w 330"/>
                  <a:gd name="T13" fmla="*/ 174 h 342"/>
                  <a:gd name="T14" fmla="*/ 18 w 330"/>
                  <a:gd name="T15" fmla="*/ 120 h 342"/>
                  <a:gd name="T16" fmla="*/ 0 w 330"/>
                  <a:gd name="T17" fmla="*/ 108 h 342"/>
                  <a:gd name="T18" fmla="*/ 12 w 330"/>
                  <a:gd name="T19" fmla="*/ 84 h 342"/>
                  <a:gd name="T20" fmla="*/ 36 w 330"/>
                  <a:gd name="T21" fmla="*/ 72 h 342"/>
                  <a:gd name="T22" fmla="*/ 36 w 330"/>
                  <a:gd name="T23" fmla="*/ 24 h 342"/>
                  <a:gd name="T24" fmla="*/ 42 w 330"/>
                  <a:gd name="T25" fmla="*/ 18 h 342"/>
                  <a:gd name="T26" fmla="*/ 60 w 330"/>
                  <a:gd name="T27" fmla="*/ 24 h 342"/>
                  <a:gd name="T28" fmla="*/ 114 w 330"/>
                  <a:gd name="T29" fmla="*/ 0 h 342"/>
                  <a:gd name="T30" fmla="*/ 108 w 330"/>
                  <a:gd name="T31" fmla="*/ 24 h 342"/>
                  <a:gd name="T32" fmla="*/ 138 w 330"/>
                  <a:gd name="T33" fmla="*/ 30 h 342"/>
                  <a:gd name="T34" fmla="*/ 150 w 330"/>
                  <a:gd name="T35" fmla="*/ 42 h 342"/>
                  <a:gd name="T36" fmla="*/ 264 w 330"/>
                  <a:gd name="T37" fmla="*/ 66 h 342"/>
                  <a:gd name="T38" fmla="*/ 282 w 330"/>
                  <a:gd name="T39" fmla="*/ 84 h 342"/>
                  <a:gd name="T40" fmla="*/ 276 w 330"/>
                  <a:gd name="T41" fmla="*/ 108 h 342"/>
                  <a:gd name="T42" fmla="*/ 288 w 330"/>
                  <a:gd name="T43" fmla="*/ 108 h 342"/>
                  <a:gd name="T44" fmla="*/ 288 w 330"/>
                  <a:gd name="T45" fmla="*/ 126 h 342"/>
                  <a:gd name="T46" fmla="*/ 300 w 330"/>
                  <a:gd name="T47" fmla="*/ 126 h 342"/>
                  <a:gd name="T48" fmla="*/ 276 w 330"/>
                  <a:gd name="T49" fmla="*/ 162 h 342"/>
                  <a:gd name="T50" fmla="*/ 282 w 330"/>
                  <a:gd name="T51" fmla="*/ 174 h 342"/>
                  <a:gd name="T52" fmla="*/ 330 w 330"/>
                  <a:gd name="T53" fmla="*/ 114 h 342"/>
                  <a:gd name="T54" fmla="*/ 300 w 330"/>
                  <a:gd name="T55" fmla="*/ 210 h 342"/>
                  <a:gd name="T56" fmla="*/ 294 w 330"/>
                  <a:gd name="T57" fmla="*/ 270 h 342"/>
                  <a:gd name="T58" fmla="*/ 300 w 330"/>
                  <a:gd name="T59" fmla="*/ 330 h 342"/>
                  <a:gd name="T60" fmla="*/ 150 w 330"/>
                  <a:gd name="T61" fmla="*/ 342 h 342"/>
                  <a:gd name="T62" fmla="*/ 138 w 330"/>
                  <a:gd name="T63" fmla="*/ 342 h 3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42"/>
                  <a:gd name="T98" fmla="*/ 330 w 330"/>
                  <a:gd name="T99" fmla="*/ 342 h 3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42">
                    <a:moveTo>
                      <a:pt x="138" y="342"/>
                    </a:moveTo>
                    <a:lnTo>
                      <a:pt x="114" y="324"/>
                    </a:lnTo>
                    <a:lnTo>
                      <a:pt x="108" y="300"/>
                    </a:lnTo>
                    <a:lnTo>
                      <a:pt x="114" y="282"/>
                    </a:lnTo>
                    <a:lnTo>
                      <a:pt x="102" y="264"/>
                    </a:lnTo>
                    <a:lnTo>
                      <a:pt x="90" y="228"/>
                    </a:lnTo>
                    <a:lnTo>
                      <a:pt x="12" y="174"/>
                    </a:lnTo>
                    <a:lnTo>
                      <a:pt x="18" y="120"/>
                    </a:lnTo>
                    <a:lnTo>
                      <a:pt x="0" y="108"/>
                    </a:lnTo>
                    <a:lnTo>
                      <a:pt x="12" y="84"/>
                    </a:lnTo>
                    <a:lnTo>
                      <a:pt x="36" y="72"/>
                    </a:lnTo>
                    <a:lnTo>
                      <a:pt x="36" y="24"/>
                    </a:lnTo>
                    <a:lnTo>
                      <a:pt x="42" y="18"/>
                    </a:lnTo>
                    <a:lnTo>
                      <a:pt x="60" y="24"/>
                    </a:lnTo>
                    <a:lnTo>
                      <a:pt x="114" y="0"/>
                    </a:lnTo>
                    <a:lnTo>
                      <a:pt x="108" y="24"/>
                    </a:lnTo>
                    <a:lnTo>
                      <a:pt x="138" y="30"/>
                    </a:lnTo>
                    <a:lnTo>
                      <a:pt x="150" y="42"/>
                    </a:lnTo>
                    <a:lnTo>
                      <a:pt x="264" y="66"/>
                    </a:lnTo>
                    <a:lnTo>
                      <a:pt x="282" y="84"/>
                    </a:lnTo>
                    <a:lnTo>
                      <a:pt x="276" y="108"/>
                    </a:lnTo>
                    <a:lnTo>
                      <a:pt x="288" y="108"/>
                    </a:lnTo>
                    <a:lnTo>
                      <a:pt x="288" y="126"/>
                    </a:lnTo>
                    <a:lnTo>
                      <a:pt x="300" y="126"/>
                    </a:lnTo>
                    <a:lnTo>
                      <a:pt x="276" y="162"/>
                    </a:lnTo>
                    <a:lnTo>
                      <a:pt x="282" y="174"/>
                    </a:lnTo>
                    <a:lnTo>
                      <a:pt x="330" y="114"/>
                    </a:lnTo>
                    <a:lnTo>
                      <a:pt x="300" y="210"/>
                    </a:lnTo>
                    <a:lnTo>
                      <a:pt x="294" y="270"/>
                    </a:lnTo>
                    <a:lnTo>
                      <a:pt x="300" y="330"/>
                    </a:lnTo>
                    <a:lnTo>
                      <a:pt x="150" y="342"/>
                    </a:lnTo>
                    <a:lnTo>
                      <a:pt x="138" y="34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26" name="Freeform 502"/>
              <p:cNvSpPr>
                <a:spLocks noChangeAspect="1"/>
              </p:cNvSpPr>
              <p:nvPr/>
            </p:nvSpPr>
            <p:spPr bwMode="auto">
              <a:xfrm>
                <a:off x="3081" y="1488"/>
                <a:ext cx="330" cy="348"/>
              </a:xfrm>
              <a:custGeom>
                <a:avLst/>
                <a:gdLst>
                  <a:gd name="T0" fmla="*/ 138 w 330"/>
                  <a:gd name="T1" fmla="*/ 342 h 348"/>
                  <a:gd name="T2" fmla="*/ 114 w 330"/>
                  <a:gd name="T3" fmla="*/ 324 h 348"/>
                  <a:gd name="T4" fmla="*/ 108 w 330"/>
                  <a:gd name="T5" fmla="*/ 300 h 348"/>
                  <a:gd name="T6" fmla="*/ 114 w 330"/>
                  <a:gd name="T7" fmla="*/ 282 h 348"/>
                  <a:gd name="T8" fmla="*/ 102 w 330"/>
                  <a:gd name="T9" fmla="*/ 264 h 348"/>
                  <a:gd name="T10" fmla="*/ 90 w 330"/>
                  <a:gd name="T11" fmla="*/ 228 h 348"/>
                  <a:gd name="T12" fmla="*/ 12 w 330"/>
                  <a:gd name="T13" fmla="*/ 174 h 348"/>
                  <a:gd name="T14" fmla="*/ 18 w 330"/>
                  <a:gd name="T15" fmla="*/ 120 h 348"/>
                  <a:gd name="T16" fmla="*/ 0 w 330"/>
                  <a:gd name="T17" fmla="*/ 108 h 348"/>
                  <a:gd name="T18" fmla="*/ 12 w 330"/>
                  <a:gd name="T19" fmla="*/ 84 h 348"/>
                  <a:gd name="T20" fmla="*/ 36 w 330"/>
                  <a:gd name="T21" fmla="*/ 72 h 348"/>
                  <a:gd name="T22" fmla="*/ 36 w 330"/>
                  <a:gd name="T23" fmla="*/ 24 h 348"/>
                  <a:gd name="T24" fmla="*/ 42 w 330"/>
                  <a:gd name="T25" fmla="*/ 18 h 348"/>
                  <a:gd name="T26" fmla="*/ 60 w 330"/>
                  <a:gd name="T27" fmla="*/ 24 h 348"/>
                  <a:gd name="T28" fmla="*/ 114 w 330"/>
                  <a:gd name="T29" fmla="*/ 0 h 348"/>
                  <a:gd name="T30" fmla="*/ 108 w 330"/>
                  <a:gd name="T31" fmla="*/ 24 h 348"/>
                  <a:gd name="T32" fmla="*/ 138 w 330"/>
                  <a:gd name="T33" fmla="*/ 30 h 348"/>
                  <a:gd name="T34" fmla="*/ 150 w 330"/>
                  <a:gd name="T35" fmla="*/ 42 h 348"/>
                  <a:gd name="T36" fmla="*/ 264 w 330"/>
                  <a:gd name="T37" fmla="*/ 66 h 348"/>
                  <a:gd name="T38" fmla="*/ 282 w 330"/>
                  <a:gd name="T39" fmla="*/ 84 h 348"/>
                  <a:gd name="T40" fmla="*/ 276 w 330"/>
                  <a:gd name="T41" fmla="*/ 108 h 348"/>
                  <a:gd name="T42" fmla="*/ 288 w 330"/>
                  <a:gd name="T43" fmla="*/ 108 h 348"/>
                  <a:gd name="T44" fmla="*/ 288 w 330"/>
                  <a:gd name="T45" fmla="*/ 126 h 348"/>
                  <a:gd name="T46" fmla="*/ 300 w 330"/>
                  <a:gd name="T47" fmla="*/ 126 h 348"/>
                  <a:gd name="T48" fmla="*/ 276 w 330"/>
                  <a:gd name="T49" fmla="*/ 162 h 348"/>
                  <a:gd name="T50" fmla="*/ 282 w 330"/>
                  <a:gd name="T51" fmla="*/ 174 h 348"/>
                  <a:gd name="T52" fmla="*/ 330 w 330"/>
                  <a:gd name="T53" fmla="*/ 114 h 348"/>
                  <a:gd name="T54" fmla="*/ 300 w 330"/>
                  <a:gd name="T55" fmla="*/ 210 h 348"/>
                  <a:gd name="T56" fmla="*/ 294 w 330"/>
                  <a:gd name="T57" fmla="*/ 270 h 348"/>
                  <a:gd name="T58" fmla="*/ 300 w 330"/>
                  <a:gd name="T59" fmla="*/ 330 h 348"/>
                  <a:gd name="T60" fmla="*/ 150 w 330"/>
                  <a:gd name="T61" fmla="*/ 342 h 348"/>
                  <a:gd name="T62" fmla="*/ 138 w 330"/>
                  <a:gd name="T63" fmla="*/ 342 h 348"/>
                  <a:gd name="T64" fmla="*/ 138 w 330"/>
                  <a:gd name="T65" fmla="*/ 348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48"/>
                  <a:gd name="T101" fmla="*/ 330 w 330"/>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48">
                    <a:moveTo>
                      <a:pt x="138" y="342"/>
                    </a:moveTo>
                    <a:lnTo>
                      <a:pt x="114" y="324"/>
                    </a:lnTo>
                    <a:lnTo>
                      <a:pt x="108" y="300"/>
                    </a:lnTo>
                    <a:lnTo>
                      <a:pt x="114" y="282"/>
                    </a:lnTo>
                    <a:lnTo>
                      <a:pt x="102" y="264"/>
                    </a:lnTo>
                    <a:lnTo>
                      <a:pt x="90" y="228"/>
                    </a:lnTo>
                    <a:lnTo>
                      <a:pt x="12" y="174"/>
                    </a:lnTo>
                    <a:lnTo>
                      <a:pt x="18" y="120"/>
                    </a:lnTo>
                    <a:lnTo>
                      <a:pt x="0" y="108"/>
                    </a:lnTo>
                    <a:lnTo>
                      <a:pt x="12" y="84"/>
                    </a:lnTo>
                    <a:lnTo>
                      <a:pt x="36" y="72"/>
                    </a:lnTo>
                    <a:lnTo>
                      <a:pt x="36" y="24"/>
                    </a:lnTo>
                    <a:lnTo>
                      <a:pt x="42" y="18"/>
                    </a:lnTo>
                    <a:lnTo>
                      <a:pt x="60" y="24"/>
                    </a:lnTo>
                    <a:lnTo>
                      <a:pt x="114" y="0"/>
                    </a:lnTo>
                    <a:lnTo>
                      <a:pt x="108" y="24"/>
                    </a:lnTo>
                    <a:lnTo>
                      <a:pt x="138" y="30"/>
                    </a:lnTo>
                    <a:lnTo>
                      <a:pt x="150" y="42"/>
                    </a:lnTo>
                    <a:lnTo>
                      <a:pt x="264" y="66"/>
                    </a:lnTo>
                    <a:lnTo>
                      <a:pt x="282" y="84"/>
                    </a:lnTo>
                    <a:lnTo>
                      <a:pt x="276" y="108"/>
                    </a:lnTo>
                    <a:lnTo>
                      <a:pt x="288" y="108"/>
                    </a:lnTo>
                    <a:lnTo>
                      <a:pt x="288" y="126"/>
                    </a:lnTo>
                    <a:lnTo>
                      <a:pt x="300" y="126"/>
                    </a:lnTo>
                    <a:lnTo>
                      <a:pt x="276" y="162"/>
                    </a:lnTo>
                    <a:lnTo>
                      <a:pt x="282" y="174"/>
                    </a:lnTo>
                    <a:lnTo>
                      <a:pt x="330" y="114"/>
                    </a:lnTo>
                    <a:lnTo>
                      <a:pt x="300" y="210"/>
                    </a:lnTo>
                    <a:lnTo>
                      <a:pt x="294" y="270"/>
                    </a:lnTo>
                    <a:lnTo>
                      <a:pt x="300" y="330"/>
                    </a:lnTo>
                    <a:lnTo>
                      <a:pt x="150" y="342"/>
                    </a:lnTo>
                    <a:lnTo>
                      <a:pt x="138" y="342"/>
                    </a:lnTo>
                    <a:lnTo>
                      <a:pt x="138" y="34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27" name="Freeform 503"/>
              <p:cNvSpPr>
                <a:spLocks noChangeAspect="1"/>
              </p:cNvSpPr>
              <p:nvPr/>
            </p:nvSpPr>
            <p:spPr bwMode="auto">
              <a:xfrm>
                <a:off x="2037" y="1578"/>
                <a:ext cx="432" cy="354"/>
              </a:xfrm>
              <a:custGeom>
                <a:avLst/>
                <a:gdLst>
                  <a:gd name="T0" fmla="*/ 420 w 432"/>
                  <a:gd name="T1" fmla="*/ 204 h 354"/>
                  <a:gd name="T2" fmla="*/ 408 w 432"/>
                  <a:gd name="T3" fmla="*/ 354 h 354"/>
                  <a:gd name="T4" fmla="*/ 114 w 432"/>
                  <a:gd name="T5" fmla="*/ 324 h 354"/>
                  <a:gd name="T6" fmla="*/ 0 w 432"/>
                  <a:gd name="T7" fmla="*/ 306 h 354"/>
                  <a:gd name="T8" fmla="*/ 12 w 432"/>
                  <a:gd name="T9" fmla="*/ 228 h 354"/>
                  <a:gd name="T10" fmla="*/ 42 w 432"/>
                  <a:gd name="T11" fmla="*/ 36 h 354"/>
                  <a:gd name="T12" fmla="*/ 48 w 432"/>
                  <a:gd name="T13" fmla="*/ 0 h 354"/>
                  <a:gd name="T14" fmla="*/ 432 w 432"/>
                  <a:gd name="T15" fmla="*/ 48 h 354"/>
                  <a:gd name="T16" fmla="*/ 420 w 432"/>
                  <a:gd name="T17" fmla="*/ 162 h 354"/>
                  <a:gd name="T18" fmla="*/ 420 w 432"/>
                  <a:gd name="T19" fmla="*/ 204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2"/>
                  <a:gd name="T31" fmla="*/ 0 h 354"/>
                  <a:gd name="T32" fmla="*/ 432 w 432"/>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2" h="354">
                    <a:moveTo>
                      <a:pt x="420" y="204"/>
                    </a:moveTo>
                    <a:lnTo>
                      <a:pt x="408" y="354"/>
                    </a:lnTo>
                    <a:lnTo>
                      <a:pt x="114" y="324"/>
                    </a:lnTo>
                    <a:lnTo>
                      <a:pt x="0" y="306"/>
                    </a:lnTo>
                    <a:lnTo>
                      <a:pt x="12" y="228"/>
                    </a:lnTo>
                    <a:lnTo>
                      <a:pt x="42" y="36"/>
                    </a:lnTo>
                    <a:lnTo>
                      <a:pt x="48" y="0"/>
                    </a:lnTo>
                    <a:lnTo>
                      <a:pt x="432" y="48"/>
                    </a:lnTo>
                    <a:lnTo>
                      <a:pt x="420" y="162"/>
                    </a:lnTo>
                    <a:lnTo>
                      <a:pt x="420" y="20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828" name="Freeform 504"/>
              <p:cNvSpPr>
                <a:spLocks noChangeAspect="1"/>
              </p:cNvSpPr>
              <p:nvPr/>
            </p:nvSpPr>
            <p:spPr bwMode="auto">
              <a:xfrm>
                <a:off x="2037" y="1578"/>
                <a:ext cx="432" cy="354"/>
              </a:xfrm>
              <a:custGeom>
                <a:avLst/>
                <a:gdLst>
                  <a:gd name="T0" fmla="*/ 420 w 432"/>
                  <a:gd name="T1" fmla="*/ 204 h 354"/>
                  <a:gd name="T2" fmla="*/ 408 w 432"/>
                  <a:gd name="T3" fmla="*/ 354 h 354"/>
                  <a:gd name="T4" fmla="*/ 114 w 432"/>
                  <a:gd name="T5" fmla="*/ 324 h 354"/>
                  <a:gd name="T6" fmla="*/ 0 w 432"/>
                  <a:gd name="T7" fmla="*/ 306 h 354"/>
                  <a:gd name="T8" fmla="*/ 12 w 432"/>
                  <a:gd name="T9" fmla="*/ 228 h 354"/>
                  <a:gd name="T10" fmla="*/ 42 w 432"/>
                  <a:gd name="T11" fmla="*/ 36 h 354"/>
                  <a:gd name="T12" fmla="*/ 48 w 432"/>
                  <a:gd name="T13" fmla="*/ 0 h 354"/>
                  <a:gd name="T14" fmla="*/ 432 w 432"/>
                  <a:gd name="T15" fmla="*/ 48 h 354"/>
                  <a:gd name="T16" fmla="*/ 420 w 432"/>
                  <a:gd name="T17" fmla="*/ 162 h 354"/>
                  <a:gd name="T18" fmla="*/ 420 w 432"/>
                  <a:gd name="T19" fmla="*/ 204 h 354"/>
                  <a:gd name="T20" fmla="*/ 420 w 432"/>
                  <a:gd name="T21" fmla="*/ 210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
                  <a:gd name="T34" fmla="*/ 0 h 354"/>
                  <a:gd name="T35" fmla="*/ 432 w 432"/>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 h="354">
                    <a:moveTo>
                      <a:pt x="420" y="204"/>
                    </a:moveTo>
                    <a:lnTo>
                      <a:pt x="408" y="354"/>
                    </a:lnTo>
                    <a:lnTo>
                      <a:pt x="114" y="324"/>
                    </a:lnTo>
                    <a:lnTo>
                      <a:pt x="0" y="306"/>
                    </a:lnTo>
                    <a:lnTo>
                      <a:pt x="12" y="228"/>
                    </a:lnTo>
                    <a:lnTo>
                      <a:pt x="42" y="36"/>
                    </a:lnTo>
                    <a:lnTo>
                      <a:pt x="48" y="0"/>
                    </a:lnTo>
                    <a:lnTo>
                      <a:pt x="432" y="48"/>
                    </a:lnTo>
                    <a:lnTo>
                      <a:pt x="420" y="162"/>
                    </a:lnTo>
                    <a:lnTo>
                      <a:pt x="420" y="204"/>
                    </a:lnTo>
                    <a:lnTo>
                      <a:pt x="420" y="21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grpSp>
        <p:sp>
          <p:nvSpPr>
            <p:cNvPr id="17705" name="Rectangle 505"/>
            <p:cNvSpPr>
              <a:spLocks noChangeArrowheads="1"/>
            </p:cNvSpPr>
            <p:nvPr/>
          </p:nvSpPr>
          <p:spPr bwMode="auto">
            <a:xfrm>
              <a:off x="2639" y="2592"/>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algn="ctr" eaLnBrk="0" fontAlgn="base" hangingPunct="0">
                <a:spcBef>
                  <a:spcPct val="0"/>
                </a:spcBef>
                <a:spcAft>
                  <a:spcPct val="0"/>
                </a:spcAft>
                <a:buNone/>
              </a:pPr>
              <a:r>
                <a:rPr lang="en-US" altLang="en-US" sz="1600" b="1" dirty="0">
                  <a:solidFill>
                    <a:schemeClr val="tx1"/>
                  </a:solidFill>
                  <a:latin typeface="Times New Roman" panose="02020603050405020304" pitchFamily="18" charset="0"/>
                </a:rPr>
                <a:t>2000</a:t>
              </a:r>
            </a:p>
          </p:txBody>
        </p:sp>
      </p:grpSp>
      <p:grpSp>
        <p:nvGrpSpPr>
          <p:cNvPr id="17417" name="Group 756"/>
          <p:cNvGrpSpPr>
            <a:grpSpLocks/>
          </p:cNvGrpSpPr>
          <p:nvPr/>
        </p:nvGrpSpPr>
        <p:grpSpPr bwMode="auto">
          <a:xfrm>
            <a:off x="2657476" y="3184526"/>
            <a:ext cx="7477125" cy="523875"/>
            <a:chOff x="405" y="3744"/>
            <a:chExt cx="4710" cy="330"/>
          </a:xfrm>
        </p:grpSpPr>
        <p:sp>
          <p:nvSpPr>
            <p:cNvPr id="17696" name="Text Box 757"/>
            <p:cNvSpPr txBox="1">
              <a:spLocks noChangeArrowheads="1"/>
            </p:cNvSpPr>
            <p:nvPr/>
          </p:nvSpPr>
          <p:spPr bwMode="auto">
            <a:xfrm>
              <a:off x="411" y="3744"/>
              <a:ext cx="4245" cy="330"/>
            </a:xfrm>
            <a:prstGeom prst="rect">
              <a:avLst/>
            </a:prstGeom>
            <a:solidFill>
              <a:schemeClr val="bg1"/>
            </a:solidFill>
            <a:ln>
              <a:noFill/>
            </a:ln>
            <a:extLst>
              <a:ext uri="{91240B29-F687-4F45-9708-019B960494DF}">
                <a14:hiddenLine xmlns:a14="http://schemas.microsoft.com/office/drawing/2010/main" w="8001">
                  <a:solidFill>
                    <a:srgbClr val="000000"/>
                  </a:solidFill>
                  <a:miter lim="800000"/>
                  <a:headEnd/>
                  <a:tailEnd/>
                </a14:hiddenLine>
              </a:ext>
            </a:extLst>
          </p:spPr>
          <p:txBody>
            <a:bodyPr>
              <a:spAutoFit/>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50000"/>
                </a:spcBef>
                <a:spcAft>
                  <a:spcPct val="0"/>
                </a:spcAft>
                <a:buNone/>
              </a:pPr>
              <a:r>
                <a:rPr lang="en-US" altLang="en-US" sz="1400" b="1" dirty="0">
                  <a:solidFill>
                    <a:srgbClr val="000000"/>
                  </a:solidFill>
                  <a:latin typeface="Times New Roman" panose="02020603050405020304" pitchFamily="18" charset="0"/>
                </a:rPr>
                <a:t>      No Data       &lt;14.0%        14.0%–17.9%        18.0%–21.9%       22.0%–25.9%      </a:t>
              </a:r>
              <a:r>
                <a:rPr lang="en-US" altLang="en-US" sz="1400" b="1" u="sng" dirty="0">
                  <a:solidFill>
                    <a:srgbClr val="000000"/>
                  </a:solidFill>
                  <a:latin typeface="Times New Roman" panose="02020603050405020304" pitchFamily="18" charset="0"/>
                </a:rPr>
                <a:t>&gt; </a:t>
              </a:r>
              <a:r>
                <a:rPr lang="en-US" altLang="en-US" sz="1400" b="1" dirty="0">
                  <a:solidFill>
                    <a:srgbClr val="000000"/>
                  </a:solidFill>
                  <a:latin typeface="Times New Roman" panose="02020603050405020304" pitchFamily="18" charset="0"/>
                </a:rPr>
                <a:t>26.0%</a:t>
              </a:r>
            </a:p>
          </p:txBody>
        </p:sp>
        <p:sp>
          <p:nvSpPr>
            <p:cNvPr id="17697" name="Rectangle 758"/>
            <p:cNvSpPr>
              <a:spLocks noChangeArrowheads="1"/>
            </p:cNvSpPr>
            <p:nvPr/>
          </p:nvSpPr>
          <p:spPr bwMode="auto">
            <a:xfrm>
              <a:off x="405" y="3754"/>
              <a:ext cx="47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698" name="Rectangle 759"/>
            <p:cNvSpPr>
              <a:spLocks noChangeArrowheads="1"/>
            </p:cNvSpPr>
            <p:nvPr/>
          </p:nvSpPr>
          <p:spPr bwMode="auto">
            <a:xfrm>
              <a:off x="461" y="3802"/>
              <a:ext cx="86" cy="86"/>
            </a:xfrm>
            <a:prstGeom prst="rect">
              <a:avLst/>
            </a:prstGeom>
            <a:solidFill>
              <a:srgbClr val="FFFFFF"/>
            </a:solidFill>
            <a:ln w="9525">
              <a:solidFill>
                <a:schemeClr val="tx1"/>
              </a:solidFill>
              <a:miter lim="800000"/>
              <a:headEnd/>
              <a:tailEnd/>
            </a:ln>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699" name="Rectangle 760"/>
            <p:cNvSpPr>
              <a:spLocks noChangeArrowheads="1"/>
            </p:cNvSpPr>
            <p:nvPr/>
          </p:nvSpPr>
          <p:spPr bwMode="auto">
            <a:xfrm>
              <a:off x="1141" y="3802"/>
              <a:ext cx="86" cy="86"/>
            </a:xfrm>
            <a:prstGeom prst="rect">
              <a:avLst/>
            </a:prstGeom>
            <a:solidFill>
              <a:srgbClr val="E8D898"/>
            </a:solidFill>
            <a:ln w="9525">
              <a:solidFill>
                <a:schemeClr val="tx1"/>
              </a:solidFill>
              <a:miter lim="800000"/>
              <a:headEnd/>
              <a:tailEnd/>
            </a:ln>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700" name="Rectangle 761"/>
            <p:cNvSpPr>
              <a:spLocks noChangeArrowheads="1"/>
            </p:cNvSpPr>
            <p:nvPr/>
          </p:nvSpPr>
          <p:spPr bwMode="auto">
            <a:xfrm>
              <a:off x="1669" y="3802"/>
              <a:ext cx="86" cy="86"/>
            </a:xfrm>
            <a:prstGeom prst="rect">
              <a:avLst/>
            </a:prstGeom>
            <a:solidFill>
              <a:srgbClr val="FFAA00"/>
            </a:solidFill>
            <a:ln w="9525">
              <a:solidFill>
                <a:schemeClr val="tx1"/>
              </a:solidFill>
              <a:miter lim="800000"/>
              <a:headEnd/>
              <a:tailEnd/>
            </a:ln>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701" name="Rectangle 762"/>
            <p:cNvSpPr>
              <a:spLocks noChangeArrowheads="1"/>
            </p:cNvSpPr>
            <p:nvPr/>
          </p:nvSpPr>
          <p:spPr bwMode="auto">
            <a:xfrm>
              <a:off x="2496" y="3802"/>
              <a:ext cx="86" cy="86"/>
            </a:xfrm>
            <a:prstGeom prst="rect">
              <a:avLst/>
            </a:prstGeom>
            <a:solidFill>
              <a:srgbClr val="FF8C00"/>
            </a:solidFill>
            <a:ln w="9525">
              <a:solidFill>
                <a:schemeClr val="tx1"/>
              </a:solidFill>
              <a:miter lim="800000"/>
              <a:headEnd/>
              <a:tailEnd/>
            </a:ln>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702" name="Rectangle 763"/>
            <p:cNvSpPr>
              <a:spLocks noChangeArrowheads="1"/>
            </p:cNvSpPr>
            <p:nvPr/>
          </p:nvSpPr>
          <p:spPr bwMode="auto">
            <a:xfrm>
              <a:off x="3301" y="3802"/>
              <a:ext cx="86" cy="86"/>
            </a:xfrm>
            <a:prstGeom prst="rect">
              <a:avLst/>
            </a:prstGeom>
            <a:solidFill>
              <a:srgbClr val="FF4500"/>
            </a:solidFill>
            <a:ln w="9525">
              <a:solidFill>
                <a:schemeClr val="tx1"/>
              </a:solidFill>
              <a:miter lim="800000"/>
              <a:headEnd/>
              <a:tailEnd/>
            </a:ln>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703" name="Rectangle 764"/>
            <p:cNvSpPr>
              <a:spLocks noChangeArrowheads="1"/>
            </p:cNvSpPr>
            <p:nvPr/>
          </p:nvSpPr>
          <p:spPr bwMode="auto">
            <a:xfrm>
              <a:off x="4107" y="3802"/>
              <a:ext cx="86" cy="86"/>
            </a:xfrm>
            <a:prstGeom prst="rect">
              <a:avLst/>
            </a:prstGeom>
            <a:solidFill>
              <a:srgbClr val="B22222"/>
            </a:solidFill>
            <a:ln w="9525">
              <a:solidFill>
                <a:schemeClr val="tx1"/>
              </a:solidFill>
              <a:miter lim="800000"/>
              <a:headEnd/>
              <a:tailEnd/>
            </a:ln>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r>
                <a:rPr lang="en-US" altLang="en-US" sz="2400" b="1">
                  <a:solidFill>
                    <a:srgbClr val="000000"/>
                  </a:solidFill>
                  <a:latin typeface="Times New Roman" panose="02020603050405020304" pitchFamily="18" charset="0"/>
                </a:rPr>
                <a:t> </a:t>
              </a:r>
            </a:p>
          </p:txBody>
        </p:sp>
      </p:grpSp>
      <p:grpSp>
        <p:nvGrpSpPr>
          <p:cNvPr id="17418" name="Group 765"/>
          <p:cNvGrpSpPr>
            <a:grpSpLocks/>
          </p:cNvGrpSpPr>
          <p:nvPr/>
        </p:nvGrpSpPr>
        <p:grpSpPr bwMode="auto">
          <a:xfrm>
            <a:off x="2682876" y="5827711"/>
            <a:ext cx="7451725" cy="523874"/>
            <a:chOff x="405" y="3383"/>
            <a:chExt cx="4694" cy="330"/>
          </a:xfrm>
        </p:grpSpPr>
        <p:sp>
          <p:nvSpPr>
            <p:cNvPr id="17688" name="Text Box 766"/>
            <p:cNvSpPr txBox="1">
              <a:spLocks noChangeArrowheads="1"/>
            </p:cNvSpPr>
            <p:nvPr/>
          </p:nvSpPr>
          <p:spPr bwMode="auto">
            <a:xfrm>
              <a:off x="405" y="3383"/>
              <a:ext cx="4310" cy="330"/>
            </a:xfrm>
            <a:prstGeom prst="rect">
              <a:avLst/>
            </a:prstGeom>
            <a:solidFill>
              <a:schemeClr val="bg1"/>
            </a:solidFill>
            <a:ln>
              <a:noFill/>
            </a:ln>
            <a:extLst>
              <a:ext uri="{91240B29-F687-4F45-9708-019B960494DF}">
                <a14:hiddenLine xmlns:a14="http://schemas.microsoft.com/office/drawing/2010/main" w="8001">
                  <a:solidFill>
                    <a:srgbClr val="000000"/>
                  </a:solidFill>
                  <a:miter lim="800000"/>
                  <a:headEnd/>
                  <a:tailEnd/>
                </a14:hiddenLine>
              </a:ext>
            </a:extLst>
          </p:spPr>
          <p:txBody>
            <a:bodyPr>
              <a:spAutoFit/>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50000"/>
                </a:spcBef>
                <a:spcAft>
                  <a:spcPct val="0"/>
                </a:spcAft>
                <a:buNone/>
              </a:pPr>
              <a:r>
                <a:rPr lang="en-US" altLang="en-US" sz="1400" b="1" dirty="0">
                  <a:solidFill>
                    <a:srgbClr val="000000"/>
                  </a:solidFill>
                  <a:latin typeface="Times New Roman" panose="02020603050405020304" pitchFamily="18" charset="0"/>
                </a:rPr>
                <a:t>      No Data         &lt;4.5%         4.5%–5.9%           6.0%–7.4%        7.5%–8.9%            </a:t>
              </a:r>
              <a:r>
                <a:rPr lang="en-US" altLang="en-US" sz="1400" b="1" u="sng" dirty="0">
                  <a:solidFill>
                    <a:srgbClr val="000000"/>
                  </a:solidFill>
                  <a:latin typeface="Times New Roman" panose="02020603050405020304" pitchFamily="18" charset="0"/>
                </a:rPr>
                <a:t>&gt;</a:t>
              </a:r>
              <a:r>
                <a:rPr lang="en-US" altLang="en-US" sz="1400" b="1" dirty="0">
                  <a:solidFill>
                    <a:srgbClr val="000000"/>
                  </a:solidFill>
                  <a:latin typeface="Times New Roman" panose="02020603050405020304" pitchFamily="18" charset="0"/>
                </a:rPr>
                <a:t>9.0%</a:t>
              </a:r>
            </a:p>
          </p:txBody>
        </p:sp>
        <p:sp>
          <p:nvSpPr>
            <p:cNvPr id="17689" name="Rectangle 767"/>
            <p:cNvSpPr>
              <a:spLocks noChangeArrowheads="1"/>
            </p:cNvSpPr>
            <p:nvPr/>
          </p:nvSpPr>
          <p:spPr bwMode="auto">
            <a:xfrm>
              <a:off x="405" y="3383"/>
              <a:ext cx="469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690" name="Rectangle 768"/>
            <p:cNvSpPr>
              <a:spLocks noChangeArrowheads="1"/>
            </p:cNvSpPr>
            <p:nvPr/>
          </p:nvSpPr>
          <p:spPr bwMode="auto">
            <a:xfrm>
              <a:off x="472" y="3437"/>
              <a:ext cx="86" cy="86"/>
            </a:xfrm>
            <a:prstGeom prst="rect">
              <a:avLst/>
            </a:prstGeom>
            <a:solidFill>
              <a:srgbClr val="FFFFFF"/>
            </a:solidFill>
            <a:ln w="9525">
              <a:solidFill>
                <a:schemeClr val="tx1"/>
              </a:solidFill>
              <a:miter lim="800000"/>
              <a:headEnd/>
              <a:tailEnd/>
            </a:ln>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691" name="Rectangle 769"/>
            <p:cNvSpPr>
              <a:spLocks noChangeArrowheads="1"/>
            </p:cNvSpPr>
            <p:nvPr/>
          </p:nvSpPr>
          <p:spPr bwMode="auto">
            <a:xfrm>
              <a:off x="1145" y="3437"/>
              <a:ext cx="86" cy="86"/>
            </a:xfrm>
            <a:prstGeom prst="rect">
              <a:avLst/>
            </a:prstGeom>
            <a:solidFill>
              <a:srgbClr val="E8D898"/>
            </a:solidFill>
            <a:ln w="9525">
              <a:solidFill>
                <a:schemeClr val="tx1"/>
              </a:solidFill>
              <a:miter lim="800000"/>
              <a:headEnd/>
              <a:tailEnd/>
            </a:ln>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692" name="Rectangle 770"/>
            <p:cNvSpPr>
              <a:spLocks noChangeArrowheads="1"/>
            </p:cNvSpPr>
            <p:nvPr/>
          </p:nvSpPr>
          <p:spPr bwMode="auto">
            <a:xfrm>
              <a:off x="1691" y="3437"/>
              <a:ext cx="86" cy="86"/>
            </a:xfrm>
            <a:prstGeom prst="rect">
              <a:avLst/>
            </a:prstGeom>
            <a:solidFill>
              <a:srgbClr val="FFAA00"/>
            </a:solidFill>
            <a:ln w="9525">
              <a:solidFill>
                <a:schemeClr val="tx1"/>
              </a:solidFill>
              <a:miter lim="800000"/>
              <a:headEnd/>
              <a:tailEnd/>
            </a:ln>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693" name="Rectangle 771"/>
            <p:cNvSpPr>
              <a:spLocks noChangeArrowheads="1"/>
            </p:cNvSpPr>
            <p:nvPr/>
          </p:nvSpPr>
          <p:spPr bwMode="auto">
            <a:xfrm>
              <a:off x="2498" y="3437"/>
              <a:ext cx="86" cy="86"/>
            </a:xfrm>
            <a:prstGeom prst="rect">
              <a:avLst/>
            </a:prstGeom>
            <a:solidFill>
              <a:srgbClr val="FF8C00"/>
            </a:solidFill>
            <a:ln w="9525">
              <a:solidFill>
                <a:schemeClr val="tx1"/>
              </a:solidFill>
              <a:miter lim="800000"/>
              <a:headEnd/>
              <a:tailEnd/>
            </a:ln>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694" name="Rectangle 772"/>
            <p:cNvSpPr>
              <a:spLocks noChangeArrowheads="1"/>
            </p:cNvSpPr>
            <p:nvPr/>
          </p:nvSpPr>
          <p:spPr bwMode="auto">
            <a:xfrm>
              <a:off x="3237" y="3437"/>
              <a:ext cx="86" cy="86"/>
            </a:xfrm>
            <a:prstGeom prst="rect">
              <a:avLst/>
            </a:prstGeom>
            <a:solidFill>
              <a:srgbClr val="FF4500"/>
            </a:solidFill>
            <a:ln w="9525">
              <a:solidFill>
                <a:schemeClr val="tx1"/>
              </a:solidFill>
              <a:miter lim="800000"/>
              <a:headEnd/>
              <a:tailEnd/>
            </a:ln>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695" name="Rectangle 773"/>
            <p:cNvSpPr>
              <a:spLocks noChangeArrowheads="1"/>
            </p:cNvSpPr>
            <p:nvPr/>
          </p:nvSpPr>
          <p:spPr bwMode="auto">
            <a:xfrm>
              <a:off x="4053" y="3437"/>
              <a:ext cx="86" cy="86"/>
            </a:xfrm>
            <a:prstGeom prst="rect">
              <a:avLst/>
            </a:prstGeom>
            <a:solidFill>
              <a:srgbClr val="B22222"/>
            </a:solidFill>
            <a:ln w="9525">
              <a:solidFill>
                <a:schemeClr val="tx1"/>
              </a:solidFill>
              <a:miter lim="800000"/>
              <a:headEnd/>
              <a:tailEnd/>
            </a:ln>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grpSp>
      <p:sp>
        <p:nvSpPr>
          <p:cNvPr id="17419" name="Rectangle 774"/>
          <p:cNvSpPr>
            <a:spLocks noChangeArrowheads="1"/>
          </p:cNvSpPr>
          <p:nvPr/>
        </p:nvSpPr>
        <p:spPr bwMode="auto">
          <a:xfrm rot="10800000" flipV="1">
            <a:off x="1469584" y="6477000"/>
            <a:ext cx="92595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algn="ctr" eaLnBrk="0" fontAlgn="base" hangingPunct="0">
              <a:spcBef>
                <a:spcPct val="0"/>
              </a:spcBef>
              <a:spcAft>
                <a:spcPct val="0"/>
              </a:spcAft>
              <a:buNone/>
            </a:pPr>
            <a:r>
              <a:rPr lang="en-US" altLang="en-US" sz="1200" b="1" dirty="0">
                <a:solidFill>
                  <a:schemeClr val="tx1"/>
                </a:solidFill>
                <a:cs typeface="Arial" panose="020B0604020202020204" pitchFamily="34" charset="0"/>
              </a:rPr>
              <a:t>CDC’s Division of Diabetes Translation. United States Surveillance System available at http://www.cdc.gov/diabetes/data</a:t>
            </a:r>
          </a:p>
        </p:txBody>
      </p:sp>
      <p:sp>
        <p:nvSpPr>
          <p:cNvPr id="17422" name="Rectangle 379"/>
          <p:cNvSpPr>
            <a:spLocks noChangeArrowheads="1"/>
          </p:cNvSpPr>
          <p:nvPr/>
        </p:nvSpPr>
        <p:spPr bwMode="auto">
          <a:xfrm>
            <a:off x="8286750" y="1374775"/>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algn="ctr" eaLnBrk="0" fontAlgn="base" hangingPunct="0">
              <a:spcBef>
                <a:spcPct val="0"/>
              </a:spcBef>
              <a:spcAft>
                <a:spcPct val="0"/>
              </a:spcAft>
              <a:buNone/>
            </a:pPr>
            <a:r>
              <a:rPr lang="en-US" altLang="en-US" sz="1600" b="1" dirty="0">
                <a:solidFill>
                  <a:schemeClr val="tx1"/>
                </a:solidFill>
                <a:latin typeface="Times New Roman" panose="02020603050405020304" pitchFamily="18" charset="0"/>
              </a:rPr>
              <a:t>2015</a:t>
            </a:r>
          </a:p>
        </p:txBody>
      </p:sp>
      <p:sp>
        <p:nvSpPr>
          <p:cNvPr id="17423" name="Rectangle 505"/>
          <p:cNvSpPr>
            <a:spLocks noChangeArrowheads="1"/>
          </p:cNvSpPr>
          <p:nvPr/>
        </p:nvSpPr>
        <p:spPr bwMode="auto">
          <a:xfrm>
            <a:off x="8458200" y="396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algn="ctr" eaLnBrk="0" fontAlgn="base" hangingPunct="0">
              <a:spcBef>
                <a:spcPct val="0"/>
              </a:spcBef>
              <a:spcAft>
                <a:spcPct val="0"/>
              </a:spcAft>
              <a:buNone/>
            </a:pPr>
            <a:r>
              <a:rPr lang="en-US" altLang="en-US" sz="1600" b="1" dirty="0">
                <a:solidFill>
                  <a:schemeClr val="tx1"/>
                </a:solidFill>
                <a:latin typeface="Times New Roman" panose="02020603050405020304" pitchFamily="18" charset="0"/>
              </a:rPr>
              <a:t>2015</a:t>
            </a:r>
          </a:p>
        </p:txBody>
      </p:sp>
      <p:grpSp>
        <p:nvGrpSpPr>
          <p:cNvPr id="17424" name="Group 137"/>
          <p:cNvGrpSpPr>
            <a:grpSpLocks noChangeAspect="1"/>
          </p:cNvGrpSpPr>
          <p:nvPr/>
        </p:nvGrpSpPr>
        <p:grpSpPr bwMode="auto">
          <a:xfrm>
            <a:off x="7691439" y="1598614"/>
            <a:ext cx="2193925" cy="1673225"/>
            <a:chOff x="1461" y="1079"/>
            <a:chExt cx="2838" cy="2162"/>
          </a:xfrm>
        </p:grpSpPr>
        <p:sp>
          <p:nvSpPr>
            <p:cNvPr id="17557" name="AutoShape 136"/>
            <p:cNvSpPr>
              <a:spLocks noChangeAspect="1" noChangeArrowheads="1" noTextEdit="1"/>
            </p:cNvSpPr>
            <p:nvPr/>
          </p:nvSpPr>
          <p:spPr bwMode="auto">
            <a:xfrm>
              <a:off x="1461" y="1079"/>
              <a:ext cx="2838" cy="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58" name="Rectangle 138"/>
            <p:cNvSpPr>
              <a:spLocks noChangeArrowheads="1"/>
            </p:cNvSpPr>
            <p:nvPr/>
          </p:nvSpPr>
          <p:spPr bwMode="auto">
            <a:xfrm>
              <a:off x="1461" y="1079"/>
              <a:ext cx="2846" cy="217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559" name="Rectangle 139"/>
            <p:cNvSpPr>
              <a:spLocks noChangeArrowheads="1"/>
            </p:cNvSpPr>
            <p:nvPr/>
          </p:nvSpPr>
          <p:spPr bwMode="auto">
            <a:xfrm>
              <a:off x="1491" y="1140"/>
              <a:ext cx="2785" cy="204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560" name="Freeform 140"/>
            <p:cNvSpPr>
              <a:spLocks/>
            </p:cNvSpPr>
            <p:nvPr/>
          </p:nvSpPr>
          <p:spPr bwMode="auto">
            <a:xfrm>
              <a:off x="3315" y="2353"/>
              <a:ext cx="189" cy="319"/>
            </a:xfrm>
            <a:custGeom>
              <a:avLst/>
              <a:gdLst>
                <a:gd name="T0" fmla="*/ 182 w 189"/>
                <a:gd name="T1" fmla="*/ 198 h 319"/>
                <a:gd name="T2" fmla="*/ 189 w 189"/>
                <a:gd name="T3" fmla="*/ 251 h 319"/>
                <a:gd name="T4" fmla="*/ 53 w 189"/>
                <a:gd name="T5" fmla="*/ 266 h 319"/>
                <a:gd name="T6" fmla="*/ 61 w 189"/>
                <a:gd name="T7" fmla="*/ 304 h 319"/>
                <a:gd name="T8" fmla="*/ 61 w 189"/>
                <a:gd name="T9" fmla="*/ 311 h 319"/>
                <a:gd name="T10" fmla="*/ 30 w 189"/>
                <a:gd name="T11" fmla="*/ 319 h 319"/>
                <a:gd name="T12" fmla="*/ 46 w 189"/>
                <a:gd name="T13" fmla="*/ 311 h 319"/>
                <a:gd name="T14" fmla="*/ 30 w 189"/>
                <a:gd name="T15" fmla="*/ 289 h 319"/>
                <a:gd name="T16" fmla="*/ 23 w 189"/>
                <a:gd name="T17" fmla="*/ 311 h 319"/>
                <a:gd name="T18" fmla="*/ 8 w 189"/>
                <a:gd name="T19" fmla="*/ 311 h 319"/>
                <a:gd name="T20" fmla="*/ 0 w 189"/>
                <a:gd name="T21" fmla="*/ 213 h 319"/>
                <a:gd name="T22" fmla="*/ 0 w 189"/>
                <a:gd name="T23" fmla="*/ 16 h 319"/>
                <a:gd name="T24" fmla="*/ 129 w 189"/>
                <a:gd name="T25" fmla="*/ 0 h 319"/>
                <a:gd name="T26" fmla="*/ 167 w 189"/>
                <a:gd name="T27" fmla="*/ 137 h 319"/>
                <a:gd name="T28" fmla="*/ 189 w 189"/>
                <a:gd name="T29" fmla="*/ 175 h 319"/>
                <a:gd name="T30" fmla="*/ 182 w 189"/>
                <a:gd name="T31" fmla="*/ 198 h 3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9" h="319">
                  <a:moveTo>
                    <a:pt x="182" y="198"/>
                  </a:moveTo>
                  <a:lnTo>
                    <a:pt x="189" y="251"/>
                  </a:lnTo>
                  <a:lnTo>
                    <a:pt x="53" y="266"/>
                  </a:lnTo>
                  <a:lnTo>
                    <a:pt x="61" y="304"/>
                  </a:lnTo>
                  <a:lnTo>
                    <a:pt x="61" y="311"/>
                  </a:lnTo>
                  <a:lnTo>
                    <a:pt x="30" y="319"/>
                  </a:lnTo>
                  <a:lnTo>
                    <a:pt x="46" y="311"/>
                  </a:lnTo>
                  <a:lnTo>
                    <a:pt x="30" y="289"/>
                  </a:lnTo>
                  <a:lnTo>
                    <a:pt x="23" y="311"/>
                  </a:lnTo>
                  <a:lnTo>
                    <a:pt x="8" y="311"/>
                  </a:lnTo>
                  <a:lnTo>
                    <a:pt x="0" y="213"/>
                  </a:lnTo>
                  <a:lnTo>
                    <a:pt x="0" y="16"/>
                  </a:lnTo>
                  <a:lnTo>
                    <a:pt x="129" y="0"/>
                  </a:lnTo>
                  <a:lnTo>
                    <a:pt x="167" y="137"/>
                  </a:lnTo>
                  <a:lnTo>
                    <a:pt x="189" y="175"/>
                  </a:lnTo>
                  <a:lnTo>
                    <a:pt x="182" y="198"/>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61" name="Freeform 141"/>
            <p:cNvSpPr>
              <a:spLocks/>
            </p:cNvSpPr>
            <p:nvPr/>
          </p:nvSpPr>
          <p:spPr bwMode="auto">
            <a:xfrm>
              <a:off x="3315" y="2353"/>
              <a:ext cx="189" cy="319"/>
            </a:xfrm>
            <a:custGeom>
              <a:avLst/>
              <a:gdLst>
                <a:gd name="T0" fmla="*/ 182 w 189"/>
                <a:gd name="T1" fmla="*/ 198 h 319"/>
                <a:gd name="T2" fmla="*/ 189 w 189"/>
                <a:gd name="T3" fmla="*/ 251 h 319"/>
                <a:gd name="T4" fmla="*/ 53 w 189"/>
                <a:gd name="T5" fmla="*/ 266 h 319"/>
                <a:gd name="T6" fmla="*/ 61 w 189"/>
                <a:gd name="T7" fmla="*/ 304 h 319"/>
                <a:gd name="T8" fmla="*/ 61 w 189"/>
                <a:gd name="T9" fmla="*/ 311 h 319"/>
                <a:gd name="T10" fmla="*/ 30 w 189"/>
                <a:gd name="T11" fmla="*/ 319 h 319"/>
                <a:gd name="T12" fmla="*/ 46 w 189"/>
                <a:gd name="T13" fmla="*/ 311 h 319"/>
                <a:gd name="T14" fmla="*/ 30 w 189"/>
                <a:gd name="T15" fmla="*/ 289 h 319"/>
                <a:gd name="T16" fmla="*/ 23 w 189"/>
                <a:gd name="T17" fmla="*/ 311 h 319"/>
                <a:gd name="T18" fmla="*/ 8 w 189"/>
                <a:gd name="T19" fmla="*/ 311 h 319"/>
                <a:gd name="T20" fmla="*/ 0 w 189"/>
                <a:gd name="T21" fmla="*/ 213 h 319"/>
                <a:gd name="T22" fmla="*/ 0 w 189"/>
                <a:gd name="T23" fmla="*/ 16 h 319"/>
                <a:gd name="T24" fmla="*/ 129 w 189"/>
                <a:gd name="T25" fmla="*/ 0 h 319"/>
                <a:gd name="T26" fmla="*/ 167 w 189"/>
                <a:gd name="T27" fmla="*/ 137 h 319"/>
                <a:gd name="T28" fmla="*/ 189 w 189"/>
                <a:gd name="T29" fmla="*/ 175 h 319"/>
                <a:gd name="T30" fmla="*/ 182 w 189"/>
                <a:gd name="T31" fmla="*/ 198 h 319"/>
                <a:gd name="T32" fmla="*/ 182 w 189"/>
                <a:gd name="T33" fmla="*/ 205 h 3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9" h="319">
                  <a:moveTo>
                    <a:pt x="182" y="198"/>
                  </a:moveTo>
                  <a:lnTo>
                    <a:pt x="189" y="251"/>
                  </a:lnTo>
                  <a:lnTo>
                    <a:pt x="53" y="266"/>
                  </a:lnTo>
                  <a:lnTo>
                    <a:pt x="61" y="304"/>
                  </a:lnTo>
                  <a:lnTo>
                    <a:pt x="61" y="311"/>
                  </a:lnTo>
                  <a:lnTo>
                    <a:pt x="30" y="319"/>
                  </a:lnTo>
                  <a:lnTo>
                    <a:pt x="46" y="311"/>
                  </a:lnTo>
                  <a:lnTo>
                    <a:pt x="30" y="289"/>
                  </a:lnTo>
                  <a:lnTo>
                    <a:pt x="23" y="311"/>
                  </a:lnTo>
                  <a:lnTo>
                    <a:pt x="8" y="311"/>
                  </a:lnTo>
                  <a:lnTo>
                    <a:pt x="0" y="213"/>
                  </a:lnTo>
                  <a:lnTo>
                    <a:pt x="0" y="16"/>
                  </a:lnTo>
                  <a:lnTo>
                    <a:pt x="129" y="0"/>
                  </a:lnTo>
                  <a:lnTo>
                    <a:pt x="167" y="137"/>
                  </a:lnTo>
                  <a:lnTo>
                    <a:pt x="189" y="175"/>
                  </a:lnTo>
                  <a:lnTo>
                    <a:pt x="182" y="198"/>
                  </a:lnTo>
                  <a:lnTo>
                    <a:pt x="182" y="20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62" name="Freeform 142"/>
            <p:cNvSpPr>
              <a:spLocks/>
            </p:cNvSpPr>
            <p:nvPr/>
          </p:nvSpPr>
          <p:spPr bwMode="auto">
            <a:xfrm>
              <a:off x="1552" y="2520"/>
              <a:ext cx="530" cy="471"/>
            </a:xfrm>
            <a:custGeom>
              <a:avLst/>
              <a:gdLst>
                <a:gd name="T0" fmla="*/ 0 w 530"/>
                <a:gd name="T1" fmla="*/ 266 h 471"/>
                <a:gd name="T2" fmla="*/ 0 w 530"/>
                <a:gd name="T3" fmla="*/ 273 h 471"/>
                <a:gd name="T4" fmla="*/ 30 w 530"/>
                <a:gd name="T5" fmla="*/ 296 h 471"/>
                <a:gd name="T6" fmla="*/ 23 w 530"/>
                <a:gd name="T7" fmla="*/ 327 h 471"/>
                <a:gd name="T8" fmla="*/ 45 w 530"/>
                <a:gd name="T9" fmla="*/ 311 h 471"/>
                <a:gd name="T10" fmla="*/ 45 w 530"/>
                <a:gd name="T11" fmla="*/ 364 h 471"/>
                <a:gd name="T12" fmla="*/ 83 w 530"/>
                <a:gd name="T13" fmla="*/ 372 h 471"/>
                <a:gd name="T14" fmla="*/ 98 w 530"/>
                <a:gd name="T15" fmla="*/ 372 h 471"/>
                <a:gd name="T16" fmla="*/ 98 w 530"/>
                <a:gd name="T17" fmla="*/ 410 h 471"/>
                <a:gd name="T18" fmla="*/ 60 w 530"/>
                <a:gd name="T19" fmla="*/ 448 h 471"/>
                <a:gd name="T20" fmla="*/ 7 w 530"/>
                <a:gd name="T21" fmla="*/ 471 h 471"/>
                <a:gd name="T22" fmla="*/ 68 w 530"/>
                <a:gd name="T23" fmla="*/ 455 h 471"/>
                <a:gd name="T24" fmla="*/ 83 w 530"/>
                <a:gd name="T25" fmla="*/ 433 h 471"/>
                <a:gd name="T26" fmla="*/ 159 w 530"/>
                <a:gd name="T27" fmla="*/ 387 h 471"/>
                <a:gd name="T28" fmla="*/ 159 w 530"/>
                <a:gd name="T29" fmla="*/ 349 h 471"/>
                <a:gd name="T30" fmla="*/ 204 w 530"/>
                <a:gd name="T31" fmla="*/ 266 h 471"/>
                <a:gd name="T32" fmla="*/ 219 w 530"/>
                <a:gd name="T33" fmla="*/ 289 h 471"/>
                <a:gd name="T34" fmla="*/ 227 w 530"/>
                <a:gd name="T35" fmla="*/ 304 h 471"/>
                <a:gd name="T36" fmla="*/ 189 w 530"/>
                <a:gd name="T37" fmla="*/ 357 h 471"/>
                <a:gd name="T38" fmla="*/ 242 w 530"/>
                <a:gd name="T39" fmla="*/ 289 h 471"/>
                <a:gd name="T40" fmla="*/ 265 w 530"/>
                <a:gd name="T41" fmla="*/ 296 h 471"/>
                <a:gd name="T42" fmla="*/ 295 w 530"/>
                <a:gd name="T43" fmla="*/ 319 h 471"/>
                <a:gd name="T44" fmla="*/ 356 w 530"/>
                <a:gd name="T45" fmla="*/ 311 h 471"/>
                <a:gd name="T46" fmla="*/ 356 w 530"/>
                <a:gd name="T47" fmla="*/ 327 h 471"/>
                <a:gd name="T48" fmla="*/ 378 w 530"/>
                <a:gd name="T49" fmla="*/ 319 h 471"/>
                <a:gd name="T50" fmla="*/ 408 w 530"/>
                <a:gd name="T51" fmla="*/ 349 h 471"/>
                <a:gd name="T52" fmla="*/ 401 w 530"/>
                <a:gd name="T53" fmla="*/ 327 h 471"/>
                <a:gd name="T54" fmla="*/ 416 w 530"/>
                <a:gd name="T55" fmla="*/ 311 h 471"/>
                <a:gd name="T56" fmla="*/ 461 w 530"/>
                <a:gd name="T57" fmla="*/ 364 h 471"/>
                <a:gd name="T58" fmla="*/ 492 w 530"/>
                <a:gd name="T59" fmla="*/ 402 h 471"/>
                <a:gd name="T60" fmla="*/ 522 w 530"/>
                <a:gd name="T61" fmla="*/ 418 h 471"/>
                <a:gd name="T62" fmla="*/ 522 w 530"/>
                <a:gd name="T63" fmla="*/ 387 h 471"/>
                <a:gd name="T64" fmla="*/ 416 w 530"/>
                <a:gd name="T65" fmla="*/ 304 h 471"/>
                <a:gd name="T66" fmla="*/ 386 w 530"/>
                <a:gd name="T67" fmla="*/ 311 h 471"/>
                <a:gd name="T68" fmla="*/ 363 w 530"/>
                <a:gd name="T69" fmla="*/ 304 h 471"/>
                <a:gd name="T70" fmla="*/ 287 w 530"/>
                <a:gd name="T71" fmla="*/ 31 h 471"/>
                <a:gd name="T72" fmla="*/ 151 w 530"/>
                <a:gd name="T73" fmla="*/ 0 h 471"/>
                <a:gd name="T74" fmla="*/ 136 w 530"/>
                <a:gd name="T75" fmla="*/ 0 h 471"/>
                <a:gd name="T76" fmla="*/ 106 w 530"/>
                <a:gd name="T77" fmla="*/ 23 h 471"/>
                <a:gd name="T78" fmla="*/ 91 w 530"/>
                <a:gd name="T79" fmla="*/ 23 h 471"/>
                <a:gd name="T80" fmla="*/ 83 w 530"/>
                <a:gd name="T81" fmla="*/ 31 h 471"/>
                <a:gd name="T82" fmla="*/ 38 w 530"/>
                <a:gd name="T83" fmla="*/ 53 h 471"/>
                <a:gd name="T84" fmla="*/ 60 w 530"/>
                <a:gd name="T85" fmla="*/ 114 h 471"/>
                <a:gd name="T86" fmla="*/ 75 w 530"/>
                <a:gd name="T87" fmla="*/ 129 h 471"/>
                <a:gd name="T88" fmla="*/ 75 w 530"/>
                <a:gd name="T89" fmla="*/ 152 h 471"/>
                <a:gd name="T90" fmla="*/ 0 w 530"/>
                <a:gd name="T91" fmla="*/ 144 h 471"/>
                <a:gd name="T92" fmla="*/ 15 w 530"/>
                <a:gd name="T93" fmla="*/ 160 h 471"/>
                <a:gd name="T94" fmla="*/ 53 w 530"/>
                <a:gd name="T95" fmla="*/ 182 h 471"/>
                <a:gd name="T96" fmla="*/ 83 w 530"/>
                <a:gd name="T97" fmla="*/ 182 h 471"/>
                <a:gd name="T98" fmla="*/ 38 w 530"/>
                <a:gd name="T99" fmla="*/ 235 h 4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30" h="471">
                  <a:moveTo>
                    <a:pt x="38" y="235"/>
                  </a:moveTo>
                  <a:lnTo>
                    <a:pt x="0" y="266"/>
                  </a:lnTo>
                  <a:lnTo>
                    <a:pt x="15" y="266"/>
                  </a:lnTo>
                  <a:lnTo>
                    <a:pt x="0" y="273"/>
                  </a:lnTo>
                  <a:lnTo>
                    <a:pt x="7" y="289"/>
                  </a:lnTo>
                  <a:lnTo>
                    <a:pt x="30" y="296"/>
                  </a:lnTo>
                  <a:lnTo>
                    <a:pt x="15" y="311"/>
                  </a:lnTo>
                  <a:lnTo>
                    <a:pt x="23" y="327"/>
                  </a:lnTo>
                  <a:lnTo>
                    <a:pt x="30" y="334"/>
                  </a:lnTo>
                  <a:lnTo>
                    <a:pt x="45" y="311"/>
                  </a:lnTo>
                  <a:lnTo>
                    <a:pt x="53" y="349"/>
                  </a:lnTo>
                  <a:lnTo>
                    <a:pt x="45" y="364"/>
                  </a:lnTo>
                  <a:lnTo>
                    <a:pt x="68" y="349"/>
                  </a:lnTo>
                  <a:lnTo>
                    <a:pt x="83" y="372"/>
                  </a:lnTo>
                  <a:lnTo>
                    <a:pt x="91" y="357"/>
                  </a:lnTo>
                  <a:lnTo>
                    <a:pt x="98" y="372"/>
                  </a:lnTo>
                  <a:lnTo>
                    <a:pt x="121" y="357"/>
                  </a:lnTo>
                  <a:lnTo>
                    <a:pt x="98" y="410"/>
                  </a:lnTo>
                  <a:lnTo>
                    <a:pt x="60" y="433"/>
                  </a:lnTo>
                  <a:lnTo>
                    <a:pt x="60" y="448"/>
                  </a:lnTo>
                  <a:lnTo>
                    <a:pt x="38" y="440"/>
                  </a:lnTo>
                  <a:lnTo>
                    <a:pt x="7" y="471"/>
                  </a:lnTo>
                  <a:lnTo>
                    <a:pt x="38" y="448"/>
                  </a:lnTo>
                  <a:lnTo>
                    <a:pt x="68" y="455"/>
                  </a:lnTo>
                  <a:lnTo>
                    <a:pt x="83" y="448"/>
                  </a:lnTo>
                  <a:lnTo>
                    <a:pt x="83" y="433"/>
                  </a:lnTo>
                  <a:lnTo>
                    <a:pt x="98" y="433"/>
                  </a:lnTo>
                  <a:lnTo>
                    <a:pt x="159" y="387"/>
                  </a:lnTo>
                  <a:lnTo>
                    <a:pt x="166" y="364"/>
                  </a:lnTo>
                  <a:lnTo>
                    <a:pt x="159" y="349"/>
                  </a:lnTo>
                  <a:lnTo>
                    <a:pt x="204" y="296"/>
                  </a:lnTo>
                  <a:lnTo>
                    <a:pt x="204" y="266"/>
                  </a:lnTo>
                  <a:lnTo>
                    <a:pt x="204" y="296"/>
                  </a:lnTo>
                  <a:lnTo>
                    <a:pt x="219" y="289"/>
                  </a:lnTo>
                  <a:lnTo>
                    <a:pt x="212" y="296"/>
                  </a:lnTo>
                  <a:lnTo>
                    <a:pt x="227" y="304"/>
                  </a:lnTo>
                  <a:lnTo>
                    <a:pt x="197" y="311"/>
                  </a:lnTo>
                  <a:lnTo>
                    <a:pt x="189" y="357"/>
                  </a:lnTo>
                  <a:lnTo>
                    <a:pt x="234" y="327"/>
                  </a:lnTo>
                  <a:lnTo>
                    <a:pt x="242" y="289"/>
                  </a:lnTo>
                  <a:lnTo>
                    <a:pt x="242" y="304"/>
                  </a:lnTo>
                  <a:lnTo>
                    <a:pt x="265" y="296"/>
                  </a:lnTo>
                  <a:lnTo>
                    <a:pt x="257" y="304"/>
                  </a:lnTo>
                  <a:lnTo>
                    <a:pt x="295" y="319"/>
                  </a:lnTo>
                  <a:lnTo>
                    <a:pt x="348" y="319"/>
                  </a:lnTo>
                  <a:lnTo>
                    <a:pt x="356" y="311"/>
                  </a:lnTo>
                  <a:lnTo>
                    <a:pt x="363" y="311"/>
                  </a:lnTo>
                  <a:lnTo>
                    <a:pt x="356" y="327"/>
                  </a:lnTo>
                  <a:lnTo>
                    <a:pt x="378" y="334"/>
                  </a:lnTo>
                  <a:lnTo>
                    <a:pt x="378" y="319"/>
                  </a:lnTo>
                  <a:lnTo>
                    <a:pt x="378" y="334"/>
                  </a:lnTo>
                  <a:lnTo>
                    <a:pt x="408" y="349"/>
                  </a:lnTo>
                  <a:lnTo>
                    <a:pt x="416" y="342"/>
                  </a:lnTo>
                  <a:lnTo>
                    <a:pt x="401" y="327"/>
                  </a:lnTo>
                  <a:lnTo>
                    <a:pt x="431" y="342"/>
                  </a:lnTo>
                  <a:lnTo>
                    <a:pt x="416" y="311"/>
                  </a:lnTo>
                  <a:lnTo>
                    <a:pt x="431" y="342"/>
                  </a:lnTo>
                  <a:lnTo>
                    <a:pt x="461" y="364"/>
                  </a:lnTo>
                  <a:lnTo>
                    <a:pt x="499" y="387"/>
                  </a:lnTo>
                  <a:lnTo>
                    <a:pt x="492" y="402"/>
                  </a:lnTo>
                  <a:lnTo>
                    <a:pt x="507" y="387"/>
                  </a:lnTo>
                  <a:lnTo>
                    <a:pt x="522" y="418"/>
                  </a:lnTo>
                  <a:lnTo>
                    <a:pt x="530" y="410"/>
                  </a:lnTo>
                  <a:lnTo>
                    <a:pt x="522" y="387"/>
                  </a:lnTo>
                  <a:lnTo>
                    <a:pt x="492" y="380"/>
                  </a:lnTo>
                  <a:lnTo>
                    <a:pt x="416" y="304"/>
                  </a:lnTo>
                  <a:lnTo>
                    <a:pt x="393" y="334"/>
                  </a:lnTo>
                  <a:lnTo>
                    <a:pt x="386" y="311"/>
                  </a:lnTo>
                  <a:lnTo>
                    <a:pt x="371" y="319"/>
                  </a:lnTo>
                  <a:lnTo>
                    <a:pt x="363" y="304"/>
                  </a:lnTo>
                  <a:lnTo>
                    <a:pt x="340" y="304"/>
                  </a:lnTo>
                  <a:lnTo>
                    <a:pt x="287" y="31"/>
                  </a:lnTo>
                  <a:lnTo>
                    <a:pt x="181" y="23"/>
                  </a:lnTo>
                  <a:lnTo>
                    <a:pt x="151" y="0"/>
                  </a:lnTo>
                  <a:lnTo>
                    <a:pt x="151" y="16"/>
                  </a:lnTo>
                  <a:lnTo>
                    <a:pt x="136" y="0"/>
                  </a:lnTo>
                  <a:lnTo>
                    <a:pt x="106" y="8"/>
                  </a:lnTo>
                  <a:lnTo>
                    <a:pt x="106" y="23"/>
                  </a:lnTo>
                  <a:lnTo>
                    <a:pt x="106" y="16"/>
                  </a:lnTo>
                  <a:lnTo>
                    <a:pt x="91" y="23"/>
                  </a:lnTo>
                  <a:lnTo>
                    <a:pt x="91" y="31"/>
                  </a:lnTo>
                  <a:lnTo>
                    <a:pt x="83" y="31"/>
                  </a:lnTo>
                  <a:lnTo>
                    <a:pt x="60" y="53"/>
                  </a:lnTo>
                  <a:lnTo>
                    <a:pt x="38" y="53"/>
                  </a:lnTo>
                  <a:lnTo>
                    <a:pt x="30" y="69"/>
                  </a:lnTo>
                  <a:lnTo>
                    <a:pt x="60" y="114"/>
                  </a:lnTo>
                  <a:lnTo>
                    <a:pt x="98" y="137"/>
                  </a:lnTo>
                  <a:lnTo>
                    <a:pt x="75" y="129"/>
                  </a:lnTo>
                  <a:lnTo>
                    <a:pt x="83" y="144"/>
                  </a:lnTo>
                  <a:lnTo>
                    <a:pt x="75" y="152"/>
                  </a:lnTo>
                  <a:lnTo>
                    <a:pt x="45" y="122"/>
                  </a:lnTo>
                  <a:lnTo>
                    <a:pt x="0" y="144"/>
                  </a:lnTo>
                  <a:lnTo>
                    <a:pt x="23" y="160"/>
                  </a:lnTo>
                  <a:lnTo>
                    <a:pt x="15" y="160"/>
                  </a:lnTo>
                  <a:lnTo>
                    <a:pt x="15" y="182"/>
                  </a:lnTo>
                  <a:lnTo>
                    <a:pt x="53" y="182"/>
                  </a:lnTo>
                  <a:lnTo>
                    <a:pt x="60" y="198"/>
                  </a:lnTo>
                  <a:lnTo>
                    <a:pt x="83" y="182"/>
                  </a:lnTo>
                  <a:lnTo>
                    <a:pt x="75" y="220"/>
                  </a:lnTo>
                  <a:lnTo>
                    <a:pt x="38" y="235"/>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63" name="Freeform 143"/>
            <p:cNvSpPr>
              <a:spLocks/>
            </p:cNvSpPr>
            <p:nvPr/>
          </p:nvSpPr>
          <p:spPr bwMode="auto">
            <a:xfrm>
              <a:off x="1552" y="2520"/>
              <a:ext cx="530" cy="471"/>
            </a:xfrm>
            <a:custGeom>
              <a:avLst/>
              <a:gdLst>
                <a:gd name="T0" fmla="*/ 0 w 530"/>
                <a:gd name="T1" fmla="*/ 266 h 471"/>
                <a:gd name="T2" fmla="*/ 0 w 530"/>
                <a:gd name="T3" fmla="*/ 273 h 471"/>
                <a:gd name="T4" fmla="*/ 30 w 530"/>
                <a:gd name="T5" fmla="*/ 296 h 471"/>
                <a:gd name="T6" fmla="*/ 23 w 530"/>
                <a:gd name="T7" fmla="*/ 327 h 471"/>
                <a:gd name="T8" fmla="*/ 45 w 530"/>
                <a:gd name="T9" fmla="*/ 311 h 471"/>
                <a:gd name="T10" fmla="*/ 45 w 530"/>
                <a:gd name="T11" fmla="*/ 364 h 471"/>
                <a:gd name="T12" fmla="*/ 83 w 530"/>
                <a:gd name="T13" fmla="*/ 372 h 471"/>
                <a:gd name="T14" fmla="*/ 98 w 530"/>
                <a:gd name="T15" fmla="*/ 372 h 471"/>
                <a:gd name="T16" fmla="*/ 98 w 530"/>
                <a:gd name="T17" fmla="*/ 410 h 471"/>
                <a:gd name="T18" fmla="*/ 60 w 530"/>
                <a:gd name="T19" fmla="*/ 448 h 471"/>
                <a:gd name="T20" fmla="*/ 7 w 530"/>
                <a:gd name="T21" fmla="*/ 471 h 471"/>
                <a:gd name="T22" fmla="*/ 68 w 530"/>
                <a:gd name="T23" fmla="*/ 455 h 471"/>
                <a:gd name="T24" fmla="*/ 83 w 530"/>
                <a:gd name="T25" fmla="*/ 433 h 471"/>
                <a:gd name="T26" fmla="*/ 159 w 530"/>
                <a:gd name="T27" fmla="*/ 387 h 471"/>
                <a:gd name="T28" fmla="*/ 159 w 530"/>
                <a:gd name="T29" fmla="*/ 349 h 471"/>
                <a:gd name="T30" fmla="*/ 204 w 530"/>
                <a:gd name="T31" fmla="*/ 266 h 471"/>
                <a:gd name="T32" fmla="*/ 219 w 530"/>
                <a:gd name="T33" fmla="*/ 289 h 471"/>
                <a:gd name="T34" fmla="*/ 227 w 530"/>
                <a:gd name="T35" fmla="*/ 304 h 471"/>
                <a:gd name="T36" fmla="*/ 189 w 530"/>
                <a:gd name="T37" fmla="*/ 357 h 471"/>
                <a:gd name="T38" fmla="*/ 242 w 530"/>
                <a:gd name="T39" fmla="*/ 289 h 471"/>
                <a:gd name="T40" fmla="*/ 265 w 530"/>
                <a:gd name="T41" fmla="*/ 296 h 471"/>
                <a:gd name="T42" fmla="*/ 295 w 530"/>
                <a:gd name="T43" fmla="*/ 319 h 471"/>
                <a:gd name="T44" fmla="*/ 356 w 530"/>
                <a:gd name="T45" fmla="*/ 311 h 471"/>
                <a:gd name="T46" fmla="*/ 356 w 530"/>
                <a:gd name="T47" fmla="*/ 327 h 471"/>
                <a:gd name="T48" fmla="*/ 378 w 530"/>
                <a:gd name="T49" fmla="*/ 319 h 471"/>
                <a:gd name="T50" fmla="*/ 408 w 530"/>
                <a:gd name="T51" fmla="*/ 349 h 471"/>
                <a:gd name="T52" fmla="*/ 401 w 530"/>
                <a:gd name="T53" fmla="*/ 327 h 471"/>
                <a:gd name="T54" fmla="*/ 416 w 530"/>
                <a:gd name="T55" fmla="*/ 311 h 471"/>
                <a:gd name="T56" fmla="*/ 461 w 530"/>
                <a:gd name="T57" fmla="*/ 364 h 471"/>
                <a:gd name="T58" fmla="*/ 492 w 530"/>
                <a:gd name="T59" fmla="*/ 402 h 471"/>
                <a:gd name="T60" fmla="*/ 522 w 530"/>
                <a:gd name="T61" fmla="*/ 418 h 471"/>
                <a:gd name="T62" fmla="*/ 522 w 530"/>
                <a:gd name="T63" fmla="*/ 387 h 471"/>
                <a:gd name="T64" fmla="*/ 416 w 530"/>
                <a:gd name="T65" fmla="*/ 304 h 471"/>
                <a:gd name="T66" fmla="*/ 386 w 530"/>
                <a:gd name="T67" fmla="*/ 311 h 471"/>
                <a:gd name="T68" fmla="*/ 363 w 530"/>
                <a:gd name="T69" fmla="*/ 304 h 471"/>
                <a:gd name="T70" fmla="*/ 287 w 530"/>
                <a:gd name="T71" fmla="*/ 31 h 471"/>
                <a:gd name="T72" fmla="*/ 151 w 530"/>
                <a:gd name="T73" fmla="*/ 0 h 471"/>
                <a:gd name="T74" fmla="*/ 136 w 530"/>
                <a:gd name="T75" fmla="*/ 0 h 471"/>
                <a:gd name="T76" fmla="*/ 106 w 530"/>
                <a:gd name="T77" fmla="*/ 23 h 471"/>
                <a:gd name="T78" fmla="*/ 91 w 530"/>
                <a:gd name="T79" fmla="*/ 23 h 471"/>
                <a:gd name="T80" fmla="*/ 83 w 530"/>
                <a:gd name="T81" fmla="*/ 31 h 471"/>
                <a:gd name="T82" fmla="*/ 38 w 530"/>
                <a:gd name="T83" fmla="*/ 53 h 471"/>
                <a:gd name="T84" fmla="*/ 60 w 530"/>
                <a:gd name="T85" fmla="*/ 114 h 471"/>
                <a:gd name="T86" fmla="*/ 75 w 530"/>
                <a:gd name="T87" fmla="*/ 129 h 471"/>
                <a:gd name="T88" fmla="*/ 75 w 530"/>
                <a:gd name="T89" fmla="*/ 152 h 471"/>
                <a:gd name="T90" fmla="*/ 0 w 530"/>
                <a:gd name="T91" fmla="*/ 144 h 471"/>
                <a:gd name="T92" fmla="*/ 15 w 530"/>
                <a:gd name="T93" fmla="*/ 160 h 471"/>
                <a:gd name="T94" fmla="*/ 53 w 530"/>
                <a:gd name="T95" fmla="*/ 182 h 471"/>
                <a:gd name="T96" fmla="*/ 83 w 530"/>
                <a:gd name="T97" fmla="*/ 182 h 471"/>
                <a:gd name="T98" fmla="*/ 38 w 530"/>
                <a:gd name="T99" fmla="*/ 235 h 4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30" h="471">
                  <a:moveTo>
                    <a:pt x="38" y="235"/>
                  </a:moveTo>
                  <a:lnTo>
                    <a:pt x="0" y="266"/>
                  </a:lnTo>
                  <a:lnTo>
                    <a:pt x="15" y="266"/>
                  </a:lnTo>
                  <a:lnTo>
                    <a:pt x="0" y="273"/>
                  </a:lnTo>
                  <a:lnTo>
                    <a:pt x="7" y="289"/>
                  </a:lnTo>
                  <a:lnTo>
                    <a:pt x="30" y="296"/>
                  </a:lnTo>
                  <a:lnTo>
                    <a:pt x="15" y="311"/>
                  </a:lnTo>
                  <a:lnTo>
                    <a:pt x="23" y="327"/>
                  </a:lnTo>
                  <a:lnTo>
                    <a:pt x="30" y="334"/>
                  </a:lnTo>
                  <a:lnTo>
                    <a:pt x="45" y="311"/>
                  </a:lnTo>
                  <a:lnTo>
                    <a:pt x="53" y="349"/>
                  </a:lnTo>
                  <a:lnTo>
                    <a:pt x="45" y="364"/>
                  </a:lnTo>
                  <a:lnTo>
                    <a:pt x="68" y="349"/>
                  </a:lnTo>
                  <a:lnTo>
                    <a:pt x="83" y="372"/>
                  </a:lnTo>
                  <a:lnTo>
                    <a:pt x="91" y="357"/>
                  </a:lnTo>
                  <a:lnTo>
                    <a:pt x="98" y="372"/>
                  </a:lnTo>
                  <a:lnTo>
                    <a:pt x="121" y="357"/>
                  </a:lnTo>
                  <a:lnTo>
                    <a:pt x="98" y="410"/>
                  </a:lnTo>
                  <a:lnTo>
                    <a:pt x="60" y="433"/>
                  </a:lnTo>
                  <a:lnTo>
                    <a:pt x="60" y="448"/>
                  </a:lnTo>
                  <a:lnTo>
                    <a:pt x="38" y="440"/>
                  </a:lnTo>
                  <a:lnTo>
                    <a:pt x="7" y="471"/>
                  </a:lnTo>
                  <a:lnTo>
                    <a:pt x="38" y="448"/>
                  </a:lnTo>
                  <a:lnTo>
                    <a:pt x="68" y="455"/>
                  </a:lnTo>
                  <a:lnTo>
                    <a:pt x="83" y="448"/>
                  </a:lnTo>
                  <a:lnTo>
                    <a:pt x="83" y="433"/>
                  </a:lnTo>
                  <a:lnTo>
                    <a:pt x="98" y="433"/>
                  </a:lnTo>
                  <a:lnTo>
                    <a:pt x="159" y="387"/>
                  </a:lnTo>
                  <a:lnTo>
                    <a:pt x="166" y="364"/>
                  </a:lnTo>
                  <a:lnTo>
                    <a:pt x="159" y="349"/>
                  </a:lnTo>
                  <a:lnTo>
                    <a:pt x="204" y="296"/>
                  </a:lnTo>
                  <a:lnTo>
                    <a:pt x="204" y="266"/>
                  </a:lnTo>
                  <a:lnTo>
                    <a:pt x="204" y="296"/>
                  </a:lnTo>
                  <a:lnTo>
                    <a:pt x="219" y="289"/>
                  </a:lnTo>
                  <a:lnTo>
                    <a:pt x="212" y="296"/>
                  </a:lnTo>
                  <a:lnTo>
                    <a:pt x="227" y="304"/>
                  </a:lnTo>
                  <a:lnTo>
                    <a:pt x="197" y="311"/>
                  </a:lnTo>
                  <a:lnTo>
                    <a:pt x="189" y="357"/>
                  </a:lnTo>
                  <a:lnTo>
                    <a:pt x="234" y="327"/>
                  </a:lnTo>
                  <a:lnTo>
                    <a:pt x="242" y="289"/>
                  </a:lnTo>
                  <a:lnTo>
                    <a:pt x="242" y="304"/>
                  </a:lnTo>
                  <a:lnTo>
                    <a:pt x="265" y="296"/>
                  </a:lnTo>
                  <a:lnTo>
                    <a:pt x="257" y="304"/>
                  </a:lnTo>
                  <a:lnTo>
                    <a:pt x="295" y="319"/>
                  </a:lnTo>
                  <a:lnTo>
                    <a:pt x="348" y="319"/>
                  </a:lnTo>
                  <a:lnTo>
                    <a:pt x="356" y="311"/>
                  </a:lnTo>
                  <a:lnTo>
                    <a:pt x="363" y="311"/>
                  </a:lnTo>
                  <a:lnTo>
                    <a:pt x="356" y="327"/>
                  </a:lnTo>
                  <a:lnTo>
                    <a:pt x="378" y="334"/>
                  </a:lnTo>
                  <a:lnTo>
                    <a:pt x="378" y="319"/>
                  </a:lnTo>
                  <a:lnTo>
                    <a:pt x="378" y="334"/>
                  </a:lnTo>
                  <a:lnTo>
                    <a:pt x="408" y="349"/>
                  </a:lnTo>
                  <a:lnTo>
                    <a:pt x="416" y="342"/>
                  </a:lnTo>
                  <a:lnTo>
                    <a:pt x="401" y="327"/>
                  </a:lnTo>
                  <a:lnTo>
                    <a:pt x="431" y="342"/>
                  </a:lnTo>
                  <a:lnTo>
                    <a:pt x="416" y="311"/>
                  </a:lnTo>
                  <a:lnTo>
                    <a:pt x="431" y="342"/>
                  </a:lnTo>
                  <a:lnTo>
                    <a:pt x="461" y="364"/>
                  </a:lnTo>
                  <a:lnTo>
                    <a:pt x="499" y="387"/>
                  </a:lnTo>
                  <a:lnTo>
                    <a:pt x="492" y="402"/>
                  </a:lnTo>
                  <a:lnTo>
                    <a:pt x="507" y="387"/>
                  </a:lnTo>
                  <a:lnTo>
                    <a:pt x="522" y="418"/>
                  </a:lnTo>
                  <a:lnTo>
                    <a:pt x="530" y="410"/>
                  </a:lnTo>
                  <a:lnTo>
                    <a:pt x="522" y="387"/>
                  </a:lnTo>
                  <a:lnTo>
                    <a:pt x="492" y="380"/>
                  </a:lnTo>
                  <a:lnTo>
                    <a:pt x="416" y="304"/>
                  </a:lnTo>
                  <a:lnTo>
                    <a:pt x="393" y="334"/>
                  </a:lnTo>
                  <a:lnTo>
                    <a:pt x="386" y="311"/>
                  </a:lnTo>
                  <a:lnTo>
                    <a:pt x="371" y="319"/>
                  </a:lnTo>
                  <a:lnTo>
                    <a:pt x="363" y="304"/>
                  </a:lnTo>
                  <a:lnTo>
                    <a:pt x="340" y="304"/>
                  </a:lnTo>
                  <a:lnTo>
                    <a:pt x="287" y="31"/>
                  </a:lnTo>
                  <a:lnTo>
                    <a:pt x="181" y="23"/>
                  </a:lnTo>
                  <a:lnTo>
                    <a:pt x="151" y="0"/>
                  </a:lnTo>
                  <a:lnTo>
                    <a:pt x="151" y="16"/>
                  </a:lnTo>
                  <a:lnTo>
                    <a:pt x="136" y="0"/>
                  </a:lnTo>
                  <a:lnTo>
                    <a:pt x="106" y="8"/>
                  </a:lnTo>
                  <a:lnTo>
                    <a:pt x="106" y="23"/>
                  </a:lnTo>
                  <a:lnTo>
                    <a:pt x="106" y="16"/>
                  </a:lnTo>
                  <a:lnTo>
                    <a:pt x="91" y="23"/>
                  </a:lnTo>
                  <a:lnTo>
                    <a:pt x="91" y="31"/>
                  </a:lnTo>
                  <a:lnTo>
                    <a:pt x="83" y="31"/>
                  </a:lnTo>
                  <a:lnTo>
                    <a:pt x="60" y="53"/>
                  </a:lnTo>
                  <a:lnTo>
                    <a:pt x="38" y="53"/>
                  </a:lnTo>
                  <a:lnTo>
                    <a:pt x="30" y="69"/>
                  </a:lnTo>
                  <a:lnTo>
                    <a:pt x="60" y="114"/>
                  </a:lnTo>
                  <a:lnTo>
                    <a:pt x="98" y="137"/>
                  </a:lnTo>
                  <a:lnTo>
                    <a:pt x="75" y="129"/>
                  </a:lnTo>
                  <a:lnTo>
                    <a:pt x="83" y="144"/>
                  </a:lnTo>
                  <a:lnTo>
                    <a:pt x="75" y="152"/>
                  </a:lnTo>
                  <a:lnTo>
                    <a:pt x="45" y="122"/>
                  </a:lnTo>
                  <a:lnTo>
                    <a:pt x="0" y="144"/>
                  </a:lnTo>
                  <a:lnTo>
                    <a:pt x="23" y="160"/>
                  </a:lnTo>
                  <a:lnTo>
                    <a:pt x="15" y="160"/>
                  </a:lnTo>
                  <a:lnTo>
                    <a:pt x="15" y="182"/>
                  </a:lnTo>
                  <a:lnTo>
                    <a:pt x="53" y="182"/>
                  </a:lnTo>
                  <a:lnTo>
                    <a:pt x="60" y="198"/>
                  </a:lnTo>
                  <a:lnTo>
                    <a:pt x="83" y="182"/>
                  </a:lnTo>
                  <a:lnTo>
                    <a:pt x="75" y="220"/>
                  </a:lnTo>
                  <a:lnTo>
                    <a:pt x="38" y="235"/>
                  </a:lnTo>
                  <a:lnTo>
                    <a:pt x="38" y="24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64" name="Freeform 144"/>
            <p:cNvSpPr>
              <a:spLocks/>
            </p:cNvSpPr>
            <p:nvPr/>
          </p:nvSpPr>
          <p:spPr bwMode="auto">
            <a:xfrm>
              <a:off x="1900" y="2171"/>
              <a:ext cx="348" cy="402"/>
            </a:xfrm>
            <a:custGeom>
              <a:avLst/>
              <a:gdLst>
                <a:gd name="T0" fmla="*/ 348 w 348"/>
                <a:gd name="T1" fmla="*/ 38 h 402"/>
                <a:gd name="T2" fmla="*/ 98 w 348"/>
                <a:gd name="T3" fmla="*/ 0 h 402"/>
                <a:gd name="T4" fmla="*/ 83 w 348"/>
                <a:gd name="T5" fmla="*/ 61 h 402"/>
                <a:gd name="T6" fmla="*/ 68 w 348"/>
                <a:gd name="T7" fmla="*/ 46 h 402"/>
                <a:gd name="T8" fmla="*/ 53 w 348"/>
                <a:gd name="T9" fmla="*/ 46 h 402"/>
                <a:gd name="T10" fmla="*/ 45 w 348"/>
                <a:gd name="T11" fmla="*/ 114 h 402"/>
                <a:gd name="T12" fmla="*/ 60 w 348"/>
                <a:gd name="T13" fmla="*/ 167 h 402"/>
                <a:gd name="T14" fmla="*/ 38 w 348"/>
                <a:gd name="T15" fmla="*/ 182 h 402"/>
                <a:gd name="T16" fmla="*/ 30 w 348"/>
                <a:gd name="T17" fmla="*/ 213 h 402"/>
                <a:gd name="T18" fmla="*/ 15 w 348"/>
                <a:gd name="T19" fmla="*/ 220 h 402"/>
                <a:gd name="T20" fmla="*/ 23 w 348"/>
                <a:gd name="T21" fmla="*/ 258 h 402"/>
                <a:gd name="T22" fmla="*/ 8 w 348"/>
                <a:gd name="T23" fmla="*/ 258 h 402"/>
                <a:gd name="T24" fmla="*/ 0 w 348"/>
                <a:gd name="T25" fmla="*/ 273 h 402"/>
                <a:gd name="T26" fmla="*/ 189 w 348"/>
                <a:gd name="T27" fmla="*/ 380 h 402"/>
                <a:gd name="T28" fmla="*/ 295 w 348"/>
                <a:gd name="T29" fmla="*/ 402 h 402"/>
                <a:gd name="T30" fmla="*/ 348 w 348"/>
                <a:gd name="T31" fmla="*/ 38 h 4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8" h="402">
                  <a:moveTo>
                    <a:pt x="348" y="38"/>
                  </a:moveTo>
                  <a:lnTo>
                    <a:pt x="98" y="0"/>
                  </a:lnTo>
                  <a:lnTo>
                    <a:pt x="83" y="61"/>
                  </a:lnTo>
                  <a:lnTo>
                    <a:pt x="68" y="46"/>
                  </a:lnTo>
                  <a:lnTo>
                    <a:pt x="53" y="46"/>
                  </a:lnTo>
                  <a:lnTo>
                    <a:pt x="45" y="114"/>
                  </a:lnTo>
                  <a:lnTo>
                    <a:pt x="60" y="167"/>
                  </a:lnTo>
                  <a:lnTo>
                    <a:pt x="38" y="182"/>
                  </a:lnTo>
                  <a:lnTo>
                    <a:pt x="30" y="213"/>
                  </a:lnTo>
                  <a:lnTo>
                    <a:pt x="15" y="220"/>
                  </a:lnTo>
                  <a:lnTo>
                    <a:pt x="23" y="258"/>
                  </a:lnTo>
                  <a:lnTo>
                    <a:pt x="8" y="258"/>
                  </a:lnTo>
                  <a:lnTo>
                    <a:pt x="0" y="273"/>
                  </a:lnTo>
                  <a:lnTo>
                    <a:pt x="189" y="380"/>
                  </a:lnTo>
                  <a:lnTo>
                    <a:pt x="295" y="402"/>
                  </a:lnTo>
                  <a:lnTo>
                    <a:pt x="348" y="38"/>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65" name="Freeform 145"/>
            <p:cNvSpPr>
              <a:spLocks/>
            </p:cNvSpPr>
            <p:nvPr/>
          </p:nvSpPr>
          <p:spPr bwMode="auto">
            <a:xfrm>
              <a:off x="1900" y="2171"/>
              <a:ext cx="348" cy="402"/>
            </a:xfrm>
            <a:custGeom>
              <a:avLst/>
              <a:gdLst>
                <a:gd name="T0" fmla="*/ 348 w 348"/>
                <a:gd name="T1" fmla="*/ 38 h 402"/>
                <a:gd name="T2" fmla="*/ 98 w 348"/>
                <a:gd name="T3" fmla="*/ 0 h 402"/>
                <a:gd name="T4" fmla="*/ 83 w 348"/>
                <a:gd name="T5" fmla="*/ 61 h 402"/>
                <a:gd name="T6" fmla="*/ 68 w 348"/>
                <a:gd name="T7" fmla="*/ 46 h 402"/>
                <a:gd name="T8" fmla="*/ 53 w 348"/>
                <a:gd name="T9" fmla="*/ 46 h 402"/>
                <a:gd name="T10" fmla="*/ 45 w 348"/>
                <a:gd name="T11" fmla="*/ 114 h 402"/>
                <a:gd name="T12" fmla="*/ 60 w 348"/>
                <a:gd name="T13" fmla="*/ 167 h 402"/>
                <a:gd name="T14" fmla="*/ 38 w 348"/>
                <a:gd name="T15" fmla="*/ 182 h 402"/>
                <a:gd name="T16" fmla="*/ 30 w 348"/>
                <a:gd name="T17" fmla="*/ 213 h 402"/>
                <a:gd name="T18" fmla="*/ 15 w 348"/>
                <a:gd name="T19" fmla="*/ 220 h 402"/>
                <a:gd name="T20" fmla="*/ 23 w 348"/>
                <a:gd name="T21" fmla="*/ 258 h 402"/>
                <a:gd name="T22" fmla="*/ 8 w 348"/>
                <a:gd name="T23" fmla="*/ 258 h 402"/>
                <a:gd name="T24" fmla="*/ 0 w 348"/>
                <a:gd name="T25" fmla="*/ 273 h 402"/>
                <a:gd name="T26" fmla="*/ 189 w 348"/>
                <a:gd name="T27" fmla="*/ 380 h 402"/>
                <a:gd name="T28" fmla="*/ 295 w 348"/>
                <a:gd name="T29" fmla="*/ 402 h 402"/>
                <a:gd name="T30" fmla="*/ 348 w 348"/>
                <a:gd name="T31" fmla="*/ 38 h 402"/>
                <a:gd name="T32" fmla="*/ 348 w 348"/>
                <a:gd name="T33" fmla="*/ 46 h 4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8" h="402">
                  <a:moveTo>
                    <a:pt x="348" y="38"/>
                  </a:moveTo>
                  <a:lnTo>
                    <a:pt x="98" y="0"/>
                  </a:lnTo>
                  <a:lnTo>
                    <a:pt x="83" y="61"/>
                  </a:lnTo>
                  <a:lnTo>
                    <a:pt x="68" y="46"/>
                  </a:lnTo>
                  <a:lnTo>
                    <a:pt x="53" y="46"/>
                  </a:lnTo>
                  <a:lnTo>
                    <a:pt x="45" y="114"/>
                  </a:lnTo>
                  <a:lnTo>
                    <a:pt x="60" y="167"/>
                  </a:lnTo>
                  <a:lnTo>
                    <a:pt x="38" y="182"/>
                  </a:lnTo>
                  <a:lnTo>
                    <a:pt x="30" y="213"/>
                  </a:lnTo>
                  <a:lnTo>
                    <a:pt x="15" y="220"/>
                  </a:lnTo>
                  <a:lnTo>
                    <a:pt x="23" y="258"/>
                  </a:lnTo>
                  <a:lnTo>
                    <a:pt x="8" y="258"/>
                  </a:lnTo>
                  <a:lnTo>
                    <a:pt x="0" y="273"/>
                  </a:lnTo>
                  <a:lnTo>
                    <a:pt x="189" y="380"/>
                  </a:lnTo>
                  <a:lnTo>
                    <a:pt x="295" y="402"/>
                  </a:lnTo>
                  <a:lnTo>
                    <a:pt x="348" y="38"/>
                  </a:lnTo>
                  <a:lnTo>
                    <a:pt x="348" y="4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66" name="Freeform 146"/>
            <p:cNvSpPr>
              <a:spLocks/>
            </p:cNvSpPr>
            <p:nvPr/>
          </p:nvSpPr>
          <p:spPr bwMode="auto">
            <a:xfrm>
              <a:off x="2975" y="2278"/>
              <a:ext cx="257" cy="235"/>
            </a:xfrm>
            <a:custGeom>
              <a:avLst/>
              <a:gdLst>
                <a:gd name="T0" fmla="*/ 257 w 257"/>
                <a:gd name="T1" fmla="*/ 30 h 235"/>
                <a:gd name="T2" fmla="*/ 219 w 257"/>
                <a:gd name="T3" fmla="*/ 38 h 235"/>
                <a:gd name="T4" fmla="*/ 234 w 257"/>
                <a:gd name="T5" fmla="*/ 15 h 235"/>
                <a:gd name="T6" fmla="*/ 227 w 257"/>
                <a:gd name="T7" fmla="*/ 0 h 235"/>
                <a:gd name="T8" fmla="*/ 196 w 257"/>
                <a:gd name="T9" fmla="*/ 0 h 235"/>
                <a:gd name="T10" fmla="*/ 0 w 257"/>
                <a:gd name="T11" fmla="*/ 7 h 235"/>
                <a:gd name="T12" fmla="*/ 15 w 257"/>
                <a:gd name="T13" fmla="*/ 83 h 235"/>
                <a:gd name="T14" fmla="*/ 15 w 257"/>
                <a:gd name="T15" fmla="*/ 189 h 235"/>
                <a:gd name="T16" fmla="*/ 37 w 257"/>
                <a:gd name="T17" fmla="*/ 197 h 235"/>
                <a:gd name="T18" fmla="*/ 37 w 257"/>
                <a:gd name="T19" fmla="*/ 235 h 235"/>
                <a:gd name="T20" fmla="*/ 189 w 257"/>
                <a:gd name="T21" fmla="*/ 227 h 235"/>
                <a:gd name="T22" fmla="*/ 196 w 257"/>
                <a:gd name="T23" fmla="*/ 212 h 235"/>
                <a:gd name="T24" fmla="*/ 196 w 257"/>
                <a:gd name="T25" fmla="*/ 197 h 235"/>
                <a:gd name="T26" fmla="*/ 181 w 257"/>
                <a:gd name="T27" fmla="*/ 197 h 235"/>
                <a:gd name="T28" fmla="*/ 181 w 257"/>
                <a:gd name="T29" fmla="*/ 182 h 235"/>
                <a:gd name="T30" fmla="*/ 196 w 257"/>
                <a:gd name="T31" fmla="*/ 182 h 235"/>
                <a:gd name="T32" fmla="*/ 189 w 257"/>
                <a:gd name="T33" fmla="*/ 166 h 235"/>
                <a:gd name="T34" fmla="*/ 204 w 257"/>
                <a:gd name="T35" fmla="*/ 151 h 235"/>
                <a:gd name="T36" fmla="*/ 196 w 257"/>
                <a:gd name="T37" fmla="*/ 151 h 235"/>
                <a:gd name="T38" fmla="*/ 219 w 257"/>
                <a:gd name="T39" fmla="*/ 136 h 235"/>
                <a:gd name="T40" fmla="*/ 219 w 257"/>
                <a:gd name="T41" fmla="*/ 113 h 235"/>
                <a:gd name="T42" fmla="*/ 227 w 257"/>
                <a:gd name="T43" fmla="*/ 106 h 235"/>
                <a:gd name="T44" fmla="*/ 227 w 257"/>
                <a:gd name="T45" fmla="*/ 98 h 235"/>
                <a:gd name="T46" fmla="*/ 242 w 257"/>
                <a:gd name="T47" fmla="*/ 91 h 235"/>
                <a:gd name="T48" fmla="*/ 234 w 257"/>
                <a:gd name="T49" fmla="*/ 68 h 235"/>
                <a:gd name="T50" fmla="*/ 249 w 257"/>
                <a:gd name="T51" fmla="*/ 60 h 235"/>
                <a:gd name="T52" fmla="*/ 242 w 257"/>
                <a:gd name="T53" fmla="*/ 53 h 235"/>
                <a:gd name="T54" fmla="*/ 257 w 257"/>
                <a:gd name="T55" fmla="*/ 38 h 235"/>
                <a:gd name="T56" fmla="*/ 257 w 257"/>
                <a:gd name="T57" fmla="*/ 30 h 2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57" h="235">
                  <a:moveTo>
                    <a:pt x="257" y="30"/>
                  </a:moveTo>
                  <a:lnTo>
                    <a:pt x="219" y="38"/>
                  </a:lnTo>
                  <a:lnTo>
                    <a:pt x="234" y="15"/>
                  </a:lnTo>
                  <a:lnTo>
                    <a:pt x="227" y="0"/>
                  </a:lnTo>
                  <a:lnTo>
                    <a:pt x="196" y="0"/>
                  </a:lnTo>
                  <a:lnTo>
                    <a:pt x="0" y="7"/>
                  </a:lnTo>
                  <a:lnTo>
                    <a:pt x="15" y="83"/>
                  </a:lnTo>
                  <a:lnTo>
                    <a:pt x="15" y="189"/>
                  </a:lnTo>
                  <a:lnTo>
                    <a:pt x="37" y="197"/>
                  </a:lnTo>
                  <a:lnTo>
                    <a:pt x="37" y="235"/>
                  </a:lnTo>
                  <a:lnTo>
                    <a:pt x="189" y="227"/>
                  </a:lnTo>
                  <a:lnTo>
                    <a:pt x="196" y="212"/>
                  </a:lnTo>
                  <a:lnTo>
                    <a:pt x="196" y="197"/>
                  </a:lnTo>
                  <a:lnTo>
                    <a:pt x="181" y="197"/>
                  </a:lnTo>
                  <a:lnTo>
                    <a:pt x="181" y="182"/>
                  </a:lnTo>
                  <a:lnTo>
                    <a:pt x="196" y="182"/>
                  </a:lnTo>
                  <a:lnTo>
                    <a:pt x="189" y="166"/>
                  </a:lnTo>
                  <a:lnTo>
                    <a:pt x="204" y="151"/>
                  </a:lnTo>
                  <a:lnTo>
                    <a:pt x="196" y="151"/>
                  </a:lnTo>
                  <a:lnTo>
                    <a:pt x="219" y="136"/>
                  </a:lnTo>
                  <a:lnTo>
                    <a:pt x="219" y="113"/>
                  </a:lnTo>
                  <a:lnTo>
                    <a:pt x="227" y="106"/>
                  </a:lnTo>
                  <a:lnTo>
                    <a:pt x="227" y="98"/>
                  </a:lnTo>
                  <a:lnTo>
                    <a:pt x="242" y="91"/>
                  </a:lnTo>
                  <a:lnTo>
                    <a:pt x="234" y="68"/>
                  </a:lnTo>
                  <a:lnTo>
                    <a:pt x="249" y="60"/>
                  </a:lnTo>
                  <a:lnTo>
                    <a:pt x="242" y="53"/>
                  </a:lnTo>
                  <a:lnTo>
                    <a:pt x="257" y="38"/>
                  </a:lnTo>
                  <a:lnTo>
                    <a:pt x="257" y="3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67" name="Freeform 147"/>
            <p:cNvSpPr>
              <a:spLocks/>
            </p:cNvSpPr>
            <p:nvPr/>
          </p:nvSpPr>
          <p:spPr bwMode="auto">
            <a:xfrm>
              <a:off x="2975" y="2278"/>
              <a:ext cx="257" cy="235"/>
            </a:xfrm>
            <a:custGeom>
              <a:avLst/>
              <a:gdLst>
                <a:gd name="T0" fmla="*/ 257 w 257"/>
                <a:gd name="T1" fmla="*/ 30 h 235"/>
                <a:gd name="T2" fmla="*/ 219 w 257"/>
                <a:gd name="T3" fmla="*/ 38 h 235"/>
                <a:gd name="T4" fmla="*/ 234 w 257"/>
                <a:gd name="T5" fmla="*/ 15 h 235"/>
                <a:gd name="T6" fmla="*/ 227 w 257"/>
                <a:gd name="T7" fmla="*/ 0 h 235"/>
                <a:gd name="T8" fmla="*/ 196 w 257"/>
                <a:gd name="T9" fmla="*/ 0 h 235"/>
                <a:gd name="T10" fmla="*/ 0 w 257"/>
                <a:gd name="T11" fmla="*/ 7 h 235"/>
                <a:gd name="T12" fmla="*/ 15 w 257"/>
                <a:gd name="T13" fmla="*/ 83 h 235"/>
                <a:gd name="T14" fmla="*/ 15 w 257"/>
                <a:gd name="T15" fmla="*/ 189 h 235"/>
                <a:gd name="T16" fmla="*/ 37 w 257"/>
                <a:gd name="T17" fmla="*/ 197 h 235"/>
                <a:gd name="T18" fmla="*/ 37 w 257"/>
                <a:gd name="T19" fmla="*/ 235 h 235"/>
                <a:gd name="T20" fmla="*/ 189 w 257"/>
                <a:gd name="T21" fmla="*/ 227 h 235"/>
                <a:gd name="T22" fmla="*/ 196 w 257"/>
                <a:gd name="T23" fmla="*/ 212 h 235"/>
                <a:gd name="T24" fmla="*/ 196 w 257"/>
                <a:gd name="T25" fmla="*/ 197 h 235"/>
                <a:gd name="T26" fmla="*/ 181 w 257"/>
                <a:gd name="T27" fmla="*/ 197 h 235"/>
                <a:gd name="T28" fmla="*/ 181 w 257"/>
                <a:gd name="T29" fmla="*/ 182 h 235"/>
                <a:gd name="T30" fmla="*/ 196 w 257"/>
                <a:gd name="T31" fmla="*/ 182 h 235"/>
                <a:gd name="T32" fmla="*/ 189 w 257"/>
                <a:gd name="T33" fmla="*/ 166 h 235"/>
                <a:gd name="T34" fmla="*/ 204 w 257"/>
                <a:gd name="T35" fmla="*/ 151 h 235"/>
                <a:gd name="T36" fmla="*/ 196 w 257"/>
                <a:gd name="T37" fmla="*/ 151 h 235"/>
                <a:gd name="T38" fmla="*/ 219 w 257"/>
                <a:gd name="T39" fmla="*/ 136 h 235"/>
                <a:gd name="T40" fmla="*/ 219 w 257"/>
                <a:gd name="T41" fmla="*/ 113 h 235"/>
                <a:gd name="T42" fmla="*/ 227 w 257"/>
                <a:gd name="T43" fmla="*/ 106 h 235"/>
                <a:gd name="T44" fmla="*/ 227 w 257"/>
                <a:gd name="T45" fmla="*/ 98 h 235"/>
                <a:gd name="T46" fmla="*/ 242 w 257"/>
                <a:gd name="T47" fmla="*/ 91 h 235"/>
                <a:gd name="T48" fmla="*/ 234 w 257"/>
                <a:gd name="T49" fmla="*/ 68 h 235"/>
                <a:gd name="T50" fmla="*/ 249 w 257"/>
                <a:gd name="T51" fmla="*/ 60 h 235"/>
                <a:gd name="T52" fmla="*/ 242 w 257"/>
                <a:gd name="T53" fmla="*/ 53 h 235"/>
                <a:gd name="T54" fmla="*/ 257 w 257"/>
                <a:gd name="T55" fmla="*/ 38 h 235"/>
                <a:gd name="T56" fmla="*/ 257 w 257"/>
                <a:gd name="T57" fmla="*/ 30 h 235"/>
                <a:gd name="T58" fmla="*/ 257 w 257"/>
                <a:gd name="T59" fmla="*/ 38 h 2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7" h="235">
                  <a:moveTo>
                    <a:pt x="257" y="30"/>
                  </a:moveTo>
                  <a:lnTo>
                    <a:pt x="219" y="38"/>
                  </a:lnTo>
                  <a:lnTo>
                    <a:pt x="234" y="15"/>
                  </a:lnTo>
                  <a:lnTo>
                    <a:pt x="227" y="0"/>
                  </a:lnTo>
                  <a:lnTo>
                    <a:pt x="196" y="0"/>
                  </a:lnTo>
                  <a:lnTo>
                    <a:pt x="0" y="7"/>
                  </a:lnTo>
                  <a:lnTo>
                    <a:pt x="15" y="83"/>
                  </a:lnTo>
                  <a:lnTo>
                    <a:pt x="15" y="189"/>
                  </a:lnTo>
                  <a:lnTo>
                    <a:pt x="37" y="197"/>
                  </a:lnTo>
                  <a:lnTo>
                    <a:pt x="37" y="235"/>
                  </a:lnTo>
                  <a:lnTo>
                    <a:pt x="189" y="227"/>
                  </a:lnTo>
                  <a:lnTo>
                    <a:pt x="196" y="212"/>
                  </a:lnTo>
                  <a:lnTo>
                    <a:pt x="196" y="197"/>
                  </a:lnTo>
                  <a:lnTo>
                    <a:pt x="181" y="197"/>
                  </a:lnTo>
                  <a:lnTo>
                    <a:pt x="181" y="182"/>
                  </a:lnTo>
                  <a:lnTo>
                    <a:pt x="196" y="182"/>
                  </a:lnTo>
                  <a:lnTo>
                    <a:pt x="189" y="166"/>
                  </a:lnTo>
                  <a:lnTo>
                    <a:pt x="204" y="151"/>
                  </a:lnTo>
                  <a:lnTo>
                    <a:pt x="196" y="151"/>
                  </a:lnTo>
                  <a:lnTo>
                    <a:pt x="219" y="136"/>
                  </a:lnTo>
                  <a:lnTo>
                    <a:pt x="219" y="113"/>
                  </a:lnTo>
                  <a:lnTo>
                    <a:pt x="227" y="106"/>
                  </a:lnTo>
                  <a:lnTo>
                    <a:pt x="227" y="98"/>
                  </a:lnTo>
                  <a:lnTo>
                    <a:pt x="242" y="91"/>
                  </a:lnTo>
                  <a:lnTo>
                    <a:pt x="234" y="68"/>
                  </a:lnTo>
                  <a:lnTo>
                    <a:pt x="249" y="60"/>
                  </a:lnTo>
                  <a:lnTo>
                    <a:pt x="242" y="53"/>
                  </a:lnTo>
                  <a:lnTo>
                    <a:pt x="257" y="38"/>
                  </a:lnTo>
                  <a:lnTo>
                    <a:pt x="257" y="30"/>
                  </a:lnTo>
                  <a:lnTo>
                    <a:pt x="257" y="3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68" name="Freeform 148"/>
            <p:cNvSpPr>
              <a:spLocks/>
            </p:cNvSpPr>
            <p:nvPr/>
          </p:nvSpPr>
          <p:spPr bwMode="auto">
            <a:xfrm>
              <a:off x="1552" y="1739"/>
              <a:ext cx="408" cy="690"/>
            </a:xfrm>
            <a:custGeom>
              <a:avLst/>
              <a:gdLst>
                <a:gd name="T0" fmla="*/ 393 w 408"/>
                <a:gd name="T1" fmla="*/ 546 h 690"/>
                <a:gd name="T2" fmla="*/ 181 w 408"/>
                <a:gd name="T3" fmla="*/ 235 h 690"/>
                <a:gd name="T4" fmla="*/ 234 w 408"/>
                <a:gd name="T5" fmla="*/ 53 h 690"/>
                <a:gd name="T6" fmla="*/ 38 w 408"/>
                <a:gd name="T7" fmla="*/ 0 h 690"/>
                <a:gd name="T8" fmla="*/ 23 w 408"/>
                <a:gd name="T9" fmla="*/ 61 h 690"/>
                <a:gd name="T10" fmla="*/ 0 w 408"/>
                <a:gd name="T11" fmla="*/ 91 h 690"/>
                <a:gd name="T12" fmla="*/ 15 w 408"/>
                <a:gd name="T13" fmla="*/ 137 h 690"/>
                <a:gd name="T14" fmla="*/ 7 w 408"/>
                <a:gd name="T15" fmla="*/ 197 h 690"/>
                <a:gd name="T16" fmla="*/ 30 w 408"/>
                <a:gd name="T17" fmla="*/ 243 h 690"/>
                <a:gd name="T18" fmla="*/ 23 w 408"/>
                <a:gd name="T19" fmla="*/ 258 h 690"/>
                <a:gd name="T20" fmla="*/ 45 w 408"/>
                <a:gd name="T21" fmla="*/ 281 h 690"/>
                <a:gd name="T22" fmla="*/ 53 w 408"/>
                <a:gd name="T23" fmla="*/ 265 h 690"/>
                <a:gd name="T24" fmla="*/ 60 w 408"/>
                <a:gd name="T25" fmla="*/ 265 h 690"/>
                <a:gd name="T26" fmla="*/ 53 w 408"/>
                <a:gd name="T27" fmla="*/ 273 h 690"/>
                <a:gd name="T28" fmla="*/ 60 w 408"/>
                <a:gd name="T29" fmla="*/ 311 h 690"/>
                <a:gd name="T30" fmla="*/ 45 w 408"/>
                <a:gd name="T31" fmla="*/ 296 h 690"/>
                <a:gd name="T32" fmla="*/ 45 w 408"/>
                <a:gd name="T33" fmla="*/ 281 h 690"/>
                <a:gd name="T34" fmla="*/ 38 w 408"/>
                <a:gd name="T35" fmla="*/ 319 h 690"/>
                <a:gd name="T36" fmla="*/ 60 w 408"/>
                <a:gd name="T37" fmla="*/ 341 h 690"/>
                <a:gd name="T38" fmla="*/ 45 w 408"/>
                <a:gd name="T39" fmla="*/ 379 h 690"/>
                <a:gd name="T40" fmla="*/ 83 w 408"/>
                <a:gd name="T41" fmla="*/ 448 h 690"/>
                <a:gd name="T42" fmla="*/ 75 w 408"/>
                <a:gd name="T43" fmla="*/ 463 h 690"/>
                <a:gd name="T44" fmla="*/ 91 w 408"/>
                <a:gd name="T45" fmla="*/ 470 h 690"/>
                <a:gd name="T46" fmla="*/ 83 w 408"/>
                <a:gd name="T47" fmla="*/ 508 h 690"/>
                <a:gd name="T48" fmla="*/ 91 w 408"/>
                <a:gd name="T49" fmla="*/ 516 h 690"/>
                <a:gd name="T50" fmla="*/ 136 w 408"/>
                <a:gd name="T51" fmla="*/ 531 h 690"/>
                <a:gd name="T52" fmla="*/ 151 w 408"/>
                <a:gd name="T53" fmla="*/ 554 h 690"/>
                <a:gd name="T54" fmla="*/ 181 w 408"/>
                <a:gd name="T55" fmla="*/ 569 h 690"/>
                <a:gd name="T56" fmla="*/ 181 w 408"/>
                <a:gd name="T57" fmla="*/ 584 h 690"/>
                <a:gd name="T58" fmla="*/ 197 w 408"/>
                <a:gd name="T59" fmla="*/ 592 h 690"/>
                <a:gd name="T60" fmla="*/ 219 w 408"/>
                <a:gd name="T61" fmla="*/ 622 h 690"/>
                <a:gd name="T62" fmla="*/ 227 w 408"/>
                <a:gd name="T63" fmla="*/ 675 h 690"/>
                <a:gd name="T64" fmla="*/ 356 w 408"/>
                <a:gd name="T65" fmla="*/ 690 h 690"/>
                <a:gd name="T66" fmla="*/ 371 w 408"/>
                <a:gd name="T67" fmla="*/ 690 h 690"/>
                <a:gd name="T68" fmla="*/ 363 w 408"/>
                <a:gd name="T69" fmla="*/ 652 h 690"/>
                <a:gd name="T70" fmla="*/ 378 w 408"/>
                <a:gd name="T71" fmla="*/ 645 h 690"/>
                <a:gd name="T72" fmla="*/ 386 w 408"/>
                <a:gd name="T73" fmla="*/ 614 h 690"/>
                <a:gd name="T74" fmla="*/ 408 w 408"/>
                <a:gd name="T75" fmla="*/ 599 h 690"/>
                <a:gd name="T76" fmla="*/ 393 w 408"/>
                <a:gd name="T77" fmla="*/ 546 h 6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08" h="690">
                  <a:moveTo>
                    <a:pt x="393" y="546"/>
                  </a:moveTo>
                  <a:lnTo>
                    <a:pt x="181" y="235"/>
                  </a:lnTo>
                  <a:lnTo>
                    <a:pt x="234" y="53"/>
                  </a:lnTo>
                  <a:lnTo>
                    <a:pt x="38" y="0"/>
                  </a:lnTo>
                  <a:lnTo>
                    <a:pt x="23" y="61"/>
                  </a:lnTo>
                  <a:lnTo>
                    <a:pt x="0" y="91"/>
                  </a:lnTo>
                  <a:lnTo>
                    <a:pt x="15" y="137"/>
                  </a:lnTo>
                  <a:lnTo>
                    <a:pt x="7" y="197"/>
                  </a:lnTo>
                  <a:lnTo>
                    <a:pt x="30" y="243"/>
                  </a:lnTo>
                  <a:lnTo>
                    <a:pt x="23" y="258"/>
                  </a:lnTo>
                  <a:lnTo>
                    <a:pt x="45" y="281"/>
                  </a:lnTo>
                  <a:lnTo>
                    <a:pt x="53" y="265"/>
                  </a:lnTo>
                  <a:lnTo>
                    <a:pt x="60" y="265"/>
                  </a:lnTo>
                  <a:lnTo>
                    <a:pt x="53" y="273"/>
                  </a:lnTo>
                  <a:lnTo>
                    <a:pt x="60" y="311"/>
                  </a:lnTo>
                  <a:lnTo>
                    <a:pt x="45" y="296"/>
                  </a:lnTo>
                  <a:lnTo>
                    <a:pt x="45" y="281"/>
                  </a:lnTo>
                  <a:lnTo>
                    <a:pt x="38" y="319"/>
                  </a:lnTo>
                  <a:lnTo>
                    <a:pt x="60" y="341"/>
                  </a:lnTo>
                  <a:lnTo>
                    <a:pt x="45" y="379"/>
                  </a:lnTo>
                  <a:lnTo>
                    <a:pt x="83" y="448"/>
                  </a:lnTo>
                  <a:lnTo>
                    <a:pt x="75" y="463"/>
                  </a:lnTo>
                  <a:lnTo>
                    <a:pt x="91" y="470"/>
                  </a:lnTo>
                  <a:lnTo>
                    <a:pt x="83" y="508"/>
                  </a:lnTo>
                  <a:lnTo>
                    <a:pt x="91" y="516"/>
                  </a:lnTo>
                  <a:lnTo>
                    <a:pt x="136" y="531"/>
                  </a:lnTo>
                  <a:lnTo>
                    <a:pt x="151" y="554"/>
                  </a:lnTo>
                  <a:lnTo>
                    <a:pt x="181" y="569"/>
                  </a:lnTo>
                  <a:lnTo>
                    <a:pt x="181" y="584"/>
                  </a:lnTo>
                  <a:lnTo>
                    <a:pt x="197" y="592"/>
                  </a:lnTo>
                  <a:lnTo>
                    <a:pt x="219" y="622"/>
                  </a:lnTo>
                  <a:lnTo>
                    <a:pt x="227" y="675"/>
                  </a:lnTo>
                  <a:lnTo>
                    <a:pt x="356" y="690"/>
                  </a:lnTo>
                  <a:lnTo>
                    <a:pt x="371" y="690"/>
                  </a:lnTo>
                  <a:lnTo>
                    <a:pt x="363" y="652"/>
                  </a:lnTo>
                  <a:lnTo>
                    <a:pt x="378" y="645"/>
                  </a:lnTo>
                  <a:lnTo>
                    <a:pt x="386" y="614"/>
                  </a:lnTo>
                  <a:lnTo>
                    <a:pt x="408" y="599"/>
                  </a:lnTo>
                  <a:lnTo>
                    <a:pt x="393" y="546"/>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69" name="Freeform 149"/>
            <p:cNvSpPr>
              <a:spLocks/>
            </p:cNvSpPr>
            <p:nvPr/>
          </p:nvSpPr>
          <p:spPr bwMode="auto">
            <a:xfrm>
              <a:off x="1552" y="1739"/>
              <a:ext cx="408" cy="690"/>
            </a:xfrm>
            <a:custGeom>
              <a:avLst/>
              <a:gdLst>
                <a:gd name="T0" fmla="*/ 393 w 408"/>
                <a:gd name="T1" fmla="*/ 546 h 690"/>
                <a:gd name="T2" fmla="*/ 181 w 408"/>
                <a:gd name="T3" fmla="*/ 235 h 690"/>
                <a:gd name="T4" fmla="*/ 234 w 408"/>
                <a:gd name="T5" fmla="*/ 53 h 690"/>
                <a:gd name="T6" fmla="*/ 38 w 408"/>
                <a:gd name="T7" fmla="*/ 0 h 690"/>
                <a:gd name="T8" fmla="*/ 23 w 408"/>
                <a:gd name="T9" fmla="*/ 61 h 690"/>
                <a:gd name="T10" fmla="*/ 0 w 408"/>
                <a:gd name="T11" fmla="*/ 91 h 690"/>
                <a:gd name="T12" fmla="*/ 15 w 408"/>
                <a:gd name="T13" fmla="*/ 137 h 690"/>
                <a:gd name="T14" fmla="*/ 7 w 408"/>
                <a:gd name="T15" fmla="*/ 197 h 690"/>
                <a:gd name="T16" fmla="*/ 30 w 408"/>
                <a:gd name="T17" fmla="*/ 243 h 690"/>
                <a:gd name="T18" fmla="*/ 23 w 408"/>
                <a:gd name="T19" fmla="*/ 258 h 690"/>
                <a:gd name="T20" fmla="*/ 45 w 408"/>
                <a:gd name="T21" fmla="*/ 281 h 690"/>
                <a:gd name="T22" fmla="*/ 53 w 408"/>
                <a:gd name="T23" fmla="*/ 265 h 690"/>
                <a:gd name="T24" fmla="*/ 60 w 408"/>
                <a:gd name="T25" fmla="*/ 265 h 690"/>
                <a:gd name="T26" fmla="*/ 53 w 408"/>
                <a:gd name="T27" fmla="*/ 273 h 690"/>
                <a:gd name="T28" fmla="*/ 60 w 408"/>
                <a:gd name="T29" fmla="*/ 311 h 690"/>
                <a:gd name="T30" fmla="*/ 45 w 408"/>
                <a:gd name="T31" fmla="*/ 296 h 690"/>
                <a:gd name="T32" fmla="*/ 45 w 408"/>
                <a:gd name="T33" fmla="*/ 281 h 690"/>
                <a:gd name="T34" fmla="*/ 38 w 408"/>
                <a:gd name="T35" fmla="*/ 319 h 690"/>
                <a:gd name="T36" fmla="*/ 60 w 408"/>
                <a:gd name="T37" fmla="*/ 341 h 690"/>
                <a:gd name="T38" fmla="*/ 45 w 408"/>
                <a:gd name="T39" fmla="*/ 379 h 690"/>
                <a:gd name="T40" fmla="*/ 83 w 408"/>
                <a:gd name="T41" fmla="*/ 448 h 690"/>
                <a:gd name="T42" fmla="*/ 75 w 408"/>
                <a:gd name="T43" fmla="*/ 463 h 690"/>
                <a:gd name="T44" fmla="*/ 91 w 408"/>
                <a:gd name="T45" fmla="*/ 470 h 690"/>
                <a:gd name="T46" fmla="*/ 83 w 408"/>
                <a:gd name="T47" fmla="*/ 508 h 690"/>
                <a:gd name="T48" fmla="*/ 91 w 408"/>
                <a:gd name="T49" fmla="*/ 516 h 690"/>
                <a:gd name="T50" fmla="*/ 136 w 408"/>
                <a:gd name="T51" fmla="*/ 531 h 690"/>
                <a:gd name="T52" fmla="*/ 151 w 408"/>
                <a:gd name="T53" fmla="*/ 554 h 690"/>
                <a:gd name="T54" fmla="*/ 181 w 408"/>
                <a:gd name="T55" fmla="*/ 569 h 690"/>
                <a:gd name="T56" fmla="*/ 181 w 408"/>
                <a:gd name="T57" fmla="*/ 584 h 690"/>
                <a:gd name="T58" fmla="*/ 197 w 408"/>
                <a:gd name="T59" fmla="*/ 592 h 690"/>
                <a:gd name="T60" fmla="*/ 219 w 408"/>
                <a:gd name="T61" fmla="*/ 622 h 690"/>
                <a:gd name="T62" fmla="*/ 227 w 408"/>
                <a:gd name="T63" fmla="*/ 675 h 690"/>
                <a:gd name="T64" fmla="*/ 356 w 408"/>
                <a:gd name="T65" fmla="*/ 690 h 690"/>
                <a:gd name="T66" fmla="*/ 371 w 408"/>
                <a:gd name="T67" fmla="*/ 690 h 690"/>
                <a:gd name="T68" fmla="*/ 363 w 408"/>
                <a:gd name="T69" fmla="*/ 652 h 690"/>
                <a:gd name="T70" fmla="*/ 378 w 408"/>
                <a:gd name="T71" fmla="*/ 645 h 690"/>
                <a:gd name="T72" fmla="*/ 386 w 408"/>
                <a:gd name="T73" fmla="*/ 614 h 690"/>
                <a:gd name="T74" fmla="*/ 408 w 408"/>
                <a:gd name="T75" fmla="*/ 599 h 690"/>
                <a:gd name="T76" fmla="*/ 393 w 408"/>
                <a:gd name="T77" fmla="*/ 546 h 690"/>
                <a:gd name="T78" fmla="*/ 393 w 408"/>
                <a:gd name="T79" fmla="*/ 554 h 6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8" h="690">
                  <a:moveTo>
                    <a:pt x="393" y="546"/>
                  </a:moveTo>
                  <a:lnTo>
                    <a:pt x="181" y="235"/>
                  </a:lnTo>
                  <a:lnTo>
                    <a:pt x="234" y="53"/>
                  </a:lnTo>
                  <a:lnTo>
                    <a:pt x="38" y="0"/>
                  </a:lnTo>
                  <a:lnTo>
                    <a:pt x="23" y="61"/>
                  </a:lnTo>
                  <a:lnTo>
                    <a:pt x="0" y="91"/>
                  </a:lnTo>
                  <a:lnTo>
                    <a:pt x="15" y="137"/>
                  </a:lnTo>
                  <a:lnTo>
                    <a:pt x="7" y="197"/>
                  </a:lnTo>
                  <a:lnTo>
                    <a:pt x="30" y="243"/>
                  </a:lnTo>
                  <a:lnTo>
                    <a:pt x="23" y="258"/>
                  </a:lnTo>
                  <a:lnTo>
                    <a:pt x="45" y="281"/>
                  </a:lnTo>
                  <a:lnTo>
                    <a:pt x="53" y="265"/>
                  </a:lnTo>
                  <a:lnTo>
                    <a:pt x="60" y="265"/>
                  </a:lnTo>
                  <a:lnTo>
                    <a:pt x="53" y="273"/>
                  </a:lnTo>
                  <a:lnTo>
                    <a:pt x="60" y="311"/>
                  </a:lnTo>
                  <a:lnTo>
                    <a:pt x="45" y="296"/>
                  </a:lnTo>
                  <a:lnTo>
                    <a:pt x="45" y="281"/>
                  </a:lnTo>
                  <a:lnTo>
                    <a:pt x="38" y="319"/>
                  </a:lnTo>
                  <a:lnTo>
                    <a:pt x="60" y="341"/>
                  </a:lnTo>
                  <a:lnTo>
                    <a:pt x="45" y="379"/>
                  </a:lnTo>
                  <a:lnTo>
                    <a:pt x="83" y="448"/>
                  </a:lnTo>
                  <a:lnTo>
                    <a:pt x="75" y="463"/>
                  </a:lnTo>
                  <a:lnTo>
                    <a:pt x="91" y="470"/>
                  </a:lnTo>
                  <a:lnTo>
                    <a:pt x="83" y="508"/>
                  </a:lnTo>
                  <a:lnTo>
                    <a:pt x="91" y="516"/>
                  </a:lnTo>
                  <a:lnTo>
                    <a:pt x="136" y="531"/>
                  </a:lnTo>
                  <a:lnTo>
                    <a:pt x="151" y="554"/>
                  </a:lnTo>
                  <a:lnTo>
                    <a:pt x="181" y="569"/>
                  </a:lnTo>
                  <a:lnTo>
                    <a:pt x="181" y="584"/>
                  </a:lnTo>
                  <a:lnTo>
                    <a:pt x="197" y="592"/>
                  </a:lnTo>
                  <a:lnTo>
                    <a:pt x="219" y="622"/>
                  </a:lnTo>
                  <a:lnTo>
                    <a:pt x="227" y="675"/>
                  </a:lnTo>
                  <a:lnTo>
                    <a:pt x="356" y="690"/>
                  </a:lnTo>
                  <a:lnTo>
                    <a:pt x="371" y="690"/>
                  </a:lnTo>
                  <a:lnTo>
                    <a:pt x="363" y="652"/>
                  </a:lnTo>
                  <a:lnTo>
                    <a:pt x="378" y="645"/>
                  </a:lnTo>
                  <a:lnTo>
                    <a:pt x="386" y="614"/>
                  </a:lnTo>
                  <a:lnTo>
                    <a:pt x="408" y="599"/>
                  </a:lnTo>
                  <a:lnTo>
                    <a:pt x="393" y="546"/>
                  </a:lnTo>
                  <a:lnTo>
                    <a:pt x="393" y="55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70" name="Freeform 150"/>
            <p:cNvSpPr>
              <a:spLocks/>
            </p:cNvSpPr>
            <p:nvPr/>
          </p:nvSpPr>
          <p:spPr bwMode="auto">
            <a:xfrm>
              <a:off x="2248" y="1959"/>
              <a:ext cx="371" cy="288"/>
            </a:xfrm>
            <a:custGeom>
              <a:avLst/>
              <a:gdLst>
                <a:gd name="T0" fmla="*/ 363 w 371"/>
                <a:gd name="T1" fmla="*/ 91 h 288"/>
                <a:gd name="T2" fmla="*/ 371 w 371"/>
                <a:gd name="T3" fmla="*/ 30 h 288"/>
                <a:gd name="T4" fmla="*/ 272 w 371"/>
                <a:gd name="T5" fmla="*/ 23 h 288"/>
                <a:gd name="T6" fmla="*/ 38 w 371"/>
                <a:gd name="T7" fmla="*/ 0 h 288"/>
                <a:gd name="T8" fmla="*/ 0 w 371"/>
                <a:gd name="T9" fmla="*/ 250 h 288"/>
                <a:gd name="T10" fmla="*/ 303 w 371"/>
                <a:gd name="T11" fmla="*/ 281 h 288"/>
                <a:gd name="T12" fmla="*/ 356 w 371"/>
                <a:gd name="T13" fmla="*/ 288 h 288"/>
                <a:gd name="T14" fmla="*/ 363 w 371"/>
                <a:gd name="T15" fmla="*/ 91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1" h="288">
                  <a:moveTo>
                    <a:pt x="363" y="91"/>
                  </a:moveTo>
                  <a:lnTo>
                    <a:pt x="371" y="30"/>
                  </a:lnTo>
                  <a:lnTo>
                    <a:pt x="272" y="23"/>
                  </a:lnTo>
                  <a:lnTo>
                    <a:pt x="38" y="0"/>
                  </a:lnTo>
                  <a:lnTo>
                    <a:pt x="0" y="250"/>
                  </a:lnTo>
                  <a:lnTo>
                    <a:pt x="303" y="281"/>
                  </a:lnTo>
                  <a:lnTo>
                    <a:pt x="356" y="288"/>
                  </a:lnTo>
                  <a:lnTo>
                    <a:pt x="363" y="91"/>
                  </a:lnTo>
                  <a:close/>
                </a:path>
              </a:pathLst>
            </a:custGeom>
            <a:solidFill>
              <a:srgbClr val="FF8C00"/>
            </a:solidFill>
            <a:ln w="12700">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71" name="Freeform 151"/>
            <p:cNvSpPr>
              <a:spLocks/>
            </p:cNvSpPr>
            <p:nvPr/>
          </p:nvSpPr>
          <p:spPr bwMode="auto">
            <a:xfrm>
              <a:off x="2248" y="1959"/>
              <a:ext cx="371" cy="288"/>
            </a:xfrm>
            <a:custGeom>
              <a:avLst/>
              <a:gdLst>
                <a:gd name="T0" fmla="*/ 363 w 371"/>
                <a:gd name="T1" fmla="*/ 91 h 288"/>
                <a:gd name="T2" fmla="*/ 371 w 371"/>
                <a:gd name="T3" fmla="*/ 30 h 288"/>
                <a:gd name="T4" fmla="*/ 272 w 371"/>
                <a:gd name="T5" fmla="*/ 23 h 288"/>
                <a:gd name="T6" fmla="*/ 38 w 371"/>
                <a:gd name="T7" fmla="*/ 0 h 288"/>
                <a:gd name="T8" fmla="*/ 0 w 371"/>
                <a:gd name="T9" fmla="*/ 250 h 288"/>
                <a:gd name="T10" fmla="*/ 303 w 371"/>
                <a:gd name="T11" fmla="*/ 281 h 288"/>
                <a:gd name="T12" fmla="*/ 356 w 371"/>
                <a:gd name="T13" fmla="*/ 288 h 288"/>
                <a:gd name="T14" fmla="*/ 363 w 371"/>
                <a:gd name="T15" fmla="*/ 91 h 288"/>
                <a:gd name="T16" fmla="*/ 363 w 371"/>
                <a:gd name="T17" fmla="*/ 99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1" h="288">
                  <a:moveTo>
                    <a:pt x="363" y="91"/>
                  </a:moveTo>
                  <a:lnTo>
                    <a:pt x="371" y="30"/>
                  </a:lnTo>
                  <a:lnTo>
                    <a:pt x="272" y="23"/>
                  </a:lnTo>
                  <a:lnTo>
                    <a:pt x="38" y="0"/>
                  </a:lnTo>
                  <a:lnTo>
                    <a:pt x="0" y="250"/>
                  </a:lnTo>
                  <a:lnTo>
                    <a:pt x="303" y="281"/>
                  </a:lnTo>
                  <a:lnTo>
                    <a:pt x="356" y="288"/>
                  </a:lnTo>
                  <a:lnTo>
                    <a:pt x="363" y="91"/>
                  </a:lnTo>
                  <a:lnTo>
                    <a:pt x="363" y="9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72" name="Freeform 152"/>
            <p:cNvSpPr>
              <a:spLocks/>
            </p:cNvSpPr>
            <p:nvPr/>
          </p:nvSpPr>
          <p:spPr bwMode="auto">
            <a:xfrm>
              <a:off x="3966" y="1792"/>
              <a:ext cx="83" cy="84"/>
            </a:xfrm>
            <a:custGeom>
              <a:avLst/>
              <a:gdLst>
                <a:gd name="T0" fmla="*/ 76 w 83"/>
                <a:gd name="T1" fmla="*/ 0 h 84"/>
                <a:gd name="T2" fmla="*/ 0 w 83"/>
                <a:gd name="T3" fmla="*/ 15 h 84"/>
                <a:gd name="T4" fmla="*/ 8 w 83"/>
                <a:gd name="T5" fmla="*/ 68 h 84"/>
                <a:gd name="T6" fmla="*/ 0 w 83"/>
                <a:gd name="T7" fmla="*/ 76 h 84"/>
                <a:gd name="T8" fmla="*/ 8 w 83"/>
                <a:gd name="T9" fmla="*/ 84 h 84"/>
                <a:gd name="T10" fmla="*/ 38 w 83"/>
                <a:gd name="T11" fmla="*/ 53 h 84"/>
                <a:gd name="T12" fmla="*/ 61 w 83"/>
                <a:gd name="T13" fmla="*/ 53 h 84"/>
                <a:gd name="T14" fmla="*/ 83 w 83"/>
                <a:gd name="T15" fmla="*/ 38 h 84"/>
                <a:gd name="T16" fmla="*/ 76 w 83"/>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84">
                  <a:moveTo>
                    <a:pt x="76" y="0"/>
                  </a:moveTo>
                  <a:lnTo>
                    <a:pt x="0" y="15"/>
                  </a:lnTo>
                  <a:lnTo>
                    <a:pt x="8" y="68"/>
                  </a:lnTo>
                  <a:lnTo>
                    <a:pt x="0" y="76"/>
                  </a:lnTo>
                  <a:lnTo>
                    <a:pt x="8" y="84"/>
                  </a:lnTo>
                  <a:lnTo>
                    <a:pt x="38" y="53"/>
                  </a:lnTo>
                  <a:lnTo>
                    <a:pt x="61" y="53"/>
                  </a:lnTo>
                  <a:lnTo>
                    <a:pt x="83" y="38"/>
                  </a:lnTo>
                  <a:lnTo>
                    <a:pt x="76" y="0"/>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73" name="Freeform 153"/>
            <p:cNvSpPr>
              <a:spLocks/>
            </p:cNvSpPr>
            <p:nvPr/>
          </p:nvSpPr>
          <p:spPr bwMode="auto">
            <a:xfrm>
              <a:off x="3966" y="1792"/>
              <a:ext cx="83" cy="84"/>
            </a:xfrm>
            <a:custGeom>
              <a:avLst/>
              <a:gdLst>
                <a:gd name="T0" fmla="*/ 76 w 83"/>
                <a:gd name="T1" fmla="*/ 0 h 84"/>
                <a:gd name="T2" fmla="*/ 0 w 83"/>
                <a:gd name="T3" fmla="*/ 15 h 84"/>
                <a:gd name="T4" fmla="*/ 8 w 83"/>
                <a:gd name="T5" fmla="*/ 68 h 84"/>
                <a:gd name="T6" fmla="*/ 0 w 83"/>
                <a:gd name="T7" fmla="*/ 76 h 84"/>
                <a:gd name="T8" fmla="*/ 8 w 83"/>
                <a:gd name="T9" fmla="*/ 84 h 84"/>
                <a:gd name="T10" fmla="*/ 38 w 83"/>
                <a:gd name="T11" fmla="*/ 53 h 84"/>
                <a:gd name="T12" fmla="*/ 61 w 83"/>
                <a:gd name="T13" fmla="*/ 53 h 84"/>
                <a:gd name="T14" fmla="*/ 83 w 83"/>
                <a:gd name="T15" fmla="*/ 38 h 84"/>
                <a:gd name="T16" fmla="*/ 76 w 83"/>
                <a:gd name="T17" fmla="*/ 0 h 84"/>
                <a:gd name="T18" fmla="*/ 76 w 83"/>
                <a:gd name="T19" fmla="*/ 8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84">
                  <a:moveTo>
                    <a:pt x="76" y="0"/>
                  </a:moveTo>
                  <a:lnTo>
                    <a:pt x="0" y="15"/>
                  </a:lnTo>
                  <a:lnTo>
                    <a:pt x="8" y="68"/>
                  </a:lnTo>
                  <a:lnTo>
                    <a:pt x="0" y="76"/>
                  </a:lnTo>
                  <a:lnTo>
                    <a:pt x="8" y="84"/>
                  </a:lnTo>
                  <a:lnTo>
                    <a:pt x="38" y="53"/>
                  </a:lnTo>
                  <a:lnTo>
                    <a:pt x="61" y="53"/>
                  </a:lnTo>
                  <a:lnTo>
                    <a:pt x="83" y="38"/>
                  </a:lnTo>
                  <a:lnTo>
                    <a:pt x="76" y="0"/>
                  </a:lnTo>
                  <a:lnTo>
                    <a:pt x="76"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74" name="Freeform 154"/>
            <p:cNvSpPr>
              <a:spLocks/>
            </p:cNvSpPr>
            <p:nvPr/>
          </p:nvSpPr>
          <p:spPr bwMode="auto">
            <a:xfrm>
              <a:off x="3890" y="1967"/>
              <a:ext cx="53" cy="91"/>
            </a:xfrm>
            <a:custGeom>
              <a:avLst/>
              <a:gdLst>
                <a:gd name="T0" fmla="*/ 46 w 53"/>
                <a:gd name="T1" fmla="*/ 75 h 91"/>
                <a:gd name="T2" fmla="*/ 46 w 53"/>
                <a:gd name="T3" fmla="*/ 60 h 91"/>
                <a:gd name="T4" fmla="*/ 8 w 53"/>
                <a:gd name="T5" fmla="*/ 22 h 91"/>
                <a:gd name="T6" fmla="*/ 15 w 53"/>
                <a:gd name="T7" fmla="*/ 7 h 91"/>
                <a:gd name="T8" fmla="*/ 15 w 53"/>
                <a:gd name="T9" fmla="*/ 0 h 91"/>
                <a:gd name="T10" fmla="*/ 0 w 53"/>
                <a:gd name="T11" fmla="*/ 15 h 91"/>
                <a:gd name="T12" fmla="*/ 15 w 53"/>
                <a:gd name="T13" fmla="*/ 91 h 91"/>
                <a:gd name="T14" fmla="*/ 46 w 53"/>
                <a:gd name="T15" fmla="*/ 83 h 91"/>
                <a:gd name="T16" fmla="*/ 53 w 53"/>
                <a:gd name="T17" fmla="*/ 83 h 91"/>
                <a:gd name="T18" fmla="*/ 46 w 53"/>
                <a:gd name="T19" fmla="*/ 75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91">
                  <a:moveTo>
                    <a:pt x="46" y="75"/>
                  </a:moveTo>
                  <a:lnTo>
                    <a:pt x="46" y="60"/>
                  </a:lnTo>
                  <a:lnTo>
                    <a:pt x="8" y="22"/>
                  </a:lnTo>
                  <a:lnTo>
                    <a:pt x="15" y="7"/>
                  </a:lnTo>
                  <a:lnTo>
                    <a:pt x="15" y="0"/>
                  </a:lnTo>
                  <a:lnTo>
                    <a:pt x="0" y="15"/>
                  </a:lnTo>
                  <a:lnTo>
                    <a:pt x="15" y="91"/>
                  </a:lnTo>
                  <a:lnTo>
                    <a:pt x="46" y="83"/>
                  </a:lnTo>
                  <a:lnTo>
                    <a:pt x="53" y="83"/>
                  </a:lnTo>
                  <a:lnTo>
                    <a:pt x="46" y="75"/>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75" name="Freeform 155"/>
            <p:cNvSpPr>
              <a:spLocks/>
            </p:cNvSpPr>
            <p:nvPr/>
          </p:nvSpPr>
          <p:spPr bwMode="auto">
            <a:xfrm>
              <a:off x="3890" y="1967"/>
              <a:ext cx="53" cy="91"/>
            </a:xfrm>
            <a:custGeom>
              <a:avLst/>
              <a:gdLst>
                <a:gd name="T0" fmla="*/ 46 w 53"/>
                <a:gd name="T1" fmla="*/ 75 h 91"/>
                <a:gd name="T2" fmla="*/ 46 w 53"/>
                <a:gd name="T3" fmla="*/ 60 h 91"/>
                <a:gd name="T4" fmla="*/ 8 w 53"/>
                <a:gd name="T5" fmla="*/ 22 h 91"/>
                <a:gd name="T6" fmla="*/ 15 w 53"/>
                <a:gd name="T7" fmla="*/ 7 h 91"/>
                <a:gd name="T8" fmla="*/ 15 w 53"/>
                <a:gd name="T9" fmla="*/ 0 h 91"/>
                <a:gd name="T10" fmla="*/ 0 w 53"/>
                <a:gd name="T11" fmla="*/ 15 h 91"/>
                <a:gd name="T12" fmla="*/ 15 w 53"/>
                <a:gd name="T13" fmla="*/ 91 h 91"/>
                <a:gd name="T14" fmla="*/ 46 w 53"/>
                <a:gd name="T15" fmla="*/ 83 h 91"/>
                <a:gd name="T16" fmla="*/ 53 w 53"/>
                <a:gd name="T17" fmla="*/ 83 h 91"/>
                <a:gd name="T18" fmla="*/ 46 w 53"/>
                <a:gd name="T19" fmla="*/ 75 h 91"/>
                <a:gd name="T20" fmla="*/ 46 w 53"/>
                <a:gd name="T21" fmla="*/ 83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91">
                  <a:moveTo>
                    <a:pt x="46" y="75"/>
                  </a:moveTo>
                  <a:lnTo>
                    <a:pt x="46" y="60"/>
                  </a:lnTo>
                  <a:lnTo>
                    <a:pt x="8" y="22"/>
                  </a:lnTo>
                  <a:lnTo>
                    <a:pt x="15" y="7"/>
                  </a:lnTo>
                  <a:lnTo>
                    <a:pt x="15" y="0"/>
                  </a:lnTo>
                  <a:lnTo>
                    <a:pt x="0" y="15"/>
                  </a:lnTo>
                  <a:lnTo>
                    <a:pt x="15" y="91"/>
                  </a:lnTo>
                  <a:lnTo>
                    <a:pt x="46" y="83"/>
                  </a:lnTo>
                  <a:lnTo>
                    <a:pt x="53" y="83"/>
                  </a:lnTo>
                  <a:lnTo>
                    <a:pt x="46" y="75"/>
                  </a:lnTo>
                  <a:lnTo>
                    <a:pt x="46" y="8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76" name="Freeform 156"/>
            <p:cNvSpPr>
              <a:spLocks/>
            </p:cNvSpPr>
            <p:nvPr/>
          </p:nvSpPr>
          <p:spPr bwMode="auto">
            <a:xfrm>
              <a:off x="3837" y="2042"/>
              <a:ext cx="8" cy="8"/>
            </a:xfrm>
            <a:custGeom>
              <a:avLst/>
              <a:gdLst>
                <a:gd name="T0" fmla="*/ 0 w 8"/>
                <a:gd name="T1" fmla="*/ 8 h 8"/>
                <a:gd name="T2" fmla="*/ 0 w 8"/>
                <a:gd name="T3" fmla="*/ 0 h 8"/>
                <a:gd name="T4" fmla="*/ 8 w 8"/>
                <a:gd name="T5" fmla="*/ 0 h 8"/>
                <a:gd name="T6" fmla="*/ 0 w 8"/>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0" y="8"/>
                  </a:moveTo>
                  <a:lnTo>
                    <a:pt x="0" y="0"/>
                  </a:lnTo>
                  <a:lnTo>
                    <a:pt x="8" y="0"/>
                  </a:lnTo>
                  <a:lnTo>
                    <a:pt x="0" y="8"/>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77" name="Freeform 157"/>
            <p:cNvSpPr>
              <a:spLocks/>
            </p:cNvSpPr>
            <p:nvPr/>
          </p:nvSpPr>
          <p:spPr bwMode="auto">
            <a:xfrm>
              <a:off x="3837" y="2042"/>
              <a:ext cx="8" cy="16"/>
            </a:xfrm>
            <a:custGeom>
              <a:avLst/>
              <a:gdLst>
                <a:gd name="T0" fmla="*/ 0 w 8"/>
                <a:gd name="T1" fmla="*/ 8 h 16"/>
                <a:gd name="T2" fmla="*/ 0 w 8"/>
                <a:gd name="T3" fmla="*/ 0 h 16"/>
                <a:gd name="T4" fmla="*/ 8 w 8"/>
                <a:gd name="T5" fmla="*/ 0 h 16"/>
                <a:gd name="T6" fmla="*/ 0 w 8"/>
                <a:gd name="T7" fmla="*/ 8 h 16"/>
                <a:gd name="T8" fmla="*/ 0 w 8"/>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6">
                  <a:moveTo>
                    <a:pt x="0" y="8"/>
                  </a:moveTo>
                  <a:lnTo>
                    <a:pt x="0" y="0"/>
                  </a:lnTo>
                  <a:lnTo>
                    <a:pt x="8" y="0"/>
                  </a:lnTo>
                  <a:lnTo>
                    <a:pt x="0" y="8"/>
                  </a:lnTo>
                  <a:lnTo>
                    <a:pt x="0" y="1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78" name="Freeform 158"/>
            <p:cNvSpPr>
              <a:spLocks/>
            </p:cNvSpPr>
            <p:nvPr/>
          </p:nvSpPr>
          <p:spPr bwMode="auto">
            <a:xfrm>
              <a:off x="3368" y="2596"/>
              <a:ext cx="454" cy="349"/>
            </a:xfrm>
            <a:custGeom>
              <a:avLst/>
              <a:gdLst>
                <a:gd name="T0" fmla="*/ 454 w 454"/>
                <a:gd name="T1" fmla="*/ 235 h 349"/>
                <a:gd name="T2" fmla="*/ 409 w 454"/>
                <a:gd name="T3" fmla="*/ 159 h 349"/>
                <a:gd name="T4" fmla="*/ 401 w 454"/>
                <a:gd name="T5" fmla="*/ 129 h 349"/>
                <a:gd name="T6" fmla="*/ 356 w 454"/>
                <a:gd name="T7" fmla="*/ 68 h 349"/>
                <a:gd name="T8" fmla="*/ 333 w 454"/>
                <a:gd name="T9" fmla="*/ 0 h 349"/>
                <a:gd name="T10" fmla="*/ 303 w 454"/>
                <a:gd name="T11" fmla="*/ 0 h 349"/>
                <a:gd name="T12" fmla="*/ 303 w 454"/>
                <a:gd name="T13" fmla="*/ 31 h 349"/>
                <a:gd name="T14" fmla="*/ 295 w 454"/>
                <a:gd name="T15" fmla="*/ 31 h 349"/>
                <a:gd name="T16" fmla="*/ 295 w 454"/>
                <a:gd name="T17" fmla="*/ 15 h 349"/>
                <a:gd name="T18" fmla="*/ 151 w 454"/>
                <a:gd name="T19" fmla="*/ 31 h 349"/>
                <a:gd name="T20" fmla="*/ 136 w 454"/>
                <a:gd name="T21" fmla="*/ 8 h 349"/>
                <a:gd name="T22" fmla="*/ 0 w 454"/>
                <a:gd name="T23" fmla="*/ 23 h 349"/>
                <a:gd name="T24" fmla="*/ 8 w 454"/>
                <a:gd name="T25" fmla="*/ 61 h 349"/>
                <a:gd name="T26" fmla="*/ 8 w 454"/>
                <a:gd name="T27" fmla="*/ 68 h 349"/>
                <a:gd name="T28" fmla="*/ 15 w 454"/>
                <a:gd name="T29" fmla="*/ 61 h 349"/>
                <a:gd name="T30" fmla="*/ 23 w 454"/>
                <a:gd name="T31" fmla="*/ 53 h 349"/>
                <a:gd name="T32" fmla="*/ 30 w 454"/>
                <a:gd name="T33" fmla="*/ 61 h 349"/>
                <a:gd name="T34" fmla="*/ 30 w 454"/>
                <a:gd name="T35" fmla="*/ 46 h 349"/>
                <a:gd name="T36" fmla="*/ 38 w 454"/>
                <a:gd name="T37" fmla="*/ 53 h 349"/>
                <a:gd name="T38" fmla="*/ 23 w 454"/>
                <a:gd name="T39" fmla="*/ 61 h 349"/>
                <a:gd name="T40" fmla="*/ 76 w 454"/>
                <a:gd name="T41" fmla="*/ 46 h 349"/>
                <a:gd name="T42" fmla="*/ 83 w 454"/>
                <a:gd name="T43" fmla="*/ 53 h 349"/>
                <a:gd name="T44" fmla="*/ 61 w 454"/>
                <a:gd name="T45" fmla="*/ 61 h 349"/>
                <a:gd name="T46" fmla="*/ 106 w 454"/>
                <a:gd name="T47" fmla="*/ 68 h 349"/>
                <a:gd name="T48" fmla="*/ 98 w 454"/>
                <a:gd name="T49" fmla="*/ 61 h 349"/>
                <a:gd name="T50" fmla="*/ 114 w 454"/>
                <a:gd name="T51" fmla="*/ 53 h 349"/>
                <a:gd name="T52" fmla="*/ 106 w 454"/>
                <a:gd name="T53" fmla="*/ 68 h 349"/>
                <a:gd name="T54" fmla="*/ 121 w 454"/>
                <a:gd name="T55" fmla="*/ 76 h 349"/>
                <a:gd name="T56" fmla="*/ 106 w 454"/>
                <a:gd name="T57" fmla="*/ 68 h 349"/>
                <a:gd name="T58" fmla="*/ 129 w 454"/>
                <a:gd name="T59" fmla="*/ 84 h 349"/>
                <a:gd name="T60" fmla="*/ 129 w 454"/>
                <a:gd name="T61" fmla="*/ 99 h 349"/>
                <a:gd name="T62" fmla="*/ 144 w 454"/>
                <a:gd name="T63" fmla="*/ 99 h 349"/>
                <a:gd name="T64" fmla="*/ 182 w 454"/>
                <a:gd name="T65" fmla="*/ 76 h 349"/>
                <a:gd name="T66" fmla="*/ 182 w 454"/>
                <a:gd name="T67" fmla="*/ 68 h 349"/>
                <a:gd name="T68" fmla="*/ 189 w 454"/>
                <a:gd name="T69" fmla="*/ 61 h 349"/>
                <a:gd name="T70" fmla="*/ 220 w 454"/>
                <a:gd name="T71" fmla="*/ 68 h 349"/>
                <a:gd name="T72" fmla="*/ 257 w 454"/>
                <a:gd name="T73" fmla="*/ 114 h 349"/>
                <a:gd name="T74" fmla="*/ 273 w 454"/>
                <a:gd name="T75" fmla="*/ 114 h 349"/>
                <a:gd name="T76" fmla="*/ 288 w 454"/>
                <a:gd name="T77" fmla="*/ 152 h 349"/>
                <a:gd name="T78" fmla="*/ 280 w 454"/>
                <a:gd name="T79" fmla="*/ 197 h 349"/>
                <a:gd name="T80" fmla="*/ 295 w 454"/>
                <a:gd name="T81" fmla="*/ 205 h 349"/>
                <a:gd name="T82" fmla="*/ 295 w 454"/>
                <a:gd name="T83" fmla="*/ 190 h 349"/>
                <a:gd name="T84" fmla="*/ 288 w 454"/>
                <a:gd name="T85" fmla="*/ 182 h 349"/>
                <a:gd name="T86" fmla="*/ 303 w 454"/>
                <a:gd name="T87" fmla="*/ 190 h 349"/>
                <a:gd name="T88" fmla="*/ 310 w 454"/>
                <a:gd name="T89" fmla="*/ 182 h 349"/>
                <a:gd name="T90" fmla="*/ 295 w 454"/>
                <a:gd name="T91" fmla="*/ 213 h 349"/>
                <a:gd name="T92" fmla="*/ 310 w 454"/>
                <a:gd name="T93" fmla="*/ 213 h 349"/>
                <a:gd name="T94" fmla="*/ 295 w 454"/>
                <a:gd name="T95" fmla="*/ 220 h 349"/>
                <a:gd name="T96" fmla="*/ 326 w 454"/>
                <a:gd name="T97" fmla="*/ 251 h 349"/>
                <a:gd name="T98" fmla="*/ 333 w 454"/>
                <a:gd name="T99" fmla="*/ 258 h 349"/>
                <a:gd name="T100" fmla="*/ 326 w 454"/>
                <a:gd name="T101" fmla="*/ 243 h 349"/>
                <a:gd name="T102" fmla="*/ 341 w 454"/>
                <a:gd name="T103" fmla="*/ 243 h 349"/>
                <a:gd name="T104" fmla="*/ 341 w 454"/>
                <a:gd name="T105" fmla="*/ 273 h 349"/>
                <a:gd name="T106" fmla="*/ 356 w 454"/>
                <a:gd name="T107" fmla="*/ 258 h 349"/>
                <a:gd name="T108" fmla="*/ 341 w 454"/>
                <a:gd name="T109" fmla="*/ 273 h 349"/>
                <a:gd name="T110" fmla="*/ 348 w 454"/>
                <a:gd name="T111" fmla="*/ 273 h 349"/>
                <a:gd name="T112" fmla="*/ 363 w 454"/>
                <a:gd name="T113" fmla="*/ 311 h 349"/>
                <a:gd name="T114" fmla="*/ 394 w 454"/>
                <a:gd name="T115" fmla="*/ 319 h 349"/>
                <a:gd name="T116" fmla="*/ 409 w 454"/>
                <a:gd name="T117" fmla="*/ 349 h 349"/>
                <a:gd name="T118" fmla="*/ 447 w 454"/>
                <a:gd name="T119" fmla="*/ 334 h 349"/>
                <a:gd name="T120" fmla="*/ 454 w 454"/>
                <a:gd name="T121" fmla="*/ 296 h 349"/>
                <a:gd name="T122" fmla="*/ 454 w 454"/>
                <a:gd name="T123" fmla="*/ 235 h 3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54" h="349">
                  <a:moveTo>
                    <a:pt x="454" y="235"/>
                  </a:moveTo>
                  <a:lnTo>
                    <a:pt x="409" y="159"/>
                  </a:lnTo>
                  <a:lnTo>
                    <a:pt x="401" y="129"/>
                  </a:lnTo>
                  <a:lnTo>
                    <a:pt x="356" y="68"/>
                  </a:lnTo>
                  <a:lnTo>
                    <a:pt x="333" y="0"/>
                  </a:lnTo>
                  <a:lnTo>
                    <a:pt x="303" y="0"/>
                  </a:lnTo>
                  <a:lnTo>
                    <a:pt x="303" y="31"/>
                  </a:lnTo>
                  <a:lnTo>
                    <a:pt x="295" y="31"/>
                  </a:lnTo>
                  <a:lnTo>
                    <a:pt x="295" y="15"/>
                  </a:lnTo>
                  <a:lnTo>
                    <a:pt x="151" y="31"/>
                  </a:lnTo>
                  <a:lnTo>
                    <a:pt x="136" y="8"/>
                  </a:lnTo>
                  <a:lnTo>
                    <a:pt x="0" y="23"/>
                  </a:lnTo>
                  <a:lnTo>
                    <a:pt x="8" y="61"/>
                  </a:lnTo>
                  <a:lnTo>
                    <a:pt x="8" y="68"/>
                  </a:lnTo>
                  <a:lnTo>
                    <a:pt x="15" y="61"/>
                  </a:lnTo>
                  <a:lnTo>
                    <a:pt x="23" y="53"/>
                  </a:lnTo>
                  <a:lnTo>
                    <a:pt x="30" y="61"/>
                  </a:lnTo>
                  <a:lnTo>
                    <a:pt x="30" y="46"/>
                  </a:lnTo>
                  <a:lnTo>
                    <a:pt x="38" y="53"/>
                  </a:lnTo>
                  <a:lnTo>
                    <a:pt x="23" y="61"/>
                  </a:lnTo>
                  <a:lnTo>
                    <a:pt x="76" y="46"/>
                  </a:lnTo>
                  <a:lnTo>
                    <a:pt x="83" y="53"/>
                  </a:lnTo>
                  <a:lnTo>
                    <a:pt x="61" y="61"/>
                  </a:lnTo>
                  <a:lnTo>
                    <a:pt x="106" y="68"/>
                  </a:lnTo>
                  <a:lnTo>
                    <a:pt x="98" y="61"/>
                  </a:lnTo>
                  <a:lnTo>
                    <a:pt x="114" y="53"/>
                  </a:lnTo>
                  <a:lnTo>
                    <a:pt x="106" y="68"/>
                  </a:lnTo>
                  <a:lnTo>
                    <a:pt x="121" y="76"/>
                  </a:lnTo>
                  <a:lnTo>
                    <a:pt x="106" y="68"/>
                  </a:lnTo>
                  <a:lnTo>
                    <a:pt x="129" y="84"/>
                  </a:lnTo>
                  <a:lnTo>
                    <a:pt x="129" y="99"/>
                  </a:lnTo>
                  <a:lnTo>
                    <a:pt x="144" y="99"/>
                  </a:lnTo>
                  <a:lnTo>
                    <a:pt x="182" y="76"/>
                  </a:lnTo>
                  <a:lnTo>
                    <a:pt x="182" y="68"/>
                  </a:lnTo>
                  <a:lnTo>
                    <a:pt x="189" y="61"/>
                  </a:lnTo>
                  <a:lnTo>
                    <a:pt x="220" y="68"/>
                  </a:lnTo>
                  <a:lnTo>
                    <a:pt x="257" y="114"/>
                  </a:lnTo>
                  <a:lnTo>
                    <a:pt x="273" y="114"/>
                  </a:lnTo>
                  <a:lnTo>
                    <a:pt x="288" y="152"/>
                  </a:lnTo>
                  <a:lnTo>
                    <a:pt x="280" y="197"/>
                  </a:lnTo>
                  <a:lnTo>
                    <a:pt x="295" y="205"/>
                  </a:lnTo>
                  <a:lnTo>
                    <a:pt x="295" y="190"/>
                  </a:lnTo>
                  <a:lnTo>
                    <a:pt x="288" y="182"/>
                  </a:lnTo>
                  <a:lnTo>
                    <a:pt x="303" y="190"/>
                  </a:lnTo>
                  <a:lnTo>
                    <a:pt x="310" y="182"/>
                  </a:lnTo>
                  <a:lnTo>
                    <a:pt x="295" y="213"/>
                  </a:lnTo>
                  <a:lnTo>
                    <a:pt x="310" y="213"/>
                  </a:lnTo>
                  <a:lnTo>
                    <a:pt x="295" y="220"/>
                  </a:lnTo>
                  <a:lnTo>
                    <a:pt x="326" y="251"/>
                  </a:lnTo>
                  <a:lnTo>
                    <a:pt x="333" y="258"/>
                  </a:lnTo>
                  <a:lnTo>
                    <a:pt x="326" y="243"/>
                  </a:lnTo>
                  <a:lnTo>
                    <a:pt x="341" y="243"/>
                  </a:lnTo>
                  <a:lnTo>
                    <a:pt x="341" y="273"/>
                  </a:lnTo>
                  <a:lnTo>
                    <a:pt x="356" y="258"/>
                  </a:lnTo>
                  <a:lnTo>
                    <a:pt x="341" y="273"/>
                  </a:lnTo>
                  <a:lnTo>
                    <a:pt x="348" y="273"/>
                  </a:lnTo>
                  <a:lnTo>
                    <a:pt x="363" y="311"/>
                  </a:lnTo>
                  <a:lnTo>
                    <a:pt x="394" y="319"/>
                  </a:lnTo>
                  <a:lnTo>
                    <a:pt x="409" y="349"/>
                  </a:lnTo>
                  <a:lnTo>
                    <a:pt x="447" y="334"/>
                  </a:lnTo>
                  <a:lnTo>
                    <a:pt x="454" y="296"/>
                  </a:lnTo>
                  <a:lnTo>
                    <a:pt x="454" y="235"/>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79" name="Freeform 159"/>
            <p:cNvSpPr>
              <a:spLocks/>
            </p:cNvSpPr>
            <p:nvPr/>
          </p:nvSpPr>
          <p:spPr bwMode="auto">
            <a:xfrm>
              <a:off x="3368" y="2596"/>
              <a:ext cx="454" cy="349"/>
            </a:xfrm>
            <a:custGeom>
              <a:avLst/>
              <a:gdLst>
                <a:gd name="T0" fmla="*/ 454 w 454"/>
                <a:gd name="T1" fmla="*/ 235 h 349"/>
                <a:gd name="T2" fmla="*/ 409 w 454"/>
                <a:gd name="T3" fmla="*/ 159 h 349"/>
                <a:gd name="T4" fmla="*/ 401 w 454"/>
                <a:gd name="T5" fmla="*/ 129 h 349"/>
                <a:gd name="T6" fmla="*/ 356 w 454"/>
                <a:gd name="T7" fmla="*/ 68 h 349"/>
                <a:gd name="T8" fmla="*/ 333 w 454"/>
                <a:gd name="T9" fmla="*/ 0 h 349"/>
                <a:gd name="T10" fmla="*/ 303 w 454"/>
                <a:gd name="T11" fmla="*/ 0 h 349"/>
                <a:gd name="T12" fmla="*/ 303 w 454"/>
                <a:gd name="T13" fmla="*/ 31 h 349"/>
                <a:gd name="T14" fmla="*/ 295 w 454"/>
                <a:gd name="T15" fmla="*/ 31 h 349"/>
                <a:gd name="T16" fmla="*/ 295 w 454"/>
                <a:gd name="T17" fmla="*/ 15 h 349"/>
                <a:gd name="T18" fmla="*/ 151 w 454"/>
                <a:gd name="T19" fmla="*/ 31 h 349"/>
                <a:gd name="T20" fmla="*/ 136 w 454"/>
                <a:gd name="T21" fmla="*/ 8 h 349"/>
                <a:gd name="T22" fmla="*/ 0 w 454"/>
                <a:gd name="T23" fmla="*/ 23 h 349"/>
                <a:gd name="T24" fmla="*/ 8 w 454"/>
                <a:gd name="T25" fmla="*/ 61 h 349"/>
                <a:gd name="T26" fmla="*/ 8 w 454"/>
                <a:gd name="T27" fmla="*/ 68 h 349"/>
                <a:gd name="T28" fmla="*/ 15 w 454"/>
                <a:gd name="T29" fmla="*/ 61 h 349"/>
                <a:gd name="T30" fmla="*/ 23 w 454"/>
                <a:gd name="T31" fmla="*/ 53 h 349"/>
                <a:gd name="T32" fmla="*/ 30 w 454"/>
                <a:gd name="T33" fmla="*/ 61 h 349"/>
                <a:gd name="T34" fmla="*/ 30 w 454"/>
                <a:gd name="T35" fmla="*/ 46 h 349"/>
                <a:gd name="T36" fmla="*/ 38 w 454"/>
                <a:gd name="T37" fmla="*/ 53 h 349"/>
                <a:gd name="T38" fmla="*/ 23 w 454"/>
                <a:gd name="T39" fmla="*/ 61 h 349"/>
                <a:gd name="T40" fmla="*/ 76 w 454"/>
                <a:gd name="T41" fmla="*/ 46 h 349"/>
                <a:gd name="T42" fmla="*/ 83 w 454"/>
                <a:gd name="T43" fmla="*/ 53 h 349"/>
                <a:gd name="T44" fmla="*/ 61 w 454"/>
                <a:gd name="T45" fmla="*/ 61 h 349"/>
                <a:gd name="T46" fmla="*/ 106 w 454"/>
                <a:gd name="T47" fmla="*/ 68 h 349"/>
                <a:gd name="T48" fmla="*/ 98 w 454"/>
                <a:gd name="T49" fmla="*/ 61 h 349"/>
                <a:gd name="T50" fmla="*/ 114 w 454"/>
                <a:gd name="T51" fmla="*/ 53 h 349"/>
                <a:gd name="T52" fmla="*/ 106 w 454"/>
                <a:gd name="T53" fmla="*/ 68 h 349"/>
                <a:gd name="T54" fmla="*/ 121 w 454"/>
                <a:gd name="T55" fmla="*/ 76 h 349"/>
                <a:gd name="T56" fmla="*/ 106 w 454"/>
                <a:gd name="T57" fmla="*/ 68 h 349"/>
                <a:gd name="T58" fmla="*/ 129 w 454"/>
                <a:gd name="T59" fmla="*/ 84 h 349"/>
                <a:gd name="T60" fmla="*/ 129 w 454"/>
                <a:gd name="T61" fmla="*/ 99 h 349"/>
                <a:gd name="T62" fmla="*/ 144 w 454"/>
                <a:gd name="T63" fmla="*/ 99 h 349"/>
                <a:gd name="T64" fmla="*/ 182 w 454"/>
                <a:gd name="T65" fmla="*/ 76 h 349"/>
                <a:gd name="T66" fmla="*/ 182 w 454"/>
                <a:gd name="T67" fmla="*/ 68 h 349"/>
                <a:gd name="T68" fmla="*/ 189 w 454"/>
                <a:gd name="T69" fmla="*/ 61 h 349"/>
                <a:gd name="T70" fmla="*/ 220 w 454"/>
                <a:gd name="T71" fmla="*/ 68 h 349"/>
                <a:gd name="T72" fmla="*/ 257 w 454"/>
                <a:gd name="T73" fmla="*/ 114 h 349"/>
                <a:gd name="T74" fmla="*/ 273 w 454"/>
                <a:gd name="T75" fmla="*/ 114 h 349"/>
                <a:gd name="T76" fmla="*/ 288 w 454"/>
                <a:gd name="T77" fmla="*/ 152 h 349"/>
                <a:gd name="T78" fmla="*/ 280 w 454"/>
                <a:gd name="T79" fmla="*/ 197 h 349"/>
                <a:gd name="T80" fmla="*/ 295 w 454"/>
                <a:gd name="T81" fmla="*/ 205 h 349"/>
                <a:gd name="T82" fmla="*/ 295 w 454"/>
                <a:gd name="T83" fmla="*/ 190 h 349"/>
                <a:gd name="T84" fmla="*/ 288 w 454"/>
                <a:gd name="T85" fmla="*/ 182 h 349"/>
                <a:gd name="T86" fmla="*/ 303 w 454"/>
                <a:gd name="T87" fmla="*/ 190 h 349"/>
                <a:gd name="T88" fmla="*/ 310 w 454"/>
                <a:gd name="T89" fmla="*/ 182 h 349"/>
                <a:gd name="T90" fmla="*/ 295 w 454"/>
                <a:gd name="T91" fmla="*/ 213 h 349"/>
                <a:gd name="T92" fmla="*/ 310 w 454"/>
                <a:gd name="T93" fmla="*/ 213 h 349"/>
                <a:gd name="T94" fmla="*/ 295 w 454"/>
                <a:gd name="T95" fmla="*/ 220 h 349"/>
                <a:gd name="T96" fmla="*/ 326 w 454"/>
                <a:gd name="T97" fmla="*/ 251 h 349"/>
                <a:gd name="T98" fmla="*/ 333 w 454"/>
                <a:gd name="T99" fmla="*/ 258 h 349"/>
                <a:gd name="T100" fmla="*/ 326 w 454"/>
                <a:gd name="T101" fmla="*/ 243 h 349"/>
                <a:gd name="T102" fmla="*/ 341 w 454"/>
                <a:gd name="T103" fmla="*/ 243 h 349"/>
                <a:gd name="T104" fmla="*/ 341 w 454"/>
                <a:gd name="T105" fmla="*/ 273 h 349"/>
                <a:gd name="T106" fmla="*/ 356 w 454"/>
                <a:gd name="T107" fmla="*/ 258 h 349"/>
                <a:gd name="T108" fmla="*/ 341 w 454"/>
                <a:gd name="T109" fmla="*/ 273 h 349"/>
                <a:gd name="T110" fmla="*/ 348 w 454"/>
                <a:gd name="T111" fmla="*/ 273 h 349"/>
                <a:gd name="T112" fmla="*/ 363 w 454"/>
                <a:gd name="T113" fmla="*/ 311 h 349"/>
                <a:gd name="T114" fmla="*/ 394 w 454"/>
                <a:gd name="T115" fmla="*/ 319 h 349"/>
                <a:gd name="T116" fmla="*/ 409 w 454"/>
                <a:gd name="T117" fmla="*/ 349 h 349"/>
                <a:gd name="T118" fmla="*/ 447 w 454"/>
                <a:gd name="T119" fmla="*/ 334 h 349"/>
                <a:gd name="T120" fmla="*/ 454 w 454"/>
                <a:gd name="T121" fmla="*/ 296 h 349"/>
                <a:gd name="T122" fmla="*/ 454 w 454"/>
                <a:gd name="T123" fmla="*/ 235 h 349"/>
                <a:gd name="T124" fmla="*/ 454 w 454"/>
                <a:gd name="T125" fmla="*/ 243 h 3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4" h="349">
                  <a:moveTo>
                    <a:pt x="454" y="235"/>
                  </a:moveTo>
                  <a:lnTo>
                    <a:pt x="409" y="159"/>
                  </a:lnTo>
                  <a:lnTo>
                    <a:pt x="401" y="129"/>
                  </a:lnTo>
                  <a:lnTo>
                    <a:pt x="356" y="68"/>
                  </a:lnTo>
                  <a:lnTo>
                    <a:pt x="333" y="0"/>
                  </a:lnTo>
                  <a:lnTo>
                    <a:pt x="303" y="0"/>
                  </a:lnTo>
                  <a:lnTo>
                    <a:pt x="303" y="31"/>
                  </a:lnTo>
                  <a:lnTo>
                    <a:pt x="295" y="31"/>
                  </a:lnTo>
                  <a:lnTo>
                    <a:pt x="295" y="15"/>
                  </a:lnTo>
                  <a:lnTo>
                    <a:pt x="151" y="31"/>
                  </a:lnTo>
                  <a:lnTo>
                    <a:pt x="136" y="8"/>
                  </a:lnTo>
                  <a:lnTo>
                    <a:pt x="0" y="23"/>
                  </a:lnTo>
                  <a:lnTo>
                    <a:pt x="8" y="61"/>
                  </a:lnTo>
                  <a:lnTo>
                    <a:pt x="8" y="68"/>
                  </a:lnTo>
                  <a:lnTo>
                    <a:pt x="15" y="61"/>
                  </a:lnTo>
                  <a:lnTo>
                    <a:pt x="23" y="53"/>
                  </a:lnTo>
                  <a:lnTo>
                    <a:pt x="30" y="61"/>
                  </a:lnTo>
                  <a:lnTo>
                    <a:pt x="30" y="46"/>
                  </a:lnTo>
                  <a:lnTo>
                    <a:pt x="38" y="53"/>
                  </a:lnTo>
                  <a:lnTo>
                    <a:pt x="23" y="61"/>
                  </a:lnTo>
                  <a:lnTo>
                    <a:pt x="76" y="46"/>
                  </a:lnTo>
                  <a:lnTo>
                    <a:pt x="83" y="53"/>
                  </a:lnTo>
                  <a:lnTo>
                    <a:pt x="61" y="61"/>
                  </a:lnTo>
                  <a:lnTo>
                    <a:pt x="106" y="68"/>
                  </a:lnTo>
                  <a:lnTo>
                    <a:pt x="98" y="61"/>
                  </a:lnTo>
                  <a:lnTo>
                    <a:pt x="114" y="53"/>
                  </a:lnTo>
                  <a:lnTo>
                    <a:pt x="106" y="68"/>
                  </a:lnTo>
                  <a:lnTo>
                    <a:pt x="121" y="76"/>
                  </a:lnTo>
                  <a:lnTo>
                    <a:pt x="106" y="68"/>
                  </a:lnTo>
                  <a:lnTo>
                    <a:pt x="129" y="84"/>
                  </a:lnTo>
                  <a:lnTo>
                    <a:pt x="129" y="99"/>
                  </a:lnTo>
                  <a:lnTo>
                    <a:pt x="144" y="99"/>
                  </a:lnTo>
                  <a:lnTo>
                    <a:pt x="182" y="76"/>
                  </a:lnTo>
                  <a:lnTo>
                    <a:pt x="182" y="68"/>
                  </a:lnTo>
                  <a:lnTo>
                    <a:pt x="189" y="61"/>
                  </a:lnTo>
                  <a:lnTo>
                    <a:pt x="220" y="68"/>
                  </a:lnTo>
                  <a:lnTo>
                    <a:pt x="257" y="114"/>
                  </a:lnTo>
                  <a:lnTo>
                    <a:pt x="273" y="114"/>
                  </a:lnTo>
                  <a:lnTo>
                    <a:pt x="288" y="152"/>
                  </a:lnTo>
                  <a:lnTo>
                    <a:pt x="280" y="197"/>
                  </a:lnTo>
                  <a:lnTo>
                    <a:pt x="295" y="205"/>
                  </a:lnTo>
                  <a:lnTo>
                    <a:pt x="295" y="190"/>
                  </a:lnTo>
                  <a:lnTo>
                    <a:pt x="288" y="182"/>
                  </a:lnTo>
                  <a:lnTo>
                    <a:pt x="303" y="190"/>
                  </a:lnTo>
                  <a:lnTo>
                    <a:pt x="310" y="182"/>
                  </a:lnTo>
                  <a:lnTo>
                    <a:pt x="295" y="213"/>
                  </a:lnTo>
                  <a:lnTo>
                    <a:pt x="310" y="213"/>
                  </a:lnTo>
                  <a:lnTo>
                    <a:pt x="295" y="220"/>
                  </a:lnTo>
                  <a:lnTo>
                    <a:pt x="326" y="251"/>
                  </a:lnTo>
                  <a:lnTo>
                    <a:pt x="333" y="258"/>
                  </a:lnTo>
                  <a:lnTo>
                    <a:pt x="326" y="243"/>
                  </a:lnTo>
                  <a:lnTo>
                    <a:pt x="341" y="243"/>
                  </a:lnTo>
                  <a:lnTo>
                    <a:pt x="341" y="273"/>
                  </a:lnTo>
                  <a:lnTo>
                    <a:pt x="356" y="258"/>
                  </a:lnTo>
                  <a:lnTo>
                    <a:pt x="341" y="273"/>
                  </a:lnTo>
                  <a:lnTo>
                    <a:pt x="348" y="273"/>
                  </a:lnTo>
                  <a:lnTo>
                    <a:pt x="363" y="311"/>
                  </a:lnTo>
                  <a:lnTo>
                    <a:pt x="394" y="319"/>
                  </a:lnTo>
                  <a:lnTo>
                    <a:pt x="409" y="349"/>
                  </a:lnTo>
                  <a:lnTo>
                    <a:pt x="447" y="334"/>
                  </a:lnTo>
                  <a:lnTo>
                    <a:pt x="454" y="296"/>
                  </a:lnTo>
                  <a:lnTo>
                    <a:pt x="454" y="235"/>
                  </a:lnTo>
                  <a:lnTo>
                    <a:pt x="454" y="24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80" name="Freeform 160"/>
            <p:cNvSpPr>
              <a:spLocks/>
            </p:cNvSpPr>
            <p:nvPr/>
          </p:nvSpPr>
          <p:spPr bwMode="auto">
            <a:xfrm>
              <a:off x="3444" y="2338"/>
              <a:ext cx="272" cy="289"/>
            </a:xfrm>
            <a:custGeom>
              <a:avLst/>
              <a:gdLst>
                <a:gd name="T0" fmla="*/ 257 w 272"/>
                <a:gd name="T1" fmla="*/ 160 h 289"/>
                <a:gd name="T2" fmla="*/ 234 w 272"/>
                <a:gd name="T3" fmla="*/ 114 h 289"/>
                <a:gd name="T4" fmla="*/ 166 w 272"/>
                <a:gd name="T5" fmla="*/ 69 h 289"/>
                <a:gd name="T6" fmla="*/ 151 w 272"/>
                <a:gd name="T7" fmla="*/ 31 h 289"/>
                <a:gd name="T8" fmla="*/ 121 w 272"/>
                <a:gd name="T9" fmla="*/ 23 h 289"/>
                <a:gd name="T10" fmla="*/ 128 w 272"/>
                <a:gd name="T11" fmla="*/ 0 h 289"/>
                <a:gd name="T12" fmla="*/ 68 w 272"/>
                <a:gd name="T13" fmla="*/ 8 h 289"/>
                <a:gd name="T14" fmla="*/ 0 w 272"/>
                <a:gd name="T15" fmla="*/ 15 h 289"/>
                <a:gd name="T16" fmla="*/ 38 w 272"/>
                <a:gd name="T17" fmla="*/ 152 h 289"/>
                <a:gd name="T18" fmla="*/ 60 w 272"/>
                <a:gd name="T19" fmla="*/ 190 h 289"/>
                <a:gd name="T20" fmla="*/ 53 w 272"/>
                <a:gd name="T21" fmla="*/ 213 h 289"/>
                <a:gd name="T22" fmla="*/ 60 w 272"/>
                <a:gd name="T23" fmla="*/ 266 h 289"/>
                <a:gd name="T24" fmla="*/ 75 w 272"/>
                <a:gd name="T25" fmla="*/ 289 h 289"/>
                <a:gd name="T26" fmla="*/ 219 w 272"/>
                <a:gd name="T27" fmla="*/ 273 h 289"/>
                <a:gd name="T28" fmla="*/ 219 w 272"/>
                <a:gd name="T29" fmla="*/ 289 h 289"/>
                <a:gd name="T30" fmla="*/ 227 w 272"/>
                <a:gd name="T31" fmla="*/ 289 h 289"/>
                <a:gd name="T32" fmla="*/ 227 w 272"/>
                <a:gd name="T33" fmla="*/ 258 h 289"/>
                <a:gd name="T34" fmla="*/ 257 w 272"/>
                <a:gd name="T35" fmla="*/ 258 h 289"/>
                <a:gd name="T36" fmla="*/ 257 w 272"/>
                <a:gd name="T37" fmla="*/ 243 h 289"/>
                <a:gd name="T38" fmla="*/ 250 w 272"/>
                <a:gd name="T39" fmla="*/ 243 h 289"/>
                <a:gd name="T40" fmla="*/ 257 w 272"/>
                <a:gd name="T41" fmla="*/ 243 h 289"/>
                <a:gd name="T42" fmla="*/ 250 w 272"/>
                <a:gd name="T43" fmla="*/ 235 h 289"/>
                <a:gd name="T44" fmla="*/ 265 w 272"/>
                <a:gd name="T45" fmla="*/ 205 h 289"/>
                <a:gd name="T46" fmla="*/ 257 w 272"/>
                <a:gd name="T47" fmla="*/ 182 h 289"/>
                <a:gd name="T48" fmla="*/ 272 w 272"/>
                <a:gd name="T49" fmla="*/ 182 h 289"/>
                <a:gd name="T50" fmla="*/ 257 w 272"/>
                <a:gd name="T51" fmla="*/ 160 h 2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2" h="289">
                  <a:moveTo>
                    <a:pt x="257" y="160"/>
                  </a:moveTo>
                  <a:lnTo>
                    <a:pt x="234" y="114"/>
                  </a:lnTo>
                  <a:lnTo>
                    <a:pt x="166" y="69"/>
                  </a:lnTo>
                  <a:lnTo>
                    <a:pt x="151" y="31"/>
                  </a:lnTo>
                  <a:lnTo>
                    <a:pt x="121" y="23"/>
                  </a:lnTo>
                  <a:lnTo>
                    <a:pt x="128" y="0"/>
                  </a:lnTo>
                  <a:lnTo>
                    <a:pt x="68" y="8"/>
                  </a:lnTo>
                  <a:lnTo>
                    <a:pt x="0" y="15"/>
                  </a:lnTo>
                  <a:lnTo>
                    <a:pt x="38" y="152"/>
                  </a:lnTo>
                  <a:lnTo>
                    <a:pt x="60" y="190"/>
                  </a:lnTo>
                  <a:lnTo>
                    <a:pt x="53" y="213"/>
                  </a:lnTo>
                  <a:lnTo>
                    <a:pt x="60" y="266"/>
                  </a:lnTo>
                  <a:lnTo>
                    <a:pt x="75" y="289"/>
                  </a:lnTo>
                  <a:lnTo>
                    <a:pt x="219" y="273"/>
                  </a:lnTo>
                  <a:lnTo>
                    <a:pt x="219" y="289"/>
                  </a:lnTo>
                  <a:lnTo>
                    <a:pt x="227" y="289"/>
                  </a:lnTo>
                  <a:lnTo>
                    <a:pt x="227" y="258"/>
                  </a:lnTo>
                  <a:lnTo>
                    <a:pt x="257" y="258"/>
                  </a:lnTo>
                  <a:lnTo>
                    <a:pt x="257" y="243"/>
                  </a:lnTo>
                  <a:lnTo>
                    <a:pt x="250" y="243"/>
                  </a:lnTo>
                  <a:lnTo>
                    <a:pt x="257" y="243"/>
                  </a:lnTo>
                  <a:lnTo>
                    <a:pt x="250" y="235"/>
                  </a:lnTo>
                  <a:lnTo>
                    <a:pt x="265" y="205"/>
                  </a:lnTo>
                  <a:lnTo>
                    <a:pt x="257" y="182"/>
                  </a:lnTo>
                  <a:lnTo>
                    <a:pt x="272" y="182"/>
                  </a:lnTo>
                  <a:lnTo>
                    <a:pt x="257" y="16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81" name="Freeform 161"/>
            <p:cNvSpPr>
              <a:spLocks/>
            </p:cNvSpPr>
            <p:nvPr/>
          </p:nvSpPr>
          <p:spPr bwMode="auto">
            <a:xfrm>
              <a:off x="3444" y="2338"/>
              <a:ext cx="272" cy="289"/>
            </a:xfrm>
            <a:custGeom>
              <a:avLst/>
              <a:gdLst>
                <a:gd name="T0" fmla="*/ 257 w 272"/>
                <a:gd name="T1" fmla="*/ 160 h 289"/>
                <a:gd name="T2" fmla="*/ 234 w 272"/>
                <a:gd name="T3" fmla="*/ 114 h 289"/>
                <a:gd name="T4" fmla="*/ 166 w 272"/>
                <a:gd name="T5" fmla="*/ 69 h 289"/>
                <a:gd name="T6" fmla="*/ 151 w 272"/>
                <a:gd name="T7" fmla="*/ 31 h 289"/>
                <a:gd name="T8" fmla="*/ 121 w 272"/>
                <a:gd name="T9" fmla="*/ 23 h 289"/>
                <a:gd name="T10" fmla="*/ 128 w 272"/>
                <a:gd name="T11" fmla="*/ 0 h 289"/>
                <a:gd name="T12" fmla="*/ 68 w 272"/>
                <a:gd name="T13" fmla="*/ 8 h 289"/>
                <a:gd name="T14" fmla="*/ 0 w 272"/>
                <a:gd name="T15" fmla="*/ 15 h 289"/>
                <a:gd name="T16" fmla="*/ 38 w 272"/>
                <a:gd name="T17" fmla="*/ 152 h 289"/>
                <a:gd name="T18" fmla="*/ 60 w 272"/>
                <a:gd name="T19" fmla="*/ 190 h 289"/>
                <a:gd name="T20" fmla="*/ 53 w 272"/>
                <a:gd name="T21" fmla="*/ 213 h 289"/>
                <a:gd name="T22" fmla="*/ 60 w 272"/>
                <a:gd name="T23" fmla="*/ 266 h 289"/>
                <a:gd name="T24" fmla="*/ 75 w 272"/>
                <a:gd name="T25" fmla="*/ 289 h 289"/>
                <a:gd name="T26" fmla="*/ 219 w 272"/>
                <a:gd name="T27" fmla="*/ 273 h 289"/>
                <a:gd name="T28" fmla="*/ 219 w 272"/>
                <a:gd name="T29" fmla="*/ 289 h 289"/>
                <a:gd name="T30" fmla="*/ 227 w 272"/>
                <a:gd name="T31" fmla="*/ 289 h 289"/>
                <a:gd name="T32" fmla="*/ 227 w 272"/>
                <a:gd name="T33" fmla="*/ 258 h 289"/>
                <a:gd name="T34" fmla="*/ 257 w 272"/>
                <a:gd name="T35" fmla="*/ 258 h 289"/>
                <a:gd name="T36" fmla="*/ 257 w 272"/>
                <a:gd name="T37" fmla="*/ 243 h 289"/>
                <a:gd name="T38" fmla="*/ 250 w 272"/>
                <a:gd name="T39" fmla="*/ 243 h 289"/>
                <a:gd name="T40" fmla="*/ 257 w 272"/>
                <a:gd name="T41" fmla="*/ 243 h 289"/>
                <a:gd name="T42" fmla="*/ 250 w 272"/>
                <a:gd name="T43" fmla="*/ 235 h 289"/>
                <a:gd name="T44" fmla="*/ 265 w 272"/>
                <a:gd name="T45" fmla="*/ 205 h 289"/>
                <a:gd name="T46" fmla="*/ 257 w 272"/>
                <a:gd name="T47" fmla="*/ 182 h 289"/>
                <a:gd name="T48" fmla="*/ 272 w 272"/>
                <a:gd name="T49" fmla="*/ 182 h 289"/>
                <a:gd name="T50" fmla="*/ 257 w 272"/>
                <a:gd name="T51" fmla="*/ 160 h 289"/>
                <a:gd name="T52" fmla="*/ 257 w 272"/>
                <a:gd name="T53" fmla="*/ 167 h 2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2" h="289">
                  <a:moveTo>
                    <a:pt x="257" y="160"/>
                  </a:moveTo>
                  <a:lnTo>
                    <a:pt x="234" y="114"/>
                  </a:lnTo>
                  <a:lnTo>
                    <a:pt x="166" y="69"/>
                  </a:lnTo>
                  <a:lnTo>
                    <a:pt x="151" y="31"/>
                  </a:lnTo>
                  <a:lnTo>
                    <a:pt x="121" y="23"/>
                  </a:lnTo>
                  <a:lnTo>
                    <a:pt x="128" y="0"/>
                  </a:lnTo>
                  <a:lnTo>
                    <a:pt x="68" y="8"/>
                  </a:lnTo>
                  <a:lnTo>
                    <a:pt x="0" y="15"/>
                  </a:lnTo>
                  <a:lnTo>
                    <a:pt x="38" y="152"/>
                  </a:lnTo>
                  <a:lnTo>
                    <a:pt x="60" y="190"/>
                  </a:lnTo>
                  <a:lnTo>
                    <a:pt x="53" y="213"/>
                  </a:lnTo>
                  <a:lnTo>
                    <a:pt x="60" y="266"/>
                  </a:lnTo>
                  <a:lnTo>
                    <a:pt x="75" y="289"/>
                  </a:lnTo>
                  <a:lnTo>
                    <a:pt x="219" y="273"/>
                  </a:lnTo>
                  <a:lnTo>
                    <a:pt x="219" y="289"/>
                  </a:lnTo>
                  <a:lnTo>
                    <a:pt x="227" y="289"/>
                  </a:lnTo>
                  <a:lnTo>
                    <a:pt x="227" y="258"/>
                  </a:lnTo>
                  <a:lnTo>
                    <a:pt x="257" y="258"/>
                  </a:lnTo>
                  <a:lnTo>
                    <a:pt x="257" y="243"/>
                  </a:lnTo>
                  <a:lnTo>
                    <a:pt x="250" y="243"/>
                  </a:lnTo>
                  <a:lnTo>
                    <a:pt x="257" y="243"/>
                  </a:lnTo>
                  <a:lnTo>
                    <a:pt x="250" y="235"/>
                  </a:lnTo>
                  <a:lnTo>
                    <a:pt x="265" y="205"/>
                  </a:lnTo>
                  <a:lnTo>
                    <a:pt x="257" y="182"/>
                  </a:lnTo>
                  <a:lnTo>
                    <a:pt x="272" y="182"/>
                  </a:lnTo>
                  <a:lnTo>
                    <a:pt x="257" y="160"/>
                  </a:lnTo>
                  <a:lnTo>
                    <a:pt x="257" y="16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82" name="Freeform 162"/>
            <p:cNvSpPr>
              <a:spLocks/>
            </p:cNvSpPr>
            <p:nvPr/>
          </p:nvSpPr>
          <p:spPr bwMode="auto">
            <a:xfrm>
              <a:off x="2286" y="2892"/>
              <a:ext cx="60" cy="99"/>
            </a:xfrm>
            <a:custGeom>
              <a:avLst/>
              <a:gdLst>
                <a:gd name="T0" fmla="*/ 60 w 60"/>
                <a:gd name="T1" fmla="*/ 53 h 99"/>
                <a:gd name="T2" fmla="*/ 53 w 60"/>
                <a:gd name="T3" fmla="*/ 68 h 99"/>
                <a:gd name="T4" fmla="*/ 45 w 60"/>
                <a:gd name="T5" fmla="*/ 76 h 99"/>
                <a:gd name="T6" fmla="*/ 38 w 60"/>
                <a:gd name="T7" fmla="*/ 68 h 99"/>
                <a:gd name="T8" fmla="*/ 30 w 60"/>
                <a:gd name="T9" fmla="*/ 83 h 99"/>
                <a:gd name="T10" fmla="*/ 23 w 60"/>
                <a:gd name="T11" fmla="*/ 91 h 99"/>
                <a:gd name="T12" fmla="*/ 23 w 60"/>
                <a:gd name="T13" fmla="*/ 99 h 99"/>
                <a:gd name="T14" fmla="*/ 15 w 60"/>
                <a:gd name="T15" fmla="*/ 91 h 99"/>
                <a:gd name="T16" fmla="*/ 7 w 60"/>
                <a:gd name="T17" fmla="*/ 91 h 99"/>
                <a:gd name="T18" fmla="*/ 7 w 60"/>
                <a:gd name="T19" fmla="*/ 46 h 99"/>
                <a:gd name="T20" fmla="*/ 0 w 60"/>
                <a:gd name="T21" fmla="*/ 38 h 99"/>
                <a:gd name="T22" fmla="*/ 7 w 60"/>
                <a:gd name="T23" fmla="*/ 30 h 99"/>
                <a:gd name="T24" fmla="*/ 15 w 60"/>
                <a:gd name="T25" fmla="*/ 23 h 99"/>
                <a:gd name="T26" fmla="*/ 15 w 60"/>
                <a:gd name="T27" fmla="*/ 15 h 99"/>
                <a:gd name="T28" fmla="*/ 7 w 60"/>
                <a:gd name="T29" fmla="*/ 8 h 99"/>
                <a:gd name="T30" fmla="*/ 7 w 60"/>
                <a:gd name="T31" fmla="*/ 0 h 99"/>
                <a:gd name="T32" fmla="*/ 15 w 60"/>
                <a:gd name="T33" fmla="*/ 0 h 99"/>
                <a:gd name="T34" fmla="*/ 23 w 60"/>
                <a:gd name="T35" fmla="*/ 8 h 99"/>
                <a:gd name="T36" fmla="*/ 30 w 60"/>
                <a:gd name="T37" fmla="*/ 15 h 99"/>
                <a:gd name="T38" fmla="*/ 38 w 60"/>
                <a:gd name="T39" fmla="*/ 23 h 99"/>
                <a:gd name="T40" fmla="*/ 45 w 60"/>
                <a:gd name="T41" fmla="*/ 30 h 99"/>
                <a:gd name="T42" fmla="*/ 45 w 60"/>
                <a:gd name="T43" fmla="*/ 38 h 99"/>
                <a:gd name="T44" fmla="*/ 53 w 60"/>
                <a:gd name="T45" fmla="*/ 38 h 99"/>
                <a:gd name="T46" fmla="*/ 53 w 60"/>
                <a:gd name="T47" fmla="*/ 46 h 99"/>
                <a:gd name="T48" fmla="*/ 60 w 60"/>
                <a:gd name="T49" fmla="*/ 53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99">
                  <a:moveTo>
                    <a:pt x="60" y="53"/>
                  </a:moveTo>
                  <a:lnTo>
                    <a:pt x="53" y="68"/>
                  </a:lnTo>
                  <a:lnTo>
                    <a:pt x="45" y="76"/>
                  </a:lnTo>
                  <a:lnTo>
                    <a:pt x="38" y="68"/>
                  </a:lnTo>
                  <a:lnTo>
                    <a:pt x="30" y="83"/>
                  </a:lnTo>
                  <a:lnTo>
                    <a:pt x="23" y="91"/>
                  </a:lnTo>
                  <a:lnTo>
                    <a:pt x="23" y="99"/>
                  </a:lnTo>
                  <a:lnTo>
                    <a:pt x="15" y="91"/>
                  </a:lnTo>
                  <a:lnTo>
                    <a:pt x="7" y="91"/>
                  </a:lnTo>
                  <a:lnTo>
                    <a:pt x="7" y="46"/>
                  </a:lnTo>
                  <a:lnTo>
                    <a:pt x="0" y="38"/>
                  </a:lnTo>
                  <a:lnTo>
                    <a:pt x="7" y="30"/>
                  </a:lnTo>
                  <a:lnTo>
                    <a:pt x="15" y="23"/>
                  </a:lnTo>
                  <a:lnTo>
                    <a:pt x="15" y="15"/>
                  </a:lnTo>
                  <a:lnTo>
                    <a:pt x="7" y="8"/>
                  </a:lnTo>
                  <a:lnTo>
                    <a:pt x="7" y="0"/>
                  </a:lnTo>
                  <a:lnTo>
                    <a:pt x="15" y="0"/>
                  </a:lnTo>
                  <a:lnTo>
                    <a:pt x="23" y="8"/>
                  </a:lnTo>
                  <a:lnTo>
                    <a:pt x="30" y="15"/>
                  </a:lnTo>
                  <a:lnTo>
                    <a:pt x="38" y="23"/>
                  </a:lnTo>
                  <a:lnTo>
                    <a:pt x="45" y="30"/>
                  </a:lnTo>
                  <a:lnTo>
                    <a:pt x="45" y="38"/>
                  </a:lnTo>
                  <a:lnTo>
                    <a:pt x="53" y="38"/>
                  </a:lnTo>
                  <a:lnTo>
                    <a:pt x="53" y="46"/>
                  </a:lnTo>
                  <a:lnTo>
                    <a:pt x="60" y="53"/>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83" name="Freeform 163"/>
            <p:cNvSpPr>
              <a:spLocks/>
            </p:cNvSpPr>
            <p:nvPr/>
          </p:nvSpPr>
          <p:spPr bwMode="auto">
            <a:xfrm>
              <a:off x="2286" y="2892"/>
              <a:ext cx="60" cy="99"/>
            </a:xfrm>
            <a:custGeom>
              <a:avLst/>
              <a:gdLst>
                <a:gd name="T0" fmla="*/ 60 w 60"/>
                <a:gd name="T1" fmla="*/ 53 h 99"/>
                <a:gd name="T2" fmla="*/ 53 w 60"/>
                <a:gd name="T3" fmla="*/ 68 h 99"/>
                <a:gd name="T4" fmla="*/ 45 w 60"/>
                <a:gd name="T5" fmla="*/ 76 h 99"/>
                <a:gd name="T6" fmla="*/ 38 w 60"/>
                <a:gd name="T7" fmla="*/ 68 h 99"/>
                <a:gd name="T8" fmla="*/ 30 w 60"/>
                <a:gd name="T9" fmla="*/ 83 h 99"/>
                <a:gd name="T10" fmla="*/ 23 w 60"/>
                <a:gd name="T11" fmla="*/ 91 h 99"/>
                <a:gd name="T12" fmla="*/ 23 w 60"/>
                <a:gd name="T13" fmla="*/ 99 h 99"/>
                <a:gd name="T14" fmla="*/ 15 w 60"/>
                <a:gd name="T15" fmla="*/ 91 h 99"/>
                <a:gd name="T16" fmla="*/ 7 w 60"/>
                <a:gd name="T17" fmla="*/ 91 h 99"/>
                <a:gd name="T18" fmla="*/ 7 w 60"/>
                <a:gd name="T19" fmla="*/ 46 h 99"/>
                <a:gd name="T20" fmla="*/ 0 w 60"/>
                <a:gd name="T21" fmla="*/ 38 h 99"/>
                <a:gd name="T22" fmla="*/ 7 w 60"/>
                <a:gd name="T23" fmla="*/ 30 h 99"/>
                <a:gd name="T24" fmla="*/ 15 w 60"/>
                <a:gd name="T25" fmla="*/ 23 h 99"/>
                <a:gd name="T26" fmla="*/ 15 w 60"/>
                <a:gd name="T27" fmla="*/ 15 h 99"/>
                <a:gd name="T28" fmla="*/ 7 w 60"/>
                <a:gd name="T29" fmla="*/ 8 h 99"/>
                <a:gd name="T30" fmla="*/ 7 w 60"/>
                <a:gd name="T31" fmla="*/ 0 h 99"/>
                <a:gd name="T32" fmla="*/ 15 w 60"/>
                <a:gd name="T33" fmla="*/ 0 h 99"/>
                <a:gd name="T34" fmla="*/ 23 w 60"/>
                <a:gd name="T35" fmla="*/ 8 h 99"/>
                <a:gd name="T36" fmla="*/ 30 w 60"/>
                <a:gd name="T37" fmla="*/ 15 h 99"/>
                <a:gd name="T38" fmla="*/ 38 w 60"/>
                <a:gd name="T39" fmla="*/ 23 h 99"/>
                <a:gd name="T40" fmla="*/ 45 w 60"/>
                <a:gd name="T41" fmla="*/ 30 h 99"/>
                <a:gd name="T42" fmla="*/ 45 w 60"/>
                <a:gd name="T43" fmla="*/ 38 h 99"/>
                <a:gd name="T44" fmla="*/ 53 w 60"/>
                <a:gd name="T45" fmla="*/ 38 h 99"/>
                <a:gd name="T46" fmla="*/ 53 w 60"/>
                <a:gd name="T47" fmla="*/ 46 h 99"/>
                <a:gd name="T48" fmla="*/ 60 w 60"/>
                <a:gd name="T49" fmla="*/ 53 h 99"/>
                <a:gd name="T50" fmla="*/ 60 w 60"/>
                <a:gd name="T51" fmla="*/ 61 h 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99">
                  <a:moveTo>
                    <a:pt x="60" y="53"/>
                  </a:moveTo>
                  <a:lnTo>
                    <a:pt x="53" y="68"/>
                  </a:lnTo>
                  <a:lnTo>
                    <a:pt x="45" y="76"/>
                  </a:lnTo>
                  <a:lnTo>
                    <a:pt x="38" y="68"/>
                  </a:lnTo>
                  <a:lnTo>
                    <a:pt x="30" y="83"/>
                  </a:lnTo>
                  <a:lnTo>
                    <a:pt x="23" y="91"/>
                  </a:lnTo>
                  <a:lnTo>
                    <a:pt x="23" y="99"/>
                  </a:lnTo>
                  <a:lnTo>
                    <a:pt x="15" y="91"/>
                  </a:lnTo>
                  <a:lnTo>
                    <a:pt x="7" y="91"/>
                  </a:lnTo>
                  <a:lnTo>
                    <a:pt x="7" y="46"/>
                  </a:lnTo>
                  <a:lnTo>
                    <a:pt x="0" y="38"/>
                  </a:lnTo>
                  <a:lnTo>
                    <a:pt x="7" y="30"/>
                  </a:lnTo>
                  <a:lnTo>
                    <a:pt x="15" y="23"/>
                  </a:lnTo>
                  <a:lnTo>
                    <a:pt x="15" y="15"/>
                  </a:lnTo>
                  <a:lnTo>
                    <a:pt x="7" y="8"/>
                  </a:lnTo>
                  <a:lnTo>
                    <a:pt x="7" y="0"/>
                  </a:lnTo>
                  <a:lnTo>
                    <a:pt x="15" y="0"/>
                  </a:lnTo>
                  <a:lnTo>
                    <a:pt x="23" y="8"/>
                  </a:lnTo>
                  <a:lnTo>
                    <a:pt x="30" y="15"/>
                  </a:lnTo>
                  <a:lnTo>
                    <a:pt x="38" y="23"/>
                  </a:lnTo>
                  <a:lnTo>
                    <a:pt x="45" y="30"/>
                  </a:lnTo>
                  <a:lnTo>
                    <a:pt x="45" y="38"/>
                  </a:lnTo>
                  <a:lnTo>
                    <a:pt x="53" y="38"/>
                  </a:lnTo>
                  <a:lnTo>
                    <a:pt x="53" y="46"/>
                  </a:lnTo>
                  <a:lnTo>
                    <a:pt x="60" y="53"/>
                  </a:lnTo>
                  <a:lnTo>
                    <a:pt x="60" y="6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84" name="Freeform 164"/>
            <p:cNvSpPr>
              <a:spLocks/>
            </p:cNvSpPr>
            <p:nvPr/>
          </p:nvSpPr>
          <p:spPr bwMode="auto">
            <a:xfrm>
              <a:off x="2256" y="2839"/>
              <a:ext cx="37" cy="30"/>
            </a:xfrm>
            <a:custGeom>
              <a:avLst/>
              <a:gdLst>
                <a:gd name="T0" fmla="*/ 37 w 37"/>
                <a:gd name="T1" fmla="*/ 23 h 30"/>
                <a:gd name="T2" fmla="*/ 30 w 37"/>
                <a:gd name="T3" fmla="*/ 15 h 30"/>
                <a:gd name="T4" fmla="*/ 22 w 37"/>
                <a:gd name="T5" fmla="*/ 8 h 30"/>
                <a:gd name="T6" fmla="*/ 7 w 37"/>
                <a:gd name="T7" fmla="*/ 8 h 30"/>
                <a:gd name="T8" fmla="*/ 7 w 37"/>
                <a:gd name="T9" fmla="*/ 0 h 30"/>
                <a:gd name="T10" fmla="*/ 0 w 37"/>
                <a:gd name="T11" fmla="*/ 0 h 30"/>
                <a:gd name="T12" fmla="*/ 0 w 37"/>
                <a:gd name="T13" fmla="*/ 15 h 30"/>
                <a:gd name="T14" fmla="*/ 7 w 37"/>
                <a:gd name="T15" fmla="*/ 15 h 30"/>
                <a:gd name="T16" fmla="*/ 15 w 37"/>
                <a:gd name="T17" fmla="*/ 30 h 30"/>
                <a:gd name="T18" fmla="*/ 30 w 37"/>
                <a:gd name="T19" fmla="*/ 30 h 30"/>
                <a:gd name="T20" fmla="*/ 30 w 37"/>
                <a:gd name="T21" fmla="*/ 23 h 30"/>
                <a:gd name="T22" fmla="*/ 37 w 37"/>
                <a:gd name="T23" fmla="*/ 23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30">
                  <a:moveTo>
                    <a:pt x="37" y="23"/>
                  </a:moveTo>
                  <a:lnTo>
                    <a:pt x="30" y="15"/>
                  </a:lnTo>
                  <a:lnTo>
                    <a:pt x="22" y="8"/>
                  </a:lnTo>
                  <a:lnTo>
                    <a:pt x="7" y="8"/>
                  </a:lnTo>
                  <a:lnTo>
                    <a:pt x="7" y="0"/>
                  </a:lnTo>
                  <a:lnTo>
                    <a:pt x="0" y="0"/>
                  </a:lnTo>
                  <a:lnTo>
                    <a:pt x="0" y="15"/>
                  </a:lnTo>
                  <a:lnTo>
                    <a:pt x="7" y="15"/>
                  </a:lnTo>
                  <a:lnTo>
                    <a:pt x="15" y="30"/>
                  </a:lnTo>
                  <a:lnTo>
                    <a:pt x="30" y="30"/>
                  </a:lnTo>
                  <a:lnTo>
                    <a:pt x="30" y="23"/>
                  </a:lnTo>
                  <a:lnTo>
                    <a:pt x="37" y="23"/>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85" name="Freeform 165"/>
            <p:cNvSpPr>
              <a:spLocks/>
            </p:cNvSpPr>
            <p:nvPr/>
          </p:nvSpPr>
          <p:spPr bwMode="auto">
            <a:xfrm>
              <a:off x="2256" y="2839"/>
              <a:ext cx="37" cy="30"/>
            </a:xfrm>
            <a:custGeom>
              <a:avLst/>
              <a:gdLst>
                <a:gd name="T0" fmla="*/ 37 w 37"/>
                <a:gd name="T1" fmla="*/ 23 h 30"/>
                <a:gd name="T2" fmla="*/ 30 w 37"/>
                <a:gd name="T3" fmla="*/ 15 h 30"/>
                <a:gd name="T4" fmla="*/ 22 w 37"/>
                <a:gd name="T5" fmla="*/ 8 h 30"/>
                <a:gd name="T6" fmla="*/ 7 w 37"/>
                <a:gd name="T7" fmla="*/ 8 h 30"/>
                <a:gd name="T8" fmla="*/ 7 w 37"/>
                <a:gd name="T9" fmla="*/ 0 h 30"/>
                <a:gd name="T10" fmla="*/ 0 w 37"/>
                <a:gd name="T11" fmla="*/ 0 h 30"/>
                <a:gd name="T12" fmla="*/ 0 w 37"/>
                <a:gd name="T13" fmla="*/ 15 h 30"/>
                <a:gd name="T14" fmla="*/ 7 w 37"/>
                <a:gd name="T15" fmla="*/ 15 h 30"/>
                <a:gd name="T16" fmla="*/ 15 w 37"/>
                <a:gd name="T17" fmla="*/ 30 h 30"/>
                <a:gd name="T18" fmla="*/ 30 w 37"/>
                <a:gd name="T19" fmla="*/ 30 h 30"/>
                <a:gd name="T20" fmla="*/ 30 w 37"/>
                <a:gd name="T21" fmla="*/ 23 h 30"/>
                <a:gd name="T22" fmla="*/ 37 w 37"/>
                <a:gd name="T23" fmla="*/ 23 h 30"/>
                <a:gd name="T24" fmla="*/ 37 w 37"/>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30">
                  <a:moveTo>
                    <a:pt x="37" y="23"/>
                  </a:moveTo>
                  <a:lnTo>
                    <a:pt x="30" y="15"/>
                  </a:lnTo>
                  <a:lnTo>
                    <a:pt x="22" y="8"/>
                  </a:lnTo>
                  <a:lnTo>
                    <a:pt x="7" y="8"/>
                  </a:lnTo>
                  <a:lnTo>
                    <a:pt x="7" y="0"/>
                  </a:lnTo>
                  <a:lnTo>
                    <a:pt x="0" y="0"/>
                  </a:lnTo>
                  <a:lnTo>
                    <a:pt x="0" y="15"/>
                  </a:lnTo>
                  <a:lnTo>
                    <a:pt x="7" y="15"/>
                  </a:lnTo>
                  <a:lnTo>
                    <a:pt x="15" y="30"/>
                  </a:lnTo>
                  <a:lnTo>
                    <a:pt x="30" y="30"/>
                  </a:lnTo>
                  <a:lnTo>
                    <a:pt x="30" y="23"/>
                  </a:lnTo>
                  <a:lnTo>
                    <a:pt x="37" y="23"/>
                  </a:lnTo>
                  <a:lnTo>
                    <a:pt x="37" y="3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86" name="Freeform 166"/>
            <p:cNvSpPr>
              <a:spLocks/>
            </p:cNvSpPr>
            <p:nvPr/>
          </p:nvSpPr>
          <p:spPr bwMode="auto">
            <a:xfrm>
              <a:off x="2180" y="2793"/>
              <a:ext cx="30" cy="31"/>
            </a:xfrm>
            <a:custGeom>
              <a:avLst/>
              <a:gdLst>
                <a:gd name="T0" fmla="*/ 30 w 30"/>
                <a:gd name="T1" fmla="*/ 23 h 31"/>
                <a:gd name="T2" fmla="*/ 23 w 30"/>
                <a:gd name="T3" fmla="*/ 16 h 31"/>
                <a:gd name="T4" fmla="*/ 23 w 30"/>
                <a:gd name="T5" fmla="*/ 8 h 31"/>
                <a:gd name="T6" fmla="*/ 15 w 30"/>
                <a:gd name="T7" fmla="*/ 0 h 31"/>
                <a:gd name="T8" fmla="*/ 8 w 30"/>
                <a:gd name="T9" fmla="*/ 0 h 31"/>
                <a:gd name="T10" fmla="*/ 8 w 30"/>
                <a:gd name="T11" fmla="*/ 8 h 31"/>
                <a:gd name="T12" fmla="*/ 0 w 30"/>
                <a:gd name="T13" fmla="*/ 8 h 31"/>
                <a:gd name="T14" fmla="*/ 0 w 30"/>
                <a:gd name="T15" fmla="*/ 16 h 31"/>
                <a:gd name="T16" fmla="*/ 8 w 30"/>
                <a:gd name="T17" fmla="*/ 23 h 31"/>
                <a:gd name="T18" fmla="*/ 15 w 30"/>
                <a:gd name="T19" fmla="*/ 23 h 31"/>
                <a:gd name="T20" fmla="*/ 23 w 30"/>
                <a:gd name="T21" fmla="*/ 31 h 31"/>
                <a:gd name="T22" fmla="*/ 30 w 30"/>
                <a:gd name="T23" fmla="*/ 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31">
                  <a:moveTo>
                    <a:pt x="30" y="23"/>
                  </a:moveTo>
                  <a:lnTo>
                    <a:pt x="23" y="16"/>
                  </a:lnTo>
                  <a:lnTo>
                    <a:pt x="23" y="8"/>
                  </a:lnTo>
                  <a:lnTo>
                    <a:pt x="15" y="0"/>
                  </a:lnTo>
                  <a:lnTo>
                    <a:pt x="8" y="0"/>
                  </a:lnTo>
                  <a:lnTo>
                    <a:pt x="8" y="8"/>
                  </a:lnTo>
                  <a:lnTo>
                    <a:pt x="0" y="8"/>
                  </a:lnTo>
                  <a:lnTo>
                    <a:pt x="0" y="16"/>
                  </a:lnTo>
                  <a:lnTo>
                    <a:pt x="8" y="23"/>
                  </a:lnTo>
                  <a:lnTo>
                    <a:pt x="15" y="23"/>
                  </a:lnTo>
                  <a:lnTo>
                    <a:pt x="23" y="31"/>
                  </a:lnTo>
                  <a:lnTo>
                    <a:pt x="30" y="23"/>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87" name="Freeform 167"/>
            <p:cNvSpPr>
              <a:spLocks/>
            </p:cNvSpPr>
            <p:nvPr/>
          </p:nvSpPr>
          <p:spPr bwMode="auto">
            <a:xfrm>
              <a:off x="2180" y="2793"/>
              <a:ext cx="30" cy="31"/>
            </a:xfrm>
            <a:custGeom>
              <a:avLst/>
              <a:gdLst>
                <a:gd name="T0" fmla="*/ 30 w 30"/>
                <a:gd name="T1" fmla="*/ 23 h 31"/>
                <a:gd name="T2" fmla="*/ 23 w 30"/>
                <a:gd name="T3" fmla="*/ 16 h 31"/>
                <a:gd name="T4" fmla="*/ 23 w 30"/>
                <a:gd name="T5" fmla="*/ 8 h 31"/>
                <a:gd name="T6" fmla="*/ 15 w 30"/>
                <a:gd name="T7" fmla="*/ 0 h 31"/>
                <a:gd name="T8" fmla="*/ 8 w 30"/>
                <a:gd name="T9" fmla="*/ 0 h 31"/>
                <a:gd name="T10" fmla="*/ 8 w 30"/>
                <a:gd name="T11" fmla="*/ 8 h 31"/>
                <a:gd name="T12" fmla="*/ 0 w 30"/>
                <a:gd name="T13" fmla="*/ 8 h 31"/>
                <a:gd name="T14" fmla="*/ 0 w 30"/>
                <a:gd name="T15" fmla="*/ 16 h 31"/>
                <a:gd name="T16" fmla="*/ 8 w 30"/>
                <a:gd name="T17" fmla="*/ 23 h 31"/>
                <a:gd name="T18" fmla="*/ 15 w 30"/>
                <a:gd name="T19" fmla="*/ 23 h 31"/>
                <a:gd name="T20" fmla="*/ 23 w 30"/>
                <a:gd name="T21" fmla="*/ 31 h 31"/>
                <a:gd name="T22" fmla="*/ 30 w 30"/>
                <a:gd name="T23" fmla="*/ 23 h 31"/>
                <a:gd name="T24" fmla="*/ 30 w 30"/>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1">
                  <a:moveTo>
                    <a:pt x="30" y="23"/>
                  </a:moveTo>
                  <a:lnTo>
                    <a:pt x="23" y="16"/>
                  </a:lnTo>
                  <a:lnTo>
                    <a:pt x="23" y="8"/>
                  </a:lnTo>
                  <a:lnTo>
                    <a:pt x="15" y="0"/>
                  </a:lnTo>
                  <a:lnTo>
                    <a:pt x="8" y="0"/>
                  </a:lnTo>
                  <a:lnTo>
                    <a:pt x="8" y="8"/>
                  </a:lnTo>
                  <a:lnTo>
                    <a:pt x="0" y="8"/>
                  </a:lnTo>
                  <a:lnTo>
                    <a:pt x="0" y="16"/>
                  </a:lnTo>
                  <a:lnTo>
                    <a:pt x="8" y="23"/>
                  </a:lnTo>
                  <a:lnTo>
                    <a:pt x="15" y="23"/>
                  </a:lnTo>
                  <a:lnTo>
                    <a:pt x="23" y="31"/>
                  </a:lnTo>
                  <a:lnTo>
                    <a:pt x="30" y="23"/>
                  </a:lnTo>
                  <a:lnTo>
                    <a:pt x="30" y="3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88" name="Freeform 168"/>
            <p:cNvSpPr>
              <a:spLocks/>
            </p:cNvSpPr>
            <p:nvPr/>
          </p:nvSpPr>
          <p:spPr bwMode="auto">
            <a:xfrm>
              <a:off x="2225" y="2824"/>
              <a:ext cx="31" cy="15"/>
            </a:xfrm>
            <a:custGeom>
              <a:avLst/>
              <a:gdLst>
                <a:gd name="T0" fmla="*/ 31 w 31"/>
                <a:gd name="T1" fmla="*/ 7 h 15"/>
                <a:gd name="T2" fmla="*/ 23 w 31"/>
                <a:gd name="T3" fmla="*/ 15 h 15"/>
                <a:gd name="T4" fmla="*/ 8 w 31"/>
                <a:gd name="T5" fmla="*/ 7 h 15"/>
                <a:gd name="T6" fmla="*/ 0 w 31"/>
                <a:gd name="T7" fmla="*/ 7 h 15"/>
                <a:gd name="T8" fmla="*/ 0 w 31"/>
                <a:gd name="T9" fmla="*/ 0 h 15"/>
                <a:gd name="T10" fmla="*/ 15 w 31"/>
                <a:gd name="T11" fmla="*/ 7 h 15"/>
                <a:gd name="T12" fmla="*/ 15 w 31"/>
                <a:gd name="T13" fmla="*/ 0 h 15"/>
                <a:gd name="T14" fmla="*/ 23 w 31"/>
                <a:gd name="T15" fmla="*/ 7 h 15"/>
                <a:gd name="T16" fmla="*/ 31 w 31"/>
                <a:gd name="T17" fmla="*/ 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15">
                  <a:moveTo>
                    <a:pt x="31" y="7"/>
                  </a:moveTo>
                  <a:lnTo>
                    <a:pt x="23" y="15"/>
                  </a:lnTo>
                  <a:lnTo>
                    <a:pt x="8" y="7"/>
                  </a:lnTo>
                  <a:lnTo>
                    <a:pt x="0" y="7"/>
                  </a:lnTo>
                  <a:lnTo>
                    <a:pt x="0" y="0"/>
                  </a:lnTo>
                  <a:lnTo>
                    <a:pt x="15" y="7"/>
                  </a:lnTo>
                  <a:lnTo>
                    <a:pt x="15" y="0"/>
                  </a:lnTo>
                  <a:lnTo>
                    <a:pt x="23" y="7"/>
                  </a:lnTo>
                  <a:lnTo>
                    <a:pt x="31" y="7"/>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89" name="Freeform 169"/>
            <p:cNvSpPr>
              <a:spLocks/>
            </p:cNvSpPr>
            <p:nvPr/>
          </p:nvSpPr>
          <p:spPr bwMode="auto">
            <a:xfrm>
              <a:off x="2225" y="2824"/>
              <a:ext cx="31" cy="15"/>
            </a:xfrm>
            <a:custGeom>
              <a:avLst/>
              <a:gdLst>
                <a:gd name="T0" fmla="*/ 31 w 31"/>
                <a:gd name="T1" fmla="*/ 7 h 15"/>
                <a:gd name="T2" fmla="*/ 23 w 31"/>
                <a:gd name="T3" fmla="*/ 15 h 15"/>
                <a:gd name="T4" fmla="*/ 8 w 31"/>
                <a:gd name="T5" fmla="*/ 7 h 15"/>
                <a:gd name="T6" fmla="*/ 0 w 31"/>
                <a:gd name="T7" fmla="*/ 7 h 15"/>
                <a:gd name="T8" fmla="*/ 0 w 31"/>
                <a:gd name="T9" fmla="*/ 0 h 15"/>
                <a:gd name="T10" fmla="*/ 15 w 31"/>
                <a:gd name="T11" fmla="*/ 7 h 15"/>
                <a:gd name="T12" fmla="*/ 15 w 31"/>
                <a:gd name="T13" fmla="*/ 0 h 15"/>
                <a:gd name="T14" fmla="*/ 23 w 31"/>
                <a:gd name="T15" fmla="*/ 7 h 15"/>
                <a:gd name="T16" fmla="*/ 31 w 31"/>
                <a:gd name="T17" fmla="*/ 7 h 15"/>
                <a:gd name="T18" fmla="*/ 31 w 31"/>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15">
                  <a:moveTo>
                    <a:pt x="31" y="7"/>
                  </a:moveTo>
                  <a:lnTo>
                    <a:pt x="23" y="15"/>
                  </a:lnTo>
                  <a:lnTo>
                    <a:pt x="8" y="7"/>
                  </a:lnTo>
                  <a:lnTo>
                    <a:pt x="0" y="7"/>
                  </a:lnTo>
                  <a:lnTo>
                    <a:pt x="0" y="0"/>
                  </a:lnTo>
                  <a:lnTo>
                    <a:pt x="15" y="7"/>
                  </a:lnTo>
                  <a:lnTo>
                    <a:pt x="15" y="0"/>
                  </a:lnTo>
                  <a:lnTo>
                    <a:pt x="23" y="7"/>
                  </a:lnTo>
                  <a:lnTo>
                    <a:pt x="31" y="7"/>
                  </a:lnTo>
                  <a:lnTo>
                    <a:pt x="31"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90" name="Freeform 170"/>
            <p:cNvSpPr>
              <a:spLocks/>
            </p:cNvSpPr>
            <p:nvPr/>
          </p:nvSpPr>
          <p:spPr bwMode="auto">
            <a:xfrm>
              <a:off x="2104" y="2755"/>
              <a:ext cx="23" cy="23"/>
            </a:xfrm>
            <a:custGeom>
              <a:avLst/>
              <a:gdLst>
                <a:gd name="T0" fmla="*/ 23 w 23"/>
                <a:gd name="T1" fmla="*/ 8 h 23"/>
                <a:gd name="T2" fmla="*/ 23 w 23"/>
                <a:gd name="T3" fmla="*/ 16 h 23"/>
                <a:gd name="T4" fmla="*/ 15 w 23"/>
                <a:gd name="T5" fmla="*/ 23 h 23"/>
                <a:gd name="T6" fmla="*/ 8 w 23"/>
                <a:gd name="T7" fmla="*/ 23 h 23"/>
                <a:gd name="T8" fmla="*/ 0 w 23"/>
                <a:gd name="T9" fmla="*/ 16 h 23"/>
                <a:gd name="T10" fmla="*/ 0 w 23"/>
                <a:gd name="T11" fmla="*/ 8 h 23"/>
                <a:gd name="T12" fmla="*/ 8 w 23"/>
                <a:gd name="T13" fmla="*/ 0 h 23"/>
                <a:gd name="T14" fmla="*/ 23 w 23"/>
                <a:gd name="T15" fmla="*/ 0 h 23"/>
                <a:gd name="T16" fmla="*/ 23 w 23"/>
                <a:gd name="T17" fmla="*/ 8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23" y="8"/>
                  </a:moveTo>
                  <a:lnTo>
                    <a:pt x="23" y="16"/>
                  </a:lnTo>
                  <a:lnTo>
                    <a:pt x="15" y="23"/>
                  </a:lnTo>
                  <a:lnTo>
                    <a:pt x="8" y="23"/>
                  </a:lnTo>
                  <a:lnTo>
                    <a:pt x="0" y="16"/>
                  </a:lnTo>
                  <a:lnTo>
                    <a:pt x="0" y="8"/>
                  </a:lnTo>
                  <a:lnTo>
                    <a:pt x="8" y="0"/>
                  </a:lnTo>
                  <a:lnTo>
                    <a:pt x="23" y="0"/>
                  </a:lnTo>
                  <a:lnTo>
                    <a:pt x="23" y="8"/>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91" name="Freeform 171"/>
            <p:cNvSpPr>
              <a:spLocks/>
            </p:cNvSpPr>
            <p:nvPr/>
          </p:nvSpPr>
          <p:spPr bwMode="auto">
            <a:xfrm>
              <a:off x="2104" y="2755"/>
              <a:ext cx="23" cy="23"/>
            </a:xfrm>
            <a:custGeom>
              <a:avLst/>
              <a:gdLst>
                <a:gd name="T0" fmla="*/ 23 w 23"/>
                <a:gd name="T1" fmla="*/ 8 h 23"/>
                <a:gd name="T2" fmla="*/ 23 w 23"/>
                <a:gd name="T3" fmla="*/ 16 h 23"/>
                <a:gd name="T4" fmla="*/ 15 w 23"/>
                <a:gd name="T5" fmla="*/ 23 h 23"/>
                <a:gd name="T6" fmla="*/ 8 w 23"/>
                <a:gd name="T7" fmla="*/ 23 h 23"/>
                <a:gd name="T8" fmla="*/ 0 w 23"/>
                <a:gd name="T9" fmla="*/ 16 h 23"/>
                <a:gd name="T10" fmla="*/ 0 w 23"/>
                <a:gd name="T11" fmla="*/ 8 h 23"/>
                <a:gd name="T12" fmla="*/ 8 w 23"/>
                <a:gd name="T13" fmla="*/ 0 h 23"/>
                <a:gd name="T14" fmla="*/ 23 w 23"/>
                <a:gd name="T15" fmla="*/ 0 h 23"/>
                <a:gd name="T16" fmla="*/ 23 w 23"/>
                <a:gd name="T17" fmla="*/ 8 h 23"/>
                <a:gd name="T18" fmla="*/ 23 w 23"/>
                <a:gd name="T19" fmla="*/ 16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3">
                  <a:moveTo>
                    <a:pt x="23" y="8"/>
                  </a:moveTo>
                  <a:lnTo>
                    <a:pt x="23" y="16"/>
                  </a:lnTo>
                  <a:lnTo>
                    <a:pt x="15" y="23"/>
                  </a:lnTo>
                  <a:lnTo>
                    <a:pt x="8" y="23"/>
                  </a:lnTo>
                  <a:lnTo>
                    <a:pt x="0" y="16"/>
                  </a:lnTo>
                  <a:lnTo>
                    <a:pt x="0" y="8"/>
                  </a:lnTo>
                  <a:lnTo>
                    <a:pt x="8" y="0"/>
                  </a:lnTo>
                  <a:lnTo>
                    <a:pt x="23" y="0"/>
                  </a:lnTo>
                  <a:lnTo>
                    <a:pt x="23" y="8"/>
                  </a:lnTo>
                  <a:lnTo>
                    <a:pt x="23" y="1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92" name="Freeform 172"/>
            <p:cNvSpPr>
              <a:spLocks/>
            </p:cNvSpPr>
            <p:nvPr/>
          </p:nvSpPr>
          <p:spPr bwMode="auto">
            <a:xfrm>
              <a:off x="2082" y="2763"/>
              <a:ext cx="7" cy="23"/>
            </a:xfrm>
            <a:custGeom>
              <a:avLst/>
              <a:gdLst>
                <a:gd name="T0" fmla="*/ 7 w 7"/>
                <a:gd name="T1" fmla="*/ 8 h 23"/>
                <a:gd name="T2" fmla="*/ 7 w 7"/>
                <a:gd name="T3" fmla="*/ 0 h 23"/>
                <a:gd name="T4" fmla="*/ 7 w 7"/>
                <a:gd name="T5" fmla="*/ 8 h 23"/>
                <a:gd name="T6" fmla="*/ 0 w 7"/>
                <a:gd name="T7" fmla="*/ 15 h 23"/>
                <a:gd name="T8" fmla="*/ 0 w 7"/>
                <a:gd name="T9" fmla="*/ 23 h 23"/>
                <a:gd name="T10" fmla="*/ 7 w 7"/>
                <a:gd name="T11" fmla="*/ 15 h 23"/>
                <a:gd name="T12" fmla="*/ 7 w 7"/>
                <a:gd name="T13" fmla="*/ 8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3">
                  <a:moveTo>
                    <a:pt x="7" y="8"/>
                  </a:moveTo>
                  <a:lnTo>
                    <a:pt x="7" y="0"/>
                  </a:lnTo>
                  <a:lnTo>
                    <a:pt x="7" y="8"/>
                  </a:lnTo>
                  <a:lnTo>
                    <a:pt x="0" y="15"/>
                  </a:lnTo>
                  <a:lnTo>
                    <a:pt x="0" y="23"/>
                  </a:lnTo>
                  <a:lnTo>
                    <a:pt x="7" y="15"/>
                  </a:lnTo>
                  <a:lnTo>
                    <a:pt x="7" y="8"/>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93" name="Freeform 173"/>
            <p:cNvSpPr>
              <a:spLocks/>
            </p:cNvSpPr>
            <p:nvPr/>
          </p:nvSpPr>
          <p:spPr bwMode="auto">
            <a:xfrm>
              <a:off x="2082" y="2763"/>
              <a:ext cx="7" cy="23"/>
            </a:xfrm>
            <a:custGeom>
              <a:avLst/>
              <a:gdLst>
                <a:gd name="T0" fmla="*/ 7 w 7"/>
                <a:gd name="T1" fmla="*/ 8 h 23"/>
                <a:gd name="T2" fmla="*/ 7 w 7"/>
                <a:gd name="T3" fmla="*/ 0 h 23"/>
                <a:gd name="T4" fmla="*/ 7 w 7"/>
                <a:gd name="T5" fmla="*/ 8 h 23"/>
                <a:gd name="T6" fmla="*/ 0 w 7"/>
                <a:gd name="T7" fmla="*/ 15 h 23"/>
                <a:gd name="T8" fmla="*/ 0 w 7"/>
                <a:gd name="T9" fmla="*/ 23 h 23"/>
                <a:gd name="T10" fmla="*/ 7 w 7"/>
                <a:gd name="T11" fmla="*/ 15 h 23"/>
                <a:gd name="T12" fmla="*/ 7 w 7"/>
                <a:gd name="T13" fmla="*/ 8 h 23"/>
                <a:gd name="T14" fmla="*/ 7 w 7"/>
                <a:gd name="T15" fmla="*/ 15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23">
                  <a:moveTo>
                    <a:pt x="7" y="8"/>
                  </a:moveTo>
                  <a:lnTo>
                    <a:pt x="7" y="0"/>
                  </a:lnTo>
                  <a:lnTo>
                    <a:pt x="7" y="8"/>
                  </a:lnTo>
                  <a:lnTo>
                    <a:pt x="0" y="15"/>
                  </a:lnTo>
                  <a:lnTo>
                    <a:pt x="0" y="23"/>
                  </a:lnTo>
                  <a:lnTo>
                    <a:pt x="7" y="15"/>
                  </a:lnTo>
                  <a:lnTo>
                    <a:pt x="7" y="8"/>
                  </a:lnTo>
                  <a:lnTo>
                    <a:pt x="7"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94" name="Freeform 174"/>
            <p:cNvSpPr>
              <a:spLocks/>
            </p:cNvSpPr>
            <p:nvPr/>
          </p:nvSpPr>
          <p:spPr bwMode="auto">
            <a:xfrm>
              <a:off x="2256" y="2869"/>
              <a:ext cx="7" cy="8"/>
            </a:xfrm>
            <a:custGeom>
              <a:avLst/>
              <a:gdLst>
                <a:gd name="T0" fmla="*/ 7 w 7"/>
                <a:gd name="T1" fmla="*/ 8 h 8"/>
                <a:gd name="T2" fmla="*/ 0 w 7"/>
                <a:gd name="T3" fmla="*/ 8 h 8"/>
                <a:gd name="T4" fmla="*/ 7 w 7"/>
                <a:gd name="T5" fmla="*/ 0 h 8"/>
                <a:gd name="T6" fmla="*/ 7 w 7"/>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7" y="8"/>
                  </a:moveTo>
                  <a:lnTo>
                    <a:pt x="0" y="8"/>
                  </a:lnTo>
                  <a:lnTo>
                    <a:pt x="7" y="0"/>
                  </a:lnTo>
                  <a:lnTo>
                    <a:pt x="7" y="8"/>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95" name="Freeform 175"/>
            <p:cNvSpPr>
              <a:spLocks/>
            </p:cNvSpPr>
            <p:nvPr/>
          </p:nvSpPr>
          <p:spPr bwMode="auto">
            <a:xfrm>
              <a:off x="2256" y="2869"/>
              <a:ext cx="7" cy="15"/>
            </a:xfrm>
            <a:custGeom>
              <a:avLst/>
              <a:gdLst>
                <a:gd name="T0" fmla="*/ 7 w 7"/>
                <a:gd name="T1" fmla="*/ 8 h 15"/>
                <a:gd name="T2" fmla="*/ 0 w 7"/>
                <a:gd name="T3" fmla="*/ 8 h 15"/>
                <a:gd name="T4" fmla="*/ 7 w 7"/>
                <a:gd name="T5" fmla="*/ 0 h 15"/>
                <a:gd name="T6" fmla="*/ 7 w 7"/>
                <a:gd name="T7" fmla="*/ 8 h 15"/>
                <a:gd name="T8" fmla="*/ 7 w 7"/>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5">
                  <a:moveTo>
                    <a:pt x="7" y="8"/>
                  </a:moveTo>
                  <a:lnTo>
                    <a:pt x="0" y="8"/>
                  </a:lnTo>
                  <a:lnTo>
                    <a:pt x="7" y="0"/>
                  </a:lnTo>
                  <a:lnTo>
                    <a:pt x="7" y="8"/>
                  </a:lnTo>
                  <a:lnTo>
                    <a:pt x="7"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96" name="Freeform 176"/>
            <p:cNvSpPr>
              <a:spLocks/>
            </p:cNvSpPr>
            <p:nvPr/>
          </p:nvSpPr>
          <p:spPr bwMode="auto">
            <a:xfrm>
              <a:off x="2240" y="2847"/>
              <a:ext cx="8" cy="15"/>
            </a:xfrm>
            <a:custGeom>
              <a:avLst/>
              <a:gdLst>
                <a:gd name="T0" fmla="*/ 8 w 8"/>
                <a:gd name="T1" fmla="*/ 7 h 15"/>
                <a:gd name="T2" fmla="*/ 8 w 8"/>
                <a:gd name="T3" fmla="*/ 15 h 15"/>
                <a:gd name="T4" fmla="*/ 0 w 8"/>
                <a:gd name="T5" fmla="*/ 15 h 15"/>
                <a:gd name="T6" fmla="*/ 0 w 8"/>
                <a:gd name="T7" fmla="*/ 0 h 15"/>
                <a:gd name="T8" fmla="*/ 8 w 8"/>
                <a:gd name="T9" fmla="*/ 0 h 15"/>
                <a:gd name="T10" fmla="*/ 8 w 8"/>
                <a:gd name="T11" fmla="*/ 7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5">
                  <a:moveTo>
                    <a:pt x="8" y="7"/>
                  </a:moveTo>
                  <a:lnTo>
                    <a:pt x="8" y="15"/>
                  </a:lnTo>
                  <a:lnTo>
                    <a:pt x="0" y="15"/>
                  </a:lnTo>
                  <a:lnTo>
                    <a:pt x="0" y="0"/>
                  </a:lnTo>
                  <a:lnTo>
                    <a:pt x="8" y="0"/>
                  </a:lnTo>
                  <a:lnTo>
                    <a:pt x="8" y="7"/>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97" name="Freeform 177"/>
            <p:cNvSpPr>
              <a:spLocks/>
            </p:cNvSpPr>
            <p:nvPr/>
          </p:nvSpPr>
          <p:spPr bwMode="auto">
            <a:xfrm>
              <a:off x="2240" y="2847"/>
              <a:ext cx="8" cy="15"/>
            </a:xfrm>
            <a:custGeom>
              <a:avLst/>
              <a:gdLst>
                <a:gd name="T0" fmla="*/ 8 w 8"/>
                <a:gd name="T1" fmla="*/ 7 h 15"/>
                <a:gd name="T2" fmla="*/ 8 w 8"/>
                <a:gd name="T3" fmla="*/ 15 h 15"/>
                <a:gd name="T4" fmla="*/ 0 w 8"/>
                <a:gd name="T5" fmla="*/ 15 h 15"/>
                <a:gd name="T6" fmla="*/ 0 w 8"/>
                <a:gd name="T7" fmla="*/ 0 h 15"/>
                <a:gd name="T8" fmla="*/ 8 w 8"/>
                <a:gd name="T9" fmla="*/ 0 h 15"/>
                <a:gd name="T10" fmla="*/ 8 w 8"/>
                <a:gd name="T11" fmla="*/ 7 h 15"/>
                <a:gd name="T12" fmla="*/ 8 w 8"/>
                <a:gd name="T13" fmla="*/ 15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5">
                  <a:moveTo>
                    <a:pt x="8" y="7"/>
                  </a:moveTo>
                  <a:lnTo>
                    <a:pt x="8" y="15"/>
                  </a:lnTo>
                  <a:lnTo>
                    <a:pt x="0" y="15"/>
                  </a:lnTo>
                  <a:lnTo>
                    <a:pt x="0" y="0"/>
                  </a:lnTo>
                  <a:lnTo>
                    <a:pt x="8" y="0"/>
                  </a:lnTo>
                  <a:lnTo>
                    <a:pt x="8" y="7"/>
                  </a:lnTo>
                  <a:lnTo>
                    <a:pt x="8"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98" name="Freeform 178"/>
            <p:cNvSpPr>
              <a:spLocks/>
            </p:cNvSpPr>
            <p:nvPr/>
          </p:nvSpPr>
          <p:spPr bwMode="auto">
            <a:xfrm>
              <a:off x="1923" y="1390"/>
              <a:ext cx="302" cy="486"/>
            </a:xfrm>
            <a:custGeom>
              <a:avLst/>
              <a:gdLst>
                <a:gd name="T0" fmla="*/ 302 w 302"/>
                <a:gd name="T1" fmla="*/ 334 h 486"/>
                <a:gd name="T2" fmla="*/ 287 w 302"/>
                <a:gd name="T3" fmla="*/ 311 h 486"/>
                <a:gd name="T4" fmla="*/ 280 w 302"/>
                <a:gd name="T5" fmla="*/ 326 h 486"/>
                <a:gd name="T6" fmla="*/ 242 w 302"/>
                <a:gd name="T7" fmla="*/ 319 h 486"/>
                <a:gd name="T8" fmla="*/ 219 w 302"/>
                <a:gd name="T9" fmla="*/ 326 h 486"/>
                <a:gd name="T10" fmla="*/ 212 w 302"/>
                <a:gd name="T11" fmla="*/ 296 h 486"/>
                <a:gd name="T12" fmla="*/ 196 w 302"/>
                <a:gd name="T13" fmla="*/ 288 h 486"/>
                <a:gd name="T14" fmla="*/ 181 w 302"/>
                <a:gd name="T15" fmla="*/ 235 h 486"/>
                <a:gd name="T16" fmla="*/ 166 w 302"/>
                <a:gd name="T17" fmla="*/ 243 h 486"/>
                <a:gd name="T18" fmla="*/ 159 w 302"/>
                <a:gd name="T19" fmla="*/ 235 h 486"/>
                <a:gd name="T20" fmla="*/ 181 w 302"/>
                <a:gd name="T21" fmla="*/ 167 h 486"/>
                <a:gd name="T22" fmla="*/ 159 w 302"/>
                <a:gd name="T23" fmla="*/ 167 h 486"/>
                <a:gd name="T24" fmla="*/ 143 w 302"/>
                <a:gd name="T25" fmla="*/ 121 h 486"/>
                <a:gd name="T26" fmla="*/ 128 w 302"/>
                <a:gd name="T27" fmla="*/ 106 h 486"/>
                <a:gd name="T28" fmla="*/ 128 w 302"/>
                <a:gd name="T29" fmla="*/ 91 h 486"/>
                <a:gd name="T30" fmla="*/ 121 w 302"/>
                <a:gd name="T31" fmla="*/ 76 h 486"/>
                <a:gd name="T32" fmla="*/ 136 w 302"/>
                <a:gd name="T33" fmla="*/ 8 h 486"/>
                <a:gd name="T34" fmla="*/ 98 w 302"/>
                <a:gd name="T35" fmla="*/ 0 h 486"/>
                <a:gd name="T36" fmla="*/ 60 w 302"/>
                <a:gd name="T37" fmla="*/ 167 h 486"/>
                <a:gd name="T38" fmla="*/ 60 w 302"/>
                <a:gd name="T39" fmla="*/ 190 h 486"/>
                <a:gd name="T40" fmla="*/ 75 w 302"/>
                <a:gd name="T41" fmla="*/ 212 h 486"/>
                <a:gd name="T42" fmla="*/ 22 w 302"/>
                <a:gd name="T43" fmla="*/ 281 h 486"/>
                <a:gd name="T44" fmla="*/ 30 w 302"/>
                <a:gd name="T45" fmla="*/ 303 h 486"/>
                <a:gd name="T46" fmla="*/ 0 w 302"/>
                <a:gd name="T47" fmla="*/ 432 h 486"/>
                <a:gd name="T48" fmla="*/ 136 w 302"/>
                <a:gd name="T49" fmla="*/ 463 h 486"/>
                <a:gd name="T50" fmla="*/ 272 w 302"/>
                <a:gd name="T51" fmla="*/ 486 h 486"/>
                <a:gd name="T52" fmla="*/ 302 w 302"/>
                <a:gd name="T53" fmla="*/ 334 h 4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2" h="486">
                  <a:moveTo>
                    <a:pt x="302" y="334"/>
                  </a:moveTo>
                  <a:lnTo>
                    <a:pt x="287" y="311"/>
                  </a:lnTo>
                  <a:lnTo>
                    <a:pt x="280" y="326"/>
                  </a:lnTo>
                  <a:lnTo>
                    <a:pt x="242" y="319"/>
                  </a:lnTo>
                  <a:lnTo>
                    <a:pt x="219" y="326"/>
                  </a:lnTo>
                  <a:lnTo>
                    <a:pt x="212" y="296"/>
                  </a:lnTo>
                  <a:lnTo>
                    <a:pt x="196" y="288"/>
                  </a:lnTo>
                  <a:lnTo>
                    <a:pt x="181" y="235"/>
                  </a:lnTo>
                  <a:lnTo>
                    <a:pt x="166" y="243"/>
                  </a:lnTo>
                  <a:lnTo>
                    <a:pt x="159" y="235"/>
                  </a:lnTo>
                  <a:lnTo>
                    <a:pt x="181" y="167"/>
                  </a:lnTo>
                  <a:lnTo>
                    <a:pt x="159" y="167"/>
                  </a:lnTo>
                  <a:lnTo>
                    <a:pt x="143" y="121"/>
                  </a:lnTo>
                  <a:lnTo>
                    <a:pt x="128" y="106"/>
                  </a:lnTo>
                  <a:lnTo>
                    <a:pt x="128" y="91"/>
                  </a:lnTo>
                  <a:lnTo>
                    <a:pt x="121" y="76"/>
                  </a:lnTo>
                  <a:lnTo>
                    <a:pt x="136" y="8"/>
                  </a:lnTo>
                  <a:lnTo>
                    <a:pt x="98" y="0"/>
                  </a:lnTo>
                  <a:lnTo>
                    <a:pt x="60" y="167"/>
                  </a:lnTo>
                  <a:lnTo>
                    <a:pt x="60" y="190"/>
                  </a:lnTo>
                  <a:lnTo>
                    <a:pt x="75" y="212"/>
                  </a:lnTo>
                  <a:lnTo>
                    <a:pt x="22" y="281"/>
                  </a:lnTo>
                  <a:lnTo>
                    <a:pt x="30" y="303"/>
                  </a:lnTo>
                  <a:lnTo>
                    <a:pt x="0" y="432"/>
                  </a:lnTo>
                  <a:lnTo>
                    <a:pt x="136" y="463"/>
                  </a:lnTo>
                  <a:lnTo>
                    <a:pt x="272" y="486"/>
                  </a:lnTo>
                  <a:lnTo>
                    <a:pt x="302" y="334"/>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99" name="Freeform 179"/>
            <p:cNvSpPr>
              <a:spLocks/>
            </p:cNvSpPr>
            <p:nvPr/>
          </p:nvSpPr>
          <p:spPr bwMode="auto">
            <a:xfrm>
              <a:off x="1923" y="1390"/>
              <a:ext cx="302" cy="486"/>
            </a:xfrm>
            <a:custGeom>
              <a:avLst/>
              <a:gdLst>
                <a:gd name="T0" fmla="*/ 302 w 302"/>
                <a:gd name="T1" fmla="*/ 334 h 486"/>
                <a:gd name="T2" fmla="*/ 287 w 302"/>
                <a:gd name="T3" fmla="*/ 311 h 486"/>
                <a:gd name="T4" fmla="*/ 280 w 302"/>
                <a:gd name="T5" fmla="*/ 326 h 486"/>
                <a:gd name="T6" fmla="*/ 242 w 302"/>
                <a:gd name="T7" fmla="*/ 319 h 486"/>
                <a:gd name="T8" fmla="*/ 219 w 302"/>
                <a:gd name="T9" fmla="*/ 326 h 486"/>
                <a:gd name="T10" fmla="*/ 212 w 302"/>
                <a:gd name="T11" fmla="*/ 296 h 486"/>
                <a:gd name="T12" fmla="*/ 196 w 302"/>
                <a:gd name="T13" fmla="*/ 288 h 486"/>
                <a:gd name="T14" fmla="*/ 181 w 302"/>
                <a:gd name="T15" fmla="*/ 235 h 486"/>
                <a:gd name="T16" fmla="*/ 166 w 302"/>
                <a:gd name="T17" fmla="*/ 243 h 486"/>
                <a:gd name="T18" fmla="*/ 159 w 302"/>
                <a:gd name="T19" fmla="*/ 235 h 486"/>
                <a:gd name="T20" fmla="*/ 181 w 302"/>
                <a:gd name="T21" fmla="*/ 167 h 486"/>
                <a:gd name="T22" fmla="*/ 159 w 302"/>
                <a:gd name="T23" fmla="*/ 167 h 486"/>
                <a:gd name="T24" fmla="*/ 143 w 302"/>
                <a:gd name="T25" fmla="*/ 121 h 486"/>
                <a:gd name="T26" fmla="*/ 128 w 302"/>
                <a:gd name="T27" fmla="*/ 106 h 486"/>
                <a:gd name="T28" fmla="*/ 128 w 302"/>
                <a:gd name="T29" fmla="*/ 91 h 486"/>
                <a:gd name="T30" fmla="*/ 121 w 302"/>
                <a:gd name="T31" fmla="*/ 76 h 486"/>
                <a:gd name="T32" fmla="*/ 136 w 302"/>
                <a:gd name="T33" fmla="*/ 8 h 486"/>
                <a:gd name="T34" fmla="*/ 98 w 302"/>
                <a:gd name="T35" fmla="*/ 0 h 486"/>
                <a:gd name="T36" fmla="*/ 60 w 302"/>
                <a:gd name="T37" fmla="*/ 167 h 486"/>
                <a:gd name="T38" fmla="*/ 60 w 302"/>
                <a:gd name="T39" fmla="*/ 190 h 486"/>
                <a:gd name="T40" fmla="*/ 75 w 302"/>
                <a:gd name="T41" fmla="*/ 212 h 486"/>
                <a:gd name="T42" fmla="*/ 22 w 302"/>
                <a:gd name="T43" fmla="*/ 281 h 486"/>
                <a:gd name="T44" fmla="*/ 30 w 302"/>
                <a:gd name="T45" fmla="*/ 303 h 486"/>
                <a:gd name="T46" fmla="*/ 0 w 302"/>
                <a:gd name="T47" fmla="*/ 432 h 486"/>
                <a:gd name="T48" fmla="*/ 136 w 302"/>
                <a:gd name="T49" fmla="*/ 463 h 486"/>
                <a:gd name="T50" fmla="*/ 272 w 302"/>
                <a:gd name="T51" fmla="*/ 486 h 486"/>
                <a:gd name="T52" fmla="*/ 302 w 302"/>
                <a:gd name="T53" fmla="*/ 334 h 486"/>
                <a:gd name="T54" fmla="*/ 302 w 302"/>
                <a:gd name="T55" fmla="*/ 341 h 4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2" h="486">
                  <a:moveTo>
                    <a:pt x="302" y="334"/>
                  </a:moveTo>
                  <a:lnTo>
                    <a:pt x="287" y="311"/>
                  </a:lnTo>
                  <a:lnTo>
                    <a:pt x="280" y="326"/>
                  </a:lnTo>
                  <a:lnTo>
                    <a:pt x="242" y="319"/>
                  </a:lnTo>
                  <a:lnTo>
                    <a:pt x="219" y="326"/>
                  </a:lnTo>
                  <a:lnTo>
                    <a:pt x="212" y="296"/>
                  </a:lnTo>
                  <a:lnTo>
                    <a:pt x="196" y="288"/>
                  </a:lnTo>
                  <a:lnTo>
                    <a:pt x="181" y="235"/>
                  </a:lnTo>
                  <a:lnTo>
                    <a:pt x="166" y="243"/>
                  </a:lnTo>
                  <a:lnTo>
                    <a:pt x="159" y="235"/>
                  </a:lnTo>
                  <a:lnTo>
                    <a:pt x="181" y="167"/>
                  </a:lnTo>
                  <a:lnTo>
                    <a:pt x="159" y="167"/>
                  </a:lnTo>
                  <a:lnTo>
                    <a:pt x="143" y="121"/>
                  </a:lnTo>
                  <a:lnTo>
                    <a:pt x="128" y="106"/>
                  </a:lnTo>
                  <a:lnTo>
                    <a:pt x="128" y="91"/>
                  </a:lnTo>
                  <a:lnTo>
                    <a:pt x="121" y="76"/>
                  </a:lnTo>
                  <a:lnTo>
                    <a:pt x="136" y="8"/>
                  </a:lnTo>
                  <a:lnTo>
                    <a:pt x="98" y="0"/>
                  </a:lnTo>
                  <a:lnTo>
                    <a:pt x="60" y="167"/>
                  </a:lnTo>
                  <a:lnTo>
                    <a:pt x="60" y="190"/>
                  </a:lnTo>
                  <a:lnTo>
                    <a:pt x="75" y="212"/>
                  </a:lnTo>
                  <a:lnTo>
                    <a:pt x="22" y="281"/>
                  </a:lnTo>
                  <a:lnTo>
                    <a:pt x="30" y="303"/>
                  </a:lnTo>
                  <a:lnTo>
                    <a:pt x="0" y="432"/>
                  </a:lnTo>
                  <a:lnTo>
                    <a:pt x="136" y="463"/>
                  </a:lnTo>
                  <a:lnTo>
                    <a:pt x="272" y="486"/>
                  </a:lnTo>
                  <a:lnTo>
                    <a:pt x="302" y="334"/>
                  </a:lnTo>
                  <a:lnTo>
                    <a:pt x="302" y="34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00" name="Freeform 180"/>
            <p:cNvSpPr>
              <a:spLocks/>
            </p:cNvSpPr>
            <p:nvPr/>
          </p:nvSpPr>
          <p:spPr bwMode="auto">
            <a:xfrm>
              <a:off x="3126" y="1891"/>
              <a:ext cx="204" cy="356"/>
            </a:xfrm>
            <a:custGeom>
              <a:avLst/>
              <a:gdLst>
                <a:gd name="T0" fmla="*/ 189 w 204"/>
                <a:gd name="T1" fmla="*/ 212 h 356"/>
                <a:gd name="T2" fmla="*/ 182 w 204"/>
                <a:gd name="T3" fmla="*/ 45 h 356"/>
                <a:gd name="T4" fmla="*/ 166 w 204"/>
                <a:gd name="T5" fmla="*/ 0 h 356"/>
                <a:gd name="T6" fmla="*/ 30 w 204"/>
                <a:gd name="T7" fmla="*/ 7 h 356"/>
                <a:gd name="T8" fmla="*/ 60 w 204"/>
                <a:gd name="T9" fmla="*/ 30 h 356"/>
                <a:gd name="T10" fmla="*/ 60 w 204"/>
                <a:gd name="T11" fmla="*/ 45 h 356"/>
                <a:gd name="T12" fmla="*/ 45 w 204"/>
                <a:gd name="T13" fmla="*/ 68 h 356"/>
                <a:gd name="T14" fmla="*/ 15 w 204"/>
                <a:gd name="T15" fmla="*/ 76 h 356"/>
                <a:gd name="T16" fmla="*/ 23 w 204"/>
                <a:gd name="T17" fmla="*/ 106 h 356"/>
                <a:gd name="T18" fmla="*/ 0 w 204"/>
                <a:gd name="T19" fmla="*/ 144 h 356"/>
                <a:gd name="T20" fmla="*/ 7 w 204"/>
                <a:gd name="T21" fmla="*/ 182 h 356"/>
                <a:gd name="T22" fmla="*/ 38 w 204"/>
                <a:gd name="T23" fmla="*/ 212 h 356"/>
                <a:gd name="T24" fmla="*/ 45 w 204"/>
                <a:gd name="T25" fmla="*/ 235 h 356"/>
                <a:gd name="T26" fmla="*/ 53 w 204"/>
                <a:gd name="T27" fmla="*/ 227 h 356"/>
                <a:gd name="T28" fmla="*/ 76 w 204"/>
                <a:gd name="T29" fmla="*/ 235 h 356"/>
                <a:gd name="T30" fmla="*/ 60 w 204"/>
                <a:gd name="T31" fmla="*/ 280 h 356"/>
                <a:gd name="T32" fmla="*/ 106 w 204"/>
                <a:gd name="T33" fmla="*/ 311 h 356"/>
                <a:gd name="T34" fmla="*/ 106 w 204"/>
                <a:gd name="T35" fmla="*/ 333 h 356"/>
                <a:gd name="T36" fmla="*/ 129 w 204"/>
                <a:gd name="T37" fmla="*/ 356 h 356"/>
                <a:gd name="T38" fmla="*/ 136 w 204"/>
                <a:gd name="T39" fmla="*/ 341 h 356"/>
                <a:gd name="T40" fmla="*/ 159 w 204"/>
                <a:gd name="T41" fmla="*/ 349 h 356"/>
                <a:gd name="T42" fmla="*/ 159 w 204"/>
                <a:gd name="T43" fmla="*/ 326 h 356"/>
                <a:gd name="T44" fmla="*/ 182 w 204"/>
                <a:gd name="T45" fmla="*/ 318 h 356"/>
                <a:gd name="T46" fmla="*/ 182 w 204"/>
                <a:gd name="T47" fmla="*/ 265 h 356"/>
                <a:gd name="T48" fmla="*/ 204 w 204"/>
                <a:gd name="T49" fmla="*/ 235 h 356"/>
                <a:gd name="T50" fmla="*/ 189 w 204"/>
                <a:gd name="T51" fmla="*/ 212 h 3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4" h="356">
                  <a:moveTo>
                    <a:pt x="189" y="212"/>
                  </a:moveTo>
                  <a:lnTo>
                    <a:pt x="182" y="45"/>
                  </a:lnTo>
                  <a:lnTo>
                    <a:pt x="166" y="0"/>
                  </a:lnTo>
                  <a:lnTo>
                    <a:pt x="30" y="7"/>
                  </a:lnTo>
                  <a:lnTo>
                    <a:pt x="60" y="30"/>
                  </a:lnTo>
                  <a:lnTo>
                    <a:pt x="60" y="45"/>
                  </a:lnTo>
                  <a:lnTo>
                    <a:pt x="45" y="68"/>
                  </a:lnTo>
                  <a:lnTo>
                    <a:pt x="15" y="76"/>
                  </a:lnTo>
                  <a:lnTo>
                    <a:pt x="23" y="106"/>
                  </a:lnTo>
                  <a:lnTo>
                    <a:pt x="0" y="144"/>
                  </a:lnTo>
                  <a:lnTo>
                    <a:pt x="7" y="182"/>
                  </a:lnTo>
                  <a:lnTo>
                    <a:pt x="38" y="212"/>
                  </a:lnTo>
                  <a:lnTo>
                    <a:pt x="45" y="235"/>
                  </a:lnTo>
                  <a:lnTo>
                    <a:pt x="53" y="227"/>
                  </a:lnTo>
                  <a:lnTo>
                    <a:pt x="76" y="235"/>
                  </a:lnTo>
                  <a:lnTo>
                    <a:pt x="60" y="280"/>
                  </a:lnTo>
                  <a:lnTo>
                    <a:pt x="106" y="311"/>
                  </a:lnTo>
                  <a:lnTo>
                    <a:pt x="106" y="333"/>
                  </a:lnTo>
                  <a:lnTo>
                    <a:pt x="129" y="356"/>
                  </a:lnTo>
                  <a:lnTo>
                    <a:pt x="136" y="341"/>
                  </a:lnTo>
                  <a:lnTo>
                    <a:pt x="159" y="349"/>
                  </a:lnTo>
                  <a:lnTo>
                    <a:pt x="159" y="326"/>
                  </a:lnTo>
                  <a:lnTo>
                    <a:pt x="182" y="318"/>
                  </a:lnTo>
                  <a:lnTo>
                    <a:pt x="182" y="265"/>
                  </a:lnTo>
                  <a:lnTo>
                    <a:pt x="204" y="235"/>
                  </a:lnTo>
                  <a:lnTo>
                    <a:pt x="189" y="212"/>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01" name="Freeform 181"/>
            <p:cNvSpPr>
              <a:spLocks/>
            </p:cNvSpPr>
            <p:nvPr/>
          </p:nvSpPr>
          <p:spPr bwMode="auto">
            <a:xfrm>
              <a:off x="3126" y="1891"/>
              <a:ext cx="204" cy="356"/>
            </a:xfrm>
            <a:custGeom>
              <a:avLst/>
              <a:gdLst>
                <a:gd name="T0" fmla="*/ 189 w 204"/>
                <a:gd name="T1" fmla="*/ 212 h 356"/>
                <a:gd name="T2" fmla="*/ 182 w 204"/>
                <a:gd name="T3" fmla="*/ 45 h 356"/>
                <a:gd name="T4" fmla="*/ 166 w 204"/>
                <a:gd name="T5" fmla="*/ 0 h 356"/>
                <a:gd name="T6" fmla="*/ 30 w 204"/>
                <a:gd name="T7" fmla="*/ 7 h 356"/>
                <a:gd name="T8" fmla="*/ 60 w 204"/>
                <a:gd name="T9" fmla="*/ 30 h 356"/>
                <a:gd name="T10" fmla="*/ 60 w 204"/>
                <a:gd name="T11" fmla="*/ 45 h 356"/>
                <a:gd name="T12" fmla="*/ 45 w 204"/>
                <a:gd name="T13" fmla="*/ 68 h 356"/>
                <a:gd name="T14" fmla="*/ 15 w 204"/>
                <a:gd name="T15" fmla="*/ 76 h 356"/>
                <a:gd name="T16" fmla="*/ 23 w 204"/>
                <a:gd name="T17" fmla="*/ 106 h 356"/>
                <a:gd name="T18" fmla="*/ 0 w 204"/>
                <a:gd name="T19" fmla="*/ 144 h 356"/>
                <a:gd name="T20" fmla="*/ 7 w 204"/>
                <a:gd name="T21" fmla="*/ 182 h 356"/>
                <a:gd name="T22" fmla="*/ 38 w 204"/>
                <a:gd name="T23" fmla="*/ 212 h 356"/>
                <a:gd name="T24" fmla="*/ 45 w 204"/>
                <a:gd name="T25" fmla="*/ 235 h 356"/>
                <a:gd name="T26" fmla="*/ 53 w 204"/>
                <a:gd name="T27" fmla="*/ 227 h 356"/>
                <a:gd name="T28" fmla="*/ 76 w 204"/>
                <a:gd name="T29" fmla="*/ 235 h 356"/>
                <a:gd name="T30" fmla="*/ 60 w 204"/>
                <a:gd name="T31" fmla="*/ 280 h 356"/>
                <a:gd name="T32" fmla="*/ 106 w 204"/>
                <a:gd name="T33" fmla="*/ 311 h 356"/>
                <a:gd name="T34" fmla="*/ 106 w 204"/>
                <a:gd name="T35" fmla="*/ 333 h 356"/>
                <a:gd name="T36" fmla="*/ 129 w 204"/>
                <a:gd name="T37" fmla="*/ 356 h 356"/>
                <a:gd name="T38" fmla="*/ 136 w 204"/>
                <a:gd name="T39" fmla="*/ 341 h 356"/>
                <a:gd name="T40" fmla="*/ 159 w 204"/>
                <a:gd name="T41" fmla="*/ 349 h 356"/>
                <a:gd name="T42" fmla="*/ 159 w 204"/>
                <a:gd name="T43" fmla="*/ 326 h 356"/>
                <a:gd name="T44" fmla="*/ 182 w 204"/>
                <a:gd name="T45" fmla="*/ 318 h 356"/>
                <a:gd name="T46" fmla="*/ 182 w 204"/>
                <a:gd name="T47" fmla="*/ 265 h 356"/>
                <a:gd name="T48" fmla="*/ 204 w 204"/>
                <a:gd name="T49" fmla="*/ 235 h 356"/>
                <a:gd name="T50" fmla="*/ 189 w 204"/>
                <a:gd name="T51" fmla="*/ 212 h 356"/>
                <a:gd name="T52" fmla="*/ 189 w 204"/>
                <a:gd name="T53" fmla="*/ 220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4" h="356">
                  <a:moveTo>
                    <a:pt x="189" y="212"/>
                  </a:moveTo>
                  <a:lnTo>
                    <a:pt x="182" y="45"/>
                  </a:lnTo>
                  <a:lnTo>
                    <a:pt x="166" y="0"/>
                  </a:lnTo>
                  <a:lnTo>
                    <a:pt x="30" y="7"/>
                  </a:lnTo>
                  <a:lnTo>
                    <a:pt x="60" y="30"/>
                  </a:lnTo>
                  <a:lnTo>
                    <a:pt x="60" y="45"/>
                  </a:lnTo>
                  <a:lnTo>
                    <a:pt x="45" y="68"/>
                  </a:lnTo>
                  <a:lnTo>
                    <a:pt x="15" y="76"/>
                  </a:lnTo>
                  <a:lnTo>
                    <a:pt x="23" y="106"/>
                  </a:lnTo>
                  <a:lnTo>
                    <a:pt x="0" y="144"/>
                  </a:lnTo>
                  <a:lnTo>
                    <a:pt x="7" y="182"/>
                  </a:lnTo>
                  <a:lnTo>
                    <a:pt x="38" y="212"/>
                  </a:lnTo>
                  <a:lnTo>
                    <a:pt x="45" y="235"/>
                  </a:lnTo>
                  <a:lnTo>
                    <a:pt x="53" y="227"/>
                  </a:lnTo>
                  <a:lnTo>
                    <a:pt x="76" y="235"/>
                  </a:lnTo>
                  <a:lnTo>
                    <a:pt x="60" y="280"/>
                  </a:lnTo>
                  <a:lnTo>
                    <a:pt x="106" y="311"/>
                  </a:lnTo>
                  <a:lnTo>
                    <a:pt x="106" y="333"/>
                  </a:lnTo>
                  <a:lnTo>
                    <a:pt x="129" y="356"/>
                  </a:lnTo>
                  <a:lnTo>
                    <a:pt x="136" y="341"/>
                  </a:lnTo>
                  <a:lnTo>
                    <a:pt x="159" y="349"/>
                  </a:lnTo>
                  <a:lnTo>
                    <a:pt x="159" y="326"/>
                  </a:lnTo>
                  <a:lnTo>
                    <a:pt x="182" y="318"/>
                  </a:lnTo>
                  <a:lnTo>
                    <a:pt x="182" y="265"/>
                  </a:lnTo>
                  <a:lnTo>
                    <a:pt x="204" y="235"/>
                  </a:lnTo>
                  <a:lnTo>
                    <a:pt x="189" y="212"/>
                  </a:lnTo>
                  <a:lnTo>
                    <a:pt x="189" y="22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02" name="Freeform 182"/>
            <p:cNvSpPr>
              <a:spLocks/>
            </p:cNvSpPr>
            <p:nvPr/>
          </p:nvSpPr>
          <p:spPr bwMode="auto">
            <a:xfrm>
              <a:off x="3308" y="1921"/>
              <a:ext cx="151" cy="266"/>
            </a:xfrm>
            <a:custGeom>
              <a:avLst/>
              <a:gdLst>
                <a:gd name="T0" fmla="*/ 151 w 151"/>
                <a:gd name="T1" fmla="*/ 190 h 266"/>
                <a:gd name="T2" fmla="*/ 121 w 151"/>
                <a:gd name="T3" fmla="*/ 197 h 266"/>
                <a:gd name="T4" fmla="*/ 121 w 151"/>
                <a:gd name="T5" fmla="*/ 205 h 266"/>
                <a:gd name="T6" fmla="*/ 98 w 151"/>
                <a:gd name="T7" fmla="*/ 250 h 266"/>
                <a:gd name="T8" fmla="*/ 75 w 151"/>
                <a:gd name="T9" fmla="*/ 235 h 266"/>
                <a:gd name="T10" fmla="*/ 68 w 151"/>
                <a:gd name="T11" fmla="*/ 258 h 266"/>
                <a:gd name="T12" fmla="*/ 60 w 151"/>
                <a:gd name="T13" fmla="*/ 250 h 266"/>
                <a:gd name="T14" fmla="*/ 45 w 151"/>
                <a:gd name="T15" fmla="*/ 266 h 266"/>
                <a:gd name="T16" fmla="*/ 22 w 151"/>
                <a:gd name="T17" fmla="*/ 250 h 266"/>
                <a:gd name="T18" fmla="*/ 22 w 151"/>
                <a:gd name="T19" fmla="*/ 266 h 266"/>
                <a:gd name="T20" fmla="*/ 7 w 151"/>
                <a:gd name="T21" fmla="*/ 258 h 266"/>
                <a:gd name="T22" fmla="*/ 0 w 151"/>
                <a:gd name="T23" fmla="*/ 266 h 266"/>
                <a:gd name="T24" fmla="*/ 0 w 151"/>
                <a:gd name="T25" fmla="*/ 235 h 266"/>
                <a:gd name="T26" fmla="*/ 22 w 151"/>
                <a:gd name="T27" fmla="*/ 205 h 266"/>
                <a:gd name="T28" fmla="*/ 7 w 151"/>
                <a:gd name="T29" fmla="*/ 182 h 266"/>
                <a:gd name="T30" fmla="*/ 0 w 151"/>
                <a:gd name="T31" fmla="*/ 15 h 266"/>
                <a:gd name="T32" fmla="*/ 15 w 151"/>
                <a:gd name="T33" fmla="*/ 23 h 266"/>
                <a:gd name="T34" fmla="*/ 37 w 151"/>
                <a:gd name="T35" fmla="*/ 8 h 266"/>
                <a:gd name="T36" fmla="*/ 128 w 151"/>
                <a:gd name="T37" fmla="*/ 0 h 266"/>
                <a:gd name="T38" fmla="*/ 151 w 151"/>
                <a:gd name="T39" fmla="*/ 167 h 266"/>
                <a:gd name="T40" fmla="*/ 151 w 151"/>
                <a:gd name="T41" fmla="*/ 190 h 2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266">
                  <a:moveTo>
                    <a:pt x="151" y="190"/>
                  </a:moveTo>
                  <a:lnTo>
                    <a:pt x="121" y="197"/>
                  </a:lnTo>
                  <a:lnTo>
                    <a:pt x="121" y="205"/>
                  </a:lnTo>
                  <a:lnTo>
                    <a:pt x="98" y="250"/>
                  </a:lnTo>
                  <a:lnTo>
                    <a:pt x="75" y="235"/>
                  </a:lnTo>
                  <a:lnTo>
                    <a:pt x="68" y="258"/>
                  </a:lnTo>
                  <a:lnTo>
                    <a:pt x="60" y="250"/>
                  </a:lnTo>
                  <a:lnTo>
                    <a:pt x="45" y="266"/>
                  </a:lnTo>
                  <a:lnTo>
                    <a:pt x="22" y="250"/>
                  </a:lnTo>
                  <a:lnTo>
                    <a:pt x="22" y="266"/>
                  </a:lnTo>
                  <a:lnTo>
                    <a:pt x="7" y="258"/>
                  </a:lnTo>
                  <a:lnTo>
                    <a:pt x="0" y="266"/>
                  </a:lnTo>
                  <a:lnTo>
                    <a:pt x="0" y="235"/>
                  </a:lnTo>
                  <a:lnTo>
                    <a:pt x="22" y="205"/>
                  </a:lnTo>
                  <a:lnTo>
                    <a:pt x="7" y="182"/>
                  </a:lnTo>
                  <a:lnTo>
                    <a:pt x="0" y="15"/>
                  </a:lnTo>
                  <a:lnTo>
                    <a:pt x="15" y="23"/>
                  </a:lnTo>
                  <a:lnTo>
                    <a:pt x="37" y="8"/>
                  </a:lnTo>
                  <a:lnTo>
                    <a:pt x="128" y="0"/>
                  </a:lnTo>
                  <a:lnTo>
                    <a:pt x="151" y="167"/>
                  </a:lnTo>
                  <a:lnTo>
                    <a:pt x="151" y="19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03" name="Freeform 183"/>
            <p:cNvSpPr>
              <a:spLocks/>
            </p:cNvSpPr>
            <p:nvPr/>
          </p:nvSpPr>
          <p:spPr bwMode="auto">
            <a:xfrm>
              <a:off x="3308" y="1921"/>
              <a:ext cx="151" cy="266"/>
            </a:xfrm>
            <a:custGeom>
              <a:avLst/>
              <a:gdLst>
                <a:gd name="T0" fmla="*/ 151 w 151"/>
                <a:gd name="T1" fmla="*/ 190 h 266"/>
                <a:gd name="T2" fmla="*/ 121 w 151"/>
                <a:gd name="T3" fmla="*/ 197 h 266"/>
                <a:gd name="T4" fmla="*/ 121 w 151"/>
                <a:gd name="T5" fmla="*/ 205 h 266"/>
                <a:gd name="T6" fmla="*/ 98 w 151"/>
                <a:gd name="T7" fmla="*/ 250 h 266"/>
                <a:gd name="T8" fmla="*/ 75 w 151"/>
                <a:gd name="T9" fmla="*/ 235 h 266"/>
                <a:gd name="T10" fmla="*/ 68 w 151"/>
                <a:gd name="T11" fmla="*/ 258 h 266"/>
                <a:gd name="T12" fmla="*/ 60 w 151"/>
                <a:gd name="T13" fmla="*/ 250 h 266"/>
                <a:gd name="T14" fmla="*/ 45 w 151"/>
                <a:gd name="T15" fmla="*/ 266 h 266"/>
                <a:gd name="T16" fmla="*/ 22 w 151"/>
                <a:gd name="T17" fmla="*/ 250 h 266"/>
                <a:gd name="T18" fmla="*/ 22 w 151"/>
                <a:gd name="T19" fmla="*/ 266 h 266"/>
                <a:gd name="T20" fmla="*/ 7 w 151"/>
                <a:gd name="T21" fmla="*/ 258 h 266"/>
                <a:gd name="T22" fmla="*/ 0 w 151"/>
                <a:gd name="T23" fmla="*/ 266 h 266"/>
                <a:gd name="T24" fmla="*/ 0 w 151"/>
                <a:gd name="T25" fmla="*/ 235 h 266"/>
                <a:gd name="T26" fmla="*/ 22 w 151"/>
                <a:gd name="T27" fmla="*/ 205 h 266"/>
                <a:gd name="T28" fmla="*/ 7 w 151"/>
                <a:gd name="T29" fmla="*/ 182 h 266"/>
                <a:gd name="T30" fmla="*/ 0 w 151"/>
                <a:gd name="T31" fmla="*/ 15 h 266"/>
                <a:gd name="T32" fmla="*/ 15 w 151"/>
                <a:gd name="T33" fmla="*/ 23 h 266"/>
                <a:gd name="T34" fmla="*/ 37 w 151"/>
                <a:gd name="T35" fmla="*/ 8 h 266"/>
                <a:gd name="T36" fmla="*/ 128 w 151"/>
                <a:gd name="T37" fmla="*/ 0 h 266"/>
                <a:gd name="T38" fmla="*/ 151 w 151"/>
                <a:gd name="T39" fmla="*/ 167 h 266"/>
                <a:gd name="T40" fmla="*/ 151 w 151"/>
                <a:gd name="T41" fmla="*/ 190 h 266"/>
                <a:gd name="T42" fmla="*/ 151 w 151"/>
                <a:gd name="T43" fmla="*/ 197 h 2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1" h="266">
                  <a:moveTo>
                    <a:pt x="151" y="190"/>
                  </a:moveTo>
                  <a:lnTo>
                    <a:pt x="121" y="197"/>
                  </a:lnTo>
                  <a:lnTo>
                    <a:pt x="121" y="205"/>
                  </a:lnTo>
                  <a:lnTo>
                    <a:pt x="98" y="250"/>
                  </a:lnTo>
                  <a:lnTo>
                    <a:pt x="75" y="235"/>
                  </a:lnTo>
                  <a:lnTo>
                    <a:pt x="68" y="258"/>
                  </a:lnTo>
                  <a:lnTo>
                    <a:pt x="60" y="250"/>
                  </a:lnTo>
                  <a:lnTo>
                    <a:pt x="45" y="266"/>
                  </a:lnTo>
                  <a:lnTo>
                    <a:pt x="22" y="250"/>
                  </a:lnTo>
                  <a:lnTo>
                    <a:pt x="22" y="266"/>
                  </a:lnTo>
                  <a:lnTo>
                    <a:pt x="7" y="258"/>
                  </a:lnTo>
                  <a:lnTo>
                    <a:pt x="0" y="266"/>
                  </a:lnTo>
                  <a:lnTo>
                    <a:pt x="0" y="235"/>
                  </a:lnTo>
                  <a:lnTo>
                    <a:pt x="22" y="205"/>
                  </a:lnTo>
                  <a:lnTo>
                    <a:pt x="7" y="182"/>
                  </a:lnTo>
                  <a:lnTo>
                    <a:pt x="0" y="15"/>
                  </a:lnTo>
                  <a:lnTo>
                    <a:pt x="15" y="23"/>
                  </a:lnTo>
                  <a:lnTo>
                    <a:pt x="37" y="8"/>
                  </a:lnTo>
                  <a:lnTo>
                    <a:pt x="128" y="0"/>
                  </a:lnTo>
                  <a:lnTo>
                    <a:pt x="151" y="167"/>
                  </a:lnTo>
                  <a:lnTo>
                    <a:pt x="151" y="190"/>
                  </a:lnTo>
                  <a:lnTo>
                    <a:pt x="151" y="19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04" name="Freeform 184"/>
            <p:cNvSpPr>
              <a:spLocks/>
            </p:cNvSpPr>
            <p:nvPr/>
          </p:nvSpPr>
          <p:spPr bwMode="auto">
            <a:xfrm>
              <a:off x="2876" y="1830"/>
              <a:ext cx="310" cy="205"/>
            </a:xfrm>
            <a:custGeom>
              <a:avLst/>
              <a:gdLst>
                <a:gd name="T0" fmla="*/ 310 w 310"/>
                <a:gd name="T1" fmla="*/ 91 h 205"/>
                <a:gd name="T2" fmla="*/ 280 w 310"/>
                <a:gd name="T3" fmla="*/ 68 h 205"/>
                <a:gd name="T4" fmla="*/ 265 w 310"/>
                <a:gd name="T5" fmla="*/ 53 h 205"/>
                <a:gd name="T6" fmla="*/ 250 w 310"/>
                <a:gd name="T7" fmla="*/ 0 h 205"/>
                <a:gd name="T8" fmla="*/ 8 w 310"/>
                <a:gd name="T9" fmla="*/ 8 h 205"/>
                <a:gd name="T10" fmla="*/ 0 w 310"/>
                <a:gd name="T11" fmla="*/ 8 h 205"/>
                <a:gd name="T12" fmla="*/ 8 w 310"/>
                <a:gd name="T13" fmla="*/ 30 h 205"/>
                <a:gd name="T14" fmla="*/ 0 w 310"/>
                <a:gd name="T15" fmla="*/ 61 h 205"/>
                <a:gd name="T16" fmla="*/ 8 w 310"/>
                <a:gd name="T17" fmla="*/ 76 h 205"/>
                <a:gd name="T18" fmla="*/ 30 w 310"/>
                <a:gd name="T19" fmla="*/ 137 h 205"/>
                <a:gd name="T20" fmla="*/ 38 w 310"/>
                <a:gd name="T21" fmla="*/ 137 h 205"/>
                <a:gd name="T22" fmla="*/ 46 w 310"/>
                <a:gd name="T23" fmla="*/ 197 h 205"/>
                <a:gd name="T24" fmla="*/ 235 w 310"/>
                <a:gd name="T25" fmla="*/ 190 h 205"/>
                <a:gd name="T26" fmla="*/ 250 w 310"/>
                <a:gd name="T27" fmla="*/ 205 h 205"/>
                <a:gd name="T28" fmla="*/ 273 w 310"/>
                <a:gd name="T29" fmla="*/ 167 h 205"/>
                <a:gd name="T30" fmla="*/ 265 w 310"/>
                <a:gd name="T31" fmla="*/ 137 h 205"/>
                <a:gd name="T32" fmla="*/ 295 w 310"/>
                <a:gd name="T33" fmla="*/ 129 h 205"/>
                <a:gd name="T34" fmla="*/ 310 w 310"/>
                <a:gd name="T35" fmla="*/ 106 h 205"/>
                <a:gd name="T36" fmla="*/ 310 w 310"/>
                <a:gd name="T37" fmla="*/ 91 h 2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0" h="205">
                  <a:moveTo>
                    <a:pt x="310" y="91"/>
                  </a:moveTo>
                  <a:lnTo>
                    <a:pt x="280" y="68"/>
                  </a:lnTo>
                  <a:lnTo>
                    <a:pt x="265" y="53"/>
                  </a:lnTo>
                  <a:lnTo>
                    <a:pt x="250" y="0"/>
                  </a:lnTo>
                  <a:lnTo>
                    <a:pt x="8" y="8"/>
                  </a:lnTo>
                  <a:lnTo>
                    <a:pt x="0" y="8"/>
                  </a:lnTo>
                  <a:lnTo>
                    <a:pt x="8" y="30"/>
                  </a:lnTo>
                  <a:lnTo>
                    <a:pt x="0" y="61"/>
                  </a:lnTo>
                  <a:lnTo>
                    <a:pt x="8" y="76"/>
                  </a:lnTo>
                  <a:lnTo>
                    <a:pt x="30" y="137"/>
                  </a:lnTo>
                  <a:lnTo>
                    <a:pt x="38" y="137"/>
                  </a:lnTo>
                  <a:lnTo>
                    <a:pt x="46" y="197"/>
                  </a:lnTo>
                  <a:lnTo>
                    <a:pt x="235" y="190"/>
                  </a:lnTo>
                  <a:lnTo>
                    <a:pt x="250" y="205"/>
                  </a:lnTo>
                  <a:lnTo>
                    <a:pt x="273" y="167"/>
                  </a:lnTo>
                  <a:lnTo>
                    <a:pt x="265" y="137"/>
                  </a:lnTo>
                  <a:lnTo>
                    <a:pt x="295" y="129"/>
                  </a:lnTo>
                  <a:lnTo>
                    <a:pt x="310" y="106"/>
                  </a:lnTo>
                  <a:lnTo>
                    <a:pt x="310" y="91"/>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05" name="Freeform 185"/>
            <p:cNvSpPr>
              <a:spLocks/>
            </p:cNvSpPr>
            <p:nvPr/>
          </p:nvSpPr>
          <p:spPr bwMode="auto">
            <a:xfrm>
              <a:off x="2876" y="1830"/>
              <a:ext cx="310" cy="205"/>
            </a:xfrm>
            <a:custGeom>
              <a:avLst/>
              <a:gdLst>
                <a:gd name="T0" fmla="*/ 310 w 310"/>
                <a:gd name="T1" fmla="*/ 91 h 205"/>
                <a:gd name="T2" fmla="*/ 280 w 310"/>
                <a:gd name="T3" fmla="*/ 68 h 205"/>
                <a:gd name="T4" fmla="*/ 265 w 310"/>
                <a:gd name="T5" fmla="*/ 53 h 205"/>
                <a:gd name="T6" fmla="*/ 250 w 310"/>
                <a:gd name="T7" fmla="*/ 0 h 205"/>
                <a:gd name="T8" fmla="*/ 8 w 310"/>
                <a:gd name="T9" fmla="*/ 8 h 205"/>
                <a:gd name="T10" fmla="*/ 0 w 310"/>
                <a:gd name="T11" fmla="*/ 8 h 205"/>
                <a:gd name="T12" fmla="*/ 8 w 310"/>
                <a:gd name="T13" fmla="*/ 30 h 205"/>
                <a:gd name="T14" fmla="*/ 0 w 310"/>
                <a:gd name="T15" fmla="*/ 61 h 205"/>
                <a:gd name="T16" fmla="*/ 8 w 310"/>
                <a:gd name="T17" fmla="*/ 76 h 205"/>
                <a:gd name="T18" fmla="*/ 30 w 310"/>
                <a:gd name="T19" fmla="*/ 137 h 205"/>
                <a:gd name="T20" fmla="*/ 38 w 310"/>
                <a:gd name="T21" fmla="*/ 137 h 205"/>
                <a:gd name="T22" fmla="*/ 46 w 310"/>
                <a:gd name="T23" fmla="*/ 197 h 205"/>
                <a:gd name="T24" fmla="*/ 235 w 310"/>
                <a:gd name="T25" fmla="*/ 190 h 205"/>
                <a:gd name="T26" fmla="*/ 250 w 310"/>
                <a:gd name="T27" fmla="*/ 205 h 205"/>
                <a:gd name="T28" fmla="*/ 273 w 310"/>
                <a:gd name="T29" fmla="*/ 167 h 205"/>
                <a:gd name="T30" fmla="*/ 265 w 310"/>
                <a:gd name="T31" fmla="*/ 137 h 205"/>
                <a:gd name="T32" fmla="*/ 295 w 310"/>
                <a:gd name="T33" fmla="*/ 129 h 205"/>
                <a:gd name="T34" fmla="*/ 310 w 310"/>
                <a:gd name="T35" fmla="*/ 106 h 205"/>
                <a:gd name="T36" fmla="*/ 310 w 310"/>
                <a:gd name="T37" fmla="*/ 91 h 205"/>
                <a:gd name="T38" fmla="*/ 310 w 310"/>
                <a:gd name="T39" fmla="*/ 99 h 2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0" h="205">
                  <a:moveTo>
                    <a:pt x="310" y="91"/>
                  </a:moveTo>
                  <a:lnTo>
                    <a:pt x="280" y="68"/>
                  </a:lnTo>
                  <a:lnTo>
                    <a:pt x="265" y="53"/>
                  </a:lnTo>
                  <a:lnTo>
                    <a:pt x="250" y="0"/>
                  </a:lnTo>
                  <a:lnTo>
                    <a:pt x="8" y="8"/>
                  </a:lnTo>
                  <a:lnTo>
                    <a:pt x="0" y="8"/>
                  </a:lnTo>
                  <a:lnTo>
                    <a:pt x="8" y="30"/>
                  </a:lnTo>
                  <a:lnTo>
                    <a:pt x="0" y="61"/>
                  </a:lnTo>
                  <a:lnTo>
                    <a:pt x="8" y="76"/>
                  </a:lnTo>
                  <a:lnTo>
                    <a:pt x="30" y="137"/>
                  </a:lnTo>
                  <a:lnTo>
                    <a:pt x="38" y="137"/>
                  </a:lnTo>
                  <a:lnTo>
                    <a:pt x="46" y="197"/>
                  </a:lnTo>
                  <a:lnTo>
                    <a:pt x="235" y="190"/>
                  </a:lnTo>
                  <a:lnTo>
                    <a:pt x="250" y="205"/>
                  </a:lnTo>
                  <a:lnTo>
                    <a:pt x="273" y="167"/>
                  </a:lnTo>
                  <a:lnTo>
                    <a:pt x="265" y="137"/>
                  </a:lnTo>
                  <a:lnTo>
                    <a:pt x="295" y="129"/>
                  </a:lnTo>
                  <a:lnTo>
                    <a:pt x="310" y="106"/>
                  </a:lnTo>
                  <a:lnTo>
                    <a:pt x="310" y="91"/>
                  </a:lnTo>
                  <a:lnTo>
                    <a:pt x="310" y="9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06" name="Freeform 186"/>
            <p:cNvSpPr>
              <a:spLocks/>
            </p:cNvSpPr>
            <p:nvPr/>
          </p:nvSpPr>
          <p:spPr bwMode="auto">
            <a:xfrm>
              <a:off x="2604" y="2050"/>
              <a:ext cx="371" cy="205"/>
            </a:xfrm>
            <a:custGeom>
              <a:avLst/>
              <a:gdLst>
                <a:gd name="T0" fmla="*/ 371 w 371"/>
                <a:gd name="T1" fmla="*/ 205 h 205"/>
                <a:gd name="T2" fmla="*/ 0 w 371"/>
                <a:gd name="T3" fmla="*/ 197 h 205"/>
                <a:gd name="T4" fmla="*/ 7 w 371"/>
                <a:gd name="T5" fmla="*/ 0 h 205"/>
                <a:gd name="T6" fmla="*/ 340 w 371"/>
                <a:gd name="T7" fmla="*/ 15 h 205"/>
                <a:gd name="T8" fmla="*/ 355 w 371"/>
                <a:gd name="T9" fmla="*/ 23 h 205"/>
                <a:gd name="T10" fmla="*/ 355 w 371"/>
                <a:gd name="T11" fmla="*/ 30 h 205"/>
                <a:gd name="T12" fmla="*/ 348 w 371"/>
                <a:gd name="T13" fmla="*/ 46 h 205"/>
                <a:gd name="T14" fmla="*/ 371 w 371"/>
                <a:gd name="T15" fmla="*/ 68 h 205"/>
                <a:gd name="T16" fmla="*/ 371 w 371"/>
                <a:gd name="T17" fmla="*/ 205 h 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1" h="205">
                  <a:moveTo>
                    <a:pt x="371" y="205"/>
                  </a:moveTo>
                  <a:lnTo>
                    <a:pt x="0" y="197"/>
                  </a:lnTo>
                  <a:lnTo>
                    <a:pt x="7" y="0"/>
                  </a:lnTo>
                  <a:lnTo>
                    <a:pt x="340" y="15"/>
                  </a:lnTo>
                  <a:lnTo>
                    <a:pt x="355" y="23"/>
                  </a:lnTo>
                  <a:lnTo>
                    <a:pt x="355" y="30"/>
                  </a:lnTo>
                  <a:lnTo>
                    <a:pt x="348" y="46"/>
                  </a:lnTo>
                  <a:lnTo>
                    <a:pt x="371" y="68"/>
                  </a:lnTo>
                  <a:lnTo>
                    <a:pt x="371" y="205"/>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07" name="Freeform 187"/>
            <p:cNvSpPr>
              <a:spLocks/>
            </p:cNvSpPr>
            <p:nvPr/>
          </p:nvSpPr>
          <p:spPr bwMode="auto">
            <a:xfrm>
              <a:off x="2604" y="2050"/>
              <a:ext cx="371" cy="212"/>
            </a:xfrm>
            <a:custGeom>
              <a:avLst/>
              <a:gdLst>
                <a:gd name="T0" fmla="*/ 371 w 371"/>
                <a:gd name="T1" fmla="*/ 205 h 212"/>
                <a:gd name="T2" fmla="*/ 0 w 371"/>
                <a:gd name="T3" fmla="*/ 197 h 212"/>
                <a:gd name="T4" fmla="*/ 7 w 371"/>
                <a:gd name="T5" fmla="*/ 0 h 212"/>
                <a:gd name="T6" fmla="*/ 340 w 371"/>
                <a:gd name="T7" fmla="*/ 15 h 212"/>
                <a:gd name="T8" fmla="*/ 355 w 371"/>
                <a:gd name="T9" fmla="*/ 23 h 212"/>
                <a:gd name="T10" fmla="*/ 355 w 371"/>
                <a:gd name="T11" fmla="*/ 30 h 212"/>
                <a:gd name="T12" fmla="*/ 348 w 371"/>
                <a:gd name="T13" fmla="*/ 46 h 212"/>
                <a:gd name="T14" fmla="*/ 371 w 371"/>
                <a:gd name="T15" fmla="*/ 68 h 212"/>
                <a:gd name="T16" fmla="*/ 371 w 371"/>
                <a:gd name="T17" fmla="*/ 205 h 212"/>
                <a:gd name="T18" fmla="*/ 371 w 371"/>
                <a:gd name="T19" fmla="*/ 212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1" h="212">
                  <a:moveTo>
                    <a:pt x="371" y="205"/>
                  </a:moveTo>
                  <a:lnTo>
                    <a:pt x="0" y="197"/>
                  </a:lnTo>
                  <a:lnTo>
                    <a:pt x="7" y="0"/>
                  </a:lnTo>
                  <a:lnTo>
                    <a:pt x="340" y="15"/>
                  </a:lnTo>
                  <a:lnTo>
                    <a:pt x="355" y="23"/>
                  </a:lnTo>
                  <a:lnTo>
                    <a:pt x="355" y="30"/>
                  </a:lnTo>
                  <a:lnTo>
                    <a:pt x="348" y="46"/>
                  </a:lnTo>
                  <a:lnTo>
                    <a:pt x="371" y="68"/>
                  </a:lnTo>
                  <a:lnTo>
                    <a:pt x="371" y="205"/>
                  </a:lnTo>
                  <a:lnTo>
                    <a:pt x="371" y="2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08" name="Freeform 188"/>
            <p:cNvSpPr>
              <a:spLocks/>
            </p:cNvSpPr>
            <p:nvPr/>
          </p:nvSpPr>
          <p:spPr bwMode="auto">
            <a:xfrm>
              <a:off x="3239" y="2088"/>
              <a:ext cx="371" cy="190"/>
            </a:xfrm>
            <a:custGeom>
              <a:avLst/>
              <a:gdLst>
                <a:gd name="T0" fmla="*/ 341 w 371"/>
                <a:gd name="T1" fmla="*/ 61 h 190"/>
                <a:gd name="T2" fmla="*/ 333 w 371"/>
                <a:gd name="T3" fmla="*/ 30 h 190"/>
                <a:gd name="T4" fmla="*/ 318 w 371"/>
                <a:gd name="T5" fmla="*/ 15 h 190"/>
                <a:gd name="T6" fmla="*/ 296 w 371"/>
                <a:gd name="T7" fmla="*/ 23 h 190"/>
                <a:gd name="T8" fmla="*/ 280 w 371"/>
                <a:gd name="T9" fmla="*/ 23 h 190"/>
                <a:gd name="T10" fmla="*/ 250 w 371"/>
                <a:gd name="T11" fmla="*/ 15 h 190"/>
                <a:gd name="T12" fmla="*/ 235 w 371"/>
                <a:gd name="T13" fmla="*/ 0 h 190"/>
                <a:gd name="T14" fmla="*/ 220 w 371"/>
                <a:gd name="T15" fmla="*/ 0 h 190"/>
                <a:gd name="T16" fmla="*/ 220 w 371"/>
                <a:gd name="T17" fmla="*/ 23 h 190"/>
                <a:gd name="T18" fmla="*/ 190 w 371"/>
                <a:gd name="T19" fmla="*/ 30 h 190"/>
                <a:gd name="T20" fmla="*/ 190 w 371"/>
                <a:gd name="T21" fmla="*/ 38 h 190"/>
                <a:gd name="T22" fmla="*/ 167 w 371"/>
                <a:gd name="T23" fmla="*/ 83 h 190"/>
                <a:gd name="T24" fmla="*/ 144 w 371"/>
                <a:gd name="T25" fmla="*/ 68 h 190"/>
                <a:gd name="T26" fmla="*/ 137 w 371"/>
                <a:gd name="T27" fmla="*/ 91 h 190"/>
                <a:gd name="T28" fmla="*/ 129 w 371"/>
                <a:gd name="T29" fmla="*/ 83 h 190"/>
                <a:gd name="T30" fmla="*/ 114 w 371"/>
                <a:gd name="T31" fmla="*/ 99 h 190"/>
                <a:gd name="T32" fmla="*/ 91 w 371"/>
                <a:gd name="T33" fmla="*/ 83 h 190"/>
                <a:gd name="T34" fmla="*/ 91 w 371"/>
                <a:gd name="T35" fmla="*/ 99 h 190"/>
                <a:gd name="T36" fmla="*/ 76 w 371"/>
                <a:gd name="T37" fmla="*/ 91 h 190"/>
                <a:gd name="T38" fmla="*/ 69 w 371"/>
                <a:gd name="T39" fmla="*/ 99 h 190"/>
                <a:gd name="T40" fmla="*/ 69 w 371"/>
                <a:gd name="T41" fmla="*/ 121 h 190"/>
                <a:gd name="T42" fmla="*/ 46 w 371"/>
                <a:gd name="T43" fmla="*/ 129 h 190"/>
                <a:gd name="T44" fmla="*/ 46 w 371"/>
                <a:gd name="T45" fmla="*/ 152 h 190"/>
                <a:gd name="T46" fmla="*/ 23 w 371"/>
                <a:gd name="T47" fmla="*/ 144 h 190"/>
                <a:gd name="T48" fmla="*/ 16 w 371"/>
                <a:gd name="T49" fmla="*/ 159 h 190"/>
                <a:gd name="T50" fmla="*/ 16 w 371"/>
                <a:gd name="T51" fmla="*/ 174 h 190"/>
                <a:gd name="T52" fmla="*/ 0 w 371"/>
                <a:gd name="T53" fmla="*/ 190 h 190"/>
                <a:gd name="T54" fmla="*/ 76 w 371"/>
                <a:gd name="T55" fmla="*/ 182 h 190"/>
                <a:gd name="T56" fmla="*/ 69 w 371"/>
                <a:gd name="T57" fmla="*/ 174 h 190"/>
                <a:gd name="T58" fmla="*/ 296 w 371"/>
                <a:gd name="T59" fmla="*/ 152 h 190"/>
                <a:gd name="T60" fmla="*/ 318 w 371"/>
                <a:gd name="T61" fmla="*/ 144 h 190"/>
                <a:gd name="T62" fmla="*/ 371 w 371"/>
                <a:gd name="T63" fmla="*/ 83 h 190"/>
                <a:gd name="T64" fmla="*/ 341 w 371"/>
                <a:gd name="T65" fmla="*/ 61 h 1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1" h="190">
                  <a:moveTo>
                    <a:pt x="341" y="61"/>
                  </a:moveTo>
                  <a:lnTo>
                    <a:pt x="333" y="30"/>
                  </a:lnTo>
                  <a:lnTo>
                    <a:pt x="318" y="15"/>
                  </a:lnTo>
                  <a:lnTo>
                    <a:pt x="296" y="23"/>
                  </a:lnTo>
                  <a:lnTo>
                    <a:pt x="280" y="23"/>
                  </a:lnTo>
                  <a:lnTo>
                    <a:pt x="250" y="15"/>
                  </a:lnTo>
                  <a:lnTo>
                    <a:pt x="235" y="0"/>
                  </a:lnTo>
                  <a:lnTo>
                    <a:pt x="220" y="0"/>
                  </a:lnTo>
                  <a:lnTo>
                    <a:pt x="220" y="23"/>
                  </a:lnTo>
                  <a:lnTo>
                    <a:pt x="190" y="30"/>
                  </a:lnTo>
                  <a:lnTo>
                    <a:pt x="190" y="38"/>
                  </a:lnTo>
                  <a:lnTo>
                    <a:pt x="167" y="83"/>
                  </a:lnTo>
                  <a:lnTo>
                    <a:pt x="144" y="68"/>
                  </a:lnTo>
                  <a:lnTo>
                    <a:pt x="137" y="91"/>
                  </a:lnTo>
                  <a:lnTo>
                    <a:pt x="129" y="83"/>
                  </a:lnTo>
                  <a:lnTo>
                    <a:pt x="114" y="99"/>
                  </a:lnTo>
                  <a:lnTo>
                    <a:pt x="91" y="83"/>
                  </a:lnTo>
                  <a:lnTo>
                    <a:pt x="91" y="99"/>
                  </a:lnTo>
                  <a:lnTo>
                    <a:pt x="76" y="91"/>
                  </a:lnTo>
                  <a:lnTo>
                    <a:pt x="69" y="99"/>
                  </a:lnTo>
                  <a:lnTo>
                    <a:pt x="69" y="121"/>
                  </a:lnTo>
                  <a:lnTo>
                    <a:pt x="46" y="129"/>
                  </a:lnTo>
                  <a:lnTo>
                    <a:pt x="46" y="152"/>
                  </a:lnTo>
                  <a:lnTo>
                    <a:pt x="23" y="144"/>
                  </a:lnTo>
                  <a:lnTo>
                    <a:pt x="16" y="159"/>
                  </a:lnTo>
                  <a:lnTo>
                    <a:pt x="16" y="174"/>
                  </a:lnTo>
                  <a:lnTo>
                    <a:pt x="0" y="190"/>
                  </a:lnTo>
                  <a:lnTo>
                    <a:pt x="76" y="182"/>
                  </a:lnTo>
                  <a:lnTo>
                    <a:pt x="69" y="174"/>
                  </a:lnTo>
                  <a:lnTo>
                    <a:pt x="296" y="152"/>
                  </a:lnTo>
                  <a:lnTo>
                    <a:pt x="318" y="144"/>
                  </a:lnTo>
                  <a:lnTo>
                    <a:pt x="371" y="83"/>
                  </a:lnTo>
                  <a:lnTo>
                    <a:pt x="341" y="61"/>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09" name="Freeform 189"/>
            <p:cNvSpPr>
              <a:spLocks/>
            </p:cNvSpPr>
            <p:nvPr/>
          </p:nvSpPr>
          <p:spPr bwMode="auto">
            <a:xfrm>
              <a:off x="3239" y="2088"/>
              <a:ext cx="371" cy="190"/>
            </a:xfrm>
            <a:custGeom>
              <a:avLst/>
              <a:gdLst>
                <a:gd name="T0" fmla="*/ 341 w 371"/>
                <a:gd name="T1" fmla="*/ 61 h 190"/>
                <a:gd name="T2" fmla="*/ 333 w 371"/>
                <a:gd name="T3" fmla="*/ 30 h 190"/>
                <a:gd name="T4" fmla="*/ 318 w 371"/>
                <a:gd name="T5" fmla="*/ 15 h 190"/>
                <a:gd name="T6" fmla="*/ 296 w 371"/>
                <a:gd name="T7" fmla="*/ 23 h 190"/>
                <a:gd name="T8" fmla="*/ 280 w 371"/>
                <a:gd name="T9" fmla="*/ 23 h 190"/>
                <a:gd name="T10" fmla="*/ 250 w 371"/>
                <a:gd name="T11" fmla="*/ 15 h 190"/>
                <a:gd name="T12" fmla="*/ 235 w 371"/>
                <a:gd name="T13" fmla="*/ 0 h 190"/>
                <a:gd name="T14" fmla="*/ 220 w 371"/>
                <a:gd name="T15" fmla="*/ 0 h 190"/>
                <a:gd name="T16" fmla="*/ 220 w 371"/>
                <a:gd name="T17" fmla="*/ 23 h 190"/>
                <a:gd name="T18" fmla="*/ 190 w 371"/>
                <a:gd name="T19" fmla="*/ 30 h 190"/>
                <a:gd name="T20" fmla="*/ 190 w 371"/>
                <a:gd name="T21" fmla="*/ 38 h 190"/>
                <a:gd name="T22" fmla="*/ 167 w 371"/>
                <a:gd name="T23" fmla="*/ 83 h 190"/>
                <a:gd name="T24" fmla="*/ 144 w 371"/>
                <a:gd name="T25" fmla="*/ 68 h 190"/>
                <a:gd name="T26" fmla="*/ 137 w 371"/>
                <a:gd name="T27" fmla="*/ 91 h 190"/>
                <a:gd name="T28" fmla="*/ 129 w 371"/>
                <a:gd name="T29" fmla="*/ 83 h 190"/>
                <a:gd name="T30" fmla="*/ 114 w 371"/>
                <a:gd name="T31" fmla="*/ 99 h 190"/>
                <a:gd name="T32" fmla="*/ 91 w 371"/>
                <a:gd name="T33" fmla="*/ 83 h 190"/>
                <a:gd name="T34" fmla="*/ 91 w 371"/>
                <a:gd name="T35" fmla="*/ 99 h 190"/>
                <a:gd name="T36" fmla="*/ 76 w 371"/>
                <a:gd name="T37" fmla="*/ 91 h 190"/>
                <a:gd name="T38" fmla="*/ 69 w 371"/>
                <a:gd name="T39" fmla="*/ 99 h 190"/>
                <a:gd name="T40" fmla="*/ 69 w 371"/>
                <a:gd name="T41" fmla="*/ 121 h 190"/>
                <a:gd name="T42" fmla="*/ 46 w 371"/>
                <a:gd name="T43" fmla="*/ 129 h 190"/>
                <a:gd name="T44" fmla="*/ 46 w 371"/>
                <a:gd name="T45" fmla="*/ 152 h 190"/>
                <a:gd name="T46" fmla="*/ 23 w 371"/>
                <a:gd name="T47" fmla="*/ 144 h 190"/>
                <a:gd name="T48" fmla="*/ 16 w 371"/>
                <a:gd name="T49" fmla="*/ 159 h 190"/>
                <a:gd name="T50" fmla="*/ 16 w 371"/>
                <a:gd name="T51" fmla="*/ 174 h 190"/>
                <a:gd name="T52" fmla="*/ 0 w 371"/>
                <a:gd name="T53" fmla="*/ 190 h 190"/>
                <a:gd name="T54" fmla="*/ 76 w 371"/>
                <a:gd name="T55" fmla="*/ 182 h 190"/>
                <a:gd name="T56" fmla="*/ 69 w 371"/>
                <a:gd name="T57" fmla="*/ 174 h 190"/>
                <a:gd name="T58" fmla="*/ 296 w 371"/>
                <a:gd name="T59" fmla="*/ 152 h 190"/>
                <a:gd name="T60" fmla="*/ 318 w 371"/>
                <a:gd name="T61" fmla="*/ 144 h 190"/>
                <a:gd name="T62" fmla="*/ 371 w 371"/>
                <a:gd name="T63" fmla="*/ 83 h 190"/>
                <a:gd name="T64" fmla="*/ 341 w 371"/>
                <a:gd name="T65" fmla="*/ 61 h 190"/>
                <a:gd name="T66" fmla="*/ 341 w 371"/>
                <a:gd name="T67" fmla="*/ 68 h 1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1" h="190">
                  <a:moveTo>
                    <a:pt x="341" y="61"/>
                  </a:moveTo>
                  <a:lnTo>
                    <a:pt x="333" y="30"/>
                  </a:lnTo>
                  <a:lnTo>
                    <a:pt x="318" y="15"/>
                  </a:lnTo>
                  <a:lnTo>
                    <a:pt x="296" y="23"/>
                  </a:lnTo>
                  <a:lnTo>
                    <a:pt x="280" y="23"/>
                  </a:lnTo>
                  <a:lnTo>
                    <a:pt x="250" y="15"/>
                  </a:lnTo>
                  <a:lnTo>
                    <a:pt x="235" y="0"/>
                  </a:lnTo>
                  <a:lnTo>
                    <a:pt x="220" y="0"/>
                  </a:lnTo>
                  <a:lnTo>
                    <a:pt x="220" y="23"/>
                  </a:lnTo>
                  <a:lnTo>
                    <a:pt x="190" y="30"/>
                  </a:lnTo>
                  <a:lnTo>
                    <a:pt x="190" y="38"/>
                  </a:lnTo>
                  <a:lnTo>
                    <a:pt x="167" y="83"/>
                  </a:lnTo>
                  <a:lnTo>
                    <a:pt x="144" y="68"/>
                  </a:lnTo>
                  <a:lnTo>
                    <a:pt x="137" y="91"/>
                  </a:lnTo>
                  <a:lnTo>
                    <a:pt x="129" y="83"/>
                  </a:lnTo>
                  <a:lnTo>
                    <a:pt x="114" y="99"/>
                  </a:lnTo>
                  <a:lnTo>
                    <a:pt x="91" y="83"/>
                  </a:lnTo>
                  <a:lnTo>
                    <a:pt x="91" y="99"/>
                  </a:lnTo>
                  <a:lnTo>
                    <a:pt x="76" y="91"/>
                  </a:lnTo>
                  <a:lnTo>
                    <a:pt x="69" y="99"/>
                  </a:lnTo>
                  <a:lnTo>
                    <a:pt x="69" y="121"/>
                  </a:lnTo>
                  <a:lnTo>
                    <a:pt x="46" y="129"/>
                  </a:lnTo>
                  <a:lnTo>
                    <a:pt x="46" y="152"/>
                  </a:lnTo>
                  <a:lnTo>
                    <a:pt x="23" y="144"/>
                  </a:lnTo>
                  <a:lnTo>
                    <a:pt x="16" y="159"/>
                  </a:lnTo>
                  <a:lnTo>
                    <a:pt x="16" y="174"/>
                  </a:lnTo>
                  <a:lnTo>
                    <a:pt x="0" y="190"/>
                  </a:lnTo>
                  <a:lnTo>
                    <a:pt x="76" y="182"/>
                  </a:lnTo>
                  <a:lnTo>
                    <a:pt x="69" y="174"/>
                  </a:lnTo>
                  <a:lnTo>
                    <a:pt x="296" y="152"/>
                  </a:lnTo>
                  <a:lnTo>
                    <a:pt x="318" y="144"/>
                  </a:lnTo>
                  <a:lnTo>
                    <a:pt x="371" y="83"/>
                  </a:lnTo>
                  <a:lnTo>
                    <a:pt x="341" y="61"/>
                  </a:lnTo>
                  <a:lnTo>
                    <a:pt x="341" y="6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10" name="Freeform 190"/>
            <p:cNvSpPr>
              <a:spLocks/>
            </p:cNvSpPr>
            <p:nvPr/>
          </p:nvSpPr>
          <p:spPr bwMode="auto">
            <a:xfrm>
              <a:off x="3012" y="2505"/>
              <a:ext cx="280" cy="250"/>
            </a:xfrm>
            <a:custGeom>
              <a:avLst/>
              <a:gdLst>
                <a:gd name="T0" fmla="*/ 250 w 280"/>
                <a:gd name="T1" fmla="*/ 228 h 250"/>
                <a:gd name="T2" fmla="*/ 258 w 280"/>
                <a:gd name="T3" fmla="*/ 213 h 250"/>
                <a:gd name="T4" fmla="*/ 273 w 280"/>
                <a:gd name="T5" fmla="*/ 175 h 250"/>
                <a:gd name="T6" fmla="*/ 235 w 280"/>
                <a:gd name="T7" fmla="*/ 190 h 250"/>
                <a:gd name="T8" fmla="*/ 243 w 280"/>
                <a:gd name="T9" fmla="*/ 175 h 250"/>
                <a:gd name="T10" fmla="*/ 205 w 280"/>
                <a:gd name="T11" fmla="*/ 182 h 250"/>
                <a:gd name="T12" fmla="*/ 250 w 280"/>
                <a:gd name="T13" fmla="*/ 175 h 250"/>
                <a:gd name="T14" fmla="*/ 235 w 280"/>
                <a:gd name="T15" fmla="*/ 122 h 250"/>
                <a:gd name="T16" fmla="*/ 129 w 280"/>
                <a:gd name="T17" fmla="*/ 114 h 250"/>
                <a:gd name="T18" fmla="*/ 137 w 280"/>
                <a:gd name="T19" fmla="*/ 91 h 250"/>
                <a:gd name="T20" fmla="*/ 144 w 280"/>
                <a:gd name="T21" fmla="*/ 76 h 250"/>
                <a:gd name="T22" fmla="*/ 152 w 280"/>
                <a:gd name="T23" fmla="*/ 53 h 250"/>
                <a:gd name="T24" fmla="*/ 159 w 280"/>
                <a:gd name="T25" fmla="*/ 31 h 250"/>
                <a:gd name="T26" fmla="*/ 159 w 280"/>
                <a:gd name="T27" fmla="*/ 23 h 250"/>
                <a:gd name="T28" fmla="*/ 152 w 280"/>
                <a:gd name="T29" fmla="*/ 0 h 250"/>
                <a:gd name="T30" fmla="*/ 0 w 280"/>
                <a:gd name="T31" fmla="*/ 68 h 250"/>
                <a:gd name="T32" fmla="*/ 16 w 280"/>
                <a:gd name="T33" fmla="*/ 197 h 250"/>
                <a:gd name="T34" fmla="*/ 53 w 280"/>
                <a:gd name="T35" fmla="*/ 213 h 250"/>
                <a:gd name="T36" fmla="*/ 137 w 280"/>
                <a:gd name="T37" fmla="*/ 220 h 250"/>
                <a:gd name="T38" fmla="*/ 121 w 280"/>
                <a:gd name="T39" fmla="*/ 205 h 250"/>
                <a:gd name="T40" fmla="*/ 137 w 280"/>
                <a:gd name="T41" fmla="*/ 213 h 250"/>
                <a:gd name="T42" fmla="*/ 159 w 280"/>
                <a:gd name="T43" fmla="*/ 228 h 250"/>
                <a:gd name="T44" fmla="*/ 159 w 280"/>
                <a:gd name="T45" fmla="*/ 235 h 250"/>
                <a:gd name="T46" fmla="*/ 159 w 280"/>
                <a:gd name="T47" fmla="*/ 243 h 250"/>
                <a:gd name="T48" fmla="*/ 205 w 280"/>
                <a:gd name="T49" fmla="*/ 235 h 250"/>
                <a:gd name="T50" fmla="*/ 227 w 280"/>
                <a:gd name="T51" fmla="*/ 243 h 250"/>
                <a:gd name="T52" fmla="*/ 212 w 280"/>
                <a:gd name="T53" fmla="*/ 220 h 250"/>
                <a:gd name="T54" fmla="*/ 212 w 280"/>
                <a:gd name="T55" fmla="*/ 197 h 250"/>
                <a:gd name="T56" fmla="*/ 227 w 280"/>
                <a:gd name="T57" fmla="*/ 220 h 250"/>
                <a:gd name="T58" fmla="*/ 243 w 280"/>
                <a:gd name="T59" fmla="*/ 235 h 250"/>
                <a:gd name="T60" fmla="*/ 265 w 280"/>
                <a:gd name="T61" fmla="*/ 243 h 250"/>
                <a:gd name="T62" fmla="*/ 280 w 280"/>
                <a:gd name="T63" fmla="*/ 250 h 2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0" h="250">
                  <a:moveTo>
                    <a:pt x="280" y="235"/>
                  </a:moveTo>
                  <a:lnTo>
                    <a:pt x="250" y="228"/>
                  </a:lnTo>
                  <a:lnTo>
                    <a:pt x="243" y="205"/>
                  </a:lnTo>
                  <a:lnTo>
                    <a:pt x="258" y="213"/>
                  </a:lnTo>
                  <a:lnTo>
                    <a:pt x="265" y="205"/>
                  </a:lnTo>
                  <a:lnTo>
                    <a:pt x="273" y="175"/>
                  </a:lnTo>
                  <a:lnTo>
                    <a:pt x="243" y="197"/>
                  </a:lnTo>
                  <a:lnTo>
                    <a:pt x="235" y="190"/>
                  </a:lnTo>
                  <a:lnTo>
                    <a:pt x="243" y="182"/>
                  </a:lnTo>
                  <a:lnTo>
                    <a:pt x="243" y="175"/>
                  </a:lnTo>
                  <a:lnTo>
                    <a:pt x="220" y="190"/>
                  </a:lnTo>
                  <a:lnTo>
                    <a:pt x="205" y="182"/>
                  </a:lnTo>
                  <a:lnTo>
                    <a:pt x="212" y="167"/>
                  </a:lnTo>
                  <a:lnTo>
                    <a:pt x="250" y="175"/>
                  </a:lnTo>
                  <a:lnTo>
                    <a:pt x="235" y="144"/>
                  </a:lnTo>
                  <a:lnTo>
                    <a:pt x="235" y="122"/>
                  </a:lnTo>
                  <a:lnTo>
                    <a:pt x="137" y="129"/>
                  </a:lnTo>
                  <a:lnTo>
                    <a:pt x="129" y="114"/>
                  </a:lnTo>
                  <a:lnTo>
                    <a:pt x="144" y="91"/>
                  </a:lnTo>
                  <a:lnTo>
                    <a:pt x="137" y="91"/>
                  </a:lnTo>
                  <a:lnTo>
                    <a:pt x="152" y="84"/>
                  </a:lnTo>
                  <a:lnTo>
                    <a:pt x="144" y="76"/>
                  </a:lnTo>
                  <a:lnTo>
                    <a:pt x="167" y="53"/>
                  </a:lnTo>
                  <a:lnTo>
                    <a:pt x="152" y="53"/>
                  </a:lnTo>
                  <a:lnTo>
                    <a:pt x="167" y="38"/>
                  </a:lnTo>
                  <a:lnTo>
                    <a:pt x="159" y="31"/>
                  </a:lnTo>
                  <a:lnTo>
                    <a:pt x="167" y="31"/>
                  </a:lnTo>
                  <a:lnTo>
                    <a:pt x="159" y="23"/>
                  </a:lnTo>
                  <a:lnTo>
                    <a:pt x="152" y="23"/>
                  </a:lnTo>
                  <a:lnTo>
                    <a:pt x="152" y="0"/>
                  </a:lnTo>
                  <a:lnTo>
                    <a:pt x="0" y="8"/>
                  </a:lnTo>
                  <a:lnTo>
                    <a:pt x="0" y="68"/>
                  </a:lnTo>
                  <a:lnTo>
                    <a:pt x="31" y="129"/>
                  </a:lnTo>
                  <a:lnTo>
                    <a:pt x="16" y="197"/>
                  </a:lnTo>
                  <a:lnTo>
                    <a:pt x="16" y="220"/>
                  </a:lnTo>
                  <a:lnTo>
                    <a:pt x="53" y="213"/>
                  </a:lnTo>
                  <a:lnTo>
                    <a:pt x="129" y="228"/>
                  </a:lnTo>
                  <a:lnTo>
                    <a:pt x="137" y="220"/>
                  </a:lnTo>
                  <a:lnTo>
                    <a:pt x="106" y="213"/>
                  </a:lnTo>
                  <a:lnTo>
                    <a:pt x="121" y="205"/>
                  </a:lnTo>
                  <a:lnTo>
                    <a:pt x="121" y="213"/>
                  </a:lnTo>
                  <a:lnTo>
                    <a:pt x="137" y="213"/>
                  </a:lnTo>
                  <a:lnTo>
                    <a:pt x="144" y="228"/>
                  </a:lnTo>
                  <a:lnTo>
                    <a:pt x="159" y="228"/>
                  </a:lnTo>
                  <a:lnTo>
                    <a:pt x="167" y="243"/>
                  </a:lnTo>
                  <a:lnTo>
                    <a:pt x="159" y="235"/>
                  </a:lnTo>
                  <a:lnTo>
                    <a:pt x="152" y="235"/>
                  </a:lnTo>
                  <a:lnTo>
                    <a:pt x="159" y="243"/>
                  </a:lnTo>
                  <a:lnTo>
                    <a:pt x="182" y="250"/>
                  </a:lnTo>
                  <a:lnTo>
                    <a:pt x="205" y="235"/>
                  </a:lnTo>
                  <a:lnTo>
                    <a:pt x="220" y="250"/>
                  </a:lnTo>
                  <a:lnTo>
                    <a:pt x="227" y="243"/>
                  </a:lnTo>
                  <a:lnTo>
                    <a:pt x="227" y="228"/>
                  </a:lnTo>
                  <a:lnTo>
                    <a:pt x="212" y="220"/>
                  </a:lnTo>
                  <a:lnTo>
                    <a:pt x="205" y="213"/>
                  </a:lnTo>
                  <a:lnTo>
                    <a:pt x="212" y="197"/>
                  </a:lnTo>
                  <a:lnTo>
                    <a:pt x="220" y="220"/>
                  </a:lnTo>
                  <a:lnTo>
                    <a:pt x="227" y="220"/>
                  </a:lnTo>
                  <a:lnTo>
                    <a:pt x="227" y="213"/>
                  </a:lnTo>
                  <a:lnTo>
                    <a:pt x="243" y="235"/>
                  </a:lnTo>
                  <a:lnTo>
                    <a:pt x="250" y="228"/>
                  </a:lnTo>
                  <a:lnTo>
                    <a:pt x="265" y="243"/>
                  </a:lnTo>
                  <a:lnTo>
                    <a:pt x="273" y="243"/>
                  </a:lnTo>
                  <a:lnTo>
                    <a:pt x="280" y="250"/>
                  </a:lnTo>
                  <a:lnTo>
                    <a:pt x="280" y="235"/>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11" name="Freeform 191"/>
            <p:cNvSpPr>
              <a:spLocks/>
            </p:cNvSpPr>
            <p:nvPr/>
          </p:nvSpPr>
          <p:spPr bwMode="auto">
            <a:xfrm>
              <a:off x="3012" y="2505"/>
              <a:ext cx="280" cy="250"/>
            </a:xfrm>
            <a:custGeom>
              <a:avLst/>
              <a:gdLst>
                <a:gd name="T0" fmla="*/ 250 w 280"/>
                <a:gd name="T1" fmla="*/ 228 h 250"/>
                <a:gd name="T2" fmla="*/ 258 w 280"/>
                <a:gd name="T3" fmla="*/ 213 h 250"/>
                <a:gd name="T4" fmla="*/ 273 w 280"/>
                <a:gd name="T5" fmla="*/ 175 h 250"/>
                <a:gd name="T6" fmla="*/ 235 w 280"/>
                <a:gd name="T7" fmla="*/ 190 h 250"/>
                <a:gd name="T8" fmla="*/ 243 w 280"/>
                <a:gd name="T9" fmla="*/ 175 h 250"/>
                <a:gd name="T10" fmla="*/ 205 w 280"/>
                <a:gd name="T11" fmla="*/ 182 h 250"/>
                <a:gd name="T12" fmla="*/ 250 w 280"/>
                <a:gd name="T13" fmla="*/ 175 h 250"/>
                <a:gd name="T14" fmla="*/ 235 w 280"/>
                <a:gd name="T15" fmla="*/ 122 h 250"/>
                <a:gd name="T16" fmla="*/ 129 w 280"/>
                <a:gd name="T17" fmla="*/ 114 h 250"/>
                <a:gd name="T18" fmla="*/ 137 w 280"/>
                <a:gd name="T19" fmla="*/ 91 h 250"/>
                <a:gd name="T20" fmla="*/ 144 w 280"/>
                <a:gd name="T21" fmla="*/ 76 h 250"/>
                <a:gd name="T22" fmla="*/ 152 w 280"/>
                <a:gd name="T23" fmla="*/ 53 h 250"/>
                <a:gd name="T24" fmla="*/ 159 w 280"/>
                <a:gd name="T25" fmla="*/ 31 h 250"/>
                <a:gd name="T26" fmla="*/ 159 w 280"/>
                <a:gd name="T27" fmla="*/ 23 h 250"/>
                <a:gd name="T28" fmla="*/ 152 w 280"/>
                <a:gd name="T29" fmla="*/ 0 h 250"/>
                <a:gd name="T30" fmla="*/ 0 w 280"/>
                <a:gd name="T31" fmla="*/ 68 h 250"/>
                <a:gd name="T32" fmla="*/ 16 w 280"/>
                <a:gd name="T33" fmla="*/ 197 h 250"/>
                <a:gd name="T34" fmla="*/ 53 w 280"/>
                <a:gd name="T35" fmla="*/ 213 h 250"/>
                <a:gd name="T36" fmla="*/ 137 w 280"/>
                <a:gd name="T37" fmla="*/ 220 h 250"/>
                <a:gd name="T38" fmla="*/ 121 w 280"/>
                <a:gd name="T39" fmla="*/ 205 h 250"/>
                <a:gd name="T40" fmla="*/ 137 w 280"/>
                <a:gd name="T41" fmla="*/ 213 h 250"/>
                <a:gd name="T42" fmla="*/ 159 w 280"/>
                <a:gd name="T43" fmla="*/ 228 h 250"/>
                <a:gd name="T44" fmla="*/ 159 w 280"/>
                <a:gd name="T45" fmla="*/ 235 h 250"/>
                <a:gd name="T46" fmla="*/ 159 w 280"/>
                <a:gd name="T47" fmla="*/ 243 h 250"/>
                <a:gd name="T48" fmla="*/ 205 w 280"/>
                <a:gd name="T49" fmla="*/ 235 h 250"/>
                <a:gd name="T50" fmla="*/ 227 w 280"/>
                <a:gd name="T51" fmla="*/ 243 h 250"/>
                <a:gd name="T52" fmla="*/ 212 w 280"/>
                <a:gd name="T53" fmla="*/ 220 h 250"/>
                <a:gd name="T54" fmla="*/ 212 w 280"/>
                <a:gd name="T55" fmla="*/ 197 h 250"/>
                <a:gd name="T56" fmla="*/ 227 w 280"/>
                <a:gd name="T57" fmla="*/ 220 h 250"/>
                <a:gd name="T58" fmla="*/ 243 w 280"/>
                <a:gd name="T59" fmla="*/ 235 h 250"/>
                <a:gd name="T60" fmla="*/ 265 w 280"/>
                <a:gd name="T61" fmla="*/ 243 h 250"/>
                <a:gd name="T62" fmla="*/ 280 w 280"/>
                <a:gd name="T63" fmla="*/ 250 h 250"/>
                <a:gd name="T64" fmla="*/ 280 w 280"/>
                <a:gd name="T65" fmla="*/ 243 h 2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0" h="250">
                  <a:moveTo>
                    <a:pt x="280" y="235"/>
                  </a:moveTo>
                  <a:lnTo>
                    <a:pt x="250" y="228"/>
                  </a:lnTo>
                  <a:lnTo>
                    <a:pt x="243" y="205"/>
                  </a:lnTo>
                  <a:lnTo>
                    <a:pt x="258" y="213"/>
                  </a:lnTo>
                  <a:lnTo>
                    <a:pt x="265" y="205"/>
                  </a:lnTo>
                  <a:lnTo>
                    <a:pt x="273" y="175"/>
                  </a:lnTo>
                  <a:lnTo>
                    <a:pt x="243" y="197"/>
                  </a:lnTo>
                  <a:lnTo>
                    <a:pt x="235" y="190"/>
                  </a:lnTo>
                  <a:lnTo>
                    <a:pt x="243" y="182"/>
                  </a:lnTo>
                  <a:lnTo>
                    <a:pt x="243" y="175"/>
                  </a:lnTo>
                  <a:lnTo>
                    <a:pt x="220" y="190"/>
                  </a:lnTo>
                  <a:lnTo>
                    <a:pt x="205" y="182"/>
                  </a:lnTo>
                  <a:lnTo>
                    <a:pt x="212" y="167"/>
                  </a:lnTo>
                  <a:lnTo>
                    <a:pt x="250" y="175"/>
                  </a:lnTo>
                  <a:lnTo>
                    <a:pt x="235" y="144"/>
                  </a:lnTo>
                  <a:lnTo>
                    <a:pt x="235" y="122"/>
                  </a:lnTo>
                  <a:lnTo>
                    <a:pt x="137" y="129"/>
                  </a:lnTo>
                  <a:lnTo>
                    <a:pt x="129" y="114"/>
                  </a:lnTo>
                  <a:lnTo>
                    <a:pt x="144" y="91"/>
                  </a:lnTo>
                  <a:lnTo>
                    <a:pt x="137" y="91"/>
                  </a:lnTo>
                  <a:lnTo>
                    <a:pt x="152" y="84"/>
                  </a:lnTo>
                  <a:lnTo>
                    <a:pt x="144" y="76"/>
                  </a:lnTo>
                  <a:lnTo>
                    <a:pt x="167" y="53"/>
                  </a:lnTo>
                  <a:lnTo>
                    <a:pt x="152" y="53"/>
                  </a:lnTo>
                  <a:lnTo>
                    <a:pt x="167" y="38"/>
                  </a:lnTo>
                  <a:lnTo>
                    <a:pt x="159" y="31"/>
                  </a:lnTo>
                  <a:lnTo>
                    <a:pt x="167" y="31"/>
                  </a:lnTo>
                  <a:lnTo>
                    <a:pt x="159" y="23"/>
                  </a:lnTo>
                  <a:lnTo>
                    <a:pt x="152" y="23"/>
                  </a:lnTo>
                  <a:lnTo>
                    <a:pt x="152" y="0"/>
                  </a:lnTo>
                  <a:lnTo>
                    <a:pt x="0" y="8"/>
                  </a:lnTo>
                  <a:lnTo>
                    <a:pt x="0" y="68"/>
                  </a:lnTo>
                  <a:lnTo>
                    <a:pt x="31" y="129"/>
                  </a:lnTo>
                  <a:lnTo>
                    <a:pt x="16" y="197"/>
                  </a:lnTo>
                  <a:lnTo>
                    <a:pt x="16" y="220"/>
                  </a:lnTo>
                  <a:lnTo>
                    <a:pt x="53" y="213"/>
                  </a:lnTo>
                  <a:lnTo>
                    <a:pt x="129" y="228"/>
                  </a:lnTo>
                  <a:lnTo>
                    <a:pt x="137" y="220"/>
                  </a:lnTo>
                  <a:lnTo>
                    <a:pt x="106" y="213"/>
                  </a:lnTo>
                  <a:lnTo>
                    <a:pt x="121" y="205"/>
                  </a:lnTo>
                  <a:lnTo>
                    <a:pt x="121" y="213"/>
                  </a:lnTo>
                  <a:lnTo>
                    <a:pt x="137" y="213"/>
                  </a:lnTo>
                  <a:lnTo>
                    <a:pt x="144" y="228"/>
                  </a:lnTo>
                  <a:lnTo>
                    <a:pt x="159" y="228"/>
                  </a:lnTo>
                  <a:lnTo>
                    <a:pt x="167" y="243"/>
                  </a:lnTo>
                  <a:lnTo>
                    <a:pt x="159" y="235"/>
                  </a:lnTo>
                  <a:lnTo>
                    <a:pt x="152" y="235"/>
                  </a:lnTo>
                  <a:lnTo>
                    <a:pt x="159" y="243"/>
                  </a:lnTo>
                  <a:lnTo>
                    <a:pt x="182" y="250"/>
                  </a:lnTo>
                  <a:lnTo>
                    <a:pt x="205" y="235"/>
                  </a:lnTo>
                  <a:lnTo>
                    <a:pt x="220" y="250"/>
                  </a:lnTo>
                  <a:lnTo>
                    <a:pt x="227" y="243"/>
                  </a:lnTo>
                  <a:lnTo>
                    <a:pt x="227" y="228"/>
                  </a:lnTo>
                  <a:lnTo>
                    <a:pt x="212" y="220"/>
                  </a:lnTo>
                  <a:lnTo>
                    <a:pt x="205" y="213"/>
                  </a:lnTo>
                  <a:lnTo>
                    <a:pt x="212" y="197"/>
                  </a:lnTo>
                  <a:lnTo>
                    <a:pt x="220" y="220"/>
                  </a:lnTo>
                  <a:lnTo>
                    <a:pt x="227" y="220"/>
                  </a:lnTo>
                  <a:lnTo>
                    <a:pt x="227" y="213"/>
                  </a:lnTo>
                  <a:lnTo>
                    <a:pt x="243" y="235"/>
                  </a:lnTo>
                  <a:lnTo>
                    <a:pt x="250" y="228"/>
                  </a:lnTo>
                  <a:lnTo>
                    <a:pt x="265" y="243"/>
                  </a:lnTo>
                  <a:lnTo>
                    <a:pt x="273" y="243"/>
                  </a:lnTo>
                  <a:lnTo>
                    <a:pt x="280" y="250"/>
                  </a:lnTo>
                  <a:lnTo>
                    <a:pt x="280" y="235"/>
                  </a:lnTo>
                  <a:lnTo>
                    <a:pt x="280" y="24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12" name="Freeform 192"/>
            <p:cNvSpPr>
              <a:spLocks/>
            </p:cNvSpPr>
            <p:nvPr/>
          </p:nvSpPr>
          <p:spPr bwMode="auto">
            <a:xfrm>
              <a:off x="4019" y="1420"/>
              <a:ext cx="189" cy="296"/>
            </a:xfrm>
            <a:custGeom>
              <a:avLst/>
              <a:gdLst>
                <a:gd name="T0" fmla="*/ 182 w 189"/>
                <a:gd name="T1" fmla="*/ 145 h 296"/>
                <a:gd name="T2" fmla="*/ 174 w 189"/>
                <a:gd name="T3" fmla="*/ 137 h 296"/>
                <a:gd name="T4" fmla="*/ 189 w 189"/>
                <a:gd name="T5" fmla="*/ 129 h 296"/>
                <a:gd name="T6" fmla="*/ 174 w 189"/>
                <a:gd name="T7" fmla="*/ 122 h 296"/>
                <a:gd name="T8" fmla="*/ 159 w 189"/>
                <a:gd name="T9" fmla="*/ 122 h 296"/>
                <a:gd name="T10" fmla="*/ 151 w 189"/>
                <a:gd name="T11" fmla="*/ 99 h 296"/>
                <a:gd name="T12" fmla="*/ 136 w 189"/>
                <a:gd name="T13" fmla="*/ 99 h 296"/>
                <a:gd name="T14" fmla="*/ 113 w 189"/>
                <a:gd name="T15" fmla="*/ 16 h 296"/>
                <a:gd name="T16" fmla="*/ 91 w 189"/>
                <a:gd name="T17" fmla="*/ 0 h 296"/>
                <a:gd name="T18" fmla="*/ 60 w 189"/>
                <a:gd name="T19" fmla="*/ 23 h 296"/>
                <a:gd name="T20" fmla="*/ 45 w 189"/>
                <a:gd name="T21" fmla="*/ 8 h 296"/>
                <a:gd name="T22" fmla="*/ 23 w 189"/>
                <a:gd name="T23" fmla="*/ 61 h 296"/>
                <a:gd name="T24" fmla="*/ 30 w 189"/>
                <a:gd name="T25" fmla="*/ 114 h 296"/>
                <a:gd name="T26" fmla="*/ 15 w 189"/>
                <a:gd name="T27" fmla="*/ 145 h 296"/>
                <a:gd name="T28" fmla="*/ 23 w 189"/>
                <a:gd name="T29" fmla="*/ 152 h 296"/>
                <a:gd name="T30" fmla="*/ 15 w 189"/>
                <a:gd name="T31" fmla="*/ 152 h 296"/>
                <a:gd name="T32" fmla="*/ 15 w 189"/>
                <a:gd name="T33" fmla="*/ 160 h 296"/>
                <a:gd name="T34" fmla="*/ 0 w 189"/>
                <a:gd name="T35" fmla="*/ 160 h 296"/>
                <a:gd name="T36" fmla="*/ 38 w 189"/>
                <a:gd name="T37" fmla="*/ 273 h 296"/>
                <a:gd name="T38" fmla="*/ 53 w 189"/>
                <a:gd name="T39" fmla="*/ 296 h 296"/>
                <a:gd name="T40" fmla="*/ 68 w 189"/>
                <a:gd name="T41" fmla="*/ 243 h 296"/>
                <a:gd name="T42" fmla="*/ 76 w 189"/>
                <a:gd name="T43" fmla="*/ 236 h 296"/>
                <a:gd name="T44" fmla="*/ 76 w 189"/>
                <a:gd name="T45" fmla="*/ 228 h 296"/>
                <a:gd name="T46" fmla="*/ 91 w 189"/>
                <a:gd name="T47" fmla="*/ 236 h 296"/>
                <a:gd name="T48" fmla="*/ 98 w 189"/>
                <a:gd name="T49" fmla="*/ 213 h 296"/>
                <a:gd name="T50" fmla="*/ 106 w 189"/>
                <a:gd name="T51" fmla="*/ 220 h 296"/>
                <a:gd name="T52" fmla="*/ 106 w 189"/>
                <a:gd name="T53" fmla="*/ 190 h 296"/>
                <a:gd name="T54" fmla="*/ 113 w 189"/>
                <a:gd name="T55" fmla="*/ 182 h 296"/>
                <a:gd name="T56" fmla="*/ 113 w 189"/>
                <a:gd name="T57" fmla="*/ 190 h 296"/>
                <a:gd name="T58" fmla="*/ 129 w 189"/>
                <a:gd name="T59" fmla="*/ 198 h 296"/>
                <a:gd name="T60" fmla="*/ 129 w 189"/>
                <a:gd name="T61" fmla="*/ 175 h 296"/>
                <a:gd name="T62" fmla="*/ 136 w 189"/>
                <a:gd name="T63" fmla="*/ 182 h 296"/>
                <a:gd name="T64" fmla="*/ 136 w 189"/>
                <a:gd name="T65" fmla="*/ 167 h 296"/>
                <a:gd name="T66" fmla="*/ 151 w 189"/>
                <a:gd name="T67" fmla="*/ 182 h 296"/>
                <a:gd name="T68" fmla="*/ 159 w 189"/>
                <a:gd name="T69" fmla="*/ 160 h 296"/>
                <a:gd name="T70" fmla="*/ 166 w 189"/>
                <a:gd name="T71" fmla="*/ 167 h 296"/>
                <a:gd name="T72" fmla="*/ 166 w 189"/>
                <a:gd name="T73" fmla="*/ 160 h 296"/>
                <a:gd name="T74" fmla="*/ 182 w 189"/>
                <a:gd name="T75" fmla="*/ 152 h 296"/>
                <a:gd name="T76" fmla="*/ 189 w 189"/>
                <a:gd name="T77" fmla="*/ 137 h 296"/>
                <a:gd name="T78" fmla="*/ 182 w 189"/>
                <a:gd name="T79" fmla="*/ 145 h 2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9" h="296">
                  <a:moveTo>
                    <a:pt x="182" y="145"/>
                  </a:moveTo>
                  <a:lnTo>
                    <a:pt x="174" y="137"/>
                  </a:lnTo>
                  <a:lnTo>
                    <a:pt x="189" y="129"/>
                  </a:lnTo>
                  <a:lnTo>
                    <a:pt x="174" y="122"/>
                  </a:lnTo>
                  <a:lnTo>
                    <a:pt x="159" y="122"/>
                  </a:lnTo>
                  <a:lnTo>
                    <a:pt x="151" y="99"/>
                  </a:lnTo>
                  <a:lnTo>
                    <a:pt x="136" y="99"/>
                  </a:lnTo>
                  <a:lnTo>
                    <a:pt x="113" y="16"/>
                  </a:lnTo>
                  <a:lnTo>
                    <a:pt x="91" y="0"/>
                  </a:lnTo>
                  <a:lnTo>
                    <a:pt x="60" y="23"/>
                  </a:lnTo>
                  <a:lnTo>
                    <a:pt x="45" y="8"/>
                  </a:lnTo>
                  <a:lnTo>
                    <a:pt x="23" y="61"/>
                  </a:lnTo>
                  <a:lnTo>
                    <a:pt x="30" y="114"/>
                  </a:lnTo>
                  <a:lnTo>
                    <a:pt x="15" y="145"/>
                  </a:lnTo>
                  <a:lnTo>
                    <a:pt x="23" y="152"/>
                  </a:lnTo>
                  <a:lnTo>
                    <a:pt x="15" y="152"/>
                  </a:lnTo>
                  <a:lnTo>
                    <a:pt x="15" y="160"/>
                  </a:lnTo>
                  <a:lnTo>
                    <a:pt x="0" y="160"/>
                  </a:lnTo>
                  <a:lnTo>
                    <a:pt x="38" y="273"/>
                  </a:lnTo>
                  <a:lnTo>
                    <a:pt x="53" y="296"/>
                  </a:lnTo>
                  <a:lnTo>
                    <a:pt x="68" y="243"/>
                  </a:lnTo>
                  <a:lnTo>
                    <a:pt x="76" y="236"/>
                  </a:lnTo>
                  <a:lnTo>
                    <a:pt x="76" y="228"/>
                  </a:lnTo>
                  <a:lnTo>
                    <a:pt x="91" y="236"/>
                  </a:lnTo>
                  <a:lnTo>
                    <a:pt x="98" y="213"/>
                  </a:lnTo>
                  <a:lnTo>
                    <a:pt x="106" y="220"/>
                  </a:lnTo>
                  <a:lnTo>
                    <a:pt x="106" y="190"/>
                  </a:lnTo>
                  <a:lnTo>
                    <a:pt x="113" y="182"/>
                  </a:lnTo>
                  <a:lnTo>
                    <a:pt x="113" y="190"/>
                  </a:lnTo>
                  <a:lnTo>
                    <a:pt x="129" y="198"/>
                  </a:lnTo>
                  <a:lnTo>
                    <a:pt x="129" y="175"/>
                  </a:lnTo>
                  <a:lnTo>
                    <a:pt x="136" y="182"/>
                  </a:lnTo>
                  <a:lnTo>
                    <a:pt x="136" y="167"/>
                  </a:lnTo>
                  <a:lnTo>
                    <a:pt x="151" y="182"/>
                  </a:lnTo>
                  <a:lnTo>
                    <a:pt x="159" y="160"/>
                  </a:lnTo>
                  <a:lnTo>
                    <a:pt x="166" y="167"/>
                  </a:lnTo>
                  <a:lnTo>
                    <a:pt x="166" y="160"/>
                  </a:lnTo>
                  <a:lnTo>
                    <a:pt x="182" y="152"/>
                  </a:lnTo>
                  <a:lnTo>
                    <a:pt x="189" y="137"/>
                  </a:lnTo>
                  <a:lnTo>
                    <a:pt x="182" y="145"/>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13" name="Freeform 193"/>
            <p:cNvSpPr>
              <a:spLocks/>
            </p:cNvSpPr>
            <p:nvPr/>
          </p:nvSpPr>
          <p:spPr bwMode="auto">
            <a:xfrm>
              <a:off x="4019" y="1420"/>
              <a:ext cx="189" cy="296"/>
            </a:xfrm>
            <a:custGeom>
              <a:avLst/>
              <a:gdLst>
                <a:gd name="T0" fmla="*/ 182 w 189"/>
                <a:gd name="T1" fmla="*/ 145 h 296"/>
                <a:gd name="T2" fmla="*/ 174 w 189"/>
                <a:gd name="T3" fmla="*/ 137 h 296"/>
                <a:gd name="T4" fmla="*/ 189 w 189"/>
                <a:gd name="T5" fmla="*/ 129 h 296"/>
                <a:gd name="T6" fmla="*/ 174 w 189"/>
                <a:gd name="T7" fmla="*/ 122 h 296"/>
                <a:gd name="T8" fmla="*/ 159 w 189"/>
                <a:gd name="T9" fmla="*/ 122 h 296"/>
                <a:gd name="T10" fmla="*/ 151 w 189"/>
                <a:gd name="T11" fmla="*/ 99 h 296"/>
                <a:gd name="T12" fmla="*/ 136 w 189"/>
                <a:gd name="T13" fmla="*/ 99 h 296"/>
                <a:gd name="T14" fmla="*/ 113 w 189"/>
                <a:gd name="T15" fmla="*/ 16 h 296"/>
                <a:gd name="T16" fmla="*/ 91 w 189"/>
                <a:gd name="T17" fmla="*/ 0 h 296"/>
                <a:gd name="T18" fmla="*/ 60 w 189"/>
                <a:gd name="T19" fmla="*/ 23 h 296"/>
                <a:gd name="T20" fmla="*/ 45 w 189"/>
                <a:gd name="T21" fmla="*/ 8 h 296"/>
                <a:gd name="T22" fmla="*/ 23 w 189"/>
                <a:gd name="T23" fmla="*/ 61 h 296"/>
                <a:gd name="T24" fmla="*/ 30 w 189"/>
                <a:gd name="T25" fmla="*/ 114 h 296"/>
                <a:gd name="T26" fmla="*/ 15 w 189"/>
                <a:gd name="T27" fmla="*/ 145 h 296"/>
                <a:gd name="T28" fmla="*/ 23 w 189"/>
                <a:gd name="T29" fmla="*/ 152 h 296"/>
                <a:gd name="T30" fmla="*/ 15 w 189"/>
                <a:gd name="T31" fmla="*/ 152 h 296"/>
                <a:gd name="T32" fmla="*/ 15 w 189"/>
                <a:gd name="T33" fmla="*/ 160 h 296"/>
                <a:gd name="T34" fmla="*/ 0 w 189"/>
                <a:gd name="T35" fmla="*/ 160 h 296"/>
                <a:gd name="T36" fmla="*/ 38 w 189"/>
                <a:gd name="T37" fmla="*/ 273 h 296"/>
                <a:gd name="T38" fmla="*/ 53 w 189"/>
                <a:gd name="T39" fmla="*/ 296 h 296"/>
                <a:gd name="T40" fmla="*/ 68 w 189"/>
                <a:gd name="T41" fmla="*/ 243 h 296"/>
                <a:gd name="T42" fmla="*/ 76 w 189"/>
                <a:gd name="T43" fmla="*/ 236 h 296"/>
                <a:gd name="T44" fmla="*/ 76 w 189"/>
                <a:gd name="T45" fmla="*/ 228 h 296"/>
                <a:gd name="T46" fmla="*/ 91 w 189"/>
                <a:gd name="T47" fmla="*/ 236 h 296"/>
                <a:gd name="T48" fmla="*/ 98 w 189"/>
                <a:gd name="T49" fmla="*/ 213 h 296"/>
                <a:gd name="T50" fmla="*/ 106 w 189"/>
                <a:gd name="T51" fmla="*/ 220 h 296"/>
                <a:gd name="T52" fmla="*/ 106 w 189"/>
                <a:gd name="T53" fmla="*/ 190 h 296"/>
                <a:gd name="T54" fmla="*/ 113 w 189"/>
                <a:gd name="T55" fmla="*/ 182 h 296"/>
                <a:gd name="T56" fmla="*/ 113 w 189"/>
                <a:gd name="T57" fmla="*/ 190 h 296"/>
                <a:gd name="T58" fmla="*/ 129 w 189"/>
                <a:gd name="T59" fmla="*/ 198 h 296"/>
                <a:gd name="T60" fmla="*/ 129 w 189"/>
                <a:gd name="T61" fmla="*/ 175 h 296"/>
                <a:gd name="T62" fmla="*/ 136 w 189"/>
                <a:gd name="T63" fmla="*/ 182 h 296"/>
                <a:gd name="T64" fmla="*/ 136 w 189"/>
                <a:gd name="T65" fmla="*/ 167 h 296"/>
                <a:gd name="T66" fmla="*/ 151 w 189"/>
                <a:gd name="T67" fmla="*/ 182 h 296"/>
                <a:gd name="T68" fmla="*/ 159 w 189"/>
                <a:gd name="T69" fmla="*/ 160 h 296"/>
                <a:gd name="T70" fmla="*/ 166 w 189"/>
                <a:gd name="T71" fmla="*/ 167 h 296"/>
                <a:gd name="T72" fmla="*/ 166 w 189"/>
                <a:gd name="T73" fmla="*/ 160 h 296"/>
                <a:gd name="T74" fmla="*/ 182 w 189"/>
                <a:gd name="T75" fmla="*/ 152 h 296"/>
                <a:gd name="T76" fmla="*/ 189 w 189"/>
                <a:gd name="T77" fmla="*/ 137 h 296"/>
                <a:gd name="T78" fmla="*/ 182 w 189"/>
                <a:gd name="T79" fmla="*/ 145 h 296"/>
                <a:gd name="T80" fmla="*/ 182 w 189"/>
                <a:gd name="T81" fmla="*/ 152 h 2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296">
                  <a:moveTo>
                    <a:pt x="182" y="145"/>
                  </a:moveTo>
                  <a:lnTo>
                    <a:pt x="174" y="137"/>
                  </a:lnTo>
                  <a:lnTo>
                    <a:pt x="189" y="129"/>
                  </a:lnTo>
                  <a:lnTo>
                    <a:pt x="174" y="122"/>
                  </a:lnTo>
                  <a:lnTo>
                    <a:pt x="159" y="122"/>
                  </a:lnTo>
                  <a:lnTo>
                    <a:pt x="151" y="99"/>
                  </a:lnTo>
                  <a:lnTo>
                    <a:pt x="136" y="99"/>
                  </a:lnTo>
                  <a:lnTo>
                    <a:pt x="113" y="16"/>
                  </a:lnTo>
                  <a:lnTo>
                    <a:pt x="91" y="0"/>
                  </a:lnTo>
                  <a:lnTo>
                    <a:pt x="60" y="23"/>
                  </a:lnTo>
                  <a:lnTo>
                    <a:pt x="45" y="8"/>
                  </a:lnTo>
                  <a:lnTo>
                    <a:pt x="23" y="61"/>
                  </a:lnTo>
                  <a:lnTo>
                    <a:pt x="30" y="114"/>
                  </a:lnTo>
                  <a:lnTo>
                    <a:pt x="15" y="145"/>
                  </a:lnTo>
                  <a:lnTo>
                    <a:pt x="23" y="152"/>
                  </a:lnTo>
                  <a:lnTo>
                    <a:pt x="15" y="152"/>
                  </a:lnTo>
                  <a:lnTo>
                    <a:pt x="15" y="160"/>
                  </a:lnTo>
                  <a:lnTo>
                    <a:pt x="0" y="160"/>
                  </a:lnTo>
                  <a:lnTo>
                    <a:pt x="38" y="273"/>
                  </a:lnTo>
                  <a:lnTo>
                    <a:pt x="53" y="296"/>
                  </a:lnTo>
                  <a:lnTo>
                    <a:pt x="68" y="243"/>
                  </a:lnTo>
                  <a:lnTo>
                    <a:pt x="76" y="236"/>
                  </a:lnTo>
                  <a:lnTo>
                    <a:pt x="76" y="228"/>
                  </a:lnTo>
                  <a:lnTo>
                    <a:pt x="91" y="236"/>
                  </a:lnTo>
                  <a:lnTo>
                    <a:pt x="98" y="213"/>
                  </a:lnTo>
                  <a:lnTo>
                    <a:pt x="106" y="220"/>
                  </a:lnTo>
                  <a:lnTo>
                    <a:pt x="106" y="190"/>
                  </a:lnTo>
                  <a:lnTo>
                    <a:pt x="113" y="182"/>
                  </a:lnTo>
                  <a:lnTo>
                    <a:pt x="113" y="190"/>
                  </a:lnTo>
                  <a:lnTo>
                    <a:pt x="129" y="198"/>
                  </a:lnTo>
                  <a:lnTo>
                    <a:pt x="129" y="175"/>
                  </a:lnTo>
                  <a:lnTo>
                    <a:pt x="136" y="182"/>
                  </a:lnTo>
                  <a:lnTo>
                    <a:pt x="136" y="167"/>
                  </a:lnTo>
                  <a:lnTo>
                    <a:pt x="151" y="182"/>
                  </a:lnTo>
                  <a:lnTo>
                    <a:pt x="159" y="160"/>
                  </a:lnTo>
                  <a:lnTo>
                    <a:pt x="166" y="167"/>
                  </a:lnTo>
                  <a:lnTo>
                    <a:pt x="166" y="160"/>
                  </a:lnTo>
                  <a:lnTo>
                    <a:pt x="182" y="152"/>
                  </a:lnTo>
                  <a:lnTo>
                    <a:pt x="189" y="137"/>
                  </a:lnTo>
                  <a:lnTo>
                    <a:pt x="182" y="145"/>
                  </a:lnTo>
                  <a:lnTo>
                    <a:pt x="182" y="15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14" name="Freeform 194"/>
            <p:cNvSpPr>
              <a:spLocks/>
            </p:cNvSpPr>
            <p:nvPr/>
          </p:nvSpPr>
          <p:spPr bwMode="auto">
            <a:xfrm>
              <a:off x="4155" y="1602"/>
              <a:ext cx="8" cy="8"/>
            </a:xfrm>
            <a:custGeom>
              <a:avLst/>
              <a:gdLst>
                <a:gd name="T0" fmla="*/ 8 w 8"/>
                <a:gd name="T1" fmla="*/ 0 h 8"/>
                <a:gd name="T2" fmla="*/ 0 w 8"/>
                <a:gd name="T3" fmla="*/ 0 h 8"/>
                <a:gd name="T4" fmla="*/ 0 w 8"/>
                <a:gd name="T5" fmla="*/ 8 h 8"/>
                <a:gd name="T6" fmla="*/ 0 w 8"/>
                <a:gd name="T7" fmla="*/ 0 h 8"/>
                <a:gd name="T8" fmla="*/ 8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0"/>
                  </a:moveTo>
                  <a:lnTo>
                    <a:pt x="0" y="0"/>
                  </a:lnTo>
                  <a:lnTo>
                    <a:pt x="0" y="8"/>
                  </a:lnTo>
                  <a:lnTo>
                    <a:pt x="0" y="0"/>
                  </a:lnTo>
                  <a:lnTo>
                    <a:pt x="8" y="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15" name="Freeform 195"/>
            <p:cNvSpPr>
              <a:spLocks/>
            </p:cNvSpPr>
            <p:nvPr/>
          </p:nvSpPr>
          <p:spPr bwMode="auto">
            <a:xfrm>
              <a:off x="4155" y="1602"/>
              <a:ext cx="8" cy="8"/>
            </a:xfrm>
            <a:custGeom>
              <a:avLst/>
              <a:gdLst>
                <a:gd name="T0" fmla="*/ 8 w 8"/>
                <a:gd name="T1" fmla="*/ 0 h 8"/>
                <a:gd name="T2" fmla="*/ 0 w 8"/>
                <a:gd name="T3" fmla="*/ 0 h 8"/>
                <a:gd name="T4" fmla="*/ 0 w 8"/>
                <a:gd name="T5" fmla="*/ 8 h 8"/>
                <a:gd name="T6" fmla="*/ 0 w 8"/>
                <a:gd name="T7" fmla="*/ 0 h 8"/>
                <a:gd name="T8" fmla="*/ 8 w 8"/>
                <a:gd name="T9" fmla="*/ 0 h 8"/>
                <a:gd name="T10" fmla="*/ 8 w 8"/>
                <a:gd name="T11" fmla="*/ 8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8" y="0"/>
                  </a:moveTo>
                  <a:lnTo>
                    <a:pt x="0" y="0"/>
                  </a:lnTo>
                  <a:lnTo>
                    <a:pt x="0" y="8"/>
                  </a:lnTo>
                  <a:lnTo>
                    <a:pt x="0" y="0"/>
                  </a:lnTo>
                  <a:lnTo>
                    <a:pt x="8" y="0"/>
                  </a:lnTo>
                  <a:lnTo>
                    <a:pt x="8"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16" name="Freeform 196"/>
            <p:cNvSpPr>
              <a:spLocks/>
            </p:cNvSpPr>
            <p:nvPr/>
          </p:nvSpPr>
          <p:spPr bwMode="auto">
            <a:xfrm>
              <a:off x="3709" y="1982"/>
              <a:ext cx="227" cy="106"/>
            </a:xfrm>
            <a:custGeom>
              <a:avLst/>
              <a:gdLst>
                <a:gd name="T0" fmla="*/ 227 w 227"/>
                <a:gd name="T1" fmla="*/ 68 h 106"/>
                <a:gd name="T2" fmla="*/ 196 w 227"/>
                <a:gd name="T3" fmla="*/ 76 h 106"/>
                <a:gd name="T4" fmla="*/ 181 w 227"/>
                <a:gd name="T5" fmla="*/ 0 h 106"/>
                <a:gd name="T6" fmla="*/ 0 w 227"/>
                <a:gd name="T7" fmla="*/ 30 h 106"/>
                <a:gd name="T8" fmla="*/ 7 w 227"/>
                <a:gd name="T9" fmla="*/ 60 h 106"/>
                <a:gd name="T10" fmla="*/ 37 w 227"/>
                <a:gd name="T11" fmla="*/ 30 h 106"/>
                <a:gd name="T12" fmla="*/ 53 w 227"/>
                <a:gd name="T13" fmla="*/ 38 h 106"/>
                <a:gd name="T14" fmla="*/ 68 w 227"/>
                <a:gd name="T15" fmla="*/ 22 h 106"/>
                <a:gd name="T16" fmla="*/ 83 w 227"/>
                <a:gd name="T17" fmla="*/ 22 h 106"/>
                <a:gd name="T18" fmla="*/ 90 w 227"/>
                <a:gd name="T19" fmla="*/ 38 h 106"/>
                <a:gd name="T20" fmla="*/ 128 w 227"/>
                <a:gd name="T21" fmla="*/ 60 h 106"/>
                <a:gd name="T22" fmla="*/ 136 w 227"/>
                <a:gd name="T23" fmla="*/ 60 h 106"/>
                <a:gd name="T24" fmla="*/ 128 w 227"/>
                <a:gd name="T25" fmla="*/ 68 h 106"/>
                <a:gd name="T26" fmla="*/ 128 w 227"/>
                <a:gd name="T27" fmla="*/ 98 h 106"/>
                <a:gd name="T28" fmla="*/ 143 w 227"/>
                <a:gd name="T29" fmla="*/ 98 h 106"/>
                <a:gd name="T30" fmla="*/ 143 w 227"/>
                <a:gd name="T31" fmla="*/ 91 h 106"/>
                <a:gd name="T32" fmla="*/ 174 w 227"/>
                <a:gd name="T33" fmla="*/ 106 h 106"/>
                <a:gd name="T34" fmla="*/ 166 w 227"/>
                <a:gd name="T35" fmla="*/ 91 h 106"/>
                <a:gd name="T36" fmla="*/ 151 w 227"/>
                <a:gd name="T37" fmla="*/ 83 h 106"/>
                <a:gd name="T38" fmla="*/ 151 w 227"/>
                <a:gd name="T39" fmla="*/ 76 h 106"/>
                <a:gd name="T40" fmla="*/ 166 w 227"/>
                <a:gd name="T41" fmla="*/ 83 h 106"/>
                <a:gd name="T42" fmla="*/ 151 w 227"/>
                <a:gd name="T43" fmla="*/ 53 h 106"/>
                <a:gd name="T44" fmla="*/ 159 w 227"/>
                <a:gd name="T45" fmla="*/ 53 h 106"/>
                <a:gd name="T46" fmla="*/ 159 w 227"/>
                <a:gd name="T47" fmla="*/ 45 h 106"/>
                <a:gd name="T48" fmla="*/ 143 w 227"/>
                <a:gd name="T49" fmla="*/ 30 h 106"/>
                <a:gd name="T50" fmla="*/ 151 w 227"/>
                <a:gd name="T51" fmla="*/ 38 h 106"/>
                <a:gd name="T52" fmla="*/ 159 w 227"/>
                <a:gd name="T53" fmla="*/ 15 h 106"/>
                <a:gd name="T54" fmla="*/ 166 w 227"/>
                <a:gd name="T55" fmla="*/ 22 h 106"/>
                <a:gd name="T56" fmla="*/ 166 w 227"/>
                <a:gd name="T57" fmla="*/ 7 h 106"/>
                <a:gd name="T58" fmla="*/ 174 w 227"/>
                <a:gd name="T59" fmla="*/ 7 h 106"/>
                <a:gd name="T60" fmla="*/ 174 w 227"/>
                <a:gd name="T61" fmla="*/ 22 h 106"/>
                <a:gd name="T62" fmla="*/ 166 w 227"/>
                <a:gd name="T63" fmla="*/ 22 h 106"/>
                <a:gd name="T64" fmla="*/ 166 w 227"/>
                <a:gd name="T65" fmla="*/ 38 h 106"/>
                <a:gd name="T66" fmla="*/ 174 w 227"/>
                <a:gd name="T67" fmla="*/ 38 h 106"/>
                <a:gd name="T68" fmla="*/ 166 w 227"/>
                <a:gd name="T69" fmla="*/ 45 h 106"/>
                <a:gd name="T70" fmla="*/ 174 w 227"/>
                <a:gd name="T71" fmla="*/ 60 h 106"/>
                <a:gd name="T72" fmla="*/ 166 w 227"/>
                <a:gd name="T73" fmla="*/ 53 h 106"/>
                <a:gd name="T74" fmla="*/ 166 w 227"/>
                <a:gd name="T75" fmla="*/ 60 h 106"/>
                <a:gd name="T76" fmla="*/ 174 w 227"/>
                <a:gd name="T77" fmla="*/ 68 h 106"/>
                <a:gd name="T78" fmla="*/ 174 w 227"/>
                <a:gd name="T79" fmla="*/ 60 h 106"/>
                <a:gd name="T80" fmla="*/ 181 w 227"/>
                <a:gd name="T81" fmla="*/ 68 h 106"/>
                <a:gd name="T82" fmla="*/ 166 w 227"/>
                <a:gd name="T83" fmla="*/ 68 h 106"/>
                <a:gd name="T84" fmla="*/ 174 w 227"/>
                <a:gd name="T85" fmla="*/ 76 h 106"/>
                <a:gd name="T86" fmla="*/ 166 w 227"/>
                <a:gd name="T87" fmla="*/ 76 h 106"/>
                <a:gd name="T88" fmla="*/ 174 w 227"/>
                <a:gd name="T89" fmla="*/ 83 h 106"/>
                <a:gd name="T90" fmla="*/ 196 w 227"/>
                <a:gd name="T91" fmla="*/ 83 h 106"/>
                <a:gd name="T92" fmla="*/ 204 w 227"/>
                <a:gd name="T93" fmla="*/ 91 h 106"/>
                <a:gd name="T94" fmla="*/ 196 w 227"/>
                <a:gd name="T95" fmla="*/ 106 h 106"/>
                <a:gd name="T96" fmla="*/ 212 w 227"/>
                <a:gd name="T97" fmla="*/ 106 h 106"/>
                <a:gd name="T98" fmla="*/ 219 w 227"/>
                <a:gd name="T99" fmla="*/ 98 h 106"/>
                <a:gd name="T100" fmla="*/ 227 w 227"/>
                <a:gd name="T101" fmla="*/ 68 h 1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7" h="106">
                  <a:moveTo>
                    <a:pt x="227" y="68"/>
                  </a:moveTo>
                  <a:lnTo>
                    <a:pt x="196" y="76"/>
                  </a:lnTo>
                  <a:lnTo>
                    <a:pt x="181" y="0"/>
                  </a:lnTo>
                  <a:lnTo>
                    <a:pt x="0" y="30"/>
                  </a:lnTo>
                  <a:lnTo>
                    <a:pt x="7" y="60"/>
                  </a:lnTo>
                  <a:lnTo>
                    <a:pt x="37" y="30"/>
                  </a:lnTo>
                  <a:lnTo>
                    <a:pt x="53" y="38"/>
                  </a:lnTo>
                  <a:lnTo>
                    <a:pt x="68" y="22"/>
                  </a:lnTo>
                  <a:lnTo>
                    <a:pt x="83" y="22"/>
                  </a:lnTo>
                  <a:lnTo>
                    <a:pt x="90" y="38"/>
                  </a:lnTo>
                  <a:lnTo>
                    <a:pt x="128" y="60"/>
                  </a:lnTo>
                  <a:lnTo>
                    <a:pt x="136" y="60"/>
                  </a:lnTo>
                  <a:lnTo>
                    <a:pt x="128" y="68"/>
                  </a:lnTo>
                  <a:lnTo>
                    <a:pt x="128" y="98"/>
                  </a:lnTo>
                  <a:lnTo>
                    <a:pt x="143" y="98"/>
                  </a:lnTo>
                  <a:lnTo>
                    <a:pt x="143" y="91"/>
                  </a:lnTo>
                  <a:lnTo>
                    <a:pt x="174" y="106"/>
                  </a:lnTo>
                  <a:lnTo>
                    <a:pt x="166" y="91"/>
                  </a:lnTo>
                  <a:lnTo>
                    <a:pt x="151" y="83"/>
                  </a:lnTo>
                  <a:lnTo>
                    <a:pt x="151" y="76"/>
                  </a:lnTo>
                  <a:lnTo>
                    <a:pt x="166" y="83"/>
                  </a:lnTo>
                  <a:lnTo>
                    <a:pt x="151" y="53"/>
                  </a:lnTo>
                  <a:lnTo>
                    <a:pt x="159" y="53"/>
                  </a:lnTo>
                  <a:lnTo>
                    <a:pt x="159" y="45"/>
                  </a:lnTo>
                  <a:lnTo>
                    <a:pt x="143" y="30"/>
                  </a:lnTo>
                  <a:lnTo>
                    <a:pt x="151" y="38"/>
                  </a:lnTo>
                  <a:lnTo>
                    <a:pt x="159" y="15"/>
                  </a:lnTo>
                  <a:lnTo>
                    <a:pt x="166" y="22"/>
                  </a:lnTo>
                  <a:lnTo>
                    <a:pt x="166" y="7"/>
                  </a:lnTo>
                  <a:lnTo>
                    <a:pt x="174" y="7"/>
                  </a:lnTo>
                  <a:lnTo>
                    <a:pt x="174" y="22"/>
                  </a:lnTo>
                  <a:lnTo>
                    <a:pt x="166" y="22"/>
                  </a:lnTo>
                  <a:lnTo>
                    <a:pt x="166" y="38"/>
                  </a:lnTo>
                  <a:lnTo>
                    <a:pt x="174" y="38"/>
                  </a:lnTo>
                  <a:lnTo>
                    <a:pt x="166" y="45"/>
                  </a:lnTo>
                  <a:lnTo>
                    <a:pt x="174" y="60"/>
                  </a:lnTo>
                  <a:lnTo>
                    <a:pt x="166" y="53"/>
                  </a:lnTo>
                  <a:lnTo>
                    <a:pt x="166" y="60"/>
                  </a:lnTo>
                  <a:lnTo>
                    <a:pt x="174" y="68"/>
                  </a:lnTo>
                  <a:lnTo>
                    <a:pt x="174" y="60"/>
                  </a:lnTo>
                  <a:lnTo>
                    <a:pt x="181" y="68"/>
                  </a:lnTo>
                  <a:lnTo>
                    <a:pt x="166" y="68"/>
                  </a:lnTo>
                  <a:lnTo>
                    <a:pt x="174" y="76"/>
                  </a:lnTo>
                  <a:lnTo>
                    <a:pt x="166" y="76"/>
                  </a:lnTo>
                  <a:lnTo>
                    <a:pt x="174" y="83"/>
                  </a:lnTo>
                  <a:lnTo>
                    <a:pt x="196" y="83"/>
                  </a:lnTo>
                  <a:lnTo>
                    <a:pt x="204" y="91"/>
                  </a:lnTo>
                  <a:lnTo>
                    <a:pt x="196" y="106"/>
                  </a:lnTo>
                  <a:lnTo>
                    <a:pt x="212" y="106"/>
                  </a:lnTo>
                  <a:lnTo>
                    <a:pt x="219" y="98"/>
                  </a:lnTo>
                  <a:lnTo>
                    <a:pt x="227" y="68"/>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17" name="Freeform 197"/>
            <p:cNvSpPr>
              <a:spLocks/>
            </p:cNvSpPr>
            <p:nvPr/>
          </p:nvSpPr>
          <p:spPr bwMode="auto">
            <a:xfrm>
              <a:off x="3709" y="1982"/>
              <a:ext cx="227" cy="106"/>
            </a:xfrm>
            <a:custGeom>
              <a:avLst/>
              <a:gdLst>
                <a:gd name="T0" fmla="*/ 227 w 227"/>
                <a:gd name="T1" fmla="*/ 68 h 106"/>
                <a:gd name="T2" fmla="*/ 196 w 227"/>
                <a:gd name="T3" fmla="*/ 76 h 106"/>
                <a:gd name="T4" fmla="*/ 181 w 227"/>
                <a:gd name="T5" fmla="*/ 0 h 106"/>
                <a:gd name="T6" fmla="*/ 0 w 227"/>
                <a:gd name="T7" fmla="*/ 30 h 106"/>
                <a:gd name="T8" fmla="*/ 7 w 227"/>
                <a:gd name="T9" fmla="*/ 60 h 106"/>
                <a:gd name="T10" fmla="*/ 37 w 227"/>
                <a:gd name="T11" fmla="*/ 30 h 106"/>
                <a:gd name="T12" fmla="*/ 53 w 227"/>
                <a:gd name="T13" fmla="*/ 38 h 106"/>
                <a:gd name="T14" fmla="*/ 68 w 227"/>
                <a:gd name="T15" fmla="*/ 22 h 106"/>
                <a:gd name="T16" fmla="*/ 83 w 227"/>
                <a:gd name="T17" fmla="*/ 22 h 106"/>
                <a:gd name="T18" fmla="*/ 90 w 227"/>
                <a:gd name="T19" fmla="*/ 38 h 106"/>
                <a:gd name="T20" fmla="*/ 128 w 227"/>
                <a:gd name="T21" fmla="*/ 60 h 106"/>
                <a:gd name="T22" fmla="*/ 136 w 227"/>
                <a:gd name="T23" fmla="*/ 60 h 106"/>
                <a:gd name="T24" fmla="*/ 128 w 227"/>
                <a:gd name="T25" fmla="*/ 68 h 106"/>
                <a:gd name="T26" fmla="*/ 128 w 227"/>
                <a:gd name="T27" fmla="*/ 98 h 106"/>
                <a:gd name="T28" fmla="*/ 143 w 227"/>
                <a:gd name="T29" fmla="*/ 98 h 106"/>
                <a:gd name="T30" fmla="*/ 143 w 227"/>
                <a:gd name="T31" fmla="*/ 91 h 106"/>
                <a:gd name="T32" fmla="*/ 174 w 227"/>
                <a:gd name="T33" fmla="*/ 106 h 106"/>
                <a:gd name="T34" fmla="*/ 166 w 227"/>
                <a:gd name="T35" fmla="*/ 91 h 106"/>
                <a:gd name="T36" fmla="*/ 151 w 227"/>
                <a:gd name="T37" fmla="*/ 83 h 106"/>
                <a:gd name="T38" fmla="*/ 151 w 227"/>
                <a:gd name="T39" fmla="*/ 76 h 106"/>
                <a:gd name="T40" fmla="*/ 166 w 227"/>
                <a:gd name="T41" fmla="*/ 83 h 106"/>
                <a:gd name="T42" fmla="*/ 151 w 227"/>
                <a:gd name="T43" fmla="*/ 53 h 106"/>
                <a:gd name="T44" fmla="*/ 159 w 227"/>
                <a:gd name="T45" fmla="*/ 53 h 106"/>
                <a:gd name="T46" fmla="*/ 159 w 227"/>
                <a:gd name="T47" fmla="*/ 45 h 106"/>
                <a:gd name="T48" fmla="*/ 143 w 227"/>
                <a:gd name="T49" fmla="*/ 30 h 106"/>
                <a:gd name="T50" fmla="*/ 151 w 227"/>
                <a:gd name="T51" fmla="*/ 38 h 106"/>
                <a:gd name="T52" fmla="*/ 159 w 227"/>
                <a:gd name="T53" fmla="*/ 15 h 106"/>
                <a:gd name="T54" fmla="*/ 166 w 227"/>
                <a:gd name="T55" fmla="*/ 22 h 106"/>
                <a:gd name="T56" fmla="*/ 166 w 227"/>
                <a:gd name="T57" fmla="*/ 7 h 106"/>
                <a:gd name="T58" fmla="*/ 174 w 227"/>
                <a:gd name="T59" fmla="*/ 7 h 106"/>
                <a:gd name="T60" fmla="*/ 174 w 227"/>
                <a:gd name="T61" fmla="*/ 22 h 106"/>
                <a:gd name="T62" fmla="*/ 166 w 227"/>
                <a:gd name="T63" fmla="*/ 22 h 106"/>
                <a:gd name="T64" fmla="*/ 166 w 227"/>
                <a:gd name="T65" fmla="*/ 38 h 106"/>
                <a:gd name="T66" fmla="*/ 174 w 227"/>
                <a:gd name="T67" fmla="*/ 38 h 106"/>
                <a:gd name="T68" fmla="*/ 166 w 227"/>
                <a:gd name="T69" fmla="*/ 45 h 106"/>
                <a:gd name="T70" fmla="*/ 174 w 227"/>
                <a:gd name="T71" fmla="*/ 60 h 106"/>
                <a:gd name="T72" fmla="*/ 166 w 227"/>
                <a:gd name="T73" fmla="*/ 53 h 106"/>
                <a:gd name="T74" fmla="*/ 166 w 227"/>
                <a:gd name="T75" fmla="*/ 60 h 106"/>
                <a:gd name="T76" fmla="*/ 174 w 227"/>
                <a:gd name="T77" fmla="*/ 68 h 106"/>
                <a:gd name="T78" fmla="*/ 174 w 227"/>
                <a:gd name="T79" fmla="*/ 60 h 106"/>
                <a:gd name="T80" fmla="*/ 181 w 227"/>
                <a:gd name="T81" fmla="*/ 68 h 106"/>
                <a:gd name="T82" fmla="*/ 166 w 227"/>
                <a:gd name="T83" fmla="*/ 68 h 106"/>
                <a:gd name="T84" fmla="*/ 174 w 227"/>
                <a:gd name="T85" fmla="*/ 76 h 106"/>
                <a:gd name="T86" fmla="*/ 166 w 227"/>
                <a:gd name="T87" fmla="*/ 76 h 106"/>
                <a:gd name="T88" fmla="*/ 174 w 227"/>
                <a:gd name="T89" fmla="*/ 83 h 106"/>
                <a:gd name="T90" fmla="*/ 196 w 227"/>
                <a:gd name="T91" fmla="*/ 83 h 106"/>
                <a:gd name="T92" fmla="*/ 204 w 227"/>
                <a:gd name="T93" fmla="*/ 91 h 106"/>
                <a:gd name="T94" fmla="*/ 196 w 227"/>
                <a:gd name="T95" fmla="*/ 106 h 106"/>
                <a:gd name="T96" fmla="*/ 212 w 227"/>
                <a:gd name="T97" fmla="*/ 106 h 106"/>
                <a:gd name="T98" fmla="*/ 219 w 227"/>
                <a:gd name="T99" fmla="*/ 98 h 106"/>
                <a:gd name="T100" fmla="*/ 227 w 227"/>
                <a:gd name="T101" fmla="*/ 68 h 106"/>
                <a:gd name="T102" fmla="*/ 227 w 227"/>
                <a:gd name="T103" fmla="*/ 76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7" h="106">
                  <a:moveTo>
                    <a:pt x="227" y="68"/>
                  </a:moveTo>
                  <a:lnTo>
                    <a:pt x="196" y="76"/>
                  </a:lnTo>
                  <a:lnTo>
                    <a:pt x="181" y="0"/>
                  </a:lnTo>
                  <a:lnTo>
                    <a:pt x="0" y="30"/>
                  </a:lnTo>
                  <a:lnTo>
                    <a:pt x="7" y="60"/>
                  </a:lnTo>
                  <a:lnTo>
                    <a:pt x="37" y="30"/>
                  </a:lnTo>
                  <a:lnTo>
                    <a:pt x="53" y="38"/>
                  </a:lnTo>
                  <a:lnTo>
                    <a:pt x="68" y="22"/>
                  </a:lnTo>
                  <a:lnTo>
                    <a:pt x="83" y="22"/>
                  </a:lnTo>
                  <a:lnTo>
                    <a:pt x="90" y="38"/>
                  </a:lnTo>
                  <a:lnTo>
                    <a:pt x="128" y="60"/>
                  </a:lnTo>
                  <a:lnTo>
                    <a:pt x="136" y="60"/>
                  </a:lnTo>
                  <a:lnTo>
                    <a:pt x="128" y="68"/>
                  </a:lnTo>
                  <a:lnTo>
                    <a:pt x="128" y="98"/>
                  </a:lnTo>
                  <a:lnTo>
                    <a:pt x="143" y="98"/>
                  </a:lnTo>
                  <a:lnTo>
                    <a:pt x="143" y="91"/>
                  </a:lnTo>
                  <a:lnTo>
                    <a:pt x="174" y="106"/>
                  </a:lnTo>
                  <a:lnTo>
                    <a:pt x="166" y="91"/>
                  </a:lnTo>
                  <a:lnTo>
                    <a:pt x="151" y="83"/>
                  </a:lnTo>
                  <a:lnTo>
                    <a:pt x="151" y="76"/>
                  </a:lnTo>
                  <a:lnTo>
                    <a:pt x="166" y="83"/>
                  </a:lnTo>
                  <a:lnTo>
                    <a:pt x="151" y="53"/>
                  </a:lnTo>
                  <a:lnTo>
                    <a:pt x="159" y="53"/>
                  </a:lnTo>
                  <a:lnTo>
                    <a:pt x="159" y="45"/>
                  </a:lnTo>
                  <a:lnTo>
                    <a:pt x="143" y="30"/>
                  </a:lnTo>
                  <a:lnTo>
                    <a:pt x="151" y="38"/>
                  </a:lnTo>
                  <a:lnTo>
                    <a:pt x="159" y="15"/>
                  </a:lnTo>
                  <a:lnTo>
                    <a:pt x="166" y="22"/>
                  </a:lnTo>
                  <a:lnTo>
                    <a:pt x="166" y="7"/>
                  </a:lnTo>
                  <a:lnTo>
                    <a:pt x="174" y="7"/>
                  </a:lnTo>
                  <a:lnTo>
                    <a:pt x="174" y="22"/>
                  </a:lnTo>
                  <a:lnTo>
                    <a:pt x="166" y="22"/>
                  </a:lnTo>
                  <a:lnTo>
                    <a:pt x="166" y="38"/>
                  </a:lnTo>
                  <a:lnTo>
                    <a:pt x="174" y="38"/>
                  </a:lnTo>
                  <a:lnTo>
                    <a:pt x="166" y="45"/>
                  </a:lnTo>
                  <a:lnTo>
                    <a:pt x="174" y="60"/>
                  </a:lnTo>
                  <a:lnTo>
                    <a:pt x="166" y="53"/>
                  </a:lnTo>
                  <a:lnTo>
                    <a:pt x="166" y="60"/>
                  </a:lnTo>
                  <a:lnTo>
                    <a:pt x="174" y="68"/>
                  </a:lnTo>
                  <a:lnTo>
                    <a:pt x="174" y="60"/>
                  </a:lnTo>
                  <a:lnTo>
                    <a:pt x="181" y="68"/>
                  </a:lnTo>
                  <a:lnTo>
                    <a:pt x="166" y="68"/>
                  </a:lnTo>
                  <a:lnTo>
                    <a:pt x="174" y="76"/>
                  </a:lnTo>
                  <a:lnTo>
                    <a:pt x="166" y="76"/>
                  </a:lnTo>
                  <a:lnTo>
                    <a:pt x="174" y="83"/>
                  </a:lnTo>
                  <a:lnTo>
                    <a:pt x="196" y="83"/>
                  </a:lnTo>
                  <a:lnTo>
                    <a:pt x="204" y="91"/>
                  </a:lnTo>
                  <a:lnTo>
                    <a:pt x="196" y="106"/>
                  </a:lnTo>
                  <a:lnTo>
                    <a:pt x="212" y="106"/>
                  </a:lnTo>
                  <a:lnTo>
                    <a:pt x="219" y="98"/>
                  </a:lnTo>
                  <a:lnTo>
                    <a:pt x="227" y="68"/>
                  </a:lnTo>
                  <a:lnTo>
                    <a:pt x="227" y="7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18" name="Freeform 198"/>
            <p:cNvSpPr>
              <a:spLocks/>
            </p:cNvSpPr>
            <p:nvPr/>
          </p:nvSpPr>
          <p:spPr bwMode="auto">
            <a:xfrm>
              <a:off x="3966" y="1724"/>
              <a:ext cx="166" cy="91"/>
            </a:xfrm>
            <a:custGeom>
              <a:avLst/>
              <a:gdLst>
                <a:gd name="T0" fmla="*/ 151 w 166"/>
                <a:gd name="T1" fmla="*/ 45 h 91"/>
                <a:gd name="T2" fmla="*/ 144 w 166"/>
                <a:gd name="T3" fmla="*/ 45 h 91"/>
                <a:gd name="T4" fmla="*/ 159 w 166"/>
                <a:gd name="T5" fmla="*/ 60 h 91"/>
                <a:gd name="T6" fmla="*/ 144 w 166"/>
                <a:gd name="T7" fmla="*/ 68 h 91"/>
                <a:gd name="T8" fmla="*/ 121 w 166"/>
                <a:gd name="T9" fmla="*/ 53 h 91"/>
                <a:gd name="T10" fmla="*/ 121 w 166"/>
                <a:gd name="T11" fmla="*/ 38 h 91"/>
                <a:gd name="T12" fmla="*/ 106 w 166"/>
                <a:gd name="T13" fmla="*/ 45 h 91"/>
                <a:gd name="T14" fmla="*/ 121 w 166"/>
                <a:gd name="T15" fmla="*/ 15 h 91"/>
                <a:gd name="T16" fmla="*/ 106 w 166"/>
                <a:gd name="T17" fmla="*/ 15 h 91"/>
                <a:gd name="T18" fmla="*/ 106 w 166"/>
                <a:gd name="T19" fmla="*/ 0 h 91"/>
                <a:gd name="T20" fmla="*/ 83 w 166"/>
                <a:gd name="T21" fmla="*/ 23 h 91"/>
                <a:gd name="T22" fmla="*/ 30 w 166"/>
                <a:gd name="T23" fmla="*/ 30 h 91"/>
                <a:gd name="T24" fmla="*/ 0 w 166"/>
                <a:gd name="T25" fmla="*/ 38 h 91"/>
                <a:gd name="T26" fmla="*/ 0 w 166"/>
                <a:gd name="T27" fmla="*/ 83 h 91"/>
                <a:gd name="T28" fmla="*/ 76 w 166"/>
                <a:gd name="T29" fmla="*/ 68 h 91"/>
                <a:gd name="T30" fmla="*/ 91 w 166"/>
                <a:gd name="T31" fmla="*/ 60 h 91"/>
                <a:gd name="T32" fmla="*/ 98 w 166"/>
                <a:gd name="T33" fmla="*/ 76 h 91"/>
                <a:gd name="T34" fmla="*/ 106 w 166"/>
                <a:gd name="T35" fmla="*/ 76 h 91"/>
                <a:gd name="T36" fmla="*/ 106 w 166"/>
                <a:gd name="T37" fmla="*/ 83 h 91"/>
                <a:gd name="T38" fmla="*/ 113 w 166"/>
                <a:gd name="T39" fmla="*/ 83 h 91"/>
                <a:gd name="T40" fmla="*/ 113 w 166"/>
                <a:gd name="T41" fmla="*/ 91 h 91"/>
                <a:gd name="T42" fmla="*/ 136 w 166"/>
                <a:gd name="T43" fmla="*/ 68 h 91"/>
                <a:gd name="T44" fmla="*/ 136 w 166"/>
                <a:gd name="T45" fmla="*/ 83 h 91"/>
                <a:gd name="T46" fmla="*/ 166 w 166"/>
                <a:gd name="T47" fmla="*/ 68 h 91"/>
                <a:gd name="T48" fmla="*/ 159 w 166"/>
                <a:gd name="T49" fmla="*/ 60 h 91"/>
                <a:gd name="T50" fmla="*/ 151 w 166"/>
                <a:gd name="T51" fmla="*/ 45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91">
                  <a:moveTo>
                    <a:pt x="151" y="45"/>
                  </a:moveTo>
                  <a:lnTo>
                    <a:pt x="144" y="45"/>
                  </a:lnTo>
                  <a:lnTo>
                    <a:pt x="159" y="60"/>
                  </a:lnTo>
                  <a:lnTo>
                    <a:pt x="144" y="68"/>
                  </a:lnTo>
                  <a:lnTo>
                    <a:pt x="121" y="53"/>
                  </a:lnTo>
                  <a:lnTo>
                    <a:pt x="121" y="38"/>
                  </a:lnTo>
                  <a:lnTo>
                    <a:pt x="106" y="45"/>
                  </a:lnTo>
                  <a:lnTo>
                    <a:pt x="121" y="15"/>
                  </a:lnTo>
                  <a:lnTo>
                    <a:pt x="106" y="15"/>
                  </a:lnTo>
                  <a:lnTo>
                    <a:pt x="106" y="0"/>
                  </a:lnTo>
                  <a:lnTo>
                    <a:pt x="83" y="23"/>
                  </a:lnTo>
                  <a:lnTo>
                    <a:pt x="30" y="30"/>
                  </a:lnTo>
                  <a:lnTo>
                    <a:pt x="0" y="38"/>
                  </a:lnTo>
                  <a:lnTo>
                    <a:pt x="0" y="83"/>
                  </a:lnTo>
                  <a:lnTo>
                    <a:pt x="76" y="68"/>
                  </a:lnTo>
                  <a:lnTo>
                    <a:pt x="91" y="60"/>
                  </a:lnTo>
                  <a:lnTo>
                    <a:pt x="98" y="76"/>
                  </a:lnTo>
                  <a:lnTo>
                    <a:pt x="106" y="76"/>
                  </a:lnTo>
                  <a:lnTo>
                    <a:pt x="106" y="83"/>
                  </a:lnTo>
                  <a:lnTo>
                    <a:pt x="113" y="83"/>
                  </a:lnTo>
                  <a:lnTo>
                    <a:pt x="113" y="91"/>
                  </a:lnTo>
                  <a:lnTo>
                    <a:pt x="136" y="68"/>
                  </a:lnTo>
                  <a:lnTo>
                    <a:pt x="136" y="83"/>
                  </a:lnTo>
                  <a:lnTo>
                    <a:pt x="166" y="68"/>
                  </a:lnTo>
                  <a:lnTo>
                    <a:pt x="159" y="60"/>
                  </a:lnTo>
                  <a:lnTo>
                    <a:pt x="151" y="45"/>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19" name="Freeform 199"/>
            <p:cNvSpPr>
              <a:spLocks/>
            </p:cNvSpPr>
            <p:nvPr/>
          </p:nvSpPr>
          <p:spPr bwMode="auto">
            <a:xfrm>
              <a:off x="3966" y="1724"/>
              <a:ext cx="166" cy="91"/>
            </a:xfrm>
            <a:custGeom>
              <a:avLst/>
              <a:gdLst>
                <a:gd name="T0" fmla="*/ 151 w 166"/>
                <a:gd name="T1" fmla="*/ 45 h 91"/>
                <a:gd name="T2" fmla="*/ 144 w 166"/>
                <a:gd name="T3" fmla="*/ 45 h 91"/>
                <a:gd name="T4" fmla="*/ 159 w 166"/>
                <a:gd name="T5" fmla="*/ 60 h 91"/>
                <a:gd name="T6" fmla="*/ 144 w 166"/>
                <a:gd name="T7" fmla="*/ 68 h 91"/>
                <a:gd name="T8" fmla="*/ 121 w 166"/>
                <a:gd name="T9" fmla="*/ 53 h 91"/>
                <a:gd name="T10" fmla="*/ 121 w 166"/>
                <a:gd name="T11" fmla="*/ 38 h 91"/>
                <a:gd name="T12" fmla="*/ 106 w 166"/>
                <a:gd name="T13" fmla="*/ 45 h 91"/>
                <a:gd name="T14" fmla="*/ 121 w 166"/>
                <a:gd name="T15" fmla="*/ 15 h 91"/>
                <a:gd name="T16" fmla="*/ 106 w 166"/>
                <a:gd name="T17" fmla="*/ 15 h 91"/>
                <a:gd name="T18" fmla="*/ 106 w 166"/>
                <a:gd name="T19" fmla="*/ 0 h 91"/>
                <a:gd name="T20" fmla="*/ 83 w 166"/>
                <a:gd name="T21" fmla="*/ 23 h 91"/>
                <a:gd name="T22" fmla="*/ 30 w 166"/>
                <a:gd name="T23" fmla="*/ 30 h 91"/>
                <a:gd name="T24" fmla="*/ 0 w 166"/>
                <a:gd name="T25" fmla="*/ 38 h 91"/>
                <a:gd name="T26" fmla="*/ 0 w 166"/>
                <a:gd name="T27" fmla="*/ 83 h 91"/>
                <a:gd name="T28" fmla="*/ 76 w 166"/>
                <a:gd name="T29" fmla="*/ 68 h 91"/>
                <a:gd name="T30" fmla="*/ 91 w 166"/>
                <a:gd name="T31" fmla="*/ 60 h 91"/>
                <a:gd name="T32" fmla="*/ 98 w 166"/>
                <a:gd name="T33" fmla="*/ 76 h 91"/>
                <a:gd name="T34" fmla="*/ 106 w 166"/>
                <a:gd name="T35" fmla="*/ 76 h 91"/>
                <a:gd name="T36" fmla="*/ 106 w 166"/>
                <a:gd name="T37" fmla="*/ 83 h 91"/>
                <a:gd name="T38" fmla="*/ 113 w 166"/>
                <a:gd name="T39" fmla="*/ 83 h 91"/>
                <a:gd name="T40" fmla="*/ 113 w 166"/>
                <a:gd name="T41" fmla="*/ 91 h 91"/>
                <a:gd name="T42" fmla="*/ 136 w 166"/>
                <a:gd name="T43" fmla="*/ 68 h 91"/>
                <a:gd name="T44" fmla="*/ 136 w 166"/>
                <a:gd name="T45" fmla="*/ 83 h 91"/>
                <a:gd name="T46" fmla="*/ 166 w 166"/>
                <a:gd name="T47" fmla="*/ 68 h 91"/>
                <a:gd name="T48" fmla="*/ 159 w 166"/>
                <a:gd name="T49" fmla="*/ 60 h 91"/>
                <a:gd name="T50" fmla="*/ 151 w 166"/>
                <a:gd name="T51" fmla="*/ 45 h 91"/>
                <a:gd name="T52" fmla="*/ 151 w 166"/>
                <a:gd name="T53" fmla="*/ 53 h 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6" h="91">
                  <a:moveTo>
                    <a:pt x="151" y="45"/>
                  </a:moveTo>
                  <a:lnTo>
                    <a:pt x="144" y="45"/>
                  </a:lnTo>
                  <a:lnTo>
                    <a:pt x="159" y="60"/>
                  </a:lnTo>
                  <a:lnTo>
                    <a:pt x="144" y="68"/>
                  </a:lnTo>
                  <a:lnTo>
                    <a:pt x="121" y="53"/>
                  </a:lnTo>
                  <a:lnTo>
                    <a:pt x="121" y="38"/>
                  </a:lnTo>
                  <a:lnTo>
                    <a:pt x="106" y="45"/>
                  </a:lnTo>
                  <a:lnTo>
                    <a:pt x="121" y="15"/>
                  </a:lnTo>
                  <a:lnTo>
                    <a:pt x="106" y="15"/>
                  </a:lnTo>
                  <a:lnTo>
                    <a:pt x="106" y="0"/>
                  </a:lnTo>
                  <a:lnTo>
                    <a:pt x="83" y="23"/>
                  </a:lnTo>
                  <a:lnTo>
                    <a:pt x="30" y="30"/>
                  </a:lnTo>
                  <a:lnTo>
                    <a:pt x="0" y="38"/>
                  </a:lnTo>
                  <a:lnTo>
                    <a:pt x="0" y="83"/>
                  </a:lnTo>
                  <a:lnTo>
                    <a:pt x="76" y="68"/>
                  </a:lnTo>
                  <a:lnTo>
                    <a:pt x="91" y="60"/>
                  </a:lnTo>
                  <a:lnTo>
                    <a:pt x="98" y="76"/>
                  </a:lnTo>
                  <a:lnTo>
                    <a:pt x="106" y="76"/>
                  </a:lnTo>
                  <a:lnTo>
                    <a:pt x="106" y="83"/>
                  </a:lnTo>
                  <a:lnTo>
                    <a:pt x="113" y="83"/>
                  </a:lnTo>
                  <a:lnTo>
                    <a:pt x="113" y="91"/>
                  </a:lnTo>
                  <a:lnTo>
                    <a:pt x="136" y="68"/>
                  </a:lnTo>
                  <a:lnTo>
                    <a:pt x="136" y="83"/>
                  </a:lnTo>
                  <a:lnTo>
                    <a:pt x="166" y="68"/>
                  </a:lnTo>
                  <a:lnTo>
                    <a:pt x="159" y="60"/>
                  </a:lnTo>
                  <a:lnTo>
                    <a:pt x="151" y="45"/>
                  </a:lnTo>
                  <a:lnTo>
                    <a:pt x="151" y="5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20" name="Freeform 200"/>
            <p:cNvSpPr>
              <a:spLocks/>
            </p:cNvSpPr>
            <p:nvPr/>
          </p:nvSpPr>
          <p:spPr bwMode="auto">
            <a:xfrm>
              <a:off x="3156" y="1572"/>
              <a:ext cx="288" cy="152"/>
            </a:xfrm>
            <a:custGeom>
              <a:avLst/>
              <a:gdLst>
                <a:gd name="T0" fmla="*/ 273 w 288"/>
                <a:gd name="T1" fmla="*/ 68 h 152"/>
                <a:gd name="T2" fmla="*/ 273 w 288"/>
                <a:gd name="T3" fmla="*/ 46 h 152"/>
                <a:gd name="T4" fmla="*/ 235 w 288"/>
                <a:gd name="T5" fmla="*/ 53 h 152"/>
                <a:gd name="T6" fmla="*/ 242 w 288"/>
                <a:gd name="T7" fmla="*/ 30 h 152"/>
                <a:gd name="T8" fmla="*/ 189 w 288"/>
                <a:gd name="T9" fmla="*/ 46 h 152"/>
                <a:gd name="T10" fmla="*/ 167 w 288"/>
                <a:gd name="T11" fmla="*/ 61 h 152"/>
                <a:gd name="T12" fmla="*/ 136 w 288"/>
                <a:gd name="T13" fmla="*/ 61 h 152"/>
                <a:gd name="T14" fmla="*/ 114 w 288"/>
                <a:gd name="T15" fmla="*/ 38 h 152"/>
                <a:gd name="T16" fmla="*/ 99 w 288"/>
                <a:gd name="T17" fmla="*/ 30 h 152"/>
                <a:gd name="T18" fmla="*/ 83 w 288"/>
                <a:gd name="T19" fmla="*/ 46 h 152"/>
                <a:gd name="T20" fmla="*/ 91 w 288"/>
                <a:gd name="T21" fmla="*/ 15 h 152"/>
                <a:gd name="T22" fmla="*/ 114 w 288"/>
                <a:gd name="T23" fmla="*/ 8 h 152"/>
                <a:gd name="T24" fmla="*/ 99 w 288"/>
                <a:gd name="T25" fmla="*/ 0 h 152"/>
                <a:gd name="T26" fmla="*/ 61 w 288"/>
                <a:gd name="T27" fmla="*/ 30 h 152"/>
                <a:gd name="T28" fmla="*/ 0 w 288"/>
                <a:gd name="T29" fmla="*/ 68 h 152"/>
                <a:gd name="T30" fmla="*/ 15 w 288"/>
                <a:gd name="T31" fmla="*/ 76 h 152"/>
                <a:gd name="T32" fmla="*/ 106 w 288"/>
                <a:gd name="T33" fmla="*/ 99 h 152"/>
                <a:gd name="T34" fmla="*/ 106 w 288"/>
                <a:gd name="T35" fmla="*/ 106 h 152"/>
                <a:gd name="T36" fmla="*/ 121 w 288"/>
                <a:gd name="T37" fmla="*/ 114 h 152"/>
                <a:gd name="T38" fmla="*/ 114 w 288"/>
                <a:gd name="T39" fmla="*/ 137 h 152"/>
                <a:gd name="T40" fmla="*/ 129 w 288"/>
                <a:gd name="T41" fmla="*/ 129 h 152"/>
                <a:gd name="T42" fmla="*/ 129 w 288"/>
                <a:gd name="T43" fmla="*/ 152 h 152"/>
                <a:gd name="T44" fmla="*/ 159 w 288"/>
                <a:gd name="T45" fmla="*/ 91 h 152"/>
                <a:gd name="T46" fmla="*/ 159 w 288"/>
                <a:gd name="T47" fmla="*/ 114 h 152"/>
                <a:gd name="T48" fmla="*/ 174 w 288"/>
                <a:gd name="T49" fmla="*/ 91 h 152"/>
                <a:gd name="T50" fmla="*/ 174 w 288"/>
                <a:gd name="T51" fmla="*/ 114 h 152"/>
                <a:gd name="T52" fmla="*/ 189 w 288"/>
                <a:gd name="T53" fmla="*/ 91 h 152"/>
                <a:gd name="T54" fmla="*/ 212 w 288"/>
                <a:gd name="T55" fmla="*/ 84 h 152"/>
                <a:gd name="T56" fmla="*/ 220 w 288"/>
                <a:gd name="T57" fmla="*/ 76 h 152"/>
                <a:gd name="T58" fmla="*/ 258 w 288"/>
                <a:gd name="T59" fmla="*/ 91 h 152"/>
                <a:gd name="T60" fmla="*/ 258 w 288"/>
                <a:gd name="T61" fmla="*/ 76 h 152"/>
                <a:gd name="T62" fmla="*/ 288 w 288"/>
                <a:gd name="T63" fmla="*/ 76 h 152"/>
                <a:gd name="T64" fmla="*/ 273 w 288"/>
                <a:gd name="T65" fmla="*/ 6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8" h="152">
                  <a:moveTo>
                    <a:pt x="273" y="68"/>
                  </a:moveTo>
                  <a:lnTo>
                    <a:pt x="273" y="46"/>
                  </a:lnTo>
                  <a:lnTo>
                    <a:pt x="235" y="53"/>
                  </a:lnTo>
                  <a:lnTo>
                    <a:pt x="242" y="30"/>
                  </a:lnTo>
                  <a:lnTo>
                    <a:pt x="189" y="46"/>
                  </a:lnTo>
                  <a:lnTo>
                    <a:pt x="167" y="61"/>
                  </a:lnTo>
                  <a:lnTo>
                    <a:pt x="136" y="61"/>
                  </a:lnTo>
                  <a:lnTo>
                    <a:pt x="114" y="38"/>
                  </a:lnTo>
                  <a:lnTo>
                    <a:pt x="99" y="30"/>
                  </a:lnTo>
                  <a:lnTo>
                    <a:pt x="83" y="46"/>
                  </a:lnTo>
                  <a:lnTo>
                    <a:pt x="91" y="15"/>
                  </a:lnTo>
                  <a:lnTo>
                    <a:pt x="114" y="8"/>
                  </a:lnTo>
                  <a:lnTo>
                    <a:pt x="99" y="0"/>
                  </a:lnTo>
                  <a:lnTo>
                    <a:pt x="61" y="30"/>
                  </a:lnTo>
                  <a:lnTo>
                    <a:pt x="0" y="68"/>
                  </a:lnTo>
                  <a:lnTo>
                    <a:pt x="15" y="76"/>
                  </a:lnTo>
                  <a:lnTo>
                    <a:pt x="106" y="99"/>
                  </a:lnTo>
                  <a:lnTo>
                    <a:pt x="106" y="106"/>
                  </a:lnTo>
                  <a:lnTo>
                    <a:pt x="121" y="114"/>
                  </a:lnTo>
                  <a:lnTo>
                    <a:pt x="114" y="137"/>
                  </a:lnTo>
                  <a:lnTo>
                    <a:pt x="129" y="129"/>
                  </a:lnTo>
                  <a:lnTo>
                    <a:pt x="129" y="152"/>
                  </a:lnTo>
                  <a:lnTo>
                    <a:pt x="159" y="91"/>
                  </a:lnTo>
                  <a:lnTo>
                    <a:pt x="159" y="114"/>
                  </a:lnTo>
                  <a:lnTo>
                    <a:pt x="174" y="91"/>
                  </a:lnTo>
                  <a:lnTo>
                    <a:pt x="174" y="114"/>
                  </a:lnTo>
                  <a:lnTo>
                    <a:pt x="189" y="91"/>
                  </a:lnTo>
                  <a:lnTo>
                    <a:pt x="212" y="84"/>
                  </a:lnTo>
                  <a:lnTo>
                    <a:pt x="220" y="76"/>
                  </a:lnTo>
                  <a:lnTo>
                    <a:pt x="258" y="91"/>
                  </a:lnTo>
                  <a:lnTo>
                    <a:pt x="258" y="76"/>
                  </a:lnTo>
                  <a:lnTo>
                    <a:pt x="288" y="76"/>
                  </a:lnTo>
                  <a:lnTo>
                    <a:pt x="273" y="68"/>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21" name="Freeform 201"/>
            <p:cNvSpPr>
              <a:spLocks/>
            </p:cNvSpPr>
            <p:nvPr/>
          </p:nvSpPr>
          <p:spPr bwMode="auto">
            <a:xfrm>
              <a:off x="3156" y="1572"/>
              <a:ext cx="288" cy="152"/>
            </a:xfrm>
            <a:custGeom>
              <a:avLst/>
              <a:gdLst>
                <a:gd name="T0" fmla="*/ 273 w 288"/>
                <a:gd name="T1" fmla="*/ 68 h 152"/>
                <a:gd name="T2" fmla="*/ 273 w 288"/>
                <a:gd name="T3" fmla="*/ 46 h 152"/>
                <a:gd name="T4" fmla="*/ 235 w 288"/>
                <a:gd name="T5" fmla="*/ 53 h 152"/>
                <a:gd name="T6" fmla="*/ 242 w 288"/>
                <a:gd name="T7" fmla="*/ 30 h 152"/>
                <a:gd name="T8" fmla="*/ 189 w 288"/>
                <a:gd name="T9" fmla="*/ 46 h 152"/>
                <a:gd name="T10" fmla="*/ 167 w 288"/>
                <a:gd name="T11" fmla="*/ 61 h 152"/>
                <a:gd name="T12" fmla="*/ 136 w 288"/>
                <a:gd name="T13" fmla="*/ 61 h 152"/>
                <a:gd name="T14" fmla="*/ 114 w 288"/>
                <a:gd name="T15" fmla="*/ 38 h 152"/>
                <a:gd name="T16" fmla="*/ 99 w 288"/>
                <a:gd name="T17" fmla="*/ 30 h 152"/>
                <a:gd name="T18" fmla="*/ 83 w 288"/>
                <a:gd name="T19" fmla="*/ 46 h 152"/>
                <a:gd name="T20" fmla="*/ 91 w 288"/>
                <a:gd name="T21" fmla="*/ 15 h 152"/>
                <a:gd name="T22" fmla="*/ 114 w 288"/>
                <a:gd name="T23" fmla="*/ 8 h 152"/>
                <a:gd name="T24" fmla="*/ 99 w 288"/>
                <a:gd name="T25" fmla="*/ 0 h 152"/>
                <a:gd name="T26" fmla="*/ 61 w 288"/>
                <a:gd name="T27" fmla="*/ 30 h 152"/>
                <a:gd name="T28" fmla="*/ 0 w 288"/>
                <a:gd name="T29" fmla="*/ 68 h 152"/>
                <a:gd name="T30" fmla="*/ 15 w 288"/>
                <a:gd name="T31" fmla="*/ 76 h 152"/>
                <a:gd name="T32" fmla="*/ 106 w 288"/>
                <a:gd name="T33" fmla="*/ 99 h 152"/>
                <a:gd name="T34" fmla="*/ 106 w 288"/>
                <a:gd name="T35" fmla="*/ 106 h 152"/>
                <a:gd name="T36" fmla="*/ 121 w 288"/>
                <a:gd name="T37" fmla="*/ 114 h 152"/>
                <a:gd name="T38" fmla="*/ 114 w 288"/>
                <a:gd name="T39" fmla="*/ 137 h 152"/>
                <a:gd name="T40" fmla="*/ 129 w 288"/>
                <a:gd name="T41" fmla="*/ 129 h 152"/>
                <a:gd name="T42" fmla="*/ 129 w 288"/>
                <a:gd name="T43" fmla="*/ 152 h 152"/>
                <a:gd name="T44" fmla="*/ 159 w 288"/>
                <a:gd name="T45" fmla="*/ 91 h 152"/>
                <a:gd name="T46" fmla="*/ 159 w 288"/>
                <a:gd name="T47" fmla="*/ 114 h 152"/>
                <a:gd name="T48" fmla="*/ 174 w 288"/>
                <a:gd name="T49" fmla="*/ 91 h 152"/>
                <a:gd name="T50" fmla="*/ 174 w 288"/>
                <a:gd name="T51" fmla="*/ 114 h 152"/>
                <a:gd name="T52" fmla="*/ 189 w 288"/>
                <a:gd name="T53" fmla="*/ 91 h 152"/>
                <a:gd name="T54" fmla="*/ 212 w 288"/>
                <a:gd name="T55" fmla="*/ 84 h 152"/>
                <a:gd name="T56" fmla="*/ 220 w 288"/>
                <a:gd name="T57" fmla="*/ 76 h 152"/>
                <a:gd name="T58" fmla="*/ 258 w 288"/>
                <a:gd name="T59" fmla="*/ 91 h 152"/>
                <a:gd name="T60" fmla="*/ 258 w 288"/>
                <a:gd name="T61" fmla="*/ 76 h 152"/>
                <a:gd name="T62" fmla="*/ 288 w 288"/>
                <a:gd name="T63" fmla="*/ 76 h 152"/>
                <a:gd name="T64" fmla="*/ 273 w 288"/>
                <a:gd name="T65" fmla="*/ 68 h 152"/>
                <a:gd name="T66" fmla="*/ 273 w 288"/>
                <a:gd name="T67" fmla="*/ 76 h 1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8" h="152">
                  <a:moveTo>
                    <a:pt x="273" y="68"/>
                  </a:moveTo>
                  <a:lnTo>
                    <a:pt x="273" y="46"/>
                  </a:lnTo>
                  <a:lnTo>
                    <a:pt x="235" y="53"/>
                  </a:lnTo>
                  <a:lnTo>
                    <a:pt x="242" y="30"/>
                  </a:lnTo>
                  <a:lnTo>
                    <a:pt x="189" y="46"/>
                  </a:lnTo>
                  <a:lnTo>
                    <a:pt x="167" y="61"/>
                  </a:lnTo>
                  <a:lnTo>
                    <a:pt x="136" y="61"/>
                  </a:lnTo>
                  <a:lnTo>
                    <a:pt x="114" y="38"/>
                  </a:lnTo>
                  <a:lnTo>
                    <a:pt x="99" y="30"/>
                  </a:lnTo>
                  <a:lnTo>
                    <a:pt x="83" y="46"/>
                  </a:lnTo>
                  <a:lnTo>
                    <a:pt x="91" y="15"/>
                  </a:lnTo>
                  <a:lnTo>
                    <a:pt x="114" y="8"/>
                  </a:lnTo>
                  <a:lnTo>
                    <a:pt x="99" y="0"/>
                  </a:lnTo>
                  <a:lnTo>
                    <a:pt x="61" y="30"/>
                  </a:lnTo>
                  <a:lnTo>
                    <a:pt x="0" y="68"/>
                  </a:lnTo>
                  <a:lnTo>
                    <a:pt x="15" y="76"/>
                  </a:lnTo>
                  <a:lnTo>
                    <a:pt x="106" y="99"/>
                  </a:lnTo>
                  <a:lnTo>
                    <a:pt x="106" y="106"/>
                  </a:lnTo>
                  <a:lnTo>
                    <a:pt x="121" y="114"/>
                  </a:lnTo>
                  <a:lnTo>
                    <a:pt x="114" y="137"/>
                  </a:lnTo>
                  <a:lnTo>
                    <a:pt x="129" y="129"/>
                  </a:lnTo>
                  <a:lnTo>
                    <a:pt x="129" y="152"/>
                  </a:lnTo>
                  <a:lnTo>
                    <a:pt x="159" y="91"/>
                  </a:lnTo>
                  <a:lnTo>
                    <a:pt x="159" y="114"/>
                  </a:lnTo>
                  <a:lnTo>
                    <a:pt x="174" y="91"/>
                  </a:lnTo>
                  <a:lnTo>
                    <a:pt x="174" y="114"/>
                  </a:lnTo>
                  <a:lnTo>
                    <a:pt x="189" y="91"/>
                  </a:lnTo>
                  <a:lnTo>
                    <a:pt x="212" y="84"/>
                  </a:lnTo>
                  <a:lnTo>
                    <a:pt x="220" y="76"/>
                  </a:lnTo>
                  <a:lnTo>
                    <a:pt x="258" y="91"/>
                  </a:lnTo>
                  <a:lnTo>
                    <a:pt x="258" y="76"/>
                  </a:lnTo>
                  <a:lnTo>
                    <a:pt x="288" y="76"/>
                  </a:lnTo>
                  <a:lnTo>
                    <a:pt x="273" y="68"/>
                  </a:lnTo>
                  <a:lnTo>
                    <a:pt x="273" y="7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22" name="Freeform 202"/>
            <p:cNvSpPr>
              <a:spLocks/>
            </p:cNvSpPr>
            <p:nvPr/>
          </p:nvSpPr>
          <p:spPr bwMode="auto">
            <a:xfrm>
              <a:off x="3345" y="1663"/>
              <a:ext cx="197" cy="266"/>
            </a:xfrm>
            <a:custGeom>
              <a:avLst/>
              <a:gdLst>
                <a:gd name="T0" fmla="*/ 190 w 197"/>
                <a:gd name="T1" fmla="*/ 190 h 266"/>
                <a:gd name="T2" fmla="*/ 190 w 197"/>
                <a:gd name="T3" fmla="*/ 197 h 266"/>
                <a:gd name="T4" fmla="*/ 190 w 197"/>
                <a:gd name="T5" fmla="*/ 190 h 266"/>
                <a:gd name="T6" fmla="*/ 182 w 197"/>
                <a:gd name="T7" fmla="*/ 190 h 266"/>
                <a:gd name="T8" fmla="*/ 159 w 197"/>
                <a:gd name="T9" fmla="*/ 250 h 266"/>
                <a:gd name="T10" fmla="*/ 91 w 197"/>
                <a:gd name="T11" fmla="*/ 258 h 266"/>
                <a:gd name="T12" fmla="*/ 0 w 197"/>
                <a:gd name="T13" fmla="*/ 266 h 266"/>
                <a:gd name="T14" fmla="*/ 23 w 197"/>
                <a:gd name="T15" fmla="*/ 213 h 266"/>
                <a:gd name="T16" fmla="*/ 0 w 197"/>
                <a:gd name="T17" fmla="*/ 144 h 266"/>
                <a:gd name="T18" fmla="*/ 8 w 197"/>
                <a:gd name="T19" fmla="*/ 76 h 266"/>
                <a:gd name="T20" fmla="*/ 31 w 197"/>
                <a:gd name="T21" fmla="*/ 46 h 266"/>
                <a:gd name="T22" fmla="*/ 38 w 197"/>
                <a:gd name="T23" fmla="*/ 68 h 266"/>
                <a:gd name="T24" fmla="*/ 46 w 197"/>
                <a:gd name="T25" fmla="*/ 38 h 266"/>
                <a:gd name="T26" fmla="*/ 61 w 197"/>
                <a:gd name="T27" fmla="*/ 30 h 266"/>
                <a:gd name="T28" fmla="*/ 53 w 197"/>
                <a:gd name="T29" fmla="*/ 23 h 266"/>
                <a:gd name="T30" fmla="*/ 61 w 197"/>
                <a:gd name="T31" fmla="*/ 8 h 266"/>
                <a:gd name="T32" fmla="*/ 69 w 197"/>
                <a:gd name="T33" fmla="*/ 0 h 266"/>
                <a:gd name="T34" fmla="*/ 129 w 197"/>
                <a:gd name="T35" fmla="*/ 23 h 266"/>
                <a:gd name="T36" fmla="*/ 137 w 197"/>
                <a:gd name="T37" fmla="*/ 38 h 266"/>
                <a:gd name="T38" fmla="*/ 129 w 197"/>
                <a:gd name="T39" fmla="*/ 46 h 266"/>
                <a:gd name="T40" fmla="*/ 144 w 197"/>
                <a:gd name="T41" fmla="*/ 61 h 266"/>
                <a:gd name="T42" fmla="*/ 144 w 197"/>
                <a:gd name="T43" fmla="*/ 84 h 266"/>
                <a:gd name="T44" fmla="*/ 121 w 197"/>
                <a:gd name="T45" fmla="*/ 114 h 266"/>
                <a:gd name="T46" fmla="*/ 121 w 197"/>
                <a:gd name="T47" fmla="*/ 129 h 266"/>
                <a:gd name="T48" fmla="*/ 129 w 197"/>
                <a:gd name="T49" fmla="*/ 137 h 266"/>
                <a:gd name="T50" fmla="*/ 144 w 197"/>
                <a:gd name="T51" fmla="*/ 114 h 266"/>
                <a:gd name="T52" fmla="*/ 159 w 197"/>
                <a:gd name="T53" fmla="*/ 99 h 266"/>
                <a:gd name="T54" fmla="*/ 174 w 197"/>
                <a:gd name="T55" fmla="*/ 114 h 266"/>
                <a:gd name="T56" fmla="*/ 197 w 197"/>
                <a:gd name="T57" fmla="*/ 167 h 266"/>
                <a:gd name="T58" fmla="*/ 190 w 197"/>
                <a:gd name="T59" fmla="*/ 190 h 2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97" h="266">
                  <a:moveTo>
                    <a:pt x="190" y="190"/>
                  </a:moveTo>
                  <a:lnTo>
                    <a:pt x="190" y="197"/>
                  </a:lnTo>
                  <a:lnTo>
                    <a:pt x="190" y="190"/>
                  </a:lnTo>
                  <a:lnTo>
                    <a:pt x="182" y="190"/>
                  </a:lnTo>
                  <a:lnTo>
                    <a:pt x="159" y="250"/>
                  </a:lnTo>
                  <a:lnTo>
                    <a:pt x="91" y="258"/>
                  </a:lnTo>
                  <a:lnTo>
                    <a:pt x="0" y="266"/>
                  </a:lnTo>
                  <a:lnTo>
                    <a:pt x="23" y="213"/>
                  </a:lnTo>
                  <a:lnTo>
                    <a:pt x="0" y="144"/>
                  </a:lnTo>
                  <a:lnTo>
                    <a:pt x="8" y="76"/>
                  </a:lnTo>
                  <a:lnTo>
                    <a:pt x="31" y="46"/>
                  </a:lnTo>
                  <a:lnTo>
                    <a:pt x="38" y="68"/>
                  </a:lnTo>
                  <a:lnTo>
                    <a:pt x="46" y="38"/>
                  </a:lnTo>
                  <a:lnTo>
                    <a:pt x="61" y="30"/>
                  </a:lnTo>
                  <a:lnTo>
                    <a:pt x="53" y="23"/>
                  </a:lnTo>
                  <a:lnTo>
                    <a:pt x="61" y="8"/>
                  </a:lnTo>
                  <a:lnTo>
                    <a:pt x="69" y="0"/>
                  </a:lnTo>
                  <a:lnTo>
                    <a:pt x="129" y="23"/>
                  </a:lnTo>
                  <a:lnTo>
                    <a:pt x="137" y="38"/>
                  </a:lnTo>
                  <a:lnTo>
                    <a:pt x="129" y="46"/>
                  </a:lnTo>
                  <a:lnTo>
                    <a:pt x="144" y="61"/>
                  </a:lnTo>
                  <a:lnTo>
                    <a:pt x="144" y="84"/>
                  </a:lnTo>
                  <a:lnTo>
                    <a:pt x="121" y="114"/>
                  </a:lnTo>
                  <a:lnTo>
                    <a:pt x="121" y="129"/>
                  </a:lnTo>
                  <a:lnTo>
                    <a:pt x="129" y="137"/>
                  </a:lnTo>
                  <a:lnTo>
                    <a:pt x="144" y="114"/>
                  </a:lnTo>
                  <a:lnTo>
                    <a:pt x="159" y="99"/>
                  </a:lnTo>
                  <a:lnTo>
                    <a:pt x="174" y="114"/>
                  </a:lnTo>
                  <a:lnTo>
                    <a:pt x="197" y="167"/>
                  </a:lnTo>
                  <a:lnTo>
                    <a:pt x="190" y="19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23" name="Freeform 203"/>
            <p:cNvSpPr>
              <a:spLocks/>
            </p:cNvSpPr>
            <p:nvPr/>
          </p:nvSpPr>
          <p:spPr bwMode="auto">
            <a:xfrm>
              <a:off x="3345" y="1663"/>
              <a:ext cx="197" cy="266"/>
            </a:xfrm>
            <a:custGeom>
              <a:avLst/>
              <a:gdLst>
                <a:gd name="T0" fmla="*/ 190 w 197"/>
                <a:gd name="T1" fmla="*/ 190 h 266"/>
                <a:gd name="T2" fmla="*/ 190 w 197"/>
                <a:gd name="T3" fmla="*/ 197 h 266"/>
                <a:gd name="T4" fmla="*/ 190 w 197"/>
                <a:gd name="T5" fmla="*/ 190 h 266"/>
                <a:gd name="T6" fmla="*/ 182 w 197"/>
                <a:gd name="T7" fmla="*/ 190 h 266"/>
                <a:gd name="T8" fmla="*/ 159 w 197"/>
                <a:gd name="T9" fmla="*/ 250 h 266"/>
                <a:gd name="T10" fmla="*/ 91 w 197"/>
                <a:gd name="T11" fmla="*/ 258 h 266"/>
                <a:gd name="T12" fmla="*/ 0 w 197"/>
                <a:gd name="T13" fmla="*/ 266 h 266"/>
                <a:gd name="T14" fmla="*/ 23 w 197"/>
                <a:gd name="T15" fmla="*/ 213 h 266"/>
                <a:gd name="T16" fmla="*/ 0 w 197"/>
                <a:gd name="T17" fmla="*/ 144 h 266"/>
                <a:gd name="T18" fmla="*/ 8 w 197"/>
                <a:gd name="T19" fmla="*/ 76 h 266"/>
                <a:gd name="T20" fmla="*/ 31 w 197"/>
                <a:gd name="T21" fmla="*/ 46 h 266"/>
                <a:gd name="T22" fmla="*/ 38 w 197"/>
                <a:gd name="T23" fmla="*/ 68 h 266"/>
                <a:gd name="T24" fmla="*/ 46 w 197"/>
                <a:gd name="T25" fmla="*/ 38 h 266"/>
                <a:gd name="T26" fmla="*/ 61 w 197"/>
                <a:gd name="T27" fmla="*/ 30 h 266"/>
                <a:gd name="T28" fmla="*/ 53 w 197"/>
                <a:gd name="T29" fmla="*/ 23 h 266"/>
                <a:gd name="T30" fmla="*/ 61 w 197"/>
                <a:gd name="T31" fmla="*/ 8 h 266"/>
                <a:gd name="T32" fmla="*/ 69 w 197"/>
                <a:gd name="T33" fmla="*/ 0 h 266"/>
                <a:gd name="T34" fmla="*/ 129 w 197"/>
                <a:gd name="T35" fmla="*/ 23 h 266"/>
                <a:gd name="T36" fmla="*/ 137 w 197"/>
                <a:gd name="T37" fmla="*/ 38 h 266"/>
                <a:gd name="T38" fmla="*/ 129 w 197"/>
                <a:gd name="T39" fmla="*/ 46 h 266"/>
                <a:gd name="T40" fmla="*/ 144 w 197"/>
                <a:gd name="T41" fmla="*/ 61 h 266"/>
                <a:gd name="T42" fmla="*/ 144 w 197"/>
                <a:gd name="T43" fmla="*/ 84 h 266"/>
                <a:gd name="T44" fmla="*/ 121 w 197"/>
                <a:gd name="T45" fmla="*/ 114 h 266"/>
                <a:gd name="T46" fmla="*/ 121 w 197"/>
                <a:gd name="T47" fmla="*/ 129 h 266"/>
                <a:gd name="T48" fmla="*/ 129 w 197"/>
                <a:gd name="T49" fmla="*/ 137 h 266"/>
                <a:gd name="T50" fmla="*/ 144 w 197"/>
                <a:gd name="T51" fmla="*/ 114 h 266"/>
                <a:gd name="T52" fmla="*/ 159 w 197"/>
                <a:gd name="T53" fmla="*/ 99 h 266"/>
                <a:gd name="T54" fmla="*/ 174 w 197"/>
                <a:gd name="T55" fmla="*/ 114 h 266"/>
                <a:gd name="T56" fmla="*/ 197 w 197"/>
                <a:gd name="T57" fmla="*/ 167 h 266"/>
                <a:gd name="T58" fmla="*/ 190 w 197"/>
                <a:gd name="T59" fmla="*/ 190 h 266"/>
                <a:gd name="T60" fmla="*/ 190 w 197"/>
                <a:gd name="T61" fmla="*/ 197 h 2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7" h="266">
                  <a:moveTo>
                    <a:pt x="190" y="190"/>
                  </a:moveTo>
                  <a:lnTo>
                    <a:pt x="190" y="197"/>
                  </a:lnTo>
                  <a:lnTo>
                    <a:pt x="190" y="190"/>
                  </a:lnTo>
                  <a:lnTo>
                    <a:pt x="182" y="190"/>
                  </a:lnTo>
                  <a:lnTo>
                    <a:pt x="159" y="250"/>
                  </a:lnTo>
                  <a:lnTo>
                    <a:pt x="91" y="258"/>
                  </a:lnTo>
                  <a:lnTo>
                    <a:pt x="0" y="266"/>
                  </a:lnTo>
                  <a:lnTo>
                    <a:pt x="23" y="213"/>
                  </a:lnTo>
                  <a:lnTo>
                    <a:pt x="0" y="144"/>
                  </a:lnTo>
                  <a:lnTo>
                    <a:pt x="8" y="76"/>
                  </a:lnTo>
                  <a:lnTo>
                    <a:pt x="31" y="46"/>
                  </a:lnTo>
                  <a:lnTo>
                    <a:pt x="38" y="68"/>
                  </a:lnTo>
                  <a:lnTo>
                    <a:pt x="46" y="38"/>
                  </a:lnTo>
                  <a:lnTo>
                    <a:pt x="61" y="30"/>
                  </a:lnTo>
                  <a:lnTo>
                    <a:pt x="53" y="23"/>
                  </a:lnTo>
                  <a:lnTo>
                    <a:pt x="61" y="8"/>
                  </a:lnTo>
                  <a:lnTo>
                    <a:pt x="69" y="0"/>
                  </a:lnTo>
                  <a:lnTo>
                    <a:pt x="129" y="23"/>
                  </a:lnTo>
                  <a:lnTo>
                    <a:pt x="137" y="38"/>
                  </a:lnTo>
                  <a:lnTo>
                    <a:pt x="129" y="46"/>
                  </a:lnTo>
                  <a:lnTo>
                    <a:pt x="144" y="61"/>
                  </a:lnTo>
                  <a:lnTo>
                    <a:pt x="144" y="84"/>
                  </a:lnTo>
                  <a:lnTo>
                    <a:pt x="121" y="114"/>
                  </a:lnTo>
                  <a:lnTo>
                    <a:pt x="121" y="129"/>
                  </a:lnTo>
                  <a:lnTo>
                    <a:pt x="129" y="137"/>
                  </a:lnTo>
                  <a:lnTo>
                    <a:pt x="144" y="114"/>
                  </a:lnTo>
                  <a:lnTo>
                    <a:pt x="159" y="99"/>
                  </a:lnTo>
                  <a:lnTo>
                    <a:pt x="174" y="114"/>
                  </a:lnTo>
                  <a:lnTo>
                    <a:pt x="197" y="167"/>
                  </a:lnTo>
                  <a:lnTo>
                    <a:pt x="190" y="190"/>
                  </a:lnTo>
                  <a:lnTo>
                    <a:pt x="190" y="19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24" name="Freeform 204"/>
            <p:cNvSpPr>
              <a:spLocks/>
            </p:cNvSpPr>
            <p:nvPr/>
          </p:nvSpPr>
          <p:spPr bwMode="auto">
            <a:xfrm>
              <a:off x="2853" y="1466"/>
              <a:ext cx="333" cy="372"/>
            </a:xfrm>
            <a:custGeom>
              <a:avLst/>
              <a:gdLst>
                <a:gd name="T0" fmla="*/ 280 w 333"/>
                <a:gd name="T1" fmla="*/ 106 h 372"/>
                <a:gd name="T2" fmla="*/ 228 w 333"/>
                <a:gd name="T3" fmla="*/ 159 h 372"/>
                <a:gd name="T4" fmla="*/ 235 w 333"/>
                <a:gd name="T5" fmla="*/ 167 h 372"/>
                <a:gd name="T6" fmla="*/ 220 w 333"/>
                <a:gd name="T7" fmla="*/ 167 h 372"/>
                <a:gd name="T8" fmla="*/ 220 w 333"/>
                <a:gd name="T9" fmla="*/ 205 h 372"/>
                <a:gd name="T10" fmla="*/ 197 w 333"/>
                <a:gd name="T11" fmla="*/ 227 h 372"/>
                <a:gd name="T12" fmla="*/ 205 w 333"/>
                <a:gd name="T13" fmla="*/ 250 h 372"/>
                <a:gd name="T14" fmla="*/ 205 w 333"/>
                <a:gd name="T15" fmla="*/ 258 h 372"/>
                <a:gd name="T16" fmla="*/ 197 w 333"/>
                <a:gd name="T17" fmla="*/ 288 h 372"/>
                <a:gd name="T18" fmla="*/ 265 w 333"/>
                <a:gd name="T19" fmla="*/ 334 h 372"/>
                <a:gd name="T20" fmla="*/ 273 w 333"/>
                <a:gd name="T21" fmla="*/ 364 h 372"/>
                <a:gd name="T22" fmla="*/ 31 w 333"/>
                <a:gd name="T23" fmla="*/ 372 h 372"/>
                <a:gd name="T24" fmla="*/ 31 w 333"/>
                <a:gd name="T25" fmla="*/ 258 h 372"/>
                <a:gd name="T26" fmla="*/ 16 w 333"/>
                <a:gd name="T27" fmla="*/ 235 h 372"/>
                <a:gd name="T28" fmla="*/ 31 w 333"/>
                <a:gd name="T29" fmla="*/ 220 h 372"/>
                <a:gd name="T30" fmla="*/ 0 w 333"/>
                <a:gd name="T31" fmla="*/ 23 h 372"/>
                <a:gd name="T32" fmla="*/ 91 w 333"/>
                <a:gd name="T33" fmla="*/ 23 h 372"/>
                <a:gd name="T34" fmla="*/ 91 w 333"/>
                <a:gd name="T35" fmla="*/ 0 h 372"/>
                <a:gd name="T36" fmla="*/ 99 w 333"/>
                <a:gd name="T37" fmla="*/ 0 h 372"/>
                <a:gd name="T38" fmla="*/ 114 w 333"/>
                <a:gd name="T39" fmla="*/ 38 h 372"/>
                <a:gd name="T40" fmla="*/ 144 w 333"/>
                <a:gd name="T41" fmla="*/ 45 h 372"/>
                <a:gd name="T42" fmla="*/ 152 w 333"/>
                <a:gd name="T43" fmla="*/ 53 h 372"/>
                <a:gd name="T44" fmla="*/ 182 w 333"/>
                <a:gd name="T45" fmla="*/ 45 h 372"/>
                <a:gd name="T46" fmla="*/ 197 w 333"/>
                <a:gd name="T47" fmla="*/ 53 h 372"/>
                <a:gd name="T48" fmla="*/ 212 w 333"/>
                <a:gd name="T49" fmla="*/ 68 h 372"/>
                <a:gd name="T50" fmla="*/ 228 w 333"/>
                <a:gd name="T51" fmla="*/ 61 h 372"/>
                <a:gd name="T52" fmla="*/ 250 w 333"/>
                <a:gd name="T53" fmla="*/ 83 h 372"/>
                <a:gd name="T54" fmla="*/ 280 w 333"/>
                <a:gd name="T55" fmla="*/ 68 h 372"/>
                <a:gd name="T56" fmla="*/ 280 w 333"/>
                <a:gd name="T57" fmla="*/ 76 h 372"/>
                <a:gd name="T58" fmla="*/ 333 w 333"/>
                <a:gd name="T59" fmla="*/ 76 h 372"/>
                <a:gd name="T60" fmla="*/ 280 w 333"/>
                <a:gd name="T61" fmla="*/ 106 h 3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33" h="372">
                  <a:moveTo>
                    <a:pt x="280" y="106"/>
                  </a:moveTo>
                  <a:lnTo>
                    <a:pt x="228" y="159"/>
                  </a:lnTo>
                  <a:lnTo>
                    <a:pt x="235" y="167"/>
                  </a:lnTo>
                  <a:lnTo>
                    <a:pt x="220" y="167"/>
                  </a:lnTo>
                  <a:lnTo>
                    <a:pt x="220" y="205"/>
                  </a:lnTo>
                  <a:lnTo>
                    <a:pt x="197" y="227"/>
                  </a:lnTo>
                  <a:lnTo>
                    <a:pt x="205" y="250"/>
                  </a:lnTo>
                  <a:lnTo>
                    <a:pt x="205" y="258"/>
                  </a:lnTo>
                  <a:lnTo>
                    <a:pt x="197" y="288"/>
                  </a:lnTo>
                  <a:lnTo>
                    <a:pt x="265" y="334"/>
                  </a:lnTo>
                  <a:lnTo>
                    <a:pt x="273" y="364"/>
                  </a:lnTo>
                  <a:lnTo>
                    <a:pt x="31" y="372"/>
                  </a:lnTo>
                  <a:lnTo>
                    <a:pt x="31" y="258"/>
                  </a:lnTo>
                  <a:lnTo>
                    <a:pt x="16" y="235"/>
                  </a:lnTo>
                  <a:lnTo>
                    <a:pt x="31" y="220"/>
                  </a:lnTo>
                  <a:lnTo>
                    <a:pt x="0" y="23"/>
                  </a:lnTo>
                  <a:lnTo>
                    <a:pt x="91" y="23"/>
                  </a:lnTo>
                  <a:lnTo>
                    <a:pt x="91" y="0"/>
                  </a:lnTo>
                  <a:lnTo>
                    <a:pt x="99" y="0"/>
                  </a:lnTo>
                  <a:lnTo>
                    <a:pt x="114" y="38"/>
                  </a:lnTo>
                  <a:lnTo>
                    <a:pt x="144" y="45"/>
                  </a:lnTo>
                  <a:lnTo>
                    <a:pt x="152" y="53"/>
                  </a:lnTo>
                  <a:lnTo>
                    <a:pt x="182" y="45"/>
                  </a:lnTo>
                  <a:lnTo>
                    <a:pt x="197" y="53"/>
                  </a:lnTo>
                  <a:lnTo>
                    <a:pt x="212" y="68"/>
                  </a:lnTo>
                  <a:lnTo>
                    <a:pt x="228" y="61"/>
                  </a:lnTo>
                  <a:lnTo>
                    <a:pt x="250" y="83"/>
                  </a:lnTo>
                  <a:lnTo>
                    <a:pt x="280" y="68"/>
                  </a:lnTo>
                  <a:lnTo>
                    <a:pt x="280" y="76"/>
                  </a:lnTo>
                  <a:lnTo>
                    <a:pt x="333" y="76"/>
                  </a:lnTo>
                  <a:lnTo>
                    <a:pt x="280" y="106"/>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25" name="Freeform 205"/>
            <p:cNvSpPr>
              <a:spLocks/>
            </p:cNvSpPr>
            <p:nvPr/>
          </p:nvSpPr>
          <p:spPr bwMode="auto">
            <a:xfrm>
              <a:off x="2853" y="1466"/>
              <a:ext cx="333" cy="372"/>
            </a:xfrm>
            <a:custGeom>
              <a:avLst/>
              <a:gdLst>
                <a:gd name="T0" fmla="*/ 280 w 333"/>
                <a:gd name="T1" fmla="*/ 106 h 372"/>
                <a:gd name="T2" fmla="*/ 228 w 333"/>
                <a:gd name="T3" fmla="*/ 159 h 372"/>
                <a:gd name="T4" fmla="*/ 235 w 333"/>
                <a:gd name="T5" fmla="*/ 167 h 372"/>
                <a:gd name="T6" fmla="*/ 220 w 333"/>
                <a:gd name="T7" fmla="*/ 167 h 372"/>
                <a:gd name="T8" fmla="*/ 220 w 333"/>
                <a:gd name="T9" fmla="*/ 205 h 372"/>
                <a:gd name="T10" fmla="*/ 197 w 333"/>
                <a:gd name="T11" fmla="*/ 227 h 372"/>
                <a:gd name="T12" fmla="*/ 205 w 333"/>
                <a:gd name="T13" fmla="*/ 250 h 372"/>
                <a:gd name="T14" fmla="*/ 205 w 333"/>
                <a:gd name="T15" fmla="*/ 258 h 372"/>
                <a:gd name="T16" fmla="*/ 197 w 333"/>
                <a:gd name="T17" fmla="*/ 288 h 372"/>
                <a:gd name="T18" fmla="*/ 265 w 333"/>
                <a:gd name="T19" fmla="*/ 334 h 372"/>
                <a:gd name="T20" fmla="*/ 273 w 333"/>
                <a:gd name="T21" fmla="*/ 364 h 372"/>
                <a:gd name="T22" fmla="*/ 31 w 333"/>
                <a:gd name="T23" fmla="*/ 372 h 372"/>
                <a:gd name="T24" fmla="*/ 31 w 333"/>
                <a:gd name="T25" fmla="*/ 258 h 372"/>
                <a:gd name="T26" fmla="*/ 16 w 333"/>
                <a:gd name="T27" fmla="*/ 235 h 372"/>
                <a:gd name="T28" fmla="*/ 31 w 333"/>
                <a:gd name="T29" fmla="*/ 220 h 372"/>
                <a:gd name="T30" fmla="*/ 0 w 333"/>
                <a:gd name="T31" fmla="*/ 23 h 372"/>
                <a:gd name="T32" fmla="*/ 91 w 333"/>
                <a:gd name="T33" fmla="*/ 23 h 372"/>
                <a:gd name="T34" fmla="*/ 91 w 333"/>
                <a:gd name="T35" fmla="*/ 0 h 372"/>
                <a:gd name="T36" fmla="*/ 99 w 333"/>
                <a:gd name="T37" fmla="*/ 0 h 372"/>
                <a:gd name="T38" fmla="*/ 114 w 333"/>
                <a:gd name="T39" fmla="*/ 38 h 372"/>
                <a:gd name="T40" fmla="*/ 144 w 333"/>
                <a:gd name="T41" fmla="*/ 45 h 372"/>
                <a:gd name="T42" fmla="*/ 152 w 333"/>
                <a:gd name="T43" fmla="*/ 53 h 372"/>
                <a:gd name="T44" fmla="*/ 182 w 333"/>
                <a:gd name="T45" fmla="*/ 45 h 372"/>
                <a:gd name="T46" fmla="*/ 197 w 333"/>
                <a:gd name="T47" fmla="*/ 53 h 372"/>
                <a:gd name="T48" fmla="*/ 212 w 333"/>
                <a:gd name="T49" fmla="*/ 68 h 372"/>
                <a:gd name="T50" fmla="*/ 228 w 333"/>
                <a:gd name="T51" fmla="*/ 61 h 372"/>
                <a:gd name="T52" fmla="*/ 250 w 333"/>
                <a:gd name="T53" fmla="*/ 83 h 372"/>
                <a:gd name="T54" fmla="*/ 280 w 333"/>
                <a:gd name="T55" fmla="*/ 68 h 372"/>
                <a:gd name="T56" fmla="*/ 280 w 333"/>
                <a:gd name="T57" fmla="*/ 76 h 372"/>
                <a:gd name="T58" fmla="*/ 333 w 333"/>
                <a:gd name="T59" fmla="*/ 76 h 372"/>
                <a:gd name="T60" fmla="*/ 280 w 333"/>
                <a:gd name="T61" fmla="*/ 106 h 372"/>
                <a:gd name="T62" fmla="*/ 280 w 333"/>
                <a:gd name="T63" fmla="*/ 114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3" h="372">
                  <a:moveTo>
                    <a:pt x="280" y="106"/>
                  </a:moveTo>
                  <a:lnTo>
                    <a:pt x="228" y="159"/>
                  </a:lnTo>
                  <a:lnTo>
                    <a:pt x="235" y="167"/>
                  </a:lnTo>
                  <a:lnTo>
                    <a:pt x="220" y="167"/>
                  </a:lnTo>
                  <a:lnTo>
                    <a:pt x="220" y="205"/>
                  </a:lnTo>
                  <a:lnTo>
                    <a:pt x="197" y="227"/>
                  </a:lnTo>
                  <a:lnTo>
                    <a:pt x="205" y="250"/>
                  </a:lnTo>
                  <a:lnTo>
                    <a:pt x="205" y="258"/>
                  </a:lnTo>
                  <a:lnTo>
                    <a:pt x="197" y="288"/>
                  </a:lnTo>
                  <a:lnTo>
                    <a:pt x="265" y="334"/>
                  </a:lnTo>
                  <a:lnTo>
                    <a:pt x="273" y="364"/>
                  </a:lnTo>
                  <a:lnTo>
                    <a:pt x="31" y="372"/>
                  </a:lnTo>
                  <a:lnTo>
                    <a:pt x="31" y="258"/>
                  </a:lnTo>
                  <a:lnTo>
                    <a:pt x="16" y="235"/>
                  </a:lnTo>
                  <a:lnTo>
                    <a:pt x="31" y="220"/>
                  </a:lnTo>
                  <a:lnTo>
                    <a:pt x="0" y="23"/>
                  </a:lnTo>
                  <a:lnTo>
                    <a:pt x="91" y="23"/>
                  </a:lnTo>
                  <a:lnTo>
                    <a:pt x="91" y="0"/>
                  </a:lnTo>
                  <a:lnTo>
                    <a:pt x="99" y="0"/>
                  </a:lnTo>
                  <a:lnTo>
                    <a:pt x="114" y="38"/>
                  </a:lnTo>
                  <a:lnTo>
                    <a:pt x="144" y="45"/>
                  </a:lnTo>
                  <a:lnTo>
                    <a:pt x="152" y="53"/>
                  </a:lnTo>
                  <a:lnTo>
                    <a:pt x="182" y="45"/>
                  </a:lnTo>
                  <a:lnTo>
                    <a:pt x="197" y="53"/>
                  </a:lnTo>
                  <a:lnTo>
                    <a:pt x="212" y="68"/>
                  </a:lnTo>
                  <a:lnTo>
                    <a:pt x="228" y="61"/>
                  </a:lnTo>
                  <a:lnTo>
                    <a:pt x="250" y="83"/>
                  </a:lnTo>
                  <a:lnTo>
                    <a:pt x="280" y="68"/>
                  </a:lnTo>
                  <a:lnTo>
                    <a:pt x="280" y="76"/>
                  </a:lnTo>
                  <a:lnTo>
                    <a:pt x="333" y="76"/>
                  </a:lnTo>
                  <a:lnTo>
                    <a:pt x="280" y="106"/>
                  </a:lnTo>
                  <a:lnTo>
                    <a:pt x="280" y="1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26" name="Freeform 206"/>
            <p:cNvSpPr>
              <a:spLocks/>
            </p:cNvSpPr>
            <p:nvPr/>
          </p:nvSpPr>
          <p:spPr bwMode="auto">
            <a:xfrm>
              <a:off x="3141" y="2369"/>
              <a:ext cx="182" cy="311"/>
            </a:xfrm>
            <a:custGeom>
              <a:avLst/>
              <a:gdLst>
                <a:gd name="T0" fmla="*/ 174 w 182"/>
                <a:gd name="T1" fmla="*/ 197 h 311"/>
                <a:gd name="T2" fmla="*/ 182 w 182"/>
                <a:gd name="T3" fmla="*/ 295 h 311"/>
                <a:gd name="T4" fmla="*/ 129 w 182"/>
                <a:gd name="T5" fmla="*/ 295 h 311"/>
                <a:gd name="T6" fmla="*/ 129 w 182"/>
                <a:gd name="T7" fmla="*/ 311 h 311"/>
                <a:gd name="T8" fmla="*/ 121 w 182"/>
                <a:gd name="T9" fmla="*/ 311 h 311"/>
                <a:gd name="T10" fmla="*/ 106 w 182"/>
                <a:gd name="T11" fmla="*/ 280 h 311"/>
                <a:gd name="T12" fmla="*/ 106 w 182"/>
                <a:gd name="T13" fmla="*/ 258 h 311"/>
                <a:gd name="T14" fmla="*/ 8 w 182"/>
                <a:gd name="T15" fmla="*/ 265 h 311"/>
                <a:gd name="T16" fmla="*/ 0 w 182"/>
                <a:gd name="T17" fmla="*/ 250 h 311"/>
                <a:gd name="T18" fmla="*/ 15 w 182"/>
                <a:gd name="T19" fmla="*/ 227 h 311"/>
                <a:gd name="T20" fmla="*/ 8 w 182"/>
                <a:gd name="T21" fmla="*/ 227 h 311"/>
                <a:gd name="T22" fmla="*/ 23 w 182"/>
                <a:gd name="T23" fmla="*/ 220 h 311"/>
                <a:gd name="T24" fmla="*/ 15 w 182"/>
                <a:gd name="T25" fmla="*/ 212 h 311"/>
                <a:gd name="T26" fmla="*/ 38 w 182"/>
                <a:gd name="T27" fmla="*/ 189 h 311"/>
                <a:gd name="T28" fmla="*/ 23 w 182"/>
                <a:gd name="T29" fmla="*/ 189 h 311"/>
                <a:gd name="T30" fmla="*/ 38 w 182"/>
                <a:gd name="T31" fmla="*/ 174 h 311"/>
                <a:gd name="T32" fmla="*/ 30 w 182"/>
                <a:gd name="T33" fmla="*/ 167 h 311"/>
                <a:gd name="T34" fmla="*/ 38 w 182"/>
                <a:gd name="T35" fmla="*/ 167 h 311"/>
                <a:gd name="T36" fmla="*/ 30 w 182"/>
                <a:gd name="T37" fmla="*/ 159 h 311"/>
                <a:gd name="T38" fmla="*/ 23 w 182"/>
                <a:gd name="T39" fmla="*/ 159 h 311"/>
                <a:gd name="T40" fmla="*/ 23 w 182"/>
                <a:gd name="T41" fmla="*/ 136 h 311"/>
                <a:gd name="T42" fmla="*/ 30 w 182"/>
                <a:gd name="T43" fmla="*/ 121 h 311"/>
                <a:gd name="T44" fmla="*/ 30 w 182"/>
                <a:gd name="T45" fmla="*/ 106 h 311"/>
                <a:gd name="T46" fmla="*/ 15 w 182"/>
                <a:gd name="T47" fmla="*/ 106 h 311"/>
                <a:gd name="T48" fmla="*/ 15 w 182"/>
                <a:gd name="T49" fmla="*/ 91 h 311"/>
                <a:gd name="T50" fmla="*/ 30 w 182"/>
                <a:gd name="T51" fmla="*/ 91 h 311"/>
                <a:gd name="T52" fmla="*/ 23 w 182"/>
                <a:gd name="T53" fmla="*/ 75 h 311"/>
                <a:gd name="T54" fmla="*/ 38 w 182"/>
                <a:gd name="T55" fmla="*/ 60 h 311"/>
                <a:gd name="T56" fmla="*/ 30 w 182"/>
                <a:gd name="T57" fmla="*/ 60 h 311"/>
                <a:gd name="T58" fmla="*/ 53 w 182"/>
                <a:gd name="T59" fmla="*/ 45 h 311"/>
                <a:gd name="T60" fmla="*/ 53 w 182"/>
                <a:gd name="T61" fmla="*/ 22 h 311"/>
                <a:gd name="T62" fmla="*/ 61 w 182"/>
                <a:gd name="T63" fmla="*/ 15 h 311"/>
                <a:gd name="T64" fmla="*/ 61 w 182"/>
                <a:gd name="T65" fmla="*/ 7 h 311"/>
                <a:gd name="T66" fmla="*/ 174 w 182"/>
                <a:gd name="T67" fmla="*/ 0 h 311"/>
                <a:gd name="T68" fmla="*/ 174 w 182"/>
                <a:gd name="T69" fmla="*/ 7 h 311"/>
                <a:gd name="T70" fmla="*/ 174 w 182"/>
                <a:gd name="T71" fmla="*/ 197 h 3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2" h="311">
                  <a:moveTo>
                    <a:pt x="174" y="197"/>
                  </a:moveTo>
                  <a:lnTo>
                    <a:pt x="182" y="295"/>
                  </a:lnTo>
                  <a:lnTo>
                    <a:pt x="129" y="295"/>
                  </a:lnTo>
                  <a:lnTo>
                    <a:pt x="129" y="311"/>
                  </a:lnTo>
                  <a:lnTo>
                    <a:pt x="121" y="311"/>
                  </a:lnTo>
                  <a:lnTo>
                    <a:pt x="106" y="280"/>
                  </a:lnTo>
                  <a:lnTo>
                    <a:pt x="106" y="258"/>
                  </a:lnTo>
                  <a:lnTo>
                    <a:pt x="8" y="265"/>
                  </a:lnTo>
                  <a:lnTo>
                    <a:pt x="0" y="250"/>
                  </a:lnTo>
                  <a:lnTo>
                    <a:pt x="15" y="227"/>
                  </a:lnTo>
                  <a:lnTo>
                    <a:pt x="8" y="227"/>
                  </a:lnTo>
                  <a:lnTo>
                    <a:pt x="23" y="220"/>
                  </a:lnTo>
                  <a:lnTo>
                    <a:pt x="15" y="212"/>
                  </a:lnTo>
                  <a:lnTo>
                    <a:pt x="38" y="189"/>
                  </a:lnTo>
                  <a:lnTo>
                    <a:pt x="23" y="189"/>
                  </a:lnTo>
                  <a:lnTo>
                    <a:pt x="38" y="174"/>
                  </a:lnTo>
                  <a:lnTo>
                    <a:pt x="30" y="167"/>
                  </a:lnTo>
                  <a:lnTo>
                    <a:pt x="38" y="167"/>
                  </a:lnTo>
                  <a:lnTo>
                    <a:pt x="30" y="159"/>
                  </a:lnTo>
                  <a:lnTo>
                    <a:pt x="23" y="159"/>
                  </a:lnTo>
                  <a:lnTo>
                    <a:pt x="23" y="136"/>
                  </a:lnTo>
                  <a:lnTo>
                    <a:pt x="30" y="121"/>
                  </a:lnTo>
                  <a:lnTo>
                    <a:pt x="30" y="106"/>
                  </a:lnTo>
                  <a:lnTo>
                    <a:pt x="15" y="106"/>
                  </a:lnTo>
                  <a:lnTo>
                    <a:pt x="15" y="91"/>
                  </a:lnTo>
                  <a:lnTo>
                    <a:pt x="30" y="91"/>
                  </a:lnTo>
                  <a:lnTo>
                    <a:pt x="23" y="75"/>
                  </a:lnTo>
                  <a:lnTo>
                    <a:pt x="38" y="60"/>
                  </a:lnTo>
                  <a:lnTo>
                    <a:pt x="30" y="60"/>
                  </a:lnTo>
                  <a:lnTo>
                    <a:pt x="53" y="45"/>
                  </a:lnTo>
                  <a:lnTo>
                    <a:pt x="53" y="22"/>
                  </a:lnTo>
                  <a:lnTo>
                    <a:pt x="61" y="15"/>
                  </a:lnTo>
                  <a:lnTo>
                    <a:pt x="61" y="7"/>
                  </a:lnTo>
                  <a:lnTo>
                    <a:pt x="174" y="0"/>
                  </a:lnTo>
                  <a:lnTo>
                    <a:pt x="174" y="7"/>
                  </a:lnTo>
                  <a:lnTo>
                    <a:pt x="174" y="197"/>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27" name="Freeform 207"/>
            <p:cNvSpPr>
              <a:spLocks/>
            </p:cNvSpPr>
            <p:nvPr/>
          </p:nvSpPr>
          <p:spPr bwMode="auto">
            <a:xfrm>
              <a:off x="3141" y="2369"/>
              <a:ext cx="182" cy="311"/>
            </a:xfrm>
            <a:custGeom>
              <a:avLst/>
              <a:gdLst>
                <a:gd name="T0" fmla="*/ 174 w 182"/>
                <a:gd name="T1" fmla="*/ 197 h 311"/>
                <a:gd name="T2" fmla="*/ 182 w 182"/>
                <a:gd name="T3" fmla="*/ 295 h 311"/>
                <a:gd name="T4" fmla="*/ 129 w 182"/>
                <a:gd name="T5" fmla="*/ 295 h 311"/>
                <a:gd name="T6" fmla="*/ 129 w 182"/>
                <a:gd name="T7" fmla="*/ 311 h 311"/>
                <a:gd name="T8" fmla="*/ 121 w 182"/>
                <a:gd name="T9" fmla="*/ 311 h 311"/>
                <a:gd name="T10" fmla="*/ 106 w 182"/>
                <a:gd name="T11" fmla="*/ 280 h 311"/>
                <a:gd name="T12" fmla="*/ 106 w 182"/>
                <a:gd name="T13" fmla="*/ 258 h 311"/>
                <a:gd name="T14" fmla="*/ 8 w 182"/>
                <a:gd name="T15" fmla="*/ 265 h 311"/>
                <a:gd name="T16" fmla="*/ 0 w 182"/>
                <a:gd name="T17" fmla="*/ 250 h 311"/>
                <a:gd name="T18" fmla="*/ 15 w 182"/>
                <a:gd name="T19" fmla="*/ 227 h 311"/>
                <a:gd name="T20" fmla="*/ 8 w 182"/>
                <a:gd name="T21" fmla="*/ 227 h 311"/>
                <a:gd name="T22" fmla="*/ 23 w 182"/>
                <a:gd name="T23" fmla="*/ 220 h 311"/>
                <a:gd name="T24" fmla="*/ 15 w 182"/>
                <a:gd name="T25" fmla="*/ 212 h 311"/>
                <a:gd name="T26" fmla="*/ 38 w 182"/>
                <a:gd name="T27" fmla="*/ 189 h 311"/>
                <a:gd name="T28" fmla="*/ 23 w 182"/>
                <a:gd name="T29" fmla="*/ 189 h 311"/>
                <a:gd name="T30" fmla="*/ 38 w 182"/>
                <a:gd name="T31" fmla="*/ 174 h 311"/>
                <a:gd name="T32" fmla="*/ 30 w 182"/>
                <a:gd name="T33" fmla="*/ 167 h 311"/>
                <a:gd name="T34" fmla="*/ 38 w 182"/>
                <a:gd name="T35" fmla="*/ 167 h 311"/>
                <a:gd name="T36" fmla="*/ 30 w 182"/>
                <a:gd name="T37" fmla="*/ 159 h 311"/>
                <a:gd name="T38" fmla="*/ 23 w 182"/>
                <a:gd name="T39" fmla="*/ 159 h 311"/>
                <a:gd name="T40" fmla="*/ 23 w 182"/>
                <a:gd name="T41" fmla="*/ 136 h 311"/>
                <a:gd name="T42" fmla="*/ 30 w 182"/>
                <a:gd name="T43" fmla="*/ 121 h 311"/>
                <a:gd name="T44" fmla="*/ 30 w 182"/>
                <a:gd name="T45" fmla="*/ 106 h 311"/>
                <a:gd name="T46" fmla="*/ 15 w 182"/>
                <a:gd name="T47" fmla="*/ 106 h 311"/>
                <a:gd name="T48" fmla="*/ 15 w 182"/>
                <a:gd name="T49" fmla="*/ 91 h 311"/>
                <a:gd name="T50" fmla="*/ 30 w 182"/>
                <a:gd name="T51" fmla="*/ 91 h 311"/>
                <a:gd name="T52" fmla="*/ 23 w 182"/>
                <a:gd name="T53" fmla="*/ 75 h 311"/>
                <a:gd name="T54" fmla="*/ 38 w 182"/>
                <a:gd name="T55" fmla="*/ 60 h 311"/>
                <a:gd name="T56" fmla="*/ 30 w 182"/>
                <a:gd name="T57" fmla="*/ 60 h 311"/>
                <a:gd name="T58" fmla="*/ 53 w 182"/>
                <a:gd name="T59" fmla="*/ 45 h 311"/>
                <a:gd name="T60" fmla="*/ 53 w 182"/>
                <a:gd name="T61" fmla="*/ 22 h 311"/>
                <a:gd name="T62" fmla="*/ 61 w 182"/>
                <a:gd name="T63" fmla="*/ 15 h 311"/>
                <a:gd name="T64" fmla="*/ 61 w 182"/>
                <a:gd name="T65" fmla="*/ 7 h 311"/>
                <a:gd name="T66" fmla="*/ 174 w 182"/>
                <a:gd name="T67" fmla="*/ 0 h 311"/>
                <a:gd name="T68" fmla="*/ 174 w 182"/>
                <a:gd name="T69" fmla="*/ 7 h 311"/>
                <a:gd name="T70" fmla="*/ 174 w 182"/>
                <a:gd name="T71" fmla="*/ 197 h 311"/>
                <a:gd name="T72" fmla="*/ 174 w 182"/>
                <a:gd name="T73" fmla="*/ 204 h 3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2" h="311">
                  <a:moveTo>
                    <a:pt x="174" y="197"/>
                  </a:moveTo>
                  <a:lnTo>
                    <a:pt x="182" y="295"/>
                  </a:lnTo>
                  <a:lnTo>
                    <a:pt x="129" y="295"/>
                  </a:lnTo>
                  <a:lnTo>
                    <a:pt x="129" y="311"/>
                  </a:lnTo>
                  <a:lnTo>
                    <a:pt x="121" y="311"/>
                  </a:lnTo>
                  <a:lnTo>
                    <a:pt x="106" y="280"/>
                  </a:lnTo>
                  <a:lnTo>
                    <a:pt x="106" y="258"/>
                  </a:lnTo>
                  <a:lnTo>
                    <a:pt x="8" y="265"/>
                  </a:lnTo>
                  <a:lnTo>
                    <a:pt x="0" y="250"/>
                  </a:lnTo>
                  <a:lnTo>
                    <a:pt x="15" y="227"/>
                  </a:lnTo>
                  <a:lnTo>
                    <a:pt x="8" y="227"/>
                  </a:lnTo>
                  <a:lnTo>
                    <a:pt x="23" y="220"/>
                  </a:lnTo>
                  <a:lnTo>
                    <a:pt x="15" y="212"/>
                  </a:lnTo>
                  <a:lnTo>
                    <a:pt x="38" y="189"/>
                  </a:lnTo>
                  <a:lnTo>
                    <a:pt x="23" y="189"/>
                  </a:lnTo>
                  <a:lnTo>
                    <a:pt x="38" y="174"/>
                  </a:lnTo>
                  <a:lnTo>
                    <a:pt x="30" y="167"/>
                  </a:lnTo>
                  <a:lnTo>
                    <a:pt x="38" y="167"/>
                  </a:lnTo>
                  <a:lnTo>
                    <a:pt x="30" y="159"/>
                  </a:lnTo>
                  <a:lnTo>
                    <a:pt x="23" y="159"/>
                  </a:lnTo>
                  <a:lnTo>
                    <a:pt x="23" y="136"/>
                  </a:lnTo>
                  <a:lnTo>
                    <a:pt x="30" y="121"/>
                  </a:lnTo>
                  <a:lnTo>
                    <a:pt x="30" y="106"/>
                  </a:lnTo>
                  <a:lnTo>
                    <a:pt x="15" y="106"/>
                  </a:lnTo>
                  <a:lnTo>
                    <a:pt x="15" y="91"/>
                  </a:lnTo>
                  <a:lnTo>
                    <a:pt x="30" y="91"/>
                  </a:lnTo>
                  <a:lnTo>
                    <a:pt x="23" y="75"/>
                  </a:lnTo>
                  <a:lnTo>
                    <a:pt x="38" y="60"/>
                  </a:lnTo>
                  <a:lnTo>
                    <a:pt x="30" y="60"/>
                  </a:lnTo>
                  <a:lnTo>
                    <a:pt x="53" y="45"/>
                  </a:lnTo>
                  <a:lnTo>
                    <a:pt x="53" y="22"/>
                  </a:lnTo>
                  <a:lnTo>
                    <a:pt x="61" y="15"/>
                  </a:lnTo>
                  <a:lnTo>
                    <a:pt x="61" y="7"/>
                  </a:lnTo>
                  <a:lnTo>
                    <a:pt x="174" y="0"/>
                  </a:lnTo>
                  <a:lnTo>
                    <a:pt x="174" y="7"/>
                  </a:lnTo>
                  <a:lnTo>
                    <a:pt x="174" y="197"/>
                  </a:lnTo>
                  <a:lnTo>
                    <a:pt x="174" y="20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28" name="Freeform 208"/>
            <p:cNvSpPr>
              <a:spLocks/>
            </p:cNvSpPr>
            <p:nvPr/>
          </p:nvSpPr>
          <p:spPr bwMode="auto">
            <a:xfrm>
              <a:off x="2922" y="2020"/>
              <a:ext cx="333" cy="296"/>
            </a:xfrm>
            <a:custGeom>
              <a:avLst/>
              <a:gdLst>
                <a:gd name="T0" fmla="*/ 333 w 333"/>
                <a:gd name="T1" fmla="*/ 227 h 296"/>
                <a:gd name="T2" fmla="*/ 310 w 333"/>
                <a:gd name="T3" fmla="*/ 204 h 296"/>
                <a:gd name="T4" fmla="*/ 310 w 333"/>
                <a:gd name="T5" fmla="*/ 182 h 296"/>
                <a:gd name="T6" fmla="*/ 264 w 333"/>
                <a:gd name="T7" fmla="*/ 151 h 296"/>
                <a:gd name="T8" fmla="*/ 280 w 333"/>
                <a:gd name="T9" fmla="*/ 106 h 296"/>
                <a:gd name="T10" fmla="*/ 257 w 333"/>
                <a:gd name="T11" fmla="*/ 98 h 296"/>
                <a:gd name="T12" fmla="*/ 249 w 333"/>
                <a:gd name="T13" fmla="*/ 106 h 296"/>
                <a:gd name="T14" fmla="*/ 242 w 333"/>
                <a:gd name="T15" fmla="*/ 83 h 296"/>
                <a:gd name="T16" fmla="*/ 211 w 333"/>
                <a:gd name="T17" fmla="*/ 53 h 296"/>
                <a:gd name="T18" fmla="*/ 204 w 333"/>
                <a:gd name="T19" fmla="*/ 15 h 296"/>
                <a:gd name="T20" fmla="*/ 189 w 333"/>
                <a:gd name="T21" fmla="*/ 0 h 296"/>
                <a:gd name="T22" fmla="*/ 0 w 333"/>
                <a:gd name="T23" fmla="*/ 7 h 296"/>
                <a:gd name="T24" fmla="*/ 22 w 333"/>
                <a:gd name="T25" fmla="*/ 45 h 296"/>
                <a:gd name="T26" fmla="*/ 37 w 333"/>
                <a:gd name="T27" fmla="*/ 53 h 296"/>
                <a:gd name="T28" fmla="*/ 37 w 333"/>
                <a:gd name="T29" fmla="*/ 60 h 296"/>
                <a:gd name="T30" fmla="*/ 30 w 333"/>
                <a:gd name="T31" fmla="*/ 76 h 296"/>
                <a:gd name="T32" fmla="*/ 53 w 333"/>
                <a:gd name="T33" fmla="*/ 98 h 296"/>
                <a:gd name="T34" fmla="*/ 53 w 333"/>
                <a:gd name="T35" fmla="*/ 265 h 296"/>
                <a:gd name="T36" fmla="*/ 249 w 333"/>
                <a:gd name="T37" fmla="*/ 258 h 296"/>
                <a:gd name="T38" fmla="*/ 280 w 333"/>
                <a:gd name="T39" fmla="*/ 258 h 296"/>
                <a:gd name="T40" fmla="*/ 287 w 333"/>
                <a:gd name="T41" fmla="*/ 273 h 296"/>
                <a:gd name="T42" fmla="*/ 272 w 333"/>
                <a:gd name="T43" fmla="*/ 296 h 296"/>
                <a:gd name="T44" fmla="*/ 310 w 333"/>
                <a:gd name="T45" fmla="*/ 288 h 296"/>
                <a:gd name="T46" fmla="*/ 317 w 333"/>
                <a:gd name="T47" fmla="*/ 258 h 296"/>
                <a:gd name="T48" fmla="*/ 310 w 333"/>
                <a:gd name="T49" fmla="*/ 258 h 296"/>
                <a:gd name="T50" fmla="*/ 317 w 333"/>
                <a:gd name="T51" fmla="*/ 250 h 296"/>
                <a:gd name="T52" fmla="*/ 317 w 333"/>
                <a:gd name="T53" fmla="*/ 258 h 296"/>
                <a:gd name="T54" fmla="*/ 333 w 333"/>
                <a:gd name="T55" fmla="*/ 242 h 296"/>
                <a:gd name="T56" fmla="*/ 333 w 333"/>
                <a:gd name="T57" fmla="*/ 227 h 2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3" h="296">
                  <a:moveTo>
                    <a:pt x="333" y="227"/>
                  </a:moveTo>
                  <a:lnTo>
                    <a:pt x="310" y="204"/>
                  </a:lnTo>
                  <a:lnTo>
                    <a:pt x="310" y="182"/>
                  </a:lnTo>
                  <a:lnTo>
                    <a:pt x="264" y="151"/>
                  </a:lnTo>
                  <a:lnTo>
                    <a:pt x="280" y="106"/>
                  </a:lnTo>
                  <a:lnTo>
                    <a:pt x="257" y="98"/>
                  </a:lnTo>
                  <a:lnTo>
                    <a:pt x="249" y="106"/>
                  </a:lnTo>
                  <a:lnTo>
                    <a:pt x="242" y="83"/>
                  </a:lnTo>
                  <a:lnTo>
                    <a:pt x="211" y="53"/>
                  </a:lnTo>
                  <a:lnTo>
                    <a:pt x="204" y="15"/>
                  </a:lnTo>
                  <a:lnTo>
                    <a:pt x="189" y="0"/>
                  </a:lnTo>
                  <a:lnTo>
                    <a:pt x="0" y="7"/>
                  </a:lnTo>
                  <a:lnTo>
                    <a:pt x="22" y="45"/>
                  </a:lnTo>
                  <a:lnTo>
                    <a:pt x="37" y="53"/>
                  </a:lnTo>
                  <a:lnTo>
                    <a:pt x="37" y="60"/>
                  </a:lnTo>
                  <a:lnTo>
                    <a:pt x="30" y="76"/>
                  </a:lnTo>
                  <a:lnTo>
                    <a:pt x="53" y="98"/>
                  </a:lnTo>
                  <a:lnTo>
                    <a:pt x="53" y="265"/>
                  </a:lnTo>
                  <a:lnTo>
                    <a:pt x="249" y="258"/>
                  </a:lnTo>
                  <a:lnTo>
                    <a:pt x="280" y="258"/>
                  </a:lnTo>
                  <a:lnTo>
                    <a:pt x="287" y="273"/>
                  </a:lnTo>
                  <a:lnTo>
                    <a:pt x="272" y="296"/>
                  </a:lnTo>
                  <a:lnTo>
                    <a:pt x="310" y="288"/>
                  </a:lnTo>
                  <a:lnTo>
                    <a:pt x="317" y="258"/>
                  </a:lnTo>
                  <a:lnTo>
                    <a:pt x="310" y="258"/>
                  </a:lnTo>
                  <a:lnTo>
                    <a:pt x="317" y="250"/>
                  </a:lnTo>
                  <a:lnTo>
                    <a:pt x="317" y="258"/>
                  </a:lnTo>
                  <a:lnTo>
                    <a:pt x="333" y="242"/>
                  </a:lnTo>
                  <a:lnTo>
                    <a:pt x="333" y="227"/>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29" name="Freeform 209"/>
            <p:cNvSpPr>
              <a:spLocks/>
            </p:cNvSpPr>
            <p:nvPr/>
          </p:nvSpPr>
          <p:spPr bwMode="auto">
            <a:xfrm>
              <a:off x="2922" y="2020"/>
              <a:ext cx="333" cy="296"/>
            </a:xfrm>
            <a:custGeom>
              <a:avLst/>
              <a:gdLst>
                <a:gd name="T0" fmla="*/ 333 w 333"/>
                <a:gd name="T1" fmla="*/ 227 h 296"/>
                <a:gd name="T2" fmla="*/ 310 w 333"/>
                <a:gd name="T3" fmla="*/ 204 h 296"/>
                <a:gd name="T4" fmla="*/ 310 w 333"/>
                <a:gd name="T5" fmla="*/ 182 h 296"/>
                <a:gd name="T6" fmla="*/ 264 w 333"/>
                <a:gd name="T7" fmla="*/ 151 h 296"/>
                <a:gd name="T8" fmla="*/ 280 w 333"/>
                <a:gd name="T9" fmla="*/ 106 h 296"/>
                <a:gd name="T10" fmla="*/ 257 w 333"/>
                <a:gd name="T11" fmla="*/ 98 h 296"/>
                <a:gd name="T12" fmla="*/ 249 w 333"/>
                <a:gd name="T13" fmla="*/ 106 h 296"/>
                <a:gd name="T14" fmla="*/ 242 w 333"/>
                <a:gd name="T15" fmla="*/ 83 h 296"/>
                <a:gd name="T16" fmla="*/ 211 w 333"/>
                <a:gd name="T17" fmla="*/ 53 h 296"/>
                <a:gd name="T18" fmla="*/ 204 w 333"/>
                <a:gd name="T19" fmla="*/ 15 h 296"/>
                <a:gd name="T20" fmla="*/ 189 w 333"/>
                <a:gd name="T21" fmla="*/ 0 h 296"/>
                <a:gd name="T22" fmla="*/ 0 w 333"/>
                <a:gd name="T23" fmla="*/ 7 h 296"/>
                <a:gd name="T24" fmla="*/ 22 w 333"/>
                <a:gd name="T25" fmla="*/ 45 h 296"/>
                <a:gd name="T26" fmla="*/ 37 w 333"/>
                <a:gd name="T27" fmla="*/ 53 h 296"/>
                <a:gd name="T28" fmla="*/ 37 w 333"/>
                <a:gd name="T29" fmla="*/ 60 h 296"/>
                <a:gd name="T30" fmla="*/ 30 w 333"/>
                <a:gd name="T31" fmla="*/ 76 h 296"/>
                <a:gd name="T32" fmla="*/ 53 w 333"/>
                <a:gd name="T33" fmla="*/ 98 h 296"/>
                <a:gd name="T34" fmla="*/ 53 w 333"/>
                <a:gd name="T35" fmla="*/ 265 h 296"/>
                <a:gd name="T36" fmla="*/ 249 w 333"/>
                <a:gd name="T37" fmla="*/ 258 h 296"/>
                <a:gd name="T38" fmla="*/ 280 w 333"/>
                <a:gd name="T39" fmla="*/ 258 h 296"/>
                <a:gd name="T40" fmla="*/ 287 w 333"/>
                <a:gd name="T41" fmla="*/ 273 h 296"/>
                <a:gd name="T42" fmla="*/ 272 w 333"/>
                <a:gd name="T43" fmla="*/ 296 h 296"/>
                <a:gd name="T44" fmla="*/ 310 w 333"/>
                <a:gd name="T45" fmla="*/ 288 h 296"/>
                <a:gd name="T46" fmla="*/ 317 w 333"/>
                <a:gd name="T47" fmla="*/ 258 h 296"/>
                <a:gd name="T48" fmla="*/ 310 w 333"/>
                <a:gd name="T49" fmla="*/ 258 h 296"/>
                <a:gd name="T50" fmla="*/ 317 w 333"/>
                <a:gd name="T51" fmla="*/ 250 h 296"/>
                <a:gd name="T52" fmla="*/ 317 w 333"/>
                <a:gd name="T53" fmla="*/ 258 h 296"/>
                <a:gd name="T54" fmla="*/ 333 w 333"/>
                <a:gd name="T55" fmla="*/ 242 h 296"/>
                <a:gd name="T56" fmla="*/ 333 w 333"/>
                <a:gd name="T57" fmla="*/ 227 h 296"/>
                <a:gd name="T58" fmla="*/ 333 w 333"/>
                <a:gd name="T59" fmla="*/ 235 h 2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3" h="296">
                  <a:moveTo>
                    <a:pt x="333" y="227"/>
                  </a:moveTo>
                  <a:lnTo>
                    <a:pt x="310" y="204"/>
                  </a:lnTo>
                  <a:lnTo>
                    <a:pt x="310" y="182"/>
                  </a:lnTo>
                  <a:lnTo>
                    <a:pt x="264" y="151"/>
                  </a:lnTo>
                  <a:lnTo>
                    <a:pt x="280" y="106"/>
                  </a:lnTo>
                  <a:lnTo>
                    <a:pt x="257" y="98"/>
                  </a:lnTo>
                  <a:lnTo>
                    <a:pt x="249" y="106"/>
                  </a:lnTo>
                  <a:lnTo>
                    <a:pt x="242" y="83"/>
                  </a:lnTo>
                  <a:lnTo>
                    <a:pt x="211" y="53"/>
                  </a:lnTo>
                  <a:lnTo>
                    <a:pt x="204" y="15"/>
                  </a:lnTo>
                  <a:lnTo>
                    <a:pt x="189" y="0"/>
                  </a:lnTo>
                  <a:lnTo>
                    <a:pt x="0" y="7"/>
                  </a:lnTo>
                  <a:lnTo>
                    <a:pt x="22" y="45"/>
                  </a:lnTo>
                  <a:lnTo>
                    <a:pt x="37" y="53"/>
                  </a:lnTo>
                  <a:lnTo>
                    <a:pt x="37" y="60"/>
                  </a:lnTo>
                  <a:lnTo>
                    <a:pt x="30" y="76"/>
                  </a:lnTo>
                  <a:lnTo>
                    <a:pt x="53" y="98"/>
                  </a:lnTo>
                  <a:lnTo>
                    <a:pt x="53" y="265"/>
                  </a:lnTo>
                  <a:lnTo>
                    <a:pt x="249" y="258"/>
                  </a:lnTo>
                  <a:lnTo>
                    <a:pt x="280" y="258"/>
                  </a:lnTo>
                  <a:lnTo>
                    <a:pt x="287" y="273"/>
                  </a:lnTo>
                  <a:lnTo>
                    <a:pt x="272" y="296"/>
                  </a:lnTo>
                  <a:lnTo>
                    <a:pt x="310" y="288"/>
                  </a:lnTo>
                  <a:lnTo>
                    <a:pt x="317" y="258"/>
                  </a:lnTo>
                  <a:lnTo>
                    <a:pt x="310" y="258"/>
                  </a:lnTo>
                  <a:lnTo>
                    <a:pt x="317" y="250"/>
                  </a:lnTo>
                  <a:lnTo>
                    <a:pt x="317" y="258"/>
                  </a:lnTo>
                  <a:lnTo>
                    <a:pt x="333" y="242"/>
                  </a:lnTo>
                  <a:lnTo>
                    <a:pt x="333" y="227"/>
                  </a:lnTo>
                  <a:lnTo>
                    <a:pt x="333" y="23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30" name="Freeform 210"/>
            <p:cNvSpPr>
              <a:spLocks/>
            </p:cNvSpPr>
            <p:nvPr/>
          </p:nvSpPr>
          <p:spPr bwMode="auto">
            <a:xfrm>
              <a:off x="2044" y="1398"/>
              <a:ext cx="522" cy="326"/>
            </a:xfrm>
            <a:custGeom>
              <a:avLst/>
              <a:gdLst>
                <a:gd name="T0" fmla="*/ 507 w 522"/>
                <a:gd name="T1" fmla="*/ 273 h 326"/>
                <a:gd name="T2" fmla="*/ 522 w 522"/>
                <a:gd name="T3" fmla="*/ 75 h 326"/>
                <a:gd name="T4" fmla="*/ 212 w 522"/>
                <a:gd name="T5" fmla="*/ 38 h 326"/>
                <a:gd name="T6" fmla="*/ 15 w 522"/>
                <a:gd name="T7" fmla="*/ 0 h 326"/>
                <a:gd name="T8" fmla="*/ 0 w 522"/>
                <a:gd name="T9" fmla="*/ 68 h 326"/>
                <a:gd name="T10" fmla="*/ 7 w 522"/>
                <a:gd name="T11" fmla="*/ 83 h 326"/>
                <a:gd name="T12" fmla="*/ 7 w 522"/>
                <a:gd name="T13" fmla="*/ 98 h 326"/>
                <a:gd name="T14" fmla="*/ 22 w 522"/>
                <a:gd name="T15" fmla="*/ 113 h 326"/>
                <a:gd name="T16" fmla="*/ 38 w 522"/>
                <a:gd name="T17" fmla="*/ 159 h 326"/>
                <a:gd name="T18" fmla="*/ 60 w 522"/>
                <a:gd name="T19" fmla="*/ 159 h 326"/>
                <a:gd name="T20" fmla="*/ 38 w 522"/>
                <a:gd name="T21" fmla="*/ 227 h 326"/>
                <a:gd name="T22" fmla="*/ 45 w 522"/>
                <a:gd name="T23" fmla="*/ 235 h 326"/>
                <a:gd name="T24" fmla="*/ 60 w 522"/>
                <a:gd name="T25" fmla="*/ 227 h 326"/>
                <a:gd name="T26" fmla="*/ 75 w 522"/>
                <a:gd name="T27" fmla="*/ 280 h 326"/>
                <a:gd name="T28" fmla="*/ 91 w 522"/>
                <a:gd name="T29" fmla="*/ 288 h 326"/>
                <a:gd name="T30" fmla="*/ 98 w 522"/>
                <a:gd name="T31" fmla="*/ 318 h 326"/>
                <a:gd name="T32" fmla="*/ 121 w 522"/>
                <a:gd name="T33" fmla="*/ 311 h 326"/>
                <a:gd name="T34" fmla="*/ 159 w 522"/>
                <a:gd name="T35" fmla="*/ 318 h 326"/>
                <a:gd name="T36" fmla="*/ 166 w 522"/>
                <a:gd name="T37" fmla="*/ 303 h 326"/>
                <a:gd name="T38" fmla="*/ 181 w 522"/>
                <a:gd name="T39" fmla="*/ 326 h 326"/>
                <a:gd name="T40" fmla="*/ 181 w 522"/>
                <a:gd name="T41" fmla="*/ 288 h 326"/>
                <a:gd name="T42" fmla="*/ 499 w 522"/>
                <a:gd name="T43" fmla="*/ 326 h 326"/>
                <a:gd name="T44" fmla="*/ 507 w 522"/>
                <a:gd name="T45" fmla="*/ 273 h 3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22" h="326">
                  <a:moveTo>
                    <a:pt x="507" y="273"/>
                  </a:moveTo>
                  <a:lnTo>
                    <a:pt x="522" y="75"/>
                  </a:lnTo>
                  <a:lnTo>
                    <a:pt x="212" y="38"/>
                  </a:lnTo>
                  <a:lnTo>
                    <a:pt x="15" y="0"/>
                  </a:lnTo>
                  <a:lnTo>
                    <a:pt x="0" y="68"/>
                  </a:lnTo>
                  <a:lnTo>
                    <a:pt x="7" y="83"/>
                  </a:lnTo>
                  <a:lnTo>
                    <a:pt x="7" y="98"/>
                  </a:lnTo>
                  <a:lnTo>
                    <a:pt x="22" y="113"/>
                  </a:lnTo>
                  <a:lnTo>
                    <a:pt x="38" y="159"/>
                  </a:lnTo>
                  <a:lnTo>
                    <a:pt x="60" y="159"/>
                  </a:lnTo>
                  <a:lnTo>
                    <a:pt x="38" y="227"/>
                  </a:lnTo>
                  <a:lnTo>
                    <a:pt x="45" y="235"/>
                  </a:lnTo>
                  <a:lnTo>
                    <a:pt x="60" y="227"/>
                  </a:lnTo>
                  <a:lnTo>
                    <a:pt x="75" y="280"/>
                  </a:lnTo>
                  <a:lnTo>
                    <a:pt x="91" y="288"/>
                  </a:lnTo>
                  <a:lnTo>
                    <a:pt x="98" y="318"/>
                  </a:lnTo>
                  <a:lnTo>
                    <a:pt x="121" y="311"/>
                  </a:lnTo>
                  <a:lnTo>
                    <a:pt x="159" y="318"/>
                  </a:lnTo>
                  <a:lnTo>
                    <a:pt x="166" y="303"/>
                  </a:lnTo>
                  <a:lnTo>
                    <a:pt x="181" y="326"/>
                  </a:lnTo>
                  <a:lnTo>
                    <a:pt x="181" y="288"/>
                  </a:lnTo>
                  <a:lnTo>
                    <a:pt x="499" y="326"/>
                  </a:lnTo>
                  <a:lnTo>
                    <a:pt x="507" y="273"/>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31" name="Freeform 211"/>
            <p:cNvSpPr>
              <a:spLocks/>
            </p:cNvSpPr>
            <p:nvPr/>
          </p:nvSpPr>
          <p:spPr bwMode="auto">
            <a:xfrm>
              <a:off x="2044" y="1398"/>
              <a:ext cx="522" cy="326"/>
            </a:xfrm>
            <a:custGeom>
              <a:avLst/>
              <a:gdLst>
                <a:gd name="T0" fmla="*/ 507 w 522"/>
                <a:gd name="T1" fmla="*/ 273 h 326"/>
                <a:gd name="T2" fmla="*/ 522 w 522"/>
                <a:gd name="T3" fmla="*/ 75 h 326"/>
                <a:gd name="T4" fmla="*/ 212 w 522"/>
                <a:gd name="T5" fmla="*/ 38 h 326"/>
                <a:gd name="T6" fmla="*/ 15 w 522"/>
                <a:gd name="T7" fmla="*/ 0 h 326"/>
                <a:gd name="T8" fmla="*/ 0 w 522"/>
                <a:gd name="T9" fmla="*/ 68 h 326"/>
                <a:gd name="T10" fmla="*/ 7 w 522"/>
                <a:gd name="T11" fmla="*/ 83 h 326"/>
                <a:gd name="T12" fmla="*/ 7 w 522"/>
                <a:gd name="T13" fmla="*/ 98 h 326"/>
                <a:gd name="T14" fmla="*/ 22 w 522"/>
                <a:gd name="T15" fmla="*/ 113 h 326"/>
                <a:gd name="T16" fmla="*/ 38 w 522"/>
                <a:gd name="T17" fmla="*/ 159 h 326"/>
                <a:gd name="T18" fmla="*/ 60 w 522"/>
                <a:gd name="T19" fmla="*/ 159 h 326"/>
                <a:gd name="T20" fmla="*/ 38 w 522"/>
                <a:gd name="T21" fmla="*/ 227 h 326"/>
                <a:gd name="T22" fmla="*/ 45 w 522"/>
                <a:gd name="T23" fmla="*/ 235 h 326"/>
                <a:gd name="T24" fmla="*/ 60 w 522"/>
                <a:gd name="T25" fmla="*/ 227 h 326"/>
                <a:gd name="T26" fmla="*/ 75 w 522"/>
                <a:gd name="T27" fmla="*/ 280 h 326"/>
                <a:gd name="T28" fmla="*/ 91 w 522"/>
                <a:gd name="T29" fmla="*/ 288 h 326"/>
                <a:gd name="T30" fmla="*/ 98 w 522"/>
                <a:gd name="T31" fmla="*/ 318 h 326"/>
                <a:gd name="T32" fmla="*/ 121 w 522"/>
                <a:gd name="T33" fmla="*/ 311 h 326"/>
                <a:gd name="T34" fmla="*/ 159 w 522"/>
                <a:gd name="T35" fmla="*/ 318 h 326"/>
                <a:gd name="T36" fmla="*/ 166 w 522"/>
                <a:gd name="T37" fmla="*/ 303 h 326"/>
                <a:gd name="T38" fmla="*/ 181 w 522"/>
                <a:gd name="T39" fmla="*/ 326 h 326"/>
                <a:gd name="T40" fmla="*/ 181 w 522"/>
                <a:gd name="T41" fmla="*/ 288 h 326"/>
                <a:gd name="T42" fmla="*/ 499 w 522"/>
                <a:gd name="T43" fmla="*/ 326 h 326"/>
                <a:gd name="T44" fmla="*/ 507 w 522"/>
                <a:gd name="T45" fmla="*/ 273 h 326"/>
                <a:gd name="T46" fmla="*/ 507 w 522"/>
                <a:gd name="T47" fmla="*/ 280 h 3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22" h="326">
                  <a:moveTo>
                    <a:pt x="507" y="273"/>
                  </a:moveTo>
                  <a:lnTo>
                    <a:pt x="522" y="75"/>
                  </a:lnTo>
                  <a:lnTo>
                    <a:pt x="212" y="38"/>
                  </a:lnTo>
                  <a:lnTo>
                    <a:pt x="15" y="0"/>
                  </a:lnTo>
                  <a:lnTo>
                    <a:pt x="0" y="68"/>
                  </a:lnTo>
                  <a:lnTo>
                    <a:pt x="7" y="83"/>
                  </a:lnTo>
                  <a:lnTo>
                    <a:pt x="7" y="98"/>
                  </a:lnTo>
                  <a:lnTo>
                    <a:pt x="22" y="113"/>
                  </a:lnTo>
                  <a:lnTo>
                    <a:pt x="38" y="159"/>
                  </a:lnTo>
                  <a:lnTo>
                    <a:pt x="60" y="159"/>
                  </a:lnTo>
                  <a:lnTo>
                    <a:pt x="38" y="227"/>
                  </a:lnTo>
                  <a:lnTo>
                    <a:pt x="45" y="235"/>
                  </a:lnTo>
                  <a:lnTo>
                    <a:pt x="60" y="227"/>
                  </a:lnTo>
                  <a:lnTo>
                    <a:pt x="75" y="280"/>
                  </a:lnTo>
                  <a:lnTo>
                    <a:pt x="91" y="288"/>
                  </a:lnTo>
                  <a:lnTo>
                    <a:pt x="98" y="318"/>
                  </a:lnTo>
                  <a:lnTo>
                    <a:pt x="121" y="311"/>
                  </a:lnTo>
                  <a:lnTo>
                    <a:pt x="159" y="318"/>
                  </a:lnTo>
                  <a:lnTo>
                    <a:pt x="166" y="303"/>
                  </a:lnTo>
                  <a:lnTo>
                    <a:pt x="181" y="326"/>
                  </a:lnTo>
                  <a:lnTo>
                    <a:pt x="181" y="288"/>
                  </a:lnTo>
                  <a:lnTo>
                    <a:pt x="499" y="326"/>
                  </a:lnTo>
                  <a:lnTo>
                    <a:pt x="507" y="273"/>
                  </a:lnTo>
                  <a:lnTo>
                    <a:pt x="507" y="28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32" name="Freeform 212"/>
            <p:cNvSpPr>
              <a:spLocks/>
            </p:cNvSpPr>
            <p:nvPr/>
          </p:nvSpPr>
          <p:spPr bwMode="auto">
            <a:xfrm>
              <a:off x="2520" y="1853"/>
              <a:ext cx="424" cy="212"/>
            </a:xfrm>
            <a:custGeom>
              <a:avLst/>
              <a:gdLst>
                <a:gd name="T0" fmla="*/ 424 w 424"/>
                <a:gd name="T1" fmla="*/ 212 h 212"/>
                <a:gd name="T2" fmla="*/ 91 w 424"/>
                <a:gd name="T3" fmla="*/ 197 h 212"/>
                <a:gd name="T4" fmla="*/ 99 w 424"/>
                <a:gd name="T5" fmla="*/ 136 h 212"/>
                <a:gd name="T6" fmla="*/ 0 w 424"/>
                <a:gd name="T7" fmla="*/ 129 h 212"/>
                <a:gd name="T8" fmla="*/ 16 w 424"/>
                <a:gd name="T9" fmla="*/ 0 h 212"/>
                <a:gd name="T10" fmla="*/ 273 w 424"/>
                <a:gd name="T11" fmla="*/ 15 h 212"/>
                <a:gd name="T12" fmla="*/ 296 w 424"/>
                <a:gd name="T13" fmla="*/ 30 h 212"/>
                <a:gd name="T14" fmla="*/ 333 w 424"/>
                <a:gd name="T15" fmla="*/ 30 h 212"/>
                <a:gd name="T16" fmla="*/ 364 w 424"/>
                <a:gd name="T17" fmla="*/ 53 h 212"/>
                <a:gd name="T18" fmla="*/ 386 w 424"/>
                <a:gd name="T19" fmla="*/ 114 h 212"/>
                <a:gd name="T20" fmla="*/ 394 w 424"/>
                <a:gd name="T21" fmla="*/ 114 h 212"/>
                <a:gd name="T22" fmla="*/ 402 w 424"/>
                <a:gd name="T23" fmla="*/ 174 h 212"/>
                <a:gd name="T24" fmla="*/ 424 w 424"/>
                <a:gd name="T25" fmla="*/ 212 h 2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4" h="212">
                  <a:moveTo>
                    <a:pt x="424" y="212"/>
                  </a:moveTo>
                  <a:lnTo>
                    <a:pt x="91" y="197"/>
                  </a:lnTo>
                  <a:lnTo>
                    <a:pt x="99" y="136"/>
                  </a:lnTo>
                  <a:lnTo>
                    <a:pt x="0" y="129"/>
                  </a:lnTo>
                  <a:lnTo>
                    <a:pt x="16" y="0"/>
                  </a:lnTo>
                  <a:lnTo>
                    <a:pt x="273" y="15"/>
                  </a:lnTo>
                  <a:lnTo>
                    <a:pt x="296" y="30"/>
                  </a:lnTo>
                  <a:lnTo>
                    <a:pt x="333" y="30"/>
                  </a:lnTo>
                  <a:lnTo>
                    <a:pt x="364" y="53"/>
                  </a:lnTo>
                  <a:lnTo>
                    <a:pt x="386" y="114"/>
                  </a:lnTo>
                  <a:lnTo>
                    <a:pt x="394" y="114"/>
                  </a:lnTo>
                  <a:lnTo>
                    <a:pt x="402" y="174"/>
                  </a:lnTo>
                  <a:lnTo>
                    <a:pt x="424" y="212"/>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33" name="Freeform 213"/>
            <p:cNvSpPr>
              <a:spLocks/>
            </p:cNvSpPr>
            <p:nvPr/>
          </p:nvSpPr>
          <p:spPr bwMode="auto">
            <a:xfrm>
              <a:off x="2520" y="1853"/>
              <a:ext cx="424" cy="220"/>
            </a:xfrm>
            <a:custGeom>
              <a:avLst/>
              <a:gdLst>
                <a:gd name="T0" fmla="*/ 424 w 424"/>
                <a:gd name="T1" fmla="*/ 212 h 220"/>
                <a:gd name="T2" fmla="*/ 91 w 424"/>
                <a:gd name="T3" fmla="*/ 197 h 220"/>
                <a:gd name="T4" fmla="*/ 99 w 424"/>
                <a:gd name="T5" fmla="*/ 136 h 220"/>
                <a:gd name="T6" fmla="*/ 0 w 424"/>
                <a:gd name="T7" fmla="*/ 129 h 220"/>
                <a:gd name="T8" fmla="*/ 16 w 424"/>
                <a:gd name="T9" fmla="*/ 0 h 220"/>
                <a:gd name="T10" fmla="*/ 273 w 424"/>
                <a:gd name="T11" fmla="*/ 15 h 220"/>
                <a:gd name="T12" fmla="*/ 296 w 424"/>
                <a:gd name="T13" fmla="*/ 30 h 220"/>
                <a:gd name="T14" fmla="*/ 333 w 424"/>
                <a:gd name="T15" fmla="*/ 30 h 220"/>
                <a:gd name="T16" fmla="*/ 364 w 424"/>
                <a:gd name="T17" fmla="*/ 53 h 220"/>
                <a:gd name="T18" fmla="*/ 386 w 424"/>
                <a:gd name="T19" fmla="*/ 114 h 220"/>
                <a:gd name="T20" fmla="*/ 394 w 424"/>
                <a:gd name="T21" fmla="*/ 114 h 220"/>
                <a:gd name="T22" fmla="*/ 402 w 424"/>
                <a:gd name="T23" fmla="*/ 174 h 220"/>
                <a:gd name="T24" fmla="*/ 424 w 424"/>
                <a:gd name="T25" fmla="*/ 212 h 220"/>
                <a:gd name="T26" fmla="*/ 424 w 424"/>
                <a:gd name="T27" fmla="*/ 220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24" h="220">
                  <a:moveTo>
                    <a:pt x="424" y="212"/>
                  </a:moveTo>
                  <a:lnTo>
                    <a:pt x="91" y="197"/>
                  </a:lnTo>
                  <a:lnTo>
                    <a:pt x="99" y="136"/>
                  </a:lnTo>
                  <a:lnTo>
                    <a:pt x="0" y="129"/>
                  </a:lnTo>
                  <a:lnTo>
                    <a:pt x="16" y="0"/>
                  </a:lnTo>
                  <a:lnTo>
                    <a:pt x="273" y="15"/>
                  </a:lnTo>
                  <a:lnTo>
                    <a:pt x="296" y="30"/>
                  </a:lnTo>
                  <a:lnTo>
                    <a:pt x="333" y="30"/>
                  </a:lnTo>
                  <a:lnTo>
                    <a:pt x="364" y="53"/>
                  </a:lnTo>
                  <a:lnTo>
                    <a:pt x="386" y="114"/>
                  </a:lnTo>
                  <a:lnTo>
                    <a:pt x="394" y="114"/>
                  </a:lnTo>
                  <a:lnTo>
                    <a:pt x="402" y="174"/>
                  </a:lnTo>
                  <a:lnTo>
                    <a:pt x="424" y="212"/>
                  </a:lnTo>
                  <a:lnTo>
                    <a:pt x="424" y="22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34" name="Freeform 214"/>
            <p:cNvSpPr>
              <a:spLocks/>
            </p:cNvSpPr>
            <p:nvPr/>
          </p:nvSpPr>
          <p:spPr bwMode="auto">
            <a:xfrm>
              <a:off x="1733" y="1792"/>
              <a:ext cx="326" cy="493"/>
            </a:xfrm>
            <a:custGeom>
              <a:avLst/>
              <a:gdLst>
                <a:gd name="T0" fmla="*/ 265 w 326"/>
                <a:gd name="T1" fmla="*/ 379 h 493"/>
                <a:gd name="T2" fmla="*/ 250 w 326"/>
                <a:gd name="T3" fmla="*/ 440 h 493"/>
                <a:gd name="T4" fmla="*/ 235 w 326"/>
                <a:gd name="T5" fmla="*/ 425 h 493"/>
                <a:gd name="T6" fmla="*/ 220 w 326"/>
                <a:gd name="T7" fmla="*/ 425 h 493"/>
                <a:gd name="T8" fmla="*/ 212 w 326"/>
                <a:gd name="T9" fmla="*/ 493 h 493"/>
                <a:gd name="T10" fmla="*/ 0 w 326"/>
                <a:gd name="T11" fmla="*/ 182 h 493"/>
                <a:gd name="T12" fmla="*/ 53 w 326"/>
                <a:gd name="T13" fmla="*/ 0 h 493"/>
                <a:gd name="T14" fmla="*/ 190 w 326"/>
                <a:gd name="T15" fmla="*/ 30 h 493"/>
                <a:gd name="T16" fmla="*/ 326 w 326"/>
                <a:gd name="T17" fmla="*/ 61 h 493"/>
                <a:gd name="T18" fmla="*/ 265 w 326"/>
                <a:gd name="T19" fmla="*/ 379 h 4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6" h="493">
                  <a:moveTo>
                    <a:pt x="265" y="379"/>
                  </a:moveTo>
                  <a:lnTo>
                    <a:pt x="250" y="440"/>
                  </a:lnTo>
                  <a:lnTo>
                    <a:pt x="235" y="425"/>
                  </a:lnTo>
                  <a:lnTo>
                    <a:pt x="220" y="425"/>
                  </a:lnTo>
                  <a:lnTo>
                    <a:pt x="212" y="493"/>
                  </a:lnTo>
                  <a:lnTo>
                    <a:pt x="0" y="182"/>
                  </a:lnTo>
                  <a:lnTo>
                    <a:pt x="53" y="0"/>
                  </a:lnTo>
                  <a:lnTo>
                    <a:pt x="190" y="30"/>
                  </a:lnTo>
                  <a:lnTo>
                    <a:pt x="326" y="61"/>
                  </a:lnTo>
                  <a:lnTo>
                    <a:pt x="265" y="379"/>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35" name="Freeform 215"/>
            <p:cNvSpPr>
              <a:spLocks/>
            </p:cNvSpPr>
            <p:nvPr/>
          </p:nvSpPr>
          <p:spPr bwMode="auto">
            <a:xfrm>
              <a:off x="1733" y="1792"/>
              <a:ext cx="326" cy="493"/>
            </a:xfrm>
            <a:custGeom>
              <a:avLst/>
              <a:gdLst>
                <a:gd name="T0" fmla="*/ 265 w 326"/>
                <a:gd name="T1" fmla="*/ 379 h 493"/>
                <a:gd name="T2" fmla="*/ 250 w 326"/>
                <a:gd name="T3" fmla="*/ 440 h 493"/>
                <a:gd name="T4" fmla="*/ 235 w 326"/>
                <a:gd name="T5" fmla="*/ 425 h 493"/>
                <a:gd name="T6" fmla="*/ 220 w 326"/>
                <a:gd name="T7" fmla="*/ 425 h 493"/>
                <a:gd name="T8" fmla="*/ 212 w 326"/>
                <a:gd name="T9" fmla="*/ 493 h 493"/>
                <a:gd name="T10" fmla="*/ 0 w 326"/>
                <a:gd name="T11" fmla="*/ 182 h 493"/>
                <a:gd name="T12" fmla="*/ 53 w 326"/>
                <a:gd name="T13" fmla="*/ 0 h 493"/>
                <a:gd name="T14" fmla="*/ 190 w 326"/>
                <a:gd name="T15" fmla="*/ 30 h 493"/>
                <a:gd name="T16" fmla="*/ 326 w 326"/>
                <a:gd name="T17" fmla="*/ 61 h 493"/>
                <a:gd name="T18" fmla="*/ 265 w 326"/>
                <a:gd name="T19" fmla="*/ 379 h 493"/>
                <a:gd name="T20" fmla="*/ 265 w 326"/>
                <a:gd name="T21" fmla="*/ 387 h 4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493">
                  <a:moveTo>
                    <a:pt x="265" y="379"/>
                  </a:moveTo>
                  <a:lnTo>
                    <a:pt x="250" y="440"/>
                  </a:lnTo>
                  <a:lnTo>
                    <a:pt x="235" y="425"/>
                  </a:lnTo>
                  <a:lnTo>
                    <a:pt x="220" y="425"/>
                  </a:lnTo>
                  <a:lnTo>
                    <a:pt x="212" y="493"/>
                  </a:lnTo>
                  <a:lnTo>
                    <a:pt x="0" y="182"/>
                  </a:lnTo>
                  <a:lnTo>
                    <a:pt x="53" y="0"/>
                  </a:lnTo>
                  <a:lnTo>
                    <a:pt x="190" y="30"/>
                  </a:lnTo>
                  <a:lnTo>
                    <a:pt x="326" y="61"/>
                  </a:lnTo>
                  <a:lnTo>
                    <a:pt x="265" y="379"/>
                  </a:lnTo>
                  <a:lnTo>
                    <a:pt x="265" y="38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36" name="Freeform 216"/>
            <p:cNvSpPr>
              <a:spLocks/>
            </p:cNvSpPr>
            <p:nvPr/>
          </p:nvSpPr>
          <p:spPr bwMode="auto">
            <a:xfrm>
              <a:off x="3989" y="1580"/>
              <a:ext cx="83" cy="174"/>
            </a:xfrm>
            <a:custGeom>
              <a:avLst/>
              <a:gdLst>
                <a:gd name="T0" fmla="*/ 68 w 83"/>
                <a:gd name="T1" fmla="*/ 113 h 174"/>
                <a:gd name="T2" fmla="*/ 30 w 83"/>
                <a:gd name="T3" fmla="*/ 0 h 174"/>
                <a:gd name="T4" fmla="*/ 15 w 83"/>
                <a:gd name="T5" fmla="*/ 7 h 174"/>
                <a:gd name="T6" fmla="*/ 15 w 83"/>
                <a:gd name="T7" fmla="*/ 22 h 174"/>
                <a:gd name="T8" fmla="*/ 22 w 83"/>
                <a:gd name="T9" fmla="*/ 53 h 174"/>
                <a:gd name="T10" fmla="*/ 7 w 83"/>
                <a:gd name="T11" fmla="*/ 68 h 174"/>
                <a:gd name="T12" fmla="*/ 0 w 83"/>
                <a:gd name="T13" fmla="*/ 121 h 174"/>
                <a:gd name="T14" fmla="*/ 7 w 83"/>
                <a:gd name="T15" fmla="*/ 174 h 174"/>
                <a:gd name="T16" fmla="*/ 60 w 83"/>
                <a:gd name="T17" fmla="*/ 167 h 174"/>
                <a:gd name="T18" fmla="*/ 83 w 83"/>
                <a:gd name="T19" fmla="*/ 144 h 174"/>
                <a:gd name="T20" fmla="*/ 83 w 83"/>
                <a:gd name="T21" fmla="*/ 136 h 174"/>
                <a:gd name="T22" fmla="*/ 68 w 83"/>
                <a:gd name="T23" fmla="*/ 113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174">
                  <a:moveTo>
                    <a:pt x="68" y="113"/>
                  </a:moveTo>
                  <a:lnTo>
                    <a:pt x="30" y="0"/>
                  </a:lnTo>
                  <a:lnTo>
                    <a:pt x="15" y="7"/>
                  </a:lnTo>
                  <a:lnTo>
                    <a:pt x="15" y="22"/>
                  </a:lnTo>
                  <a:lnTo>
                    <a:pt x="22" y="53"/>
                  </a:lnTo>
                  <a:lnTo>
                    <a:pt x="7" y="68"/>
                  </a:lnTo>
                  <a:lnTo>
                    <a:pt x="0" y="121"/>
                  </a:lnTo>
                  <a:lnTo>
                    <a:pt x="7" y="174"/>
                  </a:lnTo>
                  <a:lnTo>
                    <a:pt x="60" y="167"/>
                  </a:lnTo>
                  <a:lnTo>
                    <a:pt x="83" y="144"/>
                  </a:lnTo>
                  <a:lnTo>
                    <a:pt x="83" y="136"/>
                  </a:lnTo>
                  <a:lnTo>
                    <a:pt x="68" y="113"/>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37" name="Freeform 217"/>
            <p:cNvSpPr>
              <a:spLocks/>
            </p:cNvSpPr>
            <p:nvPr/>
          </p:nvSpPr>
          <p:spPr bwMode="auto">
            <a:xfrm>
              <a:off x="3989" y="1580"/>
              <a:ext cx="83" cy="174"/>
            </a:xfrm>
            <a:custGeom>
              <a:avLst/>
              <a:gdLst>
                <a:gd name="T0" fmla="*/ 68 w 83"/>
                <a:gd name="T1" fmla="*/ 113 h 174"/>
                <a:gd name="T2" fmla="*/ 30 w 83"/>
                <a:gd name="T3" fmla="*/ 0 h 174"/>
                <a:gd name="T4" fmla="*/ 15 w 83"/>
                <a:gd name="T5" fmla="*/ 7 h 174"/>
                <a:gd name="T6" fmla="*/ 15 w 83"/>
                <a:gd name="T7" fmla="*/ 22 h 174"/>
                <a:gd name="T8" fmla="*/ 22 w 83"/>
                <a:gd name="T9" fmla="*/ 53 h 174"/>
                <a:gd name="T10" fmla="*/ 7 w 83"/>
                <a:gd name="T11" fmla="*/ 68 h 174"/>
                <a:gd name="T12" fmla="*/ 0 w 83"/>
                <a:gd name="T13" fmla="*/ 121 h 174"/>
                <a:gd name="T14" fmla="*/ 7 w 83"/>
                <a:gd name="T15" fmla="*/ 174 h 174"/>
                <a:gd name="T16" fmla="*/ 60 w 83"/>
                <a:gd name="T17" fmla="*/ 167 h 174"/>
                <a:gd name="T18" fmla="*/ 83 w 83"/>
                <a:gd name="T19" fmla="*/ 144 h 174"/>
                <a:gd name="T20" fmla="*/ 83 w 83"/>
                <a:gd name="T21" fmla="*/ 136 h 174"/>
                <a:gd name="T22" fmla="*/ 68 w 83"/>
                <a:gd name="T23" fmla="*/ 113 h 174"/>
                <a:gd name="T24" fmla="*/ 68 w 83"/>
                <a:gd name="T25" fmla="*/ 121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174">
                  <a:moveTo>
                    <a:pt x="68" y="113"/>
                  </a:moveTo>
                  <a:lnTo>
                    <a:pt x="30" y="0"/>
                  </a:lnTo>
                  <a:lnTo>
                    <a:pt x="15" y="7"/>
                  </a:lnTo>
                  <a:lnTo>
                    <a:pt x="15" y="22"/>
                  </a:lnTo>
                  <a:lnTo>
                    <a:pt x="22" y="53"/>
                  </a:lnTo>
                  <a:lnTo>
                    <a:pt x="7" y="68"/>
                  </a:lnTo>
                  <a:lnTo>
                    <a:pt x="0" y="121"/>
                  </a:lnTo>
                  <a:lnTo>
                    <a:pt x="7" y="174"/>
                  </a:lnTo>
                  <a:lnTo>
                    <a:pt x="60" y="167"/>
                  </a:lnTo>
                  <a:lnTo>
                    <a:pt x="83" y="144"/>
                  </a:lnTo>
                  <a:lnTo>
                    <a:pt x="83" y="136"/>
                  </a:lnTo>
                  <a:lnTo>
                    <a:pt x="68" y="113"/>
                  </a:lnTo>
                  <a:lnTo>
                    <a:pt x="68" y="12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38" name="Freeform 218"/>
            <p:cNvSpPr>
              <a:spLocks/>
            </p:cNvSpPr>
            <p:nvPr/>
          </p:nvSpPr>
          <p:spPr bwMode="auto">
            <a:xfrm>
              <a:off x="3898" y="1868"/>
              <a:ext cx="68" cy="152"/>
            </a:xfrm>
            <a:custGeom>
              <a:avLst/>
              <a:gdLst>
                <a:gd name="T0" fmla="*/ 60 w 68"/>
                <a:gd name="T1" fmla="*/ 15 h 152"/>
                <a:gd name="T2" fmla="*/ 53 w 68"/>
                <a:gd name="T3" fmla="*/ 45 h 152"/>
                <a:gd name="T4" fmla="*/ 68 w 68"/>
                <a:gd name="T5" fmla="*/ 45 h 152"/>
                <a:gd name="T6" fmla="*/ 68 w 68"/>
                <a:gd name="T7" fmla="*/ 91 h 152"/>
                <a:gd name="T8" fmla="*/ 68 w 68"/>
                <a:gd name="T9" fmla="*/ 68 h 152"/>
                <a:gd name="T10" fmla="*/ 68 w 68"/>
                <a:gd name="T11" fmla="*/ 91 h 152"/>
                <a:gd name="T12" fmla="*/ 45 w 68"/>
                <a:gd name="T13" fmla="*/ 144 h 152"/>
                <a:gd name="T14" fmla="*/ 38 w 68"/>
                <a:gd name="T15" fmla="*/ 152 h 152"/>
                <a:gd name="T16" fmla="*/ 38 w 68"/>
                <a:gd name="T17" fmla="*/ 136 h 152"/>
                <a:gd name="T18" fmla="*/ 7 w 68"/>
                <a:gd name="T19" fmla="*/ 121 h 152"/>
                <a:gd name="T20" fmla="*/ 7 w 68"/>
                <a:gd name="T21" fmla="*/ 99 h 152"/>
                <a:gd name="T22" fmla="*/ 38 w 68"/>
                <a:gd name="T23" fmla="*/ 76 h 152"/>
                <a:gd name="T24" fmla="*/ 7 w 68"/>
                <a:gd name="T25" fmla="*/ 45 h 152"/>
                <a:gd name="T26" fmla="*/ 0 w 68"/>
                <a:gd name="T27" fmla="*/ 23 h 152"/>
                <a:gd name="T28" fmla="*/ 15 w 68"/>
                <a:gd name="T29" fmla="*/ 0 h 152"/>
                <a:gd name="T30" fmla="*/ 60 w 68"/>
                <a:gd name="T31" fmla="*/ 8 h 152"/>
                <a:gd name="T32" fmla="*/ 60 w 68"/>
                <a:gd name="T33" fmla="*/ 15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52">
                  <a:moveTo>
                    <a:pt x="60" y="15"/>
                  </a:moveTo>
                  <a:lnTo>
                    <a:pt x="53" y="45"/>
                  </a:lnTo>
                  <a:lnTo>
                    <a:pt x="68" y="45"/>
                  </a:lnTo>
                  <a:lnTo>
                    <a:pt x="68" y="91"/>
                  </a:lnTo>
                  <a:lnTo>
                    <a:pt x="68" y="68"/>
                  </a:lnTo>
                  <a:lnTo>
                    <a:pt x="68" y="91"/>
                  </a:lnTo>
                  <a:lnTo>
                    <a:pt x="45" y="144"/>
                  </a:lnTo>
                  <a:lnTo>
                    <a:pt x="38" y="152"/>
                  </a:lnTo>
                  <a:lnTo>
                    <a:pt x="38" y="136"/>
                  </a:lnTo>
                  <a:lnTo>
                    <a:pt x="7" y="121"/>
                  </a:lnTo>
                  <a:lnTo>
                    <a:pt x="7" y="99"/>
                  </a:lnTo>
                  <a:lnTo>
                    <a:pt x="38" y="76"/>
                  </a:lnTo>
                  <a:lnTo>
                    <a:pt x="7" y="45"/>
                  </a:lnTo>
                  <a:lnTo>
                    <a:pt x="0" y="23"/>
                  </a:lnTo>
                  <a:lnTo>
                    <a:pt x="15" y="0"/>
                  </a:lnTo>
                  <a:lnTo>
                    <a:pt x="60" y="8"/>
                  </a:lnTo>
                  <a:lnTo>
                    <a:pt x="60" y="15"/>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39" name="Freeform 219"/>
            <p:cNvSpPr>
              <a:spLocks/>
            </p:cNvSpPr>
            <p:nvPr/>
          </p:nvSpPr>
          <p:spPr bwMode="auto">
            <a:xfrm>
              <a:off x="3898" y="1868"/>
              <a:ext cx="68" cy="152"/>
            </a:xfrm>
            <a:custGeom>
              <a:avLst/>
              <a:gdLst>
                <a:gd name="T0" fmla="*/ 60 w 68"/>
                <a:gd name="T1" fmla="*/ 15 h 152"/>
                <a:gd name="T2" fmla="*/ 53 w 68"/>
                <a:gd name="T3" fmla="*/ 45 h 152"/>
                <a:gd name="T4" fmla="*/ 68 w 68"/>
                <a:gd name="T5" fmla="*/ 45 h 152"/>
                <a:gd name="T6" fmla="*/ 68 w 68"/>
                <a:gd name="T7" fmla="*/ 91 h 152"/>
                <a:gd name="T8" fmla="*/ 68 w 68"/>
                <a:gd name="T9" fmla="*/ 68 h 152"/>
                <a:gd name="T10" fmla="*/ 68 w 68"/>
                <a:gd name="T11" fmla="*/ 91 h 152"/>
                <a:gd name="T12" fmla="*/ 45 w 68"/>
                <a:gd name="T13" fmla="*/ 144 h 152"/>
                <a:gd name="T14" fmla="*/ 38 w 68"/>
                <a:gd name="T15" fmla="*/ 152 h 152"/>
                <a:gd name="T16" fmla="*/ 38 w 68"/>
                <a:gd name="T17" fmla="*/ 136 h 152"/>
                <a:gd name="T18" fmla="*/ 7 w 68"/>
                <a:gd name="T19" fmla="*/ 121 h 152"/>
                <a:gd name="T20" fmla="*/ 7 w 68"/>
                <a:gd name="T21" fmla="*/ 99 h 152"/>
                <a:gd name="T22" fmla="*/ 38 w 68"/>
                <a:gd name="T23" fmla="*/ 76 h 152"/>
                <a:gd name="T24" fmla="*/ 7 w 68"/>
                <a:gd name="T25" fmla="*/ 45 h 152"/>
                <a:gd name="T26" fmla="*/ 0 w 68"/>
                <a:gd name="T27" fmla="*/ 23 h 152"/>
                <a:gd name="T28" fmla="*/ 15 w 68"/>
                <a:gd name="T29" fmla="*/ 0 h 152"/>
                <a:gd name="T30" fmla="*/ 60 w 68"/>
                <a:gd name="T31" fmla="*/ 8 h 152"/>
                <a:gd name="T32" fmla="*/ 60 w 68"/>
                <a:gd name="T33" fmla="*/ 15 h 152"/>
                <a:gd name="T34" fmla="*/ 60 w 68"/>
                <a:gd name="T35" fmla="*/ 23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8" h="152">
                  <a:moveTo>
                    <a:pt x="60" y="15"/>
                  </a:moveTo>
                  <a:lnTo>
                    <a:pt x="53" y="45"/>
                  </a:lnTo>
                  <a:lnTo>
                    <a:pt x="68" y="45"/>
                  </a:lnTo>
                  <a:lnTo>
                    <a:pt x="68" y="91"/>
                  </a:lnTo>
                  <a:lnTo>
                    <a:pt x="68" y="68"/>
                  </a:lnTo>
                  <a:lnTo>
                    <a:pt x="68" y="91"/>
                  </a:lnTo>
                  <a:lnTo>
                    <a:pt x="45" y="144"/>
                  </a:lnTo>
                  <a:lnTo>
                    <a:pt x="38" y="152"/>
                  </a:lnTo>
                  <a:lnTo>
                    <a:pt x="38" y="136"/>
                  </a:lnTo>
                  <a:lnTo>
                    <a:pt x="7" y="121"/>
                  </a:lnTo>
                  <a:lnTo>
                    <a:pt x="7" y="99"/>
                  </a:lnTo>
                  <a:lnTo>
                    <a:pt x="38" y="76"/>
                  </a:lnTo>
                  <a:lnTo>
                    <a:pt x="7" y="45"/>
                  </a:lnTo>
                  <a:lnTo>
                    <a:pt x="0" y="23"/>
                  </a:lnTo>
                  <a:lnTo>
                    <a:pt x="15" y="0"/>
                  </a:lnTo>
                  <a:lnTo>
                    <a:pt x="60" y="8"/>
                  </a:lnTo>
                  <a:lnTo>
                    <a:pt x="60" y="15"/>
                  </a:lnTo>
                  <a:lnTo>
                    <a:pt x="60" y="2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40" name="Freeform 220"/>
            <p:cNvSpPr>
              <a:spLocks/>
            </p:cNvSpPr>
            <p:nvPr/>
          </p:nvSpPr>
          <p:spPr bwMode="auto">
            <a:xfrm>
              <a:off x="2195" y="2209"/>
              <a:ext cx="356" cy="364"/>
            </a:xfrm>
            <a:custGeom>
              <a:avLst/>
              <a:gdLst>
                <a:gd name="T0" fmla="*/ 356 w 356"/>
                <a:gd name="T1" fmla="*/ 31 h 364"/>
                <a:gd name="T2" fmla="*/ 53 w 356"/>
                <a:gd name="T3" fmla="*/ 0 h 364"/>
                <a:gd name="T4" fmla="*/ 0 w 356"/>
                <a:gd name="T5" fmla="*/ 364 h 364"/>
                <a:gd name="T6" fmla="*/ 45 w 356"/>
                <a:gd name="T7" fmla="*/ 364 h 364"/>
                <a:gd name="T8" fmla="*/ 53 w 356"/>
                <a:gd name="T9" fmla="*/ 342 h 364"/>
                <a:gd name="T10" fmla="*/ 144 w 356"/>
                <a:gd name="T11" fmla="*/ 349 h 364"/>
                <a:gd name="T12" fmla="*/ 136 w 356"/>
                <a:gd name="T13" fmla="*/ 334 h 364"/>
                <a:gd name="T14" fmla="*/ 333 w 356"/>
                <a:gd name="T15" fmla="*/ 349 h 364"/>
                <a:gd name="T16" fmla="*/ 356 w 356"/>
                <a:gd name="T17" fmla="*/ 69 h 364"/>
                <a:gd name="T18" fmla="*/ 356 w 356"/>
                <a:gd name="T19" fmla="*/ 31 h 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6" h="364">
                  <a:moveTo>
                    <a:pt x="356" y="31"/>
                  </a:moveTo>
                  <a:lnTo>
                    <a:pt x="53" y="0"/>
                  </a:lnTo>
                  <a:lnTo>
                    <a:pt x="0" y="364"/>
                  </a:lnTo>
                  <a:lnTo>
                    <a:pt x="45" y="364"/>
                  </a:lnTo>
                  <a:lnTo>
                    <a:pt x="53" y="342"/>
                  </a:lnTo>
                  <a:lnTo>
                    <a:pt x="144" y="349"/>
                  </a:lnTo>
                  <a:lnTo>
                    <a:pt x="136" y="334"/>
                  </a:lnTo>
                  <a:lnTo>
                    <a:pt x="333" y="349"/>
                  </a:lnTo>
                  <a:lnTo>
                    <a:pt x="356" y="69"/>
                  </a:lnTo>
                  <a:lnTo>
                    <a:pt x="356" y="31"/>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41" name="Freeform 221"/>
            <p:cNvSpPr>
              <a:spLocks/>
            </p:cNvSpPr>
            <p:nvPr/>
          </p:nvSpPr>
          <p:spPr bwMode="auto">
            <a:xfrm>
              <a:off x="2195" y="2209"/>
              <a:ext cx="356" cy="364"/>
            </a:xfrm>
            <a:custGeom>
              <a:avLst/>
              <a:gdLst>
                <a:gd name="T0" fmla="*/ 356 w 356"/>
                <a:gd name="T1" fmla="*/ 31 h 364"/>
                <a:gd name="T2" fmla="*/ 53 w 356"/>
                <a:gd name="T3" fmla="*/ 0 h 364"/>
                <a:gd name="T4" fmla="*/ 0 w 356"/>
                <a:gd name="T5" fmla="*/ 364 h 364"/>
                <a:gd name="T6" fmla="*/ 45 w 356"/>
                <a:gd name="T7" fmla="*/ 364 h 364"/>
                <a:gd name="T8" fmla="*/ 53 w 356"/>
                <a:gd name="T9" fmla="*/ 342 h 364"/>
                <a:gd name="T10" fmla="*/ 144 w 356"/>
                <a:gd name="T11" fmla="*/ 349 h 364"/>
                <a:gd name="T12" fmla="*/ 136 w 356"/>
                <a:gd name="T13" fmla="*/ 334 h 364"/>
                <a:gd name="T14" fmla="*/ 333 w 356"/>
                <a:gd name="T15" fmla="*/ 349 h 364"/>
                <a:gd name="T16" fmla="*/ 356 w 356"/>
                <a:gd name="T17" fmla="*/ 69 h 364"/>
                <a:gd name="T18" fmla="*/ 356 w 356"/>
                <a:gd name="T19" fmla="*/ 31 h 364"/>
                <a:gd name="T20" fmla="*/ 356 w 356"/>
                <a:gd name="T21" fmla="*/ 38 h 3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6" h="364">
                  <a:moveTo>
                    <a:pt x="356" y="31"/>
                  </a:moveTo>
                  <a:lnTo>
                    <a:pt x="53" y="0"/>
                  </a:lnTo>
                  <a:lnTo>
                    <a:pt x="0" y="364"/>
                  </a:lnTo>
                  <a:lnTo>
                    <a:pt x="45" y="364"/>
                  </a:lnTo>
                  <a:lnTo>
                    <a:pt x="53" y="342"/>
                  </a:lnTo>
                  <a:lnTo>
                    <a:pt x="144" y="349"/>
                  </a:lnTo>
                  <a:lnTo>
                    <a:pt x="136" y="334"/>
                  </a:lnTo>
                  <a:lnTo>
                    <a:pt x="333" y="349"/>
                  </a:lnTo>
                  <a:lnTo>
                    <a:pt x="356" y="69"/>
                  </a:lnTo>
                  <a:lnTo>
                    <a:pt x="356" y="31"/>
                  </a:lnTo>
                  <a:lnTo>
                    <a:pt x="356" y="3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42" name="Freeform 222"/>
            <p:cNvSpPr>
              <a:spLocks/>
            </p:cNvSpPr>
            <p:nvPr/>
          </p:nvSpPr>
          <p:spPr bwMode="auto">
            <a:xfrm>
              <a:off x="3671" y="1625"/>
              <a:ext cx="303" cy="273"/>
            </a:xfrm>
            <a:custGeom>
              <a:avLst/>
              <a:gdLst>
                <a:gd name="T0" fmla="*/ 295 w 303"/>
                <a:gd name="T1" fmla="*/ 137 h 273"/>
                <a:gd name="T2" fmla="*/ 295 w 303"/>
                <a:gd name="T3" fmla="*/ 182 h 273"/>
                <a:gd name="T4" fmla="*/ 303 w 303"/>
                <a:gd name="T5" fmla="*/ 235 h 273"/>
                <a:gd name="T6" fmla="*/ 295 w 303"/>
                <a:gd name="T7" fmla="*/ 243 h 273"/>
                <a:gd name="T8" fmla="*/ 303 w 303"/>
                <a:gd name="T9" fmla="*/ 251 h 273"/>
                <a:gd name="T10" fmla="*/ 287 w 303"/>
                <a:gd name="T11" fmla="*/ 273 h 273"/>
                <a:gd name="T12" fmla="*/ 287 w 303"/>
                <a:gd name="T13" fmla="*/ 251 h 273"/>
                <a:gd name="T14" fmla="*/ 242 w 303"/>
                <a:gd name="T15" fmla="*/ 243 h 273"/>
                <a:gd name="T16" fmla="*/ 227 w 303"/>
                <a:gd name="T17" fmla="*/ 235 h 273"/>
                <a:gd name="T18" fmla="*/ 219 w 303"/>
                <a:gd name="T19" fmla="*/ 213 h 273"/>
                <a:gd name="T20" fmla="*/ 204 w 303"/>
                <a:gd name="T21" fmla="*/ 205 h 273"/>
                <a:gd name="T22" fmla="*/ 0 w 303"/>
                <a:gd name="T23" fmla="*/ 243 h 273"/>
                <a:gd name="T24" fmla="*/ 0 w 303"/>
                <a:gd name="T25" fmla="*/ 228 h 273"/>
                <a:gd name="T26" fmla="*/ 38 w 303"/>
                <a:gd name="T27" fmla="*/ 190 h 273"/>
                <a:gd name="T28" fmla="*/ 23 w 303"/>
                <a:gd name="T29" fmla="*/ 159 h 273"/>
                <a:gd name="T30" fmla="*/ 45 w 303"/>
                <a:gd name="T31" fmla="*/ 152 h 273"/>
                <a:gd name="T32" fmla="*/ 113 w 303"/>
                <a:gd name="T33" fmla="*/ 144 h 273"/>
                <a:gd name="T34" fmla="*/ 144 w 303"/>
                <a:gd name="T35" fmla="*/ 122 h 273"/>
                <a:gd name="T36" fmla="*/ 136 w 303"/>
                <a:gd name="T37" fmla="*/ 99 h 273"/>
                <a:gd name="T38" fmla="*/ 151 w 303"/>
                <a:gd name="T39" fmla="*/ 91 h 273"/>
                <a:gd name="T40" fmla="*/ 144 w 303"/>
                <a:gd name="T41" fmla="*/ 84 h 273"/>
                <a:gd name="T42" fmla="*/ 136 w 303"/>
                <a:gd name="T43" fmla="*/ 91 h 273"/>
                <a:gd name="T44" fmla="*/ 136 w 303"/>
                <a:gd name="T45" fmla="*/ 84 h 273"/>
                <a:gd name="T46" fmla="*/ 181 w 303"/>
                <a:gd name="T47" fmla="*/ 15 h 273"/>
                <a:gd name="T48" fmla="*/ 257 w 303"/>
                <a:gd name="T49" fmla="*/ 0 h 273"/>
                <a:gd name="T50" fmla="*/ 272 w 303"/>
                <a:gd name="T51" fmla="*/ 76 h 273"/>
                <a:gd name="T52" fmla="*/ 295 w 303"/>
                <a:gd name="T53" fmla="*/ 137 h 2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3" h="273">
                  <a:moveTo>
                    <a:pt x="295" y="137"/>
                  </a:moveTo>
                  <a:lnTo>
                    <a:pt x="295" y="182"/>
                  </a:lnTo>
                  <a:lnTo>
                    <a:pt x="303" y="235"/>
                  </a:lnTo>
                  <a:lnTo>
                    <a:pt x="295" y="243"/>
                  </a:lnTo>
                  <a:lnTo>
                    <a:pt x="303" y="251"/>
                  </a:lnTo>
                  <a:lnTo>
                    <a:pt x="287" y="273"/>
                  </a:lnTo>
                  <a:lnTo>
                    <a:pt x="287" y="251"/>
                  </a:lnTo>
                  <a:lnTo>
                    <a:pt x="242" y="243"/>
                  </a:lnTo>
                  <a:lnTo>
                    <a:pt x="227" y="235"/>
                  </a:lnTo>
                  <a:lnTo>
                    <a:pt x="219" y="213"/>
                  </a:lnTo>
                  <a:lnTo>
                    <a:pt x="204" y="205"/>
                  </a:lnTo>
                  <a:lnTo>
                    <a:pt x="0" y="243"/>
                  </a:lnTo>
                  <a:lnTo>
                    <a:pt x="0" y="228"/>
                  </a:lnTo>
                  <a:lnTo>
                    <a:pt x="38" y="190"/>
                  </a:lnTo>
                  <a:lnTo>
                    <a:pt x="23" y="159"/>
                  </a:lnTo>
                  <a:lnTo>
                    <a:pt x="45" y="152"/>
                  </a:lnTo>
                  <a:lnTo>
                    <a:pt x="113" y="144"/>
                  </a:lnTo>
                  <a:lnTo>
                    <a:pt x="144" y="122"/>
                  </a:lnTo>
                  <a:lnTo>
                    <a:pt x="136" y="99"/>
                  </a:lnTo>
                  <a:lnTo>
                    <a:pt x="151" y="91"/>
                  </a:lnTo>
                  <a:lnTo>
                    <a:pt x="144" y="84"/>
                  </a:lnTo>
                  <a:lnTo>
                    <a:pt x="136" y="91"/>
                  </a:lnTo>
                  <a:lnTo>
                    <a:pt x="136" y="84"/>
                  </a:lnTo>
                  <a:lnTo>
                    <a:pt x="181" y="15"/>
                  </a:lnTo>
                  <a:lnTo>
                    <a:pt x="257" y="0"/>
                  </a:lnTo>
                  <a:lnTo>
                    <a:pt x="272" y="76"/>
                  </a:lnTo>
                  <a:lnTo>
                    <a:pt x="295" y="137"/>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43" name="Freeform 223"/>
            <p:cNvSpPr>
              <a:spLocks/>
            </p:cNvSpPr>
            <p:nvPr/>
          </p:nvSpPr>
          <p:spPr bwMode="auto">
            <a:xfrm>
              <a:off x="3671" y="1625"/>
              <a:ext cx="303" cy="273"/>
            </a:xfrm>
            <a:custGeom>
              <a:avLst/>
              <a:gdLst>
                <a:gd name="T0" fmla="*/ 295 w 303"/>
                <a:gd name="T1" fmla="*/ 137 h 273"/>
                <a:gd name="T2" fmla="*/ 295 w 303"/>
                <a:gd name="T3" fmla="*/ 182 h 273"/>
                <a:gd name="T4" fmla="*/ 303 w 303"/>
                <a:gd name="T5" fmla="*/ 235 h 273"/>
                <a:gd name="T6" fmla="*/ 295 w 303"/>
                <a:gd name="T7" fmla="*/ 243 h 273"/>
                <a:gd name="T8" fmla="*/ 303 w 303"/>
                <a:gd name="T9" fmla="*/ 251 h 273"/>
                <a:gd name="T10" fmla="*/ 287 w 303"/>
                <a:gd name="T11" fmla="*/ 273 h 273"/>
                <a:gd name="T12" fmla="*/ 287 w 303"/>
                <a:gd name="T13" fmla="*/ 251 h 273"/>
                <a:gd name="T14" fmla="*/ 242 w 303"/>
                <a:gd name="T15" fmla="*/ 243 h 273"/>
                <a:gd name="T16" fmla="*/ 227 w 303"/>
                <a:gd name="T17" fmla="*/ 235 h 273"/>
                <a:gd name="T18" fmla="*/ 219 w 303"/>
                <a:gd name="T19" fmla="*/ 213 h 273"/>
                <a:gd name="T20" fmla="*/ 204 w 303"/>
                <a:gd name="T21" fmla="*/ 205 h 273"/>
                <a:gd name="T22" fmla="*/ 0 w 303"/>
                <a:gd name="T23" fmla="*/ 243 h 273"/>
                <a:gd name="T24" fmla="*/ 0 w 303"/>
                <a:gd name="T25" fmla="*/ 228 h 273"/>
                <a:gd name="T26" fmla="*/ 38 w 303"/>
                <a:gd name="T27" fmla="*/ 190 h 273"/>
                <a:gd name="T28" fmla="*/ 23 w 303"/>
                <a:gd name="T29" fmla="*/ 159 h 273"/>
                <a:gd name="T30" fmla="*/ 45 w 303"/>
                <a:gd name="T31" fmla="*/ 152 h 273"/>
                <a:gd name="T32" fmla="*/ 113 w 303"/>
                <a:gd name="T33" fmla="*/ 144 h 273"/>
                <a:gd name="T34" fmla="*/ 144 w 303"/>
                <a:gd name="T35" fmla="*/ 122 h 273"/>
                <a:gd name="T36" fmla="*/ 136 w 303"/>
                <a:gd name="T37" fmla="*/ 99 h 273"/>
                <a:gd name="T38" fmla="*/ 151 w 303"/>
                <a:gd name="T39" fmla="*/ 91 h 273"/>
                <a:gd name="T40" fmla="*/ 144 w 303"/>
                <a:gd name="T41" fmla="*/ 84 h 273"/>
                <a:gd name="T42" fmla="*/ 136 w 303"/>
                <a:gd name="T43" fmla="*/ 91 h 273"/>
                <a:gd name="T44" fmla="*/ 136 w 303"/>
                <a:gd name="T45" fmla="*/ 84 h 273"/>
                <a:gd name="T46" fmla="*/ 181 w 303"/>
                <a:gd name="T47" fmla="*/ 15 h 273"/>
                <a:gd name="T48" fmla="*/ 257 w 303"/>
                <a:gd name="T49" fmla="*/ 0 h 273"/>
                <a:gd name="T50" fmla="*/ 272 w 303"/>
                <a:gd name="T51" fmla="*/ 76 h 273"/>
                <a:gd name="T52" fmla="*/ 295 w 303"/>
                <a:gd name="T53" fmla="*/ 137 h 273"/>
                <a:gd name="T54" fmla="*/ 295 w 303"/>
                <a:gd name="T55" fmla="*/ 144 h 2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3" h="273">
                  <a:moveTo>
                    <a:pt x="295" y="137"/>
                  </a:moveTo>
                  <a:lnTo>
                    <a:pt x="295" y="182"/>
                  </a:lnTo>
                  <a:lnTo>
                    <a:pt x="303" y="235"/>
                  </a:lnTo>
                  <a:lnTo>
                    <a:pt x="295" y="243"/>
                  </a:lnTo>
                  <a:lnTo>
                    <a:pt x="303" y="251"/>
                  </a:lnTo>
                  <a:lnTo>
                    <a:pt x="287" y="273"/>
                  </a:lnTo>
                  <a:lnTo>
                    <a:pt x="287" y="251"/>
                  </a:lnTo>
                  <a:lnTo>
                    <a:pt x="242" y="243"/>
                  </a:lnTo>
                  <a:lnTo>
                    <a:pt x="227" y="235"/>
                  </a:lnTo>
                  <a:lnTo>
                    <a:pt x="219" y="213"/>
                  </a:lnTo>
                  <a:lnTo>
                    <a:pt x="204" y="205"/>
                  </a:lnTo>
                  <a:lnTo>
                    <a:pt x="0" y="243"/>
                  </a:lnTo>
                  <a:lnTo>
                    <a:pt x="0" y="228"/>
                  </a:lnTo>
                  <a:lnTo>
                    <a:pt x="38" y="190"/>
                  </a:lnTo>
                  <a:lnTo>
                    <a:pt x="23" y="159"/>
                  </a:lnTo>
                  <a:lnTo>
                    <a:pt x="45" y="152"/>
                  </a:lnTo>
                  <a:lnTo>
                    <a:pt x="113" y="144"/>
                  </a:lnTo>
                  <a:lnTo>
                    <a:pt x="144" y="122"/>
                  </a:lnTo>
                  <a:lnTo>
                    <a:pt x="136" y="99"/>
                  </a:lnTo>
                  <a:lnTo>
                    <a:pt x="151" y="91"/>
                  </a:lnTo>
                  <a:lnTo>
                    <a:pt x="144" y="84"/>
                  </a:lnTo>
                  <a:lnTo>
                    <a:pt x="136" y="91"/>
                  </a:lnTo>
                  <a:lnTo>
                    <a:pt x="136" y="84"/>
                  </a:lnTo>
                  <a:lnTo>
                    <a:pt x="181" y="15"/>
                  </a:lnTo>
                  <a:lnTo>
                    <a:pt x="257" y="0"/>
                  </a:lnTo>
                  <a:lnTo>
                    <a:pt x="272" y="76"/>
                  </a:lnTo>
                  <a:lnTo>
                    <a:pt x="295" y="137"/>
                  </a:lnTo>
                  <a:lnTo>
                    <a:pt x="295" y="14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44" name="Freeform 224"/>
            <p:cNvSpPr>
              <a:spLocks/>
            </p:cNvSpPr>
            <p:nvPr/>
          </p:nvSpPr>
          <p:spPr bwMode="auto">
            <a:xfrm>
              <a:off x="3512" y="2179"/>
              <a:ext cx="431" cy="197"/>
            </a:xfrm>
            <a:custGeom>
              <a:avLst/>
              <a:gdLst>
                <a:gd name="T0" fmla="*/ 416 w 431"/>
                <a:gd name="T1" fmla="*/ 61 h 197"/>
                <a:gd name="T2" fmla="*/ 378 w 431"/>
                <a:gd name="T3" fmla="*/ 53 h 197"/>
                <a:gd name="T4" fmla="*/ 386 w 431"/>
                <a:gd name="T5" fmla="*/ 38 h 197"/>
                <a:gd name="T6" fmla="*/ 386 w 431"/>
                <a:gd name="T7" fmla="*/ 30 h 197"/>
                <a:gd name="T8" fmla="*/ 401 w 431"/>
                <a:gd name="T9" fmla="*/ 23 h 197"/>
                <a:gd name="T10" fmla="*/ 409 w 431"/>
                <a:gd name="T11" fmla="*/ 15 h 197"/>
                <a:gd name="T12" fmla="*/ 409 w 431"/>
                <a:gd name="T13" fmla="*/ 0 h 197"/>
                <a:gd name="T14" fmla="*/ 121 w 431"/>
                <a:gd name="T15" fmla="*/ 53 h 197"/>
                <a:gd name="T16" fmla="*/ 106 w 431"/>
                <a:gd name="T17" fmla="*/ 83 h 197"/>
                <a:gd name="T18" fmla="*/ 76 w 431"/>
                <a:gd name="T19" fmla="*/ 91 h 197"/>
                <a:gd name="T20" fmla="*/ 23 w 431"/>
                <a:gd name="T21" fmla="*/ 137 h 197"/>
                <a:gd name="T22" fmla="*/ 0 w 431"/>
                <a:gd name="T23" fmla="*/ 152 h 197"/>
                <a:gd name="T24" fmla="*/ 60 w 431"/>
                <a:gd name="T25" fmla="*/ 159 h 197"/>
                <a:gd name="T26" fmla="*/ 166 w 431"/>
                <a:gd name="T27" fmla="*/ 137 h 197"/>
                <a:gd name="T28" fmla="*/ 242 w 431"/>
                <a:gd name="T29" fmla="*/ 144 h 197"/>
                <a:gd name="T30" fmla="*/ 340 w 431"/>
                <a:gd name="T31" fmla="*/ 190 h 197"/>
                <a:gd name="T32" fmla="*/ 340 w 431"/>
                <a:gd name="T33" fmla="*/ 182 h 197"/>
                <a:gd name="T34" fmla="*/ 363 w 431"/>
                <a:gd name="T35" fmla="*/ 144 h 197"/>
                <a:gd name="T36" fmla="*/ 363 w 431"/>
                <a:gd name="T37" fmla="*/ 144 h 197"/>
                <a:gd name="T38" fmla="*/ 393 w 431"/>
                <a:gd name="T39" fmla="*/ 121 h 197"/>
                <a:gd name="T40" fmla="*/ 401 w 431"/>
                <a:gd name="T41" fmla="*/ 121 h 197"/>
                <a:gd name="T42" fmla="*/ 409 w 431"/>
                <a:gd name="T43" fmla="*/ 121 h 197"/>
                <a:gd name="T44" fmla="*/ 416 w 431"/>
                <a:gd name="T45" fmla="*/ 99 h 197"/>
                <a:gd name="T46" fmla="*/ 401 w 431"/>
                <a:gd name="T47" fmla="*/ 99 h 197"/>
                <a:gd name="T48" fmla="*/ 393 w 431"/>
                <a:gd name="T49" fmla="*/ 106 h 197"/>
                <a:gd name="T50" fmla="*/ 371 w 431"/>
                <a:gd name="T51" fmla="*/ 99 h 197"/>
                <a:gd name="T52" fmla="*/ 401 w 431"/>
                <a:gd name="T53" fmla="*/ 83 h 197"/>
                <a:gd name="T54" fmla="*/ 386 w 431"/>
                <a:gd name="T55" fmla="*/ 83 h 197"/>
                <a:gd name="T56" fmla="*/ 363 w 431"/>
                <a:gd name="T57" fmla="*/ 76 h 197"/>
                <a:gd name="T58" fmla="*/ 386 w 431"/>
                <a:gd name="T59" fmla="*/ 76 h 197"/>
                <a:gd name="T60" fmla="*/ 393 w 431"/>
                <a:gd name="T61" fmla="*/ 76 h 197"/>
                <a:gd name="T62" fmla="*/ 431 w 431"/>
                <a:gd name="T63" fmla="*/ 61 h 1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31" h="197">
                  <a:moveTo>
                    <a:pt x="424" y="38"/>
                  </a:moveTo>
                  <a:lnTo>
                    <a:pt x="416" y="61"/>
                  </a:lnTo>
                  <a:lnTo>
                    <a:pt x="416" y="38"/>
                  </a:lnTo>
                  <a:lnTo>
                    <a:pt x="378" y="53"/>
                  </a:lnTo>
                  <a:lnTo>
                    <a:pt x="378" y="23"/>
                  </a:lnTo>
                  <a:lnTo>
                    <a:pt x="386" y="38"/>
                  </a:lnTo>
                  <a:lnTo>
                    <a:pt x="401" y="30"/>
                  </a:lnTo>
                  <a:lnTo>
                    <a:pt x="386" y="30"/>
                  </a:lnTo>
                  <a:lnTo>
                    <a:pt x="409" y="30"/>
                  </a:lnTo>
                  <a:lnTo>
                    <a:pt x="401" y="23"/>
                  </a:lnTo>
                  <a:lnTo>
                    <a:pt x="416" y="23"/>
                  </a:lnTo>
                  <a:lnTo>
                    <a:pt x="409" y="15"/>
                  </a:lnTo>
                  <a:lnTo>
                    <a:pt x="424" y="30"/>
                  </a:lnTo>
                  <a:lnTo>
                    <a:pt x="409" y="0"/>
                  </a:lnTo>
                  <a:lnTo>
                    <a:pt x="401" y="0"/>
                  </a:lnTo>
                  <a:lnTo>
                    <a:pt x="121" y="53"/>
                  </a:lnTo>
                  <a:lnTo>
                    <a:pt x="121" y="68"/>
                  </a:lnTo>
                  <a:lnTo>
                    <a:pt x="106" y="83"/>
                  </a:lnTo>
                  <a:lnTo>
                    <a:pt x="83" y="99"/>
                  </a:lnTo>
                  <a:lnTo>
                    <a:pt x="76" y="91"/>
                  </a:lnTo>
                  <a:lnTo>
                    <a:pt x="60" y="114"/>
                  </a:lnTo>
                  <a:lnTo>
                    <a:pt x="23" y="137"/>
                  </a:lnTo>
                  <a:lnTo>
                    <a:pt x="15" y="152"/>
                  </a:lnTo>
                  <a:lnTo>
                    <a:pt x="0" y="152"/>
                  </a:lnTo>
                  <a:lnTo>
                    <a:pt x="0" y="167"/>
                  </a:lnTo>
                  <a:lnTo>
                    <a:pt x="60" y="159"/>
                  </a:lnTo>
                  <a:lnTo>
                    <a:pt x="98" y="144"/>
                  </a:lnTo>
                  <a:lnTo>
                    <a:pt x="166" y="137"/>
                  </a:lnTo>
                  <a:lnTo>
                    <a:pt x="182" y="152"/>
                  </a:lnTo>
                  <a:lnTo>
                    <a:pt x="242" y="144"/>
                  </a:lnTo>
                  <a:lnTo>
                    <a:pt x="310" y="197"/>
                  </a:lnTo>
                  <a:lnTo>
                    <a:pt x="340" y="190"/>
                  </a:lnTo>
                  <a:lnTo>
                    <a:pt x="340" y="167"/>
                  </a:lnTo>
                  <a:lnTo>
                    <a:pt x="340" y="182"/>
                  </a:lnTo>
                  <a:lnTo>
                    <a:pt x="348" y="152"/>
                  </a:lnTo>
                  <a:lnTo>
                    <a:pt x="363" y="144"/>
                  </a:lnTo>
                  <a:lnTo>
                    <a:pt x="356" y="129"/>
                  </a:lnTo>
                  <a:lnTo>
                    <a:pt x="363" y="144"/>
                  </a:lnTo>
                  <a:lnTo>
                    <a:pt x="371" y="129"/>
                  </a:lnTo>
                  <a:lnTo>
                    <a:pt x="393" y="121"/>
                  </a:lnTo>
                  <a:lnTo>
                    <a:pt x="393" y="114"/>
                  </a:lnTo>
                  <a:lnTo>
                    <a:pt x="401" y="121"/>
                  </a:lnTo>
                  <a:lnTo>
                    <a:pt x="401" y="114"/>
                  </a:lnTo>
                  <a:lnTo>
                    <a:pt x="409" y="121"/>
                  </a:lnTo>
                  <a:lnTo>
                    <a:pt x="416" y="106"/>
                  </a:lnTo>
                  <a:lnTo>
                    <a:pt x="416" y="99"/>
                  </a:lnTo>
                  <a:lnTo>
                    <a:pt x="409" y="106"/>
                  </a:lnTo>
                  <a:lnTo>
                    <a:pt x="401" y="99"/>
                  </a:lnTo>
                  <a:lnTo>
                    <a:pt x="401" y="114"/>
                  </a:lnTo>
                  <a:lnTo>
                    <a:pt x="393" y="106"/>
                  </a:lnTo>
                  <a:lnTo>
                    <a:pt x="378" y="114"/>
                  </a:lnTo>
                  <a:lnTo>
                    <a:pt x="371" y="99"/>
                  </a:lnTo>
                  <a:lnTo>
                    <a:pt x="386" y="106"/>
                  </a:lnTo>
                  <a:lnTo>
                    <a:pt x="401" y="83"/>
                  </a:lnTo>
                  <a:lnTo>
                    <a:pt x="386" y="91"/>
                  </a:lnTo>
                  <a:lnTo>
                    <a:pt x="386" y="83"/>
                  </a:lnTo>
                  <a:lnTo>
                    <a:pt x="371" y="83"/>
                  </a:lnTo>
                  <a:lnTo>
                    <a:pt x="363" y="76"/>
                  </a:lnTo>
                  <a:lnTo>
                    <a:pt x="393" y="83"/>
                  </a:lnTo>
                  <a:lnTo>
                    <a:pt x="386" y="76"/>
                  </a:lnTo>
                  <a:lnTo>
                    <a:pt x="393" y="68"/>
                  </a:lnTo>
                  <a:lnTo>
                    <a:pt x="393" y="76"/>
                  </a:lnTo>
                  <a:lnTo>
                    <a:pt x="416" y="83"/>
                  </a:lnTo>
                  <a:lnTo>
                    <a:pt x="431" y="61"/>
                  </a:lnTo>
                  <a:lnTo>
                    <a:pt x="424" y="38"/>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45" name="Freeform 225"/>
            <p:cNvSpPr>
              <a:spLocks/>
            </p:cNvSpPr>
            <p:nvPr/>
          </p:nvSpPr>
          <p:spPr bwMode="auto">
            <a:xfrm>
              <a:off x="3512" y="2179"/>
              <a:ext cx="431" cy="197"/>
            </a:xfrm>
            <a:custGeom>
              <a:avLst/>
              <a:gdLst>
                <a:gd name="T0" fmla="*/ 416 w 431"/>
                <a:gd name="T1" fmla="*/ 61 h 197"/>
                <a:gd name="T2" fmla="*/ 378 w 431"/>
                <a:gd name="T3" fmla="*/ 53 h 197"/>
                <a:gd name="T4" fmla="*/ 386 w 431"/>
                <a:gd name="T5" fmla="*/ 38 h 197"/>
                <a:gd name="T6" fmla="*/ 386 w 431"/>
                <a:gd name="T7" fmla="*/ 30 h 197"/>
                <a:gd name="T8" fmla="*/ 401 w 431"/>
                <a:gd name="T9" fmla="*/ 23 h 197"/>
                <a:gd name="T10" fmla="*/ 409 w 431"/>
                <a:gd name="T11" fmla="*/ 15 h 197"/>
                <a:gd name="T12" fmla="*/ 409 w 431"/>
                <a:gd name="T13" fmla="*/ 0 h 197"/>
                <a:gd name="T14" fmla="*/ 121 w 431"/>
                <a:gd name="T15" fmla="*/ 53 h 197"/>
                <a:gd name="T16" fmla="*/ 106 w 431"/>
                <a:gd name="T17" fmla="*/ 83 h 197"/>
                <a:gd name="T18" fmla="*/ 76 w 431"/>
                <a:gd name="T19" fmla="*/ 91 h 197"/>
                <a:gd name="T20" fmla="*/ 23 w 431"/>
                <a:gd name="T21" fmla="*/ 137 h 197"/>
                <a:gd name="T22" fmla="*/ 0 w 431"/>
                <a:gd name="T23" fmla="*/ 152 h 197"/>
                <a:gd name="T24" fmla="*/ 60 w 431"/>
                <a:gd name="T25" fmla="*/ 159 h 197"/>
                <a:gd name="T26" fmla="*/ 166 w 431"/>
                <a:gd name="T27" fmla="*/ 137 h 197"/>
                <a:gd name="T28" fmla="*/ 242 w 431"/>
                <a:gd name="T29" fmla="*/ 144 h 197"/>
                <a:gd name="T30" fmla="*/ 340 w 431"/>
                <a:gd name="T31" fmla="*/ 190 h 197"/>
                <a:gd name="T32" fmla="*/ 340 w 431"/>
                <a:gd name="T33" fmla="*/ 182 h 197"/>
                <a:gd name="T34" fmla="*/ 363 w 431"/>
                <a:gd name="T35" fmla="*/ 144 h 197"/>
                <a:gd name="T36" fmla="*/ 363 w 431"/>
                <a:gd name="T37" fmla="*/ 144 h 197"/>
                <a:gd name="T38" fmla="*/ 393 w 431"/>
                <a:gd name="T39" fmla="*/ 121 h 197"/>
                <a:gd name="T40" fmla="*/ 401 w 431"/>
                <a:gd name="T41" fmla="*/ 121 h 197"/>
                <a:gd name="T42" fmla="*/ 409 w 431"/>
                <a:gd name="T43" fmla="*/ 121 h 197"/>
                <a:gd name="T44" fmla="*/ 416 w 431"/>
                <a:gd name="T45" fmla="*/ 99 h 197"/>
                <a:gd name="T46" fmla="*/ 401 w 431"/>
                <a:gd name="T47" fmla="*/ 99 h 197"/>
                <a:gd name="T48" fmla="*/ 393 w 431"/>
                <a:gd name="T49" fmla="*/ 106 h 197"/>
                <a:gd name="T50" fmla="*/ 371 w 431"/>
                <a:gd name="T51" fmla="*/ 99 h 197"/>
                <a:gd name="T52" fmla="*/ 401 w 431"/>
                <a:gd name="T53" fmla="*/ 83 h 197"/>
                <a:gd name="T54" fmla="*/ 386 w 431"/>
                <a:gd name="T55" fmla="*/ 83 h 197"/>
                <a:gd name="T56" fmla="*/ 363 w 431"/>
                <a:gd name="T57" fmla="*/ 76 h 197"/>
                <a:gd name="T58" fmla="*/ 386 w 431"/>
                <a:gd name="T59" fmla="*/ 76 h 197"/>
                <a:gd name="T60" fmla="*/ 393 w 431"/>
                <a:gd name="T61" fmla="*/ 76 h 197"/>
                <a:gd name="T62" fmla="*/ 431 w 431"/>
                <a:gd name="T63" fmla="*/ 61 h 197"/>
                <a:gd name="T64" fmla="*/ 424 w 431"/>
                <a:gd name="T65" fmla="*/ 45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31" h="197">
                  <a:moveTo>
                    <a:pt x="424" y="38"/>
                  </a:moveTo>
                  <a:lnTo>
                    <a:pt x="416" y="61"/>
                  </a:lnTo>
                  <a:lnTo>
                    <a:pt x="416" y="38"/>
                  </a:lnTo>
                  <a:lnTo>
                    <a:pt x="378" y="53"/>
                  </a:lnTo>
                  <a:lnTo>
                    <a:pt x="378" y="23"/>
                  </a:lnTo>
                  <a:lnTo>
                    <a:pt x="386" y="38"/>
                  </a:lnTo>
                  <a:lnTo>
                    <a:pt x="401" y="30"/>
                  </a:lnTo>
                  <a:lnTo>
                    <a:pt x="386" y="30"/>
                  </a:lnTo>
                  <a:lnTo>
                    <a:pt x="409" y="30"/>
                  </a:lnTo>
                  <a:lnTo>
                    <a:pt x="401" y="23"/>
                  </a:lnTo>
                  <a:lnTo>
                    <a:pt x="416" y="23"/>
                  </a:lnTo>
                  <a:lnTo>
                    <a:pt x="409" y="15"/>
                  </a:lnTo>
                  <a:lnTo>
                    <a:pt x="424" y="30"/>
                  </a:lnTo>
                  <a:lnTo>
                    <a:pt x="409" y="0"/>
                  </a:lnTo>
                  <a:lnTo>
                    <a:pt x="401" y="0"/>
                  </a:lnTo>
                  <a:lnTo>
                    <a:pt x="121" y="53"/>
                  </a:lnTo>
                  <a:lnTo>
                    <a:pt x="121" y="68"/>
                  </a:lnTo>
                  <a:lnTo>
                    <a:pt x="106" y="83"/>
                  </a:lnTo>
                  <a:lnTo>
                    <a:pt x="83" y="99"/>
                  </a:lnTo>
                  <a:lnTo>
                    <a:pt x="76" y="91"/>
                  </a:lnTo>
                  <a:lnTo>
                    <a:pt x="60" y="114"/>
                  </a:lnTo>
                  <a:lnTo>
                    <a:pt x="23" y="137"/>
                  </a:lnTo>
                  <a:lnTo>
                    <a:pt x="15" y="152"/>
                  </a:lnTo>
                  <a:lnTo>
                    <a:pt x="0" y="152"/>
                  </a:lnTo>
                  <a:lnTo>
                    <a:pt x="0" y="167"/>
                  </a:lnTo>
                  <a:lnTo>
                    <a:pt x="60" y="159"/>
                  </a:lnTo>
                  <a:lnTo>
                    <a:pt x="98" y="144"/>
                  </a:lnTo>
                  <a:lnTo>
                    <a:pt x="166" y="137"/>
                  </a:lnTo>
                  <a:lnTo>
                    <a:pt x="182" y="152"/>
                  </a:lnTo>
                  <a:lnTo>
                    <a:pt x="242" y="144"/>
                  </a:lnTo>
                  <a:lnTo>
                    <a:pt x="310" y="197"/>
                  </a:lnTo>
                  <a:lnTo>
                    <a:pt x="340" y="190"/>
                  </a:lnTo>
                  <a:lnTo>
                    <a:pt x="340" y="167"/>
                  </a:lnTo>
                  <a:lnTo>
                    <a:pt x="340" y="182"/>
                  </a:lnTo>
                  <a:lnTo>
                    <a:pt x="348" y="152"/>
                  </a:lnTo>
                  <a:lnTo>
                    <a:pt x="363" y="144"/>
                  </a:lnTo>
                  <a:lnTo>
                    <a:pt x="356" y="129"/>
                  </a:lnTo>
                  <a:lnTo>
                    <a:pt x="363" y="144"/>
                  </a:lnTo>
                  <a:lnTo>
                    <a:pt x="371" y="129"/>
                  </a:lnTo>
                  <a:lnTo>
                    <a:pt x="393" y="121"/>
                  </a:lnTo>
                  <a:lnTo>
                    <a:pt x="393" y="114"/>
                  </a:lnTo>
                  <a:lnTo>
                    <a:pt x="401" y="121"/>
                  </a:lnTo>
                  <a:lnTo>
                    <a:pt x="401" y="114"/>
                  </a:lnTo>
                  <a:lnTo>
                    <a:pt x="409" y="121"/>
                  </a:lnTo>
                  <a:lnTo>
                    <a:pt x="416" y="106"/>
                  </a:lnTo>
                  <a:lnTo>
                    <a:pt x="416" y="99"/>
                  </a:lnTo>
                  <a:lnTo>
                    <a:pt x="409" y="106"/>
                  </a:lnTo>
                  <a:lnTo>
                    <a:pt x="401" y="99"/>
                  </a:lnTo>
                  <a:lnTo>
                    <a:pt x="401" y="114"/>
                  </a:lnTo>
                  <a:lnTo>
                    <a:pt x="393" y="106"/>
                  </a:lnTo>
                  <a:lnTo>
                    <a:pt x="378" y="114"/>
                  </a:lnTo>
                  <a:lnTo>
                    <a:pt x="371" y="99"/>
                  </a:lnTo>
                  <a:lnTo>
                    <a:pt x="386" y="106"/>
                  </a:lnTo>
                  <a:lnTo>
                    <a:pt x="401" y="83"/>
                  </a:lnTo>
                  <a:lnTo>
                    <a:pt x="386" y="91"/>
                  </a:lnTo>
                  <a:lnTo>
                    <a:pt x="386" y="83"/>
                  </a:lnTo>
                  <a:lnTo>
                    <a:pt x="371" y="83"/>
                  </a:lnTo>
                  <a:lnTo>
                    <a:pt x="363" y="76"/>
                  </a:lnTo>
                  <a:lnTo>
                    <a:pt x="393" y="83"/>
                  </a:lnTo>
                  <a:lnTo>
                    <a:pt x="386" y="76"/>
                  </a:lnTo>
                  <a:lnTo>
                    <a:pt x="393" y="68"/>
                  </a:lnTo>
                  <a:lnTo>
                    <a:pt x="393" y="76"/>
                  </a:lnTo>
                  <a:lnTo>
                    <a:pt x="416" y="83"/>
                  </a:lnTo>
                  <a:lnTo>
                    <a:pt x="431" y="61"/>
                  </a:lnTo>
                  <a:lnTo>
                    <a:pt x="424" y="38"/>
                  </a:lnTo>
                  <a:lnTo>
                    <a:pt x="424" y="4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46" name="Line 226"/>
            <p:cNvSpPr>
              <a:spLocks noChangeShapeType="1"/>
            </p:cNvSpPr>
            <p:nvPr/>
          </p:nvSpPr>
          <p:spPr bwMode="auto">
            <a:xfrm>
              <a:off x="3928" y="2179"/>
              <a:ext cx="8" cy="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47" name="Freeform 227"/>
            <p:cNvSpPr>
              <a:spLocks/>
            </p:cNvSpPr>
            <p:nvPr/>
          </p:nvSpPr>
          <p:spPr bwMode="auto">
            <a:xfrm>
              <a:off x="2551" y="1473"/>
              <a:ext cx="333" cy="213"/>
            </a:xfrm>
            <a:custGeom>
              <a:avLst/>
              <a:gdLst>
                <a:gd name="T0" fmla="*/ 333 w 333"/>
                <a:gd name="T1" fmla="*/ 213 h 213"/>
                <a:gd name="T2" fmla="*/ 0 w 333"/>
                <a:gd name="T3" fmla="*/ 198 h 213"/>
                <a:gd name="T4" fmla="*/ 15 w 333"/>
                <a:gd name="T5" fmla="*/ 0 h 213"/>
                <a:gd name="T6" fmla="*/ 302 w 333"/>
                <a:gd name="T7" fmla="*/ 16 h 213"/>
                <a:gd name="T8" fmla="*/ 333 w 333"/>
                <a:gd name="T9" fmla="*/ 213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 h="213">
                  <a:moveTo>
                    <a:pt x="333" y="213"/>
                  </a:moveTo>
                  <a:lnTo>
                    <a:pt x="0" y="198"/>
                  </a:lnTo>
                  <a:lnTo>
                    <a:pt x="15" y="0"/>
                  </a:lnTo>
                  <a:lnTo>
                    <a:pt x="302" y="16"/>
                  </a:lnTo>
                  <a:lnTo>
                    <a:pt x="333" y="213"/>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48" name="Freeform 228"/>
            <p:cNvSpPr>
              <a:spLocks/>
            </p:cNvSpPr>
            <p:nvPr/>
          </p:nvSpPr>
          <p:spPr bwMode="auto">
            <a:xfrm>
              <a:off x="2551" y="1473"/>
              <a:ext cx="333" cy="220"/>
            </a:xfrm>
            <a:custGeom>
              <a:avLst/>
              <a:gdLst>
                <a:gd name="T0" fmla="*/ 333 w 333"/>
                <a:gd name="T1" fmla="*/ 213 h 220"/>
                <a:gd name="T2" fmla="*/ 0 w 333"/>
                <a:gd name="T3" fmla="*/ 198 h 220"/>
                <a:gd name="T4" fmla="*/ 15 w 333"/>
                <a:gd name="T5" fmla="*/ 0 h 220"/>
                <a:gd name="T6" fmla="*/ 302 w 333"/>
                <a:gd name="T7" fmla="*/ 16 h 220"/>
                <a:gd name="T8" fmla="*/ 333 w 333"/>
                <a:gd name="T9" fmla="*/ 213 h 220"/>
                <a:gd name="T10" fmla="*/ 333 w 333"/>
                <a:gd name="T11" fmla="*/ 220 h 2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3" h="220">
                  <a:moveTo>
                    <a:pt x="333" y="213"/>
                  </a:moveTo>
                  <a:lnTo>
                    <a:pt x="0" y="198"/>
                  </a:lnTo>
                  <a:lnTo>
                    <a:pt x="15" y="0"/>
                  </a:lnTo>
                  <a:lnTo>
                    <a:pt x="302" y="16"/>
                  </a:lnTo>
                  <a:lnTo>
                    <a:pt x="333" y="213"/>
                  </a:lnTo>
                  <a:lnTo>
                    <a:pt x="333" y="22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49" name="Freeform 229"/>
            <p:cNvSpPr>
              <a:spLocks/>
            </p:cNvSpPr>
            <p:nvPr/>
          </p:nvSpPr>
          <p:spPr bwMode="auto">
            <a:xfrm>
              <a:off x="3436" y="1876"/>
              <a:ext cx="212" cy="242"/>
            </a:xfrm>
            <a:custGeom>
              <a:avLst/>
              <a:gdLst>
                <a:gd name="T0" fmla="*/ 205 w 212"/>
                <a:gd name="T1" fmla="*/ 0 h 242"/>
                <a:gd name="T2" fmla="*/ 152 w 212"/>
                <a:gd name="T3" fmla="*/ 45 h 242"/>
                <a:gd name="T4" fmla="*/ 114 w 212"/>
                <a:gd name="T5" fmla="*/ 53 h 242"/>
                <a:gd name="T6" fmla="*/ 91 w 212"/>
                <a:gd name="T7" fmla="*/ 53 h 242"/>
                <a:gd name="T8" fmla="*/ 106 w 212"/>
                <a:gd name="T9" fmla="*/ 45 h 242"/>
                <a:gd name="T10" fmla="*/ 91 w 212"/>
                <a:gd name="T11" fmla="*/ 45 h 242"/>
                <a:gd name="T12" fmla="*/ 68 w 212"/>
                <a:gd name="T13" fmla="*/ 37 h 242"/>
                <a:gd name="T14" fmla="*/ 0 w 212"/>
                <a:gd name="T15" fmla="*/ 45 h 242"/>
                <a:gd name="T16" fmla="*/ 23 w 212"/>
                <a:gd name="T17" fmla="*/ 212 h 242"/>
                <a:gd name="T18" fmla="*/ 38 w 212"/>
                <a:gd name="T19" fmla="*/ 212 h 242"/>
                <a:gd name="T20" fmla="*/ 53 w 212"/>
                <a:gd name="T21" fmla="*/ 227 h 242"/>
                <a:gd name="T22" fmla="*/ 83 w 212"/>
                <a:gd name="T23" fmla="*/ 235 h 242"/>
                <a:gd name="T24" fmla="*/ 99 w 212"/>
                <a:gd name="T25" fmla="*/ 235 h 242"/>
                <a:gd name="T26" fmla="*/ 121 w 212"/>
                <a:gd name="T27" fmla="*/ 227 h 242"/>
                <a:gd name="T28" fmla="*/ 136 w 212"/>
                <a:gd name="T29" fmla="*/ 242 h 242"/>
                <a:gd name="T30" fmla="*/ 152 w 212"/>
                <a:gd name="T31" fmla="*/ 227 h 242"/>
                <a:gd name="T32" fmla="*/ 159 w 212"/>
                <a:gd name="T33" fmla="*/ 197 h 242"/>
                <a:gd name="T34" fmla="*/ 174 w 212"/>
                <a:gd name="T35" fmla="*/ 204 h 242"/>
                <a:gd name="T36" fmla="*/ 174 w 212"/>
                <a:gd name="T37" fmla="*/ 182 h 242"/>
                <a:gd name="T38" fmla="*/ 205 w 212"/>
                <a:gd name="T39" fmla="*/ 151 h 242"/>
                <a:gd name="T40" fmla="*/ 212 w 212"/>
                <a:gd name="T41" fmla="*/ 106 h 242"/>
                <a:gd name="T42" fmla="*/ 212 w 212"/>
                <a:gd name="T43" fmla="*/ 91 h 242"/>
                <a:gd name="T44" fmla="*/ 205 w 212"/>
                <a:gd name="T45" fmla="*/ 0 h 2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2" h="242">
                  <a:moveTo>
                    <a:pt x="205" y="0"/>
                  </a:moveTo>
                  <a:lnTo>
                    <a:pt x="152" y="45"/>
                  </a:lnTo>
                  <a:lnTo>
                    <a:pt x="114" y="53"/>
                  </a:lnTo>
                  <a:lnTo>
                    <a:pt x="91" y="53"/>
                  </a:lnTo>
                  <a:lnTo>
                    <a:pt x="106" y="45"/>
                  </a:lnTo>
                  <a:lnTo>
                    <a:pt x="91" y="45"/>
                  </a:lnTo>
                  <a:lnTo>
                    <a:pt x="68" y="37"/>
                  </a:lnTo>
                  <a:lnTo>
                    <a:pt x="0" y="45"/>
                  </a:lnTo>
                  <a:lnTo>
                    <a:pt x="23" y="212"/>
                  </a:lnTo>
                  <a:lnTo>
                    <a:pt x="38" y="212"/>
                  </a:lnTo>
                  <a:lnTo>
                    <a:pt x="53" y="227"/>
                  </a:lnTo>
                  <a:lnTo>
                    <a:pt x="83" y="235"/>
                  </a:lnTo>
                  <a:lnTo>
                    <a:pt x="99" y="235"/>
                  </a:lnTo>
                  <a:lnTo>
                    <a:pt x="121" y="227"/>
                  </a:lnTo>
                  <a:lnTo>
                    <a:pt x="136" y="242"/>
                  </a:lnTo>
                  <a:lnTo>
                    <a:pt x="152" y="227"/>
                  </a:lnTo>
                  <a:lnTo>
                    <a:pt x="159" y="197"/>
                  </a:lnTo>
                  <a:lnTo>
                    <a:pt x="174" y="204"/>
                  </a:lnTo>
                  <a:lnTo>
                    <a:pt x="174" y="182"/>
                  </a:lnTo>
                  <a:lnTo>
                    <a:pt x="205" y="151"/>
                  </a:lnTo>
                  <a:lnTo>
                    <a:pt x="212" y="106"/>
                  </a:lnTo>
                  <a:lnTo>
                    <a:pt x="212" y="91"/>
                  </a:lnTo>
                  <a:lnTo>
                    <a:pt x="205" y="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50" name="Freeform 230"/>
            <p:cNvSpPr>
              <a:spLocks/>
            </p:cNvSpPr>
            <p:nvPr/>
          </p:nvSpPr>
          <p:spPr bwMode="auto">
            <a:xfrm>
              <a:off x="3436" y="1876"/>
              <a:ext cx="212" cy="242"/>
            </a:xfrm>
            <a:custGeom>
              <a:avLst/>
              <a:gdLst>
                <a:gd name="T0" fmla="*/ 205 w 212"/>
                <a:gd name="T1" fmla="*/ 0 h 242"/>
                <a:gd name="T2" fmla="*/ 152 w 212"/>
                <a:gd name="T3" fmla="*/ 45 h 242"/>
                <a:gd name="T4" fmla="*/ 114 w 212"/>
                <a:gd name="T5" fmla="*/ 53 h 242"/>
                <a:gd name="T6" fmla="*/ 91 w 212"/>
                <a:gd name="T7" fmla="*/ 53 h 242"/>
                <a:gd name="T8" fmla="*/ 106 w 212"/>
                <a:gd name="T9" fmla="*/ 45 h 242"/>
                <a:gd name="T10" fmla="*/ 91 w 212"/>
                <a:gd name="T11" fmla="*/ 45 h 242"/>
                <a:gd name="T12" fmla="*/ 68 w 212"/>
                <a:gd name="T13" fmla="*/ 37 h 242"/>
                <a:gd name="T14" fmla="*/ 0 w 212"/>
                <a:gd name="T15" fmla="*/ 45 h 242"/>
                <a:gd name="T16" fmla="*/ 23 w 212"/>
                <a:gd name="T17" fmla="*/ 212 h 242"/>
                <a:gd name="T18" fmla="*/ 38 w 212"/>
                <a:gd name="T19" fmla="*/ 212 h 242"/>
                <a:gd name="T20" fmla="*/ 53 w 212"/>
                <a:gd name="T21" fmla="*/ 227 h 242"/>
                <a:gd name="T22" fmla="*/ 83 w 212"/>
                <a:gd name="T23" fmla="*/ 235 h 242"/>
                <a:gd name="T24" fmla="*/ 99 w 212"/>
                <a:gd name="T25" fmla="*/ 235 h 242"/>
                <a:gd name="T26" fmla="*/ 121 w 212"/>
                <a:gd name="T27" fmla="*/ 227 h 242"/>
                <a:gd name="T28" fmla="*/ 136 w 212"/>
                <a:gd name="T29" fmla="*/ 242 h 242"/>
                <a:gd name="T30" fmla="*/ 152 w 212"/>
                <a:gd name="T31" fmla="*/ 227 h 242"/>
                <a:gd name="T32" fmla="*/ 159 w 212"/>
                <a:gd name="T33" fmla="*/ 197 h 242"/>
                <a:gd name="T34" fmla="*/ 174 w 212"/>
                <a:gd name="T35" fmla="*/ 204 h 242"/>
                <a:gd name="T36" fmla="*/ 174 w 212"/>
                <a:gd name="T37" fmla="*/ 182 h 242"/>
                <a:gd name="T38" fmla="*/ 205 w 212"/>
                <a:gd name="T39" fmla="*/ 151 h 242"/>
                <a:gd name="T40" fmla="*/ 212 w 212"/>
                <a:gd name="T41" fmla="*/ 106 h 242"/>
                <a:gd name="T42" fmla="*/ 212 w 212"/>
                <a:gd name="T43" fmla="*/ 91 h 242"/>
                <a:gd name="T44" fmla="*/ 205 w 212"/>
                <a:gd name="T45" fmla="*/ 0 h 242"/>
                <a:gd name="T46" fmla="*/ 205 w 212"/>
                <a:gd name="T47" fmla="*/ 7 h 2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242">
                  <a:moveTo>
                    <a:pt x="205" y="0"/>
                  </a:moveTo>
                  <a:lnTo>
                    <a:pt x="152" y="45"/>
                  </a:lnTo>
                  <a:lnTo>
                    <a:pt x="114" y="53"/>
                  </a:lnTo>
                  <a:lnTo>
                    <a:pt x="91" y="53"/>
                  </a:lnTo>
                  <a:lnTo>
                    <a:pt x="106" y="45"/>
                  </a:lnTo>
                  <a:lnTo>
                    <a:pt x="91" y="45"/>
                  </a:lnTo>
                  <a:lnTo>
                    <a:pt x="68" y="37"/>
                  </a:lnTo>
                  <a:lnTo>
                    <a:pt x="0" y="45"/>
                  </a:lnTo>
                  <a:lnTo>
                    <a:pt x="23" y="212"/>
                  </a:lnTo>
                  <a:lnTo>
                    <a:pt x="38" y="212"/>
                  </a:lnTo>
                  <a:lnTo>
                    <a:pt x="53" y="227"/>
                  </a:lnTo>
                  <a:lnTo>
                    <a:pt x="83" y="235"/>
                  </a:lnTo>
                  <a:lnTo>
                    <a:pt x="99" y="235"/>
                  </a:lnTo>
                  <a:lnTo>
                    <a:pt x="121" y="227"/>
                  </a:lnTo>
                  <a:lnTo>
                    <a:pt x="136" y="242"/>
                  </a:lnTo>
                  <a:lnTo>
                    <a:pt x="152" y="227"/>
                  </a:lnTo>
                  <a:lnTo>
                    <a:pt x="159" y="197"/>
                  </a:lnTo>
                  <a:lnTo>
                    <a:pt x="174" y="204"/>
                  </a:lnTo>
                  <a:lnTo>
                    <a:pt x="174" y="182"/>
                  </a:lnTo>
                  <a:lnTo>
                    <a:pt x="205" y="151"/>
                  </a:lnTo>
                  <a:lnTo>
                    <a:pt x="212" y="106"/>
                  </a:lnTo>
                  <a:lnTo>
                    <a:pt x="212" y="91"/>
                  </a:lnTo>
                  <a:lnTo>
                    <a:pt x="205" y="0"/>
                  </a:lnTo>
                  <a:lnTo>
                    <a:pt x="205" y="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51" name="Freeform 231"/>
            <p:cNvSpPr>
              <a:spLocks/>
            </p:cNvSpPr>
            <p:nvPr/>
          </p:nvSpPr>
          <p:spPr bwMode="auto">
            <a:xfrm>
              <a:off x="2551" y="2240"/>
              <a:ext cx="439" cy="227"/>
            </a:xfrm>
            <a:custGeom>
              <a:avLst/>
              <a:gdLst>
                <a:gd name="T0" fmla="*/ 439 w 439"/>
                <a:gd name="T1" fmla="*/ 227 h 227"/>
                <a:gd name="T2" fmla="*/ 393 w 439"/>
                <a:gd name="T3" fmla="*/ 212 h 227"/>
                <a:gd name="T4" fmla="*/ 348 w 439"/>
                <a:gd name="T5" fmla="*/ 220 h 227"/>
                <a:gd name="T6" fmla="*/ 340 w 439"/>
                <a:gd name="T7" fmla="*/ 227 h 227"/>
                <a:gd name="T8" fmla="*/ 325 w 439"/>
                <a:gd name="T9" fmla="*/ 212 h 227"/>
                <a:gd name="T10" fmla="*/ 318 w 439"/>
                <a:gd name="T11" fmla="*/ 220 h 227"/>
                <a:gd name="T12" fmla="*/ 302 w 439"/>
                <a:gd name="T13" fmla="*/ 212 h 227"/>
                <a:gd name="T14" fmla="*/ 295 w 439"/>
                <a:gd name="T15" fmla="*/ 227 h 227"/>
                <a:gd name="T16" fmla="*/ 295 w 439"/>
                <a:gd name="T17" fmla="*/ 212 h 227"/>
                <a:gd name="T18" fmla="*/ 280 w 439"/>
                <a:gd name="T19" fmla="*/ 220 h 227"/>
                <a:gd name="T20" fmla="*/ 265 w 439"/>
                <a:gd name="T21" fmla="*/ 204 h 227"/>
                <a:gd name="T22" fmla="*/ 250 w 439"/>
                <a:gd name="T23" fmla="*/ 212 h 227"/>
                <a:gd name="T24" fmla="*/ 242 w 439"/>
                <a:gd name="T25" fmla="*/ 197 h 227"/>
                <a:gd name="T26" fmla="*/ 227 w 439"/>
                <a:gd name="T27" fmla="*/ 204 h 227"/>
                <a:gd name="T28" fmla="*/ 189 w 439"/>
                <a:gd name="T29" fmla="*/ 189 h 227"/>
                <a:gd name="T30" fmla="*/ 181 w 439"/>
                <a:gd name="T31" fmla="*/ 174 h 227"/>
                <a:gd name="T32" fmla="*/ 159 w 439"/>
                <a:gd name="T33" fmla="*/ 182 h 227"/>
                <a:gd name="T34" fmla="*/ 144 w 439"/>
                <a:gd name="T35" fmla="*/ 167 h 227"/>
                <a:gd name="T36" fmla="*/ 151 w 439"/>
                <a:gd name="T37" fmla="*/ 45 h 227"/>
                <a:gd name="T38" fmla="*/ 0 w 439"/>
                <a:gd name="T39" fmla="*/ 38 h 227"/>
                <a:gd name="T40" fmla="*/ 0 w 439"/>
                <a:gd name="T41" fmla="*/ 0 h 227"/>
                <a:gd name="T42" fmla="*/ 53 w 439"/>
                <a:gd name="T43" fmla="*/ 7 h 227"/>
                <a:gd name="T44" fmla="*/ 424 w 439"/>
                <a:gd name="T45" fmla="*/ 15 h 227"/>
                <a:gd name="T46" fmla="*/ 424 w 439"/>
                <a:gd name="T47" fmla="*/ 45 h 227"/>
                <a:gd name="T48" fmla="*/ 439 w 439"/>
                <a:gd name="T49" fmla="*/ 121 h 227"/>
                <a:gd name="T50" fmla="*/ 439 w 439"/>
                <a:gd name="T51" fmla="*/ 227 h 2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9" h="227">
                  <a:moveTo>
                    <a:pt x="439" y="227"/>
                  </a:moveTo>
                  <a:lnTo>
                    <a:pt x="393" y="212"/>
                  </a:lnTo>
                  <a:lnTo>
                    <a:pt x="348" y="220"/>
                  </a:lnTo>
                  <a:lnTo>
                    <a:pt x="340" y="227"/>
                  </a:lnTo>
                  <a:lnTo>
                    <a:pt x="325" y="212"/>
                  </a:lnTo>
                  <a:lnTo>
                    <a:pt x="318" y="220"/>
                  </a:lnTo>
                  <a:lnTo>
                    <a:pt x="302" y="212"/>
                  </a:lnTo>
                  <a:lnTo>
                    <a:pt x="295" y="227"/>
                  </a:lnTo>
                  <a:lnTo>
                    <a:pt x="295" y="212"/>
                  </a:lnTo>
                  <a:lnTo>
                    <a:pt x="280" y="220"/>
                  </a:lnTo>
                  <a:lnTo>
                    <a:pt x="265" y="204"/>
                  </a:lnTo>
                  <a:lnTo>
                    <a:pt x="250" y="212"/>
                  </a:lnTo>
                  <a:lnTo>
                    <a:pt x="242" y="197"/>
                  </a:lnTo>
                  <a:lnTo>
                    <a:pt x="227" y="204"/>
                  </a:lnTo>
                  <a:lnTo>
                    <a:pt x="189" y="189"/>
                  </a:lnTo>
                  <a:lnTo>
                    <a:pt x="181" y="174"/>
                  </a:lnTo>
                  <a:lnTo>
                    <a:pt x="159" y="182"/>
                  </a:lnTo>
                  <a:lnTo>
                    <a:pt x="144" y="167"/>
                  </a:lnTo>
                  <a:lnTo>
                    <a:pt x="151" y="45"/>
                  </a:lnTo>
                  <a:lnTo>
                    <a:pt x="0" y="38"/>
                  </a:lnTo>
                  <a:lnTo>
                    <a:pt x="0" y="0"/>
                  </a:lnTo>
                  <a:lnTo>
                    <a:pt x="53" y="7"/>
                  </a:lnTo>
                  <a:lnTo>
                    <a:pt x="424" y="15"/>
                  </a:lnTo>
                  <a:lnTo>
                    <a:pt x="424" y="45"/>
                  </a:lnTo>
                  <a:lnTo>
                    <a:pt x="439" y="121"/>
                  </a:lnTo>
                  <a:lnTo>
                    <a:pt x="439" y="227"/>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52" name="Freeform 232"/>
            <p:cNvSpPr>
              <a:spLocks/>
            </p:cNvSpPr>
            <p:nvPr/>
          </p:nvSpPr>
          <p:spPr bwMode="auto">
            <a:xfrm>
              <a:off x="2551" y="2240"/>
              <a:ext cx="439" cy="235"/>
            </a:xfrm>
            <a:custGeom>
              <a:avLst/>
              <a:gdLst>
                <a:gd name="T0" fmla="*/ 439 w 439"/>
                <a:gd name="T1" fmla="*/ 227 h 235"/>
                <a:gd name="T2" fmla="*/ 393 w 439"/>
                <a:gd name="T3" fmla="*/ 212 h 235"/>
                <a:gd name="T4" fmla="*/ 348 w 439"/>
                <a:gd name="T5" fmla="*/ 220 h 235"/>
                <a:gd name="T6" fmla="*/ 340 w 439"/>
                <a:gd name="T7" fmla="*/ 227 h 235"/>
                <a:gd name="T8" fmla="*/ 325 w 439"/>
                <a:gd name="T9" fmla="*/ 212 h 235"/>
                <a:gd name="T10" fmla="*/ 318 w 439"/>
                <a:gd name="T11" fmla="*/ 220 h 235"/>
                <a:gd name="T12" fmla="*/ 302 w 439"/>
                <a:gd name="T13" fmla="*/ 212 h 235"/>
                <a:gd name="T14" fmla="*/ 295 w 439"/>
                <a:gd name="T15" fmla="*/ 227 h 235"/>
                <a:gd name="T16" fmla="*/ 295 w 439"/>
                <a:gd name="T17" fmla="*/ 212 h 235"/>
                <a:gd name="T18" fmla="*/ 280 w 439"/>
                <a:gd name="T19" fmla="*/ 220 h 235"/>
                <a:gd name="T20" fmla="*/ 265 w 439"/>
                <a:gd name="T21" fmla="*/ 204 h 235"/>
                <a:gd name="T22" fmla="*/ 250 w 439"/>
                <a:gd name="T23" fmla="*/ 212 h 235"/>
                <a:gd name="T24" fmla="*/ 242 w 439"/>
                <a:gd name="T25" fmla="*/ 197 h 235"/>
                <a:gd name="T26" fmla="*/ 227 w 439"/>
                <a:gd name="T27" fmla="*/ 204 h 235"/>
                <a:gd name="T28" fmla="*/ 189 w 439"/>
                <a:gd name="T29" fmla="*/ 189 h 235"/>
                <a:gd name="T30" fmla="*/ 181 w 439"/>
                <a:gd name="T31" fmla="*/ 174 h 235"/>
                <a:gd name="T32" fmla="*/ 159 w 439"/>
                <a:gd name="T33" fmla="*/ 182 h 235"/>
                <a:gd name="T34" fmla="*/ 144 w 439"/>
                <a:gd name="T35" fmla="*/ 167 h 235"/>
                <a:gd name="T36" fmla="*/ 151 w 439"/>
                <a:gd name="T37" fmla="*/ 45 h 235"/>
                <a:gd name="T38" fmla="*/ 0 w 439"/>
                <a:gd name="T39" fmla="*/ 38 h 235"/>
                <a:gd name="T40" fmla="*/ 0 w 439"/>
                <a:gd name="T41" fmla="*/ 0 h 235"/>
                <a:gd name="T42" fmla="*/ 53 w 439"/>
                <a:gd name="T43" fmla="*/ 7 h 235"/>
                <a:gd name="T44" fmla="*/ 424 w 439"/>
                <a:gd name="T45" fmla="*/ 15 h 235"/>
                <a:gd name="T46" fmla="*/ 424 w 439"/>
                <a:gd name="T47" fmla="*/ 45 h 235"/>
                <a:gd name="T48" fmla="*/ 439 w 439"/>
                <a:gd name="T49" fmla="*/ 121 h 235"/>
                <a:gd name="T50" fmla="*/ 439 w 439"/>
                <a:gd name="T51" fmla="*/ 227 h 235"/>
                <a:gd name="T52" fmla="*/ 439 w 439"/>
                <a:gd name="T53" fmla="*/ 235 h 2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39" h="235">
                  <a:moveTo>
                    <a:pt x="439" y="227"/>
                  </a:moveTo>
                  <a:lnTo>
                    <a:pt x="393" y="212"/>
                  </a:lnTo>
                  <a:lnTo>
                    <a:pt x="348" y="220"/>
                  </a:lnTo>
                  <a:lnTo>
                    <a:pt x="340" y="227"/>
                  </a:lnTo>
                  <a:lnTo>
                    <a:pt x="325" y="212"/>
                  </a:lnTo>
                  <a:lnTo>
                    <a:pt x="318" y="220"/>
                  </a:lnTo>
                  <a:lnTo>
                    <a:pt x="302" y="212"/>
                  </a:lnTo>
                  <a:lnTo>
                    <a:pt x="295" y="227"/>
                  </a:lnTo>
                  <a:lnTo>
                    <a:pt x="295" y="212"/>
                  </a:lnTo>
                  <a:lnTo>
                    <a:pt x="280" y="220"/>
                  </a:lnTo>
                  <a:lnTo>
                    <a:pt x="265" y="204"/>
                  </a:lnTo>
                  <a:lnTo>
                    <a:pt x="250" y="212"/>
                  </a:lnTo>
                  <a:lnTo>
                    <a:pt x="242" y="197"/>
                  </a:lnTo>
                  <a:lnTo>
                    <a:pt x="227" y="204"/>
                  </a:lnTo>
                  <a:lnTo>
                    <a:pt x="189" y="189"/>
                  </a:lnTo>
                  <a:lnTo>
                    <a:pt x="181" y="174"/>
                  </a:lnTo>
                  <a:lnTo>
                    <a:pt x="159" y="182"/>
                  </a:lnTo>
                  <a:lnTo>
                    <a:pt x="144" y="167"/>
                  </a:lnTo>
                  <a:lnTo>
                    <a:pt x="151" y="45"/>
                  </a:lnTo>
                  <a:lnTo>
                    <a:pt x="0" y="38"/>
                  </a:lnTo>
                  <a:lnTo>
                    <a:pt x="0" y="0"/>
                  </a:lnTo>
                  <a:lnTo>
                    <a:pt x="53" y="7"/>
                  </a:lnTo>
                  <a:lnTo>
                    <a:pt x="424" y="15"/>
                  </a:lnTo>
                  <a:lnTo>
                    <a:pt x="424" y="45"/>
                  </a:lnTo>
                  <a:lnTo>
                    <a:pt x="439" y="121"/>
                  </a:lnTo>
                  <a:lnTo>
                    <a:pt x="439" y="227"/>
                  </a:lnTo>
                  <a:lnTo>
                    <a:pt x="439" y="23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53" name="Freeform 233"/>
            <p:cNvSpPr>
              <a:spLocks/>
            </p:cNvSpPr>
            <p:nvPr/>
          </p:nvSpPr>
          <p:spPr bwMode="auto">
            <a:xfrm>
              <a:off x="1590" y="1481"/>
              <a:ext cx="408" cy="341"/>
            </a:xfrm>
            <a:custGeom>
              <a:avLst/>
              <a:gdLst>
                <a:gd name="T0" fmla="*/ 393 w 408"/>
                <a:gd name="T1" fmla="*/ 99 h 341"/>
                <a:gd name="T2" fmla="*/ 302 w 408"/>
                <a:gd name="T3" fmla="*/ 76 h 341"/>
                <a:gd name="T4" fmla="*/ 196 w 408"/>
                <a:gd name="T5" fmla="*/ 76 h 341"/>
                <a:gd name="T6" fmla="*/ 174 w 408"/>
                <a:gd name="T7" fmla="*/ 61 h 341"/>
                <a:gd name="T8" fmla="*/ 151 w 408"/>
                <a:gd name="T9" fmla="*/ 68 h 341"/>
                <a:gd name="T10" fmla="*/ 128 w 408"/>
                <a:gd name="T11" fmla="*/ 53 h 341"/>
                <a:gd name="T12" fmla="*/ 136 w 408"/>
                <a:gd name="T13" fmla="*/ 23 h 341"/>
                <a:gd name="T14" fmla="*/ 121 w 408"/>
                <a:gd name="T15" fmla="*/ 15 h 341"/>
                <a:gd name="T16" fmla="*/ 113 w 408"/>
                <a:gd name="T17" fmla="*/ 8 h 341"/>
                <a:gd name="T18" fmla="*/ 106 w 408"/>
                <a:gd name="T19" fmla="*/ 8 h 341"/>
                <a:gd name="T20" fmla="*/ 90 w 408"/>
                <a:gd name="T21" fmla="*/ 0 h 341"/>
                <a:gd name="T22" fmla="*/ 37 w 408"/>
                <a:gd name="T23" fmla="*/ 144 h 341"/>
                <a:gd name="T24" fmla="*/ 0 w 408"/>
                <a:gd name="T25" fmla="*/ 197 h 341"/>
                <a:gd name="T26" fmla="*/ 0 w 408"/>
                <a:gd name="T27" fmla="*/ 258 h 341"/>
                <a:gd name="T28" fmla="*/ 196 w 408"/>
                <a:gd name="T29" fmla="*/ 311 h 341"/>
                <a:gd name="T30" fmla="*/ 333 w 408"/>
                <a:gd name="T31" fmla="*/ 341 h 341"/>
                <a:gd name="T32" fmla="*/ 363 w 408"/>
                <a:gd name="T33" fmla="*/ 212 h 341"/>
                <a:gd name="T34" fmla="*/ 355 w 408"/>
                <a:gd name="T35" fmla="*/ 190 h 341"/>
                <a:gd name="T36" fmla="*/ 408 w 408"/>
                <a:gd name="T37" fmla="*/ 121 h 341"/>
                <a:gd name="T38" fmla="*/ 393 w 408"/>
                <a:gd name="T39" fmla="*/ 99 h 3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8" h="341">
                  <a:moveTo>
                    <a:pt x="393" y="99"/>
                  </a:moveTo>
                  <a:lnTo>
                    <a:pt x="302" y="76"/>
                  </a:lnTo>
                  <a:lnTo>
                    <a:pt x="196" y="76"/>
                  </a:lnTo>
                  <a:lnTo>
                    <a:pt x="174" y="61"/>
                  </a:lnTo>
                  <a:lnTo>
                    <a:pt x="151" y="68"/>
                  </a:lnTo>
                  <a:lnTo>
                    <a:pt x="128" y="53"/>
                  </a:lnTo>
                  <a:lnTo>
                    <a:pt x="136" y="23"/>
                  </a:lnTo>
                  <a:lnTo>
                    <a:pt x="121" y="15"/>
                  </a:lnTo>
                  <a:lnTo>
                    <a:pt x="113" y="8"/>
                  </a:lnTo>
                  <a:lnTo>
                    <a:pt x="106" y="8"/>
                  </a:lnTo>
                  <a:lnTo>
                    <a:pt x="90" y="0"/>
                  </a:lnTo>
                  <a:lnTo>
                    <a:pt x="37" y="144"/>
                  </a:lnTo>
                  <a:lnTo>
                    <a:pt x="0" y="197"/>
                  </a:lnTo>
                  <a:lnTo>
                    <a:pt x="0" y="258"/>
                  </a:lnTo>
                  <a:lnTo>
                    <a:pt x="196" y="311"/>
                  </a:lnTo>
                  <a:lnTo>
                    <a:pt x="333" y="341"/>
                  </a:lnTo>
                  <a:lnTo>
                    <a:pt x="363" y="212"/>
                  </a:lnTo>
                  <a:lnTo>
                    <a:pt x="355" y="190"/>
                  </a:lnTo>
                  <a:lnTo>
                    <a:pt x="408" y="121"/>
                  </a:lnTo>
                  <a:lnTo>
                    <a:pt x="393" y="99"/>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54" name="Freeform 234"/>
            <p:cNvSpPr>
              <a:spLocks/>
            </p:cNvSpPr>
            <p:nvPr/>
          </p:nvSpPr>
          <p:spPr bwMode="auto">
            <a:xfrm>
              <a:off x="1590" y="1481"/>
              <a:ext cx="408" cy="341"/>
            </a:xfrm>
            <a:custGeom>
              <a:avLst/>
              <a:gdLst>
                <a:gd name="T0" fmla="*/ 393 w 408"/>
                <a:gd name="T1" fmla="*/ 99 h 341"/>
                <a:gd name="T2" fmla="*/ 302 w 408"/>
                <a:gd name="T3" fmla="*/ 76 h 341"/>
                <a:gd name="T4" fmla="*/ 196 w 408"/>
                <a:gd name="T5" fmla="*/ 76 h 341"/>
                <a:gd name="T6" fmla="*/ 174 w 408"/>
                <a:gd name="T7" fmla="*/ 61 h 341"/>
                <a:gd name="T8" fmla="*/ 151 w 408"/>
                <a:gd name="T9" fmla="*/ 68 h 341"/>
                <a:gd name="T10" fmla="*/ 128 w 408"/>
                <a:gd name="T11" fmla="*/ 53 h 341"/>
                <a:gd name="T12" fmla="*/ 136 w 408"/>
                <a:gd name="T13" fmla="*/ 23 h 341"/>
                <a:gd name="T14" fmla="*/ 121 w 408"/>
                <a:gd name="T15" fmla="*/ 15 h 341"/>
                <a:gd name="T16" fmla="*/ 113 w 408"/>
                <a:gd name="T17" fmla="*/ 8 h 341"/>
                <a:gd name="T18" fmla="*/ 106 w 408"/>
                <a:gd name="T19" fmla="*/ 8 h 341"/>
                <a:gd name="T20" fmla="*/ 90 w 408"/>
                <a:gd name="T21" fmla="*/ 0 h 341"/>
                <a:gd name="T22" fmla="*/ 37 w 408"/>
                <a:gd name="T23" fmla="*/ 144 h 341"/>
                <a:gd name="T24" fmla="*/ 0 w 408"/>
                <a:gd name="T25" fmla="*/ 197 h 341"/>
                <a:gd name="T26" fmla="*/ 0 w 408"/>
                <a:gd name="T27" fmla="*/ 258 h 341"/>
                <a:gd name="T28" fmla="*/ 196 w 408"/>
                <a:gd name="T29" fmla="*/ 311 h 341"/>
                <a:gd name="T30" fmla="*/ 333 w 408"/>
                <a:gd name="T31" fmla="*/ 341 h 341"/>
                <a:gd name="T32" fmla="*/ 363 w 408"/>
                <a:gd name="T33" fmla="*/ 212 h 341"/>
                <a:gd name="T34" fmla="*/ 355 w 408"/>
                <a:gd name="T35" fmla="*/ 190 h 341"/>
                <a:gd name="T36" fmla="*/ 408 w 408"/>
                <a:gd name="T37" fmla="*/ 121 h 341"/>
                <a:gd name="T38" fmla="*/ 393 w 408"/>
                <a:gd name="T39" fmla="*/ 99 h 341"/>
                <a:gd name="T40" fmla="*/ 393 w 408"/>
                <a:gd name="T41" fmla="*/ 106 h 3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8" h="341">
                  <a:moveTo>
                    <a:pt x="393" y="99"/>
                  </a:moveTo>
                  <a:lnTo>
                    <a:pt x="302" y="76"/>
                  </a:lnTo>
                  <a:lnTo>
                    <a:pt x="196" y="76"/>
                  </a:lnTo>
                  <a:lnTo>
                    <a:pt x="174" y="61"/>
                  </a:lnTo>
                  <a:lnTo>
                    <a:pt x="151" y="68"/>
                  </a:lnTo>
                  <a:lnTo>
                    <a:pt x="128" y="53"/>
                  </a:lnTo>
                  <a:lnTo>
                    <a:pt x="136" y="23"/>
                  </a:lnTo>
                  <a:lnTo>
                    <a:pt x="121" y="15"/>
                  </a:lnTo>
                  <a:lnTo>
                    <a:pt x="113" y="8"/>
                  </a:lnTo>
                  <a:lnTo>
                    <a:pt x="106" y="8"/>
                  </a:lnTo>
                  <a:lnTo>
                    <a:pt x="90" y="0"/>
                  </a:lnTo>
                  <a:lnTo>
                    <a:pt x="37" y="144"/>
                  </a:lnTo>
                  <a:lnTo>
                    <a:pt x="0" y="197"/>
                  </a:lnTo>
                  <a:lnTo>
                    <a:pt x="0" y="258"/>
                  </a:lnTo>
                  <a:lnTo>
                    <a:pt x="196" y="311"/>
                  </a:lnTo>
                  <a:lnTo>
                    <a:pt x="333" y="341"/>
                  </a:lnTo>
                  <a:lnTo>
                    <a:pt x="363" y="212"/>
                  </a:lnTo>
                  <a:lnTo>
                    <a:pt x="355" y="190"/>
                  </a:lnTo>
                  <a:lnTo>
                    <a:pt x="408" y="121"/>
                  </a:lnTo>
                  <a:lnTo>
                    <a:pt x="393" y="99"/>
                  </a:lnTo>
                  <a:lnTo>
                    <a:pt x="393" y="10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55" name="Freeform 235"/>
            <p:cNvSpPr>
              <a:spLocks/>
            </p:cNvSpPr>
            <p:nvPr/>
          </p:nvSpPr>
          <p:spPr bwMode="auto">
            <a:xfrm>
              <a:off x="3641" y="1830"/>
              <a:ext cx="295" cy="190"/>
            </a:xfrm>
            <a:custGeom>
              <a:avLst/>
              <a:gdLst>
                <a:gd name="T0" fmla="*/ 257 w 295"/>
                <a:gd name="T1" fmla="*/ 30 h 190"/>
                <a:gd name="T2" fmla="*/ 249 w 295"/>
                <a:gd name="T3" fmla="*/ 8 h 190"/>
                <a:gd name="T4" fmla="*/ 234 w 295"/>
                <a:gd name="T5" fmla="*/ 0 h 190"/>
                <a:gd name="T6" fmla="*/ 30 w 295"/>
                <a:gd name="T7" fmla="*/ 38 h 190"/>
                <a:gd name="T8" fmla="*/ 30 w 295"/>
                <a:gd name="T9" fmla="*/ 23 h 190"/>
                <a:gd name="T10" fmla="*/ 0 w 295"/>
                <a:gd name="T11" fmla="*/ 46 h 190"/>
                <a:gd name="T12" fmla="*/ 7 w 295"/>
                <a:gd name="T13" fmla="*/ 137 h 190"/>
                <a:gd name="T14" fmla="*/ 22 w 295"/>
                <a:gd name="T15" fmla="*/ 190 h 190"/>
                <a:gd name="T16" fmla="*/ 68 w 295"/>
                <a:gd name="T17" fmla="*/ 182 h 190"/>
                <a:gd name="T18" fmla="*/ 249 w 295"/>
                <a:gd name="T19" fmla="*/ 152 h 190"/>
                <a:gd name="T20" fmla="*/ 264 w 295"/>
                <a:gd name="T21" fmla="*/ 137 h 190"/>
                <a:gd name="T22" fmla="*/ 295 w 295"/>
                <a:gd name="T23" fmla="*/ 114 h 190"/>
                <a:gd name="T24" fmla="*/ 264 w 295"/>
                <a:gd name="T25" fmla="*/ 83 h 190"/>
                <a:gd name="T26" fmla="*/ 257 w 295"/>
                <a:gd name="T27" fmla="*/ 61 h 190"/>
                <a:gd name="T28" fmla="*/ 272 w 295"/>
                <a:gd name="T29" fmla="*/ 38 h 190"/>
                <a:gd name="T30" fmla="*/ 257 w 295"/>
                <a:gd name="T31" fmla="*/ 30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5" h="190">
                  <a:moveTo>
                    <a:pt x="257" y="30"/>
                  </a:moveTo>
                  <a:lnTo>
                    <a:pt x="249" y="8"/>
                  </a:lnTo>
                  <a:lnTo>
                    <a:pt x="234" y="0"/>
                  </a:lnTo>
                  <a:lnTo>
                    <a:pt x="30" y="38"/>
                  </a:lnTo>
                  <a:lnTo>
                    <a:pt x="30" y="23"/>
                  </a:lnTo>
                  <a:lnTo>
                    <a:pt x="0" y="46"/>
                  </a:lnTo>
                  <a:lnTo>
                    <a:pt x="7" y="137"/>
                  </a:lnTo>
                  <a:lnTo>
                    <a:pt x="22" y="190"/>
                  </a:lnTo>
                  <a:lnTo>
                    <a:pt x="68" y="182"/>
                  </a:lnTo>
                  <a:lnTo>
                    <a:pt x="249" y="152"/>
                  </a:lnTo>
                  <a:lnTo>
                    <a:pt x="264" y="137"/>
                  </a:lnTo>
                  <a:lnTo>
                    <a:pt x="295" y="114"/>
                  </a:lnTo>
                  <a:lnTo>
                    <a:pt x="264" y="83"/>
                  </a:lnTo>
                  <a:lnTo>
                    <a:pt x="257" y="61"/>
                  </a:lnTo>
                  <a:lnTo>
                    <a:pt x="272" y="38"/>
                  </a:lnTo>
                  <a:lnTo>
                    <a:pt x="257" y="3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56" name="Freeform 236"/>
            <p:cNvSpPr>
              <a:spLocks/>
            </p:cNvSpPr>
            <p:nvPr/>
          </p:nvSpPr>
          <p:spPr bwMode="auto">
            <a:xfrm>
              <a:off x="3641" y="1830"/>
              <a:ext cx="295" cy="190"/>
            </a:xfrm>
            <a:custGeom>
              <a:avLst/>
              <a:gdLst>
                <a:gd name="T0" fmla="*/ 257 w 295"/>
                <a:gd name="T1" fmla="*/ 30 h 190"/>
                <a:gd name="T2" fmla="*/ 249 w 295"/>
                <a:gd name="T3" fmla="*/ 8 h 190"/>
                <a:gd name="T4" fmla="*/ 234 w 295"/>
                <a:gd name="T5" fmla="*/ 0 h 190"/>
                <a:gd name="T6" fmla="*/ 30 w 295"/>
                <a:gd name="T7" fmla="*/ 38 h 190"/>
                <a:gd name="T8" fmla="*/ 30 w 295"/>
                <a:gd name="T9" fmla="*/ 23 h 190"/>
                <a:gd name="T10" fmla="*/ 0 w 295"/>
                <a:gd name="T11" fmla="*/ 46 h 190"/>
                <a:gd name="T12" fmla="*/ 7 w 295"/>
                <a:gd name="T13" fmla="*/ 137 h 190"/>
                <a:gd name="T14" fmla="*/ 22 w 295"/>
                <a:gd name="T15" fmla="*/ 190 h 190"/>
                <a:gd name="T16" fmla="*/ 68 w 295"/>
                <a:gd name="T17" fmla="*/ 182 h 190"/>
                <a:gd name="T18" fmla="*/ 249 w 295"/>
                <a:gd name="T19" fmla="*/ 152 h 190"/>
                <a:gd name="T20" fmla="*/ 264 w 295"/>
                <a:gd name="T21" fmla="*/ 137 h 190"/>
                <a:gd name="T22" fmla="*/ 295 w 295"/>
                <a:gd name="T23" fmla="*/ 114 h 190"/>
                <a:gd name="T24" fmla="*/ 264 w 295"/>
                <a:gd name="T25" fmla="*/ 83 h 190"/>
                <a:gd name="T26" fmla="*/ 257 w 295"/>
                <a:gd name="T27" fmla="*/ 61 h 190"/>
                <a:gd name="T28" fmla="*/ 272 w 295"/>
                <a:gd name="T29" fmla="*/ 38 h 190"/>
                <a:gd name="T30" fmla="*/ 257 w 295"/>
                <a:gd name="T31" fmla="*/ 30 h 190"/>
                <a:gd name="T32" fmla="*/ 257 w 295"/>
                <a:gd name="T33" fmla="*/ 38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5" h="190">
                  <a:moveTo>
                    <a:pt x="257" y="30"/>
                  </a:moveTo>
                  <a:lnTo>
                    <a:pt x="249" y="8"/>
                  </a:lnTo>
                  <a:lnTo>
                    <a:pt x="234" y="0"/>
                  </a:lnTo>
                  <a:lnTo>
                    <a:pt x="30" y="38"/>
                  </a:lnTo>
                  <a:lnTo>
                    <a:pt x="30" y="23"/>
                  </a:lnTo>
                  <a:lnTo>
                    <a:pt x="0" y="46"/>
                  </a:lnTo>
                  <a:lnTo>
                    <a:pt x="7" y="137"/>
                  </a:lnTo>
                  <a:lnTo>
                    <a:pt x="22" y="190"/>
                  </a:lnTo>
                  <a:lnTo>
                    <a:pt x="68" y="182"/>
                  </a:lnTo>
                  <a:lnTo>
                    <a:pt x="249" y="152"/>
                  </a:lnTo>
                  <a:lnTo>
                    <a:pt x="264" y="137"/>
                  </a:lnTo>
                  <a:lnTo>
                    <a:pt x="295" y="114"/>
                  </a:lnTo>
                  <a:lnTo>
                    <a:pt x="264" y="83"/>
                  </a:lnTo>
                  <a:lnTo>
                    <a:pt x="257" y="61"/>
                  </a:lnTo>
                  <a:lnTo>
                    <a:pt x="272" y="38"/>
                  </a:lnTo>
                  <a:lnTo>
                    <a:pt x="257" y="30"/>
                  </a:lnTo>
                  <a:lnTo>
                    <a:pt x="257" y="3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57" name="Freeform 237"/>
            <p:cNvSpPr>
              <a:spLocks/>
            </p:cNvSpPr>
            <p:nvPr/>
          </p:nvSpPr>
          <p:spPr bwMode="auto">
            <a:xfrm>
              <a:off x="4042" y="1784"/>
              <a:ext cx="22" cy="54"/>
            </a:xfrm>
            <a:custGeom>
              <a:avLst/>
              <a:gdLst>
                <a:gd name="T0" fmla="*/ 22 w 22"/>
                <a:gd name="T1" fmla="*/ 16 h 54"/>
                <a:gd name="T2" fmla="*/ 15 w 22"/>
                <a:gd name="T3" fmla="*/ 0 h 54"/>
                <a:gd name="T4" fmla="*/ 0 w 22"/>
                <a:gd name="T5" fmla="*/ 8 h 54"/>
                <a:gd name="T6" fmla="*/ 7 w 22"/>
                <a:gd name="T7" fmla="*/ 46 h 54"/>
                <a:gd name="T8" fmla="*/ 7 w 22"/>
                <a:gd name="T9" fmla="*/ 54 h 54"/>
                <a:gd name="T10" fmla="*/ 22 w 22"/>
                <a:gd name="T11" fmla="*/ 46 h 54"/>
                <a:gd name="T12" fmla="*/ 22 w 22"/>
                <a:gd name="T13" fmla="*/ 1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54">
                  <a:moveTo>
                    <a:pt x="22" y="16"/>
                  </a:moveTo>
                  <a:lnTo>
                    <a:pt x="15" y="0"/>
                  </a:lnTo>
                  <a:lnTo>
                    <a:pt x="0" y="8"/>
                  </a:lnTo>
                  <a:lnTo>
                    <a:pt x="7" y="46"/>
                  </a:lnTo>
                  <a:lnTo>
                    <a:pt x="7" y="54"/>
                  </a:lnTo>
                  <a:lnTo>
                    <a:pt x="22" y="46"/>
                  </a:lnTo>
                  <a:lnTo>
                    <a:pt x="22" y="16"/>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58" name="Freeform 238"/>
            <p:cNvSpPr>
              <a:spLocks/>
            </p:cNvSpPr>
            <p:nvPr/>
          </p:nvSpPr>
          <p:spPr bwMode="auto">
            <a:xfrm>
              <a:off x="4042" y="1784"/>
              <a:ext cx="22" cy="54"/>
            </a:xfrm>
            <a:custGeom>
              <a:avLst/>
              <a:gdLst>
                <a:gd name="T0" fmla="*/ 22 w 22"/>
                <a:gd name="T1" fmla="*/ 16 h 54"/>
                <a:gd name="T2" fmla="*/ 15 w 22"/>
                <a:gd name="T3" fmla="*/ 0 h 54"/>
                <a:gd name="T4" fmla="*/ 0 w 22"/>
                <a:gd name="T5" fmla="*/ 8 h 54"/>
                <a:gd name="T6" fmla="*/ 7 w 22"/>
                <a:gd name="T7" fmla="*/ 46 h 54"/>
                <a:gd name="T8" fmla="*/ 7 w 22"/>
                <a:gd name="T9" fmla="*/ 54 h 54"/>
                <a:gd name="T10" fmla="*/ 22 w 22"/>
                <a:gd name="T11" fmla="*/ 46 h 54"/>
                <a:gd name="T12" fmla="*/ 22 w 22"/>
                <a:gd name="T13" fmla="*/ 16 h 54"/>
                <a:gd name="T14" fmla="*/ 22 w 22"/>
                <a:gd name="T15" fmla="*/ 23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54">
                  <a:moveTo>
                    <a:pt x="22" y="16"/>
                  </a:moveTo>
                  <a:lnTo>
                    <a:pt x="15" y="0"/>
                  </a:lnTo>
                  <a:lnTo>
                    <a:pt x="0" y="8"/>
                  </a:lnTo>
                  <a:lnTo>
                    <a:pt x="7" y="46"/>
                  </a:lnTo>
                  <a:lnTo>
                    <a:pt x="7" y="54"/>
                  </a:lnTo>
                  <a:lnTo>
                    <a:pt x="22" y="46"/>
                  </a:lnTo>
                  <a:lnTo>
                    <a:pt x="22" y="16"/>
                  </a:lnTo>
                  <a:lnTo>
                    <a:pt x="22" y="2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59" name="Freeform 239"/>
            <p:cNvSpPr>
              <a:spLocks/>
            </p:cNvSpPr>
            <p:nvPr/>
          </p:nvSpPr>
          <p:spPr bwMode="auto">
            <a:xfrm>
              <a:off x="4072" y="1807"/>
              <a:ext cx="7" cy="8"/>
            </a:xfrm>
            <a:custGeom>
              <a:avLst/>
              <a:gdLst>
                <a:gd name="T0" fmla="*/ 0 w 7"/>
                <a:gd name="T1" fmla="*/ 0 h 8"/>
                <a:gd name="T2" fmla="*/ 7 w 7"/>
                <a:gd name="T3" fmla="*/ 0 h 8"/>
                <a:gd name="T4" fmla="*/ 7 w 7"/>
                <a:gd name="T5" fmla="*/ 8 h 8"/>
                <a:gd name="T6" fmla="*/ 0 w 7"/>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0" y="0"/>
                  </a:moveTo>
                  <a:lnTo>
                    <a:pt x="7" y="0"/>
                  </a:lnTo>
                  <a:lnTo>
                    <a:pt x="7" y="8"/>
                  </a:lnTo>
                  <a:lnTo>
                    <a:pt x="0" y="0"/>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60" name="Freeform 240"/>
            <p:cNvSpPr>
              <a:spLocks/>
            </p:cNvSpPr>
            <p:nvPr/>
          </p:nvSpPr>
          <p:spPr bwMode="auto">
            <a:xfrm>
              <a:off x="4072" y="1807"/>
              <a:ext cx="7" cy="8"/>
            </a:xfrm>
            <a:custGeom>
              <a:avLst/>
              <a:gdLst>
                <a:gd name="T0" fmla="*/ 0 w 7"/>
                <a:gd name="T1" fmla="*/ 0 h 8"/>
                <a:gd name="T2" fmla="*/ 7 w 7"/>
                <a:gd name="T3" fmla="*/ 0 h 8"/>
                <a:gd name="T4" fmla="*/ 7 w 7"/>
                <a:gd name="T5" fmla="*/ 8 h 8"/>
                <a:gd name="T6" fmla="*/ 0 w 7"/>
                <a:gd name="T7" fmla="*/ 0 h 8"/>
                <a:gd name="T8" fmla="*/ 0 w 7"/>
                <a:gd name="T9" fmla="*/ 8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7" y="0"/>
                  </a:lnTo>
                  <a:lnTo>
                    <a:pt x="7" y="8"/>
                  </a:lnTo>
                  <a:lnTo>
                    <a:pt x="0" y="0"/>
                  </a:lnTo>
                  <a:lnTo>
                    <a:pt x="0"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61" name="Freeform 241"/>
            <p:cNvSpPr>
              <a:spLocks/>
            </p:cNvSpPr>
            <p:nvPr/>
          </p:nvSpPr>
          <p:spPr bwMode="auto">
            <a:xfrm>
              <a:off x="3565" y="2316"/>
              <a:ext cx="257" cy="197"/>
            </a:xfrm>
            <a:custGeom>
              <a:avLst/>
              <a:gdLst>
                <a:gd name="T0" fmla="*/ 257 w 257"/>
                <a:gd name="T1" fmla="*/ 60 h 197"/>
                <a:gd name="T2" fmla="*/ 189 w 257"/>
                <a:gd name="T3" fmla="*/ 7 h 197"/>
                <a:gd name="T4" fmla="*/ 129 w 257"/>
                <a:gd name="T5" fmla="*/ 15 h 197"/>
                <a:gd name="T6" fmla="*/ 113 w 257"/>
                <a:gd name="T7" fmla="*/ 0 h 197"/>
                <a:gd name="T8" fmla="*/ 45 w 257"/>
                <a:gd name="T9" fmla="*/ 7 h 197"/>
                <a:gd name="T10" fmla="*/ 7 w 257"/>
                <a:gd name="T11" fmla="*/ 22 h 197"/>
                <a:gd name="T12" fmla="*/ 0 w 257"/>
                <a:gd name="T13" fmla="*/ 45 h 197"/>
                <a:gd name="T14" fmla="*/ 30 w 257"/>
                <a:gd name="T15" fmla="*/ 53 h 197"/>
                <a:gd name="T16" fmla="*/ 45 w 257"/>
                <a:gd name="T17" fmla="*/ 91 h 197"/>
                <a:gd name="T18" fmla="*/ 113 w 257"/>
                <a:gd name="T19" fmla="*/ 136 h 197"/>
                <a:gd name="T20" fmla="*/ 136 w 257"/>
                <a:gd name="T21" fmla="*/ 182 h 197"/>
                <a:gd name="T22" fmla="*/ 151 w 257"/>
                <a:gd name="T23" fmla="*/ 197 h 197"/>
                <a:gd name="T24" fmla="*/ 159 w 257"/>
                <a:gd name="T25" fmla="*/ 159 h 197"/>
                <a:gd name="T26" fmla="*/ 181 w 257"/>
                <a:gd name="T27" fmla="*/ 159 h 197"/>
                <a:gd name="T28" fmla="*/ 181 w 257"/>
                <a:gd name="T29" fmla="*/ 144 h 197"/>
                <a:gd name="T30" fmla="*/ 189 w 257"/>
                <a:gd name="T31" fmla="*/ 159 h 197"/>
                <a:gd name="T32" fmla="*/ 197 w 257"/>
                <a:gd name="T33" fmla="*/ 151 h 197"/>
                <a:gd name="T34" fmla="*/ 189 w 257"/>
                <a:gd name="T35" fmla="*/ 151 h 197"/>
                <a:gd name="T36" fmla="*/ 197 w 257"/>
                <a:gd name="T37" fmla="*/ 144 h 197"/>
                <a:gd name="T38" fmla="*/ 197 w 257"/>
                <a:gd name="T39" fmla="*/ 136 h 197"/>
                <a:gd name="T40" fmla="*/ 204 w 257"/>
                <a:gd name="T41" fmla="*/ 136 h 197"/>
                <a:gd name="T42" fmla="*/ 227 w 257"/>
                <a:gd name="T43" fmla="*/ 113 h 197"/>
                <a:gd name="T44" fmla="*/ 227 w 257"/>
                <a:gd name="T45" fmla="*/ 91 h 197"/>
                <a:gd name="T46" fmla="*/ 234 w 257"/>
                <a:gd name="T47" fmla="*/ 83 h 197"/>
                <a:gd name="T48" fmla="*/ 234 w 257"/>
                <a:gd name="T49" fmla="*/ 98 h 197"/>
                <a:gd name="T50" fmla="*/ 257 w 257"/>
                <a:gd name="T51" fmla="*/ 60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7" h="197">
                  <a:moveTo>
                    <a:pt x="257" y="60"/>
                  </a:moveTo>
                  <a:lnTo>
                    <a:pt x="189" y="7"/>
                  </a:lnTo>
                  <a:lnTo>
                    <a:pt x="129" y="15"/>
                  </a:lnTo>
                  <a:lnTo>
                    <a:pt x="113" y="0"/>
                  </a:lnTo>
                  <a:lnTo>
                    <a:pt x="45" y="7"/>
                  </a:lnTo>
                  <a:lnTo>
                    <a:pt x="7" y="22"/>
                  </a:lnTo>
                  <a:lnTo>
                    <a:pt x="0" y="45"/>
                  </a:lnTo>
                  <a:lnTo>
                    <a:pt x="30" y="53"/>
                  </a:lnTo>
                  <a:lnTo>
                    <a:pt x="45" y="91"/>
                  </a:lnTo>
                  <a:lnTo>
                    <a:pt x="113" y="136"/>
                  </a:lnTo>
                  <a:lnTo>
                    <a:pt x="136" y="182"/>
                  </a:lnTo>
                  <a:lnTo>
                    <a:pt x="151" y="197"/>
                  </a:lnTo>
                  <a:lnTo>
                    <a:pt x="159" y="159"/>
                  </a:lnTo>
                  <a:lnTo>
                    <a:pt x="181" y="159"/>
                  </a:lnTo>
                  <a:lnTo>
                    <a:pt x="181" y="144"/>
                  </a:lnTo>
                  <a:lnTo>
                    <a:pt x="189" y="159"/>
                  </a:lnTo>
                  <a:lnTo>
                    <a:pt x="197" y="151"/>
                  </a:lnTo>
                  <a:lnTo>
                    <a:pt x="189" y="151"/>
                  </a:lnTo>
                  <a:lnTo>
                    <a:pt x="197" y="144"/>
                  </a:lnTo>
                  <a:lnTo>
                    <a:pt x="197" y="136"/>
                  </a:lnTo>
                  <a:lnTo>
                    <a:pt x="204" y="136"/>
                  </a:lnTo>
                  <a:lnTo>
                    <a:pt x="227" y="113"/>
                  </a:lnTo>
                  <a:lnTo>
                    <a:pt x="227" y="91"/>
                  </a:lnTo>
                  <a:lnTo>
                    <a:pt x="234" y="83"/>
                  </a:lnTo>
                  <a:lnTo>
                    <a:pt x="234" y="98"/>
                  </a:lnTo>
                  <a:lnTo>
                    <a:pt x="257" y="6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62" name="Freeform 242"/>
            <p:cNvSpPr>
              <a:spLocks/>
            </p:cNvSpPr>
            <p:nvPr/>
          </p:nvSpPr>
          <p:spPr bwMode="auto">
            <a:xfrm>
              <a:off x="3565" y="2316"/>
              <a:ext cx="257" cy="197"/>
            </a:xfrm>
            <a:custGeom>
              <a:avLst/>
              <a:gdLst>
                <a:gd name="T0" fmla="*/ 257 w 257"/>
                <a:gd name="T1" fmla="*/ 60 h 197"/>
                <a:gd name="T2" fmla="*/ 189 w 257"/>
                <a:gd name="T3" fmla="*/ 7 h 197"/>
                <a:gd name="T4" fmla="*/ 129 w 257"/>
                <a:gd name="T5" fmla="*/ 15 h 197"/>
                <a:gd name="T6" fmla="*/ 113 w 257"/>
                <a:gd name="T7" fmla="*/ 0 h 197"/>
                <a:gd name="T8" fmla="*/ 45 w 257"/>
                <a:gd name="T9" fmla="*/ 7 h 197"/>
                <a:gd name="T10" fmla="*/ 7 w 257"/>
                <a:gd name="T11" fmla="*/ 22 h 197"/>
                <a:gd name="T12" fmla="*/ 0 w 257"/>
                <a:gd name="T13" fmla="*/ 45 h 197"/>
                <a:gd name="T14" fmla="*/ 30 w 257"/>
                <a:gd name="T15" fmla="*/ 53 h 197"/>
                <a:gd name="T16" fmla="*/ 45 w 257"/>
                <a:gd name="T17" fmla="*/ 91 h 197"/>
                <a:gd name="T18" fmla="*/ 113 w 257"/>
                <a:gd name="T19" fmla="*/ 136 h 197"/>
                <a:gd name="T20" fmla="*/ 136 w 257"/>
                <a:gd name="T21" fmla="*/ 182 h 197"/>
                <a:gd name="T22" fmla="*/ 151 w 257"/>
                <a:gd name="T23" fmla="*/ 197 h 197"/>
                <a:gd name="T24" fmla="*/ 159 w 257"/>
                <a:gd name="T25" fmla="*/ 159 h 197"/>
                <a:gd name="T26" fmla="*/ 181 w 257"/>
                <a:gd name="T27" fmla="*/ 159 h 197"/>
                <a:gd name="T28" fmla="*/ 181 w 257"/>
                <a:gd name="T29" fmla="*/ 144 h 197"/>
                <a:gd name="T30" fmla="*/ 189 w 257"/>
                <a:gd name="T31" fmla="*/ 159 h 197"/>
                <a:gd name="T32" fmla="*/ 197 w 257"/>
                <a:gd name="T33" fmla="*/ 151 h 197"/>
                <a:gd name="T34" fmla="*/ 189 w 257"/>
                <a:gd name="T35" fmla="*/ 151 h 197"/>
                <a:gd name="T36" fmla="*/ 197 w 257"/>
                <a:gd name="T37" fmla="*/ 144 h 197"/>
                <a:gd name="T38" fmla="*/ 197 w 257"/>
                <a:gd name="T39" fmla="*/ 136 h 197"/>
                <a:gd name="T40" fmla="*/ 204 w 257"/>
                <a:gd name="T41" fmla="*/ 136 h 197"/>
                <a:gd name="T42" fmla="*/ 227 w 257"/>
                <a:gd name="T43" fmla="*/ 113 h 197"/>
                <a:gd name="T44" fmla="*/ 227 w 257"/>
                <a:gd name="T45" fmla="*/ 91 h 197"/>
                <a:gd name="T46" fmla="*/ 234 w 257"/>
                <a:gd name="T47" fmla="*/ 83 h 197"/>
                <a:gd name="T48" fmla="*/ 234 w 257"/>
                <a:gd name="T49" fmla="*/ 98 h 197"/>
                <a:gd name="T50" fmla="*/ 257 w 257"/>
                <a:gd name="T51" fmla="*/ 60 h 197"/>
                <a:gd name="T52" fmla="*/ 257 w 257"/>
                <a:gd name="T53" fmla="*/ 68 h 1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7" h="197">
                  <a:moveTo>
                    <a:pt x="257" y="60"/>
                  </a:moveTo>
                  <a:lnTo>
                    <a:pt x="189" y="7"/>
                  </a:lnTo>
                  <a:lnTo>
                    <a:pt x="129" y="15"/>
                  </a:lnTo>
                  <a:lnTo>
                    <a:pt x="113" y="0"/>
                  </a:lnTo>
                  <a:lnTo>
                    <a:pt x="45" y="7"/>
                  </a:lnTo>
                  <a:lnTo>
                    <a:pt x="7" y="22"/>
                  </a:lnTo>
                  <a:lnTo>
                    <a:pt x="0" y="45"/>
                  </a:lnTo>
                  <a:lnTo>
                    <a:pt x="30" y="53"/>
                  </a:lnTo>
                  <a:lnTo>
                    <a:pt x="45" y="91"/>
                  </a:lnTo>
                  <a:lnTo>
                    <a:pt x="113" y="136"/>
                  </a:lnTo>
                  <a:lnTo>
                    <a:pt x="136" y="182"/>
                  </a:lnTo>
                  <a:lnTo>
                    <a:pt x="151" y="197"/>
                  </a:lnTo>
                  <a:lnTo>
                    <a:pt x="159" y="159"/>
                  </a:lnTo>
                  <a:lnTo>
                    <a:pt x="181" y="159"/>
                  </a:lnTo>
                  <a:lnTo>
                    <a:pt x="181" y="144"/>
                  </a:lnTo>
                  <a:lnTo>
                    <a:pt x="189" y="159"/>
                  </a:lnTo>
                  <a:lnTo>
                    <a:pt x="197" y="151"/>
                  </a:lnTo>
                  <a:lnTo>
                    <a:pt x="189" y="151"/>
                  </a:lnTo>
                  <a:lnTo>
                    <a:pt x="197" y="144"/>
                  </a:lnTo>
                  <a:lnTo>
                    <a:pt x="197" y="136"/>
                  </a:lnTo>
                  <a:lnTo>
                    <a:pt x="204" y="136"/>
                  </a:lnTo>
                  <a:lnTo>
                    <a:pt x="227" y="113"/>
                  </a:lnTo>
                  <a:lnTo>
                    <a:pt x="227" y="91"/>
                  </a:lnTo>
                  <a:lnTo>
                    <a:pt x="234" y="83"/>
                  </a:lnTo>
                  <a:lnTo>
                    <a:pt x="234" y="98"/>
                  </a:lnTo>
                  <a:lnTo>
                    <a:pt x="257" y="60"/>
                  </a:lnTo>
                  <a:lnTo>
                    <a:pt x="257" y="6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63" name="Freeform 243"/>
            <p:cNvSpPr>
              <a:spLocks/>
            </p:cNvSpPr>
            <p:nvPr/>
          </p:nvSpPr>
          <p:spPr bwMode="auto">
            <a:xfrm>
              <a:off x="2536" y="1671"/>
              <a:ext cx="348" cy="235"/>
            </a:xfrm>
            <a:custGeom>
              <a:avLst/>
              <a:gdLst>
                <a:gd name="T0" fmla="*/ 340 w 348"/>
                <a:gd name="T1" fmla="*/ 220 h 235"/>
                <a:gd name="T2" fmla="*/ 348 w 348"/>
                <a:gd name="T3" fmla="*/ 235 h 235"/>
                <a:gd name="T4" fmla="*/ 317 w 348"/>
                <a:gd name="T5" fmla="*/ 212 h 235"/>
                <a:gd name="T6" fmla="*/ 280 w 348"/>
                <a:gd name="T7" fmla="*/ 212 h 235"/>
                <a:gd name="T8" fmla="*/ 257 w 348"/>
                <a:gd name="T9" fmla="*/ 197 h 235"/>
                <a:gd name="T10" fmla="*/ 0 w 348"/>
                <a:gd name="T11" fmla="*/ 182 h 235"/>
                <a:gd name="T12" fmla="*/ 7 w 348"/>
                <a:gd name="T13" fmla="*/ 53 h 235"/>
                <a:gd name="T14" fmla="*/ 15 w 348"/>
                <a:gd name="T15" fmla="*/ 0 h 235"/>
                <a:gd name="T16" fmla="*/ 348 w 348"/>
                <a:gd name="T17" fmla="*/ 15 h 235"/>
                <a:gd name="T18" fmla="*/ 333 w 348"/>
                <a:gd name="T19" fmla="*/ 30 h 235"/>
                <a:gd name="T20" fmla="*/ 348 w 348"/>
                <a:gd name="T21" fmla="*/ 53 h 235"/>
                <a:gd name="T22" fmla="*/ 348 w 348"/>
                <a:gd name="T23" fmla="*/ 167 h 235"/>
                <a:gd name="T24" fmla="*/ 340 w 348"/>
                <a:gd name="T25" fmla="*/ 167 h 235"/>
                <a:gd name="T26" fmla="*/ 348 w 348"/>
                <a:gd name="T27" fmla="*/ 189 h 235"/>
                <a:gd name="T28" fmla="*/ 340 w 348"/>
                <a:gd name="T29" fmla="*/ 220 h 2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8" h="235">
                  <a:moveTo>
                    <a:pt x="340" y="220"/>
                  </a:moveTo>
                  <a:lnTo>
                    <a:pt x="348" y="235"/>
                  </a:lnTo>
                  <a:lnTo>
                    <a:pt x="317" y="212"/>
                  </a:lnTo>
                  <a:lnTo>
                    <a:pt x="280" y="212"/>
                  </a:lnTo>
                  <a:lnTo>
                    <a:pt x="257" y="197"/>
                  </a:lnTo>
                  <a:lnTo>
                    <a:pt x="0" y="182"/>
                  </a:lnTo>
                  <a:lnTo>
                    <a:pt x="7" y="53"/>
                  </a:lnTo>
                  <a:lnTo>
                    <a:pt x="15" y="0"/>
                  </a:lnTo>
                  <a:lnTo>
                    <a:pt x="348" y="15"/>
                  </a:lnTo>
                  <a:lnTo>
                    <a:pt x="333" y="30"/>
                  </a:lnTo>
                  <a:lnTo>
                    <a:pt x="348" y="53"/>
                  </a:lnTo>
                  <a:lnTo>
                    <a:pt x="348" y="167"/>
                  </a:lnTo>
                  <a:lnTo>
                    <a:pt x="340" y="167"/>
                  </a:lnTo>
                  <a:lnTo>
                    <a:pt x="348" y="189"/>
                  </a:lnTo>
                  <a:lnTo>
                    <a:pt x="340" y="22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64" name="Freeform 244"/>
            <p:cNvSpPr>
              <a:spLocks/>
            </p:cNvSpPr>
            <p:nvPr/>
          </p:nvSpPr>
          <p:spPr bwMode="auto">
            <a:xfrm>
              <a:off x="2536" y="1671"/>
              <a:ext cx="348" cy="235"/>
            </a:xfrm>
            <a:custGeom>
              <a:avLst/>
              <a:gdLst>
                <a:gd name="T0" fmla="*/ 340 w 348"/>
                <a:gd name="T1" fmla="*/ 220 h 235"/>
                <a:gd name="T2" fmla="*/ 348 w 348"/>
                <a:gd name="T3" fmla="*/ 235 h 235"/>
                <a:gd name="T4" fmla="*/ 317 w 348"/>
                <a:gd name="T5" fmla="*/ 212 h 235"/>
                <a:gd name="T6" fmla="*/ 280 w 348"/>
                <a:gd name="T7" fmla="*/ 212 h 235"/>
                <a:gd name="T8" fmla="*/ 257 w 348"/>
                <a:gd name="T9" fmla="*/ 197 h 235"/>
                <a:gd name="T10" fmla="*/ 0 w 348"/>
                <a:gd name="T11" fmla="*/ 182 h 235"/>
                <a:gd name="T12" fmla="*/ 7 w 348"/>
                <a:gd name="T13" fmla="*/ 53 h 235"/>
                <a:gd name="T14" fmla="*/ 15 w 348"/>
                <a:gd name="T15" fmla="*/ 0 h 235"/>
                <a:gd name="T16" fmla="*/ 348 w 348"/>
                <a:gd name="T17" fmla="*/ 15 h 235"/>
                <a:gd name="T18" fmla="*/ 333 w 348"/>
                <a:gd name="T19" fmla="*/ 30 h 235"/>
                <a:gd name="T20" fmla="*/ 348 w 348"/>
                <a:gd name="T21" fmla="*/ 53 h 235"/>
                <a:gd name="T22" fmla="*/ 348 w 348"/>
                <a:gd name="T23" fmla="*/ 167 h 235"/>
                <a:gd name="T24" fmla="*/ 340 w 348"/>
                <a:gd name="T25" fmla="*/ 167 h 235"/>
                <a:gd name="T26" fmla="*/ 348 w 348"/>
                <a:gd name="T27" fmla="*/ 189 h 235"/>
                <a:gd name="T28" fmla="*/ 340 w 348"/>
                <a:gd name="T29" fmla="*/ 220 h 235"/>
                <a:gd name="T30" fmla="*/ 340 w 348"/>
                <a:gd name="T31" fmla="*/ 227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8" h="235">
                  <a:moveTo>
                    <a:pt x="340" y="220"/>
                  </a:moveTo>
                  <a:lnTo>
                    <a:pt x="348" y="235"/>
                  </a:lnTo>
                  <a:lnTo>
                    <a:pt x="317" y="212"/>
                  </a:lnTo>
                  <a:lnTo>
                    <a:pt x="280" y="212"/>
                  </a:lnTo>
                  <a:lnTo>
                    <a:pt x="257" y="197"/>
                  </a:lnTo>
                  <a:lnTo>
                    <a:pt x="0" y="182"/>
                  </a:lnTo>
                  <a:lnTo>
                    <a:pt x="7" y="53"/>
                  </a:lnTo>
                  <a:lnTo>
                    <a:pt x="15" y="0"/>
                  </a:lnTo>
                  <a:lnTo>
                    <a:pt x="348" y="15"/>
                  </a:lnTo>
                  <a:lnTo>
                    <a:pt x="333" y="30"/>
                  </a:lnTo>
                  <a:lnTo>
                    <a:pt x="348" y="53"/>
                  </a:lnTo>
                  <a:lnTo>
                    <a:pt x="348" y="167"/>
                  </a:lnTo>
                  <a:lnTo>
                    <a:pt x="340" y="167"/>
                  </a:lnTo>
                  <a:lnTo>
                    <a:pt x="348" y="189"/>
                  </a:lnTo>
                  <a:lnTo>
                    <a:pt x="340" y="220"/>
                  </a:lnTo>
                  <a:lnTo>
                    <a:pt x="340" y="22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65" name="Freeform 245"/>
            <p:cNvSpPr>
              <a:spLocks/>
            </p:cNvSpPr>
            <p:nvPr/>
          </p:nvSpPr>
          <p:spPr bwMode="auto">
            <a:xfrm>
              <a:off x="3202" y="2232"/>
              <a:ext cx="431" cy="144"/>
            </a:xfrm>
            <a:custGeom>
              <a:avLst/>
              <a:gdLst>
                <a:gd name="T0" fmla="*/ 431 w 431"/>
                <a:gd name="T1" fmla="*/ 0 h 144"/>
                <a:gd name="T2" fmla="*/ 431 w 431"/>
                <a:gd name="T3" fmla="*/ 15 h 144"/>
                <a:gd name="T4" fmla="*/ 416 w 431"/>
                <a:gd name="T5" fmla="*/ 30 h 144"/>
                <a:gd name="T6" fmla="*/ 393 w 431"/>
                <a:gd name="T7" fmla="*/ 46 h 144"/>
                <a:gd name="T8" fmla="*/ 386 w 431"/>
                <a:gd name="T9" fmla="*/ 38 h 144"/>
                <a:gd name="T10" fmla="*/ 370 w 431"/>
                <a:gd name="T11" fmla="*/ 61 h 144"/>
                <a:gd name="T12" fmla="*/ 333 w 431"/>
                <a:gd name="T13" fmla="*/ 84 h 144"/>
                <a:gd name="T14" fmla="*/ 325 w 431"/>
                <a:gd name="T15" fmla="*/ 99 h 144"/>
                <a:gd name="T16" fmla="*/ 310 w 431"/>
                <a:gd name="T17" fmla="*/ 99 h 144"/>
                <a:gd name="T18" fmla="*/ 310 w 431"/>
                <a:gd name="T19" fmla="*/ 114 h 144"/>
                <a:gd name="T20" fmla="*/ 242 w 431"/>
                <a:gd name="T21" fmla="*/ 121 h 144"/>
                <a:gd name="T22" fmla="*/ 113 w 431"/>
                <a:gd name="T23" fmla="*/ 137 h 144"/>
                <a:gd name="T24" fmla="*/ 0 w 431"/>
                <a:gd name="T25" fmla="*/ 144 h 144"/>
                <a:gd name="T26" fmla="*/ 15 w 431"/>
                <a:gd name="T27" fmla="*/ 137 h 144"/>
                <a:gd name="T28" fmla="*/ 7 w 431"/>
                <a:gd name="T29" fmla="*/ 114 h 144"/>
                <a:gd name="T30" fmla="*/ 22 w 431"/>
                <a:gd name="T31" fmla="*/ 106 h 144"/>
                <a:gd name="T32" fmla="*/ 15 w 431"/>
                <a:gd name="T33" fmla="*/ 99 h 144"/>
                <a:gd name="T34" fmla="*/ 30 w 431"/>
                <a:gd name="T35" fmla="*/ 84 h 144"/>
                <a:gd name="T36" fmla="*/ 30 w 431"/>
                <a:gd name="T37" fmla="*/ 76 h 144"/>
                <a:gd name="T38" fmla="*/ 37 w 431"/>
                <a:gd name="T39" fmla="*/ 46 h 144"/>
                <a:gd name="T40" fmla="*/ 113 w 431"/>
                <a:gd name="T41" fmla="*/ 38 h 144"/>
                <a:gd name="T42" fmla="*/ 106 w 431"/>
                <a:gd name="T43" fmla="*/ 30 h 144"/>
                <a:gd name="T44" fmla="*/ 333 w 431"/>
                <a:gd name="T45" fmla="*/ 8 h 144"/>
                <a:gd name="T46" fmla="*/ 431 w 431"/>
                <a:gd name="T47" fmla="*/ 0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1" h="144">
                  <a:moveTo>
                    <a:pt x="431" y="0"/>
                  </a:moveTo>
                  <a:lnTo>
                    <a:pt x="431" y="15"/>
                  </a:lnTo>
                  <a:lnTo>
                    <a:pt x="416" y="30"/>
                  </a:lnTo>
                  <a:lnTo>
                    <a:pt x="393" y="46"/>
                  </a:lnTo>
                  <a:lnTo>
                    <a:pt x="386" y="38"/>
                  </a:lnTo>
                  <a:lnTo>
                    <a:pt x="370" y="61"/>
                  </a:lnTo>
                  <a:lnTo>
                    <a:pt x="333" y="84"/>
                  </a:lnTo>
                  <a:lnTo>
                    <a:pt x="325" y="99"/>
                  </a:lnTo>
                  <a:lnTo>
                    <a:pt x="310" y="99"/>
                  </a:lnTo>
                  <a:lnTo>
                    <a:pt x="310" y="114"/>
                  </a:lnTo>
                  <a:lnTo>
                    <a:pt x="242" y="121"/>
                  </a:lnTo>
                  <a:lnTo>
                    <a:pt x="113" y="137"/>
                  </a:lnTo>
                  <a:lnTo>
                    <a:pt x="0" y="144"/>
                  </a:lnTo>
                  <a:lnTo>
                    <a:pt x="15" y="137"/>
                  </a:lnTo>
                  <a:lnTo>
                    <a:pt x="7" y="114"/>
                  </a:lnTo>
                  <a:lnTo>
                    <a:pt x="22" y="106"/>
                  </a:lnTo>
                  <a:lnTo>
                    <a:pt x="15" y="99"/>
                  </a:lnTo>
                  <a:lnTo>
                    <a:pt x="30" y="84"/>
                  </a:lnTo>
                  <a:lnTo>
                    <a:pt x="30" y="76"/>
                  </a:lnTo>
                  <a:lnTo>
                    <a:pt x="37" y="46"/>
                  </a:lnTo>
                  <a:lnTo>
                    <a:pt x="113" y="38"/>
                  </a:lnTo>
                  <a:lnTo>
                    <a:pt x="106" y="30"/>
                  </a:lnTo>
                  <a:lnTo>
                    <a:pt x="333" y="8"/>
                  </a:lnTo>
                  <a:lnTo>
                    <a:pt x="431" y="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66" name="Freeform 246"/>
            <p:cNvSpPr>
              <a:spLocks/>
            </p:cNvSpPr>
            <p:nvPr/>
          </p:nvSpPr>
          <p:spPr bwMode="auto">
            <a:xfrm>
              <a:off x="3202" y="2232"/>
              <a:ext cx="431" cy="144"/>
            </a:xfrm>
            <a:custGeom>
              <a:avLst/>
              <a:gdLst>
                <a:gd name="T0" fmla="*/ 431 w 431"/>
                <a:gd name="T1" fmla="*/ 0 h 144"/>
                <a:gd name="T2" fmla="*/ 431 w 431"/>
                <a:gd name="T3" fmla="*/ 15 h 144"/>
                <a:gd name="T4" fmla="*/ 416 w 431"/>
                <a:gd name="T5" fmla="*/ 30 h 144"/>
                <a:gd name="T6" fmla="*/ 393 w 431"/>
                <a:gd name="T7" fmla="*/ 46 h 144"/>
                <a:gd name="T8" fmla="*/ 386 w 431"/>
                <a:gd name="T9" fmla="*/ 38 h 144"/>
                <a:gd name="T10" fmla="*/ 370 w 431"/>
                <a:gd name="T11" fmla="*/ 61 h 144"/>
                <a:gd name="T12" fmla="*/ 333 w 431"/>
                <a:gd name="T13" fmla="*/ 84 h 144"/>
                <a:gd name="T14" fmla="*/ 325 w 431"/>
                <a:gd name="T15" fmla="*/ 99 h 144"/>
                <a:gd name="T16" fmla="*/ 310 w 431"/>
                <a:gd name="T17" fmla="*/ 99 h 144"/>
                <a:gd name="T18" fmla="*/ 310 w 431"/>
                <a:gd name="T19" fmla="*/ 114 h 144"/>
                <a:gd name="T20" fmla="*/ 242 w 431"/>
                <a:gd name="T21" fmla="*/ 121 h 144"/>
                <a:gd name="T22" fmla="*/ 113 w 431"/>
                <a:gd name="T23" fmla="*/ 137 h 144"/>
                <a:gd name="T24" fmla="*/ 0 w 431"/>
                <a:gd name="T25" fmla="*/ 144 h 144"/>
                <a:gd name="T26" fmla="*/ 15 w 431"/>
                <a:gd name="T27" fmla="*/ 137 h 144"/>
                <a:gd name="T28" fmla="*/ 7 w 431"/>
                <a:gd name="T29" fmla="*/ 114 h 144"/>
                <a:gd name="T30" fmla="*/ 22 w 431"/>
                <a:gd name="T31" fmla="*/ 106 h 144"/>
                <a:gd name="T32" fmla="*/ 15 w 431"/>
                <a:gd name="T33" fmla="*/ 99 h 144"/>
                <a:gd name="T34" fmla="*/ 30 w 431"/>
                <a:gd name="T35" fmla="*/ 84 h 144"/>
                <a:gd name="T36" fmla="*/ 30 w 431"/>
                <a:gd name="T37" fmla="*/ 76 h 144"/>
                <a:gd name="T38" fmla="*/ 37 w 431"/>
                <a:gd name="T39" fmla="*/ 46 h 144"/>
                <a:gd name="T40" fmla="*/ 113 w 431"/>
                <a:gd name="T41" fmla="*/ 38 h 144"/>
                <a:gd name="T42" fmla="*/ 106 w 431"/>
                <a:gd name="T43" fmla="*/ 30 h 144"/>
                <a:gd name="T44" fmla="*/ 333 w 431"/>
                <a:gd name="T45" fmla="*/ 8 h 144"/>
                <a:gd name="T46" fmla="*/ 431 w 431"/>
                <a:gd name="T47" fmla="*/ 0 h 144"/>
                <a:gd name="T48" fmla="*/ 431 w 431"/>
                <a:gd name="T49" fmla="*/ 8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1" h="144">
                  <a:moveTo>
                    <a:pt x="431" y="0"/>
                  </a:moveTo>
                  <a:lnTo>
                    <a:pt x="431" y="15"/>
                  </a:lnTo>
                  <a:lnTo>
                    <a:pt x="416" y="30"/>
                  </a:lnTo>
                  <a:lnTo>
                    <a:pt x="393" y="46"/>
                  </a:lnTo>
                  <a:lnTo>
                    <a:pt x="386" y="38"/>
                  </a:lnTo>
                  <a:lnTo>
                    <a:pt x="370" y="61"/>
                  </a:lnTo>
                  <a:lnTo>
                    <a:pt x="333" y="84"/>
                  </a:lnTo>
                  <a:lnTo>
                    <a:pt x="325" y="99"/>
                  </a:lnTo>
                  <a:lnTo>
                    <a:pt x="310" y="99"/>
                  </a:lnTo>
                  <a:lnTo>
                    <a:pt x="310" y="114"/>
                  </a:lnTo>
                  <a:lnTo>
                    <a:pt x="242" y="121"/>
                  </a:lnTo>
                  <a:lnTo>
                    <a:pt x="113" y="137"/>
                  </a:lnTo>
                  <a:lnTo>
                    <a:pt x="0" y="144"/>
                  </a:lnTo>
                  <a:lnTo>
                    <a:pt x="15" y="137"/>
                  </a:lnTo>
                  <a:lnTo>
                    <a:pt x="7" y="114"/>
                  </a:lnTo>
                  <a:lnTo>
                    <a:pt x="22" y="106"/>
                  </a:lnTo>
                  <a:lnTo>
                    <a:pt x="15" y="99"/>
                  </a:lnTo>
                  <a:lnTo>
                    <a:pt x="30" y="84"/>
                  </a:lnTo>
                  <a:lnTo>
                    <a:pt x="30" y="76"/>
                  </a:lnTo>
                  <a:lnTo>
                    <a:pt x="37" y="46"/>
                  </a:lnTo>
                  <a:lnTo>
                    <a:pt x="113" y="38"/>
                  </a:lnTo>
                  <a:lnTo>
                    <a:pt x="106" y="30"/>
                  </a:lnTo>
                  <a:lnTo>
                    <a:pt x="333" y="8"/>
                  </a:lnTo>
                  <a:lnTo>
                    <a:pt x="431" y="0"/>
                  </a:lnTo>
                  <a:lnTo>
                    <a:pt x="431"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67" name="Freeform 247"/>
            <p:cNvSpPr>
              <a:spLocks/>
            </p:cNvSpPr>
            <p:nvPr/>
          </p:nvSpPr>
          <p:spPr bwMode="auto">
            <a:xfrm>
              <a:off x="2331" y="2278"/>
              <a:ext cx="712" cy="690"/>
            </a:xfrm>
            <a:custGeom>
              <a:avLst/>
              <a:gdLst>
                <a:gd name="T0" fmla="*/ 681 w 712"/>
                <a:gd name="T1" fmla="*/ 197 h 690"/>
                <a:gd name="T2" fmla="*/ 613 w 712"/>
                <a:gd name="T3" fmla="*/ 174 h 690"/>
                <a:gd name="T4" fmla="*/ 560 w 712"/>
                <a:gd name="T5" fmla="*/ 189 h 690"/>
                <a:gd name="T6" fmla="*/ 538 w 712"/>
                <a:gd name="T7" fmla="*/ 182 h 690"/>
                <a:gd name="T8" fmla="*/ 515 w 712"/>
                <a:gd name="T9" fmla="*/ 189 h 690"/>
                <a:gd name="T10" fmla="*/ 500 w 712"/>
                <a:gd name="T11" fmla="*/ 182 h 690"/>
                <a:gd name="T12" fmla="*/ 470 w 712"/>
                <a:gd name="T13" fmla="*/ 174 h 690"/>
                <a:gd name="T14" fmla="*/ 447 w 712"/>
                <a:gd name="T15" fmla="*/ 166 h 690"/>
                <a:gd name="T16" fmla="*/ 401 w 712"/>
                <a:gd name="T17" fmla="*/ 136 h 690"/>
                <a:gd name="T18" fmla="*/ 364 w 712"/>
                <a:gd name="T19" fmla="*/ 129 h 690"/>
                <a:gd name="T20" fmla="*/ 220 w 712"/>
                <a:gd name="T21" fmla="*/ 0 h 690"/>
                <a:gd name="T22" fmla="*/ 0 w 712"/>
                <a:gd name="T23" fmla="*/ 265 h 690"/>
                <a:gd name="T24" fmla="*/ 84 w 712"/>
                <a:gd name="T25" fmla="*/ 364 h 690"/>
                <a:gd name="T26" fmla="*/ 167 w 712"/>
                <a:gd name="T27" fmla="*/ 477 h 690"/>
                <a:gd name="T28" fmla="*/ 205 w 712"/>
                <a:gd name="T29" fmla="*/ 432 h 690"/>
                <a:gd name="T30" fmla="*/ 273 w 712"/>
                <a:gd name="T31" fmla="*/ 432 h 690"/>
                <a:gd name="T32" fmla="*/ 333 w 712"/>
                <a:gd name="T33" fmla="*/ 531 h 690"/>
                <a:gd name="T34" fmla="*/ 379 w 712"/>
                <a:gd name="T35" fmla="*/ 614 h 690"/>
                <a:gd name="T36" fmla="*/ 447 w 712"/>
                <a:gd name="T37" fmla="*/ 675 h 690"/>
                <a:gd name="T38" fmla="*/ 492 w 712"/>
                <a:gd name="T39" fmla="*/ 690 h 690"/>
                <a:gd name="T40" fmla="*/ 485 w 712"/>
                <a:gd name="T41" fmla="*/ 629 h 690"/>
                <a:gd name="T42" fmla="*/ 477 w 712"/>
                <a:gd name="T43" fmla="*/ 599 h 690"/>
                <a:gd name="T44" fmla="*/ 485 w 712"/>
                <a:gd name="T45" fmla="*/ 599 h 690"/>
                <a:gd name="T46" fmla="*/ 485 w 712"/>
                <a:gd name="T47" fmla="*/ 599 h 690"/>
                <a:gd name="T48" fmla="*/ 507 w 712"/>
                <a:gd name="T49" fmla="*/ 569 h 690"/>
                <a:gd name="T50" fmla="*/ 492 w 712"/>
                <a:gd name="T51" fmla="*/ 561 h 690"/>
                <a:gd name="T52" fmla="*/ 515 w 712"/>
                <a:gd name="T53" fmla="*/ 546 h 690"/>
                <a:gd name="T54" fmla="*/ 507 w 712"/>
                <a:gd name="T55" fmla="*/ 546 h 690"/>
                <a:gd name="T56" fmla="*/ 530 w 712"/>
                <a:gd name="T57" fmla="*/ 523 h 690"/>
                <a:gd name="T58" fmla="*/ 553 w 712"/>
                <a:gd name="T59" fmla="*/ 523 h 690"/>
                <a:gd name="T60" fmla="*/ 553 w 712"/>
                <a:gd name="T61" fmla="*/ 508 h 690"/>
                <a:gd name="T62" fmla="*/ 568 w 712"/>
                <a:gd name="T63" fmla="*/ 508 h 690"/>
                <a:gd name="T64" fmla="*/ 575 w 712"/>
                <a:gd name="T65" fmla="*/ 515 h 690"/>
                <a:gd name="T66" fmla="*/ 621 w 712"/>
                <a:gd name="T67" fmla="*/ 485 h 690"/>
                <a:gd name="T68" fmla="*/ 621 w 712"/>
                <a:gd name="T69" fmla="*/ 477 h 690"/>
                <a:gd name="T70" fmla="*/ 628 w 712"/>
                <a:gd name="T71" fmla="*/ 447 h 690"/>
                <a:gd name="T72" fmla="*/ 644 w 712"/>
                <a:gd name="T73" fmla="*/ 455 h 690"/>
                <a:gd name="T74" fmla="*/ 644 w 712"/>
                <a:gd name="T75" fmla="*/ 462 h 690"/>
                <a:gd name="T76" fmla="*/ 689 w 712"/>
                <a:gd name="T77" fmla="*/ 440 h 690"/>
                <a:gd name="T78" fmla="*/ 712 w 712"/>
                <a:gd name="T79" fmla="*/ 356 h 6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12" h="690">
                  <a:moveTo>
                    <a:pt x="681" y="295"/>
                  </a:moveTo>
                  <a:lnTo>
                    <a:pt x="681" y="197"/>
                  </a:lnTo>
                  <a:lnTo>
                    <a:pt x="659" y="189"/>
                  </a:lnTo>
                  <a:lnTo>
                    <a:pt x="613" y="174"/>
                  </a:lnTo>
                  <a:lnTo>
                    <a:pt x="568" y="182"/>
                  </a:lnTo>
                  <a:lnTo>
                    <a:pt x="560" y="189"/>
                  </a:lnTo>
                  <a:lnTo>
                    <a:pt x="545" y="174"/>
                  </a:lnTo>
                  <a:lnTo>
                    <a:pt x="538" y="182"/>
                  </a:lnTo>
                  <a:lnTo>
                    <a:pt x="522" y="174"/>
                  </a:lnTo>
                  <a:lnTo>
                    <a:pt x="515" y="189"/>
                  </a:lnTo>
                  <a:lnTo>
                    <a:pt x="515" y="174"/>
                  </a:lnTo>
                  <a:lnTo>
                    <a:pt x="500" y="182"/>
                  </a:lnTo>
                  <a:lnTo>
                    <a:pt x="485" y="166"/>
                  </a:lnTo>
                  <a:lnTo>
                    <a:pt x="470" y="174"/>
                  </a:lnTo>
                  <a:lnTo>
                    <a:pt x="462" y="159"/>
                  </a:lnTo>
                  <a:lnTo>
                    <a:pt x="447" y="166"/>
                  </a:lnTo>
                  <a:lnTo>
                    <a:pt x="409" y="151"/>
                  </a:lnTo>
                  <a:lnTo>
                    <a:pt x="401" y="136"/>
                  </a:lnTo>
                  <a:lnTo>
                    <a:pt x="379" y="144"/>
                  </a:lnTo>
                  <a:lnTo>
                    <a:pt x="364" y="129"/>
                  </a:lnTo>
                  <a:lnTo>
                    <a:pt x="371" y="7"/>
                  </a:lnTo>
                  <a:lnTo>
                    <a:pt x="220" y="0"/>
                  </a:lnTo>
                  <a:lnTo>
                    <a:pt x="197" y="280"/>
                  </a:lnTo>
                  <a:lnTo>
                    <a:pt x="0" y="265"/>
                  </a:lnTo>
                  <a:lnTo>
                    <a:pt x="8" y="280"/>
                  </a:lnTo>
                  <a:lnTo>
                    <a:pt x="84" y="364"/>
                  </a:lnTo>
                  <a:lnTo>
                    <a:pt x="106" y="432"/>
                  </a:lnTo>
                  <a:lnTo>
                    <a:pt x="167" y="477"/>
                  </a:lnTo>
                  <a:lnTo>
                    <a:pt x="189" y="462"/>
                  </a:lnTo>
                  <a:lnTo>
                    <a:pt x="205" y="432"/>
                  </a:lnTo>
                  <a:lnTo>
                    <a:pt x="227" y="424"/>
                  </a:lnTo>
                  <a:lnTo>
                    <a:pt x="273" y="432"/>
                  </a:lnTo>
                  <a:lnTo>
                    <a:pt x="311" y="477"/>
                  </a:lnTo>
                  <a:lnTo>
                    <a:pt x="333" y="531"/>
                  </a:lnTo>
                  <a:lnTo>
                    <a:pt x="379" y="576"/>
                  </a:lnTo>
                  <a:lnTo>
                    <a:pt x="379" y="614"/>
                  </a:lnTo>
                  <a:lnTo>
                    <a:pt x="394" y="652"/>
                  </a:lnTo>
                  <a:lnTo>
                    <a:pt x="447" y="675"/>
                  </a:lnTo>
                  <a:lnTo>
                    <a:pt x="477" y="675"/>
                  </a:lnTo>
                  <a:lnTo>
                    <a:pt x="492" y="690"/>
                  </a:lnTo>
                  <a:lnTo>
                    <a:pt x="507" y="682"/>
                  </a:lnTo>
                  <a:lnTo>
                    <a:pt x="485" y="629"/>
                  </a:lnTo>
                  <a:lnTo>
                    <a:pt x="492" y="599"/>
                  </a:lnTo>
                  <a:lnTo>
                    <a:pt x="477" y="599"/>
                  </a:lnTo>
                  <a:lnTo>
                    <a:pt x="477" y="584"/>
                  </a:lnTo>
                  <a:lnTo>
                    <a:pt x="485" y="599"/>
                  </a:lnTo>
                  <a:lnTo>
                    <a:pt x="485" y="584"/>
                  </a:lnTo>
                  <a:lnTo>
                    <a:pt x="485" y="599"/>
                  </a:lnTo>
                  <a:lnTo>
                    <a:pt x="492" y="599"/>
                  </a:lnTo>
                  <a:lnTo>
                    <a:pt x="507" y="569"/>
                  </a:lnTo>
                  <a:lnTo>
                    <a:pt x="500" y="576"/>
                  </a:lnTo>
                  <a:lnTo>
                    <a:pt x="492" y="561"/>
                  </a:lnTo>
                  <a:lnTo>
                    <a:pt x="507" y="561"/>
                  </a:lnTo>
                  <a:lnTo>
                    <a:pt x="515" y="546"/>
                  </a:lnTo>
                  <a:lnTo>
                    <a:pt x="507" y="553"/>
                  </a:lnTo>
                  <a:lnTo>
                    <a:pt x="507" y="546"/>
                  </a:lnTo>
                  <a:lnTo>
                    <a:pt x="530" y="538"/>
                  </a:lnTo>
                  <a:lnTo>
                    <a:pt x="530" y="523"/>
                  </a:lnTo>
                  <a:lnTo>
                    <a:pt x="538" y="531"/>
                  </a:lnTo>
                  <a:lnTo>
                    <a:pt x="553" y="523"/>
                  </a:lnTo>
                  <a:lnTo>
                    <a:pt x="538" y="508"/>
                  </a:lnTo>
                  <a:lnTo>
                    <a:pt x="553" y="508"/>
                  </a:lnTo>
                  <a:lnTo>
                    <a:pt x="545" y="515"/>
                  </a:lnTo>
                  <a:lnTo>
                    <a:pt x="568" y="508"/>
                  </a:lnTo>
                  <a:lnTo>
                    <a:pt x="560" y="515"/>
                  </a:lnTo>
                  <a:lnTo>
                    <a:pt x="575" y="515"/>
                  </a:lnTo>
                  <a:lnTo>
                    <a:pt x="553" y="531"/>
                  </a:lnTo>
                  <a:lnTo>
                    <a:pt x="621" y="485"/>
                  </a:lnTo>
                  <a:lnTo>
                    <a:pt x="613" y="493"/>
                  </a:lnTo>
                  <a:lnTo>
                    <a:pt x="621" y="477"/>
                  </a:lnTo>
                  <a:lnTo>
                    <a:pt x="636" y="470"/>
                  </a:lnTo>
                  <a:lnTo>
                    <a:pt x="628" y="447"/>
                  </a:lnTo>
                  <a:lnTo>
                    <a:pt x="644" y="440"/>
                  </a:lnTo>
                  <a:lnTo>
                    <a:pt x="644" y="455"/>
                  </a:lnTo>
                  <a:lnTo>
                    <a:pt x="659" y="455"/>
                  </a:lnTo>
                  <a:lnTo>
                    <a:pt x="644" y="462"/>
                  </a:lnTo>
                  <a:lnTo>
                    <a:pt x="697" y="447"/>
                  </a:lnTo>
                  <a:lnTo>
                    <a:pt x="689" y="440"/>
                  </a:lnTo>
                  <a:lnTo>
                    <a:pt x="697" y="424"/>
                  </a:lnTo>
                  <a:lnTo>
                    <a:pt x="712" y="356"/>
                  </a:lnTo>
                  <a:lnTo>
                    <a:pt x="681" y="295"/>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68" name="Freeform 248"/>
            <p:cNvSpPr>
              <a:spLocks/>
            </p:cNvSpPr>
            <p:nvPr/>
          </p:nvSpPr>
          <p:spPr bwMode="auto">
            <a:xfrm>
              <a:off x="2331" y="2278"/>
              <a:ext cx="712" cy="690"/>
            </a:xfrm>
            <a:custGeom>
              <a:avLst/>
              <a:gdLst>
                <a:gd name="T0" fmla="*/ 681 w 712"/>
                <a:gd name="T1" fmla="*/ 197 h 690"/>
                <a:gd name="T2" fmla="*/ 613 w 712"/>
                <a:gd name="T3" fmla="*/ 174 h 690"/>
                <a:gd name="T4" fmla="*/ 560 w 712"/>
                <a:gd name="T5" fmla="*/ 189 h 690"/>
                <a:gd name="T6" fmla="*/ 538 w 712"/>
                <a:gd name="T7" fmla="*/ 182 h 690"/>
                <a:gd name="T8" fmla="*/ 515 w 712"/>
                <a:gd name="T9" fmla="*/ 189 h 690"/>
                <a:gd name="T10" fmla="*/ 500 w 712"/>
                <a:gd name="T11" fmla="*/ 182 h 690"/>
                <a:gd name="T12" fmla="*/ 470 w 712"/>
                <a:gd name="T13" fmla="*/ 174 h 690"/>
                <a:gd name="T14" fmla="*/ 447 w 712"/>
                <a:gd name="T15" fmla="*/ 166 h 690"/>
                <a:gd name="T16" fmla="*/ 401 w 712"/>
                <a:gd name="T17" fmla="*/ 136 h 690"/>
                <a:gd name="T18" fmla="*/ 364 w 712"/>
                <a:gd name="T19" fmla="*/ 129 h 690"/>
                <a:gd name="T20" fmla="*/ 220 w 712"/>
                <a:gd name="T21" fmla="*/ 0 h 690"/>
                <a:gd name="T22" fmla="*/ 0 w 712"/>
                <a:gd name="T23" fmla="*/ 265 h 690"/>
                <a:gd name="T24" fmla="*/ 84 w 712"/>
                <a:gd name="T25" fmla="*/ 364 h 690"/>
                <a:gd name="T26" fmla="*/ 167 w 712"/>
                <a:gd name="T27" fmla="*/ 477 h 690"/>
                <a:gd name="T28" fmla="*/ 205 w 712"/>
                <a:gd name="T29" fmla="*/ 432 h 690"/>
                <a:gd name="T30" fmla="*/ 273 w 712"/>
                <a:gd name="T31" fmla="*/ 432 h 690"/>
                <a:gd name="T32" fmla="*/ 333 w 712"/>
                <a:gd name="T33" fmla="*/ 531 h 690"/>
                <a:gd name="T34" fmla="*/ 379 w 712"/>
                <a:gd name="T35" fmla="*/ 614 h 690"/>
                <a:gd name="T36" fmla="*/ 447 w 712"/>
                <a:gd name="T37" fmla="*/ 675 h 690"/>
                <a:gd name="T38" fmla="*/ 492 w 712"/>
                <a:gd name="T39" fmla="*/ 690 h 690"/>
                <a:gd name="T40" fmla="*/ 485 w 712"/>
                <a:gd name="T41" fmla="*/ 629 h 690"/>
                <a:gd name="T42" fmla="*/ 477 w 712"/>
                <a:gd name="T43" fmla="*/ 599 h 690"/>
                <a:gd name="T44" fmla="*/ 485 w 712"/>
                <a:gd name="T45" fmla="*/ 599 h 690"/>
                <a:gd name="T46" fmla="*/ 485 w 712"/>
                <a:gd name="T47" fmla="*/ 599 h 690"/>
                <a:gd name="T48" fmla="*/ 507 w 712"/>
                <a:gd name="T49" fmla="*/ 569 h 690"/>
                <a:gd name="T50" fmla="*/ 492 w 712"/>
                <a:gd name="T51" fmla="*/ 561 h 690"/>
                <a:gd name="T52" fmla="*/ 515 w 712"/>
                <a:gd name="T53" fmla="*/ 546 h 690"/>
                <a:gd name="T54" fmla="*/ 507 w 712"/>
                <a:gd name="T55" fmla="*/ 546 h 690"/>
                <a:gd name="T56" fmla="*/ 530 w 712"/>
                <a:gd name="T57" fmla="*/ 523 h 690"/>
                <a:gd name="T58" fmla="*/ 553 w 712"/>
                <a:gd name="T59" fmla="*/ 523 h 690"/>
                <a:gd name="T60" fmla="*/ 553 w 712"/>
                <a:gd name="T61" fmla="*/ 508 h 690"/>
                <a:gd name="T62" fmla="*/ 568 w 712"/>
                <a:gd name="T63" fmla="*/ 508 h 690"/>
                <a:gd name="T64" fmla="*/ 575 w 712"/>
                <a:gd name="T65" fmla="*/ 515 h 690"/>
                <a:gd name="T66" fmla="*/ 621 w 712"/>
                <a:gd name="T67" fmla="*/ 485 h 690"/>
                <a:gd name="T68" fmla="*/ 621 w 712"/>
                <a:gd name="T69" fmla="*/ 477 h 690"/>
                <a:gd name="T70" fmla="*/ 628 w 712"/>
                <a:gd name="T71" fmla="*/ 447 h 690"/>
                <a:gd name="T72" fmla="*/ 644 w 712"/>
                <a:gd name="T73" fmla="*/ 455 h 690"/>
                <a:gd name="T74" fmla="*/ 644 w 712"/>
                <a:gd name="T75" fmla="*/ 462 h 690"/>
                <a:gd name="T76" fmla="*/ 689 w 712"/>
                <a:gd name="T77" fmla="*/ 440 h 690"/>
                <a:gd name="T78" fmla="*/ 712 w 712"/>
                <a:gd name="T79" fmla="*/ 356 h 690"/>
                <a:gd name="T80" fmla="*/ 681 w 712"/>
                <a:gd name="T81" fmla="*/ 303 h 6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12" h="690">
                  <a:moveTo>
                    <a:pt x="681" y="295"/>
                  </a:moveTo>
                  <a:lnTo>
                    <a:pt x="681" y="197"/>
                  </a:lnTo>
                  <a:lnTo>
                    <a:pt x="659" y="189"/>
                  </a:lnTo>
                  <a:lnTo>
                    <a:pt x="613" y="174"/>
                  </a:lnTo>
                  <a:lnTo>
                    <a:pt x="568" y="182"/>
                  </a:lnTo>
                  <a:lnTo>
                    <a:pt x="560" y="189"/>
                  </a:lnTo>
                  <a:lnTo>
                    <a:pt x="545" y="174"/>
                  </a:lnTo>
                  <a:lnTo>
                    <a:pt x="538" y="182"/>
                  </a:lnTo>
                  <a:lnTo>
                    <a:pt x="522" y="174"/>
                  </a:lnTo>
                  <a:lnTo>
                    <a:pt x="515" y="189"/>
                  </a:lnTo>
                  <a:lnTo>
                    <a:pt x="515" y="174"/>
                  </a:lnTo>
                  <a:lnTo>
                    <a:pt x="500" y="182"/>
                  </a:lnTo>
                  <a:lnTo>
                    <a:pt x="485" y="166"/>
                  </a:lnTo>
                  <a:lnTo>
                    <a:pt x="470" y="174"/>
                  </a:lnTo>
                  <a:lnTo>
                    <a:pt x="462" y="159"/>
                  </a:lnTo>
                  <a:lnTo>
                    <a:pt x="447" y="166"/>
                  </a:lnTo>
                  <a:lnTo>
                    <a:pt x="409" y="151"/>
                  </a:lnTo>
                  <a:lnTo>
                    <a:pt x="401" y="136"/>
                  </a:lnTo>
                  <a:lnTo>
                    <a:pt x="379" y="144"/>
                  </a:lnTo>
                  <a:lnTo>
                    <a:pt x="364" y="129"/>
                  </a:lnTo>
                  <a:lnTo>
                    <a:pt x="371" y="7"/>
                  </a:lnTo>
                  <a:lnTo>
                    <a:pt x="220" y="0"/>
                  </a:lnTo>
                  <a:lnTo>
                    <a:pt x="197" y="280"/>
                  </a:lnTo>
                  <a:lnTo>
                    <a:pt x="0" y="265"/>
                  </a:lnTo>
                  <a:lnTo>
                    <a:pt x="8" y="280"/>
                  </a:lnTo>
                  <a:lnTo>
                    <a:pt x="84" y="364"/>
                  </a:lnTo>
                  <a:lnTo>
                    <a:pt x="106" y="432"/>
                  </a:lnTo>
                  <a:lnTo>
                    <a:pt x="167" y="477"/>
                  </a:lnTo>
                  <a:lnTo>
                    <a:pt x="189" y="462"/>
                  </a:lnTo>
                  <a:lnTo>
                    <a:pt x="205" y="432"/>
                  </a:lnTo>
                  <a:lnTo>
                    <a:pt x="227" y="424"/>
                  </a:lnTo>
                  <a:lnTo>
                    <a:pt x="273" y="432"/>
                  </a:lnTo>
                  <a:lnTo>
                    <a:pt x="311" y="477"/>
                  </a:lnTo>
                  <a:lnTo>
                    <a:pt x="333" y="531"/>
                  </a:lnTo>
                  <a:lnTo>
                    <a:pt x="379" y="576"/>
                  </a:lnTo>
                  <a:lnTo>
                    <a:pt x="379" y="614"/>
                  </a:lnTo>
                  <a:lnTo>
                    <a:pt x="394" y="652"/>
                  </a:lnTo>
                  <a:lnTo>
                    <a:pt x="447" y="675"/>
                  </a:lnTo>
                  <a:lnTo>
                    <a:pt x="477" y="675"/>
                  </a:lnTo>
                  <a:lnTo>
                    <a:pt x="492" y="690"/>
                  </a:lnTo>
                  <a:lnTo>
                    <a:pt x="507" y="682"/>
                  </a:lnTo>
                  <a:lnTo>
                    <a:pt x="485" y="629"/>
                  </a:lnTo>
                  <a:lnTo>
                    <a:pt x="492" y="599"/>
                  </a:lnTo>
                  <a:lnTo>
                    <a:pt x="477" y="599"/>
                  </a:lnTo>
                  <a:lnTo>
                    <a:pt x="477" y="584"/>
                  </a:lnTo>
                  <a:lnTo>
                    <a:pt x="485" y="599"/>
                  </a:lnTo>
                  <a:lnTo>
                    <a:pt x="485" y="584"/>
                  </a:lnTo>
                  <a:lnTo>
                    <a:pt x="485" y="599"/>
                  </a:lnTo>
                  <a:lnTo>
                    <a:pt x="492" y="599"/>
                  </a:lnTo>
                  <a:lnTo>
                    <a:pt x="507" y="569"/>
                  </a:lnTo>
                  <a:lnTo>
                    <a:pt x="500" y="576"/>
                  </a:lnTo>
                  <a:lnTo>
                    <a:pt x="492" y="561"/>
                  </a:lnTo>
                  <a:lnTo>
                    <a:pt x="507" y="561"/>
                  </a:lnTo>
                  <a:lnTo>
                    <a:pt x="515" y="546"/>
                  </a:lnTo>
                  <a:lnTo>
                    <a:pt x="507" y="553"/>
                  </a:lnTo>
                  <a:lnTo>
                    <a:pt x="507" y="546"/>
                  </a:lnTo>
                  <a:lnTo>
                    <a:pt x="530" y="538"/>
                  </a:lnTo>
                  <a:lnTo>
                    <a:pt x="530" y="523"/>
                  </a:lnTo>
                  <a:lnTo>
                    <a:pt x="538" y="531"/>
                  </a:lnTo>
                  <a:lnTo>
                    <a:pt x="553" y="523"/>
                  </a:lnTo>
                  <a:lnTo>
                    <a:pt x="538" y="508"/>
                  </a:lnTo>
                  <a:lnTo>
                    <a:pt x="553" y="508"/>
                  </a:lnTo>
                  <a:lnTo>
                    <a:pt x="545" y="515"/>
                  </a:lnTo>
                  <a:lnTo>
                    <a:pt x="568" y="508"/>
                  </a:lnTo>
                  <a:lnTo>
                    <a:pt x="560" y="515"/>
                  </a:lnTo>
                  <a:lnTo>
                    <a:pt x="575" y="515"/>
                  </a:lnTo>
                  <a:lnTo>
                    <a:pt x="553" y="531"/>
                  </a:lnTo>
                  <a:lnTo>
                    <a:pt x="621" y="485"/>
                  </a:lnTo>
                  <a:lnTo>
                    <a:pt x="613" y="493"/>
                  </a:lnTo>
                  <a:lnTo>
                    <a:pt x="621" y="477"/>
                  </a:lnTo>
                  <a:lnTo>
                    <a:pt x="636" y="470"/>
                  </a:lnTo>
                  <a:lnTo>
                    <a:pt x="628" y="447"/>
                  </a:lnTo>
                  <a:lnTo>
                    <a:pt x="644" y="440"/>
                  </a:lnTo>
                  <a:lnTo>
                    <a:pt x="644" y="455"/>
                  </a:lnTo>
                  <a:lnTo>
                    <a:pt x="659" y="455"/>
                  </a:lnTo>
                  <a:lnTo>
                    <a:pt x="644" y="462"/>
                  </a:lnTo>
                  <a:lnTo>
                    <a:pt x="697" y="447"/>
                  </a:lnTo>
                  <a:lnTo>
                    <a:pt x="689" y="440"/>
                  </a:lnTo>
                  <a:lnTo>
                    <a:pt x="697" y="424"/>
                  </a:lnTo>
                  <a:lnTo>
                    <a:pt x="712" y="356"/>
                  </a:lnTo>
                  <a:lnTo>
                    <a:pt x="681" y="295"/>
                  </a:lnTo>
                  <a:lnTo>
                    <a:pt x="681" y="30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69" name="Freeform 249"/>
            <p:cNvSpPr>
              <a:spLocks/>
            </p:cNvSpPr>
            <p:nvPr/>
          </p:nvSpPr>
          <p:spPr bwMode="auto">
            <a:xfrm>
              <a:off x="2831" y="2824"/>
              <a:ext cx="30" cy="60"/>
            </a:xfrm>
            <a:custGeom>
              <a:avLst/>
              <a:gdLst>
                <a:gd name="T0" fmla="*/ 30 w 30"/>
                <a:gd name="T1" fmla="*/ 0 h 60"/>
                <a:gd name="T2" fmla="*/ 0 w 30"/>
                <a:gd name="T3" fmla="*/ 60 h 60"/>
                <a:gd name="T4" fmla="*/ 7 w 30"/>
                <a:gd name="T5" fmla="*/ 30 h 60"/>
                <a:gd name="T6" fmla="*/ 30 w 3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0">
                  <a:moveTo>
                    <a:pt x="30" y="0"/>
                  </a:moveTo>
                  <a:lnTo>
                    <a:pt x="0" y="60"/>
                  </a:lnTo>
                  <a:lnTo>
                    <a:pt x="7" y="30"/>
                  </a:lnTo>
                  <a:lnTo>
                    <a:pt x="30" y="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70" name="Freeform 250"/>
            <p:cNvSpPr>
              <a:spLocks/>
            </p:cNvSpPr>
            <p:nvPr/>
          </p:nvSpPr>
          <p:spPr bwMode="auto">
            <a:xfrm>
              <a:off x="2831" y="2824"/>
              <a:ext cx="30" cy="60"/>
            </a:xfrm>
            <a:custGeom>
              <a:avLst/>
              <a:gdLst>
                <a:gd name="T0" fmla="*/ 30 w 30"/>
                <a:gd name="T1" fmla="*/ 0 h 60"/>
                <a:gd name="T2" fmla="*/ 0 w 30"/>
                <a:gd name="T3" fmla="*/ 60 h 60"/>
                <a:gd name="T4" fmla="*/ 7 w 30"/>
                <a:gd name="T5" fmla="*/ 30 h 60"/>
                <a:gd name="T6" fmla="*/ 30 w 30"/>
                <a:gd name="T7" fmla="*/ 0 h 60"/>
                <a:gd name="T8" fmla="*/ 30 w 30"/>
                <a:gd name="T9" fmla="*/ 7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0">
                  <a:moveTo>
                    <a:pt x="30" y="0"/>
                  </a:moveTo>
                  <a:lnTo>
                    <a:pt x="0" y="60"/>
                  </a:lnTo>
                  <a:lnTo>
                    <a:pt x="7" y="30"/>
                  </a:lnTo>
                  <a:lnTo>
                    <a:pt x="30" y="0"/>
                  </a:lnTo>
                  <a:lnTo>
                    <a:pt x="30" y="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71" name="Freeform 251"/>
            <p:cNvSpPr>
              <a:spLocks/>
            </p:cNvSpPr>
            <p:nvPr/>
          </p:nvSpPr>
          <p:spPr bwMode="auto">
            <a:xfrm>
              <a:off x="1998" y="1853"/>
              <a:ext cx="288" cy="356"/>
            </a:xfrm>
            <a:custGeom>
              <a:avLst/>
              <a:gdLst>
                <a:gd name="T0" fmla="*/ 288 w 288"/>
                <a:gd name="T1" fmla="*/ 106 h 356"/>
                <a:gd name="T2" fmla="*/ 190 w 288"/>
                <a:gd name="T3" fmla="*/ 91 h 356"/>
                <a:gd name="T4" fmla="*/ 197 w 288"/>
                <a:gd name="T5" fmla="*/ 23 h 356"/>
                <a:gd name="T6" fmla="*/ 61 w 288"/>
                <a:gd name="T7" fmla="*/ 0 h 356"/>
                <a:gd name="T8" fmla="*/ 0 w 288"/>
                <a:gd name="T9" fmla="*/ 318 h 356"/>
                <a:gd name="T10" fmla="*/ 250 w 288"/>
                <a:gd name="T11" fmla="*/ 356 h 356"/>
                <a:gd name="T12" fmla="*/ 288 w 288"/>
                <a:gd name="T13" fmla="*/ 106 h 3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356">
                  <a:moveTo>
                    <a:pt x="288" y="106"/>
                  </a:moveTo>
                  <a:lnTo>
                    <a:pt x="190" y="91"/>
                  </a:lnTo>
                  <a:lnTo>
                    <a:pt x="197" y="23"/>
                  </a:lnTo>
                  <a:lnTo>
                    <a:pt x="61" y="0"/>
                  </a:lnTo>
                  <a:lnTo>
                    <a:pt x="0" y="318"/>
                  </a:lnTo>
                  <a:lnTo>
                    <a:pt x="250" y="356"/>
                  </a:lnTo>
                  <a:lnTo>
                    <a:pt x="288" y="106"/>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72" name="Freeform 252"/>
            <p:cNvSpPr>
              <a:spLocks/>
            </p:cNvSpPr>
            <p:nvPr/>
          </p:nvSpPr>
          <p:spPr bwMode="auto">
            <a:xfrm>
              <a:off x="1998" y="1853"/>
              <a:ext cx="288" cy="356"/>
            </a:xfrm>
            <a:custGeom>
              <a:avLst/>
              <a:gdLst>
                <a:gd name="T0" fmla="*/ 288 w 288"/>
                <a:gd name="T1" fmla="*/ 106 h 356"/>
                <a:gd name="T2" fmla="*/ 190 w 288"/>
                <a:gd name="T3" fmla="*/ 91 h 356"/>
                <a:gd name="T4" fmla="*/ 197 w 288"/>
                <a:gd name="T5" fmla="*/ 23 h 356"/>
                <a:gd name="T6" fmla="*/ 61 w 288"/>
                <a:gd name="T7" fmla="*/ 0 h 356"/>
                <a:gd name="T8" fmla="*/ 0 w 288"/>
                <a:gd name="T9" fmla="*/ 318 h 356"/>
                <a:gd name="T10" fmla="*/ 250 w 288"/>
                <a:gd name="T11" fmla="*/ 356 h 356"/>
                <a:gd name="T12" fmla="*/ 288 w 288"/>
                <a:gd name="T13" fmla="*/ 106 h 356"/>
                <a:gd name="T14" fmla="*/ 288 w 288"/>
                <a:gd name="T15" fmla="*/ 114 h 3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8" h="356">
                  <a:moveTo>
                    <a:pt x="288" y="106"/>
                  </a:moveTo>
                  <a:lnTo>
                    <a:pt x="190" y="91"/>
                  </a:lnTo>
                  <a:lnTo>
                    <a:pt x="197" y="23"/>
                  </a:lnTo>
                  <a:lnTo>
                    <a:pt x="61" y="0"/>
                  </a:lnTo>
                  <a:lnTo>
                    <a:pt x="0" y="318"/>
                  </a:lnTo>
                  <a:lnTo>
                    <a:pt x="250" y="356"/>
                  </a:lnTo>
                  <a:lnTo>
                    <a:pt x="288" y="106"/>
                  </a:lnTo>
                  <a:lnTo>
                    <a:pt x="288" y="1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73" name="Freeform 253"/>
            <p:cNvSpPr>
              <a:spLocks/>
            </p:cNvSpPr>
            <p:nvPr/>
          </p:nvSpPr>
          <p:spPr bwMode="auto">
            <a:xfrm>
              <a:off x="3936" y="1602"/>
              <a:ext cx="75" cy="160"/>
            </a:xfrm>
            <a:custGeom>
              <a:avLst/>
              <a:gdLst>
                <a:gd name="T0" fmla="*/ 75 w 75"/>
                <a:gd name="T1" fmla="*/ 31 h 160"/>
                <a:gd name="T2" fmla="*/ 60 w 75"/>
                <a:gd name="T3" fmla="*/ 46 h 160"/>
                <a:gd name="T4" fmla="*/ 53 w 75"/>
                <a:gd name="T5" fmla="*/ 99 h 160"/>
                <a:gd name="T6" fmla="*/ 60 w 75"/>
                <a:gd name="T7" fmla="*/ 152 h 160"/>
                <a:gd name="T8" fmla="*/ 30 w 75"/>
                <a:gd name="T9" fmla="*/ 160 h 160"/>
                <a:gd name="T10" fmla="*/ 7 w 75"/>
                <a:gd name="T11" fmla="*/ 99 h 160"/>
                <a:gd name="T12" fmla="*/ 0 w 75"/>
                <a:gd name="T13" fmla="*/ 46 h 160"/>
                <a:gd name="T14" fmla="*/ 0 w 75"/>
                <a:gd name="T15" fmla="*/ 16 h 160"/>
                <a:gd name="T16" fmla="*/ 68 w 75"/>
                <a:gd name="T17" fmla="*/ 0 h 160"/>
                <a:gd name="T18" fmla="*/ 75 w 75"/>
                <a:gd name="T19" fmla="*/ 31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160">
                  <a:moveTo>
                    <a:pt x="75" y="31"/>
                  </a:moveTo>
                  <a:lnTo>
                    <a:pt x="60" y="46"/>
                  </a:lnTo>
                  <a:lnTo>
                    <a:pt x="53" y="99"/>
                  </a:lnTo>
                  <a:lnTo>
                    <a:pt x="60" y="152"/>
                  </a:lnTo>
                  <a:lnTo>
                    <a:pt x="30" y="160"/>
                  </a:lnTo>
                  <a:lnTo>
                    <a:pt x="7" y="99"/>
                  </a:lnTo>
                  <a:lnTo>
                    <a:pt x="0" y="46"/>
                  </a:lnTo>
                  <a:lnTo>
                    <a:pt x="0" y="16"/>
                  </a:lnTo>
                  <a:lnTo>
                    <a:pt x="68" y="0"/>
                  </a:lnTo>
                  <a:lnTo>
                    <a:pt x="75" y="31"/>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74" name="Freeform 254"/>
            <p:cNvSpPr>
              <a:spLocks/>
            </p:cNvSpPr>
            <p:nvPr/>
          </p:nvSpPr>
          <p:spPr bwMode="auto">
            <a:xfrm>
              <a:off x="3936" y="1602"/>
              <a:ext cx="75" cy="160"/>
            </a:xfrm>
            <a:custGeom>
              <a:avLst/>
              <a:gdLst>
                <a:gd name="T0" fmla="*/ 75 w 75"/>
                <a:gd name="T1" fmla="*/ 31 h 160"/>
                <a:gd name="T2" fmla="*/ 60 w 75"/>
                <a:gd name="T3" fmla="*/ 46 h 160"/>
                <a:gd name="T4" fmla="*/ 53 w 75"/>
                <a:gd name="T5" fmla="*/ 99 h 160"/>
                <a:gd name="T6" fmla="*/ 60 w 75"/>
                <a:gd name="T7" fmla="*/ 152 h 160"/>
                <a:gd name="T8" fmla="*/ 30 w 75"/>
                <a:gd name="T9" fmla="*/ 160 h 160"/>
                <a:gd name="T10" fmla="*/ 7 w 75"/>
                <a:gd name="T11" fmla="*/ 99 h 160"/>
                <a:gd name="T12" fmla="*/ 0 w 75"/>
                <a:gd name="T13" fmla="*/ 46 h 160"/>
                <a:gd name="T14" fmla="*/ 0 w 75"/>
                <a:gd name="T15" fmla="*/ 16 h 160"/>
                <a:gd name="T16" fmla="*/ 68 w 75"/>
                <a:gd name="T17" fmla="*/ 0 h 160"/>
                <a:gd name="T18" fmla="*/ 75 w 75"/>
                <a:gd name="T19" fmla="*/ 31 h 160"/>
                <a:gd name="T20" fmla="*/ 75 w 75"/>
                <a:gd name="T21" fmla="*/ 38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160">
                  <a:moveTo>
                    <a:pt x="75" y="31"/>
                  </a:moveTo>
                  <a:lnTo>
                    <a:pt x="60" y="46"/>
                  </a:lnTo>
                  <a:lnTo>
                    <a:pt x="53" y="99"/>
                  </a:lnTo>
                  <a:lnTo>
                    <a:pt x="60" y="152"/>
                  </a:lnTo>
                  <a:lnTo>
                    <a:pt x="30" y="160"/>
                  </a:lnTo>
                  <a:lnTo>
                    <a:pt x="7" y="99"/>
                  </a:lnTo>
                  <a:lnTo>
                    <a:pt x="0" y="46"/>
                  </a:lnTo>
                  <a:lnTo>
                    <a:pt x="0" y="16"/>
                  </a:lnTo>
                  <a:lnTo>
                    <a:pt x="68" y="0"/>
                  </a:lnTo>
                  <a:lnTo>
                    <a:pt x="75" y="31"/>
                  </a:lnTo>
                  <a:lnTo>
                    <a:pt x="75" y="3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75" name="Freeform 255"/>
            <p:cNvSpPr>
              <a:spLocks/>
            </p:cNvSpPr>
            <p:nvPr/>
          </p:nvSpPr>
          <p:spPr bwMode="auto">
            <a:xfrm>
              <a:off x="3535" y="2020"/>
              <a:ext cx="393" cy="220"/>
            </a:xfrm>
            <a:custGeom>
              <a:avLst/>
              <a:gdLst>
                <a:gd name="T0" fmla="*/ 378 w 393"/>
                <a:gd name="T1" fmla="*/ 136 h 220"/>
                <a:gd name="T2" fmla="*/ 363 w 393"/>
                <a:gd name="T3" fmla="*/ 136 h 220"/>
                <a:gd name="T4" fmla="*/ 363 w 393"/>
                <a:gd name="T5" fmla="*/ 144 h 220"/>
                <a:gd name="T6" fmla="*/ 355 w 393"/>
                <a:gd name="T7" fmla="*/ 151 h 220"/>
                <a:gd name="T8" fmla="*/ 355 w 393"/>
                <a:gd name="T9" fmla="*/ 136 h 220"/>
                <a:gd name="T10" fmla="*/ 333 w 393"/>
                <a:gd name="T11" fmla="*/ 129 h 220"/>
                <a:gd name="T12" fmla="*/ 333 w 393"/>
                <a:gd name="T13" fmla="*/ 121 h 220"/>
                <a:gd name="T14" fmla="*/ 355 w 393"/>
                <a:gd name="T15" fmla="*/ 144 h 220"/>
                <a:gd name="T16" fmla="*/ 363 w 393"/>
                <a:gd name="T17" fmla="*/ 129 h 220"/>
                <a:gd name="T18" fmla="*/ 348 w 393"/>
                <a:gd name="T19" fmla="*/ 121 h 220"/>
                <a:gd name="T20" fmla="*/ 355 w 393"/>
                <a:gd name="T21" fmla="*/ 121 h 220"/>
                <a:gd name="T22" fmla="*/ 348 w 393"/>
                <a:gd name="T23" fmla="*/ 106 h 220"/>
                <a:gd name="T24" fmla="*/ 363 w 393"/>
                <a:gd name="T25" fmla="*/ 113 h 220"/>
                <a:gd name="T26" fmla="*/ 363 w 393"/>
                <a:gd name="T27" fmla="*/ 106 h 220"/>
                <a:gd name="T28" fmla="*/ 348 w 393"/>
                <a:gd name="T29" fmla="*/ 106 h 220"/>
                <a:gd name="T30" fmla="*/ 355 w 393"/>
                <a:gd name="T31" fmla="*/ 98 h 220"/>
                <a:gd name="T32" fmla="*/ 340 w 393"/>
                <a:gd name="T33" fmla="*/ 98 h 220"/>
                <a:gd name="T34" fmla="*/ 317 w 393"/>
                <a:gd name="T35" fmla="*/ 76 h 220"/>
                <a:gd name="T36" fmla="*/ 355 w 393"/>
                <a:gd name="T37" fmla="*/ 98 h 220"/>
                <a:gd name="T38" fmla="*/ 355 w 393"/>
                <a:gd name="T39" fmla="*/ 76 h 220"/>
                <a:gd name="T40" fmla="*/ 340 w 393"/>
                <a:gd name="T41" fmla="*/ 76 h 220"/>
                <a:gd name="T42" fmla="*/ 333 w 393"/>
                <a:gd name="T43" fmla="*/ 68 h 220"/>
                <a:gd name="T44" fmla="*/ 317 w 393"/>
                <a:gd name="T45" fmla="*/ 68 h 220"/>
                <a:gd name="T46" fmla="*/ 295 w 393"/>
                <a:gd name="T47" fmla="*/ 60 h 220"/>
                <a:gd name="T48" fmla="*/ 295 w 393"/>
                <a:gd name="T49" fmla="*/ 38 h 220"/>
                <a:gd name="T50" fmla="*/ 302 w 393"/>
                <a:gd name="T51" fmla="*/ 22 h 220"/>
                <a:gd name="T52" fmla="*/ 264 w 393"/>
                <a:gd name="T53" fmla="*/ 0 h 220"/>
                <a:gd name="T54" fmla="*/ 264 w 393"/>
                <a:gd name="T55" fmla="*/ 15 h 220"/>
                <a:gd name="T56" fmla="*/ 234 w 393"/>
                <a:gd name="T57" fmla="*/ 0 h 220"/>
                <a:gd name="T58" fmla="*/ 234 w 393"/>
                <a:gd name="T59" fmla="*/ 15 h 220"/>
                <a:gd name="T60" fmla="*/ 219 w 393"/>
                <a:gd name="T61" fmla="*/ 45 h 220"/>
                <a:gd name="T62" fmla="*/ 211 w 393"/>
                <a:gd name="T63" fmla="*/ 45 h 220"/>
                <a:gd name="T64" fmla="*/ 196 w 393"/>
                <a:gd name="T65" fmla="*/ 76 h 220"/>
                <a:gd name="T66" fmla="*/ 181 w 393"/>
                <a:gd name="T67" fmla="*/ 68 h 220"/>
                <a:gd name="T68" fmla="*/ 151 w 393"/>
                <a:gd name="T69" fmla="*/ 144 h 220"/>
                <a:gd name="T70" fmla="*/ 90 w 393"/>
                <a:gd name="T71" fmla="*/ 167 h 220"/>
                <a:gd name="T72" fmla="*/ 75 w 393"/>
                <a:gd name="T73" fmla="*/ 151 h 220"/>
                <a:gd name="T74" fmla="*/ 22 w 393"/>
                <a:gd name="T75" fmla="*/ 212 h 220"/>
                <a:gd name="T76" fmla="*/ 0 w 393"/>
                <a:gd name="T77" fmla="*/ 220 h 220"/>
                <a:gd name="T78" fmla="*/ 98 w 393"/>
                <a:gd name="T79" fmla="*/ 212 h 220"/>
                <a:gd name="T80" fmla="*/ 378 w 393"/>
                <a:gd name="T81" fmla="*/ 159 h 220"/>
                <a:gd name="T82" fmla="*/ 386 w 393"/>
                <a:gd name="T83" fmla="*/ 159 h 220"/>
                <a:gd name="T84" fmla="*/ 378 w 393"/>
                <a:gd name="T85" fmla="*/ 151 h 220"/>
                <a:gd name="T86" fmla="*/ 386 w 393"/>
                <a:gd name="T87" fmla="*/ 159 h 220"/>
                <a:gd name="T88" fmla="*/ 386 w 393"/>
                <a:gd name="T89" fmla="*/ 151 h 220"/>
                <a:gd name="T90" fmla="*/ 393 w 393"/>
                <a:gd name="T91" fmla="*/ 159 h 220"/>
                <a:gd name="T92" fmla="*/ 378 w 393"/>
                <a:gd name="T93" fmla="*/ 136 h 2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93" h="220">
                  <a:moveTo>
                    <a:pt x="378" y="136"/>
                  </a:moveTo>
                  <a:lnTo>
                    <a:pt x="363" y="136"/>
                  </a:lnTo>
                  <a:lnTo>
                    <a:pt x="363" y="144"/>
                  </a:lnTo>
                  <a:lnTo>
                    <a:pt x="355" y="151"/>
                  </a:lnTo>
                  <a:lnTo>
                    <a:pt x="355" y="136"/>
                  </a:lnTo>
                  <a:lnTo>
                    <a:pt x="333" y="129"/>
                  </a:lnTo>
                  <a:lnTo>
                    <a:pt x="333" y="121"/>
                  </a:lnTo>
                  <a:lnTo>
                    <a:pt x="355" y="144"/>
                  </a:lnTo>
                  <a:lnTo>
                    <a:pt x="363" y="129"/>
                  </a:lnTo>
                  <a:lnTo>
                    <a:pt x="348" y="121"/>
                  </a:lnTo>
                  <a:lnTo>
                    <a:pt x="355" y="121"/>
                  </a:lnTo>
                  <a:lnTo>
                    <a:pt x="348" y="106"/>
                  </a:lnTo>
                  <a:lnTo>
                    <a:pt x="363" y="113"/>
                  </a:lnTo>
                  <a:lnTo>
                    <a:pt x="363" y="106"/>
                  </a:lnTo>
                  <a:lnTo>
                    <a:pt x="348" y="106"/>
                  </a:lnTo>
                  <a:lnTo>
                    <a:pt x="355" y="98"/>
                  </a:lnTo>
                  <a:lnTo>
                    <a:pt x="340" y="98"/>
                  </a:lnTo>
                  <a:lnTo>
                    <a:pt x="317" y="76"/>
                  </a:lnTo>
                  <a:lnTo>
                    <a:pt x="355" y="98"/>
                  </a:lnTo>
                  <a:lnTo>
                    <a:pt x="355" y="76"/>
                  </a:lnTo>
                  <a:lnTo>
                    <a:pt x="340" y="76"/>
                  </a:lnTo>
                  <a:lnTo>
                    <a:pt x="333" y="68"/>
                  </a:lnTo>
                  <a:lnTo>
                    <a:pt x="317" y="68"/>
                  </a:lnTo>
                  <a:lnTo>
                    <a:pt x="295" y="60"/>
                  </a:lnTo>
                  <a:lnTo>
                    <a:pt x="295" y="38"/>
                  </a:lnTo>
                  <a:lnTo>
                    <a:pt x="302" y="22"/>
                  </a:lnTo>
                  <a:lnTo>
                    <a:pt x="264" y="0"/>
                  </a:lnTo>
                  <a:lnTo>
                    <a:pt x="264" y="15"/>
                  </a:lnTo>
                  <a:lnTo>
                    <a:pt x="234" y="0"/>
                  </a:lnTo>
                  <a:lnTo>
                    <a:pt x="234" y="15"/>
                  </a:lnTo>
                  <a:lnTo>
                    <a:pt x="219" y="45"/>
                  </a:lnTo>
                  <a:lnTo>
                    <a:pt x="211" y="45"/>
                  </a:lnTo>
                  <a:lnTo>
                    <a:pt x="196" y="76"/>
                  </a:lnTo>
                  <a:lnTo>
                    <a:pt x="181" y="68"/>
                  </a:lnTo>
                  <a:lnTo>
                    <a:pt x="151" y="144"/>
                  </a:lnTo>
                  <a:lnTo>
                    <a:pt x="90" y="167"/>
                  </a:lnTo>
                  <a:lnTo>
                    <a:pt x="75" y="151"/>
                  </a:lnTo>
                  <a:lnTo>
                    <a:pt x="22" y="212"/>
                  </a:lnTo>
                  <a:lnTo>
                    <a:pt x="0" y="220"/>
                  </a:lnTo>
                  <a:lnTo>
                    <a:pt x="98" y="212"/>
                  </a:lnTo>
                  <a:lnTo>
                    <a:pt x="378" y="159"/>
                  </a:lnTo>
                  <a:lnTo>
                    <a:pt x="386" y="159"/>
                  </a:lnTo>
                  <a:lnTo>
                    <a:pt x="378" y="151"/>
                  </a:lnTo>
                  <a:lnTo>
                    <a:pt x="386" y="159"/>
                  </a:lnTo>
                  <a:lnTo>
                    <a:pt x="386" y="151"/>
                  </a:lnTo>
                  <a:lnTo>
                    <a:pt x="393" y="159"/>
                  </a:lnTo>
                  <a:lnTo>
                    <a:pt x="378" y="136"/>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76" name="Freeform 256"/>
            <p:cNvSpPr>
              <a:spLocks/>
            </p:cNvSpPr>
            <p:nvPr/>
          </p:nvSpPr>
          <p:spPr bwMode="auto">
            <a:xfrm>
              <a:off x="3535" y="2020"/>
              <a:ext cx="393" cy="220"/>
            </a:xfrm>
            <a:custGeom>
              <a:avLst/>
              <a:gdLst>
                <a:gd name="T0" fmla="*/ 378 w 393"/>
                <a:gd name="T1" fmla="*/ 136 h 220"/>
                <a:gd name="T2" fmla="*/ 363 w 393"/>
                <a:gd name="T3" fmla="*/ 136 h 220"/>
                <a:gd name="T4" fmla="*/ 363 w 393"/>
                <a:gd name="T5" fmla="*/ 144 h 220"/>
                <a:gd name="T6" fmla="*/ 355 w 393"/>
                <a:gd name="T7" fmla="*/ 151 h 220"/>
                <a:gd name="T8" fmla="*/ 355 w 393"/>
                <a:gd name="T9" fmla="*/ 136 h 220"/>
                <a:gd name="T10" fmla="*/ 333 w 393"/>
                <a:gd name="T11" fmla="*/ 129 h 220"/>
                <a:gd name="T12" fmla="*/ 333 w 393"/>
                <a:gd name="T13" fmla="*/ 121 h 220"/>
                <a:gd name="T14" fmla="*/ 355 w 393"/>
                <a:gd name="T15" fmla="*/ 144 h 220"/>
                <a:gd name="T16" fmla="*/ 363 w 393"/>
                <a:gd name="T17" fmla="*/ 129 h 220"/>
                <a:gd name="T18" fmla="*/ 348 w 393"/>
                <a:gd name="T19" fmla="*/ 121 h 220"/>
                <a:gd name="T20" fmla="*/ 355 w 393"/>
                <a:gd name="T21" fmla="*/ 121 h 220"/>
                <a:gd name="T22" fmla="*/ 348 w 393"/>
                <a:gd name="T23" fmla="*/ 106 h 220"/>
                <a:gd name="T24" fmla="*/ 363 w 393"/>
                <a:gd name="T25" fmla="*/ 113 h 220"/>
                <a:gd name="T26" fmla="*/ 363 w 393"/>
                <a:gd name="T27" fmla="*/ 106 h 220"/>
                <a:gd name="T28" fmla="*/ 348 w 393"/>
                <a:gd name="T29" fmla="*/ 106 h 220"/>
                <a:gd name="T30" fmla="*/ 355 w 393"/>
                <a:gd name="T31" fmla="*/ 98 h 220"/>
                <a:gd name="T32" fmla="*/ 340 w 393"/>
                <a:gd name="T33" fmla="*/ 98 h 220"/>
                <a:gd name="T34" fmla="*/ 317 w 393"/>
                <a:gd name="T35" fmla="*/ 76 h 220"/>
                <a:gd name="T36" fmla="*/ 355 w 393"/>
                <a:gd name="T37" fmla="*/ 98 h 220"/>
                <a:gd name="T38" fmla="*/ 355 w 393"/>
                <a:gd name="T39" fmla="*/ 76 h 220"/>
                <a:gd name="T40" fmla="*/ 340 w 393"/>
                <a:gd name="T41" fmla="*/ 76 h 220"/>
                <a:gd name="T42" fmla="*/ 333 w 393"/>
                <a:gd name="T43" fmla="*/ 68 h 220"/>
                <a:gd name="T44" fmla="*/ 317 w 393"/>
                <a:gd name="T45" fmla="*/ 68 h 220"/>
                <a:gd name="T46" fmla="*/ 295 w 393"/>
                <a:gd name="T47" fmla="*/ 60 h 220"/>
                <a:gd name="T48" fmla="*/ 295 w 393"/>
                <a:gd name="T49" fmla="*/ 38 h 220"/>
                <a:gd name="T50" fmla="*/ 302 w 393"/>
                <a:gd name="T51" fmla="*/ 22 h 220"/>
                <a:gd name="T52" fmla="*/ 264 w 393"/>
                <a:gd name="T53" fmla="*/ 0 h 220"/>
                <a:gd name="T54" fmla="*/ 264 w 393"/>
                <a:gd name="T55" fmla="*/ 15 h 220"/>
                <a:gd name="T56" fmla="*/ 234 w 393"/>
                <a:gd name="T57" fmla="*/ 0 h 220"/>
                <a:gd name="T58" fmla="*/ 234 w 393"/>
                <a:gd name="T59" fmla="*/ 15 h 220"/>
                <a:gd name="T60" fmla="*/ 219 w 393"/>
                <a:gd name="T61" fmla="*/ 45 h 220"/>
                <a:gd name="T62" fmla="*/ 211 w 393"/>
                <a:gd name="T63" fmla="*/ 45 h 220"/>
                <a:gd name="T64" fmla="*/ 196 w 393"/>
                <a:gd name="T65" fmla="*/ 76 h 220"/>
                <a:gd name="T66" fmla="*/ 181 w 393"/>
                <a:gd name="T67" fmla="*/ 68 h 220"/>
                <a:gd name="T68" fmla="*/ 151 w 393"/>
                <a:gd name="T69" fmla="*/ 144 h 220"/>
                <a:gd name="T70" fmla="*/ 90 w 393"/>
                <a:gd name="T71" fmla="*/ 167 h 220"/>
                <a:gd name="T72" fmla="*/ 75 w 393"/>
                <a:gd name="T73" fmla="*/ 151 h 220"/>
                <a:gd name="T74" fmla="*/ 22 w 393"/>
                <a:gd name="T75" fmla="*/ 212 h 220"/>
                <a:gd name="T76" fmla="*/ 0 w 393"/>
                <a:gd name="T77" fmla="*/ 220 h 220"/>
                <a:gd name="T78" fmla="*/ 98 w 393"/>
                <a:gd name="T79" fmla="*/ 212 h 220"/>
                <a:gd name="T80" fmla="*/ 378 w 393"/>
                <a:gd name="T81" fmla="*/ 159 h 220"/>
                <a:gd name="T82" fmla="*/ 386 w 393"/>
                <a:gd name="T83" fmla="*/ 159 h 220"/>
                <a:gd name="T84" fmla="*/ 378 w 393"/>
                <a:gd name="T85" fmla="*/ 151 h 220"/>
                <a:gd name="T86" fmla="*/ 386 w 393"/>
                <a:gd name="T87" fmla="*/ 159 h 220"/>
                <a:gd name="T88" fmla="*/ 386 w 393"/>
                <a:gd name="T89" fmla="*/ 151 h 220"/>
                <a:gd name="T90" fmla="*/ 393 w 393"/>
                <a:gd name="T91" fmla="*/ 159 h 220"/>
                <a:gd name="T92" fmla="*/ 378 w 393"/>
                <a:gd name="T93" fmla="*/ 136 h 220"/>
                <a:gd name="T94" fmla="*/ 378 w 393"/>
                <a:gd name="T95" fmla="*/ 144 h 2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93" h="220">
                  <a:moveTo>
                    <a:pt x="378" y="136"/>
                  </a:moveTo>
                  <a:lnTo>
                    <a:pt x="363" y="136"/>
                  </a:lnTo>
                  <a:lnTo>
                    <a:pt x="363" y="144"/>
                  </a:lnTo>
                  <a:lnTo>
                    <a:pt x="355" y="151"/>
                  </a:lnTo>
                  <a:lnTo>
                    <a:pt x="355" y="136"/>
                  </a:lnTo>
                  <a:lnTo>
                    <a:pt x="333" y="129"/>
                  </a:lnTo>
                  <a:lnTo>
                    <a:pt x="333" y="121"/>
                  </a:lnTo>
                  <a:lnTo>
                    <a:pt x="355" y="144"/>
                  </a:lnTo>
                  <a:lnTo>
                    <a:pt x="363" y="129"/>
                  </a:lnTo>
                  <a:lnTo>
                    <a:pt x="348" y="121"/>
                  </a:lnTo>
                  <a:lnTo>
                    <a:pt x="355" y="121"/>
                  </a:lnTo>
                  <a:lnTo>
                    <a:pt x="348" y="106"/>
                  </a:lnTo>
                  <a:lnTo>
                    <a:pt x="363" y="113"/>
                  </a:lnTo>
                  <a:lnTo>
                    <a:pt x="363" y="106"/>
                  </a:lnTo>
                  <a:lnTo>
                    <a:pt x="348" y="106"/>
                  </a:lnTo>
                  <a:lnTo>
                    <a:pt x="355" y="98"/>
                  </a:lnTo>
                  <a:lnTo>
                    <a:pt x="340" y="98"/>
                  </a:lnTo>
                  <a:lnTo>
                    <a:pt x="317" y="76"/>
                  </a:lnTo>
                  <a:lnTo>
                    <a:pt x="355" y="98"/>
                  </a:lnTo>
                  <a:lnTo>
                    <a:pt x="355" y="76"/>
                  </a:lnTo>
                  <a:lnTo>
                    <a:pt x="340" y="76"/>
                  </a:lnTo>
                  <a:lnTo>
                    <a:pt x="333" y="68"/>
                  </a:lnTo>
                  <a:lnTo>
                    <a:pt x="317" y="68"/>
                  </a:lnTo>
                  <a:lnTo>
                    <a:pt x="295" y="60"/>
                  </a:lnTo>
                  <a:lnTo>
                    <a:pt x="295" y="38"/>
                  </a:lnTo>
                  <a:lnTo>
                    <a:pt x="302" y="22"/>
                  </a:lnTo>
                  <a:lnTo>
                    <a:pt x="264" y="0"/>
                  </a:lnTo>
                  <a:lnTo>
                    <a:pt x="264" y="15"/>
                  </a:lnTo>
                  <a:lnTo>
                    <a:pt x="234" y="0"/>
                  </a:lnTo>
                  <a:lnTo>
                    <a:pt x="234" y="15"/>
                  </a:lnTo>
                  <a:lnTo>
                    <a:pt x="219" y="45"/>
                  </a:lnTo>
                  <a:lnTo>
                    <a:pt x="211" y="45"/>
                  </a:lnTo>
                  <a:lnTo>
                    <a:pt x="196" y="76"/>
                  </a:lnTo>
                  <a:lnTo>
                    <a:pt x="181" y="68"/>
                  </a:lnTo>
                  <a:lnTo>
                    <a:pt x="151" y="144"/>
                  </a:lnTo>
                  <a:lnTo>
                    <a:pt x="90" y="167"/>
                  </a:lnTo>
                  <a:lnTo>
                    <a:pt x="75" y="151"/>
                  </a:lnTo>
                  <a:lnTo>
                    <a:pt x="22" y="212"/>
                  </a:lnTo>
                  <a:lnTo>
                    <a:pt x="0" y="220"/>
                  </a:lnTo>
                  <a:lnTo>
                    <a:pt x="98" y="212"/>
                  </a:lnTo>
                  <a:lnTo>
                    <a:pt x="378" y="159"/>
                  </a:lnTo>
                  <a:lnTo>
                    <a:pt x="386" y="159"/>
                  </a:lnTo>
                  <a:lnTo>
                    <a:pt x="378" y="151"/>
                  </a:lnTo>
                  <a:lnTo>
                    <a:pt x="386" y="159"/>
                  </a:lnTo>
                  <a:lnTo>
                    <a:pt x="386" y="151"/>
                  </a:lnTo>
                  <a:lnTo>
                    <a:pt x="393" y="159"/>
                  </a:lnTo>
                  <a:lnTo>
                    <a:pt x="378" y="136"/>
                  </a:lnTo>
                  <a:lnTo>
                    <a:pt x="378" y="14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77" name="Freeform 257"/>
            <p:cNvSpPr>
              <a:spLocks/>
            </p:cNvSpPr>
            <p:nvPr/>
          </p:nvSpPr>
          <p:spPr bwMode="auto">
            <a:xfrm>
              <a:off x="3913" y="2080"/>
              <a:ext cx="15" cy="61"/>
            </a:xfrm>
            <a:custGeom>
              <a:avLst/>
              <a:gdLst>
                <a:gd name="T0" fmla="*/ 15 w 15"/>
                <a:gd name="T1" fmla="*/ 0 h 61"/>
                <a:gd name="T2" fmla="*/ 8 w 15"/>
                <a:gd name="T3" fmla="*/ 8 h 61"/>
                <a:gd name="T4" fmla="*/ 0 w 15"/>
                <a:gd name="T5" fmla="*/ 38 h 61"/>
                <a:gd name="T6" fmla="*/ 0 w 15"/>
                <a:gd name="T7" fmla="*/ 61 h 61"/>
                <a:gd name="T8" fmla="*/ 15 w 15"/>
                <a:gd name="T9" fmla="*/ 0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61">
                  <a:moveTo>
                    <a:pt x="15" y="0"/>
                  </a:moveTo>
                  <a:lnTo>
                    <a:pt x="8" y="8"/>
                  </a:lnTo>
                  <a:lnTo>
                    <a:pt x="0" y="38"/>
                  </a:lnTo>
                  <a:lnTo>
                    <a:pt x="0" y="61"/>
                  </a:lnTo>
                  <a:lnTo>
                    <a:pt x="15" y="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78" name="Freeform 258"/>
            <p:cNvSpPr>
              <a:spLocks/>
            </p:cNvSpPr>
            <p:nvPr/>
          </p:nvSpPr>
          <p:spPr bwMode="auto">
            <a:xfrm>
              <a:off x="3913" y="2080"/>
              <a:ext cx="15" cy="61"/>
            </a:xfrm>
            <a:custGeom>
              <a:avLst/>
              <a:gdLst>
                <a:gd name="T0" fmla="*/ 15 w 15"/>
                <a:gd name="T1" fmla="*/ 0 h 61"/>
                <a:gd name="T2" fmla="*/ 8 w 15"/>
                <a:gd name="T3" fmla="*/ 8 h 61"/>
                <a:gd name="T4" fmla="*/ 0 w 15"/>
                <a:gd name="T5" fmla="*/ 38 h 61"/>
                <a:gd name="T6" fmla="*/ 0 w 15"/>
                <a:gd name="T7" fmla="*/ 61 h 61"/>
                <a:gd name="T8" fmla="*/ 15 w 15"/>
                <a:gd name="T9" fmla="*/ 0 h 61"/>
                <a:gd name="T10" fmla="*/ 15 w 15"/>
                <a:gd name="T11" fmla="*/ 8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61">
                  <a:moveTo>
                    <a:pt x="15" y="0"/>
                  </a:moveTo>
                  <a:lnTo>
                    <a:pt x="8" y="8"/>
                  </a:lnTo>
                  <a:lnTo>
                    <a:pt x="0" y="38"/>
                  </a:lnTo>
                  <a:lnTo>
                    <a:pt x="0" y="61"/>
                  </a:lnTo>
                  <a:lnTo>
                    <a:pt x="15" y="0"/>
                  </a:lnTo>
                  <a:lnTo>
                    <a:pt x="15"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79" name="Freeform 259"/>
            <p:cNvSpPr>
              <a:spLocks/>
            </p:cNvSpPr>
            <p:nvPr/>
          </p:nvSpPr>
          <p:spPr bwMode="auto">
            <a:xfrm>
              <a:off x="1680" y="1329"/>
              <a:ext cx="341" cy="251"/>
            </a:xfrm>
            <a:custGeom>
              <a:avLst/>
              <a:gdLst>
                <a:gd name="T0" fmla="*/ 303 w 341"/>
                <a:gd name="T1" fmla="*/ 228 h 251"/>
                <a:gd name="T2" fmla="*/ 341 w 341"/>
                <a:gd name="T3" fmla="*/ 61 h 251"/>
                <a:gd name="T4" fmla="*/ 99 w 341"/>
                <a:gd name="T5" fmla="*/ 0 h 251"/>
                <a:gd name="T6" fmla="*/ 106 w 341"/>
                <a:gd name="T7" fmla="*/ 31 h 251"/>
                <a:gd name="T8" fmla="*/ 91 w 341"/>
                <a:gd name="T9" fmla="*/ 38 h 251"/>
                <a:gd name="T10" fmla="*/ 106 w 341"/>
                <a:gd name="T11" fmla="*/ 46 h 251"/>
                <a:gd name="T12" fmla="*/ 99 w 341"/>
                <a:gd name="T13" fmla="*/ 53 h 251"/>
                <a:gd name="T14" fmla="*/ 99 w 341"/>
                <a:gd name="T15" fmla="*/ 61 h 251"/>
                <a:gd name="T16" fmla="*/ 106 w 341"/>
                <a:gd name="T17" fmla="*/ 69 h 251"/>
                <a:gd name="T18" fmla="*/ 91 w 341"/>
                <a:gd name="T19" fmla="*/ 84 h 251"/>
                <a:gd name="T20" fmla="*/ 91 w 341"/>
                <a:gd name="T21" fmla="*/ 107 h 251"/>
                <a:gd name="T22" fmla="*/ 61 w 341"/>
                <a:gd name="T23" fmla="*/ 114 h 251"/>
                <a:gd name="T24" fmla="*/ 53 w 341"/>
                <a:gd name="T25" fmla="*/ 114 h 251"/>
                <a:gd name="T26" fmla="*/ 69 w 341"/>
                <a:gd name="T27" fmla="*/ 99 h 251"/>
                <a:gd name="T28" fmla="*/ 69 w 341"/>
                <a:gd name="T29" fmla="*/ 114 h 251"/>
                <a:gd name="T30" fmla="*/ 76 w 341"/>
                <a:gd name="T31" fmla="*/ 99 h 251"/>
                <a:gd name="T32" fmla="*/ 84 w 341"/>
                <a:gd name="T33" fmla="*/ 91 h 251"/>
                <a:gd name="T34" fmla="*/ 76 w 341"/>
                <a:gd name="T35" fmla="*/ 91 h 251"/>
                <a:gd name="T36" fmla="*/ 84 w 341"/>
                <a:gd name="T37" fmla="*/ 76 h 251"/>
                <a:gd name="T38" fmla="*/ 91 w 341"/>
                <a:gd name="T39" fmla="*/ 84 h 251"/>
                <a:gd name="T40" fmla="*/ 91 w 341"/>
                <a:gd name="T41" fmla="*/ 69 h 251"/>
                <a:gd name="T42" fmla="*/ 61 w 341"/>
                <a:gd name="T43" fmla="*/ 91 h 251"/>
                <a:gd name="T44" fmla="*/ 69 w 341"/>
                <a:gd name="T45" fmla="*/ 99 h 251"/>
                <a:gd name="T46" fmla="*/ 53 w 341"/>
                <a:gd name="T47" fmla="*/ 99 h 251"/>
                <a:gd name="T48" fmla="*/ 76 w 341"/>
                <a:gd name="T49" fmla="*/ 69 h 251"/>
                <a:gd name="T50" fmla="*/ 84 w 341"/>
                <a:gd name="T51" fmla="*/ 53 h 251"/>
                <a:gd name="T52" fmla="*/ 76 w 341"/>
                <a:gd name="T53" fmla="*/ 61 h 251"/>
                <a:gd name="T54" fmla="*/ 69 w 341"/>
                <a:gd name="T55" fmla="*/ 46 h 251"/>
                <a:gd name="T56" fmla="*/ 38 w 341"/>
                <a:gd name="T57" fmla="*/ 38 h 251"/>
                <a:gd name="T58" fmla="*/ 8 w 341"/>
                <a:gd name="T59" fmla="*/ 16 h 251"/>
                <a:gd name="T60" fmla="*/ 8 w 341"/>
                <a:gd name="T61" fmla="*/ 107 h 251"/>
                <a:gd name="T62" fmla="*/ 16 w 341"/>
                <a:gd name="T63" fmla="*/ 114 h 251"/>
                <a:gd name="T64" fmla="*/ 8 w 341"/>
                <a:gd name="T65" fmla="*/ 114 h 251"/>
                <a:gd name="T66" fmla="*/ 8 w 341"/>
                <a:gd name="T67" fmla="*/ 122 h 251"/>
                <a:gd name="T68" fmla="*/ 16 w 341"/>
                <a:gd name="T69" fmla="*/ 129 h 251"/>
                <a:gd name="T70" fmla="*/ 0 w 341"/>
                <a:gd name="T71" fmla="*/ 144 h 251"/>
                <a:gd name="T72" fmla="*/ 0 w 341"/>
                <a:gd name="T73" fmla="*/ 129 h 251"/>
                <a:gd name="T74" fmla="*/ 0 w 341"/>
                <a:gd name="T75" fmla="*/ 152 h 251"/>
                <a:gd name="T76" fmla="*/ 16 w 341"/>
                <a:gd name="T77" fmla="*/ 160 h 251"/>
                <a:gd name="T78" fmla="*/ 23 w 341"/>
                <a:gd name="T79" fmla="*/ 160 h 251"/>
                <a:gd name="T80" fmla="*/ 31 w 341"/>
                <a:gd name="T81" fmla="*/ 167 h 251"/>
                <a:gd name="T82" fmla="*/ 46 w 341"/>
                <a:gd name="T83" fmla="*/ 175 h 251"/>
                <a:gd name="T84" fmla="*/ 38 w 341"/>
                <a:gd name="T85" fmla="*/ 205 h 251"/>
                <a:gd name="T86" fmla="*/ 61 w 341"/>
                <a:gd name="T87" fmla="*/ 220 h 251"/>
                <a:gd name="T88" fmla="*/ 84 w 341"/>
                <a:gd name="T89" fmla="*/ 213 h 251"/>
                <a:gd name="T90" fmla="*/ 106 w 341"/>
                <a:gd name="T91" fmla="*/ 228 h 251"/>
                <a:gd name="T92" fmla="*/ 212 w 341"/>
                <a:gd name="T93" fmla="*/ 228 h 251"/>
                <a:gd name="T94" fmla="*/ 303 w 341"/>
                <a:gd name="T95" fmla="*/ 251 h 251"/>
                <a:gd name="T96" fmla="*/ 303 w 341"/>
                <a:gd name="T97" fmla="*/ 228 h 2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41" h="251">
                  <a:moveTo>
                    <a:pt x="303" y="228"/>
                  </a:moveTo>
                  <a:lnTo>
                    <a:pt x="341" y="61"/>
                  </a:lnTo>
                  <a:lnTo>
                    <a:pt x="99" y="0"/>
                  </a:lnTo>
                  <a:lnTo>
                    <a:pt x="106" y="31"/>
                  </a:lnTo>
                  <a:lnTo>
                    <a:pt x="91" y="38"/>
                  </a:lnTo>
                  <a:lnTo>
                    <a:pt x="106" y="46"/>
                  </a:lnTo>
                  <a:lnTo>
                    <a:pt x="99" y="53"/>
                  </a:lnTo>
                  <a:lnTo>
                    <a:pt x="99" y="61"/>
                  </a:lnTo>
                  <a:lnTo>
                    <a:pt x="106" y="69"/>
                  </a:lnTo>
                  <a:lnTo>
                    <a:pt x="91" y="84"/>
                  </a:lnTo>
                  <a:lnTo>
                    <a:pt x="91" y="107"/>
                  </a:lnTo>
                  <a:lnTo>
                    <a:pt x="61" y="114"/>
                  </a:lnTo>
                  <a:lnTo>
                    <a:pt x="53" y="114"/>
                  </a:lnTo>
                  <a:lnTo>
                    <a:pt x="69" y="99"/>
                  </a:lnTo>
                  <a:lnTo>
                    <a:pt x="69" y="114"/>
                  </a:lnTo>
                  <a:lnTo>
                    <a:pt x="76" y="99"/>
                  </a:lnTo>
                  <a:lnTo>
                    <a:pt x="84" y="91"/>
                  </a:lnTo>
                  <a:lnTo>
                    <a:pt x="76" y="91"/>
                  </a:lnTo>
                  <a:lnTo>
                    <a:pt x="84" y="76"/>
                  </a:lnTo>
                  <a:lnTo>
                    <a:pt x="91" y="84"/>
                  </a:lnTo>
                  <a:lnTo>
                    <a:pt x="91" y="69"/>
                  </a:lnTo>
                  <a:lnTo>
                    <a:pt x="61" y="91"/>
                  </a:lnTo>
                  <a:lnTo>
                    <a:pt x="69" y="99"/>
                  </a:lnTo>
                  <a:lnTo>
                    <a:pt x="53" y="99"/>
                  </a:lnTo>
                  <a:lnTo>
                    <a:pt x="76" y="69"/>
                  </a:lnTo>
                  <a:lnTo>
                    <a:pt x="84" y="53"/>
                  </a:lnTo>
                  <a:lnTo>
                    <a:pt x="76" y="61"/>
                  </a:lnTo>
                  <a:lnTo>
                    <a:pt x="69" y="46"/>
                  </a:lnTo>
                  <a:lnTo>
                    <a:pt x="38" y="38"/>
                  </a:lnTo>
                  <a:lnTo>
                    <a:pt x="8" y="16"/>
                  </a:lnTo>
                  <a:lnTo>
                    <a:pt x="8" y="107"/>
                  </a:lnTo>
                  <a:lnTo>
                    <a:pt x="16" y="114"/>
                  </a:lnTo>
                  <a:lnTo>
                    <a:pt x="8" y="114"/>
                  </a:lnTo>
                  <a:lnTo>
                    <a:pt x="8" y="122"/>
                  </a:lnTo>
                  <a:lnTo>
                    <a:pt x="16" y="129"/>
                  </a:lnTo>
                  <a:lnTo>
                    <a:pt x="0" y="144"/>
                  </a:lnTo>
                  <a:lnTo>
                    <a:pt x="0" y="129"/>
                  </a:lnTo>
                  <a:lnTo>
                    <a:pt x="0" y="152"/>
                  </a:lnTo>
                  <a:lnTo>
                    <a:pt x="16" y="160"/>
                  </a:lnTo>
                  <a:lnTo>
                    <a:pt x="23" y="160"/>
                  </a:lnTo>
                  <a:lnTo>
                    <a:pt x="31" y="167"/>
                  </a:lnTo>
                  <a:lnTo>
                    <a:pt x="46" y="175"/>
                  </a:lnTo>
                  <a:lnTo>
                    <a:pt x="38" y="205"/>
                  </a:lnTo>
                  <a:lnTo>
                    <a:pt x="61" y="220"/>
                  </a:lnTo>
                  <a:lnTo>
                    <a:pt x="84" y="213"/>
                  </a:lnTo>
                  <a:lnTo>
                    <a:pt x="106" y="228"/>
                  </a:lnTo>
                  <a:lnTo>
                    <a:pt x="212" y="228"/>
                  </a:lnTo>
                  <a:lnTo>
                    <a:pt x="303" y="251"/>
                  </a:lnTo>
                  <a:lnTo>
                    <a:pt x="303" y="228"/>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80" name="Freeform 260"/>
            <p:cNvSpPr>
              <a:spLocks/>
            </p:cNvSpPr>
            <p:nvPr/>
          </p:nvSpPr>
          <p:spPr bwMode="auto">
            <a:xfrm>
              <a:off x="1680" y="1329"/>
              <a:ext cx="341" cy="251"/>
            </a:xfrm>
            <a:custGeom>
              <a:avLst/>
              <a:gdLst>
                <a:gd name="T0" fmla="*/ 303 w 341"/>
                <a:gd name="T1" fmla="*/ 228 h 251"/>
                <a:gd name="T2" fmla="*/ 341 w 341"/>
                <a:gd name="T3" fmla="*/ 61 h 251"/>
                <a:gd name="T4" fmla="*/ 99 w 341"/>
                <a:gd name="T5" fmla="*/ 0 h 251"/>
                <a:gd name="T6" fmla="*/ 106 w 341"/>
                <a:gd name="T7" fmla="*/ 31 h 251"/>
                <a:gd name="T8" fmla="*/ 91 w 341"/>
                <a:gd name="T9" fmla="*/ 38 h 251"/>
                <a:gd name="T10" fmla="*/ 106 w 341"/>
                <a:gd name="T11" fmla="*/ 46 h 251"/>
                <a:gd name="T12" fmla="*/ 99 w 341"/>
                <a:gd name="T13" fmla="*/ 53 h 251"/>
                <a:gd name="T14" fmla="*/ 99 w 341"/>
                <a:gd name="T15" fmla="*/ 61 h 251"/>
                <a:gd name="T16" fmla="*/ 106 w 341"/>
                <a:gd name="T17" fmla="*/ 69 h 251"/>
                <a:gd name="T18" fmla="*/ 91 w 341"/>
                <a:gd name="T19" fmla="*/ 84 h 251"/>
                <a:gd name="T20" fmla="*/ 91 w 341"/>
                <a:gd name="T21" fmla="*/ 107 h 251"/>
                <a:gd name="T22" fmla="*/ 61 w 341"/>
                <a:gd name="T23" fmla="*/ 114 h 251"/>
                <a:gd name="T24" fmla="*/ 53 w 341"/>
                <a:gd name="T25" fmla="*/ 114 h 251"/>
                <a:gd name="T26" fmla="*/ 69 w 341"/>
                <a:gd name="T27" fmla="*/ 99 h 251"/>
                <a:gd name="T28" fmla="*/ 69 w 341"/>
                <a:gd name="T29" fmla="*/ 114 h 251"/>
                <a:gd name="T30" fmla="*/ 76 w 341"/>
                <a:gd name="T31" fmla="*/ 99 h 251"/>
                <a:gd name="T32" fmla="*/ 84 w 341"/>
                <a:gd name="T33" fmla="*/ 91 h 251"/>
                <a:gd name="T34" fmla="*/ 76 w 341"/>
                <a:gd name="T35" fmla="*/ 91 h 251"/>
                <a:gd name="T36" fmla="*/ 84 w 341"/>
                <a:gd name="T37" fmla="*/ 76 h 251"/>
                <a:gd name="T38" fmla="*/ 91 w 341"/>
                <a:gd name="T39" fmla="*/ 84 h 251"/>
                <a:gd name="T40" fmla="*/ 91 w 341"/>
                <a:gd name="T41" fmla="*/ 69 h 251"/>
                <a:gd name="T42" fmla="*/ 61 w 341"/>
                <a:gd name="T43" fmla="*/ 91 h 251"/>
                <a:gd name="T44" fmla="*/ 69 w 341"/>
                <a:gd name="T45" fmla="*/ 99 h 251"/>
                <a:gd name="T46" fmla="*/ 53 w 341"/>
                <a:gd name="T47" fmla="*/ 99 h 251"/>
                <a:gd name="T48" fmla="*/ 76 w 341"/>
                <a:gd name="T49" fmla="*/ 69 h 251"/>
                <a:gd name="T50" fmla="*/ 84 w 341"/>
                <a:gd name="T51" fmla="*/ 53 h 251"/>
                <a:gd name="T52" fmla="*/ 76 w 341"/>
                <a:gd name="T53" fmla="*/ 61 h 251"/>
                <a:gd name="T54" fmla="*/ 69 w 341"/>
                <a:gd name="T55" fmla="*/ 46 h 251"/>
                <a:gd name="T56" fmla="*/ 38 w 341"/>
                <a:gd name="T57" fmla="*/ 38 h 251"/>
                <a:gd name="T58" fmla="*/ 8 w 341"/>
                <a:gd name="T59" fmla="*/ 16 h 251"/>
                <a:gd name="T60" fmla="*/ 8 w 341"/>
                <a:gd name="T61" fmla="*/ 107 h 251"/>
                <a:gd name="T62" fmla="*/ 16 w 341"/>
                <a:gd name="T63" fmla="*/ 114 h 251"/>
                <a:gd name="T64" fmla="*/ 8 w 341"/>
                <a:gd name="T65" fmla="*/ 114 h 251"/>
                <a:gd name="T66" fmla="*/ 8 w 341"/>
                <a:gd name="T67" fmla="*/ 122 h 251"/>
                <a:gd name="T68" fmla="*/ 16 w 341"/>
                <a:gd name="T69" fmla="*/ 129 h 251"/>
                <a:gd name="T70" fmla="*/ 0 w 341"/>
                <a:gd name="T71" fmla="*/ 144 h 251"/>
                <a:gd name="T72" fmla="*/ 0 w 341"/>
                <a:gd name="T73" fmla="*/ 129 h 251"/>
                <a:gd name="T74" fmla="*/ 0 w 341"/>
                <a:gd name="T75" fmla="*/ 152 h 251"/>
                <a:gd name="T76" fmla="*/ 16 w 341"/>
                <a:gd name="T77" fmla="*/ 160 h 251"/>
                <a:gd name="T78" fmla="*/ 23 w 341"/>
                <a:gd name="T79" fmla="*/ 160 h 251"/>
                <a:gd name="T80" fmla="*/ 31 w 341"/>
                <a:gd name="T81" fmla="*/ 167 h 251"/>
                <a:gd name="T82" fmla="*/ 46 w 341"/>
                <a:gd name="T83" fmla="*/ 175 h 251"/>
                <a:gd name="T84" fmla="*/ 38 w 341"/>
                <a:gd name="T85" fmla="*/ 205 h 251"/>
                <a:gd name="T86" fmla="*/ 61 w 341"/>
                <a:gd name="T87" fmla="*/ 220 h 251"/>
                <a:gd name="T88" fmla="*/ 84 w 341"/>
                <a:gd name="T89" fmla="*/ 213 h 251"/>
                <a:gd name="T90" fmla="*/ 106 w 341"/>
                <a:gd name="T91" fmla="*/ 228 h 251"/>
                <a:gd name="T92" fmla="*/ 212 w 341"/>
                <a:gd name="T93" fmla="*/ 228 h 251"/>
                <a:gd name="T94" fmla="*/ 303 w 341"/>
                <a:gd name="T95" fmla="*/ 251 h 251"/>
                <a:gd name="T96" fmla="*/ 303 w 341"/>
                <a:gd name="T97" fmla="*/ 228 h 251"/>
                <a:gd name="T98" fmla="*/ 303 w 341"/>
                <a:gd name="T99" fmla="*/ 236 h 2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41" h="251">
                  <a:moveTo>
                    <a:pt x="303" y="228"/>
                  </a:moveTo>
                  <a:lnTo>
                    <a:pt x="341" y="61"/>
                  </a:lnTo>
                  <a:lnTo>
                    <a:pt x="99" y="0"/>
                  </a:lnTo>
                  <a:lnTo>
                    <a:pt x="106" y="31"/>
                  </a:lnTo>
                  <a:lnTo>
                    <a:pt x="91" y="38"/>
                  </a:lnTo>
                  <a:lnTo>
                    <a:pt x="106" y="46"/>
                  </a:lnTo>
                  <a:lnTo>
                    <a:pt x="99" y="53"/>
                  </a:lnTo>
                  <a:lnTo>
                    <a:pt x="99" y="61"/>
                  </a:lnTo>
                  <a:lnTo>
                    <a:pt x="106" y="69"/>
                  </a:lnTo>
                  <a:lnTo>
                    <a:pt x="91" y="84"/>
                  </a:lnTo>
                  <a:lnTo>
                    <a:pt x="91" y="107"/>
                  </a:lnTo>
                  <a:lnTo>
                    <a:pt x="61" y="114"/>
                  </a:lnTo>
                  <a:lnTo>
                    <a:pt x="53" y="114"/>
                  </a:lnTo>
                  <a:lnTo>
                    <a:pt x="69" y="99"/>
                  </a:lnTo>
                  <a:lnTo>
                    <a:pt x="69" y="114"/>
                  </a:lnTo>
                  <a:lnTo>
                    <a:pt x="76" y="99"/>
                  </a:lnTo>
                  <a:lnTo>
                    <a:pt x="84" y="91"/>
                  </a:lnTo>
                  <a:lnTo>
                    <a:pt x="76" y="91"/>
                  </a:lnTo>
                  <a:lnTo>
                    <a:pt x="84" y="76"/>
                  </a:lnTo>
                  <a:lnTo>
                    <a:pt x="91" y="84"/>
                  </a:lnTo>
                  <a:lnTo>
                    <a:pt x="91" y="69"/>
                  </a:lnTo>
                  <a:lnTo>
                    <a:pt x="61" y="91"/>
                  </a:lnTo>
                  <a:lnTo>
                    <a:pt x="69" y="99"/>
                  </a:lnTo>
                  <a:lnTo>
                    <a:pt x="53" y="99"/>
                  </a:lnTo>
                  <a:lnTo>
                    <a:pt x="76" y="69"/>
                  </a:lnTo>
                  <a:lnTo>
                    <a:pt x="84" y="53"/>
                  </a:lnTo>
                  <a:lnTo>
                    <a:pt x="76" y="61"/>
                  </a:lnTo>
                  <a:lnTo>
                    <a:pt x="69" y="46"/>
                  </a:lnTo>
                  <a:lnTo>
                    <a:pt x="38" y="38"/>
                  </a:lnTo>
                  <a:lnTo>
                    <a:pt x="8" y="16"/>
                  </a:lnTo>
                  <a:lnTo>
                    <a:pt x="8" y="107"/>
                  </a:lnTo>
                  <a:lnTo>
                    <a:pt x="16" y="114"/>
                  </a:lnTo>
                  <a:lnTo>
                    <a:pt x="8" y="114"/>
                  </a:lnTo>
                  <a:lnTo>
                    <a:pt x="8" y="122"/>
                  </a:lnTo>
                  <a:lnTo>
                    <a:pt x="16" y="129"/>
                  </a:lnTo>
                  <a:lnTo>
                    <a:pt x="0" y="144"/>
                  </a:lnTo>
                  <a:lnTo>
                    <a:pt x="0" y="129"/>
                  </a:lnTo>
                  <a:lnTo>
                    <a:pt x="0" y="152"/>
                  </a:lnTo>
                  <a:lnTo>
                    <a:pt x="16" y="160"/>
                  </a:lnTo>
                  <a:lnTo>
                    <a:pt x="23" y="160"/>
                  </a:lnTo>
                  <a:lnTo>
                    <a:pt x="31" y="167"/>
                  </a:lnTo>
                  <a:lnTo>
                    <a:pt x="46" y="175"/>
                  </a:lnTo>
                  <a:lnTo>
                    <a:pt x="38" y="205"/>
                  </a:lnTo>
                  <a:lnTo>
                    <a:pt x="61" y="220"/>
                  </a:lnTo>
                  <a:lnTo>
                    <a:pt x="84" y="213"/>
                  </a:lnTo>
                  <a:lnTo>
                    <a:pt x="106" y="228"/>
                  </a:lnTo>
                  <a:lnTo>
                    <a:pt x="212" y="228"/>
                  </a:lnTo>
                  <a:lnTo>
                    <a:pt x="303" y="251"/>
                  </a:lnTo>
                  <a:lnTo>
                    <a:pt x="303" y="228"/>
                  </a:lnTo>
                  <a:lnTo>
                    <a:pt x="303" y="23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81" name="Freeform 261"/>
            <p:cNvSpPr>
              <a:spLocks/>
            </p:cNvSpPr>
            <p:nvPr/>
          </p:nvSpPr>
          <p:spPr bwMode="auto">
            <a:xfrm>
              <a:off x="3572" y="1967"/>
              <a:ext cx="227" cy="220"/>
            </a:xfrm>
            <a:custGeom>
              <a:avLst/>
              <a:gdLst>
                <a:gd name="T0" fmla="*/ 227 w 227"/>
                <a:gd name="T1" fmla="*/ 68 h 220"/>
                <a:gd name="T2" fmla="*/ 197 w 227"/>
                <a:gd name="T3" fmla="*/ 53 h 220"/>
                <a:gd name="T4" fmla="*/ 197 w 227"/>
                <a:gd name="T5" fmla="*/ 68 h 220"/>
                <a:gd name="T6" fmla="*/ 182 w 227"/>
                <a:gd name="T7" fmla="*/ 98 h 220"/>
                <a:gd name="T8" fmla="*/ 174 w 227"/>
                <a:gd name="T9" fmla="*/ 98 h 220"/>
                <a:gd name="T10" fmla="*/ 159 w 227"/>
                <a:gd name="T11" fmla="*/ 129 h 220"/>
                <a:gd name="T12" fmla="*/ 144 w 227"/>
                <a:gd name="T13" fmla="*/ 121 h 220"/>
                <a:gd name="T14" fmla="*/ 114 w 227"/>
                <a:gd name="T15" fmla="*/ 197 h 220"/>
                <a:gd name="T16" fmla="*/ 53 w 227"/>
                <a:gd name="T17" fmla="*/ 220 h 220"/>
                <a:gd name="T18" fmla="*/ 38 w 227"/>
                <a:gd name="T19" fmla="*/ 204 h 220"/>
                <a:gd name="T20" fmla="*/ 8 w 227"/>
                <a:gd name="T21" fmla="*/ 182 h 220"/>
                <a:gd name="T22" fmla="*/ 0 w 227"/>
                <a:gd name="T23" fmla="*/ 151 h 220"/>
                <a:gd name="T24" fmla="*/ 16 w 227"/>
                <a:gd name="T25" fmla="*/ 136 h 220"/>
                <a:gd name="T26" fmla="*/ 23 w 227"/>
                <a:gd name="T27" fmla="*/ 106 h 220"/>
                <a:gd name="T28" fmla="*/ 38 w 227"/>
                <a:gd name="T29" fmla="*/ 113 h 220"/>
                <a:gd name="T30" fmla="*/ 38 w 227"/>
                <a:gd name="T31" fmla="*/ 91 h 220"/>
                <a:gd name="T32" fmla="*/ 69 w 227"/>
                <a:gd name="T33" fmla="*/ 60 h 220"/>
                <a:gd name="T34" fmla="*/ 76 w 227"/>
                <a:gd name="T35" fmla="*/ 15 h 220"/>
                <a:gd name="T36" fmla="*/ 76 w 227"/>
                <a:gd name="T37" fmla="*/ 0 h 220"/>
                <a:gd name="T38" fmla="*/ 91 w 227"/>
                <a:gd name="T39" fmla="*/ 53 h 220"/>
                <a:gd name="T40" fmla="*/ 137 w 227"/>
                <a:gd name="T41" fmla="*/ 45 h 220"/>
                <a:gd name="T42" fmla="*/ 144 w 227"/>
                <a:gd name="T43" fmla="*/ 75 h 220"/>
                <a:gd name="T44" fmla="*/ 174 w 227"/>
                <a:gd name="T45" fmla="*/ 45 h 220"/>
                <a:gd name="T46" fmla="*/ 190 w 227"/>
                <a:gd name="T47" fmla="*/ 53 h 220"/>
                <a:gd name="T48" fmla="*/ 205 w 227"/>
                <a:gd name="T49" fmla="*/ 37 h 220"/>
                <a:gd name="T50" fmla="*/ 220 w 227"/>
                <a:gd name="T51" fmla="*/ 37 h 220"/>
                <a:gd name="T52" fmla="*/ 227 w 227"/>
                <a:gd name="T53" fmla="*/ 53 h 220"/>
                <a:gd name="T54" fmla="*/ 227 w 227"/>
                <a:gd name="T55" fmla="*/ 68 h 2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27" h="220">
                  <a:moveTo>
                    <a:pt x="227" y="68"/>
                  </a:moveTo>
                  <a:lnTo>
                    <a:pt x="197" y="53"/>
                  </a:lnTo>
                  <a:lnTo>
                    <a:pt x="197" y="68"/>
                  </a:lnTo>
                  <a:lnTo>
                    <a:pt x="182" y="98"/>
                  </a:lnTo>
                  <a:lnTo>
                    <a:pt x="174" y="98"/>
                  </a:lnTo>
                  <a:lnTo>
                    <a:pt x="159" y="129"/>
                  </a:lnTo>
                  <a:lnTo>
                    <a:pt x="144" y="121"/>
                  </a:lnTo>
                  <a:lnTo>
                    <a:pt x="114" y="197"/>
                  </a:lnTo>
                  <a:lnTo>
                    <a:pt x="53" y="220"/>
                  </a:lnTo>
                  <a:lnTo>
                    <a:pt x="38" y="204"/>
                  </a:lnTo>
                  <a:lnTo>
                    <a:pt x="8" y="182"/>
                  </a:lnTo>
                  <a:lnTo>
                    <a:pt x="0" y="151"/>
                  </a:lnTo>
                  <a:lnTo>
                    <a:pt x="16" y="136"/>
                  </a:lnTo>
                  <a:lnTo>
                    <a:pt x="23" y="106"/>
                  </a:lnTo>
                  <a:lnTo>
                    <a:pt x="38" y="113"/>
                  </a:lnTo>
                  <a:lnTo>
                    <a:pt x="38" y="91"/>
                  </a:lnTo>
                  <a:lnTo>
                    <a:pt x="69" y="60"/>
                  </a:lnTo>
                  <a:lnTo>
                    <a:pt x="76" y="15"/>
                  </a:lnTo>
                  <a:lnTo>
                    <a:pt x="76" y="0"/>
                  </a:lnTo>
                  <a:lnTo>
                    <a:pt x="91" y="53"/>
                  </a:lnTo>
                  <a:lnTo>
                    <a:pt x="137" y="45"/>
                  </a:lnTo>
                  <a:lnTo>
                    <a:pt x="144" y="75"/>
                  </a:lnTo>
                  <a:lnTo>
                    <a:pt x="174" y="45"/>
                  </a:lnTo>
                  <a:lnTo>
                    <a:pt x="190" y="53"/>
                  </a:lnTo>
                  <a:lnTo>
                    <a:pt x="205" y="37"/>
                  </a:lnTo>
                  <a:lnTo>
                    <a:pt x="220" y="37"/>
                  </a:lnTo>
                  <a:lnTo>
                    <a:pt x="227" y="53"/>
                  </a:lnTo>
                  <a:lnTo>
                    <a:pt x="227" y="68"/>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82" name="Freeform 262"/>
            <p:cNvSpPr>
              <a:spLocks/>
            </p:cNvSpPr>
            <p:nvPr/>
          </p:nvSpPr>
          <p:spPr bwMode="auto">
            <a:xfrm>
              <a:off x="3572" y="1967"/>
              <a:ext cx="227" cy="220"/>
            </a:xfrm>
            <a:custGeom>
              <a:avLst/>
              <a:gdLst>
                <a:gd name="T0" fmla="*/ 227 w 227"/>
                <a:gd name="T1" fmla="*/ 68 h 220"/>
                <a:gd name="T2" fmla="*/ 197 w 227"/>
                <a:gd name="T3" fmla="*/ 53 h 220"/>
                <a:gd name="T4" fmla="*/ 197 w 227"/>
                <a:gd name="T5" fmla="*/ 68 h 220"/>
                <a:gd name="T6" fmla="*/ 182 w 227"/>
                <a:gd name="T7" fmla="*/ 98 h 220"/>
                <a:gd name="T8" fmla="*/ 174 w 227"/>
                <a:gd name="T9" fmla="*/ 98 h 220"/>
                <a:gd name="T10" fmla="*/ 159 w 227"/>
                <a:gd name="T11" fmla="*/ 129 h 220"/>
                <a:gd name="T12" fmla="*/ 144 w 227"/>
                <a:gd name="T13" fmla="*/ 121 h 220"/>
                <a:gd name="T14" fmla="*/ 114 w 227"/>
                <a:gd name="T15" fmla="*/ 197 h 220"/>
                <a:gd name="T16" fmla="*/ 53 w 227"/>
                <a:gd name="T17" fmla="*/ 220 h 220"/>
                <a:gd name="T18" fmla="*/ 38 w 227"/>
                <a:gd name="T19" fmla="*/ 204 h 220"/>
                <a:gd name="T20" fmla="*/ 8 w 227"/>
                <a:gd name="T21" fmla="*/ 182 h 220"/>
                <a:gd name="T22" fmla="*/ 0 w 227"/>
                <a:gd name="T23" fmla="*/ 151 h 220"/>
                <a:gd name="T24" fmla="*/ 16 w 227"/>
                <a:gd name="T25" fmla="*/ 136 h 220"/>
                <a:gd name="T26" fmla="*/ 23 w 227"/>
                <a:gd name="T27" fmla="*/ 106 h 220"/>
                <a:gd name="T28" fmla="*/ 38 w 227"/>
                <a:gd name="T29" fmla="*/ 113 h 220"/>
                <a:gd name="T30" fmla="*/ 38 w 227"/>
                <a:gd name="T31" fmla="*/ 91 h 220"/>
                <a:gd name="T32" fmla="*/ 69 w 227"/>
                <a:gd name="T33" fmla="*/ 60 h 220"/>
                <a:gd name="T34" fmla="*/ 76 w 227"/>
                <a:gd name="T35" fmla="*/ 15 h 220"/>
                <a:gd name="T36" fmla="*/ 76 w 227"/>
                <a:gd name="T37" fmla="*/ 0 h 220"/>
                <a:gd name="T38" fmla="*/ 91 w 227"/>
                <a:gd name="T39" fmla="*/ 53 h 220"/>
                <a:gd name="T40" fmla="*/ 137 w 227"/>
                <a:gd name="T41" fmla="*/ 45 h 220"/>
                <a:gd name="T42" fmla="*/ 144 w 227"/>
                <a:gd name="T43" fmla="*/ 75 h 220"/>
                <a:gd name="T44" fmla="*/ 174 w 227"/>
                <a:gd name="T45" fmla="*/ 45 h 220"/>
                <a:gd name="T46" fmla="*/ 190 w 227"/>
                <a:gd name="T47" fmla="*/ 53 h 220"/>
                <a:gd name="T48" fmla="*/ 205 w 227"/>
                <a:gd name="T49" fmla="*/ 37 h 220"/>
                <a:gd name="T50" fmla="*/ 220 w 227"/>
                <a:gd name="T51" fmla="*/ 37 h 220"/>
                <a:gd name="T52" fmla="*/ 227 w 227"/>
                <a:gd name="T53" fmla="*/ 53 h 220"/>
                <a:gd name="T54" fmla="*/ 227 w 227"/>
                <a:gd name="T55" fmla="*/ 68 h 220"/>
                <a:gd name="T56" fmla="*/ 227 w 227"/>
                <a:gd name="T57" fmla="*/ 75 h 2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7" h="220">
                  <a:moveTo>
                    <a:pt x="227" y="68"/>
                  </a:moveTo>
                  <a:lnTo>
                    <a:pt x="197" y="53"/>
                  </a:lnTo>
                  <a:lnTo>
                    <a:pt x="197" y="68"/>
                  </a:lnTo>
                  <a:lnTo>
                    <a:pt x="182" y="98"/>
                  </a:lnTo>
                  <a:lnTo>
                    <a:pt x="174" y="98"/>
                  </a:lnTo>
                  <a:lnTo>
                    <a:pt x="159" y="129"/>
                  </a:lnTo>
                  <a:lnTo>
                    <a:pt x="144" y="121"/>
                  </a:lnTo>
                  <a:lnTo>
                    <a:pt x="114" y="197"/>
                  </a:lnTo>
                  <a:lnTo>
                    <a:pt x="53" y="220"/>
                  </a:lnTo>
                  <a:lnTo>
                    <a:pt x="38" y="204"/>
                  </a:lnTo>
                  <a:lnTo>
                    <a:pt x="8" y="182"/>
                  </a:lnTo>
                  <a:lnTo>
                    <a:pt x="0" y="151"/>
                  </a:lnTo>
                  <a:lnTo>
                    <a:pt x="16" y="136"/>
                  </a:lnTo>
                  <a:lnTo>
                    <a:pt x="23" y="106"/>
                  </a:lnTo>
                  <a:lnTo>
                    <a:pt x="38" y="113"/>
                  </a:lnTo>
                  <a:lnTo>
                    <a:pt x="38" y="91"/>
                  </a:lnTo>
                  <a:lnTo>
                    <a:pt x="69" y="60"/>
                  </a:lnTo>
                  <a:lnTo>
                    <a:pt x="76" y="15"/>
                  </a:lnTo>
                  <a:lnTo>
                    <a:pt x="76" y="0"/>
                  </a:lnTo>
                  <a:lnTo>
                    <a:pt x="91" y="53"/>
                  </a:lnTo>
                  <a:lnTo>
                    <a:pt x="137" y="45"/>
                  </a:lnTo>
                  <a:lnTo>
                    <a:pt x="144" y="75"/>
                  </a:lnTo>
                  <a:lnTo>
                    <a:pt x="174" y="45"/>
                  </a:lnTo>
                  <a:lnTo>
                    <a:pt x="190" y="53"/>
                  </a:lnTo>
                  <a:lnTo>
                    <a:pt x="205" y="37"/>
                  </a:lnTo>
                  <a:lnTo>
                    <a:pt x="220" y="37"/>
                  </a:lnTo>
                  <a:lnTo>
                    <a:pt x="227" y="53"/>
                  </a:lnTo>
                  <a:lnTo>
                    <a:pt x="227" y="68"/>
                  </a:lnTo>
                  <a:lnTo>
                    <a:pt x="227" y="7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83" name="Freeform 263"/>
            <p:cNvSpPr>
              <a:spLocks/>
            </p:cNvSpPr>
            <p:nvPr/>
          </p:nvSpPr>
          <p:spPr bwMode="auto">
            <a:xfrm>
              <a:off x="3050" y="1610"/>
              <a:ext cx="250" cy="288"/>
            </a:xfrm>
            <a:custGeom>
              <a:avLst/>
              <a:gdLst>
                <a:gd name="T0" fmla="*/ 235 w 250"/>
                <a:gd name="T1" fmla="*/ 228 h 288"/>
                <a:gd name="T2" fmla="*/ 242 w 250"/>
                <a:gd name="T3" fmla="*/ 281 h 288"/>
                <a:gd name="T4" fmla="*/ 106 w 250"/>
                <a:gd name="T5" fmla="*/ 288 h 288"/>
                <a:gd name="T6" fmla="*/ 91 w 250"/>
                <a:gd name="T7" fmla="*/ 273 h 288"/>
                <a:gd name="T8" fmla="*/ 76 w 250"/>
                <a:gd name="T9" fmla="*/ 220 h 288"/>
                <a:gd name="T10" fmla="*/ 68 w 250"/>
                <a:gd name="T11" fmla="*/ 190 h 288"/>
                <a:gd name="T12" fmla="*/ 0 w 250"/>
                <a:gd name="T13" fmla="*/ 144 h 288"/>
                <a:gd name="T14" fmla="*/ 8 w 250"/>
                <a:gd name="T15" fmla="*/ 114 h 288"/>
                <a:gd name="T16" fmla="*/ 8 w 250"/>
                <a:gd name="T17" fmla="*/ 106 h 288"/>
                <a:gd name="T18" fmla="*/ 0 w 250"/>
                <a:gd name="T19" fmla="*/ 83 h 288"/>
                <a:gd name="T20" fmla="*/ 23 w 250"/>
                <a:gd name="T21" fmla="*/ 61 h 288"/>
                <a:gd name="T22" fmla="*/ 23 w 250"/>
                <a:gd name="T23" fmla="*/ 23 h 288"/>
                <a:gd name="T24" fmla="*/ 38 w 250"/>
                <a:gd name="T25" fmla="*/ 23 h 288"/>
                <a:gd name="T26" fmla="*/ 83 w 250"/>
                <a:gd name="T27" fmla="*/ 0 h 288"/>
                <a:gd name="T28" fmla="*/ 83 w 250"/>
                <a:gd name="T29" fmla="*/ 30 h 288"/>
                <a:gd name="T30" fmla="*/ 91 w 250"/>
                <a:gd name="T31" fmla="*/ 15 h 288"/>
                <a:gd name="T32" fmla="*/ 106 w 250"/>
                <a:gd name="T33" fmla="*/ 30 h 288"/>
                <a:gd name="T34" fmla="*/ 121 w 250"/>
                <a:gd name="T35" fmla="*/ 38 h 288"/>
                <a:gd name="T36" fmla="*/ 212 w 250"/>
                <a:gd name="T37" fmla="*/ 61 h 288"/>
                <a:gd name="T38" fmla="*/ 212 w 250"/>
                <a:gd name="T39" fmla="*/ 68 h 288"/>
                <a:gd name="T40" fmla="*/ 227 w 250"/>
                <a:gd name="T41" fmla="*/ 76 h 288"/>
                <a:gd name="T42" fmla="*/ 220 w 250"/>
                <a:gd name="T43" fmla="*/ 99 h 288"/>
                <a:gd name="T44" fmla="*/ 235 w 250"/>
                <a:gd name="T45" fmla="*/ 91 h 288"/>
                <a:gd name="T46" fmla="*/ 235 w 250"/>
                <a:gd name="T47" fmla="*/ 114 h 288"/>
                <a:gd name="T48" fmla="*/ 220 w 250"/>
                <a:gd name="T49" fmla="*/ 144 h 288"/>
                <a:gd name="T50" fmla="*/ 227 w 250"/>
                <a:gd name="T51" fmla="*/ 152 h 288"/>
                <a:gd name="T52" fmla="*/ 242 w 250"/>
                <a:gd name="T53" fmla="*/ 121 h 288"/>
                <a:gd name="T54" fmla="*/ 250 w 250"/>
                <a:gd name="T55" fmla="*/ 129 h 288"/>
                <a:gd name="T56" fmla="*/ 235 w 250"/>
                <a:gd name="T57" fmla="*/ 228 h 2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50" h="288">
                  <a:moveTo>
                    <a:pt x="235" y="228"/>
                  </a:moveTo>
                  <a:lnTo>
                    <a:pt x="242" y="281"/>
                  </a:lnTo>
                  <a:lnTo>
                    <a:pt x="106" y="288"/>
                  </a:lnTo>
                  <a:lnTo>
                    <a:pt x="91" y="273"/>
                  </a:lnTo>
                  <a:lnTo>
                    <a:pt x="76" y="220"/>
                  </a:lnTo>
                  <a:lnTo>
                    <a:pt x="68" y="190"/>
                  </a:lnTo>
                  <a:lnTo>
                    <a:pt x="0" y="144"/>
                  </a:lnTo>
                  <a:lnTo>
                    <a:pt x="8" y="114"/>
                  </a:lnTo>
                  <a:lnTo>
                    <a:pt x="8" y="106"/>
                  </a:lnTo>
                  <a:lnTo>
                    <a:pt x="0" y="83"/>
                  </a:lnTo>
                  <a:lnTo>
                    <a:pt x="23" y="61"/>
                  </a:lnTo>
                  <a:lnTo>
                    <a:pt x="23" y="23"/>
                  </a:lnTo>
                  <a:lnTo>
                    <a:pt x="38" y="23"/>
                  </a:lnTo>
                  <a:lnTo>
                    <a:pt x="83" y="0"/>
                  </a:lnTo>
                  <a:lnTo>
                    <a:pt x="83" y="30"/>
                  </a:lnTo>
                  <a:lnTo>
                    <a:pt x="91" y="15"/>
                  </a:lnTo>
                  <a:lnTo>
                    <a:pt x="106" y="30"/>
                  </a:lnTo>
                  <a:lnTo>
                    <a:pt x="121" y="38"/>
                  </a:lnTo>
                  <a:lnTo>
                    <a:pt x="212" y="61"/>
                  </a:lnTo>
                  <a:lnTo>
                    <a:pt x="212" y="68"/>
                  </a:lnTo>
                  <a:lnTo>
                    <a:pt x="227" y="76"/>
                  </a:lnTo>
                  <a:lnTo>
                    <a:pt x="220" y="99"/>
                  </a:lnTo>
                  <a:lnTo>
                    <a:pt x="235" y="91"/>
                  </a:lnTo>
                  <a:lnTo>
                    <a:pt x="235" y="114"/>
                  </a:lnTo>
                  <a:lnTo>
                    <a:pt x="220" y="144"/>
                  </a:lnTo>
                  <a:lnTo>
                    <a:pt x="227" y="152"/>
                  </a:lnTo>
                  <a:lnTo>
                    <a:pt x="242" y="121"/>
                  </a:lnTo>
                  <a:lnTo>
                    <a:pt x="250" y="129"/>
                  </a:lnTo>
                  <a:lnTo>
                    <a:pt x="235" y="228"/>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84" name="Freeform 264"/>
            <p:cNvSpPr>
              <a:spLocks/>
            </p:cNvSpPr>
            <p:nvPr/>
          </p:nvSpPr>
          <p:spPr bwMode="auto">
            <a:xfrm>
              <a:off x="3050" y="1610"/>
              <a:ext cx="250" cy="288"/>
            </a:xfrm>
            <a:custGeom>
              <a:avLst/>
              <a:gdLst>
                <a:gd name="T0" fmla="*/ 235 w 250"/>
                <a:gd name="T1" fmla="*/ 228 h 288"/>
                <a:gd name="T2" fmla="*/ 242 w 250"/>
                <a:gd name="T3" fmla="*/ 281 h 288"/>
                <a:gd name="T4" fmla="*/ 106 w 250"/>
                <a:gd name="T5" fmla="*/ 288 h 288"/>
                <a:gd name="T6" fmla="*/ 91 w 250"/>
                <a:gd name="T7" fmla="*/ 273 h 288"/>
                <a:gd name="T8" fmla="*/ 76 w 250"/>
                <a:gd name="T9" fmla="*/ 220 h 288"/>
                <a:gd name="T10" fmla="*/ 68 w 250"/>
                <a:gd name="T11" fmla="*/ 190 h 288"/>
                <a:gd name="T12" fmla="*/ 0 w 250"/>
                <a:gd name="T13" fmla="*/ 144 h 288"/>
                <a:gd name="T14" fmla="*/ 8 w 250"/>
                <a:gd name="T15" fmla="*/ 114 h 288"/>
                <a:gd name="T16" fmla="*/ 8 w 250"/>
                <a:gd name="T17" fmla="*/ 106 h 288"/>
                <a:gd name="T18" fmla="*/ 0 w 250"/>
                <a:gd name="T19" fmla="*/ 83 h 288"/>
                <a:gd name="T20" fmla="*/ 23 w 250"/>
                <a:gd name="T21" fmla="*/ 61 h 288"/>
                <a:gd name="T22" fmla="*/ 23 w 250"/>
                <a:gd name="T23" fmla="*/ 23 h 288"/>
                <a:gd name="T24" fmla="*/ 38 w 250"/>
                <a:gd name="T25" fmla="*/ 23 h 288"/>
                <a:gd name="T26" fmla="*/ 83 w 250"/>
                <a:gd name="T27" fmla="*/ 0 h 288"/>
                <a:gd name="T28" fmla="*/ 83 w 250"/>
                <a:gd name="T29" fmla="*/ 30 h 288"/>
                <a:gd name="T30" fmla="*/ 91 w 250"/>
                <a:gd name="T31" fmla="*/ 15 h 288"/>
                <a:gd name="T32" fmla="*/ 106 w 250"/>
                <a:gd name="T33" fmla="*/ 30 h 288"/>
                <a:gd name="T34" fmla="*/ 121 w 250"/>
                <a:gd name="T35" fmla="*/ 38 h 288"/>
                <a:gd name="T36" fmla="*/ 212 w 250"/>
                <a:gd name="T37" fmla="*/ 61 h 288"/>
                <a:gd name="T38" fmla="*/ 212 w 250"/>
                <a:gd name="T39" fmla="*/ 68 h 288"/>
                <a:gd name="T40" fmla="*/ 227 w 250"/>
                <a:gd name="T41" fmla="*/ 76 h 288"/>
                <a:gd name="T42" fmla="*/ 220 w 250"/>
                <a:gd name="T43" fmla="*/ 99 h 288"/>
                <a:gd name="T44" fmla="*/ 235 w 250"/>
                <a:gd name="T45" fmla="*/ 91 h 288"/>
                <a:gd name="T46" fmla="*/ 235 w 250"/>
                <a:gd name="T47" fmla="*/ 114 h 288"/>
                <a:gd name="T48" fmla="*/ 220 w 250"/>
                <a:gd name="T49" fmla="*/ 144 h 288"/>
                <a:gd name="T50" fmla="*/ 227 w 250"/>
                <a:gd name="T51" fmla="*/ 152 h 288"/>
                <a:gd name="T52" fmla="*/ 242 w 250"/>
                <a:gd name="T53" fmla="*/ 121 h 288"/>
                <a:gd name="T54" fmla="*/ 250 w 250"/>
                <a:gd name="T55" fmla="*/ 129 h 288"/>
                <a:gd name="T56" fmla="*/ 235 w 250"/>
                <a:gd name="T57" fmla="*/ 228 h 288"/>
                <a:gd name="T58" fmla="*/ 235 w 250"/>
                <a:gd name="T59" fmla="*/ 235 h 2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0" h="288">
                  <a:moveTo>
                    <a:pt x="235" y="228"/>
                  </a:moveTo>
                  <a:lnTo>
                    <a:pt x="242" y="281"/>
                  </a:lnTo>
                  <a:lnTo>
                    <a:pt x="106" y="288"/>
                  </a:lnTo>
                  <a:lnTo>
                    <a:pt x="91" y="273"/>
                  </a:lnTo>
                  <a:lnTo>
                    <a:pt x="76" y="220"/>
                  </a:lnTo>
                  <a:lnTo>
                    <a:pt x="68" y="190"/>
                  </a:lnTo>
                  <a:lnTo>
                    <a:pt x="0" y="144"/>
                  </a:lnTo>
                  <a:lnTo>
                    <a:pt x="8" y="114"/>
                  </a:lnTo>
                  <a:lnTo>
                    <a:pt x="8" y="106"/>
                  </a:lnTo>
                  <a:lnTo>
                    <a:pt x="0" y="83"/>
                  </a:lnTo>
                  <a:lnTo>
                    <a:pt x="23" y="61"/>
                  </a:lnTo>
                  <a:lnTo>
                    <a:pt x="23" y="23"/>
                  </a:lnTo>
                  <a:lnTo>
                    <a:pt x="38" y="23"/>
                  </a:lnTo>
                  <a:lnTo>
                    <a:pt x="83" y="0"/>
                  </a:lnTo>
                  <a:lnTo>
                    <a:pt x="83" y="30"/>
                  </a:lnTo>
                  <a:lnTo>
                    <a:pt x="91" y="15"/>
                  </a:lnTo>
                  <a:lnTo>
                    <a:pt x="106" y="30"/>
                  </a:lnTo>
                  <a:lnTo>
                    <a:pt x="121" y="38"/>
                  </a:lnTo>
                  <a:lnTo>
                    <a:pt x="212" y="61"/>
                  </a:lnTo>
                  <a:lnTo>
                    <a:pt x="212" y="68"/>
                  </a:lnTo>
                  <a:lnTo>
                    <a:pt x="227" y="76"/>
                  </a:lnTo>
                  <a:lnTo>
                    <a:pt x="220" y="99"/>
                  </a:lnTo>
                  <a:lnTo>
                    <a:pt x="235" y="91"/>
                  </a:lnTo>
                  <a:lnTo>
                    <a:pt x="235" y="114"/>
                  </a:lnTo>
                  <a:lnTo>
                    <a:pt x="220" y="144"/>
                  </a:lnTo>
                  <a:lnTo>
                    <a:pt x="227" y="152"/>
                  </a:lnTo>
                  <a:lnTo>
                    <a:pt x="242" y="121"/>
                  </a:lnTo>
                  <a:lnTo>
                    <a:pt x="250" y="129"/>
                  </a:lnTo>
                  <a:lnTo>
                    <a:pt x="235" y="228"/>
                  </a:lnTo>
                  <a:lnTo>
                    <a:pt x="235" y="23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85" name="Freeform 265"/>
            <p:cNvSpPr>
              <a:spLocks/>
            </p:cNvSpPr>
            <p:nvPr/>
          </p:nvSpPr>
          <p:spPr bwMode="auto">
            <a:xfrm>
              <a:off x="3300" y="1709"/>
              <a:ext cx="15" cy="15"/>
            </a:xfrm>
            <a:custGeom>
              <a:avLst/>
              <a:gdLst>
                <a:gd name="T0" fmla="*/ 15 w 15"/>
                <a:gd name="T1" fmla="*/ 0 h 15"/>
                <a:gd name="T2" fmla="*/ 0 w 15"/>
                <a:gd name="T3" fmla="*/ 15 h 15"/>
                <a:gd name="T4" fmla="*/ 15 w 15"/>
                <a:gd name="T5" fmla="*/ 0 h 15"/>
                <a:gd name="T6" fmla="*/ 15 w 15"/>
                <a:gd name="T7" fmla="*/ 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5">
                  <a:moveTo>
                    <a:pt x="15" y="0"/>
                  </a:moveTo>
                  <a:lnTo>
                    <a:pt x="0" y="15"/>
                  </a:lnTo>
                  <a:lnTo>
                    <a:pt x="15" y="0"/>
                  </a:lnTo>
                  <a:lnTo>
                    <a:pt x="15" y="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86" name="Freeform 266"/>
            <p:cNvSpPr>
              <a:spLocks/>
            </p:cNvSpPr>
            <p:nvPr/>
          </p:nvSpPr>
          <p:spPr bwMode="auto">
            <a:xfrm>
              <a:off x="2188" y="1686"/>
              <a:ext cx="355" cy="296"/>
            </a:xfrm>
            <a:custGeom>
              <a:avLst/>
              <a:gdLst>
                <a:gd name="T0" fmla="*/ 348 w 355"/>
                <a:gd name="T1" fmla="*/ 167 h 296"/>
                <a:gd name="T2" fmla="*/ 355 w 355"/>
                <a:gd name="T3" fmla="*/ 38 h 296"/>
                <a:gd name="T4" fmla="*/ 37 w 355"/>
                <a:gd name="T5" fmla="*/ 0 h 296"/>
                <a:gd name="T6" fmla="*/ 37 w 355"/>
                <a:gd name="T7" fmla="*/ 38 h 296"/>
                <a:gd name="T8" fmla="*/ 7 w 355"/>
                <a:gd name="T9" fmla="*/ 190 h 296"/>
                <a:gd name="T10" fmla="*/ 0 w 355"/>
                <a:gd name="T11" fmla="*/ 258 h 296"/>
                <a:gd name="T12" fmla="*/ 98 w 355"/>
                <a:gd name="T13" fmla="*/ 273 h 296"/>
                <a:gd name="T14" fmla="*/ 332 w 355"/>
                <a:gd name="T15" fmla="*/ 296 h 296"/>
                <a:gd name="T16" fmla="*/ 348 w 355"/>
                <a:gd name="T17" fmla="*/ 167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5" h="296">
                  <a:moveTo>
                    <a:pt x="348" y="167"/>
                  </a:moveTo>
                  <a:lnTo>
                    <a:pt x="355" y="38"/>
                  </a:lnTo>
                  <a:lnTo>
                    <a:pt x="37" y="0"/>
                  </a:lnTo>
                  <a:lnTo>
                    <a:pt x="37" y="38"/>
                  </a:lnTo>
                  <a:lnTo>
                    <a:pt x="7" y="190"/>
                  </a:lnTo>
                  <a:lnTo>
                    <a:pt x="0" y="258"/>
                  </a:lnTo>
                  <a:lnTo>
                    <a:pt x="98" y="273"/>
                  </a:lnTo>
                  <a:lnTo>
                    <a:pt x="332" y="296"/>
                  </a:lnTo>
                  <a:lnTo>
                    <a:pt x="348" y="167"/>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687" name="Freeform 267"/>
            <p:cNvSpPr>
              <a:spLocks/>
            </p:cNvSpPr>
            <p:nvPr/>
          </p:nvSpPr>
          <p:spPr bwMode="auto">
            <a:xfrm>
              <a:off x="2188" y="1686"/>
              <a:ext cx="355" cy="296"/>
            </a:xfrm>
            <a:custGeom>
              <a:avLst/>
              <a:gdLst>
                <a:gd name="T0" fmla="*/ 348 w 355"/>
                <a:gd name="T1" fmla="*/ 167 h 296"/>
                <a:gd name="T2" fmla="*/ 355 w 355"/>
                <a:gd name="T3" fmla="*/ 38 h 296"/>
                <a:gd name="T4" fmla="*/ 37 w 355"/>
                <a:gd name="T5" fmla="*/ 0 h 296"/>
                <a:gd name="T6" fmla="*/ 37 w 355"/>
                <a:gd name="T7" fmla="*/ 38 h 296"/>
                <a:gd name="T8" fmla="*/ 7 w 355"/>
                <a:gd name="T9" fmla="*/ 190 h 296"/>
                <a:gd name="T10" fmla="*/ 0 w 355"/>
                <a:gd name="T11" fmla="*/ 258 h 296"/>
                <a:gd name="T12" fmla="*/ 98 w 355"/>
                <a:gd name="T13" fmla="*/ 273 h 296"/>
                <a:gd name="T14" fmla="*/ 332 w 355"/>
                <a:gd name="T15" fmla="*/ 296 h 296"/>
                <a:gd name="T16" fmla="*/ 348 w 355"/>
                <a:gd name="T17" fmla="*/ 167 h 296"/>
                <a:gd name="T18" fmla="*/ 348 w 355"/>
                <a:gd name="T19" fmla="*/ 174 h 2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5" h="296">
                  <a:moveTo>
                    <a:pt x="348" y="167"/>
                  </a:moveTo>
                  <a:lnTo>
                    <a:pt x="355" y="38"/>
                  </a:lnTo>
                  <a:lnTo>
                    <a:pt x="37" y="0"/>
                  </a:lnTo>
                  <a:lnTo>
                    <a:pt x="37" y="38"/>
                  </a:lnTo>
                  <a:lnTo>
                    <a:pt x="7" y="190"/>
                  </a:lnTo>
                  <a:lnTo>
                    <a:pt x="0" y="258"/>
                  </a:lnTo>
                  <a:lnTo>
                    <a:pt x="98" y="273"/>
                  </a:lnTo>
                  <a:lnTo>
                    <a:pt x="332" y="296"/>
                  </a:lnTo>
                  <a:lnTo>
                    <a:pt x="348" y="167"/>
                  </a:lnTo>
                  <a:lnTo>
                    <a:pt x="348" y="17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grpSp>
      <p:grpSp>
        <p:nvGrpSpPr>
          <p:cNvPr id="17425" name="Group 536"/>
          <p:cNvGrpSpPr>
            <a:grpSpLocks noChangeAspect="1"/>
          </p:cNvGrpSpPr>
          <p:nvPr/>
        </p:nvGrpSpPr>
        <p:grpSpPr bwMode="auto">
          <a:xfrm>
            <a:off x="7693025" y="4129089"/>
            <a:ext cx="2197100" cy="1673225"/>
            <a:chOff x="1461" y="1079"/>
            <a:chExt cx="2838" cy="2162"/>
          </a:xfrm>
        </p:grpSpPr>
        <p:sp>
          <p:nvSpPr>
            <p:cNvPr id="17426" name="AutoShape 535"/>
            <p:cNvSpPr>
              <a:spLocks noChangeAspect="1" noChangeArrowheads="1" noTextEdit="1"/>
            </p:cNvSpPr>
            <p:nvPr/>
          </p:nvSpPr>
          <p:spPr bwMode="auto">
            <a:xfrm>
              <a:off x="1461" y="1079"/>
              <a:ext cx="2838" cy="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27" name="Rectangle 537"/>
            <p:cNvSpPr>
              <a:spLocks noChangeArrowheads="1"/>
            </p:cNvSpPr>
            <p:nvPr/>
          </p:nvSpPr>
          <p:spPr bwMode="auto">
            <a:xfrm>
              <a:off x="1461" y="1079"/>
              <a:ext cx="2846" cy="217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428" name="Rectangle 538"/>
            <p:cNvSpPr>
              <a:spLocks noChangeArrowheads="1"/>
            </p:cNvSpPr>
            <p:nvPr/>
          </p:nvSpPr>
          <p:spPr bwMode="auto">
            <a:xfrm>
              <a:off x="1491" y="1140"/>
              <a:ext cx="2785" cy="204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FFFF00"/>
                  </a:solidFill>
                  <a:latin typeface="Arial" panose="020B0604020202020204" pitchFamily="34" charset="0"/>
                </a:defRPr>
              </a:lvl1pPr>
              <a:lvl2pPr marL="742950" indent="-285750">
                <a:spcBef>
                  <a:spcPct val="20000"/>
                </a:spcBef>
                <a:buChar char="–"/>
                <a:defRPr sz="2800">
                  <a:solidFill>
                    <a:srgbClr val="FFFF00"/>
                  </a:solidFill>
                  <a:latin typeface="Arial" panose="020B0604020202020204" pitchFamily="34" charset="0"/>
                </a:defRPr>
              </a:lvl2pPr>
              <a:lvl3pPr marL="1143000" indent="-228600">
                <a:spcBef>
                  <a:spcPct val="20000"/>
                </a:spcBef>
                <a:buChar char="•"/>
                <a:defRPr sz="2400">
                  <a:solidFill>
                    <a:srgbClr val="FFFF00"/>
                  </a:solidFill>
                  <a:latin typeface="Arial" panose="020B0604020202020204" pitchFamily="34" charset="0"/>
                </a:defRPr>
              </a:lvl3pPr>
              <a:lvl4pPr marL="1600200" indent="-228600">
                <a:spcBef>
                  <a:spcPct val="20000"/>
                </a:spcBef>
                <a:buChar char="–"/>
                <a:defRPr sz="20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eaLnBrk="0" fontAlgn="base" hangingPunct="0">
                <a:spcBef>
                  <a:spcPct val="0"/>
                </a:spcBef>
                <a:spcAft>
                  <a:spcPct val="0"/>
                </a:spcAft>
                <a:buNone/>
              </a:pPr>
              <a:endParaRPr lang="en-US" altLang="en-US" sz="2400" b="1">
                <a:solidFill>
                  <a:srgbClr val="000000"/>
                </a:solidFill>
                <a:latin typeface="Times New Roman" panose="02020603050405020304" pitchFamily="18" charset="0"/>
              </a:endParaRPr>
            </a:p>
          </p:txBody>
        </p:sp>
        <p:sp>
          <p:nvSpPr>
            <p:cNvPr id="17429" name="Freeform 539"/>
            <p:cNvSpPr>
              <a:spLocks/>
            </p:cNvSpPr>
            <p:nvPr/>
          </p:nvSpPr>
          <p:spPr bwMode="auto">
            <a:xfrm>
              <a:off x="3315" y="2353"/>
              <a:ext cx="189" cy="319"/>
            </a:xfrm>
            <a:custGeom>
              <a:avLst/>
              <a:gdLst>
                <a:gd name="T0" fmla="*/ 182 w 189"/>
                <a:gd name="T1" fmla="*/ 198 h 319"/>
                <a:gd name="T2" fmla="*/ 189 w 189"/>
                <a:gd name="T3" fmla="*/ 251 h 319"/>
                <a:gd name="T4" fmla="*/ 53 w 189"/>
                <a:gd name="T5" fmla="*/ 266 h 319"/>
                <a:gd name="T6" fmla="*/ 61 w 189"/>
                <a:gd name="T7" fmla="*/ 304 h 319"/>
                <a:gd name="T8" fmla="*/ 61 w 189"/>
                <a:gd name="T9" fmla="*/ 311 h 319"/>
                <a:gd name="T10" fmla="*/ 30 w 189"/>
                <a:gd name="T11" fmla="*/ 319 h 319"/>
                <a:gd name="T12" fmla="*/ 46 w 189"/>
                <a:gd name="T13" fmla="*/ 311 h 319"/>
                <a:gd name="T14" fmla="*/ 30 w 189"/>
                <a:gd name="T15" fmla="*/ 289 h 319"/>
                <a:gd name="T16" fmla="*/ 23 w 189"/>
                <a:gd name="T17" fmla="*/ 311 h 319"/>
                <a:gd name="T18" fmla="*/ 8 w 189"/>
                <a:gd name="T19" fmla="*/ 311 h 319"/>
                <a:gd name="T20" fmla="*/ 0 w 189"/>
                <a:gd name="T21" fmla="*/ 213 h 319"/>
                <a:gd name="T22" fmla="*/ 0 w 189"/>
                <a:gd name="T23" fmla="*/ 16 h 319"/>
                <a:gd name="T24" fmla="*/ 129 w 189"/>
                <a:gd name="T25" fmla="*/ 0 h 319"/>
                <a:gd name="T26" fmla="*/ 167 w 189"/>
                <a:gd name="T27" fmla="*/ 137 h 319"/>
                <a:gd name="T28" fmla="*/ 189 w 189"/>
                <a:gd name="T29" fmla="*/ 175 h 319"/>
                <a:gd name="T30" fmla="*/ 182 w 189"/>
                <a:gd name="T31" fmla="*/ 198 h 3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9" h="319">
                  <a:moveTo>
                    <a:pt x="182" y="198"/>
                  </a:moveTo>
                  <a:lnTo>
                    <a:pt x="189" y="251"/>
                  </a:lnTo>
                  <a:lnTo>
                    <a:pt x="53" y="266"/>
                  </a:lnTo>
                  <a:lnTo>
                    <a:pt x="61" y="304"/>
                  </a:lnTo>
                  <a:lnTo>
                    <a:pt x="61" y="311"/>
                  </a:lnTo>
                  <a:lnTo>
                    <a:pt x="30" y="319"/>
                  </a:lnTo>
                  <a:lnTo>
                    <a:pt x="46" y="311"/>
                  </a:lnTo>
                  <a:lnTo>
                    <a:pt x="30" y="289"/>
                  </a:lnTo>
                  <a:lnTo>
                    <a:pt x="23" y="311"/>
                  </a:lnTo>
                  <a:lnTo>
                    <a:pt x="8" y="311"/>
                  </a:lnTo>
                  <a:lnTo>
                    <a:pt x="0" y="213"/>
                  </a:lnTo>
                  <a:lnTo>
                    <a:pt x="0" y="16"/>
                  </a:lnTo>
                  <a:lnTo>
                    <a:pt x="129" y="0"/>
                  </a:lnTo>
                  <a:lnTo>
                    <a:pt x="167" y="137"/>
                  </a:lnTo>
                  <a:lnTo>
                    <a:pt x="189" y="175"/>
                  </a:lnTo>
                  <a:lnTo>
                    <a:pt x="182" y="198"/>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30" name="Freeform 540"/>
            <p:cNvSpPr>
              <a:spLocks/>
            </p:cNvSpPr>
            <p:nvPr/>
          </p:nvSpPr>
          <p:spPr bwMode="auto">
            <a:xfrm>
              <a:off x="3315" y="2353"/>
              <a:ext cx="189" cy="319"/>
            </a:xfrm>
            <a:custGeom>
              <a:avLst/>
              <a:gdLst>
                <a:gd name="T0" fmla="*/ 182 w 189"/>
                <a:gd name="T1" fmla="*/ 198 h 319"/>
                <a:gd name="T2" fmla="*/ 189 w 189"/>
                <a:gd name="T3" fmla="*/ 251 h 319"/>
                <a:gd name="T4" fmla="*/ 53 w 189"/>
                <a:gd name="T5" fmla="*/ 266 h 319"/>
                <a:gd name="T6" fmla="*/ 61 w 189"/>
                <a:gd name="T7" fmla="*/ 304 h 319"/>
                <a:gd name="T8" fmla="*/ 61 w 189"/>
                <a:gd name="T9" fmla="*/ 311 h 319"/>
                <a:gd name="T10" fmla="*/ 30 w 189"/>
                <a:gd name="T11" fmla="*/ 319 h 319"/>
                <a:gd name="T12" fmla="*/ 46 w 189"/>
                <a:gd name="T13" fmla="*/ 311 h 319"/>
                <a:gd name="T14" fmla="*/ 30 w 189"/>
                <a:gd name="T15" fmla="*/ 289 h 319"/>
                <a:gd name="T16" fmla="*/ 23 w 189"/>
                <a:gd name="T17" fmla="*/ 311 h 319"/>
                <a:gd name="T18" fmla="*/ 8 w 189"/>
                <a:gd name="T19" fmla="*/ 311 h 319"/>
                <a:gd name="T20" fmla="*/ 0 w 189"/>
                <a:gd name="T21" fmla="*/ 213 h 319"/>
                <a:gd name="T22" fmla="*/ 0 w 189"/>
                <a:gd name="T23" fmla="*/ 16 h 319"/>
                <a:gd name="T24" fmla="*/ 129 w 189"/>
                <a:gd name="T25" fmla="*/ 0 h 319"/>
                <a:gd name="T26" fmla="*/ 167 w 189"/>
                <a:gd name="T27" fmla="*/ 137 h 319"/>
                <a:gd name="T28" fmla="*/ 189 w 189"/>
                <a:gd name="T29" fmla="*/ 175 h 319"/>
                <a:gd name="T30" fmla="*/ 182 w 189"/>
                <a:gd name="T31" fmla="*/ 198 h 319"/>
                <a:gd name="T32" fmla="*/ 182 w 189"/>
                <a:gd name="T33" fmla="*/ 205 h 3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9" h="319">
                  <a:moveTo>
                    <a:pt x="182" y="198"/>
                  </a:moveTo>
                  <a:lnTo>
                    <a:pt x="189" y="251"/>
                  </a:lnTo>
                  <a:lnTo>
                    <a:pt x="53" y="266"/>
                  </a:lnTo>
                  <a:lnTo>
                    <a:pt x="61" y="304"/>
                  </a:lnTo>
                  <a:lnTo>
                    <a:pt x="61" y="311"/>
                  </a:lnTo>
                  <a:lnTo>
                    <a:pt x="30" y="319"/>
                  </a:lnTo>
                  <a:lnTo>
                    <a:pt x="46" y="311"/>
                  </a:lnTo>
                  <a:lnTo>
                    <a:pt x="30" y="289"/>
                  </a:lnTo>
                  <a:lnTo>
                    <a:pt x="23" y="311"/>
                  </a:lnTo>
                  <a:lnTo>
                    <a:pt x="8" y="311"/>
                  </a:lnTo>
                  <a:lnTo>
                    <a:pt x="0" y="213"/>
                  </a:lnTo>
                  <a:lnTo>
                    <a:pt x="0" y="16"/>
                  </a:lnTo>
                  <a:lnTo>
                    <a:pt x="129" y="0"/>
                  </a:lnTo>
                  <a:lnTo>
                    <a:pt x="167" y="137"/>
                  </a:lnTo>
                  <a:lnTo>
                    <a:pt x="189" y="175"/>
                  </a:lnTo>
                  <a:lnTo>
                    <a:pt x="182" y="198"/>
                  </a:lnTo>
                  <a:lnTo>
                    <a:pt x="182" y="20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31" name="Freeform 541"/>
            <p:cNvSpPr>
              <a:spLocks/>
            </p:cNvSpPr>
            <p:nvPr/>
          </p:nvSpPr>
          <p:spPr bwMode="auto">
            <a:xfrm>
              <a:off x="1552" y="2520"/>
              <a:ext cx="530" cy="471"/>
            </a:xfrm>
            <a:custGeom>
              <a:avLst/>
              <a:gdLst>
                <a:gd name="T0" fmla="*/ 0 w 530"/>
                <a:gd name="T1" fmla="*/ 266 h 471"/>
                <a:gd name="T2" fmla="*/ 0 w 530"/>
                <a:gd name="T3" fmla="*/ 273 h 471"/>
                <a:gd name="T4" fmla="*/ 30 w 530"/>
                <a:gd name="T5" fmla="*/ 296 h 471"/>
                <a:gd name="T6" fmla="*/ 23 w 530"/>
                <a:gd name="T7" fmla="*/ 327 h 471"/>
                <a:gd name="T8" fmla="*/ 45 w 530"/>
                <a:gd name="T9" fmla="*/ 311 h 471"/>
                <a:gd name="T10" fmla="*/ 45 w 530"/>
                <a:gd name="T11" fmla="*/ 364 h 471"/>
                <a:gd name="T12" fmla="*/ 83 w 530"/>
                <a:gd name="T13" fmla="*/ 372 h 471"/>
                <a:gd name="T14" fmla="*/ 98 w 530"/>
                <a:gd name="T15" fmla="*/ 372 h 471"/>
                <a:gd name="T16" fmla="*/ 98 w 530"/>
                <a:gd name="T17" fmla="*/ 410 h 471"/>
                <a:gd name="T18" fmla="*/ 60 w 530"/>
                <a:gd name="T19" fmla="*/ 448 h 471"/>
                <a:gd name="T20" fmla="*/ 7 w 530"/>
                <a:gd name="T21" fmla="*/ 471 h 471"/>
                <a:gd name="T22" fmla="*/ 68 w 530"/>
                <a:gd name="T23" fmla="*/ 455 h 471"/>
                <a:gd name="T24" fmla="*/ 83 w 530"/>
                <a:gd name="T25" fmla="*/ 433 h 471"/>
                <a:gd name="T26" fmla="*/ 159 w 530"/>
                <a:gd name="T27" fmla="*/ 387 h 471"/>
                <a:gd name="T28" fmla="*/ 159 w 530"/>
                <a:gd name="T29" fmla="*/ 349 h 471"/>
                <a:gd name="T30" fmla="*/ 204 w 530"/>
                <a:gd name="T31" fmla="*/ 266 h 471"/>
                <a:gd name="T32" fmla="*/ 219 w 530"/>
                <a:gd name="T33" fmla="*/ 289 h 471"/>
                <a:gd name="T34" fmla="*/ 227 w 530"/>
                <a:gd name="T35" fmla="*/ 304 h 471"/>
                <a:gd name="T36" fmla="*/ 189 w 530"/>
                <a:gd name="T37" fmla="*/ 357 h 471"/>
                <a:gd name="T38" fmla="*/ 242 w 530"/>
                <a:gd name="T39" fmla="*/ 289 h 471"/>
                <a:gd name="T40" fmla="*/ 265 w 530"/>
                <a:gd name="T41" fmla="*/ 296 h 471"/>
                <a:gd name="T42" fmla="*/ 295 w 530"/>
                <a:gd name="T43" fmla="*/ 319 h 471"/>
                <a:gd name="T44" fmla="*/ 356 w 530"/>
                <a:gd name="T45" fmla="*/ 311 h 471"/>
                <a:gd name="T46" fmla="*/ 356 w 530"/>
                <a:gd name="T47" fmla="*/ 327 h 471"/>
                <a:gd name="T48" fmla="*/ 378 w 530"/>
                <a:gd name="T49" fmla="*/ 319 h 471"/>
                <a:gd name="T50" fmla="*/ 408 w 530"/>
                <a:gd name="T51" fmla="*/ 349 h 471"/>
                <a:gd name="T52" fmla="*/ 401 w 530"/>
                <a:gd name="T53" fmla="*/ 327 h 471"/>
                <a:gd name="T54" fmla="*/ 416 w 530"/>
                <a:gd name="T55" fmla="*/ 311 h 471"/>
                <a:gd name="T56" fmla="*/ 461 w 530"/>
                <a:gd name="T57" fmla="*/ 364 h 471"/>
                <a:gd name="T58" fmla="*/ 492 w 530"/>
                <a:gd name="T59" fmla="*/ 402 h 471"/>
                <a:gd name="T60" fmla="*/ 522 w 530"/>
                <a:gd name="T61" fmla="*/ 418 h 471"/>
                <a:gd name="T62" fmla="*/ 522 w 530"/>
                <a:gd name="T63" fmla="*/ 387 h 471"/>
                <a:gd name="T64" fmla="*/ 416 w 530"/>
                <a:gd name="T65" fmla="*/ 304 h 471"/>
                <a:gd name="T66" fmla="*/ 386 w 530"/>
                <a:gd name="T67" fmla="*/ 311 h 471"/>
                <a:gd name="T68" fmla="*/ 363 w 530"/>
                <a:gd name="T69" fmla="*/ 304 h 471"/>
                <a:gd name="T70" fmla="*/ 287 w 530"/>
                <a:gd name="T71" fmla="*/ 31 h 471"/>
                <a:gd name="T72" fmla="*/ 151 w 530"/>
                <a:gd name="T73" fmla="*/ 0 h 471"/>
                <a:gd name="T74" fmla="*/ 136 w 530"/>
                <a:gd name="T75" fmla="*/ 0 h 471"/>
                <a:gd name="T76" fmla="*/ 106 w 530"/>
                <a:gd name="T77" fmla="*/ 23 h 471"/>
                <a:gd name="T78" fmla="*/ 91 w 530"/>
                <a:gd name="T79" fmla="*/ 23 h 471"/>
                <a:gd name="T80" fmla="*/ 83 w 530"/>
                <a:gd name="T81" fmla="*/ 31 h 471"/>
                <a:gd name="T82" fmla="*/ 38 w 530"/>
                <a:gd name="T83" fmla="*/ 53 h 471"/>
                <a:gd name="T84" fmla="*/ 60 w 530"/>
                <a:gd name="T85" fmla="*/ 114 h 471"/>
                <a:gd name="T86" fmla="*/ 75 w 530"/>
                <a:gd name="T87" fmla="*/ 129 h 471"/>
                <a:gd name="T88" fmla="*/ 75 w 530"/>
                <a:gd name="T89" fmla="*/ 152 h 471"/>
                <a:gd name="T90" fmla="*/ 0 w 530"/>
                <a:gd name="T91" fmla="*/ 144 h 471"/>
                <a:gd name="T92" fmla="*/ 15 w 530"/>
                <a:gd name="T93" fmla="*/ 160 h 471"/>
                <a:gd name="T94" fmla="*/ 53 w 530"/>
                <a:gd name="T95" fmla="*/ 182 h 471"/>
                <a:gd name="T96" fmla="*/ 83 w 530"/>
                <a:gd name="T97" fmla="*/ 182 h 471"/>
                <a:gd name="T98" fmla="*/ 38 w 530"/>
                <a:gd name="T99" fmla="*/ 235 h 4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30" h="471">
                  <a:moveTo>
                    <a:pt x="38" y="235"/>
                  </a:moveTo>
                  <a:lnTo>
                    <a:pt x="0" y="266"/>
                  </a:lnTo>
                  <a:lnTo>
                    <a:pt x="15" y="266"/>
                  </a:lnTo>
                  <a:lnTo>
                    <a:pt x="0" y="273"/>
                  </a:lnTo>
                  <a:lnTo>
                    <a:pt x="7" y="289"/>
                  </a:lnTo>
                  <a:lnTo>
                    <a:pt x="30" y="296"/>
                  </a:lnTo>
                  <a:lnTo>
                    <a:pt x="15" y="311"/>
                  </a:lnTo>
                  <a:lnTo>
                    <a:pt x="23" y="327"/>
                  </a:lnTo>
                  <a:lnTo>
                    <a:pt x="30" y="334"/>
                  </a:lnTo>
                  <a:lnTo>
                    <a:pt x="45" y="311"/>
                  </a:lnTo>
                  <a:lnTo>
                    <a:pt x="53" y="349"/>
                  </a:lnTo>
                  <a:lnTo>
                    <a:pt x="45" y="364"/>
                  </a:lnTo>
                  <a:lnTo>
                    <a:pt x="68" y="349"/>
                  </a:lnTo>
                  <a:lnTo>
                    <a:pt x="83" y="372"/>
                  </a:lnTo>
                  <a:lnTo>
                    <a:pt x="91" y="357"/>
                  </a:lnTo>
                  <a:lnTo>
                    <a:pt x="98" y="372"/>
                  </a:lnTo>
                  <a:lnTo>
                    <a:pt x="121" y="357"/>
                  </a:lnTo>
                  <a:lnTo>
                    <a:pt x="98" y="410"/>
                  </a:lnTo>
                  <a:lnTo>
                    <a:pt x="60" y="433"/>
                  </a:lnTo>
                  <a:lnTo>
                    <a:pt x="60" y="448"/>
                  </a:lnTo>
                  <a:lnTo>
                    <a:pt x="38" y="440"/>
                  </a:lnTo>
                  <a:lnTo>
                    <a:pt x="7" y="471"/>
                  </a:lnTo>
                  <a:lnTo>
                    <a:pt x="38" y="448"/>
                  </a:lnTo>
                  <a:lnTo>
                    <a:pt x="68" y="455"/>
                  </a:lnTo>
                  <a:lnTo>
                    <a:pt x="83" y="448"/>
                  </a:lnTo>
                  <a:lnTo>
                    <a:pt x="83" y="433"/>
                  </a:lnTo>
                  <a:lnTo>
                    <a:pt x="98" y="433"/>
                  </a:lnTo>
                  <a:lnTo>
                    <a:pt x="159" y="387"/>
                  </a:lnTo>
                  <a:lnTo>
                    <a:pt x="166" y="364"/>
                  </a:lnTo>
                  <a:lnTo>
                    <a:pt x="159" y="349"/>
                  </a:lnTo>
                  <a:lnTo>
                    <a:pt x="204" y="296"/>
                  </a:lnTo>
                  <a:lnTo>
                    <a:pt x="204" y="266"/>
                  </a:lnTo>
                  <a:lnTo>
                    <a:pt x="204" y="296"/>
                  </a:lnTo>
                  <a:lnTo>
                    <a:pt x="219" y="289"/>
                  </a:lnTo>
                  <a:lnTo>
                    <a:pt x="212" y="296"/>
                  </a:lnTo>
                  <a:lnTo>
                    <a:pt x="227" y="304"/>
                  </a:lnTo>
                  <a:lnTo>
                    <a:pt x="197" y="311"/>
                  </a:lnTo>
                  <a:lnTo>
                    <a:pt x="189" y="357"/>
                  </a:lnTo>
                  <a:lnTo>
                    <a:pt x="234" y="327"/>
                  </a:lnTo>
                  <a:lnTo>
                    <a:pt x="242" y="289"/>
                  </a:lnTo>
                  <a:lnTo>
                    <a:pt x="242" y="304"/>
                  </a:lnTo>
                  <a:lnTo>
                    <a:pt x="265" y="296"/>
                  </a:lnTo>
                  <a:lnTo>
                    <a:pt x="257" y="304"/>
                  </a:lnTo>
                  <a:lnTo>
                    <a:pt x="295" y="319"/>
                  </a:lnTo>
                  <a:lnTo>
                    <a:pt x="348" y="319"/>
                  </a:lnTo>
                  <a:lnTo>
                    <a:pt x="356" y="311"/>
                  </a:lnTo>
                  <a:lnTo>
                    <a:pt x="363" y="311"/>
                  </a:lnTo>
                  <a:lnTo>
                    <a:pt x="356" y="327"/>
                  </a:lnTo>
                  <a:lnTo>
                    <a:pt x="378" y="334"/>
                  </a:lnTo>
                  <a:lnTo>
                    <a:pt x="378" y="319"/>
                  </a:lnTo>
                  <a:lnTo>
                    <a:pt x="378" y="334"/>
                  </a:lnTo>
                  <a:lnTo>
                    <a:pt x="408" y="349"/>
                  </a:lnTo>
                  <a:lnTo>
                    <a:pt x="416" y="342"/>
                  </a:lnTo>
                  <a:lnTo>
                    <a:pt x="401" y="327"/>
                  </a:lnTo>
                  <a:lnTo>
                    <a:pt x="431" y="342"/>
                  </a:lnTo>
                  <a:lnTo>
                    <a:pt x="416" y="311"/>
                  </a:lnTo>
                  <a:lnTo>
                    <a:pt x="431" y="342"/>
                  </a:lnTo>
                  <a:lnTo>
                    <a:pt x="461" y="364"/>
                  </a:lnTo>
                  <a:lnTo>
                    <a:pt x="499" y="387"/>
                  </a:lnTo>
                  <a:lnTo>
                    <a:pt x="492" y="402"/>
                  </a:lnTo>
                  <a:lnTo>
                    <a:pt x="507" y="387"/>
                  </a:lnTo>
                  <a:lnTo>
                    <a:pt x="522" y="418"/>
                  </a:lnTo>
                  <a:lnTo>
                    <a:pt x="530" y="410"/>
                  </a:lnTo>
                  <a:lnTo>
                    <a:pt x="522" y="387"/>
                  </a:lnTo>
                  <a:lnTo>
                    <a:pt x="492" y="380"/>
                  </a:lnTo>
                  <a:lnTo>
                    <a:pt x="416" y="304"/>
                  </a:lnTo>
                  <a:lnTo>
                    <a:pt x="393" y="334"/>
                  </a:lnTo>
                  <a:lnTo>
                    <a:pt x="386" y="311"/>
                  </a:lnTo>
                  <a:lnTo>
                    <a:pt x="371" y="319"/>
                  </a:lnTo>
                  <a:lnTo>
                    <a:pt x="363" y="304"/>
                  </a:lnTo>
                  <a:lnTo>
                    <a:pt x="340" y="304"/>
                  </a:lnTo>
                  <a:lnTo>
                    <a:pt x="287" y="31"/>
                  </a:lnTo>
                  <a:lnTo>
                    <a:pt x="181" y="23"/>
                  </a:lnTo>
                  <a:lnTo>
                    <a:pt x="151" y="0"/>
                  </a:lnTo>
                  <a:lnTo>
                    <a:pt x="151" y="16"/>
                  </a:lnTo>
                  <a:lnTo>
                    <a:pt x="136" y="0"/>
                  </a:lnTo>
                  <a:lnTo>
                    <a:pt x="106" y="8"/>
                  </a:lnTo>
                  <a:lnTo>
                    <a:pt x="106" y="23"/>
                  </a:lnTo>
                  <a:lnTo>
                    <a:pt x="106" y="16"/>
                  </a:lnTo>
                  <a:lnTo>
                    <a:pt x="91" y="23"/>
                  </a:lnTo>
                  <a:lnTo>
                    <a:pt x="91" y="31"/>
                  </a:lnTo>
                  <a:lnTo>
                    <a:pt x="83" y="31"/>
                  </a:lnTo>
                  <a:lnTo>
                    <a:pt x="60" y="53"/>
                  </a:lnTo>
                  <a:lnTo>
                    <a:pt x="38" y="53"/>
                  </a:lnTo>
                  <a:lnTo>
                    <a:pt x="30" y="69"/>
                  </a:lnTo>
                  <a:lnTo>
                    <a:pt x="60" y="114"/>
                  </a:lnTo>
                  <a:lnTo>
                    <a:pt x="98" y="137"/>
                  </a:lnTo>
                  <a:lnTo>
                    <a:pt x="75" y="129"/>
                  </a:lnTo>
                  <a:lnTo>
                    <a:pt x="83" y="144"/>
                  </a:lnTo>
                  <a:lnTo>
                    <a:pt x="75" y="152"/>
                  </a:lnTo>
                  <a:lnTo>
                    <a:pt x="45" y="122"/>
                  </a:lnTo>
                  <a:lnTo>
                    <a:pt x="0" y="144"/>
                  </a:lnTo>
                  <a:lnTo>
                    <a:pt x="23" y="160"/>
                  </a:lnTo>
                  <a:lnTo>
                    <a:pt x="15" y="160"/>
                  </a:lnTo>
                  <a:lnTo>
                    <a:pt x="15" y="182"/>
                  </a:lnTo>
                  <a:lnTo>
                    <a:pt x="53" y="182"/>
                  </a:lnTo>
                  <a:lnTo>
                    <a:pt x="60" y="198"/>
                  </a:lnTo>
                  <a:lnTo>
                    <a:pt x="83" y="182"/>
                  </a:lnTo>
                  <a:lnTo>
                    <a:pt x="75" y="220"/>
                  </a:lnTo>
                  <a:lnTo>
                    <a:pt x="38" y="235"/>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32" name="Freeform 542"/>
            <p:cNvSpPr>
              <a:spLocks/>
            </p:cNvSpPr>
            <p:nvPr/>
          </p:nvSpPr>
          <p:spPr bwMode="auto">
            <a:xfrm>
              <a:off x="1552" y="2520"/>
              <a:ext cx="530" cy="471"/>
            </a:xfrm>
            <a:custGeom>
              <a:avLst/>
              <a:gdLst>
                <a:gd name="T0" fmla="*/ 0 w 530"/>
                <a:gd name="T1" fmla="*/ 266 h 471"/>
                <a:gd name="T2" fmla="*/ 0 w 530"/>
                <a:gd name="T3" fmla="*/ 273 h 471"/>
                <a:gd name="T4" fmla="*/ 30 w 530"/>
                <a:gd name="T5" fmla="*/ 296 h 471"/>
                <a:gd name="T6" fmla="*/ 23 w 530"/>
                <a:gd name="T7" fmla="*/ 327 h 471"/>
                <a:gd name="T8" fmla="*/ 45 w 530"/>
                <a:gd name="T9" fmla="*/ 311 h 471"/>
                <a:gd name="T10" fmla="*/ 45 w 530"/>
                <a:gd name="T11" fmla="*/ 364 h 471"/>
                <a:gd name="T12" fmla="*/ 83 w 530"/>
                <a:gd name="T13" fmla="*/ 372 h 471"/>
                <a:gd name="T14" fmla="*/ 98 w 530"/>
                <a:gd name="T15" fmla="*/ 372 h 471"/>
                <a:gd name="T16" fmla="*/ 98 w 530"/>
                <a:gd name="T17" fmla="*/ 410 h 471"/>
                <a:gd name="T18" fmla="*/ 60 w 530"/>
                <a:gd name="T19" fmla="*/ 448 h 471"/>
                <a:gd name="T20" fmla="*/ 7 w 530"/>
                <a:gd name="T21" fmla="*/ 471 h 471"/>
                <a:gd name="T22" fmla="*/ 68 w 530"/>
                <a:gd name="T23" fmla="*/ 455 h 471"/>
                <a:gd name="T24" fmla="*/ 83 w 530"/>
                <a:gd name="T25" fmla="*/ 433 h 471"/>
                <a:gd name="T26" fmla="*/ 159 w 530"/>
                <a:gd name="T27" fmla="*/ 387 h 471"/>
                <a:gd name="T28" fmla="*/ 159 w 530"/>
                <a:gd name="T29" fmla="*/ 349 h 471"/>
                <a:gd name="T30" fmla="*/ 204 w 530"/>
                <a:gd name="T31" fmla="*/ 266 h 471"/>
                <a:gd name="T32" fmla="*/ 219 w 530"/>
                <a:gd name="T33" fmla="*/ 289 h 471"/>
                <a:gd name="T34" fmla="*/ 227 w 530"/>
                <a:gd name="T35" fmla="*/ 304 h 471"/>
                <a:gd name="T36" fmla="*/ 189 w 530"/>
                <a:gd name="T37" fmla="*/ 357 h 471"/>
                <a:gd name="T38" fmla="*/ 242 w 530"/>
                <a:gd name="T39" fmla="*/ 289 h 471"/>
                <a:gd name="T40" fmla="*/ 265 w 530"/>
                <a:gd name="T41" fmla="*/ 296 h 471"/>
                <a:gd name="T42" fmla="*/ 295 w 530"/>
                <a:gd name="T43" fmla="*/ 319 h 471"/>
                <a:gd name="T44" fmla="*/ 356 w 530"/>
                <a:gd name="T45" fmla="*/ 311 h 471"/>
                <a:gd name="T46" fmla="*/ 356 w 530"/>
                <a:gd name="T47" fmla="*/ 327 h 471"/>
                <a:gd name="T48" fmla="*/ 378 w 530"/>
                <a:gd name="T49" fmla="*/ 319 h 471"/>
                <a:gd name="T50" fmla="*/ 408 w 530"/>
                <a:gd name="T51" fmla="*/ 349 h 471"/>
                <a:gd name="T52" fmla="*/ 401 w 530"/>
                <a:gd name="T53" fmla="*/ 327 h 471"/>
                <a:gd name="T54" fmla="*/ 416 w 530"/>
                <a:gd name="T55" fmla="*/ 311 h 471"/>
                <a:gd name="T56" fmla="*/ 461 w 530"/>
                <a:gd name="T57" fmla="*/ 364 h 471"/>
                <a:gd name="T58" fmla="*/ 492 w 530"/>
                <a:gd name="T59" fmla="*/ 402 h 471"/>
                <a:gd name="T60" fmla="*/ 522 w 530"/>
                <a:gd name="T61" fmla="*/ 418 h 471"/>
                <a:gd name="T62" fmla="*/ 522 w 530"/>
                <a:gd name="T63" fmla="*/ 387 h 471"/>
                <a:gd name="T64" fmla="*/ 416 w 530"/>
                <a:gd name="T65" fmla="*/ 304 h 471"/>
                <a:gd name="T66" fmla="*/ 386 w 530"/>
                <a:gd name="T67" fmla="*/ 311 h 471"/>
                <a:gd name="T68" fmla="*/ 363 w 530"/>
                <a:gd name="T69" fmla="*/ 304 h 471"/>
                <a:gd name="T70" fmla="*/ 287 w 530"/>
                <a:gd name="T71" fmla="*/ 31 h 471"/>
                <a:gd name="T72" fmla="*/ 151 w 530"/>
                <a:gd name="T73" fmla="*/ 0 h 471"/>
                <a:gd name="T74" fmla="*/ 136 w 530"/>
                <a:gd name="T75" fmla="*/ 0 h 471"/>
                <a:gd name="T76" fmla="*/ 106 w 530"/>
                <a:gd name="T77" fmla="*/ 23 h 471"/>
                <a:gd name="T78" fmla="*/ 91 w 530"/>
                <a:gd name="T79" fmla="*/ 23 h 471"/>
                <a:gd name="T80" fmla="*/ 83 w 530"/>
                <a:gd name="T81" fmla="*/ 31 h 471"/>
                <a:gd name="T82" fmla="*/ 38 w 530"/>
                <a:gd name="T83" fmla="*/ 53 h 471"/>
                <a:gd name="T84" fmla="*/ 60 w 530"/>
                <a:gd name="T85" fmla="*/ 114 h 471"/>
                <a:gd name="T86" fmla="*/ 75 w 530"/>
                <a:gd name="T87" fmla="*/ 129 h 471"/>
                <a:gd name="T88" fmla="*/ 75 w 530"/>
                <a:gd name="T89" fmla="*/ 152 h 471"/>
                <a:gd name="T90" fmla="*/ 0 w 530"/>
                <a:gd name="T91" fmla="*/ 144 h 471"/>
                <a:gd name="T92" fmla="*/ 15 w 530"/>
                <a:gd name="T93" fmla="*/ 160 h 471"/>
                <a:gd name="T94" fmla="*/ 53 w 530"/>
                <a:gd name="T95" fmla="*/ 182 h 471"/>
                <a:gd name="T96" fmla="*/ 83 w 530"/>
                <a:gd name="T97" fmla="*/ 182 h 471"/>
                <a:gd name="T98" fmla="*/ 38 w 530"/>
                <a:gd name="T99" fmla="*/ 235 h 4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30" h="471">
                  <a:moveTo>
                    <a:pt x="38" y="235"/>
                  </a:moveTo>
                  <a:lnTo>
                    <a:pt x="0" y="266"/>
                  </a:lnTo>
                  <a:lnTo>
                    <a:pt x="15" y="266"/>
                  </a:lnTo>
                  <a:lnTo>
                    <a:pt x="0" y="273"/>
                  </a:lnTo>
                  <a:lnTo>
                    <a:pt x="7" y="289"/>
                  </a:lnTo>
                  <a:lnTo>
                    <a:pt x="30" y="296"/>
                  </a:lnTo>
                  <a:lnTo>
                    <a:pt x="15" y="311"/>
                  </a:lnTo>
                  <a:lnTo>
                    <a:pt x="23" y="327"/>
                  </a:lnTo>
                  <a:lnTo>
                    <a:pt x="30" y="334"/>
                  </a:lnTo>
                  <a:lnTo>
                    <a:pt x="45" y="311"/>
                  </a:lnTo>
                  <a:lnTo>
                    <a:pt x="53" y="349"/>
                  </a:lnTo>
                  <a:lnTo>
                    <a:pt x="45" y="364"/>
                  </a:lnTo>
                  <a:lnTo>
                    <a:pt x="68" y="349"/>
                  </a:lnTo>
                  <a:lnTo>
                    <a:pt x="83" y="372"/>
                  </a:lnTo>
                  <a:lnTo>
                    <a:pt x="91" y="357"/>
                  </a:lnTo>
                  <a:lnTo>
                    <a:pt x="98" y="372"/>
                  </a:lnTo>
                  <a:lnTo>
                    <a:pt x="121" y="357"/>
                  </a:lnTo>
                  <a:lnTo>
                    <a:pt x="98" y="410"/>
                  </a:lnTo>
                  <a:lnTo>
                    <a:pt x="60" y="433"/>
                  </a:lnTo>
                  <a:lnTo>
                    <a:pt x="60" y="448"/>
                  </a:lnTo>
                  <a:lnTo>
                    <a:pt x="38" y="440"/>
                  </a:lnTo>
                  <a:lnTo>
                    <a:pt x="7" y="471"/>
                  </a:lnTo>
                  <a:lnTo>
                    <a:pt x="38" y="448"/>
                  </a:lnTo>
                  <a:lnTo>
                    <a:pt x="68" y="455"/>
                  </a:lnTo>
                  <a:lnTo>
                    <a:pt x="83" y="448"/>
                  </a:lnTo>
                  <a:lnTo>
                    <a:pt x="83" y="433"/>
                  </a:lnTo>
                  <a:lnTo>
                    <a:pt x="98" y="433"/>
                  </a:lnTo>
                  <a:lnTo>
                    <a:pt x="159" y="387"/>
                  </a:lnTo>
                  <a:lnTo>
                    <a:pt x="166" y="364"/>
                  </a:lnTo>
                  <a:lnTo>
                    <a:pt x="159" y="349"/>
                  </a:lnTo>
                  <a:lnTo>
                    <a:pt x="204" y="296"/>
                  </a:lnTo>
                  <a:lnTo>
                    <a:pt x="204" y="266"/>
                  </a:lnTo>
                  <a:lnTo>
                    <a:pt x="204" y="296"/>
                  </a:lnTo>
                  <a:lnTo>
                    <a:pt x="219" y="289"/>
                  </a:lnTo>
                  <a:lnTo>
                    <a:pt x="212" y="296"/>
                  </a:lnTo>
                  <a:lnTo>
                    <a:pt x="227" y="304"/>
                  </a:lnTo>
                  <a:lnTo>
                    <a:pt x="197" y="311"/>
                  </a:lnTo>
                  <a:lnTo>
                    <a:pt x="189" y="357"/>
                  </a:lnTo>
                  <a:lnTo>
                    <a:pt x="234" y="327"/>
                  </a:lnTo>
                  <a:lnTo>
                    <a:pt x="242" y="289"/>
                  </a:lnTo>
                  <a:lnTo>
                    <a:pt x="242" y="304"/>
                  </a:lnTo>
                  <a:lnTo>
                    <a:pt x="265" y="296"/>
                  </a:lnTo>
                  <a:lnTo>
                    <a:pt x="257" y="304"/>
                  </a:lnTo>
                  <a:lnTo>
                    <a:pt x="295" y="319"/>
                  </a:lnTo>
                  <a:lnTo>
                    <a:pt x="348" y="319"/>
                  </a:lnTo>
                  <a:lnTo>
                    <a:pt x="356" y="311"/>
                  </a:lnTo>
                  <a:lnTo>
                    <a:pt x="363" y="311"/>
                  </a:lnTo>
                  <a:lnTo>
                    <a:pt x="356" y="327"/>
                  </a:lnTo>
                  <a:lnTo>
                    <a:pt x="378" y="334"/>
                  </a:lnTo>
                  <a:lnTo>
                    <a:pt x="378" y="319"/>
                  </a:lnTo>
                  <a:lnTo>
                    <a:pt x="378" y="334"/>
                  </a:lnTo>
                  <a:lnTo>
                    <a:pt x="408" y="349"/>
                  </a:lnTo>
                  <a:lnTo>
                    <a:pt x="416" y="342"/>
                  </a:lnTo>
                  <a:lnTo>
                    <a:pt x="401" y="327"/>
                  </a:lnTo>
                  <a:lnTo>
                    <a:pt x="431" y="342"/>
                  </a:lnTo>
                  <a:lnTo>
                    <a:pt x="416" y="311"/>
                  </a:lnTo>
                  <a:lnTo>
                    <a:pt x="431" y="342"/>
                  </a:lnTo>
                  <a:lnTo>
                    <a:pt x="461" y="364"/>
                  </a:lnTo>
                  <a:lnTo>
                    <a:pt x="499" y="387"/>
                  </a:lnTo>
                  <a:lnTo>
                    <a:pt x="492" y="402"/>
                  </a:lnTo>
                  <a:lnTo>
                    <a:pt x="507" y="387"/>
                  </a:lnTo>
                  <a:lnTo>
                    <a:pt x="522" y="418"/>
                  </a:lnTo>
                  <a:lnTo>
                    <a:pt x="530" y="410"/>
                  </a:lnTo>
                  <a:lnTo>
                    <a:pt x="522" y="387"/>
                  </a:lnTo>
                  <a:lnTo>
                    <a:pt x="492" y="380"/>
                  </a:lnTo>
                  <a:lnTo>
                    <a:pt x="416" y="304"/>
                  </a:lnTo>
                  <a:lnTo>
                    <a:pt x="393" y="334"/>
                  </a:lnTo>
                  <a:lnTo>
                    <a:pt x="386" y="311"/>
                  </a:lnTo>
                  <a:lnTo>
                    <a:pt x="371" y="319"/>
                  </a:lnTo>
                  <a:lnTo>
                    <a:pt x="363" y="304"/>
                  </a:lnTo>
                  <a:lnTo>
                    <a:pt x="340" y="304"/>
                  </a:lnTo>
                  <a:lnTo>
                    <a:pt x="287" y="31"/>
                  </a:lnTo>
                  <a:lnTo>
                    <a:pt x="181" y="23"/>
                  </a:lnTo>
                  <a:lnTo>
                    <a:pt x="151" y="0"/>
                  </a:lnTo>
                  <a:lnTo>
                    <a:pt x="151" y="16"/>
                  </a:lnTo>
                  <a:lnTo>
                    <a:pt x="136" y="0"/>
                  </a:lnTo>
                  <a:lnTo>
                    <a:pt x="106" y="8"/>
                  </a:lnTo>
                  <a:lnTo>
                    <a:pt x="106" y="23"/>
                  </a:lnTo>
                  <a:lnTo>
                    <a:pt x="106" y="16"/>
                  </a:lnTo>
                  <a:lnTo>
                    <a:pt x="91" y="23"/>
                  </a:lnTo>
                  <a:lnTo>
                    <a:pt x="91" y="31"/>
                  </a:lnTo>
                  <a:lnTo>
                    <a:pt x="83" y="31"/>
                  </a:lnTo>
                  <a:lnTo>
                    <a:pt x="60" y="53"/>
                  </a:lnTo>
                  <a:lnTo>
                    <a:pt x="38" y="53"/>
                  </a:lnTo>
                  <a:lnTo>
                    <a:pt x="30" y="69"/>
                  </a:lnTo>
                  <a:lnTo>
                    <a:pt x="60" y="114"/>
                  </a:lnTo>
                  <a:lnTo>
                    <a:pt x="98" y="137"/>
                  </a:lnTo>
                  <a:lnTo>
                    <a:pt x="75" y="129"/>
                  </a:lnTo>
                  <a:lnTo>
                    <a:pt x="83" y="144"/>
                  </a:lnTo>
                  <a:lnTo>
                    <a:pt x="75" y="152"/>
                  </a:lnTo>
                  <a:lnTo>
                    <a:pt x="45" y="122"/>
                  </a:lnTo>
                  <a:lnTo>
                    <a:pt x="0" y="144"/>
                  </a:lnTo>
                  <a:lnTo>
                    <a:pt x="23" y="160"/>
                  </a:lnTo>
                  <a:lnTo>
                    <a:pt x="15" y="160"/>
                  </a:lnTo>
                  <a:lnTo>
                    <a:pt x="15" y="182"/>
                  </a:lnTo>
                  <a:lnTo>
                    <a:pt x="53" y="182"/>
                  </a:lnTo>
                  <a:lnTo>
                    <a:pt x="60" y="198"/>
                  </a:lnTo>
                  <a:lnTo>
                    <a:pt x="83" y="182"/>
                  </a:lnTo>
                  <a:lnTo>
                    <a:pt x="75" y="220"/>
                  </a:lnTo>
                  <a:lnTo>
                    <a:pt x="38" y="235"/>
                  </a:lnTo>
                  <a:lnTo>
                    <a:pt x="38" y="24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33" name="Freeform 543"/>
            <p:cNvSpPr>
              <a:spLocks/>
            </p:cNvSpPr>
            <p:nvPr/>
          </p:nvSpPr>
          <p:spPr bwMode="auto">
            <a:xfrm>
              <a:off x="1900" y="2171"/>
              <a:ext cx="348" cy="402"/>
            </a:xfrm>
            <a:custGeom>
              <a:avLst/>
              <a:gdLst>
                <a:gd name="T0" fmla="*/ 348 w 348"/>
                <a:gd name="T1" fmla="*/ 38 h 402"/>
                <a:gd name="T2" fmla="*/ 98 w 348"/>
                <a:gd name="T3" fmla="*/ 0 h 402"/>
                <a:gd name="T4" fmla="*/ 83 w 348"/>
                <a:gd name="T5" fmla="*/ 61 h 402"/>
                <a:gd name="T6" fmla="*/ 68 w 348"/>
                <a:gd name="T7" fmla="*/ 46 h 402"/>
                <a:gd name="T8" fmla="*/ 53 w 348"/>
                <a:gd name="T9" fmla="*/ 46 h 402"/>
                <a:gd name="T10" fmla="*/ 45 w 348"/>
                <a:gd name="T11" fmla="*/ 114 h 402"/>
                <a:gd name="T12" fmla="*/ 60 w 348"/>
                <a:gd name="T13" fmla="*/ 167 h 402"/>
                <a:gd name="T14" fmla="*/ 38 w 348"/>
                <a:gd name="T15" fmla="*/ 182 h 402"/>
                <a:gd name="T16" fmla="*/ 30 w 348"/>
                <a:gd name="T17" fmla="*/ 213 h 402"/>
                <a:gd name="T18" fmla="*/ 15 w 348"/>
                <a:gd name="T19" fmla="*/ 220 h 402"/>
                <a:gd name="T20" fmla="*/ 23 w 348"/>
                <a:gd name="T21" fmla="*/ 258 h 402"/>
                <a:gd name="T22" fmla="*/ 8 w 348"/>
                <a:gd name="T23" fmla="*/ 258 h 402"/>
                <a:gd name="T24" fmla="*/ 0 w 348"/>
                <a:gd name="T25" fmla="*/ 273 h 402"/>
                <a:gd name="T26" fmla="*/ 189 w 348"/>
                <a:gd name="T27" fmla="*/ 380 h 402"/>
                <a:gd name="T28" fmla="*/ 295 w 348"/>
                <a:gd name="T29" fmla="*/ 402 h 402"/>
                <a:gd name="T30" fmla="*/ 348 w 348"/>
                <a:gd name="T31" fmla="*/ 38 h 4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8" h="402">
                  <a:moveTo>
                    <a:pt x="348" y="38"/>
                  </a:moveTo>
                  <a:lnTo>
                    <a:pt x="98" y="0"/>
                  </a:lnTo>
                  <a:lnTo>
                    <a:pt x="83" y="61"/>
                  </a:lnTo>
                  <a:lnTo>
                    <a:pt x="68" y="46"/>
                  </a:lnTo>
                  <a:lnTo>
                    <a:pt x="53" y="46"/>
                  </a:lnTo>
                  <a:lnTo>
                    <a:pt x="45" y="114"/>
                  </a:lnTo>
                  <a:lnTo>
                    <a:pt x="60" y="167"/>
                  </a:lnTo>
                  <a:lnTo>
                    <a:pt x="38" y="182"/>
                  </a:lnTo>
                  <a:lnTo>
                    <a:pt x="30" y="213"/>
                  </a:lnTo>
                  <a:lnTo>
                    <a:pt x="15" y="220"/>
                  </a:lnTo>
                  <a:lnTo>
                    <a:pt x="23" y="258"/>
                  </a:lnTo>
                  <a:lnTo>
                    <a:pt x="8" y="258"/>
                  </a:lnTo>
                  <a:lnTo>
                    <a:pt x="0" y="273"/>
                  </a:lnTo>
                  <a:lnTo>
                    <a:pt x="189" y="380"/>
                  </a:lnTo>
                  <a:lnTo>
                    <a:pt x="295" y="402"/>
                  </a:lnTo>
                  <a:lnTo>
                    <a:pt x="348" y="38"/>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34" name="Freeform 544"/>
            <p:cNvSpPr>
              <a:spLocks/>
            </p:cNvSpPr>
            <p:nvPr/>
          </p:nvSpPr>
          <p:spPr bwMode="auto">
            <a:xfrm>
              <a:off x="1900" y="2171"/>
              <a:ext cx="348" cy="402"/>
            </a:xfrm>
            <a:custGeom>
              <a:avLst/>
              <a:gdLst>
                <a:gd name="T0" fmla="*/ 348 w 348"/>
                <a:gd name="T1" fmla="*/ 38 h 402"/>
                <a:gd name="T2" fmla="*/ 98 w 348"/>
                <a:gd name="T3" fmla="*/ 0 h 402"/>
                <a:gd name="T4" fmla="*/ 83 w 348"/>
                <a:gd name="T5" fmla="*/ 61 h 402"/>
                <a:gd name="T6" fmla="*/ 68 w 348"/>
                <a:gd name="T7" fmla="*/ 46 h 402"/>
                <a:gd name="T8" fmla="*/ 53 w 348"/>
                <a:gd name="T9" fmla="*/ 46 h 402"/>
                <a:gd name="T10" fmla="*/ 45 w 348"/>
                <a:gd name="T11" fmla="*/ 114 h 402"/>
                <a:gd name="T12" fmla="*/ 60 w 348"/>
                <a:gd name="T13" fmla="*/ 167 h 402"/>
                <a:gd name="T14" fmla="*/ 38 w 348"/>
                <a:gd name="T15" fmla="*/ 182 h 402"/>
                <a:gd name="T16" fmla="*/ 30 w 348"/>
                <a:gd name="T17" fmla="*/ 213 h 402"/>
                <a:gd name="T18" fmla="*/ 15 w 348"/>
                <a:gd name="T19" fmla="*/ 220 h 402"/>
                <a:gd name="T20" fmla="*/ 23 w 348"/>
                <a:gd name="T21" fmla="*/ 258 h 402"/>
                <a:gd name="T22" fmla="*/ 8 w 348"/>
                <a:gd name="T23" fmla="*/ 258 h 402"/>
                <a:gd name="T24" fmla="*/ 0 w 348"/>
                <a:gd name="T25" fmla="*/ 273 h 402"/>
                <a:gd name="T26" fmla="*/ 189 w 348"/>
                <a:gd name="T27" fmla="*/ 380 h 402"/>
                <a:gd name="T28" fmla="*/ 295 w 348"/>
                <a:gd name="T29" fmla="*/ 402 h 402"/>
                <a:gd name="T30" fmla="*/ 348 w 348"/>
                <a:gd name="T31" fmla="*/ 38 h 402"/>
                <a:gd name="T32" fmla="*/ 348 w 348"/>
                <a:gd name="T33" fmla="*/ 46 h 4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8" h="402">
                  <a:moveTo>
                    <a:pt x="348" y="38"/>
                  </a:moveTo>
                  <a:lnTo>
                    <a:pt x="98" y="0"/>
                  </a:lnTo>
                  <a:lnTo>
                    <a:pt x="83" y="61"/>
                  </a:lnTo>
                  <a:lnTo>
                    <a:pt x="68" y="46"/>
                  </a:lnTo>
                  <a:lnTo>
                    <a:pt x="53" y="46"/>
                  </a:lnTo>
                  <a:lnTo>
                    <a:pt x="45" y="114"/>
                  </a:lnTo>
                  <a:lnTo>
                    <a:pt x="60" y="167"/>
                  </a:lnTo>
                  <a:lnTo>
                    <a:pt x="38" y="182"/>
                  </a:lnTo>
                  <a:lnTo>
                    <a:pt x="30" y="213"/>
                  </a:lnTo>
                  <a:lnTo>
                    <a:pt x="15" y="220"/>
                  </a:lnTo>
                  <a:lnTo>
                    <a:pt x="23" y="258"/>
                  </a:lnTo>
                  <a:lnTo>
                    <a:pt x="8" y="258"/>
                  </a:lnTo>
                  <a:lnTo>
                    <a:pt x="0" y="273"/>
                  </a:lnTo>
                  <a:lnTo>
                    <a:pt x="189" y="380"/>
                  </a:lnTo>
                  <a:lnTo>
                    <a:pt x="295" y="402"/>
                  </a:lnTo>
                  <a:lnTo>
                    <a:pt x="348" y="38"/>
                  </a:lnTo>
                  <a:lnTo>
                    <a:pt x="348" y="4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35" name="Freeform 545"/>
            <p:cNvSpPr>
              <a:spLocks/>
            </p:cNvSpPr>
            <p:nvPr/>
          </p:nvSpPr>
          <p:spPr bwMode="auto">
            <a:xfrm>
              <a:off x="2975" y="2278"/>
              <a:ext cx="257" cy="235"/>
            </a:xfrm>
            <a:custGeom>
              <a:avLst/>
              <a:gdLst>
                <a:gd name="T0" fmla="*/ 257 w 257"/>
                <a:gd name="T1" fmla="*/ 30 h 235"/>
                <a:gd name="T2" fmla="*/ 219 w 257"/>
                <a:gd name="T3" fmla="*/ 38 h 235"/>
                <a:gd name="T4" fmla="*/ 234 w 257"/>
                <a:gd name="T5" fmla="*/ 15 h 235"/>
                <a:gd name="T6" fmla="*/ 227 w 257"/>
                <a:gd name="T7" fmla="*/ 0 h 235"/>
                <a:gd name="T8" fmla="*/ 196 w 257"/>
                <a:gd name="T9" fmla="*/ 0 h 235"/>
                <a:gd name="T10" fmla="*/ 0 w 257"/>
                <a:gd name="T11" fmla="*/ 7 h 235"/>
                <a:gd name="T12" fmla="*/ 15 w 257"/>
                <a:gd name="T13" fmla="*/ 83 h 235"/>
                <a:gd name="T14" fmla="*/ 15 w 257"/>
                <a:gd name="T15" fmla="*/ 189 h 235"/>
                <a:gd name="T16" fmla="*/ 37 w 257"/>
                <a:gd name="T17" fmla="*/ 197 h 235"/>
                <a:gd name="T18" fmla="*/ 37 w 257"/>
                <a:gd name="T19" fmla="*/ 235 h 235"/>
                <a:gd name="T20" fmla="*/ 189 w 257"/>
                <a:gd name="T21" fmla="*/ 227 h 235"/>
                <a:gd name="T22" fmla="*/ 196 w 257"/>
                <a:gd name="T23" fmla="*/ 212 h 235"/>
                <a:gd name="T24" fmla="*/ 196 w 257"/>
                <a:gd name="T25" fmla="*/ 197 h 235"/>
                <a:gd name="T26" fmla="*/ 181 w 257"/>
                <a:gd name="T27" fmla="*/ 197 h 235"/>
                <a:gd name="T28" fmla="*/ 181 w 257"/>
                <a:gd name="T29" fmla="*/ 182 h 235"/>
                <a:gd name="T30" fmla="*/ 196 w 257"/>
                <a:gd name="T31" fmla="*/ 182 h 235"/>
                <a:gd name="T32" fmla="*/ 189 w 257"/>
                <a:gd name="T33" fmla="*/ 166 h 235"/>
                <a:gd name="T34" fmla="*/ 204 w 257"/>
                <a:gd name="T35" fmla="*/ 151 h 235"/>
                <a:gd name="T36" fmla="*/ 196 w 257"/>
                <a:gd name="T37" fmla="*/ 151 h 235"/>
                <a:gd name="T38" fmla="*/ 219 w 257"/>
                <a:gd name="T39" fmla="*/ 136 h 235"/>
                <a:gd name="T40" fmla="*/ 219 w 257"/>
                <a:gd name="T41" fmla="*/ 113 h 235"/>
                <a:gd name="T42" fmla="*/ 227 w 257"/>
                <a:gd name="T43" fmla="*/ 106 h 235"/>
                <a:gd name="T44" fmla="*/ 227 w 257"/>
                <a:gd name="T45" fmla="*/ 98 h 235"/>
                <a:gd name="T46" fmla="*/ 242 w 257"/>
                <a:gd name="T47" fmla="*/ 91 h 235"/>
                <a:gd name="T48" fmla="*/ 234 w 257"/>
                <a:gd name="T49" fmla="*/ 68 h 235"/>
                <a:gd name="T50" fmla="*/ 249 w 257"/>
                <a:gd name="T51" fmla="*/ 60 h 235"/>
                <a:gd name="T52" fmla="*/ 242 w 257"/>
                <a:gd name="T53" fmla="*/ 53 h 235"/>
                <a:gd name="T54" fmla="*/ 257 w 257"/>
                <a:gd name="T55" fmla="*/ 38 h 235"/>
                <a:gd name="T56" fmla="*/ 257 w 257"/>
                <a:gd name="T57" fmla="*/ 30 h 2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57" h="235">
                  <a:moveTo>
                    <a:pt x="257" y="30"/>
                  </a:moveTo>
                  <a:lnTo>
                    <a:pt x="219" y="38"/>
                  </a:lnTo>
                  <a:lnTo>
                    <a:pt x="234" y="15"/>
                  </a:lnTo>
                  <a:lnTo>
                    <a:pt x="227" y="0"/>
                  </a:lnTo>
                  <a:lnTo>
                    <a:pt x="196" y="0"/>
                  </a:lnTo>
                  <a:lnTo>
                    <a:pt x="0" y="7"/>
                  </a:lnTo>
                  <a:lnTo>
                    <a:pt x="15" y="83"/>
                  </a:lnTo>
                  <a:lnTo>
                    <a:pt x="15" y="189"/>
                  </a:lnTo>
                  <a:lnTo>
                    <a:pt x="37" y="197"/>
                  </a:lnTo>
                  <a:lnTo>
                    <a:pt x="37" y="235"/>
                  </a:lnTo>
                  <a:lnTo>
                    <a:pt x="189" y="227"/>
                  </a:lnTo>
                  <a:lnTo>
                    <a:pt x="196" y="212"/>
                  </a:lnTo>
                  <a:lnTo>
                    <a:pt x="196" y="197"/>
                  </a:lnTo>
                  <a:lnTo>
                    <a:pt x="181" y="197"/>
                  </a:lnTo>
                  <a:lnTo>
                    <a:pt x="181" y="182"/>
                  </a:lnTo>
                  <a:lnTo>
                    <a:pt x="196" y="182"/>
                  </a:lnTo>
                  <a:lnTo>
                    <a:pt x="189" y="166"/>
                  </a:lnTo>
                  <a:lnTo>
                    <a:pt x="204" y="151"/>
                  </a:lnTo>
                  <a:lnTo>
                    <a:pt x="196" y="151"/>
                  </a:lnTo>
                  <a:lnTo>
                    <a:pt x="219" y="136"/>
                  </a:lnTo>
                  <a:lnTo>
                    <a:pt x="219" y="113"/>
                  </a:lnTo>
                  <a:lnTo>
                    <a:pt x="227" y="106"/>
                  </a:lnTo>
                  <a:lnTo>
                    <a:pt x="227" y="98"/>
                  </a:lnTo>
                  <a:lnTo>
                    <a:pt x="242" y="91"/>
                  </a:lnTo>
                  <a:lnTo>
                    <a:pt x="234" y="68"/>
                  </a:lnTo>
                  <a:lnTo>
                    <a:pt x="249" y="60"/>
                  </a:lnTo>
                  <a:lnTo>
                    <a:pt x="242" y="53"/>
                  </a:lnTo>
                  <a:lnTo>
                    <a:pt x="257" y="38"/>
                  </a:lnTo>
                  <a:lnTo>
                    <a:pt x="257" y="3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36" name="Freeform 546"/>
            <p:cNvSpPr>
              <a:spLocks/>
            </p:cNvSpPr>
            <p:nvPr/>
          </p:nvSpPr>
          <p:spPr bwMode="auto">
            <a:xfrm>
              <a:off x="2975" y="2278"/>
              <a:ext cx="257" cy="235"/>
            </a:xfrm>
            <a:custGeom>
              <a:avLst/>
              <a:gdLst>
                <a:gd name="T0" fmla="*/ 257 w 257"/>
                <a:gd name="T1" fmla="*/ 30 h 235"/>
                <a:gd name="T2" fmla="*/ 219 w 257"/>
                <a:gd name="T3" fmla="*/ 38 h 235"/>
                <a:gd name="T4" fmla="*/ 234 w 257"/>
                <a:gd name="T5" fmla="*/ 15 h 235"/>
                <a:gd name="T6" fmla="*/ 227 w 257"/>
                <a:gd name="T7" fmla="*/ 0 h 235"/>
                <a:gd name="T8" fmla="*/ 196 w 257"/>
                <a:gd name="T9" fmla="*/ 0 h 235"/>
                <a:gd name="T10" fmla="*/ 0 w 257"/>
                <a:gd name="T11" fmla="*/ 7 h 235"/>
                <a:gd name="T12" fmla="*/ 15 w 257"/>
                <a:gd name="T13" fmla="*/ 83 h 235"/>
                <a:gd name="T14" fmla="*/ 15 w 257"/>
                <a:gd name="T15" fmla="*/ 189 h 235"/>
                <a:gd name="T16" fmla="*/ 37 w 257"/>
                <a:gd name="T17" fmla="*/ 197 h 235"/>
                <a:gd name="T18" fmla="*/ 37 w 257"/>
                <a:gd name="T19" fmla="*/ 235 h 235"/>
                <a:gd name="T20" fmla="*/ 189 w 257"/>
                <a:gd name="T21" fmla="*/ 227 h 235"/>
                <a:gd name="T22" fmla="*/ 196 w 257"/>
                <a:gd name="T23" fmla="*/ 212 h 235"/>
                <a:gd name="T24" fmla="*/ 196 w 257"/>
                <a:gd name="T25" fmla="*/ 197 h 235"/>
                <a:gd name="T26" fmla="*/ 181 w 257"/>
                <a:gd name="T27" fmla="*/ 197 h 235"/>
                <a:gd name="T28" fmla="*/ 181 w 257"/>
                <a:gd name="T29" fmla="*/ 182 h 235"/>
                <a:gd name="T30" fmla="*/ 196 w 257"/>
                <a:gd name="T31" fmla="*/ 182 h 235"/>
                <a:gd name="T32" fmla="*/ 189 w 257"/>
                <a:gd name="T33" fmla="*/ 166 h 235"/>
                <a:gd name="T34" fmla="*/ 204 w 257"/>
                <a:gd name="T35" fmla="*/ 151 h 235"/>
                <a:gd name="T36" fmla="*/ 196 w 257"/>
                <a:gd name="T37" fmla="*/ 151 h 235"/>
                <a:gd name="T38" fmla="*/ 219 w 257"/>
                <a:gd name="T39" fmla="*/ 136 h 235"/>
                <a:gd name="T40" fmla="*/ 219 w 257"/>
                <a:gd name="T41" fmla="*/ 113 h 235"/>
                <a:gd name="T42" fmla="*/ 227 w 257"/>
                <a:gd name="T43" fmla="*/ 106 h 235"/>
                <a:gd name="T44" fmla="*/ 227 w 257"/>
                <a:gd name="T45" fmla="*/ 98 h 235"/>
                <a:gd name="T46" fmla="*/ 242 w 257"/>
                <a:gd name="T47" fmla="*/ 91 h 235"/>
                <a:gd name="T48" fmla="*/ 234 w 257"/>
                <a:gd name="T49" fmla="*/ 68 h 235"/>
                <a:gd name="T50" fmla="*/ 249 w 257"/>
                <a:gd name="T51" fmla="*/ 60 h 235"/>
                <a:gd name="T52" fmla="*/ 242 w 257"/>
                <a:gd name="T53" fmla="*/ 53 h 235"/>
                <a:gd name="T54" fmla="*/ 257 w 257"/>
                <a:gd name="T55" fmla="*/ 38 h 235"/>
                <a:gd name="T56" fmla="*/ 257 w 257"/>
                <a:gd name="T57" fmla="*/ 30 h 235"/>
                <a:gd name="T58" fmla="*/ 257 w 257"/>
                <a:gd name="T59" fmla="*/ 38 h 2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7" h="235">
                  <a:moveTo>
                    <a:pt x="257" y="30"/>
                  </a:moveTo>
                  <a:lnTo>
                    <a:pt x="219" y="38"/>
                  </a:lnTo>
                  <a:lnTo>
                    <a:pt x="234" y="15"/>
                  </a:lnTo>
                  <a:lnTo>
                    <a:pt x="227" y="0"/>
                  </a:lnTo>
                  <a:lnTo>
                    <a:pt x="196" y="0"/>
                  </a:lnTo>
                  <a:lnTo>
                    <a:pt x="0" y="7"/>
                  </a:lnTo>
                  <a:lnTo>
                    <a:pt x="15" y="83"/>
                  </a:lnTo>
                  <a:lnTo>
                    <a:pt x="15" y="189"/>
                  </a:lnTo>
                  <a:lnTo>
                    <a:pt x="37" y="197"/>
                  </a:lnTo>
                  <a:lnTo>
                    <a:pt x="37" y="235"/>
                  </a:lnTo>
                  <a:lnTo>
                    <a:pt x="189" y="227"/>
                  </a:lnTo>
                  <a:lnTo>
                    <a:pt x="196" y="212"/>
                  </a:lnTo>
                  <a:lnTo>
                    <a:pt x="196" y="197"/>
                  </a:lnTo>
                  <a:lnTo>
                    <a:pt x="181" y="197"/>
                  </a:lnTo>
                  <a:lnTo>
                    <a:pt x="181" y="182"/>
                  </a:lnTo>
                  <a:lnTo>
                    <a:pt x="196" y="182"/>
                  </a:lnTo>
                  <a:lnTo>
                    <a:pt x="189" y="166"/>
                  </a:lnTo>
                  <a:lnTo>
                    <a:pt x="204" y="151"/>
                  </a:lnTo>
                  <a:lnTo>
                    <a:pt x="196" y="151"/>
                  </a:lnTo>
                  <a:lnTo>
                    <a:pt x="219" y="136"/>
                  </a:lnTo>
                  <a:lnTo>
                    <a:pt x="219" y="113"/>
                  </a:lnTo>
                  <a:lnTo>
                    <a:pt x="227" y="106"/>
                  </a:lnTo>
                  <a:lnTo>
                    <a:pt x="227" y="98"/>
                  </a:lnTo>
                  <a:lnTo>
                    <a:pt x="242" y="91"/>
                  </a:lnTo>
                  <a:lnTo>
                    <a:pt x="234" y="68"/>
                  </a:lnTo>
                  <a:lnTo>
                    <a:pt x="249" y="60"/>
                  </a:lnTo>
                  <a:lnTo>
                    <a:pt x="242" y="53"/>
                  </a:lnTo>
                  <a:lnTo>
                    <a:pt x="257" y="38"/>
                  </a:lnTo>
                  <a:lnTo>
                    <a:pt x="257" y="30"/>
                  </a:lnTo>
                  <a:lnTo>
                    <a:pt x="257" y="3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37" name="Freeform 547"/>
            <p:cNvSpPr>
              <a:spLocks/>
            </p:cNvSpPr>
            <p:nvPr/>
          </p:nvSpPr>
          <p:spPr bwMode="auto">
            <a:xfrm>
              <a:off x="1552" y="1739"/>
              <a:ext cx="408" cy="690"/>
            </a:xfrm>
            <a:custGeom>
              <a:avLst/>
              <a:gdLst>
                <a:gd name="T0" fmla="*/ 393 w 408"/>
                <a:gd name="T1" fmla="*/ 546 h 690"/>
                <a:gd name="T2" fmla="*/ 181 w 408"/>
                <a:gd name="T3" fmla="*/ 235 h 690"/>
                <a:gd name="T4" fmla="*/ 234 w 408"/>
                <a:gd name="T5" fmla="*/ 53 h 690"/>
                <a:gd name="T6" fmla="*/ 38 w 408"/>
                <a:gd name="T7" fmla="*/ 0 h 690"/>
                <a:gd name="T8" fmla="*/ 23 w 408"/>
                <a:gd name="T9" fmla="*/ 61 h 690"/>
                <a:gd name="T10" fmla="*/ 0 w 408"/>
                <a:gd name="T11" fmla="*/ 91 h 690"/>
                <a:gd name="T12" fmla="*/ 15 w 408"/>
                <a:gd name="T13" fmla="*/ 137 h 690"/>
                <a:gd name="T14" fmla="*/ 7 w 408"/>
                <a:gd name="T15" fmla="*/ 197 h 690"/>
                <a:gd name="T16" fmla="*/ 30 w 408"/>
                <a:gd name="T17" fmla="*/ 243 h 690"/>
                <a:gd name="T18" fmla="*/ 23 w 408"/>
                <a:gd name="T19" fmla="*/ 258 h 690"/>
                <a:gd name="T20" fmla="*/ 45 w 408"/>
                <a:gd name="T21" fmla="*/ 281 h 690"/>
                <a:gd name="T22" fmla="*/ 53 w 408"/>
                <a:gd name="T23" fmla="*/ 265 h 690"/>
                <a:gd name="T24" fmla="*/ 60 w 408"/>
                <a:gd name="T25" fmla="*/ 265 h 690"/>
                <a:gd name="T26" fmla="*/ 53 w 408"/>
                <a:gd name="T27" fmla="*/ 273 h 690"/>
                <a:gd name="T28" fmla="*/ 60 w 408"/>
                <a:gd name="T29" fmla="*/ 311 h 690"/>
                <a:gd name="T30" fmla="*/ 45 w 408"/>
                <a:gd name="T31" fmla="*/ 296 h 690"/>
                <a:gd name="T32" fmla="*/ 45 w 408"/>
                <a:gd name="T33" fmla="*/ 281 h 690"/>
                <a:gd name="T34" fmla="*/ 38 w 408"/>
                <a:gd name="T35" fmla="*/ 319 h 690"/>
                <a:gd name="T36" fmla="*/ 60 w 408"/>
                <a:gd name="T37" fmla="*/ 341 h 690"/>
                <a:gd name="T38" fmla="*/ 45 w 408"/>
                <a:gd name="T39" fmla="*/ 379 h 690"/>
                <a:gd name="T40" fmla="*/ 83 w 408"/>
                <a:gd name="T41" fmla="*/ 448 h 690"/>
                <a:gd name="T42" fmla="*/ 75 w 408"/>
                <a:gd name="T43" fmla="*/ 463 h 690"/>
                <a:gd name="T44" fmla="*/ 91 w 408"/>
                <a:gd name="T45" fmla="*/ 470 h 690"/>
                <a:gd name="T46" fmla="*/ 83 w 408"/>
                <a:gd name="T47" fmla="*/ 508 h 690"/>
                <a:gd name="T48" fmla="*/ 91 w 408"/>
                <a:gd name="T49" fmla="*/ 516 h 690"/>
                <a:gd name="T50" fmla="*/ 136 w 408"/>
                <a:gd name="T51" fmla="*/ 531 h 690"/>
                <a:gd name="T52" fmla="*/ 151 w 408"/>
                <a:gd name="T53" fmla="*/ 554 h 690"/>
                <a:gd name="T54" fmla="*/ 181 w 408"/>
                <a:gd name="T55" fmla="*/ 569 h 690"/>
                <a:gd name="T56" fmla="*/ 181 w 408"/>
                <a:gd name="T57" fmla="*/ 584 h 690"/>
                <a:gd name="T58" fmla="*/ 197 w 408"/>
                <a:gd name="T59" fmla="*/ 592 h 690"/>
                <a:gd name="T60" fmla="*/ 219 w 408"/>
                <a:gd name="T61" fmla="*/ 622 h 690"/>
                <a:gd name="T62" fmla="*/ 227 w 408"/>
                <a:gd name="T63" fmla="*/ 675 h 690"/>
                <a:gd name="T64" fmla="*/ 356 w 408"/>
                <a:gd name="T65" fmla="*/ 690 h 690"/>
                <a:gd name="T66" fmla="*/ 371 w 408"/>
                <a:gd name="T67" fmla="*/ 690 h 690"/>
                <a:gd name="T68" fmla="*/ 363 w 408"/>
                <a:gd name="T69" fmla="*/ 652 h 690"/>
                <a:gd name="T70" fmla="*/ 378 w 408"/>
                <a:gd name="T71" fmla="*/ 645 h 690"/>
                <a:gd name="T72" fmla="*/ 386 w 408"/>
                <a:gd name="T73" fmla="*/ 614 h 690"/>
                <a:gd name="T74" fmla="*/ 408 w 408"/>
                <a:gd name="T75" fmla="*/ 599 h 690"/>
                <a:gd name="T76" fmla="*/ 393 w 408"/>
                <a:gd name="T77" fmla="*/ 546 h 6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08" h="690">
                  <a:moveTo>
                    <a:pt x="393" y="546"/>
                  </a:moveTo>
                  <a:lnTo>
                    <a:pt x="181" y="235"/>
                  </a:lnTo>
                  <a:lnTo>
                    <a:pt x="234" y="53"/>
                  </a:lnTo>
                  <a:lnTo>
                    <a:pt x="38" y="0"/>
                  </a:lnTo>
                  <a:lnTo>
                    <a:pt x="23" y="61"/>
                  </a:lnTo>
                  <a:lnTo>
                    <a:pt x="0" y="91"/>
                  </a:lnTo>
                  <a:lnTo>
                    <a:pt x="15" y="137"/>
                  </a:lnTo>
                  <a:lnTo>
                    <a:pt x="7" y="197"/>
                  </a:lnTo>
                  <a:lnTo>
                    <a:pt x="30" y="243"/>
                  </a:lnTo>
                  <a:lnTo>
                    <a:pt x="23" y="258"/>
                  </a:lnTo>
                  <a:lnTo>
                    <a:pt x="45" y="281"/>
                  </a:lnTo>
                  <a:lnTo>
                    <a:pt x="53" y="265"/>
                  </a:lnTo>
                  <a:lnTo>
                    <a:pt x="60" y="265"/>
                  </a:lnTo>
                  <a:lnTo>
                    <a:pt x="53" y="273"/>
                  </a:lnTo>
                  <a:lnTo>
                    <a:pt x="60" y="311"/>
                  </a:lnTo>
                  <a:lnTo>
                    <a:pt x="45" y="296"/>
                  </a:lnTo>
                  <a:lnTo>
                    <a:pt x="45" y="281"/>
                  </a:lnTo>
                  <a:lnTo>
                    <a:pt x="38" y="319"/>
                  </a:lnTo>
                  <a:lnTo>
                    <a:pt x="60" y="341"/>
                  </a:lnTo>
                  <a:lnTo>
                    <a:pt x="45" y="379"/>
                  </a:lnTo>
                  <a:lnTo>
                    <a:pt x="83" y="448"/>
                  </a:lnTo>
                  <a:lnTo>
                    <a:pt x="75" y="463"/>
                  </a:lnTo>
                  <a:lnTo>
                    <a:pt x="91" y="470"/>
                  </a:lnTo>
                  <a:lnTo>
                    <a:pt x="83" y="508"/>
                  </a:lnTo>
                  <a:lnTo>
                    <a:pt x="91" y="516"/>
                  </a:lnTo>
                  <a:lnTo>
                    <a:pt x="136" y="531"/>
                  </a:lnTo>
                  <a:lnTo>
                    <a:pt x="151" y="554"/>
                  </a:lnTo>
                  <a:lnTo>
                    <a:pt x="181" y="569"/>
                  </a:lnTo>
                  <a:lnTo>
                    <a:pt x="181" y="584"/>
                  </a:lnTo>
                  <a:lnTo>
                    <a:pt x="197" y="592"/>
                  </a:lnTo>
                  <a:lnTo>
                    <a:pt x="219" y="622"/>
                  </a:lnTo>
                  <a:lnTo>
                    <a:pt x="227" y="675"/>
                  </a:lnTo>
                  <a:lnTo>
                    <a:pt x="356" y="690"/>
                  </a:lnTo>
                  <a:lnTo>
                    <a:pt x="371" y="690"/>
                  </a:lnTo>
                  <a:lnTo>
                    <a:pt x="363" y="652"/>
                  </a:lnTo>
                  <a:lnTo>
                    <a:pt x="378" y="645"/>
                  </a:lnTo>
                  <a:lnTo>
                    <a:pt x="386" y="614"/>
                  </a:lnTo>
                  <a:lnTo>
                    <a:pt x="408" y="599"/>
                  </a:lnTo>
                  <a:lnTo>
                    <a:pt x="393" y="546"/>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38" name="Freeform 548"/>
            <p:cNvSpPr>
              <a:spLocks/>
            </p:cNvSpPr>
            <p:nvPr/>
          </p:nvSpPr>
          <p:spPr bwMode="auto">
            <a:xfrm>
              <a:off x="1552" y="1739"/>
              <a:ext cx="408" cy="690"/>
            </a:xfrm>
            <a:custGeom>
              <a:avLst/>
              <a:gdLst>
                <a:gd name="T0" fmla="*/ 393 w 408"/>
                <a:gd name="T1" fmla="*/ 546 h 690"/>
                <a:gd name="T2" fmla="*/ 181 w 408"/>
                <a:gd name="T3" fmla="*/ 235 h 690"/>
                <a:gd name="T4" fmla="*/ 234 w 408"/>
                <a:gd name="T5" fmla="*/ 53 h 690"/>
                <a:gd name="T6" fmla="*/ 38 w 408"/>
                <a:gd name="T7" fmla="*/ 0 h 690"/>
                <a:gd name="T8" fmla="*/ 23 w 408"/>
                <a:gd name="T9" fmla="*/ 61 h 690"/>
                <a:gd name="T10" fmla="*/ 0 w 408"/>
                <a:gd name="T11" fmla="*/ 91 h 690"/>
                <a:gd name="T12" fmla="*/ 15 w 408"/>
                <a:gd name="T13" fmla="*/ 137 h 690"/>
                <a:gd name="T14" fmla="*/ 7 w 408"/>
                <a:gd name="T15" fmla="*/ 197 h 690"/>
                <a:gd name="T16" fmla="*/ 30 w 408"/>
                <a:gd name="T17" fmla="*/ 243 h 690"/>
                <a:gd name="T18" fmla="*/ 23 w 408"/>
                <a:gd name="T19" fmla="*/ 258 h 690"/>
                <a:gd name="T20" fmla="*/ 45 w 408"/>
                <a:gd name="T21" fmla="*/ 281 h 690"/>
                <a:gd name="T22" fmla="*/ 53 w 408"/>
                <a:gd name="T23" fmla="*/ 265 h 690"/>
                <a:gd name="T24" fmla="*/ 60 w 408"/>
                <a:gd name="T25" fmla="*/ 265 h 690"/>
                <a:gd name="T26" fmla="*/ 53 w 408"/>
                <a:gd name="T27" fmla="*/ 273 h 690"/>
                <a:gd name="T28" fmla="*/ 60 w 408"/>
                <a:gd name="T29" fmla="*/ 311 h 690"/>
                <a:gd name="T30" fmla="*/ 45 w 408"/>
                <a:gd name="T31" fmla="*/ 296 h 690"/>
                <a:gd name="T32" fmla="*/ 45 w 408"/>
                <a:gd name="T33" fmla="*/ 281 h 690"/>
                <a:gd name="T34" fmla="*/ 38 w 408"/>
                <a:gd name="T35" fmla="*/ 319 h 690"/>
                <a:gd name="T36" fmla="*/ 60 w 408"/>
                <a:gd name="T37" fmla="*/ 341 h 690"/>
                <a:gd name="T38" fmla="*/ 45 w 408"/>
                <a:gd name="T39" fmla="*/ 379 h 690"/>
                <a:gd name="T40" fmla="*/ 83 w 408"/>
                <a:gd name="T41" fmla="*/ 448 h 690"/>
                <a:gd name="T42" fmla="*/ 75 w 408"/>
                <a:gd name="T43" fmla="*/ 463 h 690"/>
                <a:gd name="T44" fmla="*/ 91 w 408"/>
                <a:gd name="T45" fmla="*/ 470 h 690"/>
                <a:gd name="T46" fmla="*/ 83 w 408"/>
                <a:gd name="T47" fmla="*/ 508 h 690"/>
                <a:gd name="T48" fmla="*/ 91 w 408"/>
                <a:gd name="T49" fmla="*/ 516 h 690"/>
                <a:gd name="T50" fmla="*/ 136 w 408"/>
                <a:gd name="T51" fmla="*/ 531 h 690"/>
                <a:gd name="T52" fmla="*/ 151 w 408"/>
                <a:gd name="T53" fmla="*/ 554 h 690"/>
                <a:gd name="T54" fmla="*/ 181 w 408"/>
                <a:gd name="T55" fmla="*/ 569 h 690"/>
                <a:gd name="T56" fmla="*/ 181 w 408"/>
                <a:gd name="T57" fmla="*/ 584 h 690"/>
                <a:gd name="T58" fmla="*/ 197 w 408"/>
                <a:gd name="T59" fmla="*/ 592 h 690"/>
                <a:gd name="T60" fmla="*/ 219 w 408"/>
                <a:gd name="T61" fmla="*/ 622 h 690"/>
                <a:gd name="T62" fmla="*/ 227 w 408"/>
                <a:gd name="T63" fmla="*/ 675 h 690"/>
                <a:gd name="T64" fmla="*/ 356 w 408"/>
                <a:gd name="T65" fmla="*/ 690 h 690"/>
                <a:gd name="T66" fmla="*/ 371 w 408"/>
                <a:gd name="T67" fmla="*/ 690 h 690"/>
                <a:gd name="T68" fmla="*/ 363 w 408"/>
                <a:gd name="T69" fmla="*/ 652 h 690"/>
                <a:gd name="T70" fmla="*/ 378 w 408"/>
                <a:gd name="T71" fmla="*/ 645 h 690"/>
                <a:gd name="T72" fmla="*/ 386 w 408"/>
                <a:gd name="T73" fmla="*/ 614 h 690"/>
                <a:gd name="T74" fmla="*/ 408 w 408"/>
                <a:gd name="T75" fmla="*/ 599 h 690"/>
                <a:gd name="T76" fmla="*/ 393 w 408"/>
                <a:gd name="T77" fmla="*/ 546 h 690"/>
                <a:gd name="T78" fmla="*/ 393 w 408"/>
                <a:gd name="T79" fmla="*/ 554 h 6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8" h="690">
                  <a:moveTo>
                    <a:pt x="393" y="546"/>
                  </a:moveTo>
                  <a:lnTo>
                    <a:pt x="181" y="235"/>
                  </a:lnTo>
                  <a:lnTo>
                    <a:pt x="234" y="53"/>
                  </a:lnTo>
                  <a:lnTo>
                    <a:pt x="38" y="0"/>
                  </a:lnTo>
                  <a:lnTo>
                    <a:pt x="23" y="61"/>
                  </a:lnTo>
                  <a:lnTo>
                    <a:pt x="0" y="91"/>
                  </a:lnTo>
                  <a:lnTo>
                    <a:pt x="15" y="137"/>
                  </a:lnTo>
                  <a:lnTo>
                    <a:pt x="7" y="197"/>
                  </a:lnTo>
                  <a:lnTo>
                    <a:pt x="30" y="243"/>
                  </a:lnTo>
                  <a:lnTo>
                    <a:pt x="23" y="258"/>
                  </a:lnTo>
                  <a:lnTo>
                    <a:pt x="45" y="281"/>
                  </a:lnTo>
                  <a:lnTo>
                    <a:pt x="53" y="265"/>
                  </a:lnTo>
                  <a:lnTo>
                    <a:pt x="60" y="265"/>
                  </a:lnTo>
                  <a:lnTo>
                    <a:pt x="53" y="273"/>
                  </a:lnTo>
                  <a:lnTo>
                    <a:pt x="60" y="311"/>
                  </a:lnTo>
                  <a:lnTo>
                    <a:pt x="45" y="296"/>
                  </a:lnTo>
                  <a:lnTo>
                    <a:pt x="45" y="281"/>
                  </a:lnTo>
                  <a:lnTo>
                    <a:pt x="38" y="319"/>
                  </a:lnTo>
                  <a:lnTo>
                    <a:pt x="60" y="341"/>
                  </a:lnTo>
                  <a:lnTo>
                    <a:pt x="45" y="379"/>
                  </a:lnTo>
                  <a:lnTo>
                    <a:pt x="83" y="448"/>
                  </a:lnTo>
                  <a:lnTo>
                    <a:pt x="75" y="463"/>
                  </a:lnTo>
                  <a:lnTo>
                    <a:pt x="91" y="470"/>
                  </a:lnTo>
                  <a:lnTo>
                    <a:pt x="83" y="508"/>
                  </a:lnTo>
                  <a:lnTo>
                    <a:pt x="91" y="516"/>
                  </a:lnTo>
                  <a:lnTo>
                    <a:pt x="136" y="531"/>
                  </a:lnTo>
                  <a:lnTo>
                    <a:pt x="151" y="554"/>
                  </a:lnTo>
                  <a:lnTo>
                    <a:pt x="181" y="569"/>
                  </a:lnTo>
                  <a:lnTo>
                    <a:pt x="181" y="584"/>
                  </a:lnTo>
                  <a:lnTo>
                    <a:pt x="197" y="592"/>
                  </a:lnTo>
                  <a:lnTo>
                    <a:pt x="219" y="622"/>
                  </a:lnTo>
                  <a:lnTo>
                    <a:pt x="227" y="675"/>
                  </a:lnTo>
                  <a:lnTo>
                    <a:pt x="356" y="690"/>
                  </a:lnTo>
                  <a:lnTo>
                    <a:pt x="371" y="690"/>
                  </a:lnTo>
                  <a:lnTo>
                    <a:pt x="363" y="652"/>
                  </a:lnTo>
                  <a:lnTo>
                    <a:pt x="378" y="645"/>
                  </a:lnTo>
                  <a:lnTo>
                    <a:pt x="386" y="614"/>
                  </a:lnTo>
                  <a:lnTo>
                    <a:pt x="408" y="599"/>
                  </a:lnTo>
                  <a:lnTo>
                    <a:pt x="393" y="546"/>
                  </a:lnTo>
                  <a:lnTo>
                    <a:pt x="393" y="55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39" name="Freeform 549"/>
            <p:cNvSpPr>
              <a:spLocks/>
            </p:cNvSpPr>
            <p:nvPr/>
          </p:nvSpPr>
          <p:spPr bwMode="auto">
            <a:xfrm>
              <a:off x="2248" y="1959"/>
              <a:ext cx="371" cy="288"/>
            </a:xfrm>
            <a:custGeom>
              <a:avLst/>
              <a:gdLst>
                <a:gd name="T0" fmla="*/ 363 w 371"/>
                <a:gd name="T1" fmla="*/ 91 h 288"/>
                <a:gd name="T2" fmla="*/ 371 w 371"/>
                <a:gd name="T3" fmla="*/ 30 h 288"/>
                <a:gd name="T4" fmla="*/ 272 w 371"/>
                <a:gd name="T5" fmla="*/ 23 h 288"/>
                <a:gd name="T6" fmla="*/ 38 w 371"/>
                <a:gd name="T7" fmla="*/ 0 h 288"/>
                <a:gd name="T8" fmla="*/ 0 w 371"/>
                <a:gd name="T9" fmla="*/ 250 h 288"/>
                <a:gd name="T10" fmla="*/ 303 w 371"/>
                <a:gd name="T11" fmla="*/ 281 h 288"/>
                <a:gd name="T12" fmla="*/ 356 w 371"/>
                <a:gd name="T13" fmla="*/ 288 h 288"/>
                <a:gd name="T14" fmla="*/ 363 w 371"/>
                <a:gd name="T15" fmla="*/ 91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1" h="288">
                  <a:moveTo>
                    <a:pt x="363" y="91"/>
                  </a:moveTo>
                  <a:lnTo>
                    <a:pt x="371" y="30"/>
                  </a:lnTo>
                  <a:lnTo>
                    <a:pt x="272" y="23"/>
                  </a:lnTo>
                  <a:lnTo>
                    <a:pt x="38" y="0"/>
                  </a:lnTo>
                  <a:lnTo>
                    <a:pt x="0" y="250"/>
                  </a:lnTo>
                  <a:lnTo>
                    <a:pt x="303" y="281"/>
                  </a:lnTo>
                  <a:lnTo>
                    <a:pt x="356" y="288"/>
                  </a:lnTo>
                  <a:lnTo>
                    <a:pt x="363" y="91"/>
                  </a:lnTo>
                  <a:close/>
                </a:path>
              </a:pathLst>
            </a:custGeom>
            <a:solidFill>
              <a:srgbClr val="FF8C00"/>
            </a:solidFill>
            <a:ln w="12700">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40" name="Freeform 550"/>
            <p:cNvSpPr>
              <a:spLocks/>
            </p:cNvSpPr>
            <p:nvPr/>
          </p:nvSpPr>
          <p:spPr bwMode="auto">
            <a:xfrm>
              <a:off x="2248" y="1959"/>
              <a:ext cx="371" cy="288"/>
            </a:xfrm>
            <a:custGeom>
              <a:avLst/>
              <a:gdLst>
                <a:gd name="T0" fmla="*/ 363 w 371"/>
                <a:gd name="T1" fmla="*/ 91 h 288"/>
                <a:gd name="T2" fmla="*/ 371 w 371"/>
                <a:gd name="T3" fmla="*/ 30 h 288"/>
                <a:gd name="T4" fmla="*/ 272 w 371"/>
                <a:gd name="T5" fmla="*/ 23 h 288"/>
                <a:gd name="T6" fmla="*/ 38 w 371"/>
                <a:gd name="T7" fmla="*/ 0 h 288"/>
                <a:gd name="T8" fmla="*/ 0 w 371"/>
                <a:gd name="T9" fmla="*/ 250 h 288"/>
                <a:gd name="T10" fmla="*/ 303 w 371"/>
                <a:gd name="T11" fmla="*/ 281 h 288"/>
                <a:gd name="T12" fmla="*/ 356 w 371"/>
                <a:gd name="T13" fmla="*/ 288 h 288"/>
                <a:gd name="T14" fmla="*/ 363 w 371"/>
                <a:gd name="T15" fmla="*/ 91 h 288"/>
                <a:gd name="T16" fmla="*/ 363 w 371"/>
                <a:gd name="T17" fmla="*/ 99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1" h="288">
                  <a:moveTo>
                    <a:pt x="363" y="91"/>
                  </a:moveTo>
                  <a:lnTo>
                    <a:pt x="371" y="30"/>
                  </a:lnTo>
                  <a:lnTo>
                    <a:pt x="272" y="23"/>
                  </a:lnTo>
                  <a:lnTo>
                    <a:pt x="38" y="0"/>
                  </a:lnTo>
                  <a:lnTo>
                    <a:pt x="0" y="250"/>
                  </a:lnTo>
                  <a:lnTo>
                    <a:pt x="303" y="281"/>
                  </a:lnTo>
                  <a:lnTo>
                    <a:pt x="356" y="288"/>
                  </a:lnTo>
                  <a:lnTo>
                    <a:pt x="363" y="91"/>
                  </a:lnTo>
                  <a:lnTo>
                    <a:pt x="363" y="9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41" name="Freeform 551"/>
            <p:cNvSpPr>
              <a:spLocks/>
            </p:cNvSpPr>
            <p:nvPr/>
          </p:nvSpPr>
          <p:spPr bwMode="auto">
            <a:xfrm>
              <a:off x="3966" y="1792"/>
              <a:ext cx="83" cy="84"/>
            </a:xfrm>
            <a:custGeom>
              <a:avLst/>
              <a:gdLst>
                <a:gd name="T0" fmla="*/ 76 w 83"/>
                <a:gd name="T1" fmla="*/ 0 h 84"/>
                <a:gd name="T2" fmla="*/ 0 w 83"/>
                <a:gd name="T3" fmla="*/ 15 h 84"/>
                <a:gd name="T4" fmla="*/ 8 w 83"/>
                <a:gd name="T5" fmla="*/ 68 h 84"/>
                <a:gd name="T6" fmla="*/ 0 w 83"/>
                <a:gd name="T7" fmla="*/ 76 h 84"/>
                <a:gd name="T8" fmla="*/ 8 w 83"/>
                <a:gd name="T9" fmla="*/ 84 h 84"/>
                <a:gd name="T10" fmla="*/ 38 w 83"/>
                <a:gd name="T11" fmla="*/ 53 h 84"/>
                <a:gd name="T12" fmla="*/ 61 w 83"/>
                <a:gd name="T13" fmla="*/ 53 h 84"/>
                <a:gd name="T14" fmla="*/ 83 w 83"/>
                <a:gd name="T15" fmla="*/ 38 h 84"/>
                <a:gd name="T16" fmla="*/ 76 w 83"/>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84">
                  <a:moveTo>
                    <a:pt x="76" y="0"/>
                  </a:moveTo>
                  <a:lnTo>
                    <a:pt x="0" y="15"/>
                  </a:lnTo>
                  <a:lnTo>
                    <a:pt x="8" y="68"/>
                  </a:lnTo>
                  <a:lnTo>
                    <a:pt x="0" y="76"/>
                  </a:lnTo>
                  <a:lnTo>
                    <a:pt x="8" y="84"/>
                  </a:lnTo>
                  <a:lnTo>
                    <a:pt x="38" y="53"/>
                  </a:lnTo>
                  <a:lnTo>
                    <a:pt x="61" y="53"/>
                  </a:lnTo>
                  <a:lnTo>
                    <a:pt x="83" y="38"/>
                  </a:lnTo>
                  <a:lnTo>
                    <a:pt x="76" y="0"/>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42" name="Freeform 552"/>
            <p:cNvSpPr>
              <a:spLocks/>
            </p:cNvSpPr>
            <p:nvPr/>
          </p:nvSpPr>
          <p:spPr bwMode="auto">
            <a:xfrm>
              <a:off x="3966" y="1792"/>
              <a:ext cx="83" cy="84"/>
            </a:xfrm>
            <a:custGeom>
              <a:avLst/>
              <a:gdLst>
                <a:gd name="T0" fmla="*/ 76 w 83"/>
                <a:gd name="T1" fmla="*/ 0 h 84"/>
                <a:gd name="T2" fmla="*/ 0 w 83"/>
                <a:gd name="T3" fmla="*/ 15 h 84"/>
                <a:gd name="T4" fmla="*/ 8 w 83"/>
                <a:gd name="T5" fmla="*/ 68 h 84"/>
                <a:gd name="T6" fmla="*/ 0 w 83"/>
                <a:gd name="T7" fmla="*/ 76 h 84"/>
                <a:gd name="T8" fmla="*/ 8 w 83"/>
                <a:gd name="T9" fmla="*/ 84 h 84"/>
                <a:gd name="T10" fmla="*/ 38 w 83"/>
                <a:gd name="T11" fmla="*/ 53 h 84"/>
                <a:gd name="T12" fmla="*/ 61 w 83"/>
                <a:gd name="T13" fmla="*/ 53 h 84"/>
                <a:gd name="T14" fmla="*/ 83 w 83"/>
                <a:gd name="T15" fmla="*/ 38 h 84"/>
                <a:gd name="T16" fmla="*/ 76 w 83"/>
                <a:gd name="T17" fmla="*/ 0 h 84"/>
                <a:gd name="T18" fmla="*/ 76 w 83"/>
                <a:gd name="T19" fmla="*/ 8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84">
                  <a:moveTo>
                    <a:pt x="76" y="0"/>
                  </a:moveTo>
                  <a:lnTo>
                    <a:pt x="0" y="15"/>
                  </a:lnTo>
                  <a:lnTo>
                    <a:pt x="8" y="68"/>
                  </a:lnTo>
                  <a:lnTo>
                    <a:pt x="0" y="76"/>
                  </a:lnTo>
                  <a:lnTo>
                    <a:pt x="8" y="84"/>
                  </a:lnTo>
                  <a:lnTo>
                    <a:pt x="38" y="53"/>
                  </a:lnTo>
                  <a:lnTo>
                    <a:pt x="61" y="53"/>
                  </a:lnTo>
                  <a:lnTo>
                    <a:pt x="83" y="38"/>
                  </a:lnTo>
                  <a:lnTo>
                    <a:pt x="76" y="0"/>
                  </a:lnTo>
                  <a:lnTo>
                    <a:pt x="76"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43" name="Freeform 553"/>
            <p:cNvSpPr>
              <a:spLocks/>
            </p:cNvSpPr>
            <p:nvPr/>
          </p:nvSpPr>
          <p:spPr bwMode="auto">
            <a:xfrm>
              <a:off x="3890" y="1967"/>
              <a:ext cx="53" cy="91"/>
            </a:xfrm>
            <a:custGeom>
              <a:avLst/>
              <a:gdLst>
                <a:gd name="T0" fmla="*/ 46 w 53"/>
                <a:gd name="T1" fmla="*/ 75 h 91"/>
                <a:gd name="T2" fmla="*/ 46 w 53"/>
                <a:gd name="T3" fmla="*/ 60 h 91"/>
                <a:gd name="T4" fmla="*/ 8 w 53"/>
                <a:gd name="T5" fmla="*/ 22 h 91"/>
                <a:gd name="T6" fmla="*/ 15 w 53"/>
                <a:gd name="T7" fmla="*/ 7 h 91"/>
                <a:gd name="T8" fmla="*/ 15 w 53"/>
                <a:gd name="T9" fmla="*/ 0 h 91"/>
                <a:gd name="T10" fmla="*/ 0 w 53"/>
                <a:gd name="T11" fmla="*/ 15 h 91"/>
                <a:gd name="T12" fmla="*/ 15 w 53"/>
                <a:gd name="T13" fmla="*/ 91 h 91"/>
                <a:gd name="T14" fmla="*/ 46 w 53"/>
                <a:gd name="T15" fmla="*/ 83 h 91"/>
                <a:gd name="T16" fmla="*/ 53 w 53"/>
                <a:gd name="T17" fmla="*/ 83 h 91"/>
                <a:gd name="T18" fmla="*/ 46 w 53"/>
                <a:gd name="T19" fmla="*/ 75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91">
                  <a:moveTo>
                    <a:pt x="46" y="75"/>
                  </a:moveTo>
                  <a:lnTo>
                    <a:pt x="46" y="60"/>
                  </a:lnTo>
                  <a:lnTo>
                    <a:pt x="8" y="22"/>
                  </a:lnTo>
                  <a:lnTo>
                    <a:pt x="15" y="7"/>
                  </a:lnTo>
                  <a:lnTo>
                    <a:pt x="15" y="0"/>
                  </a:lnTo>
                  <a:lnTo>
                    <a:pt x="0" y="15"/>
                  </a:lnTo>
                  <a:lnTo>
                    <a:pt x="15" y="91"/>
                  </a:lnTo>
                  <a:lnTo>
                    <a:pt x="46" y="83"/>
                  </a:lnTo>
                  <a:lnTo>
                    <a:pt x="53" y="83"/>
                  </a:lnTo>
                  <a:lnTo>
                    <a:pt x="46" y="75"/>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44" name="Freeform 554"/>
            <p:cNvSpPr>
              <a:spLocks/>
            </p:cNvSpPr>
            <p:nvPr/>
          </p:nvSpPr>
          <p:spPr bwMode="auto">
            <a:xfrm>
              <a:off x="3890" y="1967"/>
              <a:ext cx="53" cy="91"/>
            </a:xfrm>
            <a:custGeom>
              <a:avLst/>
              <a:gdLst>
                <a:gd name="T0" fmla="*/ 46 w 53"/>
                <a:gd name="T1" fmla="*/ 75 h 91"/>
                <a:gd name="T2" fmla="*/ 46 w 53"/>
                <a:gd name="T3" fmla="*/ 60 h 91"/>
                <a:gd name="T4" fmla="*/ 8 w 53"/>
                <a:gd name="T5" fmla="*/ 22 h 91"/>
                <a:gd name="T6" fmla="*/ 15 w 53"/>
                <a:gd name="T7" fmla="*/ 7 h 91"/>
                <a:gd name="T8" fmla="*/ 15 w 53"/>
                <a:gd name="T9" fmla="*/ 0 h 91"/>
                <a:gd name="T10" fmla="*/ 0 w 53"/>
                <a:gd name="T11" fmla="*/ 15 h 91"/>
                <a:gd name="T12" fmla="*/ 15 w 53"/>
                <a:gd name="T13" fmla="*/ 91 h 91"/>
                <a:gd name="T14" fmla="*/ 46 w 53"/>
                <a:gd name="T15" fmla="*/ 83 h 91"/>
                <a:gd name="T16" fmla="*/ 53 w 53"/>
                <a:gd name="T17" fmla="*/ 83 h 91"/>
                <a:gd name="T18" fmla="*/ 46 w 53"/>
                <a:gd name="T19" fmla="*/ 75 h 91"/>
                <a:gd name="T20" fmla="*/ 46 w 53"/>
                <a:gd name="T21" fmla="*/ 83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91">
                  <a:moveTo>
                    <a:pt x="46" y="75"/>
                  </a:moveTo>
                  <a:lnTo>
                    <a:pt x="46" y="60"/>
                  </a:lnTo>
                  <a:lnTo>
                    <a:pt x="8" y="22"/>
                  </a:lnTo>
                  <a:lnTo>
                    <a:pt x="15" y="7"/>
                  </a:lnTo>
                  <a:lnTo>
                    <a:pt x="15" y="0"/>
                  </a:lnTo>
                  <a:lnTo>
                    <a:pt x="0" y="15"/>
                  </a:lnTo>
                  <a:lnTo>
                    <a:pt x="15" y="91"/>
                  </a:lnTo>
                  <a:lnTo>
                    <a:pt x="46" y="83"/>
                  </a:lnTo>
                  <a:lnTo>
                    <a:pt x="53" y="83"/>
                  </a:lnTo>
                  <a:lnTo>
                    <a:pt x="46" y="75"/>
                  </a:lnTo>
                  <a:lnTo>
                    <a:pt x="46" y="8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45" name="Freeform 555"/>
            <p:cNvSpPr>
              <a:spLocks/>
            </p:cNvSpPr>
            <p:nvPr/>
          </p:nvSpPr>
          <p:spPr bwMode="auto">
            <a:xfrm>
              <a:off x="3837" y="2042"/>
              <a:ext cx="8" cy="8"/>
            </a:xfrm>
            <a:custGeom>
              <a:avLst/>
              <a:gdLst>
                <a:gd name="T0" fmla="*/ 0 w 8"/>
                <a:gd name="T1" fmla="*/ 8 h 8"/>
                <a:gd name="T2" fmla="*/ 0 w 8"/>
                <a:gd name="T3" fmla="*/ 0 h 8"/>
                <a:gd name="T4" fmla="*/ 8 w 8"/>
                <a:gd name="T5" fmla="*/ 0 h 8"/>
                <a:gd name="T6" fmla="*/ 0 w 8"/>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0" y="8"/>
                  </a:moveTo>
                  <a:lnTo>
                    <a:pt x="0" y="0"/>
                  </a:lnTo>
                  <a:lnTo>
                    <a:pt x="8" y="0"/>
                  </a:lnTo>
                  <a:lnTo>
                    <a:pt x="0" y="8"/>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46" name="Freeform 556"/>
            <p:cNvSpPr>
              <a:spLocks/>
            </p:cNvSpPr>
            <p:nvPr/>
          </p:nvSpPr>
          <p:spPr bwMode="auto">
            <a:xfrm>
              <a:off x="3837" y="2042"/>
              <a:ext cx="8" cy="16"/>
            </a:xfrm>
            <a:custGeom>
              <a:avLst/>
              <a:gdLst>
                <a:gd name="T0" fmla="*/ 0 w 8"/>
                <a:gd name="T1" fmla="*/ 8 h 16"/>
                <a:gd name="T2" fmla="*/ 0 w 8"/>
                <a:gd name="T3" fmla="*/ 0 h 16"/>
                <a:gd name="T4" fmla="*/ 8 w 8"/>
                <a:gd name="T5" fmla="*/ 0 h 16"/>
                <a:gd name="T6" fmla="*/ 0 w 8"/>
                <a:gd name="T7" fmla="*/ 8 h 16"/>
                <a:gd name="T8" fmla="*/ 0 w 8"/>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6">
                  <a:moveTo>
                    <a:pt x="0" y="8"/>
                  </a:moveTo>
                  <a:lnTo>
                    <a:pt x="0" y="0"/>
                  </a:lnTo>
                  <a:lnTo>
                    <a:pt x="8" y="0"/>
                  </a:lnTo>
                  <a:lnTo>
                    <a:pt x="0" y="8"/>
                  </a:lnTo>
                  <a:lnTo>
                    <a:pt x="0" y="1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47" name="Freeform 557"/>
            <p:cNvSpPr>
              <a:spLocks/>
            </p:cNvSpPr>
            <p:nvPr/>
          </p:nvSpPr>
          <p:spPr bwMode="auto">
            <a:xfrm>
              <a:off x="3368" y="2596"/>
              <a:ext cx="454" cy="349"/>
            </a:xfrm>
            <a:custGeom>
              <a:avLst/>
              <a:gdLst>
                <a:gd name="T0" fmla="*/ 454 w 454"/>
                <a:gd name="T1" fmla="*/ 235 h 349"/>
                <a:gd name="T2" fmla="*/ 409 w 454"/>
                <a:gd name="T3" fmla="*/ 159 h 349"/>
                <a:gd name="T4" fmla="*/ 401 w 454"/>
                <a:gd name="T5" fmla="*/ 129 h 349"/>
                <a:gd name="T6" fmla="*/ 356 w 454"/>
                <a:gd name="T7" fmla="*/ 68 h 349"/>
                <a:gd name="T8" fmla="*/ 333 w 454"/>
                <a:gd name="T9" fmla="*/ 0 h 349"/>
                <a:gd name="T10" fmla="*/ 303 w 454"/>
                <a:gd name="T11" fmla="*/ 0 h 349"/>
                <a:gd name="T12" fmla="*/ 303 w 454"/>
                <a:gd name="T13" fmla="*/ 31 h 349"/>
                <a:gd name="T14" fmla="*/ 295 w 454"/>
                <a:gd name="T15" fmla="*/ 31 h 349"/>
                <a:gd name="T16" fmla="*/ 295 w 454"/>
                <a:gd name="T17" fmla="*/ 15 h 349"/>
                <a:gd name="T18" fmla="*/ 151 w 454"/>
                <a:gd name="T19" fmla="*/ 31 h 349"/>
                <a:gd name="T20" fmla="*/ 136 w 454"/>
                <a:gd name="T21" fmla="*/ 8 h 349"/>
                <a:gd name="T22" fmla="*/ 0 w 454"/>
                <a:gd name="T23" fmla="*/ 23 h 349"/>
                <a:gd name="T24" fmla="*/ 8 w 454"/>
                <a:gd name="T25" fmla="*/ 61 h 349"/>
                <a:gd name="T26" fmla="*/ 8 w 454"/>
                <a:gd name="T27" fmla="*/ 68 h 349"/>
                <a:gd name="T28" fmla="*/ 15 w 454"/>
                <a:gd name="T29" fmla="*/ 61 h 349"/>
                <a:gd name="T30" fmla="*/ 23 w 454"/>
                <a:gd name="T31" fmla="*/ 53 h 349"/>
                <a:gd name="T32" fmla="*/ 30 w 454"/>
                <a:gd name="T33" fmla="*/ 61 h 349"/>
                <a:gd name="T34" fmla="*/ 30 w 454"/>
                <a:gd name="T35" fmla="*/ 46 h 349"/>
                <a:gd name="T36" fmla="*/ 38 w 454"/>
                <a:gd name="T37" fmla="*/ 53 h 349"/>
                <a:gd name="T38" fmla="*/ 23 w 454"/>
                <a:gd name="T39" fmla="*/ 61 h 349"/>
                <a:gd name="T40" fmla="*/ 76 w 454"/>
                <a:gd name="T41" fmla="*/ 46 h 349"/>
                <a:gd name="T42" fmla="*/ 83 w 454"/>
                <a:gd name="T43" fmla="*/ 53 h 349"/>
                <a:gd name="T44" fmla="*/ 61 w 454"/>
                <a:gd name="T45" fmla="*/ 61 h 349"/>
                <a:gd name="T46" fmla="*/ 106 w 454"/>
                <a:gd name="T47" fmla="*/ 68 h 349"/>
                <a:gd name="T48" fmla="*/ 98 w 454"/>
                <a:gd name="T49" fmla="*/ 61 h 349"/>
                <a:gd name="T50" fmla="*/ 114 w 454"/>
                <a:gd name="T51" fmla="*/ 53 h 349"/>
                <a:gd name="T52" fmla="*/ 106 w 454"/>
                <a:gd name="T53" fmla="*/ 68 h 349"/>
                <a:gd name="T54" fmla="*/ 121 w 454"/>
                <a:gd name="T55" fmla="*/ 76 h 349"/>
                <a:gd name="T56" fmla="*/ 106 w 454"/>
                <a:gd name="T57" fmla="*/ 68 h 349"/>
                <a:gd name="T58" fmla="*/ 129 w 454"/>
                <a:gd name="T59" fmla="*/ 84 h 349"/>
                <a:gd name="T60" fmla="*/ 129 w 454"/>
                <a:gd name="T61" fmla="*/ 99 h 349"/>
                <a:gd name="T62" fmla="*/ 144 w 454"/>
                <a:gd name="T63" fmla="*/ 99 h 349"/>
                <a:gd name="T64" fmla="*/ 182 w 454"/>
                <a:gd name="T65" fmla="*/ 76 h 349"/>
                <a:gd name="T66" fmla="*/ 182 w 454"/>
                <a:gd name="T67" fmla="*/ 68 h 349"/>
                <a:gd name="T68" fmla="*/ 189 w 454"/>
                <a:gd name="T69" fmla="*/ 61 h 349"/>
                <a:gd name="T70" fmla="*/ 220 w 454"/>
                <a:gd name="T71" fmla="*/ 68 h 349"/>
                <a:gd name="T72" fmla="*/ 257 w 454"/>
                <a:gd name="T73" fmla="*/ 114 h 349"/>
                <a:gd name="T74" fmla="*/ 273 w 454"/>
                <a:gd name="T75" fmla="*/ 114 h 349"/>
                <a:gd name="T76" fmla="*/ 288 w 454"/>
                <a:gd name="T77" fmla="*/ 152 h 349"/>
                <a:gd name="T78" fmla="*/ 280 w 454"/>
                <a:gd name="T79" fmla="*/ 197 h 349"/>
                <a:gd name="T80" fmla="*/ 295 w 454"/>
                <a:gd name="T81" fmla="*/ 205 h 349"/>
                <a:gd name="T82" fmla="*/ 295 w 454"/>
                <a:gd name="T83" fmla="*/ 190 h 349"/>
                <a:gd name="T84" fmla="*/ 288 w 454"/>
                <a:gd name="T85" fmla="*/ 182 h 349"/>
                <a:gd name="T86" fmla="*/ 303 w 454"/>
                <a:gd name="T87" fmla="*/ 190 h 349"/>
                <a:gd name="T88" fmla="*/ 310 w 454"/>
                <a:gd name="T89" fmla="*/ 182 h 349"/>
                <a:gd name="T90" fmla="*/ 295 w 454"/>
                <a:gd name="T91" fmla="*/ 213 h 349"/>
                <a:gd name="T92" fmla="*/ 310 w 454"/>
                <a:gd name="T93" fmla="*/ 213 h 349"/>
                <a:gd name="T94" fmla="*/ 295 w 454"/>
                <a:gd name="T95" fmla="*/ 220 h 349"/>
                <a:gd name="T96" fmla="*/ 326 w 454"/>
                <a:gd name="T97" fmla="*/ 251 h 349"/>
                <a:gd name="T98" fmla="*/ 333 w 454"/>
                <a:gd name="T99" fmla="*/ 258 h 349"/>
                <a:gd name="T100" fmla="*/ 326 w 454"/>
                <a:gd name="T101" fmla="*/ 243 h 349"/>
                <a:gd name="T102" fmla="*/ 341 w 454"/>
                <a:gd name="T103" fmla="*/ 243 h 349"/>
                <a:gd name="T104" fmla="*/ 341 w 454"/>
                <a:gd name="T105" fmla="*/ 273 h 349"/>
                <a:gd name="T106" fmla="*/ 356 w 454"/>
                <a:gd name="T107" fmla="*/ 258 h 349"/>
                <a:gd name="T108" fmla="*/ 341 w 454"/>
                <a:gd name="T109" fmla="*/ 273 h 349"/>
                <a:gd name="T110" fmla="*/ 348 w 454"/>
                <a:gd name="T111" fmla="*/ 273 h 349"/>
                <a:gd name="T112" fmla="*/ 363 w 454"/>
                <a:gd name="T113" fmla="*/ 311 h 349"/>
                <a:gd name="T114" fmla="*/ 394 w 454"/>
                <a:gd name="T115" fmla="*/ 319 h 349"/>
                <a:gd name="T116" fmla="*/ 409 w 454"/>
                <a:gd name="T117" fmla="*/ 349 h 349"/>
                <a:gd name="T118" fmla="*/ 447 w 454"/>
                <a:gd name="T119" fmla="*/ 334 h 349"/>
                <a:gd name="T120" fmla="*/ 454 w 454"/>
                <a:gd name="T121" fmla="*/ 296 h 349"/>
                <a:gd name="T122" fmla="*/ 454 w 454"/>
                <a:gd name="T123" fmla="*/ 235 h 3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54" h="349">
                  <a:moveTo>
                    <a:pt x="454" y="235"/>
                  </a:moveTo>
                  <a:lnTo>
                    <a:pt x="409" y="159"/>
                  </a:lnTo>
                  <a:lnTo>
                    <a:pt x="401" y="129"/>
                  </a:lnTo>
                  <a:lnTo>
                    <a:pt x="356" y="68"/>
                  </a:lnTo>
                  <a:lnTo>
                    <a:pt x="333" y="0"/>
                  </a:lnTo>
                  <a:lnTo>
                    <a:pt x="303" y="0"/>
                  </a:lnTo>
                  <a:lnTo>
                    <a:pt x="303" y="31"/>
                  </a:lnTo>
                  <a:lnTo>
                    <a:pt x="295" y="31"/>
                  </a:lnTo>
                  <a:lnTo>
                    <a:pt x="295" y="15"/>
                  </a:lnTo>
                  <a:lnTo>
                    <a:pt x="151" y="31"/>
                  </a:lnTo>
                  <a:lnTo>
                    <a:pt x="136" y="8"/>
                  </a:lnTo>
                  <a:lnTo>
                    <a:pt x="0" y="23"/>
                  </a:lnTo>
                  <a:lnTo>
                    <a:pt x="8" y="61"/>
                  </a:lnTo>
                  <a:lnTo>
                    <a:pt x="8" y="68"/>
                  </a:lnTo>
                  <a:lnTo>
                    <a:pt x="15" y="61"/>
                  </a:lnTo>
                  <a:lnTo>
                    <a:pt x="23" y="53"/>
                  </a:lnTo>
                  <a:lnTo>
                    <a:pt x="30" y="61"/>
                  </a:lnTo>
                  <a:lnTo>
                    <a:pt x="30" y="46"/>
                  </a:lnTo>
                  <a:lnTo>
                    <a:pt x="38" y="53"/>
                  </a:lnTo>
                  <a:lnTo>
                    <a:pt x="23" y="61"/>
                  </a:lnTo>
                  <a:lnTo>
                    <a:pt x="76" y="46"/>
                  </a:lnTo>
                  <a:lnTo>
                    <a:pt x="83" y="53"/>
                  </a:lnTo>
                  <a:lnTo>
                    <a:pt x="61" y="61"/>
                  </a:lnTo>
                  <a:lnTo>
                    <a:pt x="106" y="68"/>
                  </a:lnTo>
                  <a:lnTo>
                    <a:pt x="98" y="61"/>
                  </a:lnTo>
                  <a:lnTo>
                    <a:pt x="114" y="53"/>
                  </a:lnTo>
                  <a:lnTo>
                    <a:pt x="106" y="68"/>
                  </a:lnTo>
                  <a:lnTo>
                    <a:pt x="121" y="76"/>
                  </a:lnTo>
                  <a:lnTo>
                    <a:pt x="106" y="68"/>
                  </a:lnTo>
                  <a:lnTo>
                    <a:pt x="129" y="84"/>
                  </a:lnTo>
                  <a:lnTo>
                    <a:pt x="129" y="99"/>
                  </a:lnTo>
                  <a:lnTo>
                    <a:pt x="144" y="99"/>
                  </a:lnTo>
                  <a:lnTo>
                    <a:pt x="182" y="76"/>
                  </a:lnTo>
                  <a:lnTo>
                    <a:pt x="182" y="68"/>
                  </a:lnTo>
                  <a:lnTo>
                    <a:pt x="189" y="61"/>
                  </a:lnTo>
                  <a:lnTo>
                    <a:pt x="220" y="68"/>
                  </a:lnTo>
                  <a:lnTo>
                    <a:pt x="257" y="114"/>
                  </a:lnTo>
                  <a:lnTo>
                    <a:pt x="273" y="114"/>
                  </a:lnTo>
                  <a:lnTo>
                    <a:pt x="288" y="152"/>
                  </a:lnTo>
                  <a:lnTo>
                    <a:pt x="280" y="197"/>
                  </a:lnTo>
                  <a:lnTo>
                    <a:pt x="295" y="205"/>
                  </a:lnTo>
                  <a:lnTo>
                    <a:pt x="295" y="190"/>
                  </a:lnTo>
                  <a:lnTo>
                    <a:pt x="288" y="182"/>
                  </a:lnTo>
                  <a:lnTo>
                    <a:pt x="303" y="190"/>
                  </a:lnTo>
                  <a:lnTo>
                    <a:pt x="310" y="182"/>
                  </a:lnTo>
                  <a:lnTo>
                    <a:pt x="295" y="213"/>
                  </a:lnTo>
                  <a:lnTo>
                    <a:pt x="310" y="213"/>
                  </a:lnTo>
                  <a:lnTo>
                    <a:pt x="295" y="220"/>
                  </a:lnTo>
                  <a:lnTo>
                    <a:pt x="326" y="251"/>
                  </a:lnTo>
                  <a:lnTo>
                    <a:pt x="333" y="258"/>
                  </a:lnTo>
                  <a:lnTo>
                    <a:pt x="326" y="243"/>
                  </a:lnTo>
                  <a:lnTo>
                    <a:pt x="341" y="243"/>
                  </a:lnTo>
                  <a:lnTo>
                    <a:pt x="341" y="273"/>
                  </a:lnTo>
                  <a:lnTo>
                    <a:pt x="356" y="258"/>
                  </a:lnTo>
                  <a:lnTo>
                    <a:pt x="341" y="273"/>
                  </a:lnTo>
                  <a:lnTo>
                    <a:pt x="348" y="273"/>
                  </a:lnTo>
                  <a:lnTo>
                    <a:pt x="363" y="311"/>
                  </a:lnTo>
                  <a:lnTo>
                    <a:pt x="394" y="319"/>
                  </a:lnTo>
                  <a:lnTo>
                    <a:pt x="409" y="349"/>
                  </a:lnTo>
                  <a:lnTo>
                    <a:pt x="447" y="334"/>
                  </a:lnTo>
                  <a:lnTo>
                    <a:pt x="454" y="296"/>
                  </a:lnTo>
                  <a:lnTo>
                    <a:pt x="454" y="235"/>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48" name="Freeform 558"/>
            <p:cNvSpPr>
              <a:spLocks/>
            </p:cNvSpPr>
            <p:nvPr/>
          </p:nvSpPr>
          <p:spPr bwMode="auto">
            <a:xfrm>
              <a:off x="3368" y="2596"/>
              <a:ext cx="454" cy="349"/>
            </a:xfrm>
            <a:custGeom>
              <a:avLst/>
              <a:gdLst>
                <a:gd name="T0" fmla="*/ 454 w 454"/>
                <a:gd name="T1" fmla="*/ 235 h 349"/>
                <a:gd name="T2" fmla="*/ 409 w 454"/>
                <a:gd name="T3" fmla="*/ 159 h 349"/>
                <a:gd name="T4" fmla="*/ 401 w 454"/>
                <a:gd name="T5" fmla="*/ 129 h 349"/>
                <a:gd name="T6" fmla="*/ 356 w 454"/>
                <a:gd name="T7" fmla="*/ 68 h 349"/>
                <a:gd name="T8" fmla="*/ 333 w 454"/>
                <a:gd name="T9" fmla="*/ 0 h 349"/>
                <a:gd name="T10" fmla="*/ 303 w 454"/>
                <a:gd name="T11" fmla="*/ 0 h 349"/>
                <a:gd name="T12" fmla="*/ 303 w 454"/>
                <a:gd name="T13" fmla="*/ 31 h 349"/>
                <a:gd name="T14" fmla="*/ 295 w 454"/>
                <a:gd name="T15" fmla="*/ 31 h 349"/>
                <a:gd name="T16" fmla="*/ 295 w 454"/>
                <a:gd name="T17" fmla="*/ 15 h 349"/>
                <a:gd name="T18" fmla="*/ 151 w 454"/>
                <a:gd name="T19" fmla="*/ 31 h 349"/>
                <a:gd name="T20" fmla="*/ 136 w 454"/>
                <a:gd name="T21" fmla="*/ 8 h 349"/>
                <a:gd name="T22" fmla="*/ 0 w 454"/>
                <a:gd name="T23" fmla="*/ 23 h 349"/>
                <a:gd name="T24" fmla="*/ 8 w 454"/>
                <a:gd name="T25" fmla="*/ 61 h 349"/>
                <a:gd name="T26" fmla="*/ 8 w 454"/>
                <a:gd name="T27" fmla="*/ 68 h 349"/>
                <a:gd name="T28" fmla="*/ 15 w 454"/>
                <a:gd name="T29" fmla="*/ 61 h 349"/>
                <a:gd name="T30" fmla="*/ 23 w 454"/>
                <a:gd name="T31" fmla="*/ 53 h 349"/>
                <a:gd name="T32" fmla="*/ 30 w 454"/>
                <a:gd name="T33" fmla="*/ 61 h 349"/>
                <a:gd name="T34" fmla="*/ 30 w 454"/>
                <a:gd name="T35" fmla="*/ 46 h 349"/>
                <a:gd name="T36" fmla="*/ 38 w 454"/>
                <a:gd name="T37" fmla="*/ 53 h 349"/>
                <a:gd name="T38" fmla="*/ 23 w 454"/>
                <a:gd name="T39" fmla="*/ 61 h 349"/>
                <a:gd name="T40" fmla="*/ 76 w 454"/>
                <a:gd name="T41" fmla="*/ 46 h 349"/>
                <a:gd name="T42" fmla="*/ 83 w 454"/>
                <a:gd name="T43" fmla="*/ 53 h 349"/>
                <a:gd name="T44" fmla="*/ 61 w 454"/>
                <a:gd name="T45" fmla="*/ 61 h 349"/>
                <a:gd name="T46" fmla="*/ 106 w 454"/>
                <a:gd name="T47" fmla="*/ 68 h 349"/>
                <a:gd name="T48" fmla="*/ 98 w 454"/>
                <a:gd name="T49" fmla="*/ 61 h 349"/>
                <a:gd name="T50" fmla="*/ 114 w 454"/>
                <a:gd name="T51" fmla="*/ 53 h 349"/>
                <a:gd name="T52" fmla="*/ 106 w 454"/>
                <a:gd name="T53" fmla="*/ 68 h 349"/>
                <a:gd name="T54" fmla="*/ 121 w 454"/>
                <a:gd name="T55" fmla="*/ 76 h 349"/>
                <a:gd name="T56" fmla="*/ 106 w 454"/>
                <a:gd name="T57" fmla="*/ 68 h 349"/>
                <a:gd name="T58" fmla="*/ 129 w 454"/>
                <a:gd name="T59" fmla="*/ 84 h 349"/>
                <a:gd name="T60" fmla="*/ 129 w 454"/>
                <a:gd name="T61" fmla="*/ 99 h 349"/>
                <a:gd name="T62" fmla="*/ 144 w 454"/>
                <a:gd name="T63" fmla="*/ 99 h 349"/>
                <a:gd name="T64" fmla="*/ 182 w 454"/>
                <a:gd name="T65" fmla="*/ 76 h 349"/>
                <a:gd name="T66" fmla="*/ 182 w 454"/>
                <a:gd name="T67" fmla="*/ 68 h 349"/>
                <a:gd name="T68" fmla="*/ 189 w 454"/>
                <a:gd name="T69" fmla="*/ 61 h 349"/>
                <a:gd name="T70" fmla="*/ 220 w 454"/>
                <a:gd name="T71" fmla="*/ 68 h 349"/>
                <a:gd name="T72" fmla="*/ 257 w 454"/>
                <a:gd name="T73" fmla="*/ 114 h 349"/>
                <a:gd name="T74" fmla="*/ 273 w 454"/>
                <a:gd name="T75" fmla="*/ 114 h 349"/>
                <a:gd name="T76" fmla="*/ 288 w 454"/>
                <a:gd name="T77" fmla="*/ 152 h 349"/>
                <a:gd name="T78" fmla="*/ 280 w 454"/>
                <a:gd name="T79" fmla="*/ 197 h 349"/>
                <a:gd name="T80" fmla="*/ 295 w 454"/>
                <a:gd name="T81" fmla="*/ 205 h 349"/>
                <a:gd name="T82" fmla="*/ 295 w 454"/>
                <a:gd name="T83" fmla="*/ 190 h 349"/>
                <a:gd name="T84" fmla="*/ 288 w 454"/>
                <a:gd name="T85" fmla="*/ 182 h 349"/>
                <a:gd name="T86" fmla="*/ 303 w 454"/>
                <a:gd name="T87" fmla="*/ 190 h 349"/>
                <a:gd name="T88" fmla="*/ 310 w 454"/>
                <a:gd name="T89" fmla="*/ 182 h 349"/>
                <a:gd name="T90" fmla="*/ 295 w 454"/>
                <a:gd name="T91" fmla="*/ 213 h 349"/>
                <a:gd name="T92" fmla="*/ 310 w 454"/>
                <a:gd name="T93" fmla="*/ 213 h 349"/>
                <a:gd name="T94" fmla="*/ 295 w 454"/>
                <a:gd name="T95" fmla="*/ 220 h 349"/>
                <a:gd name="T96" fmla="*/ 326 w 454"/>
                <a:gd name="T97" fmla="*/ 251 h 349"/>
                <a:gd name="T98" fmla="*/ 333 w 454"/>
                <a:gd name="T99" fmla="*/ 258 h 349"/>
                <a:gd name="T100" fmla="*/ 326 w 454"/>
                <a:gd name="T101" fmla="*/ 243 h 349"/>
                <a:gd name="T102" fmla="*/ 341 w 454"/>
                <a:gd name="T103" fmla="*/ 243 h 349"/>
                <a:gd name="T104" fmla="*/ 341 w 454"/>
                <a:gd name="T105" fmla="*/ 273 h 349"/>
                <a:gd name="T106" fmla="*/ 356 w 454"/>
                <a:gd name="T107" fmla="*/ 258 h 349"/>
                <a:gd name="T108" fmla="*/ 341 w 454"/>
                <a:gd name="T109" fmla="*/ 273 h 349"/>
                <a:gd name="T110" fmla="*/ 348 w 454"/>
                <a:gd name="T111" fmla="*/ 273 h 349"/>
                <a:gd name="T112" fmla="*/ 363 w 454"/>
                <a:gd name="T113" fmla="*/ 311 h 349"/>
                <a:gd name="T114" fmla="*/ 394 w 454"/>
                <a:gd name="T115" fmla="*/ 319 h 349"/>
                <a:gd name="T116" fmla="*/ 409 w 454"/>
                <a:gd name="T117" fmla="*/ 349 h 349"/>
                <a:gd name="T118" fmla="*/ 447 w 454"/>
                <a:gd name="T119" fmla="*/ 334 h 349"/>
                <a:gd name="T120" fmla="*/ 454 w 454"/>
                <a:gd name="T121" fmla="*/ 296 h 349"/>
                <a:gd name="T122" fmla="*/ 454 w 454"/>
                <a:gd name="T123" fmla="*/ 235 h 349"/>
                <a:gd name="T124" fmla="*/ 454 w 454"/>
                <a:gd name="T125" fmla="*/ 243 h 3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4" h="349">
                  <a:moveTo>
                    <a:pt x="454" y="235"/>
                  </a:moveTo>
                  <a:lnTo>
                    <a:pt x="409" y="159"/>
                  </a:lnTo>
                  <a:lnTo>
                    <a:pt x="401" y="129"/>
                  </a:lnTo>
                  <a:lnTo>
                    <a:pt x="356" y="68"/>
                  </a:lnTo>
                  <a:lnTo>
                    <a:pt x="333" y="0"/>
                  </a:lnTo>
                  <a:lnTo>
                    <a:pt x="303" y="0"/>
                  </a:lnTo>
                  <a:lnTo>
                    <a:pt x="303" y="31"/>
                  </a:lnTo>
                  <a:lnTo>
                    <a:pt x="295" y="31"/>
                  </a:lnTo>
                  <a:lnTo>
                    <a:pt x="295" y="15"/>
                  </a:lnTo>
                  <a:lnTo>
                    <a:pt x="151" y="31"/>
                  </a:lnTo>
                  <a:lnTo>
                    <a:pt x="136" y="8"/>
                  </a:lnTo>
                  <a:lnTo>
                    <a:pt x="0" y="23"/>
                  </a:lnTo>
                  <a:lnTo>
                    <a:pt x="8" y="61"/>
                  </a:lnTo>
                  <a:lnTo>
                    <a:pt x="8" y="68"/>
                  </a:lnTo>
                  <a:lnTo>
                    <a:pt x="15" y="61"/>
                  </a:lnTo>
                  <a:lnTo>
                    <a:pt x="23" y="53"/>
                  </a:lnTo>
                  <a:lnTo>
                    <a:pt x="30" y="61"/>
                  </a:lnTo>
                  <a:lnTo>
                    <a:pt x="30" y="46"/>
                  </a:lnTo>
                  <a:lnTo>
                    <a:pt x="38" y="53"/>
                  </a:lnTo>
                  <a:lnTo>
                    <a:pt x="23" y="61"/>
                  </a:lnTo>
                  <a:lnTo>
                    <a:pt x="76" y="46"/>
                  </a:lnTo>
                  <a:lnTo>
                    <a:pt x="83" y="53"/>
                  </a:lnTo>
                  <a:lnTo>
                    <a:pt x="61" y="61"/>
                  </a:lnTo>
                  <a:lnTo>
                    <a:pt x="106" y="68"/>
                  </a:lnTo>
                  <a:lnTo>
                    <a:pt x="98" y="61"/>
                  </a:lnTo>
                  <a:lnTo>
                    <a:pt x="114" y="53"/>
                  </a:lnTo>
                  <a:lnTo>
                    <a:pt x="106" y="68"/>
                  </a:lnTo>
                  <a:lnTo>
                    <a:pt x="121" y="76"/>
                  </a:lnTo>
                  <a:lnTo>
                    <a:pt x="106" y="68"/>
                  </a:lnTo>
                  <a:lnTo>
                    <a:pt x="129" y="84"/>
                  </a:lnTo>
                  <a:lnTo>
                    <a:pt x="129" y="99"/>
                  </a:lnTo>
                  <a:lnTo>
                    <a:pt x="144" y="99"/>
                  </a:lnTo>
                  <a:lnTo>
                    <a:pt x="182" y="76"/>
                  </a:lnTo>
                  <a:lnTo>
                    <a:pt x="182" y="68"/>
                  </a:lnTo>
                  <a:lnTo>
                    <a:pt x="189" y="61"/>
                  </a:lnTo>
                  <a:lnTo>
                    <a:pt x="220" y="68"/>
                  </a:lnTo>
                  <a:lnTo>
                    <a:pt x="257" y="114"/>
                  </a:lnTo>
                  <a:lnTo>
                    <a:pt x="273" y="114"/>
                  </a:lnTo>
                  <a:lnTo>
                    <a:pt x="288" y="152"/>
                  </a:lnTo>
                  <a:lnTo>
                    <a:pt x="280" y="197"/>
                  </a:lnTo>
                  <a:lnTo>
                    <a:pt x="295" y="205"/>
                  </a:lnTo>
                  <a:lnTo>
                    <a:pt x="295" y="190"/>
                  </a:lnTo>
                  <a:lnTo>
                    <a:pt x="288" y="182"/>
                  </a:lnTo>
                  <a:lnTo>
                    <a:pt x="303" y="190"/>
                  </a:lnTo>
                  <a:lnTo>
                    <a:pt x="310" y="182"/>
                  </a:lnTo>
                  <a:lnTo>
                    <a:pt x="295" y="213"/>
                  </a:lnTo>
                  <a:lnTo>
                    <a:pt x="310" y="213"/>
                  </a:lnTo>
                  <a:lnTo>
                    <a:pt x="295" y="220"/>
                  </a:lnTo>
                  <a:lnTo>
                    <a:pt x="326" y="251"/>
                  </a:lnTo>
                  <a:lnTo>
                    <a:pt x="333" y="258"/>
                  </a:lnTo>
                  <a:lnTo>
                    <a:pt x="326" y="243"/>
                  </a:lnTo>
                  <a:lnTo>
                    <a:pt x="341" y="243"/>
                  </a:lnTo>
                  <a:lnTo>
                    <a:pt x="341" y="273"/>
                  </a:lnTo>
                  <a:lnTo>
                    <a:pt x="356" y="258"/>
                  </a:lnTo>
                  <a:lnTo>
                    <a:pt x="341" y="273"/>
                  </a:lnTo>
                  <a:lnTo>
                    <a:pt x="348" y="273"/>
                  </a:lnTo>
                  <a:lnTo>
                    <a:pt x="363" y="311"/>
                  </a:lnTo>
                  <a:lnTo>
                    <a:pt x="394" y="319"/>
                  </a:lnTo>
                  <a:lnTo>
                    <a:pt x="409" y="349"/>
                  </a:lnTo>
                  <a:lnTo>
                    <a:pt x="447" y="334"/>
                  </a:lnTo>
                  <a:lnTo>
                    <a:pt x="454" y="296"/>
                  </a:lnTo>
                  <a:lnTo>
                    <a:pt x="454" y="235"/>
                  </a:lnTo>
                  <a:lnTo>
                    <a:pt x="454" y="24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49" name="Freeform 559"/>
            <p:cNvSpPr>
              <a:spLocks/>
            </p:cNvSpPr>
            <p:nvPr/>
          </p:nvSpPr>
          <p:spPr bwMode="auto">
            <a:xfrm>
              <a:off x="3444" y="2338"/>
              <a:ext cx="272" cy="289"/>
            </a:xfrm>
            <a:custGeom>
              <a:avLst/>
              <a:gdLst>
                <a:gd name="T0" fmla="*/ 257 w 272"/>
                <a:gd name="T1" fmla="*/ 160 h 289"/>
                <a:gd name="T2" fmla="*/ 234 w 272"/>
                <a:gd name="T3" fmla="*/ 114 h 289"/>
                <a:gd name="T4" fmla="*/ 166 w 272"/>
                <a:gd name="T5" fmla="*/ 69 h 289"/>
                <a:gd name="T6" fmla="*/ 151 w 272"/>
                <a:gd name="T7" fmla="*/ 31 h 289"/>
                <a:gd name="T8" fmla="*/ 121 w 272"/>
                <a:gd name="T9" fmla="*/ 23 h 289"/>
                <a:gd name="T10" fmla="*/ 128 w 272"/>
                <a:gd name="T11" fmla="*/ 0 h 289"/>
                <a:gd name="T12" fmla="*/ 68 w 272"/>
                <a:gd name="T13" fmla="*/ 8 h 289"/>
                <a:gd name="T14" fmla="*/ 0 w 272"/>
                <a:gd name="T15" fmla="*/ 15 h 289"/>
                <a:gd name="T16" fmla="*/ 38 w 272"/>
                <a:gd name="T17" fmla="*/ 152 h 289"/>
                <a:gd name="T18" fmla="*/ 60 w 272"/>
                <a:gd name="T19" fmla="*/ 190 h 289"/>
                <a:gd name="T20" fmla="*/ 53 w 272"/>
                <a:gd name="T21" fmla="*/ 213 h 289"/>
                <a:gd name="T22" fmla="*/ 60 w 272"/>
                <a:gd name="T23" fmla="*/ 266 h 289"/>
                <a:gd name="T24" fmla="*/ 75 w 272"/>
                <a:gd name="T25" fmla="*/ 289 h 289"/>
                <a:gd name="T26" fmla="*/ 219 w 272"/>
                <a:gd name="T27" fmla="*/ 273 h 289"/>
                <a:gd name="T28" fmla="*/ 219 w 272"/>
                <a:gd name="T29" fmla="*/ 289 h 289"/>
                <a:gd name="T30" fmla="*/ 227 w 272"/>
                <a:gd name="T31" fmla="*/ 289 h 289"/>
                <a:gd name="T32" fmla="*/ 227 w 272"/>
                <a:gd name="T33" fmla="*/ 258 h 289"/>
                <a:gd name="T34" fmla="*/ 257 w 272"/>
                <a:gd name="T35" fmla="*/ 258 h 289"/>
                <a:gd name="T36" fmla="*/ 257 w 272"/>
                <a:gd name="T37" fmla="*/ 243 h 289"/>
                <a:gd name="T38" fmla="*/ 250 w 272"/>
                <a:gd name="T39" fmla="*/ 243 h 289"/>
                <a:gd name="T40" fmla="*/ 257 w 272"/>
                <a:gd name="T41" fmla="*/ 243 h 289"/>
                <a:gd name="T42" fmla="*/ 250 w 272"/>
                <a:gd name="T43" fmla="*/ 235 h 289"/>
                <a:gd name="T44" fmla="*/ 265 w 272"/>
                <a:gd name="T45" fmla="*/ 205 h 289"/>
                <a:gd name="T46" fmla="*/ 257 w 272"/>
                <a:gd name="T47" fmla="*/ 182 h 289"/>
                <a:gd name="T48" fmla="*/ 272 w 272"/>
                <a:gd name="T49" fmla="*/ 182 h 289"/>
                <a:gd name="T50" fmla="*/ 257 w 272"/>
                <a:gd name="T51" fmla="*/ 160 h 2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2" h="289">
                  <a:moveTo>
                    <a:pt x="257" y="160"/>
                  </a:moveTo>
                  <a:lnTo>
                    <a:pt x="234" y="114"/>
                  </a:lnTo>
                  <a:lnTo>
                    <a:pt x="166" y="69"/>
                  </a:lnTo>
                  <a:lnTo>
                    <a:pt x="151" y="31"/>
                  </a:lnTo>
                  <a:lnTo>
                    <a:pt x="121" y="23"/>
                  </a:lnTo>
                  <a:lnTo>
                    <a:pt x="128" y="0"/>
                  </a:lnTo>
                  <a:lnTo>
                    <a:pt x="68" y="8"/>
                  </a:lnTo>
                  <a:lnTo>
                    <a:pt x="0" y="15"/>
                  </a:lnTo>
                  <a:lnTo>
                    <a:pt x="38" y="152"/>
                  </a:lnTo>
                  <a:lnTo>
                    <a:pt x="60" y="190"/>
                  </a:lnTo>
                  <a:lnTo>
                    <a:pt x="53" y="213"/>
                  </a:lnTo>
                  <a:lnTo>
                    <a:pt x="60" y="266"/>
                  </a:lnTo>
                  <a:lnTo>
                    <a:pt x="75" y="289"/>
                  </a:lnTo>
                  <a:lnTo>
                    <a:pt x="219" y="273"/>
                  </a:lnTo>
                  <a:lnTo>
                    <a:pt x="219" y="289"/>
                  </a:lnTo>
                  <a:lnTo>
                    <a:pt x="227" y="289"/>
                  </a:lnTo>
                  <a:lnTo>
                    <a:pt x="227" y="258"/>
                  </a:lnTo>
                  <a:lnTo>
                    <a:pt x="257" y="258"/>
                  </a:lnTo>
                  <a:lnTo>
                    <a:pt x="257" y="243"/>
                  </a:lnTo>
                  <a:lnTo>
                    <a:pt x="250" y="243"/>
                  </a:lnTo>
                  <a:lnTo>
                    <a:pt x="257" y="243"/>
                  </a:lnTo>
                  <a:lnTo>
                    <a:pt x="250" y="235"/>
                  </a:lnTo>
                  <a:lnTo>
                    <a:pt x="265" y="205"/>
                  </a:lnTo>
                  <a:lnTo>
                    <a:pt x="257" y="182"/>
                  </a:lnTo>
                  <a:lnTo>
                    <a:pt x="272" y="182"/>
                  </a:lnTo>
                  <a:lnTo>
                    <a:pt x="257" y="16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50" name="Freeform 560"/>
            <p:cNvSpPr>
              <a:spLocks/>
            </p:cNvSpPr>
            <p:nvPr/>
          </p:nvSpPr>
          <p:spPr bwMode="auto">
            <a:xfrm>
              <a:off x="3444" y="2338"/>
              <a:ext cx="272" cy="289"/>
            </a:xfrm>
            <a:custGeom>
              <a:avLst/>
              <a:gdLst>
                <a:gd name="T0" fmla="*/ 257 w 272"/>
                <a:gd name="T1" fmla="*/ 160 h 289"/>
                <a:gd name="T2" fmla="*/ 234 w 272"/>
                <a:gd name="T3" fmla="*/ 114 h 289"/>
                <a:gd name="T4" fmla="*/ 166 w 272"/>
                <a:gd name="T5" fmla="*/ 69 h 289"/>
                <a:gd name="T6" fmla="*/ 151 w 272"/>
                <a:gd name="T7" fmla="*/ 31 h 289"/>
                <a:gd name="T8" fmla="*/ 121 w 272"/>
                <a:gd name="T9" fmla="*/ 23 h 289"/>
                <a:gd name="T10" fmla="*/ 128 w 272"/>
                <a:gd name="T11" fmla="*/ 0 h 289"/>
                <a:gd name="T12" fmla="*/ 68 w 272"/>
                <a:gd name="T13" fmla="*/ 8 h 289"/>
                <a:gd name="T14" fmla="*/ 0 w 272"/>
                <a:gd name="T15" fmla="*/ 15 h 289"/>
                <a:gd name="T16" fmla="*/ 38 w 272"/>
                <a:gd name="T17" fmla="*/ 152 h 289"/>
                <a:gd name="T18" fmla="*/ 60 w 272"/>
                <a:gd name="T19" fmla="*/ 190 h 289"/>
                <a:gd name="T20" fmla="*/ 53 w 272"/>
                <a:gd name="T21" fmla="*/ 213 h 289"/>
                <a:gd name="T22" fmla="*/ 60 w 272"/>
                <a:gd name="T23" fmla="*/ 266 h 289"/>
                <a:gd name="T24" fmla="*/ 75 w 272"/>
                <a:gd name="T25" fmla="*/ 289 h 289"/>
                <a:gd name="T26" fmla="*/ 219 w 272"/>
                <a:gd name="T27" fmla="*/ 273 h 289"/>
                <a:gd name="T28" fmla="*/ 219 w 272"/>
                <a:gd name="T29" fmla="*/ 289 h 289"/>
                <a:gd name="T30" fmla="*/ 227 w 272"/>
                <a:gd name="T31" fmla="*/ 289 h 289"/>
                <a:gd name="T32" fmla="*/ 227 w 272"/>
                <a:gd name="T33" fmla="*/ 258 h 289"/>
                <a:gd name="T34" fmla="*/ 257 w 272"/>
                <a:gd name="T35" fmla="*/ 258 h 289"/>
                <a:gd name="T36" fmla="*/ 257 w 272"/>
                <a:gd name="T37" fmla="*/ 243 h 289"/>
                <a:gd name="T38" fmla="*/ 250 w 272"/>
                <a:gd name="T39" fmla="*/ 243 h 289"/>
                <a:gd name="T40" fmla="*/ 257 w 272"/>
                <a:gd name="T41" fmla="*/ 243 h 289"/>
                <a:gd name="T42" fmla="*/ 250 w 272"/>
                <a:gd name="T43" fmla="*/ 235 h 289"/>
                <a:gd name="T44" fmla="*/ 265 w 272"/>
                <a:gd name="T45" fmla="*/ 205 h 289"/>
                <a:gd name="T46" fmla="*/ 257 w 272"/>
                <a:gd name="T47" fmla="*/ 182 h 289"/>
                <a:gd name="T48" fmla="*/ 272 w 272"/>
                <a:gd name="T49" fmla="*/ 182 h 289"/>
                <a:gd name="T50" fmla="*/ 257 w 272"/>
                <a:gd name="T51" fmla="*/ 160 h 289"/>
                <a:gd name="T52" fmla="*/ 257 w 272"/>
                <a:gd name="T53" fmla="*/ 167 h 2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2" h="289">
                  <a:moveTo>
                    <a:pt x="257" y="160"/>
                  </a:moveTo>
                  <a:lnTo>
                    <a:pt x="234" y="114"/>
                  </a:lnTo>
                  <a:lnTo>
                    <a:pt x="166" y="69"/>
                  </a:lnTo>
                  <a:lnTo>
                    <a:pt x="151" y="31"/>
                  </a:lnTo>
                  <a:lnTo>
                    <a:pt x="121" y="23"/>
                  </a:lnTo>
                  <a:lnTo>
                    <a:pt x="128" y="0"/>
                  </a:lnTo>
                  <a:lnTo>
                    <a:pt x="68" y="8"/>
                  </a:lnTo>
                  <a:lnTo>
                    <a:pt x="0" y="15"/>
                  </a:lnTo>
                  <a:lnTo>
                    <a:pt x="38" y="152"/>
                  </a:lnTo>
                  <a:lnTo>
                    <a:pt x="60" y="190"/>
                  </a:lnTo>
                  <a:lnTo>
                    <a:pt x="53" y="213"/>
                  </a:lnTo>
                  <a:lnTo>
                    <a:pt x="60" y="266"/>
                  </a:lnTo>
                  <a:lnTo>
                    <a:pt x="75" y="289"/>
                  </a:lnTo>
                  <a:lnTo>
                    <a:pt x="219" y="273"/>
                  </a:lnTo>
                  <a:lnTo>
                    <a:pt x="219" y="289"/>
                  </a:lnTo>
                  <a:lnTo>
                    <a:pt x="227" y="289"/>
                  </a:lnTo>
                  <a:lnTo>
                    <a:pt x="227" y="258"/>
                  </a:lnTo>
                  <a:lnTo>
                    <a:pt x="257" y="258"/>
                  </a:lnTo>
                  <a:lnTo>
                    <a:pt x="257" y="243"/>
                  </a:lnTo>
                  <a:lnTo>
                    <a:pt x="250" y="243"/>
                  </a:lnTo>
                  <a:lnTo>
                    <a:pt x="257" y="243"/>
                  </a:lnTo>
                  <a:lnTo>
                    <a:pt x="250" y="235"/>
                  </a:lnTo>
                  <a:lnTo>
                    <a:pt x="265" y="205"/>
                  </a:lnTo>
                  <a:lnTo>
                    <a:pt x="257" y="182"/>
                  </a:lnTo>
                  <a:lnTo>
                    <a:pt x="272" y="182"/>
                  </a:lnTo>
                  <a:lnTo>
                    <a:pt x="257" y="160"/>
                  </a:lnTo>
                  <a:lnTo>
                    <a:pt x="257" y="16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51" name="Freeform 561"/>
            <p:cNvSpPr>
              <a:spLocks/>
            </p:cNvSpPr>
            <p:nvPr/>
          </p:nvSpPr>
          <p:spPr bwMode="auto">
            <a:xfrm>
              <a:off x="2286" y="2892"/>
              <a:ext cx="60" cy="99"/>
            </a:xfrm>
            <a:custGeom>
              <a:avLst/>
              <a:gdLst>
                <a:gd name="T0" fmla="*/ 60 w 60"/>
                <a:gd name="T1" fmla="*/ 53 h 99"/>
                <a:gd name="T2" fmla="*/ 53 w 60"/>
                <a:gd name="T3" fmla="*/ 68 h 99"/>
                <a:gd name="T4" fmla="*/ 45 w 60"/>
                <a:gd name="T5" fmla="*/ 76 h 99"/>
                <a:gd name="T6" fmla="*/ 38 w 60"/>
                <a:gd name="T7" fmla="*/ 68 h 99"/>
                <a:gd name="T8" fmla="*/ 30 w 60"/>
                <a:gd name="T9" fmla="*/ 83 h 99"/>
                <a:gd name="T10" fmla="*/ 23 w 60"/>
                <a:gd name="T11" fmla="*/ 91 h 99"/>
                <a:gd name="T12" fmla="*/ 23 w 60"/>
                <a:gd name="T13" fmla="*/ 99 h 99"/>
                <a:gd name="T14" fmla="*/ 15 w 60"/>
                <a:gd name="T15" fmla="*/ 91 h 99"/>
                <a:gd name="T16" fmla="*/ 7 w 60"/>
                <a:gd name="T17" fmla="*/ 91 h 99"/>
                <a:gd name="T18" fmla="*/ 7 w 60"/>
                <a:gd name="T19" fmla="*/ 46 h 99"/>
                <a:gd name="T20" fmla="*/ 0 w 60"/>
                <a:gd name="T21" fmla="*/ 38 h 99"/>
                <a:gd name="T22" fmla="*/ 7 w 60"/>
                <a:gd name="T23" fmla="*/ 30 h 99"/>
                <a:gd name="T24" fmla="*/ 15 w 60"/>
                <a:gd name="T25" fmla="*/ 23 h 99"/>
                <a:gd name="T26" fmla="*/ 15 w 60"/>
                <a:gd name="T27" fmla="*/ 15 h 99"/>
                <a:gd name="T28" fmla="*/ 7 w 60"/>
                <a:gd name="T29" fmla="*/ 8 h 99"/>
                <a:gd name="T30" fmla="*/ 7 w 60"/>
                <a:gd name="T31" fmla="*/ 0 h 99"/>
                <a:gd name="T32" fmla="*/ 15 w 60"/>
                <a:gd name="T33" fmla="*/ 0 h 99"/>
                <a:gd name="T34" fmla="*/ 23 w 60"/>
                <a:gd name="T35" fmla="*/ 8 h 99"/>
                <a:gd name="T36" fmla="*/ 30 w 60"/>
                <a:gd name="T37" fmla="*/ 15 h 99"/>
                <a:gd name="T38" fmla="*/ 38 w 60"/>
                <a:gd name="T39" fmla="*/ 23 h 99"/>
                <a:gd name="T40" fmla="*/ 45 w 60"/>
                <a:gd name="T41" fmla="*/ 30 h 99"/>
                <a:gd name="T42" fmla="*/ 45 w 60"/>
                <a:gd name="T43" fmla="*/ 38 h 99"/>
                <a:gd name="T44" fmla="*/ 53 w 60"/>
                <a:gd name="T45" fmla="*/ 38 h 99"/>
                <a:gd name="T46" fmla="*/ 53 w 60"/>
                <a:gd name="T47" fmla="*/ 46 h 99"/>
                <a:gd name="T48" fmla="*/ 60 w 60"/>
                <a:gd name="T49" fmla="*/ 53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99">
                  <a:moveTo>
                    <a:pt x="60" y="53"/>
                  </a:moveTo>
                  <a:lnTo>
                    <a:pt x="53" y="68"/>
                  </a:lnTo>
                  <a:lnTo>
                    <a:pt x="45" y="76"/>
                  </a:lnTo>
                  <a:lnTo>
                    <a:pt x="38" y="68"/>
                  </a:lnTo>
                  <a:lnTo>
                    <a:pt x="30" y="83"/>
                  </a:lnTo>
                  <a:lnTo>
                    <a:pt x="23" y="91"/>
                  </a:lnTo>
                  <a:lnTo>
                    <a:pt x="23" y="99"/>
                  </a:lnTo>
                  <a:lnTo>
                    <a:pt x="15" y="91"/>
                  </a:lnTo>
                  <a:lnTo>
                    <a:pt x="7" y="91"/>
                  </a:lnTo>
                  <a:lnTo>
                    <a:pt x="7" y="46"/>
                  </a:lnTo>
                  <a:lnTo>
                    <a:pt x="0" y="38"/>
                  </a:lnTo>
                  <a:lnTo>
                    <a:pt x="7" y="30"/>
                  </a:lnTo>
                  <a:lnTo>
                    <a:pt x="15" y="23"/>
                  </a:lnTo>
                  <a:lnTo>
                    <a:pt x="15" y="15"/>
                  </a:lnTo>
                  <a:lnTo>
                    <a:pt x="7" y="8"/>
                  </a:lnTo>
                  <a:lnTo>
                    <a:pt x="7" y="0"/>
                  </a:lnTo>
                  <a:lnTo>
                    <a:pt x="15" y="0"/>
                  </a:lnTo>
                  <a:lnTo>
                    <a:pt x="23" y="8"/>
                  </a:lnTo>
                  <a:lnTo>
                    <a:pt x="30" y="15"/>
                  </a:lnTo>
                  <a:lnTo>
                    <a:pt x="38" y="23"/>
                  </a:lnTo>
                  <a:lnTo>
                    <a:pt x="45" y="30"/>
                  </a:lnTo>
                  <a:lnTo>
                    <a:pt x="45" y="38"/>
                  </a:lnTo>
                  <a:lnTo>
                    <a:pt x="53" y="38"/>
                  </a:lnTo>
                  <a:lnTo>
                    <a:pt x="53" y="46"/>
                  </a:lnTo>
                  <a:lnTo>
                    <a:pt x="60" y="53"/>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52" name="Freeform 562"/>
            <p:cNvSpPr>
              <a:spLocks/>
            </p:cNvSpPr>
            <p:nvPr/>
          </p:nvSpPr>
          <p:spPr bwMode="auto">
            <a:xfrm>
              <a:off x="2286" y="2892"/>
              <a:ext cx="60" cy="99"/>
            </a:xfrm>
            <a:custGeom>
              <a:avLst/>
              <a:gdLst>
                <a:gd name="T0" fmla="*/ 60 w 60"/>
                <a:gd name="T1" fmla="*/ 53 h 99"/>
                <a:gd name="T2" fmla="*/ 53 w 60"/>
                <a:gd name="T3" fmla="*/ 68 h 99"/>
                <a:gd name="T4" fmla="*/ 45 w 60"/>
                <a:gd name="T5" fmla="*/ 76 h 99"/>
                <a:gd name="T6" fmla="*/ 38 w 60"/>
                <a:gd name="T7" fmla="*/ 68 h 99"/>
                <a:gd name="T8" fmla="*/ 30 w 60"/>
                <a:gd name="T9" fmla="*/ 83 h 99"/>
                <a:gd name="T10" fmla="*/ 23 w 60"/>
                <a:gd name="T11" fmla="*/ 91 h 99"/>
                <a:gd name="T12" fmla="*/ 23 w 60"/>
                <a:gd name="T13" fmla="*/ 99 h 99"/>
                <a:gd name="T14" fmla="*/ 15 w 60"/>
                <a:gd name="T15" fmla="*/ 91 h 99"/>
                <a:gd name="T16" fmla="*/ 7 w 60"/>
                <a:gd name="T17" fmla="*/ 91 h 99"/>
                <a:gd name="T18" fmla="*/ 7 w 60"/>
                <a:gd name="T19" fmla="*/ 46 h 99"/>
                <a:gd name="T20" fmla="*/ 0 w 60"/>
                <a:gd name="T21" fmla="*/ 38 h 99"/>
                <a:gd name="T22" fmla="*/ 7 w 60"/>
                <a:gd name="T23" fmla="*/ 30 h 99"/>
                <a:gd name="T24" fmla="*/ 15 w 60"/>
                <a:gd name="T25" fmla="*/ 23 h 99"/>
                <a:gd name="T26" fmla="*/ 15 w 60"/>
                <a:gd name="T27" fmla="*/ 15 h 99"/>
                <a:gd name="T28" fmla="*/ 7 w 60"/>
                <a:gd name="T29" fmla="*/ 8 h 99"/>
                <a:gd name="T30" fmla="*/ 7 w 60"/>
                <a:gd name="T31" fmla="*/ 0 h 99"/>
                <a:gd name="T32" fmla="*/ 15 w 60"/>
                <a:gd name="T33" fmla="*/ 0 h 99"/>
                <a:gd name="T34" fmla="*/ 23 w 60"/>
                <a:gd name="T35" fmla="*/ 8 h 99"/>
                <a:gd name="T36" fmla="*/ 30 w 60"/>
                <a:gd name="T37" fmla="*/ 15 h 99"/>
                <a:gd name="T38" fmla="*/ 38 w 60"/>
                <a:gd name="T39" fmla="*/ 23 h 99"/>
                <a:gd name="T40" fmla="*/ 45 w 60"/>
                <a:gd name="T41" fmla="*/ 30 h 99"/>
                <a:gd name="T42" fmla="*/ 45 w 60"/>
                <a:gd name="T43" fmla="*/ 38 h 99"/>
                <a:gd name="T44" fmla="*/ 53 w 60"/>
                <a:gd name="T45" fmla="*/ 38 h 99"/>
                <a:gd name="T46" fmla="*/ 53 w 60"/>
                <a:gd name="T47" fmla="*/ 46 h 99"/>
                <a:gd name="T48" fmla="*/ 60 w 60"/>
                <a:gd name="T49" fmla="*/ 53 h 99"/>
                <a:gd name="T50" fmla="*/ 60 w 60"/>
                <a:gd name="T51" fmla="*/ 61 h 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99">
                  <a:moveTo>
                    <a:pt x="60" y="53"/>
                  </a:moveTo>
                  <a:lnTo>
                    <a:pt x="53" y="68"/>
                  </a:lnTo>
                  <a:lnTo>
                    <a:pt x="45" y="76"/>
                  </a:lnTo>
                  <a:lnTo>
                    <a:pt x="38" y="68"/>
                  </a:lnTo>
                  <a:lnTo>
                    <a:pt x="30" y="83"/>
                  </a:lnTo>
                  <a:lnTo>
                    <a:pt x="23" y="91"/>
                  </a:lnTo>
                  <a:lnTo>
                    <a:pt x="23" y="99"/>
                  </a:lnTo>
                  <a:lnTo>
                    <a:pt x="15" y="91"/>
                  </a:lnTo>
                  <a:lnTo>
                    <a:pt x="7" y="91"/>
                  </a:lnTo>
                  <a:lnTo>
                    <a:pt x="7" y="46"/>
                  </a:lnTo>
                  <a:lnTo>
                    <a:pt x="0" y="38"/>
                  </a:lnTo>
                  <a:lnTo>
                    <a:pt x="7" y="30"/>
                  </a:lnTo>
                  <a:lnTo>
                    <a:pt x="15" y="23"/>
                  </a:lnTo>
                  <a:lnTo>
                    <a:pt x="15" y="15"/>
                  </a:lnTo>
                  <a:lnTo>
                    <a:pt x="7" y="8"/>
                  </a:lnTo>
                  <a:lnTo>
                    <a:pt x="7" y="0"/>
                  </a:lnTo>
                  <a:lnTo>
                    <a:pt x="15" y="0"/>
                  </a:lnTo>
                  <a:lnTo>
                    <a:pt x="23" y="8"/>
                  </a:lnTo>
                  <a:lnTo>
                    <a:pt x="30" y="15"/>
                  </a:lnTo>
                  <a:lnTo>
                    <a:pt x="38" y="23"/>
                  </a:lnTo>
                  <a:lnTo>
                    <a:pt x="45" y="30"/>
                  </a:lnTo>
                  <a:lnTo>
                    <a:pt x="45" y="38"/>
                  </a:lnTo>
                  <a:lnTo>
                    <a:pt x="53" y="38"/>
                  </a:lnTo>
                  <a:lnTo>
                    <a:pt x="53" y="46"/>
                  </a:lnTo>
                  <a:lnTo>
                    <a:pt x="60" y="53"/>
                  </a:lnTo>
                  <a:lnTo>
                    <a:pt x="60" y="6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53" name="Freeform 563"/>
            <p:cNvSpPr>
              <a:spLocks/>
            </p:cNvSpPr>
            <p:nvPr/>
          </p:nvSpPr>
          <p:spPr bwMode="auto">
            <a:xfrm>
              <a:off x="2256" y="2839"/>
              <a:ext cx="37" cy="30"/>
            </a:xfrm>
            <a:custGeom>
              <a:avLst/>
              <a:gdLst>
                <a:gd name="T0" fmla="*/ 37 w 37"/>
                <a:gd name="T1" fmla="*/ 23 h 30"/>
                <a:gd name="T2" fmla="*/ 30 w 37"/>
                <a:gd name="T3" fmla="*/ 15 h 30"/>
                <a:gd name="T4" fmla="*/ 22 w 37"/>
                <a:gd name="T5" fmla="*/ 8 h 30"/>
                <a:gd name="T6" fmla="*/ 7 w 37"/>
                <a:gd name="T7" fmla="*/ 8 h 30"/>
                <a:gd name="T8" fmla="*/ 7 w 37"/>
                <a:gd name="T9" fmla="*/ 0 h 30"/>
                <a:gd name="T10" fmla="*/ 0 w 37"/>
                <a:gd name="T11" fmla="*/ 0 h 30"/>
                <a:gd name="T12" fmla="*/ 0 w 37"/>
                <a:gd name="T13" fmla="*/ 15 h 30"/>
                <a:gd name="T14" fmla="*/ 7 w 37"/>
                <a:gd name="T15" fmla="*/ 15 h 30"/>
                <a:gd name="T16" fmla="*/ 15 w 37"/>
                <a:gd name="T17" fmla="*/ 30 h 30"/>
                <a:gd name="T18" fmla="*/ 30 w 37"/>
                <a:gd name="T19" fmla="*/ 30 h 30"/>
                <a:gd name="T20" fmla="*/ 30 w 37"/>
                <a:gd name="T21" fmla="*/ 23 h 30"/>
                <a:gd name="T22" fmla="*/ 37 w 37"/>
                <a:gd name="T23" fmla="*/ 23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30">
                  <a:moveTo>
                    <a:pt x="37" y="23"/>
                  </a:moveTo>
                  <a:lnTo>
                    <a:pt x="30" y="15"/>
                  </a:lnTo>
                  <a:lnTo>
                    <a:pt x="22" y="8"/>
                  </a:lnTo>
                  <a:lnTo>
                    <a:pt x="7" y="8"/>
                  </a:lnTo>
                  <a:lnTo>
                    <a:pt x="7" y="0"/>
                  </a:lnTo>
                  <a:lnTo>
                    <a:pt x="0" y="0"/>
                  </a:lnTo>
                  <a:lnTo>
                    <a:pt x="0" y="15"/>
                  </a:lnTo>
                  <a:lnTo>
                    <a:pt x="7" y="15"/>
                  </a:lnTo>
                  <a:lnTo>
                    <a:pt x="15" y="30"/>
                  </a:lnTo>
                  <a:lnTo>
                    <a:pt x="30" y="30"/>
                  </a:lnTo>
                  <a:lnTo>
                    <a:pt x="30" y="23"/>
                  </a:lnTo>
                  <a:lnTo>
                    <a:pt x="37" y="23"/>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54" name="Freeform 564"/>
            <p:cNvSpPr>
              <a:spLocks/>
            </p:cNvSpPr>
            <p:nvPr/>
          </p:nvSpPr>
          <p:spPr bwMode="auto">
            <a:xfrm>
              <a:off x="2256" y="2839"/>
              <a:ext cx="37" cy="30"/>
            </a:xfrm>
            <a:custGeom>
              <a:avLst/>
              <a:gdLst>
                <a:gd name="T0" fmla="*/ 37 w 37"/>
                <a:gd name="T1" fmla="*/ 23 h 30"/>
                <a:gd name="T2" fmla="*/ 30 w 37"/>
                <a:gd name="T3" fmla="*/ 15 h 30"/>
                <a:gd name="T4" fmla="*/ 22 w 37"/>
                <a:gd name="T5" fmla="*/ 8 h 30"/>
                <a:gd name="T6" fmla="*/ 7 w 37"/>
                <a:gd name="T7" fmla="*/ 8 h 30"/>
                <a:gd name="T8" fmla="*/ 7 w 37"/>
                <a:gd name="T9" fmla="*/ 0 h 30"/>
                <a:gd name="T10" fmla="*/ 0 w 37"/>
                <a:gd name="T11" fmla="*/ 0 h 30"/>
                <a:gd name="T12" fmla="*/ 0 w 37"/>
                <a:gd name="T13" fmla="*/ 15 h 30"/>
                <a:gd name="T14" fmla="*/ 7 w 37"/>
                <a:gd name="T15" fmla="*/ 15 h 30"/>
                <a:gd name="T16" fmla="*/ 15 w 37"/>
                <a:gd name="T17" fmla="*/ 30 h 30"/>
                <a:gd name="T18" fmla="*/ 30 w 37"/>
                <a:gd name="T19" fmla="*/ 30 h 30"/>
                <a:gd name="T20" fmla="*/ 30 w 37"/>
                <a:gd name="T21" fmla="*/ 23 h 30"/>
                <a:gd name="T22" fmla="*/ 37 w 37"/>
                <a:gd name="T23" fmla="*/ 23 h 30"/>
                <a:gd name="T24" fmla="*/ 37 w 37"/>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30">
                  <a:moveTo>
                    <a:pt x="37" y="23"/>
                  </a:moveTo>
                  <a:lnTo>
                    <a:pt x="30" y="15"/>
                  </a:lnTo>
                  <a:lnTo>
                    <a:pt x="22" y="8"/>
                  </a:lnTo>
                  <a:lnTo>
                    <a:pt x="7" y="8"/>
                  </a:lnTo>
                  <a:lnTo>
                    <a:pt x="7" y="0"/>
                  </a:lnTo>
                  <a:lnTo>
                    <a:pt x="0" y="0"/>
                  </a:lnTo>
                  <a:lnTo>
                    <a:pt x="0" y="15"/>
                  </a:lnTo>
                  <a:lnTo>
                    <a:pt x="7" y="15"/>
                  </a:lnTo>
                  <a:lnTo>
                    <a:pt x="15" y="30"/>
                  </a:lnTo>
                  <a:lnTo>
                    <a:pt x="30" y="30"/>
                  </a:lnTo>
                  <a:lnTo>
                    <a:pt x="30" y="23"/>
                  </a:lnTo>
                  <a:lnTo>
                    <a:pt x="37" y="23"/>
                  </a:lnTo>
                  <a:lnTo>
                    <a:pt x="37" y="3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55" name="Freeform 565"/>
            <p:cNvSpPr>
              <a:spLocks/>
            </p:cNvSpPr>
            <p:nvPr/>
          </p:nvSpPr>
          <p:spPr bwMode="auto">
            <a:xfrm>
              <a:off x="2180" y="2793"/>
              <a:ext cx="30" cy="31"/>
            </a:xfrm>
            <a:custGeom>
              <a:avLst/>
              <a:gdLst>
                <a:gd name="T0" fmla="*/ 30 w 30"/>
                <a:gd name="T1" fmla="*/ 23 h 31"/>
                <a:gd name="T2" fmla="*/ 23 w 30"/>
                <a:gd name="T3" fmla="*/ 16 h 31"/>
                <a:gd name="T4" fmla="*/ 23 w 30"/>
                <a:gd name="T5" fmla="*/ 8 h 31"/>
                <a:gd name="T6" fmla="*/ 15 w 30"/>
                <a:gd name="T7" fmla="*/ 0 h 31"/>
                <a:gd name="T8" fmla="*/ 8 w 30"/>
                <a:gd name="T9" fmla="*/ 0 h 31"/>
                <a:gd name="T10" fmla="*/ 8 w 30"/>
                <a:gd name="T11" fmla="*/ 8 h 31"/>
                <a:gd name="T12" fmla="*/ 0 w 30"/>
                <a:gd name="T13" fmla="*/ 8 h 31"/>
                <a:gd name="T14" fmla="*/ 0 w 30"/>
                <a:gd name="T15" fmla="*/ 16 h 31"/>
                <a:gd name="T16" fmla="*/ 8 w 30"/>
                <a:gd name="T17" fmla="*/ 23 h 31"/>
                <a:gd name="T18" fmla="*/ 15 w 30"/>
                <a:gd name="T19" fmla="*/ 23 h 31"/>
                <a:gd name="T20" fmla="*/ 23 w 30"/>
                <a:gd name="T21" fmla="*/ 31 h 31"/>
                <a:gd name="T22" fmla="*/ 30 w 30"/>
                <a:gd name="T23" fmla="*/ 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31">
                  <a:moveTo>
                    <a:pt x="30" y="23"/>
                  </a:moveTo>
                  <a:lnTo>
                    <a:pt x="23" y="16"/>
                  </a:lnTo>
                  <a:lnTo>
                    <a:pt x="23" y="8"/>
                  </a:lnTo>
                  <a:lnTo>
                    <a:pt x="15" y="0"/>
                  </a:lnTo>
                  <a:lnTo>
                    <a:pt x="8" y="0"/>
                  </a:lnTo>
                  <a:lnTo>
                    <a:pt x="8" y="8"/>
                  </a:lnTo>
                  <a:lnTo>
                    <a:pt x="0" y="8"/>
                  </a:lnTo>
                  <a:lnTo>
                    <a:pt x="0" y="16"/>
                  </a:lnTo>
                  <a:lnTo>
                    <a:pt x="8" y="23"/>
                  </a:lnTo>
                  <a:lnTo>
                    <a:pt x="15" y="23"/>
                  </a:lnTo>
                  <a:lnTo>
                    <a:pt x="23" y="31"/>
                  </a:lnTo>
                  <a:lnTo>
                    <a:pt x="30" y="23"/>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56" name="Freeform 566"/>
            <p:cNvSpPr>
              <a:spLocks/>
            </p:cNvSpPr>
            <p:nvPr/>
          </p:nvSpPr>
          <p:spPr bwMode="auto">
            <a:xfrm>
              <a:off x="2180" y="2793"/>
              <a:ext cx="30" cy="31"/>
            </a:xfrm>
            <a:custGeom>
              <a:avLst/>
              <a:gdLst>
                <a:gd name="T0" fmla="*/ 30 w 30"/>
                <a:gd name="T1" fmla="*/ 23 h 31"/>
                <a:gd name="T2" fmla="*/ 23 w 30"/>
                <a:gd name="T3" fmla="*/ 16 h 31"/>
                <a:gd name="T4" fmla="*/ 23 w 30"/>
                <a:gd name="T5" fmla="*/ 8 h 31"/>
                <a:gd name="T6" fmla="*/ 15 w 30"/>
                <a:gd name="T7" fmla="*/ 0 h 31"/>
                <a:gd name="T8" fmla="*/ 8 w 30"/>
                <a:gd name="T9" fmla="*/ 0 h 31"/>
                <a:gd name="T10" fmla="*/ 8 w 30"/>
                <a:gd name="T11" fmla="*/ 8 h 31"/>
                <a:gd name="T12" fmla="*/ 0 w 30"/>
                <a:gd name="T13" fmla="*/ 8 h 31"/>
                <a:gd name="T14" fmla="*/ 0 w 30"/>
                <a:gd name="T15" fmla="*/ 16 h 31"/>
                <a:gd name="T16" fmla="*/ 8 w 30"/>
                <a:gd name="T17" fmla="*/ 23 h 31"/>
                <a:gd name="T18" fmla="*/ 15 w 30"/>
                <a:gd name="T19" fmla="*/ 23 h 31"/>
                <a:gd name="T20" fmla="*/ 23 w 30"/>
                <a:gd name="T21" fmla="*/ 31 h 31"/>
                <a:gd name="T22" fmla="*/ 30 w 30"/>
                <a:gd name="T23" fmla="*/ 23 h 31"/>
                <a:gd name="T24" fmla="*/ 30 w 30"/>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1">
                  <a:moveTo>
                    <a:pt x="30" y="23"/>
                  </a:moveTo>
                  <a:lnTo>
                    <a:pt x="23" y="16"/>
                  </a:lnTo>
                  <a:lnTo>
                    <a:pt x="23" y="8"/>
                  </a:lnTo>
                  <a:lnTo>
                    <a:pt x="15" y="0"/>
                  </a:lnTo>
                  <a:lnTo>
                    <a:pt x="8" y="0"/>
                  </a:lnTo>
                  <a:lnTo>
                    <a:pt x="8" y="8"/>
                  </a:lnTo>
                  <a:lnTo>
                    <a:pt x="0" y="8"/>
                  </a:lnTo>
                  <a:lnTo>
                    <a:pt x="0" y="16"/>
                  </a:lnTo>
                  <a:lnTo>
                    <a:pt x="8" y="23"/>
                  </a:lnTo>
                  <a:lnTo>
                    <a:pt x="15" y="23"/>
                  </a:lnTo>
                  <a:lnTo>
                    <a:pt x="23" y="31"/>
                  </a:lnTo>
                  <a:lnTo>
                    <a:pt x="30" y="23"/>
                  </a:lnTo>
                  <a:lnTo>
                    <a:pt x="30" y="3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57" name="Freeform 567"/>
            <p:cNvSpPr>
              <a:spLocks/>
            </p:cNvSpPr>
            <p:nvPr/>
          </p:nvSpPr>
          <p:spPr bwMode="auto">
            <a:xfrm>
              <a:off x="2225" y="2824"/>
              <a:ext cx="31" cy="15"/>
            </a:xfrm>
            <a:custGeom>
              <a:avLst/>
              <a:gdLst>
                <a:gd name="T0" fmla="*/ 31 w 31"/>
                <a:gd name="T1" fmla="*/ 7 h 15"/>
                <a:gd name="T2" fmla="*/ 23 w 31"/>
                <a:gd name="T3" fmla="*/ 15 h 15"/>
                <a:gd name="T4" fmla="*/ 8 w 31"/>
                <a:gd name="T5" fmla="*/ 7 h 15"/>
                <a:gd name="T6" fmla="*/ 0 w 31"/>
                <a:gd name="T7" fmla="*/ 7 h 15"/>
                <a:gd name="T8" fmla="*/ 0 w 31"/>
                <a:gd name="T9" fmla="*/ 0 h 15"/>
                <a:gd name="T10" fmla="*/ 15 w 31"/>
                <a:gd name="T11" fmla="*/ 7 h 15"/>
                <a:gd name="T12" fmla="*/ 15 w 31"/>
                <a:gd name="T13" fmla="*/ 0 h 15"/>
                <a:gd name="T14" fmla="*/ 23 w 31"/>
                <a:gd name="T15" fmla="*/ 7 h 15"/>
                <a:gd name="T16" fmla="*/ 31 w 31"/>
                <a:gd name="T17" fmla="*/ 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15">
                  <a:moveTo>
                    <a:pt x="31" y="7"/>
                  </a:moveTo>
                  <a:lnTo>
                    <a:pt x="23" y="15"/>
                  </a:lnTo>
                  <a:lnTo>
                    <a:pt x="8" y="7"/>
                  </a:lnTo>
                  <a:lnTo>
                    <a:pt x="0" y="7"/>
                  </a:lnTo>
                  <a:lnTo>
                    <a:pt x="0" y="0"/>
                  </a:lnTo>
                  <a:lnTo>
                    <a:pt x="15" y="7"/>
                  </a:lnTo>
                  <a:lnTo>
                    <a:pt x="15" y="0"/>
                  </a:lnTo>
                  <a:lnTo>
                    <a:pt x="23" y="7"/>
                  </a:lnTo>
                  <a:lnTo>
                    <a:pt x="31" y="7"/>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58" name="Freeform 568"/>
            <p:cNvSpPr>
              <a:spLocks/>
            </p:cNvSpPr>
            <p:nvPr/>
          </p:nvSpPr>
          <p:spPr bwMode="auto">
            <a:xfrm>
              <a:off x="2225" y="2824"/>
              <a:ext cx="31" cy="15"/>
            </a:xfrm>
            <a:custGeom>
              <a:avLst/>
              <a:gdLst>
                <a:gd name="T0" fmla="*/ 31 w 31"/>
                <a:gd name="T1" fmla="*/ 7 h 15"/>
                <a:gd name="T2" fmla="*/ 23 w 31"/>
                <a:gd name="T3" fmla="*/ 15 h 15"/>
                <a:gd name="T4" fmla="*/ 8 w 31"/>
                <a:gd name="T5" fmla="*/ 7 h 15"/>
                <a:gd name="T6" fmla="*/ 0 w 31"/>
                <a:gd name="T7" fmla="*/ 7 h 15"/>
                <a:gd name="T8" fmla="*/ 0 w 31"/>
                <a:gd name="T9" fmla="*/ 0 h 15"/>
                <a:gd name="T10" fmla="*/ 15 w 31"/>
                <a:gd name="T11" fmla="*/ 7 h 15"/>
                <a:gd name="T12" fmla="*/ 15 w 31"/>
                <a:gd name="T13" fmla="*/ 0 h 15"/>
                <a:gd name="T14" fmla="*/ 23 w 31"/>
                <a:gd name="T15" fmla="*/ 7 h 15"/>
                <a:gd name="T16" fmla="*/ 31 w 31"/>
                <a:gd name="T17" fmla="*/ 7 h 15"/>
                <a:gd name="T18" fmla="*/ 31 w 31"/>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15">
                  <a:moveTo>
                    <a:pt x="31" y="7"/>
                  </a:moveTo>
                  <a:lnTo>
                    <a:pt x="23" y="15"/>
                  </a:lnTo>
                  <a:lnTo>
                    <a:pt x="8" y="7"/>
                  </a:lnTo>
                  <a:lnTo>
                    <a:pt x="0" y="7"/>
                  </a:lnTo>
                  <a:lnTo>
                    <a:pt x="0" y="0"/>
                  </a:lnTo>
                  <a:lnTo>
                    <a:pt x="15" y="7"/>
                  </a:lnTo>
                  <a:lnTo>
                    <a:pt x="15" y="0"/>
                  </a:lnTo>
                  <a:lnTo>
                    <a:pt x="23" y="7"/>
                  </a:lnTo>
                  <a:lnTo>
                    <a:pt x="31" y="7"/>
                  </a:lnTo>
                  <a:lnTo>
                    <a:pt x="31"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59" name="Freeform 569"/>
            <p:cNvSpPr>
              <a:spLocks/>
            </p:cNvSpPr>
            <p:nvPr/>
          </p:nvSpPr>
          <p:spPr bwMode="auto">
            <a:xfrm>
              <a:off x="2104" y="2755"/>
              <a:ext cx="23" cy="23"/>
            </a:xfrm>
            <a:custGeom>
              <a:avLst/>
              <a:gdLst>
                <a:gd name="T0" fmla="*/ 23 w 23"/>
                <a:gd name="T1" fmla="*/ 8 h 23"/>
                <a:gd name="T2" fmla="*/ 23 w 23"/>
                <a:gd name="T3" fmla="*/ 16 h 23"/>
                <a:gd name="T4" fmla="*/ 15 w 23"/>
                <a:gd name="T5" fmla="*/ 23 h 23"/>
                <a:gd name="T6" fmla="*/ 8 w 23"/>
                <a:gd name="T7" fmla="*/ 23 h 23"/>
                <a:gd name="T8" fmla="*/ 0 w 23"/>
                <a:gd name="T9" fmla="*/ 16 h 23"/>
                <a:gd name="T10" fmla="*/ 0 w 23"/>
                <a:gd name="T11" fmla="*/ 8 h 23"/>
                <a:gd name="T12" fmla="*/ 8 w 23"/>
                <a:gd name="T13" fmla="*/ 0 h 23"/>
                <a:gd name="T14" fmla="*/ 23 w 23"/>
                <a:gd name="T15" fmla="*/ 0 h 23"/>
                <a:gd name="T16" fmla="*/ 23 w 23"/>
                <a:gd name="T17" fmla="*/ 8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23" y="8"/>
                  </a:moveTo>
                  <a:lnTo>
                    <a:pt x="23" y="16"/>
                  </a:lnTo>
                  <a:lnTo>
                    <a:pt x="15" y="23"/>
                  </a:lnTo>
                  <a:lnTo>
                    <a:pt x="8" y="23"/>
                  </a:lnTo>
                  <a:lnTo>
                    <a:pt x="0" y="16"/>
                  </a:lnTo>
                  <a:lnTo>
                    <a:pt x="0" y="8"/>
                  </a:lnTo>
                  <a:lnTo>
                    <a:pt x="8" y="0"/>
                  </a:lnTo>
                  <a:lnTo>
                    <a:pt x="23" y="0"/>
                  </a:lnTo>
                  <a:lnTo>
                    <a:pt x="23" y="8"/>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60" name="Freeform 570"/>
            <p:cNvSpPr>
              <a:spLocks/>
            </p:cNvSpPr>
            <p:nvPr/>
          </p:nvSpPr>
          <p:spPr bwMode="auto">
            <a:xfrm>
              <a:off x="2104" y="2755"/>
              <a:ext cx="23" cy="23"/>
            </a:xfrm>
            <a:custGeom>
              <a:avLst/>
              <a:gdLst>
                <a:gd name="T0" fmla="*/ 23 w 23"/>
                <a:gd name="T1" fmla="*/ 8 h 23"/>
                <a:gd name="T2" fmla="*/ 23 w 23"/>
                <a:gd name="T3" fmla="*/ 16 h 23"/>
                <a:gd name="T4" fmla="*/ 15 w 23"/>
                <a:gd name="T5" fmla="*/ 23 h 23"/>
                <a:gd name="T6" fmla="*/ 8 w 23"/>
                <a:gd name="T7" fmla="*/ 23 h 23"/>
                <a:gd name="T8" fmla="*/ 0 w 23"/>
                <a:gd name="T9" fmla="*/ 16 h 23"/>
                <a:gd name="T10" fmla="*/ 0 w 23"/>
                <a:gd name="T11" fmla="*/ 8 h 23"/>
                <a:gd name="T12" fmla="*/ 8 w 23"/>
                <a:gd name="T13" fmla="*/ 0 h 23"/>
                <a:gd name="T14" fmla="*/ 23 w 23"/>
                <a:gd name="T15" fmla="*/ 0 h 23"/>
                <a:gd name="T16" fmla="*/ 23 w 23"/>
                <a:gd name="T17" fmla="*/ 8 h 23"/>
                <a:gd name="T18" fmla="*/ 23 w 23"/>
                <a:gd name="T19" fmla="*/ 16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3">
                  <a:moveTo>
                    <a:pt x="23" y="8"/>
                  </a:moveTo>
                  <a:lnTo>
                    <a:pt x="23" y="16"/>
                  </a:lnTo>
                  <a:lnTo>
                    <a:pt x="15" y="23"/>
                  </a:lnTo>
                  <a:lnTo>
                    <a:pt x="8" y="23"/>
                  </a:lnTo>
                  <a:lnTo>
                    <a:pt x="0" y="16"/>
                  </a:lnTo>
                  <a:lnTo>
                    <a:pt x="0" y="8"/>
                  </a:lnTo>
                  <a:lnTo>
                    <a:pt x="8" y="0"/>
                  </a:lnTo>
                  <a:lnTo>
                    <a:pt x="23" y="0"/>
                  </a:lnTo>
                  <a:lnTo>
                    <a:pt x="23" y="8"/>
                  </a:lnTo>
                  <a:lnTo>
                    <a:pt x="23" y="1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61" name="Freeform 571"/>
            <p:cNvSpPr>
              <a:spLocks/>
            </p:cNvSpPr>
            <p:nvPr/>
          </p:nvSpPr>
          <p:spPr bwMode="auto">
            <a:xfrm>
              <a:off x="2082" y="2763"/>
              <a:ext cx="7" cy="23"/>
            </a:xfrm>
            <a:custGeom>
              <a:avLst/>
              <a:gdLst>
                <a:gd name="T0" fmla="*/ 7 w 7"/>
                <a:gd name="T1" fmla="*/ 8 h 23"/>
                <a:gd name="T2" fmla="*/ 7 w 7"/>
                <a:gd name="T3" fmla="*/ 0 h 23"/>
                <a:gd name="T4" fmla="*/ 7 w 7"/>
                <a:gd name="T5" fmla="*/ 8 h 23"/>
                <a:gd name="T6" fmla="*/ 0 w 7"/>
                <a:gd name="T7" fmla="*/ 15 h 23"/>
                <a:gd name="T8" fmla="*/ 0 w 7"/>
                <a:gd name="T9" fmla="*/ 23 h 23"/>
                <a:gd name="T10" fmla="*/ 7 w 7"/>
                <a:gd name="T11" fmla="*/ 15 h 23"/>
                <a:gd name="T12" fmla="*/ 7 w 7"/>
                <a:gd name="T13" fmla="*/ 8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3">
                  <a:moveTo>
                    <a:pt x="7" y="8"/>
                  </a:moveTo>
                  <a:lnTo>
                    <a:pt x="7" y="0"/>
                  </a:lnTo>
                  <a:lnTo>
                    <a:pt x="7" y="8"/>
                  </a:lnTo>
                  <a:lnTo>
                    <a:pt x="0" y="15"/>
                  </a:lnTo>
                  <a:lnTo>
                    <a:pt x="0" y="23"/>
                  </a:lnTo>
                  <a:lnTo>
                    <a:pt x="7" y="15"/>
                  </a:lnTo>
                  <a:lnTo>
                    <a:pt x="7" y="8"/>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62" name="Freeform 572"/>
            <p:cNvSpPr>
              <a:spLocks/>
            </p:cNvSpPr>
            <p:nvPr/>
          </p:nvSpPr>
          <p:spPr bwMode="auto">
            <a:xfrm>
              <a:off x="2082" y="2763"/>
              <a:ext cx="7" cy="23"/>
            </a:xfrm>
            <a:custGeom>
              <a:avLst/>
              <a:gdLst>
                <a:gd name="T0" fmla="*/ 7 w 7"/>
                <a:gd name="T1" fmla="*/ 8 h 23"/>
                <a:gd name="T2" fmla="*/ 7 w 7"/>
                <a:gd name="T3" fmla="*/ 0 h 23"/>
                <a:gd name="T4" fmla="*/ 7 w 7"/>
                <a:gd name="T5" fmla="*/ 8 h 23"/>
                <a:gd name="T6" fmla="*/ 0 w 7"/>
                <a:gd name="T7" fmla="*/ 15 h 23"/>
                <a:gd name="T8" fmla="*/ 0 w 7"/>
                <a:gd name="T9" fmla="*/ 23 h 23"/>
                <a:gd name="T10" fmla="*/ 7 w 7"/>
                <a:gd name="T11" fmla="*/ 15 h 23"/>
                <a:gd name="T12" fmla="*/ 7 w 7"/>
                <a:gd name="T13" fmla="*/ 8 h 23"/>
                <a:gd name="T14" fmla="*/ 7 w 7"/>
                <a:gd name="T15" fmla="*/ 15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23">
                  <a:moveTo>
                    <a:pt x="7" y="8"/>
                  </a:moveTo>
                  <a:lnTo>
                    <a:pt x="7" y="0"/>
                  </a:lnTo>
                  <a:lnTo>
                    <a:pt x="7" y="8"/>
                  </a:lnTo>
                  <a:lnTo>
                    <a:pt x="0" y="15"/>
                  </a:lnTo>
                  <a:lnTo>
                    <a:pt x="0" y="23"/>
                  </a:lnTo>
                  <a:lnTo>
                    <a:pt x="7" y="15"/>
                  </a:lnTo>
                  <a:lnTo>
                    <a:pt x="7" y="8"/>
                  </a:lnTo>
                  <a:lnTo>
                    <a:pt x="7"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63" name="Freeform 573"/>
            <p:cNvSpPr>
              <a:spLocks/>
            </p:cNvSpPr>
            <p:nvPr/>
          </p:nvSpPr>
          <p:spPr bwMode="auto">
            <a:xfrm>
              <a:off x="2256" y="2869"/>
              <a:ext cx="7" cy="8"/>
            </a:xfrm>
            <a:custGeom>
              <a:avLst/>
              <a:gdLst>
                <a:gd name="T0" fmla="*/ 7 w 7"/>
                <a:gd name="T1" fmla="*/ 8 h 8"/>
                <a:gd name="T2" fmla="*/ 0 w 7"/>
                <a:gd name="T3" fmla="*/ 8 h 8"/>
                <a:gd name="T4" fmla="*/ 7 w 7"/>
                <a:gd name="T5" fmla="*/ 0 h 8"/>
                <a:gd name="T6" fmla="*/ 7 w 7"/>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7" y="8"/>
                  </a:moveTo>
                  <a:lnTo>
                    <a:pt x="0" y="8"/>
                  </a:lnTo>
                  <a:lnTo>
                    <a:pt x="7" y="0"/>
                  </a:lnTo>
                  <a:lnTo>
                    <a:pt x="7" y="8"/>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64" name="Freeform 574"/>
            <p:cNvSpPr>
              <a:spLocks/>
            </p:cNvSpPr>
            <p:nvPr/>
          </p:nvSpPr>
          <p:spPr bwMode="auto">
            <a:xfrm>
              <a:off x="2256" y="2869"/>
              <a:ext cx="7" cy="15"/>
            </a:xfrm>
            <a:custGeom>
              <a:avLst/>
              <a:gdLst>
                <a:gd name="T0" fmla="*/ 7 w 7"/>
                <a:gd name="T1" fmla="*/ 8 h 15"/>
                <a:gd name="T2" fmla="*/ 0 w 7"/>
                <a:gd name="T3" fmla="*/ 8 h 15"/>
                <a:gd name="T4" fmla="*/ 7 w 7"/>
                <a:gd name="T5" fmla="*/ 0 h 15"/>
                <a:gd name="T6" fmla="*/ 7 w 7"/>
                <a:gd name="T7" fmla="*/ 8 h 15"/>
                <a:gd name="T8" fmla="*/ 7 w 7"/>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5">
                  <a:moveTo>
                    <a:pt x="7" y="8"/>
                  </a:moveTo>
                  <a:lnTo>
                    <a:pt x="0" y="8"/>
                  </a:lnTo>
                  <a:lnTo>
                    <a:pt x="7" y="0"/>
                  </a:lnTo>
                  <a:lnTo>
                    <a:pt x="7" y="8"/>
                  </a:lnTo>
                  <a:lnTo>
                    <a:pt x="7"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65" name="Freeform 575"/>
            <p:cNvSpPr>
              <a:spLocks/>
            </p:cNvSpPr>
            <p:nvPr/>
          </p:nvSpPr>
          <p:spPr bwMode="auto">
            <a:xfrm>
              <a:off x="2240" y="2847"/>
              <a:ext cx="8" cy="15"/>
            </a:xfrm>
            <a:custGeom>
              <a:avLst/>
              <a:gdLst>
                <a:gd name="T0" fmla="*/ 8 w 8"/>
                <a:gd name="T1" fmla="*/ 7 h 15"/>
                <a:gd name="T2" fmla="*/ 8 w 8"/>
                <a:gd name="T3" fmla="*/ 15 h 15"/>
                <a:gd name="T4" fmla="*/ 0 w 8"/>
                <a:gd name="T5" fmla="*/ 15 h 15"/>
                <a:gd name="T6" fmla="*/ 0 w 8"/>
                <a:gd name="T7" fmla="*/ 0 h 15"/>
                <a:gd name="T8" fmla="*/ 8 w 8"/>
                <a:gd name="T9" fmla="*/ 0 h 15"/>
                <a:gd name="T10" fmla="*/ 8 w 8"/>
                <a:gd name="T11" fmla="*/ 7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5">
                  <a:moveTo>
                    <a:pt x="8" y="7"/>
                  </a:moveTo>
                  <a:lnTo>
                    <a:pt x="8" y="15"/>
                  </a:lnTo>
                  <a:lnTo>
                    <a:pt x="0" y="15"/>
                  </a:lnTo>
                  <a:lnTo>
                    <a:pt x="0" y="0"/>
                  </a:lnTo>
                  <a:lnTo>
                    <a:pt x="8" y="0"/>
                  </a:lnTo>
                  <a:lnTo>
                    <a:pt x="8" y="7"/>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66" name="Freeform 576"/>
            <p:cNvSpPr>
              <a:spLocks/>
            </p:cNvSpPr>
            <p:nvPr/>
          </p:nvSpPr>
          <p:spPr bwMode="auto">
            <a:xfrm>
              <a:off x="2240" y="2847"/>
              <a:ext cx="8" cy="15"/>
            </a:xfrm>
            <a:custGeom>
              <a:avLst/>
              <a:gdLst>
                <a:gd name="T0" fmla="*/ 8 w 8"/>
                <a:gd name="T1" fmla="*/ 7 h 15"/>
                <a:gd name="T2" fmla="*/ 8 w 8"/>
                <a:gd name="T3" fmla="*/ 15 h 15"/>
                <a:gd name="T4" fmla="*/ 0 w 8"/>
                <a:gd name="T5" fmla="*/ 15 h 15"/>
                <a:gd name="T6" fmla="*/ 0 w 8"/>
                <a:gd name="T7" fmla="*/ 0 h 15"/>
                <a:gd name="T8" fmla="*/ 8 w 8"/>
                <a:gd name="T9" fmla="*/ 0 h 15"/>
                <a:gd name="T10" fmla="*/ 8 w 8"/>
                <a:gd name="T11" fmla="*/ 7 h 15"/>
                <a:gd name="T12" fmla="*/ 8 w 8"/>
                <a:gd name="T13" fmla="*/ 15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5">
                  <a:moveTo>
                    <a:pt x="8" y="7"/>
                  </a:moveTo>
                  <a:lnTo>
                    <a:pt x="8" y="15"/>
                  </a:lnTo>
                  <a:lnTo>
                    <a:pt x="0" y="15"/>
                  </a:lnTo>
                  <a:lnTo>
                    <a:pt x="0" y="0"/>
                  </a:lnTo>
                  <a:lnTo>
                    <a:pt x="8" y="0"/>
                  </a:lnTo>
                  <a:lnTo>
                    <a:pt x="8" y="7"/>
                  </a:lnTo>
                  <a:lnTo>
                    <a:pt x="8"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67" name="Freeform 577"/>
            <p:cNvSpPr>
              <a:spLocks/>
            </p:cNvSpPr>
            <p:nvPr/>
          </p:nvSpPr>
          <p:spPr bwMode="auto">
            <a:xfrm>
              <a:off x="1923" y="1390"/>
              <a:ext cx="302" cy="486"/>
            </a:xfrm>
            <a:custGeom>
              <a:avLst/>
              <a:gdLst>
                <a:gd name="T0" fmla="*/ 302 w 302"/>
                <a:gd name="T1" fmla="*/ 334 h 486"/>
                <a:gd name="T2" fmla="*/ 287 w 302"/>
                <a:gd name="T3" fmla="*/ 311 h 486"/>
                <a:gd name="T4" fmla="*/ 280 w 302"/>
                <a:gd name="T5" fmla="*/ 326 h 486"/>
                <a:gd name="T6" fmla="*/ 242 w 302"/>
                <a:gd name="T7" fmla="*/ 319 h 486"/>
                <a:gd name="T8" fmla="*/ 219 w 302"/>
                <a:gd name="T9" fmla="*/ 326 h 486"/>
                <a:gd name="T10" fmla="*/ 212 w 302"/>
                <a:gd name="T11" fmla="*/ 296 h 486"/>
                <a:gd name="T12" fmla="*/ 196 w 302"/>
                <a:gd name="T13" fmla="*/ 288 h 486"/>
                <a:gd name="T14" fmla="*/ 181 w 302"/>
                <a:gd name="T15" fmla="*/ 235 h 486"/>
                <a:gd name="T16" fmla="*/ 166 w 302"/>
                <a:gd name="T17" fmla="*/ 243 h 486"/>
                <a:gd name="T18" fmla="*/ 159 w 302"/>
                <a:gd name="T19" fmla="*/ 235 h 486"/>
                <a:gd name="T20" fmla="*/ 181 w 302"/>
                <a:gd name="T21" fmla="*/ 167 h 486"/>
                <a:gd name="T22" fmla="*/ 159 w 302"/>
                <a:gd name="T23" fmla="*/ 167 h 486"/>
                <a:gd name="T24" fmla="*/ 143 w 302"/>
                <a:gd name="T25" fmla="*/ 121 h 486"/>
                <a:gd name="T26" fmla="*/ 128 w 302"/>
                <a:gd name="T27" fmla="*/ 106 h 486"/>
                <a:gd name="T28" fmla="*/ 128 w 302"/>
                <a:gd name="T29" fmla="*/ 91 h 486"/>
                <a:gd name="T30" fmla="*/ 121 w 302"/>
                <a:gd name="T31" fmla="*/ 76 h 486"/>
                <a:gd name="T32" fmla="*/ 136 w 302"/>
                <a:gd name="T33" fmla="*/ 8 h 486"/>
                <a:gd name="T34" fmla="*/ 98 w 302"/>
                <a:gd name="T35" fmla="*/ 0 h 486"/>
                <a:gd name="T36" fmla="*/ 60 w 302"/>
                <a:gd name="T37" fmla="*/ 167 h 486"/>
                <a:gd name="T38" fmla="*/ 60 w 302"/>
                <a:gd name="T39" fmla="*/ 190 h 486"/>
                <a:gd name="T40" fmla="*/ 75 w 302"/>
                <a:gd name="T41" fmla="*/ 212 h 486"/>
                <a:gd name="T42" fmla="*/ 22 w 302"/>
                <a:gd name="T43" fmla="*/ 281 h 486"/>
                <a:gd name="T44" fmla="*/ 30 w 302"/>
                <a:gd name="T45" fmla="*/ 303 h 486"/>
                <a:gd name="T46" fmla="*/ 0 w 302"/>
                <a:gd name="T47" fmla="*/ 432 h 486"/>
                <a:gd name="T48" fmla="*/ 136 w 302"/>
                <a:gd name="T49" fmla="*/ 463 h 486"/>
                <a:gd name="T50" fmla="*/ 272 w 302"/>
                <a:gd name="T51" fmla="*/ 486 h 486"/>
                <a:gd name="T52" fmla="*/ 302 w 302"/>
                <a:gd name="T53" fmla="*/ 334 h 4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2" h="486">
                  <a:moveTo>
                    <a:pt x="302" y="334"/>
                  </a:moveTo>
                  <a:lnTo>
                    <a:pt x="287" y="311"/>
                  </a:lnTo>
                  <a:lnTo>
                    <a:pt x="280" y="326"/>
                  </a:lnTo>
                  <a:lnTo>
                    <a:pt x="242" y="319"/>
                  </a:lnTo>
                  <a:lnTo>
                    <a:pt x="219" y="326"/>
                  </a:lnTo>
                  <a:lnTo>
                    <a:pt x="212" y="296"/>
                  </a:lnTo>
                  <a:lnTo>
                    <a:pt x="196" y="288"/>
                  </a:lnTo>
                  <a:lnTo>
                    <a:pt x="181" y="235"/>
                  </a:lnTo>
                  <a:lnTo>
                    <a:pt x="166" y="243"/>
                  </a:lnTo>
                  <a:lnTo>
                    <a:pt x="159" y="235"/>
                  </a:lnTo>
                  <a:lnTo>
                    <a:pt x="181" y="167"/>
                  </a:lnTo>
                  <a:lnTo>
                    <a:pt x="159" y="167"/>
                  </a:lnTo>
                  <a:lnTo>
                    <a:pt x="143" y="121"/>
                  </a:lnTo>
                  <a:lnTo>
                    <a:pt x="128" y="106"/>
                  </a:lnTo>
                  <a:lnTo>
                    <a:pt x="128" y="91"/>
                  </a:lnTo>
                  <a:lnTo>
                    <a:pt x="121" y="76"/>
                  </a:lnTo>
                  <a:lnTo>
                    <a:pt x="136" y="8"/>
                  </a:lnTo>
                  <a:lnTo>
                    <a:pt x="98" y="0"/>
                  </a:lnTo>
                  <a:lnTo>
                    <a:pt x="60" y="167"/>
                  </a:lnTo>
                  <a:lnTo>
                    <a:pt x="60" y="190"/>
                  </a:lnTo>
                  <a:lnTo>
                    <a:pt x="75" y="212"/>
                  </a:lnTo>
                  <a:lnTo>
                    <a:pt x="22" y="281"/>
                  </a:lnTo>
                  <a:lnTo>
                    <a:pt x="30" y="303"/>
                  </a:lnTo>
                  <a:lnTo>
                    <a:pt x="0" y="432"/>
                  </a:lnTo>
                  <a:lnTo>
                    <a:pt x="136" y="463"/>
                  </a:lnTo>
                  <a:lnTo>
                    <a:pt x="272" y="486"/>
                  </a:lnTo>
                  <a:lnTo>
                    <a:pt x="302" y="334"/>
                  </a:lnTo>
                  <a:close/>
                </a:path>
              </a:pathLst>
            </a:custGeom>
            <a:solidFill>
              <a:srgbClr val="FF8C00"/>
            </a:solidFill>
            <a:ln w="12700">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68" name="Freeform 578"/>
            <p:cNvSpPr>
              <a:spLocks/>
            </p:cNvSpPr>
            <p:nvPr/>
          </p:nvSpPr>
          <p:spPr bwMode="auto">
            <a:xfrm>
              <a:off x="1923" y="1390"/>
              <a:ext cx="302" cy="486"/>
            </a:xfrm>
            <a:custGeom>
              <a:avLst/>
              <a:gdLst>
                <a:gd name="T0" fmla="*/ 302 w 302"/>
                <a:gd name="T1" fmla="*/ 334 h 486"/>
                <a:gd name="T2" fmla="*/ 287 w 302"/>
                <a:gd name="T3" fmla="*/ 311 h 486"/>
                <a:gd name="T4" fmla="*/ 280 w 302"/>
                <a:gd name="T5" fmla="*/ 326 h 486"/>
                <a:gd name="T6" fmla="*/ 242 w 302"/>
                <a:gd name="T7" fmla="*/ 319 h 486"/>
                <a:gd name="T8" fmla="*/ 219 w 302"/>
                <a:gd name="T9" fmla="*/ 326 h 486"/>
                <a:gd name="T10" fmla="*/ 212 w 302"/>
                <a:gd name="T11" fmla="*/ 296 h 486"/>
                <a:gd name="T12" fmla="*/ 196 w 302"/>
                <a:gd name="T13" fmla="*/ 288 h 486"/>
                <a:gd name="T14" fmla="*/ 181 w 302"/>
                <a:gd name="T15" fmla="*/ 235 h 486"/>
                <a:gd name="T16" fmla="*/ 166 w 302"/>
                <a:gd name="T17" fmla="*/ 243 h 486"/>
                <a:gd name="T18" fmla="*/ 159 w 302"/>
                <a:gd name="T19" fmla="*/ 235 h 486"/>
                <a:gd name="T20" fmla="*/ 181 w 302"/>
                <a:gd name="T21" fmla="*/ 167 h 486"/>
                <a:gd name="T22" fmla="*/ 159 w 302"/>
                <a:gd name="T23" fmla="*/ 167 h 486"/>
                <a:gd name="T24" fmla="*/ 143 w 302"/>
                <a:gd name="T25" fmla="*/ 121 h 486"/>
                <a:gd name="T26" fmla="*/ 128 w 302"/>
                <a:gd name="T27" fmla="*/ 106 h 486"/>
                <a:gd name="T28" fmla="*/ 128 w 302"/>
                <a:gd name="T29" fmla="*/ 91 h 486"/>
                <a:gd name="T30" fmla="*/ 121 w 302"/>
                <a:gd name="T31" fmla="*/ 76 h 486"/>
                <a:gd name="T32" fmla="*/ 136 w 302"/>
                <a:gd name="T33" fmla="*/ 8 h 486"/>
                <a:gd name="T34" fmla="*/ 98 w 302"/>
                <a:gd name="T35" fmla="*/ 0 h 486"/>
                <a:gd name="T36" fmla="*/ 60 w 302"/>
                <a:gd name="T37" fmla="*/ 167 h 486"/>
                <a:gd name="T38" fmla="*/ 60 w 302"/>
                <a:gd name="T39" fmla="*/ 190 h 486"/>
                <a:gd name="T40" fmla="*/ 75 w 302"/>
                <a:gd name="T41" fmla="*/ 212 h 486"/>
                <a:gd name="T42" fmla="*/ 22 w 302"/>
                <a:gd name="T43" fmla="*/ 281 h 486"/>
                <a:gd name="T44" fmla="*/ 30 w 302"/>
                <a:gd name="T45" fmla="*/ 303 h 486"/>
                <a:gd name="T46" fmla="*/ 0 w 302"/>
                <a:gd name="T47" fmla="*/ 432 h 486"/>
                <a:gd name="T48" fmla="*/ 136 w 302"/>
                <a:gd name="T49" fmla="*/ 463 h 486"/>
                <a:gd name="T50" fmla="*/ 272 w 302"/>
                <a:gd name="T51" fmla="*/ 486 h 486"/>
                <a:gd name="T52" fmla="*/ 302 w 302"/>
                <a:gd name="T53" fmla="*/ 334 h 486"/>
                <a:gd name="T54" fmla="*/ 302 w 302"/>
                <a:gd name="T55" fmla="*/ 341 h 4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2" h="486">
                  <a:moveTo>
                    <a:pt x="302" y="334"/>
                  </a:moveTo>
                  <a:lnTo>
                    <a:pt x="287" y="311"/>
                  </a:lnTo>
                  <a:lnTo>
                    <a:pt x="280" y="326"/>
                  </a:lnTo>
                  <a:lnTo>
                    <a:pt x="242" y="319"/>
                  </a:lnTo>
                  <a:lnTo>
                    <a:pt x="219" y="326"/>
                  </a:lnTo>
                  <a:lnTo>
                    <a:pt x="212" y="296"/>
                  </a:lnTo>
                  <a:lnTo>
                    <a:pt x="196" y="288"/>
                  </a:lnTo>
                  <a:lnTo>
                    <a:pt x="181" y="235"/>
                  </a:lnTo>
                  <a:lnTo>
                    <a:pt x="166" y="243"/>
                  </a:lnTo>
                  <a:lnTo>
                    <a:pt x="159" y="235"/>
                  </a:lnTo>
                  <a:lnTo>
                    <a:pt x="181" y="167"/>
                  </a:lnTo>
                  <a:lnTo>
                    <a:pt x="159" y="167"/>
                  </a:lnTo>
                  <a:lnTo>
                    <a:pt x="143" y="121"/>
                  </a:lnTo>
                  <a:lnTo>
                    <a:pt x="128" y="106"/>
                  </a:lnTo>
                  <a:lnTo>
                    <a:pt x="128" y="91"/>
                  </a:lnTo>
                  <a:lnTo>
                    <a:pt x="121" y="76"/>
                  </a:lnTo>
                  <a:lnTo>
                    <a:pt x="136" y="8"/>
                  </a:lnTo>
                  <a:lnTo>
                    <a:pt x="98" y="0"/>
                  </a:lnTo>
                  <a:lnTo>
                    <a:pt x="60" y="167"/>
                  </a:lnTo>
                  <a:lnTo>
                    <a:pt x="60" y="190"/>
                  </a:lnTo>
                  <a:lnTo>
                    <a:pt x="75" y="212"/>
                  </a:lnTo>
                  <a:lnTo>
                    <a:pt x="22" y="281"/>
                  </a:lnTo>
                  <a:lnTo>
                    <a:pt x="30" y="303"/>
                  </a:lnTo>
                  <a:lnTo>
                    <a:pt x="0" y="432"/>
                  </a:lnTo>
                  <a:lnTo>
                    <a:pt x="136" y="463"/>
                  </a:lnTo>
                  <a:lnTo>
                    <a:pt x="272" y="486"/>
                  </a:lnTo>
                  <a:lnTo>
                    <a:pt x="302" y="334"/>
                  </a:lnTo>
                  <a:lnTo>
                    <a:pt x="302" y="34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69" name="Freeform 579"/>
            <p:cNvSpPr>
              <a:spLocks/>
            </p:cNvSpPr>
            <p:nvPr/>
          </p:nvSpPr>
          <p:spPr bwMode="auto">
            <a:xfrm>
              <a:off x="3126" y="1891"/>
              <a:ext cx="204" cy="356"/>
            </a:xfrm>
            <a:custGeom>
              <a:avLst/>
              <a:gdLst>
                <a:gd name="T0" fmla="*/ 189 w 204"/>
                <a:gd name="T1" fmla="*/ 212 h 356"/>
                <a:gd name="T2" fmla="*/ 182 w 204"/>
                <a:gd name="T3" fmla="*/ 45 h 356"/>
                <a:gd name="T4" fmla="*/ 166 w 204"/>
                <a:gd name="T5" fmla="*/ 0 h 356"/>
                <a:gd name="T6" fmla="*/ 30 w 204"/>
                <a:gd name="T7" fmla="*/ 7 h 356"/>
                <a:gd name="T8" fmla="*/ 60 w 204"/>
                <a:gd name="T9" fmla="*/ 30 h 356"/>
                <a:gd name="T10" fmla="*/ 60 w 204"/>
                <a:gd name="T11" fmla="*/ 45 h 356"/>
                <a:gd name="T12" fmla="*/ 45 w 204"/>
                <a:gd name="T13" fmla="*/ 68 h 356"/>
                <a:gd name="T14" fmla="*/ 15 w 204"/>
                <a:gd name="T15" fmla="*/ 76 h 356"/>
                <a:gd name="T16" fmla="*/ 23 w 204"/>
                <a:gd name="T17" fmla="*/ 106 h 356"/>
                <a:gd name="T18" fmla="*/ 0 w 204"/>
                <a:gd name="T19" fmla="*/ 144 h 356"/>
                <a:gd name="T20" fmla="*/ 7 w 204"/>
                <a:gd name="T21" fmla="*/ 182 h 356"/>
                <a:gd name="T22" fmla="*/ 38 w 204"/>
                <a:gd name="T23" fmla="*/ 212 h 356"/>
                <a:gd name="T24" fmla="*/ 45 w 204"/>
                <a:gd name="T25" fmla="*/ 235 h 356"/>
                <a:gd name="T26" fmla="*/ 53 w 204"/>
                <a:gd name="T27" fmla="*/ 227 h 356"/>
                <a:gd name="T28" fmla="*/ 76 w 204"/>
                <a:gd name="T29" fmla="*/ 235 h 356"/>
                <a:gd name="T30" fmla="*/ 60 w 204"/>
                <a:gd name="T31" fmla="*/ 280 h 356"/>
                <a:gd name="T32" fmla="*/ 106 w 204"/>
                <a:gd name="T33" fmla="*/ 311 h 356"/>
                <a:gd name="T34" fmla="*/ 106 w 204"/>
                <a:gd name="T35" fmla="*/ 333 h 356"/>
                <a:gd name="T36" fmla="*/ 129 w 204"/>
                <a:gd name="T37" fmla="*/ 356 h 356"/>
                <a:gd name="T38" fmla="*/ 136 w 204"/>
                <a:gd name="T39" fmla="*/ 341 h 356"/>
                <a:gd name="T40" fmla="*/ 159 w 204"/>
                <a:gd name="T41" fmla="*/ 349 h 356"/>
                <a:gd name="T42" fmla="*/ 159 w 204"/>
                <a:gd name="T43" fmla="*/ 326 h 356"/>
                <a:gd name="T44" fmla="*/ 182 w 204"/>
                <a:gd name="T45" fmla="*/ 318 h 356"/>
                <a:gd name="T46" fmla="*/ 182 w 204"/>
                <a:gd name="T47" fmla="*/ 265 h 356"/>
                <a:gd name="T48" fmla="*/ 204 w 204"/>
                <a:gd name="T49" fmla="*/ 235 h 356"/>
                <a:gd name="T50" fmla="*/ 189 w 204"/>
                <a:gd name="T51" fmla="*/ 212 h 3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4" h="356">
                  <a:moveTo>
                    <a:pt x="189" y="212"/>
                  </a:moveTo>
                  <a:lnTo>
                    <a:pt x="182" y="45"/>
                  </a:lnTo>
                  <a:lnTo>
                    <a:pt x="166" y="0"/>
                  </a:lnTo>
                  <a:lnTo>
                    <a:pt x="30" y="7"/>
                  </a:lnTo>
                  <a:lnTo>
                    <a:pt x="60" y="30"/>
                  </a:lnTo>
                  <a:lnTo>
                    <a:pt x="60" y="45"/>
                  </a:lnTo>
                  <a:lnTo>
                    <a:pt x="45" y="68"/>
                  </a:lnTo>
                  <a:lnTo>
                    <a:pt x="15" y="76"/>
                  </a:lnTo>
                  <a:lnTo>
                    <a:pt x="23" y="106"/>
                  </a:lnTo>
                  <a:lnTo>
                    <a:pt x="0" y="144"/>
                  </a:lnTo>
                  <a:lnTo>
                    <a:pt x="7" y="182"/>
                  </a:lnTo>
                  <a:lnTo>
                    <a:pt x="38" y="212"/>
                  </a:lnTo>
                  <a:lnTo>
                    <a:pt x="45" y="235"/>
                  </a:lnTo>
                  <a:lnTo>
                    <a:pt x="53" y="227"/>
                  </a:lnTo>
                  <a:lnTo>
                    <a:pt x="76" y="235"/>
                  </a:lnTo>
                  <a:lnTo>
                    <a:pt x="60" y="280"/>
                  </a:lnTo>
                  <a:lnTo>
                    <a:pt x="106" y="311"/>
                  </a:lnTo>
                  <a:lnTo>
                    <a:pt x="106" y="333"/>
                  </a:lnTo>
                  <a:lnTo>
                    <a:pt x="129" y="356"/>
                  </a:lnTo>
                  <a:lnTo>
                    <a:pt x="136" y="341"/>
                  </a:lnTo>
                  <a:lnTo>
                    <a:pt x="159" y="349"/>
                  </a:lnTo>
                  <a:lnTo>
                    <a:pt x="159" y="326"/>
                  </a:lnTo>
                  <a:lnTo>
                    <a:pt x="182" y="318"/>
                  </a:lnTo>
                  <a:lnTo>
                    <a:pt x="182" y="265"/>
                  </a:lnTo>
                  <a:lnTo>
                    <a:pt x="204" y="235"/>
                  </a:lnTo>
                  <a:lnTo>
                    <a:pt x="189" y="212"/>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70" name="Freeform 580"/>
            <p:cNvSpPr>
              <a:spLocks/>
            </p:cNvSpPr>
            <p:nvPr/>
          </p:nvSpPr>
          <p:spPr bwMode="auto">
            <a:xfrm>
              <a:off x="3126" y="1891"/>
              <a:ext cx="204" cy="356"/>
            </a:xfrm>
            <a:custGeom>
              <a:avLst/>
              <a:gdLst>
                <a:gd name="T0" fmla="*/ 189 w 204"/>
                <a:gd name="T1" fmla="*/ 212 h 356"/>
                <a:gd name="T2" fmla="*/ 182 w 204"/>
                <a:gd name="T3" fmla="*/ 45 h 356"/>
                <a:gd name="T4" fmla="*/ 166 w 204"/>
                <a:gd name="T5" fmla="*/ 0 h 356"/>
                <a:gd name="T6" fmla="*/ 30 w 204"/>
                <a:gd name="T7" fmla="*/ 7 h 356"/>
                <a:gd name="T8" fmla="*/ 60 w 204"/>
                <a:gd name="T9" fmla="*/ 30 h 356"/>
                <a:gd name="T10" fmla="*/ 60 w 204"/>
                <a:gd name="T11" fmla="*/ 45 h 356"/>
                <a:gd name="T12" fmla="*/ 45 w 204"/>
                <a:gd name="T13" fmla="*/ 68 h 356"/>
                <a:gd name="T14" fmla="*/ 15 w 204"/>
                <a:gd name="T15" fmla="*/ 76 h 356"/>
                <a:gd name="T16" fmla="*/ 23 w 204"/>
                <a:gd name="T17" fmla="*/ 106 h 356"/>
                <a:gd name="T18" fmla="*/ 0 w 204"/>
                <a:gd name="T19" fmla="*/ 144 h 356"/>
                <a:gd name="T20" fmla="*/ 7 w 204"/>
                <a:gd name="T21" fmla="*/ 182 h 356"/>
                <a:gd name="T22" fmla="*/ 38 w 204"/>
                <a:gd name="T23" fmla="*/ 212 h 356"/>
                <a:gd name="T24" fmla="*/ 45 w 204"/>
                <a:gd name="T25" fmla="*/ 235 h 356"/>
                <a:gd name="T26" fmla="*/ 53 w 204"/>
                <a:gd name="T27" fmla="*/ 227 h 356"/>
                <a:gd name="T28" fmla="*/ 76 w 204"/>
                <a:gd name="T29" fmla="*/ 235 h 356"/>
                <a:gd name="T30" fmla="*/ 60 w 204"/>
                <a:gd name="T31" fmla="*/ 280 h 356"/>
                <a:gd name="T32" fmla="*/ 106 w 204"/>
                <a:gd name="T33" fmla="*/ 311 h 356"/>
                <a:gd name="T34" fmla="*/ 106 w 204"/>
                <a:gd name="T35" fmla="*/ 333 h 356"/>
                <a:gd name="T36" fmla="*/ 129 w 204"/>
                <a:gd name="T37" fmla="*/ 356 h 356"/>
                <a:gd name="T38" fmla="*/ 136 w 204"/>
                <a:gd name="T39" fmla="*/ 341 h 356"/>
                <a:gd name="T40" fmla="*/ 159 w 204"/>
                <a:gd name="T41" fmla="*/ 349 h 356"/>
                <a:gd name="T42" fmla="*/ 159 w 204"/>
                <a:gd name="T43" fmla="*/ 326 h 356"/>
                <a:gd name="T44" fmla="*/ 182 w 204"/>
                <a:gd name="T45" fmla="*/ 318 h 356"/>
                <a:gd name="T46" fmla="*/ 182 w 204"/>
                <a:gd name="T47" fmla="*/ 265 h 356"/>
                <a:gd name="T48" fmla="*/ 204 w 204"/>
                <a:gd name="T49" fmla="*/ 235 h 356"/>
                <a:gd name="T50" fmla="*/ 189 w 204"/>
                <a:gd name="T51" fmla="*/ 212 h 356"/>
                <a:gd name="T52" fmla="*/ 189 w 204"/>
                <a:gd name="T53" fmla="*/ 220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4" h="356">
                  <a:moveTo>
                    <a:pt x="189" y="212"/>
                  </a:moveTo>
                  <a:lnTo>
                    <a:pt x="182" y="45"/>
                  </a:lnTo>
                  <a:lnTo>
                    <a:pt x="166" y="0"/>
                  </a:lnTo>
                  <a:lnTo>
                    <a:pt x="30" y="7"/>
                  </a:lnTo>
                  <a:lnTo>
                    <a:pt x="60" y="30"/>
                  </a:lnTo>
                  <a:lnTo>
                    <a:pt x="60" y="45"/>
                  </a:lnTo>
                  <a:lnTo>
                    <a:pt x="45" y="68"/>
                  </a:lnTo>
                  <a:lnTo>
                    <a:pt x="15" y="76"/>
                  </a:lnTo>
                  <a:lnTo>
                    <a:pt x="23" y="106"/>
                  </a:lnTo>
                  <a:lnTo>
                    <a:pt x="0" y="144"/>
                  </a:lnTo>
                  <a:lnTo>
                    <a:pt x="7" y="182"/>
                  </a:lnTo>
                  <a:lnTo>
                    <a:pt x="38" y="212"/>
                  </a:lnTo>
                  <a:lnTo>
                    <a:pt x="45" y="235"/>
                  </a:lnTo>
                  <a:lnTo>
                    <a:pt x="53" y="227"/>
                  </a:lnTo>
                  <a:lnTo>
                    <a:pt x="76" y="235"/>
                  </a:lnTo>
                  <a:lnTo>
                    <a:pt x="60" y="280"/>
                  </a:lnTo>
                  <a:lnTo>
                    <a:pt x="106" y="311"/>
                  </a:lnTo>
                  <a:lnTo>
                    <a:pt x="106" y="333"/>
                  </a:lnTo>
                  <a:lnTo>
                    <a:pt x="129" y="356"/>
                  </a:lnTo>
                  <a:lnTo>
                    <a:pt x="136" y="341"/>
                  </a:lnTo>
                  <a:lnTo>
                    <a:pt x="159" y="349"/>
                  </a:lnTo>
                  <a:lnTo>
                    <a:pt x="159" y="326"/>
                  </a:lnTo>
                  <a:lnTo>
                    <a:pt x="182" y="318"/>
                  </a:lnTo>
                  <a:lnTo>
                    <a:pt x="182" y="265"/>
                  </a:lnTo>
                  <a:lnTo>
                    <a:pt x="204" y="235"/>
                  </a:lnTo>
                  <a:lnTo>
                    <a:pt x="189" y="212"/>
                  </a:lnTo>
                  <a:lnTo>
                    <a:pt x="189" y="22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71" name="Freeform 581"/>
            <p:cNvSpPr>
              <a:spLocks/>
            </p:cNvSpPr>
            <p:nvPr/>
          </p:nvSpPr>
          <p:spPr bwMode="auto">
            <a:xfrm>
              <a:off x="3308" y="1921"/>
              <a:ext cx="151" cy="266"/>
            </a:xfrm>
            <a:custGeom>
              <a:avLst/>
              <a:gdLst>
                <a:gd name="T0" fmla="*/ 151 w 151"/>
                <a:gd name="T1" fmla="*/ 190 h 266"/>
                <a:gd name="T2" fmla="*/ 121 w 151"/>
                <a:gd name="T3" fmla="*/ 197 h 266"/>
                <a:gd name="T4" fmla="*/ 121 w 151"/>
                <a:gd name="T5" fmla="*/ 205 h 266"/>
                <a:gd name="T6" fmla="*/ 98 w 151"/>
                <a:gd name="T7" fmla="*/ 250 h 266"/>
                <a:gd name="T8" fmla="*/ 75 w 151"/>
                <a:gd name="T9" fmla="*/ 235 h 266"/>
                <a:gd name="T10" fmla="*/ 68 w 151"/>
                <a:gd name="T11" fmla="*/ 258 h 266"/>
                <a:gd name="T12" fmla="*/ 60 w 151"/>
                <a:gd name="T13" fmla="*/ 250 h 266"/>
                <a:gd name="T14" fmla="*/ 45 w 151"/>
                <a:gd name="T15" fmla="*/ 266 h 266"/>
                <a:gd name="T16" fmla="*/ 22 w 151"/>
                <a:gd name="T17" fmla="*/ 250 h 266"/>
                <a:gd name="T18" fmla="*/ 22 w 151"/>
                <a:gd name="T19" fmla="*/ 266 h 266"/>
                <a:gd name="T20" fmla="*/ 7 w 151"/>
                <a:gd name="T21" fmla="*/ 258 h 266"/>
                <a:gd name="T22" fmla="*/ 0 w 151"/>
                <a:gd name="T23" fmla="*/ 266 h 266"/>
                <a:gd name="T24" fmla="*/ 0 w 151"/>
                <a:gd name="T25" fmla="*/ 235 h 266"/>
                <a:gd name="T26" fmla="*/ 22 w 151"/>
                <a:gd name="T27" fmla="*/ 205 h 266"/>
                <a:gd name="T28" fmla="*/ 7 w 151"/>
                <a:gd name="T29" fmla="*/ 182 h 266"/>
                <a:gd name="T30" fmla="*/ 0 w 151"/>
                <a:gd name="T31" fmla="*/ 15 h 266"/>
                <a:gd name="T32" fmla="*/ 15 w 151"/>
                <a:gd name="T33" fmla="*/ 23 h 266"/>
                <a:gd name="T34" fmla="*/ 37 w 151"/>
                <a:gd name="T35" fmla="*/ 8 h 266"/>
                <a:gd name="T36" fmla="*/ 128 w 151"/>
                <a:gd name="T37" fmla="*/ 0 h 266"/>
                <a:gd name="T38" fmla="*/ 151 w 151"/>
                <a:gd name="T39" fmla="*/ 167 h 266"/>
                <a:gd name="T40" fmla="*/ 151 w 151"/>
                <a:gd name="T41" fmla="*/ 190 h 2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266">
                  <a:moveTo>
                    <a:pt x="151" y="190"/>
                  </a:moveTo>
                  <a:lnTo>
                    <a:pt x="121" y="197"/>
                  </a:lnTo>
                  <a:lnTo>
                    <a:pt x="121" y="205"/>
                  </a:lnTo>
                  <a:lnTo>
                    <a:pt x="98" y="250"/>
                  </a:lnTo>
                  <a:lnTo>
                    <a:pt x="75" y="235"/>
                  </a:lnTo>
                  <a:lnTo>
                    <a:pt x="68" y="258"/>
                  </a:lnTo>
                  <a:lnTo>
                    <a:pt x="60" y="250"/>
                  </a:lnTo>
                  <a:lnTo>
                    <a:pt x="45" y="266"/>
                  </a:lnTo>
                  <a:lnTo>
                    <a:pt x="22" y="250"/>
                  </a:lnTo>
                  <a:lnTo>
                    <a:pt x="22" y="266"/>
                  </a:lnTo>
                  <a:lnTo>
                    <a:pt x="7" y="258"/>
                  </a:lnTo>
                  <a:lnTo>
                    <a:pt x="0" y="266"/>
                  </a:lnTo>
                  <a:lnTo>
                    <a:pt x="0" y="235"/>
                  </a:lnTo>
                  <a:lnTo>
                    <a:pt x="22" y="205"/>
                  </a:lnTo>
                  <a:lnTo>
                    <a:pt x="7" y="182"/>
                  </a:lnTo>
                  <a:lnTo>
                    <a:pt x="0" y="15"/>
                  </a:lnTo>
                  <a:lnTo>
                    <a:pt x="15" y="23"/>
                  </a:lnTo>
                  <a:lnTo>
                    <a:pt x="37" y="8"/>
                  </a:lnTo>
                  <a:lnTo>
                    <a:pt x="128" y="0"/>
                  </a:lnTo>
                  <a:lnTo>
                    <a:pt x="151" y="167"/>
                  </a:lnTo>
                  <a:lnTo>
                    <a:pt x="151" y="19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72" name="Freeform 582"/>
            <p:cNvSpPr>
              <a:spLocks/>
            </p:cNvSpPr>
            <p:nvPr/>
          </p:nvSpPr>
          <p:spPr bwMode="auto">
            <a:xfrm>
              <a:off x="3308" y="1921"/>
              <a:ext cx="151" cy="266"/>
            </a:xfrm>
            <a:custGeom>
              <a:avLst/>
              <a:gdLst>
                <a:gd name="T0" fmla="*/ 151 w 151"/>
                <a:gd name="T1" fmla="*/ 190 h 266"/>
                <a:gd name="T2" fmla="*/ 121 w 151"/>
                <a:gd name="T3" fmla="*/ 197 h 266"/>
                <a:gd name="T4" fmla="*/ 121 w 151"/>
                <a:gd name="T5" fmla="*/ 205 h 266"/>
                <a:gd name="T6" fmla="*/ 98 w 151"/>
                <a:gd name="T7" fmla="*/ 250 h 266"/>
                <a:gd name="T8" fmla="*/ 75 w 151"/>
                <a:gd name="T9" fmla="*/ 235 h 266"/>
                <a:gd name="T10" fmla="*/ 68 w 151"/>
                <a:gd name="T11" fmla="*/ 258 h 266"/>
                <a:gd name="T12" fmla="*/ 60 w 151"/>
                <a:gd name="T13" fmla="*/ 250 h 266"/>
                <a:gd name="T14" fmla="*/ 45 w 151"/>
                <a:gd name="T15" fmla="*/ 266 h 266"/>
                <a:gd name="T16" fmla="*/ 22 w 151"/>
                <a:gd name="T17" fmla="*/ 250 h 266"/>
                <a:gd name="T18" fmla="*/ 22 w 151"/>
                <a:gd name="T19" fmla="*/ 266 h 266"/>
                <a:gd name="T20" fmla="*/ 7 w 151"/>
                <a:gd name="T21" fmla="*/ 258 h 266"/>
                <a:gd name="T22" fmla="*/ 0 w 151"/>
                <a:gd name="T23" fmla="*/ 266 h 266"/>
                <a:gd name="T24" fmla="*/ 0 w 151"/>
                <a:gd name="T25" fmla="*/ 235 h 266"/>
                <a:gd name="T26" fmla="*/ 22 w 151"/>
                <a:gd name="T27" fmla="*/ 205 h 266"/>
                <a:gd name="T28" fmla="*/ 7 w 151"/>
                <a:gd name="T29" fmla="*/ 182 h 266"/>
                <a:gd name="T30" fmla="*/ 0 w 151"/>
                <a:gd name="T31" fmla="*/ 15 h 266"/>
                <a:gd name="T32" fmla="*/ 15 w 151"/>
                <a:gd name="T33" fmla="*/ 23 h 266"/>
                <a:gd name="T34" fmla="*/ 37 w 151"/>
                <a:gd name="T35" fmla="*/ 8 h 266"/>
                <a:gd name="T36" fmla="*/ 128 w 151"/>
                <a:gd name="T37" fmla="*/ 0 h 266"/>
                <a:gd name="T38" fmla="*/ 151 w 151"/>
                <a:gd name="T39" fmla="*/ 167 h 266"/>
                <a:gd name="T40" fmla="*/ 151 w 151"/>
                <a:gd name="T41" fmla="*/ 190 h 266"/>
                <a:gd name="T42" fmla="*/ 151 w 151"/>
                <a:gd name="T43" fmla="*/ 197 h 2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1" h="266">
                  <a:moveTo>
                    <a:pt x="151" y="190"/>
                  </a:moveTo>
                  <a:lnTo>
                    <a:pt x="121" y="197"/>
                  </a:lnTo>
                  <a:lnTo>
                    <a:pt x="121" y="205"/>
                  </a:lnTo>
                  <a:lnTo>
                    <a:pt x="98" y="250"/>
                  </a:lnTo>
                  <a:lnTo>
                    <a:pt x="75" y="235"/>
                  </a:lnTo>
                  <a:lnTo>
                    <a:pt x="68" y="258"/>
                  </a:lnTo>
                  <a:lnTo>
                    <a:pt x="60" y="250"/>
                  </a:lnTo>
                  <a:lnTo>
                    <a:pt x="45" y="266"/>
                  </a:lnTo>
                  <a:lnTo>
                    <a:pt x="22" y="250"/>
                  </a:lnTo>
                  <a:lnTo>
                    <a:pt x="22" y="266"/>
                  </a:lnTo>
                  <a:lnTo>
                    <a:pt x="7" y="258"/>
                  </a:lnTo>
                  <a:lnTo>
                    <a:pt x="0" y="266"/>
                  </a:lnTo>
                  <a:lnTo>
                    <a:pt x="0" y="235"/>
                  </a:lnTo>
                  <a:lnTo>
                    <a:pt x="22" y="205"/>
                  </a:lnTo>
                  <a:lnTo>
                    <a:pt x="7" y="182"/>
                  </a:lnTo>
                  <a:lnTo>
                    <a:pt x="0" y="15"/>
                  </a:lnTo>
                  <a:lnTo>
                    <a:pt x="15" y="23"/>
                  </a:lnTo>
                  <a:lnTo>
                    <a:pt x="37" y="8"/>
                  </a:lnTo>
                  <a:lnTo>
                    <a:pt x="128" y="0"/>
                  </a:lnTo>
                  <a:lnTo>
                    <a:pt x="151" y="167"/>
                  </a:lnTo>
                  <a:lnTo>
                    <a:pt x="151" y="190"/>
                  </a:lnTo>
                  <a:lnTo>
                    <a:pt x="151" y="19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73" name="Freeform 583"/>
            <p:cNvSpPr>
              <a:spLocks/>
            </p:cNvSpPr>
            <p:nvPr/>
          </p:nvSpPr>
          <p:spPr bwMode="auto">
            <a:xfrm>
              <a:off x="2876" y="1830"/>
              <a:ext cx="310" cy="205"/>
            </a:xfrm>
            <a:custGeom>
              <a:avLst/>
              <a:gdLst>
                <a:gd name="T0" fmla="*/ 310 w 310"/>
                <a:gd name="T1" fmla="*/ 91 h 205"/>
                <a:gd name="T2" fmla="*/ 280 w 310"/>
                <a:gd name="T3" fmla="*/ 68 h 205"/>
                <a:gd name="T4" fmla="*/ 265 w 310"/>
                <a:gd name="T5" fmla="*/ 53 h 205"/>
                <a:gd name="T6" fmla="*/ 250 w 310"/>
                <a:gd name="T7" fmla="*/ 0 h 205"/>
                <a:gd name="T8" fmla="*/ 8 w 310"/>
                <a:gd name="T9" fmla="*/ 8 h 205"/>
                <a:gd name="T10" fmla="*/ 0 w 310"/>
                <a:gd name="T11" fmla="*/ 8 h 205"/>
                <a:gd name="T12" fmla="*/ 8 w 310"/>
                <a:gd name="T13" fmla="*/ 30 h 205"/>
                <a:gd name="T14" fmla="*/ 0 w 310"/>
                <a:gd name="T15" fmla="*/ 61 h 205"/>
                <a:gd name="T16" fmla="*/ 8 w 310"/>
                <a:gd name="T17" fmla="*/ 76 h 205"/>
                <a:gd name="T18" fmla="*/ 30 w 310"/>
                <a:gd name="T19" fmla="*/ 137 h 205"/>
                <a:gd name="T20" fmla="*/ 38 w 310"/>
                <a:gd name="T21" fmla="*/ 137 h 205"/>
                <a:gd name="T22" fmla="*/ 46 w 310"/>
                <a:gd name="T23" fmla="*/ 197 h 205"/>
                <a:gd name="T24" fmla="*/ 235 w 310"/>
                <a:gd name="T25" fmla="*/ 190 h 205"/>
                <a:gd name="T26" fmla="*/ 250 w 310"/>
                <a:gd name="T27" fmla="*/ 205 h 205"/>
                <a:gd name="T28" fmla="*/ 273 w 310"/>
                <a:gd name="T29" fmla="*/ 167 h 205"/>
                <a:gd name="T30" fmla="*/ 265 w 310"/>
                <a:gd name="T31" fmla="*/ 137 h 205"/>
                <a:gd name="T32" fmla="*/ 295 w 310"/>
                <a:gd name="T33" fmla="*/ 129 h 205"/>
                <a:gd name="T34" fmla="*/ 310 w 310"/>
                <a:gd name="T35" fmla="*/ 106 h 205"/>
                <a:gd name="T36" fmla="*/ 310 w 310"/>
                <a:gd name="T37" fmla="*/ 91 h 2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0" h="205">
                  <a:moveTo>
                    <a:pt x="310" y="91"/>
                  </a:moveTo>
                  <a:lnTo>
                    <a:pt x="280" y="68"/>
                  </a:lnTo>
                  <a:lnTo>
                    <a:pt x="265" y="53"/>
                  </a:lnTo>
                  <a:lnTo>
                    <a:pt x="250" y="0"/>
                  </a:lnTo>
                  <a:lnTo>
                    <a:pt x="8" y="8"/>
                  </a:lnTo>
                  <a:lnTo>
                    <a:pt x="0" y="8"/>
                  </a:lnTo>
                  <a:lnTo>
                    <a:pt x="8" y="30"/>
                  </a:lnTo>
                  <a:lnTo>
                    <a:pt x="0" y="61"/>
                  </a:lnTo>
                  <a:lnTo>
                    <a:pt x="8" y="76"/>
                  </a:lnTo>
                  <a:lnTo>
                    <a:pt x="30" y="137"/>
                  </a:lnTo>
                  <a:lnTo>
                    <a:pt x="38" y="137"/>
                  </a:lnTo>
                  <a:lnTo>
                    <a:pt x="46" y="197"/>
                  </a:lnTo>
                  <a:lnTo>
                    <a:pt x="235" y="190"/>
                  </a:lnTo>
                  <a:lnTo>
                    <a:pt x="250" y="205"/>
                  </a:lnTo>
                  <a:lnTo>
                    <a:pt x="273" y="167"/>
                  </a:lnTo>
                  <a:lnTo>
                    <a:pt x="265" y="137"/>
                  </a:lnTo>
                  <a:lnTo>
                    <a:pt x="295" y="129"/>
                  </a:lnTo>
                  <a:lnTo>
                    <a:pt x="310" y="106"/>
                  </a:lnTo>
                  <a:lnTo>
                    <a:pt x="310" y="91"/>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74" name="Freeform 584"/>
            <p:cNvSpPr>
              <a:spLocks/>
            </p:cNvSpPr>
            <p:nvPr/>
          </p:nvSpPr>
          <p:spPr bwMode="auto">
            <a:xfrm>
              <a:off x="2876" y="1830"/>
              <a:ext cx="310" cy="205"/>
            </a:xfrm>
            <a:custGeom>
              <a:avLst/>
              <a:gdLst>
                <a:gd name="T0" fmla="*/ 310 w 310"/>
                <a:gd name="T1" fmla="*/ 91 h 205"/>
                <a:gd name="T2" fmla="*/ 280 w 310"/>
                <a:gd name="T3" fmla="*/ 68 h 205"/>
                <a:gd name="T4" fmla="*/ 265 w 310"/>
                <a:gd name="T5" fmla="*/ 53 h 205"/>
                <a:gd name="T6" fmla="*/ 250 w 310"/>
                <a:gd name="T7" fmla="*/ 0 h 205"/>
                <a:gd name="T8" fmla="*/ 8 w 310"/>
                <a:gd name="T9" fmla="*/ 8 h 205"/>
                <a:gd name="T10" fmla="*/ 0 w 310"/>
                <a:gd name="T11" fmla="*/ 8 h 205"/>
                <a:gd name="T12" fmla="*/ 8 w 310"/>
                <a:gd name="T13" fmla="*/ 30 h 205"/>
                <a:gd name="T14" fmla="*/ 0 w 310"/>
                <a:gd name="T15" fmla="*/ 61 h 205"/>
                <a:gd name="T16" fmla="*/ 8 w 310"/>
                <a:gd name="T17" fmla="*/ 76 h 205"/>
                <a:gd name="T18" fmla="*/ 30 w 310"/>
                <a:gd name="T19" fmla="*/ 137 h 205"/>
                <a:gd name="T20" fmla="*/ 38 w 310"/>
                <a:gd name="T21" fmla="*/ 137 h 205"/>
                <a:gd name="T22" fmla="*/ 46 w 310"/>
                <a:gd name="T23" fmla="*/ 197 h 205"/>
                <a:gd name="T24" fmla="*/ 235 w 310"/>
                <a:gd name="T25" fmla="*/ 190 h 205"/>
                <a:gd name="T26" fmla="*/ 250 w 310"/>
                <a:gd name="T27" fmla="*/ 205 h 205"/>
                <a:gd name="T28" fmla="*/ 273 w 310"/>
                <a:gd name="T29" fmla="*/ 167 h 205"/>
                <a:gd name="T30" fmla="*/ 265 w 310"/>
                <a:gd name="T31" fmla="*/ 137 h 205"/>
                <a:gd name="T32" fmla="*/ 295 w 310"/>
                <a:gd name="T33" fmla="*/ 129 h 205"/>
                <a:gd name="T34" fmla="*/ 310 w 310"/>
                <a:gd name="T35" fmla="*/ 106 h 205"/>
                <a:gd name="T36" fmla="*/ 310 w 310"/>
                <a:gd name="T37" fmla="*/ 91 h 205"/>
                <a:gd name="T38" fmla="*/ 310 w 310"/>
                <a:gd name="T39" fmla="*/ 99 h 2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0" h="205">
                  <a:moveTo>
                    <a:pt x="310" y="91"/>
                  </a:moveTo>
                  <a:lnTo>
                    <a:pt x="280" y="68"/>
                  </a:lnTo>
                  <a:lnTo>
                    <a:pt x="265" y="53"/>
                  </a:lnTo>
                  <a:lnTo>
                    <a:pt x="250" y="0"/>
                  </a:lnTo>
                  <a:lnTo>
                    <a:pt x="8" y="8"/>
                  </a:lnTo>
                  <a:lnTo>
                    <a:pt x="0" y="8"/>
                  </a:lnTo>
                  <a:lnTo>
                    <a:pt x="8" y="30"/>
                  </a:lnTo>
                  <a:lnTo>
                    <a:pt x="0" y="61"/>
                  </a:lnTo>
                  <a:lnTo>
                    <a:pt x="8" y="76"/>
                  </a:lnTo>
                  <a:lnTo>
                    <a:pt x="30" y="137"/>
                  </a:lnTo>
                  <a:lnTo>
                    <a:pt x="38" y="137"/>
                  </a:lnTo>
                  <a:lnTo>
                    <a:pt x="46" y="197"/>
                  </a:lnTo>
                  <a:lnTo>
                    <a:pt x="235" y="190"/>
                  </a:lnTo>
                  <a:lnTo>
                    <a:pt x="250" y="205"/>
                  </a:lnTo>
                  <a:lnTo>
                    <a:pt x="273" y="167"/>
                  </a:lnTo>
                  <a:lnTo>
                    <a:pt x="265" y="137"/>
                  </a:lnTo>
                  <a:lnTo>
                    <a:pt x="295" y="129"/>
                  </a:lnTo>
                  <a:lnTo>
                    <a:pt x="310" y="106"/>
                  </a:lnTo>
                  <a:lnTo>
                    <a:pt x="310" y="91"/>
                  </a:lnTo>
                  <a:lnTo>
                    <a:pt x="310" y="9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75" name="Freeform 585"/>
            <p:cNvSpPr>
              <a:spLocks/>
            </p:cNvSpPr>
            <p:nvPr/>
          </p:nvSpPr>
          <p:spPr bwMode="auto">
            <a:xfrm>
              <a:off x="2604" y="2050"/>
              <a:ext cx="371" cy="205"/>
            </a:xfrm>
            <a:custGeom>
              <a:avLst/>
              <a:gdLst>
                <a:gd name="T0" fmla="*/ 371 w 371"/>
                <a:gd name="T1" fmla="*/ 205 h 205"/>
                <a:gd name="T2" fmla="*/ 0 w 371"/>
                <a:gd name="T3" fmla="*/ 197 h 205"/>
                <a:gd name="T4" fmla="*/ 7 w 371"/>
                <a:gd name="T5" fmla="*/ 0 h 205"/>
                <a:gd name="T6" fmla="*/ 340 w 371"/>
                <a:gd name="T7" fmla="*/ 15 h 205"/>
                <a:gd name="T8" fmla="*/ 355 w 371"/>
                <a:gd name="T9" fmla="*/ 23 h 205"/>
                <a:gd name="T10" fmla="*/ 355 w 371"/>
                <a:gd name="T11" fmla="*/ 30 h 205"/>
                <a:gd name="T12" fmla="*/ 348 w 371"/>
                <a:gd name="T13" fmla="*/ 46 h 205"/>
                <a:gd name="T14" fmla="*/ 371 w 371"/>
                <a:gd name="T15" fmla="*/ 68 h 205"/>
                <a:gd name="T16" fmla="*/ 371 w 371"/>
                <a:gd name="T17" fmla="*/ 205 h 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1" h="205">
                  <a:moveTo>
                    <a:pt x="371" y="205"/>
                  </a:moveTo>
                  <a:lnTo>
                    <a:pt x="0" y="197"/>
                  </a:lnTo>
                  <a:lnTo>
                    <a:pt x="7" y="0"/>
                  </a:lnTo>
                  <a:lnTo>
                    <a:pt x="340" y="15"/>
                  </a:lnTo>
                  <a:lnTo>
                    <a:pt x="355" y="23"/>
                  </a:lnTo>
                  <a:lnTo>
                    <a:pt x="355" y="30"/>
                  </a:lnTo>
                  <a:lnTo>
                    <a:pt x="348" y="46"/>
                  </a:lnTo>
                  <a:lnTo>
                    <a:pt x="371" y="68"/>
                  </a:lnTo>
                  <a:lnTo>
                    <a:pt x="371" y="205"/>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76" name="Freeform 586"/>
            <p:cNvSpPr>
              <a:spLocks/>
            </p:cNvSpPr>
            <p:nvPr/>
          </p:nvSpPr>
          <p:spPr bwMode="auto">
            <a:xfrm>
              <a:off x="2604" y="2050"/>
              <a:ext cx="371" cy="212"/>
            </a:xfrm>
            <a:custGeom>
              <a:avLst/>
              <a:gdLst>
                <a:gd name="T0" fmla="*/ 371 w 371"/>
                <a:gd name="T1" fmla="*/ 205 h 212"/>
                <a:gd name="T2" fmla="*/ 0 w 371"/>
                <a:gd name="T3" fmla="*/ 197 h 212"/>
                <a:gd name="T4" fmla="*/ 7 w 371"/>
                <a:gd name="T5" fmla="*/ 0 h 212"/>
                <a:gd name="T6" fmla="*/ 340 w 371"/>
                <a:gd name="T7" fmla="*/ 15 h 212"/>
                <a:gd name="T8" fmla="*/ 355 w 371"/>
                <a:gd name="T9" fmla="*/ 23 h 212"/>
                <a:gd name="T10" fmla="*/ 355 w 371"/>
                <a:gd name="T11" fmla="*/ 30 h 212"/>
                <a:gd name="T12" fmla="*/ 348 w 371"/>
                <a:gd name="T13" fmla="*/ 46 h 212"/>
                <a:gd name="T14" fmla="*/ 371 w 371"/>
                <a:gd name="T15" fmla="*/ 68 h 212"/>
                <a:gd name="T16" fmla="*/ 371 w 371"/>
                <a:gd name="T17" fmla="*/ 205 h 212"/>
                <a:gd name="T18" fmla="*/ 371 w 371"/>
                <a:gd name="T19" fmla="*/ 212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1" h="212">
                  <a:moveTo>
                    <a:pt x="371" y="205"/>
                  </a:moveTo>
                  <a:lnTo>
                    <a:pt x="0" y="197"/>
                  </a:lnTo>
                  <a:lnTo>
                    <a:pt x="7" y="0"/>
                  </a:lnTo>
                  <a:lnTo>
                    <a:pt x="340" y="15"/>
                  </a:lnTo>
                  <a:lnTo>
                    <a:pt x="355" y="23"/>
                  </a:lnTo>
                  <a:lnTo>
                    <a:pt x="355" y="30"/>
                  </a:lnTo>
                  <a:lnTo>
                    <a:pt x="348" y="46"/>
                  </a:lnTo>
                  <a:lnTo>
                    <a:pt x="371" y="68"/>
                  </a:lnTo>
                  <a:lnTo>
                    <a:pt x="371" y="205"/>
                  </a:lnTo>
                  <a:lnTo>
                    <a:pt x="371" y="2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77" name="Freeform 587"/>
            <p:cNvSpPr>
              <a:spLocks/>
            </p:cNvSpPr>
            <p:nvPr/>
          </p:nvSpPr>
          <p:spPr bwMode="auto">
            <a:xfrm>
              <a:off x="3239" y="2088"/>
              <a:ext cx="371" cy="190"/>
            </a:xfrm>
            <a:custGeom>
              <a:avLst/>
              <a:gdLst>
                <a:gd name="T0" fmla="*/ 341 w 371"/>
                <a:gd name="T1" fmla="*/ 61 h 190"/>
                <a:gd name="T2" fmla="*/ 333 w 371"/>
                <a:gd name="T3" fmla="*/ 30 h 190"/>
                <a:gd name="T4" fmla="*/ 318 w 371"/>
                <a:gd name="T5" fmla="*/ 15 h 190"/>
                <a:gd name="T6" fmla="*/ 296 w 371"/>
                <a:gd name="T7" fmla="*/ 23 h 190"/>
                <a:gd name="T8" fmla="*/ 280 w 371"/>
                <a:gd name="T9" fmla="*/ 23 h 190"/>
                <a:gd name="T10" fmla="*/ 250 w 371"/>
                <a:gd name="T11" fmla="*/ 15 h 190"/>
                <a:gd name="T12" fmla="*/ 235 w 371"/>
                <a:gd name="T13" fmla="*/ 0 h 190"/>
                <a:gd name="T14" fmla="*/ 220 w 371"/>
                <a:gd name="T15" fmla="*/ 0 h 190"/>
                <a:gd name="T16" fmla="*/ 220 w 371"/>
                <a:gd name="T17" fmla="*/ 23 h 190"/>
                <a:gd name="T18" fmla="*/ 190 w 371"/>
                <a:gd name="T19" fmla="*/ 30 h 190"/>
                <a:gd name="T20" fmla="*/ 190 w 371"/>
                <a:gd name="T21" fmla="*/ 38 h 190"/>
                <a:gd name="T22" fmla="*/ 167 w 371"/>
                <a:gd name="T23" fmla="*/ 83 h 190"/>
                <a:gd name="T24" fmla="*/ 144 w 371"/>
                <a:gd name="T25" fmla="*/ 68 h 190"/>
                <a:gd name="T26" fmla="*/ 137 w 371"/>
                <a:gd name="T27" fmla="*/ 91 h 190"/>
                <a:gd name="T28" fmla="*/ 129 w 371"/>
                <a:gd name="T29" fmla="*/ 83 h 190"/>
                <a:gd name="T30" fmla="*/ 114 w 371"/>
                <a:gd name="T31" fmla="*/ 99 h 190"/>
                <a:gd name="T32" fmla="*/ 91 w 371"/>
                <a:gd name="T33" fmla="*/ 83 h 190"/>
                <a:gd name="T34" fmla="*/ 91 w 371"/>
                <a:gd name="T35" fmla="*/ 99 h 190"/>
                <a:gd name="T36" fmla="*/ 76 w 371"/>
                <a:gd name="T37" fmla="*/ 91 h 190"/>
                <a:gd name="T38" fmla="*/ 69 w 371"/>
                <a:gd name="T39" fmla="*/ 99 h 190"/>
                <a:gd name="T40" fmla="*/ 69 w 371"/>
                <a:gd name="T41" fmla="*/ 121 h 190"/>
                <a:gd name="T42" fmla="*/ 46 w 371"/>
                <a:gd name="T43" fmla="*/ 129 h 190"/>
                <a:gd name="T44" fmla="*/ 46 w 371"/>
                <a:gd name="T45" fmla="*/ 152 h 190"/>
                <a:gd name="T46" fmla="*/ 23 w 371"/>
                <a:gd name="T47" fmla="*/ 144 h 190"/>
                <a:gd name="T48" fmla="*/ 16 w 371"/>
                <a:gd name="T49" fmla="*/ 159 h 190"/>
                <a:gd name="T50" fmla="*/ 16 w 371"/>
                <a:gd name="T51" fmla="*/ 174 h 190"/>
                <a:gd name="T52" fmla="*/ 0 w 371"/>
                <a:gd name="T53" fmla="*/ 190 h 190"/>
                <a:gd name="T54" fmla="*/ 76 w 371"/>
                <a:gd name="T55" fmla="*/ 182 h 190"/>
                <a:gd name="T56" fmla="*/ 69 w 371"/>
                <a:gd name="T57" fmla="*/ 174 h 190"/>
                <a:gd name="T58" fmla="*/ 296 w 371"/>
                <a:gd name="T59" fmla="*/ 152 h 190"/>
                <a:gd name="T60" fmla="*/ 318 w 371"/>
                <a:gd name="T61" fmla="*/ 144 h 190"/>
                <a:gd name="T62" fmla="*/ 371 w 371"/>
                <a:gd name="T63" fmla="*/ 83 h 190"/>
                <a:gd name="T64" fmla="*/ 341 w 371"/>
                <a:gd name="T65" fmla="*/ 61 h 1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1" h="190">
                  <a:moveTo>
                    <a:pt x="341" y="61"/>
                  </a:moveTo>
                  <a:lnTo>
                    <a:pt x="333" y="30"/>
                  </a:lnTo>
                  <a:lnTo>
                    <a:pt x="318" y="15"/>
                  </a:lnTo>
                  <a:lnTo>
                    <a:pt x="296" y="23"/>
                  </a:lnTo>
                  <a:lnTo>
                    <a:pt x="280" y="23"/>
                  </a:lnTo>
                  <a:lnTo>
                    <a:pt x="250" y="15"/>
                  </a:lnTo>
                  <a:lnTo>
                    <a:pt x="235" y="0"/>
                  </a:lnTo>
                  <a:lnTo>
                    <a:pt x="220" y="0"/>
                  </a:lnTo>
                  <a:lnTo>
                    <a:pt x="220" y="23"/>
                  </a:lnTo>
                  <a:lnTo>
                    <a:pt x="190" y="30"/>
                  </a:lnTo>
                  <a:lnTo>
                    <a:pt x="190" y="38"/>
                  </a:lnTo>
                  <a:lnTo>
                    <a:pt x="167" y="83"/>
                  </a:lnTo>
                  <a:lnTo>
                    <a:pt x="144" y="68"/>
                  </a:lnTo>
                  <a:lnTo>
                    <a:pt x="137" y="91"/>
                  </a:lnTo>
                  <a:lnTo>
                    <a:pt x="129" y="83"/>
                  </a:lnTo>
                  <a:lnTo>
                    <a:pt x="114" y="99"/>
                  </a:lnTo>
                  <a:lnTo>
                    <a:pt x="91" y="83"/>
                  </a:lnTo>
                  <a:lnTo>
                    <a:pt x="91" y="99"/>
                  </a:lnTo>
                  <a:lnTo>
                    <a:pt x="76" y="91"/>
                  </a:lnTo>
                  <a:lnTo>
                    <a:pt x="69" y="99"/>
                  </a:lnTo>
                  <a:lnTo>
                    <a:pt x="69" y="121"/>
                  </a:lnTo>
                  <a:lnTo>
                    <a:pt x="46" y="129"/>
                  </a:lnTo>
                  <a:lnTo>
                    <a:pt x="46" y="152"/>
                  </a:lnTo>
                  <a:lnTo>
                    <a:pt x="23" y="144"/>
                  </a:lnTo>
                  <a:lnTo>
                    <a:pt x="16" y="159"/>
                  </a:lnTo>
                  <a:lnTo>
                    <a:pt x="16" y="174"/>
                  </a:lnTo>
                  <a:lnTo>
                    <a:pt x="0" y="190"/>
                  </a:lnTo>
                  <a:lnTo>
                    <a:pt x="76" y="182"/>
                  </a:lnTo>
                  <a:lnTo>
                    <a:pt x="69" y="174"/>
                  </a:lnTo>
                  <a:lnTo>
                    <a:pt x="296" y="152"/>
                  </a:lnTo>
                  <a:lnTo>
                    <a:pt x="318" y="144"/>
                  </a:lnTo>
                  <a:lnTo>
                    <a:pt x="371" y="83"/>
                  </a:lnTo>
                  <a:lnTo>
                    <a:pt x="341" y="61"/>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78" name="Freeform 588"/>
            <p:cNvSpPr>
              <a:spLocks/>
            </p:cNvSpPr>
            <p:nvPr/>
          </p:nvSpPr>
          <p:spPr bwMode="auto">
            <a:xfrm>
              <a:off x="3239" y="2088"/>
              <a:ext cx="371" cy="190"/>
            </a:xfrm>
            <a:custGeom>
              <a:avLst/>
              <a:gdLst>
                <a:gd name="T0" fmla="*/ 341 w 371"/>
                <a:gd name="T1" fmla="*/ 61 h 190"/>
                <a:gd name="T2" fmla="*/ 333 w 371"/>
                <a:gd name="T3" fmla="*/ 30 h 190"/>
                <a:gd name="T4" fmla="*/ 318 w 371"/>
                <a:gd name="T5" fmla="*/ 15 h 190"/>
                <a:gd name="T6" fmla="*/ 296 w 371"/>
                <a:gd name="T7" fmla="*/ 23 h 190"/>
                <a:gd name="T8" fmla="*/ 280 w 371"/>
                <a:gd name="T9" fmla="*/ 23 h 190"/>
                <a:gd name="T10" fmla="*/ 250 w 371"/>
                <a:gd name="T11" fmla="*/ 15 h 190"/>
                <a:gd name="T12" fmla="*/ 235 w 371"/>
                <a:gd name="T13" fmla="*/ 0 h 190"/>
                <a:gd name="T14" fmla="*/ 220 w 371"/>
                <a:gd name="T15" fmla="*/ 0 h 190"/>
                <a:gd name="T16" fmla="*/ 220 w 371"/>
                <a:gd name="T17" fmla="*/ 23 h 190"/>
                <a:gd name="T18" fmla="*/ 190 w 371"/>
                <a:gd name="T19" fmla="*/ 30 h 190"/>
                <a:gd name="T20" fmla="*/ 190 w 371"/>
                <a:gd name="T21" fmla="*/ 38 h 190"/>
                <a:gd name="T22" fmla="*/ 167 w 371"/>
                <a:gd name="T23" fmla="*/ 83 h 190"/>
                <a:gd name="T24" fmla="*/ 144 w 371"/>
                <a:gd name="T25" fmla="*/ 68 h 190"/>
                <a:gd name="T26" fmla="*/ 137 w 371"/>
                <a:gd name="T27" fmla="*/ 91 h 190"/>
                <a:gd name="T28" fmla="*/ 129 w 371"/>
                <a:gd name="T29" fmla="*/ 83 h 190"/>
                <a:gd name="T30" fmla="*/ 114 w 371"/>
                <a:gd name="T31" fmla="*/ 99 h 190"/>
                <a:gd name="T32" fmla="*/ 91 w 371"/>
                <a:gd name="T33" fmla="*/ 83 h 190"/>
                <a:gd name="T34" fmla="*/ 91 w 371"/>
                <a:gd name="T35" fmla="*/ 99 h 190"/>
                <a:gd name="T36" fmla="*/ 76 w 371"/>
                <a:gd name="T37" fmla="*/ 91 h 190"/>
                <a:gd name="T38" fmla="*/ 69 w 371"/>
                <a:gd name="T39" fmla="*/ 99 h 190"/>
                <a:gd name="T40" fmla="*/ 69 w 371"/>
                <a:gd name="T41" fmla="*/ 121 h 190"/>
                <a:gd name="T42" fmla="*/ 46 w 371"/>
                <a:gd name="T43" fmla="*/ 129 h 190"/>
                <a:gd name="T44" fmla="*/ 46 w 371"/>
                <a:gd name="T45" fmla="*/ 152 h 190"/>
                <a:gd name="T46" fmla="*/ 23 w 371"/>
                <a:gd name="T47" fmla="*/ 144 h 190"/>
                <a:gd name="T48" fmla="*/ 16 w 371"/>
                <a:gd name="T49" fmla="*/ 159 h 190"/>
                <a:gd name="T50" fmla="*/ 16 w 371"/>
                <a:gd name="T51" fmla="*/ 174 h 190"/>
                <a:gd name="T52" fmla="*/ 0 w 371"/>
                <a:gd name="T53" fmla="*/ 190 h 190"/>
                <a:gd name="T54" fmla="*/ 76 w 371"/>
                <a:gd name="T55" fmla="*/ 182 h 190"/>
                <a:gd name="T56" fmla="*/ 69 w 371"/>
                <a:gd name="T57" fmla="*/ 174 h 190"/>
                <a:gd name="T58" fmla="*/ 296 w 371"/>
                <a:gd name="T59" fmla="*/ 152 h 190"/>
                <a:gd name="T60" fmla="*/ 318 w 371"/>
                <a:gd name="T61" fmla="*/ 144 h 190"/>
                <a:gd name="T62" fmla="*/ 371 w 371"/>
                <a:gd name="T63" fmla="*/ 83 h 190"/>
                <a:gd name="T64" fmla="*/ 341 w 371"/>
                <a:gd name="T65" fmla="*/ 61 h 190"/>
                <a:gd name="T66" fmla="*/ 341 w 371"/>
                <a:gd name="T67" fmla="*/ 68 h 1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1" h="190">
                  <a:moveTo>
                    <a:pt x="341" y="61"/>
                  </a:moveTo>
                  <a:lnTo>
                    <a:pt x="333" y="30"/>
                  </a:lnTo>
                  <a:lnTo>
                    <a:pt x="318" y="15"/>
                  </a:lnTo>
                  <a:lnTo>
                    <a:pt x="296" y="23"/>
                  </a:lnTo>
                  <a:lnTo>
                    <a:pt x="280" y="23"/>
                  </a:lnTo>
                  <a:lnTo>
                    <a:pt x="250" y="15"/>
                  </a:lnTo>
                  <a:lnTo>
                    <a:pt x="235" y="0"/>
                  </a:lnTo>
                  <a:lnTo>
                    <a:pt x="220" y="0"/>
                  </a:lnTo>
                  <a:lnTo>
                    <a:pt x="220" y="23"/>
                  </a:lnTo>
                  <a:lnTo>
                    <a:pt x="190" y="30"/>
                  </a:lnTo>
                  <a:lnTo>
                    <a:pt x="190" y="38"/>
                  </a:lnTo>
                  <a:lnTo>
                    <a:pt x="167" y="83"/>
                  </a:lnTo>
                  <a:lnTo>
                    <a:pt x="144" y="68"/>
                  </a:lnTo>
                  <a:lnTo>
                    <a:pt x="137" y="91"/>
                  </a:lnTo>
                  <a:lnTo>
                    <a:pt x="129" y="83"/>
                  </a:lnTo>
                  <a:lnTo>
                    <a:pt x="114" y="99"/>
                  </a:lnTo>
                  <a:lnTo>
                    <a:pt x="91" y="83"/>
                  </a:lnTo>
                  <a:lnTo>
                    <a:pt x="91" y="99"/>
                  </a:lnTo>
                  <a:lnTo>
                    <a:pt x="76" y="91"/>
                  </a:lnTo>
                  <a:lnTo>
                    <a:pt x="69" y="99"/>
                  </a:lnTo>
                  <a:lnTo>
                    <a:pt x="69" y="121"/>
                  </a:lnTo>
                  <a:lnTo>
                    <a:pt x="46" y="129"/>
                  </a:lnTo>
                  <a:lnTo>
                    <a:pt x="46" y="152"/>
                  </a:lnTo>
                  <a:lnTo>
                    <a:pt x="23" y="144"/>
                  </a:lnTo>
                  <a:lnTo>
                    <a:pt x="16" y="159"/>
                  </a:lnTo>
                  <a:lnTo>
                    <a:pt x="16" y="174"/>
                  </a:lnTo>
                  <a:lnTo>
                    <a:pt x="0" y="190"/>
                  </a:lnTo>
                  <a:lnTo>
                    <a:pt x="76" y="182"/>
                  </a:lnTo>
                  <a:lnTo>
                    <a:pt x="69" y="174"/>
                  </a:lnTo>
                  <a:lnTo>
                    <a:pt x="296" y="152"/>
                  </a:lnTo>
                  <a:lnTo>
                    <a:pt x="318" y="144"/>
                  </a:lnTo>
                  <a:lnTo>
                    <a:pt x="371" y="83"/>
                  </a:lnTo>
                  <a:lnTo>
                    <a:pt x="341" y="61"/>
                  </a:lnTo>
                  <a:lnTo>
                    <a:pt x="341" y="6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79" name="Freeform 589"/>
            <p:cNvSpPr>
              <a:spLocks/>
            </p:cNvSpPr>
            <p:nvPr/>
          </p:nvSpPr>
          <p:spPr bwMode="auto">
            <a:xfrm>
              <a:off x="3012" y="2505"/>
              <a:ext cx="280" cy="250"/>
            </a:xfrm>
            <a:custGeom>
              <a:avLst/>
              <a:gdLst>
                <a:gd name="T0" fmla="*/ 250 w 280"/>
                <a:gd name="T1" fmla="*/ 228 h 250"/>
                <a:gd name="T2" fmla="*/ 258 w 280"/>
                <a:gd name="T3" fmla="*/ 213 h 250"/>
                <a:gd name="T4" fmla="*/ 273 w 280"/>
                <a:gd name="T5" fmla="*/ 175 h 250"/>
                <a:gd name="T6" fmla="*/ 235 w 280"/>
                <a:gd name="T7" fmla="*/ 190 h 250"/>
                <a:gd name="T8" fmla="*/ 243 w 280"/>
                <a:gd name="T9" fmla="*/ 175 h 250"/>
                <a:gd name="T10" fmla="*/ 205 w 280"/>
                <a:gd name="T11" fmla="*/ 182 h 250"/>
                <a:gd name="T12" fmla="*/ 250 w 280"/>
                <a:gd name="T13" fmla="*/ 175 h 250"/>
                <a:gd name="T14" fmla="*/ 235 w 280"/>
                <a:gd name="T15" fmla="*/ 122 h 250"/>
                <a:gd name="T16" fmla="*/ 129 w 280"/>
                <a:gd name="T17" fmla="*/ 114 h 250"/>
                <a:gd name="T18" fmla="*/ 137 w 280"/>
                <a:gd name="T19" fmla="*/ 91 h 250"/>
                <a:gd name="T20" fmla="*/ 144 w 280"/>
                <a:gd name="T21" fmla="*/ 76 h 250"/>
                <a:gd name="T22" fmla="*/ 152 w 280"/>
                <a:gd name="T23" fmla="*/ 53 h 250"/>
                <a:gd name="T24" fmla="*/ 159 w 280"/>
                <a:gd name="T25" fmla="*/ 31 h 250"/>
                <a:gd name="T26" fmla="*/ 159 w 280"/>
                <a:gd name="T27" fmla="*/ 23 h 250"/>
                <a:gd name="T28" fmla="*/ 152 w 280"/>
                <a:gd name="T29" fmla="*/ 0 h 250"/>
                <a:gd name="T30" fmla="*/ 0 w 280"/>
                <a:gd name="T31" fmla="*/ 68 h 250"/>
                <a:gd name="T32" fmla="*/ 16 w 280"/>
                <a:gd name="T33" fmla="*/ 197 h 250"/>
                <a:gd name="T34" fmla="*/ 53 w 280"/>
                <a:gd name="T35" fmla="*/ 213 h 250"/>
                <a:gd name="T36" fmla="*/ 137 w 280"/>
                <a:gd name="T37" fmla="*/ 220 h 250"/>
                <a:gd name="T38" fmla="*/ 121 w 280"/>
                <a:gd name="T39" fmla="*/ 205 h 250"/>
                <a:gd name="T40" fmla="*/ 137 w 280"/>
                <a:gd name="T41" fmla="*/ 213 h 250"/>
                <a:gd name="T42" fmla="*/ 159 w 280"/>
                <a:gd name="T43" fmla="*/ 228 h 250"/>
                <a:gd name="T44" fmla="*/ 159 w 280"/>
                <a:gd name="T45" fmla="*/ 235 h 250"/>
                <a:gd name="T46" fmla="*/ 159 w 280"/>
                <a:gd name="T47" fmla="*/ 243 h 250"/>
                <a:gd name="T48" fmla="*/ 205 w 280"/>
                <a:gd name="T49" fmla="*/ 235 h 250"/>
                <a:gd name="T50" fmla="*/ 227 w 280"/>
                <a:gd name="T51" fmla="*/ 243 h 250"/>
                <a:gd name="T52" fmla="*/ 212 w 280"/>
                <a:gd name="T53" fmla="*/ 220 h 250"/>
                <a:gd name="T54" fmla="*/ 212 w 280"/>
                <a:gd name="T55" fmla="*/ 197 h 250"/>
                <a:gd name="T56" fmla="*/ 227 w 280"/>
                <a:gd name="T57" fmla="*/ 220 h 250"/>
                <a:gd name="T58" fmla="*/ 243 w 280"/>
                <a:gd name="T59" fmla="*/ 235 h 250"/>
                <a:gd name="T60" fmla="*/ 265 w 280"/>
                <a:gd name="T61" fmla="*/ 243 h 250"/>
                <a:gd name="T62" fmla="*/ 280 w 280"/>
                <a:gd name="T63" fmla="*/ 250 h 2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0" h="250">
                  <a:moveTo>
                    <a:pt x="280" y="235"/>
                  </a:moveTo>
                  <a:lnTo>
                    <a:pt x="250" y="228"/>
                  </a:lnTo>
                  <a:lnTo>
                    <a:pt x="243" y="205"/>
                  </a:lnTo>
                  <a:lnTo>
                    <a:pt x="258" y="213"/>
                  </a:lnTo>
                  <a:lnTo>
                    <a:pt x="265" y="205"/>
                  </a:lnTo>
                  <a:lnTo>
                    <a:pt x="273" y="175"/>
                  </a:lnTo>
                  <a:lnTo>
                    <a:pt x="243" y="197"/>
                  </a:lnTo>
                  <a:lnTo>
                    <a:pt x="235" y="190"/>
                  </a:lnTo>
                  <a:lnTo>
                    <a:pt x="243" y="182"/>
                  </a:lnTo>
                  <a:lnTo>
                    <a:pt x="243" y="175"/>
                  </a:lnTo>
                  <a:lnTo>
                    <a:pt x="220" y="190"/>
                  </a:lnTo>
                  <a:lnTo>
                    <a:pt x="205" y="182"/>
                  </a:lnTo>
                  <a:lnTo>
                    <a:pt x="212" y="167"/>
                  </a:lnTo>
                  <a:lnTo>
                    <a:pt x="250" y="175"/>
                  </a:lnTo>
                  <a:lnTo>
                    <a:pt x="235" y="144"/>
                  </a:lnTo>
                  <a:lnTo>
                    <a:pt x="235" y="122"/>
                  </a:lnTo>
                  <a:lnTo>
                    <a:pt x="137" y="129"/>
                  </a:lnTo>
                  <a:lnTo>
                    <a:pt x="129" y="114"/>
                  </a:lnTo>
                  <a:lnTo>
                    <a:pt x="144" y="91"/>
                  </a:lnTo>
                  <a:lnTo>
                    <a:pt x="137" y="91"/>
                  </a:lnTo>
                  <a:lnTo>
                    <a:pt x="152" y="84"/>
                  </a:lnTo>
                  <a:lnTo>
                    <a:pt x="144" y="76"/>
                  </a:lnTo>
                  <a:lnTo>
                    <a:pt x="167" y="53"/>
                  </a:lnTo>
                  <a:lnTo>
                    <a:pt x="152" y="53"/>
                  </a:lnTo>
                  <a:lnTo>
                    <a:pt x="167" y="38"/>
                  </a:lnTo>
                  <a:lnTo>
                    <a:pt x="159" y="31"/>
                  </a:lnTo>
                  <a:lnTo>
                    <a:pt x="167" y="31"/>
                  </a:lnTo>
                  <a:lnTo>
                    <a:pt x="159" y="23"/>
                  </a:lnTo>
                  <a:lnTo>
                    <a:pt x="152" y="23"/>
                  </a:lnTo>
                  <a:lnTo>
                    <a:pt x="152" y="0"/>
                  </a:lnTo>
                  <a:lnTo>
                    <a:pt x="0" y="8"/>
                  </a:lnTo>
                  <a:lnTo>
                    <a:pt x="0" y="68"/>
                  </a:lnTo>
                  <a:lnTo>
                    <a:pt x="31" y="129"/>
                  </a:lnTo>
                  <a:lnTo>
                    <a:pt x="16" y="197"/>
                  </a:lnTo>
                  <a:lnTo>
                    <a:pt x="16" y="220"/>
                  </a:lnTo>
                  <a:lnTo>
                    <a:pt x="53" y="213"/>
                  </a:lnTo>
                  <a:lnTo>
                    <a:pt x="129" y="228"/>
                  </a:lnTo>
                  <a:lnTo>
                    <a:pt x="137" y="220"/>
                  </a:lnTo>
                  <a:lnTo>
                    <a:pt x="106" y="213"/>
                  </a:lnTo>
                  <a:lnTo>
                    <a:pt x="121" y="205"/>
                  </a:lnTo>
                  <a:lnTo>
                    <a:pt x="121" y="213"/>
                  </a:lnTo>
                  <a:lnTo>
                    <a:pt x="137" y="213"/>
                  </a:lnTo>
                  <a:lnTo>
                    <a:pt x="144" y="228"/>
                  </a:lnTo>
                  <a:lnTo>
                    <a:pt x="159" y="228"/>
                  </a:lnTo>
                  <a:lnTo>
                    <a:pt x="167" y="243"/>
                  </a:lnTo>
                  <a:lnTo>
                    <a:pt x="159" y="235"/>
                  </a:lnTo>
                  <a:lnTo>
                    <a:pt x="152" y="235"/>
                  </a:lnTo>
                  <a:lnTo>
                    <a:pt x="159" y="243"/>
                  </a:lnTo>
                  <a:lnTo>
                    <a:pt x="182" y="250"/>
                  </a:lnTo>
                  <a:lnTo>
                    <a:pt x="205" y="235"/>
                  </a:lnTo>
                  <a:lnTo>
                    <a:pt x="220" y="250"/>
                  </a:lnTo>
                  <a:lnTo>
                    <a:pt x="227" y="243"/>
                  </a:lnTo>
                  <a:lnTo>
                    <a:pt x="227" y="228"/>
                  </a:lnTo>
                  <a:lnTo>
                    <a:pt x="212" y="220"/>
                  </a:lnTo>
                  <a:lnTo>
                    <a:pt x="205" y="213"/>
                  </a:lnTo>
                  <a:lnTo>
                    <a:pt x="212" y="197"/>
                  </a:lnTo>
                  <a:lnTo>
                    <a:pt x="220" y="220"/>
                  </a:lnTo>
                  <a:lnTo>
                    <a:pt x="227" y="220"/>
                  </a:lnTo>
                  <a:lnTo>
                    <a:pt x="227" y="213"/>
                  </a:lnTo>
                  <a:lnTo>
                    <a:pt x="243" y="235"/>
                  </a:lnTo>
                  <a:lnTo>
                    <a:pt x="250" y="228"/>
                  </a:lnTo>
                  <a:lnTo>
                    <a:pt x="265" y="243"/>
                  </a:lnTo>
                  <a:lnTo>
                    <a:pt x="273" y="243"/>
                  </a:lnTo>
                  <a:lnTo>
                    <a:pt x="280" y="250"/>
                  </a:lnTo>
                  <a:lnTo>
                    <a:pt x="280" y="235"/>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80" name="Freeform 590"/>
            <p:cNvSpPr>
              <a:spLocks/>
            </p:cNvSpPr>
            <p:nvPr/>
          </p:nvSpPr>
          <p:spPr bwMode="auto">
            <a:xfrm>
              <a:off x="3012" y="2505"/>
              <a:ext cx="280" cy="250"/>
            </a:xfrm>
            <a:custGeom>
              <a:avLst/>
              <a:gdLst>
                <a:gd name="T0" fmla="*/ 250 w 280"/>
                <a:gd name="T1" fmla="*/ 228 h 250"/>
                <a:gd name="T2" fmla="*/ 258 w 280"/>
                <a:gd name="T3" fmla="*/ 213 h 250"/>
                <a:gd name="T4" fmla="*/ 273 w 280"/>
                <a:gd name="T5" fmla="*/ 175 h 250"/>
                <a:gd name="T6" fmla="*/ 235 w 280"/>
                <a:gd name="T7" fmla="*/ 190 h 250"/>
                <a:gd name="T8" fmla="*/ 243 w 280"/>
                <a:gd name="T9" fmla="*/ 175 h 250"/>
                <a:gd name="T10" fmla="*/ 205 w 280"/>
                <a:gd name="T11" fmla="*/ 182 h 250"/>
                <a:gd name="T12" fmla="*/ 250 w 280"/>
                <a:gd name="T13" fmla="*/ 175 h 250"/>
                <a:gd name="T14" fmla="*/ 235 w 280"/>
                <a:gd name="T15" fmla="*/ 122 h 250"/>
                <a:gd name="T16" fmla="*/ 129 w 280"/>
                <a:gd name="T17" fmla="*/ 114 h 250"/>
                <a:gd name="T18" fmla="*/ 137 w 280"/>
                <a:gd name="T19" fmla="*/ 91 h 250"/>
                <a:gd name="T20" fmla="*/ 144 w 280"/>
                <a:gd name="T21" fmla="*/ 76 h 250"/>
                <a:gd name="T22" fmla="*/ 152 w 280"/>
                <a:gd name="T23" fmla="*/ 53 h 250"/>
                <a:gd name="T24" fmla="*/ 159 w 280"/>
                <a:gd name="T25" fmla="*/ 31 h 250"/>
                <a:gd name="T26" fmla="*/ 159 w 280"/>
                <a:gd name="T27" fmla="*/ 23 h 250"/>
                <a:gd name="T28" fmla="*/ 152 w 280"/>
                <a:gd name="T29" fmla="*/ 0 h 250"/>
                <a:gd name="T30" fmla="*/ 0 w 280"/>
                <a:gd name="T31" fmla="*/ 68 h 250"/>
                <a:gd name="T32" fmla="*/ 16 w 280"/>
                <a:gd name="T33" fmla="*/ 197 h 250"/>
                <a:gd name="T34" fmla="*/ 53 w 280"/>
                <a:gd name="T35" fmla="*/ 213 h 250"/>
                <a:gd name="T36" fmla="*/ 137 w 280"/>
                <a:gd name="T37" fmla="*/ 220 h 250"/>
                <a:gd name="T38" fmla="*/ 121 w 280"/>
                <a:gd name="T39" fmla="*/ 205 h 250"/>
                <a:gd name="T40" fmla="*/ 137 w 280"/>
                <a:gd name="T41" fmla="*/ 213 h 250"/>
                <a:gd name="T42" fmla="*/ 159 w 280"/>
                <a:gd name="T43" fmla="*/ 228 h 250"/>
                <a:gd name="T44" fmla="*/ 159 w 280"/>
                <a:gd name="T45" fmla="*/ 235 h 250"/>
                <a:gd name="T46" fmla="*/ 159 w 280"/>
                <a:gd name="T47" fmla="*/ 243 h 250"/>
                <a:gd name="T48" fmla="*/ 205 w 280"/>
                <a:gd name="T49" fmla="*/ 235 h 250"/>
                <a:gd name="T50" fmla="*/ 227 w 280"/>
                <a:gd name="T51" fmla="*/ 243 h 250"/>
                <a:gd name="T52" fmla="*/ 212 w 280"/>
                <a:gd name="T53" fmla="*/ 220 h 250"/>
                <a:gd name="T54" fmla="*/ 212 w 280"/>
                <a:gd name="T55" fmla="*/ 197 h 250"/>
                <a:gd name="T56" fmla="*/ 227 w 280"/>
                <a:gd name="T57" fmla="*/ 220 h 250"/>
                <a:gd name="T58" fmla="*/ 243 w 280"/>
                <a:gd name="T59" fmla="*/ 235 h 250"/>
                <a:gd name="T60" fmla="*/ 265 w 280"/>
                <a:gd name="T61" fmla="*/ 243 h 250"/>
                <a:gd name="T62" fmla="*/ 280 w 280"/>
                <a:gd name="T63" fmla="*/ 250 h 250"/>
                <a:gd name="T64" fmla="*/ 280 w 280"/>
                <a:gd name="T65" fmla="*/ 243 h 2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0" h="250">
                  <a:moveTo>
                    <a:pt x="280" y="235"/>
                  </a:moveTo>
                  <a:lnTo>
                    <a:pt x="250" y="228"/>
                  </a:lnTo>
                  <a:lnTo>
                    <a:pt x="243" y="205"/>
                  </a:lnTo>
                  <a:lnTo>
                    <a:pt x="258" y="213"/>
                  </a:lnTo>
                  <a:lnTo>
                    <a:pt x="265" y="205"/>
                  </a:lnTo>
                  <a:lnTo>
                    <a:pt x="273" y="175"/>
                  </a:lnTo>
                  <a:lnTo>
                    <a:pt x="243" y="197"/>
                  </a:lnTo>
                  <a:lnTo>
                    <a:pt x="235" y="190"/>
                  </a:lnTo>
                  <a:lnTo>
                    <a:pt x="243" y="182"/>
                  </a:lnTo>
                  <a:lnTo>
                    <a:pt x="243" y="175"/>
                  </a:lnTo>
                  <a:lnTo>
                    <a:pt x="220" y="190"/>
                  </a:lnTo>
                  <a:lnTo>
                    <a:pt x="205" y="182"/>
                  </a:lnTo>
                  <a:lnTo>
                    <a:pt x="212" y="167"/>
                  </a:lnTo>
                  <a:lnTo>
                    <a:pt x="250" y="175"/>
                  </a:lnTo>
                  <a:lnTo>
                    <a:pt x="235" y="144"/>
                  </a:lnTo>
                  <a:lnTo>
                    <a:pt x="235" y="122"/>
                  </a:lnTo>
                  <a:lnTo>
                    <a:pt x="137" y="129"/>
                  </a:lnTo>
                  <a:lnTo>
                    <a:pt x="129" y="114"/>
                  </a:lnTo>
                  <a:lnTo>
                    <a:pt x="144" y="91"/>
                  </a:lnTo>
                  <a:lnTo>
                    <a:pt x="137" y="91"/>
                  </a:lnTo>
                  <a:lnTo>
                    <a:pt x="152" y="84"/>
                  </a:lnTo>
                  <a:lnTo>
                    <a:pt x="144" y="76"/>
                  </a:lnTo>
                  <a:lnTo>
                    <a:pt x="167" y="53"/>
                  </a:lnTo>
                  <a:lnTo>
                    <a:pt x="152" y="53"/>
                  </a:lnTo>
                  <a:lnTo>
                    <a:pt x="167" y="38"/>
                  </a:lnTo>
                  <a:lnTo>
                    <a:pt x="159" y="31"/>
                  </a:lnTo>
                  <a:lnTo>
                    <a:pt x="167" y="31"/>
                  </a:lnTo>
                  <a:lnTo>
                    <a:pt x="159" y="23"/>
                  </a:lnTo>
                  <a:lnTo>
                    <a:pt x="152" y="23"/>
                  </a:lnTo>
                  <a:lnTo>
                    <a:pt x="152" y="0"/>
                  </a:lnTo>
                  <a:lnTo>
                    <a:pt x="0" y="8"/>
                  </a:lnTo>
                  <a:lnTo>
                    <a:pt x="0" y="68"/>
                  </a:lnTo>
                  <a:lnTo>
                    <a:pt x="31" y="129"/>
                  </a:lnTo>
                  <a:lnTo>
                    <a:pt x="16" y="197"/>
                  </a:lnTo>
                  <a:lnTo>
                    <a:pt x="16" y="220"/>
                  </a:lnTo>
                  <a:lnTo>
                    <a:pt x="53" y="213"/>
                  </a:lnTo>
                  <a:lnTo>
                    <a:pt x="129" y="228"/>
                  </a:lnTo>
                  <a:lnTo>
                    <a:pt x="137" y="220"/>
                  </a:lnTo>
                  <a:lnTo>
                    <a:pt x="106" y="213"/>
                  </a:lnTo>
                  <a:lnTo>
                    <a:pt x="121" y="205"/>
                  </a:lnTo>
                  <a:lnTo>
                    <a:pt x="121" y="213"/>
                  </a:lnTo>
                  <a:lnTo>
                    <a:pt x="137" y="213"/>
                  </a:lnTo>
                  <a:lnTo>
                    <a:pt x="144" y="228"/>
                  </a:lnTo>
                  <a:lnTo>
                    <a:pt x="159" y="228"/>
                  </a:lnTo>
                  <a:lnTo>
                    <a:pt x="167" y="243"/>
                  </a:lnTo>
                  <a:lnTo>
                    <a:pt x="159" y="235"/>
                  </a:lnTo>
                  <a:lnTo>
                    <a:pt x="152" y="235"/>
                  </a:lnTo>
                  <a:lnTo>
                    <a:pt x="159" y="243"/>
                  </a:lnTo>
                  <a:lnTo>
                    <a:pt x="182" y="250"/>
                  </a:lnTo>
                  <a:lnTo>
                    <a:pt x="205" y="235"/>
                  </a:lnTo>
                  <a:lnTo>
                    <a:pt x="220" y="250"/>
                  </a:lnTo>
                  <a:lnTo>
                    <a:pt x="227" y="243"/>
                  </a:lnTo>
                  <a:lnTo>
                    <a:pt x="227" y="228"/>
                  </a:lnTo>
                  <a:lnTo>
                    <a:pt x="212" y="220"/>
                  </a:lnTo>
                  <a:lnTo>
                    <a:pt x="205" y="213"/>
                  </a:lnTo>
                  <a:lnTo>
                    <a:pt x="212" y="197"/>
                  </a:lnTo>
                  <a:lnTo>
                    <a:pt x="220" y="220"/>
                  </a:lnTo>
                  <a:lnTo>
                    <a:pt x="227" y="220"/>
                  </a:lnTo>
                  <a:lnTo>
                    <a:pt x="227" y="213"/>
                  </a:lnTo>
                  <a:lnTo>
                    <a:pt x="243" y="235"/>
                  </a:lnTo>
                  <a:lnTo>
                    <a:pt x="250" y="228"/>
                  </a:lnTo>
                  <a:lnTo>
                    <a:pt x="265" y="243"/>
                  </a:lnTo>
                  <a:lnTo>
                    <a:pt x="273" y="243"/>
                  </a:lnTo>
                  <a:lnTo>
                    <a:pt x="280" y="250"/>
                  </a:lnTo>
                  <a:lnTo>
                    <a:pt x="280" y="235"/>
                  </a:lnTo>
                  <a:lnTo>
                    <a:pt x="280" y="24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81" name="Freeform 591"/>
            <p:cNvSpPr>
              <a:spLocks/>
            </p:cNvSpPr>
            <p:nvPr/>
          </p:nvSpPr>
          <p:spPr bwMode="auto">
            <a:xfrm>
              <a:off x="4019" y="1420"/>
              <a:ext cx="189" cy="296"/>
            </a:xfrm>
            <a:custGeom>
              <a:avLst/>
              <a:gdLst>
                <a:gd name="T0" fmla="*/ 182 w 189"/>
                <a:gd name="T1" fmla="*/ 145 h 296"/>
                <a:gd name="T2" fmla="*/ 174 w 189"/>
                <a:gd name="T3" fmla="*/ 137 h 296"/>
                <a:gd name="T4" fmla="*/ 189 w 189"/>
                <a:gd name="T5" fmla="*/ 129 h 296"/>
                <a:gd name="T6" fmla="*/ 174 w 189"/>
                <a:gd name="T7" fmla="*/ 122 h 296"/>
                <a:gd name="T8" fmla="*/ 159 w 189"/>
                <a:gd name="T9" fmla="*/ 122 h 296"/>
                <a:gd name="T10" fmla="*/ 151 w 189"/>
                <a:gd name="T11" fmla="*/ 99 h 296"/>
                <a:gd name="T12" fmla="*/ 136 w 189"/>
                <a:gd name="T13" fmla="*/ 99 h 296"/>
                <a:gd name="T14" fmla="*/ 113 w 189"/>
                <a:gd name="T15" fmla="*/ 16 h 296"/>
                <a:gd name="T16" fmla="*/ 91 w 189"/>
                <a:gd name="T17" fmla="*/ 0 h 296"/>
                <a:gd name="T18" fmla="*/ 60 w 189"/>
                <a:gd name="T19" fmla="*/ 23 h 296"/>
                <a:gd name="T20" fmla="*/ 45 w 189"/>
                <a:gd name="T21" fmla="*/ 8 h 296"/>
                <a:gd name="T22" fmla="*/ 23 w 189"/>
                <a:gd name="T23" fmla="*/ 61 h 296"/>
                <a:gd name="T24" fmla="*/ 30 w 189"/>
                <a:gd name="T25" fmla="*/ 114 h 296"/>
                <a:gd name="T26" fmla="*/ 15 w 189"/>
                <a:gd name="T27" fmla="*/ 145 h 296"/>
                <a:gd name="T28" fmla="*/ 23 w 189"/>
                <a:gd name="T29" fmla="*/ 152 h 296"/>
                <a:gd name="T30" fmla="*/ 15 w 189"/>
                <a:gd name="T31" fmla="*/ 152 h 296"/>
                <a:gd name="T32" fmla="*/ 15 w 189"/>
                <a:gd name="T33" fmla="*/ 160 h 296"/>
                <a:gd name="T34" fmla="*/ 0 w 189"/>
                <a:gd name="T35" fmla="*/ 160 h 296"/>
                <a:gd name="T36" fmla="*/ 38 w 189"/>
                <a:gd name="T37" fmla="*/ 273 h 296"/>
                <a:gd name="T38" fmla="*/ 53 w 189"/>
                <a:gd name="T39" fmla="*/ 296 h 296"/>
                <a:gd name="T40" fmla="*/ 68 w 189"/>
                <a:gd name="T41" fmla="*/ 243 h 296"/>
                <a:gd name="T42" fmla="*/ 76 w 189"/>
                <a:gd name="T43" fmla="*/ 236 h 296"/>
                <a:gd name="T44" fmla="*/ 76 w 189"/>
                <a:gd name="T45" fmla="*/ 228 h 296"/>
                <a:gd name="T46" fmla="*/ 91 w 189"/>
                <a:gd name="T47" fmla="*/ 236 h 296"/>
                <a:gd name="T48" fmla="*/ 98 w 189"/>
                <a:gd name="T49" fmla="*/ 213 h 296"/>
                <a:gd name="T50" fmla="*/ 106 w 189"/>
                <a:gd name="T51" fmla="*/ 220 h 296"/>
                <a:gd name="T52" fmla="*/ 106 w 189"/>
                <a:gd name="T53" fmla="*/ 190 h 296"/>
                <a:gd name="T54" fmla="*/ 113 w 189"/>
                <a:gd name="T55" fmla="*/ 182 h 296"/>
                <a:gd name="T56" fmla="*/ 113 w 189"/>
                <a:gd name="T57" fmla="*/ 190 h 296"/>
                <a:gd name="T58" fmla="*/ 129 w 189"/>
                <a:gd name="T59" fmla="*/ 198 h 296"/>
                <a:gd name="T60" fmla="*/ 129 w 189"/>
                <a:gd name="T61" fmla="*/ 175 h 296"/>
                <a:gd name="T62" fmla="*/ 136 w 189"/>
                <a:gd name="T63" fmla="*/ 182 h 296"/>
                <a:gd name="T64" fmla="*/ 136 w 189"/>
                <a:gd name="T65" fmla="*/ 167 h 296"/>
                <a:gd name="T66" fmla="*/ 151 w 189"/>
                <a:gd name="T67" fmla="*/ 182 h 296"/>
                <a:gd name="T68" fmla="*/ 159 w 189"/>
                <a:gd name="T69" fmla="*/ 160 h 296"/>
                <a:gd name="T70" fmla="*/ 166 w 189"/>
                <a:gd name="T71" fmla="*/ 167 h 296"/>
                <a:gd name="T72" fmla="*/ 166 w 189"/>
                <a:gd name="T73" fmla="*/ 160 h 296"/>
                <a:gd name="T74" fmla="*/ 182 w 189"/>
                <a:gd name="T75" fmla="*/ 152 h 296"/>
                <a:gd name="T76" fmla="*/ 189 w 189"/>
                <a:gd name="T77" fmla="*/ 137 h 296"/>
                <a:gd name="T78" fmla="*/ 182 w 189"/>
                <a:gd name="T79" fmla="*/ 145 h 2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9" h="296">
                  <a:moveTo>
                    <a:pt x="182" y="145"/>
                  </a:moveTo>
                  <a:lnTo>
                    <a:pt x="174" y="137"/>
                  </a:lnTo>
                  <a:lnTo>
                    <a:pt x="189" y="129"/>
                  </a:lnTo>
                  <a:lnTo>
                    <a:pt x="174" y="122"/>
                  </a:lnTo>
                  <a:lnTo>
                    <a:pt x="159" y="122"/>
                  </a:lnTo>
                  <a:lnTo>
                    <a:pt x="151" y="99"/>
                  </a:lnTo>
                  <a:lnTo>
                    <a:pt x="136" y="99"/>
                  </a:lnTo>
                  <a:lnTo>
                    <a:pt x="113" y="16"/>
                  </a:lnTo>
                  <a:lnTo>
                    <a:pt x="91" y="0"/>
                  </a:lnTo>
                  <a:lnTo>
                    <a:pt x="60" y="23"/>
                  </a:lnTo>
                  <a:lnTo>
                    <a:pt x="45" y="8"/>
                  </a:lnTo>
                  <a:lnTo>
                    <a:pt x="23" y="61"/>
                  </a:lnTo>
                  <a:lnTo>
                    <a:pt x="30" y="114"/>
                  </a:lnTo>
                  <a:lnTo>
                    <a:pt x="15" y="145"/>
                  </a:lnTo>
                  <a:lnTo>
                    <a:pt x="23" y="152"/>
                  </a:lnTo>
                  <a:lnTo>
                    <a:pt x="15" y="152"/>
                  </a:lnTo>
                  <a:lnTo>
                    <a:pt x="15" y="160"/>
                  </a:lnTo>
                  <a:lnTo>
                    <a:pt x="0" y="160"/>
                  </a:lnTo>
                  <a:lnTo>
                    <a:pt x="38" y="273"/>
                  </a:lnTo>
                  <a:lnTo>
                    <a:pt x="53" y="296"/>
                  </a:lnTo>
                  <a:lnTo>
                    <a:pt x="68" y="243"/>
                  </a:lnTo>
                  <a:lnTo>
                    <a:pt x="76" y="236"/>
                  </a:lnTo>
                  <a:lnTo>
                    <a:pt x="76" y="228"/>
                  </a:lnTo>
                  <a:lnTo>
                    <a:pt x="91" y="236"/>
                  </a:lnTo>
                  <a:lnTo>
                    <a:pt x="98" y="213"/>
                  </a:lnTo>
                  <a:lnTo>
                    <a:pt x="106" y="220"/>
                  </a:lnTo>
                  <a:lnTo>
                    <a:pt x="106" y="190"/>
                  </a:lnTo>
                  <a:lnTo>
                    <a:pt x="113" y="182"/>
                  </a:lnTo>
                  <a:lnTo>
                    <a:pt x="113" y="190"/>
                  </a:lnTo>
                  <a:lnTo>
                    <a:pt x="129" y="198"/>
                  </a:lnTo>
                  <a:lnTo>
                    <a:pt x="129" y="175"/>
                  </a:lnTo>
                  <a:lnTo>
                    <a:pt x="136" y="182"/>
                  </a:lnTo>
                  <a:lnTo>
                    <a:pt x="136" y="167"/>
                  </a:lnTo>
                  <a:lnTo>
                    <a:pt x="151" y="182"/>
                  </a:lnTo>
                  <a:lnTo>
                    <a:pt x="159" y="160"/>
                  </a:lnTo>
                  <a:lnTo>
                    <a:pt x="166" y="167"/>
                  </a:lnTo>
                  <a:lnTo>
                    <a:pt x="166" y="160"/>
                  </a:lnTo>
                  <a:lnTo>
                    <a:pt x="182" y="152"/>
                  </a:lnTo>
                  <a:lnTo>
                    <a:pt x="189" y="137"/>
                  </a:lnTo>
                  <a:lnTo>
                    <a:pt x="182" y="145"/>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82" name="Freeform 592"/>
            <p:cNvSpPr>
              <a:spLocks/>
            </p:cNvSpPr>
            <p:nvPr/>
          </p:nvSpPr>
          <p:spPr bwMode="auto">
            <a:xfrm>
              <a:off x="4019" y="1420"/>
              <a:ext cx="189" cy="296"/>
            </a:xfrm>
            <a:custGeom>
              <a:avLst/>
              <a:gdLst>
                <a:gd name="T0" fmla="*/ 182 w 189"/>
                <a:gd name="T1" fmla="*/ 145 h 296"/>
                <a:gd name="T2" fmla="*/ 174 w 189"/>
                <a:gd name="T3" fmla="*/ 137 h 296"/>
                <a:gd name="T4" fmla="*/ 189 w 189"/>
                <a:gd name="T5" fmla="*/ 129 h 296"/>
                <a:gd name="T6" fmla="*/ 174 w 189"/>
                <a:gd name="T7" fmla="*/ 122 h 296"/>
                <a:gd name="T8" fmla="*/ 159 w 189"/>
                <a:gd name="T9" fmla="*/ 122 h 296"/>
                <a:gd name="T10" fmla="*/ 151 w 189"/>
                <a:gd name="T11" fmla="*/ 99 h 296"/>
                <a:gd name="T12" fmla="*/ 136 w 189"/>
                <a:gd name="T13" fmla="*/ 99 h 296"/>
                <a:gd name="T14" fmla="*/ 113 w 189"/>
                <a:gd name="T15" fmla="*/ 16 h 296"/>
                <a:gd name="T16" fmla="*/ 91 w 189"/>
                <a:gd name="T17" fmla="*/ 0 h 296"/>
                <a:gd name="T18" fmla="*/ 60 w 189"/>
                <a:gd name="T19" fmla="*/ 23 h 296"/>
                <a:gd name="T20" fmla="*/ 45 w 189"/>
                <a:gd name="T21" fmla="*/ 8 h 296"/>
                <a:gd name="T22" fmla="*/ 23 w 189"/>
                <a:gd name="T23" fmla="*/ 61 h 296"/>
                <a:gd name="T24" fmla="*/ 30 w 189"/>
                <a:gd name="T25" fmla="*/ 114 h 296"/>
                <a:gd name="T26" fmla="*/ 15 w 189"/>
                <a:gd name="T27" fmla="*/ 145 h 296"/>
                <a:gd name="T28" fmla="*/ 23 w 189"/>
                <a:gd name="T29" fmla="*/ 152 h 296"/>
                <a:gd name="T30" fmla="*/ 15 w 189"/>
                <a:gd name="T31" fmla="*/ 152 h 296"/>
                <a:gd name="T32" fmla="*/ 15 w 189"/>
                <a:gd name="T33" fmla="*/ 160 h 296"/>
                <a:gd name="T34" fmla="*/ 0 w 189"/>
                <a:gd name="T35" fmla="*/ 160 h 296"/>
                <a:gd name="T36" fmla="*/ 38 w 189"/>
                <a:gd name="T37" fmla="*/ 273 h 296"/>
                <a:gd name="T38" fmla="*/ 53 w 189"/>
                <a:gd name="T39" fmla="*/ 296 h 296"/>
                <a:gd name="T40" fmla="*/ 68 w 189"/>
                <a:gd name="T41" fmla="*/ 243 h 296"/>
                <a:gd name="T42" fmla="*/ 76 w 189"/>
                <a:gd name="T43" fmla="*/ 236 h 296"/>
                <a:gd name="T44" fmla="*/ 76 w 189"/>
                <a:gd name="T45" fmla="*/ 228 h 296"/>
                <a:gd name="T46" fmla="*/ 91 w 189"/>
                <a:gd name="T47" fmla="*/ 236 h 296"/>
                <a:gd name="T48" fmla="*/ 98 w 189"/>
                <a:gd name="T49" fmla="*/ 213 h 296"/>
                <a:gd name="T50" fmla="*/ 106 w 189"/>
                <a:gd name="T51" fmla="*/ 220 h 296"/>
                <a:gd name="T52" fmla="*/ 106 w 189"/>
                <a:gd name="T53" fmla="*/ 190 h 296"/>
                <a:gd name="T54" fmla="*/ 113 w 189"/>
                <a:gd name="T55" fmla="*/ 182 h 296"/>
                <a:gd name="T56" fmla="*/ 113 w 189"/>
                <a:gd name="T57" fmla="*/ 190 h 296"/>
                <a:gd name="T58" fmla="*/ 129 w 189"/>
                <a:gd name="T59" fmla="*/ 198 h 296"/>
                <a:gd name="T60" fmla="*/ 129 w 189"/>
                <a:gd name="T61" fmla="*/ 175 h 296"/>
                <a:gd name="T62" fmla="*/ 136 w 189"/>
                <a:gd name="T63" fmla="*/ 182 h 296"/>
                <a:gd name="T64" fmla="*/ 136 w 189"/>
                <a:gd name="T65" fmla="*/ 167 h 296"/>
                <a:gd name="T66" fmla="*/ 151 w 189"/>
                <a:gd name="T67" fmla="*/ 182 h 296"/>
                <a:gd name="T68" fmla="*/ 159 w 189"/>
                <a:gd name="T69" fmla="*/ 160 h 296"/>
                <a:gd name="T70" fmla="*/ 166 w 189"/>
                <a:gd name="T71" fmla="*/ 167 h 296"/>
                <a:gd name="T72" fmla="*/ 166 w 189"/>
                <a:gd name="T73" fmla="*/ 160 h 296"/>
                <a:gd name="T74" fmla="*/ 182 w 189"/>
                <a:gd name="T75" fmla="*/ 152 h 296"/>
                <a:gd name="T76" fmla="*/ 189 w 189"/>
                <a:gd name="T77" fmla="*/ 137 h 296"/>
                <a:gd name="T78" fmla="*/ 182 w 189"/>
                <a:gd name="T79" fmla="*/ 145 h 296"/>
                <a:gd name="T80" fmla="*/ 182 w 189"/>
                <a:gd name="T81" fmla="*/ 152 h 2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296">
                  <a:moveTo>
                    <a:pt x="182" y="145"/>
                  </a:moveTo>
                  <a:lnTo>
                    <a:pt x="174" y="137"/>
                  </a:lnTo>
                  <a:lnTo>
                    <a:pt x="189" y="129"/>
                  </a:lnTo>
                  <a:lnTo>
                    <a:pt x="174" y="122"/>
                  </a:lnTo>
                  <a:lnTo>
                    <a:pt x="159" y="122"/>
                  </a:lnTo>
                  <a:lnTo>
                    <a:pt x="151" y="99"/>
                  </a:lnTo>
                  <a:lnTo>
                    <a:pt x="136" y="99"/>
                  </a:lnTo>
                  <a:lnTo>
                    <a:pt x="113" y="16"/>
                  </a:lnTo>
                  <a:lnTo>
                    <a:pt x="91" y="0"/>
                  </a:lnTo>
                  <a:lnTo>
                    <a:pt x="60" y="23"/>
                  </a:lnTo>
                  <a:lnTo>
                    <a:pt x="45" y="8"/>
                  </a:lnTo>
                  <a:lnTo>
                    <a:pt x="23" y="61"/>
                  </a:lnTo>
                  <a:lnTo>
                    <a:pt x="30" y="114"/>
                  </a:lnTo>
                  <a:lnTo>
                    <a:pt x="15" y="145"/>
                  </a:lnTo>
                  <a:lnTo>
                    <a:pt x="23" y="152"/>
                  </a:lnTo>
                  <a:lnTo>
                    <a:pt x="15" y="152"/>
                  </a:lnTo>
                  <a:lnTo>
                    <a:pt x="15" y="160"/>
                  </a:lnTo>
                  <a:lnTo>
                    <a:pt x="0" y="160"/>
                  </a:lnTo>
                  <a:lnTo>
                    <a:pt x="38" y="273"/>
                  </a:lnTo>
                  <a:lnTo>
                    <a:pt x="53" y="296"/>
                  </a:lnTo>
                  <a:lnTo>
                    <a:pt x="68" y="243"/>
                  </a:lnTo>
                  <a:lnTo>
                    <a:pt x="76" y="236"/>
                  </a:lnTo>
                  <a:lnTo>
                    <a:pt x="76" y="228"/>
                  </a:lnTo>
                  <a:lnTo>
                    <a:pt x="91" y="236"/>
                  </a:lnTo>
                  <a:lnTo>
                    <a:pt x="98" y="213"/>
                  </a:lnTo>
                  <a:lnTo>
                    <a:pt x="106" y="220"/>
                  </a:lnTo>
                  <a:lnTo>
                    <a:pt x="106" y="190"/>
                  </a:lnTo>
                  <a:lnTo>
                    <a:pt x="113" y="182"/>
                  </a:lnTo>
                  <a:lnTo>
                    <a:pt x="113" y="190"/>
                  </a:lnTo>
                  <a:lnTo>
                    <a:pt x="129" y="198"/>
                  </a:lnTo>
                  <a:lnTo>
                    <a:pt x="129" y="175"/>
                  </a:lnTo>
                  <a:lnTo>
                    <a:pt x="136" y="182"/>
                  </a:lnTo>
                  <a:lnTo>
                    <a:pt x="136" y="167"/>
                  </a:lnTo>
                  <a:lnTo>
                    <a:pt x="151" y="182"/>
                  </a:lnTo>
                  <a:lnTo>
                    <a:pt x="159" y="160"/>
                  </a:lnTo>
                  <a:lnTo>
                    <a:pt x="166" y="167"/>
                  </a:lnTo>
                  <a:lnTo>
                    <a:pt x="166" y="160"/>
                  </a:lnTo>
                  <a:lnTo>
                    <a:pt x="182" y="152"/>
                  </a:lnTo>
                  <a:lnTo>
                    <a:pt x="189" y="137"/>
                  </a:lnTo>
                  <a:lnTo>
                    <a:pt x="182" y="145"/>
                  </a:lnTo>
                  <a:lnTo>
                    <a:pt x="182" y="15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83" name="Freeform 593"/>
            <p:cNvSpPr>
              <a:spLocks/>
            </p:cNvSpPr>
            <p:nvPr/>
          </p:nvSpPr>
          <p:spPr bwMode="auto">
            <a:xfrm>
              <a:off x="4155" y="1602"/>
              <a:ext cx="8" cy="8"/>
            </a:xfrm>
            <a:custGeom>
              <a:avLst/>
              <a:gdLst>
                <a:gd name="T0" fmla="*/ 8 w 8"/>
                <a:gd name="T1" fmla="*/ 0 h 8"/>
                <a:gd name="T2" fmla="*/ 0 w 8"/>
                <a:gd name="T3" fmla="*/ 0 h 8"/>
                <a:gd name="T4" fmla="*/ 0 w 8"/>
                <a:gd name="T5" fmla="*/ 8 h 8"/>
                <a:gd name="T6" fmla="*/ 0 w 8"/>
                <a:gd name="T7" fmla="*/ 0 h 8"/>
                <a:gd name="T8" fmla="*/ 8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0"/>
                  </a:moveTo>
                  <a:lnTo>
                    <a:pt x="0" y="0"/>
                  </a:lnTo>
                  <a:lnTo>
                    <a:pt x="0" y="8"/>
                  </a:lnTo>
                  <a:lnTo>
                    <a:pt x="0" y="0"/>
                  </a:lnTo>
                  <a:lnTo>
                    <a:pt x="8" y="0"/>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84" name="Freeform 594"/>
            <p:cNvSpPr>
              <a:spLocks/>
            </p:cNvSpPr>
            <p:nvPr/>
          </p:nvSpPr>
          <p:spPr bwMode="auto">
            <a:xfrm>
              <a:off x="4155" y="1602"/>
              <a:ext cx="8" cy="8"/>
            </a:xfrm>
            <a:custGeom>
              <a:avLst/>
              <a:gdLst>
                <a:gd name="T0" fmla="*/ 8 w 8"/>
                <a:gd name="T1" fmla="*/ 0 h 8"/>
                <a:gd name="T2" fmla="*/ 0 w 8"/>
                <a:gd name="T3" fmla="*/ 0 h 8"/>
                <a:gd name="T4" fmla="*/ 0 w 8"/>
                <a:gd name="T5" fmla="*/ 8 h 8"/>
                <a:gd name="T6" fmla="*/ 0 w 8"/>
                <a:gd name="T7" fmla="*/ 0 h 8"/>
                <a:gd name="T8" fmla="*/ 8 w 8"/>
                <a:gd name="T9" fmla="*/ 0 h 8"/>
                <a:gd name="T10" fmla="*/ 8 w 8"/>
                <a:gd name="T11" fmla="*/ 8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8" y="0"/>
                  </a:moveTo>
                  <a:lnTo>
                    <a:pt x="0" y="0"/>
                  </a:lnTo>
                  <a:lnTo>
                    <a:pt x="0" y="8"/>
                  </a:lnTo>
                  <a:lnTo>
                    <a:pt x="0" y="0"/>
                  </a:lnTo>
                  <a:lnTo>
                    <a:pt x="8" y="0"/>
                  </a:lnTo>
                  <a:lnTo>
                    <a:pt x="8"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85" name="Freeform 595"/>
            <p:cNvSpPr>
              <a:spLocks/>
            </p:cNvSpPr>
            <p:nvPr/>
          </p:nvSpPr>
          <p:spPr bwMode="auto">
            <a:xfrm>
              <a:off x="3709" y="1982"/>
              <a:ext cx="227" cy="106"/>
            </a:xfrm>
            <a:custGeom>
              <a:avLst/>
              <a:gdLst>
                <a:gd name="T0" fmla="*/ 227 w 227"/>
                <a:gd name="T1" fmla="*/ 68 h 106"/>
                <a:gd name="T2" fmla="*/ 196 w 227"/>
                <a:gd name="T3" fmla="*/ 76 h 106"/>
                <a:gd name="T4" fmla="*/ 181 w 227"/>
                <a:gd name="T5" fmla="*/ 0 h 106"/>
                <a:gd name="T6" fmla="*/ 0 w 227"/>
                <a:gd name="T7" fmla="*/ 30 h 106"/>
                <a:gd name="T8" fmla="*/ 7 w 227"/>
                <a:gd name="T9" fmla="*/ 60 h 106"/>
                <a:gd name="T10" fmla="*/ 37 w 227"/>
                <a:gd name="T11" fmla="*/ 30 h 106"/>
                <a:gd name="T12" fmla="*/ 53 w 227"/>
                <a:gd name="T13" fmla="*/ 38 h 106"/>
                <a:gd name="T14" fmla="*/ 68 w 227"/>
                <a:gd name="T15" fmla="*/ 22 h 106"/>
                <a:gd name="T16" fmla="*/ 83 w 227"/>
                <a:gd name="T17" fmla="*/ 22 h 106"/>
                <a:gd name="T18" fmla="*/ 90 w 227"/>
                <a:gd name="T19" fmla="*/ 38 h 106"/>
                <a:gd name="T20" fmla="*/ 128 w 227"/>
                <a:gd name="T21" fmla="*/ 60 h 106"/>
                <a:gd name="T22" fmla="*/ 136 w 227"/>
                <a:gd name="T23" fmla="*/ 60 h 106"/>
                <a:gd name="T24" fmla="*/ 128 w 227"/>
                <a:gd name="T25" fmla="*/ 68 h 106"/>
                <a:gd name="T26" fmla="*/ 128 w 227"/>
                <a:gd name="T27" fmla="*/ 98 h 106"/>
                <a:gd name="T28" fmla="*/ 143 w 227"/>
                <a:gd name="T29" fmla="*/ 98 h 106"/>
                <a:gd name="T30" fmla="*/ 143 w 227"/>
                <a:gd name="T31" fmla="*/ 91 h 106"/>
                <a:gd name="T32" fmla="*/ 174 w 227"/>
                <a:gd name="T33" fmla="*/ 106 h 106"/>
                <a:gd name="T34" fmla="*/ 166 w 227"/>
                <a:gd name="T35" fmla="*/ 91 h 106"/>
                <a:gd name="T36" fmla="*/ 151 w 227"/>
                <a:gd name="T37" fmla="*/ 83 h 106"/>
                <a:gd name="T38" fmla="*/ 151 w 227"/>
                <a:gd name="T39" fmla="*/ 76 h 106"/>
                <a:gd name="T40" fmla="*/ 166 w 227"/>
                <a:gd name="T41" fmla="*/ 83 h 106"/>
                <a:gd name="T42" fmla="*/ 151 w 227"/>
                <a:gd name="T43" fmla="*/ 53 h 106"/>
                <a:gd name="T44" fmla="*/ 159 w 227"/>
                <a:gd name="T45" fmla="*/ 53 h 106"/>
                <a:gd name="T46" fmla="*/ 159 w 227"/>
                <a:gd name="T47" fmla="*/ 45 h 106"/>
                <a:gd name="T48" fmla="*/ 143 w 227"/>
                <a:gd name="T49" fmla="*/ 30 h 106"/>
                <a:gd name="T50" fmla="*/ 151 w 227"/>
                <a:gd name="T51" fmla="*/ 38 h 106"/>
                <a:gd name="T52" fmla="*/ 159 w 227"/>
                <a:gd name="T53" fmla="*/ 15 h 106"/>
                <a:gd name="T54" fmla="*/ 166 w 227"/>
                <a:gd name="T55" fmla="*/ 22 h 106"/>
                <a:gd name="T56" fmla="*/ 166 w 227"/>
                <a:gd name="T57" fmla="*/ 7 h 106"/>
                <a:gd name="T58" fmla="*/ 174 w 227"/>
                <a:gd name="T59" fmla="*/ 7 h 106"/>
                <a:gd name="T60" fmla="*/ 174 w 227"/>
                <a:gd name="T61" fmla="*/ 22 h 106"/>
                <a:gd name="T62" fmla="*/ 166 w 227"/>
                <a:gd name="T63" fmla="*/ 22 h 106"/>
                <a:gd name="T64" fmla="*/ 166 w 227"/>
                <a:gd name="T65" fmla="*/ 38 h 106"/>
                <a:gd name="T66" fmla="*/ 174 w 227"/>
                <a:gd name="T67" fmla="*/ 38 h 106"/>
                <a:gd name="T68" fmla="*/ 166 w 227"/>
                <a:gd name="T69" fmla="*/ 45 h 106"/>
                <a:gd name="T70" fmla="*/ 174 w 227"/>
                <a:gd name="T71" fmla="*/ 60 h 106"/>
                <a:gd name="T72" fmla="*/ 166 w 227"/>
                <a:gd name="T73" fmla="*/ 53 h 106"/>
                <a:gd name="T74" fmla="*/ 166 w 227"/>
                <a:gd name="T75" fmla="*/ 60 h 106"/>
                <a:gd name="T76" fmla="*/ 174 w 227"/>
                <a:gd name="T77" fmla="*/ 68 h 106"/>
                <a:gd name="T78" fmla="*/ 174 w 227"/>
                <a:gd name="T79" fmla="*/ 60 h 106"/>
                <a:gd name="T80" fmla="*/ 181 w 227"/>
                <a:gd name="T81" fmla="*/ 68 h 106"/>
                <a:gd name="T82" fmla="*/ 166 w 227"/>
                <a:gd name="T83" fmla="*/ 68 h 106"/>
                <a:gd name="T84" fmla="*/ 174 w 227"/>
                <a:gd name="T85" fmla="*/ 76 h 106"/>
                <a:gd name="T86" fmla="*/ 166 w 227"/>
                <a:gd name="T87" fmla="*/ 76 h 106"/>
                <a:gd name="T88" fmla="*/ 174 w 227"/>
                <a:gd name="T89" fmla="*/ 83 h 106"/>
                <a:gd name="T90" fmla="*/ 196 w 227"/>
                <a:gd name="T91" fmla="*/ 83 h 106"/>
                <a:gd name="T92" fmla="*/ 204 w 227"/>
                <a:gd name="T93" fmla="*/ 91 h 106"/>
                <a:gd name="T94" fmla="*/ 196 w 227"/>
                <a:gd name="T95" fmla="*/ 106 h 106"/>
                <a:gd name="T96" fmla="*/ 212 w 227"/>
                <a:gd name="T97" fmla="*/ 106 h 106"/>
                <a:gd name="T98" fmla="*/ 219 w 227"/>
                <a:gd name="T99" fmla="*/ 98 h 106"/>
                <a:gd name="T100" fmla="*/ 227 w 227"/>
                <a:gd name="T101" fmla="*/ 68 h 1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7" h="106">
                  <a:moveTo>
                    <a:pt x="227" y="68"/>
                  </a:moveTo>
                  <a:lnTo>
                    <a:pt x="196" y="76"/>
                  </a:lnTo>
                  <a:lnTo>
                    <a:pt x="181" y="0"/>
                  </a:lnTo>
                  <a:lnTo>
                    <a:pt x="0" y="30"/>
                  </a:lnTo>
                  <a:lnTo>
                    <a:pt x="7" y="60"/>
                  </a:lnTo>
                  <a:lnTo>
                    <a:pt x="37" y="30"/>
                  </a:lnTo>
                  <a:lnTo>
                    <a:pt x="53" y="38"/>
                  </a:lnTo>
                  <a:lnTo>
                    <a:pt x="68" y="22"/>
                  </a:lnTo>
                  <a:lnTo>
                    <a:pt x="83" y="22"/>
                  </a:lnTo>
                  <a:lnTo>
                    <a:pt x="90" y="38"/>
                  </a:lnTo>
                  <a:lnTo>
                    <a:pt x="128" y="60"/>
                  </a:lnTo>
                  <a:lnTo>
                    <a:pt x="136" y="60"/>
                  </a:lnTo>
                  <a:lnTo>
                    <a:pt x="128" y="68"/>
                  </a:lnTo>
                  <a:lnTo>
                    <a:pt x="128" y="98"/>
                  </a:lnTo>
                  <a:lnTo>
                    <a:pt x="143" y="98"/>
                  </a:lnTo>
                  <a:lnTo>
                    <a:pt x="143" y="91"/>
                  </a:lnTo>
                  <a:lnTo>
                    <a:pt x="174" y="106"/>
                  </a:lnTo>
                  <a:lnTo>
                    <a:pt x="166" y="91"/>
                  </a:lnTo>
                  <a:lnTo>
                    <a:pt x="151" y="83"/>
                  </a:lnTo>
                  <a:lnTo>
                    <a:pt x="151" y="76"/>
                  </a:lnTo>
                  <a:lnTo>
                    <a:pt x="166" y="83"/>
                  </a:lnTo>
                  <a:lnTo>
                    <a:pt x="151" y="53"/>
                  </a:lnTo>
                  <a:lnTo>
                    <a:pt x="159" y="53"/>
                  </a:lnTo>
                  <a:lnTo>
                    <a:pt x="159" y="45"/>
                  </a:lnTo>
                  <a:lnTo>
                    <a:pt x="143" y="30"/>
                  </a:lnTo>
                  <a:lnTo>
                    <a:pt x="151" y="38"/>
                  </a:lnTo>
                  <a:lnTo>
                    <a:pt x="159" y="15"/>
                  </a:lnTo>
                  <a:lnTo>
                    <a:pt x="166" y="22"/>
                  </a:lnTo>
                  <a:lnTo>
                    <a:pt x="166" y="7"/>
                  </a:lnTo>
                  <a:lnTo>
                    <a:pt x="174" y="7"/>
                  </a:lnTo>
                  <a:lnTo>
                    <a:pt x="174" y="22"/>
                  </a:lnTo>
                  <a:lnTo>
                    <a:pt x="166" y="22"/>
                  </a:lnTo>
                  <a:lnTo>
                    <a:pt x="166" y="38"/>
                  </a:lnTo>
                  <a:lnTo>
                    <a:pt x="174" y="38"/>
                  </a:lnTo>
                  <a:lnTo>
                    <a:pt x="166" y="45"/>
                  </a:lnTo>
                  <a:lnTo>
                    <a:pt x="174" y="60"/>
                  </a:lnTo>
                  <a:lnTo>
                    <a:pt x="166" y="53"/>
                  </a:lnTo>
                  <a:lnTo>
                    <a:pt x="166" y="60"/>
                  </a:lnTo>
                  <a:lnTo>
                    <a:pt x="174" y="68"/>
                  </a:lnTo>
                  <a:lnTo>
                    <a:pt x="174" y="60"/>
                  </a:lnTo>
                  <a:lnTo>
                    <a:pt x="181" y="68"/>
                  </a:lnTo>
                  <a:lnTo>
                    <a:pt x="166" y="68"/>
                  </a:lnTo>
                  <a:lnTo>
                    <a:pt x="174" y="76"/>
                  </a:lnTo>
                  <a:lnTo>
                    <a:pt x="166" y="76"/>
                  </a:lnTo>
                  <a:lnTo>
                    <a:pt x="174" y="83"/>
                  </a:lnTo>
                  <a:lnTo>
                    <a:pt x="196" y="83"/>
                  </a:lnTo>
                  <a:lnTo>
                    <a:pt x="204" y="91"/>
                  </a:lnTo>
                  <a:lnTo>
                    <a:pt x="196" y="106"/>
                  </a:lnTo>
                  <a:lnTo>
                    <a:pt x="212" y="106"/>
                  </a:lnTo>
                  <a:lnTo>
                    <a:pt x="219" y="98"/>
                  </a:lnTo>
                  <a:lnTo>
                    <a:pt x="227" y="68"/>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86" name="Freeform 596"/>
            <p:cNvSpPr>
              <a:spLocks/>
            </p:cNvSpPr>
            <p:nvPr/>
          </p:nvSpPr>
          <p:spPr bwMode="auto">
            <a:xfrm>
              <a:off x="3709" y="1982"/>
              <a:ext cx="227" cy="106"/>
            </a:xfrm>
            <a:custGeom>
              <a:avLst/>
              <a:gdLst>
                <a:gd name="T0" fmla="*/ 227 w 227"/>
                <a:gd name="T1" fmla="*/ 68 h 106"/>
                <a:gd name="T2" fmla="*/ 196 w 227"/>
                <a:gd name="T3" fmla="*/ 76 h 106"/>
                <a:gd name="T4" fmla="*/ 181 w 227"/>
                <a:gd name="T5" fmla="*/ 0 h 106"/>
                <a:gd name="T6" fmla="*/ 0 w 227"/>
                <a:gd name="T7" fmla="*/ 30 h 106"/>
                <a:gd name="T8" fmla="*/ 7 w 227"/>
                <a:gd name="T9" fmla="*/ 60 h 106"/>
                <a:gd name="T10" fmla="*/ 37 w 227"/>
                <a:gd name="T11" fmla="*/ 30 h 106"/>
                <a:gd name="T12" fmla="*/ 53 w 227"/>
                <a:gd name="T13" fmla="*/ 38 h 106"/>
                <a:gd name="T14" fmla="*/ 68 w 227"/>
                <a:gd name="T15" fmla="*/ 22 h 106"/>
                <a:gd name="T16" fmla="*/ 83 w 227"/>
                <a:gd name="T17" fmla="*/ 22 h 106"/>
                <a:gd name="T18" fmla="*/ 90 w 227"/>
                <a:gd name="T19" fmla="*/ 38 h 106"/>
                <a:gd name="T20" fmla="*/ 128 w 227"/>
                <a:gd name="T21" fmla="*/ 60 h 106"/>
                <a:gd name="T22" fmla="*/ 136 w 227"/>
                <a:gd name="T23" fmla="*/ 60 h 106"/>
                <a:gd name="T24" fmla="*/ 128 w 227"/>
                <a:gd name="T25" fmla="*/ 68 h 106"/>
                <a:gd name="T26" fmla="*/ 128 w 227"/>
                <a:gd name="T27" fmla="*/ 98 h 106"/>
                <a:gd name="T28" fmla="*/ 143 w 227"/>
                <a:gd name="T29" fmla="*/ 98 h 106"/>
                <a:gd name="T30" fmla="*/ 143 w 227"/>
                <a:gd name="T31" fmla="*/ 91 h 106"/>
                <a:gd name="T32" fmla="*/ 174 w 227"/>
                <a:gd name="T33" fmla="*/ 106 h 106"/>
                <a:gd name="T34" fmla="*/ 166 w 227"/>
                <a:gd name="T35" fmla="*/ 91 h 106"/>
                <a:gd name="T36" fmla="*/ 151 w 227"/>
                <a:gd name="T37" fmla="*/ 83 h 106"/>
                <a:gd name="T38" fmla="*/ 151 w 227"/>
                <a:gd name="T39" fmla="*/ 76 h 106"/>
                <a:gd name="T40" fmla="*/ 166 w 227"/>
                <a:gd name="T41" fmla="*/ 83 h 106"/>
                <a:gd name="T42" fmla="*/ 151 w 227"/>
                <a:gd name="T43" fmla="*/ 53 h 106"/>
                <a:gd name="T44" fmla="*/ 159 w 227"/>
                <a:gd name="T45" fmla="*/ 53 h 106"/>
                <a:gd name="T46" fmla="*/ 159 w 227"/>
                <a:gd name="T47" fmla="*/ 45 h 106"/>
                <a:gd name="T48" fmla="*/ 143 w 227"/>
                <a:gd name="T49" fmla="*/ 30 h 106"/>
                <a:gd name="T50" fmla="*/ 151 w 227"/>
                <a:gd name="T51" fmla="*/ 38 h 106"/>
                <a:gd name="T52" fmla="*/ 159 w 227"/>
                <a:gd name="T53" fmla="*/ 15 h 106"/>
                <a:gd name="T54" fmla="*/ 166 w 227"/>
                <a:gd name="T55" fmla="*/ 22 h 106"/>
                <a:gd name="T56" fmla="*/ 166 w 227"/>
                <a:gd name="T57" fmla="*/ 7 h 106"/>
                <a:gd name="T58" fmla="*/ 174 w 227"/>
                <a:gd name="T59" fmla="*/ 7 h 106"/>
                <a:gd name="T60" fmla="*/ 174 w 227"/>
                <a:gd name="T61" fmla="*/ 22 h 106"/>
                <a:gd name="T62" fmla="*/ 166 w 227"/>
                <a:gd name="T63" fmla="*/ 22 h 106"/>
                <a:gd name="T64" fmla="*/ 166 w 227"/>
                <a:gd name="T65" fmla="*/ 38 h 106"/>
                <a:gd name="T66" fmla="*/ 174 w 227"/>
                <a:gd name="T67" fmla="*/ 38 h 106"/>
                <a:gd name="T68" fmla="*/ 166 w 227"/>
                <a:gd name="T69" fmla="*/ 45 h 106"/>
                <a:gd name="T70" fmla="*/ 174 w 227"/>
                <a:gd name="T71" fmla="*/ 60 h 106"/>
                <a:gd name="T72" fmla="*/ 166 w 227"/>
                <a:gd name="T73" fmla="*/ 53 h 106"/>
                <a:gd name="T74" fmla="*/ 166 w 227"/>
                <a:gd name="T75" fmla="*/ 60 h 106"/>
                <a:gd name="T76" fmla="*/ 174 w 227"/>
                <a:gd name="T77" fmla="*/ 68 h 106"/>
                <a:gd name="T78" fmla="*/ 174 w 227"/>
                <a:gd name="T79" fmla="*/ 60 h 106"/>
                <a:gd name="T80" fmla="*/ 181 w 227"/>
                <a:gd name="T81" fmla="*/ 68 h 106"/>
                <a:gd name="T82" fmla="*/ 166 w 227"/>
                <a:gd name="T83" fmla="*/ 68 h 106"/>
                <a:gd name="T84" fmla="*/ 174 w 227"/>
                <a:gd name="T85" fmla="*/ 76 h 106"/>
                <a:gd name="T86" fmla="*/ 166 w 227"/>
                <a:gd name="T87" fmla="*/ 76 h 106"/>
                <a:gd name="T88" fmla="*/ 174 w 227"/>
                <a:gd name="T89" fmla="*/ 83 h 106"/>
                <a:gd name="T90" fmla="*/ 196 w 227"/>
                <a:gd name="T91" fmla="*/ 83 h 106"/>
                <a:gd name="T92" fmla="*/ 204 w 227"/>
                <a:gd name="T93" fmla="*/ 91 h 106"/>
                <a:gd name="T94" fmla="*/ 196 w 227"/>
                <a:gd name="T95" fmla="*/ 106 h 106"/>
                <a:gd name="T96" fmla="*/ 212 w 227"/>
                <a:gd name="T97" fmla="*/ 106 h 106"/>
                <a:gd name="T98" fmla="*/ 219 w 227"/>
                <a:gd name="T99" fmla="*/ 98 h 106"/>
                <a:gd name="T100" fmla="*/ 227 w 227"/>
                <a:gd name="T101" fmla="*/ 68 h 106"/>
                <a:gd name="T102" fmla="*/ 227 w 227"/>
                <a:gd name="T103" fmla="*/ 76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7" h="106">
                  <a:moveTo>
                    <a:pt x="227" y="68"/>
                  </a:moveTo>
                  <a:lnTo>
                    <a:pt x="196" y="76"/>
                  </a:lnTo>
                  <a:lnTo>
                    <a:pt x="181" y="0"/>
                  </a:lnTo>
                  <a:lnTo>
                    <a:pt x="0" y="30"/>
                  </a:lnTo>
                  <a:lnTo>
                    <a:pt x="7" y="60"/>
                  </a:lnTo>
                  <a:lnTo>
                    <a:pt x="37" y="30"/>
                  </a:lnTo>
                  <a:lnTo>
                    <a:pt x="53" y="38"/>
                  </a:lnTo>
                  <a:lnTo>
                    <a:pt x="68" y="22"/>
                  </a:lnTo>
                  <a:lnTo>
                    <a:pt x="83" y="22"/>
                  </a:lnTo>
                  <a:lnTo>
                    <a:pt x="90" y="38"/>
                  </a:lnTo>
                  <a:lnTo>
                    <a:pt x="128" y="60"/>
                  </a:lnTo>
                  <a:lnTo>
                    <a:pt x="136" y="60"/>
                  </a:lnTo>
                  <a:lnTo>
                    <a:pt x="128" y="68"/>
                  </a:lnTo>
                  <a:lnTo>
                    <a:pt x="128" y="98"/>
                  </a:lnTo>
                  <a:lnTo>
                    <a:pt x="143" y="98"/>
                  </a:lnTo>
                  <a:lnTo>
                    <a:pt x="143" y="91"/>
                  </a:lnTo>
                  <a:lnTo>
                    <a:pt x="174" y="106"/>
                  </a:lnTo>
                  <a:lnTo>
                    <a:pt x="166" y="91"/>
                  </a:lnTo>
                  <a:lnTo>
                    <a:pt x="151" y="83"/>
                  </a:lnTo>
                  <a:lnTo>
                    <a:pt x="151" y="76"/>
                  </a:lnTo>
                  <a:lnTo>
                    <a:pt x="166" y="83"/>
                  </a:lnTo>
                  <a:lnTo>
                    <a:pt x="151" y="53"/>
                  </a:lnTo>
                  <a:lnTo>
                    <a:pt x="159" y="53"/>
                  </a:lnTo>
                  <a:lnTo>
                    <a:pt x="159" y="45"/>
                  </a:lnTo>
                  <a:lnTo>
                    <a:pt x="143" y="30"/>
                  </a:lnTo>
                  <a:lnTo>
                    <a:pt x="151" y="38"/>
                  </a:lnTo>
                  <a:lnTo>
                    <a:pt x="159" y="15"/>
                  </a:lnTo>
                  <a:lnTo>
                    <a:pt x="166" y="22"/>
                  </a:lnTo>
                  <a:lnTo>
                    <a:pt x="166" y="7"/>
                  </a:lnTo>
                  <a:lnTo>
                    <a:pt x="174" y="7"/>
                  </a:lnTo>
                  <a:lnTo>
                    <a:pt x="174" y="22"/>
                  </a:lnTo>
                  <a:lnTo>
                    <a:pt x="166" y="22"/>
                  </a:lnTo>
                  <a:lnTo>
                    <a:pt x="166" y="38"/>
                  </a:lnTo>
                  <a:lnTo>
                    <a:pt x="174" y="38"/>
                  </a:lnTo>
                  <a:lnTo>
                    <a:pt x="166" y="45"/>
                  </a:lnTo>
                  <a:lnTo>
                    <a:pt x="174" y="60"/>
                  </a:lnTo>
                  <a:lnTo>
                    <a:pt x="166" y="53"/>
                  </a:lnTo>
                  <a:lnTo>
                    <a:pt x="166" y="60"/>
                  </a:lnTo>
                  <a:lnTo>
                    <a:pt x="174" y="68"/>
                  </a:lnTo>
                  <a:lnTo>
                    <a:pt x="174" y="60"/>
                  </a:lnTo>
                  <a:lnTo>
                    <a:pt x="181" y="68"/>
                  </a:lnTo>
                  <a:lnTo>
                    <a:pt x="166" y="68"/>
                  </a:lnTo>
                  <a:lnTo>
                    <a:pt x="174" y="76"/>
                  </a:lnTo>
                  <a:lnTo>
                    <a:pt x="166" y="76"/>
                  </a:lnTo>
                  <a:lnTo>
                    <a:pt x="174" y="83"/>
                  </a:lnTo>
                  <a:lnTo>
                    <a:pt x="196" y="83"/>
                  </a:lnTo>
                  <a:lnTo>
                    <a:pt x="204" y="91"/>
                  </a:lnTo>
                  <a:lnTo>
                    <a:pt x="196" y="106"/>
                  </a:lnTo>
                  <a:lnTo>
                    <a:pt x="212" y="106"/>
                  </a:lnTo>
                  <a:lnTo>
                    <a:pt x="219" y="98"/>
                  </a:lnTo>
                  <a:lnTo>
                    <a:pt x="227" y="68"/>
                  </a:lnTo>
                  <a:lnTo>
                    <a:pt x="227" y="7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87" name="Freeform 597"/>
            <p:cNvSpPr>
              <a:spLocks/>
            </p:cNvSpPr>
            <p:nvPr/>
          </p:nvSpPr>
          <p:spPr bwMode="auto">
            <a:xfrm>
              <a:off x="3966" y="1724"/>
              <a:ext cx="166" cy="91"/>
            </a:xfrm>
            <a:custGeom>
              <a:avLst/>
              <a:gdLst>
                <a:gd name="T0" fmla="*/ 151 w 166"/>
                <a:gd name="T1" fmla="*/ 45 h 91"/>
                <a:gd name="T2" fmla="*/ 144 w 166"/>
                <a:gd name="T3" fmla="*/ 45 h 91"/>
                <a:gd name="T4" fmla="*/ 159 w 166"/>
                <a:gd name="T5" fmla="*/ 60 h 91"/>
                <a:gd name="T6" fmla="*/ 144 w 166"/>
                <a:gd name="T7" fmla="*/ 68 h 91"/>
                <a:gd name="T8" fmla="*/ 121 w 166"/>
                <a:gd name="T9" fmla="*/ 53 h 91"/>
                <a:gd name="T10" fmla="*/ 121 w 166"/>
                <a:gd name="T11" fmla="*/ 38 h 91"/>
                <a:gd name="T12" fmla="*/ 106 w 166"/>
                <a:gd name="T13" fmla="*/ 45 h 91"/>
                <a:gd name="T14" fmla="*/ 121 w 166"/>
                <a:gd name="T15" fmla="*/ 15 h 91"/>
                <a:gd name="T16" fmla="*/ 106 w 166"/>
                <a:gd name="T17" fmla="*/ 15 h 91"/>
                <a:gd name="T18" fmla="*/ 106 w 166"/>
                <a:gd name="T19" fmla="*/ 0 h 91"/>
                <a:gd name="T20" fmla="*/ 83 w 166"/>
                <a:gd name="T21" fmla="*/ 23 h 91"/>
                <a:gd name="T22" fmla="*/ 30 w 166"/>
                <a:gd name="T23" fmla="*/ 30 h 91"/>
                <a:gd name="T24" fmla="*/ 0 w 166"/>
                <a:gd name="T25" fmla="*/ 38 h 91"/>
                <a:gd name="T26" fmla="*/ 0 w 166"/>
                <a:gd name="T27" fmla="*/ 83 h 91"/>
                <a:gd name="T28" fmla="*/ 76 w 166"/>
                <a:gd name="T29" fmla="*/ 68 h 91"/>
                <a:gd name="T30" fmla="*/ 91 w 166"/>
                <a:gd name="T31" fmla="*/ 60 h 91"/>
                <a:gd name="T32" fmla="*/ 98 w 166"/>
                <a:gd name="T33" fmla="*/ 76 h 91"/>
                <a:gd name="T34" fmla="*/ 106 w 166"/>
                <a:gd name="T35" fmla="*/ 76 h 91"/>
                <a:gd name="T36" fmla="*/ 106 w 166"/>
                <a:gd name="T37" fmla="*/ 83 h 91"/>
                <a:gd name="T38" fmla="*/ 113 w 166"/>
                <a:gd name="T39" fmla="*/ 83 h 91"/>
                <a:gd name="T40" fmla="*/ 113 w 166"/>
                <a:gd name="T41" fmla="*/ 91 h 91"/>
                <a:gd name="T42" fmla="*/ 136 w 166"/>
                <a:gd name="T43" fmla="*/ 68 h 91"/>
                <a:gd name="T44" fmla="*/ 136 w 166"/>
                <a:gd name="T45" fmla="*/ 83 h 91"/>
                <a:gd name="T46" fmla="*/ 166 w 166"/>
                <a:gd name="T47" fmla="*/ 68 h 91"/>
                <a:gd name="T48" fmla="*/ 159 w 166"/>
                <a:gd name="T49" fmla="*/ 60 h 91"/>
                <a:gd name="T50" fmla="*/ 151 w 166"/>
                <a:gd name="T51" fmla="*/ 45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91">
                  <a:moveTo>
                    <a:pt x="151" y="45"/>
                  </a:moveTo>
                  <a:lnTo>
                    <a:pt x="144" y="45"/>
                  </a:lnTo>
                  <a:lnTo>
                    <a:pt x="159" y="60"/>
                  </a:lnTo>
                  <a:lnTo>
                    <a:pt x="144" y="68"/>
                  </a:lnTo>
                  <a:lnTo>
                    <a:pt x="121" y="53"/>
                  </a:lnTo>
                  <a:lnTo>
                    <a:pt x="121" y="38"/>
                  </a:lnTo>
                  <a:lnTo>
                    <a:pt x="106" y="45"/>
                  </a:lnTo>
                  <a:lnTo>
                    <a:pt x="121" y="15"/>
                  </a:lnTo>
                  <a:lnTo>
                    <a:pt x="106" y="15"/>
                  </a:lnTo>
                  <a:lnTo>
                    <a:pt x="106" y="0"/>
                  </a:lnTo>
                  <a:lnTo>
                    <a:pt x="83" y="23"/>
                  </a:lnTo>
                  <a:lnTo>
                    <a:pt x="30" y="30"/>
                  </a:lnTo>
                  <a:lnTo>
                    <a:pt x="0" y="38"/>
                  </a:lnTo>
                  <a:lnTo>
                    <a:pt x="0" y="83"/>
                  </a:lnTo>
                  <a:lnTo>
                    <a:pt x="76" y="68"/>
                  </a:lnTo>
                  <a:lnTo>
                    <a:pt x="91" y="60"/>
                  </a:lnTo>
                  <a:lnTo>
                    <a:pt x="98" y="76"/>
                  </a:lnTo>
                  <a:lnTo>
                    <a:pt x="106" y="76"/>
                  </a:lnTo>
                  <a:lnTo>
                    <a:pt x="106" y="83"/>
                  </a:lnTo>
                  <a:lnTo>
                    <a:pt x="113" y="83"/>
                  </a:lnTo>
                  <a:lnTo>
                    <a:pt x="113" y="91"/>
                  </a:lnTo>
                  <a:lnTo>
                    <a:pt x="136" y="68"/>
                  </a:lnTo>
                  <a:lnTo>
                    <a:pt x="136" y="83"/>
                  </a:lnTo>
                  <a:lnTo>
                    <a:pt x="166" y="68"/>
                  </a:lnTo>
                  <a:lnTo>
                    <a:pt x="159" y="60"/>
                  </a:lnTo>
                  <a:lnTo>
                    <a:pt x="151" y="45"/>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88" name="Freeform 598"/>
            <p:cNvSpPr>
              <a:spLocks/>
            </p:cNvSpPr>
            <p:nvPr/>
          </p:nvSpPr>
          <p:spPr bwMode="auto">
            <a:xfrm>
              <a:off x="3966" y="1724"/>
              <a:ext cx="166" cy="91"/>
            </a:xfrm>
            <a:custGeom>
              <a:avLst/>
              <a:gdLst>
                <a:gd name="T0" fmla="*/ 151 w 166"/>
                <a:gd name="T1" fmla="*/ 45 h 91"/>
                <a:gd name="T2" fmla="*/ 144 w 166"/>
                <a:gd name="T3" fmla="*/ 45 h 91"/>
                <a:gd name="T4" fmla="*/ 159 w 166"/>
                <a:gd name="T5" fmla="*/ 60 h 91"/>
                <a:gd name="T6" fmla="*/ 144 w 166"/>
                <a:gd name="T7" fmla="*/ 68 h 91"/>
                <a:gd name="T8" fmla="*/ 121 w 166"/>
                <a:gd name="T9" fmla="*/ 53 h 91"/>
                <a:gd name="T10" fmla="*/ 121 w 166"/>
                <a:gd name="T11" fmla="*/ 38 h 91"/>
                <a:gd name="T12" fmla="*/ 106 w 166"/>
                <a:gd name="T13" fmla="*/ 45 h 91"/>
                <a:gd name="T14" fmla="*/ 121 w 166"/>
                <a:gd name="T15" fmla="*/ 15 h 91"/>
                <a:gd name="T16" fmla="*/ 106 w 166"/>
                <a:gd name="T17" fmla="*/ 15 h 91"/>
                <a:gd name="T18" fmla="*/ 106 w 166"/>
                <a:gd name="T19" fmla="*/ 0 h 91"/>
                <a:gd name="T20" fmla="*/ 83 w 166"/>
                <a:gd name="T21" fmla="*/ 23 h 91"/>
                <a:gd name="T22" fmla="*/ 30 w 166"/>
                <a:gd name="T23" fmla="*/ 30 h 91"/>
                <a:gd name="T24" fmla="*/ 0 w 166"/>
                <a:gd name="T25" fmla="*/ 38 h 91"/>
                <a:gd name="T26" fmla="*/ 0 w 166"/>
                <a:gd name="T27" fmla="*/ 83 h 91"/>
                <a:gd name="T28" fmla="*/ 76 w 166"/>
                <a:gd name="T29" fmla="*/ 68 h 91"/>
                <a:gd name="T30" fmla="*/ 91 w 166"/>
                <a:gd name="T31" fmla="*/ 60 h 91"/>
                <a:gd name="T32" fmla="*/ 98 w 166"/>
                <a:gd name="T33" fmla="*/ 76 h 91"/>
                <a:gd name="T34" fmla="*/ 106 w 166"/>
                <a:gd name="T35" fmla="*/ 76 h 91"/>
                <a:gd name="T36" fmla="*/ 106 w 166"/>
                <a:gd name="T37" fmla="*/ 83 h 91"/>
                <a:gd name="T38" fmla="*/ 113 w 166"/>
                <a:gd name="T39" fmla="*/ 83 h 91"/>
                <a:gd name="T40" fmla="*/ 113 w 166"/>
                <a:gd name="T41" fmla="*/ 91 h 91"/>
                <a:gd name="T42" fmla="*/ 136 w 166"/>
                <a:gd name="T43" fmla="*/ 68 h 91"/>
                <a:gd name="T44" fmla="*/ 136 w 166"/>
                <a:gd name="T45" fmla="*/ 83 h 91"/>
                <a:gd name="T46" fmla="*/ 166 w 166"/>
                <a:gd name="T47" fmla="*/ 68 h 91"/>
                <a:gd name="T48" fmla="*/ 159 w 166"/>
                <a:gd name="T49" fmla="*/ 60 h 91"/>
                <a:gd name="T50" fmla="*/ 151 w 166"/>
                <a:gd name="T51" fmla="*/ 45 h 91"/>
                <a:gd name="T52" fmla="*/ 151 w 166"/>
                <a:gd name="T53" fmla="*/ 53 h 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6" h="91">
                  <a:moveTo>
                    <a:pt x="151" y="45"/>
                  </a:moveTo>
                  <a:lnTo>
                    <a:pt x="144" y="45"/>
                  </a:lnTo>
                  <a:lnTo>
                    <a:pt x="159" y="60"/>
                  </a:lnTo>
                  <a:lnTo>
                    <a:pt x="144" y="68"/>
                  </a:lnTo>
                  <a:lnTo>
                    <a:pt x="121" y="53"/>
                  </a:lnTo>
                  <a:lnTo>
                    <a:pt x="121" y="38"/>
                  </a:lnTo>
                  <a:lnTo>
                    <a:pt x="106" y="45"/>
                  </a:lnTo>
                  <a:lnTo>
                    <a:pt x="121" y="15"/>
                  </a:lnTo>
                  <a:lnTo>
                    <a:pt x="106" y="15"/>
                  </a:lnTo>
                  <a:lnTo>
                    <a:pt x="106" y="0"/>
                  </a:lnTo>
                  <a:lnTo>
                    <a:pt x="83" y="23"/>
                  </a:lnTo>
                  <a:lnTo>
                    <a:pt x="30" y="30"/>
                  </a:lnTo>
                  <a:lnTo>
                    <a:pt x="0" y="38"/>
                  </a:lnTo>
                  <a:lnTo>
                    <a:pt x="0" y="83"/>
                  </a:lnTo>
                  <a:lnTo>
                    <a:pt x="76" y="68"/>
                  </a:lnTo>
                  <a:lnTo>
                    <a:pt x="91" y="60"/>
                  </a:lnTo>
                  <a:lnTo>
                    <a:pt x="98" y="76"/>
                  </a:lnTo>
                  <a:lnTo>
                    <a:pt x="106" y="76"/>
                  </a:lnTo>
                  <a:lnTo>
                    <a:pt x="106" y="83"/>
                  </a:lnTo>
                  <a:lnTo>
                    <a:pt x="113" y="83"/>
                  </a:lnTo>
                  <a:lnTo>
                    <a:pt x="113" y="91"/>
                  </a:lnTo>
                  <a:lnTo>
                    <a:pt x="136" y="68"/>
                  </a:lnTo>
                  <a:lnTo>
                    <a:pt x="136" y="83"/>
                  </a:lnTo>
                  <a:lnTo>
                    <a:pt x="166" y="68"/>
                  </a:lnTo>
                  <a:lnTo>
                    <a:pt x="159" y="60"/>
                  </a:lnTo>
                  <a:lnTo>
                    <a:pt x="151" y="45"/>
                  </a:lnTo>
                  <a:lnTo>
                    <a:pt x="151" y="5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89" name="Freeform 599"/>
            <p:cNvSpPr>
              <a:spLocks/>
            </p:cNvSpPr>
            <p:nvPr/>
          </p:nvSpPr>
          <p:spPr bwMode="auto">
            <a:xfrm>
              <a:off x="3156" y="1572"/>
              <a:ext cx="288" cy="152"/>
            </a:xfrm>
            <a:custGeom>
              <a:avLst/>
              <a:gdLst>
                <a:gd name="T0" fmla="*/ 273 w 288"/>
                <a:gd name="T1" fmla="*/ 68 h 152"/>
                <a:gd name="T2" fmla="*/ 273 w 288"/>
                <a:gd name="T3" fmla="*/ 46 h 152"/>
                <a:gd name="T4" fmla="*/ 235 w 288"/>
                <a:gd name="T5" fmla="*/ 53 h 152"/>
                <a:gd name="T6" fmla="*/ 242 w 288"/>
                <a:gd name="T7" fmla="*/ 30 h 152"/>
                <a:gd name="T8" fmla="*/ 189 w 288"/>
                <a:gd name="T9" fmla="*/ 46 h 152"/>
                <a:gd name="T10" fmla="*/ 167 w 288"/>
                <a:gd name="T11" fmla="*/ 61 h 152"/>
                <a:gd name="T12" fmla="*/ 136 w 288"/>
                <a:gd name="T13" fmla="*/ 61 h 152"/>
                <a:gd name="T14" fmla="*/ 114 w 288"/>
                <a:gd name="T15" fmla="*/ 38 h 152"/>
                <a:gd name="T16" fmla="*/ 99 w 288"/>
                <a:gd name="T17" fmla="*/ 30 h 152"/>
                <a:gd name="T18" fmla="*/ 83 w 288"/>
                <a:gd name="T19" fmla="*/ 46 h 152"/>
                <a:gd name="T20" fmla="*/ 91 w 288"/>
                <a:gd name="T21" fmla="*/ 15 h 152"/>
                <a:gd name="T22" fmla="*/ 114 w 288"/>
                <a:gd name="T23" fmla="*/ 8 h 152"/>
                <a:gd name="T24" fmla="*/ 99 w 288"/>
                <a:gd name="T25" fmla="*/ 0 h 152"/>
                <a:gd name="T26" fmla="*/ 61 w 288"/>
                <a:gd name="T27" fmla="*/ 30 h 152"/>
                <a:gd name="T28" fmla="*/ 0 w 288"/>
                <a:gd name="T29" fmla="*/ 68 h 152"/>
                <a:gd name="T30" fmla="*/ 15 w 288"/>
                <a:gd name="T31" fmla="*/ 76 h 152"/>
                <a:gd name="T32" fmla="*/ 106 w 288"/>
                <a:gd name="T33" fmla="*/ 99 h 152"/>
                <a:gd name="T34" fmla="*/ 106 w 288"/>
                <a:gd name="T35" fmla="*/ 106 h 152"/>
                <a:gd name="T36" fmla="*/ 121 w 288"/>
                <a:gd name="T37" fmla="*/ 114 h 152"/>
                <a:gd name="T38" fmla="*/ 114 w 288"/>
                <a:gd name="T39" fmla="*/ 137 h 152"/>
                <a:gd name="T40" fmla="*/ 129 w 288"/>
                <a:gd name="T41" fmla="*/ 129 h 152"/>
                <a:gd name="T42" fmla="*/ 129 w 288"/>
                <a:gd name="T43" fmla="*/ 152 h 152"/>
                <a:gd name="T44" fmla="*/ 159 w 288"/>
                <a:gd name="T45" fmla="*/ 91 h 152"/>
                <a:gd name="T46" fmla="*/ 159 w 288"/>
                <a:gd name="T47" fmla="*/ 114 h 152"/>
                <a:gd name="T48" fmla="*/ 174 w 288"/>
                <a:gd name="T49" fmla="*/ 91 h 152"/>
                <a:gd name="T50" fmla="*/ 174 w 288"/>
                <a:gd name="T51" fmla="*/ 114 h 152"/>
                <a:gd name="T52" fmla="*/ 189 w 288"/>
                <a:gd name="T53" fmla="*/ 91 h 152"/>
                <a:gd name="T54" fmla="*/ 212 w 288"/>
                <a:gd name="T55" fmla="*/ 84 h 152"/>
                <a:gd name="T56" fmla="*/ 220 w 288"/>
                <a:gd name="T57" fmla="*/ 76 h 152"/>
                <a:gd name="T58" fmla="*/ 258 w 288"/>
                <a:gd name="T59" fmla="*/ 91 h 152"/>
                <a:gd name="T60" fmla="*/ 258 w 288"/>
                <a:gd name="T61" fmla="*/ 76 h 152"/>
                <a:gd name="T62" fmla="*/ 288 w 288"/>
                <a:gd name="T63" fmla="*/ 76 h 152"/>
                <a:gd name="T64" fmla="*/ 273 w 288"/>
                <a:gd name="T65" fmla="*/ 6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8" h="152">
                  <a:moveTo>
                    <a:pt x="273" y="68"/>
                  </a:moveTo>
                  <a:lnTo>
                    <a:pt x="273" y="46"/>
                  </a:lnTo>
                  <a:lnTo>
                    <a:pt x="235" y="53"/>
                  </a:lnTo>
                  <a:lnTo>
                    <a:pt x="242" y="30"/>
                  </a:lnTo>
                  <a:lnTo>
                    <a:pt x="189" y="46"/>
                  </a:lnTo>
                  <a:lnTo>
                    <a:pt x="167" y="61"/>
                  </a:lnTo>
                  <a:lnTo>
                    <a:pt x="136" y="61"/>
                  </a:lnTo>
                  <a:lnTo>
                    <a:pt x="114" y="38"/>
                  </a:lnTo>
                  <a:lnTo>
                    <a:pt x="99" y="30"/>
                  </a:lnTo>
                  <a:lnTo>
                    <a:pt x="83" y="46"/>
                  </a:lnTo>
                  <a:lnTo>
                    <a:pt x="91" y="15"/>
                  </a:lnTo>
                  <a:lnTo>
                    <a:pt x="114" y="8"/>
                  </a:lnTo>
                  <a:lnTo>
                    <a:pt x="99" y="0"/>
                  </a:lnTo>
                  <a:lnTo>
                    <a:pt x="61" y="30"/>
                  </a:lnTo>
                  <a:lnTo>
                    <a:pt x="0" y="68"/>
                  </a:lnTo>
                  <a:lnTo>
                    <a:pt x="15" y="76"/>
                  </a:lnTo>
                  <a:lnTo>
                    <a:pt x="106" y="99"/>
                  </a:lnTo>
                  <a:lnTo>
                    <a:pt x="106" y="106"/>
                  </a:lnTo>
                  <a:lnTo>
                    <a:pt x="121" y="114"/>
                  </a:lnTo>
                  <a:lnTo>
                    <a:pt x="114" y="137"/>
                  </a:lnTo>
                  <a:lnTo>
                    <a:pt x="129" y="129"/>
                  </a:lnTo>
                  <a:lnTo>
                    <a:pt x="129" y="152"/>
                  </a:lnTo>
                  <a:lnTo>
                    <a:pt x="159" y="91"/>
                  </a:lnTo>
                  <a:lnTo>
                    <a:pt x="159" y="114"/>
                  </a:lnTo>
                  <a:lnTo>
                    <a:pt x="174" y="91"/>
                  </a:lnTo>
                  <a:lnTo>
                    <a:pt x="174" y="114"/>
                  </a:lnTo>
                  <a:lnTo>
                    <a:pt x="189" y="91"/>
                  </a:lnTo>
                  <a:lnTo>
                    <a:pt x="212" y="84"/>
                  </a:lnTo>
                  <a:lnTo>
                    <a:pt x="220" y="76"/>
                  </a:lnTo>
                  <a:lnTo>
                    <a:pt x="258" y="91"/>
                  </a:lnTo>
                  <a:lnTo>
                    <a:pt x="258" y="76"/>
                  </a:lnTo>
                  <a:lnTo>
                    <a:pt x="288" y="76"/>
                  </a:lnTo>
                  <a:lnTo>
                    <a:pt x="273" y="68"/>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90" name="Freeform 600"/>
            <p:cNvSpPr>
              <a:spLocks/>
            </p:cNvSpPr>
            <p:nvPr/>
          </p:nvSpPr>
          <p:spPr bwMode="auto">
            <a:xfrm>
              <a:off x="3156" y="1572"/>
              <a:ext cx="288" cy="152"/>
            </a:xfrm>
            <a:custGeom>
              <a:avLst/>
              <a:gdLst>
                <a:gd name="T0" fmla="*/ 273 w 288"/>
                <a:gd name="T1" fmla="*/ 68 h 152"/>
                <a:gd name="T2" fmla="*/ 273 w 288"/>
                <a:gd name="T3" fmla="*/ 46 h 152"/>
                <a:gd name="T4" fmla="*/ 235 w 288"/>
                <a:gd name="T5" fmla="*/ 53 h 152"/>
                <a:gd name="T6" fmla="*/ 242 w 288"/>
                <a:gd name="T7" fmla="*/ 30 h 152"/>
                <a:gd name="T8" fmla="*/ 189 w 288"/>
                <a:gd name="T9" fmla="*/ 46 h 152"/>
                <a:gd name="T10" fmla="*/ 167 w 288"/>
                <a:gd name="T11" fmla="*/ 61 h 152"/>
                <a:gd name="T12" fmla="*/ 136 w 288"/>
                <a:gd name="T13" fmla="*/ 61 h 152"/>
                <a:gd name="T14" fmla="*/ 114 w 288"/>
                <a:gd name="T15" fmla="*/ 38 h 152"/>
                <a:gd name="T16" fmla="*/ 99 w 288"/>
                <a:gd name="T17" fmla="*/ 30 h 152"/>
                <a:gd name="T18" fmla="*/ 83 w 288"/>
                <a:gd name="T19" fmla="*/ 46 h 152"/>
                <a:gd name="T20" fmla="*/ 91 w 288"/>
                <a:gd name="T21" fmla="*/ 15 h 152"/>
                <a:gd name="T22" fmla="*/ 114 w 288"/>
                <a:gd name="T23" fmla="*/ 8 h 152"/>
                <a:gd name="T24" fmla="*/ 99 w 288"/>
                <a:gd name="T25" fmla="*/ 0 h 152"/>
                <a:gd name="T26" fmla="*/ 61 w 288"/>
                <a:gd name="T27" fmla="*/ 30 h 152"/>
                <a:gd name="T28" fmla="*/ 0 w 288"/>
                <a:gd name="T29" fmla="*/ 68 h 152"/>
                <a:gd name="T30" fmla="*/ 15 w 288"/>
                <a:gd name="T31" fmla="*/ 76 h 152"/>
                <a:gd name="T32" fmla="*/ 106 w 288"/>
                <a:gd name="T33" fmla="*/ 99 h 152"/>
                <a:gd name="T34" fmla="*/ 106 w 288"/>
                <a:gd name="T35" fmla="*/ 106 h 152"/>
                <a:gd name="T36" fmla="*/ 121 w 288"/>
                <a:gd name="T37" fmla="*/ 114 h 152"/>
                <a:gd name="T38" fmla="*/ 114 w 288"/>
                <a:gd name="T39" fmla="*/ 137 h 152"/>
                <a:gd name="T40" fmla="*/ 129 w 288"/>
                <a:gd name="T41" fmla="*/ 129 h 152"/>
                <a:gd name="T42" fmla="*/ 129 w 288"/>
                <a:gd name="T43" fmla="*/ 152 h 152"/>
                <a:gd name="T44" fmla="*/ 159 w 288"/>
                <a:gd name="T45" fmla="*/ 91 h 152"/>
                <a:gd name="T46" fmla="*/ 159 w 288"/>
                <a:gd name="T47" fmla="*/ 114 h 152"/>
                <a:gd name="T48" fmla="*/ 174 w 288"/>
                <a:gd name="T49" fmla="*/ 91 h 152"/>
                <a:gd name="T50" fmla="*/ 174 w 288"/>
                <a:gd name="T51" fmla="*/ 114 h 152"/>
                <a:gd name="T52" fmla="*/ 189 w 288"/>
                <a:gd name="T53" fmla="*/ 91 h 152"/>
                <a:gd name="T54" fmla="*/ 212 w 288"/>
                <a:gd name="T55" fmla="*/ 84 h 152"/>
                <a:gd name="T56" fmla="*/ 220 w 288"/>
                <a:gd name="T57" fmla="*/ 76 h 152"/>
                <a:gd name="T58" fmla="*/ 258 w 288"/>
                <a:gd name="T59" fmla="*/ 91 h 152"/>
                <a:gd name="T60" fmla="*/ 258 w 288"/>
                <a:gd name="T61" fmla="*/ 76 h 152"/>
                <a:gd name="T62" fmla="*/ 288 w 288"/>
                <a:gd name="T63" fmla="*/ 76 h 152"/>
                <a:gd name="T64" fmla="*/ 273 w 288"/>
                <a:gd name="T65" fmla="*/ 68 h 152"/>
                <a:gd name="T66" fmla="*/ 273 w 288"/>
                <a:gd name="T67" fmla="*/ 76 h 1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8" h="152">
                  <a:moveTo>
                    <a:pt x="273" y="68"/>
                  </a:moveTo>
                  <a:lnTo>
                    <a:pt x="273" y="46"/>
                  </a:lnTo>
                  <a:lnTo>
                    <a:pt x="235" y="53"/>
                  </a:lnTo>
                  <a:lnTo>
                    <a:pt x="242" y="30"/>
                  </a:lnTo>
                  <a:lnTo>
                    <a:pt x="189" y="46"/>
                  </a:lnTo>
                  <a:lnTo>
                    <a:pt x="167" y="61"/>
                  </a:lnTo>
                  <a:lnTo>
                    <a:pt x="136" y="61"/>
                  </a:lnTo>
                  <a:lnTo>
                    <a:pt x="114" y="38"/>
                  </a:lnTo>
                  <a:lnTo>
                    <a:pt x="99" y="30"/>
                  </a:lnTo>
                  <a:lnTo>
                    <a:pt x="83" y="46"/>
                  </a:lnTo>
                  <a:lnTo>
                    <a:pt x="91" y="15"/>
                  </a:lnTo>
                  <a:lnTo>
                    <a:pt x="114" y="8"/>
                  </a:lnTo>
                  <a:lnTo>
                    <a:pt x="99" y="0"/>
                  </a:lnTo>
                  <a:lnTo>
                    <a:pt x="61" y="30"/>
                  </a:lnTo>
                  <a:lnTo>
                    <a:pt x="0" y="68"/>
                  </a:lnTo>
                  <a:lnTo>
                    <a:pt x="15" y="76"/>
                  </a:lnTo>
                  <a:lnTo>
                    <a:pt x="106" y="99"/>
                  </a:lnTo>
                  <a:lnTo>
                    <a:pt x="106" y="106"/>
                  </a:lnTo>
                  <a:lnTo>
                    <a:pt x="121" y="114"/>
                  </a:lnTo>
                  <a:lnTo>
                    <a:pt x="114" y="137"/>
                  </a:lnTo>
                  <a:lnTo>
                    <a:pt x="129" y="129"/>
                  </a:lnTo>
                  <a:lnTo>
                    <a:pt x="129" y="152"/>
                  </a:lnTo>
                  <a:lnTo>
                    <a:pt x="159" y="91"/>
                  </a:lnTo>
                  <a:lnTo>
                    <a:pt x="159" y="114"/>
                  </a:lnTo>
                  <a:lnTo>
                    <a:pt x="174" y="91"/>
                  </a:lnTo>
                  <a:lnTo>
                    <a:pt x="174" y="114"/>
                  </a:lnTo>
                  <a:lnTo>
                    <a:pt x="189" y="91"/>
                  </a:lnTo>
                  <a:lnTo>
                    <a:pt x="212" y="84"/>
                  </a:lnTo>
                  <a:lnTo>
                    <a:pt x="220" y="76"/>
                  </a:lnTo>
                  <a:lnTo>
                    <a:pt x="258" y="91"/>
                  </a:lnTo>
                  <a:lnTo>
                    <a:pt x="258" y="76"/>
                  </a:lnTo>
                  <a:lnTo>
                    <a:pt x="288" y="76"/>
                  </a:lnTo>
                  <a:lnTo>
                    <a:pt x="273" y="68"/>
                  </a:lnTo>
                  <a:lnTo>
                    <a:pt x="273" y="7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91" name="Freeform 601"/>
            <p:cNvSpPr>
              <a:spLocks/>
            </p:cNvSpPr>
            <p:nvPr/>
          </p:nvSpPr>
          <p:spPr bwMode="auto">
            <a:xfrm>
              <a:off x="3345" y="1663"/>
              <a:ext cx="197" cy="266"/>
            </a:xfrm>
            <a:custGeom>
              <a:avLst/>
              <a:gdLst>
                <a:gd name="T0" fmla="*/ 190 w 197"/>
                <a:gd name="T1" fmla="*/ 190 h 266"/>
                <a:gd name="T2" fmla="*/ 190 w 197"/>
                <a:gd name="T3" fmla="*/ 197 h 266"/>
                <a:gd name="T4" fmla="*/ 190 w 197"/>
                <a:gd name="T5" fmla="*/ 190 h 266"/>
                <a:gd name="T6" fmla="*/ 182 w 197"/>
                <a:gd name="T7" fmla="*/ 190 h 266"/>
                <a:gd name="T8" fmla="*/ 159 w 197"/>
                <a:gd name="T9" fmla="*/ 250 h 266"/>
                <a:gd name="T10" fmla="*/ 91 w 197"/>
                <a:gd name="T11" fmla="*/ 258 h 266"/>
                <a:gd name="T12" fmla="*/ 0 w 197"/>
                <a:gd name="T13" fmla="*/ 266 h 266"/>
                <a:gd name="T14" fmla="*/ 23 w 197"/>
                <a:gd name="T15" fmla="*/ 213 h 266"/>
                <a:gd name="T16" fmla="*/ 0 w 197"/>
                <a:gd name="T17" fmla="*/ 144 h 266"/>
                <a:gd name="T18" fmla="*/ 8 w 197"/>
                <a:gd name="T19" fmla="*/ 76 h 266"/>
                <a:gd name="T20" fmla="*/ 31 w 197"/>
                <a:gd name="T21" fmla="*/ 46 h 266"/>
                <a:gd name="T22" fmla="*/ 38 w 197"/>
                <a:gd name="T23" fmla="*/ 68 h 266"/>
                <a:gd name="T24" fmla="*/ 46 w 197"/>
                <a:gd name="T25" fmla="*/ 38 h 266"/>
                <a:gd name="T26" fmla="*/ 61 w 197"/>
                <a:gd name="T27" fmla="*/ 30 h 266"/>
                <a:gd name="T28" fmla="*/ 53 w 197"/>
                <a:gd name="T29" fmla="*/ 23 h 266"/>
                <a:gd name="T30" fmla="*/ 61 w 197"/>
                <a:gd name="T31" fmla="*/ 8 h 266"/>
                <a:gd name="T32" fmla="*/ 69 w 197"/>
                <a:gd name="T33" fmla="*/ 0 h 266"/>
                <a:gd name="T34" fmla="*/ 129 w 197"/>
                <a:gd name="T35" fmla="*/ 23 h 266"/>
                <a:gd name="T36" fmla="*/ 137 w 197"/>
                <a:gd name="T37" fmla="*/ 38 h 266"/>
                <a:gd name="T38" fmla="*/ 129 w 197"/>
                <a:gd name="T39" fmla="*/ 46 h 266"/>
                <a:gd name="T40" fmla="*/ 144 w 197"/>
                <a:gd name="T41" fmla="*/ 61 h 266"/>
                <a:gd name="T42" fmla="*/ 144 w 197"/>
                <a:gd name="T43" fmla="*/ 84 h 266"/>
                <a:gd name="T44" fmla="*/ 121 w 197"/>
                <a:gd name="T45" fmla="*/ 114 h 266"/>
                <a:gd name="T46" fmla="*/ 121 w 197"/>
                <a:gd name="T47" fmla="*/ 129 h 266"/>
                <a:gd name="T48" fmla="*/ 129 w 197"/>
                <a:gd name="T49" fmla="*/ 137 h 266"/>
                <a:gd name="T50" fmla="*/ 144 w 197"/>
                <a:gd name="T51" fmla="*/ 114 h 266"/>
                <a:gd name="T52" fmla="*/ 159 w 197"/>
                <a:gd name="T53" fmla="*/ 99 h 266"/>
                <a:gd name="T54" fmla="*/ 174 w 197"/>
                <a:gd name="T55" fmla="*/ 114 h 266"/>
                <a:gd name="T56" fmla="*/ 197 w 197"/>
                <a:gd name="T57" fmla="*/ 167 h 266"/>
                <a:gd name="T58" fmla="*/ 190 w 197"/>
                <a:gd name="T59" fmla="*/ 190 h 2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97" h="266">
                  <a:moveTo>
                    <a:pt x="190" y="190"/>
                  </a:moveTo>
                  <a:lnTo>
                    <a:pt x="190" y="197"/>
                  </a:lnTo>
                  <a:lnTo>
                    <a:pt x="190" y="190"/>
                  </a:lnTo>
                  <a:lnTo>
                    <a:pt x="182" y="190"/>
                  </a:lnTo>
                  <a:lnTo>
                    <a:pt x="159" y="250"/>
                  </a:lnTo>
                  <a:lnTo>
                    <a:pt x="91" y="258"/>
                  </a:lnTo>
                  <a:lnTo>
                    <a:pt x="0" y="266"/>
                  </a:lnTo>
                  <a:lnTo>
                    <a:pt x="23" y="213"/>
                  </a:lnTo>
                  <a:lnTo>
                    <a:pt x="0" y="144"/>
                  </a:lnTo>
                  <a:lnTo>
                    <a:pt x="8" y="76"/>
                  </a:lnTo>
                  <a:lnTo>
                    <a:pt x="31" y="46"/>
                  </a:lnTo>
                  <a:lnTo>
                    <a:pt x="38" y="68"/>
                  </a:lnTo>
                  <a:lnTo>
                    <a:pt x="46" y="38"/>
                  </a:lnTo>
                  <a:lnTo>
                    <a:pt x="61" y="30"/>
                  </a:lnTo>
                  <a:lnTo>
                    <a:pt x="53" y="23"/>
                  </a:lnTo>
                  <a:lnTo>
                    <a:pt x="61" y="8"/>
                  </a:lnTo>
                  <a:lnTo>
                    <a:pt x="69" y="0"/>
                  </a:lnTo>
                  <a:lnTo>
                    <a:pt x="129" y="23"/>
                  </a:lnTo>
                  <a:lnTo>
                    <a:pt x="137" y="38"/>
                  </a:lnTo>
                  <a:lnTo>
                    <a:pt x="129" y="46"/>
                  </a:lnTo>
                  <a:lnTo>
                    <a:pt x="144" y="61"/>
                  </a:lnTo>
                  <a:lnTo>
                    <a:pt x="144" y="84"/>
                  </a:lnTo>
                  <a:lnTo>
                    <a:pt x="121" y="114"/>
                  </a:lnTo>
                  <a:lnTo>
                    <a:pt x="121" y="129"/>
                  </a:lnTo>
                  <a:lnTo>
                    <a:pt x="129" y="137"/>
                  </a:lnTo>
                  <a:lnTo>
                    <a:pt x="144" y="114"/>
                  </a:lnTo>
                  <a:lnTo>
                    <a:pt x="159" y="99"/>
                  </a:lnTo>
                  <a:lnTo>
                    <a:pt x="174" y="114"/>
                  </a:lnTo>
                  <a:lnTo>
                    <a:pt x="197" y="167"/>
                  </a:lnTo>
                  <a:lnTo>
                    <a:pt x="190" y="19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92" name="Freeform 602"/>
            <p:cNvSpPr>
              <a:spLocks/>
            </p:cNvSpPr>
            <p:nvPr/>
          </p:nvSpPr>
          <p:spPr bwMode="auto">
            <a:xfrm>
              <a:off x="3345" y="1663"/>
              <a:ext cx="197" cy="266"/>
            </a:xfrm>
            <a:custGeom>
              <a:avLst/>
              <a:gdLst>
                <a:gd name="T0" fmla="*/ 190 w 197"/>
                <a:gd name="T1" fmla="*/ 190 h 266"/>
                <a:gd name="T2" fmla="*/ 190 w 197"/>
                <a:gd name="T3" fmla="*/ 197 h 266"/>
                <a:gd name="T4" fmla="*/ 190 w 197"/>
                <a:gd name="T5" fmla="*/ 190 h 266"/>
                <a:gd name="T6" fmla="*/ 182 w 197"/>
                <a:gd name="T7" fmla="*/ 190 h 266"/>
                <a:gd name="T8" fmla="*/ 159 w 197"/>
                <a:gd name="T9" fmla="*/ 250 h 266"/>
                <a:gd name="T10" fmla="*/ 91 w 197"/>
                <a:gd name="T11" fmla="*/ 258 h 266"/>
                <a:gd name="T12" fmla="*/ 0 w 197"/>
                <a:gd name="T13" fmla="*/ 266 h 266"/>
                <a:gd name="T14" fmla="*/ 23 w 197"/>
                <a:gd name="T15" fmla="*/ 213 h 266"/>
                <a:gd name="T16" fmla="*/ 0 w 197"/>
                <a:gd name="T17" fmla="*/ 144 h 266"/>
                <a:gd name="T18" fmla="*/ 8 w 197"/>
                <a:gd name="T19" fmla="*/ 76 h 266"/>
                <a:gd name="T20" fmla="*/ 31 w 197"/>
                <a:gd name="T21" fmla="*/ 46 h 266"/>
                <a:gd name="T22" fmla="*/ 38 w 197"/>
                <a:gd name="T23" fmla="*/ 68 h 266"/>
                <a:gd name="T24" fmla="*/ 46 w 197"/>
                <a:gd name="T25" fmla="*/ 38 h 266"/>
                <a:gd name="T26" fmla="*/ 61 w 197"/>
                <a:gd name="T27" fmla="*/ 30 h 266"/>
                <a:gd name="T28" fmla="*/ 53 w 197"/>
                <a:gd name="T29" fmla="*/ 23 h 266"/>
                <a:gd name="T30" fmla="*/ 61 w 197"/>
                <a:gd name="T31" fmla="*/ 8 h 266"/>
                <a:gd name="T32" fmla="*/ 69 w 197"/>
                <a:gd name="T33" fmla="*/ 0 h 266"/>
                <a:gd name="T34" fmla="*/ 129 w 197"/>
                <a:gd name="T35" fmla="*/ 23 h 266"/>
                <a:gd name="T36" fmla="*/ 137 w 197"/>
                <a:gd name="T37" fmla="*/ 38 h 266"/>
                <a:gd name="T38" fmla="*/ 129 w 197"/>
                <a:gd name="T39" fmla="*/ 46 h 266"/>
                <a:gd name="T40" fmla="*/ 144 w 197"/>
                <a:gd name="T41" fmla="*/ 61 h 266"/>
                <a:gd name="T42" fmla="*/ 144 w 197"/>
                <a:gd name="T43" fmla="*/ 84 h 266"/>
                <a:gd name="T44" fmla="*/ 121 w 197"/>
                <a:gd name="T45" fmla="*/ 114 h 266"/>
                <a:gd name="T46" fmla="*/ 121 w 197"/>
                <a:gd name="T47" fmla="*/ 129 h 266"/>
                <a:gd name="T48" fmla="*/ 129 w 197"/>
                <a:gd name="T49" fmla="*/ 137 h 266"/>
                <a:gd name="T50" fmla="*/ 144 w 197"/>
                <a:gd name="T51" fmla="*/ 114 h 266"/>
                <a:gd name="T52" fmla="*/ 159 w 197"/>
                <a:gd name="T53" fmla="*/ 99 h 266"/>
                <a:gd name="T54" fmla="*/ 174 w 197"/>
                <a:gd name="T55" fmla="*/ 114 h 266"/>
                <a:gd name="T56" fmla="*/ 197 w 197"/>
                <a:gd name="T57" fmla="*/ 167 h 266"/>
                <a:gd name="T58" fmla="*/ 190 w 197"/>
                <a:gd name="T59" fmla="*/ 190 h 266"/>
                <a:gd name="T60" fmla="*/ 190 w 197"/>
                <a:gd name="T61" fmla="*/ 197 h 2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7" h="266">
                  <a:moveTo>
                    <a:pt x="190" y="190"/>
                  </a:moveTo>
                  <a:lnTo>
                    <a:pt x="190" y="197"/>
                  </a:lnTo>
                  <a:lnTo>
                    <a:pt x="190" y="190"/>
                  </a:lnTo>
                  <a:lnTo>
                    <a:pt x="182" y="190"/>
                  </a:lnTo>
                  <a:lnTo>
                    <a:pt x="159" y="250"/>
                  </a:lnTo>
                  <a:lnTo>
                    <a:pt x="91" y="258"/>
                  </a:lnTo>
                  <a:lnTo>
                    <a:pt x="0" y="266"/>
                  </a:lnTo>
                  <a:lnTo>
                    <a:pt x="23" y="213"/>
                  </a:lnTo>
                  <a:lnTo>
                    <a:pt x="0" y="144"/>
                  </a:lnTo>
                  <a:lnTo>
                    <a:pt x="8" y="76"/>
                  </a:lnTo>
                  <a:lnTo>
                    <a:pt x="31" y="46"/>
                  </a:lnTo>
                  <a:lnTo>
                    <a:pt x="38" y="68"/>
                  </a:lnTo>
                  <a:lnTo>
                    <a:pt x="46" y="38"/>
                  </a:lnTo>
                  <a:lnTo>
                    <a:pt x="61" y="30"/>
                  </a:lnTo>
                  <a:lnTo>
                    <a:pt x="53" y="23"/>
                  </a:lnTo>
                  <a:lnTo>
                    <a:pt x="61" y="8"/>
                  </a:lnTo>
                  <a:lnTo>
                    <a:pt x="69" y="0"/>
                  </a:lnTo>
                  <a:lnTo>
                    <a:pt x="129" y="23"/>
                  </a:lnTo>
                  <a:lnTo>
                    <a:pt x="137" y="38"/>
                  </a:lnTo>
                  <a:lnTo>
                    <a:pt x="129" y="46"/>
                  </a:lnTo>
                  <a:lnTo>
                    <a:pt x="144" y="61"/>
                  </a:lnTo>
                  <a:lnTo>
                    <a:pt x="144" y="84"/>
                  </a:lnTo>
                  <a:lnTo>
                    <a:pt x="121" y="114"/>
                  </a:lnTo>
                  <a:lnTo>
                    <a:pt x="121" y="129"/>
                  </a:lnTo>
                  <a:lnTo>
                    <a:pt x="129" y="137"/>
                  </a:lnTo>
                  <a:lnTo>
                    <a:pt x="144" y="114"/>
                  </a:lnTo>
                  <a:lnTo>
                    <a:pt x="159" y="99"/>
                  </a:lnTo>
                  <a:lnTo>
                    <a:pt x="174" y="114"/>
                  </a:lnTo>
                  <a:lnTo>
                    <a:pt x="197" y="167"/>
                  </a:lnTo>
                  <a:lnTo>
                    <a:pt x="190" y="190"/>
                  </a:lnTo>
                  <a:lnTo>
                    <a:pt x="190" y="19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93" name="Freeform 603"/>
            <p:cNvSpPr>
              <a:spLocks/>
            </p:cNvSpPr>
            <p:nvPr/>
          </p:nvSpPr>
          <p:spPr bwMode="auto">
            <a:xfrm>
              <a:off x="2853" y="1466"/>
              <a:ext cx="333" cy="372"/>
            </a:xfrm>
            <a:custGeom>
              <a:avLst/>
              <a:gdLst>
                <a:gd name="T0" fmla="*/ 280 w 333"/>
                <a:gd name="T1" fmla="*/ 106 h 372"/>
                <a:gd name="T2" fmla="*/ 228 w 333"/>
                <a:gd name="T3" fmla="*/ 159 h 372"/>
                <a:gd name="T4" fmla="*/ 235 w 333"/>
                <a:gd name="T5" fmla="*/ 167 h 372"/>
                <a:gd name="T6" fmla="*/ 220 w 333"/>
                <a:gd name="T7" fmla="*/ 167 h 372"/>
                <a:gd name="T8" fmla="*/ 220 w 333"/>
                <a:gd name="T9" fmla="*/ 205 h 372"/>
                <a:gd name="T10" fmla="*/ 197 w 333"/>
                <a:gd name="T11" fmla="*/ 227 h 372"/>
                <a:gd name="T12" fmla="*/ 205 w 333"/>
                <a:gd name="T13" fmla="*/ 250 h 372"/>
                <a:gd name="T14" fmla="*/ 205 w 333"/>
                <a:gd name="T15" fmla="*/ 258 h 372"/>
                <a:gd name="T16" fmla="*/ 197 w 333"/>
                <a:gd name="T17" fmla="*/ 288 h 372"/>
                <a:gd name="T18" fmla="*/ 265 w 333"/>
                <a:gd name="T19" fmla="*/ 334 h 372"/>
                <a:gd name="T20" fmla="*/ 273 w 333"/>
                <a:gd name="T21" fmla="*/ 364 h 372"/>
                <a:gd name="T22" fmla="*/ 31 w 333"/>
                <a:gd name="T23" fmla="*/ 372 h 372"/>
                <a:gd name="T24" fmla="*/ 31 w 333"/>
                <a:gd name="T25" fmla="*/ 258 h 372"/>
                <a:gd name="T26" fmla="*/ 16 w 333"/>
                <a:gd name="T27" fmla="*/ 235 h 372"/>
                <a:gd name="T28" fmla="*/ 31 w 333"/>
                <a:gd name="T29" fmla="*/ 220 h 372"/>
                <a:gd name="T30" fmla="*/ 0 w 333"/>
                <a:gd name="T31" fmla="*/ 23 h 372"/>
                <a:gd name="T32" fmla="*/ 91 w 333"/>
                <a:gd name="T33" fmla="*/ 23 h 372"/>
                <a:gd name="T34" fmla="*/ 91 w 333"/>
                <a:gd name="T35" fmla="*/ 0 h 372"/>
                <a:gd name="T36" fmla="*/ 99 w 333"/>
                <a:gd name="T37" fmla="*/ 0 h 372"/>
                <a:gd name="T38" fmla="*/ 114 w 333"/>
                <a:gd name="T39" fmla="*/ 38 h 372"/>
                <a:gd name="T40" fmla="*/ 144 w 333"/>
                <a:gd name="T41" fmla="*/ 45 h 372"/>
                <a:gd name="T42" fmla="*/ 152 w 333"/>
                <a:gd name="T43" fmla="*/ 53 h 372"/>
                <a:gd name="T44" fmla="*/ 182 w 333"/>
                <a:gd name="T45" fmla="*/ 45 h 372"/>
                <a:gd name="T46" fmla="*/ 197 w 333"/>
                <a:gd name="T47" fmla="*/ 53 h 372"/>
                <a:gd name="T48" fmla="*/ 212 w 333"/>
                <a:gd name="T49" fmla="*/ 68 h 372"/>
                <a:gd name="T50" fmla="*/ 228 w 333"/>
                <a:gd name="T51" fmla="*/ 61 h 372"/>
                <a:gd name="T52" fmla="*/ 250 w 333"/>
                <a:gd name="T53" fmla="*/ 83 h 372"/>
                <a:gd name="T54" fmla="*/ 280 w 333"/>
                <a:gd name="T55" fmla="*/ 68 h 372"/>
                <a:gd name="T56" fmla="*/ 280 w 333"/>
                <a:gd name="T57" fmla="*/ 76 h 372"/>
                <a:gd name="T58" fmla="*/ 333 w 333"/>
                <a:gd name="T59" fmla="*/ 76 h 372"/>
                <a:gd name="T60" fmla="*/ 280 w 333"/>
                <a:gd name="T61" fmla="*/ 106 h 3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33" h="372">
                  <a:moveTo>
                    <a:pt x="280" y="106"/>
                  </a:moveTo>
                  <a:lnTo>
                    <a:pt x="228" y="159"/>
                  </a:lnTo>
                  <a:lnTo>
                    <a:pt x="235" y="167"/>
                  </a:lnTo>
                  <a:lnTo>
                    <a:pt x="220" y="167"/>
                  </a:lnTo>
                  <a:lnTo>
                    <a:pt x="220" y="205"/>
                  </a:lnTo>
                  <a:lnTo>
                    <a:pt x="197" y="227"/>
                  </a:lnTo>
                  <a:lnTo>
                    <a:pt x="205" y="250"/>
                  </a:lnTo>
                  <a:lnTo>
                    <a:pt x="205" y="258"/>
                  </a:lnTo>
                  <a:lnTo>
                    <a:pt x="197" y="288"/>
                  </a:lnTo>
                  <a:lnTo>
                    <a:pt x="265" y="334"/>
                  </a:lnTo>
                  <a:lnTo>
                    <a:pt x="273" y="364"/>
                  </a:lnTo>
                  <a:lnTo>
                    <a:pt x="31" y="372"/>
                  </a:lnTo>
                  <a:lnTo>
                    <a:pt x="31" y="258"/>
                  </a:lnTo>
                  <a:lnTo>
                    <a:pt x="16" y="235"/>
                  </a:lnTo>
                  <a:lnTo>
                    <a:pt x="31" y="220"/>
                  </a:lnTo>
                  <a:lnTo>
                    <a:pt x="0" y="23"/>
                  </a:lnTo>
                  <a:lnTo>
                    <a:pt x="91" y="23"/>
                  </a:lnTo>
                  <a:lnTo>
                    <a:pt x="91" y="0"/>
                  </a:lnTo>
                  <a:lnTo>
                    <a:pt x="99" y="0"/>
                  </a:lnTo>
                  <a:lnTo>
                    <a:pt x="114" y="38"/>
                  </a:lnTo>
                  <a:lnTo>
                    <a:pt x="144" y="45"/>
                  </a:lnTo>
                  <a:lnTo>
                    <a:pt x="152" y="53"/>
                  </a:lnTo>
                  <a:lnTo>
                    <a:pt x="182" y="45"/>
                  </a:lnTo>
                  <a:lnTo>
                    <a:pt x="197" y="53"/>
                  </a:lnTo>
                  <a:lnTo>
                    <a:pt x="212" y="68"/>
                  </a:lnTo>
                  <a:lnTo>
                    <a:pt x="228" y="61"/>
                  </a:lnTo>
                  <a:lnTo>
                    <a:pt x="250" y="83"/>
                  </a:lnTo>
                  <a:lnTo>
                    <a:pt x="280" y="68"/>
                  </a:lnTo>
                  <a:lnTo>
                    <a:pt x="280" y="76"/>
                  </a:lnTo>
                  <a:lnTo>
                    <a:pt x="333" y="76"/>
                  </a:lnTo>
                  <a:lnTo>
                    <a:pt x="280" y="106"/>
                  </a:lnTo>
                  <a:close/>
                </a:path>
              </a:pathLst>
            </a:custGeom>
            <a:solidFill>
              <a:srgbClr val="FF8C00"/>
            </a:solidFill>
            <a:ln w="12700">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94" name="Freeform 604"/>
            <p:cNvSpPr>
              <a:spLocks/>
            </p:cNvSpPr>
            <p:nvPr/>
          </p:nvSpPr>
          <p:spPr bwMode="auto">
            <a:xfrm>
              <a:off x="2853" y="1466"/>
              <a:ext cx="333" cy="372"/>
            </a:xfrm>
            <a:custGeom>
              <a:avLst/>
              <a:gdLst>
                <a:gd name="T0" fmla="*/ 280 w 333"/>
                <a:gd name="T1" fmla="*/ 106 h 372"/>
                <a:gd name="T2" fmla="*/ 228 w 333"/>
                <a:gd name="T3" fmla="*/ 159 h 372"/>
                <a:gd name="T4" fmla="*/ 235 w 333"/>
                <a:gd name="T5" fmla="*/ 167 h 372"/>
                <a:gd name="T6" fmla="*/ 220 w 333"/>
                <a:gd name="T7" fmla="*/ 167 h 372"/>
                <a:gd name="T8" fmla="*/ 220 w 333"/>
                <a:gd name="T9" fmla="*/ 205 h 372"/>
                <a:gd name="T10" fmla="*/ 197 w 333"/>
                <a:gd name="T11" fmla="*/ 227 h 372"/>
                <a:gd name="T12" fmla="*/ 205 w 333"/>
                <a:gd name="T13" fmla="*/ 250 h 372"/>
                <a:gd name="T14" fmla="*/ 205 w 333"/>
                <a:gd name="T15" fmla="*/ 258 h 372"/>
                <a:gd name="T16" fmla="*/ 197 w 333"/>
                <a:gd name="T17" fmla="*/ 288 h 372"/>
                <a:gd name="T18" fmla="*/ 265 w 333"/>
                <a:gd name="T19" fmla="*/ 334 h 372"/>
                <a:gd name="T20" fmla="*/ 273 w 333"/>
                <a:gd name="T21" fmla="*/ 364 h 372"/>
                <a:gd name="T22" fmla="*/ 31 w 333"/>
                <a:gd name="T23" fmla="*/ 372 h 372"/>
                <a:gd name="T24" fmla="*/ 31 w 333"/>
                <a:gd name="T25" fmla="*/ 258 h 372"/>
                <a:gd name="T26" fmla="*/ 16 w 333"/>
                <a:gd name="T27" fmla="*/ 235 h 372"/>
                <a:gd name="T28" fmla="*/ 31 w 333"/>
                <a:gd name="T29" fmla="*/ 220 h 372"/>
                <a:gd name="T30" fmla="*/ 0 w 333"/>
                <a:gd name="T31" fmla="*/ 23 h 372"/>
                <a:gd name="T32" fmla="*/ 91 w 333"/>
                <a:gd name="T33" fmla="*/ 23 h 372"/>
                <a:gd name="T34" fmla="*/ 91 w 333"/>
                <a:gd name="T35" fmla="*/ 0 h 372"/>
                <a:gd name="T36" fmla="*/ 99 w 333"/>
                <a:gd name="T37" fmla="*/ 0 h 372"/>
                <a:gd name="T38" fmla="*/ 114 w 333"/>
                <a:gd name="T39" fmla="*/ 38 h 372"/>
                <a:gd name="T40" fmla="*/ 144 w 333"/>
                <a:gd name="T41" fmla="*/ 45 h 372"/>
                <a:gd name="T42" fmla="*/ 152 w 333"/>
                <a:gd name="T43" fmla="*/ 53 h 372"/>
                <a:gd name="T44" fmla="*/ 182 w 333"/>
                <a:gd name="T45" fmla="*/ 45 h 372"/>
                <a:gd name="T46" fmla="*/ 197 w 333"/>
                <a:gd name="T47" fmla="*/ 53 h 372"/>
                <a:gd name="T48" fmla="*/ 212 w 333"/>
                <a:gd name="T49" fmla="*/ 68 h 372"/>
                <a:gd name="T50" fmla="*/ 228 w 333"/>
                <a:gd name="T51" fmla="*/ 61 h 372"/>
                <a:gd name="T52" fmla="*/ 250 w 333"/>
                <a:gd name="T53" fmla="*/ 83 h 372"/>
                <a:gd name="T54" fmla="*/ 280 w 333"/>
                <a:gd name="T55" fmla="*/ 68 h 372"/>
                <a:gd name="T56" fmla="*/ 280 w 333"/>
                <a:gd name="T57" fmla="*/ 76 h 372"/>
                <a:gd name="T58" fmla="*/ 333 w 333"/>
                <a:gd name="T59" fmla="*/ 76 h 372"/>
                <a:gd name="T60" fmla="*/ 280 w 333"/>
                <a:gd name="T61" fmla="*/ 106 h 372"/>
                <a:gd name="T62" fmla="*/ 280 w 333"/>
                <a:gd name="T63" fmla="*/ 114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3" h="372">
                  <a:moveTo>
                    <a:pt x="280" y="106"/>
                  </a:moveTo>
                  <a:lnTo>
                    <a:pt x="228" y="159"/>
                  </a:lnTo>
                  <a:lnTo>
                    <a:pt x="235" y="167"/>
                  </a:lnTo>
                  <a:lnTo>
                    <a:pt x="220" y="167"/>
                  </a:lnTo>
                  <a:lnTo>
                    <a:pt x="220" y="205"/>
                  </a:lnTo>
                  <a:lnTo>
                    <a:pt x="197" y="227"/>
                  </a:lnTo>
                  <a:lnTo>
                    <a:pt x="205" y="250"/>
                  </a:lnTo>
                  <a:lnTo>
                    <a:pt x="205" y="258"/>
                  </a:lnTo>
                  <a:lnTo>
                    <a:pt x="197" y="288"/>
                  </a:lnTo>
                  <a:lnTo>
                    <a:pt x="265" y="334"/>
                  </a:lnTo>
                  <a:lnTo>
                    <a:pt x="273" y="364"/>
                  </a:lnTo>
                  <a:lnTo>
                    <a:pt x="31" y="372"/>
                  </a:lnTo>
                  <a:lnTo>
                    <a:pt x="31" y="258"/>
                  </a:lnTo>
                  <a:lnTo>
                    <a:pt x="16" y="235"/>
                  </a:lnTo>
                  <a:lnTo>
                    <a:pt x="31" y="220"/>
                  </a:lnTo>
                  <a:lnTo>
                    <a:pt x="0" y="23"/>
                  </a:lnTo>
                  <a:lnTo>
                    <a:pt x="91" y="23"/>
                  </a:lnTo>
                  <a:lnTo>
                    <a:pt x="91" y="0"/>
                  </a:lnTo>
                  <a:lnTo>
                    <a:pt x="99" y="0"/>
                  </a:lnTo>
                  <a:lnTo>
                    <a:pt x="114" y="38"/>
                  </a:lnTo>
                  <a:lnTo>
                    <a:pt x="144" y="45"/>
                  </a:lnTo>
                  <a:lnTo>
                    <a:pt x="152" y="53"/>
                  </a:lnTo>
                  <a:lnTo>
                    <a:pt x="182" y="45"/>
                  </a:lnTo>
                  <a:lnTo>
                    <a:pt x="197" y="53"/>
                  </a:lnTo>
                  <a:lnTo>
                    <a:pt x="212" y="68"/>
                  </a:lnTo>
                  <a:lnTo>
                    <a:pt x="228" y="61"/>
                  </a:lnTo>
                  <a:lnTo>
                    <a:pt x="250" y="83"/>
                  </a:lnTo>
                  <a:lnTo>
                    <a:pt x="280" y="68"/>
                  </a:lnTo>
                  <a:lnTo>
                    <a:pt x="280" y="76"/>
                  </a:lnTo>
                  <a:lnTo>
                    <a:pt x="333" y="76"/>
                  </a:lnTo>
                  <a:lnTo>
                    <a:pt x="280" y="106"/>
                  </a:lnTo>
                  <a:lnTo>
                    <a:pt x="280" y="1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95" name="Freeform 605"/>
            <p:cNvSpPr>
              <a:spLocks/>
            </p:cNvSpPr>
            <p:nvPr/>
          </p:nvSpPr>
          <p:spPr bwMode="auto">
            <a:xfrm>
              <a:off x="3141" y="2369"/>
              <a:ext cx="182" cy="311"/>
            </a:xfrm>
            <a:custGeom>
              <a:avLst/>
              <a:gdLst>
                <a:gd name="T0" fmla="*/ 174 w 182"/>
                <a:gd name="T1" fmla="*/ 197 h 311"/>
                <a:gd name="T2" fmla="*/ 182 w 182"/>
                <a:gd name="T3" fmla="*/ 295 h 311"/>
                <a:gd name="T4" fmla="*/ 129 w 182"/>
                <a:gd name="T5" fmla="*/ 295 h 311"/>
                <a:gd name="T6" fmla="*/ 129 w 182"/>
                <a:gd name="T7" fmla="*/ 311 h 311"/>
                <a:gd name="T8" fmla="*/ 121 w 182"/>
                <a:gd name="T9" fmla="*/ 311 h 311"/>
                <a:gd name="T10" fmla="*/ 106 w 182"/>
                <a:gd name="T11" fmla="*/ 280 h 311"/>
                <a:gd name="T12" fmla="*/ 106 w 182"/>
                <a:gd name="T13" fmla="*/ 258 h 311"/>
                <a:gd name="T14" fmla="*/ 8 w 182"/>
                <a:gd name="T15" fmla="*/ 265 h 311"/>
                <a:gd name="T16" fmla="*/ 0 w 182"/>
                <a:gd name="T17" fmla="*/ 250 h 311"/>
                <a:gd name="T18" fmla="*/ 15 w 182"/>
                <a:gd name="T19" fmla="*/ 227 h 311"/>
                <a:gd name="T20" fmla="*/ 8 w 182"/>
                <a:gd name="T21" fmla="*/ 227 h 311"/>
                <a:gd name="T22" fmla="*/ 23 w 182"/>
                <a:gd name="T23" fmla="*/ 220 h 311"/>
                <a:gd name="T24" fmla="*/ 15 w 182"/>
                <a:gd name="T25" fmla="*/ 212 h 311"/>
                <a:gd name="T26" fmla="*/ 38 w 182"/>
                <a:gd name="T27" fmla="*/ 189 h 311"/>
                <a:gd name="T28" fmla="*/ 23 w 182"/>
                <a:gd name="T29" fmla="*/ 189 h 311"/>
                <a:gd name="T30" fmla="*/ 38 w 182"/>
                <a:gd name="T31" fmla="*/ 174 h 311"/>
                <a:gd name="T32" fmla="*/ 30 w 182"/>
                <a:gd name="T33" fmla="*/ 167 h 311"/>
                <a:gd name="T34" fmla="*/ 38 w 182"/>
                <a:gd name="T35" fmla="*/ 167 h 311"/>
                <a:gd name="T36" fmla="*/ 30 w 182"/>
                <a:gd name="T37" fmla="*/ 159 h 311"/>
                <a:gd name="T38" fmla="*/ 23 w 182"/>
                <a:gd name="T39" fmla="*/ 159 h 311"/>
                <a:gd name="T40" fmla="*/ 23 w 182"/>
                <a:gd name="T41" fmla="*/ 136 h 311"/>
                <a:gd name="T42" fmla="*/ 30 w 182"/>
                <a:gd name="T43" fmla="*/ 121 h 311"/>
                <a:gd name="T44" fmla="*/ 30 w 182"/>
                <a:gd name="T45" fmla="*/ 106 h 311"/>
                <a:gd name="T46" fmla="*/ 15 w 182"/>
                <a:gd name="T47" fmla="*/ 106 h 311"/>
                <a:gd name="T48" fmla="*/ 15 w 182"/>
                <a:gd name="T49" fmla="*/ 91 h 311"/>
                <a:gd name="T50" fmla="*/ 30 w 182"/>
                <a:gd name="T51" fmla="*/ 91 h 311"/>
                <a:gd name="T52" fmla="*/ 23 w 182"/>
                <a:gd name="T53" fmla="*/ 75 h 311"/>
                <a:gd name="T54" fmla="*/ 38 w 182"/>
                <a:gd name="T55" fmla="*/ 60 h 311"/>
                <a:gd name="T56" fmla="*/ 30 w 182"/>
                <a:gd name="T57" fmla="*/ 60 h 311"/>
                <a:gd name="T58" fmla="*/ 53 w 182"/>
                <a:gd name="T59" fmla="*/ 45 h 311"/>
                <a:gd name="T60" fmla="*/ 53 w 182"/>
                <a:gd name="T61" fmla="*/ 22 h 311"/>
                <a:gd name="T62" fmla="*/ 61 w 182"/>
                <a:gd name="T63" fmla="*/ 15 h 311"/>
                <a:gd name="T64" fmla="*/ 61 w 182"/>
                <a:gd name="T65" fmla="*/ 7 h 311"/>
                <a:gd name="T66" fmla="*/ 174 w 182"/>
                <a:gd name="T67" fmla="*/ 0 h 311"/>
                <a:gd name="T68" fmla="*/ 174 w 182"/>
                <a:gd name="T69" fmla="*/ 7 h 311"/>
                <a:gd name="T70" fmla="*/ 174 w 182"/>
                <a:gd name="T71" fmla="*/ 197 h 3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2" h="311">
                  <a:moveTo>
                    <a:pt x="174" y="197"/>
                  </a:moveTo>
                  <a:lnTo>
                    <a:pt x="182" y="295"/>
                  </a:lnTo>
                  <a:lnTo>
                    <a:pt x="129" y="295"/>
                  </a:lnTo>
                  <a:lnTo>
                    <a:pt x="129" y="311"/>
                  </a:lnTo>
                  <a:lnTo>
                    <a:pt x="121" y="311"/>
                  </a:lnTo>
                  <a:lnTo>
                    <a:pt x="106" y="280"/>
                  </a:lnTo>
                  <a:lnTo>
                    <a:pt x="106" y="258"/>
                  </a:lnTo>
                  <a:lnTo>
                    <a:pt x="8" y="265"/>
                  </a:lnTo>
                  <a:lnTo>
                    <a:pt x="0" y="250"/>
                  </a:lnTo>
                  <a:lnTo>
                    <a:pt x="15" y="227"/>
                  </a:lnTo>
                  <a:lnTo>
                    <a:pt x="8" y="227"/>
                  </a:lnTo>
                  <a:lnTo>
                    <a:pt x="23" y="220"/>
                  </a:lnTo>
                  <a:lnTo>
                    <a:pt x="15" y="212"/>
                  </a:lnTo>
                  <a:lnTo>
                    <a:pt x="38" y="189"/>
                  </a:lnTo>
                  <a:lnTo>
                    <a:pt x="23" y="189"/>
                  </a:lnTo>
                  <a:lnTo>
                    <a:pt x="38" y="174"/>
                  </a:lnTo>
                  <a:lnTo>
                    <a:pt x="30" y="167"/>
                  </a:lnTo>
                  <a:lnTo>
                    <a:pt x="38" y="167"/>
                  </a:lnTo>
                  <a:lnTo>
                    <a:pt x="30" y="159"/>
                  </a:lnTo>
                  <a:lnTo>
                    <a:pt x="23" y="159"/>
                  </a:lnTo>
                  <a:lnTo>
                    <a:pt x="23" y="136"/>
                  </a:lnTo>
                  <a:lnTo>
                    <a:pt x="30" y="121"/>
                  </a:lnTo>
                  <a:lnTo>
                    <a:pt x="30" y="106"/>
                  </a:lnTo>
                  <a:lnTo>
                    <a:pt x="15" y="106"/>
                  </a:lnTo>
                  <a:lnTo>
                    <a:pt x="15" y="91"/>
                  </a:lnTo>
                  <a:lnTo>
                    <a:pt x="30" y="91"/>
                  </a:lnTo>
                  <a:lnTo>
                    <a:pt x="23" y="75"/>
                  </a:lnTo>
                  <a:lnTo>
                    <a:pt x="38" y="60"/>
                  </a:lnTo>
                  <a:lnTo>
                    <a:pt x="30" y="60"/>
                  </a:lnTo>
                  <a:lnTo>
                    <a:pt x="53" y="45"/>
                  </a:lnTo>
                  <a:lnTo>
                    <a:pt x="53" y="22"/>
                  </a:lnTo>
                  <a:lnTo>
                    <a:pt x="61" y="15"/>
                  </a:lnTo>
                  <a:lnTo>
                    <a:pt x="61" y="7"/>
                  </a:lnTo>
                  <a:lnTo>
                    <a:pt x="174" y="0"/>
                  </a:lnTo>
                  <a:lnTo>
                    <a:pt x="174" y="7"/>
                  </a:lnTo>
                  <a:lnTo>
                    <a:pt x="174" y="197"/>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96" name="Freeform 606"/>
            <p:cNvSpPr>
              <a:spLocks/>
            </p:cNvSpPr>
            <p:nvPr/>
          </p:nvSpPr>
          <p:spPr bwMode="auto">
            <a:xfrm>
              <a:off x="3141" y="2369"/>
              <a:ext cx="182" cy="311"/>
            </a:xfrm>
            <a:custGeom>
              <a:avLst/>
              <a:gdLst>
                <a:gd name="T0" fmla="*/ 174 w 182"/>
                <a:gd name="T1" fmla="*/ 197 h 311"/>
                <a:gd name="T2" fmla="*/ 182 w 182"/>
                <a:gd name="T3" fmla="*/ 295 h 311"/>
                <a:gd name="T4" fmla="*/ 129 w 182"/>
                <a:gd name="T5" fmla="*/ 295 h 311"/>
                <a:gd name="T6" fmla="*/ 129 w 182"/>
                <a:gd name="T7" fmla="*/ 311 h 311"/>
                <a:gd name="T8" fmla="*/ 121 w 182"/>
                <a:gd name="T9" fmla="*/ 311 h 311"/>
                <a:gd name="T10" fmla="*/ 106 w 182"/>
                <a:gd name="T11" fmla="*/ 280 h 311"/>
                <a:gd name="T12" fmla="*/ 106 w 182"/>
                <a:gd name="T13" fmla="*/ 258 h 311"/>
                <a:gd name="T14" fmla="*/ 8 w 182"/>
                <a:gd name="T15" fmla="*/ 265 h 311"/>
                <a:gd name="T16" fmla="*/ 0 w 182"/>
                <a:gd name="T17" fmla="*/ 250 h 311"/>
                <a:gd name="T18" fmla="*/ 15 w 182"/>
                <a:gd name="T19" fmla="*/ 227 h 311"/>
                <a:gd name="T20" fmla="*/ 8 w 182"/>
                <a:gd name="T21" fmla="*/ 227 h 311"/>
                <a:gd name="T22" fmla="*/ 23 w 182"/>
                <a:gd name="T23" fmla="*/ 220 h 311"/>
                <a:gd name="T24" fmla="*/ 15 w 182"/>
                <a:gd name="T25" fmla="*/ 212 h 311"/>
                <a:gd name="T26" fmla="*/ 38 w 182"/>
                <a:gd name="T27" fmla="*/ 189 h 311"/>
                <a:gd name="T28" fmla="*/ 23 w 182"/>
                <a:gd name="T29" fmla="*/ 189 h 311"/>
                <a:gd name="T30" fmla="*/ 38 w 182"/>
                <a:gd name="T31" fmla="*/ 174 h 311"/>
                <a:gd name="T32" fmla="*/ 30 w 182"/>
                <a:gd name="T33" fmla="*/ 167 h 311"/>
                <a:gd name="T34" fmla="*/ 38 w 182"/>
                <a:gd name="T35" fmla="*/ 167 h 311"/>
                <a:gd name="T36" fmla="*/ 30 w 182"/>
                <a:gd name="T37" fmla="*/ 159 h 311"/>
                <a:gd name="T38" fmla="*/ 23 w 182"/>
                <a:gd name="T39" fmla="*/ 159 h 311"/>
                <a:gd name="T40" fmla="*/ 23 w 182"/>
                <a:gd name="T41" fmla="*/ 136 h 311"/>
                <a:gd name="T42" fmla="*/ 30 w 182"/>
                <a:gd name="T43" fmla="*/ 121 h 311"/>
                <a:gd name="T44" fmla="*/ 30 w 182"/>
                <a:gd name="T45" fmla="*/ 106 h 311"/>
                <a:gd name="T46" fmla="*/ 15 w 182"/>
                <a:gd name="T47" fmla="*/ 106 h 311"/>
                <a:gd name="T48" fmla="*/ 15 w 182"/>
                <a:gd name="T49" fmla="*/ 91 h 311"/>
                <a:gd name="T50" fmla="*/ 30 w 182"/>
                <a:gd name="T51" fmla="*/ 91 h 311"/>
                <a:gd name="T52" fmla="*/ 23 w 182"/>
                <a:gd name="T53" fmla="*/ 75 h 311"/>
                <a:gd name="T54" fmla="*/ 38 w 182"/>
                <a:gd name="T55" fmla="*/ 60 h 311"/>
                <a:gd name="T56" fmla="*/ 30 w 182"/>
                <a:gd name="T57" fmla="*/ 60 h 311"/>
                <a:gd name="T58" fmla="*/ 53 w 182"/>
                <a:gd name="T59" fmla="*/ 45 h 311"/>
                <a:gd name="T60" fmla="*/ 53 w 182"/>
                <a:gd name="T61" fmla="*/ 22 h 311"/>
                <a:gd name="T62" fmla="*/ 61 w 182"/>
                <a:gd name="T63" fmla="*/ 15 h 311"/>
                <a:gd name="T64" fmla="*/ 61 w 182"/>
                <a:gd name="T65" fmla="*/ 7 h 311"/>
                <a:gd name="T66" fmla="*/ 174 w 182"/>
                <a:gd name="T67" fmla="*/ 0 h 311"/>
                <a:gd name="T68" fmla="*/ 174 w 182"/>
                <a:gd name="T69" fmla="*/ 7 h 311"/>
                <a:gd name="T70" fmla="*/ 174 w 182"/>
                <a:gd name="T71" fmla="*/ 197 h 311"/>
                <a:gd name="T72" fmla="*/ 174 w 182"/>
                <a:gd name="T73" fmla="*/ 204 h 3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2" h="311">
                  <a:moveTo>
                    <a:pt x="174" y="197"/>
                  </a:moveTo>
                  <a:lnTo>
                    <a:pt x="182" y="295"/>
                  </a:lnTo>
                  <a:lnTo>
                    <a:pt x="129" y="295"/>
                  </a:lnTo>
                  <a:lnTo>
                    <a:pt x="129" y="311"/>
                  </a:lnTo>
                  <a:lnTo>
                    <a:pt x="121" y="311"/>
                  </a:lnTo>
                  <a:lnTo>
                    <a:pt x="106" y="280"/>
                  </a:lnTo>
                  <a:lnTo>
                    <a:pt x="106" y="258"/>
                  </a:lnTo>
                  <a:lnTo>
                    <a:pt x="8" y="265"/>
                  </a:lnTo>
                  <a:lnTo>
                    <a:pt x="0" y="250"/>
                  </a:lnTo>
                  <a:lnTo>
                    <a:pt x="15" y="227"/>
                  </a:lnTo>
                  <a:lnTo>
                    <a:pt x="8" y="227"/>
                  </a:lnTo>
                  <a:lnTo>
                    <a:pt x="23" y="220"/>
                  </a:lnTo>
                  <a:lnTo>
                    <a:pt x="15" y="212"/>
                  </a:lnTo>
                  <a:lnTo>
                    <a:pt x="38" y="189"/>
                  </a:lnTo>
                  <a:lnTo>
                    <a:pt x="23" y="189"/>
                  </a:lnTo>
                  <a:lnTo>
                    <a:pt x="38" y="174"/>
                  </a:lnTo>
                  <a:lnTo>
                    <a:pt x="30" y="167"/>
                  </a:lnTo>
                  <a:lnTo>
                    <a:pt x="38" y="167"/>
                  </a:lnTo>
                  <a:lnTo>
                    <a:pt x="30" y="159"/>
                  </a:lnTo>
                  <a:lnTo>
                    <a:pt x="23" y="159"/>
                  </a:lnTo>
                  <a:lnTo>
                    <a:pt x="23" y="136"/>
                  </a:lnTo>
                  <a:lnTo>
                    <a:pt x="30" y="121"/>
                  </a:lnTo>
                  <a:lnTo>
                    <a:pt x="30" y="106"/>
                  </a:lnTo>
                  <a:lnTo>
                    <a:pt x="15" y="106"/>
                  </a:lnTo>
                  <a:lnTo>
                    <a:pt x="15" y="91"/>
                  </a:lnTo>
                  <a:lnTo>
                    <a:pt x="30" y="91"/>
                  </a:lnTo>
                  <a:lnTo>
                    <a:pt x="23" y="75"/>
                  </a:lnTo>
                  <a:lnTo>
                    <a:pt x="38" y="60"/>
                  </a:lnTo>
                  <a:lnTo>
                    <a:pt x="30" y="60"/>
                  </a:lnTo>
                  <a:lnTo>
                    <a:pt x="53" y="45"/>
                  </a:lnTo>
                  <a:lnTo>
                    <a:pt x="53" y="22"/>
                  </a:lnTo>
                  <a:lnTo>
                    <a:pt x="61" y="15"/>
                  </a:lnTo>
                  <a:lnTo>
                    <a:pt x="61" y="7"/>
                  </a:lnTo>
                  <a:lnTo>
                    <a:pt x="174" y="0"/>
                  </a:lnTo>
                  <a:lnTo>
                    <a:pt x="174" y="7"/>
                  </a:lnTo>
                  <a:lnTo>
                    <a:pt x="174" y="197"/>
                  </a:lnTo>
                  <a:lnTo>
                    <a:pt x="174" y="20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97" name="Freeform 607"/>
            <p:cNvSpPr>
              <a:spLocks/>
            </p:cNvSpPr>
            <p:nvPr/>
          </p:nvSpPr>
          <p:spPr bwMode="auto">
            <a:xfrm>
              <a:off x="2922" y="2020"/>
              <a:ext cx="333" cy="296"/>
            </a:xfrm>
            <a:custGeom>
              <a:avLst/>
              <a:gdLst>
                <a:gd name="T0" fmla="*/ 333 w 333"/>
                <a:gd name="T1" fmla="*/ 227 h 296"/>
                <a:gd name="T2" fmla="*/ 310 w 333"/>
                <a:gd name="T3" fmla="*/ 204 h 296"/>
                <a:gd name="T4" fmla="*/ 310 w 333"/>
                <a:gd name="T5" fmla="*/ 182 h 296"/>
                <a:gd name="T6" fmla="*/ 264 w 333"/>
                <a:gd name="T7" fmla="*/ 151 h 296"/>
                <a:gd name="T8" fmla="*/ 280 w 333"/>
                <a:gd name="T9" fmla="*/ 106 h 296"/>
                <a:gd name="T10" fmla="*/ 257 w 333"/>
                <a:gd name="T11" fmla="*/ 98 h 296"/>
                <a:gd name="T12" fmla="*/ 249 w 333"/>
                <a:gd name="T13" fmla="*/ 106 h 296"/>
                <a:gd name="T14" fmla="*/ 242 w 333"/>
                <a:gd name="T15" fmla="*/ 83 h 296"/>
                <a:gd name="T16" fmla="*/ 211 w 333"/>
                <a:gd name="T17" fmla="*/ 53 h 296"/>
                <a:gd name="T18" fmla="*/ 204 w 333"/>
                <a:gd name="T19" fmla="*/ 15 h 296"/>
                <a:gd name="T20" fmla="*/ 189 w 333"/>
                <a:gd name="T21" fmla="*/ 0 h 296"/>
                <a:gd name="T22" fmla="*/ 0 w 333"/>
                <a:gd name="T23" fmla="*/ 7 h 296"/>
                <a:gd name="T24" fmla="*/ 22 w 333"/>
                <a:gd name="T25" fmla="*/ 45 h 296"/>
                <a:gd name="T26" fmla="*/ 37 w 333"/>
                <a:gd name="T27" fmla="*/ 53 h 296"/>
                <a:gd name="T28" fmla="*/ 37 w 333"/>
                <a:gd name="T29" fmla="*/ 60 h 296"/>
                <a:gd name="T30" fmla="*/ 30 w 333"/>
                <a:gd name="T31" fmla="*/ 76 h 296"/>
                <a:gd name="T32" fmla="*/ 53 w 333"/>
                <a:gd name="T33" fmla="*/ 98 h 296"/>
                <a:gd name="T34" fmla="*/ 53 w 333"/>
                <a:gd name="T35" fmla="*/ 265 h 296"/>
                <a:gd name="T36" fmla="*/ 249 w 333"/>
                <a:gd name="T37" fmla="*/ 258 h 296"/>
                <a:gd name="T38" fmla="*/ 280 w 333"/>
                <a:gd name="T39" fmla="*/ 258 h 296"/>
                <a:gd name="T40" fmla="*/ 287 w 333"/>
                <a:gd name="T41" fmla="*/ 273 h 296"/>
                <a:gd name="T42" fmla="*/ 272 w 333"/>
                <a:gd name="T43" fmla="*/ 296 h 296"/>
                <a:gd name="T44" fmla="*/ 310 w 333"/>
                <a:gd name="T45" fmla="*/ 288 h 296"/>
                <a:gd name="T46" fmla="*/ 317 w 333"/>
                <a:gd name="T47" fmla="*/ 258 h 296"/>
                <a:gd name="T48" fmla="*/ 310 w 333"/>
                <a:gd name="T49" fmla="*/ 258 h 296"/>
                <a:gd name="T50" fmla="*/ 317 w 333"/>
                <a:gd name="T51" fmla="*/ 250 h 296"/>
                <a:gd name="T52" fmla="*/ 317 w 333"/>
                <a:gd name="T53" fmla="*/ 258 h 296"/>
                <a:gd name="T54" fmla="*/ 333 w 333"/>
                <a:gd name="T55" fmla="*/ 242 h 296"/>
                <a:gd name="T56" fmla="*/ 333 w 333"/>
                <a:gd name="T57" fmla="*/ 227 h 2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3" h="296">
                  <a:moveTo>
                    <a:pt x="333" y="227"/>
                  </a:moveTo>
                  <a:lnTo>
                    <a:pt x="310" y="204"/>
                  </a:lnTo>
                  <a:lnTo>
                    <a:pt x="310" y="182"/>
                  </a:lnTo>
                  <a:lnTo>
                    <a:pt x="264" y="151"/>
                  </a:lnTo>
                  <a:lnTo>
                    <a:pt x="280" y="106"/>
                  </a:lnTo>
                  <a:lnTo>
                    <a:pt x="257" y="98"/>
                  </a:lnTo>
                  <a:lnTo>
                    <a:pt x="249" y="106"/>
                  </a:lnTo>
                  <a:lnTo>
                    <a:pt x="242" y="83"/>
                  </a:lnTo>
                  <a:lnTo>
                    <a:pt x="211" y="53"/>
                  </a:lnTo>
                  <a:lnTo>
                    <a:pt x="204" y="15"/>
                  </a:lnTo>
                  <a:lnTo>
                    <a:pt x="189" y="0"/>
                  </a:lnTo>
                  <a:lnTo>
                    <a:pt x="0" y="7"/>
                  </a:lnTo>
                  <a:lnTo>
                    <a:pt x="22" y="45"/>
                  </a:lnTo>
                  <a:lnTo>
                    <a:pt x="37" y="53"/>
                  </a:lnTo>
                  <a:lnTo>
                    <a:pt x="37" y="60"/>
                  </a:lnTo>
                  <a:lnTo>
                    <a:pt x="30" y="76"/>
                  </a:lnTo>
                  <a:lnTo>
                    <a:pt x="53" y="98"/>
                  </a:lnTo>
                  <a:lnTo>
                    <a:pt x="53" y="265"/>
                  </a:lnTo>
                  <a:lnTo>
                    <a:pt x="249" y="258"/>
                  </a:lnTo>
                  <a:lnTo>
                    <a:pt x="280" y="258"/>
                  </a:lnTo>
                  <a:lnTo>
                    <a:pt x="287" y="273"/>
                  </a:lnTo>
                  <a:lnTo>
                    <a:pt x="272" y="296"/>
                  </a:lnTo>
                  <a:lnTo>
                    <a:pt x="310" y="288"/>
                  </a:lnTo>
                  <a:lnTo>
                    <a:pt x="317" y="258"/>
                  </a:lnTo>
                  <a:lnTo>
                    <a:pt x="310" y="258"/>
                  </a:lnTo>
                  <a:lnTo>
                    <a:pt x="317" y="250"/>
                  </a:lnTo>
                  <a:lnTo>
                    <a:pt x="317" y="258"/>
                  </a:lnTo>
                  <a:lnTo>
                    <a:pt x="333" y="242"/>
                  </a:lnTo>
                  <a:lnTo>
                    <a:pt x="333" y="227"/>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98" name="Freeform 608"/>
            <p:cNvSpPr>
              <a:spLocks/>
            </p:cNvSpPr>
            <p:nvPr/>
          </p:nvSpPr>
          <p:spPr bwMode="auto">
            <a:xfrm>
              <a:off x="2922" y="2020"/>
              <a:ext cx="333" cy="296"/>
            </a:xfrm>
            <a:custGeom>
              <a:avLst/>
              <a:gdLst>
                <a:gd name="T0" fmla="*/ 333 w 333"/>
                <a:gd name="T1" fmla="*/ 227 h 296"/>
                <a:gd name="T2" fmla="*/ 310 w 333"/>
                <a:gd name="T3" fmla="*/ 204 h 296"/>
                <a:gd name="T4" fmla="*/ 310 w 333"/>
                <a:gd name="T5" fmla="*/ 182 h 296"/>
                <a:gd name="T6" fmla="*/ 264 w 333"/>
                <a:gd name="T7" fmla="*/ 151 h 296"/>
                <a:gd name="T8" fmla="*/ 280 w 333"/>
                <a:gd name="T9" fmla="*/ 106 h 296"/>
                <a:gd name="T10" fmla="*/ 257 w 333"/>
                <a:gd name="T11" fmla="*/ 98 h 296"/>
                <a:gd name="T12" fmla="*/ 249 w 333"/>
                <a:gd name="T13" fmla="*/ 106 h 296"/>
                <a:gd name="T14" fmla="*/ 242 w 333"/>
                <a:gd name="T15" fmla="*/ 83 h 296"/>
                <a:gd name="T16" fmla="*/ 211 w 333"/>
                <a:gd name="T17" fmla="*/ 53 h 296"/>
                <a:gd name="T18" fmla="*/ 204 w 333"/>
                <a:gd name="T19" fmla="*/ 15 h 296"/>
                <a:gd name="T20" fmla="*/ 189 w 333"/>
                <a:gd name="T21" fmla="*/ 0 h 296"/>
                <a:gd name="T22" fmla="*/ 0 w 333"/>
                <a:gd name="T23" fmla="*/ 7 h 296"/>
                <a:gd name="T24" fmla="*/ 22 w 333"/>
                <a:gd name="T25" fmla="*/ 45 h 296"/>
                <a:gd name="T26" fmla="*/ 37 w 333"/>
                <a:gd name="T27" fmla="*/ 53 h 296"/>
                <a:gd name="T28" fmla="*/ 37 w 333"/>
                <a:gd name="T29" fmla="*/ 60 h 296"/>
                <a:gd name="T30" fmla="*/ 30 w 333"/>
                <a:gd name="T31" fmla="*/ 76 h 296"/>
                <a:gd name="T32" fmla="*/ 53 w 333"/>
                <a:gd name="T33" fmla="*/ 98 h 296"/>
                <a:gd name="T34" fmla="*/ 53 w 333"/>
                <a:gd name="T35" fmla="*/ 265 h 296"/>
                <a:gd name="T36" fmla="*/ 249 w 333"/>
                <a:gd name="T37" fmla="*/ 258 h 296"/>
                <a:gd name="T38" fmla="*/ 280 w 333"/>
                <a:gd name="T39" fmla="*/ 258 h 296"/>
                <a:gd name="T40" fmla="*/ 287 w 333"/>
                <a:gd name="T41" fmla="*/ 273 h 296"/>
                <a:gd name="T42" fmla="*/ 272 w 333"/>
                <a:gd name="T43" fmla="*/ 296 h 296"/>
                <a:gd name="T44" fmla="*/ 310 w 333"/>
                <a:gd name="T45" fmla="*/ 288 h 296"/>
                <a:gd name="T46" fmla="*/ 317 w 333"/>
                <a:gd name="T47" fmla="*/ 258 h 296"/>
                <a:gd name="T48" fmla="*/ 310 w 333"/>
                <a:gd name="T49" fmla="*/ 258 h 296"/>
                <a:gd name="T50" fmla="*/ 317 w 333"/>
                <a:gd name="T51" fmla="*/ 250 h 296"/>
                <a:gd name="T52" fmla="*/ 317 w 333"/>
                <a:gd name="T53" fmla="*/ 258 h 296"/>
                <a:gd name="T54" fmla="*/ 333 w 333"/>
                <a:gd name="T55" fmla="*/ 242 h 296"/>
                <a:gd name="T56" fmla="*/ 333 w 333"/>
                <a:gd name="T57" fmla="*/ 227 h 296"/>
                <a:gd name="T58" fmla="*/ 333 w 333"/>
                <a:gd name="T59" fmla="*/ 235 h 2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3" h="296">
                  <a:moveTo>
                    <a:pt x="333" y="227"/>
                  </a:moveTo>
                  <a:lnTo>
                    <a:pt x="310" y="204"/>
                  </a:lnTo>
                  <a:lnTo>
                    <a:pt x="310" y="182"/>
                  </a:lnTo>
                  <a:lnTo>
                    <a:pt x="264" y="151"/>
                  </a:lnTo>
                  <a:lnTo>
                    <a:pt x="280" y="106"/>
                  </a:lnTo>
                  <a:lnTo>
                    <a:pt x="257" y="98"/>
                  </a:lnTo>
                  <a:lnTo>
                    <a:pt x="249" y="106"/>
                  </a:lnTo>
                  <a:lnTo>
                    <a:pt x="242" y="83"/>
                  </a:lnTo>
                  <a:lnTo>
                    <a:pt x="211" y="53"/>
                  </a:lnTo>
                  <a:lnTo>
                    <a:pt x="204" y="15"/>
                  </a:lnTo>
                  <a:lnTo>
                    <a:pt x="189" y="0"/>
                  </a:lnTo>
                  <a:lnTo>
                    <a:pt x="0" y="7"/>
                  </a:lnTo>
                  <a:lnTo>
                    <a:pt x="22" y="45"/>
                  </a:lnTo>
                  <a:lnTo>
                    <a:pt x="37" y="53"/>
                  </a:lnTo>
                  <a:lnTo>
                    <a:pt x="37" y="60"/>
                  </a:lnTo>
                  <a:lnTo>
                    <a:pt x="30" y="76"/>
                  </a:lnTo>
                  <a:lnTo>
                    <a:pt x="53" y="98"/>
                  </a:lnTo>
                  <a:lnTo>
                    <a:pt x="53" y="265"/>
                  </a:lnTo>
                  <a:lnTo>
                    <a:pt x="249" y="258"/>
                  </a:lnTo>
                  <a:lnTo>
                    <a:pt x="280" y="258"/>
                  </a:lnTo>
                  <a:lnTo>
                    <a:pt x="287" y="273"/>
                  </a:lnTo>
                  <a:lnTo>
                    <a:pt x="272" y="296"/>
                  </a:lnTo>
                  <a:lnTo>
                    <a:pt x="310" y="288"/>
                  </a:lnTo>
                  <a:lnTo>
                    <a:pt x="317" y="258"/>
                  </a:lnTo>
                  <a:lnTo>
                    <a:pt x="310" y="258"/>
                  </a:lnTo>
                  <a:lnTo>
                    <a:pt x="317" y="250"/>
                  </a:lnTo>
                  <a:lnTo>
                    <a:pt x="317" y="258"/>
                  </a:lnTo>
                  <a:lnTo>
                    <a:pt x="333" y="242"/>
                  </a:lnTo>
                  <a:lnTo>
                    <a:pt x="333" y="227"/>
                  </a:lnTo>
                  <a:lnTo>
                    <a:pt x="333" y="23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499" name="Freeform 609"/>
            <p:cNvSpPr>
              <a:spLocks/>
            </p:cNvSpPr>
            <p:nvPr/>
          </p:nvSpPr>
          <p:spPr bwMode="auto">
            <a:xfrm>
              <a:off x="2044" y="1398"/>
              <a:ext cx="522" cy="326"/>
            </a:xfrm>
            <a:custGeom>
              <a:avLst/>
              <a:gdLst>
                <a:gd name="T0" fmla="*/ 507 w 522"/>
                <a:gd name="T1" fmla="*/ 273 h 326"/>
                <a:gd name="T2" fmla="*/ 522 w 522"/>
                <a:gd name="T3" fmla="*/ 75 h 326"/>
                <a:gd name="T4" fmla="*/ 212 w 522"/>
                <a:gd name="T5" fmla="*/ 38 h 326"/>
                <a:gd name="T6" fmla="*/ 15 w 522"/>
                <a:gd name="T7" fmla="*/ 0 h 326"/>
                <a:gd name="T8" fmla="*/ 0 w 522"/>
                <a:gd name="T9" fmla="*/ 68 h 326"/>
                <a:gd name="T10" fmla="*/ 7 w 522"/>
                <a:gd name="T11" fmla="*/ 83 h 326"/>
                <a:gd name="T12" fmla="*/ 7 w 522"/>
                <a:gd name="T13" fmla="*/ 98 h 326"/>
                <a:gd name="T14" fmla="*/ 22 w 522"/>
                <a:gd name="T15" fmla="*/ 113 h 326"/>
                <a:gd name="T16" fmla="*/ 38 w 522"/>
                <a:gd name="T17" fmla="*/ 159 h 326"/>
                <a:gd name="T18" fmla="*/ 60 w 522"/>
                <a:gd name="T19" fmla="*/ 159 h 326"/>
                <a:gd name="T20" fmla="*/ 38 w 522"/>
                <a:gd name="T21" fmla="*/ 227 h 326"/>
                <a:gd name="T22" fmla="*/ 45 w 522"/>
                <a:gd name="T23" fmla="*/ 235 h 326"/>
                <a:gd name="T24" fmla="*/ 60 w 522"/>
                <a:gd name="T25" fmla="*/ 227 h 326"/>
                <a:gd name="T26" fmla="*/ 75 w 522"/>
                <a:gd name="T27" fmla="*/ 280 h 326"/>
                <a:gd name="T28" fmla="*/ 91 w 522"/>
                <a:gd name="T29" fmla="*/ 288 h 326"/>
                <a:gd name="T30" fmla="*/ 98 w 522"/>
                <a:gd name="T31" fmla="*/ 318 h 326"/>
                <a:gd name="T32" fmla="*/ 121 w 522"/>
                <a:gd name="T33" fmla="*/ 311 h 326"/>
                <a:gd name="T34" fmla="*/ 159 w 522"/>
                <a:gd name="T35" fmla="*/ 318 h 326"/>
                <a:gd name="T36" fmla="*/ 166 w 522"/>
                <a:gd name="T37" fmla="*/ 303 h 326"/>
                <a:gd name="T38" fmla="*/ 181 w 522"/>
                <a:gd name="T39" fmla="*/ 326 h 326"/>
                <a:gd name="T40" fmla="*/ 181 w 522"/>
                <a:gd name="T41" fmla="*/ 288 h 326"/>
                <a:gd name="T42" fmla="*/ 499 w 522"/>
                <a:gd name="T43" fmla="*/ 326 h 326"/>
                <a:gd name="T44" fmla="*/ 507 w 522"/>
                <a:gd name="T45" fmla="*/ 273 h 3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22" h="326">
                  <a:moveTo>
                    <a:pt x="507" y="273"/>
                  </a:moveTo>
                  <a:lnTo>
                    <a:pt x="522" y="75"/>
                  </a:lnTo>
                  <a:lnTo>
                    <a:pt x="212" y="38"/>
                  </a:lnTo>
                  <a:lnTo>
                    <a:pt x="15" y="0"/>
                  </a:lnTo>
                  <a:lnTo>
                    <a:pt x="0" y="68"/>
                  </a:lnTo>
                  <a:lnTo>
                    <a:pt x="7" y="83"/>
                  </a:lnTo>
                  <a:lnTo>
                    <a:pt x="7" y="98"/>
                  </a:lnTo>
                  <a:lnTo>
                    <a:pt x="22" y="113"/>
                  </a:lnTo>
                  <a:lnTo>
                    <a:pt x="38" y="159"/>
                  </a:lnTo>
                  <a:lnTo>
                    <a:pt x="60" y="159"/>
                  </a:lnTo>
                  <a:lnTo>
                    <a:pt x="38" y="227"/>
                  </a:lnTo>
                  <a:lnTo>
                    <a:pt x="45" y="235"/>
                  </a:lnTo>
                  <a:lnTo>
                    <a:pt x="60" y="227"/>
                  </a:lnTo>
                  <a:lnTo>
                    <a:pt x="75" y="280"/>
                  </a:lnTo>
                  <a:lnTo>
                    <a:pt x="91" y="288"/>
                  </a:lnTo>
                  <a:lnTo>
                    <a:pt x="98" y="318"/>
                  </a:lnTo>
                  <a:lnTo>
                    <a:pt x="121" y="311"/>
                  </a:lnTo>
                  <a:lnTo>
                    <a:pt x="159" y="318"/>
                  </a:lnTo>
                  <a:lnTo>
                    <a:pt x="166" y="303"/>
                  </a:lnTo>
                  <a:lnTo>
                    <a:pt x="181" y="326"/>
                  </a:lnTo>
                  <a:lnTo>
                    <a:pt x="181" y="288"/>
                  </a:lnTo>
                  <a:lnTo>
                    <a:pt x="499" y="326"/>
                  </a:lnTo>
                  <a:lnTo>
                    <a:pt x="507" y="273"/>
                  </a:lnTo>
                  <a:close/>
                </a:path>
              </a:pathLst>
            </a:custGeom>
            <a:solidFill>
              <a:srgbClr val="FF8C00"/>
            </a:solidFill>
            <a:ln w="12700">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00" name="Freeform 610"/>
            <p:cNvSpPr>
              <a:spLocks/>
            </p:cNvSpPr>
            <p:nvPr/>
          </p:nvSpPr>
          <p:spPr bwMode="auto">
            <a:xfrm>
              <a:off x="2044" y="1398"/>
              <a:ext cx="522" cy="326"/>
            </a:xfrm>
            <a:custGeom>
              <a:avLst/>
              <a:gdLst>
                <a:gd name="T0" fmla="*/ 507 w 522"/>
                <a:gd name="T1" fmla="*/ 273 h 326"/>
                <a:gd name="T2" fmla="*/ 522 w 522"/>
                <a:gd name="T3" fmla="*/ 75 h 326"/>
                <a:gd name="T4" fmla="*/ 212 w 522"/>
                <a:gd name="T5" fmla="*/ 38 h 326"/>
                <a:gd name="T6" fmla="*/ 15 w 522"/>
                <a:gd name="T7" fmla="*/ 0 h 326"/>
                <a:gd name="T8" fmla="*/ 0 w 522"/>
                <a:gd name="T9" fmla="*/ 68 h 326"/>
                <a:gd name="T10" fmla="*/ 7 w 522"/>
                <a:gd name="T11" fmla="*/ 83 h 326"/>
                <a:gd name="T12" fmla="*/ 7 w 522"/>
                <a:gd name="T13" fmla="*/ 98 h 326"/>
                <a:gd name="T14" fmla="*/ 22 w 522"/>
                <a:gd name="T15" fmla="*/ 113 h 326"/>
                <a:gd name="T16" fmla="*/ 38 w 522"/>
                <a:gd name="T17" fmla="*/ 159 h 326"/>
                <a:gd name="T18" fmla="*/ 60 w 522"/>
                <a:gd name="T19" fmla="*/ 159 h 326"/>
                <a:gd name="T20" fmla="*/ 38 w 522"/>
                <a:gd name="T21" fmla="*/ 227 h 326"/>
                <a:gd name="T22" fmla="*/ 45 w 522"/>
                <a:gd name="T23" fmla="*/ 235 h 326"/>
                <a:gd name="T24" fmla="*/ 60 w 522"/>
                <a:gd name="T25" fmla="*/ 227 h 326"/>
                <a:gd name="T26" fmla="*/ 75 w 522"/>
                <a:gd name="T27" fmla="*/ 280 h 326"/>
                <a:gd name="T28" fmla="*/ 91 w 522"/>
                <a:gd name="T29" fmla="*/ 288 h 326"/>
                <a:gd name="T30" fmla="*/ 98 w 522"/>
                <a:gd name="T31" fmla="*/ 318 h 326"/>
                <a:gd name="T32" fmla="*/ 121 w 522"/>
                <a:gd name="T33" fmla="*/ 311 h 326"/>
                <a:gd name="T34" fmla="*/ 159 w 522"/>
                <a:gd name="T35" fmla="*/ 318 h 326"/>
                <a:gd name="T36" fmla="*/ 166 w 522"/>
                <a:gd name="T37" fmla="*/ 303 h 326"/>
                <a:gd name="T38" fmla="*/ 181 w 522"/>
                <a:gd name="T39" fmla="*/ 326 h 326"/>
                <a:gd name="T40" fmla="*/ 181 w 522"/>
                <a:gd name="T41" fmla="*/ 288 h 326"/>
                <a:gd name="T42" fmla="*/ 499 w 522"/>
                <a:gd name="T43" fmla="*/ 326 h 326"/>
                <a:gd name="T44" fmla="*/ 507 w 522"/>
                <a:gd name="T45" fmla="*/ 273 h 326"/>
                <a:gd name="T46" fmla="*/ 507 w 522"/>
                <a:gd name="T47" fmla="*/ 280 h 3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22" h="326">
                  <a:moveTo>
                    <a:pt x="507" y="273"/>
                  </a:moveTo>
                  <a:lnTo>
                    <a:pt x="522" y="75"/>
                  </a:lnTo>
                  <a:lnTo>
                    <a:pt x="212" y="38"/>
                  </a:lnTo>
                  <a:lnTo>
                    <a:pt x="15" y="0"/>
                  </a:lnTo>
                  <a:lnTo>
                    <a:pt x="0" y="68"/>
                  </a:lnTo>
                  <a:lnTo>
                    <a:pt x="7" y="83"/>
                  </a:lnTo>
                  <a:lnTo>
                    <a:pt x="7" y="98"/>
                  </a:lnTo>
                  <a:lnTo>
                    <a:pt x="22" y="113"/>
                  </a:lnTo>
                  <a:lnTo>
                    <a:pt x="38" y="159"/>
                  </a:lnTo>
                  <a:lnTo>
                    <a:pt x="60" y="159"/>
                  </a:lnTo>
                  <a:lnTo>
                    <a:pt x="38" y="227"/>
                  </a:lnTo>
                  <a:lnTo>
                    <a:pt x="45" y="235"/>
                  </a:lnTo>
                  <a:lnTo>
                    <a:pt x="60" y="227"/>
                  </a:lnTo>
                  <a:lnTo>
                    <a:pt x="75" y="280"/>
                  </a:lnTo>
                  <a:lnTo>
                    <a:pt x="91" y="288"/>
                  </a:lnTo>
                  <a:lnTo>
                    <a:pt x="98" y="318"/>
                  </a:lnTo>
                  <a:lnTo>
                    <a:pt x="121" y="311"/>
                  </a:lnTo>
                  <a:lnTo>
                    <a:pt x="159" y="318"/>
                  </a:lnTo>
                  <a:lnTo>
                    <a:pt x="166" y="303"/>
                  </a:lnTo>
                  <a:lnTo>
                    <a:pt x="181" y="326"/>
                  </a:lnTo>
                  <a:lnTo>
                    <a:pt x="181" y="288"/>
                  </a:lnTo>
                  <a:lnTo>
                    <a:pt x="499" y="326"/>
                  </a:lnTo>
                  <a:lnTo>
                    <a:pt x="507" y="273"/>
                  </a:lnTo>
                  <a:lnTo>
                    <a:pt x="507" y="28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01" name="Freeform 611"/>
            <p:cNvSpPr>
              <a:spLocks/>
            </p:cNvSpPr>
            <p:nvPr/>
          </p:nvSpPr>
          <p:spPr bwMode="auto">
            <a:xfrm>
              <a:off x="2520" y="1853"/>
              <a:ext cx="424" cy="212"/>
            </a:xfrm>
            <a:custGeom>
              <a:avLst/>
              <a:gdLst>
                <a:gd name="T0" fmla="*/ 424 w 424"/>
                <a:gd name="T1" fmla="*/ 212 h 212"/>
                <a:gd name="T2" fmla="*/ 91 w 424"/>
                <a:gd name="T3" fmla="*/ 197 h 212"/>
                <a:gd name="T4" fmla="*/ 99 w 424"/>
                <a:gd name="T5" fmla="*/ 136 h 212"/>
                <a:gd name="T6" fmla="*/ 0 w 424"/>
                <a:gd name="T7" fmla="*/ 129 h 212"/>
                <a:gd name="T8" fmla="*/ 16 w 424"/>
                <a:gd name="T9" fmla="*/ 0 h 212"/>
                <a:gd name="T10" fmla="*/ 273 w 424"/>
                <a:gd name="T11" fmla="*/ 15 h 212"/>
                <a:gd name="T12" fmla="*/ 296 w 424"/>
                <a:gd name="T13" fmla="*/ 30 h 212"/>
                <a:gd name="T14" fmla="*/ 333 w 424"/>
                <a:gd name="T15" fmla="*/ 30 h 212"/>
                <a:gd name="T16" fmla="*/ 364 w 424"/>
                <a:gd name="T17" fmla="*/ 53 h 212"/>
                <a:gd name="T18" fmla="*/ 386 w 424"/>
                <a:gd name="T19" fmla="*/ 114 h 212"/>
                <a:gd name="T20" fmla="*/ 394 w 424"/>
                <a:gd name="T21" fmla="*/ 114 h 212"/>
                <a:gd name="T22" fmla="*/ 402 w 424"/>
                <a:gd name="T23" fmla="*/ 174 h 212"/>
                <a:gd name="T24" fmla="*/ 424 w 424"/>
                <a:gd name="T25" fmla="*/ 212 h 2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4" h="212">
                  <a:moveTo>
                    <a:pt x="424" y="212"/>
                  </a:moveTo>
                  <a:lnTo>
                    <a:pt x="91" y="197"/>
                  </a:lnTo>
                  <a:lnTo>
                    <a:pt x="99" y="136"/>
                  </a:lnTo>
                  <a:lnTo>
                    <a:pt x="0" y="129"/>
                  </a:lnTo>
                  <a:lnTo>
                    <a:pt x="16" y="0"/>
                  </a:lnTo>
                  <a:lnTo>
                    <a:pt x="273" y="15"/>
                  </a:lnTo>
                  <a:lnTo>
                    <a:pt x="296" y="30"/>
                  </a:lnTo>
                  <a:lnTo>
                    <a:pt x="333" y="30"/>
                  </a:lnTo>
                  <a:lnTo>
                    <a:pt x="364" y="53"/>
                  </a:lnTo>
                  <a:lnTo>
                    <a:pt x="386" y="114"/>
                  </a:lnTo>
                  <a:lnTo>
                    <a:pt x="394" y="114"/>
                  </a:lnTo>
                  <a:lnTo>
                    <a:pt x="402" y="174"/>
                  </a:lnTo>
                  <a:lnTo>
                    <a:pt x="424" y="212"/>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02" name="Freeform 612"/>
            <p:cNvSpPr>
              <a:spLocks/>
            </p:cNvSpPr>
            <p:nvPr/>
          </p:nvSpPr>
          <p:spPr bwMode="auto">
            <a:xfrm>
              <a:off x="2520" y="1853"/>
              <a:ext cx="424" cy="220"/>
            </a:xfrm>
            <a:custGeom>
              <a:avLst/>
              <a:gdLst>
                <a:gd name="T0" fmla="*/ 424 w 424"/>
                <a:gd name="T1" fmla="*/ 212 h 220"/>
                <a:gd name="T2" fmla="*/ 91 w 424"/>
                <a:gd name="T3" fmla="*/ 197 h 220"/>
                <a:gd name="T4" fmla="*/ 99 w 424"/>
                <a:gd name="T5" fmla="*/ 136 h 220"/>
                <a:gd name="T6" fmla="*/ 0 w 424"/>
                <a:gd name="T7" fmla="*/ 129 h 220"/>
                <a:gd name="T8" fmla="*/ 16 w 424"/>
                <a:gd name="T9" fmla="*/ 0 h 220"/>
                <a:gd name="T10" fmla="*/ 273 w 424"/>
                <a:gd name="T11" fmla="*/ 15 h 220"/>
                <a:gd name="T12" fmla="*/ 296 w 424"/>
                <a:gd name="T13" fmla="*/ 30 h 220"/>
                <a:gd name="T14" fmla="*/ 333 w 424"/>
                <a:gd name="T15" fmla="*/ 30 h 220"/>
                <a:gd name="T16" fmla="*/ 364 w 424"/>
                <a:gd name="T17" fmla="*/ 53 h 220"/>
                <a:gd name="T18" fmla="*/ 386 w 424"/>
                <a:gd name="T19" fmla="*/ 114 h 220"/>
                <a:gd name="T20" fmla="*/ 394 w 424"/>
                <a:gd name="T21" fmla="*/ 114 h 220"/>
                <a:gd name="T22" fmla="*/ 402 w 424"/>
                <a:gd name="T23" fmla="*/ 174 h 220"/>
                <a:gd name="T24" fmla="*/ 424 w 424"/>
                <a:gd name="T25" fmla="*/ 212 h 220"/>
                <a:gd name="T26" fmla="*/ 424 w 424"/>
                <a:gd name="T27" fmla="*/ 220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24" h="220">
                  <a:moveTo>
                    <a:pt x="424" y="212"/>
                  </a:moveTo>
                  <a:lnTo>
                    <a:pt x="91" y="197"/>
                  </a:lnTo>
                  <a:lnTo>
                    <a:pt x="99" y="136"/>
                  </a:lnTo>
                  <a:lnTo>
                    <a:pt x="0" y="129"/>
                  </a:lnTo>
                  <a:lnTo>
                    <a:pt x="16" y="0"/>
                  </a:lnTo>
                  <a:lnTo>
                    <a:pt x="273" y="15"/>
                  </a:lnTo>
                  <a:lnTo>
                    <a:pt x="296" y="30"/>
                  </a:lnTo>
                  <a:lnTo>
                    <a:pt x="333" y="30"/>
                  </a:lnTo>
                  <a:lnTo>
                    <a:pt x="364" y="53"/>
                  </a:lnTo>
                  <a:lnTo>
                    <a:pt x="386" y="114"/>
                  </a:lnTo>
                  <a:lnTo>
                    <a:pt x="394" y="114"/>
                  </a:lnTo>
                  <a:lnTo>
                    <a:pt x="402" y="174"/>
                  </a:lnTo>
                  <a:lnTo>
                    <a:pt x="424" y="212"/>
                  </a:lnTo>
                  <a:lnTo>
                    <a:pt x="424" y="22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03" name="Freeform 613"/>
            <p:cNvSpPr>
              <a:spLocks/>
            </p:cNvSpPr>
            <p:nvPr/>
          </p:nvSpPr>
          <p:spPr bwMode="auto">
            <a:xfrm>
              <a:off x="1733" y="1792"/>
              <a:ext cx="326" cy="493"/>
            </a:xfrm>
            <a:custGeom>
              <a:avLst/>
              <a:gdLst>
                <a:gd name="T0" fmla="*/ 265 w 326"/>
                <a:gd name="T1" fmla="*/ 379 h 493"/>
                <a:gd name="T2" fmla="*/ 250 w 326"/>
                <a:gd name="T3" fmla="*/ 440 h 493"/>
                <a:gd name="T4" fmla="*/ 235 w 326"/>
                <a:gd name="T5" fmla="*/ 425 h 493"/>
                <a:gd name="T6" fmla="*/ 220 w 326"/>
                <a:gd name="T7" fmla="*/ 425 h 493"/>
                <a:gd name="T8" fmla="*/ 212 w 326"/>
                <a:gd name="T9" fmla="*/ 493 h 493"/>
                <a:gd name="T10" fmla="*/ 0 w 326"/>
                <a:gd name="T11" fmla="*/ 182 h 493"/>
                <a:gd name="T12" fmla="*/ 53 w 326"/>
                <a:gd name="T13" fmla="*/ 0 h 493"/>
                <a:gd name="T14" fmla="*/ 190 w 326"/>
                <a:gd name="T15" fmla="*/ 30 h 493"/>
                <a:gd name="T16" fmla="*/ 326 w 326"/>
                <a:gd name="T17" fmla="*/ 61 h 493"/>
                <a:gd name="T18" fmla="*/ 265 w 326"/>
                <a:gd name="T19" fmla="*/ 379 h 4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6" h="493">
                  <a:moveTo>
                    <a:pt x="265" y="379"/>
                  </a:moveTo>
                  <a:lnTo>
                    <a:pt x="250" y="440"/>
                  </a:lnTo>
                  <a:lnTo>
                    <a:pt x="235" y="425"/>
                  </a:lnTo>
                  <a:lnTo>
                    <a:pt x="220" y="425"/>
                  </a:lnTo>
                  <a:lnTo>
                    <a:pt x="212" y="493"/>
                  </a:lnTo>
                  <a:lnTo>
                    <a:pt x="0" y="182"/>
                  </a:lnTo>
                  <a:lnTo>
                    <a:pt x="53" y="0"/>
                  </a:lnTo>
                  <a:lnTo>
                    <a:pt x="190" y="30"/>
                  </a:lnTo>
                  <a:lnTo>
                    <a:pt x="326" y="61"/>
                  </a:lnTo>
                  <a:lnTo>
                    <a:pt x="265" y="379"/>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04" name="Freeform 614"/>
            <p:cNvSpPr>
              <a:spLocks/>
            </p:cNvSpPr>
            <p:nvPr/>
          </p:nvSpPr>
          <p:spPr bwMode="auto">
            <a:xfrm>
              <a:off x="1733" y="1792"/>
              <a:ext cx="326" cy="493"/>
            </a:xfrm>
            <a:custGeom>
              <a:avLst/>
              <a:gdLst>
                <a:gd name="T0" fmla="*/ 265 w 326"/>
                <a:gd name="T1" fmla="*/ 379 h 493"/>
                <a:gd name="T2" fmla="*/ 250 w 326"/>
                <a:gd name="T3" fmla="*/ 440 h 493"/>
                <a:gd name="T4" fmla="*/ 235 w 326"/>
                <a:gd name="T5" fmla="*/ 425 h 493"/>
                <a:gd name="T6" fmla="*/ 220 w 326"/>
                <a:gd name="T7" fmla="*/ 425 h 493"/>
                <a:gd name="T8" fmla="*/ 212 w 326"/>
                <a:gd name="T9" fmla="*/ 493 h 493"/>
                <a:gd name="T10" fmla="*/ 0 w 326"/>
                <a:gd name="T11" fmla="*/ 182 h 493"/>
                <a:gd name="T12" fmla="*/ 53 w 326"/>
                <a:gd name="T13" fmla="*/ 0 h 493"/>
                <a:gd name="T14" fmla="*/ 190 w 326"/>
                <a:gd name="T15" fmla="*/ 30 h 493"/>
                <a:gd name="T16" fmla="*/ 326 w 326"/>
                <a:gd name="T17" fmla="*/ 61 h 493"/>
                <a:gd name="T18" fmla="*/ 265 w 326"/>
                <a:gd name="T19" fmla="*/ 379 h 493"/>
                <a:gd name="T20" fmla="*/ 265 w 326"/>
                <a:gd name="T21" fmla="*/ 387 h 4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493">
                  <a:moveTo>
                    <a:pt x="265" y="379"/>
                  </a:moveTo>
                  <a:lnTo>
                    <a:pt x="250" y="440"/>
                  </a:lnTo>
                  <a:lnTo>
                    <a:pt x="235" y="425"/>
                  </a:lnTo>
                  <a:lnTo>
                    <a:pt x="220" y="425"/>
                  </a:lnTo>
                  <a:lnTo>
                    <a:pt x="212" y="493"/>
                  </a:lnTo>
                  <a:lnTo>
                    <a:pt x="0" y="182"/>
                  </a:lnTo>
                  <a:lnTo>
                    <a:pt x="53" y="0"/>
                  </a:lnTo>
                  <a:lnTo>
                    <a:pt x="190" y="30"/>
                  </a:lnTo>
                  <a:lnTo>
                    <a:pt x="326" y="61"/>
                  </a:lnTo>
                  <a:lnTo>
                    <a:pt x="265" y="379"/>
                  </a:lnTo>
                  <a:lnTo>
                    <a:pt x="265" y="38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05" name="Freeform 615"/>
            <p:cNvSpPr>
              <a:spLocks/>
            </p:cNvSpPr>
            <p:nvPr/>
          </p:nvSpPr>
          <p:spPr bwMode="auto">
            <a:xfrm>
              <a:off x="3989" y="1580"/>
              <a:ext cx="83" cy="174"/>
            </a:xfrm>
            <a:custGeom>
              <a:avLst/>
              <a:gdLst>
                <a:gd name="T0" fmla="*/ 68 w 83"/>
                <a:gd name="T1" fmla="*/ 113 h 174"/>
                <a:gd name="T2" fmla="*/ 30 w 83"/>
                <a:gd name="T3" fmla="*/ 0 h 174"/>
                <a:gd name="T4" fmla="*/ 15 w 83"/>
                <a:gd name="T5" fmla="*/ 7 h 174"/>
                <a:gd name="T6" fmla="*/ 15 w 83"/>
                <a:gd name="T7" fmla="*/ 22 h 174"/>
                <a:gd name="T8" fmla="*/ 22 w 83"/>
                <a:gd name="T9" fmla="*/ 53 h 174"/>
                <a:gd name="T10" fmla="*/ 7 w 83"/>
                <a:gd name="T11" fmla="*/ 68 h 174"/>
                <a:gd name="T12" fmla="*/ 0 w 83"/>
                <a:gd name="T13" fmla="*/ 121 h 174"/>
                <a:gd name="T14" fmla="*/ 7 w 83"/>
                <a:gd name="T15" fmla="*/ 174 h 174"/>
                <a:gd name="T16" fmla="*/ 60 w 83"/>
                <a:gd name="T17" fmla="*/ 167 h 174"/>
                <a:gd name="T18" fmla="*/ 83 w 83"/>
                <a:gd name="T19" fmla="*/ 144 h 174"/>
                <a:gd name="T20" fmla="*/ 83 w 83"/>
                <a:gd name="T21" fmla="*/ 136 h 174"/>
                <a:gd name="T22" fmla="*/ 68 w 83"/>
                <a:gd name="T23" fmla="*/ 113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174">
                  <a:moveTo>
                    <a:pt x="68" y="113"/>
                  </a:moveTo>
                  <a:lnTo>
                    <a:pt x="30" y="0"/>
                  </a:lnTo>
                  <a:lnTo>
                    <a:pt x="15" y="7"/>
                  </a:lnTo>
                  <a:lnTo>
                    <a:pt x="15" y="22"/>
                  </a:lnTo>
                  <a:lnTo>
                    <a:pt x="22" y="53"/>
                  </a:lnTo>
                  <a:lnTo>
                    <a:pt x="7" y="68"/>
                  </a:lnTo>
                  <a:lnTo>
                    <a:pt x="0" y="121"/>
                  </a:lnTo>
                  <a:lnTo>
                    <a:pt x="7" y="174"/>
                  </a:lnTo>
                  <a:lnTo>
                    <a:pt x="60" y="167"/>
                  </a:lnTo>
                  <a:lnTo>
                    <a:pt x="83" y="144"/>
                  </a:lnTo>
                  <a:lnTo>
                    <a:pt x="83" y="136"/>
                  </a:lnTo>
                  <a:lnTo>
                    <a:pt x="68" y="113"/>
                  </a:lnTo>
                  <a:close/>
                </a:path>
              </a:pathLst>
            </a:custGeom>
            <a:solidFill>
              <a:srgbClr val="FF8C00"/>
            </a:solidFill>
            <a:ln w="12700">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06" name="Freeform 616"/>
            <p:cNvSpPr>
              <a:spLocks/>
            </p:cNvSpPr>
            <p:nvPr/>
          </p:nvSpPr>
          <p:spPr bwMode="auto">
            <a:xfrm>
              <a:off x="3989" y="1580"/>
              <a:ext cx="83" cy="174"/>
            </a:xfrm>
            <a:custGeom>
              <a:avLst/>
              <a:gdLst>
                <a:gd name="T0" fmla="*/ 68 w 83"/>
                <a:gd name="T1" fmla="*/ 113 h 174"/>
                <a:gd name="T2" fmla="*/ 30 w 83"/>
                <a:gd name="T3" fmla="*/ 0 h 174"/>
                <a:gd name="T4" fmla="*/ 15 w 83"/>
                <a:gd name="T5" fmla="*/ 7 h 174"/>
                <a:gd name="T6" fmla="*/ 15 w 83"/>
                <a:gd name="T7" fmla="*/ 22 h 174"/>
                <a:gd name="T8" fmla="*/ 22 w 83"/>
                <a:gd name="T9" fmla="*/ 53 h 174"/>
                <a:gd name="T10" fmla="*/ 7 w 83"/>
                <a:gd name="T11" fmla="*/ 68 h 174"/>
                <a:gd name="T12" fmla="*/ 0 w 83"/>
                <a:gd name="T13" fmla="*/ 121 h 174"/>
                <a:gd name="T14" fmla="*/ 7 w 83"/>
                <a:gd name="T15" fmla="*/ 174 h 174"/>
                <a:gd name="T16" fmla="*/ 60 w 83"/>
                <a:gd name="T17" fmla="*/ 167 h 174"/>
                <a:gd name="T18" fmla="*/ 83 w 83"/>
                <a:gd name="T19" fmla="*/ 144 h 174"/>
                <a:gd name="T20" fmla="*/ 83 w 83"/>
                <a:gd name="T21" fmla="*/ 136 h 174"/>
                <a:gd name="T22" fmla="*/ 68 w 83"/>
                <a:gd name="T23" fmla="*/ 113 h 174"/>
                <a:gd name="T24" fmla="*/ 68 w 83"/>
                <a:gd name="T25" fmla="*/ 121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174">
                  <a:moveTo>
                    <a:pt x="68" y="113"/>
                  </a:moveTo>
                  <a:lnTo>
                    <a:pt x="30" y="0"/>
                  </a:lnTo>
                  <a:lnTo>
                    <a:pt x="15" y="7"/>
                  </a:lnTo>
                  <a:lnTo>
                    <a:pt x="15" y="22"/>
                  </a:lnTo>
                  <a:lnTo>
                    <a:pt x="22" y="53"/>
                  </a:lnTo>
                  <a:lnTo>
                    <a:pt x="7" y="68"/>
                  </a:lnTo>
                  <a:lnTo>
                    <a:pt x="0" y="121"/>
                  </a:lnTo>
                  <a:lnTo>
                    <a:pt x="7" y="174"/>
                  </a:lnTo>
                  <a:lnTo>
                    <a:pt x="60" y="167"/>
                  </a:lnTo>
                  <a:lnTo>
                    <a:pt x="83" y="144"/>
                  </a:lnTo>
                  <a:lnTo>
                    <a:pt x="83" y="136"/>
                  </a:lnTo>
                  <a:lnTo>
                    <a:pt x="68" y="113"/>
                  </a:lnTo>
                  <a:lnTo>
                    <a:pt x="68" y="12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07" name="Freeform 617"/>
            <p:cNvSpPr>
              <a:spLocks/>
            </p:cNvSpPr>
            <p:nvPr/>
          </p:nvSpPr>
          <p:spPr bwMode="auto">
            <a:xfrm>
              <a:off x="3898" y="1868"/>
              <a:ext cx="68" cy="152"/>
            </a:xfrm>
            <a:custGeom>
              <a:avLst/>
              <a:gdLst>
                <a:gd name="T0" fmla="*/ 60 w 68"/>
                <a:gd name="T1" fmla="*/ 15 h 152"/>
                <a:gd name="T2" fmla="*/ 53 w 68"/>
                <a:gd name="T3" fmla="*/ 45 h 152"/>
                <a:gd name="T4" fmla="*/ 68 w 68"/>
                <a:gd name="T5" fmla="*/ 45 h 152"/>
                <a:gd name="T6" fmla="*/ 68 w 68"/>
                <a:gd name="T7" fmla="*/ 91 h 152"/>
                <a:gd name="T8" fmla="*/ 68 w 68"/>
                <a:gd name="T9" fmla="*/ 68 h 152"/>
                <a:gd name="T10" fmla="*/ 68 w 68"/>
                <a:gd name="T11" fmla="*/ 91 h 152"/>
                <a:gd name="T12" fmla="*/ 45 w 68"/>
                <a:gd name="T13" fmla="*/ 144 h 152"/>
                <a:gd name="T14" fmla="*/ 38 w 68"/>
                <a:gd name="T15" fmla="*/ 152 h 152"/>
                <a:gd name="T16" fmla="*/ 38 w 68"/>
                <a:gd name="T17" fmla="*/ 136 h 152"/>
                <a:gd name="T18" fmla="*/ 7 w 68"/>
                <a:gd name="T19" fmla="*/ 121 h 152"/>
                <a:gd name="T20" fmla="*/ 7 w 68"/>
                <a:gd name="T21" fmla="*/ 99 h 152"/>
                <a:gd name="T22" fmla="*/ 38 w 68"/>
                <a:gd name="T23" fmla="*/ 76 h 152"/>
                <a:gd name="T24" fmla="*/ 7 w 68"/>
                <a:gd name="T25" fmla="*/ 45 h 152"/>
                <a:gd name="T26" fmla="*/ 0 w 68"/>
                <a:gd name="T27" fmla="*/ 23 h 152"/>
                <a:gd name="T28" fmla="*/ 15 w 68"/>
                <a:gd name="T29" fmla="*/ 0 h 152"/>
                <a:gd name="T30" fmla="*/ 60 w 68"/>
                <a:gd name="T31" fmla="*/ 8 h 152"/>
                <a:gd name="T32" fmla="*/ 60 w 68"/>
                <a:gd name="T33" fmla="*/ 15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52">
                  <a:moveTo>
                    <a:pt x="60" y="15"/>
                  </a:moveTo>
                  <a:lnTo>
                    <a:pt x="53" y="45"/>
                  </a:lnTo>
                  <a:lnTo>
                    <a:pt x="68" y="45"/>
                  </a:lnTo>
                  <a:lnTo>
                    <a:pt x="68" y="91"/>
                  </a:lnTo>
                  <a:lnTo>
                    <a:pt x="68" y="68"/>
                  </a:lnTo>
                  <a:lnTo>
                    <a:pt x="68" y="91"/>
                  </a:lnTo>
                  <a:lnTo>
                    <a:pt x="45" y="144"/>
                  </a:lnTo>
                  <a:lnTo>
                    <a:pt x="38" y="152"/>
                  </a:lnTo>
                  <a:lnTo>
                    <a:pt x="38" y="136"/>
                  </a:lnTo>
                  <a:lnTo>
                    <a:pt x="7" y="121"/>
                  </a:lnTo>
                  <a:lnTo>
                    <a:pt x="7" y="99"/>
                  </a:lnTo>
                  <a:lnTo>
                    <a:pt x="38" y="76"/>
                  </a:lnTo>
                  <a:lnTo>
                    <a:pt x="7" y="45"/>
                  </a:lnTo>
                  <a:lnTo>
                    <a:pt x="0" y="23"/>
                  </a:lnTo>
                  <a:lnTo>
                    <a:pt x="15" y="0"/>
                  </a:lnTo>
                  <a:lnTo>
                    <a:pt x="60" y="8"/>
                  </a:lnTo>
                  <a:lnTo>
                    <a:pt x="60" y="15"/>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08" name="Freeform 618"/>
            <p:cNvSpPr>
              <a:spLocks/>
            </p:cNvSpPr>
            <p:nvPr/>
          </p:nvSpPr>
          <p:spPr bwMode="auto">
            <a:xfrm>
              <a:off x="3898" y="1868"/>
              <a:ext cx="68" cy="152"/>
            </a:xfrm>
            <a:custGeom>
              <a:avLst/>
              <a:gdLst>
                <a:gd name="T0" fmla="*/ 60 w 68"/>
                <a:gd name="T1" fmla="*/ 15 h 152"/>
                <a:gd name="T2" fmla="*/ 53 w 68"/>
                <a:gd name="T3" fmla="*/ 45 h 152"/>
                <a:gd name="T4" fmla="*/ 68 w 68"/>
                <a:gd name="T5" fmla="*/ 45 h 152"/>
                <a:gd name="T6" fmla="*/ 68 w 68"/>
                <a:gd name="T7" fmla="*/ 91 h 152"/>
                <a:gd name="T8" fmla="*/ 68 w 68"/>
                <a:gd name="T9" fmla="*/ 68 h 152"/>
                <a:gd name="T10" fmla="*/ 68 w 68"/>
                <a:gd name="T11" fmla="*/ 91 h 152"/>
                <a:gd name="T12" fmla="*/ 45 w 68"/>
                <a:gd name="T13" fmla="*/ 144 h 152"/>
                <a:gd name="T14" fmla="*/ 38 w 68"/>
                <a:gd name="T15" fmla="*/ 152 h 152"/>
                <a:gd name="T16" fmla="*/ 38 w 68"/>
                <a:gd name="T17" fmla="*/ 136 h 152"/>
                <a:gd name="T18" fmla="*/ 7 w 68"/>
                <a:gd name="T19" fmla="*/ 121 h 152"/>
                <a:gd name="T20" fmla="*/ 7 w 68"/>
                <a:gd name="T21" fmla="*/ 99 h 152"/>
                <a:gd name="T22" fmla="*/ 38 w 68"/>
                <a:gd name="T23" fmla="*/ 76 h 152"/>
                <a:gd name="T24" fmla="*/ 7 w 68"/>
                <a:gd name="T25" fmla="*/ 45 h 152"/>
                <a:gd name="T26" fmla="*/ 0 w 68"/>
                <a:gd name="T27" fmla="*/ 23 h 152"/>
                <a:gd name="T28" fmla="*/ 15 w 68"/>
                <a:gd name="T29" fmla="*/ 0 h 152"/>
                <a:gd name="T30" fmla="*/ 60 w 68"/>
                <a:gd name="T31" fmla="*/ 8 h 152"/>
                <a:gd name="T32" fmla="*/ 60 w 68"/>
                <a:gd name="T33" fmla="*/ 15 h 152"/>
                <a:gd name="T34" fmla="*/ 60 w 68"/>
                <a:gd name="T35" fmla="*/ 23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8" h="152">
                  <a:moveTo>
                    <a:pt x="60" y="15"/>
                  </a:moveTo>
                  <a:lnTo>
                    <a:pt x="53" y="45"/>
                  </a:lnTo>
                  <a:lnTo>
                    <a:pt x="68" y="45"/>
                  </a:lnTo>
                  <a:lnTo>
                    <a:pt x="68" y="91"/>
                  </a:lnTo>
                  <a:lnTo>
                    <a:pt x="68" y="68"/>
                  </a:lnTo>
                  <a:lnTo>
                    <a:pt x="68" y="91"/>
                  </a:lnTo>
                  <a:lnTo>
                    <a:pt x="45" y="144"/>
                  </a:lnTo>
                  <a:lnTo>
                    <a:pt x="38" y="152"/>
                  </a:lnTo>
                  <a:lnTo>
                    <a:pt x="38" y="136"/>
                  </a:lnTo>
                  <a:lnTo>
                    <a:pt x="7" y="121"/>
                  </a:lnTo>
                  <a:lnTo>
                    <a:pt x="7" y="99"/>
                  </a:lnTo>
                  <a:lnTo>
                    <a:pt x="38" y="76"/>
                  </a:lnTo>
                  <a:lnTo>
                    <a:pt x="7" y="45"/>
                  </a:lnTo>
                  <a:lnTo>
                    <a:pt x="0" y="23"/>
                  </a:lnTo>
                  <a:lnTo>
                    <a:pt x="15" y="0"/>
                  </a:lnTo>
                  <a:lnTo>
                    <a:pt x="60" y="8"/>
                  </a:lnTo>
                  <a:lnTo>
                    <a:pt x="60" y="15"/>
                  </a:lnTo>
                  <a:lnTo>
                    <a:pt x="60" y="2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09" name="Freeform 619"/>
            <p:cNvSpPr>
              <a:spLocks/>
            </p:cNvSpPr>
            <p:nvPr/>
          </p:nvSpPr>
          <p:spPr bwMode="auto">
            <a:xfrm>
              <a:off x="2195" y="2209"/>
              <a:ext cx="356" cy="364"/>
            </a:xfrm>
            <a:custGeom>
              <a:avLst/>
              <a:gdLst>
                <a:gd name="T0" fmla="*/ 356 w 356"/>
                <a:gd name="T1" fmla="*/ 31 h 364"/>
                <a:gd name="T2" fmla="*/ 53 w 356"/>
                <a:gd name="T3" fmla="*/ 0 h 364"/>
                <a:gd name="T4" fmla="*/ 0 w 356"/>
                <a:gd name="T5" fmla="*/ 364 h 364"/>
                <a:gd name="T6" fmla="*/ 45 w 356"/>
                <a:gd name="T7" fmla="*/ 364 h 364"/>
                <a:gd name="T8" fmla="*/ 53 w 356"/>
                <a:gd name="T9" fmla="*/ 342 h 364"/>
                <a:gd name="T10" fmla="*/ 144 w 356"/>
                <a:gd name="T11" fmla="*/ 349 h 364"/>
                <a:gd name="T12" fmla="*/ 136 w 356"/>
                <a:gd name="T13" fmla="*/ 334 h 364"/>
                <a:gd name="T14" fmla="*/ 333 w 356"/>
                <a:gd name="T15" fmla="*/ 349 h 364"/>
                <a:gd name="T16" fmla="*/ 356 w 356"/>
                <a:gd name="T17" fmla="*/ 69 h 364"/>
                <a:gd name="T18" fmla="*/ 356 w 356"/>
                <a:gd name="T19" fmla="*/ 31 h 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6" h="364">
                  <a:moveTo>
                    <a:pt x="356" y="31"/>
                  </a:moveTo>
                  <a:lnTo>
                    <a:pt x="53" y="0"/>
                  </a:lnTo>
                  <a:lnTo>
                    <a:pt x="0" y="364"/>
                  </a:lnTo>
                  <a:lnTo>
                    <a:pt x="45" y="364"/>
                  </a:lnTo>
                  <a:lnTo>
                    <a:pt x="53" y="342"/>
                  </a:lnTo>
                  <a:lnTo>
                    <a:pt x="144" y="349"/>
                  </a:lnTo>
                  <a:lnTo>
                    <a:pt x="136" y="334"/>
                  </a:lnTo>
                  <a:lnTo>
                    <a:pt x="333" y="349"/>
                  </a:lnTo>
                  <a:lnTo>
                    <a:pt x="356" y="69"/>
                  </a:lnTo>
                  <a:lnTo>
                    <a:pt x="356" y="31"/>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10" name="Freeform 620"/>
            <p:cNvSpPr>
              <a:spLocks/>
            </p:cNvSpPr>
            <p:nvPr/>
          </p:nvSpPr>
          <p:spPr bwMode="auto">
            <a:xfrm>
              <a:off x="2195" y="2209"/>
              <a:ext cx="356" cy="364"/>
            </a:xfrm>
            <a:custGeom>
              <a:avLst/>
              <a:gdLst>
                <a:gd name="T0" fmla="*/ 356 w 356"/>
                <a:gd name="T1" fmla="*/ 31 h 364"/>
                <a:gd name="T2" fmla="*/ 53 w 356"/>
                <a:gd name="T3" fmla="*/ 0 h 364"/>
                <a:gd name="T4" fmla="*/ 0 w 356"/>
                <a:gd name="T5" fmla="*/ 364 h 364"/>
                <a:gd name="T6" fmla="*/ 45 w 356"/>
                <a:gd name="T7" fmla="*/ 364 h 364"/>
                <a:gd name="T8" fmla="*/ 53 w 356"/>
                <a:gd name="T9" fmla="*/ 342 h 364"/>
                <a:gd name="T10" fmla="*/ 144 w 356"/>
                <a:gd name="T11" fmla="*/ 349 h 364"/>
                <a:gd name="T12" fmla="*/ 136 w 356"/>
                <a:gd name="T13" fmla="*/ 334 h 364"/>
                <a:gd name="T14" fmla="*/ 333 w 356"/>
                <a:gd name="T15" fmla="*/ 349 h 364"/>
                <a:gd name="T16" fmla="*/ 356 w 356"/>
                <a:gd name="T17" fmla="*/ 69 h 364"/>
                <a:gd name="T18" fmla="*/ 356 w 356"/>
                <a:gd name="T19" fmla="*/ 31 h 364"/>
                <a:gd name="T20" fmla="*/ 356 w 356"/>
                <a:gd name="T21" fmla="*/ 38 h 3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6" h="364">
                  <a:moveTo>
                    <a:pt x="356" y="31"/>
                  </a:moveTo>
                  <a:lnTo>
                    <a:pt x="53" y="0"/>
                  </a:lnTo>
                  <a:lnTo>
                    <a:pt x="0" y="364"/>
                  </a:lnTo>
                  <a:lnTo>
                    <a:pt x="45" y="364"/>
                  </a:lnTo>
                  <a:lnTo>
                    <a:pt x="53" y="342"/>
                  </a:lnTo>
                  <a:lnTo>
                    <a:pt x="144" y="349"/>
                  </a:lnTo>
                  <a:lnTo>
                    <a:pt x="136" y="334"/>
                  </a:lnTo>
                  <a:lnTo>
                    <a:pt x="333" y="349"/>
                  </a:lnTo>
                  <a:lnTo>
                    <a:pt x="356" y="69"/>
                  </a:lnTo>
                  <a:lnTo>
                    <a:pt x="356" y="31"/>
                  </a:lnTo>
                  <a:lnTo>
                    <a:pt x="356" y="3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11" name="Freeform 621"/>
            <p:cNvSpPr>
              <a:spLocks/>
            </p:cNvSpPr>
            <p:nvPr/>
          </p:nvSpPr>
          <p:spPr bwMode="auto">
            <a:xfrm>
              <a:off x="3671" y="1625"/>
              <a:ext cx="303" cy="273"/>
            </a:xfrm>
            <a:custGeom>
              <a:avLst/>
              <a:gdLst>
                <a:gd name="T0" fmla="*/ 295 w 303"/>
                <a:gd name="T1" fmla="*/ 137 h 273"/>
                <a:gd name="T2" fmla="*/ 295 w 303"/>
                <a:gd name="T3" fmla="*/ 182 h 273"/>
                <a:gd name="T4" fmla="*/ 303 w 303"/>
                <a:gd name="T5" fmla="*/ 235 h 273"/>
                <a:gd name="T6" fmla="*/ 295 w 303"/>
                <a:gd name="T7" fmla="*/ 243 h 273"/>
                <a:gd name="T8" fmla="*/ 303 w 303"/>
                <a:gd name="T9" fmla="*/ 251 h 273"/>
                <a:gd name="T10" fmla="*/ 287 w 303"/>
                <a:gd name="T11" fmla="*/ 273 h 273"/>
                <a:gd name="T12" fmla="*/ 287 w 303"/>
                <a:gd name="T13" fmla="*/ 251 h 273"/>
                <a:gd name="T14" fmla="*/ 242 w 303"/>
                <a:gd name="T15" fmla="*/ 243 h 273"/>
                <a:gd name="T16" fmla="*/ 227 w 303"/>
                <a:gd name="T17" fmla="*/ 235 h 273"/>
                <a:gd name="T18" fmla="*/ 219 w 303"/>
                <a:gd name="T19" fmla="*/ 213 h 273"/>
                <a:gd name="T20" fmla="*/ 204 w 303"/>
                <a:gd name="T21" fmla="*/ 205 h 273"/>
                <a:gd name="T22" fmla="*/ 0 w 303"/>
                <a:gd name="T23" fmla="*/ 243 h 273"/>
                <a:gd name="T24" fmla="*/ 0 w 303"/>
                <a:gd name="T25" fmla="*/ 228 h 273"/>
                <a:gd name="T26" fmla="*/ 38 w 303"/>
                <a:gd name="T27" fmla="*/ 190 h 273"/>
                <a:gd name="T28" fmla="*/ 23 w 303"/>
                <a:gd name="T29" fmla="*/ 159 h 273"/>
                <a:gd name="T30" fmla="*/ 45 w 303"/>
                <a:gd name="T31" fmla="*/ 152 h 273"/>
                <a:gd name="T32" fmla="*/ 113 w 303"/>
                <a:gd name="T33" fmla="*/ 144 h 273"/>
                <a:gd name="T34" fmla="*/ 144 w 303"/>
                <a:gd name="T35" fmla="*/ 122 h 273"/>
                <a:gd name="T36" fmla="*/ 136 w 303"/>
                <a:gd name="T37" fmla="*/ 99 h 273"/>
                <a:gd name="T38" fmla="*/ 151 w 303"/>
                <a:gd name="T39" fmla="*/ 91 h 273"/>
                <a:gd name="T40" fmla="*/ 144 w 303"/>
                <a:gd name="T41" fmla="*/ 84 h 273"/>
                <a:gd name="T42" fmla="*/ 136 w 303"/>
                <a:gd name="T43" fmla="*/ 91 h 273"/>
                <a:gd name="T44" fmla="*/ 136 w 303"/>
                <a:gd name="T45" fmla="*/ 84 h 273"/>
                <a:gd name="T46" fmla="*/ 181 w 303"/>
                <a:gd name="T47" fmla="*/ 15 h 273"/>
                <a:gd name="T48" fmla="*/ 257 w 303"/>
                <a:gd name="T49" fmla="*/ 0 h 273"/>
                <a:gd name="T50" fmla="*/ 272 w 303"/>
                <a:gd name="T51" fmla="*/ 76 h 273"/>
                <a:gd name="T52" fmla="*/ 295 w 303"/>
                <a:gd name="T53" fmla="*/ 137 h 2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3" h="273">
                  <a:moveTo>
                    <a:pt x="295" y="137"/>
                  </a:moveTo>
                  <a:lnTo>
                    <a:pt x="295" y="182"/>
                  </a:lnTo>
                  <a:lnTo>
                    <a:pt x="303" y="235"/>
                  </a:lnTo>
                  <a:lnTo>
                    <a:pt x="295" y="243"/>
                  </a:lnTo>
                  <a:lnTo>
                    <a:pt x="303" y="251"/>
                  </a:lnTo>
                  <a:lnTo>
                    <a:pt x="287" y="273"/>
                  </a:lnTo>
                  <a:lnTo>
                    <a:pt x="287" y="251"/>
                  </a:lnTo>
                  <a:lnTo>
                    <a:pt x="242" y="243"/>
                  </a:lnTo>
                  <a:lnTo>
                    <a:pt x="227" y="235"/>
                  </a:lnTo>
                  <a:lnTo>
                    <a:pt x="219" y="213"/>
                  </a:lnTo>
                  <a:lnTo>
                    <a:pt x="204" y="205"/>
                  </a:lnTo>
                  <a:lnTo>
                    <a:pt x="0" y="243"/>
                  </a:lnTo>
                  <a:lnTo>
                    <a:pt x="0" y="228"/>
                  </a:lnTo>
                  <a:lnTo>
                    <a:pt x="38" y="190"/>
                  </a:lnTo>
                  <a:lnTo>
                    <a:pt x="23" y="159"/>
                  </a:lnTo>
                  <a:lnTo>
                    <a:pt x="45" y="152"/>
                  </a:lnTo>
                  <a:lnTo>
                    <a:pt x="113" y="144"/>
                  </a:lnTo>
                  <a:lnTo>
                    <a:pt x="144" y="122"/>
                  </a:lnTo>
                  <a:lnTo>
                    <a:pt x="136" y="99"/>
                  </a:lnTo>
                  <a:lnTo>
                    <a:pt x="151" y="91"/>
                  </a:lnTo>
                  <a:lnTo>
                    <a:pt x="144" y="84"/>
                  </a:lnTo>
                  <a:lnTo>
                    <a:pt x="136" y="91"/>
                  </a:lnTo>
                  <a:lnTo>
                    <a:pt x="136" y="84"/>
                  </a:lnTo>
                  <a:lnTo>
                    <a:pt x="181" y="15"/>
                  </a:lnTo>
                  <a:lnTo>
                    <a:pt x="257" y="0"/>
                  </a:lnTo>
                  <a:lnTo>
                    <a:pt x="272" y="76"/>
                  </a:lnTo>
                  <a:lnTo>
                    <a:pt x="295" y="137"/>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12" name="Freeform 622"/>
            <p:cNvSpPr>
              <a:spLocks/>
            </p:cNvSpPr>
            <p:nvPr/>
          </p:nvSpPr>
          <p:spPr bwMode="auto">
            <a:xfrm>
              <a:off x="3671" y="1625"/>
              <a:ext cx="303" cy="273"/>
            </a:xfrm>
            <a:custGeom>
              <a:avLst/>
              <a:gdLst>
                <a:gd name="T0" fmla="*/ 295 w 303"/>
                <a:gd name="T1" fmla="*/ 137 h 273"/>
                <a:gd name="T2" fmla="*/ 295 w 303"/>
                <a:gd name="T3" fmla="*/ 182 h 273"/>
                <a:gd name="T4" fmla="*/ 303 w 303"/>
                <a:gd name="T5" fmla="*/ 235 h 273"/>
                <a:gd name="T6" fmla="*/ 295 w 303"/>
                <a:gd name="T7" fmla="*/ 243 h 273"/>
                <a:gd name="T8" fmla="*/ 303 w 303"/>
                <a:gd name="T9" fmla="*/ 251 h 273"/>
                <a:gd name="T10" fmla="*/ 287 w 303"/>
                <a:gd name="T11" fmla="*/ 273 h 273"/>
                <a:gd name="T12" fmla="*/ 287 w 303"/>
                <a:gd name="T13" fmla="*/ 251 h 273"/>
                <a:gd name="T14" fmla="*/ 242 w 303"/>
                <a:gd name="T15" fmla="*/ 243 h 273"/>
                <a:gd name="T16" fmla="*/ 227 w 303"/>
                <a:gd name="T17" fmla="*/ 235 h 273"/>
                <a:gd name="T18" fmla="*/ 219 w 303"/>
                <a:gd name="T19" fmla="*/ 213 h 273"/>
                <a:gd name="T20" fmla="*/ 204 w 303"/>
                <a:gd name="T21" fmla="*/ 205 h 273"/>
                <a:gd name="T22" fmla="*/ 0 w 303"/>
                <a:gd name="T23" fmla="*/ 243 h 273"/>
                <a:gd name="T24" fmla="*/ 0 w 303"/>
                <a:gd name="T25" fmla="*/ 228 h 273"/>
                <a:gd name="T26" fmla="*/ 38 w 303"/>
                <a:gd name="T27" fmla="*/ 190 h 273"/>
                <a:gd name="T28" fmla="*/ 23 w 303"/>
                <a:gd name="T29" fmla="*/ 159 h 273"/>
                <a:gd name="T30" fmla="*/ 45 w 303"/>
                <a:gd name="T31" fmla="*/ 152 h 273"/>
                <a:gd name="T32" fmla="*/ 113 w 303"/>
                <a:gd name="T33" fmla="*/ 144 h 273"/>
                <a:gd name="T34" fmla="*/ 144 w 303"/>
                <a:gd name="T35" fmla="*/ 122 h 273"/>
                <a:gd name="T36" fmla="*/ 136 w 303"/>
                <a:gd name="T37" fmla="*/ 99 h 273"/>
                <a:gd name="T38" fmla="*/ 151 w 303"/>
                <a:gd name="T39" fmla="*/ 91 h 273"/>
                <a:gd name="T40" fmla="*/ 144 w 303"/>
                <a:gd name="T41" fmla="*/ 84 h 273"/>
                <a:gd name="T42" fmla="*/ 136 w 303"/>
                <a:gd name="T43" fmla="*/ 91 h 273"/>
                <a:gd name="T44" fmla="*/ 136 w 303"/>
                <a:gd name="T45" fmla="*/ 84 h 273"/>
                <a:gd name="T46" fmla="*/ 181 w 303"/>
                <a:gd name="T47" fmla="*/ 15 h 273"/>
                <a:gd name="T48" fmla="*/ 257 w 303"/>
                <a:gd name="T49" fmla="*/ 0 h 273"/>
                <a:gd name="T50" fmla="*/ 272 w 303"/>
                <a:gd name="T51" fmla="*/ 76 h 273"/>
                <a:gd name="T52" fmla="*/ 295 w 303"/>
                <a:gd name="T53" fmla="*/ 137 h 273"/>
                <a:gd name="T54" fmla="*/ 295 w 303"/>
                <a:gd name="T55" fmla="*/ 144 h 2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3" h="273">
                  <a:moveTo>
                    <a:pt x="295" y="137"/>
                  </a:moveTo>
                  <a:lnTo>
                    <a:pt x="295" y="182"/>
                  </a:lnTo>
                  <a:lnTo>
                    <a:pt x="303" y="235"/>
                  </a:lnTo>
                  <a:lnTo>
                    <a:pt x="295" y="243"/>
                  </a:lnTo>
                  <a:lnTo>
                    <a:pt x="303" y="251"/>
                  </a:lnTo>
                  <a:lnTo>
                    <a:pt x="287" y="273"/>
                  </a:lnTo>
                  <a:lnTo>
                    <a:pt x="287" y="251"/>
                  </a:lnTo>
                  <a:lnTo>
                    <a:pt x="242" y="243"/>
                  </a:lnTo>
                  <a:lnTo>
                    <a:pt x="227" y="235"/>
                  </a:lnTo>
                  <a:lnTo>
                    <a:pt x="219" y="213"/>
                  </a:lnTo>
                  <a:lnTo>
                    <a:pt x="204" y="205"/>
                  </a:lnTo>
                  <a:lnTo>
                    <a:pt x="0" y="243"/>
                  </a:lnTo>
                  <a:lnTo>
                    <a:pt x="0" y="228"/>
                  </a:lnTo>
                  <a:lnTo>
                    <a:pt x="38" y="190"/>
                  </a:lnTo>
                  <a:lnTo>
                    <a:pt x="23" y="159"/>
                  </a:lnTo>
                  <a:lnTo>
                    <a:pt x="45" y="152"/>
                  </a:lnTo>
                  <a:lnTo>
                    <a:pt x="113" y="144"/>
                  </a:lnTo>
                  <a:lnTo>
                    <a:pt x="144" y="122"/>
                  </a:lnTo>
                  <a:lnTo>
                    <a:pt x="136" y="99"/>
                  </a:lnTo>
                  <a:lnTo>
                    <a:pt x="151" y="91"/>
                  </a:lnTo>
                  <a:lnTo>
                    <a:pt x="144" y="84"/>
                  </a:lnTo>
                  <a:lnTo>
                    <a:pt x="136" y="91"/>
                  </a:lnTo>
                  <a:lnTo>
                    <a:pt x="136" y="84"/>
                  </a:lnTo>
                  <a:lnTo>
                    <a:pt x="181" y="15"/>
                  </a:lnTo>
                  <a:lnTo>
                    <a:pt x="257" y="0"/>
                  </a:lnTo>
                  <a:lnTo>
                    <a:pt x="272" y="76"/>
                  </a:lnTo>
                  <a:lnTo>
                    <a:pt x="295" y="137"/>
                  </a:lnTo>
                  <a:lnTo>
                    <a:pt x="295" y="14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13" name="Freeform 623"/>
            <p:cNvSpPr>
              <a:spLocks/>
            </p:cNvSpPr>
            <p:nvPr/>
          </p:nvSpPr>
          <p:spPr bwMode="auto">
            <a:xfrm>
              <a:off x="3512" y="2179"/>
              <a:ext cx="431" cy="197"/>
            </a:xfrm>
            <a:custGeom>
              <a:avLst/>
              <a:gdLst>
                <a:gd name="T0" fmla="*/ 416 w 431"/>
                <a:gd name="T1" fmla="*/ 61 h 197"/>
                <a:gd name="T2" fmla="*/ 378 w 431"/>
                <a:gd name="T3" fmla="*/ 53 h 197"/>
                <a:gd name="T4" fmla="*/ 386 w 431"/>
                <a:gd name="T5" fmla="*/ 38 h 197"/>
                <a:gd name="T6" fmla="*/ 386 w 431"/>
                <a:gd name="T7" fmla="*/ 30 h 197"/>
                <a:gd name="T8" fmla="*/ 401 w 431"/>
                <a:gd name="T9" fmla="*/ 23 h 197"/>
                <a:gd name="T10" fmla="*/ 409 w 431"/>
                <a:gd name="T11" fmla="*/ 15 h 197"/>
                <a:gd name="T12" fmla="*/ 409 w 431"/>
                <a:gd name="T13" fmla="*/ 0 h 197"/>
                <a:gd name="T14" fmla="*/ 121 w 431"/>
                <a:gd name="T15" fmla="*/ 53 h 197"/>
                <a:gd name="T16" fmla="*/ 106 w 431"/>
                <a:gd name="T17" fmla="*/ 83 h 197"/>
                <a:gd name="T18" fmla="*/ 76 w 431"/>
                <a:gd name="T19" fmla="*/ 91 h 197"/>
                <a:gd name="T20" fmla="*/ 23 w 431"/>
                <a:gd name="T21" fmla="*/ 137 h 197"/>
                <a:gd name="T22" fmla="*/ 0 w 431"/>
                <a:gd name="T23" fmla="*/ 152 h 197"/>
                <a:gd name="T24" fmla="*/ 60 w 431"/>
                <a:gd name="T25" fmla="*/ 159 h 197"/>
                <a:gd name="T26" fmla="*/ 166 w 431"/>
                <a:gd name="T27" fmla="*/ 137 h 197"/>
                <a:gd name="T28" fmla="*/ 242 w 431"/>
                <a:gd name="T29" fmla="*/ 144 h 197"/>
                <a:gd name="T30" fmla="*/ 340 w 431"/>
                <a:gd name="T31" fmla="*/ 190 h 197"/>
                <a:gd name="T32" fmla="*/ 340 w 431"/>
                <a:gd name="T33" fmla="*/ 182 h 197"/>
                <a:gd name="T34" fmla="*/ 363 w 431"/>
                <a:gd name="T35" fmla="*/ 144 h 197"/>
                <a:gd name="T36" fmla="*/ 363 w 431"/>
                <a:gd name="T37" fmla="*/ 144 h 197"/>
                <a:gd name="T38" fmla="*/ 393 w 431"/>
                <a:gd name="T39" fmla="*/ 121 h 197"/>
                <a:gd name="T40" fmla="*/ 401 w 431"/>
                <a:gd name="T41" fmla="*/ 121 h 197"/>
                <a:gd name="T42" fmla="*/ 409 w 431"/>
                <a:gd name="T43" fmla="*/ 121 h 197"/>
                <a:gd name="T44" fmla="*/ 416 w 431"/>
                <a:gd name="T45" fmla="*/ 99 h 197"/>
                <a:gd name="T46" fmla="*/ 401 w 431"/>
                <a:gd name="T47" fmla="*/ 99 h 197"/>
                <a:gd name="T48" fmla="*/ 393 w 431"/>
                <a:gd name="T49" fmla="*/ 106 h 197"/>
                <a:gd name="T50" fmla="*/ 371 w 431"/>
                <a:gd name="T51" fmla="*/ 99 h 197"/>
                <a:gd name="T52" fmla="*/ 401 w 431"/>
                <a:gd name="T53" fmla="*/ 83 h 197"/>
                <a:gd name="T54" fmla="*/ 386 w 431"/>
                <a:gd name="T55" fmla="*/ 83 h 197"/>
                <a:gd name="T56" fmla="*/ 363 w 431"/>
                <a:gd name="T57" fmla="*/ 76 h 197"/>
                <a:gd name="T58" fmla="*/ 386 w 431"/>
                <a:gd name="T59" fmla="*/ 76 h 197"/>
                <a:gd name="T60" fmla="*/ 393 w 431"/>
                <a:gd name="T61" fmla="*/ 76 h 197"/>
                <a:gd name="T62" fmla="*/ 431 w 431"/>
                <a:gd name="T63" fmla="*/ 61 h 1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31" h="197">
                  <a:moveTo>
                    <a:pt x="424" y="38"/>
                  </a:moveTo>
                  <a:lnTo>
                    <a:pt x="416" y="61"/>
                  </a:lnTo>
                  <a:lnTo>
                    <a:pt x="416" y="38"/>
                  </a:lnTo>
                  <a:lnTo>
                    <a:pt x="378" y="53"/>
                  </a:lnTo>
                  <a:lnTo>
                    <a:pt x="378" y="23"/>
                  </a:lnTo>
                  <a:lnTo>
                    <a:pt x="386" y="38"/>
                  </a:lnTo>
                  <a:lnTo>
                    <a:pt x="401" y="30"/>
                  </a:lnTo>
                  <a:lnTo>
                    <a:pt x="386" y="30"/>
                  </a:lnTo>
                  <a:lnTo>
                    <a:pt x="409" y="30"/>
                  </a:lnTo>
                  <a:lnTo>
                    <a:pt x="401" y="23"/>
                  </a:lnTo>
                  <a:lnTo>
                    <a:pt x="416" y="23"/>
                  </a:lnTo>
                  <a:lnTo>
                    <a:pt x="409" y="15"/>
                  </a:lnTo>
                  <a:lnTo>
                    <a:pt x="424" y="30"/>
                  </a:lnTo>
                  <a:lnTo>
                    <a:pt x="409" y="0"/>
                  </a:lnTo>
                  <a:lnTo>
                    <a:pt x="401" y="0"/>
                  </a:lnTo>
                  <a:lnTo>
                    <a:pt x="121" y="53"/>
                  </a:lnTo>
                  <a:lnTo>
                    <a:pt x="121" y="68"/>
                  </a:lnTo>
                  <a:lnTo>
                    <a:pt x="106" y="83"/>
                  </a:lnTo>
                  <a:lnTo>
                    <a:pt x="83" y="99"/>
                  </a:lnTo>
                  <a:lnTo>
                    <a:pt x="76" y="91"/>
                  </a:lnTo>
                  <a:lnTo>
                    <a:pt x="60" y="114"/>
                  </a:lnTo>
                  <a:lnTo>
                    <a:pt x="23" y="137"/>
                  </a:lnTo>
                  <a:lnTo>
                    <a:pt x="15" y="152"/>
                  </a:lnTo>
                  <a:lnTo>
                    <a:pt x="0" y="152"/>
                  </a:lnTo>
                  <a:lnTo>
                    <a:pt x="0" y="167"/>
                  </a:lnTo>
                  <a:lnTo>
                    <a:pt x="60" y="159"/>
                  </a:lnTo>
                  <a:lnTo>
                    <a:pt x="98" y="144"/>
                  </a:lnTo>
                  <a:lnTo>
                    <a:pt x="166" y="137"/>
                  </a:lnTo>
                  <a:lnTo>
                    <a:pt x="182" y="152"/>
                  </a:lnTo>
                  <a:lnTo>
                    <a:pt x="242" y="144"/>
                  </a:lnTo>
                  <a:lnTo>
                    <a:pt x="310" y="197"/>
                  </a:lnTo>
                  <a:lnTo>
                    <a:pt x="340" y="190"/>
                  </a:lnTo>
                  <a:lnTo>
                    <a:pt x="340" y="167"/>
                  </a:lnTo>
                  <a:lnTo>
                    <a:pt x="340" y="182"/>
                  </a:lnTo>
                  <a:lnTo>
                    <a:pt x="348" y="152"/>
                  </a:lnTo>
                  <a:lnTo>
                    <a:pt x="363" y="144"/>
                  </a:lnTo>
                  <a:lnTo>
                    <a:pt x="356" y="129"/>
                  </a:lnTo>
                  <a:lnTo>
                    <a:pt x="363" y="144"/>
                  </a:lnTo>
                  <a:lnTo>
                    <a:pt x="371" y="129"/>
                  </a:lnTo>
                  <a:lnTo>
                    <a:pt x="393" y="121"/>
                  </a:lnTo>
                  <a:lnTo>
                    <a:pt x="393" y="114"/>
                  </a:lnTo>
                  <a:lnTo>
                    <a:pt x="401" y="121"/>
                  </a:lnTo>
                  <a:lnTo>
                    <a:pt x="401" y="114"/>
                  </a:lnTo>
                  <a:lnTo>
                    <a:pt x="409" y="121"/>
                  </a:lnTo>
                  <a:lnTo>
                    <a:pt x="416" y="106"/>
                  </a:lnTo>
                  <a:lnTo>
                    <a:pt x="416" y="99"/>
                  </a:lnTo>
                  <a:lnTo>
                    <a:pt x="409" y="106"/>
                  </a:lnTo>
                  <a:lnTo>
                    <a:pt x="401" y="99"/>
                  </a:lnTo>
                  <a:lnTo>
                    <a:pt x="401" y="114"/>
                  </a:lnTo>
                  <a:lnTo>
                    <a:pt x="393" y="106"/>
                  </a:lnTo>
                  <a:lnTo>
                    <a:pt x="378" y="114"/>
                  </a:lnTo>
                  <a:lnTo>
                    <a:pt x="371" y="99"/>
                  </a:lnTo>
                  <a:lnTo>
                    <a:pt x="386" y="106"/>
                  </a:lnTo>
                  <a:lnTo>
                    <a:pt x="401" y="83"/>
                  </a:lnTo>
                  <a:lnTo>
                    <a:pt x="386" y="91"/>
                  </a:lnTo>
                  <a:lnTo>
                    <a:pt x="386" y="83"/>
                  </a:lnTo>
                  <a:lnTo>
                    <a:pt x="371" y="83"/>
                  </a:lnTo>
                  <a:lnTo>
                    <a:pt x="363" y="76"/>
                  </a:lnTo>
                  <a:lnTo>
                    <a:pt x="393" y="83"/>
                  </a:lnTo>
                  <a:lnTo>
                    <a:pt x="386" y="76"/>
                  </a:lnTo>
                  <a:lnTo>
                    <a:pt x="393" y="68"/>
                  </a:lnTo>
                  <a:lnTo>
                    <a:pt x="393" y="76"/>
                  </a:lnTo>
                  <a:lnTo>
                    <a:pt x="416" y="83"/>
                  </a:lnTo>
                  <a:lnTo>
                    <a:pt x="431" y="61"/>
                  </a:lnTo>
                  <a:lnTo>
                    <a:pt x="424" y="38"/>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14" name="Freeform 624"/>
            <p:cNvSpPr>
              <a:spLocks/>
            </p:cNvSpPr>
            <p:nvPr/>
          </p:nvSpPr>
          <p:spPr bwMode="auto">
            <a:xfrm>
              <a:off x="3512" y="2179"/>
              <a:ext cx="431" cy="197"/>
            </a:xfrm>
            <a:custGeom>
              <a:avLst/>
              <a:gdLst>
                <a:gd name="T0" fmla="*/ 416 w 431"/>
                <a:gd name="T1" fmla="*/ 61 h 197"/>
                <a:gd name="T2" fmla="*/ 378 w 431"/>
                <a:gd name="T3" fmla="*/ 53 h 197"/>
                <a:gd name="T4" fmla="*/ 386 w 431"/>
                <a:gd name="T5" fmla="*/ 38 h 197"/>
                <a:gd name="T6" fmla="*/ 386 w 431"/>
                <a:gd name="T7" fmla="*/ 30 h 197"/>
                <a:gd name="T8" fmla="*/ 401 w 431"/>
                <a:gd name="T9" fmla="*/ 23 h 197"/>
                <a:gd name="T10" fmla="*/ 409 w 431"/>
                <a:gd name="T11" fmla="*/ 15 h 197"/>
                <a:gd name="T12" fmla="*/ 409 w 431"/>
                <a:gd name="T13" fmla="*/ 0 h 197"/>
                <a:gd name="T14" fmla="*/ 121 w 431"/>
                <a:gd name="T15" fmla="*/ 53 h 197"/>
                <a:gd name="T16" fmla="*/ 106 w 431"/>
                <a:gd name="T17" fmla="*/ 83 h 197"/>
                <a:gd name="T18" fmla="*/ 76 w 431"/>
                <a:gd name="T19" fmla="*/ 91 h 197"/>
                <a:gd name="T20" fmla="*/ 23 w 431"/>
                <a:gd name="T21" fmla="*/ 137 h 197"/>
                <a:gd name="T22" fmla="*/ 0 w 431"/>
                <a:gd name="T23" fmla="*/ 152 h 197"/>
                <a:gd name="T24" fmla="*/ 60 w 431"/>
                <a:gd name="T25" fmla="*/ 159 h 197"/>
                <a:gd name="T26" fmla="*/ 166 w 431"/>
                <a:gd name="T27" fmla="*/ 137 h 197"/>
                <a:gd name="T28" fmla="*/ 242 w 431"/>
                <a:gd name="T29" fmla="*/ 144 h 197"/>
                <a:gd name="T30" fmla="*/ 340 w 431"/>
                <a:gd name="T31" fmla="*/ 190 h 197"/>
                <a:gd name="T32" fmla="*/ 340 w 431"/>
                <a:gd name="T33" fmla="*/ 182 h 197"/>
                <a:gd name="T34" fmla="*/ 363 w 431"/>
                <a:gd name="T35" fmla="*/ 144 h 197"/>
                <a:gd name="T36" fmla="*/ 363 w 431"/>
                <a:gd name="T37" fmla="*/ 144 h 197"/>
                <a:gd name="T38" fmla="*/ 393 w 431"/>
                <a:gd name="T39" fmla="*/ 121 h 197"/>
                <a:gd name="T40" fmla="*/ 401 w 431"/>
                <a:gd name="T41" fmla="*/ 121 h 197"/>
                <a:gd name="T42" fmla="*/ 409 w 431"/>
                <a:gd name="T43" fmla="*/ 121 h 197"/>
                <a:gd name="T44" fmla="*/ 416 w 431"/>
                <a:gd name="T45" fmla="*/ 99 h 197"/>
                <a:gd name="T46" fmla="*/ 401 w 431"/>
                <a:gd name="T47" fmla="*/ 99 h 197"/>
                <a:gd name="T48" fmla="*/ 393 w 431"/>
                <a:gd name="T49" fmla="*/ 106 h 197"/>
                <a:gd name="T50" fmla="*/ 371 w 431"/>
                <a:gd name="T51" fmla="*/ 99 h 197"/>
                <a:gd name="T52" fmla="*/ 401 w 431"/>
                <a:gd name="T53" fmla="*/ 83 h 197"/>
                <a:gd name="T54" fmla="*/ 386 w 431"/>
                <a:gd name="T55" fmla="*/ 83 h 197"/>
                <a:gd name="T56" fmla="*/ 363 w 431"/>
                <a:gd name="T57" fmla="*/ 76 h 197"/>
                <a:gd name="T58" fmla="*/ 386 w 431"/>
                <a:gd name="T59" fmla="*/ 76 h 197"/>
                <a:gd name="T60" fmla="*/ 393 w 431"/>
                <a:gd name="T61" fmla="*/ 76 h 197"/>
                <a:gd name="T62" fmla="*/ 431 w 431"/>
                <a:gd name="T63" fmla="*/ 61 h 197"/>
                <a:gd name="T64" fmla="*/ 424 w 431"/>
                <a:gd name="T65" fmla="*/ 45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31" h="197">
                  <a:moveTo>
                    <a:pt x="424" y="38"/>
                  </a:moveTo>
                  <a:lnTo>
                    <a:pt x="416" y="61"/>
                  </a:lnTo>
                  <a:lnTo>
                    <a:pt x="416" y="38"/>
                  </a:lnTo>
                  <a:lnTo>
                    <a:pt x="378" y="53"/>
                  </a:lnTo>
                  <a:lnTo>
                    <a:pt x="378" y="23"/>
                  </a:lnTo>
                  <a:lnTo>
                    <a:pt x="386" y="38"/>
                  </a:lnTo>
                  <a:lnTo>
                    <a:pt x="401" y="30"/>
                  </a:lnTo>
                  <a:lnTo>
                    <a:pt x="386" y="30"/>
                  </a:lnTo>
                  <a:lnTo>
                    <a:pt x="409" y="30"/>
                  </a:lnTo>
                  <a:lnTo>
                    <a:pt x="401" y="23"/>
                  </a:lnTo>
                  <a:lnTo>
                    <a:pt x="416" y="23"/>
                  </a:lnTo>
                  <a:lnTo>
                    <a:pt x="409" y="15"/>
                  </a:lnTo>
                  <a:lnTo>
                    <a:pt x="424" y="30"/>
                  </a:lnTo>
                  <a:lnTo>
                    <a:pt x="409" y="0"/>
                  </a:lnTo>
                  <a:lnTo>
                    <a:pt x="401" y="0"/>
                  </a:lnTo>
                  <a:lnTo>
                    <a:pt x="121" y="53"/>
                  </a:lnTo>
                  <a:lnTo>
                    <a:pt x="121" y="68"/>
                  </a:lnTo>
                  <a:lnTo>
                    <a:pt x="106" y="83"/>
                  </a:lnTo>
                  <a:lnTo>
                    <a:pt x="83" y="99"/>
                  </a:lnTo>
                  <a:lnTo>
                    <a:pt x="76" y="91"/>
                  </a:lnTo>
                  <a:lnTo>
                    <a:pt x="60" y="114"/>
                  </a:lnTo>
                  <a:lnTo>
                    <a:pt x="23" y="137"/>
                  </a:lnTo>
                  <a:lnTo>
                    <a:pt x="15" y="152"/>
                  </a:lnTo>
                  <a:lnTo>
                    <a:pt x="0" y="152"/>
                  </a:lnTo>
                  <a:lnTo>
                    <a:pt x="0" y="167"/>
                  </a:lnTo>
                  <a:lnTo>
                    <a:pt x="60" y="159"/>
                  </a:lnTo>
                  <a:lnTo>
                    <a:pt x="98" y="144"/>
                  </a:lnTo>
                  <a:lnTo>
                    <a:pt x="166" y="137"/>
                  </a:lnTo>
                  <a:lnTo>
                    <a:pt x="182" y="152"/>
                  </a:lnTo>
                  <a:lnTo>
                    <a:pt x="242" y="144"/>
                  </a:lnTo>
                  <a:lnTo>
                    <a:pt x="310" y="197"/>
                  </a:lnTo>
                  <a:lnTo>
                    <a:pt x="340" y="190"/>
                  </a:lnTo>
                  <a:lnTo>
                    <a:pt x="340" y="167"/>
                  </a:lnTo>
                  <a:lnTo>
                    <a:pt x="340" y="182"/>
                  </a:lnTo>
                  <a:lnTo>
                    <a:pt x="348" y="152"/>
                  </a:lnTo>
                  <a:lnTo>
                    <a:pt x="363" y="144"/>
                  </a:lnTo>
                  <a:lnTo>
                    <a:pt x="356" y="129"/>
                  </a:lnTo>
                  <a:lnTo>
                    <a:pt x="363" y="144"/>
                  </a:lnTo>
                  <a:lnTo>
                    <a:pt x="371" y="129"/>
                  </a:lnTo>
                  <a:lnTo>
                    <a:pt x="393" y="121"/>
                  </a:lnTo>
                  <a:lnTo>
                    <a:pt x="393" y="114"/>
                  </a:lnTo>
                  <a:lnTo>
                    <a:pt x="401" y="121"/>
                  </a:lnTo>
                  <a:lnTo>
                    <a:pt x="401" y="114"/>
                  </a:lnTo>
                  <a:lnTo>
                    <a:pt x="409" y="121"/>
                  </a:lnTo>
                  <a:lnTo>
                    <a:pt x="416" y="106"/>
                  </a:lnTo>
                  <a:lnTo>
                    <a:pt x="416" y="99"/>
                  </a:lnTo>
                  <a:lnTo>
                    <a:pt x="409" y="106"/>
                  </a:lnTo>
                  <a:lnTo>
                    <a:pt x="401" y="99"/>
                  </a:lnTo>
                  <a:lnTo>
                    <a:pt x="401" y="114"/>
                  </a:lnTo>
                  <a:lnTo>
                    <a:pt x="393" y="106"/>
                  </a:lnTo>
                  <a:lnTo>
                    <a:pt x="378" y="114"/>
                  </a:lnTo>
                  <a:lnTo>
                    <a:pt x="371" y="99"/>
                  </a:lnTo>
                  <a:lnTo>
                    <a:pt x="386" y="106"/>
                  </a:lnTo>
                  <a:lnTo>
                    <a:pt x="401" y="83"/>
                  </a:lnTo>
                  <a:lnTo>
                    <a:pt x="386" y="91"/>
                  </a:lnTo>
                  <a:lnTo>
                    <a:pt x="386" y="83"/>
                  </a:lnTo>
                  <a:lnTo>
                    <a:pt x="371" y="83"/>
                  </a:lnTo>
                  <a:lnTo>
                    <a:pt x="363" y="76"/>
                  </a:lnTo>
                  <a:lnTo>
                    <a:pt x="393" y="83"/>
                  </a:lnTo>
                  <a:lnTo>
                    <a:pt x="386" y="76"/>
                  </a:lnTo>
                  <a:lnTo>
                    <a:pt x="393" y="68"/>
                  </a:lnTo>
                  <a:lnTo>
                    <a:pt x="393" y="76"/>
                  </a:lnTo>
                  <a:lnTo>
                    <a:pt x="416" y="83"/>
                  </a:lnTo>
                  <a:lnTo>
                    <a:pt x="431" y="61"/>
                  </a:lnTo>
                  <a:lnTo>
                    <a:pt x="424" y="38"/>
                  </a:lnTo>
                  <a:lnTo>
                    <a:pt x="424" y="4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15" name="Line 625"/>
            <p:cNvSpPr>
              <a:spLocks noChangeShapeType="1"/>
            </p:cNvSpPr>
            <p:nvPr/>
          </p:nvSpPr>
          <p:spPr bwMode="auto">
            <a:xfrm>
              <a:off x="3928" y="2179"/>
              <a:ext cx="8" cy="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16" name="Freeform 626"/>
            <p:cNvSpPr>
              <a:spLocks/>
            </p:cNvSpPr>
            <p:nvPr/>
          </p:nvSpPr>
          <p:spPr bwMode="auto">
            <a:xfrm>
              <a:off x="2551" y="1473"/>
              <a:ext cx="333" cy="213"/>
            </a:xfrm>
            <a:custGeom>
              <a:avLst/>
              <a:gdLst>
                <a:gd name="T0" fmla="*/ 333 w 333"/>
                <a:gd name="T1" fmla="*/ 213 h 213"/>
                <a:gd name="T2" fmla="*/ 0 w 333"/>
                <a:gd name="T3" fmla="*/ 198 h 213"/>
                <a:gd name="T4" fmla="*/ 15 w 333"/>
                <a:gd name="T5" fmla="*/ 0 h 213"/>
                <a:gd name="T6" fmla="*/ 302 w 333"/>
                <a:gd name="T7" fmla="*/ 16 h 213"/>
                <a:gd name="T8" fmla="*/ 333 w 333"/>
                <a:gd name="T9" fmla="*/ 213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 h="213">
                  <a:moveTo>
                    <a:pt x="333" y="213"/>
                  </a:moveTo>
                  <a:lnTo>
                    <a:pt x="0" y="198"/>
                  </a:lnTo>
                  <a:lnTo>
                    <a:pt x="15" y="0"/>
                  </a:lnTo>
                  <a:lnTo>
                    <a:pt x="302" y="16"/>
                  </a:lnTo>
                  <a:lnTo>
                    <a:pt x="333" y="213"/>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17" name="Freeform 627"/>
            <p:cNvSpPr>
              <a:spLocks/>
            </p:cNvSpPr>
            <p:nvPr/>
          </p:nvSpPr>
          <p:spPr bwMode="auto">
            <a:xfrm>
              <a:off x="2551" y="1473"/>
              <a:ext cx="333" cy="220"/>
            </a:xfrm>
            <a:custGeom>
              <a:avLst/>
              <a:gdLst>
                <a:gd name="T0" fmla="*/ 333 w 333"/>
                <a:gd name="T1" fmla="*/ 213 h 220"/>
                <a:gd name="T2" fmla="*/ 0 w 333"/>
                <a:gd name="T3" fmla="*/ 198 h 220"/>
                <a:gd name="T4" fmla="*/ 15 w 333"/>
                <a:gd name="T5" fmla="*/ 0 h 220"/>
                <a:gd name="T6" fmla="*/ 302 w 333"/>
                <a:gd name="T7" fmla="*/ 16 h 220"/>
                <a:gd name="T8" fmla="*/ 333 w 333"/>
                <a:gd name="T9" fmla="*/ 213 h 220"/>
                <a:gd name="T10" fmla="*/ 333 w 333"/>
                <a:gd name="T11" fmla="*/ 220 h 2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3" h="220">
                  <a:moveTo>
                    <a:pt x="333" y="213"/>
                  </a:moveTo>
                  <a:lnTo>
                    <a:pt x="0" y="198"/>
                  </a:lnTo>
                  <a:lnTo>
                    <a:pt x="15" y="0"/>
                  </a:lnTo>
                  <a:lnTo>
                    <a:pt x="302" y="16"/>
                  </a:lnTo>
                  <a:lnTo>
                    <a:pt x="333" y="213"/>
                  </a:lnTo>
                  <a:lnTo>
                    <a:pt x="333" y="22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18" name="Freeform 628"/>
            <p:cNvSpPr>
              <a:spLocks/>
            </p:cNvSpPr>
            <p:nvPr/>
          </p:nvSpPr>
          <p:spPr bwMode="auto">
            <a:xfrm>
              <a:off x="3436" y="1876"/>
              <a:ext cx="212" cy="242"/>
            </a:xfrm>
            <a:custGeom>
              <a:avLst/>
              <a:gdLst>
                <a:gd name="T0" fmla="*/ 205 w 212"/>
                <a:gd name="T1" fmla="*/ 0 h 242"/>
                <a:gd name="T2" fmla="*/ 152 w 212"/>
                <a:gd name="T3" fmla="*/ 45 h 242"/>
                <a:gd name="T4" fmla="*/ 114 w 212"/>
                <a:gd name="T5" fmla="*/ 53 h 242"/>
                <a:gd name="T6" fmla="*/ 91 w 212"/>
                <a:gd name="T7" fmla="*/ 53 h 242"/>
                <a:gd name="T8" fmla="*/ 106 w 212"/>
                <a:gd name="T9" fmla="*/ 45 h 242"/>
                <a:gd name="T10" fmla="*/ 91 w 212"/>
                <a:gd name="T11" fmla="*/ 45 h 242"/>
                <a:gd name="T12" fmla="*/ 68 w 212"/>
                <a:gd name="T13" fmla="*/ 37 h 242"/>
                <a:gd name="T14" fmla="*/ 0 w 212"/>
                <a:gd name="T15" fmla="*/ 45 h 242"/>
                <a:gd name="T16" fmla="*/ 23 w 212"/>
                <a:gd name="T17" fmla="*/ 212 h 242"/>
                <a:gd name="T18" fmla="*/ 38 w 212"/>
                <a:gd name="T19" fmla="*/ 212 h 242"/>
                <a:gd name="T20" fmla="*/ 53 w 212"/>
                <a:gd name="T21" fmla="*/ 227 h 242"/>
                <a:gd name="T22" fmla="*/ 83 w 212"/>
                <a:gd name="T23" fmla="*/ 235 h 242"/>
                <a:gd name="T24" fmla="*/ 99 w 212"/>
                <a:gd name="T25" fmla="*/ 235 h 242"/>
                <a:gd name="T26" fmla="*/ 121 w 212"/>
                <a:gd name="T27" fmla="*/ 227 h 242"/>
                <a:gd name="T28" fmla="*/ 136 w 212"/>
                <a:gd name="T29" fmla="*/ 242 h 242"/>
                <a:gd name="T30" fmla="*/ 152 w 212"/>
                <a:gd name="T31" fmla="*/ 227 h 242"/>
                <a:gd name="T32" fmla="*/ 159 w 212"/>
                <a:gd name="T33" fmla="*/ 197 h 242"/>
                <a:gd name="T34" fmla="*/ 174 w 212"/>
                <a:gd name="T35" fmla="*/ 204 h 242"/>
                <a:gd name="T36" fmla="*/ 174 w 212"/>
                <a:gd name="T37" fmla="*/ 182 h 242"/>
                <a:gd name="T38" fmla="*/ 205 w 212"/>
                <a:gd name="T39" fmla="*/ 151 h 242"/>
                <a:gd name="T40" fmla="*/ 212 w 212"/>
                <a:gd name="T41" fmla="*/ 106 h 242"/>
                <a:gd name="T42" fmla="*/ 212 w 212"/>
                <a:gd name="T43" fmla="*/ 91 h 242"/>
                <a:gd name="T44" fmla="*/ 205 w 212"/>
                <a:gd name="T45" fmla="*/ 0 h 2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2" h="242">
                  <a:moveTo>
                    <a:pt x="205" y="0"/>
                  </a:moveTo>
                  <a:lnTo>
                    <a:pt x="152" y="45"/>
                  </a:lnTo>
                  <a:lnTo>
                    <a:pt x="114" y="53"/>
                  </a:lnTo>
                  <a:lnTo>
                    <a:pt x="91" y="53"/>
                  </a:lnTo>
                  <a:lnTo>
                    <a:pt x="106" y="45"/>
                  </a:lnTo>
                  <a:lnTo>
                    <a:pt x="91" y="45"/>
                  </a:lnTo>
                  <a:lnTo>
                    <a:pt x="68" y="37"/>
                  </a:lnTo>
                  <a:lnTo>
                    <a:pt x="0" y="45"/>
                  </a:lnTo>
                  <a:lnTo>
                    <a:pt x="23" y="212"/>
                  </a:lnTo>
                  <a:lnTo>
                    <a:pt x="38" y="212"/>
                  </a:lnTo>
                  <a:lnTo>
                    <a:pt x="53" y="227"/>
                  </a:lnTo>
                  <a:lnTo>
                    <a:pt x="83" y="235"/>
                  </a:lnTo>
                  <a:lnTo>
                    <a:pt x="99" y="235"/>
                  </a:lnTo>
                  <a:lnTo>
                    <a:pt x="121" y="227"/>
                  </a:lnTo>
                  <a:lnTo>
                    <a:pt x="136" y="242"/>
                  </a:lnTo>
                  <a:lnTo>
                    <a:pt x="152" y="227"/>
                  </a:lnTo>
                  <a:lnTo>
                    <a:pt x="159" y="197"/>
                  </a:lnTo>
                  <a:lnTo>
                    <a:pt x="174" y="204"/>
                  </a:lnTo>
                  <a:lnTo>
                    <a:pt x="174" y="182"/>
                  </a:lnTo>
                  <a:lnTo>
                    <a:pt x="205" y="151"/>
                  </a:lnTo>
                  <a:lnTo>
                    <a:pt x="212" y="106"/>
                  </a:lnTo>
                  <a:lnTo>
                    <a:pt x="212" y="91"/>
                  </a:lnTo>
                  <a:lnTo>
                    <a:pt x="205" y="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19" name="Freeform 629"/>
            <p:cNvSpPr>
              <a:spLocks/>
            </p:cNvSpPr>
            <p:nvPr/>
          </p:nvSpPr>
          <p:spPr bwMode="auto">
            <a:xfrm>
              <a:off x="3436" y="1876"/>
              <a:ext cx="212" cy="242"/>
            </a:xfrm>
            <a:custGeom>
              <a:avLst/>
              <a:gdLst>
                <a:gd name="T0" fmla="*/ 205 w 212"/>
                <a:gd name="T1" fmla="*/ 0 h 242"/>
                <a:gd name="T2" fmla="*/ 152 w 212"/>
                <a:gd name="T3" fmla="*/ 45 h 242"/>
                <a:gd name="T4" fmla="*/ 114 w 212"/>
                <a:gd name="T5" fmla="*/ 53 h 242"/>
                <a:gd name="T6" fmla="*/ 91 w 212"/>
                <a:gd name="T7" fmla="*/ 53 h 242"/>
                <a:gd name="T8" fmla="*/ 106 w 212"/>
                <a:gd name="T9" fmla="*/ 45 h 242"/>
                <a:gd name="T10" fmla="*/ 91 w 212"/>
                <a:gd name="T11" fmla="*/ 45 h 242"/>
                <a:gd name="T12" fmla="*/ 68 w 212"/>
                <a:gd name="T13" fmla="*/ 37 h 242"/>
                <a:gd name="T14" fmla="*/ 0 w 212"/>
                <a:gd name="T15" fmla="*/ 45 h 242"/>
                <a:gd name="T16" fmla="*/ 23 w 212"/>
                <a:gd name="T17" fmla="*/ 212 h 242"/>
                <a:gd name="T18" fmla="*/ 38 w 212"/>
                <a:gd name="T19" fmla="*/ 212 h 242"/>
                <a:gd name="T20" fmla="*/ 53 w 212"/>
                <a:gd name="T21" fmla="*/ 227 h 242"/>
                <a:gd name="T22" fmla="*/ 83 w 212"/>
                <a:gd name="T23" fmla="*/ 235 h 242"/>
                <a:gd name="T24" fmla="*/ 99 w 212"/>
                <a:gd name="T25" fmla="*/ 235 h 242"/>
                <a:gd name="T26" fmla="*/ 121 w 212"/>
                <a:gd name="T27" fmla="*/ 227 h 242"/>
                <a:gd name="T28" fmla="*/ 136 w 212"/>
                <a:gd name="T29" fmla="*/ 242 h 242"/>
                <a:gd name="T30" fmla="*/ 152 w 212"/>
                <a:gd name="T31" fmla="*/ 227 h 242"/>
                <a:gd name="T32" fmla="*/ 159 w 212"/>
                <a:gd name="T33" fmla="*/ 197 h 242"/>
                <a:gd name="T34" fmla="*/ 174 w 212"/>
                <a:gd name="T35" fmla="*/ 204 h 242"/>
                <a:gd name="T36" fmla="*/ 174 w 212"/>
                <a:gd name="T37" fmla="*/ 182 h 242"/>
                <a:gd name="T38" fmla="*/ 205 w 212"/>
                <a:gd name="T39" fmla="*/ 151 h 242"/>
                <a:gd name="T40" fmla="*/ 212 w 212"/>
                <a:gd name="T41" fmla="*/ 106 h 242"/>
                <a:gd name="T42" fmla="*/ 212 w 212"/>
                <a:gd name="T43" fmla="*/ 91 h 242"/>
                <a:gd name="T44" fmla="*/ 205 w 212"/>
                <a:gd name="T45" fmla="*/ 0 h 242"/>
                <a:gd name="T46" fmla="*/ 205 w 212"/>
                <a:gd name="T47" fmla="*/ 7 h 2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242">
                  <a:moveTo>
                    <a:pt x="205" y="0"/>
                  </a:moveTo>
                  <a:lnTo>
                    <a:pt x="152" y="45"/>
                  </a:lnTo>
                  <a:lnTo>
                    <a:pt x="114" y="53"/>
                  </a:lnTo>
                  <a:lnTo>
                    <a:pt x="91" y="53"/>
                  </a:lnTo>
                  <a:lnTo>
                    <a:pt x="106" y="45"/>
                  </a:lnTo>
                  <a:lnTo>
                    <a:pt x="91" y="45"/>
                  </a:lnTo>
                  <a:lnTo>
                    <a:pt x="68" y="37"/>
                  </a:lnTo>
                  <a:lnTo>
                    <a:pt x="0" y="45"/>
                  </a:lnTo>
                  <a:lnTo>
                    <a:pt x="23" y="212"/>
                  </a:lnTo>
                  <a:lnTo>
                    <a:pt x="38" y="212"/>
                  </a:lnTo>
                  <a:lnTo>
                    <a:pt x="53" y="227"/>
                  </a:lnTo>
                  <a:lnTo>
                    <a:pt x="83" y="235"/>
                  </a:lnTo>
                  <a:lnTo>
                    <a:pt x="99" y="235"/>
                  </a:lnTo>
                  <a:lnTo>
                    <a:pt x="121" y="227"/>
                  </a:lnTo>
                  <a:lnTo>
                    <a:pt x="136" y="242"/>
                  </a:lnTo>
                  <a:lnTo>
                    <a:pt x="152" y="227"/>
                  </a:lnTo>
                  <a:lnTo>
                    <a:pt x="159" y="197"/>
                  </a:lnTo>
                  <a:lnTo>
                    <a:pt x="174" y="204"/>
                  </a:lnTo>
                  <a:lnTo>
                    <a:pt x="174" y="182"/>
                  </a:lnTo>
                  <a:lnTo>
                    <a:pt x="205" y="151"/>
                  </a:lnTo>
                  <a:lnTo>
                    <a:pt x="212" y="106"/>
                  </a:lnTo>
                  <a:lnTo>
                    <a:pt x="212" y="91"/>
                  </a:lnTo>
                  <a:lnTo>
                    <a:pt x="205" y="0"/>
                  </a:lnTo>
                  <a:lnTo>
                    <a:pt x="205" y="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20" name="Freeform 630"/>
            <p:cNvSpPr>
              <a:spLocks/>
            </p:cNvSpPr>
            <p:nvPr/>
          </p:nvSpPr>
          <p:spPr bwMode="auto">
            <a:xfrm>
              <a:off x="2551" y="2240"/>
              <a:ext cx="439" cy="227"/>
            </a:xfrm>
            <a:custGeom>
              <a:avLst/>
              <a:gdLst>
                <a:gd name="T0" fmla="*/ 439 w 439"/>
                <a:gd name="T1" fmla="*/ 227 h 227"/>
                <a:gd name="T2" fmla="*/ 393 w 439"/>
                <a:gd name="T3" fmla="*/ 212 h 227"/>
                <a:gd name="T4" fmla="*/ 348 w 439"/>
                <a:gd name="T5" fmla="*/ 220 h 227"/>
                <a:gd name="T6" fmla="*/ 340 w 439"/>
                <a:gd name="T7" fmla="*/ 227 h 227"/>
                <a:gd name="T8" fmla="*/ 325 w 439"/>
                <a:gd name="T9" fmla="*/ 212 h 227"/>
                <a:gd name="T10" fmla="*/ 318 w 439"/>
                <a:gd name="T11" fmla="*/ 220 h 227"/>
                <a:gd name="T12" fmla="*/ 302 w 439"/>
                <a:gd name="T13" fmla="*/ 212 h 227"/>
                <a:gd name="T14" fmla="*/ 295 w 439"/>
                <a:gd name="T15" fmla="*/ 227 h 227"/>
                <a:gd name="T16" fmla="*/ 295 w 439"/>
                <a:gd name="T17" fmla="*/ 212 h 227"/>
                <a:gd name="T18" fmla="*/ 280 w 439"/>
                <a:gd name="T19" fmla="*/ 220 h 227"/>
                <a:gd name="T20" fmla="*/ 265 w 439"/>
                <a:gd name="T21" fmla="*/ 204 h 227"/>
                <a:gd name="T22" fmla="*/ 250 w 439"/>
                <a:gd name="T23" fmla="*/ 212 h 227"/>
                <a:gd name="T24" fmla="*/ 242 w 439"/>
                <a:gd name="T25" fmla="*/ 197 h 227"/>
                <a:gd name="T26" fmla="*/ 227 w 439"/>
                <a:gd name="T27" fmla="*/ 204 h 227"/>
                <a:gd name="T28" fmla="*/ 189 w 439"/>
                <a:gd name="T29" fmla="*/ 189 h 227"/>
                <a:gd name="T30" fmla="*/ 181 w 439"/>
                <a:gd name="T31" fmla="*/ 174 h 227"/>
                <a:gd name="T32" fmla="*/ 159 w 439"/>
                <a:gd name="T33" fmla="*/ 182 h 227"/>
                <a:gd name="T34" fmla="*/ 144 w 439"/>
                <a:gd name="T35" fmla="*/ 167 h 227"/>
                <a:gd name="T36" fmla="*/ 151 w 439"/>
                <a:gd name="T37" fmla="*/ 45 h 227"/>
                <a:gd name="T38" fmla="*/ 0 w 439"/>
                <a:gd name="T39" fmla="*/ 38 h 227"/>
                <a:gd name="T40" fmla="*/ 0 w 439"/>
                <a:gd name="T41" fmla="*/ 0 h 227"/>
                <a:gd name="T42" fmla="*/ 53 w 439"/>
                <a:gd name="T43" fmla="*/ 7 h 227"/>
                <a:gd name="T44" fmla="*/ 424 w 439"/>
                <a:gd name="T45" fmla="*/ 15 h 227"/>
                <a:gd name="T46" fmla="*/ 424 w 439"/>
                <a:gd name="T47" fmla="*/ 45 h 227"/>
                <a:gd name="T48" fmla="*/ 439 w 439"/>
                <a:gd name="T49" fmla="*/ 121 h 227"/>
                <a:gd name="T50" fmla="*/ 439 w 439"/>
                <a:gd name="T51" fmla="*/ 227 h 2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9" h="227">
                  <a:moveTo>
                    <a:pt x="439" y="227"/>
                  </a:moveTo>
                  <a:lnTo>
                    <a:pt x="393" y="212"/>
                  </a:lnTo>
                  <a:lnTo>
                    <a:pt x="348" y="220"/>
                  </a:lnTo>
                  <a:lnTo>
                    <a:pt x="340" y="227"/>
                  </a:lnTo>
                  <a:lnTo>
                    <a:pt x="325" y="212"/>
                  </a:lnTo>
                  <a:lnTo>
                    <a:pt x="318" y="220"/>
                  </a:lnTo>
                  <a:lnTo>
                    <a:pt x="302" y="212"/>
                  </a:lnTo>
                  <a:lnTo>
                    <a:pt x="295" y="227"/>
                  </a:lnTo>
                  <a:lnTo>
                    <a:pt x="295" y="212"/>
                  </a:lnTo>
                  <a:lnTo>
                    <a:pt x="280" y="220"/>
                  </a:lnTo>
                  <a:lnTo>
                    <a:pt x="265" y="204"/>
                  </a:lnTo>
                  <a:lnTo>
                    <a:pt x="250" y="212"/>
                  </a:lnTo>
                  <a:lnTo>
                    <a:pt x="242" y="197"/>
                  </a:lnTo>
                  <a:lnTo>
                    <a:pt x="227" y="204"/>
                  </a:lnTo>
                  <a:lnTo>
                    <a:pt x="189" y="189"/>
                  </a:lnTo>
                  <a:lnTo>
                    <a:pt x="181" y="174"/>
                  </a:lnTo>
                  <a:lnTo>
                    <a:pt x="159" y="182"/>
                  </a:lnTo>
                  <a:lnTo>
                    <a:pt x="144" y="167"/>
                  </a:lnTo>
                  <a:lnTo>
                    <a:pt x="151" y="45"/>
                  </a:lnTo>
                  <a:lnTo>
                    <a:pt x="0" y="38"/>
                  </a:lnTo>
                  <a:lnTo>
                    <a:pt x="0" y="0"/>
                  </a:lnTo>
                  <a:lnTo>
                    <a:pt x="53" y="7"/>
                  </a:lnTo>
                  <a:lnTo>
                    <a:pt x="424" y="15"/>
                  </a:lnTo>
                  <a:lnTo>
                    <a:pt x="424" y="45"/>
                  </a:lnTo>
                  <a:lnTo>
                    <a:pt x="439" y="121"/>
                  </a:lnTo>
                  <a:lnTo>
                    <a:pt x="439" y="227"/>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21" name="Freeform 631"/>
            <p:cNvSpPr>
              <a:spLocks/>
            </p:cNvSpPr>
            <p:nvPr/>
          </p:nvSpPr>
          <p:spPr bwMode="auto">
            <a:xfrm>
              <a:off x="2551" y="2240"/>
              <a:ext cx="439" cy="235"/>
            </a:xfrm>
            <a:custGeom>
              <a:avLst/>
              <a:gdLst>
                <a:gd name="T0" fmla="*/ 439 w 439"/>
                <a:gd name="T1" fmla="*/ 227 h 235"/>
                <a:gd name="T2" fmla="*/ 393 w 439"/>
                <a:gd name="T3" fmla="*/ 212 h 235"/>
                <a:gd name="T4" fmla="*/ 348 w 439"/>
                <a:gd name="T5" fmla="*/ 220 h 235"/>
                <a:gd name="T6" fmla="*/ 340 w 439"/>
                <a:gd name="T7" fmla="*/ 227 h 235"/>
                <a:gd name="T8" fmla="*/ 325 w 439"/>
                <a:gd name="T9" fmla="*/ 212 h 235"/>
                <a:gd name="T10" fmla="*/ 318 w 439"/>
                <a:gd name="T11" fmla="*/ 220 h 235"/>
                <a:gd name="T12" fmla="*/ 302 w 439"/>
                <a:gd name="T13" fmla="*/ 212 h 235"/>
                <a:gd name="T14" fmla="*/ 295 w 439"/>
                <a:gd name="T15" fmla="*/ 227 h 235"/>
                <a:gd name="T16" fmla="*/ 295 w 439"/>
                <a:gd name="T17" fmla="*/ 212 h 235"/>
                <a:gd name="T18" fmla="*/ 280 w 439"/>
                <a:gd name="T19" fmla="*/ 220 h 235"/>
                <a:gd name="T20" fmla="*/ 265 w 439"/>
                <a:gd name="T21" fmla="*/ 204 h 235"/>
                <a:gd name="T22" fmla="*/ 250 w 439"/>
                <a:gd name="T23" fmla="*/ 212 h 235"/>
                <a:gd name="T24" fmla="*/ 242 w 439"/>
                <a:gd name="T25" fmla="*/ 197 h 235"/>
                <a:gd name="T26" fmla="*/ 227 w 439"/>
                <a:gd name="T27" fmla="*/ 204 h 235"/>
                <a:gd name="T28" fmla="*/ 189 w 439"/>
                <a:gd name="T29" fmla="*/ 189 h 235"/>
                <a:gd name="T30" fmla="*/ 181 w 439"/>
                <a:gd name="T31" fmla="*/ 174 h 235"/>
                <a:gd name="T32" fmla="*/ 159 w 439"/>
                <a:gd name="T33" fmla="*/ 182 h 235"/>
                <a:gd name="T34" fmla="*/ 144 w 439"/>
                <a:gd name="T35" fmla="*/ 167 h 235"/>
                <a:gd name="T36" fmla="*/ 151 w 439"/>
                <a:gd name="T37" fmla="*/ 45 h 235"/>
                <a:gd name="T38" fmla="*/ 0 w 439"/>
                <a:gd name="T39" fmla="*/ 38 h 235"/>
                <a:gd name="T40" fmla="*/ 0 w 439"/>
                <a:gd name="T41" fmla="*/ 0 h 235"/>
                <a:gd name="T42" fmla="*/ 53 w 439"/>
                <a:gd name="T43" fmla="*/ 7 h 235"/>
                <a:gd name="T44" fmla="*/ 424 w 439"/>
                <a:gd name="T45" fmla="*/ 15 h 235"/>
                <a:gd name="T46" fmla="*/ 424 w 439"/>
                <a:gd name="T47" fmla="*/ 45 h 235"/>
                <a:gd name="T48" fmla="*/ 439 w 439"/>
                <a:gd name="T49" fmla="*/ 121 h 235"/>
                <a:gd name="T50" fmla="*/ 439 w 439"/>
                <a:gd name="T51" fmla="*/ 227 h 235"/>
                <a:gd name="T52" fmla="*/ 439 w 439"/>
                <a:gd name="T53" fmla="*/ 235 h 2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39" h="235">
                  <a:moveTo>
                    <a:pt x="439" y="227"/>
                  </a:moveTo>
                  <a:lnTo>
                    <a:pt x="393" y="212"/>
                  </a:lnTo>
                  <a:lnTo>
                    <a:pt x="348" y="220"/>
                  </a:lnTo>
                  <a:lnTo>
                    <a:pt x="340" y="227"/>
                  </a:lnTo>
                  <a:lnTo>
                    <a:pt x="325" y="212"/>
                  </a:lnTo>
                  <a:lnTo>
                    <a:pt x="318" y="220"/>
                  </a:lnTo>
                  <a:lnTo>
                    <a:pt x="302" y="212"/>
                  </a:lnTo>
                  <a:lnTo>
                    <a:pt x="295" y="227"/>
                  </a:lnTo>
                  <a:lnTo>
                    <a:pt x="295" y="212"/>
                  </a:lnTo>
                  <a:lnTo>
                    <a:pt x="280" y="220"/>
                  </a:lnTo>
                  <a:lnTo>
                    <a:pt x="265" y="204"/>
                  </a:lnTo>
                  <a:lnTo>
                    <a:pt x="250" y="212"/>
                  </a:lnTo>
                  <a:lnTo>
                    <a:pt x="242" y="197"/>
                  </a:lnTo>
                  <a:lnTo>
                    <a:pt x="227" y="204"/>
                  </a:lnTo>
                  <a:lnTo>
                    <a:pt x="189" y="189"/>
                  </a:lnTo>
                  <a:lnTo>
                    <a:pt x="181" y="174"/>
                  </a:lnTo>
                  <a:lnTo>
                    <a:pt x="159" y="182"/>
                  </a:lnTo>
                  <a:lnTo>
                    <a:pt x="144" y="167"/>
                  </a:lnTo>
                  <a:lnTo>
                    <a:pt x="151" y="45"/>
                  </a:lnTo>
                  <a:lnTo>
                    <a:pt x="0" y="38"/>
                  </a:lnTo>
                  <a:lnTo>
                    <a:pt x="0" y="0"/>
                  </a:lnTo>
                  <a:lnTo>
                    <a:pt x="53" y="7"/>
                  </a:lnTo>
                  <a:lnTo>
                    <a:pt x="424" y="15"/>
                  </a:lnTo>
                  <a:lnTo>
                    <a:pt x="424" y="45"/>
                  </a:lnTo>
                  <a:lnTo>
                    <a:pt x="439" y="121"/>
                  </a:lnTo>
                  <a:lnTo>
                    <a:pt x="439" y="227"/>
                  </a:lnTo>
                  <a:lnTo>
                    <a:pt x="439" y="23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22" name="Freeform 632"/>
            <p:cNvSpPr>
              <a:spLocks/>
            </p:cNvSpPr>
            <p:nvPr/>
          </p:nvSpPr>
          <p:spPr bwMode="auto">
            <a:xfrm>
              <a:off x="1590" y="1481"/>
              <a:ext cx="408" cy="341"/>
            </a:xfrm>
            <a:custGeom>
              <a:avLst/>
              <a:gdLst>
                <a:gd name="T0" fmla="*/ 393 w 408"/>
                <a:gd name="T1" fmla="*/ 99 h 341"/>
                <a:gd name="T2" fmla="*/ 302 w 408"/>
                <a:gd name="T3" fmla="*/ 76 h 341"/>
                <a:gd name="T4" fmla="*/ 196 w 408"/>
                <a:gd name="T5" fmla="*/ 76 h 341"/>
                <a:gd name="T6" fmla="*/ 174 w 408"/>
                <a:gd name="T7" fmla="*/ 61 h 341"/>
                <a:gd name="T8" fmla="*/ 151 w 408"/>
                <a:gd name="T9" fmla="*/ 68 h 341"/>
                <a:gd name="T10" fmla="*/ 128 w 408"/>
                <a:gd name="T11" fmla="*/ 53 h 341"/>
                <a:gd name="T12" fmla="*/ 136 w 408"/>
                <a:gd name="T13" fmla="*/ 23 h 341"/>
                <a:gd name="T14" fmla="*/ 121 w 408"/>
                <a:gd name="T15" fmla="*/ 15 h 341"/>
                <a:gd name="T16" fmla="*/ 113 w 408"/>
                <a:gd name="T17" fmla="*/ 8 h 341"/>
                <a:gd name="T18" fmla="*/ 106 w 408"/>
                <a:gd name="T19" fmla="*/ 8 h 341"/>
                <a:gd name="T20" fmla="*/ 90 w 408"/>
                <a:gd name="T21" fmla="*/ 0 h 341"/>
                <a:gd name="T22" fmla="*/ 37 w 408"/>
                <a:gd name="T23" fmla="*/ 144 h 341"/>
                <a:gd name="T24" fmla="*/ 0 w 408"/>
                <a:gd name="T25" fmla="*/ 197 h 341"/>
                <a:gd name="T26" fmla="*/ 0 w 408"/>
                <a:gd name="T27" fmla="*/ 258 h 341"/>
                <a:gd name="T28" fmla="*/ 196 w 408"/>
                <a:gd name="T29" fmla="*/ 311 h 341"/>
                <a:gd name="T30" fmla="*/ 333 w 408"/>
                <a:gd name="T31" fmla="*/ 341 h 341"/>
                <a:gd name="T32" fmla="*/ 363 w 408"/>
                <a:gd name="T33" fmla="*/ 212 h 341"/>
                <a:gd name="T34" fmla="*/ 355 w 408"/>
                <a:gd name="T35" fmla="*/ 190 h 341"/>
                <a:gd name="T36" fmla="*/ 408 w 408"/>
                <a:gd name="T37" fmla="*/ 121 h 341"/>
                <a:gd name="T38" fmla="*/ 393 w 408"/>
                <a:gd name="T39" fmla="*/ 99 h 3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8" h="341">
                  <a:moveTo>
                    <a:pt x="393" y="99"/>
                  </a:moveTo>
                  <a:lnTo>
                    <a:pt x="302" y="76"/>
                  </a:lnTo>
                  <a:lnTo>
                    <a:pt x="196" y="76"/>
                  </a:lnTo>
                  <a:lnTo>
                    <a:pt x="174" y="61"/>
                  </a:lnTo>
                  <a:lnTo>
                    <a:pt x="151" y="68"/>
                  </a:lnTo>
                  <a:lnTo>
                    <a:pt x="128" y="53"/>
                  </a:lnTo>
                  <a:lnTo>
                    <a:pt x="136" y="23"/>
                  </a:lnTo>
                  <a:lnTo>
                    <a:pt x="121" y="15"/>
                  </a:lnTo>
                  <a:lnTo>
                    <a:pt x="113" y="8"/>
                  </a:lnTo>
                  <a:lnTo>
                    <a:pt x="106" y="8"/>
                  </a:lnTo>
                  <a:lnTo>
                    <a:pt x="90" y="0"/>
                  </a:lnTo>
                  <a:lnTo>
                    <a:pt x="37" y="144"/>
                  </a:lnTo>
                  <a:lnTo>
                    <a:pt x="0" y="197"/>
                  </a:lnTo>
                  <a:lnTo>
                    <a:pt x="0" y="258"/>
                  </a:lnTo>
                  <a:lnTo>
                    <a:pt x="196" y="311"/>
                  </a:lnTo>
                  <a:lnTo>
                    <a:pt x="333" y="341"/>
                  </a:lnTo>
                  <a:lnTo>
                    <a:pt x="363" y="212"/>
                  </a:lnTo>
                  <a:lnTo>
                    <a:pt x="355" y="190"/>
                  </a:lnTo>
                  <a:lnTo>
                    <a:pt x="408" y="121"/>
                  </a:lnTo>
                  <a:lnTo>
                    <a:pt x="393" y="99"/>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23" name="Freeform 633"/>
            <p:cNvSpPr>
              <a:spLocks/>
            </p:cNvSpPr>
            <p:nvPr/>
          </p:nvSpPr>
          <p:spPr bwMode="auto">
            <a:xfrm>
              <a:off x="1590" y="1481"/>
              <a:ext cx="408" cy="341"/>
            </a:xfrm>
            <a:custGeom>
              <a:avLst/>
              <a:gdLst>
                <a:gd name="T0" fmla="*/ 393 w 408"/>
                <a:gd name="T1" fmla="*/ 99 h 341"/>
                <a:gd name="T2" fmla="*/ 302 w 408"/>
                <a:gd name="T3" fmla="*/ 76 h 341"/>
                <a:gd name="T4" fmla="*/ 196 w 408"/>
                <a:gd name="T5" fmla="*/ 76 h 341"/>
                <a:gd name="T6" fmla="*/ 174 w 408"/>
                <a:gd name="T7" fmla="*/ 61 h 341"/>
                <a:gd name="T8" fmla="*/ 151 w 408"/>
                <a:gd name="T9" fmla="*/ 68 h 341"/>
                <a:gd name="T10" fmla="*/ 128 w 408"/>
                <a:gd name="T11" fmla="*/ 53 h 341"/>
                <a:gd name="T12" fmla="*/ 136 w 408"/>
                <a:gd name="T13" fmla="*/ 23 h 341"/>
                <a:gd name="T14" fmla="*/ 121 w 408"/>
                <a:gd name="T15" fmla="*/ 15 h 341"/>
                <a:gd name="T16" fmla="*/ 113 w 408"/>
                <a:gd name="T17" fmla="*/ 8 h 341"/>
                <a:gd name="T18" fmla="*/ 106 w 408"/>
                <a:gd name="T19" fmla="*/ 8 h 341"/>
                <a:gd name="T20" fmla="*/ 90 w 408"/>
                <a:gd name="T21" fmla="*/ 0 h 341"/>
                <a:gd name="T22" fmla="*/ 37 w 408"/>
                <a:gd name="T23" fmla="*/ 144 h 341"/>
                <a:gd name="T24" fmla="*/ 0 w 408"/>
                <a:gd name="T25" fmla="*/ 197 h 341"/>
                <a:gd name="T26" fmla="*/ 0 w 408"/>
                <a:gd name="T27" fmla="*/ 258 h 341"/>
                <a:gd name="T28" fmla="*/ 196 w 408"/>
                <a:gd name="T29" fmla="*/ 311 h 341"/>
                <a:gd name="T30" fmla="*/ 333 w 408"/>
                <a:gd name="T31" fmla="*/ 341 h 341"/>
                <a:gd name="T32" fmla="*/ 363 w 408"/>
                <a:gd name="T33" fmla="*/ 212 h 341"/>
                <a:gd name="T34" fmla="*/ 355 w 408"/>
                <a:gd name="T35" fmla="*/ 190 h 341"/>
                <a:gd name="T36" fmla="*/ 408 w 408"/>
                <a:gd name="T37" fmla="*/ 121 h 341"/>
                <a:gd name="T38" fmla="*/ 393 w 408"/>
                <a:gd name="T39" fmla="*/ 99 h 341"/>
                <a:gd name="T40" fmla="*/ 393 w 408"/>
                <a:gd name="T41" fmla="*/ 106 h 3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8" h="341">
                  <a:moveTo>
                    <a:pt x="393" y="99"/>
                  </a:moveTo>
                  <a:lnTo>
                    <a:pt x="302" y="76"/>
                  </a:lnTo>
                  <a:lnTo>
                    <a:pt x="196" y="76"/>
                  </a:lnTo>
                  <a:lnTo>
                    <a:pt x="174" y="61"/>
                  </a:lnTo>
                  <a:lnTo>
                    <a:pt x="151" y="68"/>
                  </a:lnTo>
                  <a:lnTo>
                    <a:pt x="128" y="53"/>
                  </a:lnTo>
                  <a:lnTo>
                    <a:pt x="136" y="23"/>
                  </a:lnTo>
                  <a:lnTo>
                    <a:pt x="121" y="15"/>
                  </a:lnTo>
                  <a:lnTo>
                    <a:pt x="113" y="8"/>
                  </a:lnTo>
                  <a:lnTo>
                    <a:pt x="106" y="8"/>
                  </a:lnTo>
                  <a:lnTo>
                    <a:pt x="90" y="0"/>
                  </a:lnTo>
                  <a:lnTo>
                    <a:pt x="37" y="144"/>
                  </a:lnTo>
                  <a:lnTo>
                    <a:pt x="0" y="197"/>
                  </a:lnTo>
                  <a:lnTo>
                    <a:pt x="0" y="258"/>
                  </a:lnTo>
                  <a:lnTo>
                    <a:pt x="196" y="311"/>
                  </a:lnTo>
                  <a:lnTo>
                    <a:pt x="333" y="341"/>
                  </a:lnTo>
                  <a:lnTo>
                    <a:pt x="363" y="212"/>
                  </a:lnTo>
                  <a:lnTo>
                    <a:pt x="355" y="190"/>
                  </a:lnTo>
                  <a:lnTo>
                    <a:pt x="408" y="121"/>
                  </a:lnTo>
                  <a:lnTo>
                    <a:pt x="393" y="99"/>
                  </a:lnTo>
                  <a:lnTo>
                    <a:pt x="393" y="10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24" name="Freeform 634"/>
            <p:cNvSpPr>
              <a:spLocks/>
            </p:cNvSpPr>
            <p:nvPr/>
          </p:nvSpPr>
          <p:spPr bwMode="auto">
            <a:xfrm>
              <a:off x="3641" y="1830"/>
              <a:ext cx="295" cy="190"/>
            </a:xfrm>
            <a:custGeom>
              <a:avLst/>
              <a:gdLst>
                <a:gd name="T0" fmla="*/ 257 w 295"/>
                <a:gd name="T1" fmla="*/ 30 h 190"/>
                <a:gd name="T2" fmla="*/ 249 w 295"/>
                <a:gd name="T3" fmla="*/ 8 h 190"/>
                <a:gd name="T4" fmla="*/ 234 w 295"/>
                <a:gd name="T5" fmla="*/ 0 h 190"/>
                <a:gd name="T6" fmla="*/ 30 w 295"/>
                <a:gd name="T7" fmla="*/ 38 h 190"/>
                <a:gd name="T8" fmla="*/ 30 w 295"/>
                <a:gd name="T9" fmla="*/ 23 h 190"/>
                <a:gd name="T10" fmla="*/ 0 w 295"/>
                <a:gd name="T11" fmla="*/ 46 h 190"/>
                <a:gd name="T12" fmla="*/ 7 w 295"/>
                <a:gd name="T13" fmla="*/ 137 h 190"/>
                <a:gd name="T14" fmla="*/ 22 w 295"/>
                <a:gd name="T15" fmla="*/ 190 h 190"/>
                <a:gd name="T16" fmla="*/ 68 w 295"/>
                <a:gd name="T17" fmla="*/ 182 h 190"/>
                <a:gd name="T18" fmla="*/ 249 w 295"/>
                <a:gd name="T19" fmla="*/ 152 h 190"/>
                <a:gd name="T20" fmla="*/ 264 w 295"/>
                <a:gd name="T21" fmla="*/ 137 h 190"/>
                <a:gd name="T22" fmla="*/ 295 w 295"/>
                <a:gd name="T23" fmla="*/ 114 h 190"/>
                <a:gd name="T24" fmla="*/ 264 w 295"/>
                <a:gd name="T25" fmla="*/ 83 h 190"/>
                <a:gd name="T26" fmla="*/ 257 w 295"/>
                <a:gd name="T27" fmla="*/ 61 h 190"/>
                <a:gd name="T28" fmla="*/ 272 w 295"/>
                <a:gd name="T29" fmla="*/ 38 h 190"/>
                <a:gd name="T30" fmla="*/ 257 w 295"/>
                <a:gd name="T31" fmla="*/ 30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5" h="190">
                  <a:moveTo>
                    <a:pt x="257" y="30"/>
                  </a:moveTo>
                  <a:lnTo>
                    <a:pt x="249" y="8"/>
                  </a:lnTo>
                  <a:lnTo>
                    <a:pt x="234" y="0"/>
                  </a:lnTo>
                  <a:lnTo>
                    <a:pt x="30" y="38"/>
                  </a:lnTo>
                  <a:lnTo>
                    <a:pt x="30" y="23"/>
                  </a:lnTo>
                  <a:lnTo>
                    <a:pt x="0" y="46"/>
                  </a:lnTo>
                  <a:lnTo>
                    <a:pt x="7" y="137"/>
                  </a:lnTo>
                  <a:lnTo>
                    <a:pt x="22" y="190"/>
                  </a:lnTo>
                  <a:lnTo>
                    <a:pt x="68" y="182"/>
                  </a:lnTo>
                  <a:lnTo>
                    <a:pt x="249" y="152"/>
                  </a:lnTo>
                  <a:lnTo>
                    <a:pt x="264" y="137"/>
                  </a:lnTo>
                  <a:lnTo>
                    <a:pt x="295" y="114"/>
                  </a:lnTo>
                  <a:lnTo>
                    <a:pt x="264" y="83"/>
                  </a:lnTo>
                  <a:lnTo>
                    <a:pt x="257" y="61"/>
                  </a:lnTo>
                  <a:lnTo>
                    <a:pt x="272" y="38"/>
                  </a:lnTo>
                  <a:lnTo>
                    <a:pt x="257" y="30"/>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25" name="Freeform 635"/>
            <p:cNvSpPr>
              <a:spLocks/>
            </p:cNvSpPr>
            <p:nvPr/>
          </p:nvSpPr>
          <p:spPr bwMode="auto">
            <a:xfrm>
              <a:off x="3641" y="1830"/>
              <a:ext cx="295" cy="190"/>
            </a:xfrm>
            <a:custGeom>
              <a:avLst/>
              <a:gdLst>
                <a:gd name="T0" fmla="*/ 257 w 295"/>
                <a:gd name="T1" fmla="*/ 30 h 190"/>
                <a:gd name="T2" fmla="*/ 249 w 295"/>
                <a:gd name="T3" fmla="*/ 8 h 190"/>
                <a:gd name="T4" fmla="*/ 234 w 295"/>
                <a:gd name="T5" fmla="*/ 0 h 190"/>
                <a:gd name="T6" fmla="*/ 30 w 295"/>
                <a:gd name="T7" fmla="*/ 38 h 190"/>
                <a:gd name="T8" fmla="*/ 30 w 295"/>
                <a:gd name="T9" fmla="*/ 23 h 190"/>
                <a:gd name="T10" fmla="*/ 0 w 295"/>
                <a:gd name="T11" fmla="*/ 46 h 190"/>
                <a:gd name="T12" fmla="*/ 7 w 295"/>
                <a:gd name="T13" fmla="*/ 137 h 190"/>
                <a:gd name="T14" fmla="*/ 22 w 295"/>
                <a:gd name="T15" fmla="*/ 190 h 190"/>
                <a:gd name="T16" fmla="*/ 68 w 295"/>
                <a:gd name="T17" fmla="*/ 182 h 190"/>
                <a:gd name="T18" fmla="*/ 249 w 295"/>
                <a:gd name="T19" fmla="*/ 152 h 190"/>
                <a:gd name="T20" fmla="*/ 264 w 295"/>
                <a:gd name="T21" fmla="*/ 137 h 190"/>
                <a:gd name="T22" fmla="*/ 295 w 295"/>
                <a:gd name="T23" fmla="*/ 114 h 190"/>
                <a:gd name="T24" fmla="*/ 264 w 295"/>
                <a:gd name="T25" fmla="*/ 83 h 190"/>
                <a:gd name="T26" fmla="*/ 257 w 295"/>
                <a:gd name="T27" fmla="*/ 61 h 190"/>
                <a:gd name="T28" fmla="*/ 272 w 295"/>
                <a:gd name="T29" fmla="*/ 38 h 190"/>
                <a:gd name="T30" fmla="*/ 257 w 295"/>
                <a:gd name="T31" fmla="*/ 30 h 190"/>
                <a:gd name="T32" fmla="*/ 257 w 295"/>
                <a:gd name="T33" fmla="*/ 38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5" h="190">
                  <a:moveTo>
                    <a:pt x="257" y="30"/>
                  </a:moveTo>
                  <a:lnTo>
                    <a:pt x="249" y="8"/>
                  </a:lnTo>
                  <a:lnTo>
                    <a:pt x="234" y="0"/>
                  </a:lnTo>
                  <a:lnTo>
                    <a:pt x="30" y="38"/>
                  </a:lnTo>
                  <a:lnTo>
                    <a:pt x="30" y="23"/>
                  </a:lnTo>
                  <a:lnTo>
                    <a:pt x="0" y="46"/>
                  </a:lnTo>
                  <a:lnTo>
                    <a:pt x="7" y="137"/>
                  </a:lnTo>
                  <a:lnTo>
                    <a:pt x="22" y="190"/>
                  </a:lnTo>
                  <a:lnTo>
                    <a:pt x="68" y="182"/>
                  </a:lnTo>
                  <a:lnTo>
                    <a:pt x="249" y="152"/>
                  </a:lnTo>
                  <a:lnTo>
                    <a:pt x="264" y="137"/>
                  </a:lnTo>
                  <a:lnTo>
                    <a:pt x="295" y="114"/>
                  </a:lnTo>
                  <a:lnTo>
                    <a:pt x="264" y="83"/>
                  </a:lnTo>
                  <a:lnTo>
                    <a:pt x="257" y="61"/>
                  </a:lnTo>
                  <a:lnTo>
                    <a:pt x="272" y="38"/>
                  </a:lnTo>
                  <a:lnTo>
                    <a:pt x="257" y="30"/>
                  </a:lnTo>
                  <a:lnTo>
                    <a:pt x="257" y="3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26" name="Freeform 636"/>
            <p:cNvSpPr>
              <a:spLocks/>
            </p:cNvSpPr>
            <p:nvPr/>
          </p:nvSpPr>
          <p:spPr bwMode="auto">
            <a:xfrm>
              <a:off x="4042" y="1784"/>
              <a:ext cx="22" cy="54"/>
            </a:xfrm>
            <a:custGeom>
              <a:avLst/>
              <a:gdLst>
                <a:gd name="T0" fmla="*/ 22 w 22"/>
                <a:gd name="T1" fmla="*/ 16 h 54"/>
                <a:gd name="T2" fmla="*/ 15 w 22"/>
                <a:gd name="T3" fmla="*/ 0 h 54"/>
                <a:gd name="T4" fmla="*/ 0 w 22"/>
                <a:gd name="T5" fmla="*/ 8 h 54"/>
                <a:gd name="T6" fmla="*/ 7 w 22"/>
                <a:gd name="T7" fmla="*/ 46 h 54"/>
                <a:gd name="T8" fmla="*/ 7 w 22"/>
                <a:gd name="T9" fmla="*/ 54 h 54"/>
                <a:gd name="T10" fmla="*/ 22 w 22"/>
                <a:gd name="T11" fmla="*/ 46 h 54"/>
                <a:gd name="T12" fmla="*/ 22 w 22"/>
                <a:gd name="T13" fmla="*/ 1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54">
                  <a:moveTo>
                    <a:pt x="22" y="16"/>
                  </a:moveTo>
                  <a:lnTo>
                    <a:pt x="15" y="0"/>
                  </a:lnTo>
                  <a:lnTo>
                    <a:pt x="0" y="8"/>
                  </a:lnTo>
                  <a:lnTo>
                    <a:pt x="7" y="46"/>
                  </a:lnTo>
                  <a:lnTo>
                    <a:pt x="7" y="54"/>
                  </a:lnTo>
                  <a:lnTo>
                    <a:pt x="22" y="46"/>
                  </a:lnTo>
                  <a:lnTo>
                    <a:pt x="22" y="16"/>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27" name="Freeform 637"/>
            <p:cNvSpPr>
              <a:spLocks/>
            </p:cNvSpPr>
            <p:nvPr/>
          </p:nvSpPr>
          <p:spPr bwMode="auto">
            <a:xfrm>
              <a:off x="4042" y="1784"/>
              <a:ext cx="22" cy="54"/>
            </a:xfrm>
            <a:custGeom>
              <a:avLst/>
              <a:gdLst>
                <a:gd name="T0" fmla="*/ 22 w 22"/>
                <a:gd name="T1" fmla="*/ 16 h 54"/>
                <a:gd name="T2" fmla="*/ 15 w 22"/>
                <a:gd name="T3" fmla="*/ 0 h 54"/>
                <a:gd name="T4" fmla="*/ 0 w 22"/>
                <a:gd name="T5" fmla="*/ 8 h 54"/>
                <a:gd name="T6" fmla="*/ 7 w 22"/>
                <a:gd name="T7" fmla="*/ 46 h 54"/>
                <a:gd name="T8" fmla="*/ 7 w 22"/>
                <a:gd name="T9" fmla="*/ 54 h 54"/>
                <a:gd name="T10" fmla="*/ 22 w 22"/>
                <a:gd name="T11" fmla="*/ 46 h 54"/>
                <a:gd name="T12" fmla="*/ 22 w 22"/>
                <a:gd name="T13" fmla="*/ 16 h 54"/>
                <a:gd name="T14" fmla="*/ 22 w 22"/>
                <a:gd name="T15" fmla="*/ 23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54">
                  <a:moveTo>
                    <a:pt x="22" y="16"/>
                  </a:moveTo>
                  <a:lnTo>
                    <a:pt x="15" y="0"/>
                  </a:lnTo>
                  <a:lnTo>
                    <a:pt x="0" y="8"/>
                  </a:lnTo>
                  <a:lnTo>
                    <a:pt x="7" y="46"/>
                  </a:lnTo>
                  <a:lnTo>
                    <a:pt x="7" y="54"/>
                  </a:lnTo>
                  <a:lnTo>
                    <a:pt x="22" y="46"/>
                  </a:lnTo>
                  <a:lnTo>
                    <a:pt x="22" y="16"/>
                  </a:lnTo>
                  <a:lnTo>
                    <a:pt x="22" y="2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28" name="Freeform 638"/>
            <p:cNvSpPr>
              <a:spLocks/>
            </p:cNvSpPr>
            <p:nvPr/>
          </p:nvSpPr>
          <p:spPr bwMode="auto">
            <a:xfrm>
              <a:off x="4072" y="1807"/>
              <a:ext cx="7" cy="8"/>
            </a:xfrm>
            <a:custGeom>
              <a:avLst/>
              <a:gdLst>
                <a:gd name="T0" fmla="*/ 0 w 7"/>
                <a:gd name="T1" fmla="*/ 0 h 8"/>
                <a:gd name="T2" fmla="*/ 7 w 7"/>
                <a:gd name="T3" fmla="*/ 0 h 8"/>
                <a:gd name="T4" fmla="*/ 7 w 7"/>
                <a:gd name="T5" fmla="*/ 8 h 8"/>
                <a:gd name="T6" fmla="*/ 0 w 7"/>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0" y="0"/>
                  </a:moveTo>
                  <a:lnTo>
                    <a:pt x="7" y="0"/>
                  </a:lnTo>
                  <a:lnTo>
                    <a:pt x="7" y="8"/>
                  </a:lnTo>
                  <a:lnTo>
                    <a:pt x="0" y="0"/>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29" name="Freeform 639"/>
            <p:cNvSpPr>
              <a:spLocks/>
            </p:cNvSpPr>
            <p:nvPr/>
          </p:nvSpPr>
          <p:spPr bwMode="auto">
            <a:xfrm>
              <a:off x="4072" y="1807"/>
              <a:ext cx="7" cy="8"/>
            </a:xfrm>
            <a:custGeom>
              <a:avLst/>
              <a:gdLst>
                <a:gd name="T0" fmla="*/ 0 w 7"/>
                <a:gd name="T1" fmla="*/ 0 h 8"/>
                <a:gd name="T2" fmla="*/ 7 w 7"/>
                <a:gd name="T3" fmla="*/ 0 h 8"/>
                <a:gd name="T4" fmla="*/ 7 w 7"/>
                <a:gd name="T5" fmla="*/ 8 h 8"/>
                <a:gd name="T6" fmla="*/ 0 w 7"/>
                <a:gd name="T7" fmla="*/ 0 h 8"/>
                <a:gd name="T8" fmla="*/ 0 w 7"/>
                <a:gd name="T9" fmla="*/ 8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7" y="0"/>
                  </a:lnTo>
                  <a:lnTo>
                    <a:pt x="7" y="8"/>
                  </a:lnTo>
                  <a:lnTo>
                    <a:pt x="0" y="0"/>
                  </a:lnTo>
                  <a:lnTo>
                    <a:pt x="0"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30" name="Freeform 640"/>
            <p:cNvSpPr>
              <a:spLocks/>
            </p:cNvSpPr>
            <p:nvPr/>
          </p:nvSpPr>
          <p:spPr bwMode="auto">
            <a:xfrm>
              <a:off x="3565" y="2316"/>
              <a:ext cx="257" cy="197"/>
            </a:xfrm>
            <a:custGeom>
              <a:avLst/>
              <a:gdLst>
                <a:gd name="T0" fmla="*/ 257 w 257"/>
                <a:gd name="T1" fmla="*/ 60 h 197"/>
                <a:gd name="T2" fmla="*/ 189 w 257"/>
                <a:gd name="T3" fmla="*/ 7 h 197"/>
                <a:gd name="T4" fmla="*/ 129 w 257"/>
                <a:gd name="T5" fmla="*/ 15 h 197"/>
                <a:gd name="T6" fmla="*/ 113 w 257"/>
                <a:gd name="T7" fmla="*/ 0 h 197"/>
                <a:gd name="T8" fmla="*/ 45 w 257"/>
                <a:gd name="T9" fmla="*/ 7 h 197"/>
                <a:gd name="T10" fmla="*/ 7 w 257"/>
                <a:gd name="T11" fmla="*/ 22 h 197"/>
                <a:gd name="T12" fmla="*/ 0 w 257"/>
                <a:gd name="T13" fmla="*/ 45 h 197"/>
                <a:gd name="T14" fmla="*/ 30 w 257"/>
                <a:gd name="T15" fmla="*/ 53 h 197"/>
                <a:gd name="T16" fmla="*/ 45 w 257"/>
                <a:gd name="T17" fmla="*/ 91 h 197"/>
                <a:gd name="T18" fmla="*/ 113 w 257"/>
                <a:gd name="T19" fmla="*/ 136 h 197"/>
                <a:gd name="T20" fmla="*/ 136 w 257"/>
                <a:gd name="T21" fmla="*/ 182 h 197"/>
                <a:gd name="T22" fmla="*/ 151 w 257"/>
                <a:gd name="T23" fmla="*/ 197 h 197"/>
                <a:gd name="T24" fmla="*/ 159 w 257"/>
                <a:gd name="T25" fmla="*/ 159 h 197"/>
                <a:gd name="T26" fmla="*/ 181 w 257"/>
                <a:gd name="T27" fmla="*/ 159 h 197"/>
                <a:gd name="T28" fmla="*/ 181 w 257"/>
                <a:gd name="T29" fmla="*/ 144 h 197"/>
                <a:gd name="T30" fmla="*/ 189 w 257"/>
                <a:gd name="T31" fmla="*/ 159 h 197"/>
                <a:gd name="T32" fmla="*/ 197 w 257"/>
                <a:gd name="T33" fmla="*/ 151 h 197"/>
                <a:gd name="T34" fmla="*/ 189 w 257"/>
                <a:gd name="T35" fmla="*/ 151 h 197"/>
                <a:gd name="T36" fmla="*/ 197 w 257"/>
                <a:gd name="T37" fmla="*/ 144 h 197"/>
                <a:gd name="T38" fmla="*/ 197 w 257"/>
                <a:gd name="T39" fmla="*/ 136 h 197"/>
                <a:gd name="T40" fmla="*/ 204 w 257"/>
                <a:gd name="T41" fmla="*/ 136 h 197"/>
                <a:gd name="T42" fmla="*/ 227 w 257"/>
                <a:gd name="T43" fmla="*/ 113 h 197"/>
                <a:gd name="T44" fmla="*/ 227 w 257"/>
                <a:gd name="T45" fmla="*/ 91 h 197"/>
                <a:gd name="T46" fmla="*/ 234 w 257"/>
                <a:gd name="T47" fmla="*/ 83 h 197"/>
                <a:gd name="T48" fmla="*/ 234 w 257"/>
                <a:gd name="T49" fmla="*/ 98 h 197"/>
                <a:gd name="T50" fmla="*/ 257 w 257"/>
                <a:gd name="T51" fmla="*/ 60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7" h="197">
                  <a:moveTo>
                    <a:pt x="257" y="60"/>
                  </a:moveTo>
                  <a:lnTo>
                    <a:pt x="189" y="7"/>
                  </a:lnTo>
                  <a:lnTo>
                    <a:pt x="129" y="15"/>
                  </a:lnTo>
                  <a:lnTo>
                    <a:pt x="113" y="0"/>
                  </a:lnTo>
                  <a:lnTo>
                    <a:pt x="45" y="7"/>
                  </a:lnTo>
                  <a:lnTo>
                    <a:pt x="7" y="22"/>
                  </a:lnTo>
                  <a:lnTo>
                    <a:pt x="0" y="45"/>
                  </a:lnTo>
                  <a:lnTo>
                    <a:pt x="30" y="53"/>
                  </a:lnTo>
                  <a:lnTo>
                    <a:pt x="45" y="91"/>
                  </a:lnTo>
                  <a:lnTo>
                    <a:pt x="113" y="136"/>
                  </a:lnTo>
                  <a:lnTo>
                    <a:pt x="136" y="182"/>
                  </a:lnTo>
                  <a:lnTo>
                    <a:pt x="151" y="197"/>
                  </a:lnTo>
                  <a:lnTo>
                    <a:pt x="159" y="159"/>
                  </a:lnTo>
                  <a:lnTo>
                    <a:pt x="181" y="159"/>
                  </a:lnTo>
                  <a:lnTo>
                    <a:pt x="181" y="144"/>
                  </a:lnTo>
                  <a:lnTo>
                    <a:pt x="189" y="159"/>
                  </a:lnTo>
                  <a:lnTo>
                    <a:pt x="197" y="151"/>
                  </a:lnTo>
                  <a:lnTo>
                    <a:pt x="189" y="151"/>
                  </a:lnTo>
                  <a:lnTo>
                    <a:pt x="197" y="144"/>
                  </a:lnTo>
                  <a:lnTo>
                    <a:pt x="197" y="136"/>
                  </a:lnTo>
                  <a:lnTo>
                    <a:pt x="204" y="136"/>
                  </a:lnTo>
                  <a:lnTo>
                    <a:pt x="227" y="113"/>
                  </a:lnTo>
                  <a:lnTo>
                    <a:pt x="227" y="91"/>
                  </a:lnTo>
                  <a:lnTo>
                    <a:pt x="234" y="83"/>
                  </a:lnTo>
                  <a:lnTo>
                    <a:pt x="234" y="98"/>
                  </a:lnTo>
                  <a:lnTo>
                    <a:pt x="257" y="6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31" name="Freeform 641"/>
            <p:cNvSpPr>
              <a:spLocks/>
            </p:cNvSpPr>
            <p:nvPr/>
          </p:nvSpPr>
          <p:spPr bwMode="auto">
            <a:xfrm>
              <a:off x="3565" y="2316"/>
              <a:ext cx="257" cy="197"/>
            </a:xfrm>
            <a:custGeom>
              <a:avLst/>
              <a:gdLst>
                <a:gd name="T0" fmla="*/ 257 w 257"/>
                <a:gd name="T1" fmla="*/ 60 h 197"/>
                <a:gd name="T2" fmla="*/ 189 w 257"/>
                <a:gd name="T3" fmla="*/ 7 h 197"/>
                <a:gd name="T4" fmla="*/ 129 w 257"/>
                <a:gd name="T5" fmla="*/ 15 h 197"/>
                <a:gd name="T6" fmla="*/ 113 w 257"/>
                <a:gd name="T7" fmla="*/ 0 h 197"/>
                <a:gd name="T8" fmla="*/ 45 w 257"/>
                <a:gd name="T9" fmla="*/ 7 h 197"/>
                <a:gd name="T10" fmla="*/ 7 w 257"/>
                <a:gd name="T11" fmla="*/ 22 h 197"/>
                <a:gd name="T12" fmla="*/ 0 w 257"/>
                <a:gd name="T13" fmla="*/ 45 h 197"/>
                <a:gd name="T14" fmla="*/ 30 w 257"/>
                <a:gd name="T15" fmla="*/ 53 h 197"/>
                <a:gd name="T16" fmla="*/ 45 w 257"/>
                <a:gd name="T17" fmla="*/ 91 h 197"/>
                <a:gd name="T18" fmla="*/ 113 w 257"/>
                <a:gd name="T19" fmla="*/ 136 h 197"/>
                <a:gd name="T20" fmla="*/ 136 w 257"/>
                <a:gd name="T21" fmla="*/ 182 h 197"/>
                <a:gd name="T22" fmla="*/ 151 w 257"/>
                <a:gd name="T23" fmla="*/ 197 h 197"/>
                <a:gd name="T24" fmla="*/ 159 w 257"/>
                <a:gd name="T25" fmla="*/ 159 h 197"/>
                <a:gd name="T26" fmla="*/ 181 w 257"/>
                <a:gd name="T27" fmla="*/ 159 h 197"/>
                <a:gd name="T28" fmla="*/ 181 w 257"/>
                <a:gd name="T29" fmla="*/ 144 h 197"/>
                <a:gd name="T30" fmla="*/ 189 w 257"/>
                <a:gd name="T31" fmla="*/ 159 h 197"/>
                <a:gd name="T32" fmla="*/ 197 w 257"/>
                <a:gd name="T33" fmla="*/ 151 h 197"/>
                <a:gd name="T34" fmla="*/ 189 w 257"/>
                <a:gd name="T35" fmla="*/ 151 h 197"/>
                <a:gd name="T36" fmla="*/ 197 w 257"/>
                <a:gd name="T37" fmla="*/ 144 h 197"/>
                <a:gd name="T38" fmla="*/ 197 w 257"/>
                <a:gd name="T39" fmla="*/ 136 h 197"/>
                <a:gd name="T40" fmla="*/ 204 w 257"/>
                <a:gd name="T41" fmla="*/ 136 h 197"/>
                <a:gd name="T42" fmla="*/ 227 w 257"/>
                <a:gd name="T43" fmla="*/ 113 h 197"/>
                <a:gd name="T44" fmla="*/ 227 w 257"/>
                <a:gd name="T45" fmla="*/ 91 h 197"/>
                <a:gd name="T46" fmla="*/ 234 w 257"/>
                <a:gd name="T47" fmla="*/ 83 h 197"/>
                <a:gd name="T48" fmla="*/ 234 w 257"/>
                <a:gd name="T49" fmla="*/ 98 h 197"/>
                <a:gd name="T50" fmla="*/ 257 w 257"/>
                <a:gd name="T51" fmla="*/ 60 h 197"/>
                <a:gd name="T52" fmla="*/ 257 w 257"/>
                <a:gd name="T53" fmla="*/ 68 h 1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7" h="197">
                  <a:moveTo>
                    <a:pt x="257" y="60"/>
                  </a:moveTo>
                  <a:lnTo>
                    <a:pt x="189" y="7"/>
                  </a:lnTo>
                  <a:lnTo>
                    <a:pt x="129" y="15"/>
                  </a:lnTo>
                  <a:lnTo>
                    <a:pt x="113" y="0"/>
                  </a:lnTo>
                  <a:lnTo>
                    <a:pt x="45" y="7"/>
                  </a:lnTo>
                  <a:lnTo>
                    <a:pt x="7" y="22"/>
                  </a:lnTo>
                  <a:lnTo>
                    <a:pt x="0" y="45"/>
                  </a:lnTo>
                  <a:lnTo>
                    <a:pt x="30" y="53"/>
                  </a:lnTo>
                  <a:lnTo>
                    <a:pt x="45" y="91"/>
                  </a:lnTo>
                  <a:lnTo>
                    <a:pt x="113" y="136"/>
                  </a:lnTo>
                  <a:lnTo>
                    <a:pt x="136" y="182"/>
                  </a:lnTo>
                  <a:lnTo>
                    <a:pt x="151" y="197"/>
                  </a:lnTo>
                  <a:lnTo>
                    <a:pt x="159" y="159"/>
                  </a:lnTo>
                  <a:lnTo>
                    <a:pt x="181" y="159"/>
                  </a:lnTo>
                  <a:lnTo>
                    <a:pt x="181" y="144"/>
                  </a:lnTo>
                  <a:lnTo>
                    <a:pt x="189" y="159"/>
                  </a:lnTo>
                  <a:lnTo>
                    <a:pt x="197" y="151"/>
                  </a:lnTo>
                  <a:lnTo>
                    <a:pt x="189" y="151"/>
                  </a:lnTo>
                  <a:lnTo>
                    <a:pt x="197" y="144"/>
                  </a:lnTo>
                  <a:lnTo>
                    <a:pt x="197" y="136"/>
                  </a:lnTo>
                  <a:lnTo>
                    <a:pt x="204" y="136"/>
                  </a:lnTo>
                  <a:lnTo>
                    <a:pt x="227" y="113"/>
                  </a:lnTo>
                  <a:lnTo>
                    <a:pt x="227" y="91"/>
                  </a:lnTo>
                  <a:lnTo>
                    <a:pt x="234" y="83"/>
                  </a:lnTo>
                  <a:lnTo>
                    <a:pt x="234" y="98"/>
                  </a:lnTo>
                  <a:lnTo>
                    <a:pt x="257" y="60"/>
                  </a:lnTo>
                  <a:lnTo>
                    <a:pt x="257" y="6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32" name="Freeform 642"/>
            <p:cNvSpPr>
              <a:spLocks/>
            </p:cNvSpPr>
            <p:nvPr/>
          </p:nvSpPr>
          <p:spPr bwMode="auto">
            <a:xfrm>
              <a:off x="2536" y="1671"/>
              <a:ext cx="348" cy="235"/>
            </a:xfrm>
            <a:custGeom>
              <a:avLst/>
              <a:gdLst>
                <a:gd name="T0" fmla="*/ 340 w 348"/>
                <a:gd name="T1" fmla="*/ 220 h 235"/>
                <a:gd name="T2" fmla="*/ 348 w 348"/>
                <a:gd name="T3" fmla="*/ 235 h 235"/>
                <a:gd name="T4" fmla="*/ 317 w 348"/>
                <a:gd name="T5" fmla="*/ 212 h 235"/>
                <a:gd name="T6" fmla="*/ 280 w 348"/>
                <a:gd name="T7" fmla="*/ 212 h 235"/>
                <a:gd name="T8" fmla="*/ 257 w 348"/>
                <a:gd name="T9" fmla="*/ 197 h 235"/>
                <a:gd name="T10" fmla="*/ 0 w 348"/>
                <a:gd name="T11" fmla="*/ 182 h 235"/>
                <a:gd name="T12" fmla="*/ 7 w 348"/>
                <a:gd name="T13" fmla="*/ 53 h 235"/>
                <a:gd name="T14" fmla="*/ 15 w 348"/>
                <a:gd name="T15" fmla="*/ 0 h 235"/>
                <a:gd name="T16" fmla="*/ 348 w 348"/>
                <a:gd name="T17" fmla="*/ 15 h 235"/>
                <a:gd name="T18" fmla="*/ 333 w 348"/>
                <a:gd name="T19" fmla="*/ 30 h 235"/>
                <a:gd name="T20" fmla="*/ 348 w 348"/>
                <a:gd name="T21" fmla="*/ 53 h 235"/>
                <a:gd name="T22" fmla="*/ 348 w 348"/>
                <a:gd name="T23" fmla="*/ 167 h 235"/>
                <a:gd name="T24" fmla="*/ 340 w 348"/>
                <a:gd name="T25" fmla="*/ 167 h 235"/>
                <a:gd name="T26" fmla="*/ 348 w 348"/>
                <a:gd name="T27" fmla="*/ 189 h 235"/>
                <a:gd name="T28" fmla="*/ 340 w 348"/>
                <a:gd name="T29" fmla="*/ 220 h 2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8" h="235">
                  <a:moveTo>
                    <a:pt x="340" y="220"/>
                  </a:moveTo>
                  <a:lnTo>
                    <a:pt x="348" y="235"/>
                  </a:lnTo>
                  <a:lnTo>
                    <a:pt x="317" y="212"/>
                  </a:lnTo>
                  <a:lnTo>
                    <a:pt x="280" y="212"/>
                  </a:lnTo>
                  <a:lnTo>
                    <a:pt x="257" y="197"/>
                  </a:lnTo>
                  <a:lnTo>
                    <a:pt x="0" y="182"/>
                  </a:lnTo>
                  <a:lnTo>
                    <a:pt x="7" y="53"/>
                  </a:lnTo>
                  <a:lnTo>
                    <a:pt x="15" y="0"/>
                  </a:lnTo>
                  <a:lnTo>
                    <a:pt x="348" y="15"/>
                  </a:lnTo>
                  <a:lnTo>
                    <a:pt x="333" y="30"/>
                  </a:lnTo>
                  <a:lnTo>
                    <a:pt x="348" y="53"/>
                  </a:lnTo>
                  <a:lnTo>
                    <a:pt x="348" y="167"/>
                  </a:lnTo>
                  <a:lnTo>
                    <a:pt x="340" y="167"/>
                  </a:lnTo>
                  <a:lnTo>
                    <a:pt x="348" y="189"/>
                  </a:lnTo>
                  <a:lnTo>
                    <a:pt x="340" y="220"/>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33" name="Freeform 643"/>
            <p:cNvSpPr>
              <a:spLocks/>
            </p:cNvSpPr>
            <p:nvPr/>
          </p:nvSpPr>
          <p:spPr bwMode="auto">
            <a:xfrm>
              <a:off x="2536" y="1671"/>
              <a:ext cx="348" cy="235"/>
            </a:xfrm>
            <a:custGeom>
              <a:avLst/>
              <a:gdLst>
                <a:gd name="T0" fmla="*/ 340 w 348"/>
                <a:gd name="T1" fmla="*/ 220 h 235"/>
                <a:gd name="T2" fmla="*/ 348 w 348"/>
                <a:gd name="T3" fmla="*/ 235 h 235"/>
                <a:gd name="T4" fmla="*/ 317 w 348"/>
                <a:gd name="T5" fmla="*/ 212 h 235"/>
                <a:gd name="T6" fmla="*/ 280 w 348"/>
                <a:gd name="T7" fmla="*/ 212 h 235"/>
                <a:gd name="T8" fmla="*/ 257 w 348"/>
                <a:gd name="T9" fmla="*/ 197 h 235"/>
                <a:gd name="T10" fmla="*/ 0 w 348"/>
                <a:gd name="T11" fmla="*/ 182 h 235"/>
                <a:gd name="T12" fmla="*/ 7 w 348"/>
                <a:gd name="T13" fmla="*/ 53 h 235"/>
                <a:gd name="T14" fmla="*/ 15 w 348"/>
                <a:gd name="T15" fmla="*/ 0 h 235"/>
                <a:gd name="T16" fmla="*/ 348 w 348"/>
                <a:gd name="T17" fmla="*/ 15 h 235"/>
                <a:gd name="T18" fmla="*/ 333 w 348"/>
                <a:gd name="T19" fmla="*/ 30 h 235"/>
                <a:gd name="T20" fmla="*/ 348 w 348"/>
                <a:gd name="T21" fmla="*/ 53 h 235"/>
                <a:gd name="T22" fmla="*/ 348 w 348"/>
                <a:gd name="T23" fmla="*/ 167 h 235"/>
                <a:gd name="T24" fmla="*/ 340 w 348"/>
                <a:gd name="T25" fmla="*/ 167 h 235"/>
                <a:gd name="T26" fmla="*/ 348 w 348"/>
                <a:gd name="T27" fmla="*/ 189 h 235"/>
                <a:gd name="T28" fmla="*/ 340 w 348"/>
                <a:gd name="T29" fmla="*/ 220 h 235"/>
                <a:gd name="T30" fmla="*/ 340 w 348"/>
                <a:gd name="T31" fmla="*/ 227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8" h="235">
                  <a:moveTo>
                    <a:pt x="340" y="220"/>
                  </a:moveTo>
                  <a:lnTo>
                    <a:pt x="348" y="235"/>
                  </a:lnTo>
                  <a:lnTo>
                    <a:pt x="317" y="212"/>
                  </a:lnTo>
                  <a:lnTo>
                    <a:pt x="280" y="212"/>
                  </a:lnTo>
                  <a:lnTo>
                    <a:pt x="257" y="197"/>
                  </a:lnTo>
                  <a:lnTo>
                    <a:pt x="0" y="182"/>
                  </a:lnTo>
                  <a:lnTo>
                    <a:pt x="7" y="53"/>
                  </a:lnTo>
                  <a:lnTo>
                    <a:pt x="15" y="0"/>
                  </a:lnTo>
                  <a:lnTo>
                    <a:pt x="348" y="15"/>
                  </a:lnTo>
                  <a:lnTo>
                    <a:pt x="333" y="30"/>
                  </a:lnTo>
                  <a:lnTo>
                    <a:pt x="348" y="53"/>
                  </a:lnTo>
                  <a:lnTo>
                    <a:pt x="348" y="167"/>
                  </a:lnTo>
                  <a:lnTo>
                    <a:pt x="340" y="167"/>
                  </a:lnTo>
                  <a:lnTo>
                    <a:pt x="348" y="189"/>
                  </a:lnTo>
                  <a:lnTo>
                    <a:pt x="340" y="220"/>
                  </a:lnTo>
                  <a:lnTo>
                    <a:pt x="340" y="22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34" name="Freeform 644"/>
            <p:cNvSpPr>
              <a:spLocks/>
            </p:cNvSpPr>
            <p:nvPr/>
          </p:nvSpPr>
          <p:spPr bwMode="auto">
            <a:xfrm>
              <a:off x="3202" y="2232"/>
              <a:ext cx="431" cy="144"/>
            </a:xfrm>
            <a:custGeom>
              <a:avLst/>
              <a:gdLst>
                <a:gd name="T0" fmla="*/ 431 w 431"/>
                <a:gd name="T1" fmla="*/ 0 h 144"/>
                <a:gd name="T2" fmla="*/ 431 w 431"/>
                <a:gd name="T3" fmla="*/ 15 h 144"/>
                <a:gd name="T4" fmla="*/ 416 w 431"/>
                <a:gd name="T5" fmla="*/ 30 h 144"/>
                <a:gd name="T6" fmla="*/ 393 w 431"/>
                <a:gd name="T7" fmla="*/ 46 h 144"/>
                <a:gd name="T8" fmla="*/ 386 w 431"/>
                <a:gd name="T9" fmla="*/ 38 h 144"/>
                <a:gd name="T10" fmla="*/ 370 w 431"/>
                <a:gd name="T11" fmla="*/ 61 h 144"/>
                <a:gd name="T12" fmla="*/ 333 w 431"/>
                <a:gd name="T13" fmla="*/ 84 h 144"/>
                <a:gd name="T14" fmla="*/ 325 w 431"/>
                <a:gd name="T15" fmla="*/ 99 h 144"/>
                <a:gd name="T16" fmla="*/ 310 w 431"/>
                <a:gd name="T17" fmla="*/ 99 h 144"/>
                <a:gd name="T18" fmla="*/ 310 w 431"/>
                <a:gd name="T19" fmla="*/ 114 h 144"/>
                <a:gd name="T20" fmla="*/ 242 w 431"/>
                <a:gd name="T21" fmla="*/ 121 h 144"/>
                <a:gd name="T22" fmla="*/ 113 w 431"/>
                <a:gd name="T23" fmla="*/ 137 h 144"/>
                <a:gd name="T24" fmla="*/ 0 w 431"/>
                <a:gd name="T25" fmla="*/ 144 h 144"/>
                <a:gd name="T26" fmla="*/ 15 w 431"/>
                <a:gd name="T27" fmla="*/ 137 h 144"/>
                <a:gd name="T28" fmla="*/ 7 w 431"/>
                <a:gd name="T29" fmla="*/ 114 h 144"/>
                <a:gd name="T30" fmla="*/ 22 w 431"/>
                <a:gd name="T31" fmla="*/ 106 h 144"/>
                <a:gd name="T32" fmla="*/ 15 w 431"/>
                <a:gd name="T33" fmla="*/ 99 h 144"/>
                <a:gd name="T34" fmla="*/ 30 w 431"/>
                <a:gd name="T35" fmla="*/ 84 h 144"/>
                <a:gd name="T36" fmla="*/ 30 w 431"/>
                <a:gd name="T37" fmla="*/ 76 h 144"/>
                <a:gd name="T38" fmla="*/ 37 w 431"/>
                <a:gd name="T39" fmla="*/ 46 h 144"/>
                <a:gd name="T40" fmla="*/ 113 w 431"/>
                <a:gd name="T41" fmla="*/ 38 h 144"/>
                <a:gd name="T42" fmla="*/ 106 w 431"/>
                <a:gd name="T43" fmla="*/ 30 h 144"/>
                <a:gd name="T44" fmla="*/ 333 w 431"/>
                <a:gd name="T45" fmla="*/ 8 h 144"/>
                <a:gd name="T46" fmla="*/ 431 w 431"/>
                <a:gd name="T47" fmla="*/ 0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1" h="144">
                  <a:moveTo>
                    <a:pt x="431" y="0"/>
                  </a:moveTo>
                  <a:lnTo>
                    <a:pt x="431" y="15"/>
                  </a:lnTo>
                  <a:lnTo>
                    <a:pt x="416" y="30"/>
                  </a:lnTo>
                  <a:lnTo>
                    <a:pt x="393" y="46"/>
                  </a:lnTo>
                  <a:lnTo>
                    <a:pt x="386" y="38"/>
                  </a:lnTo>
                  <a:lnTo>
                    <a:pt x="370" y="61"/>
                  </a:lnTo>
                  <a:lnTo>
                    <a:pt x="333" y="84"/>
                  </a:lnTo>
                  <a:lnTo>
                    <a:pt x="325" y="99"/>
                  </a:lnTo>
                  <a:lnTo>
                    <a:pt x="310" y="99"/>
                  </a:lnTo>
                  <a:lnTo>
                    <a:pt x="310" y="114"/>
                  </a:lnTo>
                  <a:lnTo>
                    <a:pt x="242" y="121"/>
                  </a:lnTo>
                  <a:lnTo>
                    <a:pt x="113" y="137"/>
                  </a:lnTo>
                  <a:lnTo>
                    <a:pt x="0" y="144"/>
                  </a:lnTo>
                  <a:lnTo>
                    <a:pt x="15" y="137"/>
                  </a:lnTo>
                  <a:lnTo>
                    <a:pt x="7" y="114"/>
                  </a:lnTo>
                  <a:lnTo>
                    <a:pt x="22" y="106"/>
                  </a:lnTo>
                  <a:lnTo>
                    <a:pt x="15" y="99"/>
                  </a:lnTo>
                  <a:lnTo>
                    <a:pt x="30" y="84"/>
                  </a:lnTo>
                  <a:lnTo>
                    <a:pt x="30" y="76"/>
                  </a:lnTo>
                  <a:lnTo>
                    <a:pt x="37" y="46"/>
                  </a:lnTo>
                  <a:lnTo>
                    <a:pt x="113" y="38"/>
                  </a:lnTo>
                  <a:lnTo>
                    <a:pt x="106" y="30"/>
                  </a:lnTo>
                  <a:lnTo>
                    <a:pt x="333" y="8"/>
                  </a:lnTo>
                  <a:lnTo>
                    <a:pt x="431" y="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35" name="Freeform 645"/>
            <p:cNvSpPr>
              <a:spLocks/>
            </p:cNvSpPr>
            <p:nvPr/>
          </p:nvSpPr>
          <p:spPr bwMode="auto">
            <a:xfrm>
              <a:off x="3202" y="2232"/>
              <a:ext cx="431" cy="144"/>
            </a:xfrm>
            <a:custGeom>
              <a:avLst/>
              <a:gdLst>
                <a:gd name="T0" fmla="*/ 431 w 431"/>
                <a:gd name="T1" fmla="*/ 0 h 144"/>
                <a:gd name="T2" fmla="*/ 431 w 431"/>
                <a:gd name="T3" fmla="*/ 15 h 144"/>
                <a:gd name="T4" fmla="*/ 416 w 431"/>
                <a:gd name="T5" fmla="*/ 30 h 144"/>
                <a:gd name="T6" fmla="*/ 393 w 431"/>
                <a:gd name="T7" fmla="*/ 46 h 144"/>
                <a:gd name="T8" fmla="*/ 386 w 431"/>
                <a:gd name="T9" fmla="*/ 38 h 144"/>
                <a:gd name="T10" fmla="*/ 370 w 431"/>
                <a:gd name="T11" fmla="*/ 61 h 144"/>
                <a:gd name="T12" fmla="*/ 333 w 431"/>
                <a:gd name="T13" fmla="*/ 84 h 144"/>
                <a:gd name="T14" fmla="*/ 325 w 431"/>
                <a:gd name="T15" fmla="*/ 99 h 144"/>
                <a:gd name="T16" fmla="*/ 310 w 431"/>
                <a:gd name="T17" fmla="*/ 99 h 144"/>
                <a:gd name="T18" fmla="*/ 310 w 431"/>
                <a:gd name="T19" fmla="*/ 114 h 144"/>
                <a:gd name="T20" fmla="*/ 242 w 431"/>
                <a:gd name="T21" fmla="*/ 121 h 144"/>
                <a:gd name="T22" fmla="*/ 113 w 431"/>
                <a:gd name="T23" fmla="*/ 137 h 144"/>
                <a:gd name="T24" fmla="*/ 0 w 431"/>
                <a:gd name="T25" fmla="*/ 144 h 144"/>
                <a:gd name="T26" fmla="*/ 15 w 431"/>
                <a:gd name="T27" fmla="*/ 137 h 144"/>
                <a:gd name="T28" fmla="*/ 7 w 431"/>
                <a:gd name="T29" fmla="*/ 114 h 144"/>
                <a:gd name="T30" fmla="*/ 22 w 431"/>
                <a:gd name="T31" fmla="*/ 106 h 144"/>
                <a:gd name="T32" fmla="*/ 15 w 431"/>
                <a:gd name="T33" fmla="*/ 99 h 144"/>
                <a:gd name="T34" fmla="*/ 30 w 431"/>
                <a:gd name="T35" fmla="*/ 84 h 144"/>
                <a:gd name="T36" fmla="*/ 30 w 431"/>
                <a:gd name="T37" fmla="*/ 76 h 144"/>
                <a:gd name="T38" fmla="*/ 37 w 431"/>
                <a:gd name="T39" fmla="*/ 46 h 144"/>
                <a:gd name="T40" fmla="*/ 113 w 431"/>
                <a:gd name="T41" fmla="*/ 38 h 144"/>
                <a:gd name="T42" fmla="*/ 106 w 431"/>
                <a:gd name="T43" fmla="*/ 30 h 144"/>
                <a:gd name="T44" fmla="*/ 333 w 431"/>
                <a:gd name="T45" fmla="*/ 8 h 144"/>
                <a:gd name="T46" fmla="*/ 431 w 431"/>
                <a:gd name="T47" fmla="*/ 0 h 144"/>
                <a:gd name="T48" fmla="*/ 431 w 431"/>
                <a:gd name="T49" fmla="*/ 8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1" h="144">
                  <a:moveTo>
                    <a:pt x="431" y="0"/>
                  </a:moveTo>
                  <a:lnTo>
                    <a:pt x="431" y="15"/>
                  </a:lnTo>
                  <a:lnTo>
                    <a:pt x="416" y="30"/>
                  </a:lnTo>
                  <a:lnTo>
                    <a:pt x="393" y="46"/>
                  </a:lnTo>
                  <a:lnTo>
                    <a:pt x="386" y="38"/>
                  </a:lnTo>
                  <a:lnTo>
                    <a:pt x="370" y="61"/>
                  </a:lnTo>
                  <a:lnTo>
                    <a:pt x="333" y="84"/>
                  </a:lnTo>
                  <a:lnTo>
                    <a:pt x="325" y="99"/>
                  </a:lnTo>
                  <a:lnTo>
                    <a:pt x="310" y="99"/>
                  </a:lnTo>
                  <a:lnTo>
                    <a:pt x="310" y="114"/>
                  </a:lnTo>
                  <a:lnTo>
                    <a:pt x="242" y="121"/>
                  </a:lnTo>
                  <a:lnTo>
                    <a:pt x="113" y="137"/>
                  </a:lnTo>
                  <a:lnTo>
                    <a:pt x="0" y="144"/>
                  </a:lnTo>
                  <a:lnTo>
                    <a:pt x="15" y="137"/>
                  </a:lnTo>
                  <a:lnTo>
                    <a:pt x="7" y="114"/>
                  </a:lnTo>
                  <a:lnTo>
                    <a:pt x="22" y="106"/>
                  </a:lnTo>
                  <a:lnTo>
                    <a:pt x="15" y="99"/>
                  </a:lnTo>
                  <a:lnTo>
                    <a:pt x="30" y="84"/>
                  </a:lnTo>
                  <a:lnTo>
                    <a:pt x="30" y="76"/>
                  </a:lnTo>
                  <a:lnTo>
                    <a:pt x="37" y="46"/>
                  </a:lnTo>
                  <a:lnTo>
                    <a:pt x="113" y="38"/>
                  </a:lnTo>
                  <a:lnTo>
                    <a:pt x="106" y="30"/>
                  </a:lnTo>
                  <a:lnTo>
                    <a:pt x="333" y="8"/>
                  </a:lnTo>
                  <a:lnTo>
                    <a:pt x="431" y="0"/>
                  </a:lnTo>
                  <a:lnTo>
                    <a:pt x="431"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36" name="Freeform 646"/>
            <p:cNvSpPr>
              <a:spLocks/>
            </p:cNvSpPr>
            <p:nvPr/>
          </p:nvSpPr>
          <p:spPr bwMode="auto">
            <a:xfrm>
              <a:off x="2331" y="2278"/>
              <a:ext cx="712" cy="690"/>
            </a:xfrm>
            <a:custGeom>
              <a:avLst/>
              <a:gdLst>
                <a:gd name="T0" fmla="*/ 681 w 712"/>
                <a:gd name="T1" fmla="*/ 197 h 690"/>
                <a:gd name="T2" fmla="*/ 613 w 712"/>
                <a:gd name="T3" fmla="*/ 174 h 690"/>
                <a:gd name="T4" fmla="*/ 560 w 712"/>
                <a:gd name="T5" fmla="*/ 189 h 690"/>
                <a:gd name="T6" fmla="*/ 538 w 712"/>
                <a:gd name="T7" fmla="*/ 182 h 690"/>
                <a:gd name="T8" fmla="*/ 515 w 712"/>
                <a:gd name="T9" fmla="*/ 189 h 690"/>
                <a:gd name="T10" fmla="*/ 500 w 712"/>
                <a:gd name="T11" fmla="*/ 182 h 690"/>
                <a:gd name="T12" fmla="*/ 470 w 712"/>
                <a:gd name="T13" fmla="*/ 174 h 690"/>
                <a:gd name="T14" fmla="*/ 447 w 712"/>
                <a:gd name="T15" fmla="*/ 166 h 690"/>
                <a:gd name="T16" fmla="*/ 401 w 712"/>
                <a:gd name="T17" fmla="*/ 136 h 690"/>
                <a:gd name="T18" fmla="*/ 364 w 712"/>
                <a:gd name="T19" fmla="*/ 129 h 690"/>
                <a:gd name="T20" fmla="*/ 220 w 712"/>
                <a:gd name="T21" fmla="*/ 0 h 690"/>
                <a:gd name="T22" fmla="*/ 0 w 712"/>
                <a:gd name="T23" fmla="*/ 265 h 690"/>
                <a:gd name="T24" fmla="*/ 84 w 712"/>
                <a:gd name="T25" fmla="*/ 364 h 690"/>
                <a:gd name="T26" fmla="*/ 167 w 712"/>
                <a:gd name="T27" fmla="*/ 477 h 690"/>
                <a:gd name="T28" fmla="*/ 205 w 712"/>
                <a:gd name="T29" fmla="*/ 432 h 690"/>
                <a:gd name="T30" fmla="*/ 273 w 712"/>
                <a:gd name="T31" fmla="*/ 432 h 690"/>
                <a:gd name="T32" fmla="*/ 333 w 712"/>
                <a:gd name="T33" fmla="*/ 531 h 690"/>
                <a:gd name="T34" fmla="*/ 379 w 712"/>
                <a:gd name="T35" fmla="*/ 614 h 690"/>
                <a:gd name="T36" fmla="*/ 447 w 712"/>
                <a:gd name="T37" fmla="*/ 675 h 690"/>
                <a:gd name="T38" fmla="*/ 492 w 712"/>
                <a:gd name="T39" fmla="*/ 690 h 690"/>
                <a:gd name="T40" fmla="*/ 485 w 712"/>
                <a:gd name="T41" fmla="*/ 629 h 690"/>
                <a:gd name="T42" fmla="*/ 477 w 712"/>
                <a:gd name="T43" fmla="*/ 599 h 690"/>
                <a:gd name="T44" fmla="*/ 485 w 712"/>
                <a:gd name="T45" fmla="*/ 599 h 690"/>
                <a:gd name="T46" fmla="*/ 485 w 712"/>
                <a:gd name="T47" fmla="*/ 599 h 690"/>
                <a:gd name="T48" fmla="*/ 507 w 712"/>
                <a:gd name="T49" fmla="*/ 569 h 690"/>
                <a:gd name="T50" fmla="*/ 492 w 712"/>
                <a:gd name="T51" fmla="*/ 561 h 690"/>
                <a:gd name="T52" fmla="*/ 515 w 712"/>
                <a:gd name="T53" fmla="*/ 546 h 690"/>
                <a:gd name="T54" fmla="*/ 507 w 712"/>
                <a:gd name="T55" fmla="*/ 546 h 690"/>
                <a:gd name="T56" fmla="*/ 530 w 712"/>
                <a:gd name="T57" fmla="*/ 523 h 690"/>
                <a:gd name="T58" fmla="*/ 553 w 712"/>
                <a:gd name="T59" fmla="*/ 523 h 690"/>
                <a:gd name="T60" fmla="*/ 553 w 712"/>
                <a:gd name="T61" fmla="*/ 508 h 690"/>
                <a:gd name="T62" fmla="*/ 568 w 712"/>
                <a:gd name="T63" fmla="*/ 508 h 690"/>
                <a:gd name="T64" fmla="*/ 575 w 712"/>
                <a:gd name="T65" fmla="*/ 515 h 690"/>
                <a:gd name="T66" fmla="*/ 621 w 712"/>
                <a:gd name="T67" fmla="*/ 485 h 690"/>
                <a:gd name="T68" fmla="*/ 621 w 712"/>
                <a:gd name="T69" fmla="*/ 477 h 690"/>
                <a:gd name="T70" fmla="*/ 628 w 712"/>
                <a:gd name="T71" fmla="*/ 447 h 690"/>
                <a:gd name="T72" fmla="*/ 644 w 712"/>
                <a:gd name="T73" fmla="*/ 455 h 690"/>
                <a:gd name="T74" fmla="*/ 644 w 712"/>
                <a:gd name="T75" fmla="*/ 462 h 690"/>
                <a:gd name="T76" fmla="*/ 689 w 712"/>
                <a:gd name="T77" fmla="*/ 440 h 690"/>
                <a:gd name="T78" fmla="*/ 712 w 712"/>
                <a:gd name="T79" fmla="*/ 356 h 6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12" h="690">
                  <a:moveTo>
                    <a:pt x="681" y="295"/>
                  </a:moveTo>
                  <a:lnTo>
                    <a:pt x="681" y="197"/>
                  </a:lnTo>
                  <a:lnTo>
                    <a:pt x="659" y="189"/>
                  </a:lnTo>
                  <a:lnTo>
                    <a:pt x="613" y="174"/>
                  </a:lnTo>
                  <a:lnTo>
                    <a:pt x="568" y="182"/>
                  </a:lnTo>
                  <a:lnTo>
                    <a:pt x="560" y="189"/>
                  </a:lnTo>
                  <a:lnTo>
                    <a:pt x="545" y="174"/>
                  </a:lnTo>
                  <a:lnTo>
                    <a:pt x="538" y="182"/>
                  </a:lnTo>
                  <a:lnTo>
                    <a:pt x="522" y="174"/>
                  </a:lnTo>
                  <a:lnTo>
                    <a:pt x="515" y="189"/>
                  </a:lnTo>
                  <a:lnTo>
                    <a:pt x="515" y="174"/>
                  </a:lnTo>
                  <a:lnTo>
                    <a:pt x="500" y="182"/>
                  </a:lnTo>
                  <a:lnTo>
                    <a:pt x="485" y="166"/>
                  </a:lnTo>
                  <a:lnTo>
                    <a:pt x="470" y="174"/>
                  </a:lnTo>
                  <a:lnTo>
                    <a:pt x="462" y="159"/>
                  </a:lnTo>
                  <a:lnTo>
                    <a:pt x="447" y="166"/>
                  </a:lnTo>
                  <a:lnTo>
                    <a:pt x="409" y="151"/>
                  </a:lnTo>
                  <a:lnTo>
                    <a:pt x="401" y="136"/>
                  </a:lnTo>
                  <a:lnTo>
                    <a:pt x="379" y="144"/>
                  </a:lnTo>
                  <a:lnTo>
                    <a:pt x="364" y="129"/>
                  </a:lnTo>
                  <a:lnTo>
                    <a:pt x="371" y="7"/>
                  </a:lnTo>
                  <a:lnTo>
                    <a:pt x="220" y="0"/>
                  </a:lnTo>
                  <a:lnTo>
                    <a:pt x="197" y="280"/>
                  </a:lnTo>
                  <a:lnTo>
                    <a:pt x="0" y="265"/>
                  </a:lnTo>
                  <a:lnTo>
                    <a:pt x="8" y="280"/>
                  </a:lnTo>
                  <a:lnTo>
                    <a:pt x="84" y="364"/>
                  </a:lnTo>
                  <a:lnTo>
                    <a:pt x="106" y="432"/>
                  </a:lnTo>
                  <a:lnTo>
                    <a:pt x="167" y="477"/>
                  </a:lnTo>
                  <a:lnTo>
                    <a:pt x="189" y="462"/>
                  </a:lnTo>
                  <a:lnTo>
                    <a:pt x="205" y="432"/>
                  </a:lnTo>
                  <a:lnTo>
                    <a:pt x="227" y="424"/>
                  </a:lnTo>
                  <a:lnTo>
                    <a:pt x="273" y="432"/>
                  </a:lnTo>
                  <a:lnTo>
                    <a:pt x="311" y="477"/>
                  </a:lnTo>
                  <a:lnTo>
                    <a:pt x="333" y="531"/>
                  </a:lnTo>
                  <a:lnTo>
                    <a:pt x="379" y="576"/>
                  </a:lnTo>
                  <a:lnTo>
                    <a:pt x="379" y="614"/>
                  </a:lnTo>
                  <a:lnTo>
                    <a:pt x="394" y="652"/>
                  </a:lnTo>
                  <a:lnTo>
                    <a:pt x="447" y="675"/>
                  </a:lnTo>
                  <a:lnTo>
                    <a:pt x="477" y="675"/>
                  </a:lnTo>
                  <a:lnTo>
                    <a:pt x="492" y="690"/>
                  </a:lnTo>
                  <a:lnTo>
                    <a:pt x="507" y="682"/>
                  </a:lnTo>
                  <a:lnTo>
                    <a:pt x="485" y="629"/>
                  </a:lnTo>
                  <a:lnTo>
                    <a:pt x="492" y="599"/>
                  </a:lnTo>
                  <a:lnTo>
                    <a:pt x="477" y="599"/>
                  </a:lnTo>
                  <a:lnTo>
                    <a:pt x="477" y="584"/>
                  </a:lnTo>
                  <a:lnTo>
                    <a:pt x="485" y="599"/>
                  </a:lnTo>
                  <a:lnTo>
                    <a:pt x="485" y="584"/>
                  </a:lnTo>
                  <a:lnTo>
                    <a:pt x="485" y="599"/>
                  </a:lnTo>
                  <a:lnTo>
                    <a:pt x="492" y="599"/>
                  </a:lnTo>
                  <a:lnTo>
                    <a:pt x="507" y="569"/>
                  </a:lnTo>
                  <a:lnTo>
                    <a:pt x="500" y="576"/>
                  </a:lnTo>
                  <a:lnTo>
                    <a:pt x="492" y="561"/>
                  </a:lnTo>
                  <a:lnTo>
                    <a:pt x="507" y="561"/>
                  </a:lnTo>
                  <a:lnTo>
                    <a:pt x="515" y="546"/>
                  </a:lnTo>
                  <a:lnTo>
                    <a:pt x="507" y="553"/>
                  </a:lnTo>
                  <a:lnTo>
                    <a:pt x="507" y="546"/>
                  </a:lnTo>
                  <a:lnTo>
                    <a:pt x="530" y="538"/>
                  </a:lnTo>
                  <a:lnTo>
                    <a:pt x="530" y="523"/>
                  </a:lnTo>
                  <a:lnTo>
                    <a:pt x="538" y="531"/>
                  </a:lnTo>
                  <a:lnTo>
                    <a:pt x="553" y="523"/>
                  </a:lnTo>
                  <a:lnTo>
                    <a:pt x="538" y="508"/>
                  </a:lnTo>
                  <a:lnTo>
                    <a:pt x="553" y="508"/>
                  </a:lnTo>
                  <a:lnTo>
                    <a:pt x="545" y="515"/>
                  </a:lnTo>
                  <a:lnTo>
                    <a:pt x="568" y="508"/>
                  </a:lnTo>
                  <a:lnTo>
                    <a:pt x="560" y="515"/>
                  </a:lnTo>
                  <a:lnTo>
                    <a:pt x="575" y="515"/>
                  </a:lnTo>
                  <a:lnTo>
                    <a:pt x="553" y="531"/>
                  </a:lnTo>
                  <a:lnTo>
                    <a:pt x="621" y="485"/>
                  </a:lnTo>
                  <a:lnTo>
                    <a:pt x="613" y="493"/>
                  </a:lnTo>
                  <a:lnTo>
                    <a:pt x="621" y="477"/>
                  </a:lnTo>
                  <a:lnTo>
                    <a:pt x="636" y="470"/>
                  </a:lnTo>
                  <a:lnTo>
                    <a:pt x="628" y="447"/>
                  </a:lnTo>
                  <a:lnTo>
                    <a:pt x="644" y="440"/>
                  </a:lnTo>
                  <a:lnTo>
                    <a:pt x="644" y="455"/>
                  </a:lnTo>
                  <a:lnTo>
                    <a:pt x="659" y="455"/>
                  </a:lnTo>
                  <a:lnTo>
                    <a:pt x="644" y="462"/>
                  </a:lnTo>
                  <a:lnTo>
                    <a:pt x="697" y="447"/>
                  </a:lnTo>
                  <a:lnTo>
                    <a:pt x="689" y="440"/>
                  </a:lnTo>
                  <a:lnTo>
                    <a:pt x="697" y="424"/>
                  </a:lnTo>
                  <a:lnTo>
                    <a:pt x="712" y="356"/>
                  </a:lnTo>
                  <a:lnTo>
                    <a:pt x="681" y="295"/>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37" name="Freeform 647"/>
            <p:cNvSpPr>
              <a:spLocks/>
            </p:cNvSpPr>
            <p:nvPr/>
          </p:nvSpPr>
          <p:spPr bwMode="auto">
            <a:xfrm>
              <a:off x="2331" y="2278"/>
              <a:ext cx="712" cy="690"/>
            </a:xfrm>
            <a:custGeom>
              <a:avLst/>
              <a:gdLst>
                <a:gd name="T0" fmla="*/ 681 w 712"/>
                <a:gd name="T1" fmla="*/ 197 h 690"/>
                <a:gd name="T2" fmla="*/ 613 w 712"/>
                <a:gd name="T3" fmla="*/ 174 h 690"/>
                <a:gd name="T4" fmla="*/ 560 w 712"/>
                <a:gd name="T5" fmla="*/ 189 h 690"/>
                <a:gd name="T6" fmla="*/ 538 w 712"/>
                <a:gd name="T7" fmla="*/ 182 h 690"/>
                <a:gd name="T8" fmla="*/ 515 w 712"/>
                <a:gd name="T9" fmla="*/ 189 h 690"/>
                <a:gd name="T10" fmla="*/ 500 w 712"/>
                <a:gd name="T11" fmla="*/ 182 h 690"/>
                <a:gd name="T12" fmla="*/ 470 w 712"/>
                <a:gd name="T13" fmla="*/ 174 h 690"/>
                <a:gd name="T14" fmla="*/ 447 w 712"/>
                <a:gd name="T15" fmla="*/ 166 h 690"/>
                <a:gd name="T16" fmla="*/ 401 w 712"/>
                <a:gd name="T17" fmla="*/ 136 h 690"/>
                <a:gd name="T18" fmla="*/ 364 w 712"/>
                <a:gd name="T19" fmla="*/ 129 h 690"/>
                <a:gd name="T20" fmla="*/ 220 w 712"/>
                <a:gd name="T21" fmla="*/ 0 h 690"/>
                <a:gd name="T22" fmla="*/ 0 w 712"/>
                <a:gd name="T23" fmla="*/ 265 h 690"/>
                <a:gd name="T24" fmla="*/ 84 w 712"/>
                <a:gd name="T25" fmla="*/ 364 h 690"/>
                <a:gd name="T26" fmla="*/ 167 w 712"/>
                <a:gd name="T27" fmla="*/ 477 h 690"/>
                <a:gd name="T28" fmla="*/ 205 w 712"/>
                <a:gd name="T29" fmla="*/ 432 h 690"/>
                <a:gd name="T30" fmla="*/ 273 w 712"/>
                <a:gd name="T31" fmla="*/ 432 h 690"/>
                <a:gd name="T32" fmla="*/ 333 w 712"/>
                <a:gd name="T33" fmla="*/ 531 h 690"/>
                <a:gd name="T34" fmla="*/ 379 w 712"/>
                <a:gd name="T35" fmla="*/ 614 h 690"/>
                <a:gd name="T36" fmla="*/ 447 w 712"/>
                <a:gd name="T37" fmla="*/ 675 h 690"/>
                <a:gd name="T38" fmla="*/ 492 w 712"/>
                <a:gd name="T39" fmla="*/ 690 h 690"/>
                <a:gd name="T40" fmla="*/ 485 w 712"/>
                <a:gd name="T41" fmla="*/ 629 h 690"/>
                <a:gd name="T42" fmla="*/ 477 w 712"/>
                <a:gd name="T43" fmla="*/ 599 h 690"/>
                <a:gd name="T44" fmla="*/ 485 w 712"/>
                <a:gd name="T45" fmla="*/ 599 h 690"/>
                <a:gd name="T46" fmla="*/ 485 w 712"/>
                <a:gd name="T47" fmla="*/ 599 h 690"/>
                <a:gd name="T48" fmla="*/ 507 w 712"/>
                <a:gd name="T49" fmla="*/ 569 h 690"/>
                <a:gd name="T50" fmla="*/ 492 w 712"/>
                <a:gd name="T51" fmla="*/ 561 h 690"/>
                <a:gd name="T52" fmla="*/ 515 w 712"/>
                <a:gd name="T53" fmla="*/ 546 h 690"/>
                <a:gd name="T54" fmla="*/ 507 w 712"/>
                <a:gd name="T55" fmla="*/ 546 h 690"/>
                <a:gd name="T56" fmla="*/ 530 w 712"/>
                <a:gd name="T57" fmla="*/ 523 h 690"/>
                <a:gd name="T58" fmla="*/ 553 w 712"/>
                <a:gd name="T59" fmla="*/ 523 h 690"/>
                <a:gd name="T60" fmla="*/ 553 w 712"/>
                <a:gd name="T61" fmla="*/ 508 h 690"/>
                <a:gd name="T62" fmla="*/ 568 w 712"/>
                <a:gd name="T63" fmla="*/ 508 h 690"/>
                <a:gd name="T64" fmla="*/ 575 w 712"/>
                <a:gd name="T65" fmla="*/ 515 h 690"/>
                <a:gd name="T66" fmla="*/ 621 w 712"/>
                <a:gd name="T67" fmla="*/ 485 h 690"/>
                <a:gd name="T68" fmla="*/ 621 w 712"/>
                <a:gd name="T69" fmla="*/ 477 h 690"/>
                <a:gd name="T70" fmla="*/ 628 w 712"/>
                <a:gd name="T71" fmla="*/ 447 h 690"/>
                <a:gd name="T72" fmla="*/ 644 w 712"/>
                <a:gd name="T73" fmla="*/ 455 h 690"/>
                <a:gd name="T74" fmla="*/ 644 w 712"/>
                <a:gd name="T75" fmla="*/ 462 h 690"/>
                <a:gd name="T76" fmla="*/ 689 w 712"/>
                <a:gd name="T77" fmla="*/ 440 h 690"/>
                <a:gd name="T78" fmla="*/ 712 w 712"/>
                <a:gd name="T79" fmla="*/ 356 h 690"/>
                <a:gd name="T80" fmla="*/ 681 w 712"/>
                <a:gd name="T81" fmla="*/ 303 h 6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12" h="690">
                  <a:moveTo>
                    <a:pt x="681" y="295"/>
                  </a:moveTo>
                  <a:lnTo>
                    <a:pt x="681" y="197"/>
                  </a:lnTo>
                  <a:lnTo>
                    <a:pt x="659" y="189"/>
                  </a:lnTo>
                  <a:lnTo>
                    <a:pt x="613" y="174"/>
                  </a:lnTo>
                  <a:lnTo>
                    <a:pt x="568" y="182"/>
                  </a:lnTo>
                  <a:lnTo>
                    <a:pt x="560" y="189"/>
                  </a:lnTo>
                  <a:lnTo>
                    <a:pt x="545" y="174"/>
                  </a:lnTo>
                  <a:lnTo>
                    <a:pt x="538" y="182"/>
                  </a:lnTo>
                  <a:lnTo>
                    <a:pt x="522" y="174"/>
                  </a:lnTo>
                  <a:lnTo>
                    <a:pt x="515" y="189"/>
                  </a:lnTo>
                  <a:lnTo>
                    <a:pt x="515" y="174"/>
                  </a:lnTo>
                  <a:lnTo>
                    <a:pt x="500" y="182"/>
                  </a:lnTo>
                  <a:lnTo>
                    <a:pt x="485" y="166"/>
                  </a:lnTo>
                  <a:lnTo>
                    <a:pt x="470" y="174"/>
                  </a:lnTo>
                  <a:lnTo>
                    <a:pt x="462" y="159"/>
                  </a:lnTo>
                  <a:lnTo>
                    <a:pt x="447" y="166"/>
                  </a:lnTo>
                  <a:lnTo>
                    <a:pt x="409" y="151"/>
                  </a:lnTo>
                  <a:lnTo>
                    <a:pt x="401" y="136"/>
                  </a:lnTo>
                  <a:lnTo>
                    <a:pt x="379" y="144"/>
                  </a:lnTo>
                  <a:lnTo>
                    <a:pt x="364" y="129"/>
                  </a:lnTo>
                  <a:lnTo>
                    <a:pt x="371" y="7"/>
                  </a:lnTo>
                  <a:lnTo>
                    <a:pt x="220" y="0"/>
                  </a:lnTo>
                  <a:lnTo>
                    <a:pt x="197" y="280"/>
                  </a:lnTo>
                  <a:lnTo>
                    <a:pt x="0" y="265"/>
                  </a:lnTo>
                  <a:lnTo>
                    <a:pt x="8" y="280"/>
                  </a:lnTo>
                  <a:lnTo>
                    <a:pt x="84" y="364"/>
                  </a:lnTo>
                  <a:lnTo>
                    <a:pt x="106" y="432"/>
                  </a:lnTo>
                  <a:lnTo>
                    <a:pt x="167" y="477"/>
                  </a:lnTo>
                  <a:lnTo>
                    <a:pt x="189" y="462"/>
                  </a:lnTo>
                  <a:lnTo>
                    <a:pt x="205" y="432"/>
                  </a:lnTo>
                  <a:lnTo>
                    <a:pt x="227" y="424"/>
                  </a:lnTo>
                  <a:lnTo>
                    <a:pt x="273" y="432"/>
                  </a:lnTo>
                  <a:lnTo>
                    <a:pt x="311" y="477"/>
                  </a:lnTo>
                  <a:lnTo>
                    <a:pt x="333" y="531"/>
                  </a:lnTo>
                  <a:lnTo>
                    <a:pt x="379" y="576"/>
                  </a:lnTo>
                  <a:lnTo>
                    <a:pt x="379" y="614"/>
                  </a:lnTo>
                  <a:lnTo>
                    <a:pt x="394" y="652"/>
                  </a:lnTo>
                  <a:lnTo>
                    <a:pt x="447" y="675"/>
                  </a:lnTo>
                  <a:lnTo>
                    <a:pt x="477" y="675"/>
                  </a:lnTo>
                  <a:lnTo>
                    <a:pt x="492" y="690"/>
                  </a:lnTo>
                  <a:lnTo>
                    <a:pt x="507" y="682"/>
                  </a:lnTo>
                  <a:lnTo>
                    <a:pt x="485" y="629"/>
                  </a:lnTo>
                  <a:lnTo>
                    <a:pt x="492" y="599"/>
                  </a:lnTo>
                  <a:lnTo>
                    <a:pt x="477" y="599"/>
                  </a:lnTo>
                  <a:lnTo>
                    <a:pt x="477" y="584"/>
                  </a:lnTo>
                  <a:lnTo>
                    <a:pt x="485" y="599"/>
                  </a:lnTo>
                  <a:lnTo>
                    <a:pt x="485" y="584"/>
                  </a:lnTo>
                  <a:lnTo>
                    <a:pt x="485" y="599"/>
                  </a:lnTo>
                  <a:lnTo>
                    <a:pt x="492" y="599"/>
                  </a:lnTo>
                  <a:lnTo>
                    <a:pt x="507" y="569"/>
                  </a:lnTo>
                  <a:lnTo>
                    <a:pt x="500" y="576"/>
                  </a:lnTo>
                  <a:lnTo>
                    <a:pt x="492" y="561"/>
                  </a:lnTo>
                  <a:lnTo>
                    <a:pt x="507" y="561"/>
                  </a:lnTo>
                  <a:lnTo>
                    <a:pt x="515" y="546"/>
                  </a:lnTo>
                  <a:lnTo>
                    <a:pt x="507" y="553"/>
                  </a:lnTo>
                  <a:lnTo>
                    <a:pt x="507" y="546"/>
                  </a:lnTo>
                  <a:lnTo>
                    <a:pt x="530" y="538"/>
                  </a:lnTo>
                  <a:lnTo>
                    <a:pt x="530" y="523"/>
                  </a:lnTo>
                  <a:lnTo>
                    <a:pt x="538" y="531"/>
                  </a:lnTo>
                  <a:lnTo>
                    <a:pt x="553" y="523"/>
                  </a:lnTo>
                  <a:lnTo>
                    <a:pt x="538" y="508"/>
                  </a:lnTo>
                  <a:lnTo>
                    <a:pt x="553" y="508"/>
                  </a:lnTo>
                  <a:lnTo>
                    <a:pt x="545" y="515"/>
                  </a:lnTo>
                  <a:lnTo>
                    <a:pt x="568" y="508"/>
                  </a:lnTo>
                  <a:lnTo>
                    <a:pt x="560" y="515"/>
                  </a:lnTo>
                  <a:lnTo>
                    <a:pt x="575" y="515"/>
                  </a:lnTo>
                  <a:lnTo>
                    <a:pt x="553" y="531"/>
                  </a:lnTo>
                  <a:lnTo>
                    <a:pt x="621" y="485"/>
                  </a:lnTo>
                  <a:lnTo>
                    <a:pt x="613" y="493"/>
                  </a:lnTo>
                  <a:lnTo>
                    <a:pt x="621" y="477"/>
                  </a:lnTo>
                  <a:lnTo>
                    <a:pt x="636" y="470"/>
                  </a:lnTo>
                  <a:lnTo>
                    <a:pt x="628" y="447"/>
                  </a:lnTo>
                  <a:lnTo>
                    <a:pt x="644" y="440"/>
                  </a:lnTo>
                  <a:lnTo>
                    <a:pt x="644" y="455"/>
                  </a:lnTo>
                  <a:lnTo>
                    <a:pt x="659" y="455"/>
                  </a:lnTo>
                  <a:lnTo>
                    <a:pt x="644" y="462"/>
                  </a:lnTo>
                  <a:lnTo>
                    <a:pt x="697" y="447"/>
                  </a:lnTo>
                  <a:lnTo>
                    <a:pt x="689" y="440"/>
                  </a:lnTo>
                  <a:lnTo>
                    <a:pt x="697" y="424"/>
                  </a:lnTo>
                  <a:lnTo>
                    <a:pt x="712" y="356"/>
                  </a:lnTo>
                  <a:lnTo>
                    <a:pt x="681" y="295"/>
                  </a:lnTo>
                  <a:lnTo>
                    <a:pt x="681" y="30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38" name="Freeform 648"/>
            <p:cNvSpPr>
              <a:spLocks/>
            </p:cNvSpPr>
            <p:nvPr/>
          </p:nvSpPr>
          <p:spPr bwMode="auto">
            <a:xfrm>
              <a:off x="2831" y="2824"/>
              <a:ext cx="30" cy="60"/>
            </a:xfrm>
            <a:custGeom>
              <a:avLst/>
              <a:gdLst>
                <a:gd name="T0" fmla="*/ 30 w 30"/>
                <a:gd name="T1" fmla="*/ 0 h 60"/>
                <a:gd name="T2" fmla="*/ 0 w 30"/>
                <a:gd name="T3" fmla="*/ 60 h 60"/>
                <a:gd name="T4" fmla="*/ 7 w 30"/>
                <a:gd name="T5" fmla="*/ 30 h 60"/>
                <a:gd name="T6" fmla="*/ 30 w 3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0">
                  <a:moveTo>
                    <a:pt x="30" y="0"/>
                  </a:moveTo>
                  <a:lnTo>
                    <a:pt x="0" y="60"/>
                  </a:lnTo>
                  <a:lnTo>
                    <a:pt x="7" y="30"/>
                  </a:lnTo>
                  <a:lnTo>
                    <a:pt x="30" y="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39" name="Freeform 649"/>
            <p:cNvSpPr>
              <a:spLocks/>
            </p:cNvSpPr>
            <p:nvPr/>
          </p:nvSpPr>
          <p:spPr bwMode="auto">
            <a:xfrm>
              <a:off x="2831" y="2824"/>
              <a:ext cx="30" cy="60"/>
            </a:xfrm>
            <a:custGeom>
              <a:avLst/>
              <a:gdLst>
                <a:gd name="T0" fmla="*/ 30 w 30"/>
                <a:gd name="T1" fmla="*/ 0 h 60"/>
                <a:gd name="T2" fmla="*/ 0 w 30"/>
                <a:gd name="T3" fmla="*/ 60 h 60"/>
                <a:gd name="T4" fmla="*/ 7 w 30"/>
                <a:gd name="T5" fmla="*/ 30 h 60"/>
                <a:gd name="T6" fmla="*/ 30 w 30"/>
                <a:gd name="T7" fmla="*/ 0 h 60"/>
                <a:gd name="T8" fmla="*/ 30 w 30"/>
                <a:gd name="T9" fmla="*/ 7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0">
                  <a:moveTo>
                    <a:pt x="30" y="0"/>
                  </a:moveTo>
                  <a:lnTo>
                    <a:pt x="0" y="60"/>
                  </a:lnTo>
                  <a:lnTo>
                    <a:pt x="7" y="30"/>
                  </a:lnTo>
                  <a:lnTo>
                    <a:pt x="30" y="0"/>
                  </a:lnTo>
                  <a:lnTo>
                    <a:pt x="30" y="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40" name="Freeform 650"/>
            <p:cNvSpPr>
              <a:spLocks/>
            </p:cNvSpPr>
            <p:nvPr/>
          </p:nvSpPr>
          <p:spPr bwMode="auto">
            <a:xfrm>
              <a:off x="1998" y="1853"/>
              <a:ext cx="288" cy="356"/>
            </a:xfrm>
            <a:custGeom>
              <a:avLst/>
              <a:gdLst>
                <a:gd name="T0" fmla="*/ 288 w 288"/>
                <a:gd name="T1" fmla="*/ 106 h 356"/>
                <a:gd name="T2" fmla="*/ 190 w 288"/>
                <a:gd name="T3" fmla="*/ 91 h 356"/>
                <a:gd name="T4" fmla="*/ 197 w 288"/>
                <a:gd name="T5" fmla="*/ 23 h 356"/>
                <a:gd name="T6" fmla="*/ 61 w 288"/>
                <a:gd name="T7" fmla="*/ 0 h 356"/>
                <a:gd name="T8" fmla="*/ 0 w 288"/>
                <a:gd name="T9" fmla="*/ 318 h 356"/>
                <a:gd name="T10" fmla="*/ 250 w 288"/>
                <a:gd name="T11" fmla="*/ 356 h 356"/>
                <a:gd name="T12" fmla="*/ 288 w 288"/>
                <a:gd name="T13" fmla="*/ 106 h 3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356">
                  <a:moveTo>
                    <a:pt x="288" y="106"/>
                  </a:moveTo>
                  <a:lnTo>
                    <a:pt x="190" y="91"/>
                  </a:lnTo>
                  <a:lnTo>
                    <a:pt x="197" y="23"/>
                  </a:lnTo>
                  <a:lnTo>
                    <a:pt x="61" y="0"/>
                  </a:lnTo>
                  <a:lnTo>
                    <a:pt x="0" y="318"/>
                  </a:lnTo>
                  <a:lnTo>
                    <a:pt x="250" y="356"/>
                  </a:lnTo>
                  <a:lnTo>
                    <a:pt x="288" y="106"/>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41" name="Freeform 651"/>
            <p:cNvSpPr>
              <a:spLocks/>
            </p:cNvSpPr>
            <p:nvPr/>
          </p:nvSpPr>
          <p:spPr bwMode="auto">
            <a:xfrm>
              <a:off x="1998" y="1853"/>
              <a:ext cx="288" cy="356"/>
            </a:xfrm>
            <a:custGeom>
              <a:avLst/>
              <a:gdLst>
                <a:gd name="T0" fmla="*/ 288 w 288"/>
                <a:gd name="T1" fmla="*/ 106 h 356"/>
                <a:gd name="T2" fmla="*/ 190 w 288"/>
                <a:gd name="T3" fmla="*/ 91 h 356"/>
                <a:gd name="T4" fmla="*/ 197 w 288"/>
                <a:gd name="T5" fmla="*/ 23 h 356"/>
                <a:gd name="T6" fmla="*/ 61 w 288"/>
                <a:gd name="T7" fmla="*/ 0 h 356"/>
                <a:gd name="T8" fmla="*/ 0 w 288"/>
                <a:gd name="T9" fmla="*/ 318 h 356"/>
                <a:gd name="T10" fmla="*/ 250 w 288"/>
                <a:gd name="T11" fmla="*/ 356 h 356"/>
                <a:gd name="T12" fmla="*/ 288 w 288"/>
                <a:gd name="T13" fmla="*/ 106 h 356"/>
                <a:gd name="T14" fmla="*/ 288 w 288"/>
                <a:gd name="T15" fmla="*/ 114 h 3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8" h="356">
                  <a:moveTo>
                    <a:pt x="288" y="106"/>
                  </a:moveTo>
                  <a:lnTo>
                    <a:pt x="190" y="91"/>
                  </a:lnTo>
                  <a:lnTo>
                    <a:pt x="197" y="23"/>
                  </a:lnTo>
                  <a:lnTo>
                    <a:pt x="61" y="0"/>
                  </a:lnTo>
                  <a:lnTo>
                    <a:pt x="0" y="318"/>
                  </a:lnTo>
                  <a:lnTo>
                    <a:pt x="250" y="356"/>
                  </a:lnTo>
                  <a:lnTo>
                    <a:pt x="288" y="106"/>
                  </a:lnTo>
                  <a:lnTo>
                    <a:pt x="288" y="1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42" name="Freeform 652"/>
            <p:cNvSpPr>
              <a:spLocks/>
            </p:cNvSpPr>
            <p:nvPr/>
          </p:nvSpPr>
          <p:spPr bwMode="auto">
            <a:xfrm>
              <a:off x="3936" y="1602"/>
              <a:ext cx="75" cy="160"/>
            </a:xfrm>
            <a:custGeom>
              <a:avLst/>
              <a:gdLst>
                <a:gd name="T0" fmla="*/ 75 w 75"/>
                <a:gd name="T1" fmla="*/ 31 h 160"/>
                <a:gd name="T2" fmla="*/ 60 w 75"/>
                <a:gd name="T3" fmla="*/ 46 h 160"/>
                <a:gd name="T4" fmla="*/ 53 w 75"/>
                <a:gd name="T5" fmla="*/ 99 h 160"/>
                <a:gd name="T6" fmla="*/ 60 w 75"/>
                <a:gd name="T7" fmla="*/ 152 h 160"/>
                <a:gd name="T8" fmla="*/ 30 w 75"/>
                <a:gd name="T9" fmla="*/ 160 h 160"/>
                <a:gd name="T10" fmla="*/ 7 w 75"/>
                <a:gd name="T11" fmla="*/ 99 h 160"/>
                <a:gd name="T12" fmla="*/ 0 w 75"/>
                <a:gd name="T13" fmla="*/ 46 h 160"/>
                <a:gd name="T14" fmla="*/ 0 w 75"/>
                <a:gd name="T15" fmla="*/ 16 h 160"/>
                <a:gd name="T16" fmla="*/ 68 w 75"/>
                <a:gd name="T17" fmla="*/ 0 h 160"/>
                <a:gd name="T18" fmla="*/ 75 w 75"/>
                <a:gd name="T19" fmla="*/ 31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160">
                  <a:moveTo>
                    <a:pt x="75" y="31"/>
                  </a:moveTo>
                  <a:lnTo>
                    <a:pt x="60" y="46"/>
                  </a:lnTo>
                  <a:lnTo>
                    <a:pt x="53" y="99"/>
                  </a:lnTo>
                  <a:lnTo>
                    <a:pt x="60" y="152"/>
                  </a:lnTo>
                  <a:lnTo>
                    <a:pt x="30" y="160"/>
                  </a:lnTo>
                  <a:lnTo>
                    <a:pt x="7" y="99"/>
                  </a:lnTo>
                  <a:lnTo>
                    <a:pt x="0" y="46"/>
                  </a:lnTo>
                  <a:lnTo>
                    <a:pt x="0" y="16"/>
                  </a:lnTo>
                  <a:lnTo>
                    <a:pt x="68" y="0"/>
                  </a:lnTo>
                  <a:lnTo>
                    <a:pt x="75" y="31"/>
                  </a:lnTo>
                  <a:close/>
                </a:path>
              </a:pathLst>
            </a:custGeom>
            <a:solidFill>
              <a:srgbClr val="FF8C00"/>
            </a:solidFill>
            <a:ln w="12700">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43" name="Freeform 653"/>
            <p:cNvSpPr>
              <a:spLocks/>
            </p:cNvSpPr>
            <p:nvPr/>
          </p:nvSpPr>
          <p:spPr bwMode="auto">
            <a:xfrm>
              <a:off x="3936" y="1602"/>
              <a:ext cx="75" cy="160"/>
            </a:xfrm>
            <a:custGeom>
              <a:avLst/>
              <a:gdLst>
                <a:gd name="T0" fmla="*/ 75 w 75"/>
                <a:gd name="T1" fmla="*/ 31 h 160"/>
                <a:gd name="T2" fmla="*/ 60 w 75"/>
                <a:gd name="T3" fmla="*/ 46 h 160"/>
                <a:gd name="T4" fmla="*/ 53 w 75"/>
                <a:gd name="T5" fmla="*/ 99 h 160"/>
                <a:gd name="T6" fmla="*/ 60 w 75"/>
                <a:gd name="T7" fmla="*/ 152 h 160"/>
                <a:gd name="T8" fmla="*/ 30 w 75"/>
                <a:gd name="T9" fmla="*/ 160 h 160"/>
                <a:gd name="T10" fmla="*/ 7 w 75"/>
                <a:gd name="T11" fmla="*/ 99 h 160"/>
                <a:gd name="T12" fmla="*/ 0 w 75"/>
                <a:gd name="T13" fmla="*/ 46 h 160"/>
                <a:gd name="T14" fmla="*/ 0 w 75"/>
                <a:gd name="T15" fmla="*/ 16 h 160"/>
                <a:gd name="T16" fmla="*/ 68 w 75"/>
                <a:gd name="T17" fmla="*/ 0 h 160"/>
                <a:gd name="T18" fmla="*/ 75 w 75"/>
                <a:gd name="T19" fmla="*/ 31 h 160"/>
                <a:gd name="T20" fmla="*/ 75 w 75"/>
                <a:gd name="T21" fmla="*/ 38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160">
                  <a:moveTo>
                    <a:pt x="75" y="31"/>
                  </a:moveTo>
                  <a:lnTo>
                    <a:pt x="60" y="46"/>
                  </a:lnTo>
                  <a:lnTo>
                    <a:pt x="53" y="99"/>
                  </a:lnTo>
                  <a:lnTo>
                    <a:pt x="60" y="152"/>
                  </a:lnTo>
                  <a:lnTo>
                    <a:pt x="30" y="160"/>
                  </a:lnTo>
                  <a:lnTo>
                    <a:pt x="7" y="99"/>
                  </a:lnTo>
                  <a:lnTo>
                    <a:pt x="0" y="46"/>
                  </a:lnTo>
                  <a:lnTo>
                    <a:pt x="0" y="16"/>
                  </a:lnTo>
                  <a:lnTo>
                    <a:pt x="68" y="0"/>
                  </a:lnTo>
                  <a:lnTo>
                    <a:pt x="75" y="31"/>
                  </a:lnTo>
                  <a:lnTo>
                    <a:pt x="75" y="3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44" name="Freeform 654"/>
            <p:cNvSpPr>
              <a:spLocks/>
            </p:cNvSpPr>
            <p:nvPr/>
          </p:nvSpPr>
          <p:spPr bwMode="auto">
            <a:xfrm>
              <a:off x="3535" y="2020"/>
              <a:ext cx="393" cy="220"/>
            </a:xfrm>
            <a:custGeom>
              <a:avLst/>
              <a:gdLst>
                <a:gd name="T0" fmla="*/ 378 w 393"/>
                <a:gd name="T1" fmla="*/ 136 h 220"/>
                <a:gd name="T2" fmla="*/ 363 w 393"/>
                <a:gd name="T3" fmla="*/ 136 h 220"/>
                <a:gd name="T4" fmla="*/ 363 w 393"/>
                <a:gd name="T5" fmla="*/ 144 h 220"/>
                <a:gd name="T6" fmla="*/ 355 w 393"/>
                <a:gd name="T7" fmla="*/ 151 h 220"/>
                <a:gd name="T8" fmla="*/ 355 w 393"/>
                <a:gd name="T9" fmla="*/ 136 h 220"/>
                <a:gd name="T10" fmla="*/ 333 w 393"/>
                <a:gd name="T11" fmla="*/ 129 h 220"/>
                <a:gd name="T12" fmla="*/ 333 w 393"/>
                <a:gd name="T13" fmla="*/ 121 h 220"/>
                <a:gd name="T14" fmla="*/ 355 w 393"/>
                <a:gd name="T15" fmla="*/ 144 h 220"/>
                <a:gd name="T16" fmla="*/ 363 w 393"/>
                <a:gd name="T17" fmla="*/ 129 h 220"/>
                <a:gd name="T18" fmla="*/ 348 w 393"/>
                <a:gd name="T19" fmla="*/ 121 h 220"/>
                <a:gd name="T20" fmla="*/ 355 w 393"/>
                <a:gd name="T21" fmla="*/ 121 h 220"/>
                <a:gd name="T22" fmla="*/ 348 w 393"/>
                <a:gd name="T23" fmla="*/ 106 h 220"/>
                <a:gd name="T24" fmla="*/ 363 w 393"/>
                <a:gd name="T25" fmla="*/ 113 h 220"/>
                <a:gd name="T26" fmla="*/ 363 w 393"/>
                <a:gd name="T27" fmla="*/ 106 h 220"/>
                <a:gd name="T28" fmla="*/ 348 w 393"/>
                <a:gd name="T29" fmla="*/ 106 h 220"/>
                <a:gd name="T30" fmla="*/ 355 w 393"/>
                <a:gd name="T31" fmla="*/ 98 h 220"/>
                <a:gd name="T32" fmla="*/ 340 w 393"/>
                <a:gd name="T33" fmla="*/ 98 h 220"/>
                <a:gd name="T34" fmla="*/ 317 w 393"/>
                <a:gd name="T35" fmla="*/ 76 h 220"/>
                <a:gd name="T36" fmla="*/ 355 w 393"/>
                <a:gd name="T37" fmla="*/ 98 h 220"/>
                <a:gd name="T38" fmla="*/ 355 w 393"/>
                <a:gd name="T39" fmla="*/ 76 h 220"/>
                <a:gd name="T40" fmla="*/ 340 w 393"/>
                <a:gd name="T41" fmla="*/ 76 h 220"/>
                <a:gd name="T42" fmla="*/ 333 w 393"/>
                <a:gd name="T43" fmla="*/ 68 h 220"/>
                <a:gd name="T44" fmla="*/ 317 w 393"/>
                <a:gd name="T45" fmla="*/ 68 h 220"/>
                <a:gd name="T46" fmla="*/ 295 w 393"/>
                <a:gd name="T47" fmla="*/ 60 h 220"/>
                <a:gd name="T48" fmla="*/ 295 w 393"/>
                <a:gd name="T49" fmla="*/ 38 h 220"/>
                <a:gd name="T50" fmla="*/ 302 w 393"/>
                <a:gd name="T51" fmla="*/ 22 h 220"/>
                <a:gd name="T52" fmla="*/ 264 w 393"/>
                <a:gd name="T53" fmla="*/ 0 h 220"/>
                <a:gd name="T54" fmla="*/ 264 w 393"/>
                <a:gd name="T55" fmla="*/ 15 h 220"/>
                <a:gd name="T56" fmla="*/ 234 w 393"/>
                <a:gd name="T57" fmla="*/ 0 h 220"/>
                <a:gd name="T58" fmla="*/ 234 w 393"/>
                <a:gd name="T59" fmla="*/ 15 h 220"/>
                <a:gd name="T60" fmla="*/ 219 w 393"/>
                <a:gd name="T61" fmla="*/ 45 h 220"/>
                <a:gd name="T62" fmla="*/ 211 w 393"/>
                <a:gd name="T63" fmla="*/ 45 h 220"/>
                <a:gd name="T64" fmla="*/ 196 w 393"/>
                <a:gd name="T65" fmla="*/ 76 h 220"/>
                <a:gd name="T66" fmla="*/ 181 w 393"/>
                <a:gd name="T67" fmla="*/ 68 h 220"/>
                <a:gd name="T68" fmla="*/ 151 w 393"/>
                <a:gd name="T69" fmla="*/ 144 h 220"/>
                <a:gd name="T70" fmla="*/ 90 w 393"/>
                <a:gd name="T71" fmla="*/ 167 h 220"/>
                <a:gd name="T72" fmla="*/ 75 w 393"/>
                <a:gd name="T73" fmla="*/ 151 h 220"/>
                <a:gd name="T74" fmla="*/ 22 w 393"/>
                <a:gd name="T75" fmla="*/ 212 h 220"/>
                <a:gd name="T76" fmla="*/ 0 w 393"/>
                <a:gd name="T77" fmla="*/ 220 h 220"/>
                <a:gd name="T78" fmla="*/ 98 w 393"/>
                <a:gd name="T79" fmla="*/ 212 h 220"/>
                <a:gd name="T80" fmla="*/ 378 w 393"/>
                <a:gd name="T81" fmla="*/ 159 h 220"/>
                <a:gd name="T82" fmla="*/ 386 w 393"/>
                <a:gd name="T83" fmla="*/ 159 h 220"/>
                <a:gd name="T84" fmla="*/ 378 w 393"/>
                <a:gd name="T85" fmla="*/ 151 h 220"/>
                <a:gd name="T86" fmla="*/ 386 w 393"/>
                <a:gd name="T87" fmla="*/ 159 h 220"/>
                <a:gd name="T88" fmla="*/ 386 w 393"/>
                <a:gd name="T89" fmla="*/ 151 h 220"/>
                <a:gd name="T90" fmla="*/ 393 w 393"/>
                <a:gd name="T91" fmla="*/ 159 h 220"/>
                <a:gd name="T92" fmla="*/ 378 w 393"/>
                <a:gd name="T93" fmla="*/ 136 h 2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93" h="220">
                  <a:moveTo>
                    <a:pt x="378" y="136"/>
                  </a:moveTo>
                  <a:lnTo>
                    <a:pt x="363" y="136"/>
                  </a:lnTo>
                  <a:lnTo>
                    <a:pt x="363" y="144"/>
                  </a:lnTo>
                  <a:lnTo>
                    <a:pt x="355" y="151"/>
                  </a:lnTo>
                  <a:lnTo>
                    <a:pt x="355" y="136"/>
                  </a:lnTo>
                  <a:lnTo>
                    <a:pt x="333" y="129"/>
                  </a:lnTo>
                  <a:lnTo>
                    <a:pt x="333" y="121"/>
                  </a:lnTo>
                  <a:lnTo>
                    <a:pt x="355" y="144"/>
                  </a:lnTo>
                  <a:lnTo>
                    <a:pt x="363" y="129"/>
                  </a:lnTo>
                  <a:lnTo>
                    <a:pt x="348" y="121"/>
                  </a:lnTo>
                  <a:lnTo>
                    <a:pt x="355" y="121"/>
                  </a:lnTo>
                  <a:lnTo>
                    <a:pt x="348" y="106"/>
                  </a:lnTo>
                  <a:lnTo>
                    <a:pt x="363" y="113"/>
                  </a:lnTo>
                  <a:lnTo>
                    <a:pt x="363" y="106"/>
                  </a:lnTo>
                  <a:lnTo>
                    <a:pt x="348" y="106"/>
                  </a:lnTo>
                  <a:lnTo>
                    <a:pt x="355" y="98"/>
                  </a:lnTo>
                  <a:lnTo>
                    <a:pt x="340" y="98"/>
                  </a:lnTo>
                  <a:lnTo>
                    <a:pt x="317" y="76"/>
                  </a:lnTo>
                  <a:lnTo>
                    <a:pt x="355" y="98"/>
                  </a:lnTo>
                  <a:lnTo>
                    <a:pt x="355" y="76"/>
                  </a:lnTo>
                  <a:lnTo>
                    <a:pt x="340" y="76"/>
                  </a:lnTo>
                  <a:lnTo>
                    <a:pt x="333" y="68"/>
                  </a:lnTo>
                  <a:lnTo>
                    <a:pt x="317" y="68"/>
                  </a:lnTo>
                  <a:lnTo>
                    <a:pt x="295" y="60"/>
                  </a:lnTo>
                  <a:lnTo>
                    <a:pt x="295" y="38"/>
                  </a:lnTo>
                  <a:lnTo>
                    <a:pt x="302" y="22"/>
                  </a:lnTo>
                  <a:lnTo>
                    <a:pt x="264" y="0"/>
                  </a:lnTo>
                  <a:lnTo>
                    <a:pt x="264" y="15"/>
                  </a:lnTo>
                  <a:lnTo>
                    <a:pt x="234" y="0"/>
                  </a:lnTo>
                  <a:lnTo>
                    <a:pt x="234" y="15"/>
                  </a:lnTo>
                  <a:lnTo>
                    <a:pt x="219" y="45"/>
                  </a:lnTo>
                  <a:lnTo>
                    <a:pt x="211" y="45"/>
                  </a:lnTo>
                  <a:lnTo>
                    <a:pt x="196" y="76"/>
                  </a:lnTo>
                  <a:lnTo>
                    <a:pt x="181" y="68"/>
                  </a:lnTo>
                  <a:lnTo>
                    <a:pt x="151" y="144"/>
                  </a:lnTo>
                  <a:lnTo>
                    <a:pt x="90" y="167"/>
                  </a:lnTo>
                  <a:lnTo>
                    <a:pt x="75" y="151"/>
                  </a:lnTo>
                  <a:lnTo>
                    <a:pt x="22" y="212"/>
                  </a:lnTo>
                  <a:lnTo>
                    <a:pt x="0" y="220"/>
                  </a:lnTo>
                  <a:lnTo>
                    <a:pt x="98" y="212"/>
                  </a:lnTo>
                  <a:lnTo>
                    <a:pt x="378" y="159"/>
                  </a:lnTo>
                  <a:lnTo>
                    <a:pt x="386" y="159"/>
                  </a:lnTo>
                  <a:lnTo>
                    <a:pt x="378" y="151"/>
                  </a:lnTo>
                  <a:lnTo>
                    <a:pt x="386" y="159"/>
                  </a:lnTo>
                  <a:lnTo>
                    <a:pt x="386" y="151"/>
                  </a:lnTo>
                  <a:lnTo>
                    <a:pt x="393" y="159"/>
                  </a:lnTo>
                  <a:lnTo>
                    <a:pt x="378" y="136"/>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45" name="Freeform 655"/>
            <p:cNvSpPr>
              <a:spLocks/>
            </p:cNvSpPr>
            <p:nvPr/>
          </p:nvSpPr>
          <p:spPr bwMode="auto">
            <a:xfrm>
              <a:off x="3535" y="2020"/>
              <a:ext cx="393" cy="220"/>
            </a:xfrm>
            <a:custGeom>
              <a:avLst/>
              <a:gdLst>
                <a:gd name="T0" fmla="*/ 378 w 393"/>
                <a:gd name="T1" fmla="*/ 136 h 220"/>
                <a:gd name="T2" fmla="*/ 363 w 393"/>
                <a:gd name="T3" fmla="*/ 136 h 220"/>
                <a:gd name="T4" fmla="*/ 363 w 393"/>
                <a:gd name="T5" fmla="*/ 144 h 220"/>
                <a:gd name="T6" fmla="*/ 355 w 393"/>
                <a:gd name="T7" fmla="*/ 151 h 220"/>
                <a:gd name="T8" fmla="*/ 355 w 393"/>
                <a:gd name="T9" fmla="*/ 136 h 220"/>
                <a:gd name="T10" fmla="*/ 333 w 393"/>
                <a:gd name="T11" fmla="*/ 129 h 220"/>
                <a:gd name="T12" fmla="*/ 333 w 393"/>
                <a:gd name="T13" fmla="*/ 121 h 220"/>
                <a:gd name="T14" fmla="*/ 355 w 393"/>
                <a:gd name="T15" fmla="*/ 144 h 220"/>
                <a:gd name="T16" fmla="*/ 363 w 393"/>
                <a:gd name="T17" fmla="*/ 129 h 220"/>
                <a:gd name="T18" fmla="*/ 348 w 393"/>
                <a:gd name="T19" fmla="*/ 121 h 220"/>
                <a:gd name="T20" fmla="*/ 355 w 393"/>
                <a:gd name="T21" fmla="*/ 121 h 220"/>
                <a:gd name="T22" fmla="*/ 348 w 393"/>
                <a:gd name="T23" fmla="*/ 106 h 220"/>
                <a:gd name="T24" fmla="*/ 363 w 393"/>
                <a:gd name="T25" fmla="*/ 113 h 220"/>
                <a:gd name="T26" fmla="*/ 363 w 393"/>
                <a:gd name="T27" fmla="*/ 106 h 220"/>
                <a:gd name="T28" fmla="*/ 348 w 393"/>
                <a:gd name="T29" fmla="*/ 106 h 220"/>
                <a:gd name="T30" fmla="*/ 355 w 393"/>
                <a:gd name="T31" fmla="*/ 98 h 220"/>
                <a:gd name="T32" fmla="*/ 340 w 393"/>
                <a:gd name="T33" fmla="*/ 98 h 220"/>
                <a:gd name="T34" fmla="*/ 317 w 393"/>
                <a:gd name="T35" fmla="*/ 76 h 220"/>
                <a:gd name="T36" fmla="*/ 355 w 393"/>
                <a:gd name="T37" fmla="*/ 98 h 220"/>
                <a:gd name="T38" fmla="*/ 355 w 393"/>
                <a:gd name="T39" fmla="*/ 76 h 220"/>
                <a:gd name="T40" fmla="*/ 340 w 393"/>
                <a:gd name="T41" fmla="*/ 76 h 220"/>
                <a:gd name="T42" fmla="*/ 333 w 393"/>
                <a:gd name="T43" fmla="*/ 68 h 220"/>
                <a:gd name="T44" fmla="*/ 317 w 393"/>
                <a:gd name="T45" fmla="*/ 68 h 220"/>
                <a:gd name="T46" fmla="*/ 295 w 393"/>
                <a:gd name="T47" fmla="*/ 60 h 220"/>
                <a:gd name="T48" fmla="*/ 295 w 393"/>
                <a:gd name="T49" fmla="*/ 38 h 220"/>
                <a:gd name="T50" fmla="*/ 302 w 393"/>
                <a:gd name="T51" fmla="*/ 22 h 220"/>
                <a:gd name="T52" fmla="*/ 264 w 393"/>
                <a:gd name="T53" fmla="*/ 0 h 220"/>
                <a:gd name="T54" fmla="*/ 264 w 393"/>
                <a:gd name="T55" fmla="*/ 15 h 220"/>
                <a:gd name="T56" fmla="*/ 234 w 393"/>
                <a:gd name="T57" fmla="*/ 0 h 220"/>
                <a:gd name="T58" fmla="*/ 234 w 393"/>
                <a:gd name="T59" fmla="*/ 15 h 220"/>
                <a:gd name="T60" fmla="*/ 219 w 393"/>
                <a:gd name="T61" fmla="*/ 45 h 220"/>
                <a:gd name="T62" fmla="*/ 211 w 393"/>
                <a:gd name="T63" fmla="*/ 45 h 220"/>
                <a:gd name="T64" fmla="*/ 196 w 393"/>
                <a:gd name="T65" fmla="*/ 76 h 220"/>
                <a:gd name="T66" fmla="*/ 181 w 393"/>
                <a:gd name="T67" fmla="*/ 68 h 220"/>
                <a:gd name="T68" fmla="*/ 151 w 393"/>
                <a:gd name="T69" fmla="*/ 144 h 220"/>
                <a:gd name="T70" fmla="*/ 90 w 393"/>
                <a:gd name="T71" fmla="*/ 167 h 220"/>
                <a:gd name="T72" fmla="*/ 75 w 393"/>
                <a:gd name="T73" fmla="*/ 151 h 220"/>
                <a:gd name="T74" fmla="*/ 22 w 393"/>
                <a:gd name="T75" fmla="*/ 212 h 220"/>
                <a:gd name="T76" fmla="*/ 0 w 393"/>
                <a:gd name="T77" fmla="*/ 220 h 220"/>
                <a:gd name="T78" fmla="*/ 98 w 393"/>
                <a:gd name="T79" fmla="*/ 212 h 220"/>
                <a:gd name="T80" fmla="*/ 378 w 393"/>
                <a:gd name="T81" fmla="*/ 159 h 220"/>
                <a:gd name="T82" fmla="*/ 386 w 393"/>
                <a:gd name="T83" fmla="*/ 159 h 220"/>
                <a:gd name="T84" fmla="*/ 378 w 393"/>
                <a:gd name="T85" fmla="*/ 151 h 220"/>
                <a:gd name="T86" fmla="*/ 386 w 393"/>
                <a:gd name="T87" fmla="*/ 159 h 220"/>
                <a:gd name="T88" fmla="*/ 386 w 393"/>
                <a:gd name="T89" fmla="*/ 151 h 220"/>
                <a:gd name="T90" fmla="*/ 393 w 393"/>
                <a:gd name="T91" fmla="*/ 159 h 220"/>
                <a:gd name="T92" fmla="*/ 378 w 393"/>
                <a:gd name="T93" fmla="*/ 136 h 220"/>
                <a:gd name="T94" fmla="*/ 378 w 393"/>
                <a:gd name="T95" fmla="*/ 144 h 2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93" h="220">
                  <a:moveTo>
                    <a:pt x="378" y="136"/>
                  </a:moveTo>
                  <a:lnTo>
                    <a:pt x="363" y="136"/>
                  </a:lnTo>
                  <a:lnTo>
                    <a:pt x="363" y="144"/>
                  </a:lnTo>
                  <a:lnTo>
                    <a:pt x="355" y="151"/>
                  </a:lnTo>
                  <a:lnTo>
                    <a:pt x="355" y="136"/>
                  </a:lnTo>
                  <a:lnTo>
                    <a:pt x="333" y="129"/>
                  </a:lnTo>
                  <a:lnTo>
                    <a:pt x="333" y="121"/>
                  </a:lnTo>
                  <a:lnTo>
                    <a:pt x="355" y="144"/>
                  </a:lnTo>
                  <a:lnTo>
                    <a:pt x="363" y="129"/>
                  </a:lnTo>
                  <a:lnTo>
                    <a:pt x="348" y="121"/>
                  </a:lnTo>
                  <a:lnTo>
                    <a:pt x="355" y="121"/>
                  </a:lnTo>
                  <a:lnTo>
                    <a:pt x="348" y="106"/>
                  </a:lnTo>
                  <a:lnTo>
                    <a:pt x="363" y="113"/>
                  </a:lnTo>
                  <a:lnTo>
                    <a:pt x="363" y="106"/>
                  </a:lnTo>
                  <a:lnTo>
                    <a:pt x="348" y="106"/>
                  </a:lnTo>
                  <a:lnTo>
                    <a:pt x="355" y="98"/>
                  </a:lnTo>
                  <a:lnTo>
                    <a:pt x="340" y="98"/>
                  </a:lnTo>
                  <a:lnTo>
                    <a:pt x="317" y="76"/>
                  </a:lnTo>
                  <a:lnTo>
                    <a:pt x="355" y="98"/>
                  </a:lnTo>
                  <a:lnTo>
                    <a:pt x="355" y="76"/>
                  </a:lnTo>
                  <a:lnTo>
                    <a:pt x="340" y="76"/>
                  </a:lnTo>
                  <a:lnTo>
                    <a:pt x="333" y="68"/>
                  </a:lnTo>
                  <a:lnTo>
                    <a:pt x="317" y="68"/>
                  </a:lnTo>
                  <a:lnTo>
                    <a:pt x="295" y="60"/>
                  </a:lnTo>
                  <a:lnTo>
                    <a:pt x="295" y="38"/>
                  </a:lnTo>
                  <a:lnTo>
                    <a:pt x="302" y="22"/>
                  </a:lnTo>
                  <a:lnTo>
                    <a:pt x="264" y="0"/>
                  </a:lnTo>
                  <a:lnTo>
                    <a:pt x="264" y="15"/>
                  </a:lnTo>
                  <a:lnTo>
                    <a:pt x="234" y="0"/>
                  </a:lnTo>
                  <a:lnTo>
                    <a:pt x="234" y="15"/>
                  </a:lnTo>
                  <a:lnTo>
                    <a:pt x="219" y="45"/>
                  </a:lnTo>
                  <a:lnTo>
                    <a:pt x="211" y="45"/>
                  </a:lnTo>
                  <a:lnTo>
                    <a:pt x="196" y="76"/>
                  </a:lnTo>
                  <a:lnTo>
                    <a:pt x="181" y="68"/>
                  </a:lnTo>
                  <a:lnTo>
                    <a:pt x="151" y="144"/>
                  </a:lnTo>
                  <a:lnTo>
                    <a:pt x="90" y="167"/>
                  </a:lnTo>
                  <a:lnTo>
                    <a:pt x="75" y="151"/>
                  </a:lnTo>
                  <a:lnTo>
                    <a:pt x="22" y="212"/>
                  </a:lnTo>
                  <a:lnTo>
                    <a:pt x="0" y="220"/>
                  </a:lnTo>
                  <a:lnTo>
                    <a:pt x="98" y="212"/>
                  </a:lnTo>
                  <a:lnTo>
                    <a:pt x="378" y="159"/>
                  </a:lnTo>
                  <a:lnTo>
                    <a:pt x="386" y="159"/>
                  </a:lnTo>
                  <a:lnTo>
                    <a:pt x="378" y="151"/>
                  </a:lnTo>
                  <a:lnTo>
                    <a:pt x="386" y="159"/>
                  </a:lnTo>
                  <a:lnTo>
                    <a:pt x="386" y="151"/>
                  </a:lnTo>
                  <a:lnTo>
                    <a:pt x="393" y="159"/>
                  </a:lnTo>
                  <a:lnTo>
                    <a:pt x="378" y="136"/>
                  </a:lnTo>
                  <a:lnTo>
                    <a:pt x="378" y="14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46" name="Freeform 656"/>
            <p:cNvSpPr>
              <a:spLocks/>
            </p:cNvSpPr>
            <p:nvPr/>
          </p:nvSpPr>
          <p:spPr bwMode="auto">
            <a:xfrm>
              <a:off x="3913" y="2080"/>
              <a:ext cx="15" cy="61"/>
            </a:xfrm>
            <a:custGeom>
              <a:avLst/>
              <a:gdLst>
                <a:gd name="T0" fmla="*/ 15 w 15"/>
                <a:gd name="T1" fmla="*/ 0 h 61"/>
                <a:gd name="T2" fmla="*/ 8 w 15"/>
                <a:gd name="T3" fmla="*/ 8 h 61"/>
                <a:gd name="T4" fmla="*/ 0 w 15"/>
                <a:gd name="T5" fmla="*/ 38 h 61"/>
                <a:gd name="T6" fmla="*/ 0 w 15"/>
                <a:gd name="T7" fmla="*/ 61 h 61"/>
                <a:gd name="T8" fmla="*/ 15 w 15"/>
                <a:gd name="T9" fmla="*/ 0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61">
                  <a:moveTo>
                    <a:pt x="15" y="0"/>
                  </a:moveTo>
                  <a:lnTo>
                    <a:pt x="8" y="8"/>
                  </a:lnTo>
                  <a:lnTo>
                    <a:pt x="0" y="38"/>
                  </a:lnTo>
                  <a:lnTo>
                    <a:pt x="0" y="61"/>
                  </a:lnTo>
                  <a:lnTo>
                    <a:pt x="15" y="0"/>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47" name="Freeform 657"/>
            <p:cNvSpPr>
              <a:spLocks/>
            </p:cNvSpPr>
            <p:nvPr/>
          </p:nvSpPr>
          <p:spPr bwMode="auto">
            <a:xfrm>
              <a:off x="3913" y="2080"/>
              <a:ext cx="15" cy="61"/>
            </a:xfrm>
            <a:custGeom>
              <a:avLst/>
              <a:gdLst>
                <a:gd name="T0" fmla="*/ 15 w 15"/>
                <a:gd name="T1" fmla="*/ 0 h 61"/>
                <a:gd name="T2" fmla="*/ 8 w 15"/>
                <a:gd name="T3" fmla="*/ 8 h 61"/>
                <a:gd name="T4" fmla="*/ 0 w 15"/>
                <a:gd name="T5" fmla="*/ 38 h 61"/>
                <a:gd name="T6" fmla="*/ 0 w 15"/>
                <a:gd name="T7" fmla="*/ 61 h 61"/>
                <a:gd name="T8" fmla="*/ 15 w 15"/>
                <a:gd name="T9" fmla="*/ 0 h 61"/>
                <a:gd name="T10" fmla="*/ 15 w 15"/>
                <a:gd name="T11" fmla="*/ 8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61">
                  <a:moveTo>
                    <a:pt x="15" y="0"/>
                  </a:moveTo>
                  <a:lnTo>
                    <a:pt x="8" y="8"/>
                  </a:lnTo>
                  <a:lnTo>
                    <a:pt x="0" y="38"/>
                  </a:lnTo>
                  <a:lnTo>
                    <a:pt x="0" y="61"/>
                  </a:lnTo>
                  <a:lnTo>
                    <a:pt x="15" y="0"/>
                  </a:lnTo>
                  <a:lnTo>
                    <a:pt x="15"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48" name="Freeform 658"/>
            <p:cNvSpPr>
              <a:spLocks/>
            </p:cNvSpPr>
            <p:nvPr/>
          </p:nvSpPr>
          <p:spPr bwMode="auto">
            <a:xfrm>
              <a:off x="1680" y="1329"/>
              <a:ext cx="341" cy="251"/>
            </a:xfrm>
            <a:custGeom>
              <a:avLst/>
              <a:gdLst>
                <a:gd name="T0" fmla="*/ 303 w 341"/>
                <a:gd name="T1" fmla="*/ 228 h 251"/>
                <a:gd name="T2" fmla="*/ 341 w 341"/>
                <a:gd name="T3" fmla="*/ 61 h 251"/>
                <a:gd name="T4" fmla="*/ 99 w 341"/>
                <a:gd name="T5" fmla="*/ 0 h 251"/>
                <a:gd name="T6" fmla="*/ 106 w 341"/>
                <a:gd name="T7" fmla="*/ 31 h 251"/>
                <a:gd name="T8" fmla="*/ 91 w 341"/>
                <a:gd name="T9" fmla="*/ 38 h 251"/>
                <a:gd name="T10" fmla="*/ 106 w 341"/>
                <a:gd name="T11" fmla="*/ 46 h 251"/>
                <a:gd name="T12" fmla="*/ 99 w 341"/>
                <a:gd name="T13" fmla="*/ 53 h 251"/>
                <a:gd name="T14" fmla="*/ 99 w 341"/>
                <a:gd name="T15" fmla="*/ 61 h 251"/>
                <a:gd name="T16" fmla="*/ 106 w 341"/>
                <a:gd name="T17" fmla="*/ 69 h 251"/>
                <a:gd name="T18" fmla="*/ 91 w 341"/>
                <a:gd name="T19" fmla="*/ 84 h 251"/>
                <a:gd name="T20" fmla="*/ 91 w 341"/>
                <a:gd name="T21" fmla="*/ 107 h 251"/>
                <a:gd name="T22" fmla="*/ 61 w 341"/>
                <a:gd name="T23" fmla="*/ 114 h 251"/>
                <a:gd name="T24" fmla="*/ 53 w 341"/>
                <a:gd name="T25" fmla="*/ 114 h 251"/>
                <a:gd name="T26" fmla="*/ 69 w 341"/>
                <a:gd name="T27" fmla="*/ 99 h 251"/>
                <a:gd name="T28" fmla="*/ 69 w 341"/>
                <a:gd name="T29" fmla="*/ 114 h 251"/>
                <a:gd name="T30" fmla="*/ 76 w 341"/>
                <a:gd name="T31" fmla="*/ 99 h 251"/>
                <a:gd name="T32" fmla="*/ 84 w 341"/>
                <a:gd name="T33" fmla="*/ 91 h 251"/>
                <a:gd name="T34" fmla="*/ 76 w 341"/>
                <a:gd name="T35" fmla="*/ 91 h 251"/>
                <a:gd name="T36" fmla="*/ 84 w 341"/>
                <a:gd name="T37" fmla="*/ 76 h 251"/>
                <a:gd name="T38" fmla="*/ 91 w 341"/>
                <a:gd name="T39" fmla="*/ 84 h 251"/>
                <a:gd name="T40" fmla="*/ 91 w 341"/>
                <a:gd name="T41" fmla="*/ 69 h 251"/>
                <a:gd name="T42" fmla="*/ 61 w 341"/>
                <a:gd name="T43" fmla="*/ 91 h 251"/>
                <a:gd name="T44" fmla="*/ 69 w 341"/>
                <a:gd name="T45" fmla="*/ 99 h 251"/>
                <a:gd name="T46" fmla="*/ 53 w 341"/>
                <a:gd name="T47" fmla="*/ 99 h 251"/>
                <a:gd name="T48" fmla="*/ 76 w 341"/>
                <a:gd name="T49" fmla="*/ 69 h 251"/>
                <a:gd name="T50" fmla="*/ 84 w 341"/>
                <a:gd name="T51" fmla="*/ 53 h 251"/>
                <a:gd name="T52" fmla="*/ 76 w 341"/>
                <a:gd name="T53" fmla="*/ 61 h 251"/>
                <a:gd name="T54" fmla="*/ 69 w 341"/>
                <a:gd name="T55" fmla="*/ 46 h 251"/>
                <a:gd name="T56" fmla="*/ 38 w 341"/>
                <a:gd name="T57" fmla="*/ 38 h 251"/>
                <a:gd name="T58" fmla="*/ 8 w 341"/>
                <a:gd name="T59" fmla="*/ 16 h 251"/>
                <a:gd name="T60" fmla="*/ 8 w 341"/>
                <a:gd name="T61" fmla="*/ 107 h 251"/>
                <a:gd name="T62" fmla="*/ 16 w 341"/>
                <a:gd name="T63" fmla="*/ 114 h 251"/>
                <a:gd name="T64" fmla="*/ 8 w 341"/>
                <a:gd name="T65" fmla="*/ 114 h 251"/>
                <a:gd name="T66" fmla="*/ 8 w 341"/>
                <a:gd name="T67" fmla="*/ 122 h 251"/>
                <a:gd name="T68" fmla="*/ 16 w 341"/>
                <a:gd name="T69" fmla="*/ 129 h 251"/>
                <a:gd name="T70" fmla="*/ 0 w 341"/>
                <a:gd name="T71" fmla="*/ 144 h 251"/>
                <a:gd name="T72" fmla="*/ 0 w 341"/>
                <a:gd name="T73" fmla="*/ 129 h 251"/>
                <a:gd name="T74" fmla="*/ 0 w 341"/>
                <a:gd name="T75" fmla="*/ 152 h 251"/>
                <a:gd name="T76" fmla="*/ 16 w 341"/>
                <a:gd name="T77" fmla="*/ 160 h 251"/>
                <a:gd name="T78" fmla="*/ 23 w 341"/>
                <a:gd name="T79" fmla="*/ 160 h 251"/>
                <a:gd name="T80" fmla="*/ 31 w 341"/>
                <a:gd name="T81" fmla="*/ 167 h 251"/>
                <a:gd name="T82" fmla="*/ 46 w 341"/>
                <a:gd name="T83" fmla="*/ 175 h 251"/>
                <a:gd name="T84" fmla="*/ 38 w 341"/>
                <a:gd name="T85" fmla="*/ 205 h 251"/>
                <a:gd name="T86" fmla="*/ 61 w 341"/>
                <a:gd name="T87" fmla="*/ 220 h 251"/>
                <a:gd name="T88" fmla="*/ 84 w 341"/>
                <a:gd name="T89" fmla="*/ 213 h 251"/>
                <a:gd name="T90" fmla="*/ 106 w 341"/>
                <a:gd name="T91" fmla="*/ 228 h 251"/>
                <a:gd name="T92" fmla="*/ 212 w 341"/>
                <a:gd name="T93" fmla="*/ 228 h 251"/>
                <a:gd name="T94" fmla="*/ 303 w 341"/>
                <a:gd name="T95" fmla="*/ 251 h 251"/>
                <a:gd name="T96" fmla="*/ 303 w 341"/>
                <a:gd name="T97" fmla="*/ 228 h 2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41" h="251">
                  <a:moveTo>
                    <a:pt x="303" y="228"/>
                  </a:moveTo>
                  <a:lnTo>
                    <a:pt x="341" y="61"/>
                  </a:lnTo>
                  <a:lnTo>
                    <a:pt x="99" y="0"/>
                  </a:lnTo>
                  <a:lnTo>
                    <a:pt x="106" y="31"/>
                  </a:lnTo>
                  <a:lnTo>
                    <a:pt x="91" y="38"/>
                  </a:lnTo>
                  <a:lnTo>
                    <a:pt x="106" y="46"/>
                  </a:lnTo>
                  <a:lnTo>
                    <a:pt x="99" y="53"/>
                  </a:lnTo>
                  <a:lnTo>
                    <a:pt x="99" y="61"/>
                  </a:lnTo>
                  <a:lnTo>
                    <a:pt x="106" y="69"/>
                  </a:lnTo>
                  <a:lnTo>
                    <a:pt x="91" y="84"/>
                  </a:lnTo>
                  <a:lnTo>
                    <a:pt x="91" y="107"/>
                  </a:lnTo>
                  <a:lnTo>
                    <a:pt x="61" y="114"/>
                  </a:lnTo>
                  <a:lnTo>
                    <a:pt x="53" y="114"/>
                  </a:lnTo>
                  <a:lnTo>
                    <a:pt x="69" y="99"/>
                  </a:lnTo>
                  <a:lnTo>
                    <a:pt x="69" y="114"/>
                  </a:lnTo>
                  <a:lnTo>
                    <a:pt x="76" y="99"/>
                  </a:lnTo>
                  <a:lnTo>
                    <a:pt x="84" y="91"/>
                  </a:lnTo>
                  <a:lnTo>
                    <a:pt x="76" y="91"/>
                  </a:lnTo>
                  <a:lnTo>
                    <a:pt x="84" y="76"/>
                  </a:lnTo>
                  <a:lnTo>
                    <a:pt x="91" y="84"/>
                  </a:lnTo>
                  <a:lnTo>
                    <a:pt x="91" y="69"/>
                  </a:lnTo>
                  <a:lnTo>
                    <a:pt x="61" y="91"/>
                  </a:lnTo>
                  <a:lnTo>
                    <a:pt x="69" y="99"/>
                  </a:lnTo>
                  <a:lnTo>
                    <a:pt x="53" y="99"/>
                  </a:lnTo>
                  <a:lnTo>
                    <a:pt x="76" y="69"/>
                  </a:lnTo>
                  <a:lnTo>
                    <a:pt x="84" y="53"/>
                  </a:lnTo>
                  <a:lnTo>
                    <a:pt x="76" y="61"/>
                  </a:lnTo>
                  <a:lnTo>
                    <a:pt x="69" y="46"/>
                  </a:lnTo>
                  <a:lnTo>
                    <a:pt x="38" y="38"/>
                  </a:lnTo>
                  <a:lnTo>
                    <a:pt x="8" y="16"/>
                  </a:lnTo>
                  <a:lnTo>
                    <a:pt x="8" y="107"/>
                  </a:lnTo>
                  <a:lnTo>
                    <a:pt x="16" y="114"/>
                  </a:lnTo>
                  <a:lnTo>
                    <a:pt x="8" y="114"/>
                  </a:lnTo>
                  <a:lnTo>
                    <a:pt x="8" y="122"/>
                  </a:lnTo>
                  <a:lnTo>
                    <a:pt x="16" y="129"/>
                  </a:lnTo>
                  <a:lnTo>
                    <a:pt x="0" y="144"/>
                  </a:lnTo>
                  <a:lnTo>
                    <a:pt x="0" y="129"/>
                  </a:lnTo>
                  <a:lnTo>
                    <a:pt x="0" y="152"/>
                  </a:lnTo>
                  <a:lnTo>
                    <a:pt x="16" y="160"/>
                  </a:lnTo>
                  <a:lnTo>
                    <a:pt x="23" y="160"/>
                  </a:lnTo>
                  <a:lnTo>
                    <a:pt x="31" y="167"/>
                  </a:lnTo>
                  <a:lnTo>
                    <a:pt x="46" y="175"/>
                  </a:lnTo>
                  <a:lnTo>
                    <a:pt x="38" y="205"/>
                  </a:lnTo>
                  <a:lnTo>
                    <a:pt x="61" y="220"/>
                  </a:lnTo>
                  <a:lnTo>
                    <a:pt x="84" y="213"/>
                  </a:lnTo>
                  <a:lnTo>
                    <a:pt x="106" y="228"/>
                  </a:lnTo>
                  <a:lnTo>
                    <a:pt x="212" y="228"/>
                  </a:lnTo>
                  <a:lnTo>
                    <a:pt x="303" y="251"/>
                  </a:lnTo>
                  <a:lnTo>
                    <a:pt x="303" y="228"/>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49" name="Freeform 659"/>
            <p:cNvSpPr>
              <a:spLocks/>
            </p:cNvSpPr>
            <p:nvPr/>
          </p:nvSpPr>
          <p:spPr bwMode="auto">
            <a:xfrm>
              <a:off x="1680" y="1329"/>
              <a:ext cx="341" cy="251"/>
            </a:xfrm>
            <a:custGeom>
              <a:avLst/>
              <a:gdLst>
                <a:gd name="T0" fmla="*/ 303 w 341"/>
                <a:gd name="T1" fmla="*/ 228 h 251"/>
                <a:gd name="T2" fmla="*/ 341 w 341"/>
                <a:gd name="T3" fmla="*/ 61 h 251"/>
                <a:gd name="T4" fmla="*/ 99 w 341"/>
                <a:gd name="T5" fmla="*/ 0 h 251"/>
                <a:gd name="T6" fmla="*/ 106 w 341"/>
                <a:gd name="T7" fmla="*/ 31 h 251"/>
                <a:gd name="T8" fmla="*/ 91 w 341"/>
                <a:gd name="T9" fmla="*/ 38 h 251"/>
                <a:gd name="T10" fmla="*/ 106 w 341"/>
                <a:gd name="T11" fmla="*/ 46 h 251"/>
                <a:gd name="T12" fmla="*/ 99 w 341"/>
                <a:gd name="T13" fmla="*/ 53 h 251"/>
                <a:gd name="T14" fmla="*/ 99 w 341"/>
                <a:gd name="T15" fmla="*/ 61 h 251"/>
                <a:gd name="T16" fmla="*/ 106 w 341"/>
                <a:gd name="T17" fmla="*/ 69 h 251"/>
                <a:gd name="T18" fmla="*/ 91 w 341"/>
                <a:gd name="T19" fmla="*/ 84 h 251"/>
                <a:gd name="T20" fmla="*/ 91 w 341"/>
                <a:gd name="T21" fmla="*/ 107 h 251"/>
                <a:gd name="T22" fmla="*/ 61 w 341"/>
                <a:gd name="T23" fmla="*/ 114 h 251"/>
                <a:gd name="T24" fmla="*/ 53 w 341"/>
                <a:gd name="T25" fmla="*/ 114 h 251"/>
                <a:gd name="T26" fmla="*/ 69 w 341"/>
                <a:gd name="T27" fmla="*/ 99 h 251"/>
                <a:gd name="T28" fmla="*/ 69 w 341"/>
                <a:gd name="T29" fmla="*/ 114 h 251"/>
                <a:gd name="T30" fmla="*/ 76 w 341"/>
                <a:gd name="T31" fmla="*/ 99 h 251"/>
                <a:gd name="T32" fmla="*/ 84 w 341"/>
                <a:gd name="T33" fmla="*/ 91 h 251"/>
                <a:gd name="T34" fmla="*/ 76 w 341"/>
                <a:gd name="T35" fmla="*/ 91 h 251"/>
                <a:gd name="T36" fmla="*/ 84 w 341"/>
                <a:gd name="T37" fmla="*/ 76 h 251"/>
                <a:gd name="T38" fmla="*/ 91 w 341"/>
                <a:gd name="T39" fmla="*/ 84 h 251"/>
                <a:gd name="T40" fmla="*/ 91 w 341"/>
                <a:gd name="T41" fmla="*/ 69 h 251"/>
                <a:gd name="T42" fmla="*/ 61 w 341"/>
                <a:gd name="T43" fmla="*/ 91 h 251"/>
                <a:gd name="T44" fmla="*/ 69 w 341"/>
                <a:gd name="T45" fmla="*/ 99 h 251"/>
                <a:gd name="T46" fmla="*/ 53 w 341"/>
                <a:gd name="T47" fmla="*/ 99 h 251"/>
                <a:gd name="T48" fmla="*/ 76 w 341"/>
                <a:gd name="T49" fmla="*/ 69 h 251"/>
                <a:gd name="T50" fmla="*/ 84 w 341"/>
                <a:gd name="T51" fmla="*/ 53 h 251"/>
                <a:gd name="T52" fmla="*/ 76 w 341"/>
                <a:gd name="T53" fmla="*/ 61 h 251"/>
                <a:gd name="T54" fmla="*/ 69 w 341"/>
                <a:gd name="T55" fmla="*/ 46 h 251"/>
                <a:gd name="T56" fmla="*/ 38 w 341"/>
                <a:gd name="T57" fmla="*/ 38 h 251"/>
                <a:gd name="T58" fmla="*/ 8 w 341"/>
                <a:gd name="T59" fmla="*/ 16 h 251"/>
                <a:gd name="T60" fmla="*/ 8 w 341"/>
                <a:gd name="T61" fmla="*/ 107 h 251"/>
                <a:gd name="T62" fmla="*/ 16 w 341"/>
                <a:gd name="T63" fmla="*/ 114 h 251"/>
                <a:gd name="T64" fmla="*/ 8 w 341"/>
                <a:gd name="T65" fmla="*/ 114 h 251"/>
                <a:gd name="T66" fmla="*/ 8 w 341"/>
                <a:gd name="T67" fmla="*/ 122 h 251"/>
                <a:gd name="T68" fmla="*/ 16 w 341"/>
                <a:gd name="T69" fmla="*/ 129 h 251"/>
                <a:gd name="T70" fmla="*/ 0 w 341"/>
                <a:gd name="T71" fmla="*/ 144 h 251"/>
                <a:gd name="T72" fmla="*/ 0 w 341"/>
                <a:gd name="T73" fmla="*/ 129 h 251"/>
                <a:gd name="T74" fmla="*/ 0 w 341"/>
                <a:gd name="T75" fmla="*/ 152 h 251"/>
                <a:gd name="T76" fmla="*/ 16 w 341"/>
                <a:gd name="T77" fmla="*/ 160 h 251"/>
                <a:gd name="T78" fmla="*/ 23 w 341"/>
                <a:gd name="T79" fmla="*/ 160 h 251"/>
                <a:gd name="T80" fmla="*/ 31 w 341"/>
                <a:gd name="T81" fmla="*/ 167 h 251"/>
                <a:gd name="T82" fmla="*/ 46 w 341"/>
                <a:gd name="T83" fmla="*/ 175 h 251"/>
                <a:gd name="T84" fmla="*/ 38 w 341"/>
                <a:gd name="T85" fmla="*/ 205 h 251"/>
                <a:gd name="T86" fmla="*/ 61 w 341"/>
                <a:gd name="T87" fmla="*/ 220 h 251"/>
                <a:gd name="T88" fmla="*/ 84 w 341"/>
                <a:gd name="T89" fmla="*/ 213 h 251"/>
                <a:gd name="T90" fmla="*/ 106 w 341"/>
                <a:gd name="T91" fmla="*/ 228 h 251"/>
                <a:gd name="T92" fmla="*/ 212 w 341"/>
                <a:gd name="T93" fmla="*/ 228 h 251"/>
                <a:gd name="T94" fmla="*/ 303 w 341"/>
                <a:gd name="T95" fmla="*/ 251 h 251"/>
                <a:gd name="T96" fmla="*/ 303 w 341"/>
                <a:gd name="T97" fmla="*/ 228 h 251"/>
                <a:gd name="T98" fmla="*/ 303 w 341"/>
                <a:gd name="T99" fmla="*/ 236 h 2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41" h="251">
                  <a:moveTo>
                    <a:pt x="303" y="228"/>
                  </a:moveTo>
                  <a:lnTo>
                    <a:pt x="341" y="61"/>
                  </a:lnTo>
                  <a:lnTo>
                    <a:pt x="99" y="0"/>
                  </a:lnTo>
                  <a:lnTo>
                    <a:pt x="106" y="31"/>
                  </a:lnTo>
                  <a:lnTo>
                    <a:pt x="91" y="38"/>
                  </a:lnTo>
                  <a:lnTo>
                    <a:pt x="106" y="46"/>
                  </a:lnTo>
                  <a:lnTo>
                    <a:pt x="99" y="53"/>
                  </a:lnTo>
                  <a:lnTo>
                    <a:pt x="99" y="61"/>
                  </a:lnTo>
                  <a:lnTo>
                    <a:pt x="106" y="69"/>
                  </a:lnTo>
                  <a:lnTo>
                    <a:pt x="91" y="84"/>
                  </a:lnTo>
                  <a:lnTo>
                    <a:pt x="91" y="107"/>
                  </a:lnTo>
                  <a:lnTo>
                    <a:pt x="61" y="114"/>
                  </a:lnTo>
                  <a:lnTo>
                    <a:pt x="53" y="114"/>
                  </a:lnTo>
                  <a:lnTo>
                    <a:pt x="69" y="99"/>
                  </a:lnTo>
                  <a:lnTo>
                    <a:pt x="69" y="114"/>
                  </a:lnTo>
                  <a:lnTo>
                    <a:pt x="76" y="99"/>
                  </a:lnTo>
                  <a:lnTo>
                    <a:pt x="84" y="91"/>
                  </a:lnTo>
                  <a:lnTo>
                    <a:pt x="76" y="91"/>
                  </a:lnTo>
                  <a:lnTo>
                    <a:pt x="84" y="76"/>
                  </a:lnTo>
                  <a:lnTo>
                    <a:pt x="91" y="84"/>
                  </a:lnTo>
                  <a:lnTo>
                    <a:pt x="91" y="69"/>
                  </a:lnTo>
                  <a:lnTo>
                    <a:pt x="61" y="91"/>
                  </a:lnTo>
                  <a:lnTo>
                    <a:pt x="69" y="99"/>
                  </a:lnTo>
                  <a:lnTo>
                    <a:pt x="53" y="99"/>
                  </a:lnTo>
                  <a:lnTo>
                    <a:pt x="76" y="69"/>
                  </a:lnTo>
                  <a:lnTo>
                    <a:pt x="84" y="53"/>
                  </a:lnTo>
                  <a:lnTo>
                    <a:pt x="76" y="61"/>
                  </a:lnTo>
                  <a:lnTo>
                    <a:pt x="69" y="46"/>
                  </a:lnTo>
                  <a:lnTo>
                    <a:pt x="38" y="38"/>
                  </a:lnTo>
                  <a:lnTo>
                    <a:pt x="8" y="16"/>
                  </a:lnTo>
                  <a:lnTo>
                    <a:pt x="8" y="107"/>
                  </a:lnTo>
                  <a:lnTo>
                    <a:pt x="16" y="114"/>
                  </a:lnTo>
                  <a:lnTo>
                    <a:pt x="8" y="114"/>
                  </a:lnTo>
                  <a:lnTo>
                    <a:pt x="8" y="122"/>
                  </a:lnTo>
                  <a:lnTo>
                    <a:pt x="16" y="129"/>
                  </a:lnTo>
                  <a:lnTo>
                    <a:pt x="0" y="144"/>
                  </a:lnTo>
                  <a:lnTo>
                    <a:pt x="0" y="129"/>
                  </a:lnTo>
                  <a:lnTo>
                    <a:pt x="0" y="152"/>
                  </a:lnTo>
                  <a:lnTo>
                    <a:pt x="16" y="160"/>
                  </a:lnTo>
                  <a:lnTo>
                    <a:pt x="23" y="160"/>
                  </a:lnTo>
                  <a:lnTo>
                    <a:pt x="31" y="167"/>
                  </a:lnTo>
                  <a:lnTo>
                    <a:pt x="46" y="175"/>
                  </a:lnTo>
                  <a:lnTo>
                    <a:pt x="38" y="205"/>
                  </a:lnTo>
                  <a:lnTo>
                    <a:pt x="61" y="220"/>
                  </a:lnTo>
                  <a:lnTo>
                    <a:pt x="84" y="213"/>
                  </a:lnTo>
                  <a:lnTo>
                    <a:pt x="106" y="228"/>
                  </a:lnTo>
                  <a:lnTo>
                    <a:pt x="212" y="228"/>
                  </a:lnTo>
                  <a:lnTo>
                    <a:pt x="303" y="251"/>
                  </a:lnTo>
                  <a:lnTo>
                    <a:pt x="303" y="228"/>
                  </a:lnTo>
                  <a:lnTo>
                    <a:pt x="303" y="23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50" name="Freeform 660"/>
            <p:cNvSpPr>
              <a:spLocks/>
            </p:cNvSpPr>
            <p:nvPr/>
          </p:nvSpPr>
          <p:spPr bwMode="auto">
            <a:xfrm>
              <a:off x="3572" y="1967"/>
              <a:ext cx="227" cy="220"/>
            </a:xfrm>
            <a:custGeom>
              <a:avLst/>
              <a:gdLst>
                <a:gd name="T0" fmla="*/ 227 w 227"/>
                <a:gd name="T1" fmla="*/ 68 h 220"/>
                <a:gd name="T2" fmla="*/ 197 w 227"/>
                <a:gd name="T3" fmla="*/ 53 h 220"/>
                <a:gd name="T4" fmla="*/ 197 w 227"/>
                <a:gd name="T5" fmla="*/ 68 h 220"/>
                <a:gd name="T6" fmla="*/ 182 w 227"/>
                <a:gd name="T7" fmla="*/ 98 h 220"/>
                <a:gd name="T8" fmla="*/ 174 w 227"/>
                <a:gd name="T9" fmla="*/ 98 h 220"/>
                <a:gd name="T10" fmla="*/ 159 w 227"/>
                <a:gd name="T11" fmla="*/ 129 h 220"/>
                <a:gd name="T12" fmla="*/ 144 w 227"/>
                <a:gd name="T13" fmla="*/ 121 h 220"/>
                <a:gd name="T14" fmla="*/ 114 w 227"/>
                <a:gd name="T15" fmla="*/ 197 h 220"/>
                <a:gd name="T16" fmla="*/ 53 w 227"/>
                <a:gd name="T17" fmla="*/ 220 h 220"/>
                <a:gd name="T18" fmla="*/ 38 w 227"/>
                <a:gd name="T19" fmla="*/ 204 h 220"/>
                <a:gd name="T20" fmla="*/ 8 w 227"/>
                <a:gd name="T21" fmla="*/ 182 h 220"/>
                <a:gd name="T22" fmla="*/ 0 w 227"/>
                <a:gd name="T23" fmla="*/ 151 h 220"/>
                <a:gd name="T24" fmla="*/ 16 w 227"/>
                <a:gd name="T25" fmla="*/ 136 h 220"/>
                <a:gd name="T26" fmla="*/ 23 w 227"/>
                <a:gd name="T27" fmla="*/ 106 h 220"/>
                <a:gd name="T28" fmla="*/ 38 w 227"/>
                <a:gd name="T29" fmla="*/ 113 h 220"/>
                <a:gd name="T30" fmla="*/ 38 w 227"/>
                <a:gd name="T31" fmla="*/ 91 h 220"/>
                <a:gd name="T32" fmla="*/ 69 w 227"/>
                <a:gd name="T33" fmla="*/ 60 h 220"/>
                <a:gd name="T34" fmla="*/ 76 w 227"/>
                <a:gd name="T35" fmla="*/ 15 h 220"/>
                <a:gd name="T36" fmla="*/ 76 w 227"/>
                <a:gd name="T37" fmla="*/ 0 h 220"/>
                <a:gd name="T38" fmla="*/ 91 w 227"/>
                <a:gd name="T39" fmla="*/ 53 h 220"/>
                <a:gd name="T40" fmla="*/ 137 w 227"/>
                <a:gd name="T41" fmla="*/ 45 h 220"/>
                <a:gd name="T42" fmla="*/ 144 w 227"/>
                <a:gd name="T43" fmla="*/ 75 h 220"/>
                <a:gd name="T44" fmla="*/ 174 w 227"/>
                <a:gd name="T45" fmla="*/ 45 h 220"/>
                <a:gd name="T46" fmla="*/ 190 w 227"/>
                <a:gd name="T47" fmla="*/ 53 h 220"/>
                <a:gd name="T48" fmla="*/ 205 w 227"/>
                <a:gd name="T49" fmla="*/ 37 h 220"/>
                <a:gd name="T50" fmla="*/ 220 w 227"/>
                <a:gd name="T51" fmla="*/ 37 h 220"/>
                <a:gd name="T52" fmla="*/ 227 w 227"/>
                <a:gd name="T53" fmla="*/ 53 h 220"/>
                <a:gd name="T54" fmla="*/ 227 w 227"/>
                <a:gd name="T55" fmla="*/ 68 h 2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27" h="220">
                  <a:moveTo>
                    <a:pt x="227" y="68"/>
                  </a:moveTo>
                  <a:lnTo>
                    <a:pt x="197" y="53"/>
                  </a:lnTo>
                  <a:lnTo>
                    <a:pt x="197" y="68"/>
                  </a:lnTo>
                  <a:lnTo>
                    <a:pt x="182" y="98"/>
                  </a:lnTo>
                  <a:lnTo>
                    <a:pt x="174" y="98"/>
                  </a:lnTo>
                  <a:lnTo>
                    <a:pt x="159" y="129"/>
                  </a:lnTo>
                  <a:lnTo>
                    <a:pt x="144" y="121"/>
                  </a:lnTo>
                  <a:lnTo>
                    <a:pt x="114" y="197"/>
                  </a:lnTo>
                  <a:lnTo>
                    <a:pt x="53" y="220"/>
                  </a:lnTo>
                  <a:lnTo>
                    <a:pt x="38" y="204"/>
                  </a:lnTo>
                  <a:lnTo>
                    <a:pt x="8" y="182"/>
                  </a:lnTo>
                  <a:lnTo>
                    <a:pt x="0" y="151"/>
                  </a:lnTo>
                  <a:lnTo>
                    <a:pt x="16" y="136"/>
                  </a:lnTo>
                  <a:lnTo>
                    <a:pt x="23" y="106"/>
                  </a:lnTo>
                  <a:lnTo>
                    <a:pt x="38" y="113"/>
                  </a:lnTo>
                  <a:lnTo>
                    <a:pt x="38" y="91"/>
                  </a:lnTo>
                  <a:lnTo>
                    <a:pt x="69" y="60"/>
                  </a:lnTo>
                  <a:lnTo>
                    <a:pt x="76" y="15"/>
                  </a:lnTo>
                  <a:lnTo>
                    <a:pt x="76" y="0"/>
                  </a:lnTo>
                  <a:lnTo>
                    <a:pt x="91" y="53"/>
                  </a:lnTo>
                  <a:lnTo>
                    <a:pt x="137" y="45"/>
                  </a:lnTo>
                  <a:lnTo>
                    <a:pt x="144" y="75"/>
                  </a:lnTo>
                  <a:lnTo>
                    <a:pt x="174" y="45"/>
                  </a:lnTo>
                  <a:lnTo>
                    <a:pt x="190" y="53"/>
                  </a:lnTo>
                  <a:lnTo>
                    <a:pt x="205" y="37"/>
                  </a:lnTo>
                  <a:lnTo>
                    <a:pt x="220" y="37"/>
                  </a:lnTo>
                  <a:lnTo>
                    <a:pt x="227" y="53"/>
                  </a:lnTo>
                  <a:lnTo>
                    <a:pt x="227" y="68"/>
                  </a:lnTo>
                  <a:close/>
                </a:path>
              </a:pathLst>
            </a:custGeom>
            <a:solidFill>
              <a:srgbClr val="B22222"/>
            </a:solidFill>
            <a:ln w="12700">
              <a:solidFill>
                <a:srgbClr val="B22222"/>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51" name="Freeform 661"/>
            <p:cNvSpPr>
              <a:spLocks/>
            </p:cNvSpPr>
            <p:nvPr/>
          </p:nvSpPr>
          <p:spPr bwMode="auto">
            <a:xfrm>
              <a:off x="3572" y="1967"/>
              <a:ext cx="227" cy="220"/>
            </a:xfrm>
            <a:custGeom>
              <a:avLst/>
              <a:gdLst>
                <a:gd name="T0" fmla="*/ 227 w 227"/>
                <a:gd name="T1" fmla="*/ 68 h 220"/>
                <a:gd name="T2" fmla="*/ 197 w 227"/>
                <a:gd name="T3" fmla="*/ 53 h 220"/>
                <a:gd name="T4" fmla="*/ 197 w 227"/>
                <a:gd name="T5" fmla="*/ 68 h 220"/>
                <a:gd name="T6" fmla="*/ 182 w 227"/>
                <a:gd name="T7" fmla="*/ 98 h 220"/>
                <a:gd name="T8" fmla="*/ 174 w 227"/>
                <a:gd name="T9" fmla="*/ 98 h 220"/>
                <a:gd name="T10" fmla="*/ 159 w 227"/>
                <a:gd name="T11" fmla="*/ 129 h 220"/>
                <a:gd name="T12" fmla="*/ 144 w 227"/>
                <a:gd name="T13" fmla="*/ 121 h 220"/>
                <a:gd name="T14" fmla="*/ 114 w 227"/>
                <a:gd name="T15" fmla="*/ 197 h 220"/>
                <a:gd name="T16" fmla="*/ 53 w 227"/>
                <a:gd name="T17" fmla="*/ 220 h 220"/>
                <a:gd name="T18" fmla="*/ 38 w 227"/>
                <a:gd name="T19" fmla="*/ 204 h 220"/>
                <a:gd name="T20" fmla="*/ 8 w 227"/>
                <a:gd name="T21" fmla="*/ 182 h 220"/>
                <a:gd name="T22" fmla="*/ 0 w 227"/>
                <a:gd name="T23" fmla="*/ 151 h 220"/>
                <a:gd name="T24" fmla="*/ 16 w 227"/>
                <a:gd name="T25" fmla="*/ 136 h 220"/>
                <a:gd name="T26" fmla="*/ 23 w 227"/>
                <a:gd name="T27" fmla="*/ 106 h 220"/>
                <a:gd name="T28" fmla="*/ 38 w 227"/>
                <a:gd name="T29" fmla="*/ 113 h 220"/>
                <a:gd name="T30" fmla="*/ 38 w 227"/>
                <a:gd name="T31" fmla="*/ 91 h 220"/>
                <a:gd name="T32" fmla="*/ 69 w 227"/>
                <a:gd name="T33" fmla="*/ 60 h 220"/>
                <a:gd name="T34" fmla="*/ 76 w 227"/>
                <a:gd name="T35" fmla="*/ 15 h 220"/>
                <a:gd name="T36" fmla="*/ 76 w 227"/>
                <a:gd name="T37" fmla="*/ 0 h 220"/>
                <a:gd name="T38" fmla="*/ 91 w 227"/>
                <a:gd name="T39" fmla="*/ 53 h 220"/>
                <a:gd name="T40" fmla="*/ 137 w 227"/>
                <a:gd name="T41" fmla="*/ 45 h 220"/>
                <a:gd name="T42" fmla="*/ 144 w 227"/>
                <a:gd name="T43" fmla="*/ 75 h 220"/>
                <a:gd name="T44" fmla="*/ 174 w 227"/>
                <a:gd name="T45" fmla="*/ 45 h 220"/>
                <a:gd name="T46" fmla="*/ 190 w 227"/>
                <a:gd name="T47" fmla="*/ 53 h 220"/>
                <a:gd name="T48" fmla="*/ 205 w 227"/>
                <a:gd name="T49" fmla="*/ 37 h 220"/>
                <a:gd name="T50" fmla="*/ 220 w 227"/>
                <a:gd name="T51" fmla="*/ 37 h 220"/>
                <a:gd name="T52" fmla="*/ 227 w 227"/>
                <a:gd name="T53" fmla="*/ 53 h 220"/>
                <a:gd name="T54" fmla="*/ 227 w 227"/>
                <a:gd name="T55" fmla="*/ 68 h 220"/>
                <a:gd name="T56" fmla="*/ 227 w 227"/>
                <a:gd name="T57" fmla="*/ 75 h 2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7" h="220">
                  <a:moveTo>
                    <a:pt x="227" y="68"/>
                  </a:moveTo>
                  <a:lnTo>
                    <a:pt x="197" y="53"/>
                  </a:lnTo>
                  <a:lnTo>
                    <a:pt x="197" y="68"/>
                  </a:lnTo>
                  <a:lnTo>
                    <a:pt x="182" y="98"/>
                  </a:lnTo>
                  <a:lnTo>
                    <a:pt x="174" y="98"/>
                  </a:lnTo>
                  <a:lnTo>
                    <a:pt x="159" y="129"/>
                  </a:lnTo>
                  <a:lnTo>
                    <a:pt x="144" y="121"/>
                  </a:lnTo>
                  <a:lnTo>
                    <a:pt x="114" y="197"/>
                  </a:lnTo>
                  <a:lnTo>
                    <a:pt x="53" y="220"/>
                  </a:lnTo>
                  <a:lnTo>
                    <a:pt x="38" y="204"/>
                  </a:lnTo>
                  <a:lnTo>
                    <a:pt x="8" y="182"/>
                  </a:lnTo>
                  <a:lnTo>
                    <a:pt x="0" y="151"/>
                  </a:lnTo>
                  <a:lnTo>
                    <a:pt x="16" y="136"/>
                  </a:lnTo>
                  <a:lnTo>
                    <a:pt x="23" y="106"/>
                  </a:lnTo>
                  <a:lnTo>
                    <a:pt x="38" y="113"/>
                  </a:lnTo>
                  <a:lnTo>
                    <a:pt x="38" y="91"/>
                  </a:lnTo>
                  <a:lnTo>
                    <a:pt x="69" y="60"/>
                  </a:lnTo>
                  <a:lnTo>
                    <a:pt x="76" y="15"/>
                  </a:lnTo>
                  <a:lnTo>
                    <a:pt x="76" y="0"/>
                  </a:lnTo>
                  <a:lnTo>
                    <a:pt x="91" y="53"/>
                  </a:lnTo>
                  <a:lnTo>
                    <a:pt x="137" y="45"/>
                  </a:lnTo>
                  <a:lnTo>
                    <a:pt x="144" y="75"/>
                  </a:lnTo>
                  <a:lnTo>
                    <a:pt x="174" y="45"/>
                  </a:lnTo>
                  <a:lnTo>
                    <a:pt x="190" y="53"/>
                  </a:lnTo>
                  <a:lnTo>
                    <a:pt x="205" y="37"/>
                  </a:lnTo>
                  <a:lnTo>
                    <a:pt x="220" y="37"/>
                  </a:lnTo>
                  <a:lnTo>
                    <a:pt x="227" y="53"/>
                  </a:lnTo>
                  <a:lnTo>
                    <a:pt x="227" y="68"/>
                  </a:lnTo>
                  <a:lnTo>
                    <a:pt x="227" y="7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52" name="Freeform 662"/>
            <p:cNvSpPr>
              <a:spLocks/>
            </p:cNvSpPr>
            <p:nvPr/>
          </p:nvSpPr>
          <p:spPr bwMode="auto">
            <a:xfrm>
              <a:off x="3050" y="1610"/>
              <a:ext cx="250" cy="288"/>
            </a:xfrm>
            <a:custGeom>
              <a:avLst/>
              <a:gdLst>
                <a:gd name="T0" fmla="*/ 235 w 250"/>
                <a:gd name="T1" fmla="*/ 228 h 288"/>
                <a:gd name="T2" fmla="*/ 242 w 250"/>
                <a:gd name="T3" fmla="*/ 281 h 288"/>
                <a:gd name="T4" fmla="*/ 106 w 250"/>
                <a:gd name="T5" fmla="*/ 288 h 288"/>
                <a:gd name="T6" fmla="*/ 91 w 250"/>
                <a:gd name="T7" fmla="*/ 273 h 288"/>
                <a:gd name="T8" fmla="*/ 76 w 250"/>
                <a:gd name="T9" fmla="*/ 220 h 288"/>
                <a:gd name="T10" fmla="*/ 68 w 250"/>
                <a:gd name="T11" fmla="*/ 190 h 288"/>
                <a:gd name="T12" fmla="*/ 0 w 250"/>
                <a:gd name="T13" fmla="*/ 144 h 288"/>
                <a:gd name="T14" fmla="*/ 8 w 250"/>
                <a:gd name="T15" fmla="*/ 114 h 288"/>
                <a:gd name="T16" fmla="*/ 8 w 250"/>
                <a:gd name="T17" fmla="*/ 106 h 288"/>
                <a:gd name="T18" fmla="*/ 0 w 250"/>
                <a:gd name="T19" fmla="*/ 83 h 288"/>
                <a:gd name="T20" fmla="*/ 23 w 250"/>
                <a:gd name="T21" fmla="*/ 61 h 288"/>
                <a:gd name="T22" fmla="*/ 23 w 250"/>
                <a:gd name="T23" fmla="*/ 23 h 288"/>
                <a:gd name="T24" fmla="*/ 38 w 250"/>
                <a:gd name="T25" fmla="*/ 23 h 288"/>
                <a:gd name="T26" fmla="*/ 83 w 250"/>
                <a:gd name="T27" fmla="*/ 0 h 288"/>
                <a:gd name="T28" fmla="*/ 83 w 250"/>
                <a:gd name="T29" fmla="*/ 30 h 288"/>
                <a:gd name="T30" fmla="*/ 91 w 250"/>
                <a:gd name="T31" fmla="*/ 15 h 288"/>
                <a:gd name="T32" fmla="*/ 106 w 250"/>
                <a:gd name="T33" fmla="*/ 30 h 288"/>
                <a:gd name="T34" fmla="*/ 121 w 250"/>
                <a:gd name="T35" fmla="*/ 38 h 288"/>
                <a:gd name="T36" fmla="*/ 212 w 250"/>
                <a:gd name="T37" fmla="*/ 61 h 288"/>
                <a:gd name="T38" fmla="*/ 212 w 250"/>
                <a:gd name="T39" fmla="*/ 68 h 288"/>
                <a:gd name="T40" fmla="*/ 227 w 250"/>
                <a:gd name="T41" fmla="*/ 76 h 288"/>
                <a:gd name="T42" fmla="*/ 220 w 250"/>
                <a:gd name="T43" fmla="*/ 99 h 288"/>
                <a:gd name="T44" fmla="*/ 235 w 250"/>
                <a:gd name="T45" fmla="*/ 91 h 288"/>
                <a:gd name="T46" fmla="*/ 235 w 250"/>
                <a:gd name="T47" fmla="*/ 114 h 288"/>
                <a:gd name="T48" fmla="*/ 220 w 250"/>
                <a:gd name="T49" fmla="*/ 144 h 288"/>
                <a:gd name="T50" fmla="*/ 227 w 250"/>
                <a:gd name="T51" fmla="*/ 152 h 288"/>
                <a:gd name="T52" fmla="*/ 242 w 250"/>
                <a:gd name="T53" fmla="*/ 121 h 288"/>
                <a:gd name="T54" fmla="*/ 250 w 250"/>
                <a:gd name="T55" fmla="*/ 129 h 288"/>
                <a:gd name="T56" fmla="*/ 235 w 250"/>
                <a:gd name="T57" fmla="*/ 228 h 2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50" h="288">
                  <a:moveTo>
                    <a:pt x="235" y="228"/>
                  </a:moveTo>
                  <a:lnTo>
                    <a:pt x="242" y="281"/>
                  </a:lnTo>
                  <a:lnTo>
                    <a:pt x="106" y="288"/>
                  </a:lnTo>
                  <a:lnTo>
                    <a:pt x="91" y="273"/>
                  </a:lnTo>
                  <a:lnTo>
                    <a:pt x="76" y="220"/>
                  </a:lnTo>
                  <a:lnTo>
                    <a:pt x="68" y="190"/>
                  </a:lnTo>
                  <a:lnTo>
                    <a:pt x="0" y="144"/>
                  </a:lnTo>
                  <a:lnTo>
                    <a:pt x="8" y="114"/>
                  </a:lnTo>
                  <a:lnTo>
                    <a:pt x="8" y="106"/>
                  </a:lnTo>
                  <a:lnTo>
                    <a:pt x="0" y="83"/>
                  </a:lnTo>
                  <a:lnTo>
                    <a:pt x="23" y="61"/>
                  </a:lnTo>
                  <a:lnTo>
                    <a:pt x="23" y="23"/>
                  </a:lnTo>
                  <a:lnTo>
                    <a:pt x="38" y="23"/>
                  </a:lnTo>
                  <a:lnTo>
                    <a:pt x="83" y="0"/>
                  </a:lnTo>
                  <a:lnTo>
                    <a:pt x="83" y="30"/>
                  </a:lnTo>
                  <a:lnTo>
                    <a:pt x="91" y="15"/>
                  </a:lnTo>
                  <a:lnTo>
                    <a:pt x="106" y="30"/>
                  </a:lnTo>
                  <a:lnTo>
                    <a:pt x="121" y="38"/>
                  </a:lnTo>
                  <a:lnTo>
                    <a:pt x="212" y="61"/>
                  </a:lnTo>
                  <a:lnTo>
                    <a:pt x="212" y="68"/>
                  </a:lnTo>
                  <a:lnTo>
                    <a:pt x="227" y="76"/>
                  </a:lnTo>
                  <a:lnTo>
                    <a:pt x="220" y="99"/>
                  </a:lnTo>
                  <a:lnTo>
                    <a:pt x="235" y="91"/>
                  </a:lnTo>
                  <a:lnTo>
                    <a:pt x="235" y="114"/>
                  </a:lnTo>
                  <a:lnTo>
                    <a:pt x="220" y="144"/>
                  </a:lnTo>
                  <a:lnTo>
                    <a:pt x="227" y="152"/>
                  </a:lnTo>
                  <a:lnTo>
                    <a:pt x="242" y="121"/>
                  </a:lnTo>
                  <a:lnTo>
                    <a:pt x="250" y="129"/>
                  </a:lnTo>
                  <a:lnTo>
                    <a:pt x="235" y="228"/>
                  </a:lnTo>
                  <a:close/>
                </a:path>
              </a:pathLst>
            </a:custGeom>
            <a:solidFill>
              <a:srgbClr val="FF8C00"/>
            </a:solidFill>
            <a:ln w="12700">
              <a:solidFill>
                <a:srgbClr val="FF8C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53" name="Freeform 663"/>
            <p:cNvSpPr>
              <a:spLocks/>
            </p:cNvSpPr>
            <p:nvPr/>
          </p:nvSpPr>
          <p:spPr bwMode="auto">
            <a:xfrm>
              <a:off x="3050" y="1610"/>
              <a:ext cx="250" cy="288"/>
            </a:xfrm>
            <a:custGeom>
              <a:avLst/>
              <a:gdLst>
                <a:gd name="T0" fmla="*/ 235 w 250"/>
                <a:gd name="T1" fmla="*/ 228 h 288"/>
                <a:gd name="T2" fmla="*/ 242 w 250"/>
                <a:gd name="T3" fmla="*/ 281 h 288"/>
                <a:gd name="T4" fmla="*/ 106 w 250"/>
                <a:gd name="T5" fmla="*/ 288 h 288"/>
                <a:gd name="T6" fmla="*/ 91 w 250"/>
                <a:gd name="T7" fmla="*/ 273 h 288"/>
                <a:gd name="T8" fmla="*/ 76 w 250"/>
                <a:gd name="T9" fmla="*/ 220 h 288"/>
                <a:gd name="T10" fmla="*/ 68 w 250"/>
                <a:gd name="T11" fmla="*/ 190 h 288"/>
                <a:gd name="T12" fmla="*/ 0 w 250"/>
                <a:gd name="T13" fmla="*/ 144 h 288"/>
                <a:gd name="T14" fmla="*/ 8 w 250"/>
                <a:gd name="T15" fmla="*/ 114 h 288"/>
                <a:gd name="T16" fmla="*/ 8 w 250"/>
                <a:gd name="T17" fmla="*/ 106 h 288"/>
                <a:gd name="T18" fmla="*/ 0 w 250"/>
                <a:gd name="T19" fmla="*/ 83 h 288"/>
                <a:gd name="T20" fmla="*/ 23 w 250"/>
                <a:gd name="T21" fmla="*/ 61 h 288"/>
                <a:gd name="T22" fmla="*/ 23 w 250"/>
                <a:gd name="T23" fmla="*/ 23 h 288"/>
                <a:gd name="T24" fmla="*/ 38 w 250"/>
                <a:gd name="T25" fmla="*/ 23 h 288"/>
                <a:gd name="T26" fmla="*/ 83 w 250"/>
                <a:gd name="T27" fmla="*/ 0 h 288"/>
                <a:gd name="T28" fmla="*/ 83 w 250"/>
                <a:gd name="T29" fmla="*/ 30 h 288"/>
                <a:gd name="T30" fmla="*/ 91 w 250"/>
                <a:gd name="T31" fmla="*/ 15 h 288"/>
                <a:gd name="T32" fmla="*/ 106 w 250"/>
                <a:gd name="T33" fmla="*/ 30 h 288"/>
                <a:gd name="T34" fmla="*/ 121 w 250"/>
                <a:gd name="T35" fmla="*/ 38 h 288"/>
                <a:gd name="T36" fmla="*/ 212 w 250"/>
                <a:gd name="T37" fmla="*/ 61 h 288"/>
                <a:gd name="T38" fmla="*/ 212 w 250"/>
                <a:gd name="T39" fmla="*/ 68 h 288"/>
                <a:gd name="T40" fmla="*/ 227 w 250"/>
                <a:gd name="T41" fmla="*/ 76 h 288"/>
                <a:gd name="T42" fmla="*/ 220 w 250"/>
                <a:gd name="T43" fmla="*/ 99 h 288"/>
                <a:gd name="T44" fmla="*/ 235 w 250"/>
                <a:gd name="T45" fmla="*/ 91 h 288"/>
                <a:gd name="T46" fmla="*/ 235 w 250"/>
                <a:gd name="T47" fmla="*/ 114 h 288"/>
                <a:gd name="T48" fmla="*/ 220 w 250"/>
                <a:gd name="T49" fmla="*/ 144 h 288"/>
                <a:gd name="T50" fmla="*/ 227 w 250"/>
                <a:gd name="T51" fmla="*/ 152 h 288"/>
                <a:gd name="T52" fmla="*/ 242 w 250"/>
                <a:gd name="T53" fmla="*/ 121 h 288"/>
                <a:gd name="T54" fmla="*/ 250 w 250"/>
                <a:gd name="T55" fmla="*/ 129 h 288"/>
                <a:gd name="T56" fmla="*/ 235 w 250"/>
                <a:gd name="T57" fmla="*/ 228 h 288"/>
                <a:gd name="T58" fmla="*/ 235 w 250"/>
                <a:gd name="T59" fmla="*/ 235 h 2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0" h="288">
                  <a:moveTo>
                    <a:pt x="235" y="228"/>
                  </a:moveTo>
                  <a:lnTo>
                    <a:pt x="242" y="281"/>
                  </a:lnTo>
                  <a:lnTo>
                    <a:pt x="106" y="288"/>
                  </a:lnTo>
                  <a:lnTo>
                    <a:pt x="91" y="273"/>
                  </a:lnTo>
                  <a:lnTo>
                    <a:pt x="76" y="220"/>
                  </a:lnTo>
                  <a:lnTo>
                    <a:pt x="68" y="190"/>
                  </a:lnTo>
                  <a:lnTo>
                    <a:pt x="0" y="144"/>
                  </a:lnTo>
                  <a:lnTo>
                    <a:pt x="8" y="114"/>
                  </a:lnTo>
                  <a:lnTo>
                    <a:pt x="8" y="106"/>
                  </a:lnTo>
                  <a:lnTo>
                    <a:pt x="0" y="83"/>
                  </a:lnTo>
                  <a:lnTo>
                    <a:pt x="23" y="61"/>
                  </a:lnTo>
                  <a:lnTo>
                    <a:pt x="23" y="23"/>
                  </a:lnTo>
                  <a:lnTo>
                    <a:pt x="38" y="23"/>
                  </a:lnTo>
                  <a:lnTo>
                    <a:pt x="83" y="0"/>
                  </a:lnTo>
                  <a:lnTo>
                    <a:pt x="83" y="30"/>
                  </a:lnTo>
                  <a:lnTo>
                    <a:pt x="91" y="15"/>
                  </a:lnTo>
                  <a:lnTo>
                    <a:pt x="106" y="30"/>
                  </a:lnTo>
                  <a:lnTo>
                    <a:pt x="121" y="38"/>
                  </a:lnTo>
                  <a:lnTo>
                    <a:pt x="212" y="61"/>
                  </a:lnTo>
                  <a:lnTo>
                    <a:pt x="212" y="68"/>
                  </a:lnTo>
                  <a:lnTo>
                    <a:pt x="227" y="76"/>
                  </a:lnTo>
                  <a:lnTo>
                    <a:pt x="220" y="99"/>
                  </a:lnTo>
                  <a:lnTo>
                    <a:pt x="235" y="91"/>
                  </a:lnTo>
                  <a:lnTo>
                    <a:pt x="235" y="114"/>
                  </a:lnTo>
                  <a:lnTo>
                    <a:pt x="220" y="144"/>
                  </a:lnTo>
                  <a:lnTo>
                    <a:pt x="227" y="152"/>
                  </a:lnTo>
                  <a:lnTo>
                    <a:pt x="242" y="121"/>
                  </a:lnTo>
                  <a:lnTo>
                    <a:pt x="250" y="129"/>
                  </a:lnTo>
                  <a:lnTo>
                    <a:pt x="235" y="228"/>
                  </a:lnTo>
                  <a:lnTo>
                    <a:pt x="235" y="23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54" name="Freeform 664"/>
            <p:cNvSpPr>
              <a:spLocks/>
            </p:cNvSpPr>
            <p:nvPr/>
          </p:nvSpPr>
          <p:spPr bwMode="auto">
            <a:xfrm>
              <a:off x="3300" y="1709"/>
              <a:ext cx="15" cy="15"/>
            </a:xfrm>
            <a:custGeom>
              <a:avLst/>
              <a:gdLst>
                <a:gd name="T0" fmla="*/ 15 w 15"/>
                <a:gd name="T1" fmla="*/ 0 h 15"/>
                <a:gd name="T2" fmla="*/ 0 w 15"/>
                <a:gd name="T3" fmla="*/ 15 h 15"/>
                <a:gd name="T4" fmla="*/ 15 w 15"/>
                <a:gd name="T5" fmla="*/ 0 h 15"/>
                <a:gd name="T6" fmla="*/ 15 w 15"/>
                <a:gd name="T7" fmla="*/ 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5">
                  <a:moveTo>
                    <a:pt x="15" y="0"/>
                  </a:moveTo>
                  <a:lnTo>
                    <a:pt x="0" y="15"/>
                  </a:lnTo>
                  <a:lnTo>
                    <a:pt x="15" y="0"/>
                  </a:lnTo>
                  <a:lnTo>
                    <a:pt x="15" y="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55" name="Freeform 665"/>
            <p:cNvSpPr>
              <a:spLocks/>
            </p:cNvSpPr>
            <p:nvPr/>
          </p:nvSpPr>
          <p:spPr bwMode="auto">
            <a:xfrm>
              <a:off x="2188" y="1686"/>
              <a:ext cx="355" cy="296"/>
            </a:xfrm>
            <a:custGeom>
              <a:avLst/>
              <a:gdLst>
                <a:gd name="T0" fmla="*/ 348 w 355"/>
                <a:gd name="T1" fmla="*/ 167 h 296"/>
                <a:gd name="T2" fmla="*/ 355 w 355"/>
                <a:gd name="T3" fmla="*/ 38 h 296"/>
                <a:gd name="T4" fmla="*/ 37 w 355"/>
                <a:gd name="T5" fmla="*/ 0 h 296"/>
                <a:gd name="T6" fmla="*/ 37 w 355"/>
                <a:gd name="T7" fmla="*/ 38 h 296"/>
                <a:gd name="T8" fmla="*/ 7 w 355"/>
                <a:gd name="T9" fmla="*/ 190 h 296"/>
                <a:gd name="T10" fmla="*/ 0 w 355"/>
                <a:gd name="T11" fmla="*/ 258 h 296"/>
                <a:gd name="T12" fmla="*/ 98 w 355"/>
                <a:gd name="T13" fmla="*/ 273 h 296"/>
                <a:gd name="T14" fmla="*/ 332 w 355"/>
                <a:gd name="T15" fmla="*/ 296 h 296"/>
                <a:gd name="T16" fmla="*/ 348 w 355"/>
                <a:gd name="T17" fmla="*/ 167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5" h="296">
                  <a:moveTo>
                    <a:pt x="348" y="167"/>
                  </a:moveTo>
                  <a:lnTo>
                    <a:pt x="355" y="38"/>
                  </a:lnTo>
                  <a:lnTo>
                    <a:pt x="37" y="0"/>
                  </a:lnTo>
                  <a:lnTo>
                    <a:pt x="37" y="38"/>
                  </a:lnTo>
                  <a:lnTo>
                    <a:pt x="7" y="190"/>
                  </a:lnTo>
                  <a:lnTo>
                    <a:pt x="0" y="258"/>
                  </a:lnTo>
                  <a:lnTo>
                    <a:pt x="98" y="273"/>
                  </a:lnTo>
                  <a:lnTo>
                    <a:pt x="332" y="296"/>
                  </a:lnTo>
                  <a:lnTo>
                    <a:pt x="348" y="167"/>
                  </a:lnTo>
                  <a:close/>
                </a:path>
              </a:pathLst>
            </a:custGeom>
            <a:solidFill>
              <a:srgbClr val="FF4500"/>
            </a:solidFill>
            <a:ln w="12700">
              <a:solidFill>
                <a:srgbClr val="FF4500"/>
              </a:solidFill>
              <a:prstDash val="solid"/>
              <a:round/>
              <a:headEnd/>
              <a:tailEnd/>
            </a:ln>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sp>
          <p:nvSpPr>
            <p:cNvPr id="17556" name="Freeform 666"/>
            <p:cNvSpPr>
              <a:spLocks/>
            </p:cNvSpPr>
            <p:nvPr/>
          </p:nvSpPr>
          <p:spPr bwMode="auto">
            <a:xfrm>
              <a:off x="2188" y="1686"/>
              <a:ext cx="355" cy="296"/>
            </a:xfrm>
            <a:custGeom>
              <a:avLst/>
              <a:gdLst>
                <a:gd name="T0" fmla="*/ 348 w 355"/>
                <a:gd name="T1" fmla="*/ 167 h 296"/>
                <a:gd name="T2" fmla="*/ 355 w 355"/>
                <a:gd name="T3" fmla="*/ 38 h 296"/>
                <a:gd name="T4" fmla="*/ 37 w 355"/>
                <a:gd name="T5" fmla="*/ 0 h 296"/>
                <a:gd name="T6" fmla="*/ 37 w 355"/>
                <a:gd name="T7" fmla="*/ 38 h 296"/>
                <a:gd name="T8" fmla="*/ 7 w 355"/>
                <a:gd name="T9" fmla="*/ 190 h 296"/>
                <a:gd name="T10" fmla="*/ 0 w 355"/>
                <a:gd name="T11" fmla="*/ 258 h 296"/>
                <a:gd name="T12" fmla="*/ 98 w 355"/>
                <a:gd name="T13" fmla="*/ 273 h 296"/>
                <a:gd name="T14" fmla="*/ 332 w 355"/>
                <a:gd name="T15" fmla="*/ 296 h 296"/>
                <a:gd name="T16" fmla="*/ 348 w 355"/>
                <a:gd name="T17" fmla="*/ 167 h 296"/>
                <a:gd name="T18" fmla="*/ 348 w 355"/>
                <a:gd name="T19" fmla="*/ 174 h 2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5" h="296">
                  <a:moveTo>
                    <a:pt x="348" y="167"/>
                  </a:moveTo>
                  <a:lnTo>
                    <a:pt x="355" y="38"/>
                  </a:lnTo>
                  <a:lnTo>
                    <a:pt x="37" y="0"/>
                  </a:lnTo>
                  <a:lnTo>
                    <a:pt x="37" y="38"/>
                  </a:lnTo>
                  <a:lnTo>
                    <a:pt x="7" y="190"/>
                  </a:lnTo>
                  <a:lnTo>
                    <a:pt x="0" y="258"/>
                  </a:lnTo>
                  <a:lnTo>
                    <a:pt x="98" y="273"/>
                  </a:lnTo>
                  <a:lnTo>
                    <a:pt x="332" y="296"/>
                  </a:lnTo>
                  <a:lnTo>
                    <a:pt x="348" y="167"/>
                  </a:lnTo>
                  <a:lnTo>
                    <a:pt x="348" y="17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b="1">
                <a:solidFill>
                  <a:srgbClr val="000000"/>
                </a:solidFill>
                <a:latin typeface="Times New Roman" panose="02020603050405020304" pitchFamily="18" charset="0"/>
              </a:endParaRPr>
            </a:p>
          </p:txBody>
        </p:sp>
      </p:grpSp>
      <p:sp>
        <p:nvSpPr>
          <p:cNvPr id="9" name="Title 8"/>
          <p:cNvSpPr>
            <a:spLocks noGrp="1"/>
          </p:cNvSpPr>
          <p:nvPr>
            <p:ph type="title"/>
          </p:nvPr>
        </p:nvSpPr>
        <p:spPr>
          <a:xfrm>
            <a:off x="555905" y="325574"/>
            <a:ext cx="9144000" cy="1023036"/>
          </a:xfrm>
        </p:spPr>
        <p:txBody>
          <a:bodyPr>
            <a:noAutofit/>
          </a:bodyPr>
          <a:lstStyle/>
          <a:p>
            <a:br>
              <a:rPr lang="en-US" altLang="en-US" sz="2400" b="0" dirty="0">
                <a:solidFill>
                  <a:schemeClr val="tx1"/>
                </a:solidFill>
                <a:cs typeface="Arial" panose="020B0604020202020204" pitchFamily="34" charset="0"/>
              </a:rPr>
            </a:br>
            <a:r>
              <a:rPr lang="en-US" altLang="en-US" sz="2400" b="0" dirty="0">
                <a:solidFill>
                  <a:schemeClr val="tx1"/>
                </a:solidFill>
                <a:cs typeface="Arial" panose="020B0604020202020204" pitchFamily="34" charset="0"/>
              </a:rPr>
              <a:t>Age-adjusted Prevalence of Obesity and Diagnosed Diabetes Among US Adults</a:t>
            </a:r>
            <a:br>
              <a:rPr lang="en-US" altLang="en-US" sz="2400" b="0" dirty="0">
                <a:solidFill>
                  <a:schemeClr val="tx1"/>
                </a:solidFill>
                <a:cs typeface="Arial" panose="020B0604020202020204" pitchFamily="34" charset="0"/>
              </a:rPr>
            </a:br>
            <a:endParaRPr lang="en-US" sz="2400" b="0" dirty="0">
              <a:solidFill>
                <a:schemeClr val="tx1"/>
              </a:solidFill>
              <a:cs typeface="Arial" panose="020B0604020202020204" pitchFamily="34" charset="0"/>
            </a:endParaRPr>
          </a:p>
        </p:txBody>
      </p:sp>
    </p:spTree>
    <p:extLst>
      <p:ext uri="{BB962C8B-B14F-4D97-AF65-F5344CB8AC3E}">
        <p14:creationId xmlns:p14="http://schemas.microsoft.com/office/powerpoint/2010/main" val="3478608104"/>
      </p:ext>
    </p:extLst>
  </p:cSld>
  <p:clrMapOvr>
    <a:masterClrMapping/>
  </p:clrMapOvr>
  <p:transition spd="slow" advTm="10575">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1000"/>
                                        <p:tgtEl>
                                          <p:spTgt spid="2"/>
                                        </p:tgtEl>
                                      </p:cBhvr>
                                    </p:animEffect>
                                  </p:childTnLst>
                                </p:cTn>
                              </p:par>
                            </p:childTnLst>
                          </p:cTn>
                        </p:par>
                        <p:par>
                          <p:cTn id="8" fill="hold" nodeType="afterGroup">
                            <p:stCondLst>
                              <p:cond delay="2000"/>
                            </p:stCondLst>
                            <p:childTnLst>
                              <p:par>
                                <p:cTn id="9" presetID="3" presetClass="entr" presetSubtype="5"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linds(vertical)">
                                      <p:cBhvr>
                                        <p:cTn id="11" dur="1000"/>
                                        <p:tgtEl>
                                          <p:spTgt spid="6"/>
                                        </p:tgtEl>
                                      </p:cBhvr>
                                    </p:animEffect>
                                  </p:childTnLst>
                                </p:cTn>
                              </p:par>
                            </p:childTnLst>
                          </p:cTn>
                        </p:par>
                        <p:par>
                          <p:cTn id="12" fill="hold" nodeType="afterGroup">
                            <p:stCondLst>
                              <p:cond delay="3500"/>
                            </p:stCondLst>
                            <p:childTnLst>
                              <p:par>
                                <p:cTn id="13" presetID="3" presetClass="entr" presetSubtype="5"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blinds(vertical)">
                                      <p:cBhvr>
                                        <p:cTn id="15" dur="1000"/>
                                        <p:tgtEl>
                                          <p:spTgt spid="4"/>
                                        </p:tgtEl>
                                      </p:cBhvr>
                                    </p:animEffect>
                                  </p:childTnLst>
                                </p:cTn>
                              </p:par>
                            </p:childTnLst>
                          </p:cTn>
                        </p:par>
                        <p:par>
                          <p:cTn id="16" fill="hold" nodeType="afterGroup">
                            <p:stCondLst>
                              <p:cond delay="5500"/>
                            </p:stCondLst>
                            <p:childTnLst>
                              <p:par>
                                <p:cTn id="17" presetID="3" presetClass="entr" presetSubtype="5" fill="hold"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blinds(vertical)">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B7E4218-7104-8444-9392-225CE0113CCE}" vid="{A4835EFD-08C7-2641-BAF6-F8BDBCC656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2345</TotalTime>
  <Words>4909</Words>
  <Application>Microsoft Office PowerPoint</Application>
  <PresentationFormat>Widescreen</PresentationFormat>
  <Paragraphs>392</Paragraphs>
  <Slides>42</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2" baseType="lpstr">
      <vt:lpstr>Arial</vt:lpstr>
      <vt:lpstr>Calibri</vt:lpstr>
      <vt:lpstr>Calibri Light</vt:lpstr>
      <vt:lpstr>Cambria</vt:lpstr>
      <vt:lpstr>Courier New</vt:lpstr>
      <vt:lpstr>Times New Roman</vt:lpstr>
      <vt:lpstr>Verdana</vt:lpstr>
      <vt:lpstr>Wingdings</vt:lpstr>
      <vt:lpstr>Office Theme</vt:lpstr>
      <vt:lpstr>Chart</vt:lpstr>
      <vt:lpstr>Diabetes Prevention and treatment</vt:lpstr>
      <vt:lpstr>Diabetes in the US</vt:lpstr>
      <vt:lpstr>Every 24 Hours…</vt:lpstr>
      <vt:lpstr>Diabetes Statistics</vt:lpstr>
      <vt:lpstr>Comparing Los Angeles with the US</vt:lpstr>
      <vt:lpstr>Age-adjusted Prevalence of Diagnosed Diabetes Among US Adults</vt:lpstr>
      <vt:lpstr>Age-adjusted Prevalence of Diagnosed Diabetes Among US Adults</vt:lpstr>
      <vt:lpstr>Age-adjusted Prevalence of Diagnosed Diabetes Among US Adults</vt:lpstr>
      <vt:lpstr> Age-adjusted Prevalence of Obesity and Diagnosed Diabetes Among US Adults </vt:lpstr>
      <vt:lpstr> Number and Percentage of U.S. Population with Diagnosed Diabetes, 1958-2015 </vt:lpstr>
      <vt:lpstr>PowerPoint Presentation</vt:lpstr>
      <vt:lpstr>Percentage of US Adults Ages 18 or older with Diagnosed diabetes, by Race and Ethnic Group, 2013-2015</vt:lpstr>
      <vt:lpstr>Diabetes Among African Americans</vt:lpstr>
      <vt:lpstr>Diagnoses of Diabetes</vt:lpstr>
      <vt:lpstr>Diabetes among Latinos</vt:lpstr>
      <vt:lpstr>Diabetes among Asian Americans and Native Hawaiians/Pacific Islanders</vt:lpstr>
      <vt:lpstr>Diabetes prevalence by age</vt:lpstr>
      <vt:lpstr>Percent of Population with Diabetes, Los Angeles &amp; Obesity in Los Angeles</vt:lpstr>
      <vt:lpstr>What is Diabetes?</vt:lpstr>
      <vt:lpstr>What is Diabetes?</vt:lpstr>
      <vt:lpstr>What Is Diabetes?</vt:lpstr>
      <vt:lpstr>What are the different types of diabetes? </vt:lpstr>
      <vt:lpstr>Normal Process VS. Type II Diabetes</vt:lpstr>
      <vt:lpstr>Diabetes Is a Serious Disease</vt:lpstr>
      <vt:lpstr>Diabetes Complications</vt:lpstr>
      <vt:lpstr>Risk Factors for type 2 diabetes You can do a lot to lower your chances of getting diabetes.</vt:lpstr>
      <vt:lpstr>Risk factors for type 2 diabetes</vt:lpstr>
      <vt:lpstr>Common symptoms of diabetes</vt:lpstr>
      <vt:lpstr>Can type 2 diabetes be prevented?</vt:lpstr>
      <vt:lpstr>Reduce your risk of type 2 diabetes You can do a lot to lower your chances of getting diabetes</vt:lpstr>
      <vt:lpstr>Reduce your risk of type 2 diabetes</vt:lpstr>
      <vt:lpstr>Reduce your risk of type 2 diabetes</vt:lpstr>
      <vt:lpstr>3 Sources of Energy The energy to move and think comes from the foods people eat and drink</vt:lpstr>
      <vt:lpstr>Reducing your Risk of Type 2 Diabetes</vt:lpstr>
      <vt:lpstr>Screening Guidelines for Diabetes</vt:lpstr>
      <vt:lpstr>Testing for Diabetes</vt:lpstr>
      <vt:lpstr>Testing for Diabetes</vt:lpstr>
      <vt:lpstr>Testing for Diabetes</vt:lpstr>
      <vt:lpstr>Key Message to Prevent Diabetes Complications: Control the ABCs </vt:lpstr>
      <vt:lpstr>Metformin</vt:lpstr>
      <vt:lpstr>Thank you/Acknowledgement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Hosozawa</dc:creator>
  <cp:lastModifiedBy>Mayra Serrano</cp:lastModifiedBy>
  <cp:revision>47</cp:revision>
  <cp:lastPrinted>2020-02-13T01:21:14Z</cp:lastPrinted>
  <dcterms:created xsi:type="dcterms:W3CDTF">2020-06-16T16:47:49Z</dcterms:created>
  <dcterms:modified xsi:type="dcterms:W3CDTF">2022-01-12T01:24:18Z</dcterms:modified>
</cp:coreProperties>
</file>