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72" r:id="rId5"/>
    <p:sldId id="258" r:id="rId6"/>
    <p:sldId id="260" r:id="rId7"/>
    <p:sldId id="262" r:id="rId8"/>
    <p:sldId id="263" r:id="rId9"/>
    <p:sldId id="264" r:id="rId10"/>
    <p:sldId id="266" r:id="rId11"/>
    <p:sldId id="265" r:id="rId12"/>
    <p:sldId id="268" r:id="rId13"/>
    <p:sldId id="261" r:id="rId14"/>
    <p:sldId id="259" r:id="rId15"/>
    <p:sldId id="267" r:id="rId16"/>
    <p:sldId id="271" r:id="rId17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2" y="-1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</c:v>
                </c:pt>
              </c:strCache>
            </c:strRef>
          </c:tx>
          <c:dPt>
            <c:idx val="1"/>
            <c:bubble3D val="0"/>
            <c:explosion val="21"/>
          </c:dPt>
          <c:dLbls>
            <c:dLbl>
              <c:idx val="1"/>
              <c:layout>
                <c:manualLayout>
                  <c:x val="-0.133333333333333"/>
                  <c:y val="0.2907548784662790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78337586273938"/>
                  <c:y val="-8.460004262925839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4.8022637795275602E-2"/>
                  <c:y val="-3.665734717942870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2.5485442791873199E-2"/>
                  <c:y val="1.908548468740510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Ag Business</c:v>
                </c:pt>
                <c:pt idx="1">
                  <c:v>Ag Mechanics</c:v>
                </c:pt>
                <c:pt idx="2">
                  <c:v>Animal Science</c:v>
                </c:pt>
                <c:pt idx="3">
                  <c:v>Forestry</c:v>
                </c:pt>
                <c:pt idx="4">
                  <c:v>OH</c:v>
                </c:pt>
                <c:pt idx="5">
                  <c:v>Plant/Soil Science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49</c:v>
                </c:pt>
                <c:pt idx="2">
                  <c:v>19</c:v>
                </c:pt>
                <c:pt idx="3">
                  <c:v>2</c:v>
                </c:pt>
                <c:pt idx="4">
                  <c:v>19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56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1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43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464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97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361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25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529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73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C37E8F-A63B-4174-9AC7-5D1DF642D89F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AC9DEC-22C9-4FA6-8B7B-486BAD46A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79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371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306" y="448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5400000">
            <a:off x="-2857500" y="2857500"/>
            <a:ext cx="6858000" cy="1143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371600"/>
            <a:ext cx="8001000" cy="548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/>
          <a:srcRect r="71390"/>
          <a:stretch/>
        </p:blipFill>
        <p:spPr>
          <a:xfrm>
            <a:off x="0" y="5319756"/>
            <a:ext cx="1219200" cy="153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62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Cuesta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Opportunities in Agriculture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017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 2,200 animals are shown by FFA Students at the Santa Barbara County Fair and the Mid-State Fair</a:t>
            </a: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Success Of Local FFA Students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51244">
            <a:off x="5330481" y="2695937"/>
            <a:ext cx="3708400" cy="2984664"/>
          </a:xfrm>
          <a:prstGeom prst="rect">
            <a:avLst/>
          </a:prstGeom>
        </p:spPr>
      </p:pic>
      <p:pic>
        <p:nvPicPr>
          <p:cNvPr id="3" name="Picture 2" descr="IMG_340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5" t="19982" r="5867" b="24215"/>
          <a:stretch/>
        </p:blipFill>
        <p:spPr>
          <a:xfrm>
            <a:off x="1143000" y="3124200"/>
            <a:ext cx="2748143" cy="3115944"/>
          </a:xfrm>
          <a:prstGeom prst="rect">
            <a:avLst/>
          </a:prstGeom>
        </p:spPr>
      </p:pic>
      <p:pic>
        <p:nvPicPr>
          <p:cNvPr id="4" name="Picture 3" descr="IMG_3409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6" b="25190"/>
          <a:stretch/>
        </p:blipFill>
        <p:spPr>
          <a:xfrm>
            <a:off x="3810000" y="4105933"/>
            <a:ext cx="2857500" cy="276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944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/>
              <a:t>county has continued to have State and Nationally ranked students in various proficiencies and Career Development Events.</a:t>
            </a: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Success Of Local FFA Students</a:t>
            </a:r>
            <a:endParaRPr lang="en-US" dirty="0"/>
          </a:p>
        </p:txBody>
      </p:sp>
      <p:pic>
        <p:nvPicPr>
          <p:cNvPr id="7" name="Picture 6" descr="IMG_339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6" b="29333"/>
          <a:stretch/>
        </p:blipFill>
        <p:spPr>
          <a:xfrm>
            <a:off x="1676400" y="3448844"/>
            <a:ext cx="3863662" cy="3409156"/>
          </a:xfrm>
          <a:prstGeom prst="rect">
            <a:avLst/>
          </a:prstGeom>
        </p:spPr>
      </p:pic>
      <p:pic>
        <p:nvPicPr>
          <p:cNvPr id="8" name="Picture 7" descr="IMG_340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7" t="20713" r="1297" b="28358"/>
          <a:stretch/>
        </p:blipFill>
        <p:spPr>
          <a:xfrm>
            <a:off x="5410200" y="3365286"/>
            <a:ext cx="3695076" cy="334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96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34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6" b="32501"/>
          <a:stretch/>
        </p:blipFill>
        <p:spPr>
          <a:xfrm rot="20983877">
            <a:off x="230956" y="474829"/>
            <a:ext cx="3863662" cy="2740694"/>
          </a:xfrm>
          <a:prstGeom prst="rect">
            <a:avLst/>
          </a:prstGeom>
        </p:spPr>
      </p:pic>
      <p:pic>
        <p:nvPicPr>
          <p:cNvPr id="3" name="Picture 2" descr="IMG_340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6" b="25434"/>
          <a:stretch/>
        </p:blipFill>
        <p:spPr>
          <a:xfrm rot="401520">
            <a:off x="5105400" y="152400"/>
            <a:ext cx="3863662" cy="3726675"/>
          </a:xfrm>
          <a:prstGeom prst="rect">
            <a:avLst/>
          </a:prstGeom>
        </p:spPr>
      </p:pic>
      <p:pic>
        <p:nvPicPr>
          <p:cNvPr id="4" name="Picture 3" descr="IMG_3407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6" b="26652"/>
          <a:stretch/>
        </p:blipFill>
        <p:spPr>
          <a:xfrm>
            <a:off x="1219200" y="3505200"/>
            <a:ext cx="3314700" cy="3125491"/>
          </a:xfrm>
          <a:prstGeom prst="rect">
            <a:avLst/>
          </a:prstGeom>
        </p:spPr>
      </p:pic>
      <p:pic>
        <p:nvPicPr>
          <p:cNvPr id="5" name="Picture 4" descr="IMG_3408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0" b="35669"/>
          <a:stretch/>
        </p:blipFill>
        <p:spPr>
          <a:xfrm>
            <a:off x="4192545" y="3810000"/>
            <a:ext cx="4624117" cy="278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36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Of Cuesta College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our hope that this will be the first step in increasing our offerings in Agriculture</a:t>
            </a:r>
          </a:p>
          <a:p>
            <a:r>
              <a:rPr lang="en-US" smtClean="0"/>
              <a:t>Current Goals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mtClean="0"/>
              <a:t>Promote the Ag Business Pathway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mtClean="0"/>
              <a:t>Create a CFFA club/team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mtClean="0"/>
              <a:t>Develop an Agriculture Mechanics Pathway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1464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AS-T in Agriculture Business is designed to prepare students for transfer into the CSU system with guaranteed admission with junior status to complete a baccalaureate degree in Agriculture Business or a similar major.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075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AGTECH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Agriculture Industry encompasses businessmen, farmers, growers and their machines all need to be working properly to ensure efficient production</a:t>
            </a:r>
          </a:p>
          <a:p>
            <a:r>
              <a:rPr lang="en-US" dirty="0" smtClean="0"/>
              <a:t>The AGTECH pathway is designed for students that are pursuing a career in Agriculture Mechanics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89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Course 1 – Introduction To Ag Mechanics</a:t>
            </a:r>
          </a:p>
          <a:p>
            <a:pPr lvl="2"/>
            <a:r>
              <a:rPr lang="en-US" dirty="0"/>
              <a:t>Contains an overview of all facets of this </a:t>
            </a:r>
            <a:r>
              <a:rPr lang="en-US" dirty="0" smtClean="0"/>
              <a:t>field</a:t>
            </a:r>
          </a:p>
          <a:p>
            <a:pPr lvl="3"/>
            <a:r>
              <a:rPr lang="en-US" dirty="0" smtClean="0"/>
              <a:t>This course can be taken as a senior in high school</a:t>
            </a:r>
            <a:endParaRPr lang="en-US" dirty="0"/>
          </a:p>
          <a:p>
            <a:pPr lvl="1"/>
            <a:r>
              <a:rPr lang="en-US" dirty="0"/>
              <a:t>Course 2 – Small Engine Repair and Maintenance</a:t>
            </a:r>
          </a:p>
          <a:p>
            <a:pPr lvl="2"/>
            <a:r>
              <a:rPr lang="en-US" dirty="0"/>
              <a:t>Educates students on two and four stroke engines that are used in industry today</a:t>
            </a:r>
          </a:p>
          <a:p>
            <a:pPr lvl="1"/>
            <a:r>
              <a:rPr lang="en-US" dirty="0"/>
              <a:t>Course 3 – Diesel Engine Repair and Maintenance</a:t>
            </a:r>
          </a:p>
          <a:p>
            <a:pPr lvl="2"/>
            <a:r>
              <a:rPr lang="en-US" dirty="0"/>
              <a:t>Enlightens students on all aspects of Diesel Engines and the machinery in which they are used in.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281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California Agriculture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CA Ag value chain accounts for nearly 3 million jobs in California</a:t>
            </a:r>
          </a:p>
          <a:p>
            <a:pPr lvl="1"/>
            <a:r>
              <a:rPr lang="en-US" dirty="0" smtClean="0"/>
              <a:t>Central Coast = 43,400 jobs</a:t>
            </a:r>
          </a:p>
          <a:p>
            <a:r>
              <a:rPr lang="en-US" dirty="0" smtClean="0"/>
              <a:t>California grows over 400 commodities</a:t>
            </a:r>
          </a:p>
          <a:p>
            <a:r>
              <a:rPr lang="en-US" dirty="0" smtClean="0"/>
              <a:t>Top 5 commodities in California are: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Milk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Grapes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Almonds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Nursery Plants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Cattle</a:t>
            </a:r>
          </a:p>
        </p:txBody>
      </p:sp>
    </p:spTree>
    <p:extLst>
      <p:ext uri="{BB962C8B-B14F-4D97-AF65-F5344CB8AC3E}">
        <p14:creationId xmlns:p14="http://schemas.microsoft.com/office/powerpoint/2010/main" val="3305434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 Agriculture Industry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Top 5 Agriculture Commodities on the Central Coast are: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Strawberries (&gt; $205 million)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Wine Grapes (&gt; $203 million)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Cattle and Calves (&gt; $129 million)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Broccoli (&gt; $57 million)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Vegetable Transplants (&gt; $34 million)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Grossed crop values for 2014 were $902,911,000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857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Opportunities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an education in AGTECH job opportunities are:</a:t>
            </a:r>
          </a:p>
          <a:p>
            <a:pPr lvl="1"/>
            <a:r>
              <a:rPr lang="en-US" dirty="0" smtClean="0"/>
              <a:t>Heavy equipment operator (&gt; $70,000/year)</a:t>
            </a:r>
          </a:p>
          <a:p>
            <a:pPr lvl="1"/>
            <a:r>
              <a:rPr lang="en-US" dirty="0" smtClean="0"/>
              <a:t>Welder (&gt; $50,000/year)</a:t>
            </a:r>
          </a:p>
          <a:p>
            <a:pPr lvl="1"/>
            <a:r>
              <a:rPr lang="en-US" dirty="0" smtClean="0"/>
              <a:t>Small Engine Mechanic (&gt; $40,000/year)</a:t>
            </a:r>
          </a:p>
          <a:p>
            <a:pPr lvl="1"/>
            <a:r>
              <a:rPr lang="en-US" dirty="0" smtClean="0"/>
              <a:t>Diesel Engine Mechanic (&gt; $70,000/year)</a:t>
            </a:r>
          </a:p>
          <a:p>
            <a:pPr lvl="1"/>
            <a:r>
              <a:rPr lang="en-US" dirty="0" smtClean="0"/>
              <a:t>Fleet Management (&gt; $90,000/year)</a:t>
            </a:r>
          </a:p>
          <a:p>
            <a:pPr lvl="1"/>
            <a:r>
              <a:rPr lang="en-US" dirty="0" smtClean="0"/>
              <a:t>Tractor Sales Representative ( &gt;$65,000/year)</a:t>
            </a:r>
          </a:p>
          <a:p>
            <a:pPr lvl="1"/>
            <a:r>
              <a:rPr lang="en-US" dirty="0" smtClean="0"/>
              <a:t>and </a:t>
            </a:r>
            <a:r>
              <a:rPr lang="en-US" smtClean="0"/>
              <a:t>many more!!!!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408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Largest concentration of transfer applications to Cal Poly from Cuesta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459607"/>
              </p:ext>
            </p:extLst>
          </p:nvPr>
        </p:nvGraphicFramePr>
        <p:xfrm>
          <a:off x="1752600" y="2133600"/>
          <a:ext cx="6096000" cy="3108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Subject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Number Of Students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Business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93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Psychology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41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Ag Business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36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Kinesiology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30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Recreation Administration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28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912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Meets Local </a:t>
            </a:r>
            <a:r>
              <a:rPr lang="en-US" dirty="0"/>
              <a:t>I</a:t>
            </a:r>
            <a:r>
              <a:rPr lang="en-US" dirty="0" smtClean="0"/>
              <a:t>nterest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8486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Each High School in our area has active FFA chapters </a:t>
            </a:r>
          </a:p>
          <a:p>
            <a:r>
              <a:rPr lang="en-US" dirty="0" smtClean="0"/>
              <a:t>Provides a real, viable and accessible alternative for students wishing to stay local but who cannot directly enter Cal-Poly or who are not interested in a 4 year degree</a:t>
            </a:r>
          </a:p>
          <a:p>
            <a:r>
              <a:rPr lang="en-US" dirty="0" smtClean="0"/>
              <a:t>50% of freshman applying into Agriculture Department at Cal Poly were denied</a:t>
            </a:r>
          </a:p>
          <a:p>
            <a:pPr lvl="1"/>
            <a:r>
              <a:rPr lang="en-US" dirty="0"/>
              <a:t>1</a:t>
            </a:r>
            <a:r>
              <a:rPr lang="en-US" dirty="0" smtClean="0"/>
              <a:t>3% of those freshman are from SLO County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948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 Schools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6339709"/>
              </p:ext>
            </p:extLst>
          </p:nvPr>
        </p:nvGraphicFramePr>
        <p:xfrm>
          <a:off x="1295400" y="1600200"/>
          <a:ext cx="7696200" cy="478260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65400"/>
                <a:gridCol w="2565400"/>
                <a:gridCol w="2565400"/>
              </a:tblGrid>
              <a:tr h="45683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School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Number Of Ag Students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/>
                        <a:t>Number Of Teachers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Arroyo Grande High</a:t>
                      </a:r>
                      <a:r>
                        <a:rPr lang="en-US" sz="1600" baseline="0" dirty="0" smtClean="0"/>
                        <a:t> School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431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Atascadero High School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268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Coast Union High School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145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Morro Bay High School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Nipomo</a:t>
                      </a:r>
                      <a:r>
                        <a:rPr lang="en-US" sz="1600" baseline="0" dirty="0" smtClean="0"/>
                        <a:t> High School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486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Paso Robles</a:t>
                      </a:r>
                      <a:r>
                        <a:rPr lang="en-US" sz="1600" baseline="0" dirty="0" smtClean="0"/>
                        <a:t> High School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673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en-US" sz="1800" dirty="0"/>
                    </a:p>
                  </a:txBody>
                  <a:tcPr/>
                </a:tc>
              </a:tr>
              <a:tr h="43534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San Luis Obispo High</a:t>
                      </a:r>
                      <a:r>
                        <a:rPr lang="en-US" sz="1600" baseline="0" dirty="0" smtClean="0"/>
                        <a:t> School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724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Shandon</a:t>
                      </a:r>
                      <a:r>
                        <a:rPr lang="en-US" sz="1600" baseline="0" dirty="0" smtClean="0"/>
                        <a:t> High School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89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</a:tr>
              <a:tr h="48630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Templeton</a:t>
                      </a:r>
                      <a:r>
                        <a:rPr lang="en-US" sz="1600" baseline="0" dirty="0" smtClean="0"/>
                        <a:t> High School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592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108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Proportion Of Pathways Among </a:t>
            </a:r>
            <a:br>
              <a:rPr lang="en-US" dirty="0" smtClean="0"/>
            </a:br>
            <a:r>
              <a:rPr lang="en-US" dirty="0" smtClean="0"/>
              <a:t>San Luis County High School Students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4775610"/>
              </p:ext>
            </p:extLst>
          </p:nvPr>
        </p:nvGraphicFramePr>
        <p:xfrm>
          <a:off x="1066800" y="16002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71600" y="6211669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Excludes Agriscience which includes required science courses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09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Success Of Local FFA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SLO County will have </a:t>
            </a:r>
            <a:r>
              <a:rPr lang="en-US" b="1" dirty="0" smtClean="0"/>
              <a:t>2</a:t>
            </a:r>
            <a:r>
              <a:rPr lang="en-US" dirty="0" smtClean="0"/>
              <a:t> California State FFA Officers for the 2015 – 2016 year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1" y="2590800"/>
            <a:ext cx="9144000" cy="253746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5334000" y="4419600"/>
            <a:ext cx="838200" cy="1524000"/>
          </a:xfrm>
          <a:prstGeom prst="straightConnector1">
            <a:avLst/>
          </a:prstGeom>
          <a:ln w="76200" cmpd="sng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7772400" y="4343400"/>
            <a:ext cx="0" cy="1600200"/>
          </a:xfrm>
          <a:prstGeom prst="straightConnector1">
            <a:avLst/>
          </a:prstGeom>
          <a:ln w="76200" cmpd="sng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52800" y="55626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Joelle Lewis</a:t>
            </a:r>
          </a:p>
          <a:p>
            <a:r>
              <a:rPr lang="en-US" dirty="0" smtClean="0"/>
              <a:t>San Luis Obispo FFA</a:t>
            </a:r>
          </a:p>
          <a:p>
            <a:r>
              <a:rPr lang="en-US" dirty="0" smtClean="0"/>
              <a:t>CA FFA State President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05600" y="593467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Trevor Autry</a:t>
            </a:r>
          </a:p>
          <a:p>
            <a:r>
              <a:rPr lang="en-US" dirty="0" smtClean="0"/>
              <a:t>Nipomo FFA</a:t>
            </a:r>
          </a:p>
          <a:p>
            <a:r>
              <a:rPr lang="en-US" dirty="0" smtClean="0"/>
              <a:t>CA FFA State Treasurer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371600" y="5257800"/>
            <a:ext cx="182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They will represent over 76,000 CA FFA Members!!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18532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599</Words>
  <Application>Microsoft Office PowerPoint</Application>
  <PresentationFormat>On-screen Show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Cuesta</vt:lpstr>
      <vt:lpstr>California Agriculture</vt:lpstr>
      <vt:lpstr>Local Agriculture Industry</vt:lpstr>
      <vt:lpstr>Job Opportunities</vt:lpstr>
      <vt:lpstr>Largest concentration of transfer applications to Cal Poly from Cuesta </vt:lpstr>
      <vt:lpstr>Meets Local Interest </vt:lpstr>
      <vt:lpstr>Local Schools</vt:lpstr>
      <vt:lpstr>Proportion Of Pathways Among  San Luis County High School Students</vt:lpstr>
      <vt:lpstr>Success Of Local FFA Students</vt:lpstr>
      <vt:lpstr>Success Of Local FFA Students</vt:lpstr>
      <vt:lpstr>Success Of Local FFA Students</vt:lpstr>
      <vt:lpstr>PowerPoint Presentation</vt:lpstr>
      <vt:lpstr>Future Of Cuesta College</vt:lpstr>
      <vt:lpstr>PowerPoint Presentation</vt:lpstr>
      <vt:lpstr>AGTECH</vt:lpstr>
      <vt:lpstr>Courses</vt:lpstr>
    </vt:vector>
  </TitlesOfParts>
  <Company>Cuesta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Cascamo</dc:creator>
  <cp:lastModifiedBy>Rich</cp:lastModifiedBy>
  <cp:revision>16</cp:revision>
  <cp:lastPrinted>2015-05-04T20:42:20Z</cp:lastPrinted>
  <dcterms:created xsi:type="dcterms:W3CDTF">2015-04-29T21:24:16Z</dcterms:created>
  <dcterms:modified xsi:type="dcterms:W3CDTF">2015-05-13T16:14:49Z</dcterms:modified>
</cp:coreProperties>
</file>