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57" r:id="rId3"/>
    <p:sldId id="258" r:id="rId4"/>
    <p:sldId id="259" r:id="rId5"/>
    <p:sldId id="261" r:id="rId6"/>
    <p:sldId id="263" r:id="rId7"/>
    <p:sldId id="265" r:id="rId8"/>
    <p:sldId id="262" r:id="rId9"/>
    <p:sldId id="266"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09A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51" y="39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65C56-ABF0-C9DC-0F94-D034C03F66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3440E54-D7D0-3B9E-A423-F61181C34F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C3B747-ADB1-6B54-6DC1-9255C86AC92A}"/>
              </a:ext>
            </a:extLst>
          </p:cNvPr>
          <p:cNvSpPr>
            <a:spLocks noGrp="1"/>
          </p:cNvSpPr>
          <p:nvPr>
            <p:ph type="dt" sz="half" idx="10"/>
          </p:nvPr>
        </p:nvSpPr>
        <p:spPr/>
        <p:txBody>
          <a:bodyPr/>
          <a:lstStyle/>
          <a:p>
            <a:fld id="{679ED69D-359A-4F68-8448-260291971C84}" type="datetimeFigureOut">
              <a:rPr lang="en-US" smtClean="0"/>
              <a:t>4/26/2024</a:t>
            </a:fld>
            <a:endParaRPr lang="en-US"/>
          </a:p>
        </p:txBody>
      </p:sp>
      <p:sp>
        <p:nvSpPr>
          <p:cNvPr id="5" name="Footer Placeholder 4">
            <a:extLst>
              <a:ext uri="{FF2B5EF4-FFF2-40B4-BE49-F238E27FC236}">
                <a16:creationId xmlns:a16="http://schemas.microsoft.com/office/drawing/2014/main" id="{38771049-AC92-3D9B-0E51-D609E982B6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BDC4B3-B9C6-60E9-3ACD-09AEBEA834F7}"/>
              </a:ext>
            </a:extLst>
          </p:cNvPr>
          <p:cNvSpPr>
            <a:spLocks noGrp="1"/>
          </p:cNvSpPr>
          <p:nvPr>
            <p:ph type="sldNum" sz="quarter" idx="12"/>
          </p:nvPr>
        </p:nvSpPr>
        <p:spPr/>
        <p:txBody>
          <a:bodyPr/>
          <a:lstStyle/>
          <a:p>
            <a:fld id="{F98526E8-A473-4D8B-8381-CAC3F0EB6B6A}" type="slidenum">
              <a:rPr lang="en-US" smtClean="0"/>
              <a:t>‹#›</a:t>
            </a:fld>
            <a:endParaRPr lang="en-US"/>
          </a:p>
        </p:txBody>
      </p:sp>
    </p:spTree>
    <p:extLst>
      <p:ext uri="{BB962C8B-B14F-4D97-AF65-F5344CB8AC3E}">
        <p14:creationId xmlns:p14="http://schemas.microsoft.com/office/powerpoint/2010/main" val="2078367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15318-50D6-CFC3-175B-059B018B40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1C8453-CAEB-B5EB-FE24-648B2ADCCA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E25C28-E1E6-BF27-F951-817E202C3F9A}"/>
              </a:ext>
            </a:extLst>
          </p:cNvPr>
          <p:cNvSpPr>
            <a:spLocks noGrp="1"/>
          </p:cNvSpPr>
          <p:nvPr>
            <p:ph type="dt" sz="half" idx="10"/>
          </p:nvPr>
        </p:nvSpPr>
        <p:spPr/>
        <p:txBody>
          <a:bodyPr/>
          <a:lstStyle/>
          <a:p>
            <a:fld id="{679ED69D-359A-4F68-8448-260291971C84}" type="datetimeFigureOut">
              <a:rPr lang="en-US" smtClean="0"/>
              <a:t>4/26/2024</a:t>
            </a:fld>
            <a:endParaRPr lang="en-US"/>
          </a:p>
        </p:txBody>
      </p:sp>
      <p:sp>
        <p:nvSpPr>
          <p:cNvPr id="5" name="Footer Placeholder 4">
            <a:extLst>
              <a:ext uri="{FF2B5EF4-FFF2-40B4-BE49-F238E27FC236}">
                <a16:creationId xmlns:a16="http://schemas.microsoft.com/office/drawing/2014/main" id="{D46CE410-2830-786C-DC09-3A3133A5C0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1E0EB9-5171-9DCC-0EEB-DB42FF1710E5}"/>
              </a:ext>
            </a:extLst>
          </p:cNvPr>
          <p:cNvSpPr>
            <a:spLocks noGrp="1"/>
          </p:cNvSpPr>
          <p:nvPr>
            <p:ph type="sldNum" sz="quarter" idx="12"/>
          </p:nvPr>
        </p:nvSpPr>
        <p:spPr/>
        <p:txBody>
          <a:bodyPr/>
          <a:lstStyle/>
          <a:p>
            <a:fld id="{F98526E8-A473-4D8B-8381-CAC3F0EB6B6A}" type="slidenum">
              <a:rPr lang="en-US" smtClean="0"/>
              <a:t>‹#›</a:t>
            </a:fld>
            <a:endParaRPr lang="en-US"/>
          </a:p>
        </p:txBody>
      </p:sp>
    </p:spTree>
    <p:extLst>
      <p:ext uri="{BB962C8B-B14F-4D97-AF65-F5344CB8AC3E}">
        <p14:creationId xmlns:p14="http://schemas.microsoft.com/office/powerpoint/2010/main" val="1280281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2A96A1-154A-2799-1C68-7401CE8610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8021B3-6409-7580-E881-50BCDD1CE0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A600CF-76E9-CD58-8C18-352EB54421C4}"/>
              </a:ext>
            </a:extLst>
          </p:cNvPr>
          <p:cNvSpPr>
            <a:spLocks noGrp="1"/>
          </p:cNvSpPr>
          <p:nvPr>
            <p:ph type="dt" sz="half" idx="10"/>
          </p:nvPr>
        </p:nvSpPr>
        <p:spPr/>
        <p:txBody>
          <a:bodyPr/>
          <a:lstStyle/>
          <a:p>
            <a:fld id="{679ED69D-359A-4F68-8448-260291971C84}" type="datetimeFigureOut">
              <a:rPr lang="en-US" smtClean="0"/>
              <a:t>4/26/2024</a:t>
            </a:fld>
            <a:endParaRPr lang="en-US"/>
          </a:p>
        </p:txBody>
      </p:sp>
      <p:sp>
        <p:nvSpPr>
          <p:cNvPr id="5" name="Footer Placeholder 4">
            <a:extLst>
              <a:ext uri="{FF2B5EF4-FFF2-40B4-BE49-F238E27FC236}">
                <a16:creationId xmlns:a16="http://schemas.microsoft.com/office/drawing/2014/main" id="{6BF50A4E-4016-9C53-8C87-7B2C3169D7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B32925-B312-9F94-0481-A5169A6A798E}"/>
              </a:ext>
            </a:extLst>
          </p:cNvPr>
          <p:cNvSpPr>
            <a:spLocks noGrp="1"/>
          </p:cNvSpPr>
          <p:nvPr>
            <p:ph type="sldNum" sz="quarter" idx="12"/>
          </p:nvPr>
        </p:nvSpPr>
        <p:spPr/>
        <p:txBody>
          <a:bodyPr/>
          <a:lstStyle/>
          <a:p>
            <a:fld id="{F98526E8-A473-4D8B-8381-CAC3F0EB6B6A}" type="slidenum">
              <a:rPr lang="en-US" smtClean="0"/>
              <a:t>‹#›</a:t>
            </a:fld>
            <a:endParaRPr lang="en-US"/>
          </a:p>
        </p:txBody>
      </p:sp>
    </p:spTree>
    <p:extLst>
      <p:ext uri="{BB962C8B-B14F-4D97-AF65-F5344CB8AC3E}">
        <p14:creationId xmlns:p14="http://schemas.microsoft.com/office/powerpoint/2010/main" val="3904830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B8CC8-4B3D-DA83-AA38-386AD1C734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B49C42-D25D-9A2F-C662-02F8954F64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71A34D-7855-0F96-E63B-1D99E072F941}"/>
              </a:ext>
            </a:extLst>
          </p:cNvPr>
          <p:cNvSpPr>
            <a:spLocks noGrp="1"/>
          </p:cNvSpPr>
          <p:nvPr>
            <p:ph type="dt" sz="half" idx="10"/>
          </p:nvPr>
        </p:nvSpPr>
        <p:spPr/>
        <p:txBody>
          <a:bodyPr/>
          <a:lstStyle/>
          <a:p>
            <a:fld id="{679ED69D-359A-4F68-8448-260291971C84}" type="datetimeFigureOut">
              <a:rPr lang="en-US" smtClean="0"/>
              <a:t>4/26/2024</a:t>
            </a:fld>
            <a:endParaRPr lang="en-US"/>
          </a:p>
        </p:txBody>
      </p:sp>
      <p:sp>
        <p:nvSpPr>
          <p:cNvPr id="5" name="Footer Placeholder 4">
            <a:extLst>
              <a:ext uri="{FF2B5EF4-FFF2-40B4-BE49-F238E27FC236}">
                <a16:creationId xmlns:a16="http://schemas.microsoft.com/office/drawing/2014/main" id="{FC944F53-1095-C214-8FEF-5CA74A34C7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BBD7B8-B19C-830A-FA26-883E279AC4CB}"/>
              </a:ext>
            </a:extLst>
          </p:cNvPr>
          <p:cNvSpPr>
            <a:spLocks noGrp="1"/>
          </p:cNvSpPr>
          <p:nvPr>
            <p:ph type="sldNum" sz="quarter" idx="12"/>
          </p:nvPr>
        </p:nvSpPr>
        <p:spPr/>
        <p:txBody>
          <a:bodyPr/>
          <a:lstStyle/>
          <a:p>
            <a:fld id="{F98526E8-A473-4D8B-8381-CAC3F0EB6B6A}" type="slidenum">
              <a:rPr lang="en-US" smtClean="0"/>
              <a:t>‹#›</a:t>
            </a:fld>
            <a:endParaRPr lang="en-US"/>
          </a:p>
        </p:txBody>
      </p:sp>
    </p:spTree>
    <p:extLst>
      <p:ext uri="{BB962C8B-B14F-4D97-AF65-F5344CB8AC3E}">
        <p14:creationId xmlns:p14="http://schemas.microsoft.com/office/powerpoint/2010/main" val="3204468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95EA9-812D-0D49-376E-860D12A334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773B013-051B-E05E-B4B0-C77D4E8E07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E2F908-BB60-A737-FF73-87BD5EF9761F}"/>
              </a:ext>
            </a:extLst>
          </p:cNvPr>
          <p:cNvSpPr>
            <a:spLocks noGrp="1"/>
          </p:cNvSpPr>
          <p:nvPr>
            <p:ph type="dt" sz="half" idx="10"/>
          </p:nvPr>
        </p:nvSpPr>
        <p:spPr/>
        <p:txBody>
          <a:bodyPr/>
          <a:lstStyle/>
          <a:p>
            <a:fld id="{679ED69D-359A-4F68-8448-260291971C84}" type="datetimeFigureOut">
              <a:rPr lang="en-US" smtClean="0"/>
              <a:t>4/26/2024</a:t>
            </a:fld>
            <a:endParaRPr lang="en-US"/>
          </a:p>
        </p:txBody>
      </p:sp>
      <p:sp>
        <p:nvSpPr>
          <p:cNvPr id="5" name="Footer Placeholder 4">
            <a:extLst>
              <a:ext uri="{FF2B5EF4-FFF2-40B4-BE49-F238E27FC236}">
                <a16:creationId xmlns:a16="http://schemas.microsoft.com/office/drawing/2014/main" id="{6907BBA8-25AD-0218-450B-F61E73ADE4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B89542-B5B6-A2D1-56DD-7ACBA39E8975}"/>
              </a:ext>
            </a:extLst>
          </p:cNvPr>
          <p:cNvSpPr>
            <a:spLocks noGrp="1"/>
          </p:cNvSpPr>
          <p:nvPr>
            <p:ph type="sldNum" sz="quarter" idx="12"/>
          </p:nvPr>
        </p:nvSpPr>
        <p:spPr/>
        <p:txBody>
          <a:bodyPr/>
          <a:lstStyle/>
          <a:p>
            <a:fld id="{F98526E8-A473-4D8B-8381-CAC3F0EB6B6A}" type="slidenum">
              <a:rPr lang="en-US" smtClean="0"/>
              <a:t>‹#›</a:t>
            </a:fld>
            <a:endParaRPr lang="en-US"/>
          </a:p>
        </p:txBody>
      </p:sp>
    </p:spTree>
    <p:extLst>
      <p:ext uri="{BB962C8B-B14F-4D97-AF65-F5344CB8AC3E}">
        <p14:creationId xmlns:p14="http://schemas.microsoft.com/office/powerpoint/2010/main" val="17502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F212E-954F-B7BD-61A9-BDE90B75CB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8C8B95-318E-4F27-4978-B00FA31C8DB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28589B-4050-8EE9-C2CA-B4C9524ACF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AE7E5D-5D42-4258-4AE6-672A10D7BD24}"/>
              </a:ext>
            </a:extLst>
          </p:cNvPr>
          <p:cNvSpPr>
            <a:spLocks noGrp="1"/>
          </p:cNvSpPr>
          <p:nvPr>
            <p:ph type="dt" sz="half" idx="10"/>
          </p:nvPr>
        </p:nvSpPr>
        <p:spPr/>
        <p:txBody>
          <a:bodyPr/>
          <a:lstStyle/>
          <a:p>
            <a:fld id="{679ED69D-359A-4F68-8448-260291971C84}" type="datetimeFigureOut">
              <a:rPr lang="en-US" smtClean="0"/>
              <a:t>4/26/2024</a:t>
            </a:fld>
            <a:endParaRPr lang="en-US"/>
          </a:p>
        </p:txBody>
      </p:sp>
      <p:sp>
        <p:nvSpPr>
          <p:cNvPr id="6" name="Footer Placeholder 5">
            <a:extLst>
              <a:ext uri="{FF2B5EF4-FFF2-40B4-BE49-F238E27FC236}">
                <a16:creationId xmlns:a16="http://schemas.microsoft.com/office/drawing/2014/main" id="{11B459C7-1A84-204D-0BA4-0ECA92E7DA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0379A0-8855-27E8-2063-A727E80C7A48}"/>
              </a:ext>
            </a:extLst>
          </p:cNvPr>
          <p:cNvSpPr>
            <a:spLocks noGrp="1"/>
          </p:cNvSpPr>
          <p:nvPr>
            <p:ph type="sldNum" sz="quarter" idx="12"/>
          </p:nvPr>
        </p:nvSpPr>
        <p:spPr/>
        <p:txBody>
          <a:bodyPr/>
          <a:lstStyle/>
          <a:p>
            <a:fld id="{F98526E8-A473-4D8B-8381-CAC3F0EB6B6A}" type="slidenum">
              <a:rPr lang="en-US" smtClean="0"/>
              <a:t>‹#›</a:t>
            </a:fld>
            <a:endParaRPr lang="en-US"/>
          </a:p>
        </p:txBody>
      </p:sp>
    </p:spTree>
    <p:extLst>
      <p:ext uri="{BB962C8B-B14F-4D97-AF65-F5344CB8AC3E}">
        <p14:creationId xmlns:p14="http://schemas.microsoft.com/office/powerpoint/2010/main" val="1654531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1826E-39ED-4234-F8BD-8E9581B5AC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290095-BBCD-25CC-F0FD-E254B628CF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CACBEE-3064-0A11-A714-F1BC4CB1C5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13611F-0FC4-8610-139C-8B64104752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CD9819-D028-6B9F-13FC-1F5308B28E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352A62-1858-D22E-C7F0-35B4ABEC1CFA}"/>
              </a:ext>
            </a:extLst>
          </p:cNvPr>
          <p:cNvSpPr>
            <a:spLocks noGrp="1"/>
          </p:cNvSpPr>
          <p:nvPr>
            <p:ph type="dt" sz="half" idx="10"/>
          </p:nvPr>
        </p:nvSpPr>
        <p:spPr/>
        <p:txBody>
          <a:bodyPr/>
          <a:lstStyle/>
          <a:p>
            <a:fld id="{679ED69D-359A-4F68-8448-260291971C84}" type="datetimeFigureOut">
              <a:rPr lang="en-US" smtClean="0"/>
              <a:t>4/26/2024</a:t>
            </a:fld>
            <a:endParaRPr lang="en-US"/>
          </a:p>
        </p:txBody>
      </p:sp>
      <p:sp>
        <p:nvSpPr>
          <p:cNvPr id="8" name="Footer Placeholder 7">
            <a:extLst>
              <a:ext uri="{FF2B5EF4-FFF2-40B4-BE49-F238E27FC236}">
                <a16:creationId xmlns:a16="http://schemas.microsoft.com/office/drawing/2014/main" id="{A6D44CA2-4045-16C7-125D-758C28DED4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C238F5-68E5-5379-3F32-1D54EB8F7A8E}"/>
              </a:ext>
            </a:extLst>
          </p:cNvPr>
          <p:cNvSpPr>
            <a:spLocks noGrp="1"/>
          </p:cNvSpPr>
          <p:nvPr>
            <p:ph type="sldNum" sz="quarter" idx="12"/>
          </p:nvPr>
        </p:nvSpPr>
        <p:spPr/>
        <p:txBody>
          <a:bodyPr/>
          <a:lstStyle/>
          <a:p>
            <a:fld id="{F98526E8-A473-4D8B-8381-CAC3F0EB6B6A}" type="slidenum">
              <a:rPr lang="en-US" smtClean="0"/>
              <a:t>‹#›</a:t>
            </a:fld>
            <a:endParaRPr lang="en-US"/>
          </a:p>
        </p:txBody>
      </p:sp>
    </p:spTree>
    <p:extLst>
      <p:ext uri="{BB962C8B-B14F-4D97-AF65-F5344CB8AC3E}">
        <p14:creationId xmlns:p14="http://schemas.microsoft.com/office/powerpoint/2010/main" val="265550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7CEDC-5091-D590-4830-12773DAB7A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B6A936-2324-D8BA-0487-26E4D2C3CAD1}"/>
              </a:ext>
            </a:extLst>
          </p:cNvPr>
          <p:cNvSpPr>
            <a:spLocks noGrp="1"/>
          </p:cNvSpPr>
          <p:nvPr>
            <p:ph type="dt" sz="half" idx="10"/>
          </p:nvPr>
        </p:nvSpPr>
        <p:spPr/>
        <p:txBody>
          <a:bodyPr/>
          <a:lstStyle/>
          <a:p>
            <a:fld id="{679ED69D-359A-4F68-8448-260291971C84}" type="datetimeFigureOut">
              <a:rPr lang="en-US" smtClean="0"/>
              <a:t>4/26/2024</a:t>
            </a:fld>
            <a:endParaRPr lang="en-US"/>
          </a:p>
        </p:txBody>
      </p:sp>
      <p:sp>
        <p:nvSpPr>
          <p:cNvPr id="4" name="Footer Placeholder 3">
            <a:extLst>
              <a:ext uri="{FF2B5EF4-FFF2-40B4-BE49-F238E27FC236}">
                <a16:creationId xmlns:a16="http://schemas.microsoft.com/office/drawing/2014/main" id="{F1318D65-B6C3-3DB8-D1A2-FB8C634669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15BD4C-F875-B868-A39F-39146F40E9EA}"/>
              </a:ext>
            </a:extLst>
          </p:cNvPr>
          <p:cNvSpPr>
            <a:spLocks noGrp="1"/>
          </p:cNvSpPr>
          <p:nvPr>
            <p:ph type="sldNum" sz="quarter" idx="12"/>
          </p:nvPr>
        </p:nvSpPr>
        <p:spPr/>
        <p:txBody>
          <a:bodyPr/>
          <a:lstStyle/>
          <a:p>
            <a:fld id="{F98526E8-A473-4D8B-8381-CAC3F0EB6B6A}" type="slidenum">
              <a:rPr lang="en-US" smtClean="0"/>
              <a:t>‹#›</a:t>
            </a:fld>
            <a:endParaRPr lang="en-US"/>
          </a:p>
        </p:txBody>
      </p:sp>
    </p:spTree>
    <p:extLst>
      <p:ext uri="{BB962C8B-B14F-4D97-AF65-F5344CB8AC3E}">
        <p14:creationId xmlns:p14="http://schemas.microsoft.com/office/powerpoint/2010/main" val="2997070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431CA0-D229-4E70-0CCC-0116389D3BAA}"/>
              </a:ext>
            </a:extLst>
          </p:cNvPr>
          <p:cNvSpPr>
            <a:spLocks noGrp="1"/>
          </p:cNvSpPr>
          <p:nvPr>
            <p:ph type="dt" sz="half" idx="10"/>
          </p:nvPr>
        </p:nvSpPr>
        <p:spPr/>
        <p:txBody>
          <a:bodyPr/>
          <a:lstStyle/>
          <a:p>
            <a:fld id="{679ED69D-359A-4F68-8448-260291971C84}" type="datetimeFigureOut">
              <a:rPr lang="en-US" smtClean="0"/>
              <a:t>4/26/2024</a:t>
            </a:fld>
            <a:endParaRPr lang="en-US"/>
          </a:p>
        </p:txBody>
      </p:sp>
      <p:sp>
        <p:nvSpPr>
          <p:cNvPr id="3" name="Footer Placeholder 2">
            <a:extLst>
              <a:ext uri="{FF2B5EF4-FFF2-40B4-BE49-F238E27FC236}">
                <a16:creationId xmlns:a16="http://schemas.microsoft.com/office/drawing/2014/main" id="{C0B22A87-23F9-EA2A-4012-88109CC8F66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8FC14C-0D04-202F-5ADC-1F59496EAD55}"/>
              </a:ext>
            </a:extLst>
          </p:cNvPr>
          <p:cNvSpPr>
            <a:spLocks noGrp="1"/>
          </p:cNvSpPr>
          <p:nvPr>
            <p:ph type="sldNum" sz="quarter" idx="12"/>
          </p:nvPr>
        </p:nvSpPr>
        <p:spPr/>
        <p:txBody>
          <a:bodyPr/>
          <a:lstStyle/>
          <a:p>
            <a:fld id="{F98526E8-A473-4D8B-8381-CAC3F0EB6B6A}" type="slidenum">
              <a:rPr lang="en-US" smtClean="0"/>
              <a:t>‹#›</a:t>
            </a:fld>
            <a:endParaRPr lang="en-US"/>
          </a:p>
        </p:txBody>
      </p:sp>
    </p:spTree>
    <p:extLst>
      <p:ext uri="{BB962C8B-B14F-4D97-AF65-F5344CB8AC3E}">
        <p14:creationId xmlns:p14="http://schemas.microsoft.com/office/powerpoint/2010/main" val="223586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61DC1-E266-6A8D-9ACE-F91FAA3A39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59B88B-023F-A8EF-1CEC-182A915103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F6FD0D-8326-B653-4AAF-AC112E8795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C866F8-1AE1-7EBC-66F8-7D61B4446B67}"/>
              </a:ext>
            </a:extLst>
          </p:cNvPr>
          <p:cNvSpPr>
            <a:spLocks noGrp="1"/>
          </p:cNvSpPr>
          <p:nvPr>
            <p:ph type="dt" sz="half" idx="10"/>
          </p:nvPr>
        </p:nvSpPr>
        <p:spPr/>
        <p:txBody>
          <a:bodyPr/>
          <a:lstStyle/>
          <a:p>
            <a:fld id="{679ED69D-359A-4F68-8448-260291971C84}" type="datetimeFigureOut">
              <a:rPr lang="en-US" smtClean="0"/>
              <a:t>4/26/2024</a:t>
            </a:fld>
            <a:endParaRPr lang="en-US"/>
          </a:p>
        </p:txBody>
      </p:sp>
      <p:sp>
        <p:nvSpPr>
          <p:cNvPr id="6" name="Footer Placeholder 5">
            <a:extLst>
              <a:ext uri="{FF2B5EF4-FFF2-40B4-BE49-F238E27FC236}">
                <a16:creationId xmlns:a16="http://schemas.microsoft.com/office/drawing/2014/main" id="{A5B6533A-A8E9-F1D3-AC9E-9FBEAFCE4E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153FAD-260F-1AA8-90C1-4CDECE2F9D63}"/>
              </a:ext>
            </a:extLst>
          </p:cNvPr>
          <p:cNvSpPr>
            <a:spLocks noGrp="1"/>
          </p:cNvSpPr>
          <p:nvPr>
            <p:ph type="sldNum" sz="quarter" idx="12"/>
          </p:nvPr>
        </p:nvSpPr>
        <p:spPr/>
        <p:txBody>
          <a:bodyPr/>
          <a:lstStyle/>
          <a:p>
            <a:fld id="{F98526E8-A473-4D8B-8381-CAC3F0EB6B6A}" type="slidenum">
              <a:rPr lang="en-US" smtClean="0"/>
              <a:t>‹#›</a:t>
            </a:fld>
            <a:endParaRPr lang="en-US"/>
          </a:p>
        </p:txBody>
      </p:sp>
    </p:spTree>
    <p:extLst>
      <p:ext uri="{BB962C8B-B14F-4D97-AF65-F5344CB8AC3E}">
        <p14:creationId xmlns:p14="http://schemas.microsoft.com/office/powerpoint/2010/main" val="436577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B6E1D-2E1E-8E69-4405-678696DDE6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9E9D63-B38B-0CE4-C513-1589DFE162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A94F83-FE72-3FA2-5418-4EC9587899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5BCC26-01E6-99E5-57E3-DED6C495DCB7}"/>
              </a:ext>
            </a:extLst>
          </p:cNvPr>
          <p:cNvSpPr>
            <a:spLocks noGrp="1"/>
          </p:cNvSpPr>
          <p:nvPr>
            <p:ph type="dt" sz="half" idx="10"/>
          </p:nvPr>
        </p:nvSpPr>
        <p:spPr/>
        <p:txBody>
          <a:bodyPr/>
          <a:lstStyle/>
          <a:p>
            <a:fld id="{679ED69D-359A-4F68-8448-260291971C84}" type="datetimeFigureOut">
              <a:rPr lang="en-US" smtClean="0"/>
              <a:t>4/26/2024</a:t>
            </a:fld>
            <a:endParaRPr lang="en-US"/>
          </a:p>
        </p:txBody>
      </p:sp>
      <p:sp>
        <p:nvSpPr>
          <p:cNvPr id="6" name="Footer Placeholder 5">
            <a:extLst>
              <a:ext uri="{FF2B5EF4-FFF2-40B4-BE49-F238E27FC236}">
                <a16:creationId xmlns:a16="http://schemas.microsoft.com/office/drawing/2014/main" id="{2DF894E5-4975-143C-59B3-4ABA96CD92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81ECED-5D95-34BD-275E-3817154D0E53}"/>
              </a:ext>
            </a:extLst>
          </p:cNvPr>
          <p:cNvSpPr>
            <a:spLocks noGrp="1"/>
          </p:cNvSpPr>
          <p:nvPr>
            <p:ph type="sldNum" sz="quarter" idx="12"/>
          </p:nvPr>
        </p:nvSpPr>
        <p:spPr/>
        <p:txBody>
          <a:bodyPr/>
          <a:lstStyle/>
          <a:p>
            <a:fld id="{F98526E8-A473-4D8B-8381-CAC3F0EB6B6A}" type="slidenum">
              <a:rPr lang="en-US" smtClean="0"/>
              <a:t>‹#›</a:t>
            </a:fld>
            <a:endParaRPr lang="en-US"/>
          </a:p>
        </p:txBody>
      </p:sp>
    </p:spTree>
    <p:extLst>
      <p:ext uri="{BB962C8B-B14F-4D97-AF65-F5344CB8AC3E}">
        <p14:creationId xmlns:p14="http://schemas.microsoft.com/office/powerpoint/2010/main" val="311141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A8F340-94E9-1CD2-D2B8-1FBC3BC130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15CE73-FAF4-7CFC-41F9-5C197C10D8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0B5E2A-D72F-317F-A529-81AC0C3232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9ED69D-359A-4F68-8448-260291971C84}" type="datetimeFigureOut">
              <a:rPr lang="en-US" smtClean="0"/>
              <a:t>4/26/2024</a:t>
            </a:fld>
            <a:endParaRPr lang="en-US"/>
          </a:p>
        </p:txBody>
      </p:sp>
      <p:sp>
        <p:nvSpPr>
          <p:cNvPr id="5" name="Footer Placeholder 4">
            <a:extLst>
              <a:ext uri="{FF2B5EF4-FFF2-40B4-BE49-F238E27FC236}">
                <a16:creationId xmlns:a16="http://schemas.microsoft.com/office/drawing/2014/main" id="{CB470B31-9E53-AFD4-5CE2-DC32194C03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5E6C9CF-F9FF-2CDE-7F77-EFCCCE2838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8526E8-A473-4D8B-8381-CAC3F0EB6B6A}" type="slidenum">
              <a:rPr lang="en-US" smtClean="0"/>
              <a:t>‹#›</a:t>
            </a:fld>
            <a:endParaRPr lang="en-US"/>
          </a:p>
        </p:txBody>
      </p:sp>
    </p:spTree>
    <p:extLst>
      <p:ext uri="{BB962C8B-B14F-4D97-AF65-F5344CB8AC3E}">
        <p14:creationId xmlns:p14="http://schemas.microsoft.com/office/powerpoint/2010/main" val="17477589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hyperlink" Target="https://www.fs.usda.gov/features/wellness-benefits-great-outdoors" TargetMode="External"/><Relationship Id="rId3" Type="http://schemas.openxmlformats.org/officeDocument/2006/relationships/hyperlink" Target="https://wactrails.wixsite.com/ride" TargetMode="External"/><Relationship Id="rId7" Type="http://schemas.openxmlformats.org/officeDocument/2006/relationships/hyperlink" Target="https://www.ncbi.nlm.nih.gov/pmc/articles/PMC8305895/#:~:text=Substantial%20evidence%20from%20observational%20and,attitudes%20and%20behaviors%20(PEAB)" TargetMode="External"/><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hyperlink" Target="https://health.ucdavis.edu/blog/cultivating-health/3-ways-getting-outside-into-nature-helps-improve-your-health/2023/05" TargetMode="External"/><Relationship Id="rId5" Type="http://schemas.openxmlformats.org/officeDocument/2006/relationships/hyperlink" Target="https://pricklypearlt.org/wp-content/uploads/2018/02/Trail-Usage-and-Value-Helena-case-study_FINAL-DRAFT-2-3.pdf" TargetMode="External"/><Relationship Id="rId10" Type="http://schemas.openxmlformats.org/officeDocument/2006/relationships/hyperlink" Target="https://camtb.org/" TargetMode="External"/><Relationship Id="rId4" Type="http://schemas.openxmlformats.org/officeDocument/2006/relationships/hyperlink" Target="https://headwaterseconomics.org/wp-content/uploads/Trail_Study_104-OR-Mtn-Bike-Tourism-Oakridge.pdf" TargetMode="External"/><Relationship Id="rId9" Type="http://schemas.openxmlformats.org/officeDocument/2006/relationships/hyperlink" Target="https://www.railstotrails.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B521F59-F4E5-49D2-5447-B2CF7C249EF4}"/>
              </a:ext>
            </a:extLst>
          </p:cNvPr>
          <p:cNvPicPr>
            <a:picLocks noChangeAspect="1"/>
          </p:cNvPicPr>
          <p:nvPr/>
        </p:nvPicPr>
        <p:blipFill rotWithShape="1">
          <a:blip r:embed="rId2"/>
          <a:srcRect l="1477" r="2" b="2"/>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18" name="Freeform: Shape 17">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 name="Freeform: Shape 19">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extBox 1">
            <a:extLst>
              <a:ext uri="{FF2B5EF4-FFF2-40B4-BE49-F238E27FC236}">
                <a16:creationId xmlns:a16="http://schemas.microsoft.com/office/drawing/2014/main" id="{12F1DA3E-B673-75A6-87FA-FE504DEA1B5E}"/>
              </a:ext>
            </a:extLst>
          </p:cNvPr>
          <p:cNvSpPr txBox="1"/>
          <p:nvPr/>
        </p:nvSpPr>
        <p:spPr>
          <a:xfrm>
            <a:off x="326898" y="2807208"/>
            <a:ext cx="3438906" cy="3207258"/>
          </a:xfrm>
          <a:prstGeom prst="rect">
            <a:avLst/>
          </a:prstGeom>
        </p:spPr>
        <p:txBody>
          <a:bodyPr vert="horz" lIns="91440" tIns="45720" rIns="91440" bIns="45720" rtlCol="0" anchor="t">
            <a:normAutofit/>
          </a:bodyPr>
          <a:lstStyle/>
          <a:p>
            <a:pPr>
              <a:lnSpc>
                <a:spcPct val="90000"/>
              </a:lnSpc>
              <a:spcAft>
                <a:spcPts val="600"/>
              </a:spcAft>
            </a:pPr>
            <a:endParaRPr lang="en-US" sz="900" b="1" dirty="0"/>
          </a:p>
          <a:p>
            <a:pPr marL="285750" indent="-228600">
              <a:lnSpc>
                <a:spcPct val="90000"/>
              </a:lnSpc>
              <a:spcAft>
                <a:spcPts val="600"/>
              </a:spcAft>
              <a:buFont typeface="Arial" panose="020B0604020202020204" pitchFamily="34" charset="0"/>
              <a:buChar char="•"/>
            </a:pPr>
            <a:r>
              <a:rPr lang="en-US" sz="900" dirty="0"/>
              <a:t>WAC is a 501(c)(3) nonprofit dedicated to making mountain biking a reality in our community. Riding a bike in the woods is a great way to get outdoors, exercise, de-stress, hang out with friends and have fun. All you need is a bike, a helmet and some local trails.</a:t>
            </a:r>
          </a:p>
          <a:p>
            <a:pPr marL="285750" indent="-228600">
              <a:lnSpc>
                <a:spcPct val="90000"/>
              </a:lnSpc>
              <a:spcAft>
                <a:spcPts val="600"/>
              </a:spcAft>
              <a:buFont typeface="Arial" panose="020B0604020202020204" pitchFamily="34" charset="0"/>
              <a:buChar char="•"/>
            </a:pPr>
            <a:r>
              <a:rPr lang="en-US" sz="900" dirty="0"/>
              <a:t>Brooktrails Greenbelt Lands total 2,500 acres covering forested canyons and hillsides interspersed with neighborhoods and residential developments.</a:t>
            </a:r>
          </a:p>
          <a:p>
            <a:pPr marL="285750" indent="-228600">
              <a:lnSpc>
                <a:spcPct val="90000"/>
              </a:lnSpc>
              <a:spcAft>
                <a:spcPts val="600"/>
              </a:spcAft>
              <a:buFont typeface="Arial" panose="020B0604020202020204" pitchFamily="34" charset="0"/>
              <a:buChar char="•"/>
            </a:pPr>
            <a:r>
              <a:rPr lang="en-US" sz="900" dirty="0"/>
              <a:t>Informal trail network existed for many years, mostly using old logging grades. WAC has worked with Brooktrails Township to expand this into a network of almost 20 miles of multi-use non-motorized trails covering a variety of terrain.</a:t>
            </a:r>
          </a:p>
        </p:txBody>
      </p:sp>
      <p:sp>
        <p:nvSpPr>
          <p:cNvPr id="6" name="TextBox 5">
            <a:extLst>
              <a:ext uri="{FF2B5EF4-FFF2-40B4-BE49-F238E27FC236}">
                <a16:creationId xmlns:a16="http://schemas.microsoft.com/office/drawing/2014/main" id="{21040BB7-5701-C531-78EF-FC1948F5CAF0}"/>
              </a:ext>
            </a:extLst>
          </p:cNvPr>
          <p:cNvSpPr txBox="1"/>
          <p:nvPr/>
        </p:nvSpPr>
        <p:spPr>
          <a:xfrm>
            <a:off x="191520" y="1509267"/>
            <a:ext cx="6102350" cy="341632"/>
          </a:xfrm>
          <a:prstGeom prst="rect">
            <a:avLst/>
          </a:prstGeom>
          <a:noFill/>
        </p:spPr>
        <p:txBody>
          <a:bodyPr wrap="square">
            <a:spAutoFit/>
          </a:bodyPr>
          <a:lstStyle/>
          <a:p>
            <a:pPr indent="-228600">
              <a:lnSpc>
                <a:spcPct val="90000"/>
              </a:lnSpc>
              <a:spcAft>
                <a:spcPts val="600"/>
              </a:spcAft>
              <a:buFont typeface="Arial" panose="020B0604020202020204" pitchFamily="34" charset="0"/>
              <a:buChar char="•"/>
            </a:pPr>
            <a:r>
              <a:rPr lang="en-US" sz="1800" b="1" dirty="0"/>
              <a:t>Willits Area Cyclists and Brooktrails</a:t>
            </a:r>
          </a:p>
        </p:txBody>
      </p:sp>
    </p:spTree>
    <p:extLst>
      <p:ext uri="{BB962C8B-B14F-4D97-AF65-F5344CB8AC3E}">
        <p14:creationId xmlns:p14="http://schemas.microsoft.com/office/powerpoint/2010/main" val="3634527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hild riding a bike on a dirt path">
            <a:extLst>
              <a:ext uri="{FF2B5EF4-FFF2-40B4-BE49-F238E27FC236}">
                <a16:creationId xmlns:a16="http://schemas.microsoft.com/office/drawing/2014/main" id="{EB60F367-38DF-04F2-04A9-10B2839A4E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BC993DB0-8EAF-B79D-0F0C-56B20139E5A1}"/>
              </a:ext>
            </a:extLst>
          </p:cNvPr>
          <p:cNvSpPr txBox="1"/>
          <p:nvPr/>
        </p:nvSpPr>
        <p:spPr>
          <a:xfrm>
            <a:off x="273625" y="310719"/>
            <a:ext cx="5282213" cy="3693319"/>
          </a:xfrm>
          <a:prstGeom prst="rect">
            <a:avLst/>
          </a:prstGeom>
          <a:solidFill>
            <a:srgbClr val="509AD1"/>
          </a:solidFill>
        </p:spPr>
        <p:txBody>
          <a:bodyPr wrap="square" rtlCol="0">
            <a:spAutoFit/>
          </a:bodyPr>
          <a:lstStyle/>
          <a:p>
            <a:r>
              <a:rPr lang="en-US" b="1" dirty="0">
                <a:latin typeface="Tahoma" panose="020B0604030504040204" pitchFamily="34" charset="0"/>
                <a:ea typeface="Tahoma" panose="020B0604030504040204" pitchFamily="34" charset="0"/>
                <a:cs typeface="Tahoma" panose="020B0604030504040204" pitchFamily="34" charset="0"/>
              </a:rPr>
              <a:t>Healthy People, Healthy Communities</a:t>
            </a:r>
          </a:p>
          <a:p>
            <a:endParaRPr lang="en-US" b="1"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Many studies have found improved mental health outcomes for people of all ages who spend time outdoors.</a:t>
            </a:r>
          </a:p>
          <a:p>
            <a:endParaRPr lang="en-US"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1800" kern="0" dirty="0">
                <a:effectLst/>
                <a:latin typeface="Tahoma" panose="020B0604030504040204" pitchFamily="34" charset="0"/>
                <a:ea typeface="Tahoma" panose="020B0604030504040204" pitchFamily="34" charset="0"/>
                <a:cs typeface="Tahoma" panose="020B0604030504040204" pitchFamily="34" charset="0"/>
              </a:rPr>
              <a:t>Trails, especially those accessible without lengthy travel, offer one of the lowest barrier-to-entry ways for people to integrate time in nature into their schedules.</a:t>
            </a:r>
          </a:p>
          <a:p>
            <a:endParaRPr lang="en-US" sz="1800" kern="100" dirty="0">
              <a:effectLst/>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Versatility – well-designed trails can be used for moderate or intensive physical exercise</a:t>
            </a:r>
          </a:p>
        </p:txBody>
      </p:sp>
      <p:sp>
        <p:nvSpPr>
          <p:cNvPr id="3" name="TextBox 2">
            <a:extLst>
              <a:ext uri="{FF2B5EF4-FFF2-40B4-BE49-F238E27FC236}">
                <a16:creationId xmlns:a16="http://schemas.microsoft.com/office/drawing/2014/main" id="{F0F1BFF9-42E8-A9D3-7CA1-E85D159C519D}"/>
              </a:ext>
            </a:extLst>
          </p:cNvPr>
          <p:cNvSpPr txBox="1"/>
          <p:nvPr/>
        </p:nvSpPr>
        <p:spPr>
          <a:xfrm>
            <a:off x="0" y="5380672"/>
            <a:ext cx="12192000" cy="147732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i="1" dirty="0">
                <a:solidFill>
                  <a:schemeClr val="accent1">
                    <a:lumMod val="20000"/>
                    <a:lumOff val="80000"/>
                  </a:schemeClr>
                </a:solidFill>
                <a:latin typeface="Tahoma" panose="020B0604030504040204" pitchFamily="34" charset="0"/>
                <a:ea typeface="Tahoma" panose="020B0604030504040204" pitchFamily="34" charset="0"/>
                <a:cs typeface="Tahoma" panose="020B0604030504040204" pitchFamily="34" charset="0"/>
              </a:rPr>
              <a:t>“Since scientists have gained access to data sets, sometimes capturing an entire country’s population of medical records and hospital data, we are finding that patient diagnoses and chronic illness risk are often related to where an individual lives and their proximity to green spaces,” said Kondo. “And that’s a correlation that is likely to strengthen as we conduct more studies.” </a:t>
            </a:r>
          </a:p>
          <a:p>
            <a:r>
              <a:rPr lang="en-US" i="1" dirty="0">
                <a:solidFill>
                  <a:schemeClr val="accent1">
                    <a:lumMod val="20000"/>
                    <a:lumOff val="80000"/>
                  </a:schemeClr>
                </a:solidFill>
                <a:latin typeface="Tahoma" panose="020B0604030504040204" pitchFamily="34" charset="0"/>
                <a:ea typeface="Tahoma" panose="020B0604030504040204" pitchFamily="34" charset="0"/>
                <a:cs typeface="Tahoma" panose="020B0604030504040204" pitchFamily="34" charset="0"/>
              </a:rPr>
              <a:t>- </a:t>
            </a:r>
            <a:r>
              <a:rPr lang="en-US" b="0" i="1" dirty="0">
                <a:solidFill>
                  <a:schemeClr val="accent1">
                    <a:lumMod val="20000"/>
                    <a:lumOff val="80000"/>
                  </a:schemeClr>
                </a:solidFill>
                <a:effectLst/>
                <a:latin typeface="Tahoma" panose="020B0604030504040204" pitchFamily="34" charset="0"/>
                <a:ea typeface="Tahoma" panose="020B0604030504040204" pitchFamily="34" charset="0"/>
                <a:cs typeface="Tahoma" panose="020B0604030504040204" pitchFamily="34" charset="0"/>
              </a:rPr>
              <a:t>Michelle Kondo, research social scientist with the USDA Forest Service's Northern Research Station</a:t>
            </a:r>
            <a:endParaRPr lang="en-US" i="1" dirty="0">
              <a:solidFill>
                <a:schemeClr val="accent1">
                  <a:lumMod val="20000"/>
                  <a:lumOff val="8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455BDD19-B558-6853-1E42-BE72A7870436}"/>
              </a:ext>
            </a:extLst>
          </p:cNvPr>
          <p:cNvSpPr txBox="1"/>
          <p:nvPr/>
        </p:nvSpPr>
        <p:spPr>
          <a:xfrm>
            <a:off x="10429043" y="64498"/>
            <a:ext cx="6156664" cy="246221"/>
          </a:xfrm>
          <a:prstGeom prst="rect">
            <a:avLst/>
          </a:prstGeom>
          <a:noFill/>
        </p:spPr>
        <p:txBody>
          <a:bodyPr wrap="square">
            <a:spAutoFit/>
          </a:bodyPr>
          <a:lstStyle/>
          <a:p>
            <a:r>
              <a:rPr lang="en-US" sz="1000" i="1"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Photo Credit: Adam Serf</a:t>
            </a:r>
            <a:endParaRPr lang="en-US" sz="1000" dirty="0"/>
          </a:p>
        </p:txBody>
      </p:sp>
    </p:spTree>
    <p:extLst>
      <p:ext uri="{BB962C8B-B14F-4D97-AF65-F5344CB8AC3E}">
        <p14:creationId xmlns:p14="http://schemas.microsoft.com/office/powerpoint/2010/main" val="32121378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outdoor, sky, ground&#10;&#10;Description automatically generated">
            <a:extLst>
              <a:ext uri="{FF2B5EF4-FFF2-40B4-BE49-F238E27FC236}">
                <a16:creationId xmlns:a16="http://schemas.microsoft.com/office/drawing/2014/main" id="{4217F717-B05F-B6BF-81A9-BFAEDD46A1F4}"/>
              </a:ext>
            </a:extLst>
          </p:cNvPr>
          <p:cNvPicPr>
            <a:picLocks noChangeAspect="1"/>
          </p:cNvPicPr>
          <p:nvPr/>
        </p:nvPicPr>
        <p:blipFill rotWithShape="1">
          <a:blip r:embed="rId2">
            <a:extLst>
              <a:ext uri="{28A0092B-C50C-407E-A947-70E740481C1C}">
                <a14:useLocalDpi xmlns:a14="http://schemas.microsoft.com/office/drawing/2010/main" val="0"/>
              </a:ext>
            </a:extLst>
          </a:blip>
          <a:srcRect t="12500" b="12500"/>
          <a:stretch/>
        </p:blipFill>
        <p:spPr>
          <a:xfrm>
            <a:off x="0" y="0"/>
            <a:ext cx="12192000" cy="6858000"/>
          </a:xfrm>
          <a:prstGeom prst="rect">
            <a:avLst/>
          </a:prstGeom>
        </p:spPr>
      </p:pic>
      <p:sp>
        <p:nvSpPr>
          <p:cNvPr id="2" name="TextBox 1">
            <a:extLst>
              <a:ext uri="{FF2B5EF4-FFF2-40B4-BE49-F238E27FC236}">
                <a16:creationId xmlns:a16="http://schemas.microsoft.com/office/drawing/2014/main" id="{BC993DB0-8EAF-B79D-0F0C-56B20139E5A1}"/>
              </a:ext>
            </a:extLst>
          </p:cNvPr>
          <p:cNvSpPr txBox="1"/>
          <p:nvPr/>
        </p:nvSpPr>
        <p:spPr>
          <a:xfrm>
            <a:off x="183090" y="256399"/>
            <a:ext cx="5282213" cy="3416320"/>
          </a:xfrm>
          <a:prstGeom prst="rect">
            <a:avLst/>
          </a:prstGeom>
          <a:solidFill>
            <a:schemeClr val="accent6">
              <a:lumMod val="60000"/>
              <a:lumOff val="40000"/>
            </a:schemeClr>
          </a:solidFill>
        </p:spPr>
        <p:txBody>
          <a:bodyPr wrap="square" rtlCol="0">
            <a:spAutoFit/>
          </a:bodyPr>
          <a:lstStyle/>
          <a:p>
            <a:r>
              <a:rPr lang="en-US"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Economy and Tourism</a:t>
            </a:r>
          </a:p>
          <a:p>
            <a:endParaRPr lang="en-US"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Encourage visitors to small towns in rural locations.</a:t>
            </a:r>
          </a:p>
          <a:p>
            <a:endParaRPr lang="en-US"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Destination locations get put on the map, and quality of life helps attract new residents and businesses. </a:t>
            </a:r>
          </a:p>
          <a:p>
            <a:pPr marL="285750" indent="-285750">
              <a:buFont typeface="Arial" panose="020B0604020202020204" pitchFamily="34" charset="0"/>
              <a:buChar char="•"/>
            </a:pPr>
            <a:endParaRPr lang="en-US"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COVID-19 reinforced the importance of outdoor recreation as a resilient tourist draw.</a:t>
            </a:r>
          </a:p>
          <a:p>
            <a:pPr marL="285750" indent="-285750">
              <a:buFont typeface="Arial" panose="020B0604020202020204" pitchFamily="34" charset="0"/>
              <a:buChar char="•"/>
            </a:pPr>
            <a:endParaRPr lang="en-US"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id="{F0F1BFF9-42E8-A9D3-7CA1-E85D159C519D}"/>
              </a:ext>
            </a:extLst>
          </p:cNvPr>
          <p:cNvSpPr txBox="1"/>
          <p:nvPr/>
        </p:nvSpPr>
        <p:spPr>
          <a:xfrm>
            <a:off x="0" y="5657671"/>
            <a:ext cx="12192000" cy="1200329"/>
          </a:xfrm>
          <a:prstGeom prst="rect">
            <a:avLst/>
          </a:prstGeom>
          <a:solidFill>
            <a:srgbClr val="0070C0">
              <a:alpha val="50000"/>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i="1" dirty="0">
                <a:solidFill>
                  <a:schemeClr val="accent1">
                    <a:lumMod val="20000"/>
                    <a:lumOff val="80000"/>
                  </a:schemeClr>
                </a:solidFill>
                <a:latin typeface="Tahoma" panose="020B0604030504040204" pitchFamily="34" charset="0"/>
                <a:ea typeface="Tahoma" panose="020B0604030504040204" pitchFamily="34" charset="0"/>
                <a:cs typeface="Tahoma" panose="020B0604030504040204" pitchFamily="34" charset="0"/>
              </a:rPr>
              <a:t>“The economic effects of trails and greenways are sometimes readily apparent (as in the case of trailside businesses) and are sometimes more subtle, like when a company decides to move to a particular community because of amenities like trails. There is no question, however, that countless communities across America have experienced an economic revitalization due in whole or in part to trails and greenways.” – Rails to Trails conservancy                           </a:t>
            </a:r>
          </a:p>
        </p:txBody>
      </p:sp>
      <p:sp>
        <p:nvSpPr>
          <p:cNvPr id="7" name="TextBox 6">
            <a:extLst>
              <a:ext uri="{FF2B5EF4-FFF2-40B4-BE49-F238E27FC236}">
                <a16:creationId xmlns:a16="http://schemas.microsoft.com/office/drawing/2014/main" id="{455BDD19-B558-6853-1E42-BE72A7870436}"/>
              </a:ext>
            </a:extLst>
          </p:cNvPr>
          <p:cNvSpPr txBox="1"/>
          <p:nvPr/>
        </p:nvSpPr>
        <p:spPr>
          <a:xfrm>
            <a:off x="10321030" y="10178"/>
            <a:ext cx="6156664" cy="246221"/>
          </a:xfrm>
          <a:prstGeom prst="rect">
            <a:avLst/>
          </a:prstGeom>
          <a:noFill/>
        </p:spPr>
        <p:txBody>
          <a:bodyPr wrap="square">
            <a:spAutoFit/>
          </a:bodyPr>
          <a:lstStyle/>
          <a:p>
            <a:r>
              <a:rPr lang="en-US" sz="1000" i="1"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Photo Credit: Simon Apostol</a:t>
            </a:r>
            <a:endParaRPr lang="en-US" sz="1000" dirty="0"/>
          </a:p>
        </p:txBody>
      </p:sp>
      <p:sp>
        <p:nvSpPr>
          <p:cNvPr id="6" name="AutoShape 4">
            <a:extLst>
              <a:ext uri="{FF2B5EF4-FFF2-40B4-BE49-F238E27FC236}">
                <a16:creationId xmlns:a16="http://schemas.microsoft.com/office/drawing/2014/main" id="{E73DC711-C0FA-38FD-45BE-F7FBE9130C6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04364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a:extLst>
              <a:ext uri="{FF2B5EF4-FFF2-40B4-BE49-F238E27FC236}">
                <a16:creationId xmlns:a16="http://schemas.microsoft.com/office/drawing/2014/main" id="{46AFB762-97A5-0F0E-C01D-795664831806}"/>
              </a:ext>
            </a:extLst>
          </p:cNvPr>
          <p:cNvSpPr>
            <a:spLocks noChangeAspect="1" noChangeArrowheads="1"/>
          </p:cNvSpPr>
          <p:nvPr/>
        </p:nvSpPr>
        <p:spPr bwMode="auto">
          <a:xfrm>
            <a:off x="7021211" y="-604934"/>
            <a:ext cx="4321476" cy="43214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4" name="Picture 6">
            <a:extLst>
              <a:ext uri="{FF2B5EF4-FFF2-40B4-BE49-F238E27FC236}">
                <a16:creationId xmlns:a16="http://schemas.microsoft.com/office/drawing/2014/main" id="{C0F19C7B-5791-1E0C-BED1-F68074A2CB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232"/>
            <a:ext cx="10325101" cy="68844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C993DB0-8EAF-B79D-0F0C-56B20139E5A1}"/>
              </a:ext>
            </a:extLst>
          </p:cNvPr>
          <p:cNvSpPr txBox="1"/>
          <p:nvPr/>
        </p:nvSpPr>
        <p:spPr>
          <a:xfrm>
            <a:off x="6692901" y="-1"/>
            <a:ext cx="5499100" cy="6884463"/>
          </a:xfrm>
          <a:prstGeom prst="rect">
            <a:avLst/>
          </a:prstGeom>
          <a:solidFill>
            <a:schemeClr val="accent6">
              <a:lumMod val="60000"/>
              <a:lumOff val="40000"/>
            </a:schemeClr>
          </a:solidFill>
        </p:spPr>
        <p:txBody>
          <a:bodyPr wrap="square" rtlCol="0">
            <a:noAutofit/>
          </a:bodyPr>
          <a:lstStyle/>
          <a:p>
            <a:r>
              <a:rPr lang="en-US" b="1" dirty="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Eonomic</a:t>
            </a:r>
            <a:r>
              <a:rPr lang="en-US"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Impact from Outdoor Tourism- Case Study: Oakridge, OR (2014):</a:t>
            </a:r>
          </a:p>
          <a:p>
            <a:pPr marL="285750" indent="-285750">
              <a:buFont typeface="Arial" panose="020B0604020202020204" pitchFamily="34" charset="0"/>
              <a:buChar char="•"/>
            </a:pPr>
            <a:r>
              <a:rPr lang="en-US"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Collapsed timber economy, major economic issues.</a:t>
            </a:r>
          </a:p>
          <a:p>
            <a:pPr marL="1143000" marR="0" lvl="2" indent="-228600">
              <a:lnSpc>
                <a:spcPct val="107000"/>
              </a:lnSpc>
              <a:spcBef>
                <a:spcPts val="0"/>
              </a:spcBef>
              <a:spcAft>
                <a:spcPts val="0"/>
              </a:spcAft>
              <a:buFont typeface="+mj-lt"/>
              <a:buAutoNum type="romanLcPeriod"/>
            </a:pPr>
            <a:r>
              <a:rPr lang="en-US" kern="0" dirty="0">
                <a:solidFill>
                  <a:srgbClr val="3B3838"/>
                </a:solidFill>
                <a:latin typeface="Arial" panose="020B0604020202020204" pitchFamily="34" charset="0"/>
                <a:ea typeface="Times New Roman" panose="02020603050405020304" pitchFamily="18" charset="0"/>
                <a:cs typeface="Times New Roman" panose="02020603050405020304" pitchFamily="18" charset="0"/>
              </a:rPr>
              <a:t>Study e</a:t>
            </a:r>
            <a:r>
              <a:rPr lang="en-US" sz="1800" kern="0" dirty="0">
                <a:solidFill>
                  <a:srgbClr val="3B3838"/>
                </a:solidFill>
                <a:effectLst/>
                <a:latin typeface="Arial" panose="020B0604020202020204" pitchFamily="34" charset="0"/>
                <a:ea typeface="Times New Roman" panose="02020603050405020304" pitchFamily="18" charset="0"/>
                <a:cs typeface="Times New Roman" panose="02020603050405020304" pitchFamily="18" charset="0"/>
              </a:rPr>
              <a:t>stimated 10,000+ trips to Oakridge by Mountain Bike tourists in 2014. Day trippers spent $20/day/person on average, and weekend visitors $50-$63 per person/day.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800" kern="0" dirty="0">
                <a:solidFill>
                  <a:srgbClr val="3B3838"/>
                </a:solidFill>
                <a:effectLst/>
                <a:latin typeface="Arial" panose="020B0604020202020204" pitchFamily="34" charset="0"/>
                <a:ea typeface="Times New Roman" panose="02020603050405020304" pitchFamily="18" charset="0"/>
                <a:cs typeface="Times New Roman" panose="02020603050405020304" pitchFamily="18" charset="0"/>
              </a:rPr>
              <a:t>$2,351,000 -  $4,914,000 annually to local economy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800" kern="0" dirty="0">
                <a:solidFill>
                  <a:srgbClr val="3B3838"/>
                </a:solidFill>
                <a:effectLst/>
                <a:latin typeface="Arial" panose="020B0604020202020204" pitchFamily="34" charset="0"/>
                <a:ea typeface="Times New Roman" panose="02020603050405020304" pitchFamily="18" charset="0"/>
                <a:cs typeface="Times New Roman" panose="02020603050405020304" pitchFamily="18" charset="0"/>
              </a:rPr>
              <a:t>Found that mountain bikers are enthusiastic and likely to repeat visit locations more than other types of outdoor tourists.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800" kern="0" dirty="0">
                <a:solidFill>
                  <a:srgbClr val="3B3838"/>
                </a:solidFill>
                <a:effectLst/>
                <a:latin typeface="Arial" panose="020B0604020202020204" pitchFamily="34" charset="0"/>
                <a:ea typeface="Times New Roman" panose="02020603050405020304" pitchFamily="18" charset="0"/>
                <a:cs typeface="Times New Roman" panose="02020603050405020304" pitchFamily="18" charset="0"/>
              </a:rPr>
              <a:t>Revitalized business community including outdoor guide service, bike shop, bakery, etc. </a:t>
            </a:r>
          </a:p>
          <a:p>
            <a:pPr marL="1143000" marR="0" lvl="2" indent="-228600">
              <a:lnSpc>
                <a:spcPct val="107000"/>
              </a:lnSpc>
              <a:spcBef>
                <a:spcPts val="0"/>
              </a:spcBef>
              <a:spcAft>
                <a:spcPts val="0"/>
              </a:spcAft>
              <a:buFont typeface="+mj-lt"/>
              <a:buAutoNum type="romanLcPeriod"/>
            </a:pPr>
            <a:r>
              <a:rPr lang="en-US" kern="0" dirty="0">
                <a:solidFill>
                  <a:srgbClr val="3B3838"/>
                </a:solidFill>
                <a:latin typeface="Arial" panose="020B0604020202020204" pitchFamily="34" charset="0"/>
                <a:ea typeface="Calibri" panose="020F0502020204030204" pitchFamily="34" charset="0"/>
                <a:cs typeface="Times New Roman" panose="02020603050405020304" pitchFamily="18" charset="0"/>
              </a:rPr>
              <a:t>Viewed as a catalyst for bringing more businesses, tourism, and permanent residents.</a:t>
            </a:r>
          </a:p>
          <a:p>
            <a:pPr marL="1143000" marR="0" lvl="2" indent="-228600">
              <a:lnSpc>
                <a:spcPct val="107000"/>
              </a:lnSpc>
              <a:spcBef>
                <a:spcPts val="0"/>
              </a:spcBef>
              <a:spcAft>
                <a:spcPts val="0"/>
              </a:spcAft>
              <a:buFont typeface="+mj-lt"/>
              <a:buAutoNum type="romanLcPeriod"/>
            </a:pPr>
            <a:endParaRPr lang="en-US"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en-US"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 name="AutoShape 4">
            <a:extLst>
              <a:ext uri="{FF2B5EF4-FFF2-40B4-BE49-F238E27FC236}">
                <a16:creationId xmlns:a16="http://schemas.microsoft.com/office/drawing/2014/main" id="{E73DC711-C0FA-38FD-45BE-F7FBE9130C6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a:extLst>
              <a:ext uri="{FF2B5EF4-FFF2-40B4-BE49-F238E27FC236}">
                <a16:creationId xmlns:a16="http://schemas.microsoft.com/office/drawing/2014/main" id="{F7925931-AF8B-44FF-BDEE-3917A336F278}"/>
              </a:ext>
            </a:extLst>
          </p:cNvPr>
          <p:cNvSpPr txBox="1"/>
          <p:nvPr/>
        </p:nvSpPr>
        <p:spPr>
          <a:xfrm>
            <a:off x="1126230" y="6586379"/>
            <a:ext cx="6156664" cy="246221"/>
          </a:xfrm>
          <a:prstGeom prst="rect">
            <a:avLst/>
          </a:prstGeom>
          <a:noFill/>
        </p:spPr>
        <p:txBody>
          <a:bodyPr wrap="square">
            <a:spAutoFit/>
          </a:bodyPr>
          <a:lstStyle/>
          <a:p>
            <a:r>
              <a:rPr lang="en-US" sz="1000" i="1"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Photo Credit: Oregon Timber Trail</a:t>
            </a:r>
            <a:endParaRPr lang="en-US" sz="1000" dirty="0"/>
          </a:p>
        </p:txBody>
      </p:sp>
    </p:spTree>
    <p:extLst>
      <p:ext uri="{BB962C8B-B14F-4D97-AF65-F5344CB8AC3E}">
        <p14:creationId xmlns:p14="http://schemas.microsoft.com/office/powerpoint/2010/main" val="3692138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mall stream in a forest&#10;&#10;Description automatically generated with low confidence">
            <a:extLst>
              <a:ext uri="{FF2B5EF4-FFF2-40B4-BE49-F238E27FC236}">
                <a16:creationId xmlns:a16="http://schemas.microsoft.com/office/drawing/2014/main" id="{D85017D5-556B-1DEE-4F32-AA1262764F89}"/>
              </a:ext>
            </a:extLst>
          </p:cNvPr>
          <p:cNvPicPr>
            <a:picLocks noChangeAspect="1"/>
          </p:cNvPicPr>
          <p:nvPr/>
        </p:nvPicPr>
        <p:blipFill rotWithShape="1">
          <a:blip r:embed="rId2">
            <a:extLst>
              <a:ext uri="{28A0092B-C50C-407E-A947-70E740481C1C}">
                <a14:useLocalDpi xmlns:a14="http://schemas.microsoft.com/office/drawing/2010/main" val="0"/>
              </a:ext>
            </a:extLst>
          </a:blip>
          <a:srcRect t="13711" b="13711"/>
          <a:stretch/>
        </p:blipFill>
        <p:spPr>
          <a:xfrm>
            <a:off x="5087938" y="-1"/>
            <a:ext cx="7091616" cy="6858001"/>
          </a:xfrm>
          <a:prstGeom prst="rect">
            <a:avLst/>
          </a:prstGeom>
        </p:spPr>
      </p:pic>
      <p:sp>
        <p:nvSpPr>
          <p:cNvPr id="5" name="AutoShape 4">
            <a:extLst>
              <a:ext uri="{FF2B5EF4-FFF2-40B4-BE49-F238E27FC236}">
                <a16:creationId xmlns:a16="http://schemas.microsoft.com/office/drawing/2014/main" id="{46AFB762-97A5-0F0E-C01D-795664831806}"/>
              </a:ext>
            </a:extLst>
          </p:cNvPr>
          <p:cNvSpPr>
            <a:spLocks noChangeAspect="1" noChangeArrowheads="1"/>
          </p:cNvSpPr>
          <p:nvPr/>
        </p:nvSpPr>
        <p:spPr bwMode="auto">
          <a:xfrm>
            <a:off x="7021211" y="-604934"/>
            <a:ext cx="4321476" cy="43214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a:extLst>
              <a:ext uri="{FF2B5EF4-FFF2-40B4-BE49-F238E27FC236}">
                <a16:creationId xmlns:a16="http://schemas.microsoft.com/office/drawing/2014/main" id="{BC993DB0-8EAF-B79D-0F0C-56B20139E5A1}"/>
              </a:ext>
            </a:extLst>
          </p:cNvPr>
          <p:cNvSpPr txBox="1"/>
          <p:nvPr/>
        </p:nvSpPr>
        <p:spPr>
          <a:xfrm>
            <a:off x="6248400" y="557317"/>
            <a:ext cx="5499100" cy="4333659"/>
          </a:xfrm>
          <a:prstGeom prst="rect">
            <a:avLst/>
          </a:prstGeom>
          <a:solidFill>
            <a:schemeClr val="accent6">
              <a:lumMod val="60000"/>
              <a:lumOff val="40000"/>
            </a:schemeClr>
          </a:solidFill>
        </p:spPr>
        <p:txBody>
          <a:bodyPr wrap="square" rtlCol="0">
            <a:noAutofit/>
          </a:bodyPr>
          <a:lstStyle/>
          <a:p>
            <a:r>
              <a:rPr lang="en-US" sz="1800" b="1" kern="0" dirty="0">
                <a:solidFill>
                  <a:srgbClr val="3B3838"/>
                </a:solidFill>
                <a:effectLst/>
                <a:latin typeface="Arial" panose="020B0604020202020204" pitchFamily="34" charset="0"/>
                <a:ea typeface="Times New Roman" panose="02020603050405020304" pitchFamily="18" charset="0"/>
                <a:cs typeface="Times New Roman" panose="02020603050405020304" pitchFamily="18" charset="0"/>
              </a:rPr>
              <a:t>Environmental Stewardship</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People who get outside care about nature!</a:t>
            </a:r>
          </a:p>
          <a:p>
            <a:pPr marL="285750" indent="-285750">
              <a:buFont typeface="Arial" panose="020B0604020202020204" pitchFamily="34" charset="0"/>
              <a:buChar char="•"/>
            </a:pPr>
            <a:endParaRPr lang="en-US"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Childhood exposure to nature changes lifelong attitudes and behaviors.</a:t>
            </a:r>
          </a:p>
          <a:p>
            <a:pPr marL="285750" indent="-285750">
              <a:buFont typeface="Arial" panose="020B0604020202020204" pitchFamily="34" charset="0"/>
              <a:buChar char="•"/>
            </a:pPr>
            <a:endParaRPr lang="en-US"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Trails are a simple way for people to experience the outdoors and access landscapes they otherwise wouldn’t.</a:t>
            </a:r>
          </a:p>
          <a:p>
            <a:pPr marL="285750" indent="-285750">
              <a:buFont typeface="Arial" panose="020B0604020202020204" pitchFamily="34" charset="0"/>
              <a:buChar char="•"/>
            </a:pPr>
            <a:endParaRPr lang="en-US"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Trail-building activities encourage environmental stewardship and can be combined with other activities like pulling weeds and installing native plants.</a:t>
            </a:r>
          </a:p>
        </p:txBody>
      </p:sp>
      <p:sp>
        <p:nvSpPr>
          <p:cNvPr id="6" name="AutoShape 4">
            <a:extLst>
              <a:ext uri="{FF2B5EF4-FFF2-40B4-BE49-F238E27FC236}">
                <a16:creationId xmlns:a16="http://schemas.microsoft.com/office/drawing/2014/main" id="{E73DC711-C0FA-38FD-45BE-F7FBE9130C6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a:extLst>
              <a:ext uri="{FF2B5EF4-FFF2-40B4-BE49-F238E27FC236}">
                <a16:creationId xmlns:a16="http://schemas.microsoft.com/office/drawing/2014/main" id="{F7925931-AF8B-44FF-BDEE-3917A336F278}"/>
              </a:ext>
            </a:extLst>
          </p:cNvPr>
          <p:cNvSpPr txBox="1"/>
          <p:nvPr/>
        </p:nvSpPr>
        <p:spPr>
          <a:xfrm>
            <a:off x="1126230" y="6586379"/>
            <a:ext cx="6156664" cy="246221"/>
          </a:xfrm>
          <a:prstGeom prst="rect">
            <a:avLst/>
          </a:prstGeom>
          <a:noFill/>
        </p:spPr>
        <p:txBody>
          <a:bodyPr wrap="square">
            <a:spAutoFit/>
          </a:bodyPr>
          <a:lstStyle/>
          <a:p>
            <a:r>
              <a:rPr lang="en-US" sz="1000" i="1"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Photo Credit: Oregon Timber Trail</a:t>
            </a:r>
            <a:endParaRPr lang="en-US" sz="1000" dirty="0"/>
          </a:p>
        </p:txBody>
      </p:sp>
      <p:pic>
        <p:nvPicPr>
          <p:cNvPr id="4" name="Picture 3" descr="A picture containing outdoor, grass&#10;&#10;Description automatically generated">
            <a:extLst>
              <a:ext uri="{FF2B5EF4-FFF2-40B4-BE49-F238E27FC236}">
                <a16:creationId xmlns:a16="http://schemas.microsoft.com/office/drawing/2014/main" id="{4C2F015C-4A38-5259-A89D-845337F78F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66776" y="866773"/>
            <a:ext cx="6858001" cy="5124452"/>
          </a:xfrm>
          <a:prstGeom prst="rect">
            <a:avLst/>
          </a:prstGeom>
        </p:spPr>
      </p:pic>
      <p:sp>
        <p:nvSpPr>
          <p:cNvPr id="11" name="TextBox 10">
            <a:extLst>
              <a:ext uri="{FF2B5EF4-FFF2-40B4-BE49-F238E27FC236}">
                <a16:creationId xmlns:a16="http://schemas.microsoft.com/office/drawing/2014/main" id="{D1A9932D-2060-61AE-0E5B-ECED602D3338}"/>
              </a:ext>
            </a:extLst>
          </p:cNvPr>
          <p:cNvSpPr txBox="1"/>
          <p:nvPr/>
        </p:nvSpPr>
        <p:spPr>
          <a:xfrm>
            <a:off x="0" y="4549677"/>
            <a:ext cx="5124451" cy="2308324"/>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i="1" dirty="0">
                <a:solidFill>
                  <a:schemeClr val="accent1">
                    <a:lumMod val="20000"/>
                    <a:lumOff val="80000"/>
                  </a:schemeClr>
                </a:solidFill>
                <a:latin typeface="Tahoma" panose="020B0604030504040204" pitchFamily="34" charset="0"/>
                <a:ea typeface="Tahoma" panose="020B0604030504040204" pitchFamily="34" charset="0"/>
                <a:cs typeface="Tahoma" panose="020B0604030504040204" pitchFamily="34" charset="0"/>
              </a:rPr>
              <a:t>“Substantial evidence from observational and intervention studies indicates that overall time spent in nature leads to increased perceived value for connectedness to nature and, subsequently, greater pro-environmental attitudes and behaviors” -  </a:t>
            </a:r>
            <a:r>
              <a:rPr lang="en-US" i="1" dirty="0" err="1">
                <a:solidFill>
                  <a:schemeClr val="accent1">
                    <a:lumMod val="20000"/>
                    <a:lumOff val="80000"/>
                  </a:schemeClr>
                </a:solidFill>
                <a:latin typeface="Tahoma" panose="020B0604030504040204" pitchFamily="34" charset="0"/>
                <a:ea typeface="Tahoma" panose="020B0604030504040204" pitchFamily="34" charset="0"/>
                <a:cs typeface="Tahoma" panose="020B0604030504040204" pitchFamily="34" charset="0"/>
              </a:rPr>
              <a:t>DeVille</a:t>
            </a:r>
            <a:r>
              <a:rPr lang="en-US" i="1" dirty="0">
                <a:solidFill>
                  <a:schemeClr val="accent1">
                    <a:lumMod val="20000"/>
                    <a:lumOff val="80000"/>
                  </a:schemeClr>
                </a:solidFill>
                <a:latin typeface="Tahoma" panose="020B0604030504040204" pitchFamily="34" charset="0"/>
                <a:ea typeface="Tahoma" panose="020B0604030504040204" pitchFamily="34" charset="0"/>
                <a:cs typeface="Tahoma" panose="020B0604030504040204" pitchFamily="34" charset="0"/>
              </a:rPr>
              <a:t> et al, Department of Epidemiology, Harvard T. H. Chan School of Public Health</a:t>
            </a:r>
          </a:p>
        </p:txBody>
      </p:sp>
    </p:spTree>
    <p:extLst>
      <p:ext uri="{BB962C8B-B14F-4D97-AF65-F5344CB8AC3E}">
        <p14:creationId xmlns:p14="http://schemas.microsoft.com/office/powerpoint/2010/main" val="28952497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a:extLst>
              <a:ext uri="{FF2B5EF4-FFF2-40B4-BE49-F238E27FC236}">
                <a16:creationId xmlns:a16="http://schemas.microsoft.com/office/drawing/2014/main" id="{46AFB762-97A5-0F0E-C01D-795664831806}"/>
              </a:ext>
            </a:extLst>
          </p:cNvPr>
          <p:cNvSpPr>
            <a:spLocks noChangeAspect="1" noChangeArrowheads="1"/>
          </p:cNvSpPr>
          <p:nvPr/>
        </p:nvSpPr>
        <p:spPr bwMode="auto">
          <a:xfrm>
            <a:off x="7021211" y="-604934"/>
            <a:ext cx="4321476" cy="43214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a:extLst>
              <a:ext uri="{FF2B5EF4-FFF2-40B4-BE49-F238E27FC236}">
                <a16:creationId xmlns:a16="http://schemas.microsoft.com/office/drawing/2014/main" id="{BC993DB0-8EAF-B79D-0F0C-56B20139E5A1}"/>
              </a:ext>
            </a:extLst>
          </p:cNvPr>
          <p:cNvSpPr txBox="1"/>
          <p:nvPr/>
        </p:nvSpPr>
        <p:spPr>
          <a:xfrm>
            <a:off x="6248400" y="557318"/>
            <a:ext cx="5499100" cy="5462482"/>
          </a:xfrm>
          <a:prstGeom prst="rect">
            <a:avLst/>
          </a:prstGeom>
          <a:solidFill>
            <a:schemeClr val="accent6">
              <a:lumMod val="60000"/>
              <a:lumOff val="40000"/>
            </a:schemeClr>
          </a:solidFill>
        </p:spPr>
        <p:txBody>
          <a:bodyPr wrap="square" rtlCol="0">
            <a:noAutofit/>
          </a:bodyPr>
          <a:lstStyle/>
          <a:p>
            <a:r>
              <a:rPr lang="en-US" sz="1800" b="1" kern="0" dirty="0">
                <a:solidFill>
                  <a:srgbClr val="3B3838"/>
                </a:solidFill>
                <a:effectLst/>
                <a:latin typeface="Arial" panose="020B0604020202020204" pitchFamily="34" charset="0"/>
                <a:ea typeface="Times New Roman" panose="02020603050405020304" pitchFamily="18" charset="0"/>
                <a:cs typeface="Times New Roman" panose="02020603050405020304" pitchFamily="18" charset="0"/>
              </a:rPr>
              <a:t>What does good trail access look like?</a:t>
            </a:r>
          </a:p>
          <a:p>
            <a:endParaRPr lang="en-US" b="1" kern="0" dirty="0">
              <a:solidFill>
                <a:srgbClr val="3B3838"/>
              </a:solidFill>
              <a:latin typeface="Arial" panose="020B060402020202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800" kern="0" dirty="0">
                <a:solidFill>
                  <a:srgbClr val="3B3838"/>
                </a:solidFill>
                <a:effectLst/>
                <a:latin typeface="Arial" panose="020B0604020202020204" pitchFamily="34" charset="0"/>
                <a:ea typeface="Times New Roman" panose="02020603050405020304" pitchFamily="18" charset="0"/>
                <a:cs typeface="Times New Roman" panose="02020603050405020304" pitchFamily="18" charset="0"/>
              </a:rPr>
              <a:t>Proximity/ease of access</a:t>
            </a:r>
          </a:p>
          <a:p>
            <a:pPr marL="285750" indent="-285750">
              <a:buFont typeface="Arial" panose="020B0604020202020204" pitchFamily="34" charset="0"/>
              <a:buChar char="•"/>
            </a:pPr>
            <a:endParaRPr lang="en-US" sz="1800" kern="0" dirty="0">
              <a:solidFill>
                <a:srgbClr val="3B3838"/>
              </a:solidFill>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800" kern="0" dirty="0">
                <a:solidFill>
                  <a:srgbClr val="3B3838"/>
                </a:solidFill>
                <a:effectLst/>
                <a:latin typeface="Arial" panose="020B0604020202020204" pitchFamily="34" charset="0"/>
                <a:ea typeface="Times New Roman" panose="02020603050405020304" pitchFamily="18" charset="0"/>
                <a:cs typeface="Times New Roman" panose="02020603050405020304" pitchFamily="18" charset="0"/>
              </a:rPr>
              <a:t>Quality and Variety</a:t>
            </a:r>
          </a:p>
          <a:p>
            <a:pPr marL="857250" lvl="1" indent="-400050">
              <a:buFont typeface="+mj-lt"/>
              <a:buAutoNum type="romanUcPeriod"/>
            </a:pPr>
            <a:r>
              <a:rPr lang="en-US" kern="0" dirty="0">
                <a:solidFill>
                  <a:srgbClr val="3B3838"/>
                </a:solidFill>
                <a:effectLst/>
                <a:latin typeface="Arial" panose="020B0604020202020204" pitchFamily="34" charset="0"/>
                <a:ea typeface="Times New Roman" panose="02020603050405020304" pitchFamily="18" charset="0"/>
                <a:cs typeface="Times New Roman" panose="02020603050405020304" pitchFamily="18" charset="0"/>
              </a:rPr>
              <a:t>Skill level</a:t>
            </a:r>
          </a:p>
          <a:p>
            <a:pPr marL="857250" lvl="1" indent="-400050">
              <a:buFont typeface="+mj-lt"/>
              <a:buAutoNum type="romanUcPeriod"/>
            </a:pPr>
            <a:r>
              <a:rPr lang="en-US" kern="0" dirty="0">
                <a:solidFill>
                  <a:srgbClr val="3B3838"/>
                </a:solidFill>
                <a:effectLst/>
                <a:latin typeface="Arial" panose="020B0604020202020204" pitchFamily="34" charset="0"/>
                <a:ea typeface="Times New Roman" panose="02020603050405020304" pitchFamily="18" charset="0"/>
                <a:cs typeface="Times New Roman" panose="02020603050405020304" pitchFamily="18" charset="0"/>
              </a:rPr>
              <a:t>ii. Terrain</a:t>
            </a:r>
          </a:p>
          <a:p>
            <a:pPr marL="857250" lvl="1" indent="-400050">
              <a:buFont typeface="+mj-lt"/>
              <a:buAutoNum type="romanUcPeriod"/>
            </a:pPr>
            <a:r>
              <a:rPr lang="en-US" sz="1800" kern="0" dirty="0">
                <a:solidFill>
                  <a:srgbClr val="3B3838"/>
                </a:solidFill>
                <a:effectLst/>
                <a:latin typeface="Arial" panose="020B0604020202020204" pitchFamily="34" charset="0"/>
                <a:ea typeface="Times New Roman" panose="02020603050405020304" pitchFamily="18" charset="0"/>
                <a:cs typeface="Times New Roman" panose="02020603050405020304" pitchFamily="18" charset="0"/>
              </a:rPr>
              <a:t>Seasonality</a:t>
            </a:r>
          </a:p>
          <a:p>
            <a:pPr marL="857250" lvl="1" indent="-400050">
              <a:buFont typeface="+mj-lt"/>
              <a:buAutoNum type="romanUcPeriod"/>
            </a:pPr>
            <a:r>
              <a:rPr lang="en-US" sz="1800" kern="0" dirty="0">
                <a:solidFill>
                  <a:srgbClr val="3B3838"/>
                </a:solidFill>
                <a:effectLst/>
                <a:latin typeface="Arial" panose="020B0604020202020204" pitchFamily="34" charset="0"/>
                <a:ea typeface="Times New Roman" panose="02020603050405020304" pitchFamily="18" charset="0"/>
                <a:cs typeface="Times New Roman" panose="02020603050405020304" pitchFamily="18" charset="0"/>
              </a:rPr>
              <a:t>Scenery</a:t>
            </a:r>
            <a:endParaRPr lang="en-US" kern="0" dirty="0">
              <a:solidFill>
                <a:srgbClr val="3B3838"/>
              </a:solidFill>
              <a:latin typeface="Arial" panose="020B0604020202020204" pitchFamily="34" charset="0"/>
              <a:ea typeface="Times New Roman" panose="02020603050405020304" pitchFamily="18" charset="0"/>
              <a:cs typeface="Times New Roman" panose="02020603050405020304" pitchFamily="18" charset="0"/>
            </a:endParaRPr>
          </a:p>
          <a:p>
            <a:pPr marL="857250" lvl="1" indent="-400050">
              <a:buFont typeface="+mj-lt"/>
              <a:buAutoNum type="romanUcPeriod"/>
            </a:pPr>
            <a:r>
              <a:rPr lang="en-US" sz="1800" kern="0" dirty="0">
                <a:solidFill>
                  <a:srgbClr val="3B3838"/>
                </a:solidFill>
                <a:effectLst/>
                <a:latin typeface="Arial" panose="020B0604020202020204" pitchFamily="34" charset="0"/>
                <a:ea typeface="Times New Roman" panose="02020603050405020304" pitchFamily="18" charset="0"/>
                <a:cs typeface="Times New Roman" panose="02020603050405020304" pitchFamily="18" charset="0"/>
              </a:rPr>
              <a:t>Primitive to constructed – what is the right balance for the best experience?</a:t>
            </a:r>
          </a:p>
          <a:p>
            <a:pPr marL="285750" indent="-285750">
              <a:buFont typeface="Arial" panose="020B0604020202020204" pitchFamily="34" charset="0"/>
              <a:buChar char="•"/>
            </a:pPr>
            <a:endParaRPr lang="en-US" sz="1800" kern="0" dirty="0">
              <a:solidFill>
                <a:srgbClr val="3B3838"/>
              </a:solidFill>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800" kern="0" dirty="0">
                <a:solidFill>
                  <a:srgbClr val="3B3838"/>
                </a:solidFill>
                <a:effectLst/>
                <a:latin typeface="Arial" panose="020B0604020202020204" pitchFamily="34" charset="0"/>
                <a:ea typeface="Times New Roman" panose="02020603050405020304" pitchFamily="18" charset="0"/>
                <a:cs typeface="Times New Roman" panose="02020603050405020304" pitchFamily="18" charset="0"/>
              </a:rPr>
              <a:t>Sustainability</a:t>
            </a:r>
          </a:p>
          <a:p>
            <a:pPr marL="400050" indent="-400050">
              <a:buFont typeface="+mj-lt"/>
              <a:buAutoNum type="romanUcPeriod"/>
            </a:pPr>
            <a:r>
              <a:rPr lang="en-US" sz="1800" kern="0" dirty="0">
                <a:solidFill>
                  <a:srgbClr val="3B3838"/>
                </a:solidFill>
                <a:effectLst/>
                <a:latin typeface="Arial" panose="020B0604020202020204" pitchFamily="34" charset="0"/>
                <a:ea typeface="Times New Roman" panose="02020603050405020304" pitchFamily="18" charset="0"/>
                <a:cs typeface="Times New Roman" panose="02020603050405020304" pitchFamily="18" charset="0"/>
              </a:rPr>
              <a:t>Environmental – routing, construction method, review.</a:t>
            </a:r>
          </a:p>
          <a:p>
            <a:pPr marL="400050" indent="-400050">
              <a:buFont typeface="+mj-lt"/>
              <a:buAutoNum type="romanUcPeriod"/>
            </a:pPr>
            <a:r>
              <a:rPr lang="en-US" sz="1800" kern="0" dirty="0">
                <a:solidFill>
                  <a:srgbClr val="3B3838"/>
                </a:solidFill>
                <a:effectLst/>
                <a:latin typeface="Arial" panose="020B0604020202020204" pitchFamily="34" charset="0"/>
                <a:ea typeface="Times New Roman" panose="02020603050405020304" pitchFamily="18" charset="0"/>
                <a:cs typeface="Times New Roman" panose="02020603050405020304" pitchFamily="18" charset="0"/>
              </a:rPr>
              <a:t>Social – what does the community desire?</a:t>
            </a:r>
          </a:p>
          <a:p>
            <a:pPr marL="400050" indent="-400050">
              <a:buFont typeface="+mj-lt"/>
              <a:buAutoNum type="romanUcPeriod"/>
            </a:pPr>
            <a:r>
              <a:rPr lang="en-US" sz="1800" kern="0" dirty="0">
                <a:solidFill>
                  <a:srgbClr val="3B3838"/>
                </a:solidFill>
                <a:effectLst/>
                <a:latin typeface="Arial" panose="020B0604020202020204" pitchFamily="34" charset="0"/>
                <a:ea typeface="Times New Roman" panose="02020603050405020304" pitchFamily="18" charset="0"/>
                <a:cs typeface="Times New Roman" panose="02020603050405020304" pitchFamily="18" charset="0"/>
              </a:rPr>
              <a:t>Economic – cost to maintain the trail and infrastructure. Will this be a burden?</a:t>
            </a:r>
          </a:p>
          <a:p>
            <a:pPr marL="285750" indent="-285750">
              <a:buFont typeface="Arial" panose="020B0604020202020204" pitchFamily="34" charset="0"/>
              <a:buChar char="•"/>
            </a:pPr>
            <a:endParaRPr lang="en-US" sz="1800" b="1" kern="0" dirty="0">
              <a:solidFill>
                <a:srgbClr val="3B3838"/>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6" name="AutoShape 4">
            <a:extLst>
              <a:ext uri="{FF2B5EF4-FFF2-40B4-BE49-F238E27FC236}">
                <a16:creationId xmlns:a16="http://schemas.microsoft.com/office/drawing/2014/main" id="{E73DC711-C0FA-38FD-45BE-F7FBE9130C6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a:extLst>
              <a:ext uri="{FF2B5EF4-FFF2-40B4-BE49-F238E27FC236}">
                <a16:creationId xmlns:a16="http://schemas.microsoft.com/office/drawing/2014/main" id="{F7925931-AF8B-44FF-BDEE-3917A336F278}"/>
              </a:ext>
            </a:extLst>
          </p:cNvPr>
          <p:cNvSpPr txBox="1"/>
          <p:nvPr/>
        </p:nvSpPr>
        <p:spPr>
          <a:xfrm>
            <a:off x="1126230" y="6586379"/>
            <a:ext cx="6156664" cy="246221"/>
          </a:xfrm>
          <a:prstGeom prst="rect">
            <a:avLst/>
          </a:prstGeom>
          <a:noFill/>
        </p:spPr>
        <p:txBody>
          <a:bodyPr wrap="square">
            <a:spAutoFit/>
          </a:bodyPr>
          <a:lstStyle/>
          <a:p>
            <a:r>
              <a:rPr lang="en-US" sz="1000" i="1"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Photo Credit: Oregon Timber Trail</a:t>
            </a:r>
            <a:endParaRPr lang="en-US" sz="1000" dirty="0"/>
          </a:p>
        </p:txBody>
      </p:sp>
      <p:pic>
        <p:nvPicPr>
          <p:cNvPr id="7" name="Picture 6" descr="A dirt path in the woods&#10;&#10;Description automatically generated with low confidence">
            <a:extLst>
              <a:ext uri="{FF2B5EF4-FFF2-40B4-BE49-F238E27FC236}">
                <a16:creationId xmlns:a16="http://schemas.microsoft.com/office/drawing/2014/main" id="{31D98670-4755-717F-235F-7944A07496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89" y="-25400"/>
            <a:ext cx="5143500" cy="6858000"/>
          </a:xfrm>
          <a:prstGeom prst="rect">
            <a:avLst/>
          </a:prstGeom>
        </p:spPr>
      </p:pic>
    </p:spTree>
    <p:extLst>
      <p:ext uri="{BB962C8B-B14F-4D97-AF65-F5344CB8AC3E}">
        <p14:creationId xmlns:p14="http://schemas.microsoft.com/office/powerpoint/2010/main" val="2651487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outdoor, ground, nature, plant&#10;&#10;Description automatically generated">
            <a:extLst>
              <a:ext uri="{FF2B5EF4-FFF2-40B4-BE49-F238E27FC236}">
                <a16:creationId xmlns:a16="http://schemas.microsoft.com/office/drawing/2014/main" id="{4C5D4961-7C69-092D-B66B-0EB6527DF18D}"/>
              </a:ext>
            </a:extLst>
          </p:cNvPr>
          <p:cNvPicPr>
            <a:picLocks noChangeAspect="1"/>
          </p:cNvPicPr>
          <p:nvPr/>
        </p:nvPicPr>
        <p:blipFill rotWithShape="1">
          <a:blip r:embed="rId2">
            <a:extLst>
              <a:ext uri="{28A0092B-C50C-407E-A947-70E740481C1C}">
                <a14:useLocalDpi xmlns:a14="http://schemas.microsoft.com/office/drawing/2010/main" val="0"/>
              </a:ext>
            </a:extLst>
          </a:blip>
          <a:srcRect t="42759" b="9690"/>
          <a:stretch/>
        </p:blipFill>
        <p:spPr>
          <a:xfrm>
            <a:off x="-491609" y="0"/>
            <a:ext cx="12683609" cy="7538879"/>
          </a:xfrm>
          <a:prstGeom prst="rect">
            <a:avLst/>
          </a:prstGeom>
        </p:spPr>
      </p:pic>
      <p:sp>
        <p:nvSpPr>
          <p:cNvPr id="5" name="AutoShape 4">
            <a:extLst>
              <a:ext uri="{FF2B5EF4-FFF2-40B4-BE49-F238E27FC236}">
                <a16:creationId xmlns:a16="http://schemas.microsoft.com/office/drawing/2014/main" id="{46AFB762-97A5-0F0E-C01D-795664831806}"/>
              </a:ext>
            </a:extLst>
          </p:cNvPr>
          <p:cNvSpPr>
            <a:spLocks noChangeAspect="1" noChangeArrowheads="1"/>
          </p:cNvSpPr>
          <p:nvPr/>
        </p:nvSpPr>
        <p:spPr bwMode="auto">
          <a:xfrm>
            <a:off x="7021211" y="-604934"/>
            <a:ext cx="4321476" cy="43214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a:extLst>
              <a:ext uri="{FF2B5EF4-FFF2-40B4-BE49-F238E27FC236}">
                <a16:creationId xmlns:a16="http://schemas.microsoft.com/office/drawing/2014/main" id="{BC993DB0-8EAF-B79D-0F0C-56B20139E5A1}"/>
              </a:ext>
            </a:extLst>
          </p:cNvPr>
          <p:cNvSpPr txBox="1"/>
          <p:nvPr/>
        </p:nvSpPr>
        <p:spPr>
          <a:xfrm>
            <a:off x="7021211" y="486076"/>
            <a:ext cx="4697154" cy="3835400"/>
          </a:xfrm>
          <a:prstGeom prst="rect">
            <a:avLst/>
          </a:prstGeom>
          <a:solidFill>
            <a:schemeClr val="accent1">
              <a:lumMod val="60000"/>
              <a:lumOff val="40000"/>
            </a:schemeClr>
          </a:solidFill>
        </p:spPr>
        <p:txBody>
          <a:bodyPr wrap="square" rtlCol="0">
            <a:noAutofit/>
          </a:bodyPr>
          <a:lstStyle/>
          <a:p>
            <a:r>
              <a:rPr lang="en-US" sz="1800" b="1" kern="0" dirty="0">
                <a:solidFill>
                  <a:srgbClr val="3B3838"/>
                </a:solidFill>
                <a:effectLst/>
                <a:latin typeface="Arial" panose="020B0604020202020204" pitchFamily="34" charset="0"/>
                <a:ea typeface="Times New Roman" panose="02020603050405020304" pitchFamily="18" charset="0"/>
                <a:cs typeface="Times New Roman" panose="02020603050405020304" pitchFamily="18" charset="0"/>
              </a:rPr>
              <a:t>Challenges</a:t>
            </a:r>
          </a:p>
          <a:p>
            <a:endParaRPr lang="en-US" b="1" kern="0" dirty="0">
              <a:solidFill>
                <a:srgbClr val="3B3838"/>
              </a:solidFill>
              <a:latin typeface="Arial" panose="020B060402020202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kern="0" dirty="0">
                <a:solidFill>
                  <a:srgbClr val="3B3838"/>
                </a:solidFill>
                <a:latin typeface="Arial" panose="020B0604020202020204" pitchFamily="34" charset="0"/>
                <a:ea typeface="Times New Roman" panose="02020603050405020304" pitchFamily="18" charset="0"/>
                <a:cs typeface="Times New Roman" panose="02020603050405020304" pitchFamily="18" charset="0"/>
              </a:rPr>
              <a:t>Willing landowners – public, private, or nonprofit.</a:t>
            </a:r>
          </a:p>
          <a:p>
            <a:pPr marL="285750" indent="-285750">
              <a:buFont typeface="Arial" panose="020B0604020202020204" pitchFamily="34" charset="0"/>
              <a:buChar char="•"/>
            </a:pPr>
            <a:endParaRPr lang="en-US" sz="1800" kern="0" dirty="0">
              <a:solidFill>
                <a:srgbClr val="3B3838"/>
              </a:solidFill>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kern="0" dirty="0">
                <a:solidFill>
                  <a:srgbClr val="3B3838"/>
                </a:solidFill>
                <a:latin typeface="Arial" panose="020B0604020202020204" pitchFamily="34" charset="0"/>
                <a:ea typeface="Times New Roman" panose="02020603050405020304" pitchFamily="18" charset="0"/>
                <a:cs typeface="Times New Roman" panose="02020603050405020304" pitchFamily="18" charset="0"/>
              </a:rPr>
              <a:t>Planning capacity for environmental review, public input, etc.</a:t>
            </a:r>
          </a:p>
          <a:p>
            <a:pPr marL="285750" indent="-285750">
              <a:buFont typeface="Arial" panose="020B0604020202020204" pitchFamily="34" charset="0"/>
              <a:buChar char="•"/>
            </a:pPr>
            <a:endParaRPr lang="en-US" sz="1800" kern="0" dirty="0">
              <a:solidFill>
                <a:srgbClr val="3B3838"/>
              </a:solidFill>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kern="0" dirty="0">
                <a:solidFill>
                  <a:srgbClr val="3B3838"/>
                </a:solidFill>
                <a:latin typeface="Arial" panose="020B0604020202020204" pitchFamily="34" charset="0"/>
                <a:ea typeface="Times New Roman" panose="02020603050405020304" pitchFamily="18" charset="0"/>
                <a:cs typeface="Times New Roman" panose="02020603050405020304" pitchFamily="18" charset="0"/>
              </a:rPr>
              <a:t>Funding – often more accessible and higher traffic trails require more intricate and expensive construction.</a:t>
            </a:r>
          </a:p>
          <a:p>
            <a:pPr marL="285750" indent="-285750">
              <a:buFont typeface="Arial" panose="020B0604020202020204" pitchFamily="34" charset="0"/>
              <a:buChar char="•"/>
            </a:pPr>
            <a:endParaRPr lang="en-US" sz="1800" kern="0" dirty="0">
              <a:solidFill>
                <a:srgbClr val="3B3838"/>
              </a:solidFill>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kern="0" dirty="0">
                <a:solidFill>
                  <a:srgbClr val="3B3838"/>
                </a:solidFill>
                <a:latin typeface="Arial" panose="020B0604020202020204" pitchFamily="34" charset="0"/>
                <a:ea typeface="Times New Roman" panose="02020603050405020304" pitchFamily="18" charset="0"/>
                <a:cs typeface="Times New Roman" panose="02020603050405020304" pitchFamily="18" charset="0"/>
              </a:rPr>
              <a:t>Trail work is mostly done by volunteers.</a:t>
            </a:r>
            <a:endParaRPr lang="en-US" sz="1800" kern="0" dirty="0">
              <a:solidFill>
                <a:srgbClr val="3B3838"/>
              </a:solidFill>
              <a:effectLst/>
              <a:latin typeface="Arial" panose="020B0604020202020204" pitchFamily="34" charset="0"/>
              <a:ea typeface="Times New Roman" panose="02020603050405020304" pitchFamily="18" charset="0"/>
              <a:cs typeface="Times New Roman" panose="02020603050405020304" pitchFamily="18" charset="0"/>
            </a:endParaRPr>
          </a:p>
          <a:p>
            <a:endParaRPr lang="en-US" b="1" kern="0" dirty="0">
              <a:solidFill>
                <a:srgbClr val="3B3838"/>
              </a:solidFill>
              <a:latin typeface="Arial" panose="020B060402020202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1800" b="1" kern="0" dirty="0">
              <a:solidFill>
                <a:srgbClr val="3B3838"/>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6" name="AutoShape 4">
            <a:extLst>
              <a:ext uri="{FF2B5EF4-FFF2-40B4-BE49-F238E27FC236}">
                <a16:creationId xmlns:a16="http://schemas.microsoft.com/office/drawing/2014/main" id="{E73DC711-C0FA-38FD-45BE-F7FBE9130C6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a:extLst>
              <a:ext uri="{FF2B5EF4-FFF2-40B4-BE49-F238E27FC236}">
                <a16:creationId xmlns:a16="http://schemas.microsoft.com/office/drawing/2014/main" id="{F7925931-AF8B-44FF-BDEE-3917A336F278}"/>
              </a:ext>
            </a:extLst>
          </p:cNvPr>
          <p:cNvSpPr txBox="1"/>
          <p:nvPr/>
        </p:nvSpPr>
        <p:spPr>
          <a:xfrm>
            <a:off x="91736" y="7538879"/>
            <a:ext cx="6156664" cy="246221"/>
          </a:xfrm>
          <a:prstGeom prst="rect">
            <a:avLst/>
          </a:prstGeom>
          <a:noFill/>
        </p:spPr>
        <p:txBody>
          <a:bodyPr wrap="square">
            <a:spAutoFit/>
          </a:bodyPr>
          <a:lstStyle/>
          <a:p>
            <a:r>
              <a:rPr lang="en-US" sz="1000" i="1"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Photo Credits: Willits Area Cyclists</a:t>
            </a:r>
            <a:endParaRPr lang="en-US" sz="1000" dirty="0"/>
          </a:p>
        </p:txBody>
      </p:sp>
      <p:sp>
        <p:nvSpPr>
          <p:cNvPr id="3" name="AutoShape 2">
            <a:extLst>
              <a:ext uri="{FF2B5EF4-FFF2-40B4-BE49-F238E27FC236}">
                <a16:creationId xmlns:a16="http://schemas.microsoft.com/office/drawing/2014/main" id="{44B8D936-EA8E-6DBA-0134-7FE71633D57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descr="A picture containing outdoor, ground, tree, grass&#10;&#10;Description automatically generated">
            <a:extLst>
              <a:ext uri="{FF2B5EF4-FFF2-40B4-BE49-F238E27FC236}">
                <a16:creationId xmlns:a16="http://schemas.microsoft.com/office/drawing/2014/main" id="{084FA5E9-AAA0-2F60-2F0B-4F641CBF77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635" y="459107"/>
            <a:ext cx="4454839" cy="5939785"/>
          </a:xfrm>
          <a:prstGeom prst="rect">
            <a:avLst/>
          </a:prstGeom>
          <a:effectLst>
            <a:outerShdw blurRad="495300" dist="50800" dir="5400000" algn="ctr" rotWithShape="0">
              <a:schemeClr val="bg1">
                <a:alpha val="92000"/>
              </a:schemeClr>
            </a:outerShdw>
          </a:effectLst>
        </p:spPr>
      </p:pic>
    </p:spTree>
    <p:extLst>
      <p:ext uri="{BB962C8B-B14F-4D97-AF65-F5344CB8AC3E}">
        <p14:creationId xmlns:p14="http://schemas.microsoft.com/office/powerpoint/2010/main" val="211871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AE12B7DD-C140-9ECF-DE9D-C9F839F401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745" b="2083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picture containing nature, plant&#10;&#10;Description automatically generated">
            <a:extLst>
              <a:ext uri="{FF2B5EF4-FFF2-40B4-BE49-F238E27FC236}">
                <a16:creationId xmlns:a16="http://schemas.microsoft.com/office/drawing/2014/main" id="{C828BD25-0FF9-978C-AD93-7385FA53C77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6000"/>
                    </a14:imgEffect>
                  </a14:imgLayer>
                </a14:imgProps>
              </a:ext>
              <a:ext uri="{28A0092B-C50C-407E-A947-70E740481C1C}">
                <a14:useLocalDpi xmlns:a14="http://schemas.microsoft.com/office/drawing/2010/main" val="0"/>
              </a:ext>
            </a:extLst>
          </a:blip>
          <a:stretch>
            <a:fillRect/>
          </a:stretch>
        </p:blipFill>
        <p:spPr>
          <a:xfrm rot="5400000">
            <a:off x="-409575" y="892175"/>
            <a:ext cx="6019800" cy="4514850"/>
          </a:xfrm>
          <a:prstGeom prst="rect">
            <a:avLst/>
          </a:prstGeom>
          <a:ln w="25400">
            <a:solidFill>
              <a:schemeClr val="accent6">
                <a:lumMod val="60000"/>
                <a:lumOff val="40000"/>
              </a:schemeClr>
            </a:solidFill>
          </a:ln>
          <a:effectLst>
            <a:outerShdw blurRad="50800" dist="50800" dir="5400000" algn="ctr" rotWithShape="0">
              <a:srgbClr val="000000">
                <a:alpha val="67000"/>
              </a:srgbClr>
            </a:outerShdw>
            <a:softEdge rad="177800"/>
          </a:effectLst>
        </p:spPr>
      </p:pic>
      <p:sp>
        <p:nvSpPr>
          <p:cNvPr id="3" name="TextBox 2">
            <a:extLst>
              <a:ext uri="{FF2B5EF4-FFF2-40B4-BE49-F238E27FC236}">
                <a16:creationId xmlns:a16="http://schemas.microsoft.com/office/drawing/2014/main" id="{1E23A75C-1377-CB96-2D13-003EA4C4C008}"/>
              </a:ext>
            </a:extLst>
          </p:cNvPr>
          <p:cNvSpPr txBox="1"/>
          <p:nvPr/>
        </p:nvSpPr>
        <p:spPr>
          <a:xfrm>
            <a:off x="5604132" y="271366"/>
            <a:ext cx="6244967" cy="2357534"/>
          </a:xfrm>
          <a:prstGeom prst="rect">
            <a:avLst/>
          </a:prstGeom>
          <a:solidFill>
            <a:schemeClr val="accent1">
              <a:lumMod val="60000"/>
              <a:lumOff val="40000"/>
            </a:schemeClr>
          </a:solidFill>
        </p:spPr>
        <p:txBody>
          <a:bodyPr wrap="square" rtlCol="0">
            <a:noAutofit/>
          </a:bodyPr>
          <a:lstStyle/>
          <a:p>
            <a:r>
              <a:rPr lang="en-US" sz="1800" b="1" kern="0" dirty="0">
                <a:solidFill>
                  <a:srgbClr val="3B3838"/>
                </a:solidFill>
                <a:effectLst/>
                <a:latin typeface="Arial" panose="020B0604020202020204" pitchFamily="34" charset="0"/>
                <a:ea typeface="Times New Roman" panose="02020603050405020304" pitchFamily="18" charset="0"/>
                <a:cs typeface="Times New Roman" panose="02020603050405020304" pitchFamily="18" charset="0"/>
              </a:rPr>
              <a:t>Current Project: Brooktrails Beginner Hill</a:t>
            </a:r>
          </a:p>
          <a:p>
            <a:endParaRPr lang="en-US" sz="1800" kern="0" dirty="0">
              <a:solidFill>
                <a:srgbClr val="3B3838"/>
              </a:solidFill>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kern="0" dirty="0">
                <a:solidFill>
                  <a:srgbClr val="3B3838"/>
                </a:solidFill>
                <a:latin typeface="Arial" panose="020B0604020202020204" pitchFamily="34" charset="0"/>
                <a:ea typeface="Times New Roman" panose="02020603050405020304" pitchFamily="18" charset="0"/>
                <a:cs typeface="Times New Roman" panose="02020603050405020304" pitchFamily="18" charset="0"/>
              </a:rPr>
              <a:t>Ground broken on lower loop (~1 mile) built buy professional operator and volunteers</a:t>
            </a:r>
          </a:p>
          <a:p>
            <a:pPr marL="285750" indent="-285750">
              <a:buFont typeface="Arial" panose="020B0604020202020204" pitchFamily="34" charset="0"/>
              <a:buChar char="•"/>
            </a:pPr>
            <a:r>
              <a:rPr lang="en-US" kern="0" dirty="0">
                <a:solidFill>
                  <a:srgbClr val="3B3838"/>
                </a:solidFill>
                <a:latin typeface="Arial" panose="020B0604020202020204" pitchFamily="34" charset="0"/>
                <a:ea typeface="Times New Roman" panose="02020603050405020304" pitchFamily="18" charset="0"/>
                <a:cs typeface="Times New Roman" panose="02020603050405020304" pitchFamily="18" charset="0"/>
              </a:rPr>
              <a:t>Projected $50,000 cost, with over 80% remaining. Building sections as funding allows.</a:t>
            </a:r>
          </a:p>
          <a:p>
            <a:pPr marL="285750" indent="-285750">
              <a:buFont typeface="Arial" panose="020B0604020202020204" pitchFamily="34" charset="0"/>
              <a:buChar char="•"/>
            </a:pPr>
            <a:r>
              <a:rPr lang="en-US" kern="0" dirty="0">
                <a:solidFill>
                  <a:srgbClr val="3B3838"/>
                </a:solidFill>
                <a:latin typeface="Arial" panose="020B0604020202020204" pitchFamily="34" charset="0"/>
                <a:ea typeface="Times New Roman" panose="02020603050405020304" pitchFamily="18" charset="0"/>
                <a:cs typeface="Times New Roman" panose="02020603050405020304" pitchFamily="18" charset="0"/>
              </a:rPr>
              <a:t>Will be the most accessible part of the </a:t>
            </a:r>
            <a:r>
              <a:rPr lang="en-US" kern="0" dirty="0" err="1">
                <a:solidFill>
                  <a:srgbClr val="3B3838"/>
                </a:solidFill>
                <a:latin typeface="Arial" panose="020B0604020202020204" pitchFamily="34" charset="0"/>
                <a:ea typeface="Times New Roman" panose="02020603050405020304" pitchFamily="18" charset="0"/>
                <a:cs typeface="Times New Roman" panose="02020603050405020304" pitchFamily="18" charset="0"/>
              </a:rPr>
              <a:t>brooktrails</a:t>
            </a:r>
            <a:r>
              <a:rPr lang="en-US" kern="0" dirty="0">
                <a:solidFill>
                  <a:srgbClr val="3B3838"/>
                </a:solidFill>
                <a:latin typeface="Arial" panose="020B0604020202020204" pitchFamily="34" charset="0"/>
                <a:ea typeface="Times New Roman" panose="02020603050405020304" pitchFamily="18" charset="0"/>
                <a:cs typeface="Times New Roman" panose="02020603050405020304" pitchFamily="18" charset="0"/>
              </a:rPr>
              <a:t> network for hikers and beginner cyclists.</a:t>
            </a:r>
          </a:p>
          <a:p>
            <a:pPr marL="285750" indent="-285750">
              <a:buFont typeface="Arial" panose="020B0604020202020204" pitchFamily="34" charset="0"/>
              <a:buChar char="•"/>
            </a:pPr>
            <a:endParaRPr lang="en-US" sz="1800" b="1" kern="0" dirty="0">
              <a:solidFill>
                <a:srgbClr val="3B3838"/>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6442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ree, outdoor&#10;&#10;Description automatically generated">
            <a:extLst>
              <a:ext uri="{FF2B5EF4-FFF2-40B4-BE49-F238E27FC236}">
                <a16:creationId xmlns:a16="http://schemas.microsoft.com/office/drawing/2014/main" id="{CB548AB7-DA0F-54A5-B682-5BB03ABBED6B}"/>
              </a:ext>
            </a:extLst>
          </p:cNvPr>
          <p:cNvPicPr>
            <a:picLocks noChangeAspect="1"/>
          </p:cNvPicPr>
          <p:nvPr/>
        </p:nvPicPr>
        <p:blipFill rotWithShape="1">
          <a:blip r:embed="rId2">
            <a:extLst>
              <a:ext uri="{28A0092B-C50C-407E-A947-70E740481C1C}">
                <a14:useLocalDpi xmlns:a14="http://schemas.microsoft.com/office/drawing/2010/main" val="0"/>
              </a:ext>
            </a:extLst>
          </a:blip>
          <a:srcRect l="14835" r="42985"/>
          <a:stretch/>
        </p:blipFill>
        <p:spPr>
          <a:xfrm rot="5400000">
            <a:off x="2667641" y="-2666359"/>
            <a:ext cx="6856718" cy="12192000"/>
          </a:xfrm>
          <a:prstGeom prst="rect">
            <a:avLst/>
          </a:prstGeom>
        </p:spPr>
      </p:pic>
      <p:sp>
        <p:nvSpPr>
          <p:cNvPr id="6" name="TextBox 5">
            <a:extLst>
              <a:ext uri="{FF2B5EF4-FFF2-40B4-BE49-F238E27FC236}">
                <a16:creationId xmlns:a16="http://schemas.microsoft.com/office/drawing/2014/main" id="{780778AB-A6EF-5D27-1BE9-6927480DE303}"/>
              </a:ext>
            </a:extLst>
          </p:cNvPr>
          <p:cNvSpPr txBox="1"/>
          <p:nvPr/>
        </p:nvSpPr>
        <p:spPr>
          <a:xfrm>
            <a:off x="246580" y="271366"/>
            <a:ext cx="11602519" cy="458831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noAutofit/>
          </a:bodyPr>
          <a:lstStyle/>
          <a:p>
            <a:r>
              <a:rPr lang="en-US" b="1"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Resources/Citations:</a:t>
            </a:r>
            <a:endParaRPr lang="en-US" sz="1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Willits Area Cyclists: </a:t>
            </a:r>
            <a:r>
              <a:rPr lang="en-US"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https://wactrails.wixsite.com/ride</a:t>
            </a:r>
            <a:endParaRPr lang="en-US"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Headwaters Economics: Adapting To The New Economy: The Impacts of Mountain Bike Tourism in Oakridge, Oregon (</a:t>
            </a:r>
            <a:r>
              <a:rPr lang="en-US" sz="1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https://headwaterseconomics.org/wp-content/uploads/Trail_Study_104-OR-Mtn-Bike-Tourism-Oakridge.pdf</a:t>
            </a:r>
            <a:r>
              <a:rPr lang="en-US" sz="1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University of Montana Institute for Tourism and Recreation: Trail Usage and Value - A Helena Case study (</a:t>
            </a:r>
            <a:r>
              <a:rPr lang="en-US"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https://pricklypearlt.org/wp-content/uploads/2018/02/Trail-Usage-and-Value-Helena-case-study_FINAL-DRAFT-2-3.pdf</a:t>
            </a:r>
            <a:r>
              <a:rPr lang="en-US"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sz="1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UC Davis Health: </a:t>
            </a:r>
            <a:r>
              <a:rPr lang="en-US" sz="1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https://health.ucdavis.edu/blog/cultivating-health/3-ways-getting-outside-into-nature-helps-improve-your-health/2023/05</a:t>
            </a:r>
            <a:endParaRPr lang="en-US" sz="1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kern="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DeVille</a:t>
            </a:r>
            <a:r>
              <a:rPr lang="en-US"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et al, Time Spent in Nature Is Associated with Increased Pro-Environmental Attitudes and Behaviors: </a:t>
            </a:r>
            <a:r>
              <a:rPr lang="en-US"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https://www.ncbi.nlm.nih.gov/pmc/articles/PMC8305895/</a:t>
            </a:r>
            <a:endParaRPr lang="en-US"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The wellness benefits of the great outdoors – USDA Forest Service: </a:t>
            </a:r>
            <a:r>
              <a:rPr lang="en-US" sz="1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https://www.fs.usda.gov/features/wellness-benefits-great-outdoors</a:t>
            </a:r>
            <a:endParaRPr lang="en-US" sz="1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Rails to Trails Conservancy: </a:t>
            </a:r>
            <a:r>
              <a:rPr lang="en-US" sz="1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https://www.railstotrails.org/</a:t>
            </a:r>
            <a:endParaRPr lang="en-US" sz="1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The California Mountain Biking Coalition: </a:t>
            </a:r>
            <a:r>
              <a:rPr lang="en-US"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val="tx"/>
                    </a:ext>
                  </a:extLst>
                </a:hlinkClick>
              </a:rPr>
              <a:t>https://camtb.org/</a:t>
            </a:r>
            <a:endParaRPr lang="en-US"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1800" kern="0" dirty="0">
              <a:solidFill>
                <a:srgbClr val="3B3838"/>
              </a:solidFill>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1800" kern="0" dirty="0">
              <a:solidFill>
                <a:srgbClr val="3B3838"/>
              </a:solidFill>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1800" kern="0" dirty="0">
              <a:solidFill>
                <a:srgbClr val="3B3838"/>
              </a:solidFill>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1800" kern="0" dirty="0">
              <a:solidFill>
                <a:srgbClr val="3B3838"/>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26104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413</TotalTime>
  <Words>1021</Words>
  <Application>Microsoft Office PowerPoint</Application>
  <PresentationFormat>Widescreen</PresentationFormat>
  <Paragraphs>85</Paragraphs>
  <Slides>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Calibri Light</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 Apostol</dc:creator>
  <cp:lastModifiedBy>Helen Simms</cp:lastModifiedBy>
  <cp:revision>1</cp:revision>
  <dcterms:created xsi:type="dcterms:W3CDTF">2024-04-24T21:04:32Z</dcterms:created>
  <dcterms:modified xsi:type="dcterms:W3CDTF">2024-04-26T20:29:24Z</dcterms:modified>
</cp:coreProperties>
</file>