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7" r:id="rId4"/>
    <p:sldId id="258" r:id="rId5"/>
    <p:sldId id="259" r:id="rId6"/>
    <p:sldId id="261" r:id="rId7"/>
    <p:sldId id="262" r:id="rId8"/>
    <p:sldId id="263" r:id="rId9"/>
    <p:sldId id="264" r:id="rId10"/>
    <p:sldId id="266" r:id="rId11"/>
    <p:sldId id="267" r:id="rId12"/>
    <p:sldId id="268" r:id="rId13"/>
    <p:sldId id="265" r:id="rId14"/>
    <p:sldId id="277" r:id="rId15"/>
    <p:sldId id="269" r:id="rId16"/>
    <p:sldId id="271" r:id="rId17"/>
    <p:sldId id="272" r:id="rId18"/>
    <p:sldId id="273" r:id="rId19"/>
    <p:sldId id="275" r:id="rId20"/>
    <p:sldId id="276" r:id="rId21"/>
    <p:sldId id="270" r:id="rId22"/>
    <p:sldId id="27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94"/>
    <p:restoredTop sz="94571"/>
  </p:normalViewPr>
  <p:slideViewPr>
    <p:cSldViewPr snapToGrid="0" snapToObjects="1">
      <p:cViewPr varScale="1">
        <p:scale>
          <a:sx n="115" d="100"/>
          <a:sy n="115" d="100"/>
        </p:scale>
        <p:origin x="720" y="192"/>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E115DB9-59AD-EC4E-AEF0-8BD5CB6955CF}" type="datetimeFigureOut">
              <a:rPr lang="en-US" smtClean="0"/>
              <a:t>9/9/24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EF3BDB-40AB-2541-9AE8-F53EEA2111E5}" type="slidenum">
              <a:rPr lang="en-US" smtClean="0"/>
              <a:t>‹#›</a:t>
            </a:fld>
            <a:endParaRPr lang="en-US"/>
          </a:p>
        </p:txBody>
      </p:sp>
    </p:spTree>
    <p:extLst>
      <p:ext uri="{BB962C8B-B14F-4D97-AF65-F5344CB8AC3E}">
        <p14:creationId xmlns:p14="http://schemas.microsoft.com/office/powerpoint/2010/main" val="1544056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115DB9-59AD-EC4E-AEF0-8BD5CB6955CF}" type="datetimeFigureOut">
              <a:rPr lang="en-US" smtClean="0"/>
              <a:t>9/9/24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EF3BDB-40AB-2541-9AE8-F53EEA2111E5}" type="slidenum">
              <a:rPr lang="en-US" smtClean="0"/>
              <a:t>‹#›</a:t>
            </a:fld>
            <a:endParaRPr lang="en-US"/>
          </a:p>
        </p:txBody>
      </p:sp>
    </p:spTree>
    <p:extLst>
      <p:ext uri="{BB962C8B-B14F-4D97-AF65-F5344CB8AC3E}">
        <p14:creationId xmlns:p14="http://schemas.microsoft.com/office/powerpoint/2010/main" val="1062246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115DB9-59AD-EC4E-AEF0-8BD5CB6955CF}" type="datetimeFigureOut">
              <a:rPr lang="en-US" smtClean="0"/>
              <a:t>9/9/24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EF3BDB-40AB-2541-9AE8-F53EEA2111E5}" type="slidenum">
              <a:rPr lang="en-US" smtClean="0"/>
              <a:t>‹#›</a:t>
            </a:fld>
            <a:endParaRPr lang="en-US"/>
          </a:p>
        </p:txBody>
      </p:sp>
    </p:spTree>
    <p:extLst>
      <p:ext uri="{BB962C8B-B14F-4D97-AF65-F5344CB8AC3E}">
        <p14:creationId xmlns:p14="http://schemas.microsoft.com/office/powerpoint/2010/main" val="1147670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115DB9-59AD-EC4E-AEF0-8BD5CB6955CF}" type="datetimeFigureOut">
              <a:rPr lang="en-US" smtClean="0"/>
              <a:t>9/9/24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EF3BDB-40AB-2541-9AE8-F53EEA2111E5}" type="slidenum">
              <a:rPr lang="en-US" smtClean="0"/>
              <a:t>‹#›</a:t>
            </a:fld>
            <a:endParaRPr lang="en-US"/>
          </a:p>
        </p:txBody>
      </p:sp>
    </p:spTree>
    <p:extLst>
      <p:ext uri="{BB962C8B-B14F-4D97-AF65-F5344CB8AC3E}">
        <p14:creationId xmlns:p14="http://schemas.microsoft.com/office/powerpoint/2010/main" val="763389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115DB9-59AD-EC4E-AEF0-8BD5CB6955CF}" type="datetimeFigureOut">
              <a:rPr lang="en-US" smtClean="0"/>
              <a:t>9/9/24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EF3BDB-40AB-2541-9AE8-F53EEA2111E5}" type="slidenum">
              <a:rPr lang="en-US" smtClean="0"/>
              <a:t>‹#›</a:t>
            </a:fld>
            <a:endParaRPr lang="en-US"/>
          </a:p>
        </p:txBody>
      </p:sp>
    </p:spTree>
    <p:extLst>
      <p:ext uri="{BB962C8B-B14F-4D97-AF65-F5344CB8AC3E}">
        <p14:creationId xmlns:p14="http://schemas.microsoft.com/office/powerpoint/2010/main" val="1228355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E115DB9-59AD-EC4E-AEF0-8BD5CB6955CF}" type="datetimeFigureOut">
              <a:rPr lang="en-US" smtClean="0"/>
              <a:t>9/9/24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EF3BDB-40AB-2541-9AE8-F53EEA2111E5}" type="slidenum">
              <a:rPr lang="en-US" smtClean="0"/>
              <a:t>‹#›</a:t>
            </a:fld>
            <a:endParaRPr lang="en-US"/>
          </a:p>
        </p:txBody>
      </p:sp>
    </p:spTree>
    <p:extLst>
      <p:ext uri="{BB962C8B-B14F-4D97-AF65-F5344CB8AC3E}">
        <p14:creationId xmlns:p14="http://schemas.microsoft.com/office/powerpoint/2010/main" val="1212169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E115DB9-59AD-EC4E-AEF0-8BD5CB6955CF}" type="datetimeFigureOut">
              <a:rPr lang="en-US" smtClean="0"/>
              <a:t>9/9/24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EF3BDB-40AB-2541-9AE8-F53EEA2111E5}" type="slidenum">
              <a:rPr lang="en-US" smtClean="0"/>
              <a:t>‹#›</a:t>
            </a:fld>
            <a:endParaRPr lang="en-US"/>
          </a:p>
        </p:txBody>
      </p:sp>
    </p:spTree>
    <p:extLst>
      <p:ext uri="{BB962C8B-B14F-4D97-AF65-F5344CB8AC3E}">
        <p14:creationId xmlns:p14="http://schemas.microsoft.com/office/powerpoint/2010/main" val="1907062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115DB9-59AD-EC4E-AEF0-8BD5CB6955CF}" type="datetimeFigureOut">
              <a:rPr lang="en-US" smtClean="0"/>
              <a:t>9/9/24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EF3BDB-40AB-2541-9AE8-F53EEA2111E5}" type="slidenum">
              <a:rPr lang="en-US" smtClean="0"/>
              <a:t>‹#›</a:t>
            </a:fld>
            <a:endParaRPr lang="en-US"/>
          </a:p>
        </p:txBody>
      </p:sp>
    </p:spTree>
    <p:extLst>
      <p:ext uri="{BB962C8B-B14F-4D97-AF65-F5344CB8AC3E}">
        <p14:creationId xmlns:p14="http://schemas.microsoft.com/office/powerpoint/2010/main" val="804106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115DB9-59AD-EC4E-AEF0-8BD5CB6955CF}" type="datetimeFigureOut">
              <a:rPr lang="en-US" smtClean="0"/>
              <a:t>9/9/24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EF3BDB-40AB-2541-9AE8-F53EEA2111E5}" type="slidenum">
              <a:rPr lang="en-US" smtClean="0"/>
              <a:t>‹#›</a:t>
            </a:fld>
            <a:endParaRPr lang="en-US"/>
          </a:p>
        </p:txBody>
      </p:sp>
    </p:spTree>
    <p:extLst>
      <p:ext uri="{BB962C8B-B14F-4D97-AF65-F5344CB8AC3E}">
        <p14:creationId xmlns:p14="http://schemas.microsoft.com/office/powerpoint/2010/main" val="508968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115DB9-59AD-EC4E-AEF0-8BD5CB6955CF}" type="datetimeFigureOut">
              <a:rPr lang="en-US" smtClean="0"/>
              <a:t>9/9/24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EF3BDB-40AB-2541-9AE8-F53EEA2111E5}" type="slidenum">
              <a:rPr lang="en-US" smtClean="0"/>
              <a:t>‹#›</a:t>
            </a:fld>
            <a:endParaRPr lang="en-US"/>
          </a:p>
        </p:txBody>
      </p:sp>
    </p:spTree>
    <p:extLst>
      <p:ext uri="{BB962C8B-B14F-4D97-AF65-F5344CB8AC3E}">
        <p14:creationId xmlns:p14="http://schemas.microsoft.com/office/powerpoint/2010/main" val="805658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115DB9-59AD-EC4E-AEF0-8BD5CB6955CF}" type="datetimeFigureOut">
              <a:rPr lang="en-US" smtClean="0"/>
              <a:t>9/9/24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EF3BDB-40AB-2541-9AE8-F53EEA2111E5}" type="slidenum">
              <a:rPr lang="en-US" smtClean="0"/>
              <a:t>‹#›</a:t>
            </a:fld>
            <a:endParaRPr lang="en-US"/>
          </a:p>
        </p:txBody>
      </p:sp>
    </p:spTree>
    <p:extLst>
      <p:ext uri="{BB962C8B-B14F-4D97-AF65-F5344CB8AC3E}">
        <p14:creationId xmlns:p14="http://schemas.microsoft.com/office/powerpoint/2010/main" val="82420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0C0">
            <a:alpha val="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15DB9-59AD-EC4E-AEF0-8BD5CB6955CF}" type="datetimeFigureOut">
              <a:rPr lang="en-US" smtClean="0"/>
              <a:t>9/9/24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EF3BDB-40AB-2541-9AE8-F53EEA2111E5}" type="slidenum">
              <a:rPr lang="en-US" smtClean="0"/>
              <a:t>‹#›</a:t>
            </a:fld>
            <a:endParaRPr lang="en-US"/>
          </a:p>
        </p:txBody>
      </p:sp>
    </p:spTree>
    <p:extLst>
      <p:ext uri="{BB962C8B-B14F-4D97-AF65-F5344CB8AC3E}">
        <p14:creationId xmlns:p14="http://schemas.microsoft.com/office/powerpoint/2010/main" val="986117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n.wikipedia.org/wiki/Rotary_Youth_Leadership_Award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n.wikipedia.org/wiki/Eradication_of_poli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8221" y="3035336"/>
            <a:ext cx="9144000" cy="826753"/>
          </a:xfrm>
        </p:spPr>
        <p:txBody>
          <a:bodyPr>
            <a:normAutofit/>
          </a:bodyPr>
          <a:lstStyle/>
          <a:p>
            <a:r>
              <a:rPr lang="en-US" sz="4800" dirty="0">
                <a:latin typeface="Arial" charset="0"/>
                <a:ea typeface="Arial" charset="0"/>
                <a:cs typeface="Arial" charset="0"/>
              </a:rPr>
              <a:t>Rotary Club of Klamath County</a:t>
            </a:r>
          </a:p>
        </p:txBody>
      </p:sp>
      <p:sp>
        <p:nvSpPr>
          <p:cNvPr id="3" name="Subtitle 2"/>
          <p:cNvSpPr>
            <a:spLocks noGrp="1"/>
          </p:cNvSpPr>
          <p:nvPr>
            <p:ph type="subTitle" idx="1"/>
          </p:nvPr>
        </p:nvSpPr>
        <p:spPr>
          <a:xfrm>
            <a:off x="1524000" y="4391526"/>
            <a:ext cx="9144000" cy="1908425"/>
          </a:xfrm>
        </p:spPr>
        <p:txBody>
          <a:bodyPr>
            <a:noAutofit/>
          </a:bodyPr>
          <a:lstStyle/>
          <a:p>
            <a:r>
              <a:rPr lang="en-US" sz="3600" dirty="0">
                <a:latin typeface="Arial" charset="0"/>
                <a:ea typeface="Arial" charset="0"/>
                <a:cs typeface="Arial" charset="0"/>
              </a:rPr>
              <a:t>WELCOME </a:t>
            </a:r>
          </a:p>
          <a:p>
            <a:endParaRPr lang="en-US" sz="3600" dirty="0">
              <a:latin typeface="Arial" charset="0"/>
              <a:ea typeface="Arial" charset="0"/>
              <a:cs typeface="Arial" charset="0"/>
            </a:endParaRPr>
          </a:p>
          <a:p>
            <a:r>
              <a:rPr lang="en-US" sz="3600">
                <a:latin typeface="Arial" charset="0"/>
                <a:ea typeface="Arial" charset="0"/>
                <a:cs typeface="Arial" charset="0"/>
              </a:rPr>
              <a:t>ORIENTATION</a:t>
            </a:r>
            <a:endParaRPr lang="en-US" sz="3600" dirty="0">
              <a:latin typeface="Arial" charset="0"/>
              <a:ea typeface="Arial" charset="0"/>
              <a:cs typeface="Arial"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4695" y="84337"/>
            <a:ext cx="3403265" cy="2827328"/>
          </a:xfrm>
          <a:prstGeom prst="rect">
            <a:avLst/>
          </a:prstGeom>
        </p:spPr>
      </p:pic>
    </p:spTree>
    <p:extLst>
      <p:ext uri="{BB962C8B-B14F-4D97-AF65-F5344CB8AC3E}">
        <p14:creationId xmlns:p14="http://schemas.microsoft.com/office/powerpoint/2010/main" val="200782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charset="0"/>
                <a:ea typeface="Arial" charset="0"/>
                <a:cs typeface="Arial" charset="0"/>
              </a:rPr>
              <a:t>RI Causes / Projects</a:t>
            </a:r>
            <a:endParaRPr lang="en-US" dirty="0"/>
          </a:p>
        </p:txBody>
      </p:sp>
      <p:sp>
        <p:nvSpPr>
          <p:cNvPr id="3" name="Content Placeholder 2"/>
          <p:cNvSpPr>
            <a:spLocks noGrp="1"/>
          </p:cNvSpPr>
          <p:nvPr>
            <p:ph idx="1"/>
          </p:nvPr>
        </p:nvSpPr>
        <p:spPr/>
        <p:txBody>
          <a:bodyPr/>
          <a:lstStyle/>
          <a:p>
            <a:endParaRPr lang="en-US" dirty="0">
              <a:latin typeface="Arial" charset="0"/>
              <a:ea typeface="Arial" charset="0"/>
              <a:cs typeface="Arial" charset="0"/>
            </a:endParaRPr>
          </a:p>
          <a:p>
            <a:r>
              <a:rPr lang="en-US" dirty="0">
                <a:latin typeface="Arial" charset="0"/>
                <a:ea typeface="Arial" charset="0"/>
                <a:cs typeface="Arial" charset="0"/>
              </a:rPr>
              <a:t>Global Grants </a:t>
            </a:r>
          </a:p>
          <a:p>
            <a:pPr lvl="1"/>
            <a:r>
              <a:rPr lang="en-US" dirty="0">
                <a:latin typeface="Arial" charset="0"/>
                <a:ea typeface="Arial" charset="0"/>
                <a:cs typeface="Arial" charset="0"/>
              </a:rPr>
              <a:t>Promoting Peace</a:t>
            </a:r>
          </a:p>
          <a:p>
            <a:pPr lvl="1"/>
            <a:r>
              <a:rPr lang="en-US" dirty="0">
                <a:latin typeface="Arial" charset="0"/>
                <a:ea typeface="Arial" charset="0"/>
                <a:cs typeface="Arial" charset="0"/>
              </a:rPr>
              <a:t>Fighting Disease</a:t>
            </a:r>
          </a:p>
          <a:p>
            <a:pPr lvl="1"/>
            <a:r>
              <a:rPr lang="en-US" dirty="0">
                <a:latin typeface="Arial" charset="0"/>
                <a:ea typeface="Arial" charset="0"/>
                <a:cs typeface="Arial" charset="0"/>
              </a:rPr>
              <a:t>Providing Clean Water, Sanitation and Hygiene</a:t>
            </a:r>
          </a:p>
          <a:p>
            <a:pPr lvl="1"/>
            <a:r>
              <a:rPr lang="en-US" dirty="0">
                <a:latin typeface="Arial" charset="0"/>
                <a:ea typeface="Arial" charset="0"/>
                <a:cs typeface="Arial" charset="0"/>
              </a:rPr>
              <a:t>Saving Mothers and Children</a:t>
            </a:r>
          </a:p>
          <a:p>
            <a:pPr lvl="1"/>
            <a:r>
              <a:rPr lang="en-US" dirty="0">
                <a:latin typeface="Arial" charset="0"/>
                <a:ea typeface="Arial" charset="0"/>
                <a:cs typeface="Arial" charset="0"/>
              </a:rPr>
              <a:t>Supporting Education</a:t>
            </a:r>
          </a:p>
          <a:p>
            <a:pPr lvl="1"/>
            <a:r>
              <a:rPr lang="en-US" dirty="0">
                <a:latin typeface="Arial" charset="0"/>
                <a:ea typeface="Arial" charset="0"/>
                <a:cs typeface="Arial" charset="0"/>
              </a:rPr>
              <a:t>Growing Local Economies</a:t>
            </a:r>
          </a:p>
          <a:p>
            <a:pPr lvl="1"/>
            <a:r>
              <a:rPr lang="en-US" dirty="0">
                <a:latin typeface="Arial" charset="0"/>
                <a:ea typeface="Arial" charset="0"/>
                <a:cs typeface="Arial" charset="0"/>
              </a:rPr>
              <a:t>Global Grants must be at least $30K</a:t>
            </a:r>
          </a:p>
        </p:txBody>
      </p:sp>
    </p:spTree>
    <p:extLst>
      <p:ext uri="{BB962C8B-B14F-4D97-AF65-F5344CB8AC3E}">
        <p14:creationId xmlns:p14="http://schemas.microsoft.com/office/powerpoint/2010/main" val="210043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charset="0"/>
                <a:ea typeface="Arial" charset="0"/>
                <a:cs typeface="Arial" charset="0"/>
              </a:rPr>
              <a:t>RI Causes / Projects</a:t>
            </a:r>
            <a:endParaRPr lang="en-US" dirty="0"/>
          </a:p>
        </p:txBody>
      </p:sp>
      <p:sp>
        <p:nvSpPr>
          <p:cNvPr id="3" name="Content Placeholder 2"/>
          <p:cNvSpPr>
            <a:spLocks noGrp="1"/>
          </p:cNvSpPr>
          <p:nvPr>
            <p:ph idx="1"/>
          </p:nvPr>
        </p:nvSpPr>
        <p:spPr/>
        <p:txBody>
          <a:bodyPr>
            <a:normAutofit fontScale="92500" lnSpcReduction="10000"/>
          </a:bodyPr>
          <a:lstStyle/>
          <a:p>
            <a:r>
              <a:rPr lang="en-US" dirty="0">
                <a:latin typeface="Arial" charset="0"/>
                <a:ea typeface="Arial" charset="0"/>
                <a:cs typeface="Arial" charset="0"/>
              </a:rPr>
              <a:t>District Grants</a:t>
            </a:r>
          </a:p>
          <a:p>
            <a:pPr lvl="1"/>
            <a:r>
              <a:rPr lang="en-US" sz="2800" dirty="0">
                <a:latin typeface="Arial" charset="0"/>
                <a:ea typeface="Arial" charset="0"/>
                <a:cs typeface="Arial" charset="0"/>
              </a:rPr>
              <a:t>District grants fund small-scale, short-term activities that address needs in your community and communities abroad. Each district chooses which activities it will fund with these grants.</a:t>
            </a:r>
          </a:p>
          <a:p>
            <a:pPr lvl="2"/>
            <a:r>
              <a:rPr lang="en-US" sz="2400" dirty="0">
                <a:latin typeface="Arial" charset="0"/>
                <a:ea typeface="Arial" charset="0"/>
                <a:cs typeface="Arial" charset="0"/>
              </a:rPr>
              <a:t>Humanitarian projects, including service travel and disaster recovery efforts</a:t>
            </a:r>
          </a:p>
          <a:p>
            <a:pPr lvl="2"/>
            <a:r>
              <a:rPr lang="en-US" sz="2400" dirty="0">
                <a:latin typeface="Arial" charset="0"/>
                <a:ea typeface="Arial" charset="0"/>
                <a:cs typeface="Arial" charset="0"/>
              </a:rPr>
              <a:t>Scholarships for any level, length of time, location, or area of study</a:t>
            </a:r>
          </a:p>
          <a:p>
            <a:pPr lvl="2"/>
            <a:r>
              <a:rPr lang="en-US" sz="2400" dirty="0">
                <a:latin typeface="Arial" charset="0"/>
                <a:ea typeface="Arial" charset="0"/>
                <a:cs typeface="Arial" charset="0"/>
              </a:rPr>
              <a:t>Youth programs, including Rotary Youth Exchange, Rotary Youth Leadership Awards (RYLA), </a:t>
            </a:r>
            <a:r>
              <a:rPr lang="en-US" sz="2400" dirty="0" err="1">
                <a:latin typeface="Arial" charset="0"/>
                <a:ea typeface="Arial" charset="0"/>
                <a:cs typeface="Arial" charset="0"/>
              </a:rPr>
              <a:t>Rotaract</a:t>
            </a:r>
            <a:r>
              <a:rPr lang="en-US" sz="2400" dirty="0">
                <a:latin typeface="Arial" charset="0"/>
                <a:ea typeface="Arial" charset="0"/>
                <a:cs typeface="Arial" charset="0"/>
              </a:rPr>
              <a:t>, and Interact</a:t>
            </a:r>
          </a:p>
          <a:p>
            <a:pPr lvl="2"/>
            <a:r>
              <a:rPr lang="en-US" sz="2400" dirty="0">
                <a:latin typeface="Arial" charset="0"/>
                <a:ea typeface="Arial" charset="0"/>
                <a:cs typeface="Arial" charset="0"/>
              </a:rPr>
              <a:t>Vocational training teams, which are groups of professionals who travel abroad either to teach local professionals about their field or to learn more about it themselves</a:t>
            </a:r>
            <a:br>
              <a:rPr lang="en-US" sz="2400" dirty="0">
                <a:latin typeface="Arial" charset="0"/>
                <a:ea typeface="Arial" charset="0"/>
                <a:cs typeface="Arial" charset="0"/>
              </a:rPr>
            </a:br>
            <a:endParaRPr lang="en-US" sz="2400" dirty="0">
              <a:latin typeface="Arial" charset="0"/>
              <a:ea typeface="Arial" charset="0"/>
              <a:cs typeface="Arial" charset="0"/>
            </a:endParaRPr>
          </a:p>
        </p:txBody>
      </p:sp>
    </p:spTree>
    <p:extLst>
      <p:ext uri="{BB962C8B-B14F-4D97-AF65-F5344CB8AC3E}">
        <p14:creationId xmlns:p14="http://schemas.microsoft.com/office/powerpoint/2010/main" val="365009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charset="0"/>
                <a:ea typeface="Arial" charset="0"/>
                <a:cs typeface="Arial" charset="0"/>
              </a:rPr>
              <a:t>RI Causes / Projects</a:t>
            </a:r>
            <a:endParaRPr lang="en-US" dirty="0"/>
          </a:p>
        </p:txBody>
      </p:sp>
      <p:sp>
        <p:nvSpPr>
          <p:cNvPr id="3" name="Content Placeholder 2"/>
          <p:cNvSpPr>
            <a:spLocks noGrp="1"/>
          </p:cNvSpPr>
          <p:nvPr>
            <p:ph idx="1"/>
          </p:nvPr>
        </p:nvSpPr>
        <p:spPr/>
        <p:txBody>
          <a:bodyPr>
            <a:normAutofit lnSpcReduction="10000"/>
          </a:bodyPr>
          <a:lstStyle/>
          <a:p>
            <a:r>
              <a:rPr lang="en-US" dirty="0">
                <a:latin typeface="Arial" charset="0"/>
                <a:ea typeface="Arial" charset="0"/>
                <a:cs typeface="Arial" charset="0"/>
              </a:rPr>
              <a:t>Districts may use up to 50 percent of their District Designated Fund to receive one district grant annually. This percentage is calculated based on the amount of DDF generated from a district’s Annual Fund giving three years prior, including Endowment Fund earnings. You aren’t required to request the full amount available.</a:t>
            </a:r>
          </a:p>
          <a:p>
            <a:r>
              <a:rPr lang="en-US" dirty="0">
                <a:latin typeface="Arial" charset="0"/>
                <a:ea typeface="Arial" charset="0"/>
                <a:cs typeface="Arial" charset="0"/>
              </a:rPr>
              <a:t>You’ll receive this funding as a lump sum and then distribute it to your clubs.</a:t>
            </a:r>
          </a:p>
          <a:p>
            <a:r>
              <a:rPr lang="en-US" dirty="0">
                <a:latin typeface="Arial" charset="0"/>
                <a:ea typeface="Arial" charset="0"/>
                <a:cs typeface="Arial" charset="0"/>
              </a:rPr>
              <a:t>Quarterly Grants Meeting  - Saturdays</a:t>
            </a:r>
          </a:p>
          <a:p>
            <a:pPr lvl="1"/>
            <a:r>
              <a:rPr lang="en-US" dirty="0">
                <a:latin typeface="Arial" charset="0"/>
                <a:ea typeface="Arial" charset="0"/>
                <a:cs typeface="Arial" charset="0"/>
              </a:rPr>
              <a:t>KCKR = $2K / RYLA Scholarship</a:t>
            </a:r>
            <a:br>
              <a:rPr lang="en-US" dirty="0">
                <a:latin typeface="Arial" charset="0"/>
                <a:ea typeface="Arial" charset="0"/>
                <a:cs typeface="Arial" charset="0"/>
              </a:rPr>
            </a:br>
            <a:endParaRPr lang="en-US" dirty="0">
              <a:latin typeface="Arial" charset="0"/>
              <a:ea typeface="Arial" charset="0"/>
              <a:cs typeface="Arial" charset="0"/>
            </a:endParaRPr>
          </a:p>
        </p:txBody>
      </p:sp>
    </p:spTree>
    <p:extLst>
      <p:ext uri="{BB962C8B-B14F-4D97-AF65-F5344CB8AC3E}">
        <p14:creationId xmlns:p14="http://schemas.microsoft.com/office/powerpoint/2010/main" val="264331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charset="0"/>
                <a:ea typeface="Arial" charset="0"/>
                <a:cs typeface="Arial" charset="0"/>
              </a:rPr>
              <a:t> Klamath County  Causes / Projects</a:t>
            </a:r>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Klamath Cares / Klamath Reads (Annually in June)</a:t>
            </a:r>
          </a:p>
          <a:p>
            <a:r>
              <a:rPr lang="en-US" dirty="0">
                <a:latin typeface="Arial" panose="020B0604020202020204" pitchFamily="34" charset="0"/>
                <a:cs typeface="Arial" panose="020B0604020202020204" pitchFamily="34" charset="0"/>
              </a:rPr>
              <a:t>4H Livestock Auction (Annually in August at County Fair)</a:t>
            </a:r>
          </a:p>
          <a:p>
            <a:r>
              <a:rPr lang="en-US" dirty="0">
                <a:latin typeface="Arial" panose="020B0604020202020204" pitchFamily="34" charset="0"/>
                <a:cs typeface="Arial" panose="020B0604020202020204" pitchFamily="34" charset="0"/>
              </a:rPr>
              <a:t>Meat Distribution Program (Annually February/March Distribute Ground Turkey)</a:t>
            </a:r>
          </a:p>
          <a:p>
            <a:r>
              <a:rPr lang="en-US" dirty="0">
                <a:latin typeface="Arial" panose="020B0604020202020204" pitchFamily="34" charset="0"/>
                <a:cs typeface="Arial" panose="020B0604020202020204" pitchFamily="34" charset="0"/>
              </a:rPr>
              <a:t>North and South Entrance “Welcome to Klamath Falls Signs”</a:t>
            </a:r>
          </a:p>
          <a:p>
            <a:r>
              <a:rPr lang="en-US" dirty="0">
                <a:latin typeface="Arial" panose="020B0604020202020204" pitchFamily="34" charset="0"/>
                <a:cs typeface="Arial" panose="020B0604020202020204" pitchFamily="34" charset="0"/>
              </a:rPr>
              <a:t>RYLA Camp </a:t>
            </a:r>
            <a:r>
              <a:rPr lang="mr-IN" dirty="0">
                <a:latin typeface="Arial" panose="020B0604020202020204" pitchFamily="34" charset="0"/>
              </a:rPr>
              <a:t>–</a:t>
            </a:r>
            <a:r>
              <a:rPr lang="en-US" dirty="0">
                <a:latin typeface="Arial" panose="020B0604020202020204" pitchFamily="34" charset="0"/>
                <a:cs typeface="Arial" panose="020B0604020202020204" pitchFamily="34" charset="0"/>
              </a:rPr>
              <a:t> Cottage Grove, Oregon  - Annually June</a:t>
            </a:r>
          </a:p>
          <a:p>
            <a:r>
              <a:rPr lang="en-US" dirty="0">
                <a:latin typeface="Arial" panose="020B0604020202020204" pitchFamily="34" charset="0"/>
                <a:cs typeface="Arial" panose="020B0604020202020204" pitchFamily="34" charset="0"/>
              </a:rPr>
              <a:t>Rotary Youth Exchange </a:t>
            </a:r>
          </a:p>
          <a:p>
            <a:endParaRPr lang="en-US" dirty="0"/>
          </a:p>
        </p:txBody>
      </p:sp>
    </p:spTree>
    <p:extLst>
      <p:ext uri="{BB962C8B-B14F-4D97-AF65-F5344CB8AC3E}">
        <p14:creationId xmlns:p14="http://schemas.microsoft.com/office/powerpoint/2010/main" val="706591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charset="0"/>
                <a:ea typeface="Arial" charset="0"/>
                <a:cs typeface="Arial" charset="0"/>
              </a:rPr>
              <a:t> Klamath County  Causes / Projects</a:t>
            </a:r>
          </a:p>
        </p:txBody>
      </p:sp>
      <p:sp>
        <p:nvSpPr>
          <p:cNvPr id="3" name="Content Placeholder 2"/>
          <p:cNvSpPr>
            <a:spLocks noGrp="1"/>
          </p:cNvSpPr>
          <p:nvPr>
            <p:ph idx="1"/>
          </p:nvPr>
        </p:nvSpPr>
        <p:spPr/>
        <p:txBody>
          <a:bodyPr>
            <a:normAutofit fontScale="92500" lnSpcReduction="10000"/>
          </a:bodyPr>
          <a:lstStyle/>
          <a:p>
            <a:r>
              <a:rPr lang="en-US" dirty="0">
                <a:latin typeface="Arial" panose="020B0604020202020204" pitchFamily="34" charset="0"/>
                <a:cs typeface="Arial" panose="020B0604020202020204" pitchFamily="34" charset="0"/>
              </a:rPr>
              <a:t>Scholarship Program through our Foundation</a:t>
            </a:r>
          </a:p>
          <a:p>
            <a:pPr marL="0" indent="0">
              <a:buNone/>
            </a:pPr>
            <a:endParaRPr lang="en-US" dirty="0"/>
          </a:p>
          <a:p>
            <a:r>
              <a:rPr lang="en-US" b="1" dirty="0"/>
              <a:t>The Rotary Foundation of Klamath County scholarships</a:t>
            </a:r>
            <a:r>
              <a:rPr lang="en-US" dirty="0"/>
              <a:t> are awarded to students who best represent the high standards and ideals manifested in the lives of the individuals for whom the scholarships are named.</a:t>
            </a:r>
          </a:p>
          <a:p>
            <a:r>
              <a:rPr lang="en-US" dirty="0"/>
              <a:t>The Foundation Scholarships - the Rotary Foundation Scholarships and the Rotary Vocational Scholarship are awarded to individuals of promise who embody the ethical standards of Rotary as delineated by The Four Way Test. The Four Way Test consists of the following: Is it the truth? Is it fair to all concerned? Will it build goodwill and better friendships? Will it be beneficial to all? </a:t>
            </a:r>
          </a:p>
          <a:p>
            <a:pPr marL="0" indent="0">
              <a:buNone/>
            </a:pPr>
            <a:endParaRPr lang="en-US" dirty="0"/>
          </a:p>
        </p:txBody>
      </p:sp>
    </p:spTree>
    <p:extLst>
      <p:ext uri="{BB962C8B-B14F-4D97-AF65-F5344CB8AC3E}">
        <p14:creationId xmlns:p14="http://schemas.microsoft.com/office/powerpoint/2010/main" val="524112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charset="0"/>
                <a:ea typeface="Arial" charset="0"/>
                <a:cs typeface="Arial" charset="0"/>
              </a:rPr>
              <a:t>Rotary General Information</a:t>
            </a:r>
          </a:p>
        </p:txBody>
      </p:sp>
      <p:sp>
        <p:nvSpPr>
          <p:cNvPr id="3" name="Content Placeholder 2"/>
          <p:cNvSpPr>
            <a:spLocks noGrp="1"/>
          </p:cNvSpPr>
          <p:nvPr>
            <p:ph idx="1"/>
          </p:nvPr>
        </p:nvSpPr>
        <p:spPr/>
        <p:txBody>
          <a:bodyPr/>
          <a:lstStyle/>
          <a:p>
            <a:pPr marL="1371600" lvl="3" indent="0">
              <a:buNone/>
            </a:pPr>
            <a:r>
              <a:rPr lang="en-US" sz="2800" dirty="0">
                <a:latin typeface="Arial" panose="020B0604020202020204" pitchFamily="34" charset="0"/>
                <a:cs typeface="Arial" panose="020B0604020202020204" pitchFamily="34" charset="0"/>
              </a:rPr>
              <a:t>			What’s the Cost?</a:t>
            </a:r>
          </a:p>
          <a:p>
            <a:pPr marL="0" indent="0">
              <a:buNone/>
            </a:pPr>
            <a:endParaRPr lang="en-US" dirty="0"/>
          </a:p>
          <a:p>
            <a:r>
              <a:rPr lang="en-US" dirty="0">
                <a:latin typeface="Arial" panose="020B0604020202020204" pitchFamily="34" charset="0"/>
                <a:cs typeface="Arial" panose="020B0604020202020204" pitchFamily="34" charset="0"/>
              </a:rPr>
              <a:t>Annual Dues (Mandatory) = $360 </a:t>
            </a:r>
          </a:p>
          <a:p>
            <a:pPr marL="0" indent="0">
              <a:buNone/>
            </a:pPr>
            <a:endParaRPr lang="en-US" baseline="30000"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*Not Mandatory Costs</a:t>
            </a:r>
          </a:p>
          <a:p>
            <a:pPr lvl="1"/>
            <a:r>
              <a:rPr lang="en-US" dirty="0">
                <a:latin typeface="Arial" panose="020B0604020202020204" pitchFamily="34" charset="0"/>
                <a:cs typeface="Arial" panose="020B0604020202020204" pitchFamily="34" charset="0"/>
              </a:rPr>
              <a:t>Paul Harris Fellow  (PHF) = $1,000 donation to RI.</a:t>
            </a:r>
          </a:p>
          <a:p>
            <a:pPr lvl="1"/>
            <a:r>
              <a:rPr lang="en-US" dirty="0">
                <a:latin typeface="Arial" panose="020B0604020202020204" pitchFamily="34" charset="0"/>
                <a:cs typeface="Arial" panose="020B0604020202020204" pitchFamily="34" charset="0"/>
              </a:rPr>
              <a:t>Sustaining Member = Pledge to donate $100 to RI annually.</a:t>
            </a:r>
          </a:p>
          <a:p>
            <a:pPr lvl="1"/>
            <a:r>
              <a:rPr lang="en-US" dirty="0">
                <a:latin typeface="Arial" panose="020B0604020202020204" pitchFamily="34" charset="0"/>
                <a:cs typeface="Arial" panose="020B0604020202020204" pitchFamily="34" charset="0"/>
              </a:rPr>
              <a:t>Arch </a:t>
            </a:r>
            <a:r>
              <a:rPr lang="en-US" dirty="0" err="1">
                <a:latin typeface="Arial" panose="020B0604020202020204" pitchFamily="34" charset="0"/>
                <a:cs typeface="Arial" panose="020B0604020202020204" pitchFamily="34" charset="0"/>
              </a:rPr>
              <a:t>Klumph</a:t>
            </a:r>
            <a:r>
              <a:rPr lang="en-US" dirty="0">
                <a:latin typeface="Arial" panose="020B0604020202020204" pitchFamily="34" charset="0"/>
                <a:cs typeface="Arial" panose="020B0604020202020204" pitchFamily="34" charset="0"/>
              </a:rPr>
              <a:t> Society = $250K donation to Rotary International</a:t>
            </a:r>
          </a:p>
        </p:txBody>
      </p:sp>
    </p:spTree>
    <p:extLst>
      <p:ext uri="{BB962C8B-B14F-4D97-AF65-F5344CB8AC3E}">
        <p14:creationId xmlns:p14="http://schemas.microsoft.com/office/powerpoint/2010/main" val="841911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FECD1-DBD8-764B-A979-6A86107E10C5}"/>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Rotary General Information</a:t>
            </a:r>
          </a:p>
        </p:txBody>
      </p:sp>
      <p:sp>
        <p:nvSpPr>
          <p:cNvPr id="3" name="Content Placeholder 2">
            <a:extLst>
              <a:ext uri="{FF2B5EF4-FFF2-40B4-BE49-F238E27FC236}">
                <a16:creationId xmlns:a16="http://schemas.microsoft.com/office/drawing/2014/main" id="{AA190927-1F09-D44B-B8C8-A0A0AF7982FA}"/>
              </a:ext>
            </a:extLst>
          </p:cNvPr>
          <p:cNvSpPr>
            <a:spLocks noGrp="1"/>
          </p:cNvSpPr>
          <p:nvPr>
            <p:ph idx="1"/>
          </p:nvPr>
        </p:nvSpPr>
        <p:spPr/>
        <p:txBody>
          <a:bodyPr>
            <a:normAutofit lnSpcReduction="10000"/>
          </a:bodyPr>
          <a:lstStyle/>
          <a:p>
            <a:pPr marL="0" indent="0">
              <a:buNone/>
            </a:pPr>
            <a:r>
              <a:rPr lang="en-US" dirty="0">
                <a:latin typeface="Arial" panose="020B0604020202020204" pitchFamily="34" charset="0"/>
                <a:cs typeface="Arial" panose="020B0604020202020204" pitchFamily="34" charset="0"/>
              </a:rPr>
              <a:t>				Rotary 4 Way Test </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1.	Is it the truth?</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2.	Is it fair to all concerned?</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3.	Will it build goodwill and better friendships?</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4.	Will it be beneficial to all concerned?</a:t>
            </a:r>
          </a:p>
          <a:p>
            <a:endParaRPr lang="en-US" dirty="0"/>
          </a:p>
        </p:txBody>
      </p:sp>
    </p:spTree>
    <p:extLst>
      <p:ext uri="{BB962C8B-B14F-4D97-AF65-F5344CB8AC3E}">
        <p14:creationId xmlns:p14="http://schemas.microsoft.com/office/powerpoint/2010/main" val="613635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9BF8F-9700-7743-A029-98774D457E24}"/>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Rotary General Information</a:t>
            </a:r>
          </a:p>
        </p:txBody>
      </p:sp>
      <p:sp>
        <p:nvSpPr>
          <p:cNvPr id="3" name="Content Placeholder 2">
            <a:extLst>
              <a:ext uri="{FF2B5EF4-FFF2-40B4-BE49-F238E27FC236}">
                <a16:creationId xmlns:a16="http://schemas.microsoft.com/office/drawing/2014/main" id="{FCCADB2A-C090-8B46-8CD7-70760AB8A493}"/>
              </a:ext>
            </a:extLst>
          </p:cNvPr>
          <p:cNvSpPr>
            <a:spLocks noGrp="1"/>
          </p:cNvSpPr>
          <p:nvPr>
            <p:ph idx="1"/>
          </p:nvPr>
        </p:nvSpPr>
        <p:spPr/>
        <p:txBody>
          <a:bodyPr>
            <a:normAutofit fontScale="92500" lnSpcReduction="10000"/>
          </a:bodyPr>
          <a:lstStyle/>
          <a:p>
            <a:pPr marL="0" indent="0">
              <a:buNone/>
            </a:pPr>
            <a:r>
              <a:rPr lang="en-US" sz="2400" dirty="0">
                <a:latin typeface="Arial" panose="020B0604020202020204" pitchFamily="34" charset="0"/>
                <a:cs typeface="Arial" panose="020B0604020202020204" pitchFamily="34" charset="0"/>
              </a:rPr>
              <a:t>			Weekly Meetings / Agenda</a:t>
            </a:r>
          </a:p>
          <a:p>
            <a:r>
              <a:rPr lang="en-US" sz="2400" dirty="0">
                <a:latin typeface="Arial" panose="020B0604020202020204" pitchFamily="34" charset="0"/>
                <a:cs typeface="Arial" panose="020B0604020202020204" pitchFamily="34" charset="0"/>
              </a:rPr>
              <a:t>Thursdays @ Ross Ragland Theater Cultural Center - 12:00-1:00 </a:t>
            </a:r>
          </a:p>
          <a:p>
            <a:pPr lvl="1"/>
            <a:r>
              <a:rPr lang="en-US" dirty="0">
                <a:latin typeface="Arial" panose="020B0604020202020204" pitchFamily="34" charset="0"/>
                <a:cs typeface="Arial" panose="020B0604020202020204" pitchFamily="34" charset="0"/>
              </a:rPr>
              <a:t>Lunch is $15.00</a:t>
            </a:r>
          </a:p>
          <a:p>
            <a:r>
              <a:rPr lang="en-US" sz="2400" dirty="0">
                <a:latin typeface="Arial" panose="020B0604020202020204" pitchFamily="34" charset="0"/>
                <a:cs typeface="Arial" panose="020B0604020202020204" pitchFamily="34" charset="0"/>
              </a:rPr>
              <a:t>Sign in at Sergeant of Arms Desk / purchase a 50/50 ticket if you wish</a:t>
            </a:r>
          </a:p>
          <a:p>
            <a:r>
              <a:rPr lang="en-US" sz="2400" dirty="0">
                <a:latin typeface="Arial" panose="020B0604020202020204" pitchFamily="34" charset="0"/>
                <a:cs typeface="Arial" panose="020B0604020202020204" pitchFamily="34" charset="0"/>
              </a:rPr>
              <a:t>Pledge of Allegiance </a:t>
            </a:r>
          </a:p>
          <a:p>
            <a:r>
              <a:rPr lang="en-US" sz="2400" dirty="0">
                <a:latin typeface="Arial" panose="020B0604020202020204" pitchFamily="34" charset="0"/>
                <a:cs typeface="Arial" panose="020B0604020202020204" pitchFamily="34" charset="0"/>
              </a:rPr>
              <a:t>Word of Prayer/Inspiration</a:t>
            </a:r>
          </a:p>
          <a:p>
            <a:r>
              <a:rPr lang="en-US" sz="2400" dirty="0">
                <a:latin typeface="Arial" panose="020B0604020202020204" pitchFamily="34" charset="0"/>
                <a:cs typeface="Arial" panose="020B0604020202020204" pitchFamily="34" charset="0"/>
              </a:rPr>
              <a:t>Introductions of Guests &amp; Guests of Rotarians</a:t>
            </a:r>
          </a:p>
          <a:p>
            <a:r>
              <a:rPr lang="en-US" sz="2400" dirty="0">
                <a:latin typeface="Arial" panose="020B0604020202020204" pitchFamily="34" charset="0"/>
                <a:cs typeface="Arial" panose="020B0604020202020204" pitchFamily="34" charset="0"/>
              </a:rPr>
              <a:t>Happy Bucks / Darn it Dollars (good and bad things to mention for a small fee ($1 or greater, whatever you wish)</a:t>
            </a:r>
          </a:p>
          <a:p>
            <a:r>
              <a:rPr lang="en-US" sz="2400" dirty="0">
                <a:latin typeface="Arial" panose="020B0604020202020204" pitchFamily="34" charset="0"/>
                <a:cs typeface="Arial" panose="020B0604020202020204" pitchFamily="34" charset="0"/>
              </a:rPr>
              <a:t>Program – Weekly programs are chaired by a Rotarian who introduces the head table and guest speaker. </a:t>
            </a: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610721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DE92C-FA05-7248-924E-897D128AD751}"/>
              </a:ext>
            </a:extLst>
          </p:cNvPr>
          <p:cNvSpPr>
            <a:spLocks noGrp="1"/>
          </p:cNvSpPr>
          <p:nvPr>
            <p:ph type="title"/>
          </p:nvPr>
        </p:nvSpPr>
        <p:spPr>
          <a:xfrm>
            <a:off x="838200" y="365126"/>
            <a:ext cx="10515600" cy="801938"/>
          </a:xfrm>
        </p:spPr>
        <p:txBody>
          <a:bodyPr/>
          <a:lstStyle/>
          <a:p>
            <a:pPr algn="ctr"/>
            <a:r>
              <a:rPr lang="en-US" dirty="0">
                <a:latin typeface="Arial" panose="020B0604020202020204" pitchFamily="34" charset="0"/>
                <a:cs typeface="Arial" panose="020B0604020202020204" pitchFamily="34" charset="0"/>
              </a:rPr>
              <a:t>Rotary General Information</a:t>
            </a:r>
          </a:p>
        </p:txBody>
      </p:sp>
      <p:sp>
        <p:nvSpPr>
          <p:cNvPr id="3" name="Content Placeholder 2">
            <a:extLst>
              <a:ext uri="{FF2B5EF4-FFF2-40B4-BE49-F238E27FC236}">
                <a16:creationId xmlns:a16="http://schemas.microsoft.com/office/drawing/2014/main" id="{F592BBF1-EBC6-6B42-B115-767340CD21A7}"/>
              </a:ext>
            </a:extLst>
          </p:cNvPr>
          <p:cNvSpPr>
            <a:spLocks noGrp="1"/>
          </p:cNvSpPr>
          <p:nvPr>
            <p:ph idx="1"/>
          </p:nvPr>
        </p:nvSpPr>
        <p:spPr>
          <a:xfrm>
            <a:off x="838200" y="1452646"/>
            <a:ext cx="10515600" cy="4351338"/>
          </a:xfrm>
        </p:spPr>
        <p:txBody>
          <a:bodyPr>
            <a:normAutofit/>
          </a:bodyPr>
          <a:lstStyle/>
          <a:p>
            <a:r>
              <a:rPr lang="en-US" dirty="0">
                <a:latin typeface="Arial" panose="020B0604020202020204" pitchFamily="34" charset="0"/>
                <a:cs typeface="Arial" panose="020B0604020202020204" pitchFamily="34" charset="0"/>
              </a:rPr>
              <a:t>Fines – (Normally pre-planned fine for $25 or more for things such as being in the newspaper, Child graduating, New Grandchild) </a:t>
            </a:r>
          </a:p>
          <a:p>
            <a:r>
              <a:rPr lang="en-US" dirty="0">
                <a:latin typeface="Arial" panose="020B0604020202020204" pitchFamily="34" charset="0"/>
                <a:cs typeface="Arial" panose="020B0604020202020204" pitchFamily="34" charset="0"/>
              </a:rPr>
              <a:t>Designate your fine for a particular cause you desire</a:t>
            </a:r>
          </a:p>
          <a:p>
            <a:pPr lvl="1"/>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Klamath Cares / Klamath Reads</a:t>
            </a:r>
          </a:p>
          <a:p>
            <a:pPr marL="457200" lvl="1" indent="0">
              <a:buNone/>
            </a:pP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Local Foundation for Scholarships</a:t>
            </a:r>
          </a:p>
          <a:p>
            <a:pPr marL="457200" lvl="1" indent="0">
              <a:buNone/>
            </a:pP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4H Livestock Auction</a:t>
            </a:r>
          </a:p>
        </p:txBody>
      </p:sp>
    </p:spTree>
    <p:extLst>
      <p:ext uri="{BB962C8B-B14F-4D97-AF65-F5344CB8AC3E}">
        <p14:creationId xmlns:p14="http://schemas.microsoft.com/office/powerpoint/2010/main" val="4008580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4AD5E-0E67-8346-B8C9-55DED6802ED7}"/>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Rotary General Information</a:t>
            </a:r>
          </a:p>
        </p:txBody>
      </p:sp>
      <p:sp>
        <p:nvSpPr>
          <p:cNvPr id="3" name="Content Placeholder 2">
            <a:extLst>
              <a:ext uri="{FF2B5EF4-FFF2-40B4-BE49-F238E27FC236}">
                <a16:creationId xmlns:a16="http://schemas.microsoft.com/office/drawing/2014/main" id="{9D3ACEC2-0830-E747-B3B9-B273579BA031}"/>
              </a:ext>
            </a:extLst>
          </p:cNvPr>
          <p:cNvSpPr>
            <a:spLocks noGrp="1"/>
          </p:cNvSpPr>
          <p:nvPr>
            <p:ph idx="1"/>
          </p:nvPr>
        </p:nvSpPr>
        <p:spPr/>
        <p:txBody>
          <a:bodyPr>
            <a:normAutofit lnSpcReduction="10000"/>
          </a:bodyPr>
          <a:lstStyle/>
          <a:p>
            <a:r>
              <a:rPr lang="en-US" dirty="0">
                <a:latin typeface="Arial" panose="020B0604020202020204" pitchFamily="34" charset="0"/>
                <a:cs typeface="Arial" panose="020B0604020202020204" pitchFamily="34" charset="0"/>
              </a:rPr>
              <a:t>Rotary Year runs July 1  - June 30</a:t>
            </a:r>
          </a:p>
          <a:p>
            <a:r>
              <a:rPr lang="en-US" dirty="0">
                <a:latin typeface="Arial" panose="020B0604020202020204" pitchFamily="34" charset="0"/>
                <a:cs typeface="Arial" panose="020B0604020202020204" pitchFamily="34" charset="0"/>
              </a:rPr>
              <a:t>Dues collected annually in June (by June 15</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Paul Harris Fellowship (PHF) = $1,000 donated to Rotary International</a:t>
            </a:r>
          </a:p>
          <a:p>
            <a:pPr lvl="1"/>
            <a:r>
              <a:rPr lang="en-US" sz="2800" dirty="0">
                <a:latin typeface="Arial" panose="020B0604020202020204" pitchFamily="34" charset="0"/>
                <a:cs typeface="Arial" panose="020B0604020202020204" pitchFamily="34" charset="0"/>
              </a:rPr>
              <a:t>PHF Plus One, Plus Two, </a:t>
            </a:r>
            <a:r>
              <a:rPr lang="en-US" sz="2800" dirty="0" err="1">
                <a:latin typeface="Arial" panose="020B0604020202020204" pitchFamily="34" charset="0"/>
                <a:cs typeface="Arial" panose="020B0604020202020204" pitchFamily="34" charset="0"/>
              </a:rPr>
              <a:t>etc</a:t>
            </a:r>
            <a:r>
              <a:rPr lang="en-US" sz="2800" dirty="0">
                <a:latin typeface="Arial" panose="020B0604020202020204" pitchFamily="34" charset="0"/>
                <a:cs typeface="Arial" panose="020B0604020202020204" pitchFamily="34" charset="0"/>
              </a:rPr>
              <a:t>… Multiple times for each $1,000 donated</a:t>
            </a:r>
          </a:p>
          <a:p>
            <a:r>
              <a:rPr lang="en-US" dirty="0">
                <a:latin typeface="Arial" panose="020B0604020202020204" pitchFamily="34" charset="0"/>
                <a:cs typeface="Arial" panose="020B0604020202020204" pitchFamily="34" charset="0"/>
              </a:rPr>
              <a:t>Sustaining Member = Pledge to donate $100 annually to RI</a:t>
            </a:r>
          </a:p>
          <a:p>
            <a:r>
              <a:rPr lang="en-US" dirty="0">
                <a:latin typeface="Arial" panose="020B0604020202020204" pitchFamily="34" charset="0"/>
                <a:cs typeface="Arial" panose="020B0604020202020204" pitchFamily="34" charset="0"/>
              </a:rPr>
              <a:t>Polio Plus = Rotary Internationals current cause to eradicate Polio in the World.  Dollars can be designated for Polio Plus to help in this endeavor.</a:t>
            </a:r>
          </a:p>
          <a:p>
            <a:endParaRPr lang="en-US" dirty="0"/>
          </a:p>
        </p:txBody>
      </p:sp>
    </p:spTree>
    <p:extLst>
      <p:ext uri="{BB962C8B-B14F-4D97-AF65-F5344CB8AC3E}">
        <p14:creationId xmlns:p14="http://schemas.microsoft.com/office/powerpoint/2010/main" val="1327483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charset="0"/>
                <a:ea typeface="Arial" charset="0"/>
                <a:cs typeface="Arial" charset="0"/>
              </a:rPr>
              <a:t>What is Rotary International?</a:t>
            </a:r>
          </a:p>
        </p:txBody>
      </p:sp>
      <p:sp>
        <p:nvSpPr>
          <p:cNvPr id="3" name="Content Placeholder 2"/>
          <p:cNvSpPr>
            <a:spLocks noGrp="1"/>
          </p:cNvSpPr>
          <p:nvPr>
            <p:ph idx="1"/>
          </p:nvPr>
        </p:nvSpPr>
        <p:spPr/>
        <p:txBody>
          <a:bodyPr/>
          <a:lstStyle/>
          <a:p>
            <a:r>
              <a:rPr lang="en-US" dirty="0">
                <a:latin typeface="Arial" charset="0"/>
                <a:ea typeface="Arial" charset="0"/>
                <a:cs typeface="Arial" charset="0"/>
              </a:rPr>
              <a:t>World’s Largest Service Organization</a:t>
            </a:r>
          </a:p>
          <a:p>
            <a:r>
              <a:rPr lang="en-US" dirty="0">
                <a:latin typeface="Arial" charset="0"/>
                <a:ea typeface="Arial" charset="0"/>
                <a:cs typeface="Arial" charset="0"/>
              </a:rPr>
              <a:t>1.2 Million Members Worldwide</a:t>
            </a:r>
          </a:p>
          <a:p>
            <a:r>
              <a:rPr lang="en-US" dirty="0">
                <a:latin typeface="Arial" charset="0"/>
                <a:ea typeface="Arial" charset="0"/>
                <a:cs typeface="Arial" charset="0"/>
              </a:rPr>
              <a:t>We’re committed to service, and we’re not afraid to dream big and set bold goals. We began our fight against polio in 1979 with a project to immunize 6 million children in the Philippines. Today, polio remains endemic in only three countries — down from 125 in 1988.</a:t>
            </a:r>
          </a:p>
          <a:p>
            <a:pPr lvl="1"/>
            <a:r>
              <a:rPr lang="en-US" dirty="0">
                <a:latin typeface="Arial" charset="0"/>
                <a:ea typeface="Arial" charset="0"/>
                <a:cs typeface="Arial" charset="0"/>
              </a:rPr>
              <a:t>Only a few cases left in our world remain.  Eradication is imminent.</a:t>
            </a:r>
          </a:p>
        </p:txBody>
      </p:sp>
    </p:spTree>
    <p:extLst>
      <p:ext uri="{BB962C8B-B14F-4D97-AF65-F5344CB8AC3E}">
        <p14:creationId xmlns:p14="http://schemas.microsoft.com/office/powerpoint/2010/main" val="1347335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07241-6481-7445-B6FF-98B07A3F3109}"/>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Rotary General Information</a:t>
            </a:r>
          </a:p>
        </p:txBody>
      </p:sp>
      <p:sp>
        <p:nvSpPr>
          <p:cNvPr id="3" name="Content Placeholder 2">
            <a:extLst>
              <a:ext uri="{FF2B5EF4-FFF2-40B4-BE49-F238E27FC236}">
                <a16:creationId xmlns:a16="http://schemas.microsoft.com/office/drawing/2014/main" id="{10FBCC8A-C5B0-C94F-9F8B-D29E069C7213}"/>
              </a:ext>
            </a:extLst>
          </p:cNvPr>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Websites</a:t>
            </a:r>
          </a:p>
          <a:p>
            <a:pPr lvl="1"/>
            <a:r>
              <a:rPr lang="en-US" dirty="0">
                <a:latin typeface="Arial" panose="020B0604020202020204" pitchFamily="34" charset="0"/>
                <a:cs typeface="Arial" panose="020B0604020202020204" pitchFamily="34" charset="0"/>
              </a:rPr>
              <a:t>Rotary Club of Klamath County = local website for our club, provides resources and outlines what is going on in our club.</a:t>
            </a:r>
          </a:p>
          <a:p>
            <a:pPr lvl="1"/>
            <a:r>
              <a:rPr lang="en-US" dirty="0">
                <a:latin typeface="Arial" panose="020B0604020202020204" pitchFamily="34" charset="0"/>
                <a:cs typeface="Arial" panose="020B0604020202020204" pitchFamily="34" charset="0"/>
              </a:rPr>
              <a:t>District 5110 = Our District website defining past, present and future events and provides many resources for all Rotarians.</a:t>
            </a:r>
          </a:p>
          <a:p>
            <a:pPr lvl="1"/>
            <a:r>
              <a:rPr lang="en-US" dirty="0">
                <a:latin typeface="Arial" panose="020B0604020202020204" pitchFamily="34" charset="0"/>
                <a:cs typeface="Arial" panose="020B0604020202020204" pitchFamily="34" charset="0"/>
              </a:rPr>
              <a:t>Rotary International = Web resource for all Rotarians to access</a:t>
            </a:r>
          </a:p>
          <a:p>
            <a:pPr lvl="2"/>
            <a:r>
              <a:rPr lang="en-US" sz="2400" dirty="0">
                <a:latin typeface="Arial" panose="020B0604020202020204" pitchFamily="34" charset="0"/>
                <a:cs typeface="Arial" panose="020B0604020202020204" pitchFamily="34" charset="0"/>
              </a:rPr>
              <a:t>My Rotary Account = Access to track your Rotary life, donations to RI, Paul Harris status, world projects</a:t>
            </a:r>
          </a:p>
          <a:p>
            <a:pPr lvl="1"/>
            <a:r>
              <a:rPr lang="en-US" dirty="0" err="1">
                <a:latin typeface="Arial" panose="020B0604020202020204" pitchFamily="34" charset="0"/>
                <a:cs typeface="Arial" panose="020B0604020202020204" pitchFamily="34" charset="0"/>
              </a:rPr>
              <a:t>DACDb</a:t>
            </a:r>
            <a:r>
              <a:rPr lang="en-US" dirty="0">
                <a:latin typeface="Arial" panose="020B0604020202020204" pitchFamily="34" charset="0"/>
                <a:cs typeface="Arial" panose="020B0604020202020204" pitchFamily="34" charset="0"/>
              </a:rPr>
              <a:t> = Database for our club, great resource for looking up members accessing both Local and District for information.  </a:t>
            </a:r>
          </a:p>
        </p:txBody>
      </p:sp>
    </p:spTree>
    <p:extLst>
      <p:ext uri="{BB962C8B-B14F-4D97-AF65-F5344CB8AC3E}">
        <p14:creationId xmlns:p14="http://schemas.microsoft.com/office/powerpoint/2010/main" val="3029256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charset="0"/>
                <a:ea typeface="Arial" charset="0"/>
                <a:cs typeface="Arial" charset="0"/>
              </a:rPr>
              <a:t>Where’s the Fun?</a:t>
            </a:r>
            <a:endParaRPr lang="en-US" sz="3200" dirty="0">
              <a:latin typeface="Arial" charset="0"/>
              <a:ea typeface="Arial" charset="0"/>
              <a:cs typeface="Arial" charset="0"/>
            </a:endParaRPr>
          </a:p>
        </p:txBody>
      </p:sp>
      <p:sp>
        <p:nvSpPr>
          <p:cNvPr id="3" name="Content Placeholder 2"/>
          <p:cNvSpPr>
            <a:spLocks noGrp="1"/>
          </p:cNvSpPr>
          <p:nvPr>
            <p:ph idx="1"/>
          </p:nvPr>
        </p:nvSpPr>
        <p:spPr/>
        <p:txBody>
          <a:bodyPr/>
          <a:lstStyle/>
          <a:p>
            <a:r>
              <a:rPr lang="en-US" dirty="0">
                <a:latin typeface="Arial" charset="0"/>
                <a:ea typeface="Arial" charset="0"/>
                <a:cs typeface="Arial" charset="0"/>
              </a:rPr>
              <a:t>KCRC does many social functions to attend throughout the year, often in conjunction with a service project.  Here are a few </a:t>
            </a:r>
            <a:r>
              <a:rPr lang="en-US" u="sng" dirty="0">
                <a:latin typeface="Arial" charset="0"/>
                <a:ea typeface="Arial" charset="0"/>
                <a:cs typeface="Arial" charset="0"/>
              </a:rPr>
              <a:t>examples</a:t>
            </a:r>
            <a:r>
              <a:rPr lang="en-US" dirty="0">
                <a:latin typeface="Arial" charset="0"/>
                <a:ea typeface="Arial" charset="0"/>
                <a:cs typeface="Arial" charset="0"/>
              </a:rPr>
              <a:t> of events.</a:t>
            </a:r>
          </a:p>
          <a:p>
            <a:pPr lvl="1"/>
            <a:r>
              <a:rPr lang="en-US" dirty="0">
                <a:latin typeface="Arial" charset="0"/>
                <a:ea typeface="Arial" charset="0"/>
                <a:cs typeface="Arial" charset="0"/>
              </a:rPr>
              <a:t>Curling  / Ice Skating @ Running Y </a:t>
            </a:r>
          </a:p>
          <a:p>
            <a:pPr lvl="1"/>
            <a:r>
              <a:rPr lang="en-US" dirty="0">
                <a:latin typeface="Arial" charset="0"/>
                <a:ea typeface="Arial" charset="0"/>
                <a:cs typeface="Arial" charset="0"/>
              </a:rPr>
              <a:t>Oregon Tech Basketball / Pizza Night</a:t>
            </a:r>
          </a:p>
          <a:p>
            <a:pPr lvl="1"/>
            <a:r>
              <a:rPr lang="en-US" dirty="0">
                <a:latin typeface="Arial" charset="0"/>
                <a:ea typeface="Arial" charset="0"/>
                <a:cs typeface="Arial" charset="0"/>
              </a:rPr>
              <a:t>Annual Steak Fry in the summer </a:t>
            </a:r>
          </a:p>
          <a:p>
            <a:pPr lvl="1"/>
            <a:r>
              <a:rPr lang="en-US" dirty="0" err="1">
                <a:latin typeface="Arial" charset="0"/>
                <a:ea typeface="Arial" charset="0"/>
                <a:cs typeface="Arial" charset="0"/>
              </a:rPr>
              <a:t>Novemberfest</a:t>
            </a:r>
            <a:r>
              <a:rPr lang="en-US" dirty="0">
                <a:latin typeface="Arial" charset="0"/>
                <a:ea typeface="Arial" charset="0"/>
                <a:cs typeface="Arial" charset="0"/>
              </a:rPr>
              <a:t> @ Yacht Club </a:t>
            </a:r>
          </a:p>
          <a:p>
            <a:pPr lvl="1"/>
            <a:r>
              <a:rPr lang="en-US" dirty="0">
                <a:latin typeface="Arial" charset="0"/>
                <a:ea typeface="Arial" charset="0"/>
                <a:cs typeface="Arial" charset="0"/>
              </a:rPr>
              <a:t>Snowflake Mile / Snowflake Parade</a:t>
            </a:r>
          </a:p>
          <a:p>
            <a:pPr lvl="1"/>
            <a:endParaRPr lang="en-US" dirty="0">
              <a:latin typeface="Arial" charset="0"/>
              <a:ea typeface="Arial" charset="0"/>
              <a:cs typeface="Arial" charset="0"/>
            </a:endParaRPr>
          </a:p>
        </p:txBody>
      </p:sp>
    </p:spTree>
    <p:extLst>
      <p:ext uri="{BB962C8B-B14F-4D97-AF65-F5344CB8AC3E}">
        <p14:creationId xmlns:p14="http://schemas.microsoft.com/office/powerpoint/2010/main" val="516233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69E28-0F9B-9640-8DDB-4B0F1F6543B4}"/>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Rotary Journey</a:t>
            </a:r>
          </a:p>
        </p:txBody>
      </p:sp>
      <p:sp>
        <p:nvSpPr>
          <p:cNvPr id="3" name="Content Placeholder 2">
            <a:extLst>
              <a:ext uri="{FF2B5EF4-FFF2-40B4-BE49-F238E27FC236}">
                <a16:creationId xmlns:a16="http://schemas.microsoft.com/office/drawing/2014/main" id="{E4A798CE-9653-E948-9F69-DC7765CB2845}"/>
              </a:ext>
            </a:extLst>
          </p:cNvPr>
          <p:cNvSpPr>
            <a:spLocks noGrp="1"/>
          </p:cNvSpPr>
          <p:nvPr>
            <p:ph idx="1"/>
          </p:nvPr>
        </p:nvSpPr>
        <p:spPr/>
        <p:txBody>
          <a:bodyPr/>
          <a:lstStyle/>
          <a:p>
            <a:r>
              <a:rPr lang="en-US" dirty="0"/>
              <a:t>Your Journey is your Journey, You get out of it what you put into it.</a:t>
            </a:r>
          </a:p>
          <a:p>
            <a:r>
              <a:rPr lang="en-US" dirty="0"/>
              <a:t>Numerous ways to serve in your club</a:t>
            </a:r>
          </a:p>
          <a:p>
            <a:r>
              <a:rPr lang="en-US" dirty="0"/>
              <a:t>Networking building relationships and lifelong friendships</a:t>
            </a:r>
          </a:p>
          <a:p>
            <a:r>
              <a:rPr lang="en-US" dirty="0"/>
              <a:t>Enjoy your Journey</a:t>
            </a:r>
          </a:p>
          <a:p>
            <a:r>
              <a:rPr lang="en-US" dirty="0"/>
              <a:t>Ask questions</a:t>
            </a:r>
          </a:p>
          <a:p>
            <a:r>
              <a:rPr lang="en-US" dirty="0"/>
              <a:t>Serve Humanity</a:t>
            </a:r>
          </a:p>
        </p:txBody>
      </p:sp>
    </p:spTree>
    <p:extLst>
      <p:ext uri="{BB962C8B-B14F-4D97-AF65-F5344CB8AC3E}">
        <p14:creationId xmlns:p14="http://schemas.microsoft.com/office/powerpoint/2010/main" val="1751070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charset="0"/>
                <a:ea typeface="Arial" charset="0"/>
                <a:cs typeface="Arial" charset="0"/>
              </a:rPr>
              <a:t>History of Rotary International</a:t>
            </a:r>
          </a:p>
        </p:txBody>
      </p:sp>
      <p:sp>
        <p:nvSpPr>
          <p:cNvPr id="3" name="Content Placeholder 2"/>
          <p:cNvSpPr>
            <a:spLocks noGrp="1"/>
          </p:cNvSpPr>
          <p:nvPr>
            <p:ph idx="1"/>
          </p:nvPr>
        </p:nvSpPr>
        <p:spPr/>
        <p:txBody>
          <a:bodyPr/>
          <a:lstStyle/>
          <a:p>
            <a:r>
              <a:rPr lang="en-US" dirty="0">
                <a:latin typeface="Arial" charset="0"/>
                <a:ea typeface="Arial" charset="0"/>
                <a:cs typeface="Arial" charset="0"/>
              </a:rPr>
              <a:t>The first </a:t>
            </a:r>
            <a:r>
              <a:rPr lang="en-US" b="1" dirty="0">
                <a:latin typeface="Arial" charset="0"/>
                <a:ea typeface="Arial" charset="0"/>
                <a:cs typeface="Arial" charset="0"/>
              </a:rPr>
              <a:t>Rotary </a:t>
            </a:r>
            <a:r>
              <a:rPr lang="en-US" dirty="0">
                <a:latin typeface="Arial" charset="0"/>
                <a:ea typeface="Arial" charset="0"/>
                <a:cs typeface="Arial" charset="0"/>
              </a:rPr>
              <a:t>Club was formed when attorney (Paul P. Harris) called together a meeting of three business acquaintances in downtown Chicago, Illinois, at Harris's friend Gustave </a:t>
            </a:r>
            <a:r>
              <a:rPr lang="en-US" dirty="0" err="1">
                <a:latin typeface="Arial" charset="0"/>
                <a:ea typeface="Arial" charset="0"/>
                <a:cs typeface="Arial" charset="0"/>
              </a:rPr>
              <a:t>Loehr's</a:t>
            </a:r>
            <a:r>
              <a:rPr lang="en-US" dirty="0">
                <a:latin typeface="Arial" charset="0"/>
                <a:ea typeface="Arial" charset="0"/>
                <a:cs typeface="Arial" charset="0"/>
              </a:rPr>
              <a:t> office in the Unity Building on Dearborn Street on February 23, 1905.</a:t>
            </a:r>
          </a:p>
          <a:p>
            <a:pPr marL="0" lvl="0" indent="0" eaLnBrk="0" fontAlgn="base" hangingPunct="0">
              <a:lnSpc>
                <a:spcPct val="100000"/>
              </a:lnSpc>
              <a:spcBef>
                <a:spcPct val="0"/>
              </a:spcBef>
              <a:spcAft>
                <a:spcPct val="0"/>
              </a:spcAft>
              <a:buNone/>
            </a:pPr>
            <a:endParaRPr lang="en-US" altLang="en-US" sz="2400" dirty="0">
              <a:latin typeface="Arial" charset="0"/>
            </a:endParaRPr>
          </a:p>
          <a:p>
            <a:pPr marL="0" lvl="0" indent="0" eaLnBrk="0" fontAlgn="base" hangingPunct="0">
              <a:lnSpc>
                <a:spcPct val="100000"/>
              </a:lnSpc>
              <a:spcBef>
                <a:spcPct val="0"/>
              </a:spcBef>
              <a:spcAft>
                <a:spcPct val="0"/>
              </a:spcAft>
              <a:buNone/>
            </a:pPr>
            <a:r>
              <a:rPr lang="en-US" altLang="en-US" sz="2400" dirty="0">
                <a:latin typeface="Arial" charset="0"/>
              </a:rPr>
              <a:t>“Whatever Rotary may mean to us, to the world it will be known by the results it achieves.”  </a:t>
            </a:r>
          </a:p>
          <a:p>
            <a:pPr marL="0" lvl="0" indent="0" eaLnBrk="0" fontAlgn="base" hangingPunct="0">
              <a:lnSpc>
                <a:spcPct val="100000"/>
              </a:lnSpc>
              <a:spcBef>
                <a:spcPct val="0"/>
              </a:spcBef>
              <a:spcAft>
                <a:spcPct val="0"/>
              </a:spcAft>
              <a:buNone/>
            </a:pPr>
            <a:endParaRPr lang="en-US" altLang="en-US" sz="2400" b="1" dirty="0">
              <a:latin typeface="Arial" charset="0"/>
            </a:endParaRPr>
          </a:p>
          <a:p>
            <a:pPr marL="0" lvl="0" indent="0" eaLnBrk="0" fontAlgn="base" hangingPunct="0">
              <a:lnSpc>
                <a:spcPct val="100000"/>
              </a:lnSpc>
              <a:spcBef>
                <a:spcPct val="0"/>
              </a:spcBef>
              <a:spcAft>
                <a:spcPct val="0"/>
              </a:spcAft>
              <a:buNone/>
            </a:pPr>
            <a:r>
              <a:rPr lang="en-US" altLang="en-US" sz="2400" b="1" dirty="0">
                <a:latin typeface="Arial" charset="0"/>
              </a:rPr>
              <a:t>Paul Harris </a:t>
            </a:r>
            <a:br>
              <a:rPr lang="en-US" altLang="en-US" sz="2400" b="1" dirty="0">
                <a:latin typeface="Arial" charset="0"/>
              </a:rPr>
            </a:br>
            <a:r>
              <a:rPr lang="en-US" altLang="en-US" sz="2400" b="1" dirty="0">
                <a:latin typeface="Arial" charset="0"/>
              </a:rPr>
              <a:t>Rotary founder</a:t>
            </a:r>
            <a:endParaRPr lang="en-US" altLang="en-US" sz="2400" dirty="0">
              <a:latin typeface="Arial" charset="0"/>
            </a:endParaRPr>
          </a:p>
          <a:p>
            <a:endParaRPr lang="en-US" dirty="0"/>
          </a:p>
        </p:txBody>
      </p:sp>
    </p:spTree>
    <p:extLst>
      <p:ext uri="{BB962C8B-B14F-4D97-AF65-F5344CB8AC3E}">
        <p14:creationId xmlns:p14="http://schemas.microsoft.com/office/powerpoint/2010/main" val="1460639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charset="0"/>
                <a:ea typeface="Arial" charset="0"/>
                <a:cs typeface="Arial" charset="0"/>
              </a:rPr>
              <a:t>History of Rotary International</a:t>
            </a:r>
          </a:p>
        </p:txBody>
      </p:sp>
      <p:sp>
        <p:nvSpPr>
          <p:cNvPr id="5" name="AutoShape 2" descr="data:image/png;base64,/9j/4AAQSkZJRgABAQAAAQABAAD//gA7Q1JFQVRPUjogZ2QtanBlZyB2MS4wICh1c2luZyBJSkcgSlBFRyB2NjIpLCBxdWFsaXR5ID0gNzUK/9sAQwAIBgYHBgUIBwcHCQkICgwUDQwLCwwZEhMPFB0aHx4dGhwcICQuJyAiLCMcHCg3KSwwMTQ0NB8nOT04MjwuMzQy/9sAQwEJCQkMCwwYDQ0YMiEcITIyMjIyMjIyMjIyMjIyMjIyMjIyMjIyMjIyMjIyMjIyMjIyMjIyMjIyMjIyMjIyMjIy/8AAEQgAFAAUAwEiAAIRAQMRAf/EAB8AAAEFAQEBAQEBAAAAAAAAAAABAgMEBQYHCAkKC//EALUQAAIBAwMCBAMFBQQEAAABfQECAwAEEQUSITFBBhNRYQcicRQygZGhCCNCscEVUtHwJDNicoIJChYXGBkaJSYnKCkqNDU2Nzg5OkNERUZHSElKU1RVVldYWVpjZGVmZ2hpanN0dXZ3eHl6g4SFhoeIiYqSk5SVlpeYmZqio6Slpqeoqaqys7S1tre4ubrCw8TFxsfIycrS09TV1tfY2drh4uPk5ebn6Onq8fLz9PX29/j5+v/EAB8BAAMBAQEBAQEBAQEAAAAAAAABAgMEBQYHCAkKC//EALURAAIBAgQEAwQHBQQEAAECdwABAgMRBAUhMQYSQVEHYXETIjKBCBRCkaGxwQkjM1LwFWJy0QoWJDThJfEXGBkaJicoKSo1Njc4OTpDREVGR0hJSlNUVVZXWFlaY2RlZmdoaWpzdHV2d3h5eoKDhIWGh4iJipKTlJWWl5iZmqKjpKWmp6ipqrKztLW2t7i5usLDxMXGx8jJytLT1NXW19jZ2uLj5OXm5+jp6vLz9PX29/j5+v/aAAwDAQACEQMRAD8Aw/ht/Yr69Lc660X2a1h8xUl+6zFgBkd+vStn4lazY6hEV0q0jHlSbCwtvKIwcEZIHFcD4O17+xPEEUzlRDKDFJvxgA9Dz0wQOa1fEV7cM7WcmoQyxwM8rSiYOBk55IHLZ4xXO0M5l7n5utFZwl3c560U+UQ2BBLMqtnBParusqq6i8KqFjiJRVX24yfU0UVXUBIoY/LHFFFFSB//2Q=="/>
          <p:cNvSpPr>
            <a:spLocks noChangeAspect="1" noChangeArrowheads="1"/>
          </p:cNvSpPr>
          <p:nvPr/>
        </p:nvSpPr>
        <p:spPr bwMode="auto">
          <a:xfrm>
            <a:off x="0" y="0"/>
            <a:ext cx="3188368"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TextBox 6"/>
          <p:cNvSpPr txBox="1"/>
          <p:nvPr/>
        </p:nvSpPr>
        <p:spPr>
          <a:xfrm>
            <a:off x="693821" y="1690688"/>
            <a:ext cx="10515600" cy="2677656"/>
          </a:xfrm>
          <a:prstGeom prst="rect">
            <a:avLst/>
          </a:prstGeom>
          <a:noFill/>
        </p:spPr>
        <p:txBody>
          <a:bodyPr wrap="square" rtlCol="0">
            <a:spAutoFit/>
          </a:bodyPr>
          <a:lstStyle/>
          <a:p>
            <a:r>
              <a:rPr lang="en-US" sz="2800" dirty="0">
                <a:latin typeface="Arial" charset="0"/>
                <a:ea typeface="Arial" charset="0"/>
                <a:cs typeface="Arial" charset="0"/>
              </a:rPr>
              <a:t>Grassroots at the core, Rotary links 1.2 million members to form an organization of international scope. It started with the vision of one man — Paul Harris. The Chicago attorney formed the Rotary Club of Chicago on 23 February 1905, so professionals with diverse backgrounds could exchange ideas, form meaningful, lifelong friendships, and give back to their communities.</a:t>
            </a:r>
          </a:p>
        </p:txBody>
      </p:sp>
      <p:sp>
        <p:nvSpPr>
          <p:cNvPr id="8" name="TextBox 7"/>
          <p:cNvSpPr txBox="1"/>
          <p:nvPr/>
        </p:nvSpPr>
        <p:spPr>
          <a:xfrm>
            <a:off x="693821" y="4720891"/>
            <a:ext cx="10075470" cy="954107"/>
          </a:xfrm>
          <a:prstGeom prst="rect">
            <a:avLst/>
          </a:prstGeom>
          <a:noFill/>
        </p:spPr>
        <p:txBody>
          <a:bodyPr wrap="square" rtlCol="0">
            <a:spAutoFit/>
          </a:bodyPr>
          <a:lstStyle/>
          <a:p>
            <a:r>
              <a:rPr lang="en-US" sz="2800" dirty="0">
                <a:latin typeface="Arial" charset="0"/>
                <a:ea typeface="Arial" charset="0"/>
                <a:cs typeface="Arial" charset="0"/>
              </a:rPr>
              <a:t>Rotary’s name came from the group’s early practice of rotating meetings among the offices of its members.</a:t>
            </a:r>
          </a:p>
        </p:txBody>
      </p:sp>
    </p:spTree>
    <p:extLst>
      <p:ext uri="{BB962C8B-B14F-4D97-AF65-F5344CB8AC3E}">
        <p14:creationId xmlns:p14="http://schemas.microsoft.com/office/powerpoint/2010/main" val="1982787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charset="0"/>
                <a:ea typeface="Arial" charset="0"/>
                <a:cs typeface="Arial" charset="0"/>
              </a:rPr>
              <a:t>History of Rotary International</a:t>
            </a:r>
          </a:p>
        </p:txBody>
      </p:sp>
      <p:sp>
        <p:nvSpPr>
          <p:cNvPr id="3" name="Content Placeholder 2"/>
          <p:cNvSpPr>
            <a:spLocks noGrp="1"/>
          </p:cNvSpPr>
          <p:nvPr>
            <p:ph idx="1"/>
          </p:nvPr>
        </p:nvSpPr>
        <p:spPr>
          <a:xfrm>
            <a:off x="838200" y="2411412"/>
            <a:ext cx="10515600" cy="4351338"/>
          </a:xfrm>
        </p:spPr>
        <p:txBody>
          <a:bodyPr/>
          <a:lstStyle/>
          <a:p>
            <a:r>
              <a:rPr lang="en-US" dirty="0">
                <a:latin typeface="Arial" charset="0"/>
                <a:ea typeface="Arial" charset="0"/>
                <a:cs typeface="Arial" charset="0"/>
              </a:rPr>
              <a:t>$26.50</a:t>
            </a:r>
          </a:p>
          <a:p>
            <a:r>
              <a:rPr lang="en-US" sz="2400" dirty="0">
                <a:latin typeface="Arial" charset="0"/>
                <a:ea typeface="Arial" charset="0"/>
                <a:cs typeface="Arial" charset="0"/>
              </a:rPr>
              <a:t>The amount of the first donation to The Rotary Foundation in 1917</a:t>
            </a:r>
          </a:p>
          <a:p>
            <a:r>
              <a:rPr lang="en-US" dirty="0">
                <a:latin typeface="Arial" charset="0"/>
                <a:ea typeface="Arial" charset="0"/>
                <a:cs typeface="Arial" charset="0"/>
              </a:rPr>
              <a:t>$500</a:t>
            </a:r>
          </a:p>
          <a:p>
            <a:r>
              <a:rPr lang="en-US" sz="2400" dirty="0">
                <a:latin typeface="Arial" charset="0"/>
                <a:ea typeface="Arial" charset="0"/>
                <a:cs typeface="Arial" charset="0"/>
              </a:rPr>
              <a:t>The Rotary Foundation's first gift, made to the International Society for Crippled Children in 1930</a:t>
            </a:r>
          </a:p>
          <a:p>
            <a:endParaRPr lang="en-US" dirty="0"/>
          </a:p>
        </p:txBody>
      </p:sp>
    </p:spTree>
    <p:extLst>
      <p:ext uri="{BB962C8B-B14F-4D97-AF65-F5344CB8AC3E}">
        <p14:creationId xmlns:p14="http://schemas.microsoft.com/office/powerpoint/2010/main" val="1144092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9907"/>
          </a:xfrm>
        </p:spPr>
        <p:txBody>
          <a:bodyPr/>
          <a:lstStyle/>
          <a:p>
            <a:pPr algn="ctr"/>
            <a:r>
              <a:rPr lang="en-US" dirty="0">
                <a:latin typeface="Arial" charset="0"/>
                <a:ea typeface="Arial" charset="0"/>
                <a:cs typeface="Arial" charset="0"/>
              </a:rPr>
              <a:t>RI - Organizational Chart</a:t>
            </a:r>
          </a:p>
        </p:txBody>
      </p:sp>
      <p:sp>
        <p:nvSpPr>
          <p:cNvPr id="3" name="Content Placeholder 2"/>
          <p:cNvSpPr>
            <a:spLocks noGrp="1"/>
          </p:cNvSpPr>
          <p:nvPr>
            <p:ph idx="1"/>
          </p:nvPr>
        </p:nvSpPr>
        <p:spPr/>
        <p:txBody>
          <a:bodyPr/>
          <a:lstStyle/>
          <a:p>
            <a:r>
              <a:rPr lang="en-US" dirty="0">
                <a:latin typeface="Arial" charset="0"/>
                <a:ea typeface="Arial" charset="0"/>
                <a:cs typeface="Arial" charset="0"/>
              </a:rPr>
              <a:t>Rotary International </a:t>
            </a:r>
            <a:r>
              <a:rPr lang="mr-IN" dirty="0">
                <a:latin typeface="Arial" charset="0"/>
                <a:ea typeface="Arial" charset="0"/>
                <a:cs typeface="Arial" charset="0"/>
              </a:rPr>
              <a:t>–</a:t>
            </a:r>
            <a:r>
              <a:rPr lang="en-US" dirty="0">
                <a:latin typeface="Arial" charset="0"/>
                <a:ea typeface="Arial" charset="0"/>
                <a:cs typeface="Arial" charset="0"/>
              </a:rPr>
              <a:t> Evanston, Illinois </a:t>
            </a:r>
            <a:r>
              <a:rPr lang="en-US" sz="2400" dirty="0">
                <a:latin typeface="Arial" charset="0"/>
                <a:ea typeface="Arial" charset="0"/>
                <a:cs typeface="Arial" charset="0"/>
              </a:rPr>
              <a:t>(600 Personnel Approx.)</a:t>
            </a:r>
          </a:p>
          <a:p>
            <a:pPr lvl="1"/>
            <a:endParaRPr lang="en-US" dirty="0">
              <a:latin typeface="Arial" charset="0"/>
              <a:ea typeface="Arial" charset="0"/>
              <a:cs typeface="Arial" charset="0"/>
            </a:endParaRPr>
          </a:p>
          <a:p>
            <a:pPr lvl="1"/>
            <a:r>
              <a:rPr lang="en-US" sz="2600" dirty="0">
                <a:latin typeface="Arial" charset="0"/>
                <a:ea typeface="Arial" charset="0"/>
                <a:cs typeface="Arial" charset="0"/>
              </a:rPr>
              <a:t>Zone = Approximately 15 Districts form a Zone. (Zone 25)</a:t>
            </a:r>
          </a:p>
          <a:p>
            <a:pPr lvl="1"/>
            <a:endParaRPr lang="en-US" sz="2600" dirty="0">
              <a:latin typeface="Arial" charset="0"/>
              <a:ea typeface="Arial" charset="0"/>
              <a:cs typeface="Arial" charset="0"/>
            </a:endParaRPr>
          </a:p>
          <a:p>
            <a:pPr lvl="2"/>
            <a:r>
              <a:rPr lang="en-US" sz="2400" dirty="0">
                <a:latin typeface="Arial" charset="0"/>
                <a:ea typeface="Arial" charset="0"/>
                <a:cs typeface="Arial" charset="0"/>
              </a:rPr>
              <a:t>District = Geographical Region and is governed by a District Governor. District 5110 (65 Clubs)</a:t>
            </a:r>
          </a:p>
          <a:p>
            <a:pPr lvl="2"/>
            <a:endParaRPr lang="en-US" sz="2400" dirty="0">
              <a:latin typeface="Arial" charset="0"/>
              <a:ea typeface="Arial" charset="0"/>
              <a:cs typeface="Arial" charset="0"/>
            </a:endParaRPr>
          </a:p>
          <a:p>
            <a:pPr lvl="3"/>
            <a:r>
              <a:rPr lang="en-US" sz="2200" dirty="0">
                <a:latin typeface="Arial" charset="0"/>
                <a:ea typeface="Arial" charset="0"/>
                <a:cs typeface="Arial" charset="0"/>
              </a:rPr>
              <a:t>Club = Individual Cities/towns or multiple clubs in an area, New “E-Clubs”. Two Clubs in Klamath County  - Weekly Program Meetings </a:t>
            </a:r>
          </a:p>
          <a:p>
            <a:pPr lvl="4"/>
            <a:r>
              <a:rPr lang="en-US" sz="2200" dirty="0">
                <a:latin typeface="Arial" charset="0"/>
                <a:ea typeface="Arial" charset="0"/>
                <a:cs typeface="Arial" charset="0"/>
              </a:rPr>
              <a:t>Thursdays 12:00 Ross Ragland Theater Cultural Center.    Klamath Falls, Oregon</a:t>
            </a:r>
          </a:p>
          <a:p>
            <a:pPr marL="914400" lvl="2" indent="0">
              <a:buNone/>
            </a:pPr>
            <a:endParaRPr lang="en-US" dirty="0">
              <a:latin typeface="Arial" charset="0"/>
              <a:ea typeface="Arial" charset="0"/>
              <a:cs typeface="Arial" charset="0"/>
            </a:endParaRPr>
          </a:p>
        </p:txBody>
      </p:sp>
    </p:spTree>
    <p:extLst>
      <p:ext uri="{BB962C8B-B14F-4D97-AF65-F5344CB8AC3E}">
        <p14:creationId xmlns:p14="http://schemas.microsoft.com/office/powerpoint/2010/main" val="1783813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charset="0"/>
                <a:ea typeface="Arial" charset="0"/>
                <a:cs typeface="Arial" charset="0"/>
              </a:rPr>
              <a:t>RI Affiliate Clubs</a:t>
            </a:r>
          </a:p>
        </p:txBody>
      </p:sp>
      <p:sp>
        <p:nvSpPr>
          <p:cNvPr id="3" name="Content Placeholder 2"/>
          <p:cNvSpPr>
            <a:spLocks noGrp="1"/>
          </p:cNvSpPr>
          <p:nvPr>
            <p:ph idx="1"/>
          </p:nvPr>
        </p:nvSpPr>
        <p:spPr/>
        <p:txBody>
          <a:bodyPr>
            <a:normAutofit/>
          </a:bodyPr>
          <a:lstStyle/>
          <a:p>
            <a:r>
              <a:rPr lang="en-US" sz="2400" dirty="0">
                <a:latin typeface="Arial" charset="0"/>
                <a:ea typeface="Arial" charset="0"/>
                <a:cs typeface="Arial" charset="0"/>
              </a:rPr>
              <a:t>Interact is Rotary International’s service club for young people ages 12 to 18. Interact clubs are sponsored by individual Rotary clubs, which provide support and guidance, but they are self-governing and self-supporting.</a:t>
            </a:r>
          </a:p>
          <a:p>
            <a:r>
              <a:rPr lang="en-US" sz="2400" dirty="0" err="1">
                <a:latin typeface="Arial" charset="0"/>
                <a:ea typeface="Arial" charset="0"/>
                <a:cs typeface="Arial" charset="0"/>
              </a:rPr>
              <a:t>Rotaract</a:t>
            </a:r>
            <a:r>
              <a:rPr lang="en-US" sz="2400" dirty="0">
                <a:latin typeface="Arial" charset="0"/>
                <a:ea typeface="Arial" charset="0"/>
                <a:cs typeface="Arial" charset="0"/>
              </a:rPr>
              <a:t> clubs are either community or university based, and they are sponsored by a local Rotary club. This makes them true "partners in service" and key members of the family of Rotary.</a:t>
            </a:r>
          </a:p>
          <a:p>
            <a:r>
              <a:rPr lang="en-US" sz="2400" dirty="0">
                <a:latin typeface="Arial" charset="0"/>
                <a:ea typeface="Arial" charset="0"/>
                <a:cs typeface="Arial" charset="0"/>
              </a:rPr>
              <a:t>RYLA, or </a:t>
            </a:r>
            <a:r>
              <a:rPr lang="en-US" sz="2400" dirty="0">
                <a:latin typeface="Arial" charset="0"/>
                <a:ea typeface="Arial" charset="0"/>
                <a:cs typeface="Arial" charset="0"/>
                <a:hlinkClick r:id="rId2" tooltip="Rotary Youth Leadership Awards"/>
              </a:rPr>
              <a:t>Rotary Youth Leadership Awards</a:t>
            </a:r>
            <a:r>
              <a:rPr lang="en-US" sz="2400" dirty="0">
                <a:latin typeface="Arial" charset="0"/>
                <a:ea typeface="Arial" charset="0"/>
                <a:cs typeface="Arial" charset="0"/>
              </a:rPr>
              <a:t>, is a leadership program for young people aged 14 to 30 across the globe that aims to unite and provide resources for future leaders. Camp located near Cottage Grove, Oregon</a:t>
            </a:r>
          </a:p>
        </p:txBody>
      </p:sp>
    </p:spTree>
    <p:extLst>
      <p:ext uri="{BB962C8B-B14F-4D97-AF65-F5344CB8AC3E}">
        <p14:creationId xmlns:p14="http://schemas.microsoft.com/office/powerpoint/2010/main" val="1444489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charset="0"/>
                <a:ea typeface="Arial" charset="0"/>
                <a:cs typeface="Arial" charset="0"/>
              </a:rPr>
              <a:t>Membership Types</a:t>
            </a:r>
          </a:p>
        </p:txBody>
      </p:sp>
      <p:sp>
        <p:nvSpPr>
          <p:cNvPr id="3" name="Content Placeholder 2"/>
          <p:cNvSpPr>
            <a:spLocks noGrp="1"/>
          </p:cNvSpPr>
          <p:nvPr>
            <p:ph idx="1"/>
          </p:nvPr>
        </p:nvSpPr>
        <p:spPr>
          <a:xfrm>
            <a:off x="838200" y="1690688"/>
            <a:ext cx="10515600" cy="4351338"/>
          </a:xfrm>
        </p:spPr>
        <p:txBody>
          <a:bodyPr>
            <a:normAutofit fontScale="92500" lnSpcReduction="10000"/>
          </a:bodyPr>
          <a:lstStyle/>
          <a:p>
            <a:pPr lvl="1"/>
            <a:r>
              <a:rPr lang="en-US" dirty="0">
                <a:latin typeface="Arial" charset="0"/>
                <a:ea typeface="Arial" charset="0"/>
                <a:cs typeface="Arial" charset="0"/>
              </a:rPr>
              <a:t>Active membership is by invitation from a current Rotarian to the local clubs Board of Directors.  If agreed upon potential members name will be read to the club for possible membership, the club members have the opportunity to voice any concerns over a period of time. If nothing adverse or concerns arise, the individual is inducted into the club, and given a Welcome Packet along with the individuals “Red” Badge, and a form outlining dues.</a:t>
            </a:r>
          </a:p>
          <a:p>
            <a:pPr lvl="1"/>
            <a:endParaRPr lang="en-US" dirty="0">
              <a:latin typeface="Arial" charset="0"/>
              <a:ea typeface="Arial" charset="0"/>
              <a:cs typeface="Arial" charset="0"/>
            </a:endParaRPr>
          </a:p>
          <a:p>
            <a:pPr lvl="1"/>
            <a:r>
              <a:rPr lang="en-US" dirty="0">
                <a:latin typeface="Arial" charset="0"/>
                <a:ea typeface="Arial" charset="0"/>
                <a:cs typeface="Arial" charset="0"/>
              </a:rPr>
              <a:t>Honorary membership is given by election of a Rotary Club to people who have distinguished themselves by meritorious service in the furtherance of Rotary ideals. Honorary membership is conferred only in exceptional cases. Honorary members are exempt from the payment of admission fees and dues. They have no voting privileges and are not eligible to hold any office in their club. Honorary membership is time limited and terminates automatically at the end of the term, usually one year. It may be extended for an additional period or may also be revoked at any time. </a:t>
            </a:r>
          </a:p>
        </p:txBody>
      </p:sp>
    </p:spTree>
    <p:extLst>
      <p:ext uri="{BB962C8B-B14F-4D97-AF65-F5344CB8AC3E}">
        <p14:creationId xmlns:p14="http://schemas.microsoft.com/office/powerpoint/2010/main" val="1771593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charset="0"/>
                <a:ea typeface="Arial" charset="0"/>
                <a:cs typeface="Arial" charset="0"/>
              </a:rPr>
              <a:t>RI Causes / Projects</a:t>
            </a:r>
          </a:p>
        </p:txBody>
      </p:sp>
      <p:sp>
        <p:nvSpPr>
          <p:cNvPr id="3" name="Content Placeholder 2"/>
          <p:cNvSpPr>
            <a:spLocks noGrp="1"/>
          </p:cNvSpPr>
          <p:nvPr>
            <p:ph idx="1"/>
          </p:nvPr>
        </p:nvSpPr>
        <p:spPr/>
        <p:txBody>
          <a:bodyPr>
            <a:normAutofit/>
          </a:bodyPr>
          <a:lstStyle/>
          <a:p>
            <a:r>
              <a:rPr lang="en-US" sz="2400" dirty="0">
                <a:latin typeface="Arial" charset="0"/>
                <a:ea typeface="Arial" charset="0"/>
                <a:cs typeface="Arial" charset="0"/>
              </a:rPr>
              <a:t>The most notable current global project, </a:t>
            </a:r>
            <a:r>
              <a:rPr lang="en-US" dirty="0" err="1">
                <a:latin typeface="Arial" charset="0"/>
                <a:ea typeface="Arial" charset="0"/>
                <a:cs typeface="Arial" charset="0"/>
              </a:rPr>
              <a:t>PolioPlus</a:t>
            </a:r>
            <a:r>
              <a:rPr lang="en-US" sz="2400" dirty="0">
                <a:latin typeface="Arial" charset="0"/>
                <a:ea typeface="Arial" charset="0"/>
                <a:cs typeface="Arial" charset="0"/>
              </a:rPr>
              <a:t>, is contributing to the global </a:t>
            </a:r>
            <a:r>
              <a:rPr lang="en-US" sz="2400" dirty="0">
                <a:latin typeface="Arial" charset="0"/>
                <a:ea typeface="Arial" charset="0"/>
                <a:cs typeface="Arial" charset="0"/>
                <a:hlinkClick r:id="rId2" tooltip="Eradication of polio"/>
              </a:rPr>
              <a:t>eradication of polio</a:t>
            </a:r>
            <a:r>
              <a:rPr lang="en-US" sz="2400" dirty="0">
                <a:latin typeface="Arial" charset="0"/>
                <a:ea typeface="Arial" charset="0"/>
                <a:cs typeface="Arial" charset="0"/>
              </a:rPr>
              <a:t>.</a:t>
            </a:r>
          </a:p>
          <a:p>
            <a:pPr lvl="1"/>
            <a:endParaRPr lang="en-US" sz="2200" dirty="0">
              <a:latin typeface="Arial" charset="0"/>
              <a:ea typeface="Arial" charset="0"/>
              <a:cs typeface="Arial" charset="0"/>
            </a:endParaRPr>
          </a:p>
          <a:p>
            <a:pPr lvl="1"/>
            <a:r>
              <a:rPr lang="en-US" sz="2200" dirty="0">
                <a:latin typeface="Arial" charset="0"/>
                <a:ea typeface="Arial" charset="0"/>
                <a:cs typeface="Arial" charset="0"/>
              </a:rPr>
              <a:t>The Gates Foundation and Rotary have committed $555 million toward the eradication of polio.									</a:t>
            </a:r>
          </a:p>
          <a:p>
            <a:r>
              <a:rPr lang="en-US" dirty="0"/>
              <a:t>Rotary is dedicated to six areas of focus to build international relationships, improve lives, and create a better world to support our peace efforts and end polio forever.</a:t>
            </a:r>
          </a:p>
          <a:p>
            <a:pPr marL="0" indent="0">
              <a:buNone/>
            </a:pPr>
            <a:endParaRPr lang="en-US" dirty="0"/>
          </a:p>
          <a:p>
            <a:pPr lvl="1"/>
            <a:endParaRPr lang="en-US" sz="2200" dirty="0">
              <a:latin typeface="Arial" charset="0"/>
              <a:ea typeface="Arial" charset="0"/>
              <a:cs typeface="Arial" charset="0"/>
            </a:endParaRPr>
          </a:p>
        </p:txBody>
      </p:sp>
    </p:spTree>
    <p:extLst>
      <p:ext uri="{BB962C8B-B14F-4D97-AF65-F5344CB8AC3E}">
        <p14:creationId xmlns:p14="http://schemas.microsoft.com/office/powerpoint/2010/main" val="13879414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498</TotalTime>
  <Words>1701</Words>
  <Application>Microsoft Macintosh PowerPoint</Application>
  <PresentationFormat>Widescreen</PresentationFormat>
  <Paragraphs>145</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Rotary Club of Klamath County</vt:lpstr>
      <vt:lpstr>What is Rotary International?</vt:lpstr>
      <vt:lpstr>History of Rotary International</vt:lpstr>
      <vt:lpstr>History of Rotary International</vt:lpstr>
      <vt:lpstr>History of Rotary International</vt:lpstr>
      <vt:lpstr>RI - Organizational Chart</vt:lpstr>
      <vt:lpstr>RI Affiliate Clubs</vt:lpstr>
      <vt:lpstr>Membership Types</vt:lpstr>
      <vt:lpstr>RI Causes / Projects</vt:lpstr>
      <vt:lpstr>RI Causes / Projects</vt:lpstr>
      <vt:lpstr>RI Causes / Projects</vt:lpstr>
      <vt:lpstr>RI Causes / Projects</vt:lpstr>
      <vt:lpstr> Klamath County  Causes / Projects</vt:lpstr>
      <vt:lpstr> Klamath County  Causes / Projects</vt:lpstr>
      <vt:lpstr>Rotary General Information</vt:lpstr>
      <vt:lpstr>Rotary General Information</vt:lpstr>
      <vt:lpstr>Rotary General Information</vt:lpstr>
      <vt:lpstr>Rotary General Information</vt:lpstr>
      <vt:lpstr>Rotary General Information</vt:lpstr>
      <vt:lpstr>Rotary General Information</vt:lpstr>
      <vt:lpstr>Where’s the Fun?</vt:lpstr>
      <vt:lpstr>Rotary Journey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Rotary Club of Klamath County</dc:title>
  <dc:creator>Jim Witt</dc:creator>
  <cp:lastModifiedBy>Jim Witt</cp:lastModifiedBy>
  <cp:revision>59</cp:revision>
  <dcterms:created xsi:type="dcterms:W3CDTF">2018-01-17T01:11:19Z</dcterms:created>
  <dcterms:modified xsi:type="dcterms:W3CDTF">2024-09-09T20:34:26Z</dcterms:modified>
</cp:coreProperties>
</file>